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1"/>
    <p:restoredTop sz="94691"/>
  </p:normalViewPr>
  <p:slideViewPr>
    <p:cSldViewPr>
      <p:cViewPr varScale="1">
        <p:scale>
          <a:sx n="91" d="100"/>
          <a:sy n="91" d="100"/>
        </p:scale>
        <p:origin x="3608" y="2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18" name="bk object 18"/>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19" name="bk object 19"/>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20" name="bk object 20"/>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21" name="bk object 21"/>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22" name="bk object 22"/>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23" name="bk object 23"/>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00" b="1" i="0">
                <a:solidFill>
                  <a:srgbClr val="00B194"/>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B194"/>
                </a:solidFill>
                <a:latin typeface="Century Gothic"/>
                <a:cs typeface="Century Gothic"/>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B194"/>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0534" y="787400"/>
            <a:ext cx="6831330" cy="1031239"/>
          </a:xfrm>
          <a:prstGeom prst="rect">
            <a:avLst/>
          </a:prstGeom>
        </p:spPr>
        <p:txBody>
          <a:bodyPr wrap="square" lIns="0" tIns="0" rIns="0" bIns="0">
            <a:spAutoFit/>
          </a:bodyPr>
          <a:lstStyle>
            <a:lvl1pPr>
              <a:defRPr sz="3600" b="1" i="0">
                <a:solidFill>
                  <a:srgbClr val="00B194"/>
                </a:solidFill>
                <a:latin typeface="Century Gothic"/>
                <a:cs typeface="Century Gothic"/>
              </a:defRPr>
            </a:lvl1pPr>
          </a:lstStyle>
          <a:p>
            <a:endParaRPr/>
          </a:p>
        </p:txBody>
      </p:sp>
      <p:sp>
        <p:nvSpPr>
          <p:cNvPr id="3" name="Holder 3"/>
          <p:cNvSpPr>
            <a:spLocks noGrp="1"/>
          </p:cNvSpPr>
          <p:nvPr>
            <p:ph type="body" idx="1"/>
          </p:nvPr>
        </p:nvSpPr>
        <p:spPr>
          <a:xfrm>
            <a:off x="388620" y="2313432"/>
            <a:ext cx="6995160"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7/3/18</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g"/><Relationship Id="rId16"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jpg"/><Relationship Id="rId16"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hyperlink" Target="http://www.centralhealth.net/purchasing/bid-sync/" TargetMode="External"/><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1.png"/><Relationship Id="rId2" Type="http://schemas.openxmlformats.org/officeDocument/2006/relationships/image" Target="../media/image36.jpg"/><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jpg"/><Relationship Id="rId7" Type="http://schemas.openxmlformats.org/officeDocument/2006/relationships/image" Target="../media/image56.png"/><Relationship Id="rId12" Type="http://schemas.openxmlformats.org/officeDocument/2006/relationships/image" Target="../media/image61.jpg"/><Relationship Id="rId2" Type="http://schemas.openxmlformats.org/officeDocument/2006/relationships/image" Target="../media/image51.jp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hyperlink" Target="http://www.centralhealthcampus.net/plann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xml"/><Relationship Id="rId6" Type="http://schemas.openxmlformats.org/officeDocument/2006/relationships/hyperlink" Target="http://www.centralhealth.net/purchasing/bid-sync/" TargetMode="External"/><Relationship Id="rId5" Type="http://schemas.openxmlformats.org/officeDocument/2006/relationships/image" Target="../media/image1.png"/><Relationship Id="rId4" Type="http://schemas.openxmlformats.org/officeDocument/2006/relationships/image" Target="../media/image65.jpg"/></Relationships>
</file>

<file path=ppt/slides/_rels/slide14.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www.downtownaustin.com/daa/parking-strategy"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hyperlink" Target="http://www.austintexas.gov/complete-streets" TargetMode="External"/><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jpg"/><Relationship Id="rId1" Type="http://schemas.openxmlformats.org/officeDocument/2006/relationships/slideLayout" Target="../slideLayouts/slideLayout5.xml"/><Relationship Id="rId5" Type="http://schemas.openxmlformats.org/officeDocument/2006/relationships/hyperlink" Target="http://www.pps.org/" TargetMode="External"/><Relationship Id="rId4" Type="http://schemas.openxmlformats.org/officeDocument/2006/relationships/hyperlink" Target="http://www.centralhealth.net/purchasing/bid-syn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17" Type="http://schemas.openxmlformats.org/officeDocument/2006/relationships/image" Target="../media/image204.png"/><Relationship Id="rId21" Type="http://schemas.openxmlformats.org/officeDocument/2006/relationships/image" Target="../media/image108.png"/><Relationship Id="rId42" Type="http://schemas.openxmlformats.org/officeDocument/2006/relationships/image" Target="../media/image129.png"/><Relationship Id="rId63" Type="http://schemas.openxmlformats.org/officeDocument/2006/relationships/image" Target="../media/image150.png"/><Relationship Id="rId84" Type="http://schemas.openxmlformats.org/officeDocument/2006/relationships/image" Target="../media/image171.png"/><Relationship Id="rId138" Type="http://schemas.openxmlformats.org/officeDocument/2006/relationships/image" Target="../media/image225.png"/><Relationship Id="rId107" Type="http://schemas.openxmlformats.org/officeDocument/2006/relationships/image" Target="../media/image194.png"/><Relationship Id="rId11" Type="http://schemas.openxmlformats.org/officeDocument/2006/relationships/image" Target="../media/image98.png"/><Relationship Id="rId32" Type="http://schemas.openxmlformats.org/officeDocument/2006/relationships/image" Target="../media/image119.png"/><Relationship Id="rId53" Type="http://schemas.openxmlformats.org/officeDocument/2006/relationships/image" Target="../media/image140.png"/><Relationship Id="rId74" Type="http://schemas.openxmlformats.org/officeDocument/2006/relationships/image" Target="../media/image161.png"/><Relationship Id="rId128" Type="http://schemas.openxmlformats.org/officeDocument/2006/relationships/image" Target="../media/image215.png"/><Relationship Id="rId5" Type="http://schemas.openxmlformats.org/officeDocument/2006/relationships/image" Target="../media/image92.png"/><Relationship Id="rId90" Type="http://schemas.openxmlformats.org/officeDocument/2006/relationships/image" Target="../media/image177.png"/><Relationship Id="rId95" Type="http://schemas.openxmlformats.org/officeDocument/2006/relationships/image" Target="../media/image182.png"/><Relationship Id="rId22" Type="http://schemas.openxmlformats.org/officeDocument/2006/relationships/image" Target="../media/image109.png"/><Relationship Id="rId27" Type="http://schemas.openxmlformats.org/officeDocument/2006/relationships/image" Target="../media/image114.png"/><Relationship Id="rId43" Type="http://schemas.openxmlformats.org/officeDocument/2006/relationships/image" Target="../media/image130.png"/><Relationship Id="rId48" Type="http://schemas.openxmlformats.org/officeDocument/2006/relationships/image" Target="../media/image135.png"/><Relationship Id="rId64" Type="http://schemas.openxmlformats.org/officeDocument/2006/relationships/image" Target="../media/image151.png"/><Relationship Id="rId69" Type="http://schemas.openxmlformats.org/officeDocument/2006/relationships/image" Target="../media/image156.png"/><Relationship Id="rId113" Type="http://schemas.openxmlformats.org/officeDocument/2006/relationships/image" Target="../media/image200.png"/><Relationship Id="rId118" Type="http://schemas.openxmlformats.org/officeDocument/2006/relationships/image" Target="../media/image205.png"/><Relationship Id="rId134" Type="http://schemas.openxmlformats.org/officeDocument/2006/relationships/image" Target="../media/image221.png"/><Relationship Id="rId139" Type="http://schemas.openxmlformats.org/officeDocument/2006/relationships/image" Target="../media/image226.png"/><Relationship Id="rId80" Type="http://schemas.openxmlformats.org/officeDocument/2006/relationships/image" Target="../media/image167.png"/><Relationship Id="rId85" Type="http://schemas.openxmlformats.org/officeDocument/2006/relationships/image" Target="../media/image172.png"/><Relationship Id="rId12" Type="http://schemas.openxmlformats.org/officeDocument/2006/relationships/image" Target="../media/image99.png"/><Relationship Id="rId17" Type="http://schemas.openxmlformats.org/officeDocument/2006/relationships/image" Target="../media/image104.png"/><Relationship Id="rId33" Type="http://schemas.openxmlformats.org/officeDocument/2006/relationships/image" Target="../media/image120.png"/><Relationship Id="rId38" Type="http://schemas.openxmlformats.org/officeDocument/2006/relationships/image" Target="../media/image125.png"/><Relationship Id="rId59" Type="http://schemas.openxmlformats.org/officeDocument/2006/relationships/image" Target="../media/image146.png"/><Relationship Id="rId103" Type="http://schemas.openxmlformats.org/officeDocument/2006/relationships/image" Target="../media/image190.png"/><Relationship Id="rId108" Type="http://schemas.openxmlformats.org/officeDocument/2006/relationships/image" Target="../media/image195.png"/><Relationship Id="rId124" Type="http://schemas.openxmlformats.org/officeDocument/2006/relationships/image" Target="../media/image211.png"/><Relationship Id="rId129" Type="http://schemas.openxmlformats.org/officeDocument/2006/relationships/image" Target="../media/image216.png"/><Relationship Id="rId54" Type="http://schemas.openxmlformats.org/officeDocument/2006/relationships/image" Target="../media/image141.png"/><Relationship Id="rId70" Type="http://schemas.openxmlformats.org/officeDocument/2006/relationships/image" Target="../media/image157.png"/><Relationship Id="rId75" Type="http://schemas.openxmlformats.org/officeDocument/2006/relationships/image" Target="../media/image162.png"/><Relationship Id="rId91" Type="http://schemas.openxmlformats.org/officeDocument/2006/relationships/image" Target="../media/image178.png"/><Relationship Id="rId96" Type="http://schemas.openxmlformats.org/officeDocument/2006/relationships/image" Target="../media/image183.png"/><Relationship Id="rId140" Type="http://schemas.openxmlformats.org/officeDocument/2006/relationships/image" Target="../media/image227.png"/><Relationship Id="rId145" Type="http://schemas.openxmlformats.org/officeDocument/2006/relationships/image" Target="../media/image232.png"/><Relationship Id="rId1" Type="http://schemas.openxmlformats.org/officeDocument/2006/relationships/slideLayout" Target="../slideLayouts/slideLayout5.xml"/><Relationship Id="rId6" Type="http://schemas.openxmlformats.org/officeDocument/2006/relationships/image" Target="../media/image93.png"/><Relationship Id="rId23" Type="http://schemas.openxmlformats.org/officeDocument/2006/relationships/image" Target="../media/image110.png"/><Relationship Id="rId28" Type="http://schemas.openxmlformats.org/officeDocument/2006/relationships/image" Target="../media/image115.png"/><Relationship Id="rId49" Type="http://schemas.openxmlformats.org/officeDocument/2006/relationships/image" Target="../media/image136.png"/><Relationship Id="rId114" Type="http://schemas.openxmlformats.org/officeDocument/2006/relationships/image" Target="../media/image201.png"/><Relationship Id="rId119" Type="http://schemas.openxmlformats.org/officeDocument/2006/relationships/image" Target="../media/image206.png"/><Relationship Id="rId44" Type="http://schemas.openxmlformats.org/officeDocument/2006/relationships/image" Target="../media/image131.png"/><Relationship Id="rId60" Type="http://schemas.openxmlformats.org/officeDocument/2006/relationships/image" Target="../media/image147.png"/><Relationship Id="rId65" Type="http://schemas.openxmlformats.org/officeDocument/2006/relationships/image" Target="../media/image152.png"/><Relationship Id="rId81" Type="http://schemas.openxmlformats.org/officeDocument/2006/relationships/image" Target="../media/image168.png"/><Relationship Id="rId86" Type="http://schemas.openxmlformats.org/officeDocument/2006/relationships/image" Target="../media/image173.png"/><Relationship Id="rId130" Type="http://schemas.openxmlformats.org/officeDocument/2006/relationships/image" Target="../media/image217.png"/><Relationship Id="rId135" Type="http://schemas.openxmlformats.org/officeDocument/2006/relationships/image" Target="../media/image222.png"/><Relationship Id="rId13" Type="http://schemas.openxmlformats.org/officeDocument/2006/relationships/image" Target="../media/image100.png"/><Relationship Id="rId18" Type="http://schemas.openxmlformats.org/officeDocument/2006/relationships/image" Target="../media/image105.png"/><Relationship Id="rId39" Type="http://schemas.openxmlformats.org/officeDocument/2006/relationships/image" Target="../media/image126.png"/><Relationship Id="rId109" Type="http://schemas.openxmlformats.org/officeDocument/2006/relationships/image" Target="../media/image196.png"/><Relationship Id="rId34" Type="http://schemas.openxmlformats.org/officeDocument/2006/relationships/image" Target="../media/image121.png"/><Relationship Id="rId50" Type="http://schemas.openxmlformats.org/officeDocument/2006/relationships/image" Target="../media/image137.png"/><Relationship Id="rId55" Type="http://schemas.openxmlformats.org/officeDocument/2006/relationships/image" Target="../media/image142.png"/><Relationship Id="rId76" Type="http://schemas.openxmlformats.org/officeDocument/2006/relationships/image" Target="../media/image163.png"/><Relationship Id="rId97" Type="http://schemas.openxmlformats.org/officeDocument/2006/relationships/image" Target="../media/image184.png"/><Relationship Id="rId104" Type="http://schemas.openxmlformats.org/officeDocument/2006/relationships/image" Target="../media/image191.png"/><Relationship Id="rId120" Type="http://schemas.openxmlformats.org/officeDocument/2006/relationships/image" Target="../media/image207.png"/><Relationship Id="rId125" Type="http://schemas.openxmlformats.org/officeDocument/2006/relationships/image" Target="../media/image212.png"/><Relationship Id="rId141" Type="http://schemas.openxmlformats.org/officeDocument/2006/relationships/image" Target="../media/image228.png"/><Relationship Id="rId146" Type="http://schemas.openxmlformats.org/officeDocument/2006/relationships/image" Target="../media/image233.png"/><Relationship Id="rId7" Type="http://schemas.openxmlformats.org/officeDocument/2006/relationships/image" Target="../media/image94.png"/><Relationship Id="rId71" Type="http://schemas.openxmlformats.org/officeDocument/2006/relationships/image" Target="../media/image158.png"/><Relationship Id="rId92" Type="http://schemas.openxmlformats.org/officeDocument/2006/relationships/image" Target="../media/image179.png"/><Relationship Id="rId2" Type="http://schemas.openxmlformats.org/officeDocument/2006/relationships/image" Target="../media/image89.png"/><Relationship Id="rId29" Type="http://schemas.openxmlformats.org/officeDocument/2006/relationships/image" Target="../media/image116.png"/><Relationship Id="rId24" Type="http://schemas.openxmlformats.org/officeDocument/2006/relationships/image" Target="../media/image111.png"/><Relationship Id="rId40" Type="http://schemas.openxmlformats.org/officeDocument/2006/relationships/image" Target="../media/image127.png"/><Relationship Id="rId45" Type="http://schemas.openxmlformats.org/officeDocument/2006/relationships/image" Target="../media/image132.png"/><Relationship Id="rId66" Type="http://schemas.openxmlformats.org/officeDocument/2006/relationships/image" Target="../media/image153.png"/><Relationship Id="rId87" Type="http://schemas.openxmlformats.org/officeDocument/2006/relationships/image" Target="../media/image174.png"/><Relationship Id="rId110" Type="http://schemas.openxmlformats.org/officeDocument/2006/relationships/image" Target="../media/image197.png"/><Relationship Id="rId115" Type="http://schemas.openxmlformats.org/officeDocument/2006/relationships/image" Target="../media/image202.png"/><Relationship Id="rId131" Type="http://schemas.openxmlformats.org/officeDocument/2006/relationships/image" Target="../media/image218.png"/><Relationship Id="rId136" Type="http://schemas.openxmlformats.org/officeDocument/2006/relationships/image" Target="../media/image223.png"/><Relationship Id="rId61" Type="http://schemas.openxmlformats.org/officeDocument/2006/relationships/image" Target="../media/image148.png"/><Relationship Id="rId82" Type="http://schemas.openxmlformats.org/officeDocument/2006/relationships/image" Target="../media/image169.png"/><Relationship Id="rId19" Type="http://schemas.openxmlformats.org/officeDocument/2006/relationships/image" Target="../media/image106.png"/><Relationship Id="rId14" Type="http://schemas.openxmlformats.org/officeDocument/2006/relationships/image" Target="../media/image101.png"/><Relationship Id="rId30" Type="http://schemas.openxmlformats.org/officeDocument/2006/relationships/image" Target="../media/image117.png"/><Relationship Id="rId35" Type="http://schemas.openxmlformats.org/officeDocument/2006/relationships/image" Target="../media/image122.png"/><Relationship Id="rId56" Type="http://schemas.openxmlformats.org/officeDocument/2006/relationships/image" Target="../media/image143.png"/><Relationship Id="rId77" Type="http://schemas.openxmlformats.org/officeDocument/2006/relationships/image" Target="../media/image164.png"/><Relationship Id="rId100" Type="http://schemas.openxmlformats.org/officeDocument/2006/relationships/image" Target="../media/image187.png"/><Relationship Id="rId105" Type="http://schemas.openxmlformats.org/officeDocument/2006/relationships/image" Target="../media/image192.png"/><Relationship Id="rId126" Type="http://schemas.openxmlformats.org/officeDocument/2006/relationships/image" Target="../media/image213.png"/><Relationship Id="rId147" Type="http://schemas.openxmlformats.org/officeDocument/2006/relationships/image" Target="../media/image1.png"/><Relationship Id="rId8" Type="http://schemas.openxmlformats.org/officeDocument/2006/relationships/image" Target="../media/image95.png"/><Relationship Id="rId51" Type="http://schemas.openxmlformats.org/officeDocument/2006/relationships/image" Target="../media/image138.png"/><Relationship Id="rId72" Type="http://schemas.openxmlformats.org/officeDocument/2006/relationships/image" Target="../media/image159.png"/><Relationship Id="rId93" Type="http://schemas.openxmlformats.org/officeDocument/2006/relationships/image" Target="../media/image180.png"/><Relationship Id="rId98" Type="http://schemas.openxmlformats.org/officeDocument/2006/relationships/image" Target="../media/image185.png"/><Relationship Id="rId121" Type="http://schemas.openxmlformats.org/officeDocument/2006/relationships/image" Target="../media/image208.png"/><Relationship Id="rId142" Type="http://schemas.openxmlformats.org/officeDocument/2006/relationships/image" Target="../media/image229.png"/><Relationship Id="rId3" Type="http://schemas.openxmlformats.org/officeDocument/2006/relationships/image" Target="../media/image90.png"/><Relationship Id="rId25" Type="http://schemas.openxmlformats.org/officeDocument/2006/relationships/image" Target="../media/image112.png"/><Relationship Id="rId46" Type="http://schemas.openxmlformats.org/officeDocument/2006/relationships/image" Target="../media/image133.png"/><Relationship Id="rId67" Type="http://schemas.openxmlformats.org/officeDocument/2006/relationships/image" Target="../media/image154.png"/><Relationship Id="rId116" Type="http://schemas.openxmlformats.org/officeDocument/2006/relationships/image" Target="../media/image203.png"/><Relationship Id="rId137" Type="http://schemas.openxmlformats.org/officeDocument/2006/relationships/image" Target="../media/image224.png"/><Relationship Id="rId20" Type="http://schemas.openxmlformats.org/officeDocument/2006/relationships/image" Target="../media/image107.png"/><Relationship Id="rId41" Type="http://schemas.openxmlformats.org/officeDocument/2006/relationships/image" Target="../media/image128.png"/><Relationship Id="rId62" Type="http://schemas.openxmlformats.org/officeDocument/2006/relationships/image" Target="../media/image149.png"/><Relationship Id="rId83" Type="http://schemas.openxmlformats.org/officeDocument/2006/relationships/image" Target="../media/image170.png"/><Relationship Id="rId88" Type="http://schemas.openxmlformats.org/officeDocument/2006/relationships/image" Target="../media/image175.png"/><Relationship Id="rId111" Type="http://schemas.openxmlformats.org/officeDocument/2006/relationships/image" Target="../media/image198.png"/><Relationship Id="rId132" Type="http://schemas.openxmlformats.org/officeDocument/2006/relationships/image" Target="../media/image219.png"/><Relationship Id="rId15" Type="http://schemas.openxmlformats.org/officeDocument/2006/relationships/image" Target="../media/image102.png"/><Relationship Id="rId36" Type="http://schemas.openxmlformats.org/officeDocument/2006/relationships/image" Target="../media/image123.png"/><Relationship Id="rId57" Type="http://schemas.openxmlformats.org/officeDocument/2006/relationships/image" Target="../media/image144.png"/><Relationship Id="rId106" Type="http://schemas.openxmlformats.org/officeDocument/2006/relationships/image" Target="../media/image193.png"/><Relationship Id="rId127" Type="http://schemas.openxmlformats.org/officeDocument/2006/relationships/image" Target="../media/image214.png"/><Relationship Id="rId10" Type="http://schemas.openxmlformats.org/officeDocument/2006/relationships/image" Target="../media/image97.png"/><Relationship Id="rId31" Type="http://schemas.openxmlformats.org/officeDocument/2006/relationships/image" Target="../media/image118.png"/><Relationship Id="rId52" Type="http://schemas.openxmlformats.org/officeDocument/2006/relationships/image" Target="../media/image139.png"/><Relationship Id="rId73" Type="http://schemas.openxmlformats.org/officeDocument/2006/relationships/image" Target="../media/image160.png"/><Relationship Id="rId78" Type="http://schemas.openxmlformats.org/officeDocument/2006/relationships/image" Target="../media/image165.png"/><Relationship Id="rId94" Type="http://schemas.openxmlformats.org/officeDocument/2006/relationships/image" Target="../media/image181.png"/><Relationship Id="rId99" Type="http://schemas.openxmlformats.org/officeDocument/2006/relationships/image" Target="../media/image186.png"/><Relationship Id="rId101" Type="http://schemas.openxmlformats.org/officeDocument/2006/relationships/image" Target="../media/image188.png"/><Relationship Id="rId122" Type="http://schemas.openxmlformats.org/officeDocument/2006/relationships/image" Target="../media/image209.png"/><Relationship Id="rId143" Type="http://schemas.openxmlformats.org/officeDocument/2006/relationships/image" Target="../media/image230.png"/><Relationship Id="rId148" Type="http://schemas.openxmlformats.org/officeDocument/2006/relationships/hyperlink" Target="http://www.centralhealth.net/purchasing/bid-sync/" TargetMode="External"/><Relationship Id="rId4" Type="http://schemas.openxmlformats.org/officeDocument/2006/relationships/image" Target="../media/image91.png"/><Relationship Id="rId9" Type="http://schemas.openxmlformats.org/officeDocument/2006/relationships/image" Target="../media/image96.png"/><Relationship Id="rId26" Type="http://schemas.openxmlformats.org/officeDocument/2006/relationships/image" Target="../media/image113.png"/><Relationship Id="rId47" Type="http://schemas.openxmlformats.org/officeDocument/2006/relationships/image" Target="../media/image134.png"/><Relationship Id="rId68" Type="http://schemas.openxmlformats.org/officeDocument/2006/relationships/image" Target="../media/image155.png"/><Relationship Id="rId89" Type="http://schemas.openxmlformats.org/officeDocument/2006/relationships/image" Target="../media/image176.png"/><Relationship Id="rId112" Type="http://schemas.openxmlformats.org/officeDocument/2006/relationships/image" Target="../media/image199.png"/><Relationship Id="rId133" Type="http://schemas.openxmlformats.org/officeDocument/2006/relationships/image" Target="../media/image220.png"/><Relationship Id="rId16" Type="http://schemas.openxmlformats.org/officeDocument/2006/relationships/image" Target="../media/image103.png"/><Relationship Id="rId37" Type="http://schemas.openxmlformats.org/officeDocument/2006/relationships/image" Target="../media/image124.png"/><Relationship Id="rId58" Type="http://schemas.openxmlformats.org/officeDocument/2006/relationships/image" Target="../media/image145.png"/><Relationship Id="rId79" Type="http://schemas.openxmlformats.org/officeDocument/2006/relationships/image" Target="../media/image166.png"/><Relationship Id="rId102" Type="http://schemas.openxmlformats.org/officeDocument/2006/relationships/image" Target="../media/image189.png"/><Relationship Id="rId123" Type="http://schemas.openxmlformats.org/officeDocument/2006/relationships/image" Target="../media/image210.png"/><Relationship Id="rId144" Type="http://schemas.openxmlformats.org/officeDocument/2006/relationships/image" Target="../media/image231.png"/></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www.centralhealth.net/"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35.jpg"/></Relationships>
</file>

<file path=ppt/slides/_rels/slide24.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esbd.cpa.state.tx.us/" TargetMode="External"/><Relationship Id="rId5" Type="http://schemas.openxmlformats.org/officeDocument/2006/relationships/hyperlink" Target="http://www.centralhealth.net/current_solicitations.html" TargetMode="External"/><Relationship Id="rId4" Type="http://schemas.openxmlformats.org/officeDocument/2006/relationships/hyperlink" Target="http://www.bidsync.com/travis-county-healthcare-district/"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esbd.cpa.state.tx.us/" TargetMode="External"/><Relationship Id="rId2" Type="http://schemas.openxmlformats.org/officeDocument/2006/relationships/hyperlink" Target="http://www.centralhealth.net/purchasing/bid-sync/" TargetMode="External"/><Relationship Id="rId1" Type="http://schemas.openxmlformats.org/officeDocument/2006/relationships/slideLayout" Target="../slideLayouts/slideLayout5.xml"/><Relationship Id="rId4" Type="http://schemas.openxmlformats.org/officeDocument/2006/relationships/hyperlink" Target="http://www.bidsync.com/travis-county-healthcare-distric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www.centralhealth.net/purchasing/bid-syn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www.centralhealth.net/purchasing/conflict-of-interest-disclosures/conflict-of-interest-questionnair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statutes.legis.state.tx.us/" TargetMode="External"/><Relationship Id="rId2" Type="http://schemas.openxmlformats.org/officeDocument/2006/relationships/hyperlink" Target="http://www.ethics.state.tx.us/"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hyperlink" Target="mailto:purchasing@centralhealth.net" TargetMode="External"/><Relationship Id="rId4" Type="http://schemas.openxmlformats.org/officeDocument/2006/relationships/hyperlink" Target="http://www.centralhealthcampus.net/plannin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3.png"/><Relationship Id="rId18" Type="http://schemas.openxmlformats.org/officeDocument/2006/relationships/image" Target="../media/image258.png"/><Relationship Id="rId26" Type="http://schemas.openxmlformats.org/officeDocument/2006/relationships/image" Target="../media/image266.png"/><Relationship Id="rId3" Type="http://schemas.openxmlformats.org/officeDocument/2006/relationships/image" Target="../media/image243.png"/><Relationship Id="rId21" Type="http://schemas.openxmlformats.org/officeDocument/2006/relationships/image" Target="../media/image261.png"/><Relationship Id="rId7" Type="http://schemas.openxmlformats.org/officeDocument/2006/relationships/image" Target="../media/image247.png"/><Relationship Id="rId12" Type="http://schemas.openxmlformats.org/officeDocument/2006/relationships/image" Target="../media/image252.png"/><Relationship Id="rId17" Type="http://schemas.openxmlformats.org/officeDocument/2006/relationships/image" Target="../media/image257.png"/><Relationship Id="rId25" Type="http://schemas.openxmlformats.org/officeDocument/2006/relationships/image" Target="../media/image265.png"/><Relationship Id="rId2" Type="http://schemas.openxmlformats.org/officeDocument/2006/relationships/image" Target="../media/image242.png"/><Relationship Id="rId16" Type="http://schemas.openxmlformats.org/officeDocument/2006/relationships/image" Target="../media/image256.png"/><Relationship Id="rId20" Type="http://schemas.openxmlformats.org/officeDocument/2006/relationships/image" Target="../media/image260.png"/><Relationship Id="rId29" Type="http://schemas.openxmlformats.org/officeDocument/2006/relationships/image" Target="../media/image269.png"/><Relationship Id="rId1" Type="http://schemas.openxmlformats.org/officeDocument/2006/relationships/slideLayout" Target="../slideLayouts/slideLayout5.xml"/><Relationship Id="rId6" Type="http://schemas.openxmlformats.org/officeDocument/2006/relationships/image" Target="../media/image246.png"/><Relationship Id="rId11" Type="http://schemas.openxmlformats.org/officeDocument/2006/relationships/image" Target="../media/image251.png"/><Relationship Id="rId24" Type="http://schemas.openxmlformats.org/officeDocument/2006/relationships/image" Target="../media/image264.png"/><Relationship Id="rId5" Type="http://schemas.openxmlformats.org/officeDocument/2006/relationships/image" Target="../media/image245.png"/><Relationship Id="rId15" Type="http://schemas.openxmlformats.org/officeDocument/2006/relationships/image" Target="../media/image255.png"/><Relationship Id="rId23" Type="http://schemas.openxmlformats.org/officeDocument/2006/relationships/image" Target="../media/image263.png"/><Relationship Id="rId28" Type="http://schemas.openxmlformats.org/officeDocument/2006/relationships/image" Target="../media/image268.png"/><Relationship Id="rId10" Type="http://schemas.openxmlformats.org/officeDocument/2006/relationships/image" Target="../media/image250.png"/><Relationship Id="rId19" Type="http://schemas.openxmlformats.org/officeDocument/2006/relationships/image" Target="../media/image259.png"/><Relationship Id="rId31" Type="http://schemas.openxmlformats.org/officeDocument/2006/relationships/hyperlink" Target="http://www.centralhealth.net/purchasing/bid-sync/" TargetMode="External"/><Relationship Id="rId4" Type="http://schemas.openxmlformats.org/officeDocument/2006/relationships/image" Target="../media/image244.png"/><Relationship Id="rId9" Type="http://schemas.openxmlformats.org/officeDocument/2006/relationships/image" Target="../media/image249.png"/><Relationship Id="rId14" Type="http://schemas.openxmlformats.org/officeDocument/2006/relationships/image" Target="../media/image254.png"/><Relationship Id="rId22" Type="http://schemas.openxmlformats.org/officeDocument/2006/relationships/image" Target="../media/image262.png"/><Relationship Id="rId27" Type="http://schemas.openxmlformats.org/officeDocument/2006/relationships/image" Target="../media/image267.png"/><Relationship Id="rId30" Type="http://schemas.openxmlformats.org/officeDocument/2006/relationships/image" Target="../media/image1.png"/></Relationships>
</file>

<file path=ppt/slides/_rels/slide54.xml.rels><?xml version="1.0" encoding="UTF-8" standalone="yes"?>
<Relationships xmlns="http://schemas.openxmlformats.org/package/2006/relationships"><Relationship Id="rId13" Type="http://schemas.openxmlformats.org/officeDocument/2006/relationships/image" Target="../media/image278.png"/><Relationship Id="rId18" Type="http://schemas.openxmlformats.org/officeDocument/2006/relationships/image" Target="../media/image282.png"/><Relationship Id="rId26" Type="http://schemas.openxmlformats.org/officeDocument/2006/relationships/image" Target="../media/image289.png"/><Relationship Id="rId3" Type="http://schemas.openxmlformats.org/officeDocument/2006/relationships/image" Target="../media/image271.png"/><Relationship Id="rId21" Type="http://schemas.openxmlformats.org/officeDocument/2006/relationships/image" Target="../media/image285.png"/><Relationship Id="rId34" Type="http://schemas.openxmlformats.org/officeDocument/2006/relationships/image" Target="../media/image296.png"/><Relationship Id="rId7" Type="http://schemas.openxmlformats.org/officeDocument/2006/relationships/image" Target="../media/image274.png"/><Relationship Id="rId12" Type="http://schemas.openxmlformats.org/officeDocument/2006/relationships/image" Target="../media/image250.png"/><Relationship Id="rId17" Type="http://schemas.openxmlformats.org/officeDocument/2006/relationships/image" Target="../media/image281.png"/><Relationship Id="rId25" Type="http://schemas.openxmlformats.org/officeDocument/2006/relationships/image" Target="../media/image288.png"/><Relationship Id="rId33" Type="http://schemas.openxmlformats.org/officeDocument/2006/relationships/image" Target="../media/image295.png"/><Relationship Id="rId2" Type="http://schemas.openxmlformats.org/officeDocument/2006/relationships/image" Target="../media/image270.png"/><Relationship Id="rId16" Type="http://schemas.openxmlformats.org/officeDocument/2006/relationships/image" Target="../media/image253.png"/><Relationship Id="rId20" Type="http://schemas.openxmlformats.org/officeDocument/2006/relationships/image" Target="../media/image284.png"/><Relationship Id="rId29" Type="http://schemas.openxmlformats.org/officeDocument/2006/relationships/image" Target="../media/image292.png"/><Relationship Id="rId1" Type="http://schemas.openxmlformats.org/officeDocument/2006/relationships/slideLayout" Target="../slideLayouts/slideLayout5.xml"/><Relationship Id="rId6" Type="http://schemas.openxmlformats.org/officeDocument/2006/relationships/image" Target="../media/image247.png"/><Relationship Id="rId11" Type="http://schemas.openxmlformats.org/officeDocument/2006/relationships/image" Target="../media/image277.png"/><Relationship Id="rId24" Type="http://schemas.openxmlformats.org/officeDocument/2006/relationships/image" Target="../media/image287.png"/><Relationship Id="rId32" Type="http://schemas.openxmlformats.org/officeDocument/2006/relationships/image" Target="../media/image294.png"/><Relationship Id="rId5" Type="http://schemas.openxmlformats.org/officeDocument/2006/relationships/image" Target="../media/image273.png"/><Relationship Id="rId15" Type="http://schemas.openxmlformats.org/officeDocument/2006/relationships/image" Target="../media/image280.png"/><Relationship Id="rId23" Type="http://schemas.openxmlformats.org/officeDocument/2006/relationships/image" Target="../media/image286.png"/><Relationship Id="rId28" Type="http://schemas.openxmlformats.org/officeDocument/2006/relationships/image" Target="../media/image291.png"/><Relationship Id="rId10" Type="http://schemas.openxmlformats.org/officeDocument/2006/relationships/image" Target="../media/image276.png"/><Relationship Id="rId19" Type="http://schemas.openxmlformats.org/officeDocument/2006/relationships/image" Target="../media/image283.png"/><Relationship Id="rId31" Type="http://schemas.openxmlformats.org/officeDocument/2006/relationships/image" Target="../media/image293.png"/><Relationship Id="rId4" Type="http://schemas.openxmlformats.org/officeDocument/2006/relationships/image" Target="../media/image272.png"/><Relationship Id="rId9" Type="http://schemas.openxmlformats.org/officeDocument/2006/relationships/image" Target="../media/image249.png"/><Relationship Id="rId14" Type="http://schemas.openxmlformats.org/officeDocument/2006/relationships/image" Target="../media/image279.png"/><Relationship Id="rId22" Type="http://schemas.openxmlformats.org/officeDocument/2006/relationships/image" Target="../media/image256.png"/><Relationship Id="rId27" Type="http://schemas.openxmlformats.org/officeDocument/2006/relationships/image" Target="../media/image290.png"/><Relationship Id="rId30" Type="http://schemas.openxmlformats.org/officeDocument/2006/relationships/image" Target="../media/image267.png"/><Relationship Id="rId8" Type="http://schemas.openxmlformats.org/officeDocument/2006/relationships/image" Target="../media/image275.png"/></Relationships>
</file>

<file path=ppt/slides/_rels/slide55.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3" Type="http://schemas.openxmlformats.org/officeDocument/2006/relationships/image" Target="../media/image298.png"/><Relationship Id="rId7" Type="http://schemas.openxmlformats.org/officeDocument/2006/relationships/image" Target="../media/image302.png"/><Relationship Id="rId12" Type="http://schemas.openxmlformats.org/officeDocument/2006/relationships/image" Target="../media/image307.png"/><Relationship Id="rId2" Type="http://schemas.openxmlformats.org/officeDocument/2006/relationships/image" Target="../media/image297.png"/><Relationship Id="rId1" Type="http://schemas.openxmlformats.org/officeDocument/2006/relationships/slideLayout" Target="../slideLayouts/slideLayout5.xml"/><Relationship Id="rId6" Type="http://schemas.openxmlformats.org/officeDocument/2006/relationships/image" Target="../media/image301.png"/><Relationship Id="rId11" Type="http://schemas.openxmlformats.org/officeDocument/2006/relationships/image" Target="../media/image306.png"/><Relationship Id="rId5" Type="http://schemas.openxmlformats.org/officeDocument/2006/relationships/image" Target="../media/image300.png"/><Relationship Id="rId15" Type="http://schemas.openxmlformats.org/officeDocument/2006/relationships/hyperlink" Target="http://www.centralhealth.net/purchasing/bid-sync/" TargetMode="External"/><Relationship Id="rId10" Type="http://schemas.openxmlformats.org/officeDocument/2006/relationships/image" Target="../media/image305.png"/><Relationship Id="rId4" Type="http://schemas.openxmlformats.org/officeDocument/2006/relationships/image" Target="../media/image299.png"/><Relationship Id="rId9" Type="http://schemas.openxmlformats.org/officeDocument/2006/relationships/image" Target="../media/image304.png"/><Relationship Id="rId1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image" Target="../media/image320.png"/><Relationship Id="rId18" Type="http://schemas.openxmlformats.org/officeDocument/2006/relationships/image" Target="../media/image325.png"/><Relationship Id="rId26" Type="http://schemas.openxmlformats.org/officeDocument/2006/relationships/image" Target="../media/image333.png"/><Relationship Id="rId3" Type="http://schemas.openxmlformats.org/officeDocument/2006/relationships/image" Target="../media/image310.png"/><Relationship Id="rId21" Type="http://schemas.openxmlformats.org/officeDocument/2006/relationships/image" Target="../media/image328.png"/><Relationship Id="rId7" Type="http://schemas.openxmlformats.org/officeDocument/2006/relationships/image" Target="../media/image314.png"/><Relationship Id="rId12" Type="http://schemas.openxmlformats.org/officeDocument/2006/relationships/image" Target="../media/image319.png"/><Relationship Id="rId17" Type="http://schemas.openxmlformats.org/officeDocument/2006/relationships/image" Target="../media/image324.png"/><Relationship Id="rId25" Type="http://schemas.openxmlformats.org/officeDocument/2006/relationships/image" Target="../media/image332.png"/><Relationship Id="rId2" Type="http://schemas.openxmlformats.org/officeDocument/2006/relationships/image" Target="../media/image309.png"/><Relationship Id="rId16" Type="http://schemas.openxmlformats.org/officeDocument/2006/relationships/image" Target="../media/image323.png"/><Relationship Id="rId20" Type="http://schemas.openxmlformats.org/officeDocument/2006/relationships/image" Target="../media/image327.png"/><Relationship Id="rId29" Type="http://schemas.openxmlformats.org/officeDocument/2006/relationships/image" Target="../media/image336.png"/><Relationship Id="rId1" Type="http://schemas.openxmlformats.org/officeDocument/2006/relationships/slideLayout" Target="../slideLayouts/slideLayout5.xml"/><Relationship Id="rId6" Type="http://schemas.openxmlformats.org/officeDocument/2006/relationships/image" Target="../media/image313.png"/><Relationship Id="rId11" Type="http://schemas.openxmlformats.org/officeDocument/2006/relationships/image" Target="../media/image318.png"/><Relationship Id="rId24" Type="http://schemas.openxmlformats.org/officeDocument/2006/relationships/image" Target="../media/image331.png"/><Relationship Id="rId32" Type="http://schemas.openxmlformats.org/officeDocument/2006/relationships/image" Target="../media/image339.png"/><Relationship Id="rId5" Type="http://schemas.openxmlformats.org/officeDocument/2006/relationships/image" Target="../media/image312.png"/><Relationship Id="rId15" Type="http://schemas.openxmlformats.org/officeDocument/2006/relationships/image" Target="../media/image322.png"/><Relationship Id="rId23" Type="http://schemas.openxmlformats.org/officeDocument/2006/relationships/image" Target="../media/image330.png"/><Relationship Id="rId28" Type="http://schemas.openxmlformats.org/officeDocument/2006/relationships/image" Target="../media/image335.png"/><Relationship Id="rId10" Type="http://schemas.openxmlformats.org/officeDocument/2006/relationships/image" Target="../media/image317.png"/><Relationship Id="rId19" Type="http://schemas.openxmlformats.org/officeDocument/2006/relationships/image" Target="../media/image326.png"/><Relationship Id="rId31" Type="http://schemas.openxmlformats.org/officeDocument/2006/relationships/image" Target="../media/image338.png"/><Relationship Id="rId4" Type="http://schemas.openxmlformats.org/officeDocument/2006/relationships/image" Target="../media/image311.png"/><Relationship Id="rId9" Type="http://schemas.openxmlformats.org/officeDocument/2006/relationships/image" Target="../media/image316.png"/><Relationship Id="rId14" Type="http://schemas.openxmlformats.org/officeDocument/2006/relationships/image" Target="../media/image321.png"/><Relationship Id="rId22" Type="http://schemas.openxmlformats.org/officeDocument/2006/relationships/image" Target="../media/image329.png"/><Relationship Id="rId27" Type="http://schemas.openxmlformats.org/officeDocument/2006/relationships/image" Target="../media/image334.png"/><Relationship Id="rId30" Type="http://schemas.openxmlformats.org/officeDocument/2006/relationships/image" Target="../media/image337.png"/></Relationships>
</file>

<file path=ppt/slides/_rels/slide57.xml.rels><?xml version="1.0" encoding="UTF-8" standalone="yes"?>
<Relationships xmlns="http://schemas.openxmlformats.org/package/2006/relationships"><Relationship Id="rId8" Type="http://schemas.openxmlformats.org/officeDocument/2006/relationships/image" Target="../media/image346.png"/><Relationship Id="rId13" Type="http://schemas.openxmlformats.org/officeDocument/2006/relationships/image" Target="../media/image315.png"/><Relationship Id="rId18" Type="http://schemas.openxmlformats.org/officeDocument/2006/relationships/image" Target="../media/image355.png"/><Relationship Id="rId26" Type="http://schemas.openxmlformats.org/officeDocument/2006/relationships/hyperlink" Target="http://www.centralhealth.net/purchasing/bid-sync/" TargetMode="External"/><Relationship Id="rId3" Type="http://schemas.openxmlformats.org/officeDocument/2006/relationships/image" Target="../media/image341.png"/><Relationship Id="rId21" Type="http://schemas.openxmlformats.org/officeDocument/2006/relationships/image" Target="../media/image358.png"/><Relationship Id="rId7" Type="http://schemas.openxmlformats.org/officeDocument/2006/relationships/image" Target="../media/image345.png"/><Relationship Id="rId12" Type="http://schemas.openxmlformats.org/officeDocument/2006/relationships/image" Target="../media/image350.png"/><Relationship Id="rId17" Type="http://schemas.openxmlformats.org/officeDocument/2006/relationships/image" Target="../media/image354.png"/><Relationship Id="rId25" Type="http://schemas.openxmlformats.org/officeDocument/2006/relationships/image" Target="../media/image1.png"/><Relationship Id="rId2" Type="http://schemas.openxmlformats.org/officeDocument/2006/relationships/image" Target="../media/image340.png"/><Relationship Id="rId16" Type="http://schemas.openxmlformats.org/officeDocument/2006/relationships/image" Target="../media/image353.png"/><Relationship Id="rId20" Type="http://schemas.openxmlformats.org/officeDocument/2006/relationships/image" Target="../media/image357.png"/><Relationship Id="rId1" Type="http://schemas.openxmlformats.org/officeDocument/2006/relationships/slideLayout" Target="../slideLayouts/slideLayout5.xml"/><Relationship Id="rId6" Type="http://schemas.openxmlformats.org/officeDocument/2006/relationships/image" Target="../media/image344.png"/><Relationship Id="rId11" Type="http://schemas.openxmlformats.org/officeDocument/2006/relationships/image" Target="../media/image349.png"/><Relationship Id="rId24" Type="http://schemas.openxmlformats.org/officeDocument/2006/relationships/image" Target="../media/image361.png"/><Relationship Id="rId5" Type="http://schemas.openxmlformats.org/officeDocument/2006/relationships/image" Target="../media/image343.png"/><Relationship Id="rId15" Type="http://schemas.openxmlformats.org/officeDocument/2006/relationships/image" Target="../media/image352.png"/><Relationship Id="rId23" Type="http://schemas.openxmlformats.org/officeDocument/2006/relationships/image" Target="../media/image360.png"/><Relationship Id="rId10" Type="http://schemas.openxmlformats.org/officeDocument/2006/relationships/image" Target="../media/image348.png"/><Relationship Id="rId19" Type="http://schemas.openxmlformats.org/officeDocument/2006/relationships/image" Target="../media/image356.png"/><Relationship Id="rId4" Type="http://schemas.openxmlformats.org/officeDocument/2006/relationships/image" Target="../media/image342.png"/><Relationship Id="rId9" Type="http://schemas.openxmlformats.org/officeDocument/2006/relationships/image" Target="../media/image347.png"/><Relationship Id="rId14" Type="http://schemas.openxmlformats.org/officeDocument/2006/relationships/image" Target="../media/image351.png"/><Relationship Id="rId22" Type="http://schemas.openxmlformats.org/officeDocument/2006/relationships/image" Target="../media/image359.png"/></Relationships>
</file>

<file path=ppt/slides/_rels/slide58.xml.rels><?xml version="1.0" encoding="UTF-8" standalone="yes"?>
<Relationships xmlns="http://schemas.openxmlformats.org/package/2006/relationships"><Relationship Id="rId8" Type="http://schemas.openxmlformats.org/officeDocument/2006/relationships/image" Target="../media/image368.png"/><Relationship Id="rId13" Type="http://schemas.openxmlformats.org/officeDocument/2006/relationships/image" Target="../media/image372.png"/><Relationship Id="rId18" Type="http://schemas.openxmlformats.org/officeDocument/2006/relationships/image" Target="../media/image377.png"/><Relationship Id="rId26" Type="http://schemas.openxmlformats.org/officeDocument/2006/relationships/image" Target="../media/image385.png"/><Relationship Id="rId3" Type="http://schemas.openxmlformats.org/officeDocument/2006/relationships/image" Target="../media/image363.png"/><Relationship Id="rId21" Type="http://schemas.openxmlformats.org/officeDocument/2006/relationships/image" Target="../media/image380.png"/><Relationship Id="rId7" Type="http://schemas.openxmlformats.org/officeDocument/2006/relationships/image" Target="../media/image367.png"/><Relationship Id="rId12" Type="http://schemas.openxmlformats.org/officeDocument/2006/relationships/image" Target="../media/image315.png"/><Relationship Id="rId17" Type="http://schemas.openxmlformats.org/officeDocument/2006/relationships/image" Target="../media/image376.png"/><Relationship Id="rId25" Type="http://schemas.openxmlformats.org/officeDocument/2006/relationships/image" Target="../media/image384.png"/><Relationship Id="rId2" Type="http://schemas.openxmlformats.org/officeDocument/2006/relationships/image" Target="../media/image362.png"/><Relationship Id="rId16" Type="http://schemas.openxmlformats.org/officeDocument/2006/relationships/image" Target="../media/image375.png"/><Relationship Id="rId20" Type="http://schemas.openxmlformats.org/officeDocument/2006/relationships/image" Target="../media/image379.png"/><Relationship Id="rId1" Type="http://schemas.openxmlformats.org/officeDocument/2006/relationships/slideLayout" Target="../slideLayouts/slideLayout5.xml"/><Relationship Id="rId6" Type="http://schemas.openxmlformats.org/officeDocument/2006/relationships/image" Target="../media/image366.png"/><Relationship Id="rId11" Type="http://schemas.openxmlformats.org/officeDocument/2006/relationships/image" Target="../media/image371.png"/><Relationship Id="rId24" Type="http://schemas.openxmlformats.org/officeDocument/2006/relationships/image" Target="../media/image383.png"/><Relationship Id="rId5" Type="http://schemas.openxmlformats.org/officeDocument/2006/relationships/image" Target="../media/image365.png"/><Relationship Id="rId15" Type="http://schemas.openxmlformats.org/officeDocument/2006/relationships/image" Target="../media/image374.png"/><Relationship Id="rId23" Type="http://schemas.openxmlformats.org/officeDocument/2006/relationships/image" Target="../media/image382.png"/><Relationship Id="rId28" Type="http://schemas.openxmlformats.org/officeDocument/2006/relationships/image" Target="../media/image387.png"/><Relationship Id="rId10" Type="http://schemas.openxmlformats.org/officeDocument/2006/relationships/image" Target="../media/image370.png"/><Relationship Id="rId19" Type="http://schemas.openxmlformats.org/officeDocument/2006/relationships/image" Target="../media/image378.png"/><Relationship Id="rId4" Type="http://schemas.openxmlformats.org/officeDocument/2006/relationships/image" Target="../media/image364.png"/><Relationship Id="rId9" Type="http://schemas.openxmlformats.org/officeDocument/2006/relationships/image" Target="../media/image369.png"/><Relationship Id="rId14" Type="http://schemas.openxmlformats.org/officeDocument/2006/relationships/image" Target="../media/image373.png"/><Relationship Id="rId22" Type="http://schemas.openxmlformats.org/officeDocument/2006/relationships/image" Target="../media/image381.png"/><Relationship Id="rId27" Type="http://schemas.openxmlformats.org/officeDocument/2006/relationships/image" Target="../media/image386.png"/></Relationships>
</file>

<file path=ppt/slides/_rels/slide59.xml.rels><?xml version="1.0" encoding="UTF-8" standalone="yes"?>
<Relationships xmlns="http://schemas.openxmlformats.org/package/2006/relationships"><Relationship Id="rId8" Type="http://schemas.openxmlformats.org/officeDocument/2006/relationships/image" Target="../media/image394.png"/><Relationship Id="rId13" Type="http://schemas.openxmlformats.org/officeDocument/2006/relationships/image" Target="../media/image399.png"/><Relationship Id="rId18" Type="http://schemas.openxmlformats.org/officeDocument/2006/relationships/image" Target="../media/image403.png"/><Relationship Id="rId26" Type="http://schemas.openxmlformats.org/officeDocument/2006/relationships/image" Target="../media/image1.png"/><Relationship Id="rId3" Type="http://schemas.openxmlformats.org/officeDocument/2006/relationships/image" Target="../media/image389.png"/><Relationship Id="rId21" Type="http://schemas.openxmlformats.org/officeDocument/2006/relationships/image" Target="../media/image406.png"/><Relationship Id="rId7" Type="http://schemas.openxmlformats.org/officeDocument/2006/relationships/image" Target="../media/image393.png"/><Relationship Id="rId12" Type="http://schemas.openxmlformats.org/officeDocument/2006/relationships/image" Target="../media/image398.png"/><Relationship Id="rId17" Type="http://schemas.openxmlformats.org/officeDocument/2006/relationships/image" Target="../media/image402.png"/><Relationship Id="rId25" Type="http://schemas.openxmlformats.org/officeDocument/2006/relationships/image" Target="../media/image410.png"/><Relationship Id="rId2" Type="http://schemas.openxmlformats.org/officeDocument/2006/relationships/image" Target="../media/image388.png"/><Relationship Id="rId16" Type="http://schemas.openxmlformats.org/officeDocument/2006/relationships/image" Target="../media/image401.png"/><Relationship Id="rId20" Type="http://schemas.openxmlformats.org/officeDocument/2006/relationships/image" Target="../media/image405.png"/><Relationship Id="rId1" Type="http://schemas.openxmlformats.org/officeDocument/2006/relationships/slideLayout" Target="../slideLayouts/slideLayout5.xml"/><Relationship Id="rId6" Type="http://schemas.openxmlformats.org/officeDocument/2006/relationships/image" Target="../media/image392.png"/><Relationship Id="rId11" Type="http://schemas.openxmlformats.org/officeDocument/2006/relationships/image" Target="../media/image397.png"/><Relationship Id="rId24" Type="http://schemas.openxmlformats.org/officeDocument/2006/relationships/image" Target="../media/image409.png"/><Relationship Id="rId5" Type="http://schemas.openxmlformats.org/officeDocument/2006/relationships/image" Target="../media/image391.png"/><Relationship Id="rId15" Type="http://schemas.openxmlformats.org/officeDocument/2006/relationships/image" Target="../media/image315.png"/><Relationship Id="rId23" Type="http://schemas.openxmlformats.org/officeDocument/2006/relationships/image" Target="../media/image408.png"/><Relationship Id="rId10" Type="http://schemas.openxmlformats.org/officeDocument/2006/relationships/image" Target="../media/image396.png"/><Relationship Id="rId19" Type="http://schemas.openxmlformats.org/officeDocument/2006/relationships/image" Target="../media/image404.png"/><Relationship Id="rId4" Type="http://schemas.openxmlformats.org/officeDocument/2006/relationships/image" Target="../media/image390.png"/><Relationship Id="rId9" Type="http://schemas.openxmlformats.org/officeDocument/2006/relationships/image" Target="../media/image395.png"/><Relationship Id="rId14" Type="http://schemas.openxmlformats.org/officeDocument/2006/relationships/image" Target="../media/image400.png"/><Relationship Id="rId22" Type="http://schemas.openxmlformats.org/officeDocument/2006/relationships/image" Target="../media/image407.png"/><Relationship Id="rId27" Type="http://schemas.openxmlformats.org/officeDocument/2006/relationships/hyperlink" Target="http://www.centralhealth.net/purchasing/bid-syn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417.png"/><Relationship Id="rId13" Type="http://schemas.openxmlformats.org/officeDocument/2006/relationships/image" Target="../media/image422.png"/><Relationship Id="rId18" Type="http://schemas.openxmlformats.org/officeDocument/2006/relationships/image" Target="../media/image427.png"/><Relationship Id="rId3" Type="http://schemas.openxmlformats.org/officeDocument/2006/relationships/image" Target="../media/image412.png"/><Relationship Id="rId21" Type="http://schemas.openxmlformats.org/officeDocument/2006/relationships/image" Target="../media/image430.png"/><Relationship Id="rId7" Type="http://schemas.openxmlformats.org/officeDocument/2006/relationships/image" Target="../media/image416.png"/><Relationship Id="rId12" Type="http://schemas.openxmlformats.org/officeDocument/2006/relationships/image" Target="../media/image421.png"/><Relationship Id="rId17" Type="http://schemas.openxmlformats.org/officeDocument/2006/relationships/image" Target="../media/image426.png"/><Relationship Id="rId2" Type="http://schemas.openxmlformats.org/officeDocument/2006/relationships/image" Target="../media/image411.png"/><Relationship Id="rId16" Type="http://schemas.openxmlformats.org/officeDocument/2006/relationships/image" Target="../media/image425.png"/><Relationship Id="rId20" Type="http://schemas.openxmlformats.org/officeDocument/2006/relationships/image" Target="../media/image429.png"/><Relationship Id="rId1" Type="http://schemas.openxmlformats.org/officeDocument/2006/relationships/slideLayout" Target="../slideLayouts/slideLayout5.xml"/><Relationship Id="rId6" Type="http://schemas.openxmlformats.org/officeDocument/2006/relationships/image" Target="../media/image415.png"/><Relationship Id="rId11" Type="http://schemas.openxmlformats.org/officeDocument/2006/relationships/image" Target="../media/image420.png"/><Relationship Id="rId24" Type="http://schemas.openxmlformats.org/officeDocument/2006/relationships/image" Target="../media/image433.png"/><Relationship Id="rId5" Type="http://schemas.openxmlformats.org/officeDocument/2006/relationships/image" Target="../media/image414.png"/><Relationship Id="rId15" Type="http://schemas.openxmlformats.org/officeDocument/2006/relationships/image" Target="../media/image424.png"/><Relationship Id="rId23" Type="http://schemas.openxmlformats.org/officeDocument/2006/relationships/image" Target="../media/image432.png"/><Relationship Id="rId10" Type="http://schemas.openxmlformats.org/officeDocument/2006/relationships/image" Target="../media/image419.png"/><Relationship Id="rId19" Type="http://schemas.openxmlformats.org/officeDocument/2006/relationships/image" Target="../media/image428.png"/><Relationship Id="rId4" Type="http://schemas.openxmlformats.org/officeDocument/2006/relationships/image" Target="../media/image413.png"/><Relationship Id="rId9" Type="http://schemas.openxmlformats.org/officeDocument/2006/relationships/image" Target="../media/image418.png"/><Relationship Id="rId14" Type="http://schemas.openxmlformats.org/officeDocument/2006/relationships/image" Target="../media/image423.png"/><Relationship Id="rId22" Type="http://schemas.openxmlformats.org/officeDocument/2006/relationships/image" Target="../media/image431.png"/></Relationships>
</file>

<file path=ppt/slides/_rels/slide61.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image" Target="../media/image445.png"/><Relationship Id="rId3" Type="http://schemas.openxmlformats.org/officeDocument/2006/relationships/image" Target="../media/image435.png"/><Relationship Id="rId7" Type="http://schemas.openxmlformats.org/officeDocument/2006/relationships/image" Target="../media/image439.png"/><Relationship Id="rId12" Type="http://schemas.openxmlformats.org/officeDocument/2006/relationships/image" Target="../media/image444.png"/><Relationship Id="rId2" Type="http://schemas.openxmlformats.org/officeDocument/2006/relationships/image" Target="../media/image434.png"/><Relationship Id="rId1" Type="http://schemas.openxmlformats.org/officeDocument/2006/relationships/slideLayout" Target="../slideLayouts/slideLayout5.xml"/><Relationship Id="rId6" Type="http://schemas.openxmlformats.org/officeDocument/2006/relationships/image" Target="../media/image438.png"/><Relationship Id="rId11" Type="http://schemas.openxmlformats.org/officeDocument/2006/relationships/image" Target="../media/image443.png"/><Relationship Id="rId5" Type="http://schemas.openxmlformats.org/officeDocument/2006/relationships/image" Target="../media/image437.png"/><Relationship Id="rId15" Type="http://schemas.openxmlformats.org/officeDocument/2006/relationships/hyperlink" Target="http://www.centralhealth.net/purchasing/bid-sync/" TargetMode="External"/><Relationship Id="rId10" Type="http://schemas.openxmlformats.org/officeDocument/2006/relationships/image" Target="../media/image442.png"/><Relationship Id="rId4" Type="http://schemas.openxmlformats.org/officeDocument/2006/relationships/image" Target="../media/image436.png"/><Relationship Id="rId9" Type="http://schemas.openxmlformats.org/officeDocument/2006/relationships/image" Target="../media/image441.png"/><Relationship Id="rId1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image" Target="../media/image452.png"/><Relationship Id="rId3" Type="http://schemas.openxmlformats.org/officeDocument/2006/relationships/image" Target="../media/image447.png"/><Relationship Id="rId7" Type="http://schemas.openxmlformats.org/officeDocument/2006/relationships/image" Target="../media/image451.png"/><Relationship Id="rId12" Type="http://schemas.openxmlformats.org/officeDocument/2006/relationships/image" Target="../media/image456.png"/><Relationship Id="rId2" Type="http://schemas.openxmlformats.org/officeDocument/2006/relationships/image" Target="../media/image446.png"/><Relationship Id="rId1" Type="http://schemas.openxmlformats.org/officeDocument/2006/relationships/slideLayout" Target="../slideLayouts/slideLayout5.xml"/><Relationship Id="rId6" Type="http://schemas.openxmlformats.org/officeDocument/2006/relationships/image" Target="../media/image450.png"/><Relationship Id="rId11" Type="http://schemas.openxmlformats.org/officeDocument/2006/relationships/image" Target="../media/image455.png"/><Relationship Id="rId5" Type="http://schemas.openxmlformats.org/officeDocument/2006/relationships/image" Target="../media/image449.png"/><Relationship Id="rId10" Type="http://schemas.openxmlformats.org/officeDocument/2006/relationships/image" Target="../media/image454.png"/><Relationship Id="rId4" Type="http://schemas.openxmlformats.org/officeDocument/2006/relationships/image" Target="../media/image448.png"/><Relationship Id="rId9" Type="http://schemas.openxmlformats.org/officeDocument/2006/relationships/image" Target="../media/image453.png"/></Relationships>
</file>

<file path=ppt/slides/_rels/slide63.xml.rels><?xml version="1.0" encoding="UTF-8" standalone="yes"?>
<Relationships xmlns="http://schemas.openxmlformats.org/package/2006/relationships"><Relationship Id="rId2" Type="http://schemas.openxmlformats.org/officeDocument/2006/relationships/hyperlink" Target="http://www.downtownaustin.com/daa/parking-strategy" TargetMode="Externa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centralhealth.net/purchasing/bid-sync/" TargetMode="Externa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hyperlink" Target="http://www.centralhealthcampus.net/planning/"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322588"/>
            <a:ext cx="7772387" cy="773579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7772400" cy="2725420"/>
          </a:xfrm>
          <a:custGeom>
            <a:avLst/>
            <a:gdLst/>
            <a:ahLst/>
            <a:cxnLst/>
            <a:rect l="l" t="t" r="r" b="b"/>
            <a:pathLst>
              <a:path w="7772400" h="2725420">
                <a:moveTo>
                  <a:pt x="0" y="2724911"/>
                </a:moveTo>
                <a:lnTo>
                  <a:pt x="7772400" y="2724911"/>
                </a:lnTo>
                <a:lnTo>
                  <a:pt x="7772400" y="0"/>
                </a:lnTo>
                <a:lnTo>
                  <a:pt x="0" y="0"/>
                </a:lnTo>
                <a:lnTo>
                  <a:pt x="0" y="2724911"/>
                </a:lnTo>
                <a:close/>
              </a:path>
            </a:pathLst>
          </a:custGeom>
          <a:solidFill>
            <a:srgbClr val="5A335B"/>
          </a:solidFill>
        </p:spPr>
        <p:txBody>
          <a:bodyPr wrap="square" lIns="0" tIns="0" rIns="0" bIns="0" rtlCol="0"/>
          <a:lstStyle/>
          <a:p>
            <a:endParaRPr/>
          </a:p>
        </p:txBody>
      </p:sp>
      <p:sp>
        <p:nvSpPr>
          <p:cNvPr id="4" name="object 4"/>
          <p:cNvSpPr/>
          <p:nvPr/>
        </p:nvSpPr>
        <p:spPr>
          <a:xfrm>
            <a:off x="3474748" y="2677967"/>
            <a:ext cx="748030" cy="0"/>
          </a:xfrm>
          <a:custGeom>
            <a:avLst/>
            <a:gdLst/>
            <a:ahLst/>
            <a:cxnLst/>
            <a:rect l="l" t="t" r="r" b="b"/>
            <a:pathLst>
              <a:path w="748029">
                <a:moveTo>
                  <a:pt x="0" y="0"/>
                </a:moveTo>
                <a:lnTo>
                  <a:pt x="747425" y="0"/>
                </a:lnTo>
              </a:path>
            </a:pathLst>
          </a:custGeom>
          <a:ln w="61884">
            <a:solidFill>
              <a:srgbClr val="FFFFFF"/>
            </a:solidFill>
          </a:ln>
        </p:spPr>
        <p:txBody>
          <a:bodyPr wrap="square" lIns="0" tIns="0" rIns="0" bIns="0" rtlCol="0"/>
          <a:lstStyle/>
          <a:p>
            <a:endParaRPr/>
          </a:p>
        </p:txBody>
      </p:sp>
      <p:sp>
        <p:nvSpPr>
          <p:cNvPr id="5" name="object 5"/>
          <p:cNvSpPr/>
          <p:nvPr/>
        </p:nvSpPr>
        <p:spPr>
          <a:xfrm>
            <a:off x="3717718" y="2404252"/>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6" name="object 6"/>
          <p:cNvSpPr/>
          <p:nvPr/>
        </p:nvSpPr>
        <p:spPr>
          <a:xfrm>
            <a:off x="482166" y="2677967"/>
            <a:ext cx="748030" cy="0"/>
          </a:xfrm>
          <a:custGeom>
            <a:avLst/>
            <a:gdLst/>
            <a:ahLst/>
            <a:cxnLst/>
            <a:rect l="l" t="t" r="r" b="b"/>
            <a:pathLst>
              <a:path w="748030">
                <a:moveTo>
                  <a:pt x="0" y="0"/>
                </a:moveTo>
                <a:lnTo>
                  <a:pt x="747425" y="0"/>
                </a:lnTo>
              </a:path>
            </a:pathLst>
          </a:custGeom>
          <a:ln w="61884">
            <a:solidFill>
              <a:srgbClr val="FFFFFF"/>
            </a:solidFill>
          </a:ln>
        </p:spPr>
        <p:txBody>
          <a:bodyPr wrap="square" lIns="0" tIns="0" rIns="0" bIns="0" rtlCol="0"/>
          <a:lstStyle/>
          <a:p>
            <a:endParaRPr/>
          </a:p>
        </p:txBody>
      </p:sp>
      <p:sp>
        <p:nvSpPr>
          <p:cNvPr id="7" name="object 7"/>
          <p:cNvSpPr/>
          <p:nvPr/>
        </p:nvSpPr>
        <p:spPr>
          <a:xfrm>
            <a:off x="725135" y="2500210"/>
            <a:ext cx="262255" cy="147320"/>
          </a:xfrm>
          <a:custGeom>
            <a:avLst/>
            <a:gdLst/>
            <a:ahLst/>
            <a:cxnLst/>
            <a:rect l="l" t="t" r="r" b="b"/>
            <a:pathLst>
              <a:path w="262255" h="147319">
                <a:moveTo>
                  <a:pt x="0" y="146814"/>
                </a:moveTo>
                <a:lnTo>
                  <a:pt x="261696" y="146814"/>
                </a:lnTo>
                <a:lnTo>
                  <a:pt x="261696" y="0"/>
                </a:lnTo>
                <a:lnTo>
                  <a:pt x="0" y="0"/>
                </a:lnTo>
                <a:lnTo>
                  <a:pt x="0" y="146814"/>
                </a:lnTo>
                <a:close/>
              </a:path>
            </a:pathLst>
          </a:custGeom>
          <a:solidFill>
            <a:srgbClr val="FFFFFF">
              <a:alpha val="39999"/>
            </a:srgbClr>
          </a:solidFill>
        </p:spPr>
        <p:txBody>
          <a:bodyPr wrap="square" lIns="0" tIns="0" rIns="0" bIns="0" rtlCol="0"/>
          <a:lstStyle/>
          <a:p>
            <a:endParaRPr/>
          </a:p>
        </p:txBody>
      </p:sp>
      <p:sp>
        <p:nvSpPr>
          <p:cNvPr id="8" name="object 8"/>
          <p:cNvSpPr/>
          <p:nvPr/>
        </p:nvSpPr>
        <p:spPr>
          <a:xfrm>
            <a:off x="6467329" y="2677967"/>
            <a:ext cx="748030" cy="0"/>
          </a:xfrm>
          <a:custGeom>
            <a:avLst/>
            <a:gdLst/>
            <a:ahLst/>
            <a:cxnLst/>
            <a:rect l="l" t="t" r="r" b="b"/>
            <a:pathLst>
              <a:path w="748029">
                <a:moveTo>
                  <a:pt x="0" y="0"/>
                </a:moveTo>
                <a:lnTo>
                  <a:pt x="747425" y="0"/>
                </a:lnTo>
              </a:path>
            </a:pathLst>
          </a:custGeom>
          <a:ln w="61884">
            <a:solidFill>
              <a:srgbClr val="FFFFFF"/>
            </a:solidFill>
          </a:ln>
        </p:spPr>
        <p:txBody>
          <a:bodyPr wrap="square" lIns="0" tIns="0" rIns="0" bIns="0" rtlCol="0"/>
          <a:lstStyle/>
          <a:p>
            <a:endParaRPr/>
          </a:p>
        </p:txBody>
      </p:sp>
      <p:sp>
        <p:nvSpPr>
          <p:cNvPr id="9" name="object 9"/>
          <p:cNvSpPr/>
          <p:nvPr/>
        </p:nvSpPr>
        <p:spPr>
          <a:xfrm>
            <a:off x="6710298" y="2404252"/>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10" name="object 10"/>
          <p:cNvSpPr/>
          <p:nvPr/>
        </p:nvSpPr>
        <p:spPr>
          <a:xfrm>
            <a:off x="4971038" y="2677967"/>
            <a:ext cx="748030" cy="0"/>
          </a:xfrm>
          <a:custGeom>
            <a:avLst/>
            <a:gdLst/>
            <a:ahLst/>
            <a:cxnLst/>
            <a:rect l="l" t="t" r="r" b="b"/>
            <a:pathLst>
              <a:path w="748029">
                <a:moveTo>
                  <a:pt x="0" y="0"/>
                </a:moveTo>
                <a:lnTo>
                  <a:pt x="747425" y="0"/>
                </a:lnTo>
              </a:path>
            </a:pathLst>
          </a:custGeom>
          <a:ln w="61884">
            <a:solidFill>
              <a:srgbClr val="FFFFFF"/>
            </a:solidFill>
          </a:ln>
        </p:spPr>
        <p:txBody>
          <a:bodyPr wrap="square" lIns="0" tIns="0" rIns="0" bIns="0" rtlCol="0"/>
          <a:lstStyle/>
          <a:p>
            <a:endParaRPr/>
          </a:p>
        </p:txBody>
      </p:sp>
      <p:sp>
        <p:nvSpPr>
          <p:cNvPr id="11" name="object 11"/>
          <p:cNvSpPr/>
          <p:nvPr/>
        </p:nvSpPr>
        <p:spPr>
          <a:xfrm>
            <a:off x="5214007" y="2404252"/>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12" name="object 12"/>
          <p:cNvSpPr/>
          <p:nvPr/>
        </p:nvSpPr>
        <p:spPr>
          <a:xfrm>
            <a:off x="1978457" y="2677967"/>
            <a:ext cx="748030" cy="0"/>
          </a:xfrm>
          <a:custGeom>
            <a:avLst/>
            <a:gdLst/>
            <a:ahLst/>
            <a:cxnLst/>
            <a:rect l="l" t="t" r="r" b="b"/>
            <a:pathLst>
              <a:path w="748030">
                <a:moveTo>
                  <a:pt x="0" y="0"/>
                </a:moveTo>
                <a:lnTo>
                  <a:pt x="747425" y="0"/>
                </a:lnTo>
              </a:path>
            </a:pathLst>
          </a:custGeom>
          <a:ln w="61884">
            <a:solidFill>
              <a:srgbClr val="FFFFFF"/>
            </a:solidFill>
          </a:ln>
        </p:spPr>
        <p:txBody>
          <a:bodyPr wrap="square" lIns="0" tIns="0" rIns="0" bIns="0" rtlCol="0"/>
          <a:lstStyle/>
          <a:p>
            <a:endParaRPr/>
          </a:p>
        </p:txBody>
      </p:sp>
      <p:sp>
        <p:nvSpPr>
          <p:cNvPr id="13" name="object 13"/>
          <p:cNvSpPr/>
          <p:nvPr/>
        </p:nvSpPr>
        <p:spPr>
          <a:xfrm>
            <a:off x="2221426" y="2500210"/>
            <a:ext cx="262255" cy="147320"/>
          </a:xfrm>
          <a:custGeom>
            <a:avLst/>
            <a:gdLst/>
            <a:ahLst/>
            <a:cxnLst/>
            <a:rect l="l" t="t" r="r" b="b"/>
            <a:pathLst>
              <a:path w="262255" h="147319">
                <a:moveTo>
                  <a:pt x="0" y="146814"/>
                </a:moveTo>
                <a:lnTo>
                  <a:pt x="261696" y="146814"/>
                </a:lnTo>
                <a:lnTo>
                  <a:pt x="261696" y="0"/>
                </a:lnTo>
                <a:lnTo>
                  <a:pt x="0" y="0"/>
                </a:lnTo>
                <a:lnTo>
                  <a:pt x="0" y="146814"/>
                </a:lnTo>
                <a:close/>
              </a:path>
            </a:pathLst>
          </a:custGeom>
          <a:solidFill>
            <a:srgbClr val="FFFFFF">
              <a:alpha val="39999"/>
            </a:srgbClr>
          </a:solidFill>
        </p:spPr>
        <p:txBody>
          <a:bodyPr wrap="square" lIns="0" tIns="0" rIns="0" bIns="0" rtlCol="0"/>
          <a:lstStyle/>
          <a:p>
            <a:endParaRPr/>
          </a:p>
        </p:txBody>
      </p:sp>
      <p:sp>
        <p:nvSpPr>
          <p:cNvPr id="14" name="object 14"/>
          <p:cNvSpPr/>
          <p:nvPr/>
        </p:nvSpPr>
        <p:spPr>
          <a:xfrm>
            <a:off x="7457517" y="468153"/>
            <a:ext cx="260985" cy="242570"/>
          </a:xfrm>
          <a:custGeom>
            <a:avLst/>
            <a:gdLst/>
            <a:ahLst/>
            <a:cxnLst/>
            <a:rect l="l" t="t" r="r" b="b"/>
            <a:pathLst>
              <a:path w="260984" h="242570">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15" name="object 15"/>
          <p:cNvSpPr/>
          <p:nvPr/>
        </p:nvSpPr>
        <p:spPr>
          <a:xfrm>
            <a:off x="7215226" y="205263"/>
            <a:ext cx="557530" cy="262890"/>
          </a:xfrm>
          <a:custGeom>
            <a:avLst/>
            <a:gdLst/>
            <a:ahLst/>
            <a:cxnLst/>
            <a:rect l="l" t="t" r="r" b="b"/>
            <a:pathLst>
              <a:path w="557529" h="262890">
                <a:moveTo>
                  <a:pt x="0" y="262890"/>
                </a:moveTo>
                <a:lnTo>
                  <a:pt x="557173" y="262890"/>
                </a:lnTo>
                <a:lnTo>
                  <a:pt x="557173"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16" name="object 16"/>
          <p:cNvSpPr/>
          <p:nvPr/>
        </p:nvSpPr>
        <p:spPr>
          <a:xfrm>
            <a:off x="7458444" y="0"/>
            <a:ext cx="262255" cy="205740"/>
          </a:xfrm>
          <a:custGeom>
            <a:avLst/>
            <a:gdLst/>
            <a:ahLst/>
            <a:cxnLst/>
            <a:rect l="l" t="t" r="r" b="b"/>
            <a:pathLst>
              <a:path w="262254" h="205740">
                <a:moveTo>
                  <a:pt x="261696" y="0"/>
                </a:moveTo>
                <a:lnTo>
                  <a:pt x="0" y="0"/>
                </a:lnTo>
                <a:lnTo>
                  <a:pt x="0" y="205263"/>
                </a:lnTo>
                <a:lnTo>
                  <a:pt x="261696" y="205263"/>
                </a:lnTo>
                <a:lnTo>
                  <a:pt x="261696" y="0"/>
                </a:lnTo>
                <a:close/>
              </a:path>
            </a:pathLst>
          </a:custGeom>
          <a:solidFill>
            <a:srgbClr val="FFFFFF">
              <a:alpha val="39999"/>
            </a:srgbClr>
          </a:solidFill>
        </p:spPr>
        <p:txBody>
          <a:bodyPr wrap="square" lIns="0" tIns="0" rIns="0" bIns="0" rtlCol="0"/>
          <a:lstStyle/>
          <a:p>
            <a:endParaRPr/>
          </a:p>
        </p:txBody>
      </p:sp>
      <p:sp>
        <p:nvSpPr>
          <p:cNvPr id="17" name="object 17"/>
          <p:cNvSpPr/>
          <p:nvPr/>
        </p:nvSpPr>
        <p:spPr>
          <a:xfrm>
            <a:off x="5213080" y="0"/>
            <a:ext cx="260985" cy="215900"/>
          </a:xfrm>
          <a:custGeom>
            <a:avLst/>
            <a:gdLst/>
            <a:ahLst/>
            <a:cxnLst/>
            <a:rect l="l" t="t" r="r" b="b"/>
            <a:pathLst>
              <a:path w="260985" h="215900">
                <a:moveTo>
                  <a:pt x="0" y="0"/>
                </a:moveTo>
                <a:lnTo>
                  <a:pt x="260743" y="0"/>
                </a:lnTo>
                <a:lnTo>
                  <a:pt x="260743" y="215337"/>
                </a:lnTo>
                <a:lnTo>
                  <a:pt x="0" y="215311"/>
                </a:lnTo>
                <a:lnTo>
                  <a:pt x="0" y="0"/>
                </a:lnTo>
                <a:close/>
              </a:path>
            </a:pathLst>
          </a:custGeom>
          <a:solidFill>
            <a:srgbClr val="FFFFFF">
              <a:alpha val="39999"/>
            </a:srgbClr>
          </a:solidFill>
        </p:spPr>
        <p:txBody>
          <a:bodyPr wrap="square" lIns="0" tIns="0" rIns="0" bIns="0" rtlCol="0"/>
          <a:lstStyle/>
          <a:p>
            <a:endParaRPr/>
          </a:p>
        </p:txBody>
      </p:sp>
      <p:sp>
        <p:nvSpPr>
          <p:cNvPr id="18" name="object 18"/>
          <p:cNvSpPr/>
          <p:nvPr/>
        </p:nvSpPr>
        <p:spPr>
          <a:xfrm>
            <a:off x="2220499" y="0"/>
            <a:ext cx="260985" cy="215900"/>
          </a:xfrm>
          <a:custGeom>
            <a:avLst/>
            <a:gdLst/>
            <a:ahLst/>
            <a:cxnLst/>
            <a:rect l="l" t="t" r="r" b="b"/>
            <a:pathLst>
              <a:path w="260985" h="215900">
                <a:moveTo>
                  <a:pt x="0" y="0"/>
                </a:moveTo>
                <a:lnTo>
                  <a:pt x="260743" y="0"/>
                </a:lnTo>
                <a:lnTo>
                  <a:pt x="260743" y="215337"/>
                </a:lnTo>
                <a:lnTo>
                  <a:pt x="0" y="215311"/>
                </a:lnTo>
                <a:lnTo>
                  <a:pt x="0" y="0"/>
                </a:lnTo>
                <a:close/>
              </a:path>
            </a:pathLst>
          </a:custGeom>
          <a:solidFill>
            <a:srgbClr val="FFFFFF">
              <a:alpha val="39999"/>
            </a:srgbClr>
          </a:solidFill>
        </p:spPr>
        <p:txBody>
          <a:bodyPr wrap="square" lIns="0" tIns="0" rIns="0" bIns="0" rtlCol="0"/>
          <a:lstStyle/>
          <a:p>
            <a:endParaRPr/>
          </a:p>
        </p:txBody>
      </p:sp>
      <p:sp>
        <p:nvSpPr>
          <p:cNvPr id="19" name="object 19"/>
          <p:cNvSpPr/>
          <p:nvPr/>
        </p:nvSpPr>
        <p:spPr>
          <a:xfrm>
            <a:off x="724208" y="0"/>
            <a:ext cx="260985" cy="215900"/>
          </a:xfrm>
          <a:custGeom>
            <a:avLst/>
            <a:gdLst/>
            <a:ahLst/>
            <a:cxnLst/>
            <a:rect l="l" t="t" r="r" b="b"/>
            <a:pathLst>
              <a:path w="260984" h="215900">
                <a:moveTo>
                  <a:pt x="0" y="0"/>
                </a:moveTo>
                <a:lnTo>
                  <a:pt x="260743" y="0"/>
                </a:lnTo>
                <a:lnTo>
                  <a:pt x="260743" y="215337"/>
                </a:lnTo>
                <a:lnTo>
                  <a:pt x="0" y="215311"/>
                </a:lnTo>
                <a:lnTo>
                  <a:pt x="0" y="0"/>
                </a:lnTo>
                <a:close/>
              </a:path>
            </a:pathLst>
          </a:custGeom>
          <a:solidFill>
            <a:srgbClr val="FFFFFF">
              <a:alpha val="39999"/>
            </a:srgbClr>
          </a:solidFill>
        </p:spPr>
        <p:txBody>
          <a:bodyPr wrap="square" lIns="0" tIns="0" rIns="0" bIns="0" rtlCol="0"/>
          <a:lstStyle/>
          <a:p>
            <a:endParaRPr/>
          </a:p>
        </p:txBody>
      </p:sp>
      <p:sp>
        <p:nvSpPr>
          <p:cNvPr id="20" name="object 20"/>
          <p:cNvSpPr/>
          <p:nvPr/>
        </p:nvSpPr>
        <p:spPr>
          <a:xfrm>
            <a:off x="6709371" y="0"/>
            <a:ext cx="260985" cy="215900"/>
          </a:xfrm>
          <a:custGeom>
            <a:avLst/>
            <a:gdLst/>
            <a:ahLst/>
            <a:cxnLst/>
            <a:rect l="l" t="t" r="r" b="b"/>
            <a:pathLst>
              <a:path w="260984" h="215900">
                <a:moveTo>
                  <a:pt x="0" y="0"/>
                </a:moveTo>
                <a:lnTo>
                  <a:pt x="260730" y="0"/>
                </a:lnTo>
                <a:lnTo>
                  <a:pt x="260730" y="215337"/>
                </a:lnTo>
                <a:lnTo>
                  <a:pt x="0" y="215311"/>
                </a:lnTo>
                <a:lnTo>
                  <a:pt x="0" y="0"/>
                </a:lnTo>
                <a:close/>
              </a:path>
            </a:pathLst>
          </a:custGeom>
          <a:solidFill>
            <a:srgbClr val="FFFFFF">
              <a:alpha val="39999"/>
            </a:srgbClr>
          </a:solidFill>
        </p:spPr>
        <p:txBody>
          <a:bodyPr wrap="square" lIns="0" tIns="0" rIns="0" bIns="0" rtlCol="0"/>
          <a:lstStyle/>
          <a:p>
            <a:endParaRPr/>
          </a:p>
        </p:txBody>
      </p:sp>
      <p:sp>
        <p:nvSpPr>
          <p:cNvPr id="21" name="object 21"/>
          <p:cNvSpPr/>
          <p:nvPr/>
        </p:nvSpPr>
        <p:spPr>
          <a:xfrm>
            <a:off x="3716790" y="0"/>
            <a:ext cx="260985" cy="215900"/>
          </a:xfrm>
          <a:custGeom>
            <a:avLst/>
            <a:gdLst/>
            <a:ahLst/>
            <a:cxnLst/>
            <a:rect l="l" t="t" r="r" b="b"/>
            <a:pathLst>
              <a:path w="260985" h="215900">
                <a:moveTo>
                  <a:pt x="0" y="0"/>
                </a:moveTo>
                <a:lnTo>
                  <a:pt x="260743" y="0"/>
                </a:lnTo>
                <a:lnTo>
                  <a:pt x="260743" y="215337"/>
                </a:lnTo>
                <a:lnTo>
                  <a:pt x="0" y="215311"/>
                </a:lnTo>
                <a:lnTo>
                  <a:pt x="0" y="0"/>
                </a:lnTo>
                <a:close/>
              </a:path>
            </a:pathLst>
          </a:custGeom>
          <a:solidFill>
            <a:srgbClr val="FFFFFF">
              <a:alpha val="39999"/>
            </a:srgbClr>
          </a:solidFill>
        </p:spPr>
        <p:txBody>
          <a:bodyPr wrap="square" lIns="0" tIns="0" rIns="0" bIns="0" rtlCol="0"/>
          <a:lstStyle/>
          <a:p>
            <a:endParaRPr/>
          </a:p>
        </p:txBody>
      </p:sp>
      <p:sp>
        <p:nvSpPr>
          <p:cNvPr id="22" name="object 22"/>
          <p:cNvSpPr/>
          <p:nvPr/>
        </p:nvSpPr>
        <p:spPr>
          <a:xfrm>
            <a:off x="0" y="468153"/>
            <a:ext cx="236854" cy="242570"/>
          </a:xfrm>
          <a:custGeom>
            <a:avLst/>
            <a:gdLst/>
            <a:ahLst/>
            <a:cxnLst/>
            <a:rect l="l" t="t" r="r" b="b"/>
            <a:pathLst>
              <a:path w="236854" h="242570">
                <a:moveTo>
                  <a:pt x="0" y="242569"/>
                </a:moveTo>
                <a:lnTo>
                  <a:pt x="236806" y="242569"/>
                </a:lnTo>
                <a:lnTo>
                  <a:pt x="236806"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23" name="object 23"/>
          <p:cNvSpPr/>
          <p:nvPr/>
        </p:nvSpPr>
        <p:spPr>
          <a:xfrm>
            <a:off x="0" y="205263"/>
            <a:ext cx="481330" cy="262890"/>
          </a:xfrm>
          <a:custGeom>
            <a:avLst/>
            <a:gdLst/>
            <a:ahLst/>
            <a:cxnLst/>
            <a:rect l="l" t="t" r="r" b="b"/>
            <a:pathLst>
              <a:path w="481330" h="262890">
                <a:moveTo>
                  <a:pt x="0" y="262890"/>
                </a:moveTo>
                <a:lnTo>
                  <a:pt x="481326" y="262890"/>
                </a:lnTo>
                <a:lnTo>
                  <a:pt x="481326"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24" name="object 24"/>
          <p:cNvSpPr/>
          <p:nvPr/>
        </p:nvSpPr>
        <p:spPr>
          <a:xfrm>
            <a:off x="0" y="0"/>
            <a:ext cx="238760" cy="205740"/>
          </a:xfrm>
          <a:custGeom>
            <a:avLst/>
            <a:gdLst/>
            <a:ahLst/>
            <a:cxnLst/>
            <a:rect l="l" t="t" r="r" b="b"/>
            <a:pathLst>
              <a:path w="238760" h="205740">
                <a:moveTo>
                  <a:pt x="0" y="205740"/>
                </a:moveTo>
                <a:lnTo>
                  <a:pt x="238686" y="205740"/>
                </a:lnTo>
                <a:lnTo>
                  <a:pt x="238686" y="0"/>
                </a:lnTo>
                <a:lnTo>
                  <a:pt x="0" y="0"/>
                </a:lnTo>
                <a:lnTo>
                  <a:pt x="0" y="205740"/>
                </a:lnTo>
                <a:close/>
              </a:path>
            </a:pathLst>
          </a:custGeom>
          <a:solidFill>
            <a:srgbClr val="FFFFFF">
              <a:alpha val="39999"/>
            </a:srgbClr>
          </a:solidFill>
        </p:spPr>
        <p:txBody>
          <a:bodyPr wrap="square" lIns="0" tIns="0" rIns="0" bIns="0" rtlCol="0"/>
          <a:lstStyle/>
          <a:p>
            <a:endParaRPr/>
          </a:p>
        </p:txBody>
      </p:sp>
      <p:sp>
        <p:nvSpPr>
          <p:cNvPr id="25" name="object 25"/>
          <p:cNvSpPr/>
          <p:nvPr/>
        </p:nvSpPr>
        <p:spPr>
          <a:xfrm>
            <a:off x="5961226" y="468153"/>
            <a:ext cx="260985" cy="242570"/>
          </a:xfrm>
          <a:custGeom>
            <a:avLst/>
            <a:gdLst/>
            <a:ahLst/>
            <a:cxnLst/>
            <a:rect l="l" t="t" r="r" b="b"/>
            <a:pathLst>
              <a:path w="260985" h="242570">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26" name="object 26"/>
          <p:cNvSpPr/>
          <p:nvPr/>
        </p:nvSpPr>
        <p:spPr>
          <a:xfrm>
            <a:off x="5718935" y="205263"/>
            <a:ext cx="748030" cy="262890"/>
          </a:xfrm>
          <a:custGeom>
            <a:avLst/>
            <a:gdLst/>
            <a:ahLst/>
            <a:cxnLst/>
            <a:rect l="l" t="t" r="r" b="b"/>
            <a:pathLst>
              <a:path w="748029"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27" name="object 27"/>
          <p:cNvSpPr/>
          <p:nvPr/>
        </p:nvSpPr>
        <p:spPr>
          <a:xfrm>
            <a:off x="5962153" y="0"/>
            <a:ext cx="262255" cy="205740"/>
          </a:xfrm>
          <a:custGeom>
            <a:avLst/>
            <a:gdLst/>
            <a:ahLst/>
            <a:cxnLst/>
            <a:rect l="l" t="t" r="r" b="b"/>
            <a:pathLst>
              <a:path w="262254" h="205740">
                <a:moveTo>
                  <a:pt x="261696" y="0"/>
                </a:moveTo>
                <a:lnTo>
                  <a:pt x="0" y="0"/>
                </a:lnTo>
                <a:lnTo>
                  <a:pt x="0" y="205263"/>
                </a:lnTo>
                <a:lnTo>
                  <a:pt x="261696" y="205263"/>
                </a:lnTo>
                <a:lnTo>
                  <a:pt x="261696" y="0"/>
                </a:lnTo>
                <a:close/>
              </a:path>
            </a:pathLst>
          </a:custGeom>
          <a:solidFill>
            <a:srgbClr val="FFFFFF">
              <a:alpha val="39999"/>
            </a:srgbClr>
          </a:solidFill>
        </p:spPr>
        <p:txBody>
          <a:bodyPr wrap="square" lIns="0" tIns="0" rIns="0" bIns="0" rtlCol="0"/>
          <a:lstStyle/>
          <a:p>
            <a:endParaRPr/>
          </a:p>
        </p:txBody>
      </p:sp>
      <p:sp>
        <p:nvSpPr>
          <p:cNvPr id="28" name="object 28"/>
          <p:cNvSpPr/>
          <p:nvPr/>
        </p:nvSpPr>
        <p:spPr>
          <a:xfrm>
            <a:off x="2968645" y="468153"/>
            <a:ext cx="260985" cy="242570"/>
          </a:xfrm>
          <a:custGeom>
            <a:avLst/>
            <a:gdLst/>
            <a:ahLst/>
            <a:cxnLst/>
            <a:rect l="l" t="t" r="r" b="b"/>
            <a:pathLst>
              <a:path w="260985" h="242570">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29" name="object 29"/>
          <p:cNvSpPr/>
          <p:nvPr/>
        </p:nvSpPr>
        <p:spPr>
          <a:xfrm>
            <a:off x="2726354" y="205263"/>
            <a:ext cx="748030" cy="262890"/>
          </a:xfrm>
          <a:custGeom>
            <a:avLst/>
            <a:gdLst/>
            <a:ahLst/>
            <a:cxnLst/>
            <a:rect l="l" t="t" r="r" b="b"/>
            <a:pathLst>
              <a:path w="748029"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30" name="object 30"/>
          <p:cNvSpPr/>
          <p:nvPr/>
        </p:nvSpPr>
        <p:spPr>
          <a:xfrm>
            <a:off x="2969572" y="0"/>
            <a:ext cx="262255" cy="205740"/>
          </a:xfrm>
          <a:custGeom>
            <a:avLst/>
            <a:gdLst/>
            <a:ahLst/>
            <a:cxnLst/>
            <a:rect l="l" t="t" r="r" b="b"/>
            <a:pathLst>
              <a:path w="262255" h="205740">
                <a:moveTo>
                  <a:pt x="261696" y="0"/>
                </a:moveTo>
                <a:lnTo>
                  <a:pt x="0" y="0"/>
                </a:lnTo>
                <a:lnTo>
                  <a:pt x="0" y="205263"/>
                </a:lnTo>
                <a:lnTo>
                  <a:pt x="261696" y="205263"/>
                </a:lnTo>
                <a:lnTo>
                  <a:pt x="261696" y="0"/>
                </a:lnTo>
                <a:close/>
              </a:path>
            </a:pathLst>
          </a:custGeom>
          <a:solidFill>
            <a:srgbClr val="FFFFFF">
              <a:alpha val="39999"/>
            </a:srgbClr>
          </a:solidFill>
        </p:spPr>
        <p:txBody>
          <a:bodyPr wrap="square" lIns="0" tIns="0" rIns="0" bIns="0" rtlCol="0"/>
          <a:lstStyle/>
          <a:p>
            <a:endParaRPr/>
          </a:p>
        </p:txBody>
      </p:sp>
      <p:sp>
        <p:nvSpPr>
          <p:cNvPr id="31" name="object 31"/>
          <p:cNvSpPr/>
          <p:nvPr/>
        </p:nvSpPr>
        <p:spPr>
          <a:xfrm>
            <a:off x="1472354" y="468153"/>
            <a:ext cx="260985" cy="242570"/>
          </a:xfrm>
          <a:custGeom>
            <a:avLst/>
            <a:gdLst/>
            <a:ahLst/>
            <a:cxnLst/>
            <a:rect l="l" t="t" r="r" b="b"/>
            <a:pathLst>
              <a:path w="260985" h="242570">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32" name="object 32"/>
          <p:cNvSpPr/>
          <p:nvPr/>
        </p:nvSpPr>
        <p:spPr>
          <a:xfrm>
            <a:off x="1230063" y="205263"/>
            <a:ext cx="748030" cy="262890"/>
          </a:xfrm>
          <a:custGeom>
            <a:avLst/>
            <a:gdLst/>
            <a:ahLst/>
            <a:cxnLst/>
            <a:rect l="l" t="t" r="r" b="b"/>
            <a:pathLst>
              <a:path w="748030"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33" name="object 33"/>
          <p:cNvSpPr/>
          <p:nvPr/>
        </p:nvSpPr>
        <p:spPr>
          <a:xfrm>
            <a:off x="1473281" y="0"/>
            <a:ext cx="262255" cy="205740"/>
          </a:xfrm>
          <a:custGeom>
            <a:avLst/>
            <a:gdLst/>
            <a:ahLst/>
            <a:cxnLst/>
            <a:rect l="l" t="t" r="r" b="b"/>
            <a:pathLst>
              <a:path w="262255" h="205740">
                <a:moveTo>
                  <a:pt x="261696" y="0"/>
                </a:moveTo>
                <a:lnTo>
                  <a:pt x="0" y="0"/>
                </a:lnTo>
                <a:lnTo>
                  <a:pt x="0" y="205263"/>
                </a:lnTo>
                <a:lnTo>
                  <a:pt x="261696" y="205263"/>
                </a:lnTo>
                <a:lnTo>
                  <a:pt x="261696" y="0"/>
                </a:lnTo>
                <a:close/>
              </a:path>
            </a:pathLst>
          </a:custGeom>
          <a:solidFill>
            <a:srgbClr val="FFFFFF">
              <a:alpha val="39999"/>
            </a:srgbClr>
          </a:solidFill>
        </p:spPr>
        <p:txBody>
          <a:bodyPr wrap="square" lIns="0" tIns="0" rIns="0" bIns="0" rtlCol="0"/>
          <a:lstStyle/>
          <a:p>
            <a:endParaRPr/>
          </a:p>
        </p:txBody>
      </p:sp>
      <p:sp>
        <p:nvSpPr>
          <p:cNvPr id="34" name="object 34"/>
          <p:cNvSpPr/>
          <p:nvPr/>
        </p:nvSpPr>
        <p:spPr>
          <a:xfrm>
            <a:off x="4464935" y="468153"/>
            <a:ext cx="260985" cy="242570"/>
          </a:xfrm>
          <a:custGeom>
            <a:avLst/>
            <a:gdLst/>
            <a:ahLst/>
            <a:cxnLst/>
            <a:rect l="l" t="t" r="r" b="b"/>
            <a:pathLst>
              <a:path w="260985" h="242570">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35" name="object 35"/>
          <p:cNvSpPr/>
          <p:nvPr/>
        </p:nvSpPr>
        <p:spPr>
          <a:xfrm>
            <a:off x="4222644" y="205263"/>
            <a:ext cx="748030" cy="262890"/>
          </a:xfrm>
          <a:custGeom>
            <a:avLst/>
            <a:gdLst/>
            <a:ahLst/>
            <a:cxnLst/>
            <a:rect l="l" t="t" r="r" b="b"/>
            <a:pathLst>
              <a:path w="748029"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36" name="object 36"/>
          <p:cNvSpPr/>
          <p:nvPr/>
        </p:nvSpPr>
        <p:spPr>
          <a:xfrm>
            <a:off x="4465862" y="0"/>
            <a:ext cx="262255" cy="205740"/>
          </a:xfrm>
          <a:custGeom>
            <a:avLst/>
            <a:gdLst/>
            <a:ahLst/>
            <a:cxnLst/>
            <a:rect l="l" t="t" r="r" b="b"/>
            <a:pathLst>
              <a:path w="262254" h="205740">
                <a:moveTo>
                  <a:pt x="261696" y="0"/>
                </a:moveTo>
                <a:lnTo>
                  <a:pt x="0" y="0"/>
                </a:lnTo>
                <a:lnTo>
                  <a:pt x="0" y="205263"/>
                </a:lnTo>
                <a:lnTo>
                  <a:pt x="261696" y="205263"/>
                </a:lnTo>
                <a:lnTo>
                  <a:pt x="261696" y="0"/>
                </a:lnTo>
                <a:close/>
              </a:path>
            </a:pathLst>
          </a:custGeom>
          <a:solidFill>
            <a:srgbClr val="FFFFFF">
              <a:alpha val="39999"/>
            </a:srgbClr>
          </a:solidFill>
        </p:spPr>
        <p:txBody>
          <a:bodyPr wrap="square" lIns="0" tIns="0" rIns="0" bIns="0" rtlCol="0"/>
          <a:lstStyle/>
          <a:p>
            <a:endParaRPr/>
          </a:p>
        </p:txBody>
      </p:sp>
      <p:sp>
        <p:nvSpPr>
          <p:cNvPr id="37" name="object 37"/>
          <p:cNvSpPr/>
          <p:nvPr/>
        </p:nvSpPr>
        <p:spPr>
          <a:xfrm>
            <a:off x="7457517" y="1460352"/>
            <a:ext cx="260985" cy="242570"/>
          </a:xfrm>
          <a:custGeom>
            <a:avLst/>
            <a:gdLst/>
            <a:ahLst/>
            <a:cxnLst/>
            <a:rect l="l" t="t" r="r" b="b"/>
            <a:pathLst>
              <a:path w="260984"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38" name="object 38"/>
          <p:cNvSpPr/>
          <p:nvPr/>
        </p:nvSpPr>
        <p:spPr>
          <a:xfrm>
            <a:off x="7215226" y="1197462"/>
            <a:ext cx="557530" cy="262890"/>
          </a:xfrm>
          <a:custGeom>
            <a:avLst/>
            <a:gdLst/>
            <a:ahLst/>
            <a:cxnLst/>
            <a:rect l="l" t="t" r="r" b="b"/>
            <a:pathLst>
              <a:path w="557529" h="262890">
                <a:moveTo>
                  <a:pt x="0" y="262890"/>
                </a:moveTo>
                <a:lnTo>
                  <a:pt x="557173" y="262890"/>
                </a:lnTo>
                <a:lnTo>
                  <a:pt x="557173"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39" name="object 39"/>
          <p:cNvSpPr/>
          <p:nvPr/>
        </p:nvSpPr>
        <p:spPr>
          <a:xfrm>
            <a:off x="7458444" y="954689"/>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40" name="object 40"/>
          <p:cNvSpPr/>
          <p:nvPr/>
        </p:nvSpPr>
        <p:spPr>
          <a:xfrm>
            <a:off x="4970789" y="702152"/>
            <a:ext cx="748030" cy="182245"/>
          </a:xfrm>
          <a:custGeom>
            <a:avLst/>
            <a:gdLst/>
            <a:ahLst/>
            <a:cxnLst/>
            <a:rect l="l" t="t" r="r" b="b"/>
            <a:pathLst>
              <a:path w="748029" h="182244">
                <a:moveTo>
                  <a:pt x="0" y="181767"/>
                </a:moveTo>
                <a:lnTo>
                  <a:pt x="747554" y="181767"/>
                </a:lnTo>
                <a:lnTo>
                  <a:pt x="747554" y="0"/>
                </a:lnTo>
                <a:lnTo>
                  <a:pt x="0" y="0"/>
                </a:lnTo>
                <a:lnTo>
                  <a:pt x="0" y="181767"/>
                </a:lnTo>
                <a:close/>
              </a:path>
            </a:pathLst>
          </a:custGeom>
          <a:solidFill>
            <a:srgbClr val="FFFFFF">
              <a:alpha val="39999"/>
            </a:srgbClr>
          </a:solidFill>
        </p:spPr>
        <p:txBody>
          <a:bodyPr wrap="square" lIns="0" tIns="0" rIns="0" bIns="0" rtlCol="0"/>
          <a:lstStyle/>
          <a:p>
            <a:endParaRPr/>
          </a:p>
        </p:txBody>
      </p:sp>
      <p:sp>
        <p:nvSpPr>
          <p:cNvPr id="41" name="object 41"/>
          <p:cNvSpPr/>
          <p:nvPr/>
        </p:nvSpPr>
        <p:spPr>
          <a:xfrm>
            <a:off x="5214007" y="459379"/>
            <a:ext cx="262255" cy="243204"/>
          </a:xfrm>
          <a:custGeom>
            <a:avLst/>
            <a:gdLst/>
            <a:ahLst/>
            <a:cxnLst/>
            <a:rect l="l" t="t" r="r" b="b"/>
            <a:pathLst>
              <a:path w="262254" h="243204">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42" name="object 42"/>
          <p:cNvSpPr/>
          <p:nvPr/>
        </p:nvSpPr>
        <p:spPr>
          <a:xfrm>
            <a:off x="1978208" y="702152"/>
            <a:ext cx="748030" cy="182245"/>
          </a:xfrm>
          <a:custGeom>
            <a:avLst/>
            <a:gdLst/>
            <a:ahLst/>
            <a:cxnLst/>
            <a:rect l="l" t="t" r="r" b="b"/>
            <a:pathLst>
              <a:path w="748030" h="182244">
                <a:moveTo>
                  <a:pt x="0" y="181767"/>
                </a:moveTo>
                <a:lnTo>
                  <a:pt x="747554" y="181767"/>
                </a:lnTo>
                <a:lnTo>
                  <a:pt x="747554" y="0"/>
                </a:lnTo>
                <a:lnTo>
                  <a:pt x="0" y="0"/>
                </a:lnTo>
                <a:lnTo>
                  <a:pt x="0" y="181767"/>
                </a:lnTo>
                <a:close/>
              </a:path>
            </a:pathLst>
          </a:custGeom>
          <a:solidFill>
            <a:srgbClr val="FFFFFF">
              <a:alpha val="39999"/>
            </a:srgbClr>
          </a:solidFill>
        </p:spPr>
        <p:txBody>
          <a:bodyPr wrap="square" lIns="0" tIns="0" rIns="0" bIns="0" rtlCol="0"/>
          <a:lstStyle/>
          <a:p>
            <a:endParaRPr/>
          </a:p>
        </p:txBody>
      </p:sp>
      <p:sp>
        <p:nvSpPr>
          <p:cNvPr id="43" name="object 43"/>
          <p:cNvSpPr/>
          <p:nvPr/>
        </p:nvSpPr>
        <p:spPr>
          <a:xfrm>
            <a:off x="2221426" y="459379"/>
            <a:ext cx="262255" cy="243204"/>
          </a:xfrm>
          <a:custGeom>
            <a:avLst/>
            <a:gdLst/>
            <a:ahLst/>
            <a:cxnLst/>
            <a:rect l="l" t="t" r="r" b="b"/>
            <a:pathLst>
              <a:path w="262255" h="243204">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44" name="object 44"/>
          <p:cNvSpPr/>
          <p:nvPr/>
        </p:nvSpPr>
        <p:spPr>
          <a:xfrm>
            <a:off x="481917" y="702152"/>
            <a:ext cx="748030" cy="262890"/>
          </a:xfrm>
          <a:custGeom>
            <a:avLst/>
            <a:gdLst/>
            <a:ahLst/>
            <a:cxnLst/>
            <a:rect l="l" t="t" r="r" b="b"/>
            <a:pathLst>
              <a:path w="748030"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45" name="object 45"/>
          <p:cNvSpPr/>
          <p:nvPr/>
        </p:nvSpPr>
        <p:spPr>
          <a:xfrm>
            <a:off x="725135" y="459379"/>
            <a:ext cx="262255" cy="243204"/>
          </a:xfrm>
          <a:custGeom>
            <a:avLst/>
            <a:gdLst/>
            <a:ahLst/>
            <a:cxnLst/>
            <a:rect l="l" t="t" r="r" b="b"/>
            <a:pathLst>
              <a:path w="262255" h="243204">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46" name="object 46"/>
          <p:cNvSpPr/>
          <p:nvPr/>
        </p:nvSpPr>
        <p:spPr>
          <a:xfrm>
            <a:off x="6709371" y="965042"/>
            <a:ext cx="260985" cy="242570"/>
          </a:xfrm>
          <a:custGeom>
            <a:avLst/>
            <a:gdLst/>
            <a:ahLst/>
            <a:cxnLst/>
            <a:rect l="l" t="t" r="r" b="b"/>
            <a:pathLst>
              <a:path w="260984" h="242569">
                <a:moveTo>
                  <a:pt x="0" y="242569"/>
                </a:moveTo>
                <a:lnTo>
                  <a:pt x="260730" y="242569"/>
                </a:lnTo>
                <a:lnTo>
                  <a:pt x="260730"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47" name="object 47"/>
          <p:cNvSpPr/>
          <p:nvPr/>
        </p:nvSpPr>
        <p:spPr>
          <a:xfrm>
            <a:off x="6467080" y="702152"/>
            <a:ext cx="748030" cy="262890"/>
          </a:xfrm>
          <a:custGeom>
            <a:avLst/>
            <a:gdLst/>
            <a:ahLst/>
            <a:cxnLst/>
            <a:rect l="l" t="t" r="r" b="b"/>
            <a:pathLst>
              <a:path w="748029"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48" name="object 48"/>
          <p:cNvSpPr/>
          <p:nvPr/>
        </p:nvSpPr>
        <p:spPr>
          <a:xfrm>
            <a:off x="6710298" y="459379"/>
            <a:ext cx="262255" cy="243204"/>
          </a:xfrm>
          <a:custGeom>
            <a:avLst/>
            <a:gdLst/>
            <a:ahLst/>
            <a:cxnLst/>
            <a:rect l="l" t="t" r="r" b="b"/>
            <a:pathLst>
              <a:path w="262254" h="243204">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49" name="object 49"/>
          <p:cNvSpPr/>
          <p:nvPr/>
        </p:nvSpPr>
        <p:spPr>
          <a:xfrm>
            <a:off x="3474499" y="702152"/>
            <a:ext cx="748030" cy="182245"/>
          </a:xfrm>
          <a:custGeom>
            <a:avLst/>
            <a:gdLst/>
            <a:ahLst/>
            <a:cxnLst/>
            <a:rect l="l" t="t" r="r" b="b"/>
            <a:pathLst>
              <a:path w="748029" h="182244">
                <a:moveTo>
                  <a:pt x="0" y="181767"/>
                </a:moveTo>
                <a:lnTo>
                  <a:pt x="747554" y="181767"/>
                </a:lnTo>
                <a:lnTo>
                  <a:pt x="747554" y="0"/>
                </a:lnTo>
                <a:lnTo>
                  <a:pt x="0" y="0"/>
                </a:lnTo>
                <a:lnTo>
                  <a:pt x="0" y="181767"/>
                </a:lnTo>
                <a:close/>
              </a:path>
            </a:pathLst>
          </a:custGeom>
          <a:solidFill>
            <a:srgbClr val="FFFFFF">
              <a:alpha val="39999"/>
            </a:srgbClr>
          </a:solidFill>
        </p:spPr>
        <p:txBody>
          <a:bodyPr wrap="square" lIns="0" tIns="0" rIns="0" bIns="0" rtlCol="0"/>
          <a:lstStyle/>
          <a:p>
            <a:endParaRPr/>
          </a:p>
        </p:txBody>
      </p:sp>
      <p:sp>
        <p:nvSpPr>
          <p:cNvPr id="50" name="object 50"/>
          <p:cNvSpPr/>
          <p:nvPr/>
        </p:nvSpPr>
        <p:spPr>
          <a:xfrm>
            <a:off x="3717718" y="459379"/>
            <a:ext cx="262255" cy="243204"/>
          </a:xfrm>
          <a:custGeom>
            <a:avLst/>
            <a:gdLst/>
            <a:ahLst/>
            <a:cxnLst/>
            <a:rect l="l" t="t" r="r" b="b"/>
            <a:pathLst>
              <a:path w="262254" h="243204">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51" name="object 51"/>
          <p:cNvSpPr/>
          <p:nvPr/>
        </p:nvSpPr>
        <p:spPr>
          <a:xfrm>
            <a:off x="0" y="1460352"/>
            <a:ext cx="236854" cy="242570"/>
          </a:xfrm>
          <a:custGeom>
            <a:avLst/>
            <a:gdLst/>
            <a:ahLst/>
            <a:cxnLst/>
            <a:rect l="l" t="t" r="r" b="b"/>
            <a:pathLst>
              <a:path w="236854" h="242569">
                <a:moveTo>
                  <a:pt x="0" y="242569"/>
                </a:moveTo>
                <a:lnTo>
                  <a:pt x="236806" y="242569"/>
                </a:lnTo>
                <a:lnTo>
                  <a:pt x="236806"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52" name="object 52"/>
          <p:cNvSpPr/>
          <p:nvPr/>
        </p:nvSpPr>
        <p:spPr>
          <a:xfrm>
            <a:off x="0" y="1197462"/>
            <a:ext cx="481330" cy="262890"/>
          </a:xfrm>
          <a:custGeom>
            <a:avLst/>
            <a:gdLst/>
            <a:ahLst/>
            <a:cxnLst/>
            <a:rect l="l" t="t" r="r" b="b"/>
            <a:pathLst>
              <a:path w="481330" h="262890">
                <a:moveTo>
                  <a:pt x="0" y="262890"/>
                </a:moveTo>
                <a:lnTo>
                  <a:pt x="481326" y="262890"/>
                </a:lnTo>
                <a:lnTo>
                  <a:pt x="481326"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53" name="object 53"/>
          <p:cNvSpPr/>
          <p:nvPr/>
        </p:nvSpPr>
        <p:spPr>
          <a:xfrm>
            <a:off x="0" y="954892"/>
            <a:ext cx="238760" cy="242570"/>
          </a:xfrm>
          <a:custGeom>
            <a:avLst/>
            <a:gdLst/>
            <a:ahLst/>
            <a:cxnLst/>
            <a:rect l="l" t="t" r="r" b="b"/>
            <a:pathLst>
              <a:path w="238760" h="242569">
                <a:moveTo>
                  <a:pt x="0" y="242570"/>
                </a:moveTo>
                <a:lnTo>
                  <a:pt x="238686" y="242570"/>
                </a:lnTo>
                <a:lnTo>
                  <a:pt x="238686" y="0"/>
                </a:lnTo>
                <a:lnTo>
                  <a:pt x="0" y="0"/>
                </a:lnTo>
                <a:lnTo>
                  <a:pt x="0" y="242570"/>
                </a:lnTo>
                <a:close/>
              </a:path>
            </a:pathLst>
          </a:custGeom>
          <a:solidFill>
            <a:srgbClr val="FFFFFF">
              <a:alpha val="39999"/>
            </a:srgbClr>
          </a:solidFill>
        </p:spPr>
        <p:txBody>
          <a:bodyPr wrap="square" lIns="0" tIns="0" rIns="0" bIns="0" rtlCol="0"/>
          <a:lstStyle/>
          <a:p>
            <a:endParaRPr/>
          </a:p>
        </p:txBody>
      </p:sp>
      <p:sp>
        <p:nvSpPr>
          <p:cNvPr id="54" name="object 54"/>
          <p:cNvSpPr/>
          <p:nvPr/>
        </p:nvSpPr>
        <p:spPr>
          <a:xfrm>
            <a:off x="5961226" y="1460352"/>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55" name="object 55"/>
          <p:cNvSpPr/>
          <p:nvPr/>
        </p:nvSpPr>
        <p:spPr>
          <a:xfrm>
            <a:off x="5718935" y="1197462"/>
            <a:ext cx="748030" cy="262890"/>
          </a:xfrm>
          <a:custGeom>
            <a:avLst/>
            <a:gdLst/>
            <a:ahLst/>
            <a:cxnLst/>
            <a:rect l="l" t="t" r="r" b="b"/>
            <a:pathLst>
              <a:path w="748029" h="262890">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56" name="object 56"/>
          <p:cNvSpPr/>
          <p:nvPr/>
        </p:nvSpPr>
        <p:spPr>
          <a:xfrm>
            <a:off x="5962153" y="954689"/>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57" name="object 57"/>
          <p:cNvSpPr/>
          <p:nvPr/>
        </p:nvSpPr>
        <p:spPr>
          <a:xfrm>
            <a:off x="7457517" y="2452550"/>
            <a:ext cx="260985" cy="242570"/>
          </a:xfrm>
          <a:custGeom>
            <a:avLst/>
            <a:gdLst/>
            <a:ahLst/>
            <a:cxnLst/>
            <a:rect l="l" t="t" r="r" b="b"/>
            <a:pathLst>
              <a:path w="260984"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58" name="object 58"/>
          <p:cNvSpPr/>
          <p:nvPr/>
        </p:nvSpPr>
        <p:spPr>
          <a:xfrm>
            <a:off x="7215226" y="2189660"/>
            <a:ext cx="557530" cy="262890"/>
          </a:xfrm>
          <a:custGeom>
            <a:avLst/>
            <a:gdLst/>
            <a:ahLst/>
            <a:cxnLst/>
            <a:rect l="l" t="t" r="r" b="b"/>
            <a:pathLst>
              <a:path w="557529" h="262889">
                <a:moveTo>
                  <a:pt x="0" y="262890"/>
                </a:moveTo>
                <a:lnTo>
                  <a:pt x="557173" y="262890"/>
                </a:lnTo>
                <a:lnTo>
                  <a:pt x="557173"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59" name="object 59"/>
          <p:cNvSpPr/>
          <p:nvPr/>
        </p:nvSpPr>
        <p:spPr>
          <a:xfrm>
            <a:off x="7458444" y="1946887"/>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60" name="object 60"/>
          <p:cNvSpPr/>
          <p:nvPr/>
        </p:nvSpPr>
        <p:spPr>
          <a:xfrm>
            <a:off x="5213080" y="1957241"/>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61" name="object 61"/>
          <p:cNvSpPr/>
          <p:nvPr/>
        </p:nvSpPr>
        <p:spPr>
          <a:xfrm>
            <a:off x="4970789" y="1940051"/>
            <a:ext cx="748030" cy="17780"/>
          </a:xfrm>
          <a:custGeom>
            <a:avLst/>
            <a:gdLst/>
            <a:ahLst/>
            <a:cxnLst/>
            <a:rect l="l" t="t" r="r" b="b"/>
            <a:pathLst>
              <a:path w="748029" h="17780">
                <a:moveTo>
                  <a:pt x="0" y="17189"/>
                </a:moveTo>
                <a:lnTo>
                  <a:pt x="747554" y="17189"/>
                </a:lnTo>
                <a:lnTo>
                  <a:pt x="747554" y="0"/>
                </a:lnTo>
                <a:lnTo>
                  <a:pt x="0" y="0"/>
                </a:lnTo>
                <a:lnTo>
                  <a:pt x="0" y="17189"/>
                </a:lnTo>
                <a:close/>
              </a:path>
            </a:pathLst>
          </a:custGeom>
          <a:solidFill>
            <a:srgbClr val="FFFFFF">
              <a:alpha val="39999"/>
            </a:srgbClr>
          </a:solidFill>
        </p:spPr>
        <p:txBody>
          <a:bodyPr wrap="square" lIns="0" tIns="0" rIns="0" bIns="0" rtlCol="0"/>
          <a:lstStyle/>
          <a:p>
            <a:endParaRPr/>
          </a:p>
        </p:txBody>
      </p:sp>
      <p:sp>
        <p:nvSpPr>
          <p:cNvPr id="62" name="object 62"/>
          <p:cNvSpPr/>
          <p:nvPr/>
        </p:nvSpPr>
        <p:spPr>
          <a:xfrm>
            <a:off x="2220499" y="1957241"/>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63" name="object 63"/>
          <p:cNvSpPr/>
          <p:nvPr/>
        </p:nvSpPr>
        <p:spPr>
          <a:xfrm>
            <a:off x="1978208" y="1940051"/>
            <a:ext cx="748030" cy="17780"/>
          </a:xfrm>
          <a:custGeom>
            <a:avLst/>
            <a:gdLst/>
            <a:ahLst/>
            <a:cxnLst/>
            <a:rect l="l" t="t" r="r" b="b"/>
            <a:pathLst>
              <a:path w="748030" h="17780">
                <a:moveTo>
                  <a:pt x="0" y="17189"/>
                </a:moveTo>
                <a:lnTo>
                  <a:pt x="747554" y="17189"/>
                </a:lnTo>
                <a:lnTo>
                  <a:pt x="747554" y="0"/>
                </a:lnTo>
                <a:lnTo>
                  <a:pt x="0" y="0"/>
                </a:lnTo>
                <a:lnTo>
                  <a:pt x="0" y="17189"/>
                </a:lnTo>
                <a:close/>
              </a:path>
            </a:pathLst>
          </a:custGeom>
          <a:solidFill>
            <a:srgbClr val="FFFFFF">
              <a:alpha val="39999"/>
            </a:srgbClr>
          </a:solidFill>
        </p:spPr>
        <p:txBody>
          <a:bodyPr wrap="square" lIns="0" tIns="0" rIns="0" bIns="0" rtlCol="0"/>
          <a:lstStyle/>
          <a:p>
            <a:endParaRPr/>
          </a:p>
        </p:txBody>
      </p:sp>
      <p:sp>
        <p:nvSpPr>
          <p:cNvPr id="64" name="object 64"/>
          <p:cNvSpPr/>
          <p:nvPr/>
        </p:nvSpPr>
        <p:spPr>
          <a:xfrm>
            <a:off x="724208" y="1957241"/>
            <a:ext cx="260985" cy="242570"/>
          </a:xfrm>
          <a:custGeom>
            <a:avLst/>
            <a:gdLst/>
            <a:ahLst/>
            <a:cxnLst/>
            <a:rect l="l" t="t" r="r" b="b"/>
            <a:pathLst>
              <a:path w="260984"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65" name="object 65"/>
          <p:cNvSpPr/>
          <p:nvPr/>
        </p:nvSpPr>
        <p:spPr>
          <a:xfrm>
            <a:off x="481917" y="1694351"/>
            <a:ext cx="748030" cy="262890"/>
          </a:xfrm>
          <a:custGeom>
            <a:avLst/>
            <a:gdLst/>
            <a:ahLst/>
            <a:cxnLst/>
            <a:rect l="l" t="t" r="r" b="b"/>
            <a:pathLst>
              <a:path w="748030" h="262889">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66" name="object 66"/>
          <p:cNvSpPr/>
          <p:nvPr/>
        </p:nvSpPr>
        <p:spPr>
          <a:xfrm>
            <a:off x="6709371" y="1957241"/>
            <a:ext cx="260985" cy="242570"/>
          </a:xfrm>
          <a:custGeom>
            <a:avLst/>
            <a:gdLst/>
            <a:ahLst/>
            <a:cxnLst/>
            <a:rect l="l" t="t" r="r" b="b"/>
            <a:pathLst>
              <a:path w="260984" h="242569">
                <a:moveTo>
                  <a:pt x="0" y="242569"/>
                </a:moveTo>
                <a:lnTo>
                  <a:pt x="260730" y="242569"/>
                </a:lnTo>
                <a:lnTo>
                  <a:pt x="260730"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67" name="object 67"/>
          <p:cNvSpPr/>
          <p:nvPr/>
        </p:nvSpPr>
        <p:spPr>
          <a:xfrm>
            <a:off x="6467080" y="1694351"/>
            <a:ext cx="748030" cy="262890"/>
          </a:xfrm>
          <a:custGeom>
            <a:avLst/>
            <a:gdLst/>
            <a:ahLst/>
            <a:cxnLst/>
            <a:rect l="l" t="t" r="r" b="b"/>
            <a:pathLst>
              <a:path w="748029" h="262889">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68" name="object 68"/>
          <p:cNvSpPr/>
          <p:nvPr/>
        </p:nvSpPr>
        <p:spPr>
          <a:xfrm>
            <a:off x="6710298" y="1451578"/>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69" name="object 69"/>
          <p:cNvSpPr/>
          <p:nvPr/>
        </p:nvSpPr>
        <p:spPr>
          <a:xfrm>
            <a:off x="3716790" y="1957241"/>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70" name="object 70"/>
          <p:cNvSpPr/>
          <p:nvPr/>
        </p:nvSpPr>
        <p:spPr>
          <a:xfrm>
            <a:off x="3474499" y="1940051"/>
            <a:ext cx="748030" cy="17780"/>
          </a:xfrm>
          <a:custGeom>
            <a:avLst/>
            <a:gdLst/>
            <a:ahLst/>
            <a:cxnLst/>
            <a:rect l="l" t="t" r="r" b="b"/>
            <a:pathLst>
              <a:path w="748029" h="17780">
                <a:moveTo>
                  <a:pt x="0" y="17189"/>
                </a:moveTo>
                <a:lnTo>
                  <a:pt x="747554" y="17189"/>
                </a:lnTo>
                <a:lnTo>
                  <a:pt x="747554" y="0"/>
                </a:lnTo>
                <a:lnTo>
                  <a:pt x="0" y="0"/>
                </a:lnTo>
                <a:lnTo>
                  <a:pt x="0" y="17189"/>
                </a:lnTo>
                <a:close/>
              </a:path>
            </a:pathLst>
          </a:custGeom>
          <a:solidFill>
            <a:srgbClr val="FFFFFF">
              <a:alpha val="39999"/>
            </a:srgbClr>
          </a:solidFill>
        </p:spPr>
        <p:txBody>
          <a:bodyPr wrap="square" lIns="0" tIns="0" rIns="0" bIns="0" rtlCol="0"/>
          <a:lstStyle/>
          <a:p>
            <a:endParaRPr/>
          </a:p>
        </p:txBody>
      </p:sp>
      <p:sp>
        <p:nvSpPr>
          <p:cNvPr id="71" name="object 71"/>
          <p:cNvSpPr/>
          <p:nvPr/>
        </p:nvSpPr>
        <p:spPr>
          <a:xfrm>
            <a:off x="0" y="2452550"/>
            <a:ext cx="236854" cy="242570"/>
          </a:xfrm>
          <a:custGeom>
            <a:avLst/>
            <a:gdLst/>
            <a:ahLst/>
            <a:cxnLst/>
            <a:rect l="l" t="t" r="r" b="b"/>
            <a:pathLst>
              <a:path w="236854" h="242569">
                <a:moveTo>
                  <a:pt x="0" y="242569"/>
                </a:moveTo>
                <a:lnTo>
                  <a:pt x="236806" y="242569"/>
                </a:lnTo>
                <a:lnTo>
                  <a:pt x="236806"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72" name="object 72"/>
          <p:cNvSpPr/>
          <p:nvPr/>
        </p:nvSpPr>
        <p:spPr>
          <a:xfrm>
            <a:off x="0" y="2189660"/>
            <a:ext cx="481330" cy="262890"/>
          </a:xfrm>
          <a:custGeom>
            <a:avLst/>
            <a:gdLst/>
            <a:ahLst/>
            <a:cxnLst/>
            <a:rect l="l" t="t" r="r" b="b"/>
            <a:pathLst>
              <a:path w="481330" h="262889">
                <a:moveTo>
                  <a:pt x="0" y="262890"/>
                </a:moveTo>
                <a:lnTo>
                  <a:pt x="481326" y="262890"/>
                </a:lnTo>
                <a:lnTo>
                  <a:pt x="481326"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73" name="object 73"/>
          <p:cNvSpPr/>
          <p:nvPr/>
        </p:nvSpPr>
        <p:spPr>
          <a:xfrm>
            <a:off x="0" y="1947090"/>
            <a:ext cx="238760" cy="242570"/>
          </a:xfrm>
          <a:custGeom>
            <a:avLst/>
            <a:gdLst/>
            <a:ahLst/>
            <a:cxnLst/>
            <a:rect l="l" t="t" r="r" b="b"/>
            <a:pathLst>
              <a:path w="238760" h="242569">
                <a:moveTo>
                  <a:pt x="0" y="242570"/>
                </a:moveTo>
                <a:lnTo>
                  <a:pt x="238686" y="242570"/>
                </a:lnTo>
                <a:lnTo>
                  <a:pt x="238686" y="0"/>
                </a:lnTo>
                <a:lnTo>
                  <a:pt x="0" y="0"/>
                </a:lnTo>
                <a:lnTo>
                  <a:pt x="0" y="242570"/>
                </a:lnTo>
                <a:close/>
              </a:path>
            </a:pathLst>
          </a:custGeom>
          <a:solidFill>
            <a:srgbClr val="FFFFFF">
              <a:alpha val="39999"/>
            </a:srgbClr>
          </a:solidFill>
        </p:spPr>
        <p:txBody>
          <a:bodyPr wrap="square" lIns="0" tIns="0" rIns="0" bIns="0" rtlCol="0"/>
          <a:lstStyle/>
          <a:p>
            <a:endParaRPr/>
          </a:p>
        </p:txBody>
      </p:sp>
      <p:sp>
        <p:nvSpPr>
          <p:cNvPr id="74" name="object 74"/>
          <p:cNvSpPr/>
          <p:nvPr/>
        </p:nvSpPr>
        <p:spPr>
          <a:xfrm>
            <a:off x="5961226" y="2452550"/>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75" name="object 75"/>
          <p:cNvSpPr/>
          <p:nvPr/>
        </p:nvSpPr>
        <p:spPr>
          <a:xfrm>
            <a:off x="5718935" y="2189660"/>
            <a:ext cx="748030" cy="262890"/>
          </a:xfrm>
          <a:custGeom>
            <a:avLst/>
            <a:gdLst/>
            <a:ahLst/>
            <a:cxnLst/>
            <a:rect l="l" t="t" r="r" b="b"/>
            <a:pathLst>
              <a:path w="748029" h="262889">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76" name="object 76"/>
          <p:cNvSpPr/>
          <p:nvPr/>
        </p:nvSpPr>
        <p:spPr>
          <a:xfrm>
            <a:off x="5962153" y="1946887"/>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77" name="object 77"/>
          <p:cNvSpPr/>
          <p:nvPr/>
        </p:nvSpPr>
        <p:spPr>
          <a:xfrm>
            <a:off x="2968645" y="2452550"/>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78" name="object 78"/>
          <p:cNvSpPr/>
          <p:nvPr/>
        </p:nvSpPr>
        <p:spPr>
          <a:xfrm>
            <a:off x="2726354" y="2189660"/>
            <a:ext cx="748030" cy="262890"/>
          </a:xfrm>
          <a:custGeom>
            <a:avLst/>
            <a:gdLst/>
            <a:ahLst/>
            <a:cxnLst/>
            <a:rect l="l" t="t" r="r" b="b"/>
            <a:pathLst>
              <a:path w="748029" h="262889">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79" name="object 79"/>
          <p:cNvSpPr/>
          <p:nvPr/>
        </p:nvSpPr>
        <p:spPr>
          <a:xfrm>
            <a:off x="2969572" y="1946887"/>
            <a:ext cx="262255" cy="243204"/>
          </a:xfrm>
          <a:custGeom>
            <a:avLst/>
            <a:gdLst/>
            <a:ahLst/>
            <a:cxnLst/>
            <a:rect l="l" t="t" r="r" b="b"/>
            <a:pathLst>
              <a:path w="262255"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80" name="object 80"/>
          <p:cNvSpPr/>
          <p:nvPr/>
        </p:nvSpPr>
        <p:spPr>
          <a:xfrm>
            <a:off x="1472354" y="2500210"/>
            <a:ext cx="260985" cy="194945"/>
          </a:xfrm>
          <a:custGeom>
            <a:avLst/>
            <a:gdLst/>
            <a:ahLst/>
            <a:cxnLst/>
            <a:rect l="l" t="t" r="r" b="b"/>
            <a:pathLst>
              <a:path w="260985" h="194944">
                <a:moveTo>
                  <a:pt x="0" y="194909"/>
                </a:moveTo>
                <a:lnTo>
                  <a:pt x="260743" y="194909"/>
                </a:lnTo>
                <a:lnTo>
                  <a:pt x="260743" y="0"/>
                </a:lnTo>
                <a:lnTo>
                  <a:pt x="0" y="0"/>
                </a:lnTo>
                <a:lnTo>
                  <a:pt x="0" y="194909"/>
                </a:lnTo>
                <a:close/>
              </a:path>
            </a:pathLst>
          </a:custGeom>
          <a:solidFill>
            <a:srgbClr val="FFFFFF">
              <a:alpha val="39999"/>
            </a:srgbClr>
          </a:solidFill>
        </p:spPr>
        <p:txBody>
          <a:bodyPr wrap="square" lIns="0" tIns="0" rIns="0" bIns="0" rtlCol="0"/>
          <a:lstStyle/>
          <a:p>
            <a:endParaRPr/>
          </a:p>
        </p:txBody>
      </p:sp>
      <p:sp>
        <p:nvSpPr>
          <p:cNvPr id="81" name="object 81"/>
          <p:cNvSpPr/>
          <p:nvPr/>
        </p:nvSpPr>
        <p:spPr>
          <a:xfrm>
            <a:off x="1230063" y="2189660"/>
            <a:ext cx="748030" cy="59690"/>
          </a:xfrm>
          <a:custGeom>
            <a:avLst/>
            <a:gdLst/>
            <a:ahLst/>
            <a:cxnLst/>
            <a:rect l="l" t="t" r="r" b="b"/>
            <a:pathLst>
              <a:path w="748030" h="59689">
                <a:moveTo>
                  <a:pt x="0" y="59090"/>
                </a:moveTo>
                <a:lnTo>
                  <a:pt x="747554" y="59090"/>
                </a:lnTo>
                <a:lnTo>
                  <a:pt x="747554" y="0"/>
                </a:lnTo>
                <a:lnTo>
                  <a:pt x="0" y="0"/>
                </a:lnTo>
                <a:lnTo>
                  <a:pt x="0" y="59090"/>
                </a:lnTo>
                <a:close/>
              </a:path>
            </a:pathLst>
          </a:custGeom>
          <a:solidFill>
            <a:srgbClr val="FFFFFF">
              <a:alpha val="39999"/>
            </a:srgbClr>
          </a:solidFill>
        </p:spPr>
        <p:txBody>
          <a:bodyPr wrap="square" lIns="0" tIns="0" rIns="0" bIns="0" rtlCol="0"/>
          <a:lstStyle/>
          <a:p>
            <a:endParaRPr/>
          </a:p>
        </p:txBody>
      </p:sp>
      <p:sp>
        <p:nvSpPr>
          <p:cNvPr id="82" name="object 82"/>
          <p:cNvSpPr/>
          <p:nvPr/>
        </p:nvSpPr>
        <p:spPr>
          <a:xfrm>
            <a:off x="1473281" y="1946887"/>
            <a:ext cx="262255" cy="243204"/>
          </a:xfrm>
          <a:custGeom>
            <a:avLst/>
            <a:gdLst/>
            <a:ahLst/>
            <a:cxnLst/>
            <a:rect l="l" t="t" r="r" b="b"/>
            <a:pathLst>
              <a:path w="262255"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83" name="object 83"/>
          <p:cNvSpPr/>
          <p:nvPr/>
        </p:nvSpPr>
        <p:spPr>
          <a:xfrm>
            <a:off x="4464935" y="2452550"/>
            <a:ext cx="260985" cy="242570"/>
          </a:xfrm>
          <a:custGeom>
            <a:avLst/>
            <a:gdLst/>
            <a:ahLst/>
            <a:cxnLst/>
            <a:rect l="l" t="t" r="r" b="b"/>
            <a:pathLst>
              <a:path w="260985" h="242569">
                <a:moveTo>
                  <a:pt x="0" y="242569"/>
                </a:moveTo>
                <a:lnTo>
                  <a:pt x="260743" y="242569"/>
                </a:lnTo>
                <a:lnTo>
                  <a:pt x="260743" y="0"/>
                </a:lnTo>
                <a:lnTo>
                  <a:pt x="0" y="0"/>
                </a:lnTo>
                <a:lnTo>
                  <a:pt x="0" y="242569"/>
                </a:lnTo>
                <a:close/>
              </a:path>
            </a:pathLst>
          </a:custGeom>
          <a:solidFill>
            <a:srgbClr val="FFFFFF">
              <a:alpha val="39999"/>
            </a:srgbClr>
          </a:solidFill>
        </p:spPr>
        <p:txBody>
          <a:bodyPr wrap="square" lIns="0" tIns="0" rIns="0" bIns="0" rtlCol="0"/>
          <a:lstStyle/>
          <a:p>
            <a:endParaRPr/>
          </a:p>
        </p:txBody>
      </p:sp>
      <p:sp>
        <p:nvSpPr>
          <p:cNvPr id="84" name="object 84"/>
          <p:cNvSpPr/>
          <p:nvPr/>
        </p:nvSpPr>
        <p:spPr>
          <a:xfrm>
            <a:off x="4222644" y="2189660"/>
            <a:ext cx="748030" cy="262890"/>
          </a:xfrm>
          <a:custGeom>
            <a:avLst/>
            <a:gdLst/>
            <a:ahLst/>
            <a:cxnLst/>
            <a:rect l="l" t="t" r="r" b="b"/>
            <a:pathLst>
              <a:path w="748029" h="262889">
                <a:moveTo>
                  <a:pt x="0" y="262890"/>
                </a:moveTo>
                <a:lnTo>
                  <a:pt x="747554" y="262890"/>
                </a:lnTo>
                <a:lnTo>
                  <a:pt x="747554" y="0"/>
                </a:lnTo>
                <a:lnTo>
                  <a:pt x="0" y="0"/>
                </a:lnTo>
                <a:lnTo>
                  <a:pt x="0" y="262890"/>
                </a:lnTo>
                <a:close/>
              </a:path>
            </a:pathLst>
          </a:custGeom>
          <a:solidFill>
            <a:srgbClr val="FFFFFF">
              <a:alpha val="39999"/>
            </a:srgbClr>
          </a:solidFill>
        </p:spPr>
        <p:txBody>
          <a:bodyPr wrap="square" lIns="0" tIns="0" rIns="0" bIns="0" rtlCol="0"/>
          <a:lstStyle/>
          <a:p>
            <a:endParaRPr/>
          </a:p>
        </p:txBody>
      </p:sp>
      <p:sp>
        <p:nvSpPr>
          <p:cNvPr id="85" name="object 85"/>
          <p:cNvSpPr/>
          <p:nvPr/>
        </p:nvSpPr>
        <p:spPr>
          <a:xfrm>
            <a:off x="4465862" y="1946887"/>
            <a:ext cx="262255" cy="243204"/>
          </a:xfrm>
          <a:custGeom>
            <a:avLst/>
            <a:gdLst/>
            <a:ahLst/>
            <a:cxnLst/>
            <a:rect l="l" t="t" r="r" b="b"/>
            <a:pathLst>
              <a:path w="262254" h="243205">
                <a:moveTo>
                  <a:pt x="261696" y="0"/>
                </a:moveTo>
                <a:lnTo>
                  <a:pt x="0" y="0"/>
                </a:lnTo>
                <a:lnTo>
                  <a:pt x="0" y="242773"/>
                </a:lnTo>
                <a:lnTo>
                  <a:pt x="261696" y="242773"/>
                </a:lnTo>
                <a:lnTo>
                  <a:pt x="261696" y="0"/>
                </a:lnTo>
                <a:close/>
              </a:path>
            </a:pathLst>
          </a:custGeom>
          <a:solidFill>
            <a:srgbClr val="FFFFFF">
              <a:alpha val="39999"/>
            </a:srgbClr>
          </a:solidFill>
        </p:spPr>
        <p:txBody>
          <a:bodyPr wrap="square" lIns="0" tIns="0" rIns="0" bIns="0" rtlCol="0"/>
          <a:lstStyle/>
          <a:p>
            <a:endParaRPr/>
          </a:p>
        </p:txBody>
      </p:sp>
      <p:sp>
        <p:nvSpPr>
          <p:cNvPr id="86" name="object 86"/>
          <p:cNvSpPr/>
          <p:nvPr/>
        </p:nvSpPr>
        <p:spPr>
          <a:xfrm>
            <a:off x="671576" y="883919"/>
            <a:ext cx="5052060" cy="1056640"/>
          </a:xfrm>
          <a:custGeom>
            <a:avLst/>
            <a:gdLst/>
            <a:ahLst/>
            <a:cxnLst/>
            <a:rect l="l" t="t" r="r" b="b"/>
            <a:pathLst>
              <a:path w="5052060" h="1056639">
                <a:moveTo>
                  <a:pt x="0" y="0"/>
                </a:moveTo>
                <a:lnTo>
                  <a:pt x="5052060" y="0"/>
                </a:lnTo>
                <a:lnTo>
                  <a:pt x="5052060" y="1056131"/>
                </a:lnTo>
                <a:lnTo>
                  <a:pt x="0" y="1056131"/>
                </a:lnTo>
                <a:lnTo>
                  <a:pt x="0" y="0"/>
                </a:lnTo>
                <a:close/>
              </a:path>
            </a:pathLst>
          </a:custGeom>
          <a:solidFill>
            <a:srgbClr val="231F20">
              <a:alpha val="59999"/>
            </a:srgbClr>
          </a:solidFill>
        </p:spPr>
        <p:txBody>
          <a:bodyPr wrap="square" lIns="0" tIns="0" rIns="0" bIns="0" rtlCol="0"/>
          <a:lstStyle/>
          <a:p>
            <a:endParaRPr/>
          </a:p>
        </p:txBody>
      </p:sp>
      <p:sp>
        <p:nvSpPr>
          <p:cNvPr id="87" name="object 87"/>
          <p:cNvSpPr txBox="1"/>
          <p:nvPr/>
        </p:nvSpPr>
        <p:spPr>
          <a:xfrm>
            <a:off x="675894" y="762634"/>
            <a:ext cx="4972050" cy="762000"/>
          </a:xfrm>
          <a:prstGeom prst="rect">
            <a:avLst/>
          </a:prstGeom>
        </p:spPr>
        <p:txBody>
          <a:bodyPr vert="horz" wrap="square" lIns="0" tIns="12700" rIns="0" bIns="0" rtlCol="0">
            <a:spAutoFit/>
          </a:bodyPr>
          <a:lstStyle/>
          <a:p>
            <a:pPr marL="12700" marR="5080">
              <a:lnSpc>
                <a:spcPct val="127200"/>
              </a:lnSpc>
              <a:spcBef>
                <a:spcPts val="100"/>
              </a:spcBef>
            </a:pPr>
            <a:r>
              <a:rPr sz="1900" b="1" spc="0" dirty="0">
                <a:solidFill>
                  <a:srgbClr val="FFFFFF"/>
                </a:solidFill>
                <a:latin typeface="Century Gothic"/>
                <a:cs typeface="Century Gothic"/>
              </a:rPr>
              <a:t>CENTRAL HEALTH BRACKENRIDGE </a:t>
            </a:r>
            <a:r>
              <a:rPr sz="1900" b="1" spc="5" dirty="0">
                <a:solidFill>
                  <a:srgbClr val="FFFFFF"/>
                </a:solidFill>
                <a:latin typeface="Century Gothic"/>
                <a:cs typeface="Century Gothic"/>
              </a:rPr>
              <a:t>CAMPUS  </a:t>
            </a:r>
            <a:r>
              <a:rPr sz="1900" b="1" spc="0" dirty="0">
                <a:solidFill>
                  <a:srgbClr val="FFFFFF"/>
                </a:solidFill>
                <a:latin typeface="Century Gothic"/>
                <a:cs typeface="Century Gothic"/>
              </a:rPr>
              <a:t>REQUEST FOR</a:t>
            </a:r>
            <a:r>
              <a:rPr sz="1900" b="1" spc="60" dirty="0">
                <a:solidFill>
                  <a:srgbClr val="FFFFFF"/>
                </a:solidFill>
                <a:latin typeface="Century Gothic"/>
                <a:cs typeface="Century Gothic"/>
              </a:rPr>
              <a:t> </a:t>
            </a:r>
            <a:r>
              <a:rPr sz="1900" b="1" spc="5" dirty="0">
                <a:solidFill>
                  <a:srgbClr val="FFFFFF"/>
                </a:solidFill>
                <a:latin typeface="Century Gothic"/>
                <a:cs typeface="Century Gothic"/>
              </a:rPr>
              <a:t>QUALIFICATIONS</a:t>
            </a:r>
            <a:endParaRPr sz="1900">
              <a:latin typeface="Century Gothic"/>
              <a:cs typeface="Century Gothic"/>
            </a:endParaRPr>
          </a:p>
        </p:txBody>
      </p:sp>
      <p:sp>
        <p:nvSpPr>
          <p:cNvPr id="88" name="object 88"/>
          <p:cNvSpPr/>
          <p:nvPr/>
        </p:nvSpPr>
        <p:spPr>
          <a:xfrm>
            <a:off x="672845" y="2248750"/>
            <a:ext cx="1861185" cy="251460"/>
          </a:xfrm>
          <a:custGeom>
            <a:avLst/>
            <a:gdLst/>
            <a:ahLst/>
            <a:cxnLst/>
            <a:rect l="l" t="t" r="r" b="b"/>
            <a:pathLst>
              <a:path w="1861185" h="251460">
                <a:moveTo>
                  <a:pt x="0" y="0"/>
                </a:moveTo>
                <a:lnTo>
                  <a:pt x="1860804" y="0"/>
                </a:lnTo>
                <a:lnTo>
                  <a:pt x="1860804" y="251459"/>
                </a:lnTo>
                <a:lnTo>
                  <a:pt x="0" y="251459"/>
                </a:lnTo>
                <a:lnTo>
                  <a:pt x="0" y="0"/>
                </a:lnTo>
                <a:close/>
              </a:path>
            </a:pathLst>
          </a:custGeom>
          <a:solidFill>
            <a:srgbClr val="231F20">
              <a:alpha val="75000"/>
            </a:srgbClr>
          </a:solidFill>
        </p:spPr>
        <p:txBody>
          <a:bodyPr wrap="square" lIns="0" tIns="0" rIns="0" bIns="0" rtlCol="0"/>
          <a:lstStyle/>
          <a:p>
            <a:endParaRPr/>
          </a:p>
        </p:txBody>
      </p:sp>
      <p:sp>
        <p:nvSpPr>
          <p:cNvPr id="89" name="object 89"/>
          <p:cNvSpPr txBox="1"/>
          <p:nvPr/>
        </p:nvSpPr>
        <p:spPr>
          <a:xfrm>
            <a:off x="672211" y="1577975"/>
            <a:ext cx="4963160" cy="852169"/>
          </a:xfrm>
          <a:prstGeom prst="rect">
            <a:avLst/>
          </a:prstGeom>
          <a:solidFill>
            <a:srgbClr val="231F20">
              <a:alpha val="59999"/>
            </a:srgbClr>
          </a:solidFill>
        </p:spPr>
        <p:txBody>
          <a:bodyPr vert="horz" wrap="square" lIns="0" tIns="12700" rIns="0" bIns="0" rtlCol="0">
            <a:spAutoFit/>
          </a:bodyPr>
          <a:lstStyle/>
          <a:p>
            <a:pPr marL="15875">
              <a:lnSpc>
                <a:spcPct val="100000"/>
              </a:lnSpc>
              <a:spcBef>
                <a:spcPts val="100"/>
              </a:spcBef>
            </a:pPr>
            <a:r>
              <a:rPr sz="1900" b="1" spc="0" dirty="0">
                <a:solidFill>
                  <a:srgbClr val="FFFFFF"/>
                </a:solidFill>
                <a:latin typeface="Century Gothic"/>
                <a:cs typeface="Century Gothic"/>
              </a:rPr>
              <a:t>FOR DOWNTOWN AUSTIN</a:t>
            </a:r>
            <a:r>
              <a:rPr sz="1900" b="1" spc="165" dirty="0">
                <a:solidFill>
                  <a:srgbClr val="FFFFFF"/>
                </a:solidFill>
                <a:latin typeface="Century Gothic"/>
                <a:cs typeface="Century Gothic"/>
              </a:rPr>
              <a:t> </a:t>
            </a:r>
            <a:r>
              <a:rPr sz="1900" b="1" spc="5" dirty="0">
                <a:solidFill>
                  <a:srgbClr val="FFFFFF"/>
                </a:solidFill>
                <a:latin typeface="Century Gothic"/>
                <a:cs typeface="Century Gothic"/>
              </a:rPr>
              <a:t>REDEVELOPMENT</a:t>
            </a:r>
            <a:endParaRPr sz="1900">
              <a:latin typeface="Century Gothic"/>
              <a:cs typeface="Century Gothic"/>
            </a:endParaRPr>
          </a:p>
          <a:p>
            <a:pPr>
              <a:lnSpc>
                <a:spcPct val="100000"/>
              </a:lnSpc>
              <a:spcBef>
                <a:spcPts val="30"/>
              </a:spcBef>
            </a:pPr>
            <a:endParaRPr sz="2450">
              <a:latin typeface="Times New Roman"/>
              <a:cs typeface="Times New Roman"/>
            </a:endParaRPr>
          </a:p>
          <a:p>
            <a:pPr marL="22225">
              <a:lnSpc>
                <a:spcPct val="100000"/>
              </a:lnSpc>
            </a:pPr>
            <a:r>
              <a:rPr sz="1150" b="1" spc="200" dirty="0">
                <a:solidFill>
                  <a:srgbClr val="FFFFFF"/>
                </a:solidFill>
                <a:latin typeface="Century Gothic"/>
                <a:cs typeface="Century Gothic"/>
              </a:rPr>
              <a:t>SEPTEMBER </a:t>
            </a:r>
            <a:r>
              <a:rPr sz="1150" b="1" spc="105" dirty="0">
                <a:solidFill>
                  <a:srgbClr val="FFFFFF"/>
                </a:solidFill>
                <a:latin typeface="Century Gothic"/>
                <a:cs typeface="Century Gothic"/>
              </a:rPr>
              <a:t>1,</a:t>
            </a:r>
            <a:r>
              <a:rPr sz="1150" b="1" spc="180" dirty="0">
                <a:solidFill>
                  <a:srgbClr val="FFFFFF"/>
                </a:solidFill>
                <a:latin typeface="Century Gothic"/>
                <a:cs typeface="Century Gothic"/>
              </a:rPr>
              <a:t> </a:t>
            </a:r>
            <a:r>
              <a:rPr sz="1150" b="1" spc="160" dirty="0">
                <a:solidFill>
                  <a:srgbClr val="FFFFFF"/>
                </a:solidFill>
                <a:latin typeface="Century Gothic"/>
                <a:cs typeface="Century Gothic"/>
              </a:rPr>
              <a:t>2016</a:t>
            </a:r>
            <a:r>
              <a:rPr sz="1150" b="1" spc="-95" dirty="0">
                <a:solidFill>
                  <a:srgbClr val="FFFFFF"/>
                </a:solidFill>
                <a:latin typeface="Century Gothic"/>
                <a:cs typeface="Century Gothic"/>
              </a:rPr>
              <a:t> </a:t>
            </a:r>
            <a:endParaRPr sz="1150">
              <a:latin typeface="Century Gothic"/>
              <a:cs typeface="Century Gothic"/>
            </a:endParaRPr>
          </a:p>
        </p:txBody>
      </p:sp>
      <p:sp>
        <p:nvSpPr>
          <p:cNvPr id="90" name="object 90"/>
          <p:cNvSpPr/>
          <p:nvPr/>
        </p:nvSpPr>
        <p:spPr>
          <a:xfrm>
            <a:off x="6037958" y="1550683"/>
            <a:ext cx="111366" cy="111518"/>
          </a:xfrm>
          <a:prstGeom prst="rect">
            <a:avLst/>
          </a:prstGeom>
          <a:blipFill>
            <a:blip r:embed="rId3" cstate="print"/>
            <a:stretch>
              <a:fillRect/>
            </a:stretch>
          </a:blipFill>
        </p:spPr>
        <p:txBody>
          <a:bodyPr wrap="square" lIns="0" tIns="0" rIns="0" bIns="0" rtlCol="0"/>
          <a:lstStyle/>
          <a:p>
            <a:endParaRPr/>
          </a:p>
        </p:txBody>
      </p:sp>
      <p:sp>
        <p:nvSpPr>
          <p:cNvPr id="91" name="object 91"/>
          <p:cNvSpPr/>
          <p:nvPr/>
        </p:nvSpPr>
        <p:spPr>
          <a:xfrm>
            <a:off x="6186210" y="1554726"/>
            <a:ext cx="108318" cy="103441"/>
          </a:xfrm>
          <a:prstGeom prst="rect">
            <a:avLst/>
          </a:prstGeom>
          <a:blipFill>
            <a:blip r:embed="rId4" cstate="print"/>
            <a:stretch>
              <a:fillRect/>
            </a:stretch>
          </a:blipFill>
        </p:spPr>
        <p:txBody>
          <a:bodyPr wrap="square" lIns="0" tIns="0" rIns="0" bIns="0" rtlCol="0"/>
          <a:lstStyle/>
          <a:p>
            <a:endParaRPr/>
          </a:p>
        </p:txBody>
      </p:sp>
      <p:sp>
        <p:nvSpPr>
          <p:cNvPr id="92" name="object 92"/>
          <p:cNvSpPr/>
          <p:nvPr/>
        </p:nvSpPr>
        <p:spPr>
          <a:xfrm>
            <a:off x="6326678" y="1554722"/>
            <a:ext cx="140474" cy="107149"/>
          </a:xfrm>
          <a:prstGeom prst="rect">
            <a:avLst/>
          </a:prstGeom>
          <a:blipFill>
            <a:blip r:embed="rId5" cstate="print"/>
            <a:stretch>
              <a:fillRect/>
            </a:stretch>
          </a:blipFill>
        </p:spPr>
        <p:txBody>
          <a:bodyPr wrap="square" lIns="0" tIns="0" rIns="0" bIns="0" rtlCol="0"/>
          <a:lstStyle/>
          <a:p>
            <a:endParaRPr/>
          </a:p>
        </p:txBody>
      </p:sp>
      <p:sp>
        <p:nvSpPr>
          <p:cNvPr id="93" name="object 93"/>
          <p:cNvSpPr/>
          <p:nvPr/>
        </p:nvSpPr>
        <p:spPr>
          <a:xfrm>
            <a:off x="6491507" y="1554723"/>
            <a:ext cx="129654" cy="103441"/>
          </a:xfrm>
          <a:prstGeom prst="rect">
            <a:avLst/>
          </a:prstGeom>
          <a:blipFill>
            <a:blip r:embed="rId6" cstate="print"/>
            <a:stretch>
              <a:fillRect/>
            </a:stretch>
          </a:blipFill>
        </p:spPr>
        <p:txBody>
          <a:bodyPr wrap="square" lIns="0" tIns="0" rIns="0" bIns="0" rtlCol="0"/>
          <a:lstStyle/>
          <a:p>
            <a:endParaRPr/>
          </a:p>
        </p:txBody>
      </p:sp>
      <p:sp>
        <p:nvSpPr>
          <p:cNvPr id="94" name="object 94"/>
          <p:cNvSpPr/>
          <p:nvPr/>
        </p:nvSpPr>
        <p:spPr>
          <a:xfrm>
            <a:off x="6654675" y="1554720"/>
            <a:ext cx="126619" cy="103441"/>
          </a:xfrm>
          <a:prstGeom prst="rect">
            <a:avLst/>
          </a:prstGeom>
          <a:blipFill>
            <a:blip r:embed="rId7" cstate="print"/>
            <a:stretch>
              <a:fillRect/>
            </a:stretch>
          </a:blipFill>
        </p:spPr>
        <p:txBody>
          <a:bodyPr wrap="square" lIns="0" tIns="0" rIns="0" bIns="0" rtlCol="0"/>
          <a:lstStyle/>
          <a:p>
            <a:endParaRPr/>
          </a:p>
        </p:txBody>
      </p:sp>
      <p:sp>
        <p:nvSpPr>
          <p:cNvPr id="95" name="object 95"/>
          <p:cNvSpPr/>
          <p:nvPr/>
        </p:nvSpPr>
        <p:spPr>
          <a:xfrm>
            <a:off x="6800567" y="1550683"/>
            <a:ext cx="143865" cy="107480"/>
          </a:xfrm>
          <a:prstGeom prst="rect">
            <a:avLst/>
          </a:prstGeom>
          <a:blipFill>
            <a:blip r:embed="rId8" cstate="print"/>
            <a:stretch>
              <a:fillRect/>
            </a:stretch>
          </a:blipFill>
        </p:spPr>
        <p:txBody>
          <a:bodyPr wrap="square" lIns="0" tIns="0" rIns="0" bIns="0" rtlCol="0"/>
          <a:lstStyle/>
          <a:p>
            <a:endParaRPr/>
          </a:p>
        </p:txBody>
      </p:sp>
      <p:sp>
        <p:nvSpPr>
          <p:cNvPr id="96" name="object 96"/>
          <p:cNvSpPr/>
          <p:nvPr/>
        </p:nvSpPr>
        <p:spPr>
          <a:xfrm>
            <a:off x="6970812" y="1554714"/>
            <a:ext cx="115785" cy="103454"/>
          </a:xfrm>
          <a:prstGeom prst="rect">
            <a:avLst/>
          </a:prstGeom>
          <a:blipFill>
            <a:blip r:embed="rId9" cstate="print"/>
            <a:stretch>
              <a:fillRect/>
            </a:stretch>
          </a:blipFill>
        </p:spPr>
        <p:txBody>
          <a:bodyPr wrap="square" lIns="0" tIns="0" rIns="0" bIns="0" rtlCol="0"/>
          <a:lstStyle/>
          <a:p>
            <a:endParaRPr/>
          </a:p>
        </p:txBody>
      </p:sp>
      <p:sp>
        <p:nvSpPr>
          <p:cNvPr id="97" name="object 97"/>
          <p:cNvSpPr/>
          <p:nvPr/>
        </p:nvSpPr>
        <p:spPr>
          <a:xfrm>
            <a:off x="6081076" y="1757108"/>
            <a:ext cx="149961" cy="103441"/>
          </a:xfrm>
          <a:prstGeom prst="rect">
            <a:avLst/>
          </a:prstGeom>
          <a:blipFill>
            <a:blip r:embed="rId10" cstate="print"/>
            <a:stretch>
              <a:fillRect/>
            </a:stretch>
          </a:blipFill>
        </p:spPr>
        <p:txBody>
          <a:bodyPr wrap="square" lIns="0" tIns="0" rIns="0" bIns="0" rtlCol="0"/>
          <a:lstStyle/>
          <a:p>
            <a:endParaRPr/>
          </a:p>
        </p:txBody>
      </p:sp>
      <p:sp>
        <p:nvSpPr>
          <p:cNvPr id="98" name="object 98"/>
          <p:cNvSpPr/>
          <p:nvPr/>
        </p:nvSpPr>
        <p:spPr>
          <a:xfrm>
            <a:off x="6269282" y="1757105"/>
            <a:ext cx="108318" cy="103441"/>
          </a:xfrm>
          <a:prstGeom prst="rect">
            <a:avLst/>
          </a:prstGeom>
          <a:blipFill>
            <a:blip r:embed="rId11" cstate="print"/>
            <a:stretch>
              <a:fillRect/>
            </a:stretch>
          </a:blipFill>
        </p:spPr>
        <p:txBody>
          <a:bodyPr wrap="square" lIns="0" tIns="0" rIns="0" bIns="0" rtlCol="0"/>
          <a:lstStyle/>
          <a:p>
            <a:endParaRPr/>
          </a:p>
        </p:txBody>
      </p:sp>
      <p:sp>
        <p:nvSpPr>
          <p:cNvPr id="99" name="object 99"/>
          <p:cNvSpPr/>
          <p:nvPr/>
        </p:nvSpPr>
        <p:spPr>
          <a:xfrm>
            <a:off x="6411442" y="1753064"/>
            <a:ext cx="143865" cy="107480"/>
          </a:xfrm>
          <a:prstGeom prst="rect">
            <a:avLst/>
          </a:prstGeom>
          <a:blipFill>
            <a:blip r:embed="rId12" cstate="print"/>
            <a:stretch>
              <a:fillRect/>
            </a:stretch>
          </a:blipFill>
        </p:spPr>
        <p:txBody>
          <a:bodyPr wrap="square" lIns="0" tIns="0" rIns="0" bIns="0" rtlCol="0"/>
          <a:lstStyle/>
          <a:p>
            <a:endParaRPr/>
          </a:p>
        </p:txBody>
      </p:sp>
      <p:sp>
        <p:nvSpPr>
          <p:cNvPr id="100" name="object 100"/>
          <p:cNvSpPr/>
          <p:nvPr/>
        </p:nvSpPr>
        <p:spPr>
          <a:xfrm>
            <a:off x="6588465" y="1757094"/>
            <a:ext cx="263211" cy="103454"/>
          </a:xfrm>
          <a:prstGeom prst="rect">
            <a:avLst/>
          </a:prstGeom>
          <a:blipFill>
            <a:blip r:embed="rId13" cstate="print"/>
            <a:stretch>
              <a:fillRect/>
            </a:stretch>
          </a:blipFill>
        </p:spPr>
        <p:txBody>
          <a:bodyPr wrap="square" lIns="0" tIns="0" rIns="0" bIns="0" rtlCol="0"/>
          <a:lstStyle/>
          <a:p>
            <a:endParaRPr/>
          </a:p>
        </p:txBody>
      </p:sp>
      <p:sp>
        <p:nvSpPr>
          <p:cNvPr id="101" name="object 101"/>
          <p:cNvSpPr/>
          <p:nvPr/>
        </p:nvSpPr>
        <p:spPr>
          <a:xfrm>
            <a:off x="6885168" y="1757108"/>
            <a:ext cx="149961" cy="103441"/>
          </a:xfrm>
          <a:prstGeom prst="rect">
            <a:avLst/>
          </a:prstGeom>
          <a:blipFill>
            <a:blip r:embed="rId14" cstate="print"/>
            <a:stretch>
              <a:fillRect/>
            </a:stretch>
          </a:blipFill>
        </p:spPr>
        <p:txBody>
          <a:bodyPr wrap="square" lIns="0" tIns="0" rIns="0" bIns="0" rtlCol="0"/>
          <a:lstStyle/>
          <a:p>
            <a:endParaRPr/>
          </a:p>
        </p:txBody>
      </p:sp>
      <p:sp>
        <p:nvSpPr>
          <p:cNvPr id="102" name="object 102"/>
          <p:cNvSpPr/>
          <p:nvPr/>
        </p:nvSpPr>
        <p:spPr>
          <a:xfrm>
            <a:off x="6293430" y="1061502"/>
            <a:ext cx="73080" cy="171335"/>
          </a:xfrm>
          <a:prstGeom prst="rect">
            <a:avLst/>
          </a:prstGeom>
          <a:blipFill>
            <a:blip r:embed="rId15" cstate="print"/>
            <a:stretch>
              <a:fillRect/>
            </a:stretch>
          </a:blipFill>
        </p:spPr>
        <p:txBody>
          <a:bodyPr wrap="square" lIns="0" tIns="0" rIns="0" bIns="0" rtlCol="0"/>
          <a:lstStyle/>
          <a:p>
            <a:endParaRPr/>
          </a:p>
        </p:txBody>
      </p:sp>
      <p:sp>
        <p:nvSpPr>
          <p:cNvPr id="103" name="object 103"/>
          <p:cNvSpPr/>
          <p:nvPr/>
        </p:nvSpPr>
        <p:spPr>
          <a:xfrm>
            <a:off x="6313478" y="1260819"/>
            <a:ext cx="481965" cy="110489"/>
          </a:xfrm>
          <a:custGeom>
            <a:avLst/>
            <a:gdLst/>
            <a:ahLst/>
            <a:cxnLst/>
            <a:rect l="l" t="t" r="r" b="b"/>
            <a:pathLst>
              <a:path w="481965" h="110490">
                <a:moveTo>
                  <a:pt x="0" y="0"/>
                </a:moveTo>
                <a:lnTo>
                  <a:pt x="29102" y="50539"/>
                </a:lnTo>
                <a:lnTo>
                  <a:pt x="92189" y="87744"/>
                </a:lnTo>
                <a:lnTo>
                  <a:pt x="184923" y="108053"/>
                </a:lnTo>
                <a:lnTo>
                  <a:pt x="279975" y="109909"/>
                </a:lnTo>
                <a:lnTo>
                  <a:pt x="388937" y="85318"/>
                </a:lnTo>
                <a:lnTo>
                  <a:pt x="416108" y="73377"/>
                </a:lnTo>
                <a:lnTo>
                  <a:pt x="246419" y="73377"/>
                </a:lnTo>
                <a:lnTo>
                  <a:pt x="195608" y="65993"/>
                </a:lnTo>
                <a:lnTo>
                  <a:pt x="119062" y="42875"/>
                </a:lnTo>
                <a:lnTo>
                  <a:pt x="81656" y="25007"/>
                </a:lnTo>
                <a:lnTo>
                  <a:pt x="60566" y="25"/>
                </a:lnTo>
                <a:lnTo>
                  <a:pt x="0" y="0"/>
                </a:lnTo>
                <a:close/>
              </a:path>
              <a:path w="481965" h="110490">
                <a:moveTo>
                  <a:pt x="481634" y="25"/>
                </a:moveTo>
                <a:lnTo>
                  <a:pt x="418655" y="114"/>
                </a:lnTo>
                <a:lnTo>
                  <a:pt x="408281" y="12880"/>
                </a:lnTo>
                <a:lnTo>
                  <a:pt x="395930" y="23212"/>
                </a:lnTo>
                <a:lnTo>
                  <a:pt x="380752" y="31911"/>
                </a:lnTo>
                <a:lnTo>
                  <a:pt x="361899" y="39776"/>
                </a:lnTo>
                <a:lnTo>
                  <a:pt x="294261" y="64735"/>
                </a:lnTo>
                <a:lnTo>
                  <a:pt x="246419" y="73377"/>
                </a:lnTo>
                <a:lnTo>
                  <a:pt x="416108" y="73377"/>
                </a:lnTo>
                <a:lnTo>
                  <a:pt x="421659" y="70937"/>
                </a:lnTo>
                <a:lnTo>
                  <a:pt x="447640" y="54130"/>
                </a:lnTo>
                <a:lnTo>
                  <a:pt x="467443" y="31594"/>
                </a:lnTo>
                <a:lnTo>
                  <a:pt x="481634" y="25"/>
                </a:lnTo>
                <a:close/>
              </a:path>
            </a:pathLst>
          </a:custGeom>
          <a:solidFill>
            <a:srgbClr val="FFFFFF"/>
          </a:solidFill>
        </p:spPr>
        <p:txBody>
          <a:bodyPr wrap="square" lIns="0" tIns="0" rIns="0" bIns="0" rtlCol="0"/>
          <a:lstStyle/>
          <a:p>
            <a:endParaRPr/>
          </a:p>
        </p:txBody>
      </p:sp>
      <p:sp>
        <p:nvSpPr>
          <p:cNvPr id="104" name="object 104"/>
          <p:cNvSpPr/>
          <p:nvPr/>
        </p:nvSpPr>
        <p:spPr>
          <a:xfrm>
            <a:off x="6312396" y="915763"/>
            <a:ext cx="484505" cy="116839"/>
          </a:xfrm>
          <a:custGeom>
            <a:avLst/>
            <a:gdLst/>
            <a:ahLst/>
            <a:cxnLst/>
            <a:rect l="l" t="t" r="r" b="b"/>
            <a:pathLst>
              <a:path w="484504" h="116840">
                <a:moveTo>
                  <a:pt x="269913" y="0"/>
                </a:moveTo>
                <a:lnTo>
                  <a:pt x="176790" y="2826"/>
                </a:lnTo>
                <a:lnTo>
                  <a:pt x="116566" y="16959"/>
                </a:lnTo>
                <a:lnTo>
                  <a:pt x="62213" y="43066"/>
                </a:lnTo>
                <a:lnTo>
                  <a:pt x="17880" y="85832"/>
                </a:lnTo>
                <a:lnTo>
                  <a:pt x="0" y="116675"/>
                </a:lnTo>
                <a:lnTo>
                  <a:pt x="64769" y="116713"/>
                </a:lnTo>
                <a:lnTo>
                  <a:pt x="73764" y="104233"/>
                </a:lnTo>
                <a:lnTo>
                  <a:pt x="84102" y="93087"/>
                </a:lnTo>
                <a:lnTo>
                  <a:pt x="97445" y="83172"/>
                </a:lnTo>
                <a:lnTo>
                  <a:pt x="115455" y="74384"/>
                </a:lnTo>
                <a:lnTo>
                  <a:pt x="182946" y="47467"/>
                </a:lnTo>
                <a:lnTo>
                  <a:pt x="230995" y="38494"/>
                </a:lnTo>
                <a:lnTo>
                  <a:pt x="416933" y="38494"/>
                </a:lnTo>
                <a:lnTo>
                  <a:pt x="390004" y="25438"/>
                </a:lnTo>
                <a:lnTo>
                  <a:pt x="269913" y="0"/>
                </a:lnTo>
                <a:close/>
              </a:path>
              <a:path w="484504" h="116840">
                <a:moveTo>
                  <a:pt x="416933" y="38494"/>
                </a:moveTo>
                <a:lnTo>
                  <a:pt x="230995" y="38494"/>
                </a:lnTo>
                <a:lnTo>
                  <a:pt x="282599" y="47467"/>
                </a:lnTo>
                <a:lnTo>
                  <a:pt x="360756" y="74384"/>
                </a:lnTo>
                <a:lnTo>
                  <a:pt x="379985" y="82575"/>
                </a:lnTo>
                <a:lnTo>
                  <a:pt x="396290" y="91840"/>
                </a:lnTo>
                <a:lnTo>
                  <a:pt x="409662" y="102820"/>
                </a:lnTo>
                <a:lnTo>
                  <a:pt x="420090" y="116154"/>
                </a:lnTo>
                <a:lnTo>
                  <a:pt x="483958" y="116154"/>
                </a:lnTo>
                <a:lnTo>
                  <a:pt x="468058" y="86037"/>
                </a:lnTo>
                <a:lnTo>
                  <a:pt x="448159" y="61276"/>
                </a:lnTo>
                <a:lnTo>
                  <a:pt x="422670" y="41275"/>
                </a:lnTo>
                <a:lnTo>
                  <a:pt x="416933" y="38494"/>
                </a:lnTo>
                <a:close/>
              </a:path>
            </a:pathLst>
          </a:custGeom>
          <a:solidFill>
            <a:srgbClr val="FFFFFF"/>
          </a:solidFill>
        </p:spPr>
        <p:txBody>
          <a:bodyPr wrap="square" lIns="0" tIns="0" rIns="0" bIns="0" rtlCol="0"/>
          <a:lstStyle/>
          <a:p>
            <a:endParaRPr/>
          </a:p>
        </p:txBody>
      </p:sp>
      <p:sp>
        <p:nvSpPr>
          <p:cNvPr id="105" name="object 105"/>
          <p:cNvSpPr/>
          <p:nvPr/>
        </p:nvSpPr>
        <p:spPr>
          <a:xfrm>
            <a:off x="6515438" y="1187258"/>
            <a:ext cx="81915" cy="73660"/>
          </a:xfrm>
          <a:custGeom>
            <a:avLst/>
            <a:gdLst/>
            <a:ahLst/>
            <a:cxnLst/>
            <a:rect l="l" t="t" r="r" b="b"/>
            <a:pathLst>
              <a:path w="81915" h="73659">
                <a:moveTo>
                  <a:pt x="81864" y="0"/>
                </a:moveTo>
                <a:lnTo>
                  <a:pt x="0" y="0"/>
                </a:lnTo>
                <a:lnTo>
                  <a:pt x="0" y="73609"/>
                </a:lnTo>
                <a:lnTo>
                  <a:pt x="81864" y="73609"/>
                </a:lnTo>
                <a:lnTo>
                  <a:pt x="81864" y="0"/>
                </a:lnTo>
                <a:close/>
              </a:path>
            </a:pathLst>
          </a:custGeom>
          <a:solidFill>
            <a:srgbClr val="FFFFFF"/>
          </a:solidFill>
        </p:spPr>
        <p:txBody>
          <a:bodyPr wrap="square" lIns="0" tIns="0" rIns="0" bIns="0" rtlCol="0"/>
          <a:lstStyle/>
          <a:p>
            <a:endParaRPr/>
          </a:p>
        </p:txBody>
      </p:sp>
      <p:sp>
        <p:nvSpPr>
          <p:cNvPr id="106" name="object 106"/>
          <p:cNvSpPr/>
          <p:nvPr/>
        </p:nvSpPr>
        <p:spPr>
          <a:xfrm>
            <a:off x="6439251" y="1147431"/>
            <a:ext cx="234950" cy="0"/>
          </a:xfrm>
          <a:custGeom>
            <a:avLst/>
            <a:gdLst/>
            <a:ahLst/>
            <a:cxnLst/>
            <a:rect l="l" t="t" r="r" b="b"/>
            <a:pathLst>
              <a:path w="234950">
                <a:moveTo>
                  <a:pt x="0" y="0"/>
                </a:moveTo>
                <a:lnTo>
                  <a:pt x="234835" y="0"/>
                </a:lnTo>
              </a:path>
            </a:pathLst>
          </a:custGeom>
          <a:ln w="79654">
            <a:solidFill>
              <a:srgbClr val="FFFFFF"/>
            </a:solidFill>
          </a:ln>
        </p:spPr>
        <p:txBody>
          <a:bodyPr wrap="square" lIns="0" tIns="0" rIns="0" bIns="0" rtlCol="0"/>
          <a:lstStyle/>
          <a:p>
            <a:endParaRPr/>
          </a:p>
        </p:txBody>
      </p:sp>
      <p:sp>
        <p:nvSpPr>
          <p:cNvPr id="107" name="object 107"/>
          <p:cNvSpPr/>
          <p:nvPr/>
        </p:nvSpPr>
        <p:spPr>
          <a:xfrm>
            <a:off x="6515756" y="1033994"/>
            <a:ext cx="82550" cy="73660"/>
          </a:xfrm>
          <a:custGeom>
            <a:avLst/>
            <a:gdLst/>
            <a:ahLst/>
            <a:cxnLst/>
            <a:rect l="l" t="t" r="r" b="b"/>
            <a:pathLst>
              <a:path w="82550" h="73659">
                <a:moveTo>
                  <a:pt x="82118" y="0"/>
                </a:moveTo>
                <a:lnTo>
                  <a:pt x="0" y="0"/>
                </a:lnTo>
                <a:lnTo>
                  <a:pt x="0" y="73609"/>
                </a:lnTo>
                <a:lnTo>
                  <a:pt x="82118" y="73609"/>
                </a:lnTo>
                <a:lnTo>
                  <a:pt x="82118" y="0"/>
                </a:lnTo>
                <a:close/>
              </a:path>
            </a:pathLst>
          </a:custGeom>
          <a:solidFill>
            <a:srgbClr val="FFFFFF"/>
          </a:solidFill>
        </p:spPr>
        <p:txBody>
          <a:bodyPr wrap="square" lIns="0" tIns="0" rIns="0" bIns="0" rtlCol="0"/>
          <a:lstStyle/>
          <a:p>
            <a:endParaRPr/>
          </a:p>
        </p:txBody>
      </p:sp>
      <p:sp>
        <p:nvSpPr>
          <p:cNvPr id="108" name="object 108"/>
          <p:cNvSpPr/>
          <p:nvPr/>
        </p:nvSpPr>
        <p:spPr>
          <a:xfrm>
            <a:off x="6740741" y="1060537"/>
            <a:ext cx="72555" cy="171653"/>
          </a:xfrm>
          <a:prstGeom prst="rect">
            <a:avLst/>
          </a:prstGeom>
          <a:blipFill>
            <a:blip r:embed="rId16"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4673600"/>
            <a:ext cx="6629400" cy="43561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17061" y="7762999"/>
            <a:ext cx="6151185" cy="98776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105950" y="6372440"/>
            <a:ext cx="1387931" cy="83275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196272" y="6407137"/>
            <a:ext cx="1338745" cy="162402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675236" y="4673600"/>
            <a:ext cx="3451225" cy="1771014"/>
          </a:xfrm>
          <a:custGeom>
            <a:avLst/>
            <a:gdLst/>
            <a:ahLst/>
            <a:cxnLst/>
            <a:rect l="l" t="t" r="r" b="b"/>
            <a:pathLst>
              <a:path w="3451225" h="1771014">
                <a:moveTo>
                  <a:pt x="3451223" y="0"/>
                </a:moveTo>
                <a:lnTo>
                  <a:pt x="13219" y="0"/>
                </a:lnTo>
                <a:lnTo>
                  <a:pt x="13195" y="1199997"/>
                </a:lnTo>
                <a:lnTo>
                  <a:pt x="13030" y="1218790"/>
                </a:lnTo>
                <a:lnTo>
                  <a:pt x="12581" y="1237578"/>
                </a:lnTo>
                <a:lnTo>
                  <a:pt x="11707" y="1265034"/>
                </a:lnTo>
                <a:lnTo>
                  <a:pt x="150" y="1618069"/>
                </a:lnTo>
                <a:lnTo>
                  <a:pt x="0" y="1644806"/>
                </a:lnTo>
                <a:lnTo>
                  <a:pt x="4611" y="1658567"/>
                </a:lnTo>
                <a:lnTo>
                  <a:pt x="18181" y="1663715"/>
                </a:lnTo>
                <a:lnTo>
                  <a:pt x="44905" y="1664614"/>
                </a:lnTo>
                <a:lnTo>
                  <a:pt x="2971214" y="1684418"/>
                </a:lnTo>
                <a:lnTo>
                  <a:pt x="2989654" y="1686375"/>
                </a:lnTo>
                <a:lnTo>
                  <a:pt x="3007485" y="1691466"/>
                </a:lnTo>
                <a:lnTo>
                  <a:pt x="3033075" y="1701317"/>
                </a:lnTo>
                <a:lnTo>
                  <a:pt x="3164965" y="1753527"/>
                </a:lnTo>
                <a:lnTo>
                  <a:pt x="3190563" y="1763373"/>
                </a:lnTo>
                <a:lnTo>
                  <a:pt x="3208397" y="1768429"/>
                </a:lnTo>
                <a:lnTo>
                  <a:pt x="3226839" y="1770291"/>
                </a:lnTo>
                <a:lnTo>
                  <a:pt x="3254259" y="1770557"/>
                </a:lnTo>
                <a:lnTo>
                  <a:pt x="3380179" y="1770557"/>
                </a:lnTo>
                <a:lnTo>
                  <a:pt x="3406937" y="1769835"/>
                </a:lnTo>
                <a:lnTo>
                  <a:pt x="3420743" y="1764774"/>
                </a:lnTo>
                <a:lnTo>
                  <a:pt x="3425996" y="1751039"/>
                </a:lnTo>
                <a:lnTo>
                  <a:pt x="3427093" y="1724291"/>
                </a:lnTo>
                <a:lnTo>
                  <a:pt x="3451223" y="0"/>
                </a:lnTo>
                <a:close/>
              </a:path>
            </a:pathLst>
          </a:custGeom>
          <a:solidFill>
            <a:srgbClr val="00AEEF">
              <a:alpha val="25000"/>
            </a:srgbClr>
          </a:solidFill>
        </p:spPr>
        <p:txBody>
          <a:bodyPr wrap="square" lIns="0" tIns="0" rIns="0" bIns="0" rtlCol="0"/>
          <a:lstStyle/>
          <a:p>
            <a:endParaRPr/>
          </a:p>
        </p:txBody>
      </p:sp>
      <p:sp>
        <p:nvSpPr>
          <p:cNvPr id="7" name="object 7"/>
          <p:cNvSpPr/>
          <p:nvPr/>
        </p:nvSpPr>
        <p:spPr>
          <a:xfrm>
            <a:off x="6187452" y="4673600"/>
            <a:ext cx="1127760" cy="2515235"/>
          </a:xfrm>
          <a:custGeom>
            <a:avLst/>
            <a:gdLst/>
            <a:ahLst/>
            <a:cxnLst/>
            <a:rect l="l" t="t" r="r" b="b"/>
            <a:pathLst>
              <a:path w="1127759" h="2515234">
                <a:moveTo>
                  <a:pt x="1127747" y="0"/>
                </a:moveTo>
                <a:lnTo>
                  <a:pt x="29467" y="0"/>
                </a:lnTo>
                <a:lnTo>
                  <a:pt x="0" y="2515169"/>
                </a:lnTo>
                <a:lnTo>
                  <a:pt x="1127747" y="2469553"/>
                </a:lnTo>
                <a:lnTo>
                  <a:pt x="1127747" y="0"/>
                </a:lnTo>
                <a:close/>
              </a:path>
            </a:pathLst>
          </a:custGeom>
          <a:solidFill>
            <a:srgbClr val="D7651C">
              <a:alpha val="44999"/>
            </a:srgbClr>
          </a:solidFill>
        </p:spPr>
        <p:txBody>
          <a:bodyPr wrap="square" lIns="0" tIns="0" rIns="0" bIns="0" rtlCol="0"/>
          <a:lstStyle/>
          <a:p>
            <a:endParaRPr/>
          </a:p>
        </p:txBody>
      </p:sp>
      <p:sp>
        <p:nvSpPr>
          <p:cNvPr id="8" name="object 8"/>
          <p:cNvSpPr/>
          <p:nvPr/>
        </p:nvSpPr>
        <p:spPr>
          <a:xfrm>
            <a:off x="685800" y="5963875"/>
            <a:ext cx="2435860" cy="2038985"/>
          </a:xfrm>
          <a:custGeom>
            <a:avLst/>
            <a:gdLst/>
            <a:ahLst/>
            <a:cxnLst/>
            <a:rect l="l" t="t" r="r" b="b"/>
            <a:pathLst>
              <a:path w="2435860" h="2038984">
                <a:moveTo>
                  <a:pt x="0" y="0"/>
                </a:moveTo>
                <a:lnTo>
                  <a:pt x="0" y="2021365"/>
                </a:lnTo>
                <a:lnTo>
                  <a:pt x="2361116" y="2038548"/>
                </a:lnTo>
                <a:lnTo>
                  <a:pt x="2387877" y="2038023"/>
                </a:lnTo>
                <a:lnTo>
                  <a:pt x="2401704" y="2033064"/>
                </a:lnTo>
                <a:lnTo>
                  <a:pt x="2407013" y="2019367"/>
                </a:lnTo>
                <a:lnTo>
                  <a:pt x="2408220" y="1992625"/>
                </a:lnTo>
                <a:lnTo>
                  <a:pt x="2435513" y="472435"/>
                </a:lnTo>
                <a:lnTo>
                  <a:pt x="2435267" y="445670"/>
                </a:lnTo>
                <a:lnTo>
                  <a:pt x="2430453" y="431814"/>
                </a:lnTo>
                <a:lnTo>
                  <a:pt x="2416812" y="426425"/>
                </a:lnTo>
                <a:lnTo>
                  <a:pt x="2390085" y="425064"/>
                </a:lnTo>
                <a:lnTo>
                  <a:pt x="1977348" y="415183"/>
                </a:lnTo>
                <a:lnTo>
                  <a:pt x="1950584" y="413822"/>
                </a:lnTo>
                <a:lnTo>
                  <a:pt x="1936692" y="408436"/>
                </a:lnTo>
                <a:lnTo>
                  <a:pt x="1931195" y="394587"/>
                </a:lnTo>
                <a:lnTo>
                  <a:pt x="1929621" y="367837"/>
                </a:lnTo>
                <a:lnTo>
                  <a:pt x="1920756" y="87764"/>
                </a:lnTo>
                <a:lnTo>
                  <a:pt x="1919189" y="61016"/>
                </a:lnTo>
                <a:lnTo>
                  <a:pt x="1913695" y="47178"/>
                </a:lnTo>
                <a:lnTo>
                  <a:pt x="1899800" y="41823"/>
                </a:lnTo>
                <a:lnTo>
                  <a:pt x="1873030" y="40520"/>
                </a:lnTo>
                <a:lnTo>
                  <a:pt x="0" y="0"/>
                </a:lnTo>
                <a:close/>
              </a:path>
            </a:pathLst>
          </a:custGeom>
          <a:solidFill>
            <a:srgbClr val="FFF200">
              <a:alpha val="25000"/>
            </a:srgbClr>
          </a:solidFill>
        </p:spPr>
        <p:txBody>
          <a:bodyPr wrap="square" lIns="0" tIns="0" rIns="0" bIns="0" rtlCol="0"/>
          <a:lstStyle/>
          <a:p>
            <a:endParaRPr/>
          </a:p>
        </p:txBody>
      </p:sp>
      <p:sp>
        <p:nvSpPr>
          <p:cNvPr id="9" name="object 9"/>
          <p:cNvSpPr/>
          <p:nvPr/>
        </p:nvSpPr>
        <p:spPr>
          <a:xfrm>
            <a:off x="685800" y="7985240"/>
            <a:ext cx="2359025" cy="17780"/>
          </a:xfrm>
          <a:custGeom>
            <a:avLst/>
            <a:gdLst/>
            <a:ahLst/>
            <a:cxnLst/>
            <a:rect l="l" t="t" r="r" b="b"/>
            <a:pathLst>
              <a:path w="2359025" h="17779">
                <a:moveTo>
                  <a:pt x="0" y="0"/>
                </a:moveTo>
                <a:lnTo>
                  <a:pt x="2358550" y="17160"/>
                </a:lnTo>
              </a:path>
            </a:pathLst>
          </a:custGeom>
          <a:ln w="3175">
            <a:solidFill>
              <a:srgbClr val="FFFFFF"/>
            </a:solidFill>
            <a:prstDash val="sysDot"/>
          </a:ln>
        </p:spPr>
        <p:txBody>
          <a:bodyPr wrap="square" lIns="0" tIns="0" rIns="0" bIns="0" rtlCol="0"/>
          <a:lstStyle/>
          <a:p>
            <a:endParaRPr/>
          </a:p>
        </p:txBody>
      </p:sp>
      <p:sp>
        <p:nvSpPr>
          <p:cNvPr id="10" name="object 10"/>
          <p:cNvSpPr/>
          <p:nvPr/>
        </p:nvSpPr>
        <p:spPr>
          <a:xfrm>
            <a:off x="3050858" y="7959134"/>
            <a:ext cx="43180" cy="43180"/>
          </a:xfrm>
          <a:custGeom>
            <a:avLst/>
            <a:gdLst/>
            <a:ahLst/>
            <a:cxnLst/>
            <a:rect l="l" t="t" r="r" b="b"/>
            <a:pathLst>
              <a:path w="43180" h="43179">
                <a:moveTo>
                  <a:pt x="0" y="43052"/>
                </a:moveTo>
                <a:lnTo>
                  <a:pt x="11054" y="40865"/>
                </a:lnTo>
                <a:lnTo>
                  <a:pt x="24866" y="34470"/>
                </a:lnTo>
                <a:lnTo>
                  <a:pt x="37011" y="21603"/>
                </a:lnTo>
                <a:lnTo>
                  <a:pt x="43065" y="0"/>
                </a:lnTo>
              </a:path>
            </a:pathLst>
          </a:custGeom>
          <a:ln w="3175">
            <a:solidFill>
              <a:srgbClr val="FFFFFF"/>
            </a:solidFill>
            <a:prstDash val="sysDot"/>
          </a:ln>
        </p:spPr>
        <p:txBody>
          <a:bodyPr wrap="square" lIns="0" tIns="0" rIns="0" bIns="0" rtlCol="0"/>
          <a:lstStyle/>
          <a:p>
            <a:endParaRPr/>
          </a:p>
        </p:txBody>
      </p:sp>
      <p:sp>
        <p:nvSpPr>
          <p:cNvPr id="11" name="object 11"/>
          <p:cNvSpPr/>
          <p:nvPr/>
        </p:nvSpPr>
        <p:spPr>
          <a:xfrm>
            <a:off x="3094089" y="6438873"/>
            <a:ext cx="27305" cy="1513840"/>
          </a:xfrm>
          <a:custGeom>
            <a:avLst/>
            <a:gdLst/>
            <a:ahLst/>
            <a:cxnLst/>
            <a:rect l="l" t="t" r="r" b="b"/>
            <a:pathLst>
              <a:path w="27305" h="1513840">
                <a:moveTo>
                  <a:pt x="0" y="1513776"/>
                </a:moveTo>
                <a:lnTo>
                  <a:pt x="27178" y="0"/>
                </a:lnTo>
              </a:path>
            </a:pathLst>
          </a:custGeom>
          <a:ln w="3175">
            <a:solidFill>
              <a:srgbClr val="FFFFFF"/>
            </a:solidFill>
            <a:prstDash val="sysDot"/>
          </a:ln>
        </p:spPr>
        <p:txBody>
          <a:bodyPr wrap="square" lIns="0" tIns="0" rIns="0" bIns="0" rtlCol="0"/>
          <a:lstStyle/>
          <a:p>
            <a:endParaRPr/>
          </a:p>
        </p:txBody>
      </p:sp>
      <p:sp>
        <p:nvSpPr>
          <p:cNvPr id="12" name="object 12"/>
          <p:cNvSpPr/>
          <p:nvPr/>
        </p:nvSpPr>
        <p:spPr>
          <a:xfrm>
            <a:off x="3078509" y="6389053"/>
            <a:ext cx="43180" cy="43815"/>
          </a:xfrm>
          <a:custGeom>
            <a:avLst/>
            <a:gdLst/>
            <a:ahLst/>
            <a:cxnLst/>
            <a:rect l="l" t="t" r="r" b="b"/>
            <a:pathLst>
              <a:path w="43180" h="43814">
                <a:moveTo>
                  <a:pt x="42608" y="43319"/>
                </a:moveTo>
                <a:lnTo>
                  <a:pt x="40544" y="32254"/>
                </a:lnTo>
                <a:lnTo>
                  <a:pt x="34296" y="18402"/>
                </a:lnTo>
                <a:lnTo>
                  <a:pt x="21552" y="6179"/>
                </a:lnTo>
                <a:lnTo>
                  <a:pt x="0" y="0"/>
                </a:lnTo>
              </a:path>
            </a:pathLst>
          </a:custGeom>
          <a:ln w="3175">
            <a:solidFill>
              <a:srgbClr val="FFFFFF"/>
            </a:solidFill>
            <a:prstDash val="sysDot"/>
          </a:ln>
        </p:spPr>
        <p:txBody>
          <a:bodyPr wrap="square" lIns="0" tIns="0" rIns="0" bIns="0" rtlCol="0"/>
          <a:lstStyle/>
          <a:p>
            <a:endParaRPr/>
          </a:p>
        </p:txBody>
      </p:sp>
      <p:sp>
        <p:nvSpPr>
          <p:cNvPr id="13" name="object 13"/>
          <p:cNvSpPr/>
          <p:nvPr/>
        </p:nvSpPr>
        <p:spPr>
          <a:xfrm>
            <a:off x="2665721" y="6379131"/>
            <a:ext cx="406400" cy="10160"/>
          </a:xfrm>
          <a:custGeom>
            <a:avLst/>
            <a:gdLst/>
            <a:ahLst/>
            <a:cxnLst/>
            <a:rect l="l" t="t" r="r" b="b"/>
            <a:pathLst>
              <a:path w="406400" h="10160">
                <a:moveTo>
                  <a:pt x="406298" y="9715"/>
                </a:moveTo>
                <a:lnTo>
                  <a:pt x="0" y="0"/>
                </a:lnTo>
              </a:path>
            </a:pathLst>
          </a:custGeom>
          <a:ln w="3175">
            <a:solidFill>
              <a:srgbClr val="FFFFFF"/>
            </a:solidFill>
            <a:prstDash val="sysDot"/>
          </a:ln>
        </p:spPr>
        <p:txBody>
          <a:bodyPr wrap="square" lIns="0" tIns="0" rIns="0" bIns="0" rtlCol="0"/>
          <a:lstStyle/>
          <a:p>
            <a:endParaRPr/>
          </a:p>
        </p:txBody>
      </p:sp>
      <p:sp>
        <p:nvSpPr>
          <p:cNvPr id="14" name="object 14"/>
          <p:cNvSpPr/>
          <p:nvPr/>
        </p:nvSpPr>
        <p:spPr>
          <a:xfrm>
            <a:off x="2615554" y="6334193"/>
            <a:ext cx="44450" cy="45085"/>
          </a:xfrm>
          <a:custGeom>
            <a:avLst/>
            <a:gdLst/>
            <a:ahLst/>
            <a:cxnLst/>
            <a:rect l="l" t="t" r="r" b="b"/>
            <a:pathLst>
              <a:path w="44450" h="45085">
                <a:moveTo>
                  <a:pt x="43878" y="44538"/>
                </a:moveTo>
                <a:lnTo>
                  <a:pt x="32827" y="42064"/>
                </a:lnTo>
                <a:lnTo>
                  <a:pt x="18829" y="35266"/>
                </a:lnTo>
                <a:lnTo>
                  <a:pt x="6386" y="21970"/>
                </a:lnTo>
                <a:lnTo>
                  <a:pt x="0" y="0"/>
                </a:lnTo>
              </a:path>
            </a:pathLst>
          </a:custGeom>
          <a:ln w="3175">
            <a:solidFill>
              <a:srgbClr val="FFFFFF"/>
            </a:solidFill>
            <a:prstDash val="sysDot"/>
          </a:ln>
        </p:spPr>
        <p:txBody>
          <a:bodyPr wrap="square" lIns="0" tIns="0" rIns="0" bIns="0" rtlCol="0"/>
          <a:lstStyle/>
          <a:p>
            <a:endParaRPr/>
          </a:p>
        </p:txBody>
      </p:sp>
      <p:sp>
        <p:nvSpPr>
          <p:cNvPr id="15" name="object 15"/>
          <p:cNvSpPr/>
          <p:nvPr/>
        </p:nvSpPr>
        <p:spPr>
          <a:xfrm>
            <a:off x="2606633" y="6054182"/>
            <a:ext cx="8890" cy="274320"/>
          </a:xfrm>
          <a:custGeom>
            <a:avLst/>
            <a:gdLst/>
            <a:ahLst/>
            <a:cxnLst/>
            <a:rect l="l" t="t" r="r" b="b"/>
            <a:pathLst>
              <a:path w="8889" h="274320">
                <a:moveTo>
                  <a:pt x="8674" y="273710"/>
                </a:moveTo>
                <a:lnTo>
                  <a:pt x="0" y="0"/>
                </a:lnTo>
              </a:path>
            </a:pathLst>
          </a:custGeom>
          <a:ln w="3175">
            <a:solidFill>
              <a:srgbClr val="FFFFFF"/>
            </a:solidFill>
            <a:prstDash val="sysDot"/>
          </a:ln>
        </p:spPr>
        <p:txBody>
          <a:bodyPr wrap="square" lIns="0" tIns="0" rIns="0" bIns="0" rtlCol="0"/>
          <a:lstStyle/>
          <a:p>
            <a:endParaRPr/>
          </a:p>
        </p:txBody>
      </p:sp>
      <p:sp>
        <p:nvSpPr>
          <p:cNvPr id="16" name="object 16"/>
          <p:cNvSpPr/>
          <p:nvPr/>
        </p:nvSpPr>
        <p:spPr>
          <a:xfrm>
            <a:off x="2561315" y="6004496"/>
            <a:ext cx="45085" cy="43815"/>
          </a:xfrm>
          <a:custGeom>
            <a:avLst/>
            <a:gdLst/>
            <a:ahLst/>
            <a:cxnLst/>
            <a:rect l="l" t="t" r="r" b="b"/>
            <a:pathLst>
              <a:path w="45085" h="43814">
                <a:moveTo>
                  <a:pt x="44881" y="43434"/>
                </a:moveTo>
                <a:lnTo>
                  <a:pt x="42319" y="32405"/>
                </a:lnTo>
                <a:lnTo>
                  <a:pt x="35413" y="18473"/>
                </a:lnTo>
                <a:lnTo>
                  <a:pt x="22021" y="6163"/>
                </a:lnTo>
                <a:lnTo>
                  <a:pt x="0" y="0"/>
                </a:lnTo>
              </a:path>
            </a:pathLst>
          </a:custGeom>
          <a:ln w="3175">
            <a:solidFill>
              <a:srgbClr val="FFFFFF"/>
            </a:solidFill>
            <a:prstDash val="sysDot"/>
          </a:ln>
        </p:spPr>
        <p:txBody>
          <a:bodyPr wrap="square" lIns="0" tIns="0" rIns="0" bIns="0" rtlCol="0"/>
          <a:lstStyle/>
          <a:p>
            <a:endParaRPr/>
          </a:p>
        </p:txBody>
      </p:sp>
      <p:sp>
        <p:nvSpPr>
          <p:cNvPr id="17" name="object 17"/>
          <p:cNvSpPr/>
          <p:nvPr/>
        </p:nvSpPr>
        <p:spPr>
          <a:xfrm>
            <a:off x="685800" y="5963874"/>
            <a:ext cx="1869439" cy="40640"/>
          </a:xfrm>
          <a:custGeom>
            <a:avLst/>
            <a:gdLst/>
            <a:ahLst/>
            <a:cxnLst/>
            <a:rect l="l" t="t" r="r" b="b"/>
            <a:pathLst>
              <a:path w="1869439" h="40639">
                <a:moveTo>
                  <a:pt x="1869184" y="40436"/>
                </a:moveTo>
                <a:lnTo>
                  <a:pt x="0" y="0"/>
                </a:lnTo>
              </a:path>
            </a:pathLst>
          </a:custGeom>
          <a:ln w="3175">
            <a:solidFill>
              <a:srgbClr val="FFFFFF"/>
            </a:solidFill>
            <a:prstDash val="sysDot"/>
          </a:ln>
        </p:spPr>
        <p:txBody>
          <a:bodyPr wrap="square" lIns="0" tIns="0" rIns="0" bIns="0" rtlCol="0"/>
          <a:lstStyle/>
          <a:p>
            <a:endParaRPr/>
          </a:p>
        </p:txBody>
      </p:sp>
      <p:sp>
        <p:nvSpPr>
          <p:cNvPr id="18" name="object 18"/>
          <p:cNvSpPr/>
          <p:nvPr/>
        </p:nvSpPr>
        <p:spPr>
          <a:xfrm>
            <a:off x="3045634" y="8002385"/>
            <a:ext cx="3175" cy="635"/>
          </a:xfrm>
          <a:custGeom>
            <a:avLst/>
            <a:gdLst/>
            <a:ahLst/>
            <a:cxnLst/>
            <a:rect l="l" t="t" r="r" b="b"/>
            <a:pathLst>
              <a:path w="3175" h="634">
                <a:moveTo>
                  <a:pt x="0" y="25"/>
                </a:moveTo>
                <a:lnTo>
                  <a:pt x="1282" y="38"/>
                </a:lnTo>
                <a:lnTo>
                  <a:pt x="1752" y="38"/>
                </a:lnTo>
                <a:lnTo>
                  <a:pt x="2603" y="0"/>
                </a:lnTo>
              </a:path>
            </a:pathLst>
          </a:custGeom>
          <a:ln w="3175">
            <a:solidFill>
              <a:srgbClr val="FFFFFF"/>
            </a:solidFill>
          </a:ln>
        </p:spPr>
        <p:txBody>
          <a:bodyPr wrap="square" lIns="0" tIns="0" rIns="0" bIns="0" rtlCol="0"/>
          <a:lstStyle/>
          <a:p>
            <a:endParaRPr/>
          </a:p>
        </p:txBody>
      </p:sp>
      <p:sp>
        <p:nvSpPr>
          <p:cNvPr id="19" name="object 19"/>
          <p:cNvSpPr/>
          <p:nvPr/>
        </p:nvSpPr>
        <p:spPr>
          <a:xfrm>
            <a:off x="3093982" y="7955217"/>
            <a:ext cx="635" cy="3175"/>
          </a:xfrm>
          <a:custGeom>
            <a:avLst/>
            <a:gdLst/>
            <a:ahLst/>
            <a:cxnLst/>
            <a:rect l="l" t="t" r="r" b="b"/>
            <a:pathLst>
              <a:path w="635" h="3175">
                <a:moveTo>
                  <a:pt x="0" y="2603"/>
                </a:moveTo>
                <a:lnTo>
                  <a:pt x="12" y="2159"/>
                </a:lnTo>
                <a:lnTo>
                  <a:pt x="25" y="1727"/>
                </a:lnTo>
                <a:lnTo>
                  <a:pt x="38" y="1282"/>
                </a:lnTo>
                <a:lnTo>
                  <a:pt x="63" y="0"/>
                </a:lnTo>
              </a:path>
            </a:pathLst>
          </a:custGeom>
          <a:ln w="3175">
            <a:solidFill>
              <a:srgbClr val="FFFFFF"/>
            </a:solidFill>
          </a:ln>
        </p:spPr>
        <p:txBody>
          <a:bodyPr wrap="square" lIns="0" tIns="0" rIns="0" bIns="0" rtlCol="0"/>
          <a:lstStyle/>
          <a:p>
            <a:endParaRPr/>
          </a:p>
        </p:txBody>
      </p:sp>
      <p:sp>
        <p:nvSpPr>
          <p:cNvPr id="20" name="object 20"/>
          <p:cNvSpPr/>
          <p:nvPr/>
        </p:nvSpPr>
        <p:spPr>
          <a:xfrm>
            <a:off x="3121287" y="6434989"/>
            <a:ext cx="635" cy="3175"/>
          </a:xfrm>
          <a:custGeom>
            <a:avLst/>
            <a:gdLst/>
            <a:ahLst/>
            <a:cxnLst/>
            <a:rect l="l" t="t" r="r" b="b"/>
            <a:pathLst>
              <a:path w="635" h="3175">
                <a:moveTo>
                  <a:pt x="0" y="2603"/>
                </a:moveTo>
                <a:lnTo>
                  <a:pt x="25" y="1320"/>
                </a:lnTo>
                <a:lnTo>
                  <a:pt x="38" y="850"/>
                </a:lnTo>
                <a:lnTo>
                  <a:pt x="0" y="0"/>
                </a:lnTo>
              </a:path>
            </a:pathLst>
          </a:custGeom>
          <a:ln w="3175">
            <a:solidFill>
              <a:srgbClr val="FFFFFF"/>
            </a:solidFill>
          </a:ln>
        </p:spPr>
        <p:txBody>
          <a:bodyPr wrap="square" lIns="0" tIns="0" rIns="0" bIns="0" rtlCol="0"/>
          <a:lstStyle/>
          <a:p>
            <a:endParaRPr/>
          </a:p>
        </p:txBody>
      </p:sp>
      <p:sp>
        <p:nvSpPr>
          <p:cNvPr id="21" name="object 21"/>
          <p:cNvSpPr/>
          <p:nvPr/>
        </p:nvSpPr>
        <p:spPr>
          <a:xfrm>
            <a:off x="3074602" y="6388913"/>
            <a:ext cx="3175" cy="635"/>
          </a:xfrm>
          <a:custGeom>
            <a:avLst/>
            <a:gdLst/>
            <a:ahLst/>
            <a:cxnLst/>
            <a:rect l="l" t="t" r="r" b="b"/>
            <a:pathLst>
              <a:path w="3175" h="635">
                <a:moveTo>
                  <a:pt x="2603" y="63"/>
                </a:moveTo>
                <a:lnTo>
                  <a:pt x="2171" y="50"/>
                </a:lnTo>
                <a:lnTo>
                  <a:pt x="1727" y="38"/>
                </a:lnTo>
                <a:lnTo>
                  <a:pt x="1282" y="25"/>
                </a:lnTo>
                <a:lnTo>
                  <a:pt x="0" y="0"/>
                </a:lnTo>
              </a:path>
            </a:pathLst>
          </a:custGeom>
          <a:ln w="3175">
            <a:solidFill>
              <a:srgbClr val="FFFFFF"/>
            </a:solidFill>
          </a:ln>
        </p:spPr>
        <p:txBody>
          <a:bodyPr wrap="square" lIns="0" tIns="0" rIns="0" bIns="0" rtlCol="0"/>
          <a:lstStyle/>
          <a:p>
            <a:endParaRPr/>
          </a:p>
        </p:txBody>
      </p:sp>
      <p:sp>
        <p:nvSpPr>
          <p:cNvPr id="22" name="object 22"/>
          <p:cNvSpPr/>
          <p:nvPr/>
        </p:nvSpPr>
        <p:spPr>
          <a:xfrm>
            <a:off x="2661903" y="6378995"/>
            <a:ext cx="2540" cy="635"/>
          </a:xfrm>
          <a:custGeom>
            <a:avLst/>
            <a:gdLst/>
            <a:ahLst/>
            <a:cxnLst/>
            <a:rect l="l" t="t" r="r" b="b"/>
            <a:pathLst>
              <a:path w="2539" h="635">
                <a:moveTo>
                  <a:pt x="2539" y="101"/>
                </a:moveTo>
                <a:lnTo>
                  <a:pt x="1244" y="63"/>
                </a:lnTo>
                <a:lnTo>
                  <a:pt x="800" y="63"/>
                </a:lnTo>
                <a:lnTo>
                  <a:pt x="0" y="0"/>
                </a:lnTo>
              </a:path>
            </a:pathLst>
          </a:custGeom>
          <a:ln w="3175">
            <a:solidFill>
              <a:srgbClr val="FFFFFF"/>
            </a:solidFill>
          </a:ln>
        </p:spPr>
        <p:txBody>
          <a:bodyPr wrap="square" lIns="0" tIns="0" rIns="0" bIns="0" rtlCol="0"/>
          <a:lstStyle/>
          <a:p>
            <a:endParaRPr/>
          </a:p>
        </p:txBody>
      </p:sp>
      <p:sp>
        <p:nvSpPr>
          <p:cNvPr id="23" name="object 23"/>
          <p:cNvSpPr/>
          <p:nvPr/>
        </p:nvSpPr>
        <p:spPr>
          <a:xfrm>
            <a:off x="2615383" y="6330443"/>
            <a:ext cx="635" cy="2540"/>
          </a:xfrm>
          <a:custGeom>
            <a:avLst/>
            <a:gdLst/>
            <a:ahLst/>
            <a:cxnLst/>
            <a:rect l="l" t="t" r="r" b="b"/>
            <a:pathLst>
              <a:path w="635" h="2539">
                <a:moveTo>
                  <a:pt x="88" y="2514"/>
                </a:moveTo>
                <a:lnTo>
                  <a:pt x="76" y="2095"/>
                </a:lnTo>
                <a:lnTo>
                  <a:pt x="63" y="1689"/>
                </a:lnTo>
                <a:lnTo>
                  <a:pt x="38" y="1269"/>
                </a:lnTo>
                <a:lnTo>
                  <a:pt x="0" y="0"/>
                </a:lnTo>
              </a:path>
            </a:pathLst>
          </a:custGeom>
          <a:ln w="3175">
            <a:solidFill>
              <a:srgbClr val="FFFFFF"/>
            </a:solidFill>
          </a:ln>
        </p:spPr>
        <p:txBody>
          <a:bodyPr wrap="square" lIns="0" tIns="0" rIns="0" bIns="0" rtlCol="0"/>
          <a:lstStyle/>
          <a:p>
            <a:endParaRPr/>
          </a:p>
        </p:txBody>
      </p:sp>
      <p:sp>
        <p:nvSpPr>
          <p:cNvPr id="24" name="object 24"/>
          <p:cNvSpPr/>
          <p:nvPr/>
        </p:nvSpPr>
        <p:spPr>
          <a:xfrm>
            <a:off x="2606480" y="6050395"/>
            <a:ext cx="635" cy="2540"/>
          </a:xfrm>
          <a:custGeom>
            <a:avLst/>
            <a:gdLst/>
            <a:ahLst/>
            <a:cxnLst/>
            <a:rect l="l" t="t" r="r" b="b"/>
            <a:pathLst>
              <a:path w="635" h="2539">
                <a:moveTo>
                  <a:pt x="114" y="2514"/>
                </a:moveTo>
                <a:lnTo>
                  <a:pt x="76" y="1244"/>
                </a:lnTo>
                <a:lnTo>
                  <a:pt x="63" y="800"/>
                </a:lnTo>
                <a:lnTo>
                  <a:pt x="0" y="0"/>
                </a:lnTo>
              </a:path>
            </a:pathLst>
          </a:custGeom>
          <a:ln w="3175">
            <a:solidFill>
              <a:srgbClr val="FFFFFF"/>
            </a:solidFill>
          </a:ln>
        </p:spPr>
        <p:txBody>
          <a:bodyPr wrap="square" lIns="0" tIns="0" rIns="0" bIns="0" rtlCol="0"/>
          <a:lstStyle/>
          <a:p>
            <a:endParaRPr/>
          </a:p>
        </p:txBody>
      </p:sp>
      <p:sp>
        <p:nvSpPr>
          <p:cNvPr id="25" name="object 25"/>
          <p:cNvSpPr/>
          <p:nvPr/>
        </p:nvSpPr>
        <p:spPr>
          <a:xfrm>
            <a:off x="2557547" y="6004370"/>
            <a:ext cx="2540" cy="635"/>
          </a:xfrm>
          <a:custGeom>
            <a:avLst/>
            <a:gdLst/>
            <a:ahLst/>
            <a:cxnLst/>
            <a:rect l="l" t="t" r="r" b="b"/>
            <a:pathLst>
              <a:path w="2539" h="635">
                <a:moveTo>
                  <a:pt x="2527" y="63"/>
                </a:moveTo>
                <a:lnTo>
                  <a:pt x="2120" y="50"/>
                </a:lnTo>
                <a:lnTo>
                  <a:pt x="1701" y="38"/>
                </a:lnTo>
                <a:lnTo>
                  <a:pt x="1282" y="25"/>
                </a:lnTo>
                <a:lnTo>
                  <a:pt x="0" y="0"/>
                </a:lnTo>
              </a:path>
            </a:pathLst>
          </a:custGeom>
          <a:ln w="3175">
            <a:solidFill>
              <a:srgbClr val="FFFFFF"/>
            </a:solidFill>
          </a:ln>
        </p:spPr>
        <p:txBody>
          <a:bodyPr wrap="square" lIns="0" tIns="0" rIns="0" bIns="0" rtlCol="0"/>
          <a:lstStyle/>
          <a:p>
            <a:endParaRPr/>
          </a:p>
        </p:txBody>
      </p:sp>
      <p:sp>
        <p:nvSpPr>
          <p:cNvPr id="26" name="object 26"/>
          <p:cNvSpPr/>
          <p:nvPr/>
        </p:nvSpPr>
        <p:spPr>
          <a:xfrm>
            <a:off x="4535030" y="6410632"/>
            <a:ext cx="2780665" cy="1610360"/>
          </a:xfrm>
          <a:custGeom>
            <a:avLst/>
            <a:gdLst/>
            <a:ahLst/>
            <a:cxnLst/>
            <a:rect l="l" t="t" r="r" b="b"/>
            <a:pathLst>
              <a:path w="2780665" h="1610359">
                <a:moveTo>
                  <a:pt x="2780169" y="1550263"/>
                </a:moveTo>
                <a:lnTo>
                  <a:pt x="1748409" y="1550263"/>
                </a:lnTo>
                <a:lnTo>
                  <a:pt x="2492603" y="1580565"/>
                </a:lnTo>
                <a:lnTo>
                  <a:pt x="2767963" y="1608616"/>
                </a:lnTo>
                <a:lnTo>
                  <a:pt x="2780169" y="1610210"/>
                </a:lnTo>
                <a:lnTo>
                  <a:pt x="2780169" y="1550263"/>
                </a:lnTo>
                <a:close/>
              </a:path>
              <a:path w="2780665" h="1610359">
                <a:moveTo>
                  <a:pt x="50342" y="0"/>
                </a:moveTo>
                <a:lnTo>
                  <a:pt x="9769" y="4772"/>
                </a:lnTo>
                <a:lnTo>
                  <a:pt x="3276" y="45110"/>
                </a:lnTo>
                <a:lnTo>
                  <a:pt x="0" y="232534"/>
                </a:lnTo>
                <a:lnTo>
                  <a:pt x="0" y="1585174"/>
                </a:lnTo>
                <a:lnTo>
                  <a:pt x="22580" y="1585239"/>
                </a:lnTo>
                <a:lnTo>
                  <a:pt x="1467180" y="1550263"/>
                </a:lnTo>
                <a:lnTo>
                  <a:pt x="2780169" y="1550263"/>
                </a:lnTo>
                <a:lnTo>
                  <a:pt x="2780169" y="769160"/>
                </a:lnTo>
                <a:lnTo>
                  <a:pt x="1602125" y="769160"/>
                </a:lnTo>
                <a:lnTo>
                  <a:pt x="1588401" y="764593"/>
                </a:lnTo>
                <a:lnTo>
                  <a:pt x="1583345" y="751040"/>
                </a:lnTo>
                <a:lnTo>
                  <a:pt x="1582711" y="727586"/>
                </a:lnTo>
                <a:lnTo>
                  <a:pt x="1582623" y="115011"/>
                </a:lnTo>
                <a:lnTo>
                  <a:pt x="1581901" y="88302"/>
                </a:lnTo>
                <a:lnTo>
                  <a:pt x="1579300" y="81371"/>
                </a:lnTo>
                <a:lnTo>
                  <a:pt x="1343078" y="81371"/>
                </a:lnTo>
                <a:lnTo>
                  <a:pt x="1324508" y="80678"/>
                </a:lnTo>
                <a:lnTo>
                  <a:pt x="1306281" y="77063"/>
                </a:lnTo>
                <a:lnTo>
                  <a:pt x="1154038" y="32607"/>
                </a:lnTo>
                <a:lnTo>
                  <a:pt x="1135805" y="28594"/>
                </a:lnTo>
                <a:lnTo>
                  <a:pt x="1117220" y="26818"/>
                </a:lnTo>
                <a:lnTo>
                  <a:pt x="50342" y="0"/>
                </a:lnTo>
                <a:close/>
              </a:path>
              <a:path w="2780665" h="1610359">
                <a:moveTo>
                  <a:pt x="2780169" y="727586"/>
                </a:moveTo>
                <a:lnTo>
                  <a:pt x="1628851" y="768921"/>
                </a:lnTo>
                <a:lnTo>
                  <a:pt x="1602125" y="769160"/>
                </a:lnTo>
                <a:lnTo>
                  <a:pt x="2780169" y="769160"/>
                </a:lnTo>
                <a:lnTo>
                  <a:pt x="2780169" y="727586"/>
                </a:lnTo>
                <a:close/>
              </a:path>
              <a:path w="2780665" h="1610359">
                <a:moveTo>
                  <a:pt x="1563131" y="70512"/>
                </a:moveTo>
                <a:lnTo>
                  <a:pt x="1536420" y="71221"/>
                </a:lnTo>
                <a:lnTo>
                  <a:pt x="1343078" y="81371"/>
                </a:lnTo>
                <a:lnTo>
                  <a:pt x="1579300" y="81371"/>
                </a:lnTo>
                <a:lnTo>
                  <a:pt x="1576847" y="74837"/>
                </a:lnTo>
                <a:lnTo>
                  <a:pt x="1563131" y="70512"/>
                </a:lnTo>
                <a:close/>
              </a:path>
            </a:pathLst>
          </a:custGeom>
          <a:solidFill>
            <a:srgbClr val="DC6B53">
              <a:alpha val="25000"/>
            </a:srgbClr>
          </a:solidFill>
        </p:spPr>
        <p:txBody>
          <a:bodyPr wrap="square" lIns="0" tIns="0" rIns="0" bIns="0" rtlCol="0"/>
          <a:lstStyle/>
          <a:p>
            <a:endParaRPr/>
          </a:p>
        </p:txBody>
      </p:sp>
      <p:sp>
        <p:nvSpPr>
          <p:cNvPr id="27" name="object 27"/>
          <p:cNvSpPr/>
          <p:nvPr/>
        </p:nvSpPr>
        <p:spPr>
          <a:xfrm>
            <a:off x="1421707" y="7213369"/>
            <a:ext cx="362585" cy="347345"/>
          </a:xfrm>
          <a:custGeom>
            <a:avLst/>
            <a:gdLst/>
            <a:ahLst/>
            <a:cxnLst/>
            <a:rect l="l" t="t" r="r" b="b"/>
            <a:pathLst>
              <a:path w="362585" h="347345">
                <a:moveTo>
                  <a:pt x="315849" y="0"/>
                </a:moveTo>
                <a:lnTo>
                  <a:pt x="39395" y="0"/>
                </a:lnTo>
                <a:lnTo>
                  <a:pt x="16005" y="632"/>
                </a:lnTo>
                <a:lnTo>
                  <a:pt x="4105" y="5059"/>
                </a:lnTo>
                <a:lnTo>
                  <a:pt x="1" y="17075"/>
                </a:lnTo>
                <a:lnTo>
                  <a:pt x="0" y="40474"/>
                </a:lnTo>
                <a:lnTo>
                  <a:pt x="1143" y="83299"/>
                </a:lnTo>
                <a:lnTo>
                  <a:pt x="7643" y="125782"/>
                </a:lnTo>
                <a:lnTo>
                  <a:pt x="45758" y="145643"/>
                </a:lnTo>
                <a:lnTo>
                  <a:pt x="102438" y="166674"/>
                </a:lnTo>
                <a:lnTo>
                  <a:pt x="127989" y="176519"/>
                </a:lnTo>
                <a:lnTo>
                  <a:pt x="144210" y="185094"/>
                </a:lnTo>
                <a:lnTo>
                  <a:pt x="158032" y="197162"/>
                </a:lnTo>
                <a:lnTo>
                  <a:pt x="176390" y="217487"/>
                </a:lnTo>
                <a:lnTo>
                  <a:pt x="279361" y="334467"/>
                </a:lnTo>
                <a:lnTo>
                  <a:pt x="286003" y="341721"/>
                </a:lnTo>
                <a:lnTo>
                  <a:pt x="291107" y="345446"/>
                </a:lnTo>
                <a:lnTo>
                  <a:pt x="297276" y="346818"/>
                </a:lnTo>
                <a:lnTo>
                  <a:pt x="307111" y="347014"/>
                </a:lnTo>
                <a:lnTo>
                  <a:pt x="326263" y="347014"/>
                </a:lnTo>
                <a:lnTo>
                  <a:pt x="346989" y="346291"/>
                </a:lnTo>
                <a:lnTo>
                  <a:pt x="357633" y="341231"/>
                </a:lnTo>
                <a:lnTo>
                  <a:pt x="361554" y="327496"/>
                </a:lnTo>
                <a:lnTo>
                  <a:pt x="362115" y="300748"/>
                </a:lnTo>
                <a:lnTo>
                  <a:pt x="362115" y="46266"/>
                </a:lnTo>
                <a:lnTo>
                  <a:pt x="361392" y="19518"/>
                </a:lnTo>
                <a:lnTo>
                  <a:pt x="356331" y="5783"/>
                </a:lnTo>
                <a:lnTo>
                  <a:pt x="342596" y="722"/>
                </a:lnTo>
                <a:lnTo>
                  <a:pt x="315849" y="0"/>
                </a:lnTo>
                <a:close/>
              </a:path>
            </a:pathLst>
          </a:custGeom>
          <a:solidFill>
            <a:srgbClr val="FFD800">
              <a:alpha val="75000"/>
            </a:srgbClr>
          </a:solidFill>
        </p:spPr>
        <p:txBody>
          <a:bodyPr wrap="square" lIns="0" tIns="0" rIns="0" bIns="0" rtlCol="0"/>
          <a:lstStyle/>
          <a:p>
            <a:endParaRPr/>
          </a:p>
        </p:txBody>
      </p:sp>
      <p:sp>
        <p:nvSpPr>
          <p:cNvPr id="28" name="object 28"/>
          <p:cNvSpPr/>
          <p:nvPr/>
        </p:nvSpPr>
        <p:spPr>
          <a:xfrm>
            <a:off x="1430746" y="7325864"/>
            <a:ext cx="19050" cy="23495"/>
          </a:xfrm>
          <a:custGeom>
            <a:avLst/>
            <a:gdLst/>
            <a:ahLst/>
            <a:cxnLst/>
            <a:rect l="l" t="t" r="r" b="b"/>
            <a:pathLst>
              <a:path w="19050" h="23495">
                <a:moveTo>
                  <a:pt x="0" y="0"/>
                </a:moveTo>
                <a:lnTo>
                  <a:pt x="3382" y="6097"/>
                </a:lnTo>
                <a:lnTo>
                  <a:pt x="7612" y="12155"/>
                </a:lnTo>
                <a:lnTo>
                  <a:pt x="12781" y="17996"/>
                </a:lnTo>
                <a:lnTo>
                  <a:pt x="18986" y="23444"/>
                </a:lnTo>
              </a:path>
            </a:pathLst>
          </a:custGeom>
          <a:ln w="6426">
            <a:solidFill>
              <a:srgbClr val="FFFFFF"/>
            </a:solidFill>
            <a:prstDash val="sysDot"/>
          </a:ln>
        </p:spPr>
        <p:txBody>
          <a:bodyPr wrap="square" lIns="0" tIns="0" rIns="0" bIns="0" rtlCol="0"/>
          <a:lstStyle/>
          <a:p>
            <a:endParaRPr/>
          </a:p>
        </p:txBody>
      </p:sp>
      <p:sp>
        <p:nvSpPr>
          <p:cNvPr id="29" name="object 29"/>
          <p:cNvSpPr/>
          <p:nvPr/>
        </p:nvSpPr>
        <p:spPr>
          <a:xfrm>
            <a:off x="1554441" y="7395233"/>
            <a:ext cx="27940" cy="20320"/>
          </a:xfrm>
          <a:custGeom>
            <a:avLst/>
            <a:gdLst/>
            <a:ahLst/>
            <a:cxnLst/>
            <a:rect l="l" t="t" r="r" b="b"/>
            <a:pathLst>
              <a:path w="27940" h="20320">
                <a:moveTo>
                  <a:pt x="0" y="0"/>
                </a:moveTo>
                <a:lnTo>
                  <a:pt x="6629" y="4161"/>
                </a:lnTo>
                <a:lnTo>
                  <a:pt x="13504" y="8839"/>
                </a:lnTo>
                <a:lnTo>
                  <a:pt x="20511" y="14041"/>
                </a:lnTo>
                <a:lnTo>
                  <a:pt x="27533" y="19773"/>
                </a:lnTo>
              </a:path>
            </a:pathLst>
          </a:custGeom>
          <a:ln w="6426">
            <a:solidFill>
              <a:srgbClr val="FFFFFF"/>
            </a:solidFill>
            <a:prstDash val="sysDot"/>
          </a:ln>
        </p:spPr>
        <p:txBody>
          <a:bodyPr wrap="square" lIns="0" tIns="0" rIns="0" bIns="0" rtlCol="0"/>
          <a:lstStyle/>
          <a:p>
            <a:endParaRPr/>
          </a:p>
        </p:txBody>
      </p:sp>
      <p:sp>
        <p:nvSpPr>
          <p:cNvPr id="30" name="object 30"/>
          <p:cNvSpPr/>
          <p:nvPr/>
        </p:nvSpPr>
        <p:spPr>
          <a:xfrm>
            <a:off x="1623837" y="7460105"/>
            <a:ext cx="60325" cy="68580"/>
          </a:xfrm>
          <a:custGeom>
            <a:avLst/>
            <a:gdLst/>
            <a:ahLst/>
            <a:cxnLst/>
            <a:rect l="l" t="t" r="r" b="b"/>
            <a:pathLst>
              <a:path w="60325" h="68579">
                <a:moveTo>
                  <a:pt x="0" y="0"/>
                </a:moveTo>
                <a:lnTo>
                  <a:pt x="60071" y="68237"/>
                </a:lnTo>
              </a:path>
            </a:pathLst>
          </a:custGeom>
          <a:ln w="6426">
            <a:solidFill>
              <a:srgbClr val="FFFFFF"/>
            </a:solidFill>
            <a:prstDash val="dash"/>
          </a:ln>
        </p:spPr>
        <p:txBody>
          <a:bodyPr wrap="square" lIns="0" tIns="0" rIns="0" bIns="0" rtlCol="0"/>
          <a:lstStyle/>
          <a:p>
            <a:endParaRPr/>
          </a:p>
        </p:txBody>
      </p:sp>
      <p:sp>
        <p:nvSpPr>
          <p:cNvPr id="31" name="object 31"/>
          <p:cNvSpPr/>
          <p:nvPr/>
        </p:nvSpPr>
        <p:spPr>
          <a:xfrm>
            <a:off x="1783826" y="7285088"/>
            <a:ext cx="0" cy="191135"/>
          </a:xfrm>
          <a:custGeom>
            <a:avLst/>
            <a:gdLst/>
            <a:ahLst/>
            <a:cxnLst/>
            <a:rect l="l" t="t" r="r" b="b"/>
            <a:pathLst>
              <a:path h="191134">
                <a:moveTo>
                  <a:pt x="0" y="190855"/>
                </a:moveTo>
                <a:lnTo>
                  <a:pt x="0" y="0"/>
                </a:lnTo>
              </a:path>
            </a:pathLst>
          </a:custGeom>
          <a:ln w="6426">
            <a:solidFill>
              <a:srgbClr val="FFFFFF"/>
            </a:solidFill>
            <a:prstDash val="dash"/>
          </a:ln>
        </p:spPr>
        <p:txBody>
          <a:bodyPr wrap="square" lIns="0" tIns="0" rIns="0" bIns="0" rtlCol="0"/>
          <a:lstStyle/>
          <a:p>
            <a:endParaRPr/>
          </a:p>
        </p:txBody>
      </p:sp>
      <p:sp>
        <p:nvSpPr>
          <p:cNvPr id="32" name="object 32"/>
          <p:cNvSpPr/>
          <p:nvPr/>
        </p:nvSpPr>
        <p:spPr>
          <a:xfrm>
            <a:off x="1421538" y="7238128"/>
            <a:ext cx="2540" cy="26670"/>
          </a:xfrm>
          <a:custGeom>
            <a:avLst/>
            <a:gdLst/>
            <a:ahLst/>
            <a:cxnLst/>
            <a:rect l="l" t="t" r="r" b="b"/>
            <a:pathLst>
              <a:path w="2540" h="26670">
                <a:moveTo>
                  <a:pt x="2235" y="0"/>
                </a:moveTo>
                <a:lnTo>
                  <a:pt x="787" y="4406"/>
                </a:lnTo>
                <a:lnTo>
                  <a:pt x="0" y="9601"/>
                </a:lnTo>
                <a:lnTo>
                  <a:pt x="165" y="15709"/>
                </a:lnTo>
                <a:lnTo>
                  <a:pt x="444" y="26416"/>
                </a:lnTo>
              </a:path>
            </a:pathLst>
          </a:custGeom>
          <a:ln w="6426">
            <a:solidFill>
              <a:srgbClr val="FFFFFF"/>
            </a:solidFill>
          </a:ln>
        </p:spPr>
        <p:txBody>
          <a:bodyPr wrap="square" lIns="0" tIns="0" rIns="0" bIns="0" rtlCol="0"/>
          <a:lstStyle/>
          <a:p>
            <a:endParaRPr/>
          </a:p>
        </p:txBody>
      </p:sp>
      <p:sp>
        <p:nvSpPr>
          <p:cNvPr id="33" name="object 33"/>
          <p:cNvSpPr/>
          <p:nvPr/>
        </p:nvSpPr>
        <p:spPr>
          <a:xfrm>
            <a:off x="1422567" y="7285956"/>
            <a:ext cx="1905" cy="20955"/>
          </a:xfrm>
          <a:custGeom>
            <a:avLst/>
            <a:gdLst/>
            <a:ahLst/>
            <a:cxnLst/>
            <a:rect l="l" t="t" r="r" b="b"/>
            <a:pathLst>
              <a:path w="1905" h="20954">
                <a:moveTo>
                  <a:pt x="0" y="0"/>
                </a:moveTo>
                <a:lnTo>
                  <a:pt x="279" y="10706"/>
                </a:lnTo>
                <a:lnTo>
                  <a:pt x="393" y="14706"/>
                </a:lnTo>
                <a:lnTo>
                  <a:pt x="1638" y="20751"/>
                </a:lnTo>
              </a:path>
            </a:pathLst>
          </a:custGeom>
          <a:ln w="6426">
            <a:solidFill>
              <a:srgbClr val="FFFFFF"/>
            </a:solidFill>
          </a:ln>
        </p:spPr>
        <p:txBody>
          <a:bodyPr wrap="square" lIns="0" tIns="0" rIns="0" bIns="0" rtlCol="0"/>
          <a:lstStyle/>
          <a:p>
            <a:endParaRPr/>
          </a:p>
        </p:txBody>
      </p:sp>
      <p:sp>
        <p:nvSpPr>
          <p:cNvPr id="34" name="object 34"/>
          <p:cNvSpPr/>
          <p:nvPr/>
        </p:nvSpPr>
        <p:spPr>
          <a:xfrm>
            <a:off x="1458241" y="7354829"/>
            <a:ext cx="23495" cy="9525"/>
          </a:xfrm>
          <a:custGeom>
            <a:avLst/>
            <a:gdLst/>
            <a:ahLst/>
            <a:cxnLst/>
            <a:rect l="l" t="t" r="r" b="b"/>
            <a:pathLst>
              <a:path w="23494" h="9525">
                <a:moveTo>
                  <a:pt x="0" y="0"/>
                </a:moveTo>
                <a:lnTo>
                  <a:pt x="2832" y="1549"/>
                </a:lnTo>
                <a:lnTo>
                  <a:pt x="5905" y="2959"/>
                </a:lnTo>
                <a:lnTo>
                  <a:pt x="9220" y="4190"/>
                </a:lnTo>
                <a:lnTo>
                  <a:pt x="23393" y="9436"/>
                </a:lnTo>
              </a:path>
            </a:pathLst>
          </a:custGeom>
          <a:ln w="6426">
            <a:solidFill>
              <a:srgbClr val="FFFFFF"/>
            </a:solidFill>
          </a:ln>
        </p:spPr>
        <p:txBody>
          <a:bodyPr wrap="square" lIns="0" tIns="0" rIns="0" bIns="0" rtlCol="0"/>
          <a:lstStyle/>
          <a:p>
            <a:endParaRPr/>
          </a:p>
        </p:txBody>
      </p:sp>
      <p:sp>
        <p:nvSpPr>
          <p:cNvPr id="35" name="object 35"/>
          <p:cNvSpPr/>
          <p:nvPr/>
        </p:nvSpPr>
        <p:spPr>
          <a:xfrm>
            <a:off x="1509969" y="7374780"/>
            <a:ext cx="24765" cy="10160"/>
          </a:xfrm>
          <a:custGeom>
            <a:avLst/>
            <a:gdLst/>
            <a:ahLst/>
            <a:cxnLst/>
            <a:rect l="l" t="t" r="r" b="b"/>
            <a:pathLst>
              <a:path w="24765" h="10159">
                <a:moveTo>
                  <a:pt x="0" y="0"/>
                </a:moveTo>
                <a:lnTo>
                  <a:pt x="14173" y="5257"/>
                </a:lnTo>
                <a:lnTo>
                  <a:pt x="18148" y="6731"/>
                </a:lnTo>
                <a:lnTo>
                  <a:pt x="24549" y="9753"/>
                </a:lnTo>
              </a:path>
            </a:pathLst>
          </a:custGeom>
          <a:ln w="6426">
            <a:solidFill>
              <a:srgbClr val="FFFFFF"/>
            </a:solidFill>
          </a:ln>
        </p:spPr>
        <p:txBody>
          <a:bodyPr wrap="square" lIns="0" tIns="0" rIns="0" bIns="0" rtlCol="0"/>
          <a:lstStyle/>
          <a:p>
            <a:endParaRPr/>
          </a:p>
        </p:txBody>
      </p:sp>
      <p:sp>
        <p:nvSpPr>
          <p:cNvPr id="36" name="object 36"/>
          <p:cNvSpPr/>
          <p:nvPr/>
        </p:nvSpPr>
        <p:spPr>
          <a:xfrm>
            <a:off x="1590309" y="7422660"/>
            <a:ext cx="16510" cy="18415"/>
          </a:xfrm>
          <a:custGeom>
            <a:avLst/>
            <a:gdLst/>
            <a:ahLst/>
            <a:cxnLst/>
            <a:rect l="l" t="t" r="r" b="b"/>
            <a:pathLst>
              <a:path w="16509" h="18415">
                <a:moveTo>
                  <a:pt x="0" y="0"/>
                </a:moveTo>
                <a:lnTo>
                  <a:pt x="2654" y="2603"/>
                </a:lnTo>
                <a:lnTo>
                  <a:pt x="5270" y="5333"/>
                </a:lnTo>
                <a:lnTo>
                  <a:pt x="7785" y="8204"/>
                </a:lnTo>
                <a:lnTo>
                  <a:pt x="16370" y="17945"/>
                </a:lnTo>
              </a:path>
            </a:pathLst>
          </a:custGeom>
          <a:ln w="6426">
            <a:solidFill>
              <a:srgbClr val="FFFFFF"/>
            </a:solidFill>
          </a:ln>
        </p:spPr>
        <p:txBody>
          <a:bodyPr wrap="square" lIns="0" tIns="0" rIns="0" bIns="0" rtlCol="0"/>
          <a:lstStyle/>
          <a:p>
            <a:endParaRPr/>
          </a:p>
        </p:txBody>
      </p:sp>
      <p:sp>
        <p:nvSpPr>
          <p:cNvPr id="37" name="object 37"/>
          <p:cNvSpPr/>
          <p:nvPr/>
        </p:nvSpPr>
        <p:spPr>
          <a:xfrm>
            <a:off x="1692493" y="7538090"/>
            <a:ext cx="14604" cy="15240"/>
          </a:xfrm>
          <a:custGeom>
            <a:avLst/>
            <a:gdLst/>
            <a:ahLst/>
            <a:cxnLst/>
            <a:rect l="l" t="t" r="r" b="b"/>
            <a:pathLst>
              <a:path w="14605" h="15240">
                <a:moveTo>
                  <a:pt x="0" y="0"/>
                </a:moveTo>
                <a:lnTo>
                  <a:pt x="8572" y="9753"/>
                </a:lnTo>
                <a:lnTo>
                  <a:pt x="10693" y="12153"/>
                </a:lnTo>
                <a:lnTo>
                  <a:pt x="14477" y="14859"/>
                </a:lnTo>
              </a:path>
            </a:pathLst>
          </a:custGeom>
          <a:ln w="6426">
            <a:solidFill>
              <a:srgbClr val="FFFFFF"/>
            </a:solidFill>
          </a:ln>
        </p:spPr>
        <p:txBody>
          <a:bodyPr wrap="square" lIns="0" tIns="0" rIns="0" bIns="0" rtlCol="0"/>
          <a:lstStyle/>
          <a:p>
            <a:endParaRPr/>
          </a:p>
        </p:txBody>
      </p:sp>
      <p:sp>
        <p:nvSpPr>
          <p:cNvPr id="38" name="object 38"/>
          <p:cNvSpPr/>
          <p:nvPr/>
        </p:nvSpPr>
        <p:spPr>
          <a:xfrm>
            <a:off x="1721068" y="7555984"/>
            <a:ext cx="42545" cy="4445"/>
          </a:xfrm>
          <a:custGeom>
            <a:avLst/>
            <a:gdLst/>
            <a:ahLst/>
            <a:cxnLst/>
            <a:rect l="l" t="t" r="r" b="b"/>
            <a:pathLst>
              <a:path w="42544" h="4445">
                <a:moveTo>
                  <a:pt x="0" y="3492"/>
                </a:moveTo>
                <a:lnTo>
                  <a:pt x="2412" y="4064"/>
                </a:lnTo>
                <a:lnTo>
                  <a:pt x="5003" y="4394"/>
                </a:lnTo>
                <a:lnTo>
                  <a:pt x="7746" y="4394"/>
                </a:lnTo>
                <a:lnTo>
                  <a:pt x="26898" y="4394"/>
                </a:lnTo>
                <a:lnTo>
                  <a:pt x="34366" y="4394"/>
                </a:lnTo>
                <a:lnTo>
                  <a:pt x="42481" y="0"/>
                </a:lnTo>
              </a:path>
            </a:pathLst>
          </a:custGeom>
          <a:ln w="6426">
            <a:solidFill>
              <a:srgbClr val="FFFFFF"/>
            </a:solidFill>
          </a:ln>
        </p:spPr>
        <p:txBody>
          <a:bodyPr wrap="square" lIns="0" tIns="0" rIns="0" bIns="0" rtlCol="0"/>
          <a:lstStyle/>
          <a:p>
            <a:endParaRPr/>
          </a:p>
        </p:txBody>
      </p:sp>
      <p:sp>
        <p:nvSpPr>
          <p:cNvPr id="39" name="object 39"/>
          <p:cNvSpPr/>
          <p:nvPr/>
        </p:nvSpPr>
        <p:spPr>
          <a:xfrm>
            <a:off x="1782066" y="7501387"/>
            <a:ext cx="1905" cy="29209"/>
          </a:xfrm>
          <a:custGeom>
            <a:avLst/>
            <a:gdLst/>
            <a:ahLst/>
            <a:cxnLst/>
            <a:rect l="l" t="t" r="r" b="b"/>
            <a:pathLst>
              <a:path w="1905" h="29209">
                <a:moveTo>
                  <a:pt x="0" y="28917"/>
                </a:moveTo>
                <a:lnTo>
                  <a:pt x="1117" y="24282"/>
                </a:lnTo>
                <a:lnTo>
                  <a:pt x="1765" y="18923"/>
                </a:lnTo>
                <a:lnTo>
                  <a:pt x="1765" y="12725"/>
                </a:lnTo>
                <a:lnTo>
                  <a:pt x="1765" y="0"/>
                </a:lnTo>
              </a:path>
            </a:pathLst>
          </a:custGeom>
          <a:ln w="6426">
            <a:solidFill>
              <a:srgbClr val="FFFFFF"/>
            </a:solidFill>
          </a:ln>
        </p:spPr>
        <p:txBody>
          <a:bodyPr wrap="square" lIns="0" tIns="0" rIns="0" bIns="0" rtlCol="0"/>
          <a:lstStyle/>
          <a:p>
            <a:endParaRPr/>
          </a:p>
        </p:txBody>
      </p:sp>
      <p:sp>
        <p:nvSpPr>
          <p:cNvPr id="40" name="object 40"/>
          <p:cNvSpPr/>
          <p:nvPr/>
        </p:nvSpPr>
        <p:spPr>
          <a:xfrm>
            <a:off x="1780288" y="7241709"/>
            <a:ext cx="3810" cy="31115"/>
          </a:xfrm>
          <a:custGeom>
            <a:avLst/>
            <a:gdLst/>
            <a:ahLst/>
            <a:cxnLst/>
            <a:rect l="l" t="t" r="r" b="b"/>
            <a:pathLst>
              <a:path w="3810" h="31115">
                <a:moveTo>
                  <a:pt x="3543" y="30657"/>
                </a:moveTo>
                <a:lnTo>
                  <a:pt x="3543" y="17932"/>
                </a:lnTo>
                <a:lnTo>
                  <a:pt x="3543" y="9588"/>
                </a:lnTo>
                <a:lnTo>
                  <a:pt x="0" y="0"/>
                </a:lnTo>
              </a:path>
            </a:pathLst>
          </a:custGeom>
          <a:ln w="6426">
            <a:solidFill>
              <a:srgbClr val="FFFFFF"/>
            </a:solidFill>
          </a:ln>
        </p:spPr>
        <p:txBody>
          <a:bodyPr wrap="square" lIns="0" tIns="0" rIns="0" bIns="0" rtlCol="0"/>
          <a:lstStyle/>
          <a:p>
            <a:endParaRPr/>
          </a:p>
        </p:txBody>
      </p:sp>
      <p:sp>
        <p:nvSpPr>
          <p:cNvPr id="41" name="object 41"/>
          <p:cNvSpPr/>
          <p:nvPr/>
        </p:nvSpPr>
        <p:spPr>
          <a:xfrm>
            <a:off x="1723735" y="7213363"/>
            <a:ext cx="32384" cy="3175"/>
          </a:xfrm>
          <a:custGeom>
            <a:avLst/>
            <a:gdLst/>
            <a:ahLst/>
            <a:cxnLst/>
            <a:rect l="l" t="t" r="r" b="b"/>
            <a:pathLst>
              <a:path w="32385" h="3175">
                <a:moveTo>
                  <a:pt x="31851" y="2882"/>
                </a:moveTo>
                <a:lnTo>
                  <a:pt x="26797" y="1066"/>
                </a:lnTo>
                <a:lnTo>
                  <a:pt x="20840" y="0"/>
                </a:lnTo>
                <a:lnTo>
                  <a:pt x="13817" y="0"/>
                </a:lnTo>
                <a:lnTo>
                  <a:pt x="0" y="0"/>
                </a:lnTo>
              </a:path>
            </a:pathLst>
          </a:custGeom>
          <a:ln w="6426">
            <a:solidFill>
              <a:srgbClr val="FFFFFF"/>
            </a:solidFill>
          </a:ln>
        </p:spPr>
        <p:txBody>
          <a:bodyPr wrap="square" lIns="0" tIns="0" rIns="0" bIns="0" rtlCol="0"/>
          <a:lstStyle/>
          <a:p>
            <a:endParaRPr/>
          </a:p>
        </p:txBody>
      </p:sp>
      <p:sp>
        <p:nvSpPr>
          <p:cNvPr id="42" name="object 42"/>
          <p:cNvSpPr/>
          <p:nvPr/>
        </p:nvSpPr>
        <p:spPr>
          <a:xfrm>
            <a:off x="1445541" y="7213363"/>
            <a:ext cx="29845" cy="3175"/>
          </a:xfrm>
          <a:custGeom>
            <a:avLst/>
            <a:gdLst/>
            <a:ahLst/>
            <a:cxnLst/>
            <a:rect l="l" t="t" r="r" b="b"/>
            <a:pathLst>
              <a:path w="29844" h="3175">
                <a:moveTo>
                  <a:pt x="29387" y="0"/>
                </a:moveTo>
                <a:lnTo>
                  <a:pt x="15557" y="0"/>
                </a:lnTo>
                <a:lnTo>
                  <a:pt x="8293" y="0"/>
                </a:lnTo>
                <a:lnTo>
                  <a:pt x="0" y="3086"/>
                </a:lnTo>
              </a:path>
            </a:pathLst>
          </a:custGeom>
          <a:ln w="6426">
            <a:solidFill>
              <a:srgbClr val="FFFFFF"/>
            </a:solidFill>
          </a:ln>
        </p:spPr>
        <p:txBody>
          <a:bodyPr wrap="square" lIns="0" tIns="0" rIns="0" bIns="0" rtlCol="0"/>
          <a:lstStyle/>
          <a:p>
            <a:endParaRPr/>
          </a:p>
        </p:txBody>
      </p:sp>
      <p:sp>
        <p:nvSpPr>
          <p:cNvPr id="43" name="object 43"/>
          <p:cNvSpPr/>
          <p:nvPr/>
        </p:nvSpPr>
        <p:spPr>
          <a:xfrm>
            <a:off x="1602756" y="6807362"/>
            <a:ext cx="184785" cy="365125"/>
          </a:xfrm>
          <a:custGeom>
            <a:avLst/>
            <a:gdLst/>
            <a:ahLst/>
            <a:cxnLst/>
            <a:rect l="l" t="t" r="r" b="b"/>
            <a:pathLst>
              <a:path w="184785" h="365125">
                <a:moveTo>
                  <a:pt x="138010" y="0"/>
                </a:moveTo>
                <a:lnTo>
                  <a:pt x="46266" y="0"/>
                </a:lnTo>
                <a:lnTo>
                  <a:pt x="19518" y="722"/>
                </a:lnTo>
                <a:lnTo>
                  <a:pt x="5783" y="5783"/>
                </a:lnTo>
                <a:lnTo>
                  <a:pt x="722" y="19518"/>
                </a:lnTo>
                <a:lnTo>
                  <a:pt x="0" y="46266"/>
                </a:lnTo>
                <a:lnTo>
                  <a:pt x="0" y="318249"/>
                </a:lnTo>
                <a:lnTo>
                  <a:pt x="722" y="344996"/>
                </a:lnTo>
                <a:lnTo>
                  <a:pt x="5783" y="358732"/>
                </a:lnTo>
                <a:lnTo>
                  <a:pt x="19518" y="363792"/>
                </a:lnTo>
                <a:lnTo>
                  <a:pt x="46266" y="364515"/>
                </a:lnTo>
                <a:lnTo>
                  <a:pt x="138010" y="364515"/>
                </a:lnTo>
                <a:lnTo>
                  <a:pt x="164758" y="363792"/>
                </a:lnTo>
                <a:lnTo>
                  <a:pt x="178493" y="358732"/>
                </a:lnTo>
                <a:lnTo>
                  <a:pt x="183554" y="344996"/>
                </a:lnTo>
                <a:lnTo>
                  <a:pt x="184277" y="318249"/>
                </a:lnTo>
                <a:lnTo>
                  <a:pt x="184277" y="46266"/>
                </a:lnTo>
                <a:lnTo>
                  <a:pt x="183554" y="19518"/>
                </a:lnTo>
                <a:lnTo>
                  <a:pt x="178493" y="5783"/>
                </a:lnTo>
                <a:lnTo>
                  <a:pt x="164758" y="722"/>
                </a:lnTo>
                <a:lnTo>
                  <a:pt x="138010" y="0"/>
                </a:lnTo>
                <a:close/>
              </a:path>
            </a:pathLst>
          </a:custGeom>
          <a:solidFill>
            <a:srgbClr val="FFD800">
              <a:alpha val="75000"/>
            </a:srgbClr>
          </a:solidFill>
        </p:spPr>
        <p:txBody>
          <a:bodyPr wrap="square" lIns="0" tIns="0" rIns="0" bIns="0" rtlCol="0"/>
          <a:lstStyle/>
          <a:p>
            <a:endParaRPr/>
          </a:p>
        </p:txBody>
      </p:sp>
      <p:sp>
        <p:nvSpPr>
          <p:cNvPr id="44" name="object 44"/>
          <p:cNvSpPr/>
          <p:nvPr/>
        </p:nvSpPr>
        <p:spPr>
          <a:xfrm>
            <a:off x="1602754" y="6894427"/>
            <a:ext cx="0" cy="204470"/>
          </a:xfrm>
          <a:custGeom>
            <a:avLst/>
            <a:gdLst/>
            <a:ahLst/>
            <a:cxnLst/>
            <a:rect l="l" t="t" r="r" b="b"/>
            <a:pathLst>
              <a:path h="204470">
                <a:moveTo>
                  <a:pt x="0" y="0"/>
                </a:moveTo>
                <a:lnTo>
                  <a:pt x="0" y="203987"/>
                </a:lnTo>
              </a:path>
            </a:pathLst>
          </a:custGeom>
          <a:ln w="6426">
            <a:solidFill>
              <a:srgbClr val="FFFFFF"/>
            </a:solidFill>
            <a:prstDash val="dash"/>
          </a:ln>
        </p:spPr>
        <p:txBody>
          <a:bodyPr wrap="square" lIns="0" tIns="0" rIns="0" bIns="0" rtlCol="0"/>
          <a:lstStyle/>
          <a:p>
            <a:endParaRPr/>
          </a:p>
        </p:txBody>
      </p:sp>
      <p:sp>
        <p:nvSpPr>
          <p:cNvPr id="45" name="object 45"/>
          <p:cNvSpPr/>
          <p:nvPr/>
        </p:nvSpPr>
        <p:spPr>
          <a:xfrm>
            <a:off x="1683428" y="7171879"/>
            <a:ext cx="34925" cy="0"/>
          </a:xfrm>
          <a:custGeom>
            <a:avLst/>
            <a:gdLst/>
            <a:ahLst/>
            <a:cxnLst/>
            <a:rect l="l" t="t" r="r" b="b"/>
            <a:pathLst>
              <a:path w="34925">
                <a:moveTo>
                  <a:pt x="0" y="0"/>
                </a:moveTo>
                <a:lnTo>
                  <a:pt x="34404" y="0"/>
                </a:lnTo>
              </a:path>
            </a:pathLst>
          </a:custGeom>
          <a:ln w="6426">
            <a:solidFill>
              <a:srgbClr val="FFFFFF"/>
            </a:solidFill>
            <a:prstDash val="sysDot"/>
          </a:ln>
        </p:spPr>
        <p:txBody>
          <a:bodyPr wrap="square" lIns="0" tIns="0" rIns="0" bIns="0" rtlCol="0"/>
          <a:lstStyle/>
          <a:p>
            <a:endParaRPr/>
          </a:p>
        </p:txBody>
      </p:sp>
      <p:sp>
        <p:nvSpPr>
          <p:cNvPr id="46" name="object 46"/>
          <p:cNvSpPr/>
          <p:nvPr/>
        </p:nvSpPr>
        <p:spPr>
          <a:xfrm>
            <a:off x="1787039" y="6880827"/>
            <a:ext cx="0" cy="204470"/>
          </a:xfrm>
          <a:custGeom>
            <a:avLst/>
            <a:gdLst/>
            <a:ahLst/>
            <a:cxnLst/>
            <a:rect l="l" t="t" r="r" b="b"/>
            <a:pathLst>
              <a:path h="204470">
                <a:moveTo>
                  <a:pt x="0" y="203987"/>
                </a:moveTo>
                <a:lnTo>
                  <a:pt x="0" y="0"/>
                </a:lnTo>
              </a:path>
            </a:pathLst>
          </a:custGeom>
          <a:ln w="6426">
            <a:solidFill>
              <a:srgbClr val="FFFFFF"/>
            </a:solidFill>
            <a:prstDash val="dash"/>
          </a:ln>
        </p:spPr>
        <p:txBody>
          <a:bodyPr wrap="square" lIns="0" tIns="0" rIns="0" bIns="0" rtlCol="0"/>
          <a:lstStyle/>
          <a:p>
            <a:endParaRPr/>
          </a:p>
        </p:txBody>
      </p:sp>
      <p:sp>
        <p:nvSpPr>
          <p:cNvPr id="47" name="object 47"/>
          <p:cNvSpPr/>
          <p:nvPr/>
        </p:nvSpPr>
        <p:spPr>
          <a:xfrm>
            <a:off x="1671961" y="6807362"/>
            <a:ext cx="34925" cy="0"/>
          </a:xfrm>
          <a:custGeom>
            <a:avLst/>
            <a:gdLst/>
            <a:ahLst/>
            <a:cxnLst/>
            <a:rect l="l" t="t" r="r" b="b"/>
            <a:pathLst>
              <a:path w="34925">
                <a:moveTo>
                  <a:pt x="34404" y="0"/>
                </a:moveTo>
                <a:lnTo>
                  <a:pt x="0" y="0"/>
                </a:lnTo>
              </a:path>
            </a:pathLst>
          </a:custGeom>
          <a:ln w="6426">
            <a:solidFill>
              <a:srgbClr val="FFFFFF"/>
            </a:solidFill>
            <a:prstDash val="sysDot"/>
          </a:ln>
        </p:spPr>
        <p:txBody>
          <a:bodyPr wrap="square" lIns="0" tIns="0" rIns="0" bIns="0" rtlCol="0"/>
          <a:lstStyle/>
          <a:p>
            <a:endParaRPr/>
          </a:p>
        </p:txBody>
      </p:sp>
      <p:sp>
        <p:nvSpPr>
          <p:cNvPr id="48" name="object 48"/>
          <p:cNvSpPr/>
          <p:nvPr/>
        </p:nvSpPr>
        <p:spPr>
          <a:xfrm>
            <a:off x="1602757" y="6835598"/>
            <a:ext cx="3175" cy="31750"/>
          </a:xfrm>
          <a:custGeom>
            <a:avLst/>
            <a:gdLst/>
            <a:ahLst/>
            <a:cxnLst/>
            <a:rect l="l" t="t" r="r" b="b"/>
            <a:pathLst>
              <a:path w="3175" h="31750">
                <a:moveTo>
                  <a:pt x="2870" y="0"/>
                </a:moveTo>
                <a:lnTo>
                  <a:pt x="1066" y="5054"/>
                </a:lnTo>
                <a:lnTo>
                  <a:pt x="0" y="11010"/>
                </a:lnTo>
                <a:lnTo>
                  <a:pt x="0" y="18034"/>
                </a:lnTo>
                <a:lnTo>
                  <a:pt x="0" y="31635"/>
                </a:lnTo>
              </a:path>
            </a:pathLst>
          </a:custGeom>
          <a:ln w="6426">
            <a:solidFill>
              <a:srgbClr val="FFFFFF"/>
            </a:solidFill>
          </a:ln>
        </p:spPr>
        <p:txBody>
          <a:bodyPr wrap="square" lIns="0" tIns="0" rIns="0" bIns="0" rtlCol="0"/>
          <a:lstStyle/>
          <a:p>
            <a:endParaRPr/>
          </a:p>
        </p:txBody>
      </p:sp>
      <p:sp>
        <p:nvSpPr>
          <p:cNvPr id="49" name="object 49"/>
          <p:cNvSpPr/>
          <p:nvPr/>
        </p:nvSpPr>
        <p:spPr>
          <a:xfrm>
            <a:off x="1602757" y="7112013"/>
            <a:ext cx="3810" cy="31750"/>
          </a:xfrm>
          <a:custGeom>
            <a:avLst/>
            <a:gdLst/>
            <a:ahLst/>
            <a:cxnLst/>
            <a:rect l="l" t="t" r="r" b="b"/>
            <a:pathLst>
              <a:path w="3809" h="31750">
                <a:moveTo>
                  <a:pt x="0" y="0"/>
                </a:moveTo>
                <a:lnTo>
                  <a:pt x="0" y="13601"/>
                </a:lnTo>
                <a:lnTo>
                  <a:pt x="0" y="21932"/>
                </a:lnTo>
                <a:lnTo>
                  <a:pt x="3530" y="31521"/>
                </a:lnTo>
              </a:path>
            </a:pathLst>
          </a:custGeom>
          <a:ln w="6426">
            <a:solidFill>
              <a:srgbClr val="FFFFFF"/>
            </a:solidFill>
          </a:ln>
        </p:spPr>
        <p:txBody>
          <a:bodyPr wrap="square" lIns="0" tIns="0" rIns="0" bIns="0" rtlCol="0"/>
          <a:lstStyle/>
          <a:p>
            <a:endParaRPr/>
          </a:p>
        </p:txBody>
      </p:sp>
      <p:sp>
        <p:nvSpPr>
          <p:cNvPr id="50" name="object 50"/>
          <p:cNvSpPr/>
          <p:nvPr/>
        </p:nvSpPr>
        <p:spPr>
          <a:xfrm>
            <a:off x="1630989" y="7168998"/>
            <a:ext cx="29845" cy="3175"/>
          </a:xfrm>
          <a:custGeom>
            <a:avLst/>
            <a:gdLst/>
            <a:ahLst/>
            <a:cxnLst/>
            <a:rect l="l" t="t" r="r" b="b"/>
            <a:pathLst>
              <a:path w="29844" h="3175">
                <a:moveTo>
                  <a:pt x="0" y="0"/>
                </a:moveTo>
                <a:lnTo>
                  <a:pt x="5054" y="1816"/>
                </a:lnTo>
                <a:lnTo>
                  <a:pt x="11010" y="2882"/>
                </a:lnTo>
                <a:lnTo>
                  <a:pt x="18034" y="2882"/>
                </a:lnTo>
                <a:lnTo>
                  <a:pt x="29502" y="2882"/>
                </a:lnTo>
              </a:path>
            </a:pathLst>
          </a:custGeom>
          <a:ln w="6426">
            <a:solidFill>
              <a:srgbClr val="FFFFFF"/>
            </a:solidFill>
          </a:ln>
        </p:spPr>
        <p:txBody>
          <a:bodyPr wrap="square" lIns="0" tIns="0" rIns="0" bIns="0" rtlCol="0"/>
          <a:lstStyle/>
          <a:p>
            <a:endParaRPr/>
          </a:p>
        </p:txBody>
      </p:sp>
      <p:sp>
        <p:nvSpPr>
          <p:cNvPr id="51" name="object 51"/>
          <p:cNvSpPr/>
          <p:nvPr/>
        </p:nvSpPr>
        <p:spPr>
          <a:xfrm>
            <a:off x="1729300" y="7168338"/>
            <a:ext cx="29845" cy="3810"/>
          </a:xfrm>
          <a:custGeom>
            <a:avLst/>
            <a:gdLst/>
            <a:ahLst/>
            <a:cxnLst/>
            <a:rect l="l" t="t" r="r" b="b"/>
            <a:pathLst>
              <a:path w="29844" h="3809">
                <a:moveTo>
                  <a:pt x="0" y="3543"/>
                </a:moveTo>
                <a:lnTo>
                  <a:pt x="11468" y="3543"/>
                </a:lnTo>
                <a:lnTo>
                  <a:pt x="19799" y="3543"/>
                </a:lnTo>
                <a:lnTo>
                  <a:pt x="29400" y="0"/>
                </a:lnTo>
              </a:path>
            </a:pathLst>
          </a:custGeom>
          <a:ln w="6426">
            <a:solidFill>
              <a:srgbClr val="FFFFFF"/>
            </a:solidFill>
          </a:ln>
        </p:spPr>
        <p:txBody>
          <a:bodyPr wrap="square" lIns="0" tIns="0" rIns="0" bIns="0" rtlCol="0"/>
          <a:lstStyle/>
          <a:p>
            <a:endParaRPr/>
          </a:p>
        </p:txBody>
      </p:sp>
      <p:sp>
        <p:nvSpPr>
          <p:cNvPr id="52" name="object 52"/>
          <p:cNvSpPr/>
          <p:nvPr/>
        </p:nvSpPr>
        <p:spPr>
          <a:xfrm>
            <a:off x="1784164" y="7112013"/>
            <a:ext cx="3175" cy="31750"/>
          </a:xfrm>
          <a:custGeom>
            <a:avLst/>
            <a:gdLst/>
            <a:ahLst/>
            <a:cxnLst/>
            <a:rect l="l" t="t" r="r" b="b"/>
            <a:pathLst>
              <a:path w="3175" h="31750">
                <a:moveTo>
                  <a:pt x="0" y="31623"/>
                </a:moveTo>
                <a:lnTo>
                  <a:pt x="1803" y="26581"/>
                </a:lnTo>
                <a:lnTo>
                  <a:pt x="2870" y="20624"/>
                </a:lnTo>
                <a:lnTo>
                  <a:pt x="2870" y="13601"/>
                </a:lnTo>
                <a:lnTo>
                  <a:pt x="2870" y="0"/>
                </a:lnTo>
              </a:path>
            </a:pathLst>
          </a:custGeom>
          <a:ln w="6426">
            <a:solidFill>
              <a:srgbClr val="FFFFFF"/>
            </a:solidFill>
          </a:ln>
        </p:spPr>
        <p:txBody>
          <a:bodyPr wrap="square" lIns="0" tIns="0" rIns="0" bIns="0" rtlCol="0"/>
          <a:lstStyle/>
          <a:p>
            <a:endParaRPr/>
          </a:p>
        </p:txBody>
      </p:sp>
      <p:sp>
        <p:nvSpPr>
          <p:cNvPr id="53" name="object 53"/>
          <p:cNvSpPr/>
          <p:nvPr/>
        </p:nvSpPr>
        <p:spPr>
          <a:xfrm>
            <a:off x="1783504" y="6835699"/>
            <a:ext cx="3810" cy="31750"/>
          </a:xfrm>
          <a:custGeom>
            <a:avLst/>
            <a:gdLst/>
            <a:ahLst/>
            <a:cxnLst/>
            <a:rect l="l" t="t" r="r" b="b"/>
            <a:pathLst>
              <a:path w="3810" h="31750">
                <a:moveTo>
                  <a:pt x="3530" y="31534"/>
                </a:moveTo>
                <a:lnTo>
                  <a:pt x="3530" y="17932"/>
                </a:lnTo>
                <a:lnTo>
                  <a:pt x="3530" y="9601"/>
                </a:lnTo>
                <a:lnTo>
                  <a:pt x="0" y="0"/>
                </a:lnTo>
              </a:path>
            </a:pathLst>
          </a:custGeom>
          <a:ln w="6426">
            <a:solidFill>
              <a:srgbClr val="FFFFFF"/>
            </a:solidFill>
          </a:ln>
        </p:spPr>
        <p:txBody>
          <a:bodyPr wrap="square" lIns="0" tIns="0" rIns="0" bIns="0" rtlCol="0"/>
          <a:lstStyle/>
          <a:p>
            <a:endParaRPr/>
          </a:p>
        </p:txBody>
      </p:sp>
      <p:sp>
        <p:nvSpPr>
          <p:cNvPr id="54" name="object 54"/>
          <p:cNvSpPr/>
          <p:nvPr/>
        </p:nvSpPr>
        <p:spPr>
          <a:xfrm>
            <a:off x="1729300" y="6807366"/>
            <a:ext cx="29845" cy="3175"/>
          </a:xfrm>
          <a:custGeom>
            <a:avLst/>
            <a:gdLst/>
            <a:ahLst/>
            <a:cxnLst/>
            <a:rect l="l" t="t" r="r" b="b"/>
            <a:pathLst>
              <a:path w="29844" h="3175">
                <a:moveTo>
                  <a:pt x="29502" y="2870"/>
                </a:moveTo>
                <a:lnTo>
                  <a:pt x="24447" y="1066"/>
                </a:lnTo>
                <a:lnTo>
                  <a:pt x="18491" y="0"/>
                </a:lnTo>
                <a:lnTo>
                  <a:pt x="11468" y="0"/>
                </a:lnTo>
                <a:lnTo>
                  <a:pt x="0" y="0"/>
                </a:lnTo>
              </a:path>
            </a:pathLst>
          </a:custGeom>
          <a:ln w="6426">
            <a:solidFill>
              <a:srgbClr val="FFFFFF"/>
            </a:solidFill>
          </a:ln>
        </p:spPr>
        <p:txBody>
          <a:bodyPr wrap="square" lIns="0" tIns="0" rIns="0" bIns="0" rtlCol="0"/>
          <a:lstStyle/>
          <a:p>
            <a:endParaRPr/>
          </a:p>
        </p:txBody>
      </p:sp>
      <p:sp>
        <p:nvSpPr>
          <p:cNvPr id="55" name="object 55"/>
          <p:cNvSpPr/>
          <p:nvPr/>
        </p:nvSpPr>
        <p:spPr>
          <a:xfrm>
            <a:off x="1631091" y="6807366"/>
            <a:ext cx="29845" cy="3810"/>
          </a:xfrm>
          <a:custGeom>
            <a:avLst/>
            <a:gdLst/>
            <a:ahLst/>
            <a:cxnLst/>
            <a:rect l="l" t="t" r="r" b="b"/>
            <a:pathLst>
              <a:path w="29844" h="3809">
                <a:moveTo>
                  <a:pt x="29400" y="0"/>
                </a:moveTo>
                <a:lnTo>
                  <a:pt x="17932" y="0"/>
                </a:lnTo>
                <a:lnTo>
                  <a:pt x="9601" y="0"/>
                </a:lnTo>
                <a:lnTo>
                  <a:pt x="0" y="3530"/>
                </a:lnTo>
              </a:path>
            </a:pathLst>
          </a:custGeom>
          <a:ln w="6426">
            <a:solidFill>
              <a:srgbClr val="FFFFFF"/>
            </a:solidFill>
          </a:ln>
        </p:spPr>
        <p:txBody>
          <a:bodyPr wrap="square" lIns="0" tIns="0" rIns="0" bIns="0" rtlCol="0"/>
          <a:lstStyle/>
          <a:p>
            <a:endParaRPr/>
          </a:p>
        </p:txBody>
      </p:sp>
      <p:sp>
        <p:nvSpPr>
          <p:cNvPr id="56" name="object 56"/>
          <p:cNvSpPr/>
          <p:nvPr/>
        </p:nvSpPr>
        <p:spPr>
          <a:xfrm>
            <a:off x="1024253" y="6393258"/>
            <a:ext cx="339090" cy="360045"/>
          </a:xfrm>
          <a:custGeom>
            <a:avLst/>
            <a:gdLst/>
            <a:ahLst/>
            <a:cxnLst/>
            <a:rect l="l" t="t" r="r" b="b"/>
            <a:pathLst>
              <a:path w="339090" h="360045">
                <a:moveTo>
                  <a:pt x="292265" y="0"/>
                </a:moveTo>
                <a:lnTo>
                  <a:pt x="46266" y="0"/>
                </a:lnTo>
                <a:lnTo>
                  <a:pt x="19518" y="722"/>
                </a:lnTo>
                <a:lnTo>
                  <a:pt x="5783" y="5783"/>
                </a:lnTo>
                <a:lnTo>
                  <a:pt x="722" y="19518"/>
                </a:lnTo>
                <a:lnTo>
                  <a:pt x="0" y="46266"/>
                </a:lnTo>
                <a:lnTo>
                  <a:pt x="0" y="313651"/>
                </a:lnTo>
                <a:lnTo>
                  <a:pt x="722" y="340406"/>
                </a:lnTo>
                <a:lnTo>
                  <a:pt x="5783" y="354145"/>
                </a:lnTo>
                <a:lnTo>
                  <a:pt x="19518" y="359207"/>
                </a:lnTo>
                <a:lnTo>
                  <a:pt x="46266" y="359930"/>
                </a:lnTo>
                <a:lnTo>
                  <a:pt x="292265" y="359930"/>
                </a:lnTo>
                <a:lnTo>
                  <a:pt x="319012" y="359207"/>
                </a:lnTo>
                <a:lnTo>
                  <a:pt x="332747" y="354145"/>
                </a:lnTo>
                <a:lnTo>
                  <a:pt x="337808" y="340406"/>
                </a:lnTo>
                <a:lnTo>
                  <a:pt x="338531" y="313651"/>
                </a:lnTo>
                <a:lnTo>
                  <a:pt x="338531" y="46266"/>
                </a:lnTo>
                <a:lnTo>
                  <a:pt x="337808" y="19518"/>
                </a:lnTo>
                <a:lnTo>
                  <a:pt x="332747" y="5783"/>
                </a:lnTo>
                <a:lnTo>
                  <a:pt x="319012" y="722"/>
                </a:lnTo>
                <a:lnTo>
                  <a:pt x="292265" y="0"/>
                </a:lnTo>
                <a:close/>
              </a:path>
            </a:pathLst>
          </a:custGeom>
          <a:solidFill>
            <a:srgbClr val="FFD800">
              <a:alpha val="75000"/>
            </a:srgbClr>
          </a:solidFill>
        </p:spPr>
        <p:txBody>
          <a:bodyPr wrap="square" lIns="0" tIns="0" rIns="0" bIns="0" rtlCol="0"/>
          <a:lstStyle/>
          <a:p>
            <a:endParaRPr/>
          </a:p>
        </p:txBody>
      </p:sp>
      <p:sp>
        <p:nvSpPr>
          <p:cNvPr id="57" name="object 57"/>
          <p:cNvSpPr/>
          <p:nvPr/>
        </p:nvSpPr>
        <p:spPr>
          <a:xfrm>
            <a:off x="1024251" y="6479635"/>
            <a:ext cx="0" cy="200660"/>
          </a:xfrm>
          <a:custGeom>
            <a:avLst/>
            <a:gdLst/>
            <a:ahLst/>
            <a:cxnLst/>
            <a:rect l="l" t="t" r="r" b="b"/>
            <a:pathLst>
              <a:path h="200659">
                <a:moveTo>
                  <a:pt x="0" y="0"/>
                </a:moveTo>
                <a:lnTo>
                  <a:pt x="0" y="200545"/>
                </a:lnTo>
              </a:path>
            </a:pathLst>
          </a:custGeom>
          <a:ln w="6426">
            <a:solidFill>
              <a:srgbClr val="FFFFFF"/>
            </a:solidFill>
            <a:prstDash val="dash"/>
          </a:ln>
        </p:spPr>
        <p:txBody>
          <a:bodyPr wrap="square" lIns="0" tIns="0" rIns="0" bIns="0" rtlCol="0"/>
          <a:lstStyle/>
          <a:p>
            <a:endParaRPr/>
          </a:p>
        </p:txBody>
      </p:sp>
      <p:sp>
        <p:nvSpPr>
          <p:cNvPr id="58" name="object 58"/>
          <p:cNvSpPr/>
          <p:nvPr/>
        </p:nvSpPr>
        <p:spPr>
          <a:xfrm>
            <a:off x="1107418" y="6753184"/>
            <a:ext cx="184785" cy="0"/>
          </a:xfrm>
          <a:custGeom>
            <a:avLst/>
            <a:gdLst/>
            <a:ahLst/>
            <a:cxnLst/>
            <a:rect l="l" t="t" r="r" b="b"/>
            <a:pathLst>
              <a:path w="184784">
                <a:moveTo>
                  <a:pt x="0" y="0"/>
                </a:moveTo>
                <a:lnTo>
                  <a:pt x="184492" y="0"/>
                </a:lnTo>
              </a:path>
            </a:pathLst>
          </a:custGeom>
          <a:ln w="6426">
            <a:solidFill>
              <a:srgbClr val="FFFFFF"/>
            </a:solidFill>
            <a:prstDash val="sysDot"/>
          </a:ln>
        </p:spPr>
        <p:txBody>
          <a:bodyPr wrap="square" lIns="0" tIns="0" rIns="0" bIns="0" rtlCol="0"/>
          <a:lstStyle/>
          <a:p>
            <a:endParaRPr/>
          </a:p>
        </p:txBody>
      </p:sp>
      <p:sp>
        <p:nvSpPr>
          <p:cNvPr id="59" name="object 59"/>
          <p:cNvSpPr/>
          <p:nvPr/>
        </p:nvSpPr>
        <p:spPr>
          <a:xfrm>
            <a:off x="1362782" y="6466262"/>
            <a:ext cx="0" cy="200660"/>
          </a:xfrm>
          <a:custGeom>
            <a:avLst/>
            <a:gdLst/>
            <a:ahLst/>
            <a:cxnLst/>
            <a:rect l="l" t="t" r="r" b="b"/>
            <a:pathLst>
              <a:path h="200659">
                <a:moveTo>
                  <a:pt x="0" y="200545"/>
                </a:moveTo>
                <a:lnTo>
                  <a:pt x="0" y="0"/>
                </a:lnTo>
              </a:path>
            </a:pathLst>
          </a:custGeom>
          <a:ln w="6426">
            <a:solidFill>
              <a:srgbClr val="FFFFFF"/>
            </a:solidFill>
            <a:prstDash val="dash"/>
          </a:ln>
        </p:spPr>
        <p:txBody>
          <a:bodyPr wrap="square" lIns="0" tIns="0" rIns="0" bIns="0" rtlCol="0"/>
          <a:lstStyle/>
          <a:p>
            <a:endParaRPr/>
          </a:p>
        </p:txBody>
      </p:sp>
      <p:sp>
        <p:nvSpPr>
          <p:cNvPr id="60" name="object 60"/>
          <p:cNvSpPr/>
          <p:nvPr/>
        </p:nvSpPr>
        <p:spPr>
          <a:xfrm>
            <a:off x="1024255" y="6421496"/>
            <a:ext cx="3175" cy="31750"/>
          </a:xfrm>
          <a:custGeom>
            <a:avLst/>
            <a:gdLst/>
            <a:ahLst/>
            <a:cxnLst/>
            <a:rect l="l" t="t" r="r" b="b"/>
            <a:pathLst>
              <a:path w="3175" h="31750">
                <a:moveTo>
                  <a:pt x="2870" y="0"/>
                </a:moveTo>
                <a:lnTo>
                  <a:pt x="1066" y="5054"/>
                </a:lnTo>
                <a:lnTo>
                  <a:pt x="0" y="11010"/>
                </a:lnTo>
                <a:lnTo>
                  <a:pt x="0" y="18034"/>
                </a:lnTo>
                <a:lnTo>
                  <a:pt x="0" y="31407"/>
                </a:lnTo>
              </a:path>
            </a:pathLst>
          </a:custGeom>
          <a:ln w="6426">
            <a:solidFill>
              <a:srgbClr val="FFFFFF"/>
            </a:solidFill>
          </a:ln>
        </p:spPr>
        <p:txBody>
          <a:bodyPr wrap="square" lIns="0" tIns="0" rIns="0" bIns="0" rtlCol="0"/>
          <a:lstStyle/>
          <a:p>
            <a:endParaRPr/>
          </a:p>
        </p:txBody>
      </p:sp>
      <p:sp>
        <p:nvSpPr>
          <p:cNvPr id="61" name="object 61"/>
          <p:cNvSpPr/>
          <p:nvPr/>
        </p:nvSpPr>
        <p:spPr>
          <a:xfrm>
            <a:off x="1024255" y="6693542"/>
            <a:ext cx="3810" cy="31750"/>
          </a:xfrm>
          <a:custGeom>
            <a:avLst/>
            <a:gdLst/>
            <a:ahLst/>
            <a:cxnLst/>
            <a:rect l="l" t="t" r="r" b="b"/>
            <a:pathLst>
              <a:path w="3809" h="31750">
                <a:moveTo>
                  <a:pt x="0" y="0"/>
                </a:moveTo>
                <a:lnTo>
                  <a:pt x="0" y="13373"/>
                </a:lnTo>
                <a:lnTo>
                  <a:pt x="0" y="21704"/>
                </a:lnTo>
                <a:lnTo>
                  <a:pt x="3530" y="31305"/>
                </a:lnTo>
              </a:path>
            </a:pathLst>
          </a:custGeom>
          <a:ln w="6426">
            <a:solidFill>
              <a:srgbClr val="FFFFFF"/>
            </a:solidFill>
          </a:ln>
        </p:spPr>
        <p:txBody>
          <a:bodyPr wrap="square" lIns="0" tIns="0" rIns="0" bIns="0" rtlCol="0"/>
          <a:lstStyle/>
          <a:p>
            <a:endParaRPr/>
          </a:p>
        </p:txBody>
      </p:sp>
      <p:sp>
        <p:nvSpPr>
          <p:cNvPr id="62" name="object 62"/>
          <p:cNvSpPr/>
          <p:nvPr/>
        </p:nvSpPr>
        <p:spPr>
          <a:xfrm>
            <a:off x="1052487" y="6750311"/>
            <a:ext cx="30480" cy="3175"/>
          </a:xfrm>
          <a:custGeom>
            <a:avLst/>
            <a:gdLst/>
            <a:ahLst/>
            <a:cxnLst/>
            <a:rect l="l" t="t" r="r" b="b"/>
            <a:pathLst>
              <a:path w="30480" h="3175">
                <a:moveTo>
                  <a:pt x="0" y="0"/>
                </a:moveTo>
                <a:lnTo>
                  <a:pt x="5054" y="1803"/>
                </a:lnTo>
                <a:lnTo>
                  <a:pt x="11010" y="2870"/>
                </a:lnTo>
                <a:lnTo>
                  <a:pt x="18034" y="2870"/>
                </a:lnTo>
                <a:lnTo>
                  <a:pt x="30327" y="2870"/>
                </a:lnTo>
              </a:path>
            </a:pathLst>
          </a:custGeom>
          <a:ln w="6426">
            <a:solidFill>
              <a:srgbClr val="FFFFFF"/>
            </a:solidFill>
          </a:ln>
        </p:spPr>
        <p:txBody>
          <a:bodyPr wrap="square" lIns="0" tIns="0" rIns="0" bIns="0" rtlCol="0"/>
          <a:lstStyle/>
          <a:p>
            <a:endParaRPr/>
          </a:p>
        </p:txBody>
      </p:sp>
      <p:sp>
        <p:nvSpPr>
          <p:cNvPr id="63" name="object 63"/>
          <p:cNvSpPr/>
          <p:nvPr/>
        </p:nvSpPr>
        <p:spPr>
          <a:xfrm>
            <a:off x="1304213" y="6749651"/>
            <a:ext cx="30480" cy="3810"/>
          </a:xfrm>
          <a:custGeom>
            <a:avLst/>
            <a:gdLst/>
            <a:ahLst/>
            <a:cxnLst/>
            <a:rect l="l" t="t" r="r" b="b"/>
            <a:pathLst>
              <a:path w="30480" h="3809">
                <a:moveTo>
                  <a:pt x="0" y="3530"/>
                </a:moveTo>
                <a:lnTo>
                  <a:pt x="12293" y="3530"/>
                </a:lnTo>
                <a:lnTo>
                  <a:pt x="20637" y="3530"/>
                </a:lnTo>
                <a:lnTo>
                  <a:pt x="30226" y="0"/>
                </a:lnTo>
              </a:path>
            </a:pathLst>
          </a:custGeom>
          <a:ln w="6426">
            <a:solidFill>
              <a:srgbClr val="FFFFFF"/>
            </a:solidFill>
          </a:ln>
        </p:spPr>
        <p:txBody>
          <a:bodyPr wrap="square" lIns="0" tIns="0" rIns="0" bIns="0" rtlCol="0"/>
          <a:lstStyle/>
          <a:p>
            <a:endParaRPr/>
          </a:p>
        </p:txBody>
      </p:sp>
      <p:sp>
        <p:nvSpPr>
          <p:cNvPr id="64" name="object 64"/>
          <p:cNvSpPr/>
          <p:nvPr/>
        </p:nvSpPr>
        <p:spPr>
          <a:xfrm>
            <a:off x="1359903" y="6693542"/>
            <a:ext cx="3175" cy="31750"/>
          </a:xfrm>
          <a:custGeom>
            <a:avLst/>
            <a:gdLst/>
            <a:ahLst/>
            <a:cxnLst/>
            <a:rect l="l" t="t" r="r" b="b"/>
            <a:pathLst>
              <a:path w="3175" h="31750">
                <a:moveTo>
                  <a:pt x="0" y="31407"/>
                </a:moveTo>
                <a:lnTo>
                  <a:pt x="1816" y="26352"/>
                </a:lnTo>
                <a:lnTo>
                  <a:pt x="2882" y="20396"/>
                </a:lnTo>
                <a:lnTo>
                  <a:pt x="2882" y="13373"/>
                </a:lnTo>
                <a:lnTo>
                  <a:pt x="2882" y="0"/>
                </a:lnTo>
              </a:path>
            </a:pathLst>
          </a:custGeom>
          <a:ln w="6426">
            <a:solidFill>
              <a:srgbClr val="FFFFFF"/>
            </a:solidFill>
          </a:ln>
        </p:spPr>
        <p:txBody>
          <a:bodyPr wrap="square" lIns="0" tIns="0" rIns="0" bIns="0" rtlCol="0"/>
          <a:lstStyle/>
          <a:p>
            <a:endParaRPr/>
          </a:p>
        </p:txBody>
      </p:sp>
      <p:sp>
        <p:nvSpPr>
          <p:cNvPr id="65" name="object 65"/>
          <p:cNvSpPr/>
          <p:nvPr/>
        </p:nvSpPr>
        <p:spPr>
          <a:xfrm>
            <a:off x="1359242" y="6421597"/>
            <a:ext cx="3810" cy="31750"/>
          </a:xfrm>
          <a:custGeom>
            <a:avLst/>
            <a:gdLst/>
            <a:ahLst/>
            <a:cxnLst/>
            <a:rect l="l" t="t" r="r" b="b"/>
            <a:pathLst>
              <a:path w="3809" h="31750">
                <a:moveTo>
                  <a:pt x="3543" y="31305"/>
                </a:moveTo>
                <a:lnTo>
                  <a:pt x="3543" y="17932"/>
                </a:lnTo>
                <a:lnTo>
                  <a:pt x="3543" y="9601"/>
                </a:lnTo>
                <a:lnTo>
                  <a:pt x="0" y="0"/>
                </a:lnTo>
              </a:path>
            </a:pathLst>
          </a:custGeom>
          <a:ln w="6426">
            <a:solidFill>
              <a:srgbClr val="FFFFFF"/>
            </a:solidFill>
          </a:ln>
        </p:spPr>
        <p:txBody>
          <a:bodyPr wrap="square" lIns="0" tIns="0" rIns="0" bIns="0" rtlCol="0"/>
          <a:lstStyle/>
          <a:p>
            <a:endParaRPr/>
          </a:p>
        </p:txBody>
      </p:sp>
      <p:sp>
        <p:nvSpPr>
          <p:cNvPr id="66" name="object 66"/>
          <p:cNvSpPr/>
          <p:nvPr/>
        </p:nvSpPr>
        <p:spPr>
          <a:xfrm>
            <a:off x="1304213" y="6393263"/>
            <a:ext cx="30480" cy="3175"/>
          </a:xfrm>
          <a:custGeom>
            <a:avLst/>
            <a:gdLst/>
            <a:ahLst/>
            <a:cxnLst/>
            <a:rect l="l" t="t" r="r" b="b"/>
            <a:pathLst>
              <a:path w="30480" h="3175">
                <a:moveTo>
                  <a:pt x="30327" y="2870"/>
                </a:moveTo>
                <a:lnTo>
                  <a:pt x="25285" y="1066"/>
                </a:lnTo>
                <a:lnTo>
                  <a:pt x="19316" y="0"/>
                </a:lnTo>
                <a:lnTo>
                  <a:pt x="12293" y="0"/>
                </a:lnTo>
                <a:lnTo>
                  <a:pt x="0" y="0"/>
                </a:lnTo>
              </a:path>
            </a:pathLst>
          </a:custGeom>
          <a:ln w="6426">
            <a:solidFill>
              <a:srgbClr val="FFFFFF"/>
            </a:solidFill>
          </a:ln>
        </p:spPr>
        <p:txBody>
          <a:bodyPr wrap="square" lIns="0" tIns="0" rIns="0" bIns="0" rtlCol="0"/>
          <a:lstStyle/>
          <a:p>
            <a:endParaRPr/>
          </a:p>
        </p:txBody>
      </p:sp>
      <p:sp>
        <p:nvSpPr>
          <p:cNvPr id="67" name="object 67"/>
          <p:cNvSpPr/>
          <p:nvPr/>
        </p:nvSpPr>
        <p:spPr>
          <a:xfrm>
            <a:off x="1052588" y="6393263"/>
            <a:ext cx="30480" cy="3810"/>
          </a:xfrm>
          <a:custGeom>
            <a:avLst/>
            <a:gdLst/>
            <a:ahLst/>
            <a:cxnLst/>
            <a:rect l="l" t="t" r="r" b="b"/>
            <a:pathLst>
              <a:path w="30480" h="3810">
                <a:moveTo>
                  <a:pt x="30226" y="0"/>
                </a:moveTo>
                <a:lnTo>
                  <a:pt x="17932" y="0"/>
                </a:lnTo>
                <a:lnTo>
                  <a:pt x="9601" y="0"/>
                </a:lnTo>
                <a:lnTo>
                  <a:pt x="0" y="3530"/>
                </a:lnTo>
              </a:path>
            </a:pathLst>
          </a:custGeom>
          <a:ln w="6426">
            <a:solidFill>
              <a:srgbClr val="FFFFFF"/>
            </a:solidFill>
          </a:ln>
        </p:spPr>
        <p:txBody>
          <a:bodyPr wrap="square" lIns="0" tIns="0" rIns="0" bIns="0" rtlCol="0"/>
          <a:lstStyle/>
          <a:p>
            <a:endParaRPr/>
          </a:p>
        </p:txBody>
      </p:sp>
      <p:sp>
        <p:nvSpPr>
          <p:cNvPr id="68" name="object 68"/>
          <p:cNvSpPr/>
          <p:nvPr/>
        </p:nvSpPr>
        <p:spPr>
          <a:xfrm>
            <a:off x="2445084" y="6080946"/>
            <a:ext cx="160009" cy="252493"/>
          </a:xfrm>
          <a:prstGeom prst="rect">
            <a:avLst/>
          </a:prstGeom>
          <a:blipFill>
            <a:blip r:embed="rId6" cstate="print"/>
            <a:stretch>
              <a:fillRect/>
            </a:stretch>
          </a:blipFill>
        </p:spPr>
        <p:txBody>
          <a:bodyPr wrap="square" lIns="0" tIns="0" rIns="0" bIns="0" rtlCol="0"/>
          <a:lstStyle/>
          <a:p>
            <a:endParaRPr/>
          </a:p>
        </p:txBody>
      </p:sp>
      <p:sp>
        <p:nvSpPr>
          <p:cNvPr id="69" name="object 69"/>
          <p:cNvSpPr/>
          <p:nvPr/>
        </p:nvSpPr>
        <p:spPr>
          <a:xfrm>
            <a:off x="3175610" y="7230969"/>
            <a:ext cx="257695" cy="148452"/>
          </a:xfrm>
          <a:prstGeom prst="rect">
            <a:avLst/>
          </a:prstGeom>
          <a:blipFill>
            <a:blip r:embed="rId7" cstate="print"/>
            <a:stretch>
              <a:fillRect/>
            </a:stretch>
          </a:blipFill>
        </p:spPr>
        <p:txBody>
          <a:bodyPr wrap="square" lIns="0" tIns="0" rIns="0" bIns="0" rtlCol="0"/>
          <a:lstStyle/>
          <a:p>
            <a:endParaRPr/>
          </a:p>
        </p:txBody>
      </p:sp>
      <p:sp>
        <p:nvSpPr>
          <p:cNvPr id="70" name="object 70"/>
          <p:cNvSpPr/>
          <p:nvPr/>
        </p:nvSpPr>
        <p:spPr>
          <a:xfrm>
            <a:off x="2044087" y="8380878"/>
            <a:ext cx="553720" cy="327025"/>
          </a:xfrm>
          <a:custGeom>
            <a:avLst/>
            <a:gdLst/>
            <a:ahLst/>
            <a:cxnLst/>
            <a:rect l="l" t="t" r="r" b="b"/>
            <a:pathLst>
              <a:path w="553719" h="327025">
                <a:moveTo>
                  <a:pt x="46266" y="0"/>
                </a:moveTo>
                <a:lnTo>
                  <a:pt x="19518" y="502"/>
                </a:lnTo>
                <a:lnTo>
                  <a:pt x="5783" y="5449"/>
                </a:lnTo>
                <a:lnTo>
                  <a:pt x="722" y="19143"/>
                </a:lnTo>
                <a:lnTo>
                  <a:pt x="0" y="45885"/>
                </a:lnTo>
                <a:lnTo>
                  <a:pt x="2" y="280797"/>
                </a:lnTo>
                <a:lnTo>
                  <a:pt x="722" y="307442"/>
                </a:lnTo>
                <a:lnTo>
                  <a:pt x="5783" y="321178"/>
                </a:lnTo>
                <a:lnTo>
                  <a:pt x="19518" y="326238"/>
                </a:lnTo>
                <a:lnTo>
                  <a:pt x="46266" y="326961"/>
                </a:lnTo>
                <a:lnTo>
                  <a:pt x="486981" y="326961"/>
                </a:lnTo>
                <a:lnTo>
                  <a:pt x="527862" y="321178"/>
                </a:lnTo>
                <a:lnTo>
                  <a:pt x="536391" y="280695"/>
                </a:lnTo>
                <a:lnTo>
                  <a:pt x="552056" y="50406"/>
                </a:lnTo>
                <a:lnTo>
                  <a:pt x="553146" y="23711"/>
                </a:lnTo>
                <a:lnTo>
                  <a:pt x="549017" y="9964"/>
                </a:lnTo>
                <a:lnTo>
                  <a:pt x="535625" y="4802"/>
                </a:lnTo>
                <a:lnTo>
                  <a:pt x="508927" y="3860"/>
                </a:lnTo>
                <a:lnTo>
                  <a:pt x="46266" y="0"/>
                </a:lnTo>
                <a:close/>
              </a:path>
            </a:pathLst>
          </a:custGeom>
          <a:solidFill>
            <a:srgbClr val="BCBEC0">
              <a:alpha val="75000"/>
            </a:srgbClr>
          </a:solidFill>
        </p:spPr>
        <p:txBody>
          <a:bodyPr wrap="square" lIns="0" tIns="0" rIns="0" bIns="0" rtlCol="0"/>
          <a:lstStyle/>
          <a:p>
            <a:endParaRPr/>
          </a:p>
        </p:txBody>
      </p:sp>
      <p:sp>
        <p:nvSpPr>
          <p:cNvPr id="71" name="object 71"/>
          <p:cNvSpPr/>
          <p:nvPr/>
        </p:nvSpPr>
        <p:spPr>
          <a:xfrm>
            <a:off x="2044087" y="8461984"/>
            <a:ext cx="0" cy="176530"/>
          </a:xfrm>
          <a:custGeom>
            <a:avLst/>
            <a:gdLst/>
            <a:ahLst/>
            <a:cxnLst/>
            <a:rect l="l" t="t" r="r" b="b"/>
            <a:pathLst>
              <a:path h="176529">
                <a:moveTo>
                  <a:pt x="0" y="0"/>
                </a:moveTo>
                <a:lnTo>
                  <a:pt x="0" y="176110"/>
                </a:lnTo>
              </a:path>
            </a:pathLst>
          </a:custGeom>
          <a:ln w="6426">
            <a:solidFill>
              <a:srgbClr val="FFFFFF"/>
            </a:solidFill>
            <a:prstDash val="sysDot"/>
          </a:ln>
        </p:spPr>
        <p:txBody>
          <a:bodyPr wrap="square" lIns="0" tIns="0" rIns="0" bIns="0" rtlCol="0"/>
          <a:lstStyle/>
          <a:p>
            <a:endParaRPr/>
          </a:p>
        </p:txBody>
      </p:sp>
      <p:sp>
        <p:nvSpPr>
          <p:cNvPr id="72" name="object 72"/>
          <p:cNvSpPr/>
          <p:nvPr/>
        </p:nvSpPr>
        <p:spPr>
          <a:xfrm>
            <a:off x="2127081" y="8707843"/>
            <a:ext cx="379730" cy="0"/>
          </a:xfrm>
          <a:custGeom>
            <a:avLst/>
            <a:gdLst/>
            <a:ahLst/>
            <a:cxnLst/>
            <a:rect l="l" t="t" r="r" b="b"/>
            <a:pathLst>
              <a:path w="379730">
                <a:moveTo>
                  <a:pt x="0" y="0"/>
                </a:moveTo>
                <a:lnTo>
                  <a:pt x="379501" y="0"/>
                </a:lnTo>
              </a:path>
            </a:pathLst>
          </a:custGeom>
          <a:ln w="6426">
            <a:solidFill>
              <a:srgbClr val="FFFFFF"/>
            </a:solidFill>
            <a:prstDash val="sysDot"/>
          </a:ln>
        </p:spPr>
        <p:txBody>
          <a:bodyPr wrap="square" lIns="0" tIns="0" rIns="0" bIns="0" rtlCol="0"/>
          <a:lstStyle/>
          <a:p>
            <a:endParaRPr/>
          </a:p>
        </p:txBody>
      </p:sp>
      <p:sp>
        <p:nvSpPr>
          <p:cNvPr id="73" name="object 73"/>
          <p:cNvSpPr/>
          <p:nvPr/>
        </p:nvSpPr>
        <p:spPr>
          <a:xfrm>
            <a:off x="2583411" y="8460087"/>
            <a:ext cx="10795" cy="158750"/>
          </a:xfrm>
          <a:custGeom>
            <a:avLst/>
            <a:gdLst/>
            <a:ahLst/>
            <a:cxnLst/>
            <a:rect l="l" t="t" r="r" b="b"/>
            <a:pathLst>
              <a:path w="10794" h="158750">
                <a:moveTo>
                  <a:pt x="0" y="158394"/>
                </a:moveTo>
                <a:lnTo>
                  <a:pt x="10769" y="0"/>
                </a:lnTo>
              </a:path>
            </a:pathLst>
          </a:custGeom>
          <a:ln w="6426">
            <a:solidFill>
              <a:srgbClr val="FFFFFF"/>
            </a:solidFill>
            <a:prstDash val="dash"/>
          </a:ln>
        </p:spPr>
        <p:txBody>
          <a:bodyPr wrap="square" lIns="0" tIns="0" rIns="0" bIns="0" rtlCol="0"/>
          <a:lstStyle/>
          <a:p>
            <a:endParaRPr/>
          </a:p>
        </p:txBody>
      </p:sp>
      <p:sp>
        <p:nvSpPr>
          <p:cNvPr id="74" name="object 74"/>
          <p:cNvSpPr/>
          <p:nvPr/>
        </p:nvSpPr>
        <p:spPr>
          <a:xfrm>
            <a:off x="2116063" y="8381098"/>
            <a:ext cx="398780" cy="3810"/>
          </a:xfrm>
          <a:custGeom>
            <a:avLst/>
            <a:gdLst/>
            <a:ahLst/>
            <a:cxnLst/>
            <a:rect l="l" t="t" r="r" b="b"/>
            <a:pathLst>
              <a:path w="398780" h="3809">
                <a:moveTo>
                  <a:pt x="398399" y="3314"/>
                </a:moveTo>
                <a:lnTo>
                  <a:pt x="0" y="0"/>
                </a:lnTo>
              </a:path>
            </a:pathLst>
          </a:custGeom>
          <a:ln w="6426">
            <a:solidFill>
              <a:srgbClr val="FFFFFF"/>
            </a:solidFill>
            <a:prstDash val="dash"/>
          </a:ln>
        </p:spPr>
        <p:txBody>
          <a:bodyPr wrap="square" lIns="0" tIns="0" rIns="0" bIns="0" rtlCol="0"/>
          <a:lstStyle/>
          <a:p>
            <a:endParaRPr/>
          </a:p>
        </p:txBody>
      </p:sp>
      <p:sp>
        <p:nvSpPr>
          <p:cNvPr id="75" name="object 75"/>
          <p:cNvSpPr/>
          <p:nvPr/>
        </p:nvSpPr>
        <p:spPr>
          <a:xfrm>
            <a:off x="2044082" y="8408775"/>
            <a:ext cx="3175" cy="29845"/>
          </a:xfrm>
          <a:custGeom>
            <a:avLst/>
            <a:gdLst/>
            <a:ahLst/>
            <a:cxnLst/>
            <a:rect l="l" t="t" r="r" b="b"/>
            <a:pathLst>
              <a:path w="3175" h="29845">
                <a:moveTo>
                  <a:pt x="2870" y="0"/>
                </a:moveTo>
                <a:lnTo>
                  <a:pt x="1066" y="5029"/>
                </a:lnTo>
                <a:lnTo>
                  <a:pt x="0" y="10972"/>
                </a:lnTo>
                <a:lnTo>
                  <a:pt x="0" y="17983"/>
                </a:lnTo>
                <a:lnTo>
                  <a:pt x="0" y="29730"/>
                </a:lnTo>
              </a:path>
            </a:pathLst>
          </a:custGeom>
          <a:ln w="6426">
            <a:solidFill>
              <a:srgbClr val="FFFFFF"/>
            </a:solidFill>
          </a:ln>
        </p:spPr>
        <p:txBody>
          <a:bodyPr wrap="square" lIns="0" tIns="0" rIns="0" bIns="0" rtlCol="0"/>
          <a:lstStyle/>
          <a:p>
            <a:endParaRPr/>
          </a:p>
        </p:txBody>
      </p:sp>
      <p:sp>
        <p:nvSpPr>
          <p:cNvPr id="76" name="object 76"/>
          <p:cNvSpPr/>
          <p:nvPr/>
        </p:nvSpPr>
        <p:spPr>
          <a:xfrm>
            <a:off x="2040869" y="8646621"/>
            <a:ext cx="64935" cy="64439"/>
          </a:xfrm>
          <a:prstGeom prst="rect">
            <a:avLst/>
          </a:prstGeom>
          <a:blipFill>
            <a:blip r:embed="rId8" cstate="print"/>
            <a:stretch>
              <a:fillRect/>
            </a:stretch>
          </a:blipFill>
        </p:spPr>
        <p:txBody>
          <a:bodyPr wrap="square" lIns="0" tIns="0" rIns="0" bIns="0" rtlCol="0"/>
          <a:lstStyle/>
          <a:p>
            <a:endParaRPr/>
          </a:p>
        </p:txBody>
      </p:sp>
      <p:sp>
        <p:nvSpPr>
          <p:cNvPr id="77" name="object 77"/>
          <p:cNvSpPr/>
          <p:nvPr/>
        </p:nvSpPr>
        <p:spPr>
          <a:xfrm>
            <a:off x="2518821" y="8704266"/>
            <a:ext cx="31115" cy="3810"/>
          </a:xfrm>
          <a:custGeom>
            <a:avLst/>
            <a:gdLst/>
            <a:ahLst/>
            <a:cxnLst/>
            <a:rect l="l" t="t" r="r" b="b"/>
            <a:pathLst>
              <a:path w="31114" h="3809">
                <a:moveTo>
                  <a:pt x="0" y="3581"/>
                </a:moveTo>
                <a:lnTo>
                  <a:pt x="12242" y="3581"/>
                </a:lnTo>
                <a:lnTo>
                  <a:pt x="20650" y="3581"/>
                </a:lnTo>
                <a:lnTo>
                  <a:pt x="30543" y="0"/>
                </a:lnTo>
              </a:path>
            </a:pathLst>
          </a:custGeom>
          <a:ln w="6426">
            <a:solidFill>
              <a:srgbClr val="FFFFFF"/>
            </a:solidFill>
          </a:ln>
        </p:spPr>
        <p:txBody>
          <a:bodyPr wrap="square" lIns="0" tIns="0" rIns="0" bIns="0" rtlCol="0"/>
          <a:lstStyle/>
          <a:p>
            <a:endParaRPr/>
          </a:p>
        </p:txBody>
      </p:sp>
      <p:sp>
        <p:nvSpPr>
          <p:cNvPr id="78" name="object 78"/>
          <p:cNvSpPr/>
          <p:nvPr/>
        </p:nvSpPr>
        <p:spPr>
          <a:xfrm>
            <a:off x="2576301" y="8647281"/>
            <a:ext cx="5715" cy="33020"/>
          </a:xfrm>
          <a:custGeom>
            <a:avLst/>
            <a:gdLst/>
            <a:ahLst/>
            <a:cxnLst/>
            <a:rect l="l" t="t" r="r" b="b"/>
            <a:pathLst>
              <a:path w="5714" h="33020">
                <a:moveTo>
                  <a:pt x="0" y="32562"/>
                </a:moveTo>
                <a:lnTo>
                  <a:pt x="2197" y="27482"/>
                </a:lnTo>
                <a:lnTo>
                  <a:pt x="3682" y="21488"/>
                </a:lnTo>
                <a:lnTo>
                  <a:pt x="4165" y="14401"/>
                </a:lnTo>
                <a:lnTo>
                  <a:pt x="5143" y="0"/>
                </a:lnTo>
              </a:path>
            </a:pathLst>
          </a:custGeom>
          <a:ln w="6426">
            <a:solidFill>
              <a:srgbClr val="FFFFFF"/>
            </a:solidFill>
          </a:ln>
        </p:spPr>
        <p:txBody>
          <a:bodyPr wrap="square" lIns="0" tIns="0" rIns="0" bIns="0" rtlCol="0"/>
          <a:lstStyle/>
          <a:p>
            <a:endParaRPr/>
          </a:p>
        </p:txBody>
      </p:sp>
      <p:sp>
        <p:nvSpPr>
          <p:cNvPr id="79" name="object 79"/>
          <p:cNvSpPr/>
          <p:nvPr/>
        </p:nvSpPr>
        <p:spPr>
          <a:xfrm>
            <a:off x="2593865" y="8413487"/>
            <a:ext cx="3175" cy="32384"/>
          </a:xfrm>
          <a:custGeom>
            <a:avLst/>
            <a:gdLst/>
            <a:ahLst/>
            <a:cxnLst/>
            <a:rect l="l" t="t" r="r" b="b"/>
            <a:pathLst>
              <a:path w="3175" h="32384">
                <a:moveTo>
                  <a:pt x="1295" y="32194"/>
                </a:moveTo>
                <a:lnTo>
                  <a:pt x="2273" y="17792"/>
                </a:lnTo>
                <a:lnTo>
                  <a:pt x="2844" y="9550"/>
                </a:lnTo>
                <a:lnTo>
                  <a:pt x="0" y="0"/>
                </a:lnTo>
              </a:path>
            </a:pathLst>
          </a:custGeom>
          <a:ln w="6426">
            <a:solidFill>
              <a:srgbClr val="FFFFFF"/>
            </a:solidFill>
          </a:ln>
        </p:spPr>
        <p:txBody>
          <a:bodyPr wrap="square" lIns="0" tIns="0" rIns="0" bIns="0" rtlCol="0"/>
          <a:lstStyle/>
          <a:p>
            <a:endParaRPr/>
          </a:p>
        </p:txBody>
      </p:sp>
      <p:sp>
        <p:nvSpPr>
          <p:cNvPr id="80" name="object 80"/>
          <p:cNvSpPr/>
          <p:nvPr/>
        </p:nvSpPr>
        <p:spPr>
          <a:xfrm>
            <a:off x="2540170" y="8384632"/>
            <a:ext cx="31115" cy="3175"/>
          </a:xfrm>
          <a:custGeom>
            <a:avLst/>
            <a:gdLst/>
            <a:ahLst/>
            <a:cxnLst/>
            <a:rect l="l" t="t" r="r" b="b"/>
            <a:pathLst>
              <a:path w="31114" h="3175">
                <a:moveTo>
                  <a:pt x="30530" y="3060"/>
                </a:moveTo>
                <a:lnTo>
                  <a:pt x="25628" y="1244"/>
                </a:lnTo>
                <a:lnTo>
                  <a:pt x="19799" y="165"/>
                </a:lnTo>
                <a:lnTo>
                  <a:pt x="12852" y="101"/>
                </a:lnTo>
                <a:lnTo>
                  <a:pt x="0" y="0"/>
                </a:lnTo>
              </a:path>
            </a:pathLst>
          </a:custGeom>
          <a:ln w="6426">
            <a:solidFill>
              <a:srgbClr val="FFFFFF"/>
            </a:solidFill>
          </a:ln>
        </p:spPr>
        <p:txBody>
          <a:bodyPr wrap="square" lIns="0" tIns="0" rIns="0" bIns="0" rtlCol="0"/>
          <a:lstStyle/>
          <a:p>
            <a:endParaRPr/>
          </a:p>
        </p:txBody>
      </p:sp>
      <p:sp>
        <p:nvSpPr>
          <p:cNvPr id="81" name="object 81"/>
          <p:cNvSpPr/>
          <p:nvPr/>
        </p:nvSpPr>
        <p:spPr>
          <a:xfrm>
            <a:off x="2072441" y="8380810"/>
            <a:ext cx="31115" cy="3810"/>
          </a:xfrm>
          <a:custGeom>
            <a:avLst/>
            <a:gdLst/>
            <a:ahLst/>
            <a:cxnLst/>
            <a:rect l="l" t="t" r="r" b="b"/>
            <a:pathLst>
              <a:path w="31114" h="3809">
                <a:moveTo>
                  <a:pt x="30759" y="177"/>
                </a:moveTo>
                <a:lnTo>
                  <a:pt x="17906" y="63"/>
                </a:lnTo>
                <a:lnTo>
                  <a:pt x="9588" y="0"/>
                </a:lnTo>
                <a:lnTo>
                  <a:pt x="0" y="3454"/>
                </a:lnTo>
              </a:path>
            </a:pathLst>
          </a:custGeom>
          <a:ln w="6426">
            <a:solidFill>
              <a:srgbClr val="FFFFFF"/>
            </a:solidFill>
          </a:ln>
        </p:spPr>
        <p:txBody>
          <a:bodyPr wrap="square" lIns="0" tIns="0" rIns="0" bIns="0" rtlCol="0"/>
          <a:lstStyle/>
          <a:p>
            <a:endParaRPr/>
          </a:p>
        </p:txBody>
      </p:sp>
      <p:sp>
        <p:nvSpPr>
          <p:cNvPr id="82" name="object 82"/>
          <p:cNvSpPr/>
          <p:nvPr/>
        </p:nvSpPr>
        <p:spPr>
          <a:xfrm>
            <a:off x="2646353" y="8401932"/>
            <a:ext cx="760730" cy="340995"/>
          </a:xfrm>
          <a:custGeom>
            <a:avLst/>
            <a:gdLst/>
            <a:ahLst/>
            <a:cxnLst/>
            <a:rect l="l" t="t" r="r" b="b"/>
            <a:pathLst>
              <a:path w="760729" h="340995">
                <a:moveTo>
                  <a:pt x="284139" y="0"/>
                </a:moveTo>
                <a:lnTo>
                  <a:pt x="223741" y="19770"/>
                </a:lnTo>
                <a:lnTo>
                  <a:pt x="50005" y="105076"/>
                </a:lnTo>
                <a:lnTo>
                  <a:pt x="13307" y="128683"/>
                </a:lnTo>
                <a:lnTo>
                  <a:pt x="5593" y="171636"/>
                </a:lnTo>
                <a:lnTo>
                  <a:pt x="957" y="245855"/>
                </a:lnTo>
                <a:lnTo>
                  <a:pt x="0" y="272651"/>
                </a:lnTo>
                <a:lnTo>
                  <a:pt x="4153" y="287056"/>
                </a:lnTo>
                <a:lnTo>
                  <a:pt x="17443" y="293995"/>
                </a:lnTo>
                <a:lnTo>
                  <a:pt x="43896" y="298395"/>
                </a:lnTo>
                <a:lnTo>
                  <a:pt x="206278" y="320950"/>
                </a:lnTo>
                <a:lnTo>
                  <a:pt x="428363" y="340610"/>
                </a:lnTo>
                <a:lnTo>
                  <a:pt x="432049" y="340118"/>
                </a:lnTo>
                <a:lnTo>
                  <a:pt x="444845" y="336675"/>
                </a:lnTo>
                <a:lnTo>
                  <a:pt x="728756" y="252154"/>
                </a:lnTo>
                <a:lnTo>
                  <a:pt x="754032" y="243808"/>
                </a:lnTo>
                <a:lnTo>
                  <a:pt x="760472" y="238771"/>
                </a:lnTo>
                <a:lnTo>
                  <a:pt x="760472" y="216428"/>
                </a:lnTo>
                <a:lnTo>
                  <a:pt x="669955" y="45970"/>
                </a:lnTo>
                <a:lnTo>
                  <a:pt x="645082" y="10178"/>
                </a:lnTo>
                <a:lnTo>
                  <a:pt x="601883" y="4466"/>
                </a:lnTo>
                <a:lnTo>
                  <a:pt x="311536" y="85"/>
                </a:lnTo>
                <a:lnTo>
                  <a:pt x="284139" y="0"/>
                </a:lnTo>
                <a:close/>
              </a:path>
            </a:pathLst>
          </a:custGeom>
          <a:solidFill>
            <a:srgbClr val="BCBEC0">
              <a:alpha val="75000"/>
            </a:srgbClr>
          </a:solidFill>
        </p:spPr>
        <p:txBody>
          <a:bodyPr wrap="square" lIns="0" tIns="0" rIns="0" bIns="0" rtlCol="0"/>
          <a:lstStyle/>
          <a:p>
            <a:endParaRPr/>
          </a:p>
        </p:txBody>
      </p:sp>
      <p:sp>
        <p:nvSpPr>
          <p:cNvPr id="83" name="object 83"/>
          <p:cNvSpPr/>
          <p:nvPr/>
        </p:nvSpPr>
        <p:spPr>
          <a:xfrm>
            <a:off x="2660529" y="8518616"/>
            <a:ext cx="19050" cy="25400"/>
          </a:xfrm>
          <a:custGeom>
            <a:avLst/>
            <a:gdLst/>
            <a:ahLst/>
            <a:cxnLst/>
            <a:rect l="l" t="t" r="r" b="b"/>
            <a:pathLst>
              <a:path w="19050" h="25400">
                <a:moveTo>
                  <a:pt x="0" y="24993"/>
                </a:moveTo>
                <a:lnTo>
                  <a:pt x="3390" y="18650"/>
                </a:lnTo>
                <a:lnTo>
                  <a:pt x="7558" y="12263"/>
                </a:lnTo>
                <a:lnTo>
                  <a:pt x="12585" y="5993"/>
                </a:lnTo>
                <a:lnTo>
                  <a:pt x="18554" y="0"/>
                </a:lnTo>
              </a:path>
            </a:pathLst>
          </a:custGeom>
          <a:ln w="6426">
            <a:solidFill>
              <a:srgbClr val="FFFFFF"/>
            </a:solidFill>
            <a:prstDash val="sysDot"/>
          </a:ln>
        </p:spPr>
        <p:txBody>
          <a:bodyPr wrap="square" lIns="0" tIns="0" rIns="0" bIns="0" rtlCol="0"/>
          <a:lstStyle/>
          <a:p>
            <a:endParaRPr/>
          </a:p>
        </p:txBody>
      </p:sp>
      <p:sp>
        <p:nvSpPr>
          <p:cNvPr id="84" name="object 84"/>
          <p:cNvSpPr/>
          <p:nvPr/>
        </p:nvSpPr>
        <p:spPr>
          <a:xfrm>
            <a:off x="2728937" y="8432374"/>
            <a:ext cx="120014" cy="59055"/>
          </a:xfrm>
          <a:custGeom>
            <a:avLst/>
            <a:gdLst/>
            <a:ahLst/>
            <a:cxnLst/>
            <a:rect l="l" t="t" r="r" b="b"/>
            <a:pathLst>
              <a:path w="120014" h="59054">
                <a:moveTo>
                  <a:pt x="0" y="58635"/>
                </a:moveTo>
                <a:lnTo>
                  <a:pt x="119430" y="0"/>
                </a:lnTo>
              </a:path>
            </a:pathLst>
          </a:custGeom>
          <a:ln w="6426">
            <a:solidFill>
              <a:srgbClr val="FFFFFF"/>
            </a:solidFill>
            <a:prstDash val="sysDot"/>
          </a:ln>
        </p:spPr>
        <p:txBody>
          <a:bodyPr wrap="square" lIns="0" tIns="0" rIns="0" bIns="0" rtlCol="0"/>
          <a:lstStyle/>
          <a:p>
            <a:endParaRPr/>
          </a:p>
        </p:txBody>
      </p:sp>
      <p:sp>
        <p:nvSpPr>
          <p:cNvPr id="85" name="object 85"/>
          <p:cNvSpPr/>
          <p:nvPr/>
        </p:nvSpPr>
        <p:spPr>
          <a:xfrm>
            <a:off x="2901981" y="8403240"/>
            <a:ext cx="33655" cy="6985"/>
          </a:xfrm>
          <a:custGeom>
            <a:avLst/>
            <a:gdLst/>
            <a:ahLst/>
            <a:cxnLst/>
            <a:rect l="l" t="t" r="r" b="b"/>
            <a:pathLst>
              <a:path w="33655" h="6984">
                <a:moveTo>
                  <a:pt x="0" y="6769"/>
                </a:moveTo>
                <a:lnTo>
                  <a:pt x="7576" y="4752"/>
                </a:lnTo>
                <a:lnTo>
                  <a:pt x="15700" y="2894"/>
                </a:lnTo>
                <a:lnTo>
                  <a:pt x="24295" y="1280"/>
                </a:lnTo>
                <a:lnTo>
                  <a:pt x="33286" y="0"/>
                </a:lnTo>
              </a:path>
            </a:pathLst>
          </a:custGeom>
          <a:ln w="6426">
            <a:solidFill>
              <a:srgbClr val="FFFFFF"/>
            </a:solidFill>
            <a:prstDash val="sysDot"/>
          </a:ln>
        </p:spPr>
        <p:txBody>
          <a:bodyPr wrap="square" lIns="0" tIns="0" rIns="0" bIns="0" rtlCol="0"/>
          <a:lstStyle/>
          <a:p>
            <a:endParaRPr/>
          </a:p>
        </p:txBody>
      </p:sp>
      <p:sp>
        <p:nvSpPr>
          <p:cNvPr id="86" name="object 86"/>
          <p:cNvSpPr/>
          <p:nvPr/>
        </p:nvSpPr>
        <p:spPr>
          <a:xfrm>
            <a:off x="2994178" y="8402561"/>
            <a:ext cx="229870" cy="3810"/>
          </a:xfrm>
          <a:custGeom>
            <a:avLst/>
            <a:gdLst/>
            <a:ahLst/>
            <a:cxnLst/>
            <a:rect l="l" t="t" r="r" b="b"/>
            <a:pathLst>
              <a:path w="229869" h="3809">
                <a:moveTo>
                  <a:pt x="0" y="0"/>
                </a:moveTo>
                <a:lnTo>
                  <a:pt x="229857" y="3467"/>
                </a:lnTo>
              </a:path>
            </a:pathLst>
          </a:custGeom>
          <a:ln w="6426">
            <a:solidFill>
              <a:srgbClr val="FFFFFF"/>
            </a:solidFill>
            <a:prstDash val="sysDot"/>
          </a:ln>
        </p:spPr>
        <p:txBody>
          <a:bodyPr wrap="square" lIns="0" tIns="0" rIns="0" bIns="0" rtlCol="0"/>
          <a:lstStyle/>
          <a:p>
            <a:endParaRPr/>
          </a:p>
        </p:txBody>
      </p:sp>
      <p:sp>
        <p:nvSpPr>
          <p:cNvPr id="87" name="object 87"/>
          <p:cNvSpPr/>
          <p:nvPr/>
        </p:nvSpPr>
        <p:spPr>
          <a:xfrm>
            <a:off x="3278473" y="8413598"/>
            <a:ext cx="26034" cy="17780"/>
          </a:xfrm>
          <a:custGeom>
            <a:avLst/>
            <a:gdLst/>
            <a:ahLst/>
            <a:cxnLst/>
            <a:rect l="l" t="t" r="r" b="b"/>
            <a:pathLst>
              <a:path w="26035" h="17779">
                <a:moveTo>
                  <a:pt x="0" y="0"/>
                </a:moveTo>
                <a:lnTo>
                  <a:pt x="6462" y="3107"/>
                </a:lnTo>
                <a:lnTo>
                  <a:pt x="12996" y="7002"/>
                </a:lnTo>
                <a:lnTo>
                  <a:pt x="19443" y="11771"/>
                </a:lnTo>
                <a:lnTo>
                  <a:pt x="25641" y="17500"/>
                </a:lnTo>
              </a:path>
            </a:pathLst>
          </a:custGeom>
          <a:ln w="6426">
            <a:solidFill>
              <a:srgbClr val="FFFFFF"/>
            </a:solidFill>
            <a:prstDash val="sysDot"/>
          </a:ln>
        </p:spPr>
        <p:txBody>
          <a:bodyPr wrap="square" lIns="0" tIns="0" rIns="0" bIns="0" rtlCol="0"/>
          <a:lstStyle/>
          <a:p>
            <a:endParaRPr/>
          </a:p>
        </p:txBody>
      </p:sp>
      <p:sp>
        <p:nvSpPr>
          <p:cNvPr id="88" name="object 88"/>
          <p:cNvSpPr/>
          <p:nvPr/>
        </p:nvSpPr>
        <p:spPr>
          <a:xfrm>
            <a:off x="3336634" y="8485913"/>
            <a:ext cx="47625" cy="88900"/>
          </a:xfrm>
          <a:custGeom>
            <a:avLst/>
            <a:gdLst/>
            <a:ahLst/>
            <a:cxnLst/>
            <a:rect l="l" t="t" r="r" b="b"/>
            <a:pathLst>
              <a:path w="47625" h="88900">
                <a:moveTo>
                  <a:pt x="0" y="0"/>
                </a:moveTo>
                <a:lnTo>
                  <a:pt x="47421" y="88696"/>
                </a:lnTo>
              </a:path>
            </a:pathLst>
          </a:custGeom>
          <a:ln w="6426">
            <a:solidFill>
              <a:srgbClr val="FFFFFF"/>
            </a:solidFill>
            <a:prstDash val="dash"/>
          </a:ln>
        </p:spPr>
        <p:txBody>
          <a:bodyPr wrap="square" lIns="0" tIns="0" rIns="0" bIns="0" rtlCol="0"/>
          <a:lstStyle/>
          <a:p>
            <a:endParaRPr/>
          </a:p>
        </p:txBody>
      </p:sp>
      <p:sp>
        <p:nvSpPr>
          <p:cNvPr id="89" name="object 89"/>
          <p:cNvSpPr/>
          <p:nvPr/>
        </p:nvSpPr>
        <p:spPr>
          <a:xfrm>
            <a:off x="3209434" y="8664768"/>
            <a:ext cx="130175" cy="39370"/>
          </a:xfrm>
          <a:custGeom>
            <a:avLst/>
            <a:gdLst/>
            <a:ahLst/>
            <a:cxnLst/>
            <a:rect l="l" t="t" r="r" b="b"/>
            <a:pathLst>
              <a:path w="130175" h="39370">
                <a:moveTo>
                  <a:pt x="130175" y="0"/>
                </a:moveTo>
                <a:lnTo>
                  <a:pt x="0" y="39166"/>
                </a:lnTo>
              </a:path>
            </a:pathLst>
          </a:custGeom>
          <a:ln w="6426">
            <a:solidFill>
              <a:srgbClr val="FFFFFF"/>
            </a:solidFill>
            <a:prstDash val="sysDot"/>
          </a:ln>
        </p:spPr>
        <p:txBody>
          <a:bodyPr wrap="square" lIns="0" tIns="0" rIns="0" bIns="0" rtlCol="0"/>
          <a:lstStyle/>
          <a:p>
            <a:endParaRPr/>
          </a:p>
        </p:txBody>
      </p:sp>
      <p:sp>
        <p:nvSpPr>
          <p:cNvPr id="90" name="object 90"/>
          <p:cNvSpPr/>
          <p:nvPr/>
        </p:nvSpPr>
        <p:spPr>
          <a:xfrm>
            <a:off x="3102593" y="8723147"/>
            <a:ext cx="41910" cy="12065"/>
          </a:xfrm>
          <a:custGeom>
            <a:avLst/>
            <a:gdLst/>
            <a:ahLst/>
            <a:cxnLst/>
            <a:rect l="l" t="t" r="r" b="b"/>
            <a:pathLst>
              <a:path w="41910" h="12065">
                <a:moveTo>
                  <a:pt x="41605" y="0"/>
                </a:moveTo>
                <a:lnTo>
                  <a:pt x="31018" y="3056"/>
                </a:lnTo>
                <a:lnTo>
                  <a:pt x="20316" y="6135"/>
                </a:lnTo>
                <a:lnTo>
                  <a:pt x="9858" y="9131"/>
                </a:lnTo>
                <a:lnTo>
                  <a:pt x="0" y="11938"/>
                </a:lnTo>
              </a:path>
            </a:pathLst>
          </a:custGeom>
          <a:ln w="6426">
            <a:solidFill>
              <a:srgbClr val="FFFFFF"/>
            </a:solidFill>
            <a:prstDash val="dash"/>
          </a:ln>
        </p:spPr>
        <p:txBody>
          <a:bodyPr wrap="square" lIns="0" tIns="0" rIns="0" bIns="0" rtlCol="0"/>
          <a:lstStyle/>
          <a:p>
            <a:endParaRPr/>
          </a:p>
        </p:txBody>
      </p:sp>
      <p:sp>
        <p:nvSpPr>
          <p:cNvPr id="91" name="object 91"/>
          <p:cNvSpPr/>
          <p:nvPr/>
        </p:nvSpPr>
        <p:spPr>
          <a:xfrm>
            <a:off x="2880386" y="8725375"/>
            <a:ext cx="153035" cy="13970"/>
          </a:xfrm>
          <a:custGeom>
            <a:avLst/>
            <a:gdLst/>
            <a:ahLst/>
            <a:cxnLst/>
            <a:rect l="l" t="t" r="r" b="b"/>
            <a:pathLst>
              <a:path w="153035" h="13970">
                <a:moveTo>
                  <a:pt x="152679" y="13614"/>
                </a:moveTo>
                <a:lnTo>
                  <a:pt x="115378" y="10310"/>
                </a:lnTo>
                <a:lnTo>
                  <a:pt x="73987" y="6621"/>
                </a:lnTo>
                <a:lnTo>
                  <a:pt x="33771" y="3025"/>
                </a:lnTo>
                <a:lnTo>
                  <a:pt x="0" y="0"/>
                </a:lnTo>
              </a:path>
            </a:pathLst>
          </a:custGeom>
          <a:ln w="6426">
            <a:solidFill>
              <a:srgbClr val="FFFFFF"/>
            </a:solidFill>
            <a:prstDash val="dash"/>
          </a:ln>
        </p:spPr>
        <p:txBody>
          <a:bodyPr wrap="square" lIns="0" tIns="0" rIns="0" bIns="0" rtlCol="0"/>
          <a:lstStyle/>
          <a:p>
            <a:endParaRPr/>
          </a:p>
        </p:txBody>
      </p:sp>
      <p:sp>
        <p:nvSpPr>
          <p:cNvPr id="92" name="object 92"/>
          <p:cNvSpPr/>
          <p:nvPr/>
        </p:nvSpPr>
        <p:spPr>
          <a:xfrm>
            <a:off x="2717318" y="8704085"/>
            <a:ext cx="95250" cy="13335"/>
          </a:xfrm>
          <a:custGeom>
            <a:avLst/>
            <a:gdLst/>
            <a:ahLst/>
            <a:cxnLst/>
            <a:rect l="l" t="t" r="r" b="b"/>
            <a:pathLst>
              <a:path w="95250" h="13334">
                <a:moveTo>
                  <a:pt x="94716" y="13157"/>
                </a:moveTo>
                <a:lnTo>
                  <a:pt x="0" y="0"/>
                </a:lnTo>
              </a:path>
            </a:pathLst>
          </a:custGeom>
          <a:ln w="6426">
            <a:solidFill>
              <a:srgbClr val="FFFFFF"/>
            </a:solidFill>
            <a:prstDash val="dash"/>
          </a:ln>
        </p:spPr>
        <p:txBody>
          <a:bodyPr wrap="square" lIns="0" tIns="0" rIns="0" bIns="0" rtlCol="0"/>
          <a:lstStyle/>
          <a:p>
            <a:endParaRPr/>
          </a:p>
        </p:txBody>
      </p:sp>
      <p:sp>
        <p:nvSpPr>
          <p:cNvPr id="93" name="object 93"/>
          <p:cNvSpPr/>
          <p:nvPr/>
        </p:nvSpPr>
        <p:spPr>
          <a:xfrm>
            <a:off x="2646862" y="8629238"/>
            <a:ext cx="2540" cy="37465"/>
          </a:xfrm>
          <a:custGeom>
            <a:avLst/>
            <a:gdLst/>
            <a:ahLst/>
            <a:cxnLst/>
            <a:rect l="l" t="t" r="r" b="b"/>
            <a:pathLst>
              <a:path w="2539" h="37465">
                <a:moveTo>
                  <a:pt x="2222" y="37134"/>
                </a:moveTo>
                <a:lnTo>
                  <a:pt x="711" y="31800"/>
                </a:lnTo>
                <a:lnTo>
                  <a:pt x="0" y="25641"/>
                </a:lnTo>
                <a:lnTo>
                  <a:pt x="444" y="18542"/>
                </a:lnTo>
                <a:lnTo>
                  <a:pt x="1600" y="0"/>
                </a:lnTo>
              </a:path>
            </a:pathLst>
          </a:custGeom>
          <a:ln w="6426">
            <a:solidFill>
              <a:srgbClr val="FFFFFF"/>
            </a:solidFill>
          </a:ln>
        </p:spPr>
        <p:txBody>
          <a:bodyPr wrap="square" lIns="0" tIns="0" rIns="0" bIns="0" rtlCol="0"/>
          <a:lstStyle/>
          <a:p>
            <a:endParaRPr/>
          </a:p>
        </p:txBody>
      </p:sp>
      <p:sp>
        <p:nvSpPr>
          <p:cNvPr id="94" name="object 94"/>
          <p:cNvSpPr/>
          <p:nvPr/>
        </p:nvSpPr>
        <p:spPr>
          <a:xfrm>
            <a:off x="2650787" y="8563274"/>
            <a:ext cx="3175" cy="29209"/>
          </a:xfrm>
          <a:custGeom>
            <a:avLst/>
            <a:gdLst/>
            <a:ahLst/>
            <a:cxnLst/>
            <a:rect l="l" t="t" r="r" b="b"/>
            <a:pathLst>
              <a:path w="3175" h="29209">
                <a:moveTo>
                  <a:pt x="0" y="28854"/>
                </a:moveTo>
                <a:lnTo>
                  <a:pt x="1155" y="10299"/>
                </a:lnTo>
                <a:lnTo>
                  <a:pt x="1409" y="6248"/>
                </a:lnTo>
                <a:lnTo>
                  <a:pt x="2844" y="0"/>
                </a:lnTo>
              </a:path>
            </a:pathLst>
          </a:custGeom>
          <a:ln w="6426">
            <a:solidFill>
              <a:srgbClr val="FFFFFF"/>
            </a:solidFill>
          </a:ln>
        </p:spPr>
        <p:txBody>
          <a:bodyPr wrap="square" lIns="0" tIns="0" rIns="0" bIns="0" rtlCol="0"/>
          <a:lstStyle/>
          <a:p>
            <a:endParaRPr/>
          </a:p>
        </p:txBody>
      </p:sp>
      <p:sp>
        <p:nvSpPr>
          <p:cNvPr id="95" name="object 95"/>
          <p:cNvSpPr/>
          <p:nvPr/>
        </p:nvSpPr>
        <p:spPr>
          <a:xfrm>
            <a:off x="2687325" y="8501667"/>
            <a:ext cx="20320" cy="10795"/>
          </a:xfrm>
          <a:custGeom>
            <a:avLst/>
            <a:gdLst/>
            <a:ahLst/>
            <a:cxnLst/>
            <a:rect l="l" t="t" r="r" b="b"/>
            <a:pathLst>
              <a:path w="20319" h="10795">
                <a:moveTo>
                  <a:pt x="0" y="10553"/>
                </a:moveTo>
                <a:lnTo>
                  <a:pt x="2794" y="8674"/>
                </a:lnTo>
                <a:lnTo>
                  <a:pt x="5791" y="6934"/>
                </a:lnTo>
                <a:lnTo>
                  <a:pt x="9042" y="5334"/>
                </a:lnTo>
                <a:lnTo>
                  <a:pt x="19900" y="0"/>
                </a:lnTo>
              </a:path>
            </a:pathLst>
          </a:custGeom>
          <a:ln w="6426">
            <a:solidFill>
              <a:srgbClr val="FFFFFF"/>
            </a:solidFill>
          </a:ln>
        </p:spPr>
        <p:txBody>
          <a:bodyPr wrap="square" lIns="0" tIns="0" rIns="0" bIns="0" rtlCol="0"/>
          <a:lstStyle/>
          <a:p>
            <a:endParaRPr/>
          </a:p>
        </p:txBody>
      </p:sp>
      <p:sp>
        <p:nvSpPr>
          <p:cNvPr id="96" name="object 96"/>
          <p:cNvSpPr/>
          <p:nvPr/>
        </p:nvSpPr>
        <p:spPr>
          <a:xfrm>
            <a:off x="2859232" y="8417249"/>
            <a:ext cx="21590" cy="10160"/>
          </a:xfrm>
          <a:custGeom>
            <a:avLst/>
            <a:gdLst/>
            <a:ahLst/>
            <a:cxnLst/>
            <a:rect l="l" t="t" r="r" b="b"/>
            <a:pathLst>
              <a:path w="21589" h="10159">
                <a:moveTo>
                  <a:pt x="0" y="9791"/>
                </a:moveTo>
                <a:lnTo>
                  <a:pt x="10858" y="4457"/>
                </a:lnTo>
                <a:lnTo>
                  <a:pt x="14668" y="2578"/>
                </a:lnTo>
                <a:lnTo>
                  <a:pt x="21272" y="0"/>
                </a:lnTo>
              </a:path>
            </a:pathLst>
          </a:custGeom>
          <a:ln w="6426">
            <a:solidFill>
              <a:srgbClr val="FFFFFF"/>
            </a:solidFill>
          </a:ln>
        </p:spPr>
        <p:txBody>
          <a:bodyPr wrap="square" lIns="0" tIns="0" rIns="0" bIns="0" rtlCol="0"/>
          <a:lstStyle/>
          <a:p>
            <a:endParaRPr/>
          </a:p>
        </p:txBody>
      </p:sp>
      <p:sp>
        <p:nvSpPr>
          <p:cNvPr id="97" name="object 97"/>
          <p:cNvSpPr/>
          <p:nvPr/>
        </p:nvSpPr>
        <p:spPr>
          <a:xfrm>
            <a:off x="2946557" y="8401959"/>
            <a:ext cx="23495" cy="635"/>
          </a:xfrm>
          <a:custGeom>
            <a:avLst/>
            <a:gdLst/>
            <a:ahLst/>
            <a:cxnLst/>
            <a:rect l="l" t="t" r="r" b="b"/>
            <a:pathLst>
              <a:path w="23494" h="634">
                <a:moveTo>
                  <a:pt x="-3213" y="146"/>
                </a:moveTo>
                <a:lnTo>
                  <a:pt x="26644" y="146"/>
                </a:lnTo>
              </a:path>
            </a:pathLst>
          </a:custGeom>
          <a:ln w="6718">
            <a:solidFill>
              <a:srgbClr val="FFFFFF"/>
            </a:solidFill>
          </a:ln>
        </p:spPr>
        <p:txBody>
          <a:bodyPr wrap="square" lIns="0" tIns="0" rIns="0" bIns="0" rtlCol="0"/>
          <a:lstStyle/>
          <a:p>
            <a:endParaRPr/>
          </a:p>
        </p:txBody>
      </p:sp>
      <p:sp>
        <p:nvSpPr>
          <p:cNvPr id="98" name="object 98"/>
          <p:cNvSpPr/>
          <p:nvPr/>
        </p:nvSpPr>
        <p:spPr>
          <a:xfrm>
            <a:off x="3236130" y="8406214"/>
            <a:ext cx="22860" cy="1905"/>
          </a:xfrm>
          <a:custGeom>
            <a:avLst/>
            <a:gdLst/>
            <a:ahLst/>
            <a:cxnLst/>
            <a:rect l="l" t="t" r="r" b="b"/>
            <a:pathLst>
              <a:path w="22860" h="1904">
                <a:moveTo>
                  <a:pt x="0" y="0"/>
                </a:moveTo>
                <a:lnTo>
                  <a:pt x="12103" y="190"/>
                </a:lnTo>
                <a:lnTo>
                  <a:pt x="16154" y="241"/>
                </a:lnTo>
                <a:lnTo>
                  <a:pt x="22440" y="1396"/>
                </a:lnTo>
              </a:path>
            </a:pathLst>
          </a:custGeom>
          <a:ln w="6426">
            <a:solidFill>
              <a:srgbClr val="FFFFFF"/>
            </a:solidFill>
          </a:ln>
        </p:spPr>
        <p:txBody>
          <a:bodyPr wrap="square" lIns="0" tIns="0" rIns="0" bIns="0" rtlCol="0"/>
          <a:lstStyle/>
          <a:p>
            <a:endParaRPr/>
          </a:p>
        </p:txBody>
      </p:sp>
      <p:sp>
        <p:nvSpPr>
          <p:cNvPr id="99" name="object 99"/>
          <p:cNvSpPr/>
          <p:nvPr/>
        </p:nvSpPr>
        <p:spPr>
          <a:xfrm>
            <a:off x="3310793" y="8439068"/>
            <a:ext cx="12700" cy="21590"/>
          </a:xfrm>
          <a:custGeom>
            <a:avLst/>
            <a:gdLst/>
            <a:ahLst/>
            <a:cxnLst/>
            <a:rect l="l" t="t" r="r" b="b"/>
            <a:pathLst>
              <a:path w="12700" h="21590">
                <a:moveTo>
                  <a:pt x="0" y="0"/>
                </a:moveTo>
                <a:lnTo>
                  <a:pt x="1968" y="2717"/>
                </a:lnTo>
                <a:lnTo>
                  <a:pt x="3822" y="5651"/>
                </a:lnTo>
                <a:lnTo>
                  <a:pt x="5511" y="8839"/>
                </a:lnTo>
                <a:lnTo>
                  <a:pt x="12293" y="21501"/>
                </a:lnTo>
              </a:path>
            </a:pathLst>
          </a:custGeom>
          <a:ln w="6426">
            <a:solidFill>
              <a:srgbClr val="FFFFFF"/>
            </a:solidFill>
          </a:ln>
        </p:spPr>
        <p:txBody>
          <a:bodyPr wrap="square" lIns="0" tIns="0" rIns="0" bIns="0" rtlCol="0"/>
          <a:lstStyle/>
          <a:p>
            <a:endParaRPr/>
          </a:p>
        </p:txBody>
      </p:sp>
      <p:sp>
        <p:nvSpPr>
          <p:cNvPr id="100" name="object 100"/>
          <p:cNvSpPr/>
          <p:nvPr/>
        </p:nvSpPr>
        <p:spPr>
          <a:xfrm>
            <a:off x="3390828" y="8587277"/>
            <a:ext cx="12065" cy="29209"/>
          </a:xfrm>
          <a:custGeom>
            <a:avLst/>
            <a:gdLst/>
            <a:ahLst/>
            <a:cxnLst/>
            <a:rect l="l" t="t" r="r" b="b"/>
            <a:pathLst>
              <a:path w="12064" h="29209">
                <a:moveTo>
                  <a:pt x="0" y="0"/>
                </a:moveTo>
                <a:lnTo>
                  <a:pt x="6781" y="12674"/>
                </a:lnTo>
                <a:lnTo>
                  <a:pt x="10579" y="19799"/>
                </a:lnTo>
                <a:lnTo>
                  <a:pt x="11785" y="29057"/>
                </a:lnTo>
              </a:path>
            </a:pathLst>
          </a:custGeom>
          <a:ln w="6426">
            <a:solidFill>
              <a:srgbClr val="FFFFFF"/>
            </a:solidFill>
          </a:ln>
        </p:spPr>
        <p:txBody>
          <a:bodyPr wrap="square" lIns="0" tIns="0" rIns="0" bIns="0" rtlCol="0"/>
          <a:lstStyle/>
          <a:p>
            <a:endParaRPr/>
          </a:p>
        </p:txBody>
      </p:sp>
      <p:sp>
        <p:nvSpPr>
          <p:cNvPr id="101" name="object 101"/>
          <p:cNvSpPr/>
          <p:nvPr/>
        </p:nvSpPr>
        <p:spPr>
          <a:xfrm>
            <a:off x="3363282" y="8646700"/>
            <a:ext cx="27305" cy="11430"/>
          </a:xfrm>
          <a:custGeom>
            <a:avLst/>
            <a:gdLst/>
            <a:ahLst/>
            <a:cxnLst/>
            <a:rect l="l" t="t" r="r" b="b"/>
            <a:pathLst>
              <a:path w="27304" h="11429">
                <a:moveTo>
                  <a:pt x="27279" y="0"/>
                </a:moveTo>
                <a:lnTo>
                  <a:pt x="23355" y="2908"/>
                </a:lnTo>
                <a:lnTo>
                  <a:pt x="18300" y="5435"/>
                </a:lnTo>
                <a:lnTo>
                  <a:pt x="11836" y="7378"/>
                </a:lnTo>
                <a:lnTo>
                  <a:pt x="0" y="10947"/>
                </a:lnTo>
              </a:path>
            </a:pathLst>
          </a:custGeom>
          <a:ln w="6426">
            <a:solidFill>
              <a:srgbClr val="FFFFFF"/>
            </a:solidFill>
          </a:ln>
        </p:spPr>
        <p:txBody>
          <a:bodyPr wrap="square" lIns="0" tIns="0" rIns="0" bIns="0" rtlCol="0"/>
          <a:lstStyle/>
          <a:p>
            <a:endParaRPr/>
          </a:p>
        </p:txBody>
      </p:sp>
      <p:sp>
        <p:nvSpPr>
          <p:cNvPr id="102" name="object 102"/>
          <p:cNvSpPr/>
          <p:nvPr/>
        </p:nvSpPr>
        <p:spPr>
          <a:xfrm>
            <a:off x="3171918" y="8707495"/>
            <a:ext cx="26034" cy="7620"/>
          </a:xfrm>
          <a:custGeom>
            <a:avLst/>
            <a:gdLst/>
            <a:ahLst/>
            <a:cxnLst/>
            <a:rect l="l" t="t" r="r" b="b"/>
            <a:pathLst>
              <a:path w="26035" h="7620">
                <a:moveTo>
                  <a:pt x="25679" y="0"/>
                </a:moveTo>
                <a:lnTo>
                  <a:pt x="13842" y="3556"/>
                </a:lnTo>
                <a:lnTo>
                  <a:pt x="8432" y="5143"/>
                </a:lnTo>
                <a:lnTo>
                  <a:pt x="0" y="7607"/>
                </a:lnTo>
              </a:path>
            </a:pathLst>
          </a:custGeom>
          <a:ln w="6426">
            <a:solidFill>
              <a:srgbClr val="FFFFFF"/>
            </a:solidFill>
          </a:ln>
        </p:spPr>
        <p:txBody>
          <a:bodyPr wrap="square" lIns="0" tIns="0" rIns="0" bIns="0" rtlCol="0"/>
          <a:lstStyle/>
          <a:p>
            <a:endParaRPr/>
          </a:p>
        </p:txBody>
      </p:sp>
      <p:sp>
        <p:nvSpPr>
          <p:cNvPr id="103" name="object 103"/>
          <p:cNvSpPr/>
          <p:nvPr/>
        </p:nvSpPr>
        <p:spPr>
          <a:xfrm>
            <a:off x="3060832" y="8738966"/>
            <a:ext cx="27940" cy="3810"/>
          </a:xfrm>
          <a:custGeom>
            <a:avLst/>
            <a:gdLst/>
            <a:ahLst/>
            <a:cxnLst/>
            <a:rect l="l" t="t" r="r" b="b"/>
            <a:pathLst>
              <a:path w="27939" h="3809">
                <a:moveTo>
                  <a:pt x="27863" y="0"/>
                </a:moveTo>
                <a:lnTo>
                  <a:pt x="19926" y="2197"/>
                </a:lnTo>
                <a:lnTo>
                  <a:pt x="14617" y="3581"/>
                </a:lnTo>
                <a:lnTo>
                  <a:pt x="13881" y="3581"/>
                </a:lnTo>
                <a:lnTo>
                  <a:pt x="13385" y="3581"/>
                </a:lnTo>
                <a:lnTo>
                  <a:pt x="8305" y="3162"/>
                </a:lnTo>
                <a:lnTo>
                  <a:pt x="0" y="2451"/>
                </a:lnTo>
              </a:path>
            </a:pathLst>
          </a:custGeom>
          <a:ln w="6426">
            <a:solidFill>
              <a:srgbClr val="FFFFFF"/>
            </a:solidFill>
          </a:ln>
        </p:spPr>
        <p:txBody>
          <a:bodyPr wrap="square" lIns="0" tIns="0" rIns="0" bIns="0" rtlCol="0"/>
          <a:lstStyle/>
          <a:p>
            <a:endParaRPr/>
          </a:p>
        </p:txBody>
      </p:sp>
      <p:sp>
        <p:nvSpPr>
          <p:cNvPr id="104" name="object 104"/>
          <p:cNvSpPr/>
          <p:nvPr/>
        </p:nvSpPr>
        <p:spPr>
          <a:xfrm>
            <a:off x="2839102" y="8720996"/>
            <a:ext cx="27940" cy="3175"/>
          </a:xfrm>
          <a:custGeom>
            <a:avLst/>
            <a:gdLst/>
            <a:ahLst/>
            <a:cxnLst/>
            <a:rect l="l" t="t" r="r" b="b"/>
            <a:pathLst>
              <a:path w="27939" h="3175">
                <a:moveTo>
                  <a:pt x="27406" y="3136"/>
                </a:moveTo>
                <a:lnTo>
                  <a:pt x="18681" y="2349"/>
                </a:lnTo>
                <a:lnTo>
                  <a:pt x="13525" y="1879"/>
                </a:lnTo>
                <a:lnTo>
                  <a:pt x="0" y="0"/>
                </a:lnTo>
              </a:path>
            </a:pathLst>
          </a:custGeom>
          <a:ln w="6426">
            <a:solidFill>
              <a:srgbClr val="FFFFFF"/>
            </a:solidFill>
          </a:ln>
        </p:spPr>
        <p:txBody>
          <a:bodyPr wrap="square" lIns="0" tIns="0" rIns="0" bIns="0" rtlCol="0"/>
          <a:lstStyle/>
          <a:p>
            <a:endParaRPr/>
          </a:p>
        </p:txBody>
      </p:sp>
      <p:sp>
        <p:nvSpPr>
          <p:cNvPr id="105" name="object 105"/>
          <p:cNvSpPr/>
          <p:nvPr/>
        </p:nvSpPr>
        <p:spPr>
          <a:xfrm>
            <a:off x="2672580" y="8694262"/>
            <a:ext cx="31750" cy="8255"/>
          </a:xfrm>
          <a:custGeom>
            <a:avLst/>
            <a:gdLst/>
            <a:ahLst/>
            <a:cxnLst/>
            <a:rect l="l" t="t" r="r" b="b"/>
            <a:pathLst>
              <a:path w="31750" h="8254">
                <a:moveTo>
                  <a:pt x="31203" y="7950"/>
                </a:moveTo>
                <a:lnTo>
                  <a:pt x="17665" y="6070"/>
                </a:lnTo>
                <a:lnTo>
                  <a:pt x="9334" y="4902"/>
                </a:lnTo>
                <a:lnTo>
                  <a:pt x="0" y="0"/>
                </a:lnTo>
              </a:path>
            </a:pathLst>
          </a:custGeom>
          <a:ln w="6426">
            <a:solidFill>
              <a:srgbClr val="FFFFFF"/>
            </a:solidFill>
          </a:ln>
        </p:spPr>
        <p:txBody>
          <a:bodyPr wrap="square" lIns="0" tIns="0" rIns="0" bIns="0" rtlCol="0"/>
          <a:lstStyle/>
          <a:p>
            <a:endParaRPr/>
          </a:p>
        </p:txBody>
      </p:sp>
      <p:sp>
        <p:nvSpPr>
          <p:cNvPr id="106" name="object 106"/>
          <p:cNvSpPr/>
          <p:nvPr/>
        </p:nvSpPr>
        <p:spPr>
          <a:xfrm>
            <a:off x="6734568" y="8808364"/>
            <a:ext cx="513715" cy="155575"/>
          </a:xfrm>
          <a:custGeom>
            <a:avLst/>
            <a:gdLst/>
            <a:ahLst/>
            <a:cxnLst/>
            <a:rect l="l" t="t" r="r" b="b"/>
            <a:pathLst>
              <a:path w="513715" h="155575">
                <a:moveTo>
                  <a:pt x="0" y="155003"/>
                </a:moveTo>
                <a:lnTo>
                  <a:pt x="513448" y="155003"/>
                </a:lnTo>
                <a:lnTo>
                  <a:pt x="513448" y="0"/>
                </a:lnTo>
                <a:lnTo>
                  <a:pt x="0" y="0"/>
                </a:lnTo>
                <a:lnTo>
                  <a:pt x="0" y="155003"/>
                </a:lnTo>
                <a:close/>
              </a:path>
            </a:pathLst>
          </a:custGeom>
          <a:solidFill>
            <a:srgbClr val="FFFFFF"/>
          </a:solidFill>
        </p:spPr>
        <p:txBody>
          <a:bodyPr wrap="square" lIns="0" tIns="0" rIns="0" bIns="0" rtlCol="0"/>
          <a:lstStyle/>
          <a:p>
            <a:endParaRPr/>
          </a:p>
        </p:txBody>
      </p:sp>
      <p:sp>
        <p:nvSpPr>
          <p:cNvPr id="107" name="object 107"/>
          <p:cNvSpPr/>
          <p:nvPr/>
        </p:nvSpPr>
        <p:spPr>
          <a:xfrm>
            <a:off x="6991287" y="8832867"/>
            <a:ext cx="233910" cy="105990"/>
          </a:xfrm>
          <a:prstGeom prst="rect">
            <a:avLst/>
          </a:prstGeom>
          <a:blipFill>
            <a:blip r:embed="rId9" cstate="print"/>
            <a:stretch>
              <a:fillRect/>
            </a:stretch>
          </a:blipFill>
        </p:spPr>
        <p:txBody>
          <a:bodyPr wrap="square" lIns="0" tIns="0" rIns="0" bIns="0" rtlCol="0"/>
          <a:lstStyle/>
          <a:p>
            <a:endParaRPr/>
          </a:p>
        </p:txBody>
      </p:sp>
      <p:sp>
        <p:nvSpPr>
          <p:cNvPr id="108" name="object 108"/>
          <p:cNvSpPr/>
          <p:nvPr/>
        </p:nvSpPr>
        <p:spPr>
          <a:xfrm>
            <a:off x="6827270" y="8875197"/>
            <a:ext cx="28575" cy="31750"/>
          </a:xfrm>
          <a:custGeom>
            <a:avLst/>
            <a:gdLst/>
            <a:ahLst/>
            <a:cxnLst/>
            <a:rect l="l" t="t" r="r" b="b"/>
            <a:pathLst>
              <a:path w="28575" h="31750">
                <a:moveTo>
                  <a:pt x="9550" y="952"/>
                </a:moveTo>
                <a:lnTo>
                  <a:pt x="0" y="952"/>
                </a:lnTo>
                <a:lnTo>
                  <a:pt x="0" y="31445"/>
                </a:lnTo>
                <a:lnTo>
                  <a:pt x="9817" y="31445"/>
                </a:lnTo>
                <a:lnTo>
                  <a:pt x="9817" y="10363"/>
                </a:lnTo>
                <a:lnTo>
                  <a:pt x="10223" y="9994"/>
                </a:lnTo>
                <a:lnTo>
                  <a:pt x="12077" y="8115"/>
                </a:lnTo>
                <a:lnTo>
                  <a:pt x="28016" y="8115"/>
                </a:lnTo>
                <a:lnTo>
                  <a:pt x="28016" y="5041"/>
                </a:lnTo>
                <a:lnTo>
                  <a:pt x="27458" y="4267"/>
                </a:lnTo>
                <a:lnTo>
                  <a:pt x="9550" y="4267"/>
                </a:lnTo>
                <a:lnTo>
                  <a:pt x="9550" y="952"/>
                </a:lnTo>
                <a:close/>
              </a:path>
              <a:path w="28575" h="31750">
                <a:moveTo>
                  <a:pt x="28016" y="8115"/>
                </a:moveTo>
                <a:lnTo>
                  <a:pt x="17068" y="8115"/>
                </a:lnTo>
                <a:lnTo>
                  <a:pt x="18199" y="9994"/>
                </a:lnTo>
                <a:lnTo>
                  <a:pt x="18199" y="31445"/>
                </a:lnTo>
                <a:lnTo>
                  <a:pt x="28016" y="31445"/>
                </a:lnTo>
                <a:lnTo>
                  <a:pt x="28016" y="8115"/>
                </a:lnTo>
                <a:close/>
              </a:path>
              <a:path w="28575" h="31750">
                <a:moveTo>
                  <a:pt x="24383" y="0"/>
                </a:moveTo>
                <a:lnTo>
                  <a:pt x="12687" y="0"/>
                </a:lnTo>
                <a:lnTo>
                  <a:pt x="10134" y="3594"/>
                </a:lnTo>
                <a:lnTo>
                  <a:pt x="9550" y="4267"/>
                </a:lnTo>
                <a:lnTo>
                  <a:pt x="27458" y="4267"/>
                </a:lnTo>
                <a:lnTo>
                  <a:pt x="24383" y="0"/>
                </a:lnTo>
                <a:close/>
              </a:path>
            </a:pathLst>
          </a:custGeom>
          <a:solidFill>
            <a:srgbClr val="E52619"/>
          </a:solidFill>
        </p:spPr>
        <p:txBody>
          <a:bodyPr wrap="square" lIns="0" tIns="0" rIns="0" bIns="0" rtlCol="0"/>
          <a:lstStyle/>
          <a:p>
            <a:endParaRPr/>
          </a:p>
        </p:txBody>
      </p:sp>
      <p:sp>
        <p:nvSpPr>
          <p:cNvPr id="109" name="object 109"/>
          <p:cNvSpPr/>
          <p:nvPr/>
        </p:nvSpPr>
        <p:spPr>
          <a:xfrm>
            <a:off x="6889267" y="8863724"/>
            <a:ext cx="10160" cy="43180"/>
          </a:xfrm>
          <a:custGeom>
            <a:avLst/>
            <a:gdLst/>
            <a:ahLst/>
            <a:cxnLst/>
            <a:rect l="l" t="t" r="r" b="b"/>
            <a:pathLst>
              <a:path w="10159" h="43179">
                <a:moveTo>
                  <a:pt x="0" y="42925"/>
                </a:moveTo>
                <a:lnTo>
                  <a:pt x="9817" y="42925"/>
                </a:lnTo>
                <a:lnTo>
                  <a:pt x="9817" y="0"/>
                </a:lnTo>
                <a:lnTo>
                  <a:pt x="0" y="0"/>
                </a:lnTo>
                <a:lnTo>
                  <a:pt x="0" y="42925"/>
                </a:lnTo>
                <a:close/>
              </a:path>
            </a:pathLst>
          </a:custGeom>
          <a:solidFill>
            <a:srgbClr val="E52619"/>
          </a:solidFill>
        </p:spPr>
        <p:txBody>
          <a:bodyPr wrap="square" lIns="0" tIns="0" rIns="0" bIns="0" rtlCol="0"/>
          <a:lstStyle/>
          <a:p>
            <a:endParaRPr/>
          </a:p>
        </p:txBody>
      </p:sp>
      <p:sp>
        <p:nvSpPr>
          <p:cNvPr id="110" name="object 110"/>
          <p:cNvSpPr/>
          <p:nvPr/>
        </p:nvSpPr>
        <p:spPr>
          <a:xfrm>
            <a:off x="6937993" y="8875330"/>
            <a:ext cx="20955" cy="31750"/>
          </a:xfrm>
          <a:custGeom>
            <a:avLst/>
            <a:gdLst/>
            <a:ahLst/>
            <a:cxnLst/>
            <a:rect l="l" t="t" r="r" b="b"/>
            <a:pathLst>
              <a:path w="20954" h="31750">
                <a:moveTo>
                  <a:pt x="9550" y="825"/>
                </a:moveTo>
                <a:lnTo>
                  <a:pt x="0" y="825"/>
                </a:lnTo>
                <a:lnTo>
                  <a:pt x="0" y="31318"/>
                </a:lnTo>
                <a:lnTo>
                  <a:pt x="9817" y="31318"/>
                </a:lnTo>
                <a:lnTo>
                  <a:pt x="9817" y="11226"/>
                </a:lnTo>
                <a:lnTo>
                  <a:pt x="12204" y="8178"/>
                </a:lnTo>
                <a:lnTo>
                  <a:pt x="19548" y="8178"/>
                </a:lnTo>
                <a:lnTo>
                  <a:pt x="20148" y="4533"/>
                </a:lnTo>
                <a:lnTo>
                  <a:pt x="9550" y="4533"/>
                </a:lnTo>
                <a:lnTo>
                  <a:pt x="9550" y="825"/>
                </a:lnTo>
                <a:close/>
              </a:path>
              <a:path w="20954" h="31750">
                <a:moveTo>
                  <a:pt x="19548" y="8178"/>
                </a:moveTo>
                <a:lnTo>
                  <a:pt x="17348" y="8178"/>
                </a:lnTo>
                <a:lnTo>
                  <a:pt x="19075" y="8610"/>
                </a:lnTo>
                <a:lnTo>
                  <a:pt x="19456" y="8737"/>
                </a:lnTo>
                <a:lnTo>
                  <a:pt x="19548" y="8178"/>
                </a:lnTo>
                <a:close/>
              </a:path>
              <a:path w="20954" h="31750">
                <a:moveTo>
                  <a:pt x="19024" y="0"/>
                </a:moveTo>
                <a:lnTo>
                  <a:pt x="13703" y="0"/>
                </a:lnTo>
                <a:lnTo>
                  <a:pt x="11074" y="1879"/>
                </a:lnTo>
                <a:lnTo>
                  <a:pt x="9550" y="4533"/>
                </a:lnTo>
                <a:lnTo>
                  <a:pt x="20148" y="4533"/>
                </a:lnTo>
                <a:lnTo>
                  <a:pt x="20840" y="330"/>
                </a:lnTo>
                <a:lnTo>
                  <a:pt x="20015" y="126"/>
                </a:lnTo>
                <a:lnTo>
                  <a:pt x="19024" y="0"/>
                </a:lnTo>
                <a:close/>
              </a:path>
            </a:pathLst>
          </a:custGeom>
          <a:solidFill>
            <a:srgbClr val="E52619"/>
          </a:solidFill>
        </p:spPr>
        <p:txBody>
          <a:bodyPr wrap="square" lIns="0" tIns="0" rIns="0" bIns="0" rtlCol="0"/>
          <a:lstStyle/>
          <a:p>
            <a:endParaRPr/>
          </a:p>
        </p:txBody>
      </p:sp>
      <p:sp>
        <p:nvSpPr>
          <p:cNvPr id="111" name="object 111"/>
          <p:cNvSpPr/>
          <p:nvPr/>
        </p:nvSpPr>
        <p:spPr>
          <a:xfrm>
            <a:off x="6793181" y="8875197"/>
            <a:ext cx="30480" cy="33020"/>
          </a:xfrm>
          <a:custGeom>
            <a:avLst/>
            <a:gdLst/>
            <a:ahLst/>
            <a:cxnLst/>
            <a:rect l="l" t="t" r="r" b="b"/>
            <a:pathLst>
              <a:path w="30479" h="33020">
                <a:moveTo>
                  <a:pt x="23825" y="0"/>
                </a:moveTo>
                <a:lnTo>
                  <a:pt x="6197" y="0"/>
                </a:lnTo>
                <a:lnTo>
                  <a:pt x="0" y="6121"/>
                </a:lnTo>
                <a:lnTo>
                  <a:pt x="0" y="25996"/>
                </a:lnTo>
                <a:lnTo>
                  <a:pt x="5829" y="32410"/>
                </a:lnTo>
                <a:lnTo>
                  <a:pt x="22682" y="32410"/>
                </a:lnTo>
                <a:lnTo>
                  <a:pt x="27762" y="29552"/>
                </a:lnTo>
                <a:lnTo>
                  <a:pt x="25890" y="25755"/>
                </a:lnTo>
                <a:lnTo>
                  <a:pt x="11861" y="25755"/>
                </a:lnTo>
                <a:lnTo>
                  <a:pt x="9779" y="22326"/>
                </a:lnTo>
                <a:lnTo>
                  <a:pt x="9436" y="19088"/>
                </a:lnTo>
                <a:lnTo>
                  <a:pt x="29057" y="19088"/>
                </a:lnTo>
                <a:lnTo>
                  <a:pt x="29649" y="12954"/>
                </a:lnTo>
                <a:lnTo>
                  <a:pt x="9499" y="12954"/>
                </a:lnTo>
                <a:lnTo>
                  <a:pt x="9613" y="9398"/>
                </a:lnTo>
                <a:lnTo>
                  <a:pt x="11252" y="6654"/>
                </a:lnTo>
                <a:lnTo>
                  <a:pt x="29563" y="6654"/>
                </a:lnTo>
                <a:lnTo>
                  <a:pt x="23825" y="0"/>
                </a:lnTo>
                <a:close/>
              </a:path>
              <a:path w="30479" h="33020">
                <a:moveTo>
                  <a:pt x="24701" y="23342"/>
                </a:moveTo>
                <a:lnTo>
                  <a:pt x="21196" y="25755"/>
                </a:lnTo>
                <a:lnTo>
                  <a:pt x="25890" y="25755"/>
                </a:lnTo>
                <a:lnTo>
                  <a:pt x="24701" y="23342"/>
                </a:lnTo>
                <a:close/>
              </a:path>
              <a:path w="30479" h="33020">
                <a:moveTo>
                  <a:pt x="29563" y="6654"/>
                </a:moveTo>
                <a:lnTo>
                  <a:pt x="17818" y="6654"/>
                </a:lnTo>
                <a:lnTo>
                  <a:pt x="19672" y="9398"/>
                </a:lnTo>
                <a:lnTo>
                  <a:pt x="19672" y="12954"/>
                </a:lnTo>
                <a:lnTo>
                  <a:pt x="29649" y="12954"/>
                </a:lnTo>
                <a:lnTo>
                  <a:pt x="30187" y="7378"/>
                </a:lnTo>
                <a:lnTo>
                  <a:pt x="29563" y="6654"/>
                </a:lnTo>
                <a:close/>
              </a:path>
            </a:pathLst>
          </a:custGeom>
          <a:solidFill>
            <a:srgbClr val="E52619"/>
          </a:solidFill>
        </p:spPr>
        <p:txBody>
          <a:bodyPr wrap="square" lIns="0" tIns="0" rIns="0" bIns="0" rtlCol="0"/>
          <a:lstStyle/>
          <a:p>
            <a:endParaRPr/>
          </a:p>
        </p:txBody>
      </p:sp>
      <p:sp>
        <p:nvSpPr>
          <p:cNvPr id="112" name="object 112"/>
          <p:cNvSpPr/>
          <p:nvPr/>
        </p:nvSpPr>
        <p:spPr>
          <a:xfrm>
            <a:off x="6903984" y="8875197"/>
            <a:ext cx="30480" cy="33020"/>
          </a:xfrm>
          <a:custGeom>
            <a:avLst/>
            <a:gdLst/>
            <a:ahLst/>
            <a:cxnLst/>
            <a:rect l="l" t="t" r="r" b="b"/>
            <a:pathLst>
              <a:path w="30479" h="33020">
                <a:moveTo>
                  <a:pt x="23825" y="0"/>
                </a:moveTo>
                <a:lnTo>
                  <a:pt x="6197" y="0"/>
                </a:lnTo>
                <a:lnTo>
                  <a:pt x="0" y="6121"/>
                </a:lnTo>
                <a:lnTo>
                  <a:pt x="0" y="25996"/>
                </a:lnTo>
                <a:lnTo>
                  <a:pt x="5829" y="32410"/>
                </a:lnTo>
                <a:lnTo>
                  <a:pt x="22682" y="32410"/>
                </a:lnTo>
                <a:lnTo>
                  <a:pt x="27762" y="29552"/>
                </a:lnTo>
                <a:lnTo>
                  <a:pt x="25890" y="25755"/>
                </a:lnTo>
                <a:lnTo>
                  <a:pt x="11861" y="25755"/>
                </a:lnTo>
                <a:lnTo>
                  <a:pt x="9779" y="22326"/>
                </a:lnTo>
                <a:lnTo>
                  <a:pt x="9436" y="19088"/>
                </a:lnTo>
                <a:lnTo>
                  <a:pt x="29057" y="19088"/>
                </a:lnTo>
                <a:lnTo>
                  <a:pt x="29649" y="12954"/>
                </a:lnTo>
                <a:lnTo>
                  <a:pt x="9499" y="12954"/>
                </a:lnTo>
                <a:lnTo>
                  <a:pt x="9613" y="9398"/>
                </a:lnTo>
                <a:lnTo>
                  <a:pt x="11252" y="6654"/>
                </a:lnTo>
                <a:lnTo>
                  <a:pt x="29563" y="6654"/>
                </a:lnTo>
                <a:lnTo>
                  <a:pt x="23825" y="0"/>
                </a:lnTo>
                <a:close/>
              </a:path>
              <a:path w="30479" h="33020">
                <a:moveTo>
                  <a:pt x="24701" y="23342"/>
                </a:moveTo>
                <a:lnTo>
                  <a:pt x="21196" y="25755"/>
                </a:lnTo>
                <a:lnTo>
                  <a:pt x="25890" y="25755"/>
                </a:lnTo>
                <a:lnTo>
                  <a:pt x="24701" y="23342"/>
                </a:lnTo>
                <a:close/>
              </a:path>
              <a:path w="30479" h="33020">
                <a:moveTo>
                  <a:pt x="29563" y="6654"/>
                </a:moveTo>
                <a:lnTo>
                  <a:pt x="17818" y="6654"/>
                </a:lnTo>
                <a:lnTo>
                  <a:pt x="19672" y="9398"/>
                </a:lnTo>
                <a:lnTo>
                  <a:pt x="19672" y="12954"/>
                </a:lnTo>
                <a:lnTo>
                  <a:pt x="29649" y="12954"/>
                </a:lnTo>
                <a:lnTo>
                  <a:pt x="30187" y="7378"/>
                </a:lnTo>
                <a:lnTo>
                  <a:pt x="29563" y="6654"/>
                </a:lnTo>
                <a:close/>
              </a:path>
            </a:pathLst>
          </a:custGeom>
          <a:solidFill>
            <a:srgbClr val="E52619"/>
          </a:solidFill>
        </p:spPr>
        <p:txBody>
          <a:bodyPr wrap="square" lIns="0" tIns="0" rIns="0" bIns="0" rtlCol="0"/>
          <a:lstStyle/>
          <a:p>
            <a:endParaRPr/>
          </a:p>
        </p:txBody>
      </p:sp>
      <p:sp>
        <p:nvSpPr>
          <p:cNvPr id="113" name="object 113"/>
          <p:cNvSpPr/>
          <p:nvPr/>
        </p:nvSpPr>
        <p:spPr>
          <a:xfrm>
            <a:off x="6858551" y="8875204"/>
            <a:ext cx="26670" cy="33020"/>
          </a:xfrm>
          <a:custGeom>
            <a:avLst/>
            <a:gdLst/>
            <a:ahLst/>
            <a:cxnLst/>
            <a:rect l="l" t="t" r="r" b="b"/>
            <a:pathLst>
              <a:path w="26670" h="33020">
                <a:moveTo>
                  <a:pt x="2920" y="23240"/>
                </a:moveTo>
                <a:lnTo>
                  <a:pt x="0" y="29857"/>
                </a:lnTo>
                <a:lnTo>
                  <a:pt x="4851" y="32397"/>
                </a:lnTo>
                <a:lnTo>
                  <a:pt x="22110" y="32397"/>
                </a:lnTo>
                <a:lnTo>
                  <a:pt x="26415" y="27622"/>
                </a:lnTo>
                <a:lnTo>
                  <a:pt x="26415" y="25653"/>
                </a:lnTo>
                <a:lnTo>
                  <a:pt x="6718" y="25653"/>
                </a:lnTo>
                <a:lnTo>
                  <a:pt x="2920" y="23240"/>
                </a:lnTo>
                <a:close/>
              </a:path>
              <a:path w="26670" h="33020">
                <a:moveTo>
                  <a:pt x="20739" y="0"/>
                </a:moveTo>
                <a:lnTo>
                  <a:pt x="5562" y="0"/>
                </a:lnTo>
                <a:lnTo>
                  <a:pt x="1600" y="4800"/>
                </a:lnTo>
                <a:lnTo>
                  <a:pt x="1600" y="15176"/>
                </a:lnTo>
                <a:lnTo>
                  <a:pt x="5321" y="17957"/>
                </a:lnTo>
                <a:lnTo>
                  <a:pt x="14922" y="21031"/>
                </a:lnTo>
                <a:lnTo>
                  <a:pt x="15938" y="21628"/>
                </a:lnTo>
                <a:lnTo>
                  <a:pt x="15938" y="24358"/>
                </a:lnTo>
                <a:lnTo>
                  <a:pt x="14528" y="25653"/>
                </a:lnTo>
                <a:lnTo>
                  <a:pt x="26415" y="25653"/>
                </a:lnTo>
                <a:lnTo>
                  <a:pt x="26415" y="19113"/>
                </a:lnTo>
                <a:lnTo>
                  <a:pt x="24320" y="15151"/>
                </a:lnTo>
                <a:lnTo>
                  <a:pt x="13119" y="11582"/>
                </a:lnTo>
                <a:lnTo>
                  <a:pt x="11569" y="10960"/>
                </a:lnTo>
                <a:lnTo>
                  <a:pt x="11569" y="7861"/>
                </a:lnTo>
                <a:lnTo>
                  <a:pt x="12712" y="6730"/>
                </a:lnTo>
                <a:lnTo>
                  <a:pt x="23930" y="6730"/>
                </a:lnTo>
                <a:lnTo>
                  <a:pt x="25679" y="2641"/>
                </a:lnTo>
                <a:lnTo>
                  <a:pt x="20739" y="0"/>
                </a:lnTo>
                <a:close/>
              </a:path>
              <a:path w="26670" h="33020">
                <a:moveTo>
                  <a:pt x="23930" y="6730"/>
                </a:moveTo>
                <a:lnTo>
                  <a:pt x="19469" y="6730"/>
                </a:lnTo>
                <a:lnTo>
                  <a:pt x="22936" y="9055"/>
                </a:lnTo>
                <a:lnTo>
                  <a:pt x="23930" y="6730"/>
                </a:lnTo>
                <a:close/>
              </a:path>
            </a:pathLst>
          </a:custGeom>
          <a:solidFill>
            <a:srgbClr val="E52619"/>
          </a:solidFill>
        </p:spPr>
        <p:txBody>
          <a:bodyPr wrap="square" lIns="0" tIns="0" rIns="0" bIns="0" rtlCol="0"/>
          <a:lstStyle/>
          <a:p>
            <a:endParaRPr/>
          </a:p>
        </p:txBody>
      </p:sp>
      <p:sp>
        <p:nvSpPr>
          <p:cNvPr id="114" name="object 114"/>
          <p:cNvSpPr/>
          <p:nvPr/>
        </p:nvSpPr>
        <p:spPr>
          <a:xfrm>
            <a:off x="6748307" y="8863951"/>
            <a:ext cx="40005" cy="44450"/>
          </a:xfrm>
          <a:custGeom>
            <a:avLst/>
            <a:gdLst/>
            <a:ahLst/>
            <a:cxnLst/>
            <a:rect l="l" t="t" r="r" b="b"/>
            <a:pathLst>
              <a:path w="40004" h="44450">
                <a:moveTo>
                  <a:pt x="33908" y="0"/>
                </a:moveTo>
                <a:lnTo>
                  <a:pt x="20307" y="0"/>
                </a:lnTo>
                <a:lnTo>
                  <a:pt x="11690" y="1559"/>
                </a:lnTo>
                <a:lnTo>
                  <a:pt x="5314" y="6019"/>
                </a:lnTo>
                <a:lnTo>
                  <a:pt x="1358" y="13051"/>
                </a:lnTo>
                <a:lnTo>
                  <a:pt x="0" y="22326"/>
                </a:lnTo>
                <a:lnTo>
                  <a:pt x="1491" y="31577"/>
                </a:lnTo>
                <a:lnTo>
                  <a:pt x="5646" y="38396"/>
                </a:lnTo>
                <a:lnTo>
                  <a:pt x="11985" y="42613"/>
                </a:lnTo>
                <a:lnTo>
                  <a:pt x="20027" y="44056"/>
                </a:lnTo>
                <a:lnTo>
                  <a:pt x="27927" y="44056"/>
                </a:lnTo>
                <a:lnTo>
                  <a:pt x="30975" y="39001"/>
                </a:lnTo>
                <a:lnTo>
                  <a:pt x="31534" y="38366"/>
                </a:lnTo>
                <a:lnTo>
                  <a:pt x="39865" y="38366"/>
                </a:lnTo>
                <a:lnTo>
                  <a:pt x="39865" y="35826"/>
                </a:lnTo>
                <a:lnTo>
                  <a:pt x="13665" y="35826"/>
                </a:lnTo>
                <a:lnTo>
                  <a:pt x="10629" y="29540"/>
                </a:lnTo>
                <a:lnTo>
                  <a:pt x="10629" y="13538"/>
                </a:lnTo>
                <a:lnTo>
                  <a:pt x="14350" y="8242"/>
                </a:lnTo>
                <a:lnTo>
                  <a:pt x="37362" y="8242"/>
                </a:lnTo>
                <a:lnTo>
                  <a:pt x="33908" y="0"/>
                </a:lnTo>
                <a:close/>
              </a:path>
              <a:path w="40004" h="44450">
                <a:moveTo>
                  <a:pt x="39865" y="38366"/>
                </a:moveTo>
                <a:lnTo>
                  <a:pt x="31610" y="38366"/>
                </a:lnTo>
                <a:lnTo>
                  <a:pt x="32105" y="42697"/>
                </a:lnTo>
                <a:lnTo>
                  <a:pt x="39865" y="42697"/>
                </a:lnTo>
                <a:lnTo>
                  <a:pt x="39865" y="38366"/>
                </a:lnTo>
                <a:close/>
              </a:path>
              <a:path w="40004" h="44450">
                <a:moveTo>
                  <a:pt x="39865" y="19075"/>
                </a:moveTo>
                <a:lnTo>
                  <a:pt x="21412" y="19075"/>
                </a:lnTo>
                <a:lnTo>
                  <a:pt x="21412" y="25933"/>
                </a:lnTo>
                <a:lnTo>
                  <a:pt x="30479" y="25933"/>
                </a:lnTo>
                <a:lnTo>
                  <a:pt x="30352" y="29121"/>
                </a:lnTo>
                <a:lnTo>
                  <a:pt x="28562" y="35826"/>
                </a:lnTo>
                <a:lnTo>
                  <a:pt x="39865" y="35826"/>
                </a:lnTo>
                <a:lnTo>
                  <a:pt x="39865" y="19075"/>
                </a:lnTo>
                <a:close/>
              </a:path>
              <a:path w="40004" h="44450">
                <a:moveTo>
                  <a:pt x="37362" y="8242"/>
                </a:moveTo>
                <a:lnTo>
                  <a:pt x="27597" y="8242"/>
                </a:lnTo>
                <a:lnTo>
                  <a:pt x="29946" y="14160"/>
                </a:lnTo>
                <a:lnTo>
                  <a:pt x="30314" y="14833"/>
                </a:lnTo>
                <a:lnTo>
                  <a:pt x="38315" y="10198"/>
                </a:lnTo>
                <a:lnTo>
                  <a:pt x="37655" y="8940"/>
                </a:lnTo>
                <a:lnTo>
                  <a:pt x="37362" y="8242"/>
                </a:lnTo>
                <a:close/>
              </a:path>
            </a:pathLst>
          </a:custGeom>
          <a:solidFill>
            <a:srgbClr val="E52619"/>
          </a:solidFill>
        </p:spPr>
        <p:txBody>
          <a:bodyPr wrap="square" lIns="0" tIns="0" rIns="0" bIns="0" rtlCol="0"/>
          <a:lstStyle/>
          <a:p>
            <a:endParaRPr/>
          </a:p>
        </p:txBody>
      </p:sp>
      <p:sp>
        <p:nvSpPr>
          <p:cNvPr id="115" name="object 115"/>
          <p:cNvSpPr/>
          <p:nvPr/>
        </p:nvSpPr>
        <p:spPr>
          <a:xfrm>
            <a:off x="3223226" y="7658374"/>
            <a:ext cx="1415220" cy="630891"/>
          </a:xfrm>
          <a:prstGeom prst="rect">
            <a:avLst/>
          </a:prstGeom>
          <a:blipFill>
            <a:blip r:embed="rId10" cstate="print"/>
            <a:stretch>
              <a:fillRect/>
            </a:stretch>
          </a:blipFill>
        </p:spPr>
        <p:txBody>
          <a:bodyPr wrap="square" lIns="0" tIns="0" rIns="0" bIns="0" rtlCol="0"/>
          <a:lstStyle/>
          <a:p>
            <a:endParaRPr/>
          </a:p>
        </p:txBody>
      </p:sp>
      <p:sp>
        <p:nvSpPr>
          <p:cNvPr id="116" name="object 116"/>
          <p:cNvSpPr/>
          <p:nvPr/>
        </p:nvSpPr>
        <p:spPr>
          <a:xfrm>
            <a:off x="5509826" y="7362074"/>
            <a:ext cx="1059925" cy="226458"/>
          </a:xfrm>
          <a:prstGeom prst="rect">
            <a:avLst/>
          </a:prstGeom>
          <a:blipFill>
            <a:blip r:embed="rId11" cstate="print"/>
            <a:stretch>
              <a:fillRect/>
            </a:stretch>
          </a:blipFill>
        </p:spPr>
        <p:txBody>
          <a:bodyPr wrap="square" lIns="0" tIns="0" rIns="0" bIns="0" rtlCol="0"/>
          <a:lstStyle/>
          <a:p>
            <a:endParaRPr/>
          </a:p>
        </p:txBody>
      </p:sp>
      <p:sp>
        <p:nvSpPr>
          <p:cNvPr id="117" name="object 117"/>
          <p:cNvSpPr/>
          <p:nvPr/>
        </p:nvSpPr>
        <p:spPr>
          <a:xfrm>
            <a:off x="2843794" y="4814082"/>
            <a:ext cx="502781" cy="501506"/>
          </a:xfrm>
          <a:prstGeom prst="rect">
            <a:avLst/>
          </a:prstGeom>
          <a:blipFill>
            <a:blip r:embed="rId12" cstate="print"/>
            <a:stretch>
              <a:fillRect/>
            </a:stretch>
          </a:blipFill>
        </p:spPr>
        <p:txBody>
          <a:bodyPr wrap="square" lIns="0" tIns="0" rIns="0" bIns="0" rtlCol="0"/>
          <a:lstStyle/>
          <a:p>
            <a:endParaRPr/>
          </a:p>
        </p:txBody>
      </p:sp>
      <p:sp>
        <p:nvSpPr>
          <p:cNvPr id="118" name="object 118"/>
          <p:cNvSpPr txBox="1"/>
          <p:nvPr/>
        </p:nvSpPr>
        <p:spPr>
          <a:xfrm>
            <a:off x="2828521" y="4761415"/>
            <a:ext cx="529590" cy="565785"/>
          </a:xfrm>
          <a:prstGeom prst="rect">
            <a:avLst/>
          </a:prstGeom>
        </p:spPr>
        <p:txBody>
          <a:bodyPr vert="horz" wrap="square" lIns="0" tIns="38735" rIns="0" bIns="0" rtlCol="0">
            <a:spAutoFit/>
          </a:bodyPr>
          <a:lstStyle/>
          <a:p>
            <a:pPr marL="12065" marR="5080" indent="-635" algn="ctr">
              <a:lnSpc>
                <a:spcPts val="1010"/>
              </a:lnSpc>
              <a:spcBef>
                <a:spcPts val="305"/>
              </a:spcBef>
            </a:pPr>
            <a:r>
              <a:rPr sz="1000" b="1" spc="-70" dirty="0">
                <a:solidFill>
                  <a:srgbClr val="FFFFFF"/>
                </a:solidFill>
                <a:latin typeface="Arial"/>
                <a:cs typeface="Arial"/>
              </a:rPr>
              <a:t>Texas  </a:t>
            </a:r>
            <a:r>
              <a:rPr sz="1000" b="1" spc="-30" dirty="0">
                <a:solidFill>
                  <a:srgbClr val="FFFFFF"/>
                </a:solidFill>
                <a:latin typeface="Arial"/>
                <a:cs typeface="Arial"/>
              </a:rPr>
              <a:t>State  </a:t>
            </a:r>
            <a:r>
              <a:rPr sz="1000" b="1" spc="-25" dirty="0">
                <a:solidFill>
                  <a:srgbClr val="FFFFFF"/>
                </a:solidFill>
                <a:latin typeface="Arial"/>
                <a:cs typeface="Arial"/>
              </a:rPr>
              <a:t>Capitol  </a:t>
            </a:r>
            <a:r>
              <a:rPr sz="1000" b="1" spc="-145" dirty="0">
                <a:solidFill>
                  <a:srgbClr val="FFFFFF"/>
                </a:solidFill>
                <a:latin typeface="Arial"/>
                <a:cs typeface="Arial"/>
              </a:rPr>
              <a:t>C</a:t>
            </a:r>
            <a:r>
              <a:rPr sz="1000" b="1" spc="-15" dirty="0">
                <a:solidFill>
                  <a:srgbClr val="FFFFFF"/>
                </a:solidFill>
                <a:latin typeface="Arial"/>
                <a:cs typeface="Arial"/>
              </a:rPr>
              <a:t>ompl</a:t>
            </a:r>
            <a:r>
              <a:rPr sz="1000" b="1" spc="-30" dirty="0">
                <a:solidFill>
                  <a:srgbClr val="FFFFFF"/>
                </a:solidFill>
                <a:latin typeface="Arial"/>
                <a:cs typeface="Arial"/>
              </a:rPr>
              <a:t>e</a:t>
            </a:r>
            <a:r>
              <a:rPr sz="1000" b="1" spc="-35" dirty="0">
                <a:solidFill>
                  <a:srgbClr val="FFFFFF"/>
                </a:solidFill>
                <a:latin typeface="Arial"/>
                <a:cs typeface="Arial"/>
              </a:rPr>
              <a:t>x</a:t>
            </a:r>
            <a:endParaRPr sz="1000">
              <a:latin typeface="Arial"/>
              <a:cs typeface="Arial"/>
            </a:endParaRPr>
          </a:p>
        </p:txBody>
      </p:sp>
      <p:sp>
        <p:nvSpPr>
          <p:cNvPr id="119" name="object 119"/>
          <p:cNvSpPr/>
          <p:nvPr/>
        </p:nvSpPr>
        <p:spPr>
          <a:xfrm>
            <a:off x="1594797" y="6437115"/>
            <a:ext cx="19685" cy="86995"/>
          </a:xfrm>
          <a:custGeom>
            <a:avLst/>
            <a:gdLst/>
            <a:ahLst/>
            <a:cxnLst/>
            <a:rect l="l" t="t" r="r" b="b"/>
            <a:pathLst>
              <a:path w="19684" h="86995">
                <a:moveTo>
                  <a:pt x="0" y="0"/>
                </a:moveTo>
                <a:lnTo>
                  <a:pt x="0" y="86626"/>
                </a:lnTo>
                <a:lnTo>
                  <a:pt x="19532" y="86626"/>
                </a:lnTo>
                <a:lnTo>
                  <a:pt x="19532" y="0"/>
                </a:lnTo>
                <a:lnTo>
                  <a:pt x="0" y="0"/>
                </a:lnTo>
                <a:close/>
              </a:path>
            </a:pathLst>
          </a:custGeom>
          <a:ln w="3860">
            <a:solidFill>
              <a:srgbClr val="231F20"/>
            </a:solidFill>
          </a:ln>
        </p:spPr>
        <p:txBody>
          <a:bodyPr wrap="square" lIns="0" tIns="0" rIns="0" bIns="0" rtlCol="0"/>
          <a:lstStyle/>
          <a:p>
            <a:endParaRPr/>
          </a:p>
        </p:txBody>
      </p:sp>
      <p:sp>
        <p:nvSpPr>
          <p:cNvPr id="120" name="object 120"/>
          <p:cNvSpPr/>
          <p:nvPr/>
        </p:nvSpPr>
        <p:spPr>
          <a:xfrm>
            <a:off x="1630530" y="6459478"/>
            <a:ext cx="60325" cy="64769"/>
          </a:xfrm>
          <a:custGeom>
            <a:avLst/>
            <a:gdLst/>
            <a:ahLst/>
            <a:cxnLst/>
            <a:rect l="l" t="t" r="r" b="b"/>
            <a:pathLst>
              <a:path w="60325" h="64770">
                <a:moveTo>
                  <a:pt x="507" y="64262"/>
                </a:moveTo>
                <a:lnTo>
                  <a:pt x="20040" y="64262"/>
                </a:lnTo>
                <a:lnTo>
                  <a:pt x="20040" y="28016"/>
                </a:lnTo>
                <a:lnTo>
                  <a:pt x="20040" y="26212"/>
                </a:lnTo>
                <a:lnTo>
                  <a:pt x="20167" y="24422"/>
                </a:lnTo>
                <a:lnTo>
                  <a:pt x="20688" y="23139"/>
                </a:lnTo>
                <a:lnTo>
                  <a:pt x="22097" y="19532"/>
                </a:lnTo>
                <a:lnTo>
                  <a:pt x="25311" y="15811"/>
                </a:lnTo>
                <a:lnTo>
                  <a:pt x="30708" y="15811"/>
                </a:lnTo>
                <a:lnTo>
                  <a:pt x="37782" y="15811"/>
                </a:lnTo>
                <a:lnTo>
                  <a:pt x="40601" y="21336"/>
                </a:lnTo>
                <a:lnTo>
                  <a:pt x="40601" y="29425"/>
                </a:lnTo>
                <a:lnTo>
                  <a:pt x="40601" y="64262"/>
                </a:lnTo>
                <a:lnTo>
                  <a:pt x="60147" y="64262"/>
                </a:lnTo>
                <a:lnTo>
                  <a:pt x="60147" y="27114"/>
                </a:lnTo>
                <a:lnTo>
                  <a:pt x="58440" y="15071"/>
                </a:lnTo>
                <a:lnTo>
                  <a:pt x="53720" y="6618"/>
                </a:lnTo>
                <a:lnTo>
                  <a:pt x="46591" y="1634"/>
                </a:lnTo>
                <a:lnTo>
                  <a:pt x="37655" y="0"/>
                </a:lnTo>
                <a:lnTo>
                  <a:pt x="27114" y="0"/>
                </a:lnTo>
                <a:lnTo>
                  <a:pt x="20815" y="6045"/>
                </a:lnTo>
                <a:lnTo>
                  <a:pt x="18249" y="10160"/>
                </a:lnTo>
                <a:lnTo>
                  <a:pt x="17856" y="10160"/>
                </a:lnTo>
                <a:lnTo>
                  <a:pt x="16954" y="1409"/>
                </a:lnTo>
                <a:lnTo>
                  <a:pt x="0" y="1409"/>
                </a:lnTo>
                <a:lnTo>
                  <a:pt x="253" y="7073"/>
                </a:lnTo>
                <a:lnTo>
                  <a:pt x="507" y="13627"/>
                </a:lnTo>
                <a:lnTo>
                  <a:pt x="507" y="21463"/>
                </a:lnTo>
                <a:lnTo>
                  <a:pt x="507" y="64262"/>
                </a:lnTo>
                <a:close/>
              </a:path>
            </a:pathLst>
          </a:custGeom>
          <a:ln w="3860">
            <a:solidFill>
              <a:srgbClr val="231F20"/>
            </a:solidFill>
          </a:ln>
        </p:spPr>
        <p:txBody>
          <a:bodyPr wrap="square" lIns="0" tIns="0" rIns="0" bIns="0" rtlCol="0"/>
          <a:lstStyle/>
          <a:p>
            <a:endParaRPr/>
          </a:p>
        </p:txBody>
      </p:sp>
      <p:sp>
        <p:nvSpPr>
          <p:cNvPr id="121" name="object 121"/>
          <p:cNvSpPr/>
          <p:nvPr/>
        </p:nvSpPr>
        <p:spPr>
          <a:xfrm>
            <a:off x="1705844" y="6459478"/>
            <a:ext cx="60325" cy="64769"/>
          </a:xfrm>
          <a:custGeom>
            <a:avLst/>
            <a:gdLst/>
            <a:ahLst/>
            <a:cxnLst/>
            <a:rect l="l" t="t" r="r" b="b"/>
            <a:pathLst>
              <a:path w="60325" h="64770">
                <a:moveTo>
                  <a:pt x="507" y="64262"/>
                </a:moveTo>
                <a:lnTo>
                  <a:pt x="20040" y="64262"/>
                </a:lnTo>
                <a:lnTo>
                  <a:pt x="20040" y="28016"/>
                </a:lnTo>
                <a:lnTo>
                  <a:pt x="20040" y="26212"/>
                </a:lnTo>
                <a:lnTo>
                  <a:pt x="20167" y="24422"/>
                </a:lnTo>
                <a:lnTo>
                  <a:pt x="20688" y="23139"/>
                </a:lnTo>
                <a:lnTo>
                  <a:pt x="22097" y="19532"/>
                </a:lnTo>
                <a:lnTo>
                  <a:pt x="25311" y="15811"/>
                </a:lnTo>
                <a:lnTo>
                  <a:pt x="30708" y="15811"/>
                </a:lnTo>
                <a:lnTo>
                  <a:pt x="37782" y="15811"/>
                </a:lnTo>
                <a:lnTo>
                  <a:pt x="40601" y="21336"/>
                </a:lnTo>
                <a:lnTo>
                  <a:pt x="40601" y="29425"/>
                </a:lnTo>
                <a:lnTo>
                  <a:pt x="40601" y="64262"/>
                </a:lnTo>
                <a:lnTo>
                  <a:pt x="60147" y="64262"/>
                </a:lnTo>
                <a:lnTo>
                  <a:pt x="60147" y="27114"/>
                </a:lnTo>
                <a:lnTo>
                  <a:pt x="58440" y="15071"/>
                </a:lnTo>
                <a:lnTo>
                  <a:pt x="53720" y="6618"/>
                </a:lnTo>
                <a:lnTo>
                  <a:pt x="46591" y="1634"/>
                </a:lnTo>
                <a:lnTo>
                  <a:pt x="37655" y="0"/>
                </a:lnTo>
                <a:lnTo>
                  <a:pt x="27114" y="0"/>
                </a:lnTo>
                <a:lnTo>
                  <a:pt x="20815" y="6045"/>
                </a:lnTo>
                <a:lnTo>
                  <a:pt x="18249" y="10160"/>
                </a:lnTo>
                <a:lnTo>
                  <a:pt x="17856" y="10160"/>
                </a:lnTo>
                <a:lnTo>
                  <a:pt x="16954" y="1409"/>
                </a:lnTo>
                <a:lnTo>
                  <a:pt x="0" y="1409"/>
                </a:lnTo>
                <a:lnTo>
                  <a:pt x="253" y="7073"/>
                </a:lnTo>
                <a:lnTo>
                  <a:pt x="507" y="13627"/>
                </a:lnTo>
                <a:lnTo>
                  <a:pt x="507" y="21463"/>
                </a:lnTo>
                <a:lnTo>
                  <a:pt x="507" y="64262"/>
                </a:lnTo>
                <a:close/>
              </a:path>
            </a:pathLst>
          </a:custGeom>
          <a:ln w="3860">
            <a:solidFill>
              <a:srgbClr val="231F20"/>
            </a:solidFill>
          </a:ln>
        </p:spPr>
        <p:txBody>
          <a:bodyPr wrap="square" lIns="0" tIns="0" rIns="0" bIns="0" rtlCol="0"/>
          <a:lstStyle/>
          <a:p>
            <a:endParaRPr/>
          </a:p>
        </p:txBody>
      </p:sp>
      <p:sp>
        <p:nvSpPr>
          <p:cNvPr id="122" name="object 122"/>
          <p:cNvSpPr/>
          <p:nvPr/>
        </p:nvSpPr>
        <p:spPr>
          <a:xfrm>
            <a:off x="1778074" y="6459349"/>
            <a:ext cx="66040" cy="66040"/>
          </a:xfrm>
          <a:custGeom>
            <a:avLst/>
            <a:gdLst/>
            <a:ahLst/>
            <a:cxnLst/>
            <a:rect l="l" t="t" r="r" b="b"/>
            <a:pathLst>
              <a:path w="66039" h="66040">
                <a:moveTo>
                  <a:pt x="33667" y="0"/>
                </a:moveTo>
                <a:lnTo>
                  <a:pt x="19839" y="2347"/>
                </a:lnTo>
                <a:lnTo>
                  <a:pt x="9218" y="9043"/>
                </a:lnTo>
                <a:lnTo>
                  <a:pt x="2404" y="19572"/>
                </a:lnTo>
                <a:lnTo>
                  <a:pt x="0" y="33413"/>
                </a:lnTo>
                <a:lnTo>
                  <a:pt x="2495" y="47040"/>
                </a:lnTo>
                <a:lnTo>
                  <a:pt x="9364" y="57221"/>
                </a:lnTo>
                <a:lnTo>
                  <a:pt x="19679" y="63594"/>
                </a:lnTo>
                <a:lnTo>
                  <a:pt x="32512" y="65798"/>
                </a:lnTo>
                <a:lnTo>
                  <a:pt x="44797" y="63794"/>
                </a:lnTo>
                <a:lnTo>
                  <a:pt x="55406" y="57658"/>
                </a:lnTo>
                <a:lnTo>
                  <a:pt x="62858" y="47207"/>
                </a:lnTo>
                <a:lnTo>
                  <a:pt x="65671" y="32258"/>
                </a:lnTo>
                <a:lnTo>
                  <a:pt x="63364" y="19191"/>
                </a:lnTo>
                <a:lnTo>
                  <a:pt x="56851" y="8994"/>
                </a:lnTo>
                <a:lnTo>
                  <a:pt x="46747" y="2364"/>
                </a:lnTo>
                <a:lnTo>
                  <a:pt x="33667" y="0"/>
                </a:lnTo>
                <a:close/>
              </a:path>
            </a:pathLst>
          </a:custGeom>
          <a:ln w="3860">
            <a:solidFill>
              <a:srgbClr val="231F20"/>
            </a:solidFill>
          </a:ln>
        </p:spPr>
        <p:txBody>
          <a:bodyPr wrap="square" lIns="0" tIns="0" rIns="0" bIns="0" rtlCol="0"/>
          <a:lstStyle/>
          <a:p>
            <a:endParaRPr/>
          </a:p>
        </p:txBody>
      </p:sp>
      <p:sp>
        <p:nvSpPr>
          <p:cNvPr id="123" name="object 123"/>
          <p:cNvSpPr/>
          <p:nvPr/>
        </p:nvSpPr>
        <p:spPr>
          <a:xfrm>
            <a:off x="1798242" y="6473357"/>
            <a:ext cx="25400" cy="38100"/>
          </a:xfrm>
          <a:custGeom>
            <a:avLst/>
            <a:gdLst/>
            <a:ahLst/>
            <a:cxnLst/>
            <a:rect l="l" t="t" r="r" b="b"/>
            <a:pathLst>
              <a:path w="25400" h="38100">
                <a:moveTo>
                  <a:pt x="12852" y="0"/>
                </a:moveTo>
                <a:lnTo>
                  <a:pt x="21729" y="0"/>
                </a:lnTo>
                <a:lnTo>
                  <a:pt x="25323" y="9512"/>
                </a:lnTo>
                <a:lnTo>
                  <a:pt x="25323" y="18770"/>
                </a:lnTo>
                <a:lnTo>
                  <a:pt x="25323" y="30200"/>
                </a:lnTo>
                <a:lnTo>
                  <a:pt x="20573" y="37782"/>
                </a:lnTo>
                <a:lnTo>
                  <a:pt x="12852" y="37782"/>
                </a:lnTo>
                <a:lnTo>
                  <a:pt x="4508" y="37782"/>
                </a:lnTo>
                <a:lnTo>
                  <a:pt x="0" y="29692"/>
                </a:lnTo>
                <a:lnTo>
                  <a:pt x="0" y="18897"/>
                </a:lnTo>
                <a:lnTo>
                  <a:pt x="0" y="9639"/>
                </a:lnTo>
                <a:lnTo>
                  <a:pt x="3606" y="0"/>
                </a:lnTo>
                <a:lnTo>
                  <a:pt x="12852" y="0"/>
                </a:lnTo>
                <a:close/>
              </a:path>
            </a:pathLst>
          </a:custGeom>
          <a:ln w="3860">
            <a:solidFill>
              <a:srgbClr val="231F20"/>
            </a:solidFill>
          </a:ln>
        </p:spPr>
        <p:txBody>
          <a:bodyPr wrap="square" lIns="0" tIns="0" rIns="0" bIns="0" rtlCol="0"/>
          <a:lstStyle/>
          <a:p>
            <a:endParaRPr/>
          </a:p>
        </p:txBody>
      </p:sp>
      <p:sp>
        <p:nvSpPr>
          <p:cNvPr id="124" name="object 124"/>
          <p:cNvSpPr/>
          <p:nvPr/>
        </p:nvSpPr>
        <p:spPr>
          <a:xfrm>
            <a:off x="1847987" y="6460892"/>
            <a:ext cx="66040" cy="62865"/>
          </a:xfrm>
          <a:custGeom>
            <a:avLst/>
            <a:gdLst/>
            <a:ahLst/>
            <a:cxnLst/>
            <a:rect l="l" t="t" r="r" b="b"/>
            <a:pathLst>
              <a:path w="66039" h="62865">
                <a:moveTo>
                  <a:pt x="0" y="0"/>
                </a:moveTo>
                <a:lnTo>
                  <a:pt x="22872" y="62852"/>
                </a:lnTo>
                <a:lnTo>
                  <a:pt x="42418" y="62852"/>
                </a:lnTo>
                <a:lnTo>
                  <a:pt x="65798" y="0"/>
                </a:lnTo>
                <a:lnTo>
                  <a:pt x="45237" y="0"/>
                </a:lnTo>
                <a:lnTo>
                  <a:pt x="37147" y="29171"/>
                </a:lnTo>
                <a:lnTo>
                  <a:pt x="35725" y="34569"/>
                </a:lnTo>
                <a:lnTo>
                  <a:pt x="34696" y="39331"/>
                </a:lnTo>
                <a:lnTo>
                  <a:pt x="33667" y="44475"/>
                </a:lnTo>
                <a:lnTo>
                  <a:pt x="33286" y="44475"/>
                </a:lnTo>
                <a:lnTo>
                  <a:pt x="32258" y="39458"/>
                </a:lnTo>
                <a:lnTo>
                  <a:pt x="31229" y="34569"/>
                </a:lnTo>
                <a:lnTo>
                  <a:pt x="29692" y="29171"/>
                </a:lnTo>
                <a:lnTo>
                  <a:pt x="21209" y="0"/>
                </a:lnTo>
                <a:lnTo>
                  <a:pt x="0" y="0"/>
                </a:lnTo>
                <a:close/>
              </a:path>
            </a:pathLst>
          </a:custGeom>
          <a:ln w="3860">
            <a:solidFill>
              <a:srgbClr val="231F20"/>
            </a:solidFill>
          </a:ln>
        </p:spPr>
        <p:txBody>
          <a:bodyPr wrap="square" lIns="0" tIns="0" rIns="0" bIns="0" rtlCol="0"/>
          <a:lstStyle/>
          <a:p>
            <a:endParaRPr/>
          </a:p>
        </p:txBody>
      </p:sp>
      <p:sp>
        <p:nvSpPr>
          <p:cNvPr id="125" name="object 125"/>
          <p:cNvSpPr/>
          <p:nvPr/>
        </p:nvSpPr>
        <p:spPr>
          <a:xfrm>
            <a:off x="1917772" y="6459355"/>
            <a:ext cx="57785" cy="66040"/>
          </a:xfrm>
          <a:custGeom>
            <a:avLst/>
            <a:gdLst/>
            <a:ahLst/>
            <a:cxnLst/>
            <a:rect l="l" t="t" r="r" b="b"/>
            <a:pathLst>
              <a:path w="57785" h="66040">
                <a:moveTo>
                  <a:pt x="56426" y="27241"/>
                </a:moveTo>
                <a:lnTo>
                  <a:pt x="55074" y="16694"/>
                </a:lnTo>
                <a:lnTo>
                  <a:pt x="50530" y="8029"/>
                </a:lnTo>
                <a:lnTo>
                  <a:pt x="42056" y="2159"/>
                </a:lnTo>
                <a:lnTo>
                  <a:pt x="28917" y="0"/>
                </a:lnTo>
                <a:lnTo>
                  <a:pt x="17487" y="0"/>
                </a:lnTo>
                <a:lnTo>
                  <a:pt x="8877" y="3213"/>
                </a:lnTo>
                <a:lnTo>
                  <a:pt x="4508" y="5651"/>
                </a:lnTo>
                <a:lnTo>
                  <a:pt x="8102" y="18249"/>
                </a:lnTo>
                <a:lnTo>
                  <a:pt x="12217" y="15671"/>
                </a:lnTo>
                <a:lnTo>
                  <a:pt x="19024" y="13487"/>
                </a:lnTo>
                <a:lnTo>
                  <a:pt x="25450" y="13487"/>
                </a:lnTo>
                <a:lnTo>
                  <a:pt x="35090" y="13487"/>
                </a:lnTo>
                <a:lnTo>
                  <a:pt x="36893" y="18249"/>
                </a:lnTo>
                <a:lnTo>
                  <a:pt x="36893" y="21716"/>
                </a:lnTo>
                <a:lnTo>
                  <a:pt x="36893" y="22491"/>
                </a:lnTo>
                <a:lnTo>
                  <a:pt x="21747" y="23951"/>
                </a:lnTo>
                <a:lnTo>
                  <a:pt x="10107" y="28386"/>
                </a:lnTo>
                <a:lnTo>
                  <a:pt x="2637" y="35880"/>
                </a:lnTo>
                <a:lnTo>
                  <a:pt x="0" y="46520"/>
                </a:lnTo>
                <a:lnTo>
                  <a:pt x="1383" y="53759"/>
                </a:lnTo>
                <a:lnTo>
                  <a:pt x="5381" y="59917"/>
                </a:lnTo>
                <a:lnTo>
                  <a:pt x="11765" y="64195"/>
                </a:lnTo>
                <a:lnTo>
                  <a:pt x="20307" y="65798"/>
                </a:lnTo>
                <a:lnTo>
                  <a:pt x="27762" y="65798"/>
                </a:lnTo>
                <a:lnTo>
                  <a:pt x="34188" y="63093"/>
                </a:lnTo>
                <a:lnTo>
                  <a:pt x="38303" y="58089"/>
                </a:lnTo>
                <a:lnTo>
                  <a:pt x="38684" y="58089"/>
                </a:lnTo>
                <a:lnTo>
                  <a:pt x="39852" y="64388"/>
                </a:lnTo>
                <a:lnTo>
                  <a:pt x="57454" y="64388"/>
                </a:lnTo>
                <a:lnTo>
                  <a:pt x="56680" y="60909"/>
                </a:lnTo>
                <a:lnTo>
                  <a:pt x="56426" y="55130"/>
                </a:lnTo>
                <a:lnTo>
                  <a:pt x="56426" y="49225"/>
                </a:lnTo>
                <a:lnTo>
                  <a:pt x="56426" y="27241"/>
                </a:lnTo>
                <a:close/>
              </a:path>
            </a:pathLst>
          </a:custGeom>
          <a:ln w="3860">
            <a:solidFill>
              <a:srgbClr val="231F20"/>
            </a:solidFill>
          </a:ln>
        </p:spPr>
        <p:txBody>
          <a:bodyPr wrap="square" lIns="0" tIns="0" rIns="0" bIns="0" rtlCol="0"/>
          <a:lstStyle/>
          <a:p>
            <a:endParaRPr/>
          </a:p>
        </p:txBody>
      </p:sp>
      <p:sp>
        <p:nvSpPr>
          <p:cNvPr id="126" name="object 126"/>
          <p:cNvSpPr/>
          <p:nvPr/>
        </p:nvSpPr>
        <p:spPr>
          <a:xfrm>
            <a:off x="1937050" y="6494052"/>
            <a:ext cx="18415" cy="17780"/>
          </a:xfrm>
          <a:custGeom>
            <a:avLst/>
            <a:gdLst/>
            <a:ahLst/>
            <a:cxnLst/>
            <a:rect l="l" t="t" r="r" b="b"/>
            <a:pathLst>
              <a:path w="18414" h="17779">
                <a:moveTo>
                  <a:pt x="18249" y="6807"/>
                </a:moveTo>
                <a:lnTo>
                  <a:pt x="18249" y="7962"/>
                </a:lnTo>
                <a:lnTo>
                  <a:pt x="18122" y="9118"/>
                </a:lnTo>
                <a:lnTo>
                  <a:pt x="17868" y="10147"/>
                </a:lnTo>
                <a:lnTo>
                  <a:pt x="16586" y="14135"/>
                </a:lnTo>
                <a:lnTo>
                  <a:pt x="12471" y="17348"/>
                </a:lnTo>
                <a:lnTo>
                  <a:pt x="7721" y="17348"/>
                </a:lnTo>
                <a:lnTo>
                  <a:pt x="3340" y="17348"/>
                </a:lnTo>
                <a:lnTo>
                  <a:pt x="0" y="14909"/>
                </a:lnTo>
                <a:lnTo>
                  <a:pt x="0" y="9893"/>
                </a:lnTo>
                <a:lnTo>
                  <a:pt x="0" y="2438"/>
                </a:lnTo>
                <a:lnTo>
                  <a:pt x="7975" y="0"/>
                </a:lnTo>
                <a:lnTo>
                  <a:pt x="18249" y="0"/>
                </a:lnTo>
                <a:lnTo>
                  <a:pt x="18249" y="6807"/>
                </a:lnTo>
                <a:close/>
              </a:path>
            </a:pathLst>
          </a:custGeom>
          <a:ln w="3860">
            <a:solidFill>
              <a:srgbClr val="231F20"/>
            </a:solidFill>
          </a:ln>
        </p:spPr>
        <p:txBody>
          <a:bodyPr wrap="square" lIns="0" tIns="0" rIns="0" bIns="0" rtlCol="0"/>
          <a:lstStyle/>
          <a:p>
            <a:endParaRPr/>
          </a:p>
        </p:txBody>
      </p:sp>
      <p:sp>
        <p:nvSpPr>
          <p:cNvPr id="127" name="object 127"/>
          <p:cNvSpPr/>
          <p:nvPr/>
        </p:nvSpPr>
        <p:spPr>
          <a:xfrm>
            <a:off x="1983064" y="6443926"/>
            <a:ext cx="41910" cy="81280"/>
          </a:xfrm>
          <a:custGeom>
            <a:avLst/>
            <a:gdLst/>
            <a:ahLst/>
            <a:cxnLst/>
            <a:rect l="l" t="t" r="r" b="b"/>
            <a:pathLst>
              <a:path w="41910" h="81279">
                <a:moveTo>
                  <a:pt x="8356" y="5270"/>
                </a:moveTo>
                <a:lnTo>
                  <a:pt x="8356" y="16967"/>
                </a:lnTo>
                <a:lnTo>
                  <a:pt x="0" y="16967"/>
                </a:lnTo>
                <a:lnTo>
                  <a:pt x="0" y="31356"/>
                </a:lnTo>
                <a:lnTo>
                  <a:pt x="8356" y="31356"/>
                </a:lnTo>
                <a:lnTo>
                  <a:pt x="8356" y="57061"/>
                </a:lnTo>
                <a:lnTo>
                  <a:pt x="8356" y="65938"/>
                </a:lnTo>
                <a:lnTo>
                  <a:pt x="10159" y="71970"/>
                </a:lnTo>
                <a:lnTo>
                  <a:pt x="13754" y="75704"/>
                </a:lnTo>
                <a:lnTo>
                  <a:pt x="16967" y="78917"/>
                </a:lnTo>
                <a:lnTo>
                  <a:pt x="22237" y="81102"/>
                </a:lnTo>
                <a:lnTo>
                  <a:pt x="28536" y="81102"/>
                </a:lnTo>
                <a:lnTo>
                  <a:pt x="33934" y="81102"/>
                </a:lnTo>
                <a:lnTo>
                  <a:pt x="38684" y="80327"/>
                </a:lnTo>
                <a:lnTo>
                  <a:pt x="41135" y="79425"/>
                </a:lnTo>
                <a:lnTo>
                  <a:pt x="40995" y="64643"/>
                </a:lnTo>
                <a:lnTo>
                  <a:pt x="39204" y="65036"/>
                </a:lnTo>
                <a:lnTo>
                  <a:pt x="37922" y="65163"/>
                </a:lnTo>
                <a:lnTo>
                  <a:pt x="35217" y="65163"/>
                </a:lnTo>
                <a:lnTo>
                  <a:pt x="29438" y="65163"/>
                </a:lnTo>
                <a:lnTo>
                  <a:pt x="27508" y="61696"/>
                </a:lnTo>
                <a:lnTo>
                  <a:pt x="27508" y="54114"/>
                </a:lnTo>
                <a:lnTo>
                  <a:pt x="27508" y="31356"/>
                </a:lnTo>
                <a:lnTo>
                  <a:pt x="41516" y="31356"/>
                </a:lnTo>
                <a:lnTo>
                  <a:pt x="41516" y="16967"/>
                </a:lnTo>
                <a:lnTo>
                  <a:pt x="27508" y="16967"/>
                </a:lnTo>
                <a:lnTo>
                  <a:pt x="27508" y="0"/>
                </a:lnTo>
                <a:lnTo>
                  <a:pt x="8356" y="5270"/>
                </a:lnTo>
                <a:close/>
              </a:path>
            </a:pathLst>
          </a:custGeom>
          <a:ln w="3860">
            <a:solidFill>
              <a:srgbClr val="231F20"/>
            </a:solidFill>
          </a:ln>
        </p:spPr>
        <p:txBody>
          <a:bodyPr wrap="square" lIns="0" tIns="0" rIns="0" bIns="0" rtlCol="0"/>
          <a:lstStyle/>
          <a:p>
            <a:endParaRPr/>
          </a:p>
        </p:txBody>
      </p:sp>
      <p:sp>
        <p:nvSpPr>
          <p:cNvPr id="128" name="object 128"/>
          <p:cNvSpPr/>
          <p:nvPr/>
        </p:nvSpPr>
        <p:spPr>
          <a:xfrm>
            <a:off x="2035892" y="6460888"/>
            <a:ext cx="19685" cy="62865"/>
          </a:xfrm>
          <a:custGeom>
            <a:avLst/>
            <a:gdLst/>
            <a:ahLst/>
            <a:cxnLst/>
            <a:rect l="l" t="t" r="r" b="b"/>
            <a:pathLst>
              <a:path w="19685" h="62865">
                <a:moveTo>
                  <a:pt x="19532" y="62852"/>
                </a:moveTo>
                <a:lnTo>
                  <a:pt x="19532" y="0"/>
                </a:lnTo>
                <a:lnTo>
                  <a:pt x="0" y="0"/>
                </a:lnTo>
                <a:lnTo>
                  <a:pt x="0" y="62852"/>
                </a:lnTo>
                <a:lnTo>
                  <a:pt x="19532" y="62852"/>
                </a:lnTo>
                <a:close/>
              </a:path>
            </a:pathLst>
          </a:custGeom>
          <a:ln w="3860">
            <a:solidFill>
              <a:srgbClr val="231F20"/>
            </a:solidFill>
          </a:ln>
        </p:spPr>
        <p:txBody>
          <a:bodyPr wrap="square" lIns="0" tIns="0" rIns="0" bIns="0" rtlCol="0"/>
          <a:lstStyle/>
          <a:p>
            <a:endParaRPr/>
          </a:p>
        </p:txBody>
      </p:sp>
      <p:sp>
        <p:nvSpPr>
          <p:cNvPr id="129" name="object 129"/>
          <p:cNvSpPr/>
          <p:nvPr/>
        </p:nvSpPr>
        <p:spPr>
          <a:xfrm>
            <a:off x="2035371" y="6433647"/>
            <a:ext cx="20955" cy="19685"/>
          </a:xfrm>
          <a:custGeom>
            <a:avLst/>
            <a:gdLst/>
            <a:ahLst/>
            <a:cxnLst/>
            <a:rect l="l" t="t" r="r" b="b"/>
            <a:pathLst>
              <a:path w="20955" h="19685">
                <a:moveTo>
                  <a:pt x="10414" y="0"/>
                </a:moveTo>
                <a:lnTo>
                  <a:pt x="4114" y="0"/>
                </a:lnTo>
                <a:lnTo>
                  <a:pt x="0" y="4241"/>
                </a:lnTo>
                <a:lnTo>
                  <a:pt x="0" y="9766"/>
                </a:lnTo>
                <a:lnTo>
                  <a:pt x="0" y="15163"/>
                </a:lnTo>
                <a:lnTo>
                  <a:pt x="3987" y="19532"/>
                </a:lnTo>
                <a:lnTo>
                  <a:pt x="10160" y="19532"/>
                </a:lnTo>
                <a:lnTo>
                  <a:pt x="16713" y="19532"/>
                </a:lnTo>
                <a:lnTo>
                  <a:pt x="20701" y="15163"/>
                </a:lnTo>
                <a:lnTo>
                  <a:pt x="20701" y="9766"/>
                </a:lnTo>
                <a:lnTo>
                  <a:pt x="20561" y="4241"/>
                </a:lnTo>
                <a:lnTo>
                  <a:pt x="16713" y="0"/>
                </a:lnTo>
                <a:lnTo>
                  <a:pt x="10414" y="0"/>
                </a:lnTo>
                <a:close/>
              </a:path>
            </a:pathLst>
          </a:custGeom>
          <a:ln w="3860">
            <a:solidFill>
              <a:srgbClr val="231F20"/>
            </a:solidFill>
          </a:ln>
        </p:spPr>
        <p:txBody>
          <a:bodyPr wrap="square" lIns="0" tIns="0" rIns="0" bIns="0" rtlCol="0"/>
          <a:lstStyle/>
          <a:p>
            <a:endParaRPr/>
          </a:p>
        </p:txBody>
      </p:sp>
      <p:sp>
        <p:nvSpPr>
          <p:cNvPr id="130" name="object 130"/>
          <p:cNvSpPr/>
          <p:nvPr/>
        </p:nvSpPr>
        <p:spPr>
          <a:xfrm>
            <a:off x="2067510" y="6459349"/>
            <a:ext cx="66040" cy="66040"/>
          </a:xfrm>
          <a:custGeom>
            <a:avLst/>
            <a:gdLst/>
            <a:ahLst/>
            <a:cxnLst/>
            <a:rect l="l" t="t" r="r" b="b"/>
            <a:pathLst>
              <a:path w="66039" h="66040">
                <a:moveTo>
                  <a:pt x="33667" y="0"/>
                </a:moveTo>
                <a:lnTo>
                  <a:pt x="19839" y="2347"/>
                </a:lnTo>
                <a:lnTo>
                  <a:pt x="9218" y="9043"/>
                </a:lnTo>
                <a:lnTo>
                  <a:pt x="2404" y="19572"/>
                </a:lnTo>
                <a:lnTo>
                  <a:pt x="0" y="33413"/>
                </a:lnTo>
                <a:lnTo>
                  <a:pt x="2495" y="47040"/>
                </a:lnTo>
                <a:lnTo>
                  <a:pt x="9364" y="57221"/>
                </a:lnTo>
                <a:lnTo>
                  <a:pt x="19679" y="63594"/>
                </a:lnTo>
                <a:lnTo>
                  <a:pt x="32512" y="65798"/>
                </a:lnTo>
                <a:lnTo>
                  <a:pt x="44797" y="63794"/>
                </a:lnTo>
                <a:lnTo>
                  <a:pt x="55406" y="57658"/>
                </a:lnTo>
                <a:lnTo>
                  <a:pt x="62858" y="47207"/>
                </a:lnTo>
                <a:lnTo>
                  <a:pt x="65671" y="32258"/>
                </a:lnTo>
                <a:lnTo>
                  <a:pt x="63364" y="19191"/>
                </a:lnTo>
                <a:lnTo>
                  <a:pt x="56851" y="8994"/>
                </a:lnTo>
                <a:lnTo>
                  <a:pt x="46747" y="2364"/>
                </a:lnTo>
                <a:lnTo>
                  <a:pt x="33667" y="0"/>
                </a:lnTo>
                <a:close/>
              </a:path>
            </a:pathLst>
          </a:custGeom>
          <a:ln w="3860">
            <a:solidFill>
              <a:srgbClr val="231F20"/>
            </a:solidFill>
          </a:ln>
        </p:spPr>
        <p:txBody>
          <a:bodyPr wrap="square" lIns="0" tIns="0" rIns="0" bIns="0" rtlCol="0"/>
          <a:lstStyle/>
          <a:p>
            <a:endParaRPr/>
          </a:p>
        </p:txBody>
      </p:sp>
      <p:sp>
        <p:nvSpPr>
          <p:cNvPr id="131" name="object 131"/>
          <p:cNvSpPr/>
          <p:nvPr/>
        </p:nvSpPr>
        <p:spPr>
          <a:xfrm>
            <a:off x="2087677" y="6473357"/>
            <a:ext cx="25400" cy="38100"/>
          </a:xfrm>
          <a:custGeom>
            <a:avLst/>
            <a:gdLst/>
            <a:ahLst/>
            <a:cxnLst/>
            <a:rect l="l" t="t" r="r" b="b"/>
            <a:pathLst>
              <a:path w="25400" h="38100">
                <a:moveTo>
                  <a:pt x="12852" y="0"/>
                </a:moveTo>
                <a:lnTo>
                  <a:pt x="21729" y="0"/>
                </a:lnTo>
                <a:lnTo>
                  <a:pt x="25323" y="9512"/>
                </a:lnTo>
                <a:lnTo>
                  <a:pt x="25323" y="18770"/>
                </a:lnTo>
                <a:lnTo>
                  <a:pt x="25323" y="30200"/>
                </a:lnTo>
                <a:lnTo>
                  <a:pt x="20573" y="37782"/>
                </a:lnTo>
                <a:lnTo>
                  <a:pt x="12852" y="37782"/>
                </a:lnTo>
                <a:lnTo>
                  <a:pt x="4508" y="37782"/>
                </a:lnTo>
                <a:lnTo>
                  <a:pt x="0" y="29692"/>
                </a:lnTo>
                <a:lnTo>
                  <a:pt x="0" y="18897"/>
                </a:lnTo>
                <a:lnTo>
                  <a:pt x="0" y="9639"/>
                </a:lnTo>
                <a:lnTo>
                  <a:pt x="3606" y="0"/>
                </a:lnTo>
                <a:lnTo>
                  <a:pt x="12852" y="0"/>
                </a:lnTo>
                <a:close/>
              </a:path>
            </a:pathLst>
          </a:custGeom>
          <a:ln w="3860">
            <a:solidFill>
              <a:srgbClr val="231F20"/>
            </a:solidFill>
          </a:ln>
        </p:spPr>
        <p:txBody>
          <a:bodyPr wrap="square" lIns="0" tIns="0" rIns="0" bIns="0" rtlCol="0"/>
          <a:lstStyle/>
          <a:p>
            <a:endParaRPr/>
          </a:p>
        </p:txBody>
      </p:sp>
      <p:sp>
        <p:nvSpPr>
          <p:cNvPr id="132" name="object 132"/>
          <p:cNvSpPr/>
          <p:nvPr/>
        </p:nvSpPr>
        <p:spPr>
          <a:xfrm>
            <a:off x="2144753" y="6459478"/>
            <a:ext cx="60325" cy="64769"/>
          </a:xfrm>
          <a:custGeom>
            <a:avLst/>
            <a:gdLst/>
            <a:ahLst/>
            <a:cxnLst/>
            <a:rect l="l" t="t" r="r" b="b"/>
            <a:pathLst>
              <a:path w="60325" h="64770">
                <a:moveTo>
                  <a:pt x="507" y="64262"/>
                </a:moveTo>
                <a:lnTo>
                  <a:pt x="20040" y="64262"/>
                </a:lnTo>
                <a:lnTo>
                  <a:pt x="20040" y="28016"/>
                </a:lnTo>
                <a:lnTo>
                  <a:pt x="20040" y="26212"/>
                </a:lnTo>
                <a:lnTo>
                  <a:pt x="20167" y="24422"/>
                </a:lnTo>
                <a:lnTo>
                  <a:pt x="20688" y="23139"/>
                </a:lnTo>
                <a:lnTo>
                  <a:pt x="22097" y="19532"/>
                </a:lnTo>
                <a:lnTo>
                  <a:pt x="25311" y="15811"/>
                </a:lnTo>
                <a:lnTo>
                  <a:pt x="30708" y="15811"/>
                </a:lnTo>
                <a:lnTo>
                  <a:pt x="37782" y="15811"/>
                </a:lnTo>
                <a:lnTo>
                  <a:pt x="40601" y="21336"/>
                </a:lnTo>
                <a:lnTo>
                  <a:pt x="40601" y="29425"/>
                </a:lnTo>
                <a:lnTo>
                  <a:pt x="40601" y="64262"/>
                </a:lnTo>
                <a:lnTo>
                  <a:pt x="60147" y="64262"/>
                </a:lnTo>
                <a:lnTo>
                  <a:pt x="60147" y="27114"/>
                </a:lnTo>
                <a:lnTo>
                  <a:pt x="58440" y="15071"/>
                </a:lnTo>
                <a:lnTo>
                  <a:pt x="53720" y="6618"/>
                </a:lnTo>
                <a:lnTo>
                  <a:pt x="46591" y="1634"/>
                </a:lnTo>
                <a:lnTo>
                  <a:pt x="37655" y="0"/>
                </a:lnTo>
                <a:lnTo>
                  <a:pt x="27114" y="0"/>
                </a:lnTo>
                <a:lnTo>
                  <a:pt x="20815" y="6045"/>
                </a:lnTo>
                <a:lnTo>
                  <a:pt x="18249" y="10160"/>
                </a:lnTo>
                <a:lnTo>
                  <a:pt x="17856" y="10160"/>
                </a:lnTo>
                <a:lnTo>
                  <a:pt x="16954" y="1409"/>
                </a:lnTo>
                <a:lnTo>
                  <a:pt x="0" y="1409"/>
                </a:lnTo>
                <a:lnTo>
                  <a:pt x="253" y="7073"/>
                </a:lnTo>
                <a:lnTo>
                  <a:pt x="507" y="13627"/>
                </a:lnTo>
                <a:lnTo>
                  <a:pt x="507" y="21463"/>
                </a:lnTo>
                <a:lnTo>
                  <a:pt x="507" y="64262"/>
                </a:lnTo>
                <a:close/>
              </a:path>
            </a:pathLst>
          </a:custGeom>
          <a:ln w="3860">
            <a:solidFill>
              <a:srgbClr val="231F20"/>
            </a:solidFill>
          </a:ln>
        </p:spPr>
        <p:txBody>
          <a:bodyPr wrap="square" lIns="0" tIns="0" rIns="0" bIns="0" rtlCol="0"/>
          <a:lstStyle/>
          <a:p>
            <a:endParaRPr/>
          </a:p>
        </p:txBody>
      </p:sp>
      <p:sp>
        <p:nvSpPr>
          <p:cNvPr id="133" name="object 133"/>
          <p:cNvSpPr/>
          <p:nvPr/>
        </p:nvSpPr>
        <p:spPr>
          <a:xfrm>
            <a:off x="1755447" y="6563707"/>
            <a:ext cx="287261" cy="91894"/>
          </a:xfrm>
          <a:prstGeom prst="rect">
            <a:avLst/>
          </a:prstGeom>
          <a:blipFill>
            <a:blip r:embed="rId13" cstate="print"/>
            <a:stretch>
              <a:fillRect/>
            </a:stretch>
          </a:blipFill>
        </p:spPr>
        <p:txBody>
          <a:bodyPr wrap="square" lIns="0" tIns="0" rIns="0" bIns="0" rtlCol="0"/>
          <a:lstStyle/>
          <a:p>
            <a:endParaRPr/>
          </a:p>
        </p:txBody>
      </p:sp>
      <p:sp>
        <p:nvSpPr>
          <p:cNvPr id="134" name="object 134"/>
          <p:cNvSpPr txBox="1"/>
          <p:nvPr/>
        </p:nvSpPr>
        <p:spPr>
          <a:xfrm>
            <a:off x="1573485" y="6382517"/>
            <a:ext cx="652145" cy="308610"/>
          </a:xfrm>
          <a:prstGeom prst="rect">
            <a:avLst/>
          </a:prstGeom>
        </p:spPr>
        <p:txBody>
          <a:bodyPr vert="horz" wrap="square" lIns="0" tIns="38735" rIns="0" bIns="0" rtlCol="0">
            <a:spAutoFit/>
          </a:bodyPr>
          <a:lstStyle/>
          <a:p>
            <a:pPr marL="180340" marR="5080" indent="-168275">
              <a:lnSpc>
                <a:spcPts val="1010"/>
              </a:lnSpc>
              <a:spcBef>
                <a:spcPts val="305"/>
              </a:spcBef>
            </a:pPr>
            <a:r>
              <a:rPr sz="1000" b="1" spc="5" dirty="0">
                <a:solidFill>
                  <a:srgbClr val="FFFFFF"/>
                </a:solidFill>
                <a:latin typeface="Arial"/>
                <a:cs typeface="Arial"/>
              </a:rPr>
              <a:t>I</a:t>
            </a:r>
            <a:r>
              <a:rPr sz="1000" b="1" spc="-25" dirty="0">
                <a:solidFill>
                  <a:srgbClr val="FFFFFF"/>
                </a:solidFill>
                <a:latin typeface="Arial"/>
                <a:cs typeface="Arial"/>
              </a:rPr>
              <a:t>nn</a:t>
            </a:r>
            <a:r>
              <a:rPr sz="1000" b="1" spc="-35" dirty="0">
                <a:solidFill>
                  <a:srgbClr val="FFFFFF"/>
                </a:solidFill>
                <a:latin typeface="Arial"/>
                <a:cs typeface="Arial"/>
              </a:rPr>
              <a:t>o</a:t>
            </a:r>
            <a:r>
              <a:rPr sz="1000" b="1" spc="-30" dirty="0">
                <a:solidFill>
                  <a:srgbClr val="FFFFFF"/>
                </a:solidFill>
                <a:latin typeface="Arial"/>
                <a:cs typeface="Arial"/>
              </a:rPr>
              <a:t>v</a:t>
            </a:r>
            <a:r>
              <a:rPr sz="1000" b="1" spc="-35" dirty="0">
                <a:solidFill>
                  <a:srgbClr val="FFFFFF"/>
                </a:solidFill>
                <a:latin typeface="Arial"/>
                <a:cs typeface="Arial"/>
              </a:rPr>
              <a:t>a</a:t>
            </a:r>
            <a:r>
              <a:rPr sz="1000" b="1" spc="-5" dirty="0">
                <a:solidFill>
                  <a:srgbClr val="FFFFFF"/>
                </a:solidFill>
                <a:latin typeface="Arial"/>
                <a:cs typeface="Arial"/>
              </a:rPr>
              <a:t>tion  </a:t>
            </a:r>
            <a:r>
              <a:rPr sz="1000" b="1" spc="-30" dirty="0">
                <a:solidFill>
                  <a:srgbClr val="FFFFFF"/>
                </a:solidFill>
                <a:latin typeface="Arial"/>
                <a:cs typeface="Arial"/>
              </a:rPr>
              <a:t>Zone</a:t>
            </a:r>
            <a:endParaRPr sz="1000">
              <a:latin typeface="Arial"/>
              <a:cs typeface="Arial"/>
            </a:endParaRPr>
          </a:p>
        </p:txBody>
      </p:sp>
      <p:sp>
        <p:nvSpPr>
          <p:cNvPr id="135" name="object 135"/>
          <p:cNvSpPr/>
          <p:nvPr/>
        </p:nvSpPr>
        <p:spPr>
          <a:xfrm>
            <a:off x="6470968" y="6106907"/>
            <a:ext cx="71120" cy="88265"/>
          </a:xfrm>
          <a:custGeom>
            <a:avLst/>
            <a:gdLst/>
            <a:ahLst/>
            <a:cxnLst/>
            <a:rect l="l" t="t" r="r" b="b"/>
            <a:pathLst>
              <a:path w="71120" h="88264">
                <a:moveTo>
                  <a:pt x="0" y="0"/>
                </a:moveTo>
                <a:lnTo>
                  <a:pt x="0" y="48323"/>
                </a:lnTo>
                <a:lnTo>
                  <a:pt x="2329" y="66133"/>
                </a:lnTo>
                <a:lnTo>
                  <a:pt x="9093" y="78495"/>
                </a:lnTo>
                <a:lnTo>
                  <a:pt x="19952" y="85699"/>
                </a:lnTo>
                <a:lnTo>
                  <a:pt x="34569" y="88036"/>
                </a:lnTo>
                <a:lnTo>
                  <a:pt x="49755" y="85630"/>
                </a:lnTo>
                <a:lnTo>
                  <a:pt x="61110" y="78332"/>
                </a:lnTo>
                <a:lnTo>
                  <a:pt x="68225" y="66021"/>
                </a:lnTo>
                <a:lnTo>
                  <a:pt x="70688" y="48577"/>
                </a:lnTo>
                <a:lnTo>
                  <a:pt x="70688" y="0"/>
                </a:lnTo>
                <a:lnTo>
                  <a:pt x="51155" y="0"/>
                </a:lnTo>
                <a:lnTo>
                  <a:pt x="51155" y="49733"/>
                </a:lnTo>
                <a:lnTo>
                  <a:pt x="50110" y="59779"/>
                </a:lnTo>
                <a:lnTo>
                  <a:pt x="47039" y="66835"/>
                </a:lnTo>
                <a:lnTo>
                  <a:pt x="42041" y="70998"/>
                </a:lnTo>
                <a:lnTo>
                  <a:pt x="35217" y="72364"/>
                </a:lnTo>
                <a:lnTo>
                  <a:pt x="28592" y="70942"/>
                </a:lnTo>
                <a:lnTo>
                  <a:pt x="23664" y="66687"/>
                </a:lnTo>
                <a:lnTo>
                  <a:pt x="20592" y="59613"/>
                </a:lnTo>
                <a:lnTo>
                  <a:pt x="19532" y="49733"/>
                </a:lnTo>
                <a:lnTo>
                  <a:pt x="19532" y="0"/>
                </a:lnTo>
                <a:lnTo>
                  <a:pt x="0" y="0"/>
                </a:lnTo>
                <a:close/>
              </a:path>
            </a:pathLst>
          </a:custGeom>
          <a:ln w="3860">
            <a:solidFill>
              <a:srgbClr val="231F20"/>
            </a:solidFill>
          </a:ln>
        </p:spPr>
        <p:txBody>
          <a:bodyPr wrap="square" lIns="0" tIns="0" rIns="0" bIns="0" rtlCol="0"/>
          <a:lstStyle/>
          <a:p>
            <a:endParaRPr/>
          </a:p>
        </p:txBody>
      </p:sp>
      <p:sp>
        <p:nvSpPr>
          <p:cNvPr id="136" name="object 136"/>
          <p:cNvSpPr/>
          <p:nvPr/>
        </p:nvSpPr>
        <p:spPr>
          <a:xfrm>
            <a:off x="6557457" y="6129270"/>
            <a:ext cx="60325" cy="64769"/>
          </a:xfrm>
          <a:custGeom>
            <a:avLst/>
            <a:gdLst/>
            <a:ahLst/>
            <a:cxnLst/>
            <a:rect l="l" t="t" r="r" b="b"/>
            <a:pathLst>
              <a:path w="60325" h="64770">
                <a:moveTo>
                  <a:pt x="520" y="64262"/>
                </a:moveTo>
                <a:lnTo>
                  <a:pt x="20053" y="64262"/>
                </a:lnTo>
                <a:lnTo>
                  <a:pt x="20053" y="28016"/>
                </a:lnTo>
                <a:lnTo>
                  <a:pt x="20053" y="26225"/>
                </a:lnTo>
                <a:lnTo>
                  <a:pt x="20180" y="24422"/>
                </a:lnTo>
                <a:lnTo>
                  <a:pt x="20701" y="23139"/>
                </a:lnTo>
                <a:lnTo>
                  <a:pt x="22110" y="19532"/>
                </a:lnTo>
                <a:lnTo>
                  <a:pt x="25323" y="15811"/>
                </a:lnTo>
                <a:lnTo>
                  <a:pt x="30721" y="15811"/>
                </a:lnTo>
                <a:lnTo>
                  <a:pt x="37795" y="15811"/>
                </a:lnTo>
                <a:lnTo>
                  <a:pt x="40614" y="21336"/>
                </a:lnTo>
                <a:lnTo>
                  <a:pt x="40614" y="29438"/>
                </a:lnTo>
                <a:lnTo>
                  <a:pt x="40614" y="64262"/>
                </a:lnTo>
                <a:lnTo>
                  <a:pt x="60159" y="64262"/>
                </a:lnTo>
                <a:lnTo>
                  <a:pt x="60159" y="27114"/>
                </a:lnTo>
                <a:lnTo>
                  <a:pt x="58452" y="15071"/>
                </a:lnTo>
                <a:lnTo>
                  <a:pt x="53733" y="6618"/>
                </a:lnTo>
                <a:lnTo>
                  <a:pt x="46604" y="1634"/>
                </a:lnTo>
                <a:lnTo>
                  <a:pt x="37668" y="0"/>
                </a:lnTo>
                <a:lnTo>
                  <a:pt x="27127" y="0"/>
                </a:lnTo>
                <a:lnTo>
                  <a:pt x="20828" y="6045"/>
                </a:lnTo>
                <a:lnTo>
                  <a:pt x="18262" y="10160"/>
                </a:lnTo>
                <a:lnTo>
                  <a:pt x="17868" y="10160"/>
                </a:lnTo>
                <a:lnTo>
                  <a:pt x="16967" y="1409"/>
                </a:lnTo>
                <a:lnTo>
                  <a:pt x="0" y="1409"/>
                </a:lnTo>
                <a:lnTo>
                  <a:pt x="266" y="7073"/>
                </a:lnTo>
                <a:lnTo>
                  <a:pt x="520" y="13627"/>
                </a:lnTo>
                <a:lnTo>
                  <a:pt x="520" y="21463"/>
                </a:lnTo>
                <a:lnTo>
                  <a:pt x="520" y="64262"/>
                </a:lnTo>
                <a:close/>
              </a:path>
            </a:pathLst>
          </a:custGeom>
          <a:ln w="3860">
            <a:solidFill>
              <a:srgbClr val="231F20"/>
            </a:solidFill>
          </a:ln>
        </p:spPr>
        <p:txBody>
          <a:bodyPr wrap="square" lIns="0" tIns="0" rIns="0" bIns="0" rtlCol="0"/>
          <a:lstStyle/>
          <a:p>
            <a:endParaRPr/>
          </a:p>
        </p:txBody>
      </p:sp>
      <p:sp>
        <p:nvSpPr>
          <p:cNvPr id="137" name="object 137"/>
          <p:cNvSpPr/>
          <p:nvPr/>
        </p:nvSpPr>
        <p:spPr>
          <a:xfrm>
            <a:off x="6633295" y="6130680"/>
            <a:ext cx="19685" cy="62865"/>
          </a:xfrm>
          <a:custGeom>
            <a:avLst/>
            <a:gdLst/>
            <a:ahLst/>
            <a:cxnLst/>
            <a:rect l="l" t="t" r="r" b="b"/>
            <a:pathLst>
              <a:path w="19684" h="62864">
                <a:moveTo>
                  <a:pt x="19532" y="62852"/>
                </a:moveTo>
                <a:lnTo>
                  <a:pt x="19532" y="0"/>
                </a:lnTo>
                <a:lnTo>
                  <a:pt x="0" y="0"/>
                </a:lnTo>
                <a:lnTo>
                  <a:pt x="0" y="62852"/>
                </a:lnTo>
                <a:lnTo>
                  <a:pt x="19532" y="62852"/>
                </a:lnTo>
                <a:close/>
              </a:path>
            </a:pathLst>
          </a:custGeom>
          <a:ln w="3860">
            <a:solidFill>
              <a:srgbClr val="231F20"/>
            </a:solidFill>
          </a:ln>
        </p:spPr>
        <p:txBody>
          <a:bodyPr wrap="square" lIns="0" tIns="0" rIns="0" bIns="0" rtlCol="0"/>
          <a:lstStyle/>
          <a:p>
            <a:endParaRPr/>
          </a:p>
        </p:txBody>
      </p:sp>
      <p:sp>
        <p:nvSpPr>
          <p:cNvPr id="138" name="object 138"/>
          <p:cNvSpPr/>
          <p:nvPr/>
        </p:nvSpPr>
        <p:spPr>
          <a:xfrm>
            <a:off x="6632774" y="6103438"/>
            <a:ext cx="20955" cy="19685"/>
          </a:xfrm>
          <a:custGeom>
            <a:avLst/>
            <a:gdLst/>
            <a:ahLst/>
            <a:cxnLst/>
            <a:rect l="l" t="t" r="r" b="b"/>
            <a:pathLst>
              <a:path w="20954" h="19685">
                <a:moveTo>
                  <a:pt x="10413" y="0"/>
                </a:moveTo>
                <a:lnTo>
                  <a:pt x="4114" y="0"/>
                </a:lnTo>
                <a:lnTo>
                  <a:pt x="0" y="4241"/>
                </a:lnTo>
                <a:lnTo>
                  <a:pt x="0" y="9766"/>
                </a:lnTo>
                <a:lnTo>
                  <a:pt x="0" y="15163"/>
                </a:lnTo>
                <a:lnTo>
                  <a:pt x="3987" y="19532"/>
                </a:lnTo>
                <a:lnTo>
                  <a:pt x="10159" y="19532"/>
                </a:lnTo>
                <a:lnTo>
                  <a:pt x="16713" y="19532"/>
                </a:lnTo>
                <a:lnTo>
                  <a:pt x="20700" y="15163"/>
                </a:lnTo>
                <a:lnTo>
                  <a:pt x="20700" y="9766"/>
                </a:lnTo>
                <a:lnTo>
                  <a:pt x="20573" y="4241"/>
                </a:lnTo>
                <a:lnTo>
                  <a:pt x="16713" y="0"/>
                </a:lnTo>
                <a:lnTo>
                  <a:pt x="10413" y="0"/>
                </a:lnTo>
                <a:close/>
              </a:path>
            </a:pathLst>
          </a:custGeom>
          <a:ln w="3860">
            <a:solidFill>
              <a:srgbClr val="231F20"/>
            </a:solidFill>
          </a:ln>
        </p:spPr>
        <p:txBody>
          <a:bodyPr wrap="square" lIns="0" tIns="0" rIns="0" bIns="0" rtlCol="0"/>
          <a:lstStyle/>
          <a:p>
            <a:endParaRPr/>
          </a:p>
        </p:txBody>
      </p:sp>
      <p:sp>
        <p:nvSpPr>
          <p:cNvPr id="139" name="object 139"/>
          <p:cNvSpPr/>
          <p:nvPr/>
        </p:nvSpPr>
        <p:spPr>
          <a:xfrm>
            <a:off x="6661822" y="6130685"/>
            <a:ext cx="66040" cy="62865"/>
          </a:xfrm>
          <a:custGeom>
            <a:avLst/>
            <a:gdLst/>
            <a:ahLst/>
            <a:cxnLst/>
            <a:rect l="l" t="t" r="r" b="b"/>
            <a:pathLst>
              <a:path w="66040" h="62864">
                <a:moveTo>
                  <a:pt x="0" y="0"/>
                </a:moveTo>
                <a:lnTo>
                  <a:pt x="22872" y="62852"/>
                </a:lnTo>
                <a:lnTo>
                  <a:pt x="42418" y="62852"/>
                </a:lnTo>
                <a:lnTo>
                  <a:pt x="65798" y="0"/>
                </a:lnTo>
                <a:lnTo>
                  <a:pt x="45237" y="0"/>
                </a:lnTo>
                <a:lnTo>
                  <a:pt x="37147" y="29171"/>
                </a:lnTo>
                <a:lnTo>
                  <a:pt x="35725" y="34569"/>
                </a:lnTo>
                <a:lnTo>
                  <a:pt x="34696" y="39331"/>
                </a:lnTo>
                <a:lnTo>
                  <a:pt x="33667" y="44475"/>
                </a:lnTo>
                <a:lnTo>
                  <a:pt x="33286" y="44475"/>
                </a:lnTo>
                <a:lnTo>
                  <a:pt x="32258" y="39458"/>
                </a:lnTo>
                <a:lnTo>
                  <a:pt x="31229" y="34569"/>
                </a:lnTo>
                <a:lnTo>
                  <a:pt x="29692" y="29171"/>
                </a:lnTo>
                <a:lnTo>
                  <a:pt x="21209" y="0"/>
                </a:lnTo>
                <a:lnTo>
                  <a:pt x="0" y="0"/>
                </a:lnTo>
                <a:close/>
              </a:path>
            </a:pathLst>
          </a:custGeom>
          <a:ln w="3860">
            <a:solidFill>
              <a:srgbClr val="231F20"/>
            </a:solidFill>
          </a:ln>
        </p:spPr>
        <p:txBody>
          <a:bodyPr wrap="square" lIns="0" tIns="0" rIns="0" bIns="0" rtlCol="0"/>
          <a:lstStyle/>
          <a:p>
            <a:endParaRPr/>
          </a:p>
        </p:txBody>
      </p:sp>
      <p:sp>
        <p:nvSpPr>
          <p:cNvPr id="140" name="object 140"/>
          <p:cNvSpPr/>
          <p:nvPr/>
        </p:nvSpPr>
        <p:spPr>
          <a:xfrm>
            <a:off x="6731099" y="6129276"/>
            <a:ext cx="60325" cy="66040"/>
          </a:xfrm>
          <a:custGeom>
            <a:avLst/>
            <a:gdLst/>
            <a:ahLst/>
            <a:cxnLst/>
            <a:rect l="l" t="t" r="r" b="b"/>
            <a:pathLst>
              <a:path w="60325" h="66039">
                <a:moveTo>
                  <a:pt x="59118" y="39065"/>
                </a:moveTo>
                <a:lnTo>
                  <a:pt x="59372" y="37655"/>
                </a:lnTo>
                <a:lnTo>
                  <a:pt x="59766" y="34696"/>
                </a:lnTo>
                <a:lnTo>
                  <a:pt x="59766" y="31356"/>
                </a:lnTo>
                <a:lnTo>
                  <a:pt x="58242" y="19893"/>
                </a:lnTo>
                <a:lnTo>
                  <a:pt x="53366" y="9844"/>
                </a:lnTo>
                <a:lnTo>
                  <a:pt x="44683" y="2711"/>
                </a:lnTo>
                <a:lnTo>
                  <a:pt x="31737" y="0"/>
                </a:lnTo>
                <a:lnTo>
                  <a:pt x="17562" y="2999"/>
                </a:lnTo>
                <a:lnTo>
                  <a:pt x="7677" y="10793"/>
                </a:lnTo>
                <a:lnTo>
                  <a:pt x="1887" y="21575"/>
                </a:lnTo>
                <a:lnTo>
                  <a:pt x="0" y="33540"/>
                </a:lnTo>
                <a:lnTo>
                  <a:pt x="2240" y="46835"/>
                </a:lnTo>
                <a:lnTo>
                  <a:pt x="8769" y="56915"/>
                </a:lnTo>
                <a:lnTo>
                  <a:pt x="19298" y="63308"/>
                </a:lnTo>
                <a:lnTo>
                  <a:pt x="33540" y="65544"/>
                </a:lnTo>
                <a:lnTo>
                  <a:pt x="42024" y="65544"/>
                </a:lnTo>
                <a:lnTo>
                  <a:pt x="49860" y="64262"/>
                </a:lnTo>
                <a:lnTo>
                  <a:pt x="56286" y="61556"/>
                </a:lnTo>
                <a:lnTo>
                  <a:pt x="53720" y="48323"/>
                </a:lnTo>
                <a:lnTo>
                  <a:pt x="48450" y="50114"/>
                </a:lnTo>
                <a:lnTo>
                  <a:pt x="43052" y="51015"/>
                </a:lnTo>
                <a:lnTo>
                  <a:pt x="36372" y="51015"/>
                </a:lnTo>
                <a:lnTo>
                  <a:pt x="27241" y="51015"/>
                </a:lnTo>
                <a:lnTo>
                  <a:pt x="19151" y="47167"/>
                </a:lnTo>
                <a:lnTo>
                  <a:pt x="18630" y="39065"/>
                </a:lnTo>
                <a:lnTo>
                  <a:pt x="59118" y="39065"/>
                </a:lnTo>
                <a:close/>
              </a:path>
            </a:pathLst>
          </a:custGeom>
          <a:ln w="3860">
            <a:solidFill>
              <a:srgbClr val="231F20"/>
            </a:solidFill>
          </a:ln>
        </p:spPr>
        <p:txBody>
          <a:bodyPr wrap="square" lIns="0" tIns="0" rIns="0" bIns="0" rtlCol="0"/>
          <a:lstStyle/>
          <a:p>
            <a:endParaRPr/>
          </a:p>
        </p:txBody>
      </p:sp>
      <p:sp>
        <p:nvSpPr>
          <p:cNvPr id="141" name="object 141"/>
          <p:cNvSpPr/>
          <p:nvPr/>
        </p:nvSpPr>
        <p:spPr>
          <a:xfrm>
            <a:off x="6749602" y="6142256"/>
            <a:ext cx="23495" cy="13335"/>
          </a:xfrm>
          <a:custGeom>
            <a:avLst/>
            <a:gdLst/>
            <a:ahLst/>
            <a:cxnLst/>
            <a:rect l="l" t="t" r="r" b="b"/>
            <a:pathLst>
              <a:path w="23495" h="13335">
                <a:moveTo>
                  <a:pt x="0" y="12725"/>
                </a:moveTo>
                <a:lnTo>
                  <a:pt x="520" y="7581"/>
                </a:lnTo>
                <a:lnTo>
                  <a:pt x="3860" y="0"/>
                </a:lnTo>
                <a:lnTo>
                  <a:pt x="12077" y="0"/>
                </a:lnTo>
                <a:lnTo>
                  <a:pt x="21081" y="0"/>
                </a:lnTo>
                <a:lnTo>
                  <a:pt x="23139" y="7962"/>
                </a:lnTo>
                <a:lnTo>
                  <a:pt x="23139" y="12725"/>
                </a:lnTo>
                <a:lnTo>
                  <a:pt x="0" y="12725"/>
                </a:lnTo>
                <a:close/>
              </a:path>
            </a:pathLst>
          </a:custGeom>
          <a:ln w="3860">
            <a:solidFill>
              <a:srgbClr val="231F20"/>
            </a:solidFill>
          </a:ln>
        </p:spPr>
        <p:txBody>
          <a:bodyPr wrap="square" lIns="0" tIns="0" rIns="0" bIns="0" rtlCol="0"/>
          <a:lstStyle/>
          <a:p>
            <a:endParaRPr/>
          </a:p>
        </p:txBody>
      </p:sp>
      <p:sp>
        <p:nvSpPr>
          <p:cNvPr id="142" name="object 142"/>
          <p:cNvSpPr/>
          <p:nvPr/>
        </p:nvSpPr>
        <p:spPr>
          <a:xfrm>
            <a:off x="6802035" y="6129143"/>
            <a:ext cx="39370" cy="64769"/>
          </a:xfrm>
          <a:custGeom>
            <a:avLst/>
            <a:gdLst/>
            <a:ahLst/>
            <a:cxnLst/>
            <a:rect l="l" t="t" r="r" b="b"/>
            <a:pathLst>
              <a:path w="39370" h="64770">
                <a:moveTo>
                  <a:pt x="520" y="64388"/>
                </a:moveTo>
                <a:lnTo>
                  <a:pt x="20053" y="64388"/>
                </a:lnTo>
                <a:lnTo>
                  <a:pt x="20053" y="32511"/>
                </a:lnTo>
                <a:lnTo>
                  <a:pt x="20053" y="30975"/>
                </a:lnTo>
                <a:lnTo>
                  <a:pt x="20180" y="29425"/>
                </a:lnTo>
                <a:lnTo>
                  <a:pt x="20447" y="28143"/>
                </a:lnTo>
                <a:lnTo>
                  <a:pt x="21729" y="22110"/>
                </a:lnTo>
                <a:lnTo>
                  <a:pt x="26606" y="18249"/>
                </a:lnTo>
                <a:lnTo>
                  <a:pt x="33807" y="18249"/>
                </a:lnTo>
                <a:lnTo>
                  <a:pt x="35991" y="18249"/>
                </a:lnTo>
                <a:lnTo>
                  <a:pt x="37541" y="18503"/>
                </a:lnTo>
                <a:lnTo>
                  <a:pt x="39077" y="18757"/>
                </a:lnTo>
                <a:lnTo>
                  <a:pt x="39077" y="380"/>
                </a:lnTo>
                <a:lnTo>
                  <a:pt x="37668" y="126"/>
                </a:lnTo>
                <a:lnTo>
                  <a:pt x="36766" y="0"/>
                </a:lnTo>
                <a:lnTo>
                  <a:pt x="34963" y="0"/>
                </a:lnTo>
                <a:lnTo>
                  <a:pt x="28790" y="0"/>
                </a:lnTo>
                <a:lnTo>
                  <a:pt x="21209" y="3860"/>
                </a:lnTo>
                <a:lnTo>
                  <a:pt x="17995" y="13106"/>
                </a:lnTo>
                <a:lnTo>
                  <a:pt x="17487" y="13106"/>
                </a:lnTo>
                <a:lnTo>
                  <a:pt x="16713" y="1536"/>
                </a:lnTo>
                <a:lnTo>
                  <a:pt x="0" y="1536"/>
                </a:lnTo>
                <a:lnTo>
                  <a:pt x="393" y="6934"/>
                </a:lnTo>
                <a:lnTo>
                  <a:pt x="520" y="12979"/>
                </a:lnTo>
                <a:lnTo>
                  <a:pt x="520" y="22237"/>
                </a:lnTo>
                <a:lnTo>
                  <a:pt x="520" y="64388"/>
                </a:lnTo>
                <a:close/>
              </a:path>
            </a:pathLst>
          </a:custGeom>
          <a:ln w="3860">
            <a:solidFill>
              <a:srgbClr val="231F20"/>
            </a:solidFill>
          </a:ln>
        </p:spPr>
        <p:txBody>
          <a:bodyPr wrap="square" lIns="0" tIns="0" rIns="0" bIns="0" rtlCol="0"/>
          <a:lstStyle/>
          <a:p>
            <a:endParaRPr/>
          </a:p>
        </p:txBody>
      </p:sp>
      <p:sp>
        <p:nvSpPr>
          <p:cNvPr id="143" name="object 143"/>
          <p:cNvSpPr/>
          <p:nvPr/>
        </p:nvSpPr>
        <p:spPr>
          <a:xfrm>
            <a:off x="6847795" y="6129145"/>
            <a:ext cx="47625" cy="66040"/>
          </a:xfrm>
          <a:custGeom>
            <a:avLst/>
            <a:gdLst/>
            <a:ahLst/>
            <a:cxnLst/>
            <a:rect l="l" t="t" r="r" b="b"/>
            <a:pathLst>
              <a:path w="47625" h="66039">
                <a:moveTo>
                  <a:pt x="0" y="61302"/>
                </a:moveTo>
                <a:lnTo>
                  <a:pt x="4749" y="63868"/>
                </a:lnTo>
                <a:lnTo>
                  <a:pt x="12077" y="65798"/>
                </a:lnTo>
                <a:lnTo>
                  <a:pt x="20307" y="65798"/>
                </a:lnTo>
                <a:lnTo>
                  <a:pt x="32135" y="64268"/>
                </a:lnTo>
                <a:lnTo>
                  <a:pt x="40613" y="60015"/>
                </a:lnTo>
                <a:lnTo>
                  <a:pt x="45715" y="53545"/>
                </a:lnTo>
                <a:lnTo>
                  <a:pt x="47421" y="45364"/>
                </a:lnTo>
                <a:lnTo>
                  <a:pt x="46399" y="39064"/>
                </a:lnTo>
                <a:lnTo>
                  <a:pt x="43376" y="33785"/>
                </a:lnTo>
                <a:lnTo>
                  <a:pt x="38134" y="29444"/>
                </a:lnTo>
                <a:lnTo>
                  <a:pt x="30454" y="25958"/>
                </a:lnTo>
                <a:lnTo>
                  <a:pt x="22745" y="23266"/>
                </a:lnTo>
                <a:lnTo>
                  <a:pt x="20307" y="21716"/>
                </a:lnTo>
                <a:lnTo>
                  <a:pt x="20307" y="18630"/>
                </a:lnTo>
                <a:lnTo>
                  <a:pt x="20307" y="15544"/>
                </a:lnTo>
                <a:lnTo>
                  <a:pt x="23012" y="13614"/>
                </a:lnTo>
                <a:lnTo>
                  <a:pt x="27762" y="13614"/>
                </a:lnTo>
                <a:lnTo>
                  <a:pt x="33032" y="13614"/>
                </a:lnTo>
                <a:lnTo>
                  <a:pt x="38557" y="15671"/>
                </a:lnTo>
                <a:lnTo>
                  <a:pt x="41389" y="17221"/>
                </a:lnTo>
                <a:lnTo>
                  <a:pt x="44729" y="3721"/>
                </a:lnTo>
                <a:lnTo>
                  <a:pt x="40868" y="1790"/>
                </a:lnTo>
                <a:lnTo>
                  <a:pt x="34442" y="0"/>
                </a:lnTo>
                <a:lnTo>
                  <a:pt x="27114" y="0"/>
                </a:lnTo>
                <a:lnTo>
                  <a:pt x="16560" y="1569"/>
                </a:lnTo>
                <a:lnTo>
                  <a:pt x="8496" y="5910"/>
                </a:lnTo>
                <a:lnTo>
                  <a:pt x="3347" y="12467"/>
                </a:lnTo>
                <a:lnTo>
                  <a:pt x="1536" y="20688"/>
                </a:lnTo>
                <a:lnTo>
                  <a:pt x="2451" y="26171"/>
                </a:lnTo>
                <a:lnTo>
                  <a:pt x="5572" y="31294"/>
                </a:lnTo>
                <a:lnTo>
                  <a:pt x="11173" y="35838"/>
                </a:lnTo>
                <a:lnTo>
                  <a:pt x="19532" y="39585"/>
                </a:lnTo>
                <a:lnTo>
                  <a:pt x="26733" y="42024"/>
                </a:lnTo>
                <a:lnTo>
                  <a:pt x="28663" y="43560"/>
                </a:lnTo>
                <a:lnTo>
                  <a:pt x="28663" y="46913"/>
                </a:lnTo>
                <a:lnTo>
                  <a:pt x="28663" y="50126"/>
                </a:lnTo>
                <a:lnTo>
                  <a:pt x="26212" y="52044"/>
                </a:lnTo>
                <a:lnTo>
                  <a:pt x="20307" y="52044"/>
                </a:lnTo>
                <a:lnTo>
                  <a:pt x="14528" y="52044"/>
                </a:lnTo>
                <a:lnTo>
                  <a:pt x="7073" y="49606"/>
                </a:lnTo>
                <a:lnTo>
                  <a:pt x="3467" y="47421"/>
                </a:lnTo>
                <a:lnTo>
                  <a:pt x="0" y="61302"/>
                </a:lnTo>
                <a:close/>
              </a:path>
            </a:pathLst>
          </a:custGeom>
          <a:ln w="3860">
            <a:solidFill>
              <a:srgbClr val="231F20"/>
            </a:solidFill>
          </a:ln>
        </p:spPr>
        <p:txBody>
          <a:bodyPr wrap="square" lIns="0" tIns="0" rIns="0" bIns="0" rtlCol="0"/>
          <a:lstStyle/>
          <a:p>
            <a:endParaRPr/>
          </a:p>
        </p:txBody>
      </p:sp>
      <p:sp>
        <p:nvSpPr>
          <p:cNvPr id="144" name="object 144"/>
          <p:cNvSpPr/>
          <p:nvPr/>
        </p:nvSpPr>
        <p:spPr>
          <a:xfrm>
            <a:off x="6907176" y="6130680"/>
            <a:ext cx="19685" cy="62865"/>
          </a:xfrm>
          <a:custGeom>
            <a:avLst/>
            <a:gdLst/>
            <a:ahLst/>
            <a:cxnLst/>
            <a:rect l="l" t="t" r="r" b="b"/>
            <a:pathLst>
              <a:path w="19684" h="62864">
                <a:moveTo>
                  <a:pt x="19532" y="62852"/>
                </a:moveTo>
                <a:lnTo>
                  <a:pt x="19532" y="0"/>
                </a:lnTo>
                <a:lnTo>
                  <a:pt x="0" y="0"/>
                </a:lnTo>
                <a:lnTo>
                  <a:pt x="0" y="62852"/>
                </a:lnTo>
                <a:lnTo>
                  <a:pt x="19532" y="62852"/>
                </a:lnTo>
                <a:close/>
              </a:path>
            </a:pathLst>
          </a:custGeom>
          <a:ln w="3860">
            <a:solidFill>
              <a:srgbClr val="231F20"/>
            </a:solidFill>
          </a:ln>
        </p:spPr>
        <p:txBody>
          <a:bodyPr wrap="square" lIns="0" tIns="0" rIns="0" bIns="0" rtlCol="0"/>
          <a:lstStyle/>
          <a:p>
            <a:endParaRPr/>
          </a:p>
        </p:txBody>
      </p:sp>
      <p:sp>
        <p:nvSpPr>
          <p:cNvPr id="145" name="object 145"/>
          <p:cNvSpPr/>
          <p:nvPr/>
        </p:nvSpPr>
        <p:spPr>
          <a:xfrm>
            <a:off x="6906655" y="6103438"/>
            <a:ext cx="20955" cy="19685"/>
          </a:xfrm>
          <a:custGeom>
            <a:avLst/>
            <a:gdLst/>
            <a:ahLst/>
            <a:cxnLst/>
            <a:rect l="l" t="t" r="r" b="b"/>
            <a:pathLst>
              <a:path w="20954" h="19685">
                <a:moveTo>
                  <a:pt x="10413" y="0"/>
                </a:moveTo>
                <a:lnTo>
                  <a:pt x="4114" y="0"/>
                </a:lnTo>
                <a:lnTo>
                  <a:pt x="0" y="4241"/>
                </a:lnTo>
                <a:lnTo>
                  <a:pt x="0" y="9766"/>
                </a:lnTo>
                <a:lnTo>
                  <a:pt x="0" y="15163"/>
                </a:lnTo>
                <a:lnTo>
                  <a:pt x="3987" y="19532"/>
                </a:lnTo>
                <a:lnTo>
                  <a:pt x="10159" y="19532"/>
                </a:lnTo>
                <a:lnTo>
                  <a:pt x="16713" y="19532"/>
                </a:lnTo>
                <a:lnTo>
                  <a:pt x="20700" y="15163"/>
                </a:lnTo>
                <a:lnTo>
                  <a:pt x="20700" y="9766"/>
                </a:lnTo>
                <a:lnTo>
                  <a:pt x="20561" y="4241"/>
                </a:lnTo>
                <a:lnTo>
                  <a:pt x="16713" y="0"/>
                </a:lnTo>
                <a:lnTo>
                  <a:pt x="10413" y="0"/>
                </a:lnTo>
                <a:close/>
              </a:path>
            </a:pathLst>
          </a:custGeom>
          <a:ln w="3860">
            <a:solidFill>
              <a:srgbClr val="231F20"/>
            </a:solidFill>
          </a:ln>
        </p:spPr>
        <p:txBody>
          <a:bodyPr wrap="square" lIns="0" tIns="0" rIns="0" bIns="0" rtlCol="0"/>
          <a:lstStyle/>
          <a:p>
            <a:endParaRPr/>
          </a:p>
        </p:txBody>
      </p:sp>
      <p:sp>
        <p:nvSpPr>
          <p:cNvPr id="146" name="object 146"/>
          <p:cNvSpPr/>
          <p:nvPr/>
        </p:nvSpPr>
        <p:spPr>
          <a:xfrm>
            <a:off x="6936728" y="6113719"/>
            <a:ext cx="41910" cy="81280"/>
          </a:xfrm>
          <a:custGeom>
            <a:avLst/>
            <a:gdLst/>
            <a:ahLst/>
            <a:cxnLst/>
            <a:rect l="l" t="t" r="r" b="b"/>
            <a:pathLst>
              <a:path w="41909" h="81279">
                <a:moveTo>
                  <a:pt x="8356" y="5270"/>
                </a:moveTo>
                <a:lnTo>
                  <a:pt x="8356" y="16967"/>
                </a:lnTo>
                <a:lnTo>
                  <a:pt x="0" y="16967"/>
                </a:lnTo>
                <a:lnTo>
                  <a:pt x="0" y="31356"/>
                </a:lnTo>
                <a:lnTo>
                  <a:pt x="8356" y="31356"/>
                </a:lnTo>
                <a:lnTo>
                  <a:pt x="8356" y="57061"/>
                </a:lnTo>
                <a:lnTo>
                  <a:pt x="8356" y="65938"/>
                </a:lnTo>
                <a:lnTo>
                  <a:pt x="10160" y="71970"/>
                </a:lnTo>
                <a:lnTo>
                  <a:pt x="13754" y="75704"/>
                </a:lnTo>
                <a:lnTo>
                  <a:pt x="16967" y="78917"/>
                </a:lnTo>
                <a:lnTo>
                  <a:pt x="22237" y="81102"/>
                </a:lnTo>
                <a:lnTo>
                  <a:pt x="28536" y="81102"/>
                </a:lnTo>
                <a:lnTo>
                  <a:pt x="33934" y="81102"/>
                </a:lnTo>
                <a:lnTo>
                  <a:pt x="38684" y="80327"/>
                </a:lnTo>
                <a:lnTo>
                  <a:pt x="41135" y="79425"/>
                </a:lnTo>
                <a:lnTo>
                  <a:pt x="40995" y="64643"/>
                </a:lnTo>
                <a:lnTo>
                  <a:pt x="39204" y="65036"/>
                </a:lnTo>
                <a:lnTo>
                  <a:pt x="37922" y="65163"/>
                </a:lnTo>
                <a:lnTo>
                  <a:pt x="35217" y="65163"/>
                </a:lnTo>
                <a:lnTo>
                  <a:pt x="29438" y="65163"/>
                </a:lnTo>
                <a:lnTo>
                  <a:pt x="27508" y="61696"/>
                </a:lnTo>
                <a:lnTo>
                  <a:pt x="27508" y="54114"/>
                </a:lnTo>
                <a:lnTo>
                  <a:pt x="27508" y="31356"/>
                </a:lnTo>
                <a:lnTo>
                  <a:pt x="41516" y="31356"/>
                </a:lnTo>
                <a:lnTo>
                  <a:pt x="41516" y="16967"/>
                </a:lnTo>
                <a:lnTo>
                  <a:pt x="27508" y="16967"/>
                </a:lnTo>
                <a:lnTo>
                  <a:pt x="27508" y="0"/>
                </a:lnTo>
                <a:lnTo>
                  <a:pt x="8356" y="5270"/>
                </a:lnTo>
                <a:close/>
              </a:path>
            </a:pathLst>
          </a:custGeom>
          <a:ln w="3860">
            <a:solidFill>
              <a:srgbClr val="231F20"/>
            </a:solidFill>
          </a:ln>
        </p:spPr>
        <p:txBody>
          <a:bodyPr wrap="square" lIns="0" tIns="0" rIns="0" bIns="0" rtlCol="0"/>
          <a:lstStyle/>
          <a:p>
            <a:endParaRPr/>
          </a:p>
        </p:txBody>
      </p:sp>
      <p:sp>
        <p:nvSpPr>
          <p:cNvPr id="147" name="object 147"/>
          <p:cNvSpPr/>
          <p:nvPr/>
        </p:nvSpPr>
        <p:spPr>
          <a:xfrm>
            <a:off x="6983125" y="6130685"/>
            <a:ext cx="66675" cy="91440"/>
          </a:xfrm>
          <a:custGeom>
            <a:avLst/>
            <a:gdLst/>
            <a:ahLst/>
            <a:cxnLst/>
            <a:rect l="l" t="t" r="r" b="b"/>
            <a:pathLst>
              <a:path w="66675" h="91439">
                <a:moveTo>
                  <a:pt x="0" y="0"/>
                </a:moveTo>
                <a:lnTo>
                  <a:pt x="23139" y="57581"/>
                </a:lnTo>
                <a:lnTo>
                  <a:pt x="23774" y="59118"/>
                </a:lnTo>
                <a:lnTo>
                  <a:pt x="23901" y="60020"/>
                </a:lnTo>
                <a:lnTo>
                  <a:pt x="23901" y="60794"/>
                </a:lnTo>
                <a:lnTo>
                  <a:pt x="23901" y="61569"/>
                </a:lnTo>
                <a:lnTo>
                  <a:pt x="23520" y="62585"/>
                </a:lnTo>
                <a:lnTo>
                  <a:pt x="22872" y="63614"/>
                </a:lnTo>
                <a:lnTo>
                  <a:pt x="21082" y="66700"/>
                </a:lnTo>
                <a:lnTo>
                  <a:pt x="17741" y="69913"/>
                </a:lnTo>
                <a:lnTo>
                  <a:pt x="14782" y="71462"/>
                </a:lnTo>
                <a:lnTo>
                  <a:pt x="11823" y="73126"/>
                </a:lnTo>
                <a:lnTo>
                  <a:pt x="8737" y="74282"/>
                </a:lnTo>
                <a:lnTo>
                  <a:pt x="6299" y="74803"/>
                </a:lnTo>
                <a:lnTo>
                  <a:pt x="10541" y="91249"/>
                </a:lnTo>
                <a:lnTo>
                  <a:pt x="15417" y="90741"/>
                </a:lnTo>
                <a:lnTo>
                  <a:pt x="45156" y="57519"/>
                </a:lnTo>
                <a:lnTo>
                  <a:pt x="66065" y="0"/>
                </a:lnTo>
                <a:lnTo>
                  <a:pt x="45237" y="0"/>
                </a:lnTo>
                <a:lnTo>
                  <a:pt x="37401" y="30848"/>
                </a:lnTo>
                <a:lnTo>
                  <a:pt x="36499" y="34569"/>
                </a:lnTo>
                <a:lnTo>
                  <a:pt x="35471" y="39204"/>
                </a:lnTo>
                <a:lnTo>
                  <a:pt x="34696" y="42672"/>
                </a:lnTo>
                <a:lnTo>
                  <a:pt x="34188" y="42672"/>
                </a:lnTo>
                <a:lnTo>
                  <a:pt x="33413" y="39331"/>
                </a:lnTo>
                <a:lnTo>
                  <a:pt x="32131" y="34569"/>
                </a:lnTo>
                <a:lnTo>
                  <a:pt x="31102" y="30975"/>
                </a:lnTo>
                <a:lnTo>
                  <a:pt x="21717" y="0"/>
                </a:lnTo>
                <a:lnTo>
                  <a:pt x="0" y="0"/>
                </a:lnTo>
                <a:close/>
              </a:path>
            </a:pathLst>
          </a:custGeom>
          <a:ln w="3860">
            <a:solidFill>
              <a:srgbClr val="231F20"/>
            </a:solidFill>
          </a:ln>
        </p:spPr>
        <p:txBody>
          <a:bodyPr wrap="square" lIns="0" tIns="0" rIns="0" bIns="0" rtlCol="0"/>
          <a:lstStyle/>
          <a:p>
            <a:endParaRPr/>
          </a:p>
        </p:txBody>
      </p:sp>
      <p:sp>
        <p:nvSpPr>
          <p:cNvPr id="148" name="object 148"/>
          <p:cNvSpPr/>
          <p:nvPr/>
        </p:nvSpPr>
        <p:spPr>
          <a:xfrm>
            <a:off x="6532468" y="6257666"/>
            <a:ext cx="66040" cy="66040"/>
          </a:xfrm>
          <a:custGeom>
            <a:avLst/>
            <a:gdLst/>
            <a:ahLst/>
            <a:cxnLst/>
            <a:rect l="l" t="t" r="r" b="b"/>
            <a:pathLst>
              <a:path w="66040" h="66039">
                <a:moveTo>
                  <a:pt x="33667" y="0"/>
                </a:moveTo>
                <a:lnTo>
                  <a:pt x="19839" y="2347"/>
                </a:lnTo>
                <a:lnTo>
                  <a:pt x="9218" y="9043"/>
                </a:lnTo>
                <a:lnTo>
                  <a:pt x="2404" y="19572"/>
                </a:lnTo>
                <a:lnTo>
                  <a:pt x="0" y="33413"/>
                </a:lnTo>
                <a:lnTo>
                  <a:pt x="2495" y="47040"/>
                </a:lnTo>
                <a:lnTo>
                  <a:pt x="9364" y="57221"/>
                </a:lnTo>
                <a:lnTo>
                  <a:pt x="19679" y="63594"/>
                </a:lnTo>
                <a:lnTo>
                  <a:pt x="32511" y="65798"/>
                </a:lnTo>
                <a:lnTo>
                  <a:pt x="44797" y="63794"/>
                </a:lnTo>
                <a:lnTo>
                  <a:pt x="55406" y="57658"/>
                </a:lnTo>
                <a:lnTo>
                  <a:pt x="62858" y="47207"/>
                </a:lnTo>
                <a:lnTo>
                  <a:pt x="65671" y="32258"/>
                </a:lnTo>
                <a:lnTo>
                  <a:pt x="63364" y="19191"/>
                </a:lnTo>
                <a:lnTo>
                  <a:pt x="56851" y="8994"/>
                </a:lnTo>
                <a:lnTo>
                  <a:pt x="46747" y="2364"/>
                </a:lnTo>
                <a:lnTo>
                  <a:pt x="33667" y="0"/>
                </a:lnTo>
                <a:close/>
              </a:path>
            </a:pathLst>
          </a:custGeom>
          <a:ln w="3860">
            <a:solidFill>
              <a:srgbClr val="231F20"/>
            </a:solidFill>
          </a:ln>
        </p:spPr>
        <p:txBody>
          <a:bodyPr wrap="square" lIns="0" tIns="0" rIns="0" bIns="0" rtlCol="0"/>
          <a:lstStyle/>
          <a:p>
            <a:endParaRPr/>
          </a:p>
        </p:txBody>
      </p:sp>
      <p:sp>
        <p:nvSpPr>
          <p:cNvPr id="149" name="object 149"/>
          <p:cNvSpPr/>
          <p:nvPr/>
        </p:nvSpPr>
        <p:spPr>
          <a:xfrm>
            <a:off x="6552636" y="6271674"/>
            <a:ext cx="25400" cy="38100"/>
          </a:xfrm>
          <a:custGeom>
            <a:avLst/>
            <a:gdLst/>
            <a:ahLst/>
            <a:cxnLst/>
            <a:rect l="l" t="t" r="r" b="b"/>
            <a:pathLst>
              <a:path w="25400" h="38100">
                <a:moveTo>
                  <a:pt x="12852" y="0"/>
                </a:moveTo>
                <a:lnTo>
                  <a:pt x="21729" y="0"/>
                </a:lnTo>
                <a:lnTo>
                  <a:pt x="25323" y="9512"/>
                </a:lnTo>
                <a:lnTo>
                  <a:pt x="25323" y="18770"/>
                </a:lnTo>
                <a:lnTo>
                  <a:pt x="25323" y="30200"/>
                </a:lnTo>
                <a:lnTo>
                  <a:pt x="20573" y="37782"/>
                </a:lnTo>
                <a:lnTo>
                  <a:pt x="12852" y="37782"/>
                </a:lnTo>
                <a:lnTo>
                  <a:pt x="4508" y="37782"/>
                </a:lnTo>
                <a:lnTo>
                  <a:pt x="0" y="29692"/>
                </a:lnTo>
                <a:lnTo>
                  <a:pt x="0" y="18897"/>
                </a:lnTo>
                <a:lnTo>
                  <a:pt x="0" y="9639"/>
                </a:lnTo>
                <a:lnTo>
                  <a:pt x="3606" y="0"/>
                </a:lnTo>
                <a:lnTo>
                  <a:pt x="12852" y="0"/>
                </a:lnTo>
                <a:close/>
              </a:path>
            </a:pathLst>
          </a:custGeom>
          <a:ln w="3860">
            <a:solidFill>
              <a:srgbClr val="231F20"/>
            </a:solidFill>
          </a:ln>
        </p:spPr>
        <p:txBody>
          <a:bodyPr wrap="square" lIns="0" tIns="0" rIns="0" bIns="0" rtlCol="0"/>
          <a:lstStyle/>
          <a:p>
            <a:endParaRPr/>
          </a:p>
        </p:txBody>
      </p:sp>
      <p:sp>
        <p:nvSpPr>
          <p:cNvPr id="150" name="object 150"/>
          <p:cNvSpPr/>
          <p:nvPr/>
        </p:nvSpPr>
        <p:spPr>
          <a:xfrm>
            <a:off x="6604179" y="6229384"/>
            <a:ext cx="44450" cy="92710"/>
          </a:xfrm>
          <a:custGeom>
            <a:avLst/>
            <a:gdLst/>
            <a:ahLst/>
            <a:cxnLst/>
            <a:rect l="l" t="t" r="r" b="b"/>
            <a:pathLst>
              <a:path w="44450" h="92710">
                <a:moveTo>
                  <a:pt x="27889" y="92671"/>
                </a:moveTo>
                <a:lnTo>
                  <a:pt x="27889" y="44221"/>
                </a:lnTo>
                <a:lnTo>
                  <a:pt x="40360" y="44221"/>
                </a:lnTo>
                <a:lnTo>
                  <a:pt x="40360" y="29819"/>
                </a:lnTo>
                <a:lnTo>
                  <a:pt x="27762" y="29819"/>
                </a:lnTo>
                <a:lnTo>
                  <a:pt x="27762" y="26606"/>
                </a:lnTo>
                <a:lnTo>
                  <a:pt x="27762" y="20447"/>
                </a:lnTo>
                <a:lnTo>
                  <a:pt x="30454" y="15430"/>
                </a:lnTo>
                <a:lnTo>
                  <a:pt x="36880" y="15430"/>
                </a:lnTo>
                <a:lnTo>
                  <a:pt x="39458" y="15430"/>
                </a:lnTo>
                <a:lnTo>
                  <a:pt x="41516" y="15811"/>
                </a:lnTo>
                <a:lnTo>
                  <a:pt x="43180" y="16332"/>
                </a:lnTo>
                <a:lnTo>
                  <a:pt x="43954" y="1295"/>
                </a:lnTo>
                <a:lnTo>
                  <a:pt x="41249" y="647"/>
                </a:lnTo>
                <a:lnTo>
                  <a:pt x="37909" y="0"/>
                </a:lnTo>
                <a:lnTo>
                  <a:pt x="33667" y="0"/>
                </a:lnTo>
                <a:lnTo>
                  <a:pt x="27889" y="0"/>
                </a:lnTo>
                <a:lnTo>
                  <a:pt x="21209" y="1676"/>
                </a:lnTo>
                <a:lnTo>
                  <a:pt x="16192" y="6299"/>
                </a:lnTo>
                <a:lnTo>
                  <a:pt x="10668" y="11442"/>
                </a:lnTo>
                <a:lnTo>
                  <a:pt x="8356" y="19799"/>
                </a:lnTo>
                <a:lnTo>
                  <a:pt x="8356" y="27381"/>
                </a:lnTo>
                <a:lnTo>
                  <a:pt x="8356" y="29819"/>
                </a:lnTo>
                <a:lnTo>
                  <a:pt x="0" y="29819"/>
                </a:lnTo>
                <a:lnTo>
                  <a:pt x="0" y="44221"/>
                </a:lnTo>
                <a:lnTo>
                  <a:pt x="8356" y="44221"/>
                </a:lnTo>
                <a:lnTo>
                  <a:pt x="8356" y="92671"/>
                </a:lnTo>
                <a:lnTo>
                  <a:pt x="27889" y="92671"/>
                </a:lnTo>
                <a:close/>
              </a:path>
            </a:pathLst>
          </a:custGeom>
          <a:ln w="3860">
            <a:solidFill>
              <a:srgbClr val="231F20"/>
            </a:solidFill>
          </a:ln>
        </p:spPr>
        <p:txBody>
          <a:bodyPr wrap="square" lIns="0" tIns="0" rIns="0" bIns="0" rtlCol="0"/>
          <a:lstStyle/>
          <a:p>
            <a:endParaRPr/>
          </a:p>
        </p:txBody>
      </p:sp>
      <p:sp>
        <p:nvSpPr>
          <p:cNvPr id="151" name="object 151"/>
          <p:cNvSpPr/>
          <p:nvPr/>
        </p:nvSpPr>
        <p:spPr>
          <a:xfrm>
            <a:off x="6669081" y="6235429"/>
            <a:ext cx="66675" cy="86995"/>
          </a:xfrm>
          <a:custGeom>
            <a:avLst/>
            <a:gdLst/>
            <a:ahLst/>
            <a:cxnLst/>
            <a:rect l="l" t="t" r="r" b="b"/>
            <a:pathLst>
              <a:path w="66675" h="86995">
                <a:moveTo>
                  <a:pt x="23393" y="86626"/>
                </a:moveTo>
                <a:lnTo>
                  <a:pt x="42925" y="86626"/>
                </a:lnTo>
                <a:lnTo>
                  <a:pt x="42925" y="16446"/>
                </a:lnTo>
                <a:lnTo>
                  <a:pt x="66573" y="16446"/>
                </a:lnTo>
                <a:lnTo>
                  <a:pt x="66573" y="0"/>
                </a:lnTo>
                <a:lnTo>
                  <a:pt x="0" y="0"/>
                </a:lnTo>
                <a:lnTo>
                  <a:pt x="0" y="16446"/>
                </a:lnTo>
                <a:lnTo>
                  <a:pt x="23393" y="16446"/>
                </a:lnTo>
                <a:lnTo>
                  <a:pt x="23393" y="86626"/>
                </a:lnTo>
                <a:close/>
              </a:path>
            </a:pathLst>
          </a:custGeom>
          <a:ln w="3860">
            <a:solidFill>
              <a:srgbClr val="231F20"/>
            </a:solidFill>
          </a:ln>
        </p:spPr>
        <p:txBody>
          <a:bodyPr wrap="square" lIns="0" tIns="0" rIns="0" bIns="0" rtlCol="0"/>
          <a:lstStyle/>
          <a:p>
            <a:endParaRPr/>
          </a:p>
        </p:txBody>
      </p:sp>
      <p:sp>
        <p:nvSpPr>
          <p:cNvPr id="152" name="object 152"/>
          <p:cNvSpPr/>
          <p:nvPr/>
        </p:nvSpPr>
        <p:spPr>
          <a:xfrm>
            <a:off x="6731419" y="6257800"/>
            <a:ext cx="60325" cy="66040"/>
          </a:xfrm>
          <a:custGeom>
            <a:avLst/>
            <a:gdLst/>
            <a:ahLst/>
            <a:cxnLst/>
            <a:rect l="l" t="t" r="r" b="b"/>
            <a:pathLst>
              <a:path w="60325" h="66039">
                <a:moveTo>
                  <a:pt x="59118" y="39065"/>
                </a:moveTo>
                <a:lnTo>
                  <a:pt x="59372" y="37655"/>
                </a:lnTo>
                <a:lnTo>
                  <a:pt x="59766" y="34696"/>
                </a:lnTo>
                <a:lnTo>
                  <a:pt x="59766" y="31356"/>
                </a:lnTo>
                <a:lnTo>
                  <a:pt x="58242" y="19893"/>
                </a:lnTo>
                <a:lnTo>
                  <a:pt x="53366" y="9844"/>
                </a:lnTo>
                <a:lnTo>
                  <a:pt x="44683" y="2711"/>
                </a:lnTo>
                <a:lnTo>
                  <a:pt x="31737" y="0"/>
                </a:lnTo>
                <a:lnTo>
                  <a:pt x="17562" y="2999"/>
                </a:lnTo>
                <a:lnTo>
                  <a:pt x="7677" y="10793"/>
                </a:lnTo>
                <a:lnTo>
                  <a:pt x="1887" y="21575"/>
                </a:lnTo>
                <a:lnTo>
                  <a:pt x="0" y="33540"/>
                </a:lnTo>
                <a:lnTo>
                  <a:pt x="2240" y="46835"/>
                </a:lnTo>
                <a:lnTo>
                  <a:pt x="8769" y="56915"/>
                </a:lnTo>
                <a:lnTo>
                  <a:pt x="19298" y="63308"/>
                </a:lnTo>
                <a:lnTo>
                  <a:pt x="33540" y="65544"/>
                </a:lnTo>
                <a:lnTo>
                  <a:pt x="42024" y="65544"/>
                </a:lnTo>
                <a:lnTo>
                  <a:pt x="49860" y="64262"/>
                </a:lnTo>
                <a:lnTo>
                  <a:pt x="56286" y="61556"/>
                </a:lnTo>
                <a:lnTo>
                  <a:pt x="53720" y="48323"/>
                </a:lnTo>
                <a:lnTo>
                  <a:pt x="48450" y="50114"/>
                </a:lnTo>
                <a:lnTo>
                  <a:pt x="43052" y="51015"/>
                </a:lnTo>
                <a:lnTo>
                  <a:pt x="36372" y="51015"/>
                </a:lnTo>
                <a:lnTo>
                  <a:pt x="27241" y="51015"/>
                </a:lnTo>
                <a:lnTo>
                  <a:pt x="19151" y="47167"/>
                </a:lnTo>
                <a:lnTo>
                  <a:pt x="18630" y="39065"/>
                </a:lnTo>
                <a:lnTo>
                  <a:pt x="59118" y="39065"/>
                </a:lnTo>
                <a:close/>
              </a:path>
            </a:pathLst>
          </a:custGeom>
          <a:ln w="3860">
            <a:solidFill>
              <a:srgbClr val="231F20"/>
            </a:solidFill>
          </a:ln>
        </p:spPr>
        <p:txBody>
          <a:bodyPr wrap="square" lIns="0" tIns="0" rIns="0" bIns="0" rtlCol="0"/>
          <a:lstStyle/>
          <a:p>
            <a:endParaRPr/>
          </a:p>
        </p:txBody>
      </p:sp>
      <p:sp>
        <p:nvSpPr>
          <p:cNvPr id="153" name="object 153"/>
          <p:cNvSpPr/>
          <p:nvPr/>
        </p:nvSpPr>
        <p:spPr>
          <a:xfrm>
            <a:off x="6749922" y="6270780"/>
            <a:ext cx="23495" cy="13335"/>
          </a:xfrm>
          <a:custGeom>
            <a:avLst/>
            <a:gdLst/>
            <a:ahLst/>
            <a:cxnLst/>
            <a:rect l="l" t="t" r="r" b="b"/>
            <a:pathLst>
              <a:path w="23495" h="13335">
                <a:moveTo>
                  <a:pt x="0" y="12725"/>
                </a:moveTo>
                <a:lnTo>
                  <a:pt x="520" y="7581"/>
                </a:lnTo>
                <a:lnTo>
                  <a:pt x="3860" y="0"/>
                </a:lnTo>
                <a:lnTo>
                  <a:pt x="12077" y="0"/>
                </a:lnTo>
                <a:lnTo>
                  <a:pt x="21081" y="0"/>
                </a:lnTo>
                <a:lnTo>
                  <a:pt x="23139" y="7962"/>
                </a:lnTo>
                <a:lnTo>
                  <a:pt x="23139" y="12725"/>
                </a:lnTo>
                <a:lnTo>
                  <a:pt x="0" y="12725"/>
                </a:lnTo>
                <a:close/>
              </a:path>
            </a:pathLst>
          </a:custGeom>
          <a:ln w="3860">
            <a:solidFill>
              <a:srgbClr val="231F20"/>
            </a:solidFill>
          </a:ln>
        </p:spPr>
        <p:txBody>
          <a:bodyPr wrap="square" lIns="0" tIns="0" rIns="0" bIns="0" rtlCol="0"/>
          <a:lstStyle/>
          <a:p>
            <a:endParaRPr/>
          </a:p>
        </p:txBody>
      </p:sp>
      <p:sp>
        <p:nvSpPr>
          <p:cNvPr id="154" name="object 154"/>
          <p:cNvSpPr/>
          <p:nvPr/>
        </p:nvSpPr>
        <p:spPr>
          <a:xfrm>
            <a:off x="6793873" y="6259209"/>
            <a:ext cx="66040" cy="62865"/>
          </a:xfrm>
          <a:custGeom>
            <a:avLst/>
            <a:gdLst/>
            <a:ahLst/>
            <a:cxnLst/>
            <a:rect l="l" t="t" r="r" b="b"/>
            <a:pathLst>
              <a:path w="66040" h="62864">
                <a:moveTo>
                  <a:pt x="520" y="0"/>
                </a:moveTo>
                <a:lnTo>
                  <a:pt x="21336" y="30848"/>
                </a:lnTo>
                <a:lnTo>
                  <a:pt x="0" y="62852"/>
                </a:lnTo>
                <a:lnTo>
                  <a:pt x="21475" y="62852"/>
                </a:lnTo>
                <a:lnTo>
                  <a:pt x="27381" y="51536"/>
                </a:lnTo>
                <a:lnTo>
                  <a:pt x="28917" y="48450"/>
                </a:lnTo>
                <a:lnTo>
                  <a:pt x="30594" y="45364"/>
                </a:lnTo>
                <a:lnTo>
                  <a:pt x="32131" y="42024"/>
                </a:lnTo>
                <a:lnTo>
                  <a:pt x="32524" y="42024"/>
                </a:lnTo>
                <a:lnTo>
                  <a:pt x="34061" y="45237"/>
                </a:lnTo>
                <a:lnTo>
                  <a:pt x="35610" y="48450"/>
                </a:lnTo>
                <a:lnTo>
                  <a:pt x="37401" y="51536"/>
                </a:lnTo>
                <a:lnTo>
                  <a:pt x="43700" y="62852"/>
                </a:lnTo>
                <a:lnTo>
                  <a:pt x="65811" y="62852"/>
                </a:lnTo>
                <a:lnTo>
                  <a:pt x="44856" y="29946"/>
                </a:lnTo>
                <a:lnTo>
                  <a:pt x="65557" y="0"/>
                </a:lnTo>
                <a:lnTo>
                  <a:pt x="44348" y="0"/>
                </a:lnTo>
                <a:lnTo>
                  <a:pt x="38823" y="10287"/>
                </a:lnTo>
                <a:lnTo>
                  <a:pt x="37147" y="13360"/>
                </a:lnTo>
                <a:lnTo>
                  <a:pt x="35610" y="16446"/>
                </a:lnTo>
                <a:lnTo>
                  <a:pt x="33934" y="19926"/>
                </a:lnTo>
                <a:lnTo>
                  <a:pt x="33680" y="19926"/>
                </a:lnTo>
                <a:lnTo>
                  <a:pt x="32004" y="16840"/>
                </a:lnTo>
                <a:lnTo>
                  <a:pt x="30340" y="13754"/>
                </a:lnTo>
                <a:lnTo>
                  <a:pt x="28536" y="10541"/>
                </a:lnTo>
                <a:lnTo>
                  <a:pt x="22364" y="0"/>
                </a:lnTo>
                <a:lnTo>
                  <a:pt x="520" y="0"/>
                </a:lnTo>
                <a:close/>
              </a:path>
            </a:pathLst>
          </a:custGeom>
          <a:ln w="3860">
            <a:solidFill>
              <a:srgbClr val="231F20"/>
            </a:solidFill>
          </a:ln>
        </p:spPr>
        <p:txBody>
          <a:bodyPr wrap="square" lIns="0" tIns="0" rIns="0" bIns="0" rtlCol="0"/>
          <a:lstStyle/>
          <a:p>
            <a:endParaRPr/>
          </a:p>
        </p:txBody>
      </p:sp>
      <p:sp>
        <p:nvSpPr>
          <p:cNvPr id="155" name="object 155"/>
          <p:cNvSpPr/>
          <p:nvPr/>
        </p:nvSpPr>
        <p:spPr>
          <a:xfrm>
            <a:off x="6863920" y="6257672"/>
            <a:ext cx="57785" cy="66040"/>
          </a:xfrm>
          <a:custGeom>
            <a:avLst/>
            <a:gdLst/>
            <a:ahLst/>
            <a:cxnLst/>
            <a:rect l="l" t="t" r="r" b="b"/>
            <a:pathLst>
              <a:path w="57784" h="66039">
                <a:moveTo>
                  <a:pt x="56426" y="27241"/>
                </a:moveTo>
                <a:lnTo>
                  <a:pt x="55074" y="16694"/>
                </a:lnTo>
                <a:lnTo>
                  <a:pt x="50530" y="8029"/>
                </a:lnTo>
                <a:lnTo>
                  <a:pt x="42056" y="2159"/>
                </a:lnTo>
                <a:lnTo>
                  <a:pt x="28917" y="0"/>
                </a:lnTo>
                <a:lnTo>
                  <a:pt x="17487" y="0"/>
                </a:lnTo>
                <a:lnTo>
                  <a:pt x="8877" y="3213"/>
                </a:lnTo>
                <a:lnTo>
                  <a:pt x="4495" y="5651"/>
                </a:lnTo>
                <a:lnTo>
                  <a:pt x="8102" y="18249"/>
                </a:lnTo>
                <a:lnTo>
                  <a:pt x="12217" y="15671"/>
                </a:lnTo>
                <a:lnTo>
                  <a:pt x="19024" y="13487"/>
                </a:lnTo>
                <a:lnTo>
                  <a:pt x="25450" y="13487"/>
                </a:lnTo>
                <a:lnTo>
                  <a:pt x="35090" y="13487"/>
                </a:lnTo>
                <a:lnTo>
                  <a:pt x="36893" y="18249"/>
                </a:lnTo>
                <a:lnTo>
                  <a:pt x="36893" y="21716"/>
                </a:lnTo>
                <a:lnTo>
                  <a:pt x="36893" y="22491"/>
                </a:lnTo>
                <a:lnTo>
                  <a:pt x="21747" y="23951"/>
                </a:lnTo>
                <a:lnTo>
                  <a:pt x="10107" y="28386"/>
                </a:lnTo>
                <a:lnTo>
                  <a:pt x="2637" y="35880"/>
                </a:lnTo>
                <a:lnTo>
                  <a:pt x="0" y="46520"/>
                </a:lnTo>
                <a:lnTo>
                  <a:pt x="1383" y="53759"/>
                </a:lnTo>
                <a:lnTo>
                  <a:pt x="5381" y="59917"/>
                </a:lnTo>
                <a:lnTo>
                  <a:pt x="11765" y="64195"/>
                </a:lnTo>
                <a:lnTo>
                  <a:pt x="20307" y="65798"/>
                </a:lnTo>
                <a:lnTo>
                  <a:pt x="27762" y="65798"/>
                </a:lnTo>
                <a:lnTo>
                  <a:pt x="34188" y="63093"/>
                </a:lnTo>
                <a:lnTo>
                  <a:pt x="38303" y="58089"/>
                </a:lnTo>
                <a:lnTo>
                  <a:pt x="38684" y="58089"/>
                </a:lnTo>
                <a:lnTo>
                  <a:pt x="39852" y="64388"/>
                </a:lnTo>
                <a:lnTo>
                  <a:pt x="57454" y="64388"/>
                </a:lnTo>
                <a:lnTo>
                  <a:pt x="56680" y="60909"/>
                </a:lnTo>
                <a:lnTo>
                  <a:pt x="56426" y="55130"/>
                </a:lnTo>
                <a:lnTo>
                  <a:pt x="56426" y="49225"/>
                </a:lnTo>
                <a:lnTo>
                  <a:pt x="56426" y="27241"/>
                </a:lnTo>
                <a:close/>
              </a:path>
            </a:pathLst>
          </a:custGeom>
          <a:ln w="3860">
            <a:solidFill>
              <a:srgbClr val="231F20"/>
            </a:solidFill>
          </a:ln>
        </p:spPr>
        <p:txBody>
          <a:bodyPr wrap="square" lIns="0" tIns="0" rIns="0" bIns="0" rtlCol="0"/>
          <a:lstStyle/>
          <a:p>
            <a:endParaRPr/>
          </a:p>
        </p:txBody>
      </p:sp>
      <p:sp>
        <p:nvSpPr>
          <p:cNvPr id="156" name="object 156"/>
          <p:cNvSpPr/>
          <p:nvPr/>
        </p:nvSpPr>
        <p:spPr>
          <a:xfrm>
            <a:off x="6883199" y="6292368"/>
            <a:ext cx="18415" cy="17780"/>
          </a:xfrm>
          <a:custGeom>
            <a:avLst/>
            <a:gdLst/>
            <a:ahLst/>
            <a:cxnLst/>
            <a:rect l="l" t="t" r="r" b="b"/>
            <a:pathLst>
              <a:path w="18415" h="17779">
                <a:moveTo>
                  <a:pt x="18249" y="6807"/>
                </a:moveTo>
                <a:lnTo>
                  <a:pt x="18249" y="7962"/>
                </a:lnTo>
                <a:lnTo>
                  <a:pt x="18122" y="9131"/>
                </a:lnTo>
                <a:lnTo>
                  <a:pt x="17868" y="10147"/>
                </a:lnTo>
                <a:lnTo>
                  <a:pt x="16586" y="14135"/>
                </a:lnTo>
                <a:lnTo>
                  <a:pt x="12471" y="17348"/>
                </a:lnTo>
                <a:lnTo>
                  <a:pt x="7708" y="17348"/>
                </a:lnTo>
                <a:lnTo>
                  <a:pt x="3340" y="17348"/>
                </a:lnTo>
                <a:lnTo>
                  <a:pt x="0" y="14909"/>
                </a:lnTo>
                <a:lnTo>
                  <a:pt x="0" y="9893"/>
                </a:lnTo>
                <a:lnTo>
                  <a:pt x="0" y="2438"/>
                </a:lnTo>
                <a:lnTo>
                  <a:pt x="7975" y="0"/>
                </a:lnTo>
                <a:lnTo>
                  <a:pt x="18249" y="0"/>
                </a:lnTo>
                <a:lnTo>
                  <a:pt x="18249" y="6807"/>
                </a:lnTo>
                <a:close/>
              </a:path>
            </a:pathLst>
          </a:custGeom>
          <a:ln w="3860">
            <a:solidFill>
              <a:srgbClr val="231F20"/>
            </a:solidFill>
          </a:ln>
        </p:spPr>
        <p:txBody>
          <a:bodyPr wrap="square" lIns="0" tIns="0" rIns="0" bIns="0" rtlCol="0"/>
          <a:lstStyle/>
          <a:p>
            <a:endParaRPr/>
          </a:p>
        </p:txBody>
      </p:sp>
      <p:sp>
        <p:nvSpPr>
          <p:cNvPr id="157" name="object 157"/>
          <p:cNvSpPr/>
          <p:nvPr/>
        </p:nvSpPr>
        <p:spPr>
          <a:xfrm>
            <a:off x="6932300" y="6257669"/>
            <a:ext cx="47625" cy="66040"/>
          </a:xfrm>
          <a:custGeom>
            <a:avLst/>
            <a:gdLst/>
            <a:ahLst/>
            <a:cxnLst/>
            <a:rect l="l" t="t" r="r" b="b"/>
            <a:pathLst>
              <a:path w="47625" h="66039">
                <a:moveTo>
                  <a:pt x="0" y="61302"/>
                </a:moveTo>
                <a:lnTo>
                  <a:pt x="4749" y="63868"/>
                </a:lnTo>
                <a:lnTo>
                  <a:pt x="12077" y="65798"/>
                </a:lnTo>
                <a:lnTo>
                  <a:pt x="20307" y="65798"/>
                </a:lnTo>
                <a:lnTo>
                  <a:pt x="32135" y="64268"/>
                </a:lnTo>
                <a:lnTo>
                  <a:pt x="40613" y="60015"/>
                </a:lnTo>
                <a:lnTo>
                  <a:pt x="45715" y="53545"/>
                </a:lnTo>
                <a:lnTo>
                  <a:pt x="47421" y="45364"/>
                </a:lnTo>
                <a:lnTo>
                  <a:pt x="46399" y="39064"/>
                </a:lnTo>
                <a:lnTo>
                  <a:pt x="43376" y="33785"/>
                </a:lnTo>
                <a:lnTo>
                  <a:pt x="38134" y="29444"/>
                </a:lnTo>
                <a:lnTo>
                  <a:pt x="30454" y="25958"/>
                </a:lnTo>
                <a:lnTo>
                  <a:pt x="22745" y="23253"/>
                </a:lnTo>
                <a:lnTo>
                  <a:pt x="20307" y="21716"/>
                </a:lnTo>
                <a:lnTo>
                  <a:pt x="20307" y="18630"/>
                </a:lnTo>
                <a:lnTo>
                  <a:pt x="20307" y="15544"/>
                </a:lnTo>
                <a:lnTo>
                  <a:pt x="22999" y="13614"/>
                </a:lnTo>
                <a:lnTo>
                  <a:pt x="27762" y="13614"/>
                </a:lnTo>
                <a:lnTo>
                  <a:pt x="33032" y="13614"/>
                </a:lnTo>
                <a:lnTo>
                  <a:pt x="38557" y="15671"/>
                </a:lnTo>
                <a:lnTo>
                  <a:pt x="41389" y="17221"/>
                </a:lnTo>
                <a:lnTo>
                  <a:pt x="44729" y="3721"/>
                </a:lnTo>
                <a:lnTo>
                  <a:pt x="40868" y="1790"/>
                </a:lnTo>
                <a:lnTo>
                  <a:pt x="34442" y="0"/>
                </a:lnTo>
                <a:lnTo>
                  <a:pt x="27114" y="0"/>
                </a:lnTo>
                <a:lnTo>
                  <a:pt x="16560" y="1569"/>
                </a:lnTo>
                <a:lnTo>
                  <a:pt x="8496" y="5910"/>
                </a:lnTo>
                <a:lnTo>
                  <a:pt x="3347" y="12467"/>
                </a:lnTo>
                <a:lnTo>
                  <a:pt x="1536" y="20688"/>
                </a:lnTo>
                <a:lnTo>
                  <a:pt x="2451" y="26171"/>
                </a:lnTo>
                <a:lnTo>
                  <a:pt x="5572" y="31294"/>
                </a:lnTo>
                <a:lnTo>
                  <a:pt x="11173" y="35838"/>
                </a:lnTo>
                <a:lnTo>
                  <a:pt x="19532" y="39585"/>
                </a:lnTo>
                <a:lnTo>
                  <a:pt x="26733" y="42024"/>
                </a:lnTo>
                <a:lnTo>
                  <a:pt x="28663" y="43560"/>
                </a:lnTo>
                <a:lnTo>
                  <a:pt x="28663" y="46913"/>
                </a:lnTo>
                <a:lnTo>
                  <a:pt x="28663" y="50126"/>
                </a:lnTo>
                <a:lnTo>
                  <a:pt x="26212" y="52044"/>
                </a:lnTo>
                <a:lnTo>
                  <a:pt x="20307" y="52044"/>
                </a:lnTo>
                <a:lnTo>
                  <a:pt x="14516" y="52044"/>
                </a:lnTo>
                <a:lnTo>
                  <a:pt x="7073" y="49606"/>
                </a:lnTo>
                <a:lnTo>
                  <a:pt x="3467" y="47421"/>
                </a:lnTo>
                <a:lnTo>
                  <a:pt x="0" y="61302"/>
                </a:lnTo>
                <a:close/>
              </a:path>
            </a:pathLst>
          </a:custGeom>
          <a:ln w="3860">
            <a:solidFill>
              <a:srgbClr val="231F20"/>
            </a:solidFill>
          </a:ln>
        </p:spPr>
        <p:txBody>
          <a:bodyPr wrap="square" lIns="0" tIns="0" rIns="0" bIns="0" rtlCol="0"/>
          <a:lstStyle/>
          <a:p>
            <a:endParaRPr/>
          </a:p>
        </p:txBody>
      </p:sp>
      <p:sp>
        <p:nvSpPr>
          <p:cNvPr id="158" name="object 158"/>
          <p:cNvSpPr txBox="1"/>
          <p:nvPr/>
        </p:nvSpPr>
        <p:spPr>
          <a:xfrm>
            <a:off x="6449786" y="6052308"/>
            <a:ext cx="612775" cy="308610"/>
          </a:xfrm>
          <a:prstGeom prst="rect">
            <a:avLst/>
          </a:prstGeom>
        </p:spPr>
        <p:txBody>
          <a:bodyPr vert="horz" wrap="square" lIns="0" tIns="38735" rIns="0" bIns="0" rtlCol="0">
            <a:spAutoFit/>
          </a:bodyPr>
          <a:lstStyle/>
          <a:p>
            <a:pPr marL="78105" marR="5080" indent="-66040">
              <a:lnSpc>
                <a:spcPts val="1010"/>
              </a:lnSpc>
              <a:spcBef>
                <a:spcPts val="305"/>
              </a:spcBef>
            </a:pPr>
            <a:r>
              <a:rPr sz="1000" b="1" spc="-20" dirty="0">
                <a:solidFill>
                  <a:srgbClr val="FFFFFF"/>
                </a:solidFill>
                <a:latin typeface="Arial"/>
                <a:cs typeface="Arial"/>
              </a:rPr>
              <a:t>Uni</a:t>
            </a:r>
            <a:r>
              <a:rPr sz="1000" b="1" spc="-40" dirty="0">
                <a:solidFill>
                  <a:srgbClr val="FFFFFF"/>
                </a:solidFill>
                <a:latin typeface="Arial"/>
                <a:cs typeface="Arial"/>
              </a:rPr>
              <a:t>v</a:t>
            </a:r>
            <a:r>
              <a:rPr sz="1000" b="1" spc="-25" dirty="0">
                <a:solidFill>
                  <a:srgbClr val="FFFFFF"/>
                </a:solidFill>
                <a:latin typeface="Arial"/>
                <a:cs typeface="Arial"/>
              </a:rPr>
              <a:t>ersit</a:t>
            </a:r>
            <a:r>
              <a:rPr sz="1000" b="1" spc="-20" dirty="0">
                <a:solidFill>
                  <a:srgbClr val="FFFFFF"/>
                </a:solidFill>
                <a:latin typeface="Arial"/>
                <a:cs typeface="Arial"/>
              </a:rPr>
              <a:t>y  </a:t>
            </a:r>
            <a:r>
              <a:rPr sz="1000" b="1" spc="-10" dirty="0">
                <a:solidFill>
                  <a:srgbClr val="FFFFFF"/>
                </a:solidFill>
                <a:latin typeface="Arial"/>
                <a:cs typeface="Arial"/>
              </a:rPr>
              <a:t>of</a:t>
            </a:r>
            <a:r>
              <a:rPr sz="1000" b="1" spc="-140" dirty="0">
                <a:solidFill>
                  <a:srgbClr val="FFFFFF"/>
                </a:solidFill>
                <a:latin typeface="Arial"/>
                <a:cs typeface="Arial"/>
              </a:rPr>
              <a:t> </a:t>
            </a:r>
            <a:r>
              <a:rPr sz="1000" b="1" spc="-70" dirty="0">
                <a:solidFill>
                  <a:srgbClr val="FFFFFF"/>
                </a:solidFill>
                <a:latin typeface="Arial"/>
                <a:cs typeface="Arial"/>
              </a:rPr>
              <a:t>Texas</a:t>
            </a:r>
            <a:endParaRPr sz="1000">
              <a:latin typeface="Arial"/>
              <a:cs typeface="Arial"/>
            </a:endParaRPr>
          </a:p>
        </p:txBody>
      </p:sp>
      <p:sp>
        <p:nvSpPr>
          <p:cNvPr id="159" name="object 159"/>
          <p:cNvSpPr txBox="1"/>
          <p:nvPr/>
        </p:nvSpPr>
        <p:spPr>
          <a:xfrm>
            <a:off x="3375225" y="7990729"/>
            <a:ext cx="1278255" cy="308610"/>
          </a:xfrm>
          <a:prstGeom prst="rect">
            <a:avLst/>
          </a:prstGeom>
        </p:spPr>
        <p:txBody>
          <a:bodyPr vert="horz" wrap="square" lIns="0" tIns="38100" rIns="0" bIns="0" rtlCol="0">
            <a:spAutoFit/>
          </a:bodyPr>
          <a:lstStyle/>
          <a:p>
            <a:pPr marL="12700" marR="5080" indent="215265">
              <a:lnSpc>
                <a:spcPts val="1010"/>
              </a:lnSpc>
              <a:spcBef>
                <a:spcPts val="300"/>
              </a:spcBef>
            </a:pPr>
            <a:r>
              <a:rPr sz="1000" b="1" spc="-30" dirty="0">
                <a:solidFill>
                  <a:srgbClr val="FFFFFF"/>
                </a:solidFill>
                <a:latin typeface="Arial"/>
                <a:cs typeface="Arial"/>
              </a:rPr>
              <a:t>Central </a:t>
            </a:r>
            <a:r>
              <a:rPr sz="1000" b="1" spc="-10" dirty="0">
                <a:solidFill>
                  <a:srgbClr val="FFFFFF"/>
                </a:solidFill>
                <a:latin typeface="Arial"/>
                <a:cs typeface="Arial"/>
              </a:rPr>
              <a:t>Health  </a:t>
            </a:r>
            <a:r>
              <a:rPr sz="1000" b="1" spc="-35" dirty="0">
                <a:solidFill>
                  <a:srgbClr val="FFFFFF"/>
                </a:solidFill>
                <a:latin typeface="Arial"/>
                <a:cs typeface="Arial"/>
              </a:rPr>
              <a:t>Brackenridge</a:t>
            </a:r>
            <a:r>
              <a:rPr sz="1000" b="1" spc="-110" dirty="0">
                <a:solidFill>
                  <a:srgbClr val="FFFFFF"/>
                </a:solidFill>
                <a:latin typeface="Arial"/>
                <a:cs typeface="Arial"/>
              </a:rPr>
              <a:t> </a:t>
            </a:r>
            <a:r>
              <a:rPr sz="1000" b="1" spc="-55" dirty="0">
                <a:solidFill>
                  <a:srgbClr val="FFFFFF"/>
                </a:solidFill>
                <a:latin typeface="Arial"/>
                <a:cs typeface="Arial"/>
              </a:rPr>
              <a:t>Campus</a:t>
            </a:r>
            <a:endParaRPr sz="1000">
              <a:latin typeface="Arial"/>
              <a:cs typeface="Arial"/>
            </a:endParaRPr>
          </a:p>
        </p:txBody>
      </p:sp>
      <p:sp>
        <p:nvSpPr>
          <p:cNvPr id="160" name="object 160"/>
          <p:cNvSpPr/>
          <p:nvPr/>
        </p:nvSpPr>
        <p:spPr>
          <a:xfrm>
            <a:off x="4419428" y="8401996"/>
            <a:ext cx="1233694" cy="250492"/>
          </a:xfrm>
          <a:prstGeom prst="rect">
            <a:avLst/>
          </a:prstGeom>
          <a:blipFill>
            <a:blip r:embed="rId14" cstate="print"/>
            <a:stretch>
              <a:fillRect/>
            </a:stretch>
          </a:blipFill>
        </p:spPr>
        <p:txBody>
          <a:bodyPr wrap="square" lIns="0" tIns="0" rIns="0" bIns="0" rtlCol="0"/>
          <a:lstStyle/>
          <a:p>
            <a:endParaRPr/>
          </a:p>
        </p:txBody>
      </p:sp>
      <p:sp>
        <p:nvSpPr>
          <p:cNvPr id="161" name="object 161"/>
          <p:cNvSpPr txBox="1"/>
          <p:nvPr/>
        </p:nvSpPr>
        <p:spPr>
          <a:xfrm>
            <a:off x="4406348" y="8353952"/>
            <a:ext cx="1264920" cy="308610"/>
          </a:xfrm>
          <a:prstGeom prst="rect">
            <a:avLst/>
          </a:prstGeom>
        </p:spPr>
        <p:txBody>
          <a:bodyPr vert="horz" wrap="square" lIns="0" tIns="38100" rIns="0" bIns="0" rtlCol="0">
            <a:spAutoFit/>
          </a:bodyPr>
          <a:lstStyle/>
          <a:p>
            <a:pPr marL="12700" marR="5080" indent="279400">
              <a:lnSpc>
                <a:spcPts val="1010"/>
              </a:lnSpc>
              <a:spcBef>
                <a:spcPts val="300"/>
              </a:spcBef>
            </a:pPr>
            <a:r>
              <a:rPr sz="1000" b="1" spc="-30" dirty="0">
                <a:solidFill>
                  <a:srgbClr val="FFFFFF"/>
                </a:solidFill>
                <a:latin typeface="Arial"/>
                <a:cs typeface="Arial"/>
              </a:rPr>
              <a:t>Central </a:t>
            </a:r>
            <a:r>
              <a:rPr sz="1000" b="1" spc="-60" dirty="0">
                <a:solidFill>
                  <a:srgbClr val="FFFFFF"/>
                </a:solidFill>
                <a:latin typeface="Arial"/>
                <a:cs typeface="Arial"/>
              </a:rPr>
              <a:t>East  </a:t>
            </a:r>
            <a:r>
              <a:rPr sz="1000" b="1" spc="-35" dirty="0">
                <a:solidFill>
                  <a:srgbClr val="FFFFFF"/>
                </a:solidFill>
                <a:latin typeface="Arial"/>
                <a:cs typeface="Arial"/>
              </a:rPr>
              <a:t>Austin</a:t>
            </a:r>
            <a:r>
              <a:rPr sz="1000" b="1" spc="-125" dirty="0">
                <a:solidFill>
                  <a:srgbClr val="FFFFFF"/>
                </a:solidFill>
                <a:latin typeface="Arial"/>
                <a:cs typeface="Arial"/>
              </a:rPr>
              <a:t> </a:t>
            </a:r>
            <a:r>
              <a:rPr sz="1000" b="1" spc="-20" dirty="0">
                <a:solidFill>
                  <a:srgbClr val="FFFFFF"/>
                </a:solidFill>
                <a:latin typeface="Arial"/>
                <a:cs typeface="Arial"/>
              </a:rPr>
              <a:t>Neighborhood</a:t>
            </a:r>
            <a:endParaRPr sz="1000">
              <a:latin typeface="Arial"/>
              <a:cs typeface="Arial"/>
            </a:endParaRPr>
          </a:p>
        </p:txBody>
      </p:sp>
      <p:sp>
        <p:nvSpPr>
          <p:cNvPr id="162" name="object 162"/>
          <p:cNvSpPr/>
          <p:nvPr/>
        </p:nvSpPr>
        <p:spPr>
          <a:xfrm>
            <a:off x="3196271" y="7431827"/>
            <a:ext cx="191439" cy="150406"/>
          </a:xfrm>
          <a:prstGeom prst="rect">
            <a:avLst/>
          </a:prstGeom>
          <a:blipFill>
            <a:blip r:embed="rId15" cstate="print"/>
            <a:stretch>
              <a:fillRect/>
            </a:stretch>
          </a:blipFill>
        </p:spPr>
        <p:txBody>
          <a:bodyPr wrap="square" lIns="0" tIns="0" rIns="0" bIns="0" rtlCol="0"/>
          <a:lstStyle/>
          <a:p>
            <a:endParaRPr/>
          </a:p>
        </p:txBody>
      </p:sp>
      <p:sp>
        <p:nvSpPr>
          <p:cNvPr id="163" name="object 163"/>
          <p:cNvSpPr txBox="1"/>
          <p:nvPr/>
        </p:nvSpPr>
        <p:spPr>
          <a:xfrm>
            <a:off x="3194016" y="7457675"/>
            <a:ext cx="196850" cy="97155"/>
          </a:xfrm>
          <a:prstGeom prst="rect">
            <a:avLst/>
          </a:prstGeom>
        </p:spPr>
        <p:txBody>
          <a:bodyPr vert="horz" wrap="square" lIns="0" tIns="13335" rIns="0" bIns="0" rtlCol="0">
            <a:spAutoFit/>
          </a:bodyPr>
          <a:lstStyle/>
          <a:p>
            <a:pPr marL="12700" marR="5080" indent="-635" algn="ctr">
              <a:lnSpc>
                <a:spcPct val="100000"/>
              </a:lnSpc>
              <a:spcBef>
                <a:spcPts val="105"/>
              </a:spcBef>
            </a:pPr>
            <a:r>
              <a:rPr sz="150" b="1" spc="-10" dirty="0">
                <a:solidFill>
                  <a:srgbClr val="231F20"/>
                </a:solidFill>
                <a:latin typeface="Arial"/>
                <a:cs typeface="Arial"/>
              </a:rPr>
              <a:t>Texas </a:t>
            </a:r>
            <a:r>
              <a:rPr sz="150" b="1" spc="-5" dirty="0">
                <a:solidFill>
                  <a:srgbClr val="231F20"/>
                </a:solidFill>
                <a:latin typeface="Arial"/>
                <a:cs typeface="Arial"/>
              </a:rPr>
              <a:t>Future  </a:t>
            </a:r>
            <a:r>
              <a:rPr sz="150" b="1" spc="-20" dirty="0">
                <a:solidFill>
                  <a:srgbClr val="231F20"/>
                </a:solidFill>
                <a:latin typeface="Arial"/>
                <a:cs typeface="Arial"/>
              </a:rPr>
              <a:t>F</a:t>
            </a:r>
            <a:r>
              <a:rPr sz="150" b="1" spc="-5" dirty="0">
                <a:solidFill>
                  <a:srgbClr val="231F20"/>
                </a:solidFill>
                <a:latin typeface="Arial"/>
                <a:cs typeface="Arial"/>
              </a:rPr>
              <a:t>armers</a:t>
            </a:r>
            <a:r>
              <a:rPr sz="150" b="1" spc="-10" dirty="0">
                <a:solidFill>
                  <a:srgbClr val="231F20"/>
                </a:solidFill>
                <a:latin typeface="Arial"/>
                <a:cs typeface="Arial"/>
              </a:rPr>
              <a:t> </a:t>
            </a:r>
            <a:r>
              <a:rPr sz="150" b="1" dirty="0">
                <a:solidFill>
                  <a:srgbClr val="231F20"/>
                </a:solidFill>
                <a:latin typeface="Arial"/>
                <a:cs typeface="Arial"/>
              </a:rPr>
              <a:t>of</a:t>
            </a:r>
            <a:r>
              <a:rPr sz="150" b="1" spc="-10" dirty="0">
                <a:solidFill>
                  <a:srgbClr val="231F20"/>
                </a:solidFill>
                <a:latin typeface="Arial"/>
                <a:cs typeface="Arial"/>
              </a:rPr>
              <a:t> </a:t>
            </a:r>
            <a:r>
              <a:rPr sz="150" b="1" spc="-15" dirty="0">
                <a:solidFill>
                  <a:srgbClr val="231F20"/>
                </a:solidFill>
                <a:latin typeface="Arial"/>
                <a:cs typeface="Arial"/>
              </a:rPr>
              <a:t>A</a:t>
            </a:r>
            <a:r>
              <a:rPr sz="150" b="1" spc="-5" dirty="0">
                <a:solidFill>
                  <a:srgbClr val="231F20"/>
                </a:solidFill>
                <a:latin typeface="Arial"/>
                <a:cs typeface="Arial"/>
              </a:rPr>
              <a:t>merica  Association</a:t>
            </a:r>
            <a:endParaRPr sz="150">
              <a:latin typeface="Arial"/>
              <a:cs typeface="Arial"/>
            </a:endParaRPr>
          </a:p>
        </p:txBody>
      </p:sp>
      <p:sp>
        <p:nvSpPr>
          <p:cNvPr id="164" name="object 164"/>
          <p:cNvSpPr txBox="1"/>
          <p:nvPr/>
        </p:nvSpPr>
        <p:spPr>
          <a:xfrm>
            <a:off x="1863766" y="4985689"/>
            <a:ext cx="408940"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Congress</a:t>
            </a:r>
            <a:r>
              <a:rPr sz="500" b="1" spc="-85" dirty="0">
                <a:solidFill>
                  <a:srgbClr val="FFFFFF"/>
                </a:solidFill>
                <a:latin typeface="Arial"/>
                <a:cs typeface="Arial"/>
              </a:rPr>
              <a:t> </a:t>
            </a:r>
            <a:r>
              <a:rPr sz="500" b="1" spc="-30" dirty="0">
                <a:solidFill>
                  <a:srgbClr val="FFFFFF"/>
                </a:solidFill>
                <a:latin typeface="Arial"/>
                <a:cs typeface="Arial"/>
              </a:rPr>
              <a:t>Ave</a:t>
            </a:r>
            <a:endParaRPr sz="500">
              <a:latin typeface="Arial"/>
              <a:cs typeface="Arial"/>
            </a:endParaRPr>
          </a:p>
        </p:txBody>
      </p:sp>
      <p:sp>
        <p:nvSpPr>
          <p:cNvPr id="165" name="object 165"/>
          <p:cNvSpPr txBox="1"/>
          <p:nvPr/>
        </p:nvSpPr>
        <p:spPr>
          <a:xfrm>
            <a:off x="5483259" y="5020391"/>
            <a:ext cx="408940"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Congress</a:t>
            </a:r>
            <a:r>
              <a:rPr sz="500" b="1" spc="-85" dirty="0">
                <a:solidFill>
                  <a:srgbClr val="FFFFFF"/>
                </a:solidFill>
                <a:latin typeface="Arial"/>
                <a:cs typeface="Arial"/>
              </a:rPr>
              <a:t> </a:t>
            </a:r>
            <a:r>
              <a:rPr sz="500" b="1" spc="-30" dirty="0">
                <a:solidFill>
                  <a:srgbClr val="FFFFFF"/>
                </a:solidFill>
                <a:latin typeface="Arial"/>
                <a:cs typeface="Arial"/>
              </a:rPr>
              <a:t>Ave</a:t>
            </a:r>
            <a:endParaRPr sz="500">
              <a:latin typeface="Arial"/>
              <a:cs typeface="Arial"/>
            </a:endParaRPr>
          </a:p>
        </p:txBody>
      </p:sp>
      <p:sp>
        <p:nvSpPr>
          <p:cNvPr id="166" name="object 166"/>
          <p:cNvSpPr txBox="1"/>
          <p:nvPr/>
        </p:nvSpPr>
        <p:spPr>
          <a:xfrm>
            <a:off x="1953348" y="5485391"/>
            <a:ext cx="28765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Brazos</a:t>
            </a:r>
            <a:r>
              <a:rPr sz="500" b="1" spc="-8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67" name="object 167"/>
          <p:cNvSpPr txBox="1"/>
          <p:nvPr/>
        </p:nvSpPr>
        <p:spPr>
          <a:xfrm>
            <a:off x="5355249" y="5528189"/>
            <a:ext cx="28765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Brazos</a:t>
            </a:r>
            <a:r>
              <a:rPr sz="500" b="1" spc="-8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68" name="object 168"/>
          <p:cNvSpPr txBox="1"/>
          <p:nvPr/>
        </p:nvSpPr>
        <p:spPr>
          <a:xfrm>
            <a:off x="1847315" y="5906435"/>
            <a:ext cx="49085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San </a:t>
            </a:r>
            <a:r>
              <a:rPr sz="500" b="1" spc="-25" dirty="0">
                <a:solidFill>
                  <a:srgbClr val="FFFFFF"/>
                </a:solidFill>
                <a:latin typeface="Arial"/>
                <a:cs typeface="Arial"/>
              </a:rPr>
              <a:t>Jacinto</a:t>
            </a:r>
            <a:r>
              <a:rPr sz="500" b="1" spc="-90" dirty="0">
                <a:solidFill>
                  <a:srgbClr val="FFFFFF"/>
                </a:solidFill>
                <a:latin typeface="Arial"/>
                <a:cs typeface="Arial"/>
              </a:rPr>
              <a:t> </a:t>
            </a:r>
            <a:r>
              <a:rPr sz="500" b="1" spc="-20" dirty="0">
                <a:solidFill>
                  <a:srgbClr val="FFFFFF"/>
                </a:solidFill>
                <a:latin typeface="Arial"/>
                <a:cs typeface="Arial"/>
              </a:rPr>
              <a:t>Blvd</a:t>
            </a:r>
            <a:endParaRPr sz="500">
              <a:latin typeface="Arial"/>
              <a:cs typeface="Arial"/>
            </a:endParaRPr>
          </a:p>
        </p:txBody>
      </p:sp>
      <p:sp>
        <p:nvSpPr>
          <p:cNvPr id="169" name="object 169"/>
          <p:cNvSpPr txBox="1"/>
          <p:nvPr/>
        </p:nvSpPr>
        <p:spPr>
          <a:xfrm>
            <a:off x="5128340" y="5938695"/>
            <a:ext cx="49085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San </a:t>
            </a:r>
            <a:r>
              <a:rPr sz="500" b="1" spc="-25" dirty="0">
                <a:solidFill>
                  <a:srgbClr val="FFFFFF"/>
                </a:solidFill>
                <a:latin typeface="Arial"/>
                <a:cs typeface="Arial"/>
              </a:rPr>
              <a:t>Jacinto</a:t>
            </a:r>
            <a:r>
              <a:rPr sz="500" b="1" spc="-90" dirty="0">
                <a:solidFill>
                  <a:srgbClr val="FFFFFF"/>
                </a:solidFill>
                <a:latin typeface="Arial"/>
                <a:cs typeface="Arial"/>
              </a:rPr>
              <a:t> </a:t>
            </a:r>
            <a:r>
              <a:rPr sz="500" b="1" spc="-20" dirty="0">
                <a:solidFill>
                  <a:srgbClr val="FFFFFF"/>
                </a:solidFill>
                <a:latin typeface="Arial"/>
                <a:cs typeface="Arial"/>
              </a:rPr>
              <a:t>Blvd</a:t>
            </a:r>
            <a:endParaRPr sz="500">
              <a:latin typeface="Arial"/>
              <a:cs typeface="Arial"/>
            </a:endParaRPr>
          </a:p>
        </p:txBody>
      </p:sp>
      <p:sp>
        <p:nvSpPr>
          <p:cNvPr id="170" name="object 170"/>
          <p:cNvSpPr txBox="1"/>
          <p:nvPr/>
        </p:nvSpPr>
        <p:spPr>
          <a:xfrm>
            <a:off x="1955661" y="6317069"/>
            <a:ext cx="283210" cy="102870"/>
          </a:xfrm>
          <a:prstGeom prst="rect">
            <a:avLst/>
          </a:prstGeom>
        </p:spPr>
        <p:txBody>
          <a:bodyPr vert="horz" wrap="square" lIns="0" tIns="13335" rIns="0" bIns="0" rtlCol="0">
            <a:spAutoFit/>
          </a:bodyPr>
          <a:lstStyle/>
          <a:p>
            <a:pPr marL="12700">
              <a:lnSpc>
                <a:spcPct val="100000"/>
              </a:lnSpc>
              <a:spcBef>
                <a:spcPts val="105"/>
              </a:spcBef>
            </a:pPr>
            <a:r>
              <a:rPr sz="500" b="1" spc="-10" dirty="0">
                <a:solidFill>
                  <a:srgbClr val="FFFFFF"/>
                </a:solidFill>
                <a:latin typeface="Arial"/>
                <a:cs typeface="Arial"/>
              </a:rPr>
              <a:t>Trinity</a:t>
            </a:r>
            <a:r>
              <a:rPr sz="500" b="1" spc="-8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71" name="object 171"/>
          <p:cNvSpPr txBox="1"/>
          <p:nvPr/>
        </p:nvSpPr>
        <p:spPr>
          <a:xfrm>
            <a:off x="5351779" y="6349200"/>
            <a:ext cx="283210" cy="102870"/>
          </a:xfrm>
          <a:prstGeom prst="rect">
            <a:avLst/>
          </a:prstGeom>
        </p:spPr>
        <p:txBody>
          <a:bodyPr vert="horz" wrap="square" lIns="0" tIns="13335" rIns="0" bIns="0" rtlCol="0">
            <a:spAutoFit/>
          </a:bodyPr>
          <a:lstStyle/>
          <a:p>
            <a:pPr marL="12700">
              <a:lnSpc>
                <a:spcPct val="100000"/>
              </a:lnSpc>
              <a:spcBef>
                <a:spcPts val="105"/>
              </a:spcBef>
            </a:pPr>
            <a:r>
              <a:rPr sz="500" b="1" spc="-10" dirty="0">
                <a:solidFill>
                  <a:srgbClr val="FFFFFF"/>
                </a:solidFill>
                <a:latin typeface="Arial"/>
                <a:cs typeface="Arial"/>
              </a:rPr>
              <a:t>Trinity</a:t>
            </a:r>
            <a:r>
              <a:rPr sz="500" b="1" spc="-8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72" name="object 172"/>
          <p:cNvSpPr txBox="1"/>
          <p:nvPr/>
        </p:nvSpPr>
        <p:spPr>
          <a:xfrm>
            <a:off x="1945636" y="6724426"/>
            <a:ext cx="30289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Neches</a:t>
            </a:r>
            <a:r>
              <a:rPr sz="500" b="1" spc="-7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73" name="object 173"/>
          <p:cNvSpPr txBox="1"/>
          <p:nvPr/>
        </p:nvSpPr>
        <p:spPr>
          <a:xfrm>
            <a:off x="1060411" y="6317069"/>
            <a:ext cx="266700" cy="206375"/>
          </a:xfrm>
          <a:prstGeom prst="rect">
            <a:avLst/>
          </a:prstGeom>
        </p:spPr>
        <p:txBody>
          <a:bodyPr vert="horz" wrap="square" lIns="0" tIns="13335" rIns="0" bIns="0" rtlCol="0">
            <a:spAutoFit/>
          </a:bodyPr>
          <a:lstStyle/>
          <a:p>
            <a:pPr marL="34290">
              <a:lnSpc>
                <a:spcPct val="100000"/>
              </a:lnSpc>
              <a:spcBef>
                <a:spcPts val="105"/>
              </a:spcBef>
              <a:tabLst>
                <a:tab pos="219075" algn="l"/>
              </a:tabLst>
            </a:pPr>
            <a:r>
              <a:rPr sz="500" b="1" u="dash" spc="-40" dirty="0">
                <a:solidFill>
                  <a:srgbClr val="FFFFFF"/>
                </a:solidFill>
                <a:uFill>
                  <a:solidFill>
                    <a:srgbClr val="FFFFFF"/>
                  </a:solidFill>
                </a:uFill>
                <a:latin typeface="Arial"/>
                <a:cs typeface="Arial"/>
              </a:rPr>
              <a:t> 	</a:t>
            </a:r>
            <a:endParaRPr sz="500">
              <a:latin typeface="Arial"/>
              <a:cs typeface="Arial"/>
            </a:endParaRPr>
          </a:p>
          <a:p>
            <a:pPr marL="54610" marR="5080" indent="-42545">
              <a:lnSpc>
                <a:spcPct val="100000"/>
              </a:lnSpc>
              <a:spcBef>
                <a:spcPts val="445"/>
              </a:spcBef>
            </a:pPr>
            <a:r>
              <a:rPr sz="150" b="1" spc="-5" dirty="0">
                <a:solidFill>
                  <a:srgbClr val="231F20"/>
                </a:solidFill>
                <a:latin typeface="Arial"/>
                <a:cs typeface="Arial"/>
              </a:rPr>
              <a:t>Proposed</a:t>
            </a:r>
            <a:r>
              <a:rPr sz="150" b="1" spc="-35" dirty="0">
                <a:solidFill>
                  <a:srgbClr val="231F20"/>
                </a:solidFill>
                <a:latin typeface="Arial"/>
                <a:cs typeface="Arial"/>
              </a:rPr>
              <a:t> </a:t>
            </a:r>
            <a:r>
              <a:rPr sz="150" b="1" spc="-5" dirty="0">
                <a:solidFill>
                  <a:srgbClr val="231F20"/>
                </a:solidFill>
                <a:latin typeface="Arial"/>
                <a:cs typeface="Arial"/>
              </a:rPr>
              <a:t>Episcopal</a:t>
            </a:r>
            <a:r>
              <a:rPr sz="150" b="1" spc="-35" dirty="0">
                <a:solidFill>
                  <a:srgbClr val="231F20"/>
                </a:solidFill>
                <a:latin typeface="Arial"/>
                <a:cs typeface="Arial"/>
              </a:rPr>
              <a:t> </a:t>
            </a:r>
            <a:r>
              <a:rPr sz="150" b="1" spc="-10" dirty="0">
                <a:solidFill>
                  <a:srgbClr val="231F20"/>
                </a:solidFill>
                <a:latin typeface="Arial"/>
                <a:cs typeface="Arial"/>
              </a:rPr>
              <a:t>Church  </a:t>
            </a:r>
            <a:r>
              <a:rPr sz="150" b="1" dirty="0">
                <a:solidFill>
                  <a:srgbClr val="231F20"/>
                </a:solidFill>
                <a:latin typeface="Arial"/>
                <a:cs typeface="Arial"/>
              </a:rPr>
              <a:t>National</a:t>
            </a:r>
            <a:r>
              <a:rPr sz="150" b="1" spc="-15" dirty="0">
                <a:solidFill>
                  <a:srgbClr val="231F20"/>
                </a:solidFill>
                <a:latin typeface="Arial"/>
                <a:cs typeface="Arial"/>
              </a:rPr>
              <a:t> </a:t>
            </a:r>
            <a:r>
              <a:rPr sz="150" b="1" spc="-10" dirty="0">
                <a:solidFill>
                  <a:srgbClr val="231F20"/>
                </a:solidFill>
                <a:latin typeface="Arial"/>
                <a:cs typeface="Arial"/>
              </a:rPr>
              <a:t>Archives</a:t>
            </a:r>
            <a:endParaRPr sz="150">
              <a:latin typeface="Arial"/>
              <a:cs typeface="Arial"/>
            </a:endParaRPr>
          </a:p>
        </p:txBody>
      </p:sp>
      <p:sp>
        <p:nvSpPr>
          <p:cNvPr id="174" name="object 174"/>
          <p:cNvSpPr txBox="1"/>
          <p:nvPr/>
        </p:nvSpPr>
        <p:spPr>
          <a:xfrm>
            <a:off x="1617886" y="7027375"/>
            <a:ext cx="154305" cy="73660"/>
          </a:xfrm>
          <a:prstGeom prst="rect">
            <a:avLst/>
          </a:prstGeom>
        </p:spPr>
        <p:txBody>
          <a:bodyPr vert="horz" wrap="square" lIns="0" tIns="13335" rIns="0" bIns="0" rtlCol="0">
            <a:spAutoFit/>
          </a:bodyPr>
          <a:lstStyle/>
          <a:p>
            <a:pPr marL="12700" marR="5080" indent="21590">
              <a:lnSpc>
                <a:spcPct val="100000"/>
              </a:lnSpc>
              <a:spcBef>
                <a:spcPts val="105"/>
              </a:spcBef>
            </a:pPr>
            <a:r>
              <a:rPr sz="150" b="1" spc="-5" dirty="0">
                <a:solidFill>
                  <a:srgbClr val="231F20"/>
                </a:solidFill>
                <a:latin typeface="Arial"/>
                <a:cs typeface="Arial"/>
              </a:rPr>
              <a:t>Proposed  10-</a:t>
            </a:r>
            <a:r>
              <a:rPr sz="150" b="1" spc="-10" dirty="0">
                <a:solidFill>
                  <a:srgbClr val="231F20"/>
                </a:solidFill>
                <a:latin typeface="Arial"/>
                <a:cs typeface="Arial"/>
              </a:rPr>
              <a:t>S</a:t>
            </a:r>
            <a:r>
              <a:rPr sz="150" b="1" dirty="0">
                <a:solidFill>
                  <a:srgbClr val="231F20"/>
                </a:solidFill>
                <a:latin typeface="Arial"/>
                <a:cs typeface="Arial"/>
              </a:rPr>
              <a:t>tor</a:t>
            </a:r>
            <a:r>
              <a:rPr sz="150" b="1" spc="-5" dirty="0">
                <a:solidFill>
                  <a:srgbClr val="231F20"/>
                </a:solidFill>
                <a:latin typeface="Arial"/>
                <a:cs typeface="Arial"/>
              </a:rPr>
              <a:t>y</a:t>
            </a:r>
            <a:r>
              <a:rPr sz="150" b="1" spc="-10" dirty="0">
                <a:solidFill>
                  <a:srgbClr val="231F20"/>
                </a:solidFill>
                <a:latin typeface="Arial"/>
                <a:cs typeface="Arial"/>
              </a:rPr>
              <a:t> H</a:t>
            </a:r>
            <a:r>
              <a:rPr sz="150" b="1" dirty="0">
                <a:solidFill>
                  <a:srgbClr val="231F20"/>
                </a:solidFill>
                <a:latin typeface="Arial"/>
                <a:cs typeface="Arial"/>
              </a:rPr>
              <a:t>o</a:t>
            </a:r>
            <a:r>
              <a:rPr sz="150" b="1" spc="-5" dirty="0">
                <a:solidFill>
                  <a:srgbClr val="231F20"/>
                </a:solidFill>
                <a:latin typeface="Arial"/>
                <a:cs typeface="Arial"/>
              </a:rPr>
              <a:t>t</a:t>
            </a:r>
            <a:r>
              <a:rPr sz="150" b="1" dirty="0">
                <a:solidFill>
                  <a:srgbClr val="231F20"/>
                </a:solidFill>
                <a:latin typeface="Arial"/>
                <a:cs typeface="Arial"/>
              </a:rPr>
              <a:t>el</a:t>
            </a:r>
            <a:endParaRPr sz="150">
              <a:latin typeface="Arial"/>
              <a:cs typeface="Arial"/>
            </a:endParaRPr>
          </a:p>
        </p:txBody>
      </p:sp>
      <p:sp>
        <p:nvSpPr>
          <p:cNvPr id="175" name="object 175"/>
          <p:cNvSpPr txBox="1"/>
          <p:nvPr/>
        </p:nvSpPr>
        <p:spPr>
          <a:xfrm>
            <a:off x="2465016" y="6144228"/>
            <a:ext cx="120650" cy="97155"/>
          </a:xfrm>
          <a:prstGeom prst="rect">
            <a:avLst/>
          </a:prstGeom>
        </p:spPr>
        <p:txBody>
          <a:bodyPr vert="horz" wrap="square" lIns="0" tIns="13335" rIns="0" bIns="0" rtlCol="0">
            <a:spAutoFit/>
          </a:bodyPr>
          <a:lstStyle/>
          <a:p>
            <a:pPr marL="22860" marR="5080" indent="-10795">
              <a:lnSpc>
                <a:spcPct val="100000"/>
              </a:lnSpc>
              <a:spcBef>
                <a:spcPts val="105"/>
              </a:spcBef>
            </a:pPr>
            <a:r>
              <a:rPr sz="150" b="1" spc="-15" dirty="0">
                <a:solidFill>
                  <a:srgbClr val="231F20"/>
                </a:solidFill>
                <a:latin typeface="Arial"/>
                <a:cs typeface="Arial"/>
              </a:rPr>
              <a:t>A</a:t>
            </a:r>
            <a:r>
              <a:rPr sz="150" b="1" dirty="0">
                <a:solidFill>
                  <a:srgbClr val="231F20"/>
                </a:solidFill>
                <a:latin typeface="Arial"/>
                <a:cs typeface="Arial"/>
              </a:rPr>
              <a:t>f</a:t>
            </a:r>
            <a:r>
              <a:rPr sz="150" b="1" spc="-5" dirty="0">
                <a:solidFill>
                  <a:srgbClr val="231F20"/>
                </a:solidFill>
                <a:latin typeface="Arial"/>
                <a:cs typeface="Arial"/>
              </a:rPr>
              <a:t>f</a:t>
            </a:r>
            <a:r>
              <a:rPr sz="150" b="1" dirty="0">
                <a:solidFill>
                  <a:srgbClr val="231F20"/>
                </a:solidFill>
                <a:latin typeface="Arial"/>
                <a:cs typeface="Arial"/>
              </a:rPr>
              <a:t>o</a:t>
            </a:r>
            <a:r>
              <a:rPr sz="150" b="1" spc="-5" dirty="0">
                <a:solidFill>
                  <a:srgbClr val="231F20"/>
                </a:solidFill>
                <a:latin typeface="Arial"/>
                <a:cs typeface="Arial"/>
              </a:rPr>
              <a:t>r</a:t>
            </a:r>
            <a:r>
              <a:rPr sz="150" b="1" dirty="0">
                <a:solidFill>
                  <a:srgbClr val="231F20"/>
                </a:solidFill>
                <a:latin typeface="Arial"/>
                <a:cs typeface="Arial"/>
              </a:rPr>
              <a:t>dable  </a:t>
            </a:r>
            <a:r>
              <a:rPr sz="150" b="1" spc="-10" dirty="0">
                <a:solidFill>
                  <a:srgbClr val="231F20"/>
                </a:solidFill>
                <a:latin typeface="Arial"/>
                <a:cs typeface="Arial"/>
              </a:rPr>
              <a:t>H</a:t>
            </a:r>
            <a:r>
              <a:rPr sz="150" b="1" spc="-5" dirty="0">
                <a:solidFill>
                  <a:srgbClr val="231F20"/>
                </a:solidFill>
                <a:latin typeface="Arial"/>
                <a:cs typeface="Arial"/>
              </a:rPr>
              <a:t>ousing  Project</a:t>
            </a:r>
            <a:endParaRPr sz="150">
              <a:latin typeface="Arial"/>
              <a:cs typeface="Arial"/>
            </a:endParaRPr>
          </a:p>
        </p:txBody>
      </p:sp>
      <p:sp>
        <p:nvSpPr>
          <p:cNvPr id="176" name="object 176"/>
          <p:cNvSpPr txBox="1"/>
          <p:nvPr/>
        </p:nvSpPr>
        <p:spPr>
          <a:xfrm>
            <a:off x="1476049" y="7143113"/>
            <a:ext cx="266065" cy="174625"/>
          </a:xfrm>
          <a:prstGeom prst="rect">
            <a:avLst/>
          </a:prstGeom>
        </p:spPr>
        <p:txBody>
          <a:bodyPr vert="horz" wrap="square" lIns="0" tIns="13335" rIns="0" bIns="0" rtlCol="0">
            <a:spAutoFit/>
          </a:bodyPr>
          <a:lstStyle/>
          <a:p>
            <a:pPr marL="12700">
              <a:lnSpc>
                <a:spcPct val="100000"/>
              </a:lnSpc>
              <a:spcBef>
                <a:spcPts val="105"/>
              </a:spcBef>
              <a:tabLst>
                <a:tab pos="219710" algn="l"/>
              </a:tabLst>
            </a:pPr>
            <a:r>
              <a:rPr sz="500" b="1" u="dash" spc="-40" dirty="0">
                <a:solidFill>
                  <a:srgbClr val="FFFFFF"/>
                </a:solidFill>
                <a:uFill>
                  <a:solidFill>
                    <a:srgbClr val="FFFFFF"/>
                  </a:solidFill>
                </a:uFill>
                <a:latin typeface="Arial"/>
                <a:cs typeface="Arial"/>
              </a:rPr>
              <a:t> 	</a:t>
            </a:r>
            <a:endParaRPr sz="500">
              <a:latin typeface="Arial"/>
              <a:cs typeface="Arial"/>
            </a:endParaRPr>
          </a:p>
          <a:p>
            <a:pPr marL="97790" marR="5080" indent="-62865">
              <a:lnSpc>
                <a:spcPct val="100000"/>
              </a:lnSpc>
              <a:spcBef>
                <a:spcPts val="195"/>
              </a:spcBef>
            </a:pPr>
            <a:r>
              <a:rPr sz="150" b="1" spc="-15" dirty="0">
                <a:solidFill>
                  <a:srgbClr val="231F20"/>
                </a:solidFill>
                <a:latin typeface="Arial"/>
                <a:cs typeface="Arial"/>
              </a:rPr>
              <a:t>P</a:t>
            </a:r>
            <a:r>
              <a:rPr sz="150" b="1" spc="-5" dirty="0">
                <a:solidFill>
                  <a:srgbClr val="231F20"/>
                </a:solidFill>
                <a:latin typeface="Arial"/>
                <a:cs typeface="Arial"/>
              </a:rPr>
              <a:t>r</a:t>
            </a:r>
            <a:r>
              <a:rPr sz="150" b="1" dirty="0">
                <a:solidFill>
                  <a:srgbClr val="231F20"/>
                </a:solidFill>
                <a:latin typeface="Arial"/>
                <a:cs typeface="Arial"/>
              </a:rPr>
              <a:t>op</a:t>
            </a:r>
            <a:r>
              <a:rPr sz="150" b="1" spc="-5" dirty="0">
                <a:solidFill>
                  <a:srgbClr val="231F20"/>
                </a:solidFill>
                <a:latin typeface="Arial"/>
                <a:cs typeface="Arial"/>
              </a:rPr>
              <a:t>osed</a:t>
            </a:r>
            <a:r>
              <a:rPr sz="150" b="1" spc="-10" dirty="0">
                <a:solidFill>
                  <a:srgbClr val="231F20"/>
                </a:solidFill>
                <a:latin typeface="Arial"/>
                <a:cs typeface="Arial"/>
              </a:rPr>
              <a:t> </a:t>
            </a:r>
            <a:r>
              <a:rPr sz="150" b="1" spc="-20" dirty="0">
                <a:solidFill>
                  <a:srgbClr val="231F20"/>
                </a:solidFill>
                <a:latin typeface="Arial"/>
                <a:cs typeface="Arial"/>
              </a:rPr>
              <a:t>C</a:t>
            </a:r>
            <a:r>
              <a:rPr sz="150" b="1" spc="-5" dirty="0">
                <a:solidFill>
                  <a:srgbClr val="231F20"/>
                </a:solidFill>
                <a:latin typeface="Arial"/>
                <a:cs typeface="Arial"/>
              </a:rPr>
              <a:t>on</a:t>
            </a:r>
            <a:r>
              <a:rPr sz="150" b="1" spc="-10" dirty="0">
                <a:solidFill>
                  <a:srgbClr val="231F20"/>
                </a:solidFill>
                <a:latin typeface="Arial"/>
                <a:cs typeface="Arial"/>
              </a:rPr>
              <a:t>c</a:t>
            </a:r>
            <a:r>
              <a:rPr sz="150" b="1" dirty="0">
                <a:solidFill>
                  <a:srgbClr val="231F20"/>
                </a:solidFill>
                <a:latin typeface="Arial"/>
                <a:cs typeface="Arial"/>
              </a:rPr>
              <a:t>er</a:t>
            </a:r>
            <a:r>
              <a:rPr sz="150" b="1" spc="0" dirty="0">
                <a:solidFill>
                  <a:srgbClr val="231F20"/>
                </a:solidFill>
                <a:latin typeface="Arial"/>
                <a:cs typeface="Arial"/>
              </a:rPr>
              <a:t>t</a:t>
            </a:r>
            <a:r>
              <a:rPr sz="150" b="1" spc="-20" dirty="0">
                <a:solidFill>
                  <a:srgbClr val="231F20"/>
                </a:solidFill>
                <a:latin typeface="Arial"/>
                <a:cs typeface="Arial"/>
              </a:rPr>
              <a:t> </a:t>
            </a:r>
            <a:r>
              <a:rPr sz="150" b="1" spc="-15" dirty="0">
                <a:solidFill>
                  <a:srgbClr val="231F20"/>
                </a:solidFill>
                <a:latin typeface="Arial"/>
                <a:cs typeface="Arial"/>
              </a:rPr>
              <a:t>V</a:t>
            </a:r>
            <a:r>
              <a:rPr sz="150" b="1" spc="-5" dirty="0">
                <a:solidFill>
                  <a:srgbClr val="231F20"/>
                </a:solidFill>
                <a:latin typeface="Arial"/>
                <a:cs typeface="Arial"/>
              </a:rPr>
              <a:t>enue  Expansion</a:t>
            </a:r>
            <a:endParaRPr sz="150">
              <a:latin typeface="Arial"/>
              <a:cs typeface="Arial"/>
            </a:endParaRPr>
          </a:p>
        </p:txBody>
      </p:sp>
      <p:sp>
        <p:nvSpPr>
          <p:cNvPr id="177" name="object 177"/>
          <p:cNvSpPr txBox="1"/>
          <p:nvPr/>
        </p:nvSpPr>
        <p:spPr>
          <a:xfrm>
            <a:off x="1908703" y="7143113"/>
            <a:ext cx="367665" cy="102870"/>
          </a:xfrm>
          <a:prstGeom prst="rect">
            <a:avLst/>
          </a:prstGeom>
        </p:spPr>
        <p:txBody>
          <a:bodyPr vert="horz" wrap="square" lIns="0" tIns="13335" rIns="0" bIns="0" rtlCol="0">
            <a:spAutoFit/>
          </a:bodyPr>
          <a:lstStyle/>
          <a:p>
            <a:pPr marL="12700">
              <a:lnSpc>
                <a:spcPct val="100000"/>
              </a:lnSpc>
              <a:spcBef>
                <a:spcPts val="105"/>
              </a:spcBef>
            </a:pPr>
            <a:r>
              <a:rPr sz="500" b="1" spc="-30" dirty="0">
                <a:solidFill>
                  <a:srgbClr val="FFFFFF"/>
                </a:solidFill>
                <a:latin typeface="Arial"/>
                <a:cs typeface="Arial"/>
              </a:rPr>
              <a:t>Red </a:t>
            </a:r>
            <a:r>
              <a:rPr sz="500" b="1" spc="-20" dirty="0">
                <a:solidFill>
                  <a:srgbClr val="FFFFFF"/>
                </a:solidFill>
                <a:latin typeface="Arial"/>
                <a:cs typeface="Arial"/>
              </a:rPr>
              <a:t>River</a:t>
            </a:r>
            <a:r>
              <a:rPr sz="500" b="1" spc="-10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78" name="object 178"/>
          <p:cNvSpPr txBox="1"/>
          <p:nvPr/>
        </p:nvSpPr>
        <p:spPr>
          <a:xfrm>
            <a:off x="3094085" y="7287859"/>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12th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79" name="object 179"/>
          <p:cNvSpPr txBox="1"/>
          <p:nvPr/>
        </p:nvSpPr>
        <p:spPr>
          <a:xfrm>
            <a:off x="3479974" y="7179693"/>
            <a:ext cx="508000" cy="102870"/>
          </a:xfrm>
          <a:prstGeom prst="rect">
            <a:avLst/>
          </a:prstGeom>
        </p:spPr>
        <p:txBody>
          <a:bodyPr vert="horz" wrap="square" lIns="0" tIns="13335" rIns="0" bIns="0" rtlCol="0">
            <a:spAutoFit/>
          </a:bodyPr>
          <a:lstStyle/>
          <a:p>
            <a:pPr marL="12700">
              <a:lnSpc>
                <a:spcPct val="100000"/>
              </a:lnSpc>
              <a:spcBef>
                <a:spcPts val="105"/>
              </a:spcBef>
            </a:pPr>
            <a:r>
              <a:rPr sz="750" b="1" spc="-30" baseline="5555" dirty="0">
                <a:solidFill>
                  <a:srgbClr val="FFFFFF"/>
                </a:solidFill>
                <a:latin typeface="Arial"/>
                <a:cs typeface="Arial"/>
              </a:rPr>
              <a:t>New </a:t>
            </a:r>
            <a:r>
              <a:rPr sz="500" b="1" spc="-30" dirty="0">
                <a:solidFill>
                  <a:srgbClr val="FFFFFF"/>
                </a:solidFill>
                <a:latin typeface="Arial"/>
                <a:cs typeface="Arial"/>
              </a:rPr>
              <a:t>Red </a:t>
            </a:r>
            <a:r>
              <a:rPr sz="500" b="1" spc="-25" dirty="0">
                <a:solidFill>
                  <a:srgbClr val="FFFFFF"/>
                </a:solidFill>
                <a:latin typeface="Arial"/>
                <a:cs typeface="Arial"/>
              </a:rPr>
              <a:t>River</a:t>
            </a:r>
            <a:r>
              <a:rPr sz="500" b="1" spc="-114" dirty="0">
                <a:solidFill>
                  <a:srgbClr val="FFFFFF"/>
                </a:solidFill>
                <a:latin typeface="Arial"/>
                <a:cs typeface="Arial"/>
              </a:rPr>
              <a:t> </a:t>
            </a:r>
            <a:r>
              <a:rPr sz="500" b="1" spc="-30" dirty="0">
                <a:solidFill>
                  <a:srgbClr val="FFFFFF"/>
                </a:solidFill>
                <a:latin typeface="Arial"/>
                <a:cs typeface="Arial"/>
              </a:rPr>
              <a:t>St</a:t>
            </a:r>
            <a:endParaRPr sz="500">
              <a:latin typeface="Arial"/>
              <a:cs typeface="Arial"/>
            </a:endParaRPr>
          </a:p>
        </p:txBody>
      </p:sp>
      <p:sp>
        <p:nvSpPr>
          <p:cNvPr id="180" name="object 180"/>
          <p:cNvSpPr txBox="1"/>
          <p:nvPr/>
        </p:nvSpPr>
        <p:spPr>
          <a:xfrm>
            <a:off x="2588833" y="7287859"/>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11th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1" name="object 181"/>
          <p:cNvSpPr txBox="1"/>
          <p:nvPr/>
        </p:nvSpPr>
        <p:spPr>
          <a:xfrm>
            <a:off x="2607790" y="4737300"/>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11th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2" name="object 182"/>
          <p:cNvSpPr txBox="1"/>
          <p:nvPr/>
        </p:nvSpPr>
        <p:spPr>
          <a:xfrm>
            <a:off x="2175628" y="7287859"/>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10th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3" name="object 183"/>
          <p:cNvSpPr txBox="1"/>
          <p:nvPr/>
        </p:nvSpPr>
        <p:spPr>
          <a:xfrm>
            <a:off x="2194586" y="4737300"/>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10th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4" name="object 184"/>
          <p:cNvSpPr txBox="1"/>
          <p:nvPr/>
        </p:nvSpPr>
        <p:spPr>
          <a:xfrm>
            <a:off x="1762424" y="730566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9th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5" name="object 185"/>
          <p:cNvSpPr txBox="1"/>
          <p:nvPr/>
        </p:nvSpPr>
        <p:spPr>
          <a:xfrm>
            <a:off x="1781381" y="473730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9th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6" name="object 186"/>
          <p:cNvSpPr txBox="1"/>
          <p:nvPr/>
        </p:nvSpPr>
        <p:spPr>
          <a:xfrm>
            <a:off x="1345299" y="730566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8th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7" name="object 187"/>
          <p:cNvSpPr txBox="1"/>
          <p:nvPr/>
        </p:nvSpPr>
        <p:spPr>
          <a:xfrm>
            <a:off x="1373960" y="473730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8th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8" name="object 188"/>
          <p:cNvSpPr txBox="1"/>
          <p:nvPr/>
        </p:nvSpPr>
        <p:spPr>
          <a:xfrm>
            <a:off x="936014" y="730566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7th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89" name="object 189"/>
          <p:cNvSpPr txBox="1"/>
          <p:nvPr/>
        </p:nvSpPr>
        <p:spPr>
          <a:xfrm>
            <a:off x="952915" y="4737300"/>
            <a:ext cx="105410" cy="24066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7th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90" name="object 190"/>
          <p:cNvSpPr txBox="1"/>
          <p:nvPr/>
        </p:nvSpPr>
        <p:spPr>
          <a:xfrm>
            <a:off x="4442471" y="7329501"/>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15th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91" name="object 191"/>
          <p:cNvSpPr txBox="1"/>
          <p:nvPr/>
        </p:nvSpPr>
        <p:spPr>
          <a:xfrm>
            <a:off x="4445234" y="4737300"/>
            <a:ext cx="105410" cy="276225"/>
          </a:xfrm>
          <a:prstGeom prst="rect">
            <a:avLst/>
          </a:prstGeom>
        </p:spPr>
        <p:txBody>
          <a:bodyPr vert="vert270" wrap="square" lIns="0" tIns="12700" rIns="0" bIns="0" rtlCol="0">
            <a:spAutoFit/>
          </a:bodyPr>
          <a:lstStyle/>
          <a:p>
            <a:pPr marL="12700">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15th</a:t>
            </a:r>
            <a:r>
              <a:rPr sz="500" b="1" spc="-70"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92" name="object 192"/>
          <p:cNvSpPr txBox="1"/>
          <p:nvPr/>
        </p:nvSpPr>
        <p:spPr>
          <a:xfrm>
            <a:off x="6113604" y="4737313"/>
            <a:ext cx="105410" cy="770890"/>
          </a:xfrm>
          <a:prstGeom prst="rect">
            <a:avLst/>
          </a:prstGeom>
        </p:spPr>
        <p:txBody>
          <a:bodyPr vert="vert270" wrap="square" lIns="0" tIns="12700" rIns="0" bIns="0" rtlCol="0">
            <a:spAutoFit/>
          </a:bodyPr>
          <a:lstStyle/>
          <a:p>
            <a:pPr marL="12700">
              <a:lnSpc>
                <a:spcPct val="100000"/>
              </a:lnSpc>
              <a:spcBef>
                <a:spcPts val="100"/>
              </a:spcBef>
            </a:pPr>
            <a:r>
              <a:rPr sz="500" b="1" dirty="0">
                <a:solidFill>
                  <a:srgbClr val="FFFFFF"/>
                </a:solidFill>
                <a:latin typeface="Arial"/>
                <a:cs typeface="Arial"/>
              </a:rPr>
              <a:t>Martin</a:t>
            </a:r>
            <a:r>
              <a:rPr sz="500" b="1" spc="-50" dirty="0">
                <a:solidFill>
                  <a:srgbClr val="FFFFFF"/>
                </a:solidFill>
                <a:latin typeface="Arial"/>
                <a:cs typeface="Arial"/>
              </a:rPr>
              <a:t> </a:t>
            </a:r>
            <a:r>
              <a:rPr sz="500" b="1" spc="-15" dirty="0">
                <a:solidFill>
                  <a:srgbClr val="FFFFFF"/>
                </a:solidFill>
                <a:latin typeface="Arial"/>
                <a:cs typeface="Arial"/>
              </a:rPr>
              <a:t>Luther</a:t>
            </a:r>
            <a:r>
              <a:rPr sz="500" b="1" spc="-50" dirty="0">
                <a:solidFill>
                  <a:srgbClr val="FFFFFF"/>
                </a:solidFill>
                <a:latin typeface="Arial"/>
                <a:cs typeface="Arial"/>
              </a:rPr>
              <a:t> </a:t>
            </a:r>
            <a:r>
              <a:rPr sz="500" b="1" spc="-20" dirty="0">
                <a:solidFill>
                  <a:srgbClr val="FFFFFF"/>
                </a:solidFill>
                <a:latin typeface="Arial"/>
                <a:cs typeface="Arial"/>
              </a:rPr>
              <a:t>King</a:t>
            </a:r>
            <a:r>
              <a:rPr sz="500" b="1" spc="-50" dirty="0">
                <a:solidFill>
                  <a:srgbClr val="FFFFFF"/>
                </a:solidFill>
                <a:latin typeface="Arial"/>
                <a:cs typeface="Arial"/>
              </a:rPr>
              <a:t> </a:t>
            </a:r>
            <a:r>
              <a:rPr sz="500" b="1" spc="-40" dirty="0">
                <a:solidFill>
                  <a:srgbClr val="FFFFFF"/>
                </a:solidFill>
                <a:latin typeface="Arial"/>
                <a:cs typeface="Arial"/>
              </a:rPr>
              <a:t>Jr</a:t>
            </a:r>
            <a:r>
              <a:rPr sz="500" b="1" spc="-50" dirty="0">
                <a:solidFill>
                  <a:srgbClr val="FFFFFF"/>
                </a:solidFill>
                <a:latin typeface="Arial"/>
                <a:cs typeface="Arial"/>
              </a:rPr>
              <a:t> </a:t>
            </a:r>
            <a:r>
              <a:rPr sz="500" b="1" spc="-20" dirty="0">
                <a:solidFill>
                  <a:srgbClr val="FFFFFF"/>
                </a:solidFill>
                <a:latin typeface="Arial"/>
                <a:cs typeface="Arial"/>
              </a:rPr>
              <a:t>Blvd</a:t>
            </a:r>
            <a:endParaRPr sz="500">
              <a:latin typeface="Arial"/>
              <a:cs typeface="Arial"/>
            </a:endParaRPr>
          </a:p>
        </p:txBody>
      </p:sp>
      <p:sp>
        <p:nvSpPr>
          <p:cNvPr id="193" name="object 193"/>
          <p:cNvSpPr txBox="1"/>
          <p:nvPr/>
        </p:nvSpPr>
        <p:spPr>
          <a:xfrm>
            <a:off x="4720892" y="7163215"/>
            <a:ext cx="507365" cy="102870"/>
          </a:xfrm>
          <a:prstGeom prst="rect">
            <a:avLst/>
          </a:prstGeom>
        </p:spPr>
        <p:txBody>
          <a:bodyPr vert="horz" wrap="square" lIns="0" tIns="13335" rIns="0" bIns="0" rtlCol="0">
            <a:spAutoFit/>
          </a:bodyPr>
          <a:lstStyle/>
          <a:p>
            <a:pPr marL="12700">
              <a:lnSpc>
                <a:spcPct val="100000"/>
              </a:lnSpc>
              <a:spcBef>
                <a:spcPts val="105"/>
              </a:spcBef>
            </a:pPr>
            <a:r>
              <a:rPr sz="500" b="1" spc="-15" dirty="0">
                <a:solidFill>
                  <a:srgbClr val="FFFFFF"/>
                </a:solidFill>
                <a:latin typeface="Arial"/>
                <a:cs typeface="Arial"/>
              </a:rPr>
              <a:t>New</a:t>
            </a:r>
            <a:r>
              <a:rPr sz="500" b="1" spc="-55" dirty="0">
                <a:solidFill>
                  <a:srgbClr val="FFFFFF"/>
                </a:solidFill>
                <a:latin typeface="Arial"/>
                <a:cs typeface="Arial"/>
              </a:rPr>
              <a:t> </a:t>
            </a:r>
            <a:r>
              <a:rPr sz="500" b="1" spc="-30" dirty="0">
                <a:solidFill>
                  <a:srgbClr val="FFFFFF"/>
                </a:solidFill>
                <a:latin typeface="Arial"/>
                <a:cs typeface="Arial"/>
              </a:rPr>
              <a:t>Red</a:t>
            </a:r>
            <a:r>
              <a:rPr sz="500" b="1" spc="-55" dirty="0">
                <a:solidFill>
                  <a:srgbClr val="FFFFFF"/>
                </a:solidFill>
                <a:latin typeface="Arial"/>
                <a:cs typeface="Arial"/>
              </a:rPr>
              <a:t> </a:t>
            </a:r>
            <a:r>
              <a:rPr sz="500" b="1" spc="-20" dirty="0">
                <a:solidFill>
                  <a:srgbClr val="FFFFFF"/>
                </a:solidFill>
                <a:latin typeface="Arial"/>
                <a:cs typeface="Arial"/>
              </a:rPr>
              <a:t>River</a:t>
            </a:r>
            <a:r>
              <a:rPr sz="500" b="1" spc="-5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194" name="object 194"/>
          <p:cNvSpPr txBox="1"/>
          <p:nvPr/>
        </p:nvSpPr>
        <p:spPr>
          <a:xfrm>
            <a:off x="1137257" y="7974008"/>
            <a:ext cx="4984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Arial"/>
                <a:cs typeface="Arial"/>
              </a:rPr>
              <a:t>I-35</a:t>
            </a:r>
            <a:r>
              <a:rPr sz="500" b="1" spc="-110" dirty="0">
                <a:solidFill>
                  <a:srgbClr val="FFFFFF"/>
                </a:solidFill>
                <a:latin typeface="Arial"/>
                <a:cs typeface="Arial"/>
              </a:rPr>
              <a:t> </a:t>
            </a:r>
            <a:r>
              <a:rPr sz="500" b="1" spc="-15" dirty="0">
                <a:solidFill>
                  <a:srgbClr val="FFFFFF"/>
                </a:solidFill>
                <a:latin typeface="Arial"/>
                <a:cs typeface="Arial"/>
              </a:rPr>
              <a:t>Frontage </a:t>
            </a:r>
            <a:r>
              <a:rPr sz="500" b="1" spc="-35" dirty="0">
                <a:solidFill>
                  <a:srgbClr val="FFFFFF"/>
                </a:solidFill>
                <a:latin typeface="Arial"/>
                <a:cs typeface="Arial"/>
              </a:rPr>
              <a:t>Rd</a:t>
            </a:r>
            <a:endParaRPr sz="500">
              <a:latin typeface="Arial"/>
              <a:cs typeface="Arial"/>
            </a:endParaRPr>
          </a:p>
        </p:txBody>
      </p:sp>
      <p:sp>
        <p:nvSpPr>
          <p:cNvPr id="195" name="object 195"/>
          <p:cNvSpPr txBox="1"/>
          <p:nvPr/>
        </p:nvSpPr>
        <p:spPr>
          <a:xfrm>
            <a:off x="6425506" y="7964498"/>
            <a:ext cx="498475"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Arial"/>
                <a:cs typeface="Arial"/>
              </a:rPr>
              <a:t>I-35</a:t>
            </a:r>
            <a:r>
              <a:rPr sz="500" b="1" spc="-110" dirty="0">
                <a:solidFill>
                  <a:srgbClr val="FFFFFF"/>
                </a:solidFill>
                <a:latin typeface="Arial"/>
                <a:cs typeface="Arial"/>
              </a:rPr>
              <a:t> </a:t>
            </a:r>
            <a:r>
              <a:rPr sz="500" b="1" spc="-15" dirty="0">
                <a:solidFill>
                  <a:srgbClr val="FFFFFF"/>
                </a:solidFill>
                <a:latin typeface="Arial"/>
                <a:cs typeface="Arial"/>
              </a:rPr>
              <a:t>Frontage </a:t>
            </a:r>
            <a:r>
              <a:rPr sz="500" b="1" spc="-35" dirty="0">
                <a:solidFill>
                  <a:srgbClr val="FFFFFF"/>
                </a:solidFill>
                <a:latin typeface="Arial"/>
                <a:cs typeface="Arial"/>
              </a:rPr>
              <a:t>Rd</a:t>
            </a:r>
            <a:endParaRPr sz="500">
              <a:latin typeface="Arial"/>
              <a:cs typeface="Arial"/>
            </a:endParaRPr>
          </a:p>
        </p:txBody>
      </p:sp>
      <p:sp>
        <p:nvSpPr>
          <p:cNvPr id="196" name="object 196"/>
          <p:cNvSpPr txBox="1"/>
          <p:nvPr/>
        </p:nvSpPr>
        <p:spPr>
          <a:xfrm>
            <a:off x="3685329" y="6696639"/>
            <a:ext cx="106680" cy="49530"/>
          </a:xfrm>
          <a:prstGeom prst="rect">
            <a:avLst/>
          </a:prstGeom>
        </p:spPr>
        <p:txBody>
          <a:bodyPr vert="horz" wrap="square" lIns="0" tIns="13335" rIns="0" bIns="0" rtlCol="0">
            <a:spAutoFit/>
          </a:bodyPr>
          <a:lstStyle/>
          <a:p>
            <a:pPr marL="12700">
              <a:lnSpc>
                <a:spcPct val="100000"/>
              </a:lnSpc>
              <a:spcBef>
                <a:spcPts val="105"/>
              </a:spcBef>
            </a:pPr>
            <a:r>
              <a:rPr sz="150" b="1" spc="-15" dirty="0">
                <a:solidFill>
                  <a:srgbClr val="231F20"/>
                </a:solidFill>
                <a:latin typeface="Arial"/>
                <a:cs typeface="Arial"/>
              </a:rPr>
              <a:t>W</a:t>
            </a:r>
            <a:r>
              <a:rPr sz="150" b="1" spc="-10" dirty="0">
                <a:solidFill>
                  <a:srgbClr val="231F20"/>
                </a:solidFill>
                <a:latin typeface="Arial"/>
                <a:cs typeface="Arial"/>
              </a:rPr>
              <a:t>a</a:t>
            </a:r>
            <a:r>
              <a:rPr sz="150" b="1" dirty="0">
                <a:solidFill>
                  <a:srgbClr val="231F20"/>
                </a:solidFill>
                <a:latin typeface="Arial"/>
                <a:cs typeface="Arial"/>
              </a:rPr>
              <a:t>te</a:t>
            </a:r>
            <a:r>
              <a:rPr sz="150" b="1" spc="-5" dirty="0">
                <a:solidFill>
                  <a:srgbClr val="231F20"/>
                </a:solidFill>
                <a:latin typeface="Arial"/>
                <a:cs typeface="Arial"/>
              </a:rPr>
              <a:t>r</a:t>
            </a:r>
            <a:r>
              <a:rPr sz="150" b="1" dirty="0">
                <a:solidFill>
                  <a:srgbClr val="231F20"/>
                </a:solidFill>
                <a:latin typeface="Arial"/>
                <a:cs typeface="Arial"/>
              </a:rPr>
              <a:t>lo</a:t>
            </a:r>
            <a:r>
              <a:rPr sz="150" b="1" spc="-5" dirty="0">
                <a:solidFill>
                  <a:srgbClr val="231F20"/>
                </a:solidFill>
                <a:latin typeface="Arial"/>
                <a:cs typeface="Arial"/>
              </a:rPr>
              <a:t>o</a:t>
            </a:r>
            <a:endParaRPr sz="150">
              <a:latin typeface="Arial"/>
              <a:cs typeface="Arial"/>
            </a:endParaRPr>
          </a:p>
        </p:txBody>
      </p:sp>
      <p:sp>
        <p:nvSpPr>
          <p:cNvPr id="197" name="object 197"/>
          <p:cNvSpPr txBox="1"/>
          <p:nvPr/>
        </p:nvSpPr>
        <p:spPr>
          <a:xfrm>
            <a:off x="3705788" y="6720544"/>
            <a:ext cx="66040" cy="49530"/>
          </a:xfrm>
          <a:prstGeom prst="rect">
            <a:avLst/>
          </a:prstGeom>
        </p:spPr>
        <p:txBody>
          <a:bodyPr vert="horz" wrap="square" lIns="0" tIns="13335" rIns="0" bIns="0" rtlCol="0">
            <a:spAutoFit/>
          </a:bodyPr>
          <a:lstStyle/>
          <a:p>
            <a:pPr marL="12700">
              <a:lnSpc>
                <a:spcPct val="100000"/>
              </a:lnSpc>
              <a:spcBef>
                <a:spcPts val="105"/>
              </a:spcBef>
            </a:pPr>
            <a:r>
              <a:rPr sz="150" b="1" spc="-15" dirty="0">
                <a:solidFill>
                  <a:srgbClr val="231F20"/>
                </a:solidFill>
                <a:latin typeface="Arial"/>
                <a:cs typeface="Arial"/>
              </a:rPr>
              <a:t>P</a:t>
            </a:r>
            <a:r>
              <a:rPr sz="150" b="1" spc="-5" dirty="0">
                <a:solidFill>
                  <a:srgbClr val="231F20"/>
                </a:solidFill>
                <a:latin typeface="Arial"/>
                <a:cs typeface="Arial"/>
              </a:rPr>
              <a:t>ar</a:t>
            </a:r>
            <a:r>
              <a:rPr sz="150" b="1" dirty="0">
                <a:solidFill>
                  <a:srgbClr val="231F20"/>
                </a:solidFill>
                <a:latin typeface="Arial"/>
                <a:cs typeface="Arial"/>
              </a:rPr>
              <a:t>k</a:t>
            </a:r>
            <a:endParaRPr sz="150">
              <a:latin typeface="Arial"/>
              <a:cs typeface="Arial"/>
            </a:endParaRPr>
          </a:p>
        </p:txBody>
      </p:sp>
      <p:sp>
        <p:nvSpPr>
          <p:cNvPr id="198" name="object 198"/>
          <p:cNvSpPr/>
          <p:nvPr/>
        </p:nvSpPr>
        <p:spPr>
          <a:xfrm>
            <a:off x="1811517" y="8081210"/>
            <a:ext cx="434776" cy="51490"/>
          </a:xfrm>
          <a:prstGeom prst="rect">
            <a:avLst/>
          </a:prstGeom>
          <a:blipFill>
            <a:blip r:embed="rId16" cstate="print"/>
            <a:stretch>
              <a:fillRect/>
            </a:stretch>
          </a:blipFill>
        </p:spPr>
        <p:txBody>
          <a:bodyPr wrap="square" lIns="0" tIns="0" rIns="0" bIns="0" rtlCol="0"/>
          <a:lstStyle/>
          <a:p>
            <a:endParaRPr/>
          </a:p>
        </p:txBody>
      </p:sp>
      <p:sp>
        <p:nvSpPr>
          <p:cNvPr id="199" name="object 199"/>
          <p:cNvSpPr/>
          <p:nvPr/>
        </p:nvSpPr>
        <p:spPr>
          <a:xfrm>
            <a:off x="1944731" y="8211395"/>
            <a:ext cx="26670" cy="37465"/>
          </a:xfrm>
          <a:custGeom>
            <a:avLst/>
            <a:gdLst/>
            <a:ahLst/>
            <a:cxnLst/>
            <a:rect l="l" t="t" r="r" b="b"/>
            <a:pathLst>
              <a:path w="26669" h="37465">
                <a:moveTo>
                  <a:pt x="0" y="37084"/>
                </a:moveTo>
                <a:lnTo>
                  <a:pt x="8242" y="37084"/>
                </a:lnTo>
                <a:lnTo>
                  <a:pt x="8242" y="23863"/>
                </a:lnTo>
                <a:lnTo>
                  <a:pt x="9017" y="24028"/>
                </a:lnTo>
                <a:lnTo>
                  <a:pt x="9994" y="24079"/>
                </a:lnTo>
                <a:lnTo>
                  <a:pt x="11087" y="24079"/>
                </a:lnTo>
                <a:lnTo>
                  <a:pt x="16002" y="24079"/>
                </a:lnTo>
                <a:lnTo>
                  <a:pt x="20205" y="22821"/>
                </a:lnTo>
                <a:lnTo>
                  <a:pt x="23050" y="20205"/>
                </a:lnTo>
                <a:lnTo>
                  <a:pt x="25285" y="18186"/>
                </a:lnTo>
                <a:lnTo>
                  <a:pt x="26441" y="15074"/>
                </a:lnTo>
                <a:lnTo>
                  <a:pt x="26441" y="11468"/>
                </a:lnTo>
                <a:lnTo>
                  <a:pt x="26441" y="7861"/>
                </a:lnTo>
                <a:lnTo>
                  <a:pt x="24904" y="4800"/>
                </a:lnTo>
                <a:lnTo>
                  <a:pt x="22504" y="2946"/>
                </a:lnTo>
                <a:lnTo>
                  <a:pt x="20040" y="977"/>
                </a:lnTo>
                <a:lnTo>
                  <a:pt x="16383" y="0"/>
                </a:lnTo>
                <a:lnTo>
                  <a:pt x="11252" y="0"/>
                </a:lnTo>
                <a:lnTo>
                  <a:pt x="6172" y="0"/>
                </a:lnTo>
                <a:lnTo>
                  <a:pt x="2565" y="317"/>
                </a:lnTo>
                <a:lnTo>
                  <a:pt x="0" y="762"/>
                </a:lnTo>
                <a:lnTo>
                  <a:pt x="0" y="37084"/>
                </a:lnTo>
                <a:close/>
              </a:path>
            </a:pathLst>
          </a:custGeom>
          <a:ln w="3860">
            <a:solidFill>
              <a:srgbClr val="231F20"/>
            </a:solidFill>
          </a:ln>
        </p:spPr>
        <p:txBody>
          <a:bodyPr wrap="square" lIns="0" tIns="0" rIns="0" bIns="0" rtlCol="0"/>
          <a:lstStyle/>
          <a:p>
            <a:endParaRPr/>
          </a:p>
        </p:txBody>
      </p:sp>
      <p:sp>
        <p:nvSpPr>
          <p:cNvPr id="200" name="object 200"/>
          <p:cNvSpPr/>
          <p:nvPr/>
        </p:nvSpPr>
        <p:spPr>
          <a:xfrm>
            <a:off x="1952974" y="8217733"/>
            <a:ext cx="10160" cy="11430"/>
          </a:xfrm>
          <a:custGeom>
            <a:avLst/>
            <a:gdLst/>
            <a:ahLst/>
            <a:cxnLst/>
            <a:rect l="l" t="t" r="r" b="b"/>
            <a:pathLst>
              <a:path w="10160" h="11429">
                <a:moveTo>
                  <a:pt x="0" y="266"/>
                </a:moveTo>
                <a:lnTo>
                  <a:pt x="609" y="101"/>
                </a:lnTo>
                <a:lnTo>
                  <a:pt x="1752" y="0"/>
                </a:lnTo>
                <a:lnTo>
                  <a:pt x="3390" y="0"/>
                </a:lnTo>
                <a:lnTo>
                  <a:pt x="7594" y="0"/>
                </a:lnTo>
                <a:lnTo>
                  <a:pt x="9944" y="2019"/>
                </a:lnTo>
                <a:lnTo>
                  <a:pt x="9944" y="5397"/>
                </a:lnTo>
                <a:lnTo>
                  <a:pt x="9944" y="9118"/>
                </a:lnTo>
                <a:lnTo>
                  <a:pt x="7213" y="11353"/>
                </a:lnTo>
                <a:lnTo>
                  <a:pt x="2793" y="11353"/>
                </a:lnTo>
                <a:lnTo>
                  <a:pt x="1536" y="11353"/>
                </a:lnTo>
                <a:lnTo>
                  <a:pt x="711" y="11302"/>
                </a:lnTo>
                <a:lnTo>
                  <a:pt x="0" y="11137"/>
                </a:lnTo>
                <a:lnTo>
                  <a:pt x="0" y="266"/>
                </a:lnTo>
                <a:close/>
              </a:path>
            </a:pathLst>
          </a:custGeom>
          <a:ln w="3860">
            <a:solidFill>
              <a:srgbClr val="231F20"/>
            </a:solidFill>
          </a:ln>
        </p:spPr>
        <p:txBody>
          <a:bodyPr wrap="square" lIns="0" tIns="0" rIns="0" bIns="0" rtlCol="0"/>
          <a:lstStyle/>
          <a:p>
            <a:endParaRPr/>
          </a:p>
        </p:txBody>
      </p:sp>
      <p:sp>
        <p:nvSpPr>
          <p:cNvPr id="201" name="object 201"/>
          <p:cNvSpPr/>
          <p:nvPr/>
        </p:nvSpPr>
        <p:spPr>
          <a:xfrm>
            <a:off x="1975487" y="8221111"/>
            <a:ext cx="17145" cy="27940"/>
          </a:xfrm>
          <a:custGeom>
            <a:avLst/>
            <a:gdLst/>
            <a:ahLst/>
            <a:cxnLst/>
            <a:rect l="l" t="t" r="r" b="b"/>
            <a:pathLst>
              <a:path w="17144" h="27940">
                <a:moveTo>
                  <a:pt x="215" y="27368"/>
                </a:moveTo>
                <a:lnTo>
                  <a:pt x="8521" y="27368"/>
                </a:lnTo>
                <a:lnTo>
                  <a:pt x="8521" y="13817"/>
                </a:lnTo>
                <a:lnTo>
                  <a:pt x="8521" y="13169"/>
                </a:lnTo>
                <a:lnTo>
                  <a:pt x="8572" y="12509"/>
                </a:lnTo>
                <a:lnTo>
                  <a:pt x="8686" y="11963"/>
                </a:lnTo>
                <a:lnTo>
                  <a:pt x="9232" y="9398"/>
                </a:lnTo>
                <a:lnTo>
                  <a:pt x="11302" y="7759"/>
                </a:lnTo>
                <a:lnTo>
                  <a:pt x="14363" y="7759"/>
                </a:lnTo>
                <a:lnTo>
                  <a:pt x="15290" y="7759"/>
                </a:lnTo>
                <a:lnTo>
                  <a:pt x="15951" y="7874"/>
                </a:lnTo>
                <a:lnTo>
                  <a:pt x="16598" y="7975"/>
                </a:lnTo>
                <a:lnTo>
                  <a:pt x="16598" y="165"/>
                </a:lnTo>
                <a:lnTo>
                  <a:pt x="16001" y="63"/>
                </a:lnTo>
                <a:lnTo>
                  <a:pt x="15620" y="0"/>
                </a:lnTo>
                <a:lnTo>
                  <a:pt x="14858" y="0"/>
                </a:lnTo>
                <a:lnTo>
                  <a:pt x="12230" y="0"/>
                </a:lnTo>
                <a:lnTo>
                  <a:pt x="9004" y="1638"/>
                </a:lnTo>
                <a:lnTo>
                  <a:pt x="7645" y="5575"/>
                </a:lnTo>
                <a:lnTo>
                  <a:pt x="7429" y="5575"/>
                </a:lnTo>
                <a:lnTo>
                  <a:pt x="7099" y="660"/>
                </a:lnTo>
                <a:lnTo>
                  <a:pt x="0" y="660"/>
                </a:lnTo>
                <a:lnTo>
                  <a:pt x="165" y="2946"/>
                </a:lnTo>
                <a:lnTo>
                  <a:pt x="215" y="5524"/>
                </a:lnTo>
                <a:lnTo>
                  <a:pt x="215" y="9448"/>
                </a:lnTo>
                <a:lnTo>
                  <a:pt x="215" y="27368"/>
                </a:lnTo>
                <a:close/>
              </a:path>
            </a:pathLst>
          </a:custGeom>
          <a:ln w="3860">
            <a:solidFill>
              <a:srgbClr val="231F20"/>
            </a:solidFill>
          </a:ln>
        </p:spPr>
        <p:txBody>
          <a:bodyPr wrap="square" lIns="0" tIns="0" rIns="0" bIns="0" rtlCol="0"/>
          <a:lstStyle/>
          <a:p>
            <a:endParaRPr/>
          </a:p>
        </p:txBody>
      </p:sp>
      <p:sp>
        <p:nvSpPr>
          <p:cNvPr id="202" name="object 202"/>
          <p:cNvSpPr/>
          <p:nvPr/>
        </p:nvSpPr>
        <p:spPr>
          <a:xfrm>
            <a:off x="1994491" y="8221113"/>
            <a:ext cx="27940" cy="28575"/>
          </a:xfrm>
          <a:custGeom>
            <a:avLst/>
            <a:gdLst/>
            <a:ahLst/>
            <a:cxnLst/>
            <a:rect l="l" t="t" r="r" b="b"/>
            <a:pathLst>
              <a:path w="27939" h="28575">
                <a:moveTo>
                  <a:pt x="14312" y="0"/>
                </a:moveTo>
                <a:lnTo>
                  <a:pt x="5676" y="0"/>
                </a:lnTo>
                <a:lnTo>
                  <a:pt x="0" y="5511"/>
                </a:lnTo>
                <a:lnTo>
                  <a:pt x="0" y="14198"/>
                </a:lnTo>
                <a:lnTo>
                  <a:pt x="0" y="22834"/>
                </a:lnTo>
                <a:lnTo>
                  <a:pt x="6007" y="27965"/>
                </a:lnTo>
                <a:lnTo>
                  <a:pt x="13817" y="27965"/>
                </a:lnTo>
                <a:lnTo>
                  <a:pt x="20980" y="27965"/>
                </a:lnTo>
                <a:lnTo>
                  <a:pt x="27914" y="23482"/>
                </a:lnTo>
                <a:lnTo>
                  <a:pt x="27914" y="13716"/>
                </a:lnTo>
                <a:lnTo>
                  <a:pt x="27914" y="5626"/>
                </a:lnTo>
                <a:lnTo>
                  <a:pt x="22453" y="0"/>
                </a:lnTo>
                <a:lnTo>
                  <a:pt x="14312" y="0"/>
                </a:lnTo>
                <a:close/>
              </a:path>
            </a:pathLst>
          </a:custGeom>
          <a:ln w="3860">
            <a:solidFill>
              <a:srgbClr val="231F20"/>
            </a:solidFill>
          </a:ln>
        </p:spPr>
        <p:txBody>
          <a:bodyPr wrap="square" lIns="0" tIns="0" rIns="0" bIns="0" rtlCol="0"/>
          <a:lstStyle/>
          <a:p>
            <a:endParaRPr/>
          </a:p>
        </p:txBody>
      </p:sp>
      <p:sp>
        <p:nvSpPr>
          <p:cNvPr id="203" name="object 203"/>
          <p:cNvSpPr/>
          <p:nvPr/>
        </p:nvSpPr>
        <p:spPr>
          <a:xfrm>
            <a:off x="2003064" y="8227069"/>
            <a:ext cx="10795" cy="16510"/>
          </a:xfrm>
          <a:custGeom>
            <a:avLst/>
            <a:gdLst/>
            <a:ahLst/>
            <a:cxnLst/>
            <a:rect l="l" t="t" r="r" b="b"/>
            <a:pathLst>
              <a:path w="10794" h="16509">
                <a:moveTo>
                  <a:pt x="5473" y="0"/>
                </a:moveTo>
                <a:lnTo>
                  <a:pt x="9232" y="0"/>
                </a:lnTo>
                <a:lnTo>
                  <a:pt x="10769" y="4038"/>
                </a:lnTo>
                <a:lnTo>
                  <a:pt x="10769" y="7975"/>
                </a:lnTo>
                <a:lnTo>
                  <a:pt x="10769" y="12839"/>
                </a:lnTo>
                <a:lnTo>
                  <a:pt x="8750" y="16052"/>
                </a:lnTo>
                <a:lnTo>
                  <a:pt x="5473" y="16052"/>
                </a:lnTo>
                <a:lnTo>
                  <a:pt x="1917" y="16052"/>
                </a:lnTo>
                <a:lnTo>
                  <a:pt x="0" y="12611"/>
                </a:lnTo>
                <a:lnTo>
                  <a:pt x="0" y="8026"/>
                </a:lnTo>
                <a:lnTo>
                  <a:pt x="0" y="4089"/>
                </a:lnTo>
                <a:lnTo>
                  <a:pt x="1536" y="0"/>
                </a:lnTo>
                <a:lnTo>
                  <a:pt x="5473" y="0"/>
                </a:lnTo>
                <a:close/>
              </a:path>
            </a:pathLst>
          </a:custGeom>
          <a:ln w="3860">
            <a:solidFill>
              <a:srgbClr val="231F20"/>
            </a:solidFill>
          </a:ln>
        </p:spPr>
        <p:txBody>
          <a:bodyPr wrap="square" lIns="0" tIns="0" rIns="0" bIns="0" rtlCol="0"/>
          <a:lstStyle/>
          <a:p>
            <a:endParaRPr/>
          </a:p>
        </p:txBody>
      </p:sp>
      <p:sp>
        <p:nvSpPr>
          <p:cNvPr id="204" name="object 204"/>
          <p:cNvSpPr/>
          <p:nvPr/>
        </p:nvSpPr>
        <p:spPr>
          <a:xfrm>
            <a:off x="2022071" y="8221767"/>
            <a:ext cx="15240" cy="38735"/>
          </a:xfrm>
          <a:custGeom>
            <a:avLst/>
            <a:gdLst/>
            <a:ahLst/>
            <a:cxnLst/>
            <a:rect l="l" t="t" r="r" b="b"/>
            <a:pathLst>
              <a:path w="15239" h="38734">
                <a:moveTo>
                  <a:pt x="825" y="38455"/>
                </a:moveTo>
                <a:lnTo>
                  <a:pt x="4762" y="38455"/>
                </a:lnTo>
                <a:lnTo>
                  <a:pt x="8635" y="37477"/>
                </a:lnTo>
                <a:lnTo>
                  <a:pt x="11099" y="35179"/>
                </a:lnTo>
                <a:lnTo>
                  <a:pt x="13601" y="32880"/>
                </a:lnTo>
                <a:lnTo>
                  <a:pt x="14858" y="29337"/>
                </a:lnTo>
                <a:lnTo>
                  <a:pt x="14858" y="23545"/>
                </a:lnTo>
                <a:lnTo>
                  <a:pt x="14858" y="0"/>
                </a:lnTo>
                <a:lnTo>
                  <a:pt x="6565" y="0"/>
                </a:lnTo>
                <a:lnTo>
                  <a:pt x="6565" y="21526"/>
                </a:lnTo>
                <a:lnTo>
                  <a:pt x="6565" y="26822"/>
                </a:lnTo>
                <a:lnTo>
                  <a:pt x="0" y="31953"/>
                </a:lnTo>
                <a:lnTo>
                  <a:pt x="825" y="38455"/>
                </a:lnTo>
                <a:close/>
              </a:path>
            </a:pathLst>
          </a:custGeom>
          <a:ln w="3860">
            <a:solidFill>
              <a:srgbClr val="231F20"/>
            </a:solidFill>
          </a:ln>
        </p:spPr>
        <p:txBody>
          <a:bodyPr wrap="square" lIns="0" tIns="0" rIns="0" bIns="0" rtlCol="0"/>
          <a:lstStyle/>
          <a:p>
            <a:endParaRPr/>
          </a:p>
        </p:txBody>
      </p:sp>
      <p:sp>
        <p:nvSpPr>
          <p:cNvPr id="205" name="object 205"/>
          <p:cNvSpPr/>
          <p:nvPr/>
        </p:nvSpPr>
        <p:spPr>
          <a:xfrm>
            <a:off x="2028357" y="8210185"/>
            <a:ext cx="8890" cy="8890"/>
          </a:xfrm>
          <a:custGeom>
            <a:avLst/>
            <a:gdLst/>
            <a:ahLst/>
            <a:cxnLst/>
            <a:rect l="l" t="t" r="r" b="b"/>
            <a:pathLst>
              <a:path w="8889" h="8890">
                <a:moveTo>
                  <a:pt x="4419" y="0"/>
                </a:moveTo>
                <a:lnTo>
                  <a:pt x="1752" y="0"/>
                </a:lnTo>
                <a:lnTo>
                  <a:pt x="0" y="1803"/>
                </a:lnTo>
                <a:lnTo>
                  <a:pt x="0" y="4152"/>
                </a:lnTo>
                <a:lnTo>
                  <a:pt x="0" y="6451"/>
                </a:lnTo>
                <a:lnTo>
                  <a:pt x="1689" y="8305"/>
                </a:lnTo>
                <a:lnTo>
                  <a:pt x="4317" y="8305"/>
                </a:lnTo>
                <a:lnTo>
                  <a:pt x="7099" y="8305"/>
                </a:lnTo>
                <a:lnTo>
                  <a:pt x="8801" y="6451"/>
                </a:lnTo>
                <a:lnTo>
                  <a:pt x="8801" y="4152"/>
                </a:lnTo>
                <a:lnTo>
                  <a:pt x="8737" y="1803"/>
                </a:lnTo>
                <a:lnTo>
                  <a:pt x="7099" y="0"/>
                </a:lnTo>
                <a:lnTo>
                  <a:pt x="4419" y="0"/>
                </a:lnTo>
                <a:close/>
              </a:path>
            </a:pathLst>
          </a:custGeom>
          <a:ln w="3860">
            <a:solidFill>
              <a:srgbClr val="231F20"/>
            </a:solidFill>
          </a:ln>
        </p:spPr>
        <p:txBody>
          <a:bodyPr wrap="square" lIns="0" tIns="0" rIns="0" bIns="0" rtlCol="0"/>
          <a:lstStyle/>
          <a:p>
            <a:endParaRPr/>
          </a:p>
        </p:txBody>
      </p:sp>
      <p:sp>
        <p:nvSpPr>
          <p:cNvPr id="206" name="object 206"/>
          <p:cNvSpPr/>
          <p:nvPr/>
        </p:nvSpPr>
        <p:spPr>
          <a:xfrm>
            <a:off x="2041909" y="8221174"/>
            <a:ext cx="25400" cy="27940"/>
          </a:xfrm>
          <a:custGeom>
            <a:avLst/>
            <a:gdLst/>
            <a:ahLst/>
            <a:cxnLst/>
            <a:rect l="l" t="t" r="r" b="b"/>
            <a:pathLst>
              <a:path w="25400" h="27940">
                <a:moveTo>
                  <a:pt x="25120" y="16598"/>
                </a:moveTo>
                <a:lnTo>
                  <a:pt x="25234" y="16002"/>
                </a:lnTo>
                <a:lnTo>
                  <a:pt x="25387" y="14744"/>
                </a:lnTo>
                <a:lnTo>
                  <a:pt x="25387" y="13322"/>
                </a:lnTo>
                <a:lnTo>
                  <a:pt x="25387" y="6718"/>
                </a:lnTo>
                <a:lnTo>
                  <a:pt x="22110" y="0"/>
                </a:lnTo>
                <a:lnTo>
                  <a:pt x="13487" y="0"/>
                </a:lnTo>
                <a:lnTo>
                  <a:pt x="4203" y="0"/>
                </a:lnTo>
                <a:lnTo>
                  <a:pt x="0" y="7480"/>
                </a:lnTo>
                <a:lnTo>
                  <a:pt x="0" y="14249"/>
                </a:lnTo>
                <a:lnTo>
                  <a:pt x="0" y="22606"/>
                </a:lnTo>
                <a:lnTo>
                  <a:pt x="5181" y="27851"/>
                </a:lnTo>
                <a:lnTo>
                  <a:pt x="14249" y="27851"/>
                </a:lnTo>
                <a:lnTo>
                  <a:pt x="17856" y="27851"/>
                </a:lnTo>
                <a:lnTo>
                  <a:pt x="21183" y="27305"/>
                </a:lnTo>
                <a:lnTo>
                  <a:pt x="23914" y="26162"/>
                </a:lnTo>
                <a:lnTo>
                  <a:pt x="22821" y="20535"/>
                </a:lnTo>
                <a:lnTo>
                  <a:pt x="20586" y="21297"/>
                </a:lnTo>
                <a:lnTo>
                  <a:pt x="18288" y="21678"/>
                </a:lnTo>
                <a:lnTo>
                  <a:pt x="15455" y="21678"/>
                </a:lnTo>
                <a:lnTo>
                  <a:pt x="11569" y="21678"/>
                </a:lnTo>
                <a:lnTo>
                  <a:pt x="8128" y="20040"/>
                </a:lnTo>
                <a:lnTo>
                  <a:pt x="7912" y="16598"/>
                </a:lnTo>
                <a:lnTo>
                  <a:pt x="25120" y="16598"/>
                </a:lnTo>
                <a:close/>
              </a:path>
            </a:pathLst>
          </a:custGeom>
          <a:ln w="3860">
            <a:solidFill>
              <a:srgbClr val="231F20"/>
            </a:solidFill>
          </a:ln>
        </p:spPr>
        <p:txBody>
          <a:bodyPr wrap="square" lIns="0" tIns="0" rIns="0" bIns="0" rtlCol="0"/>
          <a:lstStyle/>
          <a:p>
            <a:endParaRPr/>
          </a:p>
        </p:txBody>
      </p:sp>
      <p:sp>
        <p:nvSpPr>
          <p:cNvPr id="207" name="object 207"/>
          <p:cNvSpPr/>
          <p:nvPr/>
        </p:nvSpPr>
        <p:spPr>
          <a:xfrm>
            <a:off x="2049771" y="8226686"/>
            <a:ext cx="10160" cy="5715"/>
          </a:xfrm>
          <a:custGeom>
            <a:avLst/>
            <a:gdLst/>
            <a:ahLst/>
            <a:cxnLst/>
            <a:rect l="l" t="t" r="r" b="b"/>
            <a:pathLst>
              <a:path w="10160" h="5715">
                <a:moveTo>
                  <a:pt x="0" y="5410"/>
                </a:moveTo>
                <a:lnTo>
                  <a:pt x="215" y="3225"/>
                </a:lnTo>
                <a:lnTo>
                  <a:pt x="1638" y="0"/>
                </a:lnTo>
                <a:lnTo>
                  <a:pt x="5130" y="0"/>
                </a:lnTo>
                <a:lnTo>
                  <a:pt x="8953" y="0"/>
                </a:lnTo>
                <a:lnTo>
                  <a:pt x="9829" y="3390"/>
                </a:lnTo>
                <a:lnTo>
                  <a:pt x="9829" y="5410"/>
                </a:lnTo>
                <a:lnTo>
                  <a:pt x="0" y="5410"/>
                </a:lnTo>
                <a:close/>
              </a:path>
            </a:pathLst>
          </a:custGeom>
          <a:ln w="3860">
            <a:solidFill>
              <a:srgbClr val="231F20"/>
            </a:solidFill>
          </a:ln>
        </p:spPr>
        <p:txBody>
          <a:bodyPr wrap="square" lIns="0" tIns="0" rIns="0" bIns="0" rtlCol="0"/>
          <a:lstStyle/>
          <a:p>
            <a:endParaRPr/>
          </a:p>
        </p:txBody>
      </p:sp>
      <p:sp>
        <p:nvSpPr>
          <p:cNvPr id="208" name="object 208"/>
          <p:cNvSpPr/>
          <p:nvPr/>
        </p:nvSpPr>
        <p:spPr>
          <a:xfrm>
            <a:off x="2070751" y="8221167"/>
            <a:ext cx="22225" cy="27940"/>
          </a:xfrm>
          <a:custGeom>
            <a:avLst/>
            <a:gdLst/>
            <a:ahLst/>
            <a:cxnLst/>
            <a:rect l="l" t="t" r="r" b="b"/>
            <a:pathLst>
              <a:path w="22225" h="27940">
                <a:moveTo>
                  <a:pt x="20586" y="20485"/>
                </a:moveTo>
                <a:lnTo>
                  <a:pt x="19329" y="21031"/>
                </a:lnTo>
                <a:lnTo>
                  <a:pt x="17805" y="21361"/>
                </a:lnTo>
                <a:lnTo>
                  <a:pt x="15836" y="21361"/>
                </a:lnTo>
                <a:lnTo>
                  <a:pt x="11798" y="21361"/>
                </a:lnTo>
                <a:lnTo>
                  <a:pt x="8509" y="18732"/>
                </a:lnTo>
                <a:lnTo>
                  <a:pt x="8509" y="13881"/>
                </a:lnTo>
                <a:lnTo>
                  <a:pt x="8458" y="9499"/>
                </a:lnTo>
                <a:lnTo>
                  <a:pt x="11303" y="6388"/>
                </a:lnTo>
                <a:lnTo>
                  <a:pt x="15671" y="6388"/>
                </a:lnTo>
                <a:lnTo>
                  <a:pt x="17856" y="6388"/>
                </a:lnTo>
                <a:lnTo>
                  <a:pt x="19329" y="6769"/>
                </a:lnTo>
                <a:lnTo>
                  <a:pt x="20320" y="7213"/>
                </a:lnTo>
                <a:lnTo>
                  <a:pt x="21628" y="1041"/>
                </a:lnTo>
                <a:lnTo>
                  <a:pt x="19875" y="380"/>
                </a:lnTo>
                <a:lnTo>
                  <a:pt x="17475" y="0"/>
                </a:lnTo>
                <a:lnTo>
                  <a:pt x="15290" y="0"/>
                </a:lnTo>
                <a:lnTo>
                  <a:pt x="5346" y="0"/>
                </a:lnTo>
                <a:lnTo>
                  <a:pt x="0" y="6388"/>
                </a:lnTo>
                <a:lnTo>
                  <a:pt x="0" y="14198"/>
                </a:lnTo>
                <a:lnTo>
                  <a:pt x="0" y="22555"/>
                </a:lnTo>
                <a:lnTo>
                  <a:pt x="5511" y="27863"/>
                </a:lnTo>
                <a:lnTo>
                  <a:pt x="14135" y="27863"/>
                </a:lnTo>
                <a:lnTo>
                  <a:pt x="17310" y="27863"/>
                </a:lnTo>
                <a:lnTo>
                  <a:pt x="20091" y="27317"/>
                </a:lnTo>
                <a:lnTo>
                  <a:pt x="21564" y="26606"/>
                </a:lnTo>
                <a:lnTo>
                  <a:pt x="20586" y="20485"/>
                </a:lnTo>
                <a:close/>
              </a:path>
            </a:pathLst>
          </a:custGeom>
          <a:ln w="3860">
            <a:solidFill>
              <a:srgbClr val="231F20"/>
            </a:solidFill>
          </a:ln>
        </p:spPr>
        <p:txBody>
          <a:bodyPr wrap="square" lIns="0" tIns="0" rIns="0" bIns="0" rtlCol="0"/>
          <a:lstStyle/>
          <a:p>
            <a:endParaRPr/>
          </a:p>
        </p:txBody>
      </p:sp>
      <p:sp>
        <p:nvSpPr>
          <p:cNvPr id="209" name="object 209"/>
          <p:cNvSpPr/>
          <p:nvPr/>
        </p:nvSpPr>
        <p:spPr>
          <a:xfrm>
            <a:off x="2095374" y="8214562"/>
            <a:ext cx="17780" cy="34925"/>
          </a:xfrm>
          <a:custGeom>
            <a:avLst/>
            <a:gdLst/>
            <a:ahLst/>
            <a:cxnLst/>
            <a:rect l="l" t="t" r="r" b="b"/>
            <a:pathLst>
              <a:path w="17780" h="34925">
                <a:moveTo>
                  <a:pt x="3556" y="2235"/>
                </a:moveTo>
                <a:lnTo>
                  <a:pt x="3556" y="7200"/>
                </a:lnTo>
                <a:lnTo>
                  <a:pt x="0" y="7200"/>
                </a:lnTo>
                <a:lnTo>
                  <a:pt x="0" y="13322"/>
                </a:lnTo>
                <a:lnTo>
                  <a:pt x="3556" y="13322"/>
                </a:lnTo>
                <a:lnTo>
                  <a:pt x="3556" y="24244"/>
                </a:lnTo>
                <a:lnTo>
                  <a:pt x="3556" y="28016"/>
                </a:lnTo>
                <a:lnTo>
                  <a:pt x="4318" y="30581"/>
                </a:lnTo>
                <a:lnTo>
                  <a:pt x="5854" y="32169"/>
                </a:lnTo>
                <a:lnTo>
                  <a:pt x="7213" y="33527"/>
                </a:lnTo>
                <a:lnTo>
                  <a:pt x="9461" y="34467"/>
                </a:lnTo>
                <a:lnTo>
                  <a:pt x="12128" y="34467"/>
                </a:lnTo>
                <a:lnTo>
                  <a:pt x="14427" y="34467"/>
                </a:lnTo>
                <a:lnTo>
                  <a:pt x="16446" y="34137"/>
                </a:lnTo>
                <a:lnTo>
                  <a:pt x="17487" y="33756"/>
                </a:lnTo>
                <a:lnTo>
                  <a:pt x="17424" y="27470"/>
                </a:lnTo>
                <a:lnTo>
                  <a:pt x="16662" y="27635"/>
                </a:lnTo>
                <a:lnTo>
                  <a:pt x="16116" y="27685"/>
                </a:lnTo>
                <a:lnTo>
                  <a:pt x="14973" y="27685"/>
                </a:lnTo>
                <a:lnTo>
                  <a:pt x="12509" y="27685"/>
                </a:lnTo>
                <a:lnTo>
                  <a:pt x="11696" y="26212"/>
                </a:lnTo>
                <a:lnTo>
                  <a:pt x="11696" y="22986"/>
                </a:lnTo>
                <a:lnTo>
                  <a:pt x="11696" y="13322"/>
                </a:lnTo>
                <a:lnTo>
                  <a:pt x="17653" y="13322"/>
                </a:lnTo>
                <a:lnTo>
                  <a:pt x="17653" y="7200"/>
                </a:lnTo>
                <a:lnTo>
                  <a:pt x="11696" y="7200"/>
                </a:lnTo>
                <a:lnTo>
                  <a:pt x="11696" y="0"/>
                </a:lnTo>
                <a:lnTo>
                  <a:pt x="3556" y="2235"/>
                </a:lnTo>
                <a:close/>
              </a:path>
            </a:pathLst>
          </a:custGeom>
          <a:ln w="3860">
            <a:solidFill>
              <a:srgbClr val="231F20"/>
            </a:solidFill>
          </a:ln>
        </p:spPr>
        <p:txBody>
          <a:bodyPr wrap="square" lIns="0" tIns="0" rIns="0" bIns="0" rtlCol="0"/>
          <a:lstStyle/>
          <a:p>
            <a:endParaRPr/>
          </a:p>
        </p:txBody>
      </p:sp>
      <p:sp>
        <p:nvSpPr>
          <p:cNvPr id="210" name="object 210"/>
          <p:cNvSpPr txBox="1"/>
          <p:nvPr/>
        </p:nvSpPr>
        <p:spPr>
          <a:xfrm>
            <a:off x="1797088" y="8052633"/>
            <a:ext cx="461645" cy="219710"/>
          </a:xfrm>
          <a:prstGeom prst="rect">
            <a:avLst/>
          </a:prstGeom>
        </p:spPr>
        <p:txBody>
          <a:bodyPr vert="horz" wrap="square" lIns="0" tIns="16510" rIns="0" bIns="0" rtlCol="0">
            <a:spAutoFit/>
          </a:bodyPr>
          <a:lstStyle/>
          <a:p>
            <a:pPr algn="ctr">
              <a:lnSpc>
                <a:spcPct val="100000"/>
              </a:lnSpc>
              <a:spcBef>
                <a:spcPts val="130"/>
              </a:spcBef>
            </a:pPr>
            <a:r>
              <a:rPr sz="400" b="1" spc="5" dirty="0">
                <a:solidFill>
                  <a:srgbClr val="FFFFFF"/>
                </a:solidFill>
                <a:latin typeface="Arial"/>
                <a:cs typeface="Arial"/>
              </a:rPr>
              <a:t>I-35</a:t>
            </a:r>
            <a:r>
              <a:rPr sz="400" b="1" spc="-55" dirty="0">
                <a:solidFill>
                  <a:srgbClr val="FFFFFF"/>
                </a:solidFill>
                <a:latin typeface="Arial"/>
                <a:cs typeface="Arial"/>
              </a:rPr>
              <a:t> </a:t>
            </a:r>
            <a:r>
              <a:rPr sz="400" b="1" spc="0" dirty="0">
                <a:solidFill>
                  <a:srgbClr val="FFFFFF"/>
                </a:solidFill>
                <a:latin typeface="Arial"/>
                <a:cs typeface="Arial"/>
              </a:rPr>
              <a:t>Improvement</a:t>
            </a:r>
            <a:endParaRPr sz="400">
              <a:latin typeface="Arial"/>
              <a:cs typeface="Arial"/>
            </a:endParaRPr>
          </a:p>
          <a:p>
            <a:pPr>
              <a:lnSpc>
                <a:spcPct val="100000"/>
              </a:lnSpc>
              <a:spcBef>
                <a:spcPts val="10"/>
              </a:spcBef>
            </a:pPr>
            <a:endParaRPr sz="450">
              <a:latin typeface="Times New Roman"/>
              <a:cs typeface="Times New Roman"/>
            </a:endParaRPr>
          </a:p>
          <a:p>
            <a:pPr algn="ctr">
              <a:lnSpc>
                <a:spcPct val="100000"/>
              </a:lnSpc>
              <a:spcBef>
                <a:spcPts val="5"/>
              </a:spcBef>
            </a:pPr>
            <a:r>
              <a:rPr sz="400" b="1" spc="-5" dirty="0">
                <a:solidFill>
                  <a:srgbClr val="FFFFFF"/>
                </a:solidFill>
                <a:latin typeface="Arial"/>
                <a:cs typeface="Arial"/>
              </a:rPr>
              <a:t>Project</a:t>
            </a:r>
            <a:endParaRPr sz="400">
              <a:latin typeface="Arial"/>
              <a:cs typeface="Arial"/>
            </a:endParaRPr>
          </a:p>
        </p:txBody>
      </p:sp>
      <p:sp>
        <p:nvSpPr>
          <p:cNvPr id="211" name="object 211"/>
          <p:cNvSpPr txBox="1"/>
          <p:nvPr/>
        </p:nvSpPr>
        <p:spPr>
          <a:xfrm>
            <a:off x="5369782" y="8114601"/>
            <a:ext cx="135890" cy="102870"/>
          </a:xfrm>
          <a:prstGeom prst="rect">
            <a:avLst/>
          </a:prstGeom>
        </p:spPr>
        <p:txBody>
          <a:bodyPr vert="horz" wrap="square" lIns="0" tIns="13335" rIns="0" bIns="0" rtlCol="0">
            <a:spAutoFit/>
          </a:bodyPr>
          <a:lstStyle/>
          <a:p>
            <a:pPr marL="12700">
              <a:lnSpc>
                <a:spcPct val="100000"/>
              </a:lnSpc>
              <a:spcBef>
                <a:spcPts val="105"/>
              </a:spcBef>
            </a:pPr>
            <a:r>
              <a:rPr sz="500" b="1" dirty="0">
                <a:solidFill>
                  <a:srgbClr val="FFFFFF"/>
                </a:solidFill>
                <a:latin typeface="Arial"/>
                <a:cs typeface="Arial"/>
              </a:rPr>
              <a:t>I-35</a:t>
            </a:r>
            <a:endParaRPr sz="500">
              <a:latin typeface="Arial"/>
              <a:cs typeface="Arial"/>
            </a:endParaRPr>
          </a:p>
        </p:txBody>
      </p:sp>
      <p:sp>
        <p:nvSpPr>
          <p:cNvPr id="212" name="object 212"/>
          <p:cNvSpPr txBox="1"/>
          <p:nvPr/>
        </p:nvSpPr>
        <p:spPr>
          <a:xfrm>
            <a:off x="889711" y="8689539"/>
            <a:ext cx="426720" cy="71755"/>
          </a:xfrm>
          <a:prstGeom prst="rect">
            <a:avLst/>
          </a:prstGeom>
        </p:spPr>
        <p:txBody>
          <a:bodyPr vert="horz" wrap="square" lIns="0" tIns="12700" rIns="0" bIns="0" rtlCol="0">
            <a:spAutoFit/>
          </a:bodyPr>
          <a:lstStyle/>
          <a:p>
            <a:pPr marL="12700">
              <a:lnSpc>
                <a:spcPct val="100000"/>
              </a:lnSpc>
              <a:spcBef>
                <a:spcPts val="100"/>
              </a:spcBef>
            </a:pPr>
            <a:r>
              <a:rPr sz="300" b="1" dirty="0">
                <a:solidFill>
                  <a:srgbClr val="231F20"/>
                </a:solidFill>
                <a:latin typeface="Arial"/>
                <a:cs typeface="Arial"/>
              </a:rPr>
              <a:t>0 80 160</a:t>
            </a:r>
            <a:r>
              <a:rPr sz="300" b="1" spc="50" dirty="0">
                <a:solidFill>
                  <a:srgbClr val="231F20"/>
                </a:solidFill>
                <a:latin typeface="Arial"/>
                <a:cs typeface="Arial"/>
              </a:rPr>
              <a:t> </a:t>
            </a:r>
            <a:r>
              <a:rPr sz="300" b="1" dirty="0">
                <a:solidFill>
                  <a:srgbClr val="231F20"/>
                </a:solidFill>
                <a:latin typeface="Arial"/>
                <a:cs typeface="Arial"/>
              </a:rPr>
              <a:t>320</a:t>
            </a:r>
            <a:endParaRPr sz="300">
              <a:latin typeface="Arial"/>
              <a:cs typeface="Arial"/>
            </a:endParaRPr>
          </a:p>
        </p:txBody>
      </p:sp>
      <p:sp>
        <p:nvSpPr>
          <p:cNvPr id="213" name="object 213"/>
          <p:cNvSpPr/>
          <p:nvPr/>
        </p:nvSpPr>
        <p:spPr>
          <a:xfrm>
            <a:off x="913142" y="8765089"/>
            <a:ext cx="92075" cy="0"/>
          </a:xfrm>
          <a:custGeom>
            <a:avLst/>
            <a:gdLst/>
            <a:ahLst/>
            <a:cxnLst/>
            <a:rect l="l" t="t" r="r" b="b"/>
            <a:pathLst>
              <a:path w="92075">
                <a:moveTo>
                  <a:pt x="0" y="0"/>
                </a:moveTo>
                <a:lnTo>
                  <a:pt x="91897" y="0"/>
                </a:lnTo>
              </a:path>
            </a:pathLst>
          </a:custGeom>
          <a:ln w="22491">
            <a:solidFill>
              <a:srgbClr val="231F20"/>
            </a:solidFill>
          </a:ln>
        </p:spPr>
        <p:txBody>
          <a:bodyPr wrap="square" lIns="0" tIns="0" rIns="0" bIns="0" rtlCol="0"/>
          <a:lstStyle/>
          <a:p>
            <a:endParaRPr/>
          </a:p>
        </p:txBody>
      </p:sp>
      <p:sp>
        <p:nvSpPr>
          <p:cNvPr id="214" name="object 214"/>
          <p:cNvSpPr/>
          <p:nvPr/>
        </p:nvSpPr>
        <p:spPr>
          <a:xfrm>
            <a:off x="913142" y="8753841"/>
            <a:ext cx="92075" cy="22860"/>
          </a:xfrm>
          <a:custGeom>
            <a:avLst/>
            <a:gdLst/>
            <a:ahLst/>
            <a:cxnLst/>
            <a:rect l="l" t="t" r="r" b="b"/>
            <a:pathLst>
              <a:path w="92075" h="22859">
                <a:moveTo>
                  <a:pt x="0" y="22491"/>
                </a:moveTo>
                <a:lnTo>
                  <a:pt x="91897" y="22491"/>
                </a:lnTo>
                <a:lnTo>
                  <a:pt x="91897" y="0"/>
                </a:lnTo>
                <a:lnTo>
                  <a:pt x="0" y="0"/>
                </a:lnTo>
                <a:lnTo>
                  <a:pt x="0" y="22491"/>
                </a:lnTo>
                <a:close/>
              </a:path>
            </a:pathLst>
          </a:custGeom>
          <a:ln w="3175">
            <a:solidFill>
              <a:srgbClr val="231F20"/>
            </a:solidFill>
          </a:ln>
        </p:spPr>
        <p:txBody>
          <a:bodyPr wrap="square" lIns="0" tIns="0" rIns="0" bIns="0" rtlCol="0"/>
          <a:lstStyle/>
          <a:p>
            <a:endParaRPr/>
          </a:p>
        </p:txBody>
      </p:sp>
      <p:sp>
        <p:nvSpPr>
          <p:cNvPr id="215" name="object 215"/>
          <p:cNvSpPr/>
          <p:nvPr/>
        </p:nvSpPr>
        <p:spPr>
          <a:xfrm>
            <a:off x="1005674" y="8765089"/>
            <a:ext cx="92075" cy="0"/>
          </a:xfrm>
          <a:custGeom>
            <a:avLst/>
            <a:gdLst/>
            <a:ahLst/>
            <a:cxnLst/>
            <a:rect l="l" t="t" r="r" b="b"/>
            <a:pathLst>
              <a:path w="92075">
                <a:moveTo>
                  <a:pt x="0" y="0"/>
                </a:moveTo>
                <a:lnTo>
                  <a:pt x="91897" y="0"/>
                </a:lnTo>
              </a:path>
            </a:pathLst>
          </a:custGeom>
          <a:ln w="22491">
            <a:solidFill>
              <a:srgbClr val="FFFFFF"/>
            </a:solidFill>
          </a:ln>
        </p:spPr>
        <p:txBody>
          <a:bodyPr wrap="square" lIns="0" tIns="0" rIns="0" bIns="0" rtlCol="0"/>
          <a:lstStyle/>
          <a:p>
            <a:endParaRPr/>
          </a:p>
        </p:txBody>
      </p:sp>
      <p:sp>
        <p:nvSpPr>
          <p:cNvPr id="216" name="object 216"/>
          <p:cNvSpPr/>
          <p:nvPr/>
        </p:nvSpPr>
        <p:spPr>
          <a:xfrm>
            <a:off x="1005678" y="8753841"/>
            <a:ext cx="92075" cy="22860"/>
          </a:xfrm>
          <a:custGeom>
            <a:avLst/>
            <a:gdLst/>
            <a:ahLst/>
            <a:cxnLst/>
            <a:rect l="l" t="t" r="r" b="b"/>
            <a:pathLst>
              <a:path w="92075" h="22859">
                <a:moveTo>
                  <a:pt x="0" y="22491"/>
                </a:moveTo>
                <a:lnTo>
                  <a:pt x="91897" y="22491"/>
                </a:lnTo>
                <a:lnTo>
                  <a:pt x="91897" y="0"/>
                </a:lnTo>
                <a:lnTo>
                  <a:pt x="0" y="0"/>
                </a:lnTo>
                <a:lnTo>
                  <a:pt x="0" y="22491"/>
                </a:lnTo>
                <a:close/>
              </a:path>
            </a:pathLst>
          </a:custGeom>
          <a:ln w="3175">
            <a:solidFill>
              <a:srgbClr val="231F20"/>
            </a:solidFill>
          </a:ln>
        </p:spPr>
        <p:txBody>
          <a:bodyPr wrap="square" lIns="0" tIns="0" rIns="0" bIns="0" rtlCol="0"/>
          <a:lstStyle/>
          <a:p>
            <a:endParaRPr/>
          </a:p>
        </p:txBody>
      </p:sp>
      <p:sp>
        <p:nvSpPr>
          <p:cNvPr id="217" name="object 217"/>
          <p:cNvSpPr/>
          <p:nvPr/>
        </p:nvSpPr>
        <p:spPr>
          <a:xfrm>
            <a:off x="1098219" y="8765089"/>
            <a:ext cx="184785" cy="0"/>
          </a:xfrm>
          <a:custGeom>
            <a:avLst/>
            <a:gdLst/>
            <a:ahLst/>
            <a:cxnLst/>
            <a:rect l="l" t="t" r="r" b="b"/>
            <a:pathLst>
              <a:path w="184784">
                <a:moveTo>
                  <a:pt x="0" y="0"/>
                </a:moveTo>
                <a:lnTo>
                  <a:pt x="184429" y="0"/>
                </a:lnTo>
              </a:path>
            </a:pathLst>
          </a:custGeom>
          <a:ln w="22491">
            <a:solidFill>
              <a:srgbClr val="231F20"/>
            </a:solidFill>
          </a:ln>
        </p:spPr>
        <p:txBody>
          <a:bodyPr wrap="square" lIns="0" tIns="0" rIns="0" bIns="0" rtlCol="0"/>
          <a:lstStyle/>
          <a:p>
            <a:endParaRPr/>
          </a:p>
        </p:txBody>
      </p:sp>
      <p:sp>
        <p:nvSpPr>
          <p:cNvPr id="218" name="object 218"/>
          <p:cNvSpPr/>
          <p:nvPr/>
        </p:nvSpPr>
        <p:spPr>
          <a:xfrm>
            <a:off x="1098216" y="8753841"/>
            <a:ext cx="184785" cy="22860"/>
          </a:xfrm>
          <a:custGeom>
            <a:avLst/>
            <a:gdLst/>
            <a:ahLst/>
            <a:cxnLst/>
            <a:rect l="l" t="t" r="r" b="b"/>
            <a:pathLst>
              <a:path w="184784" h="22859">
                <a:moveTo>
                  <a:pt x="0" y="22491"/>
                </a:moveTo>
                <a:lnTo>
                  <a:pt x="184429" y="22491"/>
                </a:lnTo>
                <a:lnTo>
                  <a:pt x="184429" y="0"/>
                </a:lnTo>
                <a:lnTo>
                  <a:pt x="0" y="0"/>
                </a:lnTo>
                <a:lnTo>
                  <a:pt x="0" y="22491"/>
                </a:lnTo>
                <a:close/>
              </a:path>
            </a:pathLst>
          </a:custGeom>
          <a:ln w="3175">
            <a:solidFill>
              <a:srgbClr val="231F20"/>
            </a:solidFill>
          </a:ln>
        </p:spPr>
        <p:txBody>
          <a:bodyPr wrap="square" lIns="0" tIns="0" rIns="0" bIns="0" rtlCol="0"/>
          <a:lstStyle/>
          <a:p>
            <a:endParaRPr/>
          </a:p>
        </p:txBody>
      </p:sp>
      <p:sp>
        <p:nvSpPr>
          <p:cNvPr id="219" name="object 219"/>
          <p:cNvSpPr/>
          <p:nvPr/>
        </p:nvSpPr>
        <p:spPr>
          <a:xfrm>
            <a:off x="902404" y="8539915"/>
            <a:ext cx="133191" cy="132499"/>
          </a:xfrm>
          <a:prstGeom prst="rect">
            <a:avLst/>
          </a:prstGeom>
          <a:blipFill>
            <a:blip r:embed="rId17" cstate="print"/>
            <a:stretch>
              <a:fillRect/>
            </a:stretch>
          </a:blipFill>
        </p:spPr>
        <p:txBody>
          <a:bodyPr wrap="square" lIns="0" tIns="0" rIns="0" bIns="0" rtlCol="0"/>
          <a:lstStyle/>
          <a:p>
            <a:endParaRPr/>
          </a:p>
        </p:txBody>
      </p:sp>
      <p:sp>
        <p:nvSpPr>
          <p:cNvPr id="220" name="object 220"/>
          <p:cNvSpPr txBox="1"/>
          <p:nvPr/>
        </p:nvSpPr>
        <p:spPr>
          <a:xfrm>
            <a:off x="2892957" y="8167847"/>
            <a:ext cx="110489" cy="73660"/>
          </a:xfrm>
          <a:prstGeom prst="rect">
            <a:avLst/>
          </a:prstGeom>
        </p:spPr>
        <p:txBody>
          <a:bodyPr vert="horz" wrap="square" lIns="0" tIns="13335" rIns="0" bIns="0" rtlCol="0">
            <a:spAutoFit/>
          </a:bodyPr>
          <a:lstStyle/>
          <a:p>
            <a:pPr marL="18415" marR="5080" indent="-6350">
              <a:lnSpc>
                <a:spcPct val="100000"/>
              </a:lnSpc>
              <a:spcBef>
                <a:spcPts val="105"/>
              </a:spcBef>
            </a:pPr>
            <a:r>
              <a:rPr sz="150" b="1" spc="-15" dirty="0">
                <a:solidFill>
                  <a:srgbClr val="231F20"/>
                </a:solidFill>
                <a:latin typeface="Arial"/>
                <a:cs typeface="Arial"/>
              </a:rPr>
              <a:t>P</a:t>
            </a:r>
            <a:r>
              <a:rPr sz="150" b="1" spc="-5" dirty="0">
                <a:solidFill>
                  <a:srgbClr val="231F20"/>
                </a:solidFill>
                <a:latin typeface="Arial"/>
                <a:cs typeface="Arial"/>
              </a:rPr>
              <a:t>r</a:t>
            </a:r>
            <a:r>
              <a:rPr sz="150" b="1" dirty="0">
                <a:solidFill>
                  <a:srgbClr val="231F20"/>
                </a:solidFill>
                <a:latin typeface="Arial"/>
                <a:cs typeface="Arial"/>
              </a:rPr>
              <a:t>op</a:t>
            </a:r>
            <a:r>
              <a:rPr sz="150" b="1" spc="-5" dirty="0">
                <a:solidFill>
                  <a:srgbClr val="231F20"/>
                </a:solidFill>
                <a:latin typeface="Arial"/>
                <a:cs typeface="Arial"/>
              </a:rPr>
              <a:t>osed  </a:t>
            </a:r>
            <a:r>
              <a:rPr sz="150" b="1" dirty="0">
                <a:solidFill>
                  <a:srgbClr val="231F20"/>
                </a:solidFill>
                <a:latin typeface="Arial"/>
                <a:cs typeface="Arial"/>
              </a:rPr>
              <a:t>I-35</a:t>
            </a:r>
            <a:r>
              <a:rPr sz="150" b="1" spc="-10" dirty="0">
                <a:solidFill>
                  <a:srgbClr val="231F20"/>
                </a:solidFill>
                <a:latin typeface="Arial"/>
                <a:cs typeface="Arial"/>
              </a:rPr>
              <a:t> </a:t>
            </a:r>
            <a:r>
              <a:rPr sz="150" b="1" spc="-20" dirty="0">
                <a:solidFill>
                  <a:srgbClr val="231F20"/>
                </a:solidFill>
                <a:latin typeface="Arial"/>
                <a:cs typeface="Arial"/>
              </a:rPr>
              <a:t>C</a:t>
            </a:r>
            <a:r>
              <a:rPr sz="150" b="1" dirty="0">
                <a:solidFill>
                  <a:srgbClr val="231F20"/>
                </a:solidFill>
                <a:latin typeface="Arial"/>
                <a:cs typeface="Arial"/>
              </a:rPr>
              <a:t>ap</a:t>
            </a:r>
            <a:endParaRPr sz="150">
              <a:latin typeface="Arial"/>
              <a:cs typeface="Arial"/>
            </a:endParaRPr>
          </a:p>
        </p:txBody>
      </p:sp>
      <p:sp>
        <p:nvSpPr>
          <p:cNvPr id="221" name="object 221"/>
          <p:cNvSpPr txBox="1"/>
          <p:nvPr/>
        </p:nvSpPr>
        <p:spPr>
          <a:xfrm>
            <a:off x="2196810" y="8510512"/>
            <a:ext cx="235585" cy="49530"/>
          </a:xfrm>
          <a:prstGeom prst="rect">
            <a:avLst/>
          </a:prstGeom>
        </p:spPr>
        <p:txBody>
          <a:bodyPr vert="horz" wrap="square" lIns="0" tIns="13335" rIns="0" bIns="0" rtlCol="0">
            <a:spAutoFit/>
          </a:bodyPr>
          <a:lstStyle/>
          <a:p>
            <a:pPr marL="12700">
              <a:lnSpc>
                <a:spcPct val="100000"/>
              </a:lnSpc>
              <a:spcBef>
                <a:spcPts val="105"/>
              </a:spcBef>
            </a:pPr>
            <a:r>
              <a:rPr sz="150" b="1" spc="-5" dirty="0">
                <a:solidFill>
                  <a:srgbClr val="231F20"/>
                </a:solidFill>
                <a:latin typeface="Arial"/>
                <a:cs typeface="Arial"/>
              </a:rPr>
              <a:t>New Residential</a:t>
            </a:r>
            <a:r>
              <a:rPr sz="150" b="1" spc="-35" dirty="0">
                <a:solidFill>
                  <a:srgbClr val="231F20"/>
                </a:solidFill>
                <a:latin typeface="Arial"/>
                <a:cs typeface="Arial"/>
              </a:rPr>
              <a:t> </a:t>
            </a:r>
            <a:r>
              <a:rPr sz="150" b="1" spc="-5" dirty="0">
                <a:solidFill>
                  <a:srgbClr val="231F20"/>
                </a:solidFill>
                <a:latin typeface="Arial"/>
                <a:cs typeface="Arial"/>
              </a:rPr>
              <a:t>Project</a:t>
            </a:r>
            <a:endParaRPr sz="150">
              <a:latin typeface="Arial"/>
              <a:cs typeface="Arial"/>
            </a:endParaRPr>
          </a:p>
        </p:txBody>
      </p:sp>
      <p:sp>
        <p:nvSpPr>
          <p:cNvPr id="222" name="object 222"/>
          <p:cNvSpPr txBox="1"/>
          <p:nvPr/>
        </p:nvSpPr>
        <p:spPr>
          <a:xfrm>
            <a:off x="1137618" y="8152807"/>
            <a:ext cx="110489" cy="73660"/>
          </a:xfrm>
          <a:prstGeom prst="rect">
            <a:avLst/>
          </a:prstGeom>
        </p:spPr>
        <p:txBody>
          <a:bodyPr vert="horz" wrap="square" lIns="0" tIns="13335" rIns="0" bIns="0" rtlCol="0">
            <a:spAutoFit/>
          </a:bodyPr>
          <a:lstStyle/>
          <a:p>
            <a:pPr marL="18415" marR="5080" indent="-6350">
              <a:lnSpc>
                <a:spcPct val="100000"/>
              </a:lnSpc>
              <a:spcBef>
                <a:spcPts val="105"/>
              </a:spcBef>
            </a:pPr>
            <a:r>
              <a:rPr sz="150" b="1" spc="-15" dirty="0">
                <a:solidFill>
                  <a:srgbClr val="231F20"/>
                </a:solidFill>
                <a:latin typeface="Arial"/>
                <a:cs typeface="Arial"/>
              </a:rPr>
              <a:t>P</a:t>
            </a:r>
            <a:r>
              <a:rPr sz="150" b="1" spc="-5" dirty="0">
                <a:solidFill>
                  <a:srgbClr val="231F20"/>
                </a:solidFill>
                <a:latin typeface="Arial"/>
                <a:cs typeface="Arial"/>
              </a:rPr>
              <a:t>r</a:t>
            </a:r>
            <a:r>
              <a:rPr sz="150" b="1" dirty="0">
                <a:solidFill>
                  <a:srgbClr val="231F20"/>
                </a:solidFill>
                <a:latin typeface="Arial"/>
                <a:cs typeface="Arial"/>
              </a:rPr>
              <a:t>op</a:t>
            </a:r>
            <a:r>
              <a:rPr sz="150" b="1" spc="-5" dirty="0">
                <a:solidFill>
                  <a:srgbClr val="231F20"/>
                </a:solidFill>
                <a:latin typeface="Arial"/>
                <a:cs typeface="Arial"/>
              </a:rPr>
              <a:t>osed  </a:t>
            </a:r>
            <a:r>
              <a:rPr sz="150" b="1" dirty="0">
                <a:solidFill>
                  <a:srgbClr val="231F20"/>
                </a:solidFill>
                <a:latin typeface="Arial"/>
                <a:cs typeface="Arial"/>
              </a:rPr>
              <a:t>I-35</a:t>
            </a:r>
            <a:r>
              <a:rPr sz="150" b="1" spc="-10" dirty="0">
                <a:solidFill>
                  <a:srgbClr val="231F20"/>
                </a:solidFill>
                <a:latin typeface="Arial"/>
                <a:cs typeface="Arial"/>
              </a:rPr>
              <a:t> </a:t>
            </a:r>
            <a:r>
              <a:rPr sz="150" b="1" spc="-20" dirty="0">
                <a:solidFill>
                  <a:srgbClr val="231F20"/>
                </a:solidFill>
                <a:latin typeface="Arial"/>
                <a:cs typeface="Arial"/>
              </a:rPr>
              <a:t>C</a:t>
            </a:r>
            <a:r>
              <a:rPr sz="150" b="1" dirty="0">
                <a:solidFill>
                  <a:srgbClr val="231F20"/>
                </a:solidFill>
                <a:latin typeface="Arial"/>
                <a:cs typeface="Arial"/>
              </a:rPr>
              <a:t>ap</a:t>
            </a:r>
            <a:endParaRPr sz="150">
              <a:latin typeface="Arial"/>
              <a:cs typeface="Arial"/>
            </a:endParaRPr>
          </a:p>
        </p:txBody>
      </p:sp>
      <p:sp>
        <p:nvSpPr>
          <p:cNvPr id="223" name="object 223"/>
          <p:cNvSpPr txBox="1"/>
          <p:nvPr/>
        </p:nvSpPr>
        <p:spPr>
          <a:xfrm>
            <a:off x="743238" y="8152807"/>
            <a:ext cx="110489" cy="73660"/>
          </a:xfrm>
          <a:prstGeom prst="rect">
            <a:avLst/>
          </a:prstGeom>
        </p:spPr>
        <p:txBody>
          <a:bodyPr vert="horz" wrap="square" lIns="0" tIns="13335" rIns="0" bIns="0" rtlCol="0">
            <a:spAutoFit/>
          </a:bodyPr>
          <a:lstStyle/>
          <a:p>
            <a:pPr marL="18415" marR="5080" indent="-6350">
              <a:lnSpc>
                <a:spcPct val="100000"/>
              </a:lnSpc>
              <a:spcBef>
                <a:spcPts val="105"/>
              </a:spcBef>
            </a:pPr>
            <a:r>
              <a:rPr sz="150" b="1" spc="-15" dirty="0">
                <a:solidFill>
                  <a:srgbClr val="231F20"/>
                </a:solidFill>
                <a:latin typeface="Arial"/>
                <a:cs typeface="Arial"/>
              </a:rPr>
              <a:t>P</a:t>
            </a:r>
            <a:r>
              <a:rPr sz="150" b="1" spc="-5" dirty="0">
                <a:solidFill>
                  <a:srgbClr val="231F20"/>
                </a:solidFill>
                <a:latin typeface="Arial"/>
                <a:cs typeface="Arial"/>
              </a:rPr>
              <a:t>r</a:t>
            </a:r>
            <a:r>
              <a:rPr sz="150" b="1" dirty="0">
                <a:solidFill>
                  <a:srgbClr val="231F20"/>
                </a:solidFill>
                <a:latin typeface="Arial"/>
                <a:cs typeface="Arial"/>
              </a:rPr>
              <a:t>op</a:t>
            </a:r>
            <a:r>
              <a:rPr sz="150" b="1" spc="-5" dirty="0">
                <a:solidFill>
                  <a:srgbClr val="231F20"/>
                </a:solidFill>
                <a:latin typeface="Arial"/>
                <a:cs typeface="Arial"/>
              </a:rPr>
              <a:t>osed  </a:t>
            </a:r>
            <a:r>
              <a:rPr sz="150" b="1" dirty="0">
                <a:solidFill>
                  <a:srgbClr val="231F20"/>
                </a:solidFill>
                <a:latin typeface="Arial"/>
                <a:cs typeface="Arial"/>
              </a:rPr>
              <a:t>I-35</a:t>
            </a:r>
            <a:r>
              <a:rPr sz="150" b="1" spc="-10" dirty="0">
                <a:solidFill>
                  <a:srgbClr val="231F20"/>
                </a:solidFill>
                <a:latin typeface="Arial"/>
                <a:cs typeface="Arial"/>
              </a:rPr>
              <a:t> </a:t>
            </a:r>
            <a:r>
              <a:rPr sz="150" b="1" spc="-20" dirty="0">
                <a:solidFill>
                  <a:srgbClr val="231F20"/>
                </a:solidFill>
                <a:latin typeface="Arial"/>
                <a:cs typeface="Arial"/>
              </a:rPr>
              <a:t>C</a:t>
            </a:r>
            <a:r>
              <a:rPr sz="150" b="1" dirty="0">
                <a:solidFill>
                  <a:srgbClr val="231F20"/>
                </a:solidFill>
                <a:latin typeface="Arial"/>
                <a:cs typeface="Arial"/>
              </a:rPr>
              <a:t>ap</a:t>
            </a:r>
            <a:endParaRPr sz="150">
              <a:latin typeface="Arial"/>
              <a:cs typeface="Arial"/>
            </a:endParaRPr>
          </a:p>
        </p:txBody>
      </p:sp>
      <p:sp>
        <p:nvSpPr>
          <p:cNvPr id="224" name="object 224"/>
          <p:cNvSpPr txBox="1"/>
          <p:nvPr/>
        </p:nvSpPr>
        <p:spPr>
          <a:xfrm>
            <a:off x="4662399" y="7361735"/>
            <a:ext cx="160020" cy="97155"/>
          </a:xfrm>
          <a:prstGeom prst="rect">
            <a:avLst/>
          </a:prstGeom>
        </p:spPr>
        <p:txBody>
          <a:bodyPr vert="horz" wrap="square" lIns="0" tIns="13335" rIns="0" bIns="0" rtlCol="0">
            <a:spAutoFit/>
          </a:bodyPr>
          <a:lstStyle/>
          <a:p>
            <a:pPr marL="12065" marR="5080" algn="ctr">
              <a:lnSpc>
                <a:spcPct val="100000"/>
              </a:lnSpc>
              <a:spcBef>
                <a:spcPts val="105"/>
              </a:spcBef>
            </a:pPr>
            <a:r>
              <a:rPr sz="150" b="1" spc="-25" dirty="0">
                <a:solidFill>
                  <a:srgbClr val="231F20"/>
                </a:solidFill>
                <a:latin typeface="Arial"/>
                <a:cs typeface="Arial"/>
              </a:rPr>
              <a:t>E</a:t>
            </a:r>
            <a:r>
              <a:rPr sz="150" b="1" spc="-5" dirty="0">
                <a:solidFill>
                  <a:srgbClr val="231F20"/>
                </a:solidFill>
                <a:latin typeface="Arial"/>
                <a:cs typeface="Arial"/>
              </a:rPr>
              <a:t>duc</a:t>
            </a:r>
            <a:r>
              <a:rPr sz="150" b="1" spc="-10" dirty="0">
                <a:solidFill>
                  <a:srgbClr val="231F20"/>
                </a:solidFill>
                <a:latin typeface="Arial"/>
                <a:cs typeface="Arial"/>
              </a:rPr>
              <a:t>a</a:t>
            </a:r>
            <a:r>
              <a:rPr sz="150" b="1" dirty="0">
                <a:solidFill>
                  <a:srgbClr val="231F20"/>
                </a:solidFill>
                <a:latin typeface="Arial"/>
                <a:cs typeface="Arial"/>
              </a:rPr>
              <a:t>tion</a:t>
            </a:r>
            <a:r>
              <a:rPr sz="150" b="1" spc="-10" dirty="0">
                <a:solidFill>
                  <a:srgbClr val="231F20"/>
                </a:solidFill>
                <a:latin typeface="Arial"/>
                <a:cs typeface="Arial"/>
              </a:rPr>
              <a:t> </a:t>
            </a:r>
            <a:r>
              <a:rPr sz="150" b="1" dirty="0">
                <a:solidFill>
                  <a:srgbClr val="231F20"/>
                </a:solidFill>
                <a:latin typeface="Arial"/>
                <a:cs typeface="Arial"/>
              </a:rPr>
              <a:t>and  </a:t>
            </a:r>
            <a:r>
              <a:rPr sz="150" b="1" spc="-15" dirty="0">
                <a:solidFill>
                  <a:srgbClr val="231F20"/>
                </a:solidFill>
                <a:latin typeface="Arial"/>
                <a:cs typeface="Arial"/>
              </a:rPr>
              <a:t>A</a:t>
            </a:r>
            <a:r>
              <a:rPr sz="150" b="1" spc="-5" dirty="0">
                <a:solidFill>
                  <a:srgbClr val="231F20"/>
                </a:solidFill>
                <a:latin typeface="Arial"/>
                <a:cs typeface="Arial"/>
              </a:rPr>
              <a:t>dminist</a:t>
            </a:r>
            <a:r>
              <a:rPr sz="150" b="1" spc="-10" dirty="0">
                <a:solidFill>
                  <a:srgbClr val="231F20"/>
                </a:solidFill>
                <a:latin typeface="Arial"/>
                <a:cs typeface="Arial"/>
              </a:rPr>
              <a:t>ra</a:t>
            </a:r>
            <a:r>
              <a:rPr sz="150" b="1" dirty="0">
                <a:solidFill>
                  <a:srgbClr val="231F20"/>
                </a:solidFill>
                <a:latin typeface="Arial"/>
                <a:cs typeface="Arial"/>
              </a:rPr>
              <a:t>tion  </a:t>
            </a:r>
            <a:r>
              <a:rPr sz="150" b="1" spc="-5" dirty="0">
                <a:solidFill>
                  <a:srgbClr val="231F20"/>
                </a:solidFill>
                <a:latin typeface="Arial"/>
                <a:cs typeface="Arial"/>
              </a:rPr>
              <a:t>Building</a:t>
            </a:r>
            <a:endParaRPr sz="150">
              <a:latin typeface="Arial"/>
              <a:cs typeface="Arial"/>
            </a:endParaRPr>
          </a:p>
        </p:txBody>
      </p:sp>
      <p:sp>
        <p:nvSpPr>
          <p:cNvPr id="225" name="object 225"/>
          <p:cNvSpPr txBox="1"/>
          <p:nvPr/>
        </p:nvSpPr>
        <p:spPr>
          <a:xfrm>
            <a:off x="4759475" y="7070766"/>
            <a:ext cx="184150" cy="49530"/>
          </a:xfrm>
          <a:prstGeom prst="rect">
            <a:avLst/>
          </a:prstGeom>
        </p:spPr>
        <p:txBody>
          <a:bodyPr vert="horz" wrap="square" lIns="0" tIns="13335" rIns="0" bIns="0" rtlCol="0">
            <a:spAutoFit/>
          </a:bodyPr>
          <a:lstStyle/>
          <a:p>
            <a:pPr marL="12700">
              <a:lnSpc>
                <a:spcPct val="100000"/>
              </a:lnSpc>
              <a:spcBef>
                <a:spcPts val="105"/>
              </a:spcBef>
            </a:pPr>
            <a:r>
              <a:rPr sz="150" b="1" spc="-5" dirty="0">
                <a:solidFill>
                  <a:srgbClr val="231F20"/>
                </a:solidFill>
                <a:latin typeface="Arial"/>
                <a:cs typeface="Arial"/>
              </a:rPr>
              <a:t>Teaching</a:t>
            </a:r>
            <a:r>
              <a:rPr sz="150" b="1" spc="-25" dirty="0">
                <a:solidFill>
                  <a:srgbClr val="231F20"/>
                </a:solidFill>
                <a:latin typeface="Arial"/>
                <a:cs typeface="Arial"/>
              </a:rPr>
              <a:t> </a:t>
            </a:r>
            <a:r>
              <a:rPr sz="150" b="1" spc="-5" dirty="0">
                <a:solidFill>
                  <a:srgbClr val="231F20"/>
                </a:solidFill>
                <a:latin typeface="Arial"/>
                <a:cs typeface="Arial"/>
              </a:rPr>
              <a:t>Hospital</a:t>
            </a:r>
            <a:endParaRPr sz="150">
              <a:latin typeface="Arial"/>
              <a:cs typeface="Arial"/>
            </a:endParaRPr>
          </a:p>
        </p:txBody>
      </p:sp>
      <p:sp>
        <p:nvSpPr>
          <p:cNvPr id="226" name="object 226"/>
          <p:cNvSpPr txBox="1"/>
          <p:nvPr/>
        </p:nvSpPr>
        <p:spPr>
          <a:xfrm>
            <a:off x="5404106" y="6963829"/>
            <a:ext cx="160020" cy="49530"/>
          </a:xfrm>
          <a:prstGeom prst="rect">
            <a:avLst/>
          </a:prstGeom>
        </p:spPr>
        <p:txBody>
          <a:bodyPr vert="horz" wrap="square" lIns="0" tIns="13335" rIns="0" bIns="0" rtlCol="0">
            <a:spAutoFit/>
          </a:bodyPr>
          <a:lstStyle/>
          <a:p>
            <a:pPr marL="12700">
              <a:lnSpc>
                <a:spcPct val="100000"/>
              </a:lnSpc>
              <a:spcBef>
                <a:spcPts val="105"/>
              </a:spcBef>
            </a:pPr>
            <a:r>
              <a:rPr sz="150" b="1" spc="-5" dirty="0">
                <a:solidFill>
                  <a:srgbClr val="231F20"/>
                </a:solidFill>
                <a:latin typeface="Arial"/>
                <a:cs typeface="Arial"/>
              </a:rPr>
              <a:t>Nursing</a:t>
            </a:r>
            <a:r>
              <a:rPr sz="150" b="1" spc="-30" dirty="0">
                <a:solidFill>
                  <a:srgbClr val="231F20"/>
                </a:solidFill>
                <a:latin typeface="Arial"/>
                <a:cs typeface="Arial"/>
              </a:rPr>
              <a:t> </a:t>
            </a:r>
            <a:r>
              <a:rPr sz="150" b="1" spc="-5" dirty="0">
                <a:solidFill>
                  <a:srgbClr val="231F20"/>
                </a:solidFill>
                <a:latin typeface="Arial"/>
                <a:cs typeface="Arial"/>
              </a:rPr>
              <a:t>School</a:t>
            </a:r>
            <a:endParaRPr sz="150">
              <a:latin typeface="Arial"/>
              <a:cs typeface="Arial"/>
            </a:endParaRPr>
          </a:p>
        </p:txBody>
      </p:sp>
      <p:sp>
        <p:nvSpPr>
          <p:cNvPr id="227" name="object 227"/>
          <p:cNvSpPr txBox="1"/>
          <p:nvPr/>
        </p:nvSpPr>
        <p:spPr>
          <a:xfrm>
            <a:off x="5945286" y="6865517"/>
            <a:ext cx="94615" cy="49530"/>
          </a:xfrm>
          <a:prstGeom prst="rect">
            <a:avLst/>
          </a:prstGeom>
        </p:spPr>
        <p:txBody>
          <a:bodyPr vert="horz" wrap="square" lIns="0" tIns="13335" rIns="0" bIns="0" rtlCol="0">
            <a:spAutoFit/>
          </a:bodyPr>
          <a:lstStyle/>
          <a:p>
            <a:pPr marL="12700">
              <a:lnSpc>
                <a:spcPct val="100000"/>
              </a:lnSpc>
              <a:spcBef>
                <a:spcPts val="105"/>
              </a:spcBef>
            </a:pPr>
            <a:r>
              <a:rPr sz="150" b="1" spc="-15" dirty="0">
                <a:solidFill>
                  <a:srgbClr val="231F20"/>
                </a:solidFill>
                <a:latin typeface="Arial"/>
                <a:cs typeface="Arial"/>
              </a:rPr>
              <a:t>P</a:t>
            </a:r>
            <a:r>
              <a:rPr sz="150" b="1" dirty="0">
                <a:solidFill>
                  <a:srgbClr val="231F20"/>
                </a:solidFill>
                <a:latin typeface="Arial"/>
                <a:cs typeface="Arial"/>
              </a:rPr>
              <a:t>a</a:t>
            </a:r>
            <a:r>
              <a:rPr sz="150" b="1" spc="-5" dirty="0">
                <a:solidFill>
                  <a:srgbClr val="231F20"/>
                </a:solidFill>
                <a:latin typeface="Arial"/>
                <a:cs typeface="Arial"/>
              </a:rPr>
              <a:t>r</a:t>
            </a:r>
            <a:r>
              <a:rPr sz="150" b="1" dirty="0">
                <a:solidFill>
                  <a:srgbClr val="231F20"/>
                </a:solidFill>
                <a:latin typeface="Arial"/>
                <a:cs typeface="Arial"/>
              </a:rPr>
              <a:t>king</a:t>
            </a:r>
            <a:endParaRPr sz="150">
              <a:latin typeface="Arial"/>
              <a:cs typeface="Arial"/>
            </a:endParaRPr>
          </a:p>
        </p:txBody>
      </p:sp>
      <p:sp>
        <p:nvSpPr>
          <p:cNvPr id="228" name="object 228"/>
          <p:cNvSpPr txBox="1"/>
          <p:nvPr/>
        </p:nvSpPr>
        <p:spPr>
          <a:xfrm>
            <a:off x="4804099" y="6507453"/>
            <a:ext cx="94615" cy="49530"/>
          </a:xfrm>
          <a:prstGeom prst="rect">
            <a:avLst/>
          </a:prstGeom>
        </p:spPr>
        <p:txBody>
          <a:bodyPr vert="horz" wrap="square" lIns="0" tIns="13335" rIns="0" bIns="0" rtlCol="0">
            <a:spAutoFit/>
          </a:bodyPr>
          <a:lstStyle/>
          <a:p>
            <a:pPr marL="12700">
              <a:lnSpc>
                <a:spcPct val="100000"/>
              </a:lnSpc>
              <a:spcBef>
                <a:spcPts val="105"/>
              </a:spcBef>
            </a:pPr>
            <a:r>
              <a:rPr sz="150" b="1" spc="-15" dirty="0">
                <a:solidFill>
                  <a:srgbClr val="231F20"/>
                </a:solidFill>
                <a:latin typeface="Arial"/>
                <a:cs typeface="Arial"/>
              </a:rPr>
              <a:t>P</a:t>
            </a:r>
            <a:r>
              <a:rPr sz="150" b="1" dirty="0">
                <a:solidFill>
                  <a:srgbClr val="231F20"/>
                </a:solidFill>
                <a:latin typeface="Arial"/>
                <a:cs typeface="Arial"/>
              </a:rPr>
              <a:t>a</a:t>
            </a:r>
            <a:r>
              <a:rPr sz="150" b="1" spc="-5" dirty="0">
                <a:solidFill>
                  <a:srgbClr val="231F20"/>
                </a:solidFill>
                <a:latin typeface="Arial"/>
                <a:cs typeface="Arial"/>
              </a:rPr>
              <a:t>r</a:t>
            </a:r>
            <a:r>
              <a:rPr sz="150" b="1" dirty="0">
                <a:solidFill>
                  <a:srgbClr val="231F20"/>
                </a:solidFill>
                <a:latin typeface="Arial"/>
                <a:cs typeface="Arial"/>
              </a:rPr>
              <a:t>king</a:t>
            </a:r>
            <a:endParaRPr sz="150">
              <a:latin typeface="Arial"/>
              <a:cs typeface="Arial"/>
            </a:endParaRPr>
          </a:p>
        </p:txBody>
      </p:sp>
      <p:sp>
        <p:nvSpPr>
          <p:cNvPr id="229" name="object 229"/>
          <p:cNvSpPr txBox="1"/>
          <p:nvPr/>
        </p:nvSpPr>
        <p:spPr>
          <a:xfrm>
            <a:off x="4640506" y="7761334"/>
            <a:ext cx="94615" cy="49530"/>
          </a:xfrm>
          <a:prstGeom prst="rect">
            <a:avLst/>
          </a:prstGeom>
        </p:spPr>
        <p:txBody>
          <a:bodyPr vert="horz" wrap="square" lIns="0" tIns="13335" rIns="0" bIns="0" rtlCol="0">
            <a:spAutoFit/>
          </a:bodyPr>
          <a:lstStyle/>
          <a:p>
            <a:pPr marL="12700">
              <a:lnSpc>
                <a:spcPct val="100000"/>
              </a:lnSpc>
              <a:spcBef>
                <a:spcPts val="105"/>
              </a:spcBef>
            </a:pPr>
            <a:r>
              <a:rPr sz="150" b="1" spc="-15" dirty="0">
                <a:solidFill>
                  <a:srgbClr val="231F20"/>
                </a:solidFill>
                <a:latin typeface="Arial"/>
                <a:cs typeface="Arial"/>
              </a:rPr>
              <a:t>P</a:t>
            </a:r>
            <a:r>
              <a:rPr sz="150" b="1" dirty="0">
                <a:solidFill>
                  <a:srgbClr val="231F20"/>
                </a:solidFill>
                <a:latin typeface="Arial"/>
                <a:cs typeface="Arial"/>
              </a:rPr>
              <a:t>a</a:t>
            </a:r>
            <a:r>
              <a:rPr sz="150" b="1" spc="-5" dirty="0">
                <a:solidFill>
                  <a:srgbClr val="231F20"/>
                </a:solidFill>
                <a:latin typeface="Arial"/>
                <a:cs typeface="Arial"/>
              </a:rPr>
              <a:t>r</a:t>
            </a:r>
            <a:r>
              <a:rPr sz="150" b="1" dirty="0">
                <a:solidFill>
                  <a:srgbClr val="231F20"/>
                </a:solidFill>
                <a:latin typeface="Arial"/>
                <a:cs typeface="Arial"/>
              </a:rPr>
              <a:t>king</a:t>
            </a:r>
            <a:endParaRPr sz="150">
              <a:latin typeface="Arial"/>
              <a:cs typeface="Arial"/>
            </a:endParaRPr>
          </a:p>
        </p:txBody>
      </p:sp>
      <p:sp>
        <p:nvSpPr>
          <p:cNvPr id="230" name="object 230"/>
          <p:cNvSpPr txBox="1"/>
          <p:nvPr/>
        </p:nvSpPr>
        <p:spPr>
          <a:xfrm>
            <a:off x="5177582" y="6515561"/>
            <a:ext cx="68580" cy="49530"/>
          </a:xfrm>
          <a:prstGeom prst="rect">
            <a:avLst/>
          </a:prstGeom>
        </p:spPr>
        <p:txBody>
          <a:bodyPr vert="horz" wrap="square" lIns="0" tIns="13335" rIns="0" bIns="0" rtlCol="0">
            <a:spAutoFit/>
          </a:bodyPr>
          <a:lstStyle/>
          <a:p>
            <a:pPr marL="12700">
              <a:lnSpc>
                <a:spcPct val="100000"/>
              </a:lnSpc>
              <a:spcBef>
                <a:spcPts val="105"/>
              </a:spcBef>
            </a:pPr>
            <a:r>
              <a:rPr sz="150" b="1" spc="-5" dirty="0">
                <a:solidFill>
                  <a:srgbClr val="231F20"/>
                </a:solidFill>
                <a:latin typeface="Arial"/>
                <a:cs typeface="Arial"/>
              </a:rPr>
              <a:t>MOB</a:t>
            </a:r>
            <a:endParaRPr sz="150">
              <a:latin typeface="Arial"/>
              <a:cs typeface="Arial"/>
            </a:endParaRPr>
          </a:p>
        </p:txBody>
      </p:sp>
      <p:sp>
        <p:nvSpPr>
          <p:cNvPr id="231" name="object 231"/>
          <p:cNvSpPr txBox="1"/>
          <p:nvPr/>
        </p:nvSpPr>
        <p:spPr>
          <a:xfrm>
            <a:off x="5446996" y="6600007"/>
            <a:ext cx="106045" cy="73660"/>
          </a:xfrm>
          <a:prstGeom prst="rect">
            <a:avLst/>
          </a:prstGeom>
        </p:spPr>
        <p:txBody>
          <a:bodyPr vert="horz" wrap="square" lIns="0" tIns="13335" rIns="0" bIns="0" rtlCol="0">
            <a:spAutoFit/>
          </a:bodyPr>
          <a:lstStyle/>
          <a:p>
            <a:pPr marL="14604" marR="5080" indent="-2540">
              <a:lnSpc>
                <a:spcPct val="100000"/>
              </a:lnSpc>
              <a:spcBef>
                <a:spcPts val="105"/>
              </a:spcBef>
            </a:pPr>
            <a:r>
              <a:rPr sz="150" b="1" spc="-10" dirty="0">
                <a:solidFill>
                  <a:srgbClr val="231F20"/>
                </a:solidFill>
                <a:latin typeface="Arial"/>
                <a:cs typeface="Arial"/>
              </a:rPr>
              <a:t>Resear</a:t>
            </a:r>
            <a:r>
              <a:rPr sz="150" b="1" spc="-5" dirty="0">
                <a:solidFill>
                  <a:srgbClr val="231F20"/>
                </a:solidFill>
                <a:latin typeface="Arial"/>
                <a:cs typeface="Arial"/>
              </a:rPr>
              <a:t>ch  Building</a:t>
            </a:r>
            <a:endParaRPr sz="150">
              <a:latin typeface="Arial"/>
              <a:cs typeface="Arial"/>
            </a:endParaRPr>
          </a:p>
        </p:txBody>
      </p:sp>
      <p:sp>
        <p:nvSpPr>
          <p:cNvPr id="232" name="object 232"/>
          <p:cNvSpPr txBox="1"/>
          <p:nvPr/>
        </p:nvSpPr>
        <p:spPr>
          <a:xfrm>
            <a:off x="4949703" y="7315440"/>
            <a:ext cx="1635125" cy="452120"/>
          </a:xfrm>
          <a:prstGeom prst="rect">
            <a:avLst/>
          </a:prstGeom>
        </p:spPr>
        <p:txBody>
          <a:bodyPr vert="horz" wrap="square" lIns="0" tIns="38100" rIns="0" bIns="0" rtlCol="0">
            <a:spAutoFit/>
          </a:bodyPr>
          <a:lstStyle/>
          <a:p>
            <a:pPr marL="674370" marR="5080" indent="-121285">
              <a:lnSpc>
                <a:spcPts val="1010"/>
              </a:lnSpc>
              <a:spcBef>
                <a:spcPts val="300"/>
              </a:spcBef>
            </a:pPr>
            <a:r>
              <a:rPr sz="1000" b="1" spc="-25" dirty="0">
                <a:solidFill>
                  <a:srgbClr val="FFFFFF"/>
                </a:solidFill>
                <a:latin typeface="Arial"/>
                <a:cs typeface="Arial"/>
              </a:rPr>
              <a:t>University </a:t>
            </a:r>
            <a:r>
              <a:rPr sz="1000" b="1" spc="-10" dirty="0">
                <a:solidFill>
                  <a:srgbClr val="FFFFFF"/>
                </a:solidFill>
                <a:latin typeface="Arial"/>
                <a:cs typeface="Arial"/>
              </a:rPr>
              <a:t>of</a:t>
            </a:r>
            <a:r>
              <a:rPr sz="1000" b="1" spc="-225" dirty="0">
                <a:solidFill>
                  <a:srgbClr val="FFFFFF"/>
                </a:solidFill>
                <a:latin typeface="Arial"/>
                <a:cs typeface="Arial"/>
              </a:rPr>
              <a:t> </a:t>
            </a:r>
            <a:r>
              <a:rPr sz="1000" b="1" spc="-70" dirty="0">
                <a:solidFill>
                  <a:srgbClr val="FFFFFF"/>
                </a:solidFill>
                <a:latin typeface="Arial"/>
                <a:cs typeface="Arial"/>
              </a:rPr>
              <a:t>Texas  </a:t>
            </a:r>
            <a:r>
              <a:rPr sz="1000" b="1" spc="-10" dirty="0">
                <a:solidFill>
                  <a:srgbClr val="FFFFFF"/>
                </a:solidFill>
                <a:latin typeface="Arial"/>
                <a:cs typeface="Arial"/>
              </a:rPr>
              <a:t>Health</a:t>
            </a:r>
            <a:r>
              <a:rPr sz="1000" b="1" spc="-90" dirty="0">
                <a:solidFill>
                  <a:srgbClr val="FFFFFF"/>
                </a:solidFill>
                <a:latin typeface="Arial"/>
                <a:cs typeface="Arial"/>
              </a:rPr>
              <a:t> </a:t>
            </a:r>
            <a:r>
              <a:rPr sz="1000" b="1" spc="-20" dirty="0">
                <a:solidFill>
                  <a:srgbClr val="FFFFFF"/>
                </a:solidFill>
                <a:latin typeface="Arial"/>
                <a:cs typeface="Arial"/>
              </a:rPr>
              <a:t>District</a:t>
            </a:r>
            <a:endParaRPr sz="1000">
              <a:latin typeface="Arial"/>
              <a:cs typeface="Arial"/>
            </a:endParaRPr>
          </a:p>
          <a:p>
            <a:pPr marL="17780" marR="949325" indent="-5715">
              <a:lnSpc>
                <a:spcPct val="100000"/>
              </a:lnSpc>
              <a:spcBef>
                <a:spcPts val="770"/>
              </a:spcBef>
              <a:tabLst>
                <a:tab pos="224154" algn="l"/>
                <a:tab pos="596265" algn="l"/>
              </a:tabLst>
            </a:pPr>
            <a:r>
              <a:rPr sz="150" b="1" spc="-5" dirty="0">
                <a:solidFill>
                  <a:srgbClr val="231F20"/>
                </a:solidFill>
                <a:latin typeface="Arial"/>
                <a:cs typeface="Arial"/>
              </a:rPr>
              <a:t>Academic Academic Academic Academic  Building</a:t>
            </a:r>
            <a:r>
              <a:rPr sz="150" b="1" dirty="0">
                <a:solidFill>
                  <a:srgbClr val="231F20"/>
                </a:solidFill>
                <a:latin typeface="Arial"/>
                <a:cs typeface="Arial"/>
              </a:rPr>
              <a:t>	</a:t>
            </a:r>
            <a:r>
              <a:rPr sz="150" b="1" spc="-5" dirty="0">
                <a:solidFill>
                  <a:srgbClr val="231F20"/>
                </a:solidFill>
                <a:latin typeface="Arial"/>
                <a:cs typeface="Arial"/>
              </a:rPr>
              <a:t>Building</a:t>
            </a:r>
            <a:r>
              <a:rPr sz="150" b="1" dirty="0">
                <a:solidFill>
                  <a:srgbClr val="231F20"/>
                </a:solidFill>
                <a:latin typeface="Arial"/>
                <a:cs typeface="Arial"/>
              </a:rPr>
              <a:t>                </a:t>
            </a:r>
            <a:r>
              <a:rPr sz="150" b="1" spc="-20" dirty="0">
                <a:solidFill>
                  <a:srgbClr val="231F20"/>
                </a:solidFill>
                <a:latin typeface="Arial"/>
                <a:cs typeface="Arial"/>
              </a:rPr>
              <a:t> </a:t>
            </a:r>
            <a:r>
              <a:rPr sz="150" b="1" spc="-5" dirty="0">
                <a:solidFill>
                  <a:srgbClr val="231F20"/>
                </a:solidFill>
                <a:latin typeface="Arial"/>
                <a:cs typeface="Arial"/>
              </a:rPr>
              <a:t>Building</a:t>
            </a:r>
            <a:r>
              <a:rPr sz="150" b="1" dirty="0">
                <a:solidFill>
                  <a:srgbClr val="231F20"/>
                </a:solidFill>
                <a:latin typeface="Arial"/>
                <a:cs typeface="Arial"/>
              </a:rPr>
              <a:t>	</a:t>
            </a:r>
            <a:r>
              <a:rPr sz="150" b="1" spc="-5" dirty="0">
                <a:solidFill>
                  <a:srgbClr val="231F20"/>
                </a:solidFill>
                <a:latin typeface="Arial"/>
                <a:cs typeface="Arial"/>
              </a:rPr>
              <a:t>Building</a:t>
            </a:r>
            <a:endParaRPr sz="150">
              <a:latin typeface="Arial"/>
              <a:cs typeface="Arial"/>
            </a:endParaRPr>
          </a:p>
        </p:txBody>
      </p:sp>
      <p:sp>
        <p:nvSpPr>
          <p:cNvPr id="233" name="object 233"/>
          <p:cNvSpPr txBox="1"/>
          <p:nvPr/>
        </p:nvSpPr>
        <p:spPr>
          <a:xfrm>
            <a:off x="5837213" y="7064371"/>
            <a:ext cx="111760" cy="73660"/>
          </a:xfrm>
          <a:prstGeom prst="rect">
            <a:avLst/>
          </a:prstGeom>
        </p:spPr>
        <p:txBody>
          <a:bodyPr vert="horz" wrap="square" lIns="0" tIns="13335" rIns="0" bIns="0" rtlCol="0">
            <a:spAutoFit/>
          </a:bodyPr>
          <a:lstStyle/>
          <a:p>
            <a:pPr marL="17780" marR="5080" indent="-5715">
              <a:lnSpc>
                <a:spcPct val="100000"/>
              </a:lnSpc>
              <a:spcBef>
                <a:spcPts val="105"/>
              </a:spcBef>
            </a:pPr>
            <a:r>
              <a:rPr sz="150" b="1" spc="-15" dirty="0">
                <a:solidFill>
                  <a:srgbClr val="231F20"/>
                </a:solidFill>
                <a:latin typeface="Arial"/>
                <a:cs typeface="Arial"/>
              </a:rPr>
              <a:t>Ac</a:t>
            </a:r>
            <a:r>
              <a:rPr sz="150" b="1" spc="-5" dirty="0">
                <a:solidFill>
                  <a:srgbClr val="231F20"/>
                </a:solidFill>
                <a:latin typeface="Arial"/>
                <a:cs typeface="Arial"/>
              </a:rPr>
              <a:t>ademic  Building</a:t>
            </a:r>
            <a:endParaRPr sz="150">
              <a:latin typeface="Arial"/>
              <a:cs typeface="Arial"/>
            </a:endParaRPr>
          </a:p>
        </p:txBody>
      </p:sp>
      <p:sp>
        <p:nvSpPr>
          <p:cNvPr id="234" name="object 234"/>
          <p:cNvSpPr txBox="1"/>
          <p:nvPr/>
        </p:nvSpPr>
        <p:spPr>
          <a:xfrm>
            <a:off x="3506809" y="7388907"/>
            <a:ext cx="85090" cy="73660"/>
          </a:xfrm>
          <a:prstGeom prst="rect">
            <a:avLst/>
          </a:prstGeom>
        </p:spPr>
        <p:txBody>
          <a:bodyPr vert="horz" wrap="square" lIns="0" tIns="13335" rIns="0" bIns="0" rtlCol="0">
            <a:spAutoFit/>
          </a:bodyPr>
          <a:lstStyle/>
          <a:p>
            <a:pPr marL="15240" marR="5080" indent="-3175">
              <a:lnSpc>
                <a:spcPct val="100000"/>
              </a:lnSpc>
              <a:spcBef>
                <a:spcPts val="105"/>
              </a:spcBef>
            </a:pPr>
            <a:r>
              <a:rPr sz="150" b="1" spc="-10" dirty="0">
                <a:solidFill>
                  <a:srgbClr val="231F20"/>
                </a:solidFill>
                <a:latin typeface="Arial"/>
                <a:cs typeface="Arial"/>
              </a:rPr>
              <a:t>H</a:t>
            </a:r>
            <a:r>
              <a:rPr sz="150" b="1" dirty="0">
                <a:solidFill>
                  <a:srgbClr val="231F20"/>
                </a:solidFill>
                <a:latin typeface="Arial"/>
                <a:cs typeface="Arial"/>
              </a:rPr>
              <a:t>ealth  </a:t>
            </a:r>
            <a:r>
              <a:rPr sz="150" b="1" spc="-20" dirty="0">
                <a:solidFill>
                  <a:srgbClr val="231F20"/>
                </a:solidFill>
                <a:latin typeface="Arial"/>
                <a:cs typeface="Arial"/>
              </a:rPr>
              <a:t>S</a:t>
            </a:r>
            <a:r>
              <a:rPr sz="150" b="1" dirty="0">
                <a:solidFill>
                  <a:srgbClr val="231F20"/>
                </a:solidFill>
                <a:latin typeface="Arial"/>
                <a:cs typeface="Arial"/>
              </a:rPr>
              <a:t>outh</a:t>
            </a:r>
            <a:endParaRPr sz="150">
              <a:latin typeface="Arial"/>
              <a:cs typeface="Arial"/>
            </a:endParaRPr>
          </a:p>
        </p:txBody>
      </p:sp>
      <p:sp>
        <p:nvSpPr>
          <p:cNvPr id="235" name="object 235"/>
          <p:cNvSpPr txBox="1"/>
          <p:nvPr/>
        </p:nvSpPr>
        <p:spPr>
          <a:xfrm>
            <a:off x="3276098" y="7529867"/>
            <a:ext cx="309245" cy="207010"/>
          </a:xfrm>
          <a:prstGeom prst="rect">
            <a:avLst/>
          </a:prstGeom>
        </p:spPr>
        <p:txBody>
          <a:bodyPr vert="horz" wrap="square" lIns="0" tIns="56515" rIns="0" bIns="0" rtlCol="0">
            <a:spAutoFit/>
          </a:bodyPr>
          <a:lstStyle/>
          <a:p>
            <a:pPr marL="12700">
              <a:lnSpc>
                <a:spcPct val="100000"/>
              </a:lnSpc>
              <a:spcBef>
                <a:spcPts val="445"/>
              </a:spcBef>
            </a:pPr>
            <a:r>
              <a:rPr sz="500" b="1" spc="-65" dirty="0">
                <a:solidFill>
                  <a:srgbClr val="FFFFFF"/>
                </a:solidFill>
                <a:latin typeface="Arial"/>
                <a:cs typeface="Arial"/>
              </a:rPr>
              <a:t>S</a:t>
            </a:r>
            <a:r>
              <a:rPr sz="500" b="1" spc="-10" dirty="0">
                <a:solidFill>
                  <a:srgbClr val="FFFFFF"/>
                </a:solidFill>
                <a:latin typeface="Arial"/>
                <a:cs typeface="Arial"/>
              </a:rPr>
              <a:t>abine</a:t>
            </a:r>
            <a:r>
              <a:rPr sz="500" b="1" spc="-40" dirty="0">
                <a:solidFill>
                  <a:srgbClr val="FFFFFF"/>
                </a:solidFill>
                <a:latin typeface="Arial"/>
                <a:cs typeface="Arial"/>
              </a:rPr>
              <a:t> </a:t>
            </a:r>
            <a:r>
              <a:rPr sz="500" b="1" spc="-70" dirty="0">
                <a:solidFill>
                  <a:srgbClr val="FFFFFF"/>
                </a:solidFill>
                <a:latin typeface="Arial"/>
                <a:cs typeface="Arial"/>
              </a:rPr>
              <a:t>S</a:t>
            </a:r>
            <a:r>
              <a:rPr sz="500" b="1" spc="10" dirty="0">
                <a:solidFill>
                  <a:srgbClr val="FFFFFF"/>
                </a:solidFill>
                <a:latin typeface="Arial"/>
                <a:cs typeface="Arial"/>
              </a:rPr>
              <a:t>t</a:t>
            </a:r>
            <a:endParaRPr sz="500">
              <a:latin typeface="Arial"/>
              <a:cs typeface="Arial"/>
            </a:endParaRPr>
          </a:p>
          <a:p>
            <a:pPr marL="212090" marR="5080" indent="9525">
              <a:lnSpc>
                <a:spcPct val="100000"/>
              </a:lnSpc>
              <a:spcBef>
                <a:spcPts val="115"/>
              </a:spcBef>
            </a:pPr>
            <a:r>
              <a:rPr sz="150" b="1" spc="-20" dirty="0">
                <a:solidFill>
                  <a:srgbClr val="231F20"/>
                </a:solidFill>
                <a:latin typeface="Arial"/>
                <a:cs typeface="Arial"/>
              </a:rPr>
              <a:t>C</a:t>
            </a:r>
            <a:r>
              <a:rPr sz="150" b="1" spc="-5" dirty="0">
                <a:solidFill>
                  <a:srgbClr val="231F20"/>
                </a:solidFill>
                <a:latin typeface="Arial"/>
                <a:cs typeface="Arial"/>
              </a:rPr>
              <a:t>ou</a:t>
            </a:r>
            <a:r>
              <a:rPr sz="150" b="1" spc="-10" dirty="0">
                <a:solidFill>
                  <a:srgbClr val="231F20"/>
                </a:solidFill>
                <a:latin typeface="Arial"/>
                <a:cs typeface="Arial"/>
              </a:rPr>
              <a:t>n</a:t>
            </a:r>
            <a:r>
              <a:rPr sz="150" b="1" spc="0" dirty="0">
                <a:solidFill>
                  <a:srgbClr val="231F20"/>
                </a:solidFill>
                <a:latin typeface="Arial"/>
                <a:cs typeface="Arial"/>
              </a:rPr>
              <a:t>t</a:t>
            </a:r>
            <a:r>
              <a:rPr sz="150" b="1" spc="-5" dirty="0">
                <a:solidFill>
                  <a:srgbClr val="231F20"/>
                </a:solidFill>
                <a:latin typeface="Arial"/>
                <a:cs typeface="Arial"/>
              </a:rPr>
              <a:t>y  Examiner</a:t>
            </a:r>
            <a:endParaRPr sz="150">
              <a:latin typeface="Arial"/>
              <a:cs typeface="Arial"/>
            </a:endParaRPr>
          </a:p>
        </p:txBody>
      </p:sp>
      <p:sp>
        <p:nvSpPr>
          <p:cNvPr id="236" name="object 236"/>
          <p:cNvSpPr txBox="1"/>
          <p:nvPr/>
        </p:nvSpPr>
        <p:spPr>
          <a:xfrm>
            <a:off x="3225840" y="7745836"/>
            <a:ext cx="167005" cy="97155"/>
          </a:xfrm>
          <a:prstGeom prst="rect">
            <a:avLst/>
          </a:prstGeom>
        </p:spPr>
        <p:txBody>
          <a:bodyPr vert="horz" wrap="square" lIns="0" tIns="13335" rIns="0" bIns="0" rtlCol="0">
            <a:spAutoFit/>
          </a:bodyPr>
          <a:lstStyle/>
          <a:p>
            <a:pPr marL="12700" marR="5080" algn="ctr">
              <a:lnSpc>
                <a:spcPct val="100000"/>
              </a:lnSpc>
              <a:spcBef>
                <a:spcPts val="105"/>
              </a:spcBef>
            </a:pPr>
            <a:r>
              <a:rPr sz="150" b="1" spc="-25" dirty="0">
                <a:solidFill>
                  <a:srgbClr val="231F20"/>
                </a:solidFill>
                <a:latin typeface="Arial"/>
                <a:cs typeface="Arial"/>
              </a:rPr>
              <a:t>T</a:t>
            </a:r>
            <a:r>
              <a:rPr sz="150" b="1" spc="-10" dirty="0">
                <a:solidFill>
                  <a:srgbClr val="231F20"/>
                </a:solidFill>
                <a:latin typeface="Arial"/>
                <a:cs typeface="Arial"/>
              </a:rPr>
              <a:t>exas </a:t>
            </a:r>
            <a:r>
              <a:rPr sz="150" b="1" dirty="0">
                <a:solidFill>
                  <a:srgbClr val="231F20"/>
                </a:solidFill>
                <a:latin typeface="Arial"/>
                <a:cs typeface="Arial"/>
              </a:rPr>
              <a:t>Municipal  </a:t>
            </a:r>
            <a:r>
              <a:rPr sz="150" b="1" spc="-5" dirty="0">
                <a:solidFill>
                  <a:srgbClr val="231F20"/>
                </a:solidFill>
                <a:latin typeface="Arial"/>
                <a:cs typeface="Arial"/>
              </a:rPr>
              <a:t>Retirement  </a:t>
            </a:r>
            <a:r>
              <a:rPr sz="150" b="1" spc="-10" dirty="0">
                <a:solidFill>
                  <a:srgbClr val="231F20"/>
                </a:solidFill>
                <a:latin typeface="Arial"/>
                <a:cs typeface="Arial"/>
              </a:rPr>
              <a:t>System</a:t>
            </a:r>
            <a:endParaRPr sz="150">
              <a:latin typeface="Arial"/>
              <a:cs typeface="Arial"/>
            </a:endParaRPr>
          </a:p>
        </p:txBody>
      </p:sp>
      <p:sp>
        <p:nvSpPr>
          <p:cNvPr id="237" name="object 237"/>
          <p:cNvSpPr txBox="1"/>
          <p:nvPr/>
        </p:nvSpPr>
        <p:spPr>
          <a:xfrm>
            <a:off x="3496211" y="7795101"/>
            <a:ext cx="122555" cy="73660"/>
          </a:xfrm>
          <a:prstGeom prst="rect">
            <a:avLst/>
          </a:prstGeom>
        </p:spPr>
        <p:txBody>
          <a:bodyPr vert="horz" wrap="square" lIns="0" tIns="13335" rIns="0" bIns="0" rtlCol="0">
            <a:spAutoFit/>
          </a:bodyPr>
          <a:lstStyle/>
          <a:p>
            <a:pPr algn="ctr">
              <a:lnSpc>
                <a:spcPct val="100000"/>
              </a:lnSpc>
              <a:spcBef>
                <a:spcPts val="105"/>
              </a:spcBef>
            </a:pPr>
            <a:r>
              <a:rPr sz="150" b="1" spc="-15" dirty="0">
                <a:solidFill>
                  <a:srgbClr val="231F20"/>
                </a:solidFill>
                <a:latin typeface="Arial"/>
                <a:cs typeface="Arial"/>
              </a:rPr>
              <a:t>AE</a:t>
            </a:r>
            <a:endParaRPr sz="150">
              <a:latin typeface="Arial"/>
              <a:cs typeface="Arial"/>
            </a:endParaRPr>
          </a:p>
          <a:p>
            <a:pPr algn="ctr">
              <a:lnSpc>
                <a:spcPct val="100000"/>
              </a:lnSpc>
              <a:spcBef>
                <a:spcPts val="10"/>
              </a:spcBef>
            </a:pPr>
            <a:r>
              <a:rPr sz="150" b="1" spc="-5" dirty="0">
                <a:solidFill>
                  <a:srgbClr val="231F20"/>
                </a:solidFill>
                <a:latin typeface="Arial"/>
                <a:cs typeface="Arial"/>
              </a:rPr>
              <a:t>Substation</a:t>
            </a:r>
            <a:endParaRPr sz="150">
              <a:latin typeface="Arial"/>
              <a:cs typeface="Arial"/>
            </a:endParaRPr>
          </a:p>
        </p:txBody>
      </p:sp>
      <p:sp>
        <p:nvSpPr>
          <p:cNvPr id="238" name="object 238"/>
          <p:cNvSpPr txBox="1"/>
          <p:nvPr/>
        </p:nvSpPr>
        <p:spPr>
          <a:xfrm rot="14580000">
            <a:off x="6249750" y="8476659"/>
            <a:ext cx="54480" cy="41275"/>
          </a:xfrm>
          <a:prstGeom prst="rect">
            <a:avLst/>
          </a:prstGeom>
        </p:spPr>
        <p:txBody>
          <a:bodyPr vert="horz" wrap="square" lIns="0" tIns="0" rIns="0" bIns="0" rtlCol="0">
            <a:spAutoFit/>
          </a:bodyPr>
          <a:lstStyle/>
          <a:p>
            <a:pPr>
              <a:lnSpc>
                <a:spcPts val="325"/>
              </a:lnSpc>
            </a:pPr>
            <a:r>
              <a:rPr sz="300" b="1" spc="15" dirty="0">
                <a:solidFill>
                  <a:srgbClr val="FFFFFF"/>
                </a:solidFill>
                <a:latin typeface="Arial"/>
                <a:cs typeface="Arial"/>
              </a:rPr>
              <a:t>M</a:t>
            </a:r>
            <a:endParaRPr sz="300">
              <a:latin typeface="Arial"/>
              <a:cs typeface="Arial"/>
            </a:endParaRPr>
          </a:p>
        </p:txBody>
      </p:sp>
      <p:sp>
        <p:nvSpPr>
          <p:cNvPr id="239" name="object 239"/>
          <p:cNvSpPr txBox="1"/>
          <p:nvPr/>
        </p:nvSpPr>
        <p:spPr>
          <a:xfrm rot="14700000">
            <a:off x="6240999" y="8451289"/>
            <a:ext cx="46878" cy="41275"/>
          </a:xfrm>
          <a:prstGeom prst="rect">
            <a:avLst/>
          </a:prstGeom>
        </p:spPr>
        <p:txBody>
          <a:bodyPr vert="horz" wrap="square" lIns="0" tIns="0" rIns="0" bIns="0" rtlCol="0">
            <a:spAutoFit/>
          </a:bodyPr>
          <a:lstStyle/>
          <a:p>
            <a:pPr>
              <a:lnSpc>
                <a:spcPts val="325"/>
              </a:lnSpc>
            </a:pPr>
            <a:r>
              <a:rPr sz="300" b="1" dirty="0">
                <a:solidFill>
                  <a:srgbClr val="FFFFFF"/>
                </a:solidFill>
                <a:latin typeface="Arial"/>
                <a:cs typeface="Arial"/>
              </a:rPr>
              <a:t>a</a:t>
            </a:r>
            <a:endParaRPr sz="300">
              <a:latin typeface="Arial"/>
              <a:cs typeface="Arial"/>
            </a:endParaRPr>
          </a:p>
        </p:txBody>
      </p:sp>
      <p:sp>
        <p:nvSpPr>
          <p:cNvPr id="240" name="object 240"/>
          <p:cNvSpPr txBox="1"/>
          <p:nvPr/>
        </p:nvSpPr>
        <p:spPr>
          <a:xfrm rot="14820000">
            <a:off x="6234512" y="8434222"/>
            <a:ext cx="4445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r</a:t>
            </a:r>
            <a:endParaRPr sz="300">
              <a:latin typeface="Arial"/>
              <a:cs typeface="Arial"/>
            </a:endParaRPr>
          </a:p>
        </p:txBody>
      </p:sp>
      <p:sp>
        <p:nvSpPr>
          <p:cNvPr id="241" name="object 241"/>
          <p:cNvSpPr txBox="1"/>
          <p:nvPr/>
        </p:nvSpPr>
        <p:spPr>
          <a:xfrm rot="14880000">
            <a:off x="6228259" y="8419320"/>
            <a:ext cx="44222" cy="41275"/>
          </a:xfrm>
          <a:prstGeom prst="rect">
            <a:avLst/>
          </a:prstGeom>
        </p:spPr>
        <p:txBody>
          <a:bodyPr vert="horz" wrap="square" lIns="0" tIns="0" rIns="0" bIns="0" rtlCol="0">
            <a:spAutoFit/>
          </a:bodyPr>
          <a:lstStyle/>
          <a:p>
            <a:pPr>
              <a:lnSpc>
                <a:spcPts val="325"/>
              </a:lnSpc>
            </a:pPr>
            <a:r>
              <a:rPr sz="300" b="1" spc="10" dirty="0">
                <a:solidFill>
                  <a:srgbClr val="FFFFFF"/>
                </a:solidFill>
                <a:latin typeface="Arial"/>
                <a:cs typeface="Arial"/>
              </a:rPr>
              <a:t>t</a:t>
            </a:r>
            <a:endParaRPr sz="300">
              <a:latin typeface="Arial"/>
              <a:cs typeface="Arial"/>
            </a:endParaRPr>
          </a:p>
        </p:txBody>
      </p:sp>
      <p:sp>
        <p:nvSpPr>
          <p:cNvPr id="242" name="object 242"/>
          <p:cNvSpPr txBox="1"/>
          <p:nvPr/>
        </p:nvSpPr>
        <p:spPr>
          <a:xfrm rot="14940000">
            <a:off x="6223900" y="8407018"/>
            <a:ext cx="43002"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i</a:t>
            </a:r>
            <a:endParaRPr sz="300">
              <a:latin typeface="Arial"/>
              <a:cs typeface="Arial"/>
            </a:endParaRPr>
          </a:p>
        </p:txBody>
      </p:sp>
      <p:sp>
        <p:nvSpPr>
          <p:cNvPr id="243" name="object 243"/>
          <p:cNvSpPr txBox="1"/>
          <p:nvPr/>
        </p:nvSpPr>
        <p:spPr>
          <a:xfrm rot="15000000">
            <a:off x="6214930" y="8390476"/>
            <a:ext cx="4813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n</a:t>
            </a:r>
            <a:endParaRPr sz="300">
              <a:latin typeface="Arial"/>
              <a:cs typeface="Arial"/>
            </a:endParaRPr>
          </a:p>
        </p:txBody>
      </p:sp>
      <p:sp>
        <p:nvSpPr>
          <p:cNvPr id="244" name="object 244"/>
          <p:cNvSpPr txBox="1"/>
          <p:nvPr/>
        </p:nvSpPr>
        <p:spPr>
          <a:xfrm rot="15060000">
            <a:off x="6205199" y="8361664"/>
            <a:ext cx="46580" cy="41275"/>
          </a:xfrm>
          <a:prstGeom prst="rect">
            <a:avLst/>
          </a:prstGeom>
        </p:spPr>
        <p:txBody>
          <a:bodyPr vert="horz" wrap="square" lIns="0" tIns="0" rIns="0" bIns="0" rtlCol="0">
            <a:spAutoFit/>
          </a:bodyPr>
          <a:lstStyle/>
          <a:p>
            <a:pPr>
              <a:lnSpc>
                <a:spcPts val="325"/>
              </a:lnSpc>
            </a:pPr>
            <a:r>
              <a:rPr sz="300" b="1" spc="-20" dirty="0">
                <a:solidFill>
                  <a:srgbClr val="FFFFFF"/>
                </a:solidFill>
                <a:latin typeface="Arial"/>
                <a:cs typeface="Arial"/>
              </a:rPr>
              <a:t>L</a:t>
            </a:r>
            <a:endParaRPr sz="300">
              <a:latin typeface="Arial"/>
              <a:cs typeface="Arial"/>
            </a:endParaRPr>
          </a:p>
        </p:txBody>
      </p:sp>
      <p:sp>
        <p:nvSpPr>
          <p:cNvPr id="245" name="object 245"/>
          <p:cNvSpPr txBox="1"/>
          <p:nvPr/>
        </p:nvSpPr>
        <p:spPr>
          <a:xfrm rot="15120000">
            <a:off x="6197549" y="8340589"/>
            <a:ext cx="47810"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u</a:t>
            </a:r>
            <a:endParaRPr sz="300">
              <a:latin typeface="Arial"/>
              <a:cs typeface="Arial"/>
            </a:endParaRPr>
          </a:p>
        </p:txBody>
      </p:sp>
      <p:sp>
        <p:nvSpPr>
          <p:cNvPr id="246" name="object 246"/>
          <p:cNvSpPr txBox="1"/>
          <p:nvPr/>
        </p:nvSpPr>
        <p:spPr>
          <a:xfrm rot="15180000">
            <a:off x="6193412" y="8322233"/>
            <a:ext cx="44222" cy="41275"/>
          </a:xfrm>
          <a:prstGeom prst="rect">
            <a:avLst/>
          </a:prstGeom>
        </p:spPr>
        <p:txBody>
          <a:bodyPr vert="horz" wrap="square" lIns="0" tIns="0" rIns="0" bIns="0" rtlCol="0">
            <a:spAutoFit/>
          </a:bodyPr>
          <a:lstStyle/>
          <a:p>
            <a:pPr>
              <a:lnSpc>
                <a:spcPts val="325"/>
              </a:lnSpc>
            </a:pPr>
            <a:r>
              <a:rPr sz="300" b="1" spc="10" dirty="0">
                <a:solidFill>
                  <a:srgbClr val="FFFFFF"/>
                </a:solidFill>
                <a:latin typeface="Arial"/>
                <a:cs typeface="Arial"/>
              </a:rPr>
              <a:t>t</a:t>
            </a:r>
            <a:endParaRPr sz="300">
              <a:latin typeface="Arial"/>
              <a:cs typeface="Arial"/>
            </a:endParaRPr>
          </a:p>
        </p:txBody>
      </p:sp>
      <p:sp>
        <p:nvSpPr>
          <p:cNvPr id="247" name="object 247"/>
          <p:cNvSpPr txBox="1"/>
          <p:nvPr/>
        </p:nvSpPr>
        <p:spPr>
          <a:xfrm rot="15240000">
            <a:off x="6185775" y="8303295"/>
            <a:ext cx="4813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h</a:t>
            </a:r>
            <a:endParaRPr sz="300">
              <a:latin typeface="Arial"/>
              <a:cs typeface="Arial"/>
            </a:endParaRPr>
          </a:p>
        </p:txBody>
      </p:sp>
      <p:sp>
        <p:nvSpPr>
          <p:cNvPr id="248" name="object 248"/>
          <p:cNvSpPr txBox="1"/>
          <p:nvPr/>
        </p:nvSpPr>
        <p:spPr>
          <a:xfrm rot="15300000">
            <a:off x="6179924" y="8281457"/>
            <a:ext cx="47182" cy="41275"/>
          </a:xfrm>
          <a:prstGeom prst="rect">
            <a:avLst/>
          </a:prstGeom>
        </p:spPr>
        <p:txBody>
          <a:bodyPr vert="horz" wrap="square" lIns="0" tIns="0" rIns="0" bIns="0" rtlCol="0">
            <a:spAutoFit/>
          </a:bodyPr>
          <a:lstStyle/>
          <a:p>
            <a:pPr>
              <a:lnSpc>
                <a:spcPts val="325"/>
              </a:lnSpc>
            </a:pPr>
            <a:r>
              <a:rPr sz="300" b="1" dirty="0">
                <a:solidFill>
                  <a:srgbClr val="FFFFFF"/>
                </a:solidFill>
                <a:latin typeface="Arial"/>
                <a:cs typeface="Arial"/>
              </a:rPr>
              <a:t>e</a:t>
            </a:r>
            <a:endParaRPr sz="300">
              <a:latin typeface="Arial"/>
              <a:cs typeface="Arial"/>
            </a:endParaRPr>
          </a:p>
        </p:txBody>
      </p:sp>
      <p:sp>
        <p:nvSpPr>
          <p:cNvPr id="249" name="object 249"/>
          <p:cNvSpPr txBox="1"/>
          <p:nvPr/>
        </p:nvSpPr>
        <p:spPr>
          <a:xfrm rot="15360000">
            <a:off x="6176375" y="8263187"/>
            <a:ext cx="4445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r</a:t>
            </a:r>
            <a:endParaRPr sz="300">
              <a:latin typeface="Arial"/>
              <a:cs typeface="Arial"/>
            </a:endParaRPr>
          </a:p>
        </p:txBody>
      </p:sp>
      <p:sp>
        <p:nvSpPr>
          <p:cNvPr id="250" name="object 250"/>
          <p:cNvSpPr txBox="1"/>
          <p:nvPr/>
        </p:nvSpPr>
        <p:spPr>
          <a:xfrm rot="15420000">
            <a:off x="6162307" y="8230139"/>
            <a:ext cx="55742" cy="41275"/>
          </a:xfrm>
          <a:prstGeom prst="rect">
            <a:avLst/>
          </a:prstGeom>
        </p:spPr>
        <p:txBody>
          <a:bodyPr vert="horz" wrap="square" lIns="0" tIns="0" rIns="0" bIns="0" rtlCol="0">
            <a:spAutoFit/>
          </a:bodyPr>
          <a:lstStyle/>
          <a:p>
            <a:pPr>
              <a:lnSpc>
                <a:spcPts val="325"/>
              </a:lnSpc>
            </a:pPr>
            <a:r>
              <a:rPr sz="300" b="1" spc="-25" dirty="0">
                <a:solidFill>
                  <a:srgbClr val="FFFFFF"/>
                </a:solidFill>
                <a:latin typeface="Arial"/>
                <a:cs typeface="Arial"/>
              </a:rPr>
              <a:t>K</a:t>
            </a:r>
            <a:r>
              <a:rPr sz="300" b="1" spc="0" dirty="0">
                <a:solidFill>
                  <a:srgbClr val="FFFFFF"/>
                </a:solidFill>
                <a:latin typeface="Arial"/>
                <a:cs typeface="Arial"/>
              </a:rPr>
              <a:t>i</a:t>
            </a:r>
            <a:endParaRPr sz="300">
              <a:latin typeface="Arial"/>
              <a:cs typeface="Arial"/>
            </a:endParaRPr>
          </a:p>
        </p:txBody>
      </p:sp>
      <p:sp>
        <p:nvSpPr>
          <p:cNvPr id="251" name="object 251"/>
          <p:cNvSpPr txBox="1"/>
          <p:nvPr/>
        </p:nvSpPr>
        <p:spPr>
          <a:xfrm rot="15480000">
            <a:off x="6148674" y="8188932"/>
            <a:ext cx="63987" cy="41275"/>
          </a:xfrm>
          <a:prstGeom prst="rect">
            <a:avLst/>
          </a:prstGeom>
        </p:spPr>
        <p:txBody>
          <a:bodyPr vert="horz" wrap="square" lIns="0" tIns="0" rIns="0" bIns="0" rtlCol="0">
            <a:spAutoFit/>
          </a:bodyPr>
          <a:lstStyle/>
          <a:p>
            <a:pPr>
              <a:lnSpc>
                <a:spcPts val="325"/>
              </a:lnSpc>
            </a:pPr>
            <a:r>
              <a:rPr sz="300" b="1" dirty="0">
                <a:solidFill>
                  <a:srgbClr val="FFFFFF"/>
                </a:solidFill>
                <a:latin typeface="Arial"/>
                <a:cs typeface="Arial"/>
              </a:rPr>
              <a:t>n</a:t>
            </a:r>
            <a:r>
              <a:rPr sz="300" b="1" spc="0" dirty="0">
                <a:solidFill>
                  <a:srgbClr val="FFFFFF"/>
                </a:solidFill>
                <a:latin typeface="Arial"/>
                <a:cs typeface="Arial"/>
              </a:rPr>
              <a:t>g</a:t>
            </a:r>
            <a:endParaRPr sz="300">
              <a:latin typeface="Arial"/>
              <a:cs typeface="Arial"/>
            </a:endParaRPr>
          </a:p>
        </p:txBody>
      </p:sp>
      <p:sp>
        <p:nvSpPr>
          <p:cNvPr id="252" name="object 252"/>
          <p:cNvSpPr txBox="1"/>
          <p:nvPr/>
        </p:nvSpPr>
        <p:spPr>
          <a:xfrm rot="15540000">
            <a:off x="6149878" y="8148720"/>
            <a:ext cx="44694" cy="41275"/>
          </a:xfrm>
          <a:prstGeom prst="rect">
            <a:avLst/>
          </a:prstGeom>
        </p:spPr>
        <p:txBody>
          <a:bodyPr vert="horz" wrap="square" lIns="0" tIns="0" rIns="0" bIns="0" rtlCol="0">
            <a:spAutoFit/>
          </a:bodyPr>
          <a:lstStyle/>
          <a:p>
            <a:pPr>
              <a:lnSpc>
                <a:spcPts val="325"/>
              </a:lnSpc>
            </a:pPr>
            <a:r>
              <a:rPr sz="300" b="1" spc="-35" dirty="0">
                <a:solidFill>
                  <a:srgbClr val="FFFFFF"/>
                </a:solidFill>
                <a:latin typeface="Arial"/>
                <a:cs typeface="Arial"/>
              </a:rPr>
              <a:t>J</a:t>
            </a:r>
            <a:endParaRPr sz="300">
              <a:latin typeface="Arial"/>
              <a:cs typeface="Arial"/>
            </a:endParaRPr>
          </a:p>
        </p:txBody>
      </p:sp>
      <p:sp>
        <p:nvSpPr>
          <p:cNvPr id="253" name="object 253"/>
          <p:cNvSpPr txBox="1"/>
          <p:nvPr/>
        </p:nvSpPr>
        <p:spPr>
          <a:xfrm rot="15600000">
            <a:off x="6146957" y="8132866"/>
            <a:ext cx="4445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r</a:t>
            </a:r>
            <a:endParaRPr sz="300">
              <a:latin typeface="Arial"/>
              <a:cs typeface="Arial"/>
            </a:endParaRPr>
          </a:p>
        </p:txBody>
      </p:sp>
      <p:sp>
        <p:nvSpPr>
          <p:cNvPr id="254" name="object 254"/>
          <p:cNvSpPr txBox="1"/>
          <p:nvPr/>
        </p:nvSpPr>
        <p:spPr>
          <a:xfrm rot="15660000">
            <a:off x="6140004" y="8104622"/>
            <a:ext cx="48464" cy="41275"/>
          </a:xfrm>
          <a:prstGeom prst="rect">
            <a:avLst/>
          </a:prstGeom>
        </p:spPr>
        <p:txBody>
          <a:bodyPr vert="horz" wrap="square" lIns="0" tIns="0" rIns="0" bIns="0" rtlCol="0">
            <a:spAutoFit/>
          </a:bodyPr>
          <a:lstStyle/>
          <a:p>
            <a:pPr>
              <a:lnSpc>
                <a:spcPts val="325"/>
              </a:lnSpc>
            </a:pPr>
            <a:r>
              <a:rPr sz="300" b="1" spc="-25" dirty="0">
                <a:solidFill>
                  <a:srgbClr val="FFFFFF"/>
                </a:solidFill>
                <a:latin typeface="Arial"/>
                <a:cs typeface="Arial"/>
              </a:rPr>
              <a:t>B</a:t>
            </a:r>
            <a:endParaRPr sz="300">
              <a:latin typeface="Arial"/>
              <a:cs typeface="Arial"/>
            </a:endParaRPr>
          </a:p>
        </p:txBody>
      </p:sp>
      <p:sp>
        <p:nvSpPr>
          <p:cNvPr id="255" name="object 255"/>
          <p:cNvSpPr txBox="1"/>
          <p:nvPr/>
        </p:nvSpPr>
        <p:spPr>
          <a:xfrm rot="15720000">
            <a:off x="6139886" y="8086757"/>
            <a:ext cx="43002"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l</a:t>
            </a:r>
            <a:endParaRPr sz="300">
              <a:latin typeface="Arial"/>
              <a:cs typeface="Arial"/>
            </a:endParaRPr>
          </a:p>
        </p:txBody>
      </p:sp>
      <p:sp>
        <p:nvSpPr>
          <p:cNvPr id="256" name="object 256"/>
          <p:cNvSpPr txBox="1"/>
          <p:nvPr/>
        </p:nvSpPr>
        <p:spPr>
          <a:xfrm rot="15780000">
            <a:off x="6135418" y="8070446"/>
            <a:ext cx="47182" cy="41275"/>
          </a:xfrm>
          <a:prstGeom prst="rect">
            <a:avLst/>
          </a:prstGeom>
        </p:spPr>
        <p:txBody>
          <a:bodyPr vert="horz" wrap="square" lIns="0" tIns="0" rIns="0" bIns="0" rtlCol="0">
            <a:spAutoFit/>
          </a:bodyPr>
          <a:lstStyle/>
          <a:p>
            <a:pPr>
              <a:lnSpc>
                <a:spcPts val="325"/>
              </a:lnSpc>
            </a:pPr>
            <a:r>
              <a:rPr sz="300" b="1" dirty="0">
                <a:solidFill>
                  <a:srgbClr val="FFFFFF"/>
                </a:solidFill>
                <a:latin typeface="Arial"/>
                <a:cs typeface="Arial"/>
              </a:rPr>
              <a:t>v</a:t>
            </a:r>
            <a:endParaRPr sz="300">
              <a:latin typeface="Arial"/>
              <a:cs typeface="Arial"/>
            </a:endParaRPr>
          </a:p>
        </p:txBody>
      </p:sp>
      <p:sp>
        <p:nvSpPr>
          <p:cNvPr id="257" name="object 257"/>
          <p:cNvSpPr txBox="1"/>
          <p:nvPr/>
        </p:nvSpPr>
        <p:spPr>
          <a:xfrm rot="15840000">
            <a:off x="6132179" y="8048029"/>
            <a:ext cx="48134" cy="41275"/>
          </a:xfrm>
          <a:prstGeom prst="rect">
            <a:avLst/>
          </a:prstGeom>
        </p:spPr>
        <p:txBody>
          <a:bodyPr vert="horz" wrap="square" lIns="0" tIns="0" rIns="0" bIns="0" rtlCol="0">
            <a:spAutoFit/>
          </a:bodyPr>
          <a:lstStyle/>
          <a:p>
            <a:pPr>
              <a:lnSpc>
                <a:spcPts val="325"/>
              </a:lnSpc>
            </a:pPr>
            <a:r>
              <a:rPr sz="300" b="1" spc="0" dirty="0">
                <a:solidFill>
                  <a:srgbClr val="FFFFFF"/>
                </a:solidFill>
                <a:latin typeface="Arial"/>
                <a:cs typeface="Arial"/>
              </a:rPr>
              <a:t>d</a:t>
            </a:r>
            <a:endParaRPr sz="300">
              <a:latin typeface="Arial"/>
              <a:cs typeface="Arial"/>
            </a:endParaRPr>
          </a:p>
        </p:txBody>
      </p:sp>
      <p:sp>
        <p:nvSpPr>
          <p:cNvPr id="258" name="object 258"/>
          <p:cNvSpPr txBox="1"/>
          <p:nvPr/>
        </p:nvSpPr>
        <p:spPr>
          <a:xfrm>
            <a:off x="3218293" y="7256140"/>
            <a:ext cx="181610" cy="97155"/>
          </a:xfrm>
          <a:prstGeom prst="rect">
            <a:avLst/>
          </a:prstGeom>
        </p:spPr>
        <p:txBody>
          <a:bodyPr vert="horz" wrap="square" lIns="0" tIns="13335" rIns="0" bIns="0" rtlCol="0">
            <a:spAutoFit/>
          </a:bodyPr>
          <a:lstStyle/>
          <a:p>
            <a:pPr marL="73025" marR="12700" indent="-53340">
              <a:lnSpc>
                <a:spcPct val="100000"/>
              </a:lnSpc>
              <a:spcBef>
                <a:spcPts val="105"/>
              </a:spcBef>
            </a:pPr>
            <a:r>
              <a:rPr sz="150" b="1" spc="-15" dirty="0">
                <a:solidFill>
                  <a:srgbClr val="231F20"/>
                </a:solidFill>
                <a:latin typeface="Arial"/>
                <a:cs typeface="Arial"/>
              </a:rPr>
              <a:t>P</a:t>
            </a:r>
            <a:r>
              <a:rPr sz="150" b="1" spc="-5" dirty="0">
                <a:solidFill>
                  <a:srgbClr val="231F20"/>
                </a:solidFill>
                <a:latin typeface="Arial"/>
                <a:cs typeface="Arial"/>
              </a:rPr>
              <a:t>r</a:t>
            </a:r>
            <a:r>
              <a:rPr sz="150" b="1" dirty="0">
                <a:solidFill>
                  <a:srgbClr val="231F20"/>
                </a:solidFill>
                <a:latin typeface="Arial"/>
                <a:cs typeface="Arial"/>
              </a:rPr>
              <a:t>op</a:t>
            </a:r>
            <a:r>
              <a:rPr sz="150" b="1" spc="-5" dirty="0">
                <a:solidFill>
                  <a:srgbClr val="231F20"/>
                </a:solidFill>
                <a:latin typeface="Arial"/>
                <a:cs typeface="Arial"/>
              </a:rPr>
              <a:t>osed</a:t>
            </a:r>
            <a:r>
              <a:rPr sz="150" b="1" spc="-10" dirty="0">
                <a:solidFill>
                  <a:srgbClr val="231F20"/>
                </a:solidFill>
                <a:latin typeface="Arial"/>
                <a:cs typeface="Arial"/>
              </a:rPr>
              <a:t> </a:t>
            </a:r>
            <a:r>
              <a:rPr sz="150" b="1" spc="-5" dirty="0">
                <a:solidFill>
                  <a:srgbClr val="231F20"/>
                </a:solidFill>
                <a:latin typeface="Arial"/>
                <a:cs typeface="Arial"/>
              </a:rPr>
              <a:t>Offi</a:t>
            </a:r>
            <a:r>
              <a:rPr sz="150" b="1" spc="-10" dirty="0">
                <a:solidFill>
                  <a:srgbClr val="231F20"/>
                </a:solidFill>
                <a:latin typeface="Arial"/>
                <a:cs typeface="Arial"/>
              </a:rPr>
              <a:t>c</a:t>
            </a:r>
            <a:r>
              <a:rPr sz="150" b="1" spc="-5" dirty="0">
                <a:solidFill>
                  <a:srgbClr val="231F20"/>
                </a:solidFill>
                <a:latin typeface="Arial"/>
                <a:cs typeface="Arial"/>
              </a:rPr>
              <a:t>e  </a:t>
            </a:r>
            <a:r>
              <a:rPr sz="150" b="1" dirty="0">
                <a:solidFill>
                  <a:srgbClr val="231F20"/>
                </a:solidFill>
                <a:latin typeface="Arial"/>
                <a:cs typeface="Arial"/>
              </a:rPr>
              <a:t>and</a:t>
            </a:r>
            <a:endParaRPr sz="150">
              <a:latin typeface="Arial"/>
              <a:cs typeface="Arial"/>
            </a:endParaRPr>
          </a:p>
          <a:p>
            <a:pPr marL="12700">
              <a:lnSpc>
                <a:spcPct val="100000"/>
              </a:lnSpc>
              <a:spcBef>
                <a:spcPts val="15"/>
              </a:spcBef>
            </a:pPr>
            <a:r>
              <a:rPr sz="150" b="1" spc="-5" dirty="0">
                <a:solidFill>
                  <a:srgbClr val="231F20"/>
                </a:solidFill>
                <a:latin typeface="Arial"/>
                <a:cs typeface="Arial"/>
              </a:rPr>
              <a:t>Residential</a:t>
            </a:r>
            <a:r>
              <a:rPr sz="150" b="1" spc="-30" dirty="0">
                <a:solidFill>
                  <a:srgbClr val="231F20"/>
                </a:solidFill>
                <a:latin typeface="Arial"/>
                <a:cs typeface="Arial"/>
              </a:rPr>
              <a:t> </a:t>
            </a:r>
            <a:r>
              <a:rPr sz="150" b="1" spc="-10" dirty="0">
                <a:solidFill>
                  <a:srgbClr val="231F20"/>
                </a:solidFill>
                <a:latin typeface="Arial"/>
                <a:cs typeface="Arial"/>
              </a:rPr>
              <a:t>Tower</a:t>
            </a:r>
            <a:endParaRPr sz="150">
              <a:latin typeface="Arial"/>
              <a:cs typeface="Arial"/>
            </a:endParaRPr>
          </a:p>
        </p:txBody>
      </p:sp>
      <p:sp>
        <p:nvSpPr>
          <p:cNvPr id="259" name="object 259"/>
          <p:cNvSpPr/>
          <p:nvPr/>
        </p:nvSpPr>
        <p:spPr>
          <a:xfrm>
            <a:off x="909779" y="8813973"/>
            <a:ext cx="87630" cy="114300"/>
          </a:xfrm>
          <a:custGeom>
            <a:avLst/>
            <a:gdLst/>
            <a:ahLst/>
            <a:cxnLst/>
            <a:rect l="l" t="t" r="r" b="b"/>
            <a:pathLst>
              <a:path w="87630" h="114300">
                <a:moveTo>
                  <a:pt x="82422" y="89471"/>
                </a:moveTo>
                <a:lnTo>
                  <a:pt x="77342" y="91605"/>
                </a:lnTo>
                <a:lnTo>
                  <a:pt x="69151" y="93078"/>
                </a:lnTo>
                <a:lnTo>
                  <a:pt x="61455" y="93078"/>
                </a:lnTo>
                <a:lnTo>
                  <a:pt x="46617" y="90555"/>
                </a:lnTo>
                <a:lnTo>
                  <a:pt x="35544" y="83346"/>
                </a:lnTo>
                <a:lnTo>
                  <a:pt x="28619" y="71989"/>
                </a:lnTo>
                <a:lnTo>
                  <a:pt x="26225" y="57023"/>
                </a:lnTo>
                <a:lnTo>
                  <a:pt x="28937" y="40946"/>
                </a:lnTo>
                <a:lnTo>
                  <a:pt x="36380" y="29538"/>
                </a:lnTo>
                <a:lnTo>
                  <a:pt x="47512" y="22738"/>
                </a:lnTo>
                <a:lnTo>
                  <a:pt x="61290" y="20485"/>
                </a:lnTo>
                <a:lnTo>
                  <a:pt x="70294" y="20485"/>
                </a:lnTo>
                <a:lnTo>
                  <a:pt x="77342" y="22453"/>
                </a:lnTo>
                <a:lnTo>
                  <a:pt x="82257" y="24587"/>
                </a:lnTo>
                <a:lnTo>
                  <a:pt x="87502" y="4927"/>
                </a:lnTo>
                <a:lnTo>
                  <a:pt x="83207" y="3118"/>
                </a:lnTo>
                <a:lnTo>
                  <a:pt x="77096" y="1539"/>
                </a:lnTo>
                <a:lnTo>
                  <a:pt x="69388" y="423"/>
                </a:lnTo>
                <a:lnTo>
                  <a:pt x="60299" y="0"/>
                </a:lnTo>
                <a:lnTo>
                  <a:pt x="36776" y="3841"/>
                </a:lnTo>
                <a:lnTo>
                  <a:pt x="17614" y="15117"/>
                </a:lnTo>
                <a:lnTo>
                  <a:pt x="4721" y="33459"/>
                </a:lnTo>
                <a:lnTo>
                  <a:pt x="0" y="58496"/>
                </a:lnTo>
                <a:lnTo>
                  <a:pt x="3670" y="80426"/>
                </a:lnTo>
                <a:lnTo>
                  <a:pt x="14608" y="97990"/>
                </a:lnTo>
                <a:lnTo>
                  <a:pt x="32704" y="109652"/>
                </a:lnTo>
                <a:lnTo>
                  <a:pt x="57848" y="113880"/>
                </a:lnTo>
                <a:lnTo>
                  <a:pt x="67227" y="113438"/>
                </a:lnTo>
                <a:lnTo>
                  <a:pt x="75253" y="112306"/>
                </a:lnTo>
                <a:lnTo>
                  <a:pt x="81622" y="110773"/>
                </a:lnTo>
                <a:lnTo>
                  <a:pt x="86029" y="109131"/>
                </a:lnTo>
                <a:lnTo>
                  <a:pt x="82422" y="89471"/>
                </a:lnTo>
                <a:close/>
              </a:path>
            </a:pathLst>
          </a:custGeom>
          <a:ln w="19278">
            <a:solidFill>
              <a:srgbClr val="231F20"/>
            </a:solidFill>
          </a:ln>
        </p:spPr>
        <p:txBody>
          <a:bodyPr wrap="square" lIns="0" tIns="0" rIns="0" bIns="0" rtlCol="0"/>
          <a:lstStyle/>
          <a:p>
            <a:endParaRPr/>
          </a:p>
        </p:txBody>
      </p:sp>
      <p:sp>
        <p:nvSpPr>
          <p:cNvPr id="260" name="object 260"/>
          <p:cNvSpPr/>
          <p:nvPr/>
        </p:nvSpPr>
        <p:spPr>
          <a:xfrm>
            <a:off x="1015791" y="8815620"/>
            <a:ext cx="70485" cy="110489"/>
          </a:xfrm>
          <a:custGeom>
            <a:avLst/>
            <a:gdLst/>
            <a:ahLst/>
            <a:cxnLst/>
            <a:rect l="l" t="t" r="r" b="b"/>
            <a:pathLst>
              <a:path w="70484"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261" name="object 261"/>
          <p:cNvSpPr/>
          <p:nvPr/>
        </p:nvSpPr>
        <p:spPr>
          <a:xfrm>
            <a:off x="1106407" y="8815618"/>
            <a:ext cx="91440" cy="110489"/>
          </a:xfrm>
          <a:custGeom>
            <a:avLst/>
            <a:gdLst/>
            <a:ahLst/>
            <a:cxnLst/>
            <a:rect l="l" t="t" r="r" b="b"/>
            <a:pathLst>
              <a:path w="91440" h="110490">
                <a:moveTo>
                  <a:pt x="22936" y="110439"/>
                </a:moveTo>
                <a:lnTo>
                  <a:pt x="22936" y="77177"/>
                </a:lnTo>
                <a:lnTo>
                  <a:pt x="22871" y="64096"/>
                </a:lnTo>
                <a:lnTo>
                  <a:pt x="22669" y="51781"/>
                </a:lnTo>
                <a:lnTo>
                  <a:pt x="22314" y="40080"/>
                </a:lnTo>
                <a:lnTo>
                  <a:pt x="21793" y="28841"/>
                </a:lnTo>
                <a:lnTo>
                  <a:pt x="22440" y="28841"/>
                </a:lnTo>
                <a:lnTo>
                  <a:pt x="41617" y="67830"/>
                </a:lnTo>
                <a:lnTo>
                  <a:pt x="65214" y="110439"/>
                </a:lnTo>
                <a:lnTo>
                  <a:pt x="91427" y="110439"/>
                </a:lnTo>
                <a:lnTo>
                  <a:pt x="91427" y="0"/>
                </a:lnTo>
                <a:lnTo>
                  <a:pt x="68491" y="0"/>
                </a:lnTo>
                <a:lnTo>
                  <a:pt x="68589" y="44338"/>
                </a:lnTo>
                <a:lnTo>
                  <a:pt x="70459" y="78320"/>
                </a:lnTo>
                <a:lnTo>
                  <a:pt x="70129" y="78320"/>
                </a:lnTo>
                <a:lnTo>
                  <a:pt x="52108" y="40474"/>
                </a:lnTo>
                <a:lnTo>
                  <a:pt x="29159" y="0"/>
                </a:lnTo>
                <a:lnTo>
                  <a:pt x="0" y="0"/>
                </a:lnTo>
                <a:lnTo>
                  <a:pt x="0" y="110439"/>
                </a:lnTo>
                <a:lnTo>
                  <a:pt x="22936" y="110439"/>
                </a:lnTo>
                <a:close/>
              </a:path>
            </a:pathLst>
          </a:custGeom>
          <a:ln w="19278">
            <a:solidFill>
              <a:srgbClr val="231F20"/>
            </a:solidFill>
          </a:ln>
        </p:spPr>
        <p:txBody>
          <a:bodyPr wrap="square" lIns="0" tIns="0" rIns="0" bIns="0" rtlCol="0"/>
          <a:lstStyle/>
          <a:p>
            <a:endParaRPr/>
          </a:p>
        </p:txBody>
      </p:sp>
      <p:sp>
        <p:nvSpPr>
          <p:cNvPr id="262" name="object 262"/>
          <p:cNvSpPr/>
          <p:nvPr/>
        </p:nvSpPr>
        <p:spPr>
          <a:xfrm>
            <a:off x="1214382" y="8815618"/>
            <a:ext cx="85090" cy="110489"/>
          </a:xfrm>
          <a:custGeom>
            <a:avLst/>
            <a:gdLst/>
            <a:ahLst/>
            <a:cxnLst/>
            <a:rect l="l" t="t" r="r" b="b"/>
            <a:pathLst>
              <a:path w="85090"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263" name="object 263"/>
          <p:cNvSpPr/>
          <p:nvPr/>
        </p:nvSpPr>
        <p:spPr>
          <a:xfrm>
            <a:off x="1315803" y="8814806"/>
            <a:ext cx="83820" cy="111760"/>
          </a:xfrm>
          <a:custGeom>
            <a:avLst/>
            <a:gdLst/>
            <a:ahLst/>
            <a:cxnLst/>
            <a:rect l="l" t="t" r="r" b="b"/>
            <a:pathLst>
              <a:path w="83819" h="111759">
                <a:moveTo>
                  <a:pt x="0" y="111251"/>
                </a:moveTo>
                <a:lnTo>
                  <a:pt x="24739" y="111251"/>
                </a:lnTo>
                <a:lnTo>
                  <a:pt x="24739" y="67830"/>
                </a:lnTo>
                <a:lnTo>
                  <a:pt x="32118" y="67830"/>
                </a:lnTo>
                <a:lnTo>
                  <a:pt x="42443" y="67995"/>
                </a:lnTo>
                <a:lnTo>
                  <a:pt x="47193" y="71602"/>
                </a:lnTo>
                <a:lnTo>
                  <a:pt x="50304" y="85521"/>
                </a:lnTo>
                <a:lnTo>
                  <a:pt x="52563" y="94819"/>
                </a:lnTo>
                <a:lnTo>
                  <a:pt x="54622" y="102258"/>
                </a:lnTo>
                <a:lnTo>
                  <a:pt x="56405" y="107762"/>
                </a:lnTo>
                <a:lnTo>
                  <a:pt x="57835" y="111251"/>
                </a:lnTo>
                <a:lnTo>
                  <a:pt x="83400" y="111251"/>
                </a:lnTo>
                <a:lnTo>
                  <a:pt x="81601" y="106341"/>
                </a:lnTo>
                <a:lnTo>
                  <a:pt x="79465" y="98739"/>
                </a:lnTo>
                <a:lnTo>
                  <a:pt x="59804" y="59474"/>
                </a:lnTo>
                <a:lnTo>
                  <a:pt x="59804" y="58978"/>
                </a:lnTo>
                <a:lnTo>
                  <a:pt x="66865" y="55261"/>
                </a:lnTo>
                <a:lnTo>
                  <a:pt x="73125" y="49393"/>
                </a:lnTo>
                <a:lnTo>
                  <a:pt x="77601" y="41558"/>
                </a:lnTo>
                <a:lnTo>
                  <a:pt x="79311" y="31940"/>
                </a:lnTo>
                <a:lnTo>
                  <a:pt x="78642" y="24756"/>
                </a:lnTo>
                <a:lnTo>
                  <a:pt x="44647" y="480"/>
                </a:lnTo>
                <a:lnTo>
                  <a:pt x="33261" y="0"/>
                </a:lnTo>
                <a:lnTo>
                  <a:pt x="23524" y="173"/>
                </a:lnTo>
                <a:lnTo>
                  <a:pt x="14601" y="652"/>
                </a:lnTo>
                <a:lnTo>
                  <a:pt x="6693" y="1376"/>
                </a:lnTo>
                <a:lnTo>
                  <a:pt x="0" y="2285"/>
                </a:lnTo>
                <a:lnTo>
                  <a:pt x="0" y="111251"/>
                </a:lnTo>
                <a:close/>
              </a:path>
            </a:pathLst>
          </a:custGeom>
          <a:ln w="19278">
            <a:solidFill>
              <a:srgbClr val="231F20"/>
            </a:solidFill>
          </a:ln>
        </p:spPr>
        <p:txBody>
          <a:bodyPr wrap="square" lIns="0" tIns="0" rIns="0" bIns="0" rtlCol="0"/>
          <a:lstStyle/>
          <a:p>
            <a:endParaRPr/>
          </a:p>
        </p:txBody>
      </p:sp>
      <p:sp>
        <p:nvSpPr>
          <p:cNvPr id="264" name="object 264"/>
          <p:cNvSpPr/>
          <p:nvPr/>
        </p:nvSpPr>
        <p:spPr>
          <a:xfrm>
            <a:off x="1340543" y="8833474"/>
            <a:ext cx="29845" cy="31750"/>
          </a:xfrm>
          <a:custGeom>
            <a:avLst/>
            <a:gdLst/>
            <a:ahLst/>
            <a:cxnLst/>
            <a:rect l="l" t="t" r="r" b="b"/>
            <a:pathLst>
              <a:path w="29844" h="31750">
                <a:moveTo>
                  <a:pt x="0" y="825"/>
                </a:moveTo>
                <a:lnTo>
                  <a:pt x="1803" y="330"/>
                </a:lnTo>
                <a:lnTo>
                  <a:pt x="5245" y="0"/>
                </a:lnTo>
                <a:lnTo>
                  <a:pt x="11303" y="0"/>
                </a:lnTo>
                <a:lnTo>
                  <a:pt x="22783" y="0"/>
                </a:lnTo>
                <a:lnTo>
                  <a:pt x="29654" y="5245"/>
                </a:lnTo>
                <a:lnTo>
                  <a:pt x="29654" y="15239"/>
                </a:lnTo>
                <a:lnTo>
                  <a:pt x="28308" y="21801"/>
                </a:lnTo>
                <a:lnTo>
                  <a:pt x="24414" y="26814"/>
                </a:lnTo>
                <a:lnTo>
                  <a:pt x="18183" y="30015"/>
                </a:lnTo>
                <a:lnTo>
                  <a:pt x="9829" y="31140"/>
                </a:lnTo>
                <a:lnTo>
                  <a:pt x="0" y="31140"/>
                </a:lnTo>
                <a:lnTo>
                  <a:pt x="0" y="825"/>
                </a:lnTo>
                <a:close/>
              </a:path>
            </a:pathLst>
          </a:custGeom>
          <a:ln w="19278">
            <a:solidFill>
              <a:srgbClr val="231F20"/>
            </a:solidFill>
          </a:ln>
        </p:spPr>
        <p:txBody>
          <a:bodyPr wrap="square" lIns="0" tIns="0" rIns="0" bIns="0" rtlCol="0"/>
          <a:lstStyle/>
          <a:p>
            <a:endParaRPr/>
          </a:p>
        </p:txBody>
      </p:sp>
      <p:sp>
        <p:nvSpPr>
          <p:cNvPr id="265" name="object 265"/>
          <p:cNvSpPr/>
          <p:nvPr/>
        </p:nvSpPr>
        <p:spPr>
          <a:xfrm>
            <a:off x="1409851" y="8815617"/>
            <a:ext cx="100965" cy="110489"/>
          </a:xfrm>
          <a:custGeom>
            <a:avLst/>
            <a:gdLst/>
            <a:ahLst/>
            <a:cxnLst/>
            <a:rect l="l" t="t" r="r" b="b"/>
            <a:pathLst>
              <a:path w="100965" h="110490">
                <a:moveTo>
                  <a:pt x="65214" y="82092"/>
                </a:moveTo>
                <a:lnTo>
                  <a:pt x="73736" y="110439"/>
                </a:lnTo>
                <a:lnTo>
                  <a:pt x="100774" y="110439"/>
                </a:lnTo>
                <a:lnTo>
                  <a:pt x="66357" y="0"/>
                </a:lnTo>
                <a:lnTo>
                  <a:pt x="33591" y="0"/>
                </a:lnTo>
                <a:lnTo>
                  <a:pt x="0" y="110439"/>
                </a:lnTo>
                <a:lnTo>
                  <a:pt x="25730" y="110439"/>
                </a:lnTo>
                <a:lnTo>
                  <a:pt x="33591" y="82092"/>
                </a:lnTo>
                <a:lnTo>
                  <a:pt x="65214" y="82092"/>
                </a:lnTo>
                <a:close/>
              </a:path>
            </a:pathLst>
          </a:custGeom>
          <a:ln w="19278">
            <a:solidFill>
              <a:srgbClr val="231F20"/>
            </a:solidFill>
          </a:ln>
        </p:spPr>
        <p:txBody>
          <a:bodyPr wrap="square" lIns="0" tIns="0" rIns="0" bIns="0" rtlCol="0"/>
          <a:lstStyle/>
          <a:p>
            <a:endParaRPr/>
          </a:p>
        </p:txBody>
      </p:sp>
      <p:sp>
        <p:nvSpPr>
          <p:cNvPr id="266" name="object 266"/>
          <p:cNvSpPr/>
          <p:nvPr/>
        </p:nvSpPr>
        <p:spPr>
          <a:xfrm>
            <a:off x="1447049" y="8834298"/>
            <a:ext cx="24765" cy="45085"/>
          </a:xfrm>
          <a:custGeom>
            <a:avLst/>
            <a:gdLst/>
            <a:ahLst/>
            <a:cxnLst/>
            <a:rect l="l" t="t" r="r" b="b"/>
            <a:pathLst>
              <a:path w="24765" h="45084">
                <a:moveTo>
                  <a:pt x="0" y="44729"/>
                </a:moveTo>
                <a:lnTo>
                  <a:pt x="6553" y="21297"/>
                </a:lnTo>
                <a:lnTo>
                  <a:pt x="8356" y="14909"/>
                </a:lnTo>
                <a:lnTo>
                  <a:pt x="9994" y="6553"/>
                </a:lnTo>
                <a:lnTo>
                  <a:pt x="11633" y="0"/>
                </a:lnTo>
                <a:lnTo>
                  <a:pt x="11963" y="0"/>
                </a:lnTo>
                <a:lnTo>
                  <a:pt x="13601" y="6553"/>
                </a:lnTo>
                <a:lnTo>
                  <a:pt x="15557" y="14744"/>
                </a:lnTo>
                <a:lnTo>
                  <a:pt x="17526" y="21297"/>
                </a:lnTo>
                <a:lnTo>
                  <a:pt x="24409" y="44729"/>
                </a:lnTo>
                <a:lnTo>
                  <a:pt x="0" y="44729"/>
                </a:lnTo>
                <a:close/>
              </a:path>
            </a:pathLst>
          </a:custGeom>
          <a:ln w="19278">
            <a:solidFill>
              <a:srgbClr val="231F20"/>
            </a:solidFill>
          </a:ln>
        </p:spPr>
        <p:txBody>
          <a:bodyPr wrap="square" lIns="0" tIns="0" rIns="0" bIns="0" rtlCol="0"/>
          <a:lstStyle/>
          <a:p>
            <a:endParaRPr/>
          </a:p>
        </p:txBody>
      </p:sp>
      <p:sp>
        <p:nvSpPr>
          <p:cNvPr id="267" name="object 267"/>
          <p:cNvSpPr/>
          <p:nvPr/>
        </p:nvSpPr>
        <p:spPr>
          <a:xfrm>
            <a:off x="1528643" y="8815618"/>
            <a:ext cx="69215" cy="110489"/>
          </a:xfrm>
          <a:custGeom>
            <a:avLst/>
            <a:gdLst/>
            <a:ahLst/>
            <a:cxnLst/>
            <a:rect l="l" t="t" r="r" b="b"/>
            <a:pathLst>
              <a:path w="69215" h="110490">
                <a:moveTo>
                  <a:pt x="0" y="110439"/>
                </a:moveTo>
                <a:lnTo>
                  <a:pt x="68821" y="110439"/>
                </a:lnTo>
                <a:lnTo>
                  <a:pt x="68821" y="89471"/>
                </a:lnTo>
                <a:lnTo>
                  <a:pt x="24904" y="89471"/>
                </a:lnTo>
                <a:lnTo>
                  <a:pt x="24904" y="0"/>
                </a:lnTo>
                <a:lnTo>
                  <a:pt x="0" y="0"/>
                </a:lnTo>
                <a:lnTo>
                  <a:pt x="0" y="110439"/>
                </a:lnTo>
                <a:close/>
              </a:path>
            </a:pathLst>
          </a:custGeom>
          <a:ln w="19278">
            <a:solidFill>
              <a:srgbClr val="231F20"/>
            </a:solidFill>
          </a:ln>
        </p:spPr>
        <p:txBody>
          <a:bodyPr wrap="square" lIns="0" tIns="0" rIns="0" bIns="0" rtlCol="0"/>
          <a:lstStyle/>
          <a:p>
            <a:endParaRPr/>
          </a:p>
        </p:txBody>
      </p:sp>
      <p:sp>
        <p:nvSpPr>
          <p:cNvPr id="268" name="object 268"/>
          <p:cNvSpPr/>
          <p:nvPr/>
        </p:nvSpPr>
        <p:spPr>
          <a:xfrm>
            <a:off x="1648744" y="8815618"/>
            <a:ext cx="91440" cy="110489"/>
          </a:xfrm>
          <a:custGeom>
            <a:avLst/>
            <a:gdLst/>
            <a:ahLst/>
            <a:cxnLst/>
            <a:rect l="l" t="t" r="r" b="b"/>
            <a:pathLst>
              <a:path w="91439" h="110490">
                <a:moveTo>
                  <a:pt x="0" y="0"/>
                </a:moveTo>
                <a:lnTo>
                  <a:pt x="0" y="110439"/>
                </a:lnTo>
                <a:lnTo>
                  <a:pt x="24904" y="110439"/>
                </a:lnTo>
                <a:lnTo>
                  <a:pt x="24904" y="64236"/>
                </a:lnTo>
                <a:lnTo>
                  <a:pt x="66040" y="64236"/>
                </a:lnTo>
                <a:lnTo>
                  <a:pt x="66040" y="110439"/>
                </a:lnTo>
                <a:lnTo>
                  <a:pt x="90944" y="110439"/>
                </a:lnTo>
                <a:lnTo>
                  <a:pt x="90944" y="0"/>
                </a:lnTo>
                <a:lnTo>
                  <a:pt x="66040" y="0"/>
                </a:lnTo>
                <a:lnTo>
                  <a:pt x="66040" y="42443"/>
                </a:lnTo>
                <a:lnTo>
                  <a:pt x="24904" y="42443"/>
                </a:lnTo>
                <a:lnTo>
                  <a:pt x="24904" y="0"/>
                </a:lnTo>
                <a:lnTo>
                  <a:pt x="0" y="0"/>
                </a:lnTo>
                <a:close/>
              </a:path>
            </a:pathLst>
          </a:custGeom>
          <a:ln w="19278">
            <a:solidFill>
              <a:srgbClr val="231F20"/>
            </a:solidFill>
          </a:ln>
        </p:spPr>
        <p:txBody>
          <a:bodyPr wrap="square" lIns="0" tIns="0" rIns="0" bIns="0" rtlCol="0"/>
          <a:lstStyle/>
          <a:p>
            <a:endParaRPr/>
          </a:p>
        </p:txBody>
      </p:sp>
      <p:sp>
        <p:nvSpPr>
          <p:cNvPr id="269" name="object 269"/>
          <p:cNvSpPr/>
          <p:nvPr/>
        </p:nvSpPr>
        <p:spPr>
          <a:xfrm>
            <a:off x="1764913"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270" name="object 270"/>
          <p:cNvSpPr/>
          <p:nvPr/>
        </p:nvSpPr>
        <p:spPr>
          <a:xfrm>
            <a:off x="1847660" y="8815617"/>
            <a:ext cx="100965" cy="110489"/>
          </a:xfrm>
          <a:custGeom>
            <a:avLst/>
            <a:gdLst/>
            <a:ahLst/>
            <a:cxnLst/>
            <a:rect l="l" t="t" r="r" b="b"/>
            <a:pathLst>
              <a:path w="100964" h="110490">
                <a:moveTo>
                  <a:pt x="65214" y="82092"/>
                </a:moveTo>
                <a:lnTo>
                  <a:pt x="73736" y="110439"/>
                </a:lnTo>
                <a:lnTo>
                  <a:pt x="100774" y="110439"/>
                </a:lnTo>
                <a:lnTo>
                  <a:pt x="66357" y="0"/>
                </a:lnTo>
                <a:lnTo>
                  <a:pt x="33591" y="0"/>
                </a:lnTo>
                <a:lnTo>
                  <a:pt x="0" y="110439"/>
                </a:lnTo>
                <a:lnTo>
                  <a:pt x="25730" y="110439"/>
                </a:lnTo>
                <a:lnTo>
                  <a:pt x="33591" y="82092"/>
                </a:lnTo>
                <a:lnTo>
                  <a:pt x="65214" y="82092"/>
                </a:lnTo>
                <a:close/>
              </a:path>
            </a:pathLst>
          </a:custGeom>
          <a:ln w="19278">
            <a:solidFill>
              <a:srgbClr val="231F20"/>
            </a:solidFill>
          </a:ln>
        </p:spPr>
        <p:txBody>
          <a:bodyPr wrap="square" lIns="0" tIns="0" rIns="0" bIns="0" rtlCol="0"/>
          <a:lstStyle/>
          <a:p>
            <a:endParaRPr/>
          </a:p>
        </p:txBody>
      </p:sp>
      <p:sp>
        <p:nvSpPr>
          <p:cNvPr id="271" name="object 271"/>
          <p:cNvSpPr/>
          <p:nvPr/>
        </p:nvSpPr>
        <p:spPr>
          <a:xfrm>
            <a:off x="1884858" y="8834298"/>
            <a:ext cx="24765" cy="45085"/>
          </a:xfrm>
          <a:custGeom>
            <a:avLst/>
            <a:gdLst/>
            <a:ahLst/>
            <a:cxnLst/>
            <a:rect l="l" t="t" r="r" b="b"/>
            <a:pathLst>
              <a:path w="24764" h="45084">
                <a:moveTo>
                  <a:pt x="0" y="44729"/>
                </a:moveTo>
                <a:lnTo>
                  <a:pt x="6553" y="21297"/>
                </a:lnTo>
                <a:lnTo>
                  <a:pt x="8356" y="14909"/>
                </a:lnTo>
                <a:lnTo>
                  <a:pt x="9994" y="6553"/>
                </a:lnTo>
                <a:lnTo>
                  <a:pt x="11633" y="0"/>
                </a:lnTo>
                <a:lnTo>
                  <a:pt x="11963" y="0"/>
                </a:lnTo>
                <a:lnTo>
                  <a:pt x="13601" y="6553"/>
                </a:lnTo>
                <a:lnTo>
                  <a:pt x="15557" y="14744"/>
                </a:lnTo>
                <a:lnTo>
                  <a:pt x="17525" y="21297"/>
                </a:lnTo>
                <a:lnTo>
                  <a:pt x="24409" y="44729"/>
                </a:lnTo>
                <a:lnTo>
                  <a:pt x="0" y="44729"/>
                </a:lnTo>
                <a:close/>
              </a:path>
            </a:pathLst>
          </a:custGeom>
          <a:ln w="19278">
            <a:solidFill>
              <a:srgbClr val="231F20"/>
            </a:solidFill>
          </a:ln>
        </p:spPr>
        <p:txBody>
          <a:bodyPr wrap="square" lIns="0" tIns="0" rIns="0" bIns="0" rtlCol="0"/>
          <a:lstStyle/>
          <a:p>
            <a:endParaRPr/>
          </a:p>
        </p:txBody>
      </p:sp>
      <p:sp>
        <p:nvSpPr>
          <p:cNvPr id="272" name="object 272"/>
          <p:cNvSpPr/>
          <p:nvPr/>
        </p:nvSpPr>
        <p:spPr>
          <a:xfrm>
            <a:off x="1966454" y="8815618"/>
            <a:ext cx="69215" cy="110489"/>
          </a:xfrm>
          <a:custGeom>
            <a:avLst/>
            <a:gdLst/>
            <a:ahLst/>
            <a:cxnLst/>
            <a:rect l="l" t="t" r="r" b="b"/>
            <a:pathLst>
              <a:path w="69214" h="110490">
                <a:moveTo>
                  <a:pt x="0" y="110439"/>
                </a:moveTo>
                <a:lnTo>
                  <a:pt x="68821" y="110439"/>
                </a:lnTo>
                <a:lnTo>
                  <a:pt x="68821" y="89471"/>
                </a:lnTo>
                <a:lnTo>
                  <a:pt x="24904" y="89471"/>
                </a:lnTo>
                <a:lnTo>
                  <a:pt x="24904" y="0"/>
                </a:lnTo>
                <a:lnTo>
                  <a:pt x="0" y="0"/>
                </a:lnTo>
                <a:lnTo>
                  <a:pt x="0" y="110439"/>
                </a:lnTo>
                <a:close/>
              </a:path>
            </a:pathLst>
          </a:custGeom>
          <a:ln w="19278">
            <a:solidFill>
              <a:srgbClr val="231F20"/>
            </a:solidFill>
          </a:ln>
        </p:spPr>
        <p:txBody>
          <a:bodyPr wrap="square" lIns="0" tIns="0" rIns="0" bIns="0" rtlCol="0"/>
          <a:lstStyle/>
          <a:p>
            <a:endParaRPr/>
          </a:p>
        </p:txBody>
      </p:sp>
      <p:sp>
        <p:nvSpPr>
          <p:cNvPr id="273" name="object 273"/>
          <p:cNvSpPr/>
          <p:nvPr/>
        </p:nvSpPr>
        <p:spPr>
          <a:xfrm>
            <a:off x="2027899" y="8815618"/>
            <a:ext cx="85090" cy="110489"/>
          </a:xfrm>
          <a:custGeom>
            <a:avLst/>
            <a:gdLst/>
            <a:ahLst/>
            <a:cxnLst/>
            <a:rect l="l" t="t" r="r" b="b"/>
            <a:pathLst>
              <a:path w="85089"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274" name="object 274"/>
          <p:cNvSpPr/>
          <p:nvPr/>
        </p:nvSpPr>
        <p:spPr>
          <a:xfrm>
            <a:off x="2129483" y="8815618"/>
            <a:ext cx="91440" cy="110489"/>
          </a:xfrm>
          <a:custGeom>
            <a:avLst/>
            <a:gdLst/>
            <a:ahLst/>
            <a:cxnLst/>
            <a:rect l="l" t="t" r="r" b="b"/>
            <a:pathLst>
              <a:path w="91439" h="110490">
                <a:moveTo>
                  <a:pt x="0" y="0"/>
                </a:moveTo>
                <a:lnTo>
                  <a:pt x="0" y="110439"/>
                </a:lnTo>
                <a:lnTo>
                  <a:pt x="24904" y="110439"/>
                </a:lnTo>
                <a:lnTo>
                  <a:pt x="24904" y="64236"/>
                </a:lnTo>
                <a:lnTo>
                  <a:pt x="66040" y="64236"/>
                </a:lnTo>
                <a:lnTo>
                  <a:pt x="66040" y="110439"/>
                </a:lnTo>
                <a:lnTo>
                  <a:pt x="90944" y="110439"/>
                </a:lnTo>
                <a:lnTo>
                  <a:pt x="90944" y="0"/>
                </a:lnTo>
                <a:lnTo>
                  <a:pt x="66040" y="0"/>
                </a:lnTo>
                <a:lnTo>
                  <a:pt x="66040" y="42443"/>
                </a:lnTo>
                <a:lnTo>
                  <a:pt x="24904" y="42443"/>
                </a:lnTo>
                <a:lnTo>
                  <a:pt x="24904" y="0"/>
                </a:lnTo>
                <a:lnTo>
                  <a:pt x="0" y="0"/>
                </a:lnTo>
                <a:close/>
              </a:path>
            </a:pathLst>
          </a:custGeom>
          <a:ln w="19278">
            <a:solidFill>
              <a:srgbClr val="231F20"/>
            </a:solidFill>
          </a:ln>
        </p:spPr>
        <p:txBody>
          <a:bodyPr wrap="square" lIns="0" tIns="0" rIns="0" bIns="0" rtlCol="0"/>
          <a:lstStyle/>
          <a:p>
            <a:endParaRPr/>
          </a:p>
        </p:txBody>
      </p:sp>
      <p:sp>
        <p:nvSpPr>
          <p:cNvPr id="275" name="object 275"/>
          <p:cNvSpPr/>
          <p:nvPr/>
        </p:nvSpPr>
        <p:spPr>
          <a:xfrm>
            <a:off x="2278589" y="8814796"/>
            <a:ext cx="82550" cy="113030"/>
          </a:xfrm>
          <a:custGeom>
            <a:avLst/>
            <a:gdLst/>
            <a:ahLst/>
            <a:cxnLst/>
            <a:rect l="l" t="t" r="r" b="b"/>
            <a:pathLst>
              <a:path w="82550" h="113029">
                <a:moveTo>
                  <a:pt x="0" y="110769"/>
                </a:moveTo>
                <a:lnTo>
                  <a:pt x="4848" y="111373"/>
                </a:lnTo>
                <a:lnTo>
                  <a:pt x="10999" y="111898"/>
                </a:lnTo>
                <a:lnTo>
                  <a:pt x="18411" y="112267"/>
                </a:lnTo>
                <a:lnTo>
                  <a:pt x="27038" y="112407"/>
                </a:lnTo>
                <a:lnTo>
                  <a:pt x="41957" y="111744"/>
                </a:lnTo>
                <a:lnTo>
                  <a:pt x="78774" y="92333"/>
                </a:lnTo>
                <a:lnTo>
                  <a:pt x="81927" y="78816"/>
                </a:lnTo>
                <a:lnTo>
                  <a:pt x="80271" y="69110"/>
                </a:lnTo>
                <a:lnTo>
                  <a:pt x="75682" y="61244"/>
                </a:lnTo>
                <a:lnTo>
                  <a:pt x="68726" y="55404"/>
                </a:lnTo>
                <a:lnTo>
                  <a:pt x="59969" y="51777"/>
                </a:lnTo>
                <a:lnTo>
                  <a:pt x="59969" y="51447"/>
                </a:lnTo>
                <a:lnTo>
                  <a:pt x="68067" y="47143"/>
                </a:lnTo>
                <a:lnTo>
                  <a:pt x="73734" y="41579"/>
                </a:lnTo>
                <a:lnTo>
                  <a:pt x="77066" y="35092"/>
                </a:lnTo>
                <a:lnTo>
                  <a:pt x="78155" y="28016"/>
                </a:lnTo>
                <a:lnTo>
                  <a:pt x="77191" y="20907"/>
                </a:lnTo>
                <a:lnTo>
                  <a:pt x="42680" y="304"/>
                </a:lnTo>
                <a:lnTo>
                  <a:pt x="32283" y="0"/>
                </a:lnTo>
                <a:lnTo>
                  <a:pt x="22834" y="198"/>
                </a:lnTo>
                <a:lnTo>
                  <a:pt x="13865" y="720"/>
                </a:lnTo>
                <a:lnTo>
                  <a:pt x="6033" y="1457"/>
                </a:lnTo>
                <a:lnTo>
                  <a:pt x="0" y="2298"/>
                </a:lnTo>
                <a:lnTo>
                  <a:pt x="0" y="110769"/>
                </a:lnTo>
                <a:close/>
              </a:path>
            </a:pathLst>
          </a:custGeom>
          <a:ln w="19278">
            <a:solidFill>
              <a:srgbClr val="231F20"/>
            </a:solidFill>
          </a:ln>
        </p:spPr>
        <p:txBody>
          <a:bodyPr wrap="square" lIns="0" tIns="0" rIns="0" bIns="0" rtlCol="0"/>
          <a:lstStyle/>
          <a:p>
            <a:endParaRPr/>
          </a:p>
        </p:txBody>
      </p:sp>
      <p:sp>
        <p:nvSpPr>
          <p:cNvPr id="276" name="object 276"/>
          <p:cNvSpPr/>
          <p:nvPr/>
        </p:nvSpPr>
        <p:spPr>
          <a:xfrm>
            <a:off x="2303329" y="8832983"/>
            <a:ext cx="28575" cy="26670"/>
          </a:xfrm>
          <a:custGeom>
            <a:avLst/>
            <a:gdLst/>
            <a:ahLst/>
            <a:cxnLst/>
            <a:rect l="l" t="t" r="r" b="b"/>
            <a:pathLst>
              <a:path w="28575" h="26670">
                <a:moveTo>
                  <a:pt x="0" y="660"/>
                </a:moveTo>
                <a:lnTo>
                  <a:pt x="1968" y="330"/>
                </a:lnTo>
                <a:lnTo>
                  <a:pt x="5079" y="0"/>
                </a:lnTo>
                <a:lnTo>
                  <a:pt x="10655" y="0"/>
                </a:lnTo>
                <a:lnTo>
                  <a:pt x="21958" y="0"/>
                </a:lnTo>
                <a:lnTo>
                  <a:pt x="28346" y="4432"/>
                </a:lnTo>
                <a:lnTo>
                  <a:pt x="28346" y="12788"/>
                </a:lnTo>
                <a:lnTo>
                  <a:pt x="28346" y="20980"/>
                </a:lnTo>
                <a:lnTo>
                  <a:pt x="21462" y="26390"/>
                </a:lnTo>
                <a:lnTo>
                  <a:pt x="8191" y="26390"/>
                </a:lnTo>
                <a:lnTo>
                  <a:pt x="0" y="26390"/>
                </a:lnTo>
                <a:lnTo>
                  <a:pt x="0" y="660"/>
                </a:lnTo>
                <a:close/>
              </a:path>
            </a:pathLst>
          </a:custGeom>
          <a:ln w="19278">
            <a:solidFill>
              <a:srgbClr val="231F20"/>
            </a:solidFill>
          </a:ln>
        </p:spPr>
        <p:txBody>
          <a:bodyPr wrap="square" lIns="0" tIns="0" rIns="0" bIns="0" rtlCol="0"/>
          <a:lstStyle/>
          <a:p>
            <a:endParaRPr/>
          </a:p>
        </p:txBody>
      </p:sp>
      <p:sp>
        <p:nvSpPr>
          <p:cNvPr id="277" name="object 277"/>
          <p:cNvSpPr/>
          <p:nvPr/>
        </p:nvSpPr>
        <p:spPr>
          <a:xfrm>
            <a:off x="2303329" y="8877230"/>
            <a:ext cx="31115" cy="31750"/>
          </a:xfrm>
          <a:custGeom>
            <a:avLst/>
            <a:gdLst/>
            <a:ahLst/>
            <a:cxnLst/>
            <a:rect l="l" t="t" r="r" b="b"/>
            <a:pathLst>
              <a:path w="31114" h="31750">
                <a:moveTo>
                  <a:pt x="0" y="0"/>
                </a:moveTo>
                <a:lnTo>
                  <a:pt x="8521" y="0"/>
                </a:lnTo>
                <a:lnTo>
                  <a:pt x="17286" y="862"/>
                </a:lnTo>
                <a:lnTo>
                  <a:pt x="24420" y="3582"/>
                </a:lnTo>
                <a:lnTo>
                  <a:pt x="29218" y="8363"/>
                </a:lnTo>
                <a:lnTo>
                  <a:pt x="30975" y="15405"/>
                </a:lnTo>
                <a:lnTo>
                  <a:pt x="29236" y="22821"/>
                </a:lnTo>
                <a:lnTo>
                  <a:pt x="24563" y="27793"/>
                </a:lnTo>
                <a:lnTo>
                  <a:pt x="17768" y="30585"/>
                </a:lnTo>
                <a:lnTo>
                  <a:pt x="9664" y="31457"/>
                </a:lnTo>
                <a:lnTo>
                  <a:pt x="5410" y="31457"/>
                </a:lnTo>
                <a:lnTo>
                  <a:pt x="2463" y="31457"/>
                </a:lnTo>
                <a:lnTo>
                  <a:pt x="0" y="31127"/>
                </a:lnTo>
                <a:lnTo>
                  <a:pt x="0" y="0"/>
                </a:lnTo>
                <a:close/>
              </a:path>
            </a:pathLst>
          </a:custGeom>
          <a:ln w="19278">
            <a:solidFill>
              <a:srgbClr val="231F20"/>
            </a:solidFill>
          </a:ln>
        </p:spPr>
        <p:txBody>
          <a:bodyPr wrap="square" lIns="0" tIns="0" rIns="0" bIns="0" rtlCol="0"/>
          <a:lstStyle/>
          <a:p>
            <a:endParaRPr/>
          </a:p>
        </p:txBody>
      </p:sp>
      <p:sp>
        <p:nvSpPr>
          <p:cNvPr id="278" name="object 278"/>
          <p:cNvSpPr/>
          <p:nvPr/>
        </p:nvSpPr>
        <p:spPr>
          <a:xfrm>
            <a:off x="2380832" y="8814806"/>
            <a:ext cx="83820" cy="111760"/>
          </a:xfrm>
          <a:custGeom>
            <a:avLst/>
            <a:gdLst/>
            <a:ahLst/>
            <a:cxnLst/>
            <a:rect l="l" t="t" r="r" b="b"/>
            <a:pathLst>
              <a:path w="83819" h="111759">
                <a:moveTo>
                  <a:pt x="0" y="111251"/>
                </a:moveTo>
                <a:lnTo>
                  <a:pt x="24739" y="111251"/>
                </a:lnTo>
                <a:lnTo>
                  <a:pt x="24739" y="67830"/>
                </a:lnTo>
                <a:lnTo>
                  <a:pt x="32118" y="67830"/>
                </a:lnTo>
                <a:lnTo>
                  <a:pt x="42443" y="67995"/>
                </a:lnTo>
                <a:lnTo>
                  <a:pt x="47193" y="71602"/>
                </a:lnTo>
                <a:lnTo>
                  <a:pt x="50304" y="85521"/>
                </a:lnTo>
                <a:lnTo>
                  <a:pt x="52563" y="94819"/>
                </a:lnTo>
                <a:lnTo>
                  <a:pt x="54622" y="102258"/>
                </a:lnTo>
                <a:lnTo>
                  <a:pt x="56405" y="107762"/>
                </a:lnTo>
                <a:lnTo>
                  <a:pt x="57835" y="111251"/>
                </a:lnTo>
                <a:lnTo>
                  <a:pt x="83400" y="111251"/>
                </a:lnTo>
                <a:lnTo>
                  <a:pt x="81601" y="106341"/>
                </a:lnTo>
                <a:lnTo>
                  <a:pt x="79465" y="98739"/>
                </a:lnTo>
                <a:lnTo>
                  <a:pt x="59804" y="59474"/>
                </a:lnTo>
                <a:lnTo>
                  <a:pt x="59804" y="58978"/>
                </a:lnTo>
                <a:lnTo>
                  <a:pt x="66865" y="55261"/>
                </a:lnTo>
                <a:lnTo>
                  <a:pt x="73125" y="49393"/>
                </a:lnTo>
                <a:lnTo>
                  <a:pt x="77601" y="41558"/>
                </a:lnTo>
                <a:lnTo>
                  <a:pt x="79311" y="31940"/>
                </a:lnTo>
                <a:lnTo>
                  <a:pt x="78642" y="24756"/>
                </a:lnTo>
                <a:lnTo>
                  <a:pt x="44647" y="480"/>
                </a:lnTo>
                <a:lnTo>
                  <a:pt x="33261" y="0"/>
                </a:lnTo>
                <a:lnTo>
                  <a:pt x="23524" y="173"/>
                </a:lnTo>
                <a:lnTo>
                  <a:pt x="14601" y="652"/>
                </a:lnTo>
                <a:lnTo>
                  <a:pt x="6693" y="1376"/>
                </a:lnTo>
                <a:lnTo>
                  <a:pt x="0" y="2285"/>
                </a:lnTo>
                <a:lnTo>
                  <a:pt x="0" y="111251"/>
                </a:lnTo>
                <a:close/>
              </a:path>
            </a:pathLst>
          </a:custGeom>
          <a:ln w="19278">
            <a:solidFill>
              <a:srgbClr val="231F20"/>
            </a:solidFill>
          </a:ln>
        </p:spPr>
        <p:txBody>
          <a:bodyPr wrap="square" lIns="0" tIns="0" rIns="0" bIns="0" rtlCol="0"/>
          <a:lstStyle/>
          <a:p>
            <a:endParaRPr/>
          </a:p>
        </p:txBody>
      </p:sp>
      <p:sp>
        <p:nvSpPr>
          <p:cNvPr id="279" name="object 279"/>
          <p:cNvSpPr/>
          <p:nvPr/>
        </p:nvSpPr>
        <p:spPr>
          <a:xfrm>
            <a:off x="2405571" y="8833474"/>
            <a:ext cx="29845" cy="31750"/>
          </a:xfrm>
          <a:custGeom>
            <a:avLst/>
            <a:gdLst/>
            <a:ahLst/>
            <a:cxnLst/>
            <a:rect l="l" t="t" r="r" b="b"/>
            <a:pathLst>
              <a:path w="29844" h="31750">
                <a:moveTo>
                  <a:pt x="0" y="825"/>
                </a:moveTo>
                <a:lnTo>
                  <a:pt x="1803" y="330"/>
                </a:lnTo>
                <a:lnTo>
                  <a:pt x="5245" y="0"/>
                </a:lnTo>
                <a:lnTo>
                  <a:pt x="11302" y="0"/>
                </a:lnTo>
                <a:lnTo>
                  <a:pt x="22783" y="0"/>
                </a:lnTo>
                <a:lnTo>
                  <a:pt x="29654" y="5245"/>
                </a:lnTo>
                <a:lnTo>
                  <a:pt x="29654" y="15239"/>
                </a:lnTo>
                <a:lnTo>
                  <a:pt x="28308" y="21801"/>
                </a:lnTo>
                <a:lnTo>
                  <a:pt x="24414" y="26814"/>
                </a:lnTo>
                <a:lnTo>
                  <a:pt x="18183" y="30015"/>
                </a:lnTo>
                <a:lnTo>
                  <a:pt x="9829" y="31140"/>
                </a:lnTo>
                <a:lnTo>
                  <a:pt x="0" y="31140"/>
                </a:lnTo>
                <a:lnTo>
                  <a:pt x="0" y="825"/>
                </a:lnTo>
                <a:close/>
              </a:path>
            </a:pathLst>
          </a:custGeom>
          <a:ln w="19278">
            <a:solidFill>
              <a:srgbClr val="231F20"/>
            </a:solidFill>
          </a:ln>
        </p:spPr>
        <p:txBody>
          <a:bodyPr wrap="square" lIns="0" tIns="0" rIns="0" bIns="0" rtlCol="0"/>
          <a:lstStyle/>
          <a:p>
            <a:endParaRPr/>
          </a:p>
        </p:txBody>
      </p:sp>
      <p:sp>
        <p:nvSpPr>
          <p:cNvPr id="280" name="object 280"/>
          <p:cNvSpPr/>
          <p:nvPr/>
        </p:nvSpPr>
        <p:spPr>
          <a:xfrm>
            <a:off x="2474879" y="8815617"/>
            <a:ext cx="100965" cy="110489"/>
          </a:xfrm>
          <a:custGeom>
            <a:avLst/>
            <a:gdLst/>
            <a:ahLst/>
            <a:cxnLst/>
            <a:rect l="l" t="t" r="r" b="b"/>
            <a:pathLst>
              <a:path w="100964" h="110490">
                <a:moveTo>
                  <a:pt x="65214" y="82092"/>
                </a:moveTo>
                <a:lnTo>
                  <a:pt x="73736" y="110439"/>
                </a:lnTo>
                <a:lnTo>
                  <a:pt x="100774" y="110439"/>
                </a:lnTo>
                <a:lnTo>
                  <a:pt x="66357" y="0"/>
                </a:lnTo>
                <a:lnTo>
                  <a:pt x="33591" y="0"/>
                </a:lnTo>
                <a:lnTo>
                  <a:pt x="0" y="110439"/>
                </a:lnTo>
                <a:lnTo>
                  <a:pt x="25730" y="110439"/>
                </a:lnTo>
                <a:lnTo>
                  <a:pt x="33591" y="82092"/>
                </a:lnTo>
                <a:lnTo>
                  <a:pt x="65214" y="82092"/>
                </a:lnTo>
                <a:close/>
              </a:path>
            </a:pathLst>
          </a:custGeom>
          <a:ln w="19278">
            <a:solidFill>
              <a:srgbClr val="231F20"/>
            </a:solidFill>
          </a:ln>
        </p:spPr>
        <p:txBody>
          <a:bodyPr wrap="square" lIns="0" tIns="0" rIns="0" bIns="0" rtlCol="0"/>
          <a:lstStyle/>
          <a:p>
            <a:endParaRPr/>
          </a:p>
        </p:txBody>
      </p:sp>
      <p:sp>
        <p:nvSpPr>
          <p:cNvPr id="281" name="object 281"/>
          <p:cNvSpPr/>
          <p:nvPr/>
        </p:nvSpPr>
        <p:spPr>
          <a:xfrm>
            <a:off x="2512077" y="8834298"/>
            <a:ext cx="24765" cy="45085"/>
          </a:xfrm>
          <a:custGeom>
            <a:avLst/>
            <a:gdLst/>
            <a:ahLst/>
            <a:cxnLst/>
            <a:rect l="l" t="t" r="r" b="b"/>
            <a:pathLst>
              <a:path w="24764" h="45084">
                <a:moveTo>
                  <a:pt x="0" y="44729"/>
                </a:moveTo>
                <a:lnTo>
                  <a:pt x="6553" y="21297"/>
                </a:lnTo>
                <a:lnTo>
                  <a:pt x="8356" y="14909"/>
                </a:lnTo>
                <a:lnTo>
                  <a:pt x="9994" y="6553"/>
                </a:lnTo>
                <a:lnTo>
                  <a:pt x="11633" y="0"/>
                </a:lnTo>
                <a:lnTo>
                  <a:pt x="11963" y="0"/>
                </a:lnTo>
                <a:lnTo>
                  <a:pt x="13601" y="6553"/>
                </a:lnTo>
                <a:lnTo>
                  <a:pt x="15557" y="14744"/>
                </a:lnTo>
                <a:lnTo>
                  <a:pt x="17525" y="21297"/>
                </a:lnTo>
                <a:lnTo>
                  <a:pt x="24409" y="44729"/>
                </a:lnTo>
                <a:lnTo>
                  <a:pt x="0" y="44729"/>
                </a:lnTo>
                <a:close/>
              </a:path>
            </a:pathLst>
          </a:custGeom>
          <a:ln w="19278">
            <a:solidFill>
              <a:srgbClr val="231F20"/>
            </a:solidFill>
          </a:ln>
        </p:spPr>
        <p:txBody>
          <a:bodyPr wrap="square" lIns="0" tIns="0" rIns="0" bIns="0" rtlCol="0"/>
          <a:lstStyle/>
          <a:p>
            <a:endParaRPr/>
          </a:p>
        </p:txBody>
      </p:sp>
      <p:sp>
        <p:nvSpPr>
          <p:cNvPr id="282" name="object 282"/>
          <p:cNvSpPr/>
          <p:nvPr/>
        </p:nvSpPr>
        <p:spPr>
          <a:xfrm>
            <a:off x="2584329" y="8813973"/>
            <a:ext cx="87630" cy="114300"/>
          </a:xfrm>
          <a:custGeom>
            <a:avLst/>
            <a:gdLst/>
            <a:ahLst/>
            <a:cxnLst/>
            <a:rect l="l" t="t" r="r" b="b"/>
            <a:pathLst>
              <a:path w="87630" h="114300">
                <a:moveTo>
                  <a:pt x="82423" y="89471"/>
                </a:moveTo>
                <a:lnTo>
                  <a:pt x="77343" y="91605"/>
                </a:lnTo>
                <a:lnTo>
                  <a:pt x="69151" y="93078"/>
                </a:lnTo>
                <a:lnTo>
                  <a:pt x="61455" y="93078"/>
                </a:lnTo>
                <a:lnTo>
                  <a:pt x="46617" y="90555"/>
                </a:lnTo>
                <a:lnTo>
                  <a:pt x="35544" y="83346"/>
                </a:lnTo>
                <a:lnTo>
                  <a:pt x="28619" y="71989"/>
                </a:lnTo>
                <a:lnTo>
                  <a:pt x="26225" y="57023"/>
                </a:lnTo>
                <a:lnTo>
                  <a:pt x="28937" y="40946"/>
                </a:lnTo>
                <a:lnTo>
                  <a:pt x="36380" y="29538"/>
                </a:lnTo>
                <a:lnTo>
                  <a:pt x="47512" y="22738"/>
                </a:lnTo>
                <a:lnTo>
                  <a:pt x="61290" y="20485"/>
                </a:lnTo>
                <a:lnTo>
                  <a:pt x="70294" y="20485"/>
                </a:lnTo>
                <a:lnTo>
                  <a:pt x="77343" y="22453"/>
                </a:lnTo>
                <a:lnTo>
                  <a:pt x="82257" y="24587"/>
                </a:lnTo>
                <a:lnTo>
                  <a:pt x="87503" y="4927"/>
                </a:lnTo>
                <a:lnTo>
                  <a:pt x="83207" y="3118"/>
                </a:lnTo>
                <a:lnTo>
                  <a:pt x="77096" y="1539"/>
                </a:lnTo>
                <a:lnTo>
                  <a:pt x="69388" y="423"/>
                </a:lnTo>
                <a:lnTo>
                  <a:pt x="60299" y="0"/>
                </a:lnTo>
                <a:lnTo>
                  <a:pt x="36776" y="3841"/>
                </a:lnTo>
                <a:lnTo>
                  <a:pt x="17614" y="15117"/>
                </a:lnTo>
                <a:lnTo>
                  <a:pt x="4721" y="33459"/>
                </a:lnTo>
                <a:lnTo>
                  <a:pt x="0" y="58496"/>
                </a:lnTo>
                <a:lnTo>
                  <a:pt x="3670" y="80426"/>
                </a:lnTo>
                <a:lnTo>
                  <a:pt x="14608" y="97990"/>
                </a:lnTo>
                <a:lnTo>
                  <a:pt x="32704" y="109652"/>
                </a:lnTo>
                <a:lnTo>
                  <a:pt x="57848" y="113880"/>
                </a:lnTo>
                <a:lnTo>
                  <a:pt x="67227" y="113438"/>
                </a:lnTo>
                <a:lnTo>
                  <a:pt x="75253" y="112306"/>
                </a:lnTo>
                <a:lnTo>
                  <a:pt x="81622" y="110773"/>
                </a:lnTo>
                <a:lnTo>
                  <a:pt x="86029" y="109131"/>
                </a:lnTo>
                <a:lnTo>
                  <a:pt x="82423" y="89471"/>
                </a:lnTo>
                <a:close/>
              </a:path>
            </a:pathLst>
          </a:custGeom>
          <a:ln w="19278">
            <a:solidFill>
              <a:srgbClr val="231F20"/>
            </a:solidFill>
          </a:ln>
        </p:spPr>
        <p:txBody>
          <a:bodyPr wrap="square" lIns="0" tIns="0" rIns="0" bIns="0" rtlCol="0"/>
          <a:lstStyle/>
          <a:p>
            <a:endParaRPr/>
          </a:p>
        </p:txBody>
      </p:sp>
      <p:sp>
        <p:nvSpPr>
          <p:cNvPr id="283" name="object 283"/>
          <p:cNvSpPr/>
          <p:nvPr/>
        </p:nvSpPr>
        <p:spPr>
          <a:xfrm>
            <a:off x="2690179" y="8815618"/>
            <a:ext cx="90805" cy="110489"/>
          </a:xfrm>
          <a:custGeom>
            <a:avLst/>
            <a:gdLst/>
            <a:ahLst/>
            <a:cxnLst/>
            <a:rect l="l" t="t" r="r" b="b"/>
            <a:pathLst>
              <a:path w="90805" h="110490">
                <a:moveTo>
                  <a:pt x="0" y="110439"/>
                </a:moveTo>
                <a:lnTo>
                  <a:pt x="24739" y="110439"/>
                </a:lnTo>
                <a:lnTo>
                  <a:pt x="24739" y="74396"/>
                </a:lnTo>
                <a:lnTo>
                  <a:pt x="34086" y="62750"/>
                </a:lnTo>
                <a:lnTo>
                  <a:pt x="61277" y="110439"/>
                </a:lnTo>
                <a:lnTo>
                  <a:pt x="90284" y="110439"/>
                </a:lnTo>
                <a:lnTo>
                  <a:pt x="51943" y="47028"/>
                </a:lnTo>
                <a:lnTo>
                  <a:pt x="88480" y="0"/>
                </a:lnTo>
                <a:lnTo>
                  <a:pt x="57670" y="0"/>
                </a:lnTo>
                <a:lnTo>
                  <a:pt x="32766" y="36703"/>
                </a:lnTo>
                <a:lnTo>
                  <a:pt x="30149" y="40640"/>
                </a:lnTo>
                <a:lnTo>
                  <a:pt x="27533" y="44564"/>
                </a:lnTo>
                <a:lnTo>
                  <a:pt x="25069" y="48831"/>
                </a:lnTo>
                <a:lnTo>
                  <a:pt x="24739" y="48831"/>
                </a:lnTo>
                <a:lnTo>
                  <a:pt x="24739" y="0"/>
                </a:lnTo>
                <a:lnTo>
                  <a:pt x="0" y="0"/>
                </a:lnTo>
                <a:lnTo>
                  <a:pt x="0" y="110439"/>
                </a:lnTo>
                <a:close/>
              </a:path>
            </a:pathLst>
          </a:custGeom>
          <a:ln w="19278">
            <a:solidFill>
              <a:srgbClr val="231F20"/>
            </a:solidFill>
          </a:ln>
        </p:spPr>
        <p:txBody>
          <a:bodyPr wrap="square" lIns="0" tIns="0" rIns="0" bIns="0" rtlCol="0"/>
          <a:lstStyle/>
          <a:p>
            <a:endParaRPr/>
          </a:p>
        </p:txBody>
      </p:sp>
      <p:sp>
        <p:nvSpPr>
          <p:cNvPr id="284" name="object 284"/>
          <p:cNvSpPr/>
          <p:nvPr/>
        </p:nvSpPr>
        <p:spPr>
          <a:xfrm>
            <a:off x="2794223"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285" name="object 285"/>
          <p:cNvSpPr/>
          <p:nvPr/>
        </p:nvSpPr>
        <p:spPr>
          <a:xfrm>
            <a:off x="2884839" y="8815618"/>
            <a:ext cx="91440" cy="110489"/>
          </a:xfrm>
          <a:custGeom>
            <a:avLst/>
            <a:gdLst/>
            <a:ahLst/>
            <a:cxnLst/>
            <a:rect l="l" t="t" r="r" b="b"/>
            <a:pathLst>
              <a:path w="91439" h="110490">
                <a:moveTo>
                  <a:pt x="22936" y="110439"/>
                </a:moveTo>
                <a:lnTo>
                  <a:pt x="22936" y="77177"/>
                </a:lnTo>
                <a:lnTo>
                  <a:pt x="22871" y="64096"/>
                </a:lnTo>
                <a:lnTo>
                  <a:pt x="22669" y="51781"/>
                </a:lnTo>
                <a:lnTo>
                  <a:pt x="22314" y="40080"/>
                </a:lnTo>
                <a:lnTo>
                  <a:pt x="21793" y="28841"/>
                </a:lnTo>
                <a:lnTo>
                  <a:pt x="22440" y="28841"/>
                </a:lnTo>
                <a:lnTo>
                  <a:pt x="41617" y="67830"/>
                </a:lnTo>
                <a:lnTo>
                  <a:pt x="65214" y="110439"/>
                </a:lnTo>
                <a:lnTo>
                  <a:pt x="91427" y="110439"/>
                </a:lnTo>
                <a:lnTo>
                  <a:pt x="91427" y="0"/>
                </a:lnTo>
                <a:lnTo>
                  <a:pt x="68491" y="0"/>
                </a:lnTo>
                <a:lnTo>
                  <a:pt x="68589" y="44338"/>
                </a:lnTo>
                <a:lnTo>
                  <a:pt x="70459" y="78320"/>
                </a:lnTo>
                <a:lnTo>
                  <a:pt x="70129" y="78320"/>
                </a:lnTo>
                <a:lnTo>
                  <a:pt x="52108" y="40474"/>
                </a:lnTo>
                <a:lnTo>
                  <a:pt x="29159" y="0"/>
                </a:lnTo>
                <a:lnTo>
                  <a:pt x="0" y="0"/>
                </a:lnTo>
                <a:lnTo>
                  <a:pt x="0" y="110439"/>
                </a:lnTo>
                <a:lnTo>
                  <a:pt x="22936" y="110439"/>
                </a:lnTo>
                <a:close/>
              </a:path>
            </a:pathLst>
          </a:custGeom>
          <a:ln w="19278">
            <a:solidFill>
              <a:srgbClr val="231F20"/>
            </a:solidFill>
          </a:ln>
        </p:spPr>
        <p:txBody>
          <a:bodyPr wrap="square" lIns="0" tIns="0" rIns="0" bIns="0" rtlCol="0"/>
          <a:lstStyle/>
          <a:p>
            <a:endParaRPr/>
          </a:p>
        </p:txBody>
      </p:sp>
      <p:sp>
        <p:nvSpPr>
          <p:cNvPr id="286" name="object 286"/>
          <p:cNvSpPr/>
          <p:nvPr/>
        </p:nvSpPr>
        <p:spPr>
          <a:xfrm>
            <a:off x="3001170" y="8814806"/>
            <a:ext cx="83820" cy="111760"/>
          </a:xfrm>
          <a:custGeom>
            <a:avLst/>
            <a:gdLst/>
            <a:ahLst/>
            <a:cxnLst/>
            <a:rect l="l" t="t" r="r" b="b"/>
            <a:pathLst>
              <a:path w="83819" h="111759">
                <a:moveTo>
                  <a:pt x="0" y="111251"/>
                </a:moveTo>
                <a:lnTo>
                  <a:pt x="24739" y="111251"/>
                </a:lnTo>
                <a:lnTo>
                  <a:pt x="24739" y="67830"/>
                </a:lnTo>
                <a:lnTo>
                  <a:pt x="32118" y="67830"/>
                </a:lnTo>
                <a:lnTo>
                  <a:pt x="42443" y="67995"/>
                </a:lnTo>
                <a:lnTo>
                  <a:pt x="47193" y="71602"/>
                </a:lnTo>
                <a:lnTo>
                  <a:pt x="50304" y="85521"/>
                </a:lnTo>
                <a:lnTo>
                  <a:pt x="52563" y="94819"/>
                </a:lnTo>
                <a:lnTo>
                  <a:pt x="54622" y="102258"/>
                </a:lnTo>
                <a:lnTo>
                  <a:pt x="56405" y="107762"/>
                </a:lnTo>
                <a:lnTo>
                  <a:pt x="57835" y="111251"/>
                </a:lnTo>
                <a:lnTo>
                  <a:pt x="83400" y="111251"/>
                </a:lnTo>
                <a:lnTo>
                  <a:pt x="81601" y="106341"/>
                </a:lnTo>
                <a:lnTo>
                  <a:pt x="79465" y="98739"/>
                </a:lnTo>
                <a:lnTo>
                  <a:pt x="59804" y="59474"/>
                </a:lnTo>
                <a:lnTo>
                  <a:pt x="59804" y="58978"/>
                </a:lnTo>
                <a:lnTo>
                  <a:pt x="66865" y="55261"/>
                </a:lnTo>
                <a:lnTo>
                  <a:pt x="73125" y="49393"/>
                </a:lnTo>
                <a:lnTo>
                  <a:pt x="77601" y="41558"/>
                </a:lnTo>
                <a:lnTo>
                  <a:pt x="79311" y="31940"/>
                </a:lnTo>
                <a:lnTo>
                  <a:pt x="78642" y="24756"/>
                </a:lnTo>
                <a:lnTo>
                  <a:pt x="44647" y="480"/>
                </a:lnTo>
                <a:lnTo>
                  <a:pt x="33261" y="0"/>
                </a:lnTo>
                <a:lnTo>
                  <a:pt x="23524" y="173"/>
                </a:lnTo>
                <a:lnTo>
                  <a:pt x="14601" y="652"/>
                </a:lnTo>
                <a:lnTo>
                  <a:pt x="6693" y="1376"/>
                </a:lnTo>
                <a:lnTo>
                  <a:pt x="0" y="2285"/>
                </a:lnTo>
                <a:lnTo>
                  <a:pt x="0" y="111251"/>
                </a:lnTo>
                <a:close/>
              </a:path>
            </a:pathLst>
          </a:custGeom>
          <a:ln w="19278">
            <a:solidFill>
              <a:srgbClr val="231F20"/>
            </a:solidFill>
          </a:ln>
        </p:spPr>
        <p:txBody>
          <a:bodyPr wrap="square" lIns="0" tIns="0" rIns="0" bIns="0" rtlCol="0"/>
          <a:lstStyle/>
          <a:p>
            <a:endParaRPr/>
          </a:p>
        </p:txBody>
      </p:sp>
      <p:sp>
        <p:nvSpPr>
          <p:cNvPr id="287" name="object 287"/>
          <p:cNvSpPr/>
          <p:nvPr/>
        </p:nvSpPr>
        <p:spPr>
          <a:xfrm>
            <a:off x="3025909" y="8833474"/>
            <a:ext cx="29845" cy="31750"/>
          </a:xfrm>
          <a:custGeom>
            <a:avLst/>
            <a:gdLst/>
            <a:ahLst/>
            <a:cxnLst/>
            <a:rect l="l" t="t" r="r" b="b"/>
            <a:pathLst>
              <a:path w="29844" h="31750">
                <a:moveTo>
                  <a:pt x="0" y="825"/>
                </a:moveTo>
                <a:lnTo>
                  <a:pt x="1803" y="330"/>
                </a:lnTo>
                <a:lnTo>
                  <a:pt x="5245" y="0"/>
                </a:lnTo>
                <a:lnTo>
                  <a:pt x="11302" y="0"/>
                </a:lnTo>
                <a:lnTo>
                  <a:pt x="22783" y="0"/>
                </a:lnTo>
                <a:lnTo>
                  <a:pt x="29654" y="5245"/>
                </a:lnTo>
                <a:lnTo>
                  <a:pt x="29654" y="15239"/>
                </a:lnTo>
                <a:lnTo>
                  <a:pt x="28308" y="21801"/>
                </a:lnTo>
                <a:lnTo>
                  <a:pt x="24414" y="26814"/>
                </a:lnTo>
                <a:lnTo>
                  <a:pt x="18183" y="30015"/>
                </a:lnTo>
                <a:lnTo>
                  <a:pt x="9829" y="31140"/>
                </a:lnTo>
                <a:lnTo>
                  <a:pt x="0" y="31140"/>
                </a:lnTo>
                <a:lnTo>
                  <a:pt x="0" y="825"/>
                </a:lnTo>
                <a:close/>
              </a:path>
            </a:pathLst>
          </a:custGeom>
          <a:ln w="19278">
            <a:solidFill>
              <a:srgbClr val="231F20"/>
            </a:solidFill>
          </a:ln>
        </p:spPr>
        <p:txBody>
          <a:bodyPr wrap="square" lIns="0" tIns="0" rIns="0" bIns="0" rtlCol="0"/>
          <a:lstStyle/>
          <a:p>
            <a:endParaRPr/>
          </a:p>
        </p:txBody>
      </p:sp>
      <p:sp>
        <p:nvSpPr>
          <p:cNvPr id="288" name="object 288"/>
          <p:cNvSpPr/>
          <p:nvPr/>
        </p:nvSpPr>
        <p:spPr>
          <a:xfrm>
            <a:off x="3114225" y="8805979"/>
            <a:ext cx="0" cy="130175"/>
          </a:xfrm>
          <a:custGeom>
            <a:avLst/>
            <a:gdLst/>
            <a:ahLst/>
            <a:cxnLst/>
            <a:rect l="l" t="t" r="r" b="b"/>
            <a:pathLst>
              <a:path h="130175">
                <a:moveTo>
                  <a:pt x="0" y="0"/>
                </a:moveTo>
                <a:lnTo>
                  <a:pt x="0" y="129717"/>
                </a:lnTo>
              </a:path>
            </a:pathLst>
          </a:custGeom>
          <a:ln w="44183">
            <a:solidFill>
              <a:srgbClr val="231F20"/>
            </a:solidFill>
          </a:ln>
        </p:spPr>
        <p:txBody>
          <a:bodyPr wrap="square" lIns="0" tIns="0" rIns="0" bIns="0" rtlCol="0"/>
          <a:lstStyle/>
          <a:p>
            <a:endParaRPr/>
          </a:p>
        </p:txBody>
      </p:sp>
      <p:sp>
        <p:nvSpPr>
          <p:cNvPr id="289" name="object 289"/>
          <p:cNvSpPr/>
          <p:nvPr/>
        </p:nvSpPr>
        <p:spPr>
          <a:xfrm>
            <a:off x="3151582" y="8814796"/>
            <a:ext cx="97790" cy="113030"/>
          </a:xfrm>
          <a:custGeom>
            <a:avLst/>
            <a:gdLst/>
            <a:ahLst/>
            <a:cxnLst/>
            <a:rect l="l" t="t" r="r" b="b"/>
            <a:pathLst>
              <a:path w="97789" h="113029">
                <a:moveTo>
                  <a:pt x="0" y="110769"/>
                </a:moveTo>
                <a:lnTo>
                  <a:pt x="5164" y="111373"/>
                </a:lnTo>
                <a:lnTo>
                  <a:pt x="11591" y="111898"/>
                </a:lnTo>
                <a:lnTo>
                  <a:pt x="19309" y="112267"/>
                </a:lnTo>
                <a:lnTo>
                  <a:pt x="28346" y="112407"/>
                </a:lnTo>
                <a:lnTo>
                  <a:pt x="43821" y="111540"/>
                </a:lnTo>
                <a:lnTo>
                  <a:pt x="86733" y="90336"/>
                </a:lnTo>
                <a:lnTo>
                  <a:pt x="97663" y="53416"/>
                </a:lnTo>
                <a:lnTo>
                  <a:pt x="96356" y="39887"/>
                </a:lnTo>
                <a:lnTo>
                  <a:pt x="70435" y="6638"/>
                </a:lnTo>
                <a:lnTo>
                  <a:pt x="33591" y="0"/>
                </a:lnTo>
                <a:lnTo>
                  <a:pt x="24378" y="177"/>
                </a:lnTo>
                <a:lnTo>
                  <a:pt x="15567" y="679"/>
                </a:lnTo>
                <a:lnTo>
                  <a:pt x="7370" y="1457"/>
                </a:lnTo>
                <a:lnTo>
                  <a:pt x="0" y="2463"/>
                </a:lnTo>
                <a:lnTo>
                  <a:pt x="0" y="110769"/>
                </a:lnTo>
                <a:close/>
              </a:path>
            </a:pathLst>
          </a:custGeom>
          <a:ln w="19278">
            <a:solidFill>
              <a:srgbClr val="231F20"/>
            </a:solidFill>
          </a:ln>
        </p:spPr>
        <p:txBody>
          <a:bodyPr wrap="square" lIns="0" tIns="0" rIns="0" bIns="0" rtlCol="0"/>
          <a:lstStyle/>
          <a:p>
            <a:endParaRPr/>
          </a:p>
        </p:txBody>
      </p:sp>
      <p:sp>
        <p:nvSpPr>
          <p:cNvPr id="290" name="object 290"/>
          <p:cNvSpPr/>
          <p:nvPr/>
        </p:nvSpPr>
        <p:spPr>
          <a:xfrm>
            <a:off x="3176487" y="8833973"/>
            <a:ext cx="46990" cy="74295"/>
          </a:xfrm>
          <a:custGeom>
            <a:avLst/>
            <a:gdLst/>
            <a:ahLst/>
            <a:cxnLst/>
            <a:rect l="l" t="t" r="r" b="b"/>
            <a:pathLst>
              <a:path w="46989" h="74295">
                <a:moveTo>
                  <a:pt x="0" y="977"/>
                </a:moveTo>
                <a:lnTo>
                  <a:pt x="2133" y="482"/>
                </a:lnTo>
                <a:lnTo>
                  <a:pt x="5905" y="0"/>
                </a:lnTo>
                <a:lnTo>
                  <a:pt x="11302" y="0"/>
                </a:lnTo>
                <a:lnTo>
                  <a:pt x="25906" y="2253"/>
                </a:lnTo>
                <a:lnTo>
                  <a:pt x="36945" y="8931"/>
                </a:lnTo>
                <a:lnTo>
                  <a:pt x="43930" y="19909"/>
                </a:lnTo>
                <a:lnTo>
                  <a:pt x="46367" y="35064"/>
                </a:lnTo>
                <a:lnTo>
                  <a:pt x="43682" y="52258"/>
                </a:lnTo>
                <a:lnTo>
                  <a:pt x="36066" y="64354"/>
                </a:lnTo>
                <a:lnTo>
                  <a:pt x="24180" y="71472"/>
                </a:lnTo>
                <a:lnTo>
                  <a:pt x="8686" y="73736"/>
                </a:lnTo>
                <a:lnTo>
                  <a:pt x="5740" y="73736"/>
                </a:lnTo>
                <a:lnTo>
                  <a:pt x="2133" y="73736"/>
                </a:lnTo>
                <a:lnTo>
                  <a:pt x="0" y="73240"/>
                </a:lnTo>
                <a:lnTo>
                  <a:pt x="0" y="977"/>
                </a:lnTo>
                <a:close/>
              </a:path>
            </a:pathLst>
          </a:custGeom>
          <a:ln w="19278">
            <a:solidFill>
              <a:srgbClr val="231F20"/>
            </a:solidFill>
          </a:ln>
        </p:spPr>
        <p:txBody>
          <a:bodyPr wrap="square" lIns="0" tIns="0" rIns="0" bIns="0" rtlCol="0"/>
          <a:lstStyle/>
          <a:p>
            <a:endParaRPr/>
          </a:p>
        </p:txBody>
      </p:sp>
      <p:sp>
        <p:nvSpPr>
          <p:cNvPr id="291" name="object 291"/>
          <p:cNvSpPr/>
          <p:nvPr/>
        </p:nvSpPr>
        <p:spPr>
          <a:xfrm>
            <a:off x="3263818" y="8814472"/>
            <a:ext cx="97790" cy="113030"/>
          </a:xfrm>
          <a:custGeom>
            <a:avLst/>
            <a:gdLst/>
            <a:ahLst/>
            <a:cxnLst/>
            <a:rect l="l" t="t" r="r" b="b"/>
            <a:pathLst>
              <a:path w="97789" h="113029">
                <a:moveTo>
                  <a:pt x="97332" y="48336"/>
                </a:moveTo>
                <a:lnTo>
                  <a:pt x="56210" y="48336"/>
                </a:lnTo>
                <a:lnTo>
                  <a:pt x="56210" y="67830"/>
                </a:lnTo>
                <a:lnTo>
                  <a:pt x="73240" y="67830"/>
                </a:lnTo>
                <a:lnTo>
                  <a:pt x="73240" y="91097"/>
                </a:lnTo>
                <a:lnTo>
                  <a:pt x="71285" y="91922"/>
                </a:lnTo>
                <a:lnTo>
                  <a:pt x="66687" y="92582"/>
                </a:lnTo>
                <a:lnTo>
                  <a:pt x="61125" y="92582"/>
                </a:lnTo>
                <a:lnTo>
                  <a:pt x="47029" y="90148"/>
                </a:lnTo>
                <a:lnTo>
                  <a:pt x="35993" y="83073"/>
                </a:lnTo>
                <a:lnTo>
                  <a:pt x="28797" y="71698"/>
                </a:lnTo>
                <a:lnTo>
                  <a:pt x="26225" y="56362"/>
                </a:lnTo>
                <a:lnTo>
                  <a:pt x="29033" y="40624"/>
                </a:lnTo>
                <a:lnTo>
                  <a:pt x="36771" y="29476"/>
                </a:lnTo>
                <a:lnTo>
                  <a:pt x="48412" y="22844"/>
                </a:lnTo>
                <a:lnTo>
                  <a:pt x="62928" y="20650"/>
                </a:lnTo>
                <a:lnTo>
                  <a:pt x="71180" y="20999"/>
                </a:lnTo>
                <a:lnTo>
                  <a:pt x="77976" y="21977"/>
                </a:lnTo>
                <a:lnTo>
                  <a:pt x="83636" y="23479"/>
                </a:lnTo>
                <a:lnTo>
                  <a:pt x="88480" y="25399"/>
                </a:lnTo>
                <a:lnTo>
                  <a:pt x="93725" y="5245"/>
                </a:lnTo>
                <a:lnTo>
                  <a:pt x="88660" y="3386"/>
                </a:lnTo>
                <a:lnTo>
                  <a:pt x="81722" y="1698"/>
                </a:lnTo>
                <a:lnTo>
                  <a:pt x="73125" y="473"/>
                </a:lnTo>
                <a:lnTo>
                  <a:pt x="63080" y="0"/>
                </a:lnTo>
                <a:lnTo>
                  <a:pt x="37972" y="3849"/>
                </a:lnTo>
                <a:lnTo>
                  <a:pt x="18024" y="15071"/>
                </a:lnTo>
                <a:lnTo>
                  <a:pt x="4834" y="33175"/>
                </a:lnTo>
                <a:lnTo>
                  <a:pt x="0" y="57670"/>
                </a:lnTo>
                <a:lnTo>
                  <a:pt x="1027" y="69457"/>
                </a:lnTo>
                <a:lnTo>
                  <a:pt x="24036" y="104368"/>
                </a:lnTo>
                <a:lnTo>
                  <a:pt x="60464" y="112737"/>
                </a:lnTo>
                <a:lnTo>
                  <a:pt x="71293" y="112133"/>
                </a:lnTo>
                <a:lnTo>
                  <a:pt x="81480" y="110605"/>
                </a:lnTo>
                <a:lnTo>
                  <a:pt x="90375" y="108585"/>
                </a:lnTo>
                <a:lnTo>
                  <a:pt x="97332" y="106502"/>
                </a:lnTo>
                <a:lnTo>
                  <a:pt x="97332" y="48336"/>
                </a:lnTo>
                <a:close/>
              </a:path>
            </a:pathLst>
          </a:custGeom>
          <a:ln w="19278">
            <a:solidFill>
              <a:srgbClr val="231F20"/>
            </a:solidFill>
          </a:ln>
        </p:spPr>
        <p:txBody>
          <a:bodyPr wrap="square" lIns="0" tIns="0" rIns="0" bIns="0" rtlCol="0"/>
          <a:lstStyle/>
          <a:p>
            <a:endParaRPr/>
          </a:p>
        </p:txBody>
      </p:sp>
      <p:sp>
        <p:nvSpPr>
          <p:cNvPr id="292" name="object 292"/>
          <p:cNvSpPr/>
          <p:nvPr/>
        </p:nvSpPr>
        <p:spPr>
          <a:xfrm>
            <a:off x="3384086"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293" name="object 293"/>
          <p:cNvSpPr/>
          <p:nvPr/>
        </p:nvSpPr>
        <p:spPr>
          <a:xfrm>
            <a:off x="3502713" y="8813973"/>
            <a:ext cx="87630" cy="114300"/>
          </a:xfrm>
          <a:custGeom>
            <a:avLst/>
            <a:gdLst/>
            <a:ahLst/>
            <a:cxnLst/>
            <a:rect l="l" t="t" r="r" b="b"/>
            <a:pathLst>
              <a:path w="87629" h="114300">
                <a:moveTo>
                  <a:pt x="82423" y="89471"/>
                </a:moveTo>
                <a:lnTo>
                  <a:pt x="77343" y="91605"/>
                </a:lnTo>
                <a:lnTo>
                  <a:pt x="69151" y="93078"/>
                </a:lnTo>
                <a:lnTo>
                  <a:pt x="61455" y="93078"/>
                </a:lnTo>
                <a:lnTo>
                  <a:pt x="46617" y="90555"/>
                </a:lnTo>
                <a:lnTo>
                  <a:pt x="35544" y="83346"/>
                </a:lnTo>
                <a:lnTo>
                  <a:pt x="28619" y="71989"/>
                </a:lnTo>
                <a:lnTo>
                  <a:pt x="26225" y="57023"/>
                </a:lnTo>
                <a:lnTo>
                  <a:pt x="28937" y="40946"/>
                </a:lnTo>
                <a:lnTo>
                  <a:pt x="36380" y="29538"/>
                </a:lnTo>
                <a:lnTo>
                  <a:pt x="47512" y="22738"/>
                </a:lnTo>
                <a:lnTo>
                  <a:pt x="61290" y="20485"/>
                </a:lnTo>
                <a:lnTo>
                  <a:pt x="70294" y="20485"/>
                </a:lnTo>
                <a:lnTo>
                  <a:pt x="77343" y="22453"/>
                </a:lnTo>
                <a:lnTo>
                  <a:pt x="82257" y="24587"/>
                </a:lnTo>
                <a:lnTo>
                  <a:pt x="87503" y="4927"/>
                </a:lnTo>
                <a:lnTo>
                  <a:pt x="83207" y="3118"/>
                </a:lnTo>
                <a:lnTo>
                  <a:pt x="77096" y="1539"/>
                </a:lnTo>
                <a:lnTo>
                  <a:pt x="69388" y="423"/>
                </a:lnTo>
                <a:lnTo>
                  <a:pt x="60299" y="0"/>
                </a:lnTo>
                <a:lnTo>
                  <a:pt x="36776" y="3841"/>
                </a:lnTo>
                <a:lnTo>
                  <a:pt x="17614" y="15117"/>
                </a:lnTo>
                <a:lnTo>
                  <a:pt x="4721" y="33459"/>
                </a:lnTo>
                <a:lnTo>
                  <a:pt x="0" y="58496"/>
                </a:lnTo>
                <a:lnTo>
                  <a:pt x="3670" y="80426"/>
                </a:lnTo>
                <a:lnTo>
                  <a:pt x="14608" y="97990"/>
                </a:lnTo>
                <a:lnTo>
                  <a:pt x="32704" y="109652"/>
                </a:lnTo>
                <a:lnTo>
                  <a:pt x="57848" y="113880"/>
                </a:lnTo>
                <a:lnTo>
                  <a:pt x="67227" y="113438"/>
                </a:lnTo>
                <a:lnTo>
                  <a:pt x="75253" y="112306"/>
                </a:lnTo>
                <a:lnTo>
                  <a:pt x="81622" y="110773"/>
                </a:lnTo>
                <a:lnTo>
                  <a:pt x="86029" y="109131"/>
                </a:lnTo>
                <a:lnTo>
                  <a:pt x="82423" y="89471"/>
                </a:lnTo>
                <a:close/>
              </a:path>
            </a:pathLst>
          </a:custGeom>
          <a:ln w="19278">
            <a:solidFill>
              <a:srgbClr val="231F20"/>
            </a:solidFill>
          </a:ln>
        </p:spPr>
        <p:txBody>
          <a:bodyPr wrap="square" lIns="0" tIns="0" rIns="0" bIns="0" rtlCol="0"/>
          <a:lstStyle/>
          <a:p>
            <a:endParaRPr/>
          </a:p>
        </p:txBody>
      </p:sp>
      <p:sp>
        <p:nvSpPr>
          <p:cNvPr id="294" name="object 294"/>
          <p:cNvSpPr/>
          <p:nvPr/>
        </p:nvSpPr>
        <p:spPr>
          <a:xfrm>
            <a:off x="3602335" y="8815617"/>
            <a:ext cx="100965" cy="110489"/>
          </a:xfrm>
          <a:custGeom>
            <a:avLst/>
            <a:gdLst/>
            <a:ahLst/>
            <a:cxnLst/>
            <a:rect l="l" t="t" r="r" b="b"/>
            <a:pathLst>
              <a:path w="100964" h="110490">
                <a:moveTo>
                  <a:pt x="65214" y="82092"/>
                </a:moveTo>
                <a:lnTo>
                  <a:pt x="73736" y="110439"/>
                </a:lnTo>
                <a:lnTo>
                  <a:pt x="100774" y="110439"/>
                </a:lnTo>
                <a:lnTo>
                  <a:pt x="66357" y="0"/>
                </a:lnTo>
                <a:lnTo>
                  <a:pt x="33591" y="0"/>
                </a:lnTo>
                <a:lnTo>
                  <a:pt x="0" y="110439"/>
                </a:lnTo>
                <a:lnTo>
                  <a:pt x="25730" y="110439"/>
                </a:lnTo>
                <a:lnTo>
                  <a:pt x="33591" y="82092"/>
                </a:lnTo>
                <a:lnTo>
                  <a:pt x="65214" y="82092"/>
                </a:lnTo>
                <a:close/>
              </a:path>
            </a:pathLst>
          </a:custGeom>
          <a:ln w="19278">
            <a:solidFill>
              <a:srgbClr val="231F20"/>
            </a:solidFill>
          </a:ln>
        </p:spPr>
        <p:txBody>
          <a:bodyPr wrap="square" lIns="0" tIns="0" rIns="0" bIns="0" rtlCol="0"/>
          <a:lstStyle/>
          <a:p>
            <a:endParaRPr/>
          </a:p>
        </p:txBody>
      </p:sp>
      <p:sp>
        <p:nvSpPr>
          <p:cNvPr id="295" name="object 295"/>
          <p:cNvSpPr/>
          <p:nvPr/>
        </p:nvSpPr>
        <p:spPr>
          <a:xfrm>
            <a:off x="3639534" y="8834298"/>
            <a:ext cx="24765" cy="45085"/>
          </a:xfrm>
          <a:custGeom>
            <a:avLst/>
            <a:gdLst/>
            <a:ahLst/>
            <a:cxnLst/>
            <a:rect l="l" t="t" r="r" b="b"/>
            <a:pathLst>
              <a:path w="24764" h="45084">
                <a:moveTo>
                  <a:pt x="0" y="44729"/>
                </a:moveTo>
                <a:lnTo>
                  <a:pt x="6553" y="21297"/>
                </a:lnTo>
                <a:lnTo>
                  <a:pt x="8356" y="14909"/>
                </a:lnTo>
                <a:lnTo>
                  <a:pt x="9994" y="6553"/>
                </a:lnTo>
                <a:lnTo>
                  <a:pt x="11633" y="0"/>
                </a:lnTo>
                <a:lnTo>
                  <a:pt x="11963" y="0"/>
                </a:lnTo>
                <a:lnTo>
                  <a:pt x="13601" y="6553"/>
                </a:lnTo>
                <a:lnTo>
                  <a:pt x="15557" y="14744"/>
                </a:lnTo>
                <a:lnTo>
                  <a:pt x="17526" y="21297"/>
                </a:lnTo>
                <a:lnTo>
                  <a:pt x="24409" y="44729"/>
                </a:lnTo>
                <a:lnTo>
                  <a:pt x="0" y="44729"/>
                </a:lnTo>
                <a:close/>
              </a:path>
            </a:pathLst>
          </a:custGeom>
          <a:ln w="19278">
            <a:solidFill>
              <a:srgbClr val="231F20"/>
            </a:solidFill>
          </a:ln>
        </p:spPr>
        <p:txBody>
          <a:bodyPr wrap="square" lIns="0" tIns="0" rIns="0" bIns="0" rtlCol="0"/>
          <a:lstStyle/>
          <a:p>
            <a:endParaRPr/>
          </a:p>
        </p:txBody>
      </p:sp>
      <p:sp>
        <p:nvSpPr>
          <p:cNvPr id="296" name="object 296"/>
          <p:cNvSpPr/>
          <p:nvPr/>
        </p:nvSpPr>
        <p:spPr>
          <a:xfrm>
            <a:off x="3718501" y="8815618"/>
            <a:ext cx="121920" cy="110489"/>
          </a:xfrm>
          <a:custGeom>
            <a:avLst/>
            <a:gdLst/>
            <a:ahLst/>
            <a:cxnLst/>
            <a:rect l="l" t="t" r="r" b="b"/>
            <a:pathLst>
              <a:path w="121920" h="110490">
                <a:moveTo>
                  <a:pt x="97662" y="110439"/>
                </a:moveTo>
                <a:lnTo>
                  <a:pt x="121907" y="110439"/>
                </a:lnTo>
                <a:lnTo>
                  <a:pt x="116014" y="0"/>
                </a:lnTo>
                <a:lnTo>
                  <a:pt x="83248" y="0"/>
                </a:lnTo>
                <a:lnTo>
                  <a:pt x="71615" y="36703"/>
                </a:lnTo>
                <a:lnTo>
                  <a:pt x="68799" y="46287"/>
                </a:lnTo>
                <a:lnTo>
                  <a:pt x="66060" y="56346"/>
                </a:lnTo>
                <a:lnTo>
                  <a:pt x="63476" y="66496"/>
                </a:lnTo>
                <a:lnTo>
                  <a:pt x="61125" y="76352"/>
                </a:lnTo>
                <a:lnTo>
                  <a:pt x="60464" y="76352"/>
                </a:lnTo>
                <a:lnTo>
                  <a:pt x="51130" y="36868"/>
                </a:lnTo>
                <a:lnTo>
                  <a:pt x="40309" y="0"/>
                </a:lnTo>
                <a:lnTo>
                  <a:pt x="7048" y="0"/>
                </a:lnTo>
                <a:lnTo>
                  <a:pt x="0" y="110439"/>
                </a:lnTo>
                <a:lnTo>
                  <a:pt x="23113" y="110439"/>
                </a:lnTo>
                <a:lnTo>
                  <a:pt x="25234" y="68491"/>
                </a:lnTo>
                <a:lnTo>
                  <a:pt x="27038" y="22771"/>
                </a:lnTo>
                <a:lnTo>
                  <a:pt x="27368" y="22771"/>
                </a:lnTo>
                <a:lnTo>
                  <a:pt x="37363" y="66040"/>
                </a:lnTo>
                <a:lnTo>
                  <a:pt x="49161" y="108635"/>
                </a:lnTo>
                <a:lnTo>
                  <a:pt x="68656" y="108635"/>
                </a:lnTo>
                <a:lnTo>
                  <a:pt x="82092" y="65544"/>
                </a:lnTo>
                <a:lnTo>
                  <a:pt x="85332" y="55384"/>
                </a:lnTo>
                <a:lnTo>
                  <a:pt x="88569" y="44591"/>
                </a:lnTo>
                <a:lnTo>
                  <a:pt x="91683" y="33581"/>
                </a:lnTo>
                <a:lnTo>
                  <a:pt x="94551" y="22771"/>
                </a:lnTo>
                <a:lnTo>
                  <a:pt x="94881" y="22771"/>
                </a:lnTo>
                <a:lnTo>
                  <a:pt x="94964" y="34774"/>
                </a:lnTo>
                <a:lnTo>
                  <a:pt x="95184" y="46513"/>
                </a:lnTo>
                <a:lnTo>
                  <a:pt x="95497" y="57729"/>
                </a:lnTo>
                <a:lnTo>
                  <a:pt x="95859" y="68160"/>
                </a:lnTo>
                <a:lnTo>
                  <a:pt x="97662" y="110439"/>
                </a:lnTo>
                <a:close/>
              </a:path>
            </a:pathLst>
          </a:custGeom>
          <a:ln w="19278">
            <a:solidFill>
              <a:srgbClr val="231F20"/>
            </a:solidFill>
          </a:ln>
        </p:spPr>
        <p:txBody>
          <a:bodyPr wrap="square" lIns="0" tIns="0" rIns="0" bIns="0" rtlCol="0"/>
          <a:lstStyle/>
          <a:p>
            <a:endParaRPr/>
          </a:p>
        </p:txBody>
      </p:sp>
      <p:sp>
        <p:nvSpPr>
          <p:cNvPr id="297" name="object 297"/>
          <p:cNvSpPr/>
          <p:nvPr/>
        </p:nvSpPr>
        <p:spPr>
          <a:xfrm>
            <a:off x="3862861" y="8814806"/>
            <a:ext cx="79375" cy="111760"/>
          </a:xfrm>
          <a:custGeom>
            <a:avLst/>
            <a:gdLst/>
            <a:ahLst/>
            <a:cxnLst/>
            <a:rect l="l" t="t" r="r" b="b"/>
            <a:pathLst>
              <a:path w="79375" h="111759">
                <a:moveTo>
                  <a:pt x="0" y="111251"/>
                </a:moveTo>
                <a:lnTo>
                  <a:pt x="24739" y="111251"/>
                </a:lnTo>
                <a:lnTo>
                  <a:pt x="24739" y="71602"/>
                </a:lnTo>
                <a:lnTo>
                  <a:pt x="27038" y="72085"/>
                </a:lnTo>
                <a:lnTo>
                  <a:pt x="29984" y="72250"/>
                </a:lnTo>
                <a:lnTo>
                  <a:pt x="33261" y="72250"/>
                </a:lnTo>
                <a:lnTo>
                  <a:pt x="73573" y="55485"/>
                </a:lnTo>
                <a:lnTo>
                  <a:pt x="79311" y="34404"/>
                </a:lnTo>
                <a:lnTo>
                  <a:pt x="78480" y="26628"/>
                </a:lnTo>
                <a:lnTo>
                  <a:pt x="44492" y="552"/>
                </a:lnTo>
                <a:lnTo>
                  <a:pt x="33756" y="0"/>
                </a:lnTo>
                <a:lnTo>
                  <a:pt x="23135" y="173"/>
                </a:lnTo>
                <a:lnTo>
                  <a:pt x="14049" y="652"/>
                </a:lnTo>
                <a:lnTo>
                  <a:pt x="6378" y="1376"/>
                </a:lnTo>
                <a:lnTo>
                  <a:pt x="0" y="2285"/>
                </a:lnTo>
                <a:lnTo>
                  <a:pt x="0" y="111251"/>
                </a:lnTo>
                <a:close/>
              </a:path>
            </a:pathLst>
          </a:custGeom>
          <a:ln w="19278">
            <a:solidFill>
              <a:srgbClr val="231F20"/>
            </a:solidFill>
          </a:ln>
        </p:spPr>
        <p:txBody>
          <a:bodyPr wrap="square" lIns="0" tIns="0" rIns="0" bIns="0" rtlCol="0"/>
          <a:lstStyle/>
          <a:p>
            <a:endParaRPr/>
          </a:p>
        </p:txBody>
      </p:sp>
      <p:sp>
        <p:nvSpPr>
          <p:cNvPr id="298" name="object 298"/>
          <p:cNvSpPr/>
          <p:nvPr/>
        </p:nvSpPr>
        <p:spPr>
          <a:xfrm>
            <a:off x="3887600" y="8833804"/>
            <a:ext cx="29845" cy="34290"/>
          </a:xfrm>
          <a:custGeom>
            <a:avLst/>
            <a:gdLst/>
            <a:ahLst/>
            <a:cxnLst/>
            <a:rect l="l" t="t" r="r" b="b"/>
            <a:pathLst>
              <a:path w="29845" h="34290">
                <a:moveTo>
                  <a:pt x="0" y="825"/>
                </a:moveTo>
                <a:lnTo>
                  <a:pt x="1803" y="330"/>
                </a:lnTo>
                <a:lnTo>
                  <a:pt x="5245" y="0"/>
                </a:lnTo>
                <a:lnTo>
                  <a:pt x="10160" y="0"/>
                </a:lnTo>
                <a:lnTo>
                  <a:pt x="18557" y="1107"/>
                </a:lnTo>
                <a:lnTo>
                  <a:pt x="24723" y="4303"/>
                </a:lnTo>
                <a:lnTo>
                  <a:pt x="28523" y="9402"/>
                </a:lnTo>
                <a:lnTo>
                  <a:pt x="29819" y="16217"/>
                </a:lnTo>
                <a:lnTo>
                  <a:pt x="28332" y="23714"/>
                </a:lnTo>
                <a:lnTo>
                  <a:pt x="24064" y="29333"/>
                </a:lnTo>
                <a:lnTo>
                  <a:pt x="17309" y="32862"/>
                </a:lnTo>
                <a:lnTo>
                  <a:pt x="8356" y="34086"/>
                </a:lnTo>
                <a:lnTo>
                  <a:pt x="4584" y="34086"/>
                </a:lnTo>
                <a:lnTo>
                  <a:pt x="2133" y="33921"/>
                </a:lnTo>
                <a:lnTo>
                  <a:pt x="0" y="33426"/>
                </a:lnTo>
                <a:lnTo>
                  <a:pt x="0" y="825"/>
                </a:lnTo>
                <a:close/>
              </a:path>
            </a:pathLst>
          </a:custGeom>
          <a:ln w="19278">
            <a:solidFill>
              <a:srgbClr val="231F20"/>
            </a:solidFill>
          </a:ln>
        </p:spPr>
        <p:txBody>
          <a:bodyPr wrap="square" lIns="0" tIns="0" rIns="0" bIns="0" rtlCol="0"/>
          <a:lstStyle/>
          <a:p>
            <a:endParaRPr/>
          </a:p>
        </p:txBody>
      </p:sp>
      <p:sp>
        <p:nvSpPr>
          <p:cNvPr id="299" name="object 299"/>
          <p:cNvSpPr/>
          <p:nvPr/>
        </p:nvSpPr>
        <p:spPr>
          <a:xfrm>
            <a:off x="3961335" y="8815618"/>
            <a:ext cx="90170" cy="112395"/>
          </a:xfrm>
          <a:custGeom>
            <a:avLst/>
            <a:gdLst/>
            <a:ahLst/>
            <a:cxnLst/>
            <a:rect l="l" t="t" r="r" b="b"/>
            <a:pathLst>
              <a:path w="90170" h="112395">
                <a:moveTo>
                  <a:pt x="0" y="0"/>
                </a:moveTo>
                <a:lnTo>
                  <a:pt x="0" y="61607"/>
                </a:lnTo>
                <a:lnTo>
                  <a:pt x="2969" y="84312"/>
                </a:lnTo>
                <a:lnTo>
                  <a:pt x="11591" y="100074"/>
                </a:lnTo>
                <a:lnTo>
                  <a:pt x="25438" y="109261"/>
                </a:lnTo>
                <a:lnTo>
                  <a:pt x="44081" y="112242"/>
                </a:lnTo>
                <a:lnTo>
                  <a:pt x="63437" y="109175"/>
                </a:lnTo>
                <a:lnTo>
                  <a:pt x="77911" y="99872"/>
                </a:lnTo>
                <a:lnTo>
                  <a:pt x="86979" y="84178"/>
                </a:lnTo>
                <a:lnTo>
                  <a:pt x="90119" y="61937"/>
                </a:lnTo>
                <a:lnTo>
                  <a:pt x="90119" y="0"/>
                </a:lnTo>
                <a:lnTo>
                  <a:pt x="65214" y="0"/>
                </a:lnTo>
                <a:lnTo>
                  <a:pt x="65214" y="63411"/>
                </a:lnTo>
                <a:lnTo>
                  <a:pt x="63882" y="76211"/>
                </a:lnTo>
                <a:lnTo>
                  <a:pt x="59969" y="85204"/>
                </a:lnTo>
                <a:lnTo>
                  <a:pt x="53598" y="90510"/>
                </a:lnTo>
                <a:lnTo>
                  <a:pt x="44894" y="92252"/>
                </a:lnTo>
                <a:lnTo>
                  <a:pt x="36450" y="90443"/>
                </a:lnTo>
                <a:lnTo>
                  <a:pt x="30170" y="85023"/>
                </a:lnTo>
                <a:lnTo>
                  <a:pt x="26254" y="76007"/>
                </a:lnTo>
                <a:lnTo>
                  <a:pt x="24904" y="63411"/>
                </a:lnTo>
                <a:lnTo>
                  <a:pt x="24904" y="0"/>
                </a:lnTo>
                <a:lnTo>
                  <a:pt x="0" y="0"/>
                </a:lnTo>
                <a:close/>
              </a:path>
            </a:pathLst>
          </a:custGeom>
          <a:ln w="19278">
            <a:solidFill>
              <a:srgbClr val="231F20"/>
            </a:solidFill>
          </a:ln>
        </p:spPr>
        <p:txBody>
          <a:bodyPr wrap="square" lIns="0" tIns="0" rIns="0" bIns="0" rtlCol="0"/>
          <a:lstStyle/>
          <a:p>
            <a:endParaRPr/>
          </a:p>
        </p:txBody>
      </p:sp>
      <p:sp>
        <p:nvSpPr>
          <p:cNvPr id="300" name="object 300"/>
          <p:cNvSpPr/>
          <p:nvPr/>
        </p:nvSpPr>
        <p:spPr>
          <a:xfrm>
            <a:off x="4072098" y="8813981"/>
            <a:ext cx="76200" cy="114300"/>
          </a:xfrm>
          <a:custGeom>
            <a:avLst/>
            <a:gdLst/>
            <a:ahLst/>
            <a:cxnLst/>
            <a:rect l="l" t="t" r="r" b="b"/>
            <a:pathLst>
              <a:path w="76200" h="114300">
                <a:moveTo>
                  <a:pt x="0" y="106832"/>
                </a:moveTo>
                <a:lnTo>
                  <a:pt x="5741" y="109359"/>
                </a:lnTo>
                <a:lnTo>
                  <a:pt x="13250" y="111564"/>
                </a:lnTo>
                <a:lnTo>
                  <a:pt x="21958" y="113124"/>
                </a:lnTo>
                <a:lnTo>
                  <a:pt x="31292" y="113715"/>
                </a:lnTo>
                <a:lnTo>
                  <a:pt x="51021" y="110967"/>
                </a:lnTo>
                <a:lnTo>
                  <a:pt x="64866" y="103533"/>
                </a:lnTo>
                <a:lnTo>
                  <a:pt x="73028" y="92627"/>
                </a:lnTo>
                <a:lnTo>
                  <a:pt x="75704" y="79463"/>
                </a:lnTo>
                <a:lnTo>
                  <a:pt x="73991" y="68769"/>
                </a:lnTo>
                <a:lnTo>
                  <a:pt x="68759" y="59869"/>
                </a:lnTo>
                <a:lnTo>
                  <a:pt x="59872" y="52533"/>
                </a:lnTo>
                <a:lnTo>
                  <a:pt x="47193" y="46532"/>
                </a:lnTo>
                <a:lnTo>
                  <a:pt x="37905" y="42808"/>
                </a:lnTo>
                <a:lnTo>
                  <a:pt x="31540" y="39362"/>
                </a:lnTo>
                <a:lnTo>
                  <a:pt x="27880" y="35608"/>
                </a:lnTo>
                <a:lnTo>
                  <a:pt x="26708" y="30962"/>
                </a:lnTo>
                <a:lnTo>
                  <a:pt x="26708" y="25399"/>
                </a:lnTo>
                <a:lnTo>
                  <a:pt x="31953" y="20319"/>
                </a:lnTo>
                <a:lnTo>
                  <a:pt x="42760" y="20319"/>
                </a:lnTo>
                <a:lnTo>
                  <a:pt x="53416" y="20319"/>
                </a:lnTo>
                <a:lnTo>
                  <a:pt x="61442" y="23431"/>
                </a:lnTo>
                <a:lnTo>
                  <a:pt x="65709" y="25565"/>
                </a:lnTo>
                <a:lnTo>
                  <a:pt x="71272" y="5575"/>
                </a:lnTo>
                <a:lnTo>
                  <a:pt x="65879" y="3386"/>
                </a:lnTo>
                <a:lnTo>
                  <a:pt x="59458" y="1616"/>
                </a:lnTo>
                <a:lnTo>
                  <a:pt x="51898" y="431"/>
                </a:lnTo>
                <a:lnTo>
                  <a:pt x="43091" y="0"/>
                </a:lnTo>
                <a:lnTo>
                  <a:pt x="25643" y="2520"/>
                </a:lnTo>
                <a:lnTo>
                  <a:pt x="12493" y="9480"/>
                </a:lnTo>
                <a:lnTo>
                  <a:pt x="4196" y="19973"/>
                </a:lnTo>
                <a:lnTo>
                  <a:pt x="1308" y="33096"/>
                </a:lnTo>
                <a:lnTo>
                  <a:pt x="3489" y="44072"/>
                </a:lnTo>
                <a:lnTo>
                  <a:pt x="9666" y="53047"/>
                </a:lnTo>
                <a:lnTo>
                  <a:pt x="19283" y="60242"/>
                </a:lnTo>
                <a:lnTo>
                  <a:pt x="31788" y="65874"/>
                </a:lnTo>
                <a:lnTo>
                  <a:pt x="45059" y="70459"/>
                </a:lnTo>
                <a:lnTo>
                  <a:pt x="50304" y="74383"/>
                </a:lnTo>
                <a:lnTo>
                  <a:pt x="50304" y="81267"/>
                </a:lnTo>
                <a:lnTo>
                  <a:pt x="50304" y="88480"/>
                </a:lnTo>
                <a:lnTo>
                  <a:pt x="44246" y="93230"/>
                </a:lnTo>
                <a:lnTo>
                  <a:pt x="32766" y="93230"/>
                </a:lnTo>
                <a:lnTo>
                  <a:pt x="24871" y="92639"/>
                </a:lnTo>
                <a:lnTo>
                  <a:pt x="17389" y="91079"/>
                </a:lnTo>
                <a:lnTo>
                  <a:pt x="10673" y="88874"/>
                </a:lnTo>
                <a:lnTo>
                  <a:pt x="5080" y="86347"/>
                </a:lnTo>
                <a:lnTo>
                  <a:pt x="0" y="106832"/>
                </a:lnTo>
                <a:close/>
              </a:path>
            </a:pathLst>
          </a:custGeom>
          <a:ln w="19278">
            <a:solidFill>
              <a:srgbClr val="231F20"/>
            </a:solidFill>
          </a:ln>
        </p:spPr>
        <p:txBody>
          <a:bodyPr wrap="square" lIns="0" tIns="0" rIns="0" bIns="0" rtlCol="0"/>
          <a:lstStyle/>
          <a:p>
            <a:endParaRPr/>
          </a:p>
        </p:txBody>
      </p:sp>
      <p:sp>
        <p:nvSpPr>
          <p:cNvPr id="301" name="object 301"/>
          <p:cNvSpPr/>
          <p:nvPr/>
        </p:nvSpPr>
        <p:spPr>
          <a:xfrm>
            <a:off x="4164025" y="8844950"/>
            <a:ext cx="29209" cy="30480"/>
          </a:xfrm>
          <a:custGeom>
            <a:avLst/>
            <a:gdLst/>
            <a:ahLst/>
            <a:cxnLst/>
            <a:rect l="l" t="t" r="r" b="b"/>
            <a:pathLst>
              <a:path w="29210" h="30479">
                <a:moveTo>
                  <a:pt x="14414" y="29984"/>
                </a:moveTo>
                <a:lnTo>
                  <a:pt x="23431" y="29984"/>
                </a:lnTo>
                <a:lnTo>
                  <a:pt x="29159" y="23596"/>
                </a:lnTo>
                <a:lnTo>
                  <a:pt x="29159" y="15074"/>
                </a:lnTo>
                <a:lnTo>
                  <a:pt x="28994" y="6057"/>
                </a:lnTo>
                <a:lnTo>
                  <a:pt x="23266" y="0"/>
                </a:lnTo>
                <a:lnTo>
                  <a:pt x="14579" y="0"/>
                </a:lnTo>
                <a:lnTo>
                  <a:pt x="6057" y="0"/>
                </a:lnTo>
                <a:lnTo>
                  <a:pt x="0" y="6222"/>
                </a:lnTo>
                <a:lnTo>
                  <a:pt x="0" y="15074"/>
                </a:lnTo>
                <a:lnTo>
                  <a:pt x="0" y="23596"/>
                </a:lnTo>
                <a:lnTo>
                  <a:pt x="5892" y="29984"/>
                </a:lnTo>
                <a:lnTo>
                  <a:pt x="14414" y="29984"/>
                </a:lnTo>
                <a:close/>
              </a:path>
            </a:pathLst>
          </a:custGeom>
          <a:ln w="19278">
            <a:solidFill>
              <a:srgbClr val="231F20"/>
            </a:solidFill>
          </a:ln>
        </p:spPr>
        <p:txBody>
          <a:bodyPr wrap="square" lIns="0" tIns="0" rIns="0" bIns="0" rtlCol="0"/>
          <a:lstStyle/>
          <a:p>
            <a:endParaRPr/>
          </a:p>
        </p:txBody>
      </p:sp>
      <p:sp>
        <p:nvSpPr>
          <p:cNvPr id="302" name="object 302"/>
          <p:cNvSpPr/>
          <p:nvPr/>
        </p:nvSpPr>
        <p:spPr>
          <a:xfrm>
            <a:off x="4164025" y="8897871"/>
            <a:ext cx="29209" cy="30480"/>
          </a:xfrm>
          <a:custGeom>
            <a:avLst/>
            <a:gdLst/>
            <a:ahLst/>
            <a:cxnLst/>
            <a:rect l="l" t="t" r="r" b="b"/>
            <a:pathLst>
              <a:path w="29210" h="30479">
                <a:moveTo>
                  <a:pt x="14414" y="29984"/>
                </a:moveTo>
                <a:lnTo>
                  <a:pt x="23431" y="29984"/>
                </a:lnTo>
                <a:lnTo>
                  <a:pt x="29159" y="23596"/>
                </a:lnTo>
                <a:lnTo>
                  <a:pt x="29159" y="15074"/>
                </a:lnTo>
                <a:lnTo>
                  <a:pt x="28994" y="6070"/>
                </a:lnTo>
                <a:lnTo>
                  <a:pt x="23266" y="0"/>
                </a:lnTo>
                <a:lnTo>
                  <a:pt x="14579" y="0"/>
                </a:lnTo>
                <a:lnTo>
                  <a:pt x="6057" y="0"/>
                </a:lnTo>
                <a:lnTo>
                  <a:pt x="0" y="6235"/>
                </a:lnTo>
                <a:lnTo>
                  <a:pt x="0" y="15074"/>
                </a:lnTo>
                <a:lnTo>
                  <a:pt x="0" y="23596"/>
                </a:lnTo>
                <a:lnTo>
                  <a:pt x="5892" y="29984"/>
                </a:lnTo>
                <a:lnTo>
                  <a:pt x="14414" y="29984"/>
                </a:lnTo>
                <a:close/>
              </a:path>
            </a:pathLst>
          </a:custGeom>
          <a:ln w="19278">
            <a:solidFill>
              <a:srgbClr val="231F20"/>
            </a:solidFill>
          </a:ln>
        </p:spPr>
        <p:txBody>
          <a:bodyPr wrap="square" lIns="0" tIns="0" rIns="0" bIns="0" rtlCol="0"/>
          <a:lstStyle/>
          <a:p>
            <a:endParaRPr/>
          </a:p>
        </p:txBody>
      </p:sp>
      <p:sp>
        <p:nvSpPr>
          <p:cNvPr id="303" name="object 303"/>
          <p:cNvSpPr/>
          <p:nvPr/>
        </p:nvSpPr>
        <p:spPr>
          <a:xfrm>
            <a:off x="4238733" y="8813973"/>
            <a:ext cx="87630" cy="114300"/>
          </a:xfrm>
          <a:custGeom>
            <a:avLst/>
            <a:gdLst/>
            <a:ahLst/>
            <a:cxnLst/>
            <a:rect l="l" t="t" r="r" b="b"/>
            <a:pathLst>
              <a:path w="87629" h="114300">
                <a:moveTo>
                  <a:pt x="82423" y="89471"/>
                </a:moveTo>
                <a:lnTo>
                  <a:pt x="77343" y="91605"/>
                </a:lnTo>
                <a:lnTo>
                  <a:pt x="69151" y="93078"/>
                </a:lnTo>
                <a:lnTo>
                  <a:pt x="61455" y="93078"/>
                </a:lnTo>
                <a:lnTo>
                  <a:pt x="46617" y="90555"/>
                </a:lnTo>
                <a:lnTo>
                  <a:pt x="35544" y="83346"/>
                </a:lnTo>
                <a:lnTo>
                  <a:pt x="28619" y="71989"/>
                </a:lnTo>
                <a:lnTo>
                  <a:pt x="26225" y="57023"/>
                </a:lnTo>
                <a:lnTo>
                  <a:pt x="28937" y="40946"/>
                </a:lnTo>
                <a:lnTo>
                  <a:pt x="36380" y="29538"/>
                </a:lnTo>
                <a:lnTo>
                  <a:pt x="47512" y="22738"/>
                </a:lnTo>
                <a:lnTo>
                  <a:pt x="61290" y="20485"/>
                </a:lnTo>
                <a:lnTo>
                  <a:pt x="70294" y="20485"/>
                </a:lnTo>
                <a:lnTo>
                  <a:pt x="77343" y="22453"/>
                </a:lnTo>
                <a:lnTo>
                  <a:pt x="82257" y="24587"/>
                </a:lnTo>
                <a:lnTo>
                  <a:pt x="87503" y="4927"/>
                </a:lnTo>
                <a:lnTo>
                  <a:pt x="83207" y="3118"/>
                </a:lnTo>
                <a:lnTo>
                  <a:pt x="77096" y="1539"/>
                </a:lnTo>
                <a:lnTo>
                  <a:pt x="69388" y="423"/>
                </a:lnTo>
                <a:lnTo>
                  <a:pt x="60299" y="0"/>
                </a:lnTo>
                <a:lnTo>
                  <a:pt x="36776" y="3841"/>
                </a:lnTo>
                <a:lnTo>
                  <a:pt x="17614" y="15117"/>
                </a:lnTo>
                <a:lnTo>
                  <a:pt x="4721" y="33459"/>
                </a:lnTo>
                <a:lnTo>
                  <a:pt x="0" y="58496"/>
                </a:lnTo>
                <a:lnTo>
                  <a:pt x="3670" y="80426"/>
                </a:lnTo>
                <a:lnTo>
                  <a:pt x="14608" y="97990"/>
                </a:lnTo>
                <a:lnTo>
                  <a:pt x="32704" y="109652"/>
                </a:lnTo>
                <a:lnTo>
                  <a:pt x="57848" y="113880"/>
                </a:lnTo>
                <a:lnTo>
                  <a:pt x="67227" y="113438"/>
                </a:lnTo>
                <a:lnTo>
                  <a:pt x="75253" y="112306"/>
                </a:lnTo>
                <a:lnTo>
                  <a:pt x="81622" y="110773"/>
                </a:lnTo>
                <a:lnTo>
                  <a:pt x="86029" y="109131"/>
                </a:lnTo>
                <a:lnTo>
                  <a:pt x="82423" y="89471"/>
                </a:lnTo>
                <a:close/>
              </a:path>
            </a:pathLst>
          </a:custGeom>
          <a:ln w="19278">
            <a:solidFill>
              <a:srgbClr val="231F20"/>
            </a:solidFill>
          </a:ln>
        </p:spPr>
        <p:txBody>
          <a:bodyPr wrap="square" lIns="0" tIns="0" rIns="0" bIns="0" rtlCol="0"/>
          <a:lstStyle/>
          <a:p>
            <a:endParaRPr/>
          </a:p>
        </p:txBody>
      </p:sp>
      <p:sp>
        <p:nvSpPr>
          <p:cNvPr id="304" name="object 304"/>
          <p:cNvSpPr/>
          <p:nvPr/>
        </p:nvSpPr>
        <p:spPr>
          <a:xfrm>
            <a:off x="4334586" y="8813652"/>
            <a:ext cx="106680" cy="114300"/>
          </a:xfrm>
          <a:custGeom>
            <a:avLst/>
            <a:gdLst/>
            <a:ahLst/>
            <a:cxnLst/>
            <a:rect l="l" t="t" r="r" b="b"/>
            <a:pathLst>
              <a:path w="106679" h="114300">
                <a:moveTo>
                  <a:pt x="53746" y="0"/>
                </a:moveTo>
                <a:lnTo>
                  <a:pt x="31659" y="4382"/>
                </a:lnTo>
                <a:lnTo>
                  <a:pt x="14705" y="16506"/>
                </a:lnTo>
                <a:lnTo>
                  <a:pt x="3834" y="34836"/>
                </a:lnTo>
                <a:lnTo>
                  <a:pt x="0" y="57835"/>
                </a:lnTo>
                <a:lnTo>
                  <a:pt x="3531" y="79990"/>
                </a:lnTo>
                <a:lnTo>
                  <a:pt x="13746" y="97886"/>
                </a:lnTo>
                <a:lnTo>
                  <a:pt x="30073" y="109851"/>
                </a:lnTo>
                <a:lnTo>
                  <a:pt x="51943" y="114211"/>
                </a:lnTo>
                <a:lnTo>
                  <a:pt x="74107" y="110237"/>
                </a:lnTo>
                <a:lnTo>
                  <a:pt x="91232" y="98767"/>
                </a:lnTo>
                <a:lnTo>
                  <a:pt x="102272" y="80478"/>
                </a:lnTo>
                <a:lnTo>
                  <a:pt x="106184" y="56045"/>
                </a:lnTo>
                <a:lnTo>
                  <a:pt x="102761" y="34359"/>
                </a:lnTo>
                <a:lnTo>
                  <a:pt x="92686" y="16530"/>
                </a:lnTo>
                <a:lnTo>
                  <a:pt x="76250" y="4447"/>
                </a:lnTo>
                <a:lnTo>
                  <a:pt x="53746" y="0"/>
                </a:lnTo>
                <a:close/>
              </a:path>
            </a:pathLst>
          </a:custGeom>
          <a:ln w="19278">
            <a:solidFill>
              <a:srgbClr val="231F20"/>
            </a:solidFill>
          </a:ln>
        </p:spPr>
        <p:txBody>
          <a:bodyPr wrap="square" lIns="0" tIns="0" rIns="0" bIns="0" rtlCol="0"/>
          <a:lstStyle/>
          <a:p>
            <a:endParaRPr/>
          </a:p>
        </p:txBody>
      </p:sp>
      <p:sp>
        <p:nvSpPr>
          <p:cNvPr id="305" name="object 305"/>
          <p:cNvSpPr/>
          <p:nvPr/>
        </p:nvSpPr>
        <p:spPr>
          <a:xfrm>
            <a:off x="4360964" y="8833477"/>
            <a:ext cx="53975" cy="74930"/>
          </a:xfrm>
          <a:custGeom>
            <a:avLst/>
            <a:gdLst/>
            <a:ahLst/>
            <a:cxnLst/>
            <a:rect l="l" t="t" r="r" b="b"/>
            <a:pathLst>
              <a:path w="53975" h="74929">
                <a:moveTo>
                  <a:pt x="26873" y="0"/>
                </a:moveTo>
                <a:lnTo>
                  <a:pt x="38280" y="2975"/>
                </a:lnTo>
                <a:lnTo>
                  <a:pt x="46597" y="11020"/>
                </a:lnTo>
                <a:lnTo>
                  <a:pt x="51688" y="22813"/>
                </a:lnTo>
                <a:lnTo>
                  <a:pt x="53416" y="37033"/>
                </a:lnTo>
                <a:lnTo>
                  <a:pt x="51642" y="51951"/>
                </a:lnTo>
                <a:lnTo>
                  <a:pt x="46474" y="63846"/>
                </a:lnTo>
                <a:lnTo>
                  <a:pt x="38141" y="71716"/>
                </a:lnTo>
                <a:lnTo>
                  <a:pt x="26873" y="74561"/>
                </a:lnTo>
                <a:lnTo>
                  <a:pt x="15623" y="71839"/>
                </a:lnTo>
                <a:lnTo>
                  <a:pt x="7169" y="64217"/>
                </a:lnTo>
                <a:lnTo>
                  <a:pt x="1848" y="52508"/>
                </a:lnTo>
                <a:lnTo>
                  <a:pt x="0" y="37528"/>
                </a:lnTo>
                <a:lnTo>
                  <a:pt x="1802" y="22609"/>
                </a:lnTo>
                <a:lnTo>
                  <a:pt x="7045" y="10715"/>
                </a:lnTo>
                <a:lnTo>
                  <a:pt x="15484" y="2845"/>
                </a:lnTo>
                <a:lnTo>
                  <a:pt x="26873" y="0"/>
                </a:lnTo>
                <a:close/>
              </a:path>
            </a:pathLst>
          </a:custGeom>
          <a:ln w="19278">
            <a:solidFill>
              <a:srgbClr val="231F20"/>
            </a:solidFill>
          </a:ln>
        </p:spPr>
        <p:txBody>
          <a:bodyPr wrap="square" lIns="0" tIns="0" rIns="0" bIns="0" rtlCol="0"/>
          <a:lstStyle/>
          <a:p>
            <a:endParaRPr/>
          </a:p>
        </p:txBody>
      </p:sp>
      <p:sp>
        <p:nvSpPr>
          <p:cNvPr id="306" name="object 306"/>
          <p:cNvSpPr/>
          <p:nvPr/>
        </p:nvSpPr>
        <p:spPr>
          <a:xfrm>
            <a:off x="4460430" y="8815618"/>
            <a:ext cx="91440" cy="110489"/>
          </a:xfrm>
          <a:custGeom>
            <a:avLst/>
            <a:gdLst/>
            <a:ahLst/>
            <a:cxnLst/>
            <a:rect l="l" t="t" r="r" b="b"/>
            <a:pathLst>
              <a:path w="91439" h="110490">
                <a:moveTo>
                  <a:pt x="22936" y="110439"/>
                </a:moveTo>
                <a:lnTo>
                  <a:pt x="22936" y="77177"/>
                </a:lnTo>
                <a:lnTo>
                  <a:pt x="22871" y="64096"/>
                </a:lnTo>
                <a:lnTo>
                  <a:pt x="22669" y="51781"/>
                </a:lnTo>
                <a:lnTo>
                  <a:pt x="22314" y="40080"/>
                </a:lnTo>
                <a:lnTo>
                  <a:pt x="21793" y="28841"/>
                </a:lnTo>
                <a:lnTo>
                  <a:pt x="22440" y="28841"/>
                </a:lnTo>
                <a:lnTo>
                  <a:pt x="41617" y="67830"/>
                </a:lnTo>
                <a:lnTo>
                  <a:pt x="65214" y="110439"/>
                </a:lnTo>
                <a:lnTo>
                  <a:pt x="91427" y="110439"/>
                </a:lnTo>
                <a:lnTo>
                  <a:pt x="91427" y="0"/>
                </a:lnTo>
                <a:lnTo>
                  <a:pt x="68491" y="0"/>
                </a:lnTo>
                <a:lnTo>
                  <a:pt x="68589" y="44338"/>
                </a:lnTo>
                <a:lnTo>
                  <a:pt x="70459" y="78320"/>
                </a:lnTo>
                <a:lnTo>
                  <a:pt x="70129" y="78320"/>
                </a:lnTo>
                <a:lnTo>
                  <a:pt x="52108" y="40474"/>
                </a:lnTo>
                <a:lnTo>
                  <a:pt x="29159" y="0"/>
                </a:lnTo>
                <a:lnTo>
                  <a:pt x="0" y="0"/>
                </a:lnTo>
                <a:lnTo>
                  <a:pt x="0" y="110439"/>
                </a:lnTo>
                <a:lnTo>
                  <a:pt x="22936" y="110439"/>
                </a:lnTo>
                <a:close/>
              </a:path>
            </a:pathLst>
          </a:custGeom>
          <a:ln w="19278">
            <a:solidFill>
              <a:srgbClr val="231F20"/>
            </a:solidFill>
          </a:ln>
        </p:spPr>
        <p:txBody>
          <a:bodyPr wrap="square" lIns="0" tIns="0" rIns="0" bIns="0" rtlCol="0"/>
          <a:lstStyle/>
          <a:p>
            <a:endParaRPr/>
          </a:p>
        </p:txBody>
      </p:sp>
      <p:sp>
        <p:nvSpPr>
          <p:cNvPr id="307" name="object 307"/>
          <p:cNvSpPr/>
          <p:nvPr/>
        </p:nvSpPr>
        <p:spPr>
          <a:xfrm>
            <a:off x="4568406" y="8815618"/>
            <a:ext cx="85090" cy="110489"/>
          </a:xfrm>
          <a:custGeom>
            <a:avLst/>
            <a:gdLst/>
            <a:ahLst/>
            <a:cxnLst/>
            <a:rect l="l" t="t" r="r" b="b"/>
            <a:pathLst>
              <a:path w="85089"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308" name="object 308"/>
          <p:cNvSpPr/>
          <p:nvPr/>
        </p:nvSpPr>
        <p:spPr>
          <a:xfrm>
            <a:off x="4669988"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309" name="object 309"/>
          <p:cNvSpPr/>
          <p:nvPr/>
        </p:nvSpPr>
        <p:spPr>
          <a:xfrm>
            <a:off x="4752408" y="8815618"/>
            <a:ext cx="95250" cy="110489"/>
          </a:xfrm>
          <a:custGeom>
            <a:avLst/>
            <a:gdLst/>
            <a:ahLst/>
            <a:cxnLst/>
            <a:rect l="l" t="t" r="r" b="b"/>
            <a:pathLst>
              <a:path w="95250" h="110490">
                <a:moveTo>
                  <a:pt x="95199" y="110439"/>
                </a:moveTo>
                <a:lnTo>
                  <a:pt x="62433" y="53911"/>
                </a:lnTo>
                <a:lnTo>
                  <a:pt x="93560" y="0"/>
                </a:lnTo>
                <a:lnTo>
                  <a:pt x="65049" y="0"/>
                </a:lnTo>
                <a:lnTo>
                  <a:pt x="55714" y="20154"/>
                </a:lnTo>
                <a:lnTo>
                  <a:pt x="52920" y="26543"/>
                </a:lnTo>
                <a:lnTo>
                  <a:pt x="50799" y="31457"/>
                </a:lnTo>
                <a:lnTo>
                  <a:pt x="48171" y="38506"/>
                </a:lnTo>
                <a:lnTo>
                  <a:pt x="47840" y="38506"/>
                </a:lnTo>
                <a:lnTo>
                  <a:pt x="45224" y="32283"/>
                </a:lnTo>
                <a:lnTo>
                  <a:pt x="42760" y="26873"/>
                </a:lnTo>
                <a:lnTo>
                  <a:pt x="39484" y="20154"/>
                </a:lnTo>
                <a:lnTo>
                  <a:pt x="29819" y="0"/>
                </a:lnTo>
                <a:lnTo>
                  <a:pt x="1142" y="0"/>
                </a:lnTo>
                <a:lnTo>
                  <a:pt x="31953" y="54559"/>
                </a:lnTo>
                <a:lnTo>
                  <a:pt x="0" y="110439"/>
                </a:lnTo>
                <a:lnTo>
                  <a:pt x="28511" y="110439"/>
                </a:lnTo>
                <a:lnTo>
                  <a:pt x="37515" y="90449"/>
                </a:lnTo>
                <a:lnTo>
                  <a:pt x="41122" y="82753"/>
                </a:lnTo>
                <a:lnTo>
                  <a:pt x="43916" y="77012"/>
                </a:lnTo>
                <a:lnTo>
                  <a:pt x="46202" y="70624"/>
                </a:lnTo>
                <a:lnTo>
                  <a:pt x="46532" y="70624"/>
                </a:lnTo>
                <a:lnTo>
                  <a:pt x="49644" y="77012"/>
                </a:lnTo>
                <a:lnTo>
                  <a:pt x="52273" y="82753"/>
                </a:lnTo>
                <a:lnTo>
                  <a:pt x="56362" y="90449"/>
                </a:lnTo>
                <a:lnTo>
                  <a:pt x="66357" y="110439"/>
                </a:lnTo>
                <a:lnTo>
                  <a:pt x="95199" y="110439"/>
                </a:lnTo>
                <a:close/>
              </a:path>
            </a:pathLst>
          </a:custGeom>
          <a:ln w="19278">
            <a:solidFill>
              <a:srgbClr val="231F20"/>
            </a:solidFill>
          </a:ln>
        </p:spPr>
        <p:txBody>
          <a:bodyPr wrap="square" lIns="0" tIns="0" rIns="0" bIns="0" rtlCol="0"/>
          <a:lstStyle/>
          <a:p>
            <a:endParaRPr/>
          </a:p>
        </p:txBody>
      </p:sp>
      <p:sp>
        <p:nvSpPr>
          <p:cNvPr id="310" name="object 310"/>
          <p:cNvSpPr/>
          <p:nvPr/>
        </p:nvSpPr>
        <p:spPr>
          <a:xfrm>
            <a:off x="4856946" y="8815618"/>
            <a:ext cx="85090" cy="110489"/>
          </a:xfrm>
          <a:custGeom>
            <a:avLst/>
            <a:gdLst/>
            <a:ahLst/>
            <a:cxnLst/>
            <a:rect l="l" t="t" r="r" b="b"/>
            <a:pathLst>
              <a:path w="85089"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311" name="object 311"/>
          <p:cNvSpPr/>
          <p:nvPr/>
        </p:nvSpPr>
        <p:spPr>
          <a:xfrm>
            <a:off x="4991629" y="8815618"/>
            <a:ext cx="67945" cy="110489"/>
          </a:xfrm>
          <a:custGeom>
            <a:avLst/>
            <a:gdLst/>
            <a:ahLst/>
            <a:cxnLst/>
            <a:rect l="l" t="t" r="r" b="b"/>
            <a:pathLst>
              <a:path w="67945" h="110490">
                <a:moveTo>
                  <a:pt x="0" y="110439"/>
                </a:moveTo>
                <a:lnTo>
                  <a:pt x="24904" y="110439"/>
                </a:lnTo>
                <a:lnTo>
                  <a:pt x="24904" y="66040"/>
                </a:lnTo>
                <a:lnTo>
                  <a:pt x="64554" y="66040"/>
                </a:lnTo>
                <a:lnTo>
                  <a:pt x="64554" y="45720"/>
                </a:lnTo>
                <a:lnTo>
                  <a:pt x="24904" y="45720"/>
                </a:lnTo>
                <a:lnTo>
                  <a:pt x="24904" y="20485"/>
                </a:lnTo>
                <a:lnTo>
                  <a:pt x="67348" y="20485"/>
                </a:lnTo>
                <a:lnTo>
                  <a:pt x="67348" y="0"/>
                </a:lnTo>
                <a:lnTo>
                  <a:pt x="0" y="0"/>
                </a:lnTo>
                <a:lnTo>
                  <a:pt x="0" y="110439"/>
                </a:lnTo>
                <a:close/>
              </a:path>
            </a:pathLst>
          </a:custGeom>
          <a:ln w="19278">
            <a:solidFill>
              <a:srgbClr val="231F20"/>
            </a:solidFill>
          </a:ln>
        </p:spPr>
        <p:txBody>
          <a:bodyPr wrap="square" lIns="0" tIns="0" rIns="0" bIns="0" rtlCol="0"/>
          <a:lstStyle/>
          <a:p>
            <a:endParaRPr/>
          </a:p>
        </p:txBody>
      </p:sp>
      <p:sp>
        <p:nvSpPr>
          <p:cNvPr id="312" name="object 312"/>
          <p:cNvSpPr/>
          <p:nvPr/>
        </p:nvSpPr>
        <p:spPr>
          <a:xfrm>
            <a:off x="5076011" y="8813652"/>
            <a:ext cx="106680" cy="114300"/>
          </a:xfrm>
          <a:custGeom>
            <a:avLst/>
            <a:gdLst/>
            <a:ahLst/>
            <a:cxnLst/>
            <a:rect l="l" t="t" r="r" b="b"/>
            <a:pathLst>
              <a:path w="106679" h="114300">
                <a:moveTo>
                  <a:pt x="53746" y="0"/>
                </a:moveTo>
                <a:lnTo>
                  <a:pt x="31659" y="4382"/>
                </a:lnTo>
                <a:lnTo>
                  <a:pt x="14705" y="16506"/>
                </a:lnTo>
                <a:lnTo>
                  <a:pt x="3834" y="34836"/>
                </a:lnTo>
                <a:lnTo>
                  <a:pt x="0" y="57835"/>
                </a:lnTo>
                <a:lnTo>
                  <a:pt x="3531" y="79990"/>
                </a:lnTo>
                <a:lnTo>
                  <a:pt x="13746" y="97886"/>
                </a:lnTo>
                <a:lnTo>
                  <a:pt x="30073" y="109851"/>
                </a:lnTo>
                <a:lnTo>
                  <a:pt x="51943" y="114211"/>
                </a:lnTo>
                <a:lnTo>
                  <a:pt x="74107" y="110237"/>
                </a:lnTo>
                <a:lnTo>
                  <a:pt x="91232" y="98767"/>
                </a:lnTo>
                <a:lnTo>
                  <a:pt x="102272" y="80478"/>
                </a:lnTo>
                <a:lnTo>
                  <a:pt x="106184" y="56045"/>
                </a:lnTo>
                <a:lnTo>
                  <a:pt x="102761" y="34359"/>
                </a:lnTo>
                <a:lnTo>
                  <a:pt x="92686" y="16530"/>
                </a:lnTo>
                <a:lnTo>
                  <a:pt x="76250" y="4447"/>
                </a:lnTo>
                <a:lnTo>
                  <a:pt x="53746" y="0"/>
                </a:lnTo>
                <a:close/>
              </a:path>
            </a:pathLst>
          </a:custGeom>
          <a:ln w="19278">
            <a:solidFill>
              <a:srgbClr val="231F20"/>
            </a:solidFill>
          </a:ln>
        </p:spPr>
        <p:txBody>
          <a:bodyPr wrap="square" lIns="0" tIns="0" rIns="0" bIns="0" rtlCol="0"/>
          <a:lstStyle/>
          <a:p>
            <a:endParaRPr/>
          </a:p>
        </p:txBody>
      </p:sp>
      <p:sp>
        <p:nvSpPr>
          <p:cNvPr id="313" name="object 313"/>
          <p:cNvSpPr/>
          <p:nvPr/>
        </p:nvSpPr>
        <p:spPr>
          <a:xfrm>
            <a:off x="5102388" y="8833477"/>
            <a:ext cx="53975" cy="74930"/>
          </a:xfrm>
          <a:custGeom>
            <a:avLst/>
            <a:gdLst/>
            <a:ahLst/>
            <a:cxnLst/>
            <a:rect l="l" t="t" r="r" b="b"/>
            <a:pathLst>
              <a:path w="53975" h="74929">
                <a:moveTo>
                  <a:pt x="26873" y="0"/>
                </a:moveTo>
                <a:lnTo>
                  <a:pt x="38280" y="2975"/>
                </a:lnTo>
                <a:lnTo>
                  <a:pt x="46597" y="11020"/>
                </a:lnTo>
                <a:lnTo>
                  <a:pt x="51688" y="22813"/>
                </a:lnTo>
                <a:lnTo>
                  <a:pt x="53416" y="37033"/>
                </a:lnTo>
                <a:lnTo>
                  <a:pt x="51642" y="51951"/>
                </a:lnTo>
                <a:lnTo>
                  <a:pt x="46474" y="63846"/>
                </a:lnTo>
                <a:lnTo>
                  <a:pt x="38141" y="71716"/>
                </a:lnTo>
                <a:lnTo>
                  <a:pt x="26873" y="74561"/>
                </a:lnTo>
                <a:lnTo>
                  <a:pt x="15623" y="71839"/>
                </a:lnTo>
                <a:lnTo>
                  <a:pt x="7169" y="64217"/>
                </a:lnTo>
                <a:lnTo>
                  <a:pt x="1848" y="52508"/>
                </a:lnTo>
                <a:lnTo>
                  <a:pt x="0" y="37528"/>
                </a:lnTo>
                <a:lnTo>
                  <a:pt x="1802" y="22609"/>
                </a:lnTo>
                <a:lnTo>
                  <a:pt x="7045" y="10715"/>
                </a:lnTo>
                <a:lnTo>
                  <a:pt x="15484" y="2845"/>
                </a:lnTo>
                <a:lnTo>
                  <a:pt x="26873" y="0"/>
                </a:lnTo>
                <a:close/>
              </a:path>
            </a:pathLst>
          </a:custGeom>
          <a:ln w="19278">
            <a:solidFill>
              <a:srgbClr val="231F20"/>
            </a:solidFill>
          </a:ln>
        </p:spPr>
        <p:txBody>
          <a:bodyPr wrap="square" lIns="0" tIns="0" rIns="0" bIns="0" rtlCol="0"/>
          <a:lstStyle/>
          <a:p>
            <a:endParaRPr/>
          </a:p>
        </p:txBody>
      </p:sp>
      <p:sp>
        <p:nvSpPr>
          <p:cNvPr id="314" name="object 314"/>
          <p:cNvSpPr/>
          <p:nvPr/>
        </p:nvSpPr>
        <p:spPr>
          <a:xfrm>
            <a:off x="5201851" y="8814806"/>
            <a:ext cx="83820" cy="111760"/>
          </a:xfrm>
          <a:custGeom>
            <a:avLst/>
            <a:gdLst/>
            <a:ahLst/>
            <a:cxnLst/>
            <a:rect l="l" t="t" r="r" b="b"/>
            <a:pathLst>
              <a:path w="83820" h="111759">
                <a:moveTo>
                  <a:pt x="0" y="111251"/>
                </a:moveTo>
                <a:lnTo>
                  <a:pt x="24739" y="111251"/>
                </a:lnTo>
                <a:lnTo>
                  <a:pt x="24739" y="67830"/>
                </a:lnTo>
                <a:lnTo>
                  <a:pt x="32118" y="67830"/>
                </a:lnTo>
                <a:lnTo>
                  <a:pt x="42443" y="67995"/>
                </a:lnTo>
                <a:lnTo>
                  <a:pt x="47193" y="71602"/>
                </a:lnTo>
                <a:lnTo>
                  <a:pt x="50304" y="85521"/>
                </a:lnTo>
                <a:lnTo>
                  <a:pt x="52563" y="94819"/>
                </a:lnTo>
                <a:lnTo>
                  <a:pt x="54622" y="102258"/>
                </a:lnTo>
                <a:lnTo>
                  <a:pt x="56405" y="107762"/>
                </a:lnTo>
                <a:lnTo>
                  <a:pt x="57835" y="111251"/>
                </a:lnTo>
                <a:lnTo>
                  <a:pt x="83400" y="111251"/>
                </a:lnTo>
                <a:lnTo>
                  <a:pt x="81601" y="106341"/>
                </a:lnTo>
                <a:lnTo>
                  <a:pt x="79465" y="98739"/>
                </a:lnTo>
                <a:lnTo>
                  <a:pt x="59804" y="59474"/>
                </a:lnTo>
                <a:lnTo>
                  <a:pt x="59804" y="58978"/>
                </a:lnTo>
                <a:lnTo>
                  <a:pt x="66865" y="55261"/>
                </a:lnTo>
                <a:lnTo>
                  <a:pt x="73125" y="49393"/>
                </a:lnTo>
                <a:lnTo>
                  <a:pt x="77601" y="41558"/>
                </a:lnTo>
                <a:lnTo>
                  <a:pt x="79311" y="31940"/>
                </a:lnTo>
                <a:lnTo>
                  <a:pt x="78642" y="24756"/>
                </a:lnTo>
                <a:lnTo>
                  <a:pt x="44647" y="480"/>
                </a:lnTo>
                <a:lnTo>
                  <a:pt x="33261" y="0"/>
                </a:lnTo>
                <a:lnTo>
                  <a:pt x="23524" y="173"/>
                </a:lnTo>
                <a:lnTo>
                  <a:pt x="14601" y="652"/>
                </a:lnTo>
                <a:lnTo>
                  <a:pt x="6693" y="1376"/>
                </a:lnTo>
                <a:lnTo>
                  <a:pt x="0" y="2285"/>
                </a:lnTo>
                <a:lnTo>
                  <a:pt x="0" y="111251"/>
                </a:lnTo>
                <a:close/>
              </a:path>
            </a:pathLst>
          </a:custGeom>
          <a:ln w="19278">
            <a:solidFill>
              <a:srgbClr val="231F20"/>
            </a:solidFill>
          </a:ln>
        </p:spPr>
        <p:txBody>
          <a:bodyPr wrap="square" lIns="0" tIns="0" rIns="0" bIns="0" rtlCol="0"/>
          <a:lstStyle/>
          <a:p>
            <a:endParaRPr/>
          </a:p>
        </p:txBody>
      </p:sp>
      <p:sp>
        <p:nvSpPr>
          <p:cNvPr id="315" name="object 315"/>
          <p:cNvSpPr/>
          <p:nvPr/>
        </p:nvSpPr>
        <p:spPr>
          <a:xfrm>
            <a:off x="5226591" y="8833474"/>
            <a:ext cx="29845" cy="31750"/>
          </a:xfrm>
          <a:custGeom>
            <a:avLst/>
            <a:gdLst/>
            <a:ahLst/>
            <a:cxnLst/>
            <a:rect l="l" t="t" r="r" b="b"/>
            <a:pathLst>
              <a:path w="29845" h="31750">
                <a:moveTo>
                  <a:pt x="0" y="825"/>
                </a:moveTo>
                <a:lnTo>
                  <a:pt x="1803" y="330"/>
                </a:lnTo>
                <a:lnTo>
                  <a:pt x="5245" y="0"/>
                </a:lnTo>
                <a:lnTo>
                  <a:pt x="11303" y="0"/>
                </a:lnTo>
                <a:lnTo>
                  <a:pt x="22783" y="0"/>
                </a:lnTo>
                <a:lnTo>
                  <a:pt x="29654" y="5245"/>
                </a:lnTo>
                <a:lnTo>
                  <a:pt x="29654" y="15239"/>
                </a:lnTo>
                <a:lnTo>
                  <a:pt x="28308" y="21801"/>
                </a:lnTo>
                <a:lnTo>
                  <a:pt x="24414" y="26814"/>
                </a:lnTo>
                <a:lnTo>
                  <a:pt x="18183" y="30015"/>
                </a:lnTo>
                <a:lnTo>
                  <a:pt x="9829" y="31140"/>
                </a:lnTo>
                <a:lnTo>
                  <a:pt x="0" y="31140"/>
                </a:lnTo>
                <a:lnTo>
                  <a:pt x="0" y="825"/>
                </a:lnTo>
                <a:close/>
              </a:path>
            </a:pathLst>
          </a:custGeom>
          <a:ln w="19278">
            <a:solidFill>
              <a:srgbClr val="231F20"/>
            </a:solidFill>
          </a:ln>
        </p:spPr>
        <p:txBody>
          <a:bodyPr wrap="square" lIns="0" tIns="0" rIns="0" bIns="0" rtlCol="0"/>
          <a:lstStyle/>
          <a:p>
            <a:endParaRPr/>
          </a:p>
        </p:txBody>
      </p:sp>
      <p:sp>
        <p:nvSpPr>
          <p:cNvPr id="316" name="object 316"/>
          <p:cNvSpPr/>
          <p:nvPr/>
        </p:nvSpPr>
        <p:spPr>
          <a:xfrm>
            <a:off x="5320647" y="8815618"/>
            <a:ext cx="85090" cy="110489"/>
          </a:xfrm>
          <a:custGeom>
            <a:avLst/>
            <a:gdLst/>
            <a:ahLst/>
            <a:cxnLst/>
            <a:rect l="l" t="t" r="r" b="b"/>
            <a:pathLst>
              <a:path w="85089"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317" name="object 317"/>
          <p:cNvSpPr/>
          <p:nvPr/>
        </p:nvSpPr>
        <p:spPr>
          <a:xfrm>
            <a:off x="5422231" y="8815618"/>
            <a:ext cx="91440" cy="110489"/>
          </a:xfrm>
          <a:custGeom>
            <a:avLst/>
            <a:gdLst/>
            <a:ahLst/>
            <a:cxnLst/>
            <a:rect l="l" t="t" r="r" b="b"/>
            <a:pathLst>
              <a:path w="91439" h="110490">
                <a:moveTo>
                  <a:pt x="0" y="0"/>
                </a:moveTo>
                <a:lnTo>
                  <a:pt x="0" y="110439"/>
                </a:lnTo>
                <a:lnTo>
                  <a:pt x="24904" y="110439"/>
                </a:lnTo>
                <a:lnTo>
                  <a:pt x="24904" y="64236"/>
                </a:lnTo>
                <a:lnTo>
                  <a:pt x="66027" y="64236"/>
                </a:lnTo>
                <a:lnTo>
                  <a:pt x="66027" y="110439"/>
                </a:lnTo>
                <a:lnTo>
                  <a:pt x="90944" y="110439"/>
                </a:lnTo>
                <a:lnTo>
                  <a:pt x="90944" y="0"/>
                </a:lnTo>
                <a:lnTo>
                  <a:pt x="66027" y="0"/>
                </a:lnTo>
                <a:lnTo>
                  <a:pt x="66027" y="42443"/>
                </a:lnTo>
                <a:lnTo>
                  <a:pt x="24904" y="42443"/>
                </a:lnTo>
                <a:lnTo>
                  <a:pt x="24904" y="0"/>
                </a:lnTo>
                <a:lnTo>
                  <a:pt x="0" y="0"/>
                </a:lnTo>
                <a:close/>
              </a:path>
            </a:pathLst>
          </a:custGeom>
          <a:ln w="19278">
            <a:solidFill>
              <a:srgbClr val="231F20"/>
            </a:solidFill>
          </a:ln>
        </p:spPr>
        <p:txBody>
          <a:bodyPr wrap="square" lIns="0" tIns="0" rIns="0" bIns="0" rtlCol="0"/>
          <a:lstStyle/>
          <a:p>
            <a:endParaRPr/>
          </a:p>
        </p:txBody>
      </p:sp>
      <p:sp>
        <p:nvSpPr>
          <p:cNvPr id="318" name="object 318"/>
          <p:cNvSpPr/>
          <p:nvPr/>
        </p:nvSpPr>
        <p:spPr>
          <a:xfrm>
            <a:off x="5538400"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319" name="object 319"/>
          <p:cNvSpPr/>
          <p:nvPr/>
        </p:nvSpPr>
        <p:spPr>
          <a:xfrm>
            <a:off x="5662274" y="8815618"/>
            <a:ext cx="67945" cy="110489"/>
          </a:xfrm>
          <a:custGeom>
            <a:avLst/>
            <a:gdLst/>
            <a:ahLst/>
            <a:cxnLst/>
            <a:rect l="l" t="t" r="r" b="b"/>
            <a:pathLst>
              <a:path w="67945" h="110490">
                <a:moveTo>
                  <a:pt x="0" y="110439"/>
                </a:moveTo>
                <a:lnTo>
                  <a:pt x="24904" y="110439"/>
                </a:lnTo>
                <a:lnTo>
                  <a:pt x="24904" y="66040"/>
                </a:lnTo>
                <a:lnTo>
                  <a:pt x="64554" y="66040"/>
                </a:lnTo>
                <a:lnTo>
                  <a:pt x="64554" y="45720"/>
                </a:lnTo>
                <a:lnTo>
                  <a:pt x="24904" y="45720"/>
                </a:lnTo>
                <a:lnTo>
                  <a:pt x="24904" y="20485"/>
                </a:lnTo>
                <a:lnTo>
                  <a:pt x="67348" y="20485"/>
                </a:lnTo>
                <a:lnTo>
                  <a:pt x="67348" y="0"/>
                </a:lnTo>
                <a:lnTo>
                  <a:pt x="0" y="0"/>
                </a:lnTo>
                <a:lnTo>
                  <a:pt x="0" y="110439"/>
                </a:lnTo>
                <a:close/>
              </a:path>
            </a:pathLst>
          </a:custGeom>
          <a:ln w="19278">
            <a:solidFill>
              <a:srgbClr val="231F20"/>
            </a:solidFill>
          </a:ln>
        </p:spPr>
        <p:txBody>
          <a:bodyPr wrap="square" lIns="0" tIns="0" rIns="0" bIns="0" rtlCol="0"/>
          <a:lstStyle/>
          <a:p>
            <a:endParaRPr/>
          </a:p>
        </p:txBody>
      </p:sp>
      <p:sp>
        <p:nvSpPr>
          <p:cNvPr id="320" name="object 320"/>
          <p:cNvSpPr/>
          <p:nvPr/>
        </p:nvSpPr>
        <p:spPr>
          <a:xfrm>
            <a:off x="5751737" y="8815618"/>
            <a:ext cx="90170" cy="112395"/>
          </a:xfrm>
          <a:custGeom>
            <a:avLst/>
            <a:gdLst/>
            <a:ahLst/>
            <a:cxnLst/>
            <a:rect l="l" t="t" r="r" b="b"/>
            <a:pathLst>
              <a:path w="90170" h="112395">
                <a:moveTo>
                  <a:pt x="0" y="0"/>
                </a:moveTo>
                <a:lnTo>
                  <a:pt x="0" y="61607"/>
                </a:lnTo>
                <a:lnTo>
                  <a:pt x="2969" y="84312"/>
                </a:lnTo>
                <a:lnTo>
                  <a:pt x="11591" y="100074"/>
                </a:lnTo>
                <a:lnTo>
                  <a:pt x="25438" y="109261"/>
                </a:lnTo>
                <a:lnTo>
                  <a:pt x="44081" y="112242"/>
                </a:lnTo>
                <a:lnTo>
                  <a:pt x="63437" y="109175"/>
                </a:lnTo>
                <a:lnTo>
                  <a:pt x="77911" y="99872"/>
                </a:lnTo>
                <a:lnTo>
                  <a:pt x="86979" y="84178"/>
                </a:lnTo>
                <a:lnTo>
                  <a:pt x="90119" y="61937"/>
                </a:lnTo>
                <a:lnTo>
                  <a:pt x="90119" y="0"/>
                </a:lnTo>
                <a:lnTo>
                  <a:pt x="65214" y="0"/>
                </a:lnTo>
                <a:lnTo>
                  <a:pt x="65214" y="63411"/>
                </a:lnTo>
                <a:lnTo>
                  <a:pt x="63882" y="76211"/>
                </a:lnTo>
                <a:lnTo>
                  <a:pt x="59969" y="85204"/>
                </a:lnTo>
                <a:lnTo>
                  <a:pt x="53598" y="90510"/>
                </a:lnTo>
                <a:lnTo>
                  <a:pt x="44894" y="92252"/>
                </a:lnTo>
                <a:lnTo>
                  <a:pt x="36450" y="90443"/>
                </a:lnTo>
                <a:lnTo>
                  <a:pt x="30170" y="85023"/>
                </a:lnTo>
                <a:lnTo>
                  <a:pt x="26254" y="76007"/>
                </a:lnTo>
                <a:lnTo>
                  <a:pt x="24904" y="63411"/>
                </a:lnTo>
                <a:lnTo>
                  <a:pt x="24904" y="0"/>
                </a:lnTo>
                <a:lnTo>
                  <a:pt x="0" y="0"/>
                </a:lnTo>
                <a:close/>
              </a:path>
            </a:pathLst>
          </a:custGeom>
          <a:ln w="19278">
            <a:solidFill>
              <a:srgbClr val="231F20"/>
            </a:solidFill>
          </a:ln>
        </p:spPr>
        <p:txBody>
          <a:bodyPr wrap="square" lIns="0" tIns="0" rIns="0" bIns="0" rtlCol="0"/>
          <a:lstStyle/>
          <a:p>
            <a:endParaRPr/>
          </a:p>
        </p:txBody>
      </p:sp>
      <p:sp>
        <p:nvSpPr>
          <p:cNvPr id="321" name="object 321"/>
          <p:cNvSpPr/>
          <p:nvPr/>
        </p:nvSpPr>
        <p:spPr>
          <a:xfrm>
            <a:off x="5858405" y="8815618"/>
            <a:ext cx="85090" cy="110489"/>
          </a:xfrm>
          <a:custGeom>
            <a:avLst/>
            <a:gdLst/>
            <a:ahLst/>
            <a:cxnLst/>
            <a:rect l="l" t="t" r="r" b="b"/>
            <a:pathLst>
              <a:path w="85089" h="110490">
                <a:moveTo>
                  <a:pt x="29819" y="110439"/>
                </a:moveTo>
                <a:lnTo>
                  <a:pt x="54724" y="110439"/>
                </a:lnTo>
                <a:lnTo>
                  <a:pt x="54724" y="20967"/>
                </a:lnTo>
                <a:lnTo>
                  <a:pt x="84874" y="20967"/>
                </a:lnTo>
                <a:lnTo>
                  <a:pt x="84874" y="0"/>
                </a:lnTo>
                <a:lnTo>
                  <a:pt x="0" y="0"/>
                </a:lnTo>
                <a:lnTo>
                  <a:pt x="0" y="20967"/>
                </a:lnTo>
                <a:lnTo>
                  <a:pt x="29819" y="20967"/>
                </a:lnTo>
                <a:lnTo>
                  <a:pt x="29819" y="110439"/>
                </a:lnTo>
                <a:close/>
              </a:path>
            </a:pathLst>
          </a:custGeom>
          <a:ln w="19278">
            <a:solidFill>
              <a:srgbClr val="231F20"/>
            </a:solidFill>
          </a:ln>
        </p:spPr>
        <p:txBody>
          <a:bodyPr wrap="square" lIns="0" tIns="0" rIns="0" bIns="0" rtlCol="0"/>
          <a:lstStyle/>
          <a:p>
            <a:endParaRPr/>
          </a:p>
        </p:txBody>
      </p:sp>
      <p:sp>
        <p:nvSpPr>
          <p:cNvPr id="322" name="object 322"/>
          <p:cNvSpPr/>
          <p:nvPr/>
        </p:nvSpPr>
        <p:spPr>
          <a:xfrm>
            <a:off x="5959826" y="8815618"/>
            <a:ext cx="90170" cy="112395"/>
          </a:xfrm>
          <a:custGeom>
            <a:avLst/>
            <a:gdLst/>
            <a:ahLst/>
            <a:cxnLst/>
            <a:rect l="l" t="t" r="r" b="b"/>
            <a:pathLst>
              <a:path w="90170" h="112395">
                <a:moveTo>
                  <a:pt x="0" y="0"/>
                </a:moveTo>
                <a:lnTo>
                  <a:pt x="0" y="61607"/>
                </a:lnTo>
                <a:lnTo>
                  <a:pt x="2969" y="84312"/>
                </a:lnTo>
                <a:lnTo>
                  <a:pt x="11591" y="100074"/>
                </a:lnTo>
                <a:lnTo>
                  <a:pt x="25438" y="109261"/>
                </a:lnTo>
                <a:lnTo>
                  <a:pt x="44081" y="112242"/>
                </a:lnTo>
                <a:lnTo>
                  <a:pt x="63437" y="109175"/>
                </a:lnTo>
                <a:lnTo>
                  <a:pt x="77911" y="99872"/>
                </a:lnTo>
                <a:lnTo>
                  <a:pt x="86979" y="84178"/>
                </a:lnTo>
                <a:lnTo>
                  <a:pt x="90119" y="61937"/>
                </a:lnTo>
                <a:lnTo>
                  <a:pt x="90119" y="0"/>
                </a:lnTo>
                <a:lnTo>
                  <a:pt x="65214" y="0"/>
                </a:lnTo>
                <a:lnTo>
                  <a:pt x="65214" y="63411"/>
                </a:lnTo>
                <a:lnTo>
                  <a:pt x="63882" y="76211"/>
                </a:lnTo>
                <a:lnTo>
                  <a:pt x="59969" y="85204"/>
                </a:lnTo>
                <a:lnTo>
                  <a:pt x="53598" y="90510"/>
                </a:lnTo>
                <a:lnTo>
                  <a:pt x="44894" y="92252"/>
                </a:lnTo>
                <a:lnTo>
                  <a:pt x="36450" y="90443"/>
                </a:lnTo>
                <a:lnTo>
                  <a:pt x="30170" y="85023"/>
                </a:lnTo>
                <a:lnTo>
                  <a:pt x="26254" y="76007"/>
                </a:lnTo>
                <a:lnTo>
                  <a:pt x="24904" y="63411"/>
                </a:lnTo>
                <a:lnTo>
                  <a:pt x="24904" y="0"/>
                </a:lnTo>
                <a:lnTo>
                  <a:pt x="0" y="0"/>
                </a:lnTo>
                <a:close/>
              </a:path>
            </a:pathLst>
          </a:custGeom>
          <a:ln w="19278">
            <a:solidFill>
              <a:srgbClr val="231F20"/>
            </a:solidFill>
          </a:ln>
        </p:spPr>
        <p:txBody>
          <a:bodyPr wrap="square" lIns="0" tIns="0" rIns="0" bIns="0" rtlCol="0"/>
          <a:lstStyle/>
          <a:p>
            <a:endParaRPr/>
          </a:p>
        </p:txBody>
      </p:sp>
      <p:sp>
        <p:nvSpPr>
          <p:cNvPr id="323" name="object 323"/>
          <p:cNvSpPr/>
          <p:nvPr/>
        </p:nvSpPr>
        <p:spPr>
          <a:xfrm>
            <a:off x="6074850" y="8814806"/>
            <a:ext cx="83820" cy="111760"/>
          </a:xfrm>
          <a:custGeom>
            <a:avLst/>
            <a:gdLst/>
            <a:ahLst/>
            <a:cxnLst/>
            <a:rect l="l" t="t" r="r" b="b"/>
            <a:pathLst>
              <a:path w="83820" h="111759">
                <a:moveTo>
                  <a:pt x="0" y="111251"/>
                </a:moveTo>
                <a:lnTo>
                  <a:pt x="24739" y="111251"/>
                </a:lnTo>
                <a:lnTo>
                  <a:pt x="24739" y="67830"/>
                </a:lnTo>
                <a:lnTo>
                  <a:pt x="32118" y="67830"/>
                </a:lnTo>
                <a:lnTo>
                  <a:pt x="42443" y="67995"/>
                </a:lnTo>
                <a:lnTo>
                  <a:pt x="47193" y="71602"/>
                </a:lnTo>
                <a:lnTo>
                  <a:pt x="50304" y="85521"/>
                </a:lnTo>
                <a:lnTo>
                  <a:pt x="52563" y="94819"/>
                </a:lnTo>
                <a:lnTo>
                  <a:pt x="54622" y="102258"/>
                </a:lnTo>
                <a:lnTo>
                  <a:pt x="56405" y="107762"/>
                </a:lnTo>
                <a:lnTo>
                  <a:pt x="57835" y="111251"/>
                </a:lnTo>
                <a:lnTo>
                  <a:pt x="83400" y="111251"/>
                </a:lnTo>
                <a:lnTo>
                  <a:pt x="81601" y="106341"/>
                </a:lnTo>
                <a:lnTo>
                  <a:pt x="79465" y="98739"/>
                </a:lnTo>
                <a:lnTo>
                  <a:pt x="59804" y="59474"/>
                </a:lnTo>
                <a:lnTo>
                  <a:pt x="59804" y="58978"/>
                </a:lnTo>
                <a:lnTo>
                  <a:pt x="66865" y="55261"/>
                </a:lnTo>
                <a:lnTo>
                  <a:pt x="73125" y="49393"/>
                </a:lnTo>
                <a:lnTo>
                  <a:pt x="77601" y="41558"/>
                </a:lnTo>
                <a:lnTo>
                  <a:pt x="79311" y="31940"/>
                </a:lnTo>
                <a:lnTo>
                  <a:pt x="78642" y="24756"/>
                </a:lnTo>
                <a:lnTo>
                  <a:pt x="44647" y="480"/>
                </a:lnTo>
                <a:lnTo>
                  <a:pt x="33261" y="0"/>
                </a:lnTo>
                <a:lnTo>
                  <a:pt x="23524" y="173"/>
                </a:lnTo>
                <a:lnTo>
                  <a:pt x="14601" y="652"/>
                </a:lnTo>
                <a:lnTo>
                  <a:pt x="6693" y="1376"/>
                </a:lnTo>
                <a:lnTo>
                  <a:pt x="0" y="2285"/>
                </a:lnTo>
                <a:lnTo>
                  <a:pt x="0" y="111251"/>
                </a:lnTo>
                <a:close/>
              </a:path>
            </a:pathLst>
          </a:custGeom>
          <a:ln w="19278">
            <a:solidFill>
              <a:srgbClr val="231F20"/>
            </a:solidFill>
          </a:ln>
        </p:spPr>
        <p:txBody>
          <a:bodyPr wrap="square" lIns="0" tIns="0" rIns="0" bIns="0" rtlCol="0"/>
          <a:lstStyle/>
          <a:p>
            <a:endParaRPr/>
          </a:p>
        </p:txBody>
      </p:sp>
      <p:sp>
        <p:nvSpPr>
          <p:cNvPr id="324" name="object 324"/>
          <p:cNvSpPr/>
          <p:nvPr/>
        </p:nvSpPr>
        <p:spPr>
          <a:xfrm>
            <a:off x="6099590" y="8833474"/>
            <a:ext cx="29845" cy="31750"/>
          </a:xfrm>
          <a:custGeom>
            <a:avLst/>
            <a:gdLst/>
            <a:ahLst/>
            <a:cxnLst/>
            <a:rect l="l" t="t" r="r" b="b"/>
            <a:pathLst>
              <a:path w="29845" h="31750">
                <a:moveTo>
                  <a:pt x="0" y="825"/>
                </a:moveTo>
                <a:lnTo>
                  <a:pt x="1803" y="330"/>
                </a:lnTo>
                <a:lnTo>
                  <a:pt x="5245" y="0"/>
                </a:lnTo>
                <a:lnTo>
                  <a:pt x="11303" y="0"/>
                </a:lnTo>
                <a:lnTo>
                  <a:pt x="22783" y="0"/>
                </a:lnTo>
                <a:lnTo>
                  <a:pt x="29654" y="5245"/>
                </a:lnTo>
                <a:lnTo>
                  <a:pt x="29654" y="15239"/>
                </a:lnTo>
                <a:lnTo>
                  <a:pt x="28308" y="21801"/>
                </a:lnTo>
                <a:lnTo>
                  <a:pt x="24414" y="26814"/>
                </a:lnTo>
                <a:lnTo>
                  <a:pt x="18183" y="30015"/>
                </a:lnTo>
                <a:lnTo>
                  <a:pt x="9829" y="31140"/>
                </a:lnTo>
                <a:lnTo>
                  <a:pt x="0" y="31140"/>
                </a:lnTo>
                <a:lnTo>
                  <a:pt x="0" y="825"/>
                </a:lnTo>
                <a:close/>
              </a:path>
            </a:pathLst>
          </a:custGeom>
          <a:ln w="19278">
            <a:solidFill>
              <a:srgbClr val="231F20"/>
            </a:solidFill>
          </a:ln>
        </p:spPr>
        <p:txBody>
          <a:bodyPr wrap="square" lIns="0" tIns="0" rIns="0" bIns="0" rtlCol="0"/>
          <a:lstStyle/>
          <a:p>
            <a:endParaRPr/>
          </a:p>
        </p:txBody>
      </p:sp>
      <p:sp>
        <p:nvSpPr>
          <p:cNvPr id="325" name="object 325"/>
          <p:cNvSpPr/>
          <p:nvPr/>
        </p:nvSpPr>
        <p:spPr>
          <a:xfrm>
            <a:off x="6175452" y="8815620"/>
            <a:ext cx="70485" cy="110489"/>
          </a:xfrm>
          <a:custGeom>
            <a:avLst/>
            <a:gdLst/>
            <a:ahLst/>
            <a:cxnLst/>
            <a:rect l="l" t="t" r="r" b="b"/>
            <a:pathLst>
              <a:path w="70485" h="110490">
                <a:moveTo>
                  <a:pt x="65544" y="43421"/>
                </a:moveTo>
                <a:lnTo>
                  <a:pt x="24904" y="43421"/>
                </a:lnTo>
                <a:lnTo>
                  <a:pt x="24904" y="20485"/>
                </a:lnTo>
                <a:lnTo>
                  <a:pt x="68008" y="20485"/>
                </a:lnTo>
                <a:lnTo>
                  <a:pt x="68008" y="0"/>
                </a:lnTo>
                <a:lnTo>
                  <a:pt x="0" y="0"/>
                </a:lnTo>
                <a:lnTo>
                  <a:pt x="0" y="110439"/>
                </a:lnTo>
                <a:lnTo>
                  <a:pt x="70294" y="110439"/>
                </a:lnTo>
                <a:lnTo>
                  <a:pt x="70294" y="89954"/>
                </a:lnTo>
                <a:lnTo>
                  <a:pt x="24904" y="89954"/>
                </a:lnTo>
                <a:lnTo>
                  <a:pt x="24904" y="63741"/>
                </a:lnTo>
                <a:lnTo>
                  <a:pt x="65544" y="63741"/>
                </a:lnTo>
                <a:lnTo>
                  <a:pt x="65544" y="43421"/>
                </a:lnTo>
                <a:close/>
              </a:path>
            </a:pathLst>
          </a:custGeom>
          <a:ln w="19278">
            <a:solidFill>
              <a:srgbClr val="231F20"/>
            </a:solidFill>
          </a:ln>
        </p:spPr>
        <p:txBody>
          <a:bodyPr wrap="square" lIns="0" tIns="0" rIns="0" bIns="0" rtlCol="0"/>
          <a:lstStyle/>
          <a:p>
            <a:endParaRPr/>
          </a:p>
        </p:txBody>
      </p:sp>
      <p:sp>
        <p:nvSpPr>
          <p:cNvPr id="326" name="object 326"/>
          <p:cNvSpPr txBox="1"/>
          <p:nvPr/>
        </p:nvSpPr>
        <p:spPr>
          <a:xfrm>
            <a:off x="2844515" y="8510512"/>
            <a:ext cx="378460" cy="49530"/>
          </a:xfrm>
          <a:prstGeom prst="rect">
            <a:avLst/>
          </a:prstGeom>
        </p:spPr>
        <p:txBody>
          <a:bodyPr vert="horz" wrap="square" lIns="0" tIns="13335" rIns="0" bIns="0" rtlCol="0">
            <a:spAutoFit/>
          </a:bodyPr>
          <a:lstStyle/>
          <a:p>
            <a:pPr marL="12700">
              <a:lnSpc>
                <a:spcPct val="100000"/>
              </a:lnSpc>
              <a:spcBef>
                <a:spcPts val="105"/>
              </a:spcBef>
            </a:pPr>
            <a:r>
              <a:rPr sz="150" b="1" spc="-5" dirty="0">
                <a:solidFill>
                  <a:srgbClr val="231F20"/>
                </a:solidFill>
                <a:latin typeface="Arial"/>
                <a:cs typeface="Arial"/>
              </a:rPr>
              <a:t>Proposed Mixed-Use Residential</a:t>
            </a:r>
            <a:r>
              <a:rPr sz="150" b="1" spc="-30" dirty="0">
                <a:solidFill>
                  <a:srgbClr val="231F20"/>
                </a:solidFill>
                <a:latin typeface="Arial"/>
                <a:cs typeface="Arial"/>
              </a:rPr>
              <a:t> </a:t>
            </a:r>
            <a:r>
              <a:rPr sz="150" b="1" spc="-5" dirty="0">
                <a:solidFill>
                  <a:srgbClr val="231F20"/>
                </a:solidFill>
                <a:latin typeface="Arial"/>
                <a:cs typeface="Arial"/>
              </a:rPr>
              <a:t>Project</a:t>
            </a:r>
            <a:endParaRPr sz="150">
              <a:latin typeface="Arial"/>
              <a:cs typeface="Arial"/>
            </a:endParaRPr>
          </a:p>
        </p:txBody>
      </p:sp>
      <p:sp>
        <p:nvSpPr>
          <p:cNvPr id="327" name="object 327"/>
          <p:cNvSpPr txBox="1"/>
          <p:nvPr/>
        </p:nvSpPr>
        <p:spPr>
          <a:xfrm>
            <a:off x="3948649" y="6965044"/>
            <a:ext cx="107950" cy="97155"/>
          </a:xfrm>
          <a:prstGeom prst="rect">
            <a:avLst/>
          </a:prstGeom>
        </p:spPr>
        <p:txBody>
          <a:bodyPr vert="horz" wrap="square" lIns="0" tIns="13335" rIns="0" bIns="0" rtlCol="0">
            <a:spAutoFit/>
          </a:bodyPr>
          <a:lstStyle/>
          <a:p>
            <a:pPr marL="12700" marR="5080" algn="ctr">
              <a:lnSpc>
                <a:spcPct val="100000"/>
              </a:lnSpc>
              <a:spcBef>
                <a:spcPts val="105"/>
              </a:spcBef>
            </a:pPr>
            <a:r>
              <a:rPr sz="150" b="1" spc="-15" dirty="0">
                <a:solidFill>
                  <a:srgbClr val="231F20"/>
                </a:solidFill>
                <a:latin typeface="Arial"/>
                <a:cs typeface="Arial"/>
              </a:rPr>
              <a:t>W</a:t>
            </a:r>
            <a:r>
              <a:rPr sz="150" b="1" spc="-10" dirty="0">
                <a:solidFill>
                  <a:srgbClr val="231F20"/>
                </a:solidFill>
                <a:latin typeface="Arial"/>
                <a:cs typeface="Arial"/>
              </a:rPr>
              <a:t>a</a:t>
            </a:r>
            <a:r>
              <a:rPr sz="150" b="1" dirty="0">
                <a:solidFill>
                  <a:srgbClr val="231F20"/>
                </a:solidFill>
                <a:latin typeface="Arial"/>
                <a:cs typeface="Arial"/>
              </a:rPr>
              <a:t>te</a:t>
            </a:r>
            <a:r>
              <a:rPr sz="150" b="1" spc="-5" dirty="0">
                <a:solidFill>
                  <a:srgbClr val="231F20"/>
                </a:solidFill>
                <a:latin typeface="Arial"/>
                <a:cs typeface="Arial"/>
              </a:rPr>
              <a:t>r</a:t>
            </a:r>
            <a:r>
              <a:rPr sz="150" b="1" dirty="0">
                <a:solidFill>
                  <a:srgbClr val="231F20"/>
                </a:solidFill>
                <a:latin typeface="Arial"/>
                <a:cs typeface="Arial"/>
              </a:rPr>
              <a:t>lo</a:t>
            </a:r>
            <a:r>
              <a:rPr sz="150" b="1" spc="-5" dirty="0">
                <a:solidFill>
                  <a:srgbClr val="231F20"/>
                </a:solidFill>
                <a:latin typeface="Arial"/>
                <a:cs typeface="Arial"/>
              </a:rPr>
              <a:t>o  Park  O</a:t>
            </a:r>
            <a:r>
              <a:rPr sz="150" b="1" spc="-10" dirty="0">
                <a:solidFill>
                  <a:srgbClr val="231F20"/>
                </a:solidFill>
                <a:latin typeface="Arial"/>
                <a:cs typeface="Arial"/>
              </a:rPr>
              <a:t>v</a:t>
            </a:r>
            <a:r>
              <a:rPr sz="150" b="1" dirty="0">
                <a:solidFill>
                  <a:srgbClr val="231F20"/>
                </a:solidFill>
                <a:latin typeface="Arial"/>
                <a:cs typeface="Arial"/>
              </a:rPr>
              <a:t>e</a:t>
            </a:r>
            <a:r>
              <a:rPr sz="150" b="1" spc="-5" dirty="0">
                <a:solidFill>
                  <a:srgbClr val="231F20"/>
                </a:solidFill>
                <a:latin typeface="Arial"/>
                <a:cs typeface="Arial"/>
              </a:rPr>
              <a:t>r</a:t>
            </a:r>
            <a:r>
              <a:rPr sz="150" b="1" dirty="0">
                <a:solidFill>
                  <a:srgbClr val="231F20"/>
                </a:solidFill>
                <a:latin typeface="Arial"/>
                <a:cs typeface="Arial"/>
              </a:rPr>
              <a:t>look</a:t>
            </a:r>
            <a:endParaRPr sz="150">
              <a:latin typeface="Arial"/>
              <a:cs typeface="Arial"/>
            </a:endParaRPr>
          </a:p>
        </p:txBody>
      </p:sp>
      <p:sp>
        <p:nvSpPr>
          <p:cNvPr id="328" name="object 328"/>
          <p:cNvSpPr txBox="1"/>
          <p:nvPr/>
        </p:nvSpPr>
        <p:spPr>
          <a:xfrm rot="20040000">
            <a:off x="3681499" y="6962715"/>
            <a:ext cx="232664" cy="19685"/>
          </a:xfrm>
          <a:prstGeom prst="rect">
            <a:avLst/>
          </a:prstGeom>
        </p:spPr>
        <p:txBody>
          <a:bodyPr vert="horz" wrap="square" lIns="0" tIns="0" rIns="0" bIns="0" rtlCol="0">
            <a:spAutoFit/>
          </a:bodyPr>
          <a:lstStyle/>
          <a:p>
            <a:pPr>
              <a:lnSpc>
                <a:spcPts val="155"/>
              </a:lnSpc>
            </a:pPr>
            <a:r>
              <a:rPr sz="150" b="1" spc="-5" dirty="0">
                <a:solidFill>
                  <a:srgbClr val="231F20"/>
                </a:solidFill>
                <a:latin typeface="Arial"/>
                <a:cs typeface="Arial"/>
              </a:rPr>
              <a:t>Waterloo</a:t>
            </a:r>
            <a:r>
              <a:rPr sz="150" b="1" spc="-30" dirty="0">
                <a:solidFill>
                  <a:srgbClr val="231F20"/>
                </a:solidFill>
                <a:latin typeface="Arial"/>
                <a:cs typeface="Arial"/>
              </a:rPr>
              <a:t> </a:t>
            </a:r>
            <a:r>
              <a:rPr sz="150" b="1" spc="-5" dirty="0">
                <a:solidFill>
                  <a:srgbClr val="231F20"/>
                </a:solidFill>
                <a:latin typeface="Arial"/>
                <a:cs typeface="Arial"/>
              </a:rPr>
              <a:t>Park</a:t>
            </a:r>
            <a:r>
              <a:rPr sz="150" b="1" spc="-30" dirty="0">
                <a:solidFill>
                  <a:srgbClr val="231F20"/>
                </a:solidFill>
                <a:latin typeface="Arial"/>
                <a:cs typeface="Arial"/>
              </a:rPr>
              <a:t> </a:t>
            </a:r>
            <a:r>
              <a:rPr sz="150" b="1" spc="-5" dirty="0">
                <a:solidFill>
                  <a:srgbClr val="231F20"/>
                </a:solidFill>
                <a:latin typeface="Arial"/>
                <a:cs typeface="Arial"/>
              </a:rPr>
              <a:t>Promenade</a:t>
            </a:r>
            <a:endParaRPr sz="150">
              <a:latin typeface="Arial"/>
              <a:cs typeface="Arial"/>
            </a:endParaRPr>
          </a:p>
        </p:txBody>
      </p:sp>
      <p:sp>
        <p:nvSpPr>
          <p:cNvPr id="329" name="object 329"/>
          <p:cNvSpPr txBox="1"/>
          <p:nvPr/>
        </p:nvSpPr>
        <p:spPr>
          <a:xfrm>
            <a:off x="3980761" y="7414144"/>
            <a:ext cx="90805" cy="121285"/>
          </a:xfrm>
          <a:prstGeom prst="rect">
            <a:avLst/>
          </a:prstGeom>
        </p:spPr>
        <p:txBody>
          <a:bodyPr vert="horz" wrap="square" lIns="0" tIns="13335" rIns="0" bIns="0" rtlCol="0">
            <a:spAutoFit/>
          </a:bodyPr>
          <a:lstStyle/>
          <a:p>
            <a:pPr marL="12700" marR="5080" algn="just">
              <a:lnSpc>
                <a:spcPct val="100000"/>
              </a:lnSpc>
              <a:spcBef>
                <a:spcPts val="105"/>
              </a:spcBef>
            </a:pPr>
            <a:r>
              <a:rPr sz="150" b="1" spc="-20" dirty="0">
                <a:solidFill>
                  <a:srgbClr val="231F20"/>
                </a:solidFill>
                <a:latin typeface="Arial"/>
                <a:cs typeface="Arial"/>
              </a:rPr>
              <a:t>C</a:t>
            </a:r>
            <a:r>
              <a:rPr sz="150" b="1" spc="-5" dirty="0">
                <a:solidFill>
                  <a:srgbClr val="231F20"/>
                </a:solidFill>
                <a:latin typeface="Arial"/>
                <a:cs typeface="Arial"/>
              </a:rPr>
              <a:t>e</a:t>
            </a:r>
            <a:r>
              <a:rPr sz="150" b="1" spc="-10" dirty="0">
                <a:solidFill>
                  <a:srgbClr val="231F20"/>
                </a:solidFill>
                <a:latin typeface="Arial"/>
                <a:cs typeface="Arial"/>
              </a:rPr>
              <a:t>n</a:t>
            </a:r>
            <a:r>
              <a:rPr sz="150" b="1" dirty="0">
                <a:solidFill>
                  <a:srgbClr val="231F20"/>
                </a:solidFill>
                <a:latin typeface="Arial"/>
                <a:cs typeface="Arial"/>
              </a:rPr>
              <a:t>t</a:t>
            </a:r>
            <a:r>
              <a:rPr sz="150" b="1" spc="-5" dirty="0">
                <a:solidFill>
                  <a:srgbClr val="231F20"/>
                </a:solidFill>
                <a:latin typeface="Arial"/>
                <a:cs typeface="Arial"/>
              </a:rPr>
              <a:t>r</a:t>
            </a:r>
            <a:r>
              <a:rPr sz="150" b="1" dirty="0">
                <a:solidFill>
                  <a:srgbClr val="231F20"/>
                </a:solidFill>
                <a:latin typeface="Arial"/>
                <a:cs typeface="Arial"/>
              </a:rPr>
              <a:t>al  </a:t>
            </a:r>
            <a:r>
              <a:rPr sz="150" b="1" spc="-5" dirty="0">
                <a:solidFill>
                  <a:srgbClr val="231F20"/>
                </a:solidFill>
                <a:latin typeface="Arial"/>
                <a:cs typeface="Arial"/>
              </a:rPr>
              <a:t>Plaza</a:t>
            </a:r>
            <a:r>
              <a:rPr sz="150" b="1" spc="-10" dirty="0">
                <a:solidFill>
                  <a:srgbClr val="231F20"/>
                </a:solidFill>
                <a:latin typeface="Arial"/>
                <a:cs typeface="Arial"/>
              </a:rPr>
              <a:t> </a:t>
            </a:r>
            <a:r>
              <a:rPr sz="150" b="1" spc="-5" dirty="0">
                <a:solidFill>
                  <a:srgbClr val="231F20"/>
                </a:solidFill>
                <a:latin typeface="Arial"/>
                <a:cs typeface="Arial"/>
              </a:rPr>
              <a:t>&amp;  </a:t>
            </a:r>
            <a:r>
              <a:rPr sz="150" b="1" spc="-15" dirty="0">
                <a:solidFill>
                  <a:srgbClr val="231F20"/>
                </a:solidFill>
                <a:latin typeface="Arial"/>
                <a:cs typeface="Arial"/>
              </a:rPr>
              <a:t>P</a:t>
            </a:r>
            <a:r>
              <a:rPr sz="150" b="1" spc="-5" dirty="0">
                <a:solidFill>
                  <a:srgbClr val="231F20"/>
                </a:solidFill>
                <a:latin typeface="Arial"/>
                <a:cs typeface="Arial"/>
              </a:rPr>
              <a:t>ublic  </a:t>
            </a:r>
            <a:r>
              <a:rPr sz="150" b="1" spc="0" dirty="0">
                <a:solidFill>
                  <a:srgbClr val="231F20"/>
                </a:solidFill>
                <a:latin typeface="Arial"/>
                <a:cs typeface="Arial"/>
              </a:rPr>
              <a:t>M</a:t>
            </a:r>
            <a:r>
              <a:rPr sz="150" b="1" dirty="0">
                <a:solidFill>
                  <a:srgbClr val="231F20"/>
                </a:solidFill>
                <a:latin typeface="Arial"/>
                <a:cs typeface="Arial"/>
              </a:rPr>
              <a:t>a</a:t>
            </a:r>
            <a:r>
              <a:rPr sz="150" b="1" spc="-5" dirty="0">
                <a:solidFill>
                  <a:srgbClr val="231F20"/>
                </a:solidFill>
                <a:latin typeface="Arial"/>
                <a:cs typeface="Arial"/>
              </a:rPr>
              <a:t>rk</a:t>
            </a:r>
            <a:r>
              <a:rPr sz="150" b="1" dirty="0">
                <a:solidFill>
                  <a:srgbClr val="231F20"/>
                </a:solidFill>
                <a:latin typeface="Arial"/>
                <a:cs typeface="Arial"/>
              </a:rPr>
              <a:t>et</a:t>
            </a:r>
            <a:endParaRPr sz="150">
              <a:latin typeface="Arial"/>
              <a:cs typeface="Arial"/>
            </a:endParaRPr>
          </a:p>
        </p:txBody>
      </p:sp>
      <p:sp>
        <p:nvSpPr>
          <p:cNvPr id="330" name="object 330"/>
          <p:cNvSpPr txBox="1"/>
          <p:nvPr/>
        </p:nvSpPr>
        <p:spPr>
          <a:xfrm>
            <a:off x="3914813" y="7319323"/>
            <a:ext cx="233045" cy="391795"/>
          </a:xfrm>
          <a:prstGeom prst="rect">
            <a:avLst/>
          </a:prstGeom>
        </p:spPr>
        <p:txBody>
          <a:bodyPr vert="vert270" wrap="square" lIns="0" tIns="12700" rIns="0" bIns="0" rtlCol="0">
            <a:spAutoFit/>
          </a:bodyPr>
          <a:lstStyle/>
          <a:p>
            <a:pPr marR="1905" algn="ctr">
              <a:lnSpc>
                <a:spcPct val="100000"/>
              </a:lnSpc>
              <a:spcBef>
                <a:spcPts val="100"/>
              </a:spcBef>
            </a:pPr>
            <a:r>
              <a:rPr sz="500" b="1" spc="-65" dirty="0">
                <a:solidFill>
                  <a:srgbClr val="FFFFFF"/>
                </a:solidFill>
                <a:latin typeface="Arial"/>
                <a:cs typeface="Arial"/>
              </a:rPr>
              <a:t>E </a:t>
            </a:r>
            <a:r>
              <a:rPr sz="500" b="1" dirty="0">
                <a:solidFill>
                  <a:srgbClr val="FFFFFF"/>
                </a:solidFill>
                <a:latin typeface="Arial"/>
                <a:cs typeface="Arial"/>
              </a:rPr>
              <a:t>13th</a:t>
            </a:r>
            <a:r>
              <a:rPr sz="500" b="1" spc="-65" dirty="0">
                <a:solidFill>
                  <a:srgbClr val="FFFFFF"/>
                </a:solidFill>
                <a:latin typeface="Arial"/>
                <a:cs typeface="Arial"/>
              </a:rPr>
              <a:t> </a:t>
            </a:r>
            <a:r>
              <a:rPr sz="500" b="1" spc="5" dirty="0">
                <a:solidFill>
                  <a:srgbClr val="FFFFFF"/>
                </a:solidFill>
                <a:latin typeface="Arial"/>
                <a:cs typeface="Arial"/>
              </a:rPr>
              <a:t>1/2</a:t>
            </a:r>
            <a:r>
              <a:rPr sz="500" b="1" spc="-6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a:p>
            <a:pPr marL="114935" algn="ctr">
              <a:lnSpc>
                <a:spcPct val="100000"/>
              </a:lnSpc>
              <a:spcBef>
                <a:spcPts val="405"/>
              </a:spcBef>
            </a:pPr>
            <a:r>
              <a:rPr sz="500" b="1" spc="-65" dirty="0">
                <a:solidFill>
                  <a:srgbClr val="FFFFFF"/>
                </a:solidFill>
                <a:latin typeface="Arial"/>
                <a:cs typeface="Arial"/>
              </a:rPr>
              <a:t>E </a:t>
            </a:r>
            <a:r>
              <a:rPr sz="500" b="1" dirty="0">
                <a:solidFill>
                  <a:srgbClr val="FFFFFF"/>
                </a:solidFill>
                <a:latin typeface="Arial"/>
                <a:cs typeface="Arial"/>
              </a:rPr>
              <a:t>14th</a:t>
            </a:r>
            <a:r>
              <a:rPr sz="500" b="1" spc="-95" dirty="0">
                <a:solidFill>
                  <a:srgbClr val="FFFFFF"/>
                </a:solidFill>
                <a:latin typeface="Arial"/>
                <a:cs typeface="Arial"/>
              </a:rPr>
              <a:t> </a:t>
            </a:r>
            <a:r>
              <a:rPr sz="500" b="1" spc="-25" dirty="0">
                <a:solidFill>
                  <a:srgbClr val="FFFFFF"/>
                </a:solidFill>
                <a:latin typeface="Arial"/>
                <a:cs typeface="Arial"/>
              </a:rPr>
              <a:t>St</a:t>
            </a:r>
            <a:endParaRPr sz="500">
              <a:latin typeface="Arial"/>
              <a:cs typeface="Arial"/>
            </a:endParaRPr>
          </a:p>
        </p:txBody>
      </p:sp>
      <p:sp>
        <p:nvSpPr>
          <p:cNvPr id="331" name="object 331"/>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800" b="1" dirty="0">
                <a:solidFill>
                  <a:srgbClr val="7D7F7E"/>
                </a:solidFill>
                <a:latin typeface="Trebuchet MS"/>
                <a:cs typeface="Trebuchet MS"/>
              </a:rPr>
              <a:t>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5"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32" name="object 332"/>
          <p:cNvSpPr txBox="1"/>
          <p:nvPr/>
        </p:nvSpPr>
        <p:spPr>
          <a:xfrm>
            <a:off x="673100" y="2415786"/>
            <a:ext cx="3082290" cy="2038350"/>
          </a:xfrm>
          <a:prstGeom prst="rect">
            <a:avLst/>
          </a:prstGeom>
        </p:spPr>
        <p:txBody>
          <a:bodyPr vert="horz" wrap="square" lIns="0" tIns="12700" rIns="0" bIns="0" rtlCol="0">
            <a:spAutoFit/>
          </a:bodyPr>
          <a:lstStyle/>
          <a:p>
            <a:pPr marL="152400" marR="51435" indent="-139700">
              <a:lnSpc>
                <a:spcPct val="116700"/>
              </a:lnSpc>
              <a:spcBef>
                <a:spcPts val="100"/>
              </a:spcBef>
            </a:pPr>
            <a:r>
              <a:rPr sz="1000" b="1" dirty="0">
                <a:solidFill>
                  <a:srgbClr val="231F20"/>
                </a:solidFill>
                <a:latin typeface="Palatino Linotype"/>
                <a:cs typeface="Palatino Linotype"/>
              </a:rPr>
              <a:t>1. </a:t>
            </a:r>
            <a:r>
              <a:rPr sz="1000" b="1" spc="-5" dirty="0">
                <a:solidFill>
                  <a:srgbClr val="231F20"/>
                </a:solidFill>
                <a:latin typeface="Palatino Linotype"/>
                <a:cs typeface="Palatino Linotype"/>
              </a:rPr>
              <a:t>Plans </a:t>
            </a:r>
            <a:r>
              <a:rPr sz="1000" b="1" dirty="0">
                <a:solidFill>
                  <a:srgbClr val="231F20"/>
                </a:solidFill>
                <a:latin typeface="Palatino Linotype"/>
                <a:cs typeface="Palatino Linotype"/>
              </a:rPr>
              <a:t>for The University of </a:t>
            </a:r>
            <a:r>
              <a:rPr sz="1000" b="1" spc="-10" dirty="0">
                <a:solidFill>
                  <a:srgbClr val="231F20"/>
                </a:solidFill>
                <a:latin typeface="Palatino Linotype"/>
                <a:cs typeface="Palatino Linotype"/>
              </a:rPr>
              <a:t>Texas </a:t>
            </a:r>
            <a:r>
              <a:rPr sz="1000" b="1" dirty="0">
                <a:solidFill>
                  <a:srgbClr val="231F20"/>
                </a:solidFill>
                <a:latin typeface="Palatino Linotype"/>
                <a:cs typeface="Palatino Linotype"/>
              </a:rPr>
              <a:t>Health District  and Nearby</a:t>
            </a:r>
            <a:r>
              <a:rPr sz="1000" b="1" spc="35" dirty="0">
                <a:solidFill>
                  <a:srgbClr val="231F20"/>
                </a:solidFill>
                <a:latin typeface="Palatino Linotype"/>
                <a:cs typeface="Palatino Linotype"/>
              </a:rPr>
              <a:t> </a:t>
            </a:r>
            <a:r>
              <a:rPr sz="1000" b="1" dirty="0">
                <a:solidFill>
                  <a:srgbClr val="231F20"/>
                </a:solidFill>
                <a:latin typeface="Palatino Linotype"/>
                <a:cs typeface="Palatino Linotype"/>
              </a:rPr>
              <a:t>Initiatives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The opportunity to redevelop the Central Health  Brackenridge Campus is born out of </a:t>
            </a:r>
            <a:r>
              <a:rPr sz="1000" spc="-5" dirty="0">
                <a:solidFill>
                  <a:srgbClr val="231F20"/>
                </a:solidFill>
                <a:latin typeface="Palatino Linotype"/>
                <a:cs typeface="Palatino Linotype"/>
              </a:rPr>
              <a:t>transformative  initiatives </a:t>
            </a:r>
            <a:r>
              <a:rPr sz="1000" dirty="0">
                <a:solidFill>
                  <a:srgbClr val="231F20"/>
                </a:solidFill>
                <a:latin typeface="Palatino Linotype"/>
                <a:cs typeface="Palatino Linotype"/>
              </a:rPr>
              <a:t>to the health care delivery system and its  physical infrastructure in Travis County.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Health’s successful 2012 tax </a:t>
            </a:r>
            <a:r>
              <a:rPr sz="1000" spc="-5" dirty="0">
                <a:solidFill>
                  <a:srgbClr val="231F20"/>
                </a:solidFill>
                <a:latin typeface="Palatino Linotype"/>
                <a:cs typeface="Palatino Linotype"/>
              </a:rPr>
              <a:t>ratification </a:t>
            </a:r>
            <a:r>
              <a:rPr sz="1000" spc="0" dirty="0">
                <a:solidFill>
                  <a:srgbClr val="231F20"/>
                </a:solidFill>
                <a:latin typeface="Palatino Linotype"/>
                <a:cs typeface="Palatino Linotype"/>
              </a:rPr>
              <a:t>election  </a:t>
            </a:r>
            <a:r>
              <a:rPr sz="1000" dirty="0">
                <a:solidFill>
                  <a:srgbClr val="231F20"/>
                </a:solidFill>
                <a:latin typeface="Palatino Linotype"/>
                <a:cs typeface="Palatino Linotype"/>
              </a:rPr>
              <a:t>resulted in a mandate from the voters of </a:t>
            </a:r>
            <a:r>
              <a:rPr sz="1000" spc="0" dirty="0">
                <a:solidFill>
                  <a:srgbClr val="231F20"/>
                </a:solidFill>
                <a:latin typeface="Palatino Linotype"/>
                <a:cs typeface="Palatino Linotype"/>
              </a:rPr>
              <a:t>Travis  </a:t>
            </a:r>
            <a:r>
              <a:rPr sz="1000" dirty="0">
                <a:solidFill>
                  <a:srgbClr val="231F20"/>
                </a:solidFill>
                <a:latin typeface="Palatino Linotype"/>
                <a:cs typeface="Palatino Linotype"/>
              </a:rPr>
              <a:t>County to support the creation of the Dell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School at The University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(UT), and led </a:t>
            </a:r>
            <a:r>
              <a:rPr sz="1000" spc="0" dirty="0">
                <a:solidFill>
                  <a:srgbClr val="231F20"/>
                </a:solidFill>
                <a:latin typeface="Palatino Linotype"/>
                <a:cs typeface="Palatino Linotype"/>
              </a:rPr>
              <a:t>Seton  </a:t>
            </a:r>
            <a:r>
              <a:rPr sz="1000" dirty="0">
                <a:solidFill>
                  <a:srgbClr val="231F20"/>
                </a:solidFill>
                <a:latin typeface="Palatino Linotype"/>
                <a:cs typeface="Palatino Linotype"/>
              </a:rPr>
              <a:t>Healthcare Family (Seton) to build a new</a:t>
            </a:r>
            <a:r>
              <a:rPr sz="1000" spc="140" dirty="0">
                <a:solidFill>
                  <a:srgbClr val="231F20"/>
                </a:solidFill>
                <a:latin typeface="Palatino Linotype"/>
                <a:cs typeface="Palatino Linotype"/>
              </a:rPr>
              <a:t> </a:t>
            </a:r>
            <a:r>
              <a:rPr sz="1000" dirty="0">
                <a:solidFill>
                  <a:srgbClr val="231F20"/>
                </a:solidFill>
                <a:latin typeface="Palatino Linotype"/>
                <a:cs typeface="Palatino Linotype"/>
              </a:rPr>
              <a:t>teaching</a:t>
            </a:r>
            <a:endParaRPr sz="1000">
              <a:latin typeface="Palatino Linotype"/>
              <a:cs typeface="Palatino Linotype"/>
            </a:endParaRPr>
          </a:p>
        </p:txBody>
      </p:sp>
      <p:sp>
        <p:nvSpPr>
          <p:cNvPr id="333" name="object 333"/>
          <p:cNvSpPr txBox="1"/>
          <p:nvPr/>
        </p:nvSpPr>
        <p:spPr>
          <a:xfrm>
            <a:off x="4147820" y="1710936"/>
            <a:ext cx="3131185" cy="2749550"/>
          </a:xfrm>
          <a:prstGeom prst="rect">
            <a:avLst/>
          </a:prstGeom>
        </p:spPr>
        <p:txBody>
          <a:bodyPr vert="horz" wrap="square" lIns="0" tIns="12700" rIns="0" bIns="0" rtlCol="0">
            <a:spAutoFit/>
          </a:bodyPr>
          <a:lstStyle/>
          <a:p>
            <a:pPr marL="12700" marR="122555">
              <a:lnSpc>
                <a:spcPct val="116700"/>
              </a:lnSpc>
              <a:spcBef>
                <a:spcPts val="100"/>
              </a:spcBef>
            </a:pPr>
            <a:r>
              <a:rPr sz="1000" dirty="0">
                <a:solidFill>
                  <a:srgbClr val="231F20"/>
                </a:solidFill>
                <a:latin typeface="Palatino Linotype"/>
                <a:cs typeface="Palatino Linotype"/>
              </a:rPr>
              <a:t>hospital adjacent to the medical school. The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school opened in July, and the teaching hospital is  nearing</a:t>
            </a:r>
            <a:r>
              <a:rPr sz="1000" spc="5" dirty="0">
                <a:solidFill>
                  <a:srgbClr val="231F20"/>
                </a:solidFill>
                <a:latin typeface="Palatino Linotype"/>
                <a:cs typeface="Palatino Linotype"/>
              </a:rPr>
              <a:t> </a:t>
            </a:r>
            <a:r>
              <a:rPr sz="1000" spc="0" dirty="0">
                <a:solidFill>
                  <a:srgbClr val="231F20"/>
                </a:solidFill>
                <a:latin typeface="Palatino Linotype"/>
                <a:cs typeface="Palatino Linotype"/>
              </a:rPr>
              <a:t>completion.</a:t>
            </a:r>
            <a:endParaRPr sz="1000">
              <a:latin typeface="Palatino Linotype"/>
              <a:cs typeface="Palatino Linotype"/>
            </a:endParaRPr>
          </a:p>
          <a:p>
            <a:pPr marL="12700" marR="122555">
              <a:lnSpc>
                <a:spcPct val="116700"/>
              </a:lnSpc>
              <a:spcBef>
                <a:spcPts val="450"/>
              </a:spcBef>
            </a:pPr>
            <a:r>
              <a:rPr sz="1000" dirty="0">
                <a:solidFill>
                  <a:srgbClr val="231F20"/>
                </a:solidFill>
                <a:latin typeface="Palatino Linotype"/>
                <a:cs typeface="Palatino Linotype"/>
              </a:rPr>
              <a:t>When Dell Seton opens in May 2017, Seton </a:t>
            </a:r>
            <a:r>
              <a:rPr sz="1000" spc="0" dirty="0">
                <a:solidFill>
                  <a:srgbClr val="231F20"/>
                </a:solidFill>
                <a:latin typeface="Palatino Linotype"/>
                <a:cs typeface="Palatino Linotype"/>
              </a:rPr>
              <a:t>will  </a:t>
            </a:r>
            <a:r>
              <a:rPr sz="1000" dirty="0">
                <a:solidFill>
                  <a:srgbClr val="231F20"/>
                </a:solidFill>
                <a:latin typeface="Palatino Linotype"/>
                <a:cs typeface="Palatino Linotype"/>
              </a:rPr>
              <a:t>transfer hospital operations from the current </a:t>
            </a:r>
            <a:r>
              <a:rPr sz="1000" spc="0" dirty="0">
                <a:solidFill>
                  <a:srgbClr val="231F20"/>
                </a:solidFill>
                <a:latin typeface="Palatino Linotype"/>
                <a:cs typeface="Palatino Linotype"/>
              </a:rPr>
              <a:t>facility  </a:t>
            </a:r>
            <a:r>
              <a:rPr sz="1000" dirty="0">
                <a:solidFill>
                  <a:srgbClr val="231F20"/>
                </a:solidFill>
                <a:latin typeface="Palatino Linotype"/>
                <a:cs typeface="Palatino Linotype"/>
              </a:rPr>
              <a:t>at the Site to this new hospital. Seton’s move</a:t>
            </a:r>
            <a:r>
              <a:rPr sz="1000" spc="200" dirty="0">
                <a:solidFill>
                  <a:srgbClr val="231F20"/>
                </a:solidFill>
                <a:latin typeface="Palatino Linotype"/>
                <a:cs typeface="Palatino Linotype"/>
              </a:rPr>
              <a:t> </a:t>
            </a:r>
            <a:r>
              <a:rPr sz="1000" dirty="0">
                <a:solidFill>
                  <a:srgbClr val="231F20"/>
                </a:solidFill>
                <a:latin typeface="Palatino Linotype"/>
                <a:cs typeface="Palatino Linotype"/>
              </a:rPr>
              <a:t>to</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its new facilities opens a unique opportunity to  redevelop Central Health’s 14.3-acre property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build a new, mixed-use community within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downtown, where people can </a:t>
            </a:r>
            <a:r>
              <a:rPr sz="1000" spc="-5" dirty="0">
                <a:solidFill>
                  <a:srgbClr val="231F20"/>
                </a:solidFill>
                <a:latin typeface="Palatino Linotype"/>
                <a:cs typeface="Palatino Linotype"/>
              </a:rPr>
              <a:t>live, </a:t>
            </a:r>
            <a:r>
              <a:rPr sz="1000" dirty="0">
                <a:solidFill>
                  <a:srgbClr val="231F20"/>
                </a:solidFill>
                <a:latin typeface="Palatino Linotype"/>
                <a:cs typeface="Palatino Linotype"/>
              </a:rPr>
              <a:t>work, learn,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play in an environment that encourages and </a:t>
            </a:r>
            <a:r>
              <a:rPr sz="1000" spc="0" dirty="0">
                <a:solidFill>
                  <a:srgbClr val="231F20"/>
                </a:solidFill>
                <a:latin typeface="Palatino Linotype"/>
                <a:cs typeface="Palatino Linotype"/>
              </a:rPr>
              <a:t>supports  </a:t>
            </a:r>
            <a:r>
              <a:rPr sz="1000" dirty="0">
                <a:solidFill>
                  <a:srgbClr val="231F20"/>
                </a:solidFill>
                <a:latin typeface="Palatino Linotype"/>
                <a:cs typeface="Palatino Linotype"/>
              </a:rPr>
              <a:t>innovation. By maintaining focus on the Master </a:t>
            </a:r>
            <a:r>
              <a:rPr sz="1000" spc="-5" dirty="0">
                <a:solidFill>
                  <a:srgbClr val="231F20"/>
                </a:solidFill>
                <a:latin typeface="Palatino Linotype"/>
                <a:cs typeface="Palatino Linotype"/>
              </a:rPr>
              <a:t>Plan’s  </a:t>
            </a:r>
            <a:r>
              <a:rPr sz="1000" dirty="0">
                <a:solidFill>
                  <a:srgbClr val="231F20"/>
                </a:solidFill>
                <a:latin typeface="Palatino Linotype"/>
                <a:cs typeface="Palatino Linotype"/>
              </a:rPr>
              <a:t>three guiding principles of Mission, Stewardship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Partnership during the redevelopment of the </a:t>
            </a:r>
            <a:r>
              <a:rPr sz="1000" spc="0" dirty="0">
                <a:solidFill>
                  <a:srgbClr val="231F20"/>
                </a:solidFill>
                <a:latin typeface="Palatino Linotype"/>
                <a:cs typeface="Palatino Linotype"/>
              </a:rPr>
              <a:t>Site,  </a:t>
            </a:r>
            <a:r>
              <a:rPr sz="1000" dirty="0">
                <a:solidFill>
                  <a:srgbClr val="231F20"/>
                </a:solidFill>
                <a:latin typeface="Palatino Linotype"/>
                <a:cs typeface="Palatino Linotype"/>
              </a:rPr>
              <a:t>Central Health will realize a</a:t>
            </a:r>
            <a:r>
              <a:rPr sz="1000" spc="135" dirty="0">
                <a:solidFill>
                  <a:srgbClr val="231F20"/>
                </a:solidFill>
                <a:latin typeface="Palatino Linotype"/>
                <a:cs typeface="Palatino Linotype"/>
              </a:rPr>
              <a:t> </a:t>
            </a:r>
            <a:r>
              <a:rPr sz="1000" spc="0" dirty="0">
                <a:solidFill>
                  <a:srgbClr val="231F20"/>
                </a:solidFill>
                <a:latin typeface="Palatino Linotype"/>
                <a:cs typeface="Palatino Linotype"/>
              </a:rPr>
              <a:t>once-in-a-generation</a:t>
            </a:r>
            <a:endParaRPr sz="1000">
              <a:latin typeface="Palatino Linotype"/>
              <a:cs typeface="Palatino Linotype"/>
            </a:endParaRPr>
          </a:p>
        </p:txBody>
      </p:sp>
      <p:sp>
        <p:nvSpPr>
          <p:cNvPr id="334" name="object 334"/>
          <p:cNvSpPr txBox="1"/>
          <p:nvPr/>
        </p:nvSpPr>
        <p:spPr>
          <a:xfrm>
            <a:off x="673100" y="1359224"/>
            <a:ext cx="3084830" cy="910590"/>
          </a:xfrm>
          <a:prstGeom prst="rect">
            <a:avLst/>
          </a:prstGeom>
        </p:spPr>
        <p:txBody>
          <a:bodyPr vert="horz" wrap="square" lIns="0" tIns="118745" rIns="0" bIns="0" rtlCol="0">
            <a:spAutoFit/>
          </a:bodyPr>
          <a:lstStyle/>
          <a:p>
            <a:pPr marL="12700">
              <a:lnSpc>
                <a:spcPct val="100000"/>
              </a:lnSpc>
              <a:spcBef>
                <a:spcPts val="935"/>
              </a:spcBef>
            </a:pPr>
            <a:r>
              <a:rPr sz="1200" b="1" dirty="0">
                <a:solidFill>
                  <a:srgbClr val="231F20"/>
                </a:solidFill>
                <a:latin typeface="Trebuchet MS"/>
                <a:cs typeface="Trebuchet MS"/>
              </a:rPr>
              <a:t>B. Overview of </a:t>
            </a:r>
            <a:r>
              <a:rPr sz="1200" b="1" spc="-5" dirty="0">
                <a:solidFill>
                  <a:srgbClr val="231F20"/>
                </a:solidFill>
                <a:latin typeface="Trebuchet MS"/>
                <a:cs typeface="Trebuchet MS"/>
              </a:rPr>
              <a:t>the Site </a:t>
            </a:r>
            <a:r>
              <a:rPr sz="1200" b="1" dirty="0">
                <a:solidFill>
                  <a:srgbClr val="231F20"/>
                </a:solidFill>
                <a:latin typeface="Trebuchet MS"/>
                <a:cs typeface="Trebuchet MS"/>
              </a:rPr>
              <a:t>and </a:t>
            </a:r>
            <a:r>
              <a:rPr sz="1200" b="1" spc="-5" dirty="0">
                <a:solidFill>
                  <a:srgbClr val="231F20"/>
                </a:solidFill>
                <a:latin typeface="Trebuchet MS"/>
                <a:cs typeface="Trebuchet MS"/>
              </a:rPr>
              <a:t>Its Master</a:t>
            </a:r>
            <a:r>
              <a:rPr sz="1200" b="1" spc="-30" dirty="0">
                <a:solidFill>
                  <a:srgbClr val="231F20"/>
                </a:solidFill>
                <a:latin typeface="Trebuchet MS"/>
                <a:cs typeface="Trebuchet MS"/>
              </a:rPr>
              <a:t> </a:t>
            </a:r>
            <a:r>
              <a:rPr sz="1200" b="1" dirty="0">
                <a:solidFill>
                  <a:srgbClr val="231F20"/>
                </a:solidFill>
                <a:latin typeface="Trebuchet MS"/>
                <a:cs typeface="Trebuchet MS"/>
              </a:rPr>
              <a:t>Plan</a:t>
            </a:r>
            <a:endParaRPr sz="1200">
              <a:latin typeface="Trebuchet MS"/>
              <a:cs typeface="Trebuchet MS"/>
            </a:endParaRPr>
          </a:p>
          <a:p>
            <a:pPr marL="12700" marR="15240" algn="just">
              <a:lnSpc>
                <a:spcPct val="116700"/>
              </a:lnSpc>
              <a:spcBef>
                <a:spcPts val="490"/>
              </a:spcBef>
            </a:pPr>
            <a:r>
              <a:rPr sz="1000" dirty="0">
                <a:solidFill>
                  <a:srgbClr val="231F20"/>
                </a:solidFill>
                <a:latin typeface="Palatino Linotype"/>
                <a:cs typeface="Palatino Linotype"/>
              </a:rPr>
              <a:t>This section describes the Site and its context, as well  as the vision and planning parameters established by  Central Health for the future</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development.</a:t>
            </a:r>
            <a:endParaRPr sz="1000">
              <a:latin typeface="Palatino Linotype"/>
              <a:cs typeface="Palatino Linotype"/>
            </a:endParaRPr>
          </a:p>
        </p:txBody>
      </p:sp>
      <p:sp>
        <p:nvSpPr>
          <p:cNvPr id="335" name="object 335"/>
          <p:cNvSpPr/>
          <p:nvPr/>
        </p:nvSpPr>
        <p:spPr>
          <a:xfrm>
            <a:off x="685800" y="8978900"/>
            <a:ext cx="6629400" cy="160020"/>
          </a:xfrm>
          <a:custGeom>
            <a:avLst/>
            <a:gdLst/>
            <a:ahLst/>
            <a:cxnLst/>
            <a:rect l="l" t="t" r="r" b="b"/>
            <a:pathLst>
              <a:path w="6629400" h="160020">
                <a:moveTo>
                  <a:pt x="0" y="160019"/>
                </a:moveTo>
                <a:lnTo>
                  <a:pt x="6629400" y="160019"/>
                </a:lnTo>
                <a:lnTo>
                  <a:pt x="6629400" y="0"/>
                </a:lnTo>
                <a:lnTo>
                  <a:pt x="0" y="0"/>
                </a:lnTo>
                <a:lnTo>
                  <a:pt x="0" y="160019"/>
                </a:lnTo>
                <a:close/>
              </a:path>
            </a:pathLst>
          </a:custGeom>
          <a:solidFill>
            <a:srgbClr val="5A335B"/>
          </a:solidFill>
        </p:spPr>
        <p:txBody>
          <a:bodyPr wrap="square" lIns="0" tIns="0" rIns="0" bIns="0" rtlCol="0"/>
          <a:lstStyle/>
          <a:p>
            <a:endParaRPr/>
          </a:p>
        </p:txBody>
      </p:sp>
      <p:sp>
        <p:nvSpPr>
          <p:cNvPr id="336" name="object 336"/>
          <p:cNvSpPr txBox="1"/>
          <p:nvPr/>
        </p:nvSpPr>
        <p:spPr>
          <a:xfrm>
            <a:off x="685800" y="8709883"/>
            <a:ext cx="6629400" cy="426720"/>
          </a:xfrm>
          <a:prstGeom prst="rect">
            <a:avLst/>
          </a:prstGeom>
        </p:spPr>
        <p:txBody>
          <a:bodyPr vert="horz" wrap="square" lIns="0" tIns="50800" rIns="0" bIns="0" rtlCol="0">
            <a:spAutoFit/>
          </a:bodyPr>
          <a:lstStyle/>
          <a:p>
            <a:pPr marL="217804">
              <a:lnSpc>
                <a:spcPct val="100000"/>
              </a:lnSpc>
              <a:spcBef>
                <a:spcPts val="400"/>
              </a:spcBef>
            </a:pPr>
            <a:r>
              <a:rPr sz="1300" b="1" spc="-105" dirty="0">
                <a:solidFill>
                  <a:srgbClr val="FFFFFF"/>
                </a:solidFill>
                <a:latin typeface="Arial"/>
                <a:cs typeface="Arial"/>
              </a:rPr>
              <a:t>CENTRAL HEALTH BRACKENRIDGE </a:t>
            </a:r>
            <a:r>
              <a:rPr sz="1300" b="1" spc="-85" dirty="0">
                <a:solidFill>
                  <a:srgbClr val="FFFFFF"/>
                </a:solidFill>
                <a:latin typeface="Arial"/>
                <a:cs typeface="Arial"/>
              </a:rPr>
              <a:t>CAMPUS: </a:t>
            </a:r>
            <a:r>
              <a:rPr sz="1300" b="1" spc="-90" dirty="0">
                <a:solidFill>
                  <a:srgbClr val="FFFFFF"/>
                </a:solidFill>
                <a:latin typeface="Arial"/>
                <a:cs typeface="Arial"/>
              </a:rPr>
              <a:t>CONTEXT </a:t>
            </a:r>
            <a:r>
              <a:rPr sz="1300" b="1" spc="-110" dirty="0">
                <a:solidFill>
                  <a:srgbClr val="FFFFFF"/>
                </a:solidFill>
                <a:latin typeface="Arial"/>
                <a:cs typeface="Arial"/>
              </a:rPr>
              <a:t>FOR </a:t>
            </a:r>
            <a:r>
              <a:rPr sz="1300" b="1" spc="-90" dirty="0">
                <a:solidFill>
                  <a:srgbClr val="FFFFFF"/>
                </a:solidFill>
                <a:latin typeface="Arial"/>
                <a:cs typeface="Arial"/>
              </a:rPr>
              <a:t>THE</a:t>
            </a:r>
            <a:r>
              <a:rPr sz="1300" b="1" spc="5" dirty="0">
                <a:solidFill>
                  <a:srgbClr val="FFFFFF"/>
                </a:solidFill>
                <a:latin typeface="Arial"/>
                <a:cs typeface="Arial"/>
              </a:rPr>
              <a:t> </a:t>
            </a:r>
            <a:r>
              <a:rPr sz="1300" b="1" spc="-90" dirty="0">
                <a:solidFill>
                  <a:srgbClr val="FFFFFF"/>
                </a:solidFill>
                <a:latin typeface="Arial"/>
                <a:cs typeface="Arial"/>
              </a:rPr>
              <a:t>FUTURE</a:t>
            </a:r>
            <a:endParaRPr sz="1300">
              <a:latin typeface="Arial"/>
              <a:cs typeface="Arial"/>
            </a:endParaRPr>
          </a:p>
          <a:p>
            <a:pPr marL="91440">
              <a:lnSpc>
                <a:spcPct val="100000"/>
              </a:lnSpc>
              <a:spcBef>
                <a:spcPts val="215"/>
              </a:spcBef>
            </a:pP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Site</a:t>
            </a:r>
            <a:r>
              <a:rPr sz="900" spc="15" dirty="0">
                <a:solidFill>
                  <a:srgbClr val="FFFFFF"/>
                </a:solidFill>
                <a:latin typeface="Trebuchet MS"/>
                <a:cs typeface="Trebuchet MS"/>
              </a:rPr>
              <a:t> </a:t>
            </a:r>
            <a:r>
              <a:rPr sz="900" dirty="0">
                <a:solidFill>
                  <a:srgbClr val="FFFFFF"/>
                </a:solidFill>
                <a:latin typeface="Trebuchet MS"/>
                <a:cs typeface="Trebuchet MS"/>
              </a:rPr>
              <a:t>is</a:t>
            </a:r>
            <a:r>
              <a:rPr sz="900" spc="15" dirty="0">
                <a:solidFill>
                  <a:srgbClr val="FFFFFF"/>
                </a:solidFill>
                <a:latin typeface="Trebuchet MS"/>
                <a:cs typeface="Trebuchet MS"/>
              </a:rPr>
              <a:t> </a:t>
            </a:r>
            <a:r>
              <a:rPr sz="900" dirty="0">
                <a:solidFill>
                  <a:srgbClr val="FFFFFF"/>
                </a:solidFill>
                <a:latin typeface="Trebuchet MS"/>
                <a:cs typeface="Trebuchet MS"/>
              </a:rPr>
              <a:t>located</a:t>
            </a:r>
            <a:r>
              <a:rPr sz="900" spc="15" dirty="0">
                <a:solidFill>
                  <a:srgbClr val="FFFFFF"/>
                </a:solidFill>
                <a:latin typeface="Trebuchet MS"/>
                <a:cs typeface="Trebuchet MS"/>
              </a:rPr>
              <a:t> </a:t>
            </a:r>
            <a:r>
              <a:rPr sz="900" dirty="0">
                <a:solidFill>
                  <a:srgbClr val="FFFFFF"/>
                </a:solidFill>
                <a:latin typeface="Trebuchet MS"/>
                <a:cs typeface="Trebuchet MS"/>
              </a:rPr>
              <a:t>in</a:t>
            </a:r>
            <a:r>
              <a:rPr sz="900" spc="15" dirty="0">
                <a:solidFill>
                  <a:srgbClr val="FFFFFF"/>
                </a:solidFill>
                <a:latin typeface="Trebuchet MS"/>
                <a:cs typeface="Trebuchet MS"/>
              </a:rPr>
              <a:t> </a:t>
            </a: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Northeast</a:t>
            </a:r>
            <a:r>
              <a:rPr sz="900" spc="15" dirty="0">
                <a:solidFill>
                  <a:srgbClr val="FFFFFF"/>
                </a:solidFill>
                <a:latin typeface="Trebuchet MS"/>
                <a:cs typeface="Trebuchet MS"/>
              </a:rPr>
              <a:t> </a:t>
            </a:r>
            <a:r>
              <a:rPr sz="900" dirty="0">
                <a:solidFill>
                  <a:srgbClr val="FFFFFF"/>
                </a:solidFill>
                <a:latin typeface="Trebuchet MS"/>
                <a:cs typeface="Trebuchet MS"/>
              </a:rPr>
              <a:t>District</a:t>
            </a:r>
            <a:r>
              <a:rPr sz="900" spc="15" dirty="0">
                <a:solidFill>
                  <a:srgbClr val="FFFFFF"/>
                </a:solidFill>
                <a:latin typeface="Trebuchet MS"/>
                <a:cs typeface="Trebuchet MS"/>
              </a:rPr>
              <a:t> </a:t>
            </a:r>
            <a:r>
              <a:rPr sz="900" dirty="0">
                <a:solidFill>
                  <a:srgbClr val="FFFFFF"/>
                </a:solidFill>
                <a:latin typeface="Trebuchet MS"/>
                <a:cs typeface="Trebuchet MS"/>
              </a:rPr>
              <a:t>of</a:t>
            </a:r>
            <a:r>
              <a:rPr sz="900" spc="15" dirty="0">
                <a:solidFill>
                  <a:srgbClr val="FFFFFF"/>
                </a:solidFill>
                <a:latin typeface="Trebuchet MS"/>
                <a:cs typeface="Trebuchet MS"/>
              </a:rPr>
              <a:t> </a:t>
            </a:r>
            <a:r>
              <a:rPr sz="900" dirty="0">
                <a:solidFill>
                  <a:srgbClr val="FFFFFF"/>
                </a:solidFill>
                <a:latin typeface="Trebuchet MS"/>
                <a:cs typeface="Trebuchet MS"/>
              </a:rPr>
              <a:t>Downtown,</a:t>
            </a:r>
            <a:r>
              <a:rPr sz="900" spc="15" dirty="0">
                <a:solidFill>
                  <a:srgbClr val="FFFFFF"/>
                </a:solidFill>
                <a:latin typeface="Trebuchet MS"/>
                <a:cs typeface="Trebuchet MS"/>
              </a:rPr>
              <a:t> </a:t>
            </a:r>
            <a:r>
              <a:rPr sz="900" dirty="0">
                <a:solidFill>
                  <a:srgbClr val="FFFFFF"/>
                </a:solidFill>
                <a:latin typeface="Trebuchet MS"/>
                <a:cs typeface="Trebuchet MS"/>
              </a:rPr>
              <a:t>in</a:t>
            </a:r>
            <a:r>
              <a:rPr sz="900" spc="15" dirty="0">
                <a:solidFill>
                  <a:srgbClr val="FFFFFF"/>
                </a:solidFill>
                <a:latin typeface="Trebuchet MS"/>
                <a:cs typeface="Trebuchet MS"/>
              </a:rPr>
              <a:t> </a:t>
            </a: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center</a:t>
            </a:r>
            <a:r>
              <a:rPr sz="900" spc="15" dirty="0">
                <a:solidFill>
                  <a:srgbClr val="FFFFFF"/>
                </a:solidFill>
                <a:latin typeface="Trebuchet MS"/>
                <a:cs typeface="Trebuchet MS"/>
              </a:rPr>
              <a:t> </a:t>
            </a:r>
            <a:r>
              <a:rPr sz="900" dirty="0">
                <a:solidFill>
                  <a:srgbClr val="FFFFFF"/>
                </a:solidFill>
                <a:latin typeface="Trebuchet MS"/>
                <a:cs typeface="Trebuchet MS"/>
              </a:rPr>
              <a:t>of</a:t>
            </a:r>
            <a:r>
              <a:rPr sz="900" spc="15" dirty="0">
                <a:solidFill>
                  <a:srgbClr val="FFFFFF"/>
                </a:solidFill>
                <a:latin typeface="Trebuchet MS"/>
                <a:cs typeface="Trebuchet MS"/>
              </a:rPr>
              <a:t> </a:t>
            </a:r>
            <a:r>
              <a:rPr sz="900" dirty="0">
                <a:solidFill>
                  <a:srgbClr val="FFFFFF"/>
                </a:solidFill>
                <a:latin typeface="Trebuchet MS"/>
                <a:cs typeface="Trebuchet MS"/>
              </a:rPr>
              <a:t>many</a:t>
            </a:r>
            <a:r>
              <a:rPr sz="900" spc="15" dirty="0">
                <a:solidFill>
                  <a:srgbClr val="FFFFFF"/>
                </a:solidFill>
                <a:latin typeface="Trebuchet MS"/>
                <a:cs typeface="Trebuchet MS"/>
              </a:rPr>
              <a:t> </a:t>
            </a:r>
            <a:r>
              <a:rPr sz="900" dirty="0">
                <a:solidFill>
                  <a:srgbClr val="FFFFFF"/>
                </a:solidFill>
                <a:latin typeface="Trebuchet MS"/>
                <a:cs typeface="Trebuchet MS"/>
              </a:rPr>
              <a:t>planned</a:t>
            </a:r>
            <a:r>
              <a:rPr sz="900" spc="15" dirty="0">
                <a:solidFill>
                  <a:srgbClr val="FFFFFF"/>
                </a:solidFill>
                <a:latin typeface="Trebuchet MS"/>
                <a:cs typeface="Trebuchet MS"/>
              </a:rPr>
              <a:t> </a:t>
            </a:r>
            <a:r>
              <a:rPr sz="900" dirty="0">
                <a:solidFill>
                  <a:srgbClr val="FFFFFF"/>
                </a:solidFill>
                <a:latin typeface="Trebuchet MS"/>
                <a:cs typeface="Trebuchet MS"/>
              </a:rPr>
              <a:t>projects</a:t>
            </a:r>
            <a:r>
              <a:rPr sz="900" spc="15" dirty="0">
                <a:solidFill>
                  <a:srgbClr val="FFFFFF"/>
                </a:solidFill>
                <a:latin typeface="Trebuchet MS"/>
                <a:cs typeface="Trebuchet MS"/>
              </a:rPr>
              <a:t> </a:t>
            </a:r>
            <a:r>
              <a:rPr sz="900" dirty="0">
                <a:solidFill>
                  <a:srgbClr val="FFFFFF"/>
                </a:solidFill>
                <a:latin typeface="Trebuchet MS"/>
                <a:cs typeface="Trebuchet MS"/>
              </a:rPr>
              <a:t>and</a:t>
            </a:r>
            <a:r>
              <a:rPr sz="900" spc="15" dirty="0">
                <a:solidFill>
                  <a:srgbClr val="FFFFFF"/>
                </a:solidFill>
                <a:latin typeface="Trebuchet MS"/>
                <a:cs typeface="Trebuchet MS"/>
              </a:rPr>
              <a:t> </a:t>
            </a:r>
            <a:r>
              <a:rPr sz="900" dirty="0">
                <a:solidFill>
                  <a:srgbClr val="FFFFFF"/>
                </a:solidFill>
                <a:latin typeface="Trebuchet MS"/>
                <a:cs typeface="Trebuchet MS"/>
              </a:rPr>
              <a:t>initiatives.</a:t>
            </a:r>
            <a:endParaRPr sz="900">
              <a:latin typeface="Trebuchet MS"/>
              <a:cs typeface="Trebuchet MS"/>
            </a:endParaRPr>
          </a:p>
        </p:txBody>
      </p:sp>
      <p:sp>
        <p:nvSpPr>
          <p:cNvPr id="337" name="object 337"/>
          <p:cNvSpPr/>
          <p:nvPr/>
        </p:nvSpPr>
        <p:spPr>
          <a:xfrm>
            <a:off x="3454808" y="6564248"/>
            <a:ext cx="493332" cy="225389"/>
          </a:xfrm>
          <a:prstGeom prst="rect">
            <a:avLst/>
          </a:prstGeom>
          <a:blipFill>
            <a:blip r:embed="rId18" cstate="print"/>
            <a:stretch>
              <a:fillRect/>
            </a:stretch>
          </a:blipFill>
        </p:spPr>
        <p:txBody>
          <a:bodyPr wrap="square" lIns="0" tIns="0" rIns="0" bIns="0" rtlCol="0"/>
          <a:lstStyle/>
          <a:p>
            <a:endParaRPr/>
          </a:p>
        </p:txBody>
      </p:sp>
      <p:sp>
        <p:nvSpPr>
          <p:cNvPr id="338" name="object 338"/>
          <p:cNvSpPr txBox="1"/>
          <p:nvPr/>
        </p:nvSpPr>
        <p:spPr>
          <a:xfrm>
            <a:off x="3444263" y="6521605"/>
            <a:ext cx="519430" cy="162560"/>
          </a:xfrm>
          <a:prstGeom prst="rect">
            <a:avLst/>
          </a:prstGeom>
        </p:spPr>
        <p:txBody>
          <a:bodyPr vert="horz" wrap="square" lIns="0" tIns="12700" rIns="0" bIns="0" rtlCol="0">
            <a:spAutoFit/>
          </a:bodyPr>
          <a:lstStyle/>
          <a:p>
            <a:pPr marL="12700">
              <a:lnSpc>
                <a:spcPct val="100000"/>
              </a:lnSpc>
              <a:spcBef>
                <a:spcPts val="100"/>
              </a:spcBef>
            </a:pPr>
            <a:r>
              <a:rPr sz="900" b="1" spc="-5" dirty="0">
                <a:solidFill>
                  <a:srgbClr val="FFFFFF"/>
                </a:solidFill>
                <a:latin typeface="Arial"/>
                <a:cs typeface="Arial"/>
              </a:rPr>
              <a:t>Waterloo</a:t>
            </a:r>
            <a:endParaRPr sz="900">
              <a:latin typeface="Arial"/>
              <a:cs typeface="Arial"/>
            </a:endParaRPr>
          </a:p>
        </p:txBody>
      </p:sp>
      <p:sp>
        <p:nvSpPr>
          <p:cNvPr id="339" name="object 339"/>
          <p:cNvSpPr txBox="1"/>
          <p:nvPr/>
        </p:nvSpPr>
        <p:spPr>
          <a:xfrm>
            <a:off x="3564977" y="6658764"/>
            <a:ext cx="264160" cy="162560"/>
          </a:xfrm>
          <a:prstGeom prst="rect">
            <a:avLst/>
          </a:prstGeom>
        </p:spPr>
        <p:txBody>
          <a:bodyPr vert="horz" wrap="square" lIns="0" tIns="12700" rIns="0" bIns="0" rtlCol="0">
            <a:spAutoFit/>
          </a:bodyPr>
          <a:lstStyle/>
          <a:p>
            <a:pPr marL="12700">
              <a:lnSpc>
                <a:spcPct val="100000"/>
              </a:lnSpc>
              <a:spcBef>
                <a:spcPts val="100"/>
              </a:spcBef>
            </a:pPr>
            <a:r>
              <a:rPr sz="900" b="1" spc="-125" dirty="0">
                <a:solidFill>
                  <a:srgbClr val="FFFFFF"/>
                </a:solidFill>
                <a:latin typeface="Arial"/>
                <a:cs typeface="Arial"/>
              </a:rPr>
              <a:t>Park</a:t>
            </a:r>
            <a:endParaRPr sz="900">
              <a:latin typeface="Arial"/>
              <a:cs typeface="Arial"/>
            </a:endParaRPr>
          </a:p>
        </p:txBody>
      </p:sp>
      <p:sp>
        <p:nvSpPr>
          <p:cNvPr id="340" name="object 340"/>
          <p:cNvSpPr txBox="1"/>
          <p:nvPr/>
        </p:nvSpPr>
        <p:spPr>
          <a:xfrm rot="20820000">
            <a:off x="3930070" y="6674376"/>
            <a:ext cx="396280" cy="63500"/>
          </a:xfrm>
          <a:prstGeom prst="rect">
            <a:avLst/>
          </a:prstGeom>
        </p:spPr>
        <p:txBody>
          <a:bodyPr vert="horz" wrap="square" lIns="0" tIns="0" rIns="0" bIns="0" rtlCol="0">
            <a:spAutoFit/>
          </a:bodyPr>
          <a:lstStyle/>
          <a:p>
            <a:pPr>
              <a:lnSpc>
                <a:spcPts val="500"/>
              </a:lnSpc>
            </a:pPr>
            <a:r>
              <a:rPr sz="500" b="1" spc="-5" dirty="0">
                <a:solidFill>
                  <a:srgbClr val="FFFFFF"/>
                </a:solidFill>
                <a:latin typeface="Arial"/>
                <a:cs typeface="Arial"/>
              </a:rPr>
              <a:t>Waller</a:t>
            </a:r>
            <a:r>
              <a:rPr sz="500" b="1" spc="-65" dirty="0">
                <a:solidFill>
                  <a:srgbClr val="FFFFFF"/>
                </a:solidFill>
                <a:latin typeface="Arial"/>
                <a:cs typeface="Arial"/>
              </a:rPr>
              <a:t> </a:t>
            </a:r>
            <a:r>
              <a:rPr sz="750" b="1" baseline="5555" dirty="0">
                <a:solidFill>
                  <a:srgbClr val="FFFFFF"/>
                </a:solidFill>
                <a:latin typeface="Arial"/>
                <a:cs typeface="Arial"/>
              </a:rPr>
              <a:t>Creek</a:t>
            </a:r>
            <a:endParaRPr sz="750" baseline="5555">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6213347"/>
            <a:ext cx="6629400" cy="28031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011183" y="7082697"/>
            <a:ext cx="1509395" cy="395605"/>
          </a:xfrm>
          <a:custGeom>
            <a:avLst/>
            <a:gdLst/>
            <a:ahLst/>
            <a:cxnLst/>
            <a:rect l="l" t="t" r="r" b="b"/>
            <a:pathLst>
              <a:path w="1509395" h="395604">
                <a:moveTo>
                  <a:pt x="378701" y="81927"/>
                </a:moveTo>
                <a:lnTo>
                  <a:pt x="154762" y="120167"/>
                </a:lnTo>
                <a:lnTo>
                  <a:pt x="152031" y="208927"/>
                </a:lnTo>
                <a:lnTo>
                  <a:pt x="0" y="245338"/>
                </a:lnTo>
                <a:lnTo>
                  <a:pt x="46170" y="265765"/>
                </a:lnTo>
                <a:lnTo>
                  <a:pt x="82611" y="279022"/>
                </a:lnTo>
                <a:lnTo>
                  <a:pt x="128271" y="290912"/>
                </a:lnTo>
                <a:lnTo>
                  <a:pt x="202095" y="307238"/>
                </a:lnTo>
                <a:lnTo>
                  <a:pt x="240767" y="314558"/>
                </a:lnTo>
                <a:lnTo>
                  <a:pt x="287153" y="321612"/>
                </a:lnTo>
                <a:lnTo>
                  <a:pt x="339589" y="328389"/>
                </a:lnTo>
                <a:lnTo>
                  <a:pt x="396414" y="334880"/>
                </a:lnTo>
                <a:lnTo>
                  <a:pt x="868340" y="380759"/>
                </a:lnTo>
                <a:lnTo>
                  <a:pt x="1032332" y="395541"/>
                </a:lnTo>
                <a:lnTo>
                  <a:pt x="933107" y="353669"/>
                </a:lnTo>
                <a:lnTo>
                  <a:pt x="979817" y="345770"/>
                </a:lnTo>
                <a:lnTo>
                  <a:pt x="979525" y="276517"/>
                </a:lnTo>
                <a:lnTo>
                  <a:pt x="1054633" y="262178"/>
                </a:lnTo>
                <a:lnTo>
                  <a:pt x="1053947" y="236918"/>
                </a:lnTo>
                <a:lnTo>
                  <a:pt x="1120178" y="223939"/>
                </a:lnTo>
                <a:lnTo>
                  <a:pt x="1362172" y="223939"/>
                </a:lnTo>
                <a:lnTo>
                  <a:pt x="1366647" y="223265"/>
                </a:lnTo>
                <a:lnTo>
                  <a:pt x="1356410" y="217119"/>
                </a:lnTo>
                <a:lnTo>
                  <a:pt x="1477264" y="192531"/>
                </a:lnTo>
                <a:lnTo>
                  <a:pt x="1477937" y="185026"/>
                </a:lnTo>
                <a:lnTo>
                  <a:pt x="1509344" y="174790"/>
                </a:lnTo>
                <a:lnTo>
                  <a:pt x="1506742" y="146113"/>
                </a:lnTo>
                <a:lnTo>
                  <a:pt x="1484769" y="146113"/>
                </a:lnTo>
                <a:lnTo>
                  <a:pt x="1442100" y="131089"/>
                </a:lnTo>
                <a:lnTo>
                  <a:pt x="524814" y="131089"/>
                </a:lnTo>
                <a:lnTo>
                  <a:pt x="378701" y="81927"/>
                </a:lnTo>
                <a:close/>
              </a:path>
              <a:path w="1509395" h="395604">
                <a:moveTo>
                  <a:pt x="1307718" y="232130"/>
                </a:moveTo>
                <a:lnTo>
                  <a:pt x="1247851" y="232130"/>
                </a:lnTo>
                <a:lnTo>
                  <a:pt x="1300429" y="249885"/>
                </a:lnTo>
                <a:lnTo>
                  <a:pt x="1299057" y="307238"/>
                </a:lnTo>
                <a:lnTo>
                  <a:pt x="1352308" y="330453"/>
                </a:lnTo>
                <a:lnTo>
                  <a:pt x="1351635" y="314744"/>
                </a:lnTo>
                <a:lnTo>
                  <a:pt x="1375524" y="308609"/>
                </a:lnTo>
                <a:lnTo>
                  <a:pt x="1379626" y="304507"/>
                </a:lnTo>
                <a:lnTo>
                  <a:pt x="1312710" y="286753"/>
                </a:lnTo>
                <a:lnTo>
                  <a:pt x="1313395" y="236918"/>
                </a:lnTo>
                <a:lnTo>
                  <a:pt x="1303159" y="232816"/>
                </a:lnTo>
                <a:lnTo>
                  <a:pt x="1307718" y="232130"/>
                </a:lnTo>
                <a:close/>
              </a:path>
              <a:path w="1509395" h="395604">
                <a:moveTo>
                  <a:pt x="1362172" y="223939"/>
                </a:moveTo>
                <a:lnTo>
                  <a:pt x="1120178" y="223939"/>
                </a:lnTo>
                <a:lnTo>
                  <a:pt x="1165923" y="245795"/>
                </a:lnTo>
                <a:lnTo>
                  <a:pt x="1247851" y="232130"/>
                </a:lnTo>
                <a:lnTo>
                  <a:pt x="1307718" y="232130"/>
                </a:lnTo>
                <a:lnTo>
                  <a:pt x="1362172" y="223939"/>
                </a:lnTo>
                <a:close/>
              </a:path>
              <a:path w="1509395" h="395604">
                <a:moveTo>
                  <a:pt x="1497063" y="120167"/>
                </a:moveTo>
                <a:lnTo>
                  <a:pt x="1484769" y="124256"/>
                </a:lnTo>
                <a:lnTo>
                  <a:pt x="1484769" y="146113"/>
                </a:lnTo>
                <a:lnTo>
                  <a:pt x="1506742" y="146113"/>
                </a:lnTo>
                <a:lnTo>
                  <a:pt x="1505254" y="129717"/>
                </a:lnTo>
                <a:lnTo>
                  <a:pt x="1497063" y="120167"/>
                </a:lnTo>
                <a:close/>
              </a:path>
              <a:path w="1509395" h="395604">
                <a:moveTo>
                  <a:pt x="590359" y="114706"/>
                </a:moveTo>
                <a:lnTo>
                  <a:pt x="524814" y="131089"/>
                </a:lnTo>
                <a:lnTo>
                  <a:pt x="1442100" y="131089"/>
                </a:lnTo>
                <a:lnTo>
                  <a:pt x="1434346" y="128358"/>
                </a:lnTo>
                <a:lnTo>
                  <a:pt x="631317" y="128358"/>
                </a:lnTo>
                <a:lnTo>
                  <a:pt x="624497" y="125628"/>
                </a:lnTo>
                <a:lnTo>
                  <a:pt x="590359" y="114706"/>
                </a:lnTo>
                <a:close/>
              </a:path>
              <a:path w="1509395" h="395604">
                <a:moveTo>
                  <a:pt x="855268" y="0"/>
                </a:moveTo>
                <a:lnTo>
                  <a:pt x="758317" y="16382"/>
                </a:lnTo>
                <a:lnTo>
                  <a:pt x="758317" y="34137"/>
                </a:lnTo>
                <a:lnTo>
                  <a:pt x="634047" y="55981"/>
                </a:lnTo>
                <a:lnTo>
                  <a:pt x="631317" y="128358"/>
                </a:lnTo>
                <a:lnTo>
                  <a:pt x="1434346" y="128358"/>
                </a:lnTo>
                <a:lnTo>
                  <a:pt x="1387817" y="111975"/>
                </a:lnTo>
                <a:lnTo>
                  <a:pt x="1387187" y="107873"/>
                </a:lnTo>
                <a:lnTo>
                  <a:pt x="1363243" y="107873"/>
                </a:lnTo>
                <a:lnTo>
                  <a:pt x="1316812" y="92849"/>
                </a:lnTo>
                <a:lnTo>
                  <a:pt x="1316812" y="72377"/>
                </a:lnTo>
                <a:lnTo>
                  <a:pt x="1312502" y="69634"/>
                </a:lnTo>
                <a:lnTo>
                  <a:pt x="1294968" y="69634"/>
                </a:lnTo>
                <a:lnTo>
                  <a:pt x="1252626" y="55981"/>
                </a:lnTo>
                <a:lnTo>
                  <a:pt x="1249115" y="53251"/>
                </a:lnTo>
                <a:lnTo>
                  <a:pt x="1232154" y="53251"/>
                </a:lnTo>
                <a:lnTo>
                  <a:pt x="1199375" y="34137"/>
                </a:lnTo>
                <a:lnTo>
                  <a:pt x="1196644" y="31407"/>
                </a:lnTo>
                <a:lnTo>
                  <a:pt x="1060094" y="31407"/>
                </a:lnTo>
                <a:lnTo>
                  <a:pt x="1034148" y="23215"/>
                </a:lnTo>
                <a:lnTo>
                  <a:pt x="878484" y="23215"/>
                </a:lnTo>
                <a:lnTo>
                  <a:pt x="874382" y="6832"/>
                </a:lnTo>
                <a:lnTo>
                  <a:pt x="855268" y="0"/>
                </a:lnTo>
                <a:close/>
              </a:path>
              <a:path w="1509395" h="395604">
                <a:moveTo>
                  <a:pt x="1371434" y="84658"/>
                </a:moveTo>
                <a:lnTo>
                  <a:pt x="1361871" y="90119"/>
                </a:lnTo>
                <a:lnTo>
                  <a:pt x="1363243" y="107873"/>
                </a:lnTo>
                <a:lnTo>
                  <a:pt x="1387187" y="107873"/>
                </a:lnTo>
                <a:lnTo>
                  <a:pt x="1385087" y="94221"/>
                </a:lnTo>
                <a:lnTo>
                  <a:pt x="1371434" y="84658"/>
                </a:lnTo>
                <a:close/>
              </a:path>
              <a:path w="1509395" h="395604">
                <a:moveTo>
                  <a:pt x="1301788" y="62814"/>
                </a:moveTo>
                <a:lnTo>
                  <a:pt x="1294968" y="69634"/>
                </a:lnTo>
                <a:lnTo>
                  <a:pt x="1312502" y="69634"/>
                </a:lnTo>
                <a:lnTo>
                  <a:pt x="1301788" y="62814"/>
                </a:lnTo>
                <a:close/>
              </a:path>
              <a:path w="1509395" h="395604">
                <a:moveTo>
                  <a:pt x="1240345" y="46431"/>
                </a:moveTo>
                <a:lnTo>
                  <a:pt x="1232154" y="53251"/>
                </a:lnTo>
                <a:lnTo>
                  <a:pt x="1249115" y="53251"/>
                </a:lnTo>
                <a:lnTo>
                  <a:pt x="1240345" y="46431"/>
                </a:lnTo>
                <a:close/>
              </a:path>
              <a:path w="1509395" h="395604">
                <a:moveTo>
                  <a:pt x="1106525" y="25946"/>
                </a:moveTo>
                <a:lnTo>
                  <a:pt x="1060094" y="31407"/>
                </a:lnTo>
                <a:lnTo>
                  <a:pt x="1196644" y="31407"/>
                </a:lnTo>
                <a:lnTo>
                  <a:pt x="1195273" y="30035"/>
                </a:lnTo>
                <a:lnTo>
                  <a:pt x="1122908" y="30035"/>
                </a:lnTo>
                <a:lnTo>
                  <a:pt x="1106525" y="25946"/>
                </a:lnTo>
                <a:close/>
              </a:path>
              <a:path w="1509395" h="395604">
                <a:moveTo>
                  <a:pt x="1135202" y="20485"/>
                </a:moveTo>
                <a:lnTo>
                  <a:pt x="1122908" y="30035"/>
                </a:lnTo>
                <a:lnTo>
                  <a:pt x="1178890" y="30035"/>
                </a:lnTo>
                <a:lnTo>
                  <a:pt x="1176172" y="28676"/>
                </a:lnTo>
                <a:lnTo>
                  <a:pt x="1151585" y="28676"/>
                </a:lnTo>
                <a:lnTo>
                  <a:pt x="1135202" y="20485"/>
                </a:lnTo>
                <a:close/>
              </a:path>
              <a:path w="1509395" h="395604">
                <a:moveTo>
                  <a:pt x="1191183" y="25946"/>
                </a:moveTo>
                <a:lnTo>
                  <a:pt x="1178890" y="30035"/>
                </a:lnTo>
                <a:lnTo>
                  <a:pt x="1195273" y="30035"/>
                </a:lnTo>
                <a:lnTo>
                  <a:pt x="1191183" y="25946"/>
                </a:lnTo>
                <a:close/>
              </a:path>
              <a:path w="1509395" h="395604">
                <a:moveTo>
                  <a:pt x="1167968" y="24574"/>
                </a:moveTo>
                <a:lnTo>
                  <a:pt x="1151585" y="28676"/>
                </a:lnTo>
                <a:lnTo>
                  <a:pt x="1176172" y="28676"/>
                </a:lnTo>
                <a:lnTo>
                  <a:pt x="1167968" y="24574"/>
                </a:lnTo>
                <a:close/>
              </a:path>
              <a:path w="1509395" h="395604">
                <a:moveTo>
                  <a:pt x="935837" y="10921"/>
                </a:moveTo>
                <a:lnTo>
                  <a:pt x="878484" y="23215"/>
                </a:lnTo>
                <a:lnTo>
                  <a:pt x="1034148" y="23215"/>
                </a:lnTo>
                <a:lnTo>
                  <a:pt x="1028874" y="19113"/>
                </a:lnTo>
                <a:lnTo>
                  <a:pt x="949490" y="19113"/>
                </a:lnTo>
                <a:lnTo>
                  <a:pt x="935837" y="10921"/>
                </a:lnTo>
                <a:close/>
              </a:path>
              <a:path w="1509395" h="395604">
                <a:moveTo>
                  <a:pt x="991819" y="9563"/>
                </a:moveTo>
                <a:lnTo>
                  <a:pt x="949490" y="19113"/>
                </a:lnTo>
                <a:lnTo>
                  <a:pt x="1010932" y="19113"/>
                </a:lnTo>
                <a:lnTo>
                  <a:pt x="991819" y="9563"/>
                </a:lnTo>
                <a:close/>
              </a:path>
              <a:path w="1509395" h="395604">
                <a:moveTo>
                  <a:pt x="1021854" y="13652"/>
                </a:moveTo>
                <a:lnTo>
                  <a:pt x="1010932" y="19113"/>
                </a:lnTo>
                <a:lnTo>
                  <a:pt x="1028874" y="19113"/>
                </a:lnTo>
                <a:lnTo>
                  <a:pt x="1021854" y="13652"/>
                </a:lnTo>
                <a:close/>
              </a:path>
            </a:pathLst>
          </a:custGeom>
          <a:solidFill>
            <a:srgbClr val="FFF200">
              <a:alpha val="50000"/>
            </a:srgbClr>
          </a:solidFill>
        </p:spPr>
        <p:txBody>
          <a:bodyPr wrap="square" lIns="0" tIns="0" rIns="0" bIns="0" rtlCol="0"/>
          <a:lstStyle/>
          <a:p>
            <a:endParaRPr/>
          </a:p>
        </p:txBody>
      </p:sp>
      <p:sp>
        <p:nvSpPr>
          <p:cNvPr id="4" name="object 4"/>
          <p:cNvSpPr/>
          <p:nvPr/>
        </p:nvSpPr>
        <p:spPr>
          <a:xfrm>
            <a:off x="4011183" y="7082697"/>
            <a:ext cx="1509395" cy="395605"/>
          </a:xfrm>
          <a:custGeom>
            <a:avLst/>
            <a:gdLst/>
            <a:ahLst/>
            <a:cxnLst/>
            <a:rect l="l" t="t" r="r" b="b"/>
            <a:pathLst>
              <a:path w="1509395" h="395604">
                <a:moveTo>
                  <a:pt x="0" y="245338"/>
                </a:moveTo>
                <a:lnTo>
                  <a:pt x="46170" y="265765"/>
                </a:lnTo>
                <a:lnTo>
                  <a:pt x="82611" y="279022"/>
                </a:lnTo>
                <a:lnTo>
                  <a:pt x="128271" y="290912"/>
                </a:lnTo>
                <a:lnTo>
                  <a:pt x="202095" y="307238"/>
                </a:lnTo>
                <a:lnTo>
                  <a:pt x="240767" y="314558"/>
                </a:lnTo>
                <a:lnTo>
                  <a:pt x="287153" y="321612"/>
                </a:lnTo>
                <a:lnTo>
                  <a:pt x="339589" y="328389"/>
                </a:lnTo>
                <a:lnTo>
                  <a:pt x="396414" y="334880"/>
                </a:lnTo>
                <a:lnTo>
                  <a:pt x="455965" y="341073"/>
                </a:lnTo>
                <a:lnTo>
                  <a:pt x="516579" y="346959"/>
                </a:lnTo>
                <a:lnTo>
                  <a:pt x="576595" y="352528"/>
                </a:lnTo>
                <a:lnTo>
                  <a:pt x="634351" y="357769"/>
                </a:lnTo>
                <a:lnTo>
                  <a:pt x="688183" y="362672"/>
                </a:lnTo>
                <a:lnTo>
                  <a:pt x="736430" y="367227"/>
                </a:lnTo>
                <a:lnTo>
                  <a:pt x="777430" y="371424"/>
                </a:lnTo>
                <a:lnTo>
                  <a:pt x="868340" y="380759"/>
                </a:lnTo>
                <a:lnTo>
                  <a:pt x="950287" y="388431"/>
                </a:lnTo>
                <a:lnTo>
                  <a:pt x="1009530" y="393628"/>
                </a:lnTo>
                <a:lnTo>
                  <a:pt x="1032332" y="395541"/>
                </a:lnTo>
                <a:lnTo>
                  <a:pt x="933107" y="353669"/>
                </a:lnTo>
                <a:lnTo>
                  <a:pt x="979817" y="345770"/>
                </a:lnTo>
                <a:lnTo>
                  <a:pt x="979525" y="276517"/>
                </a:lnTo>
                <a:lnTo>
                  <a:pt x="1054633" y="262178"/>
                </a:lnTo>
                <a:lnTo>
                  <a:pt x="1053947" y="236918"/>
                </a:lnTo>
                <a:lnTo>
                  <a:pt x="1120178" y="223939"/>
                </a:lnTo>
                <a:lnTo>
                  <a:pt x="1165923" y="245795"/>
                </a:lnTo>
                <a:lnTo>
                  <a:pt x="1247851" y="232130"/>
                </a:lnTo>
                <a:lnTo>
                  <a:pt x="1300429" y="249885"/>
                </a:lnTo>
                <a:lnTo>
                  <a:pt x="1299057" y="307238"/>
                </a:lnTo>
                <a:lnTo>
                  <a:pt x="1352308" y="330453"/>
                </a:lnTo>
                <a:lnTo>
                  <a:pt x="1351635" y="314744"/>
                </a:lnTo>
                <a:lnTo>
                  <a:pt x="1375524" y="308609"/>
                </a:lnTo>
                <a:lnTo>
                  <a:pt x="1379626" y="304507"/>
                </a:lnTo>
                <a:lnTo>
                  <a:pt x="1312710" y="286753"/>
                </a:lnTo>
                <a:lnTo>
                  <a:pt x="1313395" y="236918"/>
                </a:lnTo>
                <a:lnTo>
                  <a:pt x="1303159" y="232816"/>
                </a:lnTo>
                <a:lnTo>
                  <a:pt x="1366647" y="223265"/>
                </a:lnTo>
                <a:lnTo>
                  <a:pt x="1356410" y="217119"/>
                </a:lnTo>
                <a:lnTo>
                  <a:pt x="1477264" y="192531"/>
                </a:lnTo>
                <a:lnTo>
                  <a:pt x="1477937" y="185026"/>
                </a:lnTo>
                <a:lnTo>
                  <a:pt x="1509344" y="174790"/>
                </a:lnTo>
                <a:lnTo>
                  <a:pt x="1505254" y="129717"/>
                </a:lnTo>
                <a:lnTo>
                  <a:pt x="1497063" y="120167"/>
                </a:lnTo>
                <a:lnTo>
                  <a:pt x="1484769" y="124256"/>
                </a:lnTo>
                <a:lnTo>
                  <a:pt x="1484769" y="146113"/>
                </a:lnTo>
                <a:lnTo>
                  <a:pt x="1387817" y="111975"/>
                </a:lnTo>
                <a:lnTo>
                  <a:pt x="1385087" y="94221"/>
                </a:lnTo>
                <a:lnTo>
                  <a:pt x="1371434" y="84658"/>
                </a:lnTo>
                <a:lnTo>
                  <a:pt x="1361871" y="90119"/>
                </a:lnTo>
                <a:lnTo>
                  <a:pt x="1363243" y="107873"/>
                </a:lnTo>
                <a:lnTo>
                  <a:pt x="1316812" y="92849"/>
                </a:lnTo>
                <a:lnTo>
                  <a:pt x="1316812" y="72377"/>
                </a:lnTo>
                <a:lnTo>
                  <a:pt x="1301788" y="62814"/>
                </a:lnTo>
                <a:lnTo>
                  <a:pt x="1294968" y="69634"/>
                </a:lnTo>
                <a:lnTo>
                  <a:pt x="1252626" y="55981"/>
                </a:lnTo>
                <a:lnTo>
                  <a:pt x="1240345" y="46431"/>
                </a:lnTo>
                <a:lnTo>
                  <a:pt x="1232154" y="53251"/>
                </a:lnTo>
                <a:lnTo>
                  <a:pt x="1199375" y="34137"/>
                </a:lnTo>
                <a:lnTo>
                  <a:pt x="1191183" y="25946"/>
                </a:lnTo>
                <a:lnTo>
                  <a:pt x="1178890" y="30035"/>
                </a:lnTo>
                <a:lnTo>
                  <a:pt x="1167968" y="24574"/>
                </a:lnTo>
                <a:lnTo>
                  <a:pt x="1151585" y="28676"/>
                </a:lnTo>
                <a:lnTo>
                  <a:pt x="1135202" y="20485"/>
                </a:lnTo>
                <a:lnTo>
                  <a:pt x="1122908" y="30035"/>
                </a:lnTo>
                <a:lnTo>
                  <a:pt x="1106525" y="25946"/>
                </a:lnTo>
                <a:lnTo>
                  <a:pt x="1060094" y="31407"/>
                </a:lnTo>
                <a:lnTo>
                  <a:pt x="1034148" y="23215"/>
                </a:lnTo>
                <a:lnTo>
                  <a:pt x="1021854" y="13652"/>
                </a:lnTo>
                <a:lnTo>
                  <a:pt x="1010932" y="19113"/>
                </a:lnTo>
                <a:lnTo>
                  <a:pt x="991819" y="9563"/>
                </a:lnTo>
                <a:lnTo>
                  <a:pt x="949490" y="19113"/>
                </a:lnTo>
                <a:lnTo>
                  <a:pt x="935837" y="10921"/>
                </a:lnTo>
                <a:lnTo>
                  <a:pt x="878484" y="23215"/>
                </a:lnTo>
                <a:lnTo>
                  <a:pt x="874382" y="6832"/>
                </a:lnTo>
                <a:lnTo>
                  <a:pt x="855268" y="0"/>
                </a:lnTo>
                <a:lnTo>
                  <a:pt x="758317" y="16382"/>
                </a:lnTo>
                <a:lnTo>
                  <a:pt x="758317" y="34137"/>
                </a:lnTo>
                <a:lnTo>
                  <a:pt x="634047" y="55981"/>
                </a:lnTo>
                <a:lnTo>
                  <a:pt x="631317" y="128358"/>
                </a:lnTo>
                <a:lnTo>
                  <a:pt x="624497" y="125628"/>
                </a:lnTo>
                <a:lnTo>
                  <a:pt x="590359" y="114706"/>
                </a:lnTo>
                <a:lnTo>
                  <a:pt x="524814" y="131089"/>
                </a:lnTo>
                <a:lnTo>
                  <a:pt x="378701" y="81927"/>
                </a:lnTo>
                <a:lnTo>
                  <a:pt x="154762" y="120167"/>
                </a:lnTo>
                <a:lnTo>
                  <a:pt x="152031" y="208927"/>
                </a:lnTo>
                <a:lnTo>
                  <a:pt x="0" y="245338"/>
                </a:lnTo>
                <a:close/>
              </a:path>
            </a:pathLst>
          </a:custGeom>
          <a:ln w="3175">
            <a:solidFill>
              <a:srgbClr val="FFFFFF"/>
            </a:solidFill>
          </a:ln>
        </p:spPr>
        <p:txBody>
          <a:bodyPr wrap="square" lIns="0" tIns="0" rIns="0" bIns="0" rtlCol="0"/>
          <a:lstStyle/>
          <a:p>
            <a:endParaRPr/>
          </a:p>
        </p:txBody>
      </p:sp>
      <p:sp>
        <p:nvSpPr>
          <p:cNvPr id="5" name="object 5"/>
          <p:cNvSpPr/>
          <p:nvPr/>
        </p:nvSpPr>
        <p:spPr>
          <a:xfrm>
            <a:off x="5304036" y="7364290"/>
            <a:ext cx="98425" cy="39370"/>
          </a:xfrm>
          <a:custGeom>
            <a:avLst/>
            <a:gdLst/>
            <a:ahLst/>
            <a:cxnLst/>
            <a:rect l="l" t="t" r="r" b="b"/>
            <a:pathLst>
              <a:path w="98425" h="39370">
                <a:moveTo>
                  <a:pt x="0" y="17500"/>
                </a:moveTo>
                <a:lnTo>
                  <a:pt x="48996" y="39306"/>
                </a:lnTo>
                <a:lnTo>
                  <a:pt x="98158" y="33845"/>
                </a:lnTo>
                <a:lnTo>
                  <a:pt x="20066" y="0"/>
                </a:lnTo>
              </a:path>
            </a:pathLst>
          </a:custGeom>
          <a:ln w="16383">
            <a:solidFill>
              <a:srgbClr val="FFF200"/>
            </a:solidFill>
          </a:ln>
        </p:spPr>
        <p:txBody>
          <a:bodyPr wrap="square" lIns="0" tIns="0" rIns="0" bIns="0" rtlCol="0"/>
          <a:lstStyle/>
          <a:p>
            <a:endParaRPr/>
          </a:p>
        </p:txBody>
      </p:sp>
      <p:sp>
        <p:nvSpPr>
          <p:cNvPr id="6" name="object 6"/>
          <p:cNvSpPr/>
          <p:nvPr/>
        </p:nvSpPr>
        <p:spPr>
          <a:xfrm>
            <a:off x="4011188" y="7286768"/>
            <a:ext cx="1052830" cy="200025"/>
          </a:xfrm>
          <a:custGeom>
            <a:avLst/>
            <a:gdLst/>
            <a:ahLst/>
            <a:cxnLst/>
            <a:rect l="l" t="t" r="r" b="b"/>
            <a:pathLst>
              <a:path w="1052829" h="200025">
                <a:moveTo>
                  <a:pt x="160083" y="0"/>
                </a:moveTo>
                <a:lnTo>
                  <a:pt x="0" y="41262"/>
                </a:lnTo>
                <a:lnTo>
                  <a:pt x="67504" y="70025"/>
                </a:lnTo>
                <a:lnTo>
                  <a:pt x="116747" y="87009"/>
                </a:lnTo>
                <a:lnTo>
                  <a:pt x="171796" y="98871"/>
                </a:lnTo>
                <a:lnTo>
                  <a:pt x="256717" y="112268"/>
                </a:lnTo>
                <a:lnTo>
                  <a:pt x="323238" y="120506"/>
                </a:lnTo>
                <a:lnTo>
                  <a:pt x="364829" y="124705"/>
                </a:lnTo>
                <a:lnTo>
                  <a:pt x="410988" y="128999"/>
                </a:lnTo>
                <a:lnTo>
                  <a:pt x="460978" y="133422"/>
                </a:lnTo>
                <a:lnTo>
                  <a:pt x="514059" y="138004"/>
                </a:lnTo>
                <a:lnTo>
                  <a:pt x="569493" y="142778"/>
                </a:lnTo>
                <a:lnTo>
                  <a:pt x="626540" y="147777"/>
                </a:lnTo>
                <a:lnTo>
                  <a:pt x="684462" y="153031"/>
                </a:lnTo>
                <a:lnTo>
                  <a:pt x="742520" y="158573"/>
                </a:lnTo>
                <a:lnTo>
                  <a:pt x="799976" y="164435"/>
                </a:lnTo>
                <a:lnTo>
                  <a:pt x="856090" y="170650"/>
                </a:lnTo>
                <a:lnTo>
                  <a:pt x="910125" y="177248"/>
                </a:lnTo>
                <a:lnTo>
                  <a:pt x="961340" y="184263"/>
                </a:lnTo>
                <a:lnTo>
                  <a:pt x="1008998" y="191726"/>
                </a:lnTo>
                <a:lnTo>
                  <a:pt x="1052360" y="199669"/>
                </a:lnTo>
                <a:lnTo>
                  <a:pt x="921270" y="145046"/>
                </a:lnTo>
                <a:lnTo>
                  <a:pt x="988187" y="134569"/>
                </a:lnTo>
              </a:path>
            </a:pathLst>
          </a:custGeom>
          <a:ln w="16382">
            <a:solidFill>
              <a:srgbClr val="FFF200"/>
            </a:solidFill>
          </a:ln>
        </p:spPr>
        <p:txBody>
          <a:bodyPr wrap="square" lIns="0" tIns="0" rIns="0" bIns="0" rtlCol="0"/>
          <a:lstStyle/>
          <a:p>
            <a:endParaRPr/>
          </a:p>
        </p:txBody>
      </p:sp>
      <p:sp>
        <p:nvSpPr>
          <p:cNvPr id="7" name="object 7"/>
          <p:cNvSpPr/>
          <p:nvPr/>
        </p:nvSpPr>
        <p:spPr>
          <a:xfrm>
            <a:off x="3203642" y="8434876"/>
            <a:ext cx="1566516" cy="58161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251492" y="8509597"/>
            <a:ext cx="1494418" cy="506894"/>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3610985" y="8595906"/>
            <a:ext cx="734834" cy="216628"/>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3591443" y="8536291"/>
            <a:ext cx="770255" cy="313055"/>
          </a:xfrm>
          <a:prstGeom prst="rect">
            <a:avLst/>
          </a:prstGeom>
        </p:spPr>
        <p:txBody>
          <a:bodyPr vert="horz" wrap="square" lIns="0" tIns="59055" rIns="0" bIns="0" rtlCol="0">
            <a:spAutoFit/>
          </a:bodyPr>
          <a:lstStyle/>
          <a:p>
            <a:pPr marL="177800" marR="5080" indent="-165735">
              <a:lnSpc>
                <a:spcPct val="71700"/>
              </a:lnSpc>
              <a:spcBef>
                <a:spcPts val="465"/>
              </a:spcBef>
            </a:pPr>
            <a:r>
              <a:rPr sz="1100" b="1" spc="-35" dirty="0">
                <a:solidFill>
                  <a:srgbClr val="FFFFFF"/>
                </a:solidFill>
                <a:latin typeface="Calibri"/>
                <a:cs typeface="Calibri"/>
              </a:rPr>
              <a:t>D</a:t>
            </a:r>
            <a:r>
              <a:rPr sz="1100" b="1" spc="-50" dirty="0">
                <a:solidFill>
                  <a:srgbClr val="FFFFFF"/>
                </a:solidFill>
                <a:latin typeface="Calibri"/>
                <a:cs typeface="Calibri"/>
              </a:rPr>
              <a:t>O</a:t>
            </a:r>
            <a:r>
              <a:rPr sz="1100" b="1" spc="-35" dirty="0">
                <a:solidFill>
                  <a:srgbClr val="FFFFFF"/>
                </a:solidFill>
                <a:latin typeface="Calibri"/>
                <a:cs typeface="Calibri"/>
              </a:rPr>
              <a:t>WN</a:t>
            </a:r>
            <a:r>
              <a:rPr sz="1100" b="1" spc="-65" dirty="0">
                <a:solidFill>
                  <a:srgbClr val="FFFFFF"/>
                </a:solidFill>
                <a:latin typeface="Calibri"/>
                <a:cs typeface="Calibri"/>
              </a:rPr>
              <a:t>T</a:t>
            </a:r>
            <a:r>
              <a:rPr sz="1100" b="1" spc="-50" dirty="0">
                <a:solidFill>
                  <a:srgbClr val="FFFFFF"/>
                </a:solidFill>
                <a:latin typeface="Calibri"/>
                <a:cs typeface="Calibri"/>
              </a:rPr>
              <a:t>O</a:t>
            </a:r>
            <a:r>
              <a:rPr sz="1100" b="1" spc="-35" dirty="0">
                <a:solidFill>
                  <a:srgbClr val="FFFFFF"/>
                </a:solidFill>
                <a:latin typeface="Calibri"/>
                <a:cs typeface="Calibri"/>
              </a:rPr>
              <a:t>WN  </a:t>
            </a:r>
            <a:r>
              <a:rPr sz="1100" b="1" spc="-40" dirty="0">
                <a:solidFill>
                  <a:srgbClr val="FFFFFF"/>
                </a:solidFill>
                <a:latin typeface="Calibri"/>
                <a:cs typeface="Calibri"/>
              </a:rPr>
              <a:t>AUSTIN</a:t>
            </a:r>
            <a:endParaRPr sz="1100">
              <a:latin typeface="Calibri"/>
              <a:cs typeface="Calibri"/>
            </a:endParaRPr>
          </a:p>
        </p:txBody>
      </p:sp>
      <p:sp>
        <p:nvSpPr>
          <p:cNvPr id="11" name="object 11"/>
          <p:cNvSpPr/>
          <p:nvPr/>
        </p:nvSpPr>
        <p:spPr>
          <a:xfrm>
            <a:off x="4338091" y="6627304"/>
            <a:ext cx="642327" cy="55057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4402709" y="6688914"/>
            <a:ext cx="490268" cy="42734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rot="1380000">
            <a:off x="4470650" y="6814387"/>
            <a:ext cx="318070" cy="139700"/>
          </a:xfrm>
          <a:prstGeom prst="rect">
            <a:avLst/>
          </a:prstGeom>
        </p:spPr>
        <p:txBody>
          <a:bodyPr vert="horz" wrap="square" lIns="0" tIns="0" rIns="0" bIns="0" rtlCol="0">
            <a:spAutoFit/>
          </a:bodyPr>
          <a:lstStyle/>
          <a:p>
            <a:pPr>
              <a:lnSpc>
                <a:spcPts val="1050"/>
              </a:lnSpc>
            </a:pPr>
            <a:r>
              <a:rPr sz="1100" b="1" spc="-25" dirty="0">
                <a:solidFill>
                  <a:srgbClr val="FFFFFF"/>
                </a:solidFill>
                <a:latin typeface="Calibri"/>
                <a:cs typeface="Calibri"/>
              </a:rPr>
              <a:t>IH</a:t>
            </a:r>
            <a:r>
              <a:rPr sz="1100" b="1" spc="-145" dirty="0">
                <a:solidFill>
                  <a:srgbClr val="FFFFFF"/>
                </a:solidFill>
                <a:latin typeface="Calibri"/>
                <a:cs typeface="Calibri"/>
              </a:rPr>
              <a:t> </a:t>
            </a:r>
            <a:r>
              <a:rPr sz="1100" b="1" spc="-25" dirty="0">
                <a:solidFill>
                  <a:srgbClr val="FFFFFF"/>
                </a:solidFill>
                <a:latin typeface="Calibri"/>
                <a:cs typeface="Calibri"/>
              </a:rPr>
              <a:t>35</a:t>
            </a:r>
            <a:endParaRPr sz="1100">
              <a:latin typeface="Calibri"/>
              <a:cs typeface="Calibri"/>
            </a:endParaRPr>
          </a:p>
        </p:txBody>
      </p:sp>
      <p:sp>
        <p:nvSpPr>
          <p:cNvPr id="14" name="object 14"/>
          <p:cNvSpPr/>
          <p:nvPr/>
        </p:nvSpPr>
        <p:spPr>
          <a:xfrm>
            <a:off x="4492528" y="6780349"/>
            <a:ext cx="278658" cy="184467"/>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602917" y="6500703"/>
            <a:ext cx="1313508" cy="795713"/>
          </a:xfrm>
          <a:prstGeom prst="rect">
            <a:avLst/>
          </a:prstGeom>
          <a:blipFill>
            <a:blip r:embed="rId9" cstate="print"/>
            <a:stretch>
              <a:fillRect/>
            </a:stretch>
          </a:blipFill>
        </p:spPr>
        <p:txBody>
          <a:bodyPr wrap="square" lIns="0" tIns="0" rIns="0" bIns="0" rtlCol="0"/>
          <a:lstStyle/>
          <a:p>
            <a:endParaRPr/>
          </a:p>
        </p:txBody>
      </p:sp>
      <p:sp>
        <p:nvSpPr>
          <p:cNvPr id="16" name="object 16"/>
          <p:cNvSpPr/>
          <p:nvPr/>
        </p:nvSpPr>
        <p:spPr>
          <a:xfrm>
            <a:off x="2650769" y="6575425"/>
            <a:ext cx="1208640" cy="697395"/>
          </a:xfrm>
          <a:prstGeom prst="rect">
            <a:avLst/>
          </a:prstGeom>
          <a:blipFill>
            <a:blip r:embed="rId10" cstate="print"/>
            <a:stretch>
              <a:fillRect/>
            </a:stretch>
          </a:blipFill>
        </p:spPr>
        <p:txBody>
          <a:bodyPr wrap="square" lIns="0" tIns="0" rIns="0" bIns="0" rtlCol="0"/>
          <a:lstStyle/>
          <a:p>
            <a:endParaRPr/>
          </a:p>
        </p:txBody>
      </p:sp>
      <p:sp>
        <p:nvSpPr>
          <p:cNvPr id="17" name="object 17"/>
          <p:cNvSpPr/>
          <p:nvPr/>
        </p:nvSpPr>
        <p:spPr>
          <a:xfrm>
            <a:off x="2782270" y="6661736"/>
            <a:ext cx="925790" cy="336786"/>
          </a:xfrm>
          <a:prstGeom prst="rect">
            <a:avLst/>
          </a:prstGeom>
          <a:blipFill>
            <a:blip r:embed="rId11" cstate="print"/>
            <a:stretch>
              <a:fillRect/>
            </a:stretch>
          </a:blipFill>
        </p:spPr>
        <p:txBody>
          <a:bodyPr wrap="square" lIns="0" tIns="0" rIns="0" bIns="0" rtlCol="0"/>
          <a:lstStyle/>
          <a:p>
            <a:endParaRPr/>
          </a:p>
        </p:txBody>
      </p:sp>
      <p:sp>
        <p:nvSpPr>
          <p:cNvPr id="18" name="object 18"/>
          <p:cNvSpPr txBox="1"/>
          <p:nvPr/>
        </p:nvSpPr>
        <p:spPr>
          <a:xfrm>
            <a:off x="2750717" y="6602117"/>
            <a:ext cx="968375" cy="433070"/>
          </a:xfrm>
          <a:prstGeom prst="rect">
            <a:avLst/>
          </a:prstGeom>
        </p:spPr>
        <p:txBody>
          <a:bodyPr vert="horz" wrap="square" lIns="0" tIns="59055" rIns="0" bIns="0" rtlCol="0">
            <a:spAutoFit/>
          </a:bodyPr>
          <a:lstStyle/>
          <a:p>
            <a:pPr marL="12700" marR="5080" indent="-3175" algn="ctr">
              <a:lnSpc>
                <a:spcPct val="71700"/>
              </a:lnSpc>
              <a:spcBef>
                <a:spcPts val="465"/>
              </a:spcBef>
            </a:pPr>
            <a:r>
              <a:rPr sz="1100" b="1" spc="-25" dirty="0">
                <a:solidFill>
                  <a:srgbClr val="FFFFFF"/>
                </a:solidFill>
                <a:latin typeface="Calibri"/>
                <a:cs typeface="Calibri"/>
              </a:rPr>
              <a:t>THE </a:t>
            </a:r>
            <a:r>
              <a:rPr sz="1100" b="1" spc="-35" dirty="0">
                <a:solidFill>
                  <a:srgbClr val="FFFFFF"/>
                </a:solidFill>
                <a:latin typeface="Calibri"/>
                <a:cs typeface="Calibri"/>
              </a:rPr>
              <a:t>UNIVERSITY  </a:t>
            </a:r>
            <a:r>
              <a:rPr sz="1100" b="1" spc="-20" dirty="0">
                <a:solidFill>
                  <a:srgbClr val="FFFFFF"/>
                </a:solidFill>
                <a:latin typeface="Calibri"/>
                <a:cs typeface="Calibri"/>
              </a:rPr>
              <a:t>OF </a:t>
            </a:r>
            <a:r>
              <a:rPr sz="1100" b="1" spc="-35" dirty="0">
                <a:solidFill>
                  <a:srgbClr val="FFFFFF"/>
                </a:solidFill>
                <a:latin typeface="Calibri"/>
                <a:cs typeface="Calibri"/>
              </a:rPr>
              <a:t>TEXAS  </a:t>
            </a:r>
            <a:r>
              <a:rPr sz="1100" b="1" spc="-45" dirty="0">
                <a:solidFill>
                  <a:srgbClr val="FFFFFF"/>
                </a:solidFill>
                <a:latin typeface="Calibri"/>
                <a:cs typeface="Calibri"/>
              </a:rPr>
              <a:t>HEALTH</a:t>
            </a:r>
            <a:r>
              <a:rPr sz="1100" b="1" spc="-135" dirty="0">
                <a:solidFill>
                  <a:srgbClr val="FFFFFF"/>
                </a:solidFill>
                <a:latin typeface="Calibri"/>
                <a:cs typeface="Calibri"/>
              </a:rPr>
              <a:t> </a:t>
            </a:r>
            <a:r>
              <a:rPr sz="1100" b="1" spc="-30" dirty="0">
                <a:solidFill>
                  <a:srgbClr val="FFFFFF"/>
                </a:solidFill>
                <a:latin typeface="Calibri"/>
                <a:cs typeface="Calibri"/>
              </a:rPr>
              <a:t>DISTRICT</a:t>
            </a:r>
            <a:endParaRPr sz="1100">
              <a:latin typeface="Calibri"/>
              <a:cs typeface="Calibri"/>
            </a:endParaRPr>
          </a:p>
        </p:txBody>
      </p:sp>
      <p:sp>
        <p:nvSpPr>
          <p:cNvPr id="19" name="object 19"/>
          <p:cNvSpPr/>
          <p:nvPr/>
        </p:nvSpPr>
        <p:spPr>
          <a:xfrm>
            <a:off x="2772995" y="6905945"/>
            <a:ext cx="69215" cy="88900"/>
          </a:xfrm>
          <a:custGeom>
            <a:avLst/>
            <a:gdLst/>
            <a:ahLst/>
            <a:cxnLst/>
            <a:rect l="l" t="t" r="r" b="b"/>
            <a:pathLst>
              <a:path w="69214" h="88900">
                <a:moveTo>
                  <a:pt x="68592" y="2857"/>
                </a:moveTo>
                <a:lnTo>
                  <a:pt x="68592" y="2400"/>
                </a:lnTo>
                <a:lnTo>
                  <a:pt x="68440" y="1993"/>
                </a:lnTo>
                <a:lnTo>
                  <a:pt x="68148" y="1638"/>
                </a:lnTo>
                <a:lnTo>
                  <a:pt x="67856" y="1269"/>
                </a:lnTo>
                <a:lnTo>
                  <a:pt x="67373" y="977"/>
                </a:lnTo>
                <a:lnTo>
                  <a:pt x="66687" y="749"/>
                </a:lnTo>
                <a:lnTo>
                  <a:pt x="66014" y="520"/>
                </a:lnTo>
                <a:lnTo>
                  <a:pt x="65100" y="342"/>
                </a:lnTo>
                <a:lnTo>
                  <a:pt x="63969" y="203"/>
                </a:lnTo>
                <a:lnTo>
                  <a:pt x="62839" y="76"/>
                </a:lnTo>
                <a:lnTo>
                  <a:pt x="61417" y="0"/>
                </a:lnTo>
                <a:lnTo>
                  <a:pt x="59690" y="0"/>
                </a:lnTo>
                <a:lnTo>
                  <a:pt x="57924" y="0"/>
                </a:lnTo>
                <a:lnTo>
                  <a:pt x="51168" y="1638"/>
                </a:lnTo>
                <a:lnTo>
                  <a:pt x="50876" y="1993"/>
                </a:lnTo>
                <a:lnTo>
                  <a:pt x="50723" y="2400"/>
                </a:lnTo>
                <a:lnTo>
                  <a:pt x="50723" y="2857"/>
                </a:lnTo>
                <a:lnTo>
                  <a:pt x="50723" y="35115"/>
                </a:lnTo>
                <a:lnTo>
                  <a:pt x="17856" y="35115"/>
                </a:lnTo>
                <a:lnTo>
                  <a:pt x="17856" y="2857"/>
                </a:lnTo>
                <a:lnTo>
                  <a:pt x="17856" y="2400"/>
                </a:lnTo>
                <a:lnTo>
                  <a:pt x="17729" y="1993"/>
                </a:lnTo>
                <a:lnTo>
                  <a:pt x="17449" y="1638"/>
                </a:lnTo>
                <a:lnTo>
                  <a:pt x="17183" y="1269"/>
                </a:lnTo>
                <a:lnTo>
                  <a:pt x="10731" y="0"/>
                </a:lnTo>
                <a:lnTo>
                  <a:pt x="8966" y="0"/>
                </a:lnTo>
                <a:lnTo>
                  <a:pt x="7239" y="0"/>
                </a:lnTo>
                <a:lnTo>
                  <a:pt x="1905" y="749"/>
                </a:lnTo>
                <a:lnTo>
                  <a:pt x="1219" y="977"/>
                </a:lnTo>
                <a:lnTo>
                  <a:pt x="736" y="1269"/>
                </a:lnTo>
                <a:lnTo>
                  <a:pt x="431" y="1638"/>
                </a:lnTo>
                <a:lnTo>
                  <a:pt x="152" y="1993"/>
                </a:lnTo>
                <a:lnTo>
                  <a:pt x="0" y="2400"/>
                </a:lnTo>
                <a:lnTo>
                  <a:pt x="0" y="2857"/>
                </a:lnTo>
                <a:lnTo>
                  <a:pt x="0" y="85851"/>
                </a:lnTo>
                <a:lnTo>
                  <a:pt x="0" y="86296"/>
                </a:lnTo>
                <a:lnTo>
                  <a:pt x="152" y="86715"/>
                </a:lnTo>
                <a:lnTo>
                  <a:pt x="4648" y="88493"/>
                </a:lnTo>
                <a:lnTo>
                  <a:pt x="5803" y="88633"/>
                </a:lnTo>
                <a:lnTo>
                  <a:pt x="7239" y="88696"/>
                </a:lnTo>
                <a:lnTo>
                  <a:pt x="8966" y="88696"/>
                </a:lnTo>
                <a:lnTo>
                  <a:pt x="10731" y="88696"/>
                </a:lnTo>
                <a:lnTo>
                  <a:pt x="12179" y="88633"/>
                </a:lnTo>
                <a:lnTo>
                  <a:pt x="13309" y="88493"/>
                </a:lnTo>
                <a:lnTo>
                  <a:pt x="14439" y="88366"/>
                </a:lnTo>
                <a:lnTo>
                  <a:pt x="17449" y="87071"/>
                </a:lnTo>
                <a:lnTo>
                  <a:pt x="17729" y="86715"/>
                </a:lnTo>
                <a:lnTo>
                  <a:pt x="17856" y="86296"/>
                </a:lnTo>
                <a:lnTo>
                  <a:pt x="17856" y="85851"/>
                </a:lnTo>
                <a:lnTo>
                  <a:pt x="17856" y="50330"/>
                </a:lnTo>
                <a:lnTo>
                  <a:pt x="50723" y="50330"/>
                </a:lnTo>
                <a:lnTo>
                  <a:pt x="50723" y="85851"/>
                </a:lnTo>
                <a:lnTo>
                  <a:pt x="50723" y="86296"/>
                </a:lnTo>
                <a:lnTo>
                  <a:pt x="55308" y="88493"/>
                </a:lnTo>
                <a:lnTo>
                  <a:pt x="56464" y="88633"/>
                </a:lnTo>
                <a:lnTo>
                  <a:pt x="57924" y="88696"/>
                </a:lnTo>
                <a:lnTo>
                  <a:pt x="59690" y="88696"/>
                </a:lnTo>
                <a:lnTo>
                  <a:pt x="61417" y="88696"/>
                </a:lnTo>
                <a:lnTo>
                  <a:pt x="62839" y="88633"/>
                </a:lnTo>
                <a:lnTo>
                  <a:pt x="63969" y="88493"/>
                </a:lnTo>
                <a:lnTo>
                  <a:pt x="65100" y="88366"/>
                </a:lnTo>
                <a:lnTo>
                  <a:pt x="68148" y="87071"/>
                </a:lnTo>
                <a:lnTo>
                  <a:pt x="68440" y="86715"/>
                </a:lnTo>
                <a:lnTo>
                  <a:pt x="68592" y="86296"/>
                </a:lnTo>
                <a:lnTo>
                  <a:pt x="68592" y="85851"/>
                </a:lnTo>
                <a:lnTo>
                  <a:pt x="68592" y="2857"/>
                </a:lnTo>
                <a:close/>
              </a:path>
            </a:pathLst>
          </a:custGeom>
          <a:ln w="5460">
            <a:solidFill>
              <a:srgbClr val="FFFFFF"/>
            </a:solidFill>
          </a:ln>
        </p:spPr>
        <p:txBody>
          <a:bodyPr wrap="square" lIns="0" tIns="0" rIns="0" bIns="0" rtlCol="0"/>
          <a:lstStyle/>
          <a:p>
            <a:endParaRPr/>
          </a:p>
        </p:txBody>
      </p:sp>
      <p:sp>
        <p:nvSpPr>
          <p:cNvPr id="20" name="object 20"/>
          <p:cNvSpPr/>
          <p:nvPr/>
        </p:nvSpPr>
        <p:spPr>
          <a:xfrm>
            <a:off x="2716771" y="7555179"/>
            <a:ext cx="1220442" cy="795705"/>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2764624" y="7629896"/>
            <a:ext cx="1148333" cy="697392"/>
          </a:xfrm>
          <a:prstGeom prst="rect">
            <a:avLst/>
          </a:prstGeom>
          <a:blipFill>
            <a:blip r:embed="rId13" cstate="print"/>
            <a:stretch>
              <a:fillRect/>
            </a:stretch>
          </a:blipFill>
        </p:spPr>
        <p:txBody>
          <a:bodyPr wrap="square" lIns="0" tIns="0" rIns="0" bIns="0" rtlCol="0"/>
          <a:lstStyle/>
          <a:p>
            <a:endParaRPr/>
          </a:p>
        </p:txBody>
      </p:sp>
      <p:sp>
        <p:nvSpPr>
          <p:cNvPr id="22" name="object 22"/>
          <p:cNvSpPr/>
          <p:nvPr/>
        </p:nvSpPr>
        <p:spPr>
          <a:xfrm>
            <a:off x="2915682" y="7716207"/>
            <a:ext cx="749575" cy="216630"/>
          </a:xfrm>
          <a:prstGeom prst="rect">
            <a:avLst/>
          </a:prstGeom>
          <a:blipFill>
            <a:blip r:embed="rId14" cstate="print"/>
            <a:stretch>
              <a:fillRect/>
            </a:stretch>
          </a:blipFill>
        </p:spPr>
        <p:txBody>
          <a:bodyPr wrap="square" lIns="0" tIns="0" rIns="0" bIns="0" rtlCol="0"/>
          <a:lstStyle/>
          <a:p>
            <a:endParaRPr/>
          </a:p>
        </p:txBody>
      </p:sp>
      <p:sp>
        <p:nvSpPr>
          <p:cNvPr id="23" name="object 23"/>
          <p:cNvSpPr txBox="1"/>
          <p:nvPr/>
        </p:nvSpPr>
        <p:spPr>
          <a:xfrm>
            <a:off x="2901431" y="7656588"/>
            <a:ext cx="831215" cy="313055"/>
          </a:xfrm>
          <a:prstGeom prst="rect">
            <a:avLst/>
          </a:prstGeom>
        </p:spPr>
        <p:txBody>
          <a:bodyPr vert="horz" wrap="square" lIns="0" tIns="59055" rIns="0" bIns="0" rtlCol="0">
            <a:spAutoFit/>
          </a:bodyPr>
          <a:lstStyle/>
          <a:p>
            <a:pPr marL="12700" marR="5080" indent="229870">
              <a:lnSpc>
                <a:spcPct val="71700"/>
              </a:lnSpc>
              <a:spcBef>
                <a:spcPts val="465"/>
              </a:spcBef>
            </a:pPr>
            <a:r>
              <a:rPr sz="1100" b="1" spc="-35" dirty="0">
                <a:solidFill>
                  <a:srgbClr val="FFFFFF"/>
                </a:solidFill>
                <a:latin typeface="Calibri"/>
                <a:cs typeface="Calibri"/>
              </a:rPr>
              <a:t>TEXAS  </a:t>
            </a:r>
            <a:r>
              <a:rPr sz="1100" b="1" spc="-65" dirty="0">
                <a:solidFill>
                  <a:srgbClr val="FFFFFF"/>
                </a:solidFill>
                <a:latin typeface="Calibri"/>
                <a:cs typeface="Calibri"/>
              </a:rPr>
              <a:t>STATE</a:t>
            </a:r>
            <a:r>
              <a:rPr sz="1100" b="1" spc="-114" dirty="0">
                <a:solidFill>
                  <a:srgbClr val="FFFFFF"/>
                </a:solidFill>
                <a:latin typeface="Calibri"/>
                <a:cs typeface="Calibri"/>
              </a:rPr>
              <a:t> </a:t>
            </a:r>
            <a:r>
              <a:rPr sz="1100" b="1" spc="-40" dirty="0">
                <a:solidFill>
                  <a:srgbClr val="FFFFFF"/>
                </a:solidFill>
                <a:latin typeface="Calibri"/>
                <a:cs typeface="Calibri"/>
              </a:rPr>
              <a:t>CAPITOL</a:t>
            </a:r>
            <a:endParaRPr sz="1100">
              <a:latin typeface="Calibri"/>
              <a:cs typeface="Calibri"/>
            </a:endParaRPr>
          </a:p>
        </p:txBody>
      </p:sp>
      <p:sp>
        <p:nvSpPr>
          <p:cNvPr id="24" name="object 24"/>
          <p:cNvSpPr/>
          <p:nvPr/>
        </p:nvSpPr>
        <p:spPr>
          <a:xfrm>
            <a:off x="3674055" y="7840262"/>
            <a:ext cx="48895" cy="88900"/>
          </a:xfrm>
          <a:custGeom>
            <a:avLst/>
            <a:gdLst/>
            <a:ahLst/>
            <a:cxnLst/>
            <a:rect l="l" t="t" r="r" b="b"/>
            <a:pathLst>
              <a:path w="48895" h="88900">
                <a:moveTo>
                  <a:pt x="48120" y="77381"/>
                </a:moveTo>
                <a:lnTo>
                  <a:pt x="48005" y="76454"/>
                </a:lnTo>
                <a:lnTo>
                  <a:pt x="47840" y="75704"/>
                </a:lnTo>
                <a:lnTo>
                  <a:pt x="47612" y="75145"/>
                </a:lnTo>
                <a:lnTo>
                  <a:pt x="47383" y="74574"/>
                </a:lnTo>
                <a:lnTo>
                  <a:pt x="47104" y="74168"/>
                </a:lnTo>
                <a:lnTo>
                  <a:pt x="46761" y="73914"/>
                </a:lnTo>
                <a:lnTo>
                  <a:pt x="46418" y="73672"/>
                </a:lnTo>
                <a:lnTo>
                  <a:pt x="46024" y="73545"/>
                </a:lnTo>
                <a:lnTo>
                  <a:pt x="45580" y="73545"/>
                </a:lnTo>
                <a:lnTo>
                  <a:pt x="17932" y="73545"/>
                </a:lnTo>
                <a:lnTo>
                  <a:pt x="17932" y="2844"/>
                </a:lnTo>
                <a:lnTo>
                  <a:pt x="17932" y="2387"/>
                </a:lnTo>
                <a:lnTo>
                  <a:pt x="17779" y="1981"/>
                </a:lnTo>
                <a:lnTo>
                  <a:pt x="17500" y="1625"/>
                </a:lnTo>
                <a:lnTo>
                  <a:pt x="17195" y="1257"/>
                </a:lnTo>
                <a:lnTo>
                  <a:pt x="16713" y="965"/>
                </a:lnTo>
                <a:lnTo>
                  <a:pt x="16027" y="736"/>
                </a:lnTo>
                <a:lnTo>
                  <a:pt x="15354" y="508"/>
                </a:lnTo>
                <a:lnTo>
                  <a:pt x="14452" y="330"/>
                </a:lnTo>
                <a:lnTo>
                  <a:pt x="13322" y="203"/>
                </a:lnTo>
                <a:lnTo>
                  <a:pt x="12179" y="63"/>
                </a:lnTo>
                <a:lnTo>
                  <a:pt x="10731" y="0"/>
                </a:lnTo>
                <a:lnTo>
                  <a:pt x="8966" y="0"/>
                </a:lnTo>
                <a:lnTo>
                  <a:pt x="7251" y="0"/>
                </a:lnTo>
                <a:lnTo>
                  <a:pt x="5816" y="63"/>
                </a:lnTo>
                <a:lnTo>
                  <a:pt x="4648" y="203"/>
                </a:lnTo>
                <a:lnTo>
                  <a:pt x="3505" y="330"/>
                </a:lnTo>
                <a:lnTo>
                  <a:pt x="2578" y="508"/>
                </a:lnTo>
                <a:lnTo>
                  <a:pt x="1904" y="736"/>
                </a:lnTo>
                <a:lnTo>
                  <a:pt x="1219" y="965"/>
                </a:lnTo>
                <a:lnTo>
                  <a:pt x="736" y="1257"/>
                </a:lnTo>
                <a:lnTo>
                  <a:pt x="444" y="1625"/>
                </a:lnTo>
                <a:lnTo>
                  <a:pt x="152" y="1981"/>
                </a:lnTo>
                <a:lnTo>
                  <a:pt x="0" y="2387"/>
                </a:lnTo>
                <a:lnTo>
                  <a:pt x="0" y="2844"/>
                </a:lnTo>
                <a:lnTo>
                  <a:pt x="0" y="82638"/>
                </a:lnTo>
                <a:lnTo>
                  <a:pt x="0" y="84645"/>
                </a:lnTo>
                <a:lnTo>
                  <a:pt x="507" y="86067"/>
                </a:lnTo>
                <a:lnTo>
                  <a:pt x="1536" y="86956"/>
                </a:lnTo>
                <a:lnTo>
                  <a:pt x="2552" y="87845"/>
                </a:lnTo>
                <a:lnTo>
                  <a:pt x="3809" y="88277"/>
                </a:lnTo>
                <a:lnTo>
                  <a:pt x="5295" y="88277"/>
                </a:lnTo>
                <a:lnTo>
                  <a:pt x="45580" y="88277"/>
                </a:lnTo>
                <a:lnTo>
                  <a:pt x="46024" y="88277"/>
                </a:lnTo>
                <a:lnTo>
                  <a:pt x="46418" y="88150"/>
                </a:lnTo>
                <a:lnTo>
                  <a:pt x="46761" y="87871"/>
                </a:lnTo>
                <a:lnTo>
                  <a:pt x="47104" y="87604"/>
                </a:lnTo>
                <a:lnTo>
                  <a:pt x="47383" y="87160"/>
                </a:lnTo>
                <a:lnTo>
                  <a:pt x="47612" y="86550"/>
                </a:lnTo>
                <a:lnTo>
                  <a:pt x="47840" y="85940"/>
                </a:lnTo>
                <a:lnTo>
                  <a:pt x="48005" y="85166"/>
                </a:lnTo>
                <a:lnTo>
                  <a:pt x="48120" y="84239"/>
                </a:lnTo>
                <a:lnTo>
                  <a:pt x="48234" y="83312"/>
                </a:lnTo>
                <a:lnTo>
                  <a:pt x="48285" y="82169"/>
                </a:lnTo>
                <a:lnTo>
                  <a:pt x="48285" y="80810"/>
                </a:lnTo>
                <a:lnTo>
                  <a:pt x="48285" y="79451"/>
                </a:lnTo>
                <a:lnTo>
                  <a:pt x="48234" y="78308"/>
                </a:lnTo>
                <a:lnTo>
                  <a:pt x="48120" y="77381"/>
                </a:lnTo>
                <a:close/>
              </a:path>
            </a:pathLst>
          </a:custGeom>
          <a:ln w="5461">
            <a:solidFill>
              <a:srgbClr val="FFFFFF"/>
            </a:solidFill>
          </a:ln>
        </p:spPr>
        <p:txBody>
          <a:bodyPr wrap="square" lIns="0" tIns="0" rIns="0" bIns="0" rtlCol="0"/>
          <a:lstStyle/>
          <a:p>
            <a:endParaRPr/>
          </a:p>
        </p:txBody>
      </p:sp>
      <p:sp>
        <p:nvSpPr>
          <p:cNvPr id="25" name="object 25"/>
          <p:cNvSpPr/>
          <p:nvPr/>
        </p:nvSpPr>
        <p:spPr>
          <a:xfrm>
            <a:off x="5386876" y="6427342"/>
            <a:ext cx="1265013" cy="827173"/>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5479529" y="6502069"/>
            <a:ext cx="1148321" cy="694766"/>
          </a:xfrm>
          <a:prstGeom prst="rect">
            <a:avLst/>
          </a:prstGeom>
          <a:blipFill>
            <a:blip r:embed="rId16" cstate="print"/>
            <a:stretch>
              <a:fillRect/>
            </a:stretch>
          </a:blipFill>
        </p:spPr>
        <p:txBody>
          <a:bodyPr wrap="square" lIns="0" tIns="0" rIns="0" bIns="0" rtlCol="0"/>
          <a:lstStyle/>
          <a:p>
            <a:endParaRPr/>
          </a:p>
        </p:txBody>
      </p:sp>
      <p:sp>
        <p:nvSpPr>
          <p:cNvPr id="27" name="object 27"/>
          <p:cNvSpPr txBox="1"/>
          <p:nvPr/>
        </p:nvSpPr>
        <p:spPr>
          <a:xfrm>
            <a:off x="5529089" y="6526027"/>
            <a:ext cx="890905" cy="553085"/>
          </a:xfrm>
          <a:prstGeom prst="rect">
            <a:avLst/>
          </a:prstGeom>
        </p:spPr>
        <p:txBody>
          <a:bodyPr vert="horz" wrap="square" lIns="0" tIns="59055" rIns="0" bIns="0" rtlCol="0">
            <a:spAutoFit/>
          </a:bodyPr>
          <a:lstStyle/>
          <a:p>
            <a:pPr marL="12700" marR="5080">
              <a:lnSpc>
                <a:spcPct val="71700"/>
              </a:lnSpc>
              <a:spcBef>
                <a:spcPts val="465"/>
              </a:spcBef>
            </a:pPr>
            <a:r>
              <a:rPr sz="1100" b="1" spc="-35" dirty="0">
                <a:solidFill>
                  <a:srgbClr val="FFF200"/>
                </a:solidFill>
                <a:latin typeface="Calibri"/>
                <a:cs typeface="Calibri"/>
              </a:rPr>
              <a:t>CENTRAL  </a:t>
            </a:r>
            <a:r>
              <a:rPr sz="1100" b="1" spc="-50" dirty="0">
                <a:solidFill>
                  <a:srgbClr val="FFF200"/>
                </a:solidFill>
                <a:latin typeface="Calibri"/>
                <a:cs typeface="Calibri"/>
              </a:rPr>
              <a:t>HEALTH  </a:t>
            </a:r>
            <a:r>
              <a:rPr sz="1100" b="1" spc="-35" dirty="0">
                <a:solidFill>
                  <a:srgbClr val="FFF200"/>
                </a:solidFill>
                <a:latin typeface="Calibri"/>
                <a:cs typeface="Calibri"/>
              </a:rPr>
              <a:t>BR</a:t>
            </a:r>
            <a:r>
              <a:rPr sz="1100" b="1" spc="-45" dirty="0">
                <a:solidFill>
                  <a:srgbClr val="FFF200"/>
                </a:solidFill>
                <a:latin typeface="Calibri"/>
                <a:cs typeface="Calibri"/>
              </a:rPr>
              <a:t>A</a:t>
            </a:r>
            <a:r>
              <a:rPr sz="1100" b="1" spc="-35" dirty="0">
                <a:solidFill>
                  <a:srgbClr val="FFF200"/>
                </a:solidFill>
                <a:latin typeface="Calibri"/>
                <a:cs typeface="Calibri"/>
              </a:rPr>
              <a:t>CKENRIDGE  CAMPUS</a:t>
            </a:r>
            <a:endParaRPr sz="1100">
              <a:latin typeface="Calibri"/>
              <a:cs typeface="Calibri"/>
            </a:endParaRPr>
          </a:p>
        </p:txBody>
      </p:sp>
      <p:sp>
        <p:nvSpPr>
          <p:cNvPr id="28" name="object 28"/>
          <p:cNvSpPr/>
          <p:nvPr/>
        </p:nvSpPr>
        <p:spPr>
          <a:xfrm>
            <a:off x="5516698" y="6585367"/>
            <a:ext cx="16510" cy="672465"/>
          </a:xfrm>
          <a:custGeom>
            <a:avLst/>
            <a:gdLst/>
            <a:ahLst/>
            <a:cxnLst/>
            <a:rect l="l" t="t" r="r" b="b"/>
            <a:pathLst>
              <a:path w="16510" h="672465">
                <a:moveTo>
                  <a:pt x="0" y="672122"/>
                </a:moveTo>
                <a:lnTo>
                  <a:pt x="16382" y="672122"/>
                </a:lnTo>
                <a:lnTo>
                  <a:pt x="16382" y="0"/>
                </a:lnTo>
                <a:lnTo>
                  <a:pt x="0" y="0"/>
                </a:lnTo>
                <a:lnTo>
                  <a:pt x="0" y="672122"/>
                </a:lnTo>
                <a:close/>
              </a:path>
            </a:pathLst>
          </a:custGeom>
          <a:solidFill>
            <a:srgbClr val="FFF200"/>
          </a:solidFill>
        </p:spPr>
        <p:txBody>
          <a:bodyPr wrap="square" lIns="0" tIns="0" rIns="0" bIns="0" rtlCol="0"/>
          <a:lstStyle/>
          <a:p>
            <a:endParaRPr/>
          </a:p>
        </p:txBody>
      </p:sp>
      <p:sp>
        <p:nvSpPr>
          <p:cNvPr id="29" name="object 29"/>
          <p:cNvSpPr/>
          <p:nvPr/>
        </p:nvSpPr>
        <p:spPr>
          <a:xfrm>
            <a:off x="5516698" y="6585367"/>
            <a:ext cx="16510" cy="672465"/>
          </a:xfrm>
          <a:custGeom>
            <a:avLst/>
            <a:gdLst/>
            <a:ahLst/>
            <a:cxnLst/>
            <a:rect l="l" t="t" r="r" b="b"/>
            <a:pathLst>
              <a:path w="16510" h="672465">
                <a:moveTo>
                  <a:pt x="0" y="672122"/>
                </a:moveTo>
                <a:lnTo>
                  <a:pt x="16382" y="672122"/>
                </a:lnTo>
                <a:lnTo>
                  <a:pt x="16382" y="0"/>
                </a:lnTo>
                <a:lnTo>
                  <a:pt x="0" y="0"/>
                </a:lnTo>
                <a:lnTo>
                  <a:pt x="0" y="672122"/>
                </a:lnTo>
                <a:close/>
              </a:path>
            </a:pathLst>
          </a:custGeom>
          <a:solidFill>
            <a:srgbClr val="FFF200"/>
          </a:solidFill>
        </p:spPr>
        <p:txBody>
          <a:bodyPr wrap="square" lIns="0" tIns="0" rIns="0" bIns="0" rtlCol="0"/>
          <a:lstStyle/>
          <a:p>
            <a:endParaRPr/>
          </a:p>
        </p:txBody>
      </p:sp>
      <p:sp>
        <p:nvSpPr>
          <p:cNvPr id="30" name="object 30"/>
          <p:cNvSpPr/>
          <p:nvPr/>
        </p:nvSpPr>
        <p:spPr>
          <a:xfrm>
            <a:off x="5527217" y="652148"/>
            <a:ext cx="1559388" cy="203080"/>
          </a:xfrm>
          <a:prstGeom prst="rect">
            <a:avLst/>
          </a:prstGeom>
          <a:blipFill>
            <a:blip r:embed="rId17" cstate="print"/>
            <a:stretch>
              <a:fillRect/>
            </a:stretch>
          </a:blipFill>
        </p:spPr>
        <p:txBody>
          <a:bodyPr wrap="square" lIns="0" tIns="0" rIns="0" bIns="0" rtlCol="0"/>
          <a:lstStyle/>
          <a:p>
            <a:endParaRPr/>
          </a:p>
        </p:txBody>
      </p:sp>
      <p:sp>
        <p:nvSpPr>
          <p:cNvPr id="31" name="object 31"/>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32" name="object 32"/>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33" name="object 33"/>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34" name="object 34"/>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35" name="object 35"/>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36" name="object 36"/>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37" name="object 37"/>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38" name="object 38"/>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6245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18"/>
              </a:rPr>
              <a:t>ww</a:t>
            </a:r>
            <a:r>
              <a:rPr sz="800" spc="75" dirty="0">
                <a:solidFill>
                  <a:srgbClr val="7D7F7E"/>
                </a:solidFill>
                <a:latin typeface="Trebuchet MS"/>
                <a:cs typeface="Trebuchet MS"/>
                <a:hlinkClick r:id="rId18"/>
              </a:rPr>
              <a:t>w</a:t>
            </a:r>
            <a:r>
              <a:rPr sz="800" spc="150" dirty="0">
                <a:solidFill>
                  <a:srgbClr val="7D7F7E"/>
                </a:solidFill>
                <a:latin typeface="Trebuchet MS"/>
                <a:cs typeface="Trebuchet MS"/>
                <a:hlinkClick r:id="rId18"/>
              </a:rPr>
              <a:t>.centralhealth.net/purchasing/bid-sync</a:t>
            </a:r>
            <a:r>
              <a:rPr sz="800" dirty="0">
                <a:solidFill>
                  <a:srgbClr val="7D7F7E"/>
                </a:solidFill>
                <a:latin typeface="Trebuchet MS"/>
                <a:cs typeface="Trebuchet MS"/>
                <a:hlinkClick r:id="rId18"/>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3</a:t>
            </a:r>
            <a:endParaRPr sz="1200" baseline="3472">
              <a:latin typeface="Trebuchet MS"/>
              <a:cs typeface="Trebuchet MS"/>
            </a:endParaRPr>
          </a:p>
        </p:txBody>
      </p:sp>
      <p:sp>
        <p:nvSpPr>
          <p:cNvPr id="39" name="object 39"/>
          <p:cNvSpPr txBox="1"/>
          <p:nvPr/>
        </p:nvSpPr>
        <p:spPr>
          <a:xfrm>
            <a:off x="444500" y="1710936"/>
            <a:ext cx="3174365" cy="1504950"/>
          </a:xfrm>
          <a:prstGeom prst="rect">
            <a:avLst/>
          </a:prstGeom>
        </p:spPr>
        <p:txBody>
          <a:bodyPr vert="horz" wrap="square" lIns="0" tIns="12700" rIns="0" bIns="0" rtlCol="0">
            <a:spAutoFit/>
          </a:bodyPr>
          <a:lstStyle/>
          <a:p>
            <a:pPr marL="12700" marR="174625">
              <a:lnSpc>
                <a:spcPct val="116700"/>
              </a:lnSpc>
              <a:spcBef>
                <a:spcPts val="100"/>
              </a:spcBef>
            </a:pPr>
            <a:r>
              <a:rPr sz="1000" dirty="0">
                <a:solidFill>
                  <a:srgbClr val="231F20"/>
                </a:solidFill>
                <a:latin typeface="Palatino Linotype"/>
                <a:cs typeface="Palatino Linotype"/>
              </a:rPr>
              <a:t>opportunity to transform and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in Travis County - and do so in a </a:t>
            </a:r>
            <a:r>
              <a:rPr sz="1000" spc="-5" dirty="0">
                <a:solidFill>
                  <a:srgbClr val="231F20"/>
                </a:solidFill>
                <a:latin typeface="Palatino Linotype"/>
                <a:cs typeface="Palatino Linotype"/>
              </a:rPr>
              <a:t>way </a:t>
            </a:r>
            <a:r>
              <a:rPr sz="1000" dirty="0">
                <a:solidFill>
                  <a:srgbClr val="231F20"/>
                </a:solidFill>
                <a:latin typeface="Palatino Linotype"/>
                <a:cs typeface="Palatino Linotype"/>
              </a:rPr>
              <a:t>that </a:t>
            </a:r>
            <a:r>
              <a:rPr sz="1000" spc="0" dirty="0">
                <a:solidFill>
                  <a:srgbClr val="231F20"/>
                </a:solidFill>
                <a:latin typeface="Palatino Linotype"/>
                <a:cs typeface="Palatino Linotype"/>
              </a:rPr>
              <a:t>supports  </a:t>
            </a:r>
            <a:r>
              <a:rPr sz="1000" dirty="0">
                <a:solidFill>
                  <a:srgbClr val="231F20"/>
                </a:solidFill>
                <a:latin typeface="Palatino Linotype"/>
                <a:cs typeface="Palatino Linotype"/>
              </a:rPr>
              <a:t>its mission while promoting economic development  throughout our</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community.</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This opportunity is not isolated, </a:t>
            </a:r>
            <a:r>
              <a:rPr sz="1000" spc="-5" dirty="0">
                <a:solidFill>
                  <a:srgbClr val="231F20"/>
                </a:solidFill>
                <a:latin typeface="Palatino Linotype"/>
                <a:cs typeface="Palatino Linotype"/>
              </a:rPr>
              <a:t>however,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numerous </a:t>
            </a:r>
            <a:r>
              <a:rPr sz="1000" spc="-5" dirty="0">
                <a:solidFill>
                  <a:srgbClr val="231F20"/>
                </a:solidFill>
                <a:latin typeface="Palatino Linotype"/>
                <a:cs typeface="Palatino Linotype"/>
              </a:rPr>
              <a:t>initiatives </a:t>
            </a:r>
            <a:r>
              <a:rPr sz="1000" dirty="0">
                <a:solidFill>
                  <a:srgbClr val="231F20"/>
                </a:solidFill>
                <a:latin typeface="Palatino Linotype"/>
                <a:cs typeface="Palatino Linotype"/>
              </a:rPr>
              <a:t>are </a:t>
            </a:r>
            <a:r>
              <a:rPr sz="1000" spc="-5" dirty="0">
                <a:solidFill>
                  <a:srgbClr val="231F20"/>
                </a:solidFill>
                <a:latin typeface="Palatino Linotype"/>
                <a:cs typeface="Palatino Linotype"/>
              </a:rPr>
              <a:t>underway </a:t>
            </a:r>
            <a:r>
              <a:rPr sz="1000" dirty="0">
                <a:solidFill>
                  <a:srgbClr val="231F20"/>
                </a:solidFill>
                <a:latin typeface="Palatino Linotype"/>
                <a:cs typeface="Palatino Linotype"/>
              </a:rPr>
              <a:t>in the vicinity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Site. In addition to the UT and Seton projects, these  proximate </a:t>
            </a:r>
            <a:r>
              <a:rPr sz="1000" spc="-5" dirty="0">
                <a:solidFill>
                  <a:srgbClr val="231F20"/>
                </a:solidFill>
                <a:latin typeface="Palatino Linotype"/>
                <a:cs typeface="Palatino Linotype"/>
              </a:rPr>
              <a:t>initiatives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include:</a:t>
            </a:r>
            <a:endParaRPr sz="1000">
              <a:latin typeface="Palatino Linotype"/>
              <a:cs typeface="Palatino Linotype"/>
            </a:endParaRPr>
          </a:p>
        </p:txBody>
      </p:sp>
      <p:sp>
        <p:nvSpPr>
          <p:cNvPr id="40" name="object 40"/>
          <p:cNvSpPr txBox="1"/>
          <p:nvPr/>
        </p:nvSpPr>
        <p:spPr>
          <a:xfrm>
            <a:off x="444500" y="3247636"/>
            <a:ext cx="3117215" cy="2425700"/>
          </a:xfrm>
          <a:prstGeom prst="rect">
            <a:avLst/>
          </a:prstGeom>
        </p:spPr>
        <p:txBody>
          <a:bodyPr vert="horz" wrap="square" lIns="0" tIns="12700" rIns="0" bIns="0" rtlCol="0">
            <a:spAutoFit/>
          </a:bodyPr>
          <a:lstStyle/>
          <a:p>
            <a:pPr marL="241300" marR="5080" indent="-228600">
              <a:lnSpc>
                <a:spcPct val="100000"/>
              </a:lnSpc>
              <a:spcBef>
                <a:spcPts val="100"/>
              </a:spcBef>
              <a:buChar char="•"/>
              <a:tabLst>
                <a:tab pos="240665" algn="l"/>
                <a:tab pos="241300" algn="l"/>
              </a:tabLst>
            </a:pPr>
            <a:r>
              <a:rPr sz="1000" dirty="0">
                <a:solidFill>
                  <a:srgbClr val="231F20"/>
                </a:solidFill>
                <a:latin typeface="Palatino Linotype"/>
                <a:cs typeface="Palatino Linotype"/>
              </a:rPr>
              <a:t>The </a:t>
            </a:r>
            <a:r>
              <a:rPr sz="1000" spc="-10" dirty="0">
                <a:solidFill>
                  <a:srgbClr val="231F20"/>
                </a:solidFill>
                <a:latin typeface="Palatino Linotype"/>
                <a:cs typeface="Palatino Linotype"/>
              </a:rPr>
              <a:t>newly-completed </a:t>
            </a:r>
            <a:r>
              <a:rPr sz="1000" spc="-15" dirty="0">
                <a:solidFill>
                  <a:srgbClr val="231F20"/>
                </a:solidFill>
                <a:latin typeface="Palatino Linotype"/>
                <a:cs typeface="Palatino Linotype"/>
              </a:rPr>
              <a:t>Waller </a:t>
            </a:r>
            <a:r>
              <a:rPr sz="1000" dirty="0">
                <a:solidFill>
                  <a:srgbClr val="231F20"/>
                </a:solidFill>
                <a:latin typeface="Palatino Linotype"/>
                <a:cs typeface="Palatino Linotype"/>
              </a:rPr>
              <a:t>Creek </a:t>
            </a:r>
            <a:r>
              <a:rPr sz="1000" spc="-15" dirty="0">
                <a:solidFill>
                  <a:srgbClr val="231F20"/>
                </a:solidFill>
                <a:latin typeface="Palatino Linotype"/>
                <a:cs typeface="Palatino Linotype"/>
              </a:rPr>
              <a:t>Tunnel </a:t>
            </a:r>
            <a:r>
              <a:rPr sz="1000" dirty="0">
                <a:solidFill>
                  <a:srgbClr val="231F20"/>
                </a:solidFill>
                <a:latin typeface="Palatino Linotype"/>
                <a:cs typeface="Palatino Linotype"/>
              </a:rPr>
              <a:t>Project  which </a:t>
            </a:r>
            <a:r>
              <a:rPr sz="1000" spc="-10" dirty="0">
                <a:solidFill>
                  <a:srgbClr val="231F20"/>
                </a:solidFill>
                <a:latin typeface="Palatino Linotype"/>
                <a:cs typeface="Palatino Linotype"/>
              </a:rPr>
              <a:t>removed </a:t>
            </a:r>
            <a:r>
              <a:rPr sz="1000" dirty="0">
                <a:solidFill>
                  <a:srgbClr val="231F20"/>
                </a:solidFill>
                <a:latin typeface="Palatino Linotype"/>
                <a:cs typeface="Palatino Linotype"/>
              </a:rPr>
              <a:t>more </a:t>
            </a:r>
            <a:r>
              <a:rPr sz="1000" spc="-5" dirty="0">
                <a:solidFill>
                  <a:srgbClr val="231F20"/>
                </a:solidFill>
                <a:latin typeface="Palatino Linotype"/>
                <a:cs typeface="Palatino Linotype"/>
              </a:rPr>
              <a:t>than </a:t>
            </a:r>
            <a:r>
              <a:rPr sz="1000" dirty="0">
                <a:solidFill>
                  <a:srgbClr val="231F20"/>
                </a:solidFill>
                <a:latin typeface="Palatino Linotype"/>
                <a:cs typeface="Palatino Linotype"/>
              </a:rPr>
              <a:t>28 acres of downtown  </a:t>
            </a:r>
            <a:r>
              <a:rPr sz="1000" spc="-5" dirty="0">
                <a:solidFill>
                  <a:srgbClr val="231F20"/>
                </a:solidFill>
                <a:latin typeface="Palatino Linotype"/>
                <a:cs typeface="Palatino Linotype"/>
              </a:rPr>
              <a:t>property </a:t>
            </a:r>
            <a:r>
              <a:rPr sz="1000" dirty="0">
                <a:solidFill>
                  <a:srgbClr val="231F20"/>
                </a:solidFill>
                <a:latin typeface="Palatino Linotype"/>
                <a:cs typeface="Palatino Linotype"/>
              </a:rPr>
              <a:t>along </a:t>
            </a:r>
            <a:r>
              <a:rPr sz="1000" spc="-15" dirty="0">
                <a:solidFill>
                  <a:srgbClr val="231F20"/>
                </a:solidFill>
                <a:latin typeface="Palatino Linotype"/>
                <a:cs typeface="Palatino Linotype"/>
              </a:rPr>
              <a:t>Waller </a:t>
            </a:r>
            <a:r>
              <a:rPr sz="1000" dirty="0">
                <a:solidFill>
                  <a:srgbClr val="231F20"/>
                </a:solidFill>
                <a:latin typeface="Palatino Linotype"/>
                <a:cs typeface="Palatino Linotype"/>
              </a:rPr>
              <a:t>Creek </a:t>
            </a:r>
            <a:r>
              <a:rPr sz="1000" spc="-5" dirty="0">
                <a:solidFill>
                  <a:srgbClr val="231F20"/>
                </a:solidFill>
                <a:latin typeface="Palatino Linotype"/>
                <a:cs typeface="Palatino Linotype"/>
              </a:rPr>
              <a:t>from the 100-year  floodplain, </a:t>
            </a:r>
            <a:r>
              <a:rPr sz="1000" dirty="0">
                <a:solidFill>
                  <a:srgbClr val="231F20"/>
                </a:solidFill>
                <a:latin typeface="Palatino Linotype"/>
                <a:cs typeface="Palatino Linotype"/>
              </a:rPr>
              <a:t>allowing </a:t>
            </a:r>
            <a:r>
              <a:rPr sz="1000" spc="-5" dirty="0">
                <a:solidFill>
                  <a:srgbClr val="231F20"/>
                </a:solidFill>
                <a:latin typeface="Palatino Linotype"/>
                <a:cs typeface="Palatino Linotype"/>
              </a:rPr>
              <a:t>for these properties to be fully  developed.</a:t>
            </a:r>
            <a:endParaRPr sz="1000">
              <a:latin typeface="Palatino Linotype"/>
              <a:cs typeface="Palatino Linotype"/>
            </a:endParaRPr>
          </a:p>
          <a:p>
            <a:pPr marL="241300" marR="62230" indent="-228600">
              <a:lnSpc>
                <a:spcPct val="100000"/>
              </a:lnSpc>
              <a:spcBef>
                <a:spcPts val="450"/>
              </a:spcBef>
              <a:buChar char="•"/>
              <a:tabLst>
                <a:tab pos="240665" algn="l"/>
                <a:tab pos="241300" algn="l"/>
              </a:tabLst>
            </a:pPr>
            <a:r>
              <a:rPr sz="1000" dirty="0">
                <a:solidFill>
                  <a:srgbClr val="231F20"/>
                </a:solidFill>
                <a:latin typeface="Palatino Linotype"/>
                <a:cs typeface="Palatino Linotype"/>
              </a:rPr>
              <a:t>The </a:t>
            </a:r>
            <a:r>
              <a:rPr sz="1000" spc="-15" dirty="0">
                <a:solidFill>
                  <a:srgbClr val="231F20"/>
                </a:solidFill>
                <a:latin typeface="Palatino Linotype"/>
                <a:cs typeface="Palatino Linotype"/>
              </a:rPr>
              <a:t>Waller </a:t>
            </a:r>
            <a:r>
              <a:rPr sz="1000" dirty="0">
                <a:solidFill>
                  <a:srgbClr val="231F20"/>
                </a:solidFill>
                <a:latin typeface="Palatino Linotype"/>
                <a:cs typeface="Palatino Linotype"/>
              </a:rPr>
              <a:t>Creek </a:t>
            </a:r>
            <a:r>
              <a:rPr sz="1000" spc="-5" dirty="0">
                <a:solidFill>
                  <a:srgbClr val="231F20"/>
                </a:solidFill>
                <a:latin typeface="Palatino Linotype"/>
                <a:cs typeface="Palatino Linotype"/>
              </a:rPr>
              <a:t>Conservancy’s efforts to  implement </a:t>
            </a:r>
            <a:r>
              <a:rPr sz="1000" dirty="0">
                <a:solidFill>
                  <a:srgbClr val="231F20"/>
                </a:solidFill>
                <a:latin typeface="Palatino Linotype"/>
                <a:cs typeface="Palatino Linotype"/>
              </a:rPr>
              <a:t>a series of </a:t>
            </a:r>
            <a:r>
              <a:rPr sz="1000" spc="-5" dirty="0">
                <a:solidFill>
                  <a:srgbClr val="231F20"/>
                </a:solidFill>
                <a:latin typeface="Palatino Linotype"/>
                <a:cs typeface="Palatino Linotype"/>
              </a:rPr>
              <a:t>parks, plazas, promenades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trails </a:t>
            </a:r>
            <a:r>
              <a:rPr sz="1000" dirty="0">
                <a:solidFill>
                  <a:srgbClr val="231F20"/>
                </a:solidFill>
                <a:latin typeface="Palatino Linotype"/>
                <a:cs typeface="Palatino Linotype"/>
              </a:rPr>
              <a:t>along </a:t>
            </a:r>
            <a:r>
              <a:rPr sz="1000" spc="-15" dirty="0">
                <a:solidFill>
                  <a:srgbClr val="231F20"/>
                </a:solidFill>
                <a:latin typeface="Palatino Linotype"/>
                <a:cs typeface="Palatino Linotype"/>
              </a:rPr>
              <a:t>Waller </a:t>
            </a:r>
            <a:r>
              <a:rPr sz="1000" dirty="0">
                <a:solidFill>
                  <a:srgbClr val="231F20"/>
                </a:solidFill>
                <a:latin typeface="Palatino Linotype"/>
                <a:cs typeface="Palatino Linotype"/>
              </a:rPr>
              <a:t>Creek, </a:t>
            </a:r>
            <a:r>
              <a:rPr sz="1000" spc="-5" dirty="0">
                <a:solidFill>
                  <a:srgbClr val="231F20"/>
                </a:solidFill>
                <a:latin typeface="Palatino Linotype"/>
                <a:cs typeface="Palatino Linotype"/>
              </a:rPr>
              <a:t>from </a:t>
            </a:r>
            <a:r>
              <a:rPr sz="1000" spc="-10" dirty="0">
                <a:solidFill>
                  <a:srgbClr val="231F20"/>
                </a:solidFill>
                <a:latin typeface="Palatino Linotype"/>
                <a:cs typeface="Palatino Linotype"/>
              </a:rPr>
              <a:t>Waterloo Park  </a:t>
            </a:r>
            <a:r>
              <a:rPr sz="1000" spc="-5" dirty="0">
                <a:solidFill>
                  <a:srgbClr val="231F20"/>
                </a:solidFill>
                <a:latin typeface="Palatino Linotype"/>
                <a:cs typeface="Palatino Linotype"/>
              </a:rPr>
              <a:t>(adjacent to the </a:t>
            </a:r>
            <a:r>
              <a:rPr sz="1000" dirty="0">
                <a:solidFill>
                  <a:srgbClr val="231F20"/>
                </a:solidFill>
                <a:latin typeface="Palatino Linotype"/>
                <a:cs typeface="Palatino Linotype"/>
              </a:rPr>
              <a:t>Site) south </a:t>
            </a:r>
            <a:r>
              <a:rPr sz="1000" spc="-5" dirty="0">
                <a:solidFill>
                  <a:srgbClr val="231F20"/>
                </a:solidFill>
                <a:latin typeface="Palatino Linotype"/>
                <a:cs typeface="Palatino Linotype"/>
              </a:rPr>
              <a:t>to </a:t>
            </a:r>
            <a:r>
              <a:rPr sz="1000" dirty="0">
                <a:solidFill>
                  <a:srgbClr val="231F20"/>
                </a:solidFill>
                <a:latin typeface="Palatino Linotype"/>
                <a:cs typeface="Palatino Linotype"/>
              </a:rPr>
              <a:t>Lady Bird</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Lake.</a:t>
            </a:r>
            <a:endParaRPr sz="1000">
              <a:latin typeface="Palatino Linotype"/>
              <a:cs typeface="Palatino Linotype"/>
            </a:endParaRPr>
          </a:p>
          <a:p>
            <a:pPr marL="241300" marR="30480" indent="-228600">
              <a:lnSpc>
                <a:spcPct val="100000"/>
              </a:lnSpc>
              <a:spcBef>
                <a:spcPts val="450"/>
              </a:spcBef>
              <a:buChar char="•"/>
              <a:tabLst>
                <a:tab pos="240665" algn="l"/>
                <a:tab pos="241300" algn="l"/>
              </a:tabLst>
            </a:pPr>
            <a:r>
              <a:rPr sz="1000" spc="-15" dirty="0">
                <a:solidFill>
                  <a:srgbClr val="231F20"/>
                </a:solidFill>
                <a:latin typeface="Palatino Linotype"/>
                <a:cs typeface="Palatino Linotype"/>
              </a:rPr>
              <a:t>The </a:t>
            </a:r>
            <a:r>
              <a:rPr sz="1000" spc="-20" dirty="0">
                <a:solidFill>
                  <a:srgbClr val="231F20"/>
                </a:solidFill>
                <a:latin typeface="Palatino Linotype"/>
                <a:cs typeface="Palatino Linotype"/>
              </a:rPr>
              <a:t>creation </a:t>
            </a:r>
            <a:r>
              <a:rPr sz="1000" spc="-10" dirty="0">
                <a:solidFill>
                  <a:srgbClr val="231F20"/>
                </a:solidFill>
                <a:latin typeface="Palatino Linotype"/>
                <a:cs typeface="Palatino Linotype"/>
              </a:rPr>
              <a:t>of </a:t>
            </a:r>
            <a:r>
              <a:rPr sz="1000" dirty="0">
                <a:solidFill>
                  <a:srgbClr val="231F20"/>
                </a:solidFill>
                <a:latin typeface="Palatino Linotype"/>
                <a:cs typeface="Palatino Linotype"/>
              </a:rPr>
              <a:t>a </a:t>
            </a:r>
            <a:r>
              <a:rPr sz="1000" spc="-25" dirty="0">
                <a:solidFill>
                  <a:srgbClr val="231F20"/>
                </a:solidFill>
                <a:latin typeface="Palatino Linotype"/>
                <a:cs typeface="Palatino Linotype"/>
              </a:rPr>
              <a:t>nonprofit </a:t>
            </a:r>
            <a:r>
              <a:rPr sz="1000" spc="-20" dirty="0">
                <a:solidFill>
                  <a:srgbClr val="231F20"/>
                </a:solidFill>
                <a:latin typeface="Palatino Linotype"/>
                <a:cs typeface="Palatino Linotype"/>
              </a:rPr>
              <a:t>organization, Capital  </a:t>
            </a:r>
            <a:r>
              <a:rPr sz="1000" spc="-15" dirty="0">
                <a:solidFill>
                  <a:srgbClr val="231F20"/>
                </a:solidFill>
                <a:latin typeface="Palatino Linotype"/>
                <a:cs typeface="Palatino Linotype"/>
              </a:rPr>
              <a:t>City </a:t>
            </a:r>
            <a:r>
              <a:rPr sz="1000" spc="-25" dirty="0">
                <a:solidFill>
                  <a:srgbClr val="231F20"/>
                </a:solidFill>
                <a:latin typeface="Palatino Linotype"/>
                <a:cs typeface="Palatino Linotype"/>
              </a:rPr>
              <a:t>Innovation, </a:t>
            </a:r>
            <a:r>
              <a:rPr sz="1000" spc="-15" dirty="0">
                <a:solidFill>
                  <a:srgbClr val="231F20"/>
                </a:solidFill>
                <a:latin typeface="Palatino Linotype"/>
                <a:cs typeface="Palatino Linotype"/>
              </a:rPr>
              <a:t>Inc. by </a:t>
            </a:r>
            <a:r>
              <a:rPr sz="1000" spc="-20" dirty="0">
                <a:solidFill>
                  <a:srgbClr val="231F20"/>
                </a:solidFill>
                <a:latin typeface="Palatino Linotype"/>
                <a:cs typeface="Palatino Linotype"/>
              </a:rPr>
              <a:t>Central </a:t>
            </a:r>
            <a:r>
              <a:rPr sz="1000" spc="-25" dirty="0">
                <a:solidFill>
                  <a:srgbClr val="231F20"/>
                </a:solidFill>
                <a:latin typeface="Palatino Linotype"/>
                <a:cs typeface="Palatino Linotype"/>
              </a:rPr>
              <a:t>Health, </a:t>
            </a:r>
            <a:r>
              <a:rPr sz="1000" spc="-10" dirty="0">
                <a:solidFill>
                  <a:srgbClr val="231F20"/>
                </a:solidFill>
                <a:latin typeface="Palatino Linotype"/>
                <a:cs typeface="Palatino Linotype"/>
              </a:rPr>
              <a:t>UT </a:t>
            </a:r>
            <a:r>
              <a:rPr sz="1000" spc="-20" dirty="0">
                <a:solidFill>
                  <a:srgbClr val="231F20"/>
                </a:solidFill>
                <a:latin typeface="Palatino Linotype"/>
                <a:cs typeface="Palatino Linotype"/>
              </a:rPr>
              <a:t>and  Seton </a:t>
            </a:r>
            <a:r>
              <a:rPr sz="1000" spc="-15" dirty="0">
                <a:solidFill>
                  <a:srgbClr val="231F20"/>
                </a:solidFill>
                <a:latin typeface="Palatino Linotype"/>
                <a:cs typeface="Palatino Linotype"/>
              </a:rPr>
              <a:t>to </a:t>
            </a:r>
            <a:r>
              <a:rPr sz="1000" spc="-20" dirty="0">
                <a:solidFill>
                  <a:srgbClr val="231F20"/>
                </a:solidFill>
                <a:latin typeface="Palatino Linotype"/>
                <a:cs typeface="Palatino Linotype"/>
              </a:rPr>
              <a:t>guide development </a:t>
            </a:r>
            <a:r>
              <a:rPr sz="1000" spc="-10" dirty="0">
                <a:solidFill>
                  <a:srgbClr val="231F20"/>
                </a:solidFill>
                <a:latin typeface="Palatino Linotype"/>
                <a:cs typeface="Palatino Linotype"/>
              </a:rPr>
              <a:t>of an </a:t>
            </a:r>
            <a:r>
              <a:rPr sz="1000" spc="-25" dirty="0">
                <a:solidFill>
                  <a:srgbClr val="231F20"/>
                </a:solidFill>
                <a:latin typeface="Palatino Linotype"/>
                <a:cs typeface="Palatino Linotype"/>
              </a:rPr>
              <a:t>“Innovation  </a:t>
            </a:r>
            <a:r>
              <a:rPr sz="1000" spc="-20" dirty="0">
                <a:solidFill>
                  <a:srgbClr val="231F20"/>
                </a:solidFill>
                <a:latin typeface="Palatino Linotype"/>
                <a:cs typeface="Palatino Linotype"/>
              </a:rPr>
              <a:t>Zone”</a:t>
            </a:r>
            <a:r>
              <a:rPr sz="1000" spc="-45" dirty="0">
                <a:solidFill>
                  <a:srgbClr val="231F20"/>
                </a:solidFill>
                <a:latin typeface="Palatino Linotype"/>
                <a:cs typeface="Palatino Linotype"/>
              </a:rPr>
              <a:t> </a:t>
            </a:r>
            <a:r>
              <a:rPr sz="1000" spc="-20" dirty="0">
                <a:solidFill>
                  <a:srgbClr val="231F20"/>
                </a:solidFill>
                <a:latin typeface="Palatino Linotype"/>
                <a:cs typeface="Palatino Linotype"/>
              </a:rPr>
              <a:t>which</a:t>
            </a:r>
            <a:r>
              <a:rPr sz="1000" spc="-45" dirty="0">
                <a:solidFill>
                  <a:srgbClr val="231F20"/>
                </a:solidFill>
                <a:latin typeface="Palatino Linotype"/>
                <a:cs typeface="Palatino Linotype"/>
              </a:rPr>
              <a:t> </a:t>
            </a:r>
            <a:r>
              <a:rPr sz="1000" spc="-15" dirty="0">
                <a:solidFill>
                  <a:srgbClr val="231F20"/>
                </a:solidFill>
                <a:latin typeface="Palatino Linotype"/>
                <a:cs typeface="Palatino Linotype"/>
              </a:rPr>
              <a:t>will</a:t>
            </a:r>
            <a:r>
              <a:rPr sz="1000" spc="-45" dirty="0">
                <a:solidFill>
                  <a:srgbClr val="231F20"/>
                </a:solidFill>
                <a:latin typeface="Palatino Linotype"/>
                <a:cs typeface="Palatino Linotype"/>
              </a:rPr>
              <a:t> </a:t>
            </a:r>
            <a:r>
              <a:rPr sz="1000" spc="-20" dirty="0">
                <a:solidFill>
                  <a:srgbClr val="231F20"/>
                </a:solidFill>
                <a:latin typeface="Palatino Linotype"/>
                <a:cs typeface="Palatino Linotype"/>
              </a:rPr>
              <a:t>serve</a:t>
            </a:r>
            <a:r>
              <a:rPr sz="1000" spc="-45" dirty="0">
                <a:solidFill>
                  <a:srgbClr val="231F20"/>
                </a:solidFill>
                <a:latin typeface="Palatino Linotype"/>
                <a:cs typeface="Palatino Linotype"/>
              </a:rPr>
              <a:t> </a:t>
            </a:r>
            <a:r>
              <a:rPr sz="1000" spc="-10" dirty="0">
                <a:solidFill>
                  <a:srgbClr val="231F20"/>
                </a:solidFill>
                <a:latin typeface="Palatino Linotype"/>
                <a:cs typeface="Palatino Linotype"/>
              </a:rPr>
              <a:t>as</a:t>
            </a:r>
            <a:r>
              <a:rPr sz="1000" spc="-45" dirty="0">
                <a:solidFill>
                  <a:srgbClr val="231F20"/>
                </a:solidFill>
                <a:latin typeface="Palatino Linotype"/>
                <a:cs typeface="Palatino Linotype"/>
              </a:rPr>
              <a:t> </a:t>
            </a:r>
            <a:r>
              <a:rPr sz="1000" dirty="0">
                <a:solidFill>
                  <a:srgbClr val="231F20"/>
                </a:solidFill>
                <a:latin typeface="Palatino Linotype"/>
                <a:cs typeface="Palatino Linotype"/>
              </a:rPr>
              <a:t>a</a:t>
            </a:r>
            <a:r>
              <a:rPr sz="1000" spc="-45" dirty="0">
                <a:solidFill>
                  <a:srgbClr val="231F20"/>
                </a:solidFill>
                <a:latin typeface="Palatino Linotype"/>
                <a:cs typeface="Palatino Linotype"/>
              </a:rPr>
              <a:t> </a:t>
            </a:r>
            <a:r>
              <a:rPr sz="1000" spc="-20" dirty="0">
                <a:solidFill>
                  <a:srgbClr val="231F20"/>
                </a:solidFill>
                <a:latin typeface="Palatino Linotype"/>
                <a:cs typeface="Palatino Linotype"/>
              </a:rPr>
              <a:t>catalyst</a:t>
            </a:r>
            <a:r>
              <a:rPr sz="1000" spc="-45" dirty="0">
                <a:solidFill>
                  <a:srgbClr val="231F20"/>
                </a:solidFill>
                <a:latin typeface="Palatino Linotype"/>
                <a:cs typeface="Palatino Linotype"/>
              </a:rPr>
              <a:t> </a:t>
            </a:r>
            <a:r>
              <a:rPr sz="1000" spc="-20" dirty="0">
                <a:solidFill>
                  <a:srgbClr val="231F20"/>
                </a:solidFill>
                <a:latin typeface="Palatino Linotype"/>
                <a:cs typeface="Palatino Linotype"/>
              </a:rPr>
              <a:t>for</a:t>
            </a:r>
            <a:r>
              <a:rPr sz="1000" spc="-50" dirty="0">
                <a:solidFill>
                  <a:srgbClr val="231F20"/>
                </a:solidFill>
                <a:latin typeface="Palatino Linotype"/>
                <a:cs typeface="Palatino Linotype"/>
              </a:rPr>
              <a:t> </a:t>
            </a:r>
            <a:r>
              <a:rPr sz="1000" spc="-20" dirty="0">
                <a:solidFill>
                  <a:srgbClr val="231F20"/>
                </a:solidFill>
                <a:latin typeface="Palatino Linotype"/>
                <a:cs typeface="Palatino Linotype"/>
              </a:rPr>
              <a:t>collaboration  </a:t>
            </a:r>
            <a:r>
              <a:rPr sz="1000" spc="-15" dirty="0">
                <a:solidFill>
                  <a:srgbClr val="231F20"/>
                </a:solidFill>
                <a:latin typeface="Palatino Linotype"/>
                <a:cs typeface="Palatino Linotype"/>
              </a:rPr>
              <a:t>and </a:t>
            </a:r>
            <a:r>
              <a:rPr sz="1000" spc="-25" dirty="0">
                <a:solidFill>
                  <a:srgbClr val="231F20"/>
                </a:solidFill>
                <a:latin typeface="Palatino Linotype"/>
                <a:cs typeface="Palatino Linotype"/>
              </a:rPr>
              <a:t>advancement </a:t>
            </a:r>
            <a:r>
              <a:rPr sz="1000" spc="-10" dirty="0">
                <a:solidFill>
                  <a:srgbClr val="231F20"/>
                </a:solidFill>
                <a:latin typeface="Palatino Linotype"/>
                <a:cs typeface="Palatino Linotype"/>
              </a:rPr>
              <a:t>of </a:t>
            </a:r>
            <a:r>
              <a:rPr sz="1000" spc="-25" dirty="0">
                <a:solidFill>
                  <a:srgbClr val="231F20"/>
                </a:solidFill>
                <a:latin typeface="Palatino Linotype"/>
                <a:cs typeface="Palatino Linotype"/>
              </a:rPr>
              <a:t>health-related research </a:t>
            </a:r>
            <a:r>
              <a:rPr sz="1000" spc="-20" dirty="0">
                <a:solidFill>
                  <a:srgbClr val="231F20"/>
                </a:solidFill>
                <a:latin typeface="Palatino Linotype"/>
                <a:cs typeface="Palatino Linotype"/>
              </a:rPr>
              <a:t>and  commerce.</a:t>
            </a:r>
            <a:endParaRPr sz="1000">
              <a:latin typeface="Palatino Linotype"/>
              <a:cs typeface="Palatino Linotype"/>
            </a:endParaRPr>
          </a:p>
        </p:txBody>
      </p:sp>
      <p:sp>
        <p:nvSpPr>
          <p:cNvPr id="41" name="object 41"/>
          <p:cNvSpPr txBox="1"/>
          <p:nvPr/>
        </p:nvSpPr>
        <p:spPr>
          <a:xfrm>
            <a:off x="3919220" y="1736336"/>
            <a:ext cx="3180715" cy="3727450"/>
          </a:xfrm>
          <a:prstGeom prst="rect">
            <a:avLst/>
          </a:prstGeom>
        </p:spPr>
        <p:txBody>
          <a:bodyPr vert="horz" wrap="square" lIns="0" tIns="12700" rIns="0" bIns="0" rtlCol="0">
            <a:spAutoFit/>
          </a:bodyPr>
          <a:lstStyle/>
          <a:p>
            <a:pPr marL="241300" marR="12065" indent="-228600">
              <a:lnSpc>
                <a:spcPct val="100000"/>
              </a:lnSpc>
              <a:spcBef>
                <a:spcPts val="100"/>
              </a:spcBef>
              <a:buChar char="•"/>
              <a:tabLst>
                <a:tab pos="240665" algn="l"/>
                <a:tab pos="241300" algn="l"/>
              </a:tabLst>
            </a:pPr>
            <a:r>
              <a:rPr sz="1000" dirty="0">
                <a:solidFill>
                  <a:srgbClr val="231F20"/>
                </a:solidFill>
                <a:latin typeface="Palatino Linotype"/>
                <a:cs typeface="Palatino Linotype"/>
              </a:rPr>
              <a:t>Capital Metro’s Project Connect, which envisions  </a:t>
            </a:r>
            <a:r>
              <a:rPr sz="1000" spc="-5" dirty="0">
                <a:solidFill>
                  <a:srgbClr val="231F20"/>
                </a:solidFill>
                <a:latin typeface="Palatino Linotype"/>
                <a:cs typeface="Palatino Linotype"/>
              </a:rPr>
              <a:t>rapid bus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urban rail, </a:t>
            </a:r>
            <a:r>
              <a:rPr sz="1000" dirty="0">
                <a:solidFill>
                  <a:srgbClr val="231F20"/>
                </a:solidFill>
                <a:latin typeface="Palatino Linotype"/>
                <a:cs typeface="Palatino Linotype"/>
              </a:rPr>
              <a:t>as </a:t>
            </a:r>
            <a:r>
              <a:rPr sz="1000" spc="-5" dirty="0">
                <a:solidFill>
                  <a:srgbClr val="231F20"/>
                </a:solidFill>
                <a:latin typeface="Palatino Linotype"/>
                <a:cs typeface="Palatino Linotype"/>
              </a:rPr>
              <a:t>well </a:t>
            </a:r>
            <a:r>
              <a:rPr sz="1000" dirty="0">
                <a:solidFill>
                  <a:srgbClr val="231F20"/>
                </a:solidFill>
                <a:latin typeface="Palatino Linotype"/>
                <a:cs typeface="Palatino Linotype"/>
              </a:rPr>
              <a:t>as </a:t>
            </a:r>
            <a:r>
              <a:rPr sz="1000" spc="-5" dirty="0">
                <a:solidFill>
                  <a:srgbClr val="231F20"/>
                </a:solidFill>
                <a:latin typeface="Palatino Linotype"/>
                <a:cs typeface="Palatino Linotype"/>
              </a:rPr>
              <a:t>local bus </a:t>
            </a:r>
            <a:r>
              <a:rPr sz="1000" dirty="0">
                <a:solidFill>
                  <a:srgbClr val="231F20"/>
                </a:solidFill>
                <a:latin typeface="Palatino Linotype"/>
                <a:cs typeface="Palatino Linotype"/>
              </a:rPr>
              <a:t>service  </a:t>
            </a:r>
            <a:r>
              <a:rPr sz="1000" spc="-5" dirty="0">
                <a:solidFill>
                  <a:srgbClr val="231F20"/>
                </a:solidFill>
                <a:latin typeface="Palatino Linotype"/>
                <a:cs typeface="Palatino Linotype"/>
              </a:rPr>
              <a:t>interfacing </a:t>
            </a:r>
            <a:r>
              <a:rPr sz="1000" dirty="0">
                <a:solidFill>
                  <a:srgbClr val="231F20"/>
                </a:solidFill>
                <a:latin typeface="Palatino Linotype"/>
                <a:cs typeface="Palatino Linotype"/>
              </a:rPr>
              <a:t>with other modes of </a:t>
            </a:r>
            <a:r>
              <a:rPr sz="1000" spc="-5" dirty="0">
                <a:solidFill>
                  <a:srgbClr val="231F20"/>
                </a:solidFill>
                <a:latin typeface="Palatino Linotype"/>
                <a:cs typeface="Palatino Linotype"/>
              </a:rPr>
              <a:t>transit that </a:t>
            </a:r>
            <a:r>
              <a:rPr sz="1000" dirty="0">
                <a:solidFill>
                  <a:srgbClr val="231F20"/>
                </a:solidFill>
                <a:latin typeface="Palatino Linotype"/>
                <a:cs typeface="Palatino Linotype"/>
              </a:rPr>
              <a:t>directly  </a:t>
            </a:r>
            <a:r>
              <a:rPr sz="1000" spc="-5" dirty="0">
                <a:solidFill>
                  <a:srgbClr val="231F20"/>
                </a:solidFill>
                <a:latin typeface="Palatino Linotype"/>
                <a:cs typeface="Palatino Linotype"/>
              </a:rPr>
              <a:t>serve the </a:t>
            </a:r>
            <a:r>
              <a:rPr sz="1000" dirty="0">
                <a:solidFill>
                  <a:srgbClr val="231F20"/>
                </a:solidFill>
                <a:latin typeface="Palatino Linotype"/>
                <a:cs typeface="Palatino Linotype"/>
              </a:rPr>
              <a:t>Site and </a:t>
            </a:r>
            <a:r>
              <a:rPr sz="1000" spc="-10" dirty="0">
                <a:solidFill>
                  <a:srgbClr val="231F20"/>
                </a:solidFill>
                <a:latin typeface="Palatino Linotype"/>
                <a:cs typeface="Palatino Linotype"/>
              </a:rPr>
              <a:t>Waterloo</a:t>
            </a:r>
            <a:r>
              <a:rPr sz="1000" spc="-5" dirty="0">
                <a:solidFill>
                  <a:srgbClr val="231F20"/>
                </a:solidFill>
                <a:latin typeface="Palatino Linotype"/>
                <a:cs typeface="Palatino Linotype"/>
              </a:rPr>
              <a:t> </a:t>
            </a:r>
            <a:r>
              <a:rPr sz="1000" spc="-10" dirty="0">
                <a:solidFill>
                  <a:srgbClr val="231F20"/>
                </a:solidFill>
                <a:latin typeface="Palatino Linotype"/>
                <a:cs typeface="Palatino Linotype"/>
              </a:rPr>
              <a:t>Park.</a:t>
            </a:r>
            <a:endParaRPr sz="1000">
              <a:latin typeface="Palatino Linotype"/>
              <a:cs typeface="Palatino Linotype"/>
            </a:endParaRPr>
          </a:p>
          <a:p>
            <a:pPr marL="241300" marR="5080" indent="-228600">
              <a:lnSpc>
                <a:spcPct val="100000"/>
              </a:lnSpc>
              <a:spcBef>
                <a:spcPts val="450"/>
              </a:spcBef>
              <a:buChar char="•"/>
              <a:tabLst>
                <a:tab pos="240665" algn="l"/>
                <a:tab pos="241300" algn="l"/>
              </a:tabLst>
            </a:pPr>
            <a:r>
              <a:rPr sz="1000" dirty="0">
                <a:solidFill>
                  <a:srgbClr val="231F20"/>
                </a:solidFill>
                <a:latin typeface="Palatino Linotype"/>
                <a:cs typeface="Palatino Linotype"/>
              </a:rPr>
              <a:t>The </a:t>
            </a:r>
            <a:r>
              <a:rPr sz="1000" spc="-15" dirty="0">
                <a:solidFill>
                  <a:srgbClr val="231F20"/>
                </a:solidFill>
                <a:latin typeface="Palatino Linotype"/>
                <a:cs typeface="Palatino Linotype"/>
              </a:rPr>
              <a:t>Texas </a:t>
            </a:r>
            <a:r>
              <a:rPr sz="1000" dirty="0">
                <a:solidFill>
                  <a:srgbClr val="231F20"/>
                </a:solidFill>
                <a:latin typeface="Palatino Linotype"/>
                <a:cs typeface="Palatino Linotype"/>
              </a:rPr>
              <a:t>Department of Transportation’s  </a:t>
            </a:r>
            <a:r>
              <a:rPr sz="1000" spc="-10" dirty="0">
                <a:solidFill>
                  <a:srgbClr val="231F20"/>
                </a:solidFill>
                <a:latin typeface="Palatino Linotype"/>
                <a:cs typeface="Palatino Linotype"/>
              </a:rPr>
              <a:t>(TxDOT’s) </a:t>
            </a:r>
            <a:r>
              <a:rPr sz="1000" spc="-5" dirty="0">
                <a:solidFill>
                  <a:srgbClr val="231F20"/>
                </a:solidFill>
                <a:latin typeface="Palatino Linotype"/>
                <a:cs typeface="Palatino Linotype"/>
              </a:rPr>
              <a:t>planned improvements to the </a:t>
            </a:r>
            <a:r>
              <a:rPr sz="1000" dirty="0">
                <a:solidFill>
                  <a:srgbClr val="231F20"/>
                </a:solidFill>
                <a:latin typeface="Palatino Linotype"/>
                <a:cs typeface="Palatino Linotype"/>
              </a:rPr>
              <a:t>downtown  segment of I-35, </a:t>
            </a:r>
            <a:r>
              <a:rPr sz="1000" spc="-5" dirty="0">
                <a:solidFill>
                  <a:srgbClr val="231F20"/>
                </a:solidFill>
                <a:latin typeface="Palatino Linotype"/>
                <a:cs typeface="Palatino Linotype"/>
              </a:rPr>
              <a:t>including </a:t>
            </a:r>
            <a:r>
              <a:rPr sz="1000" dirty="0">
                <a:solidFill>
                  <a:srgbClr val="231F20"/>
                </a:solidFill>
                <a:latin typeface="Palatino Linotype"/>
                <a:cs typeface="Palatino Linotype"/>
              </a:rPr>
              <a:t>depressing </a:t>
            </a:r>
            <a:r>
              <a:rPr sz="1000" spc="-5" dirty="0">
                <a:solidFill>
                  <a:srgbClr val="231F20"/>
                </a:solidFill>
                <a:latin typeface="Palatino Linotype"/>
                <a:cs typeface="Palatino Linotype"/>
              </a:rPr>
              <a:t>the freeway  </a:t>
            </a:r>
            <a:r>
              <a:rPr sz="1000" dirty="0">
                <a:solidFill>
                  <a:srgbClr val="231F20"/>
                </a:solidFill>
                <a:latin typeface="Palatino Linotype"/>
                <a:cs typeface="Palatino Linotype"/>
              </a:rPr>
              <a:t>and “capping” </a:t>
            </a:r>
            <a:r>
              <a:rPr sz="1000" spc="-5" dirty="0">
                <a:solidFill>
                  <a:srgbClr val="231F20"/>
                </a:solidFill>
                <a:latin typeface="Palatino Linotype"/>
                <a:cs typeface="Palatino Linotype"/>
              </a:rPr>
              <a:t>it </a:t>
            </a:r>
            <a:r>
              <a:rPr sz="1000" dirty="0">
                <a:solidFill>
                  <a:srgbClr val="231F20"/>
                </a:solidFill>
                <a:latin typeface="Palatino Linotype"/>
                <a:cs typeface="Palatino Linotype"/>
              </a:rPr>
              <a:t>with </a:t>
            </a:r>
            <a:r>
              <a:rPr sz="1000" spc="-5" dirty="0">
                <a:solidFill>
                  <a:srgbClr val="231F20"/>
                </a:solidFill>
                <a:latin typeface="Palatino Linotype"/>
                <a:cs typeface="Palatino Linotype"/>
              </a:rPr>
              <a:t>surface-level parks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plazas, intended to </a:t>
            </a:r>
            <a:r>
              <a:rPr sz="1000" spc="-10" dirty="0">
                <a:solidFill>
                  <a:srgbClr val="231F20"/>
                </a:solidFill>
                <a:latin typeface="Palatino Linotype"/>
                <a:cs typeface="Palatino Linotype"/>
              </a:rPr>
              <a:t>better </a:t>
            </a:r>
            <a:r>
              <a:rPr sz="1000" spc="-5" dirty="0">
                <a:solidFill>
                  <a:srgbClr val="231F20"/>
                </a:solidFill>
                <a:latin typeface="Palatino Linotype"/>
                <a:cs typeface="Palatino Linotype"/>
              </a:rPr>
              <a:t>link </a:t>
            </a:r>
            <a:r>
              <a:rPr sz="1000" dirty="0">
                <a:solidFill>
                  <a:srgbClr val="231F20"/>
                </a:solidFill>
                <a:latin typeface="Palatino Linotype"/>
                <a:cs typeface="Palatino Linotype"/>
              </a:rPr>
              <a:t>East </a:t>
            </a:r>
            <a:r>
              <a:rPr sz="1000" spc="-20" dirty="0">
                <a:solidFill>
                  <a:srgbClr val="231F20"/>
                </a:solidFill>
                <a:latin typeface="Palatino Linotype"/>
                <a:cs typeface="Palatino Linotype"/>
              </a:rPr>
              <a:t>Austin </a:t>
            </a:r>
            <a:r>
              <a:rPr sz="1000" spc="-5" dirty="0">
                <a:solidFill>
                  <a:srgbClr val="231F20"/>
                </a:solidFill>
                <a:latin typeface="Palatino Linotype"/>
                <a:cs typeface="Palatino Linotype"/>
              </a:rPr>
              <a:t>to  </a:t>
            </a:r>
            <a:r>
              <a:rPr sz="1000" dirty="0">
                <a:solidFill>
                  <a:srgbClr val="231F20"/>
                </a:solidFill>
                <a:latin typeface="Palatino Linotype"/>
                <a:cs typeface="Palatino Linotype"/>
              </a:rPr>
              <a:t>Downtown.</a:t>
            </a:r>
            <a:endParaRPr sz="1000">
              <a:latin typeface="Palatino Linotype"/>
              <a:cs typeface="Palatino Linotype"/>
            </a:endParaRPr>
          </a:p>
          <a:p>
            <a:pPr marL="241300" marR="14604" indent="-228600">
              <a:lnSpc>
                <a:spcPct val="100000"/>
              </a:lnSpc>
              <a:spcBef>
                <a:spcPts val="450"/>
              </a:spcBef>
              <a:buChar char="•"/>
              <a:tabLst>
                <a:tab pos="240665" algn="l"/>
                <a:tab pos="241300" algn="l"/>
              </a:tabLst>
            </a:pP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efforts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spc="-15" dirty="0">
                <a:solidFill>
                  <a:srgbClr val="231F20"/>
                </a:solidFill>
                <a:latin typeface="Palatino Linotype"/>
                <a:cs typeface="Palatino Linotype"/>
              </a:rPr>
              <a:t>Texas </a:t>
            </a:r>
            <a:r>
              <a:rPr sz="1000" spc="-5" dirty="0">
                <a:solidFill>
                  <a:srgbClr val="231F20"/>
                </a:solidFill>
                <a:latin typeface="Palatino Linotype"/>
                <a:cs typeface="Palatino Linotype"/>
              </a:rPr>
              <a:t>Facilities </a:t>
            </a:r>
            <a:r>
              <a:rPr sz="1000" dirty="0">
                <a:solidFill>
                  <a:srgbClr val="231F20"/>
                </a:solidFill>
                <a:latin typeface="Palatino Linotype"/>
                <a:cs typeface="Palatino Linotype"/>
              </a:rPr>
              <a:t>Commission  </a:t>
            </a:r>
            <a:r>
              <a:rPr sz="1000" spc="-5" dirty="0">
                <a:solidFill>
                  <a:srgbClr val="231F20"/>
                </a:solidFill>
                <a:latin typeface="Palatino Linotype"/>
                <a:cs typeface="Palatino Linotype"/>
              </a:rPr>
              <a:t>(TFC) to </a:t>
            </a:r>
            <a:r>
              <a:rPr sz="1000" dirty="0">
                <a:solidFill>
                  <a:srgbClr val="231F20"/>
                </a:solidFill>
                <a:latin typeface="Palatino Linotype"/>
                <a:cs typeface="Palatino Linotype"/>
              </a:rPr>
              <a:t>consolidate State of </a:t>
            </a:r>
            <a:r>
              <a:rPr sz="1000" spc="-15" dirty="0">
                <a:solidFill>
                  <a:srgbClr val="231F20"/>
                </a:solidFill>
                <a:latin typeface="Palatino Linotype"/>
                <a:cs typeface="Palatino Linotype"/>
              </a:rPr>
              <a:t>Texas </a:t>
            </a:r>
            <a:r>
              <a:rPr sz="1000" spc="-10" dirty="0">
                <a:solidFill>
                  <a:srgbClr val="231F20"/>
                </a:solidFill>
                <a:latin typeface="Palatino Linotype"/>
                <a:cs typeface="Palatino Linotype"/>
              </a:rPr>
              <a:t>offices </a:t>
            </a:r>
            <a:r>
              <a:rPr sz="1000" dirty="0">
                <a:solidFill>
                  <a:srgbClr val="231F20"/>
                </a:solidFill>
                <a:latin typeface="Palatino Linotype"/>
                <a:cs typeface="Palatino Linotype"/>
              </a:rPr>
              <a:t>within  </a:t>
            </a:r>
            <a:r>
              <a:rPr sz="1000" spc="-5" dirty="0">
                <a:solidFill>
                  <a:srgbClr val="231F20"/>
                </a:solidFill>
                <a:latin typeface="Palatino Linotype"/>
                <a:cs typeface="Palatino Linotype"/>
              </a:rPr>
              <a:t>new buildings to be located </a:t>
            </a:r>
            <a:r>
              <a:rPr sz="1000" dirty="0">
                <a:solidFill>
                  <a:srgbClr val="231F20"/>
                </a:solidFill>
                <a:latin typeface="Palatino Linotype"/>
                <a:cs typeface="Palatino Linotype"/>
              </a:rPr>
              <a:t>along </a:t>
            </a:r>
            <a:r>
              <a:rPr sz="1000" spc="-5" dirty="0">
                <a:solidFill>
                  <a:srgbClr val="231F20"/>
                </a:solidFill>
                <a:latin typeface="Palatino Linotype"/>
                <a:cs typeface="Palatino Linotype"/>
              </a:rPr>
              <a:t>North </a:t>
            </a:r>
            <a:r>
              <a:rPr sz="1000" dirty="0">
                <a:solidFill>
                  <a:srgbClr val="231F20"/>
                </a:solidFill>
                <a:latin typeface="Palatino Linotype"/>
                <a:cs typeface="Palatino Linotype"/>
              </a:rPr>
              <a:t>Congress  </a:t>
            </a:r>
            <a:r>
              <a:rPr sz="1000" spc="-15" dirty="0">
                <a:solidFill>
                  <a:srgbClr val="231F20"/>
                </a:solidFill>
                <a:latin typeface="Palatino Linotype"/>
                <a:cs typeface="Palatino Linotype"/>
              </a:rPr>
              <a:t>Avenue, </a:t>
            </a:r>
            <a:r>
              <a:rPr sz="1000" dirty="0">
                <a:solidFill>
                  <a:srgbClr val="231F20"/>
                </a:solidFill>
                <a:latin typeface="Palatino Linotype"/>
                <a:cs typeface="Palatino Linotype"/>
              </a:rPr>
              <a:t>which will </a:t>
            </a:r>
            <a:r>
              <a:rPr sz="1000" spc="-5" dirty="0">
                <a:solidFill>
                  <a:srgbClr val="231F20"/>
                </a:solidFill>
                <a:latin typeface="Palatino Linotype"/>
                <a:cs typeface="Palatino Linotype"/>
              </a:rPr>
              <a:t>be rebuilt </a:t>
            </a:r>
            <a:r>
              <a:rPr sz="1000" dirty="0">
                <a:solidFill>
                  <a:srgbClr val="231F20"/>
                </a:solidFill>
                <a:latin typeface="Palatino Linotype"/>
                <a:cs typeface="Palatino Linotype"/>
              </a:rPr>
              <a:t>as a </a:t>
            </a:r>
            <a:r>
              <a:rPr sz="1000" spc="-5" dirty="0">
                <a:solidFill>
                  <a:srgbClr val="231F20"/>
                </a:solidFill>
                <a:latin typeface="Palatino Linotype"/>
                <a:cs typeface="Palatino Linotype"/>
              </a:rPr>
              <a:t>greatly  </a:t>
            </a:r>
            <a:r>
              <a:rPr sz="1000" dirty="0">
                <a:solidFill>
                  <a:srgbClr val="231F20"/>
                </a:solidFill>
                <a:latin typeface="Palatino Linotype"/>
                <a:cs typeface="Palatino Linotype"/>
              </a:rPr>
              <a:t>enhanced, mall-like </a:t>
            </a:r>
            <a:r>
              <a:rPr sz="1000" spc="-5" dirty="0">
                <a:solidFill>
                  <a:srgbClr val="231F20"/>
                </a:solidFill>
                <a:latin typeface="Palatino Linotype"/>
                <a:cs typeface="Palatino Linotype"/>
              </a:rPr>
              <a:t>promenade north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Capitol  Building.</a:t>
            </a:r>
            <a:endParaRPr sz="1000">
              <a:latin typeface="Palatino Linotype"/>
              <a:cs typeface="Palatino Linotype"/>
            </a:endParaRPr>
          </a:p>
          <a:p>
            <a:pPr marL="241300" indent="-228600">
              <a:lnSpc>
                <a:spcPct val="100000"/>
              </a:lnSpc>
              <a:spcBef>
                <a:spcPts val="450"/>
              </a:spcBef>
              <a:buChar char="•"/>
              <a:tabLst>
                <a:tab pos="240665" algn="l"/>
                <a:tab pos="241300" algn="l"/>
              </a:tabLst>
            </a:pP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efforts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Downtown </a:t>
            </a:r>
            <a:r>
              <a:rPr sz="1000" spc="-20" dirty="0">
                <a:solidFill>
                  <a:srgbClr val="231F20"/>
                </a:solidFill>
                <a:latin typeface="Palatino Linotype"/>
                <a:cs typeface="Palatino Linotype"/>
              </a:rPr>
              <a:t>Austin </a:t>
            </a:r>
            <a:r>
              <a:rPr sz="1000" dirty="0">
                <a:solidFill>
                  <a:srgbClr val="231F20"/>
                </a:solidFill>
                <a:latin typeface="Palatino Linotype"/>
                <a:cs typeface="Palatino Linotype"/>
              </a:rPr>
              <a:t>Alliance</a:t>
            </a:r>
            <a:r>
              <a:rPr sz="1000" spc="-100" dirty="0">
                <a:solidFill>
                  <a:srgbClr val="231F20"/>
                </a:solidFill>
                <a:latin typeface="Palatino Linotype"/>
                <a:cs typeface="Palatino Linotype"/>
              </a:rPr>
              <a:t> </a:t>
            </a:r>
            <a:r>
              <a:rPr sz="1000" spc="-15" dirty="0">
                <a:solidFill>
                  <a:srgbClr val="231F20"/>
                </a:solidFill>
                <a:latin typeface="Palatino Linotype"/>
                <a:cs typeface="Palatino Linotype"/>
              </a:rPr>
              <a:t>(DAA)</a:t>
            </a:r>
            <a:endParaRPr sz="1000">
              <a:latin typeface="Palatino Linotype"/>
              <a:cs typeface="Palatino Linotype"/>
            </a:endParaRPr>
          </a:p>
          <a:p>
            <a:pPr marL="241300" marR="137160">
              <a:lnSpc>
                <a:spcPct val="100000"/>
              </a:lnSpc>
            </a:pPr>
            <a:r>
              <a:rPr sz="1000" dirty="0">
                <a:solidFill>
                  <a:srgbClr val="231F20"/>
                </a:solidFill>
                <a:latin typeface="Palatino Linotype"/>
                <a:cs typeface="Palatino Linotype"/>
              </a:rPr>
              <a:t>– with </a:t>
            </a:r>
            <a:r>
              <a:rPr sz="1000" spc="-5" dirty="0">
                <a:solidFill>
                  <a:srgbClr val="231F20"/>
                </a:solidFill>
                <a:latin typeface="Palatino Linotype"/>
                <a:cs typeface="Palatino Linotype"/>
              </a:rPr>
              <a:t>its </a:t>
            </a:r>
            <a:r>
              <a:rPr sz="1000" dirty="0">
                <a:solidFill>
                  <a:srgbClr val="231F20"/>
                </a:solidFill>
                <a:latin typeface="Palatino Linotype"/>
                <a:cs typeface="Palatino Linotype"/>
              </a:rPr>
              <a:t>$5 million </a:t>
            </a:r>
            <a:r>
              <a:rPr sz="1000" spc="-5" dirty="0">
                <a:solidFill>
                  <a:srgbClr val="231F20"/>
                </a:solidFill>
                <a:latin typeface="Palatino Linotype"/>
                <a:cs typeface="Palatino Linotype"/>
              </a:rPr>
              <a:t>public improvement </a:t>
            </a:r>
            <a:r>
              <a:rPr sz="1000" dirty="0">
                <a:solidFill>
                  <a:srgbClr val="231F20"/>
                </a:solidFill>
                <a:latin typeface="Palatino Linotype"/>
                <a:cs typeface="Palatino Linotype"/>
              </a:rPr>
              <a:t>district  </a:t>
            </a:r>
            <a:r>
              <a:rPr sz="1000" spc="-5" dirty="0">
                <a:solidFill>
                  <a:srgbClr val="231F20"/>
                </a:solidFill>
                <a:latin typeface="Palatino Linotype"/>
                <a:cs typeface="Palatino Linotype"/>
              </a:rPr>
              <a:t>that includes the </a:t>
            </a: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 </a:t>
            </a:r>
            <a:r>
              <a:rPr sz="1000" dirty="0">
                <a:solidFill>
                  <a:srgbClr val="231F20"/>
                </a:solidFill>
                <a:latin typeface="Palatino Linotype"/>
                <a:cs typeface="Palatino Linotype"/>
              </a:rPr>
              <a:t>Brackenridge  Campus – </a:t>
            </a:r>
            <a:r>
              <a:rPr sz="1000" spc="-5" dirty="0">
                <a:solidFill>
                  <a:srgbClr val="231F20"/>
                </a:solidFill>
                <a:latin typeface="Palatino Linotype"/>
                <a:cs typeface="Palatino Linotype"/>
              </a:rPr>
              <a:t>is </a:t>
            </a:r>
            <a:r>
              <a:rPr sz="1000" dirty="0">
                <a:solidFill>
                  <a:srgbClr val="231F20"/>
                </a:solidFill>
                <a:latin typeface="Palatino Linotype"/>
                <a:cs typeface="Palatino Linotype"/>
              </a:rPr>
              <a:t>a </a:t>
            </a:r>
            <a:r>
              <a:rPr sz="1000" spc="-5" dirty="0">
                <a:solidFill>
                  <a:srgbClr val="231F20"/>
                </a:solidFill>
                <a:latin typeface="Palatino Linotype"/>
                <a:cs typeface="Palatino Linotype"/>
              </a:rPr>
              <a:t>partnership </a:t>
            </a:r>
            <a:r>
              <a:rPr sz="1000" dirty="0">
                <a:solidFill>
                  <a:srgbClr val="231F20"/>
                </a:solidFill>
                <a:latin typeface="Palatino Linotype"/>
                <a:cs typeface="Palatino Linotype"/>
              </a:rPr>
              <a:t>of downtown </a:t>
            </a:r>
            <a:r>
              <a:rPr sz="1000" spc="-5" dirty="0">
                <a:solidFill>
                  <a:srgbClr val="231F20"/>
                </a:solidFill>
                <a:latin typeface="Palatino Linotype"/>
                <a:cs typeface="Palatino Linotype"/>
              </a:rPr>
              <a:t>property  </a:t>
            </a:r>
            <a:r>
              <a:rPr sz="1000" dirty="0">
                <a:solidFill>
                  <a:srgbClr val="231F20"/>
                </a:solidFill>
                <a:latin typeface="Palatino Linotype"/>
                <a:cs typeface="Palatino Linotype"/>
              </a:rPr>
              <a:t>owners, </a:t>
            </a:r>
            <a:r>
              <a:rPr sz="1000" spc="-5" dirty="0">
                <a:solidFill>
                  <a:srgbClr val="231F20"/>
                </a:solidFill>
                <a:latin typeface="Palatino Linotype"/>
                <a:cs typeface="Palatino Linotype"/>
              </a:rPr>
              <a:t>individuals,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businesses </a:t>
            </a:r>
            <a:r>
              <a:rPr sz="1000" dirty="0">
                <a:solidFill>
                  <a:srgbClr val="231F20"/>
                </a:solidFill>
                <a:latin typeface="Palatino Linotype"/>
                <a:cs typeface="Palatino Linotype"/>
              </a:rPr>
              <a:t>devoted </a:t>
            </a:r>
            <a:r>
              <a:rPr sz="1000" spc="-5" dirty="0">
                <a:solidFill>
                  <a:srgbClr val="231F20"/>
                </a:solidFill>
                <a:latin typeface="Palatino Linotype"/>
                <a:cs typeface="Palatino Linotype"/>
              </a:rPr>
              <a:t>to  advancing the collective </a:t>
            </a:r>
            <a:r>
              <a:rPr sz="1000" dirty="0">
                <a:solidFill>
                  <a:srgbClr val="231F20"/>
                </a:solidFill>
                <a:latin typeface="Palatino Linotype"/>
                <a:cs typeface="Palatino Linotype"/>
              </a:rPr>
              <a:t>vision </a:t>
            </a:r>
            <a:r>
              <a:rPr sz="1000" spc="-5" dirty="0">
                <a:solidFill>
                  <a:srgbClr val="231F20"/>
                </a:solidFill>
                <a:latin typeface="Palatino Linotype"/>
                <a:cs typeface="Palatino Linotype"/>
              </a:rPr>
              <a:t>for the future</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of</a:t>
            </a:r>
            <a:endParaRPr sz="1000">
              <a:latin typeface="Palatino Linotype"/>
              <a:cs typeface="Palatino Linotype"/>
            </a:endParaRPr>
          </a:p>
          <a:p>
            <a:pPr marL="241300">
              <a:lnSpc>
                <a:spcPct val="100000"/>
              </a:lnSpc>
              <a:spcBef>
                <a:spcPts val="200"/>
              </a:spcBef>
            </a:pPr>
            <a:r>
              <a:rPr sz="1000" dirty="0">
                <a:solidFill>
                  <a:srgbClr val="231F20"/>
                </a:solidFill>
                <a:latin typeface="Palatino Linotype"/>
                <a:cs typeface="Palatino Linotype"/>
              </a:rPr>
              <a:t>downtown.</a:t>
            </a:r>
            <a:endParaRPr sz="1000">
              <a:latin typeface="Palatino Linotype"/>
              <a:cs typeface="Palatino Linotype"/>
            </a:endParaRPr>
          </a:p>
        </p:txBody>
      </p:sp>
      <p:sp>
        <p:nvSpPr>
          <p:cNvPr id="42" name="object 42"/>
          <p:cNvSpPr txBox="1"/>
          <p:nvPr/>
        </p:nvSpPr>
        <p:spPr>
          <a:xfrm>
            <a:off x="3919220" y="5495536"/>
            <a:ext cx="3051175" cy="5588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These </a:t>
            </a:r>
            <a:r>
              <a:rPr sz="1000" spc="-5" dirty="0">
                <a:solidFill>
                  <a:srgbClr val="231F20"/>
                </a:solidFill>
                <a:latin typeface="Palatino Linotype"/>
                <a:cs typeface="Palatino Linotype"/>
              </a:rPr>
              <a:t>initiatives </a:t>
            </a:r>
            <a:r>
              <a:rPr sz="1000" dirty="0">
                <a:solidFill>
                  <a:srgbClr val="231F20"/>
                </a:solidFill>
                <a:latin typeface="Palatino Linotype"/>
                <a:cs typeface="Palatino Linotype"/>
              </a:rPr>
              <a:t>signal the northeast quadrant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has a dynamic future, and the </a:t>
            </a:r>
            <a:r>
              <a:rPr sz="1000" spc="0" dirty="0">
                <a:solidFill>
                  <a:srgbClr val="231F20"/>
                </a:solidFill>
                <a:latin typeface="Palatino Linotype"/>
                <a:cs typeface="Palatino Linotype"/>
              </a:rPr>
              <a:t>Site  </a:t>
            </a:r>
            <a:r>
              <a:rPr sz="1000" dirty="0">
                <a:solidFill>
                  <a:srgbClr val="231F20"/>
                </a:solidFill>
                <a:latin typeface="Palatino Linotype"/>
                <a:cs typeface="Palatino Linotype"/>
              </a:rPr>
              <a:t>stands at the center of these many planned</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projects.</a:t>
            </a:r>
            <a:endParaRPr sz="1000">
              <a:latin typeface="Palatino Linotype"/>
              <a:cs typeface="Palatino Linotype"/>
            </a:endParaRPr>
          </a:p>
        </p:txBody>
      </p:sp>
      <p:sp>
        <p:nvSpPr>
          <p:cNvPr id="43" name="object 43"/>
          <p:cNvSpPr txBox="1"/>
          <p:nvPr/>
        </p:nvSpPr>
        <p:spPr>
          <a:xfrm>
            <a:off x="457200" y="8978900"/>
            <a:ext cx="6629400" cy="160020"/>
          </a:xfrm>
          <a:prstGeom prst="rect">
            <a:avLst/>
          </a:prstGeom>
          <a:solidFill>
            <a:srgbClr val="5A335B"/>
          </a:solidFill>
        </p:spPr>
        <p:txBody>
          <a:bodyPr vert="horz" wrap="square" lIns="0" tIns="7620" rIns="0" bIns="0" rtlCol="0">
            <a:spAutoFit/>
          </a:bodyPr>
          <a:lstStyle/>
          <a:p>
            <a:pPr marL="91440">
              <a:lnSpc>
                <a:spcPct val="100000"/>
              </a:lnSpc>
              <a:spcBef>
                <a:spcPts val="60"/>
              </a:spcBef>
            </a:pPr>
            <a:r>
              <a:rPr sz="900" dirty="0">
                <a:solidFill>
                  <a:srgbClr val="FFFFFF"/>
                </a:solidFill>
                <a:latin typeface="Trebuchet MS"/>
                <a:cs typeface="Trebuchet MS"/>
              </a:rPr>
              <a:t>The Site is within walking distance of the UT campus and many of </a:t>
            </a:r>
            <a:r>
              <a:rPr sz="900" spc="-10" dirty="0">
                <a:solidFill>
                  <a:srgbClr val="FFFFFF"/>
                </a:solidFill>
                <a:latin typeface="Trebuchet MS"/>
                <a:cs typeface="Trebuchet MS"/>
              </a:rPr>
              <a:t>Downtown’s </a:t>
            </a:r>
            <a:r>
              <a:rPr sz="900" dirty="0">
                <a:solidFill>
                  <a:srgbClr val="FFFFFF"/>
                </a:solidFill>
                <a:latin typeface="Trebuchet MS"/>
                <a:cs typeface="Trebuchet MS"/>
              </a:rPr>
              <a:t>major</a:t>
            </a:r>
            <a:r>
              <a:rPr sz="900" spc="10" dirty="0">
                <a:solidFill>
                  <a:srgbClr val="FFFFFF"/>
                </a:solidFill>
                <a:latin typeface="Trebuchet MS"/>
                <a:cs typeface="Trebuchet MS"/>
              </a:rPr>
              <a:t> </a:t>
            </a:r>
            <a:r>
              <a:rPr sz="900" dirty="0">
                <a:solidFill>
                  <a:srgbClr val="FFFFFF"/>
                </a:solidFill>
                <a:latin typeface="Trebuchet MS"/>
                <a:cs typeface="Trebuchet MS"/>
              </a:rPr>
              <a:t>attractions.</a:t>
            </a:r>
            <a:endParaRPr sz="9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5282856"/>
            <a:ext cx="3154679" cy="347099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061972" y="5620745"/>
            <a:ext cx="558165"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rebuchet MS"/>
                <a:cs typeface="Trebuchet MS"/>
              </a:rPr>
              <a:t>College</a:t>
            </a:r>
            <a:r>
              <a:rPr sz="800" spc="-65" dirty="0">
                <a:solidFill>
                  <a:srgbClr val="231F20"/>
                </a:solidFill>
                <a:latin typeface="Trebuchet MS"/>
                <a:cs typeface="Trebuchet MS"/>
              </a:rPr>
              <a:t> </a:t>
            </a:r>
            <a:r>
              <a:rPr sz="800" spc="-15" dirty="0">
                <a:solidFill>
                  <a:srgbClr val="231F20"/>
                </a:solidFill>
                <a:latin typeface="Trebuchet MS"/>
                <a:cs typeface="Trebuchet MS"/>
              </a:rPr>
              <a:t>Ave</a:t>
            </a:r>
            <a:endParaRPr sz="800">
              <a:latin typeface="Trebuchet MS"/>
              <a:cs typeface="Trebuchet MS"/>
            </a:endParaRPr>
          </a:p>
        </p:txBody>
      </p:sp>
      <p:sp>
        <p:nvSpPr>
          <p:cNvPr id="4" name="object 4"/>
          <p:cNvSpPr/>
          <p:nvPr/>
        </p:nvSpPr>
        <p:spPr>
          <a:xfrm>
            <a:off x="2892908" y="5984304"/>
            <a:ext cx="0" cy="462280"/>
          </a:xfrm>
          <a:custGeom>
            <a:avLst/>
            <a:gdLst/>
            <a:ahLst/>
            <a:cxnLst/>
            <a:rect l="l" t="t" r="r" b="b"/>
            <a:pathLst>
              <a:path h="462279">
                <a:moveTo>
                  <a:pt x="0" y="0"/>
                </a:moveTo>
                <a:lnTo>
                  <a:pt x="0" y="461937"/>
                </a:lnTo>
              </a:path>
            </a:pathLst>
          </a:custGeom>
          <a:ln w="25908">
            <a:solidFill>
              <a:srgbClr val="231F20"/>
            </a:solidFill>
            <a:prstDash val="sysDash"/>
          </a:ln>
        </p:spPr>
        <p:txBody>
          <a:bodyPr wrap="square" lIns="0" tIns="0" rIns="0" bIns="0" rtlCol="0"/>
          <a:lstStyle/>
          <a:p>
            <a:endParaRPr/>
          </a:p>
        </p:txBody>
      </p:sp>
      <p:sp>
        <p:nvSpPr>
          <p:cNvPr id="5" name="object 5"/>
          <p:cNvSpPr/>
          <p:nvPr/>
        </p:nvSpPr>
        <p:spPr>
          <a:xfrm>
            <a:off x="3011519" y="6529065"/>
            <a:ext cx="464820" cy="0"/>
          </a:xfrm>
          <a:custGeom>
            <a:avLst/>
            <a:gdLst/>
            <a:ahLst/>
            <a:cxnLst/>
            <a:rect l="l" t="t" r="r" b="b"/>
            <a:pathLst>
              <a:path w="464820">
                <a:moveTo>
                  <a:pt x="0" y="0"/>
                </a:moveTo>
                <a:lnTo>
                  <a:pt x="464540" y="0"/>
                </a:lnTo>
              </a:path>
            </a:pathLst>
          </a:custGeom>
          <a:ln w="25908">
            <a:solidFill>
              <a:srgbClr val="231F20"/>
            </a:solidFill>
            <a:prstDash val="sysDash"/>
          </a:ln>
        </p:spPr>
        <p:txBody>
          <a:bodyPr wrap="square" lIns="0" tIns="0" rIns="0" bIns="0" rtlCol="0"/>
          <a:lstStyle/>
          <a:p>
            <a:endParaRPr/>
          </a:p>
        </p:txBody>
      </p:sp>
      <p:sp>
        <p:nvSpPr>
          <p:cNvPr id="6" name="object 6"/>
          <p:cNvSpPr/>
          <p:nvPr/>
        </p:nvSpPr>
        <p:spPr>
          <a:xfrm>
            <a:off x="3559360" y="5949231"/>
            <a:ext cx="0" cy="462280"/>
          </a:xfrm>
          <a:custGeom>
            <a:avLst/>
            <a:gdLst/>
            <a:ahLst/>
            <a:cxnLst/>
            <a:rect l="l" t="t" r="r" b="b"/>
            <a:pathLst>
              <a:path h="462279">
                <a:moveTo>
                  <a:pt x="0" y="461937"/>
                </a:moveTo>
                <a:lnTo>
                  <a:pt x="0" y="0"/>
                </a:lnTo>
              </a:path>
            </a:pathLst>
          </a:custGeom>
          <a:ln w="25908">
            <a:solidFill>
              <a:srgbClr val="231F20"/>
            </a:solidFill>
            <a:prstDash val="sysDash"/>
          </a:ln>
        </p:spPr>
        <p:txBody>
          <a:bodyPr wrap="square" lIns="0" tIns="0" rIns="0" bIns="0" rtlCol="0"/>
          <a:lstStyle/>
          <a:p>
            <a:endParaRPr/>
          </a:p>
        </p:txBody>
      </p:sp>
      <p:sp>
        <p:nvSpPr>
          <p:cNvPr id="7" name="object 7"/>
          <p:cNvSpPr/>
          <p:nvPr/>
        </p:nvSpPr>
        <p:spPr>
          <a:xfrm>
            <a:off x="2976210" y="5866408"/>
            <a:ext cx="464820" cy="0"/>
          </a:xfrm>
          <a:custGeom>
            <a:avLst/>
            <a:gdLst/>
            <a:ahLst/>
            <a:cxnLst/>
            <a:rect l="l" t="t" r="r" b="b"/>
            <a:pathLst>
              <a:path w="464820">
                <a:moveTo>
                  <a:pt x="464540" y="0"/>
                </a:moveTo>
                <a:lnTo>
                  <a:pt x="0" y="0"/>
                </a:lnTo>
              </a:path>
            </a:pathLst>
          </a:custGeom>
          <a:ln w="25908">
            <a:solidFill>
              <a:srgbClr val="231F20"/>
            </a:solidFill>
            <a:prstDash val="sysDash"/>
          </a:ln>
        </p:spPr>
        <p:txBody>
          <a:bodyPr wrap="square" lIns="0" tIns="0" rIns="0" bIns="0" rtlCol="0"/>
          <a:lstStyle/>
          <a:p>
            <a:endParaRPr/>
          </a:p>
        </p:txBody>
      </p:sp>
      <p:sp>
        <p:nvSpPr>
          <p:cNvPr id="8" name="object 8"/>
          <p:cNvSpPr/>
          <p:nvPr/>
        </p:nvSpPr>
        <p:spPr>
          <a:xfrm>
            <a:off x="2892908" y="6481291"/>
            <a:ext cx="48260" cy="48260"/>
          </a:xfrm>
          <a:custGeom>
            <a:avLst/>
            <a:gdLst/>
            <a:ahLst/>
            <a:cxnLst/>
            <a:rect l="l" t="t" r="r" b="b"/>
            <a:pathLst>
              <a:path w="48260" h="48259">
                <a:moveTo>
                  <a:pt x="0" y="0"/>
                </a:moveTo>
                <a:lnTo>
                  <a:pt x="0" y="47777"/>
                </a:lnTo>
                <a:lnTo>
                  <a:pt x="48006" y="47777"/>
                </a:lnTo>
              </a:path>
            </a:pathLst>
          </a:custGeom>
          <a:ln w="25908">
            <a:solidFill>
              <a:srgbClr val="231F20"/>
            </a:solidFill>
          </a:ln>
        </p:spPr>
        <p:txBody>
          <a:bodyPr wrap="square" lIns="0" tIns="0" rIns="0" bIns="0" rtlCol="0"/>
          <a:lstStyle/>
          <a:p>
            <a:endParaRPr/>
          </a:p>
        </p:txBody>
      </p:sp>
      <p:sp>
        <p:nvSpPr>
          <p:cNvPr id="9" name="object 9"/>
          <p:cNvSpPr/>
          <p:nvPr/>
        </p:nvSpPr>
        <p:spPr>
          <a:xfrm>
            <a:off x="3511360" y="6481291"/>
            <a:ext cx="48260" cy="48260"/>
          </a:xfrm>
          <a:custGeom>
            <a:avLst/>
            <a:gdLst/>
            <a:ahLst/>
            <a:cxnLst/>
            <a:rect l="l" t="t" r="r" b="b"/>
            <a:pathLst>
              <a:path w="48260" h="48259">
                <a:moveTo>
                  <a:pt x="0" y="47777"/>
                </a:moveTo>
                <a:lnTo>
                  <a:pt x="48005" y="47777"/>
                </a:lnTo>
                <a:lnTo>
                  <a:pt x="48005" y="0"/>
                </a:lnTo>
              </a:path>
            </a:pathLst>
          </a:custGeom>
          <a:ln w="25908">
            <a:solidFill>
              <a:srgbClr val="231F20"/>
            </a:solidFill>
          </a:ln>
        </p:spPr>
        <p:txBody>
          <a:bodyPr wrap="square" lIns="0" tIns="0" rIns="0" bIns="0" rtlCol="0"/>
          <a:lstStyle/>
          <a:p>
            <a:endParaRPr/>
          </a:p>
        </p:txBody>
      </p:sp>
      <p:sp>
        <p:nvSpPr>
          <p:cNvPr id="10" name="object 10"/>
          <p:cNvSpPr/>
          <p:nvPr/>
        </p:nvSpPr>
        <p:spPr>
          <a:xfrm>
            <a:off x="3511360" y="5866408"/>
            <a:ext cx="48260" cy="48260"/>
          </a:xfrm>
          <a:custGeom>
            <a:avLst/>
            <a:gdLst/>
            <a:ahLst/>
            <a:cxnLst/>
            <a:rect l="l" t="t" r="r" b="b"/>
            <a:pathLst>
              <a:path w="48260" h="48260">
                <a:moveTo>
                  <a:pt x="48005" y="47751"/>
                </a:moveTo>
                <a:lnTo>
                  <a:pt x="48005" y="0"/>
                </a:lnTo>
                <a:lnTo>
                  <a:pt x="0" y="0"/>
                </a:lnTo>
              </a:path>
            </a:pathLst>
          </a:custGeom>
          <a:ln w="25908">
            <a:solidFill>
              <a:srgbClr val="231F20"/>
            </a:solidFill>
          </a:ln>
        </p:spPr>
        <p:txBody>
          <a:bodyPr wrap="square" lIns="0" tIns="0" rIns="0" bIns="0" rtlCol="0"/>
          <a:lstStyle/>
          <a:p>
            <a:endParaRPr/>
          </a:p>
        </p:txBody>
      </p:sp>
      <p:sp>
        <p:nvSpPr>
          <p:cNvPr id="11" name="object 11"/>
          <p:cNvSpPr/>
          <p:nvPr/>
        </p:nvSpPr>
        <p:spPr>
          <a:xfrm>
            <a:off x="2892908" y="5866408"/>
            <a:ext cx="48260" cy="48260"/>
          </a:xfrm>
          <a:custGeom>
            <a:avLst/>
            <a:gdLst/>
            <a:ahLst/>
            <a:cxnLst/>
            <a:rect l="l" t="t" r="r" b="b"/>
            <a:pathLst>
              <a:path w="48260" h="48260">
                <a:moveTo>
                  <a:pt x="48006" y="0"/>
                </a:moveTo>
                <a:lnTo>
                  <a:pt x="0" y="0"/>
                </a:lnTo>
                <a:lnTo>
                  <a:pt x="0" y="47751"/>
                </a:lnTo>
              </a:path>
            </a:pathLst>
          </a:custGeom>
          <a:ln w="25907">
            <a:solidFill>
              <a:srgbClr val="231F20"/>
            </a:solidFill>
          </a:ln>
        </p:spPr>
        <p:txBody>
          <a:bodyPr wrap="square" lIns="0" tIns="0" rIns="0" bIns="0" rtlCol="0"/>
          <a:lstStyle/>
          <a:p>
            <a:endParaRPr/>
          </a:p>
        </p:txBody>
      </p:sp>
      <p:sp>
        <p:nvSpPr>
          <p:cNvPr id="12" name="object 12"/>
          <p:cNvSpPr/>
          <p:nvPr/>
        </p:nvSpPr>
        <p:spPr>
          <a:xfrm>
            <a:off x="1316715" y="5777433"/>
            <a:ext cx="2245995" cy="0"/>
          </a:xfrm>
          <a:custGeom>
            <a:avLst/>
            <a:gdLst/>
            <a:ahLst/>
            <a:cxnLst/>
            <a:rect l="l" t="t" r="r" b="b"/>
            <a:pathLst>
              <a:path w="2245995">
                <a:moveTo>
                  <a:pt x="0" y="0"/>
                </a:moveTo>
                <a:lnTo>
                  <a:pt x="2245817" y="0"/>
                </a:lnTo>
              </a:path>
            </a:pathLst>
          </a:custGeom>
          <a:ln w="38100">
            <a:solidFill>
              <a:srgbClr val="DA2D20"/>
            </a:solidFill>
            <a:prstDash val="lgDash"/>
          </a:ln>
        </p:spPr>
        <p:txBody>
          <a:bodyPr wrap="square" lIns="0" tIns="0" rIns="0" bIns="0" rtlCol="0"/>
          <a:lstStyle/>
          <a:p>
            <a:endParaRPr/>
          </a:p>
        </p:txBody>
      </p:sp>
      <p:sp>
        <p:nvSpPr>
          <p:cNvPr id="13" name="object 13"/>
          <p:cNvSpPr/>
          <p:nvPr/>
        </p:nvSpPr>
        <p:spPr>
          <a:xfrm>
            <a:off x="3657693" y="5913316"/>
            <a:ext cx="0" cy="1512570"/>
          </a:xfrm>
          <a:custGeom>
            <a:avLst/>
            <a:gdLst/>
            <a:ahLst/>
            <a:cxnLst/>
            <a:rect l="l" t="t" r="r" b="b"/>
            <a:pathLst>
              <a:path h="1512570">
                <a:moveTo>
                  <a:pt x="0" y="0"/>
                </a:moveTo>
                <a:lnTo>
                  <a:pt x="0" y="1512074"/>
                </a:lnTo>
              </a:path>
            </a:pathLst>
          </a:custGeom>
          <a:ln w="38100">
            <a:solidFill>
              <a:srgbClr val="DA2D20"/>
            </a:solidFill>
            <a:prstDash val="lgDash"/>
          </a:ln>
        </p:spPr>
        <p:txBody>
          <a:bodyPr wrap="square" lIns="0" tIns="0" rIns="0" bIns="0" rtlCol="0"/>
          <a:lstStyle/>
          <a:p>
            <a:endParaRPr/>
          </a:p>
        </p:txBody>
      </p:sp>
      <p:sp>
        <p:nvSpPr>
          <p:cNvPr id="14" name="object 14"/>
          <p:cNvSpPr/>
          <p:nvPr/>
        </p:nvSpPr>
        <p:spPr>
          <a:xfrm>
            <a:off x="2984366" y="7522331"/>
            <a:ext cx="539115" cy="0"/>
          </a:xfrm>
          <a:custGeom>
            <a:avLst/>
            <a:gdLst/>
            <a:ahLst/>
            <a:cxnLst/>
            <a:rect l="l" t="t" r="r" b="b"/>
            <a:pathLst>
              <a:path w="539114">
                <a:moveTo>
                  <a:pt x="538568" y="0"/>
                </a:moveTo>
                <a:lnTo>
                  <a:pt x="0" y="0"/>
                </a:lnTo>
              </a:path>
            </a:pathLst>
          </a:custGeom>
          <a:ln w="38100">
            <a:solidFill>
              <a:srgbClr val="DA2D20"/>
            </a:solidFill>
            <a:prstDash val="lgDash"/>
          </a:ln>
        </p:spPr>
        <p:txBody>
          <a:bodyPr wrap="square" lIns="0" tIns="0" rIns="0" bIns="0" rtlCol="0"/>
          <a:lstStyle/>
          <a:p>
            <a:endParaRPr/>
          </a:p>
        </p:txBody>
      </p:sp>
      <p:sp>
        <p:nvSpPr>
          <p:cNvPr id="15" name="object 15"/>
          <p:cNvSpPr/>
          <p:nvPr/>
        </p:nvSpPr>
        <p:spPr>
          <a:xfrm>
            <a:off x="2888176" y="7659904"/>
            <a:ext cx="0" cy="353060"/>
          </a:xfrm>
          <a:custGeom>
            <a:avLst/>
            <a:gdLst/>
            <a:ahLst/>
            <a:cxnLst/>
            <a:rect l="l" t="t" r="r" b="b"/>
            <a:pathLst>
              <a:path h="353059">
                <a:moveTo>
                  <a:pt x="0" y="0"/>
                </a:moveTo>
                <a:lnTo>
                  <a:pt x="0" y="352755"/>
                </a:lnTo>
              </a:path>
            </a:pathLst>
          </a:custGeom>
          <a:ln w="38100">
            <a:solidFill>
              <a:srgbClr val="DA2D20"/>
            </a:solidFill>
            <a:prstDash val="lgDash"/>
          </a:ln>
        </p:spPr>
        <p:txBody>
          <a:bodyPr wrap="square" lIns="0" tIns="0" rIns="0" bIns="0" rtlCol="0"/>
          <a:lstStyle/>
          <a:p>
            <a:endParaRPr/>
          </a:p>
        </p:txBody>
      </p:sp>
      <p:sp>
        <p:nvSpPr>
          <p:cNvPr id="16" name="object 16"/>
          <p:cNvSpPr/>
          <p:nvPr/>
        </p:nvSpPr>
        <p:spPr>
          <a:xfrm>
            <a:off x="2707868" y="7695294"/>
            <a:ext cx="635" cy="300355"/>
          </a:xfrm>
          <a:custGeom>
            <a:avLst/>
            <a:gdLst/>
            <a:ahLst/>
            <a:cxnLst/>
            <a:rect l="l" t="t" r="r" b="b"/>
            <a:pathLst>
              <a:path w="635" h="300354">
                <a:moveTo>
                  <a:pt x="82" y="-19049"/>
                </a:moveTo>
                <a:lnTo>
                  <a:pt x="82" y="319379"/>
                </a:lnTo>
              </a:path>
            </a:pathLst>
          </a:custGeom>
          <a:ln w="38265">
            <a:solidFill>
              <a:srgbClr val="DA2D20"/>
            </a:solidFill>
            <a:prstDash val="lgDash"/>
          </a:ln>
        </p:spPr>
        <p:txBody>
          <a:bodyPr wrap="square" lIns="0" tIns="0" rIns="0" bIns="0" rtlCol="0"/>
          <a:lstStyle/>
          <a:p>
            <a:endParaRPr/>
          </a:p>
        </p:txBody>
      </p:sp>
      <p:sp>
        <p:nvSpPr>
          <p:cNvPr id="17" name="object 17"/>
          <p:cNvSpPr/>
          <p:nvPr/>
        </p:nvSpPr>
        <p:spPr>
          <a:xfrm>
            <a:off x="1861842" y="7612205"/>
            <a:ext cx="715010" cy="0"/>
          </a:xfrm>
          <a:custGeom>
            <a:avLst/>
            <a:gdLst/>
            <a:ahLst/>
            <a:cxnLst/>
            <a:rect l="l" t="t" r="r" b="b"/>
            <a:pathLst>
              <a:path w="715010">
                <a:moveTo>
                  <a:pt x="714514" y="0"/>
                </a:moveTo>
                <a:lnTo>
                  <a:pt x="0" y="0"/>
                </a:lnTo>
              </a:path>
            </a:pathLst>
          </a:custGeom>
          <a:ln w="38100">
            <a:solidFill>
              <a:srgbClr val="DA2D20"/>
            </a:solidFill>
            <a:prstDash val="lgDash"/>
          </a:ln>
        </p:spPr>
        <p:txBody>
          <a:bodyPr wrap="square" lIns="0" tIns="0" rIns="0" bIns="0" rtlCol="0"/>
          <a:lstStyle/>
          <a:p>
            <a:endParaRPr/>
          </a:p>
        </p:txBody>
      </p:sp>
      <p:sp>
        <p:nvSpPr>
          <p:cNvPr id="18" name="object 18"/>
          <p:cNvSpPr/>
          <p:nvPr/>
        </p:nvSpPr>
        <p:spPr>
          <a:xfrm>
            <a:off x="1538598" y="7293538"/>
            <a:ext cx="165735" cy="295275"/>
          </a:xfrm>
          <a:custGeom>
            <a:avLst/>
            <a:gdLst/>
            <a:ahLst/>
            <a:cxnLst/>
            <a:rect l="l" t="t" r="r" b="b"/>
            <a:pathLst>
              <a:path w="165735" h="295275">
                <a:moveTo>
                  <a:pt x="165722" y="295021"/>
                </a:moveTo>
                <a:lnTo>
                  <a:pt x="0" y="0"/>
                </a:lnTo>
              </a:path>
            </a:pathLst>
          </a:custGeom>
          <a:ln w="38100">
            <a:solidFill>
              <a:srgbClr val="DA2D20"/>
            </a:solidFill>
            <a:prstDash val="lgDash"/>
          </a:ln>
        </p:spPr>
        <p:txBody>
          <a:bodyPr wrap="square" lIns="0" tIns="0" rIns="0" bIns="0" rtlCol="0"/>
          <a:lstStyle/>
          <a:p>
            <a:endParaRPr/>
          </a:p>
        </p:txBody>
      </p:sp>
      <p:sp>
        <p:nvSpPr>
          <p:cNvPr id="19" name="object 19"/>
          <p:cNvSpPr/>
          <p:nvPr/>
        </p:nvSpPr>
        <p:spPr>
          <a:xfrm>
            <a:off x="1093658" y="5866206"/>
            <a:ext cx="320675" cy="1236345"/>
          </a:xfrm>
          <a:custGeom>
            <a:avLst/>
            <a:gdLst/>
            <a:ahLst/>
            <a:cxnLst/>
            <a:rect l="l" t="t" r="r" b="b"/>
            <a:pathLst>
              <a:path w="320675" h="1236345">
                <a:moveTo>
                  <a:pt x="320462" y="1235722"/>
                </a:moveTo>
                <a:lnTo>
                  <a:pt x="285405" y="1181195"/>
                </a:lnTo>
                <a:lnTo>
                  <a:pt x="247108" y="1117495"/>
                </a:lnTo>
                <a:lnTo>
                  <a:pt x="227208" y="1082469"/>
                </a:lnTo>
                <a:lnTo>
                  <a:pt x="207052" y="1045468"/>
                </a:lnTo>
                <a:lnTo>
                  <a:pt x="186828" y="1006599"/>
                </a:lnTo>
                <a:lnTo>
                  <a:pt x="166718" y="965965"/>
                </a:lnTo>
                <a:lnTo>
                  <a:pt x="146909" y="923675"/>
                </a:lnTo>
                <a:lnTo>
                  <a:pt x="127586" y="879834"/>
                </a:lnTo>
                <a:lnTo>
                  <a:pt x="108933" y="834548"/>
                </a:lnTo>
                <a:lnTo>
                  <a:pt x="91136" y="787923"/>
                </a:lnTo>
                <a:lnTo>
                  <a:pt x="74379" y="740065"/>
                </a:lnTo>
                <a:lnTo>
                  <a:pt x="58848" y="691080"/>
                </a:lnTo>
                <a:lnTo>
                  <a:pt x="44728" y="641074"/>
                </a:lnTo>
                <a:lnTo>
                  <a:pt x="32204" y="590154"/>
                </a:lnTo>
                <a:lnTo>
                  <a:pt x="21461" y="538425"/>
                </a:lnTo>
                <a:lnTo>
                  <a:pt x="12684" y="485994"/>
                </a:lnTo>
                <a:lnTo>
                  <a:pt x="6058" y="432966"/>
                </a:lnTo>
                <a:lnTo>
                  <a:pt x="1768" y="379448"/>
                </a:lnTo>
                <a:lnTo>
                  <a:pt x="0" y="325546"/>
                </a:lnTo>
                <a:lnTo>
                  <a:pt x="937" y="271365"/>
                </a:lnTo>
                <a:lnTo>
                  <a:pt x="4766" y="217012"/>
                </a:lnTo>
                <a:lnTo>
                  <a:pt x="11671" y="162593"/>
                </a:lnTo>
                <a:lnTo>
                  <a:pt x="21837" y="108214"/>
                </a:lnTo>
                <a:lnTo>
                  <a:pt x="35450" y="53981"/>
                </a:lnTo>
                <a:lnTo>
                  <a:pt x="52695" y="0"/>
                </a:lnTo>
              </a:path>
            </a:pathLst>
          </a:custGeom>
          <a:ln w="38099">
            <a:solidFill>
              <a:srgbClr val="DA2D20"/>
            </a:solidFill>
            <a:prstDash val="lgDash"/>
          </a:ln>
        </p:spPr>
        <p:txBody>
          <a:bodyPr wrap="square" lIns="0" tIns="0" rIns="0" bIns="0" rtlCol="0"/>
          <a:lstStyle/>
          <a:p>
            <a:endParaRPr/>
          </a:p>
        </p:txBody>
      </p:sp>
      <p:sp>
        <p:nvSpPr>
          <p:cNvPr id="20" name="object 20"/>
          <p:cNvSpPr/>
          <p:nvPr/>
        </p:nvSpPr>
        <p:spPr>
          <a:xfrm>
            <a:off x="3600588" y="5777433"/>
            <a:ext cx="57150" cy="58419"/>
          </a:xfrm>
          <a:custGeom>
            <a:avLst/>
            <a:gdLst/>
            <a:ahLst/>
            <a:cxnLst/>
            <a:rect l="l" t="t" r="r" b="b"/>
            <a:pathLst>
              <a:path w="57150" h="58420">
                <a:moveTo>
                  <a:pt x="0" y="0"/>
                </a:moveTo>
                <a:lnTo>
                  <a:pt x="57111" y="0"/>
                </a:lnTo>
                <a:lnTo>
                  <a:pt x="57111" y="58000"/>
                </a:lnTo>
              </a:path>
            </a:pathLst>
          </a:custGeom>
          <a:ln w="38100">
            <a:solidFill>
              <a:srgbClr val="DA2D20"/>
            </a:solidFill>
          </a:ln>
        </p:spPr>
        <p:txBody>
          <a:bodyPr wrap="square" lIns="0" tIns="0" rIns="0" bIns="0" rtlCol="0"/>
          <a:lstStyle/>
          <a:p>
            <a:endParaRPr/>
          </a:p>
        </p:txBody>
      </p:sp>
      <p:sp>
        <p:nvSpPr>
          <p:cNvPr id="21" name="object 21"/>
          <p:cNvSpPr/>
          <p:nvPr/>
        </p:nvSpPr>
        <p:spPr>
          <a:xfrm>
            <a:off x="3600080" y="7464335"/>
            <a:ext cx="57785" cy="58419"/>
          </a:xfrm>
          <a:custGeom>
            <a:avLst/>
            <a:gdLst/>
            <a:ahLst/>
            <a:cxnLst/>
            <a:rect l="l" t="t" r="r" b="b"/>
            <a:pathLst>
              <a:path w="57785" h="58420">
                <a:moveTo>
                  <a:pt x="57619" y="0"/>
                </a:moveTo>
                <a:lnTo>
                  <a:pt x="57619" y="58000"/>
                </a:lnTo>
                <a:lnTo>
                  <a:pt x="0" y="58000"/>
                </a:lnTo>
              </a:path>
            </a:pathLst>
          </a:custGeom>
          <a:ln w="38100">
            <a:solidFill>
              <a:srgbClr val="DA2D20"/>
            </a:solidFill>
          </a:ln>
        </p:spPr>
        <p:txBody>
          <a:bodyPr wrap="square" lIns="0" tIns="0" rIns="0" bIns="0" rtlCol="0"/>
          <a:lstStyle/>
          <a:p>
            <a:endParaRPr/>
          </a:p>
        </p:txBody>
      </p:sp>
      <p:sp>
        <p:nvSpPr>
          <p:cNvPr id="22" name="object 22"/>
          <p:cNvSpPr/>
          <p:nvPr/>
        </p:nvSpPr>
        <p:spPr>
          <a:xfrm>
            <a:off x="2888181" y="7522336"/>
            <a:ext cx="57785" cy="59055"/>
          </a:xfrm>
          <a:custGeom>
            <a:avLst/>
            <a:gdLst/>
            <a:ahLst/>
            <a:cxnLst/>
            <a:rect l="l" t="t" r="r" b="b"/>
            <a:pathLst>
              <a:path w="57785" h="59054">
                <a:moveTo>
                  <a:pt x="57619" y="0"/>
                </a:moveTo>
                <a:lnTo>
                  <a:pt x="0" y="0"/>
                </a:lnTo>
                <a:lnTo>
                  <a:pt x="0" y="58547"/>
                </a:lnTo>
              </a:path>
            </a:pathLst>
          </a:custGeom>
          <a:ln w="38100">
            <a:solidFill>
              <a:srgbClr val="DA2D20"/>
            </a:solidFill>
          </a:ln>
        </p:spPr>
        <p:txBody>
          <a:bodyPr wrap="square" lIns="0" tIns="0" rIns="0" bIns="0" rtlCol="0"/>
          <a:lstStyle/>
          <a:p>
            <a:endParaRPr/>
          </a:p>
        </p:txBody>
      </p:sp>
      <p:sp>
        <p:nvSpPr>
          <p:cNvPr id="23" name="object 23"/>
          <p:cNvSpPr/>
          <p:nvPr/>
        </p:nvSpPr>
        <p:spPr>
          <a:xfrm>
            <a:off x="2833635" y="8052168"/>
            <a:ext cx="54610" cy="59055"/>
          </a:xfrm>
          <a:custGeom>
            <a:avLst/>
            <a:gdLst/>
            <a:ahLst/>
            <a:cxnLst/>
            <a:rect l="l" t="t" r="r" b="b"/>
            <a:pathLst>
              <a:path w="54610" h="59054">
                <a:moveTo>
                  <a:pt x="54546" y="0"/>
                </a:moveTo>
                <a:lnTo>
                  <a:pt x="54546" y="58559"/>
                </a:lnTo>
                <a:lnTo>
                  <a:pt x="0" y="58559"/>
                </a:lnTo>
              </a:path>
            </a:pathLst>
          </a:custGeom>
          <a:ln w="38100">
            <a:solidFill>
              <a:srgbClr val="DA2D20"/>
            </a:solidFill>
          </a:ln>
        </p:spPr>
        <p:txBody>
          <a:bodyPr wrap="square" lIns="0" tIns="0" rIns="0" bIns="0" rtlCol="0"/>
          <a:lstStyle/>
          <a:p>
            <a:endParaRPr/>
          </a:p>
        </p:txBody>
      </p:sp>
      <p:sp>
        <p:nvSpPr>
          <p:cNvPr id="24" name="object 24"/>
          <p:cNvSpPr/>
          <p:nvPr/>
        </p:nvSpPr>
        <p:spPr>
          <a:xfrm>
            <a:off x="2708070" y="8059661"/>
            <a:ext cx="54610" cy="51435"/>
          </a:xfrm>
          <a:custGeom>
            <a:avLst/>
            <a:gdLst/>
            <a:ahLst/>
            <a:cxnLst/>
            <a:rect l="l" t="t" r="r" b="b"/>
            <a:pathLst>
              <a:path w="54610" h="51434">
                <a:moveTo>
                  <a:pt x="54571" y="51066"/>
                </a:moveTo>
                <a:lnTo>
                  <a:pt x="25" y="51066"/>
                </a:lnTo>
                <a:lnTo>
                  <a:pt x="0" y="0"/>
                </a:lnTo>
              </a:path>
            </a:pathLst>
          </a:custGeom>
          <a:ln w="38100">
            <a:solidFill>
              <a:srgbClr val="DA2D20"/>
            </a:solidFill>
          </a:ln>
        </p:spPr>
        <p:txBody>
          <a:bodyPr wrap="square" lIns="0" tIns="0" rIns="0" bIns="0" rtlCol="0"/>
          <a:lstStyle/>
          <a:p>
            <a:endParaRPr/>
          </a:p>
        </p:txBody>
      </p:sp>
      <p:sp>
        <p:nvSpPr>
          <p:cNvPr id="25" name="object 25"/>
          <p:cNvSpPr/>
          <p:nvPr/>
        </p:nvSpPr>
        <p:spPr>
          <a:xfrm>
            <a:off x="2651301" y="7612202"/>
            <a:ext cx="57150" cy="51435"/>
          </a:xfrm>
          <a:custGeom>
            <a:avLst/>
            <a:gdLst/>
            <a:ahLst/>
            <a:cxnLst/>
            <a:rect l="l" t="t" r="r" b="b"/>
            <a:pathLst>
              <a:path w="57150" h="51434">
                <a:moveTo>
                  <a:pt x="56553" y="51079"/>
                </a:moveTo>
                <a:lnTo>
                  <a:pt x="56527" y="0"/>
                </a:lnTo>
                <a:lnTo>
                  <a:pt x="0" y="0"/>
                </a:lnTo>
              </a:path>
            </a:pathLst>
          </a:custGeom>
          <a:ln w="38100">
            <a:solidFill>
              <a:srgbClr val="DA2D20"/>
            </a:solidFill>
          </a:ln>
        </p:spPr>
        <p:txBody>
          <a:bodyPr wrap="square" lIns="0" tIns="0" rIns="0" bIns="0" rtlCol="0"/>
          <a:lstStyle/>
          <a:p>
            <a:endParaRPr/>
          </a:p>
        </p:txBody>
      </p:sp>
      <p:sp>
        <p:nvSpPr>
          <p:cNvPr id="26" name="object 26"/>
          <p:cNvSpPr/>
          <p:nvPr/>
        </p:nvSpPr>
        <p:spPr>
          <a:xfrm>
            <a:off x="1741003" y="7612202"/>
            <a:ext cx="83820" cy="91440"/>
          </a:xfrm>
          <a:custGeom>
            <a:avLst/>
            <a:gdLst/>
            <a:ahLst/>
            <a:cxnLst/>
            <a:rect l="l" t="t" r="r" b="b"/>
            <a:pathLst>
              <a:path w="83819" h="91440">
                <a:moveTo>
                  <a:pt x="83362" y="0"/>
                </a:moveTo>
                <a:lnTo>
                  <a:pt x="26835" y="0"/>
                </a:lnTo>
                <a:lnTo>
                  <a:pt x="27673" y="90932"/>
                </a:lnTo>
                <a:lnTo>
                  <a:pt x="0" y="41668"/>
                </a:lnTo>
              </a:path>
            </a:pathLst>
          </a:custGeom>
          <a:ln w="38099">
            <a:solidFill>
              <a:srgbClr val="DA2D20"/>
            </a:solidFill>
          </a:ln>
        </p:spPr>
        <p:txBody>
          <a:bodyPr wrap="square" lIns="0" tIns="0" rIns="0" bIns="0" rtlCol="0"/>
          <a:lstStyle/>
          <a:p>
            <a:endParaRPr/>
          </a:p>
        </p:txBody>
      </p:sp>
      <p:sp>
        <p:nvSpPr>
          <p:cNvPr id="27" name="object 27"/>
          <p:cNvSpPr/>
          <p:nvPr/>
        </p:nvSpPr>
        <p:spPr>
          <a:xfrm>
            <a:off x="1457984" y="7165479"/>
            <a:ext cx="62865" cy="95885"/>
          </a:xfrm>
          <a:custGeom>
            <a:avLst/>
            <a:gdLst/>
            <a:ahLst/>
            <a:cxnLst/>
            <a:rect l="l" t="t" r="r" b="b"/>
            <a:pathLst>
              <a:path w="62865" h="95884">
                <a:moveTo>
                  <a:pt x="62268" y="95402"/>
                </a:moveTo>
                <a:lnTo>
                  <a:pt x="34594" y="46139"/>
                </a:lnTo>
                <a:lnTo>
                  <a:pt x="26674" y="36259"/>
                </a:lnTo>
                <a:lnTo>
                  <a:pt x="20431" y="28160"/>
                </a:lnTo>
                <a:lnTo>
                  <a:pt x="12620" y="17515"/>
                </a:lnTo>
                <a:lnTo>
                  <a:pt x="0" y="0"/>
                </a:lnTo>
              </a:path>
            </a:pathLst>
          </a:custGeom>
          <a:ln w="38100">
            <a:solidFill>
              <a:srgbClr val="DA2D20"/>
            </a:solidFill>
          </a:ln>
        </p:spPr>
        <p:txBody>
          <a:bodyPr wrap="square" lIns="0" tIns="0" rIns="0" bIns="0" rtlCol="0"/>
          <a:lstStyle/>
          <a:p>
            <a:endParaRPr/>
          </a:p>
        </p:txBody>
      </p:sp>
      <p:sp>
        <p:nvSpPr>
          <p:cNvPr id="28" name="object 28"/>
          <p:cNvSpPr/>
          <p:nvPr/>
        </p:nvSpPr>
        <p:spPr>
          <a:xfrm>
            <a:off x="1160080" y="5777433"/>
            <a:ext cx="80645" cy="52705"/>
          </a:xfrm>
          <a:custGeom>
            <a:avLst/>
            <a:gdLst/>
            <a:ahLst/>
            <a:cxnLst/>
            <a:rect l="l" t="t" r="r" b="b"/>
            <a:pathLst>
              <a:path w="80644" h="52704">
                <a:moveTo>
                  <a:pt x="0" y="52679"/>
                </a:moveTo>
                <a:lnTo>
                  <a:pt x="5484" y="39469"/>
                </a:lnTo>
                <a:lnTo>
                  <a:pt x="11214" y="26282"/>
                </a:lnTo>
                <a:lnTo>
                  <a:pt x="17191" y="13124"/>
                </a:lnTo>
                <a:lnTo>
                  <a:pt x="23418" y="0"/>
                </a:lnTo>
                <a:lnTo>
                  <a:pt x="80518" y="0"/>
                </a:lnTo>
              </a:path>
            </a:pathLst>
          </a:custGeom>
          <a:ln w="38100">
            <a:solidFill>
              <a:srgbClr val="DA2D20"/>
            </a:solidFill>
          </a:ln>
        </p:spPr>
        <p:txBody>
          <a:bodyPr wrap="square" lIns="0" tIns="0" rIns="0" bIns="0" rtlCol="0"/>
          <a:lstStyle/>
          <a:p>
            <a:endParaRPr/>
          </a:p>
        </p:txBody>
      </p:sp>
      <p:sp>
        <p:nvSpPr>
          <p:cNvPr id="29" name="object 29"/>
          <p:cNvSpPr txBox="1"/>
          <p:nvPr/>
        </p:nvSpPr>
        <p:spPr>
          <a:xfrm>
            <a:off x="2746586" y="6854267"/>
            <a:ext cx="143510" cy="453390"/>
          </a:xfrm>
          <a:prstGeom prst="rect">
            <a:avLst/>
          </a:prstGeom>
        </p:spPr>
        <p:txBody>
          <a:bodyPr vert="vert270" wrap="square" lIns="0" tIns="6350" rIns="0" bIns="0" rtlCol="0">
            <a:spAutoFit/>
          </a:bodyPr>
          <a:lstStyle/>
          <a:p>
            <a:pPr marL="12700">
              <a:lnSpc>
                <a:spcPct val="100000"/>
              </a:lnSpc>
              <a:spcBef>
                <a:spcPts val="50"/>
              </a:spcBef>
            </a:pPr>
            <a:r>
              <a:rPr sz="800" dirty="0">
                <a:solidFill>
                  <a:srgbClr val="231F20"/>
                </a:solidFill>
                <a:latin typeface="Trebuchet MS"/>
                <a:cs typeface="Trebuchet MS"/>
              </a:rPr>
              <a:t>Sabine</a:t>
            </a:r>
            <a:r>
              <a:rPr sz="800" spc="-30" dirty="0">
                <a:solidFill>
                  <a:srgbClr val="231F20"/>
                </a:solidFill>
                <a:latin typeface="Trebuchet MS"/>
                <a:cs typeface="Trebuchet MS"/>
              </a:rPr>
              <a:t> </a:t>
            </a:r>
            <a:r>
              <a:rPr sz="800" dirty="0">
                <a:solidFill>
                  <a:srgbClr val="231F20"/>
                </a:solidFill>
                <a:latin typeface="Trebuchet MS"/>
                <a:cs typeface="Trebuchet MS"/>
              </a:rPr>
              <a:t>St</a:t>
            </a:r>
            <a:endParaRPr sz="800">
              <a:latin typeface="Trebuchet MS"/>
              <a:cs typeface="Trebuchet MS"/>
            </a:endParaRPr>
          </a:p>
        </p:txBody>
      </p:sp>
      <p:sp>
        <p:nvSpPr>
          <p:cNvPr id="30" name="object 30"/>
          <p:cNvSpPr txBox="1"/>
          <p:nvPr/>
        </p:nvSpPr>
        <p:spPr>
          <a:xfrm>
            <a:off x="1921594" y="6770634"/>
            <a:ext cx="143510" cy="588010"/>
          </a:xfrm>
          <a:prstGeom prst="rect">
            <a:avLst/>
          </a:prstGeom>
        </p:spPr>
        <p:txBody>
          <a:bodyPr vert="vert270" wrap="square" lIns="0" tIns="6350" rIns="0" bIns="0" rtlCol="0">
            <a:spAutoFit/>
          </a:bodyPr>
          <a:lstStyle/>
          <a:p>
            <a:pPr marL="12700">
              <a:lnSpc>
                <a:spcPct val="100000"/>
              </a:lnSpc>
              <a:spcBef>
                <a:spcPts val="50"/>
              </a:spcBef>
            </a:pPr>
            <a:r>
              <a:rPr sz="800" spc="-10" dirty="0">
                <a:solidFill>
                  <a:srgbClr val="231F20"/>
                </a:solidFill>
                <a:latin typeface="Trebuchet MS"/>
                <a:cs typeface="Trebuchet MS"/>
              </a:rPr>
              <a:t>Red </a:t>
            </a:r>
            <a:r>
              <a:rPr sz="800" dirty="0">
                <a:solidFill>
                  <a:srgbClr val="231F20"/>
                </a:solidFill>
                <a:latin typeface="Trebuchet MS"/>
                <a:cs typeface="Trebuchet MS"/>
              </a:rPr>
              <a:t>River</a:t>
            </a:r>
            <a:r>
              <a:rPr sz="800" spc="-10" dirty="0">
                <a:solidFill>
                  <a:srgbClr val="231F20"/>
                </a:solidFill>
                <a:latin typeface="Trebuchet MS"/>
                <a:cs typeface="Trebuchet MS"/>
              </a:rPr>
              <a:t> </a:t>
            </a:r>
            <a:r>
              <a:rPr sz="800" dirty="0">
                <a:solidFill>
                  <a:srgbClr val="231F20"/>
                </a:solidFill>
                <a:latin typeface="Trebuchet MS"/>
                <a:cs typeface="Trebuchet MS"/>
              </a:rPr>
              <a:t>St</a:t>
            </a:r>
            <a:endParaRPr sz="800">
              <a:latin typeface="Trebuchet MS"/>
              <a:cs typeface="Trebuchet MS"/>
            </a:endParaRPr>
          </a:p>
        </p:txBody>
      </p:sp>
      <p:sp>
        <p:nvSpPr>
          <p:cNvPr id="31" name="object 31"/>
          <p:cNvSpPr txBox="1"/>
          <p:nvPr/>
        </p:nvSpPr>
        <p:spPr>
          <a:xfrm>
            <a:off x="2136139" y="6517035"/>
            <a:ext cx="441959"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rebuchet MS"/>
                <a:cs typeface="Trebuchet MS"/>
              </a:rPr>
              <a:t>E 14th</a:t>
            </a:r>
            <a:r>
              <a:rPr sz="800" spc="-35" dirty="0">
                <a:solidFill>
                  <a:srgbClr val="231F20"/>
                </a:solidFill>
                <a:latin typeface="Trebuchet MS"/>
                <a:cs typeface="Trebuchet MS"/>
              </a:rPr>
              <a:t> </a:t>
            </a:r>
            <a:r>
              <a:rPr sz="800" dirty="0">
                <a:solidFill>
                  <a:srgbClr val="231F20"/>
                </a:solidFill>
                <a:latin typeface="Trebuchet MS"/>
                <a:cs typeface="Trebuchet MS"/>
              </a:rPr>
              <a:t>St</a:t>
            </a:r>
            <a:endParaRPr sz="800">
              <a:latin typeface="Trebuchet MS"/>
              <a:cs typeface="Trebuchet MS"/>
            </a:endParaRPr>
          </a:p>
        </p:txBody>
      </p:sp>
      <p:sp>
        <p:nvSpPr>
          <p:cNvPr id="32" name="object 32"/>
          <p:cNvSpPr txBox="1"/>
          <p:nvPr/>
        </p:nvSpPr>
        <p:spPr>
          <a:xfrm>
            <a:off x="3652150" y="6899780"/>
            <a:ext cx="143510" cy="407670"/>
          </a:xfrm>
          <a:prstGeom prst="rect">
            <a:avLst/>
          </a:prstGeom>
        </p:spPr>
        <p:txBody>
          <a:bodyPr vert="vert270" wrap="square" lIns="0" tIns="6350" rIns="0" bIns="0" rtlCol="0">
            <a:spAutoFit/>
          </a:bodyPr>
          <a:lstStyle/>
          <a:p>
            <a:pPr marL="12700">
              <a:lnSpc>
                <a:spcPct val="100000"/>
              </a:lnSpc>
              <a:spcBef>
                <a:spcPts val="50"/>
              </a:spcBef>
            </a:pPr>
            <a:r>
              <a:rPr sz="800" dirty="0">
                <a:solidFill>
                  <a:srgbClr val="231F20"/>
                </a:solidFill>
                <a:latin typeface="Trebuchet MS"/>
                <a:cs typeface="Trebuchet MS"/>
              </a:rPr>
              <a:t>East</a:t>
            </a:r>
            <a:r>
              <a:rPr sz="800" spc="-75" dirty="0">
                <a:solidFill>
                  <a:srgbClr val="231F20"/>
                </a:solidFill>
                <a:latin typeface="Trebuchet MS"/>
                <a:cs typeface="Trebuchet MS"/>
              </a:rPr>
              <a:t> </a:t>
            </a:r>
            <a:r>
              <a:rPr sz="800" spc="-15" dirty="0">
                <a:solidFill>
                  <a:srgbClr val="231F20"/>
                </a:solidFill>
                <a:latin typeface="Trebuchet MS"/>
                <a:cs typeface="Trebuchet MS"/>
              </a:rPr>
              <a:t>Ave</a:t>
            </a:r>
            <a:endParaRPr sz="800">
              <a:latin typeface="Trebuchet MS"/>
              <a:cs typeface="Trebuchet MS"/>
            </a:endParaRPr>
          </a:p>
        </p:txBody>
      </p:sp>
      <p:sp>
        <p:nvSpPr>
          <p:cNvPr id="33" name="object 33"/>
          <p:cNvSpPr txBox="1"/>
          <p:nvPr/>
        </p:nvSpPr>
        <p:spPr>
          <a:xfrm>
            <a:off x="2136139" y="7361520"/>
            <a:ext cx="441959"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rebuchet MS"/>
                <a:cs typeface="Trebuchet MS"/>
              </a:rPr>
              <a:t>E 13th</a:t>
            </a:r>
            <a:r>
              <a:rPr sz="800" spc="-35" dirty="0">
                <a:solidFill>
                  <a:srgbClr val="231F20"/>
                </a:solidFill>
                <a:latin typeface="Trebuchet MS"/>
                <a:cs typeface="Trebuchet MS"/>
              </a:rPr>
              <a:t> </a:t>
            </a:r>
            <a:r>
              <a:rPr sz="800" dirty="0">
                <a:solidFill>
                  <a:srgbClr val="231F20"/>
                </a:solidFill>
                <a:latin typeface="Trebuchet MS"/>
                <a:cs typeface="Trebuchet MS"/>
              </a:rPr>
              <a:t>St</a:t>
            </a:r>
            <a:endParaRPr sz="800">
              <a:latin typeface="Trebuchet MS"/>
              <a:cs typeface="Trebuchet MS"/>
            </a:endParaRPr>
          </a:p>
        </p:txBody>
      </p:sp>
      <p:sp>
        <p:nvSpPr>
          <p:cNvPr id="34" name="object 34"/>
          <p:cNvSpPr txBox="1"/>
          <p:nvPr/>
        </p:nvSpPr>
        <p:spPr>
          <a:xfrm>
            <a:off x="2059939" y="8361728"/>
            <a:ext cx="441959"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Trebuchet MS"/>
                <a:cs typeface="Trebuchet MS"/>
              </a:rPr>
              <a:t>E 12th</a:t>
            </a:r>
            <a:r>
              <a:rPr sz="800" spc="-35" dirty="0">
                <a:solidFill>
                  <a:srgbClr val="231F20"/>
                </a:solidFill>
                <a:latin typeface="Trebuchet MS"/>
                <a:cs typeface="Trebuchet MS"/>
              </a:rPr>
              <a:t> </a:t>
            </a:r>
            <a:r>
              <a:rPr sz="800" dirty="0">
                <a:solidFill>
                  <a:srgbClr val="231F20"/>
                </a:solidFill>
                <a:latin typeface="Trebuchet MS"/>
                <a:cs typeface="Trebuchet MS"/>
              </a:rPr>
              <a:t>St</a:t>
            </a:r>
            <a:endParaRPr sz="800">
              <a:latin typeface="Trebuchet MS"/>
              <a:cs typeface="Trebuchet MS"/>
            </a:endParaRPr>
          </a:p>
        </p:txBody>
      </p:sp>
      <p:sp>
        <p:nvSpPr>
          <p:cNvPr id="35" name="object 35"/>
          <p:cNvSpPr/>
          <p:nvPr/>
        </p:nvSpPr>
        <p:spPr>
          <a:xfrm>
            <a:off x="4161916" y="5282856"/>
            <a:ext cx="3153283" cy="3542207"/>
          </a:xfrm>
          <a:prstGeom prst="rect">
            <a:avLst/>
          </a:prstGeom>
          <a:blipFill>
            <a:blip r:embed="rId3" cstate="print"/>
            <a:stretch>
              <a:fillRect/>
            </a:stretch>
          </a:blipFill>
        </p:spPr>
        <p:txBody>
          <a:bodyPr wrap="square" lIns="0" tIns="0" rIns="0" bIns="0" rtlCol="0"/>
          <a:lstStyle/>
          <a:p>
            <a:endParaRPr/>
          </a:p>
        </p:txBody>
      </p:sp>
      <p:sp>
        <p:nvSpPr>
          <p:cNvPr id="36" name="object 36"/>
          <p:cNvSpPr/>
          <p:nvPr/>
        </p:nvSpPr>
        <p:spPr>
          <a:xfrm>
            <a:off x="4448023" y="7466551"/>
            <a:ext cx="52069" cy="40005"/>
          </a:xfrm>
          <a:custGeom>
            <a:avLst/>
            <a:gdLst/>
            <a:ahLst/>
            <a:cxnLst/>
            <a:rect l="l" t="t" r="r" b="b"/>
            <a:pathLst>
              <a:path w="52070" h="40004">
                <a:moveTo>
                  <a:pt x="21043" y="39941"/>
                </a:moveTo>
                <a:lnTo>
                  <a:pt x="24066" y="24358"/>
                </a:lnTo>
                <a:lnTo>
                  <a:pt x="24777" y="20802"/>
                </a:lnTo>
                <a:lnTo>
                  <a:pt x="25311" y="17068"/>
                </a:lnTo>
                <a:lnTo>
                  <a:pt x="25958" y="12318"/>
                </a:lnTo>
                <a:lnTo>
                  <a:pt x="26085" y="12318"/>
                </a:lnTo>
                <a:lnTo>
                  <a:pt x="26619" y="17068"/>
                </a:lnTo>
                <a:lnTo>
                  <a:pt x="27152" y="20802"/>
                </a:lnTo>
                <a:lnTo>
                  <a:pt x="27736" y="24295"/>
                </a:lnTo>
                <a:lnTo>
                  <a:pt x="30403" y="39941"/>
                </a:lnTo>
                <a:lnTo>
                  <a:pt x="42087" y="39941"/>
                </a:lnTo>
                <a:lnTo>
                  <a:pt x="51917" y="0"/>
                </a:lnTo>
                <a:lnTo>
                  <a:pt x="41071" y="0"/>
                </a:lnTo>
                <a:lnTo>
                  <a:pt x="38709" y="14693"/>
                </a:lnTo>
                <a:lnTo>
                  <a:pt x="37998" y="19380"/>
                </a:lnTo>
                <a:lnTo>
                  <a:pt x="37287" y="24117"/>
                </a:lnTo>
                <a:lnTo>
                  <a:pt x="36690" y="28625"/>
                </a:lnTo>
                <a:lnTo>
                  <a:pt x="36042" y="24053"/>
                </a:lnTo>
                <a:lnTo>
                  <a:pt x="35509" y="19964"/>
                </a:lnTo>
                <a:lnTo>
                  <a:pt x="34797" y="15405"/>
                </a:lnTo>
                <a:lnTo>
                  <a:pt x="32308" y="0"/>
                </a:lnTo>
                <a:lnTo>
                  <a:pt x="20866" y="0"/>
                </a:lnTo>
                <a:lnTo>
                  <a:pt x="18313" y="14693"/>
                </a:lnTo>
                <a:lnTo>
                  <a:pt x="17424" y="19557"/>
                </a:lnTo>
                <a:lnTo>
                  <a:pt x="16598" y="24358"/>
                </a:lnTo>
                <a:lnTo>
                  <a:pt x="15951" y="28854"/>
                </a:lnTo>
                <a:lnTo>
                  <a:pt x="15824" y="28854"/>
                </a:lnTo>
                <a:lnTo>
                  <a:pt x="15239" y="24764"/>
                </a:lnTo>
                <a:lnTo>
                  <a:pt x="14528" y="19430"/>
                </a:lnTo>
                <a:lnTo>
                  <a:pt x="13817" y="14808"/>
                </a:lnTo>
                <a:lnTo>
                  <a:pt x="11506" y="0"/>
                </a:lnTo>
                <a:lnTo>
                  <a:pt x="0" y="0"/>
                </a:lnTo>
                <a:lnTo>
                  <a:pt x="9194" y="39941"/>
                </a:lnTo>
                <a:lnTo>
                  <a:pt x="21043" y="39941"/>
                </a:lnTo>
                <a:close/>
              </a:path>
            </a:pathLst>
          </a:custGeom>
          <a:ln w="3378">
            <a:solidFill>
              <a:srgbClr val="FFFFFF"/>
            </a:solidFill>
          </a:ln>
        </p:spPr>
        <p:txBody>
          <a:bodyPr wrap="square" lIns="0" tIns="0" rIns="0" bIns="0" rtlCol="0"/>
          <a:lstStyle/>
          <a:p>
            <a:endParaRPr/>
          </a:p>
        </p:txBody>
      </p:sp>
      <p:sp>
        <p:nvSpPr>
          <p:cNvPr id="37" name="object 37"/>
          <p:cNvSpPr/>
          <p:nvPr/>
        </p:nvSpPr>
        <p:spPr>
          <a:xfrm>
            <a:off x="4499052" y="7476676"/>
            <a:ext cx="28575" cy="30480"/>
          </a:xfrm>
          <a:custGeom>
            <a:avLst/>
            <a:gdLst/>
            <a:ahLst/>
            <a:cxnLst/>
            <a:rect l="l" t="t" r="r" b="b"/>
            <a:pathLst>
              <a:path w="28575" h="30479">
                <a:moveTo>
                  <a:pt x="27622" y="12865"/>
                </a:moveTo>
                <a:lnTo>
                  <a:pt x="27622" y="5575"/>
                </a:lnTo>
                <a:lnTo>
                  <a:pt x="24180" y="0"/>
                </a:lnTo>
                <a:lnTo>
                  <a:pt x="14173" y="0"/>
                </a:lnTo>
                <a:lnTo>
                  <a:pt x="8128" y="0"/>
                </a:lnTo>
                <a:lnTo>
                  <a:pt x="3911" y="1663"/>
                </a:lnTo>
                <a:lnTo>
                  <a:pt x="2082" y="2667"/>
                </a:lnTo>
                <a:lnTo>
                  <a:pt x="3911" y="9372"/>
                </a:lnTo>
                <a:lnTo>
                  <a:pt x="5867" y="8305"/>
                </a:lnTo>
                <a:lnTo>
                  <a:pt x="9067" y="7239"/>
                </a:lnTo>
                <a:lnTo>
                  <a:pt x="12153" y="7239"/>
                </a:lnTo>
                <a:lnTo>
                  <a:pt x="16065" y="7239"/>
                </a:lnTo>
                <a:lnTo>
                  <a:pt x="16954" y="8534"/>
                </a:lnTo>
                <a:lnTo>
                  <a:pt x="16954" y="9728"/>
                </a:lnTo>
                <a:lnTo>
                  <a:pt x="16954" y="9956"/>
                </a:lnTo>
                <a:lnTo>
                  <a:pt x="7061" y="9956"/>
                </a:lnTo>
                <a:lnTo>
                  <a:pt x="0" y="13462"/>
                </a:lnTo>
                <a:lnTo>
                  <a:pt x="0" y="21285"/>
                </a:lnTo>
                <a:lnTo>
                  <a:pt x="0" y="26136"/>
                </a:lnTo>
                <a:lnTo>
                  <a:pt x="3683" y="30467"/>
                </a:lnTo>
                <a:lnTo>
                  <a:pt x="9664" y="30467"/>
                </a:lnTo>
                <a:lnTo>
                  <a:pt x="12801" y="30467"/>
                </a:lnTo>
                <a:lnTo>
                  <a:pt x="15709" y="29578"/>
                </a:lnTo>
                <a:lnTo>
                  <a:pt x="17729" y="27266"/>
                </a:lnTo>
                <a:lnTo>
                  <a:pt x="17957" y="27266"/>
                </a:lnTo>
                <a:lnTo>
                  <a:pt x="18491" y="29819"/>
                </a:lnTo>
                <a:lnTo>
                  <a:pt x="28092" y="29819"/>
                </a:lnTo>
                <a:lnTo>
                  <a:pt x="27800" y="28333"/>
                </a:lnTo>
                <a:lnTo>
                  <a:pt x="27622" y="25603"/>
                </a:lnTo>
                <a:lnTo>
                  <a:pt x="27622" y="22707"/>
                </a:lnTo>
                <a:lnTo>
                  <a:pt x="27622" y="12865"/>
                </a:lnTo>
                <a:close/>
              </a:path>
            </a:pathLst>
          </a:custGeom>
          <a:ln w="3378">
            <a:solidFill>
              <a:srgbClr val="FFFFFF"/>
            </a:solidFill>
          </a:ln>
        </p:spPr>
        <p:txBody>
          <a:bodyPr wrap="square" lIns="0" tIns="0" rIns="0" bIns="0" rtlCol="0"/>
          <a:lstStyle/>
          <a:p>
            <a:endParaRPr/>
          </a:p>
        </p:txBody>
      </p:sp>
      <p:sp>
        <p:nvSpPr>
          <p:cNvPr id="38" name="object 38"/>
          <p:cNvSpPr/>
          <p:nvPr/>
        </p:nvSpPr>
        <p:spPr>
          <a:xfrm>
            <a:off x="4509542" y="7493161"/>
            <a:ext cx="6985" cy="6985"/>
          </a:xfrm>
          <a:custGeom>
            <a:avLst/>
            <a:gdLst/>
            <a:ahLst/>
            <a:cxnLst/>
            <a:rect l="l" t="t" r="r" b="b"/>
            <a:pathLst>
              <a:path w="6985" h="6984">
                <a:moveTo>
                  <a:pt x="6819" y="2362"/>
                </a:moveTo>
                <a:lnTo>
                  <a:pt x="6819" y="2895"/>
                </a:lnTo>
                <a:lnTo>
                  <a:pt x="6819" y="3429"/>
                </a:lnTo>
                <a:lnTo>
                  <a:pt x="6705" y="3848"/>
                </a:lnTo>
                <a:lnTo>
                  <a:pt x="6172" y="5511"/>
                </a:lnTo>
                <a:lnTo>
                  <a:pt x="4571" y="6578"/>
                </a:lnTo>
                <a:lnTo>
                  <a:pt x="3022" y="6578"/>
                </a:lnTo>
                <a:lnTo>
                  <a:pt x="1193" y="6578"/>
                </a:lnTo>
                <a:lnTo>
                  <a:pt x="0" y="5626"/>
                </a:lnTo>
                <a:lnTo>
                  <a:pt x="0" y="3784"/>
                </a:lnTo>
                <a:lnTo>
                  <a:pt x="0" y="1181"/>
                </a:lnTo>
                <a:lnTo>
                  <a:pt x="2438" y="0"/>
                </a:lnTo>
                <a:lnTo>
                  <a:pt x="6819" y="0"/>
                </a:lnTo>
                <a:lnTo>
                  <a:pt x="6819" y="2362"/>
                </a:lnTo>
                <a:close/>
              </a:path>
            </a:pathLst>
          </a:custGeom>
          <a:ln w="3378">
            <a:solidFill>
              <a:srgbClr val="FFFFFF"/>
            </a:solidFill>
          </a:ln>
        </p:spPr>
        <p:txBody>
          <a:bodyPr wrap="square" lIns="0" tIns="0" rIns="0" bIns="0" rtlCol="0"/>
          <a:lstStyle/>
          <a:p>
            <a:endParaRPr/>
          </a:p>
        </p:txBody>
      </p:sp>
      <p:sp>
        <p:nvSpPr>
          <p:cNvPr id="39" name="object 39"/>
          <p:cNvSpPr/>
          <p:nvPr/>
        </p:nvSpPr>
        <p:spPr>
          <a:xfrm>
            <a:off x="4529811" y="7469036"/>
            <a:ext cx="20320" cy="38735"/>
          </a:xfrm>
          <a:custGeom>
            <a:avLst/>
            <a:gdLst/>
            <a:ahLst/>
            <a:cxnLst/>
            <a:rect l="l" t="t" r="r" b="b"/>
            <a:pathLst>
              <a:path w="20320" h="38734">
                <a:moveTo>
                  <a:pt x="3619" y="2844"/>
                </a:moveTo>
                <a:lnTo>
                  <a:pt x="3619" y="8293"/>
                </a:lnTo>
                <a:lnTo>
                  <a:pt x="0" y="8293"/>
                </a:lnTo>
                <a:lnTo>
                  <a:pt x="0" y="16116"/>
                </a:lnTo>
                <a:lnTo>
                  <a:pt x="3619" y="16116"/>
                </a:lnTo>
                <a:lnTo>
                  <a:pt x="3619" y="26377"/>
                </a:lnTo>
                <a:lnTo>
                  <a:pt x="3619" y="30822"/>
                </a:lnTo>
                <a:lnTo>
                  <a:pt x="4572" y="33667"/>
                </a:lnTo>
                <a:lnTo>
                  <a:pt x="6350" y="35445"/>
                </a:lnTo>
                <a:lnTo>
                  <a:pt x="7886" y="36982"/>
                </a:lnTo>
                <a:lnTo>
                  <a:pt x="10490" y="38112"/>
                </a:lnTo>
                <a:lnTo>
                  <a:pt x="13639" y="38112"/>
                </a:lnTo>
                <a:lnTo>
                  <a:pt x="16357" y="38112"/>
                </a:lnTo>
                <a:lnTo>
                  <a:pt x="18732" y="37757"/>
                </a:lnTo>
                <a:lnTo>
                  <a:pt x="19977" y="37274"/>
                </a:lnTo>
                <a:lnTo>
                  <a:pt x="19977" y="29159"/>
                </a:lnTo>
                <a:lnTo>
                  <a:pt x="19088" y="29400"/>
                </a:lnTo>
                <a:lnTo>
                  <a:pt x="18669" y="29400"/>
                </a:lnTo>
                <a:lnTo>
                  <a:pt x="17424" y="29400"/>
                </a:lnTo>
                <a:lnTo>
                  <a:pt x="14820" y="29400"/>
                </a:lnTo>
                <a:lnTo>
                  <a:pt x="14046" y="27978"/>
                </a:lnTo>
                <a:lnTo>
                  <a:pt x="14046" y="24472"/>
                </a:lnTo>
                <a:lnTo>
                  <a:pt x="14046" y="16116"/>
                </a:lnTo>
                <a:lnTo>
                  <a:pt x="20091" y="16116"/>
                </a:lnTo>
                <a:lnTo>
                  <a:pt x="20091" y="8293"/>
                </a:lnTo>
                <a:lnTo>
                  <a:pt x="14046" y="8293"/>
                </a:lnTo>
                <a:lnTo>
                  <a:pt x="14046" y="0"/>
                </a:lnTo>
                <a:lnTo>
                  <a:pt x="3619" y="2844"/>
                </a:lnTo>
                <a:close/>
              </a:path>
            </a:pathLst>
          </a:custGeom>
          <a:ln w="3378">
            <a:solidFill>
              <a:srgbClr val="FFFFFF"/>
            </a:solidFill>
          </a:ln>
        </p:spPr>
        <p:txBody>
          <a:bodyPr wrap="square" lIns="0" tIns="0" rIns="0" bIns="0" rtlCol="0"/>
          <a:lstStyle/>
          <a:p>
            <a:endParaRPr/>
          </a:p>
        </p:txBody>
      </p:sp>
      <p:sp>
        <p:nvSpPr>
          <p:cNvPr id="40" name="object 40"/>
          <p:cNvSpPr/>
          <p:nvPr/>
        </p:nvSpPr>
        <p:spPr>
          <a:xfrm>
            <a:off x="4552510" y="7476685"/>
            <a:ext cx="28575" cy="30480"/>
          </a:xfrm>
          <a:custGeom>
            <a:avLst/>
            <a:gdLst/>
            <a:ahLst/>
            <a:cxnLst/>
            <a:rect l="l" t="t" r="r" b="b"/>
            <a:pathLst>
              <a:path w="28575" h="30479">
                <a:moveTo>
                  <a:pt x="28155" y="18961"/>
                </a:moveTo>
                <a:lnTo>
                  <a:pt x="28333" y="18249"/>
                </a:lnTo>
                <a:lnTo>
                  <a:pt x="28574" y="16649"/>
                </a:lnTo>
                <a:lnTo>
                  <a:pt x="28574" y="14935"/>
                </a:lnTo>
                <a:lnTo>
                  <a:pt x="28574" y="6934"/>
                </a:lnTo>
                <a:lnTo>
                  <a:pt x="24536" y="0"/>
                </a:lnTo>
                <a:lnTo>
                  <a:pt x="15112" y="0"/>
                </a:lnTo>
                <a:lnTo>
                  <a:pt x="4394" y="0"/>
                </a:lnTo>
                <a:lnTo>
                  <a:pt x="0" y="8762"/>
                </a:lnTo>
                <a:lnTo>
                  <a:pt x="0" y="15519"/>
                </a:lnTo>
                <a:lnTo>
                  <a:pt x="0" y="24764"/>
                </a:lnTo>
                <a:lnTo>
                  <a:pt x="5816" y="30454"/>
                </a:lnTo>
                <a:lnTo>
                  <a:pt x="16065" y="30454"/>
                </a:lnTo>
                <a:lnTo>
                  <a:pt x="19684" y="30454"/>
                </a:lnTo>
                <a:lnTo>
                  <a:pt x="23469" y="29984"/>
                </a:lnTo>
                <a:lnTo>
                  <a:pt x="26974" y="28625"/>
                </a:lnTo>
                <a:lnTo>
                  <a:pt x="25603" y="21450"/>
                </a:lnTo>
                <a:lnTo>
                  <a:pt x="22999" y="22275"/>
                </a:lnTo>
                <a:lnTo>
                  <a:pt x="20396" y="22580"/>
                </a:lnTo>
                <a:lnTo>
                  <a:pt x="17665" y="22580"/>
                </a:lnTo>
                <a:lnTo>
                  <a:pt x="13868" y="22580"/>
                </a:lnTo>
                <a:lnTo>
                  <a:pt x="10553" y="21272"/>
                </a:lnTo>
                <a:lnTo>
                  <a:pt x="10198" y="18961"/>
                </a:lnTo>
                <a:lnTo>
                  <a:pt x="28155" y="18961"/>
                </a:lnTo>
                <a:close/>
              </a:path>
            </a:pathLst>
          </a:custGeom>
          <a:ln w="3378">
            <a:solidFill>
              <a:srgbClr val="FFFFFF"/>
            </a:solidFill>
          </a:ln>
        </p:spPr>
        <p:txBody>
          <a:bodyPr wrap="square" lIns="0" tIns="0" rIns="0" bIns="0" rtlCol="0"/>
          <a:lstStyle/>
          <a:p>
            <a:endParaRPr/>
          </a:p>
        </p:txBody>
      </p:sp>
      <p:sp>
        <p:nvSpPr>
          <p:cNvPr id="41" name="object 41"/>
          <p:cNvSpPr/>
          <p:nvPr/>
        </p:nvSpPr>
        <p:spPr>
          <a:xfrm>
            <a:off x="4562594" y="7483670"/>
            <a:ext cx="8890" cy="5080"/>
          </a:xfrm>
          <a:custGeom>
            <a:avLst/>
            <a:gdLst/>
            <a:ahLst/>
            <a:cxnLst/>
            <a:rect l="l" t="t" r="r" b="b"/>
            <a:pathLst>
              <a:path w="8889" h="5079">
                <a:moveTo>
                  <a:pt x="0" y="4749"/>
                </a:moveTo>
                <a:lnTo>
                  <a:pt x="177" y="2908"/>
                </a:lnTo>
                <a:lnTo>
                  <a:pt x="1358" y="0"/>
                </a:lnTo>
                <a:lnTo>
                  <a:pt x="4495" y="0"/>
                </a:lnTo>
                <a:lnTo>
                  <a:pt x="7874" y="0"/>
                </a:lnTo>
                <a:lnTo>
                  <a:pt x="8648" y="3086"/>
                </a:lnTo>
                <a:lnTo>
                  <a:pt x="8648" y="4749"/>
                </a:lnTo>
                <a:lnTo>
                  <a:pt x="0" y="4749"/>
                </a:lnTo>
                <a:close/>
              </a:path>
            </a:pathLst>
          </a:custGeom>
          <a:ln w="3378">
            <a:solidFill>
              <a:srgbClr val="FFFFFF"/>
            </a:solidFill>
          </a:ln>
        </p:spPr>
        <p:txBody>
          <a:bodyPr wrap="square" lIns="0" tIns="0" rIns="0" bIns="0" rtlCol="0"/>
          <a:lstStyle/>
          <a:p>
            <a:endParaRPr/>
          </a:p>
        </p:txBody>
      </p:sp>
      <p:sp>
        <p:nvSpPr>
          <p:cNvPr id="42" name="object 42"/>
          <p:cNvSpPr/>
          <p:nvPr/>
        </p:nvSpPr>
        <p:spPr>
          <a:xfrm>
            <a:off x="4585048" y="7476685"/>
            <a:ext cx="19685" cy="29845"/>
          </a:xfrm>
          <a:custGeom>
            <a:avLst/>
            <a:gdLst/>
            <a:ahLst/>
            <a:cxnLst/>
            <a:rect l="l" t="t" r="r" b="b"/>
            <a:pathLst>
              <a:path w="19685" h="29845">
                <a:moveTo>
                  <a:pt x="241" y="29806"/>
                </a:moveTo>
                <a:lnTo>
                  <a:pt x="10972" y="29806"/>
                </a:lnTo>
                <a:lnTo>
                  <a:pt x="10972" y="15405"/>
                </a:lnTo>
                <a:lnTo>
                  <a:pt x="10972" y="14693"/>
                </a:lnTo>
                <a:lnTo>
                  <a:pt x="11023" y="14046"/>
                </a:lnTo>
                <a:lnTo>
                  <a:pt x="11087" y="13563"/>
                </a:lnTo>
                <a:lnTo>
                  <a:pt x="11684" y="11201"/>
                </a:lnTo>
                <a:lnTo>
                  <a:pt x="13817" y="9893"/>
                </a:lnTo>
                <a:lnTo>
                  <a:pt x="16954" y="9893"/>
                </a:lnTo>
                <a:lnTo>
                  <a:pt x="18084" y="9893"/>
                </a:lnTo>
                <a:lnTo>
                  <a:pt x="18910" y="10007"/>
                </a:lnTo>
                <a:lnTo>
                  <a:pt x="19685" y="10185"/>
                </a:lnTo>
                <a:lnTo>
                  <a:pt x="19685" y="177"/>
                </a:lnTo>
                <a:lnTo>
                  <a:pt x="18910" y="0"/>
                </a:lnTo>
                <a:lnTo>
                  <a:pt x="18491" y="0"/>
                </a:lnTo>
                <a:lnTo>
                  <a:pt x="17551" y="0"/>
                </a:lnTo>
                <a:lnTo>
                  <a:pt x="14998" y="0"/>
                </a:lnTo>
                <a:lnTo>
                  <a:pt x="11328" y="1473"/>
                </a:lnTo>
                <a:lnTo>
                  <a:pt x="9779" y="5918"/>
                </a:lnTo>
                <a:lnTo>
                  <a:pt x="9550" y="5918"/>
                </a:lnTo>
                <a:lnTo>
                  <a:pt x="9131" y="647"/>
                </a:lnTo>
                <a:lnTo>
                  <a:pt x="0" y="647"/>
                </a:lnTo>
                <a:lnTo>
                  <a:pt x="177" y="3073"/>
                </a:lnTo>
                <a:lnTo>
                  <a:pt x="241" y="5867"/>
                </a:lnTo>
                <a:lnTo>
                  <a:pt x="241" y="10490"/>
                </a:lnTo>
                <a:lnTo>
                  <a:pt x="241" y="29806"/>
                </a:lnTo>
                <a:close/>
              </a:path>
            </a:pathLst>
          </a:custGeom>
          <a:ln w="3378">
            <a:solidFill>
              <a:srgbClr val="FFFFFF"/>
            </a:solidFill>
          </a:ln>
        </p:spPr>
        <p:txBody>
          <a:bodyPr wrap="square" lIns="0" tIns="0" rIns="0" bIns="0" rtlCol="0"/>
          <a:lstStyle/>
          <a:p>
            <a:endParaRPr/>
          </a:p>
        </p:txBody>
      </p:sp>
      <p:sp>
        <p:nvSpPr>
          <p:cNvPr id="43" name="object 43"/>
          <p:cNvSpPr/>
          <p:nvPr/>
        </p:nvSpPr>
        <p:spPr>
          <a:xfrm>
            <a:off x="4608290" y="7464417"/>
            <a:ext cx="10795" cy="42545"/>
          </a:xfrm>
          <a:custGeom>
            <a:avLst/>
            <a:gdLst/>
            <a:ahLst/>
            <a:cxnLst/>
            <a:rect l="l" t="t" r="r" b="b"/>
            <a:pathLst>
              <a:path w="10795" h="42545">
                <a:moveTo>
                  <a:pt x="0" y="42075"/>
                </a:moveTo>
                <a:lnTo>
                  <a:pt x="10731" y="42075"/>
                </a:lnTo>
                <a:lnTo>
                  <a:pt x="10731" y="0"/>
                </a:lnTo>
                <a:lnTo>
                  <a:pt x="0" y="0"/>
                </a:lnTo>
                <a:lnTo>
                  <a:pt x="0" y="42075"/>
                </a:lnTo>
                <a:close/>
              </a:path>
            </a:pathLst>
          </a:custGeom>
          <a:ln w="3378">
            <a:solidFill>
              <a:srgbClr val="FFFFFF"/>
            </a:solidFill>
          </a:ln>
        </p:spPr>
        <p:txBody>
          <a:bodyPr wrap="square" lIns="0" tIns="0" rIns="0" bIns="0" rtlCol="0"/>
          <a:lstStyle/>
          <a:p>
            <a:endParaRPr/>
          </a:p>
        </p:txBody>
      </p:sp>
      <p:sp>
        <p:nvSpPr>
          <p:cNvPr id="44" name="object 44"/>
          <p:cNvSpPr/>
          <p:nvPr/>
        </p:nvSpPr>
        <p:spPr>
          <a:xfrm>
            <a:off x="4623570" y="7476681"/>
            <a:ext cx="31750" cy="30480"/>
          </a:xfrm>
          <a:custGeom>
            <a:avLst/>
            <a:gdLst/>
            <a:ahLst/>
            <a:cxnLst/>
            <a:rect l="l" t="t" r="r" b="b"/>
            <a:pathLst>
              <a:path w="31750" h="30479">
                <a:moveTo>
                  <a:pt x="16065" y="0"/>
                </a:moveTo>
                <a:lnTo>
                  <a:pt x="6108" y="0"/>
                </a:lnTo>
                <a:lnTo>
                  <a:pt x="0" y="6159"/>
                </a:lnTo>
                <a:lnTo>
                  <a:pt x="0" y="15468"/>
                </a:lnTo>
                <a:lnTo>
                  <a:pt x="0" y="24955"/>
                </a:lnTo>
                <a:lnTo>
                  <a:pt x="6756" y="30467"/>
                </a:lnTo>
                <a:lnTo>
                  <a:pt x="15468" y="30467"/>
                </a:lnTo>
                <a:lnTo>
                  <a:pt x="23647" y="30467"/>
                </a:lnTo>
                <a:lnTo>
                  <a:pt x="31241" y="25539"/>
                </a:lnTo>
                <a:lnTo>
                  <a:pt x="31241" y="14935"/>
                </a:lnTo>
                <a:lnTo>
                  <a:pt x="31241" y="6159"/>
                </a:lnTo>
                <a:lnTo>
                  <a:pt x="25196" y="0"/>
                </a:lnTo>
                <a:lnTo>
                  <a:pt x="16065" y="0"/>
                </a:lnTo>
                <a:close/>
              </a:path>
            </a:pathLst>
          </a:custGeom>
          <a:ln w="3378">
            <a:solidFill>
              <a:srgbClr val="FFFFFF"/>
            </a:solidFill>
          </a:ln>
        </p:spPr>
        <p:txBody>
          <a:bodyPr wrap="square" lIns="0" tIns="0" rIns="0" bIns="0" rtlCol="0"/>
          <a:lstStyle/>
          <a:p>
            <a:endParaRPr/>
          </a:p>
        </p:txBody>
      </p:sp>
      <p:sp>
        <p:nvSpPr>
          <p:cNvPr id="45" name="object 45"/>
          <p:cNvSpPr/>
          <p:nvPr/>
        </p:nvSpPr>
        <p:spPr>
          <a:xfrm>
            <a:off x="4634594" y="7484212"/>
            <a:ext cx="9525" cy="15875"/>
          </a:xfrm>
          <a:custGeom>
            <a:avLst/>
            <a:gdLst/>
            <a:ahLst/>
            <a:cxnLst/>
            <a:rect l="l" t="t" r="r" b="b"/>
            <a:pathLst>
              <a:path w="9525" h="15875">
                <a:moveTo>
                  <a:pt x="4749" y="0"/>
                </a:moveTo>
                <a:lnTo>
                  <a:pt x="7886" y="0"/>
                </a:lnTo>
                <a:lnTo>
                  <a:pt x="9194" y="3670"/>
                </a:lnTo>
                <a:lnTo>
                  <a:pt x="9194" y="7696"/>
                </a:lnTo>
                <a:lnTo>
                  <a:pt x="9194" y="12382"/>
                </a:lnTo>
                <a:lnTo>
                  <a:pt x="7645" y="15405"/>
                </a:lnTo>
                <a:lnTo>
                  <a:pt x="4749" y="15405"/>
                </a:lnTo>
                <a:lnTo>
                  <a:pt x="1422" y="15405"/>
                </a:lnTo>
                <a:lnTo>
                  <a:pt x="0" y="12090"/>
                </a:lnTo>
                <a:lnTo>
                  <a:pt x="0" y="7696"/>
                </a:lnTo>
                <a:lnTo>
                  <a:pt x="0" y="3848"/>
                </a:lnTo>
                <a:lnTo>
                  <a:pt x="1193" y="0"/>
                </a:lnTo>
                <a:lnTo>
                  <a:pt x="4749" y="0"/>
                </a:lnTo>
                <a:close/>
              </a:path>
            </a:pathLst>
          </a:custGeom>
          <a:ln w="3378">
            <a:solidFill>
              <a:srgbClr val="FFFFFF"/>
            </a:solidFill>
          </a:ln>
        </p:spPr>
        <p:txBody>
          <a:bodyPr wrap="square" lIns="0" tIns="0" rIns="0" bIns="0" rtlCol="0"/>
          <a:lstStyle/>
          <a:p>
            <a:endParaRPr/>
          </a:p>
        </p:txBody>
      </p:sp>
      <p:sp>
        <p:nvSpPr>
          <p:cNvPr id="46" name="object 46"/>
          <p:cNvSpPr/>
          <p:nvPr/>
        </p:nvSpPr>
        <p:spPr>
          <a:xfrm>
            <a:off x="4658123" y="7476681"/>
            <a:ext cx="31750" cy="30480"/>
          </a:xfrm>
          <a:custGeom>
            <a:avLst/>
            <a:gdLst/>
            <a:ahLst/>
            <a:cxnLst/>
            <a:rect l="l" t="t" r="r" b="b"/>
            <a:pathLst>
              <a:path w="31750" h="30479">
                <a:moveTo>
                  <a:pt x="16065" y="0"/>
                </a:moveTo>
                <a:lnTo>
                  <a:pt x="6108" y="0"/>
                </a:lnTo>
                <a:lnTo>
                  <a:pt x="0" y="6159"/>
                </a:lnTo>
                <a:lnTo>
                  <a:pt x="0" y="15468"/>
                </a:lnTo>
                <a:lnTo>
                  <a:pt x="0" y="24955"/>
                </a:lnTo>
                <a:lnTo>
                  <a:pt x="6756" y="30467"/>
                </a:lnTo>
                <a:lnTo>
                  <a:pt x="15468" y="30467"/>
                </a:lnTo>
                <a:lnTo>
                  <a:pt x="23647" y="30467"/>
                </a:lnTo>
                <a:lnTo>
                  <a:pt x="31241" y="25539"/>
                </a:lnTo>
                <a:lnTo>
                  <a:pt x="31241" y="14935"/>
                </a:lnTo>
                <a:lnTo>
                  <a:pt x="31241" y="6159"/>
                </a:lnTo>
                <a:lnTo>
                  <a:pt x="25196" y="0"/>
                </a:lnTo>
                <a:lnTo>
                  <a:pt x="16065" y="0"/>
                </a:lnTo>
                <a:close/>
              </a:path>
            </a:pathLst>
          </a:custGeom>
          <a:ln w="3378">
            <a:solidFill>
              <a:srgbClr val="FFFFFF"/>
            </a:solidFill>
          </a:ln>
        </p:spPr>
        <p:txBody>
          <a:bodyPr wrap="square" lIns="0" tIns="0" rIns="0" bIns="0" rtlCol="0"/>
          <a:lstStyle/>
          <a:p>
            <a:endParaRPr/>
          </a:p>
        </p:txBody>
      </p:sp>
      <p:sp>
        <p:nvSpPr>
          <p:cNvPr id="47" name="object 47"/>
          <p:cNvSpPr/>
          <p:nvPr/>
        </p:nvSpPr>
        <p:spPr>
          <a:xfrm>
            <a:off x="4669147" y="7484212"/>
            <a:ext cx="9525" cy="15875"/>
          </a:xfrm>
          <a:custGeom>
            <a:avLst/>
            <a:gdLst/>
            <a:ahLst/>
            <a:cxnLst/>
            <a:rect l="l" t="t" r="r" b="b"/>
            <a:pathLst>
              <a:path w="9525" h="15875">
                <a:moveTo>
                  <a:pt x="4749" y="0"/>
                </a:moveTo>
                <a:lnTo>
                  <a:pt x="7886" y="0"/>
                </a:lnTo>
                <a:lnTo>
                  <a:pt x="9194" y="3670"/>
                </a:lnTo>
                <a:lnTo>
                  <a:pt x="9194" y="7696"/>
                </a:lnTo>
                <a:lnTo>
                  <a:pt x="9194" y="12382"/>
                </a:lnTo>
                <a:lnTo>
                  <a:pt x="7645" y="15405"/>
                </a:lnTo>
                <a:lnTo>
                  <a:pt x="4749" y="15405"/>
                </a:lnTo>
                <a:lnTo>
                  <a:pt x="1422" y="15405"/>
                </a:lnTo>
                <a:lnTo>
                  <a:pt x="0" y="12090"/>
                </a:lnTo>
                <a:lnTo>
                  <a:pt x="0" y="7696"/>
                </a:lnTo>
                <a:lnTo>
                  <a:pt x="0" y="3848"/>
                </a:lnTo>
                <a:lnTo>
                  <a:pt x="1193" y="0"/>
                </a:lnTo>
                <a:lnTo>
                  <a:pt x="4749" y="0"/>
                </a:lnTo>
                <a:close/>
              </a:path>
            </a:pathLst>
          </a:custGeom>
          <a:ln w="3378">
            <a:solidFill>
              <a:srgbClr val="FFFFFF"/>
            </a:solidFill>
          </a:ln>
        </p:spPr>
        <p:txBody>
          <a:bodyPr wrap="square" lIns="0" tIns="0" rIns="0" bIns="0" rtlCol="0"/>
          <a:lstStyle/>
          <a:p>
            <a:endParaRPr/>
          </a:p>
        </p:txBody>
      </p:sp>
      <p:sp>
        <p:nvSpPr>
          <p:cNvPr id="48" name="object 48"/>
          <p:cNvSpPr txBox="1"/>
          <p:nvPr/>
        </p:nvSpPr>
        <p:spPr>
          <a:xfrm>
            <a:off x="4434439" y="7434525"/>
            <a:ext cx="269875" cy="156210"/>
          </a:xfrm>
          <a:prstGeom prst="rect">
            <a:avLst/>
          </a:prstGeom>
        </p:spPr>
        <p:txBody>
          <a:bodyPr vert="horz" wrap="square" lIns="0" tIns="24130" rIns="0" bIns="0" rtlCol="0">
            <a:spAutoFit/>
          </a:bodyPr>
          <a:lstStyle/>
          <a:p>
            <a:pPr marL="73025" marR="5080" indent="-60960">
              <a:lnSpc>
                <a:spcPts val="470"/>
              </a:lnSpc>
              <a:spcBef>
                <a:spcPts val="190"/>
              </a:spcBef>
            </a:pPr>
            <a:r>
              <a:rPr sz="450" b="1" spc="-35" dirty="0">
                <a:solidFill>
                  <a:srgbClr val="221E1F"/>
                </a:solidFill>
                <a:latin typeface="Arial"/>
                <a:cs typeface="Arial"/>
              </a:rPr>
              <a:t>W</a:t>
            </a:r>
            <a:r>
              <a:rPr sz="450" b="1" spc="-5" dirty="0">
                <a:solidFill>
                  <a:srgbClr val="221E1F"/>
                </a:solidFill>
                <a:latin typeface="Arial"/>
                <a:cs typeface="Arial"/>
              </a:rPr>
              <a:t>a</a:t>
            </a:r>
            <a:r>
              <a:rPr sz="450" b="1" spc="15" dirty="0">
                <a:solidFill>
                  <a:srgbClr val="221E1F"/>
                </a:solidFill>
                <a:latin typeface="Arial"/>
                <a:cs typeface="Arial"/>
              </a:rPr>
              <a:t>t</a:t>
            </a:r>
            <a:r>
              <a:rPr sz="450" b="1" spc="-10" dirty="0">
                <a:solidFill>
                  <a:srgbClr val="221E1F"/>
                </a:solidFill>
                <a:latin typeface="Arial"/>
                <a:cs typeface="Arial"/>
              </a:rPr>
              <a:t>e</a:t>
            </a:r>
            <a:r>
              <a:rPr sz="450" b="1" dirty="0">
                <a:solidFill>
                  <a:srgbClr val="221E1F"/>
                </a:solidFill>
                <a:latin typeface="Arial"/>
                <a:cs typeface="Arial"/>
              </a:rPr>
              <a:t>rl</a:t>
            </a:r>
            <a:r>
              <a:rPr sz="450" b="1" spc="-10" dirty="0">
                <a:solidFill>
                  <a:srgbClr val="221E1F"/>
                </a:solidFill>
                <a:latin typeface="Arial"/>
                <a:cs typeface="Arial"/>
              </a:rPr>
              <a:t>o</a:t>
            </a:r>
            <a:r>
              <a:rPr sz="450" b="1" dirty="0">
                <a:solidFill>
                  <a:srgbClr val="221E1F"/>
                </a:solidFill>
                <a:latin typeface="Arial"/>
                <a:cs typeface="Arial"/>
              </a:rPr>
              <a:t>o  </a:t>
            </a:r>
            <a:r>
              <a:rPr sz="450" b="1" spc="-5" dirty="0">
                <a:solidFill>
                  <a:srgbClr val="221E1F"/>
                </a:solidFill>
                <a:latin typeface="Arial"/>
                <a:cs typeface="Arial"/>
              </a:rPr>
              <a:t>Park</a:t>
            </a:r>
            <a:endParaRPr sz="450">
              <a:latin typeface="Arial"/>
              <a:cs typeface="Arial"/>
            </a:endParaRPr>
          </a:p>
        </p:txBody>
      </p:sp>
      <p:sp>
        <p:nvSpPr>
          <p:cNvPr id="49" name="object 49"/>
          <p:cNvSpPr/>
          <p:nvPr/>
        </p:nvSpPr>
        <p:spPr>
          <a:xfrm>
            <a:off x="4511234" y="7525510"/>
            <a:ext cx="30480" cy="40640"/>
          </a:xfrm>
          <a:custGeom>
            <a:avLst/>
            <a:gdLst/>
            <a:ahLst/>
            <a:cxnLst/>
            <a:rect l="l" t="t" r="r" b="b"/>
            <a:pathLst>
              <a:path w="30479" h="40640">
                <a:moveTo>
                  <a:pt x="0" y="40246"/>
                </a:moveTo>
                <a:lnTo>
                  <a:pt x="10604" y="40246"/>
                </a:lnTo>
                <a:lnTo>
                  <a:pt x="10604" y="26670"/>
                </a:lnTo>
                <a:lnTo>
                  <a:pt x="11264" y="26670"/>
                </a:lnTo>
                <a:lnTo>
                  <a:pt x="12153" y="26797"/>
                </a:lnTo>
                <a:lnTo>
                  <a:pt x="13220" y="26797"/>
                </a:lnTo>
                <a:lnTo>
                  <a:pt x="18605" y="26797"/>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9"/>
                </a:lnTo>
                <a:lnTo>
                  <a:pt x="0" y="40246"/>
                </a:lnTo>
                <a:close/>
              </a:path>
            </a:pathLst>
          </a:custGeom>
          <a:ln w="3378">
            <a:solidFill>
              <a:srgbClr val="FFFFFF"/>
            </a:solidFill>
          </a:ln>
        </p:spPr>
        <p:txBody>
          <a:bodyPr wrap="square" lIns="0" tIns="0" rIns="0" bIns="0" rtlCol="0"/>
          <a:lstStyle/>
          <a:p>
            <a:endParaRPr/>
          </a:p>
        </p:txBody>
      </p:sp>
      <p:sp>
        <p:nvSpPr>
          <p:cNvPr id="50" name="object 50"/>
          <p:cNvSpPr/>
          <p:nvPr/>
        </p:nvSpPr>
        <p:spPr>
          <a:xfrm>
            <a:off x="4521838" y="7533575"/>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51" name="object 51"/>
          <p:cNvSpPr/>
          <p:nvPr/>
        </p:nvSpPr>
        <p:spPr>
          <a:xfrm>
            <a:off x="4543347" y="7535942"/>
            <a:ext cx="28575" cy="30480"/>
          </a:xfrm>
          <a:custGeom>
            <a:avLst/>
            <a:gdLst/>
            <a:ahLst/>
            <a:cxnLst/>
            <a:rect l="l" t="t" r="r" b="b"/>
            <a:pathLst>
              <a:path w="28575" h="30479">
                <a:moveTo>
                  <a:pt x="27622" y="12865"/>
                </a:moveTo>
                <a:lnTo>
                  <a:pt x="27622" y="5575"/>
                </a:lnTo>
                <a:lnTo>
                  <a:pt x="24180" y="0"/>
                </a:lnTo>
                <a:lnTo>
                  <a:pt x="14173" y="0"/>
                </a:lnTo>
                <a:lnTo>
                  <a:pt x="8128" y="0"/>
                </a:lnTo>
                <a:lnTo>
                  <a:pt x="3911" y="1663"/>
                </a:lnTo>
                <a:lnTo>
                  <a:pt x="2082" y="2666"/>
                </a:lnTo>
                <a:lnTo>
                  <a:pt x="3911" y="9372"/>
                </a:lnTo>
                <a:lnTo>
                  <a:pt x="5867" y="8305"/>
                </a:lnTo>
                <a:lnTo>
                  <a:pt x="9067" y="7238"/>
                </a:lnTo>
                <a:lnTo>
                  <a:pt x="12153" y="7238"/>
                </a:lnTo>
                <a:lnTo>
                  <a:pt x="16065" y="7238"/>
                </a:lnTo>
                <a:lnTo>
                  <a:pt x="16954" y="8534"/>
                </a:lnTo>
                <a:lnTo>
                  <a:pt x="16954" y="9728"/>
                </a:lnTo>
                <a:lnTo>
                  <a:pt x="16954" y="9956"/>
                </a:lnTo>
                <a:lnTo>
                  <a:pt x="7061" y="9956"/>
                </a:lnTo>
                <a:lnTo>
                  <a:pt x="0" y="13461"/>
                </a:lnTo>
                <a:lnTo>
                  <a:pt x="0" y="21285"/>
                </a:lnTo>
                <a:lnTo>
                  <a:pt x="0" y="26136"/>
                </a:lnTo>
                <a:lnTo>
                  <a:pt x="3683" y="30467"/>
                </a:lnTo>
                <a:lnTo>
                  <a:pt x="9664" y="30467"/>
                </a:lnTo>
                <a:lnTo>
                  <a:pt x="12801" y="30467"/>
                </a:lnTo>
                <a:lnTo>
                  <a:pt x="15709" y="29578"/>
                </a:lnTo>
                <a:lnTo>
                  <a:pt x="17729" y="27266"/>
                </a:lnTo>
                <a:lnTo>
                  <a:pt x="17957" y="27266"/>
                </a:lnTo>
                <a:lnTo>
                  <a:pt x="18491" y="29819"/>
                </a:lnTo>
                <a:lnTo>
                  <a:pt x="28092" y="29819"/>
                </a:lnTo>
                <a:lnTo>
                  <a:pt x="27800" y="28333"/>
                </a:lnTo>
                <a:lnTo>
                  <a:pt x="27622" y="25603"/>
                </a:lnTo>
                <a:lnTo>
                  <a:pt x="27622" y="22707"/>
                </a:lnTo>
                <a:lnTo>
                  <a:pt x="27622" y="12865"/>
                </a:lnTo>
                <a:close/>
              </a:path>
            </a:pathLst>
          </a:custGeom>
          <a:ln w="3378">
            <a:solidFill>
              <a:srgbClr val="FFFFFF"/>
            </a:solidFill>
          </a:ln>
        </p:spPr>
        <p:txBody>
          <a:bodyPr wrap="square" lIns="0" tIns="0" rIns="0" bIns="0" rtlCol="0"/>
          <a:lstStyle/>
          <a:p>
            <a:endParaRPr/>
          </a:p>
        </p:txBody>
      </p:sp>
      <p:sp>
        <p:nvSpPr>
          <p:cNvPr id="52" name="object 52"/>
          <p:cNvSpPr/>
          <p:nvPr/>
        </p:nvSpPr>
        <p:spPr>
          <a:xfrm>
            <a:off x="4553837" y="7552427"/>
            <a:ext cx="6985" cy="6985"/>
          </a:xfrm>
          <a:custGeom>
            <a:avLst/>
            <a:gdLst/>
            <a:ahLst/>
            <a:cxnLst/>
            <a:rect l="l" t="t" r="r" b="b"/>
            <a:pathLst>
              <a:path w="6985" h="6984">
                <a:moveTo>
                  <a:pt x="6819" y="2362"/>
                </a:moveTo>
                <a:lnTo>
                  <a:pt x="6819" y="2895"/>
                </a:lnTo>
                <a:lnTo>
                  <a:pt x="6819" y="3428"/>
                </a:lnTo>
                <a:lnTo>
                  <a:pt x="6705" y="3848"/>
                </a:lnTo>
                <a:lnTo>
                  <a:pt x="6172" y="5511"/>
                </a:lnTo>
                <a:lnTo>
                  <a:pt x="4571" y="6578"/>
                </a:lnTo>
                <a:lnTo>
                  <a:pt x="3022" y="6578"/>
                </a:lnTo>
                <a:lnTo>
                  <a:pt x="1193" y="6578"/>
                </a:lnTo>
                <a:lnTo>
                  <a:pt x="0" y="5626"/>
                </a:lnTo>
                <a:lnTo>
                  <a:pt x="0" y="3784"/>
                </a:lnTo>
                <a:lnTo>
                  <a:pt x="0" y="1181"/>
                </a:lnTo>
                <a:lnTo>
                  <a:pt x="2438" y="0"/>
                </a:lnTo>
                <a:lnTo>
                  <a:pt x="6819" y="0"/>
                </a:lnTo>
                <a:lnTo>
                  <a:pt x="6819" y="2362"/>
                </a:lnTo>
                <a:close/>
              </a:path>
            </a:pathLst>
          </a:custGeom>
          <a:ln w="3378">
            <a:solidFill>
              <a:srgbClr val="FFFFFF"/>
            </a:solidFill>
          </a:ln>
        </p:spPr>
        <p:txBody>
          <a:bodyPr wrap="square" lIns="0" tIns="0" rIns="0" bIns="0" rtlCol="0"/>
          <a:lstStyle/>
          <a:p>
            <a:endParaRPr/>
          </a:p>
        </p:txBody>
      </p:sp>
      <p:sp>
        <p:nvSpPr>
          <p:cNvPr id="53" name="object 53"/>
          <p:cNvSpPr/>
          <p:nvPr/>
        </p:nvSpPr>
        <p:spPr>
          <a:xfrm>
            <a:off x="4576720" y="7535950"/>
            <a:ext cx="19685" cy="29845"/>
          </a:xfrm>
          <a:custGeom>
            <a:avLst/>
            <a:gdLst/>
            <a:ahLst/>
            <a:cxnLst/>
            <a:rect l="l" t="t" r="r" b="b"/>
            <a:pathLst>
              <a:path w="19685" h="29845">
                <a:moveTo>
                  <a:pt x="241" y="29806"/>
                </a:moveTo>
                <a:lnTo>
                  <a:pt x="10972" y="29806"/>
                </a:lnTo>
                <a:lnTo>
                  <a:pt x="10972" y="15405"/>
                </a:lnTo>
                <a:lnTo>
                  <a:pt x="10972" y="14693"/>
                </a:lnTo>
                <a:lnTo>
                  <a:pt x="11023" y="14046"/>
                </a:lnTo>
                <a:lnTo>
                  <a:pt x="11087" y="13563"/>
                </a:lnTo>
                <a:lnTo>
                  <a:pt x="11684" y="11201"/>
                </a:lnTo>
                <a:lnTo>
                  <a:pt x="13817" y="9893"/>
                </a:lnTo>
                <a:lnTo>
                  <a:pt x="16954" y="9893"/>
                </a:lnTo>
                <a:lnTo>
                  <a:pt x="18084" y="9893"/>
                </a:lnTo>
                <a:lnTo>
                  <a:pt x="18910" y="10007"/>
                </a:lnTo>
                <a:lnTo>
                  <a:pt x="19685" y="10185"/>
                </a:lnTo>
                <a:lnTo>
                  <a:pt x="19685" y="177"/>
                </a:lnTo>
                <a:lnTo>
                  <a:pt x="18910" y="0"/>
                </a:lnTo>
                <a:lnTo>
                  <a:pt x="18491" y="0"/>
                </a:lnTo>
                <a:lnTo>
                  <a:pt x="17551" y="0"/>
                </a:lnTo>
                <a:lnTo>
                  <a:pt x="14998" y="0"/>
                </a:lnTo>
                <a:lnTo>
                  <a:pt x="11328" y="1473"/>
                </a:lnTo>
                <a:lnTo>
                  <a:pt x="9779" y="5918"/>
                </a:lnTo>
                <a:lnTo>
                  <a:pt x="9550" y="5918"/>
                </a:lnTo>
                <a:lnTo>
                  <a:pt x="9131" y="647"/>
                </a:lnTo>
                <a:lnTo>
                  <a:pt x="0" y="647"/>
                </a:lnTo>
                <a:lnTo>
                  <a:pt x="177" y="3073"/>
                </a:lnTo>
                <a:lnTo>
                  <a:pt x="241" y="5867"/>
                </a:lnTo>
                <a:lnTo>
                  <a:pt x="241" y="10490"/>
                </a:lnTo>
                <a:lnTo>
                  <a:pt x="241" y="29806"/>
                </a:lnTo>
                <a:close/>
              </a:path>
            </a:pathLst>
          </a:custGeom>
          <a:ln w="3378">
            <a:solidFill>
              <a:srgbClr val="FFFFFF"/>
            </a:solidFill>
          </a:ln>
        </p:spPr>
        <p:txBody>
          <a:bodyPr wrap="square" lIns="0" tIns="0" rIns="0" bIns="0" rtlCol="0"/>
          <a:lstStyle/>
          <a:p>
            <a:endParaRPr/>
          </a:p>
        </p:txBody>
      </p:sp>
      <p:sp>
        <p:nvSpPr>
          <p:cNvPr id="54" name="object 54"/>
          <p:cNvSpPr/>
          <p:nvPr/>
        </p:nvSpPr>
        <p:spPr>
          <a:xfrm>
            <a:off x="4600016" y="7523677"/>
            <a:ext cx="31750" cy="42545"/>
          </a:xfrm>
          <a:custGeom>
            <a:avLst/>
            <a:gdLst/>
            <a:ahLst/>
            <a:cxnLst/>
            <a:rect l="l" t="t" r="r" b="b"/>
            <a:pathLst>
              <a:path w="31750" h="42545">
                <a:moveTo>
                  <a:pt x="10667" y="0"/>
                </a:moveTo>
                <a:lnTo>
                  <a:pt x="0" y="0"/>
                </a:lnTo>
                <a:lnTo>
                  <a:pt x="0" y="42075"/>
                </a:lnTo>
                <a:lnTo>
                  <a:pt x="10667" y="42075"/>
                </a:lnTo>
                <a:lnTo>
                  <a:pt x="10667" y="33781"/>
                </a:lnTo>
                <a:lnTo>
                  <a:pt x="12801" y="30937"/>
                </a:lnTo>
                <a:lnTo>
                  <a:pt x="18554" y="42075"/>
                </a:lnTo>
                <a:lnTo>
                  <a:pt x="31711" y="42075"/>
                </a:lnTo>
                <a:lnTo>
                  <a:pt x="20154" y="24650"/>
                </a:lnTo>
                <a:lnTo>
                  <a:pt x="30225" y="12915"/>
                </a:lnTo>
                <a:lnTo>
                  <a:pt x="17487" y="12915"/>
                </a:lnTo>
                <a:lnTo>
                  <a:pt x="12687" y="21221"/>
                </a:lnTo>
                <a:lnTo>
                  <a:pt x="12026" y="22288"/>
                </a:lnTo>
                <a:lnTo>
                  <a:pt x="11442" y="23469"/>
                </a:lnTo>
                <a:lnTo>
                  <a:pt x="10782" y="24777"/>
                </a:lnTo>
                <a:lnTo>
                  <a:pt x="10667" y="0"/>
                </a:lnTo>
                <a:close/>
              </a:path>
            </a:pathLst>
          </a:custGeom>
          <a:ln w="3378">
            <a:solidFill>
              <a:srgbClr val="FFFFFF"/>
            </a:solidFill>
          </a:ln>
        </p:spPr>
        <p:txBody>
          <a:bodyPr wrap="square" lIns="0" tIns="0" rIns="0" bIns="0" rtlCol="0"/>
          <a:lstStyle/>
          <a:p>
            <a:endParaRPr/>
          </a:p>
        </p:txBody>
      </p:sp>
      <p:sp>
        <p:nvSpPr>
          <p:cNvPr id="55" name="object 55"/>
          <p:cNvSpPr/>
          <p:nvPr/>
        </p:nvSpPr>
        <p:spPr>
          <a:xfrm>
            <a:off x="5489943" y="5277432"/>
            <a:ext cx="323599" cy="105374"/>
          </a:xfrm>
          <a:prstGeom prst="rect">
            <a:avLst/>
          </a:prstGeom>
          <a:blipFill>
            <a:blip r:embed="rId4" cstate="print"/>
            <a:stretch>
              <a:fillRect/>
            </a:stretch>
          </a:blipFill>
        </p:spPr>
        <p:txBody>
          <a:bodyPr wrap="square" lIns="0" tIns="0" rIns="0" bIns="0" rtlCol="0"/>
          <a:lstStyle/>
          <a:p>
            <a:endParaRPr/>
          </a:p>
        </p:txBody>
      </p:sp>
      <p:sp>
        <p:nvSpPr>
          <p:cNvPr id="56" name="object 56"/>
          <p:cNvSpPr txBox="1"/>
          <p:nvPr/>
        </p:nvSpPr>
        <p:spPr>
          <a:xfrm>
            <a:off x="5475258" y="5249230"/>
            <a:ext cx="352425" cy="156210"/>
          </a:xfrm>
          <a:prstGeom prst="rect">
            <a:avLst/>
          </a:prstGeom>
        </p:spPr>
        <p:txBody>
          <a:bodyPr vert="horz" wrap="square" lIns="0" tIns="24130" rIns="0" bIns="0" rtlCol="0">
            <a:spAutoFit/>
          </a:bodyPr>
          <a:lstStyle/>
          <a:p>
            <a:pPr marL="91440" marR="5080" indent="-79375">
              <a:lnSpc>
                <a:spcPts val="470"/>
              </a:lnSpc>
              <a:spcBef>
                <a:spcPts val="190"/>
              </a:spcBef>
            </a:pPr>
            <a:r>
              <a:rPr sz="450" b="1" dirty="0">
                <a:solidFill>
                  <a:srgbClr val="221E1F"/>
                </a:solidFill>
                <a:latin typeface="Arial"/>
                <a:cs typeface="Arial"/>
              </a:rPr>
              <a:t>Dell</a:t>
            </a:r>
            <a:r>
              <a:rPr sz="450" b="1" spc="-90" dirty="0">
                <a:solidFill>
                  <a:srgbClr val="221E1F"/>
                </a:solidFill>
                <a:latin typeface="Arial"/>
                <a:cs typeface="Arial"/>
              </a:rPr>
              <a:t> </a:t>
            </a:r>
            <a:r>
              <a:rPr sz="450" b="1" spc="-5" dirty="0">
                <a:solidFill>
                  <a:srgbClr val="221E1F"/>
                </a:solidFill>
                <a:latin typeface="Arial"/>
                <a:cs typeface="Arial"/>
              </a:rPr>
              <a:t>Medical  </a:t>
            </a:r>
            <a:r>
              <a:rPr sz="450" b="1" spc="-20" dirty="0">
                <a:solidFill>
                  <a:srgbClr val="221E1F"/>
                </a:solidFill>
                <a:latin typeface="Arial"/>
                <a:cs typeface="Arial"/>
              </a:rPr>
              <a:t>School</a:t>
            </a:r>
            <a:endParaRPr sz="450">
              <a:latin typeface="Arial"/>
              <a:cs typeface="Arial"/>
            </a:endParaRPr>
          </a:p>
        </p:txBody>
      </p:sp>
      <p:sp>
        <p:nvSpPr>
          <p:cNvPr id="57" name="object 57"/>
          <p:cNvSpPr/>
          <p:nvPr/>
        </p:nvSpPr>
        <p:spPr>
          <a:xfrm>
            <a:off x="4523704" y="5281167"/>
            <a:ext cx="396546" cy="90518"/>
          </a:xfrm>
          <a:prstGeom prst="rect">
            <a:avLst/>
          </a:prstGeom>
          <a:blipFill>
            <a:blip r:embed="rId5" cstate="print"/>
            <a:stretch>
              <a:fillRect/>
            </a:stretch>
          </a:blipFill>
        </p:spPr>
        <p:txBody>
          <a:bodyPr wrap="square" lIns="0" tIns="0" rIns="0" bIns="0" rtlCol="0"/>
          <a:lstStyle/>
          <a:p>
            <a:endParaRPr/>
          </a:p>
        </p:txBody>
      </p:sp>
      <p:sp>
        <p:nvSpPr>
          <p:cNvPr id="58" name="object 58"/>
          <p:cNvSpPr txBox="1"/>
          <p:nvPr/>
        </p:nvSpPr>
        <p:spPr>
          <a:xfrm>
            <a:off x="4509844" y="5238108"/>
            <a:ext cx="422909" cy="156210"/>
          </a:xfrm>
          <a:prstGeom prst="rect">
            <a:avLst/>
          </a:prstGeom>
        </p:spPr>
        <p:txBody>
          <a:bodyPr vert="horz" wrap="square" lIns="0" tIns="24130" rIns="0" bIns="0" rtlCol="0">
            <a:spAutoFit/>
          </a:bodyPr>
          <a:lstStyle/>
          <a:p>
            <a:pPr marL="12700" marR="5080" indent="61594">
              <a:lnSpc>
                <a:spcPts val="470"/>
              </a:lnSpc>
              <a:spcBef>
                <a:spcPts val="190"/>
              </a:spcBef>
            </a:pPr>
            <a:r>
              <a:rPr sz="450" b="1" dirty="0">
                <a:solidFill>
                  <a:srgbClr val="221E1F"/>
                </a:solidFill>
                <a:latin typeface="Arial"/>
                <a:cs typeface="Arial"/>
              </a:rPr>
              <a:t>Dell </a:t>
            </a:r>
            <a:r>
              <a:rPr sz="450" b="1" spc="-10" dirty="0">
                <a:solidFill>
                  <a:srgbClr val="221E1F"/>
                </a:solidFill>
                <a:latin typeface="Arial"/>
                <a:cs typeface="Arial"/>
              </a:rPr>
              <a:t>Seton  </a:t>
            </a:r>
            <a:r>
              <a:rPr sz="450" b="1" spc="-5" dirty="0">
                <a:solidFill>
                  <a:srgbClr val="221E1F"/>
                </a:solidFill>
                <a:latin typeface="Arial"/>
                <a:cs typeface="Arial"/>
              </a:rPr>
              <a:t>Medical</a:t>
            </a:r>
            <a:r>
              <a:rPr sz="450" b="1" spc="-85" dirty="0">
                <a:solidFill>
                  <a:srgbClr val="221E1F"/>
                </a:solidFill>
                <a:latin typeface="Arial"/>
                <a:cs typeface="Arial"/>
              </a:rPr>
              <a:t> </a:t>
            </a:r>
            <a:r>
              <a:rPr sz="450" b="1" spc="-10" dirty="0">
                <a:solidFill>
                  <a:srgbClr val="221E1F"/>
                </a:solidFill>
                <a:latin typeface="Arial"/>
                <a:cs typeface="Arial"/>
              </a:rPr>
              <a:t>Center</a:t>
            </a:r>
            <a:endParaRPr sz="450">
              <a:latin typeface="Arial"/>
              <a:cs typeface="Arial"/>
            </a:endParaRPr>
          </a:p>
        </p:txBody>
      </p:sp>
      <p:sp>
        <p:nvSpPr>
          <p:cNvPr id="59" name="object 59"/>
          <p:cNvSpPr txBox="1"/>
          <p:nvPr/>
        </p:nvSpPr>
        <p:spPr>
          <a:xfrm>
            <a:off x="5012040" y="7312852"/>
            <a:ext cx="260350" cy="96520"/>
          </a:xfrm>
          <a:prstGeom prst="rect">
            <a:avLst/>
          </a:prstGeom>
        </p:spPr>
        <p:txBody>
          <a:bodyPr vert="horz" wrap="square" lIns="0" tIns="14604" rIns="0" bIns="0" rtlCol="0">
            <a:spAutoFit/>
          </a:bodyPr>
          <a:lstStyle/>
          <a:p>
            <a:pPr marL="12700">
              <a:lnSpc>
                <a:spcPct val="100000"/>
              </a:lnSpc>
              <a:spcBef>
                <a:spcPts val="114"/>
              </a:spcBef>
            </a:pPr>
            <a:r>
              <a:rPr sz="450" b="1" spc="-20" dirty="0">
                <a:solidFill>
                  <a:srgbClr val="221E1F"/>
                </a:solidFill>
                <a:latin typeface="Arial"/>
                <a:cs typeface="Arial"/>
              </a:rPr>
              <a:t>HELI</a:t>
            </a:r>
            <a:r>
              <a:rPr sz="450" b="1" spc="-50" dirty="0">
                <a:solidFill>
                  <a:srgbClr val="221E1F"/>
                </a:solidFill>
                <a:latin typeface="Arial"/>
                <a:cs typeface="Arial"/>
              </a:rPr>
              <a:t>P</a:t>
            </a:r>
            <a:r>
              <a:rPr sz="450" b="1" spc="-10" dirty="0">
                <a:solidFill>
                  <a:srgbClr val="221E1F"/>
                </a:solidFill>
                <a:latin typeface="Arial"/>
                <a:cs typeface="Arial"/>
              </a:rPr>
              <a:t>AD</a:t>
            </a:r>
            <a:endParaRPr sz="450">
              <a:latin typeface="Arial"/>
              <a:cs typeface="Arial"/>
            </a:endParaRPr>
          </a:p>
        </p:txBody>
      </p:sp>
      <p:sp>
        <p:nvSpPr>
          <p:cNvPr id="60" name="object 60"/>
          <p:cNvSpPr/>
          <p:nvPr/>
        </p:nvSpPr>
        <p:spPr>
          <a:xfrm>
            <a:off x="5028415" y="7344873"/>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61" name="object 61"/>
          <p:cNvSpPr/>
          <p:nvPr/>
        </p:nvSpPr>
        <p:spPr>
          <a:xfrm>
            <a:off x="5069604" y="7344869"/>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62" name="object 62"/>
          <p:cNvSpPr/>
          <p:nvPr/>
        </p:nvSpPr>
        <p:spPr>
          <a:xfrm>
            <a:off x="5101726" y="7344878"/>
            <a:ext cx="26670" cy="40005"/>
          </a:xfrm>
          <a:custGeom>
            <a:avLst/>
            <a:gdLst/>
            <a:ahLst/>
            <a:cxnLst/>
            <a:rect l="l" t="t" r="r" b="b"/>
            <a:pathLst>
              <a:path w="26670" h="40004">
                <a:moveTo>
                  <a:pt x="0" y="39941"/>
                </a:moveTo>
                <a:lnTo>
                  <a:pt x="26073" y="39941"/>
                </a:lnTo>
                <a:lnTo>
                  <a:pt x="26073" y="30987"/>
                </a:lnTo>
                <a:lnTo>
                  <a:pt x="10731" y="30987"/>
                </a:lnTo>
                <a:lnTo>
                  <a:pt x="10731" y="0"/>
                </a:lnTo>
                <a:lnTo>
                  <a:pt x="0" y="0"/>
                </a:lnTo>
                <a:lnTo>
                  <a:pt x="0" y="39941"/>
                </a:lnTo>
                <a:close/>
              </a:path>
            </a:pathLst>
          </a:custGeom>
          <a:ln w="3378">
            <a:solidFill>
              <a:srgbClr val="FFFFFF"/>
            </a:solidFill>
          </a:ln>
        </p:spPr>
        <p:txBody>
          <a:bodyPr wrap="square" lIns="0" tIns="0" rIns="0" bIns="0" rtlCol="0"/>
          <a:lstStyle/>
          <a:p>
            <a:endParaRPr/>
          </a:p>
        </p:txBody>
      </p:sp>
      <p:sp>
        <p:nvSpPr>
          <p:cNvPr id="63" name="object 63"/>
          <p:cNvSpPr/>
          <p:nvPr/>
        </p:nvSpPr>
        <p:spPr>
          <a:xfrm>
            <a:off x="5132428" y="7344873"/>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64" name="object 64"/>
          <p:cNvSpPr/>
          <p:nvPr/>
        </p:nvSpPr>
        <p:spPr>
          <a:xfrm>
            <a:off x="5149910" y="7344574"/>
            <a:ext cx="30480" cy="40640"/>
          </a:xfrm>
          <a:custGeom>
            <a:avLst/>
            <a:gdLst/>
            <a:ahLst/>
            <a:cxnLst/>
            <a:rect l="l" t="t" r="r" b="b"/>
            <a:pathLst>
              <a:path w="30479" h="40640">
                <a:moveTo>
                  <a:pt x="0" y="40246"/>
                </a:moveTo>
                <a:lnTo>
                  <a:pt x="10604" y="40246"/>
                </a:lnTo>
                <a:lnTo>
                  <a:pt x="10604" y="26669"/>
                </a:lnTo>
                <a:lnTo>
                  <a:pt x="11264" y="26669"/>
                </a:lnTo>
                <a:lnTo>
                  <a:pt x="12153" y="26796"/>
                </a:lnTo>
                <a:lnTo>
                  <a:pt x="13220" y="26796"/>
                </a:lnTo>
                <a:lnTo>
                  <a:pt x="18605" y="26796"/>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8"/>
                </a:lnTo>
                <a:lnTo>
                  <a:pt x="0" y="40246"/>
                </a:lnTo>
                <a:close/>
              </a:path>
            </a:pathLst>
          </a:custGeom>
          <a:ln w="3378">
            <a:solidFill>
              <a:srgbClr val="FFFFFF"/>
            </a:solidFill>
          </a:ln>
        </p:spPr>
        <p:txBody>
          <a:bodyPr wrap="square" lIns="0" tIns="0" rIns="0" bIns="0" rtlCol="0"/>
          <a:lstStyle/>
          <a:p>
            <a:endParaRPr/>
          </a:p>
        </p:txBody>
      </p:sp>
      <p:sp>
        <p:nvSpPr>
          <p:cNvPr id="65" name="object 65"/>
          <p:cNvSpPr/>
          <p:nvPr/>
        </p:nvSpPr>
        <p:spPr>
          <a:xfrm>
            <a:off x="5160515" y="7352638"/>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66" name="object 66"/>
          <p:cNvSpPr/>
          <p:nvPr/>
        </p:nvSpPr>
        <p:spPr>
          <a:xfrm>
            <a:off x="5179189" y="7344877"/>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67" name="object 67"/>
          <p:cNvSpPr/>
          <p:nvPr/>
        </p:nvSpPr>
        <p:spPr>
          <a:xfrm>
            <a:off x="5193946" y="7352637"/>
            <a:ext cx="7620" cy="15240"/>
          </a:xfrm>
          <a:custGeom>
            <a:avLst/>
            <a:gdLst/>
            <a:ahLst/>
            <a:cxnLst/>
            <a:rect l="l" t="t" r="r" b="b"/>
            <a:pathLst>
              <a:path w="7620" h="15240">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68" name="object 68"/>
          <p:cNvSpPr/>
          <p:nvPr/>
        </p:nvSpPr>
        <p:spPr>
          <a:xfrm>
            <a:off x="5221446" y="7344574"/>
            <a:ext cx="36830" cy="41275"/>
          </a:xfrm>
          <a:custGeom>
            <a:avLst/>
            <a:gdLst/>
            <a:ahLst/>
            <a:cxnLst/>
            <a:rect l="l" t="t" r="r" b="b"/>
            <a:pathLst>
              <a:path w="36829" h="41275">
                <a:moveTo>
                  <a:pt x="0" y="40068"/>
                </a:moveTo>
                <a:lnTo>
                  <a:pt x="2019" y="40360"/>
                </a:lnTo>
                <a:lnTo>
                  <a:pt x="5511" y="40716"/>
                </a:lnTo>
                <a:lnTo>
                  <a:pt x="10604" y="40716"/>
                </a:lnTo>
                <a:lnTo>
                  <a:pt x="18427" y="40716"/>
                </a:lnTo>
                <a:lnTo>
                  <a:pt x="25006" y="39179"/>
                </a:lnTo>
                <a:lnTo>
                  <a:pt x="29400" y="35801"/>
                </a:lnTo>
                <a:lnTo>
                  <a:pt x="33312" y="32778"/>
                </a:lnTo>
                <a:lnTo>
                  <a:pt x="36385" y="27508"/>
                </a:lnTo>
                <a:lnTo>
                  <a:pt x="36385" y="19329"/>
                </a:lnTo>
                <a:lnTo>
                  <a:pt x="36385" y="11976"/>
                </a:lnTo>
                <a:lnTo>
                  <a:pt x="33540" y="6997"/>
                </a:lnTo>
                <a:lnTo>
                  <a:pt x="29159" y="3975"/>
                </a:lnTo>
                <a:lnTo>
                  <a:pt x="25184" y="1244"/>
                </a:lnTo>
                <a:lnTo>
                  <a:pt x="20383" y="0"/>
                </a:lnTo>
                <a:lnTo>
                  <a:pt x="12687" y="0"/>
                </a:lnTo>
                <a:lnTo>
                  <a:pt x="7937" y="0"/>
                </a:lnTo>
                <a:lnTo>
                  <a:pt x="3378" y="304"/>
                </a:lnTo>
                <a:lnTo>
                  <a:pt x="0" y="888"/>
                </a:lnTo>
                <a:lnTo>
                  <a:pt x="0" y="40068"/>
                </a:lnTo>
                <a:close/>
              </a:path>
            </a:pathLst>
          </a:custGeom>
          <a:ln w="3378">
            <a:solidFill>
              <a:srgbClr val="FFFFFF"/>
            </a:solidFill>
          </a:ln>
        </p:spPr>
        <p:txBody>
          <a:bodyPr wrap="square" lIns="0" tIns="0" rIns="0" bIns="0" rtlCol="0"/>
          <a:lstStyle/>
          <a:p>
            <a:endParaRPr/>
          </a:p>
        </p:txBody>
      </p:sp>
      <p:sp>
        <p:nvSpPr>
          <p:cNvPr id="69" name="object 69"/>
          <p:cNvSpPr/>
          <p:nvPr/>
        </p:nvSpPr>
        <p:spPr>
          <a:xfrm>
            <a:off x="5232114" y="7352752"/>
            <a:ext cx="14604" cy="24765"/>
          </a:xfrm>
          <a:custGeom>
            <a:avLst/>
            <a:gdLst/>
            <a:ahLst/>
            <a:cxnLst/>
            <a:rect l="l" t="t" r="r" b="b"/>
            <a:pathLst>
              <a:path w="14604" h="24765">
                <a:moveTo>
                  <a:pt x="0" y="241"/>
                </a:moveTo>
                <a:lnTo>
                  <a:pt x="533" y="126"/>
                </a:lnTo>
                <a:lnTo>
                  <a:pt x="1600" y="0"/>
                </a:lnTo>
                <a:lnTo>
                  <a:pt x="3263" y="0"/>
                </a:lnTo>
                <a:lnTo>
                  <a:pt x="9715" y="0"/>
                </a:lnTo>
                <a:lnTo>
                  <a:pt x="14338" y="3682"/>
                </a:lnTo>
                <a:lnTo>
                  <a:pt x="14338" y="11506"/>
                </a:lnTo>
                <a:lnTo>
                  <a:pt x="14338" y="20510"/>
                </a:lnTo>
                <a:lnTo>
                  <a:pt x="9182" y="24307"/>
                </a:lnTo>
                <a:lnTo>
                  <a:pt x="2247" y="24244"/>
                </a:lnTo>
                <a:lnTo>
                  <a:pt x="1536" y="24244"/>
                </a:lnTo>
                <a:lnTo>
                  <a:pt x="533" y="24244"/>
                </a:lnTo>
                <a:lnTo>
                  <a:pt x="0" y="24129"/>
                </a:lnTo>
                <a:lnTo>
                  <a:pt x="0" y="241"/>
                </a:lnTo>
                <a:close/>
              </a:path>
            </a:pathLst>
          </a:custGeom>
          <a:ln w="3378">
            <a:solidFill>
              <a:srgbClr val="FFFFFF"/>
            </a:solidFill>
          </a:ln>
        </p:spPr>
        <p:txBody>
          <a:bodyPr wrap="square" lIns="0" tIns="0" rIns="0" bIns="0" rtlCol="0"/>
          <a:lstStyle/>
          <a:p>
            <a:endParaRPr/>
          </a:p>
        </p:txBody>
      </p:sp>
      <p:sp>
        <p:nvSpPr>
          <p:cNvPr id="70" name="object 70"/>
          <p:cNvSpPr/>
          <p:nvPr/>
        </p:nvSpPr>
        <p:spPr>
          <a:xfrm>
            <a:off x="5642740" y="6252710"/>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71" name="object 71"/>
          <p:cNvSpPr/>
          <p:nvPr/>
        </p:nvSpPr>
        <p:spPr>
          <a:xfrm>
            <a:off x="5682276" y="6251999"/>
            <a:ext cx="39370" cy="41910"/>
          </a:xfrm>
          <a:custGeom>
            <a:avLst/>
            <a:gdLst/>
            <a:ahLst/>
            <a:cxnLst/>
            <a:rect l="l" t="t" r="r" b="b"/>
            <a:pathLst>
              <a:path w="39370" h="41910">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72" name="object 72"/>
          <p:cNvSpPr/>
          <p:nvPr/>
        </p:nvSpPr>
        <p:spPr>
          <a:xfrm>
            <a:off x="5693591" y="6260470"/>
            <a:ext cx="17145" cy="24765"/>
          </a:xfrm>
          <a:custGeom>
            <a:avLst/>
            <a:gdLst/>
            <a:ahLst/>
            <a:cxnLst/>
            <a:rect l="l" t="t" r="r" b="b"/>
            <a:pathLst>
              <a:path w="17145" h="24764">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73" name="object 73"/>
          <p:cNvSpPr/>
          <p:nvPr/>
        </p:nvSpPr>
        <p:spPr>
          <a:xfrm>
            <a:off x="5725298" y="6252058"/>
            <a:ext cx="29209" cy="41275"/>
          </a:xfrm>
          <a:custGeom>
            <a:avLst/>
            <a:gdLst/>
            <a:ahLst/>
            <a:cxnLst/>
            <a:rect l="l" t="t" r="r" b="b"/>
            <a:pathLst>
              <a:path w="29210" h="41275">
                <a:moveTo>
                  <a:pt x="0" y="38760"/>
                </a:moveTo>
                <a:lnTo>
                  <a:pt x="2247" y="39941"/>
                </a:lnTo>
                <a:lnTo>
                  <a:pt x="6934" y="41186"/>
                </a:lnTo>
                <a:lnTo>
                  <a:pt x="11734" y="41186"/>
                </a:lnTo>
                <a:lnTo>
                  <a:pt x="23406" y="41186"/>
                </a:lnTo>
                <a:lnTo>
                  <a:pt x="28740" y="35318"/>
                </a:lnTo>
                <a:lnTo>
                  <a:pt x="28740" y="28448"/>
                </a:lnTo>
                <a:lnTo>
                  <a:pt x="28740" y="22872"/>
                </a:lnTo>
                <a:lnTo>
                  <a:pt x="25539" y="19024"/>
                </a:lnTo>
                <a:lnTo>
                  <a:pt x="18376" y="16357"/>
                </a:lnTo>
                <a:lnTo>
                  <a:pt x="13335" y="14516"/>
                </a:lnTo>
                <a:lnTo>
                  <a:pt x="11201" y="13690"/>
                </a:lnTo>
                <a:lnTo>
                  <a:pt x="11201" y="11671"/>
                </a:lnTo>
                <a:lnTo>
                  <a:pt x="11201" y="9893"/>
                </a:lnTo>
                <a:lnTo>
                  <a:pt x="12979" y="8712"/>
                </a:lnTo>
                <a:lnTo>
                  <a:pt x="16243" y="8712"/>
                </a:lnTo>
                <a:lnTo>
                  <a:pt x="20205" y="8712"/>
                </a:lnTo>
                <a:lnTo>
                  <a:pt x="23177" y="9842"/>
                </a:lnTo>
                <a:lnTo>
                  <a:pt x="24892" y="10604"/>
                </a:lnTo>
                <a:lnTo>
                  <a:pt x="27139" y="2070"/>
                </a:lnTo>
                <a:lnTo>
                  <a:pt x="24536" y="889"/>
                </a:lnTo>
                <a:lnTo>
                  <a:pt x="21094" y="0"/>
                </a:lnTo>
                <a:lnTo>
                  <a:pt x="16357" y="0"/>
                </a:lnTo>
                <a:lnTo>
                  <a:pt x="6286" y="0"/>
                </a:lnTo>
                <a:lnTo>
                  <a:pt x="292" y="5448"/>
                </a:lnTo>
                <a:lnTo>
                  <a:pt x="292" y="12509"/>
                </a:lnTo>
                <a:lnTo>
                  <a:pt x="292" y="18427"/>
                </a:lnTo>
                <a:lnTo>
                  <a:pt x="4800" y="22161"/>
                </a:lnTo>
                <a:lnTo>
                  <a:pt x="11557" y="24536"/>
                </a:lnTo>
                <a:lnTo>
                  <a:pt x="16065" y="26073"/>
                </a:lnTo>
                <a:lnTo>
                  <a:pt x="17843" y="27203"/>
                </a:lnTo>
                <a:lnTo>
                  <a:pt x="17843" y="29159"/>
                </a:lnTo>
                <a:lnTo>
                  <a:pt x="17843" y="31178"/>
                </a:lnTo>
                <a:lnTo>
                  <a:pt x="16065" y="32423"/>
                </a:lnTo>
                <a:lnTo>
                  <a:pt x="12382" y="32423"/>
                </a:lnTo>
                <a:lnTo>
                  <a:pt x="8356" y="32423"/>
                </a:lnTo>
                <a:lnTo>
                  <a:pt x="4445" y="31178"/>
                </a:lnTo>
                <a:lnTo>
                  <a:pt x="2019" y="29933"/>
                </a:lnTo>
                <a:lnTo>
                  <a:pt x="0" y="38760"/>
                </a:lnTo>
                <a:close/>
              </a:path>
            </a:pathLst>
          </a:custGeom>
          <a:ln w="3378">
            <a:solidFill>
              <a:srgbClr val="FFFFFF"/>
            </a:solidFill>
          </a:ln>
        </p:spPr>
        <p:txBody>
          <a:bodyPr wrap="square" lIns="0" tIns="0" rIns="0" bIns="0" rtlCol="0"/>
          <a:lstStyle/>
          <a:p>
            <a:endParaRPr/>
          </a:p>
        </p:txBody>
      </p:sp>
      <p:sp>
        <p:nvSpPr>
          <p:cNvPr id="74" name="object 74"/>
          <p:cNvSpPr/>
          <p:nvPr/>
        </p:nvSpPr>
        <p:spPr>
          <a:xfrm>
            <a:off x="5759258" y="6252409"/>
            <a:ext cx="30480" cy="40640"/>
          </a:xfrm>
          <a:custGeom>
            <a:avLst/>
            <a:gdLst/>
            <a:ahLst/>
            <a:cxnLst/>
            <a:rect l="l" t="t" r="r" b="b"/>
            <a:pathLst>
              <a:path w="30479" h="40639">
                <a:moveTo>
                  <a:pt x="0" y="40246"/>
                </a:moveTo>
                <a:lnTo>
                  <a:pt x="10604" y="40246"/>
                </a:lnTo>
                <a:lnTo>
                  <a:pt x="10604" y="26669"/>
                </a:lnTo>
                <a:lnTo>
                  <a:pt x="11264" y="26669"/>
                </a:lnTo>
                <a:lnTo>
                  <a:pt x="12153" y="26796"/>
                </a:lnTo>
                <a:lnTo>
                  <a:pt x="13220" y="26796"/>
                </a:lnTo>
                <a:lnTo>
                  <a:pt x="18605" y="26796"/>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8"/>
                </a:lnTo>
                <a:lnTo>
                  <a:pt x="0" y="40246"/>
                </a:lnTo>
                <a:close/>
              </a:path>
            </a:pathLst>
          </a:custGeom>
          <a:ln w="3378">
            <a:solidFill>
              <a:srgbClr val="FFFFFF"/>
            </a:solidFill>
          </a:ln>
        </p:spPr>
        <p:txBody>
          <a:bodyPr wrap="square" lIns="0" tIns="0" rIns="0" bIns="0" rtlCol="0"/>
          <a:lstStyle/>
          <a:p>
            <a:endParaRPr/>
          </a:p>
        </p:txBody>
      </p:sp>
      <p:sp>
        <p:nvSpPr>
          <p:cNvPr id="75" name="object 75"/>
          <p:cNvSpPr/>
          <p:nvPr/>
        </p:nvSpPr>
        <p:spPr>
          <a:xfrm>
            <a:off x="5769862" y="6260474"/>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76" name="object 76"/>
          <p:cNvSpPr/>
          <p:nvPr/>
        </p:nvSpPr>
        <p:spPr>
          <a:xfrm>
            <a:off x="5794344" y="6252710"/>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77" name="object 77"/>
          <p:cNvSpPr/>
          <p:nvPr/>
        </p:nvSpPr>
        <p:spPr>
          <a:xfrm>
            <a:off x="5809393" y="6252714"/>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78" name="object 78"/>
          <p:cNvSpPr/>
          <p:nvPr/>
        </p:nvSpPr>
        <p:spPr>
          <a:xfrm>
            <a:off x="5838030" y="6252714"/>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79" name="object 79"/>
          <p:cNvSpPr/>
          <p:nvPr/>
        </p:nvSpPr>
        <p:spPr>
          <a:xfrm>
            <a:off x="5852787" y="6260474"/>
            <a:ext cx="7620" cy="15240"/>
          </a:xfrm>
          <a:custGeom>
            <a:avLst/>
            <a:gdLst/>
            <a:ahLst/>
            <a:cxnLst/>
            <a:rect l="l" t="t" r="r" b="b"/>
            <a:pathLst>
              <a:path w="7620" h="15239">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80" name="object 80"/>
          <p:cNvSpPr/>
          <p:nvPr/>
        </p:nvSpPr>
        <p:spPr>
          <a:xfrm>
            <a:off x="5880286" y="6252714"/>
            <a:ext cx="26670" cy="40005"/>
          </a:xfrm>
          <a:custGeom>
            <a:avLst/>
            <a:gdLst/>
            <a:ahLst/>
            <a:cxnLst/>
            <a:rect l="l" t="t" r="r" b="b"/>
            <a:pathLst>
              <a:path w="26670" h="40004">
                <a:moveTo>
                  <a:pt x="0" y="39941"/>
                </a:moveTo>
                <a:lnTo>
                  <a:pt x="26073" y="39941"/>
                </a:lnTo>
                <a:lnTo>
                  <a:pt x="26073" y="30987"/>
                </a:lnTo>
                <a:lnTo>
                  <a:pt x="10731" y="30987"/>
                </a:lnTo>
                <a:lnTo>
                  <a:pt x="10731" y="0"/>
                </a:lnTo>
                <a:lnTo>
                  <a:pt x="0" y="0"/>
                </a:lnTo>
                <a:lnTo>
                  <a:pt x="0" y="39941"/>
                </a:lnTo>
                <a:close/>
              </a:path>
            </a:pathLst>
          </a:custGeom>
          <a:ln w="3378">
            <a:solidFill>
              <a:srgbClr val="FFFFFF"/>
            </a:solidFill>
          </a:ln>
        </p:spPr>
        <p:txBody>
          <a:bodyPr wrap="square" lIns="0" tIns="0" rIns="0" bIns="0" rtlCol="0"/>
          <a:lstStyle/>
          <a:p>
            <a:endParaRPr/>
          </a:p>
        </p:txBody>
      </p:sp>
      <p:sp>
        <p:nvSpPr>
          <p:cNvPr id="81" name="object 81"/>
          <p:cNvSpPr txBox="1"/>
          <p:nvPr/>
        </p:nvSpPr>
        <p:spPr>
          <a:xfrm>
            <a:off x="5582779" y="6220688"/>
            <a:ext cx="381635" cy="156210"/>
          </a:xfrm>
          <a:prstGeom prst="rect">
            <a:avLst/>
          </a:prstGeom>
        </p:spPr>
        <p:txBody>
          <a:bodyPr vert="horz" wrap="square" lIns="0" tIns="24130" rIns="0" bIns="0" rtlCol="0">
            <a:spAutoFit/>
          </a:bodyPr>
          <a:lstStyle/>
          <a:p>
            <a:pPr marL="12700" marR="5080" indent="43180">
              <a:lnSpc>
                <a:spcPts val="470"/>
              </a:lnSpc>
              <a:spcBef>
                <a:spcPts val="190"/>
              </a:spcBef>
            </a:pPr>
            <a:r>
              <a:rPr sz="450" b="1" spc="-25" dirty="0">
                <a:solidFill>
                  <a:srgbClr val="221E1F"/>
                </a:solidFill>
                <a:latin typeface="Arial"/>
                <a:cs typeface="Arial"/>
              </a:rPr>
              <a:t>HOSPITAL  </a:t>
            </a:r>
            <a:r>
              <a:rPr sz="450" b="1" spc="-15" dirty="0">
                <a:solidFill>
                  <a:srgbClr val="221E1F"/>
                </a:solidFill>
                <a:latin typeface="Arial"/>
                <a:cs typeface="Arial"/>
              </a:rPr>
              <a:t>NORT</a:t>
            </a:r>
            <a:r>
              <a:rPr sz="450" b="1" spc="-10" dirty="0">
                <a:solidFill>
                  <a:srgbClr val="221E1F"/>
                </a:solidFill>
                <a:latin typeface="Arial"/>
                <a:cs typeface="Arial"/>
              </a:rPr>
              <a:t>H</a:t>
            </a:r>
            <a:r>
              <a:rPr sz="450" b="1" spc="-60" dirty="0">
                <a:solidFill>
                  <a:srgbClr val="221E1F"/>
                </a:solidFill>
                <a:latin typeface="Arial"/>
                <a:cs typeface="Arial"/>
              </a:rPr>
              <a:t> </a:t>
            </a:r>
            <a:r>
              <a:rPr sz="450" b="1" spc="-10" dirty="0">
                <a:solidFill>
                  <a:srgbClr val="221E1F"/>
                </a:solidFill>
                <a:latin typeface="Arial"/>
                <a:cs typeface="Arial"/>
              </a:rPr>
              <a:t>WING</a:t>
            </a:r>
            <a:endParaRPr sz="450">
              <a:latin typeface="Arial"/>
              <a:cs typeface="Arial"/>
            </a:endParaRPr>
          </a:p>
        </p:txBody>
      </p:sp>
      <p:sp>
        <p:nvSpPr>
          <p:cNvPr id="82" name="object 82"/>
          <p:cNvSpPr/>
          <p:nvPr/>
        </p:nvSpPr>
        <p:spPr>
          <a:xfrm>
            <a:off x="5599153" y="6311979"/>
            <a:ext cx="34925" cy="40005"/>
          </a:xfrm>
          <a:custGeom>
            <a:avLst/>
            <a:gdLst/>
            <a:ahLst/>
            <a:cxnLst/>
            <a:rect l="l" t="t" r="r" b="b"/>
            <a:pathLst>
              <a:path w="34925" h="40004">
                <a:moveTo>
                  <a:pt x="9778" y="39941"/>
                </a:moveTo>
                <a:lnTo>
                  <a:pt x="9778" y="30162"/>
                </a:lnTo>
                <a:lnTo>
                  <a:pt x="9778" y="23647"/>
                </a:lnTo>
                <a:lnTo>
                  <a:pt x="9664" y="17652"/>
                </a:lnTo>
                <a:lnTo>
                  <a:pt x="9359" y="12268"/>
                </a:lnTo>
                <a:lnTo>
                  <a:pt x="9601" y="12268"/>
                </a:lnTo>
                <a:lnTo>
                  <a:pt x="11493" y="17068"/>
                </a:lnTo>
                <a:lnTo>
                  <a:pt x="14109" y="22453"/>
                </a:lnTo>
                <a:lnTo>
                  <a:pt x="16294" y="26669"/>
                </a:lnTo>
                <a:lnTo>
                  <a:pt x="23113" y="39941"/>
                </a:lnTo>
                <a:lnTo>
                  <a:pt x="34378" y="39941"/>
                </a:lnTo>
                <a:lnTo>
                  <a:pt x="34378" y="0"/>
                </a:lnTo>
                <a:lnTo>
                  <a:pt x="24599" y="0"/>
                </a:lnTo>
                <a:lnTo>
                  <a:pt x="24599" y="9423"/>
                </a:lnTo>
                <a:lnTo>
                  <a:pt x="24599" y="15405"/>
                </a:lnTo>
                <a:lnTo>
                  <a:pt x="24828" y="20980"/>
                </a:lnTo>
                <a:lnTo>
                  <a:pt x="25425" y="26250"/>
                </a:lnTo>
                <a:lnTo>
                  <a:pt x="25247" y="26250"/>
                </a:lnTo>
                <a:lnTo>
                  <a:pt x="23469" y="21564"/>
                </a:lnTo>
                <a:lnTo>
                  <a:pt x="21158" y="16230"/>
                </a:lnTo>
                <a:lnTo>
                  <a:pt x="18961" y="12268"/>
                </a:lnTo>
                <a:lnTo>
                  <a:pt x="12623" y="0"/>
                </a:lnTo>
                <a:lnTo>
                  <a:pt x="0" y="0"/>
                </a:lnTo>
                <a:lnTo>
                  <a:pt x="0" y="39941"/>
                </a:lnTo>
                <a:lnTo>
                  <a:pt x="9778" y="39941"/>
                </a:lnTo>
                <a:close/>
              </a:path>
            </a:pathLst>
          </a:custGeom>
          <a:ln w="3378">
            <a:solidFill>
              <a:srgbClr val="FFFFFF"/>
            </a:solidFill>
          </a:ln>
        </p:spPr>
        <p:txBody>
          <a:bodyPr wrap="square" lIns="0" tIns="0" rIns="0" bIns="0" rtlCol="0"/>
          <a:lstStyle/>
          <a:p>
            <a:endParaRPr/>
          </a:p>
        </p:txBody>
      </p:sp>
      <p:sp>
        <p:nvSpPr>
          <p:cNvPr id="83" name="object 83"/>
          <p:cNvSpPr/>
          <p:nvPr/>
        </p:nvSpPr>
        <p:spPr>
          <a:xfrm>
            <a:off x="5638688" y="6311265"/>
            <a:ext cx="39370" cy="41910"/>
          </a:xfrm>
          <a:custGeom>
            <a:avLst/>
            <a:gdLst/>
            <a:ahLst/>
            <a:cxnLst/>
            <a:rect l="l" t="t" r="r" b="b"/>
            <a:pathLst>
              <a:path w="39370" h="41910">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84" name="object 84"/>
          <p:cNvSpPr/>
          <p:nvPr/>
        </p:nvSpPr>
        <p:spPr>
          <a:xfrm>
            <a:off x="5650003" y="6319735"/>
            <a:ext cx="17145" cy="24765"/>
          </a:xfrm>
          <a:custGeom>
            <a:avLst/>
            <a:gdLst/>
            <a:ahLst/>
            <a:cxnLst/>
            <a:rect l="l" t="t" r="r" b="b"/>
            <a:pathLst>
              <a:path w="17145" h="24764">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85" name="object 85"/>
          <p:cNvSpPr/>
          <p:nvPr/>
        </p:nvSpPr>
        <p:spPr>
          <a:xfrm>
            <a:off x="5683015" y="6311675"/>
            <a:ext cx="32384" cy="40640"/>
          </a:xfrm>
          <a:custGeom>
            <a:avLst/>
            <a:gdLst/>
            <a:ahLst/>
            <a:cxnLst/>
            <a:rect l="l" t="t" r="r" b="b"/>
            <a:pathLst>
              <a:path w="32385" h="40639">
                <a:moveTo>
                  <a:pt x="0" y="40246"/>
                </a:moveTo>
                <a:lnTo>
                  <a:pt x="10604" y="40246"/>
                </a:lnTo>
                <a:lnTo>
                  <a:pt x="10604" y="25247"/>
                </a:lnTo>
                <a:lnTo>
                  <a:pt x="12331" y="25247"/>
                </a:lnTo>
                <a:lnTo>
                  <a:pt x="15646" y="25247"/>
                </a:lnTo>
                <a:lnTo>
                  <a:pt x="17132" y="26263"/>
                </a:lnTo>
                <a:lnTo>
                  <a:pt x="18199" y="31000"/>
                </a:lnTo>
                <a:lnTo>
                  <a:pt x="19316" y="35979"/>
                </a:lnTo>
                <a:lnTo>
                  <a:pt x="20383" y="39065"/>
                </a:lnTo>
                <a:lnTo>
                  <a:pt x="20980" y="40246"/>
                </a:lnTo>
                <a:lnTo>
                  <a:pt x="31889" y="40246"/>
                </a:lnTo>
                <a:lnTo>
                  <a:pt x="31115" y="38709"/>
                </a:lnTo>
                <a:lnTo>
                  <a:pt x="29806" y="32892"/>
                </a:lnTo>
                <a:lnTo>
                  <a:pt x="28625" y="28803"/>
                </a:lnTo>
                <a:lnTo>
                  <a:pt x="27622" y="25374"/>
                </a:lnTo>
                <a:lnTo>
                  <a:pt x="26136" y="22821"/>
                </a:lnTo>
                <a:lnTo>
                  <a:pt x="23533" y="21640"/>
                </a:lnTo>
                <a:lnTo>
                  <a:pt x="23533" y="21462"/>
                </a:lnTo>
                <a:lnTo>
                  <a:pt x="26606" y="20269"/>
                </a:lnTo>
                <a:lnTo>
                  <a:pt x="30340" y="16776"/>
                </a:lnTo>
                <a:lnTo>
                  <a:pt x="30340" y="11798"/>
                </a:lnTo>
                <a:lnTo>
                  <a:pt x="30340" y="7950"/>
                </a:lnTo>
                <a:lnTo>
                  <a:pt x="28981" y="5105"/>
                </a:lnTo>
                <a:lnTo>
                  <a:pt x="26428" y="3086"/>
                </a:lnTo>
                <a:lnTo>
                  <a:pt x="23406" y="838"/>
                </a:lnTo>
                <a:lnTo>
                  <a:pt x="19024" y="0"/>
                </a:lnTo>
                <a:lnTo>
                  <a:pt x="12915" y="0"/>
                </a:lnTo>
                <a:lnTo>
                  <a:pt x="7581" y="0"/>
                </a:lnTo>
                <a:lnTo>
                  <a:pt x="3022" y="355"/>
                </a:lnTo>
                <a:lnTo>
                  <a:pt x="0" y="838"/>
                </a:lnTo>
                <a:lnTo>
                  <a:pt x="0" y="40246"/>
                </a:lnTo>
                <a:close/>
              </a:path>
            </a:pathLst>
          </a:custGeom>
          <a:ln w="3378">
            <a:solidFill>
              <a:srgbClr val="FFFFFF"/>
            </a:solidFill>
          </a:ln>
        </p:spPr>
        <p:txBody>
          <a:bodyPr wrap="square" lIns="0" tIns="0" rIns="0" bIns="0" rtlCol="0"/>
          <a:lstStyle/>
          <a:p>
            <a:endParaRPr/>
          </a:p>
        </p:txBody>
      </p:sp>
      <p:sp>
        <p:nvSpPr>
          <p:cNvPr id="86" name="object 86"/>
          <p:cNvSpPr/>
          <p:nvPr/>
        </p:nvSpPr>
        <p:spPr>
          <a:xfrm>
            <a:off x="5693619" y="6319625"/>
            <a:ext cx="9525" cy="10160"/>
          </a:xfrm>
          <a:custGeom>
            <a:avLst/>
            <a:gdLst/>
            <a:ahLst/>
            <a:cxnLst/>
            <a:rect l="l" t="t" r="r" b="b"/>
            <a:pathLst>
              <a:path w="9525" h="10160">
                <a:moveTo>
                  <a:pt x="0" y="228"/>
                </a:moveTo>
                <a:lnTo>
                  <a:pt x="533" y="50"/>
                </a:lnTo>
                <a:lnTo>
                  <a:pt x="1600" y="0"/>
                </a:lnTo>
                <a:lnTo>
                  <a:pt x="3619" y="0"/>
                </a:lnTo>
                <a:lnTo>
                  <a:pt x="7175" y="0"/>
                </a:lnTo>
                <a:lnTo>
                  <a:pt x="9131" y="1714"/>
                </a:lnTo>
                <a:lnTo>
                  <a:pt x="9131" y="4673"/>
                </a:lnTo>
                <a:lnTo>
                  <a:pt x="9131" y="7645"/>
                </a:lnTo>
                <a:lnTo>
                  <a:pt x="6819" y="9601"/>
                </a:lnTo>
                <a:lnTo>
                  <a:pt x="2794" y="9601"/>
                </a:lnTo>
                <a:lnTo>
                  <a:pt x="0" y="9601"/>
                </a:lnTo>
                <a:lnTo>
                  <a:pt x="0" y="228"/>
                </a:lnTo>
                <a:close/>
              </a:path>
            </a:pathLst>
          </a:custGeom>
          <a:ln w="3378">
            <a:solidFill>
              <a:srgbClr val="FFFFFF"/>
            </a:solidFill>
          </a:ln>
        </p:spPr>
        <p:txBody>
          <a:bodyPr wrap="square" lIns="0" tIns="0" rIns="0" bIns="0" rtlCol="0"/>
          <a:lstStyle/>
          <a:p>
            <a:endParaRPr/>
          </a:p>
        </p:txBody>
      </p:sp>
      <p:sp>
        <p:nvSpPr>
          <p:cNvPr id="87" name="object 87"/>
          <p:cNvSpPr/>
          <p:nvPr/>
        </p:nvSpPr>
        <p:spPr>
          <a:xfrm>
            <a:off x="5716377" y="6311979"/>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88" name="object 88"/>
          <p:cNvSpPr/>
          <p:nvPr/>
        </p:nvSpPr>
        <p:spPr>
          <a:xfrm>
            <a:off x="5752001" y="6311976"/>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89" name="object 89"/>
          <p:cNvSpPr/>
          <p:nvPr/>
        </p:nvSpPr>
        <p:spPr>
          <a:xfrm>
            <a:off x="5799290" y="6311979"/>
            <a:ext cx="52069" cy="40005"/>
          </a:xfrm>
          <a:custGeom>
            <a:avLst/>
            <a:gdLst/>
            <a:ahLst/>
            <a:cxnLst/>
            <a:rect l="l" t="t" r="r" b="b"/>
            <a:pathLst>
              <a:path w="52070" h="40004">
                <a:moveTo>
                  <a:pt x="21043" y="39941"/>
                </a:moveTo>
                <a:lnTo>
                  <a:pt x="24066" y="24358"/>
                </a:lnTo>
                <a:lnTo>
                  <a:pt x="24777" y="20802"/>
                </a:lnTo>
                <a:lnTo>
                  <a:pt x="25311" y="17068"/>
                </a:lnTo>
                <a:lnTo>
                  <a:pt x="25958" y="12318"/>
                </a:lnTo>
                <a:lnTo>
                  <a:pt x="26085" y="12318"/>
                </a:lnTo>
                <a:lnTo>
                  <a:pt x="26619" y="17068"/>
                </a:lnTo>
                <a:lnTo>
                  <a:pt x="27152" y="20802"/>
                </a:lnTo>
                <a:lnTo>
                  <a:pt x="27736" y="24295"/>
                </a:lnTo>
                <a:lnTo>
                  <a:pt x="30403" y="39941"/>
                </a:lnTo>
                <a:lnTo>
                  <a:pt x="42087" y="39941"/>
                </a:lnTo>
                <a:lnTo>
                  <a:pt x="51917" y="0"/>
                </a:lnTo>
                <a:lnTo>
                  <a:pt x="41071" y="0"/>
                </a:lnTo>
                <a:lnTo>
                  <a:pt x="38709" y="14693"/>
                </a:lnTo>
                <a:lnTo>
                  <a:pt x="37998" y="19380"/>
                </a:lnTo>
                <a:lnTo>
                  <a:pt x="37287" y="24117"/>
                </a:lnTo>
                <a:lnTo>
                  <a:pt x="36690" y="28625"/>
                </a:lnTo>
                <a:lnTo>
                  <a:pt x="36042" y="24053"/>
                </a:lnTo>
                <a:lnTo>
                  <a:pt x="35509" y="19964"/>
                </a:lnTo>
                <a:lnTo>
                  <a:pt x="34797" y="15405"/>
                </a:lnTo>
                <a:lnTo>
                  <a:pt x="32308" y="0"/>
                </a:lnTo>
                <a:lnTo>
                  <a:pt x="20866" y="0"/>
                </a:lnTo>
                <a:lnTo>
                  <a:pt x="18313" y="14693"/>
                </a:lnTo>
                <a:lnTo>
                  <a:pt x="17424" y="19557"/>
                </a:lnTo>
                <a:lnTo>
                  <a:pt x="16598" y="24358"/>
                </a:lnTo>
                <a:lnTo>
                  <a:pt x="15951" y="28854"/>
                </a:lnTo>
                <a:lnTo>
                  <a:pt x="15824" y="28854"/>
                </a:lnTo>
                <a:lnTo>
                  <a:pt x="15239" y="24764"/>
                </a:lnTo>
                <a:lnTo>
                  <a:pt x="14528" y="19430"/>
                </a:lnTo>
                <a:lnTo>
                  <a:pt x="13817" y="14808"/>
                </a:lnTo>
                <a:lnTo>
                  <a:pt x="11506" y="0"/>
                </a:lnTo>
                <a:lnTo>
                  <a:pt x="0" y="0"/>
                </a:lnTo>
                <a:lnTo>
                  <a:pt x="9194" y="39941"/>
                </a:lnTo>
                <a:lnTo>
                  <a:pt x="21043" y="39941"/>
                </a:lnTo>
                <a:close/>
              </a:path>
            </a:pathLst>
          </a:custGeom>
          <a:ln w="3378">
            <a:solidFill>
              <a:srgbClr val="FFFFFF"/>
            </a:solidFill>
          </a:ln>
        </p:spPr>
        <p:txBody>
          <a:bodyPr wrap="square" lIns="0" tIns="0" rIns="0" bIns="0" rtlCol="0"/>
          <a:lstStyle/>
          <a:p>
            <a:endParaRPr/>
          </a:p>
        </p:txBody>
      </p:sp>
      <p:sp>
        <p:nvSpPr>
          <p:cNvPr id="90" name="object 90"/>
          <p:cNvSpPr/>
          <p:nvPr/>
        </p:nvSpPr>
        <p:spPr>
          <a:xfrm>
            <a:off x="5855183" y="6311976"/>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91" name="object 91"/>
          <p:cNvSpPr/>
          <p:nvPr/>
        </p:nvSpPr>
        <p:spPr>
          <a:xfrm>
            <a:off x="5872667" y="6311979"/>
            <a:ext cx="34925" cy="40005"/>
          </a:xfrm>
          <a:custGeom>
            <a:avLst/>
            <a:gdLst/>
            <a:ahLst/>
            <a:cxnLst/>
            <a:rect l="l" t="t" r="r" b="b"/>
            <a:pathLst>
              <a:path w="34925" h="40004">
                <a:moveTo>
                  <a:pt x="9778" y="39941"/>
                </a:moveTo>
                <a:lnTo>
                  <a:pt x="9778" y="30162"/>
                </a:lnTo>
                <a:lnTo>
                  <a:pt x="9778" y="23647"/>
                </a:lnTo>
                <a:lnTo>
                  <a:pt x="9664" y="17652"/>
                </a:lnTo>
                <a:lnTo>
                  <a:pt x="9359" y="12268"/>
                </a:lnTo>
                <a:lnTo>
                  <a:pt x="9601" y="12268"/>
                </a:lnTo>
                <a:lnTo>
                  <a:pt x="11493" y="17068"/>
                </a:lnTo>
                <a:lnTo>
                  <a:pt x="14109" y="22453"/>
                </a:lnTo>
                <a:lnTo>
                  <a:pt x="16294" y="26669"/>
                </a:lnTo>
                <a:lnTo>
                  <a:pt x="23113" y="39941"/>
                </a:lnTo>
                <a:lnTo>
                  <a:pt x="34378" y="39941"/>
                </a:lnTo>
                <a:lnTo>
                  <a:pt x="34378" y="0"/>
                </a:lnTo>
                <a:lnTo>
                  <a:pt x="24599" y="0"/>
                </a:lnTo>
                <a:lnTo>
                  <a:pt x="24599" y="9423"/>
                </a:lnTo>
                <a:lnTo>
                  <a:pt x="24599" y="15405"/>
                </a:lnTo>
                <a:lnTo>
                  <a:pt x="24828" y="20980"/>
                </a:lnTo>
                <a:lnTo>
                  <a:pt x="25425" y="26250"/>
                </a:lnTo>
                <a:lnTo>
                  <a:pt x="25247" y="26250"/>
                </a:lnTo>
                <a:lnTo>
                  <a:pt x="23469" y="21564"/>
                </a:lnTo>
                <a:lnTo>
                  <a:pt x="21158" y="16230"/>
                </a:lnTo>
                <a:lnTo>
                  <a:pt x="18961" y="12268"/>
                </a:lnTo>
                <a:lnTo>
                  <a:pt x="12623" y="0"/>
                </a:lnTo>
                <a:lnTo>
                  <a:pt x="0" y="0"/>
                </a:lnTo>
                <a:lnTo>
                  <a:pt x="0" y="39941"/>
                </a:lnTo>
                <a:lnTo>
                  <a:pt x="9778" y="39941"/>
                </a:lnTo>
                <a:close/>
              </a:path>
            </a:pathLst>
          </a:custGeom>
          <a:ln w="3378">
            <a:solidFill>
              <a:srgbClr val="FFFFFF"/>
            </a:solidFill>
          </a:ln>
        </p:spPr>
        <p:txBody>
          <a:bodyPr wrap="square" lIns="0" tIns="0" rIns="0" bIns="0" rtlCol="0"/>
          <a:lstStyle/>
          <a:p>
            <a:endParaRPr/>
          </a:p>
        </p:txBody>
      </p:sp>
      <p:sp>
        <p:nvSpPr>
          <p:cNvPr id="92" name="object 92"/>
          <p:cNvSpPr/>
          <p:nvPr/>
        </p:nvSpPr>
        <p:spPr>
          <a:xfrm>
            <a:off x="5912198" y="6311564"/>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69"/>
                </a:lnTo>
                <a:lnTo>
                  <a:pt x="1955" y="31826"/>
                </a:lnTo>
                <a:lnTo>
                  <a:pt x="5689" y="35382"/>
                </a:lnTo>
                <a:lnTo>
                  <a:pt x="9309" y="38811"/>
                </a:lnTo>
                <a:lnTo>
                  <a:pt x="14643" y="40766"/>
                </a:lnTo>
                <a:lnTo>
                  <a:pt x="22466" y="40766"/>
                </a:lnTo>
                <a:lnTo>
                  <a:pt x="27673" y="40766"/>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93" name="object 93"/>
          <p:cNvSpPr/>
          <p:nvPr/>
        </p:nvSpPr>
        <p:spPr>
          <a:xfrm>
            <a:off x="5642740" y="7215280"/>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94" name="object 94"/>
          <p:cNvSpPr/>
          <p:nvPr/>
        </p:nvSpPr>
        <p:spPr>
          <a:xfrm>
            <a:off x="5682276" y="7214568"/>
            <a:ext cx="39370" cy="41910"/>
          </a:xfrm>
          <a:custGeom>
            <a:avLst/>
            <a:gdLst/>
            <a:ahLst/>
            <a:cxnLst/>
            <a:rect l="l" t="t" r="r" b="b"/>
            <a:pathLst>
              <a:path w="39370" h="41909">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95" name="object 95"/>
          <p:cNvSpPr/>
          <p:nvPr/>
        </p:nvSpPr>
        <p:spPr>
          <a:xfrm>
            <a:off x="5693591" y="7223039"/>
            <a:ext cx="17145" cy="24765"/>
          </a:xfrm>
          <a:custGeom>
            <a:avLst/>
            <a:gdLst/>
            <a:ahLst/>
            <a:cxnLst/>
            <a:rect l="l" t="t" r="r" b="b"/>
            <a:pathLst>
              <a:path w="17145" h="24765">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96" name="object 96"/>
          <p:cNvSpPr/>
          <p:nvPr/>
        </p:nvSpPr>
        <p:spPr>
          <a:xfrm>
            <a:off x="5725293" y="7214627"/>
            <a:ext cx="29209" cy="41275"/>
          </a:xfrm>
          <a:custGeom>
            <a:avLst/>
            <a:gdLst/>
            <a:ahLst/>
            <a:cxnLst/>
            <a:rect l="l" t="t" r="r" b="b"/>
            <a:pathLst>
              <a:path w="29210" h="41275">
                <a:moveTo>
                  <a:pt x="0" y="38760"/>
                </a:moveTo>
                <a:lnTo>
                  <a:pt x="2247" y="39941"/>
                </a:lnTo>
                <a:lnTo>
                  <a:pt x="6934" y="41186"/>
                </a:lnTo>
                <a:lnTo>
                  <a:pt x="11734" y="41186"/>
                </a:lnTo>
                <a:lnTo>
                  <a:pt x="23406" y="41186"/>
                </a:lnTo>
                <a:lnTo>
                  <a:pt x="28740" y="35318"/>
                </a:lnTo>
                <a:lnTo>
                  <a:pt x="28740" y="28447"/>
                </a:lnTo>
                <a:lnTo>
                  <a:pt x="28740" y="22872"/>
                </a:lnTo>
                <a:lnTo>
                  <a:pt x="25539" y="19024"/>
                </a:lnTo>
                <a:lnTo>
                  <a:pt x="18376" y="16357"/>
                </a:lnTo>
                <a:lnTo>
                  <a:pt x="13335" y="14516"/>
                </a:lnTo>
                <a:lnTo>
                  <a:pt x="11201" y="13690"/>
                </a:lnTo>
                <a:lnTo>
                  <a:pt x="11201" y="11671"/>
                </a:lnTo>
                <a:lnTo>
                  <a:pt x="11201" y="9893"/>
                </a:lnTo>
                <a:lnTo>
                  <a:pt x="12979" y="8712"/>
                </a:lnTo>
                <a:lnTo>
                  <a:pt x="16243" y="8712"/>
                </a:lnTo>
                <a:lnTo>
                  <a:pt x="20205" y="8712"/>
                </a:lnTo>
                <a:lnTo>
                  <a:pt x="23177" y="9842"/>
                </a:lnTo>
                <a:lnTo>
                  <a:pt x="24892" y="10604"/>
                </a:lnTo>
                <a:lnTo>
                  <a:pt x="27139" y="2070"/>
                </a:lnTo>
                <a:lnTo>
                  <a:pt x="24536" y="888"/>
                </a:lnTo>
                <a:lnTo>
                  <a:pt x="21094" y="0"/>
                </a:lnTo>
                <a:lnTo>
                  <a:pt x="16357" y="0"/>
                </a:lnTo>
                <a:lnTo>
                  <a:pt x="6286" y="0"/>
                </a:lnTo>
                <a:lnTo>
                  <a:pt x="292" y="5448"/>
                </a:lnTo>
                <a:lnTo>
                  <a:pt x="292" y="12509"/>
                </a:lnTo>
                <a:lnTo>
                  <a:pt x="292" y="18427"/>
                </a:lnTo>
                <a:lnTo>
                  <a:pt x="4800" y="22161"/>
                </a:lnTo>
                <a:lnTo>
                  <a:pt x="11557" y="24536"/>
                </a:lnTo>
                <a:lnTo>
                  <a:pt x="16065" y="26073"/>
                </a:lnTo>
                <a:lnTo>
                  <a:pt x="17843" y="27203"/>
                </a:lnTo>
                <a:lnTo>
                  <a:pt x="17843" y="29159"/>
                </a:lnTo>
                <a:lnTo>
                  <a:pt x="17843" y="31178"/>
                </a:lnTo>
                <a:lnTo>
                  <a:pt x="16065" y="32423"/>
                </a:lnTo>
                <a:lnTo>
                  <a:pt x="12382" y="32423"/>
                </a:lnTo>
                <a:lnTo>
                  <a:pt x="8356" y="32423"/>
                </a:lnTo>
                <a:lnTo>
                  <a:pt x="4445" y="31178"/>
                </a:lnTo>
                <a:lnTo>
                  <a:pt x="2019" y="29933"/>
                </a:lnTo>
                <a:lnTo>
                  <a:pt x="0" y="38760"/>
                </a:lnTo>
                <a:close/>
              </a:path>
            </a:pathLst>
          </a:custGeom>
          <a:ln w="3378">
            <a:solidFill>
              <a:srgbClr val="FFFFFF"/>
            </a:solidFill>
          </a:ln>
        </p:spPr>
        <p:txBody>
          <a:bodyPr wrap="square" lIns="0" tIns="0" rIns="0" bIns="0" rtlCol="0"/>
          <a:lstStyle/>
          <a:p>
            <a:endParaRPr/>
          </a:p>
        </p:txBody>
      </p:sp>
      <p:sp>
        <p:nvSpPr>
          <p:cNvPr id="97" name="object 97"/>
          <p:cNvSpPr/>
          <p:nvPr/>
        </p:nvSpPr>
        <p:spPr>
          <a:xfrm>
            <a:off x="5759251" y="7214978"/>
            <a:ext cx="30480" cy="40640"/>
          </a:xfrm>
          <a:custGeom>
            <a:avLst/>
            <a:gdLst/>
            <a:ahLst/>
            <a:cxnLst/>
            <a:rect l="l" t="t" r="r" b="b"/>
            <a:pathLst>
              <a:path w="30479" h="40640">
                <a:moveTo>
                  <a:pt x="0" y="40246"/>
                </a:moveTo>
                <a:lnTo>
                  <a:pt x="10604" y="40246"/>
                </a:lnTo>
                <a:lnTo>
                  <a:pt x="10604" y="26669"/>
                </a:lnTo>
                <a:lnTo>
                  <a:pt x="11264" y="26669"/>
                </a:lnTo>
                <a:lnTo>
                  <a:pt x="12153" y="26796"/>
                </a:lnTo>
                <a:lnTo>
                  <a:pt x="13220" y="26796"/>
                </a:lnTo>
                <a:lnTo>
                  <a:pt x="18605" y="26796"/>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8"/>
                </a:lnTo>
                <a:lnTo>
                  <a:pt x="0" y="40246"/>
                </a:lnTo>
                <a:close/>
              </a:path>
            </a:pathLst>
          </a:custGeom>
          <a:ln w="3378">
            <a:solidFill>
              <a:srgbClr val="FFFFFF"/>
            </a:solidFill>
          </a:ln>
        </p:spPr>
        <p:txBody>
          <a:bodyPr wrap="square" lIns="0" tIns="0" rIns="0" bIns="0" rtlCol="0"/>
          <a:lstStyle/>
          <a:p>
            <a:endParaRPr/>
          </a:p>
        </p:txBody>
      </p:sp>
      <p:sp>
        <p:nvSpPr>
          <p:cNvPr id="98" name="object 98"/>
          <p:cNvSpPr/>
          <p:nvPr/>
        </p:nvSpPr>
        <p:spPr>
          <a:xfrm>
            <a:off x="5769856" y="7223043"/>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99" name="object 99"/>
          <p:cNvSpPr/>
          <p:nvPr/>
        </p:nvSpPr>
        <p:spPr>
          <a:xfrm>
            <a:off x="5794338" y="7215280"/>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00" name="object 100"/>
          <p:cNvSpPr/>
          <p:nvPr/>
        </p:nvSpPr>
        <p:spPr>
          <a:xfrm>
            <a:off x="5809387" y="7215284"/>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101" name="object 101"/>
          <p:cNvSpPr/>
          <p:nvPr/>
        </p:nvSpPr>
        <p:spPr>
          <a:xfrm>
            <a:off x="5838023" y="7215284"/>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102" name="object 102"/>
          <p:cNvSpPr/>
          <p:nvPr/>
        </p:nvSpPr>
        <p:spPr>
          <a:xfrm>
            <a:off x="5852781" y="7223043"/>
            <a:ext cx="7620" cy="15240"/>
          </a:xfrm>
          <a:custGeom>
            <a:avLst/>
            <a:gdLst/>
            <a:ahLst/>
            <a:cxnLst/>
            <a:rect l="l" t="t" r="r" b="b"/>
            <a:pathLst>
              <a:path w="7620" h="15240">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03" name="object 103"/>
          <p:cNvSpPr/>
          <p:nvPr/>
        </p:nvSpPr>
        <p:spPr>
          <a:xfrm>
            <a:off x="5880280" y="7215284"/>
            <a:ext cx="26670" cy="40005"/>
          </a:xfrm>
          <a:custGeom>
            <a:avLst/>
            <a:gdLst/>
            <a:ahLst/>
            <a:cxnLst/>
            <a:rect l="l" t="t" r="r" b="b"/>
            <a:pathLst>
              <a:path w="26670" h="40004">
                <a:moveTo>
                  <a:pt x="0" y="39941"/>
                </a:moveTo>
                <a:lnTo>
                  <a:pt x="26073" y="39941"/>
                </a:lnTo>
                <a:lnTo>
                  <a:pt x="26073" y="30987"/>
                </a:lnTo>
                <a:lnTo>
                  <a:pt x="10731" y="30987"/>
                </a:lnTo>
                <a:lnTo>
                  <a:pt x="10731" y="0"/>
                </a:lnTo>
                <a:lnTo>
                  <a:pt x="0" y="0"/>
                </a:lnTo>
                <a:lnTo>
                  <a:pt x="0" y="39941"/>
                </a:lnTo>
                <a:close/>
              </a:path>
            </a:pathLst>
          </a:custGeom>
          <a:ln w="3378">
            <a:solidFill>
              <a:srgbClr val="FFFFFF"/>
            </a:solidFill>
          </a:ln>
        </p:spPr>
        <p:txBody>
          <a:bodyPr wrap="square" lIns="0" tIns="0" rIns="0" bIns="0" rtlCol="0"/>
          <a:lstStyle/>
          <a:p>
            <a:endParaRPr/>
          </a:p>
        </p:txBody>
      </p:sp>
      <p:sp>
        <p:nvSpPr>
          <p:cNvPr id="104" name="object 104"/>
          <p:cNvSpPr txBox="1"/>
          <p:nvPr/>
        </p:nvSpPr>
        <p:spPr>
          <a:xfrm>
            <a:off x="5584583" y="7183258"/>
            <a:ext cx="377825" cy="156210"/>
          </a:xfrm>
          <a:prstGeom prst="rect">
            <a:avLst/>
          </a:prstGeom>
        </p:spPr>
        <p:txBody>
          <a:bodyPr vert="horz" wrap="square" lIns="0" tIns="24130" rIns="0" bIns="0" rtlCol="0">
            <a:spAutoFit/>
          </a:bodyPr>
          <a:lstStyle/>
          <a:p>
            <a:pPr marL="12700" marR="5080" indent="41275">
              <a:lnSpc>
                <a:spcPts val="470"/>
              </a:lnSpc>
              <a:spcBef>
                <a:spcPts val="190"/>
              </a:spcBef>
            </a:pPr>
            <a:r>
              <a:rPr sz="450" b="1" spc="-25" dirty="0">
                <a:solidFill>
                  <a:srgbClr val="221E1F"/>
                </a:solidFill>
                <a:latin typeface="Arial"/>
                <a:cs typeface="Arial"/>
              </a:rPr>
              <a:t>HOSPITAL  </a:t>
            </a:r>
            <a:r>
              <a:rPr sz="450" b="1" spc="-20" dirty="0">
                <a:solidFill>
                  <a:srgbClr val="221E1F"/>
                </a:solidFill>
                <a:latin typeface="Arial"/>
                <a:cs typeface="Arial"/>
              </a:rPr>
              <a:t>SOUT</a:t>
            </a:r>
            <a:r>
              <a:rPr sz="450" b="1" spc="-15" dirty="0">
                <a:solidFill>
                  <a:srgbClr val="221E1F"/>
                </a:solidFill>
                <a:latin typeface="Arial"/>
                <a:cs typeface="Arial"/>
              </a:rPr>
              <a:t>H</a:t>
            </a:r>
            <a:r>
              <a:rPr sz="450" b="1" spc="-60" dirty="0">
                <a:solidFill>
                  <a:srgbClr val="221E1F"/>
                </a:solidFill>
                <a:latin typeface="Arial"/>
                <a:cs typeface="Arial"/>
              </a:rPr>
              <a:t> </a:t>
            </a:r>
            <a:r>
              <a:rPr sz="450" b="1" spc="-10" dirty="0">
                <a:solidFill>
                  <a:srgbClr val="221E1F"/>
                </a:solidFill>
                <a:latin typeface="Arial"/>
                <a:cs typeface="Arial"/>
              </a:rPr>
              <a:t>WING</a:t>
            </a:r>
            <a:endParaRPr sz="450">
              <a:latin typeface="Arial"/>
              <a:cs typeface="Arial"/>
            </a:endParaRPr>
          </a:p>
        </p:txBody>
      </p:sp>
      <p:sp>
        <p:nvSpPr>
          <p:cNvPr id="105" name="object 105"/>
          <p:cNvSpPr/>
          <p:nvPr/>
        </p:nvSpPr>
        <p:spPr>
          <a:xfrm>
            <a:off x="5599653" y="7273897"/>
            <a:ext cx="29209" cy="41275"/>
          </a:xfrm>
          <a:custGeom>
            <a:avLst/>
            <a:gdLst/>
            <a:ahLst/>
            <a:cxnLst/>
            <a:rect l="l" t="t" r="r" b="b"/>
            <a:pathLst>
              <a:path w="29210" h="41275">
                <a:moveTo>
                  <a:pt x="0" y="38760"/>
                </a:moveTo>
                <a:lnTo>
                  <a:pt x="2247" y="39941"/>
                </a:lnTo>
                <a:lnTo>
                  <a:pt x="6934" y="41186"/>
                </a:lnTo>
                <a:lnTo>
                  <a:pt x="11734" y="41186"/>
                </a:lnTo>
                <a:lnTo>
                  <a:pt x="23406" y="41186"/>
                </a:lnTo>
                <a:lnTo>
                  <a:pt x="28740" y="35318"/>
                </a:lnTo>
                <a:lnTo>
                  <a:pt x="28740" y="28448"/>
                </a:lnTo>
                <a:lnTo>
                  <a:pt x="28740" y="22872"/>
                </a:lnTo>
                <a:lnTo>
                  <a:pt x="25539" y="19024"/>
                </a:lnTo>
                <a:lnTo>
                  <a:pt x="18376" y="16357"/>
                </a:lnTo>
                <a:lnTo>
                  <a:pt x="13335" y="14516"/>
                </a:lnTo>
                <a:lnTo>
                  <a:pt x="11201" y="13690"/>
                </a:lnTo>
                <a:lnTo>
                  <a:pt x="11201" y="11671"/>
                </a:lnTo>
                <a:lnTo>
                  <a:pt x="11201" y="9893"/>
                </a:lnTo>
                <a:lnTo>
                  <a:pt x="12979" y="8712"/>
                </a:lnTo>
                <a:lnTo>
                  <a:pt x="16243" y="8712"/>
                </a:lnTo>
                <a:lnTo>
                  <a:pt x="20205" y="8712"/>
                </a:lnTo>
                <a:lnTo>
                  <a:pt x="23177" y="9842"/>
                </a:lnTo>
                <a:lnTo>
                  <a:pt x="24892" y="10604"/>
                </a:lnTo>
                <a:lnTo>
                  <a:pt x="27139" y="2070"/>
                </a:lnTo>
                <a:lnTo>
                  <a:pt x="24536" y="889"/>
                </a:lnTo>
                <a:lnTo>
                  <a:pt x="21094" y="0"/>
                </a:lnTo>
                <a:lnTo>
                  <a:pt x="16357" y="0"/>
                </a:lnTo>
                <a:lnTo>
                  <a:pt x="6286" y="0"/>
                </a:lnTo>
                <a:lnTo>
                  <a:pt x="292" y="5448"/>
                </a:lnTo>
                <a:lnTo>
                  <a:pt x="292" y="12509"/>
                </a:lnTo>
                <a:lnTo>
                  <a:pt x="292" y="18427"/>
                </a:lnTo>
                <a:lnTo>
                  <a:pt x="4800" y="22161"/>
                </a:lnTo>
                <a:lnTo>
                  <a:pt x="11557" y="24536"/>
                </a:lnTo>
                <a:lnTo>
                  <a:pt x="16065" y="26073"/>
                </a:lnTo>
                <a:lnTo>
                  <a:pt x="17843" y="27203"/>
                </a:lnTo>
                <a:lnTo>
                  <a:pt x="17843" y="29159"/>
                </a:lnTo>
                <a:lnTo>
                  <a:pt x="17843" y="31178"/>
                </a:lnTo>
                <a:lnTo>
                  <a:pt x="16065" y="32423"/>
                </a:lnTo>
                <a:lnTo>
                  <a:pt x="12382" y="32423"/>
                </a:lnTo>
                <a:lnTo>
                  <a:pt x="8356" y="32423"/>
                </a:lnTo>
                <a:lnTo>
                  <a:pt x="4445" y="31178"/>
                </a:lnTo>
                <a:lnTo>
                  <a:pt x="2019" y="29933"/>
                </a:lnTo>
                <a:lnTo>
                  <a:pt x="0" y="38760"/>
                </a:lnTo>
                <a:close/>
              </a:path>
            </a:pathLst>
          </a:custGeom>
          <a:ln w="3378">
            <a:solidFill>
              <a:srgbClr val="FFFFFF"/>
            </a:solidFill>
          </a:ln>
        </p:spPr>
        <p:txBody>
          <a:bodyPr wrap="square" lIns="0" tIns="0" rIns="0" bIns="0" rtlCol="0"/>
          <a:lstStyle/>
          <a:p>
            <a:endParaRPr/>
          </a:p>
        </p:txBody>
      </p:sp>
      <p:sp>
        <p:nvSpPr>
          <p:cNvPr id="106" name="object 106"/>
          <p:cNvSpPr/>
          <p:nvPr/>
        </p:nvSpPr>
        <p:spPr>
          <a:xfrm>
            <a:off x="5631958" y="7273838"/>
            <a:ext cx="39370" cy="41910"/>
          </a:xfrm>
          <a:custGeom>
            <a:avLst/>
            <a:gdLst/>
            <a:ahLst/>
            <a:cxnLst/>
            <a:rect l="l" t="t" r="r" b="b"/>
            <a:pathLst>
              <a:path w="39370" h="41909">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107" name="object 107"/>
          <p:cNvSpPr/>
          <p:nvPr/>
        </p:nvSpPr>
        <p:spPr>
          <a:xfrm>
            <a:off x="5643274" y="7282309"/>
            <a:ext cx="17145" cy="24765"/>
          </a:xfrm>
          <a:custGeom>
            <a:avLst/>
            <a:gdLst/>
            <a:ahLst/>
            <a:cxnLst/>
            <a:rect l="l" t="t" r="r" b="b"/>
            <a:pathLst>
              <a:path w="17145" h="24765">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108" name="object 108"/>
          <p:cNvSpPr/>
          <p:nvPr/>
        </p:nvSpPr>
        <p:spPr>
          <a:xfrm>
            <a:off x="5676220" y="7274549"/>
            <a:ext cx="34290" cy="40640"/>
          </a:xfrm>
          <a:custGeom>
            <a:avLst/>
            <a:gdLst/>
            <a:ahLst/>
            <a:cxnLst/>
            <a:rect l="l" t="t" r="r" b="b"/>
            <a:pathLst>
              <a:path w="34289" h="40640">
                <a:moveTo>
                  <a:pt x="0" y="0"/>
                </a:moveTo>
                <a:lnTo>
                  <a:pt x="0" y="21805"/>
                </a:lnTo>
                <a:lnTo>
                  <a:pt x="0" y="34607"/>
                </a:lnTo>
                <a:lnTo>
                  <a:pt x="5803" y="40601"/>
                </a:lnTo>
                <a:lnTo>
                  <a:pt x="16713" y="40601"/>
                </a:lnTo>
                <a:lnTo>
                  <a:pt x="24151" y="39436"/>
                </a:lnTo>
                <a:lnTo>
                  <a:pt x="29594" y="35948"/>
                </a:lnTo>
                <a:lnTo>
                  <a:pt x="32936" y="30148"/>
                </a:lnTo>
                <a:lnTo>
                  <a:pt x="34074" y="22047"/>
                </a:lnTo>
                <a:lnTo>
                  <a:pt x="34074" y="0"/>
                </a:lnTo>
                <a:lnTo>
                  <a:pt x="23355" y="0"/>
                </a:lnTo>
                <a:lnTo>
                  <a:pt x="23355" y="22694"/>
                </a:lnTo>
                <a:lnTo>
                  <a:pt x="23355" y="29044"/>
                </a:lnTo>
                <a:lnTo>
                  <a:pt x="21272" y="32118"/>
                </a:lnTo>
                <a:lnTo>
                  <a:pt x="17005" y="32118"/>
                </a:lnTo>
                <a:lnTo>
                  <a:pt x="12801" y="32118"/>
                </a:lnTo>
                <a:lnTo>
                  <a:pt x="10731" y="28740"/>
                </a:lnTo>
                <a:lnTo>
                  <a:pt x="10731" y="22694"/>
                </a:lnTo>
                <a:lnTo>
                  <a:pt x="10731" y="0"/>
                </a:lnTo>
                <a:lnTo>
                  <a:pt x="0" y="0"/>
                </a:lnTo>
                <a:close/>
              </a:path>
            </a:pathLst>
          </a:custGeom>
          <a:ln w="3378">
            <a:solidFill>
              <a:srgbClr val="FFFFFF"/>
            </a:solidFill>
          </a:ln>
        </p:spPr>
        <p:txBody>
          <a:bodyPr wrap="square" lIns="0" tIns="0" rIns="0" bIns="0" rtlCol="0"/>
          <a:lstStyle/>
          <a:p>
            <a:endParaRPr/>
          </a:p>
        </p:txBody>
      </p:sp>
      <p:sp>
        <p:nvSpPr>
          <p:cNvPr id="109" name="object 109"/>
          <p:cNvSpPr/>
          <p:nvPr/>
        </p:nvSpPr>
        <p:spPr>
          <a:xfrm>
            <a:off x="5714562" y="7274553"/>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110" name="object 110"/>
          <p:cNvSpPr/>
          <p:nvPr/>
        </p:nvSpPr>
        <p:spPr>
          <a:xfrm>
            <a:off x="5750183" y="7274549"/>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111" name="object 111"/>
          <p:cNvSpPr/>
          <p:nvPr/>
        </p:nvSpPr>
        <p:spPr>
          <a:xfrm>
            <a:off x="5797475" y="7274553"/>
            <a:ext cx="52069" cy="40005"/>
          </a:xfrm>
          <a:custGeom>
            <a:avLst/>
            <a:gdLst/>
            <a:ahLst/>
            <a:cxnLst/>
            <a:rect l="l" t="t" r="r" b="b"/>
            <a:pathLst>
              <a:path w="52070" h="40004">
                <a:moveTo>
                  <a:pt x="21043" y="39941"/>
                </a:moveTo>
                <a:lnTo>
                  <a:pt x="24066" y="24358"/>
                </a:lnTo>
                <a:lnTo>
                  <a:pt x="24777" y="20802"/>
                </a:lnTo>
                <a:lnTo>
                  <a:pt x="25311" y="17068"/>
                </a:lnTo>
                <a:lnTo>
                  <a:pt x="25958" y="12319"/>
                </a:lnTo>
                <a:lnTo>
                  <a:pt x="26085" y="12319"/>
                </a:lnTo>
                <a:lnTo>
                  <a:pt x="26619" y="17068"/>
                </a:lnTo>
                <a:lnTo>
                  <a:pt x="27152" y="20802"/>
                </a:lnTo>
                <a:lnTo>
                  <a:pt x="27736" y="24295"/>
                </a:lnTo>
                <a:lnTo>
                  <a:pt x="30403" y="39941"/>
                </a:lnTo>
                <a:lnTo>
                  <a:pt x="42087" y="39941"/>
                </a:lnTo>
                <a:lnTo>
                  <a:pt x="51917" y="0"/>
                </a:lnTo>
                <a:lnTo>
                  <a:pt x="41071" y="0"/>
                </a:lnTo>
                <a:lnTo>
                  <a:pt x="38709" y="14693"/>
                </a:lnTo>
                <a:lnTo>
                  <a:pt x="37998" y="19380"/>
                </a:lnTo>
                <a:lnTo>
                  <a:pt x="37287" y="24117"/>
                </a:lnTo>
                <a:lnTo>
                  <a:pt x="36690" y="28625"/>
                </a:lnTo>
                <a:lnTo>
                  <a:pt x="36042" y="24053"/>
                </a:lnTo>
                <a:lnTo>
                  <a:pt x="35509" y="19964"/>
                </a:lnTo>
                <a:lnTo>
                  <a:pt x="34797" y="15405"/>
                </a:lnTo>
                <a:lnTo>
                  <a:pt x="32308" y="0"/>
                </a:lnTo>
                <a:lnTo>
                  <a:pt x="20866" y="0"/>
                </a:lnTo>
                <a:lnTo>
                  <a:pt x="18313" y="14693"/>
                </a:lnTo>
                <a:lnTo>
                  <a:pt x="17424" y="19558"/>
                </a:lnTo>
                <a:lnTo>
                  <a:pt x="16598" y="24358"/>
                </a:lnTo>
                <a:lnTo>
                  <a:pt x="15951" y="28854"/>
                </a:lnTo>
                <a:lnTo>
                  <a:pt x="15824" y="28854"/>
                </a:lnTo>
                <a:lnTo>
                  <a:pt x="15239" y="24765"/>
                </a:lnTo>
                <a:lnTo>
                  <a:pt x="14528" y="19431"/>
                </a:lnTo>
                <a:lnTo>
                  <a:pt x="13817" y="14808"/>
                </a:lnTo>
                <a:lnTo>
                  <a:pt x="11506" y="0"/>
                </a:lnTo>
                <a:lnTo>
                  <a:pt x="0" y="0"/>
                </a:lnTo>
                <a:lnTo>
                  <a:pt x="9194" y="39941"/>
                </a:lnTo>
                <a:lnTo>
                  <a:pt x="21043" y="39941"/>
                </a:lnTo>
                <a:close/>
              </a:path>
            </a:pathLst>
          </a:custGeom>
          <a:ln w="3378">
            <a:solidFill>
              <a:srgbClr val="FFFFFF"/>
            </a:solidFill>
          </a:ln>
        </p:spPr>
        <p:txBody>
          <a:bodyPr wrap="square" lIns="0" tIns="0" rIns="0" bIns="0" rtlCol="0"/>
          <a:lstStyle/>
          <a:p>
            <a:endParaRPr/>
          </a:p>
        </p:txBody>
      </p:sp>
      <p:sp>
        <p:nvSpPr>
          <p:cNvPr id="112" name="object 112"/>
          <p:cNvSpPr/>
          <p:nvPr/>
        </p:nvSpPr>
        <p:spPr>
          <a:xfrm>
            <a:off x="5853367" y="7274549"/>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13" name="object 113"/>
          <p:cNvSpPr/>
          <p:nvPr/>
        </p:nvSpPr>
        <p:spPr>
          <a:xfrm>
            <a:off x="5870850" y="7274553"/>
            <a:ext cx="34925" cy="40005"/>
          </a:xfrm>
          <a:custGeom>
            <a:avLst/>
            <a:gdLst/>
            <a:ahLst/>
            <a:cxnLst/>
            <a:rect l="l" t="t" r="r" b="b"/>
            <a:pathLst>
              <a:path w="34925" h="40004">
                <a:moveTo>
                  <a:pt x="9778" y="39941"/>
                </a:moveTo>
                <a:lnTo>
                  <a:pt x="9778" y="30162"/>
                </a:lnTo>
                <a:lnTo>
                  <a:pt x="9778" y="23647"/>
                </a:lnTo>
                <a:lnTo>
                  <a:pt x="9664" y="17653"/>
                </a:lnTo>
                <a:lnTo>
                  <a:pt x="9359" y="12268"/>
                </a:lnTo>
                <a:lnTo>
                  <a:pt x="9601" y="12268"/>
                </a:lnTo>
                <a:lnTo>
                  <a:pt x="11493" y="17068"/>
                </a:lnTo>
                <a:lnTo>
                  <a:pt x="14109" y="22453"/>
                </a:lnTo>
                <a:lnTo>
                  <a:pt x="16294" y="26670"/>
                </a:lnTo>
                <a:lnTo>
                  <a:pt x="23113" y="39941"/>
                </a:lnTo>
                <a:lnTo>
                  <a:pt x="34378" y="39941"/>
                </a:lnTo>
                <a:lnTo>
                  <a:pt x="34378" y="0"/>
                </a:lnTo>
                <a:lnTo>
                  <a:pt x="24599" y="0"/>
                </a:lnTo>
                <a:lnTo>
                  <a:pt x="24599" y="9423"/>
                </a:lnTo>
                <a:lnTo>
                  <a:pt x="24599" y="15405"/>
                </a:lnTo>
                <a:lnTo>
                  <a:pt x="24828" y="20980"/>
                </a:lnTo>
                <a:lnTo>
                  <a:pt x="25425" y="26250"/>
                </a:lnTo>
                <a:lnTo>
                  <a:pt x="25247" y="26250"/>
                </a:lnTo>
                <a:lnTo>
                  <a:pt x="23469" y="21564"/>
                </a:lnTo>
                <a:lnTo>
                  <a:pt x="21158" y="16230"/>
                </a:lnTo>
                <a:lnTo>
                  <a:pt x="18961" y="12268"/>
                </a:lnTo>
                <a:lnTo>
                  <a:pt x="12623" y="0"/>
                </a:lnTo>
                <a:lnTo>
                  <a:pt x="0" y="0"/>
                </a:lnTo>
                <a:lnTo>
                  <a:pt x="0" y="39941"/>
                </a:lnTo>
                <a:lnTo>
                  <a:pt x="9778" y="39941"/>
                </a:lnTo>
                <a:close/>
              </a:path>
            </a:pathLst>
          </a:custGeom>
          <a:ln w="3378">
            <a:solidFill>
              <a:srgbClr val="FFFFFF"/>
            </a:solidFill>
          </a:ln>
        </p:spPr>
        <p:txBody>
          <a:bodyPr wrap="square" lIns="0" tIns="0" rIns="0" bIns="0" rtlCol="0"/>
          <a:lstStyle/>
          <a:p>
            <a:endParaRPr/>
          </a:p>
        </p:txBody>
      </p:sp>
      <p:sp>
        <p:nvSpPr>
          <p:cNvPr id="114" name="object 114"/>
          <p:cNvSpPr/>
          <p:nvPr/>
        </p:nvSpPr>
        <p:spPr>
          <a:xfrm>
            <a:off x="5910375" y="7274139"/>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70"/>
                </a:lnTo>
                <a:lnTo>
                  <a:pt x="1955" y="31826"/>
                </a:lnTo>
                <a:lnTo>
                  <a:pt x="5689" y="35382"/>
                </a:lnTo>
                <a:lnTo>
                  <a:pt x="9309" y="38811"/>
                </a:lnTo>
                <a:lnTo>
                  <a:pt x="14643" y="40767"/>
                </a:lnTo>
                <a:lnTo>
                  <a:pt x="22466" y="40767"/>
                </a:lnTo>
                <a:lnTo>
                  <a:pt x="27673" y="40767"/>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15" name="object 115"/>
          <p:cNvSpPr/>
          <p:nvPr/>
        </p:nvSpPr>
        <p:spPr>
          <a:xfrm>
            <a:off x="5630947" y="6490882"/>
            <a:ext cx="34925" cy="40005"/>
          </a:xfrm>
          <a:custGeom>
            <a:avLst/>
            <a:gdLst/>
            <a:ahLst/>
            <a:cxnLst/>
            <a:rect l="l" t="t" r="r" b="b"/>
            <a:pathLst>
              <a:path w="34925" h="40004">
                <a:moveTo>
                  <a:pt x="0" y="0"/>
                </a:moveTo>
                <a:lnTo>
                  <a:pt x="0" y="39941"/>
                </a:lnTo>
                <a:lnTo>
                  <a:pt x="10731" y="39941"/>
                </a:lnTo>
                <a:lnTo>
                  <a:pt x="10731" y="24117"/>
                </a:lnTo>
                <a:lnTo>
                  <a:pt x="23710" y="24117"/>
                </a:lnTo>
                <a:lnTo>
                  <a:pt x="23710" y="39941"/>
                </a:lnTo>
                <a:lnTo>
                  <a:pt x="34429" y="39941"/>
                </a:lnTo>
                <a:lnTo>
                  <a:pt x="34429" y="0"/>
                </a:lnTo>
                <a:lnTo>
                  <a:pt x="23710" y="0"/>
                </a:lnTo>
                <a:lnTo>
                  <a:pt x="23710" y="14757"/>
                </a:lnTo>
                <a:lnTo>
                  <a:pt x="10731" y="14757"/>
                </a:lnTo>
                <a:lnTo>
                  <a:pt x="10731" y="0"/>
                </a:lnTo>
                <a:lnTo>
                  <a:pt x="0" y="0"/>
                </a:lnTo>
                <a:close/>
              </a:path>
            </a:pathLst>
          </a:custGeom>
          <a:ln w="3378">
            <a:solidFill>
              <a:srgbClr val="FFFFFF"/>
            </a:solidFill>
          </a:ln>
        </p:spPr>
        <p:txBody>
          <a:bodyPr wrap="square" lIns="0" tIns="0" rIns="0" bIns="0" rtlCol="0"/>
          <a:lstStyle/>
          <a:p>
            <a:endParaRPr/>
          </a:p>
        </p:txBody>
      </p:sp>
      <p:sp>
        <p:nvSpPr>
          <p:cNvPr id="116" name="object 116"/>
          <p:cNvSpPr/>
          <p:nvPr/>
        </p:nvSpPr>
        <p:spPr>
          <a:xfrm>
            <a:off x="5670482" y="6490171"/>
            <a:ext cx="39370" cy="41910"/>
          </a:xfrm>
          <a:custGeom>
            <a:avLst/>
            <a:gdLst/>
            <a:ahLst/>
            <a:cxnLst/>
            <a:rect l="l" t="t" r="r" b="b"/>
            <a:pathLst>
              <a:path w="39370" h="41909">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117" name="object 117"/>
          <p:cNvSpPr/>
          <p:nvPr/>
        </p:nvSpPr>
        <p:spPr>
          <a:xfrm>
            <a:off x="5681798" y="6498642"/>
            <a:ext cx="17145" cy="24765"/>
          </a:xfrm>
          <a:custGeom>
            <a:avLst/>
            <a:gdLst/>
            <a:ahLst/>
            <a:cxnLst/>
            <a:rect l="l" t="t" r="r" b="b"/>
            <a:pathLst>
              <a:path w="17145" h="24765">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118" name="object 118"/>
          <p:cNvSpPr/>
          <p:nvPr/>
        </p:nvSpPr>
        <p:spPr>
          <a:xfrm>
            <a:off x="5713500" y="6490230"/>
            <a:ext cx="29209" cy="41275"/>
          </a:xfrm>
          <a:custGeom>
            <a:avLst/>
            <a:gdLst/>
            <a:ahLst/>
            <a:cxnLst/>
            <a:rect l="l" t="t" r="r" b="b"/>
            <a:pathLst>
              <a:path w="29210" h="41275">
                <a:moveTo>
                  <a:pt x="0" y="38760"/>
                </a:moveTo>
                <a:lnTo>
                  <a:pt x="2247" y="39941"/>
                </a:lnTo>
                <a:lnTo>
                  <a:pt x="6934" y="41186"/>
                </a:lnTo>
                <a:lnTo>
                  <a:pt x="11734" y="41186"/>
                </a:lnTo>
                <a:lnTo>
                  <a:pt x="23406" y="41186"/>
                </a:lnTo>
                <a:lnTo>
                  <a:pt x="28740" y="35318"/>
                </a:lnTo>
                <a:lnTo>
                  <a:pt x="28740" y="28448"/>
                </a:lnTo>
                <a:lnTo>
                  <a:pt x="28740" y="22872"/>
                </a:lnTo>
                <a:lnTo>
                  <a:pt x="25539" y="19024"/>
                </a:lnTo>
                <a:lnTo>
                  <a:pt x="18376" y="16357"/>
                </a:lnTo>
                <a:lnTo>
                  <a:pt x="13335" y="14516"/>
                </a:lnTo>
                <a:lnTo>
                  <a:pt x="11201" y="13690"/>
                </a:lnTo>
                <a:lnTo>
                  <a:pt x="11201" y="11671"/>
                </a:lnTo>
                <a:lnTo>
                  <a:pt x="11201" y="9893"/>
                </a:lnTo>
                <a:lnTo>
                  <a:pt x="12979" y="8712"/>
                </a:lnTo>
                <a:lnTo>
                  <a:pt x="16243" y="8712"/>
                </a:lnTo>
                <a:lnTo>
                  <a:pt x="20205" y="8712"/>
                </a:lnTo>
                <a:lnTo>
                  <a:pt x="23177" y="9842"/>
                </a:lnTo>
                <a:lnTo>
                  <a:pt x="24892" y="10604"/>
                </a:lnTo>
                <a:lnTo>
                  <a:pt x="27139" y="2070"/>
                </a:lnTo>
                <a:lnTo>
                  <a:pt x="24536" y="889"/>
                </a:lnTo>
                <a:lnTo>
                  <a:pt x="21094" y="0"/>
                </a:lnTo>
                <a:lnTo>
                  <a:pt x="16357" y="0"/>
                </a:lnTo>
                <a:lnTo>
                  <a:pt x="6286" y="0"/>
                </a:lnTo>
                <a:lnTo>
                  <a:pt x="292" y="5448"/>
                </a:lnTo>
                <a:lnTo>
                  <a:pt x="292" y="12509"/>
                </a:lnTo>
                <a:lnTo>
                  <a:pt x="292" y="18427"/>
                </a:lnTo>
                <a:lnTo>
                  <a:pt x="4800" y="22161"/>
                </a:lnTo>
                <a:lnTo>
                  <a:pt x="11557" y="24536"/>
                </a:lnTo>
                <a:lnTo>
                  <a:pt x="16065" y="26073"/>
                </a:lnTo>
                <a:lnTo>
                  <a:pt x="17843" y="27203"/>
                </a:lnTo>
                <a:lnTo>
                  <a:pt x="17843" y="29159"/>
                </a:lnTo>
                <a:lnTo>
                  <a:pt x="17843" y="31178"/>
                </a:lnTo>
                <a:lnTo>
                  <a:pt x="16065" y="32423"/>
                </a:lnTo>
                <a:lnTo>
                  <a:pt x="12382" y="32423"/>
                </a:lnTo>
                <a:lnTo>
                  <a:pt x="8356" y="32423"/>
                </a:lnTo>
                <a:lnTo>
                  <a:pt x="4445" y="31178"/>
                </a:lnTo>
                <a:lnTo>
                  <a:pt x="2019" y="29933"/>
                </a:lnTo>
                <a:lnTo>
                  <a:pt x="0" y="38760"/>
                </a:lnTo>
                <a:close/>
              </a:path>
            </a:pathLst>
          </a:custGeom>
          <a:ln w="3378">
            <a:solidFill>
              <a:srgbClr val="FFFFFF"/>
            </a:solidFill>
          </a:ln>
        </p:spPr>
        <p:txBody>
          <a:bodyPr wrap="square" lIns="0" tIns="0" rIns="0" bIns="0" rtlCol="0"/>
          <a:lstStyle/>
          <a:p>
            <a:endParaRPr/>
          </a:p>
        </p:txBody>
      </p:sp>
      <p:sp>
        <p:nvSpPr>
          <p:cNvPr id="119" name="object 119"/>
          <p:cNvSpPr/>
          <p:nvPr/>
        </p:nvSpPr>
        <p:spPr>
          <a:xfrm>
            <a:off x="5747460" y="6490581"/>
            <a:ext cx="30480" cy="40640"/>
          </a:xfrm>
          <a:custGeom>
            <a:avLst/>
            <a:gdLst/>
            <a:ahLst/>
            <a:cxnLst/>
            <a:rect l="l" t="t" r="r" b="b"/>
            <a:pathLst>
              <a:path w="30479" h="40640">
                <a:moveTo>
                  <a:pt x="0" y="40246"/>
                </a:moveTo>
                <a:lnTo>
                  <a:pt x="10604" y="40246"/>
                </a:lnTo>
                <a:lnTo>
                  <a:pt x="10604" y="26669"/>
                </a:lnTo>
                <a:lnTo>
                  <a:pt x="11264" y="26669"/>
                </a:lnTo>
                <a:lnTo>
                  <a:pt x="12153" y="26796"/>
                </a:lnTo>
                <a:lnTo>
                  <a:pt x="13220" y="26796"/>
                </a:lnTo>
                <a:lnTo>
                  <a:pt x="18605" y="26796"/>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8"/>
                </a:lnTo>
                <a:lnTo>
                  <a:pt x="0" y="40246"/>
                </a:lnTo>
                <a:close/>
              </a:path>
            </a:pathLst>
          </a:custGeom>
          <a:ln w="3378">
            <a:solidFill>
              <a:srgbClr val="FFFFFF"/>
            </a:solidFill>
          </a:ln>
        </p:spPr>
        <p:txBody>
          <a:bodyPr wrap="square" lIns="0" tIns="0" rIns="0" bIns="0" rtlCol="0"/>
          <a:lstStyle/>
          <a:p>
            <a:endParaRPr/>
          </a:p>
        </p:txBody>
      </p:sp>
      <p:sp>
        <p:nvSpPr>
          <p:cNvPr id="120" name="object 120"/>
          <p:cNvSpPr/>
          <p:nvPr/>
        </p:nvSpPr>
        <p:spPr>
          <a:xfrm>
            <a:off x="5758064" y="6498645"/>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121" name="object 121"/>
          <p:cNvSpPr/>
          <p:nvPr/>
        </p:nvSpPr>
        <p:spPr>
          <a:xfrm>
            <a:off x="5782546" y="6490882"/>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22" name="object 122"/>
          <p:cNvSpPr/>
          <p:nvPr/>
        </p:nvSpPr>
        <p:spPr>
          <a:xfrm>
            <a:off x="5797595" y="6490886"/>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123" name="object 123"/>
          <p:cNvSpPr/>
          <p:nvPr/>
        </p:nvSpPr>
        <p:spPr>
          <a:xfrm>
            <a:off x="5826231" y="6490886"/>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124" name="object 124"/>
          <p:cNvSpPr/>
          <p:nvPr/>
        </p:nvSpPr>
        <p:spPr>
          <a:xfrm>
            <a:off x="5840989" y="6498645"/>
            <a:ext cx="7620" cy="15240"/>
          </a:xfrm>
          <a:custGeom>
            <a:avLst/>
            <a:gdLst/>
            <a:ahLst/>
            <a:cxnLst/>
            <a:rect l="l" t="t" r="r" b="b"/>
            <a:pathLst>
              <a:path w="7620" h="15240">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25" name="object 125"/>
          <p:cNvSpPr/>
          <p:nvPr/>
        </p:nvSpPr>
        <p:spPr>
          <a:xfrm>
            <a:off x="5868488" y="6490886"/>
            <a:ext cx="26670" cy="40005"/>
          </a:xfrm>
          <a:custGeom>
            <a:avLst/>
            <a:gdLst/>
            <a:ahLst/>
            <a:cxnLst/>
            <a:rect l="l" t="t" r="r" b="b"/>
            <a:pathLst>
              <a:path w="26670" h="40004">
                <a:moveTo>
                  <a:pt x="0" y="39941"/>
                </a:moveTo>
                <a:lnTo>
                  <a:pt x="26073" y="39941"/>
                </a:lnTo>
                <a:lnTo>
                  <a:pt x="26073" y="30987"/>
                </a:lnTo>
                <a:lnTo>
                  <a:pt x="10731" y="30987"/>
                </a:lnTo>
                <a:lnTo>
                  <a:pt x="10731" y="0"/>
                </a:lnTo>
                <a:lnTo>
                  <a:pt x="0" y="0"/>
                </a:lnTo>
                <a:lnTo>
                  <a:pt x="0" y="39941"/>
                </a:lnTo>
                <a:close/>
              </a:path>
            </a:pathLst>
          </a:custGeom>
          <a:ln w="3378">
            <a:solidFill>
              <a:srgbClr val="FFFFFF"/>
            </a:solidFill>
          </a:ln>
        </p:spPr>
        <p:txBody>
          <a:bodyPr wrap="square" lIns="0" tIns="0" rIns="0" bIns="0" rtlCol="0"/>
          <a:lstStyle/>
          <a:p>
            <a:endParaRPr/>
          </a:p>
        </p:txBody>
      </p:sp>
      <p:sp>
        <p:nvSpPr>
          <p:cNvPr id="126" name="object 126"/>
          <p:cNvSpPr txBox="1"/>
          <p:nvPr/>
        </p:nvSpPr>
        <p:spPr>
          <a:xfrm>
            <a:off x="5614573" y="6458860"/>
            <a:ext cx="294005" cy="156210"/>
          </a:xfrm>
          <a:prstGeom prst="rect">
            <a:avLst/>
          </a:prstGeom>
        </p:spPr>
        <p:txBody>
          <a:bodyPr vert="horz" wrap="square" lIns="0" tIns="24130" rIns="0" bIns="0" rtlCol="0">
            <a:spAutoFit/>
          </a:bodyPr>
          <a:lstStyle/>
          <a:p>
            <a:pPr marL="49530" marR="5080" indent="-37465">
              <a:lnSpc>
                <a:spcPts val="470"/>
              </a:lnSpc>
              <a:spcBef>
                <a:spcPts val="190"/>
              </a:spcBef>
            </a:pPr>
            <a:r>
              <a:rPr sz="450" b="1" spc="-15" dirty="0">
                <a:solidFill>
                  <a:srgbClr val="221E1F"/>
                </a:solidFill>
                <a:latin typeface="Arial"/>
                <a:cs typeface="Arial"/>
              </a:rPr>
              <a:t>HOSPI</a:t>
            </a:r>
            <a:r>
              <a:rPr sz="450" b="1" spc="-50" dirty="0">
                <a:solidFill>
                  <a:srgbClr val="221E1F"/>
                </a:solidFill>
                <a:latin typeface="Arial"/>
                <a:cs typeface="Arial"/>
              </a:rPr>
              <a:t>T</a:t>
            </a:r>
            <a:r>
              <a:rPr sz="450" b="1" spc="-20" dirty="0">
                <a:solidFill>
                  <a:srgbClr val="221E1F"/>
                </a:solidFill>
                <a:latin typeface="Arial"/>
                <a:cs typeface="Arial"/>
              </a:rPr>
              <a:t>AL  </a:t>
            </a:r>
            <a:r>
              <a:rPr sz="450" b="1" spc="-30" dirty="0">
                <a:solidFill>
                  <a:srgbClr val="221E1F"/>
                </a:solidFill>
                <a:latin typeface="Arial"/>
                <a:cs typeface="Arial"/>
              </a:rPr>
              <a:t>TOWER</a:t>
            </a:r>
            <a:endParaRPr sz="450">
              <a:latin typeface="Arial"/>
              <a:cs typeface="Arial"/>
            </a:endParaRPr>
          </a:p>
        </p:txBody>
      </p:sp>
      <p:sp>
        <p:nvSpPr>
          <p:cNvPr id="127" name="object 127"/>
          <p:cNvSpPr/>
          <p:nvPr/>
        </p:nvSpPr>
        <p:spPr>
          <a:xfrm>
            <a:off x="5665345" y="6550152"/>
            <a:ext cx="31750" cy="40005"/>
          </a:xfrm>
          <a:custGeom>
            <a:avLst/>
            <a:gdLst/>
            <a:ahLst/>
            <a:cxnLst/>
            <a:rect l="l" t="t" r="r" b="b"/>
            <a:pathLst>
              <a:path w="31750" h="40004">
                <a:moveTo>
                  <a:pt x="10198" y="39941"/>
                </a:moveTo>
                <a:lnTo>
                  <a:pt x="20929" y="39941"/>
                </a:lnTo>
                <a:lnTo>
                  <a:pt x="20929" y="9004"/>
                </a:lnTo>
                <a:lnTo>
                  <a:pt x="31292" y="9004"/>
                </a:lnTo>
                <a:lnTo>
                  <a:pt x="31292" y="0"/>
                </a:lnTo>
                <a:lnTo>
                  <a:pt x="0" y="0"/>
                </a:lnTo>
                <a:lnTo>
                  <a:pt x="0" y="9004"/>
                </a:lnTo>
                <a:lnTo>
                  <a:pt x="10198" y="9004"/>
                </a:lnTo>
                <a:lnTo>
                  <a:pt x="10198" y="39941"/>
                </a:lnTo>
                <a:close/>
              </a:path>
            </a:pathLst>
          </a:custGeom>
          <a:ln w="3378">
            <a:solidFill>
              <a:srgbClr val="FFFFFF"/>
            </a:solidFill>
          </a:ln>
        </p:spPr>
        <p:txBody>
          <a:bodyPr wrap="square" lIns="0" tIns="0" rIns="0" bIns="0" rtlCol="0"/>
          <a:lstStyle/>
          <a:p>
            <a:endParaRPr/>
          </a:p>
        </p:txBody>
      </p:sp>
      <p:sp>
        <p:nvSpPr>
          <p:cNvPr id="128" name="object 128"/>
          <p:cNvSpPr/>
          <p:nvPr/>
        </p:nvSpPr>
        <p:spPr>
          <a:xfrm>
            <a:off x="5697534" y="6549436"/>
            <a:ext cx="39370" cy="41910"/>
          </a:xfrm>
          <a:custGeom>
            <a:avLst/>
            <a:gdLst/>
            <a:ahLst/>
            <a:cxnLst/>
            <a:rect l="l" t="t" r="r" b="b"/>
            <a:pathLst>
              <a:path w="39370" h="41909">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129" name="object 129"/>
          <p:cNvSpPr/>
          <p:nvPr/>
        </p:nvSpPr>
        <p:spPr>
          <a:xfrm>
            <a:off x="5708850" y="6557908"/>
            <a:ext cx="17145" cy="24765"/>
          </a:xfrm>
          <a:custGeom>
            <a:avLst/>
            <a:gdLst/>
            <a:ahLst/>
            <a:cxnLst/>
            <a:rect l="l" t="t" r="r" b="b"/>
            <a:pathLst>
              <a:path w="17145" h="24765">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130" name="object 130"/>
          <p:cNvSpPr/>
          <p:nvPr/>
        </p:nvSpPr>
        <p:spPr>
          <a:xfrm>
            <a:off x="5738361" y="6550152"/>
            <a:ext cx="52069" cy="40005"/>
          </a:xfrm>
          <a:custGeom>
            <a:avLst/>
            <a:gdLst/>
            <a:ahLst/>
            <a:cxnLst/>
            <a:rect l="l" t="t" r="r" b="b"/>
            <a:pathLst>
              <a:path w="52070" h="40004">
                <a:moveTo>
                  <a:pt x="21043" y="39941"/>
                </a:moveTo>
                <a:lnTo>
                  <a:pt x="24066" y="24358"/>
                </a:lnTo>
                <a:lnTo>
                  <a:pt x="24777" y="20802"/>
                </a:lnTo>
                <a:lnTo>
                  <a:pt x="25311" y="17068"/>
                </a:lnTo>
                <a:lnTo>
                  <a:pt x="25958" y="12318"/>
                </a:lnTo>
                <a:lnTo>
                  <a:pt x="26085" y="12318"/>
                </a:lnTo>
                <a:lnTo>
                  <a:pt x="26619" y="17068"/>
                </a:lnTo>
                <a:lnTo>
                  <a:pt x="27152" y="20802"/>
                </a:lnTo>
                <a:lnTo>
                  <a:pt x="27736" y="24295"/>
                </a:lnTo>
                <a:lnTo>
                  <a:pt x="30403" y="39941"/>
                </a:lnTo>
                <a:lnTo>
                  <a:pt x="42087" y="39941"/>
                </a:lnTo>
                <a:lnTo>
                  <a:pt x="51917" y="0"/>
                </a:lnTo>
                <a:lnTo>
                  <a:pt x="41071" y="0"/>
                </a:lnTo>
                <a:lnTo>
                  <a:pt x="38709" y="14693"/>
                </a:lnTo>
                <a:lnTo>
                  <a:pt x="37998" y="19380"/>
                </a:lnTo>
                <a:lnTo>
                  <a:pt x="37287" y="24117"/>
                </a:lnTo>
                <a:lnTo>
                  <a:pt x="36690" y="28625"/>
                </a:lnTo>
                <a:lnTo>
                  <a:pt x="36042" y="24053"/>
                </a:lnTo>
                <a:lnTo>
                  <a:pt x="35509" y="19964"/>
                </a:lnTo>
                <a:lnTo>
                  <a:pt x="34797" y="15405"/>
                </a:lnTo>
                <a:lnTo>
                  <a:pt x="32308" y="0"/>
                </a:lnTo>
                <a:lnTo>
                  <a:pt x="20866" y="0"/>
                </a:lnTo>
                <a:lnTo>
                  <a:pt x="18313" y="14693"/>
                </a:lnTo>
                <a:lnTo>
                  <a:pt x="17424" y="19557"/>
                </a:lnTo>
                <a:lnTo>
                  <a:pt x="16598" y="24358"/>
                </a:lnTo>
                <a:lnTo>
                  <a:pt x="15951" y="28854"/>
                </a:lnTo>
                <a:lnTo>
                  <a:pt x="15824" y="28854"/>
                </a:lnTo>
                <a:lnTo>
                  <a:pt x="15239" y="24764"/>
                </a:lnTo>
                <a:lnTo>
                  <a:pt x="14528" y="19430"/>
                </a:lnTo>
                <a:lnTo>
                  <a:pt x="13817" y="14808"/>
                </a:lnTo>
                <a:lnTo>
                  <a:pt x="11506" y="0"/>
                </a:lnTo>
                <a:lnTo>
                  <a:pt x="0" y="0"/>
                </a:lnTo>
                <a:lnTo>
                  <a:pt x="9194" y="39941"/>
                </a:lnTo>
                <a:lnTo>
                  <a:pt x="21043" y="39941"/>
                </a:lnTo>
                <a:close/>
              </a:path>
            </a:pathLst>
          </a:custGeom>
          <a:ln w="3378">
            <a:solidFill>
              <a:srgbClr val="FFFFFF"/>
            </a:solidFill>
          </a:ln>
        </p:spPr>
        <p:txBody>
          <a:bodyPr wrap="square" lIns="0" tIns="0" rIns="0" bIns="0" rtlCol="0"/>
          <a:lstStyle/>
          <a:p>
            <a:endParaRPr/>
          </a:p>
        </p:txBody>
      </p:sp>
      <p:sp>
        <p:nvSpPr>
          <p:cNvPr id="131" name="object 131"/>
          <p:cNvSpPr/>
          <p:nvPr/>
        </p:nvSpPr>
        <p:spPr>
          <a:xfrm>
            <a:off x="5794254" y="6550142"/>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132" name="object 132"/>
          <p:cNvSpPr/>
          <p:nvPr/>
        </p:nvSpPr>
        <p:spPr>
          <a:xfrm>
            <a:off x="5826376" y="6549847"/>
            <a:ext cx="32384" cy="40640"/>
          </a:xfrm>
          <a:custGeom>
            <a:avLst/>
            <a:gdLst/>
            <a:ahLst/>
            <a:cxnLst/>
            <a:rect l="l" t="t" r="r" b="b"/>
            <a:pathLst>
              <a:path w="32385" h="40640">
                <a:moveTo>
                  <a:pt x="0" y="40246"/>
                </a:moveTo>
                <a:lnTo>
                  <a:pt x="10604" y="40246"/>
                </a:lnTo>
                <a:lnTo>
                  <a:pt x="10604" y="25247"/>
                </a:lnTo>
                <a:lnTo>
                  <a:pt x="12331" y="25247"/>
                </a:lnTo>
                <a:lnTo>
                  <a:pt x="15646" y="25247"/>
                </a:lnTo>
                <a:lnTo>
                  <a:pt x="17132" y="26263"/>
                </a:lnTo>
                <a:lnTo>
                  <a:pt x="18199" y="31000"/>
                </a:lnTo>
                <a:lnTo>
                  <a:pt x="19316" y="35979"/>
                </a:lnTo>
                <a:lnTo>
                  <a:pt x="20383" y="39065"/>
                </a:lnTo>
                <a:lnTo>
                  <a:pt x="20980" y="40246"/>
                </a:lnTo>
                <a:lnTo>
                  <a:pt x="31889" y="40246"/>
                </a:lnTo>
                <a:lnTo>
                  <a:pt x="31115" y="38709"/>
                </a:lnTo>
                <a:lnTo>
                  <a:pt x="29806" y="32892"/>
                </a:lnTo>
                <a:lnTo>
                  <a:pt x="28625" y="28803"/>
                </a:lnTo>
                <a:lnTo>
                  <a:pt x="27622" y="25374"/>
                </a:lnTo>
                <a:lnTo>
                  <a:pt x="26136" y="22821"/>
                </a:lnTo>
                <a:lnTo>
                  <a:pt x="23533" y="21640"/>
                </a:lnTo>
                <a:lnTo>
                  <a:pt x="23533" y="21462"/>
                </a:lnTo>
                <a:lnTo>
                  <a:pt x="26606" y="20269"/>
                </a:lnTo>
                <a:lnTo>
                  <a:pt x="30340" y="16776"/>
                </a:lnTo>
                <a:lnTo>
                  <a:pt x="30340" y="11798"/>
                </a:lnTo>
                <a:lnTo>
                  <a:pt x="30340" y="7950"/>
                </a:lnTo>
                <a:lnTo>
                  <a:pt x="28981" y="5105"/>
                </a:lnTo>
                <a:lnTo>
                  <a:pt x="26428" y="3086"/>
                </a:lnTo>
                <a:lnTo>
                  <a:pt x="23406" y="838"/>
                </a:lnTo>
                <a:lnTo>
                  <a:pt x="19024" y="0"/>
                </a:lnTo>
                <a:lnTo>
                  <a:pt x="12915" y="0"/>
                </a:lnTo>
                <a:lnTo>
                  <a:pt x="7581" y="0"/>
                </a:lnTo>
                <a:lnTo>
                  <a:pt x="3022" y="355"/>
                </a:lnTo>
                <a:lnTo>
                  <a:pt x="0" y="838"/>
                </a:lnTo>
                <a:lnTo>
                  <a:pt x="0" y="40246"/>
                </a:lnTo>
                <a:close/>
              </a:path>
            </a:pathLst>
          </a:custGeom>
          <a:ln w="3378">
            <a:solidFill>
              <a:srgbClr val="FFFFFF"/>
            </a:solidFill>
          </a:ln>
        </p:spPr>
        <p:txBody>
          <a:bodyPr wrap="square" lIns="0" tIns="0" rIns="0" bIns="0" rtlCol="0"/>
          <a:lstStyle/>
          <a:p>
            <a:endParaRPr/>
          </a:p>
        </p:txBody>
      </p:sp>
      <p:sp>
        <p:nvSpPr>
          <p:cNvPr id="133" name="object 133"/>
          <p:cNvSpPr/>
          <p:nvPr/>
        </p:nvSpPr>
        <p:spPr>
          <a:xfrm>
            <a:off x="5836980" y="6557797"/>
            <a:ext cx="9525" cy="10160"/>
          </a:xfrm>
          <a:custGeom>
            <a:avLst/>
            <a:gdLst/>
            <a:ahLst/>
            <a:cxnLst/>
            <a:rect l="l" t="t" r="r" b="b"/>
            <a:pathLst>
              <a:path w="9525" h="10159">
                <a:moveTo>
                  <a:pt x="0" y="228"/>
                </a:moveTo>
                <a:lnTo>
                  <a:pt x="533" y="50"/>
                </a:lnTo>
                <a:lnTo>
                  <a:pt x="1600" y="0"/>
                </a:lnTo>
                <a:lnTo>
                  <a:pt x="3619" y="0"/>
                </a:lnTo>
                <a:lnTo>
                  <a:pt x="7175" y="0"/>
                </a:lnTo>
                <a:lnTo>
                  <a:pt x="9131" y="1714"/>
                </a:lnTo>
                <a:lnTo>
                  <a:pt x="9131" y="4673"/>
                </a:lnTo>
                <a:lnTo>
                  <a:pt x="9131" y="7645"/>
                </a:lnTo>
                <a:lnTo>
                  <a:pt x="6819" y="9601"/>
                </a:lnTo>
                <a:lnTo>
                  <a:pt x="2794" y="9601"/>
                </a:lnTo>
                <a:lnTo>
                  <a:pt x="0" y="9601"/>
                </a:lnTo>
                <a:lnTo>
                  <a:pt x="0" y="228"/>
                </a:lnTo>
                <a:close/>
              </a:path>
            </a:pathLst>
          </a:custGeom>
          <a:ln w="3378">
            <a:solidFill>
              <a:srgbClr val="FFFFFF"/>
            </a:solidFill>
          </a:ln>
        </p:spPr>
        <p:txBody>
          <a:bodyPr wrap="square" lIns="0" tIns="0" rIns="0" bIns="0" rtlCol="0"/>
          <a:lstStyle/>
          <a:p>
            <a:endParaRPr/>
          </a:p>
        </p:txBody>
      </p:sp>
      <p:sp>
        <p:nvSpPr>
          <p:cNvPr id="134" name="object 134"/>
          <p:cNvSpPr/>
          <p:nvPr/>
        </p:nvSpPr>
        <p:spPr>
          <a:xfrm>
            <a:off x="6750179" y="6542089"/>
            <a:ext cx="32384" cy="41275"/>
          </a:xfrm>
          <a:custGeom>
            <a:avLst/>
            <a:gdLst/>
            <a:ahLst/>
            <a:cxnLst/>
            <a:rect l="l" t="t" r="r" b="b"/>
            <a:pathLst>
              <a:path w="32384" h="41275">
                <a:moveTo>
                  <a:pt x="30048" y="31229"/>
                </a:moveTo>
                <a:lnTo>
                  <a:pt x="28384" y="31877"/>
                </a:lnTo>
                <a:lnTo>
                  <a:pt x="25488" y="32359"/>
                </a:lnTo>
                <a:lnTo>
                  <a:pt x="22936" y="32359"/>
                </a:lnTo>
                <a:lnTo>
                  <a:pt x="15582" y="32359"/>
                </a:lnTo>
                <a:lnTo>
                  <a:pt x="11264" y="27851"/>
                </a:lnTo>
                <a:lnTo>
                  <a:pt x="11264" y="20561"/>
                </a:lnTo>
                <a:lnTo>
                  <a:pt x="11264" y="12382"/>
                </a:lnTo>
                <a:lnTo>
                  <a:pt x="16598" y="8763"/>
                </a:lnTo>
                <a:lnTo>
                  <a:pt x="22694" y="8763"/>
                </a:lnTo>
                <a:lnTo>
                  <a:pt x="25895" y="8763"/>
                </a:lnTo>
                <a:lnTo>
                  <a:pt x="28384" y="9474"/>
                </a:lnTo>
                <a:lnTo>
                  <a:pt x="30111" y="10185"/>
                </a:lnTo>
                <a:lnTo>
                  <a:pt x="32181" y="1778"/>
                </a:lnTo>
                <a:lnTo>
                  <a:pt x="30518" y="889"/>
                </a:lnTo>
                <a:lnTo>
                  <a:pt x="26784" y="0"/>
                </a:lnTo>
                <a:lnTo>
                  <a:pt x="22224" y="0"/>
                </a:lnTo>
                <a:lnTo>
                  <a:pt x="13726" y="1339"/>
                </a:lnTo>
                <a:lnTo>
                  <a:pt x="6645" y="5345"/>
                </a:lnTo>
                <a:lnTo>
                  <a:pt x="1797" y="11996"/>
                </a:lnTo>
                <a:lnTo>
                  <a:pt x="0" y="21272"/>
                </a:lnTo>
                <a:lnTo>
                  <a:pt x="1261" y="28894"/>
                </a:lnTo>
                <a:lnTo>
                  <a:pt x="5156" y="35261"/>
                </a:lnTo>
                <a:lnTo>
                  <a:pt x="11851" y="39628"/>
                </a:lnTo>
                <a:lnTo>
                  <a:pt x="21513" y="41249"/>
                </a:lnTo>
                <a:lnTo>
                  <a:pt x="26250" y="41249"/>
                </a:lnTo>
                <a:lnTo>
                  <a:pt x="30048" y="40360"/>
                </a:lnTo>
                <a:lnTo>
                  <a:pt x="31534" y="39585"/>
                </a:lnTo>
                <a:lnTo>
                  <a:pt x="30048" y="31229"/>
                </a:lnTo>
                <a:close/>
              </a:path>
            </a:pathLst>
          </a:custGeom>
          <a:ln w="3378">
            <a:solidFill>
              <a:srgbClr val="FFFFFF"/>
            </a:solidFill>
          </a:ln>
        </p:spPr>
        <p:txBody>
          <a:bodyPr wrap="square" lIns="0" tIns="0" rIns="0" bIns="0" rtlCol="0"/>
          <a:lstStyle/>
          <a:p>
            <a:endParaRPr/>
          </a:p>
        </p:txBody>
      </p:sp>
      <p:sp>
        <p:nvSpPr>
          <p:cNvPr id="135" name="object 135"/>
          <p:cNvSpPr/>
          <p:nvPr/>
        </p:nvSpPr>
        <p:spPr>
          <a:xfrm>
            <a:off x="6786926" y="6542733"/>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136" name="object 136"/>
          <p:cNvSpPr/>
          <p:nvPr/>
        </p:nvSpPr>
        <p:spPr>
          <a:xfrm>
            <a:off x="6817387" y="6542089"/>
            <a:ext cx="32384" cy="41275"/>
          </a:xfrm>
          <a:custGeom>
            <a:avLst/>
            <a:gdLst/>
            <a:ahLst/>
            <a:cxnLst/>
            <a:rect l="l" t="t" r="r" b="b"/>
            <a:pathLst>
              <a:path w="32384" h="41275">
                <a:moveTo>
                  <a:pt x="30048" y="31229"/>
                </a:moveTo>
                <a:lnTo>
                  <a:pt x="28384" y="31877"/>
                </a:lnTo>
                <a:lnTo>
                  <a:pt x="25488" y="32359"/>
                </a:lnTo>
                <a:lnTo>
                  <a:pt x="22936" y="32359"/>
                </a:lnTo>
                <a:lnTo>
                  <a:pt x="15582" y="32359"/>
                </a:lnTo>
                <a:lnTo>
                  <a:pt x="11264" y="27851"/>
                </a:lnTo>
                <a:lnTo>
                  <a:pt x="11264" y="20561"/>
                </a:lnTo>
                <a:lnTo>
                  <a:pt x="11264" y="12382"/>
                </a:lnTo>
                <a:lnTo>
                  <a:pt x="16598" y="8763"/>
                </a:lnTo>
                <a:lnTo>
                  <a:pt x="22694" y="8763"/>
                </a:lnTo>
                <a:lnTo>
                  <a:pt x="25895" y="8763"/>
                </a:lnTo>
                <a:lnTo>
                  <a:pt x="28384" y="9474"/>
                </a:lnTo>
                <a:lnTo>
                  <a:pt x="30111" y="10185"/>
                </a:lnTo>
                <a:lnTo>
                  <a:pt x="32181" y="1778"/>
                </a:lnTo>
                <a:lnTo>
                  <a:pt x="30518" y="889"/>
                </a:lnTo>
                <a:lnTo>
                  <a:pt x="26784" y="0"/>
                </a:lnTo>
                <a:lnTo>
                  <a:pt x="22224" y="0"/>
                </a:lnTo>
                <a:lnTo>
                  <a:pt x="13726" y="1339"/>
                </a:lnTo>
                <a:lnTo>
                  <a:pt x="6645" y="5345"/>
                </a:lnTo>
                <a:lnTo>
                  <a:pt x="1797" y="11996"/>
                </a:lnTo>
                <a:lnTo>
                  <a:pt x="0" y="21272"/>
                </a:lnTo>
                <a:lnTo>
                  <a:pt x="1261" y="28894"/>
                </a:lnTo>
                <a:lnTo>
                  <a:pt x="5156" y="35261"/>
                </a:lnTo>
                <a:lnTo>
                  <a:pt x="11851" y="39628"/>
                </a:lnTo>
                <a:lnTo>
                  <a:pt x="21513" y="41249"/>
                </a:lnTo>
                <a:lnTo>
                  <a:pt x="26250" y="41249"/>
                </a:lnTo>
                <a:lnTo>
                  <a:pt x="30048" y="40360"/>
                </a:lnTo>
                <a:lnTo>
                  <a:pt x="31534" y="39585"/>
                </a:lnTo>
                <a:lnTo>
                  <a:pt x="30048" y="31229"/>
                </a:lnTo>
                <a:close/>
              </a:path>
            </a:pathLst>
          </a:custGeom>
          <a:ln w="3378">
            <a:solidFill>
              <a:srgbClr val="FFFFFF"/>
            </a:solidFill>
          </a:ln>
        </p:spPr>
        <p:txBody>
          <a:bodyPr wrap="square" lIns="0" tIns="0" rIns="0" bIns="0" rtlCol="0"/>
          <a:lstStyle/>
          <a:p>
            <a:endParaRPr/>
          </a:p>
        </p:txBody>
      </p:sp>
      <p:sp>
        <p:nvSpPr>
          <p:cNvPr id="137" name="object 137"/>
          <p:cNvSpPr/>
          <p:nvPr/>
        </p:nvSpPr>
        <p:spPr>
          <a:xfrm>
            <a:off x="6669695" y="6601702"/>
            <a:ext cx="31750" cy="41275"/>
          </a:xfrm>
          <a:custGeom>
            <a:avLst/>
            <a:gdLst/>
            <a:ahLst/>
            <a:cxnLst/>
            <a:rect l="l" t="t" r="r" b="b"/>
            <a:pathLst>
              <a:path w="31750" h="41275">
                <a:moveTo>
                  <a:pt x="0" y="40068"/>
                </a:moveTo>
                <a:lnTo>
                  <a:pt x="2133" y="40424"/>
                </a:lnTo>
                <a:lnTo>
                  <a:pt x="5689" y="40716"/>
                </a:lnTo>
                <a:lnTo>
                  <a:pt x="10553" y="40716"/>
                </a:lnTo>
                <a:lnTo>
                  <a:pt x="19088" y="40716"/>
                </a:lnTo>
                <a:lnTo>
                  <a:pt x="24066" y="39357"/>
                </a:lnTo>
                <a:lnTo>
                  <a:pt x="27025" y="37109"/>
                </a:lnTo>
                <a:lnTo>
                  <a:pt x="29692" y="35153"/>
                </a:lnTo>
                <a:lnTo>
                  <a:pt x="31534" y="32181"/>
                </a:lnTo>
                <a:lnTo>
                  <a:pt x="31534" y="28397"/>
                </a:lnTo>
                <a:lnTo>
                  <a:pt x="31534" y="23647"/>
                </a:lnTo>
                <a:lnTo>
                  <a:pt x="28562" y="20040"/>
                </a:lnTo>
                <a:lnTo>
                  <a:pt x="23710" y="18668"/>
                </a:lnTo>
                <a:lnTo>
                  <a:pt x="28384" y="16776"/>
                </a:lnTo>
                <a:lnTo>
                  <a:pt x="30226" y="13512"/>
                </a:lnTo>
                <a:lnTo>
                  <a:pt x="30226" y="10198"/>
                </a:lnTo>
                <a:lnTo>
                  <a:pt x="30226" y="6286"/>
                </a:lnTo>
                <a:lnTo>
                  <a:pt x="27978" y="3378"/>
                </a:lnTo>
                <a:lnTo>
                  <a:pt x="24828" y="1955"/>
                </a:lnTo>
                <a:lnTo>
                  <a:pt x="21755" y="419"/>
                </a:lnTo>
                <a:lnTo>
                  <a:pt x="18313" y="0"/>
                </a:lnTo>
                <a:lnTo>
                  <a:pt x="12623" y="0"/>
                </a:lnTo>
                <a:lnTo>
                  <a:pt x="7708" y="0"/>
                </a:lnTo>
                <a:lnTo>
                  <a:pt x="2425" y="419"/>
                </a:lnTo>
                <a:lnTo>
                  <a:pt x="0" y="838"/>
                </a:lnTo>
                <a:lnTo>
                  <a:pt x="0" y="40068"/>
                </a:lnTo>
                <a:close/>
              </a:path>
            </a:pathLst>
          </a:custGeom>
          <a:ln w="3378">
            <a:solidFill>
              <a:srgbClr val="FFFFFF"/>
            </a:solidFill>
          </a:ln>
        </p:spPr>
        <p:txBody>
          <a:bodyPr wrap="square" lIns="0" tIns="0" rIns="0" bIns="0" rtlCol="0"/>
          <a:lstStyle/>
          <a:p>
            <a:endParaRPr/>
          </a:p>
        </p:txBody>
      </p:sp>
      <p:sp>
        <p:nvSpPr>
          <p:cNvPr id="138" name="object 138"/>
          <p:cNvSpPr/>
          <p:nvPr/>
        </p:nvSpPr>
        <p:spPr>
          <a:xfrm>
            <a:off x="6680299" y="6609411"/>
            <a:ext cx="8890" cy="8255"/>
          </a:xfrm>
          <a:custGeom>
            <a:avLst/>
            <a:gdLst/>
            <a:ahLst/>
            <a:cxnLst/>
            <a:rect l="l" t="t" r="r" b="b"/>
            <a:pathLst>
              <a:path w="8890" h="8254">
                <a:moveTo>
                  <a:pt x="0" y="241"/>
                </a:moveTo>
                <a:lnTo>
                  <a:pt x="711" y="63"/>
                </a:lnTo>
                <a:lnTo>
                  <a:pt x="1727" y="0"/>
                </a:lnTo>
                <a:lnTo>
                  <a:pt x="3505" y="0"/>
                </a:lnTo>
                <a:lnTo>
                  <a:pt x="7111" y="0"/>
                </a:lnTo>
                <a:lnTo>
                  <a:pt x="8889" y="1485"/>
                </a:lnTo>
                <a:lnTo>
                  <a:pt x="8889" y="3797"/>
                </a:lnTo>
                <a:lnTo>
                  <a:pt x="8889" y="6337"/>
                </a:lnTo>
                <a:lnTo>
                  <a:pt x="6705" y="7937"/>
                </a:lnTo>
                <a:lnTo>
                  <a:pt x="2133" y="7937"/>
                </a:lnTo>
                <a:lnTo>
                  <a:pt x="0" y="7937"/>
                </a:lnTo>
                <a:lnTo>
                  <a:pt x="0" y="241"/>
                </a:lnTo>
                <a:close/>
              </a:path>
            </a:pathLst>
          </a:custGeom>
          <a:ln w="3378">
            <a:solidFill>
              <a:srgbClr val="FFFFFF"/>
            </a:solidFill>
          </a:ln>
        </p:spPr>
        <p:txBody>
          <a:bodyPr wrap="square" lIns="0" tIns="0" rIns="0" bIns="0" rtlCol="0"/>
          <a:lstStyle/>
          <a:p>
            <a:endParaRPr/>
          </a:p>
        </p:txBody>
      </p:sp>
      <p:sp>
        <p:nvSpPr>
          <p:cNvPr id="139" name="object 139"/>
          <p:cNvSpPr/>
          <p:nvPr/>
        </p:nvSpPr>
        <p:spPr>
          <a:xfrm>
            <a:off x="6680299" y="6624943"/>
            <a:ext cx="10160" cy="10160"/>
          </a:xfrm>
          <a:custGeom>
            <a:avLst/>
            <a:gdLst/>
            <a:ahLst/>
            <a:cxnLst/>
            <a:rect l="l" t="t" r="r" b="b"/>
            <a:pathLst>
              <a:path w="10159" h="10159">
                <a:moveTo>
                  <a:pt x="0" y="0"/>
                </a:moveTo>
                <a:lnTo>
                  <a:pt x="2552" y="0"/>
                </a:lnTo>
                <a:lnTo>
                  <a:pt x="6578" y="0"/>
                </a:lnTo>
                <a:lnTo>
                  <a:pt x="9664" y="1295"/>
                </a:lnTo>
                <a:lnTo>
                  <a:pt x="9664" y="4673"/>
                </a:lnTo>
                <a:lnTo>
                  <a:pt x="9664" y="8229"/>
                </a:lnTo>
                <a:lnTo>
                  <a:pt x="6642" y="9651"/>
                </a:lnTo>
                <a:lnTo>
                  <a:pt x="3086" y="9651"/>
                </a:lnTo>
                <a:lnTo>
                  <a:pt x="1727" y="9651"/>
                </a:lnTo>
                <a:lnTo>
                  <a:pt x="774" y="9651"/>
                </a:lnTo>
                <a:lnTo>
                  <a:pt x="0" y="9537"/>
                </a:lnTo>
                <a:lnTo>
                  <a:pt x="0" y="0"/>
                </a:lnTo>
                <a:close/>
              </a:path>
            </a:pathLst>
          </a:custGeom>
          <a:ln w="3378">
            <a:solidFill>
              <a:srgbClr val="FFFFFF"/>
            </a:solidFill>
          </a:ln>
        </p:spPr>
        <p:txBody>
          <a:bodyPr wrap="square" lIns="0" tIns="0" rIns="0" bIns="0" rtlCol="0"/>
          <a:lstStyle/>
          <a:p>
            <a:endParaRPr/>
          </a:p>
        </p:txBody>
      </p:sp>
      <p:sp>
        <p:nvSpPr>
          <p:cNvPr id="140" name="object 140"/>
          <p:cNvSpPr/>
          <p:nvPr/>
        </p:nvSpPr>
        <p:spPr>
          <a:xfrm>
            <a:off x="6706441" y="6602003"/>
            <a:ext cx="34290" cy="40640"/>
          </a:xfrm>
          <a:custGeom>
            <a:avLst/>
            <a:gdLst/>
            <a:ahLst/>
            <a:cxnLst/>
            <a:rect l="l" t="t" r="r" b="b"/>
            <a:pathLst>
              <a:path w="34290" h="40640">
                <a:moveTo>
                  <a:pt x="0" y="0"/>
                </a:moveTo>
                <a:lnTo>
                  <a:pt x="0" y="21805"/>
                </a:lnTo>
                <a:lnTo>
                  <a:pt x="0" y="34607"/>
                </a:lnTo>
                <a:lnTo>
                  <a:pt x="5803" y="40601"/>
                </a:lnTo>
                <a:lnTo>
                  <a:pt x="16713" y="40601"/>
                </a:lnTo>
                <a:lnTo>
                  <a:pt x="24151" y="39436"/>
                </a:lnTo>
                <a:lnTo>
                  <a:pt x="29594" y="35948"/>
                </a:lnTo>
                <a:lnTo>
                  <a:pt x="32936" y="30148"/>
                </a:lnTo>
                <a:lnTo>
                  <a:pt x="34074" y="22047"/>
                </a:lnTo>
                <a:lnTo>
                  <a:pt x="34074" y="0"/>
                </a:lnTo>
                <a:lnTo>
                  <a:pt x="23355" y="0"/>
                </a:lnTo>
                <a:lnTo>
                  <a:pt x="23355" y="22694"/>
                </a:lnTo>
                <a:lnTo>
                  <a:pt x="23355" y="29044"/>
                </a:lnTo>
                <a:lnTo>
                  <a:pt x="21272" y="32118"/>
                </a:lnTo>
                <a:lnTo>
                  <a:pt x="17005" y="32118"/>
                </a:lnTo>
                <a:lnTo>
                  <a:pt x="12801" y="32118"/>
                </a:lnTo>
                <a:lnTo>
                  <a:pt x="10731" y="28740"/>
                </a:lnTo>
                <a:lnTo>
                  <a:pt x="10731" y="22694"/>
                </a:lnTo>
                <a:lnTo>
                  <a:pt x="10731" y="0"/>
                </a:lnTo>
                <a:lnTo>
                  <a:pt x="0" y="0"/>
                </a:lnTo>
                <a:close/>
              </a:path>
            </a:pathLst>
          </a:custGeom>
          <a:ln w="3378">
            <a:solidFill>
              <a:srgbClr val="FFFFFF"/>
            </a:solidFill>
          </a:ln>
        </p:spPr>
        <p:txBody>
          <a:bodyPr wrap="square" lIns="0" tIns="0" rIns="0" bIns="0" rtlCol="0"/>
          <a:lstStyle/>
          <a:p>
            <a:endParaRPr/>
          </a:p>
        </p:txBody>
      </p:sp>
      <p:sp>
        <p:nvSpPr>
          <p:cNvPr id="141" name="object 141"/>
          <p:cNvSpPr/>
          <p:nvPr/>
        </p:nvSpPr>
        <p:spPr>
          <a:xfrm>
            <a:off x="6747216" y="6602003"/>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42" name="object 142"/>
          <p:cNvSpPr/>
          <p:nvPr/>
        </p:nvSpPr>
        <p:spPr>
          <a:xfrm>
            <a:off x="6764701" y="6602007"/>
            <a:ext cx="26670" cy="40005"/>
          </a:xfrm>
          <a:custGeom>
            <a:avLst/>
            <a:gdLst/>
            <a:ahLst/>
            <a:cxnLst/>
            <a:rect l="l" t="t" r="r" b="b"/>
            <a:pathLst>
              <a:path w="26670" h="40004">
                <a:moveTo>
                  <a:pt x="0" y="39941"/>
                </a:moveTo>
                <a:lnTo>
                  <a:pt x="26073" y="39941"/>
                </a:lnTo>
                <a:lnTo>
                  <a:pt x="26073" y="30987"/>
                </a:lnTo>
                <a:lnTo>
                  <a:pt x="10731" y="30987"/>
                </a:lnTo>
                <a:lnTo>
                  <a:pt x="10731" y="0"/>
                </a:lnTo>
                <a:lnTo>
                  <a:pt x="0" y="0"/>
                </a:lnTo>
                <a:lnTo>
                  <a:pt x="0" y="39941"/>
                </a:lnTo>
                <a:close/>
              </a:path>
            </a:pathLst>
          </a:custGeom>
          <a:ln w="3378">
            <a:solidFill>
              <a:srgbClr val="FFFFFF"/>
            </a:solidFill>
          </a:ln>
        </p:spPr>
        <p:txBody>
          <a:bodyPr wrap="square" lIns="0" tIns="0" rIns="0" bIns="0" rtlCol="0"/>
          <a:lstStyle/>
          <a:p>
            <a:endParaRPr/>
          </a:p>
        </p:txBody>
      </p:sp>
      <p:sp>
        <p:nvSpPr>
          <p:cNvPr id="143" name="object 143"/>
          <p:cNvSpPr/>
          <p:nvPr/>
        </p:nvSpPr>
        <p:spPr>
          <a:xfrm>
            <a:off x="6795400" y="6601702"/>
            <a:ext cx="36830" cy="41275"/>
          </a:xfrm>
          <a:custGeom>
            <a:avLst/>
            <a:gdLst/>
            <a:ahLst/>
            <a:cxnLst/>
            <a:rect l="l" t="t" r="r" b="b"/>
            <a:pathLst>
              <a:path w="36829" h="41275">
                <a:moveTo>
                  <a:pt x="0" y="40068"/>
                </a:moveTo>
                <a:lnTo>
                  <a:pt x="2019" y="40360"/>
                </a:lnTo>
                <a:lnTo>
                  <a:pt x="5511" y="40716"/>
                </a:lnTo>
                <a:lnTo>
                  <a:pt x="10604" y="40716"/>
                </a:lnTo>
                <a:lnTo>
                  <a:pt x="18427" y="40716"/>
                </a:lnTo>
                <a:lnTo>
                  <a:pt x="25006" y="39179"/>
                </a:lnTo>
                <a:lnTo>
                  <a:pt x="29400" y="35801"/>
                </a:lnTo>
                <a:lnTo>
                  <a:pt x="33312" y="32778"/>
                </a:lnTo>
                <a:lnTo>
                  <a:pt x="36385" y="27508"/>
                </a:lnTo>
                <a:lnTo>
                  <a:pt x="36385" y="19329"/>
                </a:lnTo>
                <a:lnTo>
                  <a:pt x="36385" y="11976"/>
                </a:lnTo>
                <a:lnTo>
                  <a:pt x="33540" y="6997"/>
                </a:lnTo>
                <a:lnTo>
                  <a:pt x="29159" y="3975"/>
                </a:lnTo>
                <a:lnTo>
                  <a:pt x="25184" y="1244"/>
                </a:lnTo>
                <a:lnTo>
                  <a:pt x="20383" y="0"/>
                </a:lnTo>
                <a:lnTo>
                  <a:pt x="12687" y="0"/>
                </a:lnTo>
                <a:lnTo>
                  <a:pt x="7937" y="0"/>
                </a:lnTo>
                <a:lnTo>
                  <a:pt x="3378" y="304"/>
                </a:lnTo>
                <a:lnTo>
                  <a:pt x="0" y="888"/>
                </a:lnTo>
                <a:lnTo>
                  <a:pt x="0" y="40068"/>
                </a:lnTo>
                <a:close/>
              </a:path>
            </a:pathLst>
          </a:custGeom>
          <a:ln w="3378">
            <a:solidFill>
              <a:srgbClr val="FFFFFF"/>
            </a:solidFill>
          </a:ln>
        </p:spPr>
        <p:txBody>
          <a:bodyPr wrap="square" lIns="0" tIns="0" rIns="0" bIns="0" rtlCol="0"/>
          <a:lstStyle/>
          <a:p>
            <a:endParaRPr/>
          </a:p>
        </p:txBody>
      </p:sp>
      <p:sp>
        <p:nvSpPr>
          <p:cNvPr id="144" name="object 144"/>
          <p:cNvSpPr/>
          <p:nvPr/>
        </p:nvSpPr>
        <p:spPr>
          <a:xfrm>
            <a:off x="6806068" y="6609881"/>
            <a:ext cx="14604" cy="24765"/>
          </a:xfrm>
          <a:custGeom>
            <a:avLst/>
            <a:gdLst/>
            <a:ahLst/>
            <a:cxnLst/>
            <a:rect l="l" t="t" r="r" b="b"/>
            <a:pathLst>
              <a:path w="14604" h="24765">
                <a:moveTo>
                  <a:pt x="0" y="241"/>
                </a:moveTo>
                <a:lnTo>
                  <a:pt x="533" y="127"/>
                </a:lnTo>
                <a:lnTo>
                  <a:pt x="1600" y="0"/>
                </a:lnTo>
                <a:lnTo>
                  <a:pt x="3263" y="0"/>
                </a:lnTo>
                <a:lnTo>
                  <a:pt x="9715" y="0"/>
                </a:lnTo>
                <a:lnTo>
                  <a:pt x="14338" y="3683"/>
                </a:lnTo>
                <a:lnTo>
                  <a:pt x="14338" y="11506"/>
                </a:lnTo>
                <a:lnTo>
                  <a:pt x="14338" y="20510"/>
                </a:lnTo>
                <a:lnTo>
                  <a:pt x="9182" y="24307"/>
                </a:lnTo>
                <a:lnTo>
                  <a:pt x="2247" y="24244"/>
                </a:lnTo>
                <a:lnTo>
                  <a:pt x="1536" y="24244"/>
                </a:lnTo>
                <a:lnTo>
                  <a:pt x="533" y="24244"/>
                </a:lnTo>
                <a:lnTo>
                  <a:pt x="0" y="24130"/>
                </a:lnTo>
                <a:lnTo>
                  <a:pt x="0" y="241"/>
                </a:lnTo>
                <a:close/>
              </a:path>
            </a:pathLst>
          </a:custGeom>
          <a:ln w="3378">
            <a:solidFill>
              <a:srgbClr val="FFFFFF"/>
            </a:solidFill>
          </a:ln>
        </p:spPr>
        <p:txBody>
          <a:bodyPr wrap="square" lIns="0" tIns="0" rIns="0" bIns="0" rtlCol="0"/>
          <a:lstStyle/>
          <a:p>
            <a:endParaRPr/>
          </a:p>
        </p:txBody>
      </p:sp>
      <p:sp>
        <p:nvSpPr>
          <p:cNvPr id="145" name="object 145"/>
          <p:cNvSpPr/>
          <p:nvPr/>
        </p:nvSpPr>
        <p:spPr>
          <a:xfrm>
            <a:off x="6836886" y="6602003"/>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46" name="object 146"/>
          <p:cNvSpPr/>
          <p:nvPr/>
        </p:nvSpPr>
        <p:spPr>
          <a:xfrm>
            <a:off x="6854369" y="6602007"/>
            <a:ext cx="34925" cy="40005"/>
          </a:xfrm>
          <a:custGeom>
            <a:avLst/>
            <a:gdLst/>
            <a:ahLst/>
            <a:cxnLst/>
            <a:rect l="l" t="t" r="r" b="b"/>
            <a:pathLst>
              <a:path w="34925" h="40004">
                <a:moveTo>
                  <a:pt x="9778" y="39941"/>
                </a:moveTo>
                <a:lnTo>
                  <a:pt x="9778" y="30162"/>
                </a:lnTo>
                <a:lnTo>
                  <a:pt x="9778" y="23647"/>
                </a:lnTo>
                <a:lnTo>
                  <a:pt x="9664" y="17652"/>
                </a:lnTo>
                <a:lnTo>
                  <a:pt x="9359" y="12268"/>
                </a:lnTo>
                <a:lnTo>
                  <a:pt x="9601" y="12268"/>
                </a:lnTo>
                <a:lnTo>
                  <a:pt x="11493" y="17068"/>
                </a:lnTo>
                <a:lnTo>
                  <a:pt x="14109" y="22453"/>
                </a:lnTo>
                <a:lnTo>
                  <a:pt x="16294" y="26669"/>
                </a:lnTo>
                <a:lnTo>
                  <a:pt x="23113" y="39941"/>
                </a:lnTo>
                <a:lnTo>
                  <a:pt x="34378" y="39941"/>
                </a:lnTo>
                <a:lnTo>
                  <a:pt x="34378" y="0"/>
                </a:lnTo>
                <a:lnTo>
                  <a:pt x="24599" y="0"/>
                </a:lnTo>
                <a:lnTo>
                  <a:pt x="24599" y="9423"/>
                </a:lnTo>
                <a:lnTo>
                  <a:pt x="24599" y="15405"/>
                </a:lnTo>
                <a:lnTo>
                  <a:pt x="24828" y="20980"/>
                </a:lnTo>
                <a:lnTo>
                  <a:pt x="25425" y="26250"/>
                </a:lnTo>
                <a:lnTo>
                  <a:pt x="25247" y="26250"/>
                </a:lnTo>
                <a:lnTo>
                  <a:pt x="23469" y="21564"/>
                </a:lnTo>
                <a:lnTo>
                  <a:pt x="21158" y="16230"/>
                </a:lnTo>
                <a:lnTo>
                  <a:pt x="18961" y="12268"/>
                </a:lnTo>
                <a:lnTo>
                  <a:pt x="12623" y="0"/>
                </a:lnTo>
                <a:lnTo>
                  <a:pt x="0" y="0"/>
                </a:lnTo>
                <a:lnTo>
                  <a:pt x="0" y="39941"/>
                </a:lnTo>
                <a:lnTo>
                  <a:pt x="9778" y="39941"/>
                </a:lnTo>
                <a:close/>
              </a:path>
            </a:pathLst>
          </a:custGeom>
          <a:ln w="3378">
            <a:solidFill>
              <a:srgbClr val="FFFFFF"/>
            </a:solidFill>
          </a:ln>
        </p:spPr>
        <p:txBody>
          <a:bodyPr wrap="square" lIns="0" tIns="0" rIns="0" bIns="0" rtlCol="0"/>
          <a:lstStyle/>
          <a:p>
            <a:endParaRPr/>
          </a:p>
        </p:txBody>
      </p:sp>
      <p:sp>
        <p:nvSpPr>
          <p:cNvPr id="147" name="object 147"/>
          <p:cNvSpPr/>
          <p:nvPr/>
        </p:nvSpPr>
        <p:spPr>
          <a:xfrm>
            <a:off x="6893901" y="6601592"/>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69"/>
                </a:lnTo>
                <a:lnTo>
                  <a:pt x="1955" y="31826"/>
                </a:lnTo>
                <a:lnTo>
                  <a:pt x="5689" y="35382"/>
                </a:lnTo>
                <a:lnTo>
                  <a:pt x="9309" y="38811"/>
                </a:lnTo>
                <a:lnTo>
                  <a:pt x="14643" y="40766"/>
                </a:lnTo>
                <a:lnTo>
                  <a:pt x="22466" y="40766"/>
                </a:lnTo>
                <a:lnTo>
                  <a:pt x="27673" y="40766"/>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48" name="object 148"/>
          <p:cNvSpPr/>
          <p:nvPr/>
        </p:nvSpPr>
        <p:spPr>
          <a:xfrm>
            <a:off x="6750179" y="7256970"/>
            <a:ext cx="32384" cy="41275"/>
          </a:xfrm>
          <a:custGeom>
            <a:avLst/>
            <a:gdLst/>
            <a:ahLst/>
            <a:cxnLst/>
            <a:rect l="l" t="t" r="r" b="b"/>
            <a:pathLst>
              <a:path w="32384" h="41275">
                <a:moveTo>
                  <a:pt x="30048" y="31229"/>
                </a:moveTo>
                <a:lnTo>
                  <a:pt x="28384" y="31877"/>
                </a:lnTo>
                <a:lnTo>
                  <a:pt x="25488" y="32359"/>
                </a:lnTo>
                <a:lnTo>
                  <a:pt x="22936" y="32359"/>
                </a:lnTo>
                <a:lnTo>
                  <a:pt x="15582" y="32359"/>
                </a:lnTo>
                <a:lnTo>
                  <a:pt x="11264" y="27851"/>
                </a:lnTo>
                <a:lnTo>
                  <a:pt x="11264" y="20561"/>
                </a:lnTo>
                <a:lnTo>
                  <a:pt x="11264" y="12382"/>
                </a:lnTo>
                <a:lnTo>
                  <a:pt x="16598" y="8763"/>
                </a:lnTo>
                <a:lnTo>
                  <a:pt x="22694" y="8763"/>
                </a:lnTo>
                <a:lnTo>
                  <a:pt x="25895" y="8763"/>
                </a:lnTo>
                <a:lnTo>
                  <a:pt x="28384" y="9474"/>
                </a:lnTo>
                <a:lnTo>
                  <a:pt x="30111" y="10185"/>
                </a:lnTo>
                <a:lnTo>
                  <a:pt x="32181" y="1778"/>
                </a:lnTo>
                <a:lnTo>
                  <a:pt x="30518" y="889"/>
                </a:lnTo>
                <a:lnTo>
                  <a:pt x="26784" y="0"/>
                </a:lnTo>
                <a:lnTo>
                  <a:pt x="22224" y="0"/>
                </a:lnTo>
                <a:lnTo>
                  <a:pt x="13726" y="1339"/>
                </a:lnTo>
                <a:lnTo>
                  <a:pt x="6645" y="5345"/>
                </a:lnTo>
                <a:lnTo>
                  <a:pt x="1797" y="11996"/>
                </a:lnTo>
                <a:lnTo>
                  <a:pt x="0" y="21272"/>
                </a:lnTo>
                <a:lnTo>
                  <a:pt x="1261" y="28894"/>
                </a:lnTo>
                <a:lnTo>
                  <a:pt x="5156" y="35261"/>
                </a:lnTo>
                <a:lnTo>
                  <a:pt x="11851" y="39628"/>
                </a:lnTo>
                <a:lnTo>
                  <a:pt x="21513" y="41249"/>
                </a:lnTo>
                <a:lnTo>
                  <a:pt x="26250" y="41249"/>
                </a:lnTo>
                <a:lnTo>
                  <a:pt x="30048" y="40360"/>
                </a:lnTo>
                <a:lnTo>
                  <a:pt x="31534" y="39585"/>
                </a:lnTo>
                <a:lnTo>
                  <a:pt x="30048" y="31229"/>
                </a:lnTo>
                <a:close/>
              </a:path>
            </a:pathLst>
          </a:custGeom>
          <a:ln w="3378">
            <a:solidFill>
              <a:srgbClr val="FFFFFF"/>
            </a:solidFill>
          </a:ln>
        </p:spPr>
        <p:txBody>
          <a:bodyPr wrap="square" lIns="0" tIns="0" rIns="0" bIns="0" rtlCol="0"/>
          <a:lstStyle/>
          <a:p>
            <a:endParaRPr/>
          </a:p>
        </p:txBody>
      </p:sp>
      <p:sp>
        <p:nvSpPr>
          <p:cNvPr id="149" name="object 149"/>
          <p:cNvSpPr/>
          <p:nvPr/>
        </p:nvSpPr>
        <p:spPr>
          <a:xfrm>
            <a:off x="6786926" y="7257614"/>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150" name="object 150"/>
          <p:cNvSpPr/>
          <p:nvPr/>
        </p:nvSpPr>
        <p:spPr>
          <a:xfrm>
            <a:off x="6817387" y="7256970"/>
            <a:ext cx="32384" cy="41275"/>
          </a:xfrm>
          <a:custGeom>
            <a:avLst/>
            <a:gdLst/>
            <a:ahLst/>
            <a:cxnLst/>
            <a:rect l="l" t="t" r="r" b="b"/>
            <a:pathLst>
              <a:path w="32384" h="41275">
                <a:moveTo>
                  <a:pt x="30048" y="31229"/>
                </a:moveTo>
                <a:lnTo>
                  <a:pt x="28384" y="31877"/>
                </a:lnTo>
                <a:lnTo>
                  <a:pt x="25488" y="32359"/>
                </a:lnTo>
                <a:lnTo>
                  <a:pt x="22936" y="32359"/>
                </a:lnTo>
                <a:lnTo>
                  <a:pt x="15582" y="32359"/>
                </a:lnTo>
                <a:lnTo>
                  <a:pt x="11264" y="27851"/>
                </a:lnTo>
                <a:lnTo>
                  <a:pt x="11264" y="20561"/>
                </a:lnTo>
                <a:lnTo>
                  <a:pt x="11264" y="12382"/>
                </a:lnTo>
                <a:lnTo>
                  <a:pt x="16598" y="8763"/>
                </a:lnTo>
                <a:lnTo>
                  <a:pt x="22694" y="8763"/>
                </a:lnTo>
                <a:lnTo>
                  <a:pt x="25895" y="8763"/>
                </a:lnTo>
                <a:lnTo>
                  <a:pt x="28384" y="9474"/>
                </a:lnTo>
                <a:lnTo>
                  <a:pt x="30111" y="10185"/>
                </a:lnTo>
                <a:lnTo>
                  <a:pt x="32181" y="1778"/>
                </a:lnTo>
                <a:lnTo>
                  <a:pt x="30518" y="889"/>
                </a:lnTo>
                <a:lnTo>
                  <a:pt x="26784" y="0"/>
                </a:lnTo>
                <a:lnTo>
                  <a:pt x="22224" y="0"/>
                </a:lnTo>
                <a:lnTo>
                  <a:pt x="13726" y="1339"/>
                </a:lnTo>
                <a:lnTo>
                  <a:pt x="6645" y="5345"/>
                </a:lnTo>
                <a:lnTo>
                  <a:pt x="1797" y="11996"/>
                </a:lnTo>
                <a:lnTo>
                  <a:pt x="0" y="21272"/>
                </a:lnTo>
                <a:lnTo>
                  <a:pt x="1261" y="28894"/>
                </a:lnTo>
                <a:lnTo>
                  <a:pt x="5156" y="35261"/>
                </a:lnTo>
                <a:lnTo>
                  <a:pt x="11851" y="39628"/>
                </a:lnTo>
                <a:lnTo>
                  <a:pt x="21513" y="41249"/>
                </a:lnTo>
                <a:lnTo>
                  <a:pt x="26250" y="41249"/>
                </a:lnTo>
                <a:lnTo>
                  <a:pt x="30048" y="40360"/>
                </a:lnTo>
                <a:lnTo>
                  <a:pt x="31534" y="39585"/>
                </a:lnTo>
                <a:lnTo>
                  <a:pt x="30048" y="31229"/>
                </a:lnTo>
                <a:close/>
              </a:path>
            </a:pathLst>
          </a:custGeom>
          <a:ln w="3378">
            <a:solidFill>
              <a:srgbClr val="FFFFFF"/>
            </a:solidFill>
          </a:ln>
        </p:spPr>
        <p:txBody>
          <a:bodyPr wrap="square" lIns="0" tIns="0" rIns="0" bIns="0" rtlCol="0"/>
          <a:lstStyle/>
          <a:p>
            <a:endParaRPr/>
          </a:p>
        </p:txBody>
      </p:sp>
      <p:sp>
        <p:nvSpPr>
          <p:cNvPr id="151" name="object 151"/>
          <p:cNvSpPr/>
          <p:nvPr/>
        </p:nvSpPr>
        <p:spPr>
          <a:xfrm>
            <a:off x="6687714" y="7316472"/>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70"/>
                </a:lnTo>
                <a:lnTo>
                  <a:pt x="1955" y="31826"/>
                </a:lnTo>
                <a:lnTo>
                  <a:pt x="5689" y="35382"/>
                </a:lnTo>
                <a:lnTo>
                  <a:pt x="9309" y="38811"/>
                </a:lnTo>
                <a:lnTo>
                  <a:pt x="14643" y="40767"/>
                </a:lnTo>
                <a:lnTo>
                  <a:pt x="22466" y="40767"/>
                </a:lnTo>
                <a:lnTo>
                  <a:pt x="27673" y="40767"/>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52" name="object 152"/>
          <p:cNvSpPr/>
          <p:nvPr/>
        </p:nvSpPr>
        <p:spPr>
          <a:xfrm>
            <a:off x="6727239" y="7316887"/>
            <a:ext cx="38100" cy="40005"/>
          </a:xfrm>
          <a:custGeom>
            <a:avLst/>
            <a:gdLst/>
            <a:ahLst/>
            <a:cxnLst/>
            <a:rect l="l" t="t" r="r" b="b"/>
            <a:pathLst>
              <a:path w="38100" h="40004">
                <a:moveTo>
                  <a:pt x="23647" y="30695"/>
                </a:moveTo>
                <a:lnTo>
                  <a:pt x="26200" y="39941"/>
                </a:lnTo>
                <a:lnTo>
                  <a:pt x="37757" y="39941"/>
                </a:lnTo>
                <a:lnTo>
                  <a:pt x="25844" y="0"/>
                </a:lnTo>
                <a:lnTo>
                  <a:pt x="11556" y="0"/>
                </a:lnTo>
                <a:lnTo>
                  <a:pt x="0" y="39941"/>
                </a:lnTo>
                <a:lnTo>
                  <a:pt x="11087" y="39941"/>
                </a:lnTo>
                <a:lnTo>
                  <a:pt x="13334" y="30695"/>
                </a:lnTo>
                <a:lnTo>
                  <a:pt x="23647" y="30695"/>
                </a:lnTo>
                <a:close/>
              </a:path>
            </a:pathLst>
          </a:custGeom>
          <a:ln w="3378">
            <a:solidFill>
              <a:srgbClr val="FFFFFF"/>
            </a:solidFill>
          </a:ln>
        </p:spPr>
        <p:txBody>
          <a:bodyPr wrap="square" lIns="0" tIns="0" rIns="0" bIns="0" rtlCol="0"/>
          <a:lstStyle/>
          <a:p>
            <a:endParaRPr/>
          </a:p>
        </p:txBody>
      </p:sp>
      <p:sp>
        <p:nvSpPr>
          <p:cNvPr id="153" name="object 153"/>
          <p:cNvSpPr/>
          <p:nvPr/>
        </p:nvSpPr>
        <p:spPr>
          <a:xfrm>
            <a:off x="6741997" y="7324647"/>
            <a:ext cx="7620" cy="15240"/>
          </a:xfrm>
          <a:custGeom>
            <a:avLst/>
            <a:gdLst/>
            <a:ahLst/>
            <a:cxnLst/>
            <a:rect l="l" t="t" r="r" b="b"/>
            <a:pathLst>
              <a:path w="7620" h="15240">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54" name="object 154"/>
          <p:cNvSpPr/>
          <p:nvPr/>
        </p:nvSpPr>
        <p:spPr>
          <a:xfrm>
            <a:off x="6769496" y="7316582"/>
            <a:ext cx="32384" cy="40640"/>
          </a:xfrm>
          <a:custGeom>
            <a:avLst/>
            <a:gdLst/>
            <a:ahLst/>
            <a:cxnLst/>
            <a:rect l="l" t="t" r="r" b="b"/>
            <a:pathLst>
              <a:path w="32384" h="40640">
                <a:moveTo>
                  <a:pt x="0" y="40246"/>
                </a:moveTo>
                <a:lnTo>
                  <a:pt x="10604" y="40246"/>
                </a:lnTo>
                <a:lnTo>
                  <a:pt x="10604" y="25247"/>
                </a:lnTo>
                <a:lnTo>
                  <a:pt x="12331" y="25247"/>
                </a:lnTo>
                <a:lnTo>
                  <a:pt x="15646" y="25247"/>
                </a:lnTo>
                <a:lnTo>
                  <a:pt x="17132" y="26263"/>
                </a:lnTo>
                <a:lnTo>
                  <a:pt x="18199" y="31000"/>
                </a:lnTo>
                <a:lnTo>
                  <a:pt x="19316" y="35979"/>
                </a:lnTo>
                <a:lnTo>
                  <a:pt x="20383" y="39065"/>
                </a:lnTo>
                <a:lnTo>
                  <a:pt x="20980" y="40246"/>
                </a:lnTo>
                <a:lnTo>
                  <a:pt x="31889" y="40246"/>
                </a:lnTo>
                <a:lnTo>
                  <a:pt x="31115" y="38709"/>
                </a:lnTo>
                <a:lnTo>
                  <a:pt x="29806" y="32893"/>
                </a:lnTo>
                <a:lnTo>
                  <a:pt x="28625" y="28803"/>
                </a:lnTo>
                <a:lnTo>
                  <a:pt x="27622" y="25374"/>
                </a:lnTo>
                <a:lnTo>
                  <a:pt x="26136" y="22821"/>
                </a:lnTo>
                <a:lnTo>
                  <a:pt x="23533" y="21640"/>
                </a:lnTo>
                <a:lnTo>
                  <a:pt x="23533" y="21463"/>
                </a:lnTo>
                <a:lnTo>
                  <a:pt x="26606" y="20269"/>
                </a:lnTo>
                <a:lnTo>
                  <a:pt x="30340" y="16776"/>
                </a:lnTo>
                <a:lnTo>
                  <a:pt x="30340" y="11798"/>
                </a:lnTo>
                <a:lnTo>
                  <a:pt x="30340" y="7950"/>
                </a:lnTo>
                <a:lnTo>
                  <a:pt x="28981" y="5105"/>
                </a:lnTo>
                <a:lnTo>
                  <a:pt x="26428" y="3086"/>
                </a:lnTo>
                <a:lnTo>
                  <a:pt x="23406" y="838"/>
                </a:lnTo>
                <a:lnTo>
                  <a:pt x="19024" y="0"/>
                </a:lnTo>
                <a:lnTo>
                  <a:pt x="12915" y="0"/>
                </a:lnTo>
                <a:lnTo>
                  <a:pt x="7581" y="0"/>
                </a:lnTo>
                <a:lnTo>
                  <a:pt x="3022" y="355"/>
                </a:lnTo>
                <a:lnTo>
                  <a:pt x="0" y="838"/>
                </a:lnTo>
                <a:lnTo>
                  <a:pt x="0" y="40246"/>
                </a:lnTo>
                <a:close/>
              </a:path>
            </a:pathLst>
          </a:custGeom>
          <a:ln w="3378">
            <a:solidFill>
              <a:srgbClr val="FFFFFF"/>
            </a:solidFill>
          </a:ln>
        </p:spPr>
        <p:txBody>
          <a:bodyPr wrap="square" lIns="0" tIns="0" rIns="0" bIns="0" rtlCol="0"/>
          <a:lstStyle/>
          <a:p>
            <a:endParaRPr/>
          </a:p>
        </p:txBody>
      </p:sp>
      <p:sp>
        <p:nvSpPr>
          <p:cNvPr id="155" name="object 155"/>
          <p:cNvSpPr/>
          <p:nvPr/>
        </p:nvSpPr>
        <p:spPr>
          <a:xfrm>
            <a:off x="6780100" y="7324533"/>
            <a:ext cx="9525" cy="10160"/>
          </a:xfrm>
          <a:custGeom>
            <a:avLst/>
            <a:gdLst/>
            <a:ahLst/>
            <a:cxnLst/>
            <a:rect l="l" t="t" r="r" b="b"/>
            <a:pathLst>
              <a:path w="9525" h="10159">
                <a:moveTo>
                  <a:pt x="0" y="228"/>
                </a:moveTo>
                <a:lnTo>
                  <a:pt x="533" y="50"/>
                </a:lnTo>
                <a:lnTo>
                  <a:pt x="1600" y="0"/>
                </a:lnTo>
                <a:lnTo>
                  <a:pt x="3619" y="0"/>
                </a:lnTo>
                <a:lnTo>
                  <a:pt x="7175" y="0"/>
                </a:lnTo>
                <a:lnTo>
                  <a:pt x="9131" y="1714"/>
                </a:lnTo>
                <a:lnTo>
                  <a:pt x="9131" y="4673"/>
                </a:lnTo>
                <a:lnTo>
                  <a:pt x="9131" y="7645"/>
                </a:lnTo>
                <a:lnTo>
                  <a:pt x="6819" y="9601"/>
                </a:lnTo>
                <a:lnTo>
                  <a:pt x="2793" y="9601"/>
                </a:lnTo>
                <a:lnTo>
                  <a:pt x="0" y="9601"/>
                </a:lnTo>
                <a:lnTo>
                  <a:pt x="0" y="228"/>
                </a:lnTo>
                <a:close/>
              </a:path>
            </a:pathLst>
          </a:custGeom>
          <a:ln w="3378">
            <a:solidFill>
              <a:srgbClr val="FFFFFF"/>
            </a:solidFill>
          </a:ln>
        </p:spPr>
        <p:txBody>
          <a:bodyPr wrap="square" lIns="0" tIns="0" rIns="0" bIns="0" rtlCol="0"/>
          <a:lstStyle/>
          <a:p>
            <a:endParaRPr/>
          </a:p>
        </p:txBody>
      </p:sp>
      <p:sp>
        <p:nvSpPr>
          <p:cNvPr id="156" name="object 156"/>
          <p:cNvSpPr/>
          <p:nvPr/>
        </p:nvSpPr>
        <p:spPr>
          <a:xfrm>
            <a:off x="6803218" y="7316887"/>
            <a:ext cx="38100" cy="40005"/>
          </a:xfrm>
          <a:custGeom>
            <a:avLst/>
            <a:gdLst/>
            <a:ahLst/>
            <a:cxnLst/>
            <a:rect l="l" t="t" r="r" b="b"/>
            <a:pathLst>
              <a:path w="38100" h="40004">
                <a:moveTo>
                  <a:pt x="23647" y="30695"/>
                </a:moveTo>
                <a:lnTo>
                  <a:pt x="26200" y="39941"/>
                </a:lnTo>
                <a:lnTo>
                  <a:pt x="37757" y="39941"/>
                </a:lnTo>
                <a:lnTo>
                  <a:pt x="25844" y="0"/>
                </a:lnTo>
                <a:lnTo>
                  <a:pt x="11556" y="0"/>
                </a:lnTo>
                <a:lnTo>
                  <a:pt x="0" y="39941"/>
                </a:lnTo>
                <a:lnTo>
                  <a:pt x="11087" y="39941"/>
                </a:lnTo>
                <a:lnTo>
                  <a:pt x="13334" y="30695"/>
                </a:lnTo>
                <a:lnTo>
                  <a:pt x="23647" y="30695"/>
                </a:lnTo>
                <a:close/>
              </a:path>
            </a:pathLst>
          </a:custGeom>
          <a:ln w="3378">
            <a:solidFill>
              <a:srgbClr val="FFFFFF"/>
            </a:solidFill>
          </a:ln>
        </p:spPr>
        <p:txBody>
          <a:bodyPr wrap="square" lIns="0" tIns="0" rIns="0" bIns="0" rtlCol="0"/>
          <a:lstStyle/>
          <a:p>
            <a:endParaRPr/>
          </a:p>
        </p:txBody>
      </p:sp>
      <p:sp>
        <p:nvSpPr>
          <p:cNvPr id="157" name="object 157"/>
          <p:cNvSpPr/>
          <p:nvPr/>
        </p:nvSpPr>
        <p:spPr>
          <a:xfrm>
            <a:off x="6817976" y="7324647"/>
            <a:ext cx="7620" cy="15240"/>
          </a:xfrm>
          <a:custGeom>
            <a:avLst/>
            <a:gdLst/>
            <a:ahLst/>
            <a:cxnLst/>
            <a:rect l="l" t="t" r="r" b="b"/>
            <a:pathLst>
              <a:path w="7620" h="15240">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58" name="object 158"/>
          <p:cNvSpPr/>
          <p:nvPr/>
        </p:nvSpPr>
        <p:spPr>
          <a:xfrm>
            <a:off x="6842090" y="7316472"/>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70"/>
                </a:lnTo>
                <a:lnTo>
                  <a:pt x="1955" y="31826"/>
                </a:lnTo>
                <a:lnTo>
                  <a:pt x="5689" y="35382"/>
                </a:lnTo>
                <a:lnTo>
                  <a:pt x="9309" y="38811"/>
                </a:lnTo>
                <a:lnTo>
                  <a:pt x="14643" y="40767"/>
                </a:lnTo>
                <a:lnTo>
                  <a:pt x="22466" y="40767"/>
                </a:lnTo>
                <a:lnTo>
                  <a:pt x="27673" y="40767"/>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59" name="object 159"/>
          <p:cNvSpPr/>
          <p:nvPr/>
        </p:nvSpPr>
        <p:spPr>
          <a:xfrm>
            <a:off x="6884466" y="7316878"/>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160" name="object 160"/>
          <p:cNvSpPr/>
          <p:nvPr/>
        </p:nvSpPr>
        <p:spPr>
          <a:xfrm>
            <a:off x="4846618" y="6861859"/>
            <a:ext cx="30480" cy="40640"/>
          </a:xfrm>
          <a:custGeom>
            <a:avLst/>
            <a:gdLst/>
            <a:ahLst/>
            <a:cxnLst/>
            <a:rect l="l" t="t" r="r" b="b"/>
            <a:pathLst>
              <a:path w="30479" h="40640">
                <a:moveTo>
                  <a:pt x="0" y="40246"/>
                </a:moveTo>
                <a:lnTo>
                  <a:pt x="10604" y="40246"/>
                </a:lnTo>
                <a:lnTo>
                  <a:pt x="10604" y="26670"/>
                </a:lnTo>
                <a:lnTo>
                  <a:pt x="11264" y="26670"/>
                </a:lnTo>
                <a:lnTo>
                  <a:pt x="12153" y="26797"/>
                </a:lnTo>
                <a:lnTo>
                  <a:pt x="13220" y="26797"/>
                </a:lnTo>
                <a:lnTo>
                  <a:pt x="18605" y="26797"/>
                </a:lnTo>
                <a:lnTo>
                  <a:pt x="23291" y="25488"/>
                </a:lnTo>
                <a:lnTo>
                  <a:pt x="26492" y="22644"/>
                </a:lnTo>
                <a:lnTo>
                  <a:pt x="29044" y="20332"/>
                </a:lnTo>
                <a:lnTo>
                  <a:pt x="30403" y="16840"/>
                </a:lnTo>
                <a:lnTo>
                  <a:pt x="30403" y="12801"/>
                </a:lnTo>
                <a:lnTo>
                  <a:pt x="30403" y="8712"/>
                </a:lnTo>
                <a:lnTo>
                  <a:pt x="28562" y="5219"/>
                </a:lnTo>
                <a:lnTo>
                  <a:pt x="25844" y="3200"/>
                </a:lnTo>
                <a:lnTo>
                  <a:pt x="23050" y="1066"/>
                </a:lnTo>
                <a:lnTo>
                  <a:pt x="18910" y="0"/>
                </a:lnTo>
                <a:lnTo>
                  <a:pt x="13157" y="0"/>
                </a:lnTo>
                <a:lnTo>
                  <a:pt x="7112" y="0"/>
                </a:lnTo>
                <a:lnTo>
                  <a:pt x="2908" y="419"/>
                </a:lnTo>
                <a:lnTo>
                  <a:pt x="0" y="889"/>
                </a:lnTo>
                <a:lnTo>
                  <a:pt x="0" y="40246"/>
                </a:lnTo>
                <a:close/>
              </a:path>
            </a:pathLst>
          </a:custGeom>
          <a:ln w="3378">
            <a:solidFill>
              <a:srgbClr val="FFFFFF"/>
            </a:solidFill>
          </a:ln>
        </p:spPr>
        <p:txBody>
          <a:bodyPr wrap="square" lIns="0" tIns="0" rIns="0" bIns="0" rtlCol="0"/>
          <a:lstStyle/>
          <a:p>
            <a:endParaRPr/>
          </a:p>
        </p:txBody>
      </p:sp>
      <p:sp>
        <p:nvSpPr>
          <p:cNvPr id="161" name="object 161"/>
          <p:cNvSpPr/>
          <p:nvPr/>
        </p:nvSpPr>
        <p:spPr>
          <a:xfrm>
            <a:off x="4857222" y="6869924"/>
            <a:ext cx="9525" cy="10795"/>
          </a:xfrm>
          <a:custGeom>
            <a:avLst/>
            <a:gdLst/>
            <a:ahLst/>
            <a:cxnLst/>
            <a:rect l="l" t="t" r="r" b="b"/>
            <a:pathLst>
              <a:path w="9525" h="10795">
                <a:moveTo>
                  <a:pt x="0" y="241"/>
                </a:moveTo>
                <a:lnTo>
                  <a:pt x="533" y="114"/>
                </a:lnTo>
                <a:lnTo>
                  <a:pt x="1600" y="0"/>
                </a:lnTo>
                <a:lnTo>
                  <a:pt x="3149" y="0"/>
                </a:lnTo>
                <a:lnTo>
                  <a:pt x="7239" y="0"/>
                </a:lnTo>
                <a:lnTo>
                  <a:pt x="9194" y="2019"/>
                </a:lnTo>
                <a:lnTo>
                  <a:pt x="9194" y="4978"/>
                </a:lnTo>
                <a:lnTo>
                  <a:pt x="9194" y="8420"/>
                </a:lnTo>
                <a:lnTo>
                  <a:pt x="6578" y="10553"/>
                </a:lnTo>
                <a:lnTo>
                  <a:pt x="2438" y="10553"/>
                </a:lnTo>
                <a:lnTo>
                  <a:pt x="1308" y="10553"/>
                </a:lnTo>
                <a:lnTo>
                  <a:pt x="596" y="10490"/>
                </a:lnTo>
                <a:lnTo>
                  <a:pt x="0" y="10426"/>
                </a:lnTo>
                <a:lnTo>
                  <a:pt x="0" y="241"/>
                </a:lnTo>
                <a:close/>
              </a:path>
            </a:pathLst>
          </a:custGeom>
          <a:ln w="3378">
            <a:solidFill>
              <a:srgbClr val="FFFFFF"/>
            </a:solidFill>
          </a:ln>
        </p:spPr>
        <p:txBody>
          <a:bodyPr wrap="square" lIns="0" tIns="0" rIns="0" bIns="0" rtlCol="0"/>
          <a:lstStyle/>
          <a:p>
            <a:endParaRPr/>
          </a:p>
        </p:txBody>
      </p:sp>
      <p:sp>
        <p:nvSpPr>
          <p:cNvPr id="162" name="object 162"/>
          <p:cNvSpPr/>
          <p:nvPr/>
        </p:nvSpPr>
        <p:spPr>
          <a:xfrm>
            <a:off x="4880054" y="6861449"/>
            <a:ext cx="39370" cy="41910"/>
          </a:xfrm>
          <a:custGeom>
            <a:avLst/>
            <a:gdLst/>
            <a:ahLst/>
            <a:cxnLst/>
            <a:rect l="l" t="t" r="r" b="b"/>
            <a:pathLst>
              <a:path w="39370" h="41909">
                <a:moveTo>
                  <a:pt x="19850" y="0"/>
                </a:moveTo>
                <a:lnTo>
                  <a:pt x="11572" y="1626"/>
                </a:lnTo>
                <a:lnTo>
                  <a:pt x="5324" y="6081"/>
                </a:lnTo>
                <a:lnTo>
                  <a:pt x="1376" y="12724"/>
                </a:lnTo>
                <a:lnTo>
                  <a:pt x="0" y="20916"/>
                </a:lnTo>
                <a:lnTo>
                  <a:pt x="1257" y="28781"/>
                </a:lnTo>
                <a:lnTo>
                  <a:pt x="4952" y="35272"/>
                </a:lnTo>
                <a:lnTo>
                  <a:pt x="10972" y="39685"/>
                </a:lnTo>
                <a:lnTo>
                  <a:pt x="19202" y="41313"/>
                </a:lnTo>
                <a:lnTo>
                  <a:pt x="27528" y="39834"/>
                </a:lnTo>
                <a:lnTo>
                  <a:pt x="33835" y="35615"/>
                </a:lnTo>
                <a:lnTo>
                  <a:pt x="37833" y="28984"/>
                </a:lnTo>
                <a:lnTo>
                  <a:pt x="39230" y="20269"/>
                </a:lnTo>
                <a:lnTo>
                  <a:pt x="38011" y="12574"/>
                </a:lnTo>
                <a:lnTo>
                  <a:pt x="34364" y="6110"/>
                </a:lnTo>
                <a:lnTo>
                  <a:pt x="28305" y="1657"/>
                </a:lnTo>
                <a:lnTo>
                  <a:pt x="19850" y="0"/>
                </a:lnTo>
                <a:close/>
              </a:path>
            </a:pathLst>
          </a:custGeom>
          <a:ln w="3378">
            <a:solidFill>
              <a:srgbClr val="FFFFFF"/>
            </a:solidFill>
          </a:ln>
        </p:spPr>
        <p:txBody>
          <a:bodyPr wrap="square" lIns="0" tIns="0" rIns="0" bIns="0" rtlCol="0"/>
          <a:lstStyle/>
          <a:p>
            <a:endParaRPr/>
          </a:p>
        </p:txBody>
      </p:sp>
      <p:sp>
        <p:nvSpPr>
          <p:cNvPr id="163" name="object 163"/>
          <p:cNvSpPr/>
          <p:nvPr/>
        </p:nvSpPr>
        <p:spPr>
          <a:xfrm>
            <a:off x="4891370" y="6869920"/>
            <a:ext cx="17145" cy="24765"/>
          </a:xfrm>
          <a:custGeom>
            <a:avLst/>
            <a:gdLst/>
            <a:ahLst/>
            <a:cxnLst/>
            <a:rect l="l" t="t" r="r" b="b"/>
            <a:pathLst>
              <a:path w="17145" h="24765">
                <a:moveTo>
                  <a:pt x="8293" y="0"/>
                </a:moveTo>
                <a:lnTo>
                  <a:pt x="13512" y="0"/>
                </a:lnTo>
                <a:lnTo>
                  <a:pt x="16598" y="5219"/>
                </a:lnTo>
                <a:lnTo>
                  <a:pt x="16598" y="12090"/>
                </a:lnTo>
                <a:lnTo>
                  <a:pt x="16598" y="19329"/>
                </a:lnTo>
                <a:lnTo>
                  <a:pt x="13576" y="24358"/>
                </a:lnTo>
                <a:lnTo>
                  <a:pt x="8420" y="24358"/>
                </a:lnTo>
                <a:lnTo>
                  <a:pt x="3263" y="24358"/>
                </a:lnTo>
                <a:lnTo>
                  <a:pt x="0" y="19735"/>
                </a:lnTo>
                <a:lnTo>
                  <a:pt x="0" y="12217"/>
                </a:lnTo>
                <a:lnTo>
                  <a:pt x="0" y="4864"/>
                </a:lnTo>
                <a:lnTo>
                  <a:pt x="3263" y="0"/>
                </a:lnTo>
                <a:lnTo>
                  <a:pt x="8293" y="0"/>
                </a:lnTo>
                <a:close/>
              </a:path>
            </a:pathLst>
          </a:custGeom>
          <a:ln w="3378">
            <a:solidFill>
              <a:srgbClr val="FFFFFF"/>
            </a:solidFill>
          </a:ln>
        </p:spPr>
        <p:txBody>
          <a:bodyPr wrap="square" lIns="0" tIns="0" rIns="0" bIns="0" rtlCol="0"/>
          <a:lstStyle/>
          <a:p>
            <a:endParaRPr/>
          </a:p>
        </p:txBody>
      </p:sp>
      <p:sp>
        <p:nvSpPr>
          <p:cNvPr id="164" name="object 164"/>
          <p:cNvSpPr/>
          <p:nvPr/>
        </p:nvSpPr>
        <p:spPr>
          <a:xfrm>
            <a:off x="4924381" y="6861859"/>
            <a:ext cx="31750" cy="41275"/>
          </a:xfrm>
          <a:custGeom>
            <a:avLst/>
            <a:gdLst/>
            <a:ahLst/>
            <a:cxnLst/>
            <a:rect l="l" t="t" r="r" b="b"/>
            <a:pathLst>
              <a:path w="31750" h="41275">
                <a:moveTo>
                  <a:pt x="0" y="40068"/>
                </a:moveTo>
                <a:lnTo>
                  <a:pt x="2133" y="40424"/>
                </a:lnTo>
                <a:lnTo>
                  <a:pt x="5689" y="40716"/>
                </a:lnTo>
                <a:lnTo>
                  <a:pt x="10553" y="40716"/>
                </a:lnTo>
                <a:lnTo>
                  <a:pt x="19088" y="40716"/>
                </a:lnTo>
                <a:lnTo>
                  <a:pt x="24066" y="39357"/>
                </a:lnTo>
                <a:lnTo>
                  <a:pt x="27025" y="37109"/>
                </a:lnTo>
                <a:lnTo>
                  <a:pt x="29692" y="35153"/>
                </a:lnTo>
                <a:lnTo>
                  <a:pt x="31534" y="32181"/>
                </a:lnTo>
                <a:lnTo>
                  <a:pt x="31534" y="28397"/>
                </a:lnTo>
                <a:lnTo>
                  <a:pt x="31534" y="23647"/>
                </a:lnTo>
                <a:lnTo>
                  <a:pt x="28562" y="20040"/>
                </a:lnTo>
                <a:lnTo>
                  <a:pt x="23710" y="18669"/>
                </a:lnTo>
                <a:lnTo>
                  <a:pt x="28384" y="16776"/>
                </a:lnTo>
                <a:lnTo>
                  <a:pt x="30226" y="13512"/>
                </a:lnTo>
                <a:lnTo>
                  <a:pt x="30226" y="10198"/>
                </a:lnTo>
                <a:lnTo>
                  <a:pt x="30226" y="6286"/>
                </a:lnTo>
                <a:lnTo>
                  <a:pt x="27978" y="3378"/>
                </a:lnTo>
                <a:lnTo>
                  <a:pt x="24828" y="1955"/>
                </a:lnTo>
                <a:lnTo>
                  <a:pt x="21755" y="419"/>
                </a:lnTo>
                <a:lnTo>
                  <a:pt x="18313" y="0"/>
                </a:lnTo>
                <a:lnTo>
                  <a:pt x="12623" y="0"/>
                </a:lnTo>
                <a:lnTo>
                  <a:pt x="7708" y="0"/>
                </a:lnTo>
                <a:lnTo>
                  <a:pt x="2425" y="419"/>
                </a:lnTo>
                <a:lnTo>
                  <a:pt x="0" y="838"/>
                </a:lnTo>
                <a:lnTo>
                  <a:pt x="0" y="40068"/>
                </a:lnTo>
                <a:close/>
              </a:path>
            </a:pathLst>
          </a:custGeom>
          <a:ln w="3378">
            <a:solidFill>
              <a:srgbClr val="FFFFFF"/>
            </a:solidFill>
          </a:ln>
        </p:spPr>
        <p:txBody>
          <a:bodyPr wrap="square" lIns="0" tIns="0" rIns="0" bIns="0" rtlCol="0"/>
          <a:lstStyle/>
          <a:p>
            <a:endParaRPr/>
          </a:p>
        </p:txBody>
      </p:sp>
      <p:sp>
        <p:nvSpPr>
          <p:cNvPr id="165" name="object 165"/>
          <p:cNvSpPr/>
          <p:nvPr/>
        </p:nvSpPr>
        <p:spPr>
          <a:xfrm>
            <a:off x="4934986" y="6869568"/>
            <a:ext cx="8890" cy="8255"/>
          </a:xfrm>
          <a:custGeom>
            <a:avLst/>
            <a:gdLst/>
            <a:ahLst/>
            <a:cxnLst/>
            <a:rect l="l" t="t" r="r" b="b"/>
            <a:pathLst>
              <a:path w="8889" h="8254">
                <a:moveTo>
                  <a:pt x="0" y="241"/>
                </a:moveTo>
                <a:lnTo>
                  <a:pt x="711" y="63"/>
                </a:lnTo>
                <a:lnTo>
                  <a:pt x="1727" y="0"/>
                </a:lnTo>
                <a:lnTo>
                  <a:pt x="3505" y="0"/>
                </a:lnTo>
                <a:lnTo>
                  <a:pt x="7112" y="0"/>
                </a:lnTo>
                <a:lnTo>
                  <a:pt x="8890" y="1485"/>
                </a:lnTo>
                <a:lnTo>
                  <a:pt x="8890" y="3797"/>
                </a:lnTo>
                <a:lnTo>
                  <a:pt x="8890" y="6337"/>
                </a:lnTo>
                <a:lnTo>
                  <a:pt x="6705" y="7937"/>
                </a:lnTo>
                <a:lnTo>
                  <a:pt x="2133" y="7937"/>
                </a:lnTo>
                <a:lnTo>
                  <a:pt x="0" y="7937"/>
                </a:lnTo>
                <a:lnTo>
                  <a:pt x="0" y="241"/>
                </a:lnTo>
                <a:close/>
              </a:path>
            </a:pathLst>
          </a:custGeom>
          <a:ln w="3378">
            <a:solidFill>
              <a:srgbClr val="FFFFFF"/>
            </a:solidFill>
          </a:ln>
        </p:spPr>
        <p:txBody>
          <a:bodyPr wrap="square" lIns="0" tIns="0" rIns="0" bIns="0" rtlCol="0"/>
          <a:lstStyle/>
          <a:p>
            <a:endParaRPr/>
          </a:p>
        </p:txBody>
      </p:sp>
      <p:sp>
        <p:nvSpPr>
          <p:cNvPr id="166" name="object 166"/>
          <p:cNvSpPr/>
          <p:nvPr/>
        </p:nvSpPr>
        <p:spPr>
          <a:xfrm>
            <a:off x="4934986" y="6885100"/>
            <a:ext cx="10160" cy="10160"/>
          </a:xfrm>
          <a:custGeom>
            <a:avLst/>
            <a:gdLst/>
            <a:ahLst/>
            <a:cxnLst/>
            <a:rect l="l" t="t" r="r" b="b"/>
            <a:pathLst>
              <a:path w="10160" h="10159">
                <a:moveTo>
                  <a:pt x="0" y="0"/>
                </a:moveTo>
                <a:lnTo>
                  <a:pt x="2552" y="0"/>
                </a:lnTo>
                <a:lnTo>
                  <a:pt x="6578" y="0"/>
                </a:lnTo>
                <a:lnTo>
                  <a:pt x="9664" y="1295"/>
                </a:lnTo>
                <a:lnTo>
                  <a:pt x="9664" y="4673"/>
                </a:lnTo>
                <a:lnTo>
                  <a:pt x="9664" y="8229"/>
                </a:lnTo>
                <a:lnTo>
                  <a:pt x="6642" y="9651"/>
                </a:lnTo>
                <a:lnTo>
                  <a:pt x="3086" y="9651"/>
                </a:lnTo>
                <a:lnTo>
                  <a:pt x="1727" y="9651"/>
                </a:lnTo>
                <a:lnTo>
                  <a:pt x="774" y="9651"/>
                </a:lnTo>
                <a:lnTo>
                  <a:pt x="0" y="9537"/>
                </a:lnTo>
                <a:lnTo>
                  <a:pt x="0" y="0"/>
                </a:lnTo>
                <a:close/>
              </a:path>
            </a:pathLst>
          </a:custGeom>
          <a:ln w="3378">
            <a:solidFill>
              <a:srgbClr val="FFFFFF"/>
            </a:solidFill>
          </a:ln>
        </p:spPr>
        <p:txBody>
          <a:bodyPr wrap="square" lIns="0" tIns="0" rIns="0" bIns="0" rtlCol="0"/>
          <a:lstStyle/>
          <a:p>
            <a:endParaRPr/>
          </a:p>
        </p:txBody>
      </p:sp>
      <p:sp>
        <p:nvSpPr>
          <p:cNvPr id="167" name="object 167"/>
          <p:cNvSpPr/>
          <p:nvPr/>
        </p:nvSpPr>
        <p:spPr>
          <a:xfrm>
            <a:off x="4772588" y="6256421"/>
            <a:ext cx="45720" cy="40005"/>
          </a:xfrm>
          <a:custGeom>
            <a:avLst/>
            <a:gdLst/>
            <a:ahLst/>
            <a:cxnLst/>
            <a:rect l="l" t="t" r="r" b="b"/>
            <a:pathLst>
              <a:path w="45720" h="40004">
                <a:moveTo>
                  <a:pt x="35140" y="39941"/>
                </a:moveTo>
                <a:lnTo>
                  <a:pt x="45516" y="39941"/>
                </a:lnTo>
                <a:lnTo>
                  <a:pt x="43497" y="0"/>
                </a:lnTo>
                <a:lnTo>
                  <a:pt x="29451" y="0"/>
                </a:lnTo>
                <a:lnTo>
                  <a:pt x="26428" y="10667"/>
                </a:lnTo>
                <a:lnTo>
                  <a:pt x="25247" y="14871"/>
                </a:lnTo>
                <a:lnTo>
                  <a:pt x="23939" y="20497"/>
                </a:lnTo>
                <a:lnTo>
                  <a:pt x="22809" y="25361"/>
                </a:lnTo>
                <a:lnTo>
                  <a:pt x="22631" y="25361"/>
                </a:lnTo>
                <a:lnTo>
                  <a:pt x="21805" y="20497"/>
                </a:lnTo>
                <a:lnTo>
                  <a:pt x="20624" y="15163"/>
                </a:lnTo>
                <a:lnTo>
                  <a:pt x="19494" y="10718"/>
                </a:lnTo>
                <a:lnTo>
                  <a:pt x="16890" y="0"/>
                </a:lnTo>
                <a:lnTo>
                  <a:pt x="2489" y="0"/>
                </a:lnTo>
                <a:lnTo>
                  <a:pt x="0" y="39941"/>
                </a:lnTo>
                <a:lnTo>
                  <a:pt x="9829" y="39941"/>
                </a:lnTo>
                <a:lnTo>
                  <a:pt x="10490" y="25653"/>
                </a:lnTo>
                <a:lnTo>
                  <a:pt x="10667" y="21094"/>
                </a:lnTo>
                <a:lnTo>
                  <a:pt x="10845" y="15163"/>
                </a:lnTo>
                <a:lnTo>
                  <a:pt x="11074" y="9537"/>
                </a:lnTo>
                <a:lnTo>
                  <a:pt x="11201" y="9537"/>
                </a:lnTo>
                <a:lnTo>
                  <a:pt x="12141" y="14985"/>
                </a:lnTo>
                <a:lnTo>
                  <a:pt x="13334" y="20916"/>
                </a:lnTo>
                <a:lnTo>
                  <a:pt x="14401" y="25247"/>
                </a:lnTo>
                <a:lnTo>
                  <a:pt x="17716" y="39115"/>
                </a:lnTo>
                <a:lnTo>
                  <a:pt x="26073" y="39115"/>
                </a:lnTo>
                <a:lnTo>
                  <a:pt x="30048" y="25184"/>
                </a:lnTo>
                <a:lnTo>
                  <a:pt x="31343" y="20802"/>
                </a:lnTo>
                <a:lnTo>
                  <a:pt x="33007" y="14808"/>
                </a:lnTo>
                <a:lnTo>
                  <a:pt x="34251" y="9537"/>
                </a:lnTo>
                <a:lnTo>
                  <a:pt x="34429" y="9537"/>
                </a:lnTo>
                <a:lnTo>
                  <a:pt x="34429" y="15760"/>
                </a:lnTo>
                <a:lnTo>
                  <a:pt x="34493" y="21094"/>
                </a:lnTo>
                <a:lnTo>
                  <a:pt x="34670" y="25653"/>
                </a:lnTo>
                <a:lnTo>
                  <a:pt x="35140" y="39941"/>
                </a:lnTo>
                <a:close/>
              </a:path>
            </a:pathLst>
          </a:custGeom>
          <a:ln w="3378">
            <a:solidFill>
              <a:srgbClr val="FFFFFF"/>
            </a:solidFill>
          </a:ln>
        </p:spPr>
        <p:txBody>
          <a:bodyPr wrap="square" lIns="0" tIns="0" rIns="0" bIns="0" rtlCol="0"/>
          <a:lstStyle/>
          <a:p>
            <a:endParaRPr/>
          </a:p>
        </p:txBody>
      </p:sp>
      <p:sp>
        <p:nvSpPr>
          <p:cNvPr id="168" name="object 168"/>
          <p:cNvSpPr/>
          <p:nvPr/>
        </p:nvSpPr>
        <p:spPr>
          <a:xfrm>
            <a:off x="4821242" y="6256421"/>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169" name="object 169"/>
          <p:cNvSpPr/>
          <p:nvPr/>
        </p:nvSpPr>
        <p:spPr>
          <a:xfrm>
            <a:off x="4836000" y="6264181"/>
            <a:ext cx="7620" cy="15240"/>
          </a:xfrm>
          <a:custGeom>
            <a:avLst/>
            <a:gdLst/>
            <a:ahLst/>
            <a:cxnLst/>
            <a:rect l="l" t="t" r="r" b="b"/>
            <a:pathLst>
              <a:path w="7620" h="15239">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70" name="object 170"/>
          <p:cNvSpPr/>
          <p:nvPr/>
        </p:nvSpPr>
        <p:spPr>
          <a:xfrm>
            <a:off x="4863499" y="6256417"/>
            <a:ext cx="10795" cy="40005"/>
          </a:xfrm>
          <a:custGeom>
            <a:avLst/>
            <a:gdLst/>
            <a:ahLst/>
            <a:cxnLst/>
            <a:rect l="l" t="t" r="r" b="b"/>
            <a:pathLst>
              <a:path w="10795" h="40004">
                <a:moveTo>
                  <a:pt x="0" y="0"/>
                </a:moveTo>
                <a:lnTo>
                  <a:pt x="0" y="39941"/>
                </a:lnTo>
                <a:lnTo>
                  <a:pt x="10731" y="39941"/>
                </a:lnTo>
                <a:lnTo>
                  <a:pt x="10731" y="0"/>
                </a:lnTo>
                <a:lnTo>
                  <a:pt x="0" y="0"/>
                </a:lnTo>
                <a:close/>
              </a:path>
            </a:pathLst>
          </a:custGeom>
          <a:ln w="3378">
            <a:solidFill>
              <a:srgbClr val="FFFFFF"/>
            </a:solidFill>
          </a:ln>
        </p:spPr>
        <p:txBody>
          <a:bodyPr wrap="square" lIns="0" tIns="0" rIns="0" bIns="0" rtlCol="0"/>
          <a:lstStyle/>
          <a:p>
            <a:endParaRPr/>
          </a:p>
        </p:txBody>
      </p:sp>
      <p:sp>
        <p:nvSpPr>
          <p:cNvPr id="171" name="object 171"/>
          <p:cNvSpPr/>
          <p:nvPr/>
        </p:nvSpPr>
        <p:spPr>
          <a:xfrm>
            <a:off x="4880983" y="6256421"/>
            <a:ext cx="34925" cy="40005"/>
          </a:xfrm>
          <a:custGeom>
            <a:avLst/>
            <a:gdLst/>
            <a:ahLst/>
            <a:cxnLst/>
            <a:rect l="l" t="t" r="r" b="b"/>
            <a:pathLst>
              <a:path w="34925" h="40004">
                <a:moveTo>
                  <a:pt x="9778" y="39941"/>
                </a:moveTo>
                <a:lnTo>
                  <a:pt x="9778" y="30162"/>
                </a:lnTo>
                <a:lnTo>
                  <a:pt x="9778" y="23647"/>
                </a:lnTo>
                <a:lnTo>
                  <a:pt x="9664" y="17652"/>
                </a:lnTo>
                <a:lnTo>
                  <a:pt x="9359" y="12268"/>
                </a:lnTo>
                <a:lnTo>
                  <a:pt x="9601" y="12268"/>
                </a:lnTo>
                <a:lnTo>
                  <a:pt x="11493" y="17068"/>
                </a:lnTo>
                <a:lnTo>
                  <a:pt x="14109" y="22453"/>
                </a:lnTo>
                <a:lnTo>
                  <a:pt x="16294" y="26669"/>
                </a:lnTo>
                <a:lnTo>
                  <a:pt x="23113" y="39941"/>
                </a:lnTo>
                <a:lnTo>
                  <a:pt x="34378" y="39941"/>
                </a:lnTo>
                <a:lnTo>
                  <a:pt x="34378" y="0"/>
                </a:lnTo>
                <a:lnTo>
                  <a:pt x="24599" y="0"/>
                </a:lnTo>
                <a:lnTo>
                  <a:pt x="24599" y="9423"/>
                </a:lnTo>
                <a:lnTo>
                  <a:pt x="24599" y="15405"/>
                </a:lnTo>
                <a:lnTo>
                  <a:pt x="24828" y="20980"/>
                </a:lnTo>
                <a:lnTo>
                  <a:pt x="25425" y="26250"/>
                </a:lnTo>
                <a:lnTo>
                  <a:pt x="25247" y="26250"/>
                </a:lnTo>
                <a:lnTo>
                  <a:pt x="23469" y="21564"/>
                </a:lnTo>
                <a:lnTo>
                  <a:pt x="21158" y="16230"/>
                </a:lnTo>
                <a:lnTo>
                  <a:pt x="18961" y="12268"/>
                </a:lnTo>
                <a:lnTo>
                  <a:pt x="12623" y="0"/>
                </a:lnTo>
                <a:lnTo>
                  <a:pt x="0" y="0"/>
                </a:lnTo>
                <a:lnTo>
                  <a:pt x="0" y="39941"/>
                </a:lnTo>
                <a:lnTo>
                  <a:pt x="9778" y="39941"/>
                </a:lnTo>
                <a:close/>
              </a:path>
            </a:pathLst>
          </a:custGeom>
          <a:ln w="3378">
            <a:solidFill>
              <a:srgbClr val="FFFFFF"/>
            </a:solidFill>
          </a:ln>
        </p:spPr>
        <p:txBody>
          <a:bodyPr wrap="square" lIns="0" tIns="0" rIns="0" bIns="0" rtlCol="0"/>
          <a:lstStyle/>
          <a:p>
            <a:endParaRPr/>
          </a:p>
        </p:txBody>
      </p:sp>
      <p:sp>
        <p:nvSpPr>
          <p:cNvPr id="172" name="object 172"/>
          <p:cNvSpPr/>
          <p:nvPr/>
        </p:nvSpPr>
        <p:spPr>
          <a:xfrm>
            <a:off x="4732522" y="6315271"/>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69"/>
                </a:lnTo>
                <a:lnTo>
                  <a:pt x="1955" y="31826"/>
                </a:lnTo>
                <a:lnTo>
                  <a:pt x="5689" y="35382"/>
                </a:lnTo>
                <a:lnTo>
                  <a:pt x="9309" y="38811"/>
                </a:lnTo>
                <a:lnTo>
                  <a:pt x="14643" y="40766"/>
                </a:lnTo>
                <a:lnTo>
                  <a:pt x="22466" y="40766"/>
                </a:lnTo>
                <a:lnTo>
                  <a:pt x="27673" y="40766"/>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73" name="object 173"/>
          <p:cNvSpPr/>
          <p:nvPr/>
        </p:nvSpPr>
        <p:spPr>
          <a:xfrm>
            <a:off x="4772047" y="6315686"/>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174" name="object 174"/>
          <p:cNvSpPr/>
          <p:nvPr/>
        </p:nvSpPr>
        <p:spPr>
          <a:xfrm>
            <a:off x="4786805" y="6323446"/>
            <a:ext cx="7620" cy="15240"/>
          </a:xfrm>
          <a:custGeom>
            <a:avLst/>
            <a:gdLst/>
            <a:ahLst/>
            <a:cxnLst/>
            <a:rect l="l" t="t" r="r" b="b"/>
            <a:pathLst>
              <a:path w="7620" h="15239">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75" name="object 175"/>
          <p:cNvSpPr/>
          <p:nvPr/>
        </p:nvSpPr>
        <p:spPr>
          <a:xfrm>
            <a:off x="4814304" y="6315382"/>
            <a:ext cx="32384" cy="40640"/>
          </a:xfrm>
          <a:custGeom>
            <a:avLst/>
            <a:gdLst/>
            <a:ahLst/>
            <a:cxnLst/>
            <a:rect l="l" t="t" r="r" b="b"/>
            <a:pathLst>
              <a:path w="32385" h="40639">
                <a:moveTo>
                  <a:pt x="0" y="40246"/>
                </a:moveTo>
                <a:lnTo>
                  <a:pt x="10604" y="40246"/>
                </a:lnTo>
                <a:lnTo>
                  <a:pt x="10604" y="25247"/>
                </a:lnTo>
                <a:lnTo>
                  <a:pt x="12331" y="25247"/>
                </a:lnTo>
                <a:lnTo>
                  <a:pt x="15646" y="25247"/>
                </a:lnTo>
                <a:lnTo>
                  <a:pt x="17132" y="26263"/>
                </a:lnTo>
                <a:lnTo>
                  <a:pt x="18199" y="31000"/>
                </a:lnTo>
                <a:lnTo>
                  <a:pt x="19316" y="35979"/>
                </a:lnTo>
                <a:lnTo>
                  <a:pt x="20383" y="39065"/>
                </a:lnTo>
                <a:lnTo>
                  <a:pt x="20980" y="40246"/>
                </a:lnTo>
                <a:lnTo>
                  <a:pt x="31889" y="40246"/>
                </a:lnTo>
                <a:lnTo>
                  <a:pt x="31115" y="38709"/>
                </a:lnTo>
                <a:lnTo>
                  <a:pt x="29806" y="32892"/>
                </a:lnTo>
                <a:lnTo>
                  <a:pt x="28625" y="28803"/>
                </a:lnTo>
                <a:lnTo>
                  <a:pt x="27622" y="25374"/>
                </a:lnTo>
                <a:lnTo>
                  <a:pt x="26136" y="22821"/>
                </a:lnTo>
                <a:lnTo>
                  <a:pt x="23533" y="21640"/>
                </a:lnTo>
                <a:lnTo>
                  <a:pt x="23533" y="21462"/>
                </a:lnTo>
                <a:lnTo>
                  <a:pt x="26606" y="20269"/>
                </a:lnTo>
                <a:lnTo>
                  <a:pt x="30340" y="16776"/>
                </a:lnTo>
                <a:lnTo>
                  <a:pt x="30340" y="11798"/>
                </a:lnTo>
                <a:lnTo>
                  <a:pt x="30340" y="7950"/>
                </a:lnTo>
                <a:lnTo>
                  <a:pt x="28981" y="5105"/>
                </a:lnTo>
                <a:lnTo>
                  <a:pt x="26428" y="3086"/>
                </a:lnTo>
                <a:lnTo>
                  <a:pt x="23406" y="838"/>
                </a:lnTo>
                <a:lnTo>
                  <a:pt x="19024" y="0"/>
                </a:lnTo>
                <a:lnTo>
                  <a:pt x="12915" y="0"/>
                </a:lnTo>
                <a:lnTo>
                  <a:pt x="7581" y="0"/>
                </a:lnTo>
                <a:lnTo>
                  <a:pt x="3022" y="355"/>
                </a:lnTo>
                <a:lnTo>
                  <a:pt x="0" y="838"/>
                </a:lnTo>
                <a:lnTo>
                  <a:pt x="0" y="40246"/>
                </a:lnTo>
                <a:close/>
              </a:path>
            </a:pathLst>
          </a:custGeom>
          <a:ln w="3378">
            <a:solidFill>
              <a:srgbClr val="FFFFFF"/>
            </a:solidFill>
          </a:ln>
        </p:spPr>
        <p:txBody>
          <a:bodyPr wrap="square" lIns="0" tIns="0" rIns="0" bIns="0" rtlCol="0"/>
          <a:lstStyle/>
          <a:p>
            <a:endParaRPr/>
          </a:p>
        </p:txBody>
      </p:sp>
      <p:sp>
        <p:nvSpPr>
          <p:cNvPr id="176" name="object 176"/>
          <p:cNvSpPr/>
          <p:nvPr/>
        </p:nvSpPr>
        <p:spPr>
          <a:xfrm>
            <a:off x="4824908" y="6323332"/>
            <a:ext cx="9525" cy="10160"/>
          </a:xfrm>
          <a:custGeom>
            <a:avLst/>
            <a:gdLst/>
            <a:ahLst/>
            <a:cxnLst/>
            <a:rect l="l" t="t" r="r" b="b"/>
            <a:pathLst>
              <a:path w="9525" h="10160">
                <a:moveTo>
                  <a:pt x="0" y="228"/>
                </a:moveTo>
                <a:lnTo>
                  <a:pt x="533" y="50"/>
                </a:lnTo>
                <a:lnTo>
                  <a:pt x="1600" y="0"/>
                </a:lnTo>
                <a:lnTo>
                  <a:pt x="3619" y="0"/>
                </a:lnTo>
                <a:lnTo>
                  <a:pt x="7175" y="0"/>
                </a:lnTo>
                <a:lnTo>
                  <a:pt x="9131" y="1714"/>
                </a:lnTo>
                <a:lnTo>
                  <a:pt x="9131" y="4673"/>
                </a:lnTo>
                <a:lnTo>
                  <a:pt x="9131" y="7645"/>
                </a:lnTo>
                <a:lnTo>
                  <a:pt x="6819" y="9601"/>
                </a:lnTo>
                <a:lnTo>
                  <a:pt x="2794" y="9601"/>
                </a:lnTo>
                <a:lnTo>
                  <a:pt x="0" y="9601"/>
                </a:lnTo>
                <a:lnTo>
                  <a:pt x="0" y="228"/>
                </a:lnTo>
                <a:close/>
              </a:path>
            </a:pathLst>
          </a:custGeom>
          <a:ln w="3378">
            <a:solidFill>
              <a:srgbClr val="FFFFFF"/>
            </a:solidFill>
          </a:ln>
        </p:spPr>
        <p:txBody>
          <a:bodyPr wrap="square" lIns="0" tIns="0" rIns="0" bIns="0" rtlCol="0"/>
          <a:lstStyle/>
          <a:p>
            <a:endParaRPr/>
          </a:p>
        </p:txBody>
      </p:sp>
      <p:sp>
        <p:nvSpPr>
          <p:cNvPr id="177" name="object 177"/>
          <p:cNvSpPr/>
          <p:nvPr/>
        </p:nvSpPr>
        <p:spPr>
          <a:xfrm>
            <a:off x="4848028" y="6315686"/>
            <a:ext cx="38100" cy="40005"/>
          </a:xfrm>
          <a:custGeom>
            <a:avLst/>
            <a:gdLst/>
            <a:ahLst/>
            <a:cxnLst/>
            <a:rect l="l" t="t" r="r" b="b"/>
            <a:pathLst>
              <a:path w="38100" h="40004">
                <a:moveTo>
                  <a:pt x="23647" y="30695"/>
                </a:moveTo>
                <a:lnTo>
                  <a:pt x="26200" y="39941"/>
                </a:lnTo>
                <a:lnTo>
                  <a:pt x="37757" y="39941"/>
                </a:lnTo>
                <a:lnTo>
                  <a:pt x="25844" y="0"/>
                </a:lnTo>
                <a:lnTo>
                  <a:pt x="11557" y="0"/>
                </a:lnTo>
                <a:lnTo>
                  <a:pt x="0" y="39941"/>
                </a:lnTo>
                <a:lnTo>
                  <a:pt x="11087" y="39941"/>
                </a:lnTo>
                <a:lnTo>
                  <a:pt x="13335" y="30695"/>
                </a:lnTo>
                <a:lnTo>
                  <a:pt x="23647" y="30695"/>
                </a:lnTo>
                <a:close/>
              </a:path>
            </a:pathLst>
          </a:custGeom>
          <a:ln w="3378">
            <a:solidFill>
              <a:srgbClr val="FFFFFF"/>
            </a:solidFill>
          </a:ln>
        </p:spPr>
        <p:txBody>
          <a:bodyPr wrap="square" lIns="0" tIns="0" rIns="0" bIns="0" rtlCol="0"/>
          <a:lstStyle/>
          <a:p>
            <a:endParaRPr/>
          </a:p>
        </p:txBody>
      </p:sp>
      <p:sp>
        <p:nvSpPr>
          <p:cNvPr id="178" name="object 178"/>
          <p:cNvSpPr/>
          <p:nvPr/>
        </p:nvSpPr>
        <p:spPr>
          <a:xfrm>
            <a:off x="4862785" y="6323446"/>
            <a:ext cx="7620" cy="15240"/>
          </a:xfrm>
          <a:custGeom>
            <a:avLst/>
            <a:gdLst/>
            <a:ahLst/>
            <a:cxnLst/>
            <a:rect l="l" t="t" r="r" b="b"/>
            <a:pathLst>
              <a:path w="7620" h="15239">
                <a:moveTo>
                  <a:pt x="0" y="15049"/>
                </a:moveTo>
                <a:lnTo>
                  <a:pt x="1714" y="7886"/>
                </a:lnTo>
                <a:lnTo>
                  <a:pt x="2247" y="5626"/>
                </a:lnTo>
                <a:lnTo>
                  <a:pt x="2844" y="2311"/>
                </a:lnTo>
                <a:lnTo>
                  <a:pt x="3441" y="0"/>
                </a:lnTo>
                <a:lnTo>
                  <a:pt x="4203" y="2311"/>
                </a:lnTo>
                <a:lnTo>
                  <a:pt x="4978" y="5626"/>
                </a:lnTo>
                <a:lnTo>
                  <a:pt x="5575" y="7886"/>
                </a:lnTo>
                <a:lnTo>
                  <a:pt x="7404" y="15049"/>
                </a:lnTo>
                <a:lnTo>
                  <a:pt x="0" y="15049"/>
                </a:lnTo>
                <a:close/>
              </a:path>
            </a:pathLst>
          </a:custGeom>
          <a:ln w="3378">
            <a:solidFill>
              <a:srgbClr val="FFFFFF"/>
            </a:solidFill>
          </a:ln>
        </p:spPr>
        <p:txBody>
          <a:bodyPr wrap="square" lIns="0" tIns="0" rIns="0" bIns="0" rtlCol="0"/>
          <a:lstStyle/>
          <a:p>
            <a:endParaRPr/>
          </a:p>
        </p:txBody>
      </p:sp>
      <p:sp>
        <p:nvSpPr>
          <p:cNvPr id="179" name="object 179"/>
          <p:cNvSpPr/>
          <p:nvPr/>
        </p:nvSpPr>
        <p:spPr>
          <a:xfrm>
            <a:off x="4886900" y="6315271"/>
            <a:ext cx="36830" cy="41275"/>
          </a:xfrm>
          <a:custGeom>
            <a:avLst/>
            <a:gdLst/>
            <a:ahLst/>
            <a:cxnLst/>
            <a:rect l="l" t="t" r="r" b="b"/>
            <a:pathLst>
              <a:path w="36829" h="41275">
                <a:moveTo>
                  <a:pt x="36271" y="16649"/>
                </a:moveTo>
                <a:lnTo>
                  <a:pt x="20624" y="16649"/>
                </a:lnTo>
                <a:lnTo>
                  <a:pt x="20624" y="24942"/>
                </a:lnTo>
                <a:lnTo>
                  <a:pt x="25958" y="24942"/>
                </a:lnTo>
                <a:lnTo>
                  <a:pt x="25958" y="31826"/>
                </a:lnTo>
                <a:lnTo>
                  <a:pt x="25425" y="32054"/>
                </a:lnTo>
                <a:lnTo>
                  <a:pt x="24066" y="32181"/>
                </a:lnTo>
                <a:lnTo>
                  <a:pt x="22580" y="32181"/>
                </a:lnTo>
                <a:lnTo>
                  <a:pt x="16065" y="32181"/>
                </a:lnTo>
                <a:lnTo>
                  <a:pt x="11264" y="27851"/>
                </a:lnTo>
                <a:lnTo>
                  <a:pt x="11264" y="20383"/>
                </a:lnTo>
                <a:lnTo>
                  <a:pt x="11264" y="12268"/>
                </a:lnTo>
                <a:lnTo>
                  <a:pt x="16713" y="8826"/>
                </a:lnTo>
                <a:lnTo>
                  <a:pt x="23291" y="8826"/>
                </a:lnTo>
                <a:lnTo>
                  <a:pt x="27800" y="8826"/>
                </a:lnTo>
                <a:lnTo>
                  <a:pt x="30518" y="9537"/>
                </a:lnTo>
                <a:lnTo>
                  <a:pt x="32778" y="10490"/>
                </a:lnTo>
                <a:lnTo>
                  <a:pt x="34912" y="1955"/>
                </a:lnTo>
                <a:lnTo>
                  <a:pt x="32829" y="939"/>
                </a:lnTo>
                <a:lnTo>
                  <a:pt x="28740" y="0"/>
                </a:lnTo>
                <a:lnTo>
                  <a:pt x="23355" y="0"/>
                </a:lnTo>
                <a:lnTo>
                  <a:pt x="14260" y="1318"/>
                </a:lnTo>
                <a:lnTo>
                  <a:pt x="6853" y="5257"/>
                </a:lnTo>
                <a:lnTo>
                  <a:pt x="1857" y="11797"/>
                </a:lnTo>
                <a:lnTo>
                  <a:pt x="0" y="20916"/>
                </a:lnTo>
                <a:lnTo>
                  <a:pt x="0" y="26669"/>
                </a:lnTo>
                <a:lnTo>
                  <a:pt x="1955" y="31826"/>
                </a:lnTo>
                <a:lnTo>
                  <a:pt x="5689" y="35382"/>
                </a:lnTo>
                <a:lnTo>
                  <a:pt x="9309" y="38811"/>
                </a:lnTo>
                <a:lnTo>
                  <a:pt x="14643" y="40766"/>
                </a:lnTo>
                <a:lnTo>
                  <a:pt x="22466" y="40766"/>
                </a:lnTo>
                <a:lnTo>
                  <a:pt x="27673" y="40766"/>
                </a:lnTo>
                <a:lnTo>
                  <a:pt x="33248" y="39522"/>
                </a:lnTo>
                <a:lnTo>
                  <a:pt x="36271" y="38519"/>
                </a:lnTo>
                <a:lnTo>
                  <a:pt x="36271" y="16649"/>
                </a:lnTo>
                <a:close/>
              </a:path>
            </a:pathLst>
          </a:custGeom>
          <a:ln w="3378">
            <a:solidFill>
              <a:srgbClr val="FFFFFF"/>
            </a:solidFill>
          </a:ln>
        </p:spPr>
        <p:txBody>
          <a:bodyPr wrap="square" lIns="0" tIns="0" rIns="0" bIns="0" rtlCol="0"/>
          <a:lstStyle/>
          <a:p>
            <a:endParaRPr/>
          </a:p>
        </p:txBody>
      </p:sp>
      <p:sp>
        <p:nvSpPr>
          <p:cNvPr id="180" name="object 180"/>
          <p:cNvSpPr/>
          <p:nvPr/>
        </p:nvSpPr>
        <p:spPr>
          <a:xfrm>
            <a:off x="4929276" y="6315679"/>
            <a:ext cx="27305" cy="40005"/>
          </a:xfrm>
          <a:custGeom>
            <a:avLst/>
            <a:gdLst/>
            <a:ahLst/>
            <a:cxnLst/>
            <a:rect l="l" t="t" r="r" b="b"/>
            <a:pathLst>
              <a:path w="27304" h="40004">
                <a:moveTo>
                  <a:pt x="25069" y="15176"/>
                </a:moveTo>
                <a:lnTo>
                  <a:pt x="10731" y="15176"/>
                </a:lnTo>
                <a:lnTo>
                  <a:pt x="10731" y="8775"/>
                </a:lnTo>
                <a:lnTo>
                  <a:pt x="25958" y="8775"/>
                </a:lnTo>
                <a:lnTo>
                  <a:pt x="25958" y="0"/>
                </a:lnTo>
                <a:lnTo>
                  <a:pt x="0" y="0"/>
                </a:lnTo>
                <a:lnTo>
                  <a:pt x="0" y="39954"/>
                </a:lnTo>
                <a:lnTo>
                  <a:pt x="26784" y="39954"/>
                </a:lnTo>
                <a:lnTo>
                  <a:pt x="26784" y="31178"/>
                </a:lnTo>
                <a:lnTo>
                  <a:pt x="10731" y="31178"/>
                </a:lnTo>
                <a:lnTo>
                  <a:pt x="10731" y="23825"/>
                </a:lnTo>
                <a:lnTo>
                  <a:pt x="25069" y="23825"/>
                </a:lnTo>
                <a:lnTo>
                  <a:pt x="25069" y="15176"/>
                </a:lnTo>
                <a:close/>
              </a:path>
            </a:pathLst>
          </a:custGeom>
          <a:ln w="3378">
            <a:solidFill>
              <a:srgbClr val="FFFFFF"/>
            </a:solidFill>
          </a:ln>
        </p:spPr>
        <p:txBody>
          <a:bodyPr wrap="square" lIns="0" tIns="0" rIns="0" bIns="0" rtlCol="0"/>
          <a:lstStyle/>
          <a:p>
            <a:endParaRPr/>
          </a:p>
        </p:txBody>
      </p:sp>
      <p:sp>
        <p:nvSpPr>
          <p:cNvPr id="181" name="object 181"/>
          <p:cNvSpPr/>
          <p:nvPr/>
        </p:nvSpPr>
        <p:spPr>
          <a:xfrm>
            <a:off x="4448783" y="5744739"/>
            <a:ext cx="78740" cy="66040"/>
          </a:xfrm>
          <a:custGeom>
            <a:avLst/>
            <a:gdLst/>
            <a:ahLst/>
            <a:cxnLst/>
            <a:rect l="l" t="t" r="r" b="b"/>
            <a:pathLst>
              <a:path w="78739" h="66039">
                <a:moveTo>
                  <a:pt x="0" y="65620"/>
                </a:moveTo>
                <a:lnTo>
                  <a:pt x="11785" y="0"/>
                </a:lnTo>
                <a:lnTo>
                  <a:pt x="78460" y="0"/>
                </a:lnTo>
              </a:path>
            </a:pathLst>
          </a:custGeom>
          <a:ln w="31115">
            <a:solidFill>
              <a:srgbClr val="ED1C24"/>
            </a:solidFill>
          </a:ln>
        </p:spPr>
        <p:txBody>
          <a:bodyPr wrap="square" lIns="0" tIns="0" rIns="0" bIns="0" rtlCol="0"/>
          <a:lstStyle/>
          <a:p>
            <a:endParaRPr/>
          </a:p>
        </p:txBody>
      </p:sp>
      <p:sp>
        <p:nvSpPr>
          <p:cNvPr id="182" name="object 182"/>
          <p:cNvSpPr/>
          <p:nvPr/>
        </p:nvSpPr>
        <p:spPr>
          <a:xfrm>
            <a:off x="4572608" y="5744734"/>
            <a:ext cx="2336165" cy="0"/>
          </a:xfrm>
          <a:custGeom>
            <a:avLst/>
            <a:gdLst/>
            <a:ahLst/>
            <a:cxnLst/>
            <a:rect l="l" t="t" r="r" b="b"/>
            <a:pathLst>
              <a:path w="2336165">
                <a:moveTo>
                  <a:pt x="0" y="0"/>
                </a:moveTo>
                <a:lnTo>
                  <a:pt x="2336126" y="0"/>
                </a:lnTo>
              </a:path>
            </a:pathLst>
          </a:custGeom>
          <a:ln w="31115">
            <a:solidFill>
              <a:srgbClr val="ED1C24"/>
            </a:solidFill>
            <a:prstDash val="lgDash"/>
          </a:ln>
        </p:spPr>
        <p:txBody>
          <a:bodyPr wrap="square" lIns="0" tIns="0" rIns="0" bIns="0" rtlCol="0"/>
          <a:lstStyle/>
          <a:p>
            <a:endParaRPr/>
          </a:p>
        </p:txBody>
      </p:sp>
      <p:sp>
        <p:nvSpPr>
          <p:cNvPr id="183" name="object 183"/>
          <p:cNvSpPr/>
          <p:nvPr/>
        </p:nvSpPr>
        <p:spPr>
          <a:xfrm>
            <a:off x="6931413" y="5744734"/>
            <a:ext cx="66675" cy="66675"/>
          </a:xfrm>
          <a:custGeom>
            <a:avLst/>
            <a:gdLst/>
            <a:ahLst/>
            <a:cxnLst/>
            <a:rect l="l" t="t" r="r" b="b"/>
            <a:pathLst>
              <a:path w="66675" h="66675">
                <a:moveTo>
                  <a:pt x="0" y="0"/>
                </a:moveTo>
                <a:lnTo>
                  <a:pt x="66675" y="0"/>
                </a:lnTo>
                <a:lnTo>
                  <a:pt x="66675" y="66675"/>
                </a:lnTo>
              </a:path>
            </a:pathLst>
          </a:custGeom>
          <a:ln w="31115">
            <a:solidFill>
              <a:srgbClr val="ED1C24"/>
            </a:solidFill>
          </a:ln>
        </p:spPr>
        <p:txBody>
          <a:bodyPr wrap="square" lIns="0" tIns="0" rIns="0" bIns="0" rtlCol="0"/>
          <a:lstStyle/>
          <a:p>
            <a:endParaRPr/>
          </a:p>
        </p:txBody>
      </p:sp>
      <p:sp>
        <p:nvSpPr>
          <p:cNvPr id="184" name="object 184"/>
          <p:cNvSpPr/>
          <p:nvPr/>
        </p:nvSpPr>
        <p:spPr>
          <a:xfrm>
            <a:off x="6494439" y="5854543"/>
            <a:ext cx="722194" cy="1531365"/>
          </a:xfrm>
          <a:prstGeom prst="rect">
            <a:avLst/>
          </a:prstGeom>
          <a:blipFill>
            <a:blip r:embed="rId6" cstate="print"/>
            <a:stretch>
              <a:fillRect/>
            </a:stretch>
          </a:blipFill>
        </p:spPr>
        <p:txBody>
          <a:bodyPr wrap="square" lIns="0" tIns="0" rIns="0" bIns="0" rtlCol="0"/>
          <a:lstStyle/>
          <a:p>
            <a:endParaRPr/>
          </a:p>
        </p:txBody>
      </p:sp>
      <p:sp>
        <p:nvSpPr>
          <p:cNvPr id="185" name="object 185"/>
          <p:cNvSpPr/>
          <p:nvPr/>
        </p:nvSpPr>
        <p:spPr>
          <a:xfrm>
            <a:off x="6931413" y="7407475"/>
            <a:ext cx="66675" cy="66675"/>
          </a:xfrm>
          <a:custGeom>
            <a:avLst/>
            <a:gdLst/>
            <a:ahLst/>
            <a:cxnLst/>
            <a:rect l="l" t="t" r="r" b="b"/>
            <a:pathLst>
              <a:path w="66675" h="66675">
                <a:moveTo>
                  <a:pt x="66675" y="0"/>
                </a:moveTo>
                <a:lnTo>
                  <a:pt x="66675" y="66675"/>
                </a:lnTo>
                <a:lnTo>
                  <a:pt x="0" y="66675"/>
                </a:lnTo>
              </a:path>
            </a:pathLst>
          </a:custGeom>
          <a:ln w="31115">
            <a:solidFill>
              <a:srgbClr val="ED1C24"/>
            </a:solidFill>
          </a:ln>
        </p:spPr>
        <p:txBody>
          <a:bodyPr wrap="square" lIns="0" tIns="0" rIns="0" bIns="0" rtlCol="0"/>
          <a:lstStyle/>
          <a:p>
            <a:endParaRPr/>
          </a:p>
        </p:txBody>
      </p:sp>
      <p:sp>
        <p:nvSpPr>
          <p:cNvPr id="186" name="object 186"/>
          <p:cNvSpPr/>
          <p:nvPr/>
        </p:nvSpPr>
        <p:spPr>
          <a:xfrm>
            <a:off x="6812850" y="7474150"/>
            <a:ext cx="92710" cy="0"/>
          </a:xfrm>
          <a:custGeom>
            <a:avLst/>
            <a:gdLst/>
            <a:ahLst/>
            <a:cxnLst/>
            <a:rect l="l" t="t" r="r" b="b"/>
            <a:pathLst>
              <a:path w="92709">
                <a:moveTo>
                  <a:pt x="92214" y="0"/>
                </a:moveTo>
                <a:lnTo>
                  <a:pt x="0" y="0"/>
                </a:lnTo>
              </a:path>
            </a:pathLst>
          </a:custGeom>
          <a:ln w="31115">
            <a:solidFill>
              <a:srgbClr val="ED1C24"/>
            </a:solidFill>
            <a:prstDash val="sysDash"/>
          </a:ln>
        </p:spPr>
        <p:txBody>
          <a:bodyPr wrap="square" lIns="0" tIns="0" rIns="0" bIns="0" rtlCol="0"/>
          <a:lstStyle/>
          <a:p>
            <a:endParaRPr/>
          </a:p>
        </p:txBody>
      </p:sp>
      <p:sp>
        <p:nvSpPr>
          <p:cNvPr id="187" name="object 187"/>
          <p:cNvSpPr/>
          <p:nvPr/>
        </p:nvSpPr>
        <p:spPr>
          <a:xfrm>
            <a:off x="6666327" y="7474150"/>
            <a:ext cx="133350" cy="81915"/>
          </a:xfrm>
          <a:custGeom>
            <a:avLst/>
            <a:gdLst/>
            <a:ahLst/>
            <a:cxnLst/>
            <a:rect l="l" t="t" r="r" b="b"/>
            <a:pathLst>
              <a:path w="133350" h="81915">
                <a:moveTo>
                  <a:pt x="133350" y="0"/>
                </a:moveTo>
                <a:lnTo>
                  <a:pt x="66675" y="0"/>
                </a:lnTo>
                <a:lnTo>
                  <a:pt x="66675" y="81724"/>
                </a:lnTo>
                <a:lnTo>
                  <a:pt x="0" y="81724"/>
                </a:lnTo>
              </a:path>
            </a:pathLst>
          </a:custGeom>
          <a:ln w="31115">
            <a:solidFill>
              <a:srgbClr val="ED1C24"/>
            </a:solidFill>
          </a:ln>
        </p:spPr>
        <p:txBody>
          <a:bodyPr wrap="square" lIns="0" tIns="0" rIns="0" bIns="0" rtlCol="0"/>
          <a:lstStyle/>
          <a:p>
            <a:endParaRPr/>
          </a:p>
        </p:txBody>
      </p:sp>
      <p:sp>
        <p:nvSpPr>
          <p:cNvPr id="188" name="object 188"/>
          <p:cNvSpPr/>
          <p:nvPr/>
        </p:nvSpPr>
        <p:spPr>
          <a:xfrm>
            <a:off x="6430867" y="7534337"/>
            <a:ext cx="133350" cy="21590"/>
          </a:xfrm>
          <a:custGeom>
            <a:avLst/>
            <a:gdLst/>
            <a:ahLst/>
            <a:cxnLst/>
            <a:rect l="l" t="t" r="r" b="b"/>
            <a:pathLst>
              <a:path w="133350" h="21590">
                <a:moveTo>
                  <a:pt x="133350" y="21539"/>
                </a:moveTo>
                <a:lnTo>
                  <a:pt x="66675" y="21539"/>
                </a:lnTo>
                <a:lnTo>
                  <a:pt x="66675" y="0"/>
                </a:lnTo>
                <a:lnTo>
                  <a:pt x="0" y="0"/>
                </a:lnTo>
              </a:path>
            </a:pathLst>
          </a:custGeom>
          <a:ln w="31115">
            <a:solidFill>
              <a:srgbClr val="ED1C24"/>
            </a:solidFill>
          </a:ln>
        </p:spPr>
        <p:txBody>
          <a:bodyPr wrap="square" lIns="0" tIns="0" rIns="0" bIns="0" rtlCol="0"/>
          <a:lstStyle/>
          <a:p>
            <a:endParaRPr/>
          </a:p>
        </p:txBody>
      </p:sp>
      <p:sp>
        <p:nvSpPr>
          <p:cNvPr id="189" name="object 189"/>
          <p:cNvSpPr/>
          <p:nvPr/>
        </p:nvSpPr>
        <p:spPr>
          <a:xfrm>
            <a:off x="6293262" y="7534330"/>
            <a:ext cx="107314" cy="0"/>
          </a:xfrm>
          <a:custGeom>
            <a:avLst/>
            <a:gdLst/>
            <a:ahLst/>
            <a:cxnLst/>
            <a:rect l="l" t="t" r="r" b="b"/>
            <a:pathLst>
              <a:path w="107314">
                <a:moveTo>
                  <a:pt x="107022" y="0"/>
                </a:moveTo>
                <a:lnTo>
                  <a:pt x="0" y="0"/>
                </a:lnTo>
              </a:path>
            </a:pathLst>
          </a:custGeom>
          <a:ln w="31115">
            <a:solidFill>
              <a:srgbClr val="ED1C24"/>
            </a:solidFill>
            <a:prstDash val="sysDash"/>
          </a:ln>
        </p:spPr>
        <p:txBody>
          <a:bodyPr wrap="square" lIns="0" tIns="0" rIns="0" bIns="0" rtlCol="0"/>
          <a:lstStyle/>
          <a:p>
            <a:endParaRPr/>
          </a:p>
        </p:txBody>
      </p:sp>
      <p:sp>
        <p:nvSpPr>
          <p:cNvPr id="190" name="object 190"/>
          <p:cNvSpPr/>
          <p:nvPr/>
        </p:nvSpPr>
        <p:spPr>
          <a:xfrm>
            <a:off x="6211292" y="7534330"/>
            <a:ext cx="66675" cy="66675"/>
          </a:xfrm>
          <a:custGeom>
            <a:avLst/>
            <a:gdLst/>
            <a:ahLst/>
            <a:cxnLst/>
            <a:rect l="l" t="t" r="r" b="b"/>
            <a:pathLst>
              <a:path w="66675" h="66675">
                <a:moveTo>
                  <a:pt x="66675" y="0"/>
                </a:moveTo>
                <a:lnTo>
                  <a:pt x="0" y="0"/>
                </a:lnTo>
                <a:lnTo>
                  <a:pt x="0" y="66674"/>
                </a:lnTo>
              </a:path>
            </a:pathLst>
          </a:custGeom>
          <a:ln w="31115">
            <a:solidFill>
              <a:srgbClr val="ED1C24"/>
            </a:solidFill>
          </a:ln>
        </p:spPr>
        <p:txBody>
          <a:bodyPr wrap="square" lIns="0" tIns="0" rIns="0" bIns="0" rtlCol="0"/>
          <a:lstStyle/>
          <a:p>
            <a:endParaRPr/>
          </a:p>
        </p:txBody>
      </p:sp>
      <p:sp>
        <p:nvSpPr>
          <p:cNvPr id="191" name="object 191"/>
          <p:cNvSpPr/>
          <p:nvPr/>
        </p:nvSpPr>
        <p:spPr>
          <a:xfrm>
            <a:off x="6211292" y="7648230"/>
            <a:ext cx="0" cy="354330"/>
          </a:xfrm>
          <a:custGeom>
            <a:avLst/>
            <a:gdLst/>
            <a:ahLst/>
            <a:cxnLst/>
            <a:rect l="l" t="t" r="r" b="b"/>
            <a:pathLst>
              <a:path h="354329">
                <a:moveTo>
                  <a:pt x="0" y="0"/>
                </a:moveTo>
                <a:lnTo>
                  <a:pt x="0" y="354177"/>
                </a:lnTo>
              </a:path>
            </a:pathLst>
          </a:custGeom>
          <a:ln w="31115">
            <a:solidFill>
              <a:srgbClr val="ED1C24"/>
            </a:solidFill>
            <a:prstDash val="lgDash"/>
          </a:ln>
        </p:spPr>
        <p:txBody>
          <a:bodyPr wrap="square" lIns="0" tIns="0" rIns="0" bIns="0" rtlCol="0"/>
          <a:lstStyle/>
          <a:p>
            <a:endParaRPr/>
          </a:p>
        </p:txBody>
      </p:sp>
      <p:sp>
        <p:nvSpPr>
          <p:cNvPr id="192" name="object 192"/>
          <p:cNvSpPr/>
          <p:nvPr/>
        </p:nvSpPr>
        <p:spPr>
          <a:xfrm>
            <a:off x="6144617" y="8026015"/>
            <a:ext cx="66675" cy="66675"/>
          </a:xfrm>
          <a:custGeom>
            <a:avLst/>
            <a:gdLst/>
            <a:ahLst/>
            <a:cxnLst/>
            <a:rect l="l" t="t" r="r" b="b"/>
            <a:pathLst>
              <a:path w="66675" h="66675">
                <a:moveTo>
                  <a:pt x="66675" y="0"/>
                </a:moveTo>
                <a:lnTo>
                  <a:pt x="66675" y="66675"/>
                </a:lnTo>
                <a:lnTo>
                  <a:pt x="0" y="66675"/>
                </a:lnTo>
              </a:path>
            </a:pathLst>
          </a:custGeom>
          <a:ln w="31115">
            <a:solidFill>
              <a:srgbClr val="ED1C24"/>
            </a:solidFill>
          </a:ln>
        </p:spPr>
        <p:txBody>
          <a:bodyPr wrap="square" lIns="0" tIns="0" rIns="0" bIns="0" rtlCol="0"/>
          <a:lstStyle/>
          <a:p>
            <a:endParaRPr/>
          </a:p>
        </p:txBody>
      </p:sp>
      <p:sp>
        <p:nvSpPr>
          <p:cNvPr id="193" name="object 193"/>
          <p:cNvSpPr/>
          <p:nvPr/>
        </p:nvSpPr>
        <p:spPr>
          <a:xfrm>
            <a:off x="6029163" y="8026015"/>
            <a:ext cx="66675" cy="66675"/>
          </a:xfrm>
          <a:custGeom>
            <a:avLst/>
            <a:gdLst/>
            <a:ahLst/>
            <a:cxnLst/>
            <a:rect l="l" t="t" r="r" b="b"/>
            <a:pathLst>
              <a:path w="66675" h="66675">
                <a:moveTo>
                  <a:pt x="66675" y="66675"/>
                </a:moveTo>
                <a:lnTo>
                  <a:pt x="0" y="66675"/>
                </a:lnTo>
                <a:lnTo>
                  <a:pt x="0" y="0"/>
                </a:lnTo>
              </a:path>
            </a:pathLst>
          </a:custGeom>
          <a:ln w="31115">
            <a:solidFill>
              <a:srgbClr val="ED1C24"/>
            </a:solidFill>
          </a:ln>
        </p:spPr>
        <p:txBody>
          <a:bodyPr wrap="square" lIns="0" tIns="0" rIns="0" bIns="0" rtlCol="0"/>
          <a:lstStyle/>
          <a:p>
            <a:endParaRPr/>
          </a:p>
        </p:txBody>
      </p:sp>
      <p:sp>
        <p:nvSpPr>
          <p:cNvPr id="194" name="object 194"/>
          <p:cNvSpPr/>
          <p:nvPr/>
        </p:nvSpPr>
        <p:spPr>
          <a:xfrm>
            <a:off x="6029163" y="7693223"/>
            <a:ext cx="0" cy="294005"/>
          </a:xfrm>
          <a:custGeom>
            <a:avLst/>
            <a:gdLst/>
            <a:ahLst/>
            <a:cxnLst/>
            <a:rect l="l" t="t" r="r" b="b"/>
            <a:pathLst>
              <a:path h="294004">
                <a:moveTo>
                  <a:pt x="0" y="293636"/>
                </a:moveTo>
                <a:lnTo>
                  <a:pt x="0" y="0"/>
                </a:lnTo>
              </a:path>
            </a:pathLst>
          </a:custGeom>
          <a:ln w="31115">
            <a:solidFill>
              <a:srgbClr val="ED1C24"/>
            </a:solidFill>
            <a:prstDash val="lgDash"/>
          </a:ln>
        </p:spPr>
        <p:txBody>
          <a:bodyPr wrap="square" lIns="0" tIns="0" rIns="0" bIns="0" rtlCol="0"/>
          <a:lstStyle/>
          <a:p>
            <a:endParaRPr/>
          </a:p>
        </p:txBody>
      </p:sp>
      <p:sp>
        <p:nvSpPr>
          <p:cNvPr id="195" name="object 195"/>
          <p:cNvSpPr/>
          <p:nvPr/>
        </p:nvSpPr>
        <p:spPr>
          <a:xfrm>
            <a:off x="5962488" y="7606962"/>
            <a:ext cx="66675" cy="66675"/>
          </a:xfrm>
          <a:custGeom>
            <a:avLst/>
            <a:gdLst/>
            <a:ahLst/>
            <a:cxnLst/>
            <a:rect l="l" t="t" r="r" b="b"/>
            <a:pathLst>
              <a:path w="66675" h="66675">
                <a:moveTo>
                  <a:pt x="66675" y="66675"/>
                </a:moveTo>
                <a:lnTo>
                  <a:pt x="66675" y="0"/>
                </a:lnTo>
                <a:lnTo>
                  <a:pt x="0" y="0"/>
                </a:lnTo>
              </a:path>
            </a:pathLst>
          </a:custGeom>
          <a:ln w="31115">
            <a:solidFill>
              <a:srgbClr val="ED1C24"/>
            </a:solidFill>
          </a:ln>
        </p:spPr>
        <p:txBody>
          <a:bodyPr wrap="square" lIns="0" tIns="0" rIns="0" bIns="0" rtlCol="0"/>
          <a:lstStyle/>
          <a:p>
            <a:endParaRPr/>
          </a:p>
        </p:txBody>
      </p:sp>
      <p:sp>
        <p:nvSpPr>
          <p:cNvPr id="196" name="object 196"/>
          <p:cNvSpPr/>
          <p:nvPr/>
        </p:nvSpPr>
        <p:spPr>
          <a:xfrm>
            <a:off x="5426161" y="7606962"/>
            <a:ext cx="494030" cy="0"/>
          </a:xfrm>
          <a:custGeom>
            <a:avLst/>
            <a:gdLst/>
            <a:ahLst/>
            <a:cxnLst/>
            <a:rect l="l" t="t" r="r" b="b"/>
            <a:pathLst>
              <a:path w="494029">
                <a:moveTo>
                  <a:pt x="493420" y="0"/>
                </a:moveTo>
                <a:lnTo>
                  <a:pt x="0" y="0"/>
                </a:lnTo>
              </a:path>
            </a:pathLst>
          </a:custGeom>
          <a:ln w="31115">
            <a:solidFill>
              <a:srgbClr val="ED1C24"/>
            </a:solidFill>
            <a:prstDash val="lgDash"/>
          </a:ln>
        </p:spPr>
        <p:txBody>
          <a:bodyPr wrap="square" lIns="0" tIns="0" rIns="0" bIns="0" rtlCol="0"/>
          <a:lstStyle/>
          <a:p>
            <a:endParaRPr/>
          </a:p>
        </p:txBody>
      </p:sp>
      <p:sp>
        <p:nvSpPr>
          <p:cNvPr id="197" name="object 197"/>
          <p:cNvSpPr/>
          <p:nvPr/>
        </p:nvSpPr>
        <p:spPr>
          <a:xfrm>
            <a:off x="5271353" y="7606962"/>
            <a:ext cx="133350" cy="27305"/>
          </a:xfrm>
          <a:custGeom>
            <a:avLst/>
            <a:gdLst/>
            <a:ahLst/>
            <a:cxnLst/>
            <a:rect l="l" t="t" r="r" b="b"/>
            <a:pathLst>
              <a:path w="133350" h="27304">
                <a:moveTo>
                  <a:pt x="133350" y="0"/>
                </a:moveTo>
                <a:lnTo>
                  <a:pt x="66675" y="0"/>
                </a:lnTo>
                <a:lnTo>
                  <a:pt x="66675" y="26822"/>
                </a:lnTo>
                <a:lnTo>
                  <a:pt x="0" y="26822"/>
                </a:lnTo>
              </a:path>
            </a:pathLst>
          </a:custGeom>
          <a:ln w="31115">
            <a:solidFill>
              <a:srgbClr val="ED1C24"/>
            </a:solidFill>
          </a:ln>
        </p:spPr>
        <p:txBody>
          <a:bodyPr wrap="square" lIns="0" tIns="0" rIns="0" bIns="0" rtlCol="0"/>
          <a:lstStyle/>
          <a:p>
            <a:endParaRPr/>
          </a:p>
        </p:txBody>
      </p:sp>
      <p:sp>
        <p:nvSpPr>
          <p:cNvPr id="198" name="object 198"/>
          <p:cNvSpPr/>
          <p:nvPr/>
        </p:nvSpPr>
        <p:spPr>
          <a:xfrm>
            <a:off x="4413444" y="5816885"/>
            <a:ext cx="830901" cy="1954731"/>
          </a:xfrm>
          <a:prstGeom prst="rect">
            <a:avLst/>
          </a:prstGeom>
          <a:blipFill>
            <a:blip r:embed="rId7" cstate="print"/>
            <a:stretch>
              <a:fillRect/>
            </a:stretch>
          </a:blipFill>
        </p:spPr>
        <p:txBody>
          <a:bodyPr wrap="square" lIns="0" tIns="0" rIns="0" bIns="0" rtlCol="0"/>
          <a:lstStyle/>
          <a:p>
            <a:endParaRPr/>
          </a:p>
        </p:txBody>
      </p:sp>
      <p:sp>
        <p:nvSpPr>
          <p:cNvPr id="199" name="object 199"/>
          <p:cNvSpPr txBox="1"/>
          <p:nvPr/>
        </p:nvSpPr>
        <p:spPr>
          <a:xfrm>
            <a:off x="4695743" y="5961080"/>
            <a:ext cx="296545" cy="419734"/>
          </a:xfrm>
          <a:prstGeom prst="rect">
            <a:avLst/>
          </a:prstGeom>
        </p:spPr>
        <p:txBody>
          <a:bodyPr vert="horz" wrap="square" lIns="0" tIns="30480" rIns="0" bIns="0" rtlCol="0">
            <a:spAutoFit/>
          </a:bodyPr>
          <a:lstStyle/>
          <a:p>
            <a:pPr marL="73025" marR="5080" indent="-60960">
              <a:lnSpc>
                <a:spcPts val="700"/>
              </a:lnSpc>
              <a:spcBef>
                <a:spcPts val="240"/>
              </a:spcBef>
            </a:pPr>
            <a:r>
              <a:rPr sz="700" b="1" spc="-80" dirty="0">
                <a:solidFill>
                  <a:srgbClr val="221E1F"/>
                </a:solidFill>
                <a:latin typeface="Arial"/>
                <a:cs typeface="Arial"/>
              </a:rPr>
              <a:t>B</a:t>
            </a:r>
            <a:r>
              <a:rPr sz="700" b="1" spc="-95" dirty="0">
                <a:solidFill>
                  <a:srgbClr val="221E1F"/>
                </a:solidFill>
                <a:latin typeface="Arial"/>
                <a:cs typeface="Arial"/>
              </a:rPr>
              <a:t>L</a:t>
            </a:r>
            <a:r>
              <a:rPr sz="700" b="1" spc="-55" dirty="0">
                <a:solidFill>
                  <a:srgbClr val="221E1F"/>
                </a:solidFill>
                <a:latin typeface="Arial"/>
                <a:cs typeface="Arial"/>
              </a:rPr>
              <a:t>OCK  </a:t>
            </a:r>
            <a:r>
              <a:rPr sz="700" b="1" dirty="0">
                <a:solidFill>
                  <a:srgbClr val="221E1F"/>
                </a:solidFill>
                <a:latin typeface="Arial"/>
                <a:cs typeface="Arial"/>
              </a:rPr>
              <a:t>168</a:t>
            </a:r>
            <a:endParaRPr sz="700">
              <a:latin typeface="Arial"/>
              <a:cs typeface="Arial"/>
            </a:endParaRPr>
          </a:p>
          <a:p>
            <a:pPr marL="34290" marR="26670" indent="38735">
              <a:lnSpc>
                <a:spcPts val="470"/>
              </a:lnSpc>
              <a:spcBef>
                <a:spcPts val="625"/>
              </a:spcBef>
            </a:pPr>
            <a:r>
              <a:rPr sz="450" b="1" spc="0" dirty="0">
                <a:solidFill>
                  <a:srgbClr val="221E1F"/>
                </a:solidFill>
                <a:latin typeface="Arial"/>
                <a:cs typeface="Arial"/>
              </a:rPr>
              <a:t>MAIN  </a:t>
            </a:r>
            <a:r>
              <a:rPr sz="450" b="1" spc="-30" dirty="0">
                <a:solidFill>
                  <a:srgbClr val="221E1F"/>
                </a:solidFill>
                <a:latin typeface="Arial"/>
                <a:cs typeface="Arial"/>
              </a:rPr>
              <a:t>GA</a:t>
            </a:r>
            <a:r>
              <a:rPr sz="450" b="1" spc="-25" dirty="0">
                <a:solidFill>
                  <a:srgbClr val="221E1F"/>
                </a:solidFill>
                <a:latin typeface="Arial"/>
                <a:cs typeface="Arial"/>
              </a:rPr>
              <a:t>R</a:t>
            </a:r>
            <a:r>
              <a:rPr sz="450" b="1" spc="-30" dirty="0">
                <a:solidFill>
                  <a:srgbClr val="221E1F"/>
                </a:solidFill>
                <a:latin typeface="Arial"/>
                <a:cs typeface="Arial"/>
              </a:rPr>
              <a:t>A</a:t>
            </a:r>
            <a:r>
              <a:rPr sz="450" b="1" spc="-40" dirty="0">
                <a:solidFill>
                  <a:srgbClr val="221E1F"/>
                </a:solidFill>
                <a:latin typeface="Arial"/>
                <a:cs typeface="Arial"/>
              </a:rPr>
              <a:t>GE</a:t>
            </a:r>
            <a:endParaRPr sz="450">
              <a:latin typeface="Arial"/>
              <a:cs typeface="Arial"/>
            </a:endParaRPr>
          </a:p>
        </p:txBody>
      </p:sp>
      <p:sp>
        <p:nvSpPr>
          <p:cNvPr id="200" name="object 200"/>
          <p:cNvSpPr/>
          <p:nvPr/>
        </p:nvSpPr>
        <p:spPr>
          <a:xfrm>
            <a:off x="5805669" y="5892837"/>
            <a:ext cx="270877" cy="66408"/>
          </a:xfrm>
          <a:prstGeom prst="rect">
            <a:avLst/>
          </a:prstGeom>
          <a:blipFill>
            <a:blip r:embed="rId8" cstate="print"/>
            <a:stretch>
              <a:fillRect/>
            </a:stretch>
          </a:blipFill>
        </p:spPr>
        <p:txBody>
          <a:bodyPr wrap="square" lIns="0" tIns="0" rIns="0" bIns="0" rtlCol="0"/>
          <a:lstStyle/>
          <a:p>
            <a:endParaRPr/>
          </a:p>
        </p:txBody>
      </p:sp>
      <p:sp>
        <p:nvSpPr>
          <p:cNvPr id="201" name="object 201"/>
          <p:cNvSpPr txBox="1"/>
          <p:nvPr/>
        </p:nvSpPr>
        <p:spPr>
          <a:xfrm>
            <a:off x="5789679" y="5854444"/>
            <a:ext cx="296545" cy="220979"/>
          </a:xfrm>
          <a:prstGeom prst="rect">
            <a:avLst/>
          </a:prstGeom>
        </p:spPr>
        <p:txBody>
          <a:bodyPr vert="horz" wrap="square" lIns="0" tIns="30480" rIns="0" bIns="0" rtlCol="0">
            <a:spAutoFit/>
          </a:bodyPr>
          <a:lstStyle/>
          <a:p>
            <a:pPr marL="73025" marR="5080" indent="-60960">
              <a:lnSpc>
                <a:spcPts val="700"/>
              </a:lnSpc>
              <a:spcBef>
                <a:spcPts val="240"/>
              </a:spcBef>
            </a:pPr>
            <a:r>
              <a:rPr sz="700" b="1" spc="-80" dirty="0">
                <a:solidFill>
                  <a:srgbClr val="221E1F"/>
                </a:solidFill>
                <a:latin typeface="Arial"/>
                <a:cs typeface="Arial"/>
              </a:rPr>
              <a:t>B</a:t>
            </a:r>
            <a:r>
              <a:rPr sz="700" b="1" spc="-95" dirty="0">
                <a:solidFill>
                  <a:srgbClr val="221E1F"/>
                </a:solidFill>
                <a:latin typeface="Arial"/>
                <a:cs typeface="Arial"/>
              </a:rPr>
              <a:t>L</a:t>
            </a:r>
            <a:r>
              <a:rPr sz="700" b="1" spc="-55" dirty="0">
                <a:solidFill>
                  <a:srgbClr val="221E1F"/>
                </a:solidFill>
                <a:latin typeface="Arial"/>
                <a:cs typeface="Arial"/>
              </a:rPr>
              <a:t>OCK  </a:t>
            </a:r>
            <a:r>
              <a:rPr sz="700" b="1" dirty="0">
                <a:solidFill>
                  <a:srgbClr val="221E1F"/>
                </a:solidFill>
                <a:latin typeface="Arial"/>
                <a:cs typeface="Arial"/>
              </a:rPr>
              <a:t>167</a:t>
            </a:r>
            <a:endParaRPr sz="700">
              <a:latin typeface="Arial"/>
              <a:cs typeface="Arial"/>
            </a:endParaRPr>
          </a:p>
        </p:txBody>
      </p:sp>
      <p:sp>
        <p:nvSpPr>
          <p:cNvPr id="202" name="object 202"/>
          <p:cNvSpPr/>
          <p:nvPr/>
        </p:nvSpPr>
        <p:spPr>
          <a:xfrm>
            <a:off x="5867454" y="5983960"/>
            <a:ext cx="144462" cy="64185"/>
          </a:xfrm>
          <a:prstGeom prst="rect">
            <a:avLst/>
          </a:prstGeom>
          <a:blipFill>
            <a:blip r:embed="rId9" cstate="print"/>
            <a:stretch>
              <a:fillRect/>
            </a:stretch>
          </a:blipFill>
        </p:spPr>
        <p:txBody>
          <a:bodyPr wrap="square" lIns="0" tIns="0" rIns="0" bIns="0" rtlCol="0"/>
          <a:lstStyle/>
          <a:p>
            <a:endParaRPr/>
          </a:p>
        </p:txBody>
      </p:sp>
      <p:sp>
        <p:nvSpPr>
          <p:cNvPr id="203" name="object 203"/>
          <p:cNvSpPr txBox="1"/>
          <p:nvPr/>
        </p:nvSpPr>
        <p:spPr>
          <a:xfrm>
            <a:off x="6557647" y="6165649"/>
            <a:ext cx="80645" cy="111760"/>
          </a:xfrm>
          <a:prstGeom prst="rect">
            <a:avLst/>
          </a:prstGeom>
        </p:spPr>
        <p:txBody>
          <a:bodyPr vert="horz" wrap="square" lIns="0" tIns="0" rIns="0" bIns="0" rtlCol="0">
            <a:spAutoFit/>
          </a:bodyPr>
          <a:lstStyle/>
          <a:p>
            <a:pPr>
              <a:lnSpc>
                <a:spcPct val="100000"/>
              </a:lnSpc>
            </a:pPr>
            <a:r>
              <a:rPr sz="700" b="1" spc="-40" dirty="0">
                <a:solidFill>
                  <a:srgbClr val="221E1F"/>
                </a:solidFill>
                <a:latin typeface="Arial"/>
                <a:cs typeface="Arial"/>
              </a:rPr>
              <a:t>RI</a:t>
            </a:r>
            <a:endParaRPr sz="700">
              <a:latin typeface="Arial"/>
              <a:cs typeface="Arial"/>
            </a:endParaRPr>
          </a:p>
        </p:txBody>
      </p:sp>
      <p:sp>
        <p:nvSpPr>
          <p:cNvPr id="204" name="object 204"/>
          <p:cNvSpPr txBox="1"/>
          <p:nvPr/>
        </p:nvSpPr>
        <p:spPr>
          <a:xfrm>
            <a:off x="6698909" y="6165649"/>
            <a:ext cx="26670" cy="111760"/>
          </a:xfrm>
          <a:prstGeom prst="rect">
            <a:avLst/>
          </a:prstGeom>
        </p:spPr>
        <p:txBody>
          <a:bodyPr vert="horz" wrap="square" lIns="0" tIns="0" rIns="0" bIns="0" rtlCol="0">
            <a:spAutoFit/>
          </a:bodyPr>
          <a:lstStyle/>
          <a:p>
            <a:pPr>
              <a:lnSpc>
                <a:spcPct val="100000"/>
              </a:lnSpc>
            </a:pPr>
            <a:r>
              <a:rPr sz="700" b="1" spc="0" dirty="0">
                <a:solidFill>
                  <a:srgbClr val="221E1F"/>
                </a:solidFill>
                <a:latin typeface="Arial"/>
                <a:cs typeface="Arial"/>
              </a:rPr>
              <a:t>I</a:t>
            </a:r>
            <a:endParaRPr sz="700">
              <a:latin typeface="Arial"/>
              <a:cs typeface="Arial"/>
            </a:endParaRPr>
          </a:p>
        </p:txBody>
      </p:sp>
      <p:sp>
        <p:nvSpPr>
          <p:cNvPr id="205" name="object 205"/>
          <p:cNvSpPr txBox="1"/>
          <p:nvPr/>
        </p:nvSpPr>
        <p:spPr>
          <a:xfrm>
            <a:off x="6666457" y="6254549"/>
            <a:ext cx="79375" cy="111760"/>
          </a:xfrm>
          <a:prstGeom prst="rect">
            <a:avLst/>
          </a:prstGeom>
        </p:spPr>
        <p:txBody>
          <a:bodyPr vert="horz" wrap="square" lIns="0" tIns="0" rIns="0" bIns="0" rtlCol="0">
            <a:spAutoFit/>
          </a:bodyPr>
          <a:lstStyle/>
          <a:p>
            <a:pPr>
              <a:lnSpc>
                <a:spcPct val="100000"/>
              </a:lnSpc>
            </a:pPr>
            <a:r>
              <a:rPr sz="700" b="1" spc="-25" dirty="0">
                <a:solidFill>
                  <a:srgbClr val="221E1F"/>
                </a:solidFill>
                <a:latin typeface="Arial"/>
                <a:cs typeface="Arial"/>
              </a:rPr>
              <a:t>PI</a:t>
            </a:r>
            <a:endParaRPr sz="700">
              <a:latin typeface="Arial"/>
              <a:cs typeface="Arial"/>
            </a:endParaRPr>
          </a:p>
        </p:txBody>
      </p:sp>
      <p:sp>
        <p:nvSpPr>
          <p:cNvPr id="206" name="object 206"/>
          <p:cNvSpPr txBox="1"/>
          <p:nvPr/>
        </p:nvSpPr>
        <p:spPr>
          <a:xfrm>
            <a:off x="6478980" y="6153393"/>
            <a:ext cx="466725" cy="513715"/>
          </a:xfrm>
          <a:prstGeom prst="rect">
            <a:avLst/>
          </a:prstGeom>
        </p:spPr>
        <p:txBody>
          <a:bodyPr vert="horz" wrap="square" lIns="0" tIns="30480" rIns="0" bIns="0" rtlCol="0">
            <a:spAutoFit/>
          </a:bodyPr>
          <a:lstStyle/>
          <a:p>
            <a:pPr marL="12700" marR="43180" algn="ctr">
              <a:lnSpc>
                <a:spcPts val="700"/>
              </a:lnSpc>
              <a:spcBef>
                <a:spcPts val="240"/>
              </a:spcBef>
            </a:pPr>
            <a:r>
              <a:rPr sz="700" b="1" spc="-35" dirty="0">
                <a:solidFill>
                  <a:srgbClr val="221E1F"/>
                </a:solidFill>
                <a:latin typeface="Arial"/>
                <a:cs typeface="Arial"/>
              </a:rPr>
              <a:t>O</a:t>
            </a:r>
            <a:r>
              <a:rPr sz="700" b="1" spc="114" dirty="0">
                <a:solidFill>
                  <a:srgbClr val="221E1F"/>
                </a:solidFill>
                <a:latin typeface="Arial"/>
                <a:cs typeface="Arial"/>
              </a:rPr>
              <a:t> </a:t>
            </a:r>
            <a:r>
              <a:rPr sz="700" b="1" spc="-60" dirty="0">
                <a:solidFill>
                  <a:srgbClr val="221E1F"/>
                </a:solidFill>
                <a:latin typeface="Arial"/>
                <a:cs typeface="Arial"/>
              </a:rPr>
              <a:t>G </a:t>
            </a:r>
            <a:r>
              <a:rPr sz="700" b="1" spc="-45" dirty="0">
                <a:solidFill>
                  <a:srgbClr val="221E1F"/>
                </a:solidFill>
                <a:latin typeface="Arial"/>
                <a:cs typeface="Arial"/>
              </a:rPr>
              <a:t>NAL  </a:t>
            </a:r>
            <a:r>
              <a:rPr sz="700" b="1" spc="-50" dirty="0">
                <a:solidFill>
                  <a:srgbClr val="221E1F"/>
                </a:solidFill>
                <a:latin typeface="Arial"/>
                <a:cs typeface="Arial"/>
              </a:rPr>
              <a:t>HOS </a:t>
            </a:r>
            <a:r>
              <a:rPr sz="700" b="1" spc="-70" dirty="0">
                <a:solidFill>
                  <a:srgbClr val="221E1F"/>
                </a:solidFill>
                <a:latin typeface="Arial"/>
                <a:cs typeface="Arial"/>
              </a:rPr>
              <a:t>TAL  </a:t>
            </a:r>
            <a:r>
              <a:rPr sz="700" b="1" spc="-75" dirty="0">
                <a:solidFill>
                  <a:srgbClr val="221E1F"/>
                </a:solidFill>
                <a:latin typeface="Arial"/>
                <a:cs typeface="Arial"/>
              </a:rPr>
              <a:t>BLOCK</a:t>
            </a:r>
            <a:endParaRPr sz="700">
              <a:latin typeface="Arial"/>
              <a:cs typeface="Arial"/>
            </a:endParaRPr>
          </a:p>
          <a:p>
            <a:pPr marL="186690" marR="5080" indent="81915">
              <a:lnSpc>
                <a:spcPts val="470"/>
              </a:lnSpc>
              <a:spcBef>
                <a:spcPts val="665"/>
              </a:spcBef>
            </a:pPr>
            <a:r>
              <a:rPr sz="450" b="1" spc="-50" dirty="0">
                <a:solidFill>
                  <a:srgbClr val="221E1F"/>
                </a:solidFill>
                <a:latin typeface="Arial"/>
                <a:cs typeface="Arial"/>
              </a:rPr>
              <a:t>CEC  </a:t>
            </a:r>
            <a:r>
              <a:rPr sz="450" b="1" spc="-10" dirty="0">
                <a:solidFill>
                  <a:srgbClr val="221E1F"/>
                </a:solidFill>
                <a:latin typeface="Arial"/>
                <a:cs typeface="Arial"/>
              </a:rPr>
              <a:t>BUILDING</a:t>
            </a:r>
            <a:endParaRPr sz="450">
              <a:latin typeface="Arial"/>
              <a:cs typeface="Arial"/>
            </a:endParaRPr>
          </a:p>
        </p:txBody>
      </p:sp>
      <p:sp>
        <p:nvSpPr>
          <p:cNvPr id="207" name="object 207"/>
          <p:cNvSpPr txBox="1"/>
          <p:nvPr/>
        </p:nvSpPr>
        <p:spPr>
          <a:xfrm>
            <a:off x="4751852" y="6631968"/>
            <a:ext cx="296545" cy="295275"/>
          </a:xfrm>
          <a:prstGeom prst="rect">
            <a:avLst/>
          </a:prstGeom>
        </p:spPr>
        <p:txBody>
          <a:bodyPr vert="horz" wrap="square" lIns="0" tIns="30480" rIns="0" bIns="0" rtlCol="0">
            <a:spAutoFit/>
          </a:bodyPr>
          <a:lstStyle/>
          <a:p>
            <a:pPr marL="12700" marR="5080" algn="ctr">
              <a:lnSpc>
                <a:spcPts val="700"/>
              </a:lnSpc>
              <a:spcBef>
                <a:spcPts val="240"/>
              </a:spcBef>
            </a:pPr>
            <a:r>
              <a:rPr sz="700" b="1" spc="-80" dirty="0">
                <a:solidFill>
                  <a:srgbClr val="221E1F"/>
                </a:solidFill>
                <a:latin typeface="Arial"/>
                <a:cs typeface="Arial"/>
              </a:rPr>
              <a:t>B</a:t>
            </a:r>
            <a:r>
              <a:rPr sz="700" b="1" spc="-95" dirty="0">
                <a:solidFill>
                  <a:srgbClr val="221E1F"/>
                </a:solidFill>
                <a:latin typeface="Arial"/>
                <a:cs typeface="Arial"/>
              </a:rPr>
              <a:t>L</a:t>
            </a:r>
            <a:r>
              <a:rPr sz="700" b="1" spc="-55" dirty="0">
                <a:solidFill>
                  <a:srgbClr val="221E1F"/>
                </a:solidFill>
                <a:latin typeface="Arial"/>
                <a:cs typeface="Arial"/>
              </a:rPr>
              <a:t>OCK  </a:t>
            </a:r>
            <a:r>
              <a:rPr sz="700" b="1" dirty="0">
                <a:solidFill>
                  <a:srgbClr val="221E1F"/>
                </a:solidFill>
                <a:latin typeface="Arial"/>
                <a:cs typeface="Arial"/>
              </a:rPr>
              <a:t>164</a:t>
            </a:r>
            <a:endParaRPr sz="700">
              <a:latin typeface="Arial"/>
              <a:cs typeface="Arial"/>
            </a:endParaRPr>
          </a:p>
          <a:p>
            <a:pPr algn="ctr">
              <a:lnSpc>
                <a:spcPct val="100000"/>
              </a:lnSpc>
              <a:spcBef>
                <a:spcPts val="35"/>
              </a:spcBef>
            </a:pPr>
            <a:r>
              <a:rPr sz="450" b="1" spc="-25" dirty="0">
                <a:solidFill>
                  <a:srgbClr val="221E1F"/>
                </a:solidFill>
                <a:latin typeface="Arial"/>
                <a:cs typeface="Arial"/>
              </a:rPr>
              <a:t>POB</a:t>
            </a:r>
            <a:endParaRPr sz="450">
              <a:latin typeface="Arial"/>
              <a:cs typeface="Arial"/>
            </a:endParaRPr>
          </a:p>
        </p:txBody>
      </p:sp>
      <p:sp>
        <p:nvSpPr>
          <p:cNvPr id="208" name="object 208"/>
          <p:cNvSpPr/>
          <p:nvPr/>
        </p:nvSpPr>
        <p:spPr>
          <a:xfrm>
            <a:off x="5640795" y="6784517"/>
            <a:ext cx="270877" cy="66408"/>
          </a:xfrm>
          <a:prstGeom prst="rect">
            <a:avLst/>
          </a:prstGeom>
          <a:blipFill>
            <a:blip r:embed="rId10" cstate="print"/>
            <a:stretch>
              <a:fillRect/>
            </a:stretch>
          </a:blipFill>
        </p:spPr>
        <p:txBody>
          <a:bodyPr wrap="square" lIns="0" tIns="0" rIns="0" bIns="0" rtlCol="0"/>
          <a:lstStyle/>
          <a:p>
            <a:endParaRPr/>
          </a:p>
        </p:txBody>
      </p:sp>
      <p:sp>
        <p:nvSpPr>
          <p:cNvPr id="209" name="object 209"/>
          <p:cNvSpPr txBox="1"/>
          <p:nvPr/>
        </p:nvSpPr>
        <p:spPr>
          <a:xfrm>
            <a:off x="5624805" y="6746125"/>
            <a:ext cx="296545" cy="220979"/>
          </a:xfrm>
          <a:prstGeom prst="rect">
            <a:avLst/>
          </a:prstGeom>
        </p:spPr>
        <p:txBody>
          <a:bodyPr vert="horz" wrap="square" lIns="0" tIns="30480" rIns="0" bIns="0" rtlCol="0">
            <a:spAutoFit/>
          </a:bodyPr>
          <a:lstStyle/>
          <a:p>
            <a:pPr marL="73025" marR="5080" indent="-60960">
              <a:lnSpc>
                <a:spcPts val="700"/>
              </a:lnSpc>
              <a:spcBef>
                <a:spcPts val="240"/>
              </a:spcBef>
            </a:pPr>
            <a:r>
              <a:rPr sz="700" b="1" spc="-80" dirty="0">
                <a:solidFill>
                  <a:srgbClr val="221E1F"/>
                </a:solidFill>
                <a:latin typeface="Arial"/>
                <a:cs typeface="Arial"/>
              </a:rPr>
              <a:t>B</a:t>
            </a:r>
            <a:r>
              <a:rPr sz="700" b="1" spc="-95" dirty="0">
                <a:solidFill>
                  <a:srgbClr val="221E1F"/>
                </a:solidFill>
                <a:latin typeface="Arial"/>
                <a:cs typeface="Arial"/>
              </a:rPr>
              <a:t>L</a:t>
            </a:r>
            <a:r>
              <a:rPr sz="700" b="1" spc="-55" dirty="0">
                <a:solidFill>
                  <a:srgbClr val="221E1F"/>
                </a:solidFill>
                <a:latin typeface="Arial"/>
                <a:cs typeface="Arial"/>
              </a:rPr>
              <a:t>OCK  </a:t>
            </a:r>
            <a:r>
              <a:rPr sz="700" b="1" dirty="0">
                <a:solidFill>
                  <a:srgbClr val="221E1F"/>
                </a:solidFill>
                <a:latin typeface="Arial"/>
                <a:cs typeface="Arial"/>
              </a:rPr>
              <a:t>165</a:t>
            </a:r>
            <a:endParaRPr sz="700">
              <a:latin typeface="Arial"/>
              <a:cs typeface="Arial"/>
            </a:endParaRPr>
          </a:p>
        </p:txBody>
      </p:sp>
      <p:sp>
        <p:nvSpPr>
          <p:cNvPr id="210" name="object 210"/>
          <p:cNvSpPr/>
          <p:nvPr/>
        </p:nvSpPr>
        <p:spPr>
          <a:xfrm>
            <a:off x="5702580" y="6875640"/>
            <a:ext cx="144461" cy="64185"/>
          </a:xfrm>
          <a:prstGeom prst="rect">
            <a:avLst/>
          </a:prstGeom>
          <a:blipFill>
            <a:blip r:embed="rId11" cstate="print"/>
            <a:stretch>
              <a:fillRect/>
            </a:stretch>
          </a:blipFill>
        </p:spPr>
        <p:txBody>
          <a:bodyPr wrap="square" lIns="0" tIns="0" rIns="0" bIns="0" rtlCol="0"/>
          <a:lstStyle/>
          <a:p>
            <a:endParaRPr/>
          </a:p>
        </p:txBody>
      </p:sp>
      <p:sp>
        <p:nvSpPr>
          <p:cNvPr id="211" name="object 211"/>
          <p:cNvSpPr txBox="1"/>
          <p:nvPr/>
        </p:nvSpPr>
        <p:spPr>
          <a:xfrm>
            <a:off x="6650934" y="6993391"/>
            <a:ext cx="296545" cy="388620"/>
          </a:xfrm>
          <a:prstGeom prst="rect">
            <a:avLst/>
          </a:prstGeom>
        </p:spPr>
        <p:txBody>
          <a:bodyPr vert="horz" wrap="square" lIns="0" tIns="30480" rIns="0" bIns="0" rtlCol="0">
            <a:spAutoFit/>
          </a:bodyPr>
          <a:lstStyle/>
          <a:p>
            <a:pPr marL="12700" marR="5080" algn="ctr">
              <a:lnSpc>
                <a:spcPts val="700"/>
              </a:lnSpc>
              <a:spcBef>
                <a:spcPts val="240"/>
              </a:spcBef>
            </a:pPr>
            <a:r>
              <a:rPr sz="700" b="1" spc="-80" dirty="0">
                <a:solidFill>
                  <a:srgbClr val="221E1F"/>
                </a:solidFill>
                <a:latin typeface="Arial"/>
                <a:cs typeface="Arial"/>
              </a:rPr>
              <a:t>B</a:t>
            </a:r>
            <a:r>
              <a:rPr sz="700" b="1" spc="-95" dirty="0">
                <a:solidFill>
                  <a:srgbClr val="221E1F"/>
                </a:solidFill>
                <a:latin typeface="Arial"/>
                <a:cs typeface="Arial"/>
              </a:rPr>
              <a:t>L</a:t>
            </a:r>
            <a:r>
              <a:rPr sz="700" b="1" spc="-55" dirty="0">
                <a:solidFill>
                  <a:srgbClr val="221E1F"/>
                </a:solidFill>
                <a:latin typeface="Arial"/>
                <a:cs typeface="Arial"/>
              </a:rPr>
              <a:t>OCK  </a:t>
            </a:r>
            <a:r>
              <a:rPr sz="700" b="1" dirty="0">
                <a:solidFill>
                  <a:srgbClr val="221E1F"/>
                </a:solidFill>
                <a:latin typeface="Arial"/>
                <a:cs typeface="Arial"/>
              </a:rPr>
              <a:t>166</a:t>
            </a:r>
            <a:endParaRPr sz="700">
              <a:latin typeface="Arial"/>
              <a:cs typeface="Arial"/>
            </a:endParaRPr>
          </a:p>
          <a:p>
            <a:pPr marL="34290" marR="26670" indent="-635" algn="ctr">
              <a:lnSpc>
                <a:spcPts val="470"/>
              </a:lnSpc>
              <a:spcBef>
                <a:spcPts val="380"/>
              </a:spcBef>
            </a:pPr>
            <a:r>
              <a:rPr sz="450" b="1" spc="-50" dirty="0">
                <a:solidFill>
                  <a:srgbClr val="221E1F"/>
                </a:solidFill>
                <a:latin typeface="Arial"/>
                <a:cs typeface="Arial"/>
              </a:rPr>
              <a:t>CEC  </a:t>
            </a:r>
            <a:r>
              <a:rPr sz="450" b="1" spc="-30" dirty="0">
                <a:solidFill>
                  <a:srgbClr val="221E1F"/>
                </a:solidFill>
                <a:latin typeface="Arial"/>
                <a:cs typeface="Arial"/>
              </a:rPr>
              <a:t>GA</a:t>
            </a:r>
            <a:r>
              <a:rPr sz="450" b="1" spc="-25" dirty="0">
                <a:solidFill>
                  <a:srgbClr val="221E1F"/>
                </a:solidFill>
                <a:latin typeface="Arial"/>
                <a:cs typeface="Arial"/>
              </a:rPr>
              <a:t>R</a:t>
            </a:r>
            <a:r>
              <a:rPr sz="450" b="1" spc="-30" dirty="0">
                <a:solidFill>
                  <a:srgbClr val="221E1F"/>
                </a:solidFill>
                <a:latin typeface="Arial"/>
                <a:cs typeface="Arial"/>
              </a:rPr>
              <a:t>A</a:t>
            </a:r>
            <a:r>
              <a:rPr sz="450" b="1" spc="-40" dirty="0">
                <a:solidFill>
                  <a:srgbClr val="221E1F"/>
                </a:solidFill>
                <a:latin typeface="Arial"/>
                <a:cs typeface="Arial"/>
              </a:rPr>
              <a:t>GE</a:t>
            </a:r>
            <a:endParaRPr sz="450">
              <a:latin typeface="Arial"/>
              <a:cs typeface="Arial"/>
            </a:endParaRPr>
          </a:p>
        </p:txBody>
      </p:sp>
      <p:sp>
        <p:nvSpPr>
          <p:cNvPr id="212" name="object 212"/>
          <p:cNvSpPr txBox="1"/>
          <p:nvPr/>
        </p:nvSpPr>
        <p:spPr>
          <a:xfrm rot="3840000">
            <a:off x="4389298" y="7086017"/>
            <a:ext cx="543222" cy="66675"/>
          </a:xfrm>
          <a:prstGeom prst="rect">
            <a:avLst/>
          </a:prstGeom>
        </p:spPr>
        <p:txBody>
          <a:bodyPr vert="horz" wrap="square" lIns="0" tIns="0" rIns="0" bIns="0" rtlCol="0">
            <a:spAutoFit/>
          </a:bodyPr>
          <a:lstStyle/>
          <a:p>
            <a:pPr>
              <a:lnSpc>
                <a:spcPts val="525"/>
              </a:lnSpc>
            </a:pPr>
            <a:r>
              <a:rPr sz="750" b="1" i="1" spc="-89" baseline="5555" dirty="0">
                <a:solidFill>
                  <a:srgbClr val="221E1F"/>
                </a:solidFill>
                <a:latin typeface="Arial-BoldItalicMT"/>
                <a:cs typeface="Arial-BoldItalicMT"/>
              </a:rPr>
              <a:t>R</a:t>
            </a:r>
            <a:r>
              <a:rPr sz="750" b="1" i="1" spc="-104" baseline="5555" dirty="0">
                <a:solidFill>
                  <a:srgbClr val="221E1F"/>
                </a:solidFill>
                <a:latin typeface="Arial-BoldItalicMT"/>
                <a:cs typeface="Arial-BoldItalicMT"/>
              </a:rPr>
              <a:t>E</a:t>
            </a:r>
            <a:r>
              <a:rPr sz="750" b="1" i="1" baseline="5555" dirty="0">
                <a:solidFill>
                  <a:srgbClr val="221E1F"/>
                </a:solidFill>
                <a:latin typeface="Arial-BoldItalicMT"/>
                <a:cs typeface="Arial-BoldItalicMT"/>
              </a:rPr>
              <a:t>D</a:t>
            </a:r>
            <a:r>
              <a:rPr sz="750" b="1" i="1" spc="-89" baseline="5555" dirty="0">
                <a:solidFill>
                  <a:srgbClr val="221E1F"/>
                </a:solidFill>
                <a:latin typeface="Arial-BoldItalicMT"/>
                <a:cs typeface="Arial-BoldItalicMT"/>
              </a:rPr>
              <a:t> </a:t>
            </a:r>
            <a:r>
              <a:rPr sz="500" b="1" i="1" spc="-60" dirty="0">
                <a:solidFill>
                  <a:srgbClr val="221E1F"/>
                </a:solidFill>
                <a:latin typeface="Arial-BoldItalicMT"/>
                <a:cs typeface="Arial-BoldItalicMT"/>
              </a:rPr>
              <a:t>R</a:t>
            </a:r>
            <a:r>
              <a:rPr sz="500" b="1" i="1" spc="-5" dirty="0">
                <a:solidFill>
                  <a:srgbClr val="221E1F"/>
                </a:solidFill>
                <a:latin typeface="Arial-BoldItalicMT"/>
                <a:cs typeface="Arial-BoldItalicMT"/>
              </a:rPr>
              <a:t>I</a:t>
            </a:r>
            <a:r>
              <a:rPr sz="500" b="1" i="1" spc="-15" dirty="0">
                <a:solidFill>
                  <a:srgbClr val="221E1F"/>
                </a:solidFill>
                <a:latin typeface="Arial-BoldItalicMT"/>
                <a:cs typeface="Arial-BoldItalicMT"/>
              </a:rPr>
              <a:t>V</a:t>
            </a:r>
            <a:r>
              <a:rPr sz="500" b="1" i="1" spc="-70" dirty="0">
                <a:solidFill>
                  <a:srgbClr val="221E1F"/>
                </a:solidFill>
                <a:latin typeface="Arial-BoldItalicMT"/>
                <a:cs typeface="Arial-BoldItalicMT"/>
              </a:rPr>
              <a:t>E</a:t>
            </a:r>
            <a:r>
              <a:rPr sz="500" b="1" i="1" spc="-45" dirty="0">
                <a:solidFill>
                  <a:srgbClr val="221E1F"/>
                </a:solidFill>
                <a:latin typeface="Arial-BoldItalicMT"/>
                <a:cs typeface="Arial-BoldItalicMT"/>
              </a:rPr>
              <a:t>R</a:t>
            </a:r>
            <a:r>
              <a:rPr sz="500" b="1" i="1" spc="-60" dirty="0">
                <a:solidFill>
                  <a:srgbClr val="221E1F"/>
                </a:solidFill>
                <a:latin typeface="Arial-BoldItalicMT"/>
                <a:cs typeface="Arial-BoldItalicMT"/>
              </a:rPr>
              <a:t> </a:t>
            </a:r>
            <a:r>
              <a:rPr sz="500" b="1" i="1" spc="-75" dirty="0">
                <a:solidFill>
                  <a:srgbClr val="221E1F"/>
                </a:solidFill>
                <a:latin typeface="Arial-BoldItalicMT"/>
                <a:cs typeface="Arial-BoldItalicMT"/>
              </a:rPr>
              <a:t>S</a:t>
            </a:r>
            <a:r>
              <a:rPr sz="500" b="1" i="1" spc="-35" dirty="0">
                <a:solidFill>
                  <a:srgbClr val="221E1F"/>
                </a:solidFill>
                <a:latin typeface="Arial-BoldItalicMT"/>
                <a:cs typeface="Arial-BoldItalicMT"/>
              </a:rPr>
              <a:t>T</a:t>
            </a:r>
            <a:r>
              <a:rPr sz="500" b="1" i="1" spc="-60" dirty="0">
                <a:solidFill>
                  <a:srgbClr val="221E1F"/>
                </a:solidFill>
                <a:latin typeface="Arial-BoldItalicMT"/>
                <a:cs typeface="Arial-BoldItalicMT"/>
              </a:rPr>
              <a:t>R</a:t>
            </a:r>
            <a:r>
              <a:rPr sz="500" b="1" i="1" spc="-70" dirty="0">
                <a:solidFill>
                  <a:srgbClr val="221E1F"/>
                </a:solidFill>
                <a:latin typeface="Arial-BoldItalicMT"/>
                <a:cs typeface="Arial-BoldItalicMT"/>
              </a:rPr>
              <a:t>EE</a:t>
            </a:r>
            <a:r>
              <a:rPr sz="500" b="1" i="1" spc="-20" dirty="0">
                <a:solidFill>
                  <a:srgbClr val="221E1F"/>
                </a:solidFill>
                <a:latin typeface="Arial-BoldItalicMT"/>
                <a:cs typeface="Arial-BoldItalicMT"/>
              </a:rPr>
              <a:t>T</a:t>
            </a:r>
            <a:endParaRPr sz="500">
              <a:latin typeface="Arial-BoldItalicMT"/>
              <a:cs typeface="Arial-BoldItalicMT"/>
            </a:endParaRPr>
          </a:p>
        </p:txBody>
      </p:sp>
      <p:sp>
        <p:nvSpPr>
          <p:cNvPr id="213" name="object 213"/>
          <p:cNvSpPr txBox="1"/>
          <p:nvPr/>
        </p:nvSpPr>
        <p:spPr>
          <a:xfrm>
            <a:off x="6094429" y="7614892"/>
            <a:ext cx="109220" cy="469265"/>
          </a:xfrm>
          <a:prstGeom prst="rect">
            <a:avLst/>
          </a:prstGeom>
        </p:spPr>
        <p:txBody>
          <a:bodyPr vert="vert270" wrap="square" lIns="0" tIns="15875" rIns="0" bIns="0" rtlCol="0">
            <a:spAutoFit/>
          </a:bodyPr>
          <a:lstStyle/>
          <a:p>
            <a:pPr marL="12700">
              <a:lnSpc>
                <a:spcPct val="100000"/>
              </a:lnSpc>
              <a:spcBef>
                <a:spcPts val="125"/>
              </a:spcBef>
            </a:pPr>
            <a:r>
              <a:rPr sz="500" b="1" i="1" spc="-40" dirty="0">
                <a:solidFill>
                  <a:srgbClr val="221E1F"/>
                </a:solidFill>
                <a:latin typeface="Arial-BoldItalicMT"/>
                <a:cs typeface="Arial-BoldItalicMT"/>
              </a:rPr>
              <a:t>SABINE</a:t>
            </a:r>
            <a:r>
              <a:rPr sz="500" b="1" i="1" spc="-80" dirty="0">
                <a:solidFill>
                  <a:srgbClr val="221E1F"/>
                </a:solidFill>
                <a:latin typeface="Arial-BoldItalicMT"/>
                <a:cs typeface="Arial-BoldItalicMT"/>
              </a:rPr>
              <a:t> </a:t>
            </a:r>
            <a:r>
              <a:rPr sz="500" b="1" i="1" spc="-50" dirty="0">
                <a:solidFill>
                  <a:srgbClr val="221E1F"/>
                </a:solidFill>
                <a:latin typeface="Arial-BoldItalicMT"/>
                <a:cs typeface="Arial-BoldItalicMT"/>
              </a:rPr>
              <a:t>STREET</a:t>
            </a:r>
            <a:endParaRPr sz="500">
              <a:latin typeface="Arial-BoldItalicMT"/>
              <a:cs typeface="Arial-BoldItalicMT"/>
            </a:endParaRPr>
          </a:p>
        </p:txBody>
      </p:sp>
      <p:sp>
        <p:nvSpPr>
          <p:cNvPr id="214" name="object 214"/>
          <p:cNvSpPr/>
          <p:nvPr/>
        </p:nvSpPr>
        <p:spPr>
          <a:xfrm>
            <a:off x="6128337" y="8035845"/>
            <a:ext cx="46355" cy="35560"/>
          </a:xfrm>
          <a:custGeom>
            <a:avLst/>
            <a:gdLst/>
            <a:ahLst/>
            <a:cxnLst/>
            <a:rect l="l" t="t" r="r" b="b"/>
            <a:pathLst>
              <a:path w="46354" h="35559">
                <a:moveTo>
                  <a:pt x="43065" y="35534"/>
                </a:moveTo>
                <a:lnTo>
                  <a:pt x="44602" y="33337"/>
                </a:lnTo>
                <a:lnTo>
                  <a:pt x="46202" y="28803"/>
                </a:lnTo>
                <a:lnTo>
                  <a:pt x="46329" y="21793"/>
                </a:lnTo>
                <a:lnTo>
                  <a:pt x="46329" y="11861"/>
                </a:lnTo>
                <a:lnTo>
                  <a:pt x="41592" y="2603"/>
                </a:lnTo>
                <a:lnTo>
                  <a:pt x="30657" y="2603"/>
                </a:lnTo>
                <a:lnTo>
                  <a:pt x="25336" y="2603"/>
                </a:lnTo>
                <a:lnTo>
                  <a:pt x="21602" y="6197"/>
                </a:lnTo>
                <a:lnTo>
                  <a:pt x="18796" y="11658"/>
                </a:lnTo>
                <a:lnTo>
                  <a:pt x="16865" y="15125"/>
                </a:lnTo>
                <a:lnTo>
                  <a:pt x="15455" y="18059"/>
                </a:lnTo>
                <a:lnTo>
                  <a:pt x="13335" y="18059"/>
                </a:lnTo>
                <a:lnTo>
                  <a:pt x="11391" y="18059"/>
                </a:lnTo>
                <a:lnTo>
                  <a:pt x="9791" y="16129"/>
                </a:lnTo>
                <a:lnTo>
                  <a:pt x="9791" y="12128"/>
                </a:lnTo>
                <a:lnTo>
                  <a:pt x="9664" y="8394"/>
                </a:lnTo>
                <a:lnTo>
                  <a:pt x="10922" y="5003"/>
                </a:lnTo>
                <a:lnTo>
                  <a:pt x="11658" y="3530"/>
                </a:lnTo>
                <a:lnTo>
                  <a:pt x="2120" y="0"/>
                </a:lnTo>
                <a:lnTo>
                  <a:pt x="1130" y="2133"/>
                </a:lnTo>
                <a:lnTo>
                  <a:pt x="0" y="5334"/>
                </a:lnTo>
                <a:lnTo>
                  <a:pt x="0" y="11264"/>
                </a:lnTo>
                <a:lnTo>
                  <a:pt x="0" y="21729"/>
                </a:lnTo>
                <a:lnTo>
                  <a:pt x="5664" y="30060"/>
                </a:lnTo>
                <a:lnTo>
                  <a:pt x="15189" y="30060"/>
                </a:lnTo>
                <a:lnTo>
                  <a:pt x="21399" y="30060"/>
                </a:lnTo>
                <a:lnTo>
                  <a:pt x="24930" y="24930"/>
                </a:lnTo>
                <a:lnTo>
                  <a:pt x="27190" y="20599"/>
                </a:lnTo>
                <a:lnTo>
                  <a:pt x="29260" y="16738"/>
                </a:lnTo>
                <a:lnTo>
                  <a:pt x="30467" y="14732"/>
                </a:lnTo>
                <a:lnTo>
                  <a:pt x="32727" y="14732"/>
                </a:lnTo>
                <a:lnTo>
                  <a:pt x="35394" y="14732"/>
                </a:lnTo>
                <a:lnTo>
                  <a:pt x="36601" y="17602"/>
                </a:lnTo>
                <a:lnTo>
                  <a:pt x="36525" y="20739"/>
                </a:lnTo>
                <a:lnTo>
                  <a:pt x="36525" y="25069"/>
                </a:lnTo>
                <a:lnTo>
                  <a:pt x="35267" y="29070"/>
                </a:lnTo>
                <a:lnTo>
                  <a:pt x="33731" y="31800"/>
                </a:lnTo>
                <a:lnTo>
                  <a:pt x="43065" y="35534"/>
                </a:lnTo>
                <a:close/>
              </a:path>
            </a:pathLst>
          </a:custGeom>
          <a:ln w="3378">
            <a:solidFill>
              <a:srgbClr val="FFFFFF"/>
            </a:solidFill>
          </a:ln>
        </p:spPr>
        <p:txBody>
          <a:bodyPr wrap="square" lIns="0" tIns="0" rIns="0" bIns="0" rtlCol="0"/>
          <a:lstStyle/>
          <a:p>
            <a:endParaRPr/>
          </a:p>
        </p:txBody>
      </p:sp>
      <p:sp>
        <p:nvSpPr>
          <p:cNvPr id="215" name="object 215"/>
          <p:cNvSpPr/>
          <p:nvPr/>
        </p:nvSpPr>
        <p:spPr>
          <a:xfrm>
            <a:off x="6128998" y="7997906"/>
            <a:ext cx="45085" cy="41275"/>
          </a:xfrm>
          <a:custGeom>
            <a:avLst/>
            <a:gdLst/>
            <a:ahLst/>
            <a:cxnLst/>
            <a:rect l="l" t="t" r="r" b="b"/>
            <a:pathLst>
              <a:path w="45085" h="41275">
                <a:moveTo>
                  <a:pt x="34404" y="12534"/>
                </a:moveTo>
                <a:lnTo>
                  <a:pt x="44932" y="12001"/>
                </a:lnTo>
                <a:lnTo>
                  <a:pt x="44932" y="0"/>
                </a:lnTo>
                <a:lnTo>
                  <a:pt x="0" y="4800"/>
                </a:lnTo>
                <a:lnTo>
                  <a:pt x="0" y="19672"/>
                </a:lnTo>
                <a:lnTo>
                  <a:pt x="44932" y="41008"/>
                </a:lnTo>
                <a:lnTo>
                  <a:pt x="44932" y="28803"/>
                </a:lnTo>
                <a:lnTo>
                  <a:pt x="34404" y="24333"/>
                </a:lnTo>
                <a:lnTo>
                  <a:pt x="34404" y="12534"/>
                </a:lnTo>
                <a:close/>
              </a:path>
            </a:pathLst>
          </a:custGeom>
          <a:ln w="3378">
            <a:solidFill>
              <a:srgbClr val="FFFFFF"/>
            </a:solidFill>
          </a:ln>
        </p:spPr>
        <p:txBody>
          <a:bodyPr wrap="square" lIns="0" tIns="0" rIns="0" bIns="0" rtlCol="0"/>
          <a:lstStyle/>
          <a:p>
            <a:endParaRPr/>
          </a:p>
        </p:txBody>
      </p:sp>
      <p:sp>
        <p:nvSpPr>
          <p:cNvPr id="216" name="object 216"/>
          <p:cNvSpPr/>
          <p:nvPr/>
        </p:nvSpPr>
        <p:spPr>
          <a:xfrm>
            <a:off x="6137469" y="8010835"/>
            <a:ext cx="17780" cy="8255"/>
          </a:xfrm>
          <a:custGeom>
            <a:avLst/>
            <a:gdLst/>
            <a:ahLst/>
            <a:cxnLst/>
            <a:rect l="l" t="t" r="r" b="b"/>
            <a:pathLst>
              <a:path w="17779" h="8254">
                <a:moveTo>
                  <a:pt x="17335" y="8204"/>
                </a:moveTo>
                <a:lnTo>
                  <a:pt x="9131" y="4813"/>
                </a:lnTo>
                <a:lnTo>
                  <a:pt x="6591" y="3606"/>
                </a:lnTo>
                <a:lnTo>
                  <a:pt x="2793" y="2336"/>
                </a:lnTo>
                <a:lnTo>
                  <a:pt x="0" y="1206"/>
                </a:lnTo>
                <a:lnTo>
                  <a:pt x="0" y="1066"/>
                </a:lnTo>
                <a:lnTo>
                  <a:pt x="2793" y="876"/>
                </a:lnTo>
                <a:lnTo>
                  <a:pt x="6527" y="673"/>
                </a:lnTo>
                <a:lnTo>
                  <a:pt x="9067" y="546"/>
                </a:lnTo>
                <a:lnTo>
                  <a:pt x="17335" y="0"/>
                </a:lnTo>
                <a:lnTo>
                  <a:pt x="17335" y="8204"/>
                </a:lnTo>
                <a:close/>
              </a:path>
            </a:pathLst>
          </a:custGeom>
          <a:ln w="3378">
            <a:solidFill>
              <a:srgbClr val="FFFFFF"/>
            </a:solidFill>
          </a:ln>
        </p:spPr>
        <p:txBody>
          <a:bodyPr wrap="square" lIns="0" tIns="0" rIns="0" bIns="0" rtlCol="0"/>
          <a:lstStyle/>
          <a:p>
            <a:endParaRPr/>
          </a:p>
        </p:txBody>
      </p:sp>
      <p:sp>
        <p:nvSpPr>
          <p:cNvPr id="217" name="object 217"/>
          <p:cNvSpPr/>
          <p:nvPr/>
        </p:nvSpPr>
        <p:spPr>
          <a:xfrm>
            <a:off x="6128661" y="7955503"/>
            <a:ext cx="45720" cy="38735"/>
          </a:xfrm>
          <a:custGeom>
            <a:avLst/>
            <a:gdLst/>
            <a:ahLst/>
            <a:cxnLst/>
            <a:rect l="l" t="t" r="r" b="b"/>
            <a:pathLst>
              <a:path w="45720" h="38734">
                <a:moveTo>
                  <a:pt x="44742" y="38468"/>
                </a:moveTo>
                <a:lnTo>
                  <a:pt x="45212" y="36207"/>
                </a:lnTo>
                <a:lnTo>
                  <a:pt x="45605" y="31864"/>
                </a:lnTo>
                <a:lnTo>
                  <a:pt x="45605" y="26263"/>
                </a:lnTo>
                <a:lnTo>
                  <a:pt x="45605" y="18199"/>
                </a:lnTo>
                <a:lnTo>
                  <a:pt x="44475" y="12204"/>
                </a:lnTo>
                <a:lnTo>
                  <a:pt x="41948" y="8267"/>
                </a:lnTo>
                <a:lnTo>
                  <a:pt x="39547" y="4533"/>
                </a:lnTo>
                <a:lnTo>
                  <a:pt x="36144" y="1803"/>
                </a:lnTo>
                <a:lnTo>
                  <a:pt x="31140" y="1803"/>
                </a:lnTo>
                <a:lnTo>
                  <a:pt x="26479" y="1803"/>
                </a:lnTo>
                <a:lnTo>
                  <a:pt x="22872" y="4330"/>
                </a:lnTo>
                <a:lnTo>
                  <a:pt x="21412" y="8737"/>
                </a:lnTo>
                <a:lnTo>
                  <a:pt x="21272" y="8737"/>
                </a:lnTo>
                <a:lnTo>
                  <a:pt x="19812" y="4000"/>
                </a:lnTo>
                <a:lnTo>
                  <a:pt x="16535" y="0"/>
                </a:lnTo>
                <a:lnTo>
                  <a:pt x="10807" y="0"/>
                </a:lnTo>
                <a:lnTo>
                  <a:pt x="6604" y="0"/>
                </a:lnTo>
                <a:lnTo>
                  <a:pt x="3467" y="2666"/>
                </a:lnTo>
                <a:lnTo>
                  <a:pt x="2006" y="6070"/>
                </a:lnTo>
                <a:lnTo>
                  <a:pt x="406" y="9334"/>
                </a:lnTo>
                <a:lnTo>
                  <a:pt x="0" y="12801"/>
                </a:lnTo>
                <a:lnTo>
                  <a:pt x="0" y="17538"/>
                </a:lnTo>
                <a:lnTo>
                  <a:pt x="0" y="22263"/>
                </a:lnTo>
                <a:lnTo>
                  <a:pt x="406" y="26873"/>
                </a:lnTo>
                <a:lnTo>
                  <a:pt x="1143" y="30264"/>
                </a:lnTo>
                <a:lnTo>
                  <a:pt x="44742" y="38468"/>
                </a:lnTo>
                <a:close/>
              </a:path>
            </a:pathLst>
          </a:custGeom>
          <a:ln w="3378">
            <a:solidFill>
              <a:srgbClr val="FFFFFF"/>
            </a:solidFill>
          </a:ln>
        </p:spPr>
        <p:txBody>
          <a:bodyPr wrap="square" lIns="0" tIns="0" rIns="0" bIns="0" rtlCol="0"/>
          <a:lstStyle/>
          <a:p>
            <a:endParaRPr/>
          </a:p>
        </p:txBody>
      </p:sp>
      <p:sp>
        <p:nvSpPr>
          <p:cNvPr id="218" name="object 218"/>
          <p:cNvSpPr/>
          <p:nvPr/>
        </p:nvSpPr>
        <p:spPr>
          <a:xfrm>
            <a:off x="6137462" y="7967098"/>
            <a:ext cx="8890" cy="10795"/>
          </a:xfrm>
          <a:custGeom>
            <a:avLst/>
            <a:gdLst/>
            <a:ahLst/>
            <a:cxnLst/>
            <a:rect l="l" t="t" r="r" b="b"/>
            <a:pathLst>
              <a:path w="8889" h="10795">
                <a:moveTo>
                  <a:pt x="266" y="8877"/>
                </a:moveTo>
                <a:lnTo>
                  <a:pt x="76" y="8204"/>
                </a:lnTo>
                <a:lnTo>
                  <a:pt x="0" y="7010"/>
                </a:lnTo>
                <a:lnTo>
                  <a:pt x="0" y="5473"/>
                </a:lnTo>
                <a:lnTo>
                  <a:pt x="0" y="2336"/>
                </a:lnTo>
                <a:lnTo>
                  <a:pt x="1206" y="0"/>
                </a:lnTo>
                <a:lnTo>
                  <a:pt x="3936" y="0"/>
                </a:lnTo>
                <a:lnTo>
                  <a:pt x="7137" y="0"/>
                </a:lnTo>
                <a:lnTo>
                  <a:pt x="8877" y="3009"/>
                </a:lnTo>
                <a:lnTo>
                  <a:pt x="8877" y="7734"/>
                </a:lnTo>
                <a:lnTo>
                  <a:pt x="8877" y="10540"/>
                </a:lnTo>
                <a:lnTo>
                  <a:pt x="266" y="8877"/>
                </a:lnTo>
                <a:close/>
              </a:path>
            </a:pathLst>
          </a:custGeom>
          <a:ln w="3378">
            <a:solidFill>
              <a:srgbClr val="FFFFFF"/>
            </a:solidFill>
          </a:ln>
        </p:spPr>
        <p:txBody>
          <a:bodyPr wrap="square" lIns="0" tIns="0" rIns="0" bIns="0" rtlCol="0"/>
          <a:lstStyle/>
          <a:p>
            <a:endParaRPr/>
          </a:p>
        </p:txBody>
      </p:sp>
      <p:sp>
        <p:nvSpPr>
          <p:cNvPr id="219" name="object 219"/>
          <p:cNvSpPr/>
          <p:nvPr/>
        </p:nvSpPr>
        <p:spPr>
          <a:xfrm>
            <a:off x="6154608" y="7969371"/>
            <a:ext cx="10795" cy="12065"/>
          </a:xfrm>
          <a:custGeom>
            <a:avLst/>
            <a:gdLst/>
            <a:ahLst/>
            <a:cxnLst/>
            <a:rect l="l" t="t" r="r" b="b"/>
            <a:pathLst>
              <a:path w="10795" h="12065">
                <a:moveTo>
                  <a:pt x="0" y="9994"/>
                </a:moveTo>
                <a:lnTo>
                  <a:pt x="0" y="7670"/>
                </a:lnTo>
                <a:lnTo>
                  <a:pt x="0" y="3467"/>
                </a:lnTo>
                <a:lnTo>
                  <a:pt x="927" y="0"/>
                </a:lnTo>
                <a:lnTo>
                  <a:pt x="4991" y="0"/>
                </a:lnTo>
                <a:lnTo>
                  <a:pt x="8991" y="0"/>
                </a:lnTo>
                <a:lnTo>
                  <a:pt x="10795" y="4064"/>
                </a:lnTo>
                <a:lnTo>
                  <a:pt x="10795" y="8661"/>
                </a:lnTo>
                <a:lnTo>
                  <a:pt x="10795" y="10071"/>
                </a:lnTo>
                <a:lnTo>
                  <a:pt x="10795" y="11061"/>
                </a:lnTo>
                <a:lnTo>
                  <a:pt x="10668" y="12001"/>
                </a:lnTo>
                <a:lnTo>
                  <a:pt x="0" y="9994"/>
                </a:lnTo>
                <a:close/>
              </a:path>
            </a:pathLst>
          </a:custGeom>
          <a:ln w="3378">
            <a:solidFill>
              <a:srgbClr val="FFFFFF"/>
            </a:solidFill>
          </a:ln>
        </p:spPr>
        <p:txBody>
          <a:bodyPr wrap="square" lIns="0" tIns="0" rIns="0" bIns="0" rtlCol="0"/>
          <a:lstStyle/>
          <a:p>
            <a:endParaRPr/>
          </a:p>
        </p:txBody>
      </p:sp>
      <p:sp>
        <p:nvSpPr>
          <p:cNvPr id="220" name="object 220"/>
          <p:cNvSpPr/>
          <p:nvPr/>
        </p:nvSpPr>
        <p:spPr>
          <a:xfrm>
            <a:off x="6128998" y="7934711"/>
            <a:ext cx="45085" cy="20320"/>
          </a:xfrm>
          <a:custGeom>
            <a:avLst/>
            <a:gdLst/>
            <a:ahLst/>
            <a:cxnLst/>
            <a:rect l="l" t="t" r="r" b="b"/>
            <a:pathLst>
              <a:path w="45085" h="20320">
                <a:moveTo>
                  <a:pt x="0" y="11328"/>
                </a:moveTo>
                <a:lnTo>
                  <a:pt x="44932" y="19862"/>
                </a:lnTo>
                <a:lnTo>
                  <a:pt x="44932" y="8534"/>
                </a:lnTo>
                <a:lnTo>
                  <a:pt x="0" y="0"/>
                </a:lnTo>
                <a:lnTo>
                  <a:pt x="0" y="11328"/>
                </a:lnTo>
                <a:close/>
              </a:path>
            </a:pathLst>
          </a:custGeom>
          <a:ln w="3378">
            <a:solidFill>
              <a:srgbClr val="FFFFFF"/>
            </a:solidFill>
          </a:ln>
        </p:spPr>
        <p:txBody>
          <a:bodyPr wrap="square" lIns="0" tIns="0" rIns="0" bIns="0" rtlCol="0"/>
          <a:lstStyle/>
          <a:p>
            <a:endParaRPr/>
          </a:p>
        </p:txBody>
      </p:sp>
      <p:sp>
        <p:nvSpPr>
          <p:cNvPr id="221" name="object 221"/>
          <p:cNvSpPr/>
          <p:nvPr/>
        </p:nvSpPr>
        <p:spPr>
          <a:xfrm>
            <a:off x="6129004" y="7889899"/>
            <a:ext cx="45085" cy="45720"/>
          </a:xfrm>
          <a:custGeom>
            <a:avLst/>
            <a:gdLst/>
            <a:ahLst/>
            <a:cxnLst/>
            <a:rect l="l" t="t" r="r" b="b"/>
            <a:pathLst>
              <a:path w="45085" h="45720">
                <a:moveTo>
                  <a:pt x="44932" y="35064"/>
                </a:moveTo>
                <a:lnTo>
                  <a:pt x="32537" y="32727"/>
                </a:lnTo>
                <a:lnTo>
                  <a:pt x="25069" y="31330"/>
                </a:lnTo>
                <a:lnTo>
                  <a:pt x="17932" y="30137"/>
                </a:lnTo>
                <a:lnTo>
                  <a:pt x="13462" y="29603"/>
                </a:lnTo>
                <a:lnTo>
                  <a:pt x="13462" y="29400"/>
                </a:lnTo>
                <a:lnTo>
                  <a:pt x="19469" y="28130"/>
                </a:lnTo>
                <a:lnTo>
                  <a:pt x="23926" y="26797"/>
                </a:lnTo>
                <a:lnTo>
                  <a:pt x="30264" y="24930"/>
                </a:lnTo>
                <a:lnTo>
                  <a:pt x="44932" y="20396"/>
                </a:lnTo>
                <a:lnTo>
                  <a:pt x="44932" y="8458"/>
                </a:lnTo>
                <a:lnTo>
                  <a:pt x="0" y="0"/>
                </a:lnTo>
                <a:lnTo>
                  <a:pt x="0" y="10591"/>
                </a:lnTo>
                <a:lnTo>
                  <a:pt x="13131" y="13068"/>
                </a:lnTo>
                <a:lnTo>
                  <a:pt x="19862" y="14262"/>
                </a:lnTo>
                <a:lnTo>
                  <a:pt x="25260" y="14998"/>
                </a:lnTo>
                <a:lnTo>
                  <a:pt x="30137" y="15201"/>
                </a:lnTo>
                <a:lnTo>
                  <a:pt x="30137" y="15392"/>
                </a:lnTo>
                <a:lnTo>
                  <a:pt x="24663" y="16459"/>
                </a:lnTo>
                <a:lnTo>
                  <a:pt x="19532" y="17792"/>
                </a:lnTo>
                <a:lnTo>
                  <a:pt x="13601" y="19532"/>
                </a:lnTo>
                <a:lnTo>
                  <a:pt x="0" y="23596"/>
                </a:lnTo>
                <a:lnTo>
                  <a:pt x="0" y="37134"/>
                </a:lnTo>
                <a:lnTo>
                  <a:pt x="44932" y="45593"/>
                </a:lnTo>
                <a:lnTo>
                  <a:pt x="44932" y="35064"/>
                </a:lnTo>
                <a:close/>
              </a:path>
            </a:pathLst>
          </a:custGeom>
          <a:ln w="3378">
            <a:solidFill>
              <a:srgbClr val="FFFFFF"/>
            </a:solidFill>
          </a:ln>
        </p:spPr>
        <p:txBody>
          <a:bodyPr wrap="square" lIns="0" tIns="0" rIns="0" bIns="0" rtlCol="0"/>
          <a:lstStyle/>
          <a:p>
            <a:endParaRPr/>
          </a:p>
        </p:txBody>
      </p:sp>
      <p:sp>
        <p:nvSpPr>
          <p:cNvPr id="222" name="object 222"/>
          <p:cNvSpPr/>
          <p:nvPr/>
        </p:nvSpPr>
        <p:spPr>
          <a:xfrm>
            <a:off x="6129004" y="7854092"/>
            <a:ext cx="45085" cy="36830"/>
          </a:xfrm>
          <a:custGeom>
            <a:avLst/>
            <a:gdLst/>
            <a:ahLst/>
            <a:cxnLst/>
            <a:rect l="l" t="t" r="r" b="b"/>
            <a:pathLst>
              <a:path w="45085" h="36829">
                <a:moveTo>
                  <a:pt x="17195" y="4203"/>
                </a:moveTo>
                <a:lnTo>
                  <a:pt x="17195" y="20142"/>
                </a:lnTo>
                <a:lnTo>
                  <a:pt x="9664" y="18668"/>
                </a:lnTo>
                <a:lnTo>
                  <a:pt x="9664" y="1866"/>
                </a:lnTo>
                <a:lnTo>
                  <a:pt x="0" y="0"/>
                </a:lnTo>
                <a:lnTo>
                  <a:pt x="0" y="28206"/>
                </a:lnTo>
                <a:lnTo>
                  <a:pt x="44932" y="36741"/>
                </a:lnTo>
                <a:lnTo>
                  <a:pt x="44932" y="7607"/>
                </a:lnTo>
                <a:lnTo>
                  <a:pt x="35267" y="5740"/>
                </a:lnTo>
                <a:lnTo>
                  <a:pt x="35267" y="23533"/>
                </a:lnTo>
                <a:lnTo>
                  <a:pt x="26796" y="21869"/>
                </a:lnTo>
                <a:lnTo>
                  <a:pt x="26796" y="6070"/>
                </a:lnTo>
                <a:lnTo>
                  <a:pt x="17195" y="4203"/>
                </a:lnTo>
                <a:close/>
              </a:path>
            </a:pathLst>
          </a:custGeom>
          <a:ln w="3378">
            <a:solidFill>
              <a:srgbClr val="FFFFFF"/>
            </a:solidFill>
          </a:ln>
        </p:spPr>
        <p:txBody>
          <a:bodyPr wrap="square" lIns="0" tIns="0" rIns="0" bIns="0" rtlCol="0"/>
          <a:lstStyle/>
          <a:p>
            <a:endParaRPr/>
          </a:p>
        </p:txBody>
      </p:sp>
      <p:sp>
        <p:nvSpPr>
          <p:cNvPr id="223" name="object 223"/>
          <p:cNvSpPr/>
          <p:nvPr/>
        </p:nvSpPr>
        <p:spPr>
          <a:xfrm>
            <a:off x="6128337" y="7809626"/>
            <a:ext cx="46355" cy="35560"/>
          </a:xfrm>
          <a:custGeom>
            <a:avLst/>
            <a:gdLst/>
            <a:ahLst/>
            <a:cxnLst/>
            <a:rect l="l" t="t" r="r" b="b"/>
            <a:pathLst>
              <a:path w="46354" h="35559">
                <a:moveTo>
                  <a:pt x="43065" y="35534"/>
                </a:moveTo>
                <a:lnTo>
                  <a:pt x="44602" y="33337"/>
                </a:lnTo>
                <a:lnTo>
                  <a:pt x="46202" y="28803"/>
                </a:lnTo>
                <a:lnTo>
                  <a:pt x="46329" y="21805"/>
                </a:lnTo>
                <a:lnTo>
                  <a:pt x="46329" y="11861"/>
                </a:lnTo>
                <a:lnTo>
                  <a:pt x="41592" y="2603"/>
                </a:lnTo>
                <a:lnTo>
                  <a:pt x="30657" y="2603"/>
                </a:lnTo>
                <a:lnTo>
                  <a:pt x="25336" y="2603"/>
                </a:lnTo>
                <a:lnTo>
                  <a:pt x="21602" y="6197"/>
                </a:lnTo>
                <a:lnTo>
                  <a:pt x="18796" y="11671"/>
                </a:lnTo>
                <a:lnTo>
                  <a:pt x="16865" y="15125"/>
                </a:lnTo>
                <a:lnTo>
                  <a:pt x="15455" y="18059"/>
                </a:lnTo>
                <a:lnTo>
                  <a:pt x="13335" y="18059"/>
                </a:lnTo>
                <a:lnTo>
                  <a:pt x="11391" y="18059"/>
                </a:lnTo>
                <a:lnTo>
                  <a:pt x="9791" y="16129"/>
                </a:lnTo>
                <a:lnTo>
                  <a:pt x="9791" y="12128"/>
                </a:lnTo>
                <a:lnTo>
                  <a:pt x="9664" y="8394"/>
                </a:lnTo>
                <a:lnTo>
                  <a:pt x="10922" y="5003"/>
                </a:lnTo>
                <a:lnTo>
                  <a:pt x="11658" y="3530"/>
                </a:lnTo>
                <a:lnTo>
                  <a:pt x="2120" y="0"/>
                </a:lnTo>
                <a:lnTo>
                  <a:pt x="1130" y="2133"/>
                </a:lnTo>
                <a:lnTo>
                  <a:pt x="0" y="5334"/>
                </a:lnTo>
                <a:lnTo>
                  <a:pt x="0" y="11264"/>
                </a:lnTo>
                <a:lnTo>
                  <a:pt x="0" y="21729"/>
                </a:lnTo>
                <a:lnTo>
                  <a:pt x="5664" y="30060"/>
                </a:lnTo>
                <a:lnTo>
                  <a:pt x="15189" y="30060"/>
                </a:lnTo>
                <a:lnTo>
                  <a:pt x="21399" y="30060"/>
                </a:lnTo>
                <a:lnTo>
                  <a:pt x="24930" y="24930"/>
                </a:lnTo>
                <a:lnTo>
                  <a:pt x="27190" y="20599"/>
                </a:lnTo>
                <a:lnTo>
                  <a:pt x="29260" y="16738"/>
                </a:lnTo>
                <a:lnTo>
                  <a:pt x="30467" y="14732"/>
                </a:lnTo>
                <a:lnTo>
                  <a:pt x="32727" y="14732"/>
                </a:lnTo>
                <a:lnTo>
                  <a:pt x="35394" y="14732"/>
                </a:lnTo>
                <a:lnTo>
                  <a:pt x="36601" y="17602"/>
                </a:lnTo>
                <a:lnTo>
                  <a:pt x="36525" y="20739"/>
                </a:lnTo>
                <a:lnTo>
                  <a:pt x="36525" y="25069"/>
                </a:lnTo>
                <a:lnTo>
                  <a:pt x="35267" y="29070"/>
                </a:lnTo>
                <a:lnTo>
                  <a:pt x="33731" y="31800"/>
                </a:lnTo>
                <a:lnTo>
                  <a:pt x="43065" y="35534"/>
                </a:lnTo>
                <a:close/>
              </a:path>
            </a:pathLst>
          </a:custGeom>
          <a:ln w="3378">
            <a:solidFill>
              <a:srgbClr val="FFFFFF"/>
            </a:solidFill>
          </a:ln>
        </p:spPr>
        <p:txBody>
          <a:bodyPr wrap="square" lIns="0" tIns="0" rIns="0" bIns="0" rtlCol="0"/>
          <a:lstStyle/>
          <a:p>
            <a:endParaRPr/>
          </a:p>
        </p:txBody>
      </p:sp>
      <p:sp>
        <p:nvSpPr>
          <p:cNvPr id="224" name="object 224"/>
          <p:cNvSpPr/>
          <p:nvPr/>
        </p:nvSpPr>
        <p:spPr>
          <a:xfrm>
            <a:off x="6129004" y="7769624"/>
            <a:ext cx="45085" cy="36195"/>
          </a:xfrm>
          <a:custGeom>
            <a:avLst/>
            <a:gdLst/>
            <a:ahLst/>
            <a:cxnLst/>
            <a:rect l="l" t="t" r="r" b="b"/>
            <a:pathLst>
              <a:path w="45085" h="36195">
                <a:moveTo>
                  <a:pt x="44932" y="31330"/>
                </a:moveTo>
                <a:lnTo>
                  <a:pt x="44932" y="19989"/>
                </a:lnTo>
                <a:lnTo>
                  <a:pt x="9931" y="13398"/>
                </a:lnTo>
                <a:lnTo>
                  <a:pt x="9931" y="1930"/>
                </a:lnTo>
                <a:lnTo>
                  <a:pt x="0" y="0"/>
                </a:lnTo>
                <a:lnTo>
                  <a:pt x="0" y="34137"/>
                </a:lnTo>
                <a:lnTo>
                  <a:pt x="9931" y="36067"/>
                </a:lnTo>
                <a:lnTo>
                  <a:pt x="9931" y="24803"/>
                </a:lnTo>
                <a:lnTo>
                  <a:pt x="44932" y="31330"/>
                </a:lnTo>
                <a:close/>
              </a:path>
            </a:pathLst>
          </a:custGeom>
          <a:ln w="3378">
            <a:solidFill>
              <a:srgbClr val="FFFFFF"/>
            </a:solidFill>
          </a:ln>
        </p:spPr>
        <p:txBody>
          <a:bodyPr wrap="square" lIns="0" tIns="0" rIns="0" bIns="0" rtlCol="0"/>
          <a:lstStyle/>
          <a:p>
            <a:endParaRPr/>
          </a:p>
        </p:txBody>
      </p:sp>
      <p:sp>
        <p:nvSpPr>
          <p:cNvPr id="225" name="object 225"/>
          <p:cNvSpPr/>
          <p:nvPr/>
        </p:nvSpPr>
        <p:spPr>
          <a:xfrm>
            <a:off x="6128661" y="7733887"/>
            <a:ext cx="45720" cy="39370"/>
          </a:xfrm>
          <a:custGeom>
            <a:avLst/>
            <a:gdLst/>
            <a:ahLst/>
            <a:cxnLst/>
            <a:rect l="l" t="t" r="r" b="b"/>
            <a:pathLst>
              <a:path w="45720" h="39370">
                <a:moveTo>
                  <a:pt x="45275" y="39331"/>
                </a:moveTo>
                <a:lnTo>
                  <a:pt x="45275" y="28067"/>
                </a:lnTo>
                <a:lnTo>
                  <a:pt x="28346" y="24866"/>
                </a:lnTo>
                <a:lnTo>
                  <a:pt x="28346" y="22796"/>
                </a:lnTo>
                <a:lnTo>
                  <a:pt x="28346" y="19329"/>
                </a:lnTo>
                <a:lnTo>
                  <a:pt x="29603" y="17602"/>
                </a:lnTo>
                <a:lnTo>
                  <a:pt x="34747" y="17195"/>
                </a:lnTo>
                <a:lnTo>
                  <a:pt x="40474" y="16662"/>
                </a:lnTo>
                <a:lnTo>
                  <a:pt x="43941" y="16192"/>
                </a:lnTo>
                <a:lnTo>
                  <a:pt x="45275" y="15798"/>
                </a:lnTo>
                <a:lnTo>
                  <a:pt x="45275" y="4127"/>
                </a:lnTo>
                <a:lnTo>
                  <a:pt x="43408" y="4991"/>
                </a:lnTo>
                <a:lnTo>
                  <a:pt x="36880" y="5397"/>
                </a:lnTo>
                <a:lnTo>
                  <a:pt x="32346" y="5994"/>
                </a:lnTo>
                <a:lnTo>
                  <a:pt x="28473" y="6464"/>
                </a:lnTo>
                <a:lnTo>
                  <a:pt x="25742" y="7531"/>
                </a:lnTo>
                <a:lnTo>
                  <a:pt x="24472" y="9994"/>
                </a:lnTo>
                <a:lnTo>
                  <a:pt x="24206" y="9931"/>
                </a:lnTo>
                <a:lnTo>
                  <a:pt x="22212" y="4127"/>
                </a:lnTo>
                <a:lnTo>
                  <a:pt x="18338" y="0"/>
                </a:lnTo>
                <a:lnTo>
                  <a:pt x="11671" y="0"/>
                </a:lnTo>
                <a:lnTo>
                  <a:pt x="7010" y="0"/>
                </a:lnTo>
                <a:lnTo>
                  <a:pt x="4000" y="2463"/>
                </a:lnTo>
                <a:lnTo>
                  <a:pt x="2273" y="5664"/>
                </a:lnTo>
                <a:lnTo>
                  <a:pt x="406" y="9131"/>
                </a:lnTo>
                <a:lnTo>
                  <a:pt x="0" y="13792"/>
                </a:lnTo>
                <a:lnTo>
                  <a:pt x="0" y="17932"/>
                </a:lnTo>
                <a:lnTo>
                  <a:pt x="0" y="22860"/>
                </a:lnTo>
                <a:lnTo>
                  <a:pt x="406" y="27800"/>
                </a:lnTo>
                <a:lnTo>
                  <a:pt x="1206" y="30937"/>
                </a:lnTo>
                <a:lnTo>
                  <a:pt x="45275" y="39331"/>
                </a:lnTo>
                <a:close/>
              </a:path>
            </a:pathLst>
          </a:custGeom>
          <a:ln w="3378">
            <a:solidFill>
              <a:srgbClr val="FFFFFF"/>
            </a:solidFill>
          </a:ln>
        </p:spPr>
        <p:txBody>
          <a:bodyPr wrap="square" lIns="0" tIns="0" rIns="0" bIns="0" rtlCol="0"/>
          <a:lstStyle/>
          <a:p>
            <a:endParaRPr/>
          </a:p>
        </p:txBody>
      </p:sp>
      <p:sp>
        <p:nvSpPr>
          <p:cNvPr id="226" name="object 226"/>
          <p:cNvSpPr/>
          <p:nvPr/>
        </p:nvSpPr>
        <p:spPr>
          <a:xfrm>
            <a:off x="6137602" y="7745685"/>
            <a:ext cx="11430" cy="12065"/>
          </a:xfrm>
          <a:custGeom>
            <a:avLst/>
            <a:gdLst/>
            <a:ahLst/>
            <a:cxnLst/>
            <a:rect l="l" t="t" r="r" b="b"/>
            <a:pathLst>
              <a:path w="11429" h="12065">
                <a:moveTo>
                  <a:pt x="203" y="9397"/>
                </a:moveTo>
                <a:lnTo>
                  <a:pt x="63" y="8737"/>
                </a:lnTo>
                <a:lnTo>
                  <a:pt x="0" y="7670"/>
                </a:lnTo>
                <a:lnTo>
                  <a:pt x="0" y="6070"/>
                </a:lnTo>
                <a:lnTo>
                  <a:pt x="0" y="2793"/>
                </a:lnTo>
                <a:lnTo>
                  <a:pt x="1333" y="0"/>
                </a:lnTo>
                <a:lnTo>
                  <a:pt x="4470" y="0"/>
                </a:lnTo>
                <a:lnTo>
                  <a:pt x="8394" y="0"/>
                </a:lnTo>
                <a:lnTo>
                  <a:pt x="10934" y="3467"/>
                </a:lnTo>
                <a:lnTo>
                  <a:pt x="10934" y="7937"/>
                </a:lnTo>
                <a:lnTo>
                  <a:pt x="10934" y="11468"/>
                </a:lnTo>
                <a:lnTo>
                  <a:pt x="203" y="9397"/>
                </a:lnTo>
                <a:close/>
              </a:path>
            </a:pathLst>
          </a:custGeom>
          <a:ln w="3378">
            <a:solidFill>
              <a:srgbClr val="FFFFFF"/>
            </a:solidFill>
          </a:ln>
        </p:spPr>
        <p:txBody>
          <a:bodyPr wrap="square" lIns="0" tIns="0" rIns="0" bIns="0" rtlCol="0"/>
          <a:lstStyle/>
          <a:p>
            <a:endParaRPr/>
          </a:p>
        </p:txBody>
      </p:sp>
      <p:sp>
        <p:nvSpPr>
          <p:cNvPr id="227" name="object 227"/>
          <p:cNvSpPr/>
          <p:nvPr/>
        </p:nvSpPr>
        <p:spPr>
          <a:xfrm>
            <a:off x="6129004" y="7696606"/>
            <a:ext cx="45085" cy="36830"/>
          </a:xfrm>
          <a:custGeom>
            <a:avLst/>
            <a:gdLst/>
            <a:ahLst/>
            <a:cxnLst/>
            <a:rect l="l" t="t" r="r" b="b"/>
            <a:pathLst>
              <a:path w="45085" h="36829">
                <a:moveTo>
                  <a:pt x="17195" y="4203"/>
                </a:moveTo>
                <a:lnTo>
                  <a:pt x="17195" y="20142"/>
                </a:lnTo>
                <a:lnTo>
                  <a:pt x="9664" y="18668"/>
                </a:lnTo>
                <a:lnTo>
                  <a:pt x="9664" y="1866"/>
                </a:lnTo>
                <a:lnTo>
                  <a:pt x="0" y="0"/>
                </a:lnTo>
                <a:lnTo>
                  <a:pt x="0" y="28206"/>
                </a:lnTo>
                <a:lnTo>
                  <a:pt x="44932" y="36741"/>
                </a:lnTo>
                <a:lnTo>
                  <a:pt x="44932" y="7607"/>
                </a:lnTo>
                <a:lnTo>
                  <a:pt x="35267" y="5740"/>
                </a:lnTo>
                <a:lnTo>
                  <a:pt x="35267" y="23533"/>
                </a:lnTo>
                <a:lnTo>
                  <a:pt x="26796" y="21869"/>
                </a:lnTo>
                <a:lnTo>
                  <a:pt x="26796" y="6070"/>
                </a:lnTo>
                <a:lnTo>
                  <a:pt x="17195" y="4203"/>
                </a:lnTo>
                <a:close/>
              </a:path>
            </a:pathLst>
          </a:custGeom>
          <a:ln w="3378">
            <a:solidFill>
              <a:srgbClr val="FFFFFF"/>
            </a:solidFill>
          </a:ln>
        </p:spPr>
        <p:txBody>
          <a:bodyPr wrap="square" lIns="0" tIns="0" rIns="0" bIns="0" rtlCol="0"/>
          <a:lstStyle/>
          <a:p>
            <a:endParaRPr/>
          </a:p>
        </p:txBody>
      </p:sp>
      <p:sp>
        <p:nvSpPr>
          <p:cNvPr id="228" name="object 228"/>
          <p:cNvSpPr/>
          <p:nvPr/>
        </p:nvSpPr>
        <p:spPr>
          <a:xfrm>
            <a:off x="6129004" y="7661409"/>
            <a:ext cx="45085" cy="36830"/>
          </a:xfrm>
          <a:custGeom>
            <a:avLst/>
            <a:gdLst/>
            <a:ahLst/>
            <a:cxnLst/>
            <a:rect l="l" t="t" r="r" b="b"/>
            <a:pathLst>
              <a:path w="45085" h="36829">
                <a:moveTo>
                  <a:pt x="17195" y="4203"/>
                </a:moveTo>
                <a:lnTo>
                  <a:pt x="17195" y="20142"/>
                </a:lnTo>
                <a:lnTo>
                  <a:pt x="9664" y="18668"/>
                </a:lnTo>
                <a:lnTo>
                  <a:pt x="9664" y="1866"/>
                </a:lnTo>
                <a:lnTo>
                  <a:pt x="0" y="0"/>
                </a:lnTo>
                <a:lnTo>
                  <a:pt x="0" y="28206"/>
                </a:lnTo>
                <a:lnTo>
                  <a:pt x="44932" y="36741"/>
                </a:lnTo>
                <a:lnTo>
                  <a:pt x="44932" y="7607"/>
                </a:lnTo>
                <a:lnTo>
                  <a:pt x="35267" y="5740"/>
                </a:lnTo>
                <a:lnTo>
                  <a:pt x="35267" y="23533"/>
                </a:lnTo>
                <a:lnTo>
                  <a:pt x="26796" y="21869"/>
                </a:lnTo>
                <a:lnTo>
                  <a:pt x="26796" y="6070"/>
                </a:lnTo>
                <a:lnTo>
                  <a:pt x="17195" y="4203"/>
                </a:lnTo>
                <a:close/>
              </a:path>
            </a:pathLst>
          </a:custGeom>
          <a:ln w="3378">
            <a:solidFill>
              <a:srgbClr val="FFFFFF"/>
            </a:solidFill>
          </a:ln>
        </p:spPr>
        <p:txBody>
          <a:bodyPr wrap="square" lIns="0" tIns="0" rIns="0" bIns="0" rtlCol="0"/>
          <a:lstStyle/>
          <a:p>
            <a:endParaRPr/>
          </a:p>
        </p:txBody>
      </p:sp>
      <p:sp>
        <p:nvSpPr>
          <p:cNvPr id="229" name="object 229"/>
          <p:cNvSpPr/>
          <p:nvPr/>
        </p:nvSpPr>
        <p:spPr>
          <a:xfrm>
            <a:off x="6129004" y="7623214"/>
            <a:ext cx="45085" cy="36195"/>
          </a:xfrm>
          <a:custGeom>
            <a:avLst/>
            <a:gdLst/>
            <a:ahLst/>
            <a:cxnLst/>
            <a:rect l="l" t="t" r="r" b="b"/>
            <a:pathLst>
              <a:path w="45085" h="36195">
                <a:moveTo>
                  <a:pt x="44932" y="31330"/>
                </a:moveTo>
                <a:lnTo>
                  <a:pt x="44932" y="19989"/>
                </a:lnTo>
                <a:lnTo>
                  <a:pt x="9931" y="13398"/>
                </a:lnTo>
                <a:lnTo>
                  <a:pt x="9931" y="1930"/>
                </a:lnTo>
                <a:lnTo>
                  <a:pt x="0" y="0"/>
                </a:lnTo>
                <a:lnTo>
                  <a:pt x="0" y="34124"/>
                </a:lnTo>
                <a:lnTo>
                  <a:pt x="9931" y="36067"/>
                </a:lnTo>
                <a:lnTo>
                  <a:pt x="9931" y="24790"/>
                </a:lnTo>
                <a:lnTo>
                  <a:pt x="44932" y="31330"/>
                </a:lnTo>
                <a:close/>
              </a:path>
            </a:pathLst>
          </a:custGeom>
          <a:ln w="3378">
            <a:solidFill>
              <a:srgbClr val="FFFFFF"/>
            </a:solidFill>
          </a:ln>
        </p:spPr>
        <p:txBody>
          <a:bodyPr wrap="square" lIns="0" tIns="0" rIns="0" bIns="0" rtlCol="0"/>
          <a:lstStyle/>
          <a:p>
            <a:endParaRPr/>
          </a:p>
        </p:txBody>
      </p:sp>
      <p:sp>
        <p:nvSpPr>
          <p:cNvPr id="230" name="object 230"/>
          <p:cNvSpPr txBox="1"/>
          <p:nvPr/>
        </p:nvSpPr>
        <p:spPr>
          <a:xfrm>
            <a:off x="5440689" y="5548095"/>
            <a:ext cx="455930" cy="105410"/>
          </a:xfrm>
          <a:prstGeom prst="rect">
            <a:avLst/>
          </a:prstGeom>
        </p:spPr>
        <p:txBody>
          <a:bodyPr vert="horz" wrap="square" lIns="0" tIns="15875" rIns="0" bIns="0" rtlCol="0">
            <a:spAutoFit/>
          </a:bodyPr>
          <a:lstStyle/>
          <a:p>
            <a:pPr marL="12700">
              <a:lnSpc>
                <a:spcPct val="100000"/>
              </a:lnSpc>
              <a:spcBef>
                <a:spcPts val="125"/>
              </a:spcBef>
            </a:pPr>
            <a:r>
              <a:rPr sz="500" b="1" i="1" spc="-55" dirty="0">
                <a:solidFill>
                  <a:srgbClr val="221E1F"/>
                </a:solidFill>
                <a:latin typeface="Arial-BoldItalicMT"/>
                <a:cs typeface="Arial-BoldItalicMT"/>
              </a:rPr>
              <a:t>E </a:t>
            </a:r>
            <a:r>
              <a:rPr sz="500" b="1" i="1" spc="-5" dirty="0">
                <a:solidFill>
                  <a:srgbClr val="221E1F"/>
                </a:solidFill>
                <a:latin typeface="Arial-BoldItalicMT"/>
                <a:cs typeface="Arial-BoldItalicMT"/>
              </a:rPr>
              <a:t>15TH</a:t>
            </a:r>
            <a:r>
              <a:rPr sz="500" b="1" i="1" spc="-100" dirty="0">
                <a:solidFill>
                  <a:srgbClr val="221E1F"/>
                </a:solidFill>
                <a:latin typeface="Arial-BoldItalicMT"/>
                <a:cs typeface="Arial-BoldItalicMT"/>
              </a:rPr>
              <a:t> </a:t>
            </a:r>
            <a:r>
              <a:rPr sz="500" b="1" i="1" spc="-50" dirty="0">
                <a:solidFill>
                  <a:srgbClr val="221E1F"/>
                </a:solidFill>
                <a:latin typeface="Arial-BoldItalicMT"/>
                <a:cs typeface="Arial-BoldItalicMT"/>
              </a:rPr>
              <a:t>STREET</a:t>
            </a:r>
            <a:endParaRPr sz="500">
              <a:latin typeface="Arial-BoldItalicMT"/>
              <a:cs typeface="Arial-BoldItalicMT"/>
            </a:endParaRPr>
          </a:p>
        </p:txBody>
      </p:sp>
      <p:sp>
        <p:nvSpPr>
          <p:cNvPr id="231" name="object 231"/>
          <p:cNvSpPr/>
          <p:nvPr/>
        </p:nvSpPr>
        <p:spPr>
          <a:xfrm>
            <a:off x="5454256" y="5582539"/>
            <a:ext cx="36830" cy="45085"/>
          </a:xfrm>
          <a:custGeom>
            <a:avLst/>
            <a:gdLst/>
            <a:ahLst/>
            <a:cxnLst/>
            <a:rect l="l" t="t" r="r" b="b"/>
            <a:pathLst>
              <a:path w="36829" h="45085">
                <a:moveTo>
                  <a:pt x="32537" y="17195"/>
                </a:moveTo>
                <a:lnTo>
                  <a:pt x="16598" y="17195"/>
                </a:lnTo>
                <a:lnTo>
                  <a:pt x="18072" y="9664"/>
                </a:lnTo>
                <a:lnTo>
                  <a:pt x="34874" y="9664"/>
                </a:lnTo>
                <a:lnTo>
                  <a:pt x="36741" y="0"/>
                </a:lnTo>
                <a:lnTo>
                  <a:pt x="8534" y="0"/>
                </a:lnTo>
                <a:lnTo>
                  <a:pt x="0" y="44932"/>
                </a:lnTo>
                <a:lnTo>
                  <a:pt x="29133" y="44932"/>
                </a:lnTo>
                <a:lnTo>
                  <a:pt x="31000" y="35267"/>
                </a:lnTo>
                <a:lnTo>
                  <a:pt x="13195"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32" name="object 232"/>
          <p:cNvSpPr/>
          <p:nvPr/>
        </p:nvSpPr>
        <p:spPr>
          <a:xfrm>
            <a:off x="5509393" y="5584137"/>
            <a:ext cx="22225" cy="43815"/>
          </a:xfrm>
          <a:custGeom>
            <a:avLst/>
            <a:gdLst/>
            <a:ahLst/>
            <a:cxnLst/>
            <a:rect l="l" t="t" r="r" b="b"/>
            <a:pathLst>
              <a:path w="22225" h="43814">
                <a:moveTo>
                  <a:pt x="3136" y="43332"/>
                </a:moveTo>
                <a:lnTo>
                  <a:pt x="14071" y="43332"/>
                </a:lnTo>
                <a:lnTo>
                  <a:pt x="22199" y="0"/>
                </a:lnTo>
                <a:lnTo>
                  <a:pt x="13004" y="0"/>
                </a:lnTo>
                <a:lnTo>
                  <a:pt x="0" y="5397"/>
                </a:lnTo>
                <a:lnTo>
                  <a:pt x="203" y="14262"/>
                </a:lnTo>
                <a:lnTo>
                  <a:pt x="9144" y="10528"/>
                </a:lnTo>
                <a:lnTo>
                  <a:pt x="9271" y="10528"/>
                </a:lnTo>
                <a:lnTo>
                  <a:pt x="3136" y="43332"/>
                </a:lnTo>
                <a:close/>
              </a:path>
            </a:pathLst>
          </a:custGeom>
          <a:ln w="3378">
            <a:solidFill>
              <a:srgbClr val="FFFFFF"/>
            </a:solidFill>
          </a:ln>
        </p:spPr>
        <p:txBody>
          <a:bodyPr wrap="square" lIns="0" tIns="0" rIns="0" bIns="0" rtlCol="0"/>
          <a:lstStyle/>
          <a:p>
            <a:endParaRPr/>
          </a:p>
        </p:txBody>
      </p:sp>
      <p:sp>
        <p:nvSpPr>
          <p:cNvPr id="233" name="object 233"/>
          <p:cNvSpPr/>
          <p:nvPr/>
        </p:nvSpPr>
        <p:spPr>
          <a:xfrm>
            <a:off x="5537869" y="5584132"/>
            <a:ext cx="36195" cy="44450"/>
          </a:xfrm>
          <a:custGeom>
            <a:avLst/>
            <a:gdLst/>
            <a:ahLst/>
            <a:cxnLst/>
            <a:rect l="l" t="t" r="r" b="b"/>
            <a:pathLst>
              <a:path w="36195" h="44450">
                <a:moveTo>
                  <a:pt x="36067" y="0"/>
                </a:moveTo>
                <a:lnTo>
                  <a:pt x="11201" y="0"/>
                </a:lnTo>
                <a:lnTo>
                  <a:pt x="4864" y="23266"/>
                </a:lnTo>
                <a:lnTo>
                  <a:pt x="6667" y="23139"/>
                </a:lnTo>
                <a:lnTo>
                  <a:pt x="8204" y="22999"/>
                </a:lnTo>
                <a:lnTo>
                  <a:pt x="10401" y="22999"/>
                </a:lnTo>
                <a:lnTo>
                  <a:pt x="18795" y="22999"/>
                </a:lnTo>
                <a:lnTo>
                  <a:pt x="21272" y="25400"/>
                </a:lnTo>
                <a:lnTo>
                  <a:pt x="21272" y="28867"/>
                </a:lnTo>
                <a:lnTo>
                  <a:pt x="21272" y="33007"/>
                </a:lnTo>
                <a:lnTo>
                  <a:pt x="16128" y="34531"/>
                </a:lnTo>
                <a:lnTo>
                  <a:pt x="12064" y="34531"/>
                </a:lnTo>
                <a:lnTo>
                  <a:pt x="8331" y="34531"/>
                </a:lnTo>
                <a:lnTo>
                  <a:pt x="4660" y="33464"/>
                </a:lnTo>
                <a:lnTo>
                  <a:pt x="2857" y="32410"/>
                </a:lnTo>
                <a:lnTo>
                  <a:pt x="0" y="41402"/>
                </a:lnTo>
                <a:lnTo>
                  <a:pt x="1866" y="42875"/>
                </a:lnTo>
                <a:lnTo>
                  <a:pt x="6464" y="44069"/>
                </a:lnTo>
                <a:lnTo>
                  <a:pt x="12064" y="44069"/>
                </a:lnTo>
                <a:lnTo>
                  <a:pt x="20212" y="42948"/>
                </a:lnTo>
                <a:lnTo>
                  <a:pt x="26892" y="39658"/>
                </a:lnTo>
                <a:lnTo>
                  <a:pt x="31410" y="34307"/>
                </a:lnTo>
                <a:lnTo>
                  <a:pt x="33070" y="27000"/>
                </a:lnTo>
                <a:lnTo>
                  <a:pt x="33070" y="22809"/>
                </a:lnTo>
                <a:lnTo>
                  <a:pt x="31267" y="19405"/>
                </a:lnTo>
                <a:lnTo>
                  <a:pt x="28460" y="17335"/>
                </a:lnTo>
                <a:lnTo>
                  <a:pt x="25666" y="15201"/>
                </a:lnTo>
                <a:lnTo>
                  <a:pt x="21666" y="14465"/>
                </a:lnTo>
                <a:lnTo>
                  <a:pt x="18935" y="14465"/>
                </a:lnTo>
                <a:lnTo>
                  <a:pt x="18262" y="14465"/>
                </a:lnTo>
                <a:lnTo>
                  <a:pt x="17868" y="14465"/>
                </a:lnTo>
                <a:lnTo>
                  <a:pt x="17195" y="14541"/>
                </a:lnTo>
                <a:lnTo>
                  <a:pt x="18592" y="9664"/>
                </a:lnTo>
                <a:lnTo>
                  <a:pt x="34061" y="9664"/>
                </a:lnTo>
                <a:lnTo>
                  <a:pt x="36067" y="0"/>
                </a:lnTo>
                <a:close/>
              </a:path>
            </a:pathLst>
          </a:custGeom>
          <a:ln w="3378">
            <a:solidFill>
              <a:srgbClr val="FFFFFF"/>
            </a:solidFill>
          </a:ln>
        </p:spPr>
        <p:txBody>
          <a:bodyPr wrap="square" lIns="0" tIns="0" rIns="0" bIns="0" rtlCol="0"/>
          <a:lstStyle/>
          <a:p>
            <a:endParaRPr/>
          </a:p>
        </p:txBody>
      </p:sp>
      <p:sp>
        <p:nvSpPr>
          <p:cNvPr id="234" name="object 234"/>
          <p:cNvSpPr/>
          <p:nvPr/>
        </p:nvSpPr>
        <p:spPr>
          <a:xfrm>
            <a:off x="5578393" y="5582537"/>
            <a:ext cx="36195" cy="45085"/>
          </a:xfrm>
          <a:custGeom>
            <a:avLst/>
            <a:gdLst/>
            <a:ahLst/>
            <a:cxnLst/>
            <a:rect l="l" t="t" r="r" b="b"/>
            <a:pathLst>
              <a:path w="36195" h="45085">
                <a:moveTo>
                  <a:pt x="4737" y="44932"/>
                </a:moveTo>
                <a:lnTo>
                  <a:pt x="16078" y="44932"/>
                </a:lnTo>
                <a:lnTo>
                  <a:pt x="22669" y="9931"/>
                </a:lnTo>
                <a:lnTo>
                  <a:pt x="34137" y="9931"/>
                </a:lnTo>
                <a:lnTo>
                  <a:pt x="36067" y="0"/>
                </a:lnTo>
                <a:lnTo>
                  <a:pt x="1943" y="0"/>
                </a:lnTo>
                <a:lnTo>
                  <a:pt x="0" y="9931"/>
                </a:lnTo>
                <a:lnTo>
                  <a:pt x="11277" y="9931"/>
                </a:lnTo>
                <a:lnTo>
                  <a:pt x="4737" y="44932"/>
                </a:lnTo>
                <a:close/>
              </a:path>
            </a:pathLst>
          </a:custGeom>
          <a:ln w="3378">
            <a:solidFill>
              <a:srgbClr val="FFFFFF"/>
            </a:solidFill>
          </a:ln>
        </p:spPr>
        <p:txBody>
          <a:bodyPr wrap="square" lIns="0" tIns="0" rIns="0" bIns="0" rtlCol="0"/>
          <a:lstStyle/>
          <a:p>
            <a:endParaRPr/>
          </a:p>
        </p:txBody>
      </p:sp>
      <p:sp>
        <p:nvSpPr>
          <p:cNvPr id="235" name="object 235"/>
          <p:cNvSpPr/>
          <p:nvPr/>
        </p:nvSpPr>
        <p:spPr>
          <a:xfrm>
            <a:off x="5610804" y="5582532"/>
            <a:ext cx="45720" cy="45085"/>
          </a:xfrm>
          <a:custGeom>
            <a:avLst/>
            <a:gdLst/>
            <a:ahLst/>
            <a:cxnLst/>
            <a:rect l="l" t="t" r="r" b="b"/>
            <a:pathLst>
              <a:path w="45720" h="45085">
                <a:moveTo>
                  <a:pt x="8470" y="0"/>
                </a:moveTo>
                <a:lnTo>
                  <a:pt x="0" y="44932"/>
                </a:lnTo>
                <a:lnTo>
                  <a:pt x="11341" y="44932"/>
                </a:lnTo>
                <a:lnTo>
                  <a:pt x="14731" y="27063"/>
                </a:lnTo>
                <a:lnTo>
                  <a:pt x="29146" y="27063"/>
                </a:lnTo>
                <a:lnTo>
                  <a:pt x="25742" y="44932"/>
                </a:lnTo>
                <a:lnTo>
                  <a:pt x="37210" y="44932"/>
                </a:lnTo>
                <a:lnTo>
                  <a:pt x="45681" y="0"/>
                </a:lnTo>
                <a:lnTo>
                  <a:pt x="34277" y="0"/>
                </a:lnTo>
                <a:lnTo>
                  <a:pt x="31076" y="16929"/>
                </a:lnTo>
                <a:lnTo>
                  <a:pt x="16675" y="16929"/>
                </a:lnTo>
                <a:lnTo>
                  <a:pt x="19875" y="0"/>
                </a:lnTo>
                <a:lnTo>
                  <a:pt x="8470" y="0"/>
                </a:lnTo>
                <a:close/>
              </a:path>
            </a:pathLst>
          </a:custGeom>
          <a:ln w="3378">
            <a:solidFill>
              <a:srgbClr val="FFFFFF"/>
            </a:solidFill>
          </a:ln>
        </p:spPr>
        <p:txBody>
          <a:bodyPr wrap="square" lIns="0" tIns="0" rIns="0" bIns="0" rtlCol="0"/>
          <a:lstStyle/>
          <a:p>
            <a:endParaRPr/>
          </a:p>
        </p:txBody>
      </p:sp>
      <p:sp>
        <p:nvSpPr>
          <p:cNvPr id="236" name="object 236"/>
          <p:cNvSpPr/>
          <p:nvPr/>
        </p:nvSpPr>
        <p:spPr>
          <a:xfrm>
            <a:off x="5666074" y="5581870"/>
            <a:ext cx="35560" cy="46355"/>
          </a:xfrm>
          <a:custGeom>
            <a:avLst/>
            <a:gdLst/>
            <a:ahLst/>
            <a:cxnLst/>
            <a:rect l="l" t="t" r="r" b="b"/>
            <a:pathLst>
              <a:path w="35560" h="46354">
                <a:moveTo>
                  <a:pt x="0" y="43065"/>
                </a:moveTo>
                <a:lnTo>
                  <a:pt x="2197" y="44602"/>
                </a:lnTo>
                <a:lnTo>
                  <a:pt x="6731" y="46202"/>
                </a:lnTo>
                <a:lnTo>
                  <a:pt x="13741" y="46329"/>
                </a:lnTo>
                <a:lnTo>
                  <a:pt x="23672" y="46329"/>
                </a:lnTo>
                <a:lnTo>
                  <a:pt x="32943" y="41592"/>
                </a:lnTo>
                <a:lnTo>
                  <a:pt x="32943" y="30657"/>
                </a:lnTo>
                <a:lnTo>
                  <a:pt x="32943" y="25336"/>
                </a:lnTo>
                <a:lnTo>
                  <a:pt x="29337" y="21602"/>
                </a:lnTo>
                <a:lnTo>
                  <a:pt x="23876" y="18796"/>
                </a:lnTo>
                <a:lnTo>
                  <a:pt x="20408" y="16865"/>
                </a:lnTo>
                <a:lnTo>
                  <a:pt x="17475" y="15468"/>
                </a:lnTo>
                <a:lnTo>
                  <a:pt x="17475" y="13335"/>
                </a:lnTo>
                <a:lnTo>
                  <a:pt x="17475" y="11391"/>
                </a:lnTo>
                <a:lnTo>
                  <a:pt x="19405" y="9791"/>
                </a:lnTo>
                <a:lnTo>
                  <a:pt x="23406" y="9791"/>
                </a:lnTo>
                <a:lnTo>
                  <a:pt x="27139" y="9664"/>
                </a:lnTo>
                <a:lnTo>
                  <a:pt x="30543" y="10934"/>
                </a:lnTo>
                <a:lnTo>
                  <a:pt x="32004" y="11658"/>
                </a:lnTo>
                <a:lnTo>
                  <a:pt x="35534" y="2133"/>
                </a:lnTo>
                <a:lnTo>
                  <a:pt x="33401" y="1130"/>
                </a:lnTo>
                <a:lnTo>
                  <a:pt x="30200" y="0"/>
                </a:lnTo>
                <a:lnTo>
                  <a:pt x="24269" y="0"/>
                </a:lnTo>
                <a:lnTo>
                  <a:pt x="13804" y="0"/>
                </a:lnTo>
                <a:lnTo>
                  <a:pt x="5473" y="5664"/>
                </a:lnTo>
                <a:lnTo>
                  <a:pt x="5473" y="15201"/>
                </a:lnTo>
                <a:lnTo>
                  <a:pt x="5473" y="21399"/>
                </a:lnTo>
                <a:lnTo>
                  <a:pt x="10604" y="24930"/>
                </a:lnTo>
                <a:lnTo>
                  <a:pt x="14935" y="27203"/>
                </a:lnTo>
                <a:lnTo>
                  <a:pt x="18808" y="29260"/>
                </a:lnTo>
                <a:lnTo>
                  <a:pt x="20802" y="30467"/>
                </a:lnTo>
                <a:lnTo>
                  <a:pt x="20802" y="32727"/>
                </a:lnTo>
                <a:lnTo>
                  <a:pt x="20802" y="35394"/>
                </a:lnTo>
                <a:lnTo>
                  <a:pt x="17932" y="36601"/>
                </a:lnTo>
                <a:lnTo>
                  <a:pt x="14808" y="36537"/>
                </a:lnTo>
                <a:lnTo>
                  <a:pt x="10464" y="36537"/>
                </a:lnTo>
                <a:lnTo>
                  <a:pt x="6464" y="35267"/>
                </a:lnTo>
                <a:lnTo>
                  <a:pt x="3733" y="33731"/>
                </a:lnTo>
                <a:lnTo>
                  <a:pt x="0" y="43065"/>
                </a:lnTo>
                <a:close/>
              </a:path>
            </a:pathLst>
          </a:custGeom>
          <a:ln w="3378">
            <a:solidFill>
              <a:srgbClr val="FFFFFF"/>
            </a:solidFill>
          </a:ln>
        </p:spPr>
        <p:txBody>
          <a:bodyPr wrap="square" lIns="0" tIns="0" rIns="0" bIns="0" rtlCol="0"/>
          <a:lstStyle/>
          <a:p>
            <a:endParaRPr/>
          </a:p>
        </p:txBody>
      </p:sp>
      <p:sp>
        <p:nvSpPr>
          <p:cNvPr id="237" name="object 237"/>
          <p:cNvSpPr/>
          <p:nvPr/>
        </p:nvSpPr>
        <p:spPr>
          <a:xfrm>
            <a:off x="5705543" y="5582537"/>
            <a:ext cx="36195" cy="45085"/>
          </a:xfrm>
          <a:custGeom>
            <a:avLst/>
            <a:gdLst/>
            <a:ahLst/>
            <a:cxnLst/>
            <a:rect l="l" t="t" r="r" b="b"/>
            <a:pathLst>
              <a:path w="36195" h="45085">
                <a:moveTo>
                  <a:pt x="4737" y="44932"/>
                </a:moveTo>
                <a:lnTo>
                  <a:pt x="16065" y="44932"/>
                </a:lnTo>
                <a:lnTo>
                  <a:pt x="22669" y="9931"/>
                </a:lnTo>
                <a:lnTo>
                  <a:pt x="34137" y="9931"/>
                </a:lnTo>
                <a:lnTo>
                  <a:pt x="36067" y="0"/>
                </a:lnTo>
                <a:lnTo>
                  <a:pt x="1930" y="0"/>
                </a:lnTo>
                <a:lnTo>
                  <a:pt x="0" y="9931"/>
                </a:lnTo>
                <a:lnTo>
                  <a:pt x="11264" y="9931"/>
                </a:lnTo>
                <a:lnTo>
                  <a:pt x="4737" y="44932"/>
                </a:lnTo>
                <a:close/>
              </a:path>
            </a:pathLst>
          </a:custGeom>
          <a:ln w="3378">
            <a:solidFill>
              <a:srgbClr val="FFFFFF"/>
            </a:solidFill>
          </a:ln>
        </p:spPr>
        <p:txBody>
          <a:bodyPr wrap="square" lIns="0" tIns="0" rIns="0" bIns="0" rtlCol="0"/>
          <a:lstStyle/>
          <a:p>
            <a:endParaRPr/>
          </a:p>
        </p:txBody>
      </p:sp>
      <p:sp>
        <p:nvSpPr>
          <p:cNvPr id="238" name="object 238"/>
          <p:cNvSpPr/>
          <p:nvPr/>
        </p:nvSpPr>
        <p:spPr>
          <a:xfrm>
            <a:off x="5738016" y="5582194"/>
            <a:ext cx="39370" cy="45720"/>
          </a:xfrm>
          <a:custGeom>
            <a:avLst/>
            <a:gdLst/>
            <a:ahLst/>
            <a:cxnLst/>
            <a:rect l="l" t="t" r="r" b="b"/>
            <a:pathLst>
              <a:path w="39370" h="45720">
                <a:moveTo>
                  <a:pt x="0" y="45275"/>
                </a:moveTo>
                <a:lnTo>
                  <a:pt x="11264" y="45275"/>
                </a:lnTo>
                <a:lnTo>
                  <a:pt x="14465" y="28346"/>
                </a:lnTo>
                <a:lnTo>
                  <a:pt x="16535" y="28346"/>
                </a:lnTo>
                <a:lnTo>
                  <a:pt x="20002" y="28346"/>
                </a:lnTo>
                <a:lnTo>
                  <a:pt x="21729" y="29603"/>
                </a:lnTo>
                <a:lnTo>
                  <a:pt x="22136" y="34747"/>
                </a:lnTo>
                <a:lnTo>
                  <a:pt x="22669" y="40474"/>
                </a:lnTo>
                <a:lnTo>
                  <a:pt x="23139" y="43941"/>
                </a:lnTo>
                <a:lnTo>
                  <a:pt x="23533" y="45275"/>
                </a:lnTo>
                <a:lnTo>
                  <a:pt x="35204" y="45275"/>
                </a:lnTo>
                <a:lnTo>
                  <a:pt x="34340" y="43408"/>
                </a:lnTo>
                <a:lnTo>
                  <a:pt x="33934" y="36880"/>
                </a:lnTo>
                <a:lnTo>
                  <a:pt x="33337" y="32346"/>
                </a:lnTo>
                <a:lnTo>
                  <a:pt x="32867" y="28473"/>
                </a:lnTo>
                <a:lnTo>
                  <a:pt x="31800" y="25742"/>
                </a:lnTo>
                <a:lnTo>
                  <a:pt x="29337" y="24472"/>
                </a:lnTo>
                <a:lnTo>
                  <a:pt x="29400" y="24206"/>
                </a:lnTo>
                <a:lnTo>
                  <a:pt x="35204" y="22212"/>
                </a:lnTo>
                <a:lnTo>
                  <a:pt x="39331" y="18338"/>
                </a:lnTo>
                <a:lnTo>
                  <a:pt x="39331" y="11671"/>
                </a:lnTo>
                <a:lnTo>
                  <a:pt x="39331" y="7010"/>
                </a:lnTo>
                <a:lnTo>
                  <a:pt x="36868" y="4000"/>
                </a:lnTo>
                <a:lnTo>
                  <a:pt x="33667" y="2273"/>
                </a:lnTo>
                <a:lnTo>
                  <a:pt x="30200" y="406"/>
                </a:lnTo>
                <a:lnTo>
                  <a:pt x="25539" y="0"/>
                </a:lnTo>
                <a:lnTo>
                  <a:pt x="21399" y="0"/>
                </a:lnTo>
                <a:lnTo>
                  <a:pt x="16471" y="0"/>
                </a:lnTo>
                <a:lnTo>
                  <a:pt x="11531" y="406"/>
                </a:lnTo>
                <a:lnTo>
                  <a:pt x="8394" y="1206"/>
                </a:lnTo>
                <a:lnTo>
                  <a:pt x="0" y="45275"/>
                </a:lnTo>
                <a:close/>
              </a:path>
            </a:pathLst>
          </a:custGeom>
          <a:ln w="3378">
            <a:solidFill>
              <a:srgbClr val="FFFFFF"/>
            </a:solidFill>
          </a:ln>
        </p:spPr>
        <p:txBody>
          <a:bodyPr wrap="square" lIns="0" tIns="0" rIns="0" bIns="0" rtlCol="0"/>
          <a:lstStyle/>
          <a:p>
            <a:endParaRPr/>
          </a:p>
        </p:txBody>
      </p:sp>
      <p:sp>
        <p:nvSpPr>
          <p:cNvPr id="239" name="object 239"/>
          <p:cNvSpPr/>
          <p:nvPr/>
        </p:nvSpPr>
        <p:spPr>
          <a:xfrm>
            <a:off x="5754081" y="5591135"/>
            <a:ext cx="12065" cy="11430"/>
          </a:xfrm>
          <a:custGeom>
            <a:avLst/>
            <a:gdLst/>
            <a:ahLst/>
            <a:cxnLst/>
            <a:rect l="l" t="t" r="r" b="b"/>
            <a:pathLst>
              <a:path w="12064" h="11429">
                <a:moveTo>
                  <a:pt x="2070" y="203"/>
                </a:moveTo>
                <a:lnTo>
                  <a:pt x="2730" y="63"/>
                </a:lnTo>
                <a:lnTo>
                  <a:pt x="3810" y="0"/>
                </a:lnTo>
                <a:lnTo>
                  <a:pt x="5397" y="0"/>
                </a:lnTo>
                <a:lnTo>
                  <a:pt x="8674" y="0"/>
                </a:lnTo>
                <a:lnTo>
                  <a:pt x="11468" y="1333"/>
                </a:lnTo>
                <a:lnTo>
                  <a:pt x="11468" y="4470"/>
                </a:lnTo>
                <a:lnTo>
                  <a:pt x="11468" y="8394"/>
                </a:lnTo>
                <a:lnTo>
                  <a:pt x="8001" y="10934"/>
                </a:lnTo>
                <a:lnTo>
                  <a:pt x="3530" y="10934"/>
                </a:lnTo>
                <a:lnTo>
                  <a:pt x="0" y="10934"/>
                </a:lnTo>
                <a:lnTo>
                  <a:pt x="2070" y="203"/>
                </a:lnTo>
                <a:close/>
              </a:path>
            </a:pathLst>
          </a:custGeom>
          <a:ln w="3378">
            <a:solidFill>
              <a:srgbClr val="FFFFFF"/>
            </a:solidFill>
          </a:ln>
        </p:spPr>
        <p:txBody>
          <a:bodyPr wrap="square" lIns="0" tIns="0" rIns="0" bIns="0" rtlCol="0"/>
          <a:lstStyle/>
          <a:p>
            <a:endParaRPr/>
          </a:p>
        </p:txBody>
      </p:sp>
      <p:sp>
        <p:nvSpPr>
          <p:cNvPr id="240" name="object 240"/>
          <p:cNvSpPr/>
          <p:nvPr/>
        </p:nvSpPr>
        <p:spPr>
          <a:xfrm>
            <a:off x="5777888" y="5582539"/>
            <a:ext cx="36830" cy="45085"/>
          </a:xfrm>
          <a:custGeom>
            <a:avLst/>
            <a:gdLst/>
            <a:ahLst/>
            <a:cxnLst/>
            <a:rect l="l" t="t" r="r" b="b"/>
            <a:pathLst>
              <a:path w="36829" h="45085">
                <a:moveTo>
                  <a:pt x="32537" y="17195"/>
                </a:moveTo>
                <a:lnTo>
                  <a:pt x="16598" y="17195"/>
                </a:lnTo>
                <a:lnTo>
                  <a:pt x="18072" y="9664"/>
                </a:lnTo>
                <a:lnTo>
                  <a:pt x="34874" y="9664"/>
                </a:lnTo>
                <a:lnTo>
                  <a:pt x="36741" y="0"/>
                </a:lnTo>
                <a:lnTo>
                  <a:pt x="8534" y="0"/>
                </a:lnTo>
                <a:lnTo>
                  <a:pt x="0" y="44932"/>
                </a:lnTo>
                <a:lnTo>
                  <a:pt x="29133" y="44932"/>
                </a:lnTo>
                <a:lnTo>
                  <a:pt x="31000" y="35267"/>
                </a:lnTo>
                <a:lnTo>
                  <a:pt x="13195"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41" name="object 241"/>
          <p:cNvSpPr/>
          <p:nvPr/>
        </p:nvSpPr>
        <p:spPr>
          <a:xfrm>
            <a:off x="5813084" y="5582539"/>
            <a:ext cx="36830" cy="45085"/>
          </a:xfrm>
          <a:custGeom>
            <a:avLst/>
            <a:gdLst/>
            <a:ahLst/>
            <a:cxnLst/>
            <a:rect l="l" t="t" r="r" b="b"/>
            <a:pathLst>
              <a:path w="36829" h="45085">
                <a:moveTo>
                  <a:pt x="32537" y="17195"/>
                </a:moveTo>
                <a:lnTo>
                  <a:pt x="16598" y="17195"/>
                </a:lnTo>
                <a:lnTo>
                  <a:pt x="18072" y="9664"/>
                </a:lnTo>
                <a:lnTo>
                  <a:pt x="34874" y="9664"/>
                </a:lnTo>
                <a:lnTo>
                  <a:pt x="36741" y="0"/>
                </a:lnTo>
                <a:lnTo>
                  <a:pt x="8534" y="0"/>
                </a:lnTo>
                <a:lnTo>
                  <a:pt x="0" y="44932"/>
                </a:lnTo>
                <a:lnTo>
                  <a:pt x="29133" y="44932"/>
                </a:lnTo>
                <a:lnTo>
                  <a:pt x="31000" y="35267"/>
                </a:lnTo>
                <a:lnTo>
                  <a:pt x="13208"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42" name="object 242"/>
          <p:cNvSpPr/>
          <p:nvPr/>
        </p:nvSpPr>
        <p:spPr>
          <a:xfrm>
            <a:off x="5851952" y="5582537"/>
            <a:ext cx="36195" cy="45085"/>
          </a:xfrm>
          <a:custGeom>
            <a:avLst/>
            <a:gdLst/>
            <a:ahLst/>
            <a:cxnLst/>
            <a:rect l="l" t="t" r="r" b="b"/>
            <a:pathLst>
              <a:path w="36195" h="45085">
                <a:moveTo>
                  <a:pt x="4737" y="44932"/>
                </a:moveTo>
                <a:lnTo>
                  <a:pt x="16078" y="44932"/>
                </a:lnTo>
                <a:lnTo>
                  <a:pt x="22669" y="9931"/>
                </a:lnTo>
                <a:lnTo>
                  <a:pt x="34137" y="9931"/>
                </a:lnTo>
                <a:lnTo>
                  <a:pt x="36067" y="0"/>
                </a:lnTo>
                <a:lnTo>
                  <a:pt x="1930" y="0"/>
                </a:lnTo>
                <a:lnTo>
                  <a:pt x="0" y="9931"/>
                </a:lnTo>
                <a:lnTo>
                  <a:pt x="11264" y="9931"/>
                </a:lnTo>
                <a:lnTo>
                  <a:pt x="4737" y="44932"/>
                </a:lnTo>
                <a:close/>
              </a:path>
            </a:pathLst>
          </a:custGeom>
          <a:ln w="3378">
            <a:solidFill>
              <a:srgbClr val="FFFFFF"/>
            </a:solidFill>
          </a:ln>
        </p:spPr>
        <p:txBody>
          <a:bodyPr wrap="square" lIns="0" tIns="0" rIns="0" bIns="0" rtlCol="0"/>
          <a:lstStyle/>
          <a:p>
            <a:endParaRPr/>
          </a:p>
        </p:txBody>
      </p:sp>
      <p:sp>
        <p:nvSpPr>
          <p:cNvPr id="243" name="object 243"/>
          <p:cNvSpPr txBox="1"/>
          <p:nvPr/>
        </p:nvSpPr>
        <p:spPr>
          <a:xfrm>
            <a:off x="5440689" y="8666570"/>
            <a:ext cx="455930" cy="105410"/>
          </a:xfrm>
          <a:prstGeom prst="rect">
            <a:avLst/>
          </a:prstGeom>
        </p:spPr>
        <p:txBody>
          <a:bodyPr vert="horz" wrap="square" lIns="0" tIns="15875" rIns="0" bIns="0" rtlCol="0">
            <a:spAutoFit/>
          </a:bodyPr>
          <a:lstStyle/>
          <a:p>
            <a:pPr marL="12700">
              <a:lnSpc>
                <a:spcPct val="100000"/>
              </a:lnSpc>
              <a:spcBef>
                <a:spcPts val="125"/>
              </a:spcBef>
            </a:pPr>
            <a:r>
              <a:rPr sz="500" b="1" i="1" spc="-55" dirty="0">
                <a:solidFill>
                  <a:srgbClr val="221E1F"/>
                </a:solidFill>
                <a:latin typeface="Arial-BoldItalicMT"/>
                <a:cs typeface="Arial-BoldItalicMT"/>
              </a:rPr>
              <a:t>E </a:t>
            </a:r>
            <a:r>
              <a:rPr sz="500" b="1" i="1" spc="-5" dirty="0">
                <a:solidFill>
                  <a:srgbClr val="221E1F"/>
                </a:solidFill>
                <a:latin typeface="Arial-BoldItalicMT"/>
                <a:cs typeface="Arial-BoldItalicMT"/>
              </a:rPr>
              <a:t>12TH</a:t>
            </a:r>
            <a:r>
              <a:rPr sz="500" b="1" i="1" spc="-100" dirty="0">
                <a:solidFill>
                  <a:srgbClr val="221E1F"/>
                </a:solidFill>
                <a:latin typeface="Arial-BoldItalicMT"/>
                <a:cs typeface="Arial-BoldItalicMT"/>
              </a:rPr>
              <a:t> </a:t>
            </a:r>
            <a:r>
              <a:rPr sz="500" b="1" i="1" spc="-50" dirty="0">
                <a:solidFill>
                  <a:srgbClr val="221E1F"/>
                </a:solidFill>
                <a:latin typeface="Arial-BoldItalicMT"/>
                <a:cs typeface="Arial-BoldItalicMT"/>
              </a:rPr>
              <a:t>STREET</a:t>
            </a:r>
            <a:endParaRPr sz="500">
              <a:latin typeface="Arial-BoldItalicMT"/>
              <a:cs typeface="Arial-BoldItalicMT"/>
            </a:endParaRPr>
          </a:p>
        </p:txBody>
      </p:sp>
      <p:sp>
        <p:nvSpPr>
          <p:cNvPr id="244" name="object 244"/>
          <p:cNvSpPr/>
          <p:nvPr/>
        </p:nvSpPr>
        <p:spPr>
          <a:xfrm>
            <a:off x="5454256" y="8701012"/>
            <a:ext cx="36830" cy="45085"/>
          </a:xfrm>
          <a:custGeom>
            <a:avLst/>
            <a:gdLst/>
            <a:ahLst/>
            <a:cxnLst/>
            <a:rect l="l" t="t" r="r" b="b"/>
            <a:pathLst>
              <a:path w="36829" h="45084">
                <a:moveTo>
                  <a:pt x="32537" y="17195"/>
                </a:moveTo>
                <a:lnTo>
                  <a:pt x="16598" y="17195"/>
                </a:lnTo>
                <a:lnTo>
                  <a:pt x="18072" y="9664"/>
                </a:lnTo>
                <a:lnTo>
                  <a:pt x="34874" y="9664"/>
                </a:lnTo>
                <a:lnTo>
                  <a:pt x="36741" y="0"/>
                </a:lnTo>
                <a:lnTo>
                  <a:pt x="8534" y="0"/>
                </a:lnTo>
                <a:lnTo>
                  <a:pt x="0" y="44932"/>
                </a:lnTo>
                <a:lnTo>
                  <a:pt x="29133" y="44932"/>
                </a:lnTo>
                <a:lnTo>
                  <a:pt x="31000" y="35267"/>
                </a:lnTo>
                <a:lnTo>
                  <a:pt x="13195"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45" name="object 245"/>
          <p:cNvSpPr/>
          <p:nvPr/>
        </p:nvSpPr>
        <p:spPr>
          <a:xfrm>
            <a:off x="5509393" y="8702612"/>
            <a:ext cx="22225" cy="43815"/>
          </a:xfrm>
          <a:custGeom>
            <a:avLst/>
            <a:gdLst/>
            <a:ahLst/>
            <a:cxnLst/>
            <a:rect l="l" t="t" r="r" b="b"/>
            <a:pathLst>
              <a:path w="22225" h="43815">
                <a:moveTo>
                  <a:pt x="3136" y="43332"/>
                </a:moveTo>
                <a:lnTo>
                  <a:pt x="14071" y="43332"/>
                </a:lnTo>
                <a:lnTo>
                  <a:pt x="22199" y="0"/>
                </a:lnTo>
                <a:lnTo>
                  <a:pt x="13004" y="0"/>
                </a:lnTo>
                <a:lnTo>
                  <a:pt x="0" y="5397"/>
                </a:lnTo>
                <a:lnTo>
                  <a:pt x="203" y="14262"/>
                </a:lnTo>
                <a:lnTo>
                  <a:pt x="9144" y="10528"/>
                </a:lnTo>
                <a:lnTo>
                  <a:pt x="9271" y="10528"/>
                </a:lnTo>
                <a:lnTo>
                  <a:pt x="3136" y="43332"/>
                </a:lnTo>
                <a:close/>
              </a:path>
            </a:pathLst>
          </a:custGeom>
          <a:ln w="3378">
            <a:solidFill>
              <a:srgbClr val="FFFFFF"/>
            </a:solidFill>
          </a:ln>
        </p:spPr>
        <p:txBody>
          <a:bodyPr wrap="square" lIns="0" tIns="0" rIns="0" bIns="0" rtlCol="0"/>
          <a:lstStyle/>
          <a:p>
            <a:endParaRPr/>
          </a:p>
        </p:txBody>
      </p:sp>
      <p:sp>
        <p:nvSpPr>
          <p:cNvPr id="246" name="object 246"/>
          <p:cNvSpPr/>
          <p:nvPr/>
        </p:nvSpPr>
        <p:spPr>
          <a:xfrm>
            <a:off x="5536792" y="8701875"/>
            <a:ext cx="36195" cy="44450"/>
          </a:xfrm>
          <a:custGeom>
            <a:avLst/>
            <a:gdLst/>
            <a:ahLst/>
            <a:cxnLst/>
            <a:rect l="l" t="t" r="r" b="b"/>
            <a:pathLst>
              <a:path w="36195" h="44450">
                <a:moveTo>
                  <a:pt x="31076" y="44069"/>
                </a:moveTo>
                <a:lnTo>
                  <a:pt x="32880" y="34404"/>
                </a:lnTo>
                <a:lnTo>
                  <a:pt x="18478" y="34404"/>
                </a:lnTo>
                <a:lnTo>
                  <a:pt x="18478" y="34264"/>
                </a:lnTo>
                <a:lnTo>
                  <a:pt x="23075" y="31064"/>
                </a:lnTo>
                <a:lnTo>
                  <a:pt x="29476" y="26403"/>
                </a:lnTo>
                <a:lnTo>
                  <a:pt x="36004" y="21069"/>
                </a:lnTo>
                <a:lnTo>
                  <a:pt x="36004" y="12395"/>
                </a:lnTo>
                <a:lnTo>
                  <a:pt x="36004" y="5003"/>
                </a:lnTo>
                <a:lnTo>
                  <a:pt x="30543" y="0"/>
                </a:lnTo>
                <a:lnTo>
                  <a:pt x="21539" y="0"/>
                </a:lnTo>
                <a:lnTo>
                  <a:pt x="16205" y="0"/>
                </a:lnTo>
                <a:lnTo>
                  <a:pt x="10947" y="1600"/>
                </a:lnTo>
                <a:lnTo>
                  <a:pt x="7277" y="3670"/>
                </a:lnTo>
                <a:lnTo>
                  <a:pt x="9410" y="11861"/>
                </a:lnTo>
                <a:lnTo>
                  <a:pt x="11874" y="10401"/>
                </a:lnTo>
                <a:lnTo>
                  <a:pt x="14871" y="9537"/>
                </a:lnTo>
                <a:lnTo>
                  <a:pt x="18745" y="9537"/>
                </a:lnTo>
                <a:lnTo>
                  <a:pt x="22072" y="9537"/>
                </a:lnTo>
                <a:lnTo>
                  <a:pt x="24345" y="11201"/>
                </a:lnTo>
                <a:lnTo>
                  <a:pt x="24345" y="14198"/>
                </a:lnTo>
                <a:lnTo>
                  <a:pt x="24345" y="18605"/>
                </a:lnTo>
                <a:lnTo>
                  <a:pt x="19342" y="22936"/>
                </a:lnTo>
                <a:lnTo>
                  <a:pt x="11938" y="28803"/>
                </a:lnTo>
                <a:lnTo>
                  <a:pt x="1346" y="36804"/>
                </a:lnTo>
                <a:lnTo>
                  <a:pt x="0" y="44069"/>
                </a:lnTo>
                <a:lnTo>
                  <a:pt x="31076" y="44069"/>
                </a:lnTo>
                <a:close/>
              </a:path>
            </a:pathLst>
          </a:custGeom>
          <a:ln w="3378">
            <a:solidFill>
              <a:srgbClr val="FFFFFF"/>
            </a:solidFill>
          </a:ln>
        </p:spPr>
        <p:txBody>
          <a:bodyPr wrap="square" lIns="0" tIns="0" rIns="0" bIns="0" rtlCol="0"/>
          <a:lstStyle/>
          <a:p>
            <a:endParaRPr/>
          </a:p>
        </p:txBody>
      </p:sp>
      <p:sp>
        <p:nvSpPr>
          <p:cNvPr id="247" name="object 247"/>
          <p:cNvSpPr/>
          <p:nvPr/>
        </p:nvSpPr>
        <p:spPr>
          <a:xfrm>
            <a:off x="5578393" y="8701012"/>
            <a:ext cx="36195" cy="45085"/>
          </a:xfrm>
          <a:custGeom>
            <a:avLst/>
            <a:gdLst/>
            <a:ahLst/>
            <a:cxnLst/>
            <a:rect l="l" t="t" r="r" b="b"/>
            <a:pathLst>
              <a:path w="36195" h="45084">
                <a:moveTo>
                  <a:pt x="4737" y="44932"/>
                </a:moveTo>
                <a:lnTo>
                  <a:pt x="16078" y="44932"/>
                </a:lnTo>
                <a:lnTo>
                  <a:pt x="22669" y="9931"/>
                </a:lnTo>
                <a:lnTo>
                  <a:pt x="34137" y="9931"/>
                </a:lnTo>
                <a:lnTo>
                  <a:pt x="36067" y="0"/>
                </a:lnTo>
                <a:lnTo>
                  <a:pt x="1943" y="0"/>
                </a:lnTo>
                <a:lnTo>
                  <a:pt x="0" y="9931"/>
                </a:lnTo>
                <a:lnTo>
                  <a:pt x="11277" y="9931"/>
                </a:lnTo>
                <a:lnTo>
                  <a:pt x="4737" y="44932"/>
                </a:lnTo>
                <a:close/>
              </a:path>
            </a:pathLst>
          </a:custGeom>
          <a:ln w="3378">
            <a:solidFill>
              <a:srgbClr val="FFFFFF"/>
            </a:solidFill>
          </a:ln>
        </p:spPr>
        <p:txBody>
          <a:bodyPr wrap="square" lIns="0" tIns="0" rIns="0" bIns="0" rtlCol="0"/>
          <a:lstStyle/>
          <a:p>
            <a:endParaRPr/>
          </a:p>
        </p:txBody>
      </p:sp>
      <p:sp>
        <p:nvSpPr>
          <p:cNvPr id="248" name="object 248"/>
          <p:cNvSpPr/>
          <p:nvPr/>
        </p:nvSpPr>
        <p:spPr>
          <a:xfrm>
            <a:off x="5610804" y="8701006"/>
            <a:ext cx="45720" cy="45085"/>
          </a:xfrm>
          <a:custGeom>
            <a:avLst/>
            <a:gdLst/>
            <a:ahLst/>
            <a:cxnLst/>
            <a:rect l="l" t="t" r="r" b="b"/>
            <a:pathLst>
              <a:path w="45720" h="45084">
                <a:moveTo>
                  <a:pt x="8470" y="0"/>
                </a:moveTo>
                <a:lnTo>
                  <a:pt x="0" y="44932"/>
                </a:lnTo>
                <a:lnTo>
                  <a:pt x="11341" y="44932"/>
                </a:lnTo>
                <a:lnTo>
                  <a:pt x="14731" y="27063"/>
                </a:lnTo>
                <a:lnTo>
                  <a:pt x="29146" y="27063"/>
                </a:lnTo>
                <a:lnTo>
                  <a:pt x="25742" y="44932"/>
                </a:lnTo>
                <a:lnTo>
                  <a:pt x="37210" y="44932"/>
                </a:lnTo>
                <a:lnTo>
                  <a:pt x="45681" y="0"/>
                </a:lnTo>
                <a:lnTo>
                  <a:pt x="34277" y="0"/>
                </a:lnTo>
                <a:lnTo>
                  <a:pt x="31076" y="16929"/>
                </a:lnTo>
                <a:lnTo>
                  <a:pt x="16675" y="16929"/>
                </a:lnTo>
                <a:lnTo>
                  <a:pt x="19875" y="0"/>
                </a:lnTo>
                <a:lnTo>
                  <a:pt x="8470" y="0"/>
                </a:lnTo>
                <a:close/>
              </a:path>
            </a:pathLst>
          </a:custGeom>
          <a:ln w="3378">
            <a:solidFill>
              <a:srgbClr val="FFFFFF"/>
            </a:solidFill>
          </a:ln>
        </p:spPr>
        <p:txBody>
          <a:bodyPr wrap="square" lIns="0" tIns="0" rIns="0" bIns="0" rtlCol="0"/>
          <a:lstStyle/>
          <a:p>
            <a:endParaRPr/>
          </a:p>
        </p:txBody>
      </p:sp>
      <p:sp>
        <p:nvSpPr>
          <p:cNvPr id="249" name="object 249"/>
          <p:cNvSpPr/>
          <p:nvPr/>
        </p:nvSpPr>
        <p:spPr>
          <a:xfrm>
            <a:off x="5666074" y="8700345"/>
            <a:ext cx="35560" cy="46355"/>
          </a:xfrm>
          <a:custGeom>
            <a:avLst/>
            <a:gdLst/>
            <a:ahLst/>
            <a:cxnLst/>
            <a:rect l="l" t="t" r="r" b="b"/>
            <a:pathLst>
              <a:path w="35560" h="46354">
                <a:moveTo>
                  <a:pt x="0" y="43065"/>
                </a:moveTo>
                <a:lnTo>
                  <a:pt x="2197" y="44602"/>
                </a:lnTo>
                <a:lnTo>
                  <a:pt x="6731" y="46202"/>
                </a:lnTo>
                <a:lnTo>
                  <a:pt x="13741" y="46329"/>
                </a:lnTo>
                <a:lnTo>
                  <a:pt x="23672" y="46329"/>
                </a:lnTo>
                <a:lnTo>
                  <a:pt x="32943" y="41605"/>
                </a:lnTo>
                <a:lnTo>
                  <a:pt x="32943" y="30657"/>
                </a:lnTo>
                <a:lnTo>
                  <a:pt x="32943" y="25336"/>
                </a:lnTo>
                <a:lnTo>
                  <a:pt x="29337" y="21602"/>
                </a:lnTo>
                <a:lnTo>
                  <a:pt x="23876" y="18796"/>
                </a:lnTo>
                <a:lnTo>
                  <a:pt x="20408" y="16865"/>
                </a:lnTo>
                <a:lnTo>
                  <a:pt x="17475" y="15468"/>
                </a:lnTo>
                <a:lnTo>
                  <a:pt x="17475" y="13335"/>
                </a:lnTo>
                <a:lnTo>
                  <a:pt x="17475" y="11391"/>
                </a:lnTo>
                <a:lnTo>
                  <a:pt x="19405" y="9791"/>
                </a:lnTo>
                <a:lnTo>
                  <a:pt x="23406" y="9791"/>
                </a:lnTo>
                <a:lnTo>
                  <a:pt x="27139" y="9664"/>
                </a:lnTo>
                <a:lnTo>
                  <a:pt x="30543" y="10934"/>
                </a:lnTo>
                <a:lnTo>
                  <a:pt x="32004" y="11658"/>
                </a:lnTo>
                <a:lnTo>
                  <a:pt x="35534" y="2133"/>
                </a:lnTo>
                <a:lnTo>
                  <a:pt x="33401" y="1130"/>
                </a:lnTo>
                <a:lnTo>
                  <a:pt x="30200" y="0"/>
                </a:lnTo>
                <a:lnTo>
                  <a:pt x="24269" y="0"/>
                </a:lnTo>
                <a:lnTo>
                  <a:pt x="13804" y="0"/>
                </a:lnTo>
                <a:lnTo>
                  <a:pt x="5473" y="5664"/>
                </a:lnTo>
                <a:lnTo>
                  <a:pt x="5473" y="15201"/>
                </a:lnTo>
                <a:lnTo>
                  <a:pt x="5473" y="21399"/>
                </a:lnTo>
                <a:lnTo>
                  <a:pt x="10604" y="24930"/>
                </a:lnTo>
                <a:lnTo>
                  <a:pt x="14935" y="27203"/>
                </a:lnTo>
                <a:lnTo>
                  <a:pt x="18808" y="29260"/>
                </a:lnTo>
                <a:lnTo>
                  <a:pt x="20802" y="30467"/>
                </a:lnTo>
                <a:lnTo>
                  <a:pt x="20802" y="32727"/>
                </a:lnTo>
                <a:lnTo>
                  <a:pt x="20802" y="35394"/>
                </a:lnTo>
                <a:lnTo>
                  <a:pt x="17932" y="36601"/>
                </a:lnTo>
                <a:lnTo>
                  <a:pt x="14808" y="36537"/>
                </a:lnTo>
                <a:lnTo>
                  <a:pt x="10464" y="36537"/>
                </a:lnTo>
                <a:lnTo>
                  <a:pt x="6464" y="35267"/>
                </a:lnTo>
                <a:lnTo>
                  <a:pt x="3733" y="33731"/>
                </a:lnTo>
                <a:lnTo>
                  <a:pt x="0" y="43065"/>
                </a:lnTo>
                <a:close/>
              </a:path>
            </a:pathLst>
          </a:custGeom>
          <a:ln w="3378">
            <a:solidFill>
              <a:srgbClr val="FFFFFF"/>
            </a:solidFill>
          </a:ln>
        </p:spPr>
        <p:txBody>
          <a:bodyPr wrap="square" lIns="0" tIns="0" rIns="0" bIns="0" rtlCol="0"/>
          <a:lstStyle/>
          <a:p>
            <a:endParaRPr/>
          </a:p>
        </p:txBody>
      </p:sp>
      <p:sp>
        <p:nvSpPr>
          <p:cNvPr id="250" name="object 250"/>
          <p:cNvSpPr/>
          <p:nvPr/>
        </p:nvSpPr>
        <p:spPr>
          <a:xfrm>
            <a:off x="5705543" y="8701012"/>
            <a:ext cx="36195" cy="45085"/>
          </a:xfrm>
          <a:custGeom>
            <a:avLst/>
            <a:gdLst/>
            <a:ahLst/>
            <a:cxnLst/>
            <a:rect l="l" t="t" r="r" b="b"/>
            <a:pathLst>
              <a:path w="36195" h="45084">
                <a:moveTo>
                  <a:pt x="4737" y="44932"/>
                </a:moveTo>
                <a:lnTo>
                  <a:pt x="16065" y="44932"/>
                </a:lnTo>
                <a:lnTo>
                  <a:pt x="22669" y="9931"/>
                </a:lnTo>
                <a:lnTo>
                  <a:pt x="34137" y="9931"/>
                </a:lnTo>
                <a:lnTo>
                  <a:pt x="36067" y="0"/>
                </a:lnTo>
                <a:lnTo>
                  <a:pt x="1930" y="0"/>
                </a:lnTo>
                <a:lnTo>
                  <a:pt x="0" y="9931"/>
                </a:lnTo>
                <a:lnTo>
                  <a:pt x="11264" y="9931"/>
                </a:lnTo>
                <a:lnTo>
                  <a:pt x="4737" y="44932"/>
                </a:lnTo>
                <a:close/>
              </a:path>
            </a:pathLst>
          </a:custGeom>
          <a:ln w="3378">
            <a:solidFill>
              <a:srgbClr val="FFFFFF"/>
            </a:solidFill>
          </a:ln>
        </p:spPr>
        <p:txBody>
          <a:bodyPr wrap="square" lIns="0" tIns="0" rIns="0" bIns="0" rtlCol="0"/>
          <a:lstStyle/>
          <a:p>
            <a:endParaRPr/>
          </a:p>
        </p:txBody>
      </p:sp>
      <p:sp>
        <p:nvSpPr>
          <p:cNvPr id="251" name="object 251"/>
          <p:cNvSpPr/>
          <p:nvPr/>
        </p:nvSpPr>
        <p:spPr>
          <a:xfrm>
            <a:off x="5738016" y="8700669"/>
            <a:ext cx="39370" cy="45720"/>
          </a:xfrm>
          <a:custGeom>
            <a:avLst/>
            <a:gdLst/>
            <a:ahLst/>
            <a:cxnLst/>
            <a:rect l="l" t="t" r="r" b="b"/>
            <a:pathLst>
              <a:path w="39370" h="45720">
                <a:moveTo>
                  <a:pt x="0" y="45275"/>
                </a:moveTo>
                <a:lnTo>
                  <a:pt x="11264" y="45275"/>
                </a:lnTo>
                <a:lnTo>
                  <a:pt x="14465" y="28346"/>
                </a:lnTo>
                <a:lnTo>
                  <a:pt x="16535" y="28346"/>
                </a:lnTo>
                <a:lnTo>
                  <a:pt x="20002" y="28346"/>
                </a:lnTo>
                <a:lnTo>
                  <a:pt x="21729" y="29603"/>
                </a:lnTo>
                <a:lnTo>
                  <a:pt x="22136" y="34747"/>
                </a:lnTo>
                <a:lnTo>
                  <a:pt x="22669" y="40474"/>
                </a:lnTo>
                <a:lnTo>
                  <a:pt x="23139" y="43942"/>
                </a:lnTo>
                <a:lnTo>
                  <a:pt x="23533" y="45275"/>
                </a:lnTo>
                <a:lnTo>
                  <a:pt x="35204" y="45275"/>
                </a:lnTo>
                <a:lnTo>
                  <a:pt x="34340" y="43408"/>
                </a:lnTo>
                <a:lnTo>
                  <a:pt x="33934" y="36880"/>
                </a:lnTo>
                <a:lnTo>
                  <a:pt x="33337" y="32346"/>
                </a:lnTo>
                <a:lnTo>
                  <a:pt x="32867" y="28473"/>
                </a:lnTo>
                <a:lnTo>
                  <a:pt x="31800" y="25742"/>
                </a:lnTo>
                <a:lnTo>
                  <a:pt x="29337" y="24472"/>
                </a:lnTo>
                <a:lnTo>
                  <a:pt x="29400" y="24206"/>
                </a:lnTo>
                <a:lnTo>
                  <a:pt x="35204" y="22212"/>
                </a:lnTo>
                <a:lnTo>
                  <a:pt x="39331" y="18338"/>
                </a:lnTo>
                <a:lnTo>
                  <a:pt x="39331" y="11671"/>
                </a:lnTo>
                <a:lnTo>
                  <a:pt x="39331" y="7010"/>
                </a:lnTo>
                <a:lnTo>
                  <a:pt x="36868" y="4000"/>
                </a:lnTo>
                <a:lnTo>
                  <a:pt x="33667" y="2273"/>
                </a:lnTo>
                <a:lnTo>
                  <a:pt x="30200" y="406"/>
                </a:lnTo>
                <a:lnTo>
                  <a:pt x="25539" y="0"/>
                </a:lnTo>
                <a:lnTo>
                  <a:pt x="21399" y="0"/>
                </a:lnTo>
                <a:lnTo>
                  <a:pt x="16471" y="0"/>
                </a:lnTo>
                <a:lnTo>
                  <a:pt x="11531" y="406"/>
                </a:lnTo>
                <a:lnTo>
                  <a:pt x="8394" y="1206"/>
                </a:lnTo>
                <a:lnTo>
                  <a:pt x="0" y="45275"/>
                </a:lnTo>
                <a:close/>
              </a:path>
            </a:pathLst>
          </a:custGeom>
          <a:ln w="3378">
            <a:solidFill>
              <a:srgbClr val="FFFFFF"/>
            </a:solidFill>
          </a:ln>
        </p:spPr>
        <p:txBody>
          <a:bodyPr wrap="square" lIns="0" tIns="0" rIns="0" bIns="0" rtlCol="0"/>
          <a:lstStyle/>
          <a:p>
            <a:endParaRPr/>
          </a:p>
        </p:txBody>
      </p:sp>
      <p:sp>
        <p:nvSpPr>
          <p:cNvPr id="252" name="object 252"/>
          <p:cNvSpPr/>
          <p:nvPr/>
        </p:nvSpPr>
        <p:spPr>
          <a:xfrm>
            <a:off x="5754081" y="8709610"/>
            <a:ext cx="12065" cy="11430"/>
          </a:xfrm>
          <a:custGeom>
            <a:avLst/>
            <a:gdLst/>
            <a:ahLst/>
            <a:cxnLst/>
            <a:rect l="l" t="t" r="r" b="b"/>
            <a:pathLst>
              <a:path w="12064" h="11429">
                <a:moveTo>
                  <a:pt x="2070" y="203"/>
                </a:moveTo>
                <a:lnTo>
                  <a:pt x="2730" y="63"/>
                </a:lnTo>
                <a:lnTo>
                  <a:pt x="3810" y="0"/>
                </a:lnTo>
                <a:lnTo>
                  <a:pt x="5397" y="0"/>
                </a:lnTo>
                <a:lnTo>
                  <a:pt x="8674" y="0"/>
                </a:lnTo>
                <a:lnTo>
                  <a:pt x="11468" y="1333"/>
                </a:lnTo>
                <a:lnTo>
                  <a:pt x="11468" y="4470"/>
                </a:lnTo>
                <a:lnTo>
                  <a:pt x="11468" y="8394"/>
                </a:lnTo>
                <a:lnTo>
                  <a:pt x="8001" y="10934"/>
                </a:lnTo>
                <a:lnTo>
                  <a:pt x="3530" y="10934"/>
                </a:lnTo>
                <a:lnTo>
                  <a:pt x="0" y="10934"/>
                </a:lnTo>
                <a:lnTo>
                  <a:pt x="2070" y="203"/>
                </a:lnTo>
                <a:close/>
              </a:path>
            </a:pathLst>
          </a:custGeom>
          <a:ln w="3378">
            <a:solidFill>
              <a:srgbClr val="FFFFFF"/>
            </a:solidFill>
          </a:ln>
        </p:spPr>
        <p:txBody>
          <a:bodyPr wrap="square" lIns="0" tIns="0" rIns="0" bIns="0" rtlCol="0"/>
          <a:lstStyle/>
          <a:p>
            <a:endParaRPr/>
          </a:p>
        </p:txBody>
      </p:sp>
      <p:sp>
        <p:nvSpPr>
          <p:cNvPr id="253" name="object 253"/>
          <p:cNvSpPr/>
          <p:nvPr/>
        </p:nvSpPr>
        <p:spPr>
          <a:xfrm>
            <a:off x="5777888" y="8701012"/>
            <a:ext cx="36830" cy="45085"/>
          </a:xfrm>
          <a:custGeom>
            <a:avLst/>
            <a:gdLst/>
            <a:ahLst/>
            <a:cxnLst/>
            <a:rect l="l" t="t" r="r" b="b"/>
            <a:pathLst>
              <a:path w="36829" h="45084">
                <a:moveTo>
                  <a:pt x="32537" y="17195"/>
                </a:moveTo>
                <a:lnTo>
                  <a:pt x="16598" y="17195"/>
                </a:lnTo>
                <a:lnTo>
                  <a:pt x="18072" y="9664"/>
                </a:lnTo>
                <a:lnTo>
                  <a:pt x="34874" y="9664"/>
                </a:lnTo>
                <a:lnTo>
                  <a:pt x="36741" y="0"/>
                </a:lnTo>
                <a:lnTo>
                  <a:pt x="8534" y="0"/>
                </a:lnTo>
                <a:lnTo>
                  <a:pt x="0" y="44932"/>
                </a:lnTo>
                <a:lnTo>
                  <a:pt x="29133" y="44932"/>
                </a:lnTo>
                <a:lnTo>
                  <a:pt x="31000" y="35267"/>
                </a:lnTo>
                <a:lnTo>
                  <a:pt x="13195"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54" name="object 254"/>
          <p:cNvSpPr/>
          <p:nvPr/>
        </p:nvSpPr>
        <p:spPr>
          <a:xfrm>
            <a:off x="5813084" y="8701012"/>
            <a:ext cx="36830" cy="45085"/>
          </a:xfrm>
          <a:custGeom>
            <a:avLst/>
            <a:gdLst/>
            <a:ahLst/>
            <a:cxnLst/>
            <a:rect l="l" t="t" r="r" b="b"/>
            <a:pathLst>
              <a:path w="36829" h="45084">
                <a:moveTo>
                  <a:pt x="32537" y="17195"/>
                </a:moveTo>
                <a:lnTo>
                  <a:pt x="16598" y="17195"/>
                </a:lnTo>
                <a:lnTo>
                  <a:pt x="18072" y="9664"/>
                </a:lnTo>
                <a:lnTo>
                  <a:pt x="34874" y="9664"/>
                </a:lnTo>
                <a:lnTo>
                  <a:pt x="36741" y="0"/>
                </a:lnTo>
                <a:lnTo>
                  <a:pt x="8534" y="0"/>
                </a:lnTo>
                <a:lnTo>
                  <a:pt x="0" y="44932"/>
                </a:lnTo>
                <a:lnTo>
                  <a:pt x="29133" y="44932"/>
                </a:lnTo>
                <a:lnTo>
                  <a:pt x="31000" y="35267"/>
                </a:lnTo>
                <a:lnTo>
                  <a:pt x="13208" y="35267"/>
                </a:lnTo>
                <a:lnTo>
                  <a:pt x="14871" y="26796"/>
                </a:lnTo>
                <a:lnTo>
                  <a:pt x="30670" y="26796"/>
                </a:lnTo>
                <a:lnTo>
                  <a:pt x="32537" y="17195"/>
                </a:lnTo>
                <a:close/>
              </a:path>
            </a:pathLst>
          </a:custGeom>
          <a:ln w="3378">
            <a:solidFill>
              <a:srgbClr val="FFFFFF"/>
            </a:solidFill>
          </a:ln>
        </p:spPr>
        <p:txBody>
          <a:bodyPr wrap="square" lIns="0" tIns="0" rIns="0" bIns="0" rtlCol="0"/>
          <a:lstStyle/>
          <a:p>
            <a:endParaRPr/>
          </a:p>
        </p:txBody>
      </p:sp>
      <p:sp>
        <p:nvSpPr>
          <p:cNvPr id="255" name="object 255"/>
          <p:cNvSpPr/>
          <p:nvPr/>
        </p:nvSpPr>
        <p:spPr>
          <a:xfrm>
            <a:off x="5851952" y="8701012"/>
            <a:ext cx="36195" cy="45085"/>
          </a:xfrm>
          <a:custGeom>
            <a:avLst/>
            <a:gdLst/>
            <a:ahLst/>
            <a:cxnLst/>
            <a:rect l="l" t="t" r="r" b="b"/>
            <a:pathLst>
              <a:path w="36195" h="45084">
                <a:moveTo>
                  <a:pt x="4737" y="44932"/>
                </a:moveTo>
                <a:lnTo>
                  <a:pt x="16078" y="44932"/>
                </a:lnTo>
                <a:lnTo>
                  <a:pt x="22669" y="9931"/>
                </a:lnTo>
                <a:lnTo>
                  <a:pt x="34137" y="9931"/>
                </a:lnTo>
                <a:lnTo>
                  <a:pt x="36067" y="0"/>
                </a:lnTo>
                <a:lnTo>
                  <a:pt x="1930" y="0"/>
                </a:lnTo>
                <a:lnTo>
                  <a:pt x="0" y="9931"/>
                </a:lnTo>
                <a:lnTo>
                  <a:pt x="11264" y="9931"/>
                </a:lnTo>
                <a:lnTo>
                  <a:pt x="4737" y="44932"/>
                </a:lnTo>
                <a:close/>
              </a:path>
            </a:pathLst>
          </a:custGeom>
          <a:ln w="3378">
            <a:solidFill>
              <a:srgbClr val="FFFFFF"/>
            </a:solidFill>
          </a:ln>
        </p:spPr>
        <p:txBody>
          <a:bodyPr wrap="square" lIns="0" tIns="0" rIns="0" bIns="0" rtlCol="0"/>
          <a:lstStyle/>
          <a:p>
            <a:endParaRPr/>
          </a:p>
        </p:txBody>
      </p:sp>
      <p:sp>
        <p:nvSpPr>
          <p:cNvPr id="256" name="object 256"/>
          <p:cNvSpPr txBox="1"/>
          <p:nvPr/>
        </p:nvSpPr>
        <p:spPr>
          <a:xfrm>
            <a:off x="7030937" y="6051002"/>
            <a:ext cx="212725" cy="1096010"/>
          </a:xfrm>
          <a:prstGeom prst="rect">
            <a:avLst/>
          </a:prstGeom>
        </p:spPr>
        <p:txBody>
          <a:bodyPr vert="vert270" wrap="square" lIns="0" tIns="15875" rIns="0" bIns="0" rtlCol="0">
            <a:spAutoFit/>
          </a:bodyPr>
          <a:lstStyle/>
          <a:p>
            <a:pPr algn="ctr">
              <a:lnSpc>
                <a:spcPct val="100000"/>
              </a:lnSpc>
              <a:spcBef>
                <a:spcPts val="125"/>
              </a:spcBef>
            </a:pPr>
            <a:r>
              <a:rPr sz="500" b="1" i="1" spc="0" dirty="0">
                <a:solidFill>
                  <a:srgbClr val="221E1F"/>
                </a:solidFill>
                <a:latin typeface="Arial-BoldItalicMT"/>
                <a:cs typeface="Arial-BoldItalicMT"/>
              </a:rPr>
              <a:t>I-35</a:t>
            </a:r>
            <a:r>
              <a:rPr sz="500" b="1" i="1" spc="-70" dirty="0">
                <a:solidFill>
                  <a:srgbClr val="221E1F"/>
                </a:solidFill>
                <a:latin typeface="Arial-BoldItalicMT"/>
                <a:cs typeface="Arial-BoldItalicMT"/>
              </a:rPr>
              <a:t> </a:t>
            </a:r>
            <a:r>
              <a:rPr sz="500" b="1" i="1" spc="-25" dirty="0">
                <a:solidFill>
                  <a:srgbClr val="221E1F"/>
                </a:solidFill>
                <a:latin typeface="Arial-BoldItalicMT"/>
                <a:cs typeface="Arial-BoldItalicMT"/>
              </a:rPr>
              <a:t>SOUTHBOUND</a:t>
            </a:r>
            <a:r>
              <a:rPr sz="500" b="1" i="1" spc="-70" dirty="0">
                <a:solidFill>
                  <a:srgbClr val="221E1F"/>
                </a:solidFill>
                <a:latin typeface="Arial-BoldItalicMT"/>
                <a:cs typeface="Arial-BoldItalicMT"/>
              </a:rPr>
              <a:t> </a:t>
            </a:r>
            <a:r>
              <a:rPr sz="500" b="1" i="1" spc="-40" dirty="0">
                <a:solidFill>
                  <a:srgbClr val="221E1F"/>
                </a:solidFill>
                <a:latin typeface="Arial-BoldItalicMT"/>
                <a:cs typeface="Arial-BoldItalicMT"/>
              </a:rPr>
              <a:t>FRONTAGE</a:t>
            </a:r>
            <a:r>
              <a:rPr sz="500" b="1" i="1" spc="-70" dirty="0">
                <a:solidFill>
                  <a:srgbClr val="221E1F"/>
                </a:solidFill>
                <a:latin typeface="Arial-BoldItalicMT"/>
                <a:cs typeface="Arial-BoldItalicMT"/>
              </a:rPr>
              <a:t> </a:t>
            </a:r>
            <a:r>
              <a:rPr sz="500" b="1" i="1" spc="-35" dirty="0">
                <a:solidFill>
                  <a:srgbClr val="221E1F"/>
                </a:solidFill>
                <a:latin typeface="Arial-BoldItalicMT"/>
                <a:cs typeface="Arial-BoldItalicMT"/>
              </a:rPr>
              <a:t>ROAD</a:t>
            </a:r>
            <a:endParaRPr sz="500">
              <a:latin typeface="Arial-BoldItalicMT"/>
              <a:cs typeface="Arial-BoldItalicMT"/>
            </a:endParaRPr>
          </a:p>
          <a:p>
            <a:pPr marL="41275" algn="ctr">
              <a:lnSpc>
                <a:spcPct val="100000"/>
              </a:lnSpc>
              <a:spcBef>
                <a:spcPts val="215"/>
              </a:spcBef>
            </a:pPr>
            <a:r>
              <a:rPr sz="500" b="1" i="1" dirty="0">
                <a:solidFill>
                  <a:srgbClr val="221E1F"/>
                </a:solidFill>
                <a:latin typeface="Arial-BoldItalicMT"/>
                <a:cs typeface="Arial-BoldItalicMT"/>
              </a:rPr>
              <a:t>I-35</a:t>
            </a:r>
            <a:endParaRPr sz="500">
              <a:latin typeface="Arial-BoldItalicMT"/>
              <a:cs typeface="Arial-BoldItalicMT"/>
            </a:endParaRPr>
          </a:p>
        </p:txBody>
      </p:sp>
      <p:sp>
        <p:nvSpPr>
          <p:cNvPr id="257" name="object 257"/>
          <p:cNvSpPr/>
          <p:nvPr/>
        </p:nvSpPr>
        <p:spPr>
          <a:xfrm>
            <a:off x="6332626" y="8487994"/>
            <a:ext cx="836282" cy="226923"/>
          </a:xfrm>
          <a:prstGeom prst="rect">
            <a:avLst/>
          </a:prstGeom>
          <a:blipFill>
            <a:blip r:embed="rId12" cstate="print"/>
            <a:stretch>
              <a:fillRect/>
            </a:stretch>
          </a:blipFill>
        </p:spPr>
        <p:txBody>
          <a:bodyPr wrap="square" lIns="0" tIns="0" rIns="0" bIns="0" rtlCol="0"/>
          <a:lstStyle/>
          <a:p>
            <a:endParaRPr/>
          </a:p>
        </p:txBody>
      </p:sp>
      <p:sp>
        <p:nvSpPr>
          <p:cNvPr id="258" name="object 258"/>
          <p:cNvSpPr/>
          <p:nvPr/>
        </p:nvSpPr>
        <p:spPr>
          <a:xfrm>
            <a:off x="7159682" y="8487994"/>
            <a:ext cx="0" cy="23495"/>
          </a:xfrm>
          <a:custGeom>
            <a:avLst/>
            <a:gdLst/>
            <a:ahLst/>
            <a:cxnLst/>
            <a:rect l="l" t="t" r="r" b="b"/>
            <a:pathLst>
              <a:path h="23495">
                <a:moveTo>
                  <a:pt x="0" y="0"/>
                </a:moveTo>
                <a:lnTo>
                  <a:pt x="0" y="23279"/>
                </a:lnTo>
              </a:path>
            </a:pathLst>
          </a:custGeom>
          <a:ln w="18453">
            <a:solidFill>
              <a:srgbClr val="FFFFFF"/>
            </a:solidFill>
          </a:ln>
        </p:spPr>
        <p:txBody>
          <a:bodyPr wrap="square" lIns="0" tIns="0" rIns="0" bIns="0" rtlCol="0"/>
          <a:lstStyle/>
          <a:p>
            <a:endParaRPr/>
          </a:p>
        </p:txBody>
      </p:sp>
      <p:sp>
        <p:nvSpPr>
          <p:cNvPr id="259" name="object 259"/>
          <p:cNvSpPr/>
          <p:nvPr/>
        </p:nvSpPr>
        <p:spPr>
          <a:xfrm>
            <a:off x="6332626" y="8511273"/>
            <a:ext cx="836294" cy="203835"/>
          </a:xfrm>
          <a:custGeom>
            <a:avLst/>
            <a:gdLst/>
            <a:ahLst/>
            <a:cxnLst/>
            <a:rect l="l" t="t" r="r" b="b"/>
            <a:pathLst>
              <a:path w="836295" h="203834">
                <a:moveTo>
                  <a:pt x="0" y="203644"/>
                </a:moveTo>
                <a:lnTo>
                  <a:pt x="836282" y="203644"/>
                </a:lnTo>
                <a:lnTo>
                  <a:pt x="836282" y="0"/>
                </a:lnTo>
                <a:lnTo>
                  <a:pt x="0" y="0"/>
                </a:lnTo>
                <a:lnTo>
                  <a:pt x="0" y="203644"/>
                </a:lnTo>
                <a:close/>
              </a:path>
            </a:pathLst>
          </a:custGeom>
          <a:solidFill>
            <a:srgbClr val="FFFFFF"/>
          </a:solidFill>
        </p:spPr>
        <p:txBody>
          <a:bodyPr wrap="square" lIns="0" tIns="0" rIns="0" bIns="0" rtlCol="0"/>
          <a:lstStyle/>
          <a:p>
            <a:endParaRPr/>
          </a:p>
        </p:txBody>
      </p:sp>
      <p:sp>
        <p:nvSpPr>
          <p:cNvPr id="260" name="object 260"/>
          <p:cNvSpPr/>
          <p:nvPr/>
        </p:nvSpPr>
        <p:spPr>
          <a:xfrm>
            <a:off x="6937888" y="8529743"/>
            <a:ext cx="157137" cy="155273"/>
          </a:xfrm>
          <a:prstGeom prst="rect">
            <a:avLst/>
          </a:prstGeom>
          <a:blipFill>
            <a:blip r:embed="rId13" cstate="print"/>
            <a:stretch>
              <a:fillRect/>
            </a:stretch>
          </a:blipFill>
        </p:spPr>
        <p:txBody>
          <a:bodyPr wrap="square" lIns="0" tIns="0" rIns="0" bIns="0" rtlCol="0"/>
          <a:lstStyle/>
          <a:p>
            <a:endParaRPr/>
          </a:p>
        </p:txBody>
      </p:sp>
      <p:sp>
        <p:nvSpPr>
          <p:cNvPr id="261" name="object 261"/>
          <p:cNvSpPr/>
          <p:nvPr/>
        </p:nvSpPr>
        <p:spPr>
          <a:xfrm>
            <a:off x="6457947" y="8623287"/>
            <a:ext cx="320040" cy="0"/>
          </a:xfrm>
          <a:custGeom>
            <a:avLst/>
            <a:gdLst/>
            <a:ahLst/>
            <a:cxnLst/>
            <a:rect l="l" t="t" r="r" b="b"/>
            <a:pathLst>
              <a:path w="320040">
                <a:moveTo>
                  <a:pt x="320039" y="0"/>
                </a:moveTo>
                <a:lnTo>
                  <a:pt x="0" y="0"/>
                </a:lnTo>
              </a:path>
            </a:pathLst>
          </a:custGeom>
          <a:ln w="3175">
            <a:solidFill>
              <a:srgbClr val="231F20"/>
            </a:solidFill>
          </a:ln>
        </p:spPr>
        <p:txBody>
          <a:bodyPr wrap="square" lIns="0" tIns="0" rIns="0" bIns="0" rtlCol="0"/>
          <a:lstStyle/>
          <a:p>
            <a:endParaRPr/>
          </a:p>
        </p:txBody>
      </p:sp>
      <p:sp>
        <p:nvSpPr>
          <p:cNvPr id="262" name="object 262"/>
          <p:cNvSpPr/>
          <p:nvPr/>
        </p:nvSpPr>
        <p:spPr>
          <a:xfrm>
            <a:off x="6457947" y="8591283"/>
            <a:ext cx="320040" cy="32384"/>
          </a:xfrm>
          <a:custGeom>
            <a:avLst/>
            <a:gdLst/>
            <a:ahLst/>
            <a:cxnLst/>
            <a:rect l="l" t="t" r="r" b="b"/>
            <a:pathLst>
              <a:path w="320040" h="32384">
                <a:moveTo>
                  <a:pt x="320039" y="0"/>
                </a:moveTo>
                <a:lnTo>
                  <a:pt x="0" y="0"/>
                </a:lnTo>
                <a:lnTo>
                  <a:pt x="0" y="32003"/>
                </a:lnTo>
              </a:path>
            </a:pathLst>
          </a:custGeom>
          <a:ln w="3175">
            <a:solidFill>
              <a:srgbClr val="231F20"/>
            </a:solidFill>
          </a:ln>
        </p:spPr>
        <p:txBody>
          <a:bodyPr wrap="square" lIns="0" tIns="0" rIns="0" bIns="0" rtlCol="0"/>
          <a:lstStyle/>
          <a:p>
            <a:endParaRPr/>
          </a:p>
        </p:txBody>
      </p:sp>
      <p:sp>
        <p:nvSpPr>
          <p:cNvPr id="263" name="object 263"/>
          <p:cNvSpPr/>
          <p:nvPr/>
        </p:nvSpPr>
        <p:spPr>
          <a:xfrm>
            <a:off x="6777987" y="8591283"/>
            <a:ext cx="0" cy="32384"/>
          </a:xfrm>
          <a:custGeom>
            <a:avLst/>
            <a:gdLst/>
            <a:ahLst/>
            <a:cxnLst/>
            <a:rect l="l" t="t" r="r" b="b"/>
            <a:pathLst>
              <a:path h="32384">
                <a:moveTo>
                  <a:pt x="0" y="0"/>
                </a:moveTo>
                <a:lnTo>
                  <a:pt x="0" y="32003"/>
                </a:lnTo>
              </a:path>
            </a:pathLst>
          </a:custGeom>
          <a:ln w="3175">
            <a:solidFill>
              <a:srgbClr val="231F20"/>
            </a:solidFill>
          </a:ln>
        </p:spPr>
        <p:txBody>
          <a:bodyPr wrap="square" lIns="0" tIns="0" rIns="0" bIns="0" rtlCol="0"/>
          <a:lstStyle/>
          <a:p>
            <a:endParaRPr/>
          </a:p>
        </p:txBody>
      </p:sp>
      <p:sp>
        <p:nvSpPr>
          <p:cNvPr id="264" name="object 264"/>
          <p:cNvSpPr/>
          <p:nvPr/>
        </p:nvSpPr>
        <p:spPr>
          <a:xfrm>
            <a:off x="6617967" y="8591283"/>
            <a:ext cx="0" cy="32384"/>
          </a:xfrm>
          <a:custGeom>
            <a:avLst/>
            <a:gdLst/>
            <a:ahLst/>
            <a:cxnLst/>
            <a:rect l="l" t="t" r="r" b="b"/>
            <a:pathLst>
              <a:path h="32384">
                <a:moveTo>
                  <a:pt x="0" y="0"/>
                </a:moveTo>
                <a:lnTo>
                  <a:pt x="0" y="32003"/>
                </a:lnTo>
              </a:path>
            </a:pathLst>
          </a:custGeom>
          <a:ln w="3175">
            <a:solidFill>
              <a:srgbClr val="231F20"/>
            </a:solidFill>
          </a:ln>
        </p:spPr>
        <p:txBody>
          <a:bodyPr wrap="square" lIns="0" tIns="0" rIns="0" bIns="0" rtlCol="0"/>
          <a:lstStyle/>
          <a:p>
            <a:endParaRPr/>
          </a:p>
        </p:txBody>
      </p:sp>
      <p:sp>
        <p:nvSpPr>
          <p:cNvPr id="265" name="object 265"/>
          <p:cNvSpPr/>
          <p:nvPr/>
        </p:nvSpPr>
        <p:spPr>
          <a:xfrm>
            <a:off x="6457950" y="8591279"/>
            <a:ext cx="160020" cy="0"/>
          </a:xfrm>
          <a:custGeom>
            <a:avLst/>
            <a:gdLst/>
            <a:ahLst/>
            <a:cxnLst/>
            <a:rect l="l" t="t" r="r" b="b"/>
            <a:pathLst>
              <a:path w="160020">
                <a:moveTo>
                  <a:pt x="0" y="0"/>
                </a:moveTo>
                <a:lnTo>
                  <a:pt x="160020" y="0"/>
                </a:lnTo>
              </a:path>
            </a:pathLst>
          </a:custGeom>
          <a:ln w="3175">
            <a:solidFill>
              <a:srgbClr val="231F20"/>
            </a:solidFill>
          </a:ln>
        </p:spPr>
        <p:txBody>
          <a:bodyPr wrap="square" lIns="0" tIns="0" rIns="0" bIns="0" rtlCol="0"/>
          <a:lstStyle/>
          <a:p>
            <a:endParaRPr/>
          </a:p>
        </p:txBody>
      </p:sp>
      <p:sp>
        <p:nvSpPr>
          <p:cNvPr id="266" name="object 266"/>
          <p:cNvSpPr/>
          <p:nvPr/>
        </p:nvSpPr>
        <p:spPr>
          <a:xfrm>
            <a:off x="6457947" y="8591283"/>
            <a:ext cx="160020" cy="32384"/>
          </a:xfrm>
          <a:custGeom>
            <a:avLst/>
            <a:gdLst/>
            <a:ahLst/>
            <a:cxnLst/>
            <a:rect l="l" t="t" r="r" b="b"/>
            <a:pathLst>
              <a:path w="160020" h="32384">
                <a:moveTo>
                  <a:pt x="0" y="0"/>
                </a:moveTo>
                <a:lnTo>
                  <a:pt x="0" y="32003"/>
                </a:lnTo>
                <a:lnTo>
                  <a:pt x="160020" y="32003"/>
                </a:lnTo>
                <a:lnTo>
                  <a:pt x="0" y="0"/>
                </a:lnTo>
                <a:close/>
              </a:path>
            </a:pathLst>
          </a:custGeom>
          <a:solidFill>
            <a:srgbClr val="231F20"/>
          </a:solidFill>
        </p:spPr>
        <p:txBody>
          <a:bodyPr wrap="square" lIns="0" tIns="0" rIns="0" bIns="0" rtlCol="0"/>
          <a:lstStyle/>
          <a:p>
            <a:endParaRPr/>
          </a:p>
        </p:txBody>
      </p:sp>
      <p:sp>
        <p:nvSpPr>
          <p:cNvPr id="267" name="object 267"/>
          <p:cNvSpPr/>
          <p:nvPr/>
        </p:nvSpPr>
        <p:spPr>
          <a:xfrm>
            <a:off x="6457947" y="8591283"/>
            <a:ext cx="160020" cy="32384"/>
          </a:xfrm>
          <a:custGeom>
            <a:avLst/>
            <a:gdLst/>
            <a:ahLst/>
            <a:cxnLst/>
            <a:rect l="l" t="t" r="r" b="b"/>
            <a:pathLst>
              <a:path w="160020" h="32384">
                <a:moveTo>
                  <a:pt x="160020" y="0"/>
                </a:moveTo>
                <a:lnTo>
                  <a:pt x="0" y="0"/>
                </a:lnTo>
                <a:lnTo>
                  <a:pt x="160020" y="32003"/>
                </a:lnTo>
                <a:lnTo>
                  <a:pt x="160020" y="0"/>
                </a:lnTo>
                <a:close/>
              </a:path>
            </a:pathLst>
          </a:custGeom>
          <a:solidFill>
            <a:srgbClr val="231F20"/>
          </a:solidFill>
        </p:spPr>
        <p:txBody>
          <a:bodyPr wrap="square" lIns="0" tIns="0" rIns="0" bIns="0" rtlCol="0"/>
          <a:lstStyle/>
          <a:p>
            <a:endParaRPr/>
          </a:p>
        </p:txBody>
      </p:sp>
      <p:sp>
        <p:nvSpPr>
          <p:cNvPr id="268" name="object 268"/>
          <p:cNvSpPr/>
          <p:nvPr/>
        </p:nvSpPr>
        <p:spPr>
          <a:xfrm>
            <a:off x="6457950" y="8623283"/>
            <a:ext cx="160020" cy="0"/>
          </a:xfrm>
          <a:custGeom>
            <a:avLst/>
            <a:gdLst/>
            <a:ahLst/>
            <a:cxnLst/>
            <a:rect l="l" t="t" r="r" b="b"/>
            <a:pathLst>
              <a:path w="160020">
                <a:moveTo>
                  <a:pt x="0" y="0"/>
                </a:moveTo>
                <a:lnTo>
                  <a:pt x="160020" y="0"/>
                </a:lnTo>
              </a:path>
            </a:pathLst>
          </a:custGeom>
          <a:ln w="3175">
            <a:solidFill>
              <a:srgbClr val="231F20"/>
            </a:solidFill>
          </a:ln>
        </p:spPr>
        <p:txBody>
          <a:bodyPr wrap="square" lIns="0" tIns="0" rIns="0" bIns="0" rtlCol="0"/>
          <a:lstStyle/>
          <a:p>
            <a:endParaRPr/>
          </a:p>
        </p:txBody>
      </p:sp>
      <p:sp>
        <p:nvSpPr>
          <p:cNvPr id="269" name="object 269"/>
          <p:cNvSpPr txBox="1"/>
          <p:nvPr/>
        </p:nvSpPr>
        <p:spPr>
          <a:xfrm>
            <a:off x="6332626" y="8508130"/>
            <a:ext cx="827405" cy="89535"/>
          </a:xfrm>
          <a:prstGeom prst="rect">
            <a:avLst/>
          </a:prstGeom>
        </p:spPr>
        <p:txBody>
          <a:bodyPr vert="horz" wrap="square" lIns="0" tIns="15240" rIns="0" bIns="0" rtlCol="0">
            <a:spAutoFit/>
          </a:bodyPr>
          <a:lstStyle/>
          <a:p>
            <a:pPr marL="114300">
              <a:lnSpc>
                <a:spcPct val="100000"/>
              </a:lnSpc>
              <a:spcBef>
                <a:spcPts val="120"/>
              </a:spcBef>
            </a:pPr>
            <a:r>
              <a:rPr sz="400" spc="-10" dirty="0">
                <a:solidFill>
                  <a:srgbClr val="231F20"/>
                </a:solidFill>
                <a:latin typeface="Arial"/>
                <a:cs typeface="Arial"/>
              </a:rPr>
              <a:t>0 60 120</a:t>
            </a:r>
            <a:r>
              <a:rPr sz="400" spc="-85" dirty="0">
                <a:solidFill>
                  <a:srgbClr val="231F20"/>
                </a:solidFill>
                <a:latin typeface="Arial"/>
                <a:cs typeface="Arial"/>
              </a:rPr>
              <a:t> </a:t>
            </a:r>
            <a:r>
              <a:rPr sz="400" dirty="0">
                <a:solidFill>
                  <a:srgbClr val="231F20"/>
                </a:solidFill>
                <a:latin typeface="Arial"/>
                <a:cs typeface="Arial"/>
              </a:rPr>
              <a:t>feet</a:t>
            </a:r>
            <a:endParaRPr sz="400">
              <a:latin typeface="Arial"/>
              <a:cs typeface="Arial"/>
            </a:endParaRPr>
          </a:p>
        </p:txBody>
      </p:sp>
      <p:sp>
        <p:nvSpPr>
          <p:cNvPr id="270" name="object 270"/>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800" b="1" dirty="0">
                <a:solidFill>
                  <a:srgbClr val="7D7F7E"/>
                </a:solidFill>
                <a:latin typeface="Trebuchet MS"/>
                <a:cs typeface="Trebuchet MS"/>
              </a:rPr>
              <a:t>4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5"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271" name="object 271"/>
          <p:cNvSpPr txBox="1"/>
          <p:nvPr/>
        </p:nvSpPr>
        <p:spPr>
          <a:xfrm>
            <a:off x="673100" y="1653786"/>
            <a:ext cx="3171190" cy="3162300"/>
          </a:xfrm>
          <a:prstGeom prst="rect">
            <a:avLst/>
          </a:prstGeom>
        </p:spPr>
        <p:txBody>
          <a:bodyPr vert="horz" wrap="square" lIns="0" tIns="95250" rIns="0" bIns="0" rtlCol="0">
            <a:spAutoFit/>
          </a:bodyPr>
          <a:lstStyle/>
          <a:p>
            <a:pPr marL="12700">
              <a:lnSpc>
                <a:spcPct val="100000"/>
              </a:lnSpc>
              <a:spcBef>
                <a:spcPts val="750"/>
              </a:spcBef>
            </a:pPr>
            <a:r>
              <a:rPr sz="1000" b="1" spc="-10" dirty="0">
                <a:solidFill>
                  <a:srgbClr val="231F20"/>
                </a:solidFill>
                <a:latin typeface="Palatino Linotype"/>
                <a:cs typeface="Palatino Linotype"/>
              </a:rPr>
              <a:t>2. </a:t>
            </a:r>
            <a:r>
              <a:rPr sz="1000" b="1" spc="-15" dirty="0">
                <a:solidFill>
                  <a:srgbClr val="231F20"/>
                </a:solidFill>
                <a:latin typeface="Palatino Linotype"/>
                <a:cs typeface="Palatino Linotype"/>
              </a:rPr>
              <a:t>Master Planning</a:t>
            </a:r>
            <a:r>
              <a:rPr sz="1000" b="1" spc="50" dirty="0">
                <a:solidFill>
                  <a:srgbClr val="231F20"/>
                </a:solidFill>
                <a:latin typeface="Palatino Linotype"/>
                <a:cs typeface="Palatino Linotype"/>
              </a:rPr>
              <a:t> </a:t>
            </a:r>
            <a:r>
              <a:rPr sz="1000" b="1" spc="-10" dirty="0">
                <a:solidFill>
                  <a:srgbClr val="231F20"/>
                </a:solidFill>
                <a:latin typeface="Palatino Linotype"/>
                <a:cs typeface="Palatino Linotype"/>
              </a:rPr>
              <a:t>Process</a:t>
            </a:r>
            <a:endParaRPr sz="1000">
              <a:latin typeface="Palatino Linotype"/>
              <a:cs typeface="Palatino Linotype"/>
            </a:endParaRPr>
          </a:p>
          <a:p>
            <a:pPr marL="12700" marR="67945">
              <a:lnSpc>
                <a:spcPct val="116700"/>
              </a:lnSpc>
              <a:spcBef>
                <a:spcPts val="450"/>
              </a:spcBef>
            </a:pPr>
            <a:r>
              <a:rPr sz="1000" spc="-5" dirty="0">
                <a:solidFill>
                  <a:srgbClr val="231F20"/>
                </a:solidFill>
                <a:latin typeface="Palatino Linotype"/>
                <a:cs typeface="Palatino Linotype"/>
              </a:rPr>
              <a:t>Over </a:t>
            </a:r>
            <a:r>
              <a:rPr sz="1000" dirty="0">
                <a:solidFill>
                  <a:srgbClr val="231F20"/>
                </a:solidFill>
                <a:latin typeface="Palatino Linotype"/>
                <a:cs typeface="Palatino Linotype"/>
              </a:rPr>
              <a:t>the past two years, Central Health has been  actively engaged in developing the Master </a:t>
            </a:r>
            <a:r>
              <a:rPr sz="1000" spc="-10" dirty="0">
                <a:solidFill>
                  <a:srgbClr val="231F20"/>
                </a:solidFill>
                <a:latin typeface="Palatino Linotype"/>
                <a:cs typeface="Palatino Linotype"/>
              </a:rPr>
              <a:t>Plan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the Central Health Brackenridge Campus—which has  been the site of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public hospital for over</a:t>
            </a:r>
            <a:r>
              <a:rPr sz="1000" spc="185" dirty="0">
                <a:solidFill>
                  <a:srgbClr val="231F20"/>
                </a:solidFill>
                <a:latin typeface="Palatino Linotype"/>
                <a:cs typeface="Palatino Linotype"/>
              </a:rPr>
              <a:t> </a:t>
            </a:r>
            <a:r>
              <a:rPr sz="1000" spc="0" dirty="0">
                <a:solidFill>
                  <a:srgbClr val="231F20"/>
                </a:solidFill>
                <a:latin typeface="Palatino Linotype"/>
                <a:cs typeface="Palatino Linotype"/>
              </a:rPr>
              <a:t>100</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years. This Master </a:t>
            </a:r>
            <a:r>
              <a:rPr sz="1000" spc="-5" dirty="0">
                <a:solidFill>
                  <a:srgbClr val="231F20"/>
                </a:solidFill>
                <a:latin typeface="Palatino Linotype"/>
                <a:cs typeface="Palatino Linotype"/>
              </a:rPr>
              <a:t>Plan, </a:t>
            </a:r>
            <a:r>
              <a:rPr sz="1000" dirty="0">
                <a:solidFill>
                  <a:srgbClr val="231F20"/>
                </a:solidFill>
                <a:latin typeface="Palatino Linotype"/>
                <a:cs typeface="Palatino Linotype"/>
              </a:rPr>
              <a:t>informed by significant public  outreach and stakeholder input, lays out a broad  vision for the future of the Site that is consistent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Central Health’s mission.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sets forth </a:t>
            </a:r>
            <a:r>
              <a:rPr sz="1000" spc="0" dirty="0">
                <a:solidFill>
                  <a:srgbClr val="231F20"/>
                </a:solidFill>
                <a:latin typeface="Palatino Linotype"/>
                <a:cs typeface="Palatino Linotype"/>
              </a:rPr>
              <a:t>33  </a:t>
            </a:r>
            <a:r>
              <a:rPr sz="1000" dirty="0">
                <a:solidFill>
                  <a:srgbClr val="231F20"/>
                </a:solidFill>
                <a:latin typeface="Palatino Linotype"/>
                <a:cs typeface="Palatino Linotype"/>
              </a:rPr>
              <a:t>specific policies and actions (the </a:t>
            </a:r>
            <a:r>
              <a:rPr sz="1000" spc="-5" dirty="0">
                <a:solidFill>
                  <a:srgbClr val="231F20"/>
                </a:solidFill>
                <a:latin typeface="Palatino Linotype"/>
                <a:cs typeface="Palatino Linotype"/>
              </a:rPr>
              <a:t>Planning </a:t>
            </a:r>
            <a:r>
              <a:rPr sz="1000" dirty="0">
                <a:solidFill>
                  <a:srgbClr val="231F20"/>
                </a:solidFill>
                <a:latin typeface="Palatino Linotype"/>
                <a:cs typeface="Palatino Linotype"/>
              </a:rPr>
              <a:t>Parameters:  see Appendix </a:t>
            </a:r>
            <a:r>
              <a:rPr sz="1000" spc="-35" dirty="0">
                <a:solidFill>
                  <a:srgbClr val="231F20"/>
                </a:solidFill>
                <a:latin typeface="Palatino Linotype"/>
                <a:cs typeface="Palatino Linotype"/>
              </a:rPr>
              <a:t>A) </a:t>
            </a:r>
            <a:r>
              <a:rPr sz="1000" dirty="0">
                <a:solidFill>
                  <a:srgbClr val="231F20"/>
                </a:solidFill>
                <a:latin typeface="Palatino Linotype"/>
                <a:cs typeface="Palatino Linotype"/>
              </a:rPr>
              <a:t>intended to guide the near-term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long-term reuse and redevelopment of the Site, </a:t>
            </a:r>
            <a:r>
              <a:rPr sz="1000" spc="0" dirty="0">
                <a:solidFill>
                  <a:srgbClr val="231F20"/>
                </a:solidFill>
                <a:latin typeface="Palatino Linotype"/>
                <a:cs typeface="Palatino Linotype"/>
              </a:rPr>
              <a:t>which  </a:t>
            </a:r>
            <a:r>
              <a:rPr sz="1000" dirty="0">
                <a:solidFill>
                  <a:srgbClr val="231F20"/>
                </a:solidFill>
                <a:latin typeface="Palatino Linotype"/>
                <a:cs typeface="Palatino Linotype"/>
              </a:rPr>
              <a:t>will begin when Seton transfers University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Center Brackenridge (UMCB) hospital</a:t>
            </a:r>
            <a:r>
              <a:rPr sz="1000" spc="110" dirty="0">
                <a:solidFill>
                  <a:srgbClr val="231F20"/>
                </a:solidFill>
                <a:latin typeface="Palatino Linotype"/>
                <a:cs typeface="Palatino Linotype"/>
              </a:rPr>
              <a:t> </a:t>
            </a:r>
            <a:r>
              <a:rPr sz="1000" spc="0" dirty="0">
                <a:solidFill>
                  <a:srgbClr val="231F20"/>
                </a:solidFill>
                <a:latin typeface="Palatino Linotype"/>
                <a:cs typeface="Palatino Linotype"/>
              </a:rPr>
              <a:t>operations</a:t>
            </a:r>
            <a:endParaRPr sz="1000">
              <a:latin typeface="Palatino Linotype"/>
              <a:cs typeface="Palatino Linotype"/>
            </a:endParaRPr>
          </a:p>
          <a:p>
            <a:pPr marL="12700" marR="125095">
              <a:lnSpc>
                <a:spcPct val="116700"/>
              </a:lnSpc>
            </a:pPr>
            <a:r>
              <a:rPr sz="1000" dirty="0">
                <a:solidFill>
                  <a:srgbClr val="231F20"/>
                </a:solidFill>
                <a:latin typeface="Palatino Linotype"/>
                <a:cs typeface="Palatino Linotype"/>
              </a:rPr>
              <a:t>to the new Dell Seton hospital. Respondents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carefully review the adopted Master </a:t>
            </a:r>
            <a:r>
              <a:rPr sz="1000" spc="-5" dirty="0">
                <a:solidFill>
                  <a:srgbClr val="231F20"/>
                </a:solidFill>
                <a:latin typeface="Palatino Linotype"/>
                <a:cs typeface="Palatino Linotype"/>
              </a:rPr>
              <a:t>Plan, </a:t>
            </a:r>
            <a:r>
              <a:rPr sz="1000" dirty="0">
                <a:solidFill>
                  <a:srgbClr val="231F20"/>
                </a:solidFill>
                <a:latin typeface="Palatino Linotype"/>
                <a:cs typeface="Palatino Linotype"/>
              </a:rPr>
              <a:t>located </a:t>
            </a:r>
            <a:r>
              <a:rPr sz="1000" spc="0" dirty="0">
                <a:solidFill>
                  <a:srgbClr val="231F20"/>
                </a:solidFill>
                <a:latin typeface="Palatino Linotype"/>
                <a:cs typeface="Palatino Linotype"/>
              </a:rPr>
              <a:t>at:  </a:t>
            </a:r>
            <a:r>
              <a:rPr sz="1000" u="sng" spc="-5" dirty="0">
                <a:solidFill>
                  <a:srgbClr val="205E9E"/>
                </a:solidFill>
                <a:uFill>
                  <a:solidFill>
                    <a:srgbClr val="205E9E"/>
                  </a:solidFill>
                </a:uFill>
                <a:latin typeface="Palatino Linotype"/>
                <a:cs typeface="Palatino Linotype"/>
                <a:hlinkClick r:id="rId14"/>
              </a:rPr>
              <a:t>http://www.centralhealthcampus.net/planning/</a:t>
            </a:r>
            <a:endParaRPr sz="1000">
              <a:latin typeface="Palatino Linotype"/>
              <a:cs typeface="Palatino Linotype"/>
            </a:endParaRPr>
          </a:p>
        </p:txBody>
      </p:sp>
      <p:sp>
        <p:nvSpPr>
          <p:cNvPr id="272" name="object 272"/>
          <p:cNvSpPr txBox="1"/>
          <p:nvPr/>
        </p:nvSpPr>
        <p:spPr>
          <a:xfrm>
            <a:off x="4147820" y="1653785"/>
            <a:ext cx="3147060" cy="2628900"/>
          </a:xfrm>
          <a:prstGeom prst="rect">
            <a:avLst/>
          </a:prstGeom>
        </p:spPr>
        <p:txBody>
          <a:bodyPr vert="horz" wrap="square" lIns="0" tIns="95250" rIns="0" bIns="0" rtlCol="0">
            <a:spAutoFit/>
          </a:bodyPr>
          <a:lstStyle/>
          <a:p>
            <a:pPr marL="12700">
              <a:lnSpc>
                <a:spcPct val="100000"/>
              </a:lnSpc>
              <a:spcBef>
                <a:spcPts val="750"/>
              </a:spcBef>
            </a:pPr>
            <a:r>
              <a:rPr sz="1000" b="1" spc="-10" dirty="0">
                <a:solidFill>
                  <a:srgbClr val="231F20"/>
                </a:solidFill>
                <a:latin typeface="Palatino Linotype"/>
                <a:cs typeface="Palatino Linotype"/>
              </a:rPr>
              <a:t>3. Introduction to the</a:t>
            </a:r>
            <a:r>
              <a:rPr sz="1000" b="1" spc="65" dirty="0">
                <a:solidFill>
                  <a:srgbClr val="231F20"/>
                </a:solidFill>
                <a:latin typeface="Palatino Linotype"/>
                <a:cs typeface="Palatino Linotype"/>
              </a:rPr>
              <a:t> </a:t>
            </a:r>
            <a:r>
              <a:rPr sz="1000" b="1" spc="-10" dirty="0">
                <a:solidFill>
                  <a:srgbClr val="231F20"/>
                </a:solidFill>
                <a:latin typeface="Palatino Linotype"/>
                <a:cs typeface="Palatino Linotype"/>
              </a:rPr>
              <a:t>Property</a:t>
            </a:r>
            <a:endParaRPr sz="1000">
              <a:latin typeface="Palatino Linotype"/>
              <a:cs typeface="Palatino Linotype"/>
            </a:endParaRPr>
          </a:p>
          <a:p>
            <a:pPr marL="12700" marR="5080">
              <a:lnSpc>
                <a:spcPct val="116700"/>
              </a:lnSpc>
              <a:spcBef>
                <a:spcPts val="450"/>
              </a:spcBef>
            </a:pPr>
            <a:r>
              <a:rPr sz="1000" spc="-15" dirty="0">
                <a:solidFill>
                  <a:srgbClr val="231F20"/>
                </a:solidFill>
                <a:latin typeface="Palatino Linotype"/>
                <a:cs typeface="Palatino Linotype"/>
              </a:rPr>
              <a:t>Bounded </a:t>
            </a:r>
            <a:r>
              <a:rPr sz="1000" spc="-20" dirty="0">
                <a:solidFill>
                  <a:srgbClr val="231F20"/>
                </a:solidFill>
                <a:latin typeface="Palatino Linotype"/>
                <a:cs typeface="Palatino Linotype"/>
              </a:rPr>
              <a:t>by Red River </a:t>
            </a:r>
            <a:r>
              <a:rPr sz="1000" spc="-15" dirty="0">
                <a:solidFill>
                  <a:srgbClr val="231F20"/>
                </a:solidFill>
                <a:latin typeface="Palatino Linotype"/>
                <a:cs typeface="Palatino Linotype"/>
              </a:rPr>
              <a:t>Street </a:t>
            </a:r>
            <a:r>
              <a:rPr sz="1000" spc="-20" dirty="0">
                <a:solidFill>
                  <a:srgbClr val="231F20"/>
                </a:solidFill>
                <a:latin typeface="Palatino Linotype"/>
                <a:cs typeface="Palatino Linotype"/>
              </a:rPr>
              <a:t>on </a:t>
            </a:r>
            <a:r>
              <a:rPr sz="1000" spc="-15" dirty="0">
                <a:solidFill>
                  <a:srgbClr val="231F20"/>
                </a:solidFill>
                <a:latin typeface="Palatino Linotype"/>
                <a:cs typeface="Palatino Linotype"/>
              </a:rPr>
              <a:t>the </a:t>
            </a:r>
            <a:r>
              <a:rPr sz="1000" spc="-20" dirty="0">
                <a:solidFill>
                  <a:srgbClr val="231F20"/>
                </a:solidFill>
                <a:latin typeface="Palatino Linotype"/>
                <a:cs typeface="Palatino Linotype"/>
              </a:rPr>
              <a:t>west, </a:t>
            </a:r>
            <a:r>
              <a:rPr sz="1000" spc="-15" dirty="0">
                <a:solidFill>
                  <a:srgbClr val="231F20"/>
                </a:solidFill>
                <a:latin typeface="Palatino Linotype"/>
                <a:cs typeface="Palatino Linotype"/>
              </a:rPr>
              <a:t>East 15th  Street </a:t>
            </a:r>
            <a:r>
              <a:rPr sz="1000" spc="-20" dirty="0">
                <a:solidFill>
                  <a:srgbClr val="231F20"/>
                </a:solidFill>
                <a:latin typeface="Palatino Linotype"/>
                <a:cs typeface="Palatino Linotype"/>
              </a:rPr>
              <a:t>on </a:t>
            </a:r>
            <a:r>
              <a:rPr sz="1000" spc="-15" dirty="0">
                <a:solidFill>
                  <a:srgbClr val="231F20"/>
                </a:solidFill>
                <a:latin typeface="Palatino Linotype"/>
                <a:cs typeface="Palatino Linotype"/>
              </a:rPr>
              <a:t>the north </a:t>
            </a:r>
            <a:r>
              <a:rPr sz="1000" spc="-20" dirty="0">
                <a:solidFill>
                  <a:srgbClr val="231F20"/>
                </a:solidFill>
                <a:latin typeface="Palatino Linotype"/>
                <a:cs typeface="Palatino Linotype"/>
              </a:rPr>
              <a:t>and </a:t>
            </a:r>
            <a:r>
              <a:rPr sz="1000" spc="-15" dirty="0">
                <a:solidFill>
                  <a:srgbClr val="231F20"/>
                </a:solidFill>
                <a:latin typeface="Palatino Linotype"/>
                <a:cs typeface="Palatino Linotype"/>
              </a:rPr>
              <a:t>the southbound I-35 frontage  </a:t>
            </a:r>
            <a:r>
              <a:rPr sz="1000" spc="-20" dirty="0">
                <a:solidFill>
                  <a:srgbClr val="231F20"/>
                </a:solidFill>
                <a:latin typeface="Palatino Linotype"/>
                <a:cs typeface="Palatino Linotype"/>
              </a:rPr>
              <a:t>road on </a:t>
            </a:r>
            <a:r>
              <a:rPr sz="1000" spc="-15" dirty="0">
                <a:solidFill>
                  <a:srgbClr val="231F20"/>
                </a:solidFill>
                <a:latin typeface="Palatino Linotype"/>
                <a:cs typeface="Palatino Linotype"/>
              </a:rPr>
              <a:t>the east, the Central </a:t>
            </a:r>
            <a:r>
              <a:rPr sz="1000" spc="-20" dirty="0">
                <a:solidFill>
                  <a:srgbClr val="231F20"/>
                </a:solidFill>
                <a:latin typeface="Palatino Linotype"/>
                <a:cs typeface="Palatino Linotype"/>
              </a:rPr>
              <a:t>Health </a:t>
            </a:r>
            <a:r>
              <a:rPr sz="1000" spc="-15" dirty="0">
                <a:solidFill>
                  <a:srgbClr val="231F20"/>
                </a:solidFill>
                <a:latin typeface="Palatino Linotype"/>
                <a:cs typeface="Palatino Linotype"/>
              </a:rPr>
              <a:t>Brackenridge  </a:t>
            </a:r>
            <a:r>
              <a:rPr sz="1000" spc="-20" dirty="0">
                <a:solidFill>
                  <a:srgbClr val="231F20"/>
                </a:solidFill>
                <a:latin typeface="Palatino Linotype"/>
                <a:cs typeface="Palatino Linotype"/>
              </a:rPr>
              <a:t>Campus </a:t>
            </a:r>
            <a:r>
              <a:rPr sz="1000" spc="-15" dirty="0">
                <a:solidFill>
                  <a:srgbClr val="231F20"/>
                </a:solidFill>
                <a:latin typeface="Palatino Linotype"/>
                <a:cs typeface="Palatino Linotype"/>
              </a:rPr>
              <a:t>is a large “superblock” within </a:t>
            </a:r>
            <a:r>
              <a:rPr sz="1000" spc="-20" dirty="0">
                <a:solidFill>
                  <a:srgbClr val="231F20"/>
                </a:solidFill>
                <a:latin typeface="Palatino Linotype"/>
                <a:cs typeface="Palatino Linotype"/>
              </a:rPr>
              <a:t>downtown  </a:t>
            </a:r>
            <a:r>
              <a:rPr sz="1000" spc="-25" dirty="0">
                <a:solidFill>
                  <a:srgbClr val="231F20"/>
                </a:solidFill>
                <a:latin typeface="Palatino Linotype"/>
                <a:cs typeface="Palatino Linotype"/>
              </a:rPr>
              <a:t>Austin. </a:t>
            </a:r>
            <a:r>
              <a:rPr sz="1000" spc="-15" dirty="0">
                <a:solidFill>
                  <a:srgbClr val="231F20"/>
                </a:solidFill>
                <a:latin typeface="Palatino Linotype"/>
                <a:cs typeface="Palatino Linotype"/>
              </a:rPr>
              <a:t>Today, there are </a:t>
            </a:r>
            <a:r>
              <a:rPr sz="1000" spc="-20" dirty="0">
                <a:solidFill>
                  <a:srgbClr val="231F20"/>
                </a:solidFill>
                <a:latin typeface="Palatino Linotype"/>
                <a:cs typeface="Palatino Linotype"/>
              </a:rPr>
              <a:t>no </a:t>
            </a:r>
            <a:r>
              <a:rPr sz="1000" spc="-15" dirty="0">
                <a:solidFill>
                  <a:srgbClr val="231F20"/>
                </a:solidFill>
                <a:latin typeface="Palatino Linotype"/>
                <a:cs typeface="Palatino Linotype"/>
              </a:rPr>
              <a:t>public </a:t>
            </a:r>
            <a:r>
              <a:rPr sz="1000" spc="-10" dirty="0">
                <a:solidFill>
                  <a:srgbClr val="231F20"/>
                </a:solidFill>
                <a:latin typeface="Palatino Linotype"/>
                <a:cs typeface="Palatino Linotype"/>
              </a:rPr>
              <a:t>streets </a:t>
            </a:r>
            <a:r>
              <a:rPr sz="1000" spc="-20" dirty="0">
                <a:solidFill>
                  <a:srgbClr val="231F20"/>
                </a:solidFill>
                <a:latin typeface="Palatino Linotype"/>
                <a:cs typeface="Palatino Linotype"/>
              </a:rPr>
              <a:t>running  through </a:t>
            </a:r>
            <a:r>
              <a:rPr sz="1000" spc="-15" dirty="0">
                <a:solidFill>
                  <a:srgbClr val="231F20"/>
                </a:solidFill>
                <a:latin typeface="Palatino Linotype"/>
                <a:cs typeface="Palatino Linotype"/>
              </a:rPr>
              <a:t>the Site, although the original City </a:t>
            </a:r>
            <a:r>
              <a:rPr sz="1000" spc="-25" dirty="0">
                <a:solidFill>
                  <a:srgbClr val="231F20"/>
                </a:solidFill>
                <a:latin typeface="Palatino Linotype"/>
                <a:cs typeface="Palatino Linotype"/>
              </a:rPr>
              <a:t>Plan </a:t>
            </a:r>
            <a:r>
              <a:rPr sz="1000" spc="-15" dirty="0">
                <a:solidFill>
                  <a:srgbClr val="231F20"/>
                </a:solidFill>
                <a:latin typeface="Palatino Linotype"/>
                <a:cs typeface="Palatino Linotype"/>
              </a:rPr>
              <a:t>of  </a:t>
            </a:r>
            <a:r>
              <a:rPr sz="1000" spc="-30" dirty="0">
                <a:solidFill>
                  <a:srgbClr val="231F20"/>
                </a:solidFill>
                <a:latin typeface="Palatino Linotype"/>
                <a:cs typeface="Palatino Linotype"/>
              </a:rPr>
              <a:t>Austin </a:t>
            </a:r>
            <a:r>
              <a:rPr sz="1000" spc="-15" dirty="0">
                <a:solidFill>
                  <a:srgbClr val="231F20"/>
                </a:solidFill>
                <a:latin typeface="Palatino Linotype"/>
                <a:cs typeface="Palatino Linotype"/>
              </a:rPr>
              <a:t>laid out </a:t>
            </a:r>
            <a:r>
              <a:rPr sz="1000" spc="-20" dirty="0">
                <a:solidFill>
                  <a:srgbClr val="231F20"/>
                </a:solidFill>
                <a:latin typeface="Palatino Linotype"/>
                <a:cs typeface="Palatino Linotype"/>
              </a:rPr>
              <a:t>by </a:t>
            </a:r>
            <a:r>
              <a:rPr sz="1000" spc="-15" dirty="0">
                <a:solidFill>
                  <a:srgbClr val="231F20"/>
                </a:solidFill>
                <a:latin typeface="Palatino Linotype"/>
                <a:cs typeface="Palatino Linotype"/>
              </a:rPr>
              <a:t>Edwin </a:t>
            </a:r>
            <a:r>
              <a:rPr sz="1000" spc="-25" dirty="0">
                <a:solidFill>
                  <a:srgbClr val="231F20"/>
                </a:solidFill>
                <a:latin typeface="Palatino Linotype"/>
                <a:cs typeface="Palatino Linotype"/>
              </a:rPr>
              <a:t>Waller </a:t>
            </a:r>
            <a:r>
              <a:rPr sz="1000" spc="-15" dirty="0">
                <a:solidFill>
                  <a:srgbClr val="231F20"/>
                </a:solidFill>
                <a:latin typeface="Palatino Linotype"/>
                <a:cs typeface="Palatino Linotype"/>
              </a:rPr>
              <a:t>in 1839 </a:t>
            </a:r>
            <a:r>
              <a:rPr sz="1000" spc="-25" dirty="0">
                <a:solidFill>
                  <a:srgbClr val="231F20"/>
                </a:solidFill>
                <a:latin typeface="Palatino Linotype"/>
                <a:cs typeface="Palatino Linotype"/>
              </a:rPr>
              <a:t>(Waller </a:t>
            </a:r>
            <a:r>
              <a:rPr sz="1000" spc="-20" dirty="0">
                <a:solidFill>
                  <a:srgbClr val="231F20"/>
                </a:solidFill>
                <a:latin typeface="Palatino Linotype"/>
                <a:cs typeface="Palatino Linotype"/>
              </a:rPr>
              <a:t>Plan)  </a:t>
            </a:r>
            <a:r>
              <a:rPr sz="1000" spc="-15" dirty="0">
                <a:solidFill>
                  <a:srgbClr val="231F20"/>
                </a:solidFill>
                <a:latin typeface="Palatino Linotype"/>
                <a:cs typeface="Palatino Linotype"/>
              </a:rPr>
              <a:t>envisioned this area </a:t>
            </a:r>
            <a:r>
              <a:rPr sz="1000" spc="-20" dirty="0">
                <a:solidFill>
                  <a:srgbClr val="231F20"/>
                </a:solidFill>
                <a:latin typeface="Palatino Linotype"/>
                <a:cs typeface="Palatino Linotype"/>
              </a:rPr>
              <a:t>with </a:t>
            </a:r>
            <a:r>
              <a:rPr sz="1000" spc="-15" dirty="0">
                <a:solidFill>
                  <a:srgbClr val="231F20"/>
                </a:solidFill>
                <a:latin typeface="Palatino Linotype"/>
                <a:cs typeface="Palatino Linotype"/>
              </a:rPr>
              <a:t>a grid of </a:t>
            </a:r>
            <a:r>
              <a:rPr sz="1000" spc="-10" dirty="0">
                <a:solidFill>
                  <a:srgbClr val="231F20"/>
                </a:solidFill>
                <a:latin typeface="Palatino Linotype"/>
                <a:cs typeface="Palatino Linotype"/>
              </a:rPr>
              <a:t>streets </a:t>
            </a:r>
            <a:r>
              <a:rPr sz="1000" spc="-20" dirty="0">
                <a:solidFill>
                  <a:srgbClr val="231F20"/>
                </a:solidFill>
                <a:latin typeface="Palatino Linotype"/>
                <a:cs typeface="Palatino Linotype"/>
              </a:rPr>
              <a:t>encompassing  </a:t>
            </a:r>
            <a:r>
              <a:rPr sz="1000" spc="-10" dirty="0">
                <a:solidFill>
                  <a:srgbClr val="231F20"/>
                </a:solidFill>
                <a:latin typeface="Palatino Linotype"/>
                <a:cs typeface="Palatino Linotype"/>
              </a:rPr>
              <a:t>six </a:t>
            </a:r>
            <a:r>
              <a:rPr sz="1000" spc="-15" dirty="0">
                <a:solidFill>
                  <a:srgbClr val="231F20"/>
                </a:solidFill>
                <a:latin typeface="Palatino Linotype"/>
                <a:cs typeface="Palatino Linotype"/>
              </a:rPr>
              <a:t>square blocks, including a block </a:t>
            </a:r>
            <a:r>
              <a:rPr sz="1000" spc="-20" dirty="0">
                <a:solidFill>
                  <a:srgbClr val="231F20"/>
                </a:solidFill>
                <a:latin typeface="Palatino Linotype"/>
                <a:cs typeface="Palatino Linotype"/>
              </a:rPr>
              <a:t>reserved </a:t>
            </a:r>
            <a:r>
              <a:rPr sz="1000" spc="-15" dirty="0">
                <a:solidFill>
                  <a:srgbClr val="231F20"/>
                </a:solidFill>
                <a:latin typeface="Palatino Linotype"/>
                <a:cs typeface="Palatino Linotype"/>
              </a:rPr>
              <a:t>for a  “Hospital.” The </a:t>
            </a:r>
            <a:r>
              <a:rPr sz="1000" spc="-25" dirty="0">
                <a:solidFill>
                  <a:srgbClr val="231F20"/>
                </a:solidFill>
                <a:latin typeface="Palatino Linotype"/>
                <a:cs typeface="Palatino Linotype"/>
              </a:rPr>
              <a:t>Waller Plan </a:t>
            </a:r>
            <a:r>
              <a:rPr sz="1000" spc="-15" dirty="0">
                <a:solidFill>
                  <a:srgbClr val="231F20"/>
                </a:solidFill>
                <a:latin typeface="Palatino Linotype"/>
                <a:cs typeface="Palatino Linotype"/>
              </a:rPr>
              <a:t>lays out a public</a:t>
            </a:r>
            <a:r>
              <a:rPr sz="1000" spc="25" dirty="0">
                <a:solidFill>
                  <a:srgbClr val="231F20"/>
                </a:solidFill>
                <a:latin typeface="Palatino Linotype"/>
                <a:cs typeface="Palatino Linotype"/>
              </a:rPr>
              <a:t> </a:t>
            </a:r>
            <a:r>
              <a:rPr sz="1000" spc="-15" dirty="0">
                <a:solidFill>
                  <a:srgbClr val="231F20"/>
                </a:solidFill>
                <a:latin typeface="Palatino Linotype"/>
                <a:cs typeface="Palatino Linotype"/>
              </a:rPr>
              <a:t>street</a:t>
            </a:r>
            <a:endParaRPr sz="1000">
              <a:latin typeface="Palatino Linotype"/>
              <a:cs typeface="Palatino Linotype"/>
            </a:endParaRPr>
          </a:p>
          <a:p>
            <a:pPr marL="12700" marR="154305">
              <a:lnSpc>
                <a:spcPct val="116700"/>
              </a:lnSpc>
            </a:pPr>
            <a:r>
              <a:rPr sz="1000" spc="-15" dirty="0">
                <a:solidFill>
                  <a:srgbClr val="231F20"/>
                </a:solidFill>
                <a:latin typeface="Palatino Linotype"/>
                <a:cs typeface="Palatino Linotype"/>
              </a:rPr>
              <a:t>grid of typically 80-foot-wide rights-of-way, </a:t>
            </a:r>
            <a:r>
              <a:rPr sz="1000" spc="-20" dirty="0">
                <a:solidFill>
                  <a:srgbClr val="231F20"/>
                </a:solidFill>
                <a:latin typeface="Palatino Linotype"/>
                <a:cs typeface="Palatino Linotype"/>
              </a:rPr>
              <a:t>which  </a:t>
            </a:r>
            <a:r>
              <a:rPr sz="1000" spc="-15" dirty="0">
                <a:solidFill>
                  <a:srgbClr val="231F20"/>
                </a:solidFill>
                <a:latin typeface="Palatino Linotype"/>
                <a:cs typeface="Palatino Linotype"/>
              </a:rPr>
              <a:t>define blocks that are typically 276 feet </a:t>
            </a:r>
            <a:r>
              <a:rPr sz="1000" spc="-20" dirty="0">
                <a:solidFill>
                  <a:srgbClr val="231F20"/>
                </a:solidFill>
                <a:latin typeface="Palatino Linotype"/>
                <a:cs typeface="Palatino Linotype"/>
              </a:rPr>
              <a:t>by </a:t>
            </a:r>
            <a:r>
              <a:rPr sz="1000" spc="-15" dirty="0">
                <a:solidFill>
                  <a:srgbClr val="231F20"/>
                </a:solidFill>
                <a:latin typeface="Palatino Linotype"/>
                <a:cs typeface="Palatino Linotype"/>
              </a:rPr>
              <a:t>276 feet, or  approximately 1.75</a:t>
            </a:r>
            <a:r>
              <a:rPr sz="1000" spc="30" dirty="0">
                <a:solidFill>
                  <a:srgbClr val="231F20"/>
                </a:solidFill>
                <a:latin typeface="Palatino Linotype"/>
                <a:cs typeface="Palatino Linotype"/>
              </a:rPr>
              <a:t> </a:t>
            </a:r>
            <a:r>
              <a:rPr sz="1000" spc="-15" dirty="0">
                <a:solidFill>
                  <a:srgbClr val="231F20"/>
                </a:solidFill>
                <a:latin typeface="Palatino Linotype"/>
                <a:cs typeface="Palatino Linotype"/>
              </a:rPr>
              <a:t>acres.</a:t>
            </a:r>
            <a:endParaRPr sz="1000">
              <a:latin typeface="Palatino Linotype"/>
              <a:cs typeface="Palatino Linotype"/>
            </a:endParaRPr>
          </a:p>
        </p:txBody>
      </p:sp>
      <p:sp>
        <p:nvSpPr>
          <p:cNvPr id="273" name="object 273"/>
          <p:cNvSpPr txBox="1"/>
          <p:nvPr/>
        </p:nvSpPr>
        <p:spPr>
          <a:xfrm>
            <a:off x="6247165" y="7291020"/>
            <a:ext cx="237490" cy="131445"/>
          </a:xfrm>
          <a:prstGeom prst="rect">
            <a:avLst/>
          </a:prstGeom>
        </p:spPr>
        <p:txBody>
          <a:bodyPr vert="horz" wrap="square" lIns="0" tIns="17780" rIns="0" bIns="0" rtlCol="0">
            <a:spAutoFit/>
          </a:bodyPr>
          <a:lstStyle/>
          <a:p>
            <a:pPr marL="43815" marR="5080" indent="-31750">
              <a:lnSpc>
                <a:spcPts val="400"/>
              </a:lnSpc>
              <a:spcBef>
                <a:spcPts val="140"/>
              </a:spcBef>
            </a:pPr>
            <a:r>
              <a:rPr sz="350" b="1" spc="-5" dirty="0">
                <a:solidFill>
                  <a:srgbClr val="231F20"/>
                </a:solidFill>
                <a:latin typeface="Arial"/>
                <a:cs typeface="Arial"/>
              </a:rPr>
              <a:t>CENTRAL  PLANT</a:t>
            </a:r>
            <a:endParaRPr sz="350">
              <a:latin typeface="Arial"/>
              <a:cs typeface="Arial"/>
            </a:endParaRPr>
          </a:p>
        </p:txBody>
      </p:sp>
      <p:sp>
        <p:nvSpPr>
          <p:cNvPr id="274" name="object 274"/>
          <p:cNvSpPr txBox="1"/>
          <p:nvPr/>
        </p:nvSpPr>
        <p:spPr>
          <a:xfrm>
            <a:off x="4160520" y="8824391"/>
            <a:ext cx="3154680" cy="318770"/>
          </a:xfrm>
          <a:prstGeom prst="rect">
            <a:avLst/>
          </a:prstGeom>
          <a:solidFill>
            <a:srgbClr val="5A335B"/>
          </a:solidFill>
        </p:spPr>
        <p:txBody>
          <a:bodyPr vert="horz" wrap="square" lIns="0" tIns="0" rIns="0" bIns="0" rtlCol="0">
            <a:spAutoFit/>
          </a:bodyPr>
          <a:lstStyle/>
          <a:p>
            <a:pPr marL="90805">
              <a:lnSpc>
                <a:spcPts val="1050"/>
              </a:lnSpc>
            </a:pPr>
            <a:r>
              <a:rPr sz="900" dirty="0">
                <a:solidFill>
                  <a:srgbClr val="FFFFFF"/>
                </a:solidFill>
                <a:latin typeface="Trebuchet MS"/>
                <a:cs typeface="Trebuchet MS"/>
              </a:rPr>
              <a:t>The above existing Central Health Brackenridge</a:t>
            </a:r>
            <a:r>
              <a:rPr sz="900" spc="150" dirty="0">
                <a:solidFill>
                  <a:srgbClr val="FFFFFF"/>
                </a:solidFill>
                <a:latin typeface="Trebuchet MS"/>
                <a:cs typeface="Trebuchet MS"/>
              </a:rPr>
              <a:t> </a:t>
            </a:r>
            <a:r>
              <a:rPr sz="900" dirty="0">
                <a:solidFill>
                  <a:srgbClr val="FFFFFF"/>
                </a:solidFill>
                <a:latin typeface="Trebuchet MS"/>
                <a:cs typeface="Trebuchet MS"/>
              </a:rPr>
              <a:t>Campus</a:t>
            </a:r>
            <a:endParaRPr sz="900">
              <a:latin typeface="Trebuchet MS"/>
              <a:cs typeface="Trebuchet MS"/>
            </a:endParaRPr>
          </a:p>
          <a:p>
            <a:pPr marL="90805">
              <a:lnSpc>
                <a:spcPct val="100000"/>
              </a:lnSpc>
              <a:spcBef>
                <a:spcPts val="20"/>
              </a:spcBef>
            </a:pPr>
            <a:r>
              <a:rPr sz="900" dirty="0">
                <a:solidFill>
                  <a:srgbClr val="FFFFFF"/>
                </a:solidFill>
                <a:latin typeface="Trebuchet MS"/>
                <a:cs typeface="Trebuchet MS"/>
              </a:rPr>
              <a:t>Site shows the original City of Austin block</a:t>
            </a:r>
            <a:r>
              <a:rPr sz="900" spc="100" dirty="0">
                <a:solidFill>
                  <a:srgbClr val="FFFFFF"/>
                </a:solidFill>
                <a:latin typeface="Trebuchet MS"/>
                <a:cs typeface="Trebuchet MS"/>
              </a:rPr>
              <a:t> </a:t>
            </a:r>
            <a:r>
              <a:rPr sz="900" dirty="0">
                <a:solidFill>
                  <a:srgbClr val="FFFFFF"/>
                </a:solidFill>
                <a:latin typeface="Trebuchet MS"/>
                <a:cs typeface="Trebuchet MS"/>
              </a:rPr>
              <a:t>numbers.</a:t>
            </a:r>
            <a:endParaRPr sz="900">
              <a:latin typeface="Trebuchet MS"/>
              <a:cs typeface="Trebuchet MS"/>
            </a:endParaRPr>
          </a:p>
        </p:txBody>
      </p:sp>
      <p:sp>
        <p:nvSpPr>
          <p:cNvPr id="275" name="object 275"/>
          <p:cNvSpPr txBox="1"/>
          <p:nvPr/>
        </p:nvSpPr>
        <p:spPr>
          <a:xfrm>
            <a:off x="685800" y="8556256"/>
            <a:ext cx="3154680" cy="586740"/>
          </a:xfrm>
          <a:prstGeom prst="rect">
            <a:avLst/>
          </a:prstGeom>
          <a:solidFill>
            <a:srgbClr val="5A335B"/>
          </a:solidFill>
        </p:spPr>
        <p:txBody>
          <a:bodyPr vert="horz" wrap="square" lIns="0" tIns="6350" rIns="0" bIns="0" rtlCol="0">
            <a:spAutoFit/>
          </a:bodyPr>
          <a:lstStyle/>
          <a:p>
            <a:pPr marL="91440" marR="116839">
              <a:lnSpc>
                <a:spcPct val="101899"/>
              </a:lnSpc>
              <a:spcBef>
                <a:spcPts val="50"/>
              </a:spcBef>
            </a:pPr>
            <a:r>
              <a:rPr sz="900" dirty="0">
                <a:solidFill>
                  <a:srgbClr val="FFFFFF"/>
                </a:solidFill>
                <a:latin typeface="Trebuchet MS"/>
                <a:cs typeface="Trebuchet MS"/>
              </a:rPr>
              <a:t>The original 1839 City of Austin plan designated </a:t>
            </a:r>
            <a:r>
              <a:rPr sz="900" spc="-10" dirty="0">
                <a:solidFill>
                  <a:srgbClr val="FFFFFF"/>
                </a:solidFill>
                <a:latin typeface="Trebuchet MS"/>
                <a:cs typeface="Trebuchet MS"/>
              </a:rPr>
              <a:t>Austin’s  </a:t>
            </a:r>
            <a:r>
              <a:rPr sz="900" dirty="0">
                <a:solidFill>
                  <a:srgbClr val="FFFFFF"/>
                </a:solidFill>
                <a:latin typeface="Trebuchet MS"/>
                <a:cs typeface="Trebuchet MS"/>
              </a:rPr>
              <a:t>most northeasterly block for a public hospital (outlined  in black), which is today part of the Central Health  Brackenridge Campus (outlined in</a:t>
            </a:r>
            <a:r>
              <a:rPr sz="900" spc="60" dirty="0">
                <a:solidFill>
                  <a:srgbClr val="FFFFFF"/>
                </a:solidFill>
                <a:latin typeface="Trebuchet MS"/>
                <a:cs typeface="Trebuchet MS"/>
              </a:rPr>
              <a:t> </a:t>
            </a:r>
            <a:r>
              <a:rPr sz="900" dirty="0">
                <a:solidFill>
                  <a:srgbClr val="FFFFFF"/>
                </a:solidFill>
                <a:latin typeface="Trebuchet MS"/>
                <a:cs typeface="Trebuchet MS"/>
              </a:rPr>
              <a:t>red).</a:t>
            </a:r>
            <a:endParaRPr sz="9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31920" y="1783092"/>
            <a:ext cx="3164585" cy="19938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31920" y="6868718"/>
            <a:ext cx="3164585" cy="197213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931920" y="4328769"/>
            <a:ext cx="3164585" cy="193057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5527217" y="652148"/>
            <a:ext cx="1559388" cy="20308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7" name="object 7"/>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8" name="object 8"/>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9" name="object 9"/>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10" name="object 10"/>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11" name="object 11"/>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12" name="object 12"/>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3" name="object 13"/>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6245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6"/>
              </a:rPr>
              <a:t>ww</a:t>
            </a:r>
            <a:r>
              <a:rPr sz="800" spc="75" dirty="0">
                <a:solidFill>
                  <a:srgbClr val="7D7F7E"/>
                </a:solidFill>
                <a:latin typeface="Trebuchet MS"/>
                <a:cs typeface="Trebuchet MS"/>
                <a:hlinkClick r:id="rId6"/>
              </a:rPr>
              <a:t>w</a:t>
            </a:r>
            <a:r>
              <a:rPr sz="800" spc="150" dirty="0">
                <a:solidFill>
                  <a:srgbClr val="7D7F7E"/>
                </a:solidFill>
                <a:latin typeface="Trebuchet MS"/>
                <a:cs typeface="Trebuchet MS"/>
                <a:hlinkClick r:id="rId6"/>
              </a:rPr>
              <a:t>.centralhealth.net/purchasing/bid-sync</a:t>
            </a:r>
            <a:r>
              <a:rPr sz="800" dirty="0">
                <a:solidFill>
                  <a:srgbClr val="7D7F7E"/>
                </a:solidFill>
                <a:latin typeface="Trebuchet MS"/>
                <a:cs typeface="Trebuchet MS"/>
                <a:hlinkClick r:id="rId6"/>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5</a:t>
            </a:r>
            <a:endParaRPr sz="1200" baseline="3472">
              <a:latin typeface="Trebuchet MS"/>
              <a:cs typeface="Trebuchet MS"/>
            </a:endParaRPr>
          </a:p>
        </p:txBody>
      </p:sp>
      <p:sp>
        <p:nvSpPr>
          <p:cNvPr id="14" name="object 14"/>
          <p:cNvSpPr txBox="1"/>
          <p:nvPr/>
        </p:nvSpPr>
        <p:spPr>
          <a:xfrm>
            <a:off x="444500" y="1663831"/>
            <a:ext cx="3168650" cy="4229100"/>
          </a:xfrm>
          <a:prstGeom prst="rect">
            <a:avLst/>
          </a:prstGeom>
        </p:spPr>
        <p:txBody>
          <a:bodyPr vert="horz" wrap="square" lIns="0" tIns="95250" rIns="0" bIns="0" rtlCol="0">
            <a:spAutoFit/>
          </a:bodyPr>
          <a:lstStyle/>
          <a:p>
            <a:pPr marL="12700">
              <a:lnSpc>
                <a:spcPct val="100000"/>
              </a:lnSpc>
              <a:spcBef>
                <a:spcPts val="750"/>
              </a:spcBef>
            </a:pPr>
            <a:r>
              <a:rPr sz="1000" b="1" i="1" spc="-10" dirty="0">
                <a:solidFill>
                  <a:srgbClr val="231F20"/>
                </a:solidFill>
                <a:latin typeface="PalatinoLinotype-BoldItalic"/>
                <a:cs typeface="PalatinoLinotype-BoldItalic"/>
              </a:rPr>
              <a:t>a. Current</a:t>
            </a:r>
            <a:r>
              <a:rPr sz="1000" b="1" i="1" spc="25" dirty="0">
                <a:solidFill>
                  <a:srgbClr val="231F20"/>
                </a:solidFill>
                <a:latin typeface="PalatinoLinotype-BoldItalic"/>
                <a:cs typeface="PalatinoLinotype-BoldItalic"/>
              </a:rPr>
              <a:t> </a:t>
            </a:r>
            <a:r>
              <a:rPr sz="1000" b="1" i="1" spc="-15" dirty="0">
                <a:solidFill>
                  <a:srgbClr val="231F20"/>
                </a:solidFill>
                <a:latin typeface="PalatinoLinotype-BoldItalic"/>
                <a:cs typeface="PalatinoLinotype-BoldItalic"/>
              </a:rPr>
              <a:t>Uses</a:t>
            </a:r>
            <a:endParaRPr sz="1000">
              <a:latin typeface="PalatinoLinotype-BoldItalic"/>
              <a:cs typeface="PalatinoLinotype-BoldItalic"/>
            </a:endParaRPr>
          </a:p>
          <a:p>
            <a:pPr marL="12700" marR="84455">
              <a:lnSpc>
                <a:spcPct val="116700"/>
              </a:lnSpc>
              <a:spcBef>
                <a:spcPts val="450"/>
              </a:spcBef>
            </a:pPr>
            <a:r>
              <a:rPr sz="1000" spc="-15" dirty="0">
                <a:solidFill>
                  <a:srgbClr val="231F20"/>
                </a:solidFill>
                <a:latin typeface="Palatino Linotype"/>
                <a:cs typeface="Palatino Linotype"/>
              </a:rPr>
              <a:t>The complex </a:t>
            </a:r>
            <a:r>
              <a:rPr sz="1000" spc="-10" dirty="0">
                <a:solidFill>
                  <a:srgbClr val="231F20"/>
                </a:solidFill>
                <a:latin typeface="Palatino Linotype"/>
                <a:cs typeface="Palatino Linotype"/>
              </a:rPr>
              <a:t>of </a:t>
            </a:r>
            <a:r>
              <a:rPr sz="1000" spc="-15" dirty="0">
                <a:solidFill>
                  <a:srgbClr val="231F20"/>
                </a:solidFill>
                <a:latin typeface="Palatino Linotype"/>
                <a:cs typeface="Palatino Linotype"/>
              </a:rPr>
              <a:t>buildings on the </a:t>
            </a:r>
            <a:r>
              <a:rPr sz="1000" spc="-10" dirty="0">
                <a:solidFill>
                  <a:srgbClr val="231F20"/>
                </a:solidFill>
                <a:latin typeface="Palatino Linotype"/>
                <a:cs typeface="Palatino Linotype"/>
              </a:rPr>
              <a:t>Central </a:t>
            </a:r>
            <a:r>
              <a:rPr sz="1000" spc="-20" dirty="0">
                <a:solidFill>
                  <a:srgbClr val="231F20"/>
                </a:solidFill>
                <a:latin typeface="Palatino Linotype"/>
                <a:cs typeface="Palatino Linotype"/>
              </a:rPr>
              <a:t>Health  </a:t>
            </a:r>
            <a:r>
              <a:rPr sz="1000" spc="-10" dirty="0">
                <a:solidFill>
                  <a:srgbClr val="231F20"/>
                </a:solidFill>
                <a:latin typeface="Palatino Linotype"/>
                <a:cs typeface="Palatino Linotype"/>
              </a:rPr>
              <a:t>Brackenridge </a:t>
            </a:r>
            <a:r>
              <a:rPr sz="1000" spc="-15" dirty="0">
                <a:solidFill>
                  <a:srgbClr val="231F20"/>
                </a:solidFill>
                <a:latin typeface="Palatino Linotype"/>
                <a:cs typeface="Palatino Linotype"/>
              </a:rPr>
              <a:t>Campus </a:t>
            </a:r>
            <a:r>
              <a:rPr sz="1000" spc="-10" dirty="0">
                <a:solidFill>
                  <a:srgbClr val="231F20"/>
                </a:solidFill>
                <a:latin typeface="Palatino Linotype"/>
                <a:cs typeface="Palatino Linotype"/>
              </a:rPr>
              <a:t>is organized </a:t>
            </a:r>
            <a:r>
              <a:rPr sz="1000" spc="-15" dirty="0">
                <a:solidFill>
                  <a:srgbClr val="231F20"/>
                </a:solidFill>
                <a:latin typeface="Palatino Linotype"/>
                <a:cs typeface="Palatino Linotype"/>
              </a:rPr>
              <a:t>around the </a:t>
            </a:r>
            <a:r>
              <a:rPr sz="1000" spc="-20" dirty="0">
                <a:solidFill>
                  <a:srgbClr val="231F20"/>
                </a:solidFill>
                <a:latin typeface="Palatino Linotype"/>
                <a:cs typeface="Palatino Linotype"/>
              </a:rPr>
              <a:t>UMCB  </a:t>
            </a:r>
            <a:r>
              <a:rPr sz="1000" spc="-15" dirty="0">
                <a:solidFill>
                  <a:srgbClr val="231F20"/>
                </a:solidFill>
                <a:latin typeface="Palatino Linotype"/>
                <a:cs typeface="Palatino Linotype"/>
              </a:rPr>
              <a:t>Hospital Tower, which </a:t>
            </a:r>
            <a:r>
              <a:rPr sz="1000" spc="-25" dirty="0">
                <a:solidFill>
                  <a:srgbClr val="231F20"/>
                </a:solidFill>
                <a:latin typeface="Palatino Linotype"/>
                <a:cs typeface="Palatino Linotype"/>
              </a:rPr>
              <a:t>was </a:t>
            </a:r>
            <a:r>
              <a:rPr sz="1000" spc="-10" dirty="0">
                <a:solidFill>
                  <a:srgbClr val="231F20"/>
                </a:solidFill>
                <a:latin typeface="Palatino Linotype"/>
                <a:cs typeface="Palatino Linotype"/>
              </a:rPr>
              <a:t>constructed </a:t>
            </a:r>
            <a:r>
              <a:rPr sz="1000" spc="-15" dirty="0">
                <a:solidFill>
                  <a:srgbClr val="231F20"/>
                </a:solidFill>
                <a:latin typeface="Palatino Linotype"/>
                <a:cs typeface="Palatino Linotype"/>
              </a:rPr>
              <a:t>in phases </a:t>
            </a:r>
            <a:r>
              <a:rPr sz="1000" spc="-20" dirty="0">
                <a:solidFill>
                  <a:srgbClr val="231F20"/>
                </a:solidFill>
                <a:latin typeface="Palatino Linotype"/>
                <a:cs typeface="Palatino Linotype"/>
              </a:rPr>
              <a:t>from  </a:t>
            </a:r>
            <a:r>
              <a:rPr sz="1000" spc="-10" dirty="0">
                <a:solidFill>
                  <a:srgbClr val="231F20"/>
                </a:solidFill>
                <a:latin typeface="Palatino Linotype"/>
                <a:cs typeface="Palatino Linotype"/>
              </a:rPr>
              <a:t>1967 </a:t>
            </a:r>
            <a:r>
              <a:rPr sz="1000" spc="-15" dirty="0">
                <a:solidFill>
                  <a:srgbClr val="231F20"/>
                </a:solidFill>
                <a:latin typeface="Palatino Linotype"/>
                <a:cs typeface="Palatino Linotype"/>
              </a:rPr>
              <a:t>to </a:t>
            </a:r>
            <a:r>
              <a:rPr sz="1000" spc="-10" dirty="0">
                <a:solidFill>
                  <a:srgbClr val="231F20"/>
                </a:solidFill>
                <a:latin typeface="Palatino Linotype"/>
                <a:cs typeface="Palatino Linotype"/>
              </a:rPr>
              <a:t>1974. </a:t>
            </a:r>
            <a:r>
              <a:rPr sz="1000" spc="-15" dirty="0">
                <a:solidFill>
                  <a:srgbClr val="231F20"/>
                </a:solidFill>
                <a:latin typeface="Palatino Linotype"/>
                <a:cs typeface="Palatino Linotype"/>
              </a:rPr>
              <a:t>The Hospital </a:t>
            </a:r>
            <a:r>
              <a:rPr sz="1000" spc="-20" dirty="0">
                <a:solidFill>
                  <a:srgbClr val="231F20"/>
                </a:solidFill>
                <a:latin typeface="Palatino Linotype"/>
                <a:cs typeface="Palatino Linotype"/>
              </a:rPr>
              <a:t>Tower </a:t>
            </a:r>
            <a:r>
              <a:rPr sz="1000" spc="-10" dirty="0">
                <a:solidFill>
                  <a:srgbClr val="231F20"/>
                </a:solidFill>
                <a:latin typeface="Palatino Linotype"/>
                <a:cs typeface="Palatino Linotype"/>
              </a:rPr>
              <a:t>occupies </a:t>
            </a:r>
            <a:r>
              <a:rPr sz="1000" spc="-15" dirty="0">
                <a:solidFill>
                  <a:srgbClr val="231F20"/>
                </a:solidFill>
                <a:latin typeface="Palatino Linotype"/>
                <a:cs typeface="Palatino Linotype"/>
              </a:rPr>
              <a:t>the </a:t>
            </a:r>
            <a:r>
              <a:rPr sz="1000" spc="-10" dirty="0">
                <a:solidFill>
                  <a:srgbClr val="231F20"/>
                </a:solidFill>
                <a:latin typeface="Palatino Linotype"/>
                <a:cs typeface="Palatino Linotype"/>
              </a:rPr>
              <a:t>southern  </a:t>
            </a:r>
            <a:r>
              <a:rPr sz="1000" spc="-15" dirty="0">
                <a:solidFill>
                  <a:srgbClr val="231F20"/>
                </a:solidFill>
                <a:latin typeface="Palatino Linotype"/>
                <a:cs typeface="Palatino Linotype"/>
              </a:rPr>
              <a:t>part </a:t>
            </a:r>
            <a:r>
              <a:rPr sz="1000" spc="-10" dirty="0">
                <a:solidFill>
                  <a:srgbClr val="231F20"/>
                </a:solidFill>
                <a:latin typeface="Palatino Linotype"/>
                <a:cs typeface="Palatino Linotype"/>
              </a:rPr>
              <a:t>of Block 167 </a:t>
            </a:r>
            <a:r>
              <a:rPr sz="1000" spc="-15" dirty="0">
                <a:solidFill>
                  <a:srgbClr val="231F20"/>
                </a:solidFill>
                <a:latin typeface="Palatino Linotype"/>
                <a:cs typeface="Palatino Linotype"/>
              </a:rPr>
              <a:t>and </a:t>
            </a:r>
            <a:r>
              <a:rPr sz="1000" spc="-10" dirty="0">
                <a:solidFill>
                  <a:srgbClr val="231F20"/>
                </a:solidFill>
                <a:latin typeface="Palatino Linotype"/>
                <a:cs typeface="Palatino Linotype"/>
              </a:rPr>
              <a:t>is a </a:t>
            </a:r>
            <a:r>
              <a:rPr sz="1000" spc="-15" dirty="0">
                <a:solidFill>
                  <a:srgbClr val="231F20"/>
                </a:solidFill>
                <a:latin typeface="Palatino Linotype"/>
                <a:cs typeface="Palatino Linotype"/>
              </a:rPr>
              <a:t>nine-story </a:t>
            </a:r>
            <a:r>
              <a:rPr sz="1000" spc="-20" dirty="0">
                <a:solidFill>
                  <a:srgbClr val="231F20"/>
                </a:solidFill>
                <a:latin typeface="Palatino Linotype"/>
                <a:cs typeface="Palatino Linotype"/>
              </a:rPr>
              <a:t>tower </a:t>
            </a:r>
            <a:r>
              <a:rPr sz="1000" spc="-15" dirty="0">
                <a:solidFill>
                  <a:srgbClr val="231F20"/>
                </a:solidFill>
                <a:latin typeface="Palatino Linotype"/>
                <a:cs typeface="Palatino Linotype"/>
              </a:rPr>
              <a:t>flanked </a:t>
            </a:r>
            <a:r>
              <a:rPr sz="1000" spc="-20" dirty="0">
                <a:solidFill>
                  <a:srgbClr val="231F20"/>
                </a:solidFill>
                <a:latin typeface="Palatino Linotype"/>
                <a:cs typeface="Palatino Linotype"/>
              </a:rPr>
              <a:t>by  </a:t>
            </a:r>
            <a:r>
              <a:rPr sz="1000" spc="-15" dirty="0">
                <a:solidFill>
                  <a:srgbClr val="231F20"/>
                </a:solidFill>
                <a:latin typeface="Palatino Linotype"/>
                <a:cs typeface="Palatino Linotype"/>
              </a:rPr>
              <a:t>two, two-story </a:t>
            </a:r>
            <a:r>
              <a:rPr sz="1000" spc="-10" dirty="0">
                <a:solidFill>
                  <a:srgbClr val="231F20"/>
                </a:solidFill>
                <a:latin typeface="Palatino Linotype"/>
                <a:cs typeface="Palatino Linotype"/>
              </a:rPr>
              <a:t>wings, </a:t>
            </a:r>
            <a:r>
              <a:rPr sz="1000" spc="-15" dirty="0">
                <a:solidFill>
                  <a:srgbClr val="231F20"/>
                </a:solidFill>
                <a:latin typeface="Palatino Linotype"/>
                <a:cs typeface="Palatino Linotype"/>
              </a:rPr>
              <a:t>providing </a:t>
            </a:r>
            <a:r>
              <a:rPr sz="1000" spc="-10" dirty="0">
                <a:solidFill>
                  <a:srgbClr val="231F20"/>
                </a:solidFill>
                <a:latin typeface="Palatino Linotype"/>
                <a:cs typeface="Palatino Linotype"/>
              </a:rPr>
              <a:t>363 </a:t>
            </a:r>
            <a:r>
              <a:rPr sz="1000" spc="-15" dirty="0">
                <a:solidFill>
                  <a:srgbClr val="231F20"/>
                </a:solidFill>
                <a:latin typeface="Palatino Linotype"/>
                <a:cs typeface="Palatino Linotype"/>
              </a:rPr>
              <a:t>inpatient</a:t>
            </a:r>
            <a:r>
              <a:rPr sz="1000" spc="-5" dirty="0">
                <a:solidFill>
                  <a:srgbClr val="231F20"/>
                </a:solidFill>
                <a:latin typeface="Palatino Linotype"/>
                <a:cs typeface="Palatino Linotype"/>
              </a:rPr>
              <a:t> </a:t>
            </a:r>
            <a:r>
              <a:rPr sz="1000" spc="-20" dirty="0">
                <a:solidFill>
                  <a:srgbClr val="231F20"/>
                </a:solidFill>
                <a:latin typeface="Palatino Linotype"/>
                <a:cs typeface="Palatino Linotype"/>
              </a:rPr>
              <a:t>beds</a:t>
            </a:r>
            <a:endParaRPr sz="1000">
              <a:latin typeface="Palatino Linotype"/>
              <a:cs typeface="Palatino Linotype"/>
            </a:endParaRPr>
          </a:p>
          <a:p>
            <a:pPr marL="12700" marR="5080">
              <a:lnSpc>
                <a:spcPct val="116700"/>
              </a:lnSpc>
            </a:pPr>
            <a:r>
              <a:rPr sz="1000" spc="-15" dirty="0">
                <a:solidFill>
                  <a:srgbClr val="231F20"/>
                </a:solidFill>
                <a:latin typeface="Palatino Linotype"/>
                <a:cs typeface="Palatino Linotype"/>
              </a:rPr>
              <a:t>and more than </a:t>
            </a:r>
            <a:r>
              <a:rPr sz="1000" spc="-10" dirty="0">
                <a:solidFill>
                  <a:srgbClr val="231F20"/>
                </a:solidFill>
                <a:latin typeface="Palatino Linotype"/>
                <a:cs typeface="Palatino Linotype"/>
              </a:rPr>
              <a:t>530,000 square </a:t>
            </a:r>
            <a:r>
              <a:rPr sz="1000" spc="-15" dirty="0">
                <a:solidFill>
                  <a:srgbClr val="231F20"/>
                </a:solidFill>
                <a:latin typeface="Palatino Linotype"/>
                <a:cs typeface="Palatino Linotype"/>
              </a:rPr>
              <a:t>feet </a:t>
            </a:r>
            <a:r>
              <a:rPr sz="1000" spc="-10" dirty="0">
                <a:solidFill>
                  <a:srgbClr val="231F20"/>
                </a:solidFill>
                <a:latin typeface="Palatino Linotype"/>
                <a:cs typeface="Palatino Linotype"/>
              </a:rPr>
              <a:t>of </a:t>
            </a:r>
            <a:r>
              <a:rPr sz="1000" spc="-15" dirty="0">
                <a:solidFill>
                  <a:srgbClr val="231F20"/>
                </a:solidFill>
                <a:latin typeface="Palatino Linotype"/>
                <a:cs typeface="Palatino Linotype"/>
              </a:rPr>
              <a:t>floor </a:t>
            </a:r>
            <a:r>
              <a:rPr sz="1000" spc="-10" dirty="0">
                <a:solidFill>
                  <a:srgbClr val="231F20"/>
                </a:solidFill>
                <a:latin typeface="Palatino Linotype"/>
                <a:cs typeface="Palatino Linotype"/>
              </a:rPr>
              <a:t>area. </a:t>
            </a:r>
            <a:r>
              <a:rPr sz="1000" spc="-15" dirty="0">
                <a:solidFill>
                  <a:srgbClr val="231F20"/>
                </a:solidFill>
                <a:latin typeface="Palatino Linotype"/>
                <a:cs typeface="Palatino Linotype"/>
              </a:rPr>
              <a:t>The  </a:t>
            </a:r>
            <a:r>
              <a:rPr sz="1000" spc="-10" dirty="0">
                <a:solidFill>
                  <a:srgbClr val="231F20"/>
                </a:solidFill>
                <a:latin typeface="Palatino Linotype"/>
                <a:cs typeface="Palatino Linotype"/>
              </a:rPr>
              <a:t>200,000-square-foot Clinical </a:t>
            </a:r>
            <a:r>
              <a:rPr sz="1000" spc="-15" dirty="0">
                <a:solidFill>
                  <a:srgbClr val="231F20"/>
                </a:solidFill>
                <a:latin typeface="Palatino Linotype"/>
                <a:cs typeface="Palatino Linotype"/>
              </a:rPr>
              <a:t>Education </a:t>
            </a:r>
            <a:r>
              <a:rPr sz="1000" spc="-10" dirty="0">
                <a:solidFill>
                  <a:srgbClr val="231F20"/>
                </a:solidFill>
                <a:latin typeface="Palatino Linotype"/>
                <a:cs typeface="Palatino Linotype"/>
              </a:rPr>
              <a:t>Center </a:t>
            </a:r>
            <a:r>
              <a:rPr sz="1000" spc="-20" dirty="0">
                <a:solidFill>
                  <a:srgbClr val="231F20"/>
                </a:solidFill>
                <a:latin typeface="Palatino Linotype"/>
                <a:cs typeface="Palatino Linotype"/>
              </a:rPr>
              <a:t>(CEC)  </a:t>
            </a:r>
            <a:r>
              <a:rPr sz="1000" spc="-15" dirty="0">
                <a:solidFill>
                  <a:srgbClr val="231F20"/>
                </a:solidFill>
                <a:latin typeface="Palatino Linotype"/>
                <a:cs typeface="Palatino Linotype"/>
              </a:rPr>
              <a:t>building </a:t>
            </a:r>
            <a:r>
              <a:rPr sz="1000" spc="-10" dirty="0">
                <a:solidFill>
                  <a:srgbClr val="231F20"/>
                </a:solidFill>
                <a:latin typeface="Palatino Linotype"/>
                <a:cs typeface="Palatino Linotype"/>
              </a:rPr>
              <a:t>east of </a:t>
            </a:r>
            <a:r>
              <a:rPr sz="1000" spc="-15" dirty="0">
                <a:solidFill>
                  <a:srgbClr val="231F20"/>
                </a:solidFill>
                <a:latin typeface="Palatino Linotype"/>
                <a:cs typeface="Palatino Linotype"/>
              </a:rPr>
              <a:t>the Hospital </a:t>
            </a:r>
            <a:r>
              <a:rPr sz="1000" spc="-20" dirty="0">
                <a:solidFill>
                  <a:srgbClr val="231F20"/>
                </a:solidFill>
                <a:latin typeface="Palatino Linotype"/>
                <a:cs typeface="Palatino Linotype"/>
              </a:rPr>
              <a:t>Tower </a:t>
            </a:r>
            <a:r>
              <a:rPr sz="1000" spc="-25" dirty="0">
                <a:solidFill>
                  <a:srgbClr val="231F20"/>
                </a:solidFill>
                <a:latin typeface="Palatino Linotype"/>
                <a:cs typeface="Palatino Linotype"/>
              </a:rPr>
              <a:t>was </a:t>
            </a:r>
            <a:r>
              <a:rPr sz="1000" spc="-20" dirty="0">
                <a:solidFill>
                  <a:srgbClr val="231F20"/>
                </a:solidFill>
                <a:latin typeface="Palatino Linotype"/>
                <a:cs typeface="Palatino Linotype"/>
              </a:rPr>
              <a:t>home </a:t>
            </a:r>
            <a:r>
              <a:rPr sz="1000" spc="-15" dirty="0">
                <a:solidFill>
                  <a:srgbClr val="231F20"/>
                </a:solidFill>
                <a:latin typeface="Palatino Linotype"/>
                <a:cs typeface="Palatino Linotype"/>
              </a:rPr>
              <a:t>to the  </a:t>
            </a:r>
            <a:r>
              <a:rPr sz="1000" spc="-10" dirty="0">
                <a:solidFill>
                  <a:srgbClr val="231F20"/>
                </a:solidFill>
                <a:latin typeface="Palatino Linotype"/>
                <a:cs typeface="Palatino Linotype"/>
              </a:rPr>
              <a:t>Children’s </a:t>
            </a:r>
            <a:r>
              <a:rPr sz="1000" spc="-15" dirty="0">
                <a:solidFill>
                  <a:srgbClr val="231F20"/>
                </a:solidFill>
                <a:latin typeface="Palatino Linotype"/>
                <a:cs typeface="Palatino Linotype"/>
              </a:rPr>
              <a:t>Hospital until </a:t>
            </a:r>
            <a:r>
              <a:rPr sz="1000" spc="-10" dirty="0">
                <a:solidFill>
                  <a:srgbClr val="231F20"/>
                </a:solidFill>
                <a:latin typeface="Palatino Linotype"/>
                <a:cs typeface="Palatino Linotype"/>
              </a:rPr>
              <a:t>2007, </a:t>
            </a:r>
            <a:r>
              <a:rPr sz="1000" spc="-15" dirty="0">
                <a:solidFill>
                  <a:srgbClr val="231F20"/>
                </a:solidFill>
                <a:latin typeface="Palatino Linotype"/>
                <a:cs typeface="Palatino Linotype"/>
              </a:rPr>
              <a:t>but </a:t>
            </a:r>
            <a:r>
              <a:rPr sz="1000" spc="-10" dirty="0">
                <a:solidFill>
                  <a:srgbClr val="231F20"/>
                </a:solidFill>
                <a:latin typeface="Palatino Linotype"/>
                <a:cs typeface="Palatino Linotype"/>
              </a:rPr>
              <a:t>is </a:t>
            </a:r>
            <a:r>
              <a:rPr sz="1000" spc="-20" dirty="0">
                <a:solidFill>
                  <a:srgbClr val="231F20"/>
                </a:solidFill>
                <a:latin typeface="Palatino Linotype"/>
                <a:cs typeface="Palatino Linotype"/>
              </a:rPr>
              <a:t>now </a:t>
            </a:r>
            <a:r>
              <a:rPr sz="1000" spc="-15" dirty="0">
                <a:solidFill>
                  <a:srgbClr val="231F20"/>
                </a:solidFill>
                <a:latin typeface="Palatino Linotype"/>
                <a:cs typeface="Palatino Linotype"/>
              </a:rPr>
              <a:t>used to train  physicians and </a:t>
            </a:r>
            <a:r>
              <a:rPr sz="1000" spc="-10" dirty="0">
                <a:solidFill>
                  <a:srgbClr val="231F20"/>
                </a:solidFill>
                <a:latin typeface="Palatino Linotype"/>
                <a:cs typeface="Palatino Linotype"/>
              </a:rPr>
              <a:t>clinicians </a:t>
            </a:r>
            <a:r>
              <a:rPr sz="1000" spc="-15" dirty="0">
                <a:solidFill>
                  <a:srgbClr val="231F20"/>
                </a:solidFill>
                <a:latin typeface="Palatino Linotype"/>
                <a:cs typeface="Palatino Linotype"/>
              </a:rPr>
              <a:t>in the latest procedures using  </a:t>
            </a:r>
            <a:r>
              <a:rPr sz="1000" spc="-10" dirty="0">
                <a:solidFill>
                  <a:srgbClr val="231F20"/>
                </a:solidFill>
                <a:latin typeface="Palatino Linotype"/>
                <a:cs typeface="Palatino Linotype"/>
              </a:rPr>
              <a:t>state-of-the-art </a:t>
            </a:r>
            <a:r>
              <a:rPr sz="1000" spc="-15" dirty="0">
                <a:solidFill>
                  <a:srgbClr val="231F20"/>
                </a:solidFill>
                <a:latin typeface="Palatino Linotype"/>
                <a:cs typeface="Palatino Linotype"/>
              </a:rPr>
              <a:t>equipment. The three-story </a:t>
            </a:r>
            <a:r>
              <a:rPr sz="1000" spc="-10" dirty="0">
                <a:solidFill>
                  <a:srgbClr val="231F20"/>
                </a:solidFill>
                <a:latin typeface="Palatino Linotype"/>
                <a:cs typeface="Palatino Linotype"/>
              </a:rPr>
              <a:t>Professional  </a:t>
            </a:r>
            <a:r>
              <a:rPr sz="1000" spc="-20" dirty="0">
                <a:solidFill>
                  <a:srgbClr val="231F20"/>
                </a:solidFill>
                <a:latin typeface="Palatino Linotype"/>
                <a:cs typeface="Palatino Linotype"/>
              </a:rPr>
              <a:t>Office </a:t>
            </a:r>
            <a:r>
              <a:rPr sz="1000" spc="-10" dirty="0">
                <a:solidFill>
                  <a:srgbClr val="231F20"/>
                </a:solidFill>
                <a:latin typeface="Palatino Linotype"/>
                <a:cs typeface="Palatino Linotype"/>
              </a:rPr>
              <a:t>Building </a:t>
            </a:r>
            <a:r>
              <a:rPr sz="1000" spc="-15" dirty="0">
                <a:solidFill>
                  <a:srgbClr val="231F20"/>
                </a:solidFill>
                <a:latin typeface="Palatino Linotype"/>
                <a:cs typeface="Palatino Linotype"/>
              </a:rPr>
              <a:t>(POB) </a:t>
            </a:r>
            <a:r>
              <a:rPr sz="1000" spc="-10" dirty="0">
                <a:solidFill>
                  <a:srgbClr val="231F20"/>
                </a:solidFill>
                <a:latin typeface="Palatino Linotype"/>
                <a:cs typeface="Palatino Linotype"/>
              </a:rPr>
              <a:t>along </a:t>
            </a:r>
            <a:r>
              <a:rPr sz="1000" spc="-15" dirty="0">
                <a:solidFill>
                  <a:srgbClr val="231F20"/>
                </a:solidFill>
                <a:latin typeface="Palatino Linotype"/>
                <a:cs typeface="Palatino Linotype"/>
              </a:rPr>
              <a:t>Red River </a:t>
            </a:r>
            <a:r>
              <a:rPr sz="1000" spc="-10" dirty="0">
                <a:solidFill>
                  <a:srgbClr val="231F20"/>
                </a:solidFill>
                <a:latin typeface="Palatino Linotype"/>
                <a:cs typeface="Palatino Linotype"/>
              </a:rPr>
              <a:t>Street </a:t>
            </a:r>
            <a:r>
              <a:rPr sz="1000" spc="-15" dirty="0">
                <a:solidFill>
                  <a:srgbClr val="231F20"/>
                </a:solidFill>
                <a:latin typeface="Palatino Linotype"/>
                <a:cs typeface="Palatino Linotype"/>
              </a:rPr>
              <a:t>offers  </a:t>
            </a:r>
            <a:r>
              <a:rPr sz="1000" spc="-10" dirty="0">
                <a:solidFill>
                  <a:srgbClr val="231F20"/>
                </a:solidFill>
                <a:latin typeface="Palatino Linotype"/>
                <a:cs typeface="Palatino Linotype"/>
              </a:rPr>
              <a:t>43,000 square </a:t>
            </a:r>
            <a:r>
              <a:rPr sz="1000" spc="-15" dirty="0">
                <a:solidFill>
                  <a:srgbClr val="231F20"/>
                </a:solidFill>
                <a:latin typeface="Palatino Linotype"/>
                <a:cs typeface="Palatino Linotype"/>
              </a:rPr>
              <a:t>feet </a:t>
            </a:r>
            <a:r>
              <a:rPr sz="1000" spc="-10" dirty="0">
                <a:solidFill>
                  <a:srgbClr val="231F20"/>
                </a:solidFill>
                <a:latin typeface="Palatino Linotype"/>
                <a:cs typeface="Palatino Linotype"/>
              </a:rPr>
              <a:t>of </a:t>
            </a:r>
            <a:r>
              <a:rPr sz="1000" spc="-15" dirty="0">
                <a:solidFill>
                  <a:srgbClr val="231F20"/>
                </a:solidFill>
                <a:latin typeface="Palatino Linotype"/>
                <a:cs typeface="Palatino Linotype"/>
              </a:rPr>
              <a:t>office and </a:t>
            </a:r>
            <a:r>
              <a:rPr sz="1000" spc="-10" dirty="0">
                <a:solidFill>
                  <a:srgbClr val="231F20"/>
                </a:solidFill>
                <a:latin typeface="Palatino Linotype"/>
                <a:cs typeface="Palatino Linotype"/>
              </a:rPr>
              <a:t>clinical space. </a:t>
            </a:r>
            <a:r>
              <a:rPr sz="1000" spc="-35" dirty="0">
                <a:solidFill>
                  <a:srgbClr val="231F20"/>
                </a:solidFill>
                <a:latin typeface="Palatino Linotype"/>
                <a:cs typeface="Palatino Linotype"/>
              </a:rPr>
              <a:t>Two  </a:t>
            </a:r>
            <a:r>
              <a:rPr sz="1000" spc="-15" dirty="0">
                <a:solidFill>
                  <a:srgbClr val="231F20"/>
                </a:solidFill>
                <a:latin typeface="Palatino Linotype"/>
                <a:cs typeface="Palatino Linotype"/>
              </a:rPr>
              <a:t>parking garages </a:t>
            </a:r>
            <a:r>
              <a:rPr sz="1000" spc="-10" dirty="0">
                <a:solidFill>
                  <a:srgbClr val="231F20"/>
                </a:solidFill>
                <a:latin typeface="Palatino Linotype"/>
                <a:cs typeface="Palatino Linotype"/>
              </a:rPr>
              <a:t>are </a:t>
            </a:r>
            <a:r>
              <a:rPr sz="1000" spc="-15" dirty="0">
                <a:solidFill>
                  <a:srgbClr val="231F20"/>
                </a:solidFill>
                <a:latin typeface="Palatino Linotype"/>
                <a:cs typeface="Palatino Linotype"/>
              </a:rPr>
              <a:t>located on the </a:t>
            </a:r>
            <a:r>
              <a:rPr sz="1000" spc="-10" dirty="0">
                <a:solidFill>
                  <a:srgbClr val="231F20"/>
                </a:solidFill>
                <a:latin typeface="Palatino Linotype"/>
                <a:cs typeface="Palatino Linotype"/>
              </a:rPr>
              <a:t>Site: </a:t>
            </a:r>
            <a:r>
              <a:rPr sz="1000" spc="-15" dirty="0">
                <a:solidFill>
                  <a:srgbClr val="231F20"/>
                </a:solidFill>
                <a:latin typeface="Palatino Linotype"/>
                <a:cs typeface="Palatino Linotype"/>
              </a:rPr>
              <a:t>the Main Parking  Garage, </a:t>
            </a:r>
            <a:r>
              <a:rPr sz="1000" spc="-10" dirty="0">
                <a:solidFill>
                  <a:srgbClr val="231F20"/>
                </a:solidFill>
                <a:latin typeface="Palatino Linotype"/>
                <a:cs typeface="Palatino Linotype"/>
              </a:rPr>
              <a:t>a </a:t>
            </a:r>
            <a:r>
              <a:rPr sz="1000" spc="-15" dirty="0">
                <a:solidFill>
                  <a:srgbClr val="231F20"/>
                </a:solidFill>
                <a:latin typeface="Palatino Linotype"/>
                <a:cs typeface="Palatino Linotype"/>
              </a:rPr>
              <a:t>nine-level </a:t>
            </a:r>
            <a:r>
              <a:rPr sz="1000" spc="-10" dirty="0">
                <a:solidFill>
                  <a:srgbClr val="231F20"/>
                </a:solidFill>
                <a:latin typeface="Palatino Linotype"/>
                <a:cs typeface="Palatino Linotype"/>
              </a:rPr>
              <a:t>structure </a:t>
            </a:r>
            <a:r>
              <a:rPr sz="1000" spc="-15" dirty="0">
                <a:solidFill>
                  <a:srgbClr val="231F20"/>
                </a:solidFill>
                <a:latin typeface="Palatino Linotype"/>
                <a:cs typeface="Palatino Linotype"/>
              </a:rPr>
              <a:t>with </a:t>
            </a:r>
            <a:r>
              <a:rPr sz="1000" spc="-10" dirty="0">
                <a:solidFill>
                  <a:srgbClr val="231F20"/>
                </a:solidFill>
                <a:latin typeface="Palatino Linotype"/>
                <a:cs typeface="Palatino Linotype"/>
              </a:rPr>
              <a:t>approximately 1,431  spaces, adjacent </a:t>
            </a:r>
            <a:r>
              <a:rPr sz="1000" spc="-15" dirty="0">
                <a:solidFill>
                  <a:srgbClr val="231F20"/>
                </a:solidFill>
                <a:latin typeface="Palatino Linotype"/>
                <a:cs typeface="Palatino Linotype"/>
              </a:rPr>
              <a:t>to </a:t>
            </a:r>
            <a:r>
              <a:rPr sz="1000" spc="-20" dirty="0">
                <a:solidFill>
                  <a:srgbClr val="231F20"/>
                </a:solidFill>
                <a:latin typeface="Palatino Linotype"/>
                <a:cs typeface="Palatino Linotype"/>
              </a:rPr>
              <a:t>UMCB </a:t>
            </a:r>
            <a:r>
              <a:rPr sz="1000" spc="-10" dirty="0">
                <a:solidFill>
                  <a:srgbClr val="231F20"/>
                </a:solidFill>
                <a:latin typeface="Palatino Linotype"/>
                <a:cs typeface="Palatino Linotype"/>
              </a:rPr>
              <a:t>at </a:t>
            </a:r>
            <a:r>
              <a:rPr sz="1000" spc="-15" dirty="0">
                <a:solidFill>
                  <a:srgbClr val="231F20"/>
                </a:solidFill>
                <a:latin typeface="Palatino Linotype"/>
                <a:cs typeface="Palatino Linotype"/>
              </a:rPr>
              <a:t>Red River and </a:t>
            </a:r>
            <a:r>
              <a:rPr sz="1000" spc="-10" dirty="0">
                <a:solidFill>
                  <a:srgbClr val="231F20"/>
                </a:solidFill>
                <a:latin typeface="Palatino Linotype"/>
                <a:cs typeface="Palatino Linotype"/>
              </a:rPr>
              <a:t>15th streets;  </a:t>
            </a:r>
            <a:r>
              <a:rPr sz="1000" spc="-15" dirty="0">
                <a:solidFill>
                  <a:srgbClr val="231F20"/>
                </a:solidFill>
                <a:latin typeface="Palatino Linotype"/>
                <a:cs typeface="Palatino Linotype"/>
              </a:rPr>
              <a:t>and the CEC Parking Garage with </a:t>
            </a:r>
            <a:r>
              <a:rPr sz="1000" spc="-10" dirty="0">
                <a:solidFill>
                  <a:srgbClr val="231F20"/>
                </a:solidFill>
                <a:latin typeface="Palatino Linotype"/>
                <a:cs typeface="Palatino Linotype"/>
              </a:rPr>
              <a:t>approximately 300  spaces, just south of </a:t>
            </a:r>
            <a:r>
              <a:rPr sz="1000" spc="-15" dirty="0">
                <a:solidFill>
                  <a:srgbClr val="231F20"/>
                </a:solidFill>
                <a:latin typeface="Palatino Linotype"/>
                <a:cs typeface="Palatino Linotype"/>
              </a:rPr>
              <a:t>the CEC building. The</a:t>
            </a:r>
            <a:r>
              <a:rPr sz="1000" spc="10" dirty="0">
                <a:solidFill>
                  <a:srgbClr val="231F20"/>
                </a:solidFill>
                <a:latin typeface="Palatino Linotype"/>
                <a:cs typeface="Palatino Linotype"/>
              </a:rPr>
              <a:t> </a:t>
            </a:r>
            <a:r>
              <a:rPr sz="1000" spc="-10" dirty="0">
                <a:solidFill>
                  <a:srgbClr val="231F20"/>
                </a:solidFill>
                <a:latin typeface="Palatino Linotype"/>
                <a:cs typeface="Palatino Linotype"/>
              </a:rPr>
              <a:t>Central</a:t>
            </a:r>
            <a:endParaRPr sz="1000">
              <a:latin typeface="Palatino Linotype"/>
              <a:cs typeface="Palatino Linotype"/>
            </a:endParaRPr>
          </a:p>
          <a:p>
            <a:pPr marL="12700" marR="94615" algn="just">
              <a:lnSpc>
                <a:spcPct val="116700"/>
              </a:lnSpc>
            </a:pPr>
            <a:r>
              <a:rPr sz="1000" spc="-20" dirty="0">
                <a:solidFill>
                  <a:srgbClr val="231F20"/>
                </a:solidFill>
                <a:latin typeface="Palatino Linotype"/>
                <a:cs typeface="Palatino Linotype"/>
              </a:rPr>
              <a:t>Plant </a:t>
            </a:r>
            <a:r>
              <a:rPr sz="1000" spc="-15" dirty="0">
                <a:solidFill>
                  <a:srgbClr val="231F20"/>
                </a:solidFill>
                <a:latin typeface="Palatino Linotype"/>
                <a:cs typeface="Palatino Linotype"/>
              </a:rPr>
              <a:t>building and </a:t>
            </a:r>
            <a:r>
              <a:rPr sz="1000" spc="-20" dirty="0">
                <a:solidFill>
                  <a:srgbClr val="231F20"/>
                </a:solidFill>
                <a:latin typeface="Palatino Linotype"/>
                <a:cs typeface="Palatino Linotype"/>
              </a:rPr>
              <a:t>underground </a:t>
            </a:r>
            <a:r>
              <a:rPr sz="1000" spc="-15" dirty="0">
                <a:solidFill>
                  <a:srgbClr val="231F20"/>
                </a:solidFill>
                <a:latin typeface="Palatino Linotype"/>
                <a:cs typeface="Palatino Linotype"/>
              </a:rPr>
              <a:t>infrastructure provide  hot and </a:t>
            </a:r>
            <a:r>
              <a:rPr sz="1000" spc="-10" dirty="0">
                <a:solidFill>
                  <a:srgbClr val="231F20"/>
                </a:solidFill>
                <a:latin typeface="Palatino Linotype"/>
                <a:cs typeface="Palatino Linotype"/>
              </a:rPr>
              <a:t>chilled </a:t>
            </a:r>
            <a:r>
              <a:rPr sz="1000" spc="-20" dirty="0">
                <a:solidFill>
                  <a:srgbClr val="231F20"/>
                </a:solidFill>
                <a:latin typeface="Palatino Linotype"/>
                <a:cs typeface="Palatino Linotype"/>
              </a:rPr>
              <a:t>water </a:t>
            </a:r>
            <a:r>
              <a:rPr sz="1000" spc="-15" dirty="0">
                <a:solidFill>
                  <a:srgbClr val="231F20"/>
                </a:solidFill>
                <a:latin typeface="Palatino Linotype"/>
                <a:cs typeface="Palatino Linotype"/>
              </a:rPr>
              <a:t>for the heating and </a:t>
            </a:r>
            <a:r>
              <a:rPr sz="1000" spc="-10" dirty="0">
                <a:solidFill>
                  <a:srgbClr val="231F20"/>
                </a:solidFill>
                <a:latin typeface="Palatino Linotype"/>
                <a:cs typeface="Palatino Linotype"/>
              </a:rPr>
              <a:t>cooling of </a:t>
            </a:r>
            <a:r>
              <a:rPr sz="1000" spc="-15" dirty="0">
                <a:solidFill>
                  <a:srgbClr val="231F20"/>
                </a:solidFill>
                <a:latin typeface="Palatino Linotype"/>
                <a:cs typeface="Palatino Linotype"/>
              </a:rPr>
              <a:t>the  </a:t>
            </a:r>
            <a:r>
              <a:rPr sz="1000" spc="-10" dirty="0">
                <a:solidFill>
                  <a:srgbClr val="231F20"/>
                </a:solidFill>
                <a:latin typeface="Palatino Linotype"/>
                <a:cs typeface="Palatino Linotype"/>
              </a:rPr>
              <a:t>Central </a:t>
            </a:r>
            <a:r>
              <a:rPr sz="1000" spc="-15" dirty="0">
                <a:solidFill>
                  <a:srgbClr val="231F20"/>
                </a:solidFill>
                <a:latin typeface="Palatino Linotype"/>
                <a:cs typeface="Palatino Linotype"/>
              </a:rPr>
              <a:t>Health </a:t>
            </a:r>
            <a:r>
              <a:rPr sz="1000" spc="-10" dirty="0">
                <a:solidFill>
                  <a:srgbClr val="231F20"/>
                </a:solidFill>
                <a:latin typeface="Palatino Linotype"/>
                <a:cs typeface="Palatino Linotype"/>
              </a:rPr>
              <a:t>Brackenridge </a:t>
            </a:r>
            <a:r>
              <a:rPr sz="1000" spc="-15" dirty="0">
                <a:solidFill>
                  <a:srgbClr val="231F20"/>
                </a:solidFill>
                <a:latin typeface="Palatino Linotype"/>
                <a:cs typeface="Palatino Linotype"/>
              </a:rPr>
              <a:t>Campus</a:t>
            </a:r>
            <a:r>
              <a:rPr sz="1000" spc="-5" dirty="0">
                <a:solidFill>
                  <a:srgbClr val="231F20"/>
                </a:solidFill>
                <a:latin typeface="Palatino Linotype"/>
                <a:cs typeface="Palatino Linotype"/>
              </a:rPr>
              <a:t> </a:t>
            </a:r>
            <a:r>
              <a:rPr sz="1000" spc="-15" dirty="0">
                <a:solidFill>
                  <a:srgbClr val="231F20"/>
                </a:solidFill>
                <a:latin typeface="Palatino Linotype"/>
                <a:cs typeface="Palatino Linotype"/>
              </a:rPr>
              <a:t>buildings.</a:t>
            </a:r>
            <a:endParaRPr sz="1000">
              <a:latin typeface="Palatino Linotype"/>
              <a:cs typeface="Palatino Linotype"/>
            </a:endParaRPr>
          </a:p>
        </p:txBody>
      </p:sp>
      <p:sp>
        <p:nvSpPr>
          <p:cNvPr id="15" name="object 15"/>
          <p:cNvSpPr txBox="1"/>
          <p:nvPr/>
        </p:nvSpPr>
        <p:spPr>
          <a:xfrm>
            <a:off x="444500" y="5988182"/>
            <a:ext cx="3170555" cy="2806700"/>
          </a:xfrm>
          <a:prstGeom prst="rect">
            <a:avLst/>
          </a:prstGeom>
        </p:spPr>
        <p:txBody>
          <a:bodyPr vert="horz" wrap="square" lIns="0" tIns="95250" rIns="0" bIns="0" rtlCol="0">
            <a:spAutoFit/>
          </a:bodyPr>
          <a:lstStyle/>
          <a:p>
            <a:pPr marL="12700">
              <a:lnSpc>
                <a:spcPct val="100000"/>
              </a:lnSpc>
              <a:spcBef>
                <a:spcPts val="750"/>
              </a:spcBef>
            </a:pPr>
            <a:r>
              <a:rPr sz="1000" b="1" i="1" spc="-15" dirty="0">
                <a:solidFill>
                  <a:srgbClr val="231F20"/>
                </a:solidFill>
                <a:latin typeface="PalatinoLinotype-BoldItalic"/>
                <a:cs typeface="PalatinoLinotype-BoldItalic"/>
              </a:rPr>
              <a:t>b. Phased</a:t>
            </a:r>
            <a:r>
              <a:rPr sz="1000" b="1" i="1" spc="-5" dirty="0">
                <a:solidFill>
                  <a:srgbClr val="231F20"/>
                </a:solidFill>
                <a:latin typeface="PalatinoLinotype-BoldItalic"/>
                <a:cs typeface="PalatinoLinotype-BoldItalic"/>
              </a:rPr>
              <a:t> </a:t>
            </a:r>
            <a:r>
              <a:rPr sz="1000" b="1" i="1" spc="-15" dirty="0">
                <a:solidFill>
                  <a:srgbClr val="231F20"/>
                </a:solidFill>
                <a:latin typeface="PalatinoLinotype-BoldItalic"/>
                <a:cs typeface="PalatinoLinotype-BoldItalic"/>
              </a:rPr>
              <a:t>Redevelopment</a:t>
            </a:r>
            <a:endParaRPr sz="1000">
              <a:latin typeface="PalatinoLinotype-BoldItalic"/>
              <a:cs typeface="PalatinoLinotype-BoldItalic"/>
            </a:endParaRPr>
          </a:p>
          <a:p>
            <a:pPr marL="12700" marR="151130">
              <a:lnSpc>
                <a:spcPct val="116700"/>
              </a:lnSpc>
              <a:spcBef>
                <a:spcPts val="450"/>
              </a:spcBef>
            </a:pPr>
            <a:r>
              <a:rPr sz="1000" spc="-15" dirty="0">
                <a:solidFill>
                  <a:srgbClr val="231F20"/>
                </a:solidFill>
                <a:latin typeface="Palatino Linotype"/>
                <a:cs typeface="Palatino Linotype"/>
              </a:rPr>
              <a:t>The Master </a:t>
            </a:r>
            <a:r>
              <a:rPr sz="1000" spc="-25" dirty="0">
                <a:solidFill>
                  <a:srgbClr val="231F20"/>
                </a:solidFill>
                <a:latin typeface="Palatino Linotype"/>
                <a:cs typeface="Palatino Linotype"/>
              </a:rPr>
              <a:t>Plan </a:t>
            </a:r>
            <a:r>
              <a:rPr sz="1000" spc="-10" dirty="0">
                <a:solidFill>
                  <a:srgbClr val="231F20"/>
                </a:solidFill>
                <a:latin typeface="Palatino Linotype"/>
                <a:cs typeface="Palatino Linotype"/>
              </a:rPr>
              <a:t>calls </a:t>
            </a:r>
            <a:r>
              <a:rPr sz="1000" spc="-15" dirty="0">
                <a:solidFill>
                  <a:srgbClr val="231F20"/>
                </a:solidFill>
                <a:latin typeface="Palatino Linotype"/>
                <a:cs typeface="Palatino Linotype"/>
              </a:rPr>
              <a:t>for the Hospital Tower, its South  </a:t>
            </a:r>
            <a:r>
              <a:rPr sz="1000" spc="-20" dirty="0">
                <a:solidFill>
                  <a:srgbClr val="231F20"/>
                </a:solidFill>
                <a:latin typeface="Palatino Linotype"/>
                <a:cs typeface="Palatino Linotype"/>
              </a:rPr>
              <a:t>Wing, </a:t>
            </a:r>
            <a:r>
              <a:rPr sz="1000" spc="-15" dirty="0">
                <a:solidFill>
                  <a:srgbClr val="231F20"/>
                </a:solidFill>
                <a:latin typeface="Palatino Linotype"/>
                <a:cs typeface="Palatino Linotype"/>
              </a:rPr>
              <a:t>the POB and the Helipad to be </a:t>
            </a:r>
            <a:r>
              <a:rPr sz="1000" spc="-10" dirty="0">
                <a:solidFill>
                  <a:srgbClr val="231F20"/>
                </a:solidFill>
                <a:latin typeface="Palatino Linotype"/>
                <a:cs typeface="Palatino Linotype"/>
              </a:rPr>
              <a:t>deconstructed  shortly after Seton completes </a:t>
            </a:r>
            <a:r>
              <a:rPr sz="1000" spc="-15" dirty="0">
                <a:solidFill>
                  <a:srgbClr val="231F20"/>
                </a:solidFill>
                <a:latin typeface="Palatino Linotype"/>
                <a:cs typeface="Palatino Linotype"/>
              </a:rPr>
              <a:t>vacating these buildings  in </a:t>
            </a:r>
            <a:r>
              <a:rPr sz="1000" spc="-10" dirty="0">
                <a:solidFill>
                  <a:srgbClr val="231F20"/>
                </a:solidFill>
                <a:latin typeface="Palatino Linotype"/>
                <a:cs typeface="Palatino Linotype"/>
              </a:rPr>
              <a:t>mid-2017. </a:t>
            </a:r>
            <a:r>
              <a:rPr sz="1000" spc="-15" dirty="0">
                <a:solidFill>
                  <a:srgbClr val="231F20"/>
                </a:solidFill>
                <a:latin typeface="Palatino Linotype"/>
                <a:cs typeface="Palatino Linotype"/>
              </a:rPr>
              <a:t>The CEC, the Main Parking Garage,</a:t>
            </a:r>
            <a:r>
              <a:rPr sz="1000" spc="15" dirty="0">
                <a:solidFill>
                  <a:srgbClr val="231F20"/>
                </a:solidFill>
                <a:latin typeface="Palatino Linotype"/>
                <a:cs typeface="Palatino Linotype"/>
              </a:rPr>
              <a:t> </a:t>
            </a:r>
            <a:r>
              <a:rPr sz="1000" spc="-15" dirty="0">
                <a:solidFill>
                  <a:srgbClr val="231F20"/>
                </a:solidFill>
                <a:latin typeface="Palatino Linotype"/>
                <a:cs typeface="Palatino Linotype"/>
              </a:rPr>
              <a:t>the</a:t>
            </a:r>
            <a:endParaRPr sz="1000">
              <a:latin typeface="Palatino Linotype"/>
              <a:cs typeface="Palatino Linotype"/>
            </a:endParaRPr>
          </a:p>
          <a:p>
            <a:pPr marL="12700" marR="14604">
              <a:lnSpc>
                <a:spcPct val="116700"/>
              </a:lnSpc>
            </a:pPr>
            <a:r>
              <a:rPr sz="1000" spc="-15" dirty="0">
                <a:solidFill>
                  <a:srgbClr val="231F20"/>
                </a:solidFill>
                <a:latin typeface="Palatino Linotype"/>
                <a:cs typeface="Palatino Linotype"/>
              </a:rPr>
              <a:t>CEC Parking Garage and the North </a:t>
            </a:r>
            <a:r>
              <a:rPr sz="1000" spc="-25" dirty="0">
                <a:solidFill>
                  <a:srgbClr val="231F20"/>
                </a:solidFill>
                <a:latin typeface="Palatino Linotype"/>
                <a:cs typeface="Palatino Linotype"/>
              </a:rPr>
              <a:t>Wing </a:t>
            </a:r>
            <a:r>
              <a:rPr sz="1000" spc="-10" dirty="0">
                <a:solidFill>
                  <a:srgbClr val="231F20"/>
                </a:solidFill>
                <a:latin typeface="Palatino Linotype"/>
                <a:cs typeface="Palatino Linotype"/>
              </a:rPr>
              <a:t>of </a:t>
            </a:r>
            <a:r>
              <a:rPr sz="1000" spc="-15" dirty="0">
                <a:solidFill>
                  <a:srgbClr val="231F20"/>
                </a:solidFill>
                <a:latin typeface="Palatino Linotype"/>
                <a:cs typeface="Palatino Linotype"/>
              </a:rPr>
              <a:t>the Hospital  (which serves </a:t>
            </a:r>
            <a:r>
              <a:rPr sz="1000" spc="-10" dirty="0">
                <a:solidFill>
                  <a:srgbClr val="231F20"/>
                </a:solidFill>
                <a:latin typeface="Palatino Linotype"/>
                <a:cs typeface="Palatino Linotype"/>
              </a:rPr>
              <a:t>as a </a:t>
            </a:r>
            <a:r>
              <a:rPr sz="1000" spc="-15" dirty="0">
                <a:solidFill>
                  <a:srgbClr val="231F20"/>
                </a:solidFill>
                <a:latin typeface="Palatino Linotype"/>
                <a:cs typeface="Palatino Linotype"/>
              </a:rPr>
              <a:t>recently developed </a:t>
            </a:r>
            <a:r>
              <a:rPr sz="1000" spc="-10" dirty="0">
                <a:solidFill>
                  <a:srgbClr val="231F20"/>
                </a:solidFill>
                <a:latin typeface="Palatino Linotype"/>
                <a:cs typeface="Palatino Linotype"/>
              </a:rPr>
              <a:t>Psychiatric  </a:t>
            </a:r>
            <a:r>
              <a:rPr sz="1000" spc="-15" dirty="0">
                <a:solidFill>
                  <a:srgbClr val="231F20"/>
                </a:solidFill>
                <a:latin typeface="Palatino Linotype"/>
                <a:cs typeface="Palatino Linotype"/>
              </a:rPr>
              <a:t>Emergency Department) </a:t>
            </a:r>
            <a:r>
              <a:rPr sz="1000" spc="-20" dirty="0">
                <a:solidFill>
                  <a:srgbClr val="231F20"/>
                </a:solidFill>
                <a:latin typeface="Palatino Linotype"/>
                <a:cs typeface="Palatino Linotype"/>
              </a:rPr>
              <a:t>have </a:t>
            </a:r>
            <a:r>
              <a:rPr sz="1000" spc="-15" dirty="0">
                <a:solidFill>
                  <a:srgbClr val="231F20"/>
                </a:solidFill>
                <a:latin typeface="Palatino Linotype"/>
                <a:cs typeface="Palatino Linotype"/>
              </a:rPr>
              <a:t>potential for revenue-  producing interim use in the </a:t>
            </a:r>
            <a:r>
              <a:rPr sz="1000" spc="-10" dirty="0">
                <a:solidFill>
                  <a:srgbClr val="231F20"/>
                </a:solidFill>
                <a:latin typeface="Palatino Linotype"/>
                <a:cs typeface="Palatino Linotype"/>
              </a:rPr>
              <a:t>short </a:t>
            </a:r>
            <a:r>
              <a:rPr sz="1000" spc="-15" dirty="0">
                <a:solidFill>
                  <a:srgbClr val="231F20"/>
                </a:solidFill>
                <a:latin typeface="Palatino Linotype"/>
                <a:cs typeface="Palatino Linotype"/>
              </a:rPr>
              <a:t>term. The Master </a:t>
            </a:r>
            <a:r>
              <a:rPr sz="1000" spc="-25" dirty="0">
                <a:solidFill>
                  <a:srgbClr val="231F20"/>
                </a:solidFill>
                <a:latin typeface="Palatino Linotype"/>
                <a:cs typeface="Palatino Linotype"/>
              </a:rPr>
              <a:t>Plan  </a:t>
            </a:r>
            <a:r>
              <a:rPr sz="1000" spc="-10" dirty="0">
                <a:solidFill>
                  <a:srgbClr val="231F20"/>
                </a:solidFill>
                <a:latin typeface="Palatino Linotype"/>
                <a:cs typeface="Palatino Linotype"/>
              </a:rPr>
              <a:t>vision, </a:t>
            </a:r>
            <a:r>
              <a:rPr sz="1000" spc="-20" dirty="0">
                <a:solidFill>
                  <a:srgbClr val="231F20"/>
                </a:solidFill>
                <a:latin typeface="Palatino Linotype"/>
                <a:cs typeface="Palatino Linotype"/>
              </a:rPr>
              <a:t>however, </a:t>
            </a:r>
            <a:r>
              <a:rPr sz="1000" spc="-10" dirty="0">
                <a:solidFill>
                  <a:srgbClr val="231F20"/>
                </a:solidFill>
                <a:latin typeface="Palatino Linotype"/>
                <a:cs typeface="Palatino Linotype"/>
              </a:rPr>
              <a:t>is </a:t>
            </a:r>
            <a:r>
              <a:rPr sz="1000" spc="-15" dirty="0">
                <a:solidFill>
                  <a:srgbClr val="231F20"/>
                </a:solidFill>
                <a:latin typeface="Palatino Linotype"/>
                <a:cs typeface="Palatino Linotype"/>
              </a:rPr>
              <a:t>to ultimately </a:t>
            </a:r>
            <a:r>
              <a:rPr sz="1000" spc="-10" dirty="0">
                <a:solidFill>
                  <a:srgbClr val="231F20"/>
                </a:solidFill>
                <a:latin typeface="Palatino Linotype"/>
                <a:cs typeface="Palatino Linotype"/>
              </a:rPr>
              <a:t>deconstruct </a:t>
            </a:r>
            <a:r>
              <a:rPr sz="1000" spc="-15" dirty="0">
                <a:solidFill>
                  <a:srgbClr val="231F20"/>
                </a:solidFill>
                <a:latin typeface="Palatino Linotype"/>
                <a:cs typeface="Palatino Linotype"/>
              </a:rPr>
              <a:t>most</a:t>
            </a:r>
            <a:r>
              <a:rPr sz="1000" spc="15" dirty="0">
                <a:solidFill>
                  <a:srgbClr val="231F20"/>
                </a:solidFill>
                <a:latin typeface="Palatino Linotype"/>
                <a:cs typeface="Palatino Linotype"/>
              </a:rPr>
              <a:t> </a:t>
            </a:r>
            <a:r>
              <a:rPr sz="1000" spc="-10" dirty="0">
                <a:solidFill>
                  <a:srgbClr val="231F20"/>
                </a:solidFill>
                <a:latin typeface="Palatino Linotype"/>
                <a:cs typeface="Palatino Linotype"/>
              </a:rPr>
              <a:t>of</a:t>
            </a:r>
            <a:endParaRPr sz="1000">
              <a:latin typeface="Palatino Linotype"/>
              <a:cs typeface="Palatino Linotype"/>
            </a:endParaRPr>
          </a:p>
          <a:p>
            <a:pPr marL="12700" marR="5080">
              <a:lnSpc>
                <a:spcPct val="116700"/>
              </a:lnSpc>
            </a:pPr>
            <a:r>
              <a:rPr sz="1000" spc="-15" dirty="0">
                <a:solidFill>
                  <a:srgbClr val="231F20"/>
                </a:solidFill>
                <a:latin typeface="Palatino Linotype"/>
                <a:cs typeface="Palatino Linotype"/>
              </a:rPr>
              <a:t>the </a:t>
            </a:r>
            <a:r>
              <a:rPr sz="1000" spc="-10" dirty="0">
                <a:solidFill>
                  <a:srgbClr val="231F20"/>
                </a:solidFill>
                <a:latin typeface="Palatino Linotype"/>
                <a:cs typeface="Palatino Linotype"/>
              </a:rPr>
              <a:t>structures </a:t>
            </a:r>
            <a:r>
              <a:rPr sz="1000" spc="-15" dirty="0">
                <a:solidFill>
                  <a:srgbClr val="231F20"/>
                </a:solidFill>
                <a:latin typeface="Palatino Linotype"/>
                <a:cs typeface="Palatino Linotype"/>
              </a:rPr>
              <a:t>and redevelop their underlying land. As  </a:t>
            </a:r>
            <a:r>
              <a:rPr sz="1000" spc="-10" dirty="0">
                <a:solidFill>
                  <a:srgbClr val="231F20"/>
                </a:solidFill>
                <a:latin typeface="Palatino Linotype"/>
                <a:cs typeface="Palatino Linotype"/>
              </a:rPr>
              <a:t>described </a:t>
            </a:r>
            <a:r>
              <a:rPr sz="1000" spc="-15" dirty="0">
                <a:solidFill>
                  <a:srgbClr val="231F20"/>
                </a:solidFill>
                <a:latin typeface="Palatino Linotype"/>
                <a:cs typeface="Palatino Linotype"/>
              </a:rPr>
              <a:t>below, the Master </a:t>
            </a:r>
            <a:r>
              <a:rPr sz="1000" spc="-25" dirty="0">
                <a:solidFill>
                  <a:srgbClr val="231F20"/>
                </a:solidFill>
                <a:latin typeface="Palatino Linotype"/>
                <a:cs typeface="Palatino Linotype"/>
              </a:rPr>
              <a:t>Plan </a:t>
            </a:r>
            <a:r>
              <a:rPr sz="1000" spc="-10" dirty="0">
                <a:solidFill>
                  <a:srgbClr val="231F20"/>
                </a:solidFill>
                <a:latin typeface="Palatino Linotype"/>
                <a:cs typeface="Palatino Linotype"/>
              </a:rPr>
              <a:t>envisions </a:t>
            </a:r>
            <a:r>
              <a:rPr sz="1000" spc="-15" dirty="0">
                <a:solidFill>
                  <a:srgbClr val="231F20"/>
                </a:solidFill>
                <a:latin typeface="Palatino Linotype"/>
                <a:cs typeface="Palatino Linotype"/>
              </a:rPr>
              <a:t>that the Main  Parking Garage and the </a:t>
            </a:r>
            <a:r>
              <a:rPr sz="1000" spc="-10" dirty="0">
                <a:solidFill>
                  <a:srgbClr val="231F20"/>
                </a:solidFill>
                <a:latin typeface="Palatino Linotype"/>
                <a:cs typeface="Palatino Linotype"/>
              </a:rPr>
              <a:t>Central </a:t>
            </a:r>
            <a:r>
              <a:rPr sz="1000" spc="-20" dirty="0">
                <a:solidFill>
                  <a:srgbClr val="231F20"/>
                </a:solidFill>
                <a:latin typeface="Palatino Linotype"/>
                <a:cs typeface="Palatino Linotype"/>
              </a:rPr>
              <a:t>Plant </a:t>
            </a:r>
            <a:r>
              <a:rPr sz="1000" spc="-15" dirty="0">
                <a:solidFill>
                  <a:srgbClr val="231F20"/>
                </a:solidFill>
                <a:latin typeface="Palatino Linotype"/>
                <a:cs typeface="Palatino Linotype"/>
              </a:rPr>
              <a:t>would be retained  for the foreseeable future to serve </a:t>
            </a:r>
            <a:r>
              <a:rPr sz="1000" spc="-20" dirty="0">
                <a:solidFill>
                  <a:srgbClr val="231F20"/>
                </a:solidFill>
                <a:latin typeface="Palatino Linotype"/>
                <a:cs typeface="Palatino Linotype"/>
              </a:rPr>
              <a:t>new </a:t>
            </a:r>
            <a:r>
              <a:rPr sz="1000" spc="-15" dirty="0">
                <a:solidFill>
                  <a:srgbClr val="231F20"/>
                </a:solidFill>
                <a:latin typeface="Palatino Linotype"/>
                <a:cs typeface="Palatino Linotype"/>
              </a:rPr>
              <a:t>and </a:t>
            </a:r>
            <a:r>
              <a:rPr sz="1000" spc="-10" dirty="0">
                <a:solidFill>
                  <a:srgbClr val="231F20"/>
                </a:solidFill>
                <a:latin typeface="Palatino Linotype"/>
                <a:cs typeface="Palatino Linotype"/>
              </a:rPr>
              <a:t>existing  </a:t>
            </a:r>
            <a:r>
              <a:rPr sz="1000" spc="-15" dirty="0">
                <a:solidFill>
                  <a:srgbClr val="231F20"/>
                </a:solidFill>
                <a:latin typeface="Palatino Linotype"/>
                <a:cs typeface="Palatino Linotype"/>
              </a:rPr>
              <a:t>tenants on and around the</a:t>
            </a:r>
            <a:r>
              <a:rPr sz="1000" spc="15" dirty="0">
                <a:solidFill>
                  <a:srgbClr val="231F20"/>
                </a:solidFill>
                <a:latin typeface="Palatino Linotype"/>
                <a:cs typeface="Palatino Linotype"/>
              </a:rPr>
              <a:t> </a:t>
            </a:r>
            <a:r>
              <a:rPr sz="1000" spc="-10" dirty="0">
                <a:solidFill>
                  <a:srgbClr val="231F20"/>
                </a:solidFill>
                <a:latin typeface="Palatino Linotype"/>
                <a:cs typeface="Palatino Linotype"/>
              </a:rPr>
              <a:t>Site.</a:t>
            </a:r>
            <a:endParaRPr sz="1000">
              <a:latin typeface="Palatino Linotype"/>
              <a:cs typeface="Palatino Linotype"/>
            </a:endParaRPr>
          </a:p>
        </p:txBody>
      </p:sp>
      <p:sp>
        <p:nvSpPr>
          <p:cNvPr id="16" name="object 16"/>
          <p:cNvSpPr txBox="1"/>
          <p:nvPr/>
        </p:nvSpPr>
        <p:spPr>
          <a:xfrm>
            <a:off x="3931920" y="3776979"/>
            <a:ext cx="3154680" cy="318770"/>
          </a:xfrm>
          <a:prstGeom prst="rect">
            <a:avLst/>
          </a:prstGeom>
          <a:solidFill>
            <a:srgbClr val="5A335B"/>
          </a:solidFill>
        </p:spPr>
        <p:txBody>
          <a:bodyPr vert="horz" wrap="square" lIns="0" tIns="12065" rIns="0" bIns="0" rtlCol="0">
            <a:spAutoFit/>
          </a:bodyPr>
          <a:lstStyle/>
          <a:p>
            <a:pPr marL="90805" marR="126364">
              <a:lnSpc>
                <a:spcPct val="101899"/>
              </a:lnSpc>
              <a:spcBef>
                <a:spcPts val="95"/>
              </a:spcBef>
            </a:pPr>
            <a:r>
              <a:rPr sz="900" dirty="0">
                <a:solidFill>
                  <a:srgbClr val="FFFFFF"/>
                </a:solidFill>
                <a:latin typeface="Trebuchet MS"/>
                <a:cs typeface="Trebuchet MS"/>
              </a:rPr>
              <a:t>The UMCB Hospital </a:t>
            </a:r>
            <a:r>
              <a:rPr sz="900" spc="-25" dirty="0">
                <a:solidFill>
                  <a:srgbClr val="FFFFFF"/>
                </a:solidFill>
                <a:latin typeface="Trebuchet MS"/>
                <a:cs typeface="Trebuchet MS"/>
              </a:rPr>
              <a:t>Tower </a:t>
            </a:r>
            <a:r>
              <a:rPr sz="900" dirty="0">
                <a:solidFill>
                  <a:srgbClr val="FFFFFF"/>
                </a:solidFill>
                <a:latin typeface="Trebuchet MS"/>
                <a:cs typeface="Trebuchet MS"/>
              </a:rPr>
              <a:t>is scheduled to be  deconstructed by early 2018, along with its South</a:t>
            </a:r>
            <a:r>
              <a:rPr sz="900" spc="215" dirty="0">
                <a:solidFill>
                  <a:srgbClr val="FFFFFF"/>
                </a:solidFill>
                <a:latin typeface="Trebuchet MS"/>
                <a:cs typeface="Trebuchet MS"/>
              </a:rPr>
              <a:t> </a:t>
            </a:r>
            <a:r>
              <a:rPr sz="900" spc="-5" dirty="0">
                <a:solidFill>
                  <a:srgbClr val="FFFFFF"/>
                </a:solidFill>
                <a:latin typeface="Trebuchet MS"/>
                <a:cs typeface="Trebuchet MS"/>
              </a:rPr>
              <a:t>Wing.</a:t>
            </a:r>
            <a:endParaRPr sz="900">
              <a:latin typeface="Trebuchet MS"/>
              <a:cs typeface="Trebuchet MS"/>
            </a:endParaRPr>
          </a:p>
        </p:txBody>
      </p:sp>
      <p:sp>
        <p:nvSpPr>
          <p:cNvPr id="17" name="object 17"/>
          <p:cNvSpPr txBox="1"/>
          <p:nvPr/>
        </p:nvSpPr>
        <p:spPr>
          <a:xfrm>
            <a:off x="3931920" y="6113424"/>
            <a:ext cx="3164840" cy="471805"/>
          </a:xfrm>
          <a:prstGeom prst="rect">
            <a:avLst/>
          </a:prstGeom>
          <a:solidFill>
            <a:srgbClr val="5A335B"/>
          </a:solidFill>
        </p:spPr>
        <p:txBody>
          <a:bodyPr vert="horz" wrap="square" lIns="0" tIns="1270" rIns="0" bIns="0" rtlCol="0">
            <a:spAutoFit/>
          </a:bodyPr>
          <a:lstStyle/>
          <a:p>
            <a:pPr marL="90805" marR="217170">
              <a:lnSpc>
                <a:spcPct val="111100"/>
              </a:lnSpc>
              <a:spcBef>
                <a:spcPts val="10"/>
              </a:spcBef>
            </a:pPr>
            <a:r>
              <a:rPr sz="900" dirty="0">
                <a:solidFill>
                  <a:srgbClr val="FFFFFF"/>
                </a:solidFill>
                <a:latin typeface="Trebuchet MS"/>
                <a:cs typeface="Trebuchet MS"/>
              </a:rPr>
              <a:t>The </a:t>
            </a:r>
            <a:r>
              <a:rPr sz="900" spc="-5" dirty="0">
                <a:solidFill>
                  <a:srgbClr val="FFFFFF"/>
                </a:solidFill>
                <a:latin typeface="Trebuchet MS"/>
                <a:cs typeface="Trebuchet MS"/>
              </a:rPr>
              <a:t>Professional </a:t>
            </a:r>
            <a:r>
              <a:rPr sz="900" spc="-20" dirty="0">
                <a:solidFill>
                  <a:srgbClr val="FFFFFF"/>
                </a:solidFill>
                <a:latin typeface="Trebuchet MS"/>
                <a:cs typeface="Trebuchet MS"/>
              </a:rPr>
              <a:t>Office </a:t>
            </a:r>
            <a:r>
              <a:rPr sz="900" dirty="0">
                <a:solidFill>
                  <a:srgbClr val="FFFFFF"/>
                </a:solidFill>
                <a:latin typeface="Trebuchet MS"/>
                <a:cs typeface="Trebuchet MS"/>
              </a:rPr>
              <a:t>Building (POB) and the Helipad  (pictured) is scheduled to be deconstructed in early  2018.</a:t>
            </a:r>
            <a:endParaRPr sz="900">
              <a:latin typeface="Trebuchet MS"/>
              <a:cs typeface="Trebuchet MS"/>
            </a:endParaRPr>
          </a:p>
        </p:txBody>
      </p:sp>
      <p:sp>
        <p:nvSpPr>
          <p:cNvPr id="18" name="object 18"/>
          <p:cNvSpPr txBox="1"/>
          <p:nvPr/>
        </p:nvSpPr>
        <p:spPr>
          <a:xfrm>
            <a:off x="3931920" y="8662161"/>
            <a:ext cx="3164840" cy="471805"/>
          </a:xfrm>
          <a:prstGeom prst="rect">
            <a:avLst/>
          </a:prstGeom>
          <a:solidFill>
            <a:srgbClr val="5A335B"/>
          </a:solidFill>
        </p:spPr>
        <p:txBody>
          <a:bodyPr vert="horz" wrap="square" lIns="0" tIns="31115" rIns="0" bIns="0" rtlCol="0">
            <a:spAutoFit/>
          </a:bodyPr>
          <a:lstStyle/>
          <a:p>
            <a:pPr marL="90805" marR="290195">
              <a:lnSpc>
                <a:spcPct val="101899"/>
              </a:lnSpc>
              <a:spcBef>
                <a:spcPts val="245"/>
              </a:spcBef>
            </a:pPr>
            <a:r>
              <a:rPr sz="900" dirty="0">
                <a:solidFill>
                  <a:srgbClr val="FFFFFF"/>
                </a:solidFill>
                <a:latin typeface="Trebuchet MS"/>
                <a:cs typeface="Trebuchet MS"/>
              </a:rPr>
              <a:t>The Clincial Education Center (CEC) will have a  short-term lease, though the Master Plan calls for its  eventual</a:t>
            </a:r>
            <a:r>
              <a:rPr sz="900" spc="10" dirty="0">
                <a:solidFill>
                  <a:srgbClr val="FFFFFF"/>
                </a:solidFill>
                <a:latin typeface="Trebuchet MS"/>
                <a:cs typeface="Trebuchet MS"/>
              </a:rPr>
              <a:t> </a:t>
            </a:r>
            <a:r>
              <a:rPr sz="900" dirty="0">
                <a:solidFill>
                  <a:srgbClr val="FFFFFF"/>
                </a:solidFill>
                <a:latin typeface="Trebuchet MS"/>
                <a:cs typeface="Trebuchet MS"/>
              </a:rPr>
              <a:t>deconstruction.</a:t>
            </a:r>
            <a:endParaRPr sz="9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91133" y="5567876"/>
            <a:ext cx="3149345" cy="320372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89978" y="5568435"/>
            <a:ext cx="3150506" cy="320431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3787176" y="7750523"/>
            <a:ext cx="76835" cy="226060"/>
          </a:xfrm>
          <a:prstGeom prst="rect">
            <a:avLst/>
          </a:prstGeom>
        </p:spPr>
        <p:txBody>
          <a:bodyPr vert="vert270" wrap="square" lIns="0" tIns="8255" rIns="0" bIns="0" rtlCol="0">
            <a:spAutoFit/>
          </a:bodyPr>
          <a:lstStyle/>
          <a:p>
            <a:pPr marL="12700">
              <a:lnSpc>
                <a:spcPct val="100000"/>
              </a:lnSpc>
              <a:spcBef>
                <a:spcPts val="65"/>
              </a:spcBef>
            </a:pPr>
            <a:r>
              <a:rPr sz="350" b="1" spc="-5" dirty="0">
                <a:latin typeface="Tw Cen MT"/>
                <a:cs typeface="Tw Cen MT"/>
              </a:rPr>
              <a:t>N </a:t>
            </a:r>
            <a:r>
              <a:rPr sz="350" b="1" spc="-10" dirty="0">
                <a:latin typeface="Tw Cen MT"/>
                <a:cs typeface="Tw Cen MT"/>
              </a:rPr>
              <a:t>IH </a:t>
            </a:r>
            <a:r>
              <a:rPr sz="350" b="1" spc="-5" dirty="0">
                <a:latin typeface="Tw Cen MT"/>
                <a:cs typeface="Tw Cen MT"/>
              </a:rPr>
              <a:t>35</a:t>
            </a:r>
            <a:r>
              <a:rPr sz="350" b="1" spc="-35" dirty="0">
                <a:latin typeface="Tw Cen MT"/>
                <a:cs typeface="Tw Cen MT"/>
              </a:rPr>
              <a:t> </a:t>
            </a:r>
            <a:r>
              <a:rPr sz="350" b="1" spc="-5" dirty="0">
                <a:latin typeface="Tw Cen MT"/>
                <a:cs typeface="Tw Cen MT"/>
              </a:rPr>
              <a:t>SB</a:t>
            </a:r>
            <a:endParaRPr sz="350">
              <a:latin typeface="Tw Cen MT"/>
              <a:cs typeface="Tw Cen MT"/>
            </a:endParaRPr>
          </a:p>
        </p:txBody>
      </p:sp>
      <p:sp>
        <p:nvSpPr>
          <p:cNvPr id="5" name="object 5"/>
          <p:cNvSpPr txBox="1"/>
          <p:nvPr/>
        </p:nvSpPr>
        <p:spPr>
          <a:xfrm rot="21060000">
            <a:off x="2001879" y="6388499"/>
            <a:ext cx="80824" cy="63500"/>
          </a:xfrm>
          <a:prstGeom prst="rect">
            <a:avLst/>
          </a:prstGeom>
        </p:spPr>
        <p:txBody>
          <a:bodyPr vert="horz" wrap="square" lIns="0" tIns="0" rIns="0" bIns="0" rtlCol="0">
            <a:spAutoFit/>
          </a:bodyPr>
          <a:lstStyle/>
          <a:p>
            <a:pPr>
              <a:lnSpc>
                <a:spcPts val="490"/>
              </a:lnSpc>
            </a:pPr>
            <a:r>
              <a:rPr sz="500" b="1" spc="-10" dirty="0">
                <a:solidFill>
                  <a:srgbClr val="005CE6"/>
                </a:solidFill>
                <a:latin typeface="Tw Cen MT"/>
                <a:cs typeface="Tw Cen MT"/>
              </a:rPr>
              <a:t>W</a:t>
            </a:r>
            <a:endParaRPr sz="500">
              <a:latin typeface="Tw Cen MT"/>
              <a:cs typeface="Tw Cen MT"/>
            </a:endParaRPr>
          </a:p>
        </p:txBody>
      </p:sp>
      <p:sp>
        <p:nvSpPr>
          <p:cNvPr id="6" name="object 6"/>
          <p:cNvSpPr txBox="1"/>
          <p:nvPr/>
        </p:nvSpPr>
        <p:spPr>
          <a:xfrm>
            <a:off x="2068196" y="6360414"/>
            <a:ext cx="146050"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15th</a:t>
            </a:r>
            <a:endParaRPr sz="500">
              <a:latin typeface="Tw Cen MT"/>
              <a:cs typeface="Tw Cen MT"/>
            </a:endParaRPr>
          </a:p>
        </p:txBody>
      </p:sp>
      <p:sp>
        <p:nvSpPr>
          <p:cNvPr id="7" name="object 7"/>
          <p:cNvSpPr txBox="1"/>
          <p:nvPr/>
        </p:nvSpPr>
        <p:spPr>
          <a:xfrm rot="240000">
            <a:off x="2194831" y="6386122"/>
            <a:ext cx="70143"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S</a:t>
            </a:r>
            <a:endParaRPr sz="500">
              <a:latin typeface="Tw Cen MT"/>
              <a:cs typeface="Tw Cen MT"/>
            </a:endParaRPr>
          </a:p>
        </p:txBody>
      </p:sp>
      <p:sp>
        <p:nvSpPr>
          <p:cNvPr id="8" name="object 8"/>
          <p:cNvSpPr txBox="1"/>
          <p:nvPr/>
        </p:nvSpPr>
        <p:spPr>
          <a:xfrm rot="1380000">
            <a:off x="2223773" y="6391520"/>
            <a:ext cx="65161"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t</a:t>
            </a:r>
            <a:endParaRPr sz="500">
              <a:latin typeface="Tw Cen MT"/>
              <a:cs typeface="Tw Cen MT"/>
            </a:endParaRPr>
          </a:p>
        </p:txBody>
      </p:sp>
      <p:sp>
        <p:nvSpPr>
          <p:cNvPr id="9" name="object 9"/>
          <p:cNvSpPr txBox="1"/>
          <p:nvPr/>
        </p:nvSpPr>
        <p:spPr>
          <a:xfrm rot="1140000">
            <a:off x="2262218" y="6409171"/>
            <a:ext cx="70143"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E</a:t>
            </a:r>
            <a:endParaRPr sz="500">
              <a:latin typeface="Tw Cen MT"/>
              <a:cs typeface="Tw Cen MT"/>
            </a:endParaRPr>
          </a:p>
        </p:txBody>
      </p:sp>
      <p:sp>
        <p:nvSpPr>
          <p:cNvPr id="10" name="object 10"/>
          <p:cNvSpPr txBox="1"/>
          <p:nvPr/>
        </p:nvSpPr>
        <p:spPr>
          <a:xfrm>
            <a:off x="2313292" y="6391144"/>
            <a:ext cx="194945" cy="100965"/>
          </a:xfrm>
          <a:prstGeom prst="rect">
            <a:avLst/>
          </a:prstGeom>
        </p:spPr>
        <p:txBody>
          <a:bodyPr vert="horz" wrap="square" lIns="0" tIns="11430" rIns="0" bIns="0" rtlCol="0">
            <a:spAutoFit/>
          </a:bodyPr>
          <a:lstStyle/>
          <a:p>
            <a:pPr marL="12700">
              <a:lnSpc>
                <a:spcPct val="100000"/>
              </a:lnSpc>
              <a:spcBef>
                <a:spcPts val="90"/>
              </a:spcBef>
            </a:pPr>
            <a:r>
              <a:rPr sz="500" b="1" dirty="0">
                <a:solidFill>
                  <a:srgbClr val="005CE6"/>
                </a:solidFill>
                <a:latin typeface="Tw Cen MT"/>
                <a:cs typeface="Tw Cen MT"/>
              </a:rPr>
              <a:t>15th</a:t>
            </a:r>
            <a:r>
              <a:rPr sz="500" b="1" spc="-35" dirty="0">
                <a:solidFill>
                  <a:srgbClr val="005CE6"/>
                </a:solidFill>
                <a:latin typeface="Tw Cen MT"/>
                <a:cs typeface="Tw Cen MT"/>
              </a:rPr>
              <a:t> </a:t>
            </a:r>
            <a:r>
              <a:rPr sz="500" b="1" spc="-5" dirty="0">
                <a:solidFill>
                  <a:srgbClr val="005CE6"/>
                </a:solidFill>
                <a:latin typeface="Tw Cen MT"/>
                <a:cs typeface="Tw Cen MT"/>
              </a:rPr>
              <a:t>S</a:t>
            </a:r>
            <a:endParaRPr sz="500">
              <a:latin typeface="Tw Cen MT"/>
              <a:cs typeface="Tw Cen MT"/>
            </a:endParaRPr>
          </a:p>
        </p:txBody>
      </p:sp>
      <p:sp>
        <p:nvSpPr>
          <p:cNvPr id="11" name="object 11"/>
          <p:cNvSpPr txBox="1"/>
          <p:nvPr/>
        </p:nvSpPr>
        <p:spPr>
          <a:xfrm rot="20580000">
            <a:off x="2470447" y="6411968"/>
            <a:ext cx="65161"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t</a:t>
            </a:r>
            <a:endParaRPr sz="500">
              <a:latin typeface="Tw Cen MT"/>
              <a:cs typeface="Tw Cen MT"/>
            </a:endParaRPr>
          </a:p>
        </p:txBody>
      </p:sp>
      <p:sp>
        <p:nvSpPr>
          <p:cNvPr id="12" name="object 12"/>
          <p:cNvSpPr txBox="1"/>
          <p:nvPr/>
        </p:nvSpPr>
        <p:spPr>
          <a:xfrm rot="16320000">
            <a:off x="1523227" y="6479154"/>
            <a:ext cx="143417" cy="63500"/>
          </a:xfrm>
          <a:prstGeom prst="rect">
            <a:avLst/>
          </a:prstGeom>
        </p:spPr>
        <p:txBody>
          <a:bodyPr vert="horz" wrap="square" lIns="0" tIns="0" rIns="0" bIns="0" rtlCol="0">
            <a:spAutoFit/>
          </a:bodyPr>
          <a:lstStyle/>
          <a:p>
            <a:pPr>
              <a:lnSpc>
                <a:spcPts val="490"/>
              </a:lnSpc>
            </a:pPr>
            <a:r>
              <a:rPr sz="500" b="1" spc="-10" dirty="0">
                <a:solidFill>
                  <a:srgbClr val="005CE6"/>
                </a:solidFill>
                <a:latin typeface="Tw Cen MT"/>
                <a:cs typeface="Tw Cen MT"/>
              </a:rPr>
              <a:t>p</a:t>
            </a:r>
            <a:r>
              <a:rPr sz="500" b="1" spc="-5" dirty="0">
                <a:solidFill>
                  <a:srgbClr val="005CE6"/>
                </a:solidFill>
                <a:latin typeface="Tw Cen MT"/>
                <a:cs typeface="Tw Cen MT"/>
              </a:rPr>
              <a:t>e </a:t>
            </a:r>
            <a:r>
              <a:rPr sz="500" b="1" spc="-15" dirty="0">
                <a:solidFill>
                  <a:srgbClr val="005CE6"/>
                </a:solidFill>
                <a:latin typeface="Tw Cen MT"/>
                <a:cs typeface="Tw Cen MT"/>
              </a:rPr>
              <a:t> </a:t>
            </a:r>
            <a:r>
              <a:rPr sz="500" b="1" dirty="0">
                <a:solidFill>
                  <a:srgbClr val="005CE6"/>
                </a:solidFill>
                <a:latin typeface="Tw Cen MT"/>
                <a:cs typeface="Tw Cen MT"/>
              </a:rPr>
              <a:t>S</a:t>
            </a:r>
            <a:r>
              <a:rPr sz="500" b="1" spc="-5" dirty="0">
                <a:solidFill>
                  <a:srgbClr val="005CE6"/>
                </a:solidFill>
                <a:latin typeface="Tw Cen MT"/>
                <a:cs typeface="Tw Cen MT"/>
              </a:rPr>
              <a:t>t</a:t>
            </a:r>
            <a:endParaRPr sz="500">
              <a:latin typeface="Tw Cen MT"/>
              <a:cs typeface="Tw Cen MT"/>
            </a:endParaRPr>
          </a:p>
        </p:txBody>
      </p:sp>
      <p:sp>
        <p:nvSpPr>
          <p:cNvPr id="13" name="object 13"/>
          <p:cNvSpPr txBox="1"/>
          <p:nvPr/>
        </p:nvSpPr>
        <p:spPr>
          <a:xfrm>
            <a:off x="2410270" y="6178296"/>
            <a:ext cx="186690"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16th</a:t>
            </a:r>
            <a:r>
              <a:rPr sz="350" b="1" spc="-55" dirty="0">
                <a:latin typeface="Tw Cen MT"/>
                <a:cs typeface="Tw Cen MT"/>
              </a:rPr>
              <a:t> </a:t>
            </a:r>
            <a:r>
              <a:rPr sz="350" b="1" spc="-5" dirty="0">
                <a:latin typeface="Tw Cen MT"/>
                <a:cs typeface="Tw Cen MT"/>
              </a:rPr>
              <a:t>St</a:t>
            </a:r>
            <a:endParaRPr sz="350">
              <a:latin typeface="Tw Cen MT"/>
              <a:cs typeface="Tw Cen MT"/>
            </a:endParaRPr>
          </a:p>
        </p:txBody>
      </p:sp>
      <p:sp>
        <p:nvSpPr>
          <p:cNvPr id="14" name="object 14"/>
          <p:cNvSpPr txBox="1"/>
          <p:nvPr/>
        </p:nvSpPr>
        <p:spPr>
          <a:xfrm>
            <a:off x="3011765" y="7048251"/>
            <a:ext cx="255904"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E 12th</a:t>
            </a:r>
            <a:r>
              <a:rPr sz="500" b="1" spc="-35" dirty="0">
                <a:solidFill>
                  <a:srgbClr val="005CE6"/>
                </a:solidFill>
                <a:latin typeface="Tw Cen MT"/>
                <a:cs typeface="Tw Cen MT"/>
              </a:rPr>
              <a:t> </a:t>
            </a:r>
            <a:r>
              <a:rPr sz="500" b="1" spc="-10" dirty="0">
                <a:solidFill>
                  <a:srgbClr val="005CE6"/>
                </a:solidFill>
                <a:latin typeface="Tw Cen MT"/>
                <a:cs typeface="Tw Cen MT"/>
              </a:rPr>
              <a:t>St</a:t>
            </a:r>
            <a:endParaRPr sz="500">
              <a:latin typeface="Tw Cen MT"/>
              <a:cs typeface="Tw Cen MT"/>
            </a:endParaRPr>
          </a:p>
        </p:txBody>
      </p:sp>
      <p:sp>
        <p:nvSpPr>
          <p:cNvPr id="15" name="object 15"/>
          <p:cNvSpPr txBox="1"/>
          <p:nvPr/>
        </p:nvSpPr>
        <p:spPr>
          <a:xfrm>
            <a:off x="1877096" y="7116493"/>
            <a:ext cx="76835" cy="242570"/>
          </a:xfrm>
          <a:prstGeom prst="rect">
            <a:avLst/>
          </a:prstGeom>
        </p:spPr>
        <p:txBody>
          <a:bodyPr vert="vert270" wrap="square" lIns="0" tIns="8890" rIns="0" bIns="0" rtlCol="0">
            <a:spAutoFit/>
          </a:bodyPr>
          <a:lstStyle/>
          <a:p>
            <a:pPr marL="12700">
              <a:lnSpc>
                <a:spcPct val="100000"/>
              </a:lnSpc>
              <a:spcBef>
                <a:spcPts val="70"/>
              </a:spcBef>
            </a:pPr>
            <a:r>
              <a:rPr sz="350" b="1" spc="-5" dirty="0">
                <a:latin typeface="Tw Cen MT"/>
                <a:cs typeface="Tw Cen MT"/>
              </a:rPr>
              <a:t>Colorado</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16" name="object 16"/>
          <p:cNvSpPr txBox="1"/>
          <p:nvPr/>
        </p:nvSpPr>
        <p:spPr>
          <a:xfrm rot="20580000">
            <a:off x="2926704" y="6400273"/>
            <a:ext cx="70143"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E</a:t>
            </a:r>
            <a:endParaRPr sz="500">
              <a:latin typeface="Tw Cen MT"/>
              <a:cs typeface="Tw Cen MT"/>
            </a:endParaRPr>
          </a:p>
        </p:txBody>
      </p:sp>
      <p:sp>
        <p:nvSpPr>
          <p:cNvPr id="17" name="object 17"/>
          <p:cNvSpPr txBox="1"/>
          <p:nvPr/>
        </p:nvSpPr>
        <p:spPr>
          <a:xfrm>
            <a:off x="2973025" y="6369846"/>
            <a:ext cx="190500"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15th</a:t>
            </a:r>
            <a:r>
              <a:rPr sz="500" b="1" spc="-60" dirty="0">
                <a:solidFill>
                  <a:srgbClr val="005CE6"/>
                </a:solidFill>
                <a:latin typeface="Tw Cen MT"/>
                <a:cs typeface="Tw Cen MT"/>
              </a:rPr>
              <a:t> </a:t>
            </a:r>
            <a:r>
              <a:rPr sz="500" b="1" spc="-5" dirty="0">
                <a:solidFill>
                  <a:srgbClr val="005CE6"/>
                </a:solidFill>
                <a:latin typeface="Tw Cen MT"/>
                <a:cs typeface="Tw Cen MT"/>
              </a:rPr>
              <a:t>S</a:t>
            </a:r>
            <a:endParaRPr sz="500">
              <a:latin typeface="Tw Cen MT"/>
              <a:cs typeface="Tw Cen MT"/>
            </a:endParaRPr>
          </a:p>
        </p:txBody>
      </p:sp>
      <p:sp>
        <p:nvSpPr>
          <p:cNvPr id="18" name="object 18"/>
          <p:cNvSpPr txBox="1"/>
          <p:nvPr/>
        </p:nvSpPr>
        <p:spPr>
          <a:xfrm rot="1560000">
            <a:off x="3130874" y="6397048"/>
            <a:ext cx="65161"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t</a:t>
            </a:r>
            <a:endParaRPr sz="500">
              <a:latin typeface="Tw Cen MT"/>
              <a:cs typeface="Tw Cen MT"/>
            </a:endParaRPr>
          </a:p>
        </p:txBody>
      </p:sp>
      <p:sp>
        <p:nvSpPr>
          <p:cNvPr id="19" name="object 19"/>
          <p:cNvSpPr txBox="1"/>
          <p:nvPr/>
        </p:nvSpPr>
        <p:spPr>
          <a:xfrm rot="16320000">
            <a:off x="3477771" y="7202688"/>
            <a:ext cx="177733" cy="44450"/>
          </a:xfrm>
          <a:prstGeom prst="rect">
            <a:avLst/>
          </a:prstGeom>
        </p:spPr>
        <p:txBody>
          <a:bodyPr vert="horz" wrap="square" lIns="0" tIns="0" rIns="0" bIns="0" rtlCol="0">
            <a:spAutoFit/>
          </a:bodyPr>
          <a:lstStyle/>
          <a:p>
            <a:pPr>
              <a:lnSpc>
                <a:spcPts val="345"/>
              </a:lnSpc>
            </a:pPr>
            <a:r>
              <a:rPr sz="350" b="1" spc="-5" dirty="0">
                <a:latin typeface="Tw Cen MT"/>
                <a:cs typeface="Tw Cen MT"/>
              </a:rPr>
              <a:t>Sab</a:t>
            </a:r>
            <a:r>
              <a:rPr sz="350" b="1" spc="-10" dirty="0">
                <a:latin typeface="Tw Cen MT"/>
                <a:cs typeface="Tw Cen MT"/>
              </a:rPr>
              <a:t>i</a:t>
            </a:r>
            <a:r>
              <a:rPr sz="350" b="1" spc="-5" dirty="0">
                <a:latin typeface="Tw Cen MT"/>
                <a:cs typeface="Tw Cen MT"/>
              </a:rPr>
              <a:t>ne</a:t>
            </a:r>
            <a:r>
              <a:rPr sz="350" b="1" spc="-20" dirty="0">
                <a:latin typeface="Tw Cen MT"/>
                <a:cs typeface="Tw Cen MT"/>
              </a:rPr>
              <a:t> </a:t>
            </a:r>
            <a:r>
              <a:rPr sz="525" b="1" spc="-7" baseline="7936" dirty="0">
                <a:latin typeface="Tw Cen MT"/>
                <a:cs typeface="Tw Cen MT"/>
              </a:rPr>
              <a:t>St</a:t>
            </a:r>
            <a:endParaRPr sz="525" baseline="7936">
              <a:latin typeface="Tw Cen MT"/>
              <a:cs typeface="Tw Cen MT"/>
            </a:endParaRPr>
          </a:p>
        </p:txBody>
      </p:sp>
      <p:sp>
        <p:nvSpPr>
          <p:cNvPr id="20" name="object 20"/>
          <p:cNvSpPr txBox="1"/>
          <p:nvPr/>
        </p:nvSpPr>
        <p:spPr>
          <a:xfrm>
            <a:off x="3158125" y="5792436"/>
            <a:ext cx="187325"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a:t>
            </a:r>
            <a:r>
              <a:rPr sz="350" b="1" spc="-10" dirty="0">
                <a:latin typeface="Tw Cen MT"/>
                <a:cs typeface="Tw Cen MT"/>
              </a:rPr>
              <a:t>18th</a:t>
            </a:r>
            <a:r>
              <a:rPr sz="350" b="1" spc="-40" dirty="0">
                <a:latin typeface="Tw Cen MT"/>
                <a:cs typeface="Tw Cen MT"/>
              </a:rPr>
              <a:t> </a:t>
            </a:r>
            <a:r>
              <a:rPr sz="350" b="1" spc="-5" dirty="0">
                <a:latin typeface="Tw Cen MT"/>
                <a:cs typeface="Tw Cen MT"/>
              </a:rPr>
              <a:t>St</a:t>
            </a:r>
            <a:endParaRPr sz="350">
              <a:latin typeface="Tw Cen MT"/>
              <a:cs typeface="Tw Cen MT"/>
            </a:endParaRPr>
          </a:p>
        </p:txBody>
      </p:sp>
      <p:sp>
        <p:nvSpPr>
          <p:cNvPr id="21" name="object 21"/>
          <p:cNvSpPr txBox="1"/>
          <p:nvPr/>
        </p:nvSpPr>
        <p:spPr>
          <a:xfrm>
            <a:off x="2488474" y="6438357"/>
            <a:ext cx="76835" cy="196215"/>
          </a:xfrm>
          <a:prstGeom prst="rect">
            <a:avLst/>
          </a:prstGeom>
        </p:spPr>
        <p:txBody>
          <a:bodyPr vert="vert270" wrap="square" lIns="0" tIns="8890" rIns="0" bIns="0" rtlCol="0">
            <a:spAutoFit/>
          </a:bodyPr>
          <a:lstStyle/>
          <a:p>
            <a:pPr marL="12700">
              <a:lnSpc>
                <a:spcPct val="100000"/>
              </a:lnSpc>
              <a:spcBef>
                <a:spcPts val="70"/>
              </a:spcBef>
            </a:pPr>
            <a:r>
              <a:rPr sz="350" b="1" spc="-10" dirty="0">
                <a:latin typeface="Tw Cen MT"/>
                <a:cs typeface="Tw Cen MT"/>
              </a:rPr>
              <a:t>Brazos</a:t>
            </a:r>
            <a:r>
              <a:rPr sz="350" b="1" spc="-30" dirty="0">
                <a:latin typeface="Tw Cen MT"/>
                <a:cs typeface="Tw Cen MT"/>
              </a:rPr>
              <a:t> </a:t>
            </a:r>
            <a:r>
              <a:rPr sz="350" b="1" spc="-5" dirty="0">
                <a:latin typeface="Tw Cen MT"/>
                <a:cs typeface="Tw Cen MT"/>
              </a:rPr>
              <a:t>St</a:t>
            </a:r>
            <a:endParaRPr sz="350">
              <a:latin typeface="Tw Cen MT"/>
              <a:cs typeface="Tw Cen MT"/>
            </a:endParaRPr>
          </a:p>
        </p:txBody>
      </p:sp>
      <p:sp>
        <p:nvSpPr>
          <p:cNvPr id="22" name="object 22"/>
          <p:cNvSpPr txBox="1"/>
          <p:nvPr/>
        </p:nvSpPr>
        <p:spPr>
          <a:xfrm rot="60000">
            <a:off x="2017478" y="8176784"/>
            <a:ext cx="226085" cy="63500"/>
          </a:xfrm>
          <a:prstGeom prst="rect">
            <a:avLst/>
          </a:prstGeom>
        </p:spPr>
        <p:txBody>
          <a:bodyPr vert="horz" wrap="square" lIns="0" tIns="0" rIns="0" bIns="0" rtlCol="0">
            <a:spAutoFit/>
          </a:bodyPr>
          <a:lstStyle/>
          <a:p>
            <a:pPr>
              <a:lnSpc>
                <a:spcPts val="490"/>
              </a:lnSpc>
            </a:pPr>
            <a:r>
              <a:rPr sz="500" b="1" spc="-10" dirty="0">
                <a:solidFill>
                  <a:srgbClr val="005CE6"/>
                </a:solidFill>
                <a:latin typeface="Tw Cen MT"/>
                <a:cs typeface="Tw Cen MT"/>
              </a:rPr>
              <a:t>W </a:t>
            </a:r>
            <a:r>
              <a:rPr sz="500" b="1" spc="-5" dirty="0">
                <a:solidFill>
                  <a:srgbClr val="005CE6"/>
                </a:solidFill>
                <a:latin typeface="Tw Cen MT"/>
                <a:cs typeface="Tw Cen MT"/>
              </a:rPr>
              <a:t>7th</a:t>
            </a:r>
            <a:r>
              <a:rPr sz="500" b="1" spc="-55"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p:txBody>
      </p:sp>
      <p:sp>
        <p:nvSpPr>
          <p:cNvPr id="23" name="object 23"/>
          <p:cNvSpPr txBox="1"/>
          <p:nvPr/>
        </p:nvSpPr>
        <p:spPr>
          <a:xfrm>
            <a:off x="1929796" y="7943349"/>
            <a:ext cx="242570" cy="100965"/>
          </a:xfrm>
          <a:prstGeom prst="rect">
            <a:avLst/>
          </a:prstGeom>
        </p:spPr>
        <p:txBody>
          <a:bodyPr vert="horz" wrap="square" lIns="0" tIns="11430" rIns="0" bIns="0" rtlCol="0">
            <a:spAutoFit/>
          </a:bodyPr>
          <a:lstStyle/>
          <a:p>
            <a:pPr marL="12700">
              <a:lnSpc>
                <a:spcPct val="100000"/>
              </a:lnSpc>
              <a:spcBef>
                <a:spcPts val="90"/>
              </a:spcBef>
            </a:pPr>
            <a:r>
              <a:rPr sz="500" b="1" spc="-10" dirty="0">
                <a:solidFill>
                  <a:srgbClr val="005CE6"/>
                </a:solidFill>
                <a:latin typeface="Tw Cen MT"/>
                <a:cs typeface="Tw Cen MT"/>
              </a:rPr>
              <a:t>W </a:t>
            </a:r>
            <a:r>
              <a:rPr sz="500" b="1" spc="-5" dirty="0">
                <a:solidFill>
                  <a:srgbClr val="005CE6"/>
                </a:solidFill>
                <a:latin typeface="Tw Cen MT"/>
                <a:cs typeface="Tw Cen MT"/>
              </a:rPr>
              <a:t>8th</a:t>
            </a:r>
            <a:r>
              <a:rPr sz="500" b="1" spc="-45"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p:txBody>
      </p:sp>
      <p:sp>
        <p:nvSpPr>
          <p:cNvPr id="24" name="object 24"/>
          <p:cNvSpPr txBox="1"/>
          <p:nvPr/>
        </p:nvSpPr>
        <p:spPr>
          <a:xfrm rot="60000">
            <a:off x="2556688" y="6624255"/>
            <a:ext cx="167915" cy="44450"/>
          </a:xfrm>
          <a:prstGeom prst="rect">
            <a:avLst/>
          </a:prstGeom>
        </p:spPr>
        <p:txBody>
          <a:bodyPr vert="horz" wrap="square" lIns="0" tIns="0" rIns="0" bIns="0" rtlCol="0">
            <a:spAutoFit/>
          </a:bodyPr>
          <a:lstStyle/>
          <a:p>
            <a:pPr>
              <a:lnSpc>
                <a:spcPts val="345"/>
              </a:lnSpc>
            </a:pPr>
            <a:r>
              <a:rPr sz="350" b="1" spc="-5" dirty="0">
                <a:latin typeface="Tw Cen MT"/>
                <a:cs typeface="Tw Cen MT"/>
              </a:rPr>
              <a:t>E 14th</a:t>
            </a:r>
            <a:r>
              <a:rPr sz="350" b="1" spc="-75" dirty="0">
                <a:latin typeface="Tw Cen MT"/>
                <a:cs typeface="Tw Cen MT"/>
              </a:rPr>
              <a:t> </a:t>
            </a:r>
            <a:r>
              <a:rPr sz="350" b="1" spc="-5" dirty="0">
                <a:latin typeface="Tw Cen MT"/>
                <a:cs typeface="Tw Cen MT"/>
              </a:rPr>
              <a:t>St</a:t>
            </a:r>
            <a:endParaRPr sz="350">
              <a:latin typeface="Tw Cen MT"/>
              <a:cs typeface="Tw Cen MT"/>
            </a:endParaRPr>
          </a:p>
        </p:txBody>
      </p:sp>
      <p:sp>
        <p:nvSpPr>
          <p:cNvPr id="25" name="object 25"/>
          <p:cNvSpPr txBox="1"/>
          <p:nvPr/>
        </p:nvSpPr>
        <p:spPr>
          <a:xfrm>
            <a:off x="2352457" y="5776369"/>
            <a:ext cx="186690"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18th</a:t>
            </a:r>
            <a:r>
              <a:rPr sz="350" b="1" spc="-55" dirty="0">
                <a:latin typeface="Tw Cen MT"/>
                <a:cs typeface="Tw Cen MT"/>
              </a:rPr>
              <a:t> </a:t>
            </a:r>
            <a:r>
              <a:rPr sz="350" b="1" spc="-5" dirty="0">
                <a:latin typeface="Tw Cen MT"/>
                <a:cs typeface="Tw Cen MT"/>
              </a:rPr>
              <a:t>St</a:t>
            </a:r>
            <a:endParaRPr sz="350">
              <a:latin typeface="Tw Cen MT"/>
              <a:cs typeface="Tw Cen MT"/>
            </a:endParaRPr>
          </a:p>
        </p:txBody>
      </p:sp>
      <p:sp>
        <p:nvSpPr>
          <p:cNvPr id="26" name="object 26"/>
          <p:cNvSpPr txBox="1"/>
          <p:nvPr/>
        </p:nvSpPr>
        <p:spPr>
          <a:xfrm>
            <a:off x="2746926" y="7330242"/>
            <a:ext cx="187325"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a:t>
            </a:r>
            <a:r>
              <a:rPr sz="350" b="1" spc="-10" dirty="0">
                <a:latin typeface="Tw Cen MT"/>
                <a:cs typeface="Tw Cen MT"/>
              </a:rPr>
              <a:t>11th</a:t>
            </a:r>
            <a:r>
              <a:rPr sz="350" b="1" spc="-40" dirty="0">
                <a:latin typeface="Tw Cen MT"/>
                <a:cs typeface="Tw Cen MT"/>
              </a:rPr>
              <a:t> </a:t>
            </a:r>
            <a:r>
              <a:rPr sz="350" b="1" spc="-5" dirty="0">
                <a:latin typeface="Tw Cen MT"/>
                <a:cs typeface="Tw Cen MT"/>
              </a:rPr>
              <a:t>St</a:t>
            </a:r>
            <a:endParaRPr sz="350">
              <a:latin typeface="Tw Cen MT"/>
              <a:cs typeface="Tw Cen MT"/>
            </a:endParaRPr>
          </a:p>
        </p:txBody>
      </p:sp>
      <p:sp>
        <p:nvSpPr>
          <p:cNvPr id="27" name="object 27"/>
          <p:cNvSpPr txBox="1"/>
          <p:nvPr/>
        </p:nvSpPr>
        <p:spPr>
          <a:xfrm>
            <a:off x="2346661" y="5980158"/>
            <a:ext cx="187960" cy="76200"/>
          </a:xfrm>
          <a:prstGeom prst="rect">
            <a:avLst/>
          </a:prstGeom>
        </p:spPr>
        <p:txBody>
          <a:bodyPr vert="horz" wrap="square" lIns="0" tIns="8255" rIns="0" bIns="0" rtlCol="0">
            <a:spAutoFit/>
          </a:bodyPr>
          <a:lstStyle/>
          <a:p>
            <a:pPr marL="12700">
              <a:lnSpc>
                <a:spcPct val="100000"/>
              </a:lnSpc>
              <a:spcBef>
                <a:spcPts val="65"/>
              </a:spcBef>
            </a:pPr>
            <a:r>
              <a:rPr sz="350" b="1" spc="-5" dirty="0">
                <a:latin typeface="Tw Cen MT"/>
                <a:cs typeface="Tw Cen MT"/>
              </a:rPr>
              <a:t>E </a:t>
            </a:r>
            <a:r>
              <a:rPr sz="350" b="1" spc="-10" dirty="0">
                <a:latin typeface="Tw Cen MT"/>
                <a:cs typeface="Tw Cen MT"/>
              </a:rPr>
              <a:t>17th</a:t>
            </a:r>
            <a:r>
              <a:rPr sz="350" b="1" spc="-40" dirty="0">
                <a:latin typeface="Tw Cen MT"/>
                <a:cs typeface="Tw Cen MT"/>
              </a:rPr>
              <a:t> </a:t>
            </a:r>
            <a:r>
              <a:rPr sz="350" b="1" spc="-5" dirty="0">
                <a:latin typeface="Tw Cen MT"/>
                <a:cs typeface="Tw Cen MT"/>
              </a:rPr>
              <a:t>St</a:t>
            </a:r>
            <a:endParaRPr sz="350">
              <a:latin typeface="Tw Cen MT"/>
              <a:cs typeface="Tw Cen MT"/>
            </a:endParaRPr>
          </a:p>
        </p:txBody>
      </p:sp>
      <p:sp>
        <p:nvSpPr>
          <p:cNvPr id="28" name="object 28"/>
          <p:cNvSpPr txBox="1"/>
          <p:nvPr/>
        </p:nvSpPr>
        <p:spPr>
          <a:xfrm>
            <a:off x="2746903" y="7536850"/>
            <a:ext cx="189230"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10th</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29" name="object 29"/>
          <p:cNvSpPr txBox="1"/>
          <p:nvPr/>
        </p:nvSpPr>
        <p:spPr>
          <a:xfrm>
            <a:off x="2272361" y="8359921"/>
            <a:ext cx="223520"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E </a:t>
            </a:r>
            <a:r>
              <a:rPr sz="500" b="1" spc="-10" dirty="0">
                <a:solidFill>
                  <a:srgbClr val="005CE6"/>
                </a:solidFill>
                <a:latin typeface="Tw Cen MT"/>
                <a:cs typeface="Tw Cen MT"/>
              </a:rPr>
              <a:t>6th</a:t>
            </a:r>
            <a:r>
              <a:rPr sz="500" b="1" spc="-45"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p:txBody>
      </p:sp>
      <p:sp>
        <p:nvSpPr>
          <p:cNvPr id="30" name="object 30"/>
          <p:cNvSpPr txBox="1"/>
          <p:nvPr/>
        </p:nvSpPr>
        <p:spPr>
          <a:xfrm>
            <a:off x="2930608" y="7750206"/>
            <a:ext cx="165100"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E 9th</a:t>
            </a:r>
            <a:r>
              <a:rPr sz="350" b="1" spc="-40" dirty="0">
                <a:latin typeface="Tw Cen MT"/>
                <a:cs typeface="Tw Cen MT"/>
              </a:rPr>
              <a:t> </a:t>
            </a:r>
            <a:r>
              <a:rPr sz="350" b="1" spc="-5" dirty="0">
                <a:latin typeface="Tw Cen MT"/>
                <a:cs typeface="Tw Cen MT"/>
              </a:rPr>
              <a:t>St</a:t>
            </a:r>
            <a:endParaRPr sz="350">
              <a:latin typeface="Tw Cen MT"/>
              <a:cs typeface="Tw Cen MT"/>
            </a:endParaRPr>
          </a:p>
        </p:txBody>
      </p:sp>
      <p:sp>
        <p:nvSpPr>
          <p:cNvPr id="31" name="object 31"/>
          <p:cNvSpPr txBox="1"/>
          <p:nvPr/>
        </p:nvSpPr>
        <p:spPr>
          <a:xfrm>
            <a:off x="1947853" y="8243191"/>
            <a:ext cx="98425" cy="335280"/>
          </a:xfrm>
          <a:prstGeom prst="rect">
            <a:avLst/>
          </a:prstGeom>
        </p:spPr>
        <p:txBody>
          <a:bodyPr vert="vert270" wrap="square" lIns="0" tIns="6985" rIns="0" bIns="0" rtlCol="0">
            <a:spAutoFit/>
          </a:bodyPr>
          <a:lstStyle/>
          <a:p>
            <a:pPr marL="12700">
              <a:lnSpc>
                <a:spcPct val="100000"/>
              </a:lnSpc>
              <a:spcBef>
                <a:spcPts val="55"/>
              </a:spcBef>
            </a:pPr>
            <a:r>
              <a:rPr sz="500" b="1" spc="-10" dirty="0">
                <a:solidFill>
                  <a:srgbClr val="005CE6"/>
                </a:solidFill>
                <a:latin typeface="Tw Cen MT"/>
                <a:cs typeface="Tw Cen MT"/>
              </a:rPr>
              <a:t>C</a:t>
            </a:r>
            <a:r>
              <a:rPr sz="750" b="1" spc="-15" baseline="5555" dirty="0">
                <a:solidFill>
                  <a:srgbClr val="005CE6"/>
                </a:solidFill>
                <a:latin typeface="Tw Cen MT"/>
                <a:cs typeface="Tw Cen MT"/>
              </a:rPr>
              <a:t>o</a:t>
            </a:r>
            <a:r>
              <a:rPr sz="500" b="1" spc="-10" dirty="0">
                <a:solidFill>
                  <a:srgbClr val="005CE6"/>
                </a:solidFill>
                <a:latin typeface="Tw Cen MT"/>
                <a:cs typeface="Tw Cen MT"/>
              </a:rPr>
              <a:t>lorado</a:t>
            </a:r>
            <a:r>
              <a:rPr sz="500" b="1" spc="-30" dirty="0">
                <a:solidFill>
                  <a:srgbClr val="005CE6"/>
                </a:solidFill>
                <a:latin typeface="Tw Cen MT"/>
                <a:cs typeface="Tw Cen MT"/>
              </a:rPr>
              <a:t> </a:t>
            </a:r>
            <a:r>
              <a:rPr sz="500" b="1" spc="-15" dirty="0">
                <a:solidFill>
                  <a:srgbClr val="005CE6"/>
                </a:solidFill>
                <a:latin typeface="Tw Cen MT"/>
                <a:cs typeface="Tw Cen MT"/>
              </a:rPr>
              <a:t>St</a:t>
            </a:r>
            <a:endParaRPr sz="500">
              <a:latin typeface="Tw Cen MT"/>
              <a:cs typeface="Tw Cen MT"/>
            </a:endParaRPr>
          </a:p>
        </p:txBody>
      </p:sp>
      <p:sp>
        <p:nvSpPr>
          <p:cNvPr id="32" name="object 32"/>
          <p:cNvSpPr txBox="1"/>
          <p:nvPr/>
        </p:nvSpPr>
        <p:spPr>
          <a:xfrm>
            <a:off x="3096076" y="8218207"/>
            <a:ext cx="76835" cy="206375"/>
          </a:xfrm>
          <a:prstGeom prst="rect">
            <a:avLst/>
          </a:prstGeom>
        </p:spPr>
        <p:txBody>
          <a:bodyPr vert="vert270" wrap="square" lIns="0" tIns="8255" rIns="0" bIns="0" rtlCol="0">
            <a:spAutoFit/>
          </a:bodyPr>
          <a:lstStyle/>
          <a:p>
            <a:pPr marL="12700">
              <a:lnSpc>
                <a:spcPct val="100000"/>
              </a:lnSpc>
              <a:spcBef>
                <a:spcPts val="65"/>
              </a:spcBef>
            </a:pPr>
            <a:r>
              <a:rPr sz="350" b="1" spc="-5" dirty="0">
                <a:latin typeface="Tw Cen MT"/>
                <a:cs typeface="Tw Cen MT"/>
              </a:rPr>
              <a:t>Neches</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33" name="object 33"/>
          <p:cNvSpPr txBox="1"/>
          <p:nvPr/>
        </p:nvSpPr>
        <p:spPr>
          <a:xfrm>
            <a:off x="1397129" y="5768149"/>
            <a:ext cx="203200" cy="78740"/>
          </a:xfrm>
          <a:prstGeom prst="rect">
            <a:avLst/>
          </a:prstGeom>
        </p:spPr>
        <p:txBody>
          <a:bodyPr vert="horz" wrap="square" lIns="0" tIns="12065" rIns="0" bIns="0" rtlCol="0">
            <a:spAutoFit/>
          </a:bodyPr>
          <a:lstStyle/>
          <a:p>
            <a:pPr marL="12700">
              <a:lnSpc>
                <a:spcPct val="100000"/>
              </a:lnSpc>
              <a:spcBef>
                <a:spcPts val="95"/>
              </a:spcBef>
            </a:pPr>
            <a:r>
              <a:rPr sz="350" b="1" spc="-5" dirty="0">
                <a:latin typeface="Tw Cen MT"/>
                <a:cs typeface="Tw Cen MT"/>
              </a:rPr>
              <a:t>W 18th</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34" name="object 34"/>
          <p:cNvSpPr txBox="1"/>
          <p:nvPr/>
        </p:nvSpPr>
        <p:spPr>
          <a:xfrm>
            <a:off x="2496330" y="5819675"/>
            <a:ext cx="76200" cy="197485"/>
          </a:xfrm>
          <a:prstGeom prst="rect">
            <a:avLst/>
          </a:prstGeom>
        </p:spPr>
        <p:txBody>
          <a:bodyPr vert="vert270" wrap="square" lIns="0" tIns="8255" rIns="0" bIns="0" rtlCol="0">
            <a:spAutoFit/>
          </a:bodyPr>
          <a:lstStyle/>
          <a:p>
            <a:pPr marL="12700">
              <a:lnSpc>
                <a:spcPct val="100000"/>
              </a:lnSpc>
              <a:spcBef>
                <a:spcPts val="65"/>
              </a:spcBef>
            </a:pPr>
            <a:r>
              <a:rPr sz="350" b="1" spc="-10" dirty="0">
                <a:latin typeface="Tw Cen MT"/>
                <a:cs typeface="Tw Cen MT"/>
              </a:rPr>
              <a:t>Brazos</a:t>
            </a:r>
            <a:r>
              <a:rPr sz="350" b="1" spc="-30" dirty="0">
                <a:latin typeface="Tw Cen MT"/>
                <a:cs typeface="Tw Cen MT"/>
              </a:rPr>
              <a:t> </a:t>
            </a:r>
            <a:r>
              <a:rPr sz="350" b="1" spc="-5" dirty="0">
                <a:latin typeface="Tw Cen MT"/>
                <a:cs typeface="Tw Cen MT"/>
              </a:rPr>
              <a:t>St</a:t>
            </a:r>
            <a:endParaRPr sz="350">
              <a:latin typeface="Tw Cen MT"/>
              <a:cs typeface="Tw Cen MT"/>
            </a:endParaRPr>
          </a:p>
        </p:txBody>
      </p:sp>
      <p:sp>
        <p:nvSpPr>
          <p:cNvPr id="35" name="object 35"/>
          <p:cNvSpPr txBox="1"/>
          <p:nvPr/>
        </p:nvSpPr>
        <p:spPr>
          <a:xfrm>
            <a:off x="1972573" y="6001621"/>
            <a:ext cx="74930" cy="196215"/>
          </a:xfrm>
          <a:prstGeom prst="rect">
            <a:avLst/>
          </a:prstGeom>
        </p:spPr>
        <p:txBody>
          <a:bodyPr vert="vert270" wrap="square" lIns="0" tIns="6985" rIns="0" bIns="0" rtlCol="0">
            <a:spAutoFit/>
          </a:bodyPr>
          <a:lstStyle/>
          <a:p>
            <a:pPr marL="12700">
              <a:lnSpc>
                <a:spcPct val="100000"/>
              </a:lnSpc>
              <a:spcBef>
                <a:spcPts val="55"/>
              </a:spcBef>
            </a:pPr>
            <a:r>
              <a:rPr sz="350" b="1" spc="-5" dirty="0">
                <a:latin typeface="Tw Cen MT"/>
                <a:cs typeface="Tw Cen MT"/>
              </a:rPr>
              <a:t>Colorado</a:t>
            </a:r>
            <a:endParaRPr sz="350">
              <a:latin typeface="Tw Cen MT"/>
              <a:cs typeface="Tw Cen MT"/>
            </a:endParaRPr>
          </a:p>
        </p:txBody>
      </p:sp>
      <p:sp>
        <p:nvSpPr>
          <p:cNvPr id="36" name="object 36"/>
          <p:cNvSpPr txBox="1"/>
          <p:nvPr/>
        </p:nvSpPr>
        <p:spPr>
          <a:xfrm rot="16320000">
            <a:off x="1983376" y="5962606"/>
            <a:ext cx="56139" cy="44450"/>
          </a:xfrm>
          <a:prstGeom prst="rect">
            <a:avLst/>
          </a:prstGeom>
        </p:spPr>
        <p:txBody>
          <a:bodyPr vert="horz" wrap="square" lIns="0" tIns="0" rIns="0" bIns="0" rtlCol="0">
            <a:spAutoFit/>
          </a:bodyPr>
          <a:lstStyle/>
          <a:p>
            <a:pPr>
              <a:lnSpc>
                <a:spcPts val="345"/>
              </a:lnSpc>
            </a:pPr>
            <a:r>
              <a:rPr sz="350" b="1" dirty="0">
                <a:latin typeface="Tw Cen MT"/>
                <a:cs typeface="Tw Cen MT"/>
              </a:rPr>
              <a:t>S</a:t>
            </a:r>
            <a:r>
              <a:rPr sz="350" b="1" spc="-5" dirty="0">
                <a:latin typeface="Tw Cen MT"/>
                <a:cs typeface="Tw Cen MT"/>
              </a:rPr>
              <a:t>t</a:t>
            </a:r>
            <a:endParaRPr sz="350">
              <a:latin typeface="Tw Cen MT"/>
              <a:cs typeface="Tw Cen MT"/>
            </a:endParaRPr>
          </a:p>
        </p:txBody>
      </p:sp>
      <p:sp>
        <p:nvSpPr>
          <p:cNvPr id="37" name="object 37"/>
          <p:cNvSpPr txBox="1"/>
          <p:nvPr/>
        </p:nvSpPr>
        <p:spPr>
          <a:xfrm>
            <a:off x="2270193" y="8578024"/>
            <a:ext cx="221615" cy="96520"/>
          </a:xfrm>
          <a:prstGeom prst="rect">
            <a:avLst/>
          </a:prstGeom>
        </p:spPr>
        <p:txBody>
          <a:bodyPr vert="horz" wrap="square" lIns="0" tIns="5080" rIns="0" bIns="0" rtlCol="0">
            <a:spAutoFit/>
          </a:bodyPr>
          <a:lstStyle/>
          <a:p>
            <a:pPr marL="12700">
              <a:lnSpc>
                <a:spcPct val="100000"/>
              </a:lnSpc>
              <a:spcBef>
                <a:spcPts val="40"/>
              </a:spcBef>
            </a:pPr>
            <a:r>
              <a:rPr sz="500" b="1" spc="-5" dirty="0">
                <a:solidFill>
                  <a:srgbClr val="005CE6"/>
                </a:solidFill>
                <a:latin typeface="Tw Cen MT"/>
                <a:cs typeface="Tw Cen MT"/>
              </a:rPr>
              <a:t>E </a:t>
            </a:r>
            <a:r>
              <a:rPr sz="500" b="1" spc="-10" dirty="0">
                <a:solidFill>
                  <a:srgbClr val="005CE6"/>
                </a:solidFill>
                <a:latin typeface="Tw Cen MT"/>
                <a:cs typeface="Tw Cen MT"/>
              </a:rPr>
              <a:t>5th</a:t>
            </a:r>
            <a:r>
              <a:rPr sz="500" b="1" spc="-40" dirty="0">
                <a:solidFill>
                  <a:srgbClr val="005CE6"/>
                </a:solidFill>
                <a:latin typeface="Tw Cen MT"/>
                <a:cs typeface="Tw Cen MT"/>
              </a:rPr>
              <a:t> </a:t>
            </a:r>
            <a:r>
              <a:rPr sz="500" b="1" spc="-15" dirty="0">
                <a:solidFill>
                  <a:srgbClr val="005CE6"/>
                </a:solidFill>
                <a:latin typeface="Tw Cen MT"/>
                <a:cs typeface="Tw Cen MT"/>
              </a:rPr>
              <a:t>St</a:t>
            </a:r>
            <a:endParaRPr sz="500">
              <a:latin typeface="Tw Cen MT"/>
              <a:cs typeface="Tw Cen MT"/>
            </a:endParaRPr>
          </a:p>
        </p:txBody>
      </p:sp>
      <p:sp>
        <p:nvSpPr>
          <p:cNvPr id="38" name="object 38"/>
          <p:cNvSpPr txBox="1"/>
          <p:nvPr/>
        </p:nvSpPr>
        <p:spPr>
          <a:xfrm>
            <a:off x="2679823" y="8669151"/>
            <a:ext cx="71120" cy="92710"/>
          </a:xfrm>
          <a:prstGeom prst="rect">
            <a:avLst/>
          </a:prstGeom>
        </p:spPr>
        <p:txBody>
          <a:bodyPr vert="horz" wrap="square" lIns="0" tIns="0" rIns="0" bIns="0" rtlCol="0">
            <a:spAutoFit/>
          </a:bodyPr>
          <a:lstStyle/>
          <a:p>
            <a:pPr marL="1905">
              <a:lnSpc>
                <a:spcPts val="65"/>
              </a:lnSpc>
            </a:pPr>
            <a:r>
              <a:rPr sz="500" b="1" spc="-5" dirty="0">
                <a:solidFill>
                  <a:srgbClr val="005CE6"/>
                </a:solidFill>
                <a:latin typeface="Tw Cen MT"/>
                <a:cs typeface="Tw Cen MT"/>
              </a:rPr>
              <a:t>t</a:t>
            </a:r>
            <a:endParaRPr sz="500">
              <a:latin typeface="Tw Cen MT"/>
              <a:cs typeface="Tw Cen MT"/>
            </a:endParaRPr>
          </a:p>
          <a:p>
            <a:pPr marL="1905">
              <a:lnSpc>
                <a:spcPts val="200"/>
              </a:lnSpc>
            </a:pPr>
            <a:r>
              <a:rPr sz="500" b="1" spc="-5" dirty="0">
                <a:solidFill>
                  <a:srgbClr val="005CE6"/>
                </a:solidFill>
                <a:latin typeface="Tw Cen MT"/>
                <a:cs typeface="Tw Cen MT"/>
              </a:rPr>
              <a:t>n</a:t>
            </a:r>
            <a:endParaRPr sz="500">
              <a:latin typeface="Tw Cen MT"/>
              <a:cs typeface="Tw Cen MT"/>
            </a:endParaRPr>
          </a:p>
          <a:p>
            <a:pPr indent="1905">
              <a:lnSpc>
                <a:spcPct val="32500"/>
              </a:lnSpc>
              <a:spcBef>
                <a:spcPts val="170"/>
              </a:spcBef>
            </a:pPr>
            <a:r>
              <a:rPr sz="500" b="1" spc="-5" dirty="0">
                <a:solidFill>
                  <a:srgbClr val="005CE6"/>
                </a:solidFill>
                <a:latin typeface="Tw Cen MT"/>
                <a:cs typeface="Tw Cen MT"/>
              </a:rPr>
              <a:t>i  c</a:t>
            </a:r>
            <a:endParaRPr sz="500">
              <a:latin typeface="Tw Cen MT"/>
              <a:cs typeface="Tw Cen MT"/>
            </a:endParaRPr>
          </a:p>
        </p:txBody>
      </p:sp>
      <p:sp>
        <p:nvSpPr>
          <p:cNvPr id="39" name="object 39"/>
          <p:cNvSpPr txBox="1"/>
          <p:nvPr/>
        </p:nvSpPr>
        <p:spPr>
          <a:xfrm>
            <a:off x="2668876" y="8485059"/>
            <a:ext cx="96520" cy="197485"/>
          </a:xfrm>
          <a:prstGeom prst="rect">
            <a:avLst/>
          </a:prstGeom>
        </p:spPr>
        <p:txBody>
          <a:bodyPr vert="vert270" wrap="square" lIns="0" tIns="4445" rIns="0" bIns="0" rtlCol="0">
            <a:spAutoFit/>
          </a:bodyPr>
          <a:lstStyle/>
          <a:p>
            <a:pPr marL="12700">
              <a:lnSpc>
                <a:spcPct val="100000"/>
              </a:lnSpc>
              <a:spcBef>
                <a:spcPts val="35"/>
              </a:spcBef>
            </a:pPr>
            <a:r>
              <a:rPr sz="500" b="1" spc="-5" dirty="0">
                <a:solidFill>
                  <a:srgbClr val="005CE6"/>
                </a:solidFill>
                <a:latin typeface="Tw Cen MT"/>
                <a:cs typeface="Tw Cen MT"/>
              </a:rPr>
              <a:t>o</a:t>
            </a:r>
            <a:r>
              <a:rPr sz="500" b="1" spc="-30" dirty="0">
                <a:solidFill>
                  <a:srgbClr val="005CE6"/>
                </a:solidFill>
                <a:latin typeface="Tw Cen MT"/>
                <a:cs typeface="Tw Cen MT"/>
              </a:rPr>
              <a:t> </a:t>
            </a:r>
            <a:r>
              <a:rPr sz="500" b="1" spc="-10" dirty="0">
                <a:solidFill>
                  <a:srgbClr val="005CE6"/>
                </a:solidFill>
                <a:latin typeface="Tw Cen MT"/>
                <a:cs typeface="Tw Cen MT"/>
              </a:rPr>
              <a:t>Blvd</a:t>
            </a:r>
            <a:endParaRPr sz="500">
              <a:latin typeface="Tw Cen MT"/>
              <a:cs typeface="Tw Cen MT"/>
            </a:endParaRPr>
          </a:p>
        </p:txBody>
      </p:sp>
      <p:sp>
        <p:nvSpPr>
          <p:cNvPr id="40" name="object 40"/>
          <p:cNvSpPr txBox="1"/>
          <p:nvPr/>
        </p:nvSpPr>
        <p:spPr>
          <a:xfrm>
            <a:off x="3510040" y="8427070"/>
            <a:ext cx="74930" cy="196215"/>
          </a:xfrm>
          <a:prstGeom prst="rect">
            <a:avLst/>
          </a:prstGeom>
        </p:spPr>
        <p:txBody>
          <a:bodyPr vert="vert270" wrap="square" lIns="0" tIns="6985" rIns="0" bIns="0" rtlCol="0">
            <a:spAutoFit/>
          </a:bodyPr>
          <a:lstStyle/>
          <a:p>
            <a:pPr marL="12700">
              <a:lnSpc>
                <a:spcPct val="100000"/>
              </a:lnSpc>
              <a:spcBef>
                <a:spcPts val="55"/>
              </a:spcBef>
            </a:pPr>
            <a:r>
              <a:rPr sz="350" b="1" spc="-5" dirty="0">
                <a:latin typeface="Tw Cen MT"/>
                <a:cs typeface="Tw Cen MT"/>
              </a:rPr>
              <a:t>Sabine</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41" name="object 41"/>
          <p:cNvSpPr txBox="1"/>
          <p:nvPr/>
        </p:nvSpPr>
        <p:spPr>
          <a:xfrm>
            <a:off x="1740667" y="7711385"/>
            <a:ext cx="97155" cy="276860"/>
          </a:xfrm>
          <a:prstGeom prst="rect">
            <a:avLst/>
          </a:prstGeom>
        </p:spPr>
        <p:txBody>
          <a:bodyPr vert="vert270" wrap="square" lIns="0" tIns="5715" rIns="0" bIns="0" rtlCol="0">
            <a:spAutoFit/>
          </a:bodyPr>
          <a:lstStyle/>
          <a:p>
            <a:pPr marL="12700">
              <a:lnSpc>
                <a:spcPct val="100000"/>
              </a:lnSpc>
              <a:spcBef>
                <a:spcPts val="45"/>
              </a:spcBef>
            </a:pPr>
            <a:r>
              <a:rPr sz="500" b="1" spc="-10" dirty="0">
                <a:solidFill>
                  <a:srgbClr val="005CE6"/>
                </a:solidFill>
                <a:latin typeface="Tw Cen MT"/>
                <a:cs typeface="Tw Cen MT"/>
              </a:rPr>
              <a:t>Lavaca</a:t>
            </a:r>
            <a:r>
              <a:rPr sz="500" b="1" spc="-40" dirty="0">
                <a:solidFill>
                  <a:srgbClr val="005CE6"/>
                </a:solidFill>
                <a:latin typeface="Tw Cen MT"/>
                <a:cs typeface="Tw Cen MT"/>
              </a:rPr>
              <a:t> </a:t>
            </a:r>
            <a:r>
              <a:rPr sz="500" b="1" spc="-15" dirty="0">
                <a:solidFill>
                  <a:srgbClr val="005CE6"/>
                </a:solidFill>
                <a:latin typeface="Tw Cen MT"/>
                <a:cs typeface="Tw Cen MT"/>
              </a:rPr>
              <a:t>St</a:t>
            </a:r>
            <a:endParaRPr sz="500">
              <a:latin typeface="Tw Cen MT"/>
              <a:cs typeface="Tw Cen MT"/>
            </a:endParaRPr>
          </a:p>
        </p:txBody>
      </p:sp>
      <p:sp>
        <p:nvSpPr>
          <p:cNvPr id="42" name="object 42"/>
          <p:cNvSpPr txBox="1"/>
          <p:nvPr/>
        </p:nvSpPr>
        <p:spPr>
          <a:xfrm>
            <a:off x="2897779" y="7586984"/>
            <a:ext cx="75565" cy="188595"/>
          </a:xfrm>
          <a:prstGeom prst="rect">
            <a:avLst/>
          </a:prstGeom>
        </p:spPr>
        <p:txBody>
          <a:bodyPr vert="vert270" wrap="square" lIns="0" tIns="7620" rIns="0" bIns="0" rtlCol="0">
            <a:spAutoFit/>
          </a:bodyPr>
          <a:lstStyle/>
          <a:p>
            <a:pPr marL="12700">
              <a:lnSpc>
                <a:spcPct val="100000"/>
              </a:lnSpc>
              <a:spcBef>
                <a:spcPts val="60"/>
              </a:spcBef>
            </a:pPr>
            <a:r>
              <a:rPr sz="350" b="1" spc="-5" dirty="0">
                <a:latin typeface="Tw Cen MT"/>
                <a:cs typeface="Tw Cen MT"/>
              </a:rPr>
              <a:t>Trinity</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43" name="object 43"/>
          <p:cNvSpPr txBox="1"/>
          <p:nvPr/>
        </p:nvSpPr>
        <p:spPr>
          <a:xfrm>
            <a:off x="2976787" y="7961513"/>
            <a:ext cx="223520" cy="95250"/>
          </a:xfrm>
          <a:prstGeom prst="rect">
            <a:avLst/>
          </a:prstGeom>
        </p:spPr>
        <p:txBody>
          <a:bodyPr vert="horz" wrap="square" lIns="0" tIns="3810" rIns="0" bIns="0" rtlCol="0">
            <a:spAutoFit/>
          </a:bodyPr>
          <a:lstStyle/>
          <a:p>
            <a:pPr marL="12700">
              <a:lnSpc>
                <a:spcPct val="100000"/>
              </a:lnSpc>
              <a:spcBef>
                <a:spcPts val="30"/>
              </a:spcBef>
            </a:pPr>
            <a:r>
              <a:rPr sz="500" b="1" spc="-5" dirty="0">
                <a:solidFill>
                  <a:srgbClr val="005CE6"/>
                </a:solidFill>
                <a:latin typeface="Tw Cen MT"/>
                <a:cs typeface="Tw Cen MT"/>
              </a:rPr>
              <a:t>E </a:t>
            </a:r>
            <a:r>
              <a:rPr sz="500" b="1" spc="-10" dirty="0">
                <a:solidFill>
                  <a:srgbClr val="005CE6"/>
                </a:solidFill>
                <a:latin typeface="Tw Cen MT"/>
                <a:cs typeface="Tw Cen MT"/>
              </a:rPr>
              <a:t>8th</a:t>
            </a:r>
            <a:r>
              <a:rPr sz="500" b="1" spc="-50"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p:txBody>
      </p:sp>
      <p:sp>
        <p:nvSpPr>
          <p:cNvPr id="44" name="object 44"/>
          <p:cNvSpPr txBox="1"/>
          <p:nvPr/>
        </p:nvSpPr>
        <p:spPr>
          <a:xfrm rot="60000">
            <a:off x="1184332" y="6179188"/>
            <a:ext cx="182040" cy="44450"/>
          </a:xfrm>
          <a:prstGeom prst="rect">
            <a:avLst/>
          </a:prstGeom>
        </p:spPr>
        <p:txBody>
          <a:bodyPr vert="horz" wrap="square" lIns="0" tIns="0" rIns="0" bIns="0" rtlCol="0">
            <a:spAutoFit/>
          </a:bodyPr>
          <a:lstStyle/>
          <a:p>
            <a:pPr>
              <a:lnSpc>
                <a:spcPts val="345"/>
              </a:lnSpc>
            </a:pPr>
            <a:r>
              <a:rPr sz="350" b="1" spc="-5" dirty="0">
                <a:latin typeface="Tw Cen MT"/>
                <a:cs typeface="Tw Cen MT"/>
              </a:rPr>
              <a:t>W 16th</a:t>
            </a:r>
            <a:r>
              <a:rPr sz="350" b="1" spc="-50" dirty="0">
                <a:latin typeface="Tw Cen MT"/>
                <a:cs typeface="Tw Cen MT"/>
              </a:rPr>
              <a:t> </a:t>
            </a:r>
            <a:r>
              <a:rPr sz="350" b="1" spc="-5" dirty="0">
                <a:latin typeface="Tw Cen MT"/>
                <a:cs typeface="Tw Cen MT"/>
              </a:rPr>
              <a:t>St</a:t>
            </a:r>
            <a:endParaRPr sz="350">
              <a:latin typeface="Tw Cen MT"/>
              <a:cs typeface="Tw Cen MT"/>
            </a:endParaRPr>
          </a:p>
        </p:txBody>
      </p:sp>
      <p:sp>
        <p:nvSpPr>
          <p:cNvPr id="45" name="object 45"/>
          <p:cNvSpPr txBox="1"/>
          <p:nvPr/>
        </p:nvSpPr>
        <p:spPr>
          <a:xfrm rot="16320000">
            <a:off x="2142541" y="5844965"/>
            <a:ext cx="262865" cy="44450"/>
          </a:xfrm>
          <a:prstGeom prst="rect">
            <a:avLst/>
          </a:prstGeom>
        </p:spPr>
        <p:txBody>
          <a:bodyPr vert="horz" wrap="square" lIns="0" tIns="0" rIns="0" bIns="0" rtlCol="0">
            <a:spAutoFit/>
          </a:bodyPr>
          <a:lstStyle/>
          <a:p>
            <a:pPr>
              <a:lnSpc>
                <a:spcPts val="345"/>
              </a:lnSpc>
            </a:pPr>
            <a:r>
              <a:rPr sz="350" b="1" spc="-10" dirty="0">
                <a:latin typeface="Tw Cen MT"/>
                <a:cs typeface="Tw Cen MT"/>
              </a:rPr>
              <a:t>Co</a:t>
            </a:r>
            <a:r>
              <a:rPr sz="350" b="1" spc="-5" dirty="0">
                <a:latin typeface="Tw Cen MT"/>
                <a:cs typeface="Tw Cen MT"/>
              </a:rPr>
              <a:t>ngre</a:t>
            </a:r>
            <a:r>
              <a:rPr sz="350" b="1" spc="-10" dirty="0">
                <a:latin typeface="Tw Cen MT"/>
                <a:cs typeface="Tw Cen MT"/>
              </a:rPr>
              <a:t>s</a:t>
            </a:r>
            <a:r>
              <a:rPr sz="525" b="1" spc="-7" baseline="7936" dirty="0">
                <a:latin typeface="Tw Cen MT"/>
                <a:cs typeface="Tw Cen MT"/>
              </a:rPr>
              <a:t>s</a:t>
            </a:r>
            <a:r>
              <a:rPr sz="525" b="1" baseline="7936" dirty="0">
                <a:latin typeface="Tw Cen MT"/>
                <a:cs typeface="Tw Cen MT"/>
              </a:rPr>
              <a:t> </a:t>
            </a:r>
            <a:r>
              <a:rPr sz="525" b="1" spc="-30" baseline="7936" dirty="0">
                <a:latin typeface="Tw Cen MT"/>
                <a:cs typeface="Tw Cen MT"/>
              </a:rPr>
              <a:t>A</a:t>
            </a:r>
            <a:r>
              <a:rPr sz="525" b="1" spc="-37" baseline="7936" dirty="0">
                <a:latin typeface="Tw Cen MT"/>
                <a:cs typeface="Tw Cen MT"/>
              </a:rPr>
              <a:t>v</a:t>
            </a:r>
            <a:r>
              <a:rPr sz="525" b="1" spc="-7" baseline="7936" dirty="0">
                <a:latin typeface="Tw Cen MT"/>
                <a:cs typeface="Tw Cen MT"/>
              </a:rPr>
              <a:t>e</a:t>
            </a:r>
            <a:endParaRPr sz="525" baseline="7936">
              <a:latin typeface="Tw Cen MT"/>
              <a:cs typeface="Tw Cen MT"/>
            </a:endParaRPr>
          </a:p>
        </p:txBody>
      </p:sp>
      <p:sp>
        <p:nvSpPr>
          <p:cNvPr id="46" name="object 46"/>
          <p:cNvSpPr txBox="1"/>
          <p:nvPr/>
        </p:nvSpPr>
        <p:spPr>
          <a:xfrm>
            <a:off x="965331" y="5962960"/>
            <a:ext cx="202565" cy="76835"/>
          </a:xfrm>
          <a:prstGeom prst="rect">
            <a:avLst/>
          </a:prstGeom>
        </p:spPr>
        <p:txBody>
          <a:bodyPr vert="horz" wrap="square" lIns="0" tIns="8890" rIns="0" bIns="0" rtlCol="0">
            <a:spAutoFit/>
          </a:bodyPr>
          <a:lstStyle/>
          <a:p>
            <a:pPr marL="12700">
              <a:lnSpc>
                <a:spcPct val="100000"/>
              </a:lnSpc>
              <a:spcBef>
                <a:spcPts val="70"/>
              </a:spcBef>
            </a:pPr>
            <a:r>
              <a:rPr sz="525" b="1" spc="-7" baseline="7936" dirty="0">
                <a:latin typeface="Tw Cen MT"/>
                <a:cs typeface="Tw Cen MT"/>
              </a:rPr>
              <a:t>W </a:t>
            </a:r>
            <a:r>
              <a:rPr sz="350" b="1" spc="-10" dirty="0">
                <a:latin typeface="Tw Cen MT"/>
                <a:cs typeface="Tw Cen MT"/>
              </a:rPr>
              <a:t>17th</a:t>
            </a:r>
            <a:r>
              <a:rPr sz="350" b="1" spc="-35" dirty="0">
                <a:latin typeface="Tw Cen MT"/>
                <a:cs typeface="Tw Cen MT"/>
              </a:rPr>
              <a:t> </a:t>
            </a:r>
            <a:r>
              <a:rPr sz="350" b="1" spc="-5" dirty="0">
                <a:latin typeface="Tw Cen MT"/>
                <a:cs typeface="Tw Cen MT"/>
              </a:rPr>
              <a:t>St</a:t>
            </a:r>
            <a:endParaRPr sz="350">
              <a:latin typeface="Tw Cen MT"/>
              <a:cs typeface="Tw Cen MT"/>
            </a:endParaRPr>
          </a:p>
        </p:txBody>
      </p:sp>
      <p:sp>
        <p:nvSpPr>
          <p:cNvPr id="47" name="object 47"/>
          <p:cNvSpPr txBox="1"/>
          <p:nvPr/>
        </p:nvSpPr>
        <p:spPr>
          <a:xfrm>
            <a:off x="3299157" y="7149955"/>
            <a:ext cx="99060" cy="347345"/>
          </a:xfrm>
          <a:prstGeom prst="rect">
            <a:avLst/>
          </a:prstGeom>
        </p:spPr>
        <p:txBody>
          <a:bodyPr vert="vert270" wrap="square" lIns="0" tIns="8255" rIns="0" bIns="0" rtlCol="0">
            <a:spAutoFit/>
          </a:bodyPr>
          <a:lstStyle/>
          <a:p>
            <a:pPr marL="12700">
              <a:lnSpc>
                <a:spcPct val="100000"/>
              </a:lnSpc>
              <a:spcBef>
                <a:spcPts val="65"/>
              </a:spcBef>
            </a:pPr>
            <a:r>
              <a:rPr sz="500" b="1" spc="-10" dirty="0">
                <a:solidFill>
                  <a:srgbClr val="005CE6"/>
                </a:solidFill>
                <a:latin typeface="Tw Cen MT"/>
                <a:cs typeface="Tw Cen MT"/>
              </a:rPr>
              <a:t>Red </a:t>
            </a:r>
            <a:r>
              <a:rPr sz="500" b="1" spc="-15" dirty="0">
                <a:solidFill>
                  <a:srgbClr val="005CE6"/>
                </a:solidFill>
                <a:latin typeface="Tw Cen MT"/>
                <a:cs typeface="Tw Cen MT"/>
              </a:rPr>
              <a:t>Ri</a:t>
            </a:r>
            <a:r>
              <a:rPr sz="750" b="1" spc="-22" baseline="5555" dirty="0">
                <a:solidFill>
                  <a:srgbClr val="005CE6"/>
                </a:solidFill>
                <a:latin typeface="Tw Cen MT"/>
                <a:cs typeface="Tw Cen MT"/>
              </a:rPr>
              <a:t>ve</a:t>
            </a:r>
            <a:r>
              <a:rPr sz="500" b="1" spc="-15" dirty="0">
                <a:solidFill>
                  <a:srgbClr val="005CE6"/>
                </a:solidFill>
                <a:latin typeface="Tw Cen MT"/>
                <a:cs typeface="Tw Cen MT"/>
              </a:rPr>
              <a:t>r</a:t>
            </a:r>
            <a:r>
              <a:rPr sz="500" b="1" spc="-40" dirty="0">
                <a:solidFill>
                  <a:srgbClr val="005CE6"/>
                </a:solidFill>
                <a:latin typeface="Tw Cen MT"/>
                <a:cs typeface="Tw Cen MT"/>
              </a:rPr>
              <a:t> </a:t>
            </a:r>
            <a:r>
              <a:rPr sz="750" b="1" spc="-15" baseline="5555" dirty="0">
                <a:solidFill>
                  <a:srgbClr val="005CE6"/>
                </a:solidFill>
                <a:latin typeface="Tw Cen MT"/>
                <a:cs typeface="Tw Cen MT"/>
              </a:rPr>
              <a:t>St</a:t>
            </a:r>
            <a:endParaRPr sz="750" baseline="5555">
              <a:latin typeface="Tw Cen MT"/>
              <a:cs typeface="Tw Cen MT"/>
            </a:endParaRPr>
          </a:p>
        </p:txBody>
      </p:sp>
      <p:sp>
        <p:nvSpPr>
          <p:cNvPr id="48" name="object 48"/>
          <p:cNvSpPr txBox="1"/>
          <p:nvPr/>
        </p:nvSpPr>
        <p:spPr>
          <a:xfrm>
            <a:off x="2882214" y="8158495"/>
            <a:ext cx="222250"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E 7th</a:t>
            </a:r>
            <a:r>
              <a:rPr sz="500" b="1" spc="-50"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p:txBody>
      </p:sp>
      <p:sp>
        <p:nvSpPr>
          <p:cNvPr id="49" name="object 49"/>
          <p:cNvSpPr txBox="1"/>
          <p:nvPr/>
        </p:nvSpPr>
        <p:spPr>
          <a:xfrm rot="60000">
            <a:off x="3003109" y="5573083"/>
            <a:ext cx="407468" cy="63500"/>
          </a:xfrm>
          <a:prstGeom prst="rect">
            <a:avLst/>
          </a:prstGeom>
        </p:spPr>
        <p:txBody>
          <a:bodyPr vert="horz" wrap="square" lIns="0" tIns="0" rIns="0" bIns="0" rtlCol="0">
            <a:spAutoFit/>
          </a:bodyPr>
          <a:lstStyle/>
          <a:p>
            <a:pPr>
              <a:lnSpc>
                <a:spcPts val="490"/>
              </a:lnSpc>
            </a:pPr>
            <a:r>
              <a:rPr sz="500" b="1" spc="-5" dirty="0">
                <a:solidFill>
                  <a:srgbClr val="005CE6"/>
                </a:solidFill>
                <a:latin typeface="Tw Cen MT"/>
                <a:cs typeface="Tw Cen MT"/>
              </a:rPr>
              <a:t>E </a:t>
            </a:r>
            <a:r>
              <a:rPr sz="500" b="1" dirty="0">
                <a:solidFill>
                  <a:srgbClr val="005CE6"/>
                </a:solidFill>
                <a:latin typeface="Tw Cen MT"/>
                <a:cs typeface="Tw Cen MT"/>
              </a:rPr>
              <a:t>Martin</a:t>
            </a:r>
            <a:r>
              <a:rPr sz="500" b="1" spc="-45" dirty="0">
                <a:solidFill>
                  <a:srgbClr val="005CE6"/>
                </a:solidFill>
                <a:latin typeface="Tw Cen MT"/>
                <a:cs typeface="Tw Cen MT"/>
              </a:rPr>
              <a:t> </a:t>
            </a:r>
            <a:r>
              <a:rPr sz="500" b="1" spc="-5" dirty="0">
                <a:solidFill>
                  <a:srgbClr val="005CE6"/>
                </a:solidFill>
                <a:latin typeface="Tw Cen MT"/>
                <a:cs typeface="Tw Cen MT"/>
              </a:rPr>
              <a:t>Luther</a:t>
            </a:r>
            <a:endParaRPr sz="500">
              <a:latin typeface="Tw Cen MT"/>
              <a:cs typeface="Tw Cen MT"/>
            </a:endParaRPr>
          </a:p>
        </p:txBody>
      </p:sp>
      <p:sp>
        <p:nvSpPr>
          <p:cNvPr id="50" name="object 50"/>
          <p:cNvSpPr txBox="1"/>
          <p:nvPr/>
        </p:nvSpPr>
        <p:spPr>
          <a:xfrm rot="21540000">
            <a:off x="3417948" y="5575742"/>
            <a:ext cx="140002" cy="63500"/>
          </a:xfrm>
          <a:prstGeom prst="rect">
            <a:avLst/>
          </a:prstGeom>
        </p:spPr>
        <p:txBody>
          <a:bodyPr vert="horz" wrap="square" lIns="0" tIns="0" rIns="0" bIns="0" rtlCol="0">
            <a:spAutoFit/>
          </a:bodyPr>
          <a:lstStyle/>
          <a:p>
            <a:pPr>
              <a:lnSpc>
                <a:spcPts val="490"/>
              </a:lnSpc>
            </a:pPr>
            <a:r>
              <a:rPr sz="500" b="1" spc="-10" dirty="0">
                <a:solidFill>
                  <a:srgbClr val="005CE6"/>
                </a:solidFill>
                <a:latin typeface="Tw Cen MT"/>
                <a:cs typeface="Tw Cen MT"/>
              </a:rPr>
              <a:t>Kin</a:t>
            </a:r>
            <a:r>
              <a:rPr sz="500" b="1" spc="-5" dirty="0">
                <a:solidFill>
                  <a:srgbClr val="005CE6"/>
                </a:solidFill>
                <a:latin typeface="Tw Cen MT"/>
                <a:cs typeface="Tw Cen MT"/>
              </a:rPr>
              <a:t>g</a:t>
            </a:r>
            <a:endParaRPr sz="500">
              <a:latin typeface="Tw Cen MT"/>
              <a:cs typeface="Tw Cen MT"/>
            </a:endParaRPr>
          </a:p>
        </p:txBody>
      </p:sp>
      <p:sp>
        <p:nvSpPr>
          <p:cNvPr id="51" name="object 51"/>
          <p:cNvSpPr txBox="1"/>
          <p:nvPr/>
        </p:nvSpPr>
        <p:spPr>
          <a:xfrm>
            <a:off x="688905" y="5520457"/>
            <a:ext cx="417830" cy="100965"/>
          </a:xfrm>
          <a:prstGeom prst="rect">
            <a:avLst/>
          </a:prstGeom>
        </p:spPr>
        <p:txBody>
          <a:bodyPr vert="horz" wrap="square" lIns="0" tIns="11430" rIns="0" bIns="0" rtlCol="0">
            <a:spAutoFit/>
          </a:bodyPr>
          <a:lstStyle/>
          <a:p>
            <a:pPr marL="12700">
              <a:lnSpc>
                <a:spcPct val="100000"/>
              </a:lnSpc>
              <a:spcBef>
                <a:spcPts val="90"/>
              </a:spcBef>
            </a:pPr>
            <a:r>
              <a:rPr sz="500" b="1" spc="-5" dirty="0">
                <a:solidFill>
                  <a:srgbClr val="005CE6"/>
                </a:solidFill>
                <a:latin typeface="Tw Cen MT"/>
                <a:cs typeface="Tw Cen MT"/>
              </a:rPr>
              <a:t>er King </a:t>
            </a:r>
            <a:r>
              <a:rPr sz="500" b="1" dirty="0">
                <a:solidFill>
                  <a:srgbClr val="005CE6"/>
                </a:solidFill>
                <a:latin typeface="Tw Cen MT"/>
                <a:cs typeface="Tw Cen MT"/>
              </a:rPr>
              <a:t>Jr</a:t>
            </a:r>
            <a:r>
              <a:rPr sz="500" b="1" spc="-60" dirty="0">
                <a:solidFill>
                  <a:srgbClr val="005CE6"/>
                </a:solidFill>
                <a:latin typeface="Tw Cen MT"/>
                <a:cs typeface="Tw Cen MT"/>
              </a:rPr>
              <a:t> </a:t>
            </a:r>
            <a:r>
              <a:rPr sz="500" b="1" spc="-5" dirty="0">
                <a:solidFill>
                  <a:srgbClr val="005CE6"/>
                </a:solidFill>
                <a:latin typeface="Tw Cen MT"/>
                <a:cs typeface="Tw Cen MT"/>
              </a:rPr>
              <a:t>Blvd</a:t>
            </a:r>
            <a:endParaRPr sz="500">
              <a:latin typeface="Tw Cen MT"/>
              <a:cs typeface="Tw Cen MT"/>
            </a:endParaRPr>
          </a:p>
        </p:txBody>
      </p:sp>
      <p:sp>
        <p:nvSpPr>
          <p:cNvPr id="52" name="object 52"/>
          <p:cNvSpPr txBox="1"/>
          <p:nvPr/>
        </p:nvSpPr>
        <p:spPr>
          <a:xfrm>
            <a:off x="672009" y="6577156"/>
            <a:ext cx="955040" cy="2068195"/>
          </a:xfrm>
          <a:prstGeom prst="rect">
            <a:avLst/>
          </a:prstGeom>
        </p:spPr>
        <p:txBody>
          <a:bodyPr vert="horz" wrap="square" lIns="0" tIns="0" rIns="0" bIns="0" rtlCol="0">
            <a:spAutoFit/>
          </a:bodyPr>
          <a:lstStyle/>
          <a:p>
            <a:pPr algn="r">
              <a:lnSpc>
                <a:spcPts val="200"/>
              </a:lnSpc>
            </a:pPr>
            <a:r>
              <a:rPr sz="500" b="1" spc="-5" dirty="0">
                <a:solidFill>
                  <a:srgbClr val="005CE6"/>
                </a:solidFill>
                <a:latin typeface="Tw Cen MT"/>
                <a:cs typeface="Tw Cen MT"/>
              </a:rPr>
              <a:t>u</a:t>
            </a:r>
            <a:endParaRPr sz="500">
              <a:latin typeface="Tw Cen MT"/>
              <a:cs typeface="Tw Cen MT"/>
            </a:endParaRPr>
          </a:p>
          <a:p>
            <a:pPr algn="r">
              <a:lnSpc>
                <a:spcPts val="65"/>
              </a:lnSpc>
              <a:tabLst>
                <a:tab pos="377190" algn="l"/>
              </a:tabLst>
            </a:pPr>
            <a:r>
              <a:rPr sz="350" b="1" spc="-5" dirty="0">
                <a:latin typeface="Tw Cen MT"/>
                <a:cs typeface="Tw Cen MT"/>
              </a:rPr>
              <a:t>W</a:t>
            </a:r>
            <a:r>
              <a:rPr sz="350" b="1" spc="-10" dirty="0">
                <a:latin typeface="Tw Cen MT"/>
                <a:cs typeface="Tw Cen MT"/>
              </a:rPr>
              <a:t> </a:t>
            </a:r>
            <a:r>
              <a:rPr sz="350" b="1" spc="-5" dirty="0">
                <a:latin typeface="Tw Cen MT"/>
                <a:cs typeface="Tw Cen MT"/>
              </a:rPr>
              <a:t>14</a:t>
            </a:r>
            <a:r>
              <a:rPr sz="350" b="1" spc="-10" dirty="0">
                <a:latin typeface="Tw Cen MT"/>
                <a:cs typeface="Tw Cen MT"/>
              </a:rPr>
              <a:t>t</a:t>
            </a:r>
            <a:r>
              <a:rPr sz="350" b="1" spc="-5" dirty="0">
                <a:latin typeface="Tw Cen MT"/>
                <a:cs typeface="Tw Cen MT"/>
              </a:rPr>
              <a:t>h</a:t>
            </a:r>
            <a:r>
              <a:rPr sz="350" b="1" dirty="0">
                <a:latin typeface="Tw Cen MT"/>
                <a:cs typeface="Tw Cen MT"/>
              </a:rPr>
              <a:t> </a:t>
            </a:r>
            <a:r>
              <a:rPr sz="350" b="1" spc="-5" dirty="0">
                <a:latin typeface="Tw Cen MT"/>
                <a:cs typeface="Tw Cen MT"/>
              </a:rPr>
              <a:t>St</a:t>
            </a:r>
            <a:r>
              <a:rPr sz="350" b="1" dirty="0">
                <a:latin typeface="Tw Cen MT"/>
                <a:cs typeface="Tw Cen MT"/>
              </a:rPr>
              <a:t>	</a:t>
            </a:r>
            <a:r>
              <a:rPr sz="750" b="1" spc="-7" baseline="-11111" dirty="0">
                <a:solidFill>
                  <a:srgbClr val="005CE6"/>
                </a:solidFill>
                <a:latin typeface="Tw Cen MT"/>
                <a:cs typeface="Tw Cen MT"/>
              </a:rPr>
              <a:t>a</a:t>
            </a:r>
            <a:endParaRPr sz="750" baseline="-11111">
              <a:latin typeface="Tw Cen MT"/>
              <a:cs typeface="Tw Cen MT"/>
            </a:endParaRPr>
          </a:p>
          <a:p>
            <a:pPr algn="r">
              <a:lnSpc>
                <a:spcPts val="254"/>
              </a:lnSpc>
            </a:pPr>
            <a:r>
              <a:rPr sz="500" b="1" spc="-5" dirty="0">
                <a:solidFill>
                  <a:srgbClr val="005CE6"/>
                </a:solidFill>
                <a:latin typeface="Tw Cen MT"/>
                <a:cs typeface="Tw Cen MT"/>
              </a:rPr>
              <a:t>l</a:t>
            </a:r>
            <a:endParaRPr sz="500">
              <a:latin typeface="Tw Cen MT"/>
              <a:cs typeface="Tw Cen MT"/>
            </a:endParaRPr>
          </a:p>
          <a:p>
            <a:pPr algn="r">
              <a:lnSpc>
                <a:spcPts val="409"/>
              </a:lnSpc>
            </a:pPr>
            <a:r>
              <a:rPr sz="500" b="1" spc="-5" dirty="0">
                <a:solidFill>
                  <a:srgbClr val="005CE6"/>
                </a:solidFill>
                <a:latin typeface="Tw Cen MT"/>
                <a:cs typeface="Tw Cen MT"/>
              </a:rPr>
              <a:t>d</a:t>
            </a:r>
            <a:endParaRPr sz="500">
              <a:latin typeface="Tw Cen MT"/>
              <a:cs typeface="Tw Cen MT"/>
            </a:endParaRPr>
          </a:p>
          <a:p>
            <a:pPr marL="883919" indent="-635" algn="r">
              <a:lnSpc>
                <a:spcPct val="44200"/>
              </a:lnSpc>
              <a:spcBef>
                <a:spcPts val="100"/>
              </a:spcBef>
            </a:pPr>
            <a:r>
              <a:rPr sz="500" b="1" spc="-5" dirty="0">
                <a:solidFill>
                  <a:srgbClr val="005CE6"/>
                </a:solidFill>
                <a:latin typeface="Tw Cen MT"/>
                <a:cs typeface="Tw Cen MT"/>
              </a:rPr>
              <a:t>a  u</a:t>
            </a:r>
            <a:endParaRPr sz="500">
              <a:latin typeface="Tw Cen MT"/>
              <a:cs typeface="Tw Cen MT"/>
            </a:endParaRPr>
          </a:p>
          <a:p>
            <a:pPr marL="18415" algn="ctr">
              <a:lnSpc>
                <a:spcPts val="265"/>
              </a:lnSpc>
              <a:tabLst>
                <a:tab pos="259715" algn="l"/>
                <a:tab pos="878205" algn="l"/>
              </a:tabLst>
            </a:pPr>
            <a:r>
              <a:rPr sz="350" b="1" spc="-10" dirty="0">
                <a:latin typeface="Tw Cen MT"/>
                <a:cs typeface="Tw Cen MT"/>
              </a:rPr>
              <a:t>S</a:t>
            </a:r>
            <a:r>
              <a:rPr sz="350" b="1" spc="-5" dirty="0">
                <a:latin typeface="Tw Cen MT"/>
                <a:cs typeface="Tw Cen MT"/>
              </a:rPr>
              <a:t>t</a:t>
            </a:r>
            <a:r>
              <a:rPr sz="350" b="1" dirty="0">
                <a:latin typeface="Tw Cen MT"/>
                <a:cs typeface="Tw Cen MT"/>
              </a:rPr>
              <a:t>	</a:t>
            </a:r>
            <a:r>
              <a:rPr sz="525" b="1" spc="-7" baseline="7936" dirty="0">
                <a:latin typeface="Tw Cen MT"/>
                <a:cs typeface="Tw Cen MT"/>
              </a:rPr>
              <a:t>t</a:t>
            </a:r>
            <a:r>
              <a:rPr sz="525" b="1" baseline="7936" dirty="0">
                <a:latin typeface="Tw Cen MT"/>
                <a:cs typeface="Tw Cen MT"/>
              </a:rPr>
              <a:t>	</a:t>
            </a:r>
            <a:r>
              <a:rPr sz="750" b="1" spc="-15" baseline="11111" dirty="0">
                <a:solidFill>
                  <a:srgbClr val="005CE6"/>
                </a:solidFill>
                <a:latin typeface="Tw Cen MT"/>
                <a:cs typeface="Tw Cen MT"/>
              </a:rPr>
              <a:t>G</a:t>
            </a:r>
            <a:endParaRPr sz="750" baseline="11111">
              <a:latin typeface="Tw Cen MT"/>
              <a:cs typeface="Tw Cen MT"/>
            </a:endParaRPr>
          </a:p>
          <a:p>
            <a:pPr marL="262255">
              <a:lnSpc>
                <a:spcPts val="165"/>
              </a:lnSpc>
            </a:pPr>
            <a:r>
              <a:rPr sz="350" b="1" spc="-5" dirty="0">
                <a:latin typeface="Tw Cen MT"/>
                <a:cs typeface="Tw Cen MT"/>
              </a:rPr>
              <a:t>S</a:t>
            </a:r>
            <a:endParaRPr sz="350">
              <a:latin typeface="Tw Cen MT"/>
              <a:cs typeface="Tw Cen MT"/>
            </a:endParaRPr>
          </a:p>
          <a:p>
            <a:pPr marR="261620" algn="r">
              <a:lnSpc>
                <a:spcPts val="229"/>
              </a:lnSpc>
              <a:tabLst>
                <a:tab pos="247015" algn="l"/>
              </a:tabLst>
            </a:pPr>
            <a:r>
              <a:rPr sz="350" b="1" spc="-5" dirty="0">
                <a:latin typeface="Tw Cen MT"/>
                <a:cs typeface="Tw Cen MT"/>
              </a:rPr>
              <a:t>e	</a:t>
            </a:r>
            <a:r>
              <a:rPr sz="525" b="1" spc="-7" baseline="7936" dirty="0">
                <a:latin typeface="Tw Cen MT"/>
                <a:cs typeface="Tw Cen MT"/>
              </a:rPr>
              <a:t>W</a:t>
            </a:r>
            <a:r>
              <a:rPr sz="525" b="1" spc="-112" baseline="7936" dirty="0">
                <a:latin typeface="Tw Cen MT"/>
                <a:cs typeface="Tw Cen MT"/>
              </a:rPr>
              <a:t> </a:t>
            </a:r>
            <a:r>
              <a:rPr sz="525" b="1" spc="-15" baseline="7936" dirty="0">
                <a:latin typeface="Tw Cen MT"/>
                <a:cs typeface="Tw Cen MT"/>
              </a:rPr>
              <a:t>13th </a:t>
            </a:r>
            <a:r>
              <a:rPr sz="525" b="1" spc="-7" baseline="7936" dirty="0">
                <a:latin typeface="Tw Cen MT"/>
                <a:cs typeface="Tw Cen MT"/>
              </a:rPr>
              <a:t>St</a:t>
            </a:r>
            <a:endParaRPr sz="525" baseline="7936">
              <a:latin typeface="Tw Cen MT"/>
              <a:cs typeface="Tw Cen MT"/>
            </a:endParaRPr>
          </a:p>
          <a:p>
            <a:pPr marL="262255">
              <a:lnSpc>
                <a:spcPts val="190"/>
              </a:lnSpc>
            </a:pPr>
            <a:r>
              <a:rPr sz="350" b="1" spc="-5" dirty="0">
                <a:latin typeface="Tw Cen MT"/>
                <a:cs typeface="Tw Cen MT"/>
              </a:rPr>
              <a:t>d</a:t>
            </a:r>
            <a:endParaRPr sz="350">
              <a:latin typeface="Tw Cen MT"/>
              <a:cs typeface="Tw Cen MT"/>
            </a:endParaRPr>
          </a:p>
          <a:p>
            <a:pPr marL="261620">
              <a:lnSpc>
                <a:spcPts val="190"/>
              </a:lnSpc>
            </a:pPr>
            <a:r>
              <a:rPr sz="350" b="1" spc="-5" dirty="0">
                <a:latin typeface="Tw Cen MT"/>
                <a:cs typeface="Tw Cen MT"/>
              </a:rPr>
              <a:t>n</a:t>
            </a:r>
            <a:endParaRPr sz="350">
              <a:latin typeface="Tw Cen MT"/>
              <a:cs typeface="Tw Cen MT"/>
            </a:endParaRPr>
          </a:p>
          <a:p>
            <a:pPr marL="261620">
              <a:lnSpc>
                <a:spcPts val="155"/>
              </a:lnSpc>
            </a:pPr>
            <a:r>
              <a:rPr sz="350" b="1" spc="-5" dirty="0">
                <a:latin typeface="Tw Cen MT"/>
                <a:cs typeface="Tw Cen MT"/>
              </a:rPr>
              <a:t>a</a:t>
            </a:r>
            <a:endParaRPr sz="350">
              <a:latin typeface="Tw Cen MT"/>
              <a:cs typeface="Tw Cen MT"/>
            </a:endParaRPr>
          </a:p>
          <a:p>
            <a:pPr marL="262255" marR="636270" indent="-1905">
              <a:lnSpc>
                <a:spcPct val="57799"/>
              </a:lnSpc>
              <a:spcBef>
                <a:spcPts val="25"/>
              </a:spcBef>
            </a:pPr>
            <a:r>
              <a:rPr sz="350" b="1" spc="-5" dirty="0">
                <a:latin typeface="Tw Cen MT"/>
                <a:cs typeface="Tw Cen MT"/>
              </a:rPr>
              <a:t>r  G</a:t>
            </a:r>
            <a:endParaRPr sz="350">
              <a:latin typeface="Tw Cen MT"/>
              <a:cs typeface="Tw Cen MT"/>
            </a:endParaRPr>
          </a:p>
          <a:p>
            <a:pPr marL="260985">
              <a:lnSpc>
                <a:spcPts val="125"/>
              </a:lnSpc>
            </a:pPr>
            <a:r>
              <a:rPr sz="350" b="1" spc="-5" dirty="0">
                <a:latin typeface="Tw Cen MT"/>
                <a:cs typeface="Tw Cen MT"/>
              </a:rPr>
              <a:t>o</a:t>
            </a:r>
            <a:endParaRPr sz="350">
              <a:latin typeface="Tw Cen MT"/>
              <a:cs typeface="Tw Cen MT"/>
            </a:endParaRPr>
          </a:p>
          <a:p>
            <a:pPr marL="261620" marR="636905">
              <a:lnSpc>
                <a:spcPct val="45300"/>
              </a:lnSpc>
              <a:spcBef>
                <a:spcPts val="70"/>
              </a:spcBef>
            </a:pPr>
            <a:r>
              <a:rPr sz="350" b="1" spc="-5" dirty="0">
                <a:latin typeface="Tw Cen MT"/>
                <a:cs typeface="Tw Cen MT"/>
              </a:rPr>
              <a:t>i  R</a:t>
            </a:r>
            <a:endParaRPr sz="350">
              <a:latin typeface="Tw Cen MT"/>
              <a:cs typeface="Tw Cen MT"/>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spcBef>
                <a:spcPts val="15"/>
              </a:spcBef>
            </a:pPr>
            <a:endParaRPr sz="200">
              <a:latin typeface="Times New Roman"/>
              <a:cs typeface="Times New Roman"/>
            </a:endParaRPr>
          </a:p>
          <a:p>
            <a:pPr marL="681990" marR="216535" indent="-1905" algn="r">
              <a:lnSpc>
                <a:spcPct val="39900"/>
              </a:lnSpc>
            </a:pPr>
            <a:r>
              <a:rPr sz="350" b="1" spc="-5" dirty="0">
                <a:latin typeface="Tw Cen MT"/>
                <a:cs typeface="Tw Cen MT"/>
              </a:rPr>
              <a:t>t S</a:t>
            </a:r>
            <a:endParaRPr sz="350">
              <a:latin typeface="Tw Cen MT"/>
              <a:cs typeface="Tw Cen MT"/>
            </a:endParaRPr>
          </a:p>
          <a:p>
            <a:pPr marR="215900" algn="r">
              <a:lnSpc>
                <a:spcPts val="120"/>
              </a:lnSpc>
            </a:pPr>
            <a:r>
              <a:rPr sz="350" b="1" spc="-5" dirty="0">
                <a:latin typeface="Tw Cen MT"/>
                <a:cs typeface="Tw Cen MT"/>
              </a:rPr>
              <a:t>o</a:t>
            </a:r>
            <a:endParaRPr sz="350">
              <a:latin typeface="Tw Cen MT"/>
              <a:cs typeface="Tw Cen MT"/>
            </a:endParaRPr>
          </a:p>
          <a:p>
            <a:pPr marR="217170" algn="r">
              <a:lnSpc>
                <a:spcPts val="145"/>
              </a:lnSpc>
            </a:pPr>
            <a:r>
              <a:rPr sz="350" b="1" spc="-5" dirty="0">
                <a:latin typeface="Tw Cen MT"/>
                <a:cs typeface="Tw Cen MT"/>
              </a:rPr>
              <a:t>i</a:t>
            </a:r>
            <a:endParaRPr sz="350">
              <a:latin typeface="Tw Cen MT"/>
              <a:cs typeface="Tw Cen MT"/>
            </a:endParaRPr>
          </a:p>
          <a:p>
            <a:pPr marR="217804" algn="r">
              <a:lnSpc>
                <a:spcPts val="180"/>
              </a:lnSpc>
            </a:pPr>
            <a:r>
              <a:rPr sz="350" b="1" spc="-5" dirty="0">
                <a:latin typeface="Tw Cen MT"/>
                <a:cs typeface="Tw Cen MT"/>
              </a:rPr>
              <a:t>n</a:t>
            </a:r>
            <a:endParaRPr sz="350">
              <a:latin typeface="Tw Cen MT"/>
              <a:cs typeface="Tw Cen MT"/>
            </a:endParaRPr>
          </a:p>
          <a:p>
            <a:pPr marR="218440" algn="r">
              <a:lnSpc>
                <a:spcPts val="135"/>
              </a:lnSpc>
            </a:pPr>
            <a:r>
              <a:rPr sz="350" b="1" spc="-5" dirty="0">
                <a:latin typeface="Tw Cen MT"/>
                <a:cs typeface="Tw Cen MT"/>
              </a:rPr>
              <a:t>o</a:t>
            </a:r>
            <a:endParaRPr sz="350">
              <a:latin typeface="Tw Cen MT"/>
              <a:cs typeface="Tw Cen MT"/>
            </a:endParaRPr>
          </a:p>
          <a:p>
            <a:pPr marR="217804" algn="r">
              <a:lnSpc>
                <a:spcPts val="140"/>
              </a:lnSpc>
            </a:pPr>
            <a:r>
              <a:rPr sz="350" b="1" spc="-5" dirty="0">
                <a:latin typeface="Tw Cen MT"/>
                <a:cs typeface="Tw Cen MT"/>
              </a:rPr>
              <a:t>t</a:t>
            </a:r>
            <a:endParaRPr sz="350">
              <a:latin typeface="Tw Cen MT"/>
              <a:cs typeface="Tw Cen MT"/>
            </a:endParaRPr>
          </a:p>
          <a:p>
            <a:pPr marR="217804" algn="r">
              <a:lnSpc>
                <a:spcPts val="215"/>
              </a:lnSpc>
            </a:pPr>
            <a:r>
              <a:rPr sz="350" b="1" spc="-5" dirty="0">
                <a:latin typeface="Tw Cen MT"/>
                <a:cs typeface="Tw Cen MT"/>
              </a:rPr>
              <a:t>n</a:t>
            </a:r>
            <a:endParaRPr sz="350">
              <a:latin typeface="Tw Cen MT"/>
              <a:cs typeface="Tw Cen MT"/>
            </a:endParaRPr>
          </a:p>
          <a:p>
            <a:pPr marR="216535" algn="r">
              <a:lnSpc>
                <a:spcPts val="210"/>
              </a:lnSpc>
            </a:pPr>
            <a:r>
              <a:rPr sz="350" b="1" spc="-5" dirty="0">
                <a:latin typeface="Tw Cen MT"/>
                <a:cs typeface="Tw Cen MT"/>
              </a:rPr>
              <a:t>A</a:t>
            </a:r>
            <a:endParaRPr sz="350">
              <a:latin typeface="Tw Cen MT"/>
              <a:cs typeface="Tw Cen MT"/>
            </a:endParaRPr>
          </a:p>
          <a:p>
            <a:pPr marR="217170" algn="r">
              <a:lnSpc>
                <a:spcPts val="240"/>
              </a:lnSpc>
              <a:tabLst>
                <a:tab pos="459740" algn="l"/>
              </a:tabLst>
            </a:pPr>
            <a:r>
              <a:rPr sz="525" b="1" spc="-7" baseline="-7936" dirty="0">
                <a:latin typeface="Tw Cen MT"/>
                <a:cs typeface="Tw Cen MT"/>
              </a:rPr>
              <a:t>e	</a:t>
            </a:r>
            <a:r>
              <a:rPr sz="350" b="1" spc="-5" dirty="0">
                <a:latin typeface="Tw Cen MT"/>
                <a:cs typeface="Tw Cen MT"/>
              </a:rPr>
              <a:t>W </a:t>
            </a:r>
            <a:r>
              <a:rPr sz="350" b="1" spc="-10" dirty="0">
                <a:latin typeface="Tw Cen MT"/>
                <a:cs typeface="Tw Cen MT"/>
              </a:rPr>
              <a:t>11th</a:t>
            </a:r>
            <a:r>
              <a:rPr sz="350" b="1" spc="-70" dirty="0">
                <a:latin typeface="Tw Cen MT"/>
                <a:cs typeface="Tw Cen MT"/>
              </a:rPr>
              <a:t> </a:t>
            </a:r>
            <a:r>
              <a:rPr sz="350" b="1" spc="-15" dirty="0">
                <a:latin typeface="Tw Cen MT"/>
                <a:cs typeface="Tw Cen MT"/>
              </a:rPr>
              <a:t>St</a:t>
            </a:r>
            <a:r>
              <a:rPr sz="525" b="1" spc="-22" baseline="-15873" dirty="0">
                <a:latin typeface="Tw Cen MT"/>
                <a:cs typeface="Tw Cen MT"/>
              </a:rPr>
              <a:t>n</a:t>
            </a:r>
            <a:endParaRPr sz="525" baseline="-15873">
              <a:latin typeface="Tw Cen MT"/>
              <a:cs typeface="Tw Cen MT"/>
            </a:endParaRPr>
          </a:p>
          <a:p>
            <a:pPr marR="217170" algn="r">
              <a:lnSpc>
                <a:spcPts val="235"/>
              </a:lnSpc>
              <a:tabLst>
                <a:tab pos="630555" algn="l"/>
              </a:tabLst>
            </a:pPr>
            <a:r>
              <a:rPr sz="525" b="1" spc="-7" baseline="7936" dirty="0">
                <a:latin typeface="Tw Cen MT"/>
                <a:cs typeface="Tw Cen MT"/>
              </a:rPr>
              <a:t>v	</a:t>
            </a:r>
            <a:r>
              <a:rPr sz="350" b="1" spc="-5" dirty="0">
                <a:latin typeface="Tw Cen MT"/>
                <a:cs typeface="Tw Cen MT"/>
              </a:rPr>
              <a:t>a</a:t>
            </a:r>
            <a:endParaRPr sz="350">
              <a:latin typeface="Tw Cen MT"/>
              <a:cs typeface="Tw Cen MT"/>
            </a:endParaRPr>
          </a:p>
          <a:p>
            <a:pPr marR="218440" algn="r">
              <a:lnSpc>
                <a:spcPts val="170"/>
              </a:lnSpc>
              <a:tabLst>
                <a:tab pos="628650" algn="l"/>
              </a:tabLst>
            </a:pPr>
            <a:r>
              <a:rPr sz="350" b="1" spc="-5" dirty="0">
                <a:latin typeface="Tw Cen MT"/>
                <a:cs typeface="Tw Cen MT"/>
              </a:rPr>
              <a:t>A	S</a:t>
            </a:r>
            <a:endParaRPr sz="350">
              <a:latin typeface="Tw Cen MT"/>
              <a:cs typeface="Tw Cen MT"/>
            </a:endParaRPr>
          </a:p>
          <a:p>
            <a:pPr marL="50165">
              <a:lnSpc>
                <a:spcPts val="165"/>
              </a:lnSpc>
            </a:pPr>
            <a:r>
              <a:rPr sz="350" b="1" spc="-5" dirty="0">
                <a:latin typeface="Tw Cen MT"/>
                <a:cs typeface="Tw Cen MT"/>
              </a:rPr>
              <a:t>t</a:t>
            </a:r>
            <a:endParaRPr sz="350">
              <a:latin typeface="Tw Cen MT"/>
              <a:cs typeface="Tw Cen MT"/>
            </a:endParaRPr>
          </a:p>
          <a:p>
            <a:pPr marL="48895">
              <a:lnSpc>
                <a:spcPts val="160"/>
              </a:lnSpc>
            </a:pPr>
            <a:r>
              <a:rPr sz="350" b="1" spc="-5" dirty="0">
                <a:latin typeface="Tw Cen MT"/>
                <a:cs typeface="Tw Cen MT"/>
              </a:rPr>
              <a:t>s</a:t>
            </a:r>
            <a:endParaRPr sz="350">
              <a:latin typeface="Tw Cen MT"/>
              <a:cs typeface="Tw Cen MT"/>
            </a:endParaRPr>
          </a:p>
          <a:p>
            <a:pPr marL="48260" marR="848360" indent="1905">
              <a:lnSpc>
                <a:spcPct val="64300"/>
              </a:lnSpc>
              <a:spcBef>
                <a:spcPts val="25"/>
              </a:spcBef>
            </a:pPr>
            <a:r>
              <a:rPr sz="350" b="1" spc="-5" dirty="0">
                <a:latin typeface="Tw Cen MT"/>
                <a:cs typeface="Tw Cen MT"/>
              </a:rPr>
              <a:t>e  W</a:t>
            </a:r>
            <a:endParaRPr sz="350">
              <a:latin typeface="Tw Cen MT"/>
              <a:cs typeface="Tw Cen MT"/>
            </a:endParaRPr>
          </a:p>
          <a:p>
            <a:pPr marL="299720">
              <a:lnSpc>
                <a:spcPts val="250"/>
              </a:lnSpc>
            </a:pPr>
            <a:r>
              <a:rPr sz="350" b="1" spc="-5" dirty="0">
                <a:latin typeface="Tw Cen MT"/>
                <a:cs typeface="Tw Cen MT"/>
              </a:rPr>
              <a:t>W 10th</a:t>
            </a:r>
            <a:r>
              <a:rPr sz="350" b="1" spc="0" dirty="0">
                <a:latin typeface="Tw Cen MT"/>
                <a:cs typeface="Tw Cen MT"/>
              </a:rPr>
              <a:t> </a:t>
            </a:r>
            <a:r>
              <a:rPr sz="350" b="1" spc="-5" dirty="0">
                <a:latin typeface="Tw Cen MT"/>
                <a:cs typeface="Tw Cen MT"/>
              </a:rPr>
              <a:t>St</a:t>
            </a:r>
            <a:endParaRPr sz="350">
              <a:latin typeface="Tw Cen MT"/>
              <a:cs typeface="Tw Cen MT"/>
            </a:endParaRPr>
          </a:p>
          <a:p>
            <a:pPr marL="465455" marR="432434" indent="635" algn="ctr">
              <a:lnSpc>
                <a:spcPct val="41100"/>
              </a:lnSpc>
              <a:spcBef>
                <a:spcPts val="110"/>
              </a:spcBef>
            </a:pPr>
            <a:r>
              <a:rPr sz="350" b="1" spc="-5" dirty="0">
                <a:latin typeface="Tw Cen MT"/>
                <a:cs typeface="Tw Cen MT"/>
              </a:rPr>
              <a:t>t  S</a:t>
            </a:r>
            <a:endParaRPr sz="350">
              <a:latin typeface="Tw Cen MT"/>
              <a:cs typeface="Tw Cen MT"/>
            </a:endParaRPr>
          </a:p>
          <a:p>
            <a:pPr marL="27940" algn="ctr">
              <a:lnSpc>
                <a:spcPts val="120"/>
              </a:lnSpc>
            </a:pPr>
            <a:r>
              <a:rPr sz="350" b="1" spc="-5" dirty="0">
                <a:latin typeface="Tw Cen MT"/>
                <a:cs typeface="Tw Cen MT"/>
              </a:rPr>
              <a:t>s</a:t>
            </a:r>
            <a:endParaRPr sz="350">
              <a:latin typeface="Tw Cen MT"/>
              <a:cs typeface="Tw Cen MT"/>
            </a:endParaRPr>
          </a:p>
          <a:p>
            <a:pPr marL="26034" algn="ctr">
              <a:lnSpc>
                <a:spcPts val="155"/>
              </a:lnSpc>
            </a:pPr>
            <a:r>
              <a:rPr sz="350" b="1" spc="-5" dirty="0">
                <a:latin typeface="Tw Cen MT"/>
                <a:cs typeface="Tw Cen MT"/>
              </a:rPr>
              <a:t>e</a:t>
            </a:r>
            <a:endParaRPr sz="350">
              <a:latin typeface="Tw Cen MT"/>
              <a:cs typeface="Tw Cen MT"/>
            </a:endParaRPr>
          </a:p>
          <a:p>
            <a:pPr marL="26034" algn="ctr">
              <a:lnSpc>
                <a:spcPts val="155"/>
              </a:lnSpc>
            </a:pPr>
            <a:r>
              <a:rPr sz="350" b="1" spc="-5" dirty="0">
                <a:latin typeface="Tw Cen MT"/>
                <a:cs typeface="Tw Cen MT"/>
              </a:rPr>
              <a:t>c</a:t>
            </a:r>
            <a:endParaRPr sz="350">
              <a:latin typeface="Tw Cen MT"/>
              <a:cs typeface="Tw Cen MT"/>
            </a:endParaRPr>
          </a:p>
          <a:p>
            <a:pPr>
              <a:lnSpc>
                <a:spcPct val="100000"/>
              </a:lnSpc>
            </a:pPr>
            <a:endParaRPr sz="100">
              <a:latin typeface="Times New Roman"/>
              <a:cs typeface="Times New Roman"/>
            </a:endParaRPr>
          </a:p>
          <a:p>
            <a:pPr marL="465455" marR="433070" algn="ctr">
              <a:lnSpc>
                <a:spcPct val="45200"/>
              </a:lnSpc>
            </a:pPr>
            <a:r>
              <a:rPr sz="350" b="1" spc="-5" dirty="0">
                <a:latin typeface="Tw Cen MT"/>
                <a:cs typeface="Tw Cen MT"/>
              </a:rPr>
              <a:t>e  u</a:t>
            </a:r>
            <a:endParaRPr sz="350">
              <a:latin typeface="Tw Cen MT"/>
              <a:cs typeface="Tw Cen MT"/>
            </a:endParaRPr>
          </a:p>
          <a:p>
            <a:pPr marR="323850" algn="ctr">
              <a:lnSpc>
                <a:spcPts val="400"/>
              </a:lnSpc>
              <a:tabLst>
                <a:tab pos="358775" algn="l"/>
              </a:tabLst>
            </a:pPr>
            <a:r>
              <a:rPr sz="350" b="1" spc="-5" dirty="0">
                <a:latin typeface="Tw Cen MT"/>
                <a:cs typeface="Tw Cen MT"/>
              </a:rPr>
              <a:t>W</a:t>
            </a:r>
            <a:r>
              <a:rPr sz="350" b="1" spc="0" dirty="0">
                <a:latin typeface="Tw Cen MT"/>
                <a:cs typeface="Tw Cen MT"/>
              </a:rPr>
              <a:t> </a:t>
            </a:r>
            <a:r>
              <a:rPr sz="350" b="1" spc="-5" dirty="0">
                <a:latin typeface="Tw Cen MT"/>
                <a:cs typeface="Tw Cen MT"/>
              </a:rPr>
              <a:t>9th</a:t>
            </a:r>
            <a:r>
              <a:rPr sz="350" b="1" spc="-20" dirty="0">
                <a:latin typeface="Tw Cen MT"/>
                <a:cs typeface="Tw Cen MT"/>
              </a:rPr>
              <a:t> </a:t>
            </a:r>
            <a:r>
              <a:rPr sz="350" b="1" spc="-5" dirty="0">
                <a:latin typeface="Tw Cen MT"/>
                <a:cs typeface="Tw Cen MT"/>
              </a:rPr>
              <a:t>St	</a:t>
            </a:r>
            <a:r>
              <a:rPr sz="525" b="1" spc="-7" baseline="23809" dirty="0">
                <a:latin typeface="Tw Cen MT"/>
                <a:cs typeface="Tw Cen MT"/>
              </a:rPr>
              <a:t>N</a:t>
            </a:r>
            <a:endParaRPr sz="525" baseline="23809">
              <a:latin typeface="Tw Cen MT"/>
              <a:cs typeface="Tw Cen MT"/>
            </a:endParaRPr>
          </a:p>
          <a:p>
            <a:pPr>
              <a:lnSpc>
                <a:spcPct val="100000"/>
              </a:lnSpc>
            </a:pPr>
            <a:endParaRPr sz="500">
              <a:latin typeface="Times New Roman"/>
              <a:cs typeface="Times New Roman"/>
            </a:endParaRPr>
          </a:p>
          <a:p>
            <a:pPr>
              <a:lnSpc>
                <a:spcPct val="100000"/>
              </a:lnSpc>
              <a:spcBef>
                <a:spcPts val="5"/>
              </a:spcBef>
            </a:pPr>
            <a:endParaRPr sz="600">
              <a:latin typeface="Times New Roman"/>
              <a:cs typeface="Times New Roman"/>
            </a:endParaRPr>
          </a:p>
          <a:p>
            <a:pPr marL="314325">
              <a:lnSpc>
                <a:spcPct val="100000"/>
              </a:lnSpc>
            </a:pPr>
            <a:r>
              <a:rPr sz="350" b="1" spc="-5" dirty="0">
                <a:latin typeface="Tw Cen MT"/>
                <a:cs typeface="Tw Cen MT"/>
              </a:rPr>
              <a:t>W 8th</a:t>
            </a:r>
            <a:r>
              <a:rPr sz="350" b="1" spc="5" dirty="0">
                <a:latin typeface="Tw Cen MT"/>
                <a:cs typeface="Tw Cen MT"/>
              </a:rPr>
              <a:t> </a:t>
            </a:r>
            <a:r>
              <a:rPr sz="350" b="1" spc="-5" dirty="0">
                <a:latin typeface="Tw Cen MT"/>
                <a:cs typeface="Tw Cen MT"/>
              </a:rPr>
              <a:t>St</a:t>
            </a:r>
            <a:endParaRPr sz="350">
              <a:latin typeface="Tw Cen MT"/>
              <a:cs typeface="Tw Cen MT"/>
            </a:endParaRPr>
          </a:p>
          <a:p>
            <a:pPr>
              <a:lnSpc>
                <a:spcPct val="100000"/>
              </a:lnSpc>
            </a:pPr>
            <a:endParaRPr sz="400">
              <a:latin typeface="Times New Roman"/>
              <a:cs typeface="Times New Roman"/>
            </a:endParaRPr>
          </a:p>
          <a:p>
            <a:pPr>
              <a:lnSpc>
                <a:spcPct val="100000"/>
              </a:lnSpc>
            </a:pPr>
            <a:endParaRPr sz="400">
              <a:latin typeface="Times New Roman"/>
              <a:cs typeface="Times New Roman"/>
            </a:endParaRPr>
          </a:p>
          <a:p>
            <a:pPr marL="311785">
              <a:lnSpc>
                <a:spcPct val="100000"/>
              </a:lnSpc>
              <a:spcBef>
                <a:spcPts val="254"/>
              </a:spcBef>
              <a:tabLst>
                <a:tab pos="723900" algn="l"/>
              </a:tabLst>
            </a:pPr>
            <a:r>
              <a:rPr sz="350" b="1" spc="-5" dirty="0">
                <a:latin typeface="Tw Cen MT"/>
                <a:cs typeface="Tw Cen MT"/>
              </a:rPr>
              <a:t>W</a:t>
            </a:r>
            <a:r>
              <a:rPr sz="350" b="1" spc="5" dirty="0">
                <a:latin typeface="Tw Cen MT"/>
                <a:cs typeface="Tw Cen MT"/>
              </a:rPr>
              <a:t> </a:t>
            </a:r>
            <a:r>
              <a:rPr sz="350" b="1" spc="-15" dirty="0">
                <a:latin typeface="Tw Cen MT"/>
                <a:cs typeface="Tw Cen MT"/>
              </a:rPr>
              <a:t>7th</a:t>
            </a:r>
            <a:r>
              <a:rPr sz="350" b="1" spc="0" dirty="0">
                <a:latin typeface="Tw Cen MT"/>
                <a:cs typeface="Tw Cen MT"/>
              </a:rPr>
              <a:t> </a:t>
            </a:r>
            <a:r>
              <a:rPr sz="350" b="1" spc="-5" dirty="0">
                <a:latin typeface="Tw Cen MT"/>
                <a:cs typeface="Tw Cen MT"/>
              </a:rPr>
              <a:t>St	</a:t>
            </a:r>
            <a:r>
              <a:rPr sz="525" b="1" spc="-7" baseline="7936" dirty="0">
                <a:latin typeface="Tw Cen MT"/>
                <a:cs typeface="Tw Cen MT"/>
              </a:rPr>
              <a:t>W </a:t>
            </a:r>
            <a:r>
              <a:rPr sz="525" b="1" spc="-30" baseline="7936" dirty="0">
                <a:latin typeface="Tw Cen MT"/>
                <a:cs typeface="Tw Cen MT"/>
              </a:rPr>
              <a:t>7th</a:t>
            </a:r>
            <a:r>
              <a:rPr sz="525" b="1" spc="-37" baseline="7936" dirty="0">
                <a:latin typeface="Tw Cen MT"/>
                <a:cs typeface="Tw Cen MT"/>
              </a:rPr>
              <a:t> </a:t>
            </a:r>
            <a:r>
              <a:rPr sz="525" b="1" spc="-15" baseline="7936" dirty="0">
                <a:latin typeface="Tw Cen MT"/>
                <a:cs typeface="Tw Cen MT"/>
              </a:rPr>
              <a:t>St</a:t>
            </a:r>
            <a:endParaRPr sz="525" baseline="7936">
              <a:latin typeface="Tw Cen MT"/>
              <a:cs typeface="Tw Cen MT"/>
            </a:endParaRPr>
          </a:p>
          <a:p>
            <a:pPr>
              <a:lnSpc>
                <a:spcPct val="100000"/>
              </a:lnSpc>
            </a:pPr>
            <a:endParaRPr sz="400">
              <a:latin typeface="Times New Roman"/>
              <a:cs typeface="Times New Roman"/>
            </a:endParaRPr>
          </a:p>
          <a:p>
            <a:pPr>
              <a:lnSpc>
                <a:spcPct val="100000"/>
              </a:lnSpc>
              <a:spcBef>
                <a:spcPts val="25"/>
              </a:spcBef>
            </a:pPr>
            <a:endParaRPr sz="450">
              <a:latin typeface="Times New Roman"/>
              <a:cs typeface="Times New Roman"/>
            </a:endParaRPr>
          </a:p>
          <a:p>
            <a:pPr marL="20955">
              <a:lnSpc>
                <a:spcPct val="100000"/>
              </a:lnSpc>
              <a:spcBef>
                <a:spcPts val="5"/>
              </a:spcBef>
            </a:pPr>
            <a:r>
              <a:rPr sz="500" b="1" spc="-5" dirty="0">
                <a:solidFill>
                  <a:srgbClr val="005CE6"/>
                </a:solidFill>
                <a:latin typeface="Tw Cen MT"/>
                <a:cs typeface="Tw Cen MT"/>
              </a:rPr>
              <a:t>t</a:t>
            </a:r>
            <a:endParaRPr sz="500">
              <a:latin typeface="Tw Cen MT"/>
              <a:cs typeface="Tw Cen MT"/>
            </a:endParaRPr>
          </a:p>
          <a:p>
            <a:pPr>
              <a:lnSpc>
                <a:spcPct val="100000"/>
              </a:lnSpc>
            </a:pPr>
            <a:endParaRPr sz="500">
              <a:latin typeface="Times New Roman"/>
              <a:cs typeface="Times New Roman"/>
            </a:endParaRPr>
          </a:p>
          <a:p>
            <a:pPr>
              <a:lnSpc>
                <a:spcPct val="100000"/>
              </a:lnSpc>
              <a:spcBef>
                <a:spcPts val="30"/>
              </a:spcBef>
            </a:pPr>
            <a:endParaRPr sz="500">
              <a:latin typeface="Times New Roman"/>
              <a:cs typeface="Times New Roman"/>
            </a:endParaRPr>
          </a:p>
          <a:p>
            <a:pPr>
              <a:lnSpc>
                <a:spcPct val="100000"/>
              </a:lnSpc>
            </a:pPr>
            <a:r>
              <a:rPr sz="500" b="1" spc="-10" dirty="0">
                <a:solidFill>
                  <a:srgbClr val="005CE6"/>
                </a:solidFill>
                <a:latin typeface="Tw Cen MT"/>
                <a:cs typeface="Tw Cen MT"/>
              </a:rPr>
              <a:t>W </a:t>
            </a:r>
            <a:r>
              <a:rPr sz="750" b="1" spc="-15" baseline="5555" dirty="0">
                <a:solidFill>
                  <a:srgbClr val="005CE6"/>
                </a:solidFill>
                <a:latin typeface="Tw Cen MT"/>
                <a:cs typeface="Tw Cen MT"/>
              </a:rPr>
              <a:t>5</a:t>
            </a:r>
            <a:r>
              <a:rPr sz="500" b="1" spc="-10" dirty="0">
                <a:solidFill>
                  <a:srgbClr val="005CE6"/>
                </a:solidFill>
                <a:latin typeface="Tw Cen MT"/>
                <a:cs typeface="Tw Cen MT"/>
              </a:rPr>
              <a:t>th</a:t>
            </a:r>
            <a:r>
              <a:rPr sz="500" b="1" spc="-15" dirty="0">
                <a:solidFill>
                  <a:srgbClr val="005CE6"/>
                </a:solidFill>
                <a:latin typeface="Tw Cen MT"/>
                <a:cs typeface="Tw Cen MT"/>
              </a:rPr>
              <a:t> </a:t>
            </a:r>
            <a:r>
              <a:rPr sz="500" b="1" spc="-10" dirty="0">
                <a:solidFill>
                  <a:srgbClr val="005CE6"/>
                </a:solidFill>
                <a:latin typeface="Tw Cen MT"/>
                <a:cs typeface="Tw Cen MT"/>
              </a:rPr>
              <a:t>St</a:t>
            </a:r>
            <a:endParaRPr sz="500">
              <a:latin typeface="Tw Cen MT"/>
              <a:cs typeface="Tw Cen MT"/>
            </a:endParaRPr>
          </a:p>
        </p:txBody>
      </p:sp>
      <p:sp>
        <p:nvSpPr>
          <p:cNvPr id="53" name="object 53"/>
          <p:cNvSpPr/>
          <p:nvPr/>
        </p:nvSpPr>
        <p:spPr>
          <a:xfrm>
            <a:off x="691133" y="6563576"/>
            <a:ext cx="973074" cy="2185581"/>
          </a:xfrm>
          <a:prstGeom prst="rect">
            <a:avLst/>
          </a:prstGeom>
          <a:blipFill>
            <a:blip r:embed="rId4" cstate="print"/>
            <a:stretch>
              <a:fillRect/>
            </a:stretch>
          </a:blipFill>
        </p:spPr>
        <p:txBody>
          <a:bodyPr wrap="square" lIns="0" tIns="0" rIns="0" bIns="0" rtlCol="0"/>
          <a:lstStyle/>
          <a:p>
            <a:endParaRPr/>
          </a:p>
        </p:txBody>
      </p:sp>
      <p:sp>
        <p:nvSpPr>
          <p:cNvPr id="54" name="object 54"/>
          <p:cNvSpPr/>
          <p:nvPr/>
        </p:nvSpPr>
        <p:spPr>
          <a:xfrm>
            <a:off x="788028" y="6854625"/>
            <a:ext cx="100939" cy="85559"/>
          </a:xfrm>
          <a:prstGeom prst="rect">
            <a:avLst/>
          </a:prstGeom>
          <a:blipFill>
            <a:blip r:embed="rId5" cstate="print"/>
            <a:stretch>
              <a:fillRect/>
            </a:stretch>
          </a:blipFill>
        </p:spPr>
        <p:txBody>
          <a:bodyPr wrap="square" lIns="0" tIns="0" rIns="0" bIns="0" rtlCol="0"/>
          <a:lstStyle/>
          <a:p>
            <a:endParaRPr/>
          </a:p>
        </p:txBody>
      </p:sp>
      <p:sp>
        <p:nvSpPr>
          <p:cNvPr id="55" name="object 55"/>
          <p:cNvSpPr/>
          <p:nvPr/>
        </p:nvSpPr>
        <p:spPr>
          <a:xfrm>
            <a:off x="789127" y="6969814"/>
            <a:ext cx="99060" cy="83820"/>
          </a:xfrm>
          <a:custGeom>
            <a:avLst/>
            <a:gdLst/>
            <a:ahLst/>
            <a:cxnLst/>
            <a:rect l="l" t="t" r="r" b="b"/>
            <a:pathLst>
              <a:path w="99059" h="83820">
                <a:moveTo>
                  <a:pt x="65824" y="50457"/>
                </a:moveTo>
                <a:lnTo>
                  <a:pt x="65824" y="83362"/>
                </a:lnTo>
                <a:lnTo>
                  <a:pt x="32905" y="83362"/>
                </a:lnTo>
                <a:lnTo>
                  <a:pt x="32905" y="65811"/>
                </a:lnTo>
                <a:lnTo>
                  <a:pt x="0" y="65811"/>
                </a:lnTo>
                <a:lnTo>
                  <a:pt x="0" y="32905"/>
                </a:lnTo>
                <a:lnTo>
                  <a:pt x="17551" y="32905"/>
                </a:lnTo>
                <a:lnTo>
                  <a:pt x="17551" y="15354"/>
                </a:lnTo>
                <a:lnTo>
                  <a:pt x="50469" y="15354"/>
                </a:lnTo>
                <a:lnTo>
                  <a:pt x="50469" y="0"/>
                </a:lnTo>
                <a:lnTo>
                  <a:pt x="98742" y="0"/>
                </a:lnTo>
                <a:lnTo>
                  <a:pt x="98742" y="50457"/>
                </a:lnTo>
                <a:lnTo>
                  <a:pt x="65824" y="50457"/>
                </a:lnTo>
              </a:path>
            </a:pathLst>
          </a:custGeom>
          <a:ln w="3175">
            <a:solidFill>
              <a:srgbClr val="004DA8"/>
            </a:solidFill>
          </a:ln>
        </p:spPr>
        <p:txBody>
          <a:bodyPr wrap="square" lIns="0" tIns="0" rIns="0" bIns="0" rtlCol="0"/>
          <a:lstStyle/>
          <a:p>
            <a:endParaRPr/>
          </a:p>
        </p:txBody>
      </p:sp>
      <p:sp>
        <p:nvSpPr>
          <p:cNvPr id="56" name="object 56"/>
          <p:cNvSpPr txBox="1"/>
          <p:nvPr/>
        </p:nvSpPr>
        <p:spPr>
          <a:xfrm>
            <a:off x="743510" y="6695903"/>
            <a:ext cx="895350" cy="594995"/>
          </a:xfrm>
          <a:prstGeom prst="rect">
            <a:avLst/>
          </a:prstGeom>
        </p:spPr>
        <p:txBody>
          <a:bodyPr vert="horz" wrap="square" lIns="0" tIns="13335" rIns="0" bIns="0" rtlCol="0">
            <a:spAutoFit/>
          </a:bodyPr>
          <a:lstStyle/>
          <a:p>
            <a:pPr marL="12700">
              <a:lnSpc>
                <a:spcPct val="100000"/>
              </a:lnSpc>
              <a:spcBef>
                <a:spcPts val="105"/>
              </a:spcBef>
            </a:pPr>
            <a:r>
              <a:rPr sz="650" b="1" spc="-5" dirty="0">
                <a:latin typeface="Arial"/>
                <a:cs typeface="Arial"/>
              </a:rPr>
              <a:t>Legend</a:t>
            </a:r>
            <a:endParaRPr sz="650">
              <a:latin typeface="Arial"/>
              <a:cs typeface="Arial"/>
            </a:endParaRPr>
          </a:p>
          <a:p>
            <a:pPr marL="207645" marR="172085">
              <a:lnSpc>
                <a:spcPct val="166400"/>
              </a:lnSpc>
              <a:spcBef>
                <a:spcPts val="80"/>
              </a:spcBef>
            </a:pPr>
            <a:r>
              <a:rPr sz="450" spc="5" dirty="0">
                <a:latin typeface="Arial"/>
                <a:cs typeface="Arial"/>
              </a:rPr>
              <a:t>Capitol Building  </a:t>
            </a:r>
            <a:r>
              <a:rPr sz="450" spc="10" dirty="0">
                <a:latin typeface="Arial"/>
                <a:cs typeface="Arial"/>
              </a:rPr>
              <a:t>Downtown</a:t>
            </a:r>
            <a:r>
              <a:rPr sz="450" spc="-35" dirty="0">
                <a:latin typeface="Arial"/>
                <a:cs typeface="Arial"/>
              </a:rPr>
              <a:t> </a:t>
            </a:r>
            <a:r>
              <a:rPr sz="450" spc="5" dirty="0">
                <a:latin typeface="Arial"/>
                <a:cs typeface="Arial"/>
              </a:rPr>
              <a:t>Parcels</a:t>
            </a:r>
            <a:endParaRPr sz="450">
              <a:latin typeface="Arial"/>
              <a:cs typeface="Arial"/>
            </a:endParaRPr>
          </a:p>
          <a:p>
            <a:pPr marL="12700">
              <a:lnSpc>
                <a:spcPct val="100000"/>
              </a:lnSpc>
              <a:spcBef>
                <a:spcPts val="245"/>
              </a:spcBef>
            </a:pPr>
            <a:r>
              <a:rPr sz="600" b="1" spc="-5" dirty="0">
                <a:latin typeface="Arial"/>
                <a:cs typeface="Arial"/>
              </a:rPr>
              <a:t>CVC </a:t>
            </a:r>
            <a:r>
              <a:rPr sz="600" b="1" dirty="0">
                <a:latin typeface="Arial"/>
                <a:cs typeface="Arial"/>
              </a:rPr>
              <a:t>- Ground</a:t>
            </a:r>
            <a:r>
              <a:rPr sz="600" b="1" spc="-30" dirty="0">
                <a:latin typeface="Arial"/>
                <a:cs typeface="Arial"/>
              </a:rPr>
              <a:t> </a:t>
            </a:r>
            <a:r>
              <a:rPr sz="600" b="1" spc="-5" dirty="0">
                <a:latin typeface="Arial"/>
                <a:cs typeface="Arial"/>
              </a:rPr>
              <a:t>Elevation</a:t>
            </a:r>
            <a:endParaRPr sz="600">
              <a:latin typeface="Arial"/>
              <a:cs typeface="Arial"/>
            </a:endParaRPr>
          </a:p>
          <a:p>
            <a:pPr marL="12700">
              <a:lnSpc>
                <a:spcPct val="100000"/>
              </a:lnSpc>
              <a:spcBef>
                <a:spcPts val="195"/>
              </a:spcBef>
            </a:pPr>
            <a:r>
              <a:rPr sz="550" b="1" spc="-10" dirty="0">
                <a:latin typeface="Arial"/>
                <a:cs typeface="Arial"/>
              </a:rPr>
              <a:t>&lt;VALUE&gt;</a:t>
            </a:r>
            <a:endParaRPr sz="550">
              <a:latin typeface="Arial"/>
              <a:cs typeface="Arial"/>
            </a:endParaRPr>
          </a:p>
        </p:txBody>
      </p:sp>
      <p:sp>
        <p:nvSpPr>
          <p:cNvPr id="57" name="object 57"/>
          <p:cNvSpPr/>
          <p:nvPr/>
        </p:nvSpPr>
        <p:spPr>
          <a:xfrm>
            <a:off x="756208" y="7347184"/>
            <a:ext cx="167005" cy="0"/>
          </a:xfrm>
          <a:custGeom>
            <a:avLst/>
            <a:gdLst/>
            <a:ahLst/>
            <a:cxnLst/>
            <a:rect l="l" t="t" r="r" b="b"/>
            <a:pathLst>
              <a:path w="167005">
                <a:moveTo>
                  <a:pt x="0" y="0"/>
                </a:moveTo>
                <a:lnTo>
                  <a:pt x="166763" y="0"/>
                </a:lnTo>
              </a:path>
            </a:pathLst>
          </a:custGeom>
          <a:ln w="83375">
            <a:solidFill>
              <a:srgbClr val="000000"/>
            </a:solidFill>
          </a:ln>
        </p:spPr>
        <p:txBody>
          <a:bodyPr wrap="square" lIns="0" tIns="0" rIns="0" bIns="0" rtlCol="0"/>
          <a:lstStyle/>
          <a:p>
            <a:endParaRPr/>
          </a:p>
        </p:txBody>
      </p:sp>
      <p:sp>
        <p:nvSpPr>
          <p:cNvPr id="58" name="object 58"/>
          <p:cNvSpPr/>
          <p:nvPr/>
        </p:nvSpPr>
        <p:spPr>
          <a:xfrm>
            <a:off x="756208" y="7305497"/>
            <a:ext cx="167005" cy="83820"/>
          </a:xfrm>
          <a:custGeom>
            <a:avLst/>
            <a:gdLst/>
            <a:ahLst/>
            <a:cxnLst/>
            <a:rect l="l" t="t" r="r" b="b"/>
            <a:pathLst>
              <a:path w="167005" h="83820">
                <a:moveTo>
                  <a:pt x="0" y="0"/>
                </a:moveTo>
                <a:lnTo>
                  <a:pt x="166763" y="0"/>
                </a:lnTo>
                <a:lnTo>
                  <a:pt x="166763" y="83375"/>
                </a:lnTo>
                <a:lnTo>
                  <a:pt x="0" y="83375"/>
                </a:lnTo>
                <a:lnTo>
                  <a:pt x="0" y="0"/>
                </a:lnTo>
                <a:close/>
              </a:path>
            </a:pathLst>
          </a:custGeom>
          <a:ln w="6578">
            <a:solidFill>
              <a:srgbClr val="6D6D6D"/>
            </a:solidFill>
          </a:ln>
        </p:spPr>
        <p:txBody>
          <a:bodyPr wrap="square" lIns="0" tIns="0" rIns="0" bIns="0" rtlCol="0"/>
          <a:lstStyle/>
          <a:p>
            <a:endParaRPr/>
          </a:p>
        </p:txBody>
      </p:sp>
      <p:sp>
        <p:nvSpPr>
          <p:cNvPr id="59" name="object 59"/>
          <p:cNvSpPr/>
          <p:nvPr/>
        </p:nvSpPr>
        <p:spPr>
          <a:xfrm>
            <a:off x="756208" y="7461269"/>
            <a:ext cx="167005" cy="0"/>
          </a:xfrm>
          <a:custGeom>
            <a:avLst/>
            <a:gdLst/>
            <a:ahLst/>
            <a:cxnLst/>
            <a:rect l="l" t="t" r="r" b="b"/>
            <a:pathLst>
              <a:path w="167005">
                <a:moveTo>
                  <a:pt x="0" y="0"/>
                </a:moveTo>
                <a:lnTo>
                  <a:pt x="166763" y="0"/>
                </a:lnTo>
              </a:path>
            </a:pathLst>
          </a:custGeom>
          <a:ln w="83375">
            <a:solidFill>
              <a:srgbClr val="F94600"/>
            </a:solidFill>
          </a:ln>
        </p:spPr>
        <p:txBody>
          <a:bodyPr wrap="square" lIns="0" tIns="0" rIns="0" bIns="0" rtlCol="0"/>
          <a:lstStyle/>
          <a:p>
            <a:endParaRPr/>
          </a:p>
        </p:txBody>
      </p:sp>
      <p:sp>
        <p:nvSpPr>
          <p:cNvPr id="60" name="object 60"/>
          <p:cNvSpPr/>
          <p:nvPr/>
        </p:nvSpPr>
        <p:spPr>
          <a:xfrm>
            <a:off x="756208" y="7573168"/>
            <a:ext cx="167005" cy="0"/>
          </a:xfrm>
          <a:custGeom>
            <a:avLst/>
            <a:gdLst/>
            <a:ahLst/>
            <a:cxnLst/>
            <a:rect l="l" t="t" r="r" b="b"/>
            <a:pathLst>
              <a:path w="167005">
                <a:moveTo>
                  <a:pt x="0" y="0"/>
                </a:moveTo>
                <a:lnTo>
                  <a:pt x="166763" y="0"/>
                </a:lnTo>
              </a:path>
            </a:pathLst>
          </a:custGeom>
          <a:ln w="83375">
            <a:solidFill>
              <a:srgbClr val="FB7100"/>
            </a:solidFill>
          </a:ln>
        </p:spPr>
        <p:txBody>
          <a:bodyPr wrap="square" lIns="0" tIns="0" rIns="0" bIns="0" rtlCol="0"/>
          <a:lstStyle/>
          <a:p>
            <a:endParaRPr/>
          </a:p>
        </p:txBody>
      </p:sp>
      <p:sp>
        <p:nvSpPr>
          <p:cNvPr id="61" name="object 61"/>
          <p:cNvSpPr/>
          <p:nvPr/>
        </p:nvSpPr>
        <p:spPr>
          <a:xfrm>
            <a:off x="756208" y="7687252"/>
            <a:ext cx="167005" cy="0"/>
          </a:xfrm>
          <a:custGeom>
            <a:avLst/>
            <a:gdLst/>
            <a:ahLst/>
            <a:cxnLst/>
            <a:rect l="l" t="t" r="r" b="b"/>
            <a:pathLst>
              <a:path w="167005">
                <a:moveTo>
                  <a:pt x="0" y="0"/>
                </a:moveTo>
                <a:lnTo>
                  <a:pt x="166763" y="0"/>
                </a:lnTo>
              </a:path>
            </a:pathLst>
          </a:custGeom>
          <a:ln w="83375">
            <a:solidFill>
              <a:srgbClr val="FB9600"/>
            </a:solidFill>
          </a:ln>
        </p:spPr>
        <p:txBody>
          <a:bodyPr wrap="square" lIns="0" tIns="0" rIns="0" bIns="0" rtlCol="0"/>
          <a:lstStyle/>
          <a:p>
            <a:endParaRPr/>
          </a:p>
        </p:txBody>
      </p:sp>
      <p:sp>
        <p:nvSpPr>
          <p:cNvPr id="62" name="object 62"/>
          <p:cNvSpPr/>
          <p:nvPr/>
        </p:nvSpPr>
        <p:spPr>
          <a:xfrm>
            <a:off x="756208" y="7799152"/>
            <a:ext cx="167005" cy="0"/>
          </a:xfrm>
          <a:custGeom>
            <a:avLst/>
            <a:gdLst/>
            <a:ahLst/>
            <a:cxnLst/>
            <a:rect l="l" t="t" r="r" b="b"/>
            <a:pathLst>
              <a:path w="167005">
                <a:moveTo>
                  <a:pt x="0" y="0"/>
                </a:moveTo>
                <a:lnTo>
                  <a:pt x="166763" y="0"/>
                </a:lnTo>
              </a:path>
            </a:pathLst>
          </a:custGeom>
          <a:ln w="83375">
            <a:solidFill>
              <a:srgbClr val="FBBC00"/>
            </a:solidFill>
          </a:ln>
        </p:spPr>
        <p:txBody>
          <a:bodyPr wrap="square" lIns="0" tIns="0" rIns="0" bIns="0" rtlCol="0"/>
          <a:lstStyle/>
          <a:p>
            <a:endParaRPr/>
          </a:p>
        </p:txBody>
      </p:sp>
      <p:sp>
        <p:nvSpPr>
          <p:cNvPr id="63" name="object 63"/>
          <p:cNvSpPr/>
          <p:nvPr/>
        </p:nvSpPr>
        <p:spPr>
          <a:xfrm>
            <a:off x="756208" y="7913236"/>
            <a:ext cx="167005" cy="0"/>
          </a:xfrm>
          <a:custGeom>
            <a:avLst/>
            <a:gdLst/>
            <a:ahLst/>
            <a:cxnLst/>
            <a:rect l="l" t="t" r="r" b="b"/>
            <a:pathLst>
              <a:path w="167005">
                <a:moveTo>
                  <a:pt x="0" y="0"/>
                </a:moveTo>
                <a:lnTo>
                  <a:pt x="166763" y="0"/>
                </a:lnTo>
              </a:path>
            </a:pathLst>
          </a:custGeom>
          <a:ln w="83375">
            <a:solidFill>
              <a:srgbClr val="F7E200"/>
            </a:solidFill>
          </a:ln>
        </p:spPr>
        <p:txBody>
          <a:bodyPr wrap="square" lIns="0" tIns="0" rIns="0" bIns="0" rtlCol="0"/>
          <a:lstStyle/>
          <a:p>
            <a:endParaRPr/>
          </a:p>
        </p:txBody>
      </p:sp>
      <p:sp>
        <p:nvSpPr>
          <p:cNvPr id="64" name="object 64"/>
          <p:cNvSpPr/>
          <p:nvPr/>
        </p:nvSpPr>
        <p:spPr>
          <a:xfrm>
            <a:off x="756208" y="8025136"/>
            <a:ext cx="167005" cy="0"/>
          </a:xfrm>
          <a:custGeom>
            <a:avLst/>
            <a:gdLst/>
            <a:ahLst/>
            <a:cxnLst/>
            <a:rect l="l" t="t" r="r" b="b"/>
            <a:pathLst>
              <a:path w="167005">
                <a:moveTo>
                  <a:pt x="0" y="0"/>
                </a:moveTo>
                <a:lnTo>
                  <a:pt x="166763" y="0"/>
                </a:lnTo>
              </a:path>
            </a:pathLst>
          </a:custGeom>
          <a:ln w="83375">
            <a:solidFill>
              <a:srgbClr val="E3F500"/>
            </a:solidFill>
          </a:ln>
        </p:spPr>
        <p:txBody>
          <a:bodyPr wrap="square" lIns="0" tIns="0" rIns="0" bIns="0" rtlCol="0"/>
          <a:lstStyle/>
          <a:p>
            <a:endParaRPr/>
          </a:p>
        </p:txBody>
      </p:sp>
      <p:sp>
        <p:nvSpPr>
          <p:cNvPr id="65" name="object 65"/>
          <p:cNvSpPr/>
          <p:nvPr/>
        </p:nvSpPr>
        <p:spPr>
          <a:xfrm>
            <a:off x="756208" y="8138134"/>
            <a:ext cx="167005" cy="0"/>
          </a:xfrm>
          <a:custGeom>
            <a:avLst/>
            <a:gdLst/>
            <a:ahLst/>
            <a:cxnLst/>
            <a:rect l="l" t="t" r="r" b="b"/>
            <a:pathLst>
              <a:path w="167005">
                <a:moveTo>
                  <a:pt x="0" y="0"/>
                </a:moveTo>
                <a:lnTo>
                  <a:pt x="166763" y="0"/>
                </a:lnTo>
              </a:path>
            </a:pathLst>
          </a:custGeom>
          <a:ln w="81178">
            <a:solidFill>
              <a:srgbClr val="D2FFBD"/>
            </a:solidFill>
          </a:ln>
        </p:spPr>
        <p:txBody>
          <a:bodyPr wrap="square" lIns="0" tIns="0" rIns="0" bIns="0" rtlCol="0"/>
          <a:lstStyle/>
          <a:p>
            <a:endParaRPr/>
          </a:p>
        </p:txBody>
      </p:sp>
      <p:sp>
        <p:nvSpPr>
          <p:cNvPr id="66" name="object 66"/>
          <p:cNvSpPr/>
          <p:nvPr/>
        </p:nvSpPr>
        <p:spPr>
          <a:xfrm>
            <a:off x="756208" y="8251120"/>
            <a:ext cx="167005" cy="0"/>
          </a:xfrm>
          <a:custGeom>
            <a:avLst/>
            <a:gdLst/>
            <a:ahLst/>
            <a:cxnLst/>
            <a:rect l="l" t="t" r="r" b="b"/>
            <a:pathLst>
              <a:path w="167005">
                <a:moveTo>
                  <a:pt x="0" y="0"/>
                </a:moveTo>
                <a:lnTo>
                  <a:pt x="166763" y="0"/>
                </a:lnTo>
              </a:path>
            </a:pathLst>
          </a:custGeom>
          <a:ln w="83375">
            <a:solidFill>
              <a:srgbClr val="A2FF73"/>
            </a:solidFill>
          </a:ln>
        </p:spPr>
        <p:txBody>
          <a:bodyPr wrap="square" lIns="0" tIns="0" rIns="0" bIns="0" rtlCol="0"/>
          <a:lstStyle/>
          <a:p>
            <a:endParaRPr/>
          </a:p>
        </p:txBody>
      </p:sp>
      <p:sp>
        <p:nvSpPr>
          <p:cNvPr id="67" name="object 67"/>
          <p:cNvSpPr/>
          <p:nvPr/>
        </p:nvSpPr>
        <p:spPr>
          <a:xfrm>
            <a:off x="756208" y="8364118"/>
            <a:ext cx="167005" cy="0"/>
          </a:xfrm>
          <a:custGeom>
            <a:avLst/>
            <a:gdLst/>
            <a:ahLst/>
            <a:cxnLst/>
            <a:rect l="l" t="t" r="r" b="b"/>
            <a:pathLst>
              <a:path w="167005">
                <a:moveTo>
                  <a:pt x="0" y="0"/>
                </a:moveTo>
                <a:lnTo>
                  <a:pt x="166763" y="0"/>
                </a:lnTo>
              </a:path>
            </a:pathLst>
          </a:custGeom>
          <a:ln w="81178">
            <a:solidFill>
              <a:srgbClr val="38A800"/>
            </a:solidFill>
          </a:ln>
        </p:spPr>
        <p:txBody>
          <a:bodyPr wrap="square" lIns="0" tIns="0" rIns="0" bIns="0" rtlCol="0"/>
          <a:lstStyle/>
          <a:p>
            <a:endParaRPr/>
          </a:p>
        </p:txBody>
      </p:sp>
      <p:sp>
        <p:nvSpPr>
          <p:cNvPr id="68" name="object 68"/>
          <p:cNvSpPr/>
          <p:nvPr/>
        </p:nvSpPr>
        <p:spPr>
          <a:xfrm>
            <a:off x="756208" y="8477104"/>
            <a:ext cx="167005" cy="0"/>
          </a:xfrm>
          <a:custGeom>
            <a:avLst/>
            <a:gdLst/>
            <a:ahLst/>
            <a:cxnLst/>
            <a:rect l="l" t="t" r="r" b="b"/>
            <a:pathLst>
              <a:path w="167005">
                <a:moveTo>
                  <a:pt x="0" y="0"/>
                </a:moveTo>
                <a:lnTo>
                  <a:pt x="166763" y="0"/>
                </a:lnTo>
              </a:path>
            </a:pathLst>
          </a:custGeom>
          <a:ln w="83375">
            <a:solidFill>
              <a:srgbClr val="257300"/>
            </a:solidFill>
          </a:ln>
        </p:spPr>
        <p:txBody>
          <a:bodyPr wrap="square" lIns="0" tIns="0" rIns="0" bIns="0" rtlCol="0"/>
          <a:lstStyle/>
          <a:p>
            <a:endParaRPr/>
          </a:p>
        </p:txBody>
      </p:sp>
      <p:sp>
        <p:nvSpPr>
          <p:cNvPr id="69" name="object 69"/>
          <p:cNvSpPr/>
          <p:nvPr/>
        </p:nvSpPr>
        <p:spPr>
          <a:xfrm>
            <a:off x="756208" y="8589003"/>
            <a:ext cx="167005" cy="0"/>
          </a:xfrm>
          <a:custGeom>
            <a:avLst/>
            <a:gdLst/>
            <a:ahLst/>
            <a:cxnLst/>
            <a:rect l="l" t="t" r="r" b="b"/>
            <a:pathLst>
              <a:path w="167005">
                <a:moveTo>
                  <a:pt x="0" y="0"/>
                </a:moveTo>
                <a:lnTo>
                  <a:pt x="166763" y="0"/>
                </a:lnTo>
              </a:path>
            </a:pathLst>
          </a:custGeom>
          <a:ln w="83375">
            <a:solidFill>
              <a:srgbClr val="BDE8FF"/>
            </a:solidFill>
          </a:ln>
        </p:spPr>
        <p:txBody>
          <a:bodyPr wrap="square" lIns="0" tIns="0" rIns="0" bIns="0" rtlCol="0"/>
          <a:lstStyle/>
          <a:p>
            <a:endParaRPr/>
          </a:p>
        </p:txBody>
      </p:sp>
      <p:graphicFrame>
        <p:nvGraphicFramePr>
          <p:cNvPr id="70" name="object 70"/>
          <p:cNvGraphicFramePr>
            <a:graphicFrameLocks noGrp="1"/>
          </p:cNvGraphicFramePr>
          <p:nvPr/>
        </p:nvGraphicFramePr>
        <p:xfrm>
          <a:off x="752919" y="7385583"/>
          <a:ext cx="177165" cy="1248410"/>
        </p:xfrm>
        <a:graphic>
          <a:graphicData uri="http://schemas.openxmlformats.org/drawingml/2006/table">
            <a:tbl>
              <a:tblPr firstRow="1" bandRow="1">
                <a:tableStyleId>{2D5ABB26-0587-4C30-8999-92F81FD0307C}</a:tableStyleId>
              </a:tblPr>
              <a:tblGrid>
                <a:gridCol w="167005">
                  <a:extLst>
                    <a:ext uri="{9D8B030D-6E8A-4147-A177-3AD203B41FA5}">
                      <a16:colId xmlns:a16="http://schemas.microsoft.com/office/drawing/2014/main" val="20000"/>
                    </a:ext>
                  </a:extLst>
                </a:gridCol>
              </a:tblGrid>
              <a:tr h="113664">
                <a:tc>
                  <a:txBody>
                    <a:bodyPr/>
                    <a:lstStyle/>
                    <a:p>
                      <a:pPr>
                        <a:lnSpc>
                          <a:spcPct val="100000"/>
                        </a:lnSpc>
                      </a:pPr>
                      <a:endParaRPr sz="6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0"/>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1"/>
                  </a:ext>
                </a:extLst>
              </a:tr>
              <a:tr h="113664">
                <a:tc>
                  <a:txBody>
                    <a:bodyPr/>
                    <a:lstStyle/>
                    <a:p>
                      <a:pPr>
                        <a:lnSpc>
                          <a:spcPct val="100000"/>
                        </a:lnSpc>
                      </a:pPr>
                      <a:endParaRPr sz="6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2"/>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3"/>
                  </a:ext>
                </a:extLst>
              </a:tr>
              <a:tr h="113664">
                <a:tc>
                  <a:txBody>
                    <a:bodyPr/>
                    <a:lstStyle/>
                    <a:p>
                      <a:pPr>
                        <a:lnSpc>
                          <a:spcPct val="100000"/>
                        </a:lnSpc>
                      </a:pPr>
                      <a:endParaRPr sz="6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4"/>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5"/>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6"/>
                  </a:ext>
                </a:extLst>
              </a:tr>
              <a:tr h="113664">
                <a:tc>
                  <a:txBody>
                    <a:bodyPr/>
                    <a:lstStyle/>
                    <a:p>
                      <a:pPr>
                        <a:lnSpc>
                          <a:spcPct val="100000"/>
                        </a:lnSpc>
                      </a:pPr>
                      <a:endParaRPr sz="6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7"/>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8"/>
                  </a:ext>
                </a:extLst>
              </a:tr>
              <a:tr h="113664">
                <a:tc>
                  <a:txBody>
                    <a:bodyPr/>
                    <a:lstStyle/>
                    <a:p>
                      <a:pPr>
                        <a:lnSpc>
                          <a:spcPct val="100000"/>
                        </a:lnSpc>
                      </a:pPr>
                      <a:endParaRPr sz="6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09"/>
                  </a:ext>
                </a:extLst>
              </a:tr>
              <a:tr h="111760">
                <a:tc>
                  <a:txBody>
                    <a:bodyPr/>
                    <a:lstStyle/>
                    <a:p>
                      <a:pPr>
                        <a:lnSpc>
                          <a:spcPct val="100000"/>
                        </a:lnSpc>
                      </a:pPr>
                      <a:endParaRPr sz="500">
                        <a:latin typeface="Times New Roman"/>
                        <a:cs typeface="Times New Roman"/>
                      </a:endParaRPr>
                    </a:p>
                  </a:txBody>
                  <a:tcPr marL="0" marR="0" marT="0" marB="0">
                    <a:lnL w="9525">
                      <a:solidFill>
                        <a:srgbClr val="6D6D6D"/>
                      </a:solidFill>
                      <a:prstDash val="solid"/>
                    </a:lnL>
                    <a:lnR w="9525">
                      <a:solidFill>
                        <a:srgbClr val="6D6D6D"/>
                      </a:solidFill>
                      <a:prstDash val="solid"/>
                    </a:lnR>
                    <a:lnT w="9525">
                      <a:solidFill>
                        <a:srgbClr val="6D6D6D"/>
                      </a:solidFill>
                      <a:prstDash val="solid"/>
                    </a:lnT>
                    <a:lnB w="9525">
                      <a:solidFill>
                        <a:srgbClr val="6D6D6D"/>
                      </a:solidFill>
                      <a:prstDash val="solid"/>
                    </a:lnB>
                  </a:tcPr>
                </a:tc>
                <a:extLst>
                  <a:ext uri="{0D108BD9-81ED-4DB2-BD59-A6C34878D82A}">
                    <a16:rowId xmlns:a16="http://schemas.microsoft.com/office/drawing/2014/main" val="10010"/>
                  </a:ext>
                </a:extLst>
              </a:tr>
            </a:tbl>
          </a:graphicData>
        </a:graphic>
      </p:graphicFrame>
      <p:sp>
        <p:nvSpPr>
          <p:cNvPr id="71" name="object 71"/>
          <p:cNvSpPr txBox="1"/>
          <p:nvPr/>
        </p:nvSpPr>
        <p:spPr>
          <a:xfrm>
            <a:off x="938799" y="7256813"/>
            <a:ext cx="393065" cy="1381760"/>
          </a:xfrm>
          <a:prstGeom prst="rect">
            <a:avLst/>
          </a:prstGeom>
        </p:spPr>
        <p:txBody>
          <a:bodyPr vert="horz" wrap="square" lIns="0" tIns="5715" rIns="0" bIns="0" rtlCol="0">
            <a:spAutoFit/>
          </a:bodyPr>
          <a:lstStyle/>
          <a:p>
            <a:pPr>
              <a:lnSpc>
                <a:spcPct val="100000"/>
              </a:lnSpc>
              <a:spcBef>
                <a:spcPts val="45"/>
              </a:spcBef>
            </a:pPr>
            <a:endParaRPr sz="350">
              <a:latin typeface="Times New Roman"/>
              <a:cs typeface="Times New Roman"/>
            </a:endParaRPr>
          </a:p>
          <a:p>
            <a:pPr marL="12700">
              <a:lnSpc>
                <a:spcPct val="100000"/>
              </a:lnSpc>
              <a:spcBef>
                <a:spcPts val="5"/>
              </a:spcBef>
            </a:pPr>
            <a:r>
              <a:rPr sz="450" spc="0" dirty="0">
                <a:latin typeface="Arial"/>
                <a:cs typeface="Arial"/>
              </a:rPr>
              <a:t>-25' </a:t>
            </a:r>
            <a:r>
              <a:rPr sz="450" spc="5" dirty="0">
                <a:latin typeface="Arial"/>
                <a:cs typeface="Arial"/>
              </a:rPr>
              <a:t>-</a:t>
            </a:r>
            <a:r>
              <a:rPr sz="450" spc="-65" dirty="0">
                <a:latin typeface="Arial"/>
                <a:cs typeface="Arial"/>
              </a:rPr>
              <a:t> </a:t>
            </a:r>
            <a:r>
              <a:rPr sz="450" spc="5" dirty="0">
                <a:latin typeface="Arial"/>
                <a:cs typeface="Arial"/>
              </a:rPr>
              <a:t>0'</a:t>
            </a:r>
            <a:endParaRPr sz="450">
              <a:latin typeface="Arial"/>
              <a:cs typeface="Arial"/>
            </a:endParaRPr>
          </a:p>
          <a:p>
            <a:pPr marL="12700">
              <a:lnSpc>
                <a:spcPct val="100000"/>
              </a:lnSpc>
              <a:spcBef>
                <a:spcPts val="355"/>
              </a:spcBef>
            </a:pPr>
            <a:r>
              <a:rPr sz="450" spc="0" dirty="0">
                <a:latin typeface="Arial"/>
                <a:cs typeface="Arial"/>
              </a:rPr>
              <a:t>0' </a:t>
            </a:r>
            <a:r>
              <a:rPr sz="450" spc="5" dirty="0">
                <a:latin typeface="Arial"/>
                <a:cs typeface="Arial"/>
              </a:rPr>
              <a:t>-</a:t>
            </a:r>
            <a:r>
              <a:rPr sz="450" spc="-80" dirty="0">
                <a:latin typeface="Arial"/>
                <a:cs typeface="Arial"/>
              </a:rPr>
              <a:t> </a:t>
            </a:r>
            <a:r>
              <a:rPr sz="450" spc="5" dirty="0">
                <a:latin typeface="Arial"/>
                <a:cs typeface="Arial"/>
              </a:rPr>
              <a:t>25'</a:t>
            </a:r>
            <a:endParaRPr sz="450">
              <a:latin typeface="Arial"/>
              <a:cs typeface="Arial"/>
            </a:endParaRPr>
          </a:p>
          <a:p>
            <a:pPr marL="12700">
              <a:lnSpc>
                <a:spcPct val="100000"/>
              </a:lnSpc>
              <a:spcBef>
                <a:spcPts val="340"/>
              </a:spcBef>
            </a:pPr>
            <a:r>
              <a:rPr sz="450" spc="5" dirty="0">
                <a:latin typeface="Arial"/>
                <a:cs typeface="Arial"/>
              </a:rPr>
              <a:t>25' -</a:t>
            </a:r>
            <a:r>
              <a:rPr sz="450" spc="-85" dirty="0">
                <a:latin typeface="Arial"/>
                <a:cs typeface="Arial"/>
              </a:rPr>
              <a:t> </a:t>
            </a:r>
            <a:r>
              <a:rPr sz="450" spc="5" dirty="0">
                <a:latin typeface="Arial"/>
                <a:cs typeface="Arial"/>
              </a:rPr>
              <a:t>50'</a:t>
            </a:r>
            <a:endParaRPr sz="450">
              <a:latin typeface="Arial"/>
              <a:cs typeface="Arial"/>
            </a:endParaRPr>
          </a:p>
          <a:p>
            <a:pPr marL="12700">
              <a:lnSpc>
                <a:spcPct val="100000"/>
              </a:lnSpc>
              <a:spcBef>
                <a:spcPts val="360"/>
              </a:spcBef>
            </a:pPr>
            <a:r>
              <a:rPr sz="450" spc="5" dirty="0">
                <a:latin typeface="Arial"/>
                <a:cs typeface="Arial"/>
              </a:rPr>
              <a:t>50' -</a:t>
            </a:r>
            <a:r>
              <a:rPr sz="450" spc="-85" dirty="0">
                <a:latin typeface="Arial"/>
                <a:cs typeface="Arial"/>
              </a:rPr>
              <a:t> </a:t>
            </a:r>
            <a:r>
              <a:rPr sz="450" spc="5" dirty="0">
                <a:latin typeface="Arial"/>
                <a:cs typeface="Arial"/>
              </a:rPr>
              <a:t>75'</a:t>
            </a:r>
            <a:endParaRPr sz="450">
              <a:latin typeface="Arial"/>
              <a:cs typeface="Arial"/>
            </a:endParaRPr>
          </a:p>
          <a:p>
            <a:pPr marL="12700">
              <a:lnSpc>
                <a:spcPct val="100000"/>
              </a:lnSpc>
              <a:spcBef>
                <a:spcPts val="340"/>
              </a:spcBef>
            </a:pPr>
            <a:r>
              <a:rPr sz="450" spc="5" dirty="0">
                <a:latin typeface="Arial"/>
                <a:cs typeface="Arial"/>
              </a:rPr>
              <a:t>75' -</a:t>
            </a:r>
            <a:r>
              <a:rPr sz="450" spc="-15" dirty="0">
                <a:latin typeface="Arial"/>
                <a:cs typeface="Arial"/>
              </a:rPr>
              <a:t> </a:t>
            </a:r>
            <a:r>
              <a:rPr sz="450" spc="5" dirty="0">
                <a:latin typeface="Arial"/>
                <a:cs typeface="Arial"/>
              </a:rPr>
              <a:t>100'</a:t>
            </a:r>
            <a:endParaRPr sz="450">
              <a:latin typeface="Arial"/>
              <a:cs typeface="Arial"/>
            </a:endParaRPr>
          </a:p>
          <a:p>
            <a:pPr marL="12700">
              <a:lnSpc>
                <a:spcPct val="100000"/>
              </a:lnSpc>
              <a:spcBef>
                <a:spcPts val="360"/>
              </a:spcBef>
            </a:pPr>
            <a:r>
              <a:rPr sz="450" spc="5" dirty="0">
                <a:latin typeface="Arial"/>
                <a:cs typeface="Arial"/>
              </a:rPr>
              <a:t>100' -</a:t>
            </a:r>
            <a:r>
              <a:rPr sz="450" spc="-70" dirty="0">
                <a:latin typeface="Arial"/>
                <a:cs typeface="Arial"/>
              </a:rPr>
              <a:t> </a:t>
            </a:r>
            <a:r>
              <a:rPr sz="450" spc="5" dirty="0">
                <a:latin typeface="Arial"/>
                <a:cs typeface="Arial"/>
              </a:rPr>
              <a:t>125'</a:t>
            </a:r>
            <a:endParaRPr sz="450">
              <a:latin typeface="Arial"/>
              <a:cs typeface="Arial"/>
            </a:endParaRPr>
          </a:p>
          <a:p>
            <a:pPr marL="12700">
              <a:lnSpc>
                <a:spcPct val="100000"/>
              </a:lnSpc>
              <a:spcBef>
                <a:spcPts val="340"/>
              </a:spcBef>
            </a:pPr>
            <a:r>
              <a:rPr sz="450" spc="5" dirty="0">
                <a:latin typeface="Arial"/>
                <a:cs typeface="Arial"/>
              </a:rPr>
              <a:t>125' -</a:t>
            </a:r>
            <a:r>
              <a:rPr sz="450" spc="-70" dirty="0">
                <a:latin typeface="Arial"/>
                <a:cs typeface="Arial"/>
              </a:rPr>
              <a:t> </a:t>
            </a:r>
            <a:r>
              <a:rPr sz="450" spc="5" dirty="0">
                <a:latin typeface="Arial"/>
                <a:cs typeface="Arial"/>
              </a:rPr>
              <a:t>150'</a:t>
            </a:r>
            <a:endParaRPr sz="450">
              <a:latin typeface="Arial"/>
              <a:cs typeface="Arial"/>
            </a:endParaRPr>
          </a:p>
          <a:p>
            <a:pPr marL="12700">
              <a:lnSpc>
                <a:spcPct val="100000"/>
              </a:lnSpc>
              <a:spcBef>
                <a:spcPts val="360"/>
              </a:spcBef>
            </a:pPr>
            <a:r>
              <a:rPr sz="450" spc="5" dirty="0">
                <a:latin typeface="Arial"/>
                <a:cs typeface="Arial"/>
              </a:rPr>
              <a:t>150' -</a:t>
            </a:r>
            <a:r>
              <a:rPr sz="450" spc="-70" dirty="0">
                <a:latin typeface="Arial"/>
                <a:cs typeface="Arial"/>
              </a:rPr>
              <a:t> </a:t>
            </a:r>
            <a:r>
              <a:rPr sz="450" spc="5" dirty="0">
                <a:latin typeface="Arial"/>
                <a:cs typeface="Arial"/>
              </a:rPr>
              <a:t>175'</a:t>
            </a:r>
            <a:endParaRPr sz="450">
              <a:latin typeface="Arial"/>
              <a:cs typeface="Arial"/>
            </a:endParaRPr>
          </a:p>
          <a:p>
            <a:pPr marL="12700">
              <a:lnSpc>
                <a:spcPct val="100000"/>
              </a:lnSpc>
              <a:spcBef>
                <a:spcPts val="340"/>
              </a:spcBef>
            </a:pPr>
            <a:r>
              <a:rPr sz="450" spc="5" dirty="0">
                <a:latin typeface="Arial"/>
                <a:cs typeface="Arial"/>
              </a:rPr>
              <a:t>175' -</a:t>
            </a:r>
            <a:r>
              <a:rPr sz="450" spc="-70" dirty="0">
                <a:latin typeface="Arial"/>
                <a:cs typeface="Arial"/>
              </a:rPr>
              <a:t> </a:t>
            </a:r>
            <a:r>
              <a:rPr sz="450" spc="5" dirty="0">
                <a:latin typeface="Arial"/>
                <a:cs typeface="Arial"/>
              </a:rPr>
              <a:t>200'</a:t>
            </a:r>
            <a:endParaRPr sz="450">
              <a:latin typeface="Arial"/>
              <a:cs typeface="Arial"/>
            </a:endParaRPr>
          </a:p>
          <a:p>
            <a:pPr marL="12700">
              <a:lnSpc>
                <a:spcPct val="100000"/>
              </a:lnSpc>
              <a:spcBef>
                <a:spcPts val="340"/>
              </a:spcBef>
            </a:pPr>
            <a:r>
              <a:rPr sz="450" spc="5" dirty="0">
                <a:latin typeface="Arial"/>
                <a:cs typeface="Arial"/>
              </a:rPr>
              <a:t>200' -</a:t>
            </a:r>
            <a:r>
              <a:rPr sz="450" spc="-70" dirty="0">
                <a:latin typeface="Arial"/>
                <a:cs typeface="Arial"/>
              </a:rPr>
              <a:t> </a:t>
            </a:r>
            <a:r>
              <a:rPr sz="450" spc="5" dirty="0">
                <a:latin typeface="Arial"/>
                <a:cs typeface="Arial"/>
              </a:rPr>
              <a:t>225'</a:t>
            </a:r>
            <a:endParaRPr sz="450">
              <a:latin typeface="Arial"/>
              <a:cs typeface="Arial"/>
            </a:endParaRPr>
          </a:p>
          <a:p>
            <a:pPr marL="12700">
              <a:lnSpc>
                <a:spcPct val="100000"/>
              </a:lnSpc>
              <a:spcBef>
                <a:spcPts val="360"/>
              </a:spcBef>
            </a:pPr>
            <a:r>
              <a:rPr sz="450" spc="5" dirty="0">
                <a:latin typeface="Arial"/>
                <a:cs typeface="Arial"/>
              </a:rPr>
              <a:t>225' -</a:t>
            </a:r>
            <a:r>
              <a:rPr sz="450" spc="-70" dirty="0">
                <a:latin typeface="Arial"/>
                <a:cs typeface="Arial"/>
              </a:rPr>
              <a:t> </a:t>
            </a:r>
            <a:r>
              <a:rPr sz="450" spc="5" dirty="0">
                <a:latin typeface="Arial"/>
                <a:cs typeface="Arial"/>
              </a:rPr>
              <a:t>250'</a:t>
            </a:r>
            <a:endParaRPr sz="450">
              <a:latin typeface="Arial"/>
              <a:cs typeface="Arial"/>
            </a:endParaRPr>
          </a:p>
          <a:p>
            <a:pPr marL="12700">
              <a:lnSpc>
                <a:spcPct val="100000"/>
              </a:lnSpc>
              <a:spcBef>
                <a:spcPts val="340"/>
              </a:spcBef>
            </a:pPr>
            <a:r>
              <a:rPr sz="450" spc="5" dirty="0">
                <a:latin typeface="Arial"/>
                <a:cs typeface="Arial"/>
              </a:rPr>
              <a:t>250' -</a:t>
            </a:r>
            <a:r>
              <a:rPr sz="450" spc="-40" dirty="0">
                <a:latin typeface="Arial"/>
                <a:cs typeface="Arial"/>
              </a:rPr>
              <a:t> </a:t>
            </a:r>
            <a:r>
              <a:rPr sz="450" spc="5" dirty="0">
                <a:latin typeface="Arial"/>
                <a:cs typeface="Arial"/>
              </a:rPr>
              <a:t>10,000'</a:t>
            </a:r>
            <a:endParaRPr sz="450">
              <a:latin typeface="Arial"/>
              <a:cs typeface="Arial"/>
            </a:endParaRPr>
          </a:p>
        </p:txBody>
      </p:sp>
      <p:sp>
        <p:nvSpPr>
          <p:cNvPr id="72" name="object 72"/>
          <p:cNvSpPr/>
          <p:nvPr/>
        </p:nvSpPr>
        <p:spPr>
          <a:xfrm>
            <a:off x="1444917" y="8422602"/>
            <a:ext cx="155282" cy="82486"/>
          </a:xfrm>
          <a:prstGeom prst="rect">
            <a:avLst/>
          </a:prstGeom>
          <a:blipFill>
            <a:blip r:embed="rId6" cstate="print"/>
            <a:stretch>
              <a:fillRect/>
            </a:stretch>
          </a:blipFill>
        </p:spPr>
        <p:txBody>
          <a:bodyPr wrap="square" lIns="0" tIns="0" rIns="0" bIns="0" rtlCol="0"/>
          <a:lstStyle/>
          <a:p>
            <a:endParaRPr/>
          </a:p>
        </p:txBody>
      </p:sp>
      <p:sp>
        <p:nvSpPr>
          <p:cNvPr id="73" name="object 73"/>
          <p:cNvSpPr/>
          <p:nvPr/>
        </p:nvSpPr>
        <p:spPr>
          <a:xfrm>
            <a:off x="1452062" y="8422606"/>
            <a:ext cx="134937" cy="223304"/>
          </a:xfrm>
          <a:prstGeom prst="rect">
            <a:avLst/>
          </a:prstGeom>
          <a:blipFill>
            <a:blip r:embed="rId7" cstate="print"/>
            <a:stretch>
              <a:fillRect/>
            </a:stretch>
          </a:blipFill>
        </p:spPr>
        <p:txBody>
          <a:bodyPr wrap="square" lIns="0" tIns="0" rIns="0" bIns="0" rtlCol="0"/>
          <a:lstStyle/>
          <a:p>
            <a:endParaRPr/>
          </a:p>
        </p:txBody>
      </p:sp>
      <p:sp>
        <p:nvSpPr>
          <p:cNvPr id="74" name="object 74"/>
          <p:cNvSpPr/>
          <p:nvPr/>
        </p:nvSpPr>
        <p:spPr>
          <a:xfrm>
            <a:off x="3186458" y="6415087"/>
            <a:ext cx="607695" cy="540385"/>
          </a:xfrm>
          <a:custGeom>
            <a:avLst/>
            <a:gdLst/>
            <a:ahLst/>
            <a:cxnLst/>
            <a:rect l="l" t="t" r="r" b="b"/>
            <a:pathLst>
              <a:path w="607695" h="540384">
                <a:moveTo>
                  <a:pt x="606472" y="0"/>
                </a:moveTo>
                <a:lnTo>
                  <a:pt x="27949" y="304"/>
                </a:lnTo>
                <a:lnTo>
                  <a:pt x="0" y="95241"/>
                </a:lnTo>
                <a:lnTo>
                  <a:pt x="1187" y="167439"/>
                </a:lnTo>
                <a:lnTo>
                  <a:pt x="40965" y="253397"/>
                </a:lnTo>
                <a:lnTo>
                  <a:pt x="128787" y="389610"/>
                </a:lnTo>
                <a:lnTo>
                  <a:pt x="151954" y="433331"/>
                </a:lnTo>
                <a:lnTo>
                  <a:pt x="161377" y="448276"/>
                </a:lnTo>
                <a:lnTo>
                  <a:pt x="162811" y="447598"/>
                </a:lnTo>
                <a:lnTo>
                  <a:pt x="162010" y="444449"/>
                </a:lnTo>
                <a:lnTo>
                  <a:pt x="179447" y="420966"/>
                </a:lnTo>
                <a:lnTo>
                  <a:pt x="387931" y="420052"/>
                </a:lnTo>
                <a:lnTo>
                  <a:pt x="387511" y="539572"/>
                </a:lnTo>
                <a:lnTo>
                  <a:pt x="430514" y="539864"/>
                </a:lnTo>
                <a:lnTo>
                  <a:pt x="429561" y="416420"/>
                </a:lnTo>
                <a:lnTo>
                  <a:pt x="491613" y="415836"/>
                </a:lnTo>
                <a:lnTo>
                  <a:pt x="493442" y="435673"/>
                </a:lnTo>
                <a:lnTo>
                  <a:pt x="546122" y="436511"/>
                </a:lnTo>
                <a:lnTo>
                  <a:pt x="546122" y="409994"/>
                </a:lnTo>
                <a:lnTo>
                  <a:pt x="607120" y="411670"/>
                </a:lnTo>
                <a:lnTo>
                  <a:pt x="606472" y="0"/>
                </a:lnTo>
                <a:close/>
              </a:path>
            </a:pathLst>
          </a:custGeom>
          <a:ln w="25400">
            <a:solidFill>
              <a:srgbClr val="231F20"/>
            </a:solidFill>
          </a:ln>
        </p:spPr>
        <p:txBody>
          <a:bodyPr wrap="square" lIns="0" tIns="0" rIns="0" bIns="0" rtlCol="0"/>
          <a:lstStyle/>
          <a:p>
            <a:endParaRPr/>
          </a:p>
        </p:txBody>
      </p:sp>
      <p:sp>
        <p:nvSpPr>
          <p:cNvPr id="75" name="object 75"/>
          <p:cNvSpPr/>
          <p:nvPr/>
        </p:nvSpPr>
        <p:spPr>
          <a:xfrm>
            <a:off x="4160520" y="5580900"/>
            <a:ext cx="3140811" cy="3344608"/>
          </a:xfrm>
          <a:prstGeom prst="rect">
            <a:avLst/>
          </a:prstGeom>
          <a:blipFill>
            <a:blip r:embed="rId8" cstate="print"/>
            <a:stretch>
              <a:fillRect/>
            </a:stretch>
          </a:blipFill>
        </p:spPr>
        <p:txBody>
          <a:bodyPr wrap="square" lIns="0" tIns="0" rIns="0" bIns="0" rtlCol="0"/>
          <a:lstStyle/>
          <a:p>
            <a:endParaRPr/>
          </a:p>
        </p:txBody>
      </p:sp>
      <p:sp>
        <p:nvSpPr>
          <p:cNvPr id="76" name="object 76"/>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800" b="1" dirty="0">
                <a:solidFill>
                  <a:srgbClr val="7D7F7E"/>
                </a:solidFill>
                <a:latin typeface="Trebuchet MS"/>
                <a:cs typeface="Trebuchet MS"/>
              </a:rPr>
              <a:t>6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5"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77" name="object 77"/>
          <p:cNvSpPr txBox="1"/>
          <p:nvPr/>
        </p:nvSpPr>
        <p:spPr>
          <a:xfrm>
            <a:off x="4147820" y="1653786"/>
            <a:ext cx="3005455" cy="1917700"/>
          </a:xfrm>
          <a:prstGeom prst="rect">
            <a:avLst/>
          </a:prstGeom>
        </p:spPr>
        <p:txBody>
          <a:bodyPr vert="horz" wrap="square" lIns="0" tIns="95250" rIns="0" bIns="0" rtlCol="0">
            <a:spAutoFit/>
          </a:bodyPr>
          <a:lstStyle/>
          <a:p>
            <a:pPr marL="12700">
              <a:lnSpc>
                <a:spcPct val="100000"/>
              </a:lnSpc>
              <a:spcBef>
                <a:spcPts val="750"/>
              </a:spcBef>
            </a:pPr>
            <a:r>
              <a:rPr sz="1000" b="1" i="1" spc="-10" dirty="0">
                <a:solidFill>
                  <a:srgbClr val="231F20"/>
                </a:solidFill>
                <a:latin typeface="PalatinoLinotype-BoldItalic"/>
                <a:cs typeface="PalatinoLinotype-BoldItalic"/>
              </a:rPr>
              <a:t>d. Capitol </a:t>
            </a:r>
            <a:r>
              <a:rPr sz="1000" b="1" i="1" spc="-20" dirty="0">
                <a:solidFill>
                  <a:srgbClr val="231F20"/>
                </a:solidFill>
                <a:latin typeface="PalatinoLinotype-BoldItalic"/>
                <a:cs typeface="PalatinoLinotype-BoldItalic"/>
              </a:rPr>
              <a:t>View</a:t>
            </a:r>
            <a:r>
              <a:rPr sz="1000" b="1" i="1" spc="50" dirty="0">
                <a:solidFill>
                  <a:srgbClr val="231F20"/>
                </a:solidFill>
                <a:latin typeface="PalatinoLinotype-BoldItalic"/>
                <a:cs typeface="PalatinoLinotype-BoldItalic"/>
              </a:rPr>
              <a:t> </a:t>
            </a:r>
            <a:r>
              <a:rPr sz="1000" b="1" i="1" spc="-10" dirty="0">
                <a:solidFill>
                  <a:srgbClr val="231F20"/>
                </a:solidFill>
                <a:latin typeface="PalatinoLinotype-BoldItalic"/>
                <a:cs typeface="PalatinoLinotype-BoldItalic"/>
              </a:rPr>
              <a:t>Corridors</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The Site is relatively unique in 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in  that the Capitol </a:t>
            </a:r>
            <a:r>
              <a:rPr sz="1000" spc="-5" dirty="0">
                <a:solidFill>
                  <a:srgbClr val="231F20"/>
                </a:solidFill>
                <a:latin typeface="Palatino Linotype"/>
                <a:cs typeface="Palatino Linotype"/>
              </a:rPr>
              <a:t>View </a:t>
            </a:r>
            <a:r>
              <a:rPr sz="1000" dirty="0">
                <a:solidFill>
                  <a:srgbClr val="231F20"/>
                </a:solidFill>
                <a:latin typeface="Palatino Linotype"/>
                <a:cs typeface="Palatino Linotype"/>
              </a:rPr>
              <a:t>Corridor Ordinance – </a:t>
            </a:r>
            <a:r>
              <a:rPr sz="1000" spc="0" dirty="0">
                <a:solidFill>
                  <a:srgbClr val="231F20"/>
                </a:solidFill>
                <a:latin typeface="Palatino Linotype"/>
                <a:cs typeface="Palatino Linotype"/>
              </a:rPr>
              <a:t>which  </a:t>
            </a:r>
            <a:r>
              <a:rPr sz="1000" dirty="0">
                <a:solidFill>
                  <a:srgbClr val="231F20"/>
                </a:solidFill>
                <a:latin typeface="Palatino Linotype"/>
                <a:cs typeface="Palatino Linotype"/>
              </a:rPr>
              <a:t>restricts heights on many downtown parcels</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so</a:t>
            </a:r>
            <a:endParaRPr sz="1000">
              <a:latin typeface="Palatino Linotype"/>
              <a:cs typeface="Palatino Linotype"/>
            </a:endParaRPr>
          </a:p>
          <a:p>
            <a:pPr marL="12700" marR="24765">
              <a:lnSpc>
                <a:spcPct val="116700"/>
              </a:lnSpc>
            </a:pPr>
            <a:r>
              <a:rPr sz="1000" dirty="0">
                <a:solidFill>
                  <a:srgbClr val="231F20"/>
                </a:solidFill>
                <a:latin typeface="Palatino Linotype"/>
                <a:cs typeface="Palatino Linotype"/>
              </a:rPr>
              <a:t>that the dome of the State Capitol building can be  viewed from various locations – affects only a very  small corner of Block 168 of the Site, limiting it to  125 in height. As such, the Site, representing six </a:t>
            </a:r>
            <a:r>
              <a:rPr sz="1000" spc="0" dirty="0">
                <a:solidFill>
                  <a:srgbClr val="231F20"/>
                </a:solidFill>
                <a:latin typeface="Palatino Linotype"/>
                <a:cs typeface="Palatino Linotype"/>
              </a:rPr>
              <a:t>full  </a:t>
            </a:r>
            <a:r>
              <a:rPr sz="1000" dirty="0">
                <a:solidFill>
                  <a:srgbClr val="231F20"/>
                </a:solidFill>
                <a:latin typeface="Palatino Linotype"/>
                <a:cs typeface="Palatino Linotype"/>
              </a:rPr>
              <a:t>city blocks, </a:t>
            </a:r>
            <a:r>
              <a:rPr sz="1000" spc="-5" dirty="0">
                <a:solidFill>
                  <a:srgbClr val="231F20"/>
                </a:solidFill>
                <a:latin typeface="Palatino Linotype"/>
                <a:cs typeface="Palatino Linotype"/>
              </a:rPr>
              <a:t>offers </a:t>
            </a:r>
            <a:r>
              <a:rPr sz="1000" dirty="0">
                <a:solidFill>
                  <a:srgbClr val="231F20"/>
                </a:solidFill>
                <a:latin typeface="Palatino Linotype"/>
                <a:cs typeface="Palatino Linotype"/>
              </a:rPr>
              <a:t>greater potential than any </a:t>
            </a:r>
            <a:r>
              <a:rPr sz="1000" spc="0" dirty="0">
                <a:solidFill>
                  <a:srgbClr val="231F20"/>
                </a:solidFill>
                <a:latin typeface="Palatino Linotype"/>
                <a:cs typeface="Palatino Linotype"/>
              </a:rPr>
              <a:t>other  </a:t>
            </a:r>
            <a:r>
              <a:rPr sz="1000" dirty="0">
                <a:solidFill>
                  <a:srgbClr val="231F20"/>
                </a:solidFill>
                <a:latin typeface="Palatino Linotype"/>
                <a:cs typeface="Palatino Linotype"/>
              </a:rPr>
              <a:t>developable part of the</a:t>
            </a:r>
            <a:r>
              <a:rPr sz="1000" spc="75" dirty="0">
                <a:solidFill>
                  <a:srgbClr val="231F20"/>
                </a:solidFill>
                <a:latin typeface="Palatino Linotype"/>
                <a:cs typeface="Palatino Linotype"/>
              </a:rPr>
              <a:t> </a:t>
            </a:r>
            <a:r>
              <a:rPr sz="1000" spc="0" dirty="0">
                <a:solidFill>
                  <a:srgbClr val="231F20"/>
                </a:solidFill>
                <a:latin typeface="Palatino Linotype"/>
                <a:cs typeface="Palatino Linotype"/>
              </a:rPr>
              <a:t>Downtown.</a:t>
            </a:r>
            <a:endParaRPr sz="1000">
              <a:latin typeface="Palatino Linotype"/>
              <a:cs typeface="Palatino Linotype"/>
            </a:endParaRPr>
          </a:p>
        </p:txBody>
      </p:sp>
      <p:sp>
        <p:nvSpPr>
          <p:cNvPr id="78" name="object 78"/>
          <p:cNvSpPr txBox="1"/>
          <p:nvPr/>
        </p:nvSpPr>
        <p:spPr>
          <a:xfrm>
            <a:off x="4147820" y="3647686"/>
            <a:ext cx="3159760" cy="1511300"/>
          </a:xfrm>
          <a:prstGeom prst="rect">
            <a:avLst/>
          </a:prstGeom>
        </p:spPr>
        <p:txBody>
          <a:bodyPr vert="horz" wrap="square" lIns="0" tIns="88900" rIns="0" bIns="0" rtlCol="0">
            <a:spAutoFit/>
          </a:bodyPr>
          <a:lstStyle/>
          <a:p>
            <a:pPr marL="12700">
              <a:lnSpc>
                <a:spcPct val="100000"/>
              </a:lnSpc>
              <a:spcBef>
                <a:spcPts val="700"/>
              </a:spcBef>
            </a:pPr>
            <a:r>
              <a:rPr sz="1000" b="1" i="1" spc="-5" dirty="0">
                <a:solidFill>
                  <a:srgbClr val="231F20"/>
                </a:solidFill>
                <a:latin typeface="PalatinoLinotype-BoldItalic"/>
                <a:cs typeface="PalatinoLinotype-BoldItalic"/>
              </a:rPr>
              <a:t>e. </a:t>
            </a:r>
            <a:r>
              <a:rPr sz="1000" b="1" i="1" spc="-10" dirty="0">
                <a:solidFill>
                  <a:srgbClr val="231F20"/>
                </a:solidFill>
                <a:latin typeface="PalatinoLinotype-BoldItalic"/>
                <a:cs typeface="PalatinoLinotype-BoldItalic"/>
              </a:rPr>
              <a:t>Heritage Tree</a:t>
            </a:r>
            <a:r>
              <a:rPr sz="1000" b="1" i="1" spc="100" dirty="0">
                <a:solidFill>
                  <a:srgbClr val="231F20"/>
                </a:solidFill>
                <a:latin typeface="PalatinoLinotype-BoldItalic"/>
                <a:cs typeface="PalatinoLinotype-BoldItalic"/>
              </a:rPr>
              <a:t> </a:t>
            </a:r>
            <a:r>
              <a:rPr sz="1000" b="1" i="1" spc="-15" dirty="0">
                <a:solidFill>
                  <a:srgbClr val="231F20"/>
                </a:solidFill>
                <a:latin typeface="PalatinoLinotype-BoldItalic"/>
                <a:cs typeface="PalatinoLinotype-BoldItalic"/>
              </a:rPr>
              <a:t>Ordinance</a:t>
            </a:r>
            <a:endParaRPr sz="1000">
              <a:latin typeface="PalatinoLinotype-BoldItalic"/>
              <a:cs typeface="PalatinoLinotype-BoldItalic"/>
            </a:endParaRPr>
          </a:p>
          <a:p>
            <a:pPr marL="12700" marR="5080">
              <a:lnSpc>
                <a:spcPct val="112500"/>
              </a:lnSpc>
              <a:spcBef>
                <a:spcPts val="450"/>
              </a:spcBef>
            </a:pPr>
            <a:r>
              <a:rPr sz="1000" dirty="0">
                <a:solidFill>
                  <a:srgbClr val="231F20"/>
                </a:solidFill>
                <a:latin typeface="Palatino Linotype"/>
                <a:cs typeface="Palatino Linotype"/>
              </a:rPr>
              <a:t>The City of </a:t>
            </a:r>
            <a:r>
              <a:rPr sz="1000" spc="-15" dirty="0">
                <a:solidFill>
                  <a:srgbClr val="231F20"/>
                </a:solidFill>
                <a:latin typeface="Palatino Linotype"/>
                <a:cs typeface="Palatino Linotype"/>
              </a:rPr>
              <a:t>Austin’s </a:t>
            </a:r>
            <a:r>
              <a:rPr sz="1000" spc="-5" dirty="0">
                <a:solidFill>
                  <a:srgbClr val="231F20"/>
                </a:solidFill>
                <a:latin typeface="Palatino Linotype"/>
                <a:cs typeface="Palatino Linotype"/>
              </a:rPr>
              <a:t>Heritage </a:t>
            </a:r>
            <a:r>
              <a:rPr sz="1000" dirty="0">
                <a:solidFill>
                  <a:srgbClr val="231F20"/>
                </a:solidFill>
                <a:latin typeface="Palatino Linotype"/>
                <a:cs typeface="Palatino Linotype"/>
              </a:rPr>
              <a:t>Tree </a:t>
            </a:r>
            <a:r>
              <a:rPr sz="1000" spc="-5" dirty="0">
                <a:solidFill>
                  <a:srgbClr val="231F20"/>
                </a:solidFill>
                <a:latin typeface="Palatino Linotype"/>
                <a:cs typeface="Palatino Linotype"/>
              </a:rPr>
              <a:t>Ordinance requires  efforts to </a:t>
            </a:r>
            <a:r>
              <a:rPr sz="1000" spc="-10" dirty="0">
                <a:solidFill>
                  <a:srgbClr val="231F20"/>
                </a:solidFill>
                <a:latin typeface="Palatino Linotype"/>
                <a:cs typeface="Palatino Linotype"/>
              </a:rPr>
              <a:t>preserve </a:t>
            </a:r>
            <a:r>
              <a:rPr sz="1000" dirty="0">
                <a:solidFill>
                  <a:srgbClr val="231F20"/>
                </a:solidFill>
                <a:latin typeface="Palatino Linotype"/>
                <a:cs typeface="Palatino Linotype"/>
              </a:rPr>
              <a:t>certain species of mature </a:t>
            </a:r>
            <a:r>
              <a:rPr sz="1000" spc="-5" dirty="0">
                <a:solidFill>
                  <a:srgbClr val="231F20"/>
                </a:solidFill>
                <a:latin typeface="Palatino Linotype"/>
                <a:cs typeface="Palatino Linotype"/>
              </a:rPr>
              <a:t>trees. </a:t>
            </a:r>
            <a:r>
              <a:rPr sz="1000" spc="-10" dirty="0">
                <a:solidFill>
                  <a:srgbClr val="231F20"/>
                </a:solidFill>
                <a:latin typeface="Palatino Linotype"/>
                <a:cs typeface="Palatino Linotype"/>
              </a:rPr>
              <a:t>With  </a:t>
            </a:r>
            <a:r>
              <a:rPr sz="1000" spc="-5" dirty="0">
                <a:solidFill>
                  <a:srgbClr val="231F20"/>
                </a:solidFill>
                <a:latin typeface="Palatino Linotype"/>
                <a:cs typeface="Palatino Linotype"/>
              </a:rPr>
              <a:t>few trees </a:t>
            </a:r>
            <a:r>
              <a:rPr sz="1000" dirty="0">
                <a:solidFill>
                  <a:srgbClr val="231F20"/>
                </a:solidFill>
                <a:latin typeface="Palatino Linotype"/>
                <a:cs typeface="Palatino Linotype"/>
              </a:rPr>
              <a:t>on </a:t>
            </a:r>
            <a:r>
              <a:rPr sz="1000" spc="-5" dirty="0">
                <a:solidFill>
                  <a:srgbClr val="231F20"/>
                </a:solidFill>
                <a:latin typeface="Palatino Linotype"/>
                <a:cs typeface="Palatino Linotype"/>
              </a:rPr>
              <a:t>the interior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Site, </a:t>
            </a:r>
            <a:r>
              <a:rPr sz="1000" spc="-5" dirty="0">
                <a:solidFill>
                  <a:srgbClr val="231F20"/>
                </a:solidFill>
                <a:latin typeface="Palatino Linotype"/>
                <a:cs typeface="Palatino Linotype"/>
              </a:rPr>
              <a:t>this </a:t>
            </a:r>
            <a:r>
              <a:rPr sz="1000" dirty="0">
                <a:solidFill>
                  <a:srgbClr val="231F20"/>
                </a:solidFill>
                <a:latin typeface="Palatino Linotype"/>
                <a:cs typeface="Palatino Linotype"/>
              </a:rPr>
              <a:t>ordinance </a:t>
            </a:r>
            <a:r>
              <a:rPr sz="1000" spc="-5" dirty="0">
                <a:solidFill>
                  <a:srgbClr val="231F20"/>
                </a:solidFill>
                <a:latin typeface="Palatino Linotype"/>
                <a:cs typeface="Palatino Linotype"/>
              </a:rPr>
              <a:t>is not  </a:t>
            </a:r>
            <a:r>
              <a:rPr sz="1000" dirty="0">
                <a:solidFill>
                  <a:srgbClr val="231F20"/>
                </a:solidFill>
                <a:latin typeface="Palatino Linotype"/>
                <a:cs typeface="Palatino Linotype"/>
              </a:rPr>
              <a:t>expected </a:t>
            </a:r>
            <a:r>
              <a:rPr sz="1000" spc="-5" dirty="0">
                <a:solidFill>
                  <a:srgbClr val="231F20"/>
                </a:solidFill>
                <a:latin typeface="Palatino Linotype"/>
                <a:cs typeface="Palatino Linotype"/>
              </a:rPr>
              <a:t>to affect development significantly. </a:t>
            </a:r>
            <a:r>
              <a:rPr sz="1000" spc="-10" dirty="0">
                <a:solidFill>
                  <a:srgbClr val="231F20"/>
                </a:solidFill>
                <a:latin typeface="Palatino Linotype"/>
                <a:cs typeface="Palatino Linotype"/>
              </a:rPr>
              <a:t>However,  </a:t>
            </a:r>
            <a:r>
              <a:rPr sz="1000" dirty="0">
                <a:solidFill>
                  <a:srgbClr val="231F20"/>
                </a:solidFill>
                <a:latin typeface="Palatino Linotype"/>
                <a:cs typeface="Palatino Linotype"/>
              </a:rPr>
              <a:t>some </a:t>
            </a:r>
            <a:r>
              <a:rPr sz="1000" spc="-5" dirty="0">
                <a:solidFill>
                  <a:srgbClr val="231F20"/>
                </a:solidFill>
                <a:latin typeface="Palatino Linotype"/>
                <a:cs typeface="Palatino Linotype"/>
              </a:rPr>
              <a:t>trees </a:t>
            </a:r>
            <a:r>
              <a:rPr sz="1000" dirty="0">
                <a:solidFill>
                  <a:srgbClr val="231F20"/>
                </a:solidFill>
                <a:latin typeface="Palatino Linotype"/>
                <a:cs typeface="Palatino Linotype"/>
              </a:rPr>
              <a:t>on </a:t>
            </a:r>
            <a:r>
              <a:rPr sz="1000" spc="-5" dirty="0">
                <a:solidFill>
                  <a:srgbClr val="231F20"/>
                </a:solidFill>
                <a:latin typeface="Palatino Linotype"/>
                <a:cs typeface="Palatino Linotype"/>
              </a:rPr>
              <a:t>the north, </a:t>
            </a:r>
            <a:r>
              <a:rPr sz="1000" dirty="0">
                <a:solidFill>
                  <a:srgbClr val="231F20"/>
                </a:solidFill>
                <a:latin typeface="Palatino Linotype"/>
                <a:cs typeface="Palatino Linotype"/>
              </a:rPr>
              <a:t>east and </a:t>
            </a:r>
            <a:r>
              <a:rPr sz="1000" spc="-5" dirty="0">
                <a:solidFill>
                  <a:srgbClr val="231F20"/>
                </a:solidFill>
                <a:latin typeface="Palatino Linotype"/>
                <a:cs typeface="Palatino Linotype"/>
              </a:rPr>
              <a:t>west </a:t>
            </a:r>
            <a:r>
              <a:rPr sz="1000" dirty="0">
                <a:solidFill>
                  <a:srgbClr val="231F20"/>
                </a:solidFill>
                <a:latin typeface="Palatino Linotype"/>
                <a:cs typeface="Palatino Linotype"/>
              </a:rPr>
              <a:t>edges 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Site  may </a:t>
            </a:r>
            <a:r>
              <a:rPr sz="1000" spc="-5" dirty="0">
                <a:solidFill>
                  <a:srgbClr val="231F20"/>
                </a:solidFill>
                <a:latin typeface="Palatino Linotype"/>
                <a:cs typeface="Palatino Linotype"/>
              </a:rPr>
              <a:t>qualify for protection,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these trees </a:t>
            </a:r>
            <a:r>
              <a:rPr sz="1000" dirty="0">
                <a:solidFill>
                  <a:srgbClr val="231F20"/>
                </a:solidFill>
                <a:latin typeface="Palatino Linotype"/>
                <a:cs typeface="Palatino Linotype"/>
              </a:rPr>
              <a:t>may</a:t>
            </a:r>
            <a:r>
              <a:rPr sz="1000" spc="-60" dirty="0">
                <a:solidFill>
                  <a:srgbClr val="231F20"/>
                </a:solidFill>
                <a:latin typeface="Palatino Linotype"/>
                <a:cs typeface="Palatino Linotype"/>
              </a:rPr>
              <a:t> </a:t>
            </a:r>
            <a:r>
              <a:rPr sz="1000" spc="-5" dirty="0">
                <a:solidFill>
                  <a:srgbClr val="231F20"/>
                </a:solidFill>
                <a:latin typeface="Palatino Linotype"/>
                <a:cs typeface="Palatino Linotype"/>
              </a:rPr>
              <a:t>limit</a:t>
            </a:r>
            <a:r>
              <a:rPr sz="1000" spc="-15" dirty="0">
                <a:solidFill>
                  <a:srgbClr val="231F20"/>
                </a:solidFill>
                <a:latin typeface="Palatino Linotype"/>
                <a:cs typeface="Palatino Linotype"/>
              </a:rPr>
              <a:t> </a:t>
            </a:r>
            <a:r>
              <a:rPr sz="1000" spc="-5" dirty="0">
                <a:solidFill>
                  <a:srgbClr val="231F20"/>
                </a:solidFill>
                <a:latin typeface="Palatino Linotype"/>
                <a:cs typeface="Palatino Linotype"/>
              </a:rPr>
              <a:t>the  footprint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new buildings.</a:t>
            </a:r>
            <a:endParaRPr sz="1000">
              <a:latin typeface="Palatino Linotype"/>
              <a:cs typeface="Palatino Linotype"/>
            </a:endParaRPr>
          </a:p>
        </p:txBody>
      </p:sp>
      <p:sp>
        <p:nvSpPr>
          <p:cNvPr id="79" name="object 79"/>
          <p:cNvSpPr txBox="1"/>
          <p:nvPr/>
        </p:nvSpPr>
        <p:spPr>
          <a:xfrm>
            <a:off x="673100" y="1648255"/>
            <a:ext cx="3181985" cy="3695700"/>
          </a:xfrm>
          <a:prstGeom prst="rect">
            <a:avLst/>
          </a:prstGeom>
        </p:spPr>
        <p:txBody>
          <a:bodyPr vert="horz" wrap="square" lIns="0" tIns="95250" rIns="0" bIns="0" rtlCol="0">
            <a:spAutoFit/>
          </a:bodyPr>
          <a:lstStyle/>
          <a:p>
            <a:pPr marL="12700">
              <a:lnSpc>
                <a:spcPct val="100000"/>
              </a:lnSpc>
              <a:spcBef>
                <a:spcPts val="750"/>
              </a:spcBef>
            </a:pPr>
            <a:r>
              <a:rPr sz="1000" b="1" i="1" spc="-5" dirty="0">
                <a:solidFill>
                  <a:srgbClr val="231F20"/>
                </a:solidFill>
                <a:latin typeface="PalatinoLinotype-BoldItalic"/>
                <a:cs typeface="PalatinoLinotype-BoldItalic"/>
              </a:rPr>
              <a:t>c. </a:t>
            </a:r>
            <a:r>
              <a:rPr sz="1000" b="1" i="1" spc="-15" dirty="0">
                <a:solidFill>
                  <a:srgbClr val="231F20"/>
                </a:solidFill>
                <a:latin typeface="PalatinoLinotype-BoldItalic"/>
                <a:cs typeface="PalatinoLinotype-BoldItalic"/>
              </a:rPr>
              <a:t>Zoning and </a:t>
            </a:r>
            <a:r>
              <a:rPr sz="1000" b="1" i="1" spc="-10" dirty="0">
                <a:solidFill>
                  <a:srgbClr val="231F20"/>
                </a:solidFill>
                <a:latin typeface="PalatinoLinotype-BoldItalic"/>
                <a:cs typeface="PalatinoLinotype-BoldItalic"/>
              </a:rPr>
              <a:t>Development</a:t>
            </a:r>
            <a:r>
              <a:rPr sz="1000" b="1" i="1" spc="80" dirty="0">
                <a:solidFill>
                  <a:srgbClr val="231F20"/>
                </a:solidFill>
                <a:latin typeface="PalatinoLinotype-BoldItalic"/>
                <a:cs typeface="PalatinoLinotype-BoldItalic"/>
              </a:rPr>
              <a:t> </a:t>
            </a:r>
            <a:r>
              <a:rPr sz="1000" b="1" i="1" spc="-10" dirty="0">
                <a:solidFill>
                  <a:srgbClr val="231F20"/>
                </a:solidFill>
                <a:latin typeface="PalatinoLinotype-BoldItalic"/>
                <a:cs typeface="PalatinoLinotype-BoldItalic"/>
              </a:rPr>
              <a:t>Regulations</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Presently, the Site is zoned as a </a:t>
            </a:r>
            <a:r>
              <a:rPr sz="1000" spc="-5" dirty="0">
                <a:solidFill>
                  <a:srgbClr val="231F20"/>
                </a:solidFill>
                <a:latin typeface="Palatino Linotype"/>
                <a:cs typeface="Palatino Linotype"/>
              </a:rPr>
              <a:t>“P” </a:t>
            </a:r>
            <a:r>
              <a:rPr sz="1000" dirty="0">
                <a:solidFill>
                  <a:srgbClr val="231F20"/>
                </a:solidFill>
                <a:latin typeface="Palatino Linotype"/>
                <a:cs typeface="Palatino Linotype"/>
              </a:rPr>
              <a:t>(Public) </a:t>
            </a:r>
            <a:r>
              <a:rPr sz="1000" spc="0" dirty="0">
                <a:solidFill>
                  <a:srgbClr val="231F20"/>
                </a:solidFill>
                <a:latin typeface="Palatino Linotype"/>
                <a:cs typeface="Palatino Linotype"/>
              </a:rPr>
              <a:t>zoning  </a:t>
            </a:r>
            <a:r>
              <a:rPr sz="1000" dirty="0">
                <a:solidFill>
                  <a:srgbClr val="231F20"/>
                </a:solidFill>
                <a:latin typeface="Palatino Linotype"/>
                <a:cs typeface="Palatino Linotype"/>
              </a:rPr>
              <a:t>district, allowing its use for governmental, civic, public  service, or institutional purposes. Central Health</a:t>
            </a:r>
            <a:r>
              <a:rPr sz="1000" spc="175" dirty="0">
                <a:solidFill>
                  <a:srgbClr val="231F20"/>
                </a:solidFill>
                <a:latin typeface="Palatino Linotype"/>
                <a:cs typeface="Palatino Linotype"/>
              </a:rPr>
              <a:t> </a:t>
            </a:r>
            <a:r>
              <a:rPr sz="1000" dirty="0">
                <a:solidFill>
                  <a:srgbClr val="231F20"/>
                </a:solidFill>
                <a:latin typeface="Palatino Linotype"/>
                <a:cs typeface="Palatino Linotype"/>
              </a:rPr>
              <a:t>is</a:t>
            </a:r>
            <a:endParaRPr sz="1000">
              <a:latin typeface="Palatino Linotype"/>
              <a:cs typeface="Palatino Linotype"/>
            </a:endParaRPr>
          </a:p>
          <a:p>
            <a:pPr marL="12700" marR="74295">
              <a:lnSpc>
                <a:spcPct val="116700"/>
              </a:lnSpc>
            </a:pPr>
            <a:r>
              <a:rPr sz="1000" dirty="0">
                <a:solidFill>
                  <a:srgbClr val="231F20"/>
                </a:solidFill>
                <a:latin typeface="Palatino Linotype"/>
                <a:cs typeface="Palatino Linotype"/>
              </a:rPr>
              <a:t>a political subdivision of the State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and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such, has immunity from certain of the City’s </a:t>
            </a:r>
            <a:r>
              <a:rPr sz="1000" spc="0" dirty="0">
                <a:solidFill>
                  <a:srgbClr val="231F20"/>
                </a:solidFill>
                <a:latin typeface="Palatino Linotype"/>
                <a:cs typeface="Palatino Linotype"/>
              </a:rPr>
              <a:t>zoning  </a:t>
            </a:r>
            <a:r>
              <a:rPr sz="1000" dirty="0">
                <a:solidFill>
                  <a:srgbClr val="231F20"/>
                </a:solidFill>
                <a:latin typeface="Palatino Linotype"/>
                <a:cs typeface="Palatino Linotype"/>
              </a:rPr>
              <a:t>and land use regulations. </a:t>
            </a:r>
            <a:r>
              <a:rPr sz="1000" spc="-5" dirty="0">
                <a:solidFill>
                  <a:srgbClr val="231F20"/>
                </a:solidFill>
                <a:latin typeface="Palatino Linotype"/>
                <a:cs typeface="Palatino Linotype"/>
              </a:rPr>
              <a:t>However, </a:t>
            </a:r>
            <a:r>
              <a:rPr sz="1000" dirty="0">
                <a:solidFill>
                  <a:srgbClr val="231F20"/>
                </a:solidFill>
                <a:latin typeface="Palatino Linotype"/>
                <a:cs typeface="Palatino Linotype"/>
              </a:rPr>
              <a:t>in most </a:t>
            </a:r>
            <a:r>
              <a:rPr sz="1000" spc="0" dirty="0">
                <a:solidFill>
                  <a:srgbClr val="231F20"/>
                </a:solidFill>
                <a:latin typeface="Palatino Linotype"/>
                <a:cs typeface="Palatino Linotype"/>
              </a:rPr>
              <a:t>cases,  </a:t>
            </a:r>
            <a:r>
              <a:rPr sz="1000" dirty="0">
                <a:solidFill>
                  <a:srgbClr val="231F20"/>
                </a:solidFill>
                <a:latin typeface="Palatino Linotype"/>
                <a:cs typeface="Palatino Linotype"/>
              </a:rPr>
              <a:t>Central Health will require the developer to </a:t>
            </a:r>
            <a:r>
              <a:rPr sz="1000" spc="0" dirty="0">
                <a:solidFill>
                  <a:srgbClr val="231F20"/>
                </a:solidFill>
                <a:latin typeface="Palatino Linotype"/>
                <a:cs typeface="Palatino Linotype"/>
              </a:rPr>
              <a:t>comply  </a:t>
            </a:r>
            <a:r>
              <a:rPr sz="1000" dirty="0">
                <a:solidFill>
                  <a:srgbClr val="231F20"/>
                </a:solidFill>
                <a:latin typeface="Palatino Linotype"/>
                <a:cs typeface="Palatino Linotype"/>
              </a:rPr>
              <a:t>with applicable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land development regulations,  including zoning, notwithstanding Central Health’s  ownership of the Site. Zoning considerations will be  addressed by Central Health and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prior to the selection of a master developer.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is currently in discussions with the City </a:t>
            </a:r>
            <a:r>
              <a:rPr sz="1000" spc="0" dirty="0">
                <a:solidFill>
                  <a:srgbClr val="231F20"/>
                </a:solidFill>
                <a:latin typeface="Palatino Linotype"/>
                <a:cs typeface="Palatino Linotype"/>
              </a:rPr>
              <a:t>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regarding uses on the site, including health  care,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residential, research labs, hotel, retail,  entertainment, and other uses; and regarding </a:t>
            </a:r>
            <a:r>
              <a:rPr sz="1000" spc="0" dirty="0">
                <a:solidFill>
                  <a:srgbClr val="231F20"/>
                </a:solidFill>
                <a:latin typeface="Palatino Linotype"/>
                <a:cs typeface="Palatino Linotype"/>
              </a:rPr>
              <a:t>density  </a:t>
            </a:r>
            <a:r>
              <a:rPr sz="1000" dirty="0">
                <a:solidFill>
                  <a:srgbClr val="231F20"/>
                </a:solidFill>
                <a:latin typeface="Palatino Linotype"/>
                <a:cs typeface="Palatino Linotype"/>
              </a:rPr>
              <a:t>and building heights, street and open space locations,  building design standards, and minimum green  building-requirements.</a:t>
            </a:r>
            <a:endParaRPr sz="1000">
              <a:latin typeface="Palatino Linotype"/>
              <a:cs typeface="Palatino Linotype"/>
            </a:endParaRPr>
          </a:p>
        </p:txBody>
      </p:sp>
      <p:sp>
        <p:nvSpPr>
          <p:cNvPr id="80" name="object 80"/>
          <p:cNvSpPr/>
          <p:nvPr/>
        </p:nvSpPr>
        <p:spPr>
          <a:xfrm>
            <a:off x="691133" y="8661400"/>
            <a:ext cx="3149600" cy="487045"/>
          </a:xfrm>
          <a:custGeom>
            <a:avLst/>
            <a:gdLst/>
            <a:ahLst/>
            <a:cxnLst/>
            <a:rect l="l" t="t" r="r" b="b"/>
            <a:pathLst>
              <a:path w="3149600" h="487045">
                <a:moveTo>
                  <a:pt x="0" y="486918"/>
                </a:moveTo>
                <a:lnTo>
                  <a:pt x="3149345" y="486918"/>
                </a:lnTo>
                <a:lnTo>
                  <a:pt x="3149345" y="0"/>
                </a:lnTo>
                <a:lnTo>
                  <a:pt x="0" y="0"/>
                </a:lnTo>
                <a:lnTo>
                  <a:pt x="0" y="486918"/>
                </a:lnTo>
                <a:close/>
              </a:path>
            </a:pathLst>
          </a:custGeom>
          <a:solidFill>
            <a:srgbClr val="5A335B"/>
          </a:solidFill>
        </p:spPr>
        <p:txBody>
          <a:bodyPr wrap="square" lIns="0" tIns="0" rIns="0" bIns="0" rtlCol="0"/>
          <a:lstStyle/>
          <a:p>
            <a:endParaRPr/>
          </a:p>
        </p:txBody>
      </p:sp>
      <p:sp>
        <p:nvSpPr>
          <p:cNvPr id="81" name="object 81"/>
          <p:cNvSpPr txBox="1"/>
          <p:nvPr/>
        </p:nvSpPr>
        <p:spPr>
          <a:xfrm>
            <a:off x="764540" y="8684205"/>
            <a:ext cx="2832100" cy="441959"/>
          </a:xfrm>
          <a:prstGeom prst="rect">
            <a:avLst/>
          </a:prstGeom>
        </p:spPr>
        <p:txBody>
          <a:bodyPr vert="horz" wrap="square" lIns="0" tIns="10160" rIns="0" bIns="0" rtlCol="0">
            <a:spAutoFit/>
          </a:bodyPr>
          <a:lstStyle/>
          <a:p>
            <a:pPr marL="12700" marR="5080">
              <a:lnSpc>
                <a:spcPct val="101899"/>
              </a:lnSpc>
              <a:spcBef>
                <a:spcPts val="80"/>
              </a:spcBef>
            </a:pPr>
            <a:r>
              <a:rPr sz="900" dirty="0">
                <a:solidFill>
                  <a:srgbClr val="FFFFFF"/>
                </a:solidFill>
                <a:latin typeface="Trebuchet MS"/>
                <a:cs typeface="Trebuchet MS"/>
              </a:rPr>
              <a:t>Only a small portion of the Site is restricted in height  to approximately 125 feet, to preserve a view to the  State Capitol</a:t>
            </a:r>
            <a:r>
              <a:rPr sz="900" spc="25" dirty="0">
                <a:solidFill>
                  <a:srgbClr val="FFFFFF"/>
                </a:solidFill>
                <a:latin typeface="Trebuchet MS"/>
                <a:cs typeface="Trebuchet MS"/>
              </a:rPr>
              <a:t> </a:t>
            </a:r>
            <a:r>
              <a:rPr sz="900" dirty="0">
                <a:solidFill>
                  <a:srgbClr val="FFFFFF"/>
                </a:solidFill>
                <a:latin typeface="Trebuchet MS"/>
                <a:cs typeface="Trebuchet MS"/>
              </a:rPr>
              <a:t>Building.</a:t>
            </a:r>
            <a:endParaRPr sz="900">
              <a:latin typeface="Trebuchet MS"/>
              <a:cs typeface="Trebuchet MS"/>
            </a:endParaRPr>
          </a:p>
        </p:txBody>
      </p:sp>
      <p:sp>
        <p:nvSpPr>
          <p:cNvPr id="82" name="object 82"/>
          <p:cNvSpPr txBox="1"/>
          <p:nvPr/>
        </p:nvSpPr>
        <p:spPr>
          <a:xfrm>
            <a:off x="3383534" y="6370689"/>
            <a:ext cx="309880" cy="295275"/>
          </a:xfrm>
          <a:prstGeom prst="rect">
            <a:avLst/>
          </a:prstGeom>
        </p:spPr>
        <p:txBody>
          <a:bodyPr vert="horz" wrap="square" lIns="0" tIns="25400" rIns="0" bIns="0" rtlCol="0">
            <a:spAutoFit/>
          </a:bodyPr>
          <a:lstStyle/>
          <a:p>
            <a:pPr marL="66040">
              <a:lnSpc>
                <a:spcPct val="100000"/>
              </a:lnSpc>
              <a:spcBef>
                <a:spcPts val="200"/>
              </a:spcBef>
            </a:pPr>
            <a:r>
              <a:rPr sz="500" b="1" spc="-5" dirty="0">
                <a:solidFill>
                  <a:srgbClr val="005CE6"/>
                </a:solidFill>
                <a:latin typeface="Tw Cen MT"/>
                <a:cs typeface="Tw Cen MT"/>
              </a:rPr>
              <a:t>E 15th</a:t>
            </a:r>
            <a:r>
              <a:rPr sz="500" b="1" spc="-50" dirty="0">
                <a:solidFill>
                  <a:srgbClr val="005CE6"/>
                </a:solidFill>
                <a:latin typeface="Tw Cen MT"/>
                <a:cs typeface="Tw Cen MT"/>
              </a:rPr>
              <a:t> </a:t>
            </a:r>
            <a:r>
              <a:rPr sz="500" b="1" spc="-5" dirty="0">
                <a:solidFill>
                  <a:srgbClr val="005CE6"/>
                </a:solidFill>
                <a:latin typeface="Tw Cen MT"/>
                <a:cs typeface="Tw Cen MT"/>
              </a:rPr>
              <a:t>St</a:t>
            </a:r>
            <a:endParaRPr sz="500">
              <a:latin typeface="Tw Cen MT"/>
              <a:cs typeface="Tw Cen MT"/>
            </a:endParaRPr>
          </a:p>
          <a:p>
            <a:pPr marL="12700">
              <a:lnSpc>
                <a:spcPct val="100000"/>
              </a:lnSpc>
              <a:spcBef>
                <a:spcPts val="220"/>
              </a:spcBef>
            </a:pPr>
            <a:r>
              <a:rPr sz="1000" spc="0" dirty="0">
                <a:solidFill>
                  <a:srgbClr val="231F20"/>
                </a:solidFill>
                <a:latin typeface="Arial Narrow"/>
                <a:cs typeface="Arial Narrow"/>
              </a:rPr>
              <a:t>SITE</a:t>
            </a:r>
            <a:endParaRPr sz="1000">
              <a:latin typeface="Arial Narrow"/>
              <a:cs typeface="Arial Narrow"/>
            </a:endParaRPr>
          </a:p>
        </p:txBody>
      </p:sp>
      <p:sp>
        <p:nvSpPr>
          <p:cNvPr id="83" name="object 83"/>
          <p:cNvSpPr txBox="1"/>
          <p:nvPr/>
        </p:nvSpPr>
        <p:spPr>
          <a:xfrm>
            <a:off x="4160520" y="8824493"/>
            <a:ext cx="3149600" cy="325120"/>
          </a:xfrm>
          <a:prstGeom prst="rect">
            <a:avLst/>
          </a:prstGeom>
          <a:solidFill>
            <a:srgbClr val="5A335B"/>
          </a:solidFill>
        </p:spPr>
        <p:txBody>
          <a:bodyPr vert="horz" wrap="square" lIns="0" tIns="4445" rIns="0" bIns="0" rtlCol="0">
            <a:spAutoFit/>
          </a:bodyPr>
          <a:lstStyle/>
          <a:p>
            <a:pPr marL="90805" marR="324485">
              <a:lnSpc>
                <a:spcPct val="101899"/>
              </a:lnSpc>
              <a:spcBef>
                <a:spcPts val="35"/>
              </a:spcBef>
            </a:pPr>
            <a:r>
              <a:rPr sz="900" dirty="0">
                <a:solidFill>
                  <a:srgbClr val="FFFFFF"/>
                </a:solidFill>
                <a:latin typeface="Trebuchet MS"/>
                <a:cs typeface="Trebuchet MS"/>
              </a:rPr>
              <a:t>Mature trees along the periphery of the Site may be  preserved.</a:t>
            </a:r>
            <a:endParaRPr sz="9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76536" y="3433747"/>
            <a:ext cx="486409" cy="486409"/>
          </a:xfrm>
          <a:custGeom>
            <a:avLst/>
            <a:gdLst/>
            <a:ahLst/>
            <a:cxnLst/>
            <a:rect l="l" t="t" r="r" b="b"/>
            <a:pathLst>
              <a:path w="486410" h="486410">
                <a:moveTo>
                  <a:pt x="243204" y="0"/>
                </a:moveTo>
                <a:lnTo>
                  <a:pt x="194191" y="4940"/>
                </a:lnTo>
                <a:lnTo>
                  <a:pt x="148539" y="19110"/>
                </a:lnTo>
                <a:lnTo>
                  <a:pt x="107228" y="41533"/>
                </a:lnTo>
                <a:lnTo>
                  <a:pt x="71234" y="71229"/>
                </a:lnTo>
                <a:lnTo>
                  <a:pt x="41536" y="107222"/>
                </a:lnTo>
                <a:lnTo>
                  <a:pt x="19112" y="148534"/>
                </a:lnTo>
                <a:lnTo>
                  <a:pt x="4941" y="194187"/>
                </a:lnTo>
                <a:lnTo>
                  <a:pt x="0" y="243204"/>
                </a:lnTo>
                <a:lnTo>
                  <a:pt x="4941" y="292218"/>
                </a:lnTo>
                <a:lnTo>
                  <a:pt x="19112" y="337870"/>
                </a:lnTo>
                <a:lnTo>
                  <a:pt x="41536" y="379181"/>
                </a:lnTo>
                <a:lnTo>
                  <a:pt x="71234" y="415175"/>
                </a:lnTo>
                <a:lnTo>
                  <a:pt x="107228" y="444873"/>
                </a:lnTo>
                <a:lnTo>
                  <a:pt x="148539" y="467297"/>
                </a:lnTo>
                <a:lnTo>
                  <a:pt x="194191" y="481468"/>
                </a:lnTo>
                <a:lnTo>
                  <a:pt x="243204" y="486409"/>
                </a:lnTo>
                <a:lnTo>
                  <a:pt x="292218" y="481468"/>
                </a:lnTo>
                <a:lnTo>
                  <a:pt x="337870" y="467297"/>
                </a:lnTo>
                <a:lnTo>
                  <a:pt x="379181" y="444873"/>
                </a:lnTo>
                <a:lnTo>
                  <a:pt x="415175" y="415175"/>
                </a:lnTo>
                <a:lnTo>
                  <a:pt x="444873" y="379181"/>
                </a:lnTo>
                <a:lnTo>
                  <a:pt x="467297" y="337870"/>
                </a:lnTo>
                <a:lnTo>
                  <a:pt x="481468" y="292218"/>
                </a:lnTo>
                <a:lnTo>
                  <a:pt x="486409" y="243204"/>
                </a:lnTo>
                <a:lnTo>
                  <a:pt x="481468" y="194187"/>
                </a:lnTo>
                <a:lnTo>
                  <a:pt x="467297" y="148534"/>
                </a:lnTo>
                <a:lnTo>
                  <a:pt x="444873" y="107222"/>
                </a:lnTo>
                <a:lnTo>
                  <a:pt x="415175" y="71229"/>
                </a:lnTo>
                <a:lnTo>
                  <a:pt x="379181" y="41533"/>
                </a:lnTo>
                <a:lnTo>
                  <a:pt x="337870" y="19110"/>
                </a:lnTo>
                <a:lnTo>
                  <a:pt x="292218" y="4940"/>
                </a:lnTo>
                <a:lnTo>
                  <a:pt x="243204" y="0"/>
                </a:lnTo>
                <a:close/>
              </a:path>
            </a:pathLst>
          </a:custGeom>
          <a:solidFill>
            <a:srgbClr val="5A335B"/>
          </a:solidFill>
        </p:spPr>
        <p:txBody>
          <a:bodyPr wrap="square" lIns="0" tIns="0" rIns="0" bIns="0" rtlCol="0"/>
          <a:lstStyle/>
          <a:p>
            <a:endParaRPr/>
          </a:p>
        </p:txBody>
      </p:sp>
      <p:sp>
        <p:nvSpPr>
          <p:cNvPr id="3" name="object 3"/>
          <p:cNvSpPr/>
          <p:nvPr/>
        </p:nvSpPr>
        <p:spPr>
          <a:xfrm>
            <a:off x="4271495" y="3702961"/>
            <a:ext cx="212725" cy="234315"/>
          </a:xfrm>
          <a:custGeom>
            <a:avLst/>
            <a:gdLst/>
            <a:ahLst/>
            <a:cxnLst/>
            <a:rect l="l" t="t" r="r" b="b"/>
            <a:pathLst>
              <a:path w="212725" h="234314">
                <a:moveTo>
                  <a:pt x="0" y="234162"/>
                </a:moveTo>
                <a:lnTo>
                  <a:pt x="46867" y="220265"/>
                </a:lnTo>
                <a:lnTo>
                  <a:pt x="89675" y="198391"/>
                </a:lnTo>
                <a:lnTo>
                  <a:pt x="127550" y="169415"/>
                </a:lnTo>
                <a:lnTo>
                  <a:pt x="159615" y="134213"/>
                </a:lnTo>
                <a:lnTo>
                  <a:pt x="184996" y="93660"/>
                </a:lnTo>
                <a:lnTo>
                  <a:pt x="202818" y="48630"/>
                </a:lnTo>
                <a:lnTo>
                  <a:pt x="212204" y="0"/>
                </a:lnTo>
              </a:path>
            </a:pathLst>
          </a:custGeom>
          <a:ln w="25399">
            <a:solidFill>
              <a:srgbClr val="674264"/>
            </a:solidFill>
            <a:prstDash val="dot"/>
          </a:ln>
        </p:spPr>
        <p:txBody>
          <a:bodyPr wrap="square" lIns="0" tIns="0" rIns="0" bIns="0" rtlCol="0"/>
          <a:lstStyle/>
          <a:p>
            <a:endParaRPr/>
          </a:p>
        </p:txBody>
      </p:sp>
      <p:sp>
        <p:nvSpPr>
          <p:cNvPr id="4" name="object 4"/>
          <p:cNvSpPr/>
          <p:nvPr/>
        </p:nvSpPr>
        <p:spPr>
          <a:xfrm>
            <a:off x="4245747" y="3413006"/>
            <a:ext cx="234315" cy="212725"/>
          </a:xfrm>
          <a:custGeom>
            <a:avLst/>
            <a:gdLst/>
            <a:ahLst/>
            <a:cxnLst/>
            <a:rect l="l" t="t" r="r" b="b"/>
            <a:pathLst>
              <a:path w="234314" h="212725">
                <a:moveTo>
                  <a:pt x="234162" y="212191"/>
                </a:moveTo>
                <a:lnTo>
                  <a:pt x="220269" y="165324"/>
                </a:lnTo>
                <a:lnTo>
                  <a:pt x="198396" y="122516"/>
                </a:lnTo>
                <a:lnTo>
                  <a:pt x="169420" y="84642"/>
                </a:lnTo>
                <a:lnTo>
                  <a:pt x="134217" y="52578"/>
                </a:lnTo>
                <a:lnTo>
                  <a:pt x="93662" y="27199"/>
                </a:lnTo>
                <a:lnTo>
                  <a:pt x="48631" y="9381"/>
                </a:lnTo>
                <a:lnTo>
                  <a:pt x="0" y="0"/>
                </a:lnTo>
              </a:path>
            </a:pathLst>
          </a:custGeom>
          <a:ln w="25400">
            <a:solidFill>
              <a:srgbClr val="674264"/>
            </a:solidFill>
            <a:prstDash val="dot"/>
          </a:ln>
        </p:spPr>
        <p:txBody>
          <a:bodyPr wrap="square" lIns="0" tIns="0" rIns="0" bIns="0" rtlCol="0"/>
          <a:lstStyle/>
          <a:p>
            <a:endParaRPr/>
          </a:p>
        </p:txBody>
      </p:sp>
      <p:sp>
        <p:nvSpPr>
          <p:cNvPr id="5" name="object 5"/>
          <p:cNvSpPr/>
          <p:nvPr/>
        </p:nvSpPr>
        <p:spPr>
          <a:xfrm>
            <a:off x="3955783" y="3416783"/>
            <a:ext cx="212725" cy="234315"/>
          </a:xfrm>
          <a:custGeom>
            <a:avLst/>
            <a:gdLst/>
            <a:ahLst/>
            <a:cxnLst/>
            <a:rect l="l" t="t" r="r" b="b"/>
            <a:pathLst>
              <a:path w="212725" h="234314">
                <a:moveTo>
                  <a:pt x="212204" y="0"/>
                </a:moveTo>
                <a:lnTo>
                  <a:pt x="165337" y="13897"/>
                </a:lnTo>
                <a:lnTo>
                  <a:pt x="122528" y="35771"/>
                </a:lnTo>
                <a:lnTo>
                  <a:pt x="84653" y="64748"/>
                </a:lnTo>
                <a:lnTo>
                  <a:pt x="52588" y="99951"/>
                </a:lnTo>
                <a:lnTo>
                  <a:pt x="27207" y="140506"/>
                </a:lnTo>
                <a:lnTo>
                  <a:pt x="9386" y="185539"/>
                </a:lnTo>
                <a:lnTo>
                  <a:pt x="0" y="234175"/>
                </a:lnTo>
              </a:path>
            </a:pathLst>
          </a:custGeom>
          <a:ln w="25399">
            <a:solidFill>
              <a:srgbClr val="674264"/>
            </a:solidFill>
            <a:prstDash val="dot"/>
          </a:ln>
        </p:spPr>
        <p:txBody>
          <a:bodyPr wrap="square" lIns="0" tIns="0" rIns="0" bIns="0" rtlCol="0"/>
          <a:lstStyle/>
          <a:p>
            <a:endParaRPr/>
          </a:p>
        </p:txBody>
      </p:sp>
      <p:sp>
        <p:nvSpPr>
          <p:cNvPr id="6" name="object 6"/>
          <p:cNvSpPr/>
          <p:nvPr/>
        </p:nvSpPr>
        <p:spPr>
          <a:xfrm>
            <a:off x="3959573" y="3728708"/>
            <a:ext cx="234315" cy="212725"/>
          </a:xfrm>
          <a:custGeom>
            <a:avLst/>
            <a:gdLst/>
            <a:ahLst/>
            <a:cxnLst/>
            <a:rect l="l" t="t" r="r" b="b"/>
            <a:pathLst>
              <a:path w="234314" h="212725">
                <a:moveTo>
                  <a:pt x="0" y="0"/>
                </a:moveTo>
                <a:lnTo>
                  <a:pt x="13893" y="46867"/>
                </a:lnTo>
                <a:lnTo>
                  <a:pt x="35766" y="89675"/>
                </a:lnTo>
                <a:lnTo>
                  <a:pt x="64741" y="127550"/>
                </a:lnTo>
                <a:lnTo>
                  <a:pt x="99945" y="159615"/>
                </a:lnTo>
                <a:lnTo>
                  <a:pt x="140500" y="184996"/>
                </a:lnTo>
                <a:lnTo>
                  <a:pt x="185531" y="202818"/>
                </a:lnTo>
                <a:lnTo>
                  <a:pt x="234162" y="212204"/>
                </a:lnTo>
              </a:path>
            </a:pathLst>
          </a:custGeom>
          <a:ln w="25399">
            <a:solidFill>
              <a:srgbClr val="674264"/>
            </a:solidFill>
            <a:prstDash val="dot"/>
          </a:ln>
        </p:spPr>
        <p:txBody>
          <a:bodyPr wrap="square" lIns="0" tIns="0" rIns="0" bIns="0" rtlCol="0"/>
          <a:lstStyle/>
          <a:p>
            <a:endParaRPr/>
          </a:p>
        </p:txBody>
      </p:sp>
      <p:sp>
        <p:nvSpPr>
          <p:cNvPr id="7" name="object 7"/>
          <p:cNvSpPr/>
          <p:nvPr/>
        </p:nvSpPr>
        <p:spPr>
          <a:xfrm>
            <a:off x="4484956" y="3676953"/>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8" name="object 8"/>
          <p:cNvSpPr/>
          <p:nvPr/>
        </p:nvSpPr>
        <p:spPr>
          <a:xfrm>
            <a:off x="4219742" y="3411739"/>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9" name="object 9"/>
          <p:cNvSpPr/>
          <p:nvPr/>
        </p:nvSpPr>
        <p:spPr>
          <a:xfrm>
            <a:off x="3954528" y="3676953"/>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10" name="object 10"/>
          <p:cNvSpPr/>
          <p:nvPr/>
        </p:nvSpPr>
        <p:spPr>
          <a:xfrm>
            <a:off x="4219742" y="3942167"/>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11" name="object 11"/>
          <p:cNvSpPr txBox="1"/>
          <p:nvPr/>
        </p:nvSpPr>
        <p:spPr>
          <a:xfrm>
            <a:off x="4069827" y="3418226"/>
            <a:ext cx="300355"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FFFFFF"/>
                </a:solidFill>
                <a:latin typeface="Trebuchet MS"/>
                <a:cs typeface="Trebuchet MS"/>
              </a:rPr>
              <a:t>M</a:t>
            </a:r>
            <a:endParaRPr sz="2900">
              <a:latin typeface="Trebuchet MS"/>
              <a:cs typeface="Trebuchet MS"/>
            </a:endParaRPr>
          </a:p>
        </p:txBody>
      </p:sp>
      <p:sp>
        <p:nvSpPr>
          <p:cNvPr id="12" name="object 12"/>
          <p:cNvSpPr/>
          <p:nvPr/>
        </p:nvSpPr>
        <p:spPr>
          <a:xfrm>
            <a:off x="3976536" y="4404014"/>
            <a:ext cx="486409" cy="486409"/>
          </a:xfrm>
          <a:custGeom>
            <a:avLst/>
            <a:gdLst/>
            <a:ahLst/>
            <a:cxnLst/>
            <a:rect l="l" t="t" r="r" b="b"/>
            <a:pathLst>
              <a:path w="486410" h="486410">
                <a:moveTo>
                  <a:pt x="243204" y="0"/>
                </a:moveTo>
                <a:lnTo>
                  <a:pt x="194191" y="4940"/>
                </a:lnTo>
                <a:lnTo>
                  <a:pt x="148539" y="19110"/>
                </a:lnTo>
                <a:lnTo>
                  <a:pt x="107228" y="41533"/>
                </a:lnTo>
                <a:lnTo>
                  <a:pt x="71234" y="71229"/>
                </a:lnTo>
                <a:lnTo>
                  <a:pt x="41536" y="107222"/>
                </a:lnTo>
                <a:lnTo>
                  <a:pt x="19112" y="148534"/>
                </a:lnTo>
                <a:lnTo>
                  <a:pt x="4941" y="194187"/>
                </a:lnTo>
                <a:lnTo>
                  <a:pt x="0" y="243205"/>
                </a:lnTo>
                <a:lnTo>
                  <a:pt x="4941" y="292218"/>
                </a:lnTo>
                <a:lnTo>
                  <a:pt x="19112" y="337870"/>
                </a:lnTo>
                <a:lnTo>
                  <a:pt x="41536" y="379181"/>
                </a:lnTo>
                <a:lnTo>
                  <a:pt x="71234" y="415175"/>
                </a:lnTo>
                <a:lnTo>
                  <a:pt x="107228" y="444873"/>
                </a:lnTo>
                <a:lnTo>
                  <a:pt x="148539" y="467297"/>
                </a:lnTo>
                <a:lnTo>
                  <a:pt x="194191" y="481468"/>
                </a:lnTo>
                <a:lnTo>
                  <a:pt x="243204" y="486410"/>
                </a:lnTo>
                <a:lnTo>
                  <a:pt x="292218" y="481468"/>
                </a:lnTo>
                <a:lnTo>
                  <a:pt x="337870" y="467297"/>
                </a:lnTo>
                <a:lnTo>
                  <a:pt x="379181" y="444873"/>
                </a:lnTo>
                <a:lnTo>
                  <a:pt x="415175" y="415175"/>
                </a:lnTo>
                <a:lnTo>
                  <a:pt x="444873" y="379181"/>
                </a:lnTo>
                <a:lnTo>
                  <a:pt x="467297" y="337870"/>
                </a:lnTo>
                <a:lnTo>
                  <a:pt x="481468" y="292218"/>
                </a:lnTo>
                <a:lnTo>
                  <a:pt x="486409" y="243205"/>
                </a:lnTo>
                <a:lnTo>
                  <a:pt x="481468" y="194187"/>
                </a:lnTo>
                <a:lnTo>
                  <a:pt x="467297" y="148534"/>
                </a:lnTo>
                <a:lnTo>
                  <a:pt x="444873" y="107222"/>
                </a:lnTo>
                <a:lnTo>
                  <a:pt x="415175" y="71229"/>
                </a:lnTo>
                <a:lnTo>
                  <a:pt x="379181" y="41533"/>
                </a:lnTo>
                <a:lnTo>
                  <a:pt x="337870" y="19110"/>
                </a:lnTo>
                <a:lnTo>
                  <a:pt x="292218" y="4940"/>
                </a:lnTo>
                <a:lnTo>
                  <a:pt x="243204" y="0"/>
                </a:lnTo>
                <a:close/>
              </a:path>
            </a:pathLst>
          </a:custGeom>
          <a:solidFill>
            <a:srgbClr val="674264"/>
          </a:solidFill>
        </p:spPr>
        <p:txBody>
          <a:bodyPr wrap="square" lIns="0" tIns="0" rIns="0" bIns="0" rtlCol="0"/>
          <a:lstStyle/>
          <a:p>
            <a:endParaRPr/>
          </a:p>
        </p:txBody>
      </p:sp>
      <p:sp>
        <p:nvSpPr>
          <p:cNvPr id="13" name="object 13"/>
          <p:cNvSpPr/>
          <p:nvPr/>
        </p:nvSpPr>
        <p:spPr>
          <a:xfrm>
            <a:off x="4271495" y="4673227"/>
            <a:ext cx="212725" cy="234315"/>
          </a:xfrm>
          <a:custGeom>
            <a:avLst/>
            <a:gdLst/>
            <a:ahLst/>
            <a:cxnLst/>
            <a:rect l="l" t="t" r="r" b="b"/>
            <a:pathLst>
              <a:path w="212725" h="234314">
                <a:moveTo>
                  <a:pt x="0" y="234162"/>
                </a:moveTo>
                <a:lnTo>
                  <a:pt x="46867" y="220265"/>
                </a:lnTo>
                <a:lnTo>
                  <a:pt x="89675" y="198391"/>
                </a:lnTo>
                <a:lnTo>
                  <a:pt x="127550" y="169415"/>
                </a:lnTo>
                <a:lnTo>
                  <a:pt x="159615" y="134213"/>
                </a:lnTo>
                <a:lnTo>
                  <a:pt x="184996" y="93660"/>
                </a:lnTo>
                <a:lnTo>
                  <a:pt x="202818" y="48630"/>
                </a:lnTo>
                <a:lnTo>
                  <a:pt x="212204" y="0"/>
                </a:lnTo>
              </a:path>
            </a:pathLst>
          </a:custGeom>
          <a:ln w="25399">
            <a:solidFill>
              <a:srgbClr val="674264"/>
            </a:solidFill>
            <a:prstDash val="dot"/>
          </a:ln>
        </p:spPr>
        <p:txBody>
          <a:bodyPr wrap="square" lIns="0" tIns="0" rIns="0" bIns="0" rtlCol="0"/>
          <a:lstStyle/>
          <a:p>
            <a:endParaRPr/>
          </a:p>
        </p:txBody>
      </p:sp>
      <p:sp>
        <p:nvSpPr>
          <p:cNvPr id="14" name="object 14"/>
          <p:cNvSpPr/>
          <p:nvPr/>
        </p:nvSpPr>
        <p:spPr>
          <a:xfrm>
            <a:off x="4245747" y="4383261"/>
            <a:ext cx="234315" cy="212725"/>
          </a:xfrm>
          <a:custGeom>
            <a:avLst/>
            <a:gdLst/>
            <a:ahLst/>
            <a:cxnLst/>
            <a:rect l="l" t="t" r="r" b="b"/>
            <a:pathLst>
              <a:path w="234314" h="212725">
                <a:moveTo>
                  <a:pt x="234162" y="212204"/>
                </a:moveTo>
                <a:lnTo>
                  <a:pt x="220269" y="165337"/>
                </a:lnTo>
                <a:lnTo>
                  <a:pt x="198396" y="122528"/>
                </a:lnTo>
                <a:lnTo>
                  <a:pt x="169420" y="84653"/>
                </a:lnTo>
                <a:lnTo>
                  <a:pt x="134217" y="52588"/>
                </a:lnTo>
                <a:lnTo>
                  <a:pt x="93662" y="27207"/>
                </a:lnTo>
                <a:lnTo>
                  <a:pt x="48631" y="9386"/>
                </a:lnTo>
                <a:lnTo>
                  <a:pt x="0" y="0"/>
                </a:lnTo>
              </a:path>
            </a:pathLst>
          </a:custGeom>
          <a:ln w="25399">
            <a:solidFill>
              <a:srgbClr val="674264"/>
            </a:solidFill>
            <a:prstDash val="dot"/>
          </a:ln>
        </p:spPr>
        <p:txBody>
          <a:bodyPr wrap="square" lIns="0" tIns="0" rIns="0" bIns="0" rtlCol="0"/>
          <a:lstStyle/>
          <a:p>
            <a:endParaRPr/>
          </a:p>
        </p:txBody>
      </p:sp>
      <p:sp>
        <p:nvSpPr>
          <p:cNvPr id="15" name="object 15"/>
          <p:cNvSpPr/>
          <p:nvPr/>
        </p:nvSpPr>
        <p:spPr>
          <a:xfrm>
            <a:off x="3955783" y="4387050"/>
            <a:ext cx="212725" cy="234315"/>
          </a:xfrm>
          <a:custGeom>
            <a:avLst/>
            <a:gdLst/>
            <a:ahLst/>
            <a:cxnLst/>
            <a:rect l="l" t="t" r="r" b="b"/>
            <a:pathLst>
              <a:path w="212725" h="234314">
                <a:moveTo>
                  <a:pt x="212204" y="0"/>
                </a:moveTo>
                <a:lnTo>
                  <a:pt x="165337" y="13897"/>
                </a:lnTo>
                <a:lnTo>
                  <a:pt x="122528" y="35771"/>
                </a:lnTo>
                <a:lnTo>
                  <a:pt x="84653" y="64747"/>
                </a:lnTo>
                <a:lnTo>
                  <a:pt x="52588" y="99949"/>
                </a:lnTo>
                <a:lnTo>
                  <a:pt x="27207" y="140502"/>
                </a:lnTo>
                <a:lnTo>
                  <a:pt x="9386" y="185531"/>
                </a:lnTo>
                <a:lnTo>
                  <a:pt x="0" y="234162"/>
                </a:lnTo>
              </a:path>
            </a:pathLst>
          </a:custGeom>
          <a:ln w="25399">
            <a:solidFill>
              <a:srgbClr val="674264"/>
            </a:solidFill>
            <a:prstDash val="dot"/>
          </a:ln>
        </p:spPr>
        <p:txBody>
          <a:bodyPr wrap="square" lIns="0" tIns="0" rIns="0" bIns="0" rtlCol="0"/>
          <a:lstStyle/>
          <a:p>
            <a:endParaRPr/>
          </a:p>
        </p:txBody>
      </p:sp>
      <p:sp>
        <p:nvSpPr>
          <p:cNvPr id="16" name="object 16"/>
          <p:cNvSpPr/>
          <p:nvPr/>
        </p:nvSpPr>
        <p:spPr>
          <a:xfrm>
            <a:off x="3959573" y="4698974"/>
            <a:ext cx="234315" cy="212725"/>
          </a:xfrm>
          <a:custGeom>
            <a:avLst/>
            <a:gdLst/>
            <a:ahLst/>
            <a:cxnLst/>
            <a:rect l="l" t="t" r="r" b="b"/>
            <a:pathLst>
              <a:path w="234314" h="212725">
                <a:moveTo>
                  <a:pt x="0" y="0"/>
                </a:moveTo>
                <a:lnTo>
                  <a:pt x="13893" y="46867"/>
                </a:lnTo>
                <a:lnTo>
                  <a:pt x="35766" y="89675"/>
                </a:lnTo>
                <a:lnTo>
                  <a:pt x="64741" y="127550"/>
                </a:lnTo>
                <a:lnTo>
                  <a:pt x="99945" y="159615"/>
                </a:lnTo>
                <a:lnTo>
                  <a:pt x="140500" y="184996"/>
                </a:lnTo>
                <a:lnTo>
                  <a:pt x="185531" y="202818"/>
                </a:lnTo>
                <a:lnTo>
                  <a:pt x="234162" y="212204"/>
                </a:lnTo>
              </a:path>
            </a:pathLst>
          </a:custGeom>
          <a:ln w="25399">
            <a:solidFill>
              <a:srgbClr val="674264"/>
            </a:solidFill>
            <a:prstDash val="dot"/>
          </a:ln>
        </p:spPr>
        <p:txBody>
          <a:bodyPr wrap="square" lIns="0" tIns="0" rIns="0" bIns="0" rtlCol="0"/>
          <a:lstStyle/>
          <a:p>
            <a:endParaRPr/>
          </a:p>
        </p:txBody>
      </p:sp>
      <p:sp>
        <p:nvSpPr>
          <p:cNvPr id="17" name="object 17"/>
          <p:cNvSpPr/>
          <p:nvPr/>
        </p:nvSpPr>
        <p:spPr>
          <a:xfrm>
            <a:off x="4484956" y="4647220"/>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18" name="object 18"/>
          <p:cNvSpPr/>
          <p:nvPr/>
        </p:nvSpPr>
        <p:spPr>
          <a:xfrm>
            <a:off x="4219742" y="4382006"/>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19" name="object 19"/>
          <p:cNvSpPr/>
          <p:nvPr/>
        </p:nvSpPr>
        <p:spPr>
          <a:xfrm>
            <a:off x="3954528" y="4647220"/>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20" name="object 20"/>
          <p:cNvSpPr/>
          <p:nvPr/>
        </p:nvSpPr>
        <p:spPr>
          <a:xfrm>
            <a:off x="4219742" y="4912435"/>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21" name="object 21"/>
          <p:cNvSpPr txBox="1"/>
          <p:nvPr/>
        </p:nvSpPr>
        <p:spPr>
          <a:xfrm>
            <a:off x="4112898" y="4393693"/>
            <a:ext cx="213995" cy="467359"/>
          </a:xfrm>
          <a:prstGeom prst="rect">
            <a:avLst/>
          </a:prstGeom>
        </p:spPr>
        <p:txBody>
          <a:bodyPr vert="horz" wrap="square" lIns="0" tIns="12700" rIns="0" bIns="0" rtlCol="0">
            <a:spAutoFit/>
          </a:bodyPr>
          <a:lstStyle/>
          <a:p>
            <a:pPr marL="12700">
              <a:lnSpc>
                <a:spcPct val="100000"/>
              </a:lnSpc>
              <a:spcBef>
                <a:spcPts val="100"/>
              </a:spcBef>
            </a:pPr>
            <a:r>
              <a:rPr sz="2900" b="1" dirty="0">
                <a:solidFill>
                  <a:srgbClr val="FFFFFF"/>
                </a:solidFill>
                <a:latin typeface="Trebuchet MS"/>
                <a:cs typeface="Trebuchet MS"/>
              </a:rPr>
              <a:t>S</a:t>
            </a:r>
            <a:endParaRPr sz="2900">
              <a:latin typeface="Trebuchet MS"/>
              <a:cs typeface="Trebuchet MS"/>
            </a:endParaRPr>
          </a:p>
        </p:txBody>
      </p:sp>
      <p:sp>
        <p:nvSpPr>
          <p:cNvPr id="22" name="object 22"/>
          <p:cNvSpPr/>
          <p:nvPr/>
        </p:nvSpPr>
        <p:spPr>
          <a:xfrm>
            <a:off x="3976536" y="5451261"/>
            <a:ext cx="486409" cy="487045"/>
          </a:xfrm>
          <a:custGeom>
            <a:avLst/>
            <a:gdLst/>
            <a:ahLst/>
            <a:cxnLst/>
            <a:rect l="l" t="t" r="r" b="b"/>
            <a:pathLst>
              <a:path w="486410" h="487045">
                <a:moveTo>
                  <a:pt x="243204" y="0"/>
                </a:moveTo>
                <a:lnTo>
                  <a:pt x="194191" y="4941"/>
                </a:lnTo>
                <a:lnTo>
                  <a:pt x="148539" y="19112"/>
                </a:lnTo>
                <a:lnTo>
                  <a:pt x="107228" y="41537"/>
                </a:lnTo>
                <a:lnTo>
                  <a:pt x="71234" y="71235"/>
                </a:lnTo>
                <a:lnTo>
                  <a:pt x="41536" y="107231"/>
                </a:lnTo>
                <a:lnTo>
                  <a:pt x="19112" y="148545"/>
                </a:lnTo>
                <a:lnTo>
                  <a:pt x="4941" y="194200"/>
                </a:lnTo>
                <a:lnTo>
                  <a:pt x="0" y="243217"/>
                </a:lnTo>
                <a:lnTo>
                  <a:pt x="4941" y="292231"/>
                </a:lnTo>
                <a:lnTo>
                  <a:pt x="19112" y="337882"/>
                </a:lnTo>
                <a:lnTo>
                  <a:pt x="41536" y="379194"/>
                </a:lnTo>
                <a:lnTo>
                  <a:pt x="71234" y="415188"/>
                </a:lnTo>
                <a:lnTo>
                  <a:pt x="107228" y="444886"/>
                </a:lnTo>
                <a:lnTo>
                  <a:pt x="148539" y="467309"/>
                </a:lnTo>
                <a:lnTo>
                  <a:pt x="194191" y="481481"/>
                </a:lnTo>
                <a:lnTo>
                  <a:pt x="243204" y="486422"/>
                </a:lnTo>
                <a:lnTo>
                  <a:pt x="292218" y="481481"/>
                </a:lnTo>
                <a:lnTo>
                  <a:pt x="337870" y="467309"/>
                </a:lnTo>
                <a:lnTo>
                  <a:pt x="379181" y="444886"/>
                </a:lnTo>
                <a:lnTo>
                  <a:pt x="415175" y="415188"/>
                </a:lnTo>
                <a:lnTo>
                  <a:pt x="444873" y="379194"/>
                </a:lnTo>
                <a:lnTo>
                  <a:pt x="467297" y="337882"/>
                </a:lnTo>
                <a:lnTo>
                  <a:pt x="481468" y="292231"/>
                </a:lnTo>
                <a:lnTo>
                  <a:pt x="486409" y="243217"/>
                </a:lnTo>
                <a:lnTo>
                  <a:pt x="481468" y="194200"/>
                </a:lnTo>
                <a:lnTo>
                  <a:pt x="467297" y="148545"/>
                </a:lnTo>
                <a:lnTo>
                  <a:pt x="444873" y="107231"/>
                </a:lnTo>
                <a:lnTo>
                  <a:pt x="415175" y="71235"/>
                </a:lnTo>
                <a:lnTo>
                  <a:pt x="379181" y="41537"/>
                </a:lnTo>
                <a:lnTo>
                  <a:pt x="337870" y="19112"/>
                </a:lnTo>
                <a:lnTo>
                  <a:pt x="292218" y="4941"/>
                </a:lnTo>
                <a:lnTo>
                  <a:pt x="243204" y="0"/>
                </a:lnTo>
                <a:close/>
              </a:path>
            </a:pathLst>
          </a:custGeom>
          <a:solidFill>
            <a:srgbClr val="674264"/>
          </a:solidFill>
        </p:spPr>
        <p:txBody>
          <a:bodyPr wrap="square" lIns="0" tIns="0" rIns="0" bIns="0" rtlCol="0"/>
          <a:lstStyle/>
          <a:p>
            <a:endParaRPr/>
          </a:p>
        </p:txBody>
      </p:sp>
      <p:sp>
        <p:nvSpPr>
          <p:cNvPr id="23" name="object 23"/>
          <p:cNvSpPr/>
          <p:nvPr/>
        </p:nvSpPr>
        <p:spPr>
          <a:xfrm>
            <a:off x="4271495" y="5720481"/>
            <a:ext cx="212725" cy="234315"/>
          </a:xfrm>
          <a:custGeom>
            <a:avLst/>
            <a:gdLst/>
            <a:ahLst/>
            <a:cxnLst/>
            <a:rect l="l" t="t" r="r" b="b"/>
            <a:pathLst>
              <a:path w="212725" h="234314">
                <a:moveTo>
                  <a:pt x="0" y="234162"/>
                </a:moveTo>
                <a:lnTo>
                  <a:pt x="46867" y="220269"/>
                </a:lnTo>
                <a:lnTo>
                  <a:pt x="89675" y="198396"/>
                </a:lnTo>
                <a:lnTo>
                  <a:pt x="127550" y="169420"/>
                </a:lnTo>
                <a:lnTo>
                  <a:pt x="159615" y="134217"/>
                </a:lnTo>
                <a:lnTo>
                  <a:pt x="184996" y="93662"/>
                </a:lnTo>
                <a:lnTo>
                  <a:pt x="202818" y="48631"/>
                </a:lnTo>
                <a:lnTo>
                  <a:pt x="212204" y="0"/>
                </a:lnTo>
              </a:path>
            </a:pathLst>
          </a:custGeom>
          <a:ln w="25399">
            <a:solidFill>
              <a:srgbClr val="674264"/>
            </a:solidFill>
            <a:prstDash val="dot"/>
          </a:ln>
        </p:spPr>
        <p:txBody>
          <a:bodyPr wrap="square" lIns="0" tIns="0" rIns="0" bIns="0" rtlCol="0"/>
          <a:lstStyle/>
          <a:p>
            <a:endParaRPr/>
          </a:p>
        </p:txBody>
      </p:sp>
      <p:sp>
        <p:nvSpPr>
          <p:cNvPr id="24" name="object 24"/>
          <p:cNvSpPr/>
          <p:nvPr/>
        </p:nvSpPr>
        <p:spPr>
          <a:xfrm>
            <a:off x="4245747" y="5430521"/>
            <a:ext cx="234315" cy="212725"/>
          </a:xfrm>
          <a:custGeom>
            <a:avLst/>
            <a:gdLst/>
            <a:ahLst/>
            <a:cxnLst/>
            <a:rect l="l" t="t" r="r" b="b"/>
            <a:pathLst>
              <a:path w="234314" h="212725">
                <a:moveTo>
                  <a:pt x="234162" y="212204"/>
                </a:moveTo>
                <a:lnTo>
                  <a:pt x="220269" y="165337"/>
                </a:lnTo>
                <a:lnTo>
                  <a:pt x="198396" y="122528"/>
                </a:lnTo>
                <a:lnTo>
                  <a:pt x="169420" y="84653"/>
                </a:lnTo>
                <a:lnTo>
                  <a:pt x="134217" y="52588"/>
                </a:lnTo>
                <a:lnTo>
                  <a:pt x="93662" y="27207"/>
                </a:lnTo>
                <a:lnTo>
                  <a:pt x="48631" y="9386"/>
                </a:lnTo>
                <a:lnTo>
                  <a:pt x="0" y="0"/>
                </a:lnTo>
              </a:path>
            </a:pathLst>
          </a:custGeom>
          <a:ln w="25399">
            <a:solidFill>
              <a:srgbClr val="674264"/>
            </a:solidFill>
            <a:prstDash val="dot"/>
          </a:ln>
        </p:spPr>
        <p:txBody>
          <a:bodyPr wrap="square" lIns="0" tIns="0" rIns="0" bIns="0" rtlCol="0"/>
          <a:lstStyle/>
          <a:p>
            <a:endParaRPr/>
          </a:p>
        </p:txBody>
      </p:sp>
      <p:sp>
        <p:nvSpPr>
          <p:cNvPr id="25" name="object 25"/>
          <p:cNvSpPr/>
          <p:nvPr/>
        </p:nvSpPr>
        <p:spPr>
          <a:xfrm>
            <a:off x="3955783" y="5434309"/>
            <a:ext cx="212725" cy="234315"/>
          </a:xfrm>
          <a:custGeom>
            <a:avLst/>
            <a:gdLst/>
            <a:ahLst/>
            <a:cxnLst/>
            <a:rect l="l" t="t" r="r" b="b"/>
            <a:pathLst>
              <a:path w="212725" h="234314">
                <a:moveTo>
                  <a:pt x="212204" y="0"/>
                </a:moveTo>
                <a:lnTo>
                  <a:pt x="165337" y="13893"/>
                </a:lnTo>
                <a:lnTo>
                  <a:pt x="122528" y="35766"/>
                </a:lnTo>
                <a:lnTo>
                  <a:pt x="84653" y="64741"/>
                </a:lnTo>
                <a:lnTo>
                  <a:pt x="52588" y="99945"/>
                </a:lnTo>
                <a:lnTo>
                  <a:pt x="27207" y="140500"/>
                </a:lnTo>
                <a:lnTo>
                  <a:pt x="9386" y="185531"/>
                </a:lnTo>
                <a:lnTo>
                  <a:pt x="0" y="234162"/>
                </a:lnTo>
              </a:path>
            </a:pathLst>
          </a:custGeom>
          <a:ln w="25399">
            <a:solidFill>
              <a:srgbClr val="674264"/>
            </a:solidFill>
            <a:prstDash val="dot"/>
          </a:ln>
        </p:spPr>
        <p:txBody>
          <a:bodyPr wrap="square" lIns="0" tIns="0" rIns="0" bIns="0" rtlCol="0"/>
          <a:lstStyle/>
          <a:p>
            <a:endParaRPr/>
          </a:p>
        </p:txBody>
      </p:sp>
      <p:sp>
        <p:nvSpPr>
          <p:cNvPr id="26" name="object 26"/>
          <p:cNvSpPr/>
          <p:nvPr/>
        </p:nvSpPr>
        <p:spPr>
          <a:xfrm>
            <a:off x="3959573" y="5746229"/>
            <a:ext cx="234315" cy="212725"/>
          </a:xfrm>
          <a:custGeom>
            <a:avLst/>
            <a:gdLst/>
            <a:ahLst/>
            <a:cxnLst/>
            <a:rect l="l" t="t" r="r" b="b"/>
            <a:pathLst>
              <a:path w="234314" h="212725">
                <a:moveTo>
                  <a:pt x="0" y="0"/>
                </a:moveTo>
                <a:lnTo>
                  <a:pt x="13893" y="46867"/>
                </a:lnTo>
                <a:lnTo>
                  <a:pt x="35766" y="89675"/>
                </a:lnTo>
                <a:lnTo>
                  <a:pt x="64741" y="127550"/>
                </a:lnTo>
                <a:lnTo>
                  <a:pt x="99945" y="159615"/>
                </a:lnTo>
                <a:lnTo>
                  <a:pt x="140500" y="184996"/>
                </a:lnTo>
                <a:lnTo>
                  <a:pt x="185531" y="202818"/>
                </a:lnTo>
                <a:lnTo>
                  <a:pt x="234162" y="212204"/>
                </a:lnTo>
              </a:path>
            </a:pathLst>
          </a:custGeom>
          <a:ln w="25399">
            <a:solidFill>
              <a:srgbClr val="674264"/>
            </a:solidFill>
            <a:prstDash val="dot"/>
          </a:ln>
        </p:spPr>
        <p:txBody>
          <a:bodyPr wrap="square" lIns="0" tIns="0" rIns="0" bIns="0" rtlCol="0"/>
          <a:lstStyle/>
          <a:p>
            <a:endParaRPr/>
          </a:p>
        </p:txBody>
      </p:sp>
      <p:sp>
        <p:nvSpPr>
          <p:cNvPr id="27" name="object 27"/>
          <p:cNvSpPr/>
          <p:nvPr/>
        </p:nvSpPr>
        <p:spPr>
          <a:xfrm>
            <a:off x="4484956" y="5694474"/>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28" name="object 28"/>
          <p:cNvSpPr/>
          <p:nvPr/>
        </p:nvSpPr>
        <p:spPr>
          <a:xfrm>
            <a:off x="4219742" y="5429260"/>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29" name="object 29"/>
          <p:cNvSpPr/>
          <p:nvPr/>
        </p:nvSpPr>
        <p:spPr>
          <a:xfrm>
            <a:off x="3954528" y="5694474"/>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30" name="object 30"/>
          <p:cNvSpPr/>
          <p:nvPr/>
        </p:nvSpPr>
        <p:spPr>
          <a:xfrm>
            <a:off x="4219742" y="5959688"/>
            <a:ext cx="0" cy="0"/>
          </a:xfrm>
          <a:custGeom>
            <a:avLst/>
            <a:gdLst/>
            <a:ahLst/>
            <a:cxnLst/>
            <a:rect l="l" t="t" r="r" b="b"/>
            <a:pathLst>
              <a:path>
                <a:moveTo>
                  <a:pt x="0" y="0"/>
                </a:moveTo>
                <a:lnTo>
                  <a:pt x="0" y="0"/>
                </a:lnTo>
              </a:path>
            </a:pathLst>
          </a:custGeom>
          <a:ln w="25400">
            <a:solidFill>
              <a:srgbClr val="674264"/>
            </a:solidFill>
          </a:ln>
        </p:spPr>
        <p:txBody>
          <a:bodyPr wrap="square" lIns="0" tIns="0" rIns="0" bIns="0" rtlCol="0"/>
          <a:lstStyle/>
          <a:p>
            <a:endParaRPr/>
          </a:p>
        </p:txBody>
      </p:sp>
      <p:sp>
        <p:nvSpPr>
          <p:cNvPr id="31" name="object 31"/>
          <p:cNvSpPr txBox="1"/>
          <p:nvPr/>
        </p:nvSpPr>
        <p:spPr>
          <a:xfrm>
            <a:off x="4114067" y="5436547"/>
            <a:ext cx="249554" cy="482600"/>
          </a:xfrm>
          <a:prstGeom prst="rect">
            <a:avLst/>
          </a:prstGeom>
        </p:spPr>
        <p:txBody>
          <a:bodyPr vert="horz" wrap="square" lIns="0" tIns="12700" rIns="0" bIns="0" rtlCol="0">
            <a:spAutoFit/>
          </a:bodyPr>
          <a:lstStyle/>
          <a:p>
            <a:pPr marL="12700">
              <a:lnSpc>
                <a:spcPct val="100000"/>
              </a:lnSpc>
              <a:spcBef>
                <a:spcPts val="100"/>
              </a:spcBef>
            </a:pPr>
            <a:r>
              <a:rPr sz="3000" b="1" dirty="0">
                <a:solidFill>
                  <a:srgbClr val="FFFFFF"/>
                </a:solidFill>
                <a:latin typeface="Trebuchet MS"/>
                <a:cs typeface="Trebuchet MS"/>
              </a:rPr>
              <a:t>P</a:t>
            </a:r>
            <a:endParaRPr sz="3000">
              <a:latin typeface="Trebuchet MS"/>
              <a:cs typeface="Trebuchet MS"/>
            </a:endParaRPr>
          </a:p>
        </p:txBody>
      </p:sp>
      <p:sp>
        <p:nvSpPr>
          <p:cNvPr id="32" name="object 3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3" name="object 3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34" name="object 3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35" name="object 3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36" name="object 3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37" name="object 3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38" name="object 3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39" name="object 3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40" name="object 40"/>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6245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3"/>
              </a:rPr>
              <a:t>ww</a:t>
            </a:r>
            <a:r>
              <a:rPr sz="800" spc="75" dirty="0">
                <a:solidFill>
                  <a:srgbClr val="7D7F7E"/>
                </a:solidFill>
                <a:latin typeface="Trebuchet MS"/>
                <a:cs typeface="Trebuchet MS"/>
                <a:hlinkClick r:id="rId3"/>
              </a:rPr>
              <a:t>w</a:t>
            </a:r>
            <a:r>
              <a:rPr sz="800" spc="150" dirty="0">
                <a:solidFill>
                  <a:srgbClr val="7D7F7E"/>
                </a:solidFill>
                <a:latin typeface="Trebuchet MS"/>
                <a:cs typeface="Trebuchet MS"/>
                <a:hlinkClick r:id="rId3"/>
              </a:rPr>
              <a:t>.centralhealth.net/purchasing/bid-sync</a:t>
            </a:r>
            <a:r>
              <a:rPr sz="800" dirty="0">
                <a:solidFill>
                  <a:srgbClr val="7D7F7E"/>
                </a:solidFill>
                <a:latin typeface="Trebuchet MS"/>
                <a:cs typeface="Trebuchet MS"/>
                <a:hlinkClick r:id="rId3"/>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7</a:t>
            </a:r>
            <a:endParaRPr sz="1200" baseline="3472">
              <a:latin typeface="Trebuchet MS"/>
              <a:cs typeface="Trebuchet MS"/>
            </a:endParaRPr>
          </a:p>
        </p:txBody>
      </p:sp>
      <p:sp>
        <p:nvSpPr>
          <p:cNvPr id="41" name="object 41"/>
          <p:cNvSpPr txBox="1"/>
          <p:nvPr/>
        </p:nvSpPr>
        <p:spPr>
          <a:xfrm>
            <a:off x="4587494" y="3352293"/>
            <a:ext cx="2509520" cy="596900"/>
          </a:xfrm>
          <a:prstGeom prst="rect">
            <a:avLst/>
          </a:prstGeom>
        </p:spPr>
        <p:txBody>
          <a:bodyPr vert="horz" wrap="square" lIns="0" tIns="27940" rIns="0" bIns="0" rtlCol="0">
            <a:spAutoFit/>
          </a:bodyPr>
          <a:lstStyle/>
          <a:p>
            <a:pPr marL="12700" marR="5080">
              <a:lnSpc>
                <a:spcPts val="1100"/>
              </a:lnSpc>
              <a:spcBef>
                <a:spcPts val="220"/>
              </a:spcBef>
            </a:pPr>
            <a:r>
              <a:rPr sz="1000" b="1" spc="-5" dirty="0">
                <a:solidFill>
                  <a:srgbClr val="674264"/>
                </a:solidFill>
                <a:latin typeface="Palatino Linotype"/>
                <a:cs typeface="Palatino Linotype"/>
              </a:rPr>
              <a:t>MISSION: </a:t>
            </a:r>
            <a:r>
              <a:rPr sz="1000" spc="-10" dirty="0">
                <a:solidFill>
                  <a:srgbClr val="674264"/>
                </a:solidFill>
                <a:latin typeface="Palatino Linotype"/>
                <a:cs typeface="Palatino Linotype"/>
              </a:rPr>
              <a:t>Advance </a:t>
            </a:r>
            <a:r>
              <a:rPr sz="1000" spc="-5" dirty="0">
                <a:solidFill>
                  <a:srgbClr val="674264"/>
                </a:solidFill>
                <a:latin typeface="Palatino Linotype"/>
                <a:cs typeface="Palatino Linotype"/>
              </a:rPr>
              <a:t>Central </a:t>
            </a:r>
            <a:r>
              <a:rPr sz="1000" spc="-20" dirty="0">
                <a:solidFill>
                  <a:srgbClr val="674264"/>
                </a:solidFill>
                <a:latin typeface="Palatino Linotype"/>
                <a:cs typeface="Palatino Linotype"/>
              </a:rPr>
              <a:t>Health’s </a:t>
            </a:r>
            <a:r>
              <a:rPr sz="1000" spc="-5" dirty="0">
                <a:solidFill>
                  <a:srgbClr val="674264"/>
                </a:solidFill>
                <a:latin typeface="Palatino Linotype"/>
                <a:cs typeface="Palatino Linotype"/>
              </a:rPr>
              <a:t>efforts  to </a:t>
            </a:r>
            <a:r>
              <a:rPr sz="1000" spc="-10" dirty="0">
                <a:solidFill>
                  <a:srgbClr val="674264"/>
                </a:solidFill>
                <a:latin typeface="Palatino Linotype"/>
                <a:cs typeface="Palatino Linotype"/>
              </a:rPr>
              <a:t>provide </a:t>
            </a:r>
            <a:r>
              <a:rPr sz="1000" spc="-5" dirty="0">
                <a:solidFill>
                  <a:srgbClr val="674264"/>
                </a:solidFill>
                <a:latin typeface="Palatino Linotype"/>
                <a:cs typeface="Palatino Linotype"/>
              </a:rPr>
              <a:t>access to </a:t>
            </a:r>
            <a:r>
              <a:rPr sz="1000" dirty="0">
                <a:solidFill>
                  <a:srgbClr val="674264"/>
                </a:solidFill>
                <a:latin typeface="Palatino Linotype"/>
                <a:cs typeface="Palatino Linotype"/>
              </a:rPr>
              <a:t>health care </a:t>
            </a:r>
            <a:r>
              <a:rPr sz="1000" spc="-5" dirty="0">
                <a:solidFill>
                  <a:srgbClr val="674264"/>
                </a:solidFill>
                <a:latin typeface="Palatino Linotype"/>
                <a:cs typeface="Palatino Linotype"/>
              </a:rPr>
              <a:t>to </a:t>
            </a:r>
            <a:r>
              <a:rPr sz="1000" dirty="0">
                <a:solidFill>
                  <a:srgbClr val="674264"/>
                </a:solidFill>
                <a:latin typeface="Palatino Linotype"/>
                <a:cs typeface="Palatino Linotype"/>
              </a:rPr>
              <a:t>those  </a:t>
            </a:r>
            <a:r>
              <a:rPr sz="1000" spc="-10" dirty="0">
                <a:solidFill>
                  <a:srgbClr val="674264"/>
                </a:solidFill>
                <a:latin typeface="Palatino Linotype"/>
                <a:cs typeface="Palatino Linotype"/>
              </a:rPr>
              <a:t>who </a:t>
            </a:r>
            <a:r>
              <a:rPr sz="1000" dirty="0">
                <a:solidFill>
                  <a:srgbClr val="674264"/>
                </a:solidFill>
                <a:latin typeface="Palatino Linotype"/>
                <a:cs typeface="Palatino Linotype"/>
              </a:rPr>
              <a:t>need </a:t>
            </a:r>
            <a:r>
              <a:rPr sz="1000" spc="-10" dirty="0">
                <a:solidFill>
                  <a:srgbClr val="674264"/>
                </a:solidFill>
                <a:latin typeface="Palatino Linotype"/>
                <a:cs typeface="Palatino Linotype"/>
              </a:rPr>
              <a:t>it most, </a:t>
            </a:r>
            <a:r>
              <a:rPr sz="1000" dirty="0">
                <a:solidFill>
                  <a:srgbClr val="674264"/>
                </a:solidFill>
                <a:latin typeface="Palatino Linotype"/>
                <a:cs typeface="Palatino Linotype"/>
              </a:rPr>
              <a:t>and </a:t>
            </a:r>
            <a:r>
              <a:rPr sz="1000" spc="-10" dirty="0">
                <a:solidFill>
                  <a:srgbClr val="674264"/>
                </a:solidFill>
                <a:latin typeface="Palatino Linotype"/>
                <a:cs typeface="Palatino Linotype"/>
              </a:rPr>
              <a:t>promote </a:t>
            </a:r>
            <a:r>
              <a:rPr sz="1000" spc="-15" dirty="0">
                <a:solidFill>
                  <a:srgbClr val="674264"/>
                </a:solidFill>
                <a:latin typeface="Palatino Linotype"/>
                <a:cs typeface="Palatino Linotype"/>
              </a:rPr>
              <a:t>Travis  </a:t>
            </a:r>
            <a:r>
              <a:rPr sz="1000" dirty="0">
                <a:solidFill>
                  <a:srgbClr val="674264"/>
                </a:solidFill>
                <a:latin typeface="Palatino Linotype"/>
                <a:cs typeface="Palatino Linotype"/>
              </a:rPr>
              <a:t>County as a </a:t>
            </a:r>
            <a:r>
              <a:rPr sz="1000" spc="-10" dirty="0">
                <a:solidFill>
                  <a:srgbClr val="674264"/>
                </a:solidFill>
                <a:latin typeface="Palatino Linotype"/>
                <a:cs typeface="Palatino Linotype"/>
              </a:rPr>
              <a:t>model </a:t>
            </a:r>
            <a:r>
              <a:rPr sz="1000" spc="-5" dirty="0">
                <a:solidFill>
                  <a:srgbClr val="674264"/>
                </a:solidFill>
                <a:latin typeface="Palatino Linotype"/>
                <a:cs typeface="Palatino Linotype"/>
              </a:rPr>
              <a:t>healthy </a:t>
            </a:r>
            <a:r>
              <a:rPr sz="1000" spc="-10" dirty="0">
                <a:solidFill>
                  <a:srgbClr val="674264"/>
                </a:solidFill>
                <a:latin typeface="Palatino Linotype"/>
                <a:cs typeface="Palatino Linotype"/>
              </a:rPr>
              <a:t>community.</a:t>
            </a:r>
            <a:endParaRPr sz="1000">
              <a:latin typeface="Palatino Linotype"/>
              <a:cs typeface="Palatino Linotype"/>
            </a:endParaRPr>
          </a:p>
        </p:txBody>
      </p:sp>
      <p:sp>
        <p:nvSpPr>
          <p:cNvPr id="42" name="object 42"/>
          <p:cNvSpPr txBox="1"/>
          <p:nvPr/>
        </p:nvSpPr>
        <p:spPr>
          <a:xfrm>
            <a:off x="4587494" y="4220186"/>
            <a:ext cx="2385695" cy="812800"/>
          </a:xfrm>
          <a:prstGeom prst="rect">
            <a:avLst/>
          </a:prstGeom>
        </p:spPr>
        <p:txBody>
          <a:bodyPr vert="horz" wrap="square" lIns="0" tIns="38100" rIns="0" bIns="0" rtlCol="0">
            <a:spAutoFit/>
          </a:bodyPr>
          <a:lstStyle/>
          <a:p>
            <a:pPr marL="12700" marR="354330">
              <a:lnSpc>
                <a:spcPts val="1000"/>
              </a:lnSpc>
              <a:spcBef>
                <a:spcPts val="300"/>
              </a:spcBef>
            </a:pPr>
            <a:r>
              <a:rPr sz="1000" b="1" spc="-5" dirty="0">
                <a:solidFill>
                  <a:srgbClr val="674264"/>
                </a:solidFill>
                <a:latin typeface="Palatino Linotype"/>
                <a:cs typeface="Palatino Linotype"/>
              </a:rPr>
              <a:t>STEWARDSHIP</a:t>
            </a:r>
            <a:r>
              <a:rPr sz="1000" spc="-5" dirty="0">
                <a:solidFill>
                  <a:srgbClr val="674264"/>
                </a:solidFill>
                <a:latin typeface="Palatino Linotype"/>
                <a:cs typeface="Palatino Linotype"/>
              </a:rPr>
              <a:t>: Promote </a:t>
            </a:r>
            <a:r>
              <a:rPr sz="1000" dirty="0">
                <a:solidFill>
                  <a:srgbClr val="674264"/>
                </a:solidFill>
                <a:latin typeface="Palatino Linotype"/>
                <a:cs typeface="Palatino Linotype"/>
              </a:rPr>
              <a:t>uses  and programs </a:t>
            </a:r>
            <a:r>
              <a:rPr sz="1000" spc="-10" dirty="0">
                <a:solidFill>
                  <a:srgbClr val="674264"/>
                </a:solidFill>
                <a:latin typeface="Palatino Linotype"/>
                <a:cs typeface="Palatino Linotype"/>
              </a:rPr>
              <a:t>at </a:t>
            </a:r>
            <a:r>
              <a:rPr sz="1000" spc="0" dirty="0">
                <a:solidFill>
                  <a:srgbClr val="674264"/>
                </a:solidFill>
                <a:latin typeface="Palatino Linotype"/>
                <a:cs typeface="Palatino Linotype"/>
              </a:rPr>
              <a:t>the </a:t>
            </a:r>
            <a:r>
              <a:rPr sz="1000" spc="-5" dirty="0">
                <a:solidFill>
                  <a:srgbClr val="674264"/>
                </a:solidFill>
                <a:latin typeface="Palatino Linotype"/>
                <a:cs typeface="Palatino Linotype"/>
              </a:rPr>
              <a:t>Central Health</a:t>
            </a:r>
            <a:endParaRPr sz="1000">
              <a:latin typeface="Palatino Linotype"/>
              <a:cs typeface="Palatino Linotype"/>
            </a:endParaRPr>
          </a:p>
          <a:p>
            <a:pPr marL="12700" marR="5080">
              <a:lnSpc>
                <a:spcPts val="1000"/>
              </a:lnSpc>
            </a:pPr>
            <a:r>
              <a:rPr sz="1000" spc="-10" dirty="0">
                <a:solidFill>
                  <a:srgbClr val="674264"/>
                </a:solidFill>
                <a:latin typeface="Palatino Linotype"/>
                <a:cs typeface="Palatino Linotype"/>
              </a:rPr>
              <a:t>Brackenridge </a:t>
            </a:r>
            <a:r>
              <a:rPr sz="1000" spc="-5" dirty="0">
                <a:solidFill>
                  <a:srgbClr val="674264"/>
                </a:solidFill>
                <a:latin typeface="Palatino Linotype"/>
                <a:cs typeface="Palatino Linotype"/>
              </a:rPr>
              <a:t>Campus </a:t>
            </a:r>
            <a:r>
              <a:rPr sz="1000" dirty="0">
                <a:solidFill>
                  <a:srgbClr val="674264"/>
                </a:solidFill>
                <a:latin typeface="Palatino Linotype"/>
                <a:cs typeface="Palatino Linotype"/>
              </a:rPr>
              <a:t>that </a:t>
            </a:r>
            <a:r>
              <a:rPr sz="1000" spc="-5" dirty="0">
                <a:solidFill>
                  <a:srgbClr val="674264"/>
                </a:solidFill>
                <a:latin typeface="Palatino Linotype"/>
                <a:cs typeface="Palatino Linotype"/>
              </a:rPr>
              <a:t>support </a:t>
            </a:r>
            <a:r>
              <a:rPr sz="1000" spc="0" dirty="0">
                <a:solidFill>
                  <a:srgbClr val="674264"/>
                </a:solidFill>
                <a:latin typeface="Palatino Linotype"/>
                <a:cs typeface="Palatino Linotype"/>
              </a:rPr>
              <a:t>the  </a:t>
            </a:r>
            <a:r>
              <a:rPr sz="1000" spc="-10" dirty="0">
                <a:solidFill>
                  <a:srgbClr val="674264"/>
                </a:solidFill>
                <a:latin typeface="Palatino Linotype"/>
                <a:cs typeface="Palatino Linotype"/>
              </a:rPr>
              <a:t>short-and long-term </a:t>
            </a:r>
            <a:r>
              <a:rPr sz="1000" spc="-5" dirty="0">
                <a:solidFill>
                  <a:srgbClr val="674264"/>
                </a:solidFill>
                <a:latin typeface="Palatino Linotype"/>
                <a:cs typeface="Palatino Linotype"/>
              </a:rPr>
              <a:t>fiscal </a:t>
            </a:r>
            <a:r>
              <a:rPr sz="1000" dirty="0">
                <a:solidFill>
                  <a:srgbClr val="674264"/>
                </a:solidFill>
                <a:latin typeface="Palatino Linotype"/>
                <a:cs typeface="Palatino Linotype"/>
              </a:rPr>
              <a:t>stability </a:t>
            </a:r>
            <a:r>
              <a:rPr sz="1000" spc="-5" dirty="0">
                <a:solidFill>
                  <a:srgbClr val="674264"/>
                </a:solidFill>
                <a:latin typeface="Palatino Linotype"/>
                <a:cs typeface="Palatino Linotype"/>
              </a:rPr>
              <a:t>of  Central Health </a:t>
            </a:r>
            <a:r>
              <a:rPr sz="1000" dirty="0">
                <a:solidFill>
                  <a:srgbClr val="674264"/>
                </a:solidFill>
                <a:latin typeface="Palatino Linotype"/>
                <a:cs typeface="Palatino Linotype"/>
              </a:rPr>
              <a:t>and </a:t>
            </a:r>
            <a:r>
              <a:rPr sz="1000" spc="-10" dirty="0">
                <a:solidFill>
                  <a:srgbClr val="674264"/>
                </a:solidFill>
                <a:latin typeface="Palatino Linotype"/>
                <a:cs typeface="Palatino Linotype"/>
              </a:rPr>
              <a:t>deliver </a:t>
            </a:r>
            <a:r>
              <a:rPr sz="1000" spc="0" dirty="0">
                <a:solidFill>
                  <a:srgbClr val="674264"/>
                </a:solidFill>
                <a:latin typeface="Palatino Linotype"/>
                <a:cs typeface="Palatino Linotype"/>
              </a:rPr>
              <a:t>returns </a:t>
            </a:r>
            <a:r>
              <a:rPr sz="1000" spc="-10" dirty="0">
                <a:solidFill>
                  <a:srgbClr val="674264"/>
                </a:solidFill>
                <a:latin typeface="Palatino Linotype"/>
                <a:cs typeface="Palatino Linotype"/>
              </a:rPr>
              <a:t>for </a:t>
            </a:r>
            <a:r>
              <a:rPr sz="1000" spc="0" dirty="0">
                <a:solidFill>
                  <a:srgbClr val="674264"/>
                </a:solidFill>
                <a:latin typeface="Palatino Linotype"/>
                <a:cs typeface="Palatino Linotype"/>
              </a:rPr>
              <a:t>the  citizens </a:t>
            </a:r>
            <a:r>
              <a:rPr sz="1000" dirty="0">
                <a:solidFill>
                  <a:srgbClr val="674264"/>
                </a:solidFill>
                <a:latin typeface="Palatino Linotype"/>
                <a:cs typeface="Palatino Linotype"/>
              </a:rPr>
              <a:t>and </a:t>
            </a:r>
            <a:r>
              <a:rPr sz="1000" spc="-5" dirty="0">
                <a:solidFill>
                  <a:srgbClr val="674264"/>
                </a:solidFill>
                <a:latin typeface="Palatino Linotype"/>
                <a:cs typeface="Palatino Linotype"/>
              </a:rPr>
              <a:t>taxpayers of </a:t>
            </a:r>
            <a:r>
              <a:rPr sz="1000" spc="-15" dirty="0">
                <a:solidFill>
                  <a:srgbClr val="674264"/>
                </a:solidFill>
                <a:latin typeface="Palatino Linotype"/>
                <a:cs typeface="Palatino Linotype"/>
              </a:rPr>
              <a:t>Travis</a:t>
            </a:r>
            <a:r>
              <a:rPr sz="1000" dirty="0">
                <a:solidFill>
                  <a:srgbClr val="674264"/>
                </a:solidFill>
                <a:latin typeface="Palatino Linotype"/>
                <a:cs typeface="Palatino Linotype"/>
              </a:rPr>
              <a:t> </a:t>
            </a:r>
            <a:r>
              <a:rPr sz="1000" spc="-15" dirty="0">
                <a:solidFill>
                  <a:srgbClr val="674264"/>
                </a:solidFill>
                <a:latin typeface="Palatino Linotype"/>
                <a:cs typeface="Palatino Linotype"/>
              </a:rPr>
              <a:t>County.</a:t>
            </a:r>
            <a:endParaRPr sz="1000">
              <a:latin typeface="Palatino Linotype"/>
              <a:cs typeface="Palatino Linotype"/>
            </a:endParaRPr>
          </a:p>
        </p:txBody>
      </p:sp>
      <p:sp>
        <p:nvSpPr>
          <p:cNvPr id="43" name="object 43"/>
          <p:cNvSpPr txBox="1"/>
          <p:nvPr/>
        </p:nvSpPr>
        <p:spPr>
          <a:xfrm>
            <a:off x="4587494" y="5267443"/>
            <a:ext cx="2391410" cy="787400"/>
          </a:xfrm>
          <a:prstGeom prst="rect">
            <a:avLst/>
          </a:prstGeom>
        </p:spPr>
        <p:txBody>
          <a:bodyPr vert="horz" wrap="square" lIns="0" tIns="12700" rIns="0" bIns="0" rtlCol="0">
            <a:spAutoFit/>
          </a:bodyPr>
          <a:lstStyle/>
          <a:p>
            <a:pPr marL="12700" marR="5080">
              <a:lnSpc>
                <a:spcPct val="100000"/>
              </a:lnSpc>
              <a:spcBef>
                <a:spcPts val="100"/>
              </a:spcBef>
            </a:pPr>
            <a:r>
              <a:rPr sz="1000" b="1" spc="-5" dirty="0">
                <a:solidFill>
                  <a:srgbClr val="674264"/>
                </a:solidFill>
                <a:latin typeface="Palatino Linotype"/>
                <a:cs typeface="Palatino Linotype"/>
              </a:rPr>
              <a:t>PARTNERSHIP</a:t>
            </a:r>
            <a:r>
              <a:rPr sz="1000" spc="-5" dirty="0">
                <a:solidFill>
                  <a:srgbClr val="674264"/>
                </a:solidFill>
                <a:latin typeface="Palatino Linotype"/>
                <a:cs typeface="Palatino Linotype"/>
              </a:rPr>
              <a:t>: </a:t>
            </a:r>
            <a:r>
              <a:rPr sz="1000" dirty="0">
                <a:solidFill>
                  <a:srgbClr val="674264"/>
                </a:solidFill>
                <a:latin typeface="Palatino Linotype"/>
                <a:cs typeface="Palatino Linotype"/>
              </a:rPr>
              <a:t>Strengthen and </a:t>
            </a:r>
            <a:r>
              <a:rPr sz="1000" spc="-5" dirty="0">
                <a:solidFill>
                  <a:srgbClr val="674264"/>
                </a:solidFill>
                <a:latin typeface="Palatino Linotype"/>
                <a:cs typeface="Palatino Linotype"/>
              </a:rPr>
              <a:t>expand  relationships </a:t>
            </a:r>
            <a:r>
              <a:rPr sz="1000" dirty="0">
                <a:solidFill>
                  <a:srgbClr val="674264"/>
                </a:solidFill>
                <a:latin typeface="Palatino Linotype"/>
                <a:cs typeface="Palatino Linotype"/>
              </a:rPr>
              <a:t>with health and </a:t>
            </a:r>
            <a:r>
              <a:rPr sz="1000" spc="-5" dirty="0">
                <a:solidFill>
                  <a:srgbClr val="674264"/>
                </a:solidFill>
                <a:latin typeface="Palatino Linotype"/>
                <a:cs typeface="Palatino Linotype"/>
              </a:rPr>
              <a:t>wellness  </a:t>
            </a:r>
            <a:r>
              <a:rPr sz="1000" spc="-10" dirty="0">
                <a:solidFill>
                  <a:srgbClr val="674264"/>
                </a:solidFill>
                <a:latin typeface="Palatino Linotype"/>
                <a:cs typeface="Palatino Linotype"/>
              </a:rPr>
              <a:t>providers, </a:t>
            </a:r>
            <a:r>
              <a:rPr sz="1000" spc="-5" dirty="0">
                <a:solidFill>
                  <a:srgbClr val="674264"/>
                </a:solidFill>
                <a:latin typeface="Palatino Linotype"/>
                <a:cs typeface="Palatino Linotype"/>
              </a:rPr>
              <a:t>collaborate </a:t>
            </a:r>
            <a:r>
              <a:rPr sz="1000" dirty="0">
                <a:solidFill>
                  <a:srgbClr val="674264"/>
                </a:solidFill>
                <a:latin typeface="Palatino Linotype"/>
                <a:cs typeface="Palatino Linotype"/>
              </a:rPr>
              <a:t>with other </a:t>
            </a:r>
            <a:r>
              <a:rPr sz="1000" spc="-5" dirty="0">
                <a:solidFill>
                  <a:srgbClr val="674264"/>
                </a:solidFill>
                <a:latin typeface="Palatino Linotype"/>
                <a:cs typeface="Palatino Linotype"/>
              </a:rPr>
              <a:t>public-  </a:t>
            </a:r>
            <a:r>
              <a:rPr sz="1000" dirty="0">
                <a:solidFill>
                  <a:srgbClr val="674264"/>
                </a:solidFill>
                <a:latin typeface="Palatino Linotype"/>
                <a:cs typeface="Palatino Linotype"/>
              </a:rPr>
              <a:t>sector </a:t>
            </a:r>
            <a:r>
              <a:rPr sz="1000" spc="-5" dirty="0">
                <a:solidFill>
                  <a:srgbClr val="674264"/>
                </a:solidFill>
                <a:latin typeface="Palatino Linotype"/>
                <a:cs typeface="Palatino Linotype"/>
              </a:rPr>
              <a:t>entities, </a:t>
            </a:r>
            <a:r>
              <a:rPr sz="1000" dirty="0">
                <a:solidFill>
                  <a:srgbClr val="674264"/>
                </a:solidFill>
                <a:latin typeface="Palatino Linotype"/>
                <a:cs typeface="Palatino Linotype"/>
              </a:rPr>
              <a:t>and </a:t>
            </a:r>
            <a:r>
              <a:rPr sz="1000" spc="-10" dirty="0">
                <a:solidFill>
                  <a:srgbClr val="674264"/>
                </a:solidFill>
                <a:latin typeface="Palatino Linotype"/>
                <a:cs typeface="Palatino Linotype"/>
              </a:rPr>
              <a:t>help advance </a:t>
            </a:r>
            <a:r>
              <a:rPr sz="1000" spc="0" dirty="0">
                <a:solidFill>
                  <a:srgbClr val="674264"/>
                </a:solidFill>
                <a:latin typeface="Palatino Linotype"/>
                <a:cs typeface="Palatino Linotype"/>
              </a:rPr>
              <a:t>the </a:t>
            </a:r>
            <a:r>
              <a:rPr sz="1000" spc="-5" dirty="0">
                <a:solidFill>
                  <a:srgbClr val="674264"/>
                </a:solidFill>
                <a:latin typeface="Palatino Linotype"/>
                <a:cs typeface="Palatino Linotype"/>
              </a:rPr>
              <a:t>goals  of </a:t>
            </a:r>
            <a:r>
              <a:rPr sz="1000" spc="0" dirty="0">
                <a:solidFill>
                  <a:srgbClr val="674264"/>
                </a:solidFill>
                <a:latin typeface="Palatino Linotype"/>
                <a:cs typeface="Palatino Linotype"/>
              </a:rPr>
              <a:t>the </a:t>
            </a:r>
            <a:r>
              <a:rPr sz="1000" spc="-5" dirty="0">
                <a:solidFill>
                  <a:srgbClr val="674264"/>
                </a:solidFill>
                <a:latin typeface="Palatino Linotype"/>
                <a:cs typeface="Palatino Linotype"/>
              </a:rPr>
              <a:t>larger</a:t>
            </a:r>
            <a:r>
              <a:rPr sz="1000" spc="-10" dirty="0">
                <a:solidFill>
                  <a:srgbClr val="674264"/>
                </a:solidFill>
                <a:latin typeface="Palatino Linotype"/>
                <a:cs typeface="Palatino Linotype"/>
              </a:rPr>
              <a:t> community.</a:t>
            </a:r>
            <a:endParaRPr sz="1000">
              <a:latin typeface="Palatino Linotype"/>
              <a:cs typeface="Palatino Linotype"/>
            </a:endParaRPr>
          </a:p>
        </p:txBody>
      </p:sp>
      <p:sp>
        <p:nvSpPr>
          <p:cNvPr id="44" name="object 44"/>
          <p:cNvSpPr txBox="1"/>
          <p:nvPr/>
        </p:nvSpPr>
        <p:spPr>
          <a:xfrm>
            <a:off x="3919220" y="6330236"/>
            <a:ext cx="2983230" cy="914400"/>
          </a:xfrm>
          <a:prstGeom prst="rect">
            <a:avLst/>
          </a:prstGeom>
        </p:spPr>
        <p:txBody>
          <a:bodyPr vert="horz" wrap="square" lIns="0" tIns="38100" rIns="0" bIns="0" rtlCol="0">
            <a:spAutoFit/>
          </a:bodyPr>
          <a:lstStyle/>
          <a:p>
            <a:pPr marL="12700">
              <a:lnSpc>
                <a:spcPct val="100000"/>
              </a:lnSpc>
              <a:spcBef>
                <a:spcPts val="300"/>
              </a:spcBef>
            </a:pPr>
            <a:r>
              <a:rPr sz="1000" dirty="0">
                <a:solidFill>
                  <a:srgbClr val="231F20"/>
                </a:solidFill>
                <a:latin typeface="Palatino Linotype"/>
                <a:cs typeface="Palatino Linotype"/>
              </a:rPr>
              <a:t>These </a:t>
            </a:r>
            <a:r>
              <a:rPr sz="1000" spc="-5" dirty="0">
                <a:solidFill>
                  <a:srgbClr val="231F20"/>
                </a:solidFill>
                <a:latin typeface="Palatino Linotype"/>
                <a:cs typeface="Palatino Linotype"/>
              </a:rPr>
              <a:t>principles </a:t>
            </a:r>
            <a:r>
              <a:rPr sz="1000" spc="-15" dirty="0">
                <a:solidFill>
                  <a:srgbClr val="231F20"/>
                </a:solidFill>
                <a:latin typeface="Palatino Linotype"/>
                <a:cs typeface="Palatino Linotype"/>
              </a:rPr>
              <a:t>have </a:t>
            </a:r>
            <a:r>
              <a:rPr sz="1000" dirty="0">
                <a:solidFill>
                  <a:srgbClr val="231F20"/>
                </a:solidFill>
                <a:latin typeface="Palatino Linotype"/>
                <a:cs typeface="Palatino Linotype"/>
              </a:rPr>
              <a:t>been used </a:t>
            </a:r>
            <a:r>
              <a:rPr sz="1000" spc="-5" dirty="0">
                <a:solidFill>
                  <a:srgbClr val="231F20"/>
                </a:solidFill>
                <a:latin typeface="Palatino Linotype"/>
                <a:cs typeface="Palatino Linotype"/>
              </a:rPr>
              <a:t>to formulate</a:t>
            </a:r>
            <a:r>
              <a:rPr sz="1000" spc="40" dirty="0">
                <a:solidFill>
                  <a:srgbClr val="231F20"/>
                </a:solidFill>
                <a:latin typeface="Palatino Linotype"/>
                <a:cs typeface="Palatino Linotype"/>
              </a:rPr>
              <a:t> </a:t>
            </a:r>
            <a:r>
              <a:rPr sz="1000" spc="0" dirty="0">
                <a:solidFill>
                  <a:srgbClr val="231F20"/>
                </a:solidFill>
                <a:latin typeface="Palatino Linotype"/>
                <a:cs typeface="Palatino Linotype"/>
              </a:rPr>
              <a:t>the</a:t>
            </a:r>
            <a:endParaRPr sz="1000">
              <a:latin typeface="Palatino Linotype"/>
              <a:cs typeface="Palatino Linotype"/>
            </a:endParaRPr>
          </a:p>
          <a:p>
            <a:pPr marL="12700" marR="5080">
              <a:lnSpc>
                <a:spcPct val="116700"/>
              </a:lnSpc>
            </a:pPr>
            <a:r>
              <a:rPr sz="1000" spc="-5" dirty="0">
                <a:solidFill>
                  <a:srgbClr val="231F20"/>
                </a:solidFill>
                <a:latin typeface="Palatino Linotype"/>
                <a:cs typeface="Palatino Linotype"/>
              </a:rPr>
              <a:t>33 </a:t>
            </a:r>
            <a:r>
              <a:rPr sz="1000" dirty="0">
                <a:solidFill>
                  <a:srgbClr val="231F20"/>
                </a:solidFill>
                <a:latin typeface="Palatino Linotype"/>
                <a:cs typeface="Palatino Linotype"/>
              </a:rPr>
              <a:t>planning </a:t>
            </a:r>
            <a:r>
              <a:rPr sz="1000" spc="-5" dirty="0">
                <a:solidFill>
                  <a:srgbClr val="231F20"/>
                </a:solidFill>
                <a:latin typeface="Palatino Linotype"/>
                <a:cs typeface="Palatino Linotype"/>
              </a:rPr>
              <a:t>parameters </a:t>
            </a:r>
            <a:r>
              <a:rPr sz="1000" dirty="0">
                <a:solidFill>
                  <a:srgbClr val="231F20"/>
                </a:solidFill>
                <a:latin typeface="Palatino Linotype"/>
                <a:cs typeface="Palatino Linotype"/>
              </a:rPr>
              <a:t>listed </a:t>
            </a:r>
            <a:r>
              <a:rPr sz="1000" spc="0" dirty="0">
                <a:solidFill>
                  <a:srgbClr val="231F20"/>
                </a:solidFill>
                <a:latin typeface="Palatino Linotype"/>
                <a:cs typeface="Palatino Linotype"/>
              </a:rPr>
              <a:t>in the </a:t>
            </a:r>
            <a:r>
              <a:rPr sz="1000" spc="-10" dirty="0">
                <a:solidFill>
                  <a:srgbClr val="231F20"/>
                </a:solidFill>
                <a:latin typeface="Palatino Linotype"/>
                <a:cs typeface="Palatino Linotype"/>
              </a:rPr>
              <a:t>adopted </a:t>
            </a:r>
            <a:r>
              <a:rPr sz="1000" spc="-5" dirty="0">
                <a:solidFill>
                  <a:srgbClr val="231F20"/>
                </a:solidFill>
                <a:latin typeface="Palatino Linotype"/>
                <a:cs typeface="Palatino Linotype"/>
              </a:rPr>
              <a:t>Master  </a:t>
            </a:r>
            <a:r>
              <a:rPr sz="1000" dirty="0">
                <a:solidFill>
                  <a:srgbClr val="231F20"/>
                </a:solidFill>
                <a:latin typeface="Palatino Linotype"/>
                <a:cs typeface="Palatino Linotype"/>
              </a:rPr>
              <a:t>Plan. These planning </a:t>
            </a:r>
            <a:r>
              <a:rPr sz="1000" spc="-5" dirty="0">
                <a:solidFill>
                  <a:srgbClr val="231F20"/>
                </a:solidFill>
                <a:latin typeface="Palatino Linotype"/>
                <a:cs typeface="Palatino Linotype"/>
              </a:rPr>
              <a:t>parameters </a:t>
            </a:r>
            <a:r>
              <a:rPr sz="1000" dirty="0">
                <a:solidFill>
                  <a:srgbClr val="231F20"/>
                </a:solidFill>
                <a:latin typeface="Palatino Linotype"/>
                <a:cs typeface="Palatino Linotype"/>
              </a:rPr>
              <a:t>are </a:t>
            </a:r>
            <a:r>
              <a:rPr sz="1000" spc="-5" dirty="0">
                <a:solidFill>
                  <a:srgbClr val="231F20"/>
                </a:solidFill>
                <a:latin typeface="Palatino Linotype"/>
                <a:cs typeface="Palatino Linotype"/>
              </a:rPr>
              <a:t>included </a:t>
            </a:r>
            <a:r>
              <a:rPr sz="1000" spc="0" dirty="0">
                <a:solidFill>
                  <a:srgbClr val="231F20"/>
                </a:solidFill>
                <a:latin typeface="Palatino Linotype"/>
                <a:cs typeface="Palatino Linotype"/>
              </a:rPr>
              <a:t>in  </a:t>
            </a:r>
            <a:r>
              <a:rPr sz="1000" spc="-5" dirty="0">
                <a:solidFill>
                  <a:srgbClr val="231F20"/>
                </a:solidFill>
                <a:latin typeface="Palatino Linotype"/>
                <a:cs typeface="Palatino Linotype"/>
              </a:rPr>
              <a:t>Appendix </a:t>
            </a:r>
            <a:r>
              <a:rPr sz="1000" spc="-10" dirty="0">
                <a:solidFill>
                  <a:srgbClr val="231F20"/>
                </a:solidFill>
                <a:latin typeface="Palatino Linotype"/>
                <a:cs typeface="Palatino Linotype"/>
              </a:rPr>
              <a:t>A: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Guiding Principles </a:t>
            </a:r>
            <a:r>
              <a:rPr sz="1000" dirty="0">
                <a:solidFill>
                  <a:srgbClr val="231F20"/>
                </a:solidFill>
                <a:latin typeface="Palatino Linotype"/>
                <a:cs typeface="Palatino Linotype"/>
              </a:rPr>
              <a:t>and </a:t>
            </a:r>
            <a:r>
              <a:rPr sz="1000" spc="0" dirty="0">
                <a:solidFill>
                  <a:srgbClr val="231F20"/>
                </a:solidFill>
                <a:latin typeface="Palatino Linotype"/>
                <a:cs typeface="Palatino Linotype"/>
              </a:rPr>
              <a:t>Planning  </a:t>
            </a:r>
            <a:r>
              <a:rPr sz="1000" spc="-5" dirty="0">
                <a:solidFill>
                  <a:srgbClr val="231F20"/>
                </a:solidFill>
                <a:latin typeface="Palatino Linotype"/>
                <a:cs typeface="Palatino Linotype"/>
              </a:rPr>
              <a:t>Parameters.</a:t>
            </a:r>
            <a:endParaRPr sz="1000">
              <a:latin typeface="Palatino Linotype"/>
              <a:cs typeface="Palatino Linotype"/>
            </a:endParaRPr>
          </a:p>
        </p:txBody>
      </p:sp>
      <p:sp>
        <p:nvSpPr>
          <p:cNvPr id="45" name="object 45"/>
          <p:cNvSpPr txBox="1"/>
          <p:nvPr/>
        </p:nvSpPr>
        <p:spPr>
          <a:xfrm>
            <a:off x="444500" y="1717286"/>
            <a:ext cx="2981325" cy="1231900"/>
          </a:xfrm>
          <a:prstGeom prst="rect">
            <a:avLst/>
          </a:prstGeom>
        </p:spPr>
        <p:txBody>
          <a:bodyPr vert="horz" wrap="square" lIns="0" tIns="11430" rIns="0" bIns="0" rtlCol="0">
            <a:spAutoFit/>
          </a:bodyPr>
          <a:lstStyle/>
          <a:p>
            <a:pPr marL="12700" marR="5080">
              <a:lnSpc>
                <a:spcPct val="113199"/>
              </a:lnSpc>
              <a:spcBef>
                <a:spcPts val="90"/>
              </a:spcBef>
            </a:pPr>
            <a:r>
              <a:rPr sz="1000" dirty="0">
                <a:solidFill>
                  <a:srgbClr val="231F20"/>
                </a:solidFill>
                <a:latin typeface="Palatino Linotype"/>
                <a:cs typeface="Palatino Linotype"/>
              </a:rPr>
              <a:t>The Master </a:t>
            </a:r>
            <a:r>
              <a:rPr sz="1000" spc="-15" dirty="0">
                <a:solidFill>
                  <a:srgbClr val="231F20"/>
                </a:solidFill>
                <a:latin typeface="Palatino Linotype"/>
                <a:cs typeface="Palatino Linotype"/>
              </a:rPr>
              <a:t>Plan </a:t>
            </a:r>
            <a:r>
              <a:rPr sz="1000" dirty="0">
                <a:solidFill>
                  <a:srgbClr val="231F20"/>
                </a:solidFill>
                <a:latin typeface="Palatino Linotype"/>
                <a:cs typeface="Palatino Linotype"/>
              </a:rPr>
              <a:t>calls </a:t>
            </a:r>
            <a:r>
              <a:rPr sz="1000" spc="-5" dirty="0">
                <a:solidFill>
                  <a:srgbClr val="231F20"/>
                </a:solidFill>
                <a:latin typeface="Palatino Linotype"/>
                <a:cs typeface="Palatino Linotype"/>
              </a:rPr>
              <a:t>for </a:t>
            </a:r>
            <a:r>
              <a:rPr sz="1000" dirty="0">
                <a:solidFill>
                  <a:srgbClr val="231F20"/>
                </a:solidFill>
                <a:latin typeface="Palatino Linotype"/>
                <a:cs typeface="Palatino Linotype"/>
              </a:rPr>
              <a:t>a 10-foot setback along </a:t>
            </a:r>
            <a:r>
              <a:rPr sz="1000" spc="-5" dirty="0">
                <a:solidFill>
                  <a:srgbClr val="231F20"/>
                </a:solidFill>
                <a:latin typeface="Palatino Linotype"/>
                <a:cs typeface="Palatino Linotype"/>
              </a:rPr>
              <a:t>the  north </a:t>
            </a:r>
            <a:r>
              <a:rPr sz="1000" dirty="0">
                <a:solidFill>
                  <a:srgbClr val="231F20"/>
                </a:solidFill>
                <a:latin typeface="Palatino Linotype"/>
                <a:cs typeface="Palatino Linotype"/>
              </a:rPr>
              <a:t>edges of Block 167 and </a:t>
            </a:r>
            <a:r>
              <a:rPr sz="1000" spc="-5" dirty="0">
                <a:solidFill>
                  <a:srgbClr val="231F20"/>
                </a:solidFill>
                <a:latin typeface="Palatino Linotype"/>
                <a:cs typeface="Palatino Linotype"/>
              </a:rPr>
              <a:t>the Original Hospital  </a:t>
            </a:r>
            <a:r>
              <a:rPr sz="1000" dirty="0">
                <a:solidFill>
                  <a:srgbClr val="231F20"/>
                </a:solidFill>
                <a:latin typeface="Palatino Linotype"/>
                <a:cs typeface="Palatino Linotype"/>
              </a:rPr>
              <a:t>Block, as </a:t>
            </a:r>
            <a:r>
              <a:rPr sz="1000" spc="-5" dirty="0">
                <a:solidFill>
                  <a:srgbClr val="231F20"/>
                </a:solidFill>
                <a:latin typeface="Palatino Linotype"/>
                <a:cs typeface="Palatino Linotype"/>
              </a:rPr>
              <a:t>well </a:t>
            </a:r>
            <a:r>
              <a:rPr sz="1000" dirty="0">
                <a:solidFill>
                  <a:srgbClr val="231F20"/>
                </a:solidFill>
                <a:latin typeface="Palatino Linotype"/>
                <a:cs typeface="Palatino Linotype"/>
              </a:rPr>
              <a:t>as along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I-35 southbound</a:t>
            </a:r>
            <a:r>
              <a:rPr sz="1000" spc="-90" dirty="0">
                <a:solidFill>
                  <a:srgbClr val="231F20"/>
                </a:solidFill>
                <a:latin typeface="Palatino Linotype"/>
                <a:cs typeface="Palatino Linotype"/>
              </a:rPr>
              <a:t> </a:t>
            </a:r>
            <a:r>
              <a:rPr sz="1000" spc="-5" dirty="0">
                <a:solidFill>
                  <a:srgbClr val="231F20"/>
                </a:solidFill>
                <a:latin typeface="Palatino Linotype"/>
                <a:cs typeface="Palatino Linotype"/>
              </a:rPr>
              <a:t>Frontage  </a:t>
            </a:r>
            <a:r>
              <a:rPr sz="1000" dirty="0">
                <a:solidFill>
                  <a:srgbClr val="231F20"/>
                </a:solidFill>
                <a:latin typeface="Palatino Linotype"/>
                <a:cs typeface="Palatino Linotype"/>
              </a:rPr>
              <a:t>Road </a:t>
            </a:r>
            <a:r>
              <a:rPr sz="1000" spc="-5" dirty="0">
                <a:solidFill>
                  <a:srgbClr val="231F20"/>
                </a:solidFill>
                <a:latin typeface="Palatino Linotype"/>
                <a:cs typeface="Palatino Linotype"/>
              </a:rPr>
              <a:t>to </a:t>
            </a:r>
            <a:r>
              <a:rPr sz="1000" dirty="0">
                <a:solidFill>
                  <a:srgbClr val="231F20"/>
                </a:solidFill>
                <a:latin typeface="Palatino Linotype"/>
                <a:cs typeface="Palatino Linotype"/>
              </a:rPr>
              <a:t>allow </a:t>
            </a:r>
            <a:r>
              <a:rPr sz="1000" spc="-5" dirty="0">
                <a:solidFill>
                  <a:srgbClr val="231F20"/>
                </a:solidFill>
                <a:latin typeface="Palatino Linotype"/>
                <a:cs typeface="Palatino Linotype"/>
              </a:rPr>
              <a:t>for the preservation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these </a:t>
            </a:r>
            <a:r>
              <a:rPr sz="1000" dirty="0">
                <a:solidFill>
                  <a:srgbClr val="231F20"/>
                </a:solidFill>
                <a:latin typeface="Palatino Linotype"/>
                <a:cs typeface="Palatino Linotype"/>
              </a:rPr>
              <a:t>existing,  mature </a:t>
            </a:r>
            <a:r>
              <a:rPr sz="1000" spc="-5" dirty="0">
                <a:solidFill>
                  <a:srgbClr val="231F20"/>
                </a:solidFill>
                <a:latin typeface="Palatino Linotype"/>
                <a:cs typeface="Palatino Linotype"/>
              </a:rPr>
              <a:t>trees. </a:t>
            </a: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 </a:t>
            </a:r>
            <a:r>
              <a:rPr sz="1000" dirty="0">
                <a:solidFill>
                  <a:srgbClr val="231F20"/>
                </a:solidFill>
                <a:latin typeface="Palatino Linotype"/>
                <a:cs typeface="Palatino Linotype"/>
              </a:rPr>
              <a:t>will work with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City  of </a:t>
            </a:r>
            <a:r>
              <a:rPr sz="1000" spc="-20" dirty="0">
                <a:solidFill>
                  <a:srgbClr val="231F20"/>
                </a:solidFill>
                <a:latin typeface="Palatino Linotype"/>
                <a:cs typeface="Palatino Linotype"/>
              </a:rPr>
              <a:t>Austin </a:t>
            </a:r>
            <a:r>
              <a:rPr sz="1000" spc="-5" dirty="0">
                <a:solidFill>
                  <a:srgbClr val="231F20"/>
                </a:solidFill>
                <a:latin typeface="Palatino Linotype"/>
                <a:cs typeface="Palatino Linotype"/>
              </a:rPr>
              <a:t>to </a:t>
            </a:r>
            <a:r>
              <a:rPr sz="1000" dirty="0">
                <a:solidFill>
                  <a:srgbClr val="231F20"/>
                </a:solidFill>
                <a:latin typeface="Palatino Linotype"/>
                <a:cs typeface="Palatino Linotype"/>
              </a:rPr>
              <a:t>establish an agreement </a:t>
            </a:r>
            <a:r>
              <a:rPr sz="1000" spc="-5" dirty="0">
                <a:solidFill>
                  <a:srgbClr val="231F20"/>
                </a:solidFill>
                <a:latin typeface="Palatino Linotype"/>
                <a:cs typeface="Palatino Linotype"/>
              </a:rPr>
              <a:t>defining the tree  preservation </a:t>
            </a:r>
            <a:r>
              <a:rPr sz="1000" dirty="0">
                <a:solidFill>
                  <a:srgbClr val="231F20"/>
                </a:solidFill>
                <a:latin typeface="Palatino Linotype"/>
                <a:cs typeface="Palatino Linotype"/>
              </a:rPr>
              <a:t>and mitigation </a:t>
            </a:r>
            <a:r>
              <a:rPr sz="1000" spc="-5" dirty="0">
                <a:solidFill>
                  <a:srgbClr val="231F20"/>
                </a:solidFill>
                <a:latin typeface="Palatino Linotype"/>
                <a:cs typeface="Palatino Linotype"/>
              </a:rPr>
              <a:t>plan for 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Site.</a:t>
            </a:r>
            <a:endParaRPr sz="1000">
              <a:latin typeface="Palatino Linotype"/>
              <a:cs typeface="Palatino Linotype"/>
            </a:endParaRPr>
          </a:p>
        </p:txBody>
      </p:sp>
      <p:sp>
        <p:nvSpPr>
          <p:cNvPr id="46" name="object 46"/>
          <p:cNvSpPr txBox="1"/>
          <p:nvPr/>
        </p:nvSpPr>
        <p:spPr>
          <a:xfrm>
            <a:off x="444500" y="3126986"/>
            <a:ext cx="1889760" cy="177800"/>
          </a:xfrm>
          <a:prstGeom prst="rect">
            <a:avLst/>
          </a:prstGeom>
        </p:spPr>
        <p:txBody>
          <a:bodyPr vert="horz" wrap="square" lIns="0" tIns="12700" rIns="0" bIns="0" rtlCol="0">
            <a:spAutoFit/>
          </a:bodyPr>
          <a:lstStyle/>
          <a:p>
            <a:pPr marL="12700">
              <a:lnSpc>
                <a:spcPct val="100000"/>
              </a:lnSpc>
              <a:spcBef>
                <a:spcPts val="100"/>
              </a:spcBef>
            </a:pPr>
            <a:r>
              <a:rPr sz="1000" b="1" i="1" spc="-10" dirty="0">
                <a:solidFill>
                  <a:srgbClr val="231F20"/>
                </a:solidFill>
                <a:latin typeface="PalatinoLinotype-BoldItalic"/>
                <a:cs typeface="PalatinoLinotype-BoldItalic"/>
              </a:rPr>
              <a:t>f. </a:t>
            </a:r>
            <a:r>
              <a:rPr sz="1000" b="1" i="1" spc="-15" dirty="0">
                <a:solidFill>
                  <a:srgbClr val="231F20"/>
                </a:solidFill>
                <a:latin typeface="PalatinoLinotype-BoldItalic"/>
                <a:cs typeface="PalatinoLinotype-BoldItalic"/>
              </a:rPr>
              <a:t>Reduced Parking</a:t>
            </a:r>
            <a:r>
              <a:rPr sz="1000" b="1" i="1" spc="150" dirty="0">
                <a:solidFill>
                  <a:srgbClr val="231F20"/>
                </a:solidFill>
                <a:latin typeface="PalatinoLinotype-BoldItalic"/>
                <a:cs typeface="PalatinoLinotype-BoldItalic"/>
              </a:rPr>
              <a:t> </a:t>
            </a:r>
            <a:r>
              <a:rPr sz="1000" b="1" i="1" spc="-15" dirty="0">
                <a:solidFill>
                  <a:srgbClr val="231F20"/>
                </a:solidFill>
                <a:latin typeface="PalatinoLinotype-BoldItalic"/>
                <a:cs typeface="PalatinoLinotype-BoldItalic"/>
              </a:rPr>
              <a:t>Requirements</a:t>
            </a:r>
            <a:endParaRPr sz="1000">
              <a:latin typeface="PalatinoLinotype-BoldItalic"/>
              <a:cs typeface="PalatinoLinotype-BoldItalic"/>
            </a:endParaRPr>
          </a:p>
        </p:txBody>
      </p:sp>
      <p:sp>
        <p:nvSpPr>
          <p:cNvPr id="47" name="object 47"/>
          <p:cNvSpPr txBox="1"/>
          <p:nvPr/>
        </p:nvSpPr>
        <p:spPr>
          <a:xfrm>
            <a:off x="444500" y="3336537"/>
            <a:ext cx="3143250" cy="29273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City of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Parking Ordinance </a:t>
            </a:r>
            <a:r>
              <a:rPr sz="1000" spc="0" dirty="0">
                <a:solidFill>
                  <a:srgbClr val="231F20"/>
                </a:solidFill>
                <a:latin typeface="Palatino Linotype"/>
                <a:cs typeface="Palatino Linotype"/>
              </a:rPr>
              <a:t>encourages  </a:t>
            </a:r>
            <a:r>
              <a:rPr sz="1000" dirty="0">
                <a:solidFill>
                  <a:srgbClr val="231F20"/>
                </a:solidFill>
                <a:latin typeface="Palatino Linotype"/>
                <a:cs typeface="Palatino Linotype"/>
              </a:rPr>
              <a:t>reduced and shared parking for mixed-use projects  and for affordable housing units. The adopted </a:t>
            </a:r>
            <a:r>
              <a:rPr sz="1000" spc="0" dirty="0">
                <a:solidFill>
                  <a:srgbClr val="231F20"/>
                </a:solidFill>
                <a:latin typeface="Palatino Linotype"/>
                <a:cs typeface="Palatino Linotype"/>
              </a:rPr>
              <a:t>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development scenario does not necessarily  minimize the number of parking spaces required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the development as envisioned, but Central Health  encourages respondents to explore such </a:t>
            </a:r>
            <a:r>
              <a:rPr sz="1000" spc="0" dirty="0">
                <a:solidFill>
                  <a:srgbClr val="231F20"/>
                </a:solidFill>
                <a:latin typeface="Palatino Linotype"/>
                <a:cs typeface="Palatino Linotype"/>
              </a:rPr>
              <a:t>approaches,  </a:t>
            </a:r>
            <a:r>
              <a:rPr sz="1000" dirty="0">
                <a:solidFill>
                  <a:srgbClr val="231F20"/>
                </a:solidFill>
                <a:latin typeface="Palatino Linotype"/>
                <a:cs typeface="Palatino Linotype"/>
              </a:rPr>
              <a:t>while also ensuring the development is functional </a:t>
            </a:r>
            <a:r>
              <a:rPr sz="1000" spc="0" dirty="0">
                <a:solidFill>
                  <a:srgbClr val="231F20"/>
                </a:solidFill>
                <a:latin typeface="Palatino Linotype"/>
                <a:cs typeface="Palatino Linotype"/>
              </a:rPr>
              <a:t>and  marketable.</a:t>
            </a:r>
            <a:endParaRPr sz="1000">
              <a:latin typeface="Palatino Linotype"/>
              <a:cs typeface="Palatino Linotype"/>
            </a:endParaRPr>
          </a:p>
          <a:p>
            <a:pPr marL="12700" marR="76835">
              <a:lnSpc>
                <a:spcPct val="116700"/>
              </a:lnSpc>
              <a:spcBef>
                <a:spcPts val="450"/>
              </a:spcBef>
            </a:pPr>
            <a:r>
              <a:rPr sz="1000" dirty="0">
                <a:solidFill>
                  <a:srgbClr val="231F20"/>
                </a:solidFill>
                <a:latin typeface="Palatino Linotype"/>
                <a:cs typeface="Palatino Linotype"/>
              </a:rPr>
              <a:t>Respondents are encouraged to be </a:t>
            </a:r>
            <a:r>
              <a:rPr sz="1000" spc="-5" dirty="0">
                <a:solidFill>
                  <a:srgbClr val="231F20"/>
                </a:solidFill>
                <a:latin typeface="Palatino Linotype"/>
                <a:cs typeface="Palatino Linotype"/>
              </a:rPr>
              <a:t>knowledgeable  </a:t>
            </a:r>
            <a:r>
              <a:rPr sz="1000" dirty="0">
                <a:solidFill>
                  <a:srgbClr val="231F20"/>
                </a:solidFill>
                <a:latin typeface="Palatino Linotype"/>
                <a:cs typeface="Palatino Linotype"/>
              </a:rPr>
              <a:t>about the 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Parking Strategy project  (</a:t>
            </a:r>
            <a:r>
              <a:rPr sz="1000" u="sng" dirty="0">
                <a:solidFill>
                  <a:srgbClr val="205E9E"/>
                </a:solidFill>
                <a:uFill>
                  <a:solidFill>
                    <a:srgbClr val="205E9E"/>
                  </a:solidFill>
                </a:uFill>
                <a:latin typeface="Palatino Linotype"/>
                <a:cs typeface="Palatino Linotype"/>
                <a:hlinkClick r:id="rId4"/>
              </a:rPr>
              <a:t>www.downtownaustin.com/daa/parking-strategy</a:t>
            </a:r>
            <a:r>
              <a:rPr sz="1000" dirty="0">
                <a:solidFill>
                  <a:srgbClr val="231F20"/>
                </a:solidFill>
                <a:latin typeface="Palatino Linotype"/>
                <a:cs typeface="Palatino Linotype"/>
              </a:rPr>
              <a:t>),  a study recently launched by the 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Alliance </a:t>
            </a:r>
            <a:r>
              <a:rPr sz="1000" spc="-10" dirty="0">
                <a:solidFill>
                  <a:srgbClr val="231F20"/>
                </a:solidFill>
                <a:latin typeface="Palatino Linotype"/>
                <a:cs typeface="Palatino Linotype"/>
              </a:rPr>
              <a:t>(DAA) </a:t>
            </a:r>
            <a:r>
              <a:rPr sz="1000" dirty="0">
                <a:solidFill>
                  <a:srgbClr val="231F20"/>
                </a:solidFill>
                <a:latin typeface="Palatino Linotype"/>
                <a:cs typeface="Palatino Linotype"/>
              </a:rPr>
              <a:t>to recommend and implement best  practices in regulating and managing on-street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off-street</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parking.</a:t>
            </a:r>
            <a:endParaRPr sz="1000">
              <a:latin typeface="Palatino Linotype"/>
              <a:cs typeface="Palatino Linotype"/>
            </a:endParaRPr>
          </a:p>
        </p:txBody>
      </p:sp>
      <p:sp>
        <p:nvSpPr>
          <p:cNvPr id="48" name="object 48"/>
          <p:cNvSpPr txBox="1"/>
          <p:nvPr/>
        </p:nvSpPr>
        <p:spPr>
          <a:xfrm>
            <a:off x="444500" y="6359135"/>
            <a:ext cx="3155315" cy="1739900"/>
          </a:xfrm>
          <a:prstGeom prst="rect">
            <a:avLst/>
          </a:prstGeom>
        </p:spPr>
        <p:txBody>
          <a:bodyPr vert="horz" wrap="square" lIns="0" tIns="95250" rIns="0" bIns="0" rtlCol="0">
            <a:spAutoFit/>
          </a:bodyPr>
          <a:lstStyle/>
          <a:p>
            <a:pPr marL="12700">
              <a:lnSpc>
                <a:spcPct val="100000"/>
              </a:lnSpc>
              <a:spcBef>
                <a:spcPts val="750"/>
              </a:spcBef>
            </a:pPr>
            <a:r>
              <a:rPr sz="1000" b="1" i="1" spc="-10" dirty="0">
                <a:solidFill>
                  <a:srgbClr val="231F20"/>
                </a:solidFill>
                <a:latin typeface="PalatinoLinotype-BoldItalic"/>
                <a:cs typeface="PalatinoLinotype-BoldItalic"/>
              </a:rPr>
              <a:t>g. Downtown </a:t>
            </a:r>
            <a:r>
              <a:rPr sz="1000" b="1" i="1" spc="-20" dirty="0">
                <a:solidFill>
                  <a:srgbClr val="231F20"/>
                </a:solidFill>
                <a:latin typeface="PalatinoLinotype-BoldItalic"/>
                <a:cs typeface="PalatinoLinotype-BoldItalic"/>
              </a:rPr>
              <a:t>Austin </a:t>
            </a:r>
            <a:r>
              <a:rPr sz="1000" b="1" i="1" spc="-10" dirty="0">
                <a:solidFill>
                  <a:srgbClr val="231F20"/>
                </a:solidFill>
                <a:latin typeface="PalatinoLinotype-BoldItalic"/>
                <a:cs typeface="PalatinoLinotype-BoldItalic"/>
              </a:rPr>
              <a:t>Alliance</a:t>
            </a:r>
            <a:r>
              <a:rPr sz="1000" b="1" i="1" spc="5" dirty="0">
                <a:solidFill>
                  <a:srgbClr val="231F20"/>
                </a:solidFill>
                <a:latin typeface="PalatinoLinotype-BoldItalic"/>
                <a:cs typeface="PalatinoLinotype-BoldItalic"/>
              </a:rPr>
              <a:t> </a:t>
            </a:r>
            <a:r>
              <a:rPr sz="1000" b="1" i="1" spc="-25" dirty="0">
                <a:solidFill>
                  <a:srgbClr val="231F20"/>
                </a:solidFill>
                <a:latin typeface="PalatinoLinotype-BoldItalic"/>
                <a:cs typeface="PalatinoLinotype-BoldItalic"/>
              </a:rPr>
              <a:t>(DAA)</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The Site falls within the perimeter of the </a:t>
            </a:r>
            <a:r>
              <a:rPr sz="1000" spc="0" dirty="0">
                <a:solidFill>
                  <a:srgbClr val="231F20"/>
                </a:solidFill>
                <a:latin typeface="Palatino Linotype"/>
                <a:cs typeface="Palatino Linotype"/>
              </a:rPr>
              <a:t>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Alliance </a:t>
            </a:r>
            <a:r>
              <a:rPr sz="1000" spc="-10" dirty="0">
                <a:solidFill>
                  <a:srgbClr val="231F20"/>
                </a:solidFill>
                <a:latin typeface="Palatino Linotype"/>
                <a:cs typeface="Palatino Linotype"/>
              </a:rPr>
              <a:t>(DAA), </a:t>
            </a:r>
            <a:r>
              <a:rPr sz="1000" dirty="0">
                <a:solidFill>
                  <a:srgbClr val="231F20"/>
                </a:solidFill>
                <a:latin typeface="Palatino Linotype"/>
                <a:cs typeface="Palatino Linotype"/>
              </a:rPr>
              <a:t>a public improvement </a:t>
            </a:r>
            <a:r>
              <a:rPr sz="1000" spc="0" dirty="0">
                <a:solidFill>
                  <a:srgbClr val="231F20"/>
                </a:solidFill>
                <a:latin typeface="Palatino Linotype"/>
                <a:cs typeface="Palatino Linotype"/>
              </a:rPr>
              <a:t>district.  </a:t>
            </a:r>
            <a:r>
              <a:rPr sz="1000" dirty="0">
                <a:solidFill>
                  <a:srgbClr val="231F20"/>
                </a:solidFill>
                <a:latin typeface="Palatino Linotype"/>
                <a:cs typeface="Palatino Linotype"/>
              </a:rPr>
              <a:t>The DAA is a partnership of downtown property  owners, individuals, and businesses devoted to  preserving and enhancing the </a:t>
            </a:r>
            <a:r>
              <a:rPr sz="1000" spc="-5" dirty="0">
                <a:solidFill>
                  <a:srgbClr val="231F20"/>
                </a:solidFill>
                <a:latin typeface="Palatino Linotype"/>
                <a:cs typeface="Palatino Linotype"/>
              </a:rPr>
              <a:t>value </a:t>
            </a:r>
            <a:r>
              <a:rPr sz="1000" dirty="0">
                <a:solidFill>
                  <a:srgbClr val="231F20"/>
                </a:solidFill>
                <a:latin typeface="Palatino Linotype"/>
                <a:cs typeface="Palatino Linotype"/>
              </a:rPr>
              <a:t>and vitality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downtown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It levees an annual tax and uses the  proceeds thereof to advance the collective vision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the future of</a:t>
            </a:r>
            <a:r>
              <a:rPr sz="1000" spc="40" dirty="0">
                <a:solidFill>
                  <a:srgbClr val="231F20"/>
                </a:solidFill>
                <a:latin typeface="Palatino Linotype"/>
                <a:cs typeface="Palatino Linotype"/>
              </a:rPr>
              <a:t> </a:t>
            </a:r>
            <a:r>
              <a:rPr sz="1000" spc="0" dirty="0">
                <a:solidFill>
                  <a:srgbClr val="231F20"/>
                </a:solidFill>
                <a:latin typeface="Palatino Linotype"/>
                <a:cs typeface="Palatino Linotype"/>
              </a:rPr>
              <a:t>downtown.</a:t>
            </a:r>
            <a:endParaRPr sz="1000">
              <a:latin typeface="Palatino Linotype"/>
              <a:cs typeface="Palatino Linotype"/>
            </a:endParaRPr>
          </a:p>
        </p:txBody>
      </p:sp>
      <p:sp>
        <p:nvSpPr>
          <p:cNvPr id="49" name="object 49"/>
          <p:cNvSpPr txBox="1"/>
          <p:nvPr/>
        </p:nvSpPr>
        <p:spPr>
          <a:xfrm>
            <a:off x="3919220" y="1416497"/>
            <a:ext cx="3152775" cy="15621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Guiding</a:t>
            </a:r>
            <a:r>
              <a:rPr sz="1000" b="1" spc="35" dirty="0">
                <a:solidFill>
                  <a:srgbClr val="231F20"/>
                </a:solidFill>
                <a:latin typeface="Palatino Linotype"/>
                <a:cs typeface="Palatino Linotype"/>
              </a:rPr>
              <a:t> </a:t>
            </a:r>
            <a:r>
              <a:rPr sz="1000" b="1" dirty="0">
                <a:solidFill>
                  <a:srgbClr val="231F20"/>
                </a:solidFill>
                <a:latin typeface="Palatino Linotype"/>
                <a:cs typeface="Palatino Linotype"/>
              </a:rPr>
              <a:t>Principles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is informed by three overarching,  guiding principles developed and adopted by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Health’s Board of Managers at the outset of the </a:t>
            </a:r>
            <a:r>
              <a:rPr sz="1000" spc="0" dirty="0">
                <a:solidFill>
                  <a:srgbClr val="231F20"/>
                </a:solidFill>
                <a:latin typeface="Palatino Linotype"/>
                <a:cs typeface="Palatino Linotype"/>
              </a:rPr>
              <a:t>master  </a:t>
            </a:r>
            <a:r>
              <a:rPr sz="1000" dirty="0">
                <a:solidFill>
                  <a:srgbClr val="231F20"/>
                </a:solidFill>
                <a:latin typeface="Palatino Linotype"/>
                <a:cs typeface="Palatino Linotype"/>
              </a:rPr>
              <a:t>planning process. These principles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been</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used</a:t>
            </a:r>
            <a:endParaRPr sz="1000">
              <a:latin typeface="Palatino Linotype"/>
              <a:cs typeface="Palatino Linotype"/>
            </a:endParaRPr>
          </a:p>
          <a:p>
            <a:pPr marL="12700" marR="161290">
              <a:lnSpc>
                <a:spcPct val="116700"/>
              </a:lnSpc>
            </a:pPr>
            <a:r>
              <a:rPr sz="1000" dirty="0">
                <a:solidFill>
                  <a:srgbClr val="231F20"/>
                </a:solidFill>
                <a:latin typeface="Palatino Linotype"/>
                <a:cs typeface="Palatino Linotype"/>
              </a:rPr>
              <a:t>to evaluate different scenarios for developing the  Site that could feature medical uses, housing,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recreation, retail, etc. The guiding principles</a:t>
            </a:r>
            <a:r>
              <a:rPr sz="1000" spc="155" dirty="0">
                <a:solidFill>
                  <a:srgbClr val="231F20"/>
                </a:solidFill>
                <a:latin typeface="Palatino Linotype"/>
                <a:cs typeface="Palatino Linotype"/>
              </a:rPr>
              <a:t> </a:t>
            </a:r>
            <a:r>
              <a:rPr sz="1000" spc="0" dirty="0">
                <a:solidFill>
                  <a:srgbClr val="231F20"/>
                </a:solidFill>
                <a:latin typeface="Palatino Linotype"/>
                <a:cs typeface="Palatino Linotype"/>
              </a:rPr>
              <a:t>are:</a:t>
            </a:r>
            <a:endParaRPr sz="1000">
              <a:latin typeface="Palatino Linotype"/>
              <a:cs typeface="Palatino Linotyp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35167" y="8236429"/>
            <a:ext cx="1070610" cy="290830"/>
          </a:xfrm>
          <a:prstGeom prst="rect">
            <a:avLst/>
          </a:prstGeom>
        </p:spPr>
        <p:txBody>
          <a:bodyPr vert="horz" wrap="square" lIns="0" tIns="11430" rIns="0" bIns="0" rtlCol="0">
            <a:spAutoFit/>
          </a:bodyPr>
          <a:lstStyle/>
          <a:p>
            <a:pPr marL="12700">
              <a:lnSpc>
                <a:spcPct val="100000"/>
              </a:lnSpc>
              <a:spcBef>
                <a:spcPts val="90"/>
              </a:spcBef>
            </a:pPr>
            <a:r>
              <a:rPr sz="600" b="1" spc="-60" dirty="0">
                <a:solidFill>
                  <a:srgbClr val="231F20"/>
                </a:solidFill>
                <a:latin typeface="Arial"/>
                <a:cs typeface="Arial"/>
              </a:rPr>
              <a:t>LEGEND</a:t>
            </a:r>
            <a:endParaRPr sz="600">
              <a:latin typeface="Arial"/>
              <a:cs typeface="Arial"/>
            </a:endParaRPr>
          </a:p>
          <a:p>
            <a:pPr marL="224154" marR="5080" indent="-635">
              <a:lnSpc>
                <a:spcPct val="112999"/>
              </a:lnSpc>
              <a:spcBef>
                <a:spcPts val="425"/>
              </a:spcBef>
            </a:pPr>
            <a:r>
              <a:rPr sz="350" b="1" spc="-20" dirty="0">
                <a:solidFill>
                  <a:srgbClr val="231F20"/>
                </a:solidFill>
                <a:latin typeface="Arial"/>
                <a:cs typeface="Arial"/>
              </a:rPr>
              <a:t>Existing </a:t>
            </a:r>
            <a:r>
              <a:rPr sz="350" b="1" spc="-15" dirty="0">
                <a:solidFill>
                  <a:srgbClr val="231F20"/>
                </a:solidFill>
                <a:latin typeface="Arial"/>
                <a:cs typeface="Arial"/>
              </a:rPr>
              <a:t>Central </a:t>
            </a:r>
            <a:r>
              <a:rPr sz="350" b="1" spc="-10" dirty="0">
                <a:solidFill>
                  <a:srgbClr val="231F20"/>
                </a:solidFill>
                <a:latin typeface="Arial"/>
                <a:cs typeface="Arial"/>
              </a:rPr>
              <a:t>Health </a:t>
            </a:r>
            <a:r>
              <a:rPr sz="350" b="1" spc="-15" dirty="0">
                <a:solidFill>
                  <a:srgbClr val="231F20"/>
                </a:solidFill>
                <a:latin typeface="Arial"/>
                <a:cs typeface="Arial"/>
              </a:rPr>
              <a:t>Property</a:t>
            </a:r>
            <a:r>
              <a:rPr sz="350" b="1" spc="-55" dirty="0">
                <a:solidFill>
                  <a:srgbClr val="231F20"/>
                </a:solidFill>
                <a:latin typeface="Arial"/>
                <a:cs typeface="Arial"/>
              </a:rPr>
              <a:t> </a:t>
            </a:r>
            <a:r>
              <a:rPr sz="350" b="1" spc="-15" dirty="0">
                <a:solidFill>
                  <a:srgbClr val="231F20"/>
                </a:solidFill>
                <a:latin typeface="Arial"/>
                <a:cs typeface="Arial"/>
              </a:rPr>
              <a:t>Boundary  </a:t>
            </a:r>
            <a:r>
              <a:rPr sz="350" b="1" spc="-20" dirty="0">
                <a:solidFill>
                  <a:srgbClr val="231F20"/>
                </a:solidFill>
                <a:latin typeface="Arial"/>
                <a:cs typeface="Arial"/>
              </a:rPr>
              <a:t>(Approx. </a:t>
            </a:r>
            <a:r>
              <a:rPr sz="350" b="1" spc="-10" dirty="0">
                <a:solidFill>
                  <a:srgbClr val="231F20"/>
                </a:solidFill>
                <a:latin typeface="Arial"/>
                <a:cs typeface="Arial"/>
              </a:rPr>
              <a:t>14.3</a:t>
            </a:r>
            <a:r>
              <a:rPr sz="350" b="1" spc="-35" dirty="0">
                <a:solidFill>
                  <a:srgbClr val="231F20"/>
                </a:solidFill>
                <a:latin typeface="Arial"/>
                <a:cs typeface="Arial"/>
              </a:rPr>
              <a:t> </a:t>
            </a:r>
            <a:r>
              <a:rPr sz="350" b="1" spc="-25" dirty="0">
                <a:solidFill>
                  <a:srgbClr val="231F20"/>
                </a:solidFill>
                <a:latin typeface="Arial"/>
                <a:cs typeface="Arial"/>
              </a:rPr>
              <a:t>Acres)</a:t>
            </a:r>
            <a:endParaRPr sz="350">
              <a:latin typeface="Arial"/>
              <a:cs typeface="Arial"/>
            </a:endParaRPr>
          </a:p>
        </p:txBody>
      </p:sp>
      <p:sp>
        <p:nvSpPr>
          <p:cNvPr id="3" name="object 3"/>
          <p:cNvSpPr txBox="1"/>
          <p:nvPr/>
        </p:nvSpPr>
        <p:spPr>
          <a:xfrm>
            <a:off x="947153" y="8550564"/>
            <a:ext cx="862330" cy="315595"/>
          </a:xfrm>
          <a:prstGeom prst="rect">
            <a:avLst/>
          </a:prstGeom>
        </p:spPr>
        <p:txBody>
          <a:bodyPr vert="horz" wrap="square" lIns="0" tIns="12065" rIns="0" bIns="0" rtlCol="0">
            <a:spAutoFit/>
          </a:bodyPr>
          <a:lstStyle/>
          <a:p>
            <a:pPr marL="12700" marR="5080" indent="-635">
              <a:lnSpc>
                <a:spcPct val="112999"/>
              </a:lnSpc>
              <a:spcBef>
                <a:spcPts val="95"/>
              </a:spcBef>
            </a:pPr>
            <a:r>
              <a:rPr sz="350" b="1" spc="-15" dirty="0">
                <a:solidFill>
                  <a:srgbClr val="231F20"/>
                </a:solidFill>
                <a:latin typeface="Arial"/>
                <a:cs typeface="Arial"/>
              </a:rPr>
              <a:t>Central </a:t>
            </a:r>
            <a:r>
              <a:rPr sz="350" b="1" spc="-10" dirty="0">
                <a:solidFill>
                  <a:srgbClr val="231F20"/>
                </a:solidFill>
                <a:latin typeface="Arial"/>
                <a:cs typeface="Arial"/>
              </a:rPr>
              <a:t>Health </a:t>
            </a:r>
            <a:r>
              <a:rPr sz="350" b="1" spc="-15" dirty="0">
                <a:solidFill>
                  <a:srgbClr val="231F20"/>
                </a:solidFill>
                <a:latin typeface="Arial"/>
                <a:cs typeface="Arial"/>
              </a:rPr>
              <a:t>Property </a:t>
            </a:r>
            <a:r>
              <a:rPr sz="350" b="1" spc="-5" dirty="0">
                <a:solidFill>
                  <a:srgbClr val="231F20"/>
                </a:solidFill>
                <a:latin typeface="Arial"/>
                <a:cs typeface="Arial"/>
              </a:rPr>
              <a:t>to </a:t>
            </a:r>
            <a:r>
              <a:rPr sz="350" b="1" spc="-10" dirty="0">
                <a:solidFill>
                  <a:srgbClr val="231F20"/>
                </a:solidFill>
                <a:latin typeface="Arial"/>
                <a:cs typeface="Arial"/>
              </a:rPr>
              <a:t>be</a:t>
            </a:r>
            <a:r>
              <a:rPr sz="350" b="1" spc="-75" dirty="0">
                <a:solidFill>
                  <a:srgbClr val="231F20"/>
                </a:solidFill>
                <a:latin typeface="Arial"/>
                <a:cs typeface="Arial"/>
              </a:rPr>
              <a:t> </a:t>
            </a:r>
            <a:r>
              <a:rPr sz="350" b="1" spc="-15" dirty="0">
                <a:solidFill>
                  <a:srgbClr val="231F20"/>
                </a:solidFill>
                <a:latin typeface="Arial"/>
                <a:cs typeface="Arial"/>
              </a:rPr>
              <a:t>Dedicated </a:t>
            </a:r>
            <a:r>
              <a:rPr sz="350" b="1" spc="-5" dirty="0">
                <a:solidFill>
                  <a:srgbClr val="231F20"/>
                </a:solidFill>
                <a:latin typeface="Arial"/>
                <a:cs typeface="Arial"/>
              </a:rPr>
              <a:t>to  </a:t>
            </a:r>
            <a:r>
              <a:rPr sz="350" b="1" spc="-40" dirty="0">
                <a:solidFill>
                  <a:srgbClr val="231F20"/>
                </a:solidFill>
                <a:latin typeface="Arial"/>
                <a:cs typeface="Arial"/>
              </a:rPr>
              <a:t>COA </a:t>
            </a:r>
            <a:r>
              <a:rPr sz="350" b="1" spc="-10" dirty="0">
                <a:solidFill>
                  <a:srgbClr val="231F20"/>
                </a:solidFill>
                <a:latin typeface="Arial"/>
                <a:cs typeface="Arial"/>
              </a:rPr>
              <a:t>for </a:t>
            </a:r>
            <a:r>
              <a:rPr sz="350" b="1" spc="-20" dirty="0">
                <a:solidFill>
                  <a:srgbClr val="231F20"/>
                </a:solidFill>
                <a:latin typeface="Arial"/>
                <a:cs typeface="Arial"/>
              </a:rPr>
              <a:t>Public Streets (Approx. </a:t>
            </a:r>
            <a:r>
              <a:rPr sz="350" b="1" spc="-10" dirty="0">
                <a:solidFill>
                  <a:srgbClr val="231F20"/>
                </a:solidFill>
                <a:latin typeface="Arial"/>
                <a:cs typeface="Arial"/>
              </a:rPr>
              <a:t>4.1</a:t>
            </a:r>
            <a:r>
              <a:rPr sz="350" b="1" spc="-25" dirty="0">
                <a:solidFill>
                  <a:srgbClr val="231F20"/>
                </a:solidFill>
                <a:latin typeface="Arial"/>
                <a:cs typeface="Arial"/>
              </a:rPr>
              <a:t> Acres)</a:t>
            </a:r>
            <a:endParaRPr sz="350">
              <a:latin typeface="Arial"/>
              <a:cs typeface="Arial"/>
            </a:endParaRPr>
          </a:p>
          <a:p>
            <a:pPr>
              <a:lnSpc>
                <a:spcPct val="100000"/>
              </a:lnSpc>
              <a:spcBef>
                <a:spcPts val="40"/>
              </a:spcBef>
            </a:pPr>
            <a:endParaRPr sz="300">
              <a:latin typeface="Times New Roman"/>
              <a:cs typeface="Times New Roman"/>
            </a:endParaRPr>
          </a:p>
          <a:p>
            <a:pPr marL="12700" marR="85725" indent="-635">
              <a:lnSpc>
                <a:spcPct val="112999"/>
              </a:lnSpc>
            </a:pPr>
            <a:r>
              <a:rPr sz="350" b="1" spc="-15" dirty="0">
                <a:solidFill>
                  <a:srgbClr val="231F20"/>
                </a:solidFill>
                <a:latin typeface="Arial"/>
                <a:cs typeface="Arial"/>
              </a:rPr>
              <a:t>Central </a:t>
            </a:r>
            <a:r>
              <a:rPr sz="350" b="1" spc="-10" dirty="0">
                <a:solidFill>
                  <a:srgbClr val="231F20"/>
                </a:solidFill>
                <a:latin typeface="Arial"/>
                <a:cs typeface="Arial"/>
              </a:rPr>
              <a:t>Health </a:t>
            </a:r>
            <a:r>
              <a:rPr sz="350" b="1" spc="-15" dirty="0">
                <a:solidFill>
                  <a:srgbClr val="231F20"/>
                </a:solidFill>
                <a:latin typeface="Arial"/>
                <a:cs typeface="Arial"/>
              </a:rPr>
              <a:t>Property </a:t>
            </a:r>
            <a:r>
              <a:rPr sz="350" b="1" spc="-10" dirty="0">
                <a:solidFill>
                  <a:srgbClr val="231F20"/>
                </a:solidFill>
                <a:latin typeface="Arial"/>
                <a:cs typeface="Arial"/>
              </a:rPr>
              <a:t>in </a:t>
            </a:r>
            <a:r>
              <a:rPr sz="350" b="1" spc="-15" dirty="0">
                <a:solidFill>
                  <a:srgbClr val="231F20"/>
                </a:solidFill>
                <a:latin typeface="Arial"/>
                <a:cs typeface="Arial"/>
              </a:rPr>
              <a:t>Open</a:t>
            </a:r>
            <a:r>
              <a:rPr sz="350" b="1" spc="-75" dirty="0">
                <a:solidFill>
                  <a:srgbClr val="231F20"/>
                </a:solidFill>
                <a:latin typeface="Arial"/>
                <a:cs typeface="Arial"/>
              </a:rPr>
              <a:t> </a:t>
            </a:r>
            <a:r>
              <a:rPr sz="350" b="1" spc="-25" dirty="0">
                <a:solidFill>
                  <a:srgbClr val="231F20"/>
                </a:solidFill>
                <a:latin typeface="Arial"/>
                <a:cs typeface="Arial"/>
              </a:rPr>
              <a:t>Space  </a:t>
            </a:r>
            <a:r>
              <a:rPr sz="350" b="1" spc="-20" dirty="0">
                <a:solidFill>
                  <a:srgbClr val="231F20"/>
                </a:solidFill>
                <a:latin typeface="Arial"/>
                <a:cs typeface="Arial"/>
              </a:rPr>
              <a:t>(Approx. </a:t>
            </a:r>
            <a:r>
              <a:rPr sz="350" b="1" spc="-10" dirty="0">
                <a:solidFill>
                  <a:srgbClr val="231F20"/>
                </a:solidFill>
                <a:latin typeface="Arial"/>
                <a:cs typeface="Arial"/>
              </a:rPr>
              <a:t>2.8</a:t>
            </a:r>
            <a:r>
              <a:rPr sz="350" b="1" spc="-35" dirty="0">
                <a:solidFill>
                  <a:srgbClr val="231F20"/>
                </a:solidFill>
                <a:latin typeface="Arial"/>
                <a:cs typeface="Arial"/>
              </a:rPr>
              <a:t> </a:t>
            </a:r>
            <a:r>
              <a:rPr sz="350" b="1" spc="-25" dirty="0">
                <a:solidFill>
                  <a:srgbClr val="231F20"/>
                </a:solidFill>
                <a:latin typeface="Arial"/>
                <a:cs typeface="Arial"/>
              </a:rPr>
              <a:t>Acres)</a:t>
            </a:r>
            <a:endParaRPr sz="350">
              <a:latin typeface="Arial"/>
              <a:cs typeface="Arial"/>
            </a:endParaRPr>
          </a:p>
        </p:txBody>
      </p:sp>
      <p:sp>
        <p:nvSpPr>
          <p:cNvPr id="4" name="object 4"/>
          <p:cNvSpPr/>
          <p:nvPr/>
        </p:nvSpPr>
        <p:spPr>
          <a:xfrm>
            <a:off x="756081" y="8798064"/>
            <a:ext cx="165100" cy="0"/>
          </a:xfrm>
          <a:custGeom>
            <a:avLst/>
            <a:gdLst/>
            <a:ahLst/>
            <a:cxnLst/>
            <a:rect l="l" t="t" r="r" b="b"/>
            <a:pathLst>
              <a:path w="165100">
                <a:moveTo>
                  <a:pt x="0" y="0"/>
                </a:moveTo>
                <a:lnTo>
                  <a:pt x="164795" y="0"/>
                </a:lnTo>
              </a:path>
            </a:pathLst>
          </a:custGeom>
          <a:ln w="80035">
            <a:solidFill>
              <a:srgbClr val="CDE3AA"/>
            </a:solidFill>
          </a:ln>
        </p:spPr>
        <p:txBody>
          <a:bodyPr wrap="square" lIns="0" tIns="0" rIns="0" bIns="0" rtlCol="0"/>
          <a:lstStyle/>
          <a:p>
            <a:endParaRPr/>
          </a:p>
        </p:txBody>
      </p:sp>
      <p:sp>
        <p:nvSpPr>
          <p:cNvPr id="5" name="object 5"/>
          <p:cNvSpPr/>
          <p:nvPr/>
        </p:nvSpPr>
        <p:spPr>
          <a:xfrm>
            <a:off x="756086" y="8758042"/>
            <a:ext cx="165100" cy="80645"/>
          </a:xfrm>
          <a:custGeom>
            <a:avLst/>
            <a:gdLst/>
            <a:ahLst/>
            <a:cxnLst/>
            <a:rect l="l" t="t" r="r" b="b"/>
            <a:pathLst>
              <a:path w="165100" h="80645">
                <a:moveTo>
                  <a:pt x="164795" y="80035"/>
                </a:moveTo>
                <a:lnTo>
                  <a:pt x="0" y="80035"/>
                </a:lnTo>
                <a:lnTo>
                  <a:pt x="0" y="0"/>
                </a:lnTo>
                <a:lnTo>
                  <a:pt x="164795" y="0"/>
                </a:lnTo>
                <a:lnTo>
                  <a:pt x="164795" y="80035"/>
                </a:lnTo>
                <a:close/>
              </a:path>
            </a:pathLst>
          </a:custGeom>
          <a:ln w="3175">
            <a:solidFill>
              <a:srgbClr val="010202"/>
            </a:solidFill>
          </a:ln>
        </p:spPr>
        <p:txBody>
          <a:bodyPr wrap="square" lIns="0" tIns="0" rIns="0" bIns="0" rtlCol="0"/>
          <a:lstStyle/>
          <a:p>
            <a:endParaRPr/>
          </a:p>
        </p:txBody>
      </p:sp>
      <p:sp>
        <p:nvSpPr>
          <p:cNvPr id="6" name="object 6"/>
          <p:cNvSpPr/>
          <p:nvPr/>
        </p:nvSpPr>
        <p:spPr>
          <a:xfrm>
            <a:off x="757186" y="8417915"/>
            <a:ext cx="165100" cy="80645"/>
          </a:xfrm>
          <a:custGeom>
            <a:avLst/>
            <a:gdLst/>
            <a:ahLst/>
            <a:cxnLst/>
            <a:rect l="l" t="t" r="r" b="b"/>
            <a:pathLst>
              <a:path w="165100" h="80645">
                <a:moveTo>
                  <a:pt x="164795" y="80035"/>
                </a:moveTo>
                <a:lnTo>
                  <a:pt x="0" y="80035"/>
                </a:lnTo>
                <a:lnTo>
                  <a:pt x="0" y="0"/>
                </a:lnTo>
                <a:lnTo>
                  <a:pt x="164795" y="0"/>
                </a:lnTo>
                <a:lnTo>
                  <a:pt x="164795" y="80035"/>
                </a:lnTo>
                <a:close/>
              </a:path>
            </a:pathLst>
          </a:custGeom>
          <a:ln w="14097">
            <a:solidFill>
              <a:srgbClr val="662D91"/>
            </a:solidFill>
            <a:prstDash val="lgDashDot"/>
          </a:ln>
        </p:spPr>
        <p:txBody>
          <a:bodyPr wrap="square" lIns="0" tIns="0" rIns="0" bIns="0" rtlCol="0"/>
          <a:lstStyle/>
          <a:p>
            <a:endParaRPr/>
          </a:p>
        </p:txBody>
      </p:sp>
      <p:sp>
        <p:nvSpPr>
          <p:cNvPr id="7" name="object 7"/>
          <p:cNvSpPr/>
          <p:nvPr/>
        </p:nvSpPr>
        <p:spPr>
          <a:xfrm>
            <a:off x="757186" y="8631231"/>
            <a:ext cx="165100" cy="0"/>
          </a:xfrm>
          <a:custGeom>
            <a:avLst/>
            <a:gdLst/>
            <a:ahLst/>
            <a:cxnLst/>
            <a:rect l="l" t="t" r="r" b="b"/>
            <a:pathLst>
              <a:path w="165100">
                <a:moveTo>
                  <a:pt x="0" y="0"/>
                </a:moveTo>
                <a:lnTo>
                  <a:pt x="164795" y="0"/>
                </a:lnTo>
              </a:path>
            </a:pathLst>
          </a:custGeom>
          <a:ln w="80048">
            <a:solidFill>
              <a:srgbClr val="FBD7DC"/>
            </a:solidFill>
          </a:ln>
        </p:spPr>
        <p:txBody>
          <a:bodyPr wrap="square" lIns="0" tIns="0" rIns="0" bIns="0" rtlCol="0"/>
          <a:lstStyle/>
          <a:p>
            <a:endParaRPr/>
          </a:p>
        </p:txBody>
      </p:sp>
      <p:sp>
        <p:nvSpPr>
          <p:cNvPr id="8" name="object 8"/>
          <p:cNvSpPr/>
          <p:nvPr/>
        </p:nvSpPr>
        <p:spPr>
          <a:xfrm>
            <a:off x="757185" y="8591211"/>
            <a:ext cx="165100" cy="80645"/>
          </a:xfrm>
          <a:custGeom>
            <a:avLst/>
            <a:gdLst/>
            <a:ahLst/>
            <a:cxnLst/>
            <a:rect l="l" t="t" r="r" b="b"/>
            <a:pathLst>
              <a:path w="165100" h="80645">
                <a:moveTo>
                  <a:pt x="164795" y="80048"/>
                </a:moveTo>
                <a:lnTo>
                  <a:pt x="0" y="80048"/>
                </a:lnTo>
                <a:lnTo>
                  <a:pt x="0" y="0"/>
                </a:lnTo>
                <a:lnTo>
                  <a:pt x="164795" y="0"/>
                </a:lnTo>
                <a:lnTo>
                  <a:pt x="164795" y="80048"/>
                </a:lnTo>
                <a:close/>
              </a:path>
            </a:pathLst>
          </a:custGeom>
          <a:ln w="3175">
            <a:solidFill>
              <a:srgbClr val="010202"/>
            </a:solidFill>
          </a:ln>
        </p:spPr>
        <p:txBody>
          <a:bodyPr wrap="square" lIns="0" tIns="0" rIns="0" bIns="0" rtlCol="0"/>
          <a:lstStyle/>
          <a:p>
            <a:endParaRPr/>
          </a:p>
        </p:txBody>
      </p:sp>
      <p:sp>
        <p:nvSpPr>
          <p:cNvPr id="9" name="object 9"/>
          <p:cNvSpPr txBox="1"/>
          <p:nvPr/>
        </p:nvSpPr>
        <p:spPr>
          <a:xfrm>
            <a:off x="2259347" y="8393976"/>
            <a:ext cx="1582420" cy="97155"/>
          </a:xfrm>
          <a:prstGeom prst="rect">
            <a:avLst/>
          </a:prstGeom>
        </p:spPr>
        <p:txBody>
          <a:bodyPr vert="horz" wrap="square" lIns="0" tIns="15240" rIns="0" bIns="0" rtlCol="0">
            <a:spAutoFit/>
          </a:bodyPr>
          <a:lstStyle/>
          <a:p>
            <a:pPr marL="12700">
              <a:lnSpc>
                <a:spcPct val="100000"/>
              </a:lnSpc>
              <a:spcBef>
                <a:spcPts val="120"/>
              </a:spcBef>
            </a:pPr>
            <a:r>
              <a:rPr sz="450" b="1" spc="-20" dirty="0">
                <a:solidFill>
                  <a:srgbClr val="231F20"/>
                </a:solidFill>
                <a:latin typeface="Arial"/>
                <a:cs typeface="Arial"/>
              </a:rPr>
              <a:t>This</a:t>
            </a:r>
            <a:r>
              <a:rPr sz="450" b="1" spc="-35" dirty="0">
                <a:solidFill>
                  <a:srgbClr val="231F20"/>
                </a:solidFill>
                <a:latin typeface="Arial"/>
                <a:cs typeface="Arial"/>
              </a:rPr>
              <a:t> </a:t>
            </a:r>
            <a:r>
              <a:rPr sz="450" b="1" dirty="0">
                <a:solidFill>
                  <a:srgbClr val="231F20"/>
                </a:solidFill>
                <a:latin typeface="Arial"/>
                <a:cs typeface="Arial"/>
              </a:rPr>
              <a:t>plan</a:t>
            </a:r>
            <a:r>
              <a:rPr sz="450" b="1" spc="-35" dirty="0">
                <a:solidFill>
                  <a:srgbClr val="231F20"/>
                </a:solidFill>
                <a:latin typeface="Arial"/>
                <a:cs typeface="Arial"/>
              </a:rPr>
              <a:t> </a:t>
            </a:r>
            <a:r>
              <a:rPr sz="450" b="1" spc="-20" dirty="0">
                <a:solidFill>
                  <a:srgbClr val="231F20"/>
                </a:solidFill>
                <a:latin typeface="Arial"/>
                <a:cs typeface="Arial"/>
              </a:rPr>
              <a:t>assumes</a:t>
            </a:r>
            <a:r>
              <a:rPr sz="450" b="1" spc="-35" dirty="0">
                <a:solidFill>
                  <a:srgbClr val="231F20"/>
                </a:solidFill>
                <a:latin typeface="Arial"/>
                <a:cs typeface="Arial"/>
              </a:rPr>
              <a:t> </a:t>
            </a:r>
            <a:r>
              <a:rPr sz="450" b="1" spc="0" dirty="0">
                <a:solidFill>
                  <a:srgbClr val="231F20"/>
                </a:solidFill>
                <a:latin typeface="Arial"/>
                <a:cs typeface="Arial"/>
              </a:rPr>
              <a:t>that</a:t>
            </a:r>
            <a:r>
              <a:rPr sz="450" b="1" spc="-35" dirty="0">
                <a:solidFill>
                  <a:srgbClr val="231F20"/>
                </a:solidFill>
                <a:latin typeface="Arial"/>
                <a:cs typeface="Arial"/>
              </a:rPr>
              <a:t> </a:t>
            </a:r>
            <a:r>
              <a:rPr sz="450" b="1" spc="-15" dirty="0">
                <a:solidFill>
                  <a:srgbClr val="231F20"/>
                </a:solidFill>
                <a:latin typeface="Arial"/>
                <a:cs typeface="Arial"/>
              </a:rPr>
              <a:t>Red</a:t>
            </a:r>
            <a:r>
              <a:rPr sz="450" b="1" spc="-35" dirty="0">
                <a:solidFill>
                  <a:srgbClr val="231F20"/>
                </a:solidFill>
                <a:latin typeface="Arial"/>
                <a:cs typeface="Arial"/>
              </a:rPr>
              <a:t> </a:t>
            </a:r>
            <a:r>
              <a:rPr sz="450" b="1" spc="-15" dirty="0">
                <a:solidFill>
                  <a:srgbClr val="231F20"/>
                </a:solidFill>
                <a:latin typeface="Arial"/>
                <a:cs typeface="Arial"/>
              </a:rPr>
              <a:t>River</a:t>
            </a:r>
            <a:r>
              <a:rPr sz="450" b="1" spc="-35" dirty="0">
                <a:solidFill>
                  <a:srgbClr val="231F20"/>
                </a:solidFill>
                <a:latin typeface="Arial"/>
                <a:cs typeface="Arial"/>
              </a:rPr>
              <a:t> </a:t>
            </a:r>
            <a:r>
              <a:rPr sz="450" b="1" spc="-5" dirty="0">
                <a:solidFill>
                  <a:srgbClr val="231F20"/>
                </a:solidFill>
                <a:latin typeface="Arial"/>
                <a:cs typeface="Arial"/>
              </a:rPr>
              <a:t>Street</a:t>
            </a:r>
            <a:r>
              <a:rPr sz="450" b="1" spc="-35" dirty="0">
                <a:solidFill>
                  <a:srgbClr val="231F20"/>
                </a:solidFill>
                <a:latin typeface="Arial"/>
                <a:cs typeface="Arial"/>
              </a:rPr>
              <a:t> </a:t>
            </a:r>
            <a:r>
              <a:rPr sz="450" b="1" dirty="0">
                <a:solidFill>
                  <a:srgbClr val="231F20"/>
                </a:solidFill>
                <a:latin typeface="Arial"/>
                <a:cs typeface="Arial"/>
              </a:rPr>
              <a:t>will</a:t>
            </a:r>
            <a:r>
              <a:rPr sz="450" b="1" spc="-35" dirty="0">
                <a:solidFill>
                  <a:srgbClr val="231F20"/>
                </a:solidFill>
                <a:latin typeface="Arial"/>
                <a:cs typeface="Arial"/>
              </a:rPr>
              <a:t> </a:t>
            </a:r>
            <a:r>
              <a:rPr sz="450" b="1" dirty="0">
                <a:solidFill>
                  <a:srgbClr val="231F20"/>
                </a:solidFill>
                <a:latin typeface="Arial"/>
                <a:cs typeface="Arial"/>
              </a:rPr>
              <a:t>be</a:t>
            </a:r>
            <a:r>
              <a:rPr sz="450" b="1" spc="-35" dirty="0">
                <a:solidFill>
                  <a:srgbClr val="231F20"/>
                </a:solidFill>
                <a:latin typeface="Arial"/>
                <a:cs typeface="Arial"/>
              </a:rPr>
              <a:t> </a:t>
            </a:r>
            <a:r>
              <a:rPr sz="450" b="1" spc="-5" dirty="0">
                <a:solidFill>
                  <a:srgbClr val="231F20"/>
                </a:solidFill>
                <a:latin typeface="Arial"/>
                <a:cs typeface="Arial"/>
              </a:rPr>
              <a:t>relocated</a:t>
            </a:r>
            <a:r>
              <a:rPr sz="450" b="1" spc="-35" dirty="0">
                <a:solidFill>
                  <a:srgbClr val="231F20"/>
                </a:solidFill>
                <a:latin typeface="Arial"/>
                <a:cs typeface="Arial"/>
              </a:rPr>
              <a:t> </a:t>
            </a:r>
            <a:r>
              <a:rPr sz="450" b="1" spc="-25" dirty="0">
                <a:solidFill>
                  <a:srgbClr val="231F20"/>
                </a:solidFill>
                <a:latin typeface="Arial"/>
                <a:cs typeface="Arial"/>
              </a:rPr>
              <a:t>as</a:t>
            </a:r>
            <a:endParaRPr sz="450">
              <a:latin typeface="Arial"/>
              <a:cs typeface="Arial"/>
            </a:endParaRPr>
          </a:p>
        </p:txBody>
      </p:sp>
      <p:sp>
        <p:nvSpPr>
          <p:cNvPr id="10" name="object 10"/>
          <p:cNvSpPr txBox="1"/>
          <p:nvPr/>
        </p:nvSpPr>
        <p:spPr>
          <a:xfrm>
            <a:off x="2259347" y="8537232"/>
            <a:ext cx="1474470" cy="97155"/>
          </a:xfrm>
          <a:prstGeom prst="rect">
            <a:avLst/>
          </a:prstGeom>
        </p:spPr>
        <p:txBody>
          <a:bodyPr vert="horz" wrap="square" lIns="0" tIns="15240" rIns="0" bIns="0" rtlCol="0">
            <a:spAutoFit/>
          </a:bodyPr>
          <a:lstStyle/>
          <a:p>
            <a:pPr marL="12700">
              <a:lnSpc>
                <a:spcPct val="100000"/>
              </a:lnSpc>
              <a:spcBef>
                <a:spcPts val="120"/>
              </a:spcBef>
            </a:pPr>
            <a:r>
              <a:rPr sz="450" b="1" spc="-5" dirty="0">
                <a:solidFill>
                  <a:srgbClr val="231F20"/>
                </a:solidFill>
                <a:latin typeface="Arial"/>
                <a:cs typeface="Arial"/>
              </a:rPr>
              <a:t>(approx.</a:t>
            </a:r>
            <a:r>
              <a:rPr sz="450" b="1" spc="-30" dirty="0">
                <a:solidFill>
                  <a:srgbClr val="231F20"/>
                </a:solidFill>
                <a:latin typeface="Arial"/>
                <a:cs typeface="Arial"/>
              </a:rPr>
              <a:t> </a:t>
            </a:r>
            <a:r>
              <a:rPr sz="450" b="1" spc="0" dirty="0">
                <a:solidFill>
                  <a:srgbClr val="231F20"/>
                </a:solidFill>
                <a:latin typeface="Arial"/>
                <a:cs typeface="Arial"/>
              </a:rPr>
              <a:t>1.52</a:t>
            </a:r>
            <a:r>
              <a:rPr sz="450" b="1" spc="-30" dirty="0">
                <a:solidFill>
                  <a:srgbClr val="231F20"/>
                </a:solidFill>
                <a:latin typeface="Arial"/>
                <a:cs typeface="Arial"/>
              </a:rPr>
              <a:t> </a:t>
            </a:r>
            <a:r>
              <a:rPr sz="450" b="1" spc="-20" dirty="0">
                <a:solidFill>
                  <a:srgbClr val="231F20"/>
                </a:solidFill>
                <a:latin typeface="Arial"/>
                <a:cs typeface="Arial"/>
              </a:rPr>
              <a:t>acres)</a:t>
            </a:r>
            <a:r>
              <a:rPr sz="450" b="1" spc="-30" dirty="0">
                <a:solidFill>
                  <a:srgbClr val="231F20"/>
                </a:solidFill>
                <a:latin typeface="Arial"/>
                <a:cs typeface="Arial"/>
              </a:rPr>
              <a:t> </a:t>
            </a:r>
            <a:r>
              <a:rPr sz="450" b="1" dirty="0">
                <a:solidFill>
                  <a:srgbClr val="231F20"/>
                </a:solidFill>
                <a:latin typeface="Arial"/>
                <a:cs typeface="Arial"/>
              </a:rPr>
              <a:t>will</a:t>
            </a:r>
            <a:r>
              <a:rPr sz="450" b="1" spc="-30" dirty="0">
                <a:solidFill>
                  <a:srgbClr val="231F20"/>
                </a:solidFill>
                <a:latin typeface="Arial"/>
                <a:cs typeface="Arial"/>
              </a:rPr>
              <a:t> </a:t>
            </a:r>
            <a:r>
              <a:rPr sz="450" b="1" dirty="0">
                <a:solidFill>
                  <a:srgbClr val="231F20"/>
                </a:solidFill>
                <a:latin typeface="Arial"/>
                <a:cs typeface="Arial"/>
              </a:rPr>
              <a:t>be</a:t>
            </a:r>
            <a:r>
              <a:rPr sz="450" b="1" spc="-30" dirty="0">
                <a:solidFill>
                  <a:srgbClr val="231F20"/>
                </a:solidFill>
                <a:latin typeface="Arial"/>
                <a:cs typeface="Arial"/>
              </a:rPr>
              <a:t> </a:t>
            </a:r>
            <a:r>
              <a:rPr sz="450" b="1" spc="-15" dirty="0">
                <a:solidFill>
                  <a:srgbClr val="231F20"/>
                </a:solidFill>
                <a:latin typeface="Arial"/>
                <a:cs typeface="Arial"/>
              </a:rPr>
              <a:t>conveyed</a:t>
            </a:r>
            <a:r>
              <a:rPr sz="450" b="1" spc="-30" dirty="0">
                <a:solidFill>
                  <a:srgbClr val="231F20"/>
                </a:solidFill>
                <a:latin typeface="Arial"/>
                <a:cs typeface="Arial"/>
              </a:rPr>
              <a:t> </a:t>
            </a:r>
            <a:r>
              <a:rPr sz="450" b="1" spc="0" dirty="0">
                <a:solidFill>
                  <a:srgbClr val="231F20"/>
                </a:solidFill>
                <a:latin typeface="Arial"/>
                <a:cs typeface="Arial"/>
              </a:rPr>
              <a:t>to</a:t>
            </a:r>
            <a:r>
              <a:rPr sz="450" b="1" spc="-30" dirty="0">
                <a:solidFill>
                  <a:srgbClr val="231F20"/>
                </a:solidFill>
                <a:latin typeface="Arial"/>
                <a:cs typeface="Arial"/>
              </a:rPr>
              <a:t> </a:t>
            </a:r>
            <a:r>
              <a:rPr sz="450" b="1" spc="-10" dirty="0">
                <a:solidFill>
                  <a:srgbClr val="231F20"/>
                </a:solidFill>
                <a:latin typeface="Arial"/>
                <a:cs typeface="Arial"/>
              </a:rPr>
              <a:t>Central</a:t>
            </a:r>
            <a:r>
              <a:rPr sz="450" b="1" spc="-30" dirty="0">
                <a:solidFill>
                  <a:srgbClr val="231F20"/>
                </a:solidFill>
                <a:latin typeface="Arial"/>
                <a:cs typeface="Arial"/>
              </a:rPr>
              <a:t> </a:t>
            </a:r>
            <a:r>
              <a:rPr sz="450" b="1" dirty="0">
                <a:solidFill>
                  <a:srgbClr val="231F20"/>
                </a:solidFill>
                <a:latin typeface="Arial"/>
                <a:cs typeface="Arial"/>
              </a:rPr>
              <a:t>Health.</a:t>
            </a:r>
            <a:endParaRPr sz="450">
              <a:latin typeface="Arial"/>
              <a:cs typeface="Arial"/>
            </a:endParaRPr>
          </a:p>
        </p:txBody>
      </p:sp>
      <p:sp>
        <p:nvSpPr>
          <p:cNvPr id="11" name="object 11"/>
          <p:cNvSpPr txBox="1"/>
          <p:nvPr/>
        </p:nvSpPr>
        <p:spPr>
          <a:xfrm>
            <a:off x="2259347" y="8752116"/>
            <a:ext cx="1601470" cy="168910"/>
          </a:xfrm>
          <a:prstGeom prst="rect">
            <a:avLst/>
          </a:prstGeom>
        </p:spPr>
        <p:txBody>
          <a:bodyPr vert="horz" wrap="square" lIns="0" tIns="12065" rIns="0" bIns="0" rtlCol="0">
            <a:spAutoFit/>
          </a:bodyPr>
          <a:lstStyle/>
          <a:p>
            <a:pPr marL="12700" marR="5080">
              <a:lnSpc>
                <a:spcPct val="104500"/>
              </a:lnSpc>
              <a:spcBef>
                <a:spcPts val="95"/>
              </a:spcBef>
            </a:pPr>
            <a:r>
              <a:rPr sz="450" b="1" spc="-10" dirty="0">
                <a:solidFill>
                  <a:srgbClr val="231F20"/>
                </a:solidFill>
                <a:latin typeface="Arial"/>
                <a:cs typeface="Arial"/>
              </a:rPr>
              <a:t>City</a:t>
            </a:r>
            <a:r>
              <a:rPr sz="450" b="1" spc="-30" dirty="0">
                <a:solidFill>
                  <a:srgbClr val="231F20"/>
                </a:solidFill>
                <a:latin typeface="Arial"/>
                <a:cs typeface="Arial"/>
              </a:rPr>
              <a:t> </a:t>
            </a:r>
            <a:r>
              <a:rPr sz="450" b="1" dirty="0">
                <a:solidFill>
                  <a:srgbClr val="231F20"/>
                </a:solidFill>
                <a:latin typeface="Arial"/>
                <a:cs typeface="Arial"/>
              </a:rPr>
              <a:t>of</a:t>
            </a:r>
            <a:r>
              <a:rPr sz="450" b="1" spc="-30" dirty="0">
                <a:solidFill>
                  <a:srgbClr val="231F20"/>
                </a:solidFill>
                <a:latin typeface="Arial"/>
                <a:cs typeface="Arial"/>
              </a:rPr>
              <a:t> </a:t>
            </a:r>
            <a:r>
              <a:rPr sz="450" b="1" spc="-10" dirty="0">
                <a:solidFill>
                  <a:srgbClr val="231F20"/>
                </a:solidFill>
                <a:latin typeface="Arial"/>
                <a:cs typeface="Arial"/>
              </a:rPr>
              <a:t>Austin</a:t>
            </a:r>
            <a:r>
              <a:rPr sz="450" b="1" spc="-30" dirty="0">
                <a:solidFill>
                  <a:srgbClr val="231F20"/>
                </a:solidFill>
                <a:latin typeface="Arial"/>
                <a:cs typeface="Arial"/>
              </a:rPr>
              <a:t> </a:t>
            </a:r>
            <a:r>
              <a:rPr sz="450" b="1" dirty="0">
                <a:solidFill>
                  <a:srgbClr val="231F20"/>
                </a:solidFill>
                <a:latin typeface="Arial"/>
                <a:cs typeface="Arial"/>
              </a:rPr>
              <a:t>upon</a:t>
            </a:r>
            <a:r>
              <a:rPr sz="450" b="1" spc="-30" dirty="0">
                <a:solidFill>
                  <a:srgbClr val="231F20"/>
                </a:solidFill>
                <a:latin typeface="Arial"/>
                <a:cs typeface="Arial"/>
              </a:rPr>
              <a:t> </a:t>
            </a:r>
            <a:r>
              <a:rPr sz="450" b="1" spc="0" dirty="0">
                <a:solidFill>
                  <a:srgbClr val="231F20"/>
                </a:solidFill>
                <a:latin typeface="Arial"/>
                <a:cs typeface="Arial"/>
              </a:rPr>
              <a:t>the</a:t>
            </a:r>
            <a:r>
              <a:rPr sz="450" b="1" spc="-30" dirty="0">
                <a:solidFill>
                  <a:srgbClr val="231F20"/>
                </a:solidFill>
                <a:latin typeface="Arial"/>
                <a:cs typeface="Arial"/>
              </a:rPr>
              <a:t> </a:t>
            </a:r>
            <a:r>
              <a:rPr sz="450" b="1" dirty="0">
                <a:solidFill>
                  <a:srgbClr val="231F20"/>
                </a:solidFill>
                <a:latin typeface="Arial"/>
                <a:cs typeface="Arial"/>
              </a:rPr>
              <a:t>future</a:t>
            </a:r>
            <a:r>
              <a:rPr sz="450" b="1" spc="-30" dirty="0">
                <a:solidFill>
                  <a:srgbClr val="231F20"/>
                </a:solidFill>
                <a:latin typeface="Arial"/>
                <a:cs typeface="Arial"/>
              </a:rPr>
              <a:t> </a:t>
            </a:r>
            <a:r>
              <a:rPr sz="450" b="1" spc="-10" dirty="0">
                <a:solidFill>
                  <a:srgbClr val="231F20"/>
                </a:solidFill>
                <a:latin typeface="Arial"/>
                <a:cs typeface="Arial"/>
              </a:rPr>
              <a:t>deconstruction</a:t>
            </a:r>
            <a:r>
              <a:rPr sz="450" b="1" spc="-30" dirty="0">
                <a:solidFill>
                  <a:srgbClr val="231F20"/>
                </a:solidFill>
                <a:latin typeface="Arial"/>
                <a:cs typeface="Arial"/>
              </a:rPr>
              <a:t> </a:t>
            </a:r>
            <a:r>
              <a:rPr sz="450" b="1" dirty="0">
                <a:solidFill>
                  <a:srgbClr val="231F20"/>
                </a:solidFill>
                <a:latin typeface="Arial"/>
                <a:cs typeface="Arial"/>
              </a:rPr>
              <a:t>of</a:t>
            </a:r>
            <a:r>
              <a:rPr sz="450" b="1" spc="-30" dirty="0">
                <a:solidFill>
                  <a:srgbClr val="231F20"/>
                </a:solidFill>
                <a:latin typeface="Arial"/>
                <a:cs typeface="Arial"/>
              </a:rPr>
              <a:t> </a:t>
            </a:r>
            <a:r>
              <a:rPr sz="450" b="1" spc="0" dirty="0">
                <a:solidFill>
                  <a:srgbClr val="231F20"/>
                </a:solidFill>
                <a:latin typeface="Arial"/>
                <a:cs typeface="Arial"/>
              </a:rPr>
              <a:t>the</a:t>
            </a:r>
            <a:r>
              <a:rPr sz="450" b="1" spc="-30" dirty="0">
                <a:solidFill>
                  <a:srgbClr val="231F20"/>
                </a:solidFill>
                <a:latin typeface="Arial"/>
                <a:cs typeface="Arial"/>
              </a:rPr>
              <a:t> </a:t>
            </a:r>
            <a:r>
              <a:rPr sz="450" b="1" spc="-10" dirty="0">
                <a:solidFill>
                  <a:srgbClr val="231F20"/>
                </a:solidFill>
                <a:latin typeface="Arial"/>
                <a:cs typeface="Arial"/>
              </a:rPr>
              <a:t>Clinical  Education Center </a:t>
            </a:r>
            <a:r>
              <a:rPr sz="450" b="1" spc="-5" dirty="0">
                <a:solidFill>
                  <a:srgbClr val="231F20"/>
                </a:solidFill>
                <a:latin typeface="Arial"/>
                <a:cs typeface="Arial"/>
              </a:rPr>
              <a:t>Building</a:t>
            </a:r>
            <a:r>
              <a:rPr sz="450" b="1" spc="-90" dirty="0">
                <a:solidFill>
                  <a:srgbClr val="231F20"/>
                </a:solidFill>
                <a:latin typeface="Arial"/>
                <a:cs typeface="Arial"/>
              </a:rPr>
              <a:t> </a:t>
            </a:r>
            <a:r>
              <a:rPr sz="450" b="1" spc="-30" dirty="0">
                <a:solidFill>
                  <a:srgbClr val="231F20"/>
                </a:solidFill>
                <a:latin typeface="Arial"/>
                <a:cs typeface="Arial"/>
              </a:rPr>
              <a:t>(CEC).</a:t>
            </a:r>
            <a:endParaRPr sz="450">
              <a:latin typeface="Arial"/>
              <a:cs typeface="Arial"/>
            </a:endParaRPr>
          </a:p>
        </p:txBody>
      </p:sp>
      <p:sp>
        <p:nvSpPr>
          <p:cNvPr id="12" name="object 12"/>
          <p:cNvSpPr/>
          <p:nvPr/>
        </p:nvSpPr>
        <p:spPr>
          <a:xfrm>
            <a:off x="2107661" y="8695861"/>
            <a:ext cx="129336" cy="129336"/>
          </a:xfrm>
          <a:prstGeom prst="rect">
            <a:avLst/>
          </a:prstGeom>
          <a:blipFill>
            <a:blip r:embed="rId2" cstate="print"/>
            <a:stretch>
              <a:fillRect/>
            </a:stretch>
          </a:blipFill>
        </p:spPr>
        <p:txBody>
          <a:bodyPr wrap="square" lIns="0" tIns="0" rIns="0" bIns="0" rtlCol="0"/>
          <a:lstStyle/>
          <a:p>
            <a:endParaRPr/>
          </a:p>
        </p:txBody>
      </p:sp>
      <p:sp>
        <p:nvSpPr>
          <p:cNvPr id="13" name="object 13"/>
          <p:cNvSpPr txBox="1"/>
          <p:nvPr/>
        </p:nvSpPr>
        <p:spPr>
          <a:xfrm>
            <a:off x="2098142" y="8243758"/>
            <a:ext cx="240665" cy="111760"/>
          </a:xfrm>
          <a:prstGeom prst="rect">
            <a:avLst/>
          </a:prstGeom>
        </p:spPr>
        <p:txBody>
          <a:bodyPr vert="horz" wrap="square" lIns="0" tIns="13970" rIns="0" bIns="0" rtlCol="0">
            <a:spAutoFit/>
          </a:bodyPr>
          <a:lstStyle/>
          <a:p>
            <a:pPr marL="12700">
              <a:lnSpc>
                <a:spcPct val="100000"/>
              </a:lnSpc>
              <a:spcBef>
                <a:spcPts val="110"/>
              </a:spcBef>
            </a:pPr>
            <a:r>
              <a:rPr sz="550" b="1" spc="-20" dirty="0">
                <a:solidFill>
                  <a:srgbClr val="231F20"/>
                </a:solidFill>
                <a:latin typeface="Arial"/>
                <a:cs typeface="Arial"/>
              </a:rPr>
              <a:t>N</a:t>
            </a:r>
            <a:r>
              <a:rPr sz="550" b="1" spc="-40" dirty="0">
                <a:solidFill>
                  <a:srgbClr val="231F20"/>
                </a:solidFill>
                <a:latin typeface="Arial"/>
                <a:cs typeface="Arial"/>
              </a:rPr>
              <a:t>O</a:t>
            </a:r>
            <a:r>
              <a:rPr sz="550" b="1" spc="-55" dirty="0">
                <a:solidFill>
                  <a:srgbClr val="231F20"/>
                </a:solidFill>
                <a:latin typeface="Arial"/>
                <a:cs typeface="Arial"/>
              </a:rPr>
              <a:t>TES</a:t>
            </a:r>
            <a:endParaRPr sz="550">
              <a:latin typeface="Arial"/>
              <a:cs typeface="Arial"/>
            </a:endParaRPr>
          </a:p>
        </p:txBody>
      </p:sp>
      <p:sp>
        <p:nvSpPr>
          <p:cNvPr id="14" name="object 14"/>
          <p:cNvSpPr/>
          <p:nvPr/>
        </p:nvSpPr>
        <p:spPr>
          <a:xfrm>
            <a:off x="2101692" y="8424229"/>
            <a:ext cx="129336" cy="129336"/>
          </a:xfrm>
          <a:prstGeom prst="rect">
            <a:avLst/>
          </a:prstGeom>
          <a:blipFill>
            <a:blip r:embed="rId2" cstate="print"/>
            <a:stretch>
              <a:fillRect/>
            </a:stretch>
          </a:blipFill>
        </p:spPr>
        <p:txBody>
          <a:bodyPr wrap="square" lIns="0" tIns="0" rIns="0" bIns="0" rtlCol="0"/>
          <a:lstStyle/>
          <a:p>
            <a:endParaRPr/>
          </a:p>
        </p:txBody>
      </p:sp>
      <p:sp>
        <p:nvSpPr>
          <p:cNvPr id="15" name="object 15"/>
          <p:cNvSpPr txBox="1"/>
          <p:nvPr/>
        </p:nvSpPr>
        <p:spPr>
          <a:xfrm>
            <a:off x="2130781" y="8465604"/>
            <a:ext cx="1542415" cy="97155"/>
          </a:xfrm>
          <a:prstGeom prst="rect">
            <a:avLst/>
          </a:prstGeom>
        </p:spPr>
        <p:txBody>
          <a:bodyPr vert="horz" wrap="square" lIns="0" tIns="0" rIns="0" bIns="0" rtlCol="0">
            <a:spAutoFit/>
          </a:bodyPr>
          <a:lstStyle/>
          <a:p>
            <a:pPr marL="12700">
              <a:lnSpc>
                <a:spcPts val="700"/>
              </a:lnSpc>
            </a:pPr>
            <a:r>
              <a:rPr sz="975" b="1" baseline="12820" dirty="0">
                <a:solidFill>
                  <a:srgbClr val="231F20"/>
                </a:solidFill>
                <a:latin typeface="Arial"/>
                <a:cs typeface="Arial"/>
              </a:rPr>
              <a:t>1</a:t>
            </a:r>
            <a:r>
              <a:rPr sz="975" b="1" spc="75" baseline="12820" dirty="0">
                <a:solidFill>
                  <a:srgbClr val="231F20"/>
                </a:solidFill>
                <a:latin typeface="Arial"/>
                <a:cs typeface="Arial"/>
              </a:rPr>
              <a:t> </a:t>
            </a:r>
            <a:r>
              <a:rPr sz="450" b="1" spc="-5" dirty="0">
                <a:solidFill>
                  <a:srgbClr val="231F20"/>
                </a:solidFill>
                <a:latin typeface="Arial"/>
                <a:cs typeface="Arial"/>
              </a:rPr>
              <a:t>illustrated here, </a:t>
            </a:r>
            <a:r>
              <a:rPr sz="450" b="1" dirty="0">
                <a:solidFill>
                  <a:srgbClr val="231F20"/>
                </a:solidFill>
                <a:latin typeface="Arial"/>
                <a:cs typeface="Arial"/>
              </a:rPr>
              <a:t>and </a:t>
            </a:r>
            <a:r>
              <a:rPr sz="450" b="1" spc="0" dirty="0">
                <a:solidFill>
                  <a:srgbClr val="231F20"/>
                </a:solidFill>
                <a:latin typeface="Arial"/>
                <a:cs typeface="Arial"/>
              </a:rPr>
              <a:t>that the </a:t>
            </a:r>
            <a:r>
              <a:rPr sz="450" b="1" spc="-5" dirty="0">
                <a:solidFill>
                  <a:srgbClr val="231F20"/>
                </a:solidFill>
                <a:latin typeface="Arial"/>
                <a:cs typeface="Arial"/>
              </a:rPr>
              <a:t>existing </a:t>
            </a:r>
            <a:r>
              <a:rPr sz="450" b="1" spc="-15" dirty="0">
                <a:solidFill>
                  <a:srgbClr val="231F20"/>
                </a:solidFill>
                <a:latin typeface="Arial"/>
                <a:cs typeface="Arial"/>
              </a:rPr>
              <a:t>Red River </a:t>
            </a:r>
            <a:r>
              <a:rPr sz="450" b="1" spc="-25" dirty="0">
                <a:solidFill>
                  <a:srgbClr val="231F20"/>
                </a:solidFill>
                <a:latin typeface="Arial"/>
                <a:cs typeface="Arial"/>
              </a:rPr>
              <a:t>ROW</a:t>
            </a:r>
            <a:endParaRPr sz="450">
              <a:latin typeface="Arial"/>
              <a:cs typeface="Arial"/>
            </a:endParaRPr>
          </a:p>
        </p:txBody>
      </p:sp>
      <p:sp>
        <p:nvSpPr>
          <p:cNvPr id="16" name="object 16"/>
          <p:cNvSpPr txBox="1"/>
          <p:nvPr/>
        </p:nvSpPr>
        <p:spPr>
          <a:xfrm>
            <a:off x="2139723" y="8680487"/>
            <a:ext cx="1629410" cy="97155"/>
          </a:xfrm>
          <a:prstGeom prst="rect">
            <a:avLst/>
          </a:prstGeom>
        </p:spPr>
        <p:txBody>
          <a:bodyPr vert="horz" wrap="square" lIns="0" tIns="0" rIns="0" bIns="0" rtlCol="0">
            <a:spAutoFit/>
          </a:bodyPr>
          <a:lstStyle/>
          <a:p>
            <a:pPr marL="12700">
              <a:lnSpc>
                <a:spcPts val="700"/>
              </a:lnSpc>
            </a:pPr>
            <a:r>
              <a:rPr sz="975" b="1" baseline="-25641" dirty="0">
                <a:solidFill>
                  <a:srgbClr val="231F20"/>
                </a:solidFill>
                <a:latin typeface="Arial"/>
                <a:cs typeface="Arial"/>
              </a:rPr>
              <a:t>2</a:t>
            </a:r>
            <a:r>
              <a:rPr sz="975" b="1" spc="150" baseline="-25641" dirty="0">
                <a:solidFill>
                  <a:srgbClr val="231F20"/>
                </a:solidFill>
                <a:latin typeface="Arial"/>
                <a:cs typeface="Arial"/>
              </a:rPr>
              <a:t> </a:t>
            </a:r>
            <a:r>
              <a:rPr sz="450" b="1" spc="-20" dirty="0">
                <a:solidFill>
                  <a:srgbClr val="231F20"/>
                </a:solidFill>
                <a:latin typeface="Arial"/>
                <a:cs typeface="Arial"/>
              </a:rPr>
              <a:t>This </a:t>
            </a:r>
            <a:r>
              <a:rPr sz="450" b="1" spc="-5" dirty="0">
                <a:solidFill>
                  <a:srgbClr val="231F20"/>
                </a:solidFill>
                <a:latin typeface="Arial"/>
                <a:cs typeface="Arial"/>
              </a:rPr>
              <a:t>segment </a:t>
            </a:r>
            <a:r>
              <a:rPr sz="450" b="1" dirty="0">
                <a:solidFill>
                  <a:srgbClr val="231F20"/>
                </a:solidFill>
                <a:latin typeface="Arial"/>
                <a:cs typeface="Arial"/>
              </a:rPr>
              <a:t>of </a:t>
            </a:r>
            <a:r>
              <a:rPr sz="450" b="1" spc="-20" dirty="0">
                <a:solidFill>
                  <a:srgbClr val="231F20"/>
                </a:solidFill>
                <a:latin typeface="Arial"/>
                <a:cs typeface="Arial"/>
              </a:rPr>
              <a:t>East </a:t>
            </a:r>
            <a:r>
              <a:rPr sz="450" b="1" spc="5" dirty="0">
                <a:solidFill>
                  <a:srgbClr val="231F20"/>
                </a:solidFill>
                <a:latin typeface="Arial"/>
                <a:cs typeface="Arial"/>
              </a:rPr>
              <a:t>14th </a:t>
            </a:r>
            <a:r>
              <a:rPr sz="450" b="1" spc="-5" dirty="0">
                <a:solidFill>
                  <a:srgbClr val="231F20"/>
                </a:solidFill>
                <a:latin typeface="Arial"/>
                <a:cs typeface="Arial"/>
              </a:rPr>
              <a:t>Street </a:t>
            </a:r>
            <a:r>
              <a:rPr sz="450" b="1" dirty="0">
                <a:solidFill>
                  <a:srgbClr val="231F20"/>
                </a:solidFill>
                <a:latin typeface="Arial"/>
                <a:cs typeface="Arial"/>
              </a:rPr>
              <a:t>will be </a:t>
            </a:r>
            <a:r>
              <a:rPr sz="450" b="1" spc="-5" dirty="0">
                <a:solidFill>
                  <a:srgbClr val="231F20"/>
                </a:solidFill>
                <a:latin typeface="Arial"/>
                <a:cs typeface="Arial"/>
              </a:rPr>
              <a:t>dedicated </a:t>
            </a:r>
            <a:r>
              <a:rPr sz="450" b="1" spc="0" dirty="0">
                <a:solidFill>
                  <a:srgbClr val="231F20"/>
                </a:solidFill>
                <a:latin typeface="Arial"/>
                <a:cs typeface="Arial"/>
              </a:rPr>
              <a:t>to the</a:t>
            </a:r>
            <a:endParaRPr sz="450">
              <a:latin typeface="Arial"/>
              <a:cs typeface="Arial"/>
            </a:endParaRPr>
          </a:p>
        </p:txBody>
      </p:sp>
      <p:sp>
        <p:nvSpPr>
          <p:cNvPr id="17" name="object 17"/>
          <p:cNvSpPr/>
          <p:nvPr/>
        </p:nvSpPr>
        <p:spPr>
          <a:xfrm>
            <a:off x="1981993" y="7346512"/>
            <a:ext cx="707390" cy="386715"/>
          </a:xfrm>
          <a:custGeom>
            <a:avLst/>
            <a:gdLst/>
            <a:ahLst/>
            <a:cxnLst/>
            <a:rect l="l" t="t" r="r" b="b"/>
            <a:pathLst>
              <a:path w="707389" h="386715">
                <a:moveTo>
                  <a:pt x="0" y="71119"/>
                </a:moveTo>
                <a:lnTo>
                  <a:pt x="0" y="263359"/>
                </a:lnTo>
                <a:lnTo>
                  <a:pt x="281546" y="263359"/>
                </a:lnTo>
                <a:lnTo>
                  <a:pt x="281546" y="386714"/>
                </a:lnTo>
                <a:lnTo>
                  <a:pt x="423786" y="386714"/>
                </a:lnTo>
                <a:lnTo>
                  <a:pt x="423786" y="262254"/>
                </a:lnTo>
                <a:lnTo>
                  <a:pt x="707148" y="265595"/>
                </a:lnTo>
                <a:lnTo>
                  <a:pt x="707148" y="77787"/>
                </a:lnTo>
                <a:lnTo>
                  <a:pt x="500456" y="76669"/>
                </a:lnTo>
                <a:lnTo>
                  <a:pt x="497128" y="0"/>
                </a:lnTo>
                <a:lnTo>
                  <a:pt x="211912" y="0"/>
                </a:lnTo>
                <a:lnTo>
                  <a:pt x="211912" y="71119"/>
                </a:lnTo>
                <a:lnTo>
                  <a:pt x="0" y="71119"/>
                </a:lnTo>
                <a:close/>
              </a:path>
            </a:pathLst>
          </a:custGeom>
          <a:ln w="4445">
            <a:solidFill>
              <a:srgbClr val="010202"/>
            </a:solidFill>
          </a:ln>
        </p:spPr>
        <p:txBody>
          <a:bodyPr wrap="square" lIns="0" tIns="0" rIns="0" bIns="0" rtlCol="0"/>
          <a:lstStyle/>
          <a:p>
            <a:endParaRPr/>
          </a:p>
        </p:txBody>
      </p:sp>
      <p:sp>
        <p:nvSpPr>
          <p:cNvPr id="18" name="object 18"/>
          <p:cNvSpPr/>
          <p:nvPr/>
        </p:nvSpPr>
        <p:spPr>
          <a:xfrm>
            <a:off x="2246878" y="7811580"/>
            <a:ext cx="250190" cy="400050"/>
          </a:xfrm>
          <a:custGeom>
            <a:avLst/>
            <a:gdLst/>
            <a:ahLst/>
            <a:cxnLst/>
            <a:rect l="l" t="t" r="r" b="b"/>
            <a:pathLst>
              <a:path w="250189" h="400050">
                <a:moveTo>
                  <a:pt x="5549" y="0"/>
                </a:moveTo>
                <a:lnTo>
                  <a:pt x="0" y="399491"/>
                </a:lnTo>
                <a:lnTo>
                  <a:pt x="243357" y="399491"/>
                </a:lnTo>
                <a:lnTo>
                  <a:pt x="250024" y="9436"/>
                </a:lnTo>
                <a:lnTo>
                  <a:pt x="5549" y="0"/>
                </a:lnTo>
                <a:close/>
              </a:path>
            </a:pathLst>
          </a:custGeom>
          <a:solidFill>
            <a:srgbClr val="D9D8D8"/>
          </a:solidFill>
        </p:spPr>
        <p:txBody>
          <a:bodyPr wrap="square" lIns="0" tIns="0" rIns="0" bIns="0" rtlCol="0"/>
          <a:lstStyle/>
          <a:p>
            <a:endParaRPr/>
          </a:p>
        </p:txBody>
      </p:sp>
      <p:sp>
        <p:nvSpPr>
          <p:cNvPr id="19" name="object 19"/>
          <p:cNvSpPr/>
          <p:nvPr/>
        </p:nvSpPr>
        <p:spPr>
          <a:xfrm>
            <a:off x="2246878" y="7811580"/>
            <a:ext cx="250190" cy="400050"/>
          </a:xfrm>
          <a:custGeom>
            <a:avLst/>
            <a:gdLst/>
            <a:ahLst/>
            <a:cxnLst/>
            <a:rect l="l" t="t" r="r" b="b"/>
            <a:pathLst>
              <a:path w="250189" h="400050">
                <a:moveTo>
                  <a:pt x="5549" y="0"/>
                </a:moveTo>
                <a:lnTo>
                  <a:pt x="0" y="399491"/>
                </a:lnTo>
                <a:lnTo>
                  <a:pt x="243357" y="399491"/>
                </a:lnTo>
                <a:lnTo>
                  <a:pt x="250024" y="9436"/>
                </a:lnTo>
                <a:lnTo>
                  <a:pt x="5549" y="0"/>
                </a:lnTo>
              </a:path>
            </a:pathLst>
          </a:custGeom>
          <a:ln w="4445">
            <a:solidFill>
              <a:srgbClr val="060807"/>
            </a:solidFill>
          </a:ln>
        </p:spPr>
        <p:txBody>
          <a:bodyPr wrap="square" lIns="0" tIns="0" rIns="0" bIns="0" rtlCol="0"/>
          <a:lstStyle/>
          <a:p>
            <a:endParaRPr/>
          </a:p>
        </p:txBody>
      </p:sp>
      <p:sp>
        <p:nvSpPr>
          <p:cNvPr id="20" name="object 20"/>
          <p:cNvSpPr/>
          <p:nvPr/>
        </p:nvSpPr>
        <p:spPr>
          <a:xfrm>
            <a:off x="2519128" y="8023750"/>
            <a:ext cx="166776" cy="212313"/>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2898619" y="7806021"/>
            <a:ext cx="528955" cy="448945"/>
          </a:xfrm>
          <a:custGeom>
            <a:avLst/>
            <a:gdLst/>
            <a:ahLst/>
            <a:cxnLst/>
            <a:rect l="l" t="t" r="r" b="b"/>
            <a:pathLst>
              <a:path w="528954" h="448945">
                <a:moveTo>
                  <a:pt x="328930" y="0"/>
                </a:moveTo>
                <a:lnTo>
                  <a:pt x="217804" y="0"/>
                </a:lnTo>
                <a:lnTo>
                  <a:pt x="217804" y="14439"/>
                </a:lnTo>
                <a:lnTo>
                  <a:pt x="8644" y="14439"/>
                </a:lnTo>
                <a:lnTo>
                  <a:pt x="0" y="445604"/>
                </a:lnTo>
                <a:lnTo>
                  <a:pt x="269481" y="448386"/>
                </a:lnTo>
                <a:lnTo>
                  <a:pt x="272249" y="196684"/>
                </a:lnTo>
                <a:lnTo>
                  <a:pt x="308368" y="196126"/>
                </a:lnTo>
                <a:lnTo>
                  <a:pt x="527097" y="196126"/>
                </a:lnTo>
                <a:lnTo>
                  <a:pt x="528396" y="70561"/>
                </a:lnTo>
                <a:lnTo>
                  <a:pt x="328930" y="67779"/>
                </a:lnTo>
                <a:lnTo>
                  <a:pt x="328930" y="14439"/>
                </a:lnTo>
                <a:lnTo>
                  <a:pt x="217804" y="14439"/>
                </a:lnTo>
                <a:lnTo>
                  <a:pt x="8699" y="11696"/>
                </a:lnTo>
                <a:lnTo>
                  <a:pt x="328930" y="11696"/>
                </a:lnTo>
                <a:lnTo>
                  <a:pt x="328930" y="0"/>
                </a:lnTo>
                <a:close/>
              </a:path>
              <a:path w="528954" h="448945">
                <a:moveTo>
                  <a:pt x="527097" y="196126"/>
                </a:moveTo>
                <a:lnTo>
                  <a:pt x="308368" y="196126"/>
                </a:lnTo>
                <a:lnTo>
                  <a:pt x="305587" y="388937"/>
                </a:lnTo>
                <a:lnTo>
                  <a:pt x="525068" y="392264"/>
                </a:lnTo>
                <a:lnTo>
                  <a:pt x="527097" y="196126"/>
                </a:lnTo>
                <a:close/>
              </a:path>
            </a:pathLst>
          </a:custGeom>
          <a:solidFill>
            <a:srgbClr val="D9D8D8"/>
          </a:solidFill>
        </p:spPr>
        <p:txBody>
          <a:bodyPr wrap="square" lIns="0" tIns="0" rIns="0" bIns="0" rtlCol="0"/>
          <a:lstStyle/>
          <a:p>
            <a:endParaRPr/>
          </a:p>
        </p:txBody>
      </p:sp>
      <p:sp>
        <p:nvSpPr>
          <p:cNvPr id="22" name="object 22"/>
          <p:cNvSpPr/>
          <p:nvPr/>
        </p:nvSpPr>
        <p:spPr>
          <a:xfrm>
            <a:off x="2898619" y="7806021"/>
            <a:ext cx="528955" cy="448945"/>
          </a:xfrm>
          <a:custGeom>
            <a:avLst/>
            <a:gdLst/>
            <a:ahLst/>
            <a:cxnLst/>
            <a:rect l="l" t="t" r="r" b="b"/>
            <a:pathLst>
              <a:path w="528954" h="448945">
                <a:moveTo>
                  <a:pt x="0" y="445604"/>
                </a:moveTo>
                <a:lnTo>
                  <a:pt x="8699" y="11696"/>
                </a:lnTo>
                <a:lnTo>
                  <a:pt x="217804" y="14439"/>
                </a:lnTo>
                <a:lnTo>
                  <a:pt x="217804" y="0"/>
                </a:lnTo>
                <a:lnTo>
                  <a:pt x="328930" y="0"/>
                </a:lnTo>
                <a:lnTo>
                  <a:pt x="328930" y="67779"/>
                </a:lnTo>
                <a:lnTo>
                  <a:pt x="528396" y="70561"/>
                </a:lnTo>
                <a:lnTo>
                  <a:pt x="525068" y="392264"/>
                </a:lnTo>
                <a:lnTo>
                  <a:pt x="305587" y="388937"/>
                </a:lnTo>
                <a:lnTo>
                  <a:pt x="308368" y="196126"/>
                </a:lnTo>
                <a:lnTo>
                  <a:pt x="272249" y="196684"/>
                </a:lnTo>
                <a:lnTo>
                  <a:pt x="269481" y="448386"/>
                </a:lnTo>
                <a:lnTo>
                  <a:pt x="0" y="445604"/>
                </a:lnTo>
              </a:path>
            </a:pathLst>
          </a:custGeom>
          <a:ln w="4444">
            <a:solidFill>
              <a:srgbClr val="060807"/>
            </a:solidFill>
          </a:ln>
        </p:spPr>
        <p:txBody>
          <a:bodyPr wrap="square" lIns="0" tIns="0" rIns="0" bIns="0" rtlCol="0"/>
          <a:lstStyle/>
          <a:p>
            <a:endParaRPr/>
          </a:p>
        </p:txBody>
      </p:sp>
      <p:sp>
        <p:nvSpPr>
          <p:cNvPr id="23" name="object 23"/>
          <p:cNvSpPr/>
          <p:nvPr/>
        </p:nvSpPr>
        <p:spPr>
          <a:xfrm>
            <a:off x="2868616" y="7398742"/>
            <a:ext cx="180340" cy="293370"/>
          </a:xfrm>
          <a:custGeom>
            <a:avLst/>
            <a:gdLst/>
            <a:ahLst/>
            <a:cxnLst/>
            <a:rect l="l" t="t" r="r" b="b"/>
            <a:pathLst>
              <a:path w="180339" h="293370">
                <a:moveTo>
                  <a:pt x="0" y="0"/>
                </a:moveTo>
                <a:lnTo>
                  <a:pt x="2222" y="293370"/>
                </a:lnTo>
                <a:lnTo>
                  <a:pt x="150025" y="293370"/>
                </a:lnTo>
                <a:lnTo>
                  <a:pt x="149466" y="276148"/>
                </a:lnTo>
                <a:lnTo>
                  <a:pt x="171132" y="275590"/>
                </a:lnTo>
                <a:lnTo>
                  <a:pt x="172796" y="276148"/>
                </a:lnTo>
                <a:lnTo>
                  <a:pt x="173503" y="266486"/>
                </a:lnTo>
                <a:lnTo>
                  <a:pt x="173424" y="244684"/>
                </a:lnTo>
                <a:lnTo>
                  <a:pt x="173031" y="222777"/>
                </a:lnTo>
                <a:lnTo>
                  <a:pt x="172796" y="212801"/>
                </a:lnTo>
                <a:lnTo>
                  <a:pt x="180022" y="212801"/>
                </a:lnTo>
                <a:lnTo>
                  <a:pt x="180022" y="148907"/>
                </a:lnTo>
                <a:lnTo>
                  <a:pt x="163360" y="148907"/>
                </a:lnTo>
                <a:lnTo>
                  <a:pt x="163360" y="12230"/>
                </a:lnTo>
                <a:lnTo>
                  <a:pt x="136131" y="12230"/>
                </a:lnTo>
                <a:lnTo>
                  <a:pt x="136131" y="0"/>
                </a:lnTo>
                <a:lnTo>
                  <a:pt x="0" y="0"/>
                </a:lnTo>
                <a:close/>
              </a:path>
            </a:pathLst>
          </a:custGeom>
          <a:ln w="4444">
            <a:solidFill>
              <a:srgbClr val="010202"/>
            </a:solidFill>
          </a:ln>
        </p:spPr>
        <p:txBody>
          <a:bodyPr wrap="square" lIns="0" tIns="0" rIns="0" bIns="0" rtlCol="0"/>
          <a:lstStyle/>
          <a:p>
            <a:endParaRPr/>
          </a:p>
        </p:txBody>
      </p:sp>
      <p:sp>
        <p:nvSpPr>
          <p:cNvPr id="24" name="object 24"/>
          <p:cNvSpPr/>
          <p:nvPr/>
        </p:nvSpPr>
        <p:spPr>
          <a:xfrm>
            <a:off x="3149766" y="7153533"/>
            <a:ext cx="518159" cy="628650"/>
          </a:xfrm>
          <a:custGeom>
            <a:avLst/>
            <a:gdLst/>
            <a:ahLst/>
            <a:cxnLst/>
            <a:rect l="l" t="t" r="r" b="b"/>
            <a:pathLst>
              <a:path w="518160" h="628650">
                <a:moveTo>
                  <a:pt x="495653" y="307619"/>
                </a:moveTo>
                <a:lnTo>
                  <a:pt x="15925" y="307632"/>
                </a:lnTo>
                <a:lnTo>
                  <a:pt x="14414" y="358559"/>
                </a:lnTo>
                <a:lnTo>
                  <a:pt x="7200" y="358559"/>
                </a:lnTo>
                <a:lnTo>
                  <a:pt x="3327" y="455790"/>
                </a:lnTo>
                <a:lnTo>
                  <a:pt x="13055" y="455790"/>
                </a:lnTo>
                <a:lnTo>
                  <a:pt x="14762" y="456649"/>
                </a:lnTo>
                <a:lnTo>
                  <a:pt x="15282" y="462665"/>
                </a:lnTo>
                <a:lnTo>
                  <a:pt x="14571" y="478994"/>
                </a:lnTo>
                <a:lnTo>
                  <a:pt x="12585" y="510794"/>
                </a:lnTo>
                <a:lnTo>
                  <a:pt x="3877" y="510794"/>
                </a:lnTo>
                <a:lnTo>
                  <a:pt x="0" y="593585"/>
                </a:lnTo>
                <a:lnTo>
                  <a:pt x="10553" y="593585"/>
                </a:lnTo>
                <a:lnTo>
                  <a:pt x="10185" y="612482"/>
                </a:lnTo>
                <a:lnTo>
                  <a:pt x="517842" y="628027"/>
                </a:lnTo>
                <a:lnTo>
                  <a:pt x="517842" y="596912"/>
                </a:lnTo>
                <a:lnTo>
                  <a:pt x="486727" y="596912"/>
                </a:lnTo>
                <a:lnTo>
                  <a:pt x="489384" y="510794"/>
                </a:lnTo>
                <a:lnTo>
                  <a:pt x="12585" y="510794"/>
                </a:lnTo>
                <a:lnTo>
                  <a:pt x="3886" y="510616"/>
                </a:lnTo>
                <a:lnTo>
                  <a:pt x="489390" y="510616"/>
                </a:lnTo>
                <a:lnTo>
                  <a:pt x="495653" y="307619"/>
                </a:lnTo>
                <a:close/>
              </a:path>
              <a:path w="518160" h="628650">
                <a:moveTo>
                  <a:pt x="69443" y="86118"/>
                </a:moveTo>
                <a:lnTo>
                  <a:pt x="17221" y="86118"/>
                </a:lnTo>
                <a:lnTo>
                  <a:pt x="16294" y="110744"/>
                </a:lnTo>
                <a:lnTo>
                  <a:pt x="8610" y="110744"/>
                </a:lnTo>
                <a:lnTo>
                  <a:pt x="7632" y="153530"/>
                </a:lnTo>
                <a:lnTo>
                  <a:pt x="15925" y="153898"/>
                </a:lnTo>
                <a:lnTo>
                  <a:pt x="15735" y="179641"/>
                </a:lnTo>
                <a:lnTo>
                  <a:pt x="10553" y="179641"/>
                </a:lnTo>
                <a:lnTo>
                  <a:pt x="7175" y="307632"/>
                </a:lnTo>
                <a:lnTo>
                  <a:pt x="495653" y="307619"/>
                </a:lnTo>
                <a:lnTo>
                  <a:pt x="502225" y="94627"/>
                </a:lnTo>
                <a:lnTo>
                  <a:pt x="162801" y="94627"/>
                </a:lnTo>
                <a:lnTo>
                  <a:pt x="144462" y="94081"/>
                </a:lnTo>
                <a:lnTo>
                  <a:pt x="90563" y="94081"/>
                </a:lnTo>
                <a:lnTo>
                  <a:pt x="69443" y="93713"/>
                </a:lnTo>
                <a:lnTo>
                  <a:pt x="69443" y="86118"/>
                </a:lnTo>
                <a:close/>
              </a:path>
              <a:path w="518160" h="628650">
                <a:moveTo>
                  <a:pt x="162801" y="87960"/>
                </a:moveTo>
                <a:lnTo>
                  <a:pt x="162801" y="94627"/>
                </a:lnTo>
                <a:lnTo>
                  <a:pt x="502225" y="94627"/>
                </a:lnTo>
                <a:lnTo>
                  <a:pt x="502345" y="90741"/>
                </a:lnTo>
                <a:lnTo>
                  <a:pt x="250024" y="90741"/>
                </a:lnTo>
                <a:lnTo>
                  <a:pt x="162801" y="87960"/>
                </a:lnTo>
                <a:close/>
              </a:path>
              <a:path w="518160" h="628650">
                <a:moveTo>
                  <a:pt x="144462" y="86118"/>
                </a:moveTo>
                <a:lnTo>
                  <a:pt x="90563" y="86118"/>
                </a:lnTo>
                <a:lnTo>
                  <a:pt x="90563" y="94081"/>
                </a:lnTo>
                <a:lnTo>
                  <a:pt x="144462" y="94081"/>
                </a:lnTo>
                <a:lnTo>
                  <a:pt x="144462" y="86118"/>
                </a:lnTo>
                <a:close/>
              </a:path>
              <a:path w="518160" h="628650">
                <a:moveTo>
                  <a:pt x="319481" y="15176"/>
                </a:moveTo>
                <a:lnTo>
                  <a:pt x="319481" y="41287"/>
                </a:lnTo>
                <a:lnTo>
                  <a:pt x="250024" y="41287"/>
                </a:lnTo>
                <a:lnTo>
                  <a:pt x="250024" y="90741"/>
                </a:lnTo>
                <a:lnTo>
                  <a:pt x="502345" y="90741"/>
                </a:lnTo>
                <a:lnTo>
                  <a:pt x="504670" y="15367"/>
                </a:lnTo>
                <a:lnTo>
                  <a:pt x="373748" y="15367"/>
                </a:lnTo>
                <a:lnTo>
                  <a:pt x="319481" y="15176"/>
                </a:lnTo>
                <a:close/>
              </a:path>
              <a:path w="518160" h="628650">
                <a:moveTo>
                  <a:pt x="427266" y="7404"/>
                </a:moveTo>
                <a:lnTo>
                  <a:pt x="373938" y="7404"/>
                </a:lnTo>
                <a:lnTo>
                  <a:pt x="373748" y="15367"/>
                </a:lnTo>
                <a:lnTo>
                  <a:pt x="504670" y="15367"/>
                </a:lnTo>
                <a:lnTo>
                  <a:pt x="504682" y="14998"/>
                </a:lnTo>
                <a:lnTo>
                  <a:pt x="427266" y="14998"/>
                </a:lnTo>
                <a:lnTo>
                  <a:pt x="427266" y="7404"/>
                </a:lnTo>
                <a:close/>
              </a:path>
              <a:path w="518160" h="628650">
                <a:moveTo>
                  <a:pt x="452272" y="0"/>
                </a:moveTo>
                <a:lnTo>
                  <a:pt x="452272" y="14617"/>
                </a:lnTo>
                <a:lnTo>
                  <a:pt x="427266" y="14998"/>
                </a:lnTo>
                <a:lnTo>
                  <a:pt x="504682" y="14998"/>
                </a:lnTo>
                <a:lnTo>
                  <a:pt x="505053" y="2959"/>
                </a:lnTo>
                <a:lnTo>
                  <a:pt x="452272" y="0"/>
                </a:lnTo>
                <a:close/>
              </a:path>
            </a:pathLst>
          </a:custGeom>
          <a:solidFill>
            <a:srgbClr val="D9D8D8"/>
          </a:solidFill>
        </p:spPr>
        <p:txBody>
          <a:bodyPr wrap="square" lIns="0" tIns="0" rIns="0" bIns="0" rtlCol="0"/>
          <a:lstStyle/>
          <a:p>
            <a:endParaRPr/>
          </a:p>
        </p:txBody>
      </p:sp>
      <p:sp>
        <p:nvSpPr>
          <p:cNvPr id="25" name="object 25"/>
          <p:cNvSpPr/>
          <p:nvPr/>
        </p:nvSpPr>
        <p:spPr>
          <a:xfrm>
            <a:off x="3149766" y="7153533"/>
            <a:ext cx="518159" cy="628650"/>
          </a:xfrm>
          <a:custGeom>
            <a:avLst/>
            <a:gdLst/>
            <a:ahLst/>
            <a:cxnLst/>
            <a:rect l="l" t="t" r="r" b="b"/>
            <a:pathLst>
              <a:path w="518160" h="628650">
                <a:moveTo>
                  <a:pt x="10553" y="593585"/>
                </a:moveTo>
                <a:lnTo>
                  <a:pt x="0" y="593585"/>
                </a:lnTo>
                <a:lnTo>
                  <a:pt x="3886" y="510616"/>
                </a:lnTo>
                <a:lnTo>
                  <a:pt x="12585" y="510794"/>
                </a:lnTo>
                <a:lnTo>
                  <a:pt x="14571" y="478994"/>
                </a:lnTo>
                <a:lnTo>
                  <a:pt x="15282" y="462665"/>
                </a:lnTo>
                <a:lnTo>
                  <a:pt x="14762" y="456649"/>
                </a:lnTo>
                <a:lnTo>
                  <a:pt x="13055" y="455790"/>
                </a:lnTo>
                <a:lnTo>
                  <a:pt x="3327" y="455790"/>
                </a:lnTo>
                <a:lnTo>
                  <a:pt x="7200" y="358559"/>
                </a:lnTo>
                <a:lnTo>
                  <a:pt x="14414" y="358559"/>
                </a:lnTo>
                <a:lnTo>
                  <a:pt x="15925" y="307619"/>
                </a:lnTo>
                <a:lnTo>
                  <a:pt x="7175" y="307632"/>
                </a:lnTo>
                <a:lnTo>
                  <a:pt x="10553" y="179641"/>
                </a:lnTo>
                <a:lnTo>
                  <a:pt x="15735" y="179641"/>
                </a:lnTo>
                <a:lnTo>
                  <a:pt x="15925" y="153898"/>
                </a:lnTo>
                <a:lnTo>
                  <a:pt x="7632" y="153530"/>
                </a:lnTo>
                <a:lnTo>
                  <a:pt x="8610" y="110744"/>
                </a:lnTo>
                <a:lnTo>
                  <a:pt x="16294" y="110744"/>
                </a:lnTo>
                <a:lnTo>
                  <a:pt x="17221" y="86118"/>
                </a:lnTo>
                <a:lnTo>
                  <a:pt x="69443" y="86118"/>
                </a:lnTo>
                <a:lnTo>
                  <a:pt x="69443" y="93713"/>
                </a:lnTo>
                <a:lnTo>
                  <a:pt x="90563" y="94081"/>
                </a:lnTo>
                <a:lnTo>
                  <a:pt x="90563" y="86118"/>
                </a:lnTo>
                <a:lnTo>
                  <a:pt x="144462" y="86118"/>
                </a:lnTo>
                <a:lnTo>
                  <a:pt x="144462" y="94081"/>
                </a:lnTo>
                <a:lnTo>
                  <a:pt x="162801" y="94627"/>
                </a:lnTo>
                <a:lnTo>
                  <a:pt x="162801" y="87960"/>
                </a:lnTo>
                <a:lnTo>
                  <a:pt x="250024" y="90741"/>
                </a:lnTo>
                <a:lnTo>
                  <a:pt x="250024" y="41287"/>
                </a:lnTo>
                <a:lnTo>
                  <a:pt x="319481" y="41287"/>
                </a:lnTo>
                <a:lnTo>
                  <a:pt x="319481" y="15176"/>
                </a:lnTo>
                <a:lnTo>
                  <a:pt x="373748" y="15367"/>
                </a:lnTo>
                <a:lnTo>
                  <a:pt x="373938" y="7404"/>
                </a:lnTo>
                <a:lnTo>
                  <a:pt x="427266" y="7404"/>
                </a:lnTo>
                <a:lnTo>
                  <a:pt x="427266" y="14998"/>
                </a:lnTo>
                <a:lnTo>
                  <a:pt x="452272" y="14617"/>
                </a:lnTo>
                <a:lnTo>
                  <a:pt x="452272" y="0"/>
                </a:lnTo>
                <a:lnTo>
                  <a:pt x="505053" y="2959"/>
                </a:lnTo>
                <a:lnTo>
                  <a:pt x="486727" y="596912"/>
                </a:lnTo>
                <a:lnTo>
                  <a:pt x="517842" y="596912"/>
                </a:lnTo>
                <a:lnTo>
                  <a:pt x="517842" y="628027"/>
                </a:lnTo>
                <a:lnTo>
                  <a:pt x="10185" y="612482"/>
                </a:lnTo>
                <a:lnTo>
                  <a:pt x="10553" y="593585"/>
                </a:lnTo>
                <a:close/>
              </a:path>
            </a:pathLst>
          </a:custGeom>
          <a:ln w="4445">
            <a:solidFill>
              <a:srgbClr val="060807"/>
            </a:solidFill>
          </a:ln>
        </p:spPr>
        <p:txBody>
          <a:bodyPr wrap="square" lIns="0" tIns="0" rIns="0" bIns="0" rtlCol="0"/>
          <a:lstStyle/>
          <a:p>
            <a:endParaRPr/>
          </a:p>
        </p:txBody>
      </p:sp>
      <p:sp>
        <p:nvSpPr>
          <p:cNvPr id="26" name="object 26"/>
          <p:cNvSpPr/>
          <p:nvPr/>
        </p:nvSpPr>
        <p:spPr>
          <a:xfrm>
            <a:off x="685800" y="6305828"/>
            <a:ext cx="278765" cy="0"/>
          </a:xfrm>
          <a:custGeom>
            <a:avLst/>
            <a:gdLst/>
            <a:ahLst/>
            <a:cxnLst/>
            <a:rect l="l" t="t" r="r" b="b"/>
            <a:pathLst>
              <a:path w="278765">
                <a:moveTo>
                  <a:pt x="0" y="0"/>
                </a:moveTo>
                <a:lnTo>
                  <a:pt x="256513" y="0"/>
                </a:lnTo>
                <a:lnTo>
                  <a:pt x="278319" y="0"/>
                </a:lnTo>
              </a:path>
            </a:pathLst>
          </a:custGeom>
          <a:ln w="4445">
            <a:solidFill>
              <a:srgbClr val="010202"/>
            </a:solidFill>
          </a:ln>
        </p:spPr>
        <p:txBody>
          <a:bodyPr wrap="square" lIns="0" tIns="0" rIns="0" bIns="0" rtlCol="0"/>
          <a:lstStyle/>
          <a:p>
            <a:endParaRPr/>
          </a:p>
        </p:txBody>
      </p:sp>
      <p:sp>
        <p:nvSpPr>
          <p:cNvPr id="27" name="object 27"/>
          <p:cNvSpPr/>
          <p:nvPr/>
        </p:nvSpPr>
        <p:spPr>
          <a:xfrm>
            <a:off x="685800" y="6230973"/>
            <a:ext cx="253365" cy="2540"/>
          </a:xfrm>
          <a:custGeom>
            <a:avLst/>
            <a:gdLst/>
            <a:ahLst/>
            <a:cxnLst/>
            <a:rect l="l" t="t" r="r" b="b"/>
            <a:pathLst>
              <a:path w="253365" h="2539">
                <a:moveTo>
                  <a:pt x="252972" y="0"/>
                </a:moveTo>
                <a:lnTo>
                  <a:pt x="0" y="1971"/>
                </a:lnTo>
              </a:path>
            </a:pathLst>
          </a:custGeom>
          <a:ln w="4445">
            <a:solidFill>
              <a:srgbClr val="010202"/>
            </a:solidFill>
          </a:ln>
        </p:spPr>
        <p:txBody>
          <a:bodyPr wrap="square" lIns="0" tIns="0" rIns="0" bIns="0" rtlCol="0"/>
          <a:lstStyle/>
          <a:p>
            <a:endParaRPr/>
          </a:p>
        </p:txBody>
      </p:sp>
      <p:sp>
        <p:nvSpPr>
          <p:cNvPr id="28" name="object 28"/>
          <p:cNvSpPr/>
          <p:nvPr/>
        </p:nvSpPr>
        <p:spPr>
          <a:xfrm>
            <a:off x="1119505" y="6112887"/>
            <a:ext cx="764540" cy="496570"/>
          </a:xfrm>
          <a:custGeom>
            <a:avLst/>
            <a:gdLst/>
            <a:ahLst/>
            <a:cxnLst/>
            <a:rect l="l" t="t" r="r" b="b"/>
            <a:pathLst>
              <a:path w="764539" h="496570">
                <a:moveTo>
                  <a:pt x="705637" y="0"/>
                </a:moveTo>
                <a:lnTo>
                  <a:pt x="0" y="0"/>
                </a:lnTo>
                <a:lnTo>
                  <a:pt x="600074" y="330"/>
                </a:lnTo>
                <a:lnTo>
                  <a:pt x="604519" y="213690"/>
                </a:lnTo>
                <a:lnTo>
                  <a:pt x="597852" y="495947"/>
                </a:lnTo>
                <a:lnTo>
                  <a:pt x="764540" y="495947"/>
                </a:lnTo>
                <a:lnTo>
                  <a:pt x="705637" y="0"/>
                </a:lnTo>
                <a:close/>
              </a:path>
            </a:pathLst>
          </a:custGeom>
          <a:solidFill>
            <a:srgbClr val="FBD7DC"/>
          </a:solidFill>
        </p:spPr>
        <p:txBody>
          <a:bodyPr wrap="square" lIns="0" tIns="0" rIns="0" bIns="0" rtlCol="0"/>
          <a:lstStyle/>
          <a:p>
            <a:endParaRPr/>
          </a:p>
        </p:txBody>
      </p:sp>
      <p:sp>
        <p:nvSpPr>
          <p:cNvPr id="29" name="object 29"/>
          <p:cNvSpPr/>
          <p:nvPr/>
        </p:nvSpPr>
        <p:spPr>
          <a:xfrm>
            <a:off x="1123166" y="6112283"/>
            <a:ext cx="601345" cy="496570"/>
          </a:xfrm>
          <a:custGeom>
            <a:avLst/>
            <a:gdLst/>
            <a:ahLst/>
            <a:cxnLst/>
            <a:rect l="l" t="t" r="r" b="b"/>
            <a:pathLst>
              <a:path w="601344" h="496570">
                <a:moveTo>
                  <a:pt x="0" y="0"/>
                </a:moveTo>
                <a:lnTo>
                  <a:pt x="27254" y="109816"/>
                </a:lnTo>
                <a:lnTo>
                  <a:pt x="94970" y="281470"/>
                </a:lnTo>
                <a:lnTo>
                  <a:pt x="104152" y="303034"/>
                </a:lnTo>
                <a:lnTo>
                  <a:pt x="205257" y="496557"/>
                </a:lnTo>
                <a:lnTo>
                  <a:pt x="598639" y="496557"/>
                </a:lnTo>
                <a:lnTo>
                  <a:pt x="600862" y="927"/>
                </a:lnTo>
                <a:lnTo>
                  <a:pt x="0" y="0"/>
                </a:lnTo>
                <a:close/>
              </a:path>
            </a:pathLst>
          </a:custGeom>
          <a:solidFill>
            <a:srgbClr val="CDE3AA"/>
          </a:solidFill>
        </p:spPr>
        <p:txBody>
          <a:bodyPr wrap="square" lIns="0" tIns="0" rIns="0" bIns="0" rtlCol="0"/>
          <a:lstStyle/>
          <a:p>
            <a:endParaRPr/>
          </a:p>
        </p:txBody>
      </p:sp>
      <p:sp>
        <p:nvSpPr>
          <p:cNvPr id="30" name="object 30"/>
          <p:cNvSpPr/>
          <p:nvPr/>
        </p:nvSpPr>
        <p:spPr>
          <a:xfrm>
            <a:off x="886018" y="5432677"/>
            <a:ext cx="810260" cy="2110740"/>
          </a:xfrm>
          <a:custGeom>
            <a:avLst/>
            <a:gdLst/>
            <a:ahLst/>
            <a:cxnLst/>
            <a:rect l="l" t="t" r="r" b="b"/>
            <a:pathLst>
              <a:path w="810260" h="2110740">
                <a:moveTo>
                  <a:pt x="36182" y="0"/>
                </a:moveTo>
                <a:lnTo>
                  <a:pt x="36182" y="4445"/>
                </a:lnTo>
                <a:lnTo>
                  <a:pt x="12064" y="174929"/>
                </a:lnTo>
                <a:lnTo>
                  <a:pt x="10248" y="194246"/>
                </a:lnTo>
                <a:lnTo>
                  <a:pt x="8432" y="213017"/>
                </a:lnTo>
                <a:lnTo>
                  <a:pt x="6616" y="232333"/>
                </a:lnTo>
                <a:lnTo>
                  <a:pt x="4800" y="251117"/>
                </a:lnTo>
                <a:lnTo>
                  <a:pt x="2285" y="289763"/>
                </a:lnTo>
                <a:lnTo>
                  <a:pt x="863" y="327875"/>
                </a:lnTo>
                <a:lnTo>
                  <a:pt x="698" y="347218"/>
                </a:lnTo>
                <a:lnTo>
                  <a:pt x="0" y="366001"/>
                </a:lnTo>
                <a:lnTo>
                  <a:pt x="393" y="385330"/>
                </a:lnTo>
                <a:lnTo>
                  <a:pt x="228" y="404672"/>
                </a:lnTo>
                <a:lnTo>
                  <a:pt x="634" y="423456"/>
                </a:lnTo>
                <a:lnTo>
                  <a:pt x="1574" y="442810"/>
                </a:lnTo>
                <a:lnTo>
                  <a:pt x="1981" y="461594"/>
                </a:lnTo>
                <a:lnTo>
                  <a:pt x="3479" y="480949"/>
                </a:lnTo>
                <a:lnTo>
                  <a:pt x="4419" y="500291"/>
                </a:lnTo>
                <a:lnTo>
                  <a:pt x="5930" y="519087"/>
                </a:lnTo>
                <a:lnTo>
                  <a:pt x="7429" y="538441"/>
                </a:lnTo>
                <a:lnTo>
                  <a:pt x="14135" y="595401"/>
                </a:lnTo>
                <a:lnTo>
                  <a:pt x="22504" y="652386"/>
                </a:lnTo>
                <a:lnTo>
                  <a:pt x="28828" y="690003"/>
                </a:lnTo>
                <a:lnTo>
                  <a:pt x="36258" y="727646"/>
                </a:lnTo>
                <a:lnTo>
                  <a:pt x="40525" y="745909"/>
                </a:lnTo>
                <a:lnTo>
                  <a:pt x="44269" y="764870"/>
                </a:lnTo>
                <a:lnTo>
                  <a:pt x="49047" y="783551"/>
                </a:lnTo>
                <a:lnTo>
                  <a:pt x="53873" y="801827"/>
                </a:lnTo>
                <a:lnTo>
                  <a:pt x="58686" y="820648"/>
                </a:lnTo>
                <a:lnTo>
                  <a:pt x="74269" y="875474"/>
                </a:lnTo>
                <a:lnTo>
                  <a:pt x="97967" y="948601"/>
                </a:lnTo>
                <a:lnTo>
                  <a:pt x="111480" y="984631"/>
                </a:lnTo>
                <a:lnTo>
                  <a:pt x="132588" y="1037844"/>
                </a:lnTo>
                <a:lnTo>
                  <a:pt x="155917" y="1090523"/>
                </a:lnTo>
                <a:lnTo>
                  <a:pt x="180898" y="1142111"/>
                </a:lnTo>
                <a:lnTo>
                  <a:pt x="181444" y="1142111"/>
                </a:lnTo>
                <a:lnTo>
                  <a:pt x="664794" y="2110536"/>
                </a:lnTo>
                <a:lnTo>
                  <a:pt x="809929" y="2039327"/>
                </a:lnTo>
                <a:lnTo>
                  <a:pt x="381292" y="1176159"/>
                </a:lnTo>
                <a:lnTo>
                  <a:pt x="442404" y="1176159"/>
                </a:lnTo>
                <a:lnTo>
                  <a:pt x="363550" y="1030897"/>
                </a:lnTo>
                <a:lnTo>
                  <a:pt x="355942" y="1014806"/>
                </a:lnTo>
                <a:lnTo>
                  <a:pt x="348894" y="998728"/>
                </a:lnTo>
                <a:lnTo>
                  <a:pt x="341299" y="982637"/>
                </a:lnTo>
                <a:lnTo>
                  <a:pt x="334251" y="966012"/>
                </a:lnTo>
                <a:lnTo>
                  <a:pt x="327202" y="949921"/>
                </a:lnTo>
                <a:lnTo>
                  <a:pt x="307733" y="900036"/>
                </a:lnTo>
                <a:lnTo>
                  <a:pt x="295846" y="866787"/>
                </a:lnTo>
                <a:lnTo>
                  <a:pt x="290461" y="850176"/>
                </a:lnTo>
                <a:lnTo>
                  <a:pt x="284518" y="832993"/>
                </a:lnTo>
                <a:lnTo>
                  <a:pt x="279133" y="816381"/>
                </a:lnTo>
                <a:lnTo>
                  <a:pt x="264607" y="764730"/>
                </a:lnTo>
                <a:lnTo>
                  <a:pt x="251802" y="713384"/>
                </a:lnTo>
                <a:lnTo>
                  <a:pt x="248081" y="695667"/>
                </a:lnTo>
                <a:lnTo>
                  <a:pt x="244360" y="678510"/>
                </a:lnTo>
                <a:lnTo>
                  <a:pt x="143865" y="677900"/>
                </a:lnTo>
                <a:lnTo>
                  <a:pt x="150139" y="50457"/>
                </a:lnTo>
                <a:lnTo>
                  <a:pt x="148297" y="2679"/>
                </a:lnTo>
                <a:lnTo>
                  <a:pt x="36182" y="0"/>
                </a:lnTo>
                <a:close/>
              </a:path>
            </a:pathLst>
          </a:custGeom>
          <a:solidFill>
            <a:srgbClr val="CDE3AA"/>
          </a:solidFill>
        </p:spPr>
        <p:txBody>
          <a:bodyPr wrap="square" lIns="0" tIns="0" rIns="0" bIns="0" rtlCol="0"/>
          <a:lstStyle/>
          <a:p>
            <a:endParaRPr/>
          </a:p>
        </p:txBody>
      </p:sp>
      <p:sp>
        <p:nvSpPr>
          <p:cNvPr id="31" name="object 31"/>
          <p:cNvSpPr/>
          <p:nvPr/>
        </p:nvSpPr>
        <p:spPr>
          <a:xfrm>
            <a:off x="1891763" y="7814785"/>
            <a:ext cx="75443" cy="427804"/>
          </a:xfrm>
          <a:prstGeom prst="rect">
            <a:avLst/>
          </a:prstGeom>
          <a:blipFill>
            <a:blip r:embed="rId4" cstate="print"/>
            <a:stretch>
              <a:fillRect/>
            </a:stretch>
          </a:blipFill>
        </p:spPr>
        <p:txBody>
          <a:bodyPr wrap="square" lIns="0" tIns="0" rIns="0" bIns="0" rtlCol="0"/>
          <a:lstStyle/>
          <a:p>
            <a:endParaRPr/>
          </a:p>
        </p:txBody>
      </p:sp>
      <p:sp>
        <p:nvSpPr>
          <p:cNvPr id="32" name="object 32"/>
          <p:cNvSpPr/>
          <p:nvPr/>
        </p:nvSpPr>
        <p:spPr>
          <a:xfrm>
            <a:off x="1740661" y="7446671"/>
            <a:ext cx="137795" cy="313843"/>
          </a:xfrm>
          <a:prstGeom prst="rect">
            <a:avLst/>
          </a:prstGeom>
          <a:blipFill>
            <a:blip r:embed="rId5" cstate="print"/>
            <a:stretch>
              <a:fillRect/>
            </a:stretch>
          </a:blipFill>
        </p:spPr>
        <p:txBody>
          <a:bodyPr wrap="square" lIns="0" tIns="0" rIns="0" bIns="0" rtlCol="0"/>
          <a:lstStyle/>
          <a:p>
            <a:endParaRPr/>
          </a:p>
        </p:txBody>
      </p:sp>
      <p:sp>
        <p:nvSpPr>
          <p:cNvPr id="33" name="object 33"/>
          <p:cNvSpPr/>
          <p:nvPr/>
        </p:nvSpPr>
        <p:spPr>
          <a:xfrm>
            <a:off x="1102752" y="5615344"/>
            <a:ext cx="4445" cy="99695"/>
          </a:xfrm>
          <a:custGeom>
            <a:avLst/>
            <a:gdLst/>
            <a:ahLst/>
            <a:cxnLst/>
            <a:rect l="l" t="t" r="r" b="b"/>
            <a:pathLst>
              <a:path w="4444" h="99695">
                <a:moveTo>
                  <a:pt x="4394" y="0"/>
                </a:moveTo>
                <a:lnTo>
                  <a:pt x="2590" y="17665"/>
                </a:lnTo>
                <a:lnTo>
                  <a:pt x="660" y="36741"/>
                </a:lnTo>
                <a:lnTo>
                  <a:pt x="3441" y="54190"/>
                </a:lnTo>
                <a:lnTo>
                  <a:pt x="2184" y="71856"/>
                </a:lnTo>
                <a:lnTo>
                  <a:pt x="381" y="89522"/>
                </a:lnTo>
                <a:lnTo>
                  <a:pt x="0" y="99466"/>
                </a:lnTo>
              </a:path>
            </a:pathLst>
          </a:custGeom>
          <a:ln w="4445">
            <a:solidFill>
              <a:srgbClr val="010202"/>
            </a:solidFill>
          </a:ln>
        </p:spPr>
        <p:txBody>
          <a:bodyPr wrap="square" lIns="0" tIns="0" rIns="0" bIns="0" rtlCol="0"/>
          <a:lstStyle/>
          <a:p>
            <a:endParaRPr/>
          </a:p>
        </p:txBody>
      </p:sp>
      <p:sp>
        <p:nvSpPr>
          <p:cNvPr id="34" name="object 34"/>
          <p:cNvSpPr/>
          <p:nvPr/>
        </p:nvSpPr>
        <p:spPr>
          <a:xfrm>
            <a:off x="1099728" y="5730172"/>
            <a:ext cx="2540" cy="53975"/>
          </a:xfrm>
          <a:custGeom>
            <a:avLst/>
            <a:gdLst/>
            <a:ahLst/>
            <a:cxnLst/>
            <a:rect l="l" t="t" r="r" b="b"/>
            <a:pathLst>
              <a:path w="2540" h="53975">
                <a:moveTo>
                  <a:pt x="2171" y="0"/>
                </a:moveTo>
                <a:lnTo>
                  <a:pt x="1460" y="10045"/>
                </a:lnTo>
                <a:lnTo>
                  <a:pt x="762" y="27711"/>
                </a:lnTo>
                <a:lnTo>
                  <a:pt x="63" y="45948"/>
                </a:lnTo>
                <a:lnTo>
                  <a:pt x="0" y="53822"/>
                </a:lnTo>
              </a:path>
            </a:pathLst>
          </a:custGeom>
          <a:ln w="4445">
            <a:solidFill>
              <a:srgbClr val="010202"/>
            </a:solidFill>
            <a:prstDash val="sysDot"/>
          </a:ln>
        </p:spPr>
        <p:txBody>
          <a:bodyPr wrap="square" lIns="0" tIns="0" rIns="0" bIns="0" rtlCol="0"/>
          <a:lstStyle/>
          <a:p>
            <a:endParaRPr/>
          </a:p>
        </p:txBody>
      </p:sp>
      <p:sp>
        <p:nvSpPr>
          <p:cNvPr id="35" name="object 35"/>
          <p:cNvSpPr/>
          <p:nvPr/>
        </p:nvSpPr>
        <p:spPr>
          <a:xfrm>
            <a:off x="1099498" y="5791696"/>
            <a:ext cx="118745" cy="589280"/>
          </a:xfrm>
          <a:custGeom>
            <a:avLst/>
            <a:gdLst/>
            <a:ahLst/>
            <a:cxnLst/>
            <a:rect l="l" t="t" r="r" b="b"/>
            <a:pathLst>
              <a:path w="118744" h="589279">
                <a:moveTo>
                  <a:pt x="165" y="0"/>
                </a:moveTo>
                <a:lnTo>
                  <a:pt x="152" y="2095"/>
                </a:lnTo>
                <a:lnTo>
                  <a:pt x="0" y="19773"/>
                </a:lnTo>
                <a:lnTo>
                  <a:pt x="406" y="37465"/>
                </a:lnTo>
                <a:lnTo>
                  <a:pt x="266" y="55143"/>
                </a:lnTo>
                <a:lnTo>
                  <a:pt x="1219" y="72834"/>
                </a:lnTo>
                <a:lnTo>
                  <a:pt x="1625" y="90512"/>
                </a:lnTo>
                <a:lnTo>
                  <a:pt x="2590" y="108204"/>
                </a:lnTo>
                <a:lnTo>
                  <a:pt x="4102" y="125895"/>
                </a:lnTo>
                <a:lnTo>
                  <a:pt x="5067" y="143586"/>
                </a:lnTo>
                <a:lnTo>
                  <a:pt x="10706" y="196672"/>
                </a:lnTo>
                <a:lnTo>
                  <a:pt x="18008" y="249770"/>
                </a:lnTo>
                <a:lnTo>
                  <a:pt x="23799" y="284632"/>
                </a:lnTo>
                <a:lnTo>
                  <a:pt x="21501" y="298970"/>
                </a:lnTo>
                <a:lnTo>
                  <a:pt x="27025" y="337489"/>
                </a:lnTo>
                <a:lnTo>
                  <a:pt x="38252" y="376516"/>
                </a:lnTo>
                <a:lnTo>
                  <a:pt x="52933" y="423316"/>
                </a:lnTo>
                <a:lnTo>
                  <a:pt x="60629" y="440181"/>
                </a:lnTo>
                <a:lnTo>
                  <a:pt x="65468" y="457365"/>
                </a:lnTo>
                <a:lnTo>
                  <a:pt x="70853" y="473976"/>
                </a:lnTo>
                <a:lnTo>
                  <a:pt x="76784" y="491159"/>
                </a:lnTo>
                <a:lnTo>
                  <a:pt x="82181" y="507771"/>
                </a:lnTo>
                <a:lnTo>
                  <a:pt x="92417" y="527418"/>
                </a:lnTo>
                <a:lnTo>
                  <a:pt x="94716" y="532980"/>
                </a:lnTo>
                <a:lnTo>
                  <a:pt x="104863" y="557123"/>
                </a:lnTo>
                <a:lnTo>
                  <a:pt x="109601" y="568210"/>
                </a:lnTo>
                <a:lnTo>
                  <a:pt x="116713" y="584631"/>
                </a:lnTo>
                <a:lnTo>
                  <a:pt x="118745" y="589254"/>
                </a:lnTo>
              </a:path>
            </a:pathLst>
          </a:custGeom>
          <a:ln w="4444">
            <a:solidFill>
              <a:srgbClr val="010202"/>
            </a:solidFill>
            <a:prstDash val="lgDashDot"/>
          </a:ln>
        </p:spPr>
        <p:txBody>
          <a:bodyPr wrap="square" lIns="0" tIns="0" rIns="0" bIns="0" rtlCol="0"/>
          <a:lstStyle/>
          <a:p>
            <a:endParaRPr/>
          </a:p>
        </p:txBody>
      </p:sp>
      <p:sp>
        <p:nvSpPr>
          <p:cNvPr id="36" name="object 36"/>
          <p:cNvSpPr/>
          <p:nvPr/>
        </p:nvSpPr>
        <p:spPr>
          <a:xfrm>
            <a:off x="1221328" y="6387997"/>
            <a:ext cx="41275" cy="91440"/>
          </a:xfrm>
          <a:custGeom>
            <a:avLst/>
            <a:gdLst/>
            <a:ahLst/>
            <a:cxnLst/>
            <a:rect l="l" t="t" r="r" b="b"/>
            <a:pathLst>
              <a:path w="41275" h="91439">
                <a:moveTo>
                  <a:pt x="0" y="0"/>
                </a:moveTo>
                <a:lnTo>
                  <a:pt x="16192" y="36347"/>
                </a:lnTo>
                <a:lnTo>
                  <a:pt x="32372" y="71894"/>
                </a:lnTo>
                <a:lnTo>
                  <a:pt x="41236" y="91109"/>
                </a:lnTo>
              </a:path>
            </a:pathLst>
          </a:custGeom>
          <a:ln w="4445">
            <a:solidFill>
              <a:srgbClr val="010202"/>
            </a:solidFill>
          </a:ln>
        </p:spPr>
        <p:txBody>
          <a:bodyPr wrap="square" lIns="0" tIns="0" rIns="0" bIns="0" rtlCol="0"/>
          <a:lstStyle/>
          <a:p>
            <a:endParaRPr/>
          </a:p>
        </p:txBody>
      </p:sp>
      <p:sp>
        <p:nvSpPr>
          <p:cNvPr id="37" name="object 37"/>
          <p:cNvSpPr/>
          <p:nvPr/>
        </p:nvSpPr>
        <p:spPr>
          <a:xfrm>
            <a:off x="1107766" y="5435513"/>
            <a:ext cx="29209" cy="164465"/>
          </a:xfrm>
          <a:custGeom>
            <a:avLst/>
            <a:gdLst/>
            <a:ahLst/>
            <a:cxnLst/>
            <a:rect l="l" t="t" r="r" b="b"/>
            <a:pathLst>
              <a:path w="29209" h="164464">
                <a:moveTo>
                  <a:pt x="0" y="164211"/>
                </a:moveTo>
                <a:lnTo>
                  <a:pt x="29070" y="0"/>
                </a:lnTo>
              </a:path>
            </a:pathLst>
          </a:custGeom>
          <a:ln w="4445">
            <a:solidFill>
              <a:srgbClr val="010202"/>
            </a:solidFill>
            <a:prstDash val="lgDash"/>
          </a:ln>
        </p:spPr>
        <p:txBody>
          <a:bodyPr wrap="square" lIns="0" tIns="0" rIns="0" bIns="0" rtlCol="0"/>
          <a:lstStyle/>
          <a:p>
            <a:endParaRPr/>
          </a:p>
        </p:txBody>
      </p:sp>
      <p:sp>
        <p:nvSpPr>
          <p:cNvPr id="38" name="object 38"/>
          <p:cNvSpPr/>
          <p:nvPr/>
        </p:nvSpPr>
        <p:spPr>
          <a:xfrm>
            <a:off x="1740695" y="8129577"/>
            <a:ext cx="10160" cy="99060"/>
          </a:xfrm>
          <a:custGeom>
            <a:avLst/>
            <a:gdLst/>
            <a:ahLst/>
            <a:cxnLst/>
            <a:rect l="l" t="t" r="r" b="b"/>
            <a:pathLst>
              <a:path w="10160" h="99059">
                <a:moveTo>
                  <a:pt x="6095" y="98615"/>
                </a:moveTo>
                <a:lnTo>
                  <a:pt x="9664" y="91795"/>
                </a:lnTo>
                <a:lnTo>
                  <a:pt x="8166" y="72453"/>
                </a:lnTo>
                <a:lnTo>
                  <a:pt x="6108" y="53098"/>
                </a:lnTo>
                <a:lnTo>
                  <a:pt x="4051" y="34290"/>
                </a:lnTo>
                <a:lnTo>
                  <a:pt x="2006" y="14935"/>
                </a:lnTo>
                <a:lnTo>
                  <a:pt x="0" y="0"/>
                </a:lnTo>
              </a:path>
            </a:pathLst>
          </a:custGeom>
          <a:ln w="4445">
            <a:solidFill>
              <a:srgbClr val="010202"/>
            </a:solidFill>
          </a:ln>
        </p:spPr>
        <p:txBody>
          <a:bodyPr wrap="square" lIns="0" tIns="0" rIns="0" bIns="0" rtlCol="0"/>
          <a:lstStyle/>
          <a:p>
            <a:endParaRPr/>
          </a:p>
        </p:txBody>
      </p:sp>
      <p:sp>
        <p:nvSpPr>
          <p:cNvPr id="39" name="object 39"/>
          <p:cNvSpPr/>
          <p:nvPr/>
        </p:nvSpPr>
        <p:spPr>
          <a:xfrm>
            <a:off x="1728831" y="8053785"/>
            <a:ext cx="10160" cy="59055"/>
          </a:xfrm>
          <a:custGeom>
            <a:avLst/>
            <a:gdLst/>
            <a:ahLst/>
            <a:cxnLst/>
            <a:rect l="l" t="t" r="r" b="b"/>
            <a:pathLst>
              <a:path w="10160" h="59054">
                <a:moveTo>
                  <a:pt x="9537" y="58902"/>
                </a:moveTo>
                <a:lnTo>
                  <a:pt x="8661" y="52565"/>
                </a:lnTo>
                <a:lnTo>
                  <a:pt x="5499" y="33197"/>
                </a:lnTo>
                <a:lnTo>
                  <a:pt x="2336" y="14389"/>
                </a:lnTo>
                <a:lnTo>
                  <a:pt x="0" y="0"/>
                </a:lnTo>
              </a:path>
            </a:pathLst>
          </a:custGeom>
          <a:ln w="4444">
            <a:solidFill>
              <a:srgbClr val="010202"/>
            </a:solidFill>
            <a:prstDash val="sysDot"/>
          </a:ln>
        </p:spPr>
        <p:txBody>
          <a:bodyPr wrap="square" lIns="0" tIns="0" rIns="0" bIns="0" rtlCol="0"/>
          <a:lstStyle/>
          <a:p>
            <a:endParaRPr/>
          </a:p>
        </p:txBody>
      </p:sp>
      <p:sp>
        <p:nvSpPr>
          <p:cNvPr id="40" name="object 40"/>
          <p:cNvSpPr/>
          <p:nvPr/>
        </p:nvSpPr>
        <p:spPr>
          <a:xfrm>
            <a:off x="1635676" y="7726364"/>
            <a:ext cx="92075" cy="319405"/>
          </a:xfrm>
          <a:custGeom>
            <a:avLst/>
            <a:gdLst/>
            <a:ahLst/>
            <a:cxnLst/>
            <a:rect l="l" t="t" r="r" b="b"/>
            <a:pathLst>
              <a:path w="92075" h="319404">
                <a:moveTo>
                  <a:pt x="91668" y="319024"/>
                </a:moveTo>
                <a:lnTo>
                  <a:pt x="88633" y="303631"/>
                </a:lnTo>
                <a:lnTo>
                  <a:pt x="84912" y="284810"/>
                </a:lnTo>
                <a:lnTo>
                  <a:pt x="80657" y="265988"/>
                </a:lnTo>
                <a:lnTo>
                  <a:pt x="76390" y="246621"/>
                </a:lnTo>
                <a:lnTo>
                  <a:pt x="72123" y="227799"/>
                </a:lnTo>
                <a:lnTo>
                  <a:pt x="67309" y="209524"/>
                </a:lnTo>
                <a:lnTo>
                  <a:pt x="62483" y="190703"/>
                </a:lnTo>
                <a:lnTo>
                  <a:pt x="57670" y="171869"/>
                </a:lnTo>
                <a:lnTo>
                  <a:pt x="52298" y="153593"/>
                </a:lnTo>
                <a:lnTo>
                  <a:pt x="46926" y="134759"/>
                </a:lnTo>
                <a:lnTo>
                  <a:pt x="40995" y="116484"/>
                </a:lnTo>
                <a:lnTo>
                  <a:pt x="35636" y="97650"/>
                </a:lnTo>
                <a:lnTo>
                  <a:pt x="29159" y="79362"/>
                </a:lnTo>
                <a:lnTo>
                  <a:pt x="23228" y="61087"/>
                </a:lnTo>
                <a:lnTo>
                  <a:pt x="16738" y="43357"/>
                </a:lnTo>
                <a:lnTo>
                  <a:pt x="9715" y="25057"/>
                </a:lnTo>
                <a:lnTo>
                  <a:pt x="2679" y="6769"/>
                </a:lnTo>
                <a:lnTo>
                  <a:pt x="0" y="0"/>
                </a:lnTo>
              </a:path>
            </a:pathLst>
          </a:custGeom>
          <a:ln w="4445">
            <a:solidFill>
              <a:srgbClr val="010202"/>
            </a:solidFill>
            <a:prstDash val="lgDashDot"/>
          </a:ln>
        </p:spPr>
        <p:txBody>
          <a:bodyPr wrap="square" lIns="0" tIns="0" rIns="0" bIns="0" rtlCol="0"/>
          <a:lstStyle/>
          <a:p>
            <a:endParaRPr/>
          </a:p>
        </p:txBody>
      </p:sp>
      <p:sp>
        <p:nvSpPr>
          <p:cNvPr id="41" name="object 41"/>
          <p:cNvSpPr/>
          <p:nvPr/>
        </p:nvSpPr>
        <p:spPr>
          <a:xfrm>
            <a:off x="1592827" y="7626686"/>
            <a:ext cx="40005" cy="92075"/>
          </a:xfrm>
          <a:custGeom>
            <a:avLst/>
            <a:gdLst/>
            <a:ahLst/>
            <a:cxnLst/>
            <a:rect l="l" t="t" r="r" b="b"/>
            <a:pathLst>
              <a:path w="40005" h="92075">
                <a:moveTo>
                  <a:pt x="39700" y="91757"/>
                </a:moveTo>
                <a:lnTo>
                  <a:pt x="23876" y="52679"/>
                </a:lnTo>
                <a:lnTo>
                  <a:pt x="8140" y="17741"/>
                </a:lnTo>
                <a:lnTo>
                  <a:pt x="0" y="0"/>
                </a:lnTo>
              </a:path>
            </a:pathLst>
          </a:custGeom>
          <a:ln w="4445">
            <a:solidFill>
              <a:srgbClr val="010202"/>
            </a:solidFill>
          </a:ln>
        </p:spPr>
        <p:txBody>
          <a:bodyPr wrap="square" lIns="0" tIns="0" rIns="0" bIns="0" rtlCol="0"/>
          <a:lstStyle/>
          <a:p>
            <a:endParaRPr/>
          </a:p>
        </p:txBody>
      </p:sp>
      <p:sp>
        <p:nvSpPr>
          <p:cNvPr id="42" name="object 42"/>
          <p:cNvSpPr/>
          <p:nvPr/>
        </p:nvSpPr>
        <p:spPr>
          <a:xfrm>
            <a:off x="908003" y="5435361"/>
            <a:ext cx="126364" cy="100965"/>
          </a:xfrm>
          <a:custGeom>
            <a:avLst/>
            <a:gdLst/>
            <a:ahLst/>
            <a:cxnLst/>
            <a:rect l="l" t="t" r="r" b="b"/>
            <a:pathLst>
              <a:path w="126365" h="100964">
                <a:moveTo>
                  <a:pt x="126314" y="0"/>
                </a:moveTo>
                <a:lnTo>
                  <a:pt x="14008" y="1765"/>
                </a:lnTo>
                <a:lnTo>
                  <a:pt x="0" y="100787"/>
                </a:lnTo>
              </a:path>
            </a:pathLst>
          </a:custGeom>
          <a:ln w="4445">
            <a:solidFill>
              <a:srgbClr val="010202"/>
            </a:solidFill>
          </a:ln>
        </p:spPr>
        <p:txBody>
          <a:bodyPr wrap="square" lIns="0" tIns="0" rIns="0" bIns="0" rtlCol="0"/>
          <a:lstStyle/>
          <a:p>
            <a:endParaRPr/>
          </a:p>
        </p:txBody>
      </p:sp>
      <p:sp>
        <p:nvSpPr>
          <p:cNvPr id="43" name="object 43"/>
          <p:cNvSpPr/>
          <p:nvPr/>
        </p:nvSpPr>
        <p:spPr>
          <a:xfrm>
            <a:off x="898610" y="5550898"/>
            <a:ext cx="7620" cy="52069"/>
          </a:xfrm>
          <a:custGeom>
            <a:avLst/>
            <a:gdLst/>
            <a:ahLst/>
            <a:cxnLst/>
            <a:rect l="l" t="t" r="r" b="b"/>
            <a:pathLst>
              <a:path w="7619" h="52070">
                <a:moveTo>
                  <a:pt x="7302" y="0"/>
                </a:moveTo>
                <a:lnTo>
                  <a:pt x="0" y="51612"/>
                </a:lnTo>
              </a:path>
            </a:pathLst>
          </a:custGeom>
          <a:ln w="4444">
            <a:solidFill>
              <a:srgbClr val="010202"/>
            </a:solidFill>
            <a:prstDash val="sysDot"/>
          </a:ln>
        </p:spPr>
        <p:txBody>
          <a:bodyPr wrap="square" lIns="0" tIns="0" rIns="0" bIns="0" rtlCol="0"/>
          <a:lstStyle/>
          <a:p>
            <a:endParaRPr/>
          </a:p>
        </p:txBody>
      </p:sp>
      <p:sp>
        <p:nvSpPr>
          <p:cNvPr id="44" name="object 44"/>
          <p:cNvSpPr/>
          <p:nvPr/>
        </p:nvSpPr>
        <p:spPr>
          <a:xfrm>
            <a:off x="885825" y="5609897"/>
            <a:ext cx="135890" cy="868044"/>
          </a:xfrm>
          <a:custGeom>
            <a:avLst/>
            <a:gdLst/>
            <a:ahLst/>
            <a:cxnLst/>
            <a:rect l="l" t="t" r="r" b="b"/>
            <a:pathLst>
              <a:path w="135890" h="868045">
                <a:moveTo>
                  <a:pt x="11849" y="0"/>
                </a:moveTo>
                <a:lnTo>
                  <a:pt x="10248" y="17030"/>
                </a:lnTo>
                <a:lnTo>
                  <a:pt x="8445" y="35801"/>
                </a:lnTo>
                <a:lnTo>
                  <a:pt x="6616" y="55118"/>
                </a:lnTo>
                <a:lnTo>
                  <a:pt x="4813" y="73888"/>
                </a:lnTo>
                <a:lnTo>
                  <a:pt x="3556" y="93218"/>
                </a:lnTo>
                <a:lnTo>
                  <a:pt x="2286" y="112547"/>
                </a:lnTo>
                <a:lnTo>
                  <a:pt x="1574" y="131330"/>
                </a:lnTo>
                <a:lnTo>
                  <a:pt x="863" y="150660"/>
                </a:lnTo>
                <a:lnTo>
                  <a:pt x="711" y="169989"/>
                </a:lnTo>
                <a:lnTo>
                  <a:pt x="0" y="188772"/>
                </a:lnTo>
                <a:lnTo>
                  <a:pt x="393" y="208114"/>
                </a:lnTo>
                <a:lnTo>
                  <a:pt x="241" y="227457"/>
                </a:lnTo>
                <a:lnTo>
                  <a:pt x="635" y="246240"/>
                </a:lnTo>
                <a:lnTo>
                  <a:pt x="1574" y="265595"/>
                </a:lnTo>
                <a:lnTo>
                  <a:pt x="1981" y="284378"/>
                </a:lnTo>
                <a:lnTo>
                  <a:pt x="3479" y="303720"/>
                </a:lnTo>
                <a:lnTo>
                  <a:pt x="4419" y="323075"/>
                </a:lnTo>
                <a:lnTo>
                  <a:pt x="5930" y="341871"/>
                </a:lnTo>
                <a:lnTo>
                  <a:pt x="7429" y="361226"/>
                </a:lnTo>
                <a:lnTo>
                  <a:pt x="9486" y="380022"/>
                </a:lnTo>
                <a:lnTo>
                  <a:pt x="11531" y="398830"/>
                </a:lnTo>
                <a:lnTo>
                  <a:pt x="14147" y="418185"/>
                </a:lnTo>
                <a:lnTo>
                  <a:pt x="16751" y="436994"/>
                </a:lnTo>
                <a:lnTo>
                  <a:pt x="19354" y="455803"/>
                </a:lnTo>
                <a:lnTo>
                  <a:pt x="22517" y="475170"/>
                </a:lnTo>
                <a:lnTo>
                  <a:pt x="25679" y="493979"/>
                </a:lnTo>
                <a:lnTo>
                  <a:pt x="28829" y="512787"/>
                </a:lnTo>
                <a:lnTo>
                  <a:pt x="32550" y="531609"/>
                </a:lnTo>
                <a:lnTo>
                  <a:pt x="36258" y="550418"/>
                </a:lnTo>
                <a:lnTo>
                  <a:pt x="40525" y="568693"/>
                </a:lnTo>
                <a:lnTo>
                  <a:pt x="44234" y="587502"/>
                </a:lnTo>
                <a:lnTo>
                  <a:pt x="49060" y="606323"/>
                </a:lnTo>
                <a:lnTo>
                  <a:pt x="53886" y="624598"/>
                </a:lnTo>
                <a:lnTo>
                  <a:pt x="58699" y="643432"/>
                </a:lnTo>
                <a:lnTo>
                  <a:pt x="63512" y="661695"/>
                </a:lnTo>
                <a:lnTo>
                  <a:pt x="68897" y="679983"/>
                </a:lnTo>
                <a:lnTo>
                  <a:pt x="74269" y="698258"/>
                </a:lnTo>
                <a:lnTo>
                  <a:pt x="80187" y="716534"/>
                </a:lnTo>
                <a:lnTo>
                  <a:pt x="86118" y="734822"/>
                </a:lnTo>
                <a:lnTo>
                  <a:pt x="92049" y="753097"/>
                </a:lnTo>
                <a:lnTo>
                  <a:pt x="97967" y="771385"/>
                </a:lnTo>
                <a:lnTo>
                  <a:pt x="104457" y="789114"/>
                </a:lnTo>
                <a:lnTo>
                  <a:pt x="111493" y="807402"/>
                </a:lnTo>
                <a:lnTo>
                  <a:pt x="118529" y="825144"/>
                </a:lnTo>
                <a:lnTo>
                  <a:pt x="125564" y="842886"/>
                </a:lnTo>
                <a:lnTo>
                  <a:pt x="132588" y="860628"/>
                </a:lnTo>
                <a:lnTo>
                  <a:pt x="135534" y="867498"/>
                </a:lnTo>
              </a:path>
            </a:pathLst>
          </a:custGeom>
          <a:ln w="4445">
            <a:solidFill>
              <a:srgbClr val="010202"/>
            </a:solidFill>
            <a:prstDash val="lgDashDot"/>
          </a:ln>
        </p:spPr>
        <p:txBody>
          <a:bodyPr wrap="square" lIns="0" tIns="0" rIns="0" bIns="0" rtlCol="0"/>
          <a:lstStyle/>
          <a:p>
            <a:endParaRPr/>
          </a:p>
        </p:txBody>
      </p:sp>
      <p:sp>
        <p:nvSpPr>
          <p:cNvPr id="45" name="object 45"/>
          <p:cNvSpPr/>
          <p:nvPr/>
        </p:nvSpPr>
        <p:spPr>
          <a:xfrm>
            <a:off x="1024289" y="6484245"/>
            <a:ext cx="42545" cy="90805"/>
          </a:xfrm>
          <a:custGeom>
            <a:avLst/>
            <a:gdLst/>
            <a:ahLst/>
            <a:cxnLst/>
            <a:rect l="l" t="t" r="r" b="b"/>
            <a:pathLst>
              <a:path w="42544" h="90804">
                <a:moveTo>
                  <a:pt x="0" y="0"/>
                </a:moveTo>
                <a:lnTo>
                  <a:pt x="17449" y="38950"/>
                </a:lnTo>
                <a:lnTo>
                  <a:pt x="33743" y="73342"/>
                </a:lnTo>
                <a:lnTo>
                  <a:pt x="42430" y="90551"/>
                </a:lnTo>
              </a:path>
            </a:pathLst>
          </a:custGeom>
          <a:ln w="4445">
            <a:solidFill>
              <a:srgbClr val="010202"/>
            </a:solidFill>
          </a:ln>
        </p:spPr>
        <p:txBody>
          <a:bodyPr wrap="square" lIns="0" tIns="0" rIns="0" bIns="0" rtlCol="0"/>
          <a:lstStyle/>
          <a:p>
            <a:endParaRPr/>
          </a:p>
        </p:txBody>
      </p:sp>
      <p:sp>
        <p:nvSpPr>
          <p:cNvPr id="46" name="object 46"/>
          <p:cNvSpPr/>
          <p:nvPr/>
        </p:nvSpPr>
        <p:spPr>
          <a:xfrm>
            <a:off x="1547609" y="7537191"/>
            <a:ext cx="45085" cy="89535"/>
          </a:xfrm>
          <a:custGeom>
            <a:avLst/>
            <a:gdLst/>
            <a:ahLst/>
            <a:cxnLst/>
            <a:rect l="l" t="t" r="r" b="b"/>
            <a:pathLst>
              <a:path w="45084" h="89534">
                <a:moveTo>
                  <a:pt x="44665" y="89484"/>
                </a:moveTo>
                <a:lnTo>
                  <a:pt x="3009" y="6019"/>
                </a:lnTo>
                <a:lnTo>
                  <a:pt x="0" y="0"/>
                </a:lnTo>
              </a:path>
            </a:pathLst>
          </a:custGeom>
          <a:ln w="4445">
            <a:solidFill>
              <a:srgbClr val="010202"/>
            </a:solidFill>
          </a:ln>
        </p:spPr>
        <p:txBody>
          <a:bodyPr wrap="square" lIns="0" tIns="0" rIns="0" bIns="0" rtlCol="0"/>
          <a:lstStyle/>
          <a:p>
            <a:endParaRPr/>
          </a:p>
        </p:txBody>
      </p:sp>
      <p:sp>
        <p:nvSpPr>
          <p:cNvPr id="47" name="object 47"/>
          <p:cNvSpPr/>
          <p:nvPr/>
        </p:nvSpPr>
        <p:spPr>
          <a:xfrm>
            <a:off x="1517453" y="7476756"/>
            <a:ext cx="23495" cy="47625"/>
          </a:xfrm>
          <a:custGeom>
            <a:avLst/>
            <a:gdLst/>
            <a:ahLst/>
            <a:cxnLst/>
            <a:rect l="l" t="t" r="r" b="b"/>
            <a:pathLst>
              <a:path w="23494" h="47625">
                <a:moveTo>
                  <a:pt x="23456" y="47002"/>
                </a:moveTo>
                <a:lnTo>
                  <a:pt x="0" y="0"/>
                </a:lnTo>
              </a:path>
            </a:pathLst>
          </a:custGeom>
          <a:ln w="4445">
            <a:solidFill>
              <a:srgbClr val="010202"/>
            </a:solidFill>
            <a:prstDash val="sysDot"/>
          </a:ln>
        </p:spPr>
        <p:txBody>
          <a:bodyPr wrap="square" lIns="0" tIns="0" rIns="0" bIns="0" rtlCol="0"/>
          <a:lstStyle/>
          <a:p>
            <a:endParaRPr/>
          </a:p>
        </p:txBody>
      </p:sp>
      <p:sp>
        <p:nvSpPr>
          <p:cNvPr id="48" name="object 48"/>
          <p:cNvSpPr/>
          <p:nvPr/>
        </p:nvSpPr>
        <p:spPr>
          <a:xfrm>
            <a:off x="1115293" y="6670996"/>
            <a:ext cx="399415" cy="799465"/>
          </a:xfrm>
          <a:custGeom>
            <a:avLst/>
            <a:gdLst/>
            <a:ahLst/>
            <a:cxnLst/>
            <a:rect l="l" t="t" r="r" b="b"/>
            <a:pathLst>
              <a:path w="399415" h="799465">
                <a:moveTo>
                  <a:pt x="398805" y="799045"/>
                </a:moveTo>
                <a:lnTo>
                  <a:pt x="0" y="0"/>
                </a:lnTo>
              </a:path>
            </a:pathLst>
          </a:custGeom>
          <a:ln w="4445">
            <a:solidFill>
              <a:srgbClr val="010202"/>
            </a:solidFill>
            <a:prstDash val="lgDashDot"/>
          </a:ln>
        </p:spPr>
        <p:txBody>
          <a:bodyPr wrap="square" lIns="0" tIns="0" rIns="0" bIns="0" rtlCol="0"/>
          <a:lstStyle/>
          <a:p>
            <a:endParaRPr/>
          </a:p>
        </p:txBody>
      </p:sp>
      <p:sp>
        <p:nvSpPr>
          <p:cNvPr id="49" name="object 49"/>
          <p:cNvSpPr/>
          <p:nvPr/>
        </p:nvSpPr>
        <p:spPr>
          <a:xfrm>
            <a:off x="1067277" y="6574794"/>
            <a:ext cx="45085" cy="89535"/>
          </a:xfrm>
          <a:custGeom>
            <a:avLst/>
            <a:gdLst/>
            <a:ahLst/>
            <a:cxnLst/>
            <a:rect l="l" t="t" r="r" b="b"/>
            <a:pathLst>
              <a:path w="45084" h="89534">
                <a:moveTo>
                  <a:pt x="44665" y="89484"/>
                </a:moveTo>
                <a:lnTo>
                  <a:pt x="0" y="0"/>
                </a:lnTo>
              </a:path>
            </a:pathLst>
          </a:custGeom>
          <a:ln w="4445">
            <a:solidFill>
              <a:srgbClr val="010202"/>
            </a:solidFill>
          </a:ln>
        </p:spPr>
        <p:txBody>
          <a:bodyPr wrap="square" lIns="0" tIns="0" rIns="0" bIns="0" rtlCol="0"/>
          <a:lstStyle/>
          <a:p>
            <a:endParaRPr/>
          </a:p>
        </p:txBody>
      </p:sp>
      <p:sp>
        <p:nvSpPr>
          <p:cNvPr id="50" name="object 50"/>
          <p:cNvSpPr/>
          <p:nvPr/>
        </p:nvSpPr>
        <p:spPr>
          <a:xfrm>
            <a:off x="1698494" y="7359270"/>
            <a:ext cx="44450" cy="90170"/>
          </a:xfrm>
          <a:custGeom>
            <a:avLst/>
            <a:gdLst/>
            <a:ahLst/>
            <a:cxnLst/>
            <a:rect l="l" t="t" r="r" b="b"/>
            <a:pathLst>
              <a:path w="44450" h="90170">
                <a:moveTo>
                  <a:pt x="44386" y="89623"/>
                </a:moveTo>
                <a:lnTo>
                  <a:pt x="0" y="0"/>
                </a:lnTo>
              </a:path>
            </a:pathLst>
          </a:custGeom>
          <a:ln w="4445">
            <a:solidFill>
              <a:srgbClr val="010202"/>
            </a:solidFill>
          </a:ln>
        </p:spPr>
        <p:txBody>
          <a:bodyPr wrap="square" lIns="0" tIns="0" rIns="0" bIns="0" rtlCol="0"/>
          <a:lstStyle/>
          <a:p>
            <a:endParaRPr/>
          </a:p>
        </p:txBody>
      </p:sp>
      <p:sp>
        <p:nvSpPr>
          <p:cNvPr id="51" name="object 51"/>
          <p:cNvSpPr/>
          <p:nvPr/>
        </p:nvSpPr>
        <p:spPr>
          <a:xfrm>
            <a:off x="1671387" y="7304539"/>
            <a:ext cx="21590" cy="43180"/>
          </a:xfrm>
          <a:custGeom>
            <a:avLst/>
            <a:gdLst/>
            <a:ahLst/>
            <a:cxnLst/>
            <a:rect l="l" t="t" r="r" b="b"/>
            <a:pathLst>
              <a:path w="21589" h="43179">
                <a:moveTo>
                  <a:pt x="21081" y="42570"/>
                </a:moveTo>
                <a:lnTo>
                  <a:pt x="0" y="0"/>
                </a:lnTo>
              </a:path>
            </a:pathLst>
          </a:custGeom>
          <a:ln w="4445">
            <a:solidFill>
              <a:srgbClr val="010202"/>
            </a:solidFill>
            <a:prstDash val="sysDot"/>
          </a:ln>
        </p:spPr>
        <p:txBody>
          <a:bodyPr wrap="square" lIns="0" tIns="0" rIns="0" bIns="0" rtlCol="0"/>
          <a:lstStyle/>
          <a:p>
            <a:endParaRPr/>
          </a:p>
        </p:txBody>
      </p:sp>
      <p:sp>
        <p:nvSpPr>
          <p:cNvPr id="52" name="object 52"/>
          <p:cNvSpPr/>
          <p:nvPr/>
        </p:nvSpPr>
        <p:spPr>
          <a:xfrm>
            <a:off x="1309968" y="6574814"/>
            <a:ext cx="358775" cy="723900"/>
          </a:xfrm>
          <a:custGeom>
            <a:avLst/>
            <a:gdLst/>
            <a:ahLst/>
            <a:cxnLst/>
            <a:rect l="l" t="t" r="r" b="b"/>
            <a:pathLst>
              <a:path w="358775" h="723900">
                <a:moveTo>
                  <a:pt x="358406" y="723645"/>
                </a:moveTo>
                <a:lnTo>
                  <a:pt x="0" y="0"/>
                </a:lnTo>
              </a:path>
            </a:pathLst>
          </a:custGeom>
          <a:ln w="4445">
            <a:solidFill>
              <a:srgbClr val="010202"/>
            </a:solidFill>
            <a:prstDash val="lgDashDot"/>
          </a:ln>
        </p:spPr>
        <p:txBody>
          <a:bodyPr wrap="square" lIns="0" tIns="0" rIns="0" bIns="0" rtlCol="0"/>
          <a:lstStyle/>
          <a:p>
            <a:endParaRPr/>
          </a:p>
        </p:txBody>
      </p:sp>
      <p:sp>
        <p:nvSpPr>
          <p:cNvPr id="53" name="object 53"/>
          <p:cNvSpPr/>
          <p:nvPr/>
        </p:nvSpPr>
        <p:spPr>
          <a:xfrm>
            <a:off x="1262570" y="6479108"/>
            <a:ext cx="44450" cy="90170"/>
          </a:xfrm>
          <a:custGeom>
            <a:avLst/>
            <a:gdLst/>
            <a:ahLst/>
            <a:cxnLst/>
            <a:rect l="l" t="t" r="r" b="b"/>
            <a:pathLst>
              <a:path w="44450" h="90170">
                <a:moveTo>
                  <a:pt x="44386" y="89623"/>
                </a:moveTo>
                <a:lnTo>
                  <a:pt x="0" y="0"/>
                </a:lnTo>
              </a:path>
            </a:pathLst>
          </a:custGeom>
          <a:ln w="4445">
            <a:solidFill>
              <a:srgbClr val="010202"/>
            </a:solidFill>
          </a:ln>
        </p:spPr>
        <p:txBody>
          <a:bodyPr wrap="square" lIns="0" tIns="0" rIns="0" bIns="0" rtlCol="0"/>
          <a:lstStyle/>
          <a:p>
            <a:endParaRPr/>
          </a:p>
        </p:txBody>
      </p:sp>
      <p:sp>
        <p:nvSpPr>
          <p:cNvPr id="54" name="object 54"/>
          <p:cNvSpPr/>
          <p:nvPr/>
        </p:nvSpPr>
        <p:spPr>
          <a:xfrm>
            <a:off x="1876226" y="7758293"/>
            <a:ext cx="17780" cy="59055"/>
          </a:xfrm>
          <a:custGeom>
            <a:avLst/>
            <a:gdLst/>
            <a:ahLst/>
            <a:cxnLst/>
            <a:rect l="l" t="t" r="r" b="b"/>
            <a:pathLst>
              <a:path w="17780" h="59054">
                <a:moveTo>
                  <a:pt x="17754" y="58712"/>
                </a:moveTo>
                <a:lnTo>
                  <a:pt x="9156" y="29362"/>
                </a:lnTo>
                <a:lnTo>
                  <a:pt x="0" y="0"/>
                </a:lnTo>
              </a:path>
            </a:pathLst>
          </a:custGeom>
          <a:ln w="4445">
            <a:solidFill>
              <a:srgbClr val="010202"/>
            </a:solidFill>
            <a:prstDash val="dash"/>
          </a:ln>
        </p:spPr>
        <p:txBody>
          <a:bodyPr wrap="square" lIns="0" tIns="0" rIns="0" bIns="0" rtlCol="0"/>
          <a:lstStyle/>
          <a:p>
            <a:endParaRPr/>
          </a:p>
        </p:txBody>
      </p:sp>
      <p:sp>
        <p:nvSpPr>
          <p:cNvPr id="55" name="object 55"/>
          <p:cNvSpPr/>
          <p:nvPr/>
        </p:nvSpPr>
        <p:spPr>
          <a:xfrm>
            <a:off x="1550620" y="7450987"/>
            <a:ext cx="188595" cy="92710"/>
          </a:xfrm>
          <a:custGeom>
            <a:avLst/>
            <a:gdLst/>
            <a:ahLst/>
            <a:cxnLst/>
            <a:rect l="l" t="t" r="r" b="b"/>
            <a:pathLst>
              <a:path w="188594" h="92709">
                <a:moveTo>
                  <a:pt x="0" y="92227"/>
                </a:moveTo>
                <a:lnTo>
                  <a:pt x="187998" y="0"/>
                </a:lnTo>
              </a:path>
            </a:pathLst>
          </a:custGeom>
          <a:ln w="3327">
            <a:solidFill>
              <a:srgbClr val="010202"/>
            </a:solidFill>
            <a:prstDash val="sysDash"/>
          </a:ln>
        </p:spPr>
        <p:txBody>
          <a:bodyPr wrap="square" lIns="0" tIns="0" rIns="0" bIns="0" rtlCol="0"/>
          <a:lstStyle/>
          <a:p>
            <a:endParaRPr/>
          </a:p>
        </p:txBody>
      </p:sp>
      <p:sp>
        <p:nvSpPr>
          <p:cNvPr id="56" name="object 56"/>
          <p:cNvSpPr/>
          <p:nvPr/>
        </p:nvSpPr>
        <p:spPr>
          <a:xfrm>
            <a:off x="1034315" y="5435361"/>
            <a:ext cx="85090" cy="635"/>
          </a:xfrm>
          <a:custGeom>
            <a:avLst/>
            <a:gdLst/>
            <a:ahLst/>
            <a:cxnLst/>
            <a:rect l="l" t="t" r="r" b="b"/>
            <a:pathLst>
              <a:path w="85090" h="635">
                <a:moveTo>
                  <a:pt x="0" y="0"/>
                </a:moveTo>
                <a:lnTo>
                  <a:pt x="84950" y="152"/>
                </a:lnTo>
              </a:path>
            </a:pathLst>
          </a:custGeom>
          <a:ln w="8890">
            <a:solidFill>
              <a:srgbClr val="EF3B3A"/>
            </a:solidFill>
            <a:prstDash val="lgDashDot"/>
          </a:ln>
        </p:spPr>
        <p:txBody>
          <a:bodyPr wrap="square" lIns="0" tIns="0" rIns="0" bIns="0" rtlCol="0"/>
          <a:lstStyle/>
          <a:p>
            <a:endParaRPr/>
          </a:p>
        </p:txBody>
      </p:sp>
      <p:sp>
        <p:nvSpPr>
          <p:cNvPr id="57" name="object 57"/>
          <p:cNvSpPr/>
          <p:nvPr/>
        </p:nvSpPr>
        <p:spPr>
          <a:xfrm>
            <a:off x="1772831" y="5438656"/>
            <a:ext cx="1141730" cy="2320290"/>
          </a:xfrm>
          <a:custGeom>
            <a:avLst/>
            <a:gdLst/>
            <a:ahLst/>
            <a:cxnLst/>
            <a:rect l="l" t="t" r="r" b="b"/>
            <a:pathLst>
              <a:path w="1141730" h="2320290">
                <a:moveTo>
                  <a:pt x="922450" y="1834684"/>
                </a:moveTo>
                <a:lnTo>
                  <a:pt x="927658" y="2320074"/>
                </a:lnTo>
                <a:lnTo>
                  <a:pt x="1109789" y="2320074"/>
                </a:lnTo>
                <a:lnTo>
                  <a:pt x="1105925" y="1834705"/>
                </a:lnTo>
                <a:lnTo>
                  <a:pt x="929106" y="1834705"/>
                </a:lnTo>
                <a:lnTo>
                  <a:pt x="922450" y="1834684"/>
                </a:lnTo>
                <a:close/>
              </a:path>
              <a:path w="1141730" h="2320290">
                <a:moveTo>
                  <a:pt x="225120" y="0"/>
                </a:moveTo>
                <a:lnTo>
                  <a:pt x="20091" y="1142"/>
                </a:lnTo>
                <a:lnTo>
                  <a:pt x="15646" y="1792477"/>
                </a:lnTo>
                <a:lnTo>
                  <a:pt x="0" y="1861172"/>
                </a:lnTo>
                <a:lnTo>
                  <a:pt x="232067" y="1861172"/>
                </a:lnTo>
                <a:lnTo>
                  <a:pt x="229006" y="1839150"/>
                </a:lnTo>
                <a:lnTo>
                  <a:pt x="749345" y="1834147"/>
                </a:lnTo>
                <a:lnTo>
                  <a:pt x="213448" y="1832483"/>
                </a:lnTo>
                <a:lnTo>
                  <a:pt x="225120" y="0"/>
                </a:lnTo>
                <a:close/>
              </a:path>
              <a:path w="1141730" h="2320290">
                <a:moveTo>
                  <a:pt x="1141336" y="1155738"/>
                </a:moveTo>
                <a:lnTo>
                  <a:pt x="926871" y="1166850"/>
                </a:lnTo>
                <a:lnTo>
                  <a:pt x="929106" y="1834705"/>
                </a:lnTo>
                <a:lnTo>
                  <a:pt x="1105925" y="1834705"/>
                </a:lnTo>
                <a:lnTo>
                  <a:pt x="1105344" y="1761718"/>
                </a:lnTo>
                <a:lnTo>
                  <a:pt x="1132547" y="1761718"/>
                </a:lnTo>
                <a:lnTo>
                  <a:pt x="1141336" y="1155738"/>
                </a:lnTo>
                <a:close/>
              </a:path>
              <a:path w="1141730" h="2320290">
                <a:moveTo>
                  <a:pt x="922426" y="1832483"/>
                </a:moveTo>
                <a:lnTo>
                  <a:pt x="749345" y="1834147"/>
                </a:lnTo>
                <a:lnTo>
                  <a:pt x="922450" y="1834684"/>
                </a:lnTo>
                <a:lnTo>
                  <a:pt x="922426" y="1832483"/>
                </a:lnTo>
                <a:close/>
              </a:path>
            </a:pathLst>
          </a:custGeom>
          <a:solidFill>
            <a:srgbClr val="FBD7DC"/>
          </a:solidFill>
        </p:spPr>
        <p:txBody>
          <a:bodyPr wrap="square" lIns="0" tIns="0" rIns="0" bIns="0" rtlCol="0"/>
          <a:lstStyle/>
          <a:p>
            <a:endParaRPr/>
          </a:p>
        </p:txBody>
      </p:sp>
      <p:sp>
        <p:nvSpPr>
          <p:cNvPr id="58" name="object 58"/>
          <p:cNvSpPr/>
          <p:nvPr/>
        </p:nvSpPr>
        <p:spPr>
          <a:xfrm>
            <a:off x="2701919" y="5440755"/>
            <a:ext cx="216535" cy="697230"/>
          </a:xfrm>
          <a:custGeom>
            <a:avLst/>
            <a:gdLst/>
            <a:ahLst/>
            <a:cxnLst/>
            <a:rect l="l" t="t" r="r" b="b"/>
            <a:pathLst>
              <a:path w="216535" h="697229">
                <a:moveTo>
                  <a:pt x="4457" y="0"/>
                </a:moveTo>
                <a:lnTo>
                  <a:pt x="0" y="686904"/>
                </a:lnTo>
                <a:lnTo>
                  <a:pt x="211137" y="696912"/>
                </a:lnTo>
                <a:lnTo>
                  <a:pt x="215963" y="4445"/>
                </a:lnTo>
                <a:lnTo>
                  <a:pt x="4457" y="0"/>
                </a:lnTo>
                <a:close/>
              </a:path>
            </a:pathLst>
          </a:custGeom>
          <a:solidFill>
            <a:srgbClr val="FBD7DC"/>
          </a:solidFill>
        </p:spPr>
        <p:txBody>
          <a:bodyPr wrap="square" lIns="0" tIns="0" rIns="0" bIns="0" rtlCol="0"/>
          <a:lstStyle/>
          <a:p>
            <a:endParaRPr/>
          </a:p>
        </p:txBody>
      </p:sp>
      <p:sp>
        <p:nvSpPr>
          <p:cNvPr id="59" name="object 59"/>
          <p:cNvSpPr/>
          <p:nvPr/>
        </p:nvSpPr>
        <p:spPr>
          <a:xfrm>
            <a:off x="3181985" y="6253234"/>
            <a:ext cx="489584" cy="255904"/>
          </a:xfrm>
          <a:custGeom>
            <a:avLst/>
            <a:gdLst/>
            <a:ahLst/>
            <a:cxnLst/>
            <a:rect l="l" t="t" r="r" b="b"/>
            <a:pathLst>
              <a:path w="489585" h="255904">
                <a:moveTo>
                  <a:pt x="0" y="0"/>
                </a:moveTo>
                <a:lnTo>
                  <a:pt x="93345" y="255587"/>
                </a:lnTo>
                <a:lnTo>
                  <a:pt x="484517" y="252653"/>
                </a:lnTo>
                <a:lnTo>
                  <a:pt x="488975" y="1435"/>
                </a:lnTo>
                <a:lnTo>
                  <a:pt x="0" y="0"/>
                </a:lnTo>
                <a:close/>
              </a:path>
            </a:pathLst>
          </a:custGeom>
          <a:solidFill>
            <a:srgbClr val="FBD7DC"/>
          </a:solidFill>
        </p:spPr>
        <p:txBody>
          <a:bodyPr wrap="square" lIns="0" tIns="0" rIns="0" bIns="0" rtlCol="0"/>
          <a:lstStyle/>
          <a:p>
            <a:endParaRPr/>
          </a:p>
        </p:txBody>
      </p:sp>
      <p:sp>
        <p:nvSpPr>
          <p:cNvPr id="60" name="object 60"/>
          <p:cNvSpPr/>
          <p:nvPr/>
        </p:nvSpPr>
        <p:spPr>
          <a:xfrm>
            <a:off x="2868616" y="7398742"/>
            <a:ext cx="180340" cy="293370"/>
          </a:xfrm>
          <a:custGeom>
            <a:avLst/>
            <a:gdLst/>
            <a:ahLst/>
            <a:cxnLst/>
            <a:rect l="l" t="t" r="r" b="b"/>
            <a:pathLst>
              <a:path w="180339" h="293370">
                <a:moveTo>
                  <a:pt x="136131" y="0"/>
                </a:moveTo>
                <a:lnTo>
                  <a:pt x="0" y="0"/>
                </a:lnTo>
                <a:lnTo>
                  <a:pt x="2222" y="293370"/>
                </a:lnTo>
                <a:lnTo>
                  <a:pt x="150012" y="293370"/>
                </a:lnTo>
                <a:lnTo>
                  <a:pt x="149466" y="276148"/>
                </a:lnTo>
                <a:lnTo>
                  <a:pt x="172796" y="276148"/>
                </a:lnTo>
                <a:lnTo>
                  <a:pt x="172796" y="212801"/>
                </a:lnTo>
                <a:lnTo>
                  <a:pt x="180022" y="212801"/>
                </a:lnTo>
                <a:lnTo>
                  <a:pt x="180022" y="148907"/>
                </a:lnTo>
                <a:lnTo>
                  <a:pt x="163360" y="148907"/>
                </a:lnTo>
                <a:lnTo>
                  <a:pt x="163360" y="12230"/>
                </a:lnTo>
                <a:lnTo>
                  <a:pt x="136131" y="12230"/>
                </a:lnTo>
                <a:lnTo>
                  <a:pt x="136131" y="0"/>
                </a:lnTo>
                <a:close/>
              </a:path>
            </a:pathLst>
          </a:custGeom>
          <a:solidFill>
            <a:srgbClr val="D9D8D8"/>
          </a:solidFill>
        </p:spPr>
        <p:txBody>
          <a:bodyPr wrap="square" lIns="0" tIns="0" rIns="0" bIns="0" rtlCol="0"/>
          <a:lstStyle/>
          <a:p>
            <a:endParaRPr/>
          </a:p>
        </p:txBody>
      </p:sp>
      <p:sp>
        <p:nvSpPr>
          <p:cNvPr id="61" name="object 61"/>
          <p:cNvSpPr/>
          <p:nvPr/>
        </p:nvSpPr>
        <p:spPr>
          <a:xfrm>
            <a:off x="1981988" y="7346512"/>
            <a:ext cx="707390" cy="386715"/>
          </a:xfrm>
          <a:custGeom>
            <a:avLst/>
            <a:gdLst/>
            <a:ahLst/>
            <a:cxnLst/>
            <a:rect l="l" t="t" r="r" b="b"/>
            <a:pathLst>
              <a:path w="707389" h="386715">
                <a:moveTo>
                  <a:pt x="497128" y="0"/>
                </a:moveTo>
                <a:lnTo>
                  <a:pt x="211912" y="0"/>
                </a:lnTo>
                <a:lnTo>
                  <a:pt x="211912" y="71120"/>
                </a:lnTo>
                <a:lnTo>
                  <a:pt x="0" y="71120"/>
                </a:lnTo>
                <a:lnTo>
                  <a:pt x="0" y="263359"/>
                </a:lnTo>
                <a:lnTo>
                  <a:pt x="281546" y="263359"/>
                </a:lnTo>
                <a:lnTo>
                  <a:pt x="281546" y="386715"/>
                </a:lnTo>
                <a:lnTo>
                  <a:pt x="423799" y="386715"/>
                </a:lnTo>
                <a:lnTo>
                  <a:pt x="423799" y="262255"/>
                </a:lnTo>
                <a:lnTo>
                  <a:pt x="707161" y="262255"/>
                </a:lnTo>
                <a:lnTo>
                  <a:pt x="707161" y="77787"/>
                </a:lnTo>
                <a:lnTo>
                  <a:pt x="500468" y="76669"/>
                </a:lnTo>
                <a:lnTo>
                  <a:pt x="497128" y="0"/>
                </a:lnTo>
                <a:close/>
              </a:path>
              <a:path w="707389" h="386715">
                <a:moveTo>
                  <a:pt x="707161" y="262255"/>
                </a:moveTo>
                <a:lnTo>
                  <a:pt x="423799" y="262255"/>
                </a:lnTo>
                <a:lnTo>
                  <a:pt x="707161" y="265582"/>
                </a:lnTo>
                <a:lnTo>
                  <a:pt x="707161" y="262255"/>
                </a:lnTo>
                <a:close/>
              </a:path>
            </a:pathLst>
          </a:custGeom>
          <a:solidFill>
            <a:srgbClr val="D9D8D8"/>
          </a:solidFill>
        </p:spPr>
        <p:txBody>
          <a:bodyPr wrap="square" lIns="0" tIns="0" rIns="0" bIns="0" rtlCol="0"/>
          <a:lstStyle/>
          <a:p>
            <a:endParaRPr/>
          </a:p>
        </p:txBody>
      </p:sp>
      <p:sp>
        <p:nvSpPr>
          <p:cNvPr id="62" name="object 62"/>
          <p:cNvSpPr/>
          <p:nvPr/>
        </p:nvSpPr>
        <p:spPr>
          <a:xfrm>
            <a:off x="685800" y="6230978"/>
            <a:ext cx="273685" cy="74930"/>
          </a:xfrm>
          <a:custGeom>
            <a:avLst/>
            <a:gdLst/>
            <a:ahLst/>
            <a:cxnLst/>
            <a:rect l="l" t="t" r="r" b="b"/>
            <a:pathLst>
              <a:path w="273684" h="74929">
                <a:moveTo>
                  <a:pt x="252971" y="0"/>
                </a:moveTo>
                <a:lnTo>
                  <a:pt x="0" y="1968"/>
                </a:lnTo>
                <a:lnTo>
                  <a:pt x="0" y="74853"/>
                </a:lnTo>
                <a:lnTo>
                  <a:pt x="273608" y="74853"/>
                </a:lnTo>
                <a:lnTo>
                  <a:pt x="252971" y="0"/>
                </a:lnTo>
                <a:close/>
              </a:path>
            </a:pathLst>
          </a:custGeom>
          <a:solidFill>
            <a:srgbClr val="D9D8D8"/>
          </a:solidFill>
        </p:spPr>
        <p:txBody>
          <a:bodyPr wrap="square" lIns="0" tIns="0" rIns="0" bIns="0" rtlCol="0"/>
          <a:lstStyle/>
          <a:p>
            <a:endParaRPr/>
          </a:p>
        </p:txBody>
      </p:sp>
      <p:sp>
        <p:nvSpPr>
          <p:cNvPr id="63" name="object 63"/>
          <p:cNvSpPr/>
          <p:nvPr/>
        </p:nvSpPr>
        <p:spPr>
          <a:xfrm>
            <a:off x="1130970" y="5425816"/>
            <a:ext cx="102235" cy="6985"/>
          </a:xfrm>
          <a:custGeom>
            <a:avLst/>
            <a:gdLst/>
            <a:ahLst/>
            <a:cxnLst/>
            <a:rect l="l" t="t" r="r" b="b"/>
            <a:pathLst>
              <a:path w="102234" h="6985">
                <a:moveTo>
                  <a:pt x="0" y="0"/>
                </a:moveTo>
                <a:lnTo>
                  <a:pt x="1866" y="6210"/>
                </a:lnTo>
                <a:lnTo>
                  <a:pt x="101879" y="6908"/>
                </a:lnTo>
              </a:path>
            </a:pathLst>
          </a:custGeom>
          <a:ln w="17780">
            <a:solidFill>
              <a:srgbClr val="662D91"/>
            </a:solidFill>
          </a:ln>
        </p:spPr>
        <p:txBody>
          <a:bodyPr wrap="square" lIns="0" tIns="0" rIns="0" bIns="0" rtlCol="0"/>
          <a:lstStyle/>
          <a:p>
            <a:endParaRPr/>
          </a:p>
        </p:txBody>
      </p:sp>
      <p:sp>
        <p:nvSpPr>
          <p:cNvPr id="64" name="object 64"/>
          <p:cNvSpPr/>
          <p:nvPr/>
        </p:nvSpPr>
        <p:spPr>
          <a:xfrm>
            <a:off x="1245476" y="5432811"/>
            <a:ext cx="44450" cy="635"/>
          </a:xfrm>
          <a:custGeom>
            <a:avLst/>
            <a:gdLst/>
            <a:ahLst/>
            <a:cxnLst/>
            <a:rect l="l" t="t" r="r" b="b"/>
            <a:pathLst>
              <a:path w="44450" h="635">
                <a:moveTo>
                  <a:pt x="-8890" y="158"/>
                </a:moveTo>
                <a:lnTo>
                  <a:pt x="53085" y="158"/>
                </a:lnTo>
              </a:path>
            </a:pathLst>
          </a:custGeom>
          <a:ln w="18097">
            <a:solidFill>
              <a:srgbClr val="662D91"/>
            </a:solidFill>
            <a:prstDash val="sysDot"/>
          </a:ln>
        </p:spPr>
        <p:txBody>
          <a:bodyPr wrap="square" lIns="0" tIns="0" rIns="0" bIns="0" rtlCol="0"/>
          <a:lstStyle/>
          <a:p>
            <a:endParaRPr/>
          </a:p>
        </p:txBody>
      </p:sp>
      <p:sp>
        <p:nvSpPr>
          <p:cNvPr id="65" name="object 65"/>
          <p:cNvSpPr/>
          <p:nvPr/>
        </p:nvSpPr>
        <p:spPr>
          <a:xfrm>
            <a:off x="1295981" y="5433164"/>
            <a:ext cx="2266950" cy="16510"/>
          </a:xfrm>
          <a:custGeom>
            <a:avLst/>
            <a:gdLst/>
            <a:ahLst/>
            <a:cxnLst/>
            <a:rect l="l" t="t" r="r" b="b"/>
            <a:pathLst>
              <a:path w="2266950" h="16510">
                <a:moveTo>
                  <a:pt x="0" y="0"/>
                </a:moveTo>
                <a:lnTo>
                  <a:pt x="2266403" y="15887"/>
                </a:lnTo>
              </a:path>
            </a:pathLst>
          </a:custGeom>
          <a:ln w="17780">
            <a:solidFill>
              <a:srgbClr val="662D91"/>
            </a:solidFill>
            <a:prstDash val="lgDashDot"/>
          </a:ln>
        </p:spPr>
        <p:txBody>
          <a:bodyPr wrap="square" lIns="0" tIns="0" rIns="0" bIns="0" rtlCol="0"/>
          <a:lstStyle/>
          <a:p>
            <a:endParaRPr/>
          </a:p>
        </p:txBody>
      </p:sp>
      <p:sp>
        <p:nvSpPr>
          <p:cNvPr id="66" name="object 66"/>
          <p:cNvSpPr/>
          <p:nvPr/>
        </p:nvSpPr>
        <p:spPr>
          <a:xfrm>
            <a:off x="3568702" y="5449099"/>
            <a:ext cx="100330" cy="100965"/>
          </a:xfrm>
          <a:custGeom>
            <a:avLst/>
            <a:gdLst/>
            <a:ahLst/>
            <a:cxnLst/>
            <a:rect l="l" t="t" r="r" b="b"/>
            <a:pathLst>
              <a:path w="100329" h="100964">
                <a:moveTo>
                  <a:pt x="0" y="0"/>
                </a:moveTo>
                <a:lnTo>
                  <a:pt x="100012" y="698"/>
                </a:lnTo>
                <a:lnTo>
                  <a:pt x="100126" y="100711"/>
                </a:lnTo>
              </a:path>
            </a:pathLst>
          </a:custGeom>
          <a:ln w="17780">
            <a:solidFill>
              <a:srgbClr val="662D91"/>
            </a:solidFill>
          </a:ln>
        </p:spPr>
        <p:txBody>
          <a:bodyPr wrap="square" lIns="0" tIns="0" rIns="0" bIns="0" rtlCol="0"/>
          <a:lstStyle/>
          <a:p>
            <a:endParaRPr/>
          </a:p>
        </p:txBody>
      </p:sp>
      <p:sp>
        <p:nvSpPr>
          <p:cNvPr id="67" name="object 67"/>
          <p:cNvSpPr/>
          <p:nvPr/>
        </p:nvSpPr>
        <p:spPr>
          <a:xfrm>
            <a:off x="3669726" y="5564032"/>
            <a:ext cx="0" cy="1480820"/>
          </a:xfrm>
          <a:custGeom>
            <a:avLst/>
            <a:gdLst/>
            <a:ahLst/>
            <a:cxnLst/>
            <a:rect l="l" t="t" r="r" b="b"/>
            <a:pathLst>
              <a:path h="1480820">
                <a:moveTo>
                  <a:pt x="0" y="0"/>
                </a:moveTo>
                <a:lnTo>
                  <a:pt x="0" y="1480558"/>
                </a:lnTo>
              </a:path>
            </a:pathLst>
          </a:custGeom>
          <a:ln w="19536">
            <a:solidFill>
              <a:srgbClr val="662D91"/>
            </a:solidFill>
            <a:prstDash val="lgDashDot"/>
          </a:ln>
        </p:spPr>
        <p:txBody>
          <a:bodyPr wrap="square" lIns="0" tIns="0" rIns="0" bIns="0" rtlCol="0"/>
          <a:lstStyle/>
          <a:p>
            <a:endParaRPr/>
          </a:p>
        </p:txBody>
      </p:sp>
      <p:sp>
        <p:nvSpPr>
          <p:cNvPr id="68" name="object 68"/>
          <p:cNvSpPr/>
          <p:nvPr/>
        </p:nvSpPr>
        <p:spPr>
          <a:xfrm>
            <a:off x="3570710" y="7042808"/>
            <a:ext cx="100330" cy="100330"/>
          </a:xfrm>
          <a:custGeom>
            <a:avLst/>
            <a:gdLst/>
            <a:ahLst/>
            <a:cxnLst/>
            <a:rect l="l" t="t" r="r" b="b"/>
            <a:pathLst>
              <a:path w="100329" h="100329">
                <a:moveTo>
                  <a:pt x="99898" y="0"/>
                </a:moveTo>
                <a:lnTo>
                  <a:pt x="100012" y="100012"/>
                </a:lnTo>
                <a:lnTo>
                  <a:pt x="0" y="100012"/>
                </a:lnTo>
              </a:path>
            </a:pathLst>
          </a:custGeom>
          <a:ln w="17780">
            <a:solidFill>
              <a:srgbClr val="662D91"/>
            </a:solidFill>
          </a:ln>
        </p:spPr>
        <p:txBody>
          <a:bodyPr wrap="square" lIns="0" tIns="0" rIns="0" bIns="0" rtlCol="0"/>
          <a:lstStyle/>
          <a:p>
            <a:endParaRPr/>
          </a:p>
        </p:txBody>
      </p:sp>
      <p:sp>
        <p:nvSpPr>
          <p:cNvPr id="69" name="object 69"/>
          <p:cNvSpPr/>
          <p:nvPr/>
        </p:nvSpPr>
        <p:spPr>
          <a:xfrm>
            <a:off x="3512160" y="7142820"/>
            <a:ext cx="45720" cy="0"/>
          </a:xfrm>
          <a:custGeom>
            <a:avLst/>
            <a:gdLst/>
            <a:ahLst/>
            <a:cxnLst/>
            <a:rect l="l" t="t" r="r" b="b"/>
            <a:pathLst>
              <a:path w="45720">
                <a:moveTo>
                  <a:pt x="45542" y="0"/>
                </a:moveTo>
                <a:lnTo>
                  <a:pt x="0" y="0"/>
                </a:lnTo>
              </a:path>
            </a:pathLst>
          </a:custGeom>
          <a:ln w="17780">
            <a:solidFill>
              <a:srgbClr val="662D91"/>
            </a:solidFill>
            <a:prstDash val="sysDot"/>
          </a:ln>
        </p:spPr>
        <p:txBody>
          <a:bodyPr wrap="square" lIns="0" tIns="0" rIns="0" bIns="0" rtlCol="0"/>
          <a:lstStyle/>
          <a:p>
            <a:endParaRPr/>
          </a:p>
        </p:txBody>
      </p:sp>
      <p:sp>
        <p:nvSpPr>
          <p:cNvPr id="70" name="object 70"/>
          <p:cNvSpPr/>
          <p:nvPr/>
        </p:nvSpPr>
        <p:spPr>
          <a:xfrm>
            <a:off x="3305629" y="7142820"/>
            <a:ext cx="200025" cy="81915"/>
          </a:xfrm>
          <a:custGeom>
            <a:avLst/>
            <a:gdLst/>
            <a:ahLst/>
            <a:cxnLst/>
            <a:rect l="l" t="t" r="r" b="b"/>
            <a:pathLst>
              <a:path w="200025" h="81915">
                <a:moveTo>
                  <a:pt x="200025" y="0"/>
                </a:moveTo>
                <a:lnTo>
                  <a:pt x="100012" y="0"/>
                </a:lnTo>
                <a:lnTo>
                  <a:pt x="100012" y="81724"/>
                </a:lnTo>
                <a:lnTo>
                  <a:pt x="0" y="81724"/>
                </a:lnTo>
              </a:path>
            </a:pathLst>
          </a:custGeom>
          <a:ln w="17780">
            <a:solidFill>
              <a:srgbClr val="662D91"/>
            </a:solidFill>
          </a:ln>
        </p:spPr>
        <p:txBody>
          <a:bodyPr wrap="square" lIns="0" tIns="0" rIns="0" bIns="0" rtlCol="0"/>
          <a:lstStyle/>
          <a:p>
            <a:endParaRPr/>
          </a:p>
        </p:txBody>
      </p:sp>
      <p:sp>
        <p:nvSpPr>
          <p:cNvPr id="71" name="object 71"/>
          <p:cNvSpPr/>
          <p:nvPr/>
        </p:nvSpPr>
        <p:spPr>
          <a:xfrm>
            <a:off x="3273738" y="7224541"/>
            <a:ext cx="25400" cy="0"/>
          </a:xfrm>
          <a:custGeom>
            <a:avLst/>
            <a:gdLst/>
            <a:ahLst/>
            <a:cxnLst/>
            <a:rect l="l" t="t" r="r" b="b"/>
            <a:pathLst>
              <a:path w="25400">
                <a:moveTo>
                  <a:pt x="24803" y="0"/>
                </a:moveTo>
                <a:lnTo>
                  <a:pt x="0" y="0"/>
                </a:lnTo>
              </a:path>
            </a:pathLst>
          </a:custGeom>
          <a:ln w="17780">
            <a:solidFill>
              <a:srgbClr val="662D91"/>
            </a:solidFill>
            <a:prstDash val="sysDot"/>
          </a:ln>
        </p:spPr>
        <p:txBody>
          <a:bodyPr wrap="square" lIns="0" tIns="0" rIns="0" bIns="0" rtlCol="0"/>
          <a:lstStyle/>
          <a:p>
            <a:endParaRPr/>
          </a:p>
        </p:txBody>
      </p:sp>
      <p:sp>
        <p:nvSpPr>
          <p:cNvPr id="72" name="object 72"/>
          <p:cNvSpPr/>
          <p:nvPr/>
        </p:nvSpPr>
        <p:spPr>
          <a:xfrm>
            <a:off x="3070166" y="7203002"/>
            <a:ext cx="200025" cy="21590"/>
          </a:xfrm>
          <a:custGeom>
            <a:avLst/>
            <a:gdLst/>
            <a:ahLst/>
            <a:cxnLst/>
            <a:rect l="l" t="t" r="r" b="b"/>
            <a:pathLst>
              <a:path w="200025" h="21590">
                <a:moveTo>
                  <a:pt x="200025" y="21539"/>
                </a:moveTo>
                <a:lnTo>
                  <a:pt x="100012" y="21539"/>
                </a:lnTo>
                <a:lnTo>
                  <a:pt x="100012" y="0"/>
                </a:lnTo>
                <a:lnTo>
                  <a:pt x="0" y="0"/>
                </a:lnTo>
              </a:path>
            </a:pathLst>
          </a:custGeom>
          <a:ln w="17780">
            <a:solidFill>
              <a:srgbClr val="662D91"/>
            </a:solidFill>
          </a:ln>
        </p:spPr>
        <p:txBody>
          <a:bodyPr wrap="square" lIns="0" tIns="0" rIns="0" bIns="0" rtlCol="0"/>
          <a:lstStyle/>
          <a:p>
            <a:endParaRPr/>
          </a:p>
        </p:txBody>
      </p:sp>
      <p:sp>
        <p:nvSpPr>
          <p:cNvPr id="73" name="object 73"/>
          <p:cNvSpPr/>
          <p:nvPr/>
        </p:nvSpPr>
        <p:spPr>
          <a:xfrm>
            <a:off x="2992558" y="7203000"/>
            <a:ext cx="60960" cy="0"/>
          </a:xfrm>
          <a:custGeom>
            <a:avLst/>
            <a:gdLst/>
            <a:ahLst/>
            <a:cxnLst/>
            <a:rect l="l" t="t" r="r" b="b"/>
            <a:pathLst>
              <a:path w="60960">
                <a:moveTo>
                  <a:pt x="60363" y="0"/>
                </a:moveTo>
                <a:lnTo>
                  <a:pt x="0" y="0"/>
                </a:lnTo>
              </a:path>
            </a:pathLst>
          </a:custGeom>
          <a:ln w="17780">
            <a:solidFill>
              <a:srgbClr val="662D91"/>
            </a:solidFill>
            <a:prstDash val="sysDot"/>
          </a:ln>
        </p:spPr>
        <p:txBody>
          <a:bodyPr wrap="square" lIns="0" tIns="0" rIns="0" bIns="0" rtlCol="0"/>
          <a:lstStyle/>
          <a:p>
            <a:endParaRPr/>
          </a:p>
        </p:txBody>
      </p:sp>
      <p:sp>
        <p:nvSpPr>
          <p:cNvPr id="74" name="object 74"/>
          <p:cNvSpPr/>
          <p:nvPr/>
        </p:nvSpPr>
        <p:spPr>
          <a:xfrm>
            <a:off x="2883928" y="7203000"/>
            <a:ext cx="100330" cy="100330"/>
          </a:xfrm>
          <a:custGeom>
            <a:avLst/>
            <a:gdLst/>
            <a:ahLst/>
            <a:cxnLst/>
            <a:rect l="l" t="t" r="r" b="b"/>
            <a:pathLst>
              <a:path w="100330" h="100329">
                <a:moveTo>
                  <a:pt x="100012" y="0"/>
                </a:moveTo>
                <a:lnTo>
                  <a:pt x="0" y="0"/>
                </a:lnTo>
                <a:lnTo>
                  <a:pt x="0" y="100012"/>
                </a:lnTo>
              </a:path>
            </a:pathLst>
          </a:custGeom>
          <a:ln w="17780">
            <a:solidFill>
              <a:srgbClr val="662D91"/>
            </a:solidFill>
          </a:ln>
        </p:spPr>
        <p:txBody>
          <a:bodyPr wrap="square" lIns="0" tIns="0" rIns="0" bIns="0" rtlCol="0"/>
          <a:lstStyle/>
          <a:p>
            <a:endParaRPr/>
          </a:p>
        </p:txBody>
      </p:sp>
      <p:sp>
        <p:nvSpPr>
          <p:cNvPr id="75" name="object 75"/>
          <p:cNvSpPr/>
          <p:nvPr/>
        </p:nvSpPr>
        <p:spPr>
          <a:xfrm>
            <a:off x="2883928" y="7317346"/>
            <a:ext cx="0" cy="50165"/>
          </a:xfrm>
          <a:custGeom>
            <a:avLst/>
            <a:gdLst/>
            <a:ahLst/>
            <a:cxnLst/>
            <a:rect l="l" t="t" r="r" b="b"/>
            <a:pathLst>
              <a:path h="50165">
                <a:moveTo>
                  <a:pt x="0" y="0"/>
                </a:moveTo>
                <a:lnTo>
                  <a:pt x="0" y="50165"/>
                </a:lnTo>
              </a:path>
            </a:pathLst>
          </a:custGeom>
          <a:ln w="17780">
            <a:solidFill>
              <a:srgbClr val="662D91"/>
            </a:solidFill>
            <a:prstDash val="sysDot"/>
          </a:ln>
        </p:spPr>
        <p:txBody>
          <a:bodyPr wrap="square" lIns="0" tIns="0" rIns="0" bIns="0" rtlCol="0"/>
          <a:lstStyle/>
          <a:p>
            <a:endParaRPr/>
          </a:p>
        </p:txBody>
      </p:sp>
      <p:sp>
        <p:nvSpPr>
          <p:cNvPr id="76" name="object 76"/>
          <p:cNvSpPr/>
          <p:nvPr/>
        </p:nvSpPr>
        <p:spPr>
          <a:xfrm>
            <a:off x="2883928" y="7374679"/>
            <a:ext cx="0" cy="280035"/>
          </a:xfrm>
          <a:custGeom>
            <a:avLst/>
            <a:gdLst/>
            <a:ahLst/>
            <a:cxnLst/>
            <a:rect l="l" t="t" r="r" b="b"/>
            <a:pathLst>
              <a:path h="280034">
                <a:moveTo>
                  <a:pt x="0" y="0"/>
                </a:moveTo>
                <a:lnTo>
                  <a:pt x="0" y="279501"/>
                </a:lnTo>
              </a:path>
            </a:pathLst>
          </a:custGeom>
          <a:ln w="17780">
            <a:solidFill>
              <a:srgbClr val="662D91"/>
            </a:solidFill>
            <a:prstDash val="lgDashDot"/>
          </a:ln>
        </p:spPr>
        <p:txBody>
          <a:bodyPr wrap="square" lIns="0" tIns="0" rIns="0" bIns="0" rtlCol="0"/>
          <a:lstStyle/>
          <a:p>
            <a:endParaRPr/>
          </a:p>
        </p:txBody>
      </p:sp>
      <p:sp>
        <p:nvSpPr>
          <p:cNvPr id="77" name="object 77"/>
          <p:cNvSpPr/>
          <p:nvPr/>
        </p:nvSpPr>
        <p:spPr>
          <a:xfrm>
            <a:off x="2701798" y="7661346"/>
            <a:ext cx="182245" cy="100330"/>
          </a:xfrm>
          <a:custGeom>
            <a:avLst/>
            <a:gdLst/>
            <a:ahLst/>
            <a:cxnLst/>
            <a:rect l="l" t="t" r="r" b="b"/>
            <a:pathLst>
              <a:path w="182244" h="100329">
                <a:moveTo>
                  <a:pt x="182130" y="0"/>
                </a:moveTo>
                <a:lnTo>
                  <a:pt x="182130" y="100012"/>
                </a:lnTo>
                <a:lnTo>
                  <a:pt x="0" y="100012"/>
                </a:lnTo>
                <a:lnTo>
                  <a:pt x="0" y="0"/>
                </a:lnTo>
              </a:path>
            </a:pathLst>
          </a:custGeom>
          <a:ln w="17780">
            <a:solidFill>
              <a:srgbClr val="662D91"/>
            </a:solidFill>
          </a:ln>
        </p:spPr>
        <p:txBody>
          <a:bodyPr wrap="square" lIns="0" tIns="0" rIns="0" bIns="0" rtlCol="0"/>
          <a:lstStyle/>
          <a:p>
            <a:endParaRPr/>
          </a:p>
        </p:txBody>
      </p:sp>
      <p:sp>
        <p:nvSpPr>
          <p:cNvPr id="78" name="object 78"/>
          <p:cNvSpPr/>
          <p:nvPr/>
        </p:nvSpPr>
        <p:spPr>
          <a:xfrm>
            <a:off x="2701799" y="7609925"/>
            <a:ext cx="0" cy="40005"/>
          </a:xfrm>
          <a:custGeom>
            <a:avLst/>
            <a:gdLst/>
            <a:ahLst/>
            <a:cxnLst/>
            <a:rect l="l" t="t" r="r" b="b"/>
            <a:pathLst>
              <a:path h="40004">
                <a:moveTo>
                  <a:pt x="0" y="39992"/>
                </a:moveTo>
                <a:lnTo>
                  <a:pt x="0" y="0"/>
                </a:lnTo>
              </a:path>
            </a:pathLst>
          </a:custGeom>
          <a:ln w="17780">
            <a:solidFill>
              <a:srgbClr val="662D91"/>
            </a:solidFill>
            <a:prstDash val="sysDot"/>
          </a:ln>
        </p:spPr>
        <p:txBody>
          <a:bodyPr wrap="square" lIns="0" tIns="0" rIns="0" bIns="0" rtlCol="0"/>
          <a:lstStyle/>
          <a:p>
            <a:endParaRPr/>
          </a:p>
        </p:txBody>
      </p:sp>
      <p:sp>
        <p:nvSpPr>
          <p:cNvPr id="79" name="object 79"/>
          <p:cNvSpPr/>
          <p:nvPr/>
        </p:nvSpPr>
        <p:spPr>
          <a:xfrm>
            <a:off x="2701799" y="7381359"/>
            <a:ext cx="0" cy="222885"/>
          </a:xfrm>
          <a:custGeom>
            <a:avLst/>
            <a:gdLst/>
            <a:ahLst/>
            <a:cxnLst/>
            <a:rect l="l" t="t" r="r" b="b"/>
            <a:pathLst>
              <a:path h="222884">
                <a:moveTo>
                  <a:pt x="0" y="222846"/>
                </a:moveTo>
                <a:lnTo>
                  <a:pt x="0" y="0"/>
                </a:lnTo>
              </a:path>
            </a:pathLst>
          </a:custGeom>
          <a:ln w="17780">
            <a:solidFill>
              <a:srgbClr val="662D91"/>
            </a:solidFill>
            <a:prstDash val="lgDashDot"/>
          </a:ln>
        </p:spPr>
        <p:txBody>
          <a:bodyPr wrap="square" lIns="0" tIns="0" rIns="0" bIns="0" rtlCol="0"/>
          <a:lstStyle/>
          <a:p>
            <a:endParaRPr/>
          </a:p>
        </p:txBody>
      </p:sp>
      <p:sp>
        <p:nvSpPr>
          <p:cNvPr id="80" name="object 80"/>
          <p:cNvSpPr/>
          <p:nvPr/>
        </p:nvSpPr>
        <p:spPr>
          <a:xfrm>
            <a:off x="2601786" y="7275633"/>
            <a:ext cx="100330" cy="100330"/>
          </a:xfrm>
          <a:custGeom>
            <a:avLst/>
            <a:gdLst/>
            <a:ahLst/>
            <a:cxnLst/>
            <a:rect l="l" t="t" r="r" b="b"/>
            <a:pathLst>
              <a:path w="100330" h="100329">
                <a:moveTo>
                  <a:pt x="100012" y="100012"/>
                </a:moveTo>
                <a:lnTo>
                  <a:pt x="100012" y="0"/>
                </a:lnTo>
                <a:lnTo>
                  <a:pt x="0" y="0"/>
                </a:lnTo>
              </a:path>
            </a:pathLst>
          </a:custGeom>
          <a:ln w="17780">
            <a:solidFill>
              <a:srgbClr val="662D91"/>
            </a:solidFill>
          </a:ln>
        </p:spPr>
        <p:txBody>
          <a:bodyPr wrap="square" lIns="0" tIns="0" rIns="0" bIns="0" rtlCol="0"/>
          <a:lstStyle/>
          <a:p>
            <a:endParaRPr/>
          </a:p>
        </p:txBody>
      </p:sp>
      <p:sp>
        <p:nvSpPr>
          <p:cNvPr id="81" name="object 81"/>
          <p:cNvSpPr/>
          <p:nvPr/>
        </p:nvSpPr>
        <p:spPr>
          <a:xfrm>
            <a:off x="2552670" y="7275633"/>
            <a:ext cx="38735" cy="0"/>
          </a:xfrm>
          <a:custGeom>
            <a:avLst/>
            <a:gdLst/>
            <a:ahLst/>
            <a:cxnLst/>
            <a:rect l="l" t="t" r="r" b="b"/>
            <a:pathLst>
              <a:path w="38735">
                <a:moveTo>
                  <a:pt x="38201" y="0"/>
                </a:moveTo>
                <a:lnTo>
                  <a:pt x="0" y="0"/>
                </a:lnTo>
              </a:path>
            </a:pathLst>
          </a:custGeom>
          <a:ln w="17780">
            <a:solidFill>
              <a:srgbClr val="662D91"/>
            </a:solidFill>
            <a:prstDash val="sysDot"/>
          </a:ln>
        </p:spPr>
        <p:txBody>
          <a:bodyPr wrap="square" lIns="0" tIns="0" rIns="0" bIns="0" rtlCol="0"/>
          <a:lstStyle/>
          <a:p>
            <a:endParaRPr/>
          </a:p>
        </p:txBody>
      </p:sp>
      <p:sp>
        <p:nvSpPr>
          <p:cNvPr id="82" name="object 82"/>
          <p:cNvSpPr/>
          <p:nvPr/>
        </p:nvSpPr>
        <p:spPr>
          <a:xfrm>
            <a:off x="2116128" y="7275633"/>
            <a:ext cx="431165" cy="0"/>
          </a:xfrm>
          <a:custGeom>
            <a:avLst/>
            <a:gdLst/>
            <a:ahLst/>
            <a:cxnLst/>
            <a:rect l="l" t="t" r="r" b="b"/>
            <a:pathLst>
              <a:path w="431164">
                <a:moveTo>
                  <a:pt x="431088" y="0"/>
                </a:moveTo>
                <a:lnTo>
                  <a:pt x="0" y="0"/>
                </a:lnTo>
              </a:path>
            </a:pathLst>
          </a:custGeom>
          <a:ln w="17780">
            <a:solidFill>
              <a:srgbClr val="662D91"/>
            </a:solidFill>
            <a:prstDash val="lgDashDot"/>
          </a:ln>
        </p:spPr>
        <p:txBody>
          <a:bodyPr wrap="square" lIns="0" tIns="0" rIns="0" bIns="0" rtlCol="0"/>
          <a:lstStyle/>
          <a:p>
            <a:endParaRPr/>
          </a:p>
        </p:txBody>
      </p:sp>
      <p:sp>
        <p:nvSpPr>
          <p:cNvPr id="83" name="object 83"/>
          <p:cNvSpPr/>
          <p:nvPr/>
        </p:nvSpPr>
        <p:spPr>
          <a:xfrm>
            <a:off x="1642800" y="7239543"/>
            <a:ext cx="476761" cy="194086"/>
          </a:xfrm>
          <a:prstGeom prst="rect">
            <a:avLst/>
          </a:prstGeom>
          <a:blipFill>
            <a:blip r:embed="rId6" cstate="print"/>
            <a:stretch>
              <a:fillRect/>
            </a:stretch>
          </a:blipFill>
        </p:spPr>
        <p:txBody>
          <a:bodyPr wrap="square" lIns="0" tIns="0" rIns="0" bIns="0" rtlCol="0"/>
          <a:lstStyle/>
          <a:p>
            <a:endParaRPr/>
          </a:p>
        </p:txBody>
      </p:sp>
      <p:sp>
        <p:nvSpPr>
          <p:cNvPr id="84" name="object 84"/>
          <p:cNvSpPr/>
          <p:nvPr/>
        </p:nvSpPr>
        <p:spPr>
          <a:xfrm>
            <a:off x="1101636" y="5564440"/>
            <a:ext cx="547370" cy="1677670"/>
          </a:xfrm>
          <a:custGeom>
            <a:avLst/>
            <a:gdLst/>
            <a:ahLst/>
            <a:cxnLst/>
            <a:rect l="l" t="t" r="r" b="b"/>
            <a:pathLst>
              <a:path w="547369" h="1677670">
                <a:moveTo>
                  <a:pt x="546773" y="1677568"/>
                </a:moveTo>
                <a:lnTo>
                  <a:pt x="461581" y="1509648"/>
                </a:lnTo>
                <a:lnTo>
                  <a:pt x="388048" y="1360360"/>
                </a:lnTo>
                <a:lnTo>
                  <a:pt x="360613" y="1306247"/>
                </a:lnTo>
                <a:lnTo>
                  <a:pt x="335434" y="1256195"/>
                </a:lnTo>
                <a:lnTo>
                  <a:pt x="312633" y="1210543"/>
                </a:lnTo>
                <a:lnTo>
                  <a:pt x="292331" y="1169629"/>
                </a:lnTo>
                <a:lnTo>
                  <a:pt x="274650" y="1133792"/>
                </a:lnTo>
                <a:lnTo>
                  <a:pt x="233497" y="1049518"/>
                </a:lnTo>
                <a:lnTo>
                  <a:pt x="197119" y="973719"/>
                </a:lnTo>
                <a:lnTo>
                  <a:pt x="165192" y="905718"/>
                </a:lnTo>
                <a:lnTo>
                  <a:pt x="137397" y="844837"/>
                </a:lnTo>
                <a:lnTo>
                  <a:pt x="113412" y="790397"/>
                </a:lnTo>
                <a:lnTo>
                  <a:pt x="92915" y="741720"/>
                </a:lnTo>
                <a:lnTo>
                  <a:pt x="75585" y="698130"/>
                </a:lnTo>
                <a:lnTo>
                  <a:pt x="61102" y="658947"/>
                </a:lnTo>
                <a:lnTo>
                  <a:pt x="39388" y="591092"/>
                </a:lnTo>
                <a:lnTo>
                  <a:pt x="25202" y="532733"/>
                </a:lnTo>
                <a:lnTo>
                  <a:pt x="15976" y="478447"/>
                </a:lnTo>
                <a:lnTo>
                  <a:pt x="9326" y="421930"/>
                </a:lnTo>
                <a:lnTo>
                  <a:pt x="5276" y="370627"/>
                </a:lnTo>
                <a:lnTo>
                  <a:pt x="3103" y="327396"/>
                </a:lnTo>
                <a:lnTo>
                  <a:pt x="748" y="237467"/>
                </a:lnTo>
                <a:lnTo>
                  <a:pt x="0" y="183321"/>
                </a:lnTo>
                <a:lnTo>
                  <a:pt x="15" y="132580"/>
                </a:lnTo>
                <a:lnTo>
                  <a:pt x="973" y="85165"/>
                </a:lnTo>
                <a:lnTo>
                  <a:pt x="3051" y="40998"/>
                </a:lnTo>
                <a:lnTo>
                  <a:pt x="6426" y="0"/>
                </a:lnTo>
              </a:path>
            </a:pathLst>
          </a:custGeom>
          <a:ln w="17780">
            <a:solidFill>
              <a:srgbClr val="662D91"/>
            </a:solidFill>
            <a:prstDash val="lgDashDot"/>
          </a:ln>
        </p:spPr>
        <p:txBody>
          <a:bodyPr wrap="square" lIns="0" tIns="0" rIns="0" bIns="0" rtlCol="0"/>
          <a:lstStyle/>
          <a:p>
            <a:endParaRPr/>
          </a:p>
        </p:txBody>
      </p:sp>
      <p:sp>
        <p:nvSpPr>
          <p:cNvPr id="85" name="object 85"/>
          <p:cNvSpPr/>
          <p:nvPr/>
        </p:nvSpPr>
        <p:spPr>
          <a:xfrm>
            <a:off x="1108835" y="5425809"/>
            <a:ext cx="22225" cy="132080"/>
          </a:xfrm>
          <a:custGeom>
            <a:avLst/>
            <a:gdLst/>
            <a:ahLst/>
            <a:cxnLst/>
            <a:rect l="l" t="t" r="r" b="b"/>
            <a:pathLst>
              <a:path w="22225" h="132079">
                <a:moveTo>
                  <a:pt x="0" y="131470"/>
                </a:moveTo>
                <a:lnTo>
                  <a:pt x="969" y="123186"/>
                </a:lnTo>
                <a:lnTo>
                  <a:pt x="2011" y="115041"/>
                </a:lnTo>
                <a:lnTo>
                  <a:pt x="3127" y="107036"/>
                </a:lnTo>
                <a:lnTo>
                  <a:pt x="4318" y="99174"/>
                </a:lnTo>
                <a:lnTo>
                  <a:pt x="22136" y="0"/>
                </a:lnTo>
              </a:path>
            </a:pathLst>
          </a:custGeom>
          <a:ln w="17780">
            <a:solidFill>
              <a:srgbClr val="662D91"/>
            </a:solidFill>
          </a:ln>
        </p:spPr>
        <p:txBody>
          <a:bodyPr wrap="square" lIns="0" tIns="0" rIns="0" bIns="0" rtlCol="0"/>
          <a:lstStyle/>
          <a:p>
            <a:endParaRPr/>
          </a:p>
        </p:txBody>
      </p:sp>
      <p:sp>
        <p:nvSpPr>
          <p:cNvPr id="86" name="object 86"/>
          <p:cNvSpPr/>
          <p:nvPr/>
        </p:nvSpPr>
        <p:spPr>
          <a:xfrm>
            <a:off x="685800" y="7751551"/>
            <a:ext cx="125095" cy="102870"/>
          </a:xfrm>
          <a:custGeom>
            <a:avLst/>
            <a:gdLst/>
            <a:ahLst/>
            <a:cxnLst/>
            <a:rect l="l" t="t" r="r" b="b"/>
            <a:pathLst>
              <a:path w="125095" h="102870">
                <a:moveTo>
                  <a:pt x="124498" y="0"/>
                </a:moveTo>
                <a:lnTo>
                  <a:pt x="0" y="0"/>
                </a:lnTo>
                <a:lnTo>
                  <a:pt x="0" y="98031"/>
                </a:lnTo>
                <a:lnTo>
                  <a:pt x="116636" y="102298"/>
                </a:lnTo>
                <a:lnTo>
                  <a:pt x="124498" y="0"/>
                </a:lnTo>
                <a:close/>
              </a:path>
            </a:pathLst>
          </a:custGeom>
          <a:solidFill>
            <a:srgbClr val="D9D8D8"/>
          </a:solidFill>
        </p:spPr>
        <p:txBody>
          <a:bodyPr wrap="square" lIns="0" tIns="0" rIns="0" bIns="0" rtlCol="0"/>
          <a:lstStyle/>
          <a:p>
            <a:endParaRPr/>
          </a:p>
        </p:txBody>
      </p:sp>
      <p:sp>
        <p:nvSpPr>
          <p:cNvPr id="87" name="object 87"/>
          <p:cNvSpPr/>
          <p:nvPr/>
        </p:nvSpPr>
        <p:spPr>
          <a:xfrm>
            <a:off x="685800" y="7602535"/>
            <a:ext cx="410209" cy="471170"/>
          </a:xfrm>
          <a:custGeom>
            <a:avLst/>
            <a:gdLst/>
            <a:ahLst/>
            <a:cxnLst/>
            <a:rect l="l" t="t" r="r" b="b"/>
            <a:pathLst>
              <a:path w="410209" h="471170">
                <a:moveTo>
                  <a:pt x="404063" y="460061"/>
                </a:moveTo>
                <a:lnTo>
                  <a:pt x="203624" y="460061"/>
                </a:lnTo>
                <a:lnTo>
                  <a:pt x="290669" y="460747"/>
                </a:lnTo>
                <a:lnTo>
                  <a:pt x="305922" y="460747"/>
                </a:lnTo>
                <a:lnTo>
                  <a:pt x="305922" y="470450"/>
                </a:lnTo>
                <a:lnTo>
                  <a:pt x="402671" y="471148"/>
                </a:lnTo>
                <a:lnTo>
                  <a:pt x="402671" y="461445"/>
                </a:lnTo>
                <a:lnTo>
                  <a:pt x="404055" y="461445"/>
                </a:lnTo>
                <a:lnTo>
                  <a:pt x="404063" y="460061"/>
                </a:lnTo>
                <a:close/>
              </a:path>
              <a:path w="410209" h="471170">
                <a:moveTo>
                  <a:pt x="0" y="227774"/>
                </a:moveTo>
                <a:lnTo>
                  <a:pt x="0" y="458935"/>
                </a:lnTo>
                <a:lnTo>
                  <a:pt x="90924" y="459362"/>
                </a:lnTo>
                <a:lnTo>
                  <a:pt x="90695" y="469065"/>
                </a:lnTo>
                <a:lnTo>
                  <a:pt x="172902" y="469764"/>
                </a:lnTo>
                <a:lnTo>
                  <a:pt x="187685" y="469764"/>
                </a:lnTo>
                <a:lnTo>
                  <a:pt x="187685" y="460061"/>
                </a:lnTo>
                <a:lnTo>
                  <a:pt x="404063" y="460061"/>
                </a:lnTo>
                <a:lnTo>
                  <a:pt x="405439" y="233061"/>
                </a:lnTo>
                <a:lnTo>
                  <a:pt x="391126" y="232833"/>
                </a:lnTo>
                <a:lnTo>
                  <a:pt x="393224" y="228210"/>
                </a:lnTo>
                <a:lnTo>
                  <a:pt x="97629" y="228210"/>
                </a:lnTo>
                <a:lnTo>
                  <a:pt x="0" y="227774"/>
                </a:lnTo>
                <a:close/>
              </a:path>
              <a:path w="410209" h="471170">
                <a:moveTo>
                  <a:pt x="237563" y="0"/>
                </a:moveTo>
                <a:lnTo>
                  <a:pt x="170011" y="18690"/>
                </a:lnTo>
                <a:lnTo>
                  <a:pt x="114457" y="68615"/>
                </a:lnTo>
                <a:lnTo>
                  <a:pt x="94620" y="105833"/>
                </a:lnTo>
                <a:lnTo>
                  <a:pt x="90924" y="117377"/>
                </a:lnTo>
                <a:lnTo>
                  <a:pt x="93477" y="118063"/>
                </a:lnTo>
                <a:lnTo>
                  <a:pt x="90695" y="129150"/>
                </a:lnTo>
                <a:lnTo>
                  <a:pt x="87944" y="148779"/>
                </a:lnTo>
                <a:lnTo>
                  <a:pt x="87562" y="168605"/>
                </a:lnTo>
                <a:lnTo>
                  <a:pt x="89556" y="188332"/>
                </a:lnTo>
                <a:lnTo>
                  <a:pt x="93934" y="207661"/>
                </a:lnTo>
                <a:lnTo>
                  <a:pt x="97629" y="218520"/>
                </a:lnTo>
                <a:lnTo>
                  <a:pt x="97629" y="228210"/>
                </a:lnTo>
                <a:lnTo>
                  <a:pt x="393224" y="228210"/>
                </a:lnTo>
                <a:lnTo>
                  <a:pt x="395737" y="222673"/>
                </a:lnTo>
                <a:lnTo>
                  <a:pt x="406824" y="178807"/>
                </a:lnTo>
                <a:lnTo>
                  <a:pt x="407522" y="167478"/>
                </a:lnTo>
                <a:lnTo>
                  <a:pt x="409605" y="167478"/>
                </a:lnTo>
                <a:lnTo>
                  <a:pt x="409605" y="155477"/>
                </a:lnTo>
                <a:lnTo>
                  <a:pt x="402166" y="113965"/>
                </a:lnTo>
                <a:lnTo>
                  <a:pt x="386721" y="78525"/>
                </a:lnTo>
                <a:lnTo>
                  <a:pt x="337317" y="26728"/>
                </a:lnTo>
                <a:lnTo>
                  <a:pt x="272401" y="1824"/>
                </a:lnTo>
                <a:lnTo>
                  <a:pt x="237563" y="0"/>
                </a:lnTo>
                <a:close/>
              </a:path>
            </a:pathLst>
          </a:custGeom>
          <a:solidFill>
            <a:srgbClr val="D9D8D8"/>
          </a:solidFill>
        </p:spPr>
        <p:txBody>
          <a:bodyPr wrap="square" lIns="0" tIns="0" rIns="0" bIns="0" rtlCol="0"/>
          <a:lstStyle/>
          <a:p>
            <a:endParaRPr/>
          </a:p>
        </p:txBody>
      </p:sp>
      <p:sp>
        <p:nvSpPr>
          <p:cNvPr id="88" name="object 88"/>
          <p:cNvSpPr/>
          <p:nvPr/>
        </p:nvSpPr>
        <p:spPr>
          <a:xfrm>
            <a:off x="685800" y="7602535"/>
            <a:ext cx="410209" cy="461645"/>
          </a:xfrm>
          <a:custGeom>
            <a:avLst/>
            <a:gdLst/>
            <a:ahLst/>
            <a:cxnLst/>
            <a:rect l="l" t="t" r="r" b="b"/>
            <a:pathLst>
              <a:path w="410209" h="461645">
                <a:moveTo>
                  <a:pt x="402671" y="461445"/>
                </a:moveTo>
                <a:lnTo>
                  <a:pt x="404055" y="461445"/>
                </a:lnTo>
                <a:lnTo>
                  <a:pt x="405439" y="233061"/>
                </a:lnTo>
                <a:lnTo>
                  <a:pt x="391126" y="232833"/>
                </a:lnTo>
                <a:lnTo>
                  <a:pt x="395737" y="222673"/>
                </a:lnTo>
                <a:lnTo>
                  <a:pt x="406824" y="178807"/>
                </a:lnTo>
                <a:lnTo>
                  <a:pt x="407522" y="167478"/>
                </a:lnTo>
                <a:lnTo>
                  <a:pt x="409605" y="167478"/>
                </a:lnTo>
                <a:lnTo>
                  <a:pt x="409605" y="155477"/>
                </a:lnTo>
                <a:lnTo>
                  <a:pt x="402166" y="113965"/>
                </a:lnTo>
                <a:lnTo>
                  <a:pt x="386721" y="78525"/>
                </a:lnTo>
                <a:lnTo>
                  <a:pt x="337317" y="26728"/>
                </a:lnTo>
                <a:lnTo>
                  <a:pt x="272401" y="1824"/>
                </a:lnTo>
                <a:lnTo>
                  <a:pt x="237563" y="0"/>
                </a:lnTo>
                <a:lnTo>
                  <a:pt x="202975" y="5549"/>
                </a:lnTo>
                <a:lnTo>
                  <a:pt x="140046" y="39640"/>
                </a:lnTo>
                <a:lnTo>
                  <a:pt x="114457" y="68615"/>
                </a:lnTo>
                <a:lnTo>
                  <a:pt x="94620" y="105833"/>
                </a:lnTo>
                <a:lnTo>
                  <a:pt x="90924" y="117377"/>
                </a:lnTo>
                <a:lnTo>
                  <a:pt x="93477" y="118063"/>
                </a:lnTo>
                <a:lnTo>
                  <a:pt x="90695" y="129150"/>
                </a:lnTo>
                <a:lnTo>
                  <a:pt x="87944" y="148779"/>
                </a:lnTo>
                <a:lnTo>
                  <a:pt x="87562" y="168605"/>
                </a:lnTo>
                <a:lnTo>
                  <a:pt x="89556" y="188332"/>
                </a:lnTo>
                <a:lnTo>
                  <a:pt x="93934" y="207661"/>
                </a:lnTo>
                <a:lnTo>
                  <a:pt x="97629" y="218520"/>
                </a:lnTo>
                <a:lnTo>
                  <a:pt x="97629" y="228210"/>
                </a:lnTo>
                <a:lnTo>
                  <a:pt x="0" y="227774"/>
                </a:lnTo>
              </a:path>
            </a:pathLst>
          </a:custGeom>
          <a:ln w="4445">
            <a:solidFill>
              <a:srgbClr val="060807"/>
            </a:solidFill>
          </a:ln>
        </p:spPr>
        <p:txBody>
          <a:bodyPr wrap="square" lIns="0" tIns="0" rIns="0" bIns="0" rtlCol="0"/>
          <a:lstStyle/>
          <a:p>
            <a:endParaRPr/>
          </a:p>
        </p:txBody>
      </p:sp>
      <p:sp>
        <p:nvSpPr>
          <p:cNvPr id="89" name="object 89"/>
          <p:cNvSpPr/>
          <p:nvPr/>
        </p:nvSpPr>
        <p:spPr>
          <a:xfrm>
            <a:off x="685800" y="8061471"/>
            <a:ext cx="403225" cy="12700"/>
          </a:xfrm>
          <a:custGeom>
            <a:avLst/>
            <a:gdLst/>
            <a:ahLst/>
            <a:cxnLst/>
            <a:rect l="l" t="t" r="r" b="b"/>
            <a:pathLst>
              <a:path w="403225" h="12700">
                <a:moveTo>
                  <a:pt x="0" y="0"/>
                </a:moveTo>
                <a:lnTo>
                  <a:pt x="90924" y="427"/>
                </a:lnTo>
                <a:lnTo>
                  <a:pt x="90695" y="10130"/>
                </a:lnTo>
                <a:lnTo>
                  <a:pt x="108945" y="10359"/>
                </a:lnTo>
                <a:lnTo>
                  <a:pt x="172902" y="10828"/>
                </a:lnTo>
                <a:lnTo>
                  <a:pt x="187685" y="10828"/>
                </a:lnTo>
                <a:lnTo>
                  <a:pt x="187685" y="1126"/>
                </a:lnTo>
                <a:lnTo>
                  <a:pt x="203624" y="1126"/>
                </a:lnTo>
                <a:lnTo>
                  <a:pt x="290669" y="1811"/>
                </a:lnTo>
                <a:lnTo>
                  <a:pt x="305922" y="1811"/>
                </a:lnTo>
                <a:lnTo>
                  <a:pt x="305922" y="11514"/>
                </a:lnTo>
                <a:lnTo>
                  <a:pt x="320692" y="11514"/>
                </a:lnTo>
                <a:lnTo>
                  <a:pt x="384891" y="11971"/>
                </a:lnTo>
                <a:lnTo>
                  <a:pt x="402671" y="12213"/>
                </a:lnTo>
                <a:lnTo>
                  <a:pt x="402671" y="2510"/>
                </a:lnTo>
              </a:path>
            </a:pathLst>
          </a:custGeom>
          <a:ln w="4445">
            <a:solidFill>
              <a:srgbClr val="060807"/>
            </a:solidFill>
          </a:ln>
        </p:spPr>
        <p:txBody>
          <a:bodyPr wrap="square" lIns="0" tIns="0" rIns="0" bIns="0" rtlCol="0"/>
          <a:lstStyle/>
          <a:p>
            <a:endParaRPr/>
          </a:p>
        </p:txBody>
      </p:sp>
      <p:sp>
        <p:nvSpPr>
          <p:cNvPr id="90" name="object 90"/>
          <p:cNvSpPr/>
          <p:nvPr/>
        </p:nvSpPr>
        <p:spPr>
          <a:xfrm>
            <a:off x="685800" y="7751594"/>
            <a:ext cx="88265" cy="1270"/>
          </a:xfrm>
          <a:custGeom>
            <a:avLst/>
            <a:gdLst/>
            <a:ahLst/>
            <a:cxnLst/>
            <a:rect l="l" t="t" r="r" b="b"/>
            <a:pathLst>
              <a:path w="88265" h="1270">
                <a:moveTo>
                  <a:pt x="0" y="0"/>
                </a:moveTo>
                <a:lnTo>
                  <a:pt x="87923" y="884"/>
                </a:lnTo>
              </a:path>
            </a:pathLst>
          </a:custGeom>
          <a:ln w="5067">
            <a:solidFill>
              <a:srgbClr val="231F20"/>
            </a:solidFill>
          </a:ln>
        </p:spPr>
        <p:txBody>
          <a:bodyPr wrap="square" lIns="0" tIns="0" rIns="0" bIns="0" rtlCol="0"/>
          <a:lstStyle/>
          <a:p>
            <a:endParaRPr/>
          </a:p>
        </p:txBody>
      </p:sp>
      <p:sp>
        <p:nvSpPr>
          <p:cNvPr id="91" name="object 91"/>
          <p:cNvSpPr/>
          <p:nvPr/>
        </p:nvSpPr>
        <p:spPr>
          <a:xfrm>
            <a:off x="1952936" y="6112885"/>
            <a:ext cx="1346200" cy="483870"/>
          </a:xfrm>
          <a:custGeom>
            <a:avLst/>
            <a:gdLst/>
            <a:ahLst/>
            <a:cxnLst/>
            <a:rect l="l" t="t" r="r" b="b"/>
            <a:pathLst>
              <a:path w="1346200" h="483870">
                <a:moveTo>
                  <a:pt x="20015" y="0"/>
                </a:moveTo>
                <a:lnTo>
                  <a:pt x="0" y="483400"/>
                </a:lnTo>
                <a:lnTo>
                  <a:pt x="227812" y="471170"/>
                </a:lnTo>
                <a:lnTo>
                  <a:pt x="176029" y="344487"/>
                </a:lnTo>
                <a:lnTo>
                  <a:pt x="167805" y="344487"/>
                </a:lnTo>
                <a:lnTo>
                  <a:pt x="116319" y="341528"/>
                </a:lnTo>
                <a:lnTo>
                  <a:pt x="116687" y="155587"/>
                </a:lnTo>
                <a:lnTo>
                  <a:pt x="1344678" y="155587"/>
                </a:lnTo>
                <a:lnTo>
                  <a:pt x="1345730" y="14770"/>
                </a:lnTo>
                <a:lnTo>
                  <a:pt x="20015" y="0"/>
                </a:lnTo>
                <a:close/>
              </a:path>
              <a:path w="1346200" h="483870">
                <a:moveTo>
                  <a:pt x="175577" y="343382"/>
                </a:moveTo>
                <a:lnTo>
                  <a:pt x="167805" y="344487"/>
                </a:lnTo>
                <a:lnTo>
                  <a:pt x="176029" y="344487"/>
                </a:lnTo>
                <a:lnTo>
                  <a:pt x="175577" y="343382"/>
                </a:lnTo>
                <a:close/>
              </a:path>
              <a:path w="1346200" h="483870">
                <a:moveTo>
                  <a:pt x="1344678" y="155587"/>
                </a:moveTo>
                <a:lnTo>
                  <a:pt x="116687" y="155587"/>
                </a:lnTo>
                <a:lnTo>
                  <a:pt x="1344612" y="164477"/>
                </a:lnTo>
                <a:lnTo>
                  <a:pt x="1344678" y="155587"/>
                </a:lnTo>
                <a:close/>
              </a:path>
            </a:pathLst>
          </a:custGeom>
          <a:solidFill>
            <a:srgbClr val="FBD7DC"/>
          </a:solidFill>
        </p:spPr>
        <p:txBody>
          <a:bodyPr wrap="square" lIns="0" tIns="0" rIns="0" bIns="0" rtlCol="0"/>
          <a:lstStyle/>
          <a:p>
            <a:endParaRPr/>
          </a:p>
        </p:txBody>
      </p:sp>
      <p:sp>
        <p:nvSpPr>
          <p:cNvPr id="92" name="object 92"/>
          <p:cNvSpPr/>
          <p:nvPr/>
        </p:nvSpPr>
        <p:spPr>
          <a:xfrm>
            <a:off x="1941836" y="6119426"/>
            <a:ext cx="1359535" cy="500380"/>
          </a:xfrm>
          <a:custGeom>
            <a:avLst/>
            <a:gdLst/>
            <a:ahLst/>
            <a:cxnLst/>
            <a:rect l="l" t="t" r="r" b="b"/>
            <a:pathLst>
              <a:path w="1359535" h="500379">
                <a:moveTo>
                  <a:pt x="1359154" y="0"/>
                </a:moveTo>
                <a:lnTo>
                  <a:pt x="303364" y="179031"/>
                </a:lnTo>
                <a:lnTo>
                  <a:pt x="0" y="492404"/>
                </a:lnTo>
                <a:lnTo>
                  <a:pt x="1354975" y="500138"/>
                </a:lnTo>
                <a:lnTo>
                  <a:pt x="1359154" y="0"/>
                </a:lnTo>
                <a:close/>
              </a:path>
            </a:pathLst>
          </a:custGeom>
          <a:solidFill>
            <a:srgbClr val="FBD7DC"/>
          </a:solidFill>
        </p:spPr>
        <p:txBody>
          <a:bodyPr wrap="square" lIns="0" tIns="0" rIns="0" bIns="0" rtlCol="0"/>
          <a:lstStyle/>
          <a:p>
            <a:endParaRPr/>
          </a:p>
        </p:txBody>
      </p:sp>
      <p:sp>
        <p:nvSpPr>
          <p:cNvPr id="93" name="object 93"/>
          <p:cNvSpPr/>
          <p:nvPr/>
        </p:nvSpPr>
        <p:spPr>
          <a:xfrm>
            <a:off x="881915" y="5435361"/>
            <a:ext cx="152400" cy="474345"/>
          </a:xfrm>
          <a:custGeom>
            <a:avLst/>
            <a:gdLst/>
            <a:ahLst/>
            <a:cxnLst/>
            <a:rect l="l" t="t" r="r" b="b"/>
            <a:pathLst>
              <a:path w="152400" h="474345">
                <a:moveTo>
                  <a:pt x="152400" y="0"/>
                </a:moveTo>
                <a:lnTo>
                  <a:pt x="39052" y="736"/>
                </a:lnTo>
                <a:lnTo>
                  <a:pt x="10528" y="225450"/>
                </a:lnTo>
                <a:lnTo>
                  <a:pt x="4368" y="302196"/>
                </a:lnTo>
                <a:lnTo>
                  <a:pt x="0" y="372935"/>
                </a:lnTo>
                <a:lnTo>
                  <a:pt x="4064" y="474027"/>
                </a:lnTo>
              </a:path>
            </a:pathLst>
          </a:custGeom>
          <a:ln w="8890">
            <a:solidFill>
              <a:srgbClr val="EF3B3A"/>
            </a:solidFill>
            <a:prstDash val="lgDashDot"/>
          </a:ln>
        </p:spPr>
        <p:txBody>
          <a:bodyPr wrap="square" lIns="0" tIns="0" rIns="0" bIns="0" rtlCol="0"/>
          <a:lstStyle/>
          <a:p>
            <a:endParaRPr/>
          </a:p>
        </p:txBody>
      </p:sp>
      <p:sp>
        <p:nvSpPr>
          <p:cNvPr id="94" name="object 94"/>
          <p:cNvSpPr/>
          <p:nvPr/>
        </p:nvSpPr>
        <p:spPr>
          <a:xfrm>
            <a:off x="685800" y="8221099"/>
            <a:ext cx="1061085" cy="7620"/>
          </a:xfrm>
          <a:custGeom>
            <a:avLst/>
            <a:gdLst/>
            <a:ahLst/>
            <a:cxnLst/>
            <a:rect l="l" t="t" r="r" b="b"/>
            <a:pathLst>
              <a:path w="1061085" h="7620">
                <a:moveTo>
                  <a:pt x="0" y="0"/>
                </a:moveTo>
                <a:lnTo>
                  <a:pt x="1060991" y="7090"/>
                </a:lnTo>
              </a:path>
            </a:pathLst>
          </a:custGeom>
          <a:ln w="4444">
            <a:solidFill>
              <a:srgbClr val="010202"/>
            </a:solidFill>
            <a:prstDash val="lgDashDot"/>
          </a:ln>
        </p:spPr>
        <p:txBody>
          <a:bodyPr wrap="square" lIns="0" tIns="0" rIns="0" bIns="0" rtlCol="0"/>
          <a:lstStyle/>
          <a:p>
            <a:endParaRPr/>
          </a:p>
        </p:txBody>
      </p:sp>
      <p:sp>
        <p:nvSpPr>
          <p:cNvPr id="95" name="object 95"/>
          <p:cNvSpPr/>
          <p:nvPr/>
        </p:nvSpPr>
        <p:spPr>
          <a:xfrm>
            <a:off x="1944980" y="7305038"/>
            <a:ext cx="159725" cy="451506"/>
          </a:xfrm>
          <a:prstGeom prst="rect">
            <a:avLst/>
          </a:prstGeom>
          <a:blipFill>
            <a:blip r:embed="rId7" cstate="print"/>
            <a:stretch>
              <a:fillRect/>
            </a:stretch>
          </a:blipFill>
        </p:spPr>
        <p:txBody>
          <a:bodyPr wrap="square" lIns="0" tIns="0" rIns="0" bIns="0" rtlCol="0"/>
          <a:lstStyle/>
          <a:p>
            <a:endParaRPr/>
          </a:p>
        </p:txBody>
      </p:sp>
      <p:sp>
        <p:nvSpPr>
          <p:cNvPr id="96" name="object 96"/>
          <p:cNvSpPr/>
          <p:nvPr/>
        </p:nvSpPr>
        <p:spPr>
          <a:xfrm>
            <a:off x="2108621" y="7754376"/>
            <a:ext cx="485140" cy="5080"/>
          </a:xfrm>
          <a:custGeom>
            <a:avLst/>
            <a:gdLst/>
            <a:ahLst/>
            <a:cxnLst/>
            <a:rect l="l" t="t" r="r" b="b"/>
            <a:pathLst>
              <a:path w="485139" h="5079">
                <a:moveTo>
                  <a:pt x="0" y="0"/>
                </a:moveTo>
                <a:lnTo>
                  <a:pt x="485127" y="4533"/>
                </a:lnTo>
              </a:path>
            </a:pathLst>
          </a:custGeom>
          <a:ln w="4445">
            <a:solidFill>
              <a:srgbClr val="010202"/>
            </a:solidFill>
            <a:prstDash val="lgDashDot"/>
          </a:ln>
        </p:spPr>
        <p:txBody>
          <a:bodyPr wrap="square" lIns="0" tIns="0" rIns="0" bIns="0" rtlCol="0"/>
          <a:lstStyle/>
          <a:p>
            <a:endParaRPr/>
          </a:p>
        </p:txBody>
      </p:sp>
      <p:sp>
        <p:nvSpPr>
          <p:cNvPr id="97" name="object 97"/>
          <p:cNvSpPr/>
          <p:nvPr/>
        </p:nvSpPr>
        <p:spPr>
          <a:xfrm>
            <a:off x="2599886" y="7659892"/>
            <a:ext cx="100965" cy="100330"/>
          </a:xfrm>
          <a:custGeom>
            <a:avLst/>
            <a:gdLst/>
            <a:ahLst/>
            <a:cxnLst/>
            <a:rect l="l" t="t" r="r" b="b"/>
            <a:pathLst>
              <a:path w="100964" h="100329">
                <a:moveTo>
                  <a:pt x="0" y="99072"/>
                </a:moveTo>
                <a:lnTo>
                  <a:pt x="100012" y="100012"/>
                </a:lnTo>
                <a:lnTo>
                  <a:pt x="100393" y="0"/>
                </a:lnTo>
              </a:path>
            </a:pathLst>
          </a:custGeom>
          <a:ln w="4445">
            <a:solidFill>
              <a:srgbClr val="010202"/>
            </a:solidFill>
          </a:ln>
        </p:spPr>
        <p:txBody>
          <a:bodyPr wrap="square" lIns="0" tIns="0" rIns="0" bIns="0" rtlCol="0"/>
          <a:lstStyle/>
          <a:p>
            <a:endParaRPr/>
          </a:p>
        </p:txBody>
      </p:sp>
      <p:sp>
        <p:nvSpPr>
          <p:cNvPr id="98" name="object 98"/>
          <p:cNvSpPr/>
          <p:nvPr/>
        </p:nvSpPr>
        <p:spPr>
          <a:xfrm>
            <a:off x="2700860" y="7377631"/>
            <a:ext cx="0" cy="273050"/>
          </a:xfrm>
          <a:custGeom>
            <a:avLst/>
            <a:gdLst/>
            <a:ahLst/>
            <a:cxnLst/>
            <a:rect l="l" t="t" r="r" b="b"/>
            <a:pathLst>
              <a:path h="273050">
                <a:moveTo>
                  <a:pt x="0" y="0"/>
                </a:moveTo>
                <a:lnTo>
                  <a:pt x="0" y="273048"/>
                </a:lnTo>
              </a:path>
            </a:pathLst>
          </a:custGeom>
          <a:ln w="5500">
            <a:solidFill>
              <a:srgbClr val="010202"/>
            </a:solidFill>
            <a:prstDash val="lgDashDot"/>
          </a:ln>
        </p:spPr>
        <p:txBody>
          <a:bodyPr wrap="square" lIns="0" tIns="0" rIns="0" bIns="0" rtlCol="0"/>
          <a:lstStyle/>
          <a:p>
            <a:endParaRPr/>
          </a:p>
        </p:txBody>
      </p:sp>
      <p:sp>
        <p:nvSpPr>
          <p:cNvPr id="99" name="object 99"/>
          <p:cNvSpPr/>
          <p:nvPr/>
        </p:nvSpPr>
        <p:spPr>
          <a:xfrm>
            <a:off x="2701409" y="7274129"/>
            <a:ext cx="635" cy="100330"/>
          </a:xfrm>
          <a:custGeom>
            <a:avLst/>
            <a:gdLst/>
            <a:ahLst/>
            <a:cxnLst/>
            <a:rect l="l" t="t" r="r" b="b"/>
            <a:pathLst>
              <a:path w="635" h="100329">
                <a:moveTo>
                  <a:pt x="0" y="100012"/>
                </a:moveTo>
                <a:lnTo>
                  <a:pt x="393" y="0"/>
                </a:lnTo>
              </a:path>
            </a:pathLst>
          </a:custGeom>
          <a:ln w="4445">
            <a:solidFill>
              <a:srgbClr val="010202"/>
            </a:solidFill>
          </a:ln>
        </p:spPr>
        <p:txBody>
          <a:bodyPr wrap="square" lIns="0" tIns="0" rIns="0" bIns="0" rtlCol="0"/>
          <a:lstStyle/>
          <a:p>
            <a:endParaRPr/>
          </a:p>
        </p:txBody>
      </p:sp>
      <p:sp>
        <p:nvSpPr>
          <p:cNvPr id="100" name="object 100"/>
          <p:cNvSpPr/>
          <p:nvPr/>
        </p:nvSpPr>
        <p:spPr>
          <a:xfrm>
            <a:off x="2885081" y="7214644"/>
            <a:ext cx="0" cy="100330"/>
          </a:xfrm>
          <a:custGeom>
            <a:avLst/>
            <a:gdLst/>
            <a:ahLst/>
            <a:cxnLst/>
            <a:rect l="l" t="t" r="r" b="b"/>
            <a:pathLst>
              <a:path h="100329">
                <a:moveTo>
                  <a:pt x="0" y="0"/>
                </a:moveTo>
                <a:lnTo>
                  <a:pt x="0" y="100012"/>
                </a:lnTo>
              </a:path>
            </a:pathLst>
          </a:custGeom>
          <a:ln w="4445">
            <a:solidFill>
              <a:srgbClr val="010202"/>
            </a:solidFill>
          </a:ln>
        </p:spPr>
        <p:txBody>
          <a:bodyPr wrap="square" lIns="0" tIns="0" rIns="0" bIns="0" rtlCol="0"/>
          <a:lstStyle/>
          <a:p>
            <a:endParaRPr/>
          </a:p>
        </p:txBody>
      </p:sp>
      <p:sp>
        <p:nvSpPr>
          <p:cNvPr id="101" name="object 101"/>
          <p:cNvSpPr/>
          <p:nvPr/>
        </p:nvSpPr>
        <p:spPr>
          <a:xfrm>
            <a:off x="2885081" y="7328466"/>
            <a:ext cx="0" cy="48895"/>
          </a:xfrm>
          <a:custGeom>
            <a:avLst/>
            <a:gdLst/>
            <a:ahLst/>
            <a:cxnLst/>
            <a:rect l="l" t="t" r="r" b="b"/>
            <a:pathLst>
              <a:path h="48895">
                <a:moveTo>
                  <a:pt x="0" y="0"/>
                </a:moveTo>
                <a:lnTo>
                  <a:pt x="0" y="48336"/>
                </a:lnTo>
              </a:path>
            </a:pathLst>
          </a:custGeom>
          <a:ln w="4445">
            <a:solidFill>
              <a:srgbClr val="010202"/>
            </a:solidFill>
            <a:prstDash val="sysDot"/>
          </a:ln>
        </p:spPr>
        <p:txBody>
          <a:bodyPr wrap="square" lIns="0" tIns="0" rIns="0" bIns="0" rtlCol="0"/>
          <a:lstStyle/>
          <a:p>
            <a:endParaRPr/>
          </a:p>
        </p:txBody>
      </p:sp>
      <p:sp>
        <p:nvSpPr>
          <p:cNvPr id="102" name="object 102"/>
          <p:cNvSpPr/>
          <p:nvPr/>
        </p:nvSpPr>
        <p:spPr>
          <a:xfrm>
            <a:off x="2885081" y="7383703"/>
            <a:ext cx="0" cy="269875"/>
          </a:xfrm>
          <a:custGeom>
            <a:avLst/>
            <a:gdLst/>
            <a:ahLst/>
            <a:cxnLst/>
            <a:rect l="l" t="t" r="r" b="b"/>
            <a:pathLst>
              <a:path h="269875">
                <a:moveTo>
                  <a:pt x="0" y="0"/>
                </a:moveTo>
                <a:lnTo>
                  <a:pt x="0" y="269278"/>
                </a:lnTo>
              </a:path>
            </a:pathLst>
          </a:custGeom>
          <a:ln w="4445">
            <a:solidFill>
              <a:srgbClr val="010202"/>
            </a:solidFill>
            <a:prstDash val="lgDashDot"/>
          </a:ln>
        </p:spPr>
        <p:txBody>
          <a:bodyPr wrap="square" lIns="0" tIns="0" rIns="0" bIns="0" rtlCol="0"/>
          <a:lstStyle/>
          <a:p>
            <a:endParaRPr/>
          </a:p>
        </p:txBody>
      </p:sp>
      <p:sp>
        <p:nvSpPr>
          <p:cNvPr id="103" name="object 103"/>
          <p:cNvSpPr/>
          <p:nvPr/>
        </p:nvSpPr>
        <p:spPr>
          <a:xfrm>
            <a:off x="2885081" y="7659885"/>
            <a:ext cx="100330" cy="101600"/>
          </a:xfrm>
          <a:custGeom>
            <a:avLst/>
            <a:gdLst/>
            <a:ahLst/>
            <a:cxnLst/>
            <a:rect l="l" t="t" r="r" b="b"/>
            <a:pathLst>
              <a:path w="100330" h="101600">
                <a:moveTo>
                  <a:pt x="0" y="0"/>
                </a:moveTo>
                <a:lnTo>
                  <a:pt x="0" y="100012"/>
                </a:lnTo>
                <a:lnTo>
                  <a:pt x="100012" y="100977"/>
                </a:lnTo>
              </a:path>
            </a:pathLst>
          </a:custGeom>
          <a:ln w="4444">
            <a:solidFill>
              <a:srgbClr val="010202"/>
            </a:solidFill>
          </a:ln>
        </p:spPr>
        <p:txBody>
          <a:bodyPr wrap="square" lIns="0" tIns="0" rIns="0" bIns="0" rtlCol="0"/>
          <a:lstStyle/>
          <a:p>
            <a:endParaRPr/>
          </a:p>
        </p:txBody>
      </p:sp>
      <p:sp>
        <p:nvSpPr>
          <p:cNvPr id="104" name="object 104"/>
          <p:cNvSpPr/>
          <p:nvPr/>
        </p:nvSpPr>
        <p:spPr>
          <a:xfrm>
            <a:off x="2997666" y="7760987"/>
            <a:ext cx="44450" cy="635"/>
          </a:xfrm>
          <a:custGeom>
            <a:avLst/>
            <a:gdLst/>
            <a:ahLst/>
            <a:cxnLst/>
            <a:rect l="l" t="t" r="r" b="b"/>
            <a:pathLst>
              <a:path w="44450" h="634">
                <a:moveTo>
                  <a:pt x="-2222" y="215"/>
                </a:moveTo>
                <a:lnTo>
                  <a:pt x="46240" y="215"/>
                </a:lnTo>
              </a:path>
            </a:pathLst>
          </a:custGeom>
          <a:ln w="4876">
            <a:solidFill>
              <a:srgbClr val="010202"/>
            </a:solidFill>
            <a:prstDash val="sysDot"/>
          </a:ln>
        </p:spPr>
        <p:txBody>
          <a:bodyPr wrap="square" lIns="0" tIns="0" rIns="0" bIns="0" rtlCol="0"/>
          <a:lstStyle/>
          <a:p>
            <a:endParaRPr/>
          </a:p>
        </p:txBody>
      </p:sp>
      <p:sp>
        <p:nvSpPr>
          <p:cNvPr id="105" name="object 105"/>
          <p:cNvSpPr/>
          <p:nvPr/>
        </p:nvSpPr>
        <p:spPr>
          <a:xfrm>
            <a:off x="3047970" y="7761474"/>
            <a:ext cx="497205" cy="5080"/>
          </a:xfrm>
          <a:custGeom>
            <a:avLst/>
            <a:gdLst/>
            <a:ahLst/>
            <a:cxnLst/>
            <a:rect l="l" t="t" r="r" b="b"/>
            <a:pathLst>
              <a:path w="497204" h="5079">
                <a:moveTo>
                  <a:pt x="0" y="0"/>
                </a:moveTo>
                <a:lnTo>
                  <a:pt x="496760" y="4800"/>
                </a:lnTo>
              </a:path>
            </a:pathLst>
          </a:custGeom>
          <a:ln w="4444">
            <a:solidFill>
              <a:srgbClr val="010202"/>
            </a:solidFill>
            <a:prstDash val="lgDashDot"/>
          </a:ln>
        </p:spPr>
        <p:txBody>
          <a:bodyPr wrap="square" lIns="0" tIns="0" rIns="0" bIns="0" rtlCol="0"/>
          <a:lstStyle/>
          <a:p>
            <a:endParaRPr/>
          </a:p>
        </p:txBody>
      </p:sp>
      <p:sp>
        <p:nvSpPr>
          <p:cNvPr id="106" name="object 106"/>
          <p:cNvSpPr/>
          <p:nvPr/>
        </p:nvSpPr>
        <p:spPr>
          <a:xfrm>
            <a:off x="3551020" y="7667304"/>
            <a:ext cx="100330" cy="100330"/>
          </a:xfrm>
          <a:custGeom>
            <a:avLst/>
            <a:gdLst/>
            <a:ahLst/>
            <a:cxnLst/>
            <a:rect l="l" t="t" r="r" b="b"/>
            <a:pathLst>
              <a:path w="100329" h="100329">
                <a:moveTo>
                  <a:pt x="0" y="99034"/>
                </a:moveTo>
                <a:lnTo>
                  <a:pt x="100012" y="99999"/>
                </a:lnTo>
                <a:lnTo>
                  <a:pt x="98818" y="0"/>
                </a:lnTo>
              </a:path>
            </a:pathLst>
          </a:custGeom>
          <a:ln w="4444">
            <a:solidFill>
              <a:srgbClr val="010202"/>
            </a:solidFill>
          </a:ln>
        </p:spPr>
        <p:txBody>
          <a:bodyPr wrap="square" lIns="0" tIns="0" rIns="0" bIns="0" rtlCol="0"/>
          <a:lstStyle/>
          <a:p>
            <a:endParaRPr/>
          </a:p>
        </p:txBody>
      </p:sp>
      <p:sp>
        <p:nvSpPr>
          <p:cNvPr id="107" name="object 107"/>
          <p:cNvSpPr/>
          <p:nvPr/>
        </p:nvSpPr>
        <p:spPr>
          <a:xfrm>
            <a:off x="3648928" y="7590949"/>
            <a:ext cx="1270" cy="59690"/>
          </a:xfrm>
          <a:custGeom>
            <a:avLst/>
            <a:gdLst/>
            <a:ahLst/>
            <a:cxnLst/>
            <a:rect l="l" t="t" r="r" b="b"/>
            <a:pathLst>
              <a:path w="1270" h="59690">
                <a:moveTo>
                  <a:pt x="711" y="59385"/>
                </a:moveTo>
                <a:lnTo>
                  <a:pt x="0" y="0"/>
                </a:lnTo>
              </a:path>
            </a:pathLst>
          </a:custGeom>
          <a:ln w="4444">
            <a:solidFill>
              <a:srgbClr val="010202"/>
            </a:solidFill>
            <a:prstDash val="sysDot"/>
          </a:ln>
        </p:spPr>
        <p:txBody>
          <a:bodyPr wrap="square" lIns="0" tIns="0" rIns="0" bIns="0" rtlCol="0"/>
          <a:lstStyle/>
          <a:p>
            <a:endParaRPr/>
          </a:p>
        </p:txBody>
      </p:sp>
      <p:sp>
        <p:nvSpPr>
          <p:cNvPr id="108" name="object 108"/>
          <p:cNvSpPr/>
          <p:nvPr/>
        </p:nvSpPr>
        <p:spPr>
          <a:xfrm>
            <a:off x="3644910" y="7251634"/>
            <a:ext cx="4445" cy="330835"/>
          </a:xfrm>
          <a:custGeom>
            <a:avLst/>
            <a:gdLst/>
            <a:ahLst/>
            <a:cxnLst/>
            <a:rect l="l" t="t" r="r" b="b"/>
            <a:pathLst>
              <a:path w="4445" h="330834">
                <a:moveTo>
                  <a:pt x="3924" y="330834"/>
                </a:moveTo>
                <a:lnTo>
                  <a:pt x="0" y="0"/>
                </a:lnTo>
              </a:path>
            </a:pathLst>
          </a:custGeom>
          <a:ln w="4445">
            <a:solidFill>
              <a:srgbClr val="010202"/>
            </a:solidFill>
            <a:prstDash val="lgDashDot"/>
          </a:ln>
        </p:spPr>
        <p:txBody>
          <a:bodyPr wrap="square" lIns="0" tIns="0" rIns="0" bIns="0" rtlCol="0"/>
          <a:lstStyle/>
          <a:p>
            <a:endParaRPr/>
          </a:p>
        </p:txBody>
      </p:sp>
      <p:sp>
        <p:nvSpPr>
          <p:cNvPr id="109" name="object 109"/>
          <p:cNvSpPr/>
          <p:nvPr/>
        </p:nvSpPr>
        <p:spPr>
          <a:xfrm>
            <a:off x="3643626" y="7143145"/>
            <a:ext cx="1270" cy="100330"/>
          </a:xfrm>
          <a:custGeom>
            <a:avLst/>
            <a:gdLst/>
            <a:ahLst/>
            <a:cxnLst/>
            <a:rect l="l" t="t" r="r" b="b"/>
            <a:pathLst>
              <a:path w="1270" h="100329">
                <a:moveTo>
                  <a:pt x="1181" y="99999"/>
                </a:moveTo>
                <a:lnTo>
                  <a:pt x="0" y="0"/>
                </a:lnTo>
              </a:path>
            </a:pathLst>
          </a:custGeom>
          <a:ln w="4445">
            <a:solidFill>
              <a:srgbClr val="010202"/>
            </a:solidFill>
          </a:ln>
        </p:spPr>
        <p:txBody>
          <a:bodyPr wrap="square" lIns="0" tIns="0" rIns="0" bIns="0" rtlCol="0"/>
          <a:lstStyle/>
          <a:p>
            <a:endParaRPr/>
          </a:p>
        </p:txBody>
      </p:sp>
      <p:sp>
        <p:nvSpPr>
          <p:cNvPr id="110" name="object 110"/>
          <p:cNvSpPr/>
          <p:nvPr/>
        </p:nvSpPr>
        <p:spPr>
          <a:xfrm>
            <a:off x="1947208" y="7811584"/>
            <a:ext cx="100330" cy="100330"/>
          </a:xfrm>
          <a:custGeom>
            <a:avLst/>
            <a:gdLst/>
            <a:ahLst/>
            <a:cxnLst/>
            <a:rect l="l" t="t" r="r" b="b"/>
            <a:pathLst>
              <a:path w="100330" h="100329">
                <a:moveTo>
                  <a:pt x="4140" y="99923"/>
                </a:moveTo>
                <a:lnTo>
                  <a:pt x="0" y="0"/>
                </a:lnTo>
                <a:lnTo>
                  <a:pt x="100012" y="0"/>
                </a:lnTo>
              </a:path>
            </a:pathLst>
          </a:custGeom>
          <a:ln w="4445">
            <a:solidFill>
              <a:srgbClr val="010202"/>
            </a:solidFill>
          </a:ln>
        </p:spPr>
        <p:txBody>
          <a:bodyPr wrap="square" lIns="0" tIns="0" rIns="0" bIns="0" rtlCol="0"/>
          <a:lstStyle/>
          <a:p>
            <a:endParaRPr/>
          </a:p>
        </p:txBody>
      </p:sp>
      <p:sp>
        <p:nvSpPr>
          <p:cNvPr id="111" name="object 111"/>
          <p:cNvSpPr/>
          <p:nvPr/>
        </p:nvSpPr>
        <p:spPr>
          <a:xfrm>
            <a:off x="2059400" y="7811580"/>
            <a:ext cx="43180" cy="0"/>
          </a:xfrm>
          <a:custGeom>
            <a:avLst/>
            <a:gdLst/>
            <a:ahLst/>
            <a:cxnLst/>
            <a:rect l="l" t="t" r="r" b="b"/>
            <a:pathLst>
              <a:path w="43180">
                <a:moveTo>
                  <a:pt x="0" y="0"/>
                </a:moveTo>
                <a:lnTo>
                  <a:pt x="42646" y="0"/>
                </a:lnTo>
              </a:path>
            </a:pathLst>
          </a:custGeom>
          <a:ln w="4445">
            <a:solidFill>
              <a:srgbClr val="010202"/>
            </a:solidFill>
            <a:prstDash val="sysDot"/>
          </a:ln>
        </p:spPr>
        <p:txBody>
          <a:bodyPr wrap="square" lIns="0" tIns="0" rIns="0" bIns="0" rtlCol="0"/>
          <a:lstStyle/>
          <a:p>
            <a:endParaRPr/>
          </a:p>
        </p:txBody>
      </p:sp>
      <p:sp>
        <p:nvSpPr>
          <p:cNvPr id="112" name="object 112"/>
          <p:cNvSpPr/>
          <p:nvPr/>
        </p:nvSpPr>
        <p:spPr>
          <a:xfrm>
            <a:off x="2108130" y="7811580"/>
            <a:ext cx="481330" cy="0"/>
          </a:xfrm>
          <a:custGeom>
            <a:avLst/>
            <a:gdLst/>
            <a:ahLst/>
            <a:cxnLst/>
            <a:rect l="l" t="t" r="r" b="b"/>
            <a:pathLst>
              <a:path w="481330">
                <a:moveTo>
                  <a:pt x="0" y="0"/>
                </a:moveTo>
                <a:lnTo>
                  <a:pt x="481215" y="0"/>
                </a:lnTo>
              </a:path>
            </a:pathLst>
          </a:custGeom>
          <a:ln w="4445">
            <a:solidFill>
              <a:srgbClr val="010202"/>
            </a:solidFill>
            <a:prstDash val="lgDashDot"/>
          </a:ln>
        </p:spPr>
        <p:txBody>
          <a:bodyPr wrap="square" lIns="0" tIns="0" rIns="0" bIns="0" rtlCol="0"/>
          <a:lstStyle/>
          <a:p>
            <a:endParaRPr/>
          </a:p>
        </p:txBody>
      </p:sp>
      <p:sp>
        <p:nvSpPr>
          <p:cNvPr id="113" name="object 113"/>
          <p:cNvSpPr/>
          <p:nvPr/>
        </p:nvSpPr>
        <p:spPr>
          <a:xfrm>
            <a:off x="2527717" y="7809358"/>
            <a:ext cx="169951" cy="433231"/>
          </a:xfrm>
          <a:prstGeom prst="rect">
            <a:avLst/>
          </a:prstGeom>
          <a:blipFill>
            <a:blip r:embed="rId8" cstate="print"/>
            <a:stretch>
              <a:fillRect/>
            </a:stretch>
          </a:blipFill>
        </p:spPr>
        <p:txBody>
          <a:bodyPr wrap="square" lIns="0" tIns="0" rIns="0" bIns="0" rtlCol="0"/>
          <a:lstStyle/>
          <a:p>
            <a:endParaRPr/>
          </a:p>
        </p:txBody>
      </p:sp>
      <p:sp>
        <p:nvSpPr>
          <p:cNvPr id="114" name="object 114"/>
          <p:cNvSpPr/>
          <p:nvPr/>
        </p:nvSpPr>
        <p:spPr>
          <a:xfrm>
            <a:off x="2070714" y="8240366"/>
            <a:ext cx="451484" cy="0"/>
          </a:xfrm>
          <a:custGeom>
            <a:avLst/>
            <a:gdLst/>
            <a:ahLst/>
            <a:cxnLst/>
            <a:rect l="l" t="t" r="r" b="b"/>
            <a:pathLst>
              <a:path w="451485">
                <a:moveTo>
                  <a:pt x="451294" y="0"/>
                </a:moveTo>
                <a:lnTo>
                  <a:pt x="0" y="0"/>
                </a:lnTo>
              </a:path>
            </a:pathLst>
          </a:custGeom>
          <a:ln w="4445">
            <a:solidFill>
              <a:srgbClr val="010202"/>
            </a:solidFill>
            <a:prstDash val="lgDashDot"/>
          </a:ln>
        </p:spPr>
        <p:txBody>
          <a:bodyPr wrap="square" lIns="0" tIns="0" rIns="0" bIns="0" rtlCol="0"/>
          <a:lstStyle/>
          <a:p>
            <a:endParaRPr/>
          </a:p>
        </p:txBody>
      </p:sp>
      <p:sp>
        <p:nvSpPr>
          <p:cNvPr id="115" name="object 115"/>
          <p:cNvSpPr/>
          <p:nvPr/>
        </p:nvSpPr>
        <p:spPr>
          <a:xfrm>
            <a:off x="1960844" y="8140443"/>
            <a:ext cx="104775" cy="100330"/>
          </a:xfrm>
          <a:custGeom>
            <a:avLst/>
            <a:gdLst/>
            <a:ahLst/>
            <a:cxnLst/>
            <a:rect l="l" t="t" r="r" b="b"/>
            <a:pathLst>
              <a:path w="104775" h="100329">
                <a:moveTo>
                  <a:pt x="104152" y="99923"/>
                </a:moveTo>
                <a:lnTo>
                  <a:pt x="4140" y="99923"/>
                </a:lnTo>
                <a:lnTo>
                  <a:pt x="0" y="0"/>
                </a:lnTo>
              </a:path>
            </a:pathLst>
          </a:custGeom>
          <a:ln w="4444">
            <a:solidFill>
              <a:srgbClr val="010202"/>
            </a:solidFill>
          </a:ln>
        </p:spPr>
        <p:txBody>
          <a:bodyPr wrap="square" lIns="0" tIns="0" rIns="0" bIns="0" rtlCol="0"/>
          <a:lstStyle/>
          <a:p>
            <a:endParaRPr/>
          </a:p>
        </p:txBody>
      </p:sp>
      <p:sp>
        <p:nvSpPr>
          <p:cNvPr id="116" name="object 116"/>
          <p:cNvSpPr/>
          <p:nvPr/>
        </p:nvSpPr>
        <p:spPr>
          <a:xfrm>
            <a:off x="1959128" y="8099228"/>
            <a:ext cx="1905" cy="32384"/>
          </a:xfrm>
          <a:custGeom>
            <a:avLst/>
            <a:gdLst/>
            <a:ahLst/>
            <a:cxnLst/>
            <a:rect l="l" t="t" r="r" b="b"/>
            <a:pathLst>
              <a:path w="1905" h="32384">
                <a:moveTo>
                  <a:pt x="1333" y="32054"/>
                </a:moveTo>
                <a:lnTo>
                  <a:pt x="0" y="0"/>
                </a:lnTo>
              </a:path>
            </a:pathLst>
          </a:custGeom>
          <a:ln w="4445">
            <a:solidFill>
              <a:srgbClr val="010202"/>
            </a:solidFill>
            <a:prstDash val="sysDot"/>
          </a:ln>
        </p:spPr>
        <p:txBody>
          <a:bodyPr wrap="square" lIns="0" tIns="0" rIns="0" bIns="0" rtlCol="0"/>
          <a:lstStyle/>
          <a:p>
            <a:endParaRPr/>
          </a:p>
        </p:txBody>
      </p:sp>
      <p:sp>
        <p:nvSpPr>
          <p:cNvPr id="117" name="object 117"/>
          <p:cNvSpPr/>
          <p:nvPr/>
        </p:nvSpPr>
        <p:spPr>
          <a:xfrm>
            <a:off x="1951539" y="7916078"/>
            <a:ext cx="7620" cy="179070"/>
          </a:xfrm>
          <a:custGeom>
            <a:avLst/>
            <a:gdLst/>
            <a:ahLst/>
            <a:cxnLst/>
            <a:rect l="l" t="t" r="r" b="b"/>
            <a:pathLst>
              <a:path w="7619" h="179070">
                <a:moveTo>
                  <a:pt x="7404" y="178574"/>
                </a:moveTo>
                <a:lnTo>
                  <a:pt x="0" y="0"/>
                </a:lnTo>
              </a:path>
            </a:pathLst>
          </a:custGeom>
          <a:ln w="4445">
            <a:solidFill>
              <a:srgbClr val="010202"/>
            </a:solidFill>
            <a:prstDash val="lgDashDot"/>
          </a:ln>
        </p:spPr>
        <p:txBody>
          <a:bodyPr wrap="square" lIns="0" tIns="0" rIns="0" bIns="0" rtlCol="0"/>
          <a:lstStyle/>
          <a:p>
            <a:endParaRPr/>
          </a:p>
        </p:txBody>
      </p:sp>
      <p:sp>
        <p:nvSpPr>
          <p:cNvPr id="118" name="object 118"/>
          <p:cNvSpPr/>
          <p:nvPr/>
        </p:nvSpPr>
        <p:spPr>
          <a:xfrm>
            <a:off x="2891763" y="7809362"/>
            <a:ext cx="159128" cy="429216"/>
          </a:xfrm>
          <a:prstGeom prst="rect">
            <a:avLst/>
          </a:prstGeom>
          <a:blipFill>
            <a:blip r:embed="rId9" cstate="print"/>
            <a:stretch>
              <a:fillRect/>
            </a:stretch>
          </a:blipFill>
        </p:spPr>
        <p:txBody>
          <a:bodyPr wrap="square" lIns="0" tIns="0" rIns="0" bIns="0" rtlCol="0"/>
          <a:lstStyle/>
          <a:p>
            <a:endParaRPr/>
          </a:p>
        </p:txBody>
      </p:sp>
      <p:sp>
        <p:nvSpPr>
          <p:cNvPr id="119" name="object 119"/>
          <p:cNvSpPr/>
          <p:nvPr/>
        </p:nvSpPr>
        <p:spPr>
          <a:xfrm>
            <a:off x="3054748" y="8236393"/>
            <a:ext cx="480059" cy="3810"/>
          </a:xfrm>
          <a:custGeom>
            <a:avLst/>
            <a:gdLst/>
            <a:ahLst/>
            <a:cxnLst/>
            <a:rect l="l" t="t" r="r" b="b"/>
            <a:pathLst>
              <a:path w="480060" h="3809">
                <a:moveTo>
                  <a:pt x="0" y="0"/>
                </a:moveTo>
                <a:lnTo>
                  <a:pt x="479920" y="3251"/>
                </a:lnTo>
              </a:path>
            </a:pathLst>
          </a:custGeom>
          <a:ln w="4444">
            <a:solidFill>
              <a:srgbClr val="010202"/>
            </a:solidFill>
            <a:prstDash val="lgDashDot"/>
          </a:ln>
        </p:spPr>
        <p:txBody>
          <a:bodyPr wrap="square" lIns="0" tIns="0" rIns="0" bIns="0" rtlCol="0"/>
          <a:lstStyle/>
          <a:p>
            <a:endParaRPr/>
          </a:p>
        </p:txBody>
      </p:sp>
      <p:sp>
        <p:nvSpPr>
          <p:cNvPr id="120" name="object 120"/>
          <p:cNvSpPr/>
          <p:nvPr/>
        </p:nvSpPr>
        <p:spPr>
          <a:xfrm>
            <a:off x="3494425" y="7815367"/>
            <a:ext cx="158824" cy="427229"/>
          </a:xfrm>
          <a:prstGeom prst="rect">
            <a:avLst/>
          </a:prstGeom>
          <a:blipFill>
            <a:blip r:embed="rId10" cstate="print"/>
            <a:stretch>
              <a:fillRect/>
            </a:stretch>
          </a:blipFill>
        </p:spPr>
        <p:txBody>
          <a:bodyPr wrap="square" lIns="0" tIns="0" rIns="0" bIns="0" rtlCol="0"/>
          <a:lstStyle/>
          <a:p>
            <a:endParaRPr/>
          </a:p>
        </p:txBody>
      </p:sp>
      <p:sp>
        <p:nvSpPr>
          <p:cNvPr id="121" name="object 121"/>
          <p:cNvSpPr/>
          <p:nvPr/>
        </p:nvSpPr>
        <p:spPr>
          <a:xfrm>
            <a:off x="3013370" y="7812664"/>
            <a:ext cx="477520" cy="5080"/>
          </a:xfrm>
          <a:custGeom>
            <a:avLst/>
            <a:gdLst/>
            <a:ahLst/>
            <a:cxnLst/>
            <a:rect l="l" t="t" r="r" b="b"/>
            <a:pathLst>
              <a:path w="477520" h="5079">
                <a:moveTo>
                  <a:pt x="477240" y="4864"/>
                </a:moveTo>
                <a:lnTo>
                  <a:pt x="0" y="0"/>
                </a:lnTo>
              </a:path>
            </a:pathLst>
          </a:custGeom>
          <a:ln w="4445">
            <a:solidFill>
              <a:srgbClr val="010202"/>
            </a:solidFill>
            <a:prstDash val="lgDashDot"/>
          </a:ln>
        </p:spPr>
        <p:txBody>
          <a:bodyPr wrap="square" lIns="0" tIns="0" rIns="0" bIns="0" rtlCol="0"/>
          <a:lstStyle/>
          <a:p>
            <a:endParaRPr/>
          </a:p>
        </p:txBody>
      </p:sp>
      <p:sp>
        <p:nvSpPr>
          <p:cNvPr id="122" name="object 122"/>
          <p:cNvSpPr/>
          <p:nvPr/>
        </p:nvSpPr>
        <p:spPr>
          <a:xfrm>
            <a:off x="685799" y="5434448"/>
            <a:ext cx="234950" cy="0"/>
          </a:xfrm>
          <a:custGeom>
            <a:avLst/>
            <a:gdLst/>
            <a:ahLst/>
            <a:cxnLst/>
            <a:rect l="l" t="t" r="r" b="b"/>
            <a:pathLst>
              <a:path w="234950">
                <a:moveTo>
                  <a:pt x="0" y="0"/>
                </a:moveTo>
                <a:lnTo>
                  <a:pt x="234388" y="0"/>
                </a:lnTo>
              </a:path>
            </a:pathLst>
          </a:custGeom>
          <a:ln w="4445">
            <a:solidFill>
              <a:srgbClr val="010202"/>
            </a:solidFill>
          </a:ln>
        </p:spPr>
        <p:txBody>
          <a:bodyPr wrap="square" lIns="0" tIns="0" rIns="0" bIns="0" rtlCol="0"/>
          <a:lstStyle/>
          <a:p>
            <a:endParaRPr/>
          </a:p>
        </p:txBody>
      </p:sp>
      <p:sp>
        <p:nvSpPr>
          <p:cNvPr id="123" name="object 123"/>
          <p:cNvSpPr/>
          <p:nvPr/>
        </p:nvSpPr>
        <p:spPr>
          <a:xfrm>
            <a:off x="887806" y="5894274"/>
            <a:ext cx="809625" cy="1649095"/>
          </a:xfrm>
          <a:custGeom>
            <a:avLst/>
            <a:gdLst/>
            <a:ahLst/>
            <a:cxnLst/>
            <a:rect l="l" t="t" r="r" b="b"/>
            <a:pathLst>
              <a:path w="809625" h="1649095">
                <a:moveTo>
                  <a:pt x="0" y="0"/>
                </a:moveTo>
                <a:lnTo>
                  <a:pt x="7505" y="95643"/>
                </a:lnTo>
                <a:lnTo>
                  <a:pt x="20535" y="190792"/>
                </a:lnTo>
                <a:lnTo>
                  <a:pt x="33896" y="273392"/>
                </a:lnTo>
                <a:lnTo>
                  <a:pt x="61531" y="377317"/>
                </a:lnTo>
                <a:lnTo>
                  <a:pt x="90576" y="473417"/>
                </a:lnTo>
                <a:lnTo>
                  <a:pt x="135026" y="590105"/>
                </a:lnTo>
                <a:lnTo>
                  <a:pt x="191693" y="702335"/>
                </a:lnTo>
                <a:lnTo>
                  <a:pt x="273926" y="874585"/>
                </a:lnTo>
                <a:lnTo>
                  <a:pt x="429501" y="1181290"/>
                </a:lnTo>
                <a:lnTo>
                  <a:pt x="663003" y="1648942"/>
                </a:lnTo>
                <a:lnTo>
                  <a:pt x="809002" y="1570774"/>
                </a:lnTo>
              </a:path>
            </a:pathLst>
          </a:custGeom>
          <a:ln w="8890">
            <a:solidFill>
              <a:srgbClr val="EF3B3A"/>
            </a:solidFill>
            <a:prstDash val="lgDashDot"/>
          </a:ln>
        </p:spPr>
        <p:txBody>
          <a:bodyPr wrap="square" lIns="0" tIns="0" rIns="0" bIns="0" rtlCol="0"/>
          <a:lstStyle/>
          <a:p>
            <a:endParaRPr/>
          </a:p>
        </p:txBody>
      </p:sp>
      <p:sp>
        <p:nvSpPr>
          <p:cNvPr id="124" name="object 124"/>
          <p:cNvSpPr/>
          <p:nvPr/>
        </p:nvSpPr>
        <p:spPr>
          <a:xfrm>
            <a:off x="2069623" y="6264027"/>
            <a:ext cx="1071245" cy="213995"/>
          </a:xfrm>
          <a:custGeom>
            <a:avLst/>
            <a:gdLst/>
            <a:ahLst/>
            <a:cxnLst/>
            <a:rect l="l" t="t" r="r" b="b"/>
            <a:pathLst>
              <a:path w="1071245" h="213995">
                <a:moveTo>
                  <a:pt x="0" y="0"/>
                </a:moveTo>
                <a:lnTo>
                  <a:pt x="3340" y="213677"/>
                </a:lnTo>
                <a:lnTo>
                  <a:pt x="1069022" y="212255"/>
                </a:lnTo>
                <a:lnTo>
                  <a:pt x="1071054" y="9817"/>
                </a:lnTo>
                <a:lnTo>
                  <a:pt x="0" y="0"/>
                </a:lnTo>
                <a:close/>
              </a:path>
            </a:pathLst>
          </a:custGeom>
          <a:solidFill>
            <a:srgbClr val="CDE3AA"/>
          </a:solidFill>
        </p:spPr>
        <p:txBody>
          <a:bodyPr wrap="square" lIns="0" tIns="0" rIns="0" bIns="0" rtlCol="0"/>
          <a:lstStyle/>
          <a:p>
            <a:endParaRPr/>
          </a:p>
        </p:txBody>
      </p:sp>
      <p:sp>
        <p:nvSpPr>
          <p:cNvPr id="125" name="object 125"/>
          <p:cNvSpPr/>
          <p:nvPr/>
        </p:nvSpPr>
        <p:spPr>
          <a:xfrm>
            <a:off x="690460" y="5346700"/>
            <a:ext cx="0" cy="2956560"/>
          </a:xfrm>
          <a:custGeom>
            <a:avLst/>
            <a:gdLst/>
            <a:ahLst/>
            <a:cxnLst/>
            <a:rect l="l" t="t" r="r" b="b"/>
            <a:pathLst>
              <a:path h="2956559">
                <a:moveTo>
                  <a:pt x="0" y="0"/>
                </a:moveTo>
                <a:lnTo>
                  <a:pt x="0" y="2956382"/>
                </a:lnTo>
              </a:path>
            </a:pathLst>
          </a:custGeom>
          <a:ln w="9321">
            <a:solidFill>
              <a:srgbClr val="FFFFFF"/>
            </a:solidFill>
          </a:ln>
        </p:spPr>
        <p:txBody>
          <a:bodyPr wrap="square" lIns="0" tIns="0" rIns="0" bIns="0" rtlCol="0"/>
          <a:lstStyle/>
          <a:p>
            <a:endParaRPr/>
          </a:p>
        </p:txBody>
      </p:sp>
      <p:sp>
        <p:nvSpPr>
          <p:cNvPr id="126" name="object 126"/>
          <p:cNvSpPr txBox="1"/>
          <p:nvPr/>
        </p:nvSpPr>
        <p:spPr>
          <a:xfrm>
            <a:off x="1330707" y="5677646"/>
            <a:ext cx="175260" cy="133350"/>
          </a:xfrm>
          <a:prstGeom prst="rect">
            <a:avLst/>
          </a:prstGeom>
        </p:spPr>
        <p:txBody>
          <a:bodyPr vert="horz" wrap="square" lIns="0" tIns="22860" rIns="0" bIns="0" rtlCol="0">
            <a:spAutoFit/>
          </a:bodyPr>
          <a:lstStyle/>
          <a:p>
            <a:pPr marL="45720" marR="5080" indent="-33655">
              <a:lnSpc>
                <a:spcPts val="380"/>
              </a:lnSpc>
              <a:spcBef>
                <a:spcPts val="180"/>
              </a:spcBef>
            </a:pPr>
            <a:r>
              <a:rPr sz="350" b="1" spc="-25" dirty="0">
                <a:solidFill>
                  <a:srgbClr val="231F20"/>
                </a:solidFill>
                <a:latin typeface="Arial"/>
                <a:cs typeface="Arial"/>
              </a:rPr>
              <a:t>B</a:t>
            </a:r>
            <a:r>
              <a:rPr sz="350" b="1" spc="-35" dirty="0">
                <a:solidFill>
                  <a:srgbClr val="231F20"/>
                </a:solidFill>
                <a:latin typeface="Arial"/>
                <a:cs typeface="Arial"/>
              </a:rPr>
              <a:t>L</a:t>
            </a:r>
            <a:r>
              <a:rPr sz="350" b="1" spc="-5" dirty="0">
                <a:solidFill>
                  <a:srgbClr val="231F20"/>
                </a:solidFill>
                <a:latin typeface="Arial"/>
                <a:cs typeface="Arial"/>
              </a:rPr>
              <a:t>OCK  </a:t>
            </a:r>
            <a:r>
              <a:rPr sz="350" b="1" spc="10" dirty="0">
                <a:solidFill>
                  <a:srgbClr val="231F20"/>
                </a:solidFill>
                <a:latin typeface="Arial"/>
                <a:cs typeface="Arial"/>
              </a:rPr>
              <a:t>168</a:t>
            </a:r>
            <a:endParaRPr sz="350">
              <a:latin typeface="Arial"/>
              <a:cs typeface="Arial"/>
            </a:endParaRPr>
          </a:p>
        </p:txBody>
      </p:sp>
      <p:sp>
        <p:nvSpPr>
          <p:cNvPr id="127" name="object 127"/>
          <p:cNvSpPr txBox="1"/>
          <p:nvPr/>
        </p:nvSpPr>
        <p:spPr>
          <a:xfrm>
            <a:off x="2280835" y="5692119"/>
            <a:ext cx="175260" cy="133350"/>
          </a:xfrm>
          <a:prstGeom prst="rect">
            <a:avLst/>
          </a:prstGeom>
        </p:spPr>
        <p:txBody>
          <a:bodyPr vert="horz" wrap="square" lIns="0" tIns="21590" rIns="0" bIns="0" rtlCol="0">
            <a:spAutoFit/>
          </a:bodyPr>
          <a:lstStyle/>
          <a:p>
            <a:pPr marL="45720" marR="5080" indent="-33655">
              <a:lnSpc>
                <a:spcPts val="390"/>
              </a:lnSpc>
              <a:spcBef>
                <a:spcPts val="170"/>
              </a:spcBef>
            </a:pPr>
            <a:r>
              <a:rPr sz="350" b="1" spc="-25" dirty="0">
                <a:solidFill>
                  <a:srgbClr val="231F20"/>
                </a:solidFill>
                <a:latin typeface="Arial"/>
                <a:cs typeface="Arial"/>
              </a:rPr>
              <a:t>B</a:t>
            </a:r>
            <a:r>
              <a:rPr sz="350" b="1" spc="-35" dirty="0">
                <a:solidFill>
                  <a:srgbClr val="231F20"/>
                </a:solidFill>
                <a:latin typeface="Arial"/>
                <a:cs typeface="Arial"/>
              </a:rPr>
              <a:t>L</a:t>
            </a:r>
            <a:r>
              <a:rPr sz="350" b="1" spc="-5" dirty="0">
                <a:solidFill>
                  <a:srgbClr val="231F20"/>
                </a:solidFill>
                <a:latin typeface="Arial"/>
                <a:cs typeface="Arial"/>
              </a:rPr>
              <a:t>OCK  </a:t>
            </a:r>
            <a:r>
              <a:rPr sz="350" b="1" spc="10" dirty="0">
                <a:solidFill>
                  <a:srgbClr val="231F20"/>
                </a:solidFill>
                <a:latin typeface="Arial"/>
                <a:cs typeface="Arial"/>
              </a:rPr>
              <a:t>167</a:t>
            </a:r>
            <a:endParaRPr sz="350">
              <a:latin typeface="Arial"/>
              <a:cs typeface="Arial"/>
            </a:endParaRPr>
          </a:p>
        </p:txBody>
      </p:sp>
      <p:sp>
        <p:nvSpPr>
          <p:cNvPr id="128" name="object 128"/>
          <p:cNvSpPr txBox="1"/>
          <p:nvPr/>
        </p:nvSpPr>
        <p:spPr>
          <a:xfrm>
            <a:off x="3184610" y="5683758"/>
            <a:ext cx="248285" cy="182245"/>
          </a:xfrm>
          <a:prstGeom prst="rect">
            <a:avLst/>
          </a:prstGeom>
        </p:spPr>
        <p:txBody>
          <a:bodyPr vert="horz" wrap="square" lIns="0" tIns="21590" rIns="0" bIns="0" rtlCol="0">
            <a:spAutoFit/>
          </a:bodyPr>
          <a:lstStyle/>
          <a:p>
            <a:pPr marL="12700" marR="5080" indent="-635" algn="ctr">
              <a:lnSpc>
                <a:spcPts val="390"/>
              </a:lnSpc>
              <a:spcBef>
                <a:spcPts val="170"/>
              </a:spcBef>
            </a:pPr>
            <a:r>
              <a:rPr sz="350" b="1" dirty="0">
                <a:solidFill>
                  <a:srgbClr val="231F20"/>
                </a:solidFill>
                <a:latin typeface="Arial"/>
                <a:cs typeface="Arial"/>
              </a:rPr>
              <a:t>ORIGINAL  HOSPI</a:t>
            </a:r>
            <a:r>
              <a:rPr sz="350" b="1" spc="-30" dirty="0">
                <a:solidFill>
                  <a:srgbClr val="231F20"/>
                </a:solidFill>
                <a:latin typeface="Arial"/>
                <a:cs typeface="Arial"/>
              </a:rPr>
              <a:t>T</a:t>
            </a:r>
            <a:r>
              <a:rPr sz="350" b="1" spc="-5" dirty="0">
                <a:solidFill>
                  <a:srgbClr val="231F20"/>
                </a:solidFill>
                <a:latin typeface="Arial"/>
                <a:cs typeface="Arial"/>
              </a:rPr>
              <a:t>AL  </a:t>
            </a:r>
            <a:r>
              <a:rPr sz="350" b="1" spc="-20" dirty="0">
                <a:solidFill>
                  <a:srgbClr val="231F20"/>
                </a:solidFill>
                <a:latin typeface="Arial"/>
                <a:cs typeface="Arial"/>
              </a:rPr>
              <a:t>BLOCK</a:t>
            </a:r>
            <a:endParaRPr sz="350">
              <a:latin typeface="Arial"/>
              <a:cs typeface="Arial"/>
            </a:endParaRPr>
          </a:p>
        </p:txBody>
      </p:sp>
      <p:sp>
        <p:nvSpPr>
          <p:cNvPr id="129" name="object 129"/>
          <p:cNvSpPr txBox="1"/>
          <p:nvPr/>
        </p:nvSpPr>
        <p:spPr>
          <a:xfrm>
            <a:off x="1508538" y="6750989"/>
            <a:ext cx="175260" cy="133350"/>
          </a:xfrm>
          <a:prstGeom prst="rect">
            <a:avLst/>
          </a:prstGeom>
        </p:spPr>
        <p:txBody>
          <a:bodyPr vert="horz" wrap="square" lIns="0" tIns="21590" rIns="0" bIns="0" rtlCol="0">
            <a:spAutoFit/>
          </a:bodyPr>
          <a:lstStyle/>
          <a:p>
            <a:pPr marL="45720" marR="5080" indent="-33655">
              <a:lnSpc>
                <a:spcPts val="390"/>
              </a:lnSpc>
              <a:spcBef>
                <a:spcPts val="170"/>
              </a:spcBef>
            </a:pPr>
            <a:r>
              <a:rPr sz="350" b="1" spc="-25" dirty="0">
                <a:solidFill>
                  <a:srgbClr val="231F20"/>
                </a:solidFill>
                <a:latin typeface="Arial"/>
                <a:cs typeface="Arial"/>
              </a:rPr>
              <a:t>B</a:t>
            </a:r>
            <a:r>
              <a:rPr sz="350" b="1" spc="-35" dirty="0">
                <a:solidFill>
                  <a:srgbClr val="231F20"/>
                </a:solidFill>
                <a:latin typeface="Arial"/>
                <a:cs typeface="Arial"/>
              </a:rPr>
              <a:t>L</a:t>
            </a:r>
            <a:r>
              <a:rPr sz="350" b="1" spc="-5" dirty="0">
                <a:solidFill>
                  <a:srgbClr val="231F20"/>
                </a:solidFill>
                <a:latin typeface="Arial"/>
                <a:cs typeface="Arial"/>
              </a:rPr>
              <a:t>OCK  </a:t>
            </a:r>
            <a:r>
              <a:rPr sz="350" b="1" spc="10" dirty="0">
                <a:solidFill>
                  <a:srgbClr val="231F20"/>
                </a:solidFill>
                <a:latin typeface="Arial"/>
                <a:cs typeface="Arial"/>
              </a:rPr>
              <a:t>164</a:t>
            </a:r>
            <a:endParaRPr sz="350">
              <a:latin typeface="Arial"/>
              <a:cs typeface="Arial"/>
            </a:endParaRPr>
          </a:p>
        </p:txBody>
      </p:sp>
      <p:sp>
        <p:nvSpPr>
          <p:cNvPr id="130" name="object 130"/>
          <p:cNvSpPr txBox="1"/>
          <p:nvPr/>
        </p:nvSpPr>
        <p:spPr>
          <a:xfrm>
            <a:off x="2282155" y="6825065"/>
            <a:ext cx="175260" cy="133350"/>
          </a:xfrm>
          <a:prstGeom prst="rect">
            <a:avLst/>
          </a:prstGeom>
        </p:spPr>
        <p:txBody>
          <a:bodyPr vert="horz" wrap="square" lIns="0" tIns="21590" rIns="0" bIns="0" rtlCol="0">
            <a:spAutoFit/>
          </a:bodyPr>
          <a:lstStyle/>
          <a:p>
            <a:pPr marL="45720" marR="5080" indent="-33655">
              <a:lnSpc>
                <a:spcPts val="390"/>
              </a:lnSpc>
              <a:spcBef>
                <a:spcPts val="170"/>
              </a:spcBef>
            </a:pPr>
            <a:r>
              <a:rPr sz="350" b="1" spc="-25" dirty="0">
                <a:solidFill>
                  <a:srgbClr val="231F20"/>
                </a:solidFill>
                <a:latin typeface="Arial"/>
                <a:cs typeface="Arial"/>
              </a:rPr>
              <a:t>B</a:t>
            </a:r>
            <a:r>
              <a:rPr sz="350" b="1" spc="-35" dirty="0">
                <a:solidFill>
                  <a:srgbClr val="231F20"/>
                </a:solidFill>
                <a:latin typeface="Arial"/>
                <a:cs typeface="Arial"/>
              </a:rPr>
              <a:t>L</a:t>
            </a:r>
            <a:r>
              <a:rPr sz="350" b="1" spc="-5" dirty="0">
                <a:solidFill>
                  <a:srgbClr val="231F20"/>
                </a:solidFill>
                <a:latin typeface="Arial"/>
                <a:cs typeface="Arial"/>
              </a:rPr>
              <a:t>OCK  </a:t>
            </a:r>
            <a:r>
              <a:rPr sz="350" b="1" spc="10" dirty="0">
                <a:solidFill>
                  <a:srgbClr val="231F20"/>
                </a:solidFill>
                <a:latin typeface="Arial"/>
                <a:cs typeface="Arial"/>
              </a:rPr>
              <a:t>165</a:t>
            </a:r>
            <a:endParaRPr sz="350">
              <a:latin typeface="Arial"/>
              <a:cs typeface="Arial"/>
            </a:endParaRPr>
          </a:p>
        </p:txBody>
      </p:sp>
      <p:sp>
        <p:nvSpPr>
          <p:cNvPr id="131" name="object 131"/>
          <p:cNvSpPr txBox="1"/>
          <p:nvPr/>
        </p:nvSpPr>
        <p:spPr>
          <a:xfrm>
            <a:off x="3229691" y="6807463"/>
            <a:ext cx="175260" cy="133350"/>
          </a:xfrm>
          <a:prstGeom prst="rect">
            <a:avLst/>
          </a:prstGeom>
        </p:spPr>
        <p:txBody>
          <a:bodyPr vert="horz" wrap="square" lIns="0" tIns="21590" rIns="0" bIns="0" rtlCol="0">
            <a:spAutoFit/>
          </a:bodyPr>
          <a:lstStyle/>
          <a:p>
            <a:pPr marL="45720" marR="5080" indent="-33655">
              <a:lnSpc>
                <a:spcPts val="390"/>
              </a:lnSpc>
              <a:spcBef>
                <a:spcPts val="170"/>
              </a:spcBef>
            </a:pPr>
            <a:r>
              <a:rPr sz="350" b="1" spc="-25" dirty="0">
                <a:solidFill>
                  <a:srgbClr val="231F20"/>
                </a:solidFill>
                <a:latin typeface="Arial"/>
                <a:cs typeface="Arial"/>
              </a:rPr>
              <a:t>B</a:t>
            </a:r>
            <a:r>
              <a:rPr sz="350" b="1" spc="-35" dirty="0">
                <a:solidFill>
                  <a:srgbClr val="231F20"/>
                </a:solidFill>
                <a:latin typeface="Arial"/>
                <a:cs typeface="Arial"/>
              </a:rPr>
              <a:t>L</a:t>
            </a:r>
            <a:r>
              <a:rPr sz="350" b="1" spc="-5" dirty="0">
                <a:solidFill>
                  <a:srgbClr val="231F20"/>
                </a:solidFill>
                <a:latin typeface="Arial"/>
                <a:cs typeface="Arial"/>
              </a:rPr>
              <a:t>OCK  </a:t>
            </a:r>
            <a:r>
              <a:rPr sz="350" b="1" spc="10" dirty="0">
                <a:solidFill>
                  <a:srgbClr val="231F20"/>
                </a:solidFill>
                <a:latin typeface="Arial"/>
                <a:cs typeface="Arial"/>
              </a:rPr>
              <a:t>166</a:t>
            </a:r>
            <a:endParaRPr sz="350">
              <a:latin typeface="Arial"/>
              <a:cs typeface="Arial"/>
            </a:endParaRPr>
          </a:p>
        </p:txBody>
      </p:sp>
      <p:sp>
        <p:nvSpPr>
          <p:cNvPr id="132" name="object 132"/>
          <p:cNvSpPr txBox="1"/>
          <p:nvPr/>
        </p:nvSpPr>
        <p:spPr>
          <a:xfrm>
            <a:off x="2072219" y="6302769"/>
            <a:ext cx="1065530" cy="133350"/>
          </a:xfrm>
          <a:prstGeom prst="rect">
            <a:avLst/>
          </a:prstGeom>
        </p:spPr>
        <p:txBody>
          <a:bodyPr vert="horz" wrap="square" lIns="0" tIns="21590" rIns="0" bIns="0" rtlCol="0">
            <a:spAutoFit/>
          </a:bodyPr>
          <a:lstStyle/>
          <a:p>
            <a:pPr marL="110489" marR="129539" indent="155575">
              <a:lnSpc>
                <a:spcPts val="390"/>
              </a:lnSpc>
              <a:spcBef>
                <a:spcPts val="170"/>
              </a:spcBef>
            </a:pPr>
            <a:r>
              <a:rPr sz="350" b="1" spc="-10" dirty="0">
                <a:solidFill>
                  <a:srgbClr val="231F20"/>
                </a:solidFill>
                <a:latin typeface="Arial"/>
                <a:cs typeface="Arial"/>
              </a:rPr>
              <a:t>OPEN </a:t>
            </a:r>
            <a:r>
              <a:rPr sz="350" b="1" spc="-30" dirty="0">
                <a:solidFill>
                  <a:srgbClr val="231F20"/>
                </a:solidFill>
                <a:latin typeface="Arial"/>
                <a:cs typeface="Arial"/>
              </a:rPr>
              <a:t>SPACE </a:t>
            </a:r>
            <a:r>
              <a:rPr sz="350" b="1" spc="-25" dirty="0">
                <a:solidFill>
                  <a:srgbClr val="231F20"/>
                </a:solidFill>
                <a:latin typeface="Arial"/>
                <a:cs typeface="Arial"/>
              </a:rPr>
              <a:t>BLOCK </a:t>
            </a:r>
            <a:r>
              <a:rPr sz="350" b="1" spc="5" dirty="0">
                <a:solidFill>
                  <a:srgbClr val="231F20"/>
                </a:solidFill>
                <a:latin typeface="Arial"/>
                <a:cs typeface="Arial"/>
              </a:rPr>
              <a:t>#2  </a:t>
            </a:r>
            <a:r>
              <a:rPr sz="350" b="1" spc="-10" dirty="0">
                <a:solidFill>
                  <a:srgbClr val="231F20"/>
                </a:solidFill>
                <a:latin typeface="Arial"/>
                <a:cs typeface="Arial"/>
              </a:rPr>
              <a:t>(PUBLIC </a:t>
            </a:r>
            <a:r>
              <a:rPr sz="350" b="1" spc="-15" dirty="0">
                <a:solidFill>
                  <a:srgbClr val="231F20"/>
                </a:solidFill>
                <a:latin typeface="Arial"/>
                <a:cs typeface="Arial"/>
              </a:rPr>
              <a:t>MARKET </a:t>
            </a:r>
            <a:r>
              <a:rPr sz="350" b="1" spc="-5" dirty="0">
                <a:solidFill>
                  <a:srgbClr val="231F20"/>
                </a:solidFill>
                <a:latin typeface="Arial"/>
                <a:cs typeface="Arial"/>
              </a:rPr>
              <a:t>&amp; </a:t>
            </a:r>
            <a:r>
              <a:rPr sz="350" b="1" spc="-15" dirty="0">
                <a:solidFill>
                  <a:srgbClr val="231F20"/>
                </a:solidFill>
                <a:latin typeface="Arial"/>
                <a:cs typeface="Arial"/>
              </a:rPr>
              <a:t>CENTRAL</a:t>
            </a:r>
            <a:r>
              <a:rPr sz="350" b="1" spc="-60" dirty="0">
                <a:solidFill>
                  <a:srgbClr val="231F20"/>
                </a:solidFill>
                <a:latin typeface="Arial"/>
                <a:cs typeface="Arial"/>
              </a:rPr>
              <a:t> </a:t>
            </a:r>
            <a:r>
              <a:rPr sz="350" b="1" spc="-10" dirty="0">
                <a:solidFill>
                  <a:srgbClr val="231F20"/>
                </a:solidFill>
                <a:latin typeface="Arial"/>
                <a:cs typeface="Arial"/>
              </a:rPr>
              <a:t>PLAZA)</a:t>
            </a:r>
            <a:endParaRPr sz="350">
              <a:latin typeface="Arial"/>
              <a:cs typeface="Arial"/>
            </a:endParaRPr>
          </a:p>
        </p:txBody>
      </p:sp>
      <p:sp>
        <p:nvSpPr>
          <p:cNvPr id="133" name="object 133"/>
          <p:cNvSpPr txBox="1"/>
          <p:nvPr/>
        </p:nvSpPr>
        <p:spPr>
          <a:xfrm>
            <a:off x="1324986" y="6225759"/>
            <a:ext cx="241935" cy="182245"/>
          </a:xfrm>
          <a:prstGeom prst="rect">
            <a:avLst/>
          </a:prstGeom>
        </p:spPr>
        <p:txBody>
          <a:bodyPr vert="horz" wrap="square" lIns="0" tIns="21590" rIns="0" bIns="0" rtlCol="0">
            <a:spAutoFit/>
          </a:bodyPr>
          <a:lstStyle/>
          <a:p>
            <a:pPr marL="12700" marR="5080" indent="-635" algn="ctr">
              <a:lnSpc>
                <a:spcPts val="390"/>
              </a:lnSpc>
              <a:spcBef>
                <a:spcPts val="170"/>
              </a:spcBef>
            </a:pPr>
            <a:r>
              <a:rPr sz="350" b="1" spc="-10" dirty="0">
                <a:solidFill>
                  <a:srgbClr val="231F20"/>
                </a:solidFill>
                <a:latin typeface="Arial"/>
                <a:cs typeface="Arial"/>
              </a:rPr>
              <a:t>OPEN  </a:t>
            </a:r>
            <a:r>
              <a:rPr sz="350" b="1" spc="-30" dirty="0">
                <a:solidFill>
                  <a:srgbClr val="231F20"/>
                </a:solidFill>
                <a:latin typeface="Arial"/>
                <a:cs typeface="Arial"/>
              </a:rPr>
              <a:t>SPACE  </a:t>
            </a:r>
            <a:r>
              <a:rPr sz="350" b="1" spc="-25" dirty="0">
                <a:solidFill>
                  <a:srgbClr val="231F20"/>
                </a:solidFill>
                <a:latin typeface="Arial"/>
                <a:cs typeface="Arial"/>
              </a:rPr>
              <a:t>BLOCK</a:t>
            </a:r>
            <a:r>
              <a:rPr sz="350" b="1" spc="-35" dirty="0">
                <a:solidFill>
                  <a:srgbClr val="231F20"/>
                </a:solidFill>
                <a:latin typeface="Arial"/>
                <a:cs typeface="Arial"/>
              </a:rPr>
              <a:t> </a:t>
            </a:r>
            <a:r>
              <a:rPr sz="350" b="1" spc="5" dirty="0">
                <a:solidFill>
                  <a:srgbClr val="231F20"/>
                </a:solidFill>
                <a:latin typeface="Arial"/>
                <a:cs typeface="Arial"/>
              </a:rPr>
              <a:t>#1</a:t>
            </a:r>
            <a:endParaRPr sz="350">
              <a:latin typeface="Arial"/>
              <a:cs typeface="Arial"/>
            </a:endParaRPr>
          </a:p>
        </p:txBody>
      </p:sp>
      <p:sp>
        <p:nvSpPr>
          <p:cNvPr id="134" name="object 134"/>
          <p:cNvSpPr txBox="1"/>
          <p:nvPr/>
        </p:nvSpPr>
        <p:spPr>
          <a:xfrm>
            <a:off x="1058899" y="6501331"/>
            <a:ext cx="151765" cy="84455"/>
          </a:xfrm>
          <a:prstGeom prst="rect">
            <a:avLst/>
          </a:prstGeom>
        </p:spPr>
        <p:txBody>
          <a:bodyPr vert="horz" wrap="square" lIns="0" tIns="17145" rIns="0" bIns="0" rtlCol="0">
            <a:spAutoFit/>
          </a:bodyPr>
          <a:lstStyle/>
          <a:p>
            <a:pPr marL="12700">
              <a:lnSpc>
                <a:spcPct val="100000"/>
              </a:lnSpc>
              <a:spcBef>
                <a:spcPts val="135"/>
              </a:spcBef>
            </a:pPr>
            <a:r>
              <a:rPr sz="350" b="1" spc="-10" dirty="0">
                <a:solidFill>
                  <a:srgbClr val="231F20"/>
                </a:solidFill>
                <a:latin typeface="Arial"/>
                <a:cs typeface="Arial"/>
              </a:rPr>
              <a:t>OPEN</a:t>
            </a:r>
            <a:endParaRPr sz="350">
              <a:latin typeface="Arial"/>
              <a:cs typeface="Arial"/>
            </a:endParaRPr>
          </a:p>
        </p:txBody>
      </p:sp>
      <p:sp>
        <p:nvSpPr>
          <p:cNvPr id="135" name="object 135"/>
          <p:cNvSpPr txBox="1"/>
          <p:nvPr/>
        </p:nvSpPr>
        <p:spPr>
          <a:xfrm>
            <a:off x="1051516" y="6550227"/>
            <a:ext cx="166370" cy="84455"/>
          </a:xfrm>
          <a:prstGeom prst="rect">
            <a:avLst/>
          </a:prstGeom>
        </p:spPr>
        <p:txBody>
          <a:bodyPr vert="horz" wrap="square" lIns="0" tIns="17145" rIns="0" bIns="0" rtlCol="0">
            <a:spAutoFit/>
          </a:bodyPr>
          <a:lstStyle/>
          <a:p>
            <a:pPr marL="12700">
              <a:lnSpc>
                <a:spcPct val="100000"/>
              </a:lnSpc>
              <a:spcBef>
                <a:spcPts val="135"/>
              </a:spcBef>
            </a:pPr>
            <a:r>
              <a:rPr sz="350" b="1" spc="-30" dirty="0">
                <a:solidFill>
                  <a:srgbClr val="231F20"/>
                </a:solidFill>
                <a:latin typeface="Arial"/>
                <a:cs typeface="Arial"/>
              </a:rPr>
              <a:t>SPACE</a:t>
            </a:r>
            <a:endParaRPr sz="350">
              <a:latin typeface="Arial"/>
              <a:cs typeface="Arial"/>
            </a:endParaRPr>
          </a:p>
        </p:txBody>
      </p:sp>
      <p:sp>
        <p:nvSpPr>
          <p:cNvPr id="136" name="object 136"/>
          <p:cNvSpPr txBox="1"/>
          <p:nvPr/>
        </p:nvSpPr>
        <p:spPr>
          <a:xfrm>
            <a:off x="1376108" y="6550227"/>
            <a:ext cx="309245" cy="84455"/>
          </a:xfrm>
          <a:prstGeom prst="rect">
            <a:avLst/>
          </a:prstGeom>
        </p:spPr>
        <p:txBody>
          <a:bodyPr vert="horz" wrap="square" lIns="0" tIns="3175" rIns="0" bIns="0" rtlCol="0">
            <a:spAutoFit/>
          </a:bodyPr>
          <a:lstStyle/>
          <a:p>
            <a:pPr>
              <a:lnSpc>
                <a:spcPct val="100000"/>
              </a:lnSpc>
              <a:spcBef>
                <a:spcPts val="25"/>
              </a:spcBef>
            </a:pPr>
            <a:endParaRPr sz="400">
              <a:latin typeface="Times New Roman"/>
              <a:cs typeface="Times New Roman"/>
            </a:endParaRPr>
          </a:p>
          <a:p>
            <a:pPr marL="12700">
              <a:lnSpc>
                <a:spcPct val="100000"/>
              </a:lnSpc>
              <a:tabLst>
                <a:tab pos="295910" algn="l"/>
              </a:tabLst>
            </a:pPr>
            <a:r>
              <a:rPr sz="350" b="1" u="dash" spc="-20" dirty="0">
                <a:solidFill>
                  <a:srgbClr val="231F20"/>
                </a:solidFill>
                <a:uFill>
                  <a:solidFill>
                    <a:srgbClr val="EF3B3A"/>
                  </a:solidFill>
                </a:uFill>
                <a:latin typeface="Arial"/>
                <a:cs typeface="Arial"/>
              </a:rPr>
              <a:t>    </a:t>
            </a:r>
            <a:r>
              <a:rPr sz="350" b="1" u="dash" spc="5" dirty="0">
                <a:solidFill>
                  <a:srgbClr val="231F20"/>
                </a:solidFill>
                <a:uFill>
                  <a:solidFill>
                    <a:srgbClr val="EF3B3A"/>
                  </a:solidFill>
                </a:uFill>
                <a:latin typeface="Arial"/>
                <a:cs typeface="Arial"/>
              </a:rPr>
              <a:t> </a:t>
            </a:r>
            <a:r>
              <a:rPr sz="350" b="1" u="dash" spc="-20" dirty="0">
                <a:solidFill>
                  <a:srgbClr val="231F20"/>
                </a:solidFill>
                <a:uFill>
                  <a:solidFill>
                    <a:srgbClr val="EF3B3A"/>
                  </a:solidFill>
                </a:uFill>
                <a:latin typeface="Arial"/>
                <a:cs typeface="Arial"/>
              </a:rPr>
              <a:t> </a:t>
            </a:r>
            <a:r>
              <a:rPr sz="350" b="1" u="dash" dirty="0">
                <a:solidFill>
                  <a:srgbClr val="231F20"/>
                </a:solidFill>
                <a:uFill>
                  <a:solidFill>
                    <a:srgbClr val="EF3B3A"/>
                  </a:solidFill>
                </a:uFill>
                <a:latin typeface="Arial"/>
                <a:cs typeface="Arial"/>
              </a:rPr>
              <a:t>	</a:t>
            </a:r>
            <a:endParaRPr sz="350">
              <a:latin typeface="Arial"/>
              <a:cs typeface="Arial"/>
            </a:endParaRPr>
          </a:p>
        </p:txBody>
      </p:sp>
      <p:sp>
        <p:nvSpPr>
          <p:cNvPr id="137" name="object 137"/>
          <p:cNvSpPr txBox="1"/>
          <p:nvPr/>
        </p:nvSpPr>
        <p:spPr>
          <a:xfrm>
            <a:off x="1013867" y="6599122"/>
            <a:ext cx="241935" cy="84455"/>
          </a:xfrm>
          <a:prstGeom prst="rect">
            <a:avLst/>
          </a:prstGeom>
        </p:spPr>
        <p:txBody>
          <a:bodyPr vert="horz" wrap="square" lIns="0" tIns="17145" rIns="0" bIns="0" rtlCol="0">
            <a:spAutoFit/>
          </a:bodyPr>
          <a:lstStyle/>
          <a:p>
            <a:pPr marL="12700">
              <a:lnSpc>
                <a:spcPct val="100000"/>
              </a:lnSpc>
              <a:spcBef>
                <a:spcPts val="135"/>
              </a:spcBef>
            </a:pPr>
            <a:r>
              <a:rPr sz="350" b="1" spc="-25" dirty="0">
                <a:solidFill>
                  <a:srgbClr val="231F20"/>
                </a:solidFill>
                <a:latin typeface="Arial"/>
                <a:cs typeface="Arial"/>
              </a:rPr>
              <a:t>BLOCK</a:t>
            </a:r>
            <a:r>
              <a:rPr sz="350" b="1" spc="-15" dirty="0">
                <a:solidFill>
                  <a:srgbClr val="231F20"/>
                </a:solidFill>
                <a:latin typeface="Arial"/>
                <a:cs typeface="Arial"/>
              </a:rPr>
              <a:t> </a:t>
            </a:r>
            <a:r>
              <a:rPr sz="350" b="1" spc="5" dirty="0">
                <a:solidFill>
                  <a:srgbClr val="231F20"/>
                </a:solidFill>
                <a:latin typeface="Arial"/>
                <a:cs typeface="Arial"/>
              </a:rPr>
              <a:t>#3</a:t>
            </a:r>
            <a:endParaRPr sz="350">
              <a:latin typeface="Arial"/>
              <a:cs typeface="Arial"/>
            </a:endParaRPr>
          </a:p>
        </p:txBody>
      </p:sp>
      <p:sp>
        <p:nvSpPr>
          <p:cNvPr id="138" name="object 138"/>
          <p:cNvSpPr txBox="1"/>
          <p:nvPr/>
        </p:nvSpPr>
        <p:spPr>
          <a:xfrm>
            <a:off x="1824922" y="6131425"/>
            <a:ext cx="96520" cy="477520"/>
          </a:xfrm>
          <a:prstGeom prst="rect">
            <a:avLst/>
          </a:prstGeom>
        </p:spPr>
        <p:txBody>
          <a:bodyPr vert="vert270" wrap="square" lIns="0" tIns="18415" rIns="0" bIns="0" rtlCol="0">
            <a:spAutoFit/>
          </a:bodyPr>
          <a:lstStyle/>
          <a:p>
            <a:pPr marL="12700">
              <a:lnSpc>
                <a:spcPct val="100000"/>
              </a:lnSpc>
              <a:spcBef>
                <a:spcPts val="145"/>
              </a:spcBef>
            </a:pPr>
            <a:r>
              <a:rPr sz="400" b="1" spc="-10" dirty="0">
                <a:solidFill>
                  <a:srgbClr val="231F20"/>
                </a:solidFill>
                <a:latin typeface="Arial"/>
                <a:cs typeface="Arial"/>
              </a:rPr>
              <a:t>NEW</a:t>
            </a:r>
            <a:r>
              <a:rPr sz="400" b="1" spc="-95" dirty="0">
                <a:solidFill>
                  <a:srgbClr val="231F20"/>
                </a:solidFill>
                <a:latin typeface="Arial"/>
                <a:cs typeface="Arial"/>
              </a:rPr>
              <a:t> </a:t>
            </a:r>
            <a:r>
              <a:rPr sz="400" b="1" spc="-25" dirty="0">
                <a:solidFill>
                  <a:srgbClr val="231F20"/>
                </a:solidFill>
                <a:latin typeface="Arial"/>
                <a:cs typeface="Arial"/>
              </a:rPr>
              <a:t>RED RIVER ST</a:t>
            </a:r>
            <a:endParaRPr sz="400">
              <a:latin typeface="Arial"/>
              <a:cs typeface="Arial"/>
            </a:endParaRPr>
          </a:p>
        </p:txBody>
      </p:sp>
      <p:sp>
        <p:nvSpPr>
          <p:cNvPr id="139" name="object 139"/>
          <p:cNvSpPr txBox="1"/>
          <p:nvPr/>
        </p:nvSpPr>
        <p:spPr>
          <a:xfrm>
            <a:off x="2749874" y="7878927"/>
            <a:ext cx="94615" cy="276225"/>
          </a:xfrm>
          <a:prstGeom prst="rect">
            <a:avLst/>
          </a:prstGeom>
        </p:spPr>
        <p:txBody>
          <a:bodyPr vert="vert270" wrap="square" lIns="0" tIns="16510" rIns="0" bIns="0" rtlCol="0">
            <a:spAutoFit/>
          </a:bodyPr>
          <a:lstStyle/>
          <a:p>
            <a:pPr marL="12700">
              <a:lnSpc>
                <a:spcPct val="100000"/>
              </a:lnSpc>
              <a:spcBef>
                <a:spcPts val="130"/>
              </a:spcBef>
            </a:pPr>
            <a:r>
              <a:rPr sz="400" b="1" spc="-15" dirty="0">
                <a:solidFill>
                  <a:srgbClr val="231F20"/>
                </a:solidFill>
                <a:latin typeface="Arial"/>
                <a:cs typeface="Arial"/>
              </a:rPr>
              <a:t>SABINE</a:t>
            </a:r>
            <a:r>
              <a:rPr sz="400" b="1" spc="-7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40" name="object 140"/>
          <p:cNvSpPr txBox="1"/>
          <p:nvPr/>
        </p:nvSpPr>
        <p:spPr>
          <a:xfrm>
            <a:off x="2102458" y="5320233"/>
            <a:ext cx="358775" cy="92075"/>
          </a:xfrm>
          <a:prstGeom prst="rect">
            <a:avLst/>
          </a:prstGeom>
        </p:spPr>
        <p:txBody>
          <a:bodyPr vert="horz" wrap="square" lIns="0" tIns="17145" rIns="0" bIns="0" rtlCol="0">
            <a:spAutoFit/>
          </a:bodyPr>
          <a:lstStyle/>
          <a:p>
            <a:pPr marL="12700">
              <a:lnSpc>
                <a:spcPct val="100000"/>
              </a:lnSpc>
              <a:spcBef>
                <a:spcPts val="135"/>
              </a:spcBef>
            </a:pPr>
            <a:r>
              <a:rPr sz="400" b="1" spc="-25" dirty="0">
                <a:solidFill>
                  <a:srgbClr val="231F20"/>
                </a:solidFill>
                <a:latin typeface="Arial"/>
                <a:cs typeface="Arial"/>
              </a:rPr>
              <a:t>EAST </a:t>
            </a:r>
            <a:r>
              <a:rPr sz="400" b="1" spc="0" dirty="0">
                <a:solidFill>
                  <a:srgbClr val="231F20"/>
                </a:solidFill>
                <a:latin typeface="Arial"/>
                <a:cs typeface="Arial"/>
              </a:rPr>
              <a:t>15TH</a:t>
            </a:r>
            <a:r>
              <a:rPr sz="400" b="1" spc="-8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41" name="object 141"/>
          <p:cNvSpPr txBox="1"/>
          <p:nvPr/>
        </p:nvSpPr>
        <p:spPr>
          <a:xfrm>
            <a:off x="3705522" y="6347312"/>
            <a:ext cx="94615" cy="919480"/>
          </a:xfrm>
          <a:prstGeom prst="rect">
            <a:avLst/>
          </a:prstGeom>
        </p:spPr>
        <p:txBody>
          <a:bodyPr vert="vert270" wrap="square" lIns="0" tIns="16510" rIns="0" bIns="0" rtlCol="0">
            <a:spAutoFit/>
          </a:bodyPr>
          <a:lstStyle/>
          <a:p>
            <a:pPr marL="12700">
              <a:lnSpc>
                <a:spcPct val="100000"/>
              </a:lnSpc>
              <a:spcBef>
                <a:spcPts val="130"/>
              </a:spcBef>
            </a:pPr>
            <a:r>
              <a:rPr sz="400" b="1" spc="5" dirty="0">
                <a:solidFill>
                  <a:srgbClr val="231F20"/>
                </a:solidFill>
                <a:latin typeface="Arial"/>
                <a:cs typeface="Arial"/>
              </a:rPr>
              <a:t>I-35</a:t>
            </a:r>
            <a:r>
              <a:rPr sz="400" b="1" spc="-45" dirty="0">
                <a:solidFill>
                  <a:srgbClr val="231F20"/>
                </a:solidFill>
                <a:latin typeface="Arial"/>
                <a:cs typeface="Arial"/>
              </a:rPr>
              <a:t> </a:t>
            </a:r>
            <a:r>
              <a:rPr sz="400" b="1" spc="-5" dirty="0">
                <a:solidFill>
                  <a:srgbClr val="231F20"/>
                </a:solidFill>
                <a:latin typeface="Arial"/>
                <a:cs typeface="Arial"/>
              </a:rPr>
              <a:t>SOUTHBOUND</a:t>
            </a:r>
            <a:r>
              <a:rPr sz="400" b="1" spc="-45" dirty="0">
                <a:solidFill>
                  <a:srgbClr val="231F20"/>
                </a:solidFill>
                <a:latin typeface="Arial"/>
                <a:cs typeface="Arial"/>
              </a:rPr>
              <a:t> </a:t>
            </a:r>
            <a:r>
              <a:rPr sz="400" b="1" spc="-25" dirty="0">
                <a:solidFill>
                  <a:srgbClr val="231F20"/>
                </a:solidFill>
                <a:latin typeface="Arial"/>
                <a:cs typeface="Arial"/>
              </a:rPr>
              <a:t>FRONTAGE</a:t>
            </a:r>
            <a:r>
              <a:rPr sz="400" b="1" spc="-45" dirty="0">
                <a:solidFill>
                  <a:srgbClr val="231F20"/>
                </a:solidFill>
                <a:latin typeface="Arial"/>
                <a:cs typeface="Arial"/>
              </a:rPr>
              <a:t> </a:t>
            </a:r>
            <a:r>
              <a:rPr sz="400" b="1" spc="-15" dirty="0">
                <a:solidFill>
                  <a:srgbClr val="231F20"/>
                </a:solidFill>
                <a:latin typeface="Arial"/>
                <a:cs typeface="Arial"/>
              </a:rPr>
              <a:t>ROAD</a:t>
            </a:r>
            <a:endParaRPr sz="400">
              <a:latin typeface="Arial"/>
              <a:cs typeface="Arial"/>
            </a:endParaRPr>
          </a:p>
        </p:txBody>
      </p:sp>
      <p:sp>
        <p:nvSpPr>
          <p:cNvPr id="142" name="object 142"/>
          <p:cNvSpPr txBox="1"/>
          <p:nvPr/>
        </p:nvSpPr>
        <p:spPr>
          <a:xfrm>
            <a:off x="2782629" y="5651331"/>
            <a:ext cx="94615" cy="276225"/>
          </a:xfrm>
          <a:prstGeom prst="rect">
            <a:avLst/>
          </a:prstGeom>
        </p:spPr>
        <p:txBody>
          <a:bodyPr vert="vert270" wrap="square" lIns="0" tIns="16510" rIns="0" bIns="0" rtlCol="0">
            <a:spAutoFit/>
          </a:bodyPr>
          <a:lstStyle/>
          <a:p>
            <a:pPr marL="12700">
              <a:lnSpc>
                <a:spcPct val="100000"/>
              </a:lnSpc>
              <a:spcBef>
                <a:spcPts val="130"/>
              </a:spcBef>
            </a:pPr>
            <a:r>
              <a:rPr sz="400" b="1" spc="-15" dirty="0">
                <a:solidFill>
                  <a:srgbClr val="231F20"/>
                </a:solidFill>
                <a:latin typeface="Arial"/>
                <a:cs typeface="Arial"/>
              </a:rPr>
              <a:t>SABINE</a:t>
            </a:r>
            <a:r>
              <a:rPr sz="400" b="1" spc="-7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43" name="object 143"/>
          <p:cNvSpPr txBox="1"/>
          <p:nvPr/>
        </p:nvSpPr>
        <p:spPr>
          <a:xfrm>
            <a:off x="2782629" y="6782583"/>
            <a:ext cx="94615" cy="276225"/>
          </a:xfrm>
          <a:prstGeom prst="rect">
            <a:avLst/>
          </a:prstGeom>
        </p:spPr>
        <p:txBody>
          <a:bodyPr vert="vert270" wrap="square" lIns="0" tIns="16510" rIns="0" bIns="0" rtlCol="0">
            <a:spAutoFit/>
          </a:bodyPr>
          <a:lstStyle/>
          <a:p>
            <a:pPr marL="12700">
              <a:lnSpc>
                <a:spcPct val="100000"/>
              </a:lnSpc>
              <a:spcBef>
                <a:spcPts val="130"/>
              </a:spcBef>
            </a:pPr>
            <a:r>
              <a:rPr sz="400" b="1" spc="-15" dirty="0">
                <a:solidFill>
                  <a:srgbClr val="231F20"/>
                </a:solidFill>
                <a:latin typeface="Arial"/>
                <a:cs typeface="Arial"/>
              </a:rPr>
              <a:t>SABINE</a:t>
            </a:r>
            <a:r>
              <a:rPr sz="400" b="1" spc="-7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44" name="object 144"/>
          <p:cNvSpPr txBox="1"/>
          <p:nvPr/>
        </p:nvSpPr>
        <p:spPr>
          <a:xfrm>
            <a:off x="763969" y="7092674"/>
            <a:ext cx="439420" cy="92075"/>
          </a:xfrm>
          <a:prstGeom prst="rect">
            <a:avLst/>
          </a:prstGeom>
        </p:spPr>
        <p:txBody>
          <a:bodyPr vert="horz" wrap="square" lIns="0" tIns="17145" rIns="0" bIns="0" rtlCol="0">
            <a:spAutoFit/>
          </a:bodyPr>
          <a:lstStyle/>
          <a:p>
            <a:pPr marL="12700">
              <a:lnSpc>
                <a:spcPct val="100000"/>
              </a:lnSpc>
              <a:spcBef>
                <a:spcPts val="135"/>
              </a:spcBef>
            </a:pPr>
            <a:r>
              <a:rPr sz="400" b="1" spc="-25" dirty="0">
                <a:solidFill>
                  <a:srgbClr val="231F20"/>
                </a:solidFill>
                <a:latin typeface="Arial"/>
                <a:cs typeface="Arial"/>
              </a:rPr>
              <a:t>WATERLOO</a:t>
            </a:r>
            <a:r>
              <a:rPr sz="400" b="1" spc="-70" dirty="0">
                <a:solidFill>
                  <a:srgbClr val="231F20"/>
                </a:solidFill>
                <a:latin typeface="Arial"/>
                <a:cs typeface="Arial"/>
              </a:rPr>
              <a:t> </a:t>
            </a:r>
            <a:r>
              <a:rPr sz="400" b="1" spc="-30" dirty="0">
                <a:solidFill>
                  <a:srgbClr val="231F20"/>
                </a:solidFill>
                <a:latin typeface="Arial"/>
                <a:cs typeface="Arial"/>
              </a:rPr>
              <a:t>PARK</a:t>
            </a:r>
            <a:endParaRPr sz="400">
              <a:latin typeface="Arial"/>
              <a:cs typeface="Arial"/>
            </a:endParaRPr>
          </a:p>
        </p:txBody>
      </p:sp>
      <p:sp>
        <p:nvSpPr>
          <p:cNvPr id="145" name="object 145"/>
          <p:cNvSpPr txBox="1"/>
          <p:nvPr/>
        </p:nvSpPr>
        <p:spPr>
          <a:xfrm>
            <a:off x="716074" y="6220787"/>
            <a:ext cx="224154" cy="158750"/>
          </a:xfrm>
          <a:prstGeom prst="rect">
            <a:avLst/>
          </a:prstGeom>
        </p:spPr>
        <p:txBody>
          <a:bodyPr vert="horz" wrap="square" lIns="0" tIns="11430" rIns="0" bIns="0" rtlCol="0">
            <a:spAutoFit/>
          </a:bodyPr>
          <a:lstStyle/>
          <a:p>
            <a:pPr marL="12700" marR="5080">
              <a:lnSpc>
                <a:spcPct val="109400"/>
              </a:lnSpc>
              <a:spcBef>
                <a:spcPts val="90"/>
              </a:spcBef>
            </a:pPr>
            <a:r>
              <a:rPr sz="400" b="1" spc="0" dirty="0">
                <a:solidFill>
                  <a:srgbClr val="231F20"/>
                </a:solidFill>
                <a:latin typeface="Arial"/>
                <a:cs typeface="Arial"/>
              </a:rPr>
              <a:t>14T</a:t>
            </a:r>
            <a:r>
              <a:rPr sz="400" b="1" spc="5" dirty="0">
                <a:solidFill>
                  <a:srgbClr val="231F20"/>
                </a:solidFill>
                <a:latin typeface="Arial"/>
                <a:cs typeface="Arial"/>
              </a:rPr>
              <a:t>H</a:t>
            </a:r>
            <a:r>
              <a:rPr sz="400" b="1" spc="-35" dirty="0">
                <a:solidFill>
                  <a:srgbClr val="231F20"/>
                </a:solidFill>
                <a:latin typeface="Arial"/>
                <a:cs typeface="Arial"/>
              </a:rPr>
              <a:t> </a:t>
            </a:r>
            <a:r>
              <a:rPr sz="400" b="1" spc="-20" dirty="0">
                <a:solidFill>
                  <a:srgbClr val="231F20"/>
                </a:solidFill>
                <a:latin typeface="Arial"/>
                <a:cs typeface="Arial"/>
              </a:rPr>
              <a:t>ST  BRIDGE</a:t>
            </a:r>
            <a:endParaRPr sz="400">
              <a:latin typeface="Arial"/>
              <a:cs typeface="Arial"/>
            </a:endParaRPr>
          </a:p>
        </p:txBody>
      </p:sp>
      <p:sp>
        <p:nvSpPr>
          <p:cNvPr id="146" name="object 146"/>
          <p:cNvSpPr txBox="1"/>
          <p:nvPr/>
        </p:nvSpPr>
        <p:spPr>
          <a:xfrm>
            <a:off x="3348126" y="6324078"/>
            <a:ext cx="263525" cy="92075"/>
          </a:xfrm>
          <a:prstGeom prst="rect">
            <a:avLst/>
          </a:prstGeom>
        </p:spPr>
        <p:txBody>
          <a:bodyPr vert="horz" wrap="square" lIns="0" tIns="17145" rIns="0" bIns="0" rtlCol="0">
            <a:spAutoFit/>
          </a:bodyPr>
          <a:lstStyle/>
          <a:p>
            <a:pPr marL="12700">
              <a:lnSpc>
                <a:spcPct val="100000"/>
              </a:lnSpc>
              <a:spcBef>
                <a:spcPts val="135"/>
              </a:spcBef>
            </a:pPr>
            <a:r>
              <a:rPr sz="400" b="1" spc="-35" dirty="0">
                <a:solidFill>
                  <a:srgbClr val="231F20"/>
                </a:solidFill>
                <a:latin typeface="Arial"/>
                <a:cs typeface="Arial"/>
              </a:rPr>
              <a:t>E </a:t>
            </a:r>
            <a:r>
              <a:rPr sz="400" b="1" spc="0" dirty="0">
                <a:solidFill>
                  <a:srgbClr val="231F20"/>
                </a:solidFill>
                <a:latin typeface="Arial"/>
                <a:cs typeface="Arial"/>
              </a:rPr>
              <a:t>14TH</a:t>
            </a:r>
            <a:r>
              <a:rPr sz="400" b="1" spc="-8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47" name="object 147"/>
          <p:cNvSpPr/>
          <p:nvPr/>
        </p:nvSpPr>
        <p:spPr>
          <a:xfrm>
            <a:off x="3551721" y="6095775"/>
            <a:ext cx="96304" cy="96316"/>
          </a:xfrm>
          <a:prstGeom prst="rect">
            <a:avLst/>
          </a:prstGeom>
          <a:blipFill>
            <a:blip r:embed="rId11" cstate="print"/>
            <a:stretch>
              <a:fillRect/>
            </a:stretch>
          </a:blipFill>
        </p:spPr>
        <p:txBody>
          <a:bodyPr wrap="square" lIns="0" tIns="0" rIns="0" bIns="0" rtlCol="0"/>
          <a:lstStyle/>
          <a:p>
            <a:endParaRPr/>
          </a:p>
        </p:txBody>
      </p:sp>
      <p:sp>
        <p:nvSpPr>
          <p:cNvPr id="148" name="object 148"/>
          <p:cNvSpPr txBox="1"/>
          <p:nvPr/>
        </p:nvSpPr>
        <p:spPr>
          <a:xfrm>
            <a:off x="3570131" y="6093449"/>
            <a:ext cx="60325" cy="100330"/>
          </a:xfrm>
          <a:prstGeom prst="rect">
            <a:avLst/>
          </a:prstGeom>
        </p:spPr>
        <p:txBody>
          <a:bodyPr vert="horz" wrap="square" lIns="0" tIns="11430" rIns="0" bIns="0" rtlCol="0">
            <a:spAutoFit/>
          </a:bodyPr>
          <a:lstStyle/>
          <a:p>
            <a:pPr marL="12700">
              <a:lnSpc>
                <a:spcPct val="100000"/>
              </a:lnSpc>
              <a:spcBef>
                <a:spcPts val="90"/>
              </a:spcBef>
            </a:pPr>
            <a:r>
              <a:rPr sz="500" b="1" spc="-10" dirty="0">
                <a:solidFill>
                  <a:srgbClr val="231F20"/>
                </a:solidFill>
                <a:latin typeface="Arial"/>
                <a:cs typeface="Arial"/>
              </a:rPr>
              <a:t>2</a:t>
            </a:r>
            <a:endParaRPr sz="500">
              <a:latin typeface="Arial"/>
              <a:cs typeface="Arial"/>
            </a:endParaRPr>
          </a:p>
        </p:txBody>
      </p:sp>
      <p:sp>
        <p:nvSpPr>
          <p:cNvPr id="149" name="object 149"/>
          <p:cNvSpPr txBox="1"/>
          <p:nvPr/>
        </p:nvSpPr>
        <p:spPr>
          <a:xfrm>
            <a:off x="2449014" y="6143488"/>
            <a:ext cx="360045" cy="92075"/>
          </a:xfrm>
          <a:prstGeom prst="rect">
            <a:avLst/>
          </a:prstGeom>
        </p:spPr>
        <p:txBody>
          <a:bodyPr vert="horz" wrap="square" lIns="0" tIns="17145" rIns="0" bIns="0" rtlCol="0">
            <a:spAutoFit/>
          </a:bodyPr>
          <a:lstStyle/>
          <a:p>
            <a:pPr marL="12700">
              <a:lnSpc>
                <a:spcPct val="100000"/>
              </a:lnSpc>
              <a:spcBef>
                <a:spcPts val="135"/>
              </a:spcBef>
            </a:pPr>
            <a:r>
              <a:rPr sz="400" b="1" spc="-30" dirty="0">
                <a:solidFill>
                  <a:srgbClr val="231F20"/>
                </a:solidFill>
                <a:latin typeface="Arial"/>
                <a:cs typeface="Arial"/>
              </a:rPr>
              <a:t>EAST </a:t>
            </a:r>
            <a:r>
              <a:rPr sz="400" b="1" dirty="0">
                <a:solidFill>
                  <a:srgbClr val="231F20"/>
                </a:solidFill>
                <a:latin typeface="Arial"/>
                <a:cs typeface="Arial"/>
              </a:rPr>
              <a:t>14TH</a:t>
            </a:r>
            <a:r>
              <a:rPr sz="400" b="1" spc="-70"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50" name="object 150"/>
          <p:cNvSpPr txBox="1"/>
          <p:nvPr/>
        </p:nvSpPr>
        <p:spPr>
          <a:xfrm>
            <a:off x="2413216" y="6501829"/>
            <a:ext cx="448945" cy="92075"/>
          </a:xfrm>
          <a:prstGeom prst="rect">
            <a:avLst/>
          </a:prstGeom>
        </p:spPr>
        <p:txBody>
          <a:bodyPr vert="horz" wrap="square" lIns="0" tIns="17145" rIns="0" bIns="0" rtlCol="0">
            <a:spAutoFit/>
          </a:bodyPr>
          <a:lstStyle/>
          <a:p>
            <a:pPr marL="12700">
              <a:lnSpc>
                <a:spcPct val="100000"/>
              </a:lnSpc>
              <a:spcBef>
                <a:spcPts val="135"/>
              </a:spcBef>
            </a:pPr>
            <a:r>
              <a:rPr sz="400" b="1" spc="-30" dirty="0">
                <a:solidFill>
                  <a:srgbClr val="231F20"/>
                </a:solidFill>
                <a:latin typeface="Arial"/>
                <a:cs typeface="Arial"/>
              </a:rPr>
              <a:t>EAST</a:t>
            </a:r>
            <a:r>
              <a:rPr sz="400" b="1" spc="-45" dirty="0">
                <a:solidFill>
                  <a:srgbClr val="231F20"/>
                </a:solidFill>
                <a:latin typeface="Arial"/>
                <a:cs typeface="Arial"/>
              </a:rPr>
              <a:t> </a:t>
            </a:r>
            <a:r>
              <a:rPr sz="400" b="1" dirty="0">
                <a:solidFill>
                  <a:srgbClr val="231F20"/>
                </a:solidFill>
                <a:latin typeface="Arial"/>
                <a:cs typeface="Arial"/>
              </a:rPr>
              <a:t>13TH</a:t>
            </a:r>
            <a:r>
              <a:rPr sz="400" b="1" spc="-45" dirty="0">
                <a:solidFill>
                  <a:srgbClr val="231F20"/>
                </a:solidFill>
                <a:latin typeface="Arial"/>
                <a:cs typeface="Arial"/>
              </a:rPr>
              <a:t> </a:t>
            </a:r>
            <a:r>
              <a:rPr sz="400" b="1" spc="10" dirty="0">
                <a:solidFill>
                  <a:srgbClr val="231F20"/>
                </a:solidFill>
                <a:latin typeface="Arial"/>
                <a:cs typeface="Arial"/>
              </a:rPr>
              <a:t>1/2</a:t>
            </a:r>
            <a:r>
              <a:rPr sz="400" b="1" spc="-45" dirty="0">
                <a:solidFill>
                  <a:srgbClr val="231F20"/>
                </a:solidFill>
                <a:latin typeface="Arial"/>
                <a:cs typeface="Arial"/>
              </a:rPr>
              <a:t> </a:t>
            </a:r>
            <a:r>
              <a:rPr sz="400" b="1" spc="-25" dirty="0">
                <a:solidFill>
                  <a:srgbClr val="231F20"/>
                </a:solidFill>
                <a:latin typeface="Arial"/>
                <a:cs typeface="Arial"/>
              </a:rPr>
              <a:t>ST</a:t>
            </a:r>
            <a:endParaRPr sz="400">
              <a:latin typeface="Arial"/>
              <a:cs typeface="Arial"/>
            </a:endParaRPr>
          </a:p>
        </p:txBody>
      </p:sp>
      <p:sp>
        <p:nvSpPr>
          <p:cNvPr id="151" name="object 151"/>
          <p:cNvSpPr/>
          <p:nvPr/>
        </p:nvSpPr>
        <p:spPr>
          <a:xfrm>
            <a:off x="1033590" y="5435362"/>
            <a:ext cx="112395" cy="111125"/>
          </a:xfrm>
          <a:custGeom>
            <a:avLst/>
            <a:gdLst/>
            <a:ahLst/>
            <a:cxnLst/>
            <a:rect l="l" t="t" r="r" b="b"/>
            <a:pathLst>
              <a:path w="112394" h="111125">
                <a:moveTo>
                  <a:pt x="111848" y="647"/>
                </a:moveTo>
                <a:lnTo>
                  <a:pt x="723" y="0"/>
                </a:lnTo>
                <a:lnTo>
                  <a:pt x="0" y="111124"/>
                </a:lnTo>
              </a:path>
            </a:pathLst>
          </a:custGeom>
          <a:ln w="8890">
            <a:solidFill>
              <a:srgbClr val="EF3B3A"/>
            </a:solidFill>
          </a:ln>
        </p:spPr>
        <p:txBody>
          <a:bodyPr wrap="square" lIns="0" tIns="0" rIns="0" bIns="0" rtlCol="0"/>
          <a:lstStyle/>
          <a:p>
            <a:endParaRPr/>
          </a:p>
        </p:txBody>
      </p:sp>
      <p:sp>
        <p:nvSpPr>
          <p:cNvPr id="152" name="object 152"/>
          <p:cNvSpPr/>
          <p:nvPr/>
        </p:nvSpPr>
        <p:spPr>
          <a:xfrm>
            <a:off x="1032917" y="5569132"/>
            <a:ext cx="635" cy="79375"/>
          </a:xfrm>
          <a:custGeom>
            <a:avLst/>
            <a:gdLst/>
            <a:ahLst/>
            <a:cxnLst/>
            <a:rect l="l" t="t" r="r" b="b"/>
            <a:pathLst>
              <a:path w="634" h="79375">
                <a:moveTo>
                  <a:pt x="260" y="-4445"/>
                </a:moveTo>
                <a:lnTo>
                  <a:pt x="260" y="83718"/>
                </a:lnTo>
              </a:path>
            </a:pathLst>
          </a:custGeom>
          <a:ln w="9410">
            <a:solidFill>
              <a:srgbClr val="EF3B3A"/>
            </a:solidFill>
            <a:prstDash val="sysDot"/>
          </a:ln>
        </p:spPr>
        <p:txBody>
          <a:bodyPr wrap="square" lIns="0" tIns="0" rIns="0" bIns="0" rtlCol="0"/>
          <a:lstStyle/>
          <a:p>
            <a:endParaRPr/>
          </a:p>
        </p:txBody>
      </p:sp>
      <p:sp>
        <p:nvSpPr>
          <p:cNvPr id="153" name="object 153"/>
          <p:cNvSpPr/>
          <p:nvPr/>
        </p:nvSpPr>
        <p:spPr>
          <a:xfrm>
            <a:off x="1030683" y="5659727"/>
            <a:ext cx="2540" cy="328930"/>
          </a:xfrm>
          <a:custGeom>
            <a:avLst/>
            <a:gdLst/>
            <a:ahLst/>
            <a:cxnLst/>
            <a:rect l="l" t="t" r="r" b="b"/>
            <a:pathLst>
              <a:path w="2540" h="328929">
                <a:moveTo>
                  <a:pt x="2159" y="0"/>
                </a:moveTo>
                <a:lnTo>
                  <a:pt x="0" y="328409"/>
                </a:lnTo>
              </a:path>
            </a:pathLst>
          </a:custGeom>
          <a:ln w="8890">
            <a:solidFill>
              <a:srgbClr val="EF3B3A"/>
            </a:solidFill>
            <a:prstDash val="lgDashDot"/>
          </a:ln>
        </p:spPr>
        <p:txBody>
          <a:bodyPr wrap="square" lIns="0" tIns="0" rIns="0" bIns="0" rtlCol="0"/>
          <a:lstStyle/>
          <a:p>
            <a:endParaRPr/>
          </a:p>
        </p:txBody>
      </p:sp>
      <p:sp>
        <p:nvSpPr>
          <p:cNvPr id="154" name="object 154"/>
          <p:cNvSpPr/>
          <p:nvPr/>
        </p:nvSpPr>
        <p:spPr>
          <a:xfrm>
            <a:off x="1029887" y="5999455"/>
            <a:ext cx="111125" cy="111760"/>
          </a:xfrm>
          <a:custGeom>
            <a:avLst/>
            <a:gdLst/>
            <a:ahLst/>
            <a:cxnLst/>
            <a:rect l="l" t="t" r="r" b="b"/>
            <a:pathLst>
              <a:path w="111125" h="111760">
                <a:moveTo>
                  <a:pt x="723" y="0"/>
                </a:moveTo>
                <a:lnTo>
                  <a:pt x="0" y="111125"/>
                </a:lnTo>
                <a:lnTo>
                  <a:pt x="111125" y="111620"/>
                </a:lnTo>
              </a:path>
            </a:pathLst>
          </a:custGeom>
          <a:ln w="8890">
            <a:solidFill>
              <a:srgbClr val="EF3B3A"/>
            </a:solidFill>
          </a:ln>
        </p:spPr>
        <p:txBody>
          <a:bodyPr wrap="square" lIns="0" tIns="0" rIns="0" bIns="0" rtlCol="0"/>
          <a:lstStyle/>
          <a:p>
            <a:endParaRPr/>
          </a:p>
        </p:txBody>
      </p:sp>
      <p:sp>
        <p:nvSpPr>
          <p:cNvPr id="155" name="object 155"/>
          <p:cNvSpPr/>
          <p:nvPr/>
        </p:nvSpPr>
        <p:spPr>
          <a:xfrm>
            <a:off x="1167898" y="6111191"/>
            <a:ext cx="94615" cy="635"/>
          </a:xfrm>
          <a:custGeom>
            <a:avLst/>
            <a:gdLst/>
            <a:ahLst/>
            <a:cxnLst/>
            <a:rect l="l" t="t" r="r" b="b"/>
            <a:pathLst>
              <a:path w="94615" h="635">
                <a:moveTo>
                  <a:pt x="0" y="0"/>
                </a:moveTo>
                <a:lnTo>
                  <a:pt x="94119" y="419"/>
                </a:lnTo>
              </a:path>
            </a:pathLst>
          </a:custGeom>
          <a:ln w="8890">
            <a:solidFill>
              <a:srgbClr val="EF3B3A"/>
            </a:solidFill>
            <a:prstDash val="dash"/>
          </a:ln>
        </p:spPr>
        <p:txBody>
          <a:bodyPr wrap="square" lIns="0" tIns="0" rIns="0" bIns="0" rtlCol="0"/>
          <a:lstStyle/>
          <a:p>
            <a:endParaRPr/>
          </a:p>
        </p:txBody>
      </p:sp>
      <p:sp>
        <p:nvSpPr>
          <p:cNvPr id="156" name="object 156"/>
          <p:cNvSpPr/>
          <p:nvPr/>
        </p:nvSpPr>
        <p:spPr>
          <a:xfrm>
            <a:off x="1275467" y="6111670"/>
            <a:ext cx="390525" cy="1905"/>
          </a:xfrm>
          <a:custGeom>
            <a:avLst/>
            <a:gdLst/>
            <a:ahLst/>
            <a:cxnLst/>
            <a:rect l="l" t="t" r="r" b="b"/>
            <a:pathLst>
              <a:path w="390525" h="1904">
                <a:moveTo>
                  <a:pt x="0" y="0"/>
                </a:moveTo>
                <a:lnTo>
                  <a:pt x="389940" y="1739"/>
                </a:lnTo>
              </a:path>
            </a:pathLst>
          </a:custGeom>
          <a:ln w="8890">
            <a:solidFill>
              <a:srgbClr val="EF3B3A"/>
            </a:solidFill>
            <a:prstDash val="lgDashDot"/>
          </a:ln>
        </p:spPr>
        <p:txBody>
          <a:bodyPr wrap="square" lIns="0" tIns="0" rIns="0" bIns="0" rtlCol="0"/>
          <a:lstStyle/>
          <a:p>
            <a:endParaRPr/>
          </a:p>
        </p:txBody>
      </p:sp>
      <p:sp>
        <p:nvSpPr>
          <p:cNvPr id="157" name="object 157"/>
          <p:cNvSpPr/>
          <p:nvPr/>
        </p:nvSpPr>
        <p:spPr>
          <a:xfrm>
            <a:off x="1678849" y="6002833"/>
            <a:ext cx="111760" cy="111125"/>
          </a:xfrm>
          <a:custGeom>
            <a:avLst/>
            <a:gdLst/>
            <a:ahLst/>
            <a:cxnLst/>
            <a:rect l="l" t="t" r="r" b="b"/>
            <a:pathLst>
              <a:path w="111760" h="111125">
                <a:moveTo>
                  <a:pt x="0" y="110629"/>
                </a:moveTo>
                <a:lnTo>
                  <a:pt x="111125" y="111125"/>
                </a:lnTo>
                <a:lnTo>
                  <a:pt x="111607" y="0"/>
                </a:lnTo>
              </a:path>
            </a:pathLst>
          </a:custGeom>
          <a:ln w="8889">
            <a:solidFill>
              <a:srgbClr val="EF3B3A"/>
            </a:solidFill>
          </a:ln>
        </p:spPr>
        <p:txBody>
          <a:bodyPr wrap="square" lIns="0" tIns="0" rIns="0" bIns="0" rtlCol="0"/>
          <a:lstStyle/>
          <a:p>
            <a:endParaRPr/>
          </a:p>
        </p:txBody>
      </p:sp>
      <p:sp>
        <p:nvSpPr>
          <p:cNvPr id="158" name="object 158"/>
          <p:cNvSpPr/>
          <p:nvPr/>
        </p:nvSpPr>
        <p:spPr>
          <a:xfrm>
            <a:off x="1790557" y="5901155"/>
            <a:ext cx="635" cy="79375"/>
          </a:xfrm>
          <a:custGeom>
            <a:avLst/>
            <a:gdLst/>
            <a:ahLst/>
            <a:cxnLst/>
            <a:rect l="l" t="t" r="r" b="b"/>
            <a:pathLst>
              <a:path w="635" h="79375">
                <a:moveTo>
                  <a:pt x="171" y="-4445"/>
                </a:moveTo>
                <a:lnTo>
                  <a:pt x="171" y="83527"/>
                </a:lnTo>
              </a:path>
            </a:pathLst>
          </a:custGeom>
          <a:ln w="9232">
            <a:solidFill>
              <a:srgbClr val="EF3B3A"/>
            </a:solidFill>
            <a:prstDash val="sysDot"/>
          </a:ln>
        </p:spPr>
        <p:txBody>
          <a:bodyPr wrap="square" lIns="0" tIns="0" rIns="0" bIns="0" rtlCol="0"/>
          <a:lstStyle/>
          <a:p>
            <a:endParaRPr/>
          </a:p>
        </p:txBody>
      </p:sp>
      <p:sp>
        <p:nvSpPr>
          <p:cNvPr id="159" name="object 159"/>
          <p:cNvSpPr/>
          <p:nvPr/>
        </p:nvSpPr>
        <p:spPr>
          <a:xfrm>
            <a:off x="1790954" y="5562220"/>
            <a:ext cx="1905" cy="327660"/>
          </a:xfrm>
          <a:custGeom>
            <a:avLst/>
            <a:gdLst/>
            <a:ahLst/>
            <a:cxnLst/>
            <a:rect l="l" t="t" r="r" b="b"/>
            <a:pathLst>
              <a:path w="1905" h="327660">
                <a:moveTo>
                  <a:pt x="0" y="327634"/>
                </a:moveTo>
                <a:lnTo>
                  <a:pt x="1435" y="0"/>
                </a:lnTo>
              </a:path>
            </a:pathLst>
          </a:custGeom>
          <a:ln w="8889">
            <a:solidFill>
              <a:srgbClr val="EF3B3A"/>
            </a:solidFill>
            <a:prstDash val="lgDashDot"/>
          </a:ln>
        </p:spPr>
        <p:txBody>
          <a:bodyPr wrap="square" lIns="0" tIns="0" rIns="0" bIns="0" rtlCol="0"/>
          <a:lstStyle/>
          <a:p>
            <a:endParaRPr/>
          </a:p>
        </p:txBody>
      </p:sp>
      <p:sp>
        <p:nvSpPr>
          <p:cNvPr id="160" name="object 160"/>
          <p:cNvSpPr/>
          <p:nvPr/>
        </p:nvSpPr>
        <p:spPr>
          <a:xfrm>
            <a:off x="1681793" y="5439147"/>
            <a:ext cx="111125" cy="112395"/>
          </a:xfrm>
          <a:custGeom>
            <a:avLst/>
            <a:gdLst/>
            <a:ahLst/>
            <a:cxnLst/>
            <a:rect l="l" t="t" r="r" b="b"/>
            <a:pathLst>
              <a:path w="111125" h="112395">
                <a:moveTo>
                  <a:pt x="110642" y="111772"/>
                </a:moveTo>
                <a:lnTo>
                  <a:pt x="111124" y="647"/>
                </a:lnTo>
                <a:lnTo>
                  <a:pt x="0" y="0"/>
                </a:lnTo>
              </a:path>
            </a:pathLst>
          </a:custGeom>
          <a:ln w="8889">
            <a:solidFill>
              <a:srgbClr val="EF3B3A"/>
            </a:solidFill>
          </a:ln>
        </p:spPr>
        <p:txBody>
          <a:bodyPr wrap="square" lIns="0" tIns="0" rIns="0" bIns="0" rtlCol="0"/>
          <a:lstStyle/>
          <a:p>
            <a:endParaRPr/>
          </a:p>
        </p:txBody>
      </p:sp>
      <p:sp>
        <p:nvSpPr>
          <p:cNvPr id="161" name="object 161"/>
          <p:cNvSpPr/>
          <p:nvPr/>
        </p:nvSpPr>
        <p:spPr>
          <a:xfrm>
            <a:off x="1561115" y="5438443"/>
            <a:ext cx="93980" cy="635"/>
          </a:xfrm>
          <a:custGeom>
            <a:avLst/>
            <a:gdLst/>
            <a:ahLst/>
            <a:cxnLst/>
            <a:rect l="l" t="t" r="r" b="b"/>
            <a:pathLst>
              <a:path w="93980" h="635">
                <a:moveTo>
                  <a:pt x="93865" y="546"/>
                </a:moveTo>
                <a:lnTo>
                  <a:pt x="0" y="0"/>
                </a:lnTo>
              </a:path>
            </a:pathLst>
          </a:custGeom>
          <a:ln w="8890">
            <a:solidFill>
              <a:srgbClr val="EF3B3A"/>
            </a:solidFill>
            <a:prstDash val="dash"/>
          </a:ln>
        </p:spPr>
        <p:txBody>
          <a:bodyPr wrap="square" lIns="0" tIns="0" rIns="0" bIns="0" rtlCol="0"/>
          <a:lstStyle/>
          <a:p>
            <a:endParaRPr/>
          </a:p>
        </p:txBody>
      </p:sp>
      <p:sp>
        <p:nvSpPr>
          <p:cNvPr id="162" name="object 162"/>
          <p:cNvSpPr/>
          <p:nvPr/>
        </p:nvSpPr>
        <p:spPr>
          <a:xfrm>
            <a:off x="1158848" y="5436089"/>
            <a:ext cx="389255" cy="2540"/>
          </a:xfrm>
          <a:custGeom>
            <a:avLst/>
            <a:gdLst/>
            <a:ahLst/>
            <a:cxnLst/>
            <a:rect l="l" t="t" r="r" b="b"/>
            <a:pathLst>
              <a:path w="389255" h="2539">
                <a:moveTo>
                  <a:pt x="388861" y="2273"/>
                </a:moveTo>
                <a:lnTo>
                  <a:pt x="0" y="0"/>
                </a:lnTo>
              </a:path>
            </a:pathLst>
          </a:custGeom>
          <a:ln w="8889">
            <a:solidFill>
              <a:srgbClr val="EF3B3A"/>
            </a:solidFill>
            <a:prstDash val="lgDashDot"/>
          </a:ln>
        </p:spPr>
        <p:txBody>
          <a:bodyPr wrap="square" lIns="0" tIns="0" rIns="0" bIns="0" rtlCol="0"/>
          <a:lstStyle/>
          <a:p>
            <a:endParaRPr/>
          </a:p>
        </p:txBody>
      </p:sp>
      <p:sp>
        <p:nvSpPr>
          <p:cNvPr id="163" name="object 163"/>
          <p:cNvSpPr/>
          <p:nvPr/>
        </p:nvSpPr>
        <p:spPr>
          <a:xfrm>
            <a:off x="1993980" y="5438660"/>
            <a:ext cx="712470" cy="678815"/>
          </a:xfrm>
          <a:custGeom>
            <a:avLst/>
            <a:gdLst/>
            <a:ahLst/>
            <a:cxnLst/>
            <a:rect l="l" t="t" r="r" b="b"/>
            <a:pathLst>
              <a:path w="712469" h="678814">
                <a:moveTo>
                  <a:pt x="3975" y="0"/>
                </a:moveTo>
                <a:lnTo>
                  <a:pt x="712393" y="2095"/>
                </a:lnTo>
                <a:lnTo>
                  <a:pt x="708647" y="678395"/>
                </a:lnTo>
                <a:lnTo>
                  <a:pt x="0" y="678395"/>
                </a:lnTo>
                <a:lnTo>
                  <a:pt x="3975" y="0"/>
                </a:lnTo>
                <a:close/>
              </a:path>
            </a:pathLst>
          </a:custGeom>
          <a:ln w="8890">
            <a:solidFill>
              <a:srgbClr val="EF3B3A"/>
            </a:solidFill>
            <a:prstDash val="lgDashDot"/>
          </a:ln>
        </p:spPr>
        <p:txBody>
          <a:bodyPr wrap="square" lIns="0" tIns="0" rIns="0" bIns="0" rtlCol="0"/>
          <a:lstStyle/>
          <a:p>
            <a:endParaRPr/>
          </a:p>
        </p:txBody>
      </p:sp>
      <p:sp>
        <p:nvSpPr>
          <p:cNvPr id="164" name="object 164"/>
          <p:cNvSpPr/>
          <p:nvPr/>
        </p:nvSpPr>
        <p:spPr>
          <a:xfrm>
            <a:off x="2917291" y="5445202"/>
            <a:ext cx="111760" cy="111125"/>
          </a:xfrm>
          <a:custGeom>
            <a:avLst/>
            <a:gdLst/>
            <a:ahLst/>
            <a:cxnLst/>
            <a:rect l="l" t="t" r="r" b="b"/>
            <a:pathLst>
              <a:path w="111760" h="111125">
                <a:moveTo>
                  <a:pt x="111709" y="685"/>
                </a:moveTo>
                <a:lnTo>
                  <a:pt x="584" y="0"/>
                </a:lnTo>
                <a:lnTo>
                  <a:pt x="0" y="111124"/>
                </a:lnTo>
              </a:path>
            </a:pathLst>
          </a:custGeom>
          <a:ln w="8890">
            <a:solidFill>
              <a:srgbClr val="EF3B3A"/>
            </a:solidFill>
          </a:ln>
        </p:spPr>
        <p:txBody>
          <a:bodyPr wrap="square" lIns="0" tIns="0" rIns="0" bIns="0" rtlCol="0"/>
          <a:lstStyle/>
          <a:p>
            <a:endParaRPr/>
          </a:p>
        </p:txBody>
      </p:sp>
      <p:sp>
        <p:nvSpPr>
          <p:cNvPr id="165" name="object 165"/>
          <p:cNvSpPr/>
          <p:nvPr/>
        </p:nvSpPr>
        <p:spPr>
          <a:xfrm>
            <a:off x="2916750" y="5579191"/>
            <a:ext cx="635" cy="80645"/>
          </a:xfrm>
          <a:custGeom>
            <a:avLst/>
            <a:gdLst/>
            <a:ahLst/>
            <a:cxnLst/>
            <a:rect l="l" t="t" r="r" b="b"/>
            <a:pathLst>
              <a:path w="635" h="80645">
                <a:moveTo>
                  <a:pt x="209" y="-4444"/>
                </a:moveTo>
                <a:lnTo>
                  <a:pt x="209" y="84467"/>
                </a:lnTo>
              </a:path>
            </a:pathLst>
          </a:custGeom>
          <a:ln w="9309">
            <a:solidFill>
              <a:srgbClr val="EF3B3A"/>
            </a:solidFill>
            <a:prstDash val="sysDot"/>
          </a:ln>
        </p:spPr>
        <p:txBody>
          <a:bodyPr wrap="square" lIns="0" tIns="0" rIns="0" bIns="0" rtlCol="0"/>
          <a:lstStyle/>
          <a:p>
            <a:endParaRPr/>
          </a:p>
        </p:txBody>
      </p:sp>
      <p:sp>
        <p:nvSpPr>
          <p:cNvPr id="166" name="object 166"/>
          <p:cNvSpPr/>
          <p:nvPr/>
        </p:nvSpPr>
        <p:spPr>
          <a:xfrm>
            <a:off x="2914935" y="5670646"/>
            <a:ext cx="1905" cy="332105"/>
          </a:xfrm>
          <a:custGeom>
            <a:avLst/>
            <a:gdLst/>
            <a:ahLst/>
            <a:cxnLst/>
            <a:rect l="l" t="t" r="r" b="b"/>
            <a:pathLst>
              <a:path w="1905" h="332104">
                <a:moveTo>
                  <a:pt x="1752" y="0"/>
                </a:moveTo>
                <a:lnTo>
                  <a:pt x="0" y="331520"/>
                </a:lnTo>
              </a:path>
            </a:pathLst>
          </a:custGeom>
          <a:ln w="8890">
            <a:solidFill>
              <a:srgbClr val="EF3B3A"/>
            </a:solidFill>
            <a:prstDash val="lgDashDot"/>
          </a:ln>
        </p:spPr>
        <p:txBody>
          <a:bodyPr wrap="square" lIns="0" tIns="0" rIns="0" bIns="0" rtlCol="0"/>
          <a:lstStyle/>
          <a:p>
            <a:endParaRPr/>
          </a:p>
        </p:txBody>
      </p:sp>
      <p:sp>
        <p:nvSpPr>
          <p:cNvPr id="167" name="object 167"/>
          <p:cNvSpPr/>
          <p:nvPr/>
        </p:nvSpPr>
        <p:spPr>
          <a:xfrm>
            <a:off x="2914293" y="6013603"/>
            <a:ext cx="111125" cy="112395"/>
          </a:xfrm>
          <a:custGeom>
            <a:avLst/>
            <a:gdLst/>
            <a:ahLst/>
            <a:cxnLst/>
            <a:rect l="l" t="t" r="r" b="b"/>
            <a:pathLst>
              <a:path w="111125" h="112395">
                <a:moveTo>
                  <a:pt x="584" y="0"/>
                </a:moveTo>
                <a:lnTo>
                  <a:pt x="0" y="111125"/>
                </a:lnTo>
                <a:lnTo>
                  <a:pt x="111112" y="112255"/>
                </a:lnTo>
              </a:path>
            </a:pathLst>
          </a:custGeom>
          <a:ln w="8890">
            <a:solidFill>
              <a:srgbClr val="EF3B3A"/>
            </a:solidFill>
          </a:ln>
        </p:spPr>
        <p:txBody>
          <a:bodyPr wrap="square" lIns="0" tIns="0" rIns="0" bIns="0" rtlCol="0"/>
          <a:lstStyle/>
          <a:p>
            <a:endParaRPr/>
          </a:p>
        </p:txBody>
      </p:sp>
      <p:sp>
        <p:nvSpPr>
          <p:cNvPr id="168" name="object 168"/>
          <p:cNvSpPr/>
          <p:nvPr/>
        </p:nvSpPr>
        <p:spPr>
          <a:xfrm>
            <a:off x="3058302" y="6126193"/>
            <a:ext cx="115570" cy="1270"/>
          </a:xfrm>
          <a:custGeom>
            <a:avLst/>
            <a:gdLst/>
            <a:ahLst/>
            <a:cxnLst/>
            <a:rect l="l" t="t" r="r" b="b"/>
            <a:pathLst>
              <a:path w="115569" h="1270">
                <a:moveTo>
                  <a:pt x="0" y="0"/>
                </a:moveTo>
                <a:lnTo>
                  <a:pt x="115125" y="1168"/>
                </a:lnTo>
              </a:path>
            </a:pathLst>
          </a:custGeom>
          <a:ln w="8889">
            <a:solidFill>
              <a:srgbClr val="EF3B3A"/>
            </a:solidFill>
            <a:prstDash val="dash"/>
          </a:ln>
        </p:spPr>
        <p:txBody>
          <a:bodyPr wrap="square" lIns="0" tIns="0" rIns="0" bIns="0" rtlCol="0"/>
          <a:lstStyle/>
          <a:p>
            <a:endParaRPr/>
          </a:p>
        </p:txBody>
      </p:sp>
      <p:sp>
        <p:nvSpPr>
          <p:cNvPr id="169" name="object 169"/>
          <p:cNvSpPr/>
          <p:nvPr/>
        </p:nvSpPr>
        <p:spPr>
          <a:xfrm>
            <a:off x="3189872" y="6127532"/>
            <a:ext cx="222250" cy="125730"/>
          </a:xfrm>
          <a:custGeom>
            <a:avLst/>
            <a:gdLst/>
            <a:ahLst/>
            <a:cxnLst/>
            <a:rect l="l" t="t" r="r" b="b"/>
            <a:pathLst>
              <a:path w="222250" h="125729">
                <a:moveTo>
                  <a:pt x="0" y="0"/>
                </a:moveTo>
                <a:lnTo>
                  <a:pt x="111125" y="1130"/>
                </a:lnTo>
                <a:lnTo>
                  <a:pt x="111125" y="124574"/>
                </a:lnTo>
                <a:lnTo>
                  <a:pt x="222237" y="125361"/>
                </a:lnTo>
              </a:path>
            </a:pathLst>
          </a:custGeom>
          <a:ln w="8890">
            <a:solidFill>
              <a:srgbClr val="EF3B3A"/>
            </a:solidFill>
          </a:ln>
        </p:spPr>
        <p:txBody>
          <a:bodyPr wrap="square" lIns="0" tIns="0" rIns="0" bIns="0" rtlCol="0"/>
          <a:lstStyle/>
          <a:p>
            <a:endParaRPr/>
          </a:p>
        </p:txBody>
      </p:sp>
      <p:sp>
        <p:nvSpPr>
          <p:cNvPr id="170" name="object 170"/>
          <p:cNvSpPr/>
          <p:nvPr/>
        </p:nvSpPr>
        <p:spPr>
          <a:xfrm>
            <a:off x="3440766" y="6253097"/>
            <a:ext cx="100330" cy="1270"/>
          </a:xfrm>
          <a:custGeom>
            <a:avLst/>
            <a:gdLst/>
            <a:ahLst/>
            <a:cxnLst/>
            <a:rect l="l" t="t" r="r" b="b"/>
            <a:pathLst>
              <a:path w="100329" h="1270">
                <a:moveTo>
                  <a:pt x="0" y="0"/>
                </a:moveTo>
                <a:lnTo>
                  <a:pt x="100279" y="711"/>
                </a:lnTo>
              </a:path>
            </a:pathLst>
          </a:custGeom>
          <a:ln w="8890">
            <a:solidFill>
              <a:srgbClr val="EF3B3A"/>
            </a:solidFill>
            <a:prstDash val="dash"/>
          </a:ln>
        </p:spPr>
        <p:txBody>
          <a:bodyPr wrap="square" lIns="0" tIns="0" rIns="0" bIns="0" rtlCol="0"/>
          <a:lstStyle/>
          <a:p>
            <a:endParaRPr/>
          </a:p>
        </p:txBody>
      </p:sp>
      <p:sp>
        <p:nvSpPr>
          <p:cNvPr id="171" name="object 171"/>
          <p:cNvSpPr/>
          <p:nvPr/>
        </p:nvSpPr>
        <p:spPr>
          <a:xfrm>
            <a:off x="3555374" y="6143570"/>
            <a:ext cx="111125" cy="111125"/>
          </a:xfrm>
          <a:custGeom>
            <a:avLst/>
            <a:gdLst/>
            <a:ahLst/>
            <a:cxnLst/>
            <a:rect l="l" t="t" r="r" b="b"/>
            <a:pathLst>
              <a:path w="111125" h="111125">
                <a:moveTo>
                  <a:pt x="0" y="110337"/>
                </a:moveTo>
                <a:lnTo>
                  <a:pt x="111125" y="111124"/>
                </a:lnTo>
                <a:lnTo>
                  <a:pt x="110820" y="0"/>
                </a:lnTo>
              </a:path>
            </a:pathLst>
          </a:custGeom>
          <a:ln w="8890">
            <a:solidFill>
              <a:srgbClr val="EF3B3A"/>
            </a:solidFill>
          </a:ln>
        </p:spPr>
        <p:txBody>
          <a:bodyPr wrap="square" lIns="0" tIns="0" rIns="0" bIns="0" rtlCol="0"/>
          <a:lstStyle/>
          <a:p>
            <a:endParaRPr/>
          </a:p>
        </p:txBody>
      </p:sp>
      <p:sp>
        <p:nvSpPr>
          <p:cNvPr id="172" name="object 172"/>
          <p:cNvSpPr/>
          <p:nvPr/>
        </p:nvSpPr>
        <p:spPr>
          <a:xfrm>
            <a:off x="3665829" y="6012469"/>
            <a:ext cx="635" cy="102235"/>
          </a:xfrm>
          <a:custGeom>
            <a:avLst/>
            <a:gdLst/>
            <a:ahLst/>
            <a:cxnLst/>
            <a:rect l="l" t="t" r="r" b="b"/>
            <a:pathLst>
              <a:path w="635" h="102235">
                <a:moveTo>
                  <a:pt x="279" y="101968"/>
                </a:moveTo>
                <a:lnTo>
                  <a:pt x="0" y="0"/>
                </a:lnTo>
              </a:path>
            </a:pathLst>
          </a:custGeom>
          <a:ln w="8890">
            <a:solidFill>
              <a:srgbClr val="EF3B3A"/>
            </a:solidFill>
            <a:prstDash val="dash"/>
          </a:ln>
        </p:spPr>
        <p:txBody>
          <a:bodyPr wrap="square" lIns="0" tIns="0" rIns="0" bIns="0" rtlCol="0"/>
          <a:lstStyle/>
          <a:p>
            <a:endParaRPr/>
          </a:p>
        </p:txBody>
      </p:sp>
      <p:sp>
        <p:nvSpPr>
          <p:cNvPr id="173" name="object 173"/>
          <p:cNvSpPr/>
          <p:nvPr/>
        </p:nvSpPr>
        <p:spPr>
          <a:xfrm>
            <a:off x="3664619" y="5575494"/>
            <a:ext cx="1270" cy="422909"/>
          </a:xfrm>
          <a:custGeom>
            <a:avLst/>
            <a:gdLst/>
            <a:ahLst/>
            <a:cxnLst/>
            <a:rect l="l" t="t" r="r" b="b"/>
            <a:pathLst>
              <a:path w="1270" h="422910">
                <a:moveTo>
                  <a:pt x="1168" y="422414"/>
                </a:moveTo>
                <a:lnTo>
                  <a:pt x="0" y="0"/>
                </a:lnTo>
              </a:path>
            </a:pathLst>
          </a:custGeom>
          <a:ln w="8890">
            <a:solidFill>
              <a:srgbClr val="EF3B3A"/>
            </a:solidFill>
            <a:prstDash val="lgDashDot"/>
          </a:ln>
        </p:spPr>
        <p:txBody>
          <a:bodyPr wrap="square" lIns="0" tIns="0" rIns="0" bIns="0" rtlCol="0"/>
          <a:lstStyle/>
          <a:p>
            <a:endParaRPr/>
          </a:p>
        </p:txBody>
      </p:sp>
      <p:sp>
        <p:nvSpPr>
          <p:cNvPr id="174" name="object 174"/>
          <p:cNvSpPr/>
          <p:nvPr/>
        </p:nvSpPr>
        <p:spPr>
          <a:xfrm>
            <a:off x="3553151" y="5449113"/>
            <a:ext cx="111760" cy="112395"/>
          </a:xfrm>
          <a:custGeom>
            <a:avLst/>
            <a:gdLst/>
            <a:ahLst/>
            <a:cxnLst/>
            <a:rect l="l" t="t" r="r" b="b"/>
            <a:pathLst>
              <a:path w="111760" h="112395">
                <a:moveTo>
                  <a:pt x="111429" y="111810"/>
                </a:moveTo>
                <a:lnTo>
                  <a:pt x="111125" y="685"/>
                </a:lnTo>
                <a:lnTo>
                  <a:pt x="0" y="0"/>
                </a:lnTo>
              </a:path>
            </a:pathLst>
          </a:custGeom>
          <a:ln w="8890">
            <a:solidFill>
              <a:srgbClr val="EF3B3A"/>
            </a:solidFill>
          </a:ln>
        </p:spPr>
        <p:txBody>
          <a:bodyPr wrap="square" lIns="0" tIns="0" rIns="0" bIns="0" rtlCol="0"/>
          <a:lstStyle/>
          <a:p>
            <a:endParaRPr/>
          </a:p>
        </p:txBody>
      </p:sp>
      <p:sp>
        <p:nvSpPr>
          <p:cNvPr id="175" name="object 175"/>
          <p:cNvSpPr/>
          <p:nvPr/>
        </p:nvSpPr>
        <p:spPr>
          <a:xfrm>
            <a:off x="3435211" y="5448395"/>
            <a:ext cx="92075" cy="635"/>
          </a:xfrm>
          <a:custGeom>
            <a:avLst/>
            <a:gdLst/>
            <a:ahLst/>
            <a:cxnLst/>
            <a:rect l="l" t="t" r="r" b="b"/>
            <a:pathLst>
              <a:path w="92075" h="635">
                <a:moveTo>
                  <a:pt x="91732" y="558"/>
                </a:moveTo>
                <a:lnTo>
                  <a:pt x="0" y="0"/>
                </a:lnTo>
              </a:path>
            </a:pathLst>
          </a:custGeom>
          <a:ln w="8890">
            <a:solidFill>
              <a:srgbClr val="EF3B3A"/>
            </a:solidFill>
            <a:prstDash val="dash"/>
          </a:ln>
        </p:spPr>
        <p:txBody>
          <a:bodyPr wrap="square" lIns="0" tIns="0" rIns="0" bIns="0" rtlCol="0"/>
          <a:lstStyle/>
          <a:p>
            <a:endParaRPr/>
          </a:p>
        </p:txBody>
      </p:sp>
      <p:sp>
        <p:nvSpPr>
          <p:cNvPr id="176" name="object 176"/>
          <p:cNvSpPr/>
          <p:nvPr/>
        </p:nvSpPr>
        <p:spPr>
          <a:xfrm>
            <a:off x="3042104" y="5445973"/>
            <a:ext cx="380365" cy="2540"/>
          </a:xfrm>
          <a:custGeom>
            <a:avLst/>
            <a:gdLst/>
            <a:ahLst/>
            <a:cxnLst/>
            <a:rect l="l" t="t" r="r" b="b"/>
            <a:pathLst>
              <a:path w="380364" h="2539">
                <a:moveTo>
                  <a:pt x="380009" y="2336"/>
                </a:moveTo>
                <a:lnTo>
                  <a:pt x="0" y="0"/>
                </a:lnTo>
              </a:path>
            </a:pathLst>
          </a:custGeom>
          <a:ln w="8890">
            <a:solidFill>
              <a:srgbClr val="EF3B3A"/>
            </a:solidFill>
            <a:prstDash val="lgDashDot"/>
          </a:ln>
        </p:spPr>
        <p:txBody>
          <a:bodyPr wrap="square" lIns="0" tIns="0" rIns="0" bIns="0" rtlCol="0"/>
          <a:lstStyle/>
          <a:p>
            <a:endParaRPr/>
          </a:p>
        </p:txBody>
      </p:sp>
      <p:sp>
        <p:nvSpPr>
          <p:cNvPr id="177" name="object 177"/>
          <p:cNvSpPr/>
          <p:nvPr/>
        </p:nvSpPr>
        <p:spPr>
          <a:xfrm>
            <a:off x="3185699" y="6504381"/>
            <a:ext cx="224790" cy="115570"/>
          </a:xfrm>
          <a:custGeom>
            <a:avLst/>
            <a:gdLst/>
            <a:ahLst/>
            <a:cxnLst/>
            <a:rect l="l" t="t" r="r" b="b"/>
            <a:pathLst>
              <a:path w="224789" h="115570">
                <a:moveTo>
                  <a:pt x="0" y="115201"/>
                </a:moveTo>
                <a:lnTo>
                  <a:pt x="111125" y="115519"/>
                </a:lnTo>
                <a:lnTo>
                  <a:pt x="113347" y="0"/>
                </a:lnTo>
                <a:lnTo>
                  <a:pt x="224472" y="457"/>
                </a:lnTo>
              </a:path>
            </a:pathLst>
          </a:custGeom>
          <a:ln w="8890">
            <a:solidFill>
              <a:srgbClr val="EF3B3A"/>
            </a:solidFill>
          </a:ln>
        </p:spPr>
        <p:txBody>
          <a:bodyPr wrap="square" lIns="0" tIns="0" rIns="0" bIns="0" rtlCol="0"/>
          <a:lstStyle/>
          <a:p>
            <a:endParaRPr/>
          </a:p>
        </p:txBody>
      </p:sp>
      <p:sp>
        <p:nvSpPr>
          <p:cNvPr id="178" name="object 178"/>
          <p:cNvSpPr/>
          <p:nvPr/>
        </p:nvSpPr>
        <p:spPr>
          <a:xfrm>
            <a:off x="3439214" y="6504952"/>
            <a:ext cx="102235" cy="635"/>
          </a:xfrm>
          <a:custGeom>
            <a:avLst/>
            <a:gdLst/>
            <a:ahLst/>
            <a:cxnLst/>
            <a:rect l="l" t="t" r="r" b="b"/>
            <a:pathLst>
              <a:path w="102235" h="634">
                <a:moveTo>
                  <a:pt x="0" y="0"/>
                </a:moveTo>
                <a:lnTo>
                  <a:pt x="101638" y="419"/>
                </a:lnTo>
              </a:path>
            </a:pathLst>
          </a:custGeom>
          <a:ln w="8890">
            <a:solidFill>
              <a:srgbClr val="EF3B3A"/>
            </a:solidFill>
            <a:prstDash val="dash"/>
          </a:ln>
        </p:spPr>
        <p:txBody>
          <a:bodyPr wrap="square" lIns="0" tIns="0" rIns="0" bIns="0" rtlCol="0"/>
          <a:lstStyle/>
          <a:p>
            <a:endParaRPr/>
          </a:p>
        </p:txBody>
      </p:sp>
      <p:sp>
        <p:nvSpPr>
          <p:cNvPr id="179" name="object 179"/>
          <p:cNvSpPr/>
          <p:nvPr/>
        </p:nvSpPr>
        <p:spPr>
          <a:xfrm>
            <a:off x="3555372" y="6505430"/>
            <a:ext cx="111125" cy="111760"/>
          </a:xfrm>
          <a:custGeom>
            <a:avLst/>
            <a:gdLst/>
            <a:ahLst/>
            <a:cxnLst/>
            <a:rect l="l" t="t" r="r" b="b"/>
            <a:pathLst>
              <a:path w="111125" h="111759">
                <a:moveTo>
                  <a:pt x="0" y="0"/>
                </a:moveTo>
                <a:lnTo>
                  <a:pt x="111125" y="457"/>
                </a:lnTo>
                <a:lnTo>
                  <a:pt x="111086" y="111582"/>
                </a:lnTo>
              </a:path>
            </a:pathLst>
          </a:custGeom>
          <a:ln w="8890">
            <a:solidFill>
              <a:srgbClr val="EF3B3A"/>
            </a:solidFill>
          </a:ln>
        </p:spPr>
        <p:txBody>
          <a:bodyPr wrap="square" lIns="0" tIns="0" rIns="0" bIns="0" rtlCol="0"/>
          <a:lstStyle/>
          <a:p>
            <a:endParaRPr/>
          </a:p>
        </p:txBody>
      </p:sp>
      <p:sp>
        <p:nvSpPr>
          <p:cNvPr id="180" name="object 180"/>
          <p:cNvSpPr/>
          <p:nvPr/>
        </p:nvSpPr>
        <p:spPr>
          <a:xfrm>
            <a:off x="3666388" y="6637746"/>
            <a:ext cx="0" cy="384175"/>
          </a:xfrm>
          <a:custGeom>
            <a:avLst/>
            <a:gdLst/>
            <a:ahLst/>
            <a:cxnLst/>
            <a:rect l="l" t="t" r="r" b="b"/>
            <a:pathLst>
              <a:path h="384175">
                <a:moveTo>
                  <a:pt x="0" y="0"/>
                </a:moveTo>
                <a:lnTo>
                  <a:pt x="0" y="383583"/>
                </a:lnTo>
              </a:path>
            </a:pathLst>
          </a:custGeom>
          <a:ln w="9018">
            <a:solidFill>
              <a:srgbClr val="EF3B3A"/>
            </a:solidFill>
            <a:prstDash val="lgDashDot"/>
          </a:ln>
        </p:spPr>
        <p:txBody>
          <a:bodyPr wrap="square" lIns="0" tIns="0" rIns="0" bIns="0" rtlCol="0"/>
          <a:lstStyle/>
          <a:p>
            <a:endParaRPr/>
          </a:p>
        </p:txBody>
      </p:sp>
      <p:sp>
        <p:nvSpPr>
          <p:cNvPr id="181" name="object 181"/>
          <p:cNvSpPr/>
          <p:nvPr/>
        </p:nvSpPr>
        <p:spPr>
          <a:xfrm>
            <a:off x="3555163" y="7031695"/>
            <a:ext cx="111760" cy="112395"/>
          </a:xfrm>
          <a:custGeom>
            <a:avLst/>
            <a:gdLst/>
            <a:ahLst/>
            <a:cxnLst/>
            <a:rect l="l" t="t" r="r" b="b"/>
            <a:pathLst>
              <a:path w="111760" h="112395">
                <a:moveTo>
                  <a:pt x="111163" y="0"/>
                </a:moveTo>
                <a:lnTo>
                  <a:pt x="111124" y="111125"/>
                </a:lnTo>
                <a:lnTo>
                  <a:pt x="0" y="111823"/>
                </a:lnTo>
              </a:path>
            </a:pathLst>
          </a:custGeom>
          <a:ln w="8890">
            <a:solidFill>
              <a:srgbClr val="EF3B3A"/>
            </a:solidFill>
          </a:ln>
        </p:spPr>
        <p:txBody>
          <a:bodyPr wrap="square" lIns="0" tIns="0" rIns="0" bIns="0" rtlCol="0"/>
          <a:lstStyle/>
          <a:p>
            <a:endParaRPr/>
          </a:p>
        </p:txBody>
      </p:sp>
      <p:sp>
        <p:nvSpPr>
          <p:cNvPr id="182" name="object 182"/>
          <p:cNvSpPr/>
          <p:nvPr/>
        </p:nvSpPr>
        <p:spPr>
          <a:xfrm>
            <a:off x="3518673" y="7143563"/>
            <a:ext cx="28575" cy="635"/>
          </a:xfrm>
          <a:custGeom>
            <a:avLst/>
            <a:gdLst/>
            <a:ahLst/>
            <a:cxnLst/>
            <a:rect l="l" t="t" r="r" b="b"/>
            <a:pathLst>
              <a:path w="28575" h="634">
                <a:moveTo>
                  <a:pt x="-4445" y="88"/>
                </a:moveTo>
                <a:lnTo>
                  <a:pt x="32829" y="88"/>
                </a:lnTo>
              </a:path>
            </a:pathLst>
          </a:custGeom>
          <a:ln w="9067">
            <a:solidFill>
              <a:srgbClr val="EF3B3A"/>
            </a:solidFill>
            <a:prstDash val="sysDot"/>
          </a:ln>
        </p:spPr>
        <p:txBody>
          <a:bodyPr wrap="square" lIns="0" tIns="0" rIns="0" bIns="0" rtlCol="0"/>
          <a:lstStyle/>
          <a:p>
            <a:endParaRPr/>
          </a:p>
        </p:txBody>
      </p:sp>
      <p:sp>
        <p:nvSpPr>
          <p:cNvPr id="183" name="object 183"/>
          <p:cNvSpPr/>
          <p:nvPr/>
        </p:nvSpPr>
        <p:spPr>
          <a:xfrm>
            <a:off x="3290075" y="7143763"/>
            <a:ext cx="224790" cy="81280"/>
          </a:xfrm>
          <a:custGeom>
            <a:avLst/>
            <a:gdLst/>
            <a:ahLst/>
            <a:cxnLst/>
            <a:rect l="l" t="t" r="r" b="b"/>
            <a:pathLst>
              <a:path w="224789" h="81279">
                <a:moveTo>
                  <a:pt x="224548" y="0"/>
                </a:moveTo>
                <a:lnTo>
                  <a:pt x="113423" y="698"/>
                </a:lnTo>
                <a:lnTo>
                  <a:pt x="111124" y="80784"/>
                </a:lnTo>
                <a:lnTo>
                  <a:pt x="0" y="80391"/>
                </a:lnTo>
              </a:path>
            </a:pathLst>
          </a:custGeom>
          <a:ln w="8890">
            <a:solidFill>
              <a:srgbClr val="EF3B3A"/>
            </a:solidFill>
          </a:ln>
        </p:spPr>
        <p:txBody>
          <a:bodyPr wrap="square" lIns="0" tIns="0" rIns="0" bIns="0" rtlCol="0"/>
          <a:lstStyle/>
          <a:p>
            <a:endParaRPr/>
          </a:p>
        </p:txBody>
      </p:sp>
      <p:sp>
        <p:nvSpPr>
          <p:cNvPr id="184" name="object 184"/>
          <p:cNvSpPr/>
          <p:nvPr/>
        </p:nvSpPr>
        <p:spPr>
          <a:xfrm>
            <a:off x="3054610" y="7202975"/>
            <a:ext cx="220979" cy="21590"/>
          </a:xfrm>
          <a:custGeom>
            <a:avLst/>
            <a:gdLst/>
            <a:ahLst/>
            <a:cxnLst/>
            <a:rect l="l" t="t" r="r" b="b"/>
            <a:pathLst>
              <a:path w="220979" h="21590">
                <a:moveTo>
                  <a:pt x="220725" y="21132"/>
                </a:moveTo>
                <a:lnTo>
                  <a:pt x="109600" y="20751"/>
                </a:lnTo>
                <a:lnTo>
                  <a:pt x="111124" y="25"/>
                </a:lnTo>
                <a:lnTo>
                  <a:pt x="0" y="0"/>
                </a:lnTo>
              </a:path>
            </a:pathLst>
          </a:custGeom>
          <a:ln w="8890">
            <a:solidFill>
              <a:srgbClr val="EF3B3A"/>
            </a:solidFill>
          </a:ln>
        </p:spPr>
        <p:txBody>
          <a:bodyPr wrap="square" lIns="0" tIns="0" rIns="0" bIns="0" rtlCol="0"/>
          <a:lstStyle/>
          <a:p>
            <a:endParaRPr/>
          </a:p>
        </p:txBody>
      </p:sp>
      <p:sp>
        <p:nvSpPr>
          <p:cNvPr id="185" name="object 185"/>
          <p:cNvSpPr/>
          <p:nvPr/>
        </p:nvSpPr>
        <p:spPr>
          <a:xfrm>
            <a:off x="3024327" y="7202970"/>
            <a:ext cx="24130" cy="0"/>
          </a:xfrm>
          <a:custGeom>
            <a:avLst/>
            <a:gdLst/>
            <a:ahLst/>
            <a:cxnLst/>
            <a:rect l="l" t="t" r="r" b="b"/>
            <a:pathLst>
              <a:path w="24130">
                <a:moveTo>
                  <a:pt x="23558" y="0"/>
                </a:moveTo>
                <a:lnTo>
                  <a:pt x="0" y="0"/>
                </a:lnTo>
              </a:path>
            </a:pathLst>
          </a:custGeom>
          <a:ln w="8890">
            <a:solidFill>
              <a:srgbClr val="EF3B3A"/>
            </a:solidFill>
            <a:prstDash val="sysDot"/>
          </a:ln>
        </p:spPr>
        <p:txBody>
          <a:bodyPr wrap="square" lIns="0" tIns="0" rIns="0" bIns="0" rtlCol="0"/>
          <a:lstStyle/>
          <a:p>
            <a:endParaRPr/>
          </a:p>
        </p:txBody>
      </p:sp>
      <p:sp>
        <p:nvSpPr>
          <p:cNvPr id="186" name="object 186"/>
          <p:cNvSpPr/>
          <p:nvPr/>
        </p:nvSpPr>
        <p:spPr>
          <a:xfrm>
            <a:off x="2909839" y="7091813"/>
            <a:ext cx="111125" cy="111760"/>
          </a:xfrm>
          <a:custGeom>
            <a:avLst/>
            <a:gdLst/>
            <a:ahLst/>
            <a:cxnLst/>
            <a:rect l="l" t="t" r="r" b="b"/>
            <a:pathLst>
              <a:path w="111125" h="111759">
                <a:moveTo>
                  <a:pt x="111125" y="111150"/>
                </a:moveTo>
                <a:lnTo>
                  <a:pt x="0" y="111125"/>
                </a:lnTo>
                <a:lnTo>
                  <a:pt x="38" y="0"/>
                </a:lnTo>
              </a:path>
            </a:pathLst>
          </a:custGeom>
          <a:ln w="8890">
            <a:solidFill>
              <a:srgbClr val="EF3B3A"/>
            </a:solidFill>
          </a:ln>
        </p:spPr>
        <p:txBody>
          <a:bodyPr wrap="square" lIns="0" tIns="0" rIns="0" bIns="0" rtlCol="0"/>
          <a:lstStyle/>
          <a:p>
            <a:endParaRPr/>
          </a:p>
        </p:txBody>
      </p:sp>
      <p:sp>
        <p:nvSpPr>
          <p:cNvPr id="187" name="object 187"/>
          <p:cNvSpPr/>
          <p:nvPr/>
        </p:nvSpPr>
        <p:spPr>
          <a:xfrm>
            <a:off x="2909928" y="6738967"/>
            <a:ext cx="0" cy="335280"/>
          </a:xfrm>
          <a:custGeom>
            <a:avLst/>
            <a:gdLst/>
            <a:ahLst/>
            <a:cxnLst/>
            <a:rect l="l" t="t" r="r" b="b"/>
            <a:pathLst>
              <a:path h="335279">
                <a:moveTo>
                  <a:pt x="0" y="0"/>
                </a:moveTo>
                <a:lnTo>
                  <a:pt x="0" y="334747"/>
                </a:lnTo>
              </a:path>
            </a:pathLst>
          </a:custGeom>
          <a:ln w="8989">
            <a:solidFill>
              <a:srgbClr val="EF3B3A"/>
            </a:solidFill>
            <a:prstDash val="lgDashDot"/>
          </a:ln>
        </p:spPr>
        <p:txBody>
          <a:bodyPr wrap="square" lIns="0" tIns="0" rIns="0" bIns="0" rtlCol="0"/>
          <a:lstStyle/>
          <a:p>
            <a:endParaRPr/>
          </a:p>
        </p:txBody>
      </p:sp>
      <p:sp>
        <p:nvSpPr>
          <p:cNvPr id="188" name="object 188"/>
          <p:cNvSpPr/>
          <p:nvPr/>
        </p:nvSpPr>
        <p:spPr>
          <a:xfrm>
            <a:off x="2909986" y="6618792"/>
            <a:ext cx="111760" cy="111125"/>
          </a:xfrm>
          <a:custGeom>
            <a:avLst/>
            <a:gdLst/>
            <a:ahLst/>
            <a:cxnLst/>
            <a:rect l="l" t="t" r="r" b="b"/>
            <a:pathLst>
              <a:path w="111760" h="111125">
                <a:moveTo>
                  <a:pt x="0" y="111125"/>
                </a:moveTo>
                <a:lnTo>
                  <a:pt x="38" y="0"/>
                </a:lnTo>
                <a:lnTo>
                  <a:pt x="111163" y="317"/>
                </a:lnTo>
              </a:path>
            </a:pathLst>
          </a:custGeom>
          <a:ln w="8890">
            <a:solidFill>
              <a:srgbClr val="EF3B3A"/>
            </a:solidFill>
          </a:ln>
        </p:spPr>
        <p:txBody>
          <a:bodyPr wrap="square" lIns="0" tIns="0" rIns="0" bIns="0" rtlCol="0"/>
          <a:lstStyle/>
          <a:p>
            <a:endParaRPr/>
          </a:p>
        </p:txBody>
      </p:sp>
      <p:sp>
        <p:nvSpPr>
          <p:cNvPr id="189" name="object 189"/>
          <p:cNvSpPr/>
          <p:nvPr/>
        </p:nvSpPr>
        <p:spPr>
          <a:xfrm>
            <a:off x="3054056" y="6619206"/>
            <a:ext cx="115570" cy="635"/>
          </a:xfrm>
          <a:custGeom>
            <a:avLst/>
            <a:gdLst/>
            <a:ahLst/>
            <a:cxnLst/>
            <a:rect l="l" t="t" r="r" b="b"/>
            <a:pathLst>
              <a:path w="115569" h="634">
                <a:moveTo>
                  <a:pt x="0" y="0"/>
                </a:moveTo>
                <a:lnTo>
                  <a:pt x="115189" y="330"/>
                </a:lnTo>
              </a:path>
            </a:pathLst>
          </a:custGeom>
          <a:ln w="8890">
            <a:solidFill>
              <a:srgbClr val="EF3B3A"/>
            </a:solidFill>
            <a:prstDash val="dash"/>
          </a:ln>
        </p:spPr>
        <p:txBody>
          <a:bodyPr wrap="square" lIns="0" tIns="0" rIns="0" bIns="0" rtlCol="0"/>
          <a:lstStyle/>
          <a:p>
            <a:endParaRPr/>
          </a:p>
        </p:txBody>
      </p:sp>
      <p:sp>
        <p:nvSpPr>
          <p:cNvPr id="190" name="object 190"/>
          <p:cNvSpPr/>
          <p:nvPr/>
        </p:nvSpPr>
        <p:spPr>
          <a:xfrm>
            <a:off x="1990897" y="6607861"/>
            <a:ext cx="711200" cy="668655"/>
          </a:xfrm>
          <a:custGeom>
            <a:avLst/>
            <a:gdLst/>
            <a:ahLst/>
            <a:cxnLst/>
            <a:rect l="l" t="t" r="r" b="b"/>
            <a:pathLst>
              <a:path w="711200" h="668654">
                <a:moveTo>
                  <a:pt x="0" y="0"/>
                </a:moveTo>
                <a:lnTo>
                  <a:pt x="710196" y="6413"/>
                </a:lnTo>
                <a:lnTo>
                  <a:pt x="711034" y="665505"/>
                </a:lnTo>
                <a:lnTo>
                  <a:pt x="571" y="668464"/>
                </a:lnTo>
                <a:lnTo>
                  <a:pt x="0" y="0"/>
                </a:lnTo>
                <a:close/>
              </a:path>
            </a:pathLst>
          </a:custGeom>
          <a:ln w="8890">
            <a:solidFill>
              <a:srgbClr val="EF3B3A"/>
            </a:solidFill>
            <a:prstDash val="lgDashDot"/>
          </a:ln>
        </p:spPr>
        <p:txBody>
          <a:bodyPr wrap="square" lIns="0" tIns="0" rIns="0" bIns="0" rtlCol="0"/>
          <a:lstStyle/>
          <a:p>
            <a:endParaRPr/>
          </a:p>
        </p:txBody>
      </p:sp>
      <p:sp>
        <p:nvSpPr>
          <p:cNvPr id="191" name="object 191"/>
          <p:cNvSpPr/>
          <p:nvPr/>
        </p:nvSpPr>
        <p:spPr>
          <a:xfrm>
            <a:off x="1267315" y="6607091"/>
            <a:ext cx="111125" cy="101600"/>
          </a:xfrm>
          <a:custGeom>
            <a:avLst/>
            <a:gdLst/>
            <a:ahLst/>
            <a:cxnLst/>
            <a:rect l="l" t="t" r="r" b="b"/>
            <a:pathLst>
              <a:path w="111125" h="101600">
                <a:moveTo>
                  <a:pt x="49822" y="101079"/>
                </a:moveTo>
                <a:lnTo>
                  <a:pt x="0" y="1752"/>
                </a:lnTo>
                <a:lnTo>
                  <a:pt x="111112" y="0"/>
                </a:lnTo>
              </a:path>
            </a:pathLst>
          </a:custGeom>
          <a:ln w="8890">
            <a:solidFill>
              <a:srgbClr val="EF3B3A"/>
            </a:solidFill>
          </a:ln>
        </p:spPr>
        <p:txBody>
          <a:bodyPr wrap="square" lIns="0" tIns="0" rIns="0" bIns="0" rtlCol="0"/>
          <a:lstStyle/>
          <a:p>
            <a:endParaRPr/>
          </a:p>
        </p:txBody>
      </p:sp>
      <p:sp>
        <p:nvSpPr>
          <p:cNvPr id="192" name="object 192"/>
          <p:cNvSpPr/>
          <p:nvPr/>
        </p:nvSpPr>
        <p:spPr>
          <a:xfrm>
            <a:off x="1675062" y="6607443"/>
            <a:ext cx="111125" cy="111760"/>
          </a:xfrm>
          <a:custGeom>
            <a:avLst/>
            <a:gdLst/>
            <a:ahLst/>
            <a:cxnLst/>
            <a:rect l="l" t="t" r="r" b="b"/>
            <a:pathLst>
              <a:path w="111125" h="111759">
                <a:moveTo>
                  <a:pt x="0" y="0"/>
                </a:moveTo>
                <a:lnTo>
                  <a:pt x="111125" y="419"/>
                </a:lnTo>
                <a:lnTo>
                  <a:pt x="110909" y="111544"/>
                </a:lnTo>
              </a:path>
            </a:pathLst>
          </a:custGeom>
          <a:ln w="8890">
            <a:solidFill>
              <a:srgbClr val="EF3B3A"/>
            </a:solidFill>
          </a:ln>
        </p:spPr>
        <p:txBody>
          <a:bodyPr wrap="square" lIns="0" tIns="0" rIns="0" bIns="0" rtlCol="0"/>
          <a:lstStyle/>
          <a:p>
            <a:endParaRPr/>
          </a:p>
        </p:txBody>
      </p:sp>
      <p:sp>
        <p:nvSpPr>
          <p:cNvPr id="193" name="object 193"/>
          <p:cNvSpPr/>
          <p:nvPr/>
        </p:nvSpPr>
        <p:spPr>
          <a:xfrm>
            <a:off x="1785825" y="6736275"/>
            <a:ext cx="635" cy="60960"/>
          </a:xfrm>
          <a:custGeom>
            <a:avLst/>
            <a:gdLst/>
            <a:ahLst/>
            <a:cxnLst/>
            <a:rect l="l" t="t" r="r" b="b"/>
            <a:pathLst>
              <a:path w="635" h="60959">
                <a:moveTo>
                  <a:pt x="114" y="0"/>
                </a:moveTo>
                <a:lnTo>
                  <a:pt x="0" y="60502"/>
                </a:lnTo>
              </a:path>
            </a:pathLst>
          </a:custGeom>
          <a:ln w="8890">
            <a:solidFill>
              <a:srgbClr val="EF3B3A"/>
            </a:solidFill>
            <a:prstDash val="sysDot"/>
          </a:ln>
        </p:spPr>
        <p:txBody>
          <a:bodyPr wrap="square" lIns="0" tIns="0" rIns="0" bIns="0" rtlCol="0"/>
          <a:lstStyle/>
          <a:p>
            <a:endParaRPr/>
          </a:p>
        </p:txBody>
      </p:sp>
      <p:sp>
        <p:nvSpPr>
          <p:cNvPr id="194" name="object 194"/>
          <p:cNvSpPr/>
          <p:nvPr/>
        </p:nvSpPr>
        <p:spPr>
          <a:xfrm>
            <a:off x="1778350" y="6805425"/>
            <a:ext cx="7620" cy="509905"/>
          </a:xfrm>
          <a:custGeom>
            <a:avLst/>
            <a:gdLst/>
            <a:ahLst/>
            <a:cxnLst/>
            <a:rect l="l" t="t" r="r" b="b"/>
            <a:pathLst>
              <a:path w="7619" h="509904">
                <a:moveTo>
                  <a:pt x="7454" y="0"/>
                </a:moveTo>
                <a:lnTo>
                  <a:pt x="6565" y="456831"/>
                </a:lnTo>
                <a:lnTo>
                  <a:pt x="0" y="509574"/>
                </a:lnTo>
              </a:path>
            </a:pathLst>
          </a:custGeom>
          <a:ln w="8890">
            <a:solidFill>
              <a:srgbClr val="EF3B3A"/>
            </a:solidFill>
            <a:prstDash val="lgDashDot"/>
          </a:ln>
        </p:spPr>
        <p:txBody>
          <a:bodyPr wrap="square" lIns="0" tIns="0" rIns="0" bIns="0" rtlCol="0"/>
          <a:lstStyle/>
          <a:p>
            <a:endParaRPr/>
          </a:p>
        </p:txBody>
      </p:sp>
      <p:sp>
        <p:nvSpPr>
          <p:cNvPr id="195" name="object 195"/>
          <p:cNvSpPr/>
          <p:nvPr/>
        </p:nvSpPr>
        <p:spPr>
          <a:xfrm>
            <a:off x="1600130" y="7276730"/>
            <a:ext cx="181603" cy="192760"/>
          </a:xfrm>
          <a:prstGeom prst="rect">
            <a:avLst/>
          </a:prstGeom>
          <a:blipFill>
            <a:blip r:embed="rId12" cstate="print"/>
            <a:stretch>
              <a:fillRect/>
            </a:stretch>
          </a:blipFill>
        </p:spPr>
        <p:txBody>
          <a:bodyPr wrap="square" lIns="0" tIns="0" rIns="0" bIns="0" rtlCol="0"/>
          <a:lstStyle/>
          <a:p>
            <a:endParaRPr/>
          </a:p>
        </p:txBody>
      </p:sp>
      <p:sp>
        <p:nvSpPr>
          <p:cNvPr id="196" name="object 196"/>
          <p:cNvSpPr/>
          <p:nvPr/>
        </p:nvSpPr>
        <p:spPr>
          <a:xfrm>
            <a:off x="1321845" y="6717559"/>
            <a:ext cx="278130" cy="554355"/>
          </a:xfrm>
          <a:custGeom>
            <a:avLst/>
            <a:gdLst/>
            <a:ahLst/>
            <a:cxnLst/>
            <a:rect l="l" t="t" r="r" b="b"/>
            <a:pathLst>
              <a:path w="278130" h="554354">
                <a:moveTo>
                  <a:pt x="278015" y="554227"/>
                </a:moveTo>
                <a:lnTo>
                  <a:pt x="0" y="0"/>
                </a:lnTo>
              </a:path>
            </a:pathLst>
          </a:custGeom>
          <a:ln w="8890">
            <a:solidFill>
              <a:srgbClr val="EF3B3A"/>
            </a:solidFill>
            <a:prstDash val="lgDashDot"/>
          </a:ln>
        </p:spPr>
        <p:txBody>
          <a:bodyPr wrap="square" lIns="0" tIns="0" rIns="0" bIns="0" rtlCol="0"/>
          <a:lstStyle/>
          <a:p>
            <a:endParaRPr/>
          </a:p>
        </p:txBody>
      </p:sp>
      <p:sp>
        <p:nvSpPr>
          <p:cNvPr id="197" name="object 197"/>
          <p:cNvSpPr/>
          <p:nvPr/>
        </p:nvSpPr>
        <p:spPr>
          <a:xfrm>
            <a:off x="3030862" y="6267905"/>
            <a:ext cx="113030" cy="210185"/>
          </a:xfrm>
          <a:custGeom>
            <a:avLst/>
            <a:gdLst/>
            <a:ahLst/>
            <a:cxnLst/>
            <a:rect l="l" t="t" r="r" b="b"/>
            <a:pathLst>
              <a:path w="113030" h="210185">
                <a:moveTo>
                  <a:pt x="0" y="209575"/>
                </a:moveTo>
                <a:lnTo>
                  <a:pt x="111125" y="209804"/>
                </a:lnTo>
                <a:lnTo>
                  <a:pt x="112788" y="330"/>
                </a:lnTo>
                <a:lnTo>
                  <a:pt x="1663" y="0"/>
                </a:lnTo>
              </a:path>
            </a:pathLst>
          </a:custGeom>
          <a:ln w="8890">
            <a:solidFill>
              <a:srgbClr val="EF3B3A"/>
            </a:solidFill>
          </a:ln>
        </p:spPr>
        <p:txBody>
          <a:bodyPr wrap="square" lIns="0" tIns="0" rIns="0" bIns="0" rtlCol="0"/>
          <a:lstStyle/>
          <a:p>
            <a:endParaRPr/>
          </a:p>
        </p:txBody>
      </p:sp>
      <p:sp>
        <p:nvSpPr>
          <p:cNvPr id="198" name="object 198"/>
          <p:cNvSpPr/>
          <p:nvPr/>
        </p:nvSpPr>
        <p:spPr>
          <a:xfrm>
            <a:off x="2922783" y="6267583"/>
            <a:ext cx="85725" cy="635"/>
          </a:xfrm>
          <a:custGeom>
            <a:avLst/>
            <a:gdLst/>
            <a:ahLst/>
            <a:cxnLst/>
            <a:rect l="l" t="t" r="r" b="b"/>
            <a:pathLst>
              <a:path w="85725" h="635">
                <a:moveTo>
                  <a:pt x="85356" y="253"/>
                </a:moveTo>
                <a:lnTo>
                  <a:pt x="0" y="0"/>
                </a:lnTo>
              </a:path>
            </a:pathLst>
          </a:custGeom>
          <a:ln w="8890">
            <a:solidFill>
              <a:srgbClr val="EF3B3A"/>
            </a:solidFill>
            <a:prstDash val="sysDot"/>
          </a:ln>
        </p:spPr>
        <p:txBody>
          <a:bodyPr wrap="square" lIns="0" tIns="0" rIns="0" bIns="0" rtlCol="0"/>
          <a:lstStyle/>
          <a:p>
            <a:endParaRPr/>
          </a:p>
        </p:txBody>
      </p:sp>
      <p:sp>
        <p:nvSpPr>
          <p:cNvPr id="199" name="object 199"/>
          <p:cNvSpPr/>
          <p:nvPr/>
        </p:nvSpPr>
        <p:spPr>
          <a:xfrm>
            <a:off x="2191089" y="6265444"/>
            <a:ext cx="720090" cy="2540"/>
          </a:xfrm>
          <a:custGeom>
            <a:avLst/>
            <a:gdLst/>
            <a:ahLst/>
            <a:cxnLst/>
            <a:rect l="l" t="t" r="r" b="b"/>
            <a:pathLst>
              <a:path w="720089" h="2539">
                <a:moveTo>
                  <a:pt x="719493" y="2108"/>
                </a:moveTo>
                <a:lnTo>
                  <a:pt x="0" y="0"/>
                </a:lnTo>
              </a:path>
            </a:pathLst>
          </a:custGeom>
          <a:ln w="8890">
            <a:solidFill>
              <a:srgbClr val="EF3B3A"/>
            </a:solidFill>
            <a:prstDash val="lgDashDot"/>
          </a:ln>
        </p:spPr>
        <p:txBody>
          <a:bodyPr wrap="square" lIns="0" tIns="0" rIns="0" bIns="0" rtlCol="0"/>
          <a:lstStyle/>
          <a:p>
            <a:endParaRPr/>
          </a:p>
        </p:txBody>
      </p:sp>
      <p:sp>
        <p:nvSpPr>
          <p:cNvPr id="200" name="object 200"/>
          <p:cNvSpPr/>
          <p:nvPr/>
        </p:nvSpPr>
        <p:spPr>
          <a:xfrm>
            <a:off x="2067774" y="6265085"/>
            <a:ext cx="111125" cy="210820"/>
          </a:xfrm>
          <a:custGeom>
            <a:avLst/>
            <a:gdLst/>
            <a:ahLst/>
            <a:cxnLst/>
            <a:rect l="l" t="t" r="r" b="b"/>
            <a:pathLst>
              <a:path w="111125" h="210820">
                <a:moveTo>
                  <a:pt x="111125" y="330"/>
                </a:moveTo>
                <a:lnTo>
                  <a:pt x="0" y="0"/>
                </a:lnTo>
                <a:lnTo>
                  <a:pt x="0" y="210400"/>
                </a:lnTo>
                <a:lnTo>
                  <a:pt x="111125" y="210642"/>
                </a:lnTo>
              </a:path>
            </a:pathLst>
          </a:custGeom>
          <a:ln w="8890">
            <a:solidFill>
              <a:srgbClr val="EF3B3A"/>
            </a:solidFill>
          </a:ln>
        </p:spPr>
        <p:txBody>
          <a:bodyPr wrap="square" lIns="0" tIns="0" rIns="0" bIns="0" rtlCol="0"/>
          <a:lstStyle/>
          <a:p>
            <a:endParaRPr/>
          </a:p>
        </p:txBody>
      </p:sp>
      <p:sp>
        <p:nvSpPr>
          <p:cNvPr id="201" name="object 201"/>
          <p:cNvSpPr/>
          <p:nvPr/>
        </p:nvSpPr>
        <p:spPr>
          <a:xfrm>
            <a:off x="2203241" y="6475771"/>
            <a:ext cx="85725" cy="635"/>
          </a:xfrm>
          <a:custGeom>
            <a:avLst/>
            <a:gdLst/>
            <a:ahLst/>
            <a:cxnLst/>
            <a:rect l="l" t="t" r="r" b="b"/>
            <a:pathLst>
              <a:path w="85725" h="635">
                <a:moveTo>
                  <a:pt x="0" y="0"/>
                </a:moveTo>
                <a:lnTo>
                  <a:pt x="85191" y="177"/>
                </a:lnTo>
              </a:path>
            </a:pathLst>
          </a:custGeom>
          <a:ln w="8889">
            <a:solidFill>
              <a:srgbClr val="EF3B3A"/>
            </a:solidFill>
            <a:prstDash val="sysDot"/>
          </a:ln>
        </p:spPr>
        <p:txBody>
          <a:bodyPr wrap="square" lIns="0" tIns="0" rIns="0" bIns="0" rtlCol="0"/>
          <a:lstStyle/>
          <a:p>
            <a:endParaRPr/>
          </a:p>
        </p:txBody>
      </p:sp>
      <p:sp>
        <p:nvSpPr>
          <p:cNvPr id="202" name="object 202"/>
          <p:cNvSpPr/>
          <p:nvPr/>
        </p:nvSpPr>
        <p:spPr>
          <a:xfrm>
            <a:off x="2300608" y="6475972"/>
            <a:ext cx="718185" cy="1905"/>
          </a:xfrm>
          <a:custGeom>
            <a:avLst/>
            <a:gdLst/>
            <a:ahLst/>
            <a:cxnLst/>
            <a:rect l="l" t="t" r="r" b="b"/>
            <a:pathLst>
              <a:path w="718185" h="1904">
                <a:moveTo>
                  <a:pt x="0" y="0"/>
                </a:moveTo>
                <a:lnTo>
                  <a:pt x="718083" y="1485"/>
                </a:lnTo>
              </a:path>
            </a:pathLst>
          </a:custGeom>
          <a:ln w="8890">
            <a:solidFill>
              <a:srgbClr val="EF3B3A"/>
            </a:solidFill>
            <a:prstDash val="lgDashDot"/>
          </a:ln>
        </p:spPr>
        <p:txBody>
          <a:bodyPr wrap="square" lIns="0" tIns="0" rIns="0" bIns="0" rtlCol="0"/>
          <a:lstStyle/>
          <a:p>
            <a:endParaRPr/>
          </a:p>
        </p:txBody>
      </p:sp>
      <p:sp>
        <p:nvSpPr>
          <p:cNvPr id="203" name="object 203"/>
          <p:cNvSpPr/>
          <p:nvPr/>
        </p:nvSpPr>
        <p:spPr>
          <a:xfrm>
            <a:off x="1030982" y="6109883"/>
            <a:ext cx="48260" cy="100965"/>
          </a:xfrm>
          <a:custGeom>
            <a:avLst/>
            <a:gdLst/>
            <a:ahLst/>
            <a:cxnLst/>
            <a:rect l="l" t="t" r="r" b="b"/>
            <a:pathLst>
              <a:path w="48259" h="100964">
                <a:moveTo>
                  <a:pt x="0" y="0"/>
                </a:moveTo>
                <a:lnTo>
                  <a:pt x="47739" y="100342"/>
                </a:lnTo>
              </a:path>
            </a:pathLst>
          </a:custGeom>
          <a:ln w="8890">
            <a:solidFill>
              <a:srgbClr val="EF3B3A"/>
            </a:solidFill>
          </a:ln>
        </p:spPr>
        <p:txBody>
          <a:bodyPr wrap="square" lIns="0" tIns="0" rIns="0" bIns="0" rtlCol="0"/>
          <a:lstStyle/>
          <a:p>
            <a:endParaRPr/>
          </a:p>
        </p:txBody>
      </p:sp>
      <p:sp>
        <p:nvSpPr>
          <p:cNvPr id="204" name="object 204"/>
          <p:cNvSpPr/>
          <p:nvPr/>
        </p:nvSpPr>
        <p:spPr>
          <a:xfrm>
            <a:off x="1087395" y="6228458"/>
            <a:ext cx="30480" cy="64135"/>
          </a:xfrm>
          <a:custGeom>
            <a:avLst/>
            <a:gdLst/>
            <a:ahLst/>
            <a:cxnLst/>
            <a:rect l="l" t="t" r="r" b="b"/>
            <a:pathLst>
              <a:path w="30480" h="64135">
                <a:moveTo>
                  <a:pt x="0" y="0"/>
                </a:moveTo>
                <a:lnTo>
                  <a:pt x="30353" y="63804"/>
                </a:lnTo>
              </a:path>
            </a:pathLst>
          </a:custGeom>
          <a:ln w="8890">
            <a:solidFill>
              <a:srgbClr val="EF3B3A"/>
            </a:solidFill>
            <a:prstDash val="sysDot"/>
          </a:ln>
        </p:spPr>
        <p:txBody>
          <a:bodyPr wrap="square" lIns="0" tIns="0" rIns="0" bIns="0" rtlCol="0"/>
          <a:lstStyle/>
          <a:p>
            <a:endParaRPr/>
          </a:p>
        </p:txBody>
      </p:sp>
      <p:sp>
        <p:nvSpPr>
          <p:cNvPr id="205" name="object 205"/>
          <p:cNvSpPr/>
          <p:nvPr/>
        </p:nvSpPr>
        <p:spPr>
          <a:xfrm>
            <a:off x="1122083" y="6301370"/>
            <a:ext cx="126364" cy="264795"/>
          </a:xfrm>
          <a:custGeom>
            <a:avLst/>
            <a:gdLst/>
            <a:ahLst/>
            <a:cxnLst/>
            <a:rect l="l" t="t" r="r" b="b"/>
            <a:pathLst>
              <a:path w="126365" h="264795">
                <a:moveTo>
                  <a:pt x="0" y="0"/>
                </a:moveTo>
                <a:lnTo>
                  <a:pt x="125742" y="264312"/>
                </a:lnTo>
              </a:path>
            </a:pathLst>
          </a:custGeom>
          <a:ln w="8890">
            <a:solidFill>
              <a:srgbClr val="EF3B3A"/>
            </a:solidFill>
            <a:prstDash val="lgDashDot"/>
          </a:ln>
        </p:spPr>
        <p:txBody>
          <a:bodyPr wrap="square" lIns="0" tIns="0" rIns="0" bIns="0" rtlCol="0"/>
          <a:lstStyle/>
          <a:p>
            <a:endParaRPr/>
          </a:p>
        </p:txBody>
      </p:sp>
      <p:sp>
        <p:nvSpPr>
          <p:cNvPr id="206" name="object 206"/>
          <p:cNvSpPr/>
          <p:nvPr/>
        </p:nvSpPr>
        <p:spPr>
          <a:xfrm>
            <a:off x="1252164" y="6574790"/>
            <a:ext cx="48260" cy="100965"/>
          </a:xfrm>
          <a:custGeom>
            <a:avLst/>
            <a:gdLst/>
            <a:ahLst/>
            <a:cxnLst/>
            <a:rect l="l" t="t" r="r" b="b"/>
            <a:pathLst>
              <a:path w="48259" h="100965">
                <a:moveTo>
                  <a:pt x="0" y="0"/>
                </a:moveTo>
                <a:lnTo>
                  <a:pt x="47739" y="100342"/>
                </a:lnTo>
              </a:path>
            </a:pathLst>
          </a:custGeom>
          <a:ln w="8890">
            <a:solidFill>
              <a:srgbClr val="EF3B3A"/>
            </a:solidFill>
          </a:ln>
        </p:spPr>
        <p:txBody>
          <a:bodyPr wrap="square" lIns="0" tIns="0" rIns="0" bIns="0" rtlCol="0"/>
          <a:lstStyle/>
          <a:p>
            <a:endParaRPr/>
          </a:p>
        </p:txBody>
      </p:sp>
      <p:sp>
        <p:nvSpPr>
          <p:cNvPr id="207" name="object 207"/>
          <p:cNvSpPr/>
          <p:nvPr/>
        </p:nvSpPr>
        <p:spPr>
          <a:xfrm>
            <a:off x="1719953" y="6104323"/>
            <a:ext cx="0" cy="504825"/>
          </a:xfrm>
          <a:custGeom>
            <a:avLst/>
            <a:gdLst/>
            <a:ahLst/>
            <a:cxnLst/>
            <a:rect l="l" t="t" r="r" b="b"/>
            <a:pathLst>
              <a:path h="504825">
                <a:moveTo>
                  <a:pt x="0" y="0"/>
                </a:moveTo>
                <a:lnTo>
                  <a:pt x="0" y="504510"/>
                </a:lnTo>
              </a:path>
            </a:pathLst>
          </a:custGeom>
          <a:ln w="9639">
            <a:solidFill>
              <a:srgbClr val="EF3B3A"/>
            </a:solidFill>
          </a:ln>
        </p:spPr>
        <p:txBody>
          <a:bodyPr wrap="square" lIns="0" tIns="0" rIns="0" bIns="0" rtlCol="0"/>
          <a:lstStyle/>
          <a:p>
            <a:endParaRPr/>
          </a:p>
        </p:txBody>
      </p:sp>
      <p:sp>
        <p:nvSpPr>
          <p:cNvPr id="208" name="object 208"/>
          <p:cNvSpPr txBox="1"/>
          <p:nvPr/>
        </p:nvSpPr>
        <p:spPr>
          <a:xfrm>
            <a:off x="807220" y="7808409"/>
            <a:ext cx="241300" cy="126364"/>
          </a:xfrm>
          <a:prstGeom prst="rect">
            <a:avLst/>
          </a:prstGeom>
        </p:spPr>
        <p:txBody>
          <a:bodyPr vert="horz" wrap="square" lIns="0" tIns="13970" rIns="0" bIns="0" rtlCol="0">
            <a:spAutoFit/>
          </a:bodyPr>
          <a:lstStyle/>
          <a:p>
            <a:pPr marL="48260">
              <a:lnSpc>
                <a:spcPts val="390"/>
              </a:lnSpc>
              <a:spcBef>
                <a:spcPts val="110"/>
              </a:spcBef>
            </a:pPr>
            <a:r>
              <a:rPr sz="350" b="1" spc="5" dirty="0">
                <a:solidFill>
                  <a:srgbClr val="231F20"/>
                </a:solidFill>
                <a:latin typeface="Arial"/>
                <a:cs typeface="Arial"/>
              </a:rPr>
              <a:t>Intake</a:t>
            </a:r>
            <a:endParaRPr sz="350">
              <a:latin typeface="Arial"/>
              <a:cs typeface="Arial"/>
            </a:endParaRPr>
          </a:p>
          <a:p>
            <a:pPr marL="12700">
              <a:lnSpc>
                <a:spcPts val="390"/>
              </a:lnSpc>
            </a:pPr>
            <a:r>
              <a:rPr sz="350" b="1" spc="0" dirty="0">
                <a:solidFill>
                  <a:srgbClr val="231F20"/>
                </a:solidFill>
                <a:latin typeface="Arial"/>
                <a:cs typeface="Arial"/>
              </a:rPr>
              <a:t>Structure</a:t>
            </a:r>
            <a:endParaRPr sz="350">
              <a:latin typeface="Arial"/>
              <a:cs typeface="Arial"/>
            </a:endParaRPr>
          </a:p>
        </p:txBody>
      </p:sp>
      <p:sp>
        <p:nvSpPr>
          <p:cNvPr id="209" name="object 209"/>
          <p:cNvSpPr txBox="1"/>
          <p:nvPr/>
        </p:nvSpPr>
        <p:spPr>
          <a:xfrm>
            <a:off x="2256963" y="7435447"/>
            <a:ext cx="160020" cy="119380"/>
          </a:xfrm>
          <a:prstGeom prst="rect">
            <a:avLst/>
          </a:prstGeom>
        </p:spPr>
        <p:txBody>
          <a:bodyPr vert="horz" wrap="square" lIns="0" tIns="14604" rIns="0" bIns="0" rtlCol="0">
            <a:spAutoFit/>
          </a:bodyPr>
          <a:lstStyle/>
          <a:p>
            <a:pPr marL="19685" marR="5080" indent="-7620">
              <a:lnSpc>
                <a:spcPct val="100000"/>
              </a:lnSpc>
              <a:spcBef>
                <a:spcPts val="114"/>
              </a:spcBef>
            </a:pPr>
            <a:r>
              <a:rPr sz="300" b="1" spc="10" dirty="0">
                <a:solidFill>
                  <a:srgbClr val="231F20"/>
                </a:solidFill>
                <a:latin typeface="Arial"/>
                <a:cs typeface="Arial"/>
              </a:rPr>
              <a:t>H</a:t>
            </a:r>
            <a:r>
              <a:rPr sz="300" b="1" spc="15" dirty="0">
                <a:solidFill>
                  <a:srgbClr val="231F20"/>
                </a:solidFill>
                <a:latin typeface="Arial"/>
                <a:cs typeface="Arial"/>
              </a:rPr>
              <a:t>ealth  </a:t>
            </a:r>
            <a:r>
              <a:rPr sz="300" b="1" spc="-15" dirty="0">
                <a:solidFill>
                  <a:srgbClr val="231F20"/>
                </a:solidFill>
                <a:latin typeface="Arial"/>
                <a:cs typeface="Arial"/>
              </a:rPr>
              <a:t>S</a:t>
            </a:r>
            <a:r>
              <a:rPr sz="300" b="1" spc="15" dirty="0">
                <a:solidFill>
                  <a:srgbClr val="231F20"/>
                </a:solidFill>
                <a:latin typeface="Arial"/>
                <a:cs typeface="Arial"/>
              </a:rPr>
              <a:t>outh</a:t>
            </a:r>
            <a:endParaRPr sz="300">
              <a:latin typeface="Arial"/>
              <a:cs typeface="Arial"/>
            </a:endParaRPr>
          </a:p>
        </p:txBody>
      </p:sp>
      <p:sp>
        <p:nvSpPr>
          <p:cNvPr id="210" name="object 210"/>
          <p:cNvSpPr txBox="1"/>
          <p:nvPr/>
        </p:nvSpPr>
        <p:spPr>
          <a:xfrm>
            <a:off x="3287372" y="7396202"/>
            <a:ext cx="245745" cy="119380"/>
          </a:xfrm>
          <a:prstGeom prst="rect">
            <a:avLst/>
          </a:prstGeom>
        </p:spPr>
        <p:txBody>
          <a:bodyPr vert="horz" wrap="square" lIns="0" tIns="14604" rIns="0" bIns="0" rtlCol="0">
            <a:spAutoFit/>
          </a:bodyPr>
          <a:lstStyle/>
          <a:p>
            <a:pPr algn="ctr">
              <a:lnSpc>
                <a:spcPct val="100000"/>
              </a:lnSpc>
              <a:spcBef>
                <a:spcPts val="114"/>
              </a:spcBef>
            </a:pPr>
            <a:r>
              <a:rPr sz="300" b="1" spc="-10" dirty="0">
                <a:solidFill>
                  <a:srgbClr val="231F20"/>
                </a:solidFill>
                <a:latin typeface="Arial"/>
                <a:cs typeface="Arial"/>
              </a:rPr>
              <a:t>AE</a:t>
            </a:r>
            <a:endParaRPr sz="300">
              <a:latin typeface="Arial"/>
              <a:cs typeface="Arial"/>
            </a:endParaRPr>
          </a:p>
          <a:p>
            <a:pPr algn="ctr">
              <a:lnSpc>
                <a:spcPct val="100000"/>
              </a:lnSpc>
            </a:pPr>
            <a:r>
              <a:rPr sz="300" b="1" spc="5" dirty="0">
                <a:solidFill>
                  <a:srgbClr val="231F20"/>
                </a:solidFill>
                <a:latin typeface="Arial"/>
                <a:cs typeface="Arial"/>
              </a:rPr>
              <a:t>Substation</a:t>
            </a:r>
            <a:endParaRPr sz="300">
              <a:latin typeface="Arial"/>
              <a:cs typeface="Arial"/>
            </a:endParaRPr>
          </a:p>
        </p:txBody>
      </p:sp>
      <p:sp>
        <p:nvSpPr>
          <p:cNvPr id="211" name="object 211"/>
          <p:cNvSpPr txBox="1"/>
          <p:nvPr/>
        </p:nvSpPr>
        <p:spPr>
          <a:xfrm>
            <a:off x="2919966" y="7471131"/>
            <a:ext cx="184150" cy="73660"/>
          </a:xfrm>
          <a:prstGeom prst="rect">
            <a:avLst/>
          </a:prstGeom>
        </p:spPr>
        <p:txBody>
          <a:bodyPr vert="horz" wrap="square" lIns="0" tIns="14604" rIns="0" bIns="0" rtlCol="0">
            <a:spAutoFit/>
          </a:bodyPr>
          <a:lstStyle/>
          <a:p>
            <a:pPr marL="12700">
              <a:lnSpc>
                <a:spcPct val="100000"/>
              </a:lnSpc>
              <a:spcBef>
                <a:spcPts val="114"/>
              </a:spcBef>
            </a:pPr>
            <a:r>
              <a:rPr sz="300" b="1" spc="10" dirty="0">
                <a:solidFill>
                  <a:srgbClr val="231F20"/>
                </a:solidFill>
                <a:latin typeface="Arial"/>
                <a:cs typeface="Arial"/>
              </a:rPr>
              <a:t>Medical</a:t>
            </a:r>
            <a:endParaRPr sz="300">
              <a:latin typeface="Arial"/>
              <a:cs typeface="Arial"/>
            </a:endParaRPr>
          </a:p>
        </p:txBody>
      </p:sp>
      <p:sp>
        <p:nvSpPr>
          <p:cNvPr id="212" name="object 212"/>
          <p:cNvSpPr txBox="1"/>
          <p:nvPr/>
        </p:nvSpPr>
        <p:spPr>
          <a:xfrm>
            <a:off x="2904564" y="7516977"/>
            <a:ext cx="214629" cy="73660"/>
          </a:xfrm>
          <a:prstGeom prst="rect">
            <a:avLst/>
          </a:prstGeom>
        </p:spPr>
        <p:txBody>
          <a:bodyPr vert="horz" wrap="square" lIns="0" tIns="14604" rIns="0" bIns="0" rtlCol="0">
            <a:spAutoFit/>
          </a:bodyPr>
          <a:lstStyle/>
          <a:p>
            <a:pPr marL="12700">
              <a:lnSpc>
                <a:spcPct val="100000"/>
              </a:lnSpc>
              <a:spcBef>
                <a:spcPts val="114"/>
              </a:spcBef>
            </a:pPr>
            <a:r>
              <a:rPr sz="300" b="1" spc="5" dirty="0">
                <a:solidFill>
                  <a:srgbClr val="231F20"/>
                </a:solidFill>
                <a:latin typeface="Arial"/>
                <a:cs typeface="Arial"/>
              </a:rPr>
              <a:t>Examiner</a:t>
            </a:r>
            <a:endParaRPr sz="300">
              <a:latin typeface="Arial"/>
              <a:cs typeface="Arial"/>
            </a:endParaRPr>
          </a:p>
        </p:txBody>
      </p:sp>
      <p:sp>
        <p:nvSpPr>
          <p:cNvPr id="213" name="object 213"/>
          <p:cNvSpPr/>
          <p:nvPr/>
        </p:nvSpPr>
        <p:spPr>
          <a:xfrm>
            <a:off x="1737360" y="7300032"/>
            <a:ext cx="46672" cy="144462"/>
          </a:xfrm>
          <a:prstGeom prst="rect">
            <a:avLst/>
          </a:prstGeom>
          <a:blipFill>
            <a:blip r:embed="rId13" cstate="print"/>
            <a:stretch>
              <a:fillRect/>
            </a:stretch>
          </a:blipFill>
        </p:spPr>
        <p:txBody>
          <a:bodyPr wrap="square" lIns="0" tIns="0" rIns="0" bIns="0" rtlCol="0"/>
          <a:lstStyle/>
          <a:p>
            <a:endParaRPr/>
          </a:p>
        </p:txBody>
      </p:sp>
      <p:sp>
        <p:nvSpPr>
          <p:cNvPr id="214" name="object 214"/>
          <p:cNvSpPr/>
          <p:nvPr/>
        </p:nvSpPr>
        <p:spPr>
          <a:xfrm>
            <a:off x="1737360" y="7300032"/>
            <a:ext cx="46990" cy="144780"/>
          </a:xfrm>
          <a:custGeom>
            <a:avLst/>
            <a:gdLst/>
            <a:ahLst/>
            <a:cxnLst/>
            <a:rect l="l" t="t" r="r" b="b"/>
            <a:pathLst>
              <a:path w="46989" h="144779">
                <a:moveTo>
                  <a:pt x="0" y="0"/>
                </a:moveTo>
                <a:lnTo>
                  <a:pt x="2222" y="144462"/>
                </a:lnTo>
                <a:lnTo>
                  <a:pt x="24447" y="135572"/>
                </a:lnTo>
                <a:lnTo>
                  <a:pt x="46672" y="0"/>
                </a:lnTo>
                <a:lnTo>
                  <a:pt x="0" y="0"/>
                </a:lnTo>
                <a:close/>
              </a:path>
            </a:pathLst>
          </a:custGeom>
          <a:ln w="3175">
            <a:solidFill>
              <a:srgbClr val="010202"/>
            </a:solidFill>
          </a:ln>
        </p:spPr>
        <p:txBody>
          <a:bodyPr wrap="square" lIns="0" tIns="0" rIns="0" bIns="0" rtlCol="0"/>
          <a:lstStyle/>
          <a:p>
            <a:endParaRPr/>
          </a:p>
        </p:txBody>
      </p:sp>
      <p:sp>
        <p:nvSpPr>
          <p:cNvPr id="215" name="object 215"/>
          <p:cNvSpPr/>
          <p:nvPr/>
        </p:nvSpPr>
        <p:spPr>
          <a:xfrm>
            <a:off x="1986838" y="7272807"/>
            <a:ext cx="28333" cy="35001"/>
          </a:xfrm>
          <a:prstGeom prst="rect">
            <a:avLst/>
          </a:prstGeom>
          <a:blipFill>
            <a:blip r:embed="rId14" cstate="print"/>
            <a:stretch>
              <a:fillRect/>
            </a:stretch>
          </a:blipFill>
        </p:spPr>
        <p:txBody>
          <a:bodyPr wrap="square" lIns="0" tIns="0" rIns="0" bIns="0" rtlCol="0"/>
          <a:lstStyle/>
          <a:p>
            <a:endParaRPr/>
          </a:p>
        </p:txBody>
      </p:sp>
      <p:sp>
        <p:nvSpPr>
          <p:cNvPr id="216" name="object 216"/>
          <p:cNvSpPr/>
          <p:nvPr/>
        </p:nvSpPr>
        <p:spPr>
          <a:xfrm>
            <a:off x="1986836" y="7272806"/>
            <a:ext cx="28575" cy="35560"/>
          </a:xfrm>
          <a:custGeom>
            <a:avLst/>
            <a:gdLst/>
            <a:ahLst/>
            <a:cxnLst/>
            <a:rect l="l" t="t" r="r" b="b"/>
            <a:pathLst>
              <a:path w="28575" h="35559">
                <a:moveTo>
                  <a:pt x="0" y="0"/>
                </a:moveTo>
                <a:lnTo>
                  <a:pt x="28333" y="0"/>
                </a:lnTo>
                <a:lnTo>
                  <a:pt x="28333" y="35001"/>
                </a:lnTo>
                <a:lnTo>
                  <a:pt x="0" y="35001"/>
                </a:lnTo>
                <a:lnTo>
                  <a:pt x="0" y="0"/>
                </a:lnTo>
                <a:close/>
              </a:path>
            </a:pathLst>
          </a:custGeom>
          <a:ln w="3175">
            <a:solidFill>
              <a:srgbClr val="010202"/>
            </a:solidFill>
          </a:ln>
        </p:spPr>
        <p:txBody>
          <a:bodyPr wrap="square" lIns="0" tIns="0" rIns="0" bIns="0" rtlCol="0"/>
          <a:lstStyle/>
          <a:p>
            <a:endParaRPr/>
          </a:p>
        </p:txBody>
      </p:sp>
      <p:sp>
        <p:nvSpPr>
          <p:cNvPr id="217" name="object 217"/>
          <p:cNvSpPr txBox="1"/>
          <p:nvPr/>
        </p:nvSpPr>
        <p:spPr>
          <a:xfrm>
            <a:off x="1537783" y="7325193"/>
            <a:ext cx="60325" cy="100330"/>
          </a:xfrm>
          <a:prstGeom prst="rect">
            <a:avLst/>
          </a:prstGeom>
        </p:spPr>
        <p:txBody>
          <a:bodyPr vert="horz" wrap="square" lIns="0" tIns="11430" rIns="0" bIns="0" rtlCol="0">
            <a:spAutoFit/>
          </a:bodyPr>
          <a:lstStyle/>
          <a:p>
            <a:pPr marL="12700">
              <a:lnSpc>
                <a:spcPct val="100000"/>
              </a:lnSpc>
              <a:spcBef>
                <a:spcPts val="90"/>
              </a:spcBef>
            </a:pPr>
            <a:r>
              <a:rPr sz="500" b="1" spc="-10" dirty="0">
                <a:solidFill>
                  <a:srgbClr val="231F20"/>
                </a:solidFill>
                <a:latin typeface="Arial"/>
                <a:cs typeface="Arial"/>
              </a:rPr>
              <a:t>1</a:t>
            </a:r>
            <a:endParaRPr sz="500">
              <a:latin typeface="Arial"/>
              <a:cs typeface="Arial"/>
            </a:endParaRPr>
          </a:p>
        </p:txBody>
      </p:sp>
      <p:sp>
        <p:nvSpPr>
          <p:cNvPr id="218" name="object 218"/>
          <p:cNvSpPr/>
          <p:nvPr/>
        </p:nvSpPr>
        <p:spPr>
          <a:xfrm>
            <a:off x="1519398" y="7331609"/>
            <a:ext cx="96304" cy="96316"/>
          </a:xfrm>
          <a:prstGeom prst="rect">
            <a:avLst/>
          </a:prstGeom>
          <a:blipFill>
            <a:blip r:embed="rId15" cstate="print"/>
            <a:stretch>
              <a:fillRect/>
            </a:stretch>
          </a:blipFill>
        </p:spPr>
        <p:txBody>
          <a:bodyPr wrap="square" lIns="0" tIns="0" rIns="0" bIns="0" rtlCol="0"/>
          <a:lstStyle/>
          <a:p>
            <a:endParaRPr/>
          </a:p>
        </p:txBody>
      </p:sp>
      <p:sp>
        <p:nvSpPr>
          <p:cNvPr id="219" name="object 219"/>
          <p:cNvSpPr/>
          <p:nvPr/>
        </p:nvSpPr>
        <p:spPr>
          <a:xfrm>
            <a:off x="3601478" y="6189516"/>
            <a:ext cx="0" cy="60325"/>
          </a:xfrm>
          <a:custGeom>
            <a:avLst/>
            <a:gdLst/>
            <a:ahLst/>
            <a:cxnLst/>
            <a:rect l="l" t="t" r="r" b="b"/>
            <a:pathLst>
              <a:path h="60325">
                <a:moveTo>
                  <a:pt x="0" y="60007"/>
                </a:moveTo>
                <a:lnTo>
                  <a:pt x="0" y="0"/>
                </a:lnTo>
              </a:path>
            </a:pathLst>
          </a:custGeom>
          <a:solidFill>
            <a:srgbClr val="010202"/>
          </a:solidFill>
        </p:spPr>
        <p:txBody>
          <a:bodyPr wrap="square" lIns="0" tIns="0" rIns="0" bIns="0" rtlCol="0"/>
          <a:lstStyle/>
          <a:p>
            <a:endParaRPr/>
          </a:p>
        </p:txBody>
      </p:sp>
      <p:sp>
        <p:nvSpPr>
          <p:cNvPr id="220" name="object 220"/>
          <p:cNvSpPr/>
          <p:nvPr/>
        </p:nvSpPr>
        <p:spPr>
          <a:xfrm>
            <a:off x="3601481" y="6189520"/>
            <a:ext cx="0" cy="55244"/>
          </a:xfrm>
          <a:custGeom>
            <a:avLst/>
            <a:gdLst/>
            <a:ahLst/>
            <a:cxnLst/>
            <a:rect l="l" t="t" r="r" b="b"/>
            <a:pathLst>
              <a:path h="55245">
                <a:moveTo>
                  <a:pt x="0" y="0"/>
                </a:moveTo>
                <a:lnTo>
                  <a:pt x="0" y="55194"/>
                </a:lnTo>
              </a:path>
            </a:pathLst>
          </a:custGeom>
          <a:ln w="8890">
            <a:solidFill>
              <a:srgbClr val="010202"/>
            </a:solidFill>
          </a:ln>
        </p:spPr>
        <p:txBody>
          <a:bodyPr wrap="square" lIns="0" tIns="0" rIns="0" bIns="0" rtlCol="0"/>
          <a:lstStyle/>
          <a:p>
            <a:endParaRPr/>
          </a:p>
        </p:txBody>
      </p:sp>
      <p:sp>
        <p:nvSpPr>
          <p:cNvPr id="221" name="object 221"/>
          <p:cNvSpPr/>
          <p:nvPr/>
        </p:nvSpPr>
        <p:spPr>
          <a:xfrm>
            <a:off x="3583302" y="6226943"/>
            <a:ext cx="36830" cy="22860"/>
          </a:xfrm>
          <a:custGeom>
            <a:avLst/>
            <a:gdLst/>
            <a:ahLst/>
            <a:cxnLst/>
            <a:rect l="l" t="t" r="r" b="b"/>
            <a:pathLst>
              <a:path w="36829" h="22860">
                <a:moveTo>
                  <a:pt x="3251" y="0"/>
                </a:moveTo>
                <a:lnTo>
                  <a:pt x="0" y="3035"/>
                </a:lnTo>
                <a:lnTo>
                  <a:pt x="18173" y="22580"/>
                </a:lnTo>
                <a:lnTo>
                  <a:pt x="24235" y="16065"/>
                </a:lnTo>
                <a:lnTo>
                  <a:pt x="18173" y="16065"/>
                </a:lnTo>
                <a:lnTo>
                  <a:pt x="3251" y="0"/>
                </a:lnTo>
                <a:close/>
              </a:path>
              <a:path w="36829" h="22860">
                <a:moveTo>
                  <a:pt x="33096" y="0"/>
                </a:moveTo>
                <a:lnTo>
                  <a:pt x="18173" y="16065"/>
                </a:lnTo>
                <a:lnTo>
                  <a:pt x="24235" y="16065"/>
                </a:lnTo>
                <a:lnTo>
                  <a:pt x="36360" y="3035"/>
                </a:lnTo>
                <a:lnTo>
                  <a:pt x="33096" y="0"/>
                </a:lnTo>
                <a:close/>
              </a:path>
            </a:pathLst>
          </a:custGeom>
          <a:solidFill>
            <a:srgbClr val="010202"/>
          </a:solidFill>
        </p:spPr>
        <p:txBody>
          <a:bodyPr wrap="square" lIns="0" tIns="0" rIns="0" bIns="0" rtlCol="0"/>
          <a:lstStyle/>
          <a:p>
            <a:endParaRPr/>
          </a:p>
        </p:txBody>
      </p:sp>
      <p:sp>
        <p:nvSpPr>
          <p:cNvPr id="222" name="object 222"/>
          <p:cNvSpPr/>
          <p:nvPr/>
        </p:nvSpPr>
        <p:spPr>
          <a:xfrm>
            <a:off x="3601478" y="6508481"/>
            <a:ext cx="0" cy="60325"/>
          </a:xfrm>
          <a:custGeom>
            <a:avLst/>
            <a:gdLst/>
            <a:ahLst/>
            <a:cxnLst/>
            <a:rect l="l" t="t" r="r" b="b"/>
            <a:pathLst>
              <a:path h="60325">
                <a:moveTo>
                  <a:pt x="0" y="60007"/>
                </a:moveTo>
                <a:lnTo>
                  <a:pt x="0" y="0"/>
                </a:lnTo>
              </a:path>
            </a:pathLst>
          </a:custGeom>
          <a:solidFill>
            <a:srgbClr val="010202"/>
          </a:solidFill>
        </p:spPr>
        <p:txBody>
          <a:bodyPr wrap="square" lIns="0" tIns="0" rIns="0" bIns="0" rtlCol="0"/>
          <a:lstStyle/>
          <a:p>
            <a:endParaRPr/>
          </a:p>
        </p:txBody>
      </p:sp>
      <p:sp>
        <p:nvSpPr>
          <p:cNvPr id="223" name="object 223"/>
          <p:cNvSpPr/>
          <p:nvPr/>
        </p:nvSpPr>
        <p:spPr>
          <a:xfrm>
            <a:off x="3601481" y="6513293"/>
            <a:ext cx="0" cy="55244"/>
          </a:xfrm>
          <a:custGeom>
            <a:avLst/>
            <a:gdLst/>
            <a:ahLst/>
            <a:cxnLst/>
            <a:rect l="l" t="t" r="r" b="b"/>
            <a:pathLst>
              <a:path h="55245">
                <a:moveTo>
                  <a:pt x="0" y="55194"/>
                </a:moveTo>
                <a:lnTo>
                  <a:pt x="0" y="0"/>
                </a:lnTo>
              </a:path>
            </a:pathLst>
          </a:custGeom>
          <a:ln w="8890">
            <a:solidFill>
              <a:srgbClr val="010202"/>
            </a:solidFill>
          </a:ln>
        </p:spPr>
        <p:txBody>
          <a:bodyPr wrap="square" lIns="0" tIns="0" rIns="0" bIns="0" rtlCol="0"/>
          <a:lstStyle/>
          <a:p>
            <a:endParaRPr/>
          </a:p>
        </p:txBody>
      </p:sp>
      <p:sp>
        <p:nvSpPr>
          <p:cNvPr id="224" name="object 224"/>
          <p:cNvSpPr/>
          <p:nvPr/>
        </p:nvSpPr>
        <p:spPr>
          <a:xfrm>
            <a:off x="3583301" y="6508484"/>
            <a:ext cx="36830" cy="22860"/>
          </a:xfrm>
          <a:custGeom>
            <a:avLst/>
            <a:gdLst/>
            <a:ahLst/>
            <a:cxnLst/>
            <a:rect l="l" t="t" r="r" b="b"/>
            <a:pathLst>
              <a:path w="36829" h="22859">
                <a:moveTo>
                  <a:pt x="18186" y="0"/>
                </a:moveTo>
                <a:lnTo>
                  <a:pt x="0" y="19545"/>
                </a:lnTo>
                <a:lnTo>
                  <a:pt x="3263" y="22580"/>
                </a:lnTo>
                <a:lnTo>
                  <a:pt x="18186" y="6515"/>
                </a:lnTo>
                <a:lnTo>
                  <a:pt x="24244" y="6515"/>
                </a:lnTo>
                <a:lnTo>
                  <a:pt x="18186" y="0"/>
                </a:lnTo>
                <a:close/>
              </a:path>
              <a:path w="36829" h="22859">
                <a:moveTo>
                  <a:pt x="24244" y="6515"/>
                </a:moveTo>
                <a:lnTo>
                  <a:pt x="18186" y="6515"/>
                </a:lnTo>
                <a:lnTo>
                  <a:pt x="33108" y="22580"/>
                </a:lnTo>
                <a:lnTo>
                  <a:pt x="36360" y="19545"/>
                </a:lnTo>
                <a:lnTo>
                  <a:pt x="24244" y="6515"/>
                </a:lnTo>
                <a:close/>
              </a:path>
            </a:pathLst>
          </a:custGeom>
          <a:solidFill>
            <a:srgbClr val="010202"/>
          </a:solidFill>
        </p:spPr>
        <p:txBody>
          <a:bodyPr wrap="square" lIns="0" tIns="0" rIns="0" bIns="0" rtlCol="0"/>
          <a:lstStyle/>
          <a:p>
            <a:endParaRPr/>
          </a:p>
        </p:txBody>
      </p:sp>
      <p:sp>
        <p:nvSpPr>
          <p:cNvPr id="225" name="object 225"/>
          <p:cNvSpPr/>
          <p:nvPr/>
        </p:nvSpPr>
        <p:spPr>
          <a:xfrm>
            <a:off x="3633331" y="5251327"/>
            <a:ext cx="153708" cy="153657"/>
          </a:xfrm>
          <a:prstGeom prst="rect">
            <a:avLst/>
          </a:prstGeom>
          <a:blipFill>
            <a:blip r:embed="rId16" cstate="print"/>
            <a:stretch>
              <a:fillRect/>
            </a:stretch>
          </a:blipFill>
        </p:spPr>
        <p:txBody>
          <a:bodyPr wrap="square" lIns="0" tIns="0" rIns="0" bIns="0" rtlCol="0"/>
          <a:lstStyle/>
          <a:p>
            <a:endParaRPr/>
          </a:p>
        </p:txBody>
      </p:sp>
      <p:sp>
        <p:nvSpPr>
          <p:cNvPr id="226" name="object 226"/>
          <p:cNvSpPr/>
          <p:nvPr/>
        </p:nvSpPr>
        <p:spPr>
          <a:xfrm>
            <a:off x="2864594" y="5329989"/>
            <a:ext cx="614045" cy="31115"/>
          </a:xfrm>
          <a:custGeom>
            <a:avLst/>
            <a:gdLst/>
            <a:ahLst/>
            <a:cxnLst/>
            <a:rect l="l" t="t" r="r" b="b"/>
            <a:pathLst>
              <a:path w="614045" h="31114">
                <a:moveTo>
                  <a:pt x="613638" y="0"/>
                </a:moveTo>
                <a:lnTo>
                  <a:pt x="613638" y="30683"/>
                </a:lnTo>
                <a:lnTo>
                  <a:pt x="0" y="30683"/>
                </a:lnTo>
              </a:path>
            </a:pathLst>
          </a:custGeom>
          <a:ln w="3175">
            <a:solidFill>
              <a:srgbClr val="231F20"/>
            </a:solidFill>
          </a:ln>
        </p:spPr>
        <p:txBody>
          <a:bodyPr wrap="square" lIns="0" tIns="0" rIns="0" bIns="0" rtlCol="0"/>
          <a:lstStyle/>
          <a:p>
            <a:endParaRPr/>
          </a:p>
        </p:txBody>
      </p:sp>
      <p:sp>
        <p:nvSpPr>
          <p:cNvPr id="227" name="object 227"/>
          <p:cNvSpPr/>
          <p:nvPr/>
        </p:nvSpPr>
        <p:spPr>
          <a:xfrm>
            <a:off x="2864594" y="5329989"/>
            <a:ext cx="614045" cy="31115"/>
          </a:xfrm>
          <a:custGeom>
            <a:avLst/>
            <a:gdLst/>
            <a:ahLst/>
            <a:cxnLst/>
            <a:rect l="l" t="t" r="r" b="b"/>
            <a:pathLst>
              <a:path w="614045" h="31114">
                <a:moveTo>
                  <a:pt x="613638" y="0"/>
                </a:moveTo>
                <a:lnTo>
                  <a:pt x="0" y="0"/>
                </a:lnTo>
                <a:lnTo>
                  <a:pt x="0" y="30683"/>
                </a:lnTo>
              </a:path>
            </a:pathLst>
          </a:custGeom>
          <a:ln w="3175">
            <a:solidFill>
              <a:srgbClr val="231F20"/>
            </a:solidFill>
          </a:ln>
        </p:spPr>
        <p:txBody>
          <a:bodyPr wrap="square" lIns="0" tIns="0" rIns="0" bIns="0" rtlCol="0"/>
          <a:lstStyle/>
          <a:p>
            <a:endParaRPr/>
          </a:p>
        </p:txBody>
      </p:sp>
      <p:sp>
        <p:nvSpPr>
          <p:cNvPr id="228" name="object 228"/>
          <p:cNvSpPr/>
          <p:nvPr/>
        </p:nvSpPr>
        <p:spPr>
          <a:xfrm>
            <a:off x="3171412" y="5329989"/>
            <a:ext cx="0" cy="31115"/>
          </a:xfrm>
          <a:custGeom>
            <a:avLst/>
            <a:gdLst/>
            <a:ahLst/>
            <a:cxnLst/>
            <a:rect l="l" t="t" r="r" b="b"/>
            <a:pathLst>
              <a:path h="31114">
                <a:moveTo>
                  <a:pt x="0" y="0"/>
                </a:moveTo>
                <a:lnTo>
                  <a:pt x="0" y="30683"/>
                </a:lnTo>
              </a:path>
            </a:pathLst>
          </a:custGeom>
          <a:ln w="3175">
            <a:solidFill>
              <a:srgbClr val="231F20"/>
            </a:solidFill>
          </a:ln>
        </p:spPr>
        <p:txBody>
          <a:bodyPr wrap="square" lIns="0" tIns="0" rIns="0" bIns="0" rtlCol="0"/>
          <a:lstStyle/>
          <a:p>
            <a:endParaRPr/>
          </a:p>
        </p:txBody>
      </p:sp>
      <p:sp>
        <p:nvSpPr>
          <p:cNvPr id="229" name="object 229"/>
          <p:cNvSpPr/>
          <p:nvPr/>
        </p:nvSpPr>
        <p:spPr>
          <a:xfrm>
            <a:off x="3018001" y="5329989"/>
            <a:ext cx="0" cy="31115"/>
          </a:xfrm>
          <a:custGeom>
            <a:avLst/>
            <a:gdLst/>
            <a:ahLst/>
            <a:cxnLst/>
            <a:rect l="l" t="t" r="r" b="b"/>
            <a:pathLst>
              <a:path h="31114">
                <a:moveTo>
                  <a:pt x="0" y="0"/>
                </a:moveTo>
                <a:lnTo>
                  <a:pt x="0" y="30683"/>
                </a:lnTo>
              </a:path>
            </a:pathLst>
          </a:custGeom>
          <a:ln w="3175">
            <a:solidFill>
              <a:srgbClr val="231F20"/>
            </a:solidFill>
          </a:ln>
        </p:spPr>
        <p:txBody>
          <a:bodyPr wrap="square" lIns="0" tIns="0" rIns="0" bIns="0" rtlCol="0"/>
          <a:lstStyle/>
          <a:p>
            <a:endParaRPr/>
          </a:p>
        </p:txBody>
      </p:sp>
      <p:sp>
        <p:nvSpPr>
          <p:cNvPr id="230" name="object 230"/>
          <p:cNvSpPr/>
          <p:nvPr/>
        </p:nvSpPr>
        <p:spPr>
          <a:xfrm>
            <a:off x="2864591" y="5329989"/>
            <a:ext cx="153670" cy="0"/>
          </a:xfrm>
          <a:custGeom>
            <a:avLst/>
            <a:gdLst/>
            <a:ahLst/>
            <a:cxnLst/>
            <a:rect l="l" t="t" r="r" b="b"/>
            <a:pathLst>
              <a:path w="153669">
                <a:moveTo>
                  <a:pt x="0" y="0"/>
                </a:moveTo>
                <a:lnTo>
                  <a:pt x="153416" y="0"/>
                </a:lnTo>
              </a:path>
            </a:pathLst>
          </a:custGeom>
          <a:ln w="3175">
            <a:solidFill>
              <a:srgbClr val="231F20"/>
            </a:solidFill>
          </a:ln>
        </p:spPr>
        <p:txBody>
          <a:bodyPr wrap="square" lIns="0" tIns="0" rIns="0" bIns="0" rtlCol="0"/>
          <a:lstStyle/>
          <a:p>
            <a:endParaRPr/>
          </a:p>
        </p:txBody>
      </p:sp>
      <p:sp>
        <p:nvSpPr>
          <p:cNvPr id="231" name="object 231"/>
          <p:cNvSpPr/>
          <p:nvPr/>
        </p:nvSpPr>
        <p:spPr>
          <a:xfrm>
            <a:off x="3171412" y="5329989"/>
            <a:ext cx="307340" cy="0"/>
          </a:xfrm>
          <a:custGeom>
            <a:avLst/>
            <a:gdLst/>
            <a:ahLst/>
            <a:cxnLst/>
            <a:rect l="l" t="t" r="r" b="b"/>
            <a:pathLst>
              <a:path w="307339">
                <a:moveTo>
                  <a:pt x="0" y="0"/>
                </a:moveTo>
                <a:lnTo>
                  <a:pt x="306819" y="0"/>
                </a:lnTo>
              </a:path>
            </a:pathLst>
          </a:custGeom>
          <a:ln w="3175">
            <a:solidFill>
              <a:srgbClr val="231F20"/>
            </a:solidFill>
          </a:ln>
        </p:spPr>
        <p:txBody>
          <a:bodyPr wrap="square" lIns="0" tIns="0" rIns="0" bIns="0" rtlCol="0"/>
          <a:lstStyle/>
          <a:p>
            <a:endParaRPr/>
          </a:p>
        </p:txBody>
      </p:sp>
      <p:sp>
        <p:nvSpPr>
          <p:cNvPr id="232" name="object 232"/>
          <p:cNvSpPr/>
          <p:nvPr/>
        </p:nvSpPr>
        <p:spPr>
          <a:xfrm>
            <a:off x="2864591" y="5329989"/>
            <a:ext cx="153670" cy="31115"/>
          </a:xfrm>
          <a:custGeom>
            <a:avLst/>
            <a:gdLst/>
            <a:ahLst/>
            <a:cxnLst/>
            <a:rect l="l" t="t" r="r" b="b"/>
            <a:pathLst>
              <a:path w="153669" h="31114">
                <a:moveTo>
                  <a:pt x="0" y="0"/>
                </a:moveTo>
                <a:lnTo>
                  <a:pt x="0" y="30683"/>
                </a:lnTo>
                <a:lnTo>
                  <a:pt x="153416" y="30683"/>
                </a:lnTo>
                <a:lnTo>
                  <a:pt x="0" y="0"/>
                </a:lnTo>
                <a:close/>
              </a:path>
            </a:pathLst>
          </a:custGeom>
          <a:solidFill>
            <a:srgbClr val="231F20"/>
          </a:solidFill>
        </p:spPr>
        <p:txBody>
          <a:bodyPr wrap="square" lIns="0" tIns="0" rIns="0" bIns="0" rtlCol="0"/>
          <a:lstStyle/>
          <a:p>
            <a:endParaRPr/>
          </a:p>
        </p:txBody>
      </p:sp>
      <p:sp>
        <p:nvSpPr>
          <p:cNvPr id="233" name="object 233"/>
          <p:cNvSpPr/>
          <p:nvPr/>
        </p:nvSpPr>
        <p:spPr>
          <a:xfrm>
            <a:off x="2864591" y="5329989"/>
            <a:ext cx="153670" cy="31115"/>
          </a:xfrm>
          <a:custGeom>
            <a:avLst/>
            <a:gdLst/>
            <a:ahLst/>
            <a:cxnLst/>
            <a:rect l="l" t="t" r="r" b="b"/>
            <a:pathLst>
              <a:path w="153669" h="31114">
                <a:moveTo>
                  <a:pt x="153416" y="0"/>
                </a:moveTo>
                <a:lnTo>
                  <a:pt x="0" y="0"/>
                </a:lnTo>
                <a:lnTo>
                  <a:pt x="153416" y="30683"/>
                </a:lnTo>
                <a:lnTo>
                  <a:pt x="153416" y="0"/>
                </a:lnTo>
                <a:close/>
              </a:path>
            </a:pathLst>
          </a:custGeom>
          <a:solidFill>
            <a:srgbClr val="231F20"/>
          </a:solidFill>
        </p:spPr>
        <p:txBody>
          <a:bodyPr wrap="square" lIns="0" tIns="0" rIns="0" bIns="0" rtlCol="0"/>
          <a:lstStyle/>
          <a:p>
            <a:endParaRPr/>
          </a:p>
        </p:txBody>
      </p:sp>
      <p:sp>
        <p:nvSpPr>
          <p:cNvPr id="234" name="object 234"/>
          <p:cNvSpPr/>
          <p:nvPr/>
        </p:nvSpPr>
        <p:spPr>
          <a:xfrm>
            <a:off x="3171412" y="5329989"/>
            <a:ext cx="307340" cy="31115"/>
          </a:xfrm>
          <a:custGeom>
            <a:avLst/>
            <a:gdLst/>
            <a:ahLst/>
            <a:cxnLst/>
            <a:rect l="l" t="t" r="r" b="b"/>
            <a:pathLst>
              <a:path w="307339" h="31114">
                <a:moveTo>
                  <a:pt x="0" y="0"/>
                </a:moveTo>
                <a:lnTo>
                  <a:pt x="0" y="30683"/>
                </a:lnTo>
                <a:lnTo>
                  <a:pt x="306819" y="30683"/>
                </a:lnTo>
                <a:lnTo>
                  <a:pt x="0" y="0"/>
                </a:lnTo>
                <a:close/>
              </a:path>
            </a:pathLst>
          </a:custGeom>
          <a:solidFill>
            <a:srgbClr val="231F20"/>
          </a:solidFill>
        </p:spPr>
        <p:txBody>
          <a:bodyPr wrap="square" lIns="0" tIns="0" rIns="0" bIns="0" rtlCol="0"/>
          <a:lstStyle/>
          <a:p>
            <a:endParaRPr/>
          </a:p>
        </p:txBody>
      </p:sp>
      <p:sp>
        <p:nvSpPr>
          <p:cNvPr id="235" name="object 235"/>
          <p:cNvSpPr/>
          <p:nvPr/>
        </p:nvSpPr>
        <p:spPr>
          <a:xfrm>
            <a:off x="3171412" y="5329989"/>
            <a:ext cx="307340" cy="31115"/>
          </a:xfrm>
          <a:custGeom>
            <a:avLst/>
            <a:gdLst/>
            <a:ahLst/>
            <a:cxnLst/>
            <a:rect l="l" t="t" r="r" b="b"/>
            <a:pathLst>
              <a:path w="307339" h="31114">
                <a:moveTo>
                  <a:pt x="306819" y="0"/>
                </a:moveTo>
                <a:lnTo>
                  <a:pt x="0" y="0"/>
                </a:lnTo>
                <a:lnTo>
                  <a:pt x="306819" y="30683"/>
                </a:lnTo>
                <a:lnTo>
                  <a:pt x="306819" y="0"/>
                </a:lnTo>
                <a:close/>
              </a:path>
            </a:pathLst>
          </a:custGeom>
          <a:solidFill>
            <a:srgbClr val="231F20"/>
          </a:solidFill>
        </p:spPr>
        <p:txBody>
          <a:bodyPr wrap="square" lIns="0" tIns="0" rIns="0" bIns="0" rtlCol="0"/>
          <a:lstStyle/>
          <a:p>
            <a:endParaRPr/>
          </a:p>
        </p:txBody>
      </p:sp>
      <p:sp>
        <p:nvSpPr>
          <p:cNvPr id="236" name="object 236"/>
          <p:cNvSpPr/>
          <p:nvPr/>
        </p:nvSpPr>
        <p:spPr>
          <a:xfrm>
            <a:off x="2864591" y="5360672"/>
            <a:ext cx="153670" cy="0"/>
          </a:xfrm>
          <a:custGeom>
            <a:avLst/>
            <a:gdLst/>
            <a:ahLst/>
            <a:cxnLst/>
            <a:rect l="l" t="t" r="r" b="b"/>
            <a:pathLst>
              <a:path w="153669">
                <a:moveTo>
                  <a:pt x="0" y="0"/>
                </a:moveTo>
                <a:lnTo>
                  <a:pt x="153416" y="0"/>
                </a:lnTo>
              </a:path>
            </a:pathLst>
          </a:custGeom>
          <a:ln w="3175">
            <a:solidFill>
              <a:srgbClr val="231F20"/>
            </a:solidFill>
          </a:ln>
        </p:spPr>
        <p:txBody>
          <a:bodyPr wrap="square" lIns="0" tIns="0" rIns="0" bIns="0" rtlCol="0"/>
          <a:lstStyle/>
          <a:p>
            <a:endParaRPr/>
          </a:p>
        </p:txBody>
      </p:sp>
      <p:sp>
        <p:nvSpPr>
          <p:cNvPr id="237" name="object 237"/>
          <p:cNvSpPr/>
          <p:nvPr/>
        </p:nvSpPr>
        <p:spPr>
          <a:xfrm>
            <a:off x="3171412" y="5360672"/>
            <a:ext cx="307340" cy="0"/>
          </a:xfrm>
          <a:custGeom>
            <a:avLst/>
            <a:gdLst/>
            <a:ahLst/>
            <a:cxnLst/>
            <a:rect l="l" t="t" r="r" b="b"/>
            <a:pathLst>
              <a:path w="307339">
                <a:moveTo>
                  <a:pt x="0" y="0"/>
                </a:moveTo>
                <a:lnTo>
                  <a:pt x="306819" y="0"/>
                </a:lnTo>
              </a:path>
            </a:pathLst>
          </a:custGeom>
          <a:ln w="3175">
            <a:solidFill>
              <a:srgbClr val="231F20"/>
            </a:solidFill>
          </a:ln>
        </p:spPr>
        <p:txBody>
          <a:bodyPr wrap="square" lIns="0" tIns="0" rIns="0" bIns="0" rtlCol="0"/>
          <a:lstStyle/>
          <a:p>
            <a:endParaRPr/>
          </a:p>
        </p:txBody>
      </p:sp>
      <p:sp>
        <p:nvSpPr>
          <p:cNvPr id="238" name="object 238"/>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800" b="1" dirty="0">
                <a:solidFill>
                  <a:srgbClr val="7D7F7E"/>
                </a:solidFill>
                <a:latin typeface="Trebuchet MS"/>
                <a:cs typeface="Trebuchet MS"/>
              </a:rPr>
              <a:t>8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5"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239" name="object 239"/>
          <p:cNvSpPr txBox="1"/>
          <p:nvPr/>
        </p:nvSpPr>
        <p:spPr>
          <a:xfrm>
            <a:off x="4147820" y="1653786"/>
            <a:ext cx="3181985" cy="70739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b. </a:t>
            </a:r>
            <a:r>
              <a:rPr sz="1000" b="1" i="1" spc="-5" dirty="0">
                <a:solidFill>
                  <a:srgbClr val="231F20"/>
                </a:solidFill>
                <a:latin typeface="PalatinoLinotype-BoldItalic"/>
                <a:cs typeface="PalatinoLinotype-BoldItalic"/>
              </a:rPr>
              <a:t>Roadway </a:t>
            </a:r>
            <a:r>
              <a:rPr sz="1000" b="1" i="1" dirty="0">
                <a:solidFill>
                  <a:srgbClr val="231F20"/>
                </a:solidFill>
                <a:latin typeface="PalatinoLinotype-BoldItalic"/>
                <a:cs typeface="PalatinoLinotype-BoldItalic"/>
              </a:rPr>
              <a:t>and Open Space</a:t>
            </a:r>
            <a:r>
              <a:rPr sz="1000" b="1" i="1" spc="85"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Infrastructure</a:t>
            </a:r>
            <a:endParaRPr sz="1000">
              <a:latin typeface="PalatinoLinotype-BoldItalic"/>
              <a:cs typeface="PalatinoLinotype-BoldItalic"/>
            </a:endParaRPr>
          </a:p>
          <a:p>
            <a:pPr marL="12700" marR="9525">
              <a:lnSpc>
                <a:spcPct val="116700"/>
              </a:lnSpc>
              <a:spcBef>
                <a:spcPts val="450"/>
              </a:spcBef>
            </a:pPr>
            <a:r>
              <a:rPr sz="1000" dirty="0">
                <a:solidFill>
                  <a:srgbClr val="231F20"/>
                </a:solidFill>
                <a:latin typeface="Palatino Linotype"/>
                <a:cs typeface="Palatino Linotype"/>
              </a:rPr>
              <a:t>Presently, there are only </a:t>
            </a:r>
            <a:r>
              <a:rPr sz="1000" spc="-5" dirty="0">
                <a:solidFill>
                  <a:srgbClr val="231F20"/>
                </a:solidFill>
                <a:latin typeface="Palatino Linotype"/>
                <a:cs typeface="Palatino Linotype"/>
              </a:rPr>
              <a:t>private </a:t>
            </a:r>
            <a:r>
              <a:rPr sz="1000" dirty="0">
                <a:solidFill>
                  <a:srgbClr val="231F20"/>
                </a:solidFill>
                <a:latin typeface="Palatino Linotype"/>
                <a:cs typeface="Palatino Linotype"/>
              </a:rPr>
              <a:t>drives and </a:t>
            </a:r>
            <a:r>
              <a:rPr sz="1000" spc="0" dirty="0">
                <a:solidFill>
                  <a:srgbClr val="231F20"/>
                </a:solidFill>
                <a:latin typeface="Palatino Linotype"/>
                <a:cs typeface="Palatino Linotype"/>
              </a:rPr>
              <a:t>service  </a:t>
            </a:r>
            <a:r>
              <a:rPr sz="1000" dirty="0">
                <a:solidFill>
                  <a:srgbClr val="231F20"/>
                </a:solidFill>
                <a:latin typeface="Palatino Linotype"/>
                <a:cs typeface="Palatino Linotype"/>
              </a:rPr>
              <a:t>roads within the 14.3-acre Site.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envisions the historic street grid will be restored,  including Red River Street and Sabine Street </a:t>
            </a:r>
            <a:r>
              <a:rPr sz="1000" spc="0" dirty="0">
                <a:solidFill>
                  <a:srgbClr val="231F20"/>
                </a:solidFill>
                <a:latin typeface="Palatino Linotype"/>
                <a:cs typeface="Palatino Linotype"/>
              </a:rPr>
              <a:t>(north-  </a:t>
            </a:r>
            <a:r>
              <a:rPr sz="1000" dirty="0">
                <a:solidFill>
                  <a:srgbClr val="231F20"/>
                </a:solidFill>
                <a:latin typeface="Palatino Linotype"/>
                <a:cs typeface="Palatino Linotype"/>
              </a:rPr>
              <a:t>south) through the Site as well as a new East 13th ½  and 14th Street, one-way couplet that will generally  align with East 14th Street, immediately west </a:t>
            </a:r>
            <a:r>
              <a:rPr sz="1000" spc="0" dirty="0">
                <a:solidFill>
                  <a:srgbClr val="231F20"/>
                </a:solidFill>
                <a:latin typeface="Palatino Linotype"/>
                <a:cs typeface="Palatino Linotype"/>
              </a:rPr>
              <a:t>of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Pedestrians, bicyclists and </a:t>
            </a:r>
            <a:r>
              <a:rPr sz="1000" spc="0" dirty="0">
                <a:solidFill>
                  <a:srgbClr val="231F20"/>
                </a:solidFill>
                <a:latin typeface="Palatino Linotype"/>
                <a:cs typeface="Palatino Linotype"/>
              </a:rPr>
              <a:t>occasional  </a:t>
            </a:r>
            <a:r>
              <a:rPr sz="1000" dirty="0">
                <a:solidFill>
                  <a:srgbClr val="231F20"/>
                </a:solidFill>
                <a:latin typeface="Palatino Linotype"/>
                <a:cs typeface="Palatino Linotype"/>
              </a:rPr>
              <a:t>service vehicles will be able to access and traverse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along the old 14th Street </a:t>
            </a:r>
            <a:r>
              <a:rPr sz="1000" spc="-5" dirty="0">
                <a:solidFill>
                  <a:srgbClr val="231F20"/>
                </a:solidFill>
                <a:latin typeface="Palatino Linotype"/>
                <a:cs typeface="Palatino Linotype"/>
              </a:rPr>
              <a:t>right-of-way,  </a:t>
            </a:r>
            <a:r>
              <a:rPr sz="1000" dirty="0">
                <a:solidFill>
                  <a:srgbClr val="231F20"/>
                </a:solidFill>
                <a:latin typeface="Palatino Linotype"/>
                <a:cs typeface="Palatino Linotype"/>
              </a:rPr>
              <a:t>crossing </a:t>
            </a:r>
            <a:r>
              <a:rPr sz="1000" spc="-10" dirty="0">
                <a:solidFill>
                  <a:srgbClr val="231F20"/>
                </a:solidFill>
                <a:latin typeface="Palatino Linotype"/>
                <a:cs typeface="Palatino Linotype"/>
              </a:rPr>
              <a:t>Waller </a:t>
            </a:r>
            <a:r>
              <a:rPr sz="1000" dirty="0">
                <a:solidFill>
                  <a:srgbClr val="231F20"/>
                </a:solidFill>
                <a:latin typeface="Palatino Linotype"/>
                <a:cs typeface="Palatino Linotype"/>
              </a:rPr>
              <a:t>Creek on the historic 14th </a:t>
            </a:r>
            <a:r>
              <a:rPr sz="1000" spc="0" dirty="0">
                <a:solidFill>
                  <a:srgbClr val="231F20"/>
                </a:solidFill>
                <a:latin typeface="Palatino Linotype"/>
                <a:cs typeface="Palatino Linotype"/>
              </a:rPr>
              <a:t>Street  </a:t>
            </a:r>
            <a:r>
              <a:rPr sz="1000" dirty="0">
                <a:solidFill>
                  <a:srgbClr val="231F20"/>
                </a:solidFill>
                <a:latin typeface="Palatino Linotype"/>
                <a:cs typeface="Palatino Linotype"/>
              </a:rPr>
              <a:t>Bridge in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The existing alignment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Red River Street along the western edge of the Site </a:t>
            </a:r>
            <a:r>
              <a:rPr sz="1000" spc="0" dirty="0">
                <a:solidFill>
                  <a:srgbClr val="231F20"/>
                </a:solidFill>
                <a:latin typeface="Palatino Linotype"/>
                <a:cs typeface="Palatino Linotype"/>
              </a:rPr>
              <a:t>will  </a:t>
            </a:r>
            <a:r>
              <a:rPr sz="1000" dirty="0">
                <a:solidFill>
                  <a:srgbClr val="231F20"/>
                </a:solidFill>
                <a:latin typeface="Palatino Linotype"/>
                <a:cs typeface="Palatino Linotype"/>
              </a:rPr>
              <a:t>be vacated by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and the western half  of this right of </a:t>
            </a:r>
            <a:r>
              <a:rPr sz="1000" spc="-5" dirty="0">
                <a:solidFill>
                  <a:srgbClr val="231F20"/>
                </a:solidFill>
                <a:latin typeface="Palatino Linotype"/>
                <a:cs typeface="Palatino Linotype"/>
              </a:rPr>
              <a:t>way </a:t>
            </a:r>
            <a:r>
              <a:rPr sz="1000" dirty="0">
                <a:solidFill>
                  <a:srgbClr val="231F20"/>
                </a:solidFill>
                <a:latin typeface="Palatino Linotype"/>
                <a:cs typeface="Palatino Linotype"/>
              </a:rPr>
              <a:t>will become a major</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pedestrian</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and </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bicycle </a:t>
            </a:r>
            <a:r>
              <a:rPr sz="1000" spc="-5" dirty="0">
                <a:solidFill>
                  <a:srgbClr val="231F20"/>
                </a:solidFill>
                <a:latin typeface="Palatino Linotype"/>
                <a:cs typeface="Palatino Linotype"/>
              </a:rPr>
              <a:t>pathway,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Waterloo Park</a:t>
            </a:r>
            <a:r>
              <a:rPr sz="1000" spc="125" dirty="0">
                <a:solidFill>
                  <a:srgbClr val="231F20"/>
                </a:solidFill>
                <a:latin typeface="Palatino Linotype"/>
                <a:cs typeface="Palatino Linotype"/>
              </a:rPr>
              <a:t> </a:t>
            </a:r>
            <a:r>
              <a:rPr sz="1000" spc="0" dirty="0">
                <a:solidFill>
                  <a:srgbClr val="231F20"/>
                </a:solidFill>
                <a:latin typeface="Palatino Linotype"/>
                <a:cs typeface="Palatino Linotype"/>
              </a:rPr>
              <a:t>Promenade.</a:t>
            </a:r>
            <a:endParaRPr sz="1000">
              <a:latin typeface="Palatino Linotype"/>
              <a:cs typeface="Palatino Linotype"/>
            </a:endParaRPr>
          </a:p>
          <a:p>
            <a:pPr marL="12700" marR="146050">
              <a:lnSpc>
                <a:spcPct val="116700"/>
              </a:lnSpc>
            </a:pPr>
            <a:r>
              <a:rPr sz="1000" dirty="0">
                <a:solidFill>
                  <a:srgbClr val="231F20"/>
                </a:solidFill>
                <a:latin typeface="Palatino Linotype"/>
                <a:cs typeface="Palatino Linotype"/>
              </a:rPr>
              <a:t>The eastern half will be made available for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Health’s development on Blocks 164 and 168,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well as Central Health’s new open space block, the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Overlook. The new Red River </a:t>
            </a:r>
            <a:r>
              <a:rPr sz="1000" spc="0" dirty="0">
                <a:solidFill>
                  <a:srgbClr val="231F20"/>
                </a:solidFill>
                <a:latin typeface="Palatino Linotype"/>
                <a:cs typeface="Palatino Linotype"/>
              </a:rPr>
              <a:t>Street  </a:t>
            </a:r>
            <a:r>
              <a:rPr sz="1000" dirty="0">
                <a:solidFill>
                  <a:srgbClr val="231F20"/>
                </a:solidFill>
                <a:latin typeface="Palatino Linotype"/>
                <a:cs typeface="Palatino Linotype"/>
              </a:rPr>
              <a:t>would be constructed per the general location in the  1839 </a:t>
            </a:r>
            <a:r>
              <a:rPr sz="1000" spc="-10" dirty="0">
                <a:solidFill>
                  <a:srgbClr val="231F20"/>
                </a:solidFill>
                <a:latin typeface="Palatino Linotype"/>
                <a:cs typeface="Palatino Linotype"/>
              </a:rPr>
              <a:t>Waller </a:t>
            </a:r>
            <a:r>
              <a:rPr sz="1000" spc="-5" dirty="0">
                <a:solidFill>
                  <a:srgbClr val="231F20"/>
                </a:solidFill>
                <a:latin typeface="Palatino Linotype"/>
                <a:cs typeface="Palatino Linotype"/>
              </a:rPr>
              <a:t>Plan, </a:t>
            </a:r>
            <a:r>
              <a:rPr sz="1000" dirty="0">
                <a:solidFill>
                  <a:srgbClr val="231F20"/>
                </a:solidFill>
                <a:latin typeface="Palatino Linotype"/>
                <a:cs typeface="Palatino Linotype"/>
              </a:rPr>
              <a:t>and it would be aligned with the  </a:t>
            </a:r>
            <a:r>
              <a:rPr sz="1000" spc="-5" dirty="0">
                <a:solidFill>
                  <a:srgbClr val="231F20"/>
                </a:solidFill>
                <a:latin typeface="Palatino Linotype"/>
                <a:cs typeface="Palatino Linotype"/>
              </a:rPr>
              <a:t>newly-constructed </a:t>
            </a:r>
            <a:r>
              <a:rPr sz="1000" dirty="0">
                <a:solidFill>
                  <a:srgbClr val="231F20"/>
                </a:solidFill>
                <a:latin typeface="Palatino Linotype"/>
                <a:cs typeface="Palatino Linotype"/>
              </a:rPr>
              <a:t>Red River Street segment north  of East 15th Street.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calls for these  new streets to be designed as multi-modal </a:t>
            </a:r>
            <a:r>
              <a:rPr sz="1000" spc="0" dirty="0">
                <a:solidFill>
                  <a:srgbClr val="231F20"/>
                </a:solidFill>
                <a:latin typeface="Palatino Linotype"/>
                <a:cs typeface="Palatino Linotype"/>
              </a:rPr>
              <a:t>Complete  </a:t>
            </a:r>
            <a:r>
              <a:rPr sz="1000" dirty="0">
                <a:solidFill>
                  <a:srgbClr val="231F20"/>
                </a:solidFill>
                <a:latin typeface="Palatino Linotype"/>
                <a:cs typeface="Palatino Linotype"/>
              </a:rPr>
              <a:t>Streets (</a:t>
            </a:r>
            <a:r>
              <a:rPr sz="1000" u="sng" dirty="0">
                <a:solidFill>
                  <a:srgbClr val="205E9E"/>
                </a:solidFill>
                <a:uFill>
                  <a:solidFill>
                    <a:srgbClr val="205E9E"/>
                  </a:solidFill>
                </a:uFill>
                <a:latin typeface="Palatino Linotype"/>
                <a:cs typeface="Palatino Linotype"/>
                <a:hlinkClick r:id="rId17"/>
              </a:rPr>
              <a:t>www.austintexas.gov/complete-streets</a:t>
            </a:r>
            <a:r>
              <a:rPr sz="1000" dirty="0">
                <a:solidFill>
                  <a:srgbClr val="231F20"/>
                </a:solidFill>
                <a:latin typeface="Palatino Linotype"/>
                <a:cs typeface="Palatino Linotype"/>
              </a:rPr>
              <a:t>)  incorporating green infrastructure or low-impact  development techniques, such as rain</a:t>
            </a:r>
            <a:r>
              <a:rPr sz="1000" spc="125" dirty="0">
                <a:solidFill>
                  <a:srgbClr val="231F20"/>
                </a:solidFill>
                <a:latin typeface="Palatino Linotype"/>
                <a:cs typeface="Palatino Linotype"/>
              </a:rPr>
              <a:t> </a:t>
            </a:r>
            <a:r>
              <a:rPr sz="1000" dirty="0">
                <a:solidFill>
                  <a:srgbClr val="231F20"/>
                </a:solidFill>
                <a:latin typeface="Palatino Linotype"/>
                <a:cs typeface="Palatino Linotype"/>
              </a:rPr>
              <a:t>gardens.</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The new street system will link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Waterloo </a:t>
            </a:r>
            <a:r>
              <a:rPr sz="1000" dirty="0">
                <a:solidFill>
                  <a:srgbClr val="231F20"/>
                </a:solidFill>
                <a:latin typeface="Palatino Linotype"/>
                <a:cs typeface="Palatino Linotype"/>
              </a:rPr>
              <a:t>Promenade, the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Overlook,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the Public Market Building. Although ideas to</a:t>
            </a:r>
            <a:r>
              <a:rPr sz="1000" spc="180" dirty="0">
                <a:solidFill>
                  <a:srgbClr val="231F20"/>
                </a:solidFill>
                <a:latin typeface="Palatino Linotype"/>
                <a:cs typeface="Palatino Linotype"/>
              </a:rPr>
              <a:t> </a:t>
            </a:r>
            <a:r>
              <a:rPr sz="1000" spc="0" dirty="0">
                <a:solidFill>
                  <a:srgbClr val="231F20"/>
                </a:solidFill>
                <a:latin typeface="Palatino Linotype"/>
                <a:cs typeface="Palatino Linotype"/>
              </a:rPr>
              <a:t>alter</a:t>
            </a:r>
            <a:endParaRPr sz="1000">
              <a:latin typeface="Palatino Linotype"/>
              <a:cs typeface="Palatino Linotype"/>
            </a:endParaRPr>
          </a:p>
          <a:p>
            <a:pPr marL="12700" marR="78740">
              <a:lnSpc>
                <a:spcPct val="116700"/>
              </a:lnSpc>
            </a:pPr>
            <a:r>
              <a:rPr sz="1000" dirty="0">
                <a:solidFill>
                  <a:srgbClr val="231F20"/>
                </a:solidFill>
                <a:latin typeface="Palatino Linotype"/>
                <a:cs typeface="Palatino Linotype"/>
              </a:rPr>
              <a:t>the system may be entertained, respondents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consider this proposed street and open space </a:t>
            </a:r>
            <a:r>
              <a:rPr sz="1000" spc="0" dirty="0">
                <a:solidFill>
                  <a:srgbClr val="231F20"/>
                </a:solidFill>
                <a:latin typeface="Palatino Linotype"/>
                <a:cs typeface="Palatino Linotype"/>
              </a:rPr>
              <a:t>system  </a:t>
            </a:r>
            <a:r>
              <a:rPr sz="1000" dirty="0">
                <a:solidFill>
                  <a:srgbClr val="231F20"/>
                </a:solidFill>
                <a:latin typeface="Palatino Linotype"/>
                <a:cs typeface="Palatino Linotype"/>
              </a:rPr>
              <a:t>as relatively </a:t>
            </a:r>
            <a:r>
              <a:rPr sz="1000" spc="-5" dirty="0">
                <a:solidFill>
                  <a:srgbClr val="231F20"/>
                </a:solidFill>
                <a:latin typeface="Palatino Linotype"/>
                <a:cs typeface="Palatino Linotype"/>
              </a:rPr>
              <a:t>fixed, </a:t>
            </a:r>
            <a:r>
              <a:rPr sz="1000" dirty="0">
                <a:solidFill>
                  <a:srgbClr val="231F20"/>
                </a:solidFill>
                <a:latin typeface="Palatino Linotype"/>
                <a:cs typeface="Palatino Linotype"/>
              </a:rPr>
              <a:t>since it has been </a:t>
            </a:r>
            <a:r>
              <a:rPr sz="1000" spc="-5" dirty="0">
                <a:solidFill>
                  <a:srgbClr val="231F20"/>
                </a:solidFill>
                <a:latin typeface="Palatino Linotype"/>
                <a:cs typeface="Palatino Linotype"/>
              </a:rPr>
              <a:t>vetted </a:t>
            </a:r>
            <a:r>
              <a:rPr sz="1000" dirty="0">
                <a:solidFill>
                  <a:srgbClr val="231F20"/>
                </a:solidFill>
                <a:latin typeface="Palatino Linotype"/>
                <a:cs typeface="Palatino Linotype"/>
              </a:rPr>
              <a:t>by both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and Capital Metro. (See Appendix </a:t>
            </a:r>
            <a:r>
              <a:rPr sz="1000" spc="0" dirty="0">
                <a:solidFill>
                  <a:srgbClr val="231F20"/>
                </a:solidFill>
                <a:latin typeface="Palatino Linotype"/>
                <a:cs typeface="Palatino Linotype"/>
              </a:rPr>
              <a:t>B:  </a:t>
            </a:r>
            <a:r>
              <a:rPr sz="1000" dirty="0">
                <a:solidFill>
                  <a:srgbClr val="231F20"/>
                </a:solidFill>
                <a:latin typeface="Palatino Linotype"/>
                <a:cs typeface="Palatino Linotype"/>
              </a:rPr>
              <a:t>Proposed Roadway and Open Space Exhibits, </a:t>
            </a:r>
            <a:r>
              <a:rPr sz="1000" spc="0" dirty="0">
                <a:solidFill>
                  <a:srgbClr val="231F20"/>
                </a:solidFill>
                <a:latin typeface="Palatino Linotype"/>
                <a:cs typeface="Palatino Linotype"/>
              </a:rPr>
              <a:t>which  </a:t>
            </a:r>
            <a:r>
              <a:rPr sz="1000" dirty="0">
                <a:solidFill>
                  <a:srgbClr val="231F20"/>
                </a:solidFill>
                <a:latin typeface="Palatino Linotype"/>
                <a:cs typeface="Palatino Linotype"/>
              </a:rPr>
              <a:t>includes cross-section designs of each </a:t>
            </a:r>
            <a:r>
              <a:rPr sz="1000" spc="-5" dirty="0">
                <a:solidFill>
                  <a:srgbClr val="231F20"/>
                </a:solidFill>
                <a:latin typeface="Palatino Linotype"/>
                <a:cs typeface="Palatino Linotype"/>
              </a:rPr>
              <a:t>roadway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open</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space.)</a:t>
            </a:r>
            <a:endParaRPr sz="1000">
              <a:latin typeface="Palatino Linotype"/>
              <a:cs typeface="Palatino Linotype"/>
            </a:endParaRPr>
          </a:p>
        </p:txBody>
      </p:sp>
      <p:sp>
        <p:nvSpPr>
          <p:cNvPr id="240" name="object 240"/>
          <p:cNvSpPr txBox="1"/>
          <p:nvPr/>
        </p:nvSpPr>
        <p:spPr>
          <a:xfrm>
            <a:off x="673100" y="1416042"/>
            <a:ext cx="3171190" cy="3917315"/>
          </a:xfrm>
          <a:prstGeom prst="rect">
            <a:avLst/>
          </a:prstGeom>
        </p:spPr>
        <p:txBody>
          <a:bodyPr vert="horz" wrap="square" lIns="0" tIns="95250" rIns="0" bIns="0" rtlCol="0">
            <a:spAutoFit/>
          </a:bodyPr>
          <a:lstStyle/>
          <a:p>
            <a:pPr marL="143510" indent="-130810">
              <a:lnSpc>
                <a:spcPct val="100000"/>
              </a:lnSpc>
              <a:spcBef>
                <a:spcPts val="750"/>
              </a:spcBef>
              <a:buAutoNum type="arabicPeriod" startAt="5"/>
              <a:tabLst>
                <a:tab pos="143510" algn="l"/>
              </a:tabLst>
            </a:pPr>
            <a:r>
              <a:rPr sz="1000" b="1" dirty="0">
                <a:solidFill>
                  <a:srgbClr val="231F20"/>
                </a:solidFill>
                <a:latin typeface="Palatino Linotype"/>
                <a:cs typeface="Palatino Linotype"/>
              </a:rPr>
              <a:t>Expected Project</a:t>
            </a:r>
            <a:r>
              <a:rPr sz="1000" b="1" spc="30" dirty="0">
                <a:solidFill>
                  <a:srgbClr val="231F20"/>
                </a:solidFill>
                <a:latin typeface="Palatino Linotype"/>
                <a:cs typeface="Palatino Linotype"/>
              </a:rPr>
              <a:t> </a:t>
            </a:r>
            <a:r>
              <a:rPr sz="1000" b="1" dirty="0">
                <a:solidFill>
                  <a:srgbClr val="231F20"/>
                </a:solidFill>
                <a:latin typeface="Palatino Linotype"/>
                <a:cs typeface="Palatino Linotype"/>
              </a:rPr>
              <a:t>Components</a:t>
            </a:r>
            <a:endParaRPr sz="1000">
              <a:latin typeface="Palatino Linotype"/>
              <a:cs typeface="Palatino Linotype"/>
            </a:endParaRPr>
          </a:p>
          <a:p>
            <a:pPr marL="150495" lvl="1" indent="-137795">
              <a:lnSpc>
                <a:spcPct val="100000"/>
              </a:lnSpc>
              <a:spcBef>
                <a:spcPts val="650"/>
              </a:spcBef>
              <a:buAutoNum type="alphaLcPeriod"/>
              <a:tabLst>
                <a:tab pos="151130" algn="l"/>
              </a:tabLst>
            </a:pPr>
            <a:r>
              <a:rPr sz="1000" b="1" i="1" dirty="0">
                <a:solidFill>
                  <a:srgbClr val="231F20"/>
                </a:solidFill>
                <a:latin typeface="PalatinoLinotype-BoldItalic"/>
                <a:cs typeface="PalatinoLinotype-BoldItalic"/>
              </a:rPr>
              <a:t>High Density, Mixed-Use</a:t>
            </a:r>
            <a:r>
              <a:rPr sz="1000" b="1" i="1" spc="65"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Development</a:t>
            </a:r>
            <a:endParaRPr sz="1000">
              <a:latin typeface="PalatinoLinotype-BoldItalic"/>
              <a:cs typeface="PalatinoLinotype-BoldItalic"/>
            </a:endParaRPr>
          </a:p>
          <a:p>
            <a:pPr marL="12700">
              <a:lnSpc>
                <a:spcPct val="100000"/>
              </a:lnSpc>
              <a:spcBef>
                <a:spcPts val="650"/>
              </a:spcBef>
            </a:pP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envisions the development of</a:t>
            </a:r>
            <a:r>
              <a:rPr sz="1000" spc="75" dirty="0">
                <a:solidFill>
                  <a:srgbClr val="231F20"/>
                </a:solidFill>
                <a:latin typeface="Palatino Linotype"/>
                <a:cs typeface="Palatino Linotype"/>
              </a:rPr>
              <a:t> </a:t>
            </a:r>
            <a:r>
              <a:rPr sz="1000" dirty="0">
                <a:solidFill>
                  <a:srgbClr val="231F20"/>
                </a:solidFill>
                <a:latin typeface="Palatino Linotype"/>
                <a:cs typeface="Palatino Linotype"/>
              </a:rPr>
              <a:t>roughly</a:t>
            </a:r>
            <a:endParaRPr sz="1000">
              <a:latin typeface="Palatino Linotype"/>
              <a:cs typeface="Palatino Linotype"/>
            </a:endParaRPr>
          </a:p>
          <a:p>
            <a:pPr marL="12700" marR="165100">
              <a:lnSpc>
                <a:spcPct val="116700"/>
              </a:lnSpc>
            </a:pPr>
            <a:r>
              <a:rPr sz="1000" dirty="0">
                <a:solidFill>
                  <a:srgbClr val="231F20"/>
                </a:solidFill>
                <a:latin typeface="Palatino Linotype"/>
                <a:cs typeface="Palatino Linotype"/>
              </a:rPr>
              <a:t>3.7 million square feet or more of property on the  Site. This development should contain a variety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uses, including but not limited to: residential,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hotel, and retail, plus possible health-related uses  as discussed below. The Illustrative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within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provides an example of such a mix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uses, but is not intended to specifically prescribe  the locations or amounts of each use. The </a:t>
            </a:r>
            <a:r>
              <a:rPr sz="1000" spc="0" dirty="0">
                <a:solidFill>
                  <a:srgbClr val="231F20"/>
                </a:solidFill>
                <a:latin typeface="Palatino Linotype"/>
                <a:cs typeface="Palatino Linotype"/>
              </a:rPr>
              <a:t>massing  </a:t>
            </a:r>
            <a:r>
              <a:rPr sz="1000" dirty="0">
                <a:solidFill>
                  <a:srgbClr val="231F20"/>
                </a:solidFill>
                <a:latin typeface="Palatino Linotype"/>
                <a:cs typeface="Palatino Linotype"/>
              </a:rPr>
              <a:t>(height and bulk) shown in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is </a:t>
            </a:r>
            <a:r>
              <a:rPr sz="1000" spc="0" dirty="0">
                <a:solidFill>
                  <a:srgbClr val="231F20"/>
                </a:solidFill>
                <a:latin typeface="Palatino Linotype"/>
                <a:cs typeface="Palatino Linotype"/>
              </a:rPr>
              <a:t>still  </a:t>
            </a:r>
            <a:r>
              <a:rPr sz="1000" spc="-5" dirty="0">
                <a:solidFill>
                  <a:srgbClr val="231F20"/>
                </a:solidFill>
                <a:latin typeface="Palatino Linotype"/>
                <a:cs typeface="Palatino Linotype"/>
              </a:rPr>
              <a:t>illustrative, </a:t>
            </a:r>
            <a:r>
              <a:rPr sz="1000" dirty="0">
                <a:solidFill>
                  <a:srgbClr val="231F20"/>
                </a:solidFill>
                <a:latin typeface="Palatino Linotype"/>
                <a:cs typeface="Palatino Linotype"/>
              </a:rPr>
              <a:t>but </a:t>
            </a:r>
            <a:r>
              <a:rPr sz="1000" spc="-5" dirty="0">
                <a:solidFill>
                  <a:srgbClr val="231F20"/>
                </a:solidFill>
                <a:latin typeface="Palatino Linotype"/>
                <a:cs typeface="Palatino Linotype"/>
              </a:rPr>
              <a:t>reflects </a:t>
            </a:r>
            <a:r>
              <a:rPr sz="1000" dirty="0">
                <a:solidFill>
                  <a:srgbClr val="231F20"/>
                </a:solidFill>
                <a:latin typeface="Palatino Linotype"/>
                <a:cs typeface="Palatino Linotype"/>
              </a:rPr>
              <a:t>the desire to create a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open space with a public market building, flanked  by </a:t>
            </a:r>
            <a:r>
              <a:rPr sz="1000" spc="-5" dirty="0">
                <a:solidFill>
                  <a:srgbClr val="231F20"/>
                </a:solidFill>
                <a:latin typeface="Palatino Linotype"/>
                <a:cs typeface="Palatino Linotype"/>
              </a:rPr>
              <a:t>lower </a:t>
            </a:r>
            <a:r>
              <a:rPr sz="1000" dirty="0">
                <a:solidFill>
                  <a:srgbClr val="231F20"/>
                </a:solidFill>
                <a:latin typeface="Palatino Linotype"/>
                <a:cs typeface="Palatino Linotype"/>
              </a:rPr>
              <a:t>building masses in the Site’s interior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taller building masses </a:t>
            </a:r>
            <a:r>
              <a:rPr sz="1000" spc="-5" dirty="0">
                <a:solidFill>
                  <a:srgbClr val="231F20"/>
                </a:solidFill>
                <a:latin typeface="Palatino Linotype"/>
                <a:cs typeface="Palatino Linotype"/>
              </a:rPr>
              <a:t>toward </a:t>
            </a:r>
            <a:r>
              <a:rPr sz="1000" dirty="0">
                <a:solidFill>
                  <a:srgbClr val="231F20"/>
                </a:solidFill>
                <a:latin typeface="Palatino Linotype"/>
                <a:cs typeface="Palatino Linotype"/>
              </a:rPr>
              <a:t>the Site’s edges. </a:t>
            </a:r>
            <a:r>
              <a:rPr sz="1000" spc="0" dirty="0">
                <a:solidFill>
                  <a:srgbClr val="231F20"/>
                </a:solidFill>
                <a:latin typeface="Palatino Linotype"/>
                <a:cs typeface="Palatino Linotype"/>
              </a:rPr>
              <a:t>The</a:t>
            </a:r>
            <a:endParaRPr sz="1000">
              <a:latin typeface="Palatino Linotype"/>
              <a:cs typeface="Palatino Linotype"/>
            </a:endParaRPr>
          </a:p>
          <a:p>
            <a:pPr marL="12700" marR="34290">
              <a:lnSpc>
                <a:spcPct val="116700"/>
              </a:lnSpc>
            </a:pPr>
            <a:r>
              <a:rPr sz="1000" dirty="0">
                <a:solidFill>
                  <a:srgbClr val="231F20"/>
                </a:solidFill>
                <a:latin typeface="Palatino Linotype"/>
                <a:cs typeface="Palatino Linotype"/>
              </a:rPr>
              <a:t>public market building and accompanying open </a:t>
            </a:r>
            <a:r>
              <a:rPr sz="1000" spc="0" dirty="0">
                <a:solidFill>
                  <a:srgbClr val="231F20"/>
                </a:solidFill>
                <a:latin typeface="Palatino Linotype"/>
                <a:cs typeface="Palatino Linotype"/>
              </a:rPr>
              <a:t>space  </a:t>
            </a:r>
            <a:r>
              <a:rPr sz="1000" dirty="0">
                <a:solidFill>
                  <a:srgbClr val="231F20"/>
                </a:solidFill>
                <a:latin typeface="Palatino Linotype"/>
                <a:cs typeface="Palatino Linotype"/>
              </a:rPr>
              <a:t>connecting to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are a part of the public  community </a:t>
            </a:r>
            <a:r>
              <a:rPr sz="1000" spc="-5" dirty="0">
                <a:solidFill>
                  <a:srgbClr val="231F20"/>
                </a:solidFill>
                <a:latin typeface="Palatino Linotype"/>
                <a:cs typeface="Palatino Linotype"/>
              </a:rPr>
              <a:t>benefit </a:t>
            </a:r>
            <a:r>
              <a:rPr sz="1000" dirty="0">
                <a:solidFill>
                  <a:srgbClr val="231F20"/>
                </a:solidFill>
                <a:latin typeface="Palatino Linotype"/>
                <a:cs typeface="Palatino Linotype"/>
              </a:rPr>
              <a:t>package that this redevelopment  will deliver to our</a:t>
            </a:r>
            <a:r>
              <a:rPr sz="1000" spc="75" dirty="0">
                <a:solidFill>
                  <a:srgbClr val="231F20"/>
                </a:solidFill>
                <a:latin typeface="Palatino Linotype"/>
                <a:cs typeface="Palatino Linotype"/>
              </a:rPr>
              <a:t> </a:t>
            </a:r>
            <a:r>
              <a:rPr sz="1000" spc="0" dirty="0">
                <a:solidFill>
                  <a:srgbClr val="231F20"/>
                </a:solidFill>
                <a:latin typeface="Palatino Linotype"/>
                <a:cs typeface="Palatino Linotype"/>
              </a:rPr>
              <a:t>community.</a:t>
            </a:r>
            <a:endParaRPr sz="1000">
              <a:latin typeface="Palatino Linotype"/>
              <a:cs typeface="Palatino Linotype"/>
            </a:endParaRPr>
          </a:p>
          <a:p>
            <a:pPr marR="230504" algn="r">
              <a:lnSpc>
                <a:spcPct val="100000"/>
              </a:lnSpc>
              <a:spcBef>
                <a:spcPts val="810"/>
              </a:spcBef>
              <a:tabLst>
                <a:tab pos="579120" algn="l"/>
              </a:tabLst>
            </a:pPr>
            <a:r>
              <a:rPr sz="400" spc="-20" dirty="0">
                <a:solidFill>
                  <a:srgbClr val="231F20"/>
                </a:solidFill>
                <a:latin typeface="Arial"/>
                <a:cs typeface="Arial"/>
              </a:rPr>
              <a:t>0       </a:t>
            </a:r>
            <a:r>
              <a:rPr sz="400" spc="-40" dirty="0">
                <a:solidFill>
                  <a:srgbClr val="231F20"/>
                </a:solidFill>
                <a:latin typeface="Arial"/>
                <a:cs typeface="Arial"/>
              </a:rPr>
              <a:t> </a:t>
            </a:r>
            <a:r>
              <a:rPr sz="400" spc="-20" dirty="0">
                <a:solidFill>
                  <a:srgbClr val="231F20"/>
                </a:solidFill>
                <a:latin typeface="Arial"/>
                <a:cs typeface="Arial"/>
              </a:rPr>
              <a:t>60</a:t>
            </a:r>
            <a:r>
              <a:rPr sz="400" dirty="0">
                <a:solidFill>
                  <a:srgbClr val="231F20"/>
                </a:solidFill>
                <a:latin typeface="Arial"/>
                <a:cs typeface="Arial"/>
              </a:rPr>
              <a:t>      </a:t>
            </a:r>
            <a:r>
              <a:rPr sz="400" spc="-10" dirty="0">
                <a:solidFill>
                  <a:srgbClr val="231F20"/>
                </a:solidFill>
                <a:latin typeface="Arial"/>
                <a:cs typeface="Arial"/>
              </a:rPr>
              <a:t> </a:t>
            </a:r>
            <a:r>
              <a:rPr sz="400" spc="-20" dirty="0">
                <a:solidFill>
                  <a:srgbClr val="231F20"/>
                </a:solidFill>
                <a:latin typeface="Arial"/>
                <a:cs typeface="Arial"/>
              </a:rPr>
              <a:t>120</a:t>
            </a:r>
            <a:r>
              <a:rPr sz="400" dirty="0">
                <a:solidFill>
                  <a:srgbClr val="231F20"/>
                </a:solidFill>
                <a:latin typeface="Arial"/>
                <a:cs typeface="Arial"/>
              </a:rPr>
              <a:t>	</a:t>
            </a:r>
            <a:r>
              <a:rPr sz="400" spc="-20" dirty="0">
                <a:solidFill>
                  <a:srgbClr val="231F20"/>
                </a:solidFill>
                <a:latin typeface="Arial"/>
                <a:cs typeface="Arial"/>
              </a:rPr>
              <a:t>240</a:t>
            </a:r>
            <a:r>
              <a:rPr sz="400" spc="-30" dirty="0">
                <a:solidFill>
                  <a:srgbClr val="231F20"/>
                </a:solidFill>
                <a:latin typeface="Arial"/>
                <a:cs typeface="Arial"/>
              </a:rPr>
              <a:t> </a:t>
            </a:r>
            <a:r>
              <a:rPr sz="400" spc="-5" dirty="0">
                <a:solidFill>
                  <a:srgbClr val="231F20"/>
                </a:solidFill>
                <a:latin typeface="Arial"/>
                <a:cs typeface="Arial"/>
              </a:rPr>
              <a:t>f</a:t>
            </a:r>
            <a:r>
              <a:rPr sz="400" spc="-10" dirty="0">
                <a:solidFill>
                  <a:srgbClr val="231F20"/>
                </a:solidFill>
                <a:latin typeface="Arial"/>
                <a:cs typeface="Arial"/>
              </a:rPr>
              <a:t>eet</a:t>
            </a:r>
            <a:endParaRPr sz="400">
              <a:latin typeface="Arial"/>
              <a:cs typeface="Arial"/>
            </a:endParaRPr>
          </a:p>
        </p:txBody>
      </p:sp>
      <p:sp>
        <p:nvSpPr>
          <p:cNvPr id="241" name="object 241"/>
          <p:cNvSpPr txBox="1"/>
          <p:nvPr/>
        </p:nvSpPr>
        <p:spPr>
          <a:xfrm>
            <a:off x="685800" y="8984488"/>
            <a:ext cx="3154680" cy="162560"/>
          </a:xfrm>
          <a:prstGeom prst="rect">
            <a:avLst/>
          </a:prstGeom>
          <a:solidFill>
            <a:srgbClr val="5A335B"/>
          </a:solidFill>
        </p:spPr>
        <p:txBody>
          <a:bodyPr vert="horz" wrap="square" lIns="0" tIns="0" rIns="0" bIns="0" rtlCol="0">
            <a:spAutoFit/>
          </a:bodyPr>
          <a:lstStyle/>
          <a:p>
            <a:pPr marL="91440">
              <a:lnSpc>
                <a:spcPts val="1040"/>
              </a:lnSpc>
            </a:pPr>
            <a:r>
              <a:rPr sz="900" spc="-5" dirty="0">
                <a:solidFill>
                  <a:srgbClr val="FFFFFF"/>
                </a:solidFill>
                <a:latin typeface="Trebuchet MS"/>
                <a:cs typeface="Trebuchet MS"/>
              </a:rPr>
              <a:t>Proposed Property </a:t>
            </a:r>
            <a:r>
              <a:rPr sz="900" dirty="0">
                <a:solidFill>
                  <a:srgbClr val="FFFFFF"/>
                </a:solidFill>
                <a:latin typeface="Trebuchet MS"/>
                <a:cs typeface="Trebuchet MS"/>
              </a:rPr>
              <a:t>and Public </a:t>
            </a:r>
            <a:r>
              <a:rPr sz="900" spc="-5" dirty="0">
                <a:solidFill>
                  <a:srgbClr val="FFFFFF"/>
                </a:solidFill>
                <a:latin typeface="Trebuchet MS"/>
                <a:cs typeface="Trebuchet MS"/>
              </a:rPr>
              <a:t>Right-of-Way</a:t>
            </a:r>
            <a:r>
              <a:rPr sz="900" spc="140" dirty="0">
                <a:solidFill>
                  <a:srgbClr val="FFFFFF"/>
                </a:solidFill>
                <a:latin typeface="Trebuchet MS"/>
                <a:cs typeface="Trebuchet MS"/>
              </a:rPr>
              <a:t> </a:t>
            </a:r>
            <a:r>
              <a:rPr sz="900" dirty="0">
                <a:solidFill>
                  <a:srgbClr val="FFFFFF"/>
                </a:solidFill>
                <a:latin typeface="Trebuchet MS"/>
                <a:cs typeface="Trebuchet MS"/>
              </a:rPr>
              <a:t>Dispositions</a:t>
            </a:r>
            <a:endParaRPr sz="9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5270500"/>
            <a:ext cx="6639306" cy="371347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27217" y="652148"/>
            <a:ext cx="1559388" cy="2030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5" name="object 5"/>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6" name="object 6"/>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7" name="object 7"/>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8" name="object 8"/>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9" name="object 9"/>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10" name="object 10"/>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1" name="object 11"/>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6245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4"/>
              </a:rPr>
              <a:t>ww</a:t>
            </a:r>
            <a:r>
              <a:rPr sz="800" spc="75" dirty="0">
                <a:solidFill>
                  <a:srgbClr val="7D7F7E"/>
                </a:solidFill>
                <a:latin typeface="Trebuchet MS"/>
                <a:cs typeface="Trebuchet MS"/>
                <a:hlinkClick r:id="rId4"/>
              </a:rPr>
              <a:t>w</a:t>
            </a:r>
            <a:r>
              <a:rPr sz="800" spc="150" dirty="0">
                <a:solidFill>
                  <a:srgbClr val="7D7F7E"/>
                </a:solidFill>
                <a:latin typeface="Trebuchet MS"/>
                <a:cs typeface="Trebuchet MS"/>
                <a:hlinkClick r:id="rId4"/>
              </a:rPr>
              <a:t>.centralhealth.net/purchasing/bid-sync</a:t>
            </a:r>
            <a:r>
              <a:rPr sz="800" dirty="0">
                <a:solidFill>
                  <a:srgbClr val="7D7F7E"/>
                </a:solidFill>
                <a:latin typeface="Trebuchet MS"/>
                <a:cs typeface="Trebuchet MS"/>
                <a:hlinkClick r:id="rId4"/>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9</a:t>
            </a:r>
            <a:endParaRPr sz="1200" baseline="3472">
              <a:latin typeface="Trebuchet MS"/>
              <a:cs typeface="Trebuchet MS"/>
            </a:endParaRPr>
          </a:p>
        </p:txBody>
      </p:sp>
      <p:sp>
        <p:nvSpPr>
          <p:cNvPr id="12" name="object 12"/>
          <p:cNvSpPr txBox="1"/>
          <p:nvPr/>
        </p:nvSpPr>
        <p:spPr>
          <a:xfrm>
            <a:off x="444500" y="1710936"/>
            <a:ext cx="3112135" cy="3225800"/>
          </a:xfrm>
          <a:prstGeom prst="rect">
            <a:avLst/>
          </a:prstGeom>
        </p:spPr>
        <p:txBody>
          <a:bodyPr vert="horz" wrap="square" lIns="0" tIns="12700" rIns="0" bIns="0" rtlCol="0">
            <a:spAutoFit/>
          </a:bodyPr>
          <a:lstStyle/>
          <a:p>
            <a:pPr marL="12700" marR="43815">
              <a:lnSpc>
                <a:spcPct val="116700"/>
              </a:lnSpc>
              <a:spcBef>
                <a:spcPts val="100"/>
              </a:spcBef>
            </a:pP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this time, Central Health is evaluating several  options for designing, funding and implementing  the infrastructure. These </a:t>
            </a:r>
            <a:r>
              <a:rPr sz="1000" spc="-5" dirty="0">
                <a:solidFill>
                  <a:srgbClr val="231F20"/>
                </a:solidFill>
                <a:latin typeface="Palatino Linotype"/>
                <a:cs typeface="Palatino Linotype"/>
              </a:rPr>
              <a:t>roadway </a:t>
            </a:r>
            <a:r>
              <a:rPr sz="1000" dirty="0">
                <a:solidFill>
                  <a:srgbClr val="231F20"/>
                </a:solidFill>
                <a:latin typeface="Palatino Linotype"/>
                <a:cs typeface="Palatino Linotype"/>
              </a:rPr>
              <a:t>and open </a:t>
            </a:r>
            <a:r>
              <a:rPr sz="1000" spc="0" dirty="0">
                <a:solidFill>
                  <a:srgbClr val="231F20"/>
                </a:solidFill>
                <a:latin typeface="Palatino Linotype"/>
                <a:cs typeface="Palatino Linotype"/>
              </a:rPr>
              <a:t>space  </a:t>
            </a:r>
            <a:r>
              <a:rPr sz="1000" dirty="0">
                <a:solidFill>
                  <a:srgbClr val="231F20"/>
                </a:solidFill>
                <a:latin typeface="Palatino Linotype"/>
                <a:cs typeface="Palatino Linotype"/>
              </a:rPr>
              <a:t>options may include Central Health leading these  efforts, the master developer leading, or some </a:t>
            </a:r>
            <a:r>
              <a:rPr sz="1000" spc="0" dirty="0">
                <a:solidFill>
                  <a:srgbClr val="231F20"/>
                </a:solidFill>
                <a:latin typeface="Palatino Linotype"/>
                <a:cs typeface="Palatino Linotype"/>
              </a:rPr>
              <a:t>shared  </a:t>
            </a:r>
            <a:r>
              <a:rPr sz="1000" dirty="0">
                <a:solidFill>
                  <a:srgbClr val="231F20"/>
                </a:solidFill>
                <a:latin typeface="Palatino Linotype"/>
                <a:cs typeface="Palatino Linotype"/>
              </a:rPr>
              <a:t>responsibilities to balance costs and risks.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is also exploring the potential for </a:t>
            </a:r>
            <a:r>
              <a:rPr sz="1000" spc="0" dirty="0">
                <a:solidFill>
                  <a:srgbClr val="231F20"/>
                </a:solidFill>
                <a:latin typeface="Palatino Linotype"/>
                <a:cs typeface="Palatino Linotype"/>
              </a:rPr>
              <a:t>external  </a:t>
            </a:r>
            <a:r>
              <a:rPr sz="1000" dirty="0">
                <a:solidFill>
                  <a:srgbClr val="231F20"/>
                </a:solidFill>
                <a:latin typeface="Palatino Linotype"/>
                <a:cs typeface="Palatino Linotype"/>
              </a:rPr>
              <a:t>sources to fund some of these improvements.</a:t>
            </a:r>
            <a:r>
              <a:rPr sz="1000" spc="130" dirty="0">
                <a:solidFill>
                  <a:srgbClr val="231F20"/>
                </a:solidFill>
                <a:latin typeface="Palatino Linotype"/>
                <a:cs typeface="Palatino Linotype"/>
              </a:rPr>
              <a:t> </a:t>
            </a:r>
            <a:r>
              <a:rPr sz="1000" spc="-35" dirty="0">
                <a:solidFill>
                  <a:srgbClr val="231F20"/>
                </a:solidFill>
                <a:latin typeface="Palatino Linotype"/>
                <a:cs typeface="Palatino Linotype"/>
              </a:rPr>
              <a:t>At</a:t>
            </a:r>
            <a:endParaRPr sz="1000">
              <a:latin typeface="Palatino Linotype"/>
              <a:cs typeface="Palatino Linotype"/>
            </a:endParaRPr>
          </a:p>
          <a:p>
            <a:pPr marL="12700" marR="173990">
              <a:lnSpc>
                <a:spcPct val="116700"/>
              </a:lnSpc>
            </a:pPr>
            <a:r>
              <a:rPr sz="1000" dirty="0">
                <a:solidFill>
                  <a:srgbClr val="231F20"/>
                </a:solidFill>
                <a:latin typeface="Palatino Linotype"/>
                <a:cs typeface="Palatino Linotype"/>
              </a:rPr>
              <a:t>this point in time and to ensure </a:t>
            </a:r>
            <a:r>
              <a:rPr sz="1000" spc="0" dirty="0">
                <a:solidFill>
                  <a:srgbClr val="231F20"/>
                </a:solidFill>
                <a:latin typeface="Palatino Linotype"/>
                <a:cs typeface="Palatino Linotype"/>
              </a:rPr>
              <a:t>comparability  </a:t>
            </a:r>
            <a:r>
              <a:rPr sz="1000" dirty="0">
                <a:solidFill>
                  <a:srgbClr val="231F20"/>
                </a:solidFill>
                <a:latin typeface="Palatino Linotype"/>
                <a:cs typeface="Palatino Linotype"/>
              </a:rPr>
              <a:t>among responses, Central Health is asking that </a:t>
            </a:r>
            <a:r>
              <a:rPr sz="1000" spc="0" dirty="0">
                <a:solidFill>
                  <a:srgbClr val="231F20"/>
                </a:solidFill>
                <a:latin typeface="Palatino Linotype"/>
                <a:cs typeface="Palatino Linotype"/>
              </a:rPr>
              <a:t>all  </a:t>
            </a:r>
            <a:r>
              <a:rPr sz="1000" dirty="0">
                <a:solidFill>
                  <a:srgbClr val="231F20"/>
                </a:solidFill>
                <a:latin typeface="Palatino Linotype"/>
                <a:cs typeface="Palatino Linotype"/>
              </a:rPr>
              <a:t>respondents assume the master developer will be  responsible for all infrastructure design, </a:t>
            </a:r>
            <a:r>
              <a:rPr sz="1000" spc="0" dirty="0">
                <a:solidFill>
                  <a:srgbClr val="231F20"/>
                </a:solidFill>
                <a:latin typeface="Palatino Linotype"/>
                <a:cs typeface="Palatino Linotype"/>
              </a:rPr>
              <a:t>funding,  </a:t>
            </a:r>
            <a:r>
              <a:rPr sz="1000" dirty="0">
                <a:solidFill>
                  <a:srgbClr val="231F20"/>
                </a:solidFill>
                <a:latin typeface="Palatino Linotype"/>
                <a:cs typeface="Palatino Linotype"/>
              </a:rPr>
              <a:t>and construction. </a:t>
            </a:r>
            <a:r>
              <a:rPr sz="1000" spc="-5" dirty="0">
                <a:solidFill>
                  <a:srgbClr val="231F20"/>
                </a:solidFill>
                <a:latin typeface="Palatino Linotype"/>
                <a:cs typeface="Palatino Linotype"/>
              </a:rPr>
              <a:t>However, </a:t>
            </a:r>
            <a:r>
              <a:rPr sz="1000" dirty="0">
                <a:solidFill>
                  <a:srgbClr val="231F20"/>
                </a:solidFill>
                <a:latin typeface="Palatino Linotype"/>
                <a:cs typeface="Palatino Linotype"/>
              </a:rPr>
              <a:t>this may be a point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significant partnering as a development </a:t>
            </a:r>
            <a:r>
              <a:rPr sz="1000" spc="0" dirty="0">
                <a:solidFill>
                  <a:srgbClr val="231F20"/>
                </a:solidFill>
                <a:latin typeface="Palatino Linotype"/>
                <a:cs typeface="Palatino Linotype"/>
              </a:rPr>
              <a:t>agreement  </a:t>
            </a:r>
            <a:r>
              <a:rPr sz="1000" dirty="0">
                <a:solidFill>
                  <a:srgbClr val="231F20"/>
                </a:solidFill>
                <a:latin typeface="Palatino Linotype"/>
                <a:cs typeface="Palatino Linotype"/>
              </a:rPr>
              <a:t>is negotiated in the future. Central Health </a:t>
            </a:r>
            <a:r>
              <a:rPr sz="1000" spc="0" dirty="0">
                <a:solidFill>
                  <a:srgbClr val="231F20"/>
                </a:solidFill>
                <a:latin typeface="Palatino Linotype"/>
                <a:cs typeface="Palatino Linotype"/>
              </a:rPr>
              <a:t>expects  </a:t>
            </a:r>
            <a:r>
              <a:rPr sz="1000" dirty="0">
                <a:solidFill>
                  <a:srgbClr val="231F20"/>
                </a:solidFill>
                <a:latin typeface="Palatino Linotype"/>
                <a:cs typeface="Palatino Linotype"/>
              </a:rPr>
              <a:t>to provide updated information regarding the  infrastructure financing plan and</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appropriate</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assumptions</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during</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Step</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2</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of</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this</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solicitation</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process.</a:t>
            </a:r>
            <a:endParaRPr sz="1000">
              <a:latin typeface="Palatino Linotype"/>
              <a:cs typeface="Palatino Linotype"/>
            </a:endParaRPr>
          </a:p>
        </p:txBody>
      </p:sp>
      <p:sp>
        <p:nvSpPr>
          <p:cNvPr id="13" name="object 13"/>
          <p:cNvSpPr txBox="1"/>
          <p:nvPr/>
        </p:nvSpPr>
        <p:spPr>
          <a:xfrm>
            <a:off x="3919220" y="1653786"/>
            <a:ext cx="3129280" cy="33401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c. Public</a:t>
            </a:r>
            <a:r>
              <a:rPr sz="1000" b="1" i="1" spc="30" dirty="0">
                <a:solidFill>
                  <a:srgbClr val="231F20"/>
                </a:solidFill>
                <a:latin typeface="PalatinoLinotype-BoldItalic"/>
                <a:cs typeface="PalatinoLinotype-BoldItalic"/>
              </a:rPr>
              <a:t> </a:t>
            </a:r>
            <a:r>
              <a:rPr sz="1000" b="1" i="1" spc="0" dirty="0">
                <a:solidFill>
                  <a:srgbClr val="231F20"/>
                </a:solidFill>
                <a:latin typeface="PalatinoLinotype-BoldItalic"/>
                <a:cs typeface="PalatinoLinotype-BoldItalic"/>
              </a:rPr>
              <a:t>Market</a:t>
            </a:r>
            <a:endParaRPr sz="1000">
              <a:latin typeface="PalatinoLinotype-BoldItalic"/>
              <a:cs typeface="PalatinoLinotype-BoldItalic"/>
            </a:endParaRPr>
          </a:p>
          <a:p>
            <a:pPr marL="12700" marR="133985">
              <a:lnSpc>
                <a:spcPct val="116700"/>
              </a:lnSpc>
              <a:spcBef>
                <a:spcPts val="450"/>
              </a:spcBef>
            </a:pP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envisions the development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operation of a Public Market on the Central </a:t>
            </a:r>
            <a:r>
              <a:rPr sz="1000" spc="-5" dirty="0">
                <a:solidFill>
                  <a:srgbClr val="231F20"/>
                </a:solidFill>
                <a:latin typeface="Palatino Linotype"/>
                <a:cs typeface="Palatino Linotype"/>
              </a:rPr>
              <a:t>Plaza  </a:t>
            </a:r>
            <a:r>
              <a:rPr sz="1000" dirty="0">
                <a:solidFill>
                  <a:srgbClr val="231F20"/>
                </a:solidFill>
                <a:latin typeface="Palatino Linotype"/>
                <a:cs typeface="Palatino Linotype"/>
              </a:rPr>
              <a:t>of the Site. This proposed market concept has been  embraced by the Central Health Board of </a:t>
            </a:r>
            <a:r>
              <a:rPr sz="1000" spc="0" dirty="0">
                <a:solidFill>
                  <a:srgbClr val="231F20"/>
                </a:solidFill>
                <a:latin typeface="Palatino Linotype"/>
                <a:cs typeface="Palatino Linotype"/>
              </a:rPr>
              <a:t>Managers  </a:t>
            </a:r>
            <a:r>
              <a:rPr sz="1000" dirty="0">
                <a:solidFill>
                  <a:srgbClr val="231F20"/>
                </a:solidFill>
                <a:latin typeface="Palatino Linotype"/>
                <a:cs typeface="Palatino Linotype"/>
              </a:rPr>
              <a:t>as a place-making feature, an amenity for the </a:t>
            </a:r>
            <a:r>
              <a:rPr sz="1000" spc="0" dirty="0">
                <a:solidFill>
                  <a:srgbClr val="231F20"/>
                </a:solidFill>
                <a:latin typeface="Palatino Linotype"/>
                <a:cs typeface="Palatino Linotype"/>
              </a:rPr>
              <a:t>future  </a:t>
            </a:r>
            <a:r>
              <a:rPr sz="1000" dirty="0">
                <a:solidFill>
                  <a:srgbClr val="231F20"/>
                </a:solidFill>
                <a:latin typeface="Palatino Linotype"/>
                <a:cs typeface="Palatino Linotype"/>
              </a:rPr>
              <a:t>tenants of the Site, an economic opportunity for the  community - and most importantly - as a</a:t>
            </a:r>
            <a:r>
              <a:rPr sz="1000" spc="200" dirty="0">
                <a:solidFill>
                  <a:srgbClr val="231F20"/>
                </a:solidFill>
                <a:latin typeface="Palatino Linotype"/>
                <a:cs typeface="Palatino Linotype"/>
              </a:rPr>
              <a:t> </a:t>
            </a:r>
            <a:r>
              <a:rPr sz="1000" spc="0" dirty="0">
                <a:solidFill>
                  <a:srgbClr val="231F20"/>
                </a:solidFill>
                <a:latin typeface="Palatino Linotype"/>
                <a:cs typeface="Palatino Linotype"/>
              </a:rPr>
              <a:t>means</a:t>
            </a:r>
            <a:endParaRPr sz="1000">
              <a:latin typeface="Palatino Linotype"/>
              <a:cs typeface="Palatino Linotype"/>
            </a:endParaRPr>
          </a:p>
          <a:p>
            <a:pPr marL="12700" marR="148590">
              <a:lnSpc>
                <a:spcPct val="116700"/>
              </a:lnSpc>
            </a:pPr>
            <a:r>
              <a:rPr sz="1000" dirty="0">
                <a:solidFill>
                  <a:srgbClr val="231F20"/>
                </a:solidFill>
                <a:latin typeface="Palatino Linotype"/>
                <a:cs typeface="Palatino Linotype"/>
              </a:rPr>
              <a:t>of promoting health and wellness, consistent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Central Health’s overall mission. Central Health  has commissioned a separate study with Project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Public Spaces (</a:t>
            </a:r>
            <a:r>
              <a:rPr sz="1000" u="sng" dirty="0">
                <a:solidFill>
                  <a:srgbClr val="205E9E"/>
                </a:solidFill>
                <a:uFill>
                  <a:solidFill>
                    <a:srgbClr val="205E9E"/>
                  </a:solidFill>
                </a:uFill>
                <a:latin typeface="Palatino Linotype"/>
                <a:cs typeface="Palatino Linotype"/>
                <a:hlinkClick r:id="rId5"/>
              </a:rPr>
              <a:t>www.pps.org</a:t>
            </a:r>
            <a:r>
              <a:rPr sz="1000" dirty="0">
                <a:solidFill>
                  <a:srgbClr val="231F20"/>
                </a:solidFill>
                <a:latin typeface="Palatino Linotype"/>
                <a:cs typeface="Palatino Linotype"/>
              </a:rPr>
              <a:t>) to explore the</a:t>
            </a:r>
            <a:r>
              <a:rPr sz="1000" spc="60" dirty="0">
                <a:solidFill>
                  <a:srgbClr val="231F20"/>
                </a:solidFill>
                <a:latin typeface="Palatino Linotype"/>
                <a:cs typeface="Palatino Linotype"/>
              </a:rPr>
              <a:t> </a:t>
            </a:r>
            <a:r>
              <a:rPr sz="1000" spc="0" dirty="0">
                <a:solidFill>
                  <a:srgbClr val="231F20"/>
                </a:solidFill>
                <a:latin typeface="Palatino Linotype"/>
                <a:cs typeface="Palatino Linotype"/>
              </a:rPr>
              <a:t>design,</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programming, financing, and operation of the </a:t>
            </a:r>
            <a:r>
              <a:rPr sz="1000" spc="0" dirty="0">
                <a:solidFill>
                  <a:srgbClr val="231F20"/>
                </a:solidFill>
                <a:latin typeface="Palatino Linotype"/>
                <a:cs typeface="Palatino Linotype"/>
              </a:rPr>
              <a:t>Public  </a:t>
            </a:r>
            <a:r>
              <a:rPr sz="1000" dirty="0">
                <a:solidFill>
                  <a:srgbClr val="231F20"/>
                </a:solidFill>
                <a:latin typeface="Palatino Linotype"/>
                <a:cs typeface="Palatino Linotype"/>
              </a:rPr>
              <a:t>Market, and that study is expected to be </a:t>
            </a:r>
            <a:r>
              <a:rPr sz="1000" spc="0" dirty="0">
                <a:solidFill>
                  <a:srgbClr val="231F20"/>
                </a:solidFill>
                <a:latin typeface="Palatino Linotype"/>
                <a:cs typeface="Palatino Linotype"/>
              </a:rPr>
              <a:t>substantially  </a:t>
            </a:r>
            <a:r>
              <a:rPr sz="1000" dirty="0">
                <a:solidFill>
                  <a:srgbClr val="231F20"/>
                </a:solidFill>
                <a:latin typeface="Palatino Linotype"/>
                <a:cs typeface="Palatino Linotype"/>
              </a:rPr>
              <a:t>complete by the end of 2016. It is anticipated the  Public Market would include a permanent </a:t>
            </a:r>
            <a:r>
              <a:rPr sz="1000" spc="0" dirty="0">
                <a:solidFill>
                  <a:srgbClr val="231F20"/>
                </a:solidFill>
                <a:latin typeface="Palatino Linotype"/>
                <a:cs typeface="Palatino Linotype"/>
              </a:rPr>
              <a:t>structure  </a:t>
            </a:r>
            <a:r>
              <a:rPr sz="1000" dirty="0">
                <a:solidFill>
                  <a:srgbClr val="231F20"/>
                </a:solidFill>
                <a:latin typeface="Palatino Linotype"/>
                <a:cs typeface="Palatino Linotype"/>
              </a:rPr>
              <a:t>with vendor spaces for foods, products, and </a:t>
            </a:r>
            <a:r>
              <a:rPr sz="1000" spc="0" dirty="0">
                <a:solidFill>
                  <a:srgbClr val="231F20"/>
                </a:solidFill>
                <a:latin typeface="Palatino Linotype"/>
                <a:cs typeface="Palatino Linotype"/>
              </a:rPr>
              <a:t>services  </a:t>
            </a:r>
            <a:r>
              <a:rPr sz="1000" dirty="0">
                <a:solidFill>
                  <a:srgbClr val="231F20"/>
                </a:solidFill>
                <a:latin typeface="Palatino Linotype"/>
                <a:cs typeface="Palatino Linotype"/>
              </a:rPr>
              <a:t>provided primarily by local entrepreneurs. The</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Public</a:t>
            </a:r>
            <a:endParaRPr sz="1000">
              <a:latin typeface="Palatino Linotype"/>
              <a:cs typeface="Palatino Linotype"/>
            </a:endParaRPr>
          </a:p>
        </p:txBody>
      </p:sp>
      <p:sp>
        <p:nvSpPr>
          <p:cNvPr id="14" name="object 14"/>
          <p:cNvSpPr txBox="1"/>
          <p:nvPr/>
        </p:nvSpPr>
        <p:spPr>
          <a:xfrm>
            <a:off x="457200" y="8984488"/>
            <a:ext cx="6639559" cy="162560"/>
          </a:xfrm>
          <a:prstGeom prst="rect">
            <a:avLst/>
          </a:prstGeom>
          <a:solidFill>
            <a:srgbClr val="5A335B"/>
          </a:solidFill>
        </p:spPr>
        <p:txBody>
          <a:bodyPr vert="horz" wrap="square" lIns="0" tIns="0" rIns="0" bIns="0" rtlCol="0">
            <a:spAutoFit/>
          </a:bodyPr>
          <a:lstStyle/>
          <a:p>
            <a:pPr marL="91440">
              <a:lnSpc>
                <a:spcPts val="1040"/>
              </a:lnSpc>
            </a:pPr>
            <a:r>
              <a:rPr sz="900" dirty="0">
                <a:solidFill>
                  <a:srgbClr val="FFFFFF"/>
                </a:solidFill>
                <a:latin typeface="Trebuchet MS"/>
                <a:cs typeface="Trebuchet MS"/>
              </a:rPr>
              <a:t>The proposed Public Market will be located on the Central</a:t>
            </a:r>
            <a:r>
              <a:rPr sz="900" spc="155" dirty="0">
                <a:solidFill>
                  <a:srgbClr val="FFFFFF"/>
                </a:solidFill>
                <a:latin typeface="Trebuchet MS"/>
                <a:cs typeface="Trebuchet MS"/>
              </a:rPr>
              <a:t> </a:t>
            </a:r>
            <a:r>
              <a:rPr sz="900" dirty="0">
                <a:solidFill>
                  <a:srgbClr val="FFFFFF"/>
                </a:solidFill>
                <a:latin typeface="Trebuchet MS"/>
                <a:cs typeface="Trebuchet MS"/>
              </a:rPr>
              <a:t>Plaza.</a:t>
            </a:r>
            <a:endParaRPr sz="9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10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1710936"/>
            <a:ext cx="3178810" cy="19812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Market would likely be governed by a </a:t>
            </a:r>
            <a:r>
              <a:rPr sz="1000" spc="-5" dirty="0">
                <a:solidFill>
                  <a:srgbClr val="231F20"/>
                </a:solidFill>
                <a:latin typeface="Palatino Linotype"/>
                <a:cs typeface="Palatino Linotype"/>
              </a:rPr>
              <a:t>non-profit  </a:t>
            </a:r>
            <a:r>
              <a:rPr sz="1000" dirty="0">
                <a:solidFill>
                  <a:srgbClr val="231F20"/>
                </a:solidFill>
                <a:latin typeface="Palatino Linotype"/>
                <a:cs typeface="Palatino Linotype"/>
              </a:rPr>
              <a:t>organization. Central Health is also exploring the  potential to incorporate their own administrative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functions in the upper floor(s) of the Public </a:t>
            </a:r>
            <a:r>
              <a:rPr sz="1000" spc="0" dirty="0">
                <a:solidFill>
                  <a:srgbClr val="231F20"/>
                </a:solidFill>
                <a:latin typeface="Palatino Linotype"/>
                <a:cs typeface="Palatino Linotype"/>
              </a:rPr>
              <a:t>Market  </a:t>
            </a:r>
            <a:r>
              <a:rPr sz="1000" dirty="0">
                <a:solidFill>
                  <a:srgbClr val="231F20"/>
                </a:solidFill>
                <a:latin typeface="Palatino Linotype"/>
                <a:cs typeface="Palatino Linotype"/>
              </a:rPr>
              <a:t>building. It is expected respondents will </a:t>
            </a:r>
            <a:r>
              <a:rPr sz="1000" spc="-5" dirty="0">
                <a:solidFill>
                  <a:srgbClr val="231F20"/>
                </a:solidFill>
                <a:latin typeface="Palatino Linotype"/>
                <a:cs typeface="Palatino Linotype"/>
              </a:rPr>
              <a:t>offer </a:t>
            </a:r>
            <a:r>
              <a:rPr sz="1000" dirty="0">
                <a:solidFill>
                  <a:srgbClr val="231F20"/>
                </a:solidFill>
                <a:latin typeface="Palatino Linotype"/>
                <a:cs typeface="Palatino Linotype"/>
              </a:rPr>
              <a:t>their  own ideas for the Public Market as well, but that plans  proposed by respondents should incorporate this  concept in a meaningful </a:t>
            </a:r>
            <a:r>
              <a:rPr sz="1000" spc="-5" dirty="0">
                <a:solidFill>
                  <a:srgbClr val="231F20"/>
                </a:solidFill>
                <a:latin typeface="Palatino Linotype"/>
                <a:cs typeface="Palatino Linotype"/>
              </a:rPr>
              <a:t>way. </a:t>
            </a:r>
            <a:r>
              <a:rPr sz="1000" dirty="0">
                <a:solidFill>
                  <a:srgbClr val="231F20"/>
                </a:solidFill>
                <a:latin typeface="Palatino Linotype"/>
                <a:cs typeface="Palatino Linotype"/>
              </a:rPr>
              <a:t>Central Health </a:t>
            </a:r>
            <a:r>
              <a:rPr sz="1000" spc="0" dirty="0">
                <a:solidFill>
                  <a:srgbClr val="231F20"/>
                </a:solidFill>
                <a:latin typeface="Palatino Linotype"/>
                <a:cs typeface="Palatino Linotype"/>
              </a:rPr>
              <a:t>expects  </a:t>
            </a:r>
            <a:r>
              <a:rPr sz="1000" dirty="0">
                <a:solidFill>
                  <a:srgbClr val="231F20"/>
                </a:solidFill>
                <a:latin typeface="Palatino Linotype"/>
                <a:cs typeface="Palatino Linotype"/>
              </a:rPr>
              <a:t>to provide updated information regarding the </a:t>
            </a:r>
            <a:r>
              <a:rPr sz="1000" spc="0" dirty="0">
                <a:solidFill>
                  <a:srgbClr val="231F20"/>
                </a:solidFill>
                <a:latin typeface="Palatino Linotype"/>
                <a:cs typeface="Palatino Linotype"/>
              </a:rPr>
              <a:t>Public  </a:t>
            </a:r>
            <a:r>
              <a:rPr sz="1000" dirty="0">
                <a:solidFill>
                  <a:srgbClr val="231F20"/>
                </a:solidFill>
                <a:latin typeface="Palatino Linotype"/>
                <a:cs typeface="Palatino Linotype"/>
              </a:rPr>
              <a:t>Market Concept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and appropriate </a:t>
            </a:r>
            <a:r>
              <a:rPr sz="1000" spc="0" dirty="0">
                <a:solidFill>
                  <a:srgbClr val="231F20"/>
                </a:solidFill>
                <a:latin typeface="Palatino Linotype"/>
                <a:cs typeface="Palatino Linotype"/>
              </a:rPr>
              <a:t>assumptions  </a:t>
            </a:r>
            <a:r>
              <a:rPr sz="1000" dirty="0">
                <a:solidFill>
                  <a:srgbClr val="231F20"/>
                </a:solidFill>
                <a:latin typeface="Palatino Linotype"/>
                <a:cs typeface="Palatino Linotype"/>
              </a:rPr>
              <a:t>during Step 2 of the solicitation</a:t>
            </a:r>
            <a:r>
              <a:rPr sz="1000" spc="135" dirty="0">
                <a:solidFill>
                  <a:srgbClr val="231F20"/>
                </a:solidFill>
                <a:latin typeface="Palatino Linotype"/>
                <a:cs typeface="Palatino Linotype"/>
              </a:rPr>
              <a:t> </a:t>
            </a:r>
            <a:r>
              <a:rPr sz="1000" dirty="0">
                <a:solidFill>
                  <a:srgbClr val="231F20"/>
                </a:solidFill>
                <a:latin typeface="Palatino Linotype"/>
                <a:cs typeface="Palatino Linotype"/>
              </a:rPr>
              <a:t>process.</a:t>
            </a:r>
            <a:endParaRPr sz="1000">
              <a:latin typeface="Palatino Linotype"/>
              <a:cs typeface="Palatino Linotype"/>
            </a:endParaRPr>
          </a:p>
        </p:txBody>
      </p:sp>
      <p:sp>
        <p:nvSpPr>
          <p:cNvPr id="4" name="object 4"/>
          <p:cNvSpPr txBox="1"/>
          <p:nvPr/>
        </p:nvSpPr>
        <p:spPr>
          <a:xfrm>
            <a:off x="673100" y="3787386"/>
            <a:ext cx="3161665" cy="44069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d. Health-Related</a:t>
            </a:r>
            <a:r>
              <a:rPr sz="1000" b="1" i="1" spc="25" dirty="0">
                <a:solidFill>
                  <a:srgbClr val="231F20"/>
                </a:solidFill>
                <a:latin typeface="PalatinoLinotype-BoldItalic"/>
                <a:cs typeface="PalatinoLinotype-BoldItalic"/>
              </a:rPr>
              <a:t> </a:t>
            </a:r>
            <a:r>
              <a:rPr sz="1000" b="1" i="1" spc="0" dirty="0">
                <a:solidFill>
                  <a:srgbClr val="231F20"/>
                </a:solidFill>
                <a:latin typeface="PalatinoLinotype-BoldItalic"/>
                <a:cs typeface="PalatinoLinotype-BoldItalic"/>
              </a:rPr>
              <a:t>Uses</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Block 167 lies directly across East 15th Street from the  new Dell Seton Medical Center and the Dell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School at The University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at </a:t>
            </a:r>
            <a:r>
              <a:rPr sz="1000" spc="-10" dirty="0">
                <a:solidFill>
                  <a:srgbClr val="231F20"/>
                </a:solidFill>
                <a:latin typeface="Palatino Linotype"/>
                <a:cs typeface="Palatino Linotype"/>
              </a:rPr>
              <a:t>Austin. </a:t>
            </a:r>
            <a:r>
              <a:rPr sz="1000" spc="0" dirty="0">
                <a:solidFill>
                  <a:srgbClr val="231F20"/>
                </a:solidFill>
                <a:latin typeface="Palatino Linotype"/>
                <a:cs typeface="Palatino Linotype"/>
              </a:rPr>
              <a:t>This  </a:t>
            </a:r>
            <a:r>
              <a:rPr sz="1000" dirty="0">
                <a:solidFill>
                  <a:srgbClr val="231F20"/>
                </a:solidFill>
                <a:latin typeface="Palatino Linotype"/>
                <a:cs typeface="Palatino Linotype"/>
              </a:rPr>
              <a:t>location makes Block 167 a strong candidate for health  care-related uses that can capitalize on the proximity  to the new facilities. Concepts explored to date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included non-hospital clinics, </a:t>
            </a:r>
            <a:r>
              <a:rPr sz="1000" spc="-5" dirty="0">
                <a:solidFill>
                  <a:srgbClr val="231F20"/>
                </a:solidFill>
                <a:latin typeface="Palatino Linotype"/>
                <a:cs typeface="Palatino Linotype"/>
              </a:rPr>
              <a:t>offices, </a:t>
            </a:r>
            <a:r>
              <a:rPr sz="1000" dirty="0">
                <a:solidFill>
                  <a:srgbClr val="231F20"/>
                </a:solidFill>
                <a:latin typeface="Palatino Linotype"/>
                <a:cs typeface="Palatino Linotype"/>
              </a:rPr>
              <a:t>incubator </a:t>
            </a:r>
            <a:r>
              <a:rPr sz="1000" spc="-5" dirty="0">
                <a:solidFill>
                  <a:srgbClr val="231F20"/>
                </a:solidFill>
                <a:latin typeface="Palatino Linotype"/>
                <a:cs typeface="Palatino Linotype"/>
              </a:rPr>
              <a:t>offices,  </a:t>
            </a:r>
            <a:r>
              <a:rPr sz="1000" dirty="0">
                <a:solidFill>
                  <a:srgbClr val="231F20"/>
                </a:solidFill>
                <a:latin typeface="Palatino Linotype"/>
                <a:cs typeface="Palatino Linotype"/>
              </a:rPr>
              <a:t>and/or laboratories related to cancer, neurosciences,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other specialties that would complement the </a:t>
            </a:r>
            <a:r>
              <a:rPr sz="1000" spc="0" dirty="0">
                <a:solidFill>
                  <a:srgbClr val="231F20"/>
                </a:solidFill>
                <a:latin typeface="Palatino Linotype"/>
                <a:cs typeface="Palatino Linotype"/>
              </a:rPr>
              <a:t>services  </a:t>
            </a:r>
            <a:r>
              <a:rPr sz="1000" dirty="0">
                <a:solidFill>
                  <a:srgbClr val="231F20"/>
                </a:solidFill>
                <a:latin typeface="Palatino Linotype"/>
                <a:cs typeface="Palatino Linotype"/>
              </a:rPr>
              <a:t>to be provided in the emerging Medical District. </a:t>
            </a:r>
            <a:r>
              <a:rPr sz="1000" spc="0" dirty="0">
                <a:solidFill>
                  <a:srgbClr val="231F20"/>
                </a:solidFill>
                <a:latin typeface="Palatino Linotype"/>
                <a:cs typeface="Palatino Linotype"/>
              </a:rPr>
              <a:t>The  </a:t>
            </a:r>
            <a:r>
              <a:rPr sz="1000" dirty="0">
                <a:solidFill>
                  <a:srgbClr val="231F20"/>
                </a:solidFill>
                <a:latin typeface="Palatino Linotype"/>
                <a:cs typeface="Palatino Linotype"/>
              </a:rPr>
              <a:t>University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(UT) has expressed preliminary  interest in developing Block 167, or a portion of it,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health-related uses, but Central Health has not yet  </a:t>
            </a:r>
            <a:r>
              <a:rPr sz="1000" spc="-5" dirty="0">
                <a:solidFill>
                  <a:srgbClr val="231F20"/>
                </a:solidFill>
                <a:latin typeface="Palatino Linotype"/>
                <a:cs typeface="Palatino Linotype"/>
              </a:rPr>
              <a:t>committed </a:t>
            </a:r>
            <a:r>
              <a:rPr sz="1000" dirty="0">
                <a:solidFill>
                  <a:srgbClr val="231F20"/>
                </a:solidFill>
                <a:latin typeface="Palatino Linotype"/>
                <a:cs typeface="Palatino Linotype"/>
              </a:rPr>
              <a:t>to offering the site to </a:t>
            </a:r>
            <a:r>
              <a:rPr sz="1000" spc="-10" dirty="0">
                <a:solidFill>
                  <a:srgbClr val="231F20"/>
                </a:solidFill>
                <a:latin typeface="Palatino Linotype"/>
                <a:cs typeface="Palatino Linotype"/>
              </a:rPr>
              <a:t>UT. </a:t>
            </a:r>
            <a:r>
              <a:rPr sz="1000" dirty="0">
                <a:solidFill>
                  <a:srgbClr val="231F20"/>
                </a:solidFill>
                <a:latin typeface="Palatino Linotype"/>
                <a:cs typeface="Palatino Linotype"/>
              </a:rPr>
              <a:t>It is </a:t>
            </a:r>
            <a:r>
              <a:rPr sz="1000" spc="0" dirty="0">
                <a:solidFill>
                  <a:srgbClr val="231F20"/>
                </a:solidFill>
                <a:latin typeface="Palatino Linotype"/>
                <a:cs typeface="Palatino Linotype"/>
              </a:rPr>
              <a:t>anticipated  </a:t>
            </a:r>
            <a:r>
              <a:rPr sz="1000" dirty="0">
                <a:solidFill>
                  <a:srgbClr val="231F20"/>
                </a:solidFill>
                <a:latin typeface="Palatino Linotype"/>
                <a:cs typeface="Palatino Linotype"/>
              </a:rPr>
              <a:t>Central Health, </a:t>
            </a:r>
            <a:r>
              <a:rPr sz="1000" spc="-10" dirty="0">
                <a:solidFill>
                  <a:srgbClr val="231F20"/>
                </a:solidFill>
                <a:latin typeface="Palatino Linotype"/>
                <a:cs typeface="Palatino Linotype"/>
              </a:rPr>
              <a:t>UT, </a:t>
            </a:r>
            <a:r>
              <a:rPr sz="1000" dirty="0">
                <a:solidFill>
                  <a:srgbClr val="231F20"/>
                </a:solidFill>
                <a:latin typeface="Palatino Linotype"/>
                <a:cs typeface="Palatino Linotype"/>
              </a:rPr>
              <a:t>and the selected master developer  will continue to discuss the future of Block 167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health-related uses, as well as an appropriate </a:t>
            </a:r>
            <a:r>
              <a:rPr sz="1000" spc="0" dirty="0">
                <a:solidFill>
                  <a:srgbClr val="231F20"/>
                </a:solidFill>
                <a:latin typeface="Palatino Linotype"/>
                <a:cs typeface="Palatino Linotype"/>
              </a:rPr>
              <a:t>deal  </a:t>
            </a:r>
            <a:r>
              <a:rPr sz="1000" dirty="0">
                <a:solidFill>
                  <a:srgbClr val="231F20"/>
                </a:solidFill>
                <a:latin typeface="Palatino Linotype"/>
                <a:cs typeface="Palatino Linotype"/>
              </a:rPr>
              <a:t>structure to optimize Central Health’s property value  and revenue generation while complementing the  overall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vision. Central Health </a:t>
            </a:r>
            <a:r>
              <a:rPr sz="1000" spc="-5" dirty="0">
                <a:solidFill>
                  <a:srgbClr val="231F20"/>
                </a:solidFill>
                <a:latin typeface="Palatino Linotype"/>
                <a:cs typeface="Palatino Linotype"/>
              </a:rPr>
              <a:t>reserves </a:t>
            </a:r>
            <a:r>
              <a:rPr sz="1000" dirty="0">
                <a:solidFill>
                  <a:srgbClr val="231F20"/>
                </a:solidFill>
                <a:latin typeface="Palatino Linotype"/>
                <a:cs typeface="Palatino Linotype"/>
              </a:rPr>
              <a:t>the  right to develop this block working solely with UT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an end user, without any involvement of the </a:t>
            </a:r>
            <a:r>
              <a:rPr sz="1000" spc="0" dirty="0">
                <a:solidFill>
                  <a:srgbClr val="231F20"/>
                </a:solidFill>
                <a:latin typeface="Palatino Linotype"/>
                <a:cs typeface="Palatino Linotype"/>
              </a:rPr>
              <a:t>selected  </a:t>
            </a:r>
            <a:r>
              <a:rPr sz="1000" dirty="0">
                <a:solidFill>
                  <a:srgbClr val="231F20"/>
                </a:solidFill>
                <a:latin typeface="Palatino Linotype"/>
                <a:cs typeface="Palatino Linotype"/>
              </a:rPr>
              <a:t>master</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developer.</a:t>
            </a:r>
            <a:endParaRPr sz="1000">
              <a:latin typeface="Palatino Linotype"/>
              <a:cs typeface="Palatino Linotype"/>
            </a:endParaRPr>
          </a:p>
        </p:txBody>
      </p:sp>
      <p:sp>
        <p:nvSpPr>
          <p:cNvPr id="5" name="object 5"/>
          <p:cNvSpPr txBox="1"/>
          <p:nvPr/>
        </p:nvSpPr>
        <p:spPr>
          <a:xfrm>
            <a:off x="4147820" y="1653786"/>
            <a:ext cx="3166110" cy="33782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e. </a:t>
            </a:r>
            <a:r>
              <a:rPr sz="1000" b="1" i="1" spc="-5" dirty="0">
                <a:solidFill>
                  <a:srgbClr val="231F20"/>
                </a:solidFill>
                <a:latin typeface="PalatinoLinotype-BoldItalic"/>
                <a:cs typeface="PalatinoLinotype-BoldItalic"/>
              </a:rPr>
              <a:t>Affordable </a:t>
            </a:r>
            <a:r>
              <a:rPr sz="1000" b="1" i="1" dirty="0">
                <a:solidFill>
                  <a:srgbClr val="231F20"/>
                </a:solidFill>
                <a:latin typeface="PalatinoLinotype-BoldItalic"/>
                <a:cs typeface="PalatinoLinotype-BoldItalic"/>
              </a:rPr>
              <a:t>Housing</a:t>
            </a:r>
            <a:r>
              <a:rPr sz="1000" b="1" i="1" spc="10"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Context</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Among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top list of livability issues is that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affordability.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has evolved into a city where the  median family income cannot afford to purchase the  median-priced house. One of the Central Health </a:t>
            </a:r>
            <a:r>
              <a:rPr sz="1000" spc="0" dirty="0">
                <a:solidFill>
                  <a:srgbClr val="231F20"/>
                </a:solidFill>
                <a:latin typeface="Palatino Linotype"/>
                <a:cs typeface="Palatino Linotype"/>
              </a:rPr>
              <a:t>Board  </a:t>
            </a:r>
            <a:r>
              <a:rPr sz="1000" dirty="0">
                <a:solidFill>
                  <a:srgbClr val="231F20"/>
                </a:solidFill>
                <a:latin typeface="Palatino Linotype"/>
                <a:cs typeface="Palatino Linotype"/>
              </a:rPr>
              <a:t>of Managers-adopted </a:t>
            </a:r>
            <a:r>
              <a:rPr sz="1000" spc="-5" dirty="0">
                <a:solidFill>
                  <a:srgbClr val="231F20"/>
                </a:solidFill>
                <a:latin typeface="Palatino Linotype"/>
                <a:cs typeface="Palatino Linotype"/>
              </a:rPr>
              <a:t>Planning </a:t>
            </a:r>
            <a:r>
              <a:rPr sz="1000" dirty="0">
                <a:solidFill>
                  <a:srgbClr val="231F20"/>
                </a:solidFill>
                <a:latin typeface="Palatino Linotype"/>
                <a:cs typeface="Palatino Linotype"/>
              </a:rPr>
              <a:t>Parameters in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states the</a:t>
            </a:r>
            <a:r>
              <a:rPr sz="1000" spc="80" dirty="0">
                <a:solidFill>
                  <a:srgbClr val="231F20"/>
                </a:solidFill>
                <a:latin typeface="Palatino Linotype"/>
                <a:cs typeface="Palatino Linotype"/>
              </a:rPr>
              <a:t> </a:t>
            </a:r>
            <a:r>
              <a:rPr sz="1000" spc="0" dirty="0">
                <a:solidFill>
                  <a:srgbClr val="231F20"/>
                </a:solidFill>
                <a:latin typeface="Palatino Linotype"/>
                <a:cs typeface="Palatino Linotype"/>
              </a:rPr>
              <a:t>following:</a:t>
            </a:r>
            <a:endParaRPr sz="1000">
              <a:latin typeface="Palatino Linotype"/>
              <a:cs typeface="Palatino Linotype"/>
            </a:endParaRPr>
          </a:p>
          <a:p>
            <a:pPr marL="241300" marR="239395">
              <a:lnSpc>
                <a:spcPct val="116700"/>
              </a:lnSpc>
              <a:spcBef>
                <a:spcPts val="450"/>
              </a:spcBef>
            </a:pPr>
            <a:r>
              <a:rPr sz="1000" i="1" dirty="0">
                <a:solidFill>
                  <a:srgbClr val="231F20"/>
                </a:solidFill>
                <a:latin typeface="Palatino Linotype"/>
                <a:cs typeface="Palatino Linotype"/>
              </a:rPr>
              <a:t>“S-2.4: Through partnerships with affordable  housing providers the development </a:t>
            </a:r>
            <a:r>
              <a:rPr sz="1000" i="1" spc="0" dirty="0">
                <a:solidFill>
                  <a:srgbClr val="231F20"/>
                </a:solidFill>
                <a:latin typeface="Palatino Linotype"/>
                <a:cs typeface="Palatino Linotype"/>
              </a:rPr>
              <a:t>community  </a:t>
            </a:r>
            <a:r>
              <a:rPr sz="1000" i="1" dirty="0">
                <a:solidFill>
                  <a:srgbClr val="231F20"/>
                </a:solidFill>
                <a:latin typeface="Palatino Linotype"/>
                <a:cs typeface="Palatino Linotype"/>
              </a:rPr>
              <a:t>and other stakeholders, consider a range of </a:t>
            </a:r>
            <a:r>
              <a:rPr sz="1000" i="1" spc="0" dirty="0">
                <a:solidFill>
                  <a:srgbClr val="231F20"/>
                </a:solidFill>
                <a:latin typeface="Palatino Linotype"/>
                <a:cs typeface="Palatino Linotype"/>
              </a:rPr>
              <a:t>housing  </a:t>
            </a:r>
            <a:r>
              <a:rPr sz="1000" i="1" dirty="0">
                <a:solidFill>
                  <a:srgbClr val="231F20"/>
                </a:solidFill>
                <a:latin typeface="Palatino Linotype"/>
                <a:cs typeface="Palatino Linotype"/>
              </a:rPr>
              <a:t>types in and around the proposed Innovation </a:t>
            </a:r>
            <a:r>
              <a:rPr sz="1000" i="1" spc="0" dirty="0">
                <a:solidFill>
                  <a:srgbClr val="231F20"/>
                </a:solidFill>
                <a:latin typeface="Palatino Linotype"/>
                <a:cs typeface="Palatino Linotype"/>
              </a:rPr>
              <a:t>Zone,  </a:t>
            </a:r>
            <a:r>
              <a:rPr sz="1000" i="1" dirty="0">
                <a:solidFill>
                  <a:srgbClr val="231F20"/>
                </a:solidFill>
                <a:latin typeface="Palatino Linotype"/>
                <a:cs typeface="Palatino Linotype"/>
              </a:rPr>
              <a:t>UT and/or the Brackenridge</a:t>
            </a:r>
            <a:r>
              <a:rPr sz="1000" i="1" spc="90" dirty="0">
                <a:solidFill>
                  <a:srgbClr val="231F20"/>
                </a:solidFill>
                <a:latin typeface="Palatino Linotype"/>
                <a:cs typeface="Palatino Linotype"/>
              </a:rPr>
              <a:t> </a:t>
            </a:r>
            <a:r>
              <a:rPr sz="1000" i="1" spc="0" dirty="0">
                <a:solidFill>
                  <a:srgbClr val="231F20"/>
                </a:solidFill>
                <a:latin typeface="Palatino Linotype"/>
                <a:cs typeface="Palatino Linotype"/>
              </a:rPr>
              <a:t>Campus.”</a:t>
            </a:r>
            <a:endParaRPr sz="1000">
              <a:latin typeface="Palatino Linotype"/>
              <a:cs typeface="Palatino Linotype"/>
            </a:endParaRPr>
          </a:p>
          <a:p>
            <a:pPr marL="12700" marR="61594">
              <a:lnSpc>
                <a:spcPct val="108300"/>
              </a:lnSpc>
              <a:spcBef>
                <a:spcPts val="450"/>
              </a:spcBef>
            </a:pPr>
            <a:r>
              <a:rPr sz="1000" dirty="0">
                <a:solidFill>
                  <a:srgbClr val="231F20"/>
                </a:solidFill>
                <a:latin typeface="Palatino Linotype"/>
                <a:cs typeface="Palatino Linotype"/>
              </a:rPr>
              <a:t>While Central Health’s mission is to provide access to  high-quality and affordable health care, and while its  revenue must be directed to achieving this </a:t>
            </a:r>
            <a:r>
              <a:rPr sz="1000" spc="0" dirty="0">
                <a:solidFill>
                  <a:srgbClr val="231F20"/>
                </a:solidFill>
                <a:latin typeface="Palatino Linotype"/>
                <a:cs typeface="Palatino Linotype"/>
              </a:rPr>
              <a:t>mission,  </a:t>
            </a:r>
            <a:r>
              <a:rPr sz="1000" dirty="0">
                <a:solidFill>
                  <a:srgbClr val="231F20"/>
                </a:solidFill>
                <a:latin typeface="Palatino Linotype"/>
                <a:cs typeface="Palatino Linotype"/>
              </a:rPr>
              <a:t>the selected master developer will be</a:t>
            </a:r>
            <a:r>
              <a:rPr sz="1000" spc="180" dirty="0">
                <a:solidFill>
                  <a:srgbClr val="231F20"/>
                </a:solidFill>
                <a:latin typeface="Palatino Linotype"/>
                <a:cs typeface="Palatino Linotype"/>
              </a:rPr>
              <a:t> </a:t>
            </a:r>
            <a:r>
              <a:rPr sz="1000" spc="0" dirty="0">
                <a:solidFill>
                  <a:srgbClr val="231F20"/>
                </a:solidFill>
                <a:latin typeface="Palatino Linotype"/>
                <a:cs typeface="Palatino Linotype"/>
              </a:rPr>
              <a:t>encouraged</a:t>
            </a:r>
            <a:endParaRPr sz="1000">
              <a:latin typeface="Palatino Linotype"/>
              <a:cs typeface="Palatino Linotype"/>
            </a:endParaRPr>
          </a:p>
          <a:p>
            <a:pPr marL="12700">
              <a:lnSpc>
                <a:spcPct val="100000"/>
              </a:lnSpc>
              <a:spcBef>
                <a:spcPts val="100"/>
              </a:spcBef>
            </a:pPr>
            <a:r>
              <a:rPr sz="1000" dirty="0">
                <a:solidFill>
                  <a:srgbClr val="231F20"/>
                </a:solidFill>
                <a:latin typeface="Palatino Linotype"/>
                <a:cs typeface="Palatino Linotype"/>
              </a:rPr>
              <a:t>to propose </a:t>
            </a:r>
            <a:r>
              <a:rPr sz="1000" spc="-5" dirty="0">
                <a:solidFill>
                  <a:srgbClr val="231F20"/>
                </a:solidFill>
                <a:latin typeface="Palatino Linotype"/>
                <a:cs typeface="Palatino Linotype"/>
              </a:rPr>
              <a:t>innovative </a:t>
            </a:r>
            <a:r>
              <a:rPr sz="1000" dirty="0">
                <a:solidFill>
                  <a:srgbClr val="231F20"/>
                </a:solidFill>
                <a:latin typeface="Palatino Linotype"/>
                <a:cs typeface="Palatino Linotype"/>
              </a:rPr>
              <a:t>concepts for addressing </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a:lnSpc>
                <a:spcPct val="100000"/>
              </a:lnSpc>
              <a:spcBef>
                <a:spcPts val="100"/>
              </a:spcBef>
            </a:pPr>
            <a:r>
              <a:rPr sz="1000" dirty="0">
                <a:solidFill>
                  <a:srgbClr val="231F20"/>
                </a:solidFill>
                <a:latin typeface="Palatino Linotype"/>
                <a:cs typeface="Palatino Linotype"/>
              </a:rPr>
              <a:t>community’s affordability</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objectives.</a:t>
            </a:r>
            <a:endParaRPr sz="1000">
              <a:latin typeface="Palatino Linotype"/>
              <a:cs typeface="Palatino Linotype"/>
            </a:endParaRPr>
          </a:p>
        </p:txBody>
      </p:sp>
      <p:sp>
        <p:nvSpPr>
          <p:cNvPr id="6" name="object 6"/>
          <p:cNvSpPr txBox="1"/>
          <p:nvPr/>
        </p:nvSpPr>
        <p:spPr>
          <a:xfrm>
            <a:off x="4147820" y="5127236"/>
            <a:ext cx="3181350" cy="13843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f. Living</a:t>
            </a:r>
            <a:r>
              <a:rPr sz="1000" b="1" i="1" spc="25" dirty="0">
                <a:solidFill>
                  <a:srgbClr val="231F20"/>
                </a:solidFill>
                <a:latin typeface="PalatinoLinotype-BoldItalic"/>
                <a:cs typeface="PalatinoLinotype-BoldItalic"/>
              </a:rPr>
              <a:t> </a:t>
            </a:r>
            <a:r>
              <a:rPr sz="1000" b="1" i="1" spc="-20" dirty="0">
                <a:solidFill>
                  <a:srgbClr val="231F20"/>
                </a:solidFill>
                <a:latin typeface="PalatinoLinotype-BoldItalic"/>
                <a:cs typeface="PalatinoLinotype-BoldItalic"/>
              </a:rPr>
              <a:t>Wage</a:t>
            </a:r>
            <a:endParaRPr sz="1000">
              <a:latin typeface="PalatinoLinotype-BoldItalic"/>
              <a:cs typeface="PalatinoLinotype-BoldItalic"/>
            </a:endParaRPr>
          </a:p>
          <a:p>
            <a:pPr marL="12700" marR="497840">
              <a:lnSpc>
                <a:spcPct val="116700"/>
              </a:lnSpc>
              <a:spcBef>
                <a:spcPts val="450"/>
              </a:spcBef>
            </a:pPr>
            <a:r>
              <a:rPr sz="1000" dirty="0">
                <a:solidFill>
                  <a:srgbClr val="231F20"/>
                </a:solidFill>
                <a:latin typeface="Palatino Linotype"/>
                <a:cs typeface="Palatino Linotype"/>
              </a:rPr>
              <a:t>Central Health encourages respondents to pay  all workers employed in connection with</a:t>
            </a:r>
            <a:r>
              <a:rPr sz="1000" spc="225"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redevelopment of the Site no less than the living wages  as established by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at the time of the  contract award, even if the living </a:t>
            </a:r>
            <a:r>
              <a:rPr sz="1000" spc="-5" dirty="0">
                <a:solidFill>
                  <a:srgbClr val="231F20"/>
                </a:solidFill>
                <a:latin typeface="Palatino Linotype"/>
                <a:cs typeface="Palatino Linotype"/>
              </a:rPr>
              <a:t>wage </a:t>
            </a:r>
            <a:r>
              <a:rPr sz="1000" dirty="0">
                <a:solidFill>
                  <a:srgbClr val="231F20"/>
                </a:solidFill>
                <a:latin typeface="Palatino Linotype"/>
                <a:cs typeface="Palatino Linotype"/>
              </a:rPr>
              <a:t>exceeds the  </a:t>
            </a:r>
            <a:r>
              <a:rPr sz="1000" spc="-5" dirty="0">
                <a:solidFill>
                  <a:srgbClr val="231F20"/>
                </a:solidFill>
                <a:latin typeface="Palatino Linotype"/>
                <a:cs typeface="Palatino Linotype"/>
              </a:rPr>
              <a:t>wages </a:t>
            </a:r>
            <a:r>
              <a:rPr sz="1000" dirty="0">
                <a:solidFill>
                  <a:srgbClr val="231F20"/>
                </a:solidFill>
                <a:latin typeface="Palatino Linotype"/>
                <a:cs typeface="Palatino Linotype"/>
              </a:rPr>
              <a:t>set forth in the federal minimum </a:t>
            </a:r>
            <a:r>
              <a:rPr sz="1000" spc="-5" dirty="0">
                <a:solidFill>
                  <a:srgbClr val="231F20"/>
                </a:solidFill>
                <a:latin typeface="Palatino Linotype"/>
                <a:cs typeface="Palatino Linotype"/>
              </a:rPr>
              <a:t>wage</a:t>
            </a:r>
            <a:r>
              <a:rPr sz="1000" spc="204" dirty="0">
                <a:solidFill>
                  <a:srgbClr val="231F20"/>
                </a:solidFill>
                <a:latin typeface="Palatino Linotype"/>
                <a:cs typeface="Palatino Linotype"/>
              </a:rPr>
              <a:t> </a:t>
            </a:r>
            <a:r>
              <a:rPr sz="1000" spc="0" dirty="0">
                <a:solidFill>
                  <a:srgbClr val="231F20"/>
                </a:solidFill>
                <a:latin typeface="Palatino Linotype"/>
                <a:cs typeface="Palatino Linotype"/>
              </a:rPr>
              <a:t>scale.</a:t>
            </a:r>
            <a:endParaRPr sz="1000">
              <a:latin typeface="Palatino Linotype"/>
              <a:cs typeface="Palatino Linotype"/>
            </a:endParaRPr>
          </a:p>
        </p:txBody>
      </p:sp>
      <p:sp>
        <p:nvSpPr>
          <p:cNvPr id="7" name="object 7"/>
          <p:cNvSpPr txBox="1"/>
          <p:nvPr/>
        </p:nvSpPr>
        <p:spPr>
          <a:xfrm>
            <a:off x="4147820" y="6581385"/>
            <a:ext cx="3174365" cy="17399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g. Transportation</a:t>
            </a:r>
            <a:r>
              <a:rPr sz="1000" b="1" i="1" spc="35"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Context</a:t>
            </a:r>
            <a:endParaRPr sz="1000">
              <a:latin typeface="PalatinoLinotype-BoldItalic"/>
              <a:cs typeface="PalatinoLinotype-BoldItalic"/>
            </a:endParaRPr>
          </a:p>
          <a:p>
            <a:pPr marL="12700" marR="144145">
              <a:lnSpc>
                <a:spcPct val="116700"/>
              </a:lnSpc>
              <a:spcBef>
                <a:spcPts val="450"/>
              </a:spcBef>
            </a:pPr>
            <a:r>
              <a:rPr sz="1000" dirty="0">
                <a:solidFill>
                  <a:srgbClr val="231F20"/>
                </a:solidFill>
                <a:latin typeface="Palatino Linotype"/>
                <a:cs typeface="Palatino Linotype"/>
              </a:rPr>
              <a:t>Another of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challenges has been providing  mobility and access to keep pace with the significant  growth that has occurred over the past 20</a:t>
            </a:r>
            <a:r>
              <a:rPr sz="1000" spc="180" dirty="0">
                <a:solidFill>
                  <a:srgbClr val="231F20"/>
                </a:solidFill>
                <a:latin typeface="Palatino Linotype"/>
                <a:cs typeface="Palatino Linotype"/>
              </a:rPr>
              <a:t> </a:t>
            </a:r>
            <a:r>
              <a:rPr sz="1000" dirty="0">
                <a:solidFill>
                  <a:srgbClr val="231F20"/>
                </a:solidFill>
                <a:latin typeface="Palatino Linotype"/>
                <a:cs typeface="Palatino Linotype"/>
              </a:rPr>
              <a:t>years.</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Transportation to, and ease of parking </a:t>
            </a:r>
            <a:r>
              <a:rPr sz="1000" spc="0" dirty="0">
                <a:solidFill>
                  <a:srgbClr val="231F20"/>
                </a:solidFill>
                <a:latin typeface="Palatino Linotype"/>
                <a:cs typeface="Palatino Linotype"/>
              </a:rPr>
              <a:t>within  </a:t>
            </a:r>
            <a:r>
              <a:rPr sz="1000" dirty="0">
                <a:solidFill>
                  <a:srgbClr val="231F20"/>
                </a:solidFill>
                <a:latin typeface="Palatino Linotype"/>
                <a:cs typeface="Palatino Linotype"/>
              </a:rPr>
              <a:t>Downtown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been cited again and again as key  factors threatening Downtown’s success as a place that  can continue to be attractive, affordable and </a:t>
            </a:r>
            <a:r>
              <a:rPr sz="1000" spc="0" dirty="0">
                <a:solidFill>
                  <a:srgbClr val="231F20"/>
                </a:solidFill>
                <a:latin typeface="Palatino Linotype"/>
                <a:cs typeface="Palatino Linotype"/>
              </a:rPr>
              <a:t>accessible  </a:t>
            </a:r>
            <a:r>
              <a:rPr sz="1000" dirty="0">
                <a:solidFill>
                  <a:srgbClr val="231F20"/>
                </a:solidFill>
                <a:latin typeface="Palatino Linotype"/>
                <a:cs typeface="Palatino Linotype"/>
              </a:rPr>
              <a:t>for employees, residents and</a:t>
            </a:r>
            <a:r>
              <a:rPr sz="1000" spc="75" dirty="0">
                <a:solidFill>
                  <a:srgbClr val="231F20"/>
                </a:solidFill>
                <a:latin typeface="Palatino Linotype"/>
                <a:cs typeface="Palatino Linotype"/>
              </a:rPr>
              <a:t> </a:t>
            </a:r>
            <a:r>
              <a:rPr sz="1000" spc="0" dirty="0">
                <a:solidFill>
                  <a:srgbClr val="231F20"/>
                </a:solidFill>
                <a:latin typeface="Palatino Linotype"/>
                <a:cs typeface="Palatino Linotype"/>
              </a:rPr>
              <a:t>visitors.</a:t>
            </a:r>
            <a:endParaRPr sz="1000">
              <a:latin typeface="Palatino Linotype"/>
              <a:cs typeface="Palatino Linotyp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4566" y="5327903"/>
            <a:ext cx="6629400" cy="38160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45006" y="8101139"/>
            <a:ext cx="1197787" cy="7684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349461" y="8236166"/>
            <a:ext cx="18554" cy="1454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295994" y="8049183"/>
            <a:ext cx="45659" cy="136563"/>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241600" y="8105940"/>
            <a:ext cx="112014" cy="145910"/>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555409" y="8026552"/>
            <a:ext cx="60147" cy="182994"/>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954189" y="8017091"/>
            <a:ext cx="159893" cy="23674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953642" y="8020913"/>
            <a:ext cx="1270" cy="635"/>
          </a:xfrm>
          <a:custGeom>
            <a:avLst/>
            <a:gdLst/>
            <a:ahLst/>
            <a:cxnLst/>
            <a:rect l="l" t="t" r="r" b="b"/>
            <a:pathLst>
              <a:path w="1269" h="634">
                <a:moveTo>
                  <a:pt x="63" y="12"/>
                </a:moveTo>
                <a:lnTo>
                  <a:pt x="698" y="495"/>
                </a:lnTo>
                <a:lnTo>
                  <a:pt x="546" y="0"/>
                </a:lnTo>
                <a:lnTo>
                  <a:pt x="63" y="12"/>
                </a:lnTo>
                <a:close/>
              </a:path>
            </a:pathLst>
          </a:custGeom>
          <a:solidFill>
            <a:srgbClr val="DFDCD3">
              <a:alpha val="84999"/>
            </a:srgbClr>
          </a:solidFill>
        </p:spPr>
        <p:txBody>
          <a:bodyPr wrap="square" lIns="0" tIns="0" rIns="0" bIns="0" rtlCol="0"/>
          <a:lstStyle/>
          <a:p>
            <a:endParaRPr/>
          </a:p>
        </p:txBody>
      </p:sp>
      <p:sp>
        <p:nvSpPr>
          <p:cNvPr id="10" name="object 10"/>
          <p:cNvSpPr/>
          <p:nvPr/>
        </p:nvSpPr>
        <p:spPr>
          <a:xfrm>
            <a:off x="6034239" y="8168144"/>
            <a:ext cx="220281" cy="55384"/>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5986729" y="8002409"/>
            <a:ext cx="143929" cy="423633"/>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962063" y="8020913"/>
            <a:ext cx="101600" cy="232130"/>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464566" y="7922539"/>
            <a:ext cx="1777669" cy="434352"/>
          </a:xfrm>
          <a:prstGeom prst="rect">
            <a:avLst/>
          </a:prstGeom>
          <a:blipFill>
            <a:blip r:embed="rId12" cstate="print"/>
            <a:stretch>
              <a:fillRect/>
            </a:stretch>
          </a:blipFill>
        </p:spPr>
        <p:txBody>
          <a:bodyPr wrap="square" lIns="0" tIns="0" rIns="0" bIns="0" rtlCol="0"/>
          <a:lstStyle/>
          <a:p>
            <a:endParaRPr/>
          </a:p>
        </p:txBody>
      </p:sp>
      <p:sp>
        <p:nvSpPr>
          <p:cNvPr id="14" name="object 14"/>
          <p:cNvSpPr/>
          <p:nvPr/>
        </p:nvSpPr>
        <p:spPr>
          <a:xfrm>
            <a:off x="641311" y="7959611"/>
            <a:ext cx="313029" cy="61798"/>
          </a:xfrm>
          <a:prstGeom prst="rect">
            <a:avLst/>
          </a:prstGeom>
          <a:blipFill>
            <a:blip r:embed="rId13" cstate="print"/>
            <a:stretch>
              <a:fillRect/>
            </a:stretch>
          </a:blipFill>
        </p:spPr>
        <p:txBody>
          <a:bodyPr wrap="square" lIns="0" tIns="0" rIns="0" bIns="0" rtlCol="0"/>
          <a:lstStyle/>
          <a:p>
            <a:endParaRPr/>
          </a:p>
        </p:txBody>
      </p:sp>
      <p:sp>
        <p:nvSpPr>
          <p:cNvPr id="15" name="object 15"/>
          <p:cNvSpPr/>
          <p:nvPr/>
        </p:nvSpPr>
        <p:spPr>
          <a:xfrm>
            <a:off x="1100340" y="7921129"/>
            <a:ext cx="1211287" cy="223672"/>
          </a:xfrm>
          <a:prstGeom prst="rect">
            <a:avLst/>
          </a:prstGeom>
          <a:blipFill>
            <a:blip r:embed="rId14" cstate="print"/>
            <a:stretch>
              <a:fillRect/>
            </a:stretch>
          </a:blipFill>
        </p:spPr>
        <p:txBody>
          <a:bodyPr wrap="square" lIns="0" tIns="0" rIns="0" bIns="0" rtlCol="0"/>
          <a:lstStyle/>
          <a:p>
            <a:endParaRPr/>
          </a:p>
        </p:txBody>
      </p:sp>
      <p:sp>
        <p:nvSpPr>
          <p:cNvPr id="16" name="object 16"/>
          <p:cNvSpPr/>
          <p:nvPr/>
        </p:nvSpPr>
        <p:spPr>
          <a:xfrm>
            <a:off x="1045806" y="8016608"/>
            <a:ext cx="227850" cy="85775"/>
          </a:xfrm>
          <a:prstGeom prst="rect">
            <a:avLst/>
          </a:prstGeom>
          <a:blipFill>
            <a:blip r:embed="rId15" cstate="print"/>
            <a:stretch>
              <a:fillRect/>
            </a:stretch>
          </a:blipFill>
        </p:spPr>
        <p:txBody>
          <a:bodyPr wrap="square" lIns="0" tIns="0" rIns="0" bIns="0" rtlCol="0"/>
          <a:lstStyle/>
          <a:p>
            <a:endParaRPr/>
          </a:p>
        </p:txBody>
      </p:sp>
      <p:sp>
        <p:nvSpPr>
          <p:cNvPr id="17" name="object 17"/>
          <p:cNvSpPr/>
          <p:nvPr/>
        </p:nvSpPr>
        <p:spPr>
          <a:xfrm>
            <a:off x="1113599" y="8255037"/>
            <a:ext cx="407898" cy="17932"/>
          </a:xfrm>
          <a:prstGeom prst="rect">
            <a:avLst/>
          </a:prstGeom>
          <a:blipFill>
            <a:blip r:embed="rId16" cstate="print"/>
            <a:stretch>
              <a:fillRect/>
            </a:stretch>
          </a:blipFill>
        </p:spPr>
        <p:txBody>
          <a:bodyPr wrap="square" lIns="0" tIns="0" rIns="0" bIns="0" rtlCol="0"/>
          <a:lstStyle/>
          <a:p>
            <a:endParaRPr/>
          </a:p>
        </p:txBody>
      </p:sp>
      <p:sp>
        <p:nvSpPr>
          <p:cNvPr id="18" name="object 18"/>
          <p:cNvSpPr/>
          <p:nvPr/>
        </p:nvSpPr>
        <p:spPr>
          <a:xfrm>
            <a:off x="2977007" y="8329434"/>
            <a:ext cx="26276" cy="52730"/>
          </a:xfrm>
          <a:prstGeom prst="rect">
            <a:avLst/>
          </a:prstGeom>
          <a:blipFill>
            <a:blip r:embed="rId17" cstate="print"/>
            <a:stretch>
              <a:fillRect/>
            </a:stretch>
          </a:blipFill>
        </p:spPr>
        <p:txBody>
          <a:bodyPr wrap="square" lIns="0" tIns="0" rIns="0" bIns="0" rtlCol="0"/>
          <a:lstStyle/>
          <a:p>
            <a:endParaRPr/>
          </a:p>
        </p:txBody>
      </p:sp>
      <p:sp>
        <p:nvSpPr>
          <p:cNvPr id="19" name="object 19"/>
          <p:cNvSpPr/>
          <p:nvPr/>
        </p:nvSpPr>
        <p:spPr>
          <a:xfrm>
            <a:off x="2816351" y="8043532"/>
            <a:ext cx="529539" cy="226199"/>
          </a:xfrm>
          <a:prstGeom prst="rect">
            <a:avLst/>
          </a:prstGeom>
          <a:blipFill>
            <a:blip r:embed="rId18" cstate="print"/>
            <a:stretch>
              <a:fillRect/>
            </a:stretch>
          </a:blipFill>
        </p:spPr>
        <p:txBody>
          <a:bodyPr wrap="square" lIns="0" tIns="0" rIns="0" bIns="0" rtlCol="0"/>
          <a:lstStyle/>
          <a:p>
            <a:endParaRPr/>
          </a:p>
        </p:txBody>
      </p:sp>
      <p:sp>
        <p:nvSpPr>
          <p:cNvPr id="20" name="object 20"/>
          <p:cNvSpPr/>
          <p:nvPr/>
        </p:nvSpPr>
        <p:spPr>
          <a:xfrm>
            <a:off x="2917139" y="8250681"/>
            <a:ext cx="74460" cy="129730"/>
          </a:xfrm>
          <a:prstGeom prst="rect">
            <a:avLst/>
          </a:prstGeom>
          <a:blipFill>
            <a:blip r:embed="rId19" cstate="print"/>
            <a:stretch>
              <a:fillRect/>
            </a:stretch>
          </a:blipFill>
        </p:spPr>
        <p:txBody>
          <a:bodyPr wrap="square" lIns="0" tIns="0" rIns="0" bIns="0" rtlCol="0"/>
          <a:lstStyle/>
          <a:p>
            <a:endParaRPr/>
          </a:p>
        </p:txBody>
      </p:sp>
      <p:sp>
        <p:nvSpPr>
          <p:cNvPr id="21" name="object 21"/>
          <p:cNvSpPr/>
          <p:nvPr/>
        </p:nvSpPr>
        <p:spPr>
          <a:xfrm>
            <a:off x="2305735" y="8250758"/>
            <a:ext cx="639343" cy="97320"/>
          </a:xfrm>
          <a:prstGeom prst="rect">
            <a:avLst/>
          </a:prstGeom>
          <a:blipFill>
            <a:blip r:embed="rId20" cstate="print"/>
            <a:stretch>
              <a:fillRect/>
            </a:stretch>
          </a:blipFill>
        </p:spPr>
        <p:txBody>
          <a:bodyPr wrap="square" lIns="0" tIns="0" rIns="0" bIns="0" rtlCol="0"/>
          <a:lstStyle/>
          <a:p>
            <a:endParaRPr/>
          </a:p>
        </p:txBody>
      </p:sp>
      <p:sp>
        <p:nvSpPr>
          <p:cNvPr id="22" name="object 22"/>
          <p:cNvSpPr/>
          <p:nvPr/>
        </p:nvSpPr>
        <p:spPr>
          <a:xfrm>
            <a:off x="2307780" y="8251138"/>
            <a:ext cx="635" cy="635"/>
          </a:xfrm>
          <a:custGeom>
            <a:avLst/>
            <a:gdLst/>
            <a:ahLst/>
            <a:cxnLst/>
            <a:rect l="l" t="t" r="r" b="b"/>
            <a:pathLst>
              <a:path w="635" h="634">
                <a:moveTo>
                  <a:pt x="266" y="0"/>
                </a:moveTo>
                <a:lnTo>
                  <a:pt x="0" y="25"/>
                </a:lnTo>
                <a:lnTo>
                  <a:pt x="355" y="12"/>
                </a:lnTo>
                <a:close/>
              </a:path>
            </a:pathLst>
          </a:custGeom>
          <a:solidFill>
            <a:srgbClr val="E2DED5">
              <a:alpha val="84999"/>
            </a:srgbClr>
          </a:solidFill>
        </p:spPr>
        <p:txBody>
          <a:bodyPr wrap="square" lIns="0" tIns="0" rIns="0" bIns="0" rtlCol="0"/>
          <a:lstStyle/>
          <a:p>
            <a:endParaRPr/>
          </a:p>
        </p:txBody>
      </p:sp>
      <p:sp>
        <p:nvSpPr>
          <p:cNvPr id="23" name="object 23"/>
          <p:cNvSpPr/>
          <p:nvPr/>
        </p:nvSpPr>
        <p:spPr>
          <a:xfrm>
            <a:off x="2283586" y="8251380"/>
            <a:ext cx="48679" cy="96456"/>
          </a:xfrm>
          <a:prstGeom prst="rect">
            <a:avLst/>
          </a:prstGeom>
          <a:blipFill>
            <a:blip r:embed="rId21" cstate="print"/>
            <a:stretch>
              <a:fillRect/>
            </a:stretch>
          </a:blipFill>
        </p:spPr>
        <p:txBody>
          <a:bodyPr wrap="square" lIns="0" tIns="0" rIns="0" bIns="0" rtlCol="0"/>
          <a:lstStyle/>
          <a:p>
            <a:endParaRPr/>
          </a:p>
        </p:txBody>
      </p:sp>
      <p:sp>
        <p:nvSpPr>
          <p:cNvPr id="24" name="object 24"/>
          <p:cNvSpPr/>
          <p:nvPr/>
        </p:nvSpPr>
        <p:spPr>
          <a:xfrm>
            <a:off x="2244458" y="8275434"/>
            <a:ext cx="635" cy="1905"/>
          </a:xfrm>
          <a:custGeom>
            <a:avLst/>
            <a:gdLst/>
            <a:ahLst/>
            <a:cxnLst/>
            <a:rect l="l" t="t" r="r" b="b"/>
            <a:pathLst>
              <a:path w="635" h="1904">
                <a:moveTo>
                  <a:pt x="0" y="0"/>
                </a:moveTo>
                <a:lnTo>
                  <a:pt x="469" y="1536"/>
                </a:lnTo>
                <a:lnTo>
                  <a:pt x="558" y="0"/>
                </a:lnTo>
                <a:lnTo>
                  <a:pt x="0" y="0"/>
                </a:lnTo>
                <a:close/>
              </a:path>
            </a:pathLst>
          </a:custGeom>
          <a:solidFill>
            <a:srgbClr val="AFABAC">
              <a:alpha val="84999"/>
            </a:srgbClr>
          </a:solidFill>
        </p:spPr>
        <p:txBody>
          <a:bodyPr wrap="square" lIns="0" tIns="0" rIns="0" bIns="0" rtlCol="0"/>
          <a:lstStyle/>
          <a:p>
            <a:endParaRPr/>
          </a:p>
        </p:txBody>
      </p:sp>
      <p:sp>
        <p:nvSpPr>
          <p:cNvPr id="25" name="object 25"/>
          <p:cNvSpPr/>
          <p:nvPr/>
        </p:nvSpPr>
        <p:spPr>
          <a:xfrm>
            <a:off x="464566" y="7935480"/>
            <a:ext cx="62992" cy="63957"/>
          </a:xfrm>
          <a:prstGeom prst="rect">
            <a:avLst/>
          </a:prstGeom>
          <a:blipFill>
            <a:blip r:embed="rId22" cstate="print"/>
            <a:stretch>
              <a:fillRect/>
            </a:stretch>
          </a:blipFill>
        </p:spPr>
        <p:txBody>
          <a:bodyPr wrap="square" lIns="0" tIns="0" rIns="0" bIns="0" rtlCol="0"/>
          <a:lstStyle/>
          <a:p>
            <a:endParaRPr/>
          </a:p>
        </p:txBody>
      </p:sp>
      <p:sp>
        <p:nvSpPr>
          <p:cNvPr id="26" name="object 26"/>
          <p:cNvSpPr/>
          <p:nvPr/>
        </p:nvSpPr>
        <p:spPr>
          <a:xfrm>
            <a:off x="2298992" y="7866659"/>
            <a:ext cx="605282" cy="182473"/>
          </a:xfrm>
          <a:prstGeom prst="rect">
            <a:avLst/>
          </a:prstGeom>
          <a:blipFill>
            <a:blip r:embed="rId23" cstate="print"/>
            <a:stretch>
              <a:fillRect/>
            </a:stretch>
          </a:blipFill>
        </p:spPr>
        <p:txBody>
          <a:bodyPr wrap="square" lIns="0" tIns="0" rIns="0" bIns="0" rtlCol="0"/>
          <a:lstStyle/>
          <a:p>
            <a:endParaRPr/>
          </a:p>
        </p:txBody>
      </p:sp>
      <p:sp>
        <p:nvSpPr>
          <p:cNvPr id="27" name="object 27"/>
          <p:cNvSpPr/>
          <p:nvPr/>
        </p:nvSpPr>
        <p:spPr>
          <a:xfrm>
            <a:off x="2816339" y="8044167"/>
            <a:ext cx="1270" cy="635"/>
          </a:xfrm>
          <a:custGeom>
            <a:avLst/>
            <a:gdLst/>
            <a:ahLst/>
            <a:cxnLst/>
            <a:rect l="l" t="t" r="r" b="b"/>
            <a:pathLst>
              <a:path w="1269" h="634">
                <a:moveTo>
                  <a:pt x="774" y="0"/>
                </a:moveTo>
                <a:lnTo>
                  <a:pt x="0" y="0"/>
                </a:lnTo>
                <a:lnTo>
                  <a:pt x="774" y="0"/>
                </a:lnTo>
                <a:close/>
              </a:path>
            </a:pathLst>
          </a:custGeom>
          <a:solidFill>
            <a:srgbClr val="E6E2D7">
              <a:alpha val="84999"/>
            </a:srgbClr>
          </a:solidFill>
        </p:spPr>
        <p:txBody>
          <a:bodyPr wrap="square" lIns="0" tIns="0" rIns="0" bIns="0" rtlCol="0"/>
          <a:lstStyle/>
          <a:p>
            <a:endParaRPr/>
          </a:p>
        </p:txBody>
      </p:sp>
      <p:sp>
        <p:nvSpPr>
          <p:cNvPr id="28" name="object 28"/>
          <p:cNvSpPr/>
          <p:nvPr/>
        </p:nvSpPr>
        <p:spPr>
          <a:xfrm>
            <a:off x="2291854" y="7949933"/>
            <a:ext cx="33489" cy="99402"/>
          </a:xfrm>
          <a:prstGeom prst="rect">
            <a:avLst/>
          </a:prstGeom>
          <a:blipFill>
            <a:blip r:embed="rId24" cstate="print"/>
            <a:stretch>
              <a:fillRect/>
            </a:stretch>
          </a:blipFill>
        </p:spPr>
        <p:txBody>
          <a:bodyPr wrap="square" lIns="0" tIns="0" rIns="0" bIns="0" rtlCol="0"/>
          <a:lstStyle/>
          <a:p>
            <a:endParaRPr/>
          </a:p>
        </p:txBody>
      </p:sp>
      <p:sp>
        <p:nvSpPr>
          <p:cNvPr id="29" name="object 29"/>
          <p:cNvSpPr/>
          <p:nvPr/>
        </p:nvSpPr>
        <p:spPr>
          <a:xfrm>
            <a:off x="1882965" y="7925003"/>
            <a:ext cx="428650" cy="124866"/>
          </a:xfrm>
          <a:prstGeom prst="rect">
            <a:avLst/>
          </a:prstGeom>
          <a:blipFill>
            <a:blip r:embed="rId25" cstate="print"/>
            <a:stretch>
              <a:fillRect/>
            </a:stretch>
          </a:blipFill>
        </p:spPr>
        <p:txBody>
          <a:bodyPr wrap="square" lIns="0" tIns="0" rIns="0" bIns="0" rtlCol="0"/>
          <a:lstStyle/>
          <a:p>
            <a:endParaRPr/>
          </a:p>
        </p:txBody>
      </p:sp>
      <p:sp>
        <p:nvSpPr>
          <p:cNvPr id="30" name="object 30"/>
          <p:cNvSpPr/>
          <p:nvPr/>
        </p:nvSpPr>
        <p:spPr>
          <a:xfrm>
            <a:off x="1808441" y="7924596"/>
            <a:ext cx="106146" cy="118059"/>
          </a:xfrm>
          <a:prstGeom prst="rect">
            <a:avLst/>
          </a:prstGeom>
          <a:blipFill>
            <a:blip r:embed="rId26" cstate="print"/>
            <a:stretch>
              <a:fillRect/>
            </a:stretch>
          </a:blipFill>
        </p:spPr>
        <p:txBody>
          <a:bodyPr wrap="square" lIns="0" tIns="0" rIns="0" bIns="0" rtlCol="0"/>
          <a:lstStyle/>
          <a:p>
            <a:endParaRPr/>
          </a:p>
        </p:txBody>
      </p:sp>
      <p:sp>
        <p:nvSpPr>
          <p:cNvPr id="31" name="object 31"/>
          <p:cNvSpPr/>
          <p:nvPr/>
        </p:nvSpPr>
        <p:spPr>
          <a:xfrm>
            <a:off x="599554" y="7914678"/>
            <a:ext cx="1230477" cy="106260"/>
          </a:xfrm>
          <a:prstGeom prst="rect">
            <a:avLst/>
          </a:prstGeom>
          <a:blipFill>
            <a:blip r:embed="rId27" cstate="print"/>
            <a:stretch>
              <a:fillRect/>
            </a:stretch>
          </a:blipFill>
        </p:spPr>
        <p:txBody>
          <a:bodyPr wrap="square" lIns="0" tIns="0" rIns="0" bIns="0" rtlCol="0"/>
          <a:lstStyle/>
          <a:p>
            <a:endParaRPr/>
          </a:p>
        </p:txBody>
      </p:sp>
      <p:sp>
        <p:nvSpPr>
          <p:cNvPr id="32" name="object 32"/>
          <p:cNvSpPr/>
          <p:nvPr/>
        </p:nvSpPr>
        <p:spPr>
          <a:xfrm>
            <a:off x="2842190" y="8027581"/>
            <a:ext cx="71329" cy="241706"/>
          </a:xfrm>
          <a:prstGeom prst="rect">
            <a:avLst/>
          </a:prstGeom>
          <a:blipFill>
            <a:blip r:embed="rId28" cstate="print"/>
            <a:stretch>
              <a:fillRect/>
            </a:stretch>
          </a:blipFill>
        </p:spPr>
        <p:txBody>
          <a:bodyPr wrap="square" lIns="0" tIns="0" rIns="0" bIns="0" rtlCol="0"/>
          <a:lstStyle/>
          <a:p>
            <a:endParaRPr/>
          </a:p>
        </p:txBody>
      </p:sp>
      <p:sp>
        <p:nvSpPr>
          <p:cNvPr id="33" name="object 33"/>
          <p:cNvSpPr/>
          <p:nvPr/>
        </p:nvSpPr>
        <p:spPr>
          <a:xfrm>
            <a:off x="2902356" y="8099902"/>
            <a:ext cx="3810" cy="3175"/>
          </a:xfrm>
          <a:custGeom>
            <a:avLst/>
            <a:gdLst/>
            <a:ahLst/>
            <a:cxnLst/>
            <a:rect l="l" t="t" r="r" b="b"/>
            <a:pathLst>
              <a:path w="3810" h="3175">
                <a:moveTo>
                  <a:pt x="0" y="2702"/>
                </a:moveTo>
                <a:lnTo>
                  <a:pt x="3715" y="2702"/>
                </a:lnTo>
                <a:lnTo>
                  <a:pt x="3715" y="0"/>
                </a:lnTo>
                <a:lnTo>
                  <a:pt x="0" y="0"/>
                </a:lnTo>
                <a:lnTo>
                  <a:pt x="0" y="2702"/>
                </a:lnTo>
                <a:close/>
              </a:path>
            </a:pathLst>
          </a:custGeom>
          <a:solidFill>
            <a:srgbClr val="605C5B">
              <a:alpha val="84999"/>
            </a:srgbClr>
          </a:solidFill>
        </p:spPr>
        <p:txBody>
          <a:bodyPr wrap="square" lIns="0" tIns="0" rIns="0" bIns="0" rtlCol="0"/>
          <a:lstStyle/>
          <a:p>
            <a:endParaRPr/>
          </a:p>
        </p:txBody>
      </p:sp>
      <p:sp>
        <p:nvSpPr>
          <p:cNvPr id="34" name="object 34"/>
          <p:cNvSpPr/>
          <p:nvPr/>
        </p:nvSpPr>
        <p:spPr>
          <a:xfrm>
            <a:off x="3392360" y="8022805"/>
            <a:ext cx="2340737" cy="265683"/>
          </a:xfrm>
          <a:prstGeom prst="rect">
            <a:avLst/>
          </a:prstGeom>
          <a:blipFill>
            <a:blip r:embed="rId29" cstate="print"/>
            <a:stretch>
              <a:fillRect/>
            </a:stretch>
          </a:blipFill>
        </p:spPr>
        <p:txBody>
          <a:bodyPr wrap="square" lIns="0" tIns="0" rIns="0" bIns="0" rtlCol="0"/>
          <a:lstStyle/>
          <a:p>
            <a:endParaRPr/>
          </a:p>
        </p:txBody>
      </p:sp>
      <p:sp>
        <p:nvSpPr>
          <p:cNvPr id="35" name="object 35"/>
          <p:cNvSpPr/>
          <p:nvPr/>
        </p:nvSpPr>
        <p:spPr>
          <a:xfrm>
            <a:off x="3812705" y="8271256"/>
            <a:ext cx="635" cy="635"/>
          </a:xfrm>
          <a:custGeom>
            <a:avLst/>
            <a:gdLst/>
            <a:ahLst/>
            <a:cxnLst/>
            <a:rect l="l" t="t" r="r" b="b"/>
            <a:pathLst>
              <a:path w="635" h="634">
                <a:moveTo>
                  <a:pt x="203" y="0"/>
                </a:moveTo>
                <a:lnTo>
                  <a:pt x="0" y="101"/>
                </a:lnTo>
                <a:lnTo>
                  <a:pt x="0" y="482"/>
                </a:lnTo>
                <a:lnTo>
                  <a:pt x="203" y="571"/>
                </a:lnTo>
                <a:lnTo>
                  <a:pt x="393" y="482"/>
                </a:lnTo>
                <a:lnTo>
                  <a:pt x="393" y="101"/>
                </a:lnTo>
                <a:lnTo>
                  <a:pt x="203" y="0"/>
                </a:lnTo>
                <a:close/>
              </a:path>
            </a:pathLst>
          </a:custGeom>
          <a:solidFill>
            <a:srgbClr val="65615E">
              <a:alpha val="84999"/>
            </a:srgbClr>
          </a:solidFill>
        </p:spPr>
        <p:txBody>
          <a:bodyPr wrap="square" lIns="0" tIns="0" rIns="0" bIns="0" rtlCol="0"/>
          <a:lstStyle/>
          <a:p>
            <a:endParaRPr/>
          </a:p>
        </p:txBody>
      </p:sp>
      <p:sp>
        <p:nvSpPr>
          <p:cNvPr id="36" name="object 36"/>
          <p:cNvSpPr/>
          <p:nvPr/>
        </p:nvSpPr>
        <p:spPr>
          <a:xfrm>
            <a:off x="5844451" y="8000034"/>
            <a:ext cx="413740" cy="422910"/>
          </a:xfrm>
          <a:prstGeom prst="rect">
            <a:avLst/>
          </a:prstGeom>
          <a:blipFill>
            <a:blip r:embed="rId30" cstate="print"/>
            <a:stretch>
              <a:fillRect/>
            </a:stretch>
          </a:blipFill>
        </p:spPr>
        <p:txBody>
          <a:bodyPr wrap="square" lIns="0" tIns="0" rIns="0" bIns="0" rtlCol="0"/>
          <a:lstStyle/>
          <a:p>
            <a:endParaRPr/>
          </a:p>
        </p:txBody>
      </p:sp>
      <p:sp>
        <p:nvSpPr>
          <p:cNvPr id="37" name="object 37"/>
          <p:cNvSpPr/>
          <p:nvPr/>
        </p:nvSpPr>
        <p:spPr>
          <a:xfrm>
            <a:off x="3192462" y="8206409"/>
            <a:ext cx="1035773" cy="172351"/>
          </a:xfrm>
          <a:prstGeom prst="rect">
            <a:avLst/>
          </a:prstGeom>
          <a:blipFill>
            <a:blip r:embed="rId31" cstate="print"/>
            <a:stretch>
              <a:fillRect/>
            </a:stretch>
          </a:blipFill>
        </p:spPr>
        <p:txBody>
          <a:bodyPr wrap="square" lIns="0" tIns="0" rIns="0" bIns="0" rtlCol="0"/>
          <a:lstStyle/>
          <a:p>
            <a:endParaRPr/>
          </a:p>
        </p:txBody>
      </p:sp>
      <p:sp>
        <p:nvSpPr>
          <p:cNvPr id="38" name="object 38"/>
          <p:cNvSpPr/>
          <p:nvPr/>
        </p:nvSpPr>
        <p:spPr>
          <a:xfrm>
            <a:off x="4203877" y="8256993"/>
            <a:ext cx="6032" cy="6794"/>
          </a:xfrm>
          <a:prstGeom prst="rect">
            <a:avLst/>
          </a:prstGeom>
          <a:blipFill>
            <a:blip r:embed="rId32" cstate="print"/>
            <a:stretch>
              <a:fillRect/>
            </a:stretch>
          </a:blipFill>
        </p:spPr>
        <p:txBody>
          <a:bodyPr wrap="square" lIns="0" tIns="0" rIns="0" bIns="0" rtlCol="0"/>
          <a:lstStyle/>
          <a:p>
            <a:endParaRPr/>
          </a:p>
        </p:txBody>
      </p:sp>
      <p:sp>
        <p:nvSpPr>
          <p:cNvPr id="39" name="object 39"/>
          <p:cNvSpPr/>
          <p:nvPr/>
        </p:nvSpPr>
        <p:spPr>
          <a:xfrm>
            <a:off x="464566" y="7913776"/>
            <a:ext cx="3647681" cy="492099"/>
          </a:xfrm>
          <a:prstGeom prst="rect">
            <a:avLst/>
          </a:prstGeom>
          <a:blipFill>
            <a:blip r:embed="rId33" cstate="print"/>
            <a:stretch>
              <a:fillRect/>
            </a:stretch>
          </a:blipFill>
        </p:spPr>
        <p:txBody>
          <a:bodyPr wrap="square" lIns="0" tIns="0" rIns="0" bIns="0" rtlCol="0"/>
          <a:lstStyle/>
          <a:p>
            <a:endParaRPr/>
          </a:p>
        </p:txBody>
      </p:sp>
      <p:sp>
        <p:nvSpPr>
          <p:cNvPr id="40" name="object 40"/>
          <p:cNvSpPr/>
          <p:nvPr/>
        </p:nvSpPr>
        <p:spPr>
          <a:xfrm>
            <a:off x="5280050" y="7978279"/>
            <a:ext cx="1356194" cy="580618"/>
          </a:xfrm>
          <a:prstGeom prst="rect">
            <a:avLst/>
          </a:prstGeom>
          <a:blipFill>
            <a:blip r:embed="rId34" cstate="print"/>
            <a:stretch>
              <a:fillRect/>
            </a:stretch>
          </a:blipFill>
        </p:spPr>
        <p:txBody>
          <a:bodyPr wrap="square" lIns="0" tIns="0" rIns="0" bIns="0" rtlCol="0"/>
          <a:lstStyle/>
          <a:p>
            <a:endParaRPr/>
          </a:p>
        </p:txBody>
      </p:sp>
      <p:sp>
        <p:nvSpPr>
          <p:cNvPr id="41" name="object 41"/>
          <p:cNvSpPr/>
          <p:nvPr/>
        </p:nvSpPr>
        <p:spPr>
          <a:xfrm>
            <a:off x="6094120" y="8463406"/>
            <a:ext cx="249174" cy="242074"/>
          </a:xfrm>
          <a:prstGeom prst="rect">
            <a:avLst/>
          </a:prstGeom>
          <a:blipFill>
            <a:blip r:embed="rId35" cstate="print"/>
            <a:stretch>
              <a:fillRect/>
            </a:stretch>
          </a:blipFill>
        </p:spPr>
        <p:txBody>
          <a:bodyPr wrap="square" lIns="0" tIns="0" rIns="0" bIns="0" rtlCol="0"/>
          <a:lstStyle/>
          <a:p>
            <a:endParaRPr/>
          </a:p>
        </p:txBody>
      </p:sp>
      <p:sp>
        <p:nvSpPr>
          <p:cNvPr id="42" name="object 42"/>
          <p:cNvSpPr/>
          <p:nvPr/>
        </p:nvSpPr>
        <p:spPr>
          <a:xfrm>
            <a:off x="6106198" y="8505228"/>
            <a:ext cx="120408" cy="109804"/>
          </a:xfrm>
          <a:prstGeom prst="rect">
            <a:avLst/>
          </a:prstGeom>
          <a:blipFill>
            <a:blip r:embed="rId36" cstate="print"/>
            <a:stretch>
              <a:fillRect/>
            </a:stretch>
          </a:blipFill>
        </p:spPr>
        <p:txBody>
          <a:bodyPr wrap="square" lIns="0" tIns="0" rIns="0" bIns="0" rtlCol="0"/>
          <a:lstStyle/>
          <a:p>
            <a:endParaRPr/>
          </a:p>
        </p:txBody>
      </p:sp>
      <p:sp>
        <p:nvSpPr>
          <p:cNvPr id="43" name="object 43"/>
          <p:cNvSpPr/>
          <p:nvPr/>
        </p:nvSpPr>
        <p:spPr>
          <a:xfrm>
            <a:off x="6048102" y="8559762"/>
            <a:ext cx="78060" cy="154508"/>
          </a:xfrm>
          <a:prstGeom prst="rect">
            <a:avLst/>
          </a:prstGeom>
          <a:blipFill>
            <a:blip r:embed="rId37" cstate="print"/>
            <a:stretch>
              <a:fillRect/>
            </a:stretch>
          </a:blipFill>
        </p:spPr>
        <p:txBody>
          <a:bodyPr wrap="square" lIns="0" tIns="0" rIns="0" bIns="0" rtlCol="0"/>
          <a:lstStyle/>
          <a:p>
            <a:endParaRPr/>
          </a:p>
        </p:txBody>
      </p:sp>
      <p:sp>
        <p:nvSpPr>
          <p:cNvPr id="44" name="object 44"/>
          <p:cNvSpPr/>
          <p:nvPr/>
        </p:nvSpPr>
        <p:spPr>
          <a:xfrm>
            <a:off x="6036170" y="8565413"/>
            <a:ext cx="154432" cy="162712"/>
          </a:xfrm>
          <a:prstGeom prst="rect">
            <a:avLst/>
          </a:prstGeom>
          <a:blipFill>
            <a:blip r:embed="rId38" cstate="print"/>
            <a:stretch>
              <a:fillRect/>
            </a:stretch>
          </a:blipFill>
        </p:spPr>
        <p:txBody>
          <a:bodyPr wrap="square" lIns="0" tIns="0" rIns="0" bIns="0" rtlCol="0"/>
          <a:lstStyle/>
          <a:p>
            <a:endParaRPr/>
          </a:p>
        </p:txBody>
      </p:sp>
      <p:sp>
        <p:nvSpPr>
          <p:cNvPr id="45" name="object 45"/>
          <p:cNvSpPr/>
          <p:nvPr/>
        </p:nvSpPr>
        <p:spPr>
          <a:xfrm>
            <a:off x="6019203" y="8452675"/>
            <a:ext cx="159346" cy="272288"/>
          </a:xfrm>
          <a:prstGeom prst="rect">
            <a:avLst/>
          </a:prstGeom>
          <a:blipFill>
            <a:blip r:embed="rId39" cstate="print"/>
            <a:stretch>
              <a:fillRect/>
            </a:stretch>
          </a:blipFill>
        </p:spPr>
        <p:txBody>
          <a:bodyPr wrap="square" lIns="0" tIns="0" rIns="0" bIns="0" rtlCol="0"/>
          <a:lstStyle/>
          <a:p>
            <a:endParaRPr/>
          </a:p>
        </p:txBody>
      </p:sp>
      <p:sp>
        <p:nvSpPr>
          <p:cNvPr id="46" name="object 46"/>
          <p:cNvSpPr/>
          <p:nvPr/>
        </p:nvSpPr>
        <p:spPr>
          <a:xfrm>
            <a:off x="6349047" y="8409178"/>
            <a:ext cx="287197" cy="82384"/>
          </a:xfrm>
          <a:prstGeom prst="rect">
            <a:avLst/>
          </a:prstGeom>
          <a:blipFill>
            <a:blip r:embed="rId40" cstate="print"/>
            <a:stretch>
              <a:fillRect/>
            </a:stretch>
          </a:blipFill>
        </p:spPr>
        <p:txBody>
          <a:bodyPr wrap="square" lIns="0" tIns="0" rIns="0" bIns="0" rtlCol="0"/>
          <a:lstStyle/>
          <a:p>
            <a:endParaRPr/>
          </a:p>
        </p:txBody>
      </p:sp>
      <p:sp>
        <p:nvSpPr>
          <p:cNvPr id="47" name="object 47"/>
          <p:cNvSpPr/>
          <p:nvPr/>
        </p:nvSpPr>
        <p:spPr>
          <a:xfrm>
            <a:off x="6089180" y="8316290"/>
            <a:ext cx="315798" cy="125171"/>
          </a:xfrm>
          <a:prstGeom prst="rect">
            <a:avLst/>
          </a:prstGeom>
          <a:blipFill>
            <a:blip r:embed="rId41" cstate="print"/>
            <a:stretch>
              <a:fillRect/>
            </a:stretch>
          </a:blipFill>
        </p:spPr>
        <p:txBody>
          <a:bodyPr wrap="square" lIns="0" tIns="0" rIns="0" bIns="0" rtlCol="0"/>
          <a:lstStyle/>
          <a:p>
            <a:endParaRPr/>
          </a:p>
        </p:txBody>
      </p:sp>
      <p:sp>
        <p:nvSpPr>
          <p:cNvPr id="48" name="object 48"/>
          <p:cNvSpPr/>
          <p:nvPr/>
        </p:nvSpPr>
        <p:spPr>
          <a:xfrm>
            <a:off x="5026291" y="8261439"/>
            <a:ext cx="890130" cy="54292"/>
          </a:xfrm>
          <a:prstGeom prst="rect">
            <a:avLst/>
          </a:prstGeom>
          <a:blipFill>
            <a:blip r:embed="rId42" cstate="print"/>
            <a:stretch>
              <a:fillRect/>
            </a:stretch>
          </a:blipFill>
        </p:spPr>
        <p:txBody>
          <a:bodyPr wrap="square" lIns="0" tIns="0" rIns="0" bIns="0" rtlCol="0"/>
          <a:lstStyle/>
          <a:p>
            <a:endParaRPr/>
          </a:p>
        </p:txBody>
      </p:sp>
      <p:sp>
        <p:nvSpPr>
          <p:cNvPr id="49" name="object 49"/>
          <p:cNvSpPr/>
          <p:nvPr/>
        </p:nvSpPr>
        <p:spPr>
          <a:xfrm>
            <a:off x="6072581" y="8335898"/>
            <a:ext cx="281355" cy="117157"/>
          </a:xfrm>
          <a:prstGeom prst="rect">
            <a:avLst/>
          </a:prstGeom>
          <a:blipFill>
            <a:blip r:embed="rId43" cstate="print"/>
            <a:stretch>
              <a:fillRect/>
            </a:stretch>
          </a:blipFill>
        </p:spPr>
        <p:txBody>
          <a:bodyPr wrap="square" lIns="0" tIns="0" rIns="0" bIns="0" rtlCol="0"/>
          <a:lstStyle/>
          <a:p>
            <a:endParaRPr/>
          </a:p>
        </p:txBody>
      </p:sp>
      <p:sp>
        <p:nvSpPr>
          <p:cNvPr id="50" name="object 50"/>
          <p:cNvSpPr/>
          <p:nvPr/>
        </p:nvSpPr>
        <p:spPr>
          <a:xfrm>
            <a:off x="5145239" y="8287854"/>
            <a:ext cx="820165" cy="136398"/>
          </a:xfrm>
          <a:prstGeom prst="rect">
            <a:avLst/>
          </a:prstGeom>
          <a:blipFill>
            <a:blip r:embed="rId44" cstate="print"/>
            <a:stretch>
              <a:fillRect/>
            </a:stretch>
          </a:blipFill>
        </p:spPr>
        <p:txBody>
          <a:bodyPr wrap="square" lIns="0" tIns="0" rIns="0" bIns="0" rtlCol="0"/>
          <a:lstStyle/>
          <a:p>
            <a:endParaRPr/>
          </a:p>
        </p:txBody>
      </p:sp>
      <p:sp>
        <p:nvSpPr>
          <p:cNvPr id="51" name="object 51"/>
          <p:cNvSpPr/>
          <p:nvPr/>
        </p:nvSpPr>
        <p:spPr>
          <a:xfrm>
            <a:off x="5371668" y="8348598"/>
            <a:ext cx="614197" cy="119722"/>
          </a:xfrm>
          <a:prstGeom prst="rect">
            <a:avLst/>
          </a:prstGeom>
          <a:blipFill>
            <a:blip r:embed="rId45" cstate="print"/>
            <a:stretch>
              <a:fillRect/>
            </a:stretch>
          </a:blipFill>
        </p:spPr>
        <p:txBody>
          <a:bodyPr wrap="square" lIns="0" tIns="0" rIns="0" bIns="0" rtlCol="0"/>
          <a:lstStyle/>
          <a:p>
            <a:endParaRPr/>
          </a:p>
        </p:txBody>
      </p:sp>
      <p:sp>
        <p:nvSpPr>
          <p:cNvPr id="52" name="object 52"/>
          <p:cNvSpPr/>
          <p:nvPr/>
        </p:nvSpPr>
        <p:spPr>
          <a:xfrm>
            <a:off x="5376100" y="8335733"/>
            <a:ext cx="612076" cy="106768"/>
          </a:xfrm>
          <a:prstGeom prst="rect">
            <a:avLst/>
          </a:prstGeom>
          <a:blipFill>
            <a:blip r:embed="rId46" cstate="print"/>
            <a:stretch>
              <a:fillRect/>
            </a:stretch>
          </a:blipFill>
        </p:spPr>
        <p:txBody>
          <a:bodyPr wrap="square" lIns="0" tIns="0" rIns="0" bIns="0" rtlCol="0"/>
          <a:lstStyle/>
          <a:p>
            <a:endParaRPr/>
          </a:p>
        </p:txBody>
      </p:sp>
      <p:sp>
        <p:nvSpPr>
          <p:cNvPr id="53" name="object 53"/>
          <p:cNvSpPr/>
          <p:nvPr/>
        </p:nvSpPr>
        <p:spPr>
          <a:xfrm>
            <a:off x="5369331" y="8374253"/>
            <a:ext cx="587311" cy="102870"/>
          </a:xfrm>
          <a:prstGeom prst="rect">
            <a:avLst/>
          </a:prstGeom>
          <a:blipFill>
            <a:blip r:embed="rId47" cstate="print"/>
            <a:stretch>
              <a:fillRect/>
            </a:stretch>
          </a:blipFill>
        </p:spPr>
        <p:txBody>
          <a:bodyPr wrap="square" lIns="0" tIns="0" rIns="0" bIns="0" rtlCol="0"/>
          <a:lstStyle/>
          <a:p>
            <a:endParaRPr/>
          </a:p>
        </p:txBody>
      </p:sp>
      <p:sp>
        <p:nvSpPr>
          <p:cNvPr id="54" name="object 54"/>
          <p:cNvSpPr/>
          <p:nvPr/>
        </p:nvSpPr>
        <p:spPr>
          <a:xfrm>
            <a:off x="4124430" y="8264411"/>
            <a:ext cx="1251708" cy="84416"/>
          </a:xfrm>
          <a:prstGeom prst="rect">
            <a:avLst/>
          </a:prstGeom>
          <a:blipFill>
            <a:blip r:embed="rId48" cstate="print"/>
            <a:stretch>
              <a:fillRect/>
            </a:stretch>
          </a:blipFill>
        </p:spPr>
        <p:txBody>
          <a:bodyPr wrap="square" lIns="0" tIns="0" rIns="0" bIns="0" rtlCol="0"/>
          <a:lstStyle/>
          <a:p>
            <a:endParaRPr/>
          </a:p>
        </p:txBody>
      </p:sp>
      <p:sp>
        <p:nvSpPr>
          <p:cNvPr id="55" name="object 55"/>
          <p:cNvSpPr/>
          <p:nvPr/>
        </p:nvSpPr>
        <p:spPr>
          <a:xfrm>
            <a:off x="2350528" y="8330260"/>
            <a:ext cx="557237" cy="5080"/>
          </a:xfrm>
          <a:prstGeom prst="rect">
            <a:avLst/>
          </a:prstGeom>
          <a:blipFill>
            <a:blip r:embed="rId49" cstate="print"/>
            <a:stretch>
              <a:fillRect/>
            </a:stretch>
          </a:blipFill>
        </p:spPr>
        <p:txBody>
          <a:bodyPr wrap="square" lIns="0" tIns="0" rIns="0" bIns="0" rtlCol="0"/>
          <a:lstStyle/>
          <a:p>
            <a:endParaRPr/>
          </a:p>
        </p:txBody>
      </p:sp>
      <p:sp>
        <p:nvSpPr>
          <p:cNvPr id="56" name="object 56"/>
          <p:cNvSpPr/>
          <p:nvPr/>
        </p:nvSpPr>
        <p:spPr>
          <a:xfrm>
            <a:off x="3405746" y="8229193"/>
            <a:ext cx="78130" cy="19126"/>
          </a:xfrm>
          <a:prstGeom prst="rect">
            <a:avLst/>
          </a:prstGeom>
          <a:blipFill>
            <a:blip r:embed="rId50" cstate="print"/>
            <a:stretch>
              <a:fillRect/>
            </a:stretch>
          </a:blipFill>
        </p:spPr>
        <p:txBody>
          <a:bodyPr wrap="square" lIns="0" tIns="0" rIns="0" bIns="0" rtlCol="0"/>
          <a:lstStyle/>
          <a:p>
            <a:endParaRPr/>
          </a:p>
        </p:txBody>
      </p:sp>
      <p:sp>
        <p:nvSpPr>
          <p:cNvPr id="57" name="object 57"/>
          <p:cNvSpPr/>
          <p:nvPr/>
        </p:nvSpPr>
        <p:spPr>
          <a:xfrm>
            <a:off x="4332363" y="7800276"/>
            <a:ext cx="1566722" cy="191262"/>
          </a:xfrm>
          <a:prstGeom prst="rect">
            <a:avLst/>
          </a:prstGeom>
          <a:blipFill>
            <a:blip r:embed="rId51" cstate="print"/>
            <a:stretch>
              <a:fillRect/>
            </a:stretch>
          </a:blipFill>
        </p:spPr>
        <p:txBody>
          <a:bodyPr wrap="square" lIns="0" tIns="0" rIns="0" bIns="0" rtlCol="0"/>
          <a:lstStyle/>
          <a:p>
            <a:endParaRPr/>
          </a:p>
        </p:txBody>
      </p:sp>
      <p:sp>
        <p:nvSpPr>
          <p:cNvPr id="58" name="object 58"/>
          <p:cNvSpPr/>
          <p:nvPr/>
        </p:nvSpPr>
        <p:spPr>
          <a:xfrm>
            <a:off x="5372036" y="7801330"/>
            <a:ext cx="468551" cy="118630"/>
          </a:xfrm>
          <a:prstGeom prst="rect">
            <a:avLst/>
          </a:prstGeom>
          <a:blipFill>
            <a:blip r:embed="rId52" cstate="print"/>
            <a:stretch>
              <a:fillRect/>
            </a:stretch>
          </a:blipFill>
        </p:spPr>
        <p:txBody>
          <a:bodyPr wrap="square" lIns="0" tIns="0" rIns="0" bIns="0" rtlCol="0"/>
          <a:lstStyle/>
          <a:p>
            <a:endParaRPr/>
          </a:p>
        </p:txBody>
      </p:sp>
      <p:sp>
        <p:nvSpPr>
          <p:cNvPr id="59" name="object 59"/>
          <p:cNvSpPr/>
          <p:nvPr/>
        </p:nvSpPr>
        <p:spPr>
          <a:xfrm>
            <a:off x="5372480" y="7876476"/>
            <a:ext cx="469900" cy="69037"/>
          </a:xfrm>
          <a:prstGeom prst="rect">
            <a:avLst/>
          </a:prstGeom>
          <a:blipFill>
            <a:blip r:embed="rId53" cstate="print"/>
            <a:stretch>
              <a:fillRect/>
            </a:stretch>
          </a:blipFill>
        </p:spPr>
        <p:txBody>
          <a:bodyPr wrap="square" lIns="0" tIns="0" rIns="0" bIns="0" rtlCol="0"/>
          <a:lstStyle/>
          <a:p>
            <a:endParaRPr/>
          </a:p>
        </p:txBody>
      </p:sp>
      <p:sp>
        <p:nvSpPr>
          <p:cNvPr id="60" name="object 60"/>
          <p:cNvSpPr/>
          <p:nvPr/>
        </p:nvSpPr>
        <p:spPr>
          <a:xfrm>
            <a:off x="5899543" y="7822006"/>
            <a:ext cx="645477" cy="148856"/>
          </a:xfrm>
          <a:prstGeom prst="rect">
            <a:avLst/>
          </a:prstGeom>
          <a:blipFill>
            <a:blip r:embed="rId54" cstate="print"/>
            <a:stretch>
              <a:fillRect/>
            </a:stretch>
          </a:blipFill>
        </p:spPr>
        <p:txBody>
          <a:bodyPr wrap="square" lIns="0" tIns="0" rIns="0" bIns="0" rtlCol="0"/>
          <a:lstStyle/>
          <a:p>
            <a:endParaRPr/>
          </a:p>
        </p:txBody>
      </p:sp>
      <p:sp>
        <p:nvSpPr>
          <p:cNvPr id="61" name="object 61"/>
          <p:cNvSpPr/>
          <p:nvPr/>
        </p:nvSpPr>
        <p:spPr>
          <a:xfrm>
            <a:off x="5839980" y="7713713"/>
            <a:ext cx="704202" cy="352971"/>
          </a:xfrm>
          <a:prstGeom prst="rect">
            <a:avLst/>
          </a:prstGeom>
          <a:blipFill>
            <a:blip r:embed="rId55" cstate="print"/>
            <a:stretch>
              <a:fillRect/>
            </a:stretch>
          </a:blipFill>
        </p:spPr>
        <p:txBody>
          <a:bodyPr wrap="square" lIns="0" tIns="0" rIns="0" bIns="0" rtlCol="0"/>
          <a:lstStyle/>
          <a:p>
            <a:endParaRPr/>
          </a:p>
        </p:txBody>
      </p:sp>
      <p:sp>
        <p:nvSpPr>
          <p:cNvPr id="62" name="object 62"/>
          <p:cNvSpPr/>
          <p:nvPr/>
        </p:nvSpPr>
        <p:spPr>
          <a:xfrm>
            <a:off x="5994463" y="7926946"/>
            <a:ext cx="551527" cy="70192"/>
          </a:xfrm>
          <a:prstGeom prst="rect">
            <a:avLst/>
          </a:prstGeom>
          <a:blipFill>
            <a:blip r:embed="rId56" cstate="print"/>
            <a:stretch>
              <a:fillRect/>
            </a:stretch>
          </a:blipFill>
        </p:spPr>
        <p:txBody>
          <a:bodyPr wrap="square" lIns="0" tIns="0" rIns="0" bIns="0" rtlCol="0"/>
          <a:lstStyle/>
          <a:p>
            <a:endParaRPr/>
          </a:p>
        </p:txBody>
      </p:sp>
      <p:sp>
        <p:nvSpPr>
          <p:cNvPr id="63" name="object 63"/>
          <p:cNvSpPr/>
          <p:nvPr/>
        </p:nvSpPr>
        <p:spPr>
          <a:xfrm>
            <a:off x="6009538" y="7982763"/>
            <a:ext cx="98869" cy="114388"/>
          </a:xfrm>
          <a:prstGeom prst="rect">
            <a:avLst/>
          </a:prstGeom>
          <a:blipFill>
            <a:blip r:embed="rId57" cstate="print"/>
            <a:stretch>
              <a:fillRect/>
            </a:stretch>
          </a:blipFill>
        </p:spPr>
        <p:txBody>
          <a:bodyPr wrap="square" lIns="0" tIns="0" rIns="0" bIns="0" rtlCol="0"/>
          <a:lstStyle/>
          <a:p>
            <a:endParaRPr/>
          </a:p>
        </p:txBody>
      </p:sp>
      <p:sp>
        <p:nvSpPr>
          <p:cNvPr id="64" name="object 64"/>
          <p:cNvSpPr/>
          <p:nvPr/>
        </p:nvSpPr>
        <p:spPr>
          <a:xfrm>
            <a:off x="495185" y="8323173"/>
            <a:ext cx="111480" cy="39547"/>
          </a:xfrm>
          <a:prstGeom prst="rect">
            <a:avLst/>
          </a:prstGeom>
          <a:blipFill>
            <a:blip r:embed="rId58" cstate="print"/>
            <a:stretch>
              <a:fillRect/>
            </a:stretch>
          </a:blipFill>
        </p:spPr>
        <p:txBody>
          <a:bodyPr wrap="square" lIns="0" tIns="0" rIns="0" bIns="0" rtlCol="0"/>
          <a:lstStyle/>
          <a:p>
            <a:endParaRPr/>
          </a:p>
        </p:txBody>
      </p:sp>
      <p:sp>
        <p:nvSpPr>
          <p:cNvPr id="65" name="object 65"/>
          <p:cNvSpPr/>
          <p:nvPr/>
        </p:nvSpPr>
        <p:spPr>
          <a:xfrm>
            <a:off x="950023" y="8321535"/>
            <a:ext cx="87795" cy="35788"/>
          </a:xfrm>
          <a:prstGeom prst="rect">
            <a:avLst/>
          </a:prstGeom>
          <a:blipFill>
            <a:blip r:embed="rId59" cstate="print"/>
            <a:stretch>
              <a:fillRect/>
            </a:stretch>
          </a:blipFill>
        </p:spPr>
        <p:txBody>
          <a:bodyPr wrap="square" lIns="0" tIns="0" rIns="0" bIns="0" rtlCol="0"/>
          <a:lstStyle/>
          <a:p>
            <a:endParaRPr/>
          </a:p>
        </p:txBody>
      </p:sp>
      <p:sp>
        <p:nvSpPr>
          <p:cNvPr id="66" name="object 66"/>
          <p:cNvSpPr/>
          <p:nvPr/>
        </p:nvSpPr>
        <p:spPr>
          <a:xfrm>
            <a:off x="2191829" y="8330183"/>
            <a:ext cx="159016" cy="72339"/>
          </a:xfrm>
          <a:prstGeom prst="rect">
            <a:avLst/>
          </a:prstGeom>
          <a:blipFill>
            <a:blip r:embed="rId60" cstate="print"/>
            <a:stretch>
              <a:fillRect/>
            </a:stretch>
          </a:blipFill>
        </p:spPr>
        <p:txBody>
          <a:bodyPr wrap="square" lIns="0" tIns="0" rIns="0" bIns="0" rtlCol="0"/>
          <a:lstStyle/>
          <a:p>
            <a:endParaRPr/>
          </a:p>
        </p:txBody>
      </p:sp>
      <p:sp>
        <p:nvSpPr>
          <p:cNvPr id="67" name="object 67"/>
          <p:cNvSpPr/>
          <p:nvPr/>
        </p:nvSpPr>
        <p:spPr>
          <a:xfrm>
            <a:off x="2907474" y="8322233"/>
            <a:ext cx="94449" cy="60350"/>
          </a:xfrm>
          <a:prstGeom prst="rect">
            <a:avLst/>
          </a:prstGeom>
          <a:blipFill>
            <a:blip r:embed="rId61" cstate="print"/>
            <a:stretch>
              <a:fillRect/>
            </a:stretch>
          </a:blipFill>
        </p:spPr>
        <p:txBody>
          <a:bodyPr wrap="square" lIns="0" tIns="0" rIns="0" bIns="0" rtlCol="0"/>
          <a:lstStyle/>
          <a:p>
            <a:endParaRPr/>
          </a:p>
        </p:txBody>
      </p:sp>
      <p:sp>
        <p:nvSpPr>
          <p:cNvPr id="68" name="object 68"/>
          <p:cNvSpPr/>
          <p:nvPr/>
        </p:nvSpPr>
        <p:spPr>
          <a:xfrm>
            <a:off x="3045460" y="8323427"/>
            <a:ext cx="620814" cy="72301"/>
          </a:xfrm>
          <a:prstGeom prst="rect">
            <a:avLst/>
          </a:prstGeom>
          <a:blipFill>
            <a:blip r:embed="rId62" cstate="print"/>
            <a:stretch>
              <a:fillRect/>
            </a:stretch>
          </a:blipFill>
        </p:spPr>
        <p:txBody>
          <a:bodyPr wrap="square" lIns="0" tIns="0" rIns="0" bIns="0" rtlCol="0"/>
          <a:lstStyle/>
          <a:p>
            <a:endParaRPr/>
          </a:p>
        </p:txBody>
      </p:sp>
      <p:sp>
        <p:nvSpPr>
          <p:cNvPr id="69" name="object 69"/>
          <p:cNvSpPr/>
          <p:nvPr/>
        </p:nvSpPr>
        <p:spPr>
          <a:xfrm>
            <a:off x="5956414" y="8476462"/>
            <a:ext cx="63309" cy="50863"/>
          </a:xfrm>
          <a:prstGeom prst="rect">
            <a:avLst/>
          </a:prstGeom>
          <a:blipFill>
            <a:blip r:embed="rId63" cstate="print"/>
            <a:stretch>
              <a:fillRect/>
            </a:stretch>
          </a:blipFill>
        </p:spPr>
        <p:txBody>
          <a:bodyPr wrap="square" lIns="0" tIns="0" rIns="0" bIns="0" rtlCol="0"/>
          <a:lstStyle/>
          <a:p>
            <a:endParaRPr/>
          </a:p>
        </p:txBody>
      </p:sp>
      <p:sp>
        <p:nvSpPr>
          <p:cNvPr id="70" name="object 70"/>
          <p:cNvSpPr/>
          <p:nvPr/>
        </p:nvSpPr>
        <p:spPr>
          <a:xfrm>
            <a:off x="1781289" y="7924330"/>
            <a:ext cx="131229" cy="34772"/>
          </a:xfrm>
          <a:prstGeom prst="rect">
            <a:avLst/>
          </a:prstGeom>
          <a:blipFill>
            <a:blip r:embed="rId64" cstate="print"/>
            <a:stretch>
              <a:fillRect/>
            </a:stretch>
          </a:blipFill>
        </p:spPr>
        <p:txBody>
          <a:bodyPr wrap="square" lIns="0" tIns="0" rIns="0" bIns="0" rtlCol="0"/>
          <a:lstStyle/>
          <a:p>
            <a:endParaRPr/>
          </a:p>
        </p:txBody>
      </p:sp>
      <p:sp>
        <p:nvSpPr>
          <p:cNvPr id="71" name="object 71"/>
          <p:cNvSpPr/>
          <p:nvPr/>
        </p:nvSpPr>
        <p:spPr>
          <a:xfrm>
            <a:off x="957630" y="7917180"/>
            <a:ext cx="662495" cy="52400"/>
          </a:xfrm>
          <a:prstGeom prst="rect">
            <a:avLst/>
          </a:prstGeom>
          <a:blipFill>
            <a:blip r:embed="rId65" cstate="print"/>
            <a:stretch>
              <a:fillRect/>
            </a:stretch>
          </a:blipFill>
        </p:spPr>
        <p:txBody>
          <a:bodyPr wrap="square" lIns="0" tIns="0" rIns="0" bIns="0" rtlCol="0"/>
          <a:lstStyle/>
          <a:p>
            <a:endParaRPr/>
          </a:p>
        </p:txBody>
      </p:sp>
      <p:sp>
        <p:nvSpPr>
          <p:cNvPr id="72" name="object 72"/>
          <p:cNvSpPr/>
          <p:nvPr/>
        </p:nvSpPr>
        <p:spPr>
          <a:xfrm>
            <a:off x="965644" y="8134045"/>
            <a:ext cx="1369720" cy="11188"/>
          </a:xfrm>
          <a:prstGeom prst="rect">
            <a:avLst/>
          </a:prstGeom>
          <a:blipFill>
            <a:blip r:embed="rId66" cstate="print"/>
            <a:stretch>
              <a:fillRect/>
            </a:stretch>
          </a:blipFill>
        </p:spPr>
        <p:txBody>
          <a:bodyPr wrap="square" lIns="0" tIns="0" rIns="0" bIns="0" rtlCol="0"/>
          <a:lstStyle/>
          <a:p>
            <a:endParaRPr/>
          </a:p>
        </p:txBody>
      </p:sp>
      <p:sp>
        <p:nvSpPr>
          <p:cNvPr id="73" name="object 73"/>
          <p:cNvSpPr/>
          <p:nvPr/>
        </p:nvSpPr>
        <p:spPr>
          <a:xfrm>
            <a:off x="4332363" y="8093227"/>
            <a:ext cx="2005279" cy="120713"/>
          </a:xfrm>
          <a:prstGeom prst="rect">
            <a:avLst/>
          </a:prstGeom>
          <a:blipFill>
            <a:blip r:embed="rId67" cstate="print"/>
            <a:stretch>
              <a:fillRect/>
            </a:stretch>
          </a:blipFill>
        </p:spPr>
        <p:txBody>
          <a:bodyPr wrap="square" lIns="0" tIns="0" rIns="0" bIns="0" rtlCol="0"/>
          <a:lstStyle/>
          <a:p>
            <a:endParaRPr/>
          </a:p>
        </p:txBody>
      </p:sp>
      <p:sp>
        <p:nvSpPr>
          <p:cNvPr id="74" name="object 74"/>
          <p:cNvSpPr/>
          <p:nvPr/>
        </p:nvSpPr>
        <p:spPr>
          <a:xfrm>
            <a:off x="2188248" y="7866392"/>
            <a:ext cx="716026" cy="400786"/>
          </a:xfrm>
          <a:prstGeom prst="rect">
            <a:avLst/>
          </a:prstGeom>
          <a:blipFill>
            <a:blip r:embed="rId68" cstate="print"/>
            <a:stretch>
              <a:fillRect/>
            </a:stretch>
          </a:blipFill>
        </p:spPr>
        <p:txBody>
          <a:bodyPr wrap="square" lIns="0" tIns="0" rIns="0" bIns="0" rtlCol="0"/>
          <a:lstStyle/>
          <a:p>
            <a:endParaRPr/>
          </a:p>
        </p:txBody>
      </p:sp>
      <p:sp>
        <p:nvSpPr>
          <p:cNvPr id="75" name="object 75"/>
          <p:cNvSpPr/>
          <p:nvPr/>
        </p:nvSpPr>
        <p:spPr>
          <a:xfrm>
            <a:off x="2334971" y="8044180"/>
            <a:ext cx="548894" cy="207124"/>
          </a:xfrm>
          <a:prstGeom prst="rect">
            <a:avLst/>
          </a:prstGeom>
          <a:blipFill>
            <a:blip r:embed="rId69" cstate="print"/>
            <a:stretch>
              <a:fillRect/>
            </a:stretch>
          </a:blipFill>
        </p:spPr>
        <p:txBody>
          <a:bodyPr wrap="square" lIns="0" tIns="0" rIns="0" bIns="0" rtlCol="0"/>
          <a:lstStyle/>
          <a:p>
            <a:endParaRPr/>
          </a:p>
        </p:txBody>
      </p:sp>
      <p:sp>
        <p:nvSpPr>
          <p:cNvPr id="76" name="object 76"/>
          <p:cNvSpPr/>
          <p:nvPr/>
        </p:nvSpPr>
        <p:spPr>
          <a:xfrm>
            <a:off x="2341638" y="8045437"/>
            <a:ext cx="490550" cy="68110"/>
          </a:xfrm>
          <a:prstGeom prst="rect">
            <a:avLst/>
          </a:prstGeom>
          <a:blipFill>
            <a:blip r:embed="rId70" cstate="print"/>
            <a:stretch>
              <a:fillRect/>
            </a:stretch>
          </a:blipFill>
        </p:spPr>
        <p:txBody>
          <a:bodyPr wrap="square" lIns="0" tIns="0" rIns="0" bIns="0" rtlCol="0"/>
          <a:lstStyle/>
          <a:p>
            <a:endParaRPr/>
          </a:p>
        </p:txBody>
      </p:sp>
      <p:sp>
        <p:nvSpPr>
          <p:cNvPr id="77" name="object 77"/>
          <p:cNvSpPr/>
          <p:nvPr/>
        </p:nvSpPr>
        <p:spPr>
          <a:xfrm>
            <a:off x="2819222" y="8056524"/>
            <a:ext cx="635" cy="635"/>
          </a:xfrm>
          <a:custGeom>
            <a:avLst/>
            <a:gdLst/>
            <a:ahLst/>
            <a:cxnLst/>
            <a:rect l="l" t="t" r="r" b="b"/>
            <a:pathLst>
              <a:path w="635" h="634">
                <a:moveTo>
                  <a:pt x="0" y="0"/>
                </a:moveTo>
                <a:lnTo>
                  <a:pt x="203" y="304"/>
                </a:lnTo>
                <a:lnTo>
                  <a:pt x="101" y="101"/>
                </a:lnTo>
                <a:close/>
              </a:path>
            </a:pathLst>
          </a:custGeom>
          <a:solidFill>
            <a:srgbClr val="B1C06D">
              <a:alpha val="84999"/>
            </a:srgbClr>
          </a:solidFill>
        </p:spPr>
        <p:txBody>
          <a:bodyPr wrap="square" lIns="0" tIns="0" rIns="0" bIns="0" rtlCol="0"/>
          <a:lstStyle/>
          <a:p>
            <a:endParaRPr/>
          </a:p>
        </p:txBody>
      </p:sp>
      <p:sp>
        <p:nvSpPr>
          <p:cNvPr id="78" name="object 78"/>
          <p:cNvSpPr/>
          <p:nvPr/>
        </p:nvSpPr>
        <p:spPr>
          <a:xfrm>
            <a:off x="2341740" y="8015122"/>
            <a:ext cx="500672" cy="99822"/>
          </a:xfrm>
          <a:prstGeom prst="rect">
            <a:avLst/>
          </a:prstGeom>
          <a:blipFill>
            <a:blip r:embed="rId71" cstate="print"/>
            <a:stretch>
              <a:fillRect/>
            </a:stretch>
          </a:blipFill>
        </p:spPr>
        <p:txBody>
          <a:bodyPr wrap="square" lIns="0" tIns="0" rIns="0" bIns="0" rtlCol="0"/>
          <a:lstStyle/>
          <a:p>
            <a:endParaRPr/>
          </a:p>
        </p:txBody>
      </p:sp>
      <p:sp>
        <p:nvSpPr>
          <p:cNvPr id="79" name="object 79"/>
          <p:cNvSpPr/>
          <p:nvPr/>
        </p:nvSpPr>
        <p:spPr>
          <a:xfrm>
            <a:off x="2814878" y="8044167"/>
            <a:ext cx="1905" cy="635"/>
          </a:xfrm>
          <a:custGeom>
            <a:avLst/>
            <a:gdLst/>
            <a:ahLst/>
            <a:cxnLst/>
            <a:rect l="l" t="t" r="r" b="b"/>
            <a:pathLst>
              <a:path w="1905" h="634">
                <a:moveTo>
                  <a:pt x="1460" y="0"/>
                </a:moveTo>
                <a:lnTo>
                  <a:pt x="482" y="0"/>
                </a:lnTo>
                <a:lnTo>
                  <a:pt x="0" y="25"/>
                </a:lnTo>
                <a:lnTo>
                  <a:pt x="1473" y="12"/>
                </a:lnTo>
                <a:close/>
              </a:path>
            </a:pathLst>
          </a:custGeom>
          <a:solidFill>
            <a:srgbClr val="B3C26F">
              <a:alpha val="84999"/>
            </a:srgbClr>
          </a:solidFill>
        </p:spPr>
        <p:txBody>
          <a:bodyPr wrap="square" lIns="0" tIns="0" rIns="0" bIns="0" rtlCol="0"/>
          <a:lstStyle/>
          <a:p>
            <a:endParaRPr/>
          </a:p>
        </p:txBody>
      </p:sp>
      <p:sp>
        <p:nvSpPr>
          <p:cNvPr id="80" name="object 80"/>
          <p:cNvSpPr/>
          <p:nvPr/>
        </p:nvSpPr>
        <p:spPr>
          <a:xfrm>
            <a:off x="531672" y="8129790"/>
            <a:ext cx="467245" cy="153136"/>
          </a:xfrm>
          <a:prstGeom prst="rect">
            <a:avLst/>
          </a:prstGeom>
          <a:blipFill>
            <a:blip r:embed="rId72" cstate="print"/>
            <a:stretch>
              <a:fillRect/>
            </a:stretch>
          </a:blipFill>
        </p:spPr>
        <p:txBody>
          <a:bodyPr wrap="square" lIns="0" tIns="0" rIns="0" bIns="0" rtlCol="0"/>
          <a:lstStyle/>
          <a:p>
            <a:endParaRPr/>
          </a:p>
        </p:txBody>
      </p:sp>
      <p:sp>
        <p:nvSpPr>
          <p:cNvPr id="81" name="object 81"/>
          <p:cNvSpPr/>
          <p:nvPr/>
        </p:nvSpPr>
        <p:spPr>
          <a:xfrm>
            <a:off x="464566" y="7917306"/>
            <a:ext cx="501903" cy="335318"/>
          </a:xfrm>
          <a:prstGeom prst="rect">
            <a:avLst/>
          </a:prstGeom>
          <a:blipFill>
            <a:blip r:embed="rId73" cstate="print"/>
            <a:stretch>
              <a:fillRect/>
            </a:stretch>
          </a:blipFill>
        </p:spPr>
        <p:txBody>
          <a:bodyPr wrap="square" lIns="0" tIns="0" rIns="0" bIns="0" rtlCol="0"/>
          <a:lstStyle/>
          <a:p>
            <a:endParaRPr/>
          </a:p>
        </p:txBody>
      </p:sp>
      <p:sp>
        <p:nvSpPr>
          <p:cNvPr id="82" name="object 82"/>
          <p:cNvSpPr/>
          <p:nvPr/>
        </p:nvSpPr>
        <p:spPr>
          <a:xfrm>
            <a:off x="606767" y="8013674"/>
            <a:ext cx="359956" cy="257403"/>
          </a:xfrm>
          <a:prstGeom prst="rect">
            <a:avLst/>
          </a:prstGeom>
          <a:blipFill>
            <a:blip r:embed="rId74" cstate="print"/>
            <a:stretch>
              <a:fillRect/>
            </a:stretch>
          </a:blipFill>
        </p:spPr>
        <p:txBody>
          <a:bodyPr wrap="square" lIns="0" tIns="0" rIns="0" bIns="0" rtlCol="0"/>
          <a:lstStyle/>
          <a:p>
            <a:endParaRPr/>
          </a:p>
        </p:txBody>
      </p:sp>
      <p:sp>
        <p:nvSpPr>
          <p:cNvPr id="83" name="object 83"/>
          <p:cNvSpPr/>
          <p:nvPr/>
        </p:nvSpPr>
        <p:spPr>
          <a:xfrm>
            <a:off x="464566" y="7999217"/>
            <a:ext cx="68453" cy="272330"/>
          </a:xfrm>
          <a:prstGeom prst="rect">
            <a:avLst/>
          </a:prstGeom>
          <a:blipFill>
            <a:blip r:embed="rId75" cstate="print"/>
            <a:stretch>
              <a:fillRect/>
            </a:stretch>
          </a:blipFill>
        </p:spPr>
        <p:txBody>
          <a:bodyPr wrap="square" lIns="0" tIns="0" rIns="0" bIns="0" rtlCol="0"/>
          <a:lstStyle/>
          <a:p>
            <a:endParaRPr/>
          </a:p>
        </p:txBody>
      </p:sp>
      <p:sp>
        <p:nvSpPr>
          <p:cNvPr id="84" name="object 84"/>
          <p:cNvSpPr/>
          <p:nvPr/>
        </p:nvSpPr>
        <p:spPr>
          <a:xfrm>
            <a:off x="2904274" y="6627062"/>
            <a:ext cx="571804" cy="451472"/>
          </a:xfrm>
          <a:prstGeom prst="rect">
            <a:avLst/>
          </a:prstGeom>
          <a:blipFill>
            <a:blip r:embed="rId76" cstate="print"/>
            <a:stretch>
              <a:fillRect/>
            </a:stretch>
          </a:blipFill>
        </p:spPr>
        <p:txBody>
          <a:bodyPr wrap="square" lIns="0" tIns="0" rIns="0" bIns="0" rtlCol="0"/>
          <a:lstStyle/>
          <a:p>
            <a:endParaRPr/>
          </a:p>
        </p:txBody>
      </p:sp>
      <p:sp>
        <p:nvSpPr>
          <p:cNvPr id="85" name="object 85"/>
          <p:cNvSpPr/>
          <p:nvPr/>
        </p:nvSpPr>
        <p:spPr>
          <a:xfrm>
            <a:off x="3474808" y="6627647"/>
            <a:ext cx="857554" cy="270509"/>
          </a:xfrm>
          <a:prstGeom prst="rect">
            <a:avLst/>
          </a:prstGeom>
          <a:blipFill>
            <a:blip r:embed="rId77" cstate="print"/>
            <a:stretch>
              <a:fillRect/>
            </a:stretch>
          </a:blipFill>
        </p:spPr>
        <p:txBody>
          <a:bodyPr wrap="square" lIns="0" tIns="0" rIns="0" bIns="0" rtlCol="0"/>
          <a:lstStyle/>
          <a:p>
            <a:endParaRPr/>
          </a:p>
        </p:txBody>
      </p:sp>
      <p:sp>
        <p:nvSpPr>
          <p:cNvPr id="86" name="object 86"/>
          <p:cNvSpPr/>
          <p:nvPr/>
        </p:nvSpPr>
        <p:spPr>
          <a:xfrm>
            <a:off x="3474808" y="6896887"/>
            <a:ext cx="140627" cy="68567"/>
          </a:xfrm>
          <a:prstGeom prst="rect">
            <a:avLst/>
          </a:prstGeom>
          <a:blipFill>
            <a:blip r:embed="rId78" cstate="print"/>
            <a:stretch>
              <a:fillRect/>
            </a:stretch>
          </a:blipFill>
        </p:spPr>
        <p:txBody>
          <a:bodyPr wrap="square" lIns="0" tIns="0" rIns="0" bIns="0" rtlCol="0"/>
          <a:lstStyle/>
          <a:p>
            <a:endParaRPr/>
          </a:p>
        </p:txBody>
      </p:sp>
      <p:sp>
        <p:nvSpPr>
          <p:cNvPr id="87" name="object 87"/>
          <p:cNvSpPr/>
          <p:nvPr/>
        </p:nvSpPr>
        <p:spPr>
          <a:xfrm>
            <a:off x="4141698" y="6896887"/>
            <a:ext cx="190665" cy="1264005"/>
          </a:xfrm>
          <a:prstGeom prst="rect">
            <a:avLst/>
          </a:prstGeom>
          <a:blipFill>
            <a:blip r:embed="rId79" cstate="print"/>
            <a:stretch>
              <a:fillRect/>
            </a:stretch>
          </a:blipFill>
        </p:spPr>
        <p:txBody>
          <a:bodyPr wrap="square" lIns="0" tIns="0" rIns="0" bIns="0" rtlCol="0"/>
          <a:lstStyle/>
          <a:p>
            <a:endParaRPr/>
          </a:p>
        </p:txBody>
      </p:sp>
      <p:sp>
        <p:nvSpPr>
          <p:cNvPr id="88" name="object 88"/>
          <p:cNvSpPr/>
          <p:nvPr/>
        </p:nvSpPr>
        <p:spPr>
          <a:xfrm>
            <a:off x="2904274" y="7077989"/>
            <a:ext cx="374548" cy="452119"/>
          </a:xfrm>
          <a:prstGeom prst="rect">
            <a:avLst/>
          </a:prstGeom>
          <a:blipFill>
            <a:blip r:embed="rId80" cstate="print"/>
            <a:stretch>
              <a:fillRect/>
            </a:stretch>
          </a:blipFill>
        </p:spPr>
        <p:txBody>
          <a:bodyPr wrap="square" lIns="0" tIns="0" rIns="0" bIns="0" rtlCol="0"/>
          <a:lstStyle/>
          <a:p>
            <a:endParaRPr/>
          </a:p>
        </p:txBody>
      </p:sp>
      <p:sp>
        <p:nvSpPr>
          <p:cNvPr id="89" name="object 89"/>
          <p:cNvSpPr/>
          <p:nvPr/>
        </p:nvSpPr>
        <p:spPr>
          <a:xfrm>
            <a:off x="2904274" y="7528839"/>
            <a:ext cx="190741" cy="437934"/>
          </a:xfrm>
          <a:prstGeom prst="rect">
            <a:avLst/>
          </a:prstGeom>
          <a:blipFill>
            <a:blip r:embed="rId81" cstate="print"/>
            <a:stretch>
              <a:fillRect/>
            </a:stretch>
          </a:blipFill>
        </p:spPr>
        <p:txBody>
          <a:bodyPr wrap="square" lIns="0" tIns="0" rIns="0" bIns="0" rtlCol="0"/>
          <a:lstStyle/>
          <a:p>
            <a:endParaRPr/>
          </a:p>
        </p:txBody>
      </p:sp>
      <p:sp>
        <p:nvSpPr>
          <p:cNvPr id="90" name="object 90"/>
          <p:cNvSpPr/>
          <p:nvPr/>
        </p:nvSpPr>
        <p:spPr>
          <a:xfrm>
            <a:off x="3570096" y="7956422"/>
            <a:ext cx="572871" cy="204469"/>
          </a:xfrm>
          <a:prstGeom prst="rect">
            <a:avLst/>
          </a:prstGeom>
          <a:blipFill>
            <a:blip r:embed="rId82" cstate="print"/>
            <a:stretch>
              <a:fillRect/>
            </a:stretch>
          </a:blipFill>
        </p:spPr>
        <p:txBody>
          <a:bodyPr wrap="square" lIns="0" tIns="0" rIns="0" bIns="0" rtlCol="0"/>
          <a:lstStyle/>
          <a:p>
            <a:endParaRPr/>
          </a:p>
        </p:txBody>
      </p:sp>
      <p:sp>
        <p:nvSpPr>
          <p:cNvPr id="91" name="object 91"/>
          <p:cNvSpPr/>
          <p:nvPr/>
        </p:nvSpPr>
        <p:spPr>
          <a:xfrm>
            <a:off x="3397503" y="7998447"/>
            <a:ext cx="173850" cy="78473"/>
          </a:xfrm>
          <a:prstGeom prst="rect">
            <a:avLst/>
          </a:prstGeom>
          <a:blipFill>
            <a:blip r:embed="rId83" cstate="print"/>
            <a:stretch>
              <a:fillRect/>
            </a:stretch>
          </a:blipFill>
        </p:spPr>
        <p:txBody>
          <a:bodyPr wrap="square" lIns="0" tIns="0" rIns="0" bIns="0" rtlCol="0"/>
          <a:lstStyle/>
          <a:p>
            <a:endParaRPr/>
          </a:p>
        </p:txBody>
      </p:sp>
      <p:sp>
        <p:nvSpPr>
          <p:cNvPr id="92" name="object 92"/>
          <p:cNvSpPr/>
          <p:nvPr/>
        </p:nvSpPr>
        <p:spPr>
          <a:xfrm>
            <a:off x="2335364" y="7656055"/>
            <a:ext cx="3036341" cy="718731"/>
          </a:xfrm>
          <a:prstGeom prst="rect">
            <a:avLst/>
          </a:prstGeom>
          <a:blipFill>
            <a:blip r:embed="rId84" cstate="print"/>
            <a:stretch>
              <a:fillRect/>
            </a:stretch>
          </a:blipFill>
        </p:spPr>
        <p:txBody>
          <a:bodyPr wrap="square" lIns="0" tIns="0" rIns="0" bIns="0" rtlCol="0"/>
          <a:lstStyle/>
          <a:p>
            <a:endParaRPr/>
          </a:p>
        </p:txBody>
      </p:sp>
      <p:sp>
        <p:nvSpPr>
          <p:cNvPr id="93" name="object 93"/>
          <p:cNvSpPr/>
          <p:nvPr/>
        </p:nvSpPr>
        <p:spPr>
          <a:xfrm>
            <a:off x="3620261" y="6806857"/>
            <a:ext cx="527011" cy="449516"/>
          </a:xfrm>
          <a:prstGeom prst="rect">
            <a:avLst/>
          </a:prstGeom>
          <a:blipFill>
            <a:blip r:embed="rId85" cstate="print"/>
            <a:stretch>
              <a:fillRect/>
            </a:stretch>
          </a:blipFill>
        </p:spPr>
        <p:txBody>
          <a:bodyPr wrap="square" lIns="0" tIns="0" rIns="0" bIns="0" rtlCol="0"/>
          <a:lstStyle/>
          <a:p>
            <a:endParaRPr/>
          </a:p>
        </p:txBody>
      </p:sp>
      <p:sp>
        <p:nvSpPr>
          <p:cNvPr id="94" name="object 94"/>
          <p:cNvSpPr/>
          <p:nvPr/>
        </p:nvSpPr>
        <p:spPr>
          <a:xfrm>
            <a:off x="3443694" y="6908634"/>
            <a:ext cx="177838" cy="888225"/>
          </a:xfrm>
          <a:prstGeom prst="rect">
            <a:avLst/>
          </a:prstGeom>
          <a:blipFill>
            <a:blip r:embed="rId86" cstate="print"/>
            <a:stretch>
              <a:fillRect/>
            </a:stretch>
          </a:blipFill>
        </p:spPr>
        <p:txBody>
          <a:bodyPr wrap="square" lIns="0" tIns="0" rIns="0" bIns="0" rtlCol="0"/>
          <a:lstStyle/>
          <a:p>
            <a:endParaRPr/>
          </a:p>
        </p:txBody>
      </p:sp>
      <p:sp>
        <p:nvSpPr>
          <p:cNvPr id="95" name="object 95"/>
          <p:cNvSpPr/>
          <p:nvPr/>
        </p:nvSpPr>
        <p:spPr>
          <a:xfrm>
            <a:off x="3620261" y="7255103"/>
            <a:ext cx="529361" cy="717346"/>
          </a:xfrm>
          <a:prstGeom prst="rect">
            <a:avLst/>
          </a:prstGeom>
          <a:blipFill>
            <a:blip r:embed="rId87" cstate="print"/>
            <a:stretch>
              <a:fillRect/>
            </a:stretch>
          </a:blipFill>
        </p:spPr>
        <p:txBody>
          <a:bodyPr wrap="square" lIns="0" tIns="0" rIns="0" bIns="0" rtlCol="0"/>
          <a:lstStyle/>
          <a:p>
            <a:endParaRPr/>
          </a:p>
        </p:txBody>
      </p:sp>
      <p:sp>
        <p:nvSpPr>
          <p:cNvPr id="96" name="object 96"/>
          <p:cNvSpPr/>
          <p:nvPr/>
        </p:nvSpPr>
        <p:spPr>
          <a:xfrm>
            <a:off x="3383305" y="7705394"/>
            <a:ext cx="61645" cy="23634"/>
          </a:xfrm>
          <a:prstGeom prst="rect">
            <a:avLst/>
          </a:prstGeom>
          <a:blipFill>
            <a:blip r:embed="rId88" cstate="print"/>
            <a:stretch>
              <a:fillRect/>
            </a:stretch>
          </a:blipFill>
        </p:spPr>
        <p:txBody>
          <a:bodyPr wrap="square" lIns="0" tIns="0" rIns="0" bIns="0" rtlCol="0"/>
          <a:lstStyle/>
          <a:p>
            <a:endParaRPr/>
          </a:p>
        </p:txBody>
      </p:sp>
      <p:sp>
        <p:nvSpPr>
          <p:cNvPr id="97" name="object 97"/>
          <p:cNvSpPr/>
          <p:nvPr/>
        </p:nvSpPr>
        <p:spPr>
          <a:xfrm>
            <a:off x="3373348" y="7771790"/>
            <a:ext cx="18326" cy="68897"/>
          </a:xfrm>
          <a:prstGeom prst="rect">
            <a:avLst/>
          </a:prstGeom>
          <a:blipFill>
            <a:blip r:embed="rId89" cstate="print"/>
            <a:stretch>
              <a:fillRect/>
            </a:stretch>
          </a:blipFill>
        </p:spPr>
        <p:txBody>
          <a:bodyPr wrap="square" lIns="0" tIns="0" rIns="0" bIns="0" rtlCol="0"/>
          <a:lstStyle/>
          <a:p>
            <a:endParaRPr/>
          </a:p>
        </p:txBody>
      </p:sp>
      <p:sp>
        <p:nvSpPr>
          <p:cNvPr id="98" name="object 98"/>
          <p:cNvSpPr/>
          <p:nvPr/>
        </p:nvSpPr>
        <p:spPr>
          <a:xfrm>
            <a:off x="3397503" y="7795603"/>
            <a:ext cx="401078" cy="181800"/>
          </a:xfrm>
          <a:prstGeom prst="rect">
            <a:avLst/>
          </a:prstGeom>
          <a:blipFill>
            <a:blip r:embed="rId90" cstate="print"/>
            <a:stretch>
              <a:fillRect/>
            </a:stretch>
          </a:blipFill>
        </p:spPr>
        <p:txBody>
          <a:bodyPr wrap="square" lIns="0" tIns="0" rIns="0" bIns="0" rtlCol="0"/>
          <a:lstStyle/>
          <a:p>
            <a:endParaRPr/>
          </a:p>
        </p:txBody>
      </p:sp>
      <p:sp>
        <p:nvSpPr>
          <p:cNvPr id="99" name="object 99"/>
          <p:cNvSpPr/>
          <p:nvPr/>
        </p:nvSpPr>
        <p:spPr>
          <a:xfrm>
            <a:off x="4146356" y="7039659"/>
            <a:ext cx="3175" cy="748030"/>
          </a:xfrm>
          <a:custGeom>
            <a:avLst/>
            <a:gdLst/>
            <a:ahLst/>
            <a:cxnLst/>
            <a:rect l="l" t="t" r="r" b="b"/>
            <a:pathLst>
              <a:path w="3175" h="748029">
                <a:moveTo>
                  <a:pt x="1568" y="-6616"/>
                </a:moveTo>
                <a:lnTo>
                  <a:pt x="1568" y="754354"/>
                </a:lnTo>
              </a:path>
            </a:pathLst>
          </a:custGeom>
          <a:ln w="16370">
            <a:solidFill>
              <a:srgbClr val="D24037"/>
            </a:solidFill>
            <a:prstDash val="lgDash"/>
          </a:ln>
        </p:spPr>
        <p:txBody>
          <a:bodyPr wrap="square" lIns="0" tIns="0" rIns="0" bIns="0" rtlCol="0"/>
          <a:lstStyle/>
          <a:p>
            <a:endParaRPr/>
          </a:p>
        </p:txBody>
      </p:sp>
      <p:sp>
        <p:nvSpPr>
          <p:cNvPr id="100" name="object 100"/>
          <p:cNvSpPr/>
          <p:nvPr/>
        </p:nvSpPr>
        <p:spPr>
          <a:xfrm>
            <a:off x="3574097" y="7970614"/>
            <a:ext cx="323850" cy="6350"/>
          </a:xfrm>
          <a:custGeom>
            <a:avLst/>
            <a:gdLst/>
            <a:ahLst/>
            <a:cxnLst/>
            <a:rect l="l" t="t" r="r" b="b"/>
            <a:pathLst>
              <a:path w="323850" h="6350">
                <a:moveTo>
                  <a:pt x="323659" y="0"/>
                </a:moveTo>
                <a:lnTo>
                  <a:pt x="0" y="5943"/>
                </a:lnTo>
              </a:path>
            </a:pathLst>
          </a:custGeom>
          <a:ln w="13233">
            <a:solidFill>
              <a:srgbClr val="D24037"/>
            </a:solidFill>
            <a:prstDash val="lgDash"/>
          </a:ln>
        </p:spPr>
        <p:txBody>
          <a:bodyPr wrap="square" lIns="0" tIns="0" rIns="0" bIns="0" rtlCol="0"/>
          <a:lstStyle/>
          <a:p>
            <a:endParaRPr/>
          </a:p>
        </p:txBody>
      </p:sp>
      <p:sp>
        <p:nvSpPr>
          <p:cNvPr id="101" name="object 101"/>
          <p:cNvSpPr/>
          <p:nvPr/>
        </p:nvSpPr>
        <p:spPr>
          <a:xfrm>
            <a:off x="3366127" y="7788800"/>
            <a:ext cx="15240" cy="52705"/>
          </a:xfrm>
          <a:custGeom>
            <a:avLst/>
            <a:gdLst/>
            <a:ahLst/>
            <a:cxnLst/>
            <a:rect l="l" t="t" r="r" b="b"/>
            <a:pathLst>
              <a:path w="15239" h="52704">
                <a:moveTo>
                  <a:pt x="609" y="34480"/>
                </a:moveTo>
                <a:lnTo>
                  <a:pt x="0" y="51727"/>
                </a:lnTo>
                <a:lnTo>
                  <a:pt x="13220" y="52197"/>
                </a:lnTo>
                <a:lnTo>
                  <a:pt x="13830" y="34950"/>
                </a:lnTo>
                <a:lnTo>
                  <a:pt x="609" y="34480"/>
                </a:lnTo>
                <a:close/>
              </a:path>
              <a:path w="15239" h="52704">
                <a:moveTo>
                  <a:pt x="1816" y="0"/>
                </a:moveTo>
                <a:lnTo>
                  <a:pt x="1206" y="17246"/>
                </a:lnTo>
                <a:lnTo>
                  <a:pt x="14439" y="17703"/>
                </a:lnTo>
                <a:lnTo>
                  <a:pt x="15036" y="457"/>
                </a:lnTo>
                <a:lnTo>
                  <a:pt x="1816" y="0"/>
                </a:lnTo>
                <a:close/>
              </a:path>
            </a:pathLst>
          </a:custGeom>
          <a:solidFill>
            <a:srgbClr val="D24037">
              <a:alpha val="84999"/>
            </a:srgbClr>
          </a:solidFill>
        </p:spPr>
        <p:txBody>
          <a:bodyPr wrap="square" lIns="0" tIns="0" rIns="0" bIns="0" rtlCol="0"/>
          <a:lstStyle/>
          <a:p>
            <a:endParaRPr/>
          </a:p>
        </p:txBody>
      </p:sp>
      <p:sp>
        <p:nvSpPr>
          <p:cNvPr id="102" name="object 102"/>
          <p:cNvSpPr/>
          <p:nvPr/>
        </p:nvSpPr>
        <p:spPr>
          <a:xfrm>
            <a:off x="3276098" y="7219902"/>
            <a:ext cx="2540" cy="107950"/>
          </a:xfrm>
          <a:custGeom>
            <a:avLst/>
            <a:gdLst/>
            <a:ahLst/>
            <a:cxnLst/>
            <a:rect l="l" t="t" r="r" b="b"/>
            <a:pathLst>
              <a:path w="2539" h="107950">
                <a:moveTo>
                  <a:pt x="0" y="107772"/>
                </a:moveTo>
                <a:lnTo>
                  <a:pt x="2387" y="0"/>
                </a:lnTo>
              </a:path>
            </a:pathLst>
          </a:custGeom>
          <a:ln w="13233">
            <a:solidFill>
              <a:srgbClr val="D24037"/>
            </a:solidFill>
            <a:prstDash val="lgDashDot"/>
          </a:ln>
        </p:spPr>
        <p:txBody>
          <a:bodyPr wrap="square" lIns="0" tIns="0" rIns="0" bIns="0" rtlCol="0"/>
          <a:lstStyle/>
          <a:p>
            <a:endParaRPr/>
          </a:p>
        </p:txBody>
      </p:sp>
      <p:sp>
        <p:nvSpPr>
          <p:cNvPr id="103" name="object 103"/>
          <p:cNvSpPr/>
          <p:nvPr/>
        </p:nvSpPr>
        <p:spPr>
          <a:xfrm>
            <a:off x="3425818" y="6881010"/>
            <a:ext cx="229235" cy="121285"/>
          </a:xfrm>
          <a:custGeom>
            <a:avLst/>
            <a:gdLst/>
            <a:ahLst/>
            <a:cxnLst/>
            <a:rect l="l" t="t" r="r" b="b"/>
            <a:pathLst>
              <a:path w="229235" h="121284">
                <a:moveTo>
                  <a:pt x="74091" y="71945"/>
                </a:moveTo>
                <a:lnTo>
                  <a:pt x="0" y="109118"/>
                </a:lnTo>
                <a:lnTo>
                  <a:pt x="5981" y="120929"/>
                </a:lnTo>
                <a:lnTo>
                  <a:pt x="79959" y="83794"/>
                </a:lnTo>
                <a:lnTo>
                  <a:pt x="74091" y="71945"/>
                </a:lnTo>
                <a:close/>
              </a:path>
              <a:path w="229235" h="121284">
                <a:moveTo>
                  <a:pt x="223558" y="0"/>
                </a:moveTo>
                <a:lnTo>
                  <a:pt x="205155" y="8566"/>
                </a:lnTo>
                <a:lnTo>
                  <a:pt x="148564" y="35483"/>
                </a:lnTo>
                <a:lnTo>
                  <a:pt x="154317" y="47396"/>
                </a:lnTo>
                <a:lnTo>
                  <a:pt x="210762" y="20551"/>
                </a:lnTo>
                <a:lnTo>
                  <a:pt x="229108" y="12014"/>
                </a:lnTo>
                <a:lnTo>
                  <a:pt x="223558" y="0"/>
                </a:lnTo>
                <a:close/>
              </a:path>
            </a:pathLst>
          </a:custGeom>
          <a:solidFill>
            <a:srgbClr val="D24037">
              <a:alpha val="84999"/>
            </a:srgbClr>
          </a:solidFill>
        </p:spPr>
        <p:txBody>
          <a:bodyPr wrap="square" lIns="0" tIns="0" rIns="0" bIns="0" rtlCol="0"/>
          <a:lstStyle/>
          <a:p>
            <a:endParaRPr/>
          </a:p>
        </p:txBody>
      </p:sp>
      <p:sp>
        <p:nvSpPr>
          <p:cNvPr id="104" name="object 104"/>
          <p:cNvSpPr/>
          <p:nvPr/>
        </p:nvSpPr>
        <p:spPr>
          <a:xfrm>
            <a:off x="3941358" y="6800307"/>
            <a:ext cx="95250" cy="19050"/>
          </a:xfrm>
          <a:custGeom>
            <a:avLst/>
            <a:gdLst/>
            <a:ahLst/>
            <a:cxnLst/>
            <a:rect l="l" t="t" r="r" b="b"/>
            <a:pathLst>
              <a:path w="95250" h="19050">
                <a:moveTo>
                  <a:pt x="152" y="0"/>
                </a:moveTo>
                <a:lnTo>
                  <a:pt x="0" y="13220"/>
                </a:lnTo>
                <a:lnTo>
                  <a:pt x="15644" y="13566"/>
                </a:lnTo>
                <a:lnTo>
                  <a:pt x="31242" y="14160"/>
                </a:lnTo>
                <a:lnTo>
                  <a:pt x="31864" y="939"/>
                </a:lnTo>
                <a:lnTo>
                  <a:pt x="16036" y="336"/>
                </a:lnTo>
                <a:lnTo>
                  <a:pt x="152" y="0"/>
                </a:lnTo>
                <a:close/>
              </a:path>
              <a:path w="95250" h="19050">
                <a:moveTo>
                  <a:pt x="63487" y="2882"/>
                </a:moveTo>
                <a:lnTo>
                  <a:pt x="62496" y="16090"/>
                </a:lnTo>
                <a:lnTo>
                  <a:pt x="70461" y="16715"/>
                </a:lnTo>
                <a:lnTo>
                  <a:pt x="93700" y="18834"/>
                </a:lnTo>
                <a:lnTo>
                  <a:pt x="95021" y="5676"/>
                </a:lnTo>
                <a:lnTo>
                  <a:pt x="71538" y="3523"/>
                </a:lnTo>
                <a:lnTo>
                  <a:pt x="63487" y="2882"/>
                </a:lnTo>
                <a:close/>
              </a:path>
            </a:pathLst>
          </a:custGeom>
          <a:solidFill>
            <a:srgbClr val="D24037">
              <a:alpha val="84999"/>
            </a:srgbClr>
          </a:solidFill>
        </p:spPr>
        <p:txBody>
          <a:bodyPr wrap="square" lIns="0" tIns="0" rIns="0" bIns="0" rtlCol="0"/>
          <a:lstStyle/>
          <a:p>
            <a:endParaRPr/>
          </a:p>
        </p:txBody>
      </p:sp>
      <p:sp>
        <p:nvSpPr>
          <p:cNvPr id="105" name="object 105"/>
          <p:cNvSpPr/>
          <p:nvPr/>
        </p:nvSpPr>
        <p:spPr>
          <a:xfrm>
            <a:off x="4247438" y="6854050"/>
            <a:ext cx="635" cy="635"/>
          </a:xfrm>
          <a:custGeom>
            <a:avLst/>
            <a:gdLst/>
            <a:ahLst/>
            <a:cxnLst/>
            <a:rect l="l" t="t" r="r" b="b"/>
            <a:pathLst>
              <a:path w="635" h="634">
                <a:moveTo>
                  <a:pt x="0" y="292"/>
                </a:moveTo>
                <a:lnTo>
                  <a:pt x="203" y="190"/>
                </a:lnTo>
                <a:lnTo>
                  <a:pt x="0" y="0"/>
                </a:lnTo>
                <a:lnTo>
                  <a:pt x="0" y="292"/>
                </a:lnTo>
                <a:close/>
              </a:path>
            </a:pathLst>
          </a:custGeom>
          <a:solidFill>
            <a:srgbClr val="BCB5AB">
              <a:alpha val="84999"/>
            </a:srgbClr>
          </a:solidFill>
        </p:spPr>
        <p:txBody>
          <a:bodyPr wrap="square" lIns="0" tIns="0" rIns="0" bIns="0" rtlCol="0"/>
          <a:lstStyle/>
          <a:p>
            <a:endParaRPr/>
          </a:p>
        </p:txBody>
      </p:sp>
      <p:sp>
        <p:nvSpPr>
          <p:cNvPr id="106" name="object 106"/>
          <p:cNvSpPr/>
          <p:nvPr/>
        </p:nvSpPr>
        <p:spPr>
          <a:xfrm>
            <a:off x="4247438" y="6746328"/>
            <a:ext cx="147561" cy="105448"/>
          </a:xfrm>
          <a:prstGeom prst="rect">
            <a:avLst/>
          </a:prstGeom>
          <a:blipFill>
            <a:blip r:embed="rId91" cstate="print"/>
            <a:stretch>
              <a:fillRect/>
            </a:stretch>
          </a:blipFill>
        </p:spPr>
        <p:txBody>
          <a:bodyPr wrap="square" lIns="0" tIns="0" rIns="0" bIns="0" rtlCol="0"/>
          <a:lstStyle/>
          <a:p>
            <a:endParaRPr/>
          </a:p>
        </p:txBody>
      </p:sp>
      <p:sp>
        <p:nvSpPr>
          <p:cNvPr id="107" name="object 107"/>
          <p:cNvSpPr/>
          <p:nvPr/>
        </p:nvSpPr>
        <p:spPr>
          <a:xfrm>
            <a:off x="4331842" y="6788645"/>
            <a:ext cx="635" cy="635"/>
          </a:xfrm>
          <a:custGeom>
            <a:avLst/>
            <a:gdLst/>
            <a:ahLst/>
            <a:cxnLst/>
            <a:rect l="l" t="t" r="r" b="b"/>
            <a:pathLst>
              <a:path w="635" h="634">
                <a:moveTo>
                  <a:pt x="520" y="0"/>
                </a:moveTo>
                <a:lnTo>
                  <a:pt x="0" y="0"/>
                </a:lnTo>
                <a:lnTo>
                  <a:pt x="520" y="508"/>
                </a:lnTo>
                <a:lnTo>
                  <a:pt x="520" y="0"/>
                </a:lnTo>
                <a:close/>
              </a:path>
            </a:pathLst>
          </a:custGeom>
          <a:solidFill>
            <a:srgbClr val="C0BBBF">
              <a:alpha val="84999"/>
            </a:srgbClr>
          </a:solidFill>
        </p:spPr>
        <p:txBody>
          <a:bodyPr wrap="square" lIns="0" tIns="0" rIns="0" bIns="0" rtlCol="0"/>
          <a:lstStyle/>
          <a:p>
            <a:endParaRPr/>
          </a:p>
        </p:txBody>
      </p:sp>
      <p:sp>
        <p:nvSpPr>
          <p:cNvPr id="108" name="object 108"/>
          <p:cNvSpPr/>
          <p:nvPr/>
        </p:nvSpPr>
        <p:spPr>
          <a:xfrm>
            <a:off x="4314202" y="6788645"/>
            <a:ext cx="80797" cy="82588"/>
          </a:xfrm>
          <a:prstGeom prst="rect">
            <a:avLst/>
          </a:prstGeom>
          <a:blipFill>
            <a:blip r:embed="rId92" cstate="print"/>
            <a:stretch>
              <a:fillRect/>
            </a:stretch>
          </a:blipFill>
        </p:spPr>
        <p:txBody>
          <a:bodyPr wrap="square" lIns="0" tIns="0" rIns="0" bIns="0" rtlCol="0"/>
          <a:lstStyle/>
          <a:p>
            <a:endParaRPr/>
          </a:p>
        </p:txBody>
      </p:sp>
      <p:sp>
        <p:nvSpPr>
          <p:cNvPr id="109" name="object 109"/>
          <p:cNvSpPr/>
          <p:nvPr/>
        </p:nvSpPr>
        <p:spPr>
          <a:xfrm>
            <a:off x="4436402" y="6812381"/>
            <a:ext cx="39370" cy="39408"/>
          </a:xfrm>
          <a:prstGeom prst="rect">
            <a:avLst/>
          </a:prstGeom>
          <a:blipFill>
            <a:blip r:embed="rId93" cstate="print"/>
            <a:stretch>
              <a:fillRect/>
            </a:stretch>
          </a:blipFill>
        </p:spPr>
        <p:txBody>
          <a:bodyPr wrap="square" lIns="0" tIns="0" rIns="0" bIns="0" rtlCol="0"/>
          <a:lstStyle/>
          <a:p>
            <a:endParaRPr/>
          </a:p>
        </p:txBody>
      </p:sp>
      <p:sp>
        <p:nvSpPr>
          <p:cNvPr id="110" name="object 110"/>
          <p:cNvSpPr/>
          <p:nvPr/>
        </p:nvSpPr>
        <p:spPr>
          <a:xfrm>
            <a:off x="4394999" y="6794842"/>
            <a:ext cx="161556" cy="137731"/>
          </a:xfrm>
          <a:prstGeom prst="rect">
            <a:avLst/>
          </a:prstGeom>
          <a:blipFill>
            <a:blip r:embed="rId94" cstate="print"/>
            <a:stretch>
              <a:fillRect/>
            </a:stretch>
          </a:blipFill>
        </p:spPr>
        <p:txBody>
          <a:bodyPr wrap="square" lIns="0" tIns="0" rIns="0" bIns="0" rtlCol="0"/>
          <a:lstStyle/>
          <a:p>
            <a:endParaRPr/>
          </a:p>
        </p:txBody>
      </p:sp>
      <p:sp>
        <p:nvSpPr>
          <p:cNvPr id="111" name="object 111"/>
          <p:cNvSpPr/>
          <p:nvPr/>
        </p:nvSpPr>
        <p:spPr>
          <a:xfrm>
            <a:off x="4475772" y="6869430"/>
            <a:ext cx="80784" cy="90068"/>
          </a:xfrm>
          <a:prstGeom prst="rect">
            <a:avLst/>
          </a:prstGeom>
          <a:blipFill>
            <a:blip r:embed="rId95" cstate="print"/>
            <a:stretch>
              <a:fillRect/>
            </a:stretch>
          </a:blipFill>
        </p:spPr>
        <p:txBody>
          <a:bodyPr wrap="square" lIns="0" tIns="0" rIns="0" bIns="0" rtlCol="0"/>
          <a:lstStyle/>
          <a:p>
            <a:endParaRPr/>
          </a:p>
        </p:txBody>
      </p:sp>
      <p:sp>
        <p:nvSpPr>
          <p:cNvPr id="112" name="object 112"/>
          <p:cNvSpPr/>
          <p:nvPr/>
        </p:nvSpPr>
        <p:spPr>
          <a:xfrm>
            <a:off x="4556556" y="6883844"/>
            <a:ext cx="80772" cy="129514"/>
          </a:xfrm>
          <a:prstGeom prst="rect">
            <a:avLst/>
          </a:prstGeom>
          <a:blipFill>
            <a:blip r:embed="rId96" cstate="print"/>
            <a:stretch>
              <a:fillRect/>
            </a:stretch>
          </a:blipFill>
        </p:spPr>
        <p:txBody>
          <a:bodyPr wrap="square" lIns="0" tIns="0" rIns="0" bIns="0" rtlCol="0"/>
          <a:lstStyle/>
          <a:p>
            <a:endParaRPr/>
          </a:p>
        </p:txBody>
      </p:sp>
      <p:sp>
        <p:nvSpPr>
          <p:cNvPr id="113" name="object 113"/>
          <p:cNvSpPr/>
          <p:nvPr/>
        </p:nvSpPr>
        <p:spPr>
          <a:xfrm>
            <a:off x="4556556" y="6950202"/>
            <a:ext cx="80772" cy="86398"/>
          </a:xfrm>
          <a:prstGeom prst="rect">
            <a:avLst/>
          </a:prstGeom>
          <a:blipFill>
            <a:blip r:embed="rId97" cstate="print"/>
            <a:stretch>
              <a:fillRect/>
            </a:stretch>
          </a:blipFill>
        </p:spPr>
        <p:txBody>
          <a:bodyPr wrap="square" lIns="0" tIns="0" rIns="0" bIns="0" rtlCol="0"/>
          <a:lstStyle/>
          <a:p>
            <a:endParaRPr/>
          </a:p>
        </p:txBody>
      </p:sp>
      <p:sp>
        <p:nvSpPr>
          <p:cNvPr id="114" name="object 114"/>
          <p:cNvSpPr/>
          <p:nvPr/>
        </p:nvSpPr>
        <p:spPr>
          <a:xfrm>
            <a:off x="4709375" y="7004494"/>
            <a:ext cx="8750" cy="8864"/>
          </a:xfrm>
          <a:prstGeom prst="rect">
            <a:avLst/>
          </a:prstGeom>
          <a:blipFill>
            <a:blip r:embed="rId98" cstate="print"/>
            <a:stretch>
              <a:fillRect/>
            </a:stretch>
          </a:blipFill>
        </p:spPr>
        <p:txBody>
          <a:bodyPr wrap="square" lIns="0" tIns="0" rIns="0" bIns="0" rtlCol="0"/>
          <a:lstStyle/>
          <a:p>
            <a:endParaRPr/>
          </a:p>
        </p:txBody>
      </p:sp>
      <p:sp>
        <p:nvSpPr>
          <p:cNvPr id="115" name="object 115"/>
          <p:cNvSpPr/>
          <p:nvPr/>
        </p:nvSpPr>
        <p:spPr>
          <a:xfrm>
            <a:off x="4637328" y="6950202"/>
            <a:ext cx="161582" cy="143929"/>
          </a:xfrm>
          <a:prstGeom prst="rect">
            <a:avLst/>
          </a:prstGeom>
          <a:blipFill>
            <a:blip r:embed="rId99" cstate="print"/>
            <a:stretch>
              <a:fillRect/>
            </a:stretch>
          </a:blipFill>
        </p:spPr>
        <p:txBody>
          <a:bodyPr wrap="square" lIns="0" tIns="0" rIns="0" bIns="0" rtlCol="0"/>
          <a:lstStyle/>
          <a:p>
            <a:endParaRPr/>
          </a:p>
        </p:txBody>
      </p:sp>
      <p:sp>
        <p:nvSpPr>
          <p:cNvPr id="116" name="object 116"/>
          <p:cNvSpPr/>
          <p:nvPr/>
        </p:nvSpPr>
        <p:spPr>
          <a:xfrm>
            <a:off x="4718126" y="7030999"/>
            <a:ext cx="80784" cy="105638"/>
          </a:xfrm>
          <a:prstGeom prst="rect">
            <a:avLst/>
          </a:prstGeom>
          <a:blipFill>
            <a:blip r:embed="rId100" cstate="print"/>
            <a:stretch>
              <a:fillRect/>
            </a:stretch>
          </a:blipFill>
        </p:spPr>
        <p:txBody>
          <a:bodyPr wrap="square" lIns="0" tIns="0" rIns="0" bIns="0" rtlCol="0"/>
          <a:lstStyle/>
          <a:p>
            <a:endParaRPr/>
          </a:p>
        </p:txBody>
      </p:sp>
      <p:sp>
        <p:nvSpPr>
          <p:cNvPr id="117" name="object 117"/>
          <p:cNvSpPr/>
          <p:nvPr/>
        </p:nvSpPr>
        <p:spPr>
          <a:xfrm>
            <a:off x="4746904" y="7111783"/>
            <a:ext cx="1905" cy="1270"/>
          </a:xfrm>
          <a:custGeom>
            <a:avLst/>
            <a:gdLst/>
            <a:ahLst/>
            <a:cxnLst/>
            <a:rect l="l" t="t" r="r" b="b"/>
            <a:pathLst>
              <a:path w="1904" h="1270">
                <a:moveTo>
                  <a:pt x="609" y="0"/>
                </a:moveTo>
                <a:lnTo>
                  <a:pt x="0" y="0"/>
                </a:lnTo>
                <a:lnTo>
                  <a:pt x="1282" y="647"/>
                </a:lnTo>
                <a:lnTo>
                  <a:pt x="609" y="0"/>
                </a:lnTo>
                <a:close/>
              </a:path>
            </a:pathLst>
          </a:custGeom>
          <a:solidFill>
            <a:srgbClr val="B2ADB1">
              <a:alpha val="84999"/>
            </a:srgbClr>
          </a:solidFill>
        </p:spPr>
        <p:txBody>
          <a:bodyPr wrap="square" lIns="0" tIns="0" rIns="0" bIns="0" rtlCol="0"/>
          <a:lstStyle/>
          <a:p>
            <a:endParaRPr/>
          </a:p>
        </p:txBody>
      </p:sp>
      <p:sp>
        <p:nvSpPr>
          <p:cNvPr id="118" name="object 118"/>
          <p:cNvSpPr/>
          <p:nvPr/>
        </p:nvSpPr>
        <p:spPr>
          <a:xfrm>
            <a:off x="4798910" y="7059459"/>
            <a:ext cx="161556" cy="115443"/>
          </a:xfrm>
          <a:prstGeom prst="rect">
            <a:avLst/>
          </a:prstGeom>
          <a:blipFill>
            <a:blip r:embed="rId101" cstate="print"/>
            <a:stretch>
              <a:fillRect/>
            </a:stretch>
          </a:blipFill>
        </p:spPr>
        <p:txBody>
          <a:bodyPr wrap="square" lIns="0" tIns="0" rIns="0" bIns="0" rtlCol="0"/>
          <a:lstStyle/>
          <a:p>
            <a:endParaRPr/>
          </a:p>
        </p:txBody>
      </p:sp>
      <p:sp>
        <p:nvSpPr>
          <p:cNvPr id="119" name="object 119"/>
          <p:cNvSpPr/>
          <p:nvPr/>
        </p:nvSpPr>
        <p:spPr>
          <a:xfrm>
            <a:off x="4879682" y="7111783"/>
            <a:ext cx="149428" cy="73748"/>
          </a:xfrm>
          <a:prstGeom prst="rect">
            <a:avLst/>
          </a:prstGeom>
          <a:blipFill>
            <a:blip r:embed="rId102" cstate="print"/>
            <a:stretch>
              <a:fillRect/>
            </a:stretch>
          </a:blipFill>
        </p:spPr>
        <p:txBody>
          <a:bodyPr wrap="square" lIns="0" tIns="0" rIns="0" bIns="0" rtlCol="0"/>
          <a:lstStyle/>
          <a:p>
            <a:endParaRPr/>
          </a:p>
        </p:txBody>
      </p:sp>
      <p:sp>
        <p:nvSpPr>
          <p:cNvPr id="120" name="object 120"/>
          <p:cNvSpPr/>
          <p:nvPr/>
        </p:nvSpPr>
        <p:spPr>
          <a:xfrm>
            <a:off x="4244717" y="6747129"/>
            <a:ext cx="784393" cy="446659"/>
          </a:xfrm>
          <a:prstGeom prst="rect">
            <a:avLst/>
          </a:prstGeom>
          <a:blipFill>
            <a:blip r:embed="rId103" cstate="print"/>
            <a:stretch>
              <a:fillRect/>
            </a:stretch>
          </a:blipFill>
        </p:spPr>
        <p:txBody>
          <a:bodyPr wrap="square" lIns="0" tIns="0" rIns="0" bIns="0" rtlCol="0"/>
          <a:lstStyle/>
          <a:p>
            <a:endParaRPr/>
          </a:p>
        </p:txBody>
      </p:sp>
      <p:sp>
        <p:nvSpPr>
          <p:cNvPr id="121" name="object 121"/>
          <p:cNvSpPr/>
          <p:nvPr/>
        </p:nvSpPr>
        <p:spPr>
          <a:xfrm>
            <a:off x="2848902" y="7062799"/>
            <a:ext cx="253517" cy="132892"/>
          </a:xfrm>
          <a:prstGeom prst="rect">
            <a:avLst/>
          </a:prstGeom>
          <a:blipFill>
            <a:blip r:embed="rId104" cstate="print"/>
            <a:stretch>
              <a:fillRect/>
            </a:stretch>
          </a:blipFill>
        </p:spPr>
        <p:txBody>
          <a:bodyPr wrap="square" lIns="0" tIns="0" rIns="0" bIns="0" rtlCol="0"/>
          <a:lstStyle/>
          <a:p>
            <a:endParaRPr/>
          </a:p>
        </p:txBody>
      </p:sp>
      <p:sp>
        <p:nvSpPr>
          <p:cNvPr id="122" name="object 122"/>
          <p:cNvSpPr/>
          <p:nvPr/>
        </p:nvSpPr>
        <p:spPr>
          <a:xfrm>
            <a:off x="3263150" y="6985152"/>
            <a:ext cx="1270" cy="1270"/>
          </a:xfrm>
          <a:custGeom>
            <a:avLst/>
            <a:gdLst/>
            <a:ahLst/>
            <a:cxnLst/>
            <a:rect l="l" t="t" r="r" b="b"/>
            <a:pathLst>
              <a:path w="1270" h="1270">
                <a:moveTo>
                  <a:pt x="698" y="88"/>
                </a:moveTo>
                <a:lnTo>
                  <a:pt x="0" y="444"/>
                </a:lnTo>
                <a:lnTo>
                  <a:pt x="838" y="1270"/>
                </a:lnTo>
                <a:lnTo>
                  <a:pt x="838" y="0"/>
                </a:lnTo>
                <a:lnTo>
                  <a:pt x="698" y="88"/>
                </a:lnTo>
                <a:close/>
              </a:path>
            </a:pathLst>
          </a:custGeom>
          <a:solidFill>
            <a:srgbClr val="7B787B">
              <a:alpha val="84999"/>
            </a:srgbClr>
          </a:solidFill>
        </p:spPr>
        <p:txBody>
          <a:bodyPr wrap="square" lIns="0" tIns="0" rIns="0" bIns="0" rtlCol="0"/>
          <a:lstStyle/>
          <a:p>
            <a:endParaRPr/>
          </a:p>
        </p:txBody>
      </p:sp>
      <p:sp>
        <p:nvSpPr>
          <p:cNvPr id="123" name="object 123"/>
          <p:cNvSpPr/>
          <p:nvPr/>
        </p:nvSpPr>
        <p:spPr>
          <a:xfrm>
            <a:off x="3021634" y="6945172"/>
            <a:ext cx="323151" cy="235432"/>
          </a:xfrm>
          <a:prstGeom prst="rect">
            <a:avLst/>
          </a:prstGeom>
          <a:blipFill>
            <a:blip r:embed="rId105" cstate="print"/>
            <a:stretch>
              <a:fillRect/>
            </a:stretch>
          </a:blipFill>
        </p:spPr>
        <p:txBody>
          <a:bodyPr wrap="square" lIns="0" tIns="0" rIns="0" bIns="0" rtlCol="0"/>
          <a:lstStyle/>
          <a:p>
            <a:endParaRPr/>
          </a:p>
        </p:txBody>
      </p:sp>
      <p:sp>
        <p:nvSpPr>
          <p:cNvPr id="124" name="object 124"/>
          <p:cNvSpPr/>
          <p:nvPr/>
        </p:nvSpPr>
        <p:spPr>
          <a:xfrm>
            <a:off x="3308578" y="7030999"/>
            <a:ext cx="36201" cy="12776"/>
          </a:xfrm>
          <a:prstGeom prst="rect">
            <a:avLst/>
          </a:prstGeom>
          <a:blipFill>
            <a:blip r:embed="rId106" cstate="print"/>
            <a:stretch>
              <a:fillRect/>
            </a:stretch>
          </a:blipFill>
        </p:spPr>
        <p:txBody>
          <a:bodyPr wrap="square" lIns="0" tIns="0" rIns="0" bIns="0" rtlCol="0"/>
          <a:lstStyle/>
          <a:p>
            <a:endParaRPr/>
          </a:p>
        </p:txBody>
      </p:sp>
      <p:sp>
        <p:nvSpPr>
          <p:cNvPr id="125" name="object 125"/>
          <p:cNvSpPr/>
          <p:nvPr/>
        </p:nvSpPr>
        <p:spPr>
          <a:xfrm>
            <a:off x="3281641" y="7030999"/>
            <a:ext cx="48674" cy="21996"/>
          </a:xfrm>
          <a:prstGeom prst="rect">
            <a:avLst/>
          </a:prstGeom>
          <a:blipFill>
            <a:blip r:embed="rId107" cstate="print"/>
            <a:stretch>
              <a:fillRect/>
            </a:stretch>
          </a:blipFill>
        </p:spPr>
        <p:txBody>
          <a:bodyPr wrap="square" lIns="0" tIns="0" rIns="0" bIns="0" rtlCol="0"/>
          <a:lstStyle/>
          <a:p>
            <a:endParaRPr/>
          </a:p>
        </p:txBody>
      </p:sp>
      <p:sp>
        <p:nvSpPr>
          <p:cNvPr id="126" name="object 126"/>
          <p:cNvSpPr/>
          <p:nvPr/>
        </p:nvSpPr>
        <p:spPr>
          <a:xfrm>
            <a:off x="3263988" y="7030999"/>
            <a:ext cx="48343" cy="31241"/>
          </a:xfrm>
          <a:prstGeom prst="rect">
            <a:avLst/>
          </a:prstGeom>
          <a:blipFill>
            <a:blip r:embed="rId108" cstate="print"/>
            <a:stretch>
              <a:fillRect/>
            </a:stretch>
          </a:blipFill>
        </p:spPr>
        <p:txBody>
          <a:bodyPr wrap="square" lIns="0" tIns="0" rIns="0" bIns="0" rtlCol="0"/>
          <a:lstStyle/>
          <a:p>
            <a:endParaRPr/>
          </a:p>
        </p:txBody>
      </p:sp>
      <p:sp>
        <p:nvSpPr>
          <p:cNvPr id="127" name="object 127"/>
          <p:cNvSpPr/>
          <p:nvPr/>
        </p:nvSpPr>
        <p:spPr>
          <a:xfrm>
            <a:off x="3285957" y="7058202"/>
            <a:ext cx="8890" cy="5080"/>
          </a:xfrm>
          <a:custGeom>
            <a:avLst/>
            <a:gdLst/>
            <a:ahLst/>
            <a:cxnLst/>
            <a:rect l="l" t="t" r="r" b="b"/>
            <a:pathLst>
              <a:path w="8889" h="5079">
                <a:moveTo>
                  <a:pt x="7721" y="0"/>
                </a:moveTo>
                <a:lnTo>
                  <a:pt x="0" y="4038"/>
                </a:lnTo>
                <a:lnTo>
                  <a:pt x="533" y="4571"/>
                </a:lnTo>
                <a:lnTo>
                  <a:pt x="8458" y="723"/>
                </a:lnTo>
                <a:lnTo>
                  <a:pt x="7721" y="0"/>
                </a:lnTo>
                <a:close/>
              </a:path>
            </a:pathLst>
          </a:custGeom>
          <a:solidFill>
            <a:srgbClr val="E7797A">
              <a:alpha val="84999"/>
            </a:srgbClr>
          </a:solidFill>
        </p:spPr>
        <p:txBody>
          <a:bodyPr wrap="square" lIns="0" tIns="0" rIns="0" bIns="0" rtlCol="0"/>
          <a:lstStyle/>
          <a:p>
            <a:endParaRPr/>
          </a:p>
        </p:txBody>
      </p:sp>
      <p:sp>
        <p:nvSpPr>
          <p:cNvPr id="128" name="object 128"/>
          <p:cNvSpPr/>
          <p:nvPr/>
        </p:nvSpPr>
        <p:spPr>
          <a:xfrm>
            <a:off x="3263988" y="7055446"/>
            <a:ext cx="12026" cy="16078"/>
          </a:xfrm>
          <a:prstGeom prst="rect">
            <a:avLst/>
          </a:prstGeom>
          <a:blipFill>
            <a:blip r:embed="rId109" cstate="print"/>
            <a:stretch>
              <a:fillRect/>
            </a:stretch>
          </a:blipFill>
        </p:spPr>
        <p:txBody>
          <a:bodyPr wrap="square" lIns="0" tIns="0" rIns="0" bIns="0" rtlCol="0"/>
          <a:lstStyle/>
          <a:p>
            <a:endParaRPr/>
          </a:p>
        </p:txBody>
      </p:sp>
      <p:sp>
        <p:nvSpPr>
          <p:cNvPr id="129" name="object 129"/>
          <p:cNvSpPr/>
          <p:nvPr/>
        </p:nvSpPr>
        <p:spPr>
          <a:xfrm>
            <a:off x="3268310" y="7067456"/>
            <a:ext cx="8255" cy="4445"/>
          </a:xfrm>
          <a:custGeom>
            <a:avLst/>
            <a:gdLst/>
            <a:ahLst/>
            <a:cxnLst/>
            <a:rect l="l" t="t" r="r" b="b"/>
            <a:pathLst>
              <a:path w="8254" h="4445">
                <a:moveTo>
                  <a:pt x="7696" y="0"/>
                </a:moveTo>
                <a:lnTo>
                  <a:pt x="0" y="4063"/>
                </a:lnTo>
                <a:lnTo>
                  <a:pt x="8001" y="304"/>
                </a:lnTo>
                <a:lnTo>
                  <a:pt x="7696" y="0"/>
                </a:lnTo>
                <a:close/>
              </a:path>
            </a:pathLst>
          </a:custGeom>
          <a:solidFill>
            <a:srgbClr val="E7797A">
              <a:alpha val="84999"/>
            </a:srgbClr>
          </a:solidFill>
        </p:spPr>
        <p:txBody>
          <a:bodyPr wrap="square" lIns="0" tIns="0" rIns="0" bIns="0" rtlCol="0"/>
          <a:lstStyle/>
          <a:p>
            <a:endParaRPr/>
          </a:p>
        </p:txBody>
      </p:sp>
      <p:sp>
        <p:nvSpPr>
          <p:cNvPr id="130" name="object 130"/>
          <p:cNvSpPr/>
          <p:nvPr/>
        </p:nvSpPr>
        <p:spPr>
          <a:xfrm>
            <a:off x="3344786" y="7030999"/>
            <a:ext cx="1270" cy="635"/>
          </a:xfrm>
          <a:custGeom>
            <a:avLst/>
            <a:gdLst/>
            <a:ahLst/>
            <a:cxnLst/>
            <a:rect l="l" t="t" r="r" b="b"/>
            <a:pathLst>
              <a:path w="1270" h="634">
                <a:moveTo>
                  <a:pt x="1206" y="0"/>
                </a:moveTo>
                <a:lnTo>
                  <a:pt x="0" y="0"/>
                </a:lnTo>
                <a:lnTo>
                  <a:pt x="0" y="622"/>
                </a:lnTo>
                <a:lnTo>
                  <a:pt x="1206" y="0"/>
                </a:lnTo>
                <a:close/>
              </a:path>
            </a:pathLst>
          </a:custGeom>
          <a:solidFill>
            <a:srgbClr val="E9E7DE">
              <a:alpha val="84999"/>
            </a:srgbClr>
          </a:solidFill>
        </p:spPr>
        <p:txBody>
          <a:bodyPr wrap="square" lIns="0" tIns="0" rIns="0" bIns="0" rtlCol="0"/>
          <a:lstStyle/>
          <a:p>
            <a:endParaRPr/>
          </a:p>
        </p:txBody>
      </p:sp>
      <p:sp>
        <p:nvSpPr>
          <p:cNvPr id="131" name="object 131"/>
          <p:cNvSpPr/>
          <p:nvPr/>
        </p:nvSpPr>
        <p:spPr>
          <a:xfrm>
            <a:off x="3344786" y="6902539"/>
            <a:ext cx="80771" cy="129082"/>
          </a:xfrm>
          <a:prstGeom prst="rect">
            <a:avLst/>
          </a:prstGeom>
          <a:blipFill>
            <a:blip r:embed="rId110" cstate="print"/>
            <a:stretch>
              <a:fillRect/>
            </a:stretch>
          </a:blipFill>
        </p:spPr>
        <p:txBody>
          <a:bodyPr wrap="square" lIns="0" tIns="0" rIns="0" bIns="0" rtlCol="0"/>
          <a:lstStyle/>
          <a:p>
            <a:endParaRPr/>
          </a:p>
        </p:txBody>
      </p:sp>
      <p:sp>
        <p:nvSpPr>
          <p:cNvPr id="132" name="object 132"/>
          <p:cNvSpPr/>
          <p:nvPr/>
        </p:nvSpPr>
        <p:spPr>
          <a:xfrm>
            <a:off x="3344778" y="7031005"/>
            <a:ext cx="3810" cy="3175"/>
          </a:xfrm>
          <a:custGeom>
            <a:avLst/>
            <a:gdLst/>
            <a:ahLst/>
            <a:cxnLst/>
            <a:rect l="l" t="t" r="r" b="b"/>
            <a:pathLst>
              <a:path w="3810" h="3175">
                <a:moveTo>
                  <a:pt x="2476" y="0"/>
                </a:moveTo>
                <a:lnTo>
                  <a:pt x="1206" y="0"/>
                </a:lnTo>
                <a:lnTo>
                  <a:pt x="0" y="609"/>
                </a:lnTo>
                <a:lnTo>
                  <a:pt x="0" y="2755"/>
                </a:lnTo>
                <a:lnTo>
                  <a:pt x="3479" y="990"/>
                </a:lnTo>
                <a:lnTo>
                  <a:pt x="2476" y="0"/>
                </a:lnTo>
                <a:close/>
              </a:path>
            </a:pathLst>
          </a:custGeom>
          <a:solidFill>
            <a:srgbClr val="E7797A">
              <a:alpha val="84999"/>
            </a:srgbClr>
          </a:solidFill>
        </p:spPr>
        <p:txBody>
          <a:bodyPr wrap="square" lIns="0" tIns="0" rIns="0" bIns="0" rtlCol="0"/>
          <a:lstStyle/>
          <a:p>
            <a:endParaRPr/>
          </a:p>
        </p:txBody>
      </p:sp>
      <p:sp>
        <p:nvSpPr>
          <p:cNvPr id="133" name="object 133"/>
          <p:cNvSpPr/>
          <p:nvPr/>
        </p:nvSpPr>
        <p:spPr>
          <a:xfrm>
            <a:off x="3425558" y="6863168"/>
            <a:ext cx="80797" cy="90944"/>
          </a:xfrm>
          <a:prstGeom prst="rect">
            <a:avLst/>
          </a:prstGeom>
          <a:blipFill>
            <a:blip r:embed="rId111" cstate="print"/>
            <a:stretch>
              <a:fillRect/>
            </a:stretch>
          </a:blipFill>
        </p:spPr>
        <p:txBody>
          <a:bodyPr wrap="square" lIns="0" tIns="0" rIns="0" bIns="0" rtlCol="0"/>
          <a:lstStyle/>
          <a:p>
            <a:endParaRPr/>
          </a:p>
        </p:txBody>
      </p:sp>
      <p:sp>
        <p:nvSpPr>
          <p:cNvPr id="134" name="object 134"/>
          <p:cNvSpPr/>
          <p:nvPr/>
        </p:nvSpPr>
        <p:spPr>
          <a:xfrm>
            <a:off x="3470135" y="6950202"/>
            <a:ext cx="29862" cy="11734"/>
          </a:xfrm>
          <a:prstGeom prst="rect">
            <a:avLst/>
          </a:prstGeom>
          <a:blipFill>
            <a:blip r:embed="rId112" cstate="print"/>
            <a:stretch>
              <a:fillRect/>
            </a:stretch>
          </a:blipFill>
        </p:spPr>
        <p:txBody>
          <a:bodyPr wrap="square" lIns="0" tIns="0" rIns="0" bIns="0" rtlCol="0"/>
          <a:lstStyle/>
          <a:p>
            <a:endParaRPr/>
          </a:p>
        </p:txBody>
      </p:sp>
      <p:sp>
        <p:nvSpPr>
          <p:cNvPr id="135" name="object 135"/>
          <p:cNvSpPr/>
          <p:nvPr/>
        </p:nvSpPr>
        <p:spPr>
          <a:xfrm>
            <a:off x="3443211" y="6950202"/>
            <a:ext cx="47771" cy="20713"/>
          </a:xfrm>
          <a:prstGeom prst="rect">
            <a:avLst/>
          </a:prstGeom>
          <a:blipFill>
            <a:blip r:embed="rId113" cstate="print"/>
            <a:stretch>
              <a:fillRect/>
            </a:stretch>
          </a:blipFill>
        </p:spPr>
        <p:txBody>
          <a:bodyPr wrap="square" lIns="0" tIns="0" rIns="0" bIns="0" rtlCol="0"/>
          <a:lstStyle/>
          <a:p>
            <a:endParaRPr/>
          </a:p>
        </p:txBody>
      </p:sp>
      <p:sp>
        <p:nvSpPr>
          <p:cNvPr id="136" name="object 136"/>
          <p:cNvSpPr/>
          <p:nvPr/>
        </p:nvSpPr>
        <p:spPr>
          <a:xfrm>
            <a:off x="3425558" y="6950202"/>
            <a:ext cx="47703" cy="29718"/>
          </a:xfrm>
          <a:prstGeom prst="rect">
            <a:avLst/>
          </a:prstGeom>
          <a:blipFill>
            <a:blip r:embed="rId114" cstate="print"/>
            <a:stretch>
              <a:fillRect/>
            </a:stretch>
          </a:blipFill>
        </p:spPr>
        <p:txBody>
          <a:bodyPr wrap="square" lIns="0" tIns="0" rIns="0" bIns="0" rtlCol="0"/>
          <a:lstStyle/>
          <a:p>
            <a:endParaRPr/>
          </a:p>
        </p:txBody>
      </p:sp>
      <p:sp>
        <p:nvSpPr>
          <p:cNvPr id="137" name="object 137"/>
          <p:cNvSpPr/>
          <p:nvPr/>
        </p:nvSpPr>
        <p:spPr>
          <a:xfrm>
            <a:off x="3446001" y="6975978"/>
            <a:ext cx="10160" cy="6350"/>
          </a:xfrm>
          <a:custGeom>
            <a:avLst/>
            <a:gdLst/>
            <a:ahLst/>
            <a:cxnLst/>
            <a:rect l="l" t="t" r="r" b="b"/>
            <a:pathLst>
              <a:path w="10160" h="6350">
                <a:moveTo>
                  <a:pt x="7823" y="0"/>
                </a:moveTo>
                <a:lnTo>
                  <a:pt x="0" y="3949"/>
                </a:lnTo>
                <a:lnTo>
                  <a:pt x="1816" y="5765"/>
                </a:lnTo>
                <a:lnTo>
                  <a:pt x="9550" y="1739"/>
                </a:lnTo>
                <a:lnTo>
                  <a:pt x="7823" y="0"/>
                </a:lnTo>
                <a:close/>
              </a:path>
            </a:pathLst>
          </a:custGeom>
          <a:solidFill>
            <a:srgbClr val="E7797A">
              <a:alpha val="84999"/>
            </a:srgbClr>
          </a:solidFill>
        </p:spPr>
        <p:txBody>
          <a:bodyPr wrap="square" lIns="0" tIns="0" rIns="0" bIns="0" rtlCol="0"/>
          <a:lstStyle/>
          <a:p>
            <a:endParaRPr/>
          </a:p>
        </p:txBody>
      </p:sp>
      <p:sp>
        <p:nvSpPr>
          <p:cNvPr id="138" name="object 138"/>
          <p:cNvSpPr/>
          <p:nvPr/>
        </p:nvSpPr>
        <p:spPr>
          <a:xfrm>
            <a:off x="3425558" y="6974661"/>
            <a:ext cx="10350" cy="14300"/>
          </a:xfrm>
          <a:prstGeom prst="rect">
            <a:avLst/>
          </a:prstGeom>
          <a:blipFill>
            <a:blip r:embed="rId115" cstate="print"/>
            <a:stretch>
              <a:fillRect/>
            </a:stretch>
          </a:blipFill>
        </p:spPr>
        <p:txBody>
          <a:bodyPr wrap="square" lIns="0" tIns="0" rIns="0" bIns="0" rtlCol="0"/>
          <a:lstStyle/>
          <a:p>
            <a:endParaRPr/>
          </a:p>
        </p:txBody>
      </p:sp>
      <p:sp>
        <p:nvSpPr>
          <p:cNvPr id="139" name="object 139"/>
          <p:cNvSpPr/>
          <p:nvPr/>
        </p:nvSpPr>
        <p:spPr>
          <a:xfrm>
            <a:off x="3428114" y="6985019"/>
            <a:ext cx="10160" cy="6350"/>
          </a:xfrm>
          <a:custGeom>
            <a:avLst/>
            <a:gdLst/>
            <a:ahLst/>
            <a:cxnLst/>
            <a:rect l="l" t="t" r="r" b="b"/>
            <a:pathLst>
              <a:path w="10160" h="6350">
                <a:moveTo>
                  <a:pt x="7797" y="0"/>
                </a:moveTo>
                <a:lnTo>
                  <a:pt x="0" y="3949"/>
                </a:lnTo>
                <a:lnTo>
                  <a:pt x="1981" y="5930"/>
                </a:lnTo>
                <a:lnTo>
                  <a:pt x="9715" y="1905"/>
                </a:lnTo>
                <a:lnTo>
                  <a:pt x="7797" y="0"/>
                </a:lnTo>
                <a:close/>
              </a:path>
            </a:pathLst>
          </a:custGeom>
          <a:solidFill>
            <a:srgbClr val="E7797A">
              <a:alpha val="84999"/>
            </a:srgbClr>
          </a:solidFill>
        </p:spPr>
        <p:txBody>
          <a:bodyPr wrap="square" lIns="0" tIns="0" rIns="0" bIns="0" rtlCol="0"/>
          <a:lstStyle/>
          <a:p>
            <a:endParaRPr/>
          </a:p>
        </p:txBody>
      </p:sp>
      <p:sp>
        <p:nvSpPr>
          <p:cNvPr id="140" name="object 140"/>
          <p:cNvSpPr/>
          <p:nvPr/>
        </p:nvSpPr>
        <p:spPr>
          <a:xfrm>
            <a:off x="3506355" y="6950202"/>
            <a:ext cx="2540" cy="1270"/>
          </a:xfrm>
          <a:custGeom>
            <a:avLst/>
            <a:gdLst/>
            <a:ahLst/>
            <a:cxnLst/>
            <a:rect l="l" t="t" r="r" b="b"/>
            <a:pathLst>
              <a:path w="2539" h="1270">
                <a:moveTo>
                  <a:pt x="2133" y="0"/>
                </a:moveTo>
                <a:lnTo>
                  <a:pt x="0" y="0"/>
                </a:lnTo>
                <a:lnTo>
                  <a:pt x="0" y="1117"/>
                </a:lnTo>
                <a:lnTo>
                  <a:pt x="2133" y="0"/>
                </a:lnTo>
                <a:close/>
              </a:path>
            </a:pathLst>
          </a:custGeom>
          <a:solidFill>
            <a:srgbClr val="C5C3BD">
              <a:alpha val="84999"/>
            </a:srgbClr>
          </a:solidFill>
        </p:spPr>
        <p:txBody>
          <a:bodyPr wrap="square" lIns="0" tIns="0" rIns="0" bIns="0" rtlCol="0"/>
          <a:lstStyle/>
          <a:p>
            <a:endParaRPr/>
          </a:p>
        </p:txBody>
      </p:sp>
      <p:sp>
        <p:nvSpPr>
          <p:cNvPr id="141" name="object 141"/>
          <p:cNvSpPr/>
          <p:nvPr/>
        </p:nvSpPr>
        <p:spPr>
          <a:xfrm>
            <a:off x="3748036" y="6743192"/>
            <a:ext cx="1270" cy="1270"/>
          </a:xfrm>
          <a:custGeom>
            <a:avLst/>
            <a:gdLst/>
            <a:ahLst/>
            <a:cxnLst/>
            <a:rect l="l" t="t" r="r" b="b"/>
            <a:pathLst>
              <a:path w="1270" h="1270">
                <a:moveTo>
                  <a:pt x="660" y="0"/>
                </a:moveTo>
                <a:lnTo>
                  <a:pt x="0" y="215"/>
                </a:lnTo>
                <a:lnTo>
                  <a:pt x="660" y="888"/>
                </a:lnTo>
                <a:lnTo>
                  <a:pt x="660" y="0"/>
                </a:lnTo>
                <a:close/>
              </a:path>
            </a:pathLst>
          </a:custGeom>
          <a:solidFill>
            <a:srgbClr val="B9C2A5">
              <a:alpha val="84999"/>
            </a:srgbClr>
          </a:solidFill>
        </p:spPr>
        <p:txBody>
          <a:bodyPr wrap="square" lIns="0" tIns="0" rIns="0" bIns="0" rtlCol="0"/>
          <a:lstStyle/>
          <a:p>
            <a:endParaRPr/>
          </a:p>
        </p:txBody>
      </p:sp>
      <p:sp>
        <p:nvSpPr>
          <p:cNvPr id="142" name="object 142"/>
          <p:cNvSpPr/>
          <p:nvPr/>
        </p:nvSpPr>
        <p:spPr>
          <a:xfrm>
            <a:off x="3506355" y="6747179"/>
            <a:ext cx="242341" cy="204139"/>
          </a:xfrm>
          <a:prstGeom prst="rect">
            <a:avLst/>
          </a:prstGeom>
          <a:blipFill>
            <a:blip r:embed="rId116" cstate="print"/>
            <a:stretch>
              <a:fillRect/>
            </a:stretch>
          </a:blipFill>
        </p:spPr>
        <p:txBody>
          <a:bodyPr wrap="square" lIns="0" tIns="0" rIns="0" bIns="0" rtlCol="0"/>
          <a:lstStyle/>
          <a:p>
            <a:endParaRPr/>
          </a:p>
        </p:txBody>
      </p:sp>
      <p:sp>
        <p:nvSpPr>
          <p:cNvPr id="143" name="object 143"/>
          <p:cNvSpPr/>
          <p:nvPr/>
        </p:nvSpPr>
        <p:spPr>
          <a:xfrm>
            <a:off x="3667912" y="6869430"/>
            <a:ext cx="1765" cy="812"/>
          </a:xfrm>
          <a:prstGeom prst="rect">
            <a:avLst/>
          </a:prstGeom>
          <a:blipFill>
            <a:blip r:embed="rId117" cstate="print"/>
            <a:stretch>
              <a:fillRect/>
            </a:stretch>
          </a:blipFill>
        </p:spPr>
        <p:txBody>
          <a:bodyPr wrap="square" lIns="0" tIns="0" rIns="0" bIns="0" rtlCol="0"/>
          <a:lstStyle/>
          <a:p>
            <a:endParaRPr/>
          </a:p>
        </p:txBody>
      </p:sp>
      <p:sp>
        <p:nvSpPr>
          <p:cNvPr id="144" name="object 144"/>
          <p:cNvSpPr/>
          <p:nvPr/>
        </p:nvSpPr>
        <p:spPr>
          <a:xfrm>
            <a:off x="3748697" y="6725818"/>
            <a:ext cx="80784" cy="86829"/>
          </a:xfrm>
          <a:prstGeom prst="rect">
            <a:avLst/>
          </a:prstGeom>
          <a:blipFill>
            <a:blip r:embed="rId118" cstate="print"/>
            <a:stretch>
              <a:fillRect/>
            </a:stretch>
          </a:blipFill>
        </p:spPr>
        <p:txBody>
          <a:bodyPr wrap="square" lIns="0" tIns="0" rIns="0" bIns="0" rtlCol="0"/>
          <a:lstStyle/>
          <a:p>
            <a:endParaRPr/>
          </a:p>
        </p:txBody>
      </p:sp>
      <p:sp>
        <p:nvSpPr>
          <p:cNvPr id="145" name="object 145"/>
          <p:cNvSpPr/>
          <p:nvPr/>
        </p:nvSpPr>
        <p:spPr>
          <a:xfrm>
            <a:off x="3766337" y="6788645"/>
            <a:ext cx="63140" cy="30454"/>
          </a:xfrm>
          <a:prstGeom prst="rect">
            <a:avLst/>
          </a:prstGeom>
          <a:blipFill>
            <a:blip r:embed="rId119" cstate="print"/>
            <a:stretch>
              <a:fillRect/>
            </a:stretch>
          </a:blipFill>
        </p:spPr>
        <p:txBody>
          <a:bodyPr wrap="square" lIns="0" tIns="0" rIns="0" bIns="0" rtlCol="0"/>
          <a:lstStyle/>
          <a:p>
            <a:endParaRPr/>
          </a:p>
        </p:txBody>
      </p:sp>
      <p:sp>
        <p:nvSpPr>
          <p:cNvPr id="146" name="object 146"/>
          <p:cNvSpPr/>
          <p:nvPr/>
        </p:nvSpPr>
        <p:spPr>
          <a:xfrm>
            <a:off x="3748697" y="6788645"/>
            <a:ext cx="36893" cy="37604"/>
          </a:xfrm>
          <a:prstGeom prst="rect">
            <a:avLst/>
          </a:prstGeom>
          <a:blipFill>
            <a:blip r:embed="rId120" cstate="print"/>
            <a:stretch>
              <a:fillRect/>
            </a:stretch>
          </a:blipFill>
        </p:spPr>
        <p:txBody>
          <a:bodyPr wrap="square" lIns="0" tIns="0" rIns="0" bIns="0" rtlCol="0"/>
          <a:lstStyle/>
          <a:p>
            <a:endParaRPr/>
          </a:p>
        </p:txBody>
      </p:sp>
      <p:sp>
        <p:nvSpPr>
          <p:cNvPr id="147" name="object 147"/>
          <p:cNvSpPr/>
          <p:nvPr/>
        </p:nvSpPr>
        <p:spPr>
          <a:xfrm>
            <a:off x="3748697" y="6813092"/>
            <a:ext cx="38755" cy="20675"/>
          </a:xfrm>
          <a:prstGeom prst="rect">
            <a:avLst/>
          </a:prstGeom>
          <a:blipFill>
            <a:blip r:embed="rId121" cstate="print"/>
            <a:stretch>
              <a:fillRect/>
            </a:stretch>
          </a:blipFill>
        </p:spPr>
        <p:txBody>
          <a:bodyPr wrap="square" lIns="0" tIns="0" rIns="0" bIns="0" rtlCol="0"/>
          <a:lstStyle/>
          <a:p>
            <a:endParaRPr/>
          </a:p>
        </p:txBody>
      </p:sp>
      <p:sp>
        <p:nvSpPr>
          <p:cNvPr id="148" name="object 148"/>
          <p:cNvSpPr/>
          <p:nvPr/>
        </p:nvSpPr>
        <p:spPr>
          <a:xfrm>
            <a:off x="3757634" y="6830441"/>
            <a:ext cx="9525" cy="3810"/>
          </a:xfrm>
          <a:custGeom>
            <a:avLst/>
            <a:gdLst/>
            <a:ahLst/>
            <a:cxnLst/>
            <a:rect l="l" t="t" r="r" b="b"/>
            <a:pathLst>
              <a:path w="9525" h="3809">
                <a:moveTo>
                  <a:pt x="8420" y="0"/>
                </a:moveTo>
                <a:lnTo>
                  <a:pt x="5651" y="1079"/>
                </a:lnTo>
                <a:lnTo>
                  <a:pt x="0" y="3340"/>
                </a:lnTo>
                <a:lnTo>
                  <a:pt x="406" y="3746"/>
                </a:lnTo>
                <a:lnTo>
                  <a:pt x="3340" y="2755"/>
                </a:lnTo>
                <a:lnTo>
                  <a:pt x="9245" y="825"/>
                </a:lnTo>
                <a:lnTo>
                  <a:pt x="8420" y="0"/>
                </a:lnTo>
                <a:close/>
              </a:path>
            </a:pathLst>
          </a:custGeom>
          <a:solidFill>
            <a:srgbClr val="E7797A">
              <a:alpha val="84999"/>
            </a:srgbClr>
          </a:solidFill>
        </p:spPr>
        <p:txBody>
          <a:bodyPr wrap="square" lIns="0" tIns="0" rIns="0" bIns="0" rtlCol="0"/>
          <a:lstStyle/>
          <a:p>
            <a:endParaRPr/>
          </a:p>
        </p:txBody>
      </p:sp>
      <p:sp>
        <p:nvSpPr>
          <p:cNvPr id="149" name="object 149"/>
          <p:cNvSpPr/>
          <p:nvPr/>
        </p:nvSpPr>
        <p:spPr>
          <a:xfrm>
            <a:off x="3796796" y="6698412"/>
            <a:ext cx="113469" cy="123132"/>
          </a:xfrm>
          <a:prstGeom prst="rect">
            <a:avLst/>
          </a:prstGeom>
          <a:blipFill>
            <a:blip r:embed="rId122" cstate="print"/>
            <a:stretch>
              <a:fillRect/>
            </a:stretch>
          </a:blipFill>
        </p:spPr>
        <p:txBody>
          <a:bodyPr wrap="square" lIns="0" tIns="0" rIns="0" bIns="0" rtlCol="0"/>
          <a:lstStyle/>
          <a:p>
            <a:endParaRPr/>
          </a:p>
        </p:txBody>
      </p:sp>
      <p:sp>
        <p:nvSpPr>
          <p:cNvPr id="150" name="object 150"/>
          <p:cNvSpPr/>
          <p:nvPr/>
        </p:nvSpPr>
        <p:spPr>
          <a:xfrm>
            <a:off x="3829481" y="6719303"/>
            <a:ext cx="80784" cy="82384"/>
          </a:xfrm>
          <a:prstGeom prst="rect">
            <a:avLst/>
          </a:prstGeom>
          <a:blipFill>
            <a:blip r:embed="rId123" cstate="print"/>
            <a:stretch>
              <a:fillRect/>
            </a:stretch>
          </a:blipFill>
        </p:spPr>
        <p:txBody>
          <a:bodyPr wrap="square" lIns="0" tIns="0" rIns="0" bIns="0" rtlCol="0"/>
          <a:lstStyle/>
          <a:p>
            <a:endParaRPr/>
          </a:p>
        </p:txBody>
      </p:sp>
      <p:sp>
        <p:nvSpPr>
          <p:cNvPr id="151" name="object 151"/>
          <p:cNvSpPr/>
          <p:nvPr/>
        </p:nvSpPr>
        <p:spPr>
          <a:xfrm>
            <a:off x="3847134" y="6788645"/>
            <a:ext cx="49682" cy="15341"/>
          </a:xfrm>
          <a:prstGeom prst="rect">
            <a:avLst/>
          </a:prstGeom>
          <a:blipFill>
            <a:blip r:embed="rId124" cstate="print"/>
            <a:stretch>
              <a:fillRect/>
            </a:stretch>
          </a:blipFill>
        </p:spPr>
        <p:txBody>
          <a:bodyPr wrap="square" lIns="0" tIns="0" rIns="0" bIns="0" rtlCol="0"/>
          <a:lstStyle/>
          <a:p>
            <a:endParaRPr/>
          </a:p>
        </p:txBody>
      </p:sp>
      <p:sp>
        <p:nvSpPr>
          <p:cNvPr id="152" name="object 152"/>
          <p:cNvSpPr/>
          <p:nvPr/>
        </p:nvSpPr>
        <p:spPr>
          <a:xfrm>
            <a:off x="3829481" y="6788645"/>
            <a:ext cx="19685" cy="18923"/>
          </a:xfrm>
          <a:prstGeom prst="rect">
            <a:avLst/>
          </a:prstGeom>
          <a:blipFill>
            <a:blip r:embed="rId125" cstate="print"/>
            <a:stretch>
              <a:fillRect/>
            </a:stretch>
          </a:blipFill>
        </p:spPr>
        <p:txBody>
          <a:bodyPr wrap="square" lIns="0" tIns="0" rIns="0" bIns="0" rtlCol="0"/>
          <a:lstStyle/>
          <a:p>
            <a:endParaRPr/>
          </a:p>
        </p:txBody>
      </p:sp>
      <p:sp>
        <p:nvSpPr>
          <p:cNvPr id="153" name="object 153"/>
          <p:cNvSpPr/>
          <p:nvPr/>
        </p:nvSpPr>
        <p:spPr>
          <a:xfrm>
            <a:off x="3839138" y="6805858"/>
            <a:ext cx="13335" cy="5080"/>
          </a:xfrm>
          <a:custGeom>
            <a:avLst/>
            <a:gdLst/>
            <a:ahLst/>
            <a:cxnLst/>
            <a:rect l="l" t="t" r="r" b="b"/>
            <a:pathLst>
              <a:path w="13335" h="5079">
                <a:moveTo>
                  <a:pt x="10033" y="0"/>
                </a:moveTo>
                <a:lnTo>
                  <a:pt x="6642" y="520"/>
                </a:lnTo>
                <a:lnTo>
                  <a:pt x="3289" y="1092"/>
                </a:lnTo>
                <a:lnTo>
                  <a:pt x="0" y="1714"/>
                </a:lnTo>
                <a:lnTo>
                  <a:pt x="3162" y="4876"/>
                </a:lnTo>
                <a:lnTo>
                  <a:pt x="12750" y="2705"/>
                </a:lnTo>
                <a:lnTo>
                  <a:pt x="10033" y="0"/>
                </a:lnTo>
                <a:close/>
              </a:path>
            </a:pathLst>
          </a:custGeom>
          <a:solidFill>
            <a:srgbClr val="E7797A">
              <a:alpha val="84999"/>
            </a:srgbClr>
          </a:solidFill>
        </p:spPr>
        <p:txBody>
          <a:bodyPr wrap="square" lIns="0" tIns="0" rIns="0" bIns="0" rtlCol="0"/>
          <a:lstStyle/>
          <a:p>
            <a:endParaRPr/>
          </a:p>
        </p:txBody>
      </p:sp>
      <p:sp>
        <p:nvSpPr>
          <p:cNvPr id="154" name="object 154"/>
          <p:cNvSpPr/>
          <p:nvPr/>
        </p:nvSpPr>
        <p:spPr>
          <a:xfrm>
            <a:off x="3829484" y="6813088"/>
            <a:ext cx="635" cy="635"/>
          </a:xfrm>
          <a:custGeom>
            <a:avLst/>
            <a:gdLst/>
            <a:ahLst/>
            <a:cxnLst/>
            <a:rect l="l" t="t" r="r" b="b"/>
            <a:pathLst>
              <a:path w="635" h="634">
                <a:moveTo>
                  <a:pt x="0" y="0"/>
                </a:moveTo>
                <a:lnTo>
                  <a:pt x="0" y="609"/>
                </a:lnTo>
                <a:lnTo>
                  <a:pt x="482" y="482"/>
                </a:lnTo>
                <a:lnTo>
                  <a:pt x="0" y="0"/>
                </a:lnTo>
                <a:close/>
              </a:path>
            </a:pathLst>
          </a:custGeom>
          <a:solidFill>
            <a:srgbClr val="E7797A">
              <a:alpha val="84999"/>
            </a:srgbClr>
          </a:solidFill>
        </p:spPr>
        <p:txBody>
          <a:bodyPr wrap="square" lIns="0" tIns="0" rIns="0" bIns="0" rtlCol="0"/>
          <a:lstStyle/>
          <a:p>
            <a:endParaRPr/>
          </a:p>
        </p:txBody>
      </p:sp>
      <p:sp>
        <p:nvSpPr>
          <p:cNvPr id="155" name="object 155"/>
          <p:cNvSpPr/>
          <p:nvPr/>
        </p:nvSpPr>
        <p:spPr>
          <a:xfrm>
            <a:off x="3862486" y="6679120"/>
            <a:ext cx="128564" cy="126826"/>
          </a:xfrm>
          <a:prstGeom prst="rect">
            <a:avLst/>
          </a:prstGeom>
          <a:blipFill>
            <a:blip r:embed="rId126" cstate="print"/>
            <a:stretch>
              <a:fillRect/>
            </a:stretch>
          </a:blipFill>
        </p:spPr>
        <p:txBody>
          <a:bodyPr wrap="square" lIns="0" tIns="0" rIns="0" bIns="0" rtlCol="0"/>
          <a:lstStyle/>
          <a:p>
            <a:endParaRPr/>
          </a:p>
        </p:txBody>
      </p:sp>
      <p:sp>
        <p:nvSpPr>
          <p:cNvPr id="156" name="object 156"/>
          <p:cNvSpPr/>
          <p:nvPr/>
        </p:nvSpPr>
        <p:spPr>
          <a:xfrm>
            <a:off x="3910266" y="6674891"/>
            <a:ext cx="161569" cy="124802"/>
          </a:xfrm>
          <a:prstGeom prst="rect">
            <a:avLst/>
          </a:prstGeom>
          <a:blipFill>
            <a:blip r:embed="rId127" cstate="print"/>
            <a:stretch>
              <a:fillRect/>
            </a:stretch>
          </a:blipFill>
        </p:spPr>
        <p:txBody>
          <a:bodyPr wrap="square" lIns="0" tIns="0" rIns="0" bIns="0" rtlCol="0"/>
          <a:lstStyle/>
          <a:p>
            <a:endParaRPr/>
          </a:p>
        </p:txBody>
      </p:sp>
      <p:sp>
        <p:nvSpPr>
          <p:cNvPr id="157" name="object 157"/>
          <p:cNvSpPr/>
          <p:nvPr/>
        </p:nvSpPr>
        <p:spPr>
          <a:xfrm>
            <a:off x="3991051" y="6665734"/>
            <a:ext cx="161556" cy="140182"/>
          </a:xfrm>
          <a:prstGeom prst="rect">
            <a:avLst/>
          </a:prstGeom>
          <a:blipFill>
            <a:blip r:embed="rId128" cstate="print"/>
            <a:stretch>
              <a:fillRect/>
            </a:stretch>
          </a:blipFill>
        </p:spPr>
        <p:txBody>
          <a:bodyPr wrap="square" lIns="0" tIns="0" rIns="0" bIns="0" rtlCol="0"/>
          <a:lstStyle/>
          <a:p>
            <a:endParaRPr/>
          </a:p>
        </p:txBody>
      </p:sp>
      <p:sp>
        <p:nvSpPr>
          <p:cNvPr id="158" name="object 158"/>
          <p:cNvSpPr/>
          <p:nvPr/>
        </p:nvSpPr>
        <p:spPr>
          <a:xfrm>
            <a:off x="4071835" y="6664973"/>
            <a:ext cx="85496" cy="162242"/>
          </a:xfrm>
          <a:prstGeom prst="rect">
            <a:avLst/>
          </a:prstGeom>
          <a:blipFill>
            <a:blip r:embed="rId129" cstate="print"/>
            <a:stretch>
              <a:fillRect/>
            </a:stretch>
          </a:blipFill>
        </p:spPr>
        <p:txBody>
          <a:bodyPr wrap="square" lIns="0" tIns="0" rIns="0" bIns="0" rtlCol="0"/>
          <a:lstStyle/>
          <a:p>
            <a:endParaRPr/>
          </a:p>
        </p:txBody>
      </p:sp>
      <p:sp>
        <p:nvSpPr>
          <p:cNvPr id="159" name="object 159"/>
          <p:cNvSpPr/>
          <p:nvPr/>
        </p:nvSpPr>
        <p:spPr>
          <a:xfrm>
            <a:off x="2846123" y="6661428"/>
            <a:ext cx="1313992" cy="1293290"/>
          </a:xfrm>
          <a:prstGeom prst="rect">
            <a:avLst/>
          </a:prstGeom>
          <a:blipFill>
            <a:blip r:embed="rId130" cstate="print"/>
            <a:stretch>
              <a:fillRect/>
            </a:stretch>
          </a:blipFill>
        </p:spPr>
        <p:txBody>
          <a:bodyPr wrap="square" lIns="0" tIns="0" rIns="0" bIns="0" rtlCol="0"/>
          <a:lstStyle/>
          <a:p>
            <a:endParaRPr/>
          </a:p>
        </p:txBody>
      </p:sp>
      <p:sp>
        <p:nvSpPr>
          <p:cNvPr id="160" name="object 160"/>
          <p:cNvSpPr/>
          <p:nvPr/>
        </p:nvSpPr>
        <p:spPr>
          <a:xfrm>
            <a:off x="3699898" y="7816288"/>
            <a:ext cx="1905" cy="3175"/>
          </a:xfrm>
          <a:custGeom>
            <a:avLst/>
            <a:gdLst/>
            <a:ahLst/>
            <a:cxnLst/>
            <a:rect l="l" t="t" r="r" b="b"/>
            <a:pathLst>
              <a:path w="1904" h="3175">
                <a:moveTo>
                  <a:pt x="419" y="0"/>
                </a:moveTo>
                <a:lnTo>
                  <a:pt x="38" y="0"/>
                </a:lnTo>
                <a:lnTo>
                  <a:pt x="0" y="2768"/>
                </a:lnTo>
                <a:lnTo>
                  <a:pt x="1435" y="1028"/>
                </a:lnTo>
                <a:lnTo>
                  <a:pt x="1282" y="673"/>
                </a:lnTo>
                <a:lnTo>
                  <a:pt x="774" y="152"/>
                </a:lnTo>
                <a:lnTo>
                  <a:pt x="419" y="0"/>
                </a:lnTo>
                <a:close/>
              </a:path>
            </a:pathLst>
          </a:custGeom>
          <a:solidFill>
            <a:srgbClr val="8A8887">
              <a:alpha val="84999"/>
            </a:srgbClr>
          </a:solidFill>
        </p:spPr>
        <p:txBody>
          <a:bodyPr wrap="square" lIns="0" tIns="0" rIns="0" bIns="0" rtlCol="0"/>
          <a:lstStyle/>
          <a:p>
            <a:endParaRPr/>
          </a:p>
        </p:txBody>
      </p:sp>
      <p:sp>
        <p:nvSpPr>
          <p:cNvPr id="161" name="object 161"/>
          <p:cNvSpPr/>
          <p:nvPr/>
        </p:nvSpPr>
        <p:spPr>
          <a:xfrm>
            <a:off x="3611599" y="7950540"/>
            <a:ext cx="3175" cy="3175"/>
          </a:xfrm>
          <a:custGeom>
            <a:avLst/>
            <a:gdLst/>
            <a:ahLst/>
            <a:cxnLst/>
            <a:rect l="l" t="t" r="r" b="b"/>
            <a:pathLst>
              <a:path w="3175" h="3175">
                <a:moveTo>
                  <a:pt x="1295" y="0"/>
                </a:moveTo>
                <a:lnTo>
                  <a:pt x="965" y="12"/>
                </a:lnTo>
                <a:lnTo>
                  <a:pt x="635" y="165"/>
                </a:lnTo>
                <a:lnTo>
                  <a:pt x="152" y="647"/>
                </a:lnTo>
                <a:lnTo>
                  <a:pt x="0" y="977"/>
                </a:lnTo>
                <a:lnTo>
                  <a:pt x="0" y="1790"/>
                </a:lnTo>
                <a:lnTo>
                  <a:pt x="152" y="2120"/>
                </a:lnTo>
                <a:lnTo>
                  <a:pt x="647" y="2628"/>
                </a:lnTo>
                <a:lnTo>
                  <a:pt x="1016" y="2768"/>
                </a:lnTo>
                <a:lnTo>
                  <a:pt x="1790" y="2768"/>
                </a:lnTo>
                <a:lnTo>
                  <a:pt x="2133" y="2628"/>
                </a:lnTo>
                <a:lnTo>
                  <a:pt x="2641" y="2120"/>
                </a:lnTo>
                <a:lnTo>
                  <a:pt x="2794" y="1790"/>
                </a:lnTo>
                <a:lnTo>
                  <a:pt x="2794" y="977"/>
                </a:lnTo>
                <a:lnTo>
                  <a:pt x="2641" y="647"/>
                </a:lnTo>
                <a:lnTo>
                  <a:pt x="2159" y="165"/>
                </a:lnTo>
                <a:lnTo>
                  <a:pt x="1828" y="12"/>
                </a:lnTo>
                <a:lnTo>
                  <a:pt x="1295" y="0"/>
                </a:lnTo>
                <a:close/>
              </a:path>
            </a:pathLst>
          </a:custGeom>
          <a:solidFill>
            <a:srgbClr val="8A8887">
              <a:alpha val="84999"/>
            </a:srgbClr>
          </a:solidFill>
        </p:spPr>
        <p:txBody>
          <a:bodyPr wrap="square" lIns="0" tIns="0" rIns="0" bIns="0" rtlCol="0"/>
          <a:lstStyle/>
          <a:p>
            <a:endParaRPr/>
          </a:p>
        </p:txBody>
      </p:sp>
      <p:sp>
        <p:nvSpPr>
          <p:cNvPr id="162" name="object 162"/>
          <p:cNvSpPr/>
          <p:nvPr/>
        </p:nvSpPr>
        <p:spPr>
          <a:xfrm>
            <a:off x="3616261" y="7771574"/>
            <a:ext cx="11341" cy="2844"/>
          </a:xfrm>
          <a:prstGeom prst="rect">
            <a:avLst/>
          </a:prstGeom>
          <a:blipFill>
            <a:blip r:embed="rId131" cstate="print"/>
            <a:stretch>
              <a:fillRect/>
            </a:stretch>
          </a:blipFill>
        </p:spPr>
        <p:txBody>
          <a:bodyPr wrap="square" lIns="0" tIns="0" rIns="0" bIns="0" rtlCol="0"/>
          <a:lstStyle/>
          <a:p>
            <a:endParaRPr/>
          </a:p>
        </p:txBody>
      </p:sp>
      <p:sp>
        <p:nvSpPr>
          <p:cNvPr id="163" name="object 163"/>
          <p:cNvSpPr/>
          <p:nvPr/>
        </p:nvSpPr>
        <p:spPr>
          <a:xfrm>
            <a:off x="3612108" y="7771556"/>
            <a:ext cx="4445" cy="3175"/>
          </a:xfrm>
          <a:custGeom>
            <a:avLst/>
            <a:gdLst/>
            <a:ahLst/>
            <a:cxnLst/>
            <a:rect l="l" t="t" r="r" b="b"/>
            <a:pathLst>
              <a:path w="4445" h="3175">
                <a:moveTo>
                  <a:pt x="622" y="0"/>
                </a:moveTo>
                <a:lnTo>
                  <a:pt x="0" y="609"/>
                </a:lnTo>
                <a:lnTo>
                  <a:pt x="0" y="2146"/>
                </a:lnTo>
                <a:lnTo>
                  <a:pt x="609" y="2768"/>
                </a:lnTo>
                <a:lnTo>
                  <a:pt x="4152" y="2793"/>
                </a:lnTo>
                <a:lnTo>
                  <a:pt x="4165" y="25"/>
                </a:lnTo>
                <a:lnTo>
                  <a:pt x="622" y="0"/>
                </a:lnTo>
                <a:close/>
              </a:path>
            </a:pathLst>
          </a:custGeom>
          <a:solidFill>
            <a:srgbClr val="8A8887">
              <a:alpha val="84999"/>
            </a:srgbClr>
          </a:solidFill>
        </p:spPr>
        <p:txBody>
          <a:bodyPr wrap="square" lIns="0" tIns="0" rIns="0" bIns="0" rtlCol="0"/>
          <a:lstStyle/>
          <a:p>
            <a:endParaRPr/>
          </a:p>
        </p:txBody>
      </p:sp>
      <p:sp>
        <p:nvSpPr>
          <p:cNvPr id="164" name="object 164"/>
          <p:cNvSpPr/>
          <p:nvPr/>
        </p:nvSpPr>
        <p:spPr>
          <a:xfrm>
            <a:off x="3613500" y="7772941"/>
            <a:ext cx="86995" cy="72390"/>
          </a:xfrm>
          <a:custGeom>
            <a:avLst/>
            <a:gdLst/>
            <a:ahLst/>
            <a:cxnLst/>
            <a:rect l="l" t="t" r="r" b="b"/>
            <a:pathLst>
              <a:path w="86995" h="72390">
                <a:moveTo>
                  <a:pt x="12738" y="101"/>
                </a:moveTo>
                <a:lnTo>
                  <a:pt x="0" y="0"/>
                </a:lnTo>
                <a:lnTo>
                  <a:pt x="774" y="45745"/>
                </a:lnTo>
                <a:lnTo>
                  <a:pt x="26720" y="45999"/>
                </a:lnTo>
                <a:lnTo>
                  <a:pt x="26466" y="51485"/>
                </a:lnTo>
                <a:lnTo>
                  <a:pt x="24460" y="51485"/>
                </a:lnTo>
                <a:lnTo>
                  <a:pt x="21234" y="71945"/>
                </a:lnTo>
                <a:lnTo>
                  <a:pt x="66878" y="72199"/>
                </a:lnTo>
                <a:lnTo>
                  <a:pt x="63880" y="51485"/>
                </a:lnTo>
                <a:lnTo>
                  <a:pt x="61645" y="51485"/>
                </a:lnTo>
                <a:lnTo>
                  <a:pt x="61645" y="44500"/>
                </a:lnTo>
                <a:lnTo>
                  <a:pt x="86436" y="44729"/>
                </a:lnTo>
                <a:lnTo>
                  <a:pt x="86436" y="749"/>
                </a:lnTo>
                <a:lnTo>
                  <a:pt x="12738" y="101"/>
                </a:lnTo>
                <a:close/>
              </a:path>
            </a:pathLst>
          </a:custGeom>
          <a:ln w="5549">
            <a:solidFill>
              <a:srgbClr val="FFFFFF"/>
            </a:solidFill>
          </a:ln>
        </p:spPr>
        <p:txBody>
          <a:bodyPr wrap="square" lIns="0" tIns="0" rIns="0" bIns="0" rtlCol="0"/>
          <a:lstStyle/>
          <a:p>
            <a:endParaRPr/>
          </a:p>
        </p:txBody>
      </p:sp>
      <p:sp>
        <p:nvSpPr>
          <p:cNvPr id="165" name="object 165"/>
          <p:cNvSpPr/>
          <p:nvPr/>
        </p:nvSpPr>
        <p:spPr>
          <a:xfrm>
            <a:off x="3716573" y="7167435"/>
            <a:ext cx="135255" cy="387985"/>
          </a:xfrm>
          <a:custGeom>
            <a:avLst/>
            <a:gdLst/>
            <a:ahLst/>
            <a:cxnLst/>
            <a:rect l="l" t="t" r="r" b="b"/>
            <a:pathLst>
              <a:path w="135254" h="387984">
                <a:moveTo>
                  <a:pt x="135140" y="304634"/>
                </a:moveTo>
                <a:lnTo>
                  <a:pt x="114998" y="304799"/>
                </a:lnTo>
                <a:lnTo>
                  <a:pt x="115239" y="319531"/>
                </a:lnTo>
                <a:lnTo>
                  <a:pt x="115239" y="331000"/>
                </a:lnTo>
                <a:lnTo>
                  <a:pt x="100774" y="331000"/>
                </a:lnTo>
                <a:lnTo>
                  <a:pt x="100774" y="333501"/>
                </a:lnTo>
                <a:lnTo>
                  <a:pt x="103517" y="333501"/>
                </a:lnTo>
                <a:lnTo>
                  <a:pt x="103517" y="345236"/>
                </a:lnTo>
                <a:lnTo>
                  <a:pt x="80568" y="345478"/>
                </a:lnTo>
                <a:lnTo>
                  <a:pt x="80314" y="341972"/>
                </a:lnTo>
                <a:lnTo>
                  <a:pt x="77825" y="341972"/>
                </a:lnTo>
                <a:lnTo>
                  <a:pt x="78066" y="358940"/>
                </a:lnTo>
                <a:lnTo>
                  <a:pt x="71081" y="359194"/>
                </a:lnTo>
                <a:lnTo>
                  <a:pt x="71081" y="387642"/>
                </a:lnTo>
                <a:lnTo>
                  <a:pt x="58127" y="387642"/>
                </a:lnTo>
                <a:lnTo>
                  <a:pt x="58127" y="383654"/>
                </a:lnTo>
                <a:lnTo>
                  <a:pt x="57873" y="359194"/>
                </a:lnTo>
                <a:lnTo>
                  <a:pt x="50126" y="359194"/>
                </a:lnTo>
                <a:lnTo>
                  <a:pt x="49885" y="341490"/>
                </a:lnTo>
                <a:lnTo>
                  <a:pt x="46888" y="341490"/>
                </a:lnTo>
                <a:lnTo>
                  <a:pt x="46888" y="345719"/>
                </a:lnTo>
                <a:lnTo>
                  <a:pt x="24180" y="345973"/>
                </a:lnTo>
                <a:lnTo>
                  <a:pt x="23926" y="333997"/>
                </a:lnTo>
                <a:lnTo>
                  <a:pt x="27673" y="333997"/>
                </a:lnTo>
                <a:lnTo>
                  <a:pt x="27673" y="330250"/>
                </a:lnTo>
                <a:lnTo>
                  <a:pt x="12712" y="330504"/>
                </a:lnTo>
                <a:lnTo>
                  <a:pt x="12458" y="303314"/>
                </a:lnTo>
                <a:lnTo>
                  <a:pt x="0" y="303402"/>
                </a:lnTo>
                <a:lnTo>
                  <a:pt x="0" y="84239"/>
                </a:lnTo>
                <a:lnTo>
                  <a:pt x="12458" y="84327"/>
                </a:lnTo>
                <a:lnTo>
                  <a:pt x="12712" y="57124"/>
                </a:lnTo>
                <a:lnTo>
                  <a:pt x="27673" y="57378"/>
                </a:lnTo>
                <a:lnTo>
                  <a:pt x="27673" y="53632"/>
                </a:lnTo>
                <a:lnTo>
                  <a:pt x="23926" y="53632"/>
                </a:lnTo>
                <a:lnTo>
                  <a:pt x="24180" y="41655"/>
                </a:lnTo>
                <a:lnTo>
                  <a:pt x="46888" y="41909"/>
                </a:lnTo>
                <a:lnTo>
                  <a:pt x="46888" y="46151"/>
                </a:lnTo>
                <a:lnTo>
                  <a:pt x="49885" y="46151"/>
                </a:lnTo>
                <a:lnTo>
                  <a:pt x="50126" y="28422"/>
                </a:lnTo>
                <a:lnTo>
                  <a:pt x="57873" y="28422"/>
                </a:lnTo>
                <a:lnTo>
                  <a:pt x="58127" y="3987"/>
                </a:lnTo>
                <a:lnTo>
                  <a:pt x="58127" y="0"/>
                </a:lnTo>
                <a:lnTo>
                  <a:pt x="71081" y="0"/>
                </a:lnTo>
                <a:lnTo>
                  <a:pt x="71081" y="28422"/>
                </a:lnTo>
                <a:lnTo>
                  <a:pt x="78066" y="28676"/>
                </a:lnTo>
                <a:lnTo>
                  <a:pt x="77825" y="45656"/>
                </a:lnTo>
                <a:lnTo>
                  <a:pt x="80314" y="45656"/>
                </a:lnTo>
                <a:lnTo>
                  <a:pt x="80568" y="42163"/>
                </a:lnTo>
                <a:lnTo>
                  <a:pt x="103517" y="42405"/>
                </a:lnTo>
                <a:lnTo>
                  <a:pt x="103517" y="54140"/>
                </a:lnTo>
                <a:lnTo>
                  <a:pt x="100774" y="54140"/>
                </a:lnTo>
                <a:lnTo>
                  <a:pt x="100774" y="56629"/>
                </a:lnTo>
                <a:lnTo>
                  <a:pt x="115239" y="56629"/>
                </a:lnTo>
                <a:lnTo>
                  <a:pt x="115239" y="68110"/>
                </a:lnTo>
                <a:lnTo>
                  <a:pt x="114998" y="82816"/>
                </a:lnTo>
                <a:lnTo>
                  <a:pt x="135140" y="83007"/>
                </a:lnTo>
                <a:lnTo>
                  <a:pt x="135140" y="304634"/>
                </a:lnTo>
                <a:close/>
              </a:path>
            </a:pathLst>
          </a:custGeom>
          <a:ln w="5549">
            <a:solidFill>
              <a:srgbClr val="FFFFFF"/>
            </a:solidFill>
          </a:ln>
        </p:spPr>
        <p:txBody>
          <a:bodyPr wrap="square" lIns="0" tIns="0" rIns="0" bIns="0" rtlCol="0"/>
          <a:lstStyle/>
          <a:p>
            <a:endParaRPr/>
          </a:p>
        </p:txBody>
      </p:sp>
      <p:sp>
        <p:nvSpPr>
          <p:cNvPr id="166" name="object 166"/>
          <p:cNvSpPr/>
          <p:nvPr/>
        </p:nvSpPr>
        <p:spPr>
          <a:xfrm>
            <a:off x="3396754" y="7840688"/>
            <a:ext cx="0" cy="107314"/>
          </a:xfrm>
          <a:custGeom>
            <a:avLst/>
            <a:gdLst/>
            <a:ahLst/>
            <a:cxnLst/>
            <a:rect l="l" t="t" r="r" b="b"/>
            <a:pathLst>
              <a:path h="107315">
                <a:moveTo>
                  <a:pt x="0" y="0"/>
                </a:moveTo>
                <a:lnTo>
                  <a:pt x="0" y="106768"/>
                </a:lnTo>
              </a:path>
            </a:pathLst>
          </a:custGeom>
          <a:ln w="3175">
            <a:solidFill>
              <a:srgbClr val="F14924"/>
            </a:solidFill>
          </a:ln>
        </p:spPr>
        <p:txBody>
          <a:bodyPr wrap="square" lIns="0" tIns="0" rIns="0" bIns="0" rtlCol="0"/>
          <a:lstStyle/>
          <a:p>
            <a:endParaRPr/>
          </a:p>
        </p:txBody>
      </p:sp>
      <p:sp>
        <p:nvSpPr>
          <p:cNvPr id="167" name="object 167"/>
          <p:cNvSpPr/>
          <p:nvPr/>
        </p:nvSpPr>
        <p:spPr>
          <a:xfrm>
            <a:off x="3120263" y="7840688"/>
            <a:ext cx="277240" cy="282943"/>
          </a:xfrm>
          <a:prstGeom prst="rect">
            <a:avLst/>
          </a:prstGeom>
          <a:blipFill>
            <a:blip r:embed="rId132" cstate="print"/>
            <a:stretch>
              <a:fillRect/>
            </a:stretch>
          </a:blipFill>
        </p:spPr>
        <p:txBody>
          <a:bodyPr wrap="square" lIns="0" tIns="0" rIns="0" bIns="0" rtlCol="0"/>
          <a:lstStyle/>
          <a:p>
            <a:endParaRPr/>
          </a:p>
        </p:txBody>
      </p:sp>
      <p:sp>
        <p:nvSpPr>
          <p:cNvPr id="168" name="object 168"/>
          <p:cNvSpPr/>
          <p:nvPr/>
        </p:nvSpPr>
        <p:spPr>
          <a:xfrm>
            <a:off x="3120263" y="7840688"/>
            <a:ext cx="197358" cy="194398"/>
          </a:xfrm>
          <a:prstGeom prst="rect">
            <a:avLst/>
          </a:prstGeom>
          <a:blipFill>
            <a:blip r:embed="rId133" cstate="print"/>
            <a:stretch>
              <a:fillRect/>
            </a:stretch>
          </a:blipFill>
        </p:spPr>
        <p:txBody>
          <a:bodyPr wrap="square" lIns="0" tIns="0" rIns="0" bIns="0" rtlCol="0"/>
          <a:lstStyle/>
          <a:p>
            <a:endParaRPr/>
          </a:p>
        </p:txBody>
      </p:sp>
      <p:sp>
        <p:nvSpPr>
          <p:cNvPr id="169" name="object 169"/>
          <p:cNvSpPr/>
          <p:nvPr/>
        </p:nvSpPr>
        <p:spPr>
          <a:xfrm>
            <a:off x="3116305" y="7870172"/>
            <a:ext cx="210820" cy="221615"/>
          </a:xfrm>
          <a:custGeom>
            <a:avLst/>
            <a:gdLst/>
            <a:ahLst/>
            <a:cxnLst/>
            <a:rect l="l" t="t" r="r" b="b"/>
            <a:pathLst>
              <a:path w="210820" h="221615">
                <a:moveTo>
                  <a:pt x="210337" y="0"/>
                </a:moveTo>
                <a:lnTo>
                  <a:pt x="142254" y="6169"/>
                </a:lnTo>
                <a:lnTo>
                  <a:pt x="86791" y="23139"/>
                </a:lnTo>
                <a:lnTo>
                  <a:pt x="44219" y="48731"/>
                </a:lnTo>
                <a:lnTo>
                  <a:pt x="15163" y="80962"/>
                </a:lnTo>
                <a:lnTo>
                  <a:pt x="997" y="117808"/>
                </a:lnTo>
                <a:lnTo>
                  <a:pt x="0" y="130594"/>
                </a:lnTo>
                <a:lnTo>
                  <a:pt x="631" y="140712"/>
                </a:lnTo>
                <a:lnTo>
                  <a:pt x="16083" y="178202"/>
                </a:lnTo>
                <a:lnTo>
                  <a:pt x="46445" y="203757"/>
                </a:lnTo>
                <a:lnTo>
                  <a:pt x="90725" y="218452"/>
                </a:lnTo>
                <a:lnTo>
                  <a:pt x="115735" y="221018"/>
                </a:lnTo>
                <a:lnTo>
                  <a:pt x="117538" y="178054"/>
                </a:lnTo>
                <a:lnTo>
                  <a:pt x="106059" y="177188"/>
                </a:lnTo>
                <a:lnTo>
                  <a:pt x="95640" y="175655"/>
                </a:lnTo>
                <a:lnTo>
                  <a:pt x="59059" y="160841"/>
                </a:lnTo>
                <a:lnTo>
                  <a:pt x="42989" y="124612"/>
                </a:lnTo>
                <a:lnTo>
                  <a:pt x="44411" y="118021"/>
                </a:lnTo>
                <a:lnTo>
                  <a:pt x="75893" y="78590"/>
                </a:lnTo>
                <a:lnTo>
                  <a:pt x="110908" y="59656"/>
                </a:lnTo>
                <a:lnTo>
                  <a:pt x="150417" y="48381"/>
                </a:lnTo>
                <a:lnTo>
                  <a:pt x="188846" y="43637"/>
                </a:lnTo>
                <a:lnTo>
                  <a:pt x="210337" y="43002"/>
                </a:lnTo>
                <a:lnTo>
                  <a:pt x="210337" y="0"/>
                </a:lnTo>
                <a:close/>
              </a:path>
            </a:pathLst>
          </a:custGeom>
          <a:solidFill>
            <a:srgbClr val="181A1A">
              <a:alpha val="84999"/>
            </a:srgbClr>
          </a:solidFill>
        </p:spPr>
        <p:txBody>
          <a:bodyPr wrap="square" lIns="0" tIns="0" rIns="0" bIns="0" rtlCol="0"/>
          <a:lstStyle/>
          <a:p>
            <a:endParaRPr/>
          </a:p>
        </p:txBody>
      </p:sp>
      <p:sp>
        <p:nvSpPr>
          <p:cNvPr id="170" name="object 170"/>
          <p:cNvSpPr/>
          <p:nvPr/>
        </p:nvSpPr>
        <p:spPr>
          <a:xfrm>
            <a:off x="3303971" y="7833847"/>
            <a:ext cx="68564" cy="115658"/>
          </a:xfrm>
          <a:prstGeom prst="rect">
            <a:avLst/>
          </a:prstGeom>
          <a:blipFill>
            <a:blip r:embed="rId134" cstate="print"/>
            <a:stretch>
              <a:fillRect/>
            </a:stretch>
          </a:blipFill>
        </p:spPr>
        <p:txBody>
          <a:bodyPr wrap="square" lIns="0" tIns="0" rIns="0" bIns="0" rtlCol="0"/>
          <a:lstStyle/>
          <a:p>
            <a:endParaRPr/>
          </a:p>
        </p:txBody>
      </p:sp>
      <p:sp>
        <p:nvSpPr>
          <p:cNvPr id="171" name="object 171"/>
          <p:cNvSpPr/>
          <p:nvPr/>
        </p:nvSpPr>
        <p:spPr>
          <a:xfrm>
            <a:off x="3124187" y="7846542"/>
            <a:ext cx="269620" cy="270560"/>
          </a:xfrm>
          <a:prstGeom prst="rect">
            <a:avLst/>
          </a:prstGeom>
          <a:blipFill>
            <a:blip r:embed="rId135" cstate="print"/>
            <a:stretch>
              <a:fillRect/>
            </a:stretch>
          </a:blipFill>
        </p:spPr>
        <p:txBody>
          <a:bodyPr wrap="square" lIns="0" tIns="0" rIns="0" bIns="0" rtlCol="0"/>
          <a:lstStyle/>
          <a:p>
            <a:endParaRPr/>
          </a:p>
        </p:txBody>
      </p:sp>
      <p:sp>
        <p:nvSpPr>
          <p:cNvPr id="172" name="object 172"/>
          <p:cNvSpPr/>
          <p:nvPr/>
        </p:nvSpPr>
        <p:spPr>
          <a:xfrm>
            <a:off x="3124187" y="7846542"/>
            <a:ext cx="179781" cy="118224"/>
          </a:xfrm>
          <a:prstGeom prst="rect">
            <a:avLst/>
          </a:prstGeom>
          <a:blipFill>
            <a:blip r:embed="rId136" cstate="print"/>
            <a:stretch>
              <a:fillRect/>
            </a:stretch>
          </a:blipFill>
        </p:spPr>
        <p:txBody>
          <a:bodyPr wrap="square" lIns="0" tIns="0" rIns="0" bIns="0" rtlCol="0"/>
          <a:lstStyle/>
          <a:p>
            <a:endParaRPr/>
          </a:p>
        </p:txBody>
      </p:sp>
      <p:sp>
        <p:nvSpPr>
          <p:cNvPr id="173" name="object 173"/>
          <p:cNvSpPr/>
          <p:nvPr/>
        </p:nvSpPr>
        <p:spPr>
          <a:xfrm>
            <a:off x="3124187" y="7846542"/>
            <a:ext cx="240207" cy="244652"/>
          </a:xfrm>
          <a:prstGeom prst="rect">
            <a:avLst/>
          </a:prstGeom>
          <a:blipFill>
            <a:blip r:embed="rId137" cstate="print"/>
            <a:stretch>
              <a:fillRect/>
            </a:stretch>
          </a:blipFill>
        </p:spPr>
        <p:txBody>
          <a:bodyPr wrap="square" lIns="0" tIns="0" rIns="0" bIns="0" rtlCol="0"/>
          <a:lstStyle/>
          <a:p>
            <a:endParaRPr/>
          </a:p>
        </p:txBody>
      </p:sp>
      <p:sp>
        <p:nvSpPr>
          <p:cNvPr id="174" name="object 174"/>
          <p:cNvSpPr txBox="1"/>
          <p:nvPr/>
        </p:nvSpPr>
        <p:spPr>
          <a:xfrm>
            <a:off x="6604620" y="9067695"/>
            <a:ext cx="412750" cy="49530"/>
          </a:xfrm>
          <a:prstGeom prst="rect">
            <a:avLst/>
          </a:prstGeom>
        </p:spPr>
        <p:txBody>
          <a:bodyPr vert="horz" wrap="square" lIns="0" tIns="1270" rIns="0" bIns="0" rtlCol="0">
            <a:spAutoFit/>
          </a:bodyPr>
          <a:lstStyle/>
          <a:p>
            <a:pPr>
              <a:lnSpc>
                <a:spcPct val="100000"/>
              </a:lnSpc>
              <a:spcBef>
                <a:spcPts val="10"/>
              </a:spcBef>
            </a:pPr>
            <a:r>
              <a:rPr sz="300" b="1" spc="0" dirty="0">
                <a:solidFill>
                  <a:srgbClr val="181A1A"/>
                </a:solidFill>
                <a:latin typeface="Arial"/>
                <a:cs typeface="Arial"/>
              </a:rPr>
              <a:t>0 80 160</a:t>
            </a:r>
            <a:r>
              <a:rPr sz="300" b="1" spc="5" dirty="0">
                <a:solidFill>
                  <a:srgbClr val="181A1A"/>
                </a:solidFill>
                <a:latin typeface="Arial"/>
                <a:cs typeface="Arial"/>
              </a:rPr>
              <a:t> </a:t>
            </a:r>
            <a:r>
              <a:rPr sz="300" b="1" spc="0" dirty="0">
                <a:solidFill>
                  <a:srgbClr val="181A1A"/>
                </a:solidFill>
                <a:latin typeface="Arial"/>
                <a:cs typeface="Arial"/>
              </a:rPr>
              <a:t>320</a:t>
            </a:r>
            <a:endParaRPr sz="300">
              <a:latin typeface="Arial"/>
              <a:cs typeface="Arial"/>
            </a:endParaRPr>
          </a:p>
        </p:txBody>
      </p:sp>
      <p:sp>
        <p:nvSpPr>
          <p:cNvPr id="175" name="object 175"/>
          <p:cNvSpPr/>
          <p:nvPr/>
        </p:nvSpPr>
        <p:spPr>
          <a:xfrm>
            <a:off x="6615669" y="9120384"/>
            <a:ext cx="94615" cy="23495"/>
          </a:xfrm>
          <a:custGeom>
            <a:avLst/>
            <a:gdLst/>
            <a:ahLst/>
            <a:cxnLst/>
            <a:rect l="l" t="t" r="r" b="b"/>
            <a:pathLst>
              <a:path w="94615" h="23495">
                <a:moveTo>
                  <a:pt x="0" y="0"/>
                </a:moveTo>
                <a:lnTo>
                  <a:pt x="0" y="23152"/>
                </a:lnTo>
                <a:lnTo>
                  <a:pt x="94615" y="23152"/>
                </a:lnTo>
                <a:lnTo>
                  <a:pt x="94615" y="0"/>
                </a:lnTo>
                <a:lnTo>
                  <a:pt x="0" y="0"/>
                </a:lnTo>
                <a:close/>
              </a:path>
            </a:pathLst>
          </a:custGeom>
          <a:ln w="3175">
            <a:solidFill>
              <a:srgbClr val="181A1A"/>
            </a:solidFill>
          </a:ln>
        </p:spPr>
        <p:txBody>
          <a:bodyPr wrap="square" lIns="0" tIns="0" rIns="0" bIns="0" rtlCol="0"/>
          <a:lstStyle/>
          <a:p>
            <a:endParaRPr/>
          </a:p>
        </p:txBody>
      </p:sp>
      <p:sp>
        <p:nvSpPr>
          <p:cNvPr id="176" name="object 176"/>
          <p:cNvSpPr/>
          <p:nvPr/>
        </p:nvSpPr>
        <p:spPr>
          <a:xfrm>
            <a:off x="6710937" y="9120384"/>
            <a:ext cx="94615" cy="23495"/>
          </a:xfrm>
          <a:custGeom>
            <a:avLst/>
            <a:gdLst/>
            <a:ahLst/>
            <a:cxnLst/>
            <a:rect l="l" t="t" r="r" b="b"/>
            <a:pathLst>
              <a:path w="94615" h="23495">
                <a:moveTo>
                  <a:pt x="0" y="0"/>
                </a:moveTo>
                <a:lnTo>
                  <a:pt x="0" y="23152"/>
                </a:lnTo>
                <a:lnTo>
                  <a:pt x="94615" y="23152"/>
                </a:lnTo>
                <a:lnTo>
                  <a:pt x="94615" y="0"/>
                </a:lnTo>
                <a:lnTo>
                  <a:pt x="0" y="0"/>
                </a:lnTo>
                <a:close/>
              </a:path>
            </a:pathLst>
          </a:custGeom>
          <a:ln w="3175">
            <a:solidFill>
              <a:srgbClr val="181A1A"/>
            </a:solidFill>
          </a:ln>
        </p:spPr>
        <p:txBody>
          <a:bodyPr wrap="square" lIns="0" tIns="0" rIns="0" bIns="0" rtlCol="0"/>
          <a:lstStyle/>
          <a:p>
            <a:endParaRPr/>
          </a:p>
        </p:txBody>
      </p:sp>
      <p:sp>
        <p:nvSpPr>
          <p:cNvPr id="177" name="object 177"/>
          <p:cNvSpPr/>
          <p:nvPr/>
        </p:nvSpPr>
        <p:spPr>
          <a:xfrm>
            <a:off x="6806207" y="9120384"/>
            <a:ext cx="190500" cy="23495"/>
          </a:xfrm>
          <a:custGeom>
            <a:avLst/>
            <a:gdLst/>
            <a:ahLst/>
            <a:cxnLst/>
            <a:rect l="l" t="t" r="r" b="b"/>
            <a:pathLst>
              <a:path w="190500" h="23495">
                <a:moveTo>
                  <a:pt x="0" y="0"/>
                </a:moveTo>
                <a:lnTo>
                  <a:pt x="0" y="23152"/>
                </a:lnTo>
                <a:lnTo>
                  <a:pt x="189877" y="23152"/>
                </a:lnTo>
                <a:lnTo>
                  <a:pt x="189877" y="0"/>
                </a:lnTo>
                <a:lnTo>
                  <a:pt x="0" y="0"/>
                </a:lnTo>
                <a:close/>
              </a:path>
            </a:pathLst>
          </a:custGeom>
          <a:ln w="3175">
            <a:solidFill>
              <a:srgbClr val="181A1A"/>
            </a:solidFill>
          </a:ln>
        </p:spPr>
        <p:txBody>
          <a:bodyPr wrap="square" lIns="0" tIns="0" rIns="0" bIns="0" rtlCol="0"/>
          <a:lstStyle/>
          <a:p>
            <a:endParaRPr/>
          </a:p>
        </p:txBody>
      </p:sp>
      <p:sp>
        <p:nvSpPr>
          <p:cNvPr id="178" name="object 178"/>
          <p:cNvSpPr/>
          <p:nvPr/>
        </p:nvSpPr>
        <p:spPr>
          <a:xfrm>
            <a:off x="6399403" y="8998656"/>
            <a:ext cx="137119" cy="136410"/>
          </a:xfrm>
          <a:prstGeom prst="rect">
            <a:avLst/>
          </a:prstGeom>
          <a:blipFill>
            <a:blip r:embed="rId138" cstate="print"/>
            <a:stretch>
              <a:fillRect/>
            </a:stretch>
          </a:blipFill>
        </p:spPr>
        <p:txBody>
          <a:bodyPr wrap="square" lIns="0" tIns="0" rIns="0" bIns="0" rtlCol="0"/>
          <a:lstStyle/>
          <a:p>
            <a:endParaRPr/>
          </a:p>
        </p:txBody>
      </p:sp>
      <p:sp>
        <p:nvSpPr>
          <p:cNvPr id="179" name="object 179"/>
          <p:cNvSpPr/>
          <p:nvPr/>
        </p:nvSpPr>
        <p:spPr>
          <a:xfrm>
            <a:off x="2556891" y="6247973"/>
            <a:ext cx="1908542" cy="1908537"/>
          </a:xfrm>
          <a:prstGeom prst="rect">
            <a:avLst/>
          </a:prstGeom>
          <a:blipFill>
            <a:blip r:embed="rId139" cstate="print"/>
            <a:stretch>
              <a:fillRect/>
            </a:stretch>
          </a:blipFill>
        </p:spPr>
        <p:txBody>
          <a:bodyPr wrap="square" lIns="0" tIns="0" rIns="0" bIns="0" rtlCol="0"/>
          <a:lstStyle/>
          <a:p>
            <a:endParaRPr/>
          </a:p>
        </p:txBody>
      </p:sp>
      <p:sp>
        <p:nvSpPr>
          <p:cNvPr id="180" name="object 180"/>
          <p:cNvSpPr/>
          <p:nvPr/>
        </p:nvSpPr>
        <p:spPr>
          <a:xfrm>
            <a:off x="3137672" y="7888109"/>
            <a:ext cx="193040" cy="180340"/>
          </a:xfrm>
          <a:custGeom>
            <a:avLst/>
            <a:gdLst/>
            <a:ahLst/>
            <a:cxnLst/>
            <a:rect l="l" t="t" r="r" b="b"/>
            <a:pathLst>
              <a:path w="193039" h="180340">
                <a:moveTo>
                  <a:pt x="91613" y="180276"/>
                </a:moveTo>
                <a:lnTo>
                  <a:pt x="54470" y="174594"/>
                </a:lnTo>
                <a:lnTo>
                  <a:pt x="26885" y="162162"/>
                </a:lnTo>
                <a:lnTo>
                  <a:pt x="8761" y="144516"/>
                </a:lnTo>
                <a:lnTo>
                  <a:pt x="0" y="123192"/>
                </a:lnTo>
                <a:lnTo>
                  <a:pt x="504" y="99726"/>
                </a:lnTo>
                <a:lnTo>
                  <a:pt x="28919" y="52517"/>
                </a:lnTo>
                <a:lnTo>
                  <a:pt x="93225" y="15177"/>
                </a:lnTo>
                <a:lnTo>
                  <a:pt x="138593" y="4050"/>
                </a:lnTo>
                <a:lnTo>
                  <a:pt x="192641" y="0"/>
                </a:lnTo>
              </a:path>
            </a:pathLst>
          </a:custGeom>
          <a:ln w="33070">
            <a:solidFill>
              <a:srgbClr val="FFFFFF"/>
            </a:solidFill>
          </a:ln>
        </p:spPr>
        <p:txBody>
          <a:bodyPr wrap="square" lIns="0" tIns="0" rIns="0" bIns="0" rtlCol="0"/>
          <a:lstStyle/>
          <a:p>
            <a:endParaRPr/>
          </a:p>
        </p:txBody>
      </p:sp>
      <p:sp>
        <p:nvSpPr>
          <p:cNvPr id="181" name="object 181"/>
          <p:cNvSpPr/>
          <p:nvPr/>
        </p:nvSpPr>
        <p:spPr>
          <a:xfrm>
            <a:off x="3310493" y="7839719"/>
            <a:ext cx="52069" cy="97155"/>
          </a:xfrm>
          <a:custGeom>
            <a:avLst/>
            <a:gdLst/>
            <a:ahLst/>
            <a:cxnLst/>
            <a:rect l="l" t="t" r="r" b="b"/>
            <a:pathLst>
              <a:path w="52070" h="97154">
                <a:moveTo>
                  <a:pt x="0" y="0"/>
                </a:moveTo>
                <a:lnTo>
                  <a:pt x="0" y="96786"/>
                </a:lnTo>
                <a:lnTo>
                  <a:pt x="52057" y="48399"/>
                </a:lnTo>
                <a:lnTo>
                  <a:pt x="0" y="0"/>
                </a:lnTo>
                <a:close/>
              </a:path>
            </a:pathLst>
          </a:custGeom>
          <a:solidFill>
            <a:srgbClr val="FFFFFF">
              <a:alpha val="84999"/>
            </a:srgbClr>
          </a:solidFill>
        </p:spPr>
        <p:txBody>
          <a:bodyPr wrap="square" lIns="0" tIns="0" rIns="0" bIns="0" rtlCol="0"/>
          <a:lstStyle/>
          <a:p>
            <a:endParaRPr/>
          </a:p>
        </p:txBody>
      </p:sp>
      <p:sp>
        <p:nvSpPr>
          <p:cNvPr id="182" name="object 182"/>
          <p:cNvSpPr/>
          <p:nvPr/>
        </p:nvSpPr>
        <p:spPr>
          <a:xfrm>
            <a:off x="4647946" y="7215682"/>
            <a:ext cx="361315" cy="316865"/>
          </a:xfrm>
          <a:custGeom>
            <a:avLst/>
            <a:gdLst/>
            <a:ahLst/>
            <a:cxnLst/>
            <a:rect l="l" t="t" r="r" b="b"/>
            <a:pathLst>
              <a:path w="361314" h="316865">
                <a:moveTo>
                  <a:pt x="0" y="316674"/>
                </a:moveTo>
                <a:lnTo>
                  <a:pt x="361289" y="316674"/>
                </a:lnTo>
                <a:lnTo>
                  <a:pt x="361289" y="0"/>
                </a:lnTo>
                <a:lnTo>
                  <a:pt x="0" y="0"/>
                </a:lnTo>
                <a:lnTo>
                  <a:pt x="0" y="316674"/>
                </a:lnTo>
                <a:close/>
              </a:path>
            </a:pathLst>
          </a:custGeom>
          <a:solidFill>
            <a:srgbClr val="8DC63F">
              <a:alpha val="39999"/>
            </a:srgbClr>
          </a:solidFill>
        </p:spPr>
        <p:txBody>
          <a:bodyPr wrap="square" lIns="0" tIns="0" rIns="0" bIns="0" rtlCol="0"/>
          <a:lstStyle/>
          <a:p>
            <a:endParaRPr/>
          </a:p>
        </p:txBody>
      </p:sp>
      <p:sp>
        <p:nvSpPr>
          <p:cNvPr id="183" name="object 183"/>
          <p:cNvSpPr/>
          <p:nvPr/>
        </p:nvSpPr>
        <p:spPr>
          <a:xfrm>
            <a:off x="6093701" y="5860116"/>
            <a:ext cx="796925" cy="699135"/>
          </a:xfrm>
          <a:custGeom>
            <a:avLst/>
            <a:gdLst/>
            <a:ahLst/>
            <a:cxnLst/>
            <a:rect l="l" t="t" r="r" b="b"/>
            <a:pathLst>
              <a:path w="796925" h="699134">
                <a:moveTo>
                  <a:pt x="495065" y="0"/>
                </a:moveTo>
                <a:lnTo>
                  <a:pt x="0" y="155255"/>
                </a:lnTo>
                <a:lnTo>
                  <a:pt x="19119" y="215636"/>
                </a:lnTo>
                <a:lnTo>
                  <a:pt x="79927" y="357832"/>
                </a:lnTo>
                <a:lnTo>
                  <a:pt x="187560" y="523435"/>
                </a:lnTo>
                <a:lnTo>
                  <a:pt x="347160" y="654037"/>
                </a:lnTo>
                <a:lnTo>
                  <a:pt x="441980" y="698658"/>
                </a:lnTo>
                <a:lnTo>
                  <a:pt x="681638" y="698658"/>
                </a:lnTo>
                <a:lnTo>
                  <a:pt x="796626" y="602081"/>
                </a:lnTo>
                <a:lnTo>
                  <a:pt x="689133" y="59702"/>
                </a:lnTo>
                <a:lnTo>
                  <a:pt x="495065" y="0"/>
                </a:lnTo>
                <a:close/>
              </a:path>
            </a:pathLst>
          </a:custGeom>
          <a:solidFill>
            <a:srgbClr val="8DC63F">
              <a:alpha val="39999"/>
            </a:srgbClr>
          </a:solidFill>
        </p:spPr>
        <p:txBody>
          <a:bodyPr wrap="square" lIns="0" tIns="0" rIns="0" bIns="0" rtlCol="0"/>
          <a:lstStyle/>
          <a:p>
            <a:endParaRPr/>
          </a:p>
        </p:txBody>
      </p:sp>
      <p:sp>
        <p:nvSpPr>
          <p:cNvPr id="184" name="object 184"/>
          <p:cNvSpPr/>
          <p:nvPr/>
        </p:nvSpPr>
        <p:spPr>
          <a:xfrm>
            <a:off x="2853504" y="6347108"/>
            <a:ext cx="1296035" cy="749935"/>
          </a:xfrm>
          <a:custGeom>
            <a:avLst/>
            <a:gdLst/>
            <a:ahLst/>
            <a:cxnLst/>
            <a:rect l="l" t="t" r="r" b="b"/>
            <a:pathLst>
              <a:path w="1296035" h="749934">
                <a:moveTo>
                  <a:pt x="0" y="0"/>
                </a:moveTo>
                <a:lnTo>
                  <a:pt x="0" y="749477"/>
                </a:lnTo>
                <a:lnTo>
                  <a:pt x="36848" y="744434"/>
                </a:lnTo>
                <a:lnTo>
                  <a:pt x="126873" y="729530"/>
                </a:lnTo>
                <a:lnTo>
                  <a:pt x="239290" y="705109"/>
                </a:lnTo>
                <a:lnTo>
                  <a:pt x="343319" y="671512"/>
                </a:lnTo>
                <a:lnTo>
                  <a:pt x="409071" y="640707"/>
                </a:lnTo>
                <a:lnTo>
                  <a:pt x="707961" y="487918"/>
                </a:lnTo>
                <a:lnTo>
                  <a:pt x="760601" y="461561"/>
                </a:lnTo>
                <a:lnTo>
                  <a:pt x="811002" y="436957"/>
                </a:lnTo>
                <a:lnTo>
                  <a:pt x="858020" y="414862"/>
                </a:lnTo>
                <a:lnTo>
                  <a:pt x="900514" y="396028"/>
                </a:lnTo>
                <a:lnTo>
                  <a:pt x="937341" y="381208"/>
                </a:lnTo>
                <a:lnTo>
                  <a:pt x="1041356" y="351690"/>
                </a:lnTo>
                <a:lnTo>
                  <a:pt x="1100235" y="345201"/>
                </a:lnTo>
                <a:lnTo>
                  <a:pt x="1295596" y="345201"/>
                </a:lnTo>
                <a:lnTo>
                  <a:pt x="1292860" y="6108"/>
                </a:lnTo>
                <a:lnTo>
                  <a:pt x="0" y="0"/>
                </a:lnTo>
                <a:close/>
              </a:path>
              <a:path w="1296035" h="749934">
                <a:moveTo>
                  <a:pt x="1295596" y="345201"/>
                </a:moveTo>
                <a:lnTo>
                  <a:pt x="1100235" y="345201"/>
                </a:lnTo>
                <a:lnTo>
                  <a:pt x="1174788" y="351690"/>
                </a:lnTo>
                <a:lnTo>
                  <a:pt x="1295806" y="371157"/>
                </a:lnTo>
                <a:lnTo>
                  <a:pt x="1295596" y="345201"/>
                </a:lnTo>
                <a:close/>
              </a:path>
            </a:pathLst>
          </a:custGeom>
          <a:solidFill>
            <a:srgbClr val="8DC63F">
              <a:alpha val="39999"/>
            </a:srgbClr>
          </a:solidFill>
        </p:spPr>
        <p:txBody>
          <a:bodyPr wrap="square" lIns="0" tIns="0" rIns="0" bIns="0" rtlCol="0"/>
          <a:lstStyle/>
          <a:p>
            <a:endParaRPr/>
          </a:p>
        </p:txBody>
      </p:sp>
      <p:sp>
        <p:nvSpPr>
          <p:cNvPr id="185" name="object 185"/>
          <p:cNvSpPr/>
          <p:nvPr/>
        </p:nvSpPr>
        <p:spPr>
          <a:xfrm>
            <a:off x="2362720" y="5327903"/>
            <a:ext cx="1170305" cy="240029"/>
          </a:xfrm>
          <a:custGeom>
            <a:avLst/>
            <a:gdLst/>
            <a:ahLst/>
            <a:cxnLst/>
            <a:rect l="l" t="t" r="r" b="b"/>
            <a:pathLst>
              <a:path w="1170304" h="240029">
                <a:moveTo>
                  <a:pt x="1170012" y="0"/>
                </a:moveTo>
                <a:lnTo>
                  <a:pt x="1216" y="0"/>
                </a:lnTo>
                <a:lnTo>
                  <a:pt x="0" y="239585"/>
                </a:lnTo>
                <a:lnTo>
                  <a:pt x="1170012" y="239585"/>
                </a:lnTo>
                <a:lnTo>
                  <a:pt x="1170012" y="0"/>
                </a:lnTo>
                <a:close/>
              </a:path>
            </a:pathLst>
          </a:custGeom>
          <a:solidFill>
            <a:srgbClr val="8DC63F">
              <a:alpha val="39999"/>
            </a:srgbClr>
          </a:solidFill>
        </p:spPr>
        <p:txBody>
          <a:bodyPr wrap="square" lIns="0" tIns="0" rIns="0" bIns="0" rtlCol="0"/>
          <a:lstStyle/>
          <a:p>
            <a:endParaRPr/>
          </a:p>
        </p:txBody>
      </p:sp>
      <p:sp>
        <p:nvSpPr>
          <p:cNvPr id="186" name="object 186"/>
          <p:cNvSpPr/>
          <p:nvPr/>
        </p:nvSpPr>
        <p:spPr>
          <a:xfrm>
            <a:off x="464566" y="6590338"/>
            <a:ext cx="2306955" cy="1052830"/>
          </a:xfrm>
          <a:custGeom>
            <a:avLst/>
            <a:gdLst/>
            <a:ahLst/>
            <a:cxnLst/>
            <a:rect l="l" t="t" r="r" b="b"/>
            <a:pathLst>
              <a:path w="2306955" h="1052829">
                <a:moveTo>
                  <a:pt x="503313" y="676108"/>
                </a:moveTo>
                <a:lnTo>
                  <a:pt x="450884" y="688171"/>
                </a:lnTo>
                <a:lnTo>
                  <a:pt x="398095" y="712057"/>
                </a:lnTo>
                <a:lnTo>
                  <a:pt x="348530" y="742751"/>
                </a:lnTo>
                <a:lnTo>
                  <a:pt x="305772" y="775239"/>
                </a:lnTo>
                <a:lnTo>
                  <a:pt x="273405" y="804505"/>
                </a:lnTo>
                <a:lnTo>
                  <a:pt x="231417" y="847799"/>
                </a:lnTo>
                <a:lnTo>
                  <a:pt x="197269" y="891093"/>
                </a:lnTo>
                <a:lnTo>
                  <a:pt x="92760" y="942020"/>
                </a:lnTo>
                <a:lnTo>
                  <a:pt x="0" y="942020"/>
                </a:lnTo>
                <a:lnTo>
                  <a:pt x="0" y="1052330"/>
                </a:lnTo>
                <a:lnTo>
                  <a:pt x="4486" y="1052515"/>
                </a:lnTo>
                <a:lnTo>
                  <a:pt x="37491" y="1052725"/>
                </a:lnTo>
                <a:lnTo>
                  <a:pt x="70357" y="1050834"/>
                </a:lnTo>
                <a:lnTo>
                  <a:pt x="152364" y="1019379"/>
                </a:lnTo>
                <a:lnTo>
                  <a:pt x="203222" y="993437"/>
                </a:lnTo>
                <a:lnTo>
                  <a:pt x="246985" y="969001"/>
                </a:lnTo>
                <a:lnTo>
                  <a:pt x="290952" y="937931"/>
                </a:lnTo>
                <a:lnTo>
                  <a:pt x="327417" y="903791"/>
                </a:lnTo>
                <a:lnTo>
                  <a:pt x="348729" y="884185"/>
                </a:lnTo>
                <a:lnTo>
                  <a:pt x="401097" y="844405"/>
                </a:lnTo>
                <a:lnTo>
                  <a:pt x="458533" y="810474"/>
                </a:lnTo>
                <a:lnTo>
                  <a:pt x="532987" y="784161"/>
                </a:lnTo>
                <a:lnTo>
                  <a:pt x="573369" y="777511"/>
                </a:lnTo>
                <a:lnTo>
                  <a:pt x="730763" y="777511"/>
                </a:lnTo>
                <a:lnTo>
                  <a:pt x="724748" y="769797"/>
                </a:lnTo>
                <a:lnTo>
                  <a:pt x="687867" y="733891"/>
                </a:lnTo>
                <a:lnTo>
                  <a:pt x="651009" y="711547"/>
                </a:lnTo>
                <a:lnTo>
                  <a:pt x="605480" y="691670"/>
                </a:lnTo>
                <a:lnTo>
                  <a:pt x="555007" y="678458"/>
                </a:lnTo>
                <a:lnTo>
                  <a:pt x="503313" y="676108"/>
                </a:lnTo>
                <a:close/>
              </a:path>
              <a:path w="2306955" h="1052829">
                <a:moveTo>
                  <a:pt x="1106676" y="1020010"/>
                </a:moveTo>
                <a:lnTo>
                  <a:pt x="1012541" y="1020010"/>
                </a:lnTo>
                <a:lnTo>
                  <a:pt x="1052715" y="1020976"/>
                </a:lnTo>
                <a:lnTo>
                  <a:pt x="1088106" y="1022665"/>
                </a:lnTo>
                <a:lnTo>
                  <a:pt x="1106676" y="1020010"/>
                </a:lnTo>
                <a:close/>
              </a:path>
              <a:path w="2306955" h="1052829">
                <a:moveTo>
                  <a:pt x="730763" y="777511"/>
                </a:moveTo>
                <a:lnTo>
                  <a:pt x="573369" y="777511"/>
                </a:lnTo>
                <a:lnTo>
                  <a:pt x="606336" y="779118"/>
                </a:lnTo>
                <a:lnTo>
                  <a:pt x="630686" y="787725"/>
                </a:lnTo>
                <a:lnTo>
                  <a:pt x="653356" y="802073"/>
                </a:lnTo>
                <a:lnTo>
                  <a:pt x="679386" y="825098"/>
                </a:lnTo>
                <a:lnTo>
                  <a:pt x="713816" y="859737"/>
                </a:lnTo>
                <a:lnTo>
                  <a:pt x="752959" y="899933"/>
                </a:lnTo>
                <a:lnTo>
                  <a:pt x="790701" y="937186"/>
                </a:lnTo>
                <a:lnTo>
                  <a:pt x="828444" y="970799"/>
                </a:lnTo>
                <a:lnTo>
                  <a:pt x="867587" y="1000072"/>
                </a:lnTo>
                <a:lnTo>
                  <a:pt x="912919" y="1017540"/>
                </a:lnTo>
                <a:lnTo>
                  <a:pt x="963590" y="1021526"/>
                </a:lnTo>
                <a:lnTo>
                  <a:pt x="1012541" y="1020010"/>
                </a:lnTo>
                <a:lnTo>
                  <a:pt x="1106676" y="1020010"/>
                </a:lnTo>
                <a:lnTo>
                  <a:pt x="1164163" y="1003624"/>
                </a:lnTo>
                <a:lnTo>
                  <a:pt x="1200518" y="980667"/>
                </a:lnTo>
                <a:lnTo>
                  <a:pt x="1237094" y="946445"/>
                </a:lnTo>
                <a:lnTo>
                  <a:pt x="1251427" y="931587"/>
                </a:lnTo>
                <a:lnTo>
                  <a:pt x="968572" y="931587"/>
                </a:lnTo>
                <a:lnTo>
                  <a:pt x="917790" y="924243"/>
                </a:lnTo>
                <a:lnTo>
                  <a:pt x="872119" y="906491"/>
                </a:lnTo>
                <a:lnTo>
                  <a:pt x="831684" y="881423"/>
                </a:lnTo>
                <a:lnTo>
                  <a:pt x="796606" y="852129"/>
                </a:lnTo>
                <a:lnTo>
                  <a:pt x="767009" y="821700"/>
                </a:lnTo>
                <a:lnTo>
                  <a:pt x="743016" y="793226"/>
                </a:lnTo>
                <a:lnTo>
                  <a:pt x="730763" y="777511"/>
                </a:lnTo>
                <a:close/>
              </a:path>
              <a:path w="2306955" h="1052829">
                <a:moveTo>
                  <a:pt x="1557711" y="669243"/>
                </a:moveTo>
                <a:lnTo>
                  <a:pt x="1503513" y="670735"/>
                </a:lnTo>
                <a:lnTo>
                  <a:pt x="1461782" y="686560"/>
                </a:lnTo>
                <a:lnTo>
                  <a:pt x="1422129" y="707843"/>
                </a:lnTo>
                <a:lnTo>
                  <a:pt x="1372442" y="722464"/>
                </a:lnTo>
                <a:lnTo>
                  <a:pt x="1319888" y="734504"/>
                </a:lnTo>
                <a:lnTo>
                  <a:pt x="1271634" y="748048"/>
                </a:lnTo>
                <a:lnTo>
                  <a:pt x="1234846" y="767180"/>
                </a:lnTo>
                <a:lnTo>
                  <a:pt x="1197859" y="816167"/>
                </a:lnTo>
                <a:lnTo>
                  <a:pt x="1177186" y="845183"/>
                </a:lnTo>
                <a:lnTo>
                  <a:pt x="1145937" y="874448"/>
                </a:lnTo>
                <a:lnTo>
                  <a:pt x="1097270" y="901890"/>
                </a:lnTo>
                <a:lnTo>
                  <a:pt x="1024343" y="925434"/>
                </a:lnTo>
                <a:lnTo>
                  <a:pt x="968572" y="931587"/>
                </a:lnTo>
                <a:lnTo>
                  <a:pt x="1251427" y="931587"/>
                </a:lnTo>
                <a:lnTo>
                  <a:pt x="1314723" y="869606"/>
                </a:lnTo>
                <a:lnTo>
                  <a:pt x="1351292" y="846301"/>
                </a:lnTo>
                <a:lnTo>
                  <a:pt x="1390393" y="837924"/>
                </a:lnTo>
                <a:lnTo>
                  <a:pt x="1434530" y="836407"/>
                </a:lnTo>
                <a:lnTo>
                  <a:pt x="1484804" y="836407"/>
                </a:lnTo>
                <a:lnTo>
                  <a:pt x="1515529" y="834363"/>
                </a:lnTo>
                <a:lnTo>
                  <a:pt x="1551693" y="829332"/>
                </a:lnTo>
                <a:lnTo>
                  <a:pt x="1659061" y="815761"/>
                </a:lnTo>
                <a:lnTo>
                  <a:pt x="1712839" y="807078"/>
                </a:lnTo>
                <a:lnTo>
                  <a:pt x="1755063" y="797037"/>
                </a:lnTo>
                <a:lnTo>
                  <a:pt x="1791365" y="781780"/>
                </a:lnTo>
                <a:lnTo>
                  <a:pt x="1820041" y="763444"/>
                </a:lnTo>
                <a:lnTo>
                  <a:pt x="1846534" y="742868"/>
                </a:lnTo>
                <a:lnTo>
                  <a:pt x="1876285" y="720888"/>
                </a:lnTo>
                <a:lnTo>
                  <a:pt x="1907914" y="698227"/>
                </a:lnTo>
                <a:lnTo>
                  <a:pt x="1936810" y="673914"/>
                </a:lnTo>
                <a:lnTo>
                  <a:pt x="1937283" y="673425"/>
                </a:lnTo>
                <a:lnTo>
                  <a:pt x="1664530" y="673425"/>
                </a:lnTo>
                <a:lnTo>
                  <a:pt x="1614632" y="673126"/>
                </a:lnTo>
                <a:lnTo>
                  <a:pt x="1557711" y="669243"/>
                </a:lnTo>
                <a:close/>
              </a:path>
              <a:path w="2306955" h="1052829">
                <a:moveTo>
                  <a:pt x="1484804" y="836407"/>
                </a:moveTo>
                <a:lnTo>
                  <a:pt x="1434530" y="836407"/>
                </a:lnTo>
                <a:lnTo>
                  <a:pt x="1478106" y="836853"/>
                </a:lnTo>
                <a:lnTo>
                  <a:pt x="1484804" y="836407"/>
                </a:lnTo>
                <a:close/>
              </a:path>
              <a:path w="2306955" h="1052829">
                <a:moveTo>
                  <a:pt x="2303232" y="0"/>
                </a:moveTo>
                <a:lnTo>
                  <a:pt x="2258388" y="44746"/>
                </a:lnTo>
                <a:lnTo>
                  <a:pt x="2250305" y="87727"/>
                </a:lnTo>
                <a:lnTo>
                  <a:pt x="2245661" y="137805"/>
                </a:lnTo>
                <a:lnTo>
                  <a:pt x="2240444" y="187599"/>
                </a:lnTo>
                <a:lnTo>
                  <a:pt x="2230640" y="229728"/>
                </a:lnTo>
                <a:lnTo>
                  <a:pt x="2205232" y="261520"/>
                </a:lnTo>
                <a:lnTo>
                  <a:pt x="2161767" y="287006"/>
                </a:lnTo>
                <a:lnTo>
                  <a:pt x="2109059" y="308838"/>
                </a:lnTo>
                <a:lnTo>
                  <a:pt x="2055922" y="329666"/>
                </a:lnTo>
                <a:lnTo>
                  <a:pt x="2011171" y="352144"/>
                </a:lnTo>
                <a:lnTo>
                  <a:pt x="1973276" y="377885"/>
                </a:lnTo>
                <a:lnTo>
                  <a:pt x="1934449" y="406509"/>
                </a:lnTo>
                <a:lnTo>
                  <a:pt x="1894117" y="437674"/>
                </a:lnTo>
                <a:lnTo>
                  <a:pt x="1806651" y="506258"/>
                </a:lnTo>
                <a:lnTo>
                  <a:pt x="1761907" y="550764"/>
                </a:lnTo>
                <a:lnTo>
                  <a:pt x="1736477" y="592809"/>
                </a:lnTo>
                <a:lnTo>
                  <a:pt x="1718886" y="630309"/>
                </a:lnTo>
                <a:lnTo>
                  <a:pt x="1697659" y="661185"/>
                </a:lnTo>
                <a:lnTo>
                  <a:pt x="1664530" y="673425"/>
                </a:lnTo>
                <a:lnTo>
                  <a:pt x="1937283" y="673425"/>
                </a:lnTo>
                <a:lnTo>
                  <a:pt x="1963567" y="646300"/>
                </a:lnTo>
                <a:lnTo>
                  <a:pt x="1988781" y="613738"/>
                </a:lnTo>
                <a:lnTo>
                  <a:pt x="2009518" y="584168"/>
                </a:lnTo>
                <a:lnTo>
                  <a:pt x="2025918" y="562241"/>
                </a:lnTo>
                <a:lnTo>
                  <a:pt x="2043158" y="541431"/>
                </a:lnTo>
                <a:lnTo>
                  <a:pt x="2066416" y="515212"/>
                </a:lnTo>
                <a:lnTo>
                  <a:pt x="2091160" y="491747"/>
                </a:lnTo>
                <a:lnTo>
                  <a:pt x="2124446" y="482993"/>
                </a:lnTo>
                <a:lnTo>
                  <a:pt x="2306777" y="482993"/>
                </a:lnTo>
                <a:lnTo>
                  <a:pt x="2306777" y="7275"/>
                </a:lnTo>
                <a:lnTo>
                  <a:pt x="2306474" y="4267"/>
                </a:lnTo>
                <a:lnTo>
                  <a:pt x="2303232" y="0"/>
                </a:lnTo>
                <a:close/>
              </a:path>
              <a:path w="2306955" h="1052829">
                <a:moveTo>
                  <a:pt x="2306777" y="482993"/>
                </a:moveTo>
                <a:lnTo>
                  <a:pt x="2124446" y="482993"/>
                </a:lnTo>
                <a:lnTo>
                  <a:pt x="2188807" y="488110"/>
                </a:lnTo>
                <a:lnTo>
                  <a:pt x="2306777" y="506258"/>
                </a:lnTo>
                <a:lnTo>
                  <a:pt x="2306777" y="482993"/>
                </a:lnTo>
                <a:close/>
              </a:path>
            </a:pathLst>
          </a:custGeom>
          <a:solidFill>
            <a:srgbClr val="8DC63F">
              <a:alpha val="39999"/>
            </a:srgbClr>
          </a:solidFill>
        </p:spPr>
        <p:txBody>
          <a:bodyPr wrap="square" lIns="0" tIns="0" rIns="0" bIns="0" rtlCol="0"/>
          <a:lstStyle/>
          <a:p>
            <a:endParaRPr/>
          </a:p>
        </p:txBody>
      </p:sp>
      <p:sp>
        <p:nvSpPr>
          <p:cNvPr id="187" name="object 187"/>
          <p:cNvSpPr/>
          <p:nvPr/>
        </p:nvSpPr>
        <p:spPr>
          <a:xfrm>
            <a:off x="4256803" y="5982521"/>
            <a:ext cx="1588770" cy="842644"/>
          </a:xfrm>
          <a:custGeom>
            <a:avLst/>
            <a:gdLst/>
            <a:ahLst/>
            <a:cxnLst/>
            <a:rect l="l" t="t" r="r" b="b"/>
            <a:pathLst>
              <a:path w="1588770" h="842645">
                <a:moveTo>
                  <a:pt x="0" y="583742"/>
                </a:moveTo>
                <a:lnTo>
                  <a:pt x="0" y="747966"/>
                </a:lnTo>
                <a:lnTo>
                  <a:pt x="174675" y="749452"/>
                </a:lnTo>
                <a:lnTo>
                  <a:pt x="176174" y="828586"/>
                </a:lnTo>
                <a:lnTo>
                  <a:pt x="1376489" y="842022"/>
                </a:lnTo>
                <a:lnTo>
                  <a:pt x="1378595" y="742028"/>
                </a:lnTo>
                <a:lnTo>
                  <a:pt x="1120680" y="742028"/>
                </a:lnTo>
                <a:lnTo>
                  <a:pt x="1072312" y="738889"/>
                </a:lnTo>
                <a:lnTo>
                  <a:pt x="1014074" y="731450"/>
                </a:lnTo>
                <a:lnTo>
                  <a:pt x="954095" y="721246"/>
                </a:lnTo>
                <a:lnTo>
                  <a:pt x="900504" y="709814"/>
                </a:lnTo>
                <a:lnTo>
                  <a:pt x="861428" y="698690"/>
                </a:lnTo>
                <a:lnTo>
                  <a:pt x="825920" y="687922"/>
                </a:lnTo>
                <a:lnTo>
                  <a:pt x="780419" y="676715"/>
                </a:lnTo>
                <a:lnTo>
                  <a:pt x="729113" y="665378"/>
                </a:lnTo>
                <a:lnTo>
                  <a:pt x="625837" y="643545"/>
                </a:lnTo>
                <a:lnTo>
                  <a:pt x="592371" y="635961"/>
                </a:lnTo>
                <a:lnTo>
                  <a:pt x="263944" y="635961"/>
                </a:lnTo>
                <a:lnTo>
                  <a:pt x="215525" y="634943"/>
                </a:lnTo>
                <a:lnTo>
                  <a:pt x="74318" y="634943"/>
                </a:lnTo>
                <a:lnTo>
                  <a:pt x="50757" y="630169"/>
                </a:lnTo>
                <a:lnTo>
                  <a:pt x="29436" y="614662"/>
                </a:lnTo>
                <a:lnTo>
                  <a:pt x="0" y="583742"/>
                </a:lnTo>
                <a:close/>
              </a:path>
              <a:path w="1588770" h="842645">
                <a:moveTo>
                  <a:pt x="1567573" y="0"/>
                </a:moveTo>
                <a:lnTo>
                  <a:pt x="1538577" y="15120"/>
                </a:lnTo>
                <a:lnTo>
                  <a:pt x="1495725" y="31359"/>
                </a:lnTo>
                <a:lnTo>
                  <a:pt x="1451475" y="45355"/>
                </a:lnTo>
                <a:lnTo>
                  <a:pt x="1418285" y="53746"/>
                </a:lnTo>
                <a:lnTo>
                  <a:pt x="1393089" y="69146"/>
                </a:lnTo>
                <a:lnTo>
                  <a:pt x="1366775" y="98539"/>
                </a:lnTo>
                <a:lnTo>
                  <a:pt x="1342702" y="130170"/>
                </a:lnTo>
                <a:lnTo>
                  <a:pt x="1324229" y="152285"/>
                </a:lnTo>
                <a:lnTo>
                  <a:pt x="1305754" y="180162"/>
                </a:lnTo>
                <a:lnTo>
                  <a:pt x="1282800" y="225278"/>
                </a:lnTo>
                <a:lnTo>
                  <a:pt x="1260404" y="270157"/>
                </a:lnTo>
                <a:lnTo>
                  <a:pt x="1243609" y="297319"/>
                </a:lnTo>
                <a:lnTo>
                  <a:pt x="1213003" y="357190"/>
                </a:lnTo>
                <a:lnTo>
                  <a:pt x="1199102" y="398982"/>
                </a:lnTo>
                <a:lnTo>
                  <a:pt x="1191055" y="463212"/>
                </a:lnTo>
                <a:lnTo>
                  <a:pt x="1195649" y="485024"/>
                </a:lnTo>
                <a:lnTo>
                  <a:pt x="1203322" y="505432"/>
                </a:lnTo>
                <a:lnTo>
                  <a:pt x="1212253" y="528497"/>
                </a:lnTo>
                <a:lnTo>
                  <a:pt x="1222194" y="552461"/>
                </a:lnTo>
                <a:lnTo>
                  <a:pt x="1232412" y="576838"/>
                </a:lnTo>
                <a:lnTo>
                  <a:pt x="1240390" y="607652"/>
                </a:lnTo>
                <a:lnTo>
                  <a:pt x="1243609" y="650925"/>
                </a:lnTo>
                <a:lnTo>
                  <a:pt x="1234396" y="691988"/>
                </a:lnTo>
                <a:lnTo>
                  <a:pt x="1181260" y="729999"/>
                </a:lnTo>
                <a:lnTo>
                  <a:pt x="1120680" y="742028"/>
                </a:lnTo>
                <a:lnTo>
                  <a:pt x="1378595" y="742028"/>
                </a:lnTo>
                <a:lnTo>
                  <a:pt x="1386928" y="346367"/>
                </a:lnTo>
                <a:lnTo>
                  <a:pt x="1398879" y="162737"/>
                </a:lnTo>
                <a:lnTo>
                  <a:pt x="1588477" y="156756"/>
                </a:lnTo>
                <a:lnTo>
                  <a:pt x="1588570" y="129744"/>
                </a:lnTo>
                <a:lnTo>
                  <a:pt x="1586984" y="71662"/>
                </a:lnTo>
                <a:lnTo>
                  <a:pt x="1580918" y="16938"/>
                </a:lnTo>
                <a:lnTo>
                  <a:pt x="1567573" y="0"/>
                </a:lnTo>
                <a:close/>
              </a:path>
              <a:path w="1588770" h="842645">
                <a:moveTo>
                  <a:pt x="483255" y="623664"/>
                </a:moveTo>
                <a:lnTo>
                  <a:pt x="430894" y="625407"/>
                </a:lnTo>
                <a:lnTo>
                  <a:pt x="325450" y="633666"/>
                </a:lnTo>
                <a:lnTo>
                  <a:pt x="263944" y="635961"/>
                </a:lnTo>
                <a:lnTo>
                  <a:pt x="592371" y="635961"/>
                </a:lnTo>
                <a:lnTo>
                  <a:pt x="582244" y="633666"/>
                </a:lnTo>
                <a:lnTo>
                  <a:pt x="534039" y="625836"/>
                </a:lnTo>
                <a:lnTo>
                  <a:pt x="483255" y="623664"/>
                </a:lnTo>
                <a:close/>
              </a:path>
              <a:path w="1588770" h="842645">
                <a:moveTo>
                  <a:pt x="157716" y="633064"/>
                </a:moveTo>
                <a:lnTo>
                  <a:pt x="110477" y="633666"/>
                </a:lnTo>
                <a:lnTo>
                  <a:pt x="74318" y="634943"/>
                </a:lnTo>
                <a:lnTo>
                  <a:pt x="215525" y="634943"/>
                </a:lnTo>
                <a:lnTo>
                  <a:pt x="208453" y="634795"/>
                </a:lnTo>
                <a:lnTo>
                  <a:pt x="157716" y="633064"/>
                </a:lnTo>
                <a:close/>
              </a:path>
            </a:pathLst>
          </a:custGeom>
          <a:solidFill>
            <a:srgbClr val="8DC63F">
              <a:alpha val="39999"/>
            </a:srgbClr>
          </a:solidFill>
        </p:spPr>
        <p:txBody>
          <a:bodyPr wrap="square" lIns="0" tIns="0" rIns="0" bIns="0" rtlCol="0"/>
          <a:lstStyle/>
          <a:p>
            <a:endParaRPr/>
          </a:p>
        </p:txBody>
      </p:sp>
      <p:sp>
        <p:nvSpPr>
          <p:cNvPr id="188" name="object 188"/>
          <p:cNvSpPr/>
          <p:nvPr/>
        </p:nvSpPr>
        <p:spPr>
          <a:xfrm>
            <a:off x="499002" y="7994992"/>
            <a:ext cx="0" cy="274955"/>
          </a:xfrm>
          <a:custGeom>
            <a:avLst/>
            <a:gdLst/>
            <a:ahLst/>
            <a:cxnLst/>
            <a:rect l="l" t="t" r="r" b="b"/>
            <a:pathLst>
              <a:path h="274954">
                <a:moveTo>
                  <a:pt x="0" y="0"/>
                </a:moveTo>
                <a:lnTo>
                  <a:pt x="0" y="274700"/>
                </a:lnTo>
              </a:path>
            </a:pathLst>
          </a:custGeom>
          <a:ln w="68872">
            <a:solidFill>
              <a:srgbClr val="8DC63F"/>
            </a:solidFill>
          </a:ln>
        </p:spPr>
        <p:txBody>
          <a:bodyPr wrap="square" lIns="0" tIns="0" rIns="0" bIns="0" rtlCol="0"/>
          <a:lstStyle/>
          <a:p>
            <a:endParaRPr/>
          </a:p>
        </p:txBody>
      </p:sp>
      <p:sp>
        <p:nvSpPr>
          <p:cNvPr id="189" name="object 189"/>
          <p:cNvSpPr/>
          <p:nvPr/>
        </p:nvSpPr>
        <p:spPr>
          <a:xfrm>
            <a:off x="609587" y="8017382"/>
            <a:ext cx="349885" cy="252729"/>
          </a:xfrm>
          <a:custGeom>
            <a:avLst/>
            <a:gdLst/>
            <a:ahLst/>
            <a:cxnLst/>
            <a:rect l="l" t="t" r="r" b="b"/>
            <a:pathLst>
              <a:path w="349884" h="252729">
                <a:moveTo>
                  <a:pt x="0" y="252310"/>
                </a:moveTo>
                <a:lnTo>
                  <a:pt x="349338" y="252310"/>
                </a:lnTo>
                <a:lnTo>
                  <a:pt x="349338" y="0"/>
                </a:lnTo>
                <a:lnTo>
                  <a:pt x="0" y="0"/>
                </a:lnTo>
                <a:lnTo>
                  <a:pt x="0" y="252310"/>
                </a:lnTo>
                <a:close/>
              </a:path>
            </a:pathLst>
          </a:custGeom>
          <a:solidFill>
            <a:srgbClr val="8DC63F">
              <a:alpha val="39999"/>
            </a:srgbClr>
          </a:solidFill>
        </p:spPr>
        <p:txBody>
          <a:bodyPr wrap="square" lIns="0" tIns="0" rIns="0" bIns="0" rtlCol="0"/>
          <a:lstStyle/>
          <a:p>
            <a:endParaRPr/>
          </a:p>
        </p:txBody>
      </p:sp>
      <p:sp>
        <p:nvSpPr>
          <p:cNvPr id="190" name="object 190"/>
          <p:cNvSpPr/>
          <p:nvPr/>
        </p:nvSpPr>
        <p:spPr>
          <a:xfrm>
            <a:off x="2331891" y="8021870"/>
            <a:ext cx="557530" cy="243840"/>
          </a:xfrm>
          <a:custGeom>
            <a:avLst/>
            <a:gdLst/>
            <a:ahLst/>
            <a:cxnLst/>
            <a:rect l="l" t="t" r="r" b="b"/>
            <a:pathLst>
              <a:path w="557530" h="243840">
                <a:moveTo>
                  <a:pt x="463334" y="0"/>
                </a:moveTo>
                <a:lnTo>
                  <a:pt x="0" y="0"/>
                </a:lnTo>
                <a:lnTo>
                  <a:pt x="3949" y="243344"/>
                </a:lnTo>
                <a:lnTo>
                  <a:pt x="557390" y="243344"/>
                </a:lnTo>
                <a:lnTo>
                  <a:pt x="463334" y="0"/>
                </a:lnTo>
                <a:close/>
              </a:path>
            </a:pathLst>
          </a:custGeom>
          <a:solidFill>
            <a:srgbClr val="8DC63F">
              <a:alpha val="39999"/>
            </a:srgbClr>
          </a:solidFill>
        </p:spPr>
        <p:txBody>
          <a:bodyPr wrap="square" lIns="0" tIns="0" rIns="0" bIns="0" rtlCol="0"/>
          <a:lstStyle/>
          <a:p>
            <a:endParaRPr/>
          </a:p>
        </p:txBody>
      </p:sp>
      <p:sp>
        <p:nvSpPr>
          <p:cNvPr id="191" name="object 191"/>
          <p:cNvSpPr/>
          <p:nvPr/>
        </p:nvSpPr>
        <p:spPr>
          <a:xfrm>
            <a:off x="464565" y="6597615"/>
            <a:ext cx="3663950" cy="1035050"/>
          </a:xfrm>
          <a:custGeom>
            <a:avLst/>
            <a:gdLst/>
            <a:ahLst/>
            <a:cxnLst/>
            <a:rect l="l" t="t" r="r" b="b"/>
            <a:pathLst>
              <a:path w="3663950" h="1035050">
                <a:moveTo>
                  <a:pt x="3663845" y="0"/>
                </a:moveTo>
                <a:lnTo>
                  <a:pt x="3546065" y="13574"/>
                </a:lnTo>
                <a:lnTo>
                  <a:pt x="3477413" y="24630"/>
                </a:lnTo>
                <a:lnTo>
                  <a:pt x="3431434" y="39045"/>
                </a:lnTo>
                <a:lnTo>
                  <a:pt x="3381677" y="62699"/>
                </a:lnTo>
                <a:lnTo>
                  <a:pt x="3345841" y="78624"/>
                </a:lnTo>
                <a:lnTo>
                  <a:pt x="3300714" y="95907"/>
                </a:lnTo>
                <a:lnTo>
                  <a:pt x="3249182" y="114161"/>
                </a:lnTo>
                <a:lnTo>
                  <a:pt x="3194133" y="132995"/>
                </a:lnTo>
                <a:lnTo>
                  <a:pt x="3138454" y="152024"/>
                </a:lnTo>
                <a:lnTo>
                  <a:pt x="3085033" y="170858"/>
                </a:lnTo>
                <a:lnTo>
                  <a:pt x="3036756" y="189108"/>
                </a:lnTo>
                <a:lnTo>
                  <a:pt x="2996511" y="206387"/>
                </a:lnTo>
                <a:lnTo>
                  <a:pt x="2949566" y="232236"/>
                </a:lnTo>
                <a:lnTo>
                  <a:pt x="2903119" y="263361"/>
                </a:lnTo>
                <a:lnTo>
                  <a:pt x="2857667" y="296765"/>
                </a:lnTo>
                <a:lnTo>
                  <a:pt x="2813708" y="329453"/>
                </a:lnTo>
                <a:lnTo>
                  <a:pt x="2771741" y="358428"/>
                </a:lnTo>
                <a:lnTo>
                  <a:pt x="2732262" y="380695"/>
                </a:lnTo>
                <a:lnTo>
                  <a:pt x="2683099" y="391872"/>
                </a:lnTo>
                <a:lnTo>
                  <a:pt x="2630284" y="388432"/>
                </a:lnTo>
                <a:lnTo>
                  <a:pt x="2578759" y="379404"/>
                </a:lnTo>
                <a:lnTo>
                  <a:pt x="2533469" y="373815"/>
                </a:lnTo>
                <a:lnTo>
                  <a:pt x="2499357" y="380695"/>
                </a:lnTo>
                <a:lnTo>
                  <a:pt x="2472122" y="406098"/>
                </a:lnTo>
                <a:lnTo>
                  <a:pt x="2451432" y="436119"/>
                </a:lnTo>
                <a:lnTo>
                  <a:pt x="2428054" y="461942"/>
                </a:lnTo>
                <a:lnTo>
                  <a:pt x="2392753" y="474751"/>
                </a:lnTo>
                <a:lnTo>
                  <a:pt x="2354664" y="472098"/>
                </a:lnTo>
                <a:lnTo>
                  <a:pt x="2303883" y="462477"/>
                </a:lnTo>
                <a:lnTo>
                  <a:pt x="2246979" y="450118"/>
                </a:lnTo>
                <a:lnTo>
                  <a:pt x="2190522" y="439252"/>
                </a:lnTo>
                <a:lnTo>
                  <a:pt x="2141081" y="434111"/>
                </a:lnTo>
                <a:lnTo>
                  <a:pt x="2105225" y="438924"/>
                </a:lnTo>
                <a:lnTo>
                  <a:pt x="2070326" y="465189"/>
                </a:lnTo>
                <a:lnTo>
                  <a:pt x="2032417" y="509859"/>
                </a:lnTo>
                <a:lnTo>
                  <a:pt x="1994939" y="562055"/>
                </a:lnTo>
                <a:lnTo>
                  <a:pt x="1961330" y="610892"/>
                </a:lnTo>
                <a:lnTo>
                  <a:pt x="1935033" y="645490"/>
                </a:lnTo>
                <a:lnTo>
                  <a:pt x="1898539" y="674910"/>
                </a:lnTo>
                <a:lnTo>
                  <a:pt x="1847979" y="702598"/>
                </a:lnTo>
                <a:lnTo>
                  <a:pt x="1791120" y="727168"/>
                </a:lnTo>
                <a:lnTo>
                  <a:pt x="1735731" y="747229"/>
                </a:lnTo>
                <a:lnTo>
                  <a:pt x="1684795" y="757225"/>
                </a:lnTo>
                <a:lnTo>
                  <a:pt x="1622252" y="761491"/>
                </a:lnTo>
                <a:lnTo>
                  <a:pt x="1558528" y="763071"/>
                </a:lnTo>
                <a:lnTo>
                  <a:pt x="1504047" y="765011"/>
                </a:lnTo>
                <a:lnTo>
                  <a:pt x="1469235" y="770356"/>
                </a:lnTo>
                <a:lnTo>
                  <a:pt x="1436557" y="780852"/>
                </a:lnTo>
                <a:lnTo>
                  <a:pt x="1395900" y="790508"/>
                </a:lnTo>
                <a:lnTo>
                  <a:pt x="1352722" y="796806"/>
                </a:lnTo>
                <a:lnTo>
                  <a:pt x="1312479" y="797229"/>
                </a:lnTo>
                <a:lnTo>
                  <a:pt x="1284318" y="811165"/>
                </a:lnTo>
                <a:lnTo>
                  <a:pt x="1258091" y="849608"/>
                </a:lnTo>
                <a:lnTo>
                  <a:pt x="1232509" y="899447"/>
                </a:lnTo>
                <a:lnTo>
                  <a:pt x="1206279" y="947568"/>
                </a:lnTo>
                <a:lnTo>
                  <a:pt x="1178113" y="980859"/>
                </a:lnTo>
                <a:lnTo>
                  <a:pt x="1143403" y="995786"/>
                </a:lnTo>
                <a:lnTo>
                  <a:pt x="1093018" y="1004743"/>
                </a:lnTo>
                <a:lnTo>
                  <a:pt x="1033675" y="1007729"/>
                </a:lnTo>
                <a:lnTo>
                  <a:pt x="972093" y="1004743"/>
                </a:lnTo>
                <a:lnTo>
                  <a:pt x="914990" y="995786"/>
                </a:lnTo>
                <a:lnTo>
                  <a:pt x="869083" y="980859"/>
                </a:lnTo>
                <a:lnTo>
                  <a:pt x="806901" y="929131"/>
                </a:lnTo>
                <a:lnTo>
                  <a:pt x="772659" y="890993"/>
                </a:lnTo>
                <a:lnTo>
                  <a:pt x="736900" y="850328"/>
                </a:lnTo>
                <a:lnTo>
                  <a:pt x="700065" y="811378"/>
                </a:lnTo>
                <a:lnTo>
                  <a:pt x="662592" y="778383"/>
                </a:lnTo>
                <a:lnTo>
                  <a:pt x="624919" y="755587"/>
                </a:lnTo>
                <a:lnTo>
                  <a:pt x="587486" y="747229"/>
                </a:lnTo>
                <a:lnTo>
                  <a:pt x="536572" y="756016"/>
                </a:lnTo>
                <a:lnTo>
                  <a:pt x="484740" y="778263"/>
                </a:lnTo>
                <a:lnTo>
                  <a:pt x="434712" y="808889"/>
                </a:lnTo>
                <a:lnTo>
                  <a:pt x="389209" y="842815"/>
                </a:lnTo>
                <a:lnTo>
                  <a:pt x="350954" y="874959"/>
                </a:lnTo>
                <a:lnTo>
                  <a:pt x="322666" y="900239"/>
                </a:lnTo>
                <a:lnTo>
                  <a:pt x="296188" y="920374"/>
                </a:lnTo>
                <a:lnTo>
                  <a:pt x="257800" y="944505"/>
                </a:lnTo>
                <a:lnTo>
                  <a:pt x="211498" y="970047"/>
                </a:lnTo>
                <a:lnTo>
                  <a:pt x="161279" y="994413"/>
                </a:lnTo>
                <a:lnTo>
                  <a:pt x="111137" y="1015018"/>
                </a:lnTo>
                <a:lnTo>
                  <a:pt x="65070" y="1029277"/>
                </a:lnTo>
                <a:lnTo>
                  <a:pt x="27073" y="1034605"/>
                </a:lnTo>
                <a:lnTo>
                  <a:pt x="0" y="1034605"/>
                </a:lnTo>
              </a:path>
            </a:pathLst>
          </a:custGeom>
          <a:ln w="26873">
            <a:solidFill>
              <a:srgbClr val="006738"/>
            </a:solidFill>
          </a:ln>
        </p:spPr>
        <p:txBody>
          <a:bodyPr wrap="square" lIns="0" tIns="0" rIns="0" bIns="0" rtlCol="0"/>
          <a:lstStyle/>
          <a:p>
            <a:endParaRPr/>
          </a:p>
        </p:txBody>
      </p:sp>
      <p:sp>
        <p:nvSpPr>
          <p:cNvPr id="192" name="object 192"/>
          <p:cNvSpPr/>
          <p:nvPr/>
        </p:nvSpPr>
        <p:spPr>
          <a:xfrm>
            <a:off x="4256803" y="6003423"/>
            <a:ext cx="1567815" cy="783590"/>
          </a:xfrm>
          <a:custGeom>
            <a:avLst/>
            <a:gdLst/>
            <a:ahLst/>
            <a:cxnLst/>
            <a:rect l="l" t="t" r="r" b="b"/>
            <a:pathLst>
              <a:path w="1567814" h="783590">
                <a:moveTo>
                  <a:pt x="0" y="612775"/>
                </a:moveTo>
                <a:lnTo>
                  <a:pt x="44269" y="648781"/>
                </a:lnTo>
                <a:lnTo>
                  <a:pt x="103705" y="677622"/>
                </a:lnTo>
                <a:lnTo>
                  <a:pt x="146304" y="683768"/>
                </a:lnTo>
                <a:lnTo>
                  <a:pt x="188107" y="684482"/>
                </a:lnTo>
                <a:lnTo>
                  <a:pt x="238868" y="679286"/>
                </a:lnTo>
                <a:lnTo>
                  <a:pt x="294106" y="670625"/>
                </a:lnTo>
                <a:lnTo>
                  <a:pt x="349345" y="660939"/>
                </a:lnTo>
                <a:lnTo>
                  <a:pt x="400105" y="652674"/>
                </a:lnTo>
                <a:lnTo>
                  <a:pt x="441909" y="648271"/>
                </a:lnTo>
                <a:lnTo>
                  <a:pt x="476215" y="648646"/>
                </a:lnTo>
                <a:lnTo>
                  <a:pt x="522663" y="651953"/>
                </a:lnTo>
                <a:lnTo>
                  <a:pt x="577160" y="657732"/>
                </a:lnTo>
                <a:lnTo>
                  <a:pt x="635611" y="665524"/>
                </a:lnTo>
                <a:lnTo>
                  <a:pt x="693922" y="674871"/>
                </a:lnTo>
                <a:lnTo>
                  <a:pt x="747999" y="685315"/>
                </a:lnTo>
                <a:lnTo>
                  <a:pt x="793748" y="696396"/>
                </a:lnTo>
                <a:lnTo>
                  <a:pt x="865340" y="724328"/>
                </a:lnTo>
                <a:lnTo>
                  <a:pt x="910240" y="742783"/>
                </a:lnTo>
                <a:lnTo>
                  <a:pt x="959950" y="760469"/>
                </a:lnTo>
                <a:lnTo>
                  <a:pt x="1012645" y="774832"/>
                </a:lnTo>
                <a:lnTo>
                  <a:pt x="1066501" y="783318"/>
                </a:lnTo>
                <a:lnTo>
                  <a:pt x="1119695" y="783374"/>
                </a:lnTo>
                <a:lnTo>
                  <a:pt x="1188698" y="771094"/>
                </a:lnTo>
                <a:lnTo>
                  <a:pt x="1239505" y="749595"/>
                </a:lnTo>
                <a:lnTo>
                  <a:pt x="1272955" y="719337"/>
                </a:lnTo>
                <a:lnTo>
                  <a:pt x="1289888" y="680783"/>
                </a:lnTo>
                <a:lnTo>
                  <a:pt x="1292049" y="652125"/>
                </a:lnTo>
                <a:lnTo>
                  <a:pt x="1291262" y="607001"/>
                </a:lnTo>
                <a:lnTo>
                  <a:pt x="1288558" y="549959"/>
                </a:lnTo>
                <a:lnTo>
                  <a:pt x="1284971" y="485544"/>
                </a:lnTo>
                <a:lnTo>
                  <a:pt x="1281531" y="418303"/>
                </a:lnTo>
                <a:lnTo>
                  <a:pt x="1279271" y="352782"/>
                </a:lnTo>
                <a:lnTo>
                  <a:pt x="1279222" y="293527"/>
                </a:lnTo>
                <a:lnTo>
                  <a:pt x="1282417" y="245084"/>
                </a:lnTo>
                <a:lnTo>
                  <a:pt x="1313104" y="178950"/>
                </a:lnTo>
                <a:lnTo>
                  <a:pt x="1352773" y="142817"/>
                </a:lnTo>
                <a:lnTo>
                  <a:pt x="1402315" y="106004"/>
                </a:lnTo>
                <a:lnTo>
                  <a:pt x="1455146" y="70913"/>
                </a:lnTo>
                <a:lnTo>
                  <a:pt x="1504687" y="39947"/>
                </a:lnTo>
                <a:lnTo>
                  <a:pt x="1544357" y="15509"/>
                </a:lnTo>
                <a:lnTo>
                  <a:pt x="1567573" y="0"/>
                </a:lnTo>
              </a:path>
            </a:pathLst>
          </a:custGeom>
          <a:ln w="26873">
            <a:solidFill>
              <a:srgbClr val="006738"/>
            </a:solidFill>
            <a:prstDash val="sysDash"/>
          </a:ln>
        </p:spPr>
        <p:txBody>
          <a:bodyPr wrap="square" lIns="0" tIns="0" rIns="0" bIns="0" rtlCol="0"/>
          <a:lstStyle/>
          <a:p>
            <a:endParaRPr/>
          </a:p>
        </p:txBody>
      </p:sp>
      <p:sp>
        <p:nvSpPr>
          <p:cNvPr id="193" name="object 193"/>
          <p:cNvSpPr/>
          <p:nvPr/>
        </p:nvSpPr>
        <p:spPr>
          <a:xfrm>
            <a:off x="6081163" y="5988500"/>
            <a:ext cx="967740" cy="445770"/>
          </a:xfrm>
          <a:custGeom>
            <a:avLst/>
            <a:gdLst/>
            <a:ahLst/>
            <a:cxnLst/>
            <a:rect l="l" t="t" r="r" b="b"/>
            <a:pathLst>
              <a:path w="967740" h="445770">
                <a:moveTo>
                  <a:pt x="0" y="0"/>
                </a:moveTo>
                <a:lnTo>
                  <a:pt x="48846" y="30325"/>
                </a:lnTo>
                <a:lnTo>
                  <a:pt x="96153" y="73432"/>
                </a:lnTo>
                <a:lnTo>
                  <a:pt x="116446" y="106108"/>
                </a:lnTo>
                <a:lnTo>
                  <a:pt x="136205" y="138805"/>
                </a:lnTo>
                <a:lnTo>
                  <a:pt x="161794" y="178732"/>
                </a:lnTo>
                <a:lnTo>
                  <a:pt x="191963" y="221337"/>
                </a:lnTo>
                <a:lnTo>
                  <a:pt x="225462" y="262067"/>
                </a:lnTo>
                <a:lnTo>
                  <a:pt x="261039" y="296371"/>
                </a:lnTo>
                <a:lnTo>
                  <a:pt x="297446" y="319697"/>
                </a:lnTo>
                <a:lnTo>
                  <a:pt x="342693" y="342236"/>
                </a:lnTo>
                <a:lnTo>
                  <a:pt x="390731" y="368115"/>
                </a:lnTo>
                <a:lnTo>
                  <a:pt x="441044" y="393454"/>
                </a:lnTo>
                <a:lnTo>
                  <a:pt x="493112" y="414371"/>
                </a:lnTo>
                <a:lnTo>
                  <a:pt x="546417" y="426986"/>
                </a:lnTo>
                <a:lnTo>
                  <a:pt x="593526" y="433619"/>
                </a:lnTo>
                <a:lnTo>
                  <a:pt x="643620" y="440253"/>
                </a:lnTo>
                <a:lnTo>
                  <a:pt x="694212" y="444898"/>
                </a:lnTo>
                <a:lnTo>
                  <a:pt x="742813" y="445562"/>
                </a:lnTo>
                <a:lnTo>
                  <a:pt x="786935" y="440255"/>
                </a:lnTo>
                <a:lnTo>
                  <a:pt x="824090" y="426986"/>
                </a:lnTo>
                <a:lnTo>
                  <a:pt x="869581" y="398912"/>
                </a:lnTo>
                <a:lnTo>
                  <a:pt x="908072" y="370060"/>
                </a:lnTo>
                <a:lnTo>
                  <a:pt x="940404" y="342849"/>
                </a:lnTo>
                <a:lnTo>
                  <a:pt x="967422" y="319697"/>
                </a:lnTo>
              </a:path>
            </a:pathLst>
          </a:custGeom>
          <a:ln w="26873">
            <a:solidFill>
              <a:srgbClr val="006738"/>
            </a:solidFill>
          </a:ln>
        </p:spPr>
        <p:txBody>
          <a:bodyPr wrap="square" lIns="0" tIns="0" rIns="0" bIns="0" rtlCol="0"/>
          <a:lstStyle/>
          <a:p>
            <a:endParaRPr/>
          </a:p>
        </p:txBody>
      </p:sp>
      <p:sp>
        <p:nvSpPr>
          <p:cNvPr id="194" name="object 194"/>
          <p:cNvSpPr/>
          <p:nvPr/>
        </p:nvSpPr>
        <p:spPr>
          <a:xfrm>
            <a:off x="5021174" y="7177895"/>
            <a:ext cx="841375" cy="167005"/>
          </a:xfrm>
          <a:custGeom>
            <a:avLst/>
            <a:gdLst/>
            <a:ahLst/>
            <a:cxnLst/>
            <a:rect l="l" t="t" r="r" b="b"/>
            <a:pathLst>
              <a:path w="841375" h="167004">
                <a:moveTo>
                  <a:pt x="0" y="0"/>
                </a:moveTo>
                <a:lnTo>
                  <a:pt x="186677" y="1435"/>
                </a:lnTo>
                <a:lnTo>
                  <a:pt x="396530" y="4699"/>
                </a:lnTo>
                <a:lnTo>
                  <a:pt x="513427" y="9740"/>
                </a:lnTo>
                <a:lnTo>
                  <a:pt x="579621" y="20116"/>
                </a:lnTo>
                <a:lnTo>
                  <a:pt x="637362" y="39382"/>
                </a:lnTo>
                <a:lnTo>
                  <a:pt x="707261" y="73331"/>
                </a:lnTo>
                <a:lnTo>
                  <a:pt x="773161" y="115627"/>
                </a:lnTo>
                <a:lnTo>
                  <a:pt x="822162" y="151693"/>
                </a:lnTo>
                <a:lnTo>
                  <a:pt x="841362" y="166954"/>
                </a:lnTo>
              </a:path>
            </a:pathLst>
          </a:custGeom>
          <a:ln w="26873">
            <a:solidFill>
              <a:srgbClr val="FBB040"/>
            </a:solidFill>
          </a:ln>
        </p:spPr>
        <p:txBody>
          <a:bodyPr wrap="square" lIns="0" tIns="0" rIns="0" bIns="0" rtlCol="0"/>
          <a:lstStyle/>
          <a:p>
            <a:endParaRPr/>
          </a:p>
        </p:txBody>
      </p:sp>
      <p:sp>
        <p:nvSpPr>
          <p:cNvPr id="195" name="object 195"/>
          <p:cNvSpPr/>
          <p:nvPr/>
        </p:nvSpPr>
        <p:spPr>
          <a:xfrm>
            <a:off x="2874354" y="7161365"/>
            <a:ext cx="2146935" cy="17145"/>
          </a:xfrm>
          <a:custGeom>
            <a:avLst/>
            <a:gdLst/>
            <a:ahLst/>
            <a:cxnLst/>
            <a:rect l="l" t="t" r="r" b="b"/>
            <a:pathLst>
              <a:path w="2146935" h="17145">
                <a:moveTo>
                  <a:pt x="0" y="0"/>
                </a:moveTo>
                <a:lnTo>
                  <a:pt x="2146820" y="16522"/>
                </a:lnTo>
              </a:path>
            </a:pathLst>
          </a:custGeom>
          <a:ln w="26873">
            <a:solidFill>
              <a:srgbClr val="FBB040"/>
            </a:solidFill>
            <a:prstDash val="sysDash"/>
          </a:ln>
        </p:spPr>
        <p:txBody>
          <a:bodyPr wrap="square" lIns="0" tIns="0" rIns="0" bIns="0" rtlCol="0"/>
          <a:lstStyle/>
          <a:p>
            <a:endParaRPr/>
          </a:p>
        </p:txBody>
      </p:sp>
      <p:sp>
        <p:nvSpPr>
          <p:cNvPr id="196" name="object 196"/>
          <p:cNvSpPr/>
          <p:nvPr/>
        </p:nvSpPr>
        <p:spPr>
          <a:xfrm>
            <a:off x="464565" y="7142811"/>
            <a:ext cx="2409825" cy="19050"/>
          </a:xfrm>
          <a:custGeom>
            <a:avLst/>
            <a:gdLst/>
            <a:ahLst/>
            <a:cxnLst/>
            <a:rect l="l" t="t" r="r" b="b"/>
            <a:pathLst>
              <a:path w="2409825" h="19050">
                <a:moveTo>
                  <a:pt x="0" y="0"/>
                </a:moveTo>
                <a:lnTo>
                  <a:pt x="2409786" y="18558"/>
                </a:lnTo>
              </a:path>
            </a:pathLst>
          </a:custGeom>
          <a:ln w="26873">
            <a:solidFill>
              <a:srgbClr val="FBB040"/>
            </a:solidFill>
          </a:ln>
        </p:spPr>
        <p:txBody>
          <a:bodyPr wrap="square" lIns="0" tIns="0" rIns="0" bIns="0" rtlCol="0"/>
          <a:lstStyle/>
          <a:p>
            <a:endParaRPr/>
          </a:p>
        </p:txBody>
      </p:sp>
      <p:sp>
        <p:nvSpPr>
          <p:cNvPr id="197" name="object 197"/>
          <p:cNvSpPr/>
          <p:nvPr/>
        </p:nvSpPr>
        <p:spPr>
          <a:xfrm>
            <a:off x="5853578" y="5327903"/>
            <a:ext cx="480695" cy="3759200"/>
          </a:xfrm>
          <a:custGeom>
            <a:avLst/>
            <a:gdLst/>
            <a:ahLst/>
            <a:cxnLst/>
            <a:rect l="l" t="t" r="r" b="b"/>
            <a:pathLst>
              <a:path w="480695" h="3759200">
                <a:moveTo>
                  <a:pt x="480237" y="3759070"/>
                </a:moveTo>
                <a:lnTo>
                  <a:pt x="202907" y="3274095"/>
                </a:lnTo>
                <a:lnTo>
                  <a:pt x="136893" y="3150337"/>
                </a:lnTo>
                <a:lnTo>
                  <a:pt x="97705" y="3062745"/>
                </a:lnTo>
                <a:lnTo>
                  <a:pt x="69878" y="2969614"/>
                </a:lnTo>
                <a:lnTo>
                  <a:pt x="37947" y="2829240"/>
                </a:lnTo>
                <a:lnTo>
                  <a:pt x="21190" y="2720722"/>
                </a:lnTo>
                <a:lnTo>
                  <a:pt x="9348" y="2595728"/>
                </a:lnTo>
                <a:lnTo>
                  <a:pt x="2319" y="2492608"/>
                </a:lnTo>
                <a:lnTo>
                  <a:pt x="0" y="2449713"/>
                </a:lnTo>
                <a:lnTo>
                  <a:pt x="21185" y="0"/>
                </a:lnTo>
              </a:path>
            </a:pathLst>
          </a:custGeom>
          <a:ln w="26873">
            <a:solidFill>
              <a:srgbClr val="FBB040"/>
            </a:solidFill>
          </a:ln>
        </p:spPr>
        <p:txBody>
          <a:bodyPr wrap="square" lIns="0" tIns="0" rIns="0" bIns="0" rtlCol="0"/>
          <a:lstStyle/>
          <a:p>
            <a:endParaRPr/>
          </a:p>
        </p:txBody>
      </p:sp>
      <p:sp>
        <p:nvSpPr>
          <p:cNvPr id="198" name="object 198"/>
          <p:cNvSpPr/>
          <p:nvPr/>
        </p:nvSpPr>
        <p:spPr>
          <a:xfrm>
            <a:off x="2219625" y="5327903"/>
            <a:ext cx="80645" cy="3771265"/>
          </a:xfrm>
          <a:custGeom>
            <a:avLst/>
            <a:gdLst/>
            <a:ahLst/>
            <a:cxnLst/>
            <a:rect l="l" t="t" r="r" b="b"/>
            <a:pathLst>
              <a:path w="80644" h="3771265">
                <a:moveTo>
                  <a:pt x="80124" y="0"/>
                </a:moveTo>
                <a:lnTo>
                  <a:pt x="61671" y="2976834"/>
                </a:lnTo>
                <a:lnTo>
                  <a:pt x="0" y="3771232"/>
                </a:lnTo>
              </a:path>
            </a:pathLst>
          </a:custGeom>
          <a:ln w="26873">
            <a:solidFill>
              <a:srgbClr val="FBB040"/>
            </a:solidFill>
          </a:ln>
        </p:spPr>
        <p:txBody>
          <a:bodyPr wrap="square" lIns="0" tIns="0" rIns="0" bIns="0" rtlCol="0"/>
          <a:lstStyle/>
          <a:p>
            <a:endParaRPr/>
          </a:p>
        </p:txBody>
      </p:sp>
      <p:sp>
        <p:nvSpPr>
          <p:cNvPr id="199" name="object 199"/>
          <p:cNvSpPr/>
          <p:nvPr/>
        </p:nvSpPr>
        <p:spPr>
          <a:xfrm>
            <a:off x="1859625" y="5327903"/>
            <a:ext cx="13335" cy="1817370"/>
          </a:xfrm>
          <a:custGeom>
            <a:avLst/>
            <a:gdLst/>
            <a:ahLst/>
            <a:cxnLst/>
            <a:rect l="l" t="t" r="r" b="b"/>
            <a:pathLst>
              <a:path w="13335" h="1817370">
                <a:moveTo>
                  <a:pt x="12916" y="0"/>
                </a:moveTo>
                <a:lnTo>
                  <a:pt x="0" y="1816829"/>
                </a:lnTo>
              </a:path>
            </a:pathLst>
          </a:custGeom>
          <a:ln w="26873">
            <a:solidFill>
              <a:srgbClr val="FBB040"/>
            </a:solidFill>
          </a:ln>
        </p:spPr>
        <p:txBody>
          <a:bodyPr wrap="square" lIns="0" tIns="0" rIns="0" bIns="0" rtlCol="0"/>
          <a:lstStyle/>
          <a:p>
            <a:endParaRPr/>
          </a:p>
        </p:txBody>
      </p:sp>
      <p:sp>
        <p:nvSpPr>
          <p:cNvPr id="200" name="object 200"/>
          <p:cNvSpPr/>
          <p:nvPr/>
        </p:nvSpPr>
        <p:spPr>
          <a:xfrm>
            <a:off x="1028335" y="5327903"/>
            <a:ext cx="16510" cy="1810385"/>
          </a:xfrm>
          <a:custGeom>
            <a:avLst/>
            <a:gdLst/>
            <a:ahLst/>
            <a:cxnLst/>
            <a:rect l="l" t="t" r="r" b="b"/>
            <a:pathLst>
              <a:path w="16509" h="1810384">
                <a:moveTo>
                  <a:pt x="16142" y="0"/>
                </a:moveTo>
                <a:lnTo>
                  <a:pt x="0" y="1810288"/>
                </a:lnTo>
              </a:path>
            </a:pathLst>
          </a:custGeom>
          <a:ln w="26873">
            <a:solidFill>
              <a:srgbClr val="FBB040"/>
            </a:solidFill>
          </a:ln>
        </p:spPr>
        <p:txBody>
          <a:bodyPr wrap="square" lIns="0" tIns="0" rIns="0" bIns="0" rtlCol="0"/>
          <a:lstStyle/>
          <a:p>
            <a:endParaRPr/>
          </a:p>
        </p:txBody>
      </p:sp>
      <p:sp>
        <p:nvSpPr>
          <p:cNvPr id="201" name="object 201"/>
          <p:cNvSpPr/>
          <p:nvPr/>
        </p:nvSpPr>
        <p:spPr>
          <a:xfrm>
            <a:off x="464565" y="6309213"/>
            <a:ext cx="6629400" cy="306705"/>
          </a:xfrm>
          <a:custGeom>
            <a:avLst/>
            <a:gdLst/>
            <a:ahLst/>
            <a:cxnLst/>
            <a:rect l="l" t="t" r="r" b="b"/>
            <a:pathLst>
              <a:path w="6629400" h="306704">
                <a:moveTo>
                  <a:pt x="0" y="0"/>
                </a:moveTo>
                <a:lnTo>
                  <a:pt x="4820986" y="22328"/>
                </a:lnTo>
                <a:lnTo>
                  <a:pt x="4880030" y="24926"/>
                </a:lnTo>
                <a:lnTo>
                  <a:pt x="4939491" y="31752"/>
                </a:lnTo>
                <a:lnTo>
                  <a:pt x="5022359" y="57598"/>
                </a:lnTo>
                <a:lnTo>
                  <a:pt x="5064654" y="75558"/>
                </a:lnTo>
                <a:lnTo>
                  <a:pt x="5103091" y="90449"/>
                </a:lnTo>
                <a:lnTo>
                  <a:pt x="5146525" y="99709"/>
                </a:lnTo>
                <a:lnTo>
                  <a:pt x="5181422" y="101782"/>
                </a:lnTo>
                <a:lnTo>
                  <a:pt x="5227663" y="101880"/>
                </a:lnTo>
                <a:lnTo>
                  <a:pt x="5282503" y="100526"/>
                </a:lnTo>
                <a:lnTo>
                  <a:pt x="5343198" y="98241"/>
                </a:lnTo>
                <a:lnTo>
                  <a:pt x="5407006" y="95548"/>
                </a:lnTo>
                <a:lnTo>
                  <a:pt x="5471183" y="92969"/>
                </a:lnTo>
                <a:lnTo>
                  <a:pt x="5532985" y="91027"/>
                </a:lnTo>
                <a:lnTo>
                  <a:pt x="5589669" y="90245"/>
                </a:lnTo>
                <a:lnTo>
                  <a:pt x="5638492" y="91144"/>
                </a:lnTo>
                <a:lnTo>
                  <a:pt x="5676709" y="94247"/>
                </a:lnTo>
                <a:lnTo>
                  <a:pt x="5726863" y="113206"/>
                </a:lnTo>
                <a:lnTo>
                  <a:pt x="5785039" y="152761"/>
                </a:lnTo>
                <a:lnTo>
                  <a:pt x="5818411" y="176710"/>
                </a:lnTo>
                <a:lnTo>
                  <a:pt x="5854960" y="201789"/>
                </a:lnTo>
                <a:lnTo>
                  <a:pt x="5894927" y="226758"/>
                </a:lnTo>
                <a:lnTo>
                  <a:pt x="5938552" y="250381"/>
                </a:lnTo>
                <a:lnTo>
                  <a:pt x="5986075" y="271418"/>
                </a:lnTo>
                <a:lnTo>
                  <a:pt x="6037739" y="288630"/>
                </a:lnTo>
                <a:lnTo>
                  <a:pt x="6093783" y="300781"/>
                </a:lnTo>
                <a:lnTo>
                  <a:pt x="6154447" y="306630"/>
                </a:lnTo>
                <a:lnTo>
                  <a:pt x="6385616" y="265777"/>
                </a:lnTo>
                <a:lnTo>
                  <a:pt x="6569566" y="164125"/>
                </a:lnTo>
                <a:lnTo>
                  <a:pt x="6629400" y="112960"/>
                </a:lnTo>
              </a:path>
            </a:pathLst>
          </a:custGeom>
          <a:ln w="26873">
            <a:solidFill>
              <a:srgbClr val="FBB040"/>
            </a:solidFill>
          </a:ln>
        </p:spPr>
        <p:txBody>
          <a:bodyPr wrap="square" lIns="0" tIns="0" rIns="0" bIns="0" rtlCol="0"/>
          <a:lstStyle/>
          <a:p>
            <a:endParaRPr/>
          </a:p>
        </p:txBody>
      </p:sp>
      <p:sp>
        <p:nvSpPr>
          <p:cNvPr id="202" name="object 202"/>
          <p:cNvSpPr/>
          <p:nvPr/>
        </p:nvSpPr>
        <p:spPr>
          <a:xfrm>
            <a:off x="464566" y="5873015"/>
            <a:ext cx="5701665" cy="536575"/>
          </a:xfrm>
          <a:custGeom>
            <a:avLst/>
            <a:gdLst/>
            <a:ahLst/>
            <a:cxnLst/>
            <a:rect l="l" t="t" r="r" b="b"/>
            <a:pathLst>
              <a:path w="5701665" h="536575">
                <a:moveTo>
                  <a:pt x="0" y="0"/>
                </a:moveTo>
                <a:lnTo>
                  <a:pt x="5389017" y="52783"/>
                </a:lnTo>
                <a:lnTo>
                  <a:pt x="5435296" y="68553"/>
                </a:lnTo>
                <a:lnTo>
                  <a:pt x="5472978" y="86823"/>
                </a:lnTo>
                <a:lnTo>
                  <a:pt x="5504625" y="111012"/>
                </a:lnTo>
                <a:lnTo>
                  <a:pt x="5544994" y="159462"/>
                </a:lnTo>
                <a:lnTo>
                  <a:pt x="5578479" y="208351"/>
                </a:lnTo>
                <a:lnTo>
                  <a:pt x="5605938" y="257022"/>
                </a:lnTo>
                <a:lnTo>
                  <a:pt x="5628232" y="304816"/>
                </a:lnTo>
                <a:lnTo>
                  <a:pt x="5646218" y="351074"/>
                </a:lnTo>
                <a:lnTo>
                  <a:pt x="5660754" y="395137"/>
                </a:lnTo>
                <a:lnTo>
                  <a:pt x="5672701" y="436347"/>
                </a:lnTo>
                <a:lnTo>
                  <a:pt x="5682917" y="474046"/>
                </a:lnTo>
                <a:lnTo>
                  <a:pt x="5692260" y="507573"/>
                </a:lnTo>
                <a:lnTo>
                  <a:pt x="5701590" y="536272"/>
                </a:lnTo>
              </a:path>
            </a:pathLst>
          </a:custGeom>
          <a:ln w="26873">
            <a:solidFill>
              <a:srgbClr val="FBB040"/>
            </a:solidFill>
          </a:ln>
        </p:spPr>
        <p:txBody>
          <a:bodyPr wrap="square" lIns="0" tIns="0" rIns="0" bIns="0" rtlCol="0"/>
          <a:lstStyle/>
          <a:p>
            <a:endParaRPr/>
          </a:p>
        </p:txBody>
      </p:sp>
      <p:sp>
        <p:nvSpPr>
          <p:cNvPr id="203" name="object 203"/>
          <p:cNvSpPr/>
          <p:nvPr/>
        </p:nvSpPr>
        <p:spPr>
          <a:xfrm>
            <a:off x="4174854" y="5327903"/>
            <a:ext cx="1690370" cy="2631440"/>
          </a:xfrm>
          <a:custGeom>
            <a:avLst/>
            <a:gdLst/>
            <a:ahLst/>
            <a:cxnLst/>
            <a:rect l="l" t="t" r="r" b="b"/>
            <a:pathLst>
              <a:path w="1690370" h="2631440">
                <a:moveTo>
                  <a:pt x="13686" y="0"/>
                </a:moveTo>
                <a:lnTo>
                  <a:pt x="0" y="2631262"/>
                </a:lnTo>
                <a:lnTo>
                  <a:pt x="1689874" y="2617952"/>
                </a:lnTo>
              </a:path>
            </a:pathLst>
          </a:custGeom>
          <a:ln w="26873">
            <a:solidFill>
              <a:srgbClr val="FBB040"/>
            </a:solidFill>
          </a:ln>
        </p:spPr>
        <p:txBody>
          <a:bodyPr wrap="square" lIns="0" tIns="0" rIns="0" bIns="0" rtlCol="0"/>
          <a:lstStyle/>
          <a:p>
            <a:endParaRPr/>
          </a:p>
        </p:txBody>
      </p:sp>
      <p:sp>
        <p:nvSpPr>
          <p:cNvPr id="204" name="object 204"/>
          <p:cNvSpPr/>
          <p:nvPr/>
        </p:nvSpPr>
        <p:spPr>
          <a:xfrm>
            <a:off x="2787766" y="5567494"/>
            <a:ext cx="513715" cy="3488054"/>
          </a:xfrm>
          <a:custGeom>
            <a:avLst/>
            <a:gdLst/>
            <a:ahLst/>
            <a:cxnLst/>
            <a:rect l="l" t="t" r="r" b="b"/>
            <a:pathLst>
              <a:path w="513714" h="3488054">
                <a:moveTo>
                  <a:pt x="513562" y="3487483"/>
                </a:moveTo>
                <a:lnTo>
                  <a:pt x="136080" y="2732405"/>
                </a:lnTo>
                <a:lnTo>
                  <a:pt x="0" y="2373757"/>
                </a:lnTo>
                <a:lnTo>
                  <a:pt x="2984" y="0"/>
                </a:lnTo>
              </a:path>
            </a:pathLst>
          </a:custGeom>
          <a:ln w="26873">
            <a:solidFill>
              <a:srgbClr val="FBB040"/>
            </a:solidFill>
          </a:ln>
        </p:spPr>
        <p:txBody>
          <a:bodyPr wrap="square" lIns="0" tIns="0" rIns="0" bIns="0" rtlCol="0"/>
          <a:lstStyle/>
          <a:p>
            <a:endParaRPr/>
          </a:p>
        </p:txBody>
      </p:sp>
      <p:sp>
        <p:nvSpPr>
          <p:cNvPr id="205" name="object 205"/>
          <p:cNvSpPr/>
          <p:nvPr/>
        </p:nvSpPr>
        <p:spPr>
          <a:xfrm>
            <a:off x="594649" y="7132415"/>
            <a:ext cx="0" cy="808990"/>
          </a:xfrm>
          <a:custGeom>
            <a:avLst/>
            <a:gdLst/>
            <a:ahLst/>
            <a:cxnLst/>
            <a:rect l="l" t="t" r="r" b="b"/>
            <a:pathLst>
              <a:path h="808990">
                <a:moveTo>
                  <a:pt x="0" y="808837"/>
                </a:moveTo>
                <a:lnTo>
                  <a:pt x="0" y="0"/>
                </a:lnTo>
              </a:path>
            </a:pathLst>
          </a:custGeom>
          <a:ln w="26873">
            <a:solidFill>
              <a:srgbClr val="FBB040"/>
            </a:solidFill>
          </a:ln>
        </p:spPr>
        <p:txBody>
          <a:bodyPr wrap="square" lIns="0" tIns="0" rIns="0" bIns="0" rtlCol="0"/>
          <a:lstStyle/>
          <a:p>
            <a:endParaRPr/>
          </a:p>
        </p:txBody>
      </p:sp>
      <p:sp>
        <p:nvSpPr>
          <p:cNvPr id="206" name="object 206"/>
          <p:cNvSpPr/>
          <p:nvPr/>
        </p:nvSpPr>
        <p:spPr>
          <a:xfrm>
            <a:off x="2283358" y="7981576"/>
            <a:ext cx="504825" cy="0"/>
          </a:xfrm>
          <a:custGeom>
            <a:avLst/>
            <a:gdLst/>
            <a:ahLst/>
            <a:cxnLst/>
            <a:rect l="l" t="t" r="r" b="b"/>
            <a:pathLst>
              <a:path w="504825">
                <a:moveTo>
                  <a:pt x="0" y="0"/>
                </a:moveTo>
                <a:lnTo>
                  <a:pt x="504405" y="0"/>
                </a:lnTo>
              </a:path>
            </a:pathLst>
          </a:custGeom>
          <a:ln w="26873">
            <a:solidFill>
              <a:srgbClr val="FBB040"/>
            </a:solidFill>
          </a:ln>
        </p:spPr>
        <p:txBody>
          <a:bodyPr wrap="square" lIns="0" tIns="0" rIns="0" bIns="0" rtlCol="0"/>
          <a:lstStyle/>
          <a:p>
            <a:endParaRPr/>
          </a:p>
        </p:txBody>
      </p:sp>
      <p:sp>
        <p:nvSpPr>
          <p:cNvPr id="207" name="object 207"/>
          <p:cNvSpPr/>
          <p:nvPr/>
        </p:nvSpPr>
        <p:spPr>
          <a:xfrm>
            <a:off x="2279624" y="8308413"/>
            <a:ext cx="657860" cy="0"/>
          </a:xfrm>
          <a:custGeom>
            <a:avLst/>
            <a:gdLst/>
            <a:ahLst/>
            <a:cxnLst/>
            <a:rect l="l" t="t" r="r" b="b"/>
            <a:pathLst>
              <a:path w="657860">
                <a:moveTo>
                  <a:pt x="0" y="0"/>
                </a:moveTo>
                <a:lnTo>
                  <a:pt x="657428" y="0"/>
                </a:lnTo>
              </a:path>
            </a:pathLst>
          </a:custGeom>
          <a:ln w="26873">
            <a:solidFill>
              <a:srgbClr val="FBB040"/>
            </a:solidFill>
          </a:ln>
        </p:spPr>
        <p:txBody>
          <a:bodyPr wrap="square" lIns="0" tIns="0" rIns="0" bIns="0" rtlCol="0"/>
          <a:lstStyle/>
          <a:p>
            <a:endParaRPr/>
          </a:p>
        </p:txBody>
      </p:sp>
      <p:sp>
        <p:nvSpPr>
          <p:cNvPr id="208" name="object 208"/>
          <p:cNvSpPr/>
          <p:nvPr/>
        </p:nvSpPr>
        <p:spPr>
          <a:xfrm>
            <a:off x="2880355" y="6776501"/>
            <a:ext cx="2160270" cy="401320"/>
          </a:xfrm>
          <a:custGeom>
            <a:avLst/>
            <a:gdLst/>
            <a:ahLst/>
            <a:cxnLst/>
            <a:rect l="l" t="t" r="r" b="b"/>
            <a:pathLst>
              <a:path w="2160270" h="401320">
                <a:moveTo>
                  <a:pt x="0" y="384911"/>
                </a:moveTo>
                <a:lnTo>
                  <a:pt x="132948" y="367311"/>
                </a:lnTo>
                <a:lnTo>
                  <a:pt x="212718" y="352791"/>
                </a:lnTo>
                <a:lnTo>
                  <a:pt x="271219" y="333563"/>
                </a:lnTo>
                <a:lnTo>
                  <a:pt x="340360" y="301840"/>
                </a:lnTo>
                <a:lnTo>
                  <a:pt x="386948" y="276553"/>
                </a:lnTo>
                <a:lnTo>
                  <a:pt x="449135" y="239817"/>
                </a:lnTo>
                <a:lnTo>
                  <a:pt x="485548" y="218413"/>
                </a:lnTo>
                <a:lnTo>
                  <a:pt x="525224" y="195657"/>
                </a:lnTo>
                <a:lnTo>
                  <a:pt x="567951" y="172052"/>
                </a:lnTo>
                <a:lnTo>
                  <a:pt x="613517" y="148101"/>
                </a:lnTo>
                <a:lnTo>
                  <a:pt x="661709" y="124307"/>
                </a:lnTo>
                <a:lnTo>
                  <a:pt x="712316" y="101173"/>
                </a:lnTo>
                <a:lnTo>
                  <a:pt x="765126" y="79203"/>
                </a:lnTo>
                <a:lnTo>
                  <a:pt x="819926" y="58899"/>
                </a:lnTo>
                <a:lnTo>
                  <a:pt x="876503" y="40766"/>
                </a:lnTo>
                <a:lnTo>
                  <a:pt x="934647" y="25306"/>
                </a:lnTo>
                <a:lnTo>
                  <a:pt x="994144" y="13023"/>
                </a:lnTo>
                <a:lnTo>
                  <a:pt x="1054783" y="4420"/>
                </a:lnTo>
                <a:lnTo>
                  <a:pt x="1116351" y="0"/>
                </a:lnTo>
                <a:lnTo>
                  <a:pt x="1178636" y="266"/>
                </a:lnTo>
                <a:lnTo>
                  <a:pt x="1255117" y="5831"/>
                </a:lnTo>
                <a:lnTo>
                  <a:pt x="1324521" y="15129"/>
                </a:lnTo>
                <a:lnTo>
                  <a:pt x="1387379" y="27746"/>
                </a:lnTo>
                <a:lnTo>
                  <a:pt x="1444225" y="43267"/>
                </a:lnTo>
                <a:lnTo>
                  <a:pt x="1495590" y="61275"/>
                </a:lnTo>
                <a:lnTo>
                  <a:pt x="1542007" y="81356"/>
                </a:lnTo>
                <a:lnTo>
                  <a:pt x="1584009" y="103094"/>
                </a:lnTo>
                <a:lnTo>
                  <a:pt x="1622128" y="126075"/>
                </a:lnTo>
                <a:lnTo>
                  <a:pt x="1656896" y="149883"/>
                </a:lnTo>
                <a:lnTo>
                  <a:pt x="1688847" y="174103"/>
                </a:lnTo>
                <a:lnTo>
                  <a:pt x="1718513" y="198320"/>
                </a:lnTo>
                <a:lnTo>
                  <a:pt x="1773119" y="245083"/>
                </a:lnTo>
                <a:lnTo>
                  <a:pt x="1799125" y="266799"/>
                </a:lnTo>
                <a:lnTo>
                  <a:pt x="1851202" y="304824"/>
                </a:lnTo>
                <a:lnTo>
                  <a:pt x="1939634" y="345160"/>
                </a:lnTo>
                <a:lnTo>
                  <a:pt x="2041402" y="375303"/>
                </a:lnTo>
                <a:lnTo>
                  <a:pt x="2125328" y="394178"/>
                </a:lnTo>
                <a:lnTo>
                  <a:pt x="2160231" y="400709"/>
                </a:lnTo>
              </a:path>
            </a:pathLst>
          </a:custGeom>
          <a:ln w="26873">
            <a:solidFill>
              <a:srgbClr val="FBB040"/>
            </a:solidFill>
          </a:ln>
        </p:spPr>
        <p:txBody>
          <a:bodyPr wrap="square" lIns="0" tIns="0" rIns="0" bIns="0" rtlCol="0"/>
          <a:lstStyle/>
          <a:p>
            <a:endParaRPr/>
          </a:p>
        </p:txBody>
      </p:sp>
      <p:sp>
        <p:nvSpPr>
          <p:cNvPr id="209" name="object 209"/>
          <p:cNvSpPr/>
          <p:nvPr/>
        </p:nvSpPr>
        <p:spPr>
          <a:xfrm>
            <a:off x="464565" y="6245026"/>
            <a:ext cx="6629400" cy="313055"/>
          </a:xfrm>
          <a:custGeom>
            <a:avLst/>
            <a:gdLst/>
            <a:ahLst/>
            <a:cxnLst/>
            <a:rect l="l" t="t" r="r" b="b"/>
            <a:pathLst>
              <a:path w="6629400" h="313054">
                <a:moveTo>
                  <a:pt x="0" y="0"/>
                </a:moveTo>
                <a:lnTo>
                  <a:pt x="4820986" y="22328"/>
                </a:lnTo>
                <a:lnTo>
                  <a:pt x="4883400" y="24926"/>
                </a:lnTo>
                <a:lnTo>
                  <a:pt x="4945230" y="31752"/>
                </a:lnTo>
                <a:lnTo>
                  <a:pt x="5029080" y="58666"/>
                </a:lnTo>
                <a:lnTo>
                  <a:pt x="5072290" y="78730"/>
                </a:lnTo>
                <a:lnTo>
                  <a:pt x="5110742" y="95596"/>
                </a:lnTo>
                <a:lnTo>
                  <a:pt x="5152367" y="105538"/>
                </a:lnTo>
                <a:lnTo>
                  <a:pt x="5186830" y="107348"/>
                </a:lnTo>
                <a:lnTo>
                  <a:pt x="5231946" y="106741"/>
                </a:lnTo>
                <a:lnTo>
                  <a:pt x="5285231" y="104369"/>
                </a:lnTo>
                <a:lnTo>
                  <a:pt x="5344200" y="100885"/>
                </a:lnTo>
                <a:lnTo>
                  <a:pt x="5406368" y="96939"/>
                </a:lnTo>
                <a:lnTo>
                  <a:pt x="5469251" y="93184"/>
                </a:lnTo>
                <a:lnTo>
                  <a:pt x="5530363" y="90271"/>
                </a:lnTo>
                <a:lnTo>
                  <a:pt x="5587221" y="88852"/>
                </a:lnTo>
                <a:lnTo>
                  <a:pt x="5637340" y="89579"/>
                </a:lnTo>
                <a:lnTo>
                  <a:pt x="5678234" y="93104"/>
                </a:lnTo>
                <a:lnTo>
                  <a:pt x="5744406" y="117362"/>
                </a:lnTo>
                <a:lnTo>
                  <a:pt x="5779117" y="138062"/>
                </a:lnTo>
                <a:lnTo>
                  <a:pt x="5812556" y="161173"/>
                </a:lnTo>
                <a:lnTo>
                  <a:pt x="5845724" y="185691"/>
                </a:lnTo>
                <a:lnTo>
                  <a:pt x="5879622" y="210615"/>
                </a:lnTo>
                <a:lnTo>
                  <a:pt x="5915253" y="234940"/>
                </a:lnTo>
                <a:lnTo>
                  <a:pt x="5953617" y="257663"/>
                </a:lnTo>
                <a:lnTo>
                  <a:pt x="5995717" y="277781"/>
                </a:lnTo>
                <a:lnTo>
                  <a:pt x="6042555" y="294291"/>
                </a:lnTo>
                <a:lnTo>
                  <a:pt x="6095131" y="306189"/>
                </a:lnTo>
                <a:lnTo>
                  <a:pt x="6154447" y="312472"/>
                </a:lnTo>
                <a:lnTo>
                  <a:pt x="6365695" y="276491"/>
                </a:lnTo>
                <a:lnTo>
                  <a:pt x="6537110" y="182722"/>
                </a:lnTo>
                <a:lnTo>
                  <a:pt x="6629400" y="105220"/>
                </a:lnTo>
              </a:path>
            </a:pathLst>
          </a:custGeom>
          <a:ln w="26873">
            <a:solidFill>
              <a:srgbClr val="F9ED32"/>
            </a:solidFill>
          </a:ln>
        </p:spPr>
        <p:txBody>
          <a:bodyPr wrap="square" lIns="0" tIns="0" rIns="0" bIns="0" rtlCol="0"/>
          <a:lstStyle/>
          <a:p>
            <a:endParaRPr/>
          </a:p>
        </p:txBody>
      </p:sp>
      <p:sp>
        <p:nvSpPr>
          <p:cNvPr id="210" name="object 210"/>
          <p:cNvSpPr/>
          <p:nvPr/>
        </p:nvSpPr>
        <p:spPr>
          <a:xfrm>
            <a:off x="464566" y="5837184"/>
            <a:ext cx="5733415" cy="516255"/>
          </a:xfrm>
          <a:custGeom>
            <a:avLst/>
            <a:gdLst/>
            <a:ahLst/>
            <a:cxnLst/>
            <a:rect l="l" t="t" r="r" b="b"/>
            <a:pathLst>
              <a:path w="5733415" h="516254">
                <a:moveTo>
                  <a:pt x="0" y="0"/>
                </a:moveTo>
                <a:lnTo>
                  <a:pt x="5389017" y="52783"/>
                </a:lnTo>
                <a:lnTo>
                  <a:pt x="5435495" y="58169"/>
                </a:lnTo>
                <a:lnTo>
                  <a:pt x="5489740" y="85462"/>
                </a:lnTo>
                <a:lnTo>
                  <a:pt x="5522545" y="119966"/>
                </a:lnTo>
                <a:lnTo>
                  <a:pt x="5583779" y="212676"/>
                </a:lnTo>
                <a:lnTo>
                  <a:pt x="5652990" y="345315"/>
                </a:lnTo>
                <a:lnTo>
                  <a:pt x="5709604" y="464237"/>
                </a:lnTo>
                <a:lnTo>
                  <a:pt x="5733047" y="515799"/>
                </a:lnTo>
              </a:path>
            </a:pathLst>
          </a:custGeom>
          <a:ln w="26873">
            <a:solidFill>
              <a:srgbClr val="F9ED32"/>
            </a:solidFill>
          </a:ln>
        </p:spPr>
        <p:txBody>
          <a:bodyPr wrap="square" lIns="0" tIns="0" rIns="0" bIns="0" rtlCol="0"/>
          <a:lstStyle/>
          <a:p>
            <a:endParaRPr/>
          </a:p>
        </p:txBody>
      </p:sp>
      <p:sp>
        <p:nvSpPr>
          <p:cNvPr id="211" name="object 211"/>
          <p:cNvSpPr/>
          <p:nvPr/>
        </p:nvSpPr>
        <p:spPr>
          <a:xfrm>
            <a:off x="5021203" y="7142065"/>
            <a:ext cx="2073275" cy="798195"/>
          </a:xfrm>
          <a:custGeom>
            <a:avLst/>
            <a:gdLst/>
            <a:ahLst/>
            <a:cxnLst/>
            <a:rect l="l" t="t" r="r" b="b"/>
            <a:pathLst>
              <a:path w="2073275" h="798195">
                <a:moveTo>
                  <a:pt x="0" y="0"/>
                </a:moveTo>
                <a:lnTo>
                  <a:pt x="186651" y="1435"/>
                </a:lnTo>
                <a:lnTo>
                  <a:pt x="396504" y="4699"/>
                </a:lnTo>
                <a:lnTo>
                  <a:pt x="513402" y="9740"/>
                </a:lnTo>
                <a:lnTo>
                  <a:pt x="579595" y="20116"/>
                </a:lnTo>
                <a:lnTo>
                  <a:pt x="637336" y="39382"/>
                </a:lnTo>
                <a:lnTo>
                  <a:pt x="707236" y="71930"/>
                </a:lnTo>
                <a:lnTo>
                  <a:pt x="773136" y="111144"/>
                </a:lnTo>
                <a:lnTo>
                  <a:pt x="822136" y="144127"/>
                </a:lnTo>
                <a:lnTo>
                  <a:pt x="986242" y="310142"/>
                </a:lnTo>
                <a:lnTo>
                  <a:pt x="1074510" y="396003"/>
                </a:lnTo>
                <a:lnTo>
                  <a:pt x="1142111" y="447200"/>
                </a:lnTo>
                <a:lnTo>
                  <a:pt x="1225016" y="495363"/>
                </a:lnTo>
                <a:lnTo>
                  <a:pt x="1464166" y="599492"/>
                </a:lnTo>
                <a:lnTo>
                  <a:pt x="1767101" y="704107"/>
                </a:lnTo>
                <a:lnTo>
                  <a:pt x="2027115" y="784785"/>
                </a:lnTo>
                <a:lnTo>
                  <a:pt x="2072762" y="798150"/>
                </a:lnTo>
              </a:path>
            </a:pathLst>
          </a:custGeom>
          <a:ln w="26873">
            <a:solidFill>
              <a:srgbClr val="F9ED32"/>
            </a:solidFill>
            <a:prstDash val="sysDash"/>
          </a:ln>
        </p:spPr>
        <p:txBody>
          <a:bodyPr wrap="square" lIns="0" tIns="0" rIns="0" bIns="0" rtlCol="0"/>
          <a:lstStyle/>
          <a:p>
            <a:endParaRPr/>
          </a:p>
        </p:txBody>
      </p:sp>
      <p:sp>
        <p:nvSpPr>
          <p:cNvPr id="212" name="object 212"/>
          <p:cNvSpPr/>
          <p:nvPr/>
        </p:nvSpPr>
        <p:spPr>
          <a:xfrm>
            <a:off x="2880355" y="7125581"/>
            <a:ext cx="2141220" cy="16510"/>
          </a:xfrm>
          <a:custGeom>
            <a:avLst/>
            <a:gdLst/>
            <a:ahLst/>
            <a:cxnLst/>
            <a:rect l="l" t="t" r="r" b="b"/>
            <a:pathLst>
              <a:path w="2141220" h="16509">
                <a:moveTo>
                  <a:pt x="0" y="0"/>
                </a:moveTo>
                <a:lnTo>
                  <a:pt x="2140851" y="16484"/>
                </a:lnTo>
              </a:path>
            </a:pathLst>
          </a:custGeom>
          <a:ln w="26873">
            <a:solidFill>
              <a:srgbClr val="F9ED32"/>
            </a:solidFill>
            <a:prstDash val="sysDash"/>
          </a:ln>
        </p:spPr>
        <p:txBody>
          <a:bodyPr wrap="square" lIns="0" tIns="0" rIns="0" bIns="0" rtlCol="0"/>
          <a:lstStyle/>
          <a:p>
            <a:endParaRPr/>
          </a:p>
        </p:txBody>
      </p:sp>
      <p:sp>
        <p:nvSpPr>
          <p:cNvPr id="213" name="object 213"/>
          <p:cNvSpPr/>
          <p:nvPr/>
        </p:nvSpPr>
        <p:spPr>
          <a:xfrm>
            <a:off x="464565" y="7106980"/>
            <a:ext cx="2416175" cy="19050"/>
          </a:xfrm>
          <a:custGeom>
            <a:avLst/>
            <a:gdLst/>
            <a:ahLst/>
            <a:cxnLst/>
            <a:rect l="l" t="t" r="r" b="b"/>
            <a:pathLst>
              <a:path w="2416175" h="19050">
                <a:moveTo>
                  <a:pt x="0" y="0"/>
                </a:moveTo>
                <a:lnTo>
                  <a:pt x="2415781" y="18597"/>
                </a:lnTo>
              </a:path>
            </a:pathLst>
          </a:custGeom>
          <a:ln w="26873">
            <a:solidFill>
              <a:srgbClr val="F9ED32"/>
            </a:solidFill>
            <a:prstDash val="sysDash"/>
          </a:ln>
        </p:spPr>
        <p:txBody>
          <a:bodyPr wrap="square" lIns="0" tIns="0" rIns="0" bIns="0" rtlCol="0"/>
          <a:lstStyle/>
          <a:p>
            <a:endParaRPr/>
          </a:p>
        </p:txBody>
      </p:sp>
      <p:sp>
        <p:nvSpPr>
          <p:cNvPr id="214" name="object 214"/>
          <p:cNvSpPr/>
          <p:nvPr/>
        </p:nvSpPr>
        <p:spPr>
          <a:xfrm>
            <a:off x="2823597" y="5567503"/>
            <a:ext cx="513715" cy="3478529"/>
          </a:xfrm>
          <a:custGeom>
            <a:avLst/>
            <a:gdLst/>
            <a:ahLst/>
            <a:cxnLst/>
            <a:rect l="l" t="t" r="r" b="b"/>
            <a:pathLst>
              <a:path w="513714" h="3478529">
                <a:moveTo>
                  <a:pt x="513562" y="3478517"/>
                </a:moveTo>
                <a:lnTo>
                  <a:pt x="136080" y="2723438"/>
                </a:lnTo>
                <a:lnTo>
                  <a:pt x="0" y="2364790"/>
                </a:lnTo>
                <a:lnTo>
                  <a:pt x="2984" y="0"/>
                </a:lnTo>
              </a:path>
            </a:pathLst>
          </a:custGeom>
          <a:ln w="26873">
            <a:solidFill>
              <a:srgbClr val="F9ED32"/>
            </a:solidFill>
            <a:prstDash val="sysDash"/>
          </a:ln>
        </p:spPr>
        <p:txBody>
          <a:bodyPr wrap="square" lIns="0" tIns="0" rIns="0" bIns="0" rtlCol="0"/>
          <a:lstStyle/>
          <a:p>
            <a:endParaRPr/>
          </a:p>
        </p:txBody>
      </p:sp>
      <p:sp>
        <p:nvSpPr>
          <p:cNvPr id="215" name="object 215"/>
          <p:cNvSpPr/>
          <p:nvPr/>
        </p:nvSpPr>
        <p:spPr>
          <a:xfrm>
            <a:off x="5898366" y="5327903"/>
            <a:ext cx="480695" cy="3741420"/>
          </a:xfrm>
          <a:custGeom>
            <a:avLst/>
            <a:gdLst/>
            <a:ahLst/>
            <a:cxnLst/>
            <a:rect l="l" t="t" r="r" b="b"/>
            <a:pathLst>
              <a:path w="480695" h="3741420">
                <a:moveTo>
                  <a:pt x="480237" y="3741155"/>
                </a:moveTo>
                <a:lnTo>
                  <a:pt x="202907" y="3256180"/>
                </a:lnTo>
                <a:lnTo>
                  <a:pt x="136893" y="3132422"/>
                </a:lnTo>
                <a:lnTo>
                  <a:pt x="97705" y="3044830"/>
                </a:lnTo>
                <a:lnTo>
                  <a:pt x="69878" y="2951699"/>
                </a:lnTo>
                <a:lnTo>
                  <a:pt x="37947" y="2811325"/>
                </a:lnTo>
                <a:lnTo>
                  <a:pt x="21190" y="2702807"/>
                </a:lnTo>
                <a:lnTo>
                  <a:pt x="9348" y="2577813"/>
                </a:lnTo>
                <a:lnTo>
                  <a:pt x="2319" y="2474693"/>
                </a:lnTo>
                <a:lnTo>
                  <a:pt x="0" y="2431798"/>
                </a:lnTo>
                <a:lnTo>
                  <a:pt x="21030" y="0"/>
                </a:lnTo>
              </a:path>
            </a:pathLst>
          </a:custGeom>
          <a:ln w="26873">
            <a:solidFill>
              <a:srgbClr val="F9ED32"/>
            </a:solidFill>
          </a:ln>
        </p:spPr>
        <p:txBody>
          <a:bodyPr wrap="square" lIns="0" tIns="0" rIns="0" bIns="0" rtlCol="0"/>
          <a:lstStyle/>
          <a:p>
            <a:endParaRPr/>
          </a:p>
        </p:txBody>
      </p:sp>
      <p:sp>
        <p:nvSpPr>
          <p:cNvPr id="216" name="object 216"/>
          <p:cNvSpPr/>
          <p:nvPr/>
        </p:nvSpPr>
        <p:spPr>
          <a:xfrm>
            <a:off x="2255457" y="5327903"/>
            <a:ext cx="80645" cy="3771265"/>
          </a:xfrm>
          <a:custGeom>
            <a:avLst/>
            <a:gdLst/>
            <a:ahLst/>
            <a:cxnLst/>
            <a:rect l="l" t="t" r="r" b="b"/>
            <a:pathLst>
              <a:path w="80644" h="3771265">
                <a:moveTo>
                  <a:pt x="0" y="3771223"/>
                </a:moveTo>
                <a:lnTo>
                  <a:pt x="61671" y="2976825"/>
                </a:lnTo>
                <a:lnTo>
                  <a:pt x="80124" y="0"/>
                </a:lnTo>
              </a:path>
            </a:pathLst>
          </a:custGeom>
          <a:ln w="26873">
            <a:solidFill>
              <a:srgbClr val="F9ED32"/>
            </a:solidFill>
          </a:ln>
        </p:spPr>
        <p:txBody>
          <a:bodyPr wrap="square" lIns="0" tIns="0" rIns="0" bIns="0" rtlCol="0"/>
          <a:lstStyle/>
          <a:p>
            <a:endParaRPr/>
          </a:p>
        </p:txBody>
      </p:sp>
      <p:sp>
        <p:nvSpPr>
          <p:cNvPr id="217" name="object 217"/>
          <p:cNvSpPr/>
          <p:nvPr/>
        </p:nvSpPr>
        <p:spPr>
          <a:xfrm>
            <a:off x="1886489" y="5327903"/>
            <a:ext cx="21590" cy="2613660"/>
          </a:xfrm>
          <a:custGeom>
            <a:avLst/>
            <a:gdLst/>
            <a:ahLst/>
            <a:cxnLst/>
            <a:rect l="l" t="t" r="r" b="b"/>
            <a:pathLst>
              <a:path w="21589" h="2613659">
                <a:moveTo>
                  <a:pt x="21071" y="0"/>
                </a:moveTo>
                <a:lnTo>
                  <a:pt x="0" y="2613347"/>
                </a:lnTo>
              </a:path>
            </a:pathLst>
          </a:custGeom>
          <a:ln w="26873">
            <a:solidFill>
              <a:srgbClr val="F9ED32"/>
            </a:solidFill>
            <a:prstDash val="sysDash"/>
          </a:ln>
        </p:spPr>
        <p:txBody>
          <a:bodyPr wrap="square" lIns="0" tIns="0" rIns="0" bIns="0" rtlCol="0"/>
          <a:lstStyle/>
          <a:p>
            <a:endParaRPr/>
          </a:p>
        </p:txBody>
      </p:sp>
      <p:sp>
        <p:nvSpPr>
          <p:cNvPr id="218" name="object 218"/>
          <p:cNvSpPr/>
          <p:nvPr/>
        </p:nvSpPr>
        <p:spPr>
          <a:xfrm>
            <a:off x="4210690" y="5327903"/>
            <a:ext cx="13970" cy="2631440"/>
          </a:xfrm>
          <a:custGeom>
            <a:avLst/>
            <a:gdLst/>
            <a:ahLst/>
            <a:cxnLst/>
            <a:rect l="l" t="t" r="r" b="b"/>
            <a:pathLst>
              <a:path w="13970" h="2631440">
                <a:moveTo>
                  <a:pt x="0" y="2631263"/>
                </a:moveTo>
                <a:lnTo>
                  <a:pt x="13686" y="0"/>
                </a:lnTo>
              </a:path>
            </a:pathLst>
          </a:custGeom>
          <a:ln w="26873">
            <a:solidFill>
              <a:srgbClr val="F9ED32"/>
            </a:solidFill>
            <a:prstDash val="sysDash"/>
          </a:ln>
        </p:spPr>
        <p:txBody>
          <a:bodyPr wrap="square" lIns="0" tIns="0" rIns="0" bIns="0" rtlCol="0"/>
          <a:lstStyle/>
          <a:p>
            <a:endParaRPr/>
          </a:p>
        </p:txBody>
      </p:sp>
      <p:sp>
        <p:nvSpPr>
          <p:cNvPr id="219" name="object 219"/>
          <p:cNvSpPr/>
          <p:nvPr/>
        </p:nvSpPr>
        <p:spPr>
          <a:xfrm>
            <a:off x="1466381" y="5326379"/>
            <a:ext cx="0" cy="532765"/>
          </a:xfrm>
          <a:custGeom>
            <a:avLst/>
            <a:gdLst/>
            <a:ahLst/>
            <a:cxnLst/>
            <a:rect l="l" t="t" r="r" b="b"/>
            <a:pathLst>
              <a:path h="532764">
                <a:moveTo>
                  <a:pt x="0" y="0"/>
                </a:moveTo>
                <a:lnTo>
                  <a:pt x="0" y="532237"/>
                </a:lnTo>
              </a:path>
            </a:pathLst>
          </a:custGeom>
          <a:ln w="29750">
            <a:solidFill>
              <a:srgbClr val="F9ED32"/>
            </a:solidFill>
            <a:prstDash val="sysDash"/>
          </a:ln>
        </p:spPr>
        <p:txBody>
          <a:bodyPr wrap="square" lIns="0" tIns="0" rIns="0" bIns="0" rtlCol="0"/>
          <a:lstStyle/>
          <a:p>
            <a:endParaRPr/>
          </a:p>
        </p:txBody>
      </p:sp>
      <p:sp>
        <p:nvSpPr>
          <p:cNvPr id="220" name="object 220"/>
          <p:cNvSpPr/>
          <p:nvPr/>
        </p:nvSpPr>
        <p:spPr>
          <a:xfrm>
            <a:off x="1454576" y="6248270"/>
            <a:ext cx="10795" cy="1675130"/>
          </a:xfrm>
          <a:custGeom>
            <a:avLst/>
            <a:gdLst/>
            <a:ahLst/>
            <a:cxnLst/>
            <a:rect l="l" t="t" r="r" b="b"/>
            <a:pathLst>
              <a:path w="10794" h="1675129">
                <a:moveTo>
                  <a:pt x="0" y="1675066"/>
                </a:moveTo>
                <a:lnTo>
                  <a:pt x="10363" y="0"/>
                </a:lnTo>
              </a:path>
            </a:pathLst>
          </a:custGeom>
          <a:ln w="26873">
            <a:solidFill>
              <a:srgbClr val="F9ED32"/>
            </a:solidFill>
            <a:prstDash val="sysDash"/>
          </a:ln>
        </p:spPr>
        <p:txBody>
          <a:bodyPr wrap="square" lIns="0" tIns="0" rIns="0" bIns="0" rtlCol="0"/>
          <a:lstStyle/>
          <a:p>
            <a:endParaRPr/>
          </a:p>
        </p:txBody>
      </p:sp>
      <p:sp>
        <p:nvSpPr>
          <p:cNvPr id="221" name="object 221"/>
          <p:cNvSpPr/>
          <p:nvPr/>
        </p:nvSpPr>
        <p:spPr>
          <a:xfrm>
            <a:off x="464566" y="5434023"/>
            <a:ext cx="1876425" cy="17145"/>
          </a:xfrm>
          <a:custGeom>
            <a:avLst/>
            <a:gdLst/>
            <a:ahLst/>
            <a:cxnLst/>
            <a:rect l="l" t="t" r="r" b="b"/>
            <a:pathLst>
              <a:path w="1876425" h="17145">
                <a:moveTo>
                  <a:pt x="0" y="0"/>
                </a:moveTo>
                <a:lnTo>
                  <a:pt x="1876286" y="17027"/>
                </a:lnTo>
              </a:path>
            </a:pathLst>
          </a:custGeom>
          <a:ln w="26873">
            <a:solidFill>
              <a:srgbClr val="F9ED32"/>
            </a:solidFill>
            <a:prstDash val="sysDash"/>
          </a:ln>
        </p:spPr>
        <p:txBody>
          <a:bodyPr wrap="square" lIns="0" tIns="0" rIns="0" bIns="0" rtlCol="0"/>
          <a:lstStyle/>
          <a:p>
            <a:endParaRPr/>
          </a:p>
        </p:txBody>
      </p:sp>
      <p:sp>
        <p:nvSpPr>
          <p:cNvPr id="222" name="object 222"/>
          <p:cNvSpPr/>
          <p:nvPr/>
        </p:nvSpPr>
        <p:spPr>
          <a:xfrm>
            <a:off x="630478" y="7105542"/>
            <a:ext cx="0" cy="836294"/>
          </a:xfrm>
          <a:custGeom>
            <a:avLst/>
            <a:gdLst/>
            <a:ahLst/>
            <a:cxnLst/>
            <a:rect l="l" t="t" r="r" b="b"/>
            <a:pathLst>
              <a:path h="836295">
                <a:moveTo>
                  <a:pt x="0" y="835710"/>
                </a:moveTo>
                <a:lnTo>
                  <a:pt x="0" y="0"/>
                </a:lnTo>
              </a:path>
            </a:pathLst>
          </a:custGeom>
          <a:ln w="26873">
            <a:solidFill>
              <a:srgbClr val="F9ED32"/>
            </a:solidFill>
            <a:prstDash val="sysDash"/>
          </a:ln>
        </p:spPr>
        <p:txBody>
          <a:bodyPr wrap="square" lIns="0" tIns="0" rIns="0" bIns="0" rtlCol="0"/>
          <a:lstStyle/>
          <a:p>
            <a:endParaRPr/>
          </a:p>
        </p:txBody>
      </p:sp>
      <p:sp>
        <p:nvSpPr>
          <p:cNvPr id="223" name="object 223"/>
          <p:cNvSpPr/>
          <p:nvPr/>
        </p:nvSpPr>
        <p:spPr>
          <a:xfrm>
            <a:off x="464565" y="6280856"/>
            <a:ext cx="6629400" cy="313055"/>
          </a:xfrm>
          <a:custGeom>
            <a:avLst/>
            <a:gdLst/>
            <a:ahLst/>
            <a:cxnLst/>
            <a:rect l="l" t="t" r="r" b="b"/>
            <a:pathLst>
              <a:path w="6629400" h="313054">
                <a:moveTo>
                  <a:pt x="0" y="0"/>
                </a:moveTo>
                <a:lnTo>
                  <a:pt x="4820986" y="22328"/>
                </a:lnTo>
                <a:lnTo>
                  <a:pt x="4883400" y="24926"/>
                </a:lnTo>
                <a:lnTo>
                  <a:pt x="4945230" y="31752"/>
                </a:lnTo>
                <a:lnTo>
                  <a:pt x="5029080" y="58666"/>
                </a:lnTo>
                <a:lnTo>
                  <a:pt x="5072290" y="78730"/>
                </a:lnTo>
                <a:lnTo>
                  <a:pt x="5110742" y="95596"/>
                </a:lnTo>
                <a:lnTo>
                  <a:pt x="5152367" y="105538"/>
                </a:lnTo>
                <a:lnTo>
                  <a:pt x="5186830" y="107348"/>
                </a:lnTo>
                <a:lnTo>
                  <a:pt x="5231946" y="106741"/>
                </a:lnTo>
                <a:lnTo>
                  <a:pt x="5285231" y="104369"/>
                </a:lnTo>
                <a:lnTo>
                  <a:pt x="5344200" y="100885"/>
                </a:lnTo>
                <a:lnTo>
                  <a:pt x="5406368" y="96939"/>
                </a:lnTo>
                <a:lnTo>
                  <a:pt x="5469251" y="93184"/>
                </a:lnTo>
                <a:lnTo>
                  <a:pt x="5530363" y="90271"/>
                </a:lnTo>
                <a:lnTo>
                  <a:pt x="5587221" y="88852"/>
                </a:lnTo>
                <a:lnTo>
                  <a:pt x="5637340" y="89579"/>
                </a:lnTo>
                <a:lnTo>
                  <a:pt x="5678234" y="93104"/>
                </a:lnTo>
                <a:lnTo>
                  <a:pt x="5744406" y="117362"/>
                </a:lnTo>
                <a:lnTo>
                  <a:pt x="5779117" y="138062"/>
                </a:lnTo>
                <a:lnTo>
                  <a:pt x="5812556" y="161173"/>
                </a:lnTo>
                <a:lnTo>
                  <a:pt x="5845724" y="185691"/>
                </a:lnTo>
                <a:lnTo>
                  <a:pt x="5879622" y="210615"/>
                </a:lnTo>
                <a:lnTo>
                  <a:pt x="5915253" y="234940"/>
                </a:lnTo>
                <a:lnTo>
                  <a:pt x="5953617" y="257663"/>
                </a:lnTo>
                <a:lnTo>
                  <a:pt x="5995717" y="277781"/>
                </a:lnTo>
                <a:lnTo>
                  <a:pt x="6042555" y="294291"/>
                </a:lnTo>
                <a:lnTo>
                  <a:pt x="6095131" y="306189"/>
                </a:lnTo>
                <a:lnTo>
                  <a:pt x="6154447" y="312472"/>
                </a:lnTo>
                <a:lnTo>
                  <a:pt x="6365695" y="276491"/>
                </a:lnTo>
                <a:lnTo>
                  <a:pt x="6537110" y="182722"/>
                </a:lnTo>
                <a:lnTo>
                  <a:pt x="6629400" y="105220"/>
                </a:lnTo>
              </a:path>
            </a:pathLst>
          </a:custGeom>
          <a:ln w="26873">
            <a:solidFill>
              <a:srgbClr val="EF4136"/>
            </a:solidFill>
            <a:prstDash val="sysDash"/>
          </a:ln>
        </p:spPr>
        <p:txBody>
          <a:bodyPr wrap="square" lIns="0" tIns="0" rIns="0" bIns="0" rtlCol="0"/>
          <a:lstStyle/>
          <a:p>
            <a:endParaRPr/>
          </a:p>
        </p:txBody>
      </p:sp>
      <p:sp>
        <p:nvSpPr>
          <p:cNvPr id="224" name="object 224"/>
          <p:cNvSpPr/>
          <p:nvPr/>
        </p:nvSpPr>
        <p:spPr>
          <a:xfrm>
            <a:off x="7078738" y="5327903"/>
            <a:ext cx="0" cy="3676650"/>
          </a:xfrm>
          <a:custGeom>
            <a:avLst/>
            <a:gdLst/>
            <a:ahLst/>
            <a:cxnLst/>
            <a:rect l="l" t="t" r="r" b="b"/>
            <a:pathLst>
              <a:path h="3676650">
                <a:moveTo>
                  <a:pt x="0" y="0"/>
                </a:moveTo>
                <a:lnTo>
                  <a:pt x="0" y="3676319"/>
                </a:lnTo>
              </a:path>
            </a:pathLst>
          </a:custGeom>
          <a:ln w="30454">
            <a:solidFill>
              <a:srgbClr val="FFFFFF"/>
            </a:solidFill>
          </a:ln>
        </p:spPr>
        <p:txBody>
          <a:bodyPr wrap="square" lIns="0" tIns="0" rIns="0" bIns="0" rtlCol="0"/>
          <a:lstStyle/>
          <a:p>
            <a:endParaRPr/>
          </a:p>
        </p:txBody>
      </p:sp>
      <p:sp>
        <p:nvSpPr>
          <p:cNvPr id="225" name="object 225"/>
          <p:cNvSpPr/>
          <p:nvPr/>
        </p:nvSpPr>
        <p:spPr>
          <a:xfrm>
            <a:off x="1081657" y="7958037"/>
            <a:ext cx="1091234" cy="395390"/>
          </a:xfrm>
          <a:prstGeom prst="rect">
            <a:avLst/>
          </a:prstGeom>
          <a:blipFill>
            <a:blip r:embed="rId140" cstate="print"/>
            <a:stretch>
              <a:fillRect/>
            </a:stretch>
          </a:blipFill>
        </p:spPr>
        <p:txBody>
          <a:bodyPr wrap="square" lIns="0" tIns="0" rIns="0" bIns="0" rtlCol="0"/>
          <a:lstStyle/>
          <a:p>
            <a:endParaRPr/>
          </a:p>
        </p:txBody>
      </p:sp>
      <p:sp>
        <p:nvSpPr>
          <p:cNvPr id="226" name="object 226"/>
          <p:cNvSpPr txBox="1"/>
          <p:nvPr/>
        </p:nvSpPr>
        <p:spPr>
          <a:xfrm>
            <a:off x="1061744" y="7907494"/>
            <a:ext cx="1127125" cy="321310"/>
          </a:xfrm>
          <a:prstGeom prst="rect">
            <a:avLst/>
          </a:prstGeom>
        </p:spPr>
        <p:txBody>
          <a:bodyPr vert="horz" wrap="square" lIns="0" tIns="13335" rIns="0" bIns="0" rtlCol="0">
            <a:spAutoFit/>
          </a:bodyPr>
          <a:lstStyle/>
          <a:p>
            <a:pPr algn="ctr">
              <a:lnSpc>
                <a:spcPts val="1160"/>
              </a:lnSpc>
              <a:spcBef>
                <a:spcPts val="105"/>
              </a:spcBef>
            </a:pPr>
            <a:r>
              <a:rPr sz="1050" b="1" spc="-30" dirty="0">
                <a:solidFill>
                  <a:srgbClr val="FFFFFF"/>
                </a:solidFill>
                <a:latin typeface="Arial"/>
                <a:cs typeface="Arial"/>
              </a:rPr>
              <a:t>Proposed</a:t>
            </a:r>
            <a:endParaRPr sz="1050">
              <a:latin typeface="Arial"/>
              <a:cs typeface="Arial"/>
            </a:endParaRPr>
          </a:p>
          <a:p>
            <a:pPr algn="ctr">
              <a:lnSpc>
                <a:spcPts val="1160"/>
              </a:lnSpc>
            </a:pPr>
            <a:r>
              <a:rPr sz="1050" b="1" spc="10" dirty="0">
                <a:solidFill>
                  <a:srgbClr val="FFFFFF"/>
                </a:solidFill>
                <a:latin typeface="Arial"/>
                <a:cs typeface="Arial"/>
              </a:rPr>
              <a:t>I-35</a:t>
            </a:r>
            <a:r>
              <a:rPr sz="1050" b="1" spc="-125" dirty="0">
                <a:solidFill>
                  <a:srgbClr val="FFFFFF"/>
                </a:solidFill>
                <a:latin typeface="Arial"/>
                <a:cs typeface="Arial"/>
              </a:rPr>
              <a:t> </a:t>
            </a:r>
            <a:r>
              <a:rPr sz="1050" b="1" spc="-5" dirty="0">
                <a:solidFill>
                  <a:srgbClr val="FFFFFF"/>
                </a:solidFill>
                <a:latin typeface="Arial"/>
                <a:cs typeface="Arial"/>
              </a:rPr>
              <a:t>Improvement</a:t>
            </a:r>
            <a:endParaRPr sz="1050">
              <a:latin typeface="Arial"/>
              <a:cs typeface="Arial"/>
            </a:endParaRPr>
          </a:p>
        </p:txBody>
      </p:sp>
      <p:sp>
        <p:nvSpPr>
          <p:cNvPr id="227" name="object 227"/>
          <p:cNvSpPr txBox="1"/>
          <p:nvPr/>
        </p:nvSpPr>
        <p:spPr>
          <a:xfrm>
            <a:off x="1391668" y="8176220"/>
            <a:ext cx="466725" cy="186690"/>
          </a:xfrm>
          <a:prstGeom prst="rect">
            <a:avLst/>
          </a:prstGeom>
        </p:spPr>
        <p:txBody>
          <a:bodyPr vert="horz" wrap="square" lIns="0" tIns="13335" rIns="0" bIns="0" rtlCol="0">
            <a:spAutoFit/>
          </a:bodyPr>
          <a:lstStyle/>
          <a:p>
            <a:pPr marL="12700">
              <a:lnSpc>
                <a:spcPct val="100000"/>
              </a:lnSpc>
              <a:spcBef>
                <a:spcPts val="105"/>
              </a:spcBef>
            </a:pPr>
            <a:r>
              <a:rPr sz="1050" b="1" spc="-75" dirty="0">
                <a:solidFill>
                  <a:srgbClr val="FFFFFF"/>
                </a:solidFill>
                <a:latin typeface="Arial"/>
                <a:cs typeface="Arial"/>
              </a:rPr>
              <a:t>P</a:t>
            </a:r>
            <a:r>
              <a:rPr sz="1050" b="1" spc="0" dirty="0">
                <a:solidFill>
                  <a:srgbClr val="FFFFFF"/>
                </a:solidFill>
                <a:latin typeface="Arial"/>
                <a:cs typeface="Arial"/>
              </a:rPr>
              <a:t>r</a:t>
            </a:r>
            <a:r>
              <a:rPr sz="1050" b="1" spc="-25" dirty="0">
                <a:solidFill>
                  <a:srgbClr val="FFFFFF"/>
                </a:solidFill>
                <a:latin typeface="Arial"/>
                <a:cs typeface="Arial"/>
              </a:rPr>
              <a:t>oje</a:t>
            </a:r>
            <a:r>
              <a:rPr sz="1050" b="1" spc="-20" dirty="0">
                <a:solidFill>
                  <a:srgbClr val="FFFFFF"/>
                </a:solidFill>
                <a:latin typeface="Arial"/>
                <a:cs typeface="Arial"/>
              </a:rPr>
              <a:t>c</a:t>
            </a:r>
            <a:r>
              <a:rPr sz="1050" b="1" spc="50" dirty="0">
                <a:solidFill>
                  <a:srgbClr val="FFFFFF"/>
                </a:solidFill>
                <a:latin typeface="Arial"/>
                <a:cs typeface="Arial"/>
              </a:rPr>
              <a:t>t</a:t>
            </a:r>
            <a:endParaRPr sz="1050">
              <a:latin typeface="Arial"/>
              <a:cs typeface="Arial"/>
            </a:endParaRPr>
          </a:p>
        </p:txBody>
      </p:sp>
      <p:sp>
        <p:nvSpPr>
          <p:cNvPr id="228" name="object 228"/>
          <p:cNvSpPr/>
          <p:nvPr/>
        </p:nvSpPr>
        <p:spPr>
          <a:xfrm>
            <a:off x="3037244" y="8020739"/>
            <a:ext cx="1335772" cy="260083"/>
          </a:xfrm>
          <a:prstGeom prst="rect">
            <a:avLst/>
          </a:prstGeom>
          <a:blipFill>
            <a:blip r:embed="rId141" cstate="print"/>
            <a:stretch>
              <a:fillRect/>
            </a:stretch>
          </a:blipFill>
        </p:spPr>
        <p:txBody>
          <a:bodyPr wrap="square" lIns="0" tIns="0" rIns="0" bIns="0" rtlCol="0"/>
          <a:lstStyle/>
          <a:p>
            <a:endParaRPr/>
          </a:p>
        </p:txBody>
      </p:sp>
      <p:sp>
        <p:nvSpPr>
          <p:cNvPr id="229" name="object 229"/>
          <p:cNvSpPr txBox="1"/>
          <p:nvPr/>
        </p:nvSpPr>
        <p:spPr>
          <a:xfrm>
            <a:off x="3017329" y="7970196"/>
            <a:ext cx="1371600" cy="321310"/>
          </a:xfrm>
          <a:prstGeom prst="rect">
            <a:avLst/>
          </a:prstGeom>
        </p:spPr>
        <p:txBody>
          <a:bodyPr vert="horz" wrap="square" lIns="0" tIns="39369" rIns="0" bIns="0" rtlCol="0">
            <a:spAutoFit/>
          </a:bodyPr>
          <a:lstStyle/>
          <a:p>
            <a:pPr marL="12700" marR="5080" indent="230504">
              <a:lnSpc>
                <a:spcPts val="1060"/>
              </a:lnSpc>
              <a:spcBef>
                <a:spcPts val="309"/>
              </a:spcBef>
            </a:pPr>
            <a:r>
              <a:rPr sz="1050" b="1" spc="-20" dirty="0">
                <a:solidFill>
                  <a:srgbClr val="FFFFFF"/>
                </a:solidFill>
                <a:latin typeface="Arial"/>
                <a:cs typeface="Arial"/>
              </a:rPr>
              <a:t>Central </a:t>
            </a:r>
            <a:r>
              <a:rPr sz="1050" b="1" dirty="0">
                <a:solidFill>
                  <a:srgbClr val="FFFFFF"/>
                </a:solidFill>
                <a:latin typeface="Arial"/>
                <a:cs typeface="Arial"/>
              </a:rPr>
              <a:t>Health  </a:t>
            </a:r>
            <a:r>
              <a:rPr sz="1050" b="1" spc="-20" dirty="0">
                <a:solidFill>
                  <a:srgbClr val="FFFFFF"/>
                </a:solidFill>
                <a:latin typeface="Arial"/>
                <a:cs typeface="Arial"/>
              </a:rPr>
              <a:t>Brackenridge</a:t>
            </a:r>
            <a:r>
              <a:rPr sz="1050" b="1" spc="-145" dirty="0">
                <a:solidFill>
                  <a:srgbClr val="FFFFFF"/>
                </a:solidFill>
                <a:latin typeface="Arial"/>
                <a:cs typeface="Arial"/>
              </a:rPr>
              <a:t> </a:t>
            </a:r>
            <a:r>
              <a:rPr sz="1050" b="1" spc="-45" dirty="0">
                <a:solidFill>
                  <a:srgbClr val="FFFFFF"/>
                </a:solidFill>
                <a:latin typeface="Arial"/>
                <a:cs typeface="Arial"/>
              </a:rPr>
              <a:t>Campus</a:t>
            </a:r>
            <a:endParaRPr sz="1050">
              <a:latin typeface="Arial"/>
              <a:cs typeface="Arial"/>
            </a:endParaRPr>
          </a:p>
        </p:txBody>
      </p:sp>
      <p:sp>
        <p:nvSpPr>
          <p:cNvPr id="230" name="object 230"/>
          <p:cNvSpPr txBox="1"/>
          <p:nvPr/>
        </p:nvSpPr>
        <p:spPr>
          <a:xfrm>
            <a:off x="4323026" y="7510727"/>
            <a:ext cx="1435735" cy="186690"/>
          </a:xfrm>
          <a:prstGeom prst="rect">
            <a:avLst/>
          </a:prstGeom>
        </p:spPr>
        <p:txBody>
          <a:bodyPr vert="horz" wrap="square" lIns="0" tIns="13335" rIns="0" bIns="0" rtlCol="0">
            <a:spAutoFit/>
          </a:bodyPr>
          <a:lstStyle/>
          <a:p>
            <a:pPr marL="12700">
              <a:lnSpc>
                <a:spcPct val="100000"/>
              </a:lnSpc>
              <a:spcBef>
                <a:spcPts val="105"/>
              </a:spcBef>
            </a:pPr>
            <a:r>
              <a:rPr sz="1050" b="1" spc="-25" dirty="0">
                <a:solidFill>
                  <a:srgbClr val="FFFFFF"/>
                </a:solidFill>
                <a:latin typeface="Arial"/>
                <a:cs typeface="Arial"/>
              </a:rPr>
              <a:t>The</a:t>
            </a:r>
            <a:r>
              <a:rPr sz="1050" b="1" spc="-100" dirty="0">
                <a:solidFill>
                  <a:srgbClr val="FFFFFF"/>
                </a:solidFill>
                <a:latin typeface="Arial"/>
                <a:cs typeface="Arial"/>
              </a:rPr>
              <a:t> </a:t>
            </a:r>
            <a:r>
              <a:rPr sz="1050" b="1" spc="-10" dirty="0">
                <a:solidFill>
                  <a:srgbClr val="FFFFFF"/>
                </a:solidFill>
                <a:latin typeface="Arial"/>
                <a:cs typeface="Arial"/>
              </a:rPr>
              <a:t>University</a:t>
            </a:r>
            <a:r>
              <a:rPr sz="1050" b="1" spc="-100" dirty="0">
                <a:solidFill>
                  <a:srgbClr val="FFFFFF"/>
                </a:solidFill>
                <a:latin typeface="Arial"/>
                <a:cs typeface="Arial"/>
              </a:rPr>
              <a:t> </a:t>
            </a:r>
            <a:r>
              <a:rPr sz="1050" b="1" spc="0" dirty="0">
                <a:solidFill>
                  <a:srgbClr val="FFFFFF"/>
                </a:solidFill>
                <a:latin typeface="Arial"/>
                <a:cs typeface="Arial"/>
              </a:rPr>
              <a:t>of</a:t>
            </a:r>
            <a:r>
              <a:rPr sz="1050" b="1" spc="-140" dirty="0">
                <a:solidFill>
                  <a:srgbClr val="FFFFFF"/>
                </a:solidFill>
                <a:latin typeface="Arial"/>
                <a:cs typeface="Arial"/>
              </a:rPr>
              <a:t> </a:t>
            </a:r>
            <a:r>
              <a:rPr sz="1050" b="1" spc="-60" dirty="0">
                <a:solidFill>
                  <a:srgbClr val="FFFFFF"/>
                </a:solidFill>
                <a:latin typeface="Arial"/>
                <a:cs typeface="Arial"/>
              </a:rPr>
              <a:t>Texas</a:t>
            </a:r>
            <a:endParaRPr sz="1050">
              <a:latin typeface="Arial"/>
              <a:cs typeface="Arial"/>
            </a:endParaRPr>
          </a:p>
        </p:txBody>
      </p:sp>
      <p:sp>
        <p:nvSpPr>
          <p:cNvPr id="231" name="object 231"/>
          <p:cNvSpPr/>
          <p:nvPr/>
        </p:nvSpPr>
        <p:spPr>
          <a:xfrm>
            <a:off x="4337428" y="7559798"/>
            <a:ext cx="1405376" cy="234953"/>
          </a:xfrm>
          <a:prstGeom prst="rect">
            <a:avLst/>
          </a:prstGeom>
          <a:blipFill>
            <a:blip r:embed="rId142" cstate="print"/>
            <a:stretch>
              <a:fillRect/>
            </a:stretch>
          </a:blipFill>
        </p:spPr>
        <p:txBody>
          <a:bodyPr wrap="square" lIns="0" tIns="0" rIns="0" bIns="0" rtlCol="0"/>
          <a:lstStyle/>
          <a:p>
            <a:endParaRPr/>
          </a:p>
        </p:txBody>
      </p:sp>
      <p:sp>
        <p:nvSpPr>
          <p:cNvPr id="232" name="object 232"/>
          <p:cNvSpPr txBox="1"/>
          <p:nvPr/>
        </p:nvSpPr>
        <p:spPr>
          <a:xfrm>
            <a:off x="4581541" y="7645091"/>
            <a:ext cx="918210" cy="186690"/>
          </a:xfrm>
          <a:prstGeom prst="rect">
            <a:avLst/>
          </a:prstGeom>
        </p:spPr>
        <p:txBody>
          <a:bodyPr vert="horz" wrap="square" lIns="0" tIns="13335" rIns="0" bIns="0" rtlCol="0">
            <a:spAutoFit/>
          </a:bodyPr>
          <a:lstStyle/>
          <a:p>
            <a:pPr marL="12700">
              <a:lnSpc>
                <a:spcPct val="100000"/>
              </a:lnSpc>
              <a:spcBef>
                <a:spcPts val="105"/>
              </a:spcBef>
            </a:pPr>
            <a:r>
              <a:rPr sz="1050" b="1" dirty="0">
                <a:solidFill>
                  <a:srgbClr val="FFFFFF"/>
                </a:solidFill>
                <a:latin typeface="Arial"/>
                <a:cs typeface="Arial"/>
              </a:rPr>
              <a:t>Health</a:t>
            </a:r>
            <a:r>
              <a:rPr sz="1050" b="1" spc="-110" dirty="0">
                <a:solidFill>
                  <a:srgbClr val="FFFFFF"/>
                </a:solidFill>
                <a:latin typeface="Arial"/>
                <a:cs typeface="Arial"/>
              </a:rPr>
              <a:t> </a:t>
            </a:r>
            <a:r>
              <a:rPr sz="1050" b="1" spc="-10" dirty="0">
                <a:solidFill>
                  <a:srgbClr val="FFFFFF"/>
                </a:solidFill>
                <a:latin typeface="Arial"/>
                <a:cs typeface="Arial"/>
              </a:rPr>
              <a:t>District</a:t>
            </a:r>
            <a:endParaRPr sz="1050">
              <a:latin typeface="Arial"/>
              <a:cs typeface="Arial"/>
            </a:endParaRPr>
          </a:p>
        </p:txBody>
      </p:sp>
      <p:sp>
        <p:nvSpPr>
          <p:cNvPr id="233" name="object 233"/>
          <p:cNvSpPr/>
          <p:nvPr/>
        </p:nvSpPr>
        <p:spPr>
          <a:xfrm>
            <a:off x="3564080" y="8505008"/>
            <a:ext cx="1323957" cy="260083"/>
          </a:xfrm>
          <a:prstGeom prst="rect">
            <a:avLst/>
          </a:prstGeom>
          <a:blipFill>
            <a:blip r:embed="rId143" cstate="print"/>
            <a:stretch>
              <a:fillRect/>
            </a:stretch>
          </a:blipFill>
        </p:spPr>
        <p:txBody>
          <a:bodyPr wrap="square" lIns="0" tIns="0" rIns="0" bIns="0" rtlCol="0"/>
          <a:lstStyle/>
          <a:p>
            <a:endParaRPr/>
          </a:p>
        </p:txBody>
      </p:sp>
      <p:sp>
        <p:nvSpPr>
          <p:cNvPr id="234" name="object 234"/>
          <p:cNvSpPr txBox="1"/>
          <p:nvPr/>
        </p:nvSpPr>
        <p:spPr>
          <a:xfrm>
            <a:off x="3550615" y="8454464"/>
            <a:ext cx="1356360" cy="321310"/>
          </a:xfrm>
          <a:prstGeom prst="rect">
            <a:avLst/>
          </a:prstGeom>
        </p:spPr>
        <p:txBody>
          <a:bodyPr vert="horz" wrap="square" lIns="0" tIns="39369" rIns="0" bIns="0" rtlCol="0">
            <a:spAutoFit/>
          </a:bodyPr>
          <a:lstStyle/>
          <a:p>
            <a:pPr marL="12700" marR="5080" indent="298450">
              <a:lnSpc>
                <a:spcPts val="1060"/>
              </a:lnSpc>
              <a:spcBef>
                <a:spcPts val="309"/>
              </a:spcBef>
            </a:pPr>
            <a:r>
              <a:rPr sz="1050" b="1" spc="-20" dirty="0">
                <a:solidFill>
                  <a:srgbClr val="FFFFFF"/>
                </a:solidFill>
                <a:latin typeface="Arial"/>
                <a:cs typeface="Arial"/>
              </a:rPr>
              <a:t>Central </a:t>
            </a:r>
            <a:r>
              <a:rPr sz="1050" b="1" spc="-45" dirty="0">
                <a:solidFill>
                  <a:srgbClr val="FFFFFF"/>
                </a:solidFill>
                <a:latin typeface="Arial"/>
                <a:cs typeface="Arial"/>
              </a:rPr>
              <a:t>East  </a:t>
            </a:r>
            <a:r>
              <a:rPr sz="1050" b="1" spc="-20" dirty="0">
                <a:solidFill>
                  <a:srgbClr val="FFFFFF"/>
                </a:solidFill>
                <a:latin typeface="Arial"/>
                <a:cs typeface="Arial"/>
              </a:rPr>
              <a:t>Austin</a:t>
            </a:r>
            <a:r>
              <a:rPr sz="1050" b="1" spc="-135" dirty="0">
                <a:solidFill>
                  <a:srgbClr val="FFFFFF"/>
                </a:solidFill>
                <a:latin typeface="Arial"/>
                <a:cs typeface="Arial"/>
              </a:rPr>
              <a:t> </a:t>
            </a:r>
            <a:r>
              <a:rPr sz="1050" b="1" spc="-10" dirty="0">
                <a:solidFill>
                  <a:srgbClr val="FFFFFF"/>
                </a:solidFill>
                <a:latin typeface="Arial"/>
                <a:cs typeface="Arial"/>
              </a:rPr>
              <a:t>Neighborhood</a:t>
            </a:r>
            <a:endParaRPr sz="1050">
              <a:latin typeface="Arial"/>
              <a:cs typeface="Arial"/>
            </a:endParaRPr>
          </a:p>
        </p:txBody>
      </p:sp>
      <p:sp>
        <p:nvSpPr>
          <p:cNvPr id="235" name="object 235"/>
          <p:cNvSpPr/>
          <p:nvPr/>
        </p:nvSpPr>
        <p:spPr>
          <a:xfrm>
            <a:off x="3092898" y="6441695"/>
            <a:ext cx="118110" cy="90805"/>
          </a:xfrm>
          <a:custGeom>
            <a:avLst/>
            <a:gdLst/>
            <a:ahLst/>
            <a:cxnLst/>
            <a:rect l="l" t="t" r="r" b="b"/>
            <a:pathLst>
              <a:path w="118110" h="90804">
                <a:moveTo>
                  <a:pt x="47701" y="90563"/>
                </a:moveTo>
                <a:lnTo>
                  <a:pt x="55703" y="49073"/>
                </a:lnTo>
                <a:lnTo>
                  <a:pt x="58851" y="27952"/>
                </a:lnTo>
                <a:lnTo>
                  <a:pt x="59118" y="27952"/>
                </a:lnTo>
                <a:lnTo>
                  <a:pt x="68935" y="90563"/>
                </a:lnTo>
                <a:lnTo>
                  <a:pt x="95402" y="90563"/>
                </a:lnTo>
                <a:lnTo>
                  <a:pt x="117703" y="0"/>
                </a:lnTo>
                <a:lnTo>
                  <a:pt x="93116" y="0"/>
                </a:lnTo>
                <a:lnTo>
                  <a:pt x="86538" y="41301"/>
                </a:lnTo>
                <a:lnTo>
                  <a:pt x="83172" y="64896"/>
                </a:lnTo>
                <a:lnTo>
                  <a:pt x="82905" y="64896"/>
                </a:lnTo>
                <a:lnTo>
                  <a:pt x="73228" y="0"/>
                </a:lnTo>
                <a:lnTo>
                  <a:pt x="47294" y="0"/>
                </a:lnTo>
                <a:lnTo>
                  <a:pt x="41516" y="33324"/>
                </a:lnTo>
                <a:lnTo>
                  <a:pt x="40039" y="41556"/>
                </a:lnTo>
                <a:lnTo>
                  <a:pt x="38634" y="49683"/>
                </a:lnTo>
                <a:lnTo>
                  <a:pt x="37328" y="57661"/>
                </a:lnTo>
                <a:lnTo>
                  <a:pt x="36144" y="65443"/>
                </a:lnTo>
                <a:lnTo>
                  <a:pt x="35877" y="65443"/>
                </a:lnTo>
                <a:lnTo>
                  <a:pt x="34822" y="58028"/>
                </a:lnTo>
                <a:lnTo>
                  <a:pt x="33691" y="49969"/>
                </a:lnTo>
                <a:lnTo>
                  <a:pt x="32511" y="41684"/>
                </a:lnTo>
                <a:lnTo>
                  <a:pt x="31305" y="33591"/>
                </a:lnTo>
                <a:lnTo>
                  <a:pt x="26073" y="0"/>
                </a:lnTo>
                <a:lnTo>
                  <a:pt x="0" y="0"/>
                </a:lnTo>
                <a:lnTo>
                  <a:pt x="20828" y="90563"/>
                </a:lnTo>
                <a:lnTo>
                  <a:pt x="47701" y="90563"/>
                </a:lnTo>
                <a:close/>
              </a:path>
            </a:pathLst>
          </a:custGeom>
          <a:ln w="3175">
            <a:solidFill>
              <a:srgbClr val="231F20"/>
            </a:solidFill>
          </a:ln>
        </p:spPr>
        <p:txBody>
          <a:bodyPr wrap="square" lIns="0" tIns="0" rIns="0" bIns="0" rtlCol="0"/>
          <a:lstStyle/>
          <a:p>
            <a:endParaRPr/>
          </a:p>
        </p:txBody>
      </p:sp>
      <p:sp>
        <p:nvSpPr>
          <p:cNvPr id="236" name="object 236"/>
          <p:cNvSpPr/>
          <p:nvPr/>
        </p:nvSpPr>
        <p:spPr>
          <a:xfrm>
            <a:off x="3209932" y="6464672"/>
            <a:ext cx="64135" cy="69215"/>
          </a:xfrm>
          <a:custGeom>
            <a:avLst/>
            <a:gdLst/>
            <a:ahLst/>
            <a:cxnLst/>
            <a:rect l="l" t="t" r="r" b="b"/>
            <a:pathLst>
              <a:path w="64135" h="69215">
                <a:moveTo>
                  <a:pt x="62611" y="29159"/>
                </a:moveTo>
                <a:lnTo>
                  <a:pt x="61037" y="17632"/>
                </a:lnTo>
                <a:lnTo>
                  <a:pt x="55873" y="8383"/>
                </a:lnTo>
                <a:lnTo>
                  <a:pt x="46451" y="2232"/>
                </a:lnTo>
                <a:lnTo>
                  <a:pt x="32105" y="0"/>
                </a:lnTo>
                <a:lnTo>
                  <a:pt x="22628" y="623"/>
                </a:lnTo>
                <a:lnTo>
                  <a:pt x="14825" y="2165"/>
                </a:lnTo>
                <a:lnTo>
                  <a:pt x="8811" y="4136"/>
                </a:lnTo>
                <a:lnTo>
                  <a:pt x="4699" y="6045"/>
                </a:lnTo>
                <a:lnTo>
                  <a:pt x="8864" y="21234"/>
                </a:lnTo>
                <a:lnTo>
                  <a:pt x="13296" y="18808"/>
                </a:lnTo>
                <a:lnTo>
                  <a:pt x="20548" y="16395"/>
                </a:lnTo>
                <a:lnTo>
                  <a:pt x="27546" y="16395"/>
                </a:lnTo>
                <a:lnTo>
                  <a:pt x="36410" y="16395"/>
                </a:lnTo>
                <a:lnTo>
                  <a:pt x="38430" y="19354"/>
                </a:lnTo>
                <a:lnTo>
                  <a:pt x="38430" y="22034"/>
                </a:lnTo>
                <a:lnTo>
                  <a:pt x="38430" y="22580"/>
                </a:lnTo>
                <a:lnTo>
                  <a:pt x="22958" y="24095"/>
                </a:lnTo>
                <a:lnTo>
                  <a:pt x="10799" y="28759"/>
                </a:lnTo>
                <a:lnTo>
                  <a:pt x="2848" y="36746"/>
                </a:lnTo>
                <a:lnTo>
                  <a:pt x="0" y="48234"/>
                </a:lnTo>
                <a:lnTo>
                  <a:pt x="1513" y="56139"/>
                </a:lnTo>
                <a:lnTo>
                  <a:pt x="5861" y="62782"/>
                </a:lnTo>
                <a:lnTo>
                  <a:pt x="12751" y="67358"/>
                </a:lnTo>
                <a:lnTo>
                  <a:pt x="21894" y="69062"/>
                </a:lnTo>
                <a:lnTo>
                  <a:pt x="29019" y="69062"/>
                </a:lnTo>
                <a:lnTo>
                  <a:pt x="35598" y="67055"/>
                </a:lnTo>
                <a:lnTo>
                  <a:pt x="40170" y="61823"/>
                </a:lnTo>
                <a:lnTo>
                  <a:pt x="40703" y="61823"/>
                </a:lnTo>
                <a:lnTo>
                  <a:pt x="41922" y="67589"/>
                </a:lnTo>
                <a:lnTo>
                  <a:pt x="63690" y="67589"/>
                </a:lnTo>
                <a:lnTo>
                  <a:pt x="63017" y="64223"/>
                </a:lnTo>
                <a:lnTo>
                  <a:pt x="62611" y="58051"/>
                </a:lnTo>
                <a:lnTo>
                  <a:pt x="62611" y="51460"/>
                </a:lnTo>
                <a:lnTo>
                  <a:pt x="62611" y="29159"/>
                </a:lnTo>
                <a:close/>
              </a:path>
            </a:pathLst>
          </a:custGeom>
          <a:ln w="3175">
            <a:solidFill>
              <a:srgbClr val="231F20"/>
            </a:solidFill>
          </a:ln>
        </p:spPr>
        <p:txBody>
          <a:bodyPr wrap="square" lIns="0" tIns="0" rIns="0" bIns="0" rtlCol="0"/>
          <a:lstStyle/>
          <a:p>
            <a:endParaRPr/>
          </a:p>
        </p:txBody>
      </p:sp>
      <p:sp>
        <p:nvSpPr>
          <p:cNvPr id="237" name="object 237"/>
          <p:cNvSpPr/>
          <p:nvPr/>
        </p:nvSpPr>
        <p:spPr>
          <a:xfrm>
            <a:off x="3233707" y="6502022"/>
            <a:ext cx="15875" cy="15240"/>
          </a:xfrm>
          <a:custGeom>
            <a:avLst/>
            <a:gdLst/>
            <a:ahLst/>
            <a:cxnLst/>
            <a:rect l="l" t="t" r="r" b="b"/>
            <a:pathLst>
              <a:path w="15875" h="15240">
                <a:moveTo>
                  <a:pt x="15455" y="5384"/>
                </a:moveTo>
                <a:lnTo>
                  <a:pt x="15455" y="6591"/>
                </a:lnTo>
                <a:lnTo>
                  <a:pt x="15455" y="7797"/>
                </a:lnTo>
                <a:lnTo>
                  <a:pt x="15189" y="8737"/>
                </a:lnTo>
                <a:lnTo>
                  <a:pt x="13982" y="12496"/>
                </a:lnTo>
                <a:lnTo>
                  <a:pt x="10350" y="14922"/>
                </a:lnTo>
                <a:lnTo>
                  <a:pt x="6857" y="14922"/>
                </a:lnTo>
                <a:lnTo>
                  <a:pt x="2692" y="14922"/>
                </a:lnTo>
                <a:lnTo>
                  <a:pt x="0" y="12763"/>
                </a:lnTo>
                <a:lnTo>
                  <a:pt x="0" y="8597"/>
                </a:lnTo>
                <a:lnTo>
                  <a:pt x="0" y="2692"/>
                </a:lnTo>
                <a:lnTo>
                  <a:pt x="5511" y="0"/>
                </a:lnTo>
                <a:lnTo>
                  <a:pt x="15455" y="0"/>
                </a:lnTo>
                <a:lnTo>
                  <a:pt x="15455" y="5384"/>
                </a:lnTo>
                <a:close/>
              </a:path>
            </a:pathLst>
          </a:custGeom>
          <a:ln w="3175">
            <a:solidFill>
              <a:srgbClr val="231F20"/>
            </a:solidFill>
          </a:ln>
        </p:spPr>
        <p:txBody>
          <a:bodyPr wrap="square" lIns="0" tIns="0" rIns="0" bIns="0" rtlCol="0"/>
          <a:lstStyle/>
          <a:p>
            <a:endParaRPr/>
          </a:p>
        </p:txBody>
      </p:sp>
      <p:sp>
        <p:nvSpPr>
          <p:cNvPr id="238" name="object 238"/>
          <p:cNvSpPr/>
          <p:nvPr/>
        </p:nvSpPr>
        <p:spPr>
          <a:xfrm>
            <a:off x="3281013" y="6447328"/>
            <a:ext cx="45720" cy="86995"/>
          </a:xfrm>
          <a:custGeom>
            <a:avLst/>
            <a:gdLst/>
            <a:ahLst/>
            <a:cxnLst/>
            <a:rect l="l" t="t" r="r" b="b"/>
            <a:pathLst>
              <a:path w="45720" h="86995">
                <a:moveTo>
                  <a:pt x="8191" y="6464"/>
                </a:moveTo>
                <a:lnTo>
                  <a:pt x="8191" y="18821"/>
                </a:lnTo>
                <a:lnTo>
                  <a:pt x="0" y="18821"/>
                </a:lnTo>
                <a:lnTo>
                  <a:pt x="0" y="36550"/>
                </a:lnTo>
                <a:lnTo>
                  <a:pt x="8191" y="36550"/>
                </a:lnTo>
                <a:lnTo>
                  <a:pt x="8191" y="59804"/>
                </a:lnTo>
                <a:lnTo>
                  <a:pt x="8191" y="69888"/>
                </a:lnTo>
                <a:lnTo>
                  <a:pt x="10337" y="76327"/>
                </a:lnTo>
                <a:lnTo>
                  <a:pt x="14376" y="80365"/>
                </a:lnTo>
                <a:lnTo>
                  <a:pt x="17868" y="83858"/>
                </a:lnTo>
                <a:lnTo>
                  <a:pt x="23774" y="86410"/>
                </a:lnTo>
                <a:lnTo>
                  <a:pt x="30899" y="86410"/>
                </a:lnTo>
                <a:lnTo>
                  <a:pt x="37083" y="86410"/>
                </a:lnTo>
                <a:lnTo>
                  <a:pt x="42456" y="85610"/>
                </a:lnTo>
                <a:lnTo>
                  <a:pt x="45275" y="84531"/>
                </a:lnTo>
                <a:lnTo>
                  <a:pt x="45275" y="66116"/>
                </a:lnTo>
                <a:lnTo>
                  <a:pt x="43256" y="66662"/>
                </a:lnTo>
                <a:lnTo>
                  <a:pt x="42316" y="66662"/>
                </a:lnTo>
                <a:lnTo>
                  <a:pt x="39496" y="66662"/>
                </a:lnTo>
                <a:lnTo>
                  <a:pt x="33591" y="66662"/>
                </a:lnTo>
                <a:lnTo>
                  <a:pt x="31838" y="63423"/>
                </a:lnTo>
                <a:lnTo>
                  <a:pt x="31838" y="55511"/>
                </a:lnTo>
                <a:lnTo>
                  <a:pt x="31838" y="36550"/>
                </a:lnTo>
                <a:lnTo>
                  <a:pt x="45542" y="36550"/>
                </a:lnTo>
                <a:lnTo>
                  <a:pt x="45542" y="18821"/>
                </a:lnTo>
                <a:lnTo>
                  <a:pt x="31838" y="18821"/>
                </a:lnTo>
                <a:lnTo>
                  <a:pt x="31838" y="0"/>
                </a:lnTo>
                <a:lnTo>
                  <a:pt x="8191" y="6464"/>
                </a:lnTo>
                <a:close/>
              </a:path>
            </a:pathLst>
          </a:custGeom>
          <a:ln w="3175">
            <a:solidFill>
              <a:srgbClr val="231F20"/>
            </a:solidFill>
          </a:ln>
        </p:spPr>
        <p:txBody>
          <a:bodyPr wrap="square" lIns="0" tIns="0" rIns="0" bIns="0" rtlCol="0"/>
          <a:lstStyle/>
          <a:p>
            <a:endParaRPr/>
          </a:p>
        </p:txBody>
      </p:sp>
      <p:sp>
        <p:nvSpPr>
          <p:cNvPr id="239" name="object 239"/>
          <p:cNvSpPr/>
          <p:nvPr/>
        </p:nvSpPr>
        <p:spPr>
          <a:xfrm>
            <a:off x="3333822" y="6464679"/>
            <a:ext cx="64769" cy="69215"/>
          </a:xfrm>
          <a:custGeom>
            <a:avLst/>
            <a:gdLst/>
            <a:ahLst/>
            <a:cxnLst/>
            <a:rect l="l" t="t" r="r" b="b"/>
            <a:pathLst>
              <a:path w="64770" h="69215">
                <a:moveTo>
                  <a:pt x="63817" y="42989"/>
                </a:moveTo>
                <a:lnTo>
                  <a:pt x="64223" y="41376"/>
                </a:lnTo>
                <a:lnTo>
                  <a:pt x="64757" y="37744"/>
                </a:lnTo>
                <a:lnTo>
                  <a:pt x="64757" y="33858"/>
                </a:lnTo>
                <a:lnTo>
                  <a:pt x="62996" y="20911"/>
                </a:lnTo>
                <a:lnTo>
                  <a:pt x="57519" y="10123"/>
                </a:lnTo>
                <a:lnTo>
                  <a:pt x="48035" y="2738"/>
                </a:lnTo>
                <a:lnTo>
                  <a:pt x="34251" y="0"/>
                </a:lnTo>
                <a:lnTo>
                  <a:pt x="18645" y="3344"/>
                </a:lnTo>
                <a:lnTo>
                  <a:pt x="8010" y="11852"/>
                </a:lnTo>
                <a:lnTo>
                  <a:pt x="1933" y="23231"/>
                </a:lnTo>
                <a:lnTo>
                  <a:pt x="0" y="35191"/>
                </a:lnTo>
                <a:lnTo>
                  <a:pt x="2419" y="49327"/>
                </a:lnTo>
                <a:lnTo>
                  <a:pt x="9485" y="59983"/>
                </a:lnTo>
                <a:lnTo>
                  <a:pt x="20911" y="66708"/>
                </a:lnTo>
                <a:lnTo>
                  <a:pt x="36410" y="69049"/>
                </a:lnTo>
                <a:lnTo>
                  <a:pt x="44602" y="69049"/>
                </a:lnTo>
                <a:lnTo>
                  <a:pt x="53200" y="67983"/>
                </a:lnTo>
                <a:lnTo>
                  <a:pt x="61125" y="64896"/>
                </a:lnTo>
                <a:lnTo>
                  <a:pt x="58038" y="48628"/>
                </a:lnTo>
                <a:lnTo>
                  <a:pt x="52133" y="50507"/>
                </a:lnTo>
                <a:lnTo>
                  <a:pt x="46215" y="51180"/>
                </a:lnTo>
                <a:lnTo>
                  <a:pt x="40030" y="51180"/>
                </a:lnTo>
                <a:lnTo>
                  <a:pt x="31432" y="51180"/>
                </a:lnTo>
                <a:lnTo>
                  <a:pt x="23914" y="48234"/>
                </a:lnTo>
                <a:lnTo>
                  <a:pt x="23101" y="42989"/>
                </a:lnTo>
                <a:lnTo>
                  <a:pt x="63817" y="42989"/>
                </a:lnTo>
                <a:close/>
              </a:path>
            </a:pathLst>
          </a:custGeom>
          <a:ln w="3175">
            <a:solidFill>
              <a:srgbClr val="231F20"/>
            </a:solidFill>
          </a:ln>
        </p:spPr>
        <p:txBody>
          <a:bodyPr wrap="square" lIns="0" tIns="0" rIns="0" bIns="0" rtlCol="0"/>
          <a:lstStyle/>
          <a:p>
            <a:endParaRPr/>
          </a:p>
        </p:txBody>
      </p:sp>
      <p:sp>
        <p:nvSpPr>
          <p:cNvPr id="240" name="object 240"/>
          <p:cNvSpPr/>
          <p:nvPr/>
        </p:nvSpPr>
        <p:spPr>
          <a:xfrm>
            <a:off x="3356657" y="6480529"/>
            <a:ext cx="19685" cy="10795"/>
          </a:xfrm>
          <a:custGeom>
            <a:avLst/>
            <a:gdLst/>
            <a:ahLst/>
            <a:cxnLst/>
            <a:rect l="l" t="t" r="r" b="b"/>
            <a:pathLst>
              <a:path w="19685" h="10795">
                <a:moveTo>
                  <a:pt x="0" y="10744"/>
                </a:moveTo>
                <a:lnTo>
                  <a:pt x="406" y="6578"/>
                </a:lnTo>
                <a:lnTo>
                  <a:pt x="3086" y="0"/>
                </a:lnTo>
                <a:lnTo>
                  <a:pt x="10210" y="0"/>
                </a:lnTo>
                <a:lnTo>
                  <a:pt x="17868" y="0"/>
                </a:lnTo>
                <a:lnTo>
                  <a:pt x="19621" y="6985"/>
                </a:lnTo>
                <a:lnTo>
                  <a:pt x="19621" y="10744"/>
                </a:lnTo>
                <a:lnTo>
                  <a:pt x="0" y="10744"/>
                </a:lnTo>
                <a:close/>
              </a:path>
            </a:pathLst>
          </a:custGeom>
          <a:ln w="3175">
            <a:solidFill>
              <a:srgbClr val="231F20"/>
            </a:solidFill>
          </a:ln>
        </p:spPr>
        <p:txBody>
          <a:bodyPr wrap="square" lIns="0" tIns="0" rIns="0" bIns="0" rtlCol="0"/>
          <a:lstStyle/>
          <a:p>
            <a:endParaRPr/>
          </a:p>
        </p:txBody>
      </p:sp>
      <p:sp>
        <p:nvSpPr>
          <p:cNvPr id="241" name="object 241"/>
          <p:cNvSpPr/>
          <p:nvPr/>
        </p:nvSpPr>
        <p:spPr>
          <a:xfrm>
            <a:off x="3408932" y="6464669"/>
            <a:ext cx="45085" cy="67945"/>
          </a:xfrm>
          <a:custGeom>
            <a:avLst/>
            <a:gdLst/>
            <a:ahLst/>
            <a:cxnLst/>
            <a:rect l="l" t="t" r="r" b="b"/>
            <a:pathLst>
              <a:path w="45085" h="67945">
                <a:moveTo>
                  <a:pt x="533" y="67589"/>
                </a:moveTo>
                <a:lnTo>
                  <a:pt x="24853" y="67589"/>
                </a:lnTo>
                <a:lnTo>
                  <a:pt x="24853" y="34937"/>
                </a:lnTo>
                <a:lnTo>
                  <a:pt x="24853" y="33324"/>
                </a:lnTo>
                <a:lnTo>
                  <a:pt x="24993" y="31851"/>
                </a:lnTo>
                <a:lnTo>
                  <a:pt x="25120" y="30772"/>
                </a:lnTo>
                <a:lnTo>
                  <a:pt x="26466" y="25400"/>
                </a:lnTo>
                <a:lnTo>
                  <a:pt x="31305" y="22440"/>
                </a:lnTo>
                <a:lnTo>
                  <a:pt x="38417" y="22440"/>
                </a:lnTo>
                <a:lnTo>
                  <a:pt x="40982" y="22440"/>
                </a:lnTo>
                <a:lnTo>
                  <a:pt x="42862" y="22707"/>
                </a:lnTo>
                <a:lnTo>
                  <a:pt x="44602" y="23114"/>
                </a:lnTo>
                <a:lnTo>
                  <a:pt x="44602" y="406"/>
                </a:lnTo>
                <a:lnTo>
                  <a:pt x="42862" y="0"/>
                </a:lnTo>
                <a:lnTo>
                  <a:pt x="41922" y="0"/>
                </a:lnTo>
                <a:lnTo>
                  <a:pt x="39763" y="0"/>
                </a:lnTo>
                <a:lnTo>
                  <a:pt x="33985" y="0"/>
                </a:lnTo>
                <a:lnTo>
                  <a:pt x="25653" y="3365"/>
                </a:lnTo>
                <a:lnTo>
                  <a:pt x="22161" y="13436"/>
                </a:lnTo>
                <a:lnTo>
                  <a:pt x="21628" y="13436"/>
                </a:lnTo>
                <a:lnTo>
                  <a:pt x="20688" y="1485"/>
                </a:lnTo>
                <a:lnTo>
                  <a:pt x="0" y="1485"/>
                </a:lnTo>
                <a:lnTo>
                  <a:pt x="393" y="6997"/>
                </a:lnTo>
                <a:lnTo>
                  <a:pt x="533" y="13309"/>
                </a:lnTo>
                <a:lnTo>
                  <a:pt x="533" y="23787"/>
                </a:lnTo>
                <a:lnTo>
                  <a:pt x="533" y="67589"/>
                </a:lnTo>
                <a:close/>
              </a:path>
            </a:pathLst>
          </a:custGeom>
          <a:ln w="3175">
            <a:solidFill>
              <a:srgbClr val="231F20"/>
            </a:solidFill>
          </a:ln>
        </p:spPr>
        <p:txBody>
          <a:bodyPr wrap="square" lIns="0" tIns="0" rIns="0" bIns="0" rtlCol="0"/>
          <a:lstStyle/>
          <a:p>
            <a:endParaRPr/>
          </a:p>
        </p:txBody>
      </p:sp>
      <p:sp>
        <p:nvSpPr>
          <p:cNvPr id="242" name="object 242"/>
          <p:cNvSpPr/>
          <p:nvPr/>
        </p:nvSpPr>
        <p:spPr>
          <a:xfrm>
            <a:off x="3462945" y="6436856"/>
            <a:ext cx="24765" cy="95885"/>
          </a:xfrm>
          <a:custGeom>
            <a:avLst/>
            <a:gdLst/>
            <a:ahLst/>
            <a:cxnLst/>
            <a:rect l="l" t="t" r="r" b="b"/>
            <a:pathLst>
              <a:path w="24764" h="95884">
                <a:moveTo>
                  <a:pt x="0" y="95402"/>
                </a:moveTo>
                <a:lnTo>
                  <a:pt x="24320" y="95402"/>
                </a:lnTo>
                <a:lnTo>
                  <a:pt x="24320" y="0"/>
                </a:lnTo>
                <a:lnTo>
                  <a:pt x="0" y="0"/>
                </a:lnTo>
                <a:lnTo>
                  <a:pt x="0" y="95402"/>
                </a:lnTo>
                <a:close/>
              </a:path>
            </a:pathLst>
          </a:custGeom>
          <a:ln w="3175">
            <a:solidFill>
              <a:srgbClr val="231F20"/>
            </a:solidFill>
          </a:ln>
        </p:spPr>
        <p:txBody>
          <a:bodyPr wrap="square" lIns="0" tIns="0" rIns="0" bIns="0" rtlCol="0"/>
          <a:lstStyle/>
          <a:p>
            <a:endParaRPr/>
          </a:p>
        </p:txBody>
      </p:sp>
      <p:sp>
        <p:nvSpPr>
          <p:cNvPr id="243" name="object 243"/>
          <p:cNvSpPr/>
          <p:nvPr/>
        </p:nvSpPr>
        <p:spPr>
          <a:xfrm>
            <a:off x="3498951" y="6464674"/>
            <a:ext cx="71120" cy="69215"/>
          </a:xfrm>
          <a:custGeom>
            <a:avLst/>
            <a:gdLst/>
            <a:ahLst/>
            <a:cxnLst/>
            <a:rect l="l" t="t" r="r" b="b"/>
            <a:pathLst>
              <a:path w="71120" h="69215">
                <a:moveTo>
                  <a:pt x="36410" y="0"/>
                </a:moveTo>
                <a:lnTo>
                  <a:pt x="21200" y="2512"/>
                </a:lnTo>
                <a:lnTo>
                  <a:pt x="9742" y="9621"/>
                </a:lnTo>
                <a:lnTo>
                  <a:pt x="2515" y="20686"/>
                </a:lnTo>
                <a:lnTo>
                  <a:pt x="0" y="35064"/>
                </a:lnTo>
                <a:lnTo>
                  <a:pt x="2701" y="49442"/>
                </a:lnTo>
                <a:lnTo>
                  <a:pt x="10126" y="60121"/>
                </a:lnTo>
                <a:lnTo>
                  <a:pt x="21254" y="66772"/>
                </a:lnTo>
                <a:lnTo>
                  <a:pt x="35064" y="69062"/>
                </a:lnTo>
                <a:lnTo>
                  <a:pt x="48471" y="66944"/>
                </a:lnTo>
                <a:lnTo>
                  <a:pt x="59886" y="60480"/>
                </a:lnTo>
                <a:lnTo>
                  <a:pt x="67825" y="49506"/>
                </a:lnTo>
                <a:lnTo>
                  <a:pt x="70802" y="33858"/>
                </a:lnTo>
                <a:lnTo>
                  <a:pt x="68338" y="20177"/>
                </a:lnTo>
                <a:lnTo>
                  <a:pt x="61364" y="9471"/>
                </a:lnTo>
                <a:lnTo>
                  <a:pt x="50512" y="2493"/>
                </a:lnTo>
                <a:lnTo>
                  <a:pt x="36410" y="0"/>
                </a:lnTo>
                <a:close/>
              </a:path>
            </a:pathLst>
          </a:custGeom>
          <a:ln w="3175">
            <a:solidFill>
              <a:srgbClr val="231F20"/>
            </a:solidFill>
          </a:ln>
        </p:spPr>
        <p:txBody>
          <a:bodyPr wrap="square" lIns="0" tIns="0" rIns="0" bIns="0" rtlCol="0"/>
          <a:lstStyle/>
          <a:p>
            <a:endParaRPr/>
          </a:p>
        </p:txBody>
      </p:sp>
      <p:sp>
        <p:nvSpPr>
          <p:cNvPr id="244" name="object 244"/>
          <p:cNvSpPr/>
          <p:nvPr/>
        </p:nvSpPr>
        <p:spPr>
          <a:xfrm>
            <a:off x="3523945" y="6481743"/>
            <a:ext cx="20955" cy="34925"/>
          </a:xfrm>
          <a:custGeom>
            <a:avLst/>
            <a:gdLst/>
            <a:ahLst/>
            <a:cxnLst/>
            <a:rect l="l" t="t" r="r" b="b"/>
            <a:pathLst>
              <a:path w="20954" h="34925">
                <a:moveTo>
                  <a:pt x="10744" y="0"/>
                </a:moveTo>
                <a:lnTo>
                  <a:pt x="17868" y="0"/>
                </a:lnTo>
                <a:lnTo>
                  <a:pt x="20828" y="8331"/>
                </a:lnTo>
                <a:lnTo>
                  <a:pt x="20828" y="17449"/>
                </a:lnTo>
                <a:lnTo>
                  <a:pt x="20828" y="28079"/>
                </a:lnTo>
                <a:lnTo>
                  <a:pt x="17335" y="34925"/>
                </a:lnTo>
                <a:lnTo>
                  <a:pt x="10744" y="34925"/>
                </a:lnTo>
                <a:lnTo>
                  <a:pt x="3225" y="34925"/>
                </a:lnTo>
                <a:lnTo>
                  <a:pt x="0" y="27406"/>
                </a:lnTo>
                <a:lnTo>
                  <a:pt x="0" y="17449"/>
                </a:lnTo>
                <a:lnTo>
                  <a:pt x="0" y="8724"/>
                </a:lnTo>
                <a:lnTo>
                  <a:pt x="2679" y="0"/>
                </a:lnTo>
                <a:lnTo>
                  <a:pt x="10744" y="0"/>
                </a:lnTo>
                <a:close/>
              </a:path>
            </a:pathLst>
          </a:custGeom>
          <a:ln w="3175">
            <a:solidFill>
              <a:srgbClr val="231F20"/>
            </a:solidFill>
          </a:ln>
        </p:spPr>
        <p:txBody>
          <a:bodyPr wrap="square" lIns="0" tIns="0" rIns="0" bIns="0" rtlCol="0"/>
          <a:lstStyle/>
          <a:p>
            <a:endParaRPr/>
          </a:p>
        </p:txBody>
      </p:sp>
      <p:sp>
        <p:nvSpPr>
          <p:cNvPr id="245" name="object 245"/>
          <p:cNvSpPr/>
          <p:nvPr/>
        </p:nvSpPr>
        <p:spPr>
          <a:xfrm>
            <a:off x="3578624" y="6464674"/>
            <a:ext cx="71120" cy="69215"/>
          </a:xfrm>
          <a:custGeom>
            <a:avLst/>
            <a:gdLst/>
            <a:ahLst/>
            <a:cxnLst/>
            <a:rect l="l" t="t" r="r" b="b"/>
            <a:pathLst>
              <a:path w="71120" h="69215">
                <a:moveTo>
                  <a:pt x="36410" y="0"/>
                </a:moveTo>
                <a:lnTo>
                  <a:pt x="21200" y="2512"/>
                </a:lnTo>
                <a:lnTo>
                  <a:pt x="9742" y="9621"/>
                </a:lnTo>
                <a:lnTo>
                  <a:pt x="2515" y="20686"/>
                </a:lnTo>
                <a:lnTo>
                  <a:pt x="0" y="35064"/>
                </a:lnTo>
                <a:lnTo>
                  <a:pt x="2701" y="49442"/>
                </a:lnTo>
                <a:lnTo>
                  <a:pt x="10126" y="60121"/>
                </a:lnTo>
                <a:lnTo>
                  <a:pt x="21254" y="66772"/>
                </a:lnTo>
                <a:lnTo>
                  <a:pt x="35064" y="69062"/>
                </a:lnTo>
                <a:lnTo>
                  <a:pt x="48471" y="66944"/>
                </a:lnTo>
                <a:lnTo>
                  <a:pt x="59886" y="60480"/>
                </a:lnTo>
                <a:lnTo>
                  <a:pt x="67825" y="49506"/>
                </a:lnTo>
                <a:lnTo>
                  <a:pt x="70802" y="33858"/>
                </a:lnTo>
                <a:lnTo>
                  <a:pt x="68338" y="20177"/>
                </a:lnTo>
                <a:lnTo>
                  <a:pt x="61364" y="9471"/>
                </a:lnTo>
                <a:lnTo>
                  <a:pt x="50512" y="2493"/>
                </a:lnTo>
                <a:lnTo>
                  <a:pt x="36410" y="0"/>
                </a:lnTo>
                <a:close/>
              </a:path>
            </a:pathLst>
          </a:custGeom>
          <a:ln w="3175">
            <a:solidFill>
              <a:srgbClr val="231F20"/>
            </a:solidFill>
          </a:ln>
        </p:spPr>
        <p:txBody>
          <a:bodyPr wrap="square" lIns="0" tIns="0" rIns="0" bIns="0" rtlCol="0"/>
          <a:lstStyle/>
          <a:p>
            <a:endParaRPr/>
          </a:p>
        </p:txBody>
      </p:sp>
      <p:sp>
        <p:nvSpPr>
          <p:cNvPr id="246" name="object 246"/>
          <p:cNvSpPr/>
          <p:nvPr/>
        </p:nvSpPr>
        <p:spPr>
          <a:xfrm>
            <a:off x="3603618" y="6481743"/>
            <a:ext cx="20955" cy="34925"/>
          </a:xfrm>
          <a:custGeom>
            <a:avLst/>
            <a:gdLst/>
            <a:ahLst/>
            <a:cxnLst/>
            <a:rect l="l" t="t" r="r" b="b"/>
            <a:pathLst>
              <a:path w="20954" h="34925">
                <a:moveTo>
                  <a:pt x="10744" y="0"/>
                </a:moveTo>
                <a:lnTo>
                  <a:pt x="17868" y="0"/>
                </a:lnTo>
                <a:lnTo>
                  <a:pt x="20828" y="8331"/>
                </a:lnTo>
                <a:lnTo>
                  <a:pt x="20828" y="17449"/>
                </a:lnTo>
                <a:lnTo>
                  <a:pt x="20828" y="28079"/>
                </a:lnTo>
                <a:lnTo>
                  <a:pt x="17322" y="34925"/>
                </a:lnTo>
                <a:lnTo>
                  <a:pt x="10744" y="34925"/>
                </a:lnTo>
                <a:lnTo>
                  <a:pt x="3225" y="34925"/>
                </a:lnTo>
                <a:lnTo>
                  <a:pt x="0" y="27406"/>
                </a:lnTo>
                <a:lnTo>
                  <a:pt x="0" y="17449"/>
                </a:lnTo>
                <a:lnTo>
                  <a:pt x="0" y="8724"/>
                </a:lnTo>
                <a:lnTo>
                  <a:pt x="2679" y="0"/>
                </a:lnTo>
                <a:lnTo>
                  <a:pt x="10744" y="0"/>
                </a:lnTo>
                <a:close/>
              </a:path>
            </a:pathLst>
          </a:custGeom>
          <a:ln w="3175">
            <a:solidFill>
              <a:srgbClr val="231F20"/>
            </a:solidFill>
          </a:ln>
        </p:spPr>
        <p:txBody>
          <a:bodyPr wrap="square" lIns="0" tIns="0" rIns="0" bIns="0" rtlCol="0"/>
          <a:lstStyle/>
          <a:p>
            <a:endParaRPr/>
          </a:p>
        </p:txBody>
      </p:sp>
      <p:sp>
        <p:nvSpPr>
          <p:cNvPr id="247" name="object 247"/>
          <p:cNvSpPr txBox="1"/>
          <p:nvPr/>
        </p:nvSpPr>
        <p:spPr>
          <a:xfrm>
            <a:off x="3078186" y="6385195"/>
            <a:ext cx="588645" cy="321310"/>
          </a:xfrm>
          <a:prstGeom prst="rect">
            <a:avLst/>
          </a:prstGeom>
        </p:spPr>
        <p:txBody>
          <a:bodyPr vert="horz" wrap="square" lIns="0" tIns="39369" rIns="0" bIns="0" rtlCol="0">
            <a:spAutoFit/>
          </a:bodyPr>
          <a:lstStyle/>
          <a:p>
            <a:pPr marL="151765" marR="5080" indent="-139700">
              <a:lnSpc>
                <a:spcPts val="1060"/>
              </a:lnSpc>
              <a:spcBef>
                <a:spcPts val="309"/>
              </a:spcBef>
            </a:pPr>
            <a:r>
              <a:rPr sz="1050" b="1" spc="-85" dirty="0">
                <a:solidFill>
                  <a:srgbClr val="FFFFFF"/>
                </a:solidFill>
                <a:latin typeface="Arial"/>
                <a:cs typeface="Arial"/>
              </a:rPr>
              <a:t>W</a:t>
            </a:r>
            <a:r>
              <a:rPr sz="1050" b="1" spc="-15" dirty="0">
                <a:solidFill>
                  <a:srgbClr val="FFFFFF"/>
                </a:solidFill>
                <a:latin typeface="Arial"/>
                <a:cs typeface="Arial"/>
              </a:rPr>
              <a:t>a</a:t>
            </a:r>
            <a:r>
              <a:rPr sz="1050" b="1" spc="0" dirty="0">
                <a:solidFill>
                  <a:srgbClr val="FFFFFF"/>
                </a:solidFill>
                <a:latin typeface="Arial"/>
                <a:cs typeface="Arial"/>
              </a:rPr>
              <a:t>t</a:t>
            </a:r>
            <a:r>
              <a:rPr sz="1050" b="1" spc="25" dirty="0">
                <a:solidFill>
                  <a:srgbClr val="FFFFFF"/>
                </a:solidFill>
                <a:latin typeface="Arial"/>
                <a:cs typeface="Arial"/>
              </a:rPr>
              <a:t>e</a:t>
            </a:r>
            <a:r>
              <a:rPr sz="1050" b="1" spc="5" dirty="0">
                <a:solidFill>
                  <a:srgbClr val="FFFFFF"/>
                </a:solidFill>
                <a:latin typeface="Arial"/>
                <a:cs typeface="Arial"/>
              </a:rPr>
              <a:t>rl</a:t>
            </a:r>
            <a:r>
              <a:rPr sz="1050" b="1" spc="-15" dirty="0">
                <a:solidFill>
                  <a:srgbClr val="FFFFFF"/>
                </a:solidFill>
                <a:latin typeface="Arial"/>
                <a:cs typeface="Arial"/>
              </a:rPr>
              <a:t>oo  Park</a:t>
            </a:r>
            <a:endParaRPr sz="1050">
              <a:latin typeface="Arial"/>
              <a:cs typeface="Arial"/>
            </a:endParaRPr>
          </a:p>
        </p:txBody>
      </p:sp>
      <p:sp>
        <p:nvSpPr>
          <p:cNvPr id="248" name="object 248"/>
          <p:cNvSpPr/>
          <p:nvPr/>
        </p:nvSpPr>
        <p:spPr>
          <a:xfrm>
            <a:off x="3237769" y="6570103"/>
            <a:ext cx="279426" cy="99112"/>
          </a:xfrm>
          <a:prstGeom prst="rect">
            <a:avLst/>
          </a:prstGeom>
          <a:blipFill>
            <a:blip r:embed="rId144" cstate="print"/>
            <a:stretch>
              <a:fillRect/>
            </a:stretch>
          </a:blipFill>
        </p:spPr>
        <p:txBody>
          <a:bodyPr wrap="square" lIns="0" tIns="0" rIns="0" bIns="0" rtlCol="0"/>
          <a:lstStyle/>
          <a:p>
            <a:endParaRPr/>
          </a:p>
        </p:txBody>
      </p:sp>
      <p:sp>
        <p:nvSpPr>
          <p:cNvPr id="249" name="object 249"/>
          <p:cNvSpPr/>
          <p:nvPr/>
        </p:nvSpPr>
        <p:spPr>
          <a:xfrm>
            <a:off x="6121100" y="5630931"/>
            <a:ext cx="890247" cy="233873"/>
          </a:xfrm>
          <a:prstGeom prst="rect">
            <a:avLst/>
          </a:prstGeom>
          <a:blipFill>
            <a:blip r:embed="rId145" cstate="print"/>
            <a:stretch>
              <a:fillRect/>
            </a:stretch>
          </a:blipFill>
        </p:spPr>
        <p:txBody>
          <a:bodyPr wrap="square" lIns="0" tIns="0" rIns="0" bIns="0" rtlCol="0"/>
          <a:lstStyle/>
          <a:p>
            <a:endParaRPr/>
          </a:p>
        </p:txBody>
      </p:sp>
      <p:sp>
        <p:nvSpPr>
          <p:cNvPr id="250" name="object 250"/>
          <p:cNvSpPr txBox="1"/>
          <p:nvPr/>
        </p:nvSpPr>
        <p:spPr>
          <a:xfrm>
            <a:off x="6106700" y="5580781"/>
            <a:ext cx="916940" cy="321310"/>
          </a:xfrm>
          <a:prstGeom prst="rect">
            <a:avLst/>
          </a:prstGeom>
        </p:spPr>
        <p:txBody>
          <a:bodyPr vert="horz" wrap="square" lIns="0" tIns="39369" rIns="0" bIns="0" rtlCol="0">
            <a:spAutoFit/>
          </a:bodyPr>
          <a:lstStyle/>
          <a:p>
            <a:pPr marL="212090" marR="5080" indent="-200025">
              <a:lnSpc>
                <a:spcPts val="1060"/>
              </a:lnSpc>
              <a:spcBef>
                <a:spcPts val="309"/>
              </a:spcBef>
            </a:pPr>
            <a:r>
              <a:rPr sz="1050" b="1" spc="-25" dirty="0">
                <a:solidFill>
                  <a:srgbClr val="FFFFFF"/>
                </a:solidFill>
                <a:latin typeface="Arial"/>
                <a:cs typeface="Arial"/>
              </a:rPr>
              <a:t>The</a:t>
            </a:r>
            <a:r>
              <a:rPr sz="1050" b="1" spc="-150" dirty="0">
                <a:solidFill>
                  <a:srgbClr val="FFFFFF"/>
                </a:solidFill>
                <a:latin typeface="Arial"/>
                <a:cs typeface="Arial"/>
              </a:rPr>
              <a:t> </a:t>
            </a:r>
            <a:r>
              <a:rPr sz="1050" b="1" spc="-10" dirty="0">
                <a:solidFill>
                  <a:srgbClr val="FFFFFF"/>
                </a:solidFill>
                <a:latin typeface="Arial"/>
                <a:cs typeface="Arial"/>
              </a:rPr>
              <a:t>University  </a:t>
            </a:r>
            <a:r>
              <a:rPr sz="1050" b="1" spc="0" dirty="0">
                <a:solidFill>
                  <a:srgbClr val="FFFFFF"/>
                </a:solidFill>
                <a:latin typeface="Arial"/>
                <a:cs typeface="Arial"/>
              </a:rPr>
              <a:t>of</a:t>
            </a:r>
            <a:r>
              <a:rPr sz="1050" b="1" spc="-135" dirty="0">
                <a:solidFill>
                  <a:srgbClr val="FFFFFF"/>
                </a:solidFill>
                <a:latin typeface="Arial"/>
                <a:cs typeface="Arial"/>
              </a:rPr>
              <a:t> </a:t>
            </a:r>
            <a:r>
              <a:rPr sz="1050" b="1" spc="-60" dirty="0">
                <a:solidFill>
                  <a:srgbClr val="FFFFFF"/>
                </a:solidFill>
                <a:latin typeface="Arial"/>
                <a:cs typeface="Arial"/>
              </a:rPr>
              <a:t>Texas</a:t>
            </a:r>
            <a:endParaRPr sz="1050">
              <a:latin typeface="Arial"/>
              <a:cs typeface="Arial"/>
            </a:endParaRPr>
          </a:p>
        </p:txBody>
      </p:sp>
      <p:sp>
        <p:nvSpPr>
          <p:cNvPr id="251" name="object 251"/>
          <p:cNvSpPr txBox="1"/>
          <p:nvPr/>
        </p:nvSpPr>
        <p:spPr>
          <a:xfrm>
            <a:off x="1015392" y="5381736"/>
            <a:ext cx="540385" cy="111760"/>
          </a:xfrm>
          <a:prstGeom prst="rect">
            <a:avLst/>
          </a:prstGeom>
        </p:spPr>
        <p:txBody>
          <a:bodyPr vert="horz" wrap="square" lIns="0" tIns="14605" rIns="0" bIns="0" rtlCol="0">
            <a:spAutoFit/>
          </a:bodyPr>
          <a:lstStyle/>
          <a:p>
            <a:pPr marL="12700">
              <a:lnSpc>
                <a:spcPct val="100000"/>
              </a:lnSpc>
              <a:spcBef>
                <a:spcPts val="115"/>
              </a:spcBef>
            </a:pPr>
            <a:r>
              <a:rPr sz="550" b="1" spc="-45" dirty="0">
                <a:solidFill>
                  <a:srgbClr val="231F20"/>
                </a:solidFill>
                <a:latin typeface="Arial"/>
                <a:cs typeface="Arial"/>
              </a:rPr>
              <a:t>BRAZOS</a:t>
            </a:r>
            <a:r>
              <a:rPr sz="550" b="1" spc="-75"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52" name="object 252"/>
          <p:cNvSpPr txBox="1"/>
          <p:nvPr/>
        </p:nvSpPr>
        <p:spPr>
          <a:xfrm>
            <a:off x="833732" y="5793787"/>
            <a:ext cx="865505" cy="111760"/>
          </a:xfrm>
          <a:prstGeom prst="rect">
            <a:avLst/>
          </a:prstGeom>
        </p:spPr>
        <p:txBody>
          <a:bodyPr vert="horz" wrap="square" lIns="0" tIns="14605" rIns="0" bIns="0" rtlCol="0">
            <a:spAutoFit/>
          </a:bodyPr>
          <a:lstStyle/>
          <a:p>
            <a:pPr marL="12700">
              <a:lnSpc>
                <a:spcPct val="100000"/>
              </a:lnSpc>
              <a:spcBef>
                <a:spcPts val="115"/>
              </a:spcBef>
            </a:pPr>
            <a:r>
              <a:rPr sz="550" b="1" spc="-35" dirty="0">
                <a:solidFill>
                  <a:srgbClr val="231F20"/>
                </a:solidFill>
                <a:latin typeface="Arial"/>
                <a:cs typeface="Arial"/>
              </a:rPr>
              <a:t>SAN </a:t>
            </a:r>
            <a:r>
              <a:rPr sz="550" b="1" spc="-40" dirty="0">
                <a:solidFill>
                  <a:srgbClr val="231F20"/>
                </a:solidFill>
                <a:latin typeface="Arial"/>
                <a:cs typeface="Arial"/>
              </a:rPr>
              <a:t>JACINTO</a:t>
            </a:r>
            <a:r>
              <a:rPr sz="550" b="1" spc="-75" dirty="0">
                <a:solidFill>
                  <a:srgbClr val="231F20"/>
                </a:solidFill>
                <a:latin typeface="Arial"/>
                <a:cs typeface="Arial"/>
              </a:rPr>
              <a:t> </a:t>
            </a:r>
            <a:r>
              <a:rPr sz="550" b="1" spc="-40" dirty="0">
                <a:solidFill>
                  <a:srgbClr val="231F20"/>
                </a:solidFill>
                <a:latin typeface="Arial"/>
                <a:cs typeface="Arial"/>
              </a:rPr>
              <a:t>BOULEVARD</a:t>
            </a:r>
            <a:endParaRPr sz="550">
              <a:latin typeface="Arial"/>
              <a:cs typeface="Arial"/>
            </a:endParaRPr>
          </a:p>
        </p:txBody>
      </p:sp>
      <p:sp>
        <p:nvSpPr>
          <p:cNvPr id="253" name="object 253"/>
          <p:cNvSpPr txBox="1"/>
          <p:nvPr/>
        </p:nvSpPr>
        <p:spPr>
          <a:xfrm>
            <a:off x="1000559" y="6220959"/>
            <a:ext cx="532130" cy="111760"/>
          </a:xfrm>
          <a:prstGeom prst="rect">
            <a:avLst/>
          </a:prstGeom>
        </p:spPr>
        <p:txBody>
          <a:bodyPr vert="horz" wrap="square" lIns="0" tIns="14605" rIns="0" bIns="0" rtlCol="0">
            <a:spAutoFit/>
          </a:bodyPr>
          <a:lstStyle/>
          <a:p>
            <a:pPr marL="12700">
              <a:lnSpc>
                <a:spcPct val="100000"/>
              </a:lnSpc>
              <a:spcBef>
                <a:spcPts val="115"/>
              </a:spcBef>
            </a:pPr>
            <a:r>
              <a:rPr sz="550" b="1" spc="-20" dirty="0">
                <a:solidFill>
                  <a:srgbClr val="231F20"/>
                </a:solidFill>
                <a:latin typeface="Arial"/>
                <a:cs typeface="Arial"/>
              </a:rPr>
              <a:t>TRINITY</a:t>
            </a:r>
            <a:r>
              <a:rPr sz="550" b="1" spc="-80"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54" name="object 254"/>
          <p:cNvSpPr txBox="1"/>
          <p:nvPr/>
        </p:nvSpPr>
        <p:spPr>
          <a:xfrm>
            <a:off x="999699" y="6631003"/>
            <a:ext cx="533400" cy="111760"/>
          </a:xfrm>
          <a:prstGeom prst="rect">
            <a:avLst/>
          </a:prstGeom>
        </p:spPr>
        <p:txBody>
          <a:bodyPr vert="horz" wrap="square" lIns="0" tIns="14605" rIns="0" bIns="0" rtlCol="0">
            <a:spAutoFit/>
          </a:bodyPr>
          <a:lstStyle/>
          <a:p>
            <a:pPr marL="12700">
              <a:lnSpc>
                <a:spcPct val="100000"/>
              </a:lnSpc>
              <a:spcBef>
                <a:spcPts val="115"/>
              </a:spcBef>
            </a:pPr>
            <a:r>
              <a:rPr sz="550" b="1" spc="-50" dirty="0">
                <a:solidFill>
                  <a:srgbClr val="231F20"/>
                </a:solidFill>
                <a:latin typeface="Arial"/>
                <a:cs typeface="Arial"/>
              </a:rPr>
              <a:t>NECHES</a:t>
            </a:r>
            <a:r>
              <a:rPr sz="550" b="1" spc="-70"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55" name="object 255"/>
          <p:cNvSpPr txBox="1"/>
          <p:nvPr/>
        </p:nvSpPr>
        <p:spPr>
          <a:xfrm>
            <a:off x="960858" y="7063047"/>
            <a:ext cx="610870" cy="111760"/>
          </a:xfrm>
          <a:prstGeom prst="rect">
            <a:avLst/>
          </a:prstGeom>
        </p:spPr>
        <p:txBody>
          <a:bodyPr vert="horz" wrap="square" lIns="0" tIns="14605" rIns="0" bIns="0" rtlCol="0">
            <a:spAutoFit/>
          </a:bodyPr>
          <a:lstStyle/>
          <a:p>
            <a:pPr marL="12700">
              <a:lnSpc>
                <a:spcPct val="100000"/>
              </a:lnSpc>
              <a:spcBef>
                <a:spcPts val="115"/>
              </a:spcBef>
            </a:pPr>
            <a:r>
              <a:rPr sz="550" b="1" spc="-45" dirty="0">
                <a:solidFill>
                  <a:srgbClr val="231F20"/>
                </a:solidFill>
                <a:latin typeface="Arial"/>
                <a:cs typeface="Arial"/>
              </a:rPr>
              <a:t>RED </a:t>
            </a:r>
            <a:r>
              <a:rPr sz="550" b="1" spc="-40" dirty="0">
                <a:solidFill>
                  <a:srgbClr val="231F20"/>
                </a:solidFill>
                <a:latin typeface="Arial"/>
                <a:cs typeface="Arial"/>
              </a:rPr>
              <a:t>RIVER</a:t>
            </a:r>
            <a:r>
              <a:rPr sz="550" b="1" spc="-85"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56" name="object 256"/>
          <p:cNvSpPr txBox="1"/>
          <p:nvPr/>
        </p:nvSpPr>
        <p:spPr>
          <a:xfrm>
            <a:off x="4145048" y="5352350"/>
            <a:ext cx="114300" cy="445134"/>
          </a:xfrm>
          <a:prstGeom prst="rect">
            <a:avLst/>
          </a:prstGeom>
        </p:spPr>
        <p:txBody>
          <a:bodyPr vert="vert270" wrap="square" lIns="0" tIns="13335" rIns="0" bIns="0" rtlCol="0">
            <a:spAutoFit/>
          </a:bodyPr>
          <a:lstStyle/>
          <a:p>
            <a:pPr marL="12700">
              <a:lnSpc>
                <a:spcPct val="100000"/>
              </a:lnSpc>
              <a:spcBef>
                <a:spcPts val="105"/>
              </a:spcBef>
            </a:pPr>
            <a:r>
              <a:rPr sz="550" b="1" spc="-10" dirty="0">
                <a:solidFill>
                  <a:srgbClr val="231F20"/>
                </a:solidFill>
                <a:latin typeface="Arial"/>
                <a:cs typeface="Arial"/>
              </a:rPr>
              <a:t>15TH</a:t>
            </a:r>
            <a:r>
              <a:rPr sz="550" b="1" spc="-75"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57" name="object 257"/>
          <p:cNvSpPr txBox="1"/>
          <p:nvPr/>
        </p:nvSpPr>
        <p:spPr>
          <a:xfrm>
            <a:off x="5832665" y="5292441"/>
            <a:ext cx="114300" cy="504825"/>
          </a:xfrm>
          <a:prstGeom prst="rect">
            <a:avLst/>
          </a:prstGeom>
        </p:spPr>
        <p:txBody>
          <a:bodyPr vert="vert270" wrap="square" lIns="0" tIns="13335" rIns="0" bIns="0" rtlCol="0">
            <a:spAutoFit/>
          </a:bodyPr>
          <a:lstStyle/>
          <a:p>
            <a:pPr marL="12700">
              <a:lnSpc>
                <a:spcPct val="100000"/>
              </a:lnSpc>
              <a:spcBef>
                <a:spcPts val="105"/>
              </a:spcBef>
            </a:pPr>
            <a:r>
              <a:rPr sz="550" b="1" spc="-30" dirty="0">
                <a:solidFill>
                  <a:srgbClr val="231F20"/>
                </a:solidFill>
                <a:latin typeface="Arial"/>
                <a:cs typeface="Arial"/>
              </a:rPr>
              <a:t>MLK </a:t>
            </a:r>
            <a:r>
              <a:rPr sz="550" b="1" spc="-50" dirty="0">
                <a:solidFill>
                  <a:srgbClr val="231F20"/>
                </a:solidFill>
                <a:latin typeface="Arial"/>
                <a:cs typeface="Arial"/>
              </a:rPr>
              <a:t>JR.</a:t>
            </a:r>
            <a:r>
              <a:rPr sz="550" b="1" spc="-95" dirty="0">
                <a:solidFill>
                  <a:srgbClr val="231F20"/>
                </a:solidFill>
                <a:latin typeface="Arial"/>
                <a:cs typeface="Arial"/>
              </a:rPr>
              <a:t> </a:t>
            </a:r>
            <a:r>
              <a:rPr sz="550" b="1" spc="-45" dirty="0">
                <a:solidFill>
                  <a:srgbClr val="231F20"/>
                </a:solidFill>
                <a:latin typeface="Arial"/>
                <a:cs typeface="Arial"/>
              </a:rPr>
              <a:t>BOULE</a:t>
            </a:r>
            <a:endParaRPr sz="550">
              <a:latin typeface="Arial"/>
              <a:cs typeface="Arial"/>
            </a:endParaRPr>
          </a:p>
        </p:txBody>
      </p:sp>
      <p:sp>
        <p:nvSpPr>
          <p:cNvPr id="258" name="object 258"/>
          <p:cNvSpPr txBox="1"/>
          <p:nvPr/>
        </p:nvSpPr>
        <p:spPr>
          <a:xfrm>
            <a:off x="559576" y="4986966"/>
            <a:ext cx="5374640" cy="419734"/>
          </a:xfrm>
          <a:prstGeom prst="rect">
            <a:avLst/>
          </a:prstGeom>
        </p:spPr>
        <p:txBody>
          <a:bodyPr vert="horz" wrap="square" lIns="0" tIns="0" rIns="0" bIns="0" rtlCol="0">
            <a:spAutoFit/>
          </a:bodyPr>
          <a:lstStyle/>
          <a:p>
            <a:pPr>
              <a:lnSpc>
                <a:spcPts val="590"/>
              </a:lnSpc>
              <a:tabLst>
                <a:tab pos="446405" algn="l"/>
                <a:tab pos="869950" algn="l"/>
                <a:tab pos="1283335" algn="l"/>
                <a:tab pos="1704975" algn="l"/>
              </a:tabLst>
            </a:pPr>
            <a:r>
              <a:rPr sz="550" b="1" spc="-30" dirty="0">
                <a:solidFill>
                  <a:srgbClr val="231F20"/>
                </a:solidFill>
                <a:latin typeface="Arial"/>
                <a:cs typeface="Arial"/>
              </a:rPr>
              <a:t>T	T	T	</a:t>
            </a:r>
            <a:r>
              <a:rPr sz="825" b="1" spc="-44" baseline="15151" dirty="0">
                <a:solidFill>
                  <a:srgbClr val="231F20"/>
                </a:solidFill>
                <a:latin typeface="Arial"/>
                <a:cs typeface="Arial"/>
              </a:rPr>
              <a:t>T	T</a:t>
            </a:r>
            <a:endParaRPr sz="825" baseline="15151">
              <a:latin typeface="Arial"/>
              <a:cs typeface="Arial"/>
            </a:endParaRPr>
          </a:p>
          <a:p>
            <a:pPr>
              <a:lnSpc>
                <a:spcPct val="100000"/>
              </a:lnSpc>
            </a:pPr>
            <a:endParaRPr sz="500">
              <a:latin typeface="Times New Roman"/>
              <a:cs typeface="Times New Roman"/>
            </a:endParaRPr>
          </a:p>
          <a:p>
            <a:pPr>
              <a:lnSpc>
                <a:spcPct val="100000"/>
              </a:lnSpc>
              <a:spcBef>
                <a:spcPts val="320"/>
              </a:spcBef>
              <a:tabLst>
                <a:tab pos="446405" algn="l"/>
                <a:tab pos="869950" algn="l"/>
                <a:tab pos="1283335" algn="l"/>
                <a:tab pos="1704975" algn="l"/>
                <a:tab pos="5285105" algn="l"/>
              </a:tabLst>
            </a:pPr>
            <a:r>
              <a:rPr sz="550" b="1" spc="-60" dirty="0">
                <a:solidFill>
                  <a:srgbClr val="231F20"/>
                </a:solidFill>
                <a:latin typeface="Arial"/>
                <a:cs typeface="Arial"/>
              </a:rPr>
              <a:t>STREE	STREE	STREE	</a:t>
            </a:r>
            <a:r>
              <a:rPr sz="825" b="1" spc="-89" baseline="15151" dirty="0">
                <a:solidFill>
                  <a:srgbClr val="231F20"/>
                </a:solidFill>
                <a:latin typeface="Arial"/>
                <a:cs typeface="Arial"/>
              </a:rPr>
              <a:t>STREE	STREE	</a:t>
            </a:r>
            <a:r>
              <a:rPr sz="825" b="1" spc="-607" baseline="-15151" dirty="0">
                <a:solidFill>
                  <a:srgbClr val="231F20"/>
                </a:solidFill>
                <a:latin typeface="Arial"/>
                <a:cs typeface="Arial"/>
              </a:rPr>
              <a:t>ARD</a:t>
            </a:r>
            <a:endParaRPr sz="825" baseline="-15151">
              <a:latin typeface="Arial"/>
              <a:cs typeface="Arial"/>
            </a:endParaRPr>
          </a:p>
          <a:p>
            <a:pPr>
              <a:lnSpc>
                <a:spcPct val="100000"/>
              </a:lnSpc>
              <a:spcBef>
                <a:spcPts val="464"/>
              </a:spcBef>
              <a:tabLst>
                <a:tab pos="446405" algn="l"/>
                <a:tab pos="869950" algn="l"/>
                <a:tab pos="1283335" algn="l"/>
                <a:tab pos="1704975" algn="l"/>
                <a:tab pos="5285105" algn="l"/>
              </a:tabLst>
            </a:pPr>
            <a:r>
              <a:rPr sz="550" b="1" spc="-10" dirty="0">
                <a:solidFill>
                  <a:srgbClr val="231F20"/>
                </a:solidFill>
                <a:latin typeface="Arial"/>
                <a:cs typeface="Arial"/>
              </a:rPr>
              <a:t>7TH	8TH	9TH	</a:t>
            </a:r>
            <a:r>
              <a:rPr sz="825" b="1" spc="-15" baseline="-15151" dirty="0">
                <a:solidFill>
                  <a:srgbClr val="231F20"/>
                </a:solidFill>
                <a:latin typeface="Arial"/>
                <a:cs typeface="Arial"/>
              </a:rPr>
              <a:t>10TH	11TH	</a:t>
            </a:r>
            <a:r>
              <a:rPr sz="825" b="1" spc="-15" baseline="65656" dirty="0">
                <a:solidFill>
                  <a:srgbClr val="231F20"/>
                </a:solidFill>
                <a:latin typeface="Arial"/>
                <a:cs typeface="Arial"/>
              </a:rPr>
              <a:t>V</a:t>
            </a:r>
            <a:endParaRPr sz="825" baseline="65656">
              <a:latin typeface="Arial"/>
              <a:cs typeface="Arial"/>
            </a:endParaRPr>
          </a:p>
        </p:txBody>
      </p:sp>
      <p:sp>
        <p:nvSpPr>
          <p:cNvPr id="259" name="object 259"/>
          <p:cNvSpPr txBox="1"/>
          <p:nvPr/>
        </p:nvSpPr>
        <p:spPr>
          <a:xfrm>
            <a:off x="2748948" y="5773000"/>
            <a:ext cx="114300" cy="445134"/>
          </a:xfrm>
          <a:prstGeom prst="rect">
            <a:avLst/>
          </a:prstGeom>
        </p:spPr>
        <p:txBody>
          <a:bodyPr vert="vert270" wrap="square" lIns="0" tIns="13335" rIns="0" bIns="0" rtlCol="0">
            <a:spAutoFit/>
          </a:bodyPr>
          <a:lstStyle/>
          <a:p>
            <a:pPr marL="12700">
              <a:lnSpc>
                <a:spcPct val="100000"/>
              </a:lnSpc>
              <a:spcBef>
                <a:spcPts val="105"/>
              </a:spcBef>
            </a:pPr>
            <a:r>
              <a:rPr sz="550" b="1" spc="-10" dirty="0">
                <a:solidFill>
                  <a:srgbClr val="231F20"/>
                </a:solidFill>
                <a:latin typeface="Arial"/>
                <a:cs typeface="Arial"/>
              </a:rPr>
              <a:t>12TH</a:t>
            </a:r>
            <a:r>
              <a:rPr sz="550" b="1" spc="-75"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60" name="object 260"/>
          <p:cNvSpPr txBox="1"/>
          <p:nvPr/>
        </p:nvSpPr>
        <p:spPr>
          <a:xfrm>
            <a:off x="2301041" y="7516793"/>
            <a:ext cx="513715" cy="111760"/>
          </a:xfrm>
          <a:prstGeom prst="rect">
            <a:avLst/>
          </a:prstGeom>
        </p:spPr>
        <p:txBody>
          <a:bodyPr vert="horz" wrap="square" lIns="0" tIns="14605" rIns="0" bIns="0" rtlCol="0">
            <a:spAutoFit/>
          </a:bodyPr>
          <a:lstStyle/>
          <a:p>
            <a:pPr marL="12700">
              <a:lnSpc>
                <a:spcPct val="100000"/>
              </a:lnSpc>
              <a:spcBef>
                <a:spcPts val="115"/>
              </a:spcBef>
            </a:pPr>
            <a:r>
              <a:rPr sz="550" b="1" spc="-40" dirty="0">
                <a:solidFill>
                  <a:srgbClr val="231F20"/>
                </a:solidFill>
                <a:latin typeface="Arial"/>
                <a:cs typeface="Arial"/>
              </a:rPr>
              <a:t>SABINE</a:t>
            </a:r>
            <a:r>
              <a:rPr sz="550" b="1" spc="-70" dirty="0">
                <a:solidFill>
                  <a:srgbClr val="231F20"/>
                </a:solidFill>
                <a:latin typeface="Arial"/>
                <a:cs typeface="Arial"/>
              </a:rPr>
              <a:t> </a:t>
            </a:r>
            <a:r>
              <a:rPr sz="550" b="1" spc="-55" dirty="0">
                <a:solidFill>
                  <a:srgbClr val="231F20"/>
                </a:solidFill>
                <a:latin typeface="Arial"/>
                <a:cs typeface="Arial"/>
              </a:rPr>
              <a:t>STREET</a:t>
            </a:r>
            <a:endParaRPr sz="550">
              <a:latin typeface="Arial"/>
              <a:cs typeface="Arial"/>
            </a:endParaRPr>
          </a:p>
        </p:txBody>
      </p:sp>
      <p:sp>
        <p:nvSpPr>
          <p:cNvPr id="261" name="object 261"/>
          <p:cNvSpPr/>
          <p:nvPr/>
        </p:nvSpPr>
        <p:spPr>
          <a:xfrm>
            <a:off x="5325084" y="7997608"/>
            <a:ext cx="1702435" cy="963930"/>
          </a:xfrm>
          <a:custGeom>
            <a:avLst/>
            <a:gdLst/>
            <a:ahLst/>
            <a:cxnLst/>
            <a:rect l="l" t="t" r="r" b="b"/>
            <a:pathLst>
              <a:path w="1702434" h="963929">
                <a:moveTo>
                  <a:pt x="1702180" y="963841"/>
                </a:moveTo>
                <a:lnTo>
                  <a:pt x="0" y="963841"/>
                </a:lnTo>
                <a:lnTo>
                  <a:pt x="0" y="0"/>
                </a:lnTo>
                <a:lnTo>
                  <a:pt x="1702180" y="0"/>
                </a:lnTo>
                <a:lnTo>
                  <a:pt x="1702180" y="963841"/>
                </a:lnTo>
                <a:close/>
              </a:path>
            </a:pathLst>
          </a:custGeom>
          <a:solidFill>
            <a:srgbClr val="FFFFFF"/>
          </a:solidFill>
        </p:spPr>
        <p:txBody>
          <a:bodyPr wrap="square" lIns="0" tIns="0" rIns="0" bIns="0" rtlCol="0"/>
          <a:lstStyle/>
          <a:p>
            <a:endParaRPr/>
          </a:p>
        </p:txBody>
      </p:sp>
      <p:sp>
        <p:nvSpPr>
          <p:cNvPr id="262" name="object 262"/>
          <p:cNvSpPr txBox="1"/>
          <p:nvPr/>
        </p:nvSpPr>
        <p:spPr>
          <a:xfrm>
            <a:off x="5918939" y="8032939"/>
            <a:ext cx="1054100" cy="106045"/>
          </a:xfrm>
          <a:prstGeom prst="rect">
            <a:avLst/>
          </a:prstGeom>
        </p:spPr>
        <p:txBody>
          <a:bodyPr vert="horz" wrap="square" lIns="0" tIns="15875" rIns="0" bIns="0" rtlCol="0">
            <a:spAutoFit/>
          </a:bodyPr>
          <a:lstStyle/>
          <a:p>
            <a:pPr>
              <a:lnSpc>
                <a:spcPct val="100000"/>
              </a:lnSpc>
              <a:spcBef>
                <a:spcPts val="125"/>
              </a:spcBef>
            </a:pPr>
            <a:r>
              <a:rPr sz="500" b="1" spc="-20" dirty="0">
                <a:solidFill>
                  <a:srgbClr val="231F20"/>
                </a:solidFill>
                <a:latin typeface="Arial"/>
                <a:cs typeface="Arial"/>
              </a:rPr>
              <a:t>Proposed</a:t>
            </a:r>
            <a:r>
              <a:rPr sz="500" b="1" spc="-40" dirty="0">
                <a:solidFill>
                  <a:srgbClr val="231F20"/>
                </a:solidFill>
                <a:latin typeface="Arial"/>
                <a:cs typeface="Arial"/>
              </a:rPr>
              <a:t> </a:t>
            </a:r>
            <a:r>
              <a:rPr sz="500" b="1" spc="-5" dirty="0">
                <a:solidFill>
                  <a:srgbClr val="231F20"/>
                </a:solidFill>
                <a:latin typeface="Arial"/>
                <a:cs typeface="Arial"/>
              </a:rPr>
              <a:t>High</a:t>
            </a:r>
            <a:r>
              <a:rPr sz="500" b="1" spc="-40" dirty="0">
                <a:solidFill>
                  <a:srgbClr val="231F20"/>
                </a:solidFill>
                <a:latin typeface="Arial"/>
                <a:cs typeface="Arial"/>
              </a:rPr>
              <a:t> </a:t>
            </a:r>
            <a:r>
              <a:rPr sz="500" b="1" spc="-15" dirty="0">
                <a:solidFill>
                  <a:srgbClr val="231F20"/>
                </a:solidFill>
                <a:latin typeface="Arial"/>
                <a:cs typeface="Arial"/>
              </a:rPr>
              <a:t>Capacity</a:t>
            </a:r>
            <a:r>
              <a:rPr sz="500" b="1" spc="-60" dirty="0">
                <a:solidFill>
                  <a:srgbClr val="231F20"/>
                </a:solidFill>
                <a:latin typeface="Arial"/>
                <a:cs typeface="Arial"/>
              </a:rPr>
              <a:t> </a:t>
            </a:r>
            <a:r>
              <a:rPr sz="500" b="1" spc="-20" dirty="0">
                <a:solidFill>
                  <a:srgbClr val="231F20"/>
                </a:solidFill>
                <a:latin typeface="Arial"/>
                <a:cs typeface="Arial"/>
              </a:rPr>
              <a:t>Transit</a:t>
            </a:r>
            <a:r>
              <a:rPr sz="500" b="1" spc="-40" dirty="0">
                <a:solidFill>
                  <a:srgbClr val="231F20"/>
                </a:solidFill>
                <a:latin typeface="Arial"/>
                <a:cs typeface="Arial"/>
              </a:rPr>
              <a:t> </a:t>
            </a:r>
            <a:r>
              <a:rPr sz="500" b="1" spc="-15" dirty="0">
                <a:solidFill>
                  <a:srgbClr val="231F20"/>
                </a:solidFill>
                <a:latin typeface="Arial"/>
                <a:cs typeface="Arial"/>
              </a:rPr>
              <a:t>Line</a:t>
            </a:r>
            <a:endParaRPr sz="500">
              <a:latin typeface="Arial"/>
              <a:cs typeface="Arial"/>
            </a:endParaRPr>
          </a:p>
        </p:txBody>
      </p:sp>
      <p:sp>
        <p:nvSpPr>
          <p:cNvPr id="263" name="object 263"/>
          <p:cNvSpPr txBox="1"/>
          <p:nvPr/>
        </p:nvSpPr>
        <p:spPr>
          <a:xfrm>
            <a:off x="5918939" y="8187457"/>
            <a:ext cx="1018540" cy="569595"/>
          </a:xfrm>
          <a:prstGeom prst="rect">
            <a:avLst/>
          </a:prstGeom>
        </p:spPr>
        <p:txBody>
          <a:bodyPr vert="horz" wrap="square" lIns="0" tIns="15875" rIns="0" bIns="0" rtlCol="0">
            <a:spAutoFit/>
          </a:bodyPr>
          <a:lstStyle/>
          <a:p>
            <a:pPr>
              <a:lnSpc>
                <a:spcPct val="100000"/>
              </a:lnSpc>
              <a:spcBef>
                <a:spcPts val="125"/>
              </a:spcBef>
            </a:pPr>
            <a:r>
              <a:rPr sz="500" b="1" spc="-15" dirty="0">
                <a:solidFill>
                  <a:srgbClr val="231F20"/>
                </a:solidFill>
                <a:latin typeface="Arial"/>
                <a:cs typeface="Arial"/>
              </a:rPr>
              <a:t>Proposed/Existing </a:t>
            </a:r>
            <a:r>
              <a:rPr sz="500" b="1" spc="-40" dirty="0">
                <a:solidFill>
                  <a:srgbClr val="231F20"/>
                </a:solidFill>
                <a:latin typeface="Arial"/>
                <a:cs typeface="Arial"/>
              </a:rPr>
              <a:t>Bus</a:t>
            </a:r>
            <a:r>
              <a:rPr sz="500" b="1" spc="-55" dirty="0">
                <a:solidFill>
                  <a:srgbClr val="231F20"/>
                </a:solidFill>
                <a:latin typeface="Arial"/>
                <a:cs typeface="Arial"/>
              </a:rPr>
              <a:t> </a:t>
            </a:r>
            <a:r>
              <a:rPr sz="500" b="1" spc="-15" dirty="0">
                <a:solidFill>
                  <a:srgbClr val="231F20"/>
                </a:solidFill>
                <a:latin typeface="Arial"/>
                <a:cs typeface="Arial"/>
              </a:rPr>
              <a:t>Route</a:t>
            </a:r>
            <a:endParaRPr sz="500">
              <a:latin typeface="Arial"/>
              <a:cs typeface="Arial"/>
            </a:endParaRPr>
          </a:p>
          <a:p>
            <a:pPr marR="5080">
              <a:lnSpc>
                <a:spcPct val="202800"/>
              </a:lnSpc>
            </a:pPr>
            <a:r>
              <a:rPr sz="500" b="1" spc="-15" dirty="0">
                <a:solidFill>
                  <a:srgbClr val="231F20"/>
                </a:solidFill>
                <a:latin typeface="Arial"/>
                <a:cs typeface="Arial"/>
              </a:rPr>
              <a:t>Proposed/Existing </a:t>
            </a:r>
            <a:r>
              <a:rPr sz="500" b="1" spc="-25" dirty="0">
                <a:solidFill>
                  <a:srgbClr val="231F20"/>
                </a:solidFill>
                <a:latin typeface="Arial"/>
                <a:cs typeface="Arial"/>
              </a:rPr>
              <a:t>Bicycle </a:t>
            </a:r>
            <a:r>
              <a:rPr sz="500" b="1" spc="-15" dirty="0">
                <a:solidFill>
                  <a:srgbClr val="231F20"/>
                </a:solidFill>
                <a:latin typeface="Arial"/>
                <a:cs typeface="Arial"/>
              </a:rPr>
              <a:t>Facility  Proposed/Existing</a:t>
            </a:r>
            <a:r>
              <a:rPr sz="500" b="1" spc="-40" dirty="0">
                <a:solidFill>
                  <a:srgbClr val="231F20"/>
                </a:solidFill>
                <a:latin typeface="Arial"/>
                <a:cs typeface="Arial"/>
              </a:rPr>
              <a:t> </a:t>
            </a:r>
            <a:r>
              <a:rPr sz="500" b="1" spc="-10" dirty="0">
                <a:solidFill>
                  <a:srgbClr val="231F20"/>
                </a:solidFill>
                <a:latin typeface="Arial"/>
                <a:cs typeface="Arial"/>
              </a:rPr>
              <a:t>Hike</a:t>
            </a:r>
            <a:r>
              <a:rPr sz="500" b="1" spc="-40" dirty="0">
                <a:solidFill>
                  <a:srgbClr val="231F20"/>
                </a:solidFill>
                <a:latin typeface="Arial"/>
                <a:cs typeface="Arial"/>
              </a:rPr>
              <a:t> </a:t>
            </a:r>
            <a:r>
              <a:rPr sz="500" b="1" spc="-20" dirty="0">
                <a:solidFill>
                  <a:srgbClr val="231F20"/>
                </a:solidFill>
                <a:latin typeface="Arial"/>
                <a:cs typeface="Arial"/>
              </a:rPr>
              <a:t>&amp;</a:t>
            </a:r>
            <a:r>
              <a:rPr sz="500" b="1" spc="-40" dirty="0">
                <a:solidFill>
                  <a:srgbClr val="231F20"/>
                </a:solidFill>
                <a:latin typeface="Arial"/>
                <a:cs typeface="Arial"/>
              </a:rPr>
              <a:t> </a:t>
            </a:r>
            <a:r>
              <a:rPr sz="500" b="1" spc="-20" dirty="0">
                <a:solidFill>
                  <a:srgbClr val="231F20"/>
                </a:solidFill>
                <a:latin typeface="Arial"/>
                <a:cs typeface="Arial"/>
              </a:rPr>
              <a:t>Bike</a:t>
            </a:r>
            <a:r>
              <a:rPr sz="500" b="1" spc="-65" dirty="0">
                <a:solidFill>
                  <a:srgbClr val="231F20"/>
                </a:solidFill>
                <a:latin typeface="Arial"/>
                <a:cs typeface="Arial"/>
              </a:rPr>
              <a:t> </a:t>
            </a:r>
            <a:r>
              <a:rPr sz="500" b="1" spc="-20" dirty="0">
                <a:solidFill>
                  <a:srgbClr val="231F20"/>
                </a:solidFill>
                <a:latin typeface="Arial"/>
                <a:cs typeface="Arial"/>
              </a:rPr>
              <a:t>Trail  </a:t>
            </a:r>
            <a:r>
              <a:rPr sz="500" b="1" spc="-15" dirty="0">
                <a:solidFill>
                  <a:srgbClr val="231F20"/>
                </a:solidFill>
                <a:latin typeface="Arial"/>
                <a:cs typeface="Arial"/>
              </a:rPr>
              <a:t>Parks/Open</a:t>
            </a:r>
            <a:r>
              <a:rPr sz="500" b="1" spc="-35" dirty="0">
                <a:solidFill>
                  <a:srgbClr val="231F20"/>
                </a:solidFill>
                <a:latin typeface="Arial"/>
                <a:cs typeface="Arial"/>
              </a:rPr>
              <a:t> </a:t>
            </a:r>
            <a:r>
              <a:rPr sz="500" b="1" spc="-25" dirty="0">
                <a:solidFill>
                  <a:srgbClr val="231F20"/>
                </a:solidFill>
                <a:latin typeface="Arial"/>
                <a:cs typeface="Arial"/>
              </a:rPr>
              <a:t>Space</a:t>
            </a:r>
            <a:endParaRPr sz="500">
              <a:latin typeface="Arial"/>
              <a:cs typeface="Arial"/>
            </a:endParaRPr>
          </a:p>
        </p:txBody>
      </p:sp>
      <p:sp>
        <p:nvSpPr>
          <p:cNvPr id="264" name="object 264"/>
          <p:cNvSpPr/>
          <p:nvPr/>
        </p:nvSpPr>
        <p:spPr>
          <a:xfrm>
            <a:off x="5373621" y="8103443"/>
            <a:ext cx="507365" cy="0"/>
          </a:xfrm>
          <a:custGeom>
            <a:avLst/>
            <a:gdLst/>
            <a:ahLst/>
            <a:cxnLst/>
            <a:rect l="l" t="t" r="r" b="b"/>
            <a:pathLst>
              <a:path w="507364">
                <a:moveTo>
                  <a:pt x="0" y="0"/>
                </a:moveTo>
                <a:lnTo>
                  <a:pt x="506755" y="0"/>
                </a:lnTo>
              </a:path>
            </a:pathLst>
          </a:custGeom>
          <a:ln w="26873">
            <a:solidFill>
              <a:srgbClr val="EF4136"/>
            </a:solidFill>
            <a:prstDash val="sysDash"/>
          </a:ln>
        </p:spPr>
        <p:txBody>
          <a:bodyPr wrap="square" lIns="0" tIns="0" rIns="0" bIns="0" rtlCol="0"/>
          <a:lstStyle/>
          <a:p>
            <a:endParaRPr/>
          </a:p>
        </p:txBody>
      </p:sp>
      <p:sp>
        <p:nvSpPr>
          <p:cNvPr id="265" name="object 265"/>
          <p:cNvSpPr/>
          <p:nvPr/>
        </p:nvSpPr>
        <p:spPr>
          <a:xfrm>
            <a:off x="5373621" y="8266752"/>
            <a:ext cx="236854" cy="0"/>
          </a:xfrm>
          <a:custGeom>
            <a:avLst/>
            <a:gdLst/>
            <a:ahLst/>
            <a:cxnLst/>
            <a:rect l="l" t="t" r="r" b="b"/>
            <a:pathLst>
              <a:path w="236854">
                <a:moveTo>
                  <a:pt x="0" y="0"/>
                </a:moveTo>
                <a:lnTo>
                  <a:pt x="236728" y="0"/>
                </a:lnTo>
              </a:path>
            </a:pathLst>
          </a:custGeom>
          <a:ln w="26873">
            <a:solidFill>
              <a:srgbClr val="FBB040"/>
            </a:solidFill>
            <a:prstDash val="sysDash"/>
          </a:ln>
        </p:spPr>
        <p:txBody>
          <a:bodyPr wrap="square" lIns="0" tIns="0" rIns="0" bIns="0" rtlCol="0"/>
          <a:lstStyle/>
          <a:p>
            <a:endParaRPr/>
          </a:p>
        </p:txBody>
      </p:sp>
      <p:sp>
        <p:nvSpPr>
          <p:cNvPr id="266" name="object 266"/>
          <p:cNvSpPr/>
          <p:nvPr/>
        </p:nvSpPr>
        <p:spPr>
          <a:xfrm>
            <a:off x="5373621" y="8420193"/>
            <a:ext cx="236854" cy="0"/>
          </a:xfrm>
          <a:custGeom>
            <a:avLst/>
            <a:gdLst/>
            <a:ahLst/>
            <a:cxnLst/>
            <a:rect l="l" t="t" r="r" b="b"/>
            <a:pathLst>
              <a:path w="236854">
                <a:moveTo>
                  <a:pt x="0" y="0"/>
                </a:moveTo>
                <a:lnTo>
                  <a:pt x="236728" y="0"/>
                </a:lnTo>
              </a:path>
            </a:pathLst>
          </a:custGeom>
          <a:ln w="26873">
            <a:solidFill>
              <a:srgbClr val="F9ED32"/>
            </a:solidFill>
            <a:prstDash val="sysDash"/>
          </a:ln>
        </p:spPr>
        <p:txBody>
          <a:bodyPr wrap="square" lIns="0" tIns="0" rIns="0" bIns="0" rtlCol="0"/>
          <a:lstStyle/>
          <a:p>
            <a:endParaRPr/>
          </a:p>
        </p:txBody>
      </p:sp>
      <p:sp>
        <p:nvSpPr>
          <p:cNvPr id="267" name="object 267"/>
          <p:cNvSpPr/>
          <p:nvPr/>
        </p:nvSpPr>
        <p:spPr>
          <a:xfrm>
            <a:off x="5373621" y="8572638"/>
            <a:ext cx="236854" cy="0"/>
          </a:xfrm>
          <a:custGeom>
            <a:avLst/>
            <a:gdLst/>
            <a:ahLst/>
            <a:cxnLst/>
            <a:rect l="l" t="t" r="r" b="b"/>
            <a:pathLst>
              <a:path w="236854">
                <a:moveTo>
                  <a:pt x="0" y="0"/>
                </a:moveTo>
                <a:lnTo>
                  <a:pt x="236728" y="0"/>
                </a:lnTo>
              </a:path>
            </a:pathLst>
          </a:custGeom>
          <a:ln w="26873">
            <a:solidFill>
              <a:srgbClr val="006738"/>
            </a:solidFill>
            <a:prstDash val="sysDash"/>
          </a:ln>
        </p:spPr>
        <p:txBody>
          <a:bodyPr wrap="square" lIns="0" tIns="0" rIns="0" bIns="0" rtlCol="0"/>
          <a:lstStyle/>
          <a:p>
            <a:endParaRPr/>
          </a:p>
        </p:txBody>
      </p:sp>
      <p:sp>
        <p:nvSpPr>
          <p:cNvPr id="268" name="object 268"/>
          <p:cNvSpPr/>
          <p:nvPr/>
        </p:nvSpPr>
        <p:spPr>
          <a:xfrm>
            <a:off x="5654991" y="8266752"/>
            <a:ext cx="219710" cy="0"/>
          </a:xfrm>
          <a:custGeom>
            <a:avLst/>
            <a:gdLst/>
            <a:ahLst/>
            <a:cxnLst/>
            <a:rect l="l" t="t" r="r" b="b"/>
            <a:pathLst>
              <a:path w="219710">
                <a:moveTo>
                  <a:pt x="0" y="0"/>
                </a:moveTo>
                <a:lnTo>
                  <a:pt x="219138" y="0"/>
                </a:lnTo>
              </a:path>
            </a:pathLst>
          </a:custGeom>
          <a:ln w="26873">
            <a:solidFill>
              <a:srgbClr val="FBB040"/>
            </a:solidFill>
          </a:ln>
        </p:spPr>
        <p:txBody>
          <a:bodyPr wrap="square" lIns="0" tIns="0" rIns="0" bIns="0" rtlCol="0"/>
          <a:lstStyle/>
          <a:p>
            <a:endParaRPr/>
          </a:p>
        </p:txBody>
      </p:sp>
      <p:sp>
        <p:nvSpPr>
          <p:cNvPr id="269" name="object 269"/>
          <p:cNvSpPr/>
          <p:nvPr/>
        </p:nvSpPr>
        <p:spPr>
          <a:xfrm>
            <a:off x="5654991" y="8420193"/>
            <a:ext cx="219710" cy="0"/>
          </a:xfrm>
          <a:custGeom>
            <a:avLst/>
            <a:gdLst/>
            <a:ahLst/>
            <a:cxnLst/>
            <a:rect l="l" t="t" r="r" b="b"/>
            <a:pathLst>
              <a:path w="219710">
                <a:moveTo>
                  <a:pt x="0" y="0"/>
                </a:moveTo>
                <a:lnTo>
                  <a:pt x="219138" y="0"/>
                </a:lnTo>
              </a:path>
            </a:pathLst>
          </a:custGeom>
          <a:ln w="26873">
            <a:solidFill>
              <a:srgbClr val="F9ED32"/>
            </a:solidFill>
          </a:ln>
        </p:spPr>
        <p:txBody>
          <a:bodyPr wrap="square" lIns="0" tIns="0" rIns="0" bIns="0" rtlCol="0"/>
          <a:lstStyle/>
          <a:p>
            <a:endParaRPr/>
          </a:p>
        </p:txBody>
      </p:sp>
      <p:sp>
        <p:nvSpPr>
          <p:cNvPr id="270" name="object 270"/>
          <p:cNvSpPr/>
          <p:nvPr/>
        </p:nvSpPr>
        <p:spPr>
          <a:xfrm>
            <a:off x="5654991" y="8572638"/>
            <a:ext cx="219710" cy="0"/>
          </a:xfrm>
          <a:custGeom>
            <a:avLst/>
            <a:gdLst/>
            <a:ahLst/>
            <a:cxnLst/>
            <a:rect l="l" t="t" r="r" b="b"/>
            <a:pathLst>
              <a:path w="219710">
                <a:moveTo>
                  <a:pt x="0" y="0"/>
                </a:moveTo>
                <a:lnTo>
                  <a:pt x="219138" y="0"/>
                </a:lnTo>
              </a:path>
            </a:pathLst>
          </a:custGeom>
          <a:ln w="26873">
            <a:solidFill>
              <a:srgbClr val="006738"/>
            </a:solidFill>
          </a:ln>
        </p:spPr>
        <p:txBody>
          <a:bodyPr wrap="square" lIns="0" tIns="0" rIns="0" bIns="0" rtlCol="0"/>
          <a:lstStyle/>
          <a:p>
            <a:endParaRPr/>
          </a:p>
        </p:txBody>
      </p:sp>
      <p:sp>
        <p:nvSpPr>
          <p:cNvPr id="271" name="object 271"/>
          <p:cNvSpPr/>
          <p:nvPr/>
        </p:nvSpPr>
        <p:spPr>
          <a:xfrm>
            <a:off x="5466537" y="8647938"/>
            <a:ext cx="273050" cy="137795"/>
          </a:xfrm>
          <a:custGeom>
            <a:avLst/>
            <a:gdLst/>
            <a:ahLst/>
            <a:cxnLst/>
            <a:rect l="l" t="t" r="r" b="b"/>
            <a:pathLst>
              <a:path w="273050" h="137795">
                <a:moveTo>
                  <a:pt x="0" y="137680"/>
                </a:moveTo>
                <a:lnTo>
                  <a:pt x="272897" y="137680"/>
                </a:lnTo>
                <a:lnTo>
                  <a:pt x="272897" y="0"/>
                </a:lnTo>
                <a:lnTo>
                  <a:pt x="0" y="0"/>
                </a:lnTo>
                <a:lnTo>
                  <a:pt x="0" y="137680"/>
                </a:lnTo>
                <a:close/>
              </a:path>
            </a:pathLst>
          </a:custGeom>
          <a:solidFill>
            <a:srgbClr val="8DC63F">
              <a:alpha val="50000"/>
            </a:srgbClr>
          </a:solidFill>
        </p:spPr>
        <p:txBody>
          <a:bodyPr wrap="square" lIns="0" tIns="0" rIns="0" bIns="0" rtlCol="0"/>
          <a:lstStyle/>
          <a:p>
            <a:endParaRPr/>
          </a:p>
        </p:txBody>
      </p:sp>
      <p:sp>
        <p:nvSpPr>
          <p:cNvPr id="272" name="object 272"/>
          <p:cNvSpPr txBox="1"/>
          <p:nvPr/>
        </p:nvSpPr>
        <p:spPr>
          <a:xfrm>
            <a:off x="5608747" y="8200767"/>
            <a:ext cx="40005" cy="431800"/>
          </a:xfrm>
          <a:prstGeom prst="rect">
            <a:avLst/>
          </a:prstGeom>
        </p:spPr>
        <p:txBody>
          <a:bodyPr vert="horz" wrap="square" lIns="0" tIns="17145" rIns="0" bIns="0" rtlCol="0">
            <a:spAutoFit/>
          </a:bodyPr>
          <a:lstStyle/>
          <a:p>
            <a:pPr>
              <a:lnSpc>
                <a:spcPct val="100000"/>
              </a:lnSpc>
              <a:spcBef>
                <a:spcPts val="135"/>
              </a:spcBef>
            </a:pPr>
            <a:r>
              <a:rPr sz="600" b="1" spc="35" dirty="0">
                <a:solidFill>
                  <a:srgbClr val="231F20"/>
                </a:solidFill>
                <a:latin typeface="Arial"/>
                <a:cs typeface="Arial"/>
              </a:rPr>
              <a:t>/</a:t>
            </a:r>
            <a:endParaRPr sz="600">
              <a:latin typeface="Arial"/>
              <a:cs typeface="Arial"/>
            </a:endParaRPr>
          </a:p>
          <a:p>
            <a:pPr>
              <a:lnSpc>
                <a:spcPct val="100000"/>
              </a:lnSpc>
              <a:spcBef>
                <a:spcPts val="495"/>
              </a:spcBef>
            </a:pPr>
            <a:r>
              <a:rPr sz="600" b="1" spc="35" dirty="0">
                <a:solidFill>
                  <a:srgbClr val="231F20"/>
                </a:solidFill>
                <a:latin typeface="Arial"/>
                <a:cs typeface="Arial"/>
              </a:rPr>
              <a:t>/</a:t>
            </a:r>
            <a:endParaRPr sz="600">
              <a:latin typeface="Arial"/>
              <a:cs typeface="Arial"/>
            </a:endParaRPr>
          </a:p>
          <a:p>
            <a:pPr>
              <a:lnSpc>
                <a:spcPct val="100000"/>
              </a:lnSpc>
              <a:spcBef>
                <a:spcPts val="495"/>
              </a:spcBef>
            </a:pPr>
            <a:r>
              <a:rPr sz="600" b="1" spc="35" dirty="0">
                <a:solidFill>
                  <a:srgbClr val="231F20"/>
                </a:solidFill>
                <a:latin typeface="Arial"/>
                <a:cs typeface="Arial"/>
              </a:rPr>
              <a:t>/</a:t>
            </a:r>
            <a:endParaRPr sz="600">
              <a:latin typeface="Arial"/>
              <a:cs typeface="Arial"/>
            </a:endParaRPr>
          </a:p>
        </p:txBody>
      </p:sp>
      <p:sp>
        <p:nvSpPr>
          <p:cNvPr id="273" name="object 273"/>
          <p:cNvSpPr/>
          <p:nvPr/>
        </p:nvSpPr>
        <p:spPr>
          <a:xfrm>
            <a:off x="6219672" y="8918028"/>
            <a:ext cx="391160" cy="0"/>
          </a:xfrm>
          <a:custGeom>
            <a:avLst/>
            <a:gdLst/>
            <a:ahLst/>
            <a:cxnLst/>
            <a:rect l="l" t="t" r="r" b="b"/>
            <a:pathLst>
              <a:path w="391159">
                <a:moveTo>
                  <a:pt x="390931" y="0"/>
                </a:moveTo>
                <a:lnTo>
                  <a:pt x="0" y="0"/>
                </a:lnTo>
              </a:path>
            </a:pathLst>
          </a:custGeom>
          <a:ln w="3175">
            <a:solidFill>
              <a:srgbClr val="231F20"/>
            </a:solidFill>
          </a:ln>
        </p:spPr>
        <p:txBody>
          <a:bodyPr wrap="square" lIns="0" tIns="0" rIns="0" bIns="0" rtlCol="0"/>
          <a:lstStyle/>
          <a:p>
            <a:endParaRPr/>
          </a:p>
        </p:txBody>
      </p:sp>
      <p:sp>
        <p:nvSpPr>
          <p:cNvPr id="274" name="object 274"/>
          <p:cNvSpPr/>
          <p:nvPr/>
        </p:nvSpPr>
        <p:spPr>
          <a:xfrm>
            <a:off x="6219672" y="8878935"/>
            <a:ext cx="391160" cy="39370"/>
          </a:xfrm>
          <a:custGeom>
            <a:avLst/>
            <a:gdLst/>
            <a:ahLst/>
            <a:cxnLst/>
            <a:rect l="l" t="t" r="r" b="b"/>
            <a:pathLst>
              <a:path w="391159" h="39370">
                <a:moveTo>
                  <a:pt x="390931" y="0"/>
                </a:moveTo>
                <a:lnTo>
                  <a:pt x="0" y="0"/>
                </a:lnTo>
                <a:lnTo>
                  <a:pt x="0" y="39090"/>
                </a:lnTo>
              </a:path>
            </a:pathLst>
          </a:custGeom>
          <a:ln w="3175">
            <a:solidFill>
              <a:srgbClr val="231F20"/>
            </a:solidFill>
          </a:ln>
        </p:spPr>
        <p:txBody>
          <a:bodyPr wrap="square" lIns="0" tIns="0" rIns="0" bIns="0" rtlCol="0"/>
          <a:lstStyle/>
          <a:p>
            <a:endParaRPr/>
          </a:p>
        </p:txBody>
      </p:sp>
      <p:sp>
        <p:nvSpPr>
          <p:cNvPr id="275" name="object 275"/>
          <p:cNvSpPr/>
          <p:nvPr/>
        </p:nvSpPr>
        <p:spPr>
          <a:xfrm>
            <a:off x="6610604" y="8878935"/>
            <a:ext cx="0" cy="39370"/>
          </a:xfrm>
          <a:custGeom>
            <a:avLst/>
            <a:gdLst/>
            <a:ahLst/>
            <a:cxnLst/>
            <a:rect l="l" t="t" r="r" b="b"/>
            <a:pathLst>
              <a:path h="39370">
                <a:moveTo>
                  <a:pt x="0" y="0"/>
                </a:moveTo>
                <a:lnTo>
                  <a:pt x="0" y="39090"/>
                </a:lnTo>
              </a:path>
            </a:pathLst>
          </a:custGeom>
          <a:ln w="3175">
            <a:solidFill>
              <a:srgbClr val="231F20"/>
            </a:solidFill>
          </a:ln>
        </p:spPr>
        <p:txBody>
          <a:bodyPr wrap="square" lIns="0" tIns="0" rIns="0" bIns="0" rtlCol="0"/>
          <a:lstStyle/>
          <a:p>
            <a:endParaRPr/>
          </a:p>
        </p:txBody>
      </p:sp>
      <p:sp>
        <p:nvSpPr>
          <p:cNvPr id="276" name="object 276"/>
          <p:cNvSpPr/>
          <p:nvPr/>
        </p:nvSpPr>
        <p:spPr>
          <a:xfrm>
            <a:off x="6415142" y="8878935"/>
            <a:ext cx="0" cy="39370"/>
          </a:xfrm>
          <a:custGeom>
            <a:avLst/>
            <a:gdLst/>
            <a:ahLst/>
            <a:cxnLst/>
            <a:rect l="l" t="t" r="r" b="b"/>
            <a:pathLst>
              <a:path h="39370">
                <a:moveTo>
                  <a:pt x="0" y="0"/>
                </a:moveTo>
                <a:lnTo>
                  <a:pt x="0" y="39090"/>
                </a:lnTo>
              </a:path>
            </a:pathLst>
          </a:custGeom>
          <a:ln w="3175">
            <a:solidFill>
              <a:srgbClr val="231F20"/>
            </a:solidFill>
          </a:ln>
        </p:spPr>
        <p:txBody>
          <a:bodyPr wrap="square" lIns="0" tIns="0" rIns="0" bIns="0" rtlCol="0"/>
          <a:lstStyle/>
          <a:p>
            <a:endParaRPr/>
          </a:p>
        </p:txBody>
      </p:sp>
      <p:sp>
        <p:nvSpPr>
          <p:cNvPr id="277" name="object 277"/>
          <p:cNvSpPr/>
          <p:nvPr/>
        </p:nvSpPr>
        <p:spPr>
          <a:xfrm>
            <a:off x="6219680" y="8878938"/>
            <a:ext cx="195580" cy="0"/>
          </a:xfrm>
          <a:custGeom>
            <a:avLst/>
            <a:gdLst/>
            <a:ahLst/>
            <a:cxnLst/>
            <a:rect l="l" t="t" r="r" b="b"/>
            <a:pathLst>
              <a:path w="195579">
                <a:moveTo>
                  <a:pt x="0" y="0"/>
                </a:moveTo>
                <a:lnTo>
                  <a:pt x="195452" y="0"/>
                </a:lnTo>
              </a:path>
            </a:pathLst>
          </a:custGeom>
          <a:ln w="3175">
            <a:solidFill>
              <a:srgbClr val="231F20"/>
            </a:solidFill>
          </a:ln>
        </p:spPr>
        <p:txBody>
          <a:bodyPr wrap="square" lIns="0" tIns="0" rIns="0" bIns="0" rtlCol="0"/>
          <a:lstStyle/>
          <a:p>
            <a:endParaRPr/>
          </a:p>
        </p:txBody>
      </p:sp>
      <p:sp>
        <p:nvSpPr>
          <p:cNvPr id="278" name="object 278"/>
          <p:cNvSpPr/>
          <p:nvPr/>
        </p:nvSpPr>
        <p:spPr>
          <a:xfrm>
            <a:off x="6219677" y="8878935"/>
            <a:ext cx="195580" cy="39370"/>
          </a:xfrm>
          <a:custGeom>
            <a:avLst/>
            <a:gdLst/>
            <a:ahLst/>
            <a:cxnLst/>
            <a:rect l="l" t="t" r="r" b="b"/>
            <a:pathLst>
              <a:path w="195579" h="39370">
                <a:moveTo>
                  <a:pt x="0" y="0"/>
                </a:moveTo>
                <a:lnTo>
                  <a:pt x="0" y="39090"/>
                </a:lnTo>
                <a:lnTo>
                  <a:pt x="195465" y="39090"/>
                </a:lnTo>
                <a:lnTo>
                  <a:pt x="0" y="0"/>
                </a:lnTo>
                <a:close/>
              </a:path>
            </a:pathLst>
          </a:custGeom>
          <a:solidFill>
            <a:srgbClr val="231F20"/>
          </a:solidFill>
        </p:spPr>
        <p:txBody>
          <a:bodyPr wrap="square" lIns="0" tIns="0" rIns="0" bIns="0" rtlCol="0"/>
          <a:lstStyle/>
          <a:p>
            <a:endParaRPr/>
          </a:p>
        </p:txBody>
      </p:sp>
      <p:sp>
        <p:nvSpPr>
          <p:cNvPr id="279" name="object 279"/>
          <p:cNvSpPr/>
          <p:nvPr/>
        </p:nvSpPr>
        <p:spPr>
          <a:xfrm>
            <a:off x="6219677" y="8878935"/>
            <a:ext cx="195580" cy="39370"/>
          </a:xfrm>
          <a:custGeom>
            <a:avLst/>
            <a:gdLst/>
            <a:ahLst/>
            <a:cxnLst/>
            <a:rect l="l" t="t" r="r" b="b"/>
            <a:pathLst>
              <a:path w="195579" h="39370">
                <a:moveTo>
                  <a:pt x="195465" y="0"/>
                </a:moveTo>
                <a:lnTo>
                  <a:pt x="0" y="0"/>
                </a:lnTo>
                <a:lnTo>
                  <a:pt x="195465" y="39090"/>
                </a:lnTo>
                <a:lnTo>
                  <a:pt x="195465" y="0"/>
                </a:lnTo>
                <a:close/>
              </a:path>
            </a:pathLst>
          </a:custGeom>
          <a:solidFill>
            <a:srgbClr val="231F20"/>
          </a:solidFill>
        </p:spPr>
        <p:txBody>
          <a:bodyPr wrap="square" lIns="0" tIns="0" rIns="0" bIns="0" rtlCol="0"/>
          <a:lstStyle/>
          <a:p>
            <a:endParaRPr/>
          </a:p>
        </p:txBody>
      </p:sp>
      <p:sp>
        <p:nvSpPr>
          <p:cNvPr id="280" name="object 280"/>
          <p:cNvSpPr/>
          <p:nvPr/>
        </p:nvSpPr>
        <p:spPr>
          <a:xfrm>
            <a:off x="6219680" y="8918028"/>
            <a:ext cx="195580" cy="0"/>
          </a:xfrm>
          <a:custGeom>
            <a:avLst/>
            <a:gdLst/>
            <a:ahLst/>
            <a:cxnLst/>
            <a:rect l="l" t="t" r="r" b="b"/>
            <a:pathLst>
              <a:path w="195579">
                <a:moveTo>
                  <a:pt x="0" y="0"/>
                </a:moveTo>
                <a:lnTo>
                  <a:pt x="195452" y="0"/>
                </a:lnTo>
              </a:path>
            </a:pathLst>
          </a:custGeom>
          <a:ln w="3175">
            <a:solidFill>
              <a:srgbClr val="231F20"/>
            </a:solidFill>
          </a:ln>
        </p:spPr>
        <p:txBody>
          <a:bodyPr wrap="square" lIns="0" tIns="0" rIns="0" bIns="0" rtlCol="0"/>
          <a:lstStyle/>
          <a:p>
            <a:endParaRPr/>
          </a:p>
        </p:txBody>
      </p:sp>
      <p:sp>
        <p:nvSpPr>
          <p:cNvPr id="281" name="object 281"/>
          <p:cNvSpPr txBox="1"/>
          <p:nvPr/>
        </p:nvSpPr>
        <p:spPr>
          <a:xfrm>
            <a:off x="6206102" y="8787500"/>
            <a:ext cx="566420" cy="97155"/>
          </a:xfrm>
          <a:prstGeom prst="rect">
            <a:avLst/>
          </a:prstGeom>
        </p:spPr>
        <p:txBody>
          <a:bodyPr vert="horz" wrap="square" lIns="0" tIns="15240" rIns="0" bIns="0" rtlCol="0">
            <a:spAutoFit/>
          </a:bodyPr>
          <a:lstStyle/>
          <a:p>
            <a:pPr>
              <a:lnSpc>
                <a:spcPct val="100000"/>
              </a:lnSpc>
              <a:spcBef>
                <a:spcPts val="120"/>
              </a:spcBef>
              <a:tabLst>
                <a:tab pos="359410" algn="l"/>
              </a:tabLst>
            </a:pPr>
            <a:r>
              <a:rPr sz="450" spc="5" dirty="0">
                <a:solidFill>
                  <a:srgbClr val="231F20"/>
                </a:solidFill>
                <a:latin typeface="Times New Roman"/>
                <a:cs typeface="Times New Roman"/>
              </a:rPr>
              <a:t>0	320</a:t>
            </a:r>
            <a:r>
              <a:rPr sz="450" spc="-45" dirty="0">
                <a:solidFill>
                  <a:srgbClr val="231F20"/>
                </a:solidFill>
                <a:latin typeface="Times New Roman"/>
                <a:cs typeface="Times New Roman"/>
              </a:rPr>
              <a:t> </a:t>
            </a:r>
            <a:r>
              <a:rPr sz="450" spc="0" dirty="0">
                <a:solidFill>
                  <a:srgbClr val="231F20"/>
                </a:solidFill>
                <a:latin typeface="Times New Roman"/>
                <a:cs typeface="Times New Roman"/>
              </a:rPr>
              <a:t>feet</a:t>
            </a:r>
            <a:endParaRPr sz="450">
              <a:latin typeface="Times New Roman"/>
              <a:cs typeface="Times New Roman"/>
            </a:endParaRPr>
          </a:p>
        </p:txBody>
      </p:sp>
      <p:sp>
        <p:nvSpPr>
          <p:cNvPr id="282" name="object 282"/>
          <p:cNvSpPr/>
          <p:nvPr/>
        </p:nvSpPr>
        <p:spPr>
          <a:xfrm>
            <a:off x="6812853" y="8780198"/>
            <a:ext cx="161336" cy="163499"/>
          </a:xfrm>
          <a:prstGeom prst="rect">
            <a:avLst/>
          </a:prstGeom>
          <a:blipFill>
            <a:blip r:embed="rId146" cstate="print"/>
            <a:stretch>
              <a:fillRect/>
            </a:stretch>
          </a:blipFill>
        </p:spPr>
        <p:txBody>
          <a:bodyPr wrap="square" lIns="0" tIns="0" rIns="0" bIns="0" rtlCol="0"/>
          <a:lstStyle/>
          <a:p>
            <a:endParaRPr/>
          </a:p>
        </p:txBody>
      </p:sp>
      <p:sp>
        <p:nvSpPr>
          <p:cNvPr id="283" name="object 283"/>
          <p:cNvSpPr/>
          <p:nvPr/>
        </p:nvSpPr>
        <p:spPr>
          <a:xfrm>
            <a:off x="256031" y="4848605"/>
            <a:ext cx="6840855" cy="478155"/>
          </a:xfrm>
          <a:custGeom>
            <a:avLst/>
            <a:gdLst/>
            <a:ahLst/>
            <a:cxnLst/>
            <a:rect l="l" t="t" r="r" b="b"/>
            <a:pathLst>
              <a:path w="6840855" h="478154">
                <a:moveTo>
                  <a:pt x="0" y="477774"/>
                </a:moveTo>
                <a:lnTo>
                  <a:pt x="6840474" y="477774"/>
                </a:lnTo>
                <a:lnTo>
                  <a:pt x="6840474" y="0"/>
                </a:lnTo>
                <a:lnTo>
                  <a:pt x="0" y="0"/>
                </a:lnTo>
                <a:lnTo>
                  <a:pt x="0" y="477774"/>
                </a:lnTo>
                <a:close/>
              </a:path>
            </a:pathLst>
          </a:custGeom>
          <a:solidFill>
            <a:srgbClr val="FFFFFF"/>
          </a:solidFill>
        </p:spPr>
        <p:txBody>
          <a:bodyPr wrap="square" lIns="0" tIns="0" rIns="0" bIns="0" rtlCol="0"/>
          <a:lstStyle/>
          <a:p>
            <a:endParaRPr/>
          </a:p>
        </p:txBody>
      </p:sp>
      <p:sp>
        <p:nvSpPr>
          <p:cNvPr id="284" name="object 284"/>
          <p:cNvSpPr/>
          <p:nvPr/>
        </p:nvSpPr>
        <p:spPr>
          <a:xfrm>
            <a:off x="5527217" y="652148"/>
            <a:ext cx="1559388" cy="203080"/>
          </a:xfrm>
          <a:prstGeom prst="rect">
            <a:avLst/>
          </a:prstGeom>
          <a:blipFill>
            <a:blip r:embed="rId147" cstate="print"/>
            <a:stretch>
              <a:fillRect/>
            </a:stretch>
          </a:blipFill>
        </p:spPr>
        <p:txBody>
          <a:bodyPr wrap="square" lIns="0" tIns="0" rIns="0" bIns="0" rtlCol="0"/>
          <a:lstStyle/>
          <a:p>
            <a:endParaRPr/>
          </a:p>
        </p:txBody>
      </p:sp>
      <p:sp>
        <p:nvSpPr>
          <p:cNvPr id="285" name="object 285"/>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286" name="object 286"/>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287" name="object 287"/>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288" name="object 288"/>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289" name="object 289"/>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290" name="object 290"/>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291" name="object 291"/>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292" name="object 292"/>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148"/>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11</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293" name="object 293"/>
          <p:cNvSpPr txBox="1"/>
          <p:nvPr/>
        </p:nvSpPr>
        <p:spPr>
          <a:xfrm>
            <a:off x="444500" y="1710936"/>
            <a:ext cx="3133725" cy="2984500"/>
          </a:xfrm>
          <a:prstGeom prst="rect">
            <a:avLst/>
          </a:prstGeom>
        </p:spPr>
        <p:txBody>
          <a:bodyPr vert="horz" wrap="square" lIns="0" tIns="12700" rIns="0" bIns="0" rtlCol="0">
            <a:spAutoFit/>
          </a:bodyPr>
          <a:lstStyle/>
          <a:p>
            <a:pPr marL="241300" marR="8890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calls for the historic street grid  to be restored, with tree-lined, </a:t>
            </a:r>
            <a:r>
              <a:rPr sz="1000" spc="0" dirty="0">
                <a:solidFill>
                  <a:srgbClr val="231F20"/>
                </a:solidFill>
                <a:latin typeface="Palatino Linotype"/>
                <a:cs typeface="Palatino Linotype"/>
              </a:rPr>
              <a:t>multi-modal  </a:t>
            </a:r>
            <a:r>
              <a:rPr sz="1000" dirty="0">
                <a:solidFill>
                  <a:srgbClr val="231F20"/>
                </a:solidFill>
                <a:latin typeface="Palatino Linotype"/>
                <a:cs typeface="Palatino Linotype"/>
              </a:rPr>
              <a:t>Complete Streets, creating a walkable and bike-  able new neighborhood that connects </a:t>
            </a:r>
            <a:r>
              <a:rPr sz="1000" spc="0" dirty="0">
                <a:solidFill>
                  <a:srgbClr val="231F20"/>
                </a:solidFill>
                <a:latin typeface="Palatino Linotype"/>
                <a:cs typeface="Palatino Linotype"/>
              </a:rPr>
              <a:t>seamlessly  </a:t>
            </a:r>
            <a:r>
              <a:rPr sz="1000" dirty="0">
                <a:solidFill>
                  <a:srgbClr val="231F20"/>
                </a:solidFill>
                <a:latin typeface="Palatino Linotype"/>
                <a:cs typeface="Palatino Linotype"/>
              </a:rPr>
              <a:t>with adjacent</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areas.</a:t>
            </a:r>
            <a:endParaRPr sz="1000">
              <a:latin typeface="Palatino Linotype"/>
              <a:cs typeface="Palatino Linotype"/>
            </a:endParaRPr>
          </a:p>
          <a:p>
            <a:pPr marL="241300" marR="90170"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While the Site is already well-served by </a:t>
            </a:r>
            <a:r>
              <a:rPr sz="1000" spc="0" dirty="0">
                <a:solidFill>
                  <a:srgbClr val="231F20"/>
                </a:solidFill>
                <a:latin typeface="Palatino Linotype"/>
                <a:cs typeface="Palatino Linotype"/>
              </a:rPr>
              <a:t>Capital  </a:t>
            </a:r>
            <a:r>
              <a:rPr sz="1000" dirty="0">
                <a:solidFill>
                  <a:srgbClr val="231F20"/>
                </a:solidFill>
                <a:latin typeface="Palatino Linotype"/>
                <a:cs typeface="Palatino Linotype"/>
              </a:rPr>
              <a:t>Metro buses, 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calls for a new bus  plaza to be located at the heart of the Site: at the  intersection of Red River Street and East 13th </a:t>
            </a:r>
            <a:r>
              <a:rPr sz="1000" spc="0" dirty="0">
                <a:solidFill>
                  <a:srgbClr val="231F20"/>
                </a:solidFill>
                <a:latin typeface="Palatino Linotype"/>
                <a:cs typeface="Palatino Linotype"/>
              </a:rPr>
              <a:t>1/2  </a:t>
            </a:r>
            <a:r>
              <a:rPr sz="1000" dirty="0">
                <a:solidFill>
                  <a:srgbClr val="231F20"/>
                </a:solidFill>
                <a:latin typeface="Palatino Linotype"/>
                <a:cs typeface="Palatino Linotype"/>
              </a:rPr>
              <a:t>and 14th</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streets.</a:t>
            </a:r>
            <a:endParaRPr sz="1000">
              <a:latin typeface="Palatino Linotype"/>
              <a:cs typeface="Palatino Linotype"/>
            </a:endParaRPr>
          </a:p>
          <a:p>
            <a:pPr marL="241300" marR="5080" indent="-228600">
              <a:lnSpc>
                <a:spcPct val="116700"/>
              </a:lnSpc>
              <a:spcBef>
                <a:spcPts val="445"/>
              </a:spcBef>
              <a:buChar char="•"/>
              <a:tabLst>
                <a:tab pos="240665" algn="l"/>
                <a:tab pos="241300" algn="l"/>
              </a:tabLst>
            </a:pPr>
            <a:r>
              <a:rPr sz="1000" dirty="0">
                <a:solidFill>
                  <a:srgbClr val="231F20"/>
                </a:solidFill>
                <a:latin typeface="Palatino Linotype"/>
                <a:cs typeface="Palatino Linotype"/>
              </a:rPr>
              <a:t>The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Department of Transportation </a:t>
            </a:r>
            <a:r>
              <a:rPr sz="1000" spc="0" dirty="0">
                <a:solidFill>
                  <a:srgbClr val="231F20"/>
                </a:solidFill>
                <a:latin typeface="Palatino Linotype"/>
                <a:cs typeface="Palatino Linotype"/>
              </a:rPr>
              <a:t>(TxDOT)  </a:t>
            </a:r>
            <a:r>
              <a:rPr sz="1000" dirty="0">
                <a:solidFill>
                  <a:srgbClr val="231F20"/>
                </a:solidFill>
                <a:latin typeface="Palatino Linotype"/>
                <a:cs typeface="Palatino Linotype"/>
              </a:rPr>
              <a:t>and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continue to explore the  potential of depressing and capping the </a:t>
            </a:r>
            <a:r>
              <a:rPr sz="1000" spc="0" dirty="0">
                <a:solidFill>
                  <a:srgbClr val="231F20"/>
                </a:solidFill>
                <a:latin typeface="Palatino Linotype"/>
                <a:cs typeface="Palatino Linotype"/>
              </a:rPr>
              <a:t>I-35  </a:t>
            </a:r>
            <a:r>
              <a:rPr sz="1000" dirty="0">
                <a:solidFill>
                  <a:srgbClr val="231F20"/>
                </a:solidFill>
                <a:latin typeface="Palatino Linotype"/>
                <a:cs typeface="Palatino Linotype"/>
              </a:rPr>
              <a:t>freeway as it passes south of the Central Health  site and into downtown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thereby removing  a significant barrier to East</a:t>
            </a:r>
            <a:r>
              <a:rPr sz="1000" spc="55" dirty="0">
                <a:solidFill>
                  <a:srgbClr val="231F20"/>
                </a:solidFill>
                <a:latin typeface="Palatino Linotype"/>
                <a:cs typeface="Palatino Linotype"/>
              </a:rPr>
              <a:t> </a:t>
            </a:r>
            <a:r>
              <a:rPr sz="1000" spc="-10" dirty="0">
                <a:solidFill>
                  <a:srgbClr val="231F20"/>
                </a:solidFill>
                <a:latin typeface="Palatino Linotype"/>
                <a:cs typeface="Palatino Linotype"/>
              </a:rPr>
              <a:t>Austin.</a:t>
            </a:r>
            <a:endParaRPr sz="1000">
              <a:latin typeface="Palatino Linotype"/>
              <a:cs typeface="Palatino Linotype"/>
            </a:endParaRPr>
          </a:p>
        </p:txBody>
      </p:sp>
      <p:sp>
        <p:nvSpPr>
          <p:cNvPr id="294" name="object 294"/>
          <p:cNvSpPr txBox="1"/>
          <p:nvPr/>
        </p:nvSpPr>
        <p:spPr>
          <a:xfrm>
            <a:off x="3919220" y="1710936"/>
            <a:ext cx="3119120" cy="1447800"/>
          </a:xfrm>
          <a:prstGeom prst="rect">
            <a:avLst/>
          </a:prstGeom>
        </p:spPr>
        <p:txBody>
          <a:bodyPr vert="horz" wrap="square" lIns="0" tIns="12700" rIns="0" bIns="0" rtlCol="0">
            <a:spAutoFit/>
          </a:bodyPr>
          <a:lstStyle/>
          <a:p>
            <a:pPr marL="241300" marR="9906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The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City Council recently approved a list  of projects and </a:t>
            </a:r>
            <a:r>
              <a:rPr sz="1000" spc="-5" dirty="0">
                <a:solidFill>
                  <a:srgbClr val="231F20"/>
                </a:solidFill>
                <a:latin typeface="Palatino Linotype"/>
                <a:cs typeface="Palatino Linotype"/>
              </a:rPr>
              <a:t>initiatives </a:t>
            </a:r>
            <a:r>
              <a:rPr sz="1000" dirty="0">
                <a:solidFill>
                  <a:srgbClr val="231F20"/>
                </a:solidFill>
                <a:latin typeface="Palatino Linotype"/>
                <a:cs typeface="Palatino Linotype"/>
              </a:rPr>
              <a:t>to be included in</a:t>
            </a:r>
            <a:r>
              <a:rPr sz="1000" spc="190" dirty="0">
                <a:solidFill>
                  <a:srgbClr val="231F20"/>
                </a:solidFill>
                <a:latin typeface="Palatino Linotype"/>
                <a:cs typeface="Palatino Linotype"/>
              </a:rPr>
              <a:t> </a:t>
            </a:r>
            <a:r>
              <a:rPr sz="1000" dirty="0">
                <a:solidFill>
                  <a:srgbClr val="231F20"/>
                </a:solidFill>
                <a:latin typeface="Palatino Linotype"/>
                <a:cs typeface="Palatino Linotype"/>
              </a:rPr>
              <a:t>a</a:t>
            </a:r>
            <a:endParaRPr sz="1000">
              <a:latin typeface="Palatino Linotype"/>
              <a:cs typeface="Palatino Linotype"/>
            </a:endParaRPr>
          </a:p>
          <a:p>
            <a:pPr marL="241300" marR="5080">
              <a:lnSpc>
                <a:spcPct val="116700"/>
              </a:lnSpc>
            </a:pPr>
            <a:r>
              <a:rPr sz="1000" dirty="0">
                <a:solidFill>
                  <a:srgbClr val="231F20"/>
                </a:solidFill>
                <a:latin typeface="Palatino Linotype"/>
                <a:cs typeface="Palatino Linotype"/>
              </a:rPr>
              <a:t>$720 million transportation bond to be </a:t>
            </a:r>
            <a:r>
              <a:rPr sz="1000" spc="0" dirty="0">
                <a:solidFill>
                  <a:srgbClr val="231F20"/>
                </a:solidFill>
                <a:latin typeface="Palatino Linotype"/>
                <a:cs typeface="Palatino Linotype"/>
              </a:rPr>
              <a:t>considered  </a:t>
            </a:r>
            <a:r>
              <a:rPr sz="1000" dirty="0">
                <a:solidFill>
                  <a:srgbClr val="231F20"/>
                </a:solidFill>
                <a:latin typeface="Palatino Linotype"/>
                <a:cs typeface="Palatino Linotype"/>
              </a:rPr>
              <a:t>by voters in November 2016. These include </a:t>
            </a:r>
            <a:r>
              <a:rPr sz="1000" spc="0" dirty="0">
                <a:solidFill>
                  <a:srgbClr val="231F20"/>
                </a:solidFill>
                <a:latin typeface="Palatino Linotype"/>
                <a:cs typeface="Palatino Linotype"/>
              </a:rPr>
              <a:t>multi-  </a:t>
            </a:r>
            <a:r>
              <a:rPr sz="1000" dirty="0">
                <a:solidFill>
                  <a:srgbClr val="231F20"/>
                </a:solidFill>
                <a:latin typeface="Palatino Linotype"/>
                <a:cs typeface="Palatino Linotype"/>
              </a:rPr>
              <a:t>modal, Complete Streets improvements on </a:t>
            </a:r>
            <a:r>
              <a:rPr sz="1000" spc="0" dirty="0">
                <a:solidFill>
                  <a:srgbClr val="231F20"/>
                </a:solidFill>
                <a:latin typeface="Palatino Linotype"/>
                <a:cs typeface="Palatino Linotype"/>
              </a:rPr>
              <a:t>four  </a:t>
            </a:r>
            <a:r>
              <a:rPr sz="1000" dirty="0">
                <a:solidFill>
                  <a:srgbClr val="231F20"/>
                </a:solidFill>
                <a:latin typeface="Palatino Linotype"/>
                <a:cs typeface="Palatino Linotype"/>
              </a:rPr>
              <a:t>key transit corridors, as well as major </a:t>
            </a:r>
            <a:r>
              <a:rPr sz="1000" spc="-5" dirty="0">
                <a:solidFill>
                  <a:srgbClr val="231F20"/>
                </a:solidFill>
                <a:latin typeface="Palatino Linotype"/>
                <a:cs typeface="Palatino Linotype"/>
              </a:rPr>
              <a:t>roadway,  </a:t>
            </a:r>
            <a:r>
              <a:rPr sz="1000" dirty="0">
                <a:solidFill>
                  <a:srgbClr val="231F20"/>
                </a:solidFill>
                <a:latin typeface="Palatino Linotype"/>
                <a:cs typeface="Palatino Linotype"/>
              </a:rPr>
              <a:t>bicycle and pedestrian improvements throughout  </a:t>
            </a:r>
            <a:r>
              <a:rPr sz="1000" spc="-10" dirty="0">
                <a:solidFill>
                  <a:srgbClr val="231F20"/>
                </a:solidFill>
                <a:latin typeface="Palatino Linotype"/>
                <a:cs typeface="Palatino Linotype"/>
              </a:rPr>
              <a:t>Austin.</a:t>
            </a:r>
            <a:endParaRPr sz="1000">
              <a:latin typeface="Palatino Linotype"/>
              <a:cs typeface="Palatino Linotype"/>
            </a:endParaRPr>
          </a:p>
        </p:txBody>
      </p:sp>
      <p:sp>
        <p:nvSpPr>
          <p:cNvPr id="295" name="object 295"/>
          <p:cNvSpPr txBox="1"/>
          <p:nvPr/>
        </p:nvSpPr>
        <p:spPr>
          <a:xfrm>
            <a:off x="3919220" y="3253987"/>
            <a:ext cx="3181350" cy="15621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h. </a:t>
            </a:r>
            <a:r>
              <a:rPr sz="1000" b="1" i="1" spc="-5" dirty="0">
                <a:solidFill>
                  <a:srgbClr val="231F20"/>
                </a:solidFill>
                <a:latin typeface="PalatinoLinotype-BoldItalic"/>
                <a:cs typeface="PalatinoLinotype-BoldItalic"/>
              </a:rPr>
              <a:t>Parking</a:t>
            </a:r>
            <a:r>
              <a:rPr sz="1000" b="1" i="1" spc="25"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Context</a:t>
            </a:r>
            <a:endParaRPr sz="1000">
              <a:latin typeface="PalatinoLinotype-BoldItalic"/>
              <a:cs typeface="PalatinoLinotype-BoldItalic"/>
            </a:endParaRPr>
          </a:p>
          <a:p>
            <a:pPr marL="12700" marR="76835" algn="just">
              <a:lnSpc>
                <a:spcPct val="116700"/>
              </a:lnSpc>
              <a:spcBef>
                <a:spcPts val="450"/>
              </a:spcBef>
            </a:pPr>
            <a:r>
              <a:rPr sz="1000" dirty="0">
                <a:solidFill>
                  <a:srgbClr val="231F20"/>
                </a:solidFill>
                <a:latin typeface="Palatino Linotype"/>
                <a:cs typeface="Palatino Linotype"/>
              </a:rPr>
              <a:t>Parking at the Site must meet the needs of employees,  residents and visitors. Parking for on-site uses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be provided in a manner that meets demand</a:t>
            </a:r>
            <a:r>
              <a:rPr sz="1000" spc="185" dirty="0">
                <a:solidFill>
                  <a:srgbClr val="231F20"/>
                </a:solidFill>
                <a:latin typeface="Palatino Linotype"/>
                <a:cs typeface="Palatino Linotype"/>
              </a:rPr>
              <a:t> </a:t>
            </a:r>
            <a:r>
              <a:rPr sz="1000" spc="0" dirty="0">
                <a:solidFill>
                  <a:srgbClr val="231F20"/>
                </a:solidFill>
                <a:latin typeface="Palatino Linotype"/>
                <a:cs typeface="Palatino Linotype"/>
              </a:rPr>
              <a:t>and</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the City’s minimum parking requirements - taking  into consideration reduced parking requirements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projects that meet the City’s affordable housing </a:t>
            </a:r>
            <a:r>
              <a:rPr sz="1000" spc="0" dirty="0">
                <a:solidFill>
                  <a:srgbClr val="231F20"/>
                </a:solidFill>
                <a:latin typeface="Palatino Linotype"/>
                <a:cs typeface="Palatino Linotype"/>
              </a:rPr>
              <a:t>criteria  </a:t>
            </a:r>
            <a:r>
              <a:rPr sz="1000" dirty="0">
                <a:solidFill>
                  <a:srgbClr val="231F20"/>
                </a:solidFill>
                <a:latin typeface="Palatino Linotype"/>
                <a:cs typeface="Palatino Linotype"/>
              </a:rPr>
              <a:t>and the reduced residential parking requirements</a:t>
            </a:r>
            <a:r>
              <a:rPr sz="1000" spc="175" dirty="0">
                <a:solidFill>
                  <a:srgbClr val="231F20"/>
                </a:solidFill>
                <a:latin typeface="Palatino Linotype"/>
                <a:cs typeface="Palatino Linotype"/>
              </a:rPr>
              <a:t> </a:t>
            </a:r>
            <a:r>
              <a:rPr sz="1000" dirty="0">
                <a:solidFill>
                  <a:srgbClr val="231F20"/>
                </a:solidFill>
                <a:latin typeface="Palatino Linotype"/>
                <a:cs typeface="Palatino Linotype"/>
              </a:rPr>
              <a:t>that</a:t>
            </a:r>
            <a:endParaRPr sz="1000">
              <a:latin typeface="Palatino Linotype"/>
              <a:cs typeface="Palatino Linotype"/>
            </a:endParaRPr>
          </a:p>
        </p:txBody>
      </p:sp>
      <p:sp>
        <p:nvSpPr>
          <p:cNvPr id="296" name="object 296"/>
          <p:cNvSpPr/>
          <p:nvPr/>
        </p:nvSpPr>
        <p:spPr>
          <a:xfrm>
            <a:off x="464566" y="8988552"/>
            <a:ext cx="6631940" cy="162560"/>
          </a:xfrm>
          <a:custGeom>
            <a:avLst/>
            <a:gdLst/>
            <a:ahLst/>
            <a:cxnLst/>
            <a:rect l="l" t="t" r="r" b="b"/>
            <a:pathLst>
              <a:path w="6631940" h="162559">
                <a:moveTo>
                  <a:pt x="0" y="162306"/>
                </a:moveTo>
                <a:lnTo>
                  <a:pt x="6631940" y="162306"/>
                </a:lnTo>
                <a:lnTo>
                  <a:pt x="6631940" y="0"/>
                </a:lnTo>
                <a:lnTo>
                  <a:pt x="0" y="0"/>
                </a:lnTo>
                <a:lnTo>
                  <a:pt x="0" y="162306"/>
                </a:lnTo>
                <a:close/>
              </a:path>
            </a:pathLst>
          </a:custGeom>
          <a:solidFill>
            <a:srgbClr val="5A335B"/>
          </a:solidFill>
        </p:spPr>
        <p:txBody>
          <a:bodyPr wrap="square" lIns="0" tIns="0" rIns="0" bIns="0" rtlCol="0"/>
          <a:lstStyle/>
          <a:p>
            <a:endParaRPr/>
          </a:p>
        </p:txBody>
      </p:sp>
      <p:sp>
        <p:nvSpPr>
          <p:cNvPr id="297" name="object 297"/>
          <p:cNvSpPr txBox="1"/>
          <p:nvPr/>
        </p:nvSpPr>
        <p:spPr>
          <a:xfrm>
            <a:off x="464566" y="8978034"/>
            <a:ext cx="6614795" cy="162560"/>
          </a:xfrm>
          <a:prstGeom prst="rect">
            <a:avLst/>
          </a:prstGeom>
        </p:spPr>
        <p:txBody>
          <a:bodyPr vert="horz" wrap="square" lIns="0" tIns="12700" rIns="0" bIns="0" rtlCol="0">
            <a:spAutoFit/>
          </a:bodyPr>
          <a:lstStyle/>
          <a:p>
            <a:pPr marL="83820">
              <a:lnSpc>
                <a:spcPct val="100000"/>
              </a:lnSpc>
              <a:spcBef>
                <a:spcPts val="100"/>
              </a:spcBef>
            </a:pPr>
            <a:r>
              <a:rPr sz="900" spc="-10" dirty="0">
                <a:solidFill>
                  <a:srgbClr val="FFFFFF"/>
                </a:solidFill>
                <a:latin typeface="Trebuchet MS"/>
                <a:cs typeface="Trebuchet MS"/>
              </a:rPr>
              <a:t>Transportation </a:t>
            </a:r>
            <a:r>
              <a:rPr sz="900" dirty="0">
                <a:solidFill>
                  <a:srgbClr val="FFFFFF"/>
                </a:solidFill>
                <a:latin typeface="Trebuchet MS"/>
                <a:cs typeface="Trebuchet MS"/>
              </a:rPr>
              <a:t>Context Map of the Brackenridge</a:t>
            </a:r>
            <a:r>
              <a:rPr sz="900" spc="100" dirty="0">
                <a:solidFill>
                  <a:srgbClr val="FFFFFF"/>
                </a:solidFill>
                <a:latin typeface="Trebuchet MS"/>
                <a:cs typeface="Trebuchet MS"/>
              </a:rPr>
              <a:t> </a:t>
            </a:r>
            <a:r>
              <a:rPr sz="900" dirty="0">
                <a:solidFill>
                  <a:srgbClr val="FFFFFF"/>
                </a:solidFill>
                <a:latin typeface="Trebuchet MS"/>
                <a:cs typeface="Trebuchet MS"/>
              </a:rPr>
              <a:t>Campus</a:t>
            </a:r>
            <a:endParaRPr sz="900">
              <a:latin typeface="Trebuchet MS"/>
              <a:cs typeface="Trebuchet MS"/>
            </a:endParaRPr>
          </a:p>
        </p:txBody>
      </p:sp>
      <p:sp>
        <p:nvSpPr>
          <p:cNvPr id="298" name="object 298"/>
          <p:cNvSpPr txBox="1"/>
          <p:nvPr/>
        </p:nvSpPr>
        <p:spPr>
          <a:xfrm>
            <a:off x="3878579" y="6851500"/>
            <a:ext cx="132080" cy="116839"/>
          </a:xfrm>
          <a:prstGeom prst="rect">
            <a:avLst/>
          </a:prstGeom>
        </p:spPr>
        <p:txBody>
          <a:bodyPr vert="horz" wrap="square" lIns="0" tIns="12700" rIns="0" bIns="0" rtlCol="0">
            <a:spAutoFit/>
          </a:bodyPr>
          <a:lstStyle/>
          <a:p>
            <a:pPr marL="12700">
              <a:lnSpc>
                <a:spcPct val="100000"/>
              </a:lnSpc>
              <a:spcBef>
                <a:spcPts val="100"/>
              </a:spcBef>
            </a:pPr>
            <a:r>
              <a:rPr sz="600" spc="0" dirty="0">
                <a:solidFill>
                  <a:srgbClr val="231F20"/>
                </a:solidFill>
                <a:latin typeface="Arial Narrow"/>
                <a:cs typeface="Arial Narrow"/>
              </a:rPr>
              <a:t>168</a:t>
            </a:r>
            <a:endParaRPr sz="600">
              <a:latin typeface="Arial Narrow"/>
              <a:cs typeface="Arial Narrow"/>
            </a:endParaRPr>
          </a:p>
        </p:txBody>
      </p:sp>
      <p:sp>
        <p:nvSpPr>
          <p:cNvPr id="299" name="object 299"/>
          <p:cNvSpPr txBox="1"/>
          <p:nvPr/>
        </p:nvSpPr>
        <p:spPr>
          <a:xfrm>
            <a:off x="3370579" y="7656679"/>
            <a:ext cx="132080" cy="116839"/>
          </a:xfrm>
          <a:prstGeom prst="rect">
            <a:avLst/>
          </a:prstGeom>
        </p:spPr>
        <p:txBody>
          <a:bodyPr vert="horz" wrap="square" lIns="0" tIns="12700" rIns="0" bIns="0" rtlCol="0">
            <a:spAutoFit/>
          </a:bodyPr>
          <a:lstStyle/>
          <a:p>
            <a:pPr marL="12700">
              <a:lnSpc>
                <a:spcPct val="100000"/>
              </a:lnSpc>
              <a:spcBef>
                <a:spcPts val="100"/>
              </a:spcBef>
            </a:pPr>
            <a:r>
              <a:rPr sz="600" spc="0" dirty="0">
                <a:solidFill>
                  <a:srgbClr val="231F20"/>
                </a:solidFill>
                <a:latin typeface="Arial Narrow"/>
                <a:cs typeface="Arial Narrow"/>
              </a:rPr>
              <a:t>166</a:t>
            </a:r>
            <a:endParaRPr sz="600">
              <a:latin typeface="Arial Narrow"/>
              <a:cs typeface="Arial Narrow"/>
            </a:endParaRPr>
          </a:p>
        </p:txBody>
      </p:sp>
      <p:sp>
        <p:nvSpPr>
          <p:cNvPr id="300" name="object 300"/>
          <p:cNvSpPr txBox="1"/>
          <p:nvPr/>
        </p:nvSpPr>
        <p:spPr>
          <a:xfrm>
            <a:off x="3362959" y="7001360"/>
            <a:ext cx="1174115" cy="400050"/>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231F20"/>
                </a:solidFill>
                <a:latin typeface="Arial Narrow"/>
                <a:cs typeface="Arial Narrow"/>
              </a:rPr>
              <a:t>164</a:t>
            </a:r>
            <a:endParaRPr sz="600">
              <a:latin typeface="Arial Narrow"/>
              <a:cs typeface="Arial Narrow"/>
            </a:endParaRPr>
          </a:p>
          <a:p>
            <a:pPr marL="161290">
              <a:lnSpc>
                <a:spcPct val="100000"/>
              </a:lnSpc>
              <a:spcBef>
                <a:spcPts val="5"/>
              </a:spcBef>
            </a:pPr>
            <a:r>
              <a:rPr sz="825" b="1" spc="-67" baseline="5050" dirty="0">
                <a:solidFill>
                  <a:srgbClr val="231F20"/>
                </a:solidFill>
                <a:latin typeface="Arial"/>
                <a:cs typeface="Arial"/>
              </a:rPr>
              <a:t>RED </a:t>
            </a:r>
            <a:r>
              <a:rPr sz="825" b="1" spc="-60" baseline="5050" dirty="0">
                <a:solidFill>
                  <a:srgbClr val="231F20"/>
                </a:solidFill>
                <a:latin typeface="Arial"/>
                <a:cs typeface="Arial"/>
              </a:rPr>
              <a:t>RIVER </a:t>
            </a:r>
            <a:r>
              <a:rPr sz="825" b="1" spc="-82" baseline="5050" dirty="0">
                <a:solidFill>
                  <a:srgbClr val="231F20"/>
                </a:solidFill>
                <a:latin typeface="Arial"/>
                <a:cs typeface="Arial"/>
              </a:rPr>
              <a:t>STREET</a:t>
            </a:r>
            <a:r>
              <a:rPr sz="825" b="1" spc="-135" baseline="5050" dirty="0">
                <a:solidFill>
                  <a:srgbClr val="231F20"/>
                </a:solidFill>
                <a:latin typeface="Arial"/>
                <a:cs typeface="Arial"/>
              </a:rPr>
              <a:t> </a:t>
            </a:r>
            <a:r>
              <a:rPr sz="825" b="1" spc="-60" baseline="5050" dirty="0">
                <a:solidFill>
                  <a:srgbClr val="231F20"/>
                </a:solidFill>
                <a:latin typeface="Arial"/>
                <a:cs typeface="Arial"/>
              </a:rPr>
              <a:t>(PR</a:t>
            </a:r>
            <a:r>
              <a:rPr sz="550" b="1" spc="-40" dirty="0">
                <a:solidFill>
                  <a:srgbClr val="231F20"/>
                </a:solidFill>
                <a:latin typeface="Arial"/>
                <a:cs typeface="Arial"/>
              </a:rPr>
              <a:t>OPOSED)</a:t>
            </a:r>
            <a:endParaRPr sz="550">
              <a:latin typeface="Arial"/>
              <a:cs typeface="Arial"/>
            </a:endParaRPr>
          </a:p>
          <a:p>
            <a:pPr>
              <a:lnSpc>
                <a:spcPct val="100000"/>
              </a:lnSpc>
              <a:spcBef>
                <a:spcPts val="40"/>
              </a:spcBef>
            </a:pPr>
            <a:endParaRPr sz="700">
              <a:latin typeface="Times New Roman"/>
              <a:cs typeface="Times New Roman"/>
            </a:endParaRPr>
          </a:p>
          <a:p>
            <a:pPr marL="19685">
              <a:lnSpc>
                <a:spcPct val="100000"/>
              </a:lnSpc>
              <a:tabLst>
                <a:tab pos="509270" algn="l"/>
              </a:tabLst>
            </a:pPr>
            <a:r>
              <a:rPr sz="600" dirty="0">
                <a:solidFill>
                  <a:srgbClr val="231F20"/>
                </a:solidFill>
                <a:latin typeface="Arial Narrow"/>
                <a:cs typeface="Arial Narrow"/>
              </a:rPr>
              <a:t>165	167</a:t>
            </a:r>
            <a:endParaRPr sz="600">
              <a:latin typeface="Arial Narrow"/>
              <a:cs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67828" cy="10058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85800" y="6771131"/>
            <a:ext cx="4709160" cy="220371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12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4" name="object 4"/>
          <p:cNvSpPr txBox="1"/>
          <p:nvPr/>
        </p:nvSpPr>
        <p:spPr>
          <a:xfrm>
            <a:off x="673100" y="1710936"/>
            <a:ext cx="3173095" cy="3994150"/>
          </a:xfrm>
          <a:prstGeom prst="rect">
            <a:avLst/>
          </a:prstGeom>
        </p:spPr>
        <p:txBody>
          <a:bodyPr vert="horz" wrap="square" lIns="0" tIns="12700" rIns="0" bIns="0" rtlCol="0">
            <a:spAutoFit/>
          </a:bodyPr>
          <a:lstStyle/>
          <a:p>
            <a:pPr marL="12700" marR="12700">
              <a:lnSpc>
                <a:spcPct val="116700"/>
              </a:lnSpc>
              <a:spcBef>
                <a:spcPts val="100"/>
              </a:spcBef>
            </a:pPr>
            <a:r>
              <a:rPr sz="1000" dirty="0">
                <a:solidFill>
                  <a:srgbClr val="231F20"/>
                </a:solidFill>
                <a:latin typeface="Palatino Linotype"/>
                <a:cs typeface="Palatino Linotype"/>
              </a:rPr>
              <a:t>would be available to the project through the </a:t>
            </a:r>
            <a:r>
              <a:rPr sz="1000" spc="0" dirty="0">
                <a:solidFill>
                  <a:srgbClr val="231F20"/>
                </a:solidFill>
                <a:latin typeface="Palatino Linotype"/>
                <a:cs typeface="Palatino Linotype"/>
              </a:rPr>
              <a:t>Shared  </a:t>
            </a:r>
            <a:r>
              <a:rPr sz="1000" dirty="0">
                <a:solidFill>
                  <a:srgbClr val="231F20"/>
                </a:solidFill>
                <a:latin typeface="Palatino Linotype"/>
                <a:cs typeface="Palatino Linotype"/>
              </a:rPr>
              <a:t>Parking Ordinance option. Respondents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consider parking provisions in the manner they </a:t>
            </a:r>
            <a:r>
              <a:rPr sz="1000" spc="-5" dirty="0">
                <a:solidFill>
                  <a:srgbClr val="231F20"/>
                </a:solidFill>
                <a:latin typeface="Palatino Linotype"/>
                <a:cs typeface="Palatino Linotype"/>
              </a:rPr>
              <a:t>find  </a:t>
            </a:r>
            <a:r>
              <a:rPr sz="1000" dirty="0">
                <a:solidFill>
                  <a:srgbClr val="231F20"/>
                </a:solidFill>
                <a:latin typeface="Palatino Linotype"/>
                <a:cs typeface="Palatino Linotype"/>
              </a:rPr>
              <a:t>most suitable and efficient, including underground,  and encapsulated structured or </a:t>
            </a:r>
            <a:r>
              <a:rPr sz="1000" spc="-5" dirty="0">
                <a:solidFill>
                  <a:srgbClr val="231F20"/>
                </a:solidFill>
                <a:latin typeface="Palatino Linotype"/>
                <a:cs typeface="Palatino Linotype"/>
              </a:rPr>
              <a:t>podium-style  </a:t>
            </a:r>
            <a:r>
              <a:rPr sz="1000" dirty="0">
                <a:solidFill>
                  <a:srgbClr val="231F20"/>
                </a:solidFill>
                <a:latin typeface="Palatino Linotype"/>
                <a:cs typeface="Palatino Linotype"/>
              </a:rPr>
              <a:t>facilities. Surface parking, </a:t>
            </a:r>
            <a:r>
              <a:rPr sz="1000" spc="-5" dirty="0">
                <a:solidFill>
                  <a:srgbClr val="231F20"/>
                </a:solidFill>
                <a:latin typeface="Palatino Linotype"/>
                <a:cs typeface="Palatino Linotype"/>
              </a:rPr>
              <a:t>however, </a:t>
            </a:r>
            <a:r>
              <a:rPr sz="1000" dirty="0">
                <a:solidFill>
                  <a:srgbClr val="231F20"/>
                </a:solidFill>
                <a:latin typeface="Palatino Linotype"/>
                <a:cs typeface="Palatino Linotype"/>
              </a:rPr>
              <a:t>is not allowed in  Downtown, except possibly as a short-term, interim  condition. A consolidated underground garage  stretching below the new street grid may be possible,  though the cost and engineering implications of such a  configuration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not </a:t>
            </a:r>
            <a:r>
              <a:rPr sz="1000" spc="-5" dirty="0">
                <a:solidFill>
                  <a:srgbClr val="231F20"/>
                </a:solidFill>
                <a:latin typeface="Palatino Linotype"/>
                <a:cs typeface="Palatino Linotype"/>
              </a:rPr>
              <a:t>yet </a:t>
            </a:r>
            <a:r>
              <a:rPr sz="1000" dirty="0">
                <a:solidFill>
                  <a:srgbClr val="231F20"/>
                </a:solidFill>
                <a:latin typeface="Palatino Linotype"/>
                <a:cs typeface="Palatino Linotype"/>
              </a:rPr>
              <a:t>been</a:t>
            </a:r>
            <a:r>
              <a:rPr sz="1000" spc="110" dirty="0">
                <a:solidFill>
                  <a:srgbClr val="231F20"/>
                </a:solidFill>
                <a:latin typeface="Palatino Linotype"/>
                <a:cs typeface="Palatino Linotype"/>
              </a:rPr>
              <a:t> </a:t>
            </a:r>
            <a:r>
              <a:rPr sz="1000" spc="0" dirty="0">
                <a:solidFill>
                  <a:srgbClr val="231F20"/>
                </a:solidFill>
                <a:latin typeface="Palatino Linotype"/>
                <a:cs typeface="Palatino Linotype"/>
              </a:rPr>
              <a:t>explored.</a:t>
            </a:r>
            <a:endParaRPr sz="1000">
              <a:latin typeface="Palatino Linotype"/>
              <a:cs typeface="Palatino Linotype"/>
            </a:endParaRPr>
          </a:p>
          <a:p>
            <a:pPr marL="12700" marR="73025">
              <a:lnSpc>
                <a:spcPct val="116700"/>
              </a:lnSpc>
              <a:spcBef>
                <a:spcPts val="450"/>
              </a:spcBef>
            </a:pPr>
            <a:r>
              <a:rPr sz="1000" dirty="0">
                <a:solidFill>
                  <a:srgbClr val="231F20"/>
                </a:solidFill>
                <a:latin typeface="Palatino Linotype"/>
                <a:cs typeface="Palatino Linotype"/>
              </a:rPr>
              <a:t>In addition, Central Health has agreed to lease a  substantial number of existing parking spaces on the  Site to Seton for use by employees and patients at the  new Dell Seton hospital, per state hospital licensure  requirements. Currently, Seton leases and </a:t>
            </a:r>
            <a:r>
              <a:rPr sz="1000" spc="0" dirty="0">
                <a:solidFill>
                  <a:srgbClr val="231F20"/>
                </a:solidFill>
                <a:latin typeface="Palatino Linotype"/>
                <a:cs typeface="Palatino Linotype"/>
              </a:rPr>
              <a:t>operates  </a:t>
            </a:r>
            <a:r>
              <a:rPr sz="1000" dirty="0">
                <a:solidFill>
                  <a:srgbClr val="231F20"/>
                </a:solidFill>
                <a:latin typeface="Palatino Linotype"/>
                <a:cs typeface="Palatino Linotype"/>
              </a:rPr>
              <a:t>the entire Main Parking Garage, including all parking  spaces and a small amount of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space. A new  pedestrian bridge linking Dell Seton to the</a:t>
            </a:r>
            <a:r>
              <a:rPr sz="1000" spc="180" dirty="0">
                <a:solidFill>
                  <a:srgbClr val="231F20"/>
                </a:solidFill>
                <a:latin typeface="Palatino Linotype"/>
                <a:cs typeface="Palatino Linotype"/>
              </a:rPr>
              <a:t> </a:t>
            </a:r>
            <a:r>
              <a:rPr sz="1000" spc="0" dirty="0">
                <a:solidFill>
                  <a:srgbClr val="231F20"/>
                </a:solidFill>
                <a:latin typeface="Palatino Linotype"/>
                <a:cs typeface="Palatino Linotype"/>
              </a:rPr>
              <a:t>existing</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Main Parking Garage is under construction across </a:t>
            </a:r>
            <a:r>
              <a:rPr sz="1000" spc="0" dirty="0">
                <a:solidFill>
                  <a:srgbClr val="231F20"/>
                </a:solidFill>
                <a:latin typeface="Palatino Linotype"/>
                <a:cs typeface="Palatino Linotype"/>
              </a:rPr>
              <a:t>15th  </a:t>
            </a:r>
            <a:r>
              <a:rPr sz="1000" dirty="0">
                <a:solidFill>
                  <a:srgbClr val="231F20"/>
                </a:solidFill>
                <a:latin typeface="Palatino Linotype"/>
                <a:cs typeface="Palatino Linotype"/>
              </a:rPr>
              <a:t>Street to increase the safety and convenience of this  parking</a:t>
            </a:r>
            <a:r>
              <a:rPr sz="1000" spc="5" dirty="0">
                <a:solidFill>
                  <a:srgbClr val="231F20"/>
                </a:solidFill>
                <a:latin typeface="Palatino Linotype"/>
                <a:cs typeface="Palatino Linotype"/>
              </a:rPr>
              <a:t> </a:t>
            </a:r>
            <a:r>
              <a:rPr sz="1000" spc="0" dirty="0">
                <a:solidFill>
                  <a:srgbClr val="231F20"/>
                </a:solidFill>
                <a:latin typeface="Palatino Linotype"/>
                <a:cs typeface="Palatino Linotype"/>
              </a:rPr>
              <a:t>facility.</a:t>
            </a:r>
            <a:endParaRPr sz="1000">
              <a:latin typeface="Palatino Linotype"/>
              <a:cs typeface="Palatino Linotype"/>
            </a:endParaRPr>
          </a:p>
        </p:txBody>
      </p:sp>
      <p:sp>
        <p:nvSpPr>
          <p:cNvPr id="5" name="object 5"/>
          <p:cNvSpPr txBox="1"/>
          <p:nvPr/>
        </p:nvSpPr>
        <p:spPr>
          <a:xfrm>
            <a:off x="4147820" y="1710936"/>
            <a:ext cx="3113405" cy="23368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assumes Seton’s parking  requirements will continue to be met by retaining  and leasing the existing Main Garage on Block 168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the foreseeable future, but in the Step 2 RFP process,  respondents may propose alternative solutions, </a:t>
            </a:r>
            <a:r>
              <a:rPr sz="1000" spc="0" dirty="0">
                <a:solidFill>
                  <a:srgbClr val="231F20"/>
                </a:solidFill>
                <a:latin typeface="Palatino Linotype"/>
                <a:cs typeface="Palatino Linotype"/>
              </a:rPr>
              <a:t>such  </a:t>
            </a:r>
            <a:r>
              <a:rPr sz="1000" dirty="0">
                <a:solidFill>
                  <a:srgbClr val="231F20"/>
                </a:solidFill>
                <a:latin typeface="Palatino Linotype"/>
                <a:cs typeface="Palatino Linotype"/>
              </a:rPr>
              <a:t>as overbuilding parking elsewhere on the Site - if  such an arrangement can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the design </a:t>
            </a:r>
            <a:r>
              <a:rPr sz="1000" spc="0" dirty="0">
                <a:solidFill>
                  <a:srgbClr val="231F20"/>
                </a:solidFill>
                <a:latin typeface="Palatino Linotype"/>
                <a:cs typeface="Palatino Linotype"/>
              </a:rPr>
              <a:t>and  </a:t>
            </a:r>
            <a:r>
              <a:rPr sz="1000" spc="-5" dirty="0">
                <a:solidFill>
                  <a:srgbClr val="231F20"/>
                </a:solidFill>
                <a:latin typeface="Palatino Linotype"/>
                <a:cs typeface="Palatino Linotype"/>
              </a:rPr>
              <a:t>value </a:t>
            </a:r>
            <a:r>
              <a:rPr sz="1000" dirty="0">
                <a:solidFill>
                  <a:srgbClr val="231F20"/>
                </a:solidFill>
                <a:latin typeface="Palatino Linotype"/>
                <a:cs typeface="Palatino Linotype"/>
              </a:rPr>
              <a:t>generation of the overall development and </a:t>
            </a:r>
            <a:r>
              <a:rPr sz="1000" spc="0" dirty="0">
                <a:solidFill>
                  <a:srgbClr val="231F20"/>
                </a:solidFill>
                <a:latin typeface="Palatino Linotype"/>
                <a:cs typeface="Palatino Linotype"/>
              </a:rPr>
              <a:t>still  </a:t>
            </a:r>
            <a:r>
              <a:rPr sz="1000" dirty="0">
                <a:solidFill>
                  <a:srgbClr val="231F20"/>
                </a:solidFill>
                <a:latin typeface="Palatino Linotype"/>
                <a:cs typeface="Palatino Linotype"/>
              </a:rPr>
              <a:t>provide convenient parking to the new hospital. It is  assumed the selected master developer would not be  a direct party to the parking lease agreement between  Central Health and Seton, unless and until the </a:t>
            </a:r>
            <a:r>
              <a:rPr sz="1000" spc="0" dirty="0">
                <a:solidFill>
                  <a:srgbClr val="231F20"/>
                </a:solidFill>
                <a:latin typeface="Palatino Linotype"/>
                <a:cs typeface="Palatino Linotype"/>
              </a:rPr>
              <a:t>Seton  </a:t>
            </a:r>
            <a:r>
              <a:rPr sz="1000" dirty="0">
                <a:solidFill>
                  <a:srgbClr val="231F20"/>
                </a:solidFill>
                <a:latin typeface="Palatino Linotype"/>
                <a:cs typeface="Palatino Linotype"/>
              </a:rPr>
              <a:t>parking is provided anywhere other than Block</a:t>
            </a:r>
            <a:r>
              <a:rPr sz="1000" spc="215" dirty="0">
                <a:solidFill>
                  <a:srgbClr val="231F20"/>
                </a:solidFill>
                <a:latin typeface="Palatino Linotype"/>
                <a:cs typeface="Palatino Linotype"/>
              </a:rPr>
              <a:t> </a:t>
            </a:r>
            <a:r>
              <a:rPr sz="1000" spc="0" dirty="0">
                <a:solidFill>
                  <a:srgbClr val="231F20"/>
                </a:solidFill>
                <a:latin typeface="Palatino Linotype"/>
                <a:cs typeface="Palatino Linotype"/>
              </a:rPr>
              <a:t>168.</a:t>
            </a:r>
            <a:endParaRPr sz="1000">
              <a:latin typeface="Palatino Linotype"/>
              <a:cs typeface="Palatino Linotype"/>
            </a:endParaRPr>
          </a:p>
        </p:txBody>
      </p:sp>
      <p:sp>
        <p:nvSpPr>
          <p:cNvPr id="6" name="object 6"/>
          <p:cNvSpPr txBox="1"/>
          <p:nvPr/>
        </p:nvSpPr>
        <p:spPr>
          <a:xfrm>
            <a:off x="4147820" y="4142986"/>
            <a:ext cx="3152775" cy="1917700"/>
          </a:xfrm>
          <a:prstGeom prst="rect">
            <a:avLst/>
          </a:prstGeom>
        </p:spPr>
        <p:txBody>
          <a:bodyPr vert="horz" wrap="square" lIns="0" tIns="95250" rIns="0" bIns="0" rtlCol="0">
            <a:spAutoFit/>
          </a:bodyPr>
          <a:lstStyle/>
          <a:p>
            <a:pPr marL="12700">
              <a:lnSpc>
                <a:spcPct val="100000"/>
              </a:lnSpc>
              <a:spcBef>
                <a:spcPts val="750"/>
              </a:spcBef>
            </a:pPr>
            <a:r>
              <a:rPr sz="1000" b="1" i="1" dirty="0">
                <a:solidFill>
                  <a:srgbClr val="231F20"/>
                </a:solidFill>
                <a:latin typeface="PalatinoLinotype-BoldItalic"/>
                <a:cs typeface="PalatinoLinotype-BoldItalic"/>
              </a:rPr>
              <a:t>i. Central</a:t>
            </a:r>
            <a:r>
              <a:rPr sz="1000" b="1" i="1" spc="25" dirty="0">
                <a:solidFill>
                  <a:srgbClr val="231F20"/>
                </a:solidFill>
                <a:latin typeface="PalatinoLinotype-BoldItalic"/>
                <a:cs typeface="PalatinoLinotype-BoldItalic"/>
              </a:rPr>
              <a:t> </a:t>
            </a:r>
            <a:r>
              <a:rPr sz="1000" b="1" i="1" spc="-5" dirty="0">
                <a:solidFill>
                  <a:srgbClr val="231F20"/>
                </a:solidFill>
                <a:latin typeface="PalatinoLinotype-BoldItalic"/>
                <a:cs typeface="PalatinoLinotype-BoldItalic"/>
              </a:rPr>
              <a:t>Plant</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The Central </a:t>
            </a:r>
            <a:r>
              <a:rPr sz="1000" spc="-5" dirty="0">
                <a:solidFill>
                  <a:srgbClr val="231F20"/>
                </a:solidFill>
                <a:latin typeface="Palatino Linotype"/>
                <a:cs typeface="Palatino Linotype"/>
              </a:rPr>
              <a:t>Plant </a:t>
            </a:r>
            <a:r>
              <a:rPr sz="1000" dirty="0">
                <a:solidFill>
                  <a:srgbClr val="231F20"/>
                </a:solidFill>
                <a:latin typeface="Palatino Linotype"/>
                <a:cs typeface="Palatino Linotype"/>
              </a:rPr>
              <a:t>currently provides heating, </a:t>
            </a:r>
            <a:r>
              <a:rPr sz="1000" spc="0" dirty="0">
                <a:solidFill>
                  <a:srgbClr val="231F20"/>
                </a:solidFill>
                <a:latin typeface="Palatino Linotype"/>
                <a:cs typeface="Palatino Linotype"/>
              </a:rPr>
              <a:t>cooling  </a:t>
            </a:r>
            <a:r>
              <a:rPr sz="1000" dirty="0">
                <a:solidFill>
                  <a:srgbClr val="231F20"/>
                </a:solidFill>
                <a:latin typeface="Palatino Linotype"/>
                <a:cs typeface="Palatino Linotype"/>
              </a:rPr>
              <a:t>and medical gases to UMCB as well as to the Health  South Rehabilitation Hospital located directly south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Site. It is expected to continue providing heating  and cooling services to the CEC and the North </a:t>
            </a:r>
            <a:r>
              <a:rPr sz="1000" spc="-5" dirty="0">
                <a:solidFill>
                  <a:srgbClr val="231F20"/>
                </a:solidFill>
                <a:latin typeface="Palatino Linotype"/>
                <a:cs typeface="Palatino Linotype"/>
              </a:rPr>
              <a:t>Wing  </a:t>
            </a:r>
            <a:r>
              <a:rPr sz="1000" dirty="0">
                <a:solidFill>
                  <a:srgbClr val="231F20"/>
                </a:solidFill>
                <a:latin typeface="Palatino Linotype"/>
                <a:cs typeface="Palatino Linotype"/>
              </a:rPr>
              <a:t>of the UMCB complex during the time those buildings  continue to be in use by Seton. The long-term plan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the Central </a:t>
            </a:r>
            <a:r>
              <a:rPr sz="1000" spc="-5" dirty="0">
                <a:solidFill>
                  <a:srgbClr val="231F20"/>
                </a:solidFill>
                <a:latin typeface="Palatino Linotype"/>
                <a:cs typeface="Palatino Linotype"/>
              </a:rPr>
              <a:t>Plant </a:t>
            </a:r>
            <a:r>
              <a:rPr sz="1000" dirty="0">
                <a:solidFill>
                  <a:srgbClr val="231F20"/>
                </a:solidFill>
                <a:latin typeface="Palatino Linotype"/>
                <a:cs typeface="Palatino Linotype"/>
              </a:rPr>
              <a:t>is to expand its capacity to provide  chilled </a:t>
            </a:r>
            <a:r>
              <a:rPr sz="1000" spc="-5" dirty="0">
                <a:solidFill>
                  <a:srgbClr val="231F20"/>
                </a:solidFill>
                <a:latin typeface="Palatino Linotype"/>
                <a:cs typeface="Palatino Linotype"/>
              </a:rPr>
              <a:t>water </a:t>
            </a:r>
            <a:r>
              <a:rPr sz="1000" dirty="0">
                <a:solidFill>
                  <a:srgbClr val="231F20"/>
                </a:solidFill>
                <a:latin typeface="Palatino Linotype"/>
                <a:cs typeface="Palatino Linotype"/>
              </a:rPr>
              <a:t>for the entire redeveloped</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site.</a:t>
            </a:r>
            <a:endParaRPr sz="1000">
              <a:latin typeface="Palatino Linotype"/>
              <a:cs typeface="Palatino Linotype"/>
            </a:endParaRPr>
          </a:p>
        </p:txBody>
      </p:sp>
      <p:sp>
        <p:nvSpPr>
          <p:cNvPr id="7" name="object 7"/>
          <p:cNvSpPr txBox="1"/>
          <p:nvPr/>
        </p:nvSpPr>
        <p:spPr>
          <a:xfrm>
            <a:off x="685800" y="8978163"/>
            <a:ext cx="4709160" cy="162560"/>
          </a:xfrm>
          <a:prstGeom prst="rect">
            <a:avLst/>
          </a:prstGeom>
          <a:solidFill>
            <a:srgbClr val="5A335B"/>
          </a:solidFill>
        </p:spPr>
        <p:txBody>
          <a:bodyPr vert="horz" wrap="square" lIns="0" tIns="5715" rIns="0" bIns="0" rtlCol="0">
            <a:spAutoFit/>
          </a:bodyPr>
          <a:lstStyle/>
          <a:p>
            <a:pPr marL="91440">
              <a:lnSpc>
                <a:spcPct val="100000"/>
              </a:lnSpc>
              <a:spcBef>
                <a:spcPts val="45"/>
              </a:spcBef>
            </a:pP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capacity</a:t>
            </a:r>
            <a:r>
              <a:rPr sz="900" spc="15" dirty="0">
                <a:solidFill>
                  <a:srgbClr val="FFFFFF"/>
                </a:solidFill>
                <a:latin typeface="Trebuchet MS"/>
                <a:cs typeface="Trebuchet MS"/>
              </a:rPr>
              <a:t> </a:t>
            </a:r>
            <a:r>
              <a:rPr sz="900" dirty="0">
                <a:solidFill>
                  <a:srgbClr val="FFFFFF"/>
                </a:solidFill>
                <a:latin typeface="Trebuchet MS"/>
                <a:cs typeface="Trebuchet MS"/>
              </a:rPr>
              <a:t>of</a:t>
            </a:r>
            <a:r>
              <a:rPr sz="900" spc="15" dirty="0">
                <a:solidFill>
                  <a:srgbClr val="FFFFFF"/>
                </a:solidFill>
                <a:latin typeface="Trebuchet MS"/>
                <a:cs typeface="Trebuchet MS"/>
              </a:rPr>
              <a:t> </a:t>
            </a: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Central</a:t>
            </a:r>
            <a:r>
              <a:rPr sz="900" spc="15" dirty="0">
                <a:solidFill>
                  <a:srgbClr val="FFFFFF"/>
                </a:solidFill>
                <a:latin typeface="Trebuchet MS"/>
                <a:cs typeface="Trebuchet MS"/>
              </a:rPr>
              <a:t> </a:t>
            </a:r>
            <a:r>
              <a:rPr sz="900" dirty="0">
                <a:solidFill>
                  <a:srgbClr val="FFFFFF"/>
                </a:solidFill>
                <a:latin typeface="Trebuchet MS"/>
                <a:cs typeface="Trebuchet MS"/>
              </a:rPr>
              <a:t>Plant</a:t>
            </a:r>
            <a:r>
              <a:rPr sz="900" spc="15" dirty="0">
                <a:solidFill>
                  <a:srgbClr val="FFFFFF"/>
                </a:solidFill>
                <a:latin typeface="Trebuchet MS"/>
                <a:cs typeface="Trebuchet MS"/>
              </a:rPr>
              <a:t> </a:t>
            </a:r>
            <a:r>
              <a:rPr sz="900" dirty="0">
                <a:solidFill>
                  <a:srgbClr val="FFFFFF"/>
                </a:solidFill>
                <a:latin typeface="Trebuchet MS"/>
                <a:cs typeface="Trebuchet MS"/>
              </a:rPr>
              <a:t>will</a:t>
            </a:r>
            <a:r>
              <a:rPr sz="900" spc="15" dirty="0">
                <a:solidFill>
                  <a:srgbClr val="FFFFFF"/>
                </a:solidFill>
                <a:latin typeface="Trebuchet MS"/>
                <a:cs typeface="Trebuchet MS"/>
              </a:rPr>
              <a:t> </a:t>
            </a:r>
            <a:r>
              <a:rPr sz="900" dirty="0">
                <a:solidFill>
                  <a:srgbClr val="FFFFFF"/>
                </a:solidFill>
                <a:latin typeface="Trebuchet MS"/>
                <a:cs typeface="Trebuchet MS"/>
              </a:rPr>
              <a:t>need</a:t>
            </a:r>
            <a:r>
              <a:rPr sz="900" spc="15" dirty="0">
                <a:solidFill>
                  <a:srgbClr val="FFFFFF"/>
                </a:solidFill>
                <a:latin typeface="Trebuchet MS"/>
                <a:cs typeface="Trebuchet MS"/>
              </a:rPr>
              <a:t> </a:t>
            </a:r>
            <a:r>
              <a:rPr sz="900" dirty="0">
                <a:solidFill>
                  <a:srgbClr val="FFFFFF"/>
                </a:solidFill>
                <a:latin typeface="Trebuchet MS"/>
                <a:cs typeface="Trebuchet MS"/>
              </a:rPr>
              <a:t>to</a:t>
            </a:r>
            <a:r>
              <a:rPr sz="900" spc="15" dirty="0">
                <a:solidFill>
                  <a:srgbClr val="FFFFFF"/>
                </a:solidFill>
                <a:latin typeface="Trebuchet MS"/>
                <a:cs typeface="Trebuchet MS"/>
              </a:rPr>
              <a:t> </a:t>
            </a:r>
            <a:r>
              <a:rPr sz="900" dirty="0">
                <a:solidFill>
                  <a:srgbClr val="FFFFFF"/>
                </a:solidFill>
                <a:latin typeface="Trebuchet MS"/>
                <a:cs typeface="Trebuchet MS"/>
              </a:rPr>
              <a:t>be</a:t>
            </a:r>
            <a:r>
              <a:rPr sz="900" spc="15" dirty="0">
                <a:solidFill>
                  <a:srgbClr val="FFFFFF"/>
                </a:solidFill>
                <a:latin typeface="Trebuchet MS"/>
                <a:cs typeface="Trebuchet MS"/>
              </a:rPr>
              <a:t> </a:t>
            </a:r>
            <a:r>
              <a:rPr sz="900" dirty="0">
                <a:solidFill>
                  <a:srgbClr val="FFFFFF"/>
                </a:solidFill>
                <a:latin typeface="Trebuchet MS"/>
                <a:cs typeface="Trebuchet MS"/>
              </a:rPr>
              <a:t>increased</a:t>
            </a:r>
            <a:r>
              <a:rPr sz="900" spc="15" dirty="0">
                <a:solidFill>
                  <a:srgbClr val="FFFFFF"/>
                </a:solidFill>
                <a:latin typeface="Trebuchet MS"/>
                <a:cs typeface="Trebuchet MS"/>
              </a:rPr>
              <a:t> </a:t>
            </a:r>
            <a:r>
              <a:rPr sz="900" dirty="0">
                <a:solidFill>
                  <a:srgbClr val="FFFFFF"/>
                </a:solidFill>
                <a:latin typeface="Trebuchet MS"/>
                <a:cs typeface="Trebuchet MS"/>
              </a:rPr>
              <a:t>as</a:t>
            </a:r>
            <a:r>
              <a:rPr sz="900" spc="15" dirty="0">
                <a:solidFill>
                  <a:srgbClr val="FFFFFF"/>
                </a:solidFill>
                <a:latin typeface="Trebuchet MS"/>
                <a:cs typeface="Trebuchet MS"/>
              </a:rPr>
              <a:t> </a:t>
            </a:r>
            <a:r>
              <a:rPr sz="900" dirty="0">
                <a:solidFill>
                  <a:srgbClr val="FFFFFF"/>
                </a:solidFill>
                <a:latin typeface="Trebuchet MS"/>
                <a:cs typeface="Trebuchet MS"/>
              </a:rPr>
              <a:t>the</a:t>
            </a:r>
            <a:r>
              <a:rPr sz="900" spc="15" dirty="0">
                <a:solidFill>
                  <a:srgbClr val="FFFFFF"/>
                </a:solidFill>
                <a:latin typeface="Trebuchet MS"/>
                <a:cs typeface="Trebuchet MS"/>
              </a:rPr>
              <a:t> </a:t>
            </a:r>
            <a:r>
              <a:rPr sz="900" dirty="0">
                <a:solidFill>
                  <a:srgbClr val="FFFFFF"/>
                </a:solidFill>
                <a:latin typeface="Trebuchet MS"/>
                <a:cs typeface="Trebuchet MS"/>
              </a:rPr>
              <a:t>Site</a:t>
            </a:r>
            <a:r>
              <a:rPr sz="900" spc="15" dirty="0">
                <a:solidFill>
                  <a:srgbClr val="FFFFFF"/>
                </a:solidFill>
                <a:latin typeface="Trebuchet MS"/>
                <a:cs typeface="Trebuchet MS"/>
              </a:rPr>
              <a:t> </a:t>
            </a:r>
            <a:r>
              <a:rPr sz="900" dirty="0">
                <a:solidFill>
                  <a:srgbClr val="FFFFFF"/>
                </a:solidFill>
                <a:latin typeface="Trebuchet MS"/>
                <a:cs typeface="Trebuchet MS"/>
              </a:rPr>
              <a:t>redevelops.</a:t>
            </a:r>
            <a:endParaRPr sz="90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13</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425186"/>
            <a:ext cx="2908935"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6. Expected</a:t>
            </a:r>
            <a:r>
              <a:rPr sz="1000" b="1" spc="35" dirty="0">
                <a:solidFill>
                  <a:srgbClr val="231F20"/>
                </a:solidFill>
                <a:latin typeface="Palatino Linotype"/>
                <a:cs typeface="Palatino Linotype"/>
              </a:rPr>
              <a:t> </a:t>
            </a:r>
            <a:r>
              <a:rPr sz="1000" b="1" spc="0" dirty="0">
                <a:solidFill>
                  <a:srgbClr val="231F20"/>
                </a:solidFill>
                <a:latin typeface="Palatino Linotype"/>
                <a:cs typeface="Palatino Linotype"/>
              </a:rPr>
              <a:t>Roles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The development of the Site is expected to </a:t>
            </a:r>
            <a:r>
              <a:rPr sz="1000" spc="-5" dirty="0">
                <a:solidFill>
                  <a:srgbClr val="231F20"/>
                </a:solidFill>
                <a:latin typeface="Palatino Linotype"/>
                <a:cs typeface="Palatino Linotype"/>
              </a:rPr>
              <a:t>involve  </a:t>
            </a:r>
            <a:r>
              <a:rPr sz="1000" dirty="0">
                <a:solidFill>
                  <a:srgbClr val="231F20"/>
                </a:solidFill>
                <a:latin typeface="Palatino Linotype"/>
                <a:cs typeface="Palatino Linotype"/>
              </a:rPr>
              <a:t>numerous parties, each taking different roles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responsibilities. A partial list and preliminary  description of such roles is provided</a:t>
            </a:r>
            <a:r>
              <a:rPr sz="1000" spc="140" dirty="0">
                <a:solidFill>
                  <a:srgbClr val="231F20"/>
                </a:solidFill>
                <a:latin typeface="Palatino Linotype"/>
                <a:cs typeface="Palatino Linotype"/>
              </a:rPr>
              <a:t> </a:t>
            </a:r>
            <a:r>
              <a:rPr sz="1000" dirty="0">
                <a:solidFill>
                  <a:srgbClr val="231F20"/>
                </a:solidFill>
                <a:latin typeface="Palatino Linotype"/>
                <a:cs typeface="Palatino Linotype"/>
              </a:rPr>
              <a:t>below:</a:t>
            </a:r>
            <a:endParaRPr sz="1000">
              <a:latin typeface="Palatino Linotype"/>
              <a:cs typeface="Palatino Linotype"/>
            </a:endParaRPr>
          </a:p>
        </p:txBody>
      </p:sp>
      <p:sp>
        <p:nvSpPr>
          <p:cNvPr id="12" name="object 12"/>
          <p:cNvSpPr txBox="1"/>
          <p:nvPr/>
        </p:nvSpPr>
        <p:spPr>
          <a:xfrm>
            <a:off x="444500" y="2485636"/>
            <a:ext cx="3139440" cy="4705350"/>
          </a:xfrm>
          <a:prstGeom prst="rect">
            <a:avLst/>
          </a:prstGeom>
        </p:spPr>
        <p:txBody>
          <a:bodyPr vert="horz" wrap="square" lIns="0" tIns="12700" rIns="0" bIns="0" rtlCol="0">
            <a:spAutoFit/>
          </a:bodyPr>
          <a:lstStyle/>
          <a:p>
            <a:pPr marL="241300" marR="65405" indent="-228600">
              <a:lnSpc>
                <a:spcPct val="116700"/>
              </a:lnSpc>
              <a:spcBef>
                <a:spcPts val="100"/>
              </a:spcBef>
              <a:buChar char="•"/>
              <a:tabLst>
                <a:tab pos="240665" algn="l"/>
                <a:tab pos="241300" algn="l"/>
              </a:tabLst>
            </a:pPr>
            <a:r>
              <a:rPr sz="1000" b="1" dirty="0">
                <a:solidFill>
                  <a:srgbClr val="231F20"/>
                </a:solidFill>
                <a:latin typeface="Palatino Linotype"/>
                <a:cs typeface="Palatino Linotype"/>
              </a:rPr>
              <a:t>Central Health </a:t>
            </a:r>
            <a:r>
              <a:rPr sz="1000" dirty="0">
                <a:solidFill>
                  <a:srgbClr val="231F20"/>
                </a:solidFill>
                <a:latin typeface="Palatino Linotype"/>
                <a:cs typeface="Palatino Linotype"/>
              </a:rPr>
              <a:t>will serve as the ground lessor,  providing within its capabilities low-cost  financing for certain project components such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selected infrastructure, and assisting in attracting  and providing support for health-related uses.  Central Health may hold certain parcels until </a:t>
            </a:r>
            <a:r>
              <a:rPr sz="1000" spc="0" dirty="0">
                <a:solidFill>
                  <a:srgbClr val="231F20"/>
                </a:solidFill>
                <a:latin typeface="Palatino Linotype"/>
                <a:cs typeface="Palatino Linotype"/>
              </a:rPr>
              <a:t>an  </a:t>
            </a:r>
            <a:r>
              <a:rPr sz="1000" dirty="0">
                <a:solidFill>
                  <a:srgbClr val="231F20"/>
                </a:solidFill>
                <a:latin typeface="Palatino Linotype"/>
                <a:cs typeface="Palatino Linotype"/>
              </a:rPr>
              <a:t>appropriate time for master developer takedown  based on market, financing, and phasing  </a:t>
            </a:r>
            <a:r>
              <a:rPr sz="1000" spc="0" dirty="0">
                <a:solidFill>
                  <a:srgbClr val="231F20"/>
                </a:solidFill>
                <a:latin typeface="Palatino Linotype"/>
                <a:cs typeface="Palatino Linotype"/>
              </a:rPr>
              <a:t>considerations.</a:t>
            </a:r>
            <a:endParaRPr sz="1000">
              <a:latin typeface="Palatino Linotype"/>
              <a:cs typeface="Palatino Linotype"/>
            </a:endParaRPr>
          </a:p>
          <a:p>
            <a:pPr marL="241300" marR="43180"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T</a:t>
            </a:r>
            <a:r>
              <a:rPr sz="1000" b="1" dirty="0">
                <a:solidFill>
                  <a:srgbClr val="231F20"/>
                </a:solidFill>
                <a:latin typeface="Palatino Linotype"/>
                <a:cs typeface="Palatino Linotype"/>
              </a:rPr>
              <a:t>he master developer </a:t>
            </a:r>
            <a:r>
              <a:rPr sz="1000" dirty="0">
                <a:solidFill>
                  <a:srgbClr val="231F20"/>
                </a:solidFill>
                <a:latin typeface="Palatino Linotype"/>
                <a:cs typeface="Palatino Linotype"/>
              </a:rPr>
              <a:t>will coordinate the </a:t>
            </a:r>
            <a:r>
              <a:rPr sz="1000" spc="0" dirty="0">
                <a:solidFill>
                  <a:srgbClr val="231F20"/>
                </a:solidFill>
                <a:latin typeface="Palatino Linotype"/>
                <a:cs typeface="Palatino Linotype"/>
              </a:rPr>
              <a:t>design,  </a:t>
            </a:r>
            <a:r>
              <a:rPr sz="1000" dirty="0">
                <a:solidFill>
                  <a:srgbClr val="231F20"/>
                </a:solidFill>
                <a:latin typeface="Palatino Linotype"/>
                <a:cs typeface="Palatino Linotype"/>
              </a:rPr>
              <a:t>marketing, financing, construction, and </a:t>
            </a:r>
            <a:r>
              <a:rPr sz="1000" spc="0" dirty="0">
                <a:solidFill>
                  <a:srgbClr val="231F20"/>
                </a:solidFill>
                <a:latin typeface="Palatino Linotype"/>
                <a:cs typeface="Palatino Linotype"/>
              </a:rPr>
              <a:t>operation  </a:t>
            </a:r>
            <a:r>
              <a:rPr sz="1000" dirty="0">
                <a:solidFill>
                  <a:srgbClr val="231F20"/>
                </a:solidFill>
                <a:latin typeface="Palatino Linotype"/>
                <a:cs typeface="Palatino Linotype"/>
              </a:rPr>
              <a:t>of infrastructure and development projects </a:t>
            </a:r>
            <a:r>
              <a:rPr sz="1000" spc="0" dirty="0">
                <a:solidFill>
                  <a:srgbClr val="231F20"/>
                </a:solidFill>
                <a:latin typeface="Palatino Linotype"/>
                <a:cs typeface="Palatino Linotype"/>
              </a:rPr>
              <a:t>on  </a:t>
            </a:r>
            <a:r>
              <a:rPr sz="1000" dirty="0">
                <a:solidFill>
                  <a:srgbClr val="231F20"/>
                </a:solidFill>
                <a:latin typeface="Palatino Linotype"/>
                <a:cs typeface="Palatino Linotype"/>
              </a:rPr>
              <a:t>the Site. This may include buildings the </a:t>
            </a:r>
            <a:r>
              <a:rPr sz="1000" spc="0" dirty="0">
                <a:solidFill>
                  <a:srgbClr val="231F20"/>
                </a:solidFill>
                <a:latin typeface="Palatino Linotype"/>
                <a:cs typeface="Palatino Linotype"/>
              </a:rPr>
              <a:t>master  </a:t>
            </a:r>
            <a:r>
              <a:rPr sz="1000" dirty="0">
                <a:solidFill>
                  <a:srgbClr val="231F20"/>
                </a:solidFill>
                <a:latin typeface="Palatino Linotype"/>
                <a:cs typeface="Palatino Linotype"/>
              </a:rPr>
              <a:t>developer will retain for its own portfolio,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others for which the master developer will </a:t>
            </a:r>
            <a:r>
              <a:rPr sz="1000" spc="0" dirty="0">
                <a:solidFill>
                  <a:srgbClr val="231F20"/>
                </a:solidFill>
                <a:latin typeface="Palatino Linotype"/>
                <a:cs typeface="Palatino Linotype"/>
              </a:rPr>
              <a:t>secure  </a:t>
            </a:r>
            <a:r>
              <a:rPr sz="1000" dirty="0">
                <a:solidFill>
                  <a:srgbClr val="231F20"/>
                </a:solidFill>
                <a:latin typeface="Palatino Linotype"/>
                <a:cs typeface="Palatino Linotype"/>
              </a:rPr>
              <a:t>a third party owner and/or operator. Note</a:t>
            </a:r>
            <a:r>
              <a:rPr sz="1000" spc="200" dirty="0">
                <a:solidFill>
                  <a:srgbClr val="231F20"/>
                </a:solidFill>
                <a:latin typeface="Palatino Linotype"/>
                <a:cs typeface="Palatino Linotype"/>
              </a:rPr>
              <a:t> </a:t>
            </a:r>
            <a:r>
              <a:rPr sz="1000" dirty="0">
                <a:solidFill>
                  <a:srgbClr val="231F20"/>
                </a:solidFill>
                <a:latin typeface="Palatino Linotype"/>
                <a:cs typeface="Palatino Linotype"/>
              </a:rPr>
              <a:t>that</a:t>
            </a:r>
            <a:endParaRPr sz="1000">
              <a:latin typeface="Palatino Linotype"/>
              <a:cs typeface="Palatino Linotype"/>
            </a:endParaRPr>
          </a:p>
          <a:p>
            <a:pPr marL="241300" marR="5080">
              <a:lnSpc>
                <a:spcPct val="116700"/>
              </a:lnSpc>
            </a:pPr>
            <a:r>
              <a:rPr sz="1000" dirty="0">
                <a:solidFill>
                  <a:srgbClr val="231F20"/>
                </a:solidFill>
                <a:latin typeface="Palatino Linotype"/>
                <a:cs typeface="Palatino Linotype"/>
              </a:rPr>
              <a:t>while it is anticipated the master developer </a:t>
            </a:r>
            <a:r>
              <a:rPr sz="1000" spc="0" dirty="0">
                <a:solidFill>
                  <a:srgbClr val="231F20"/>
                </a:solidFill>
                <a:latin typeface="Palatino Linotype"/>
                <a:cs typeface="Palatino Linotype"/>
              </a:rPr>
              <a:t>would  </a:t>
            </a:r>
            <a:r>
              <a:rPr sz="1000" dirty="0">
                <a:solidFill>
                  <a:srgbClr val="231F20"/>
                </a:solidFill>
                <a:latin typeface="Palatino Linotype"/>
                <a:cs typeface="Palatino Linotype"/>
              </a:rPr>
              <a:t>secure rights to develop all six of the Master </a:t>
            </a:r>
            <a:r>
              <a:rPr sz="1000" spc="-5" dirty="0">
                <a:solidFill>
                  <a:srgbClr val="231F20"/>
                </a:solidFill>
                <a:latin typeface="Palatino Linotype"/>
                <a:cs typeface="Palatino Linotype"/>
              </a:rPr>
              <a:t>Plan-  </a:t>
            </a:r>
            <a:r>
              <a:rPr sz="1000" dirty="0">
                <a:solidFill>
                  <a:srgbClr val="231F20"/>
                </a:solidFill>
                <a:latin typeface="Palatino Linotype"/>
                <a:cs typeface="Palatino Linotype"/>
              </a:rPr>
              <a:t>defined blocks of the Site, Central Health reserves  the right to identify land or uses for </a:t>
            </a:r>
            <a:r>
              <a:rPr sz="1000" spc="0" dirty="0">
                <a:solidFill>
                  <a:srgbClr val="231F20"/>
                </a:solidFill>
                <a:latin typeface="Palatino Linotype"/>
                <a:cs typeface="Palatino Linotype"/>
              </a:rPr>
              <a:t>separate  </a:t>
            </a:r>
            <a:r>
              <a:rPr sz="1000" dirty="0">
                <a:solidFill>
                  <a:srgbClr val="231F20"/>
                </a:solidFill>
                <a:latin typeface="Palatino Linotype"/>
                <a:cs typeface="Palatino Linotype"/>
              </a:rPr>
              <a:t>negotiation and disposition that is consistent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and Central Health’s</a:t>
            </a:r>
            <a:r>
              <a:rPr sz="1000" spc="175" dirty="0">
                <a:solidFill>
                  <a:srgbClr val="231F20"/>
                </a:solidFill>
                <a:latin typeface="Palatino Linotype"/>
                <a:cs typeface="Palatino Linotype"/>
              </a:rPr>
              <a:t> </a:t>
            </a:r>
            <a:r>
              <a:rPr sz="1000" spc="0" dirty="0">
                <a:solidFill>
                  <a:srgbClr val="231F20"/>
                </a:solidFill>
                <a:latin typeface="Palatino Linotype"/>
                <a:cs typeface="Palatino Linotype"/>
              </a:rPr>
              <a:t>mission.</a:t>
            </a:r>
            <a:endParaRPr sz="1000">
              <a:latin typeface="Palatino Linotype"/>
              <a:cs typeface="Palatino Linotype"/>
            </a:endParaRPr>
          </a:p>
          <a:p>
            <a:pPr marL="241300" marR="250190">
              <a:lnSpc>
                <a:spcPct val="116700"/>
              </a:lnSpc>
            </a:pPr>
            <a:r>
              <a:rPr sz="1000" dirty="0">
                <a:solidFill>
                  <a:srgbClr val="231F20"/>
                </a:solidFill>
                <a:latin typeface="Palatino Linotype"/>
                <a:cs typeface="Palatino Linotype"/>
              </a:rPr>
              <a:t>An example may be if a health-related user  approaches Central Health for an </a:t>
            </a:r>
            <a:r>
              <a:rPr sz="1000" spc="0" dirty="0">
                <a:solidFill>
                  <a:srgbClr val="231F20"/>
                </a:solidFill>
                <a:latin typeface="Palatino Linotype"/>
                <a:cs typeface="Palatino Linotype"/>
              </a:rPr>
              <a:t>opportunity  </a:t>
            </a:r>
            <a:r>
              <a:rPr sz="1000" dirty="0">
                <a:solidFill>
                  <a:srgbClr val="231F20"/>
                </a:solidFill>
                <a:latin typeface="Palatino Linotype"/>
                <a:cs typeface="Palatino Linotype"/>
              </a:rPr>
              <a:t>prior to completion of negotiations with the  selected master</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developer.</a:t>
            </a:r>
            <a:endParaRPr sz="1000">
              <a:latin typeface="Palatino Linotype"/>
              <a:cs typeface="Palatino Linotype"/>
            </a:endParaRPr>
          </a:p>
        </p:txBody>
      </p:sp>
      <p:sp>
        <p:nvSpPr>
          <p:cNvPr id="13" name="object 13"/>
          <p:cNvSpPr txBox="1"/>
          <p:nvPr/>
        </p:nvSpPr>
        <p:spPr>
          <a:xfrm>
            <a:off x="3919220" y="1710935"/>
            <a:ext cx="3181985" cy="5651500"/>
          </a:xfrm>
          <a:prstGeom prst="rect">
            <a:avLst/>
          </a:prstGeom>
        </p:spPr>
        <p:txBody>
          <a:bodyPr vert="horz" wrap="square" lIns="0" tIns="12700" rIns="0" bIns="0" rtlCol="0">
            <a:spAutoFit/>
          </a:bodyPr>
          <a:lstStyle/>
          <a:p>
            <a:pPr marL="241300" marR="47625" indent="-228600">
              <a:lnSpc>
                <a:spcPct val="116700"/>
              </a:lnSpc>
              <a:spcBef>
                <a:spcPts val="100"/>
              </a:spcBef>
              <a:buChar char="•"/>
              <a:tabLst>
                <a:tab pos="240665" algn="l"/>
                <a:tab pos="241300" algn="l"/>
              </a:tabLst>
            </a:pPr>
            <a:r>
              <a:rPr sz="1000" b="1" dirty="0">
                <a:solidFill>
                  <a:srgbClr val="231F20"/>
                </a:solidFill>
                <a:latin typeface="Palatino Linotype"/>
                <a:cs typeface="Palatino Linotype"/>
              </a:rPr>
              <a:t>The University of </a:t>
            </a:r>
            <a:r>
              <a:rPr sz="1000" b="1" spc="-10" dirty="0">
                <a:solidFill>
                  <a:srgbClr val="231F20"/>
                </a:solidFill>
                <a:latin typeface="Palatino Linotype"/>
                <a:cs typeface="Palatino Linotype"/>
              </a:rPr>
              <a:t>Texas </a:t>
            </a:r>
            <a:r>
              <a:rPr sz="1000" b="1" dirty="0">
                <a:solidFill>
                  <a:srgbClr val="231F20"/>
                </a:solidFill>
                <a:latin typeface="Palatino Linotype"/>
                <a:cs typeface="Palatino Linotype"/>
              </a:rPr>
              <a:t>at </a:t>
            </a:r>
            <a:r>
              <a:rPr sz="1000" b="1" spc="-10" dirty="0">
                <a:solidFill>
                  <a:srgbClr val="231F20"/>
                </a:solidFill>
                <a:latin typeface="Palatino Linotype"/>
                <a:cs typeface="Palatino Linotype"/>
              </a:rPr>
              <a:t>Austin </a:t>
            </a:r>
            <a:r>
              <a:rPr sz="1000" dirty="0">
                <a:solidFill>
                  <a:srgbClr val="231F20"/>
                </a:solidFill>
                <a:latin typeface="Palatino Linotype"/>
                <a:cs typeface="Palatino Linotype"/>
              </a:rPr>
              <a:t>has </a:t>
            </a:r>
            <a:r>
              <a:rPr sz="1000" spc="0" dirty="0">
                <a:solidFill>
                  <a:srgbClr val="231F20"/>
                </a:solidFill>
                <a:latin typeface="Palatino Linotype"/>
                <a:cs typeface="Palatino Linotype"/>
              </a:rPr>
              <a:t>expressed  </a:t>
            </a:r>
            <a:r>
              <a:rPr sz="1000" dirty="0">
                <a:solidFill>
                  <a:srgbClr val="231F20"/>
                </a:solidFill>
                <a:latin typeface="Palatino Linotype"/>
                <a:cs typeface="Palatino Linotype"/>
              </a:rPr>
              <a:t>interest in developing and/or occupying new  buildings within the Site and has </a:t>
            </a:r>
            <a:r>
              <a:rPr sz="1000" spc="0" dirty="0">
                <a:solidFill>
                  <a:srgbClr val="231F20"/>
                </a:solidFill>
                <a:latin typeface="Palatino Linotype"/>
                <a:cs typeface="Palatino Linotype"/>
              </a:rPr>
              <a:t>already  </a:t>
            </a:r>
            <a:r>
              <a:rPr sz="1000" dirty="0">
                <a:solidFill>
                  <a:srgbClr val="231F20"/>
                </a:solidFill>
                <a:latin typeface="Palatino Linotype"/>
                <a:cs typeface="Palatino Linotype"/>
              </a:rPr>
              <a:t>expressed interest in exploring such concepts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Block 167, directly across 15th Street from the new  Dell Seton hospital and the Dell Medical </a:t>
            </a:r>
            <a:r>
              <a:rPr sz="1000" spc="0" dirty="0">
                <a:solidFill>
                  <a:srgbClr val="231F20"/>
                </a:solidFill>
                <a:latin typeface="Palatino Linotype"/>
                <a:cs typeface="Palatino Linotype"/>
              </a:rPr>
              <a:t>School  </a:t>
            </a:r>
            <a:r>
              <a:rPr sz="1000" dirty="0">
                <a:solidFill>
                  <a:srgbClr val="231F20"/>
                </a:solidFill>
                <a:latin typeface="Palatino Linotype"/>
                <a:cs typeface="Palatino Linotype"/>
              </a:rPr>
              <a:t>Health Learning Building, as discussed in </a:t>
            </a:r>
            <a:r>
              <a:rPr sz="1000" spc="0" dirty="0">
                <a:solidFill>
                  <a:srgbClr val="231F20"/>
                </a:solidFill>
                <a:latin typeface="Palatino Linotype"/>
                <a:cs typeface="Palatino Linotype"/>
              </a:rPr>
              <a:t>Section  </a:t>
            </a:r>
            <a:r>
              <a:rPr sz="1000" dirty="0">
                <a:solidFill>
                  <a:srgbClr val="231F20"/>
                </a:solidFill>
                <a:latin typeface="Palatino Linotype"/>
                <a:cs typeface="Palatino Linotype"/>
              </a:rPr>
              <a:t>I,</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B.5d.</a:t>
            </a:r>
            <a:endParaRPr sz="1000">
              <a:latin typeface="Palatino Linotype"/>
              <a:cs typeface="Palatino Linotype"/>
            </a:endParaRPr>
          </a:p>
          <a:p>
            <a:pPr marL="241300" marR="114935" indent="-228600">
              <a:lnSpc>
                <a:spcPct val="116700"/>
              </a:lnSpc>
              <a:spcBef>
                <a:spcPts val="450"/>
              </a:spcBef>
              <a:buChar char="•"/>
              <a:tabLst>
                <a:tab pos="240665" algn="l"/>
                <a:tab pos="241300" algn="l"/>
              </a:tabLst>
            </a:pPr>
            <a:r>
              <a:rPr sz="1000" b="1" dirty="0">
                <a:solidFill>
                  <a:srgbClr val="231F20"/>
                </a:solidFill>
                <a:latin typeface="Palatino Linotype"/>
                <a:cs typeface="Palatino Linotype"/>
              </a:rPr>
              <a:t>Seton Healthcare Family </a:t>
            </a:r>
            <a:r>
              <a:rPr sz="1000" dirty="0">
                <a:solidFill>
                  <a:srgbClr val="231F20"/>
                </a:solidFill>
                <a:latin typeface="Palatino Linotype"/>
                <a:cs typeface="Palatino Linotype"/>
              </a:rPr>
              <a:t>currently leases the  entire Site and intends to continue to be a </a:t>
            </a:r>
            <a:r>
              <a:rPr sz="1000" spc="0" dirty="0">
                <a:solidFill>
                  <a:srgbClr val="231F20"/>
                </a:solidFill>
                <a:latin typeface="Palatino Linotype"/>
                <a:cs typeface="Palatino Linotype"/>
              </a:rPr>
              <a:t>major  </a:t>
            </a:r>
            <a:r>
              <a:rPr sz="1000" dirty="0">
                <a:solidFill>
                  <a:srgbClr val="231F20"/>
                </a:solidFill>
                <a:latin typeface="Palatino Linotype"/>
                <a:cs typeface="Palatino Linotype"/>
              </a:rPr>
              <a:t>tenant on the Site. Central Health is </a:t>
            </a:r>
            <a:r>
              <a:rPr sz="1000" spc="0" dirty="0">
                <a:solidFill>
                  <a:srgbClr val="231F20"/>
                </a:solidFill>
                <a:latin typeface="Palatino Linotype"/>
                <a:cs typeface="Palatino Linotype"/>
              </a:rPr>
              <a:t>completing  </a:t>
            </a:r>
            <a:r>
              <a:rPr sz="1000" dirty="0">
                <a:solidFill>
                  <a:srgbClr val="231F20"/>
                </a:solidFill>
                <a:latin typeface="Palatino Linotype"/>
                <a:cs typeface="Palatino Linotype"/>
              </a:rPr>
              <a:t>the process of restructuring the current lease into  new separate leases: 1) a long term lease of the  Main Parking Garage and 2) short term leases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CEC Building and the CEC Parking Garage  and the North </a:t>
            </a:r>
            <a:r>
              <a:rPr sz="1000" spc="-5" dirty="0">
                <a:solidFill>
                  <a:srgbClr val="231F20"/>
                </a:solidFill>
                <a:latin typeface="Palatino Linotype"/>
                <a:cs typeface="Palatino Linotype"/>
              </a:rPr>
              <a:t>Wing </a:t>
            </a:r>
            <a:r>
              <a:rPr sz="1000" dirty="0">
                <a:solidFill>
                  <a:srgbClr val="231F20"/>
                </a:solidFill>
                <a:latin typeface="Palatino Linotype"/>
                <a:cs typeface="Palatino Linotype"/>
              </a:rPr>
              <a:t>of UMCB (the </a:t>
            </a:r>
            <a:r>
              <a:rPr sz="1000" spc="0" dirty="0">
                <a:solidFill>
                  <a:srgbClr val="231F20"/>
                </a:solidFill>
                <a:latin typeface="Palatino Linotype"/>
                <a:cs typeface="Palatino Linotype"/>
              </a:rPr>
              <a:t>Psychiatric  </a:t>
            </a:r>
            <a:r>
              <a:rPr sz="1000" dirty="0">
                <a:solidFill>
                  <a:srgbClr val="231F20"/>
                </a:solidFill>
                <a:latin typeface="Palatino Linotype"/>
                <a:cs typeface="Palatino Linotype"/>
              </a:rPr>
              <a:t>Emergency</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Department).</a:t>
            </a:r>
            <a:endParaRPr sz="1000">
              <a:latin typeface="Palatino Linotype"/>
              <a:cs typeface="Palatino Linotype"/>
            </a:endParaRPr>
          </a:p>
          <a:p>
            <a:pPr marL="241300" marR="5080" indent="-228600">
              <a:lnSpc>
                <a:spcPct val="116700"/>
              </a:lnSpc>
              <a:spcBef>
                <a:spcPts val="445"/>
              </a:spcBef>
              <a:buChar char="•"/>
              <a:tabLst>
                <a:tab pos="240665" algn="l"/>
                <a:tab pos="241300" algn="l"/>
              </a:tabLst>
            </a:pPr>
            <a:r>
              <a:rPr sz="1000" b="1" dirty="0">
                <a:solidFill>
                  <a:srgbClr val="231F20"/>
                </a:solidFill>
                <a:latin typeface="Palatino Linotype"/>
                <a:cs typeface="Palatino Linotype"/>
              </a:rPr>
              <a:t>The City of </a:t>
            </a:r>
            <a:r>
              <a:rPr sz="1000" b="1" spc="-10" dirty="0">
                <a:solidFill>
                  <a:srgbClr val="231F20"/>
                </a:solidFill>
                <a:latin typeface="Palatino Linotype"/>
                <a:cs typeface="Palatino Linotype"/>
              </a:rPr>
              <a:t>Austin </a:t>
            </a:r>
            <a:r>
              <a:rPr sz="1000" dirty="0">
                <a:solidFill>
                  <a:srgbClr val="231F20"/>
                </a:solidFill>
                <a:latin typeface="Palatino Linotype"/>
                <a:cs typeface="Palatino Linotype"/>
              </a:rPr>
              <a:t>and Central Health </a:t>
            </a:r>
            <a:r>
              <a:rPr sz="1000" spc="0" dirty="0">
                <a:solidFill>
                  <a:srgbClr val="231F20"/>
                </a:solidFill>
                <a:latin typeface="Palatino Linotype"/>
                <a:cs typeface="Palatino Linotype"/>
              </a:rPr>
              <a:t>are  </a:t>
            </a:r>
            <a:r>
              <a:rPr sz="1000" dirty="0">
                <a:solidFill>
                  <a:srgbClr val="231F20"/>
                </a:solidFill>
                <a:latin typeface="Palatino Linotype"/>
                <a:cs typeface="Palatino Linotype"/>
              </a:rPr>
              <a:t>discussing an inter-local agreement that will define  building design parameters, </a:t>
            </a:r>
            <a:r>
              <a:rPr sz="1000" spc="-5" dirty="0">
                <a:solidFill>
                  <a:srgbClr val="231F20"/>
                </a:solidFill>
                <a:latin typeface="Palatino Linotype"/>
                <a:cs typeface="Palatino Linotype"/>
              </a:rPr>
              <a:t>roadway </a:t>
            </a:r>
            <a:r>
              <a:rPr sz="1000" dirty="0">
                <a:solidFill>
                  <a:srgbClr val="231F20"/>
                </a:solidFill>
                <a:latin typeface="Palatino Linotype"/>
                <a:cs typeface="Palatino Linotype"/>
              </a:rPr>
              <a:t>design, the  availability of chilled </a:t>
            </a:r>
            <a:r>
              <a:rPr sz="1000" spc="-5" dirty="0">
                <a:solidFill>
                  <a:srgbClr val="231F20"/>
                </a:solidFill>
                <a:latin typeface="Palatino Linotype"/>
                <a:cs typeface="Palatino Linotype"/>
              </a:rPr>
              <a:t>water </a:t>
            </a:r>
            <a:r>
              <a:rPr sz="1000" dirty="0">
                <a:solidFill>
                  <a:srgbClr val="231F20"/>
                </a:solidFill>
                <a:latin typeface="Palatino Linotype"/>
                <a:cs typeface="Palatino Linotype"/>
              </a:rPr>
              <a:t>to the Site, the </a:t>
            </a:r>
            <a:r>
              <a:rPr sz="1000" spc="0" dirty="0">
                <a:solidFill>
                  <a:srgbClr val="231F20"/>
                </a:solidFill>
                <a:latin typeface="Palatino Linotype"/>
                <a:cs typeface="Palatino Linotype"/>
              </a:rPr>
              <a:t>future  </a:t>
            </a:r>
            <a:r>
              <a:rPr sz="1000" dirty="0">
                <a:solidFill>
                  <a:srgbClr val="231F20"/>
                </a:solidFill>
                <a:latin typeface="Palatino Linotype"/>
                <a:cs typeface="Palatino Linotype"/>
              </a:rPr>
              <a:t>ownership and maintenance of the current </a:t>
            </a:r>
            <a:r>
              <a:rPr sz="1000" spc="0" dirty="0">
                <a:solidFill>
                  <a:srgbClr val="231F20"/>
                </a:solidFill>
                <a:latin typeface="Palatino Linotype"/>
                <a:cs typeface="Palatino Linotype"/>
              </a:rPr>
              <a:t>Red  </a:t>
            </a:r>
            <a:r>
              <a:rPr sz="1000" dirty="0">
                <a:solidFill>
                  <a:srgbClr val="231F20"/>
                </a:solidFill>
                <a:latin typeface="Palatino Linotype"/>
                <a:cs typeface="Palatino Linotype"/>
              </a:rPr>
              <a:t>River Street right of </a:t>
            </a:r>
            <a:r>
              <a:rPr sz="1000" spc="-5" dirty="0">
                <a:solidFill>
                  <a:srgbClr val="231F20"/>
                </a:solidFill>
                <a:latin typeface="Palatino Linotype"/>
                <a:cs typeface="Palatino Linotype"/>
              </a:rPr>
              <a:t>way, </a:t>
            </a:r>
            <a:r>
              <a:rPr sz="1000" dirty="0">
                <a:solidFill>
                  <a:srgbClr val="231F20"/>
                </a:solidFill>
                <a:latin typeface="Palatino Linotype"/>
                <a:cs typeface="Palatino Linotype"/>
              </a:rPr>
              <a:t>parking </a:t>
            </a:r>
            <a:r>
              <a:rPr sz="1000" spc="0" dirty="0">
                <a:solidFill>
                  <a:srgbClr val="231F20"/>
                </a:solidFill>
                <a:latin typeface="Palatino Linotype"/>
                <a:cs typeface="Palatino Linotype"/>
              </a:rPr>
              <a:t>management,  </a:t>
            </a:r>
            <a:r>
              <a:rPr sz="1000" dirty="0">
                <a:solidFill>
                  <a:srgbClr val="231F20"/>
                </a:solidFill>
                <a:latin typeface="Palatino Linotype"/>
                <a:cs typeface="Palatino Linotype"/>
              </a:rPr>
              <a:t>transit facilities, open space and parks within the  Site, the </a:t>
            </a:r>
            <a:r>
              <a:rPr sz="1000" spc="-5" dirty="0">
                <a:solidFill>
                  <a:srgbClr val="231F20"/>
                </a:solidFill>
                <a:latin typeface="Palatino Linotype"/>
                <a:cs typeface="Palatino Linotype"/>
              </a:rPr>
              <a:t>level </a:t>
            </a:r>
            <a:r>
              <a:rPr sz="1000" dirty="0">
                <a:solidFill>
                  <a:srgbClr val="231F20"/>
                </a:solidFill>
                <a:latin typeface="Palatino Linotype"/>
                <a:cs typeface="Palatino Linotype"/>
              </a:rPr>
              <a:t>of financial participation that the  City may contribute to the completion of </a:t>
            </a:r>
            <a:r>
              <a:rPr sz="1000" spc="-5" dirty="0">
                <a:solidFill>
                  <a:srgbClr val="231F20"/>
                </a:solidFill>
                <a:latin typeface="Palatino Linotype"/>
                <a:cs typeface="Palatino Linotype"/>
              </a:rPr>
              <a:t>roadway  </a:t>
            </a:r>
            <a:r>
              <a:rPr sz="1000" dirty="0">
                <a:solidFill>
                  <a:srgbClr val="231F20"/>
                </a:solidFill>
                <a:latin typeface="Palatino Linotype"/>
                <a:cs typeface="Palatino Linotype"/>
              </a:rPr>
              <a:t>and utility infrastructure, and other issues. </a:t>
            </a:r>
            <a:r>
              <a:rPr sz="1000" spc="0" dirty="0">
                <a:solidFill>
                  <a:srgbClr val="231F20"/>
                </a:solidFill>
                <a:latin typeface="Palatino Linotype"/>
                <a:cs typeface="Palatino Linotype"/>
              </a:rPr>
              <a:t>The  </a:t>
            </a:r>
            <a:r>
              <a:rPr sz="1000" dirty="0">
                <a:solidFill>
                  <a:srgbClr val="231F20"/>
                </a:solidFill>
                <a:latin typeface="Palatino Linotype"/>
                <a:cs typeface="Palatino Linotype"/>
              </a:rPr>
              <a:t>goal of Central Health and the City in </a:t>
            </a:r>
            <a:r>
              <a:rPr sz="1000" spc="0" dirty="0">
                <a:solidFill>
                  <a:srgbClr val="231F20"/>
                </a:solidFill>
                <a:latin typeface="Palatino Linotype"/>
                <a:cs typeface="Palatino Linotype"/>
              </a:rPr>
              <a:t>discussing  </a:t>
            </a:r>
            <a:r>
              <a:rPr sz="1000" dirty="0">
                <a:solidFill>
                  <a:srgbClr val="231F20"/>
                </a:solidFill>
                <a:latin typeface="Palatino Linotype"/>
                <a:cs typeface="Palatino Linotype"/>
              </a:rPr>
              <a:t>an inter-local agreement is to </a:t>
            </a:r>
            <a:r>
              <a:rPr sz="1000" spc="-5" dirty="0">
                <a:solidFill>
                  <a:srgbClr val="231F20"/>
                </a:solidFill>
                <a:latin typeface="Palatino Linotype"/>
                <a:cs typeface="Palatino Linotype"/>
              </a:rPr>
              <a:t>resolve </a:t>
            </a:r>
            <a:r>
              <a:rPr sz="1000" dirty="0">
                <a:solidFill>
                  <a:srgbClr val="231F20"/>
                </a:solidFill>
                <a:latin typeface="Palatino Linotype"/>
                <a:cs typeface="Palatino Linotype"/>
              </a:rPr>
              <a:t>as </a:t>
            </a:r>
            <a:r>
              <a:rPr sz="1000" spc="0" dirty="0">
                <a:solidFill>
                  <a:srgbClr val="231F20"/>
                </a:solidFill>
                <a:latin typeface="Palatino Linotype"/>
                <a:cs typeface="Palatino Linotype"/>
              </a:rPr>
              <a:t>many  </a:t>
            </a:r>
            <a:r>
              <a:rPr sz="1000" dirty="0">
                <a:solidFill>
                  <a:srgbClr val="231F20"/>
                </a:solidFill>
                <a:latin typeface="Palatino Linotype"/>
                <a:cs typeface="Palatino Linotype"/>
              </a:rPr>
              <a:t>major infrastructure and regulatory hurdles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possible before a master developer is</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selected.</a:t>
            </a:r>
            <a:endParaRPr sz="1000">
              <a:latin typeface="Palatino Linotype"/>
              <a:cs typeface="Palatino Linotyp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14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83005" y="2888478"/>
            <a:ext cx="3182620" cy="2628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 Goals and</a:t>
            </a:r>
            <a:r>
              <a:rPr sz="1000" b="1" spc="55" dirty="0">
                <a:solidFill>
                  <a:srgbClr val="231F20"/>
                </a:solidFill>
                <a:latin typeface="Palatino Linotype"/>
                <a:cs typeface="Palatino Linotype"/>
              </a:rPr>
              <a:t> </a:t>
            </a:r>
            <a:r>
              <a:rPr sz="1000" b="1" dirty="0">
                <a:solidFill>
                  <a:srgbClr val="231F20"/>
                </a:solidFill>
                <a:latin typeface="Palatino Linotype"/>
                <a:cs typeface="Palatino Linotype"/>
              </a:rPr>
              <a:t>Objectives</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Central Health’s mission is to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the health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Travis County residents by caring for those who need  it most—with a focus on serving the low-income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uninsured populations. This mission </a:t>
            </a:r>
            <a:r>
              <a:rPr sz="1000" spc="0" dirty="0">
                <a:solidFill>
                  <a:srgbClr val="231F20"/>
                </a:solidFill>
                <a:latin typeface="Palatino Linotype"/>
                <a:cs typeface="Palatino Linotype"/>
              </a:rPr>
              <a:t>emphasizes  </a:t>
            </a:r>
            <a:r>
              <a:rPr sz="1000" dirty="0">
                <a:solidFill>
                  <a:srgbClr val="231F20"/>
                </a:solidFill>
                <a:latin typeface="Palatino Linotype"/>
                <a:cs typeface="Palatino Linotype"/>
              </a:rPr>
              <a:t>improving the quality of health care and </a:t>
            </a:r>
            <a:r>
              <a:rPr sz="1000" spc="0" dirty="0">
                <a:solidFill>
                  <a:srgbClr val="231F20"/>
                </a:solidFill>
                <a:latin typeface="Palatino Linotype"/>
                <a:cs typeface="Palatino Linotype"/>
              </a:rPr>
              <a:t>outcomes,  </a:t>
            </a:r>
            <a:r>
              <a:rPr sz="1000" dirty="0">
                <a:solidFill>
                  <a:srgbClr val="231F20"/>
                </a:solidFill>
                <a:latin typeface="Palatino Linotype"/>
                <a:cs typeface="Palatino Linotype"/>
              </a:rPr>
              <a:t>rather than focusing on increasing the volume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services. As a special purpose district, Central Health  relies on public funding to work </a:t>
            </a:r>
            <a:r>
              <a:rPr sz="1000" spc="-5" dirty="0">
                <a:solidFill>
                  <a:srgbClr val="231F20"/>
                </a:solidFill>
                <a:latin typeface="Palatino Linotype"/>
                <a:cs typeface="Palatino Linotype"/>
              </a:rPr>
              <a:t>toward </a:t>
            </a:r>
            <a:r>
              <a:rPr sz="1000" dirty="0">
                <a:solidFill>
                  <a:srgbClr val="231F20"/>
                </a:solidFill>
                <a:latin typeface="Palatino Linotype"/>
                <a:cs typeface="Palatino Linotype"/>
              </a:rPr>
              <a:t>its vision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transforming Travis County into a worldwide </a:t>
            </a:r>
            <a:r>
              <a:rPr sz="1000" spc="0" dirty="0">
                <a:solidFill>
                  <a:srgbClr val="231F20"/>
                </a:solidFill>
                <a:latin typeface="Palatino Linotype"/>
                <a:cs typeface="Palatino Linotype"/>
              </a:rPr>
              <a:t>model  </a:t>
            </a:r>
            <a:r>
              <a:rPr sz="1000" dirty="0">
                <a:solidFill>
                  <a:srgbClr val="231F20"/>
                </a:solidFill>
                <a:latin typeface="Palatino Linotype"/>
                <a:cs typeface="Palatino Linotype"/>
              </a:rPr>
              <a:t>of health. </a:t>
            </a:r>
            <a:r>
              <a:rPr sz="1000" spc="-5" dirty="0">
                <a:solidFill>
                  <a:srgbClr val="231F20"/>
                </a:solidFill>
                <a:latin typeface="Palatino Linotype"/>
                <a:cs typeface="Palatino Linotype"/>
              </a:rPr>
              <a:t>However, </a:t>
            </a:r>
            <a:r>
              <a:rPr sz="1000" dirty="0">
                <a:solidFill>
                  <a:srgbClr val="231F20"/>
                </a:solidFill>
                <a:latin typeface="Palatino Linotype"/>
                <a:cs typeface="Palatino Linotype"/>
              </a:rPr>
              <a:t>Central Health realizes it </a:t>
            </a:r>
            <a:r>
              <a:rPr sz="1000" spc="0" dirty="0">
                <a:solidFill>
                  <a:srgbClr val="231F20"/>
                </a:solidFill>
                <a:latin typeface="Palatino Linotype"/>
                <a:cs typeface="Palatino Linotype"/>
              </a:rPr>
              <a:t>cannot  </a:t>
            </a:r>
            <a:r>
              <a:rPr sz="1000" dirty="0">
                <a:solidFill>
                  <a:srgbClr val="231F20"/>
                </a:solidFill>
                <a:latin typeface="Palatino Linotype"/>
                <a:cs typeface="Palatino Linotype"/>
              </a:rPr>
              <a:t>achieve this work alone, which is why it partners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and enlists the assistance of local hospitals, </a:t>
            </a:r>
            <a:r>
              <a:rPr sz="1000" spc="-5" dirty="0">
                <a:solidFill>
                  <a:srgbClr val="231F20"/>
                </a:solidFill>
                <a:latin typeface="Palatino Linotype"/>
                <a:cs typeface="Palatino Linotype"/>
              </a:rPr>
              <a:t>nonprofits,  </a:t>
            </a:r>
            <a:r>
              <a:rPr sz="1000" dirty="0">
                <a:solidFill>
                  <a:srgbClr val="231F20"/>
                </a:solidFill>
                <a:latin typeface="Palatino Linotype"/>
                <a:cs typeface="Palatino Linotype"/>
              </a:rPr>
              <a:t>educational institutions and the community at</a:t>
            </a:r>
            <a:r>
              <a:rPr sz="1000" spc="215" dirty="0">
                <a:solidFill>
                  <a:srgbClr val="231F20"/>
                </a:solidFill>
                <a:latin typeface="Palatino Linotype"/>
                <a:cs typeface="Palatino Linotype"/>
              </a:rPr>
              <a:t> </a:t>
            </a:r>
            <a:r>
              <a:rPr sz="1000" dirty="0">
                <a:solidFill>
                  <a:srgbClr val="231F20"/>
                </a:solidFill>
                <a:latin typeface="Palatino Linotype"/>
                <a:cs typeface="Palatino Linotype"/>
              </a:rPr>
              <a:t>large.</a:t>
            </a:r>
            <a:endParaRPr sz="1000">
              <a:latin typeface="Palatino Linotype"/>
              <a:cs typeface="Palatino Linotype"/>
            </a:endParaRPr>
          </a:p>
        </p:txBody>
      </p:sp>
      <p:sp>
        <p:nvSpPr>
          <p:cNvPr id="4" name="object 4"/>
          <p:cNvSpPr txBox="1"/>
          <p:nvPr/>
        </p:nvSpPr>
        <p:spPr>
          <a:xfrm>
            <a:off x="683005" y="5669779"/>
            <a:ext cx="3182620" cy="2571750"/>
          </a:xfrm>
          <a:prstGeom prst="rect">
            <a:avLst/>
          </a:prstGeom>
        </p:spPr>
        <p:txBody>
          <a:bodyPr vert="horz" wrap="square" lIns="0" tIns="12700" rIns="0" bIns="0" rtlCol="0">
            <a:spAutoFit/>
          </a:bodyPr>
          <a:lstStyle/>
          <a:p>
            <a:pPr marL="139700" marR="316230" indent="-127000">
              <a:lnSpc>
                <a:spcPct val="116700"/>
              </a:lnSpc>
              <a:spcBef>
                <a:spcPts val="100"/>
              </a:spcBef>
            </a:pPr>
            <a:r>
              <a:rPr sz="1000" b="1" dirty="0">
                <a:solidFill>
                  <a:srgbClr val="231F20"/>
                </a:solidFill>
                <a:latin typeface="Palatino Linotype"/>
                <a:cs typeface="Palatino Linotype"/>
              </a:rPr>
              <a:t>2. History of Safety-Net Health Care Delivery </a:t>
            </a:r>
            <a:r>
              <a:rPr sz="1000" b="1" spc="0" dirty="0">
                <a:solidFill>
                  <a:srgbClr val="231F20"/>
                </a:solidFill>
                <a:latin typeface="Palatino Linotype"/>
                <a:cs typeface="Palatino Linotype"/>
              </a:rPr>
              <a:t>in  </a:t>
            </a:r>
            <a:r>
              <a:rPr sz="1000" b="1" dirty="0">
                <a:solidFill>
                  <a:srgbClr val="231F20"/>
                </a:solidFill>
                <a:latin typeface="Palatino Linotype"/>
                <a:cs typeface="Palatino Linotype"/>
              </a:rPr>
              <a:t>Travis</a:t>
            </a:r>
            <a:r>
              <a:rPr sz="1000" b="1" spc="10" dirty="0">
                <a:solidFill>
                  <a:srgbClr val="231F20"/>
                </a:solidFill>
                <a:latin typeface="Palatino Linotype"/>
                <a:cs typeface="Palatino Linotype"/>
              </a:rPr>
              <a:t> </a:t>
            </a:r>
            <a:r>
              <a:rPr sz="1000" b="1" dirty="0">
                <a:solidFill>
                  <a:srgbClr val="231F20"/>
                </a:solidFill>
                <a:latin typeface="Palatino Linotype"/>
                <a:cs typeface="Palatino Linotype"/>
              </a:rPr>
              <a:t>County</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Until 1995,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owned and </a:t>
            </a:r>
            <a:r>
              <a:rPr sz="1000" spc="0" dirty="0">
                <a:solidFill>
                  <a:srgbClr val="231F20"/>
                </a:solidFill>
                <a:latin typeface="Palatino Linotype"/>
                <a:cs typeface="Palatino Linotype"/>
              </a:rPr>
              <a:t>operated  </a:t>
            </a:r>
            <a:r>
              <a:rPr sz="1000" dirty="0">
                <a:solidFill>
                  <a:srgbClr val="231F20"/>
                </a:solidFill>
                <a:latin typeface="Palatino Linotype"/>
                <a:cs typeface="Palatino Linotype"/>
              </a:rPr>
              <a:t>Travis County’s public hospital, Brackenridge Hospital  (now known as UMCB) and provided funding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operations. In 1995,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transferred  the license to operate UMCB and the local </a:t>
            </a:r>
            <a:r>
              <a:rPr sz="1000" spc="0" dirty="0">
                <a:solidFill>
                  <a:srgbClr val="231F20"/>
                </a:solidFill>
                <a:latin typeface="Palatino Linotype"/>
                <a:cs typeface="Palatino Linotype"/>
              </a:rPr>
              <a:t>children’s  </a:t>
            </a:r>
            <a:r>
              <a:rPr sz="1000" dirty="0">
                <a:solidFill>
                  <a:srgbClr val="231F20"/>
                </a:solidFill>
                <a:latin typeface="Palatino Linotype"/>
                <a:cs typeface="Palatino Linotype"/>
              </a:rPr>
              <a:t>hospital to Seton in exchange for Seton’s </a:t>
            </a:r>
            <a:r>
              <a:rPr sz="1000" spc="0" dirty="0">
                <a:solidFill>
                  <a:srgbClr val="231F20"/>
                </a:solidFill>
                <a:latin typeface="Palatino Linotype"/>
                <a:cs typeface="Palatino Linotype"/>
              </a:rPr>
              <a:t>agreement  </a:t>
            </a:r>
            <a:r>
              <a:rPr sz="1000" dirty="0">
                <a:solidFill>
                  <a:srgbClr val="231F20"/>
                </a:solidFill>
                <a:latin typeface="Palatino Linotype"/>
                <a:cs typeface="Palatino Linotype"/>
              </a:rPr>
              <a:t>to provide the majority of the inpatient hospital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for the safety net population of Travis County. </a:t>
            </a:r>
            <a:r>
              <a:rPr sz="1000" spc="0" dirty="0">
                <a:solidFill>
                  <a:srgbClr val="231F20"/>
                </a:solidFill>
                <a:latin typeface="Palatino Linotype"/>
                <a:cs typeface="Palatino Linotype"/>
              </a:rPr>
              <a:t>Seton  </a:t>
            </a:r>
            <a:r>
              <a:rPr sz="1000" dirty="0">
                <a:solidFill>
                  <a:srgbClr val="231F20"/>
                </a:solidFill>
                <a:latin typeface="Palatino Linotype"/>
                <a:cs typeface="Palatino Linotype"/>
              </a:rPr>
              <a:t>also agreed to provide acute care and some </a:t>
            </a:r>
            <a:r>
              <a:rPr sz="1000" spc="0" dirty="0">
                <a:solidFill>
                  <a:srgbClr val="231F20"/>
                </a:solidFill>
                <a:latin typeface="Palatino Linotype"/>
                <a:cs typeface="Palatino Linotype"/>
              </a:rPr>
              <a:t>specialty  </a:t>
            </a:r>
            <a:r>
              <a:rPr sz="1000" dirty="0">
                <a:solidFill>
                  <a:srgbClr val="231F20"/>
                </a:solidFill>
                <a:latin typeface="Palatino Linotype"/>
                <a:cs typeface="Palatino Linotype"/>
              </a:rPr>
              <a:t>care services to residents enrolled in the local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Access Program (MAP) and to charity care patients in  Travis</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County.</a:t>
            </a:r>
            <a:endParaRPr sz="1000">
              <a:latin typeface="Palatino Linotype"/>
              <a:cs typeface="Palatino Linotype"/>
            </a:endParaRPr>
          </a:p>
        </p:txBody>
      </p:sp>
      <p:sp>
        <p:nvSpPr>
          <p:cNvPr id="5" name="object 5"/>
          <p:cNvSpPr txBox="1"/>
          <p:nvPr/>
        </p:nvSpPr>
        <p:spPr>
          <a:xfrm>
            <a:off x="683005" y="1452469"/>
            <a:ext cx="3182620" cy="134747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C. About Central</a:t>
            </a:r>
            <a:r>
              <a:rPr sz="1200" b="1" spc="-5" dirty="0">
                <a:solidFill>
                  <a:srgbClr val="231F20"/>
                </a:solidFill>
                <a:latin typeface="Trebuchet MS"/>
                <a:cs typeface="Trebuchet MS"/>
              </a:rPr>
              <a:t> </a:t>
            </a:r>
            <a:r>
              <a:rPr sz="1200" b="1" spc="0" dirty="0">
                <a:solidFill>
                  <a:srgbClr val="231F20"/>
                </a:solidFill>
                <a:latin typeface="Trebuchet MS"/>
                <a:cs typeface="Trebuchet MS"/>
              </a:rPr>
              <a:t>Health</a:t>
            </a:r>
            <a:endParaRPr sz="1200">
              <a:latin typeface="Trebuchet MS"/>
              <a:cs typeface="Trebuchet MS"/>
            </a:endParaRPr>
          </a:p>
          <a:p>
            <a:pPr marL="12700" marR="5080" algn="just">
              <a:lnSpc>
                <a:spcPct val="116700"/>
              </a:lnSpc>
              <a:spcBef>
                <a:spcPts val="565"/>
              </a:spcBef>
            </a:pPr>
            <a:r>
              <a:rPr sz="1000" dirty="0">
                <a:solidFill>
                  <a:srgbClr val="231F20"/>
                </a:solidFill>
                <a:latin typeface="Palatino Linotype"/>
                <a:cs typeface="Palatino Linotype"/>
              </a:rPr>
              <a:t>This section provides background on Central Health  and</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its</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affiliates,</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which</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may</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be</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helpful</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to</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respondent  in preparing the response. The information is provided  as an overview and is not intended to be a </a:t>
            </a:r>
            <a:r>
              <a:rPr sz="1000" spc="0" dirty="0">
                <a:solidFill>
                  <a:srgbClr val="231F20"/>
                </a:solidFill>
                <a:latin typeface="Palatino Linotype"/>
                <a:cs typeface="Palatino Linotype"/>
              </a:rPr>
              <a:t>complete  </a:t>
            </a:r>
            <a:r>
              <a:rPr sz="1000" dirty="0">
                <a:solidFill>
                  <a:srgbClr val="231F20"/>
                </a:solidFill>
                <a:latin typeface="Palatino Linotype"/>
                <a:cs typeface="Palatino Linotype"/>
              </a:rPr>
              <a:t>and exhaustive description. </a:t>
            </a:r>
            <a:r>
              <a:rPr sz="1000" spc="-5" dirty="0">
                <a:solidFill>
                  <a:srgbClr val="231F20"/>
                </a:solidFill>
                <a:latin typeface="Palatino Linotype"/>
                <a:cs typeface="Palatino Linotype"/>
              </a:rPr>
              <a:t>Please </a:t>
            </a:r>
            <a:r>
              <a:rPr sz="1000" dirty="0">
                <a:solidFill>
                  <a:srgbClr val="231F20"/>
                </a:solidFill>
                <a:latin typeface="Palatino Linotype"/>
                <a:cs typeface="Palatino Linotype"/>
              </a:rPr>
              <a:t>also review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Health’s website:</a:t>
            </a:r>
            <a:r>
              <a:rPr sz="1000" spc="35" dirty="0">
                <a:solidFill>
                  <a:srgbClr val="231F20"/>
                </a:solidFill>
                <a:latin typeface="Palatino Linotype"/>
                <a:cs typeface="Palatino Linotype"/>
              </a:rPr>
              <a:t> </a:t>
            </a:r>
            <a:r>
              <a:rPr sz="1000" u="sng" spc="0" dirty="0">
                <a:solidFill>
                  <a:srgbClr val="205E9E"/>
                </a:solidFill>
                <a:uFill>
                  <a:solidFill>
                    <a:srgbClr val="205E9E"/>
                  </a:solidFill>
                </a:uFill>
                <a:latin typeface="Palatino Linotype"/>
                <a:cs typeface="Palatino Linotype"/>
                <a:hlinkClick r:id="rId2"/>
              </a:rPr>
              <a:t>www.centralhealth.net</a:t>
            </a:r>
            <a:endParaRPr sz="1000">
              <a:latin typeface="Palatino Linotype"/>
              <a:cs typeface="Palatino Linotype"/>
            </a:endParaRPr>
          </a:p>
        </p:txBody>
      </p:sp>
      <p:sp>
        <p:nvSpPr>
          <p:cNvPr id="6" name="object 6"/>
          <p:cNvSpPr txBox="1"/>
          <p:nvPr/>
        </p:nvSpPr>
        <p:spPr>
          <a:xfrm>
            <a:off x="4157726" y="1707378"/>
            <a:ext cx="3182620" cy="3460750"/>
          </a:xfrm>
          <a:prstGeom prst="rect">
            <a:avLst/>
          </a:prstGeom>
        </p:spPr>
        <p:txBody>
          <a:bodyPr vert="horz" wrap="square" lIns="0" tIns="12700" rIns="0" bIns="0" rtlCol="0">
            <a:spAutoFit/>
          </a:bodyPr>
          <a:lstStyle/>
          <a:p>
            <a:pPr marL="12700" marR="5080" algn="just">
              <a:lnSpc>
                <a:spcPct val="116700"/>
              </a:lnSpc>
              <a:spcBef>
                <a:spcPts val="100"/>
              </a:spcBef>
            </a:pPr>
            <a:r>
              <a:rPr sz="1000" dirty="0">
                <a:solidFill>
                  <a:srgbClr val="231F20"/>
                </a:solidFill>
                <a:latin typeface="Palatino Linotype"/>
                <a:cs typeface="Palatino Linotype"/>
              </a:rPr>
              <a:t>MAP is a long-time </a:t>
            </a:r>
            <a:r>
              <a:rPr sz="1000" spc="-5" dirty="0">
                <a:solidFill>
                  <a:srgbClr val="231F20"/>
                </a:solidFill>
                <a:latin typeface="Palatino Linotype"/>
                <a:cs typeface="Palatino Linotype"/>
              </a:rPr>
              <a:t>benefit </a:t>
            </a:r>
            <a:r>
              <a:rPr sz="1000" dirty="0">
                <a:solidFill>
                  <a:srgbClr val="231F20"/>
                </a:solidFill>
                <a:latin typeface="Palatino Linotype"/>
                <a:cs typeface="Palatino Linotype"/>
              </a:rPr>
              <a:t>provided by Central Health  and previously the 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and Travis </a:t>
            </a:r>
            <a:r>
              <a:rPr sz="1000" spc="0" dirty="0">
                <a:solidFill>
                  <a:srgbClr val="231F20"/>
                </a:solidFill>
                <a:latin typeface="Palatino Linotype"/>
                <a:cs typeface="Palatino Linotype"/>
              </a:rPr>
              <a:t>County.  </a:t>
            </a:r>
            <a:r>
              <a:rPr sz="1000" dirty="0">
                <a:solidFill>
                  <a:srgbClr val="231F20"/>
                </a:solidFill>
                <a:latin typeface="Palatino Linotype"/>
                <a:cs typeface="Palatino Linotype"/>
              </a:rPr>
              <a:t>The program provides basic health care coverage,  including a medical home, for low-income residents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Travis County—most of whom earn below 100 percent  of the Federal Poverty Level—and are ineligible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other government health care assistance. Seton</a:t>
            </a:r>
            <a:r>
              <a:rPr sz="1000" spc="-180" dirty="0">
                <a:solidFill>
                  <a:srgbClr val="231F20"/>
                </a:solidFill>
                <a:latin typeface="Palatino Linotype"/>
                <a:cs typeface="Palatino Linotype"/>
              </a:rPr>
              <a:t> </a:t>
            </a:r>
            <a:r>
              <a:rPr sz="1000" dirty="0">
                <a:solidFill>
                  <a:srgbClr val="231F20"/>
                </a:solidFill>
                <a:latin typeface="Palatino Linotype"/>
                <a:cs typeface="Palatino Linotype"/>
              </a:rPr>
              <a:t>provides  acute care and some specialty care for MAP </a:t>
            </a:r>
            <a:r>
              <a:rPr sz="1000" spc="0" dirty="0">
                <a:solidFill>
                  <a:srgbClr val="231F20"/>
                </a:solidFill>
                <a:latin typeface="Palatino Linotype"/>
                <a:cs typeface="Palatino Linotype"/>
              </a:rPr>
              <a:t>enrollees,  </a:t>
            </a:r>
            <a:r>
              <a:rPr sz="1000" dirty="0">
                <a:solidFill>
                  <a:srgbClr val="231F20"/>
                </a:solidFill>
                <a:latin typeface="Palatino Linotype"/>
                <a:cs typeface="Palatino Linotype"/>
              </a:rPr>
              <a:t>while other safety net providers—including Federally  </a:t>
            </a:r>
            <a:r>
              <a:rPr sz="1000" spc="-5" dirty="0">
                <a:solidFill>
                  <a:srgbClr val="231F20"/>
                </a:solidFill>
                <a:latin typeface="Palatino Linotype"/>
                <a:cs typeface="Palatino Linotype"/>
              </a:rPr>
              <a:t>Qualified </a:t>
            </a:r>
            <a:r>
              <a:rPr sz="1000" dirty="0">
                <a:solidFill>
                  <a:srgbClr val="231F20"/>
                </a:solidFill>
                <a:latin typeface="Palatino Linotype"/>
                <a:cs typeface="Palatino Linotype"/>
              </a:rPr>
              <a:t>Health Centers (FQHCs)—provide primary  </a:t>
            </a:r>
            <a:r>
              <a:rPr sz="1000" spc="0" dirty="0">
                <a:solidFill>
                  <a:srgbClr val="231F20"/>
                </a:solidFill>
                <a:latin typeface="Palatino Linotype"/>
                <a:cs typeface="Palatino Linotype"/>
              </a:rPr>
              <a:t>care.</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Through the charity care and sliding-fee </a:t>
            </a:r>
            <a:r>
              <a:rPr sz="1000" spc="0" dirty="0">
                <a:solidFill>
                  <a:srgbClr val="231F20"/>
                </a:solidFill>
                <a:latin typeface="Palatino Linotype"/>
                <a:cs typeface="Palatino Linotype"/>
              </a:rPr>
              <a:t>scale  </a:t>
            </a:r>
            <a:r>
              <a:rPr sz="1000" dirty="0">
                <a:solidFill>
                  <a:srgbClr val="231F20"/>
                </a:solidFill>
                <a:latin typeface="Palatino Linotype"/>
                <a:cs typeface="Palatino Linotype"/>
              </a:rPr>
              <a:t>programs, health care services are also provided by  Seton to Travis County residents who are not </a:t>
            </a:r>
            <a:r>
              <a:rPr sz="1000" spc="0" dirty="0">
                <a:solidFill>
                  <a:srgbClr val="231F20"/>
                </a:solidFill>
                <a:latin typeface="Palatino Linotype"/>
                <a:cs typeface="Palatino Linotype"/>
              </a:rPr>
              <a:t>MAP-  </a:t>
            </a:r>
            <a:r>
              <a:rPr sz="1000" dirty="0">
                <a:solidFill>
                  <a:srgbClr val="231F20"/>
                </a:solidFill>
                <a:latin typeface="Palatino Linotype"/>
                <a:cs typeface="Palatino Linotype"/>
              </a:rPr>
              <a:t>eligible but are either financially or medically in need  of assistance. FQHC primary care providers, such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CommUnityCare, El Buen Samaritano, Lone Star </a:t>
            </a:r>
            <a:r>
              <a:rPr sz="1000" spc="0" dirty="0">
                <a:solidFill>
                  <a:srgbClr val="231F20"/>
                </a:solidFill>
                <a:latin typeface="Palatino Linotype"/>
                <a:cs typeface="Palatino Linotype"/>
              </a:rPr>
              <a:t>Circle  </a:t>
            </a:r>
            <a:r>
              <a:rPr sz="1000" dirty="0">
                <a:solidFill>
                  <a:srgbClr val="231F20"/>
                </a:solidFill>
                <a:latin typeface="Palatino Linotype"/>
                <a:cs typeface="Palatino Linotype"/>
              </a:rPr>
              <a:t>of Care and People’s Community Clinic, also provide  services funded by Central</a:t>
            </a:r>
            <a:r>
              <a:rPr sz="1000" spc="75"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p:txBody>
      </p:sp>
      <p:sp>
        <p:nvSpPr>
          <p:cNvPr id="7" name="object 7"/>
          <p:cNvSpPr txBox="1"/>
          <p:nvPr/>
        </p:nvSpPr>
        <p:spPr>
          <a:xfrm>
            <a:off x="4157726" y="5263379"/>
            <a:ext cx="3182620" cy="268605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Creation of Central</a:t>
            </a:r>
            <a:r>
              <a:rPr sz="1000" b="1" spc="60" dirty="0">
                <a:solidFill>
                  <a:srgbClr val="231F20"/>
                </a:solidFill>
                <a:latin typeface="Palatino Linotype"/>
                <a:cs typeface="Palatino Linotype"/>
              </a:rPr>
              <a:t> </a:t>
            </a:r>
            <a:r>
              <a:rPr sz="1000" b="1" spc="0" dirty="0">
                <a:solidFill>
                  <a:srgbClr val="231F20"/>
                </a:solidFill>
                <a:latin typeface="Palatino Linotype"/>
                <a:cs typeface="Palatino Linotype"/>
              </a:rPr>
              <a:t>Health</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In 2004, Travis County voters approved the creation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Central Health as a hospital district under Chapter </a:t>
            </a:r>
            <a:r>
              <a:rPr sz="1000" spc="0" dirty="0">
                <a:solidFill>
                  <a:srgbClr val="231F20"/>
                </a:solidFill>
                <a:latin typeface="Palatino Linotype"/>
                <a:cs typeface="Palatino Linotype"/>
              </a:rPr>
              <a:t>281  </a:t>
            </a:r>
            <a:r>
              <a:rPr sz="1000" dirty="0">
                <a:solidFill>
                  <a:srgbClr val="231F20"/>
                </a:solidFill>
                <a:latin typeface="Palatino Linotype"/>
                <a:cs typeface="Palatino Linotype"/>
              </a:rPr>
              <a:t>of the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Health and Safety Code. Central Health  is governed by a nine-member volunteer Board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Managers, of which four members are appointed by  the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City Council; four members are </a:t>
            </a:r>
            <a:r>
              <a:rPr sz="1000" spc="0" dirty="0">
                <a:solidFill>
                  <a:srgbClr val="231F20"/>
                </a:solidFill>
                <a:latin typeface="Palatino Linotype"/>
                <a:cs typeface="Palatino Linotype"/>
              </a:rPr>
              <a:t>appointed  </a:t>
            </a:r>
            <a:r>
              <a:rPr sz="1000" dirty="0">
                <a:solidFill>
                  <a:srgbClr val="231F20"/>
                </a:solidFill>
                <a:latin typeface="Palatino Linotype"/>
                <a:cs typeface="Palatino Linotype"/>
              </a:rPr>
              <a:t>by the Travis County Commissioners Court; and </a:t>
            </a:r>
            <a:r>
              <a:rPr sz="1000" spc="0" dirty="0">
                <a:solidFill>
                  <a:srgbClr val="231F20"/>
                </a:solidFill>
                <a:latin typeface="Palatino Linotype"/>
                <a:cs typeface="Palatino Linotype"/>
              </a:rPr>
              <a:t>one  </a:t>
            </a:r>
            <a:r>
              <a:rPr sz="1000" dirty="0">
                <a:solidFill>
                  <a:srgbClr val="231F20"/>
                </a:solidFill>
                <a:latin typeface="Palatino Linotype"/>
                <a:cs typeface="Palatino Linotype"/>
              </a:rPr>
              <a:t>member is jointly appointed by both</a:t>
            </a:r>
            <a:r>
              <a:rPr sz="1000" spc="140" dirty="0">
                <a:solidFill>
                  <a:srgbClr val="231F20"/>
                </a:solidFill>
                <a:latin typeface="Palatino Linotype"/>
                <a:cs typeface="Palatino Linotype"/>
              </a:rPr>
              <a:t> </a:t>
            </a:r>
            <a:r>
              <a:rPr sz="1000" spc="0" dirty="0">
                <a:solidFill>
                  <a:srgbClr val="231F20"/>
                </a:solidFill>
                <a:latin typeface="Palatino Linotype"/>
                <a:cs typeface="Palatino Linotype"/>
              </a:rPr>
              <a:t>entities.</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Central Health is a separate political subdivision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State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whose geographic boundaries </a:t>
            </a:r>
            <a:r>
              <a:rPr sz="1000" spc="0" dirty="0">
                <a:solidFill>
                  <a:srgbClr val="231F20"/>
                </a:solidFill>
                <a:latin typeface="Palatino Linotype"/>
                <a:cs typeface="Palatino Linotype"/>
              </a:rPr>
              <a:t>are  </a:t>
            </a:r>
            <a:r>
              <a:rPr sz="1000" dirty="0">
                <a:solidFill>
                  <a:srgbClr val="231F20"/>
                </a:solidFill>
                <a:latin typeface="Palatino Linotype"/>
                <a:cs typeface="Palatino Linotype"/>
              </a:rPr>
              <a:t>contiguous with those of Travis County. Central Health  is a special purpose taxing entity which levies property  taxes to fund health care and health</a:t>
            </a:r>
            <a:r>
              <a:rPr sz="1000" spc="135" dirty="0">
                <a:solidFill>
                  <a:srgbClr val="231F20"/>
                </a:solidFill>
                <a:latin typeface="Palatino Linotype"/>
                <a:cs typeface="Palatino Linotype"/>
              </a:rPr>
              <a:t> </a:t>
            </a:r>
            <a:r>
              <a:rPr sz="1000" spc="0" dirty="0">
                <a:solidFill>
                  <a:srgbClr val="231F20"/>
                </a:solidFill>
                <a:latin typeface="Palatino Linotype"/>
                <a:cs typeface="Palatino Linotype"/>
              </a:rPr>
              <a:t>education.</a:t>
            </a:r>
            <a:endParaRPr sz="1000">
              <a:latin typeface="Palatino Linotype"/>
              <a:cs typeface="Palatino Linotyp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15</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54405" y="1707378"/>
            <a:ext cx="3181985" cy="3282950"/>
          </a:xfrm>
          <a:prstGeom prst="rect">
            <a:avLst/>
          </a:prstGeom>
        </p:spPr>
        <p:txBody>
          <a:bodyPr vert="horz" wrap="square" lIns="0" tIns="12700" rIns="0" bIns="0" rtlCol="0">
            <a:spAutoFit/>
          </a:bodyPr>
          <a:lstStyle/>
          <a:p>
            <a:pPr marL="12700" marR="5080" algn="just">
              <a:lnSpc>
                <a:spcPct val="116700"/>
              </a:lnSpc>
              <a:spcBef>
                <a:spcPts val="100"/>
              </a:spcBef>
            </a:pPr>
            <a:r>
              <a:rPr sz="1000" dirty="0">
                <a:solidFill>
                  <a:srgbClr val="231F20"/>
                </a:solidFill>
                <a:latin typeface="Palatino Linotype"/>
                <a:cs typeface="Palatino Linotype"/>
              </a:rPr>
              <a:t>Central Health is organized and operated as a </a:t>
            </a:r>
            <a:r>
              <a:rPr sz="1000" spc="-5" dirty="0">
                <a:solidFill>
                  <a:srgbClr val="231F20"/>
                </a:solidFill>
                <a:latin typeface="Palatino Linotype"/>
                <a:cs typeface="Palatino Linotype"/>
              </a:rPr>
              <a:t>payer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health care services and does not provide direct patient  care. Rather, it contracts with a network of 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providers, primarily through the Community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Collaborative, a </a:t>
            </a:r>
            <a:r>
              <a:rPr sz="1000" spc="-5" dirty="0">
                <a:solidFill>
                  <a:srgbClr val="231F20"/>
                </a:solidFill>
                <a:latin typeface="Palatino Linotype"/>
                <a:cs typeface="Palatino Linotype"/>
              </a:rPr>
              <a:t>non-profit </a:t>
            </a:r>
            <a:r>
              <a:rPr sz="1000" dirty="0">
                <a:solidFill>
                  <a:srgbClr val="231F20"/>
                </a:solidFill>
                <a:latin typeface="Palatino Linotype"/>
                <a:cs typeface="Palatino Linotype"/>
              </a:rPr>
              <a:t>organization formed in  partnership with</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Seton.</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As prescribed by its governing legislation,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inherited a portion of the tax rates </a:t>
            </a:r>
            <a:r>
              <a:rPr sz="1000" spc="0" dirty="0">
                <a:solidFill>
                  <a:srgbClr val="231F20"/>
                </a:solidFill>
                <a:latin typeface="Palatino Linotype"/>
                <a:cs typeface="Palatino Linotype"/>
              </a:rPr>
              <a:t>formerly  </a:t>
            </a:r>
            <a:r>
              <a:rPr sz="1000" dirty="0">
                <a:solidFill>
                  <a:srgbClr val="231F20"/>
                </a:solidFill>
                <a:latin typeface="Palatino Linotype"/>
                <a:cs typeface="Palatino Linotype"/>
              </a:rPr>
              <a:t>levied</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by</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City</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of</a:t>
            </a:r>
            <a:r>
              <a:rPr sz="1000" spc="-90" dirty="0">
                <a:solidFill>
                  <a:srgbClr val="231F20"/>
                </a:solidFill>
                <a:latin typeface="Palatino Linotype"/>
                <a:cs typeface="Palatino Linotype"/>
              </a:rPr>
              <a:t> </a:t>
            </a:r>
            <a:r>
              <a:rPr sz="1000" spc="-15" dirty="0">
                <a:solidFill>
                  <a:srgbClr val="231F20"/>
                </a:solidFill>
                <a:latin typeface="Palatino Linotype"/>
                <a:cs typeface="Palatino Linotype"/>
              </a:rPr>
              <a:t>Austin</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and</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Travis</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County.</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Property  </a:t>
            </a:r>
            <a:r>
              <a:rPr sz="1000" dirty="0">
                <a:solidFill>
                  <a:srgbClr val="231F20"/>
                </a:solidFill>
                <a:latin typeface="Palatino Linotype"/>
                <a:cs typeface="Palatino Linotype"/>
              </a:rPr>
              <a:t>taxes remain the primary source of revenue for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accounting for approximately 80 percent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its total revenue. Upon its creation, title to the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Brackenridge Campus and the </a:t>
            </a:r>
            <a:r>
              <a:rPr sz="1000" spc="0" dirty="0">
                <a:solidFill>
                  <a:srgbClr val="231F20"/>
                </a:solidFill>
                <a:latin typeface="Palatino Linotype"/>
                <a:cs typeface="Palatino Linotype"/>
              </a:rPr>
              <a:t>accompanying  </a:t>
            </a:r>
            <a:r>
              <a:rPr sz="1000" dirty="0">
                <a:solidFill>
                  <a:srgbClr val="231F20"/>
                </a:solidFill>
                <a:latin typeface="Palatino Linotype"/>
                <a:cs typeface="Palatino Linotype"/>
              </a:rPr>
              <a:t>Seton lease were also assigned to Central Health. </a:t>
            </a:r>
            <a:r>
              <a:rPr sz="1000" spc="0" dirty="0">
                <a:solidFill>
                  <a:srgbClr val="231F20"/>
                </a:solidFill>
                <a:latin typeface="Palatino Linotype"/>
                <a:cs typeface="Palatino Linotype"/>
              </a:rPr>
              <a:t>These  </a:t>
            </a:r>
            <a:r>
              <a:rPr sz="1000" dirty="0">
                <a:solidFill>
                  <a:srgbClr val="231F20"/>
                </a:solidFill>
                <a:latin typeface="Palatino Linotype"/>
                <a:cs typeface="Palatino Linotype"/>
              </a:rPr>
              <a:t>lease payments support Central Health’s </a:t>
            </a:r>
            <a:r>
              <a:rPr sz="1000" spc="0" dirty="0">
                <a:solidFill>
                  <a:srgbClr val="231F20"/>
                </a:solidFill>
                <a:latin typeface="Palatino Linotype"/>
                <a:cs typeface="Palatino Linotype"/>
              </a:rPr>
              <a:t>funding  </a:t>
            </a:r>
            <a:r>
              <a:rPr sz="1000" dirty="0">
                <a:solidFill>
                  <a:srgbClr val="231F20"/>
                </a:solidFill>
                <a:latin typeface="Palatino Linotype"/>
                <a:cs typeface="Palatino Linotype"/>
              </a:rPr>
              <a:t>for health care services provided to Travis </a:t>
            </a:r>
            <a:r>
              <a:rPr sz="1000" spc="0" dirty="0">
                <a:solidFill>
                  <a:srgbClr val="231F20"/>
                </a:solidFill>
                <a:latin typeface="Palatino Linotype"/>
                <a:cs typeface="Palatino Linotype"/>
              </a:rPr>
              <a:t>County’s  </a:t>
            </a:r>
            <a:r>
              <a:rPr sz="1000" dirty="0">
                <a:solidFill>
                  <a:srgbClr val="231F20"/>
                </a:solidFill>
                <a:latin typeface="Palatino Linotype"/>
                <a:cs typeface="Palatino Linotype"/>
              </a:rPr>
              <a:t>increasing safety-net population and are the </a:t>
            </a:r>
            <a:r>
              <a:rPr sz="1000" spc="0" dirty="0">
                <a:solidFill>
                  <a:srgbClr val="231F20"/>
                </a:solidFill>
                <a:latin typeface="Palatino Linotype"/>
                <a:cs typeface="Palatino Linotype"/>
              </a:rPr>
              <a:t>second  </a:t>
            </a:r>
            <a:r>
              <a:rPr sz="1000" dirty="0">
                <a:solidFill>
                  <a:srgbClr val="231F20"/>
                </a:solidFill>
                <a:latin typeface="Palatino Linotype"/>
                <a:cs typeface="Palatino Linotype"/>
              </a:rPr>
              <a:t>largest source of income for Central</a:t>
            </a:r>
            <a:r>
              <a:rPr sz="1000" spc="125"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p:txBody>
      </p:sp>
      <p:sp>
        <p:nvSpPr>
          <p:cNvPr id="12" name="object 12"/>
          <p:cNvSpPr txBox="1"/>
          <p:nvPr/>
        </p:nvSpPr>
        <p:spPr>
          <a:xfrm>
            <a:off x="454405" y="5085579"/>
            <a:ext cx="3183255" cy="2628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Improving the Future of Local Health</a:t>
            </a:r>
            <a:r>
              <a:rPr sz="1000" b="1" spc="165" dirty="0">
                <a:solidFill>
                  <a:srgbClr val="231F20"/>
                </a:solidFill>
                <a:latin typeface="Palatino Linotype"/>
                <a:cs typeface="Palatino Linotype"/>
              </a:rPr>
              <a:t> </a:t>
            </a:r>
            <a:r>
              <a:rPr sz="1000" b="1" dirty="0">
                <a:solidFill>
                  <a:srgbClr val="231F20"/>
                </a:solidFill>
                <a:latin typeface="Palatino Linotype"/>
                <a:cs typeface="Palatino Linotype"/>
              </a:rPr>
              <a:t>Care</a:t>
            </a:r>
            <a:endParaRPr sz="1000">
              <a:latin typeface="Palatino Linotype"/>
              <a:cs typeface="Palatino Linotype"/>
            </a:endParaRPr>
          </a:p>
          <a:p>
            <a:pPr marL="12700" marR="5080" algn="just">
              <a:lnSpc>
                <a:spcPct val="116700"/>
              </a:lnSpc>
              <a:spcBef>
                <a:spcPts val="450"/>
              </a:spcBef>
            </a:pPr>
            <a:r>
              <a:rPr sz="1000" dirty="0">
                <a:solidFill>
                  <a:srgbClr val="231F20"/>
                </a:solidFill>
                <a:latin typeface="Palatino Linotype"/>
                <a:cs typeface="Palatino Linotype"/>
              </a:rPr>
              <a:t>In 2011, </a:t>
            </a:r>
            <a:r>
              <a:rPr sz="1000" spc="-10" dirty="0">
                <a:solidFill>
                  <a:srgbClr val="231F20"/>
                </a:solidFill>
                <a:latin typeface="Palatino Linotype"/>
                <a:cs typeface="Palatino Linotype"/>
              </a:rPr>
              <a:t>Texas </a:t>
            </a:r>
            <a:r>
              <a:rPr sz="1000" spc="-5" dirty="0">
                <a:solidFill>
                  <a:srgbClr val="231F20"/>
                </a:solidFill>
                <a:latin typeface="Palatino Linotype"/>
                <a:cs typeface="Palatino Linotype"/>
              </a:rPr>
              <a:t>received </a:t>
            </a:r>
            <a:r>
              <a:rPr sz="1000" dirty="0">
                <a:solidFill>
                  <a:srgbClr val="231F20"/>
                </a:solidFill>
                <a:latin typeface="Palatino Linotype"/>
                <a:cs typeface="Palatino Linotype"/>
              </a:rPr>
              <a:t>approval from the Centers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Medicare and Medicaid Services (CMS) to </a:t>
            </a:r>
            <a:r>
              <a:rPr sz="1000" spc="0" dirty="0">
                <a:solidFill>
                  <a:srgbClr val="231F20"/>
                </a:solidFill>
                <a:latin typeface="Palatino Linotype"/>
                <a:cs typeface="Palatino Linotype"/>
              </a:rPr>
              <a:t>operate  </a:t>
            </a:r>
            <a:r>
              <a:rPr sz="1000" dirty="0">
                <a:solidFill>
                  <a:srgbClr val="231F20"/>
                </a:solidFill>
                <a:latin typeface="Palatino Linotype"/>
                <a:cs typeface="Palatino Linotype"/>
              </a:rPr>
              <a:t>the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Healthcare Transformation and Quality  Improvement</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Program</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through</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a</a:t>
            </a:r>
            <a:r>
              <a:rPr sz="1000" spc="-35" dirty="0">
                <a:solidFill>
                  <a:srgbClr val="231F20"/>
                </a:solidFill>
                <a:latin typeface="Palatino Linotype"/>
                <a:cs typeface="Palatino Linotype"/>
              </a:rPr>
              <a:t> </a:t>
            </a:r>
            <a:r>
              <a:rPr sz="1000" spc="-5" dirty="0">
                <a:solidFill>
                  <a:srgbClr val="231F20"/>
                </a:solidFill>
                <a:latin typeface="Palatino Linotype"/>
                <a:cs typeface="Palatino Linotype"/>
              </a:rPr>
              <a:t>waiver</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of</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Section</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1115  </a:t>
            </a:r>
            <a:r>
              <a:rPr sz="1000" dirty="0">
                <a:solidFill>
                  <a:srgbClr val="231F20"/>
                </a:solidFill>
                <a:latin typeface="Palatino Linotype"/>
                <a:cs typeface="Palatino Linotype"/>
              </a:rPr>
              <a:t>of the Social Security Act (the Waiver). In 2012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asked Travis County voters for an increased tax  rate to provide adequate local matching funds for the  </a:t>
            </a:r>
            <a:r>
              <a:rPr sz="1000" spc="-10" dirty="0">
                <a:solidFill>
                  <a:srgbClr val="231F20"/>
                </a:solidFill>
                <a:latin typeface="Palatino Linotype"/>
                <a:cs typeface="Palatino Linotype"/>
              </a:rPr>
              <a:t>Waiver. </a:t>
            </a:r>
            <a:r>
              <a:rPr sz="1000" dirty="0">
                <a:solidFill>
                  <a:srgbClr val="231F20"/>
                </a:solidFill>
                <a:latin typeface="Palatino Linotype"/>
                <a:cs typeface="Palatino Linotype"/>
              </a:rPr>
              <a:t>Following a successful referendum,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increased its tax rate in </a:t>
            </a:r>
            <a:r>
              <a:rPr sz="1000" spc="-5" dirty="0">
                <a:solidFill>
                  <a:srgbClr val="231F20"/>
                </a:solidFill>
                <a:latin typeface="Palatino Linotype"/>
                <a:cs typeface="Palatino Linotype"/>
              </a:rPr>
              <a:t>fiscal </a:t>
            </a:r>
            <a:r>
              <a:rPr sz="1000" dirty="0">
                <a:solidFill>
                  <a:srgbClr val="231F20"/>
                </a:solidFill>
                <a:latin typeface="Palatino Linotype"/>
                <a:cs typeface="Palatino Linotype"/>
              </a:rPr>
              <a:t>year 2014 by </a:t>
            </a:r>
            <a:r>
              <a:rPr sz="1000" spc="-10" dirty="0">
                <a:solidFill>
                  <a:srgbClr val="231F20"/>
                </a:solidFill>
                <a:latin typeface="Palatino Linotype"/>
                <a:cs typeface="Palatino Linotype"/>
              </a:rPr>
              <a:t>five  </a:t>
            </a:r>
            <a:r>
              <a:rPr sz="1000" dirty="0">
                <a:solidFill>
                  <a:srgbClr val="231F20"/>
                </a:solidFill>
                <a:latin typeface="Palatino Linotype"/>
                <a:cs typeface="Palatino Linotype"/>
              </a:rPr>
              <a:t>cents (63 percent) to 12.9 cents per $100 of </a:t>
            </a:r>
            <a:r>
              <a:rPr sz="1000" spc="0" dirty="0">
                <a:solidFill>
                  <a:srgbClr val="231F20"/>
                </a:solidFill>
                <a:latin typeface="Palatino Linotype"/>
                <a:cs typeface="Palatino Linotype"/>
              </a:rPr>
              <a:t>assessed  </a:t>
            </a:r>
            <a:r>
              <a:rPr sz="1000" dirty="0">
                <a:solidFill>
                  <a:srgbClr val="231F20"/>
                </a:solidFill>
                <a:latin typeface="Palatino Linotype"/>
                <a:cs typeface="Palatino Linotype"/>
              </a:rPr>
              <a:t>property value. This commitment of additional tax  dollars demonstrates residents’ commitment to </a:t>
            </a:r>
            <a:r>
              <a:rPr sz="1000" spc="0" dirty="0">
                <a:solidFill>
                  <a:srgbClr val="231F20"/>
                </a:solidFill>
                <a:latin typeface="Palatino Linotype"/>
                <a:cs typeface="Palatino Linotype"/>
              </a:rPr>
              <a:t>support  </a:t>
            </a:r>
            <a:r>
              <a:rPr sz="1000" dirty="0">
                <a:solidFill>
                  <a:srgbClr val="231F20"/>
                </a:solidFill>
                <a:latin typeface="Palatino Linotype"/>
                <a:cs typeface="Palatino Linotype"/>
              </a:rPr>
              <a:t>the mission and work of Central</a:t>
            </a:r>
            <a:r>
              <a:rPr sz="1000" spc="13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p:txBody>
      </p:sp>
      <p:sp>
        <p:nvSpPr>
          <p:cNvPr id="13" name="object 13"/>
          <p:cNvSpPr txBox="1"/>
          <p:nvPr/>
        </p:nvSpPr>
        <p:spPr>
          <a:xfrm>
            <a:off x="3929126" y="1707378"/>
            <a:ext cx="3182620" cy="1092200"/>
          </a:xfrm>
          <a:prstGeom prst="rect">
            <a:avLst/>
          </a:prstGeom>
        </p:spPr>
        <p:txBody>
          <a:bodyPr vert="horz" wrap="square" lIns="0" tIns="12700" rIns="0" bIns="0" rtlCol="0">
            <a:spAutoFit/>
          </a:bodyPr>
          <a:lstStyle/>
          <a:p>
            <a:pPr marL="12700" marR="5080" algn="just">
              <a:lnSpc>
                <a:spcPct val="116700"/>
              </a:lnSpc>
              <a:spcBef>
                <a:spcPts val="100"/>
              </a:spcBef>
            </a:pPr>
            <a:r>
              <a:rPr sz="1000" dirty="0">
                <a:solidFill>
                  <a:srgbClr val="231F20"/>
                </a:solidFill>
                <a:latin typeface="Palatino Linotype"/>
                <a:cs typeface="Palatino Linotype"/>
              </a:rPr>
              <a:t>Local public funding and matching federal </a:t>
            </a:r>
            <a:r>
              <a:rPr sz="1000" spc="0" dirty="0">
                <a:solidFill>
                  <a:srgbClr val="231F20"/>
                </a:solidFill>
                <a:latin typeface="Palatino Linotype"/>
                <a:cs typeface="Palatino Linotype"/>
              </a:rPr>
              <a:t>Medicaid  </a:t>
            </a:r>
            <a:r>
              <a:rPr sz="1000" dirty="0">
                <a:solidFill>
                  <a:srgbClr val="231F20"/>
                </a:solidFill>
                <a:latin typeface="Palatino Linotype"/>
                <a:cs typeface="Palatino Linotype"/>
              </a:rPr>
              <a:t>dollars serve as the funding sources for the </a:t>
            </a:r>
            <a:r>
              <a:rPr sz="1000" spc="-10" dirty="0">
                <a:solidFill>
                  <a:srgbClr val="231F20"/>
                </a:solidFill>
                <a:latin typeface="Palatino Linotype"/>
                <a:cs typeface="Palatino Linotype"/>
              </a:rPr>
              <a:t>Waiver  </a:t>
            </a:r>
            <a:r>
              <a:rPr sz="1000" dirty="0">
                <a:solidFill>
                  <a:srgbClr val="231F20"/>
                </a:solidFill>
                <a:latin typeface="Palatino Linotype"/>
                <a:cs typeface="Palatino Linotype"/>
              </a:rPr>
              <a:t>program. The tax referendum and the </a:t>
            </a:r>
            <a:r>
              <a:rPr sz="1000" spc="-10" dirty="0">
                <a:solidFill>
                  <a:srgbClr val="231F20"/>
                </a:solidFill>
                <a:latin typeface="Palatino Linotype"/>
                <a:cs typeface="Palatino Linotype"/>
              </a:rPr>
              <a:t>Waiver </a:t>
            </a:r>
            <a:r>
              <a:rPr sz="1000" dirty="0">
                <a:solidFill>
                  <a:srgbClr val="231F20"/>
                </a:solidFill>
                <a:latin typeface="Palatino Linotype"/>
                <a:cs typeface="Palatino Linotype"/>
              </a:rPr>
              <a:t>provide  Central Health and Seton the opportunity to transform  and make significant enhancements to the 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safety net,</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including:</a:t>
            </a:r>
            <a:endParaRPr sz="1000">
              <a:latin typeface="Palatino Linotype"/>
              <a:cs typeface="Palatino Linotype"/>
            </a:endParaRPr>
          </a:p>
        </p:txBody>
      </p:sp>
      <p:sp>
        <p:nvSpPr>
          <p:cNvPr id="14" name="object 14"/>
          <p:cNvSpPr txBox="1"/>
          <p:nvPr/>
        </p:nvSpPr>
        <p:spPr>
          <a:xfrm>
            <a:off x="3929126" y="2831328"/>
            <a:ext cx="3181350" cy="2032000"/>
          </a:xfrm>
          <a:prstGeom prst="rect">
            <a:avLst/>
          </a:prstGeom>
        </p:spPr>
        <p:txBody>
          <a:bodyPr vert="horz" wrap="square" lIns="0" tIns="12700" rIns="0" bIns="0" rtlCol="0">
            <a:spAutoFit/>
          </a:bodyPr>
          <a:lstStyle/>
          <a:p>
            <a:pPr marL="241300" marR="43815"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A new teaching hospital, Dell Seton, to replace the  aging</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UMCB;</a:t>
            </a:r>
            <a:endParaRPr sz="1000">
              <a:latin typeface="Palatino Linotype"/>
              <a:cs typeface="Palatino Linotype"/>
            </a:endParaRPr>
          </a:p>
          <a:p>
            <a:pPr marL="241300" marR="238125" indent="-228600" algn="just">
              <a:lnSpc>
                <a:spcPct val="116700"/>
              </a:lnSpc>
              <a:spcBef>
                <a:spcPts val="450"/>
              </a:spcBef>
              <a:buChar char="•"/>
              <a:tabLst>
                <a:tab pos="241300" algn="l"/>
              </a:tabLst>
            </a:pPr>
            <a:r>
              <a:rPr sz="1000" dirty="0">
                <a:solidFill>
                  <a:srgbClr val="231F20"/>
                </a:solidFill>
                <a:latin typeface="Palatino Linotype"/>
                <a:cs typeface="Palatino Linotype"/>
              </a:rPr>
              <a:t>A medical school on The University of </a:t>
            </a:r>
            <a:r>
              <a:rPr sz="1000" spc="-10" dirty="0">
                <a:solidFill>
                  <a:srgbClr val="231F20"/>
                </a:solidFill>
                <a:latin typeface="Palatino Linotype"/>
                <a:cs typeface="Palatino Linotype"/>
              </a:rPr>
              <a:t>Texas </a:t>
            </a:r>
            <a:r>
              <a:rPr sz="1000" spc="0" dirty="0">
                <a:solidFill>
                  <a:srgbClr val="231F20"/>
                </a:solidFill>
                <a:latin typeface="Palatino Linotype"/>
                <a:cs typeface="Palatino Linotype"/>
              </a:rPr>
              <a:t>at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campus (the Dell Medical School at </a:t>
            </a:r>
            <a:r>
              <a:rPr sz="1000" spc="0" dirty="0">
                <a:solidFill>
                  <a:srgbClr val="231F20"/>
                </a:solidFill>
                <a:latin typeface="Palatino Linotype"/>
                <a:cs typeface="Palatino Linotype"/>
              </a:rPr>
              <a:t>The  </a:t>
            </a:r>
            <a:r>
              <a:rPr sz="1000" dirty="0">
                <a:solidFill>
                  <a:srgbClr val="231F20"/>
                </a:solidFill>
                <a:latin typeface="Palatino Linotype"/>
                <a:cs typeface="Palatino Linotype"/>
              </a:rPr>
              <a:t>University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at</a:t>
            </a:r>
            <a:r>
              <a:rPr sz="1000" spc="50" dirty="0">
                <a:solidFill>
                  <a:srgbClr val="231F20"/>
                </a:solidFill>
                <a:latin typeface="Palatino Linotype"/>
                <a:cs typeface="Palatino Linotype"/>
              </a:rPr>
              <a:t> </a:t>
            </a:r>
            <a:r>
              <a:rPr sz="1000" spc="-10" dirty="0">
                <a:solidFill>
                  <a:srgbClr val="231F20"/>
                </a:solidFill>
                <a:latin typeface="Palatino Linotype"/>
                <a:cs typeface="Palatino Linotype"/>
              </a:rPr>
              <a:t>Austin);</a:t>
            </a:r>
            <a:endParaRPr sz="1000">
              <a:latin typeface="Palatino Linotype"/>
              <a:cs typeface="Palatino Linotype"/>
            </a:endParaRPr>
          </a:p>
          <a:p>
            <a:pPr marL="241300" marR="180340" indent="-228600">
              <a:lnSpc>
                <a:spcPct val="116700"/>
              </a:lnSpc>
              <a:spcBef>
                <a:spcPts val="445"/>
              </a:spcBef>
              <a:buChar char="•"/>
              <a:tabLst>
                <a:tab pos="240665" algn="l"/>
                <a:tab pos="241300" algn="l"/>
              </a:tabLst>
            </a:pPr>
            <a:r>
              <a:rPr sz="1000" dirty="0">
                <a:solidFill>
                  <a:srgbClr val="231F20"/>
                </a:solidFill>
                <a:latin typeface="Palatino Linotype"/>
                <a:cs typeface="Palatino Linotype"/>
              </a:rPr>
              <a:t>Improved and expanded specialty care </a:t>
            </a:r>
            <a:r>
              <a:rPr sz="1000" spc="0" dirty="0">
                <a:solidFill>
                  <a:srgbClr val="231F20"/>
                </a:solidFill>
                <a:latin typeface="Palatino Linotype"/>
                <a:cs typeface="Palatino Linotype"/>
              </a:rPr>
              <a:t>services;  and</a:t>
            </a:r>
            <a:endParaRPr sz="1000">
              <a:latin typeface="Palatino Linotype"/>
              <a:cs typeface="Palatino Linotype"/>
            </a:endParaRPr>
          </a:p>
          <a:p>
            <a:pPr marL="241300" marR="108585"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An infrastructure to create an integrated delivery  </a:t>
            </a:r>
            <a:r>
              <a:rPr sz="1000" spc="0" dirty="0">
                <a:solidFill>
                  <a:srgbClr val="231F20"/>
                </a:solidFill>
                <a:latin typeface="Palatino Linotype"/>
                <a:cs typeface="Palatino Linotype"/>
              </a:rPr>
              <a:t>system.</a:t>
            </a:r>
            <a:endParaRPr sz="1000">
              <a:latin typeface="Palatino Linotype"/>
              <a:cs typeface="Palatino Linotype"/>
            </a:endParaRPr>
          </a:p>
          <a:p>
            <a:pPr marL="12700">
              <a:lnSpc>
                <a:spcPct val="100000"/>
              </a:lnSpc>
              <a:spcBef>
                <a:spcPts val="650"/>
              </a:spcBef>
              <a:tabLst>
                <a:tab pos="318135" algn="l"/>
                <a:tab pos="895350" algn="l"/>
                <a:tab pos="1435735" algn="l"/>
                <a:tab pos="1958975" algn="l"/>
                <a:tab pos="2574290" algn="l"/>
                <a:tab pos="2988310" algn="l"/>
              </a:tabLst>
            </a:pPr>
            <a:r>
              <a:rPr sz="1000" spc="5" dirty="0">
                <a:solidFill>
                  <a:srgbClr val="231F20"/>
                </a:solidFill>
                <a:latin typeface="Palatino Linotype"/>
                <a:cs typeface="Palatino Linotype"/>
              </a:rPr>
              <a:t>A</a:t>
            </a:r>
            <a:r>
              <a:rPr sz="1000" dirty="0">
                <a:solidFill>
                  <a:srgbClr val="231F20"/>
                </a:solidFill>
                <a:latin typeface="Palatino Linotype"/>
                <a:cs typeface="Palatino Linotype"/>
              </a:rPr>
              <a:t>s	</a:t>
            </a:r>
            <a:r>
              <a:rPr sz="1000" spc="5" dirty="0">
                <a:solidFill>
                  <a:srgbClr val="231F20"/>
                </a:solidFill>
                <a:latin typeface="Palatino Linotype"/>
                <a:cs typeface="Palatino Linotype"/>
              </a:rPr>
              <a:t>Centra</a:t>
            </a:r>
            <a:r>
              <a:rPr sz="1000" dirty="0">
                <a:solidFill>
                  <a:srgbClr val="231F20"/>
                </a:solidFill>
                <a:latin typeface="Palatino Linotype"/>
                <a:cs typeface="Palatino Linotype"/>
              </a:rPr>
              <a:t>l	</a:t>
            </a:r>
            <a:r>
              <a:rPr sz="1000" spc="0" dirty="0">
                <a:solidFill>
                  <a:srgbClr val="231F20"/>
                </a:solidFill>
                <a:latin typeface="Palatino Linotype"/>
                <a:cs typeface="Palatino Linotype"/>
              </a:rPr>
              <a:t>Healt</a:t>
            </a:r>
            <a:r>
              <a:rPr sz="1000" dirty="0">
                <a:solidFill>
                  <a:srgbClr val="231F20"/>
                </a:solidFill>
                <a:latin typeface="Palatino Linotype"/>
                <a:cs typeface="Palatino Linotype"/>
              </a:rPr>
              <a:t>h	</a:t>
            </a:r>
            <a:r>
              <a:rPr sz="1000" spc="5" dirty="0">
                <a:solidFill>
                  <a:srgbClr val="231F20"/>
                </a:solidFill>
                <a:latin typeface="Palatino Linotype"/>
                <a:cs typeface="Palatino Linotype"/>
              </a:rPr>
              <a:t>mo</a:t>
            </a:r>
            <a:r>
              <a:rPr sz="1000" spc="-10" dirty="0">
                <a:solidFill>
                  <a:srgbClr val="231F20"/>
                </a:solidFill>
                <a:latin typeface="Palatino Linotype"/>
                <a:cs typeface="Palatino Linotype"/>
              </a:rPr>
              <a:t>v</a:t>
            </a:r>
            <a:r>
              <a:rPr sz="1000" spc="5" dirty="0">
                <a:solidFill>
                  <a:srgbClr val="231F20"/>
                </a:solidFill>
                <a:latin typeface="Palatino Linotype"/>
                <a:cs typeface="Palatino Linotype"/>
              </a:rPr>
              <a:t>e</a:t>
            </a:r>
            <a:r>
              <a:rPr sz="1000" dirty="0">
                <a:solidFill>
                  <a:srgbClr val="231F20"/>
                </a:solidFill>
                <a:latin typeface="Palatino Linotype"/>
                <a:cs typeface="Palatino Linotype"/>
              </a:rPr>
              <a:t>s	</a:t>
            </a:r>
            <a:r>
              <a:rPr sz="1000" spc="5" dirty="0">
                <a:solidFill>
                  <a:srgbClr val="231F20"/>
                </a:solidFill>
                <a:latin typeface="Palatino Linotype"/>
                <a:cs typeface="Palatino Linotype"/>
              </a:rPr>
              <a:t>for</a:t>
            </a:r>
            <a:r>
              <a:rPr sz="1000" spc="-20" dirty="0">
                <a:solidFill>
                  <a:srgbClr val="231F20"/>
                </a:solidFill>
                <a:latin typeface="Palatino Linotype"/>
                <a:cs typeface="Palatino Linotype"/>
              </a:rPr>
              <a:t>w</a:t>
            </a:r>
            <a:r>
              <a:rPr sz="1000" spc="5" dirty="0">
                <a:solidFill>
                  <a:srgbClr val="231F20"/>
                </a:solidFill>
                <a:latin typeface="Palatino Linotype"/>
                <a:cs typeface="Palatino Linotype"/>
              </a:rPr>
              <a:t>ar</a:t>
            </a:r>
            <a:r>
              <a:rPr sz="1000" dirty="0">
                <a:solidFill>
                  <a:srgbClr val="231F20"/>
                </a:solidFill>
                <a:latin typeface="Palatino Linotype"/>
                <a:cs typeface="Palatino Linotype"/>
              </a:rPr>
              <a:t>d	</a:t>
            </a:r>
            <a:r>
              <a:rPr sz="1000" spc="5" dirty="0">
                <a:solidFill>
                  <a:srgbClr val="231F20"/>
                </a:solidFill>
                <a:latin typeface="Palatino Linotype"/>
                <a:cs typeface="Palatino Linotype"/>
              </a:rPr>
              <a:t>wit</a:t>
            </a:r>
            <a:r>
              <a:rPr sz="1000" dirty="0">
                <a:solidFill>
                  <a:srgbClr val="231F20"/>
                </a:solidFill>
                <a:latin typeface="Palatino Linotype"/>
                <a:cs typeface="Palatino Linotype"/>
              </a:rPr>
              <a:t>h	</a:t>
            </a:r>
            <a:r>
              <a:rPr sz="1000" spc="0" dirty="0">
                <a:solidFill>
                  <a:srgbClr val="231F20"/>
                </a:solidFill>
                <a:latin typeface="Palatino Linotype"/>
                <a:cs typeface="Palatino Linotype"/>
              </a:rPr>
              <a:t>the</a:t>
            </a:r>
            <a:endParaRPr sz="1000">
              <a:latin typeface="Palatino Linotype"/>
              <a:cs typeface="Palatino Linotype"/>
            </a:endParaRPr>
          </a:p>
        </p:txBody>
      </p:sp>
      <p:sp>
        <p:nvSpPr>
          <p:cNvPr id="15" name="object 15"/>
          <p:cNvSpPr txBox="1"/>
          <p:nvPr/>
        </p:nvSpPr>
        <p:spPr>
          <a:xfrm>
            <a:off x="3929126" y="4837929"/>
            <a:ext cx="3181985" cy="381000"/>
          </a:xfrm>
          <a:prstGeom prst="rect">
            <a:avLst/>
          </a:prstGeom>
        </p:spPr>
        <p:txBody>
          <a:bodyPr vert="horz" wrap="square" lIns="0" tIns="38100" rIns="0" bIns="0" rtlCol="0">
            <a:spAutoFit/>
          </a:bodyPr>
          <a:lstStyle/>
          <a:p>
            <a:pPr marL="12700">
              <a:lnSpc>
                <a:spcPct val="100000"/>
              </a:lnSpc>
              <a:spcBef>
                <a:spcPts val="300"/>
              </a:spcBef>
            </a:pPr>
            <a:r>
              <a:rPr sz="1000" dirty="0">
                <a:solidFill>
                  <a:srgbClr val="231F20"/>
                </a:solidFill>
                <a:latin typeface="Palatino Linotype"/>
                <a:cs typeface="Palatino Linotype"/>
              </a:rPr>
              <a:t>redevelopment   of   the   Central   Health</a:t>
            </a:r>
            <a:r>
              <a:rPr sz="1000" spc="185" dirty="0">
                <a:solidFill>
                  <a:srgbClr val="231F20"/>
                </a:solidFill>
                <a:latin typeface="Palatino Linotype"/>
                <a:cs typeface="Palatino Linotype"/>
              </a:rPr>
              <a:t> </a:t>
            </a:r>
            <a:r>
              <a:rPr sz="1000" spc="0" dirty="0">
                <a:solidFill>
                  <a:srgbClr val="231F20"/>
                </a:solidFill>
                <a:latin typeface="Palatino Linotype"/>
                <a:cs typeface="Palatino Linotype"/>
              </a:rPr>
              <a:t>Brackenridge</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Campus, it is </a:t>
            </a:r>
            <a:r>
              <a:rPr sz="1000" spc="-5" dirty="0">
                <a:solidFill>
                  <a:srgbClr val="231F20"/>
                </a:solidFill>
                <a:latin typeface="Palatino Linotype"/>
                <a:cs typeface="Palatino Linotype"/>
              </a:rPr>
              <a:t>committed </a:t>
            </a:r>
            <a:r>
              <a:rPr sz="1000" dirty="0">
                <a:solidFill>
                  <a:srgbClr val="231F20"/>
                </a:solidFill>
                <a:latin typeface="Palatino Linotype"/>
                <a:cs typeface="Palatino Linotype"/>
              </a:rPr>
              <a:t>to honoring residents’</a:t>
            </a:r>
            <a:r>
              <a:rPr sz="1000" spc="65" dirty="0">
                <a:solidFill>
                  <a:srgbClr val="231F20"/>
                </a:solidFill>
                <a:latin typeface="Palatino Linotype"/>
                <a:cs typeface="Palatino Linotype"/>
              </a:rPr>
              <a:t> </a:t>
            </a:r>
            <a:r>
              <a:rPr sz="1000" spc="0" dirty="0">
                <a:solidFill>
                  <a:srgbClr val="231F20"/>
                </a:solidFill>
                <a:latin typeface="Palatino Linotype"/>
                <a:cs typeface="Palatino Linotype"/>
              </a:rPr>
              <a:t>support</a:t>
            </a:r>
            <a:endParaRPr sz="1000">
              <a:latin typeface="Palatino Linotype"/>
              <a:cs typeface="Palatino Linotype"/>
            </a:endParaRPr>
          </a:p>
        </p:txBody>
      </p:sp>
      <p:sp>
        <p:nvSpPr>
          <p:cNvPr id="16" name="object 16"/>
          <p:cNvSpPr txBox="1"/>
          <p:nvPr/>
        </p:nvSpPr>
        <p:spPr>
          <a:xfrm>
            <a:off x="3929126" y="5193529"/>
            <a:ext cx="3182620" cy="3810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by creating spaces that will serve Travis </a:t>
            </a:r>
            <a:r>
              <a:rPr sz="1000" spc="0" dirty="0">
                <a:solidFill>
                  <a:srgbClr val="231F20"/>
                </a:solidFill>
                <a:latin typeface="Palatino Linotype"/>
                <a:cs typeface="Palatino Linotype"/>
              </a:rPr>
              <a:t>County  </a:t>
            </a:r>
            <a:r>
              <a:rPr sz="1000" dirty="0">
                <a:solidFill>
                  <a:srgbClr val="231F20"/>
                </a:solidFill>
                <a:latin typeface="Palatino Linotype"/>
                <a:cs typeface="Palatino Linotype"/>
              </a:rPr>
              <a:t>residents' health and wellness</a:t>
            </a:r>
            <a:r>
              <a:rPr sz="1000" spc="75" dirty="0">
                <a:solidFill>
                  <a:srgbClr val="231F20"/>
                </a:solidFill>
                <a:latin typeface="Palatino Linotype"/>
                <a:cs typeface="Palatino Linotype"/>
              </a:rPr>
              <a:t> </a:t>
            </a:r>
            <a:r>
              <a:rPr sz="1000" dirty="0">
                <a:solidFill>
                  <a:srgbClr val="231F20"/>
                </a:solidFill>
                <a:latin typeface="Palatino Linotype"/>
                <a:cs typeface="Palatino Linotype"/>
              </a:rPr>
              <a:t>needs.</a:t>
            </a:r>
            <a:endParaRPr sz="1000">
              <a:latin typeface="Palatino Linotype"/>
              <a:cs typeface="Palatino Linotype"/>
            </a:endParaRPr>
          </a:p>
        </p:txBody>
      </p:sp>
      <p:sp>
        <p:nvSpPr>
          <p:cNvPr id="17" name="object 17"/>
          <p:cNvSpPr/>
          <p:nvPr/>
        </p:nvSpPr>
        <p:spPr>
          <a:xfrm>
            <a:off x="3926966" y="6182867"/>
            <a:ext cx="3164573" cy="2468880"/>
          </a:xfrm>
          <a:prstGeom prst="rect">
            <a:avLst/>
          </a:prstGeom>
          <a:blipFill>
            <a:blip r:embed="rId4" cstate="print"/>
            <a:stretch>
              <a:fillRect/>
            </a:stretch>
          </a:blipFill>
        </p:spPr>
        <p:txBody>
          <a:bodyPr wrap="square" lIns="0" tIns="0" rIns="0" bIns="0" rtlCol="0"/>
          <a:lstStyle/>
          <a:p>
            <a:endParaRPr/>
          </a:p>
        </p:txBody>
      </p:sp>
      <p:sp>
        <p:nvSpPr>
          <p:cNvPr id="18" name="object 18"/>
          <p:cNvSpPr txBox="1"/>
          <p:nvPr/>
        </p:nvSpPr>
        <p:spPr>
          <a:xfrm>
            <a:off x="3926966" y="8651747"/>
            <a:ext cx="3159760" cy="492759"/>
          </a:xfrm>
          <a:prstGeom prst="rect">
            <a:avLst/>
          </a:prstGeom>
          <a:solidFill>
            <a:srgbClr val="5A335B"/>
          </a:solidFill>
        </p:spPr>
        <p:txBody>
          <a:bodyPr vert="horz" wrap="square" lIns="0" tIns="7620" rIns="0" bIns="0" rtlCol="0">
            <a:spAutoFit/>
          </a:bodyPr>
          <a:lstStyle/>
          <a:p>
            <a:pPr marL="95885" marR="180975">
              <a:lnSpc>
                <a:spcPct val="111100"/>
              </a:lnSpc>
              <a:spcBef>
                <a:spcPts val="60"/>
              </a:spcBef>
            </a:pPr>
            <a:r>
              <a:rPr sz="900" dirty="0">
                <a:solidFill>
                  <a:srgbClr val="FFFFFF"/>
                </a:solidFill>
                <a:latin typeface="Trebuchet MS"/>
                <a:cs typeface="Trebuchet MS"/>
              </a:rPr>
              <a:t>Central Health partners with and enlists the assistance  of local hospitals, </a:t>
            </a:r>
            <a:r>
              <a:rPr sz="900" spc="-10" dirty="0">
                <a:solidFill>
                  <a:srgbClr val="FFFFFF"/>
                </a:solidFill>
                <a:latin typeface="Trebuchet MS"/>
                <a:cs typeface="Trebuchet MS"/>
              </a:rPr>
              <a:t>nonprofits, </a:t>
            </a:r>
            <a:r>
              <a:rPr sz="900" dirty="0">
                <a:solidFill>
                  <a:srgbClr val="FFFFFF"/>
                </a:solidFill>
                <a:latin typeface="Trebuchet MS"/>
                <a:cs typeface="Trebuchet MS"/>
              </a:rPr>
              <a:t>educational institutions  and the community at</a:t>
            </a:r>
            <a:r>
              <a:rPr sz="900" spc="50" dirty="0">
                <a:solidFill>
                  <a:srgbClr val="FFFFFF"/>
                </a:solidFill>
                <a:latin typeface="Trebuchet MS"/>
                <a:cs typeface="Trebuchet MS"/>
              </a:rPr>
              <a:t> </a:t>
            </a:r>
            <a:r>
              <a:rPr sz="900" dirty="0">
                <a:solidFill>
                  <a:srgbClr val="FFFFFF"/>
                </a:solidFill>
                <a:latin typeface="Trebuchet MS"/>
                <a:cs typeface="Trebuchet MS"/>
              </a:rPr>
              <a:t>large.</a:t>
            </a:r>
            <a:endParaRPr sz="9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73100" y="787400"/>
            <a:ext cx="6391910" cy="1488440"/>
          </a:xfrm>
          <a:prstGeom prst="rect">
            <a:avLst/>
          </a:prstGeom>
        </p:spPr>
        <p:txBody>
          <a:bodyPr vert="horz" wrap="square" lIns="0" tIns="12700" rIns="0" bIns="0" rtlCol="0">
            <a:spAutoFit/>
          </a:bodyPr>
          <a:lstStyle/>
          <a:p>
            <a:pPr marL="12700">
              <a:lnSpc>
                <a:spcPts val="3960"/>
              </a:lnSpc>
              <a:spcBef>
                <a:spcPts val="100"/>
              </a:spcBef>
            </a:pPr>
            <a:r>
              <a:rPr sz="3600" b="1" spc="15" dirty="0">
                <a:solidFill>
                  <a:srgbClr val="7ECDC3"/>
                </a:solidFill>
                <a:latin typeface="Century Gothic"/>
                <a:cs typeface="Century Gothic"/>
              </a:rPr>
              <a:t>II. </a:t>
            </a:r>
            <a:r>
              <a:rPr sz="3600" b="1" spc="25" dirty="0">
                <a:solidFill>
                  <a:srgbClr val="7ECDC3"/>
                </a:solidFill>
                <a:latin typeface="Century Gothic"/>
                <a:cs typeface="Century Gothic"/>
              </a:rPr>
              <a:t>REQUEST</a:t>
            </a:r>
            <a:r>
              <a:rPr sz="3600" b="1" spc="110" dirty="0">
                <a:solidFill>
                  <a:srgbClr val="7ECDC3"/>
                </a:solidFill>
                <a:latin typeface="Century Gothic"/>
                <a:cs typeface="Century Gothic"/>
              </a:rPr>
              <a:t> </a:t>
            </a:r>
            <a:r>
              <a:rPr sz="3600" b="1" spc="25" dirty="0">
                <a:solidFill>
                  <a:srgbClr val="7ECDC3"/>
                </a:solidFill>
                <a:latin typeface="Century Gothic"/>
                <a:cs typeface="Century Gothic"/>
              </a:rPr>
              <a:t>FOR</a:t>
            </a:r>
            <a:endParaRPr sz="3600">
              <a:latin typeface="Century Gothic"/>
              <a:cs typeface="Century Gothic"/>
            </a:endParaRPr>
          </a:p>
          <a:p>
            <a:pPr marL="507365" marR="5080" indent="-635">
              <a:lnSpc>
                <a:spcPts val="3600"/>
              </a:lnSpc>
              <a:spcBef>
                <a:spcPts val="360"/>
              </a:spcBef>
            </a:pPr>
            <a:r>
              <a:rPr sz="3600" b="1" spc="25" dirty="0">
                <a:solidFill>
                  <a:srgbClr val="7ECDC3"/>
                </a:solidFill>
                <a:latin typeface="Century Gothic"/>
                <a:cs typeface="Century Gothic"/>
              </a:rPr>
              <a:t>QUALIFICATIONS PROCESS  </a:t>
            </a:r>
            <a:r>
              <a:rPr sz="3600" b="1" spc="15" dirty="0">
                <a:solidFill>
                  <a:srgbClr val="7ECDC3"/>
                </a:solidFill>
                <a:latin typeface="Century Gothic"/>
                <a:cs typeface="Century Gothic"/>
              </a:rPr>
              <a:t>AND</a:t>
            </a:r>
            <a:r>
              <a:rPr sz="3600" b="1" spc="60" dirty="0">
                <a:solidFill>
                  <a:srgbClr val="7ECDC3"/>
                </a:solidFill>
                <a:latin typeface="Century Gothic"/>
                <a:cs typeface="Century Gothic"/>
              </a:rPr>
              <a:t> </a:t>
            </a:r>
            <a:r>
              <a:rPr sz="3600" b="1" spc="25" dirty="0">
                <a:solidFill>
                  <a:srgbClr val="7ECDC3"/>
                </a:solidFill>
                <a:latin typeface="Century Gothic"/>
                <a:cs typeface="Century Gothic"/>
              </a:rPr>
              <a:t>REQUIREMENTS</a:t>
            </a:r>
            <a:endParaRPr sz="3600">
              <a:latin typeface="Century Gothic"/>
              <a:cs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17</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369284"/>
            <a:ext cx="3182620" cy="4863465"/>
          </a:xfrm>
          <a:prstGeom prst="rect">
            <a:avLst/>
          </a:prstGeom>
        </p:spPr>
        <p:txBody>
          <a:bodyPr vert="horz" wrap="square" lIns="0" tIns="113030" rIns="0" bIns="0" rtlCol="0">
            <a:spAutoFit/>
          </a:bodyPr>
          <a:lstStyle/>
          <a:p>
            <a:pPr marL="12700">
              <a:lnSpc>
                <a:spcPct val="100000"/>
              </a:lnSpc>
              <a:spcBef>
                <a:spcPts val="890"/>
              </a:spcBef>
            </a:pPr>
            <a:r>
              <a:rPr sz="1200" b="1" dirty="0">
                <a:solidFill>
                  <a:srgbClr val="231F20"/>
                </a:solidFill>
                <a:latin typeface="Trebuchet MS"/>
                <a:cs typeface="Trebuchet MS"/>
              </a:rPr>
              <a:t>A. Purchasing</a:t>
            </a:r>
            <a:r>
              <a:rPr sz="1200" b="1" spc="40" dirty="0">
                <a:solidFill>
                  <a:srgbClr val="231F20"/>
                </a:solidFill>
                <a:latin typeface="Trebuchet MS"/>
                <a:cs typeface="Trebuchet MS"/>
              </a:rPr>
              <a:t> </a:t>
            </a:r>
            <a:r>
              <a:rPr sz="1200" b="1" spc="0" dirty="0">
                <a:solidFill>
                  <a:srgbClr val="231F20"/>
                </a:solidFill>
                <a:latin typeface="Trebuchet MS"/>
                <a:cs typeface="Trebuchet MS"/>
              </a:rPr>
              <a:t>Supervisor</a:t>
            </a:r>
            <a:endParaRPr sz="1200">
              <a:latin typeface="Trebuchet MS"/>
              <a:cs typeface="Trebuchet MS"/>
            </a:endParaRPr>
          </a:p>
          <a:p>
            <a:pPr marL="12700" marR="5715" algn="just">
              <a:lnSpc>
                <a:spcPct val="116700"/>
              </a:lnSpc>
              <a:spcBef>
                <a:spcPts val="459"/>
              </a:spcBef>
            </a:pPr>
            <a:r>
              <a:rPr sz="1000" dirty="0">
                <a:solidFill>
                  <a:srgbClr val="231F20"/>
                </a:solidFill>
                <a:latin typeface="Palatino Linotype"/>
                <a:cs typeface="Palatino Linotype"/>
              </a:rPr>
              <a:t>Central Health has designated a Purchasing </a:t>
            </a:r>
            <a:r>
              <a:rPr sz="1000" spc="0" dirty="0">
                <a:solidFill>
                  <a:srgbClr val="231F20"/>
                </a:solidFill>
                <a:latin typeface="Palatino Linotype"/>
                <a:cs typeface="Palatino Linotype"/>
              </a:rPr>
              <a:t>Supervisor  </a:t>
            </a:r>
            <a:r>
              <a:rPr sz="1000" dirty="0">
                <a:solidFill>
                  <a:srgbClr val="231F20"/>
                </a:solidFill>
                <a:latin typeface="Palatino Linotype"/>
                <a:cs typeface="Palatino Linotype"/>
              </a:rPr>
              <a:t>who is responsible for the conduct of this </a:t>
            </a:r>
            <a:r>
              <a:rPr sz="1000" spc="0" dirty="0">
                <a:solidFill>
                  <a:srgbClr val="231F20"/>
                </a:solidFill>
                <a:latin typeface="Palatino Linotype"/>
                <a:cs typeface="Palatino Linotype"/>
              </a:rPr>
              <a:t>solicitation  </a:t>
            </a:r>
            <a:r>
              <a:rPr sz="1000" dirty="0">
                <a:solidFill>
                  <a:srgbClr val="231F20"/>
                </a:solidFill>
                <a:latin typeface="Palatino Linotype"/>
                <a:cs typeface="Palatino Linotype"/>
              </a:rPr>
              <a:t>process on behalf of Central Health, and whose name,  address and e-mail address are listed</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below.</a:t>
            </a:r>
            <a:endParaRPr sz="1000">
              <a:latin typeface="Palatino Linotype"/>
              <a:cs typeface="Palatino Linotype"/>
            </a:endParaRPr>
          </a:p>
          <a:p>
            <a:pPr marL="12700" marR="5715" algn="just">
              <a:lnSpc>
                <a:spcPct val="116700"/>
              </a:lnSpc>
              <a:spcBef>
                <a:spcPts val="450"/>
              </a:spcBef>
            </a:pPr>
            <a:r>
              <a:rPr sz="1000" dirty="0">
                <a:solidFill>
                  <a:srgbClr val="231F20"/>
                </a:solidFill>
                <a:latin typeface="Palatino Linotype"/>
                <a:cs typeface="Palatino Linotype"/>
              </a:rPr>
              <a:t>All deliveries (including response delivery) should be  addressed as</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follows:</a:t>
            </a:r>
            <a:endParaRPr sz="1000">
              <a:latin typeface="Palatino Linotype"/>
              <a:cs typeface="Palatino Linotype"/>
            </a:endParaRPr>
          </a:p>
          <a:p>
            <a:pPr marL="298450">
              <a:lnSpc>
                <a:spcPct val="100000"/>
              </a:lnSpc>
              <a:spcBef>
                <a:spcPts val="650"/>
              </a:spcBef>
            </a:pPr>
            <a:r>
              <a:rPr sz="1000" b="1" dirty="0">
                <a:solidFill>
                  <a:srgbClr val="231F20"/>
                </a:solidFill>
                <a:latin typeface="Palatino Linotype"/>
                <a:cs typeface="Palatino Linotype"/>
              </a:rPr>
              <a:t>Central</a:t>
            </a:r>
            <a:r>
              <a:rPr sz="1000" b="1" spc="5" dirty="0">
                <a:solidFill>
                  <a:srgbClr val="231F20"/>
                </a:solidFill>
                <a:latin typeface="Palatino Linotype"/>
                <a:cs typeface="Palatino Linotype"/>
              </a:rPr>
              <a:t> </a:t>
            </a:r>
            <a:r>
              <a:rPr sz="1000" b="1" spc="0" dirty="0">
                <a:solidFill>
                  <a:srgbClr val="231F20"/>
                </a:solidFill>
                <a:latin typeface="Palatino Linotype"/>
                <a:cs typeface="Palatino Linotype"/>
              </a:rPr>
              <a:t>Health</a:t>
            </a:r>
            <a:endParaRPr sz="1000">
              <a:latin typeface="Palatino Linotype"/>
              <a:cs typeface="Palatino Linotype"/>
            </a:endParaRPr>
          </a:p>
          <a:p>
            <a:pPr marL="298450" marR="154940">
              <a:lnSpc>
                <a:spcPct val="116700"/>
              </a:lnSpc>
            </a:pPr>
            <a:r>
              <a:rPr sz="1000" b="1" dirty="0">
                <a:solidFill>
                  <a:srgbClr val="231F20"/>
                </a:solidFill>
                <a:latin typeface="Palatino Linotype"/>
                <a:cs typeface="Palatino Linotype"/>
              </a:rPr>
              <a:t>Request for </a:t>
            </a:r>
            <a:r>
              <a:rPr sz="1000" b="1" spc="-5" dirty="0">
                <a:solidFill>
                  <a:srgbClr val="231F20"/>
                </a:solidFill>
                <a:latin typeface="Palatino Linotype"/>
                <a:cs typeface="Palatino Linotype"/>
              </a:rPr>
              <a:t>Qualifications </a:t>
            </a:r>
            <a:r>
              <a:rPr sz="1000" b="1" dirty="0">
                <a:solidFill>
                  <a:srgbClr val="231F20"/>
                </a:solidFill>
                <a:latin typeface="Palatino Linotype"/>
                <a:cs typeface="Palatino Linotype"/>
              </a:rPr>
              <a:t>(RFQ) No. </a:t>
            </a:r>
            <a:r>
              <a:rPr sz="1000" b="1" spc="0" dirty="0">
                <a:solidFill>
                  <a:srgbClr val="231F20"/>
                </a:solidFill>
                <a:latin typeface="Palatino Linotype"/>
                <a:cs typeface="Palatino Linotype"/>
              </a:rPr>
              <a:t>1609-001  </a:t>
            </a:r>
            <a:r>
              <a:rPr sz="1000" b="1" dirty="0">
                <a:solidFill>
                  <a:srgbClr val="231F20"/>
                </a:solidFill>
                <a:latin typeface="Palatino Linotype"/>
                <a:cs typeface="Palatino Linotype"/>
              </a:rPr>
              <a:t>Central Health Brackenridge Campus </a:t>
            </a:r>
            <a:r>
              <a:rPr sz="1000" b="1" spc="0" dirty="0">
                <a:solidFill>
                  <a:srgbClr val="231F20"/>
                </a:solidFill>
                <a:latin typeface="Palatino Linotype"/>
                <a:cs typeface="Palatino Linotype"/>
              </a:rPr>
              <a:t>Mixed-  </a:t>
            </a:r>
            <a:r>
              <a:rPr sz="1000" b="1" dirty="0">
                <a:solidFill>
                  <a:srgbClr val="231F20"/>
                </a:solidFill>
                <a:latin typeface="Palatino Linotype"/>
                <a:cs typeface="Palatino Linotype"/>
              </a:rPr>
              <a:t>Use</a:t>
            </a:r>
            <a:r>
              <a:rPr sz="1000" b="1" spc="10" dirty="0">
                <a:solidFill>
                  <a:srgbClr val="231F20"/>
                </a:solidFill>
                <a:latin typeface="Palatino Linotype"/>
                <a:cs typeface="Palatino Linotype"/>
              </a:rPr>
              <a:t> </a:t>
            </a:r>
            <a:r>
              <a:rPr sz="1000" b="1" dirty="0">
                <a:solidFill>
                  <a:srgbClr val="231F20"/>
                </a:solidFill>
                <a:latin typeface="Palatino Linotype"/>
                <a:cs typeface="Palatino Linotype"/>
              </a:rPr>
              <a:t>Development</a:t>
            </a:r>
            <a:endParaRPr sz="1000">
              <a:latin typeface="Palatino Linotype"/>
              <a:cs typeface="Palatino Linotype"/>
            </a:endParaRPr>
          </a:p>
          <a:p>
            <a:pPr marL="298450" marR="163830">
              <a:lnSpc>
                <a:spcPct val="116700"/>
              </a:lnSpc>
            </a:pPr>
            <a:r>
              <a:rPr sz="1000" b="1" spc="-5" dirty="0">
                <a:solidFill>
                  <a:srgbClr val="231F20"/>
                </a:solidFill>
                <a:latin typeface="Palatino Linotype"/>
                <a:cs typeface="Palatino Linotype"/>
              </a:rPr>
              <a:t>Attn: </a:t>
            </a:r>
            <a:r>
              <a:rPr sz="1000" b="1" dirty="0">
                <a:solidFill>
                  <a:srgbClr val="231F20"/>
                </a:solidFill>
                <a:latin typeface="Palatino Linotype"/>
                <a:cs typeface="Palatino Linotype"/>
              </a:rPr>
              <a:t>Norma Williams, Purchasing </a:t>
            </a:r>
            <a:r>
              <a:rPr sz="1000" b="1" spc="0" dirty="0">
                <a:solidFill>
                  <a:srgbClr val="231F20"/>
                </a:solidFill>
                <a:latin typeface="Palatino Linotype"/>
                <a:cs typeface="Palatino Linotype"/>
              </a:rPr>
              <a:t>Supervisor  </a:t>
            </a:r>
            <a:r>
              <a:rPr sz="1000" b="1" dirty="0">
                <a:solidFill>
                  <a:srgbClr val="231F20"/>
                </a:solidFill>
                <a:latin typeface="Palatino Linotype"/>
                <a:cs typeface="Palatino Linotype"/>
              </a:rPr>
              <a:t>1111 East Cesar </a:t>
            </a:r>
            <a:r>
              <a:rPr sz="1000" b="1" spc="-5" dirty="0">
                <a:solidFill>
                  <a:srgbClr val="231F20"/>
                </a:solidFill>
                <a:latin typeface="Palatino Linotype"/>
                <a:cs typeface="Palatino Linotype"/>
              </a:rPr>
              <a:t>Chavez</a:t>
            </a:r>
            <a:r>
              <a:rPr sz="1000" b="1" spc="75" dirty="0">
                <a:solidFill>
                  <a:srgbClr val="231F20"/>
                </a:solidFill>
                <a:latin typeface="Palatino Linotype"/>
                <a:cs typeface="Palatino Linotype"/>
              </a:rPr>
              <a:t> </a:t>
            </a:r>
            <a:r>
              <a:rPr sz="1000" b="1" spc="0" dirty="0">
                <a:solidFill>
                  <a:srgbClr val="231F20"/>
                </a:solidFill>
                <a:latin typeface="Palatino Linotype"/>
                <a:cs typeface="Palatino Linotype"/>
              </a:rPr>
              <a:t>Street</a:t>
            </a:r>
            <a:endParaRPr sz="1000">
              <a:latin typeface="Palatino Linotype"/>
              <a:cs typeface="Palatino Linotype"/>
            </a:endParaRPr>
          </a:p>
          <a:p>
            <a:pPr marL="298450">
              <a:lnSpc>
                <a:spcPct val="100000"/>
              </a:lnSpc>
              <a:spcBef>
                <a:spcPts val="195"/>
              </a:spcBef>
            </a:pPr>
            <a:r>
              <a:rPr sz="1000" b="1" spc="-10" dirty="0">
                <a:solidFill>
                  <a:srgbClr val="231F20"/>
                </a:solidFill>
                <a:latin typeface="Palatino Linotype"/>
                <a:cs typeface="Palatino Linotype"/>
              </a:rPr>
              <a:t>Austin, </a:t>
            </a:r>
            <a:r>
              <a:rPr sz="1000" b="1" dirty="0">
                <a:solidFill>
                  <a:srgbClr val="231F20"/>
                </a:solidFill>
                <a:latin typeface="Palatino Linotype"/>
                <a:cs typeface="Palatino Linotype"/>
              </a:rPr>
              <a:t>TX</a:t>
            </a:r>
            <a:r>
              <a:rPr sz="1000" b="1" spc="40" dirty="0">
                <a:solidFill>
                  <a:srgbClr val="231F20"/>
                </a:solidFill>
                <a:latin typeface="Palatino Linotype"/>
                <a:cs typeface="Palatino Linotype"/>
              </a:rPr>
              <a:t> </a:t>
            </a:r>
            <a:r>
              <a:rPr sz="1000" b="1" spc="0" dirty="0">
                <a:solidFill>
                  <a:srgbClr val="231F20"/>
                </a:solidFill>
                <a:latin typeface="Palatino Linotype"/>
                <a:cs typeface="Palatino Linotype"/>
              </a:rPr>
              <a:t>78702</a:t>
            </a:r>
            <a:endParaRPr sz="1000">
              <a:latin typeface="Palatino Linotype"/>
              <a:cs typeface="Palatino Linotype"/>
            </a:endParaRPr>
          </a:p>
          <a:p>
            <a:pPr marL="12700" marR="142240">
              <a:lnSpc>
                <a:spcPct val="116700"/>
              </a:lnSpc>
              <a:spcBef>
                <a:spcPts val="450"/>
              </a:spcBef>
            </a:pPr>
            <a:r>
              <a:rPr sz="1000" dirty="0">
                <a:solidFill>
                  <a:srgbClr val="231F20"/>
                </a:solidFill>
                <a:latin typeface="Palatino Linotype"/>
                <a:cs typeface="Palatino Linotype"/>
              </a:rPr>
              <a:t>Any inquiries or requests regarding this RFQ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be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to the Purchasing Supervisor </a:t>
            </a:r>
            <a:r>
              <a:rPr sz="1000" spc="0" dirty="0">
                <a:solidFill>
                  <a:srgbClr val="231F20"/>
                </a:solidFill>
                <a:latin typeface="Palatino Linotype"/>
                <a:cs typeface="Palatino Linotype"/>
              </a:rPr>
              <a:t>as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on BidSync and Central Health’s </a:t>
            </a:r>
            <a:r>
              <a:rPr sz="1000" spc="-5" dirty="0">
                <a:solidFill>
                  <a:srgbClr val="231F20"/>
                </a:solidFill>
                <a:latin typeface="Palatino Linotype"/>
                <a:cs typeface="Palatino Linotype"/>
              </a:rPr>
              <a:t>Website;  </a:t>
            </a:r>
            <a:r>
              <a:rPr sz="1000" u="sng" spc="-5" dirty="0">
                <a:solidFill>
                  <a:srgbClr val="205E9E"/>
                </a:solidFill>
                <a:uFill>
                  <a:solidFill>
                    <a:srgbClr val="205E9E"/>
                  </a:solidFill>
                </a:uFill>
                <a:latin typeface="Palatino Linotype"/>
                <a:cs typeface="Palatino Linotype"/>
                <a:hlinkClick r:id="rId3"/>
              </a:rPr>
              <a:t>http://www.centralhealth.net/purchasing/bid-sync/</a:t>
            </a:r>
            <a:r>
              <a:rPr sz="1000" spc="-5" dirty="0">
                <a:latin typeface="Palatino Linotype"/>
                <a:cs typeface="Palatino Linotype"/>
              </a:rPr>
              <a:t>.</a:t>
            </a:r>
            <a:endParaRPr sz="1000">
              <a:latin typeface="Palatino Linotype"/>
              <a:cs typeface="Palatino Linotype"/>
            </a:endParaRPr>
          </a:p>
          <a:p>
            <a:pPr marL="12700" marR="5080" algn="just">
              <a:lnSpc>
                <a:spcPct val="116700"/>
              </a:lnSpc>
              <a:spcBef>
                <a:spcPts val="450"/>
              </a:spcBef>
            </a:pPr>
            <a:r>
              <a:rPr sz="1000" b="1" dirty="0">
                <a:solidFill>
                  <a:srgbClr val="231F20"/>
                </a:solidFill>
                <a:latin typeface="Palatino Linotype"/>
                <a:cs typeface="Palatino Linotype"/>
              </a:rPr>
              <a:t>Respondents may </a:t>
            </a:r>
            <a:r>
              <a:rPr sz="1000" b="1" spc="-20" dirty="0">
                <a:solidFill>
                  <a:srgbClr val="231F20"/>
                </a:solidFill>
                <a:latin typeface="Palatino Linotype"/>
                <a:cs typeface="Palatino Linotype"/>
              </a:rPr>
              <a:t>ONLY </a:t>
            </a:r>
            <a:r>
              <a:rPr sz="1000" b="1" dirty="0">
                <a:solidFill>
                  <a:srgbClr val="231F20"/>
                </a:solidFill>
                <a:latin typeface="Palatino Linotype"/>
                <a:cs typeface="Palatino Linotype"/>
              </a:rPr>
              <a:t>contact the Purchasing  Supervisor regarding the solicitation. </a:t>
            </a:r>
            <a:r>
              <a:rPr sz="1000" spc="0" dirty="0">
                <a:solidFill>
                  <a:srgbClr val="231F20"/>
                </a:solidFill>
                <a:latin typeface="Palatino Linotype"/>
                <a:cs typeface="Palatino Linotype"/>
              </a:rPr>
              <a:t>Respondents  </a:t>
            </a:r>
            <a:r>
              <a:rPr sz="1000" dirty="0">
                <a:solidFill>
                  <a:srgbClr val="231F20"/>
                </a:solidFill>
                <a:latin typeface="Palatino Linotype"/>
                <a:cs typeface="Palatino Linotype"/>
              </a:rPr>
              <a:t>should not contact individual Central Health board  members, management, Central Health's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consultants, or </a:t>
            </a:r>
            <a:r>
              <a:rPr sz="1000" spc="-5" dirty="0">
                <a:solidFill>
                  <a:srgbClr val="231F20"/>
                </a:solidFill>
                <a:latin typeface="Palatino Linotype"/>
                <a:cs typeface="Palatino Linotype"/>
              </a:rPr>
              <a:t>staff </a:t>
            </a:r>
            <a:r>
              <a:rPr sz="1000" dirty="0">
                <a:solidFill>
                  <a:srgbClr val="231F20"/>
                </a:solidFill>
                <a:latin typeface="Palatino Linotype"/>
                <a:cs typeface="Palatino Linotype"/>
              </a:rPr>
              <a:t>regarding this solicitation. </a:t>
            </a:r>
            <a:r>
              <a:rPr sz="1000" spc="0" dirty="0">
                <a:solidFill>
                  <a:srgbClr val="231F20"/>
                </a:solidFill>
                <a:latin typeface="Palatino Linotype"/>
                <a:cs typeface="Palatino Linotype"/>
              </a:rPr>
              <a:t>Such  </a:t>
            </a:r>
            <a:r>
              <a:rPr sz="1000" dirty="0">
                <a:solidFill>
                  <a:srgbClr val="231F20"/>
                </a:solidFill>
                <a:latin typeface="Palatino Linotype"/>
                <a:cs typeface="Palatino Linotype"/>
              </a:rPr>
              <a:t>contact may result in disqualification of the respondent  initiating the</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contact.</a:t>
            </a:r>
            <a:endParaRPr sz="1000">
              <a:latin typeface="Palatino Linotype"/>
              <a:cs typeface="Palatino Linotype"/>
            </a:endParaRPr>
          </a:p>
        </p:txBody>
      </p:sp>
      <p:sp>
        <p:nvSpPr>
          <p:cNvPr id="12" name="object 12"/>
          <p:cNvSpPr txBox="1"/>
          <p:nvPr/>
        </p:nvSpPr>
        <p:spPr>
          <a:xfrm>
            <a:off x="3919220" y="1369286"/>
            <a:ext cx="3182620" cy="5327015"/>
          </a:xfrm>
          <a:prstGeom prst="rect">
            <a:avLst/>
          </a:prstGeom>
        </p:spPr>
        <p:txBody>
          <a:bodyPr vert="horz" wrap="square" lIns="0" tIns="113030" rIns="0" bIns="0" rtlCol="0">
            <a:spAutoFit/>
          </a:bodyPr>
          <a:lstStyle/>
          <a:p>
            <a:pPr marL="22225">
              <a:lnSpc>
                <a:spcPct val="100000"/>
              </a:lnSpc>
              <a:spcBef>
                <a:spcPts val="890"/>
              </a:spcBef>
            </a:pPr>
            <a:r>
              <a:rPr sz="1200" b="1" dirty="0">
                <a:solidFill>
                  <a:srgbClr val="231F20"/>
                </a:solidFill>
                <a:latin typeface="Trebuchet MS"/>
                <a:cs typeface="Trebuchet MS"/>
              </a:rPr>
              <a:t>B. </a:t>
            </a:r>
            <a:r>
              <a:rPr sz="1200" b="1" spc="-5" dirty="0">
                <a:solidFill>
                  <a:srgbClr val="231F20"/>
                </a:solidFill>
                <a:latin typeface="Trebuchet MS"/>
                <a:cs typeface="Trebuchet MS"/>
              </a:rPr>
              <a:t>Definition </a:t>
            </a:r>
            <a:r>
              <a:rPr sz="1200" b="1" dirty="0">
                <a:solidFill>
                  <a:srgbClr val="231F20"/>
                </a:solidFill>
                <a:latin typeface="Trebuchet MS"/>
                <a:cs typeface="Trebuchet MS"/>
              </a:rPr>
              <a:t>of</a:t>
            </a:r>
            <a:r>
              <a:rPr sz="1200" b="1" spc="50" dirty="0">
                <a:solidFill>
                  <a:srgbClr val="231F20"/>
                </a:solidFill>
                <a:latin typeface="Trebuchet MS"/>
                <a:cs typeface="Trebuchet MS"/>
              </a:rPr>
              <a:t> </a:t>
            </a:r>
            <a:r>
              <a:rPr sz="1200" b="1" spc="-10" dirty="0">
                <a:solidFill>
                  <a:srgbClr val="231F20"/>
                </a:solidFill>
                <a:latin typeface="Trebuchet MS"/>
                <a:cs typeface="Trebuchet MS"/>
              </a:rPr>
              <a:t>Terminology</a:t>
            </a:r>
            <a:endParaRPr sz="1200">
              <a:latin typeface="Trebuchet MS"/>
              <a:cs typeface="Trebuchet MS"/>
            </a:endParaRPr>
          </a:p>
          <a:p>
            <a:pPr marL="12700">
              <a:lnSpc>
                <a:spcPct val="100000"/>
              </a:lnSpc>
              <a:spcBef>
                <a:spcPts val="660"/>
              </a:spcBef>
            </a:pPr>
            <a:r>
              <a:rPr sz="1000" dirty="0">
                <a:solidFill>
                  <a:srgbClr val="231F20"/>
                </a:solidFill>
                <a:latin typeface="Palatino Linotype"/>
                <a:cs typeface="Palatino Linotype"/>
              </a:rPr>
              <a:t>This section contains definitions and abbreviations</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that</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are used throughout this procurement</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document.</a:t>
            </a:r>
            <a:endParaRPr sz="1000">
              <a:latin typeface="Palatino Linotype"/>
              <a:cs typeface="Palatino Linotype"/>
            </a:endParaRPr>
          </a:p>
          <a:p>
            <a:pPr marL="12700" marR="5715">
              <a:lnSpc>
                <a:spcPct val="116700"/>
              </a:lnSpc>
              <a:spcBef>
                <a:spcPts val="450"/>
              </a:spcBef>
            </a:pPr>
            <a:r>
              <a:rPr sz="1000" dirty="0">
                <a:solidFill>
                  <a:srgbClr val="231F20"/>
                </a:solidFill>
                <a:latin typeface="Palatino Linotype"/>
                <a:cs typeface="Palatino Linotype"/>
              </a:rPr>
              <a:t>“BidSync </a:t>
            </a:r>
            <a:r>
              <a:rPr sz="1000" spc="-5" dirty="0">
                <a:solidFill>
                  <a:srgbClr val="231F20"/>
                </a:solidFill>
                <a:latin typeface="Palatino Linotype"/>
                <a:cs typeface="Palatino Linotype"/>
              </a:rPr>
              <a:t>Website” </a:t>
            </a:r>
            <a:r>
              <a:rPr sz="1000" dirty="0">
                <a:solidFill>
                  <a:srgbClr val="231F20"/>
                </a:solidFill>
                <a:latin typeface="Palatino Linotype"/>
                <a:cs typeface="Palatino Linotype"/>
              </a:rPr>
              <a:t>is the following link: </a:t>
            </a:r>
            <a:r>
              <a:rPr sz="1000" u="sng" spc="0" dirty="0">
                <a:solidFill>
                  <a:srgbClr val="205E9E"/>
                </a:solidFill>
                <a:uFill>
                  <a:solidFill>
                    <a:srgbClr val="205E9E"/>
                  </a:solidFill>
                </a:uFill>
                <a:latin typeface="Palatino Linotype"/>
                <a:cs typeface="Palatino Linotype"/>
                <a:hlinkClick r:id="rId4"/>
              </a:rPr>
              <a:t>www.bidsync. </a:t>
            </a:r>
            <a:r>
              <a:rPr sz="1000" spc="0" dirty="0">
                <a:solidFill>
                  <a:srgbClr val="205E9E"/>
                </a:solidFill>
                <a:latin typeface="Palatino Linotype"/>
                <a:cs typeface="Palatino Linotype"/>
              </a:rPr>
              <a:t> </a:t>
            </a:r>
            <a:r>
              <a:rPr sz="1000" u="sng" spc="0" dirty="0">
                <a:solidFill>
                  <a:srgbClr val="205E9E"/>
                </a:solidFill>
                <a:uFill>
                  <a:solidFill>
                    <a:srgbClr val="205E9E"/>
                  </a:solidFill>
                </a:uFill>
                <a:latin typeface="Palatino Linotype"/>
                <a:cs typeface="Palatino Linotype"/>
                <a:hlinkClick r:id="rId4"/>
              </a:rPr>
              <a:t>com/travis-county-healthcare-district/</a:t>
            </a:r>
            <a:endParaRPr sz="1000">
              <a:latin typeface="Palatino Linotype"/>
              <a:cs typeface="Palatino Linotype"/>
            </a:endParaRPr>
          </a:p>
          <a:p>
            <a:pPr marL="12700" marR="5715">
              <a:lnSpc>
                <a:spcPct val="116700"/>
              </a:lnSpc>
              <a:spcBef>
                <a:spcPts val="450"/>
              </a:spcBef>
            </a:pPr>
            <a:r>
              <a:rPr sz="1000" dirty="0">
                <a:solidFill>
                  <a:srgbClr val="231F20"/>
                </a:solidFill>
                <a:latin typeface="Palatino Linotype"/>
                <a:cs typeface="Palatino Linotype"/>
              </a:rPr>
              <a:t>“Central Health </a:t>
            </a:r>
            <a:r>
              <a:rPr sz="1000" spc="-5" dirty="0">
                <a:solidFill>
                  <a:srgbClr val="231F20"/>
                </a:solidFill>
                <a:latin typeface="Palatino Linotype"/>
                <a:cs typeface="Palatino Linotype"/>
              </a:rPr>
              <a:t>Website” </a:t>
            </a:r>
            <a:r>
              <a:rPr sz="1000" dirty="0">
                <a:solidFill>
                  <a:srgbClr val="231F20"/>
                </a:solidFill>
                <a:latin typeface="Palatino Linotype"/>
                <a:cs typeface="Palatino Linotype"/>
              </a:rPr>
              <a:t>is the following link: </a:t>
            </a:r>
            <a:r>
              <a:rPr sz="1000" u="sng" spc="0" dirty="0">
                <a:solidFill>
                  <a:srgbClr val="205E9E"/>
                </a:solidFill>
                <a:uFill>
                  <a:solidFill>
                    <a:srgbClr val="205E9E"/>
                  </a:solidFill>
                </a:uFill>
                <a:latin typeface="Palatino Linotype"/>
                <a:cs typeface="Palatino Linotype"/>
                <a:hlinkClick r:id="rId5"/>
              </a:rPr>
              <a:t>www. </a:t>
            </a:r>
            <a:r>
              <a:rPr sz="1000" spc="0" dirty="0">
                <a:solidFill>
                  <a:srgbClr val="205E9E"/>
                </a:solidFill>
                <a:latin typeface="Palatino Linotype"/>
                <a:cs typeface="Palatino Linotype"/>
              </a:rPr>
              <a:t> </a:t>
            </a:r>
            <a:r>
              <a:rPr sz="1000" u="sng" spc="0" dirty="0">
                <a:solidFill>
                  <a:srgbClr val="205E9E"/>
                </a:solidFill>
                <a:uFill>
                  <a:solidFill>
                    <a:srgbClr val="205E9E"/>
                  </a:solidFill>
                </a:uFill>
                <a:latin typeface="Palatino Linotype"/>
                <a:cs typeface="Palatino Linotype"/>
                <a:hlinkClick r:id="rId5"/>
              </a:rPr>
              <a:t>centralhealth.net/current_solicitations.html</a:t>
            </a:r>
            <a:endParaRPr sz="1000">
              <a:latin typeface="Palatino Linotype"/>
              <a:cs typeface="Palatino Linotype"/>
            </a:endParaRPr>
          </a:p>
          <a:p>
            <a:pPr marL="12700" marR="34925">
              <a:lnSpc>
                <a:spcPct val="116700"/>
              </a:lnSpc>
              <a:spcBef>
                <a:spcPts val="445"/>
              </a:spcBef>
            </a:pPr>
            <a:r>
              <a:rPr sz="1000" dirty="0">
                <a:solidFill>
                  <a:srgbClr val="231F20"/>
                </a:solidFill>
                <a:latin typeface="Palatino Linotype"/>
                <a:cs typeface="Palatino Linotype"/>
              </a:rPr>
              <a:t>“Evaluation Committee” means a body appointed by  Central Health management to perform the evaluation  of</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responses.</a:t>
            </a:r>
            <a:endParaRPr sz="1000">
              <a:latin typeface="Palatino Linotype"/>
              <a:cs typeface="Palatino Linotype"/>
            </a:endParaRPr>
          </a:p>
          <a:p>
            <a:pPr marL="12700" marR="485140">
              <a:lnSpc>
                <a:spcPct val="116700"/>
              </a:lnSpc>
              <a:spcBef>
                <a:spcPts val="450"/>
              </a:spcBef>
            </a:pPr>
            <a:r>
              <a:rPr sz="1000" dirty="0">
                <a:solidFill>
                  <a:srgbClr val="231F20"/>
                </a:solidFill>
                <a:latin typeface="Palatino Linotype"/>
                <a:cs typeface="Palatino Linotype"/>
              </a:rPr>
              <a:t>“Electronic State Business Daily” (ESBD) is the  following link:</a:t>
            </a:r>
            <a:r>
              <a:rPr sz="1000" spc="35" dirty="0">
                <a:solidFill>
                  <a:srgbClr val="231F20"/>
                </a:solidFill>
                <a:latin typeface="Palatino Linotype"/>
                <a:cs typeface="Palatino Linotype"/>
              </a:rPr>
              <a:t> </a:t>
            </a:r>
            <a:r>
              <a:rPr sz="1000" u="sng" spc="0" dirty="0">
                <a:solidFill>
                  <a:srgbClr val="205E9E"/>
                </a:solidFill>
                <a:uFill>
                  <a:solidFill>
                    <a:srgbClr val="205E9E"/>
                  </a:solidFill>
                </a:uFill>
                <a:latin typeface="Palatino Linotype"/>
                <a:cs typeface="Palatino Linotype"/>
                <a:hlinkClick r:id="rId6"/>
              </a:rPr>
              <a:t>esbd.cpa.state.tx.us/</a:t>
            </a:r>
            <a:endParaRPr sz="1000">
              <a:latin typeface="Palatino Linotype"/>
              <a:cs typeface="Palatino Linotype"/>
            </a:endParaRPr>
          </a:p>
          <a:p>
            <a:pPr marL="12700" marR="625475">
              <a:lnSpc>
                <a:spcPct val="116700"/>
              </a:lnSpc>
              <a:spcBef>
                <a:spcPts val="450"/>
              </a:spcBef>
            </a:pPr>
            <a:r>
              <a:rPr sz="1000" dirty="0">
                <a:solidFill>
                  <a:srgbClr val="231F20"/>
                </a:solidFill>
                <a:latin typeface="Palatino Linotype"/>
                <a:cs typeface="Palatino Linotype"/>
              </a:rPr>
              <a:t>“Respondent” is any person, corporation,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partnership who submits a</a:t>
            </a:r>
            <a:r>
              <a:rPr sz="1000" spc="85"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a:p>
            <a:pPr marL="12700" marR="100330">
              <a:lnSpc>
                <a:spcPct val="116700"/>
              </a:lnSpc>
              <a:spcBef>
                <a:spcPts val="450"/>
              </a:spcBef>
            </a:pPr>
            <a:r>
              <a:rPr sz="1000" dirty="0">
                <a:solidFill>
                  <a:srgbClr val="231F20"/>
                </a:solidFill>
                <a:latin typeface="Palatino Linotype"/>
                <a:cs typeface="Palatino Linotype"/>
              </a:rPr>
              <a:t>“Purchasing Supervisor” means the person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designee authorized by Central Health to manage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administer a procurement requiring the evaluation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competitive sealed</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responses.</a:t>
            </a:r>
            <a:endParaRPr sz="1000">
              <a:latin typeface="Palatino Linotype"/>
              <a:cs typeface="Palatino Linotype"/>
            </a:endParaRPr>
          </a:p>
          <a:p>
            <a:pPr marL="12700" marR="126364">
              <a:lnSpc>
                <a:spcPct val="116700"/>
              </a:lnSpc>
              <a:spcBef>
                <a:spcPts val="450"/>
              </a:spcBef>
            </a:pPr>
            <a:r>
              <a:rPr sz="1000" dirty="0">
                <a:solidFill>
                  <a:srgbClr val="231F20"/>
                </a:solidFill>
                <a:latin typeface="Palatino Linotype"/>
                <a:cs typeface="Palatino Linotype"/>
              </a:rPr>
              <a:t>“Request for </a:t>
            </a:r>
            <a:r>
              <a:rPr sz="1000" spc="-5" dirty="0">
                <a:solidFill>
                  <a:srgbClr val="231F20"/>
                </a:solidFill>
                <a:latin typeface="Palatino Linotype"/>
                <a:cs typeface="Palatino Linotype"/>
              </a:rPr>
              <a:t>Qualifications” </a:t>
            </a:r>
            <a:r>
              <a:rPr sz="1000" dirty="0">
                <a:solidFill>
                  <a:srgbClr val="231F20"/>
                </a:solidFill>
                <a:latin typeface="Palatino Linotype"/>
                <a:cs typeface="Palatino Linotype"/>
              </a:rPr>
              <a:t>or “RFQ” means </a:t>
            </a:r>
            <a:r>
              <a:rPr sz="1000" spc="0" dirty="0">
                <a:solidFill>
                  <a:srgbClr val="231F20"/>
                </a:solidFill>
                <a:latin typeface="Palatino Linotype"/>
                <a:cs typeface="Palatino Linotype"/>
              </a:rPr>
              <a:t>all  </a:t>
            </a:r>
            <a:r>
              <a:rPr sz="1000" dirty="0">
                <a:solidFill>
                  <a:srgbClr val="231F20"/>
                </a:solidFill>
                <a:latin typeface="Palatino Linotype"/>
                <a:cs typeface="Palatino Linotype"/>
              </a:rPr>
              <a:t>documents, including those attached or incorporated  by reference, used for soliciting</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responses.</a:t>
            </a:r>
            <a:endParaRPr sz="1000">
              <a:latin typeface="Palatino Linotype"/>
              <a:cs typeface="Palatino Linotype"/>
            </a:endParaRPr>
          </a:p>
          <a:p>
            <a:pPr marL="12700" marR="141605">
              <a:lnSpc>
                <a:spcPct val="116700"/>
              </a:lnSpc>
              <a:spcBef>
                <a:spcPts val="450"/>
              </a:spcBef>
            </a:pPr>
            <a:r>
              <a:rPr sz="1000" dirty="0">
                <a:solidFill>
                  <a:srgbClr val="231F20"/>
                </a:solidFill>
                <a:latin typeface="Palatino Linotype"/>
                <a:cs typeface="Palatino Linotype"/>
              </a:rPr>
              <a:t>“Responsive response” means a response that  conforms in all material respects to the requirements  set forth in the Request for</a:t>
            </a:r>
            <a:r>
              <a:rPr sz="1000" spc="130" dirty="0">
                <a:solidFill>
                  <a:srgbClr val="231F20"/>
                </a:solidFill>
                <a:latin typeface="Palatino Linotype"/>
                <a:cs typeface="Palatino Linotype"/>
              </a:rPr>
              <a:t> </a:t>
            </a:r>
            <a:r>
              <a:rPr sz="1000" spc="-5" dirty="0">
                <a:solidFill>
                  <a:srgbClr val="231F20"/>
                </a:solidFill>
                <a:latin typeface="Palatino Linotype"/>
                <a:cs typeface="Palatino Linotype"/>
              </a:rPr>
              <a:t>Qualifications.</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“Shortlist” means a list of selected respondents</a:t>
            </a:r>
            <a:r>
              <a:rPr sz="1000" spc="240" dirty="0">
                <a:solidFill>
                  <a:srgbClr val="231F20"/>
                </a:solidFill>
                <a:latin typeface="Palatino Linotype"/>
                <a:cs typeface="Palatino Linotype"/>
              </a:rPr>
              <a:t> </a:t>
            </a:r>
            <a:r>
              <a:rPr sz="1000" spc="0" dirty="0">
                <a:solidFill>
                  <a:srgbClr val="231F20"/>
                </a:solidFill>
                <a:latin typeface="Palatino Linotype"/>
                <a:cs typeface="Palatino Linotype"/>
              </a:rPr>
              <a:t>from</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which a </a:t>
            </a:r>
            <a:r>
              <a:rPr sz="1000" spc="-5" dirty="0">
                <a:solidFill>
                  <a:srgbClr val="231F20"/>
                </a:solidFill>
                <a:latin typeface="Palatino Linotype"/>
                <a:cs typeface="Palatino Linotype"/>
              </a:rPr>
              <a:t>final </a:t>
            </a:r>
            <a:r>
              <a:rPr sz="1000" dirty="0">
                <a:solidFill>
                  <a:srgbClr val="231F20"/>
                </a:solidFill>
                <a:latin typeface="Palatino Linotype"/>
                <a:cs typeface="Palatino Linotype"/>
              </a:rPr>
              <a:t>choice is</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made.</a:t>
            </a:r>
            <a:endParaRPr sz="1000">
              <a:latin typeface="Palatino Linotype"/>
              <a:cs typeface="Palatino Linotyp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18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1" y="4981186"/>
            <a:ext cx="6625590" cy="21526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Respondents who </a:t>
            </a:r>
            <a:r>
              <a:rPr sz="1000" spc="-5" dirty="0">
                <a:solidFill>
                  <a:srgbClr val="231F20"/>
                </a:solidFill>
                <a:latin typeface="Palatino Linotype"/>
                <a:cs typeface="Palatino Linotype"/>
              </a:rPr>
              <a:t>received notification </a:t>
            </a:r>
            <a:r>
              <a:rPr sz="1000" dirty="0">
                <a:solidFill>
                  <a:srgbClr val="231F20"/>
                </a:solidFill>
                <a:latin typeface="Palatino Linotype"/>
                <a:cs typeface="Palatino Linotype"/>
              </a:rPr>
              <a:t>of this solicitation by means other than through Central Health may </a:t>
            </a:r>
            <a:r>
              <a:rPr sz="1000" spc="0" dirty="0">
                <a:solidFill>
                  <a:srgbClr val="231F20"/>
                </a:solidFill>
                <a:latin typeface="Palatino Linotype"/>
                <a:cs typeface="Palatino Linotype"/>
              </a:rPr>
              <a:t>contact  </a:t>
            </a:r>
            <a:r>
              <a:rPr sz="1000" dirty="0">
                <a:solidFill>
                  <a:srgbClr val="231F20"/>
                </a:solidFill>
                <a:latin typeface="Palatino Linotype"/>
                <a:cs typeface="Palatino Linotype"/>
              </a:rPr>
              <a:t>the Purchasing Supervisor herein to request to be added to the vendor list. Inclusion on the vendor list is the </a:t>
            </a:r>
            <a:r>
              <a:rPr sz="1000" spc="0" dirty="0">
                <a:solidFill>
                  <a:srgbClr val="231F20"/>
                </a:solidFill>
                <a:latin typeface="Palatino Linotype"/>
                <a:cs typeface="Palatino Linotype"/>
              </a:rPr>
              <a:t>only  </a:t>
            </a:r>
            <a:r>
              <a:rPr sz="1000" spc="-5" dirty="0">
                <a:solidFill>
                  <a:srgbClr val="231F20"/>
                </a:solidFill>
                <a:latin typeface="Palatino Linotype"/>
                <a:cs typeface="Palatino Linotype"/>
              </a:rPr>
              <a:t>way </a:t>
            </a:r>
            <a:r>
              <a:rPr sz="1000" dirty="0">
                <a:solidFill>
                  <a:srgbClr val="231F20"/>
                </a:solidFill>
                <a:latin typeface="Palatino Linotype"/>
                <a:cs typeface="Palatino Linotype"/>
              </a:rPr>
              <a:t>to ensure timely </a:t>
            </a:r>
            <a:r>
              <a:rPr sz="1000" spc="-5" dirty="0">
                <a:solidFill>
                  <a:srgbClr val="231F20"/>
                </a:solidFill>
                <a:latin typeface="Palatino Linotype"/>
                <a:cs typeface="Palatino Linotype"/>
              </a:rPr>
              <a:t>notification </a:t>
            </a:r>
            <a:r>
              <a:rPr sz="1000" dirty="0">
                <a:solidFill>
                  <a:srgbClr val="231F20"/>
                </a:solidFill>
                <a:latin typeface="Palatino Linotype"/>
                <a:cs typeface="Palatino Linotype"/>
              </a:rPr>
              <a:t>of any addenda and/or information that may be issued prior to the </a:t>
            </a:r>
            <a:r>
              <a:rPr sz="1000" spc="0" dirty="0">
                <a:solidFill>
                  <a:srgbClr val="231F20"/>
                </a:solidFill>
                <a:latin typeface="Palatino Linotype"/>
                <a:cs typeface="Palatino Linotype"/>
              </a:rPr>
              <a:t>solicitation  </a:t>
            </a:r>
            <a:r>
              <a:rPr sz="1000" spc="-5" dirty="0">
                <a:solidFill>
                  <a:srgbClr val="231F20"/>
                </a:solidFill>
                <a:latin typeface="Palatino Linotype"/>
                <a:cs typeface="Palatino Linotype"/>
              </a:rPr>
              <a:t>submittal</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date.</a:t>
            </a:r>
            <a:endParaRPr sz="1000">
              <a:latin typeface="Palatino Linotype"/>
              <a:cs typeface="Palatino Linotype"/>
            </a:endParaRPr>
          </a:p>
          <a:p>
            <a:pPr marL="12700">
              <a:lnSpc>
                <a:spcPct val="100000"/>
              </a:lnSpc>
              <a:spcBef>
                <a:spcPts val="650"/>
              </a:spcBef>
            </a:pPr>
            <a:r>
              <a:rPr sz="1000" b="1" spc="30" dirty="0">
                <a:solidFill>
                  <a:srgbClr val="231F20"/>
                </a:solidFill>
                <a:latin typeface="Palatino Linotype"/>
                <a:cs typeface="Palatino Linotype"/>
              </a:rPr>
              <a:t>IT IS </a:t>
            </a:r>
            <a:r>
              <a:rPr sz="1000" b="1" spc="50" dirty="0">
                <a:solidFill>
                  <a:srgbClr val="231F20"/>
                </a:solidFill>
                <a:latin typeface="Palatino Linotype"/>
                <a:cs typeface="Palatino Linotype"/>
              </a:rPr>
              <a:t>THE RESPONDENT’S SOLE </a:t>
            </a:r>
            <a:r>
              <a:rPr sz="1000" b="1" spc="60" dirty="0">
                <a:solidFill>
                  <a:srgbClr val="231F20"/>
                </a:solidFill>
                <a:latin typeface="Palatino Linotype"/>
                <a:cs typeface="Palatino Linotype"/>
              </a:rPr>
              <a:t>RESPONSIBILITY </a:t>
            </a:r>
            <a:r>
              <a:rPr sz="1000" b="1" spc="30" dirty="0">
                <a:solidFill>
                  <a:srgbClr val="231F20"/>
                </a:solidFill>
                <a:latin typeface="Palatino Linotype"/>
                <a:cs typeface="Palatino Linotype"/>
              </a:rPr>
              <a:t>TO </a:t>
            </a:r>
            <a:r>
              <a:rPr sz="1000" b="1" spc="55" dirty="0">
                <a:solidFill>
                  <a:srgbClr val="231F20"/>
                </a:solidFill>
                <a:latin typeface="Palatino Linotype"/>
                <a:cs typeface="Palatino Linotype"/>
              </a:rPr>
              <a:t>ENSURE </a:t>
            </a:r>
            <a:r>
              <a:rPr sz="1000" b="1" spc="30" dirty="0">
                <a:solidFill>
                  <a:srgbClr val="231F20"/>
                </a:solidFill>
                <a:latin typeface="Palatino Linotype"/>
                <a:cs typeface="Palatino Linotype"/>
              </a:rPr>
              <a:t>THAT </a:t>
            </a:r>
            <a:r>
              <a:rPr sz="1000" b="1" spc="40" dirty="0">
                <a:solidFill>
                  <a:srgbClr val="231F20"/>
                </a:solidFill>
                <a:latin typeface="Palatino Linotype"/>
                <a:cs typeface="Palatino Linotype"/>
              </a:rPr>
              <a:t>HE/SHE </a:t>
            </a:r>
            <a:r>
              <a:rPr sz="1000" b="1" spc="60" dirty="0">
                <a:solidFill>
                  <a:srgbClr val="231F20"/>
                </a:solidFill>
                <a:latin typeface="Palatino Linotype"/>
                <a:cs typeface="Palatino Linotype"/>
              </a:rPr>
              <a:t>RECEIVES</a:t>
            </a:r>
            <a:r>
              <a:rPr sz="1000" b="1" spc="110" dirty="0">
                <a:solidFill>
                  <a:srgbClr val="231F20"/>
                </a:solidFill>
                <a:latin typeface="Palatino Linotype"/>
                <a:cs typeface="Palatino Linotype"/>
              </a:rPr>
              <a:t> </a:t>
            </a:r>
            <a:r>
              <a:rPr sz="1000" b="1" spc="75" dirty="0">
                <a:solidFill>
                  <a:srgbClr val="231F20"/>
                </a:solidFill>
                <a:latin typeface="Palatino Linotype"/>
                <a:cs typeface="Palatino Linotype"/>
              </a:rPr>
              <a:t>ANY</a:t>
            </a:r>
            <a:endParaRPr sz="1000">
              <a:latin typeface="Palatino Linotype"/>
              <a:cs typeface="Palatino Linotype"/>
            </a:endParaRPr>
          </a:p>
          <a:p>
            <a:pPr marL="12700" marR="121920">
              <a:lnSpc>
                <a:spcPct val="116700"/>
              </a:lnSpc>
            </a:pPr>
            <a:r>
              <a:rPr sz="1000" b="1" spc="50" dirty="0">
                <a:solidFill>
                  <a:srgbClr val="231F20"/>
                </a:solidFill>
                <a:latin typeface="Palatino Linotype"/>
                <a:cs typeface="Palatino Linotype"/>
              </a:rPr>
              <a:t>AND ALL </a:t>
            </a:r>
            <a:r>
              <a:rPr sz="1000" b="1" spc="55" dirty="0">
                <a:solidFill>
                  <a:srgbClr val="231F20"/>
                </a:solidFill>
                <a:latin typeface="Palatino Linotype"/>
                <a:cs typeface="Palatino Linotype"/>
              </a:rPr>
              <a:t>ADDENDA </a:t>
            </a:r>
            <a:r>
              <a:rPr sz="1000" b="1" spc="50" dirty="0">
                <a:solidFill>
                  <a:srgbClr val="231F20"/>
                </a:solidFill>
                <a:latin typeface="Palatino Linotype"/>
                <a:cs typeface="Palatino Linotype"/>
              </a:rPr>
              <a:t>FOR THIS RFQ </a:t>
            </a:r>
            <a:r>
              <a:rPr sz="1000" dirty="0">
                <a:solidFill>
                  <a:srgbClr val="231F20"/>
                </a:solidFill>
                <a:latin typeface="Palatino Linotype"/>
                <a:cs typeface="Palatino Linotype"/>
              </a:rPr>
              <a:t>by either informing Central Health of his/her email information or by  regularly</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checking</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following</a:t>
            </a:r>
            <a:r>
              <a:rPr sz="1000" spc="25" dirty="0">
                <a:solidFill>
                  <a:srgbClr val="231F20"/>
                </a:solidFill>
                <a:latin typeface="Palatino Linotype"/>
                <a:cs typeface="Palatino Linotype"/>
              </a:rPr>
              <a:t> </a:t>
            </a:r>
            <a:r>
              <a:rPr sz="1000" spc="-5" dirty="0">
                <a:solidFill>
                  <a:srgbClr val="231F20"/>
                </a:solidFill>
                <a:latin typeface="Palatino Linotype"/>
                <a:cs typeface="Palatino Linotype"/>
              </a:rPr>
              <a:t>Websites;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addenda</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will</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be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posted</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on</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website</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day</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they</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are</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released:</a:t>
            </a:r>
            <a:endParaRPr sz="1000">
              <a:latin typeface="Palatino Linotype"/>
              <a:cs typeface="Palatino Linotype"/>
            </a:endParaRPr>
          </a:p>
          <a:p>
            <a:pPr marL="774700">
              <a:lnSpc>
                <a:spcPct val="100000"/>
              </a:lnSpc>
              <a:spcBef>
                <a:spcPts val="650"/>
              </a:spcBef>
            </a:pPr>
            <a:r>
              <a:rPr sz="1000" u="sng" spc="-5" dirty="0">
                <a:solidFill>
                  <a:srgbClr val="205E9E"/>
                </a:solidFill>
                <a:uFill>
                  <a:solidFill>
                    <a:srgbClr val="205E9E"/>
                  </a:solidFill>
                </a:uFill>
                <a:latin typeface="Palatino Linotype"/>
                <a:cs typeface="Palatino Linotype"/>
                <a:hlinkClick r:id="rId2"/>
              </a:rPr>
              <a:t>http://www.centralhealth.net/purchasing/bid-sync/</a:t>
            </a:r>
            <a:endParaRPr sz="1000">
              <a:latin typeface="Palatino Linotype"/>
              <a:cs typeface="Palatino Linotype"/>
            </a:endParaRPr>
          </a:p>
          <a:p>
            <a:pPr marL="762000">
              <a:lnSpc>
                <a:spcPct val="100000"/>
              </a:lnSpc>
              <a:spcBef>
                <a:spcPts val="200"/>
              </a:spcBef>
            </a:pPr>
            <a:r>
              <a:rPr sz="1000" u="sng" spc="0" dirty="0">
                <a:solidFill>
                  <a:srgbClr val="205E9E"/>
                </a:solidFill>
                <a:uFill>
                  <a:solidFill>
                    <a:srgbClr val="205E9E"/>
                  </a:solidFill>
                </a:uFill>
                <a:latin typeface="Palatino Linotype"/>
                <a:cs typeface="Palatino Linotype"/>
                <a:hlinkClick r:id="rId3"/>
              </a:rPr>
              <a:t>esbd.cpa.state.tx.us/</a:t>
            </a:r>
            <a:endParaRPr sz="1000">
              <a:latin typeface="Palatino Linotype"/>
              <a:cs typeface="Palatino Linotype"/>
            </a:endParaRPr>
          </a:p>
          <a:p>
            <a:pPr marL="762000">
              <a:lnSpc>
                <a:spcPct val="100000"/>
              </a:lnSpc>
              <a:spcBef>
                <a:spcPts val="200"/>
              </a:spcBef>
            </a:pPr>
            <a:r>
              <a:rPr sz="1000" u="sng" spc="0" dirty="0">
                <a:solidFill>
                  <a:srgbClr val="205E9E"/>
                </a:solidFill>
                <a:uFill>
                  <a:solidFill>
                    <a:srgbClr val="205E9E"/>
                  </a:solidFill>
                </a:uFill>
                <a:latin typeface="Palatino Linotype"/>
                <a:cs typeface="Palatino Linotype"/>
                <a:hlinkClick r:id="rId4"/>
              </a:rPr>
              <a:t>www.bidsync.com/travis-county-healthcare-district/</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The following paragraphs describe the activities listed in the sequence of</a:t>
            </a:r>
            <a:r>
              <a:rPr sz="1000" spc="235" dirty="0">
                <a:solidFill>
                  <a:srgbClr val="231F20"/>
                </a:solidFill>
                <a:latin typeface="Palatino Linotype"/>
                <a:cs typeface="Palatino Linotype"/>
              </a:rPr>
              <a:t> </a:t>
            </a:r>
            <a:r>
              <a:rPr sz="1000" dirty="0">
                <a:solidFill>
                  <a:srgbClr val="231F20"/>
                </a:solidFill>
                <a:latin typeface="Palatino Linotype"/>
                <a:cs typeface="Palatino Linotype"/>
              </a:rPr>
              <a:t>events.</a:t>
            </a:r>
            <a:endParaRPr sz="1000">
              <a:latin typeface="Palatino Linotype"/>
              <a:cs typeface="Palatino Linotype"/>
            </a:endParaRPr>
          </a:p>
        </p:txBody>
      </p:sp>
      <p:sp>
        <p:nvSpPr>
          <p:cNvPr id="4" name="object 4"/>
          <p:cNvSpPr txBox="1"/>
          <p:nvPr/>
        </p:nvSpPr>
        <p:spPr>
          <a:xfrm>
            <a:off x="673100" y="1410306"/>
            <a:ext cx="4967605" cy="73914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C. Sequence of</a:t>
            </a:r>
            <a:r>
              <a:rPr sz="1200" b="1" spc="55" dirty="0">
                <a:solidFill>
                  <a:srgbClr val="231F20"/>
                </a:solidFill>
                <a:latin typeface="Trebuchet MS"/>
                <a:cs typeface="Trebuchet MS"/>
              </a:rPr>
              <a:t> </a:t>
            </a:r>
            <a:r>
              <a:rPr sz="1200" b="1" spc="0" dirty="0">
                <a:solidFill>
                  <a:srgbClr val="231F20"/>
                </a:solidFill>
                <a:latin typeface="Trebuchet MS"/>
                <a:cs typeface="Trebuchet MS"/>
              </a:rPr>
              <a:t>Events</a:t>
            </a:r>
            <a:endParaRPr sz="1200">
              <a:latin typeface="Trebuchet MS"/>
              <a:cs typeface="Trebuchet MS"/>
            </a:endParaRPr>
          </a:p>
          <a:p>
            <a:pPr marL="12700">
              <a:lnSpc>
                <a:spcPct val="100000"/>
              </a:lnSpc>
              <a:spcBef>
                <a:spcPts val="1125"/>
              </a:spcBef>
            </a:pPr>
            <a:r>
              <a:rPr sz="1000" dirty="0">
                <a:solidFill>
                  <a:srgbClr val="231F20"/>
                </a:solidFill>
                <a:latin typeface="Palatino Linotype"/>
                <a:cs typeface="Palatino Linotype"/>
              </a:rPr>
              <a:t>The</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Purchasing</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Supervisor</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will</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make</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every</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effort</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to</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adhere</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to</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following</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schedule:</a:t>
            </a:r>
            <a:endParaRPr sz="1000">
              <a:latin typeface="Palatino Linotype"/>
              <a:cs typeface="Palatino Linotype"/>
            </a:endParaRPr>
          </a:p>
          <a:p>
            <a:pPr marL="12700">
              <a:lnSpc>
                <a:spcPct val="100000"/>
              </a:lnSpc>
              <a:spcBef>
                <a:spcPts val="650"/>
              </a:spcBef>
            </a:pPr>
            <a:r>
              <a:rPr sz="1000" b="1" dirty="0">
                <a:solidFill>
                  <a:srgbClr val="231F20"/>
                </a:solidFill>
                <a:latin typeface="Palatino Linotype"/>
                <a:cs typeface="Palatino Linotype"/>
              </a:rPr>
              <a:t>Step 1 RFQ Process (Events</a:t>
            </a:r>
            <a:r>
              <a:rPr sz="1000" b="1" spc="90" dirty="0">
                <a:solidFill>
                  <a:srgbClr val="231F20"/>
                </a:solidFill>
                <a:latin typeface="Palatino Linotype"/>
                <a:cs typeface="Palatino Linotype"/>
              </a:rPr>
              <a:t> </a:t>
            </a:r>
            <a:r>
              <a:rPr sz="1000" b="1" spc="0" dirty="0">
                <a:solidFill>
                  <a:srgbClr val="231F20"/>
                </a:solidFill>
                <a:latin typeface="Palatino Linotype"/>
                <a:cs typeface="Palatino Linotype"/>
              </a:rPr>
              <a:t>1-8)</a:t>
            </a:r>
            <a:endParaRPr sz="1000">
              <a:latin typeface="Palatino Linotype"/>
              <a:cs typeface="Palatino Linotype"/>
            </a:endParaRPr>
          </a:p>
        </p:txBody>
      </p:sp>
      <p:graphicFrame>
        <p:nvGraphicFramePr>
          <p:cNvPr id="5" name="object 5"/>
          <p:cNvGraphicFramePr>
            <a:graphicFrameLocks noGrp="1"/>
          </p:cNvGraphicFramePr>
          <p:nvPr/>
        </p:nvGraphicFramePr>
        <p:xfrm>
          <a:off x="654050" y="2252980"/>
          <a:ext cx="6661150" cy="2542540"/>
        </p:xfrm>
        <a:graphic>
          <a:graphicData uri="http://schemas.openxmlformats.org/drawingml/2006/table">
            <a:tbl>
              <a:tblPr firstRow="1" bandRow="1">
                <a:tableStyleId>{2D5ABB26-0587-4C30-8999-92F81FD0307C}</a:tableStyleId>
              </a:tblPr>
              <a:tblGrid>
                <a:gridCol w="2602865">
                  <a:extLst>
                    <a:ext uri="{9D8B030D-6E8A-4147-A177-3AD203B41FA5}">
                      <a16:colId xmlns:a16="http://schemas.microsoft.com/office/drawing/2014/main" val="20000"/>
                    </a:ext>
                  </a:extLst>
                </a:gridCol>
                <a:gridCol w="2109469">
                  <a:extLst>
                    <a:ext uri="{9D8B030D-6E8A-4147-A177-3AD203B41FA5}">
                      <a16:colId xmlns:a16="http://schemas.microsoft.com/office/drawing/2014/main" val="20001"/>
                    </a:ext>
                  </a:extLst>
                </a:gridCol>
                <a:gridCol w="1948179">
                  <a:extLst>
                    <a:ext uri="{9D8B030D-6E8A-4147-A177-3AD203B41FA5}">
                      <a16:colId xmlns:a16="http://schemas.microsoft.com/office/drawing/2014/main" val="20002"/>
                    </a:ext>
                  </a:extLst>
                </a:gridCol>
              </a:tblGrid>
              <a:tr h="248920">
                <a:tc>
                  <a:txBody>
                    <a:bodyPr/>
                    <a:lstStyle/>
                    <a:p>
                      <a:pPr marL="31750">
                        <a:lnSpc>
                          <a:spcPts val="930"/>
                        </a:lnSpc>
                      </a:pPr>
                      <a:r>
                        <a:rPr sz="1000" b="1" i="1" dirty="0">
                          <a:solidFill>
                            <a:srgbClr val="231F20"/>
                          </a:solidFill>
                          <a:latin typeface="PalatinoLinotype-BoldItalic"/>
                          <a:cs typeface="PalatinoLinotype-BoldItalic"/>
                        </a:rPr>
                        <a:t>Action</a:t>
                      </a:r>
                      <a:endParaRPr sz="1000">
                        <a:latin typeface="PalatinoLinotype-BoldItalic"/>
                        <a:cs typeface="PalatinoLinotype-BoldItalic"/>
                      </a:endParaRPr>
                    </a:p>
                  </a:txBody>
                  <a:tcPr marL="0" marR="0" marT="0" marB="0">
                    <a:lnB w="12700">
                      <a:solidFill>
                        <a:srgbClr val="231F20"/>
                      </a:solidFill>
                      <a:prstDash val="solid"/>
                    </a:lnB>
                  </a:tcPr>
                </a:tc>
                <a:tc>
                  <a:txBody>
                    <a:bodyPr/>
                    <a:lstStyle/>
                    <a:p>
                      <a:pPr marL="438784">
                        <a:lnSpc>
                          <a:spcPts val="930"/>
                        </a:lnSpc>
                      </a:pPr>
                      <a:r>
                        <a:rPr sz="1000" b="1" i="1" dirty="0">
                          <a:solidFill>
                            <a:srgbClr val="231F20"/>
                          </a:solidFill>
                          <a:latin typeface="PalatinoLinotype-BoldItalic"/>
                          <a:cs typeface="PalatinoLinotype-BoldItalic"/>
                        </a:rPr>
                        <a:t>Responsibility</a:t>
                      </a:r>
                      <a:endParaRPr sz="1000">
                        <a:latin typeface="PalatinoLinotype-BoldItalic"/>
                        <a:cs typeface="PalatinoLinotype-BoldItalic"/>
                      </a:endParaRPr>
                    </a:p>
                  </a:txBody>
                  <a:tcPr marL="0" marR="0" marT="0" marB="0">
                    <a:lnB w="12700">
                      <a:solidFill>
                        <a:srgbClr val="231F20"/>
                      </a:solidFill>
                      <a:prstDash val="solid"/>
                    </a:lnB>
                  </a:tcPr>
                </a:tc>
                <a:tc>
                  <a:txBody>
                    <a:bodyPr/>
                    <a:lstStyle/>
                    <a:p>
                      <a:pPr marL="386080">
                        <a:lnSpc>
                          <a:spcPts val="930"/>
                        </a:lnSpc>
                      </a:pPr>
                      <a:r>
                        <a:rPr sz="1000" b="1" i="1" spc="0" dirty="0">
                          <a:solidFill>
                            <a:srgbClr val="231F20"/>
                          </a:solidFill>
                          <a:latin typeface="PalatinoLinotype-BoldItalic"/>
                          <a:cs typeface="PalatinoLinotype-BoldItalic"/>
                        </a:rPr>
                        <a:t>Date</a:t>
                      </a:r>
                      <a:endParaRPr sz="1000">
                        <a:latin typeface="PalatinoLinotype-BoldItalic"/>
                        <a:cs typeface="PalatinoLinotype-BoldItalic"/>
                      </a:endParaRPr>
                    </a:p>
                  </a:txBody>
                  <a:tcPr marL="0" marR="0" marT="0" marB="0">
                    <a:lnB w="12700">
                      <a:solidFill>
                        <a:srgbClr val="231F20"/>
                      </a:solidFill>
                      <a:prstDash val="solid"/>
                    </a:lnB>
                  </a:tcPr>
                </a:tc>
                <a:extLst>
                  <a:ext uri="{0D108BD9-81ED-4DB2-BD59-A6C34878D82A}">
                    <a16:rowId xmlns:a16="http://schemas.microsoft.com/office/drawing/2014/main" val="10000"/>
                  </a:ext>
                </a:extLst>
              </a:tr>
              <a:tr h="287655">
                <a:tc>
                  <a:txBody>
                    <a:bodyPr/>
                    <a:lstStyle/>
                    <a:p>
                      <a:pPr marL="31750">
                        <a:lnSpc>
                          <a:spcPct val="100000"/>
                        </a:lnSpc>
                        <a:spcBef>
                          <a:spcPts val="565"/>
                        </a:spcBef>
                      </a:pPr>
                      <a:r>
                        <a:rPr sz="1000" dirty="0">
                          <a:solidFill>
                            <a:srgbClr val="231F20"/>
                          </a:solidFill>
                          <a:latin typeface="Palatino Linotype"/>
                          <a:cs typeface="Palatino Linotype"/>
                        </a:rPr>
                        <a:t>1. Issuance of</a:t>
                      </a:r>
                      <a:r>
                        <a:rPr sz="1000" spc="55" dirty="0">
                          <a:solidFill>
                            <a:srgbClr val="231F20"/>
                          </a:solidFill>
                          <a:latin typeface="Palatino Linotype"/>
                          <a:cs typeface="Palatino Linotype"/>
                        </a:rPr>
                        <a:t> </a:t>
                      </a:r>
                      <a:r>
                        <a:rPr sz="1000" spc="0" dirty="0">
                          <a:solidFill>
                            <a:srgbClr val="231F20"/>
                          </a:solidFill>
                          <a:latin typeface="Palatino Linotype"/>
                          <a:cs typeface="Palatino Linotype"/>
                        </a:rPr>
                        <a:t>RFQ</a:t>
                      </a:r>
                      <a:endParaRPr sz="1000">
                        <a:latin typeface="Palatino Linotype"/>
                        <a:cs typeface="Palatino Linotype"/>
                      </a:endParaRPr>
                    </a:p>
                  </a:txBody>
                  <a:tcPr marL="0" marR="0" marT="71755" marB="0">
                    <a:lnT w="12700">
                      <a:solidFill>
                        <a:srgbClr val="231F20"/>
                      </a:solidFill>
                      <a:prstDash val="solid"/>
                    </a:lnT>
                  </a:tcPr>
                </a:tc>
                <a:tc>
                  <a:txBody>
                    <a:bodyPr/>
                    <a:lstStyle/>
                    <a:p>
                      <a:pPr marL="438784">
                        <a:lnSpc>
                          <a:spcPct val="100000"/>
                        </a:lnSpc>
                        <a:spcBef>
                          <a:spcPts val="565"/>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txBody>
                  <a:tcPr marL="0" marR="0" marT="71755" marB="0">
                    <a:lnT w="12700">
                      <a:solidFill>
                        <a:srgbClr val="231F20"/>
                      </a:solidFill>
                      <a:prstDash val="solid"/>
                    </a:lnT>
                  </a:tcPr>
                </a:tc>
                <a:tc>
                  <a:txBody>
                    <a:bodyPr/>
                    <a:lstStyle/>
                    <a:p>
                      <a:pPr marL="386715">
                        <a:lnSpc>
                          <a:spcPct val="100000"/>
                        </a:lnSpc>
                        <a:spcBef>
                          <a:spcPts val="565"/>
                        </a:spcBef>
                      </a:pPr>
                      <a:r>
                        <a:rPr sz="1000" dirty="0">
                          <a:solidFill>
                            <a:srgbClr val="231F20"/>
                          </a:solidFill>
                          <a:latin typeface="Palatino Linotype"/>
                          <a:cs typeface="Palatino Linotype"/>
                        </a:rPr>
                        <a:t>Sept. 1,</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71755" marB="0">
                    <a:lnT w="12700">
                      <a:solidFill>
                        <a:srgbClr val="231F20"/>
                      </a:solidFill>
                      <a:prstDash val="solid"/>
                    </a:lnT>
                  </a:tcPr>
                </a:tc>
                <a:extLst>
                  <a:ext uri="{0D108BD9-81ED-4DB2-BD59-A6C34878D82A}">
                    <a16:rowId xmlns:a16="http://schemas.microsoft.com/office/drawing/2014/main" val="10001"/>
                  </a:ext>
                </a:extLst>
              </a:tr>
              <a:tr h="234950">
                <a:tc>
                  <a:txBody>
                    <a:bodyPr/>
                    <a:lstStyle/>
                    <a:p>
                      <a:pPr marL="31750">
                        <a:lnSpc>
                          <a:spcPct val="100000"/>
                        </a:lnSpc>
                        <a:spcBef>
                          <a:spcPts val="145"/>
                        </a:spcBef>
                      </a:pPr>
                      <a:r>
                        <a:rPr sz="1000" dirty="0">
                          <a:solidFill>
                            <a:srgbClr val="231F20"/>
                          </a:solidFill>
                          <a:latin typeface="Palatino Linotype"/>
                          <a:cs typeface="Palatino Linotype"/>
                        </a:rPr>
                        <a:t>2. Pre-response meeting and site</a:t>
                      </a:r>
                      <a:r>
                        <a:rPr sz="1000" spc="135" dirty="0">
                          <a:solidFill>
                            <a:srgbClr val="231F20"/>
                          </a:solidFill>
                          <a:latin typeface="Palatino Linotype"/>
                          <a:cs typeface="Palatino Linotype"/>
                        </a:rPr>
                        <a:t> </a:t>
                      </a:r>
                      <a:r>
                        <a:rPr sz="1000" dirty="0">
                          <a:solidFill>
                            <a:srgbClr val="231F20"/>
                          </a:solidFill>
                          <a:latin typeface="Palatino Linotype"/>
                          <a:cs typeface="Palatino Linotype"/>
                        </a:rPr>
                        <a:t>tour</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Sept. 15,</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2"/>
                  </a:ext>
                </a:extLst>
              </a:tr>
              <a:tr h="234950">
                <a:tc>
                  <a:txBody>
                    <a:bodyPr/>
                    <a:lstStyle/>
                    <a:p>
                      <a:pPr marL="31750">
                        <a:lnSpc>
                          <a:spcPct val="100000"/>
                        </a:lnSpc>
                        <a:spcBef>
                          <a:spcPts val="145"/>
                        </a:spcBef>
                      </a:pPr>
                      <a:r>
                        <a:rPr sz="1000" dirty="0">
                          <a:solidFill>
                            <a:srgbClr val="231F20"/>
                          </a:solidFill>
                          <a:latin typeface="Palatino Linotype"/>
                          <a:cs typeface="Palatino Linotype"/>
                        </a:rPr>
                        <a:t>3. Deadline to submit RFQ</a:t>
                      </a:r>
                      <a:r>
                        <a:rPr sz="1000" spc="114" dirty="0">
                          <a:solidFill>
                            <a:srgbClr val="231F20"/>
                          </a:solidFill>
                          <a:latin typeface="Palatino Linotype"/>
                          <a:cs typeface="Palatino Linotype"/>
                        </a:rPr>
                        <a:t> </a:t>
                      </a:r>
                      <a:r>
                        <a:rPr sz="1000" dirty="0">
                          <a:solidFill>
                            <a:srgbClr val="231F20"/>
                          </a:solidFill>
                          <a:latin typeface="Palatino Linotype"/>
                          <a:cs typeface="Palatino Linotype"/>
                        </a:rPr>
                        <a:t>questions</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Potential</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respondents</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Sept. 23,</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3"/>
                  </a:ext>
                </a:extLst>
              </a:tr>
              <a:tr h="181610">
                <a:tc>
                  <a:txBody>
                    <a:bodyPr/>
                    <a:lstStyle/>
                    <a:p>
                      <a:pPr marL="31750">
                        <a:lnSpc>
                          <a:spcPts val="1185"/>
                        </a:lnSpc>
                        <a:spcBef>
                          <a:spcPts val="145"/>
                        </a:spcBef>
                      </a:pPr>
                      <a:r>
                        <a:rPr sz="1000" dirty="0">
                          <a:solidFill>
                            <a:srgbClr val="231F20"/>
                          </a:solidFill>
                          <a:latin typeface="Palatino Linotype"/>
                          <a:cs typeface="Palatino Linotype"/>
                        </a:rPr>
                        <a:t>4. Response to </a:t>
                      </a:r>
                      <a:r>
                        <a:rPr sz="1000" spc="-5" dirty="0">
                          <a:solidFill>
                            <a:srgbClr val="231F20"/>
                          </a:solidFill>
                          <a:latin typeface="Palatino Linotype"/>
                          <a:cs typeface="Palatino Linotype"/>
                        </a:rPr>
                        <a:t>written</a:t>
                      </a:r>
                      <a:r>
                        <a:rPr sz="1000" spc="80" dirty="0">
                          <a:solidFill>
                            <a:srgbClr val="231F20"/>
                          </a:solidFill>
                          <a:latin typeface="Palatino Linotype"/>
                          <a:cs typeface="Palatino Linotype"/>
                        </a:rPr>
                        <a:t> </a:t>
                      </a:r>
                      <a:r>
                        <a:rPr sz="1000" dirty="0">
                          <a:solidFill>
                            <a:srgbClr val="231F20"/>
                          </a:solidFill>
                          <a:latin typeface="Palatino Linotype"/>
                          <a:cs typeface="Palatino Linotype"/>
                        </a:rPr>
                        <a:t>questions</a:t>
                      </a:r>
                      <a:endParaRPr sz="1000">
                        <a:latin typeface="Palatino Linotype"/>
                        <a:cs typeface="Palatino Linotype"/>
                      </a:endParaRPr>
                    </a:p>
                  </a:txBody>
                  <a:tcPr marL="0" marR="0" marT="18415" marB="0"/>
                </a:tc>
                <a:tc>
                  <a:txBody>
                    <a:bodyPr/>
                    <a:lstStyle/>
                    <a:p>
                      <a:pPr marL="438784">
                        <a:lnSpc>
                          <a:spcPts val="1185"/>
                        </a:lnSpc>
                        <a:spcBef>
                          <a:spcPts val="145"/>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txBody>
                  <a:tcPr marL="0" marR="0" marT="18415" marB="0"/>
                </a:tc>
                <a:tc>
                  <a:txBody>
                    <a:bodyPr/>
                    <a:lstStyle/>
                    <a:p>
                      <a:pPr marL="386715">
                        <a:lnSpc>
                          <a:spcPts val="1185"/>
                        </a:lnSpc>
                        <a:spcBef>
                          <a:spcPts val="145"/>
                        </a:spcBef>
                      </a:pPr>
                      <a:r>
                        <a:rPr sz="1000" dirty="0">
                          <a:solidFill>
                            <a:srgbClr val="231F20"/>
                          </a:solidFill>
                          <a:latin typeface="Palatino Linotype"/>
                          <a:cs typeface="Palatino Linotype"/>
                        </a:rPr>
                        <a:t>Sept. 30,</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4"/>
                  </a:ext>
                </a:extLst>
              </a:tr>
              <a:tr h="230504">
                <a:tc>
                  <a:txBody>
                    <a:bodyPr/>
                    <a:lstStyle/>
                    <a:p>
                      <a:pPr marL="203200">
                        <a:lnSpc>
                          <a:spcPct val="100000"/>
                        </a:lnSpc>
                        <a:spcBef>
                          <a:spcPts val="114"/>
                        </a:spcBef>
                      </a:pPr>
                      <a:r>
                        <a:rPr sz="1000" dirty="0">
                          <a:solidFill>
                            <a:srgbClr val="231F20"/>
                          </a:solidFill>
                          <a:latin typeface="Palatino Linotype"/>
                          <a:cs typeface="Palatino Linotype"/>
                        </a:rPr>
                        <a:t>(In the form of RFQ</a:t>
                      </a:r>
                      <a:r>
                        <a:rPr sz="1000" spc="80" dirty="0">
                          <a:solidFill>
                            <a:srgbClr val="231F20"/>
                          </a:solidFill>
                          <a:latin typeface="Palatino Linotype"/>
                          <a:cs typeface="Palatino Linotype"/>
                        </a:rPr>
                        <a:t> </a:t>
                      </a:r>
                      <a:r>
                        <a:rPr sz="1000" spc="0" dirty="0">
                          <a:solidFill>
                            <a:srgbClr val="231F20"/>
                          </a:solidFill>
                          <a:latin typeface="Palatino Linotype"/>
                          <a:cs typeface="Palatino Linotype"/>
                        </a:rPr>
                        <a:t>addendum)</a:t>
                      </a:r>
                      <a:endParaRPr sz="1000">
                        <a:latin typeface="Palatino Linotype"/>
                        <a:cs typeface="Palatino Linotype"/>
                      </a:endParaRPr>
                    </a:p>
                  </a:txBody>
                  <a:tcPr marL="0" marR="0" marT="14604" marB="0"/>
                </a:tc>
                <a:tc>
                  <a:txBody>
                    <a:bodyPr/>
                    <a:lstStyle/>
                    <a:p>
                      <a:pPr>
                        <a:lnSpc>
                          <a:spcPct val="100000"/>
                        </a:lnSpc>
                      </a:pPr>
                      <a:endParaRPr sz="1000">
                        <a:latin typeface="Times New Roman"/>
                        <a:cs typeface="Times New Roman"/>
                      </a:endParaRPr>
                    </a:p>
                  </a:txBody>
                  <a:tcPr marL="0" marR="0" marT="0" marB="0"/>
                </a:tc>
                <a:tc>
                  <a:txBody>
                    <a:bodyPr/>
                    <a:lstStyle/>
                    <a:p>
                      <a:pPr>
                        <a:lnSpc>
                          <a:spcPct val="100000"/>
                        </a:lnSpc>
                      </a:pPr>
                      <a:endParaRPr sz="1000">
                        <a:latin typeface="Times New Roman"/>
                        <a:cs typeface="Times New Roman"/>
                      </a:endParaRPr>
                    </a:p>
                  </a:txBody>
                  <a:tcPr marL="0" marR="0" marT="0" marB="0"/>
                </a:tc>
                <a:extLst>
                  <a:ext uri="{0D108BD9-81ED-4DB2-BD59-A6C34878D82A}">
                    <a16:rowId xmlns:a16="http://schemas.microsoft.com/office/drawing/2014/main" val="10005"/>
                  </a:ext>
                </a:extLst>
              </a:tr>
              <a:tr h="234950">
                <a:tc>
                  <a:txBody>
                    <a:bodyPr/>
                    <a:lstStyle/>
                    <a:p>
                      <a:pPr marL="31750">
                        <a:lnSpc>
                          <a:spcPct val="100000"/>
                        </a:lnSpc>
                        <a:spcBef>
                          <a:spcPts val="145"/>
                        </a:spcBef>
                      </a:pPr>
                      <a:r>
                        <a:rPr sz="1000" dirty="0">
                          <a:solidFill>
                            <a:srgbClr val="231F20"/>
                          </a:solidFill>
                          <a:latin typeface="Palatino Linotype"/>
                          <a:cs typeface="Palatino Linotype"/>
                        </a:rPr>
                        <a:t>5. Deadline to submit RFQ</a:t>
                      </a:r>
                      <a:r>
                        <a:rPr sz="1000" spc="110"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Potential</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respondents</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Oct. 21,</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6"/>
                  </a:ext>
                </a:extLst>
              </a:tr>
              <a:tr h="234950">
                <a:tc>
                  <a:txBody>
                    <a:bodyPr/>
                    <a:lstStyle/>
                    <a:p>
                      <a:pPr marL="31750">
                        <a:lnSpc>
                          <a:spcPct val="100000"/>
                        </a:lnSpc>
                        <a:spcBef>
                          <a:spcPts val="145"/>
                        </a:spcBef>
                      </a:pPr>
                      <a:r>
                        <a:rPr sz="1000" dirty="0">
                          <a:solidFill>
                            <a:srgbClr val="231F20"/>
                          </a:solidFill>
                          <a:latin typeface="Palatino Linotype"/>
                          <a:cs typeface="Palatino Linotype"/>
                        </a:rPr>
                        <a:t>6. RFQ response</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evaluations</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Evaluation</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Committee</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November/December</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7"/>
                  </a:ext>
                </a:extLst>
              </a:tr>
              <a:tr h="234950">
                <a:tc>
                  <a:txBody>
                    <a:bodyPr/>
                    <a:lstStyle/>
                    <a:p>
                      <a:pPr marL="31750">
                        <a:lnSpc>
                          <a:spcPct val="100000"/>
                        </a:lnSpc>
                        <a:spcBef>
                          <a:spcPts val="145"/>
                        </a:spcBef>
                      </a:pPr>
                      <a:r>
                        <a:rPr sz="1000" dirty="0">
                          <a:solidFill>
                            <a:srgbClr val="231F20"/>
                          </a:solidFill>
                          <a:latin typeface="Palatino Linotype"/>
                          <a:cs typeface="Palatino Linotype"/>
                        </a:rPr>
                        <a:t>7. RFQ respondent</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interviews</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Evaluation</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Committee</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November/December</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8"/>
                  </a:ext>
                </a:extLst>
              </a:tr>
              <a:tr h="234950">
                <a:tc>
                  <a:txBody>
                    <a:bodyPr/>
                    <a:lstStyle/>
                    <a:p>
                      <a:pPr marL="31750">
                        <a:lnSpc>
                          <a:spcPct val="100000"/>
                        </a:lnSpc>
                        <a:spcBef>
                          <a:spcPts val="145"/>
                        </a:spcBef>
                      </a:pPr>
                      <a:r>
                        <a:rPr sz="1000" dirty="0">
                          <a:solidFill>
                            <a:srgbClr val="231F20"/>
                          </a:solidFill>
                          <a:latin typeface="Palatino Linotype"/>
                          <a:cs typeface="Palatino Linotype"/>
                        </a:rPr>
                        <a:t>8. RFQ shortlist</a:t>
                      </a:r>
                      <a:r>
                        <a:rPr sz="1000" spc="65" dirty="0">
                          <a:solidFill>
                            <a:srgbClr val="231F20"/>
                          </a:solidFill>
                          <a:latin typeface="Palatino Linotype"/>
                          <a:cs typeface="Palatino Linotype"/>
                        </a:rPr>
                        <a:t> </a:t>
                      </a:r>
                      <a:r>
                        <a:rPr sz="1000" spc="-5" dirty="0">
                          <a:solidFill>
                            <a:srgbClr val="231F20"/>
                          </a:solidFill>
                          <a:latin typeface="Palatino Linotype"/>
                          <a:cs typeface="Palatino Linotype"/>
                        </a:rPr>
                        <a:t>notification</a:t>
                      </a:r>
                      <a:endParaRPr sz="1000">
                        <a:latin typeface="Palatino Linotype"/>
                        <a:cs typeface="Palatino Linotype"/>
                      </a:endParaRPr>
                    </a:p>
                  </a:txBody>
                  <a:tcPr marL="0" marR="0" marT="18415" marB="0"/>
                </a:tc>
                <a:tc>
                  <a:txBody>
                    <a:bodyPr/>
                    <a:lstStyle/>
                    <a:p>
                      <a:pPr marL="438784">
                        <a:lnSpc>
                          <a:spcPct val="100000"/>
                        </a:lnSpc>
                        <a:spcBef>
                          <a:spcPts val="145"/>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txBody>
                  <a:tcPr marL="0" marR="0" marT="18415" marB="0"/>
                </a:tc>
                <a:tc>
                  <a:txBody>
                    <a:bodyPr/>
                    <a:lstStyle/>
                    <a:p>
                      <a:pPr marL="386715">
                        <a:lnSpc>
                          <a:spcPct val="100000"/>
                        </a:lnSpc>
                        <a:spcBef>
                          <a:spcPts val="145"/>
                        </a:spcBef>
                      </a:pPr>
                      <a:r>
                        <a:rPr sz="1000" dirty="0">
                          <a:solidFill>
                            <a:srgbClr val="231F20"/>
                          </a:solidFill>
                          <a:latin typeface="Palatino Linotype"/>
                          <a:cs typeface="Palatino Linotype"/>
                        </a:rPr>
                        <a:t>December</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txBody>
                  <a:tcPr marL="0" marR="0" marT="18415" marB="0"/>
                </a:tc>
                <a:extLst>
                  <a:ext uri="{0D108BD9-81ED-4DB2-BD59-A6C34878D82A}">
                    <a16:rowId xmlns:a16="http://schemas.microsoft.com/office/drawing/2014/main" val="10009"/>
                  </a:ext>
                </a:extLst>
              </a:tr>
              <a:tr h="181610">
                <a:tc>
                  <a:txBody>
                    <a:bodyPr/>
                    <a:lstStyle/>
                    <a:p>
                      <a:pPr marL="31750">
                        <a:lnSpc>
                          <a:spcPts val="1185"/>
                        </a:lnSpc>
                        <a:spcBef>
                          <a:spcPts val="145"/>
                        </a:spcBef>
                      </a:pPr>
                      <a:r>
                        <a:rPr sz="1000" dirty="0">
                          <a:solidFill>
                            <a:srgbClr val="231F20"/>
                          </a:solidFill>
                          <a:latin typeface="Palatino Linotype"/>
                          <a:cs typeface="Palatino Linotype"/>
                        </a:rPr>
                        <a:t>9. Issuance of RFP (Step</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2)</a:t>
                      </a:r>
                      <a:endParaRPr sz="1000">
                        <a:latin typeface="Palatino Linotype"/>
                        <a:cs typeface="Palatino Linotype"/>
                      </a:endParaRPr>
                    </a:p>
                  </a:txBody>
                  <a:tcPr marL="0" marR="0" marT="18415" marB="0"/>
                </a:tc>
                <a:tc>
                  <a:txBody>
                    <a:bodyPr/>
                    <a:lstStyle/>
                    <a:p>
                      <a:pPr marL="438784">
                        <a:lnSpc>
                          <a:spcPts val="1185"/>
                        </a:lnSpc>
                        <a:spcBef>
                          <a:spcPts val="145"/>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txBody>
                  <a:tcPr marL="0" marR="0" marT="18415" marB="0"/>
                </a:tc>
                <a:tc>
                  <a:txBody>
                    <a:bodyPr/>
                    <a:lstStyle/>
                    <a:p>
                      <a:pPr marL="386715">
                        <a:lnSpc>
                          <a:spcPts val="1185"/>
                        </a:lnSpc>
                        <a:spcBef>
                          <a:spcPts val="145"/>
                        </a:spcBef>
                      </a:pPr>
                      <a:r>
                        <a:rPr sz="1000" dirty="0">
                          <a:solidFill>
                            <a:srgbClr val="231F20"/>
                          </a:solidFill>
                          <a:latin typeface="Palatino Linotype"/>
                          <a:cs typeface="Palatino Linotype"/>
                        </a:rPr>
                        <a:t>January</a:t>
                      </a:r>
                      <a:r>
                        <a:rPr sz="1000" spc="5" dirty="0">
                          <a:solidFill>
                            <a:srgbClr val="231F20"/>
                          </a:solidFill>
                          <a:latin typeface="Palatino Linotype"/>
                          <a:cs typeface="Palatino Linotype"/>
                        </a:rPr>
                        <a:t> </a:t>
                      </a:r>
                      <a:r>
                        <a:rPr sz="1000" spc="0" dirty="0">
                          <a:solidFill>
                            <a:srgbClr val="231F20"/>
                          </a:solidFill>
                          <a:latin typeface="Palatino Linotype"/>
                          <a:cs typeface="Palatino Linotype"/>
                        </a:rPr>
                        <a:t>2017</a:t>
                      </a:r>
                      <a:endParaRPr sz="1000">
                        <a:latin typeface="Palatino Linotype"/>
                        <a:cs typeface="Palatino Linotype"/>
                      </a:endParaRPr>
                    </a:p>
                  </a:txBody>
                  <a:tcPr marL="0" marR="0" marT="18415" marB="0"/>
                </a:tc>
                <a:extLst>
                  <a:ext uri="{0D108BD9-81ED-4DB2-BD59-A6C34878D82A}">
                    <a16:rowId xmlns:a16="http://schemas.microsoft.com/office/drawing/2014/main" val="1001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19</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653786"/>
            <a:ext cx="3007995"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 Issuance of</a:t>
            </a:r>
            <a:r>
              <a:rPr sz="1000" b="1" spc="40" dirty="0">
                <a:solidFill>
                  <a:srgbClr val="231F20"/>
                </a:solidFill>
                <a:latin typeface="Palatino Linotype"/>
                <a:cs typeface="Palatino Linotype"/>
              </a:rPr>
              <a:t> </a:t>
            </a:r>
            <a:r>
              <a:rPr sz="1000" b="1" spc="0" dirty="0">
                <a:solidFill>
                  <a:srgbClr val="231F20"/>
                </a:solidFill>
                <a:latin typeface="Palatino Linotype"/>
                <a:cs typeface="Palatino Linotype"/>
              </a:rPr>
              <a:t>RFQ</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This RFQ is being issued by Central Health </a:t>
            </a:r>
            <a:r>
              <a:rPr sz="1000" spc="0" dirty="0">
                <a:solidFill>
                  <a:srgbClr val="231F20"/>
                </a:solidFill>
                <a:latin typeface="Palatino Linotype"/>
                <a:cs typeface="Palatino Linotype"/>
              </a:rPr>
              <a:t>on  </a:t>
            </a:r>
            <a:r>
              <a:rPr sz="1000" dirty="0">
                <a:solidFill>
                  <a:srgbClr val="231F20"/>
                </a:solidFill>
                <a:latin typeface="Palatino Linotype"/>
                <a:cs typeface="Palatino Linotype"/>
              </a:rPr>
              <a:t>September 1, 2016, and has been posted on the  indicated websites as well as advertised in local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national</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publications.</a:t>
            </a:r>
            <a:endParaRPr sz="1000">
              <a:latin typeface="Palatino Linotype"/>
              <a:cs typeface="Palatino Linotype"/>
            </a:endParaRPr>
          </a:p>
        </p:txBody>
      </p:sp>
      <p:sp>
        <p:nvSpPr>
          <p:cNvPr id="12" name="object 12"/>
          <p:cNvSpPr txBox="1"/>
          <p:nvPr/>
        </p:nvSpPr>
        <p:spPr>
          <a:xfrm>
            <a:off x="444500" y="2777736"/>
            <a:ext cx="3122930" cy="2273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 Pre-Response Meeting and Site</a:t>
            </a:r>
            <a:r>
              <a:rPr sz="1000" b="1" spc="105" dirty="0">
                <a:solidFill>
                  <a:srgbClr val="231F20"/>
                </a:solidFill>
                <a:latin typeface="Palatino Linotype"/>
                <a:cs typeface="Palatino Linotype"/>
              </a:rPr>
              <a:t> </a:t>
            </a:r>
            <a:r>
              <a:rPr sz="1000" b="1" spc="0" dirty="0">
                <a:solidFill>
                  <a:srgbClr val="231F20"/>
                </a:solidFill>
                <a:latin typeface="Palatino Linotype"/>
                <a:cs typeface="Palatino Linotype"/>
              </a:rPr>
              <a:t>Tour</a:t>
            </a:r>
            <a:endParaRPr sz="1000">
              <a:latin typeface="Palatino Linotype"/>
              <a:cs typeface="Palatino Linotype"/>
            </a:endParaRPr>
          </a:p>
          <a:p>
            <a:pPr marL="12700" marR="5080">
              <a:lnSpc>
                <a:spcPct val="116700"/>
              </a:lnSpc>
              <a:spcBef>
                <a:spcPts val="450"/>
              </a:spcBef>
            </a:pP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9 a.m. Central Standard Time on </a:t>
            </a:r>
            <a:r>
              <a:rPr sz="1000" b="1" dirty="0">
                <a:solidFill>
                  <a:srgbClr val="231F20"/>
                </a:solidFill>
                <a:latin typeface="Palatino Linotype"/>
                <a:cs typeface="Palatino Linotype"/>
              </a:rPr>
              <a:t>Sept. 15, 2016</a:t>
            </a:r>
            <a:r>
              <a:rPr sz="1000" dirty="0">
                <a:solidFill>
                  <a:srgbClr val="231F20"/>
                </a:solidFill>
                <a:latin typeface="Palatino Linotype"/>
                <a:cs typeface="Palatino Linotype"/>
              </a:rPr>
              <a:t>,  Central Health will host a meeting for interested  developers and other potential participants at the </a:t>
            </a:r>
            <a:r>
              <a:rPr sz="1000" u="sng" dirty="0">
                <a:solidFill>
                  <a:srgbClr val="231F20"/>
                </a:solidFill>
                <a:uFill>
                  <a:solidFill>
                    <a:srgbClr val="231F20"/>
                  </a:solidFill>
                </a:uFill>
                <a:latin typeface="Palatino Linotype"/>
                <a:cs typeface="Palatino Linotype"/>
              </a:rPr>
              <a:t> Dell Medical School Health Learning Building</a:t>
            </a:r>
            <a:r>
              <a:rPr sz="1000" dirty="0">
                <a:solidFill>
                  <a:srgbClr val="231F20"/>
                </a:solidFill>
                <a:latin typeface="Palatino Linotype"/>
                <a:cs typeface="Palatino Linotype"/>
              </a:rPr>
              <a:t> located  at 1501 Red River St., 5th </a:t>
            </a:r>
            <a:r>
              <a:rPr sz="1000" spc="-5" dirty="0">
                <a:solidFill>
                  <a:srgbClr val="231F20"/>
                </a:solidFill>
                <a:latin typeface="Palatino Linotype"/>
                <a:cs typeface="Palatino Linotype"/>
              </a:rPr>
              <a:t>floor </a:t>
            </a:r>
            <a:r>
              <a:rPr sz="1000" dirty="0">
                <a:solidFill>
                  <a:srgbClr val="231F20"/>
                </a:solidFill>
                <a:latin typeface="Palatino Linotype"/>
                <a:cs typeface="Palatino Linotype"/>
              </a:rPr>
              <a:t>board room,</a:t>
            </a:r>
            <a:r>
              <a:rPr sz="1000" spc="225" dirty="0">
                <a:solidFill>
                  <a:srgbClr val="231F20"/>
                </a:solidFill>
                <a:latin typeface="Palatino Linotype"/>
                <a:cs typeface="Palatino Linotype"/>
              </a:rPr>
              <a:t> </a:t>
            </a:r>
            <a:r>
              <a:rPr sz="1000" spc="-10" dirty="0">
                <a:solidFill>
                  <a:srgbClr val="231F20"/>
                </a:solidFill>
                <a:latin typeface="Palatino Linotype"/>
                <a:cs typeface="Palatino Linotype"/>
              </a:rPr>
              <a:t>Austin,</a:t>
            </a:r>
            <a:endParaRPr sz="1000">
              <a:latin typeface="Palatino Linotype"/>
              <a:cs typeface="Palatino Linotype"/>
            </a:endParaRPr>
          </a:p>
          <a:p>
            <a:pPr marL="12700" marR="34290">
              <a:lnSpc>
                <a:spcPct val="116700"/>
              </a:lnSpc>
            </a:pPr>
            <a:r>
              <a:rPr sz="1000" dirty="0">
                <a:solidFill>
                  <a:srgbClr val="231F20"/>
                </a:solidFill>
                <a:latin typeface="Palatino Linotype"/>
                <a:cs typeface="Palatino Linotype"/>
              </a:rPr>
              <a:t>TX, 78701. The meeting will include a presentation  by Central Health, a walking tour of the Site, and a  </a:t>
            </a:r>
            <a:r>
              <a:rPr sz="1000" spc="-5" dirty="0">
                <a:solidFill>
                  <a:srgbClr val="231F20"/>
                </a:solidFill>
                <a:latin typeface="Palatino Linotype"/>
                <a:cs typeface="Palatino Linotype"/>
              </a:rPr>
              <a:t>question-and-answer </a:t>
            </a:r>
            <a:r>
              <a:rPr sz="1000" dirty="0">
                <a:solidFill>
                  <a:srgbClr val="231F20"/>
                </a:solidFill>
                <a:latin typeface="Palatino Linotype"/>
                <a:cs typeface="Palatino Linotype"/>
              </a:rPr>
              <a:t>session. While attendance is not  mandatory, potential respondents are encouraged to  participate. The meeting and site tour are expected to  take four hours. Lunch will be</a:t>
            </a:r>
            <a:r>
              <a:rPr sz="1000" spc="110" dirty="0">
                <a:solidFill>
                  <a:srgbClr val="231F20"/>
                </a:solidFill>
                <a:latin typeface="Palatino Linotype"/>
                <a:cs typeface="Palatino Linotype"/>
              </a:rPr>
              <a:t> </a:t>
            </a:r>
            <a:r>
              <a:rPr sz="1000" dirty="0">
                <a:solidFill>
                  <a:srgbClr val="231F20"/>
                </a:solidFill>
                <a:latin typeface="Palatino Linotype"/>
                <a:cs typeface="Palatino Linotype"/>
              </a:rPr>
              <a:t>provided.</a:t>
            </a:r>
            <a:endParaRPr sz="1000">
              <a:latin typeface="Palatino Linotype"/>
              <a:cs typeface="Palatino Linotype"/>
            </a:endParaRPr>
          </a:p>
        </p:txBody>
      </p:sp>
      <p:sp>
        <p:nvSpPr>
          <p:cNvPr id="13" name="object 13"/>
          <p:cNvSpPr txBox="1"/>
          <p:nvPr/>
        </p:nvSpPr>
        <p:spPr>
          <a:xfrm>
            <a:off x="444500" y="5146286"/>
            <a:ext cx="3063240" cy="1206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Deadline to Submit</a:t>
            </a:r>
            <a:r>
              <a:rPr sz="1000" b="1" spc="75" dirty="0">
                <a:solidFill>
                  <a:srgbClr val="231F20"/>
                </a:solidFill>
                <a:latin typeface="Palatino Linotype"/>
                <a:cs typeface="Palatino Linotype"/>
              </a:rPr>
              <a:t> </a:t>
            </a:r>
            <a:r>
              <a:rPr sz="1000" b="1" spc="0" dirty="0">
                <a:solidFill>
                  <a:srgbClr val="231F20"/>
                </a:solidFill>
                <a:latin typeface="Palatino Linotype"/>
                <a:cs typeface="Palatino Linotype"/>
              </a:rPr>
              <a:t>Questions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Potential respondents may submit additional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questions as to the intent or clarity of this RFQ until  close of business (COB) </a:t>
            </a:r>
            <a:r>
              <a:rPr sz="1000" b="1" dirty="0">
                <a:solidFill>
                  <a:srgbClr val="231F20"/>
                </a:solidFill>
                <a:latin typeface="Palatino Linotype"/>
                <a:cs typeface="Palatino Linotype"/>
              </a:rPr>
              <a:t>Sept. 23, 2016</a:t>
            </a:r>
            <a:r>
              <a:rPr sz="1000" dirty="0">
                <a:solidFill>
                  <a:srgbClr val="231F20"/>
                </a:solidFill>
                <a:latin typeface="Palatino Linotype"/>
                <a:cs typeface="Palatino Linotype"/>
              </a:rPr>
              <a:t>. All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questions must be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via e-mail to the  Purchasing</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Supervisor.</a:t>
            </a:r>
            <a:endParaRPr sz="1000">
              <a:latin typeface="Palatino Linotype"/>
              <a:cs typeface="Palatino Linotype"/>
            </a:endParaRPr>
          </a:p>
        </p:txBody>
      </p:sp>
      <p:sp>
        <p:nvSpPr>
          <p:cNvPr id="14" name="object 14"/>
          <p:cNvSpPr txBox="1"/>
          <p:nvPr/>
        </p:nvSpPr>
        <p:spPr>
          <a:xfrm>
            <a:off x="444500" y="6435335"/>
            <a:ext cx="3036570" cy="1384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Response to </a:t>
            </a:r>
            <a:r>
              <a:rPr sz="1000" b="1" spc="-5" dirty="0">
                <a:solidFill>
                  <a:srgbClr val="231F20"/>
                </a:solidFill>
                <a:latin typeface="Palatino Linotype"/>
                <a:cs typeface="Palatino Linotype"/>
              </a:rPr>
              <a:t>Written </a:t>
            </a:r>
            <a:r>
              <a:rPr sz="1000" b="1" dirty="0">
                <a:solidFill>
                  <a:srgbClr val="231F20"/>
                </a:solidFill>
                <a:latin typeface="Palatino Linotype"/>
                <a:cs typeface="Palatino Linotype"/>
              </a:rPr>
              <a:t>Questions/RFQ</a:t>
            </a:r>
            <a:r>
              <a:rPr sz="1000" b="1" spc="160" dirty="0">
                <a:solidFill>
                  <a:srgbClr val="231F20"/>
                </a:solidFill>
                <a:latin typeface="Palatino Linotype"/>
                <a:cs typeface="Palatino Linotype"/>
              </a:rPr>
              <a:t> </a:t>
            </a:r>
            <a:r>
              <a:rPr sz="1000" b="1" spc="0" dirty="0">
                <a:solidFill>
                  <a:srgbClr val="231F20"/>
                </a:solidFill>
                <a:latin typeface="Palatino Linotype"/>
                <a:cs typeface="Palatino Linotype"/>
              </a:rPr>
              <a:t>Addenda</a:t>
            </a:r>
            <a:endParaRPr sz="1000">
              <a:latin typeface="Palatino Linotype"/>
              <a:cs typeface="Palatino Linotype"/>
            </a:endParaRPr>
          </a:p>
          <a:p>
            <a:pPr marL="12700" marR="5080">
              <a:lnSpc>
                <a:spcPct val="116700"/>
              </a:lnSpc>
              <a:spcBef>
                <a:spcPts val="450"/>
              </a:spcBef>
            </a:pP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responses to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questions will be  addressed in the RFQ addendum and will be  distributed by close of business </a:t>
            </a:r>
            <a:r>
              <a:rPr sz="1000" b="1" dirty="0">
                <a:solidFill>
                  <a:srgbClr val="231F20"/>
                </a:solidFill>
                <a:latin typeface="Palatino Linotype"/>
                <a:cs typeface="Palatino Linotype"/>
              </a:rPr>
              <a:t>September 30, </a:t>
            </a:r>
            <a:r>
              <a:rPr sz="1000" b="1" spc="0" dirty="0">
                <a:solidFill>
                  <a:srgbClr val="231F20"/>
                </a:solidFill>
                <a:latin typeface="Palatino Linotype"/>
                <a:cs typeface="Palatino Linotype"/>
              </a:rPr>
              <a:t>2016  </a:t>
            </a:r>
            <a:r>
              <a:rPr sz="1000" dirty="0">
                <a:solidFill>
                  <a:srgbClr val="231F20"/>
                </a:solidFill>
                <a:latin typeface="Palatino Linotype"/>
                <a:cs typeface="Palatino Linotype"/>
              </a:rPr>
              <a:t>via BidSync, the Electronic State Business </a:t>
            </a:r>
            <a:r>
              <a:rPr sz="1000" spc="0" dirty="0">
                <a:solidFill>
                  <a:srgbClr val="231F20"/>
                </a:solidFill>
                <a:latin typeface="Palatino Linotype"/>
                <a:cs typeface="Palatino Linotype"/>
              </a:rPr>
              <a:t>Daily  </a:t>
            </a:r>
            <a:r>
              <a:rPr sz="1000" dirty="0">
                <a:solidFill>
                  <a:srgbClr val="231F20"/>
                </a:solidFill>
                <a:latin typeface="Palatino Linotype"/>
                <a:cs typeface="Palatino Linotype"/>
              </a:rPr>
              <a:t>(“ESBD”) and Central Health website to all potential  respondents.</a:t>
            </a:r>
            <a:endParaRPr sz="1000">
              <a:latin typeface="Palatino Linotype"/>
              <a:cs typeface="Palatino Linotype"/>
            </a:endParaRPr>
          </a:p>
        </p:txBody>
      </p:sp>
      <p:sp>
        <p:nvSpPr>
          <p:cNvPr id="15" name="object 15"/>
          <p:cNvSpPr txBox="1"/>
          <p:nvPr/>
        </p:nvSpPr>
        <p:spPr>
          <a:xfrm>
            <a:off x="444500" y="1410306"/>
            <a:ext cx="180657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D. Explanation of</a:t>
            </a:r>
            <a:r>
              <a:rPr sz="1200" b="1" spc="100" dirty="0">
                <a:solidFill>
                  <a:srgbClr val="231F20"/>
                </a:solidFill>
                <a:latin typeface="Trebuchet MS"/>
                <a:cs typeface="Trebuchet MS"/>
              </a:rPr>
              <a:t> </a:t>
            </a:r>
            <a:r>
              <a:rPr sz="1200" b="1" spc="0" dirty="0">
                <a:solidFill>
                  <a:srgbClr val="231F20"/>
                </a:solidFill>
                <a:latin typeface="Trebuchet MS"/>
                <a:cs typeface="Trebuchet MS"/>
              </a:rPr>
              <a:t>Events</a:t>
            </a:r>
            <a:endParaRPr sz="1200">
              <a:latin typeface="Trebuchet MS"/>
              <a:cs typeface="Trebuchet MS"/>
            </a:endParaRPr>
          </a:p>
        </p:txBody>
      </p:sp>
      <p:sp>
        <p:nvSpPr>
          <p:cNvPr id="16" name="object 16"/>
          <p:cNvSpPr txBox="1"/>
          <p:nvPr/>
        </p:nvSpPr>
        <p:spPr>
          <a:xfrm>
            <a:off x="3919220" y="1333744"/>
            <a:ext cx="3129915" cy="635635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5. </a:t>
            </a:r>
            <a:r>
              <a:rPr sz="1000" b="1" spc="-5" dirty="0">
                <a:solidFill>
                  <a:srgbClr val="231F20"/>
                </a:solidFill>
                <a:latin typeface="Palatino Linotype"/>
                <a:cs typeface="Palatino Linotype"/>
              </a:rPr>
              <a:t>Deadline </a:t>
            </a:r>
            <a:r>
              <a:rPr sz="1000" b="1" dirty="0">
                <a:solidFill>
                  <a:srgbClr val="231F20"/>
                </a:solidFill>
                <a:latin typeface="Palatino Linotype"/>
                <a:cs typeface="Palatino Linotype"/>
              </a:rPr>
              <a:t>to Submit RFQ</a:t>
            </a:r>
            <a:r>
              <a:rPr sz="1000" b="1" spc="-15" dirty="0">
                <a:solidFill>
                  <a:srgbClr val="231F20"/>
                </a:solidFill>
                <a:latin typeface="Palatino Linotype"/>
                <a:cs typeface="Palatino Linotype"/>
              </a:rPr>
              <a:t> </a:t>
            </a:r>
            <a:r>
              <a:rPr sz="1000" b="1" dirty="0">
                <a:solidFill>
                  <a:srgbClr val="231F20"/>
                </a:solidFill>
                <a:latin typeface="Palatino Linotype"/>
                <a:cs typeface="Palatino Linotype"/>
              </a:rPr>
              <a:t>Response</a:t>
            </a:r>
            <a:endParaRPr sz="1000">
              <a:latin typeface="Palatino Linotype"/>
              <a:cs typeface="Palatino Linotype"/>
            </a:endParaRPr>
          </a:p>
          <a:p>
            <a:pPr marL="12700" marR="77470">
              <a:lnSpc>
                <a:spcPct val="116700"/>
              </a:lnSpc>
              <a:spcBef>
                <a:spcPts val="450"/>
              </a:spcBef>
            </a:pPr>
            <a:r>
              <a:rPr sz="1000" b="1" dirty="0">
                <a:solidFill>
                  <a:srgbClr val="231F20"/>
                </a:solidFill>
                <a:latin typeface="Palatino Linotype"/>
                <a:cs typeface="Palatino Linotype"/>
              </a:rPr>
              <a:t>THE </a:t>
            </a:r>
            <a:r>
              <a:rPr sz="1000" b="1" spc="-5" dirty="0">
                <a:solidFill>
                  <a:srgbClr val="231F20"/>
                </a:solidFill>
                <a:latin typeface="Palatino Linotype"/>
                <a:cs typeface="Palatino Linotype"/>
              </a:rPr>
              <a:t>PURCHASING SUPERVISOR </a:t>
            </a:r>
            <a:r>
              <a:rPr sz="1000" b="1" dirty="0">
                <a:solidFill>
                  <a:srgbClr val="231F20"/>
                </a:solidFill>
                <a:latin typeface="Palatino Linotype"/>
                <a:cs typeface="Palatino Linotype"/>
              </a:rPr>
              <a:t>OR </a:t>
            </a:r>
            <a:r>
              <a:rPr sz="1000" b="1" spc="-5" dirty="0">
                <a:solidFill>
                  <a:srgbClr val="231F20"/>
                </a:solidFill>
                <a:latin typeface="Palatino Linotype"/>
                <a:cs typeface="Palatino Linotype"/>
              </a:rPr>
              <a:t>DESIGNEE  </a:t>
            </a:r>
            <a:r>
              <a:rPr sz="1000" b="1" dirty="0">
                <a:solidFill>
                  <a:srgbClr val="231F20"/>
                </a:solidFill>
                <a:latin typeface="Palatino Linotype"/>
                <a:cs typeface="Palatino Linotype"/>
              </a:rPr>
              <a:t>MUST RECEIVE ALL RESPONSES FOR REVIEW  AND </a:t>
            </a:r>
            <a:r>
              <a:rPr sz="1000" b="1" spc="-20" dirty="0">
                <a:solidFill>
                  <a:srgbClr val="231F20"/>
                </a:solidFill>
                <a:latin typeface="Palatino Linotype"/>
                <a:cs typeface="Palatino Linotype"/>
              </a:rPr>
              <a:t>EVALUATION </a:t>
            </a:r>
            <a:r>
              <a:rPr sz="1000" b="1" dirty="0">
                <a:solidFill>
                  <a:srgbClr val="231F20"/>
                </a:solidFill>
                <a:latin typeface="Palatino Linotype"/>
                <a:cs typeface="Palatino Linotype"/>
              </a:rPr>
              <a:t>NO </a:t>
            </a:r>
            <a:r>
              <a:rPr sz="1000" b="1" spc="-15" dirty="0">
                <a:solidFill>
                  <a:srgbClr val="231F20"/>
                </a:solidFill>
                <a:latin typeface="Palatino Linotype"/>
                <a:cs typeface="Palatino Linotype"/>
              </a:rPr>
              <a:t>LATER </a:t>
            </a:r>
            <a:r>
              <a:rPr sz="1000" b="1" dirty="0">
                <a:solidFill>
                  <a:srgbClr val="231F20"/>
                </a:solidFill>
                <a:latin typeface="Palatino Linotype"/>
                <a:cs typeface="Palatino Linotype"/>
              </a:rPr>
              <a:t>THAN 2 </a:t>
            </a:r>
            <a:r>
              <a:rPr sz="1000" b="1" spc="-5" dirty="0">
                <a:solidFill>
                  <a:srgbClr val="231F20"/>
                </a:solidFill>
                <a:latin typeface="Palatino Linotype"/>
                <a:cs typeface="Palatino Linotype"/>
              </a:rPr>
              <a:t>P.M.  CENTRAL </a:t>
            </a:r>
            <a:r>
              <a:rPr sz="1000" b="1" spc="-10" dirty="0">
                <a:solidFill>
                  <a:srgbClr val="231F20"/>
                </a:solidFill>
                <a:latin typeface="Palatino Linotype"/>
                <a:cs typeface="Palatino Linotype"/>
              </a:rPr>
              <a:t>STANDARD </a:t>
            </a:r>
            <a:r>
              <a:rPr sz="1000" b="1" dirty="0">
                <a:solidFill>
                  <a:srgbClr val="231F20"/>
                </a:solidFill>
                <a:latin typeface="Palatino Linotype"/>
                <a:cs typeface="Palatino Linotype"/>
              </a:rPr>
              <a:t>TIME ON </a:t>
            </a:r>
            <a:r>
              <a:rPr sz="1000" b="1" u="sng" dirty="0">
                <a:solidFill>
                  <a:srgbClr val="231F20"/>
                </a:solidFill>
                <a:uFill>
                  <a:solidFill>
                    <a:srgbClr val="231F20"/>
                  </a:solidFill>
                </a:uFill>
                <a:latin typeface="Palatino Linotype"/>
                <a:cs typeface="Palatino Linotype"/>
              </a:rPr>
              <a:t>Fri. Oct. 21,</a:t>
            </a:r>
            <a:r>
              <a:rPr sz="1000" b="1" u="sng" spc="-50" dirty="0">
                <a:solidFill>
                  <a:srgbClr val="231F20"/>
                </a:solidFill>
                <a:uFill>
                  <a:solidFill>
                    <a:srgbClr val="231F20"/>
                  </a:solidFill>
                </a:uFill>
                <a:latin typeface="Palatino Linotype"/>
                <a:cs typeface="Palatino Linotype"/>
              </a:rPr>
              <a:t> </a:t>
            </a:r>
            <a:r>
              <a:rPr sz="1000" b="1" u="sng" spc="-5" dirty="0">
                <a:solidFill>
                  <a:srgbClr val="231F20"/>
                </a:solidFill>
                <a:uFill>
                  <a:solidFill>
                    <a:srgbClr val="231F20"/>
                  </a:solidFill>
                </a:uFill>
                <a:latin typeface="Palatino Linotype"/>
                <a:cs typeface="Palatino Linotype"/>
              </a:rPr>
              <a:t>2016</a:t>
            </a:r>
            <a:r>
              <a:rPr sz="1000" spc="-5" dirty="0">
                <a:solidFill>
                  <a:srgbClr val="231F20"/>
                </a:solidFill>
                <a:latin typeface="Palatino Linotype"/>
                <a:cs typeface="Palatino Linotype"/>
              </a:rPr>
              <a:t>.</a:t>
            </a:r>
            <a:endParaRPr sz="1000">
              <a:latin typeface="Palatino Linotype"/>
              <a:cs typeface="Palatino Linotype"/>
            </a:endParaRPr>
          </a:p>
          <a:p>
            <a:pPr marL="12700" marR="8890">
              <a:lnSpc>
                <a:spcPct val="116700"/>
              </a:lnSpc>
            </a:pPr>
            <a:r>
              <a:rPr sz="1000" b="1" i="1" u="sng" spc="-5" dirty="0">
                <a:solidFill>
                  <a:srgbClr val="231F20"/>
                </a:solidFill>
                <a:uFill>
                  <a:solidFill>
                    <a:srgbClr val="231F20"/>
                  </a:solidFill>
                </a:uFill>
                <a:latin typeface="PalatinoLinotype-BoldItalic"/>
                <a:cs typeface="PalatinoLinotype-BoldItalic"/>
              </a:rPr>
              <a:t>Responses </a:t>
            </a:r>
            <a:r>
              <a:rPr sz="1000" b="1" i="1" u="sng" spc="-10" dirty="0">
                <a:solidFill>
                  <a:srgbClr val="231F20"/>
                </a:solidFill>
                <a:uFill>
                  <a:solidFill>
                    <a:srgbClr val="231F20"/>
                  </a:solidFill>
                </a:uFill>
                <a:latin typeface="PalatinoLinotype-BoldItalic"/>
                <a:cs typeface="PalatinoLinotype-BoldItalic"/>
              </a:rPr>
              <a:t>received </a:t>
            </a:r>
            <a:r>
              <a:rPr sz="1000" b="1" i="1" u="sng" spc="-5" dirty="0">
                <a:solidFill>
                  <a:srgbClr val="231F20"/>
                </a:solidFill>
                <a:uFill>
                  <a:solidFill>
                    <a:srgbClr val="231F20"/>
                  </a:solidFill>
                </a:uFill>
                <a:latin typeface="PalatinoLinotype-BoldItalic"/>
                <a:cs typeface="PalatinoLinotype-BoldItalic"/>
              </a:rPr>
              <a:t>after this deadline will not be </a:t>
            </a:r>
            <a:r>
              <a:rPr sz="1000" b="1" i="1" spc="-5" dirty="0">
                <a:solidFill>
                  <a:srgbClr val="231F20"/>
                </a:solidFill>
                <a:latin typeface="PalatinoLinotype-BoldItalic"/>
                <a:cs typeface="PalatinoLinotype-BoldItalic"/>
              </a:rPr>
              <a:t> </a:t>
            </a:r>
            <a:r>
              <a:rPr sz="1000" b="1" i="1" u="sng" spc="-5" dirty="0">
                <a:solidFill>
                  <a:srgbClr val="231F20"/>
                </a:solidFill>
                <a:uFill>
                  <a:solidFill>
                    <a:srgbClr val="231F20"/>
                  </a:solidFill>
                </a:uFill>
                <a:latin typeface="PalatinoLinotype-BoldItalic"/>
                <a:cs typeface="PalatinoLinotype-BoldItalic"/>
              </a:rPr>
              <a:t>accepted</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The date and </a:t>
            </a:r>
            <a:r>
              <a:rPr sz="1000" spc="-5" dirty="0">
                <a:solidFill>
                  <a:srgbClr val="231F20"/>
                </a:solidFill>
                <a:latin typeface="Palatino Linotype"/>
                <a:cs typeface="Palatino Linotype"/>
              </a:rPr>
              <a:t>time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receipt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be recorded  </a:t>
            </a:r>
            <a:r>
              <a:rPr sz="1000" dirty="0">
                <a:solidFill>
                  <a:srgbClr val="231F20"/>
                </a:solidFill>
                <a:latin typeface="Palatino Linotype"/>
                <a:cs typeface="Palatino Linotype"/>
              </a:rPr>
              <a:t>on each </a:t>
            </a:r>
            <a:r>
              <a:rPr sz="1000" spc="-5" dirty="0">
                <a:solidFill>
                  <a:srgbClr val="231F20"/>
                </a:solidFill>
                <a:latin typeface="Palatino Linotype"/>
                <a:cs typeface="Palatino Linotype"/>
              </a:rPr>
              <a:t>response.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response </a:t>
            </a:r>
            <a:r>
              <a:rPr sz="1000" dirty="0">
                <a:solidFill>
                  <a:srgbClr val="231F20"/>
                </a:solidFill>
                <a:latin typeface="Palatino Linotype"/>
                <a:cs typeface="Palatino Linotype"/>
              </a:rPr>
              <a:t>must </a:t>
            </a:r>
            <a:r>
              <a:rPr sz="1000" spc="-5" dirty="0">
                <a:solidFill>
                  <a:srgbClr val="231F20"/>
                </a:solidFill>
                <a:latin typeface="Palatino Linotype"/>
                <a:cs typeface="Palatino Linotype"/>
              </a:rPr>
              <a:t>be </a:t>
            </a:r>
            <a:r>
              <a:rPr sz="1000" dirty="0">
                <a:solidFill>
                  <a:srgbClr val="231F20"/>
                </a:solidFill>
                <a:latin typeface="Palatino Linotype"/>
                <a:cs typeface="Palatino Linotype"/>
              </a:rPr>
              <a:t>addressed and  </a:t>
            </a:r>
            <a:r>
              <a:rPr sz="1000" spc="-5" dirty="0">
                <a:solidFill>
                  <a:srgbClr val="231F20"/>
                </a:solidFill>
                <a:latin typeface="Palatino Linotype"/>
                <a:cs typeface="Palatino Linotype"/>
              </a:rPr>
              <a:t>delivered to the </a:t>
            </a:r>
            <a:r>
              <a:rPr sz="1000" dirty="0">
                <a:solidFill>
                  <a:srgbClr val="231F20"/>
                </a:solidFill>
                <a:latin typeface="Palatino Linotype"/>
                <a:cs typeface="Palatino Linotype"/>
              </a:rPr>
              <a:t>Purchasing Supervisor or </a:t>
            </a:r>
            <a:r>
              <a:rPr sz="1000" spc="-5" dirty="0">
                <a:solidFill>
                  <a:srgbClr val="231F20"/>
                </a:solidFill>
                <a:latin typeface="Palatino Linotype"/>
                <a:cs typeface="Palatino Linotype"/>
              </a:rPr>
              <a:t>her </a:t>
            </a:r>
            <a:r>
              <a:rPr sz="1000" dirty="0">
                <a:solidFill>
                  <a:srgbClr val="231F20"/>
                </a:solidFill>
                <a:latin typeface="Palatino Linotype"/>
                <a:cs typeface="Palatino Linotype"/>
              </a:rPr>
              <a:t>designee  at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address </a:t>
            </a:r>
            <a:r>
              <a:rPr sz="1000" spc="-5" dirty="0">
                <a:solidFill>
                  <a:srgbClr val="231F20"/>
                </a:solidFill>
                <a:latin typeface="Palatino Linotype"/>
                <a:cs typeface="Palatino Linotype"/>
              </a:rPr>
              <a:t>listed in </a:t>
            </a:r>
            <a:r>
              <a:rPr sz="1000" dirty="0">
                <a:solidFill>
                  <a:srgbClr val="231F20"/>
                </a:solidFill>
                <a:latin typeface="Palatino Linotype"/>
                <a:cs typeface="Palatino Linotype"/>
              </a:rPr>
              <a:t>Section II,</a:t>
            </a:r>
            <a:r>
              <a:rPr sz="1000" spc="-55" dirty="0">
                <a:solidFill>
                  <a:srgbClr val="231F20"/>
                </a:solidFill>
                <a:latin typeface="Palatino Linotype"/>
                <a:cs typeface="Palatino Linotype"/>
              </a:rPr>
              <a:t> </a:t>
            </a:r>
            <a:r>
              <a:rPr sz="1000" dirty="0">
                <a:solidFill>
                  <a:srgbClr val="231F20"/>
                </a:solidFill>
                <a:latin typeface="Palatino Linotype"/>
                <a:cs typeface="Palatino Linotype"/>
              </a:rPr>
              <a:t>A.</a:t>
            </a:r>
            <a:endParaRPr sz="1000">
              <a:latin typeface="Palatino Linotype"/>
              <a:cs typeface="Palatino Linotype"/>
            </a:endParaRPr>
          </a:p>
          <a:p>
            <a:pPr marL="12700" marR="5080">
              <a:lnSpc>
                <a:spcPct val="116700"/>
              </a:lnSpc>
              <a:spcBef>
                <a:spcPts val="445"/>
              </a:spcBef>
            </a:pPr>
            <a:r>
              <a:rPr sz="1000" dirty="0">
                <a:solidFill>
                  <a:srgbClr val="231F20"/>
                </a:solidFill>
                <a:latin typeface="Palatino Linotype"/>
                <a:cs typeface="Palatino Linotype"/>
              </a:rPr>
              <a:t>Responses must </a:t>
            </a:r>
            <a:r>
              <a:rPr sz="1000" spc="-5" dirty="0">
                <a:solidFill>
                  <a:srgbClr val="231F20"/>
                </a:solidFill>
                <a:latin typeface="Palatino Linotype"/>
                <a:cs typeface="Palatino Linotype"/>
              </a:rPr>
              <a:t>be </a:t>
            </a:r>
            <a:r>
              <a:rPr sz="1000" dirty="0">
                <a:solidFill>
                  <a:srgbClr val="231F20"/>
                </a:solidFill>
                <a:latin typeface="Palatino Linotype"/>
                <a:cs typeface="Palatino Linotype"/>
              </a:rPr>
              <a:t>sealed and </a:t>
            </a:r>
            <a:r>
              <a:rPr sz="1000" spc="-5" dirty="0">
                <a:solidFill>
                  <a:srgbClr val="231F20"/>
                </a:solidFill>
                <a:latin typeface="Palatino Linotype"/>
                <a:cs typeface="Palatino Linotype"/>
              </a:rPr>
              <a:t>labeled </a:t>
            </a:r>
            <a:r>
              <a:rPr sz="1000" dirty="0">
                <a:solidFill>
                  <a:srgbClr val="231F20"/>
                </a:solidFill>
                <a:latin typeface="Palatino Linotype"/>
                <a:cs typeface="Palatino Linotype"/>
              </a:rPr>
              <a:t>on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outside  of </a:t>
            </a:r>
            <a:r>
              <a:rPr sz="1000" spc="-5" dirty="0">
                <a:solidFill>
                  <a:srgbClr val="231F20"/>
                </a:solidFill>
                <a:latin typeface="Palatino Linotype"/>
                <a:cs typeface="Palatino Linotype"/>
              </a:rPr>
              <a:t>the package </a:t>
            </a:r>
            <a:r>
              <a:rPr sz="1000" dirty="0">
                <a:solidFill>
                  <a:srgbClr val="231F20"/>
                </a:solidFill>
                <a:latin typeface="Palatino Linotype"/>
                <a:cs typeface="Palatino Linotype"/>
              </a:rPr>
              <a:t>and clearly </a:t>
            </a:r>
            <a:r>
              <a:rPr sz="1000" spc="-5" dirty="0">
                <a:solidFill>
                  <a:srgbClr val="231F20"/>
                </a:solidFill>
                <a:latin typeface="Palatino Linotype"/>
                <a:cs typeface="Palatino Linotype"/>
              </a:rPr>
              <a:t>indicate they </a:t>
            </a:r>
            <a:r>
              <a:rPr sz="1000" dirty="0">
                <a:solidFill>
                  <a:srgbClr val="231F20"/>
                </a:solidFill>
                <a:latin typeface="Palatino Linotype"/>
                <a:cs typeface="Palatino Linotype"/>
              </a:rPr>
              <a:t>are </a:t>
            </a:r>
            <a:r>
              <a:rPr sz="1000" spc="-5" dirty="0">
                <a:solidFill>
                  <a:srgbClr val="231F20"/>
                </a:solidFill>
                <a:latin typeface="Palatino Linotype"/>
                <a:cs typeface="Palatino Linotype"/>
              </a:rPr>
              <a:t>in response  to: </a:t>
            </a:r>
            <a:r>
              <a:rPr sz="1000" b="1" dirty="0">
                <a:solidFill>
                  <a:srgbClr val="231F20"/>
                </a:solidFill>
                <a:latin typeface="Palatino Linotype"/>
                <a:cs typeface="Palatino Linotype"/>
              </a:rPr>
              <a:t>Request </a:t>
            </a:r>
            <a:r>
              <a:rPr sz="1000" b="1" spc="-5" dirty="0">
                <a:solidFill>
                  <a:srgbClr val="231F20"/>
                </a:solidFill>
                <a:latin typeface="Palatino Linotype"/>
                <a:cs typeface="Palatino Linotype"/>
              </a:rPr>
              <a:t>for </a:t>
            </a:r>
            <a:r>
              <a:rPr sz="1000" b="1" spc="-10" dirty="0">
                <a:solidFill>
                  <a:srgbClr val="231F20"/>
                </a:solidFill>
                <a:latin typeface="Palatino Linotype"/>
                <a:cs typeface="Palatino Linotype"/>
              </a:rPr>
              <a:t>Qualifications </a:t>
            </a:r>
            <a:r>
              <a:rPr sz="1000" b="1" dirty="0">
                <a:solidFill>
                  <a:srgbClr val="231F20"/>
                </a:solidFill>
                <a:latin typeface="Palatino Linotype"/>
                <a:cs typeface="Palatino Linotype"/>
              </a:rPr>
              <a:t>(RFQ) No. 1609-001,  </a:t>
            </a:r>
            <a:r>
              <a:rPr sz="1000" b="1" spc="-5" dirty="0">
                <a:solidFill>
                  <a:srgbClr val="231F20"/>
                </a:solidFill>
                <a:latin typeface="Palatino Linotype"/>
                <a:cs typeface="Palatino Linotype"/>
              </a:rPr>
              <a:t>Central </a:t>
            </a:r>
            <a:r>
              <a:rPr sz="1000" b="1" dirty="0">
                <a:solidFill>
                  <a:srgbClr val="231F20"/>
                </a:solidFill>
                <a:latin typeface="Palatino Linotype"/>
                <a:cs typeface="Palatino Linotype"/>
              </a:rPr>
              <a:t>Health Brackenridge </a:t>
            </a:r>
            <a:r>
              <a:rPr sz="1000" b="1" spc="-5" dirty="0">
                <a:solidFill>
                  <a:srgbClr val="231F20"/>
                </a:solidFill>
                <a:latin typeface="Palatino Linotype"/>
                <a:cs typeface="Palatino Linotype"/>
              </a:rPr>
              <a:t>Campus </a:t>
            </a:r>
            <a:r>
              <a:rPr sz="1000" b="1" dirty="0">
                <a:solidFill>
                  <a:srgbClr val="231F20"/>
                </a:solidFill>
                <a:latin typeface="Palatino Linotype"/>
                <a:cs typeface="Palatino Linotype"/>
              </a:rPr>
              <a:t>Mixed-Use  </a:t>
            </a:r>
            <a:r>
              <a:rPr sz="1000" b="1" spc="-5" dirty="0">
                <a:solidFill>
                  <a:srgbClr val="231F20"/>
                </a:solidFill>
                <a:latin typeface="Palatino Linotype"/>
                <a:cs typeface="Palatino Linotype"/>
              </a:rPr>
              <a:t>Development</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Responses </a:t>
            </a:r>
            <a:r>
              <a:rPr sz="1000" spc="-5" dirty="0">
                <a:solidFill>
                  <a:srgbClr val="231F20"/>
                </a:solidFill>
                <a:latin typeface="Palatino Linotype"/>
                <a:cs typeface="Palatino Linotype"/>
              </a:rPr>
              <a:t>submitted by facsimile </a:t>
            </a:r>
            <a:r>
              <a:rPr sz="1000" dirty="0">
                <a:solidFill>
                  <a:srgbClr val="231F20"/>
                </a:solidFill>
                <a:latin typeface="Palatino Linotype"/>
                <a:cs typeface="Palatino Linotype"/>
              </a:rPr>
              <a:t>or  other electronic means will </a:t>
            </a:r>
            <a:r>
              <a:rPr sz="1000" spc="-5" dirty="0">
                <a:solidFill>
                  <a:srgbClr val="231F20"/>
                </a:solidFill>
                <a:latin typeface="Palatino Linotype"/>
                <a:cs typeface="Palatino Linotype"/>
              </a:rPr>
              <a:t>not be</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accepted.</a:t>
            </a:r>
            <a:endParaRPr sz="1000">
              <a:latin typeface="Palatino Linotype"/>
              <a:cs typeface="Palatino Linotype"/>
            </a:endParaRPr>
          </a:p>
          <a:p>
            <a:pPr marL="12700" marR="92710">
              <a:lnSpc>
                <a:spcPct val="116700"/>
              </a:lnSpc>
              <a:spcBef>
                <a:spcPts val="450"/>
              </a:spcBef>
            </a:pPr>
            <a:r>
              <a:rPr sz="1000" dirty="0">
                <a:solidFill>
                  <a:srgbClr val="231F20"/>
                </a:solidFill>
                <a:latin typeface="Palatino Linotype"/>
                <a:cs typeface="Palatino Linotype"/>
              </a:rPr>
              <a:t>All </a:t>
            </a:r>
            <a:r>
              <a:rPr sz="1000" spc="-5" dirty="0">
                <a:solidFill>
                  <a:srgbClr val="231F20"/>
                </a:solidFill>
                <a:latin typeface="Palatino Linotype"/>
                <a:cs typeface="Palatino Linotype"/>
              </a:rPr>
              <a:t>respondents </a:t>
            </a:r>
            <a:r>
              <a:rPr sz="1000" dirty="0">
                <a:solidFill>
                  <a:srgbClr val="231F20"/>
                </a:solidFill>
                <a:latin typeface="Palatino Linotype"/>
                <a:cs typeface="Palatino Linotype"/>
              </a:rPr>
              <a:t>are expected </a:t>
            </a:r>
            <a:r>
              <a:rPr sz="1000" spc="-5" dirty="0">
                <a:solidFill>
                  <a:srgbClr val="231F20"/>
                </a:solidFill>
                <a:latin typeface="Palatino Linotype"/>
                <a:cs typeface="Palatino Linotype"/>
              </a:rPr>
              <a:t>to </a:t>
            </a:r>
            <a:r>
              <a:rPr sz="1000" dirty="0">
                <a:solidFill>
                  <a:srgbClr val="231F20"/>
                </a:solidFill>
                <a:latin typeface="Palatino Linotype"/>
                <a:cs typeface="Palatino Linotype"/>
              </a:rPr>
              <a:t>carefully examine</a:t>
            </a:r>
            <a:r>
              <a:rPr sz="1000" spc="-90" dirty="0">
                <a:solidFill>
                  <a:srgbClr val="231F20"/>
                </a:solidFill>
                <a:latin typeface="Palatino Linotype"/>
                <a:cs typeface="Palatino Linotype"/>
              </a:rPr>
              <a:t>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RFQ documents. Any ambiguities or </a:t>
            </a:r>
            <a:r>
              <a:rPr sz="1000" spc="-5" dirty="0">
                <a:solidFill>
                  <a:srgbClr val="231F20"/>
                </a:solidFill>
                <a:latin typeface="Palatino Linotype"/>
                <a:cs typeface="Palatino Linotype"/>
              </a:rPr>
              <a:t>inconsistencies  </a:t>
            </a:r>
            <a:r>
              <a:rPr sz="1000" dirty="0">
                <a:solidFill>
                  <a:srgbClr val="231F20"/>
                </a:solidFill>
                <a:latin typeface="Palatino Linotype"/>
                <a:cs typeface="Palatino Linotype"/>
              </a:rPr>
              <a:t>should </a:t>
            </a:r>
            <a:r>
              <a:rPr sz="1000" spc="-5" dirty="0">
                <a:solidFill>
                  <a:srgbClr val="231F20"/>
                </a:solidFill>
                <a:latin typeface="Palatino Linotype"/>
                <a:cs typeface="Palatino Linotype"/>
              </a:rPr>
              <a:t>be brought to the attention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Purchasing  Supervisor. It </a:t>
            </a:r>
            <a:r>
              <a:rPr sz="1000" spc="-5" dirty="0">
                <a:solidFill>
                  <a:srgbClr val="231F20"/>
                </a:solidFill>
                <a:latin typeface="Palatino Linotype"/>
                <a:cs typeface="Palatino Linotype"/>
              </a:rPr>
              <a:t>is </a:t>
            </a: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Health’s intent that </a:t>
            </a:r>
            <a:r>
              <a:rPr sz="1000" dirty="0">
                <a:solidFill>
                  <a:srgbClr val="231F20"/>
                </a:solidFill>
                <a:latin typeface="Palatino Linotype"/>
                <a:cs typeface="Palatino Linotype"/>
              </a:rPr>
              <a:t>all  </a:t>
            </a:r>
            <a:r>
              <a:rPr sz="1000" spc="-5" dirty="0">
                <a:solidFill>
                  <a:srgbClr val="231F20"/>
                </a:solidFill>
                <a:latin typeface="Palatino Linotype"/>
                <a:cs typeface="Palatino Linotype"/>
              </a:rPr>
              <a:t>information necessary to </a:t>
            </a:r>
            <a:r>
              <a:rPr sz="1000" dirty="0">
                <a:solidFill>
                  <a:srgbClr val="231F20"/>
                </a:solidFill>
                <a:latin typeface="Palatino Linotype"/>
                <a:cs typeface="Palatino Linotype"/>
              </a:rPr>
              <a:t>complete a </a:t>
            </a:r>
            <a:r>
              <a:rPr sz="1000" spc="-5" dirty="0">
                <a:solidFill>
                  <a:srgbClr val="231F20"/>
                </a:solidFill>
                <a:latin typeface="Palatino Linotype"/>
                <a:cs typeface="Palatino Linotype"/>
              </a:rPr>
              <a:t>response is  included in this </a:t>
            </a:r>
            <a:r>
              <a:rPr sz="1000" dirty="0">
                <a:solidFill>
                  <a:srgbClr val="231F20"/>
                </a:solidFill>
                <a:latin typeface="Palatino Linotype"/>
                <a:cs typeface="Palatino Linotype"/>
              </a:rPr>
              <a:t>RFQ. It </a:t>
            </a:r>
            <a:r>
              <a:rPr sz="1000" spc="-5" dirty="0">
                <a:solidFill>
                  <a:srgbClr val="231F20"/>
                </a:solidFill>
                <a:latin typeface="Palatino Linotype"/>
                <a:cs typeface="Palatino Linotype"/>
              </a:rPr>
              <a:t>is the responsibility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respondents to </a:t>
            </a:r>
            <a:r>
              <a:rPr sz="1000" dirty="0">
                <a:solidFill>
                  <a:srgbClr val="231F20"/>
                </a:solidFill>
                <a:latin typeface="Palatino Linotype"/>
                <a:cs typeface="Palatino Linotype"/>
              </a:rPr>
              <a:t>obtain </a:t>
            </a:r>
            <a:r>
              <a:rPr sz="1000" spc="-5" dirty="0">
                <a:solidFill>
                  <a:srgbClr val="231F20"/>
                </a:solidFill>
                <a:latin typeface="Palatino Linotype"/>
                <a:cs typeface="Palatino Linotype"/>
              </a:rPr>
              <a:t>clarification </a:t>
            </a:r>
            <a:r>
              <a:rPr sz="1000" dirty="0">
                <a:solidFill>
                  <a:srgbClr val="231F20"/>
                </a:solidFill>
                <a:latin typeface="Palatino Linotype"/>
                <a:cs typeface="Palatino Linotype"/>
              </a:rPr>
              <a:t>of any </a:t>
            </a:r>
            <a:r>
              <a:rPr sz="1000" spc="-5" dirty="0">
                <a:solidFill>
                  <a:srgbClr val="231F20"/>
                </a:solidFill>
                <a:latin typeface="Palatino Linotype"/>
                <a:cs typeface="Palatino Linotype"/>
              </a:rPr>
              <a:t>information  </a:t>
            </a:r>
            <a:r>
              <a:rPr sz="1000" dirty="0">
                <a:solidFill>
                  <a:srgbClr val="231F20"/>
                </a:solidFill>
                <a:latin typeface="Palatino Linotype"/>
                <a:cs typeface="Palatino Linotype"/>
              </a:rPr>
              <a:t>contained </a:t>
            </a:r>
            <a:r>
              <a:rPr sz="1000" spc="-5" dirty="0">
                <a:solidFill>
                  <a:srgbClr val="231F20"/>
                </a:solidFill>
                <a:latin typeface="Palatino Linotype"/>
                <a:cs typeface="Palatino Linotype"/>
              </a:rPr>
              <a:t>herein that is not fully</a:t>
            </a:r>
            <a:r>
              <a:rPr sz="1000" spc="-25" dirty="0">
                <a:solidFill>
                  <a:srgbClr val="231F20"/>
                </a:solidFill>
                <a:latin typeface="Palatino Linotype"/>
                <a:cs typeface="Palatino Linotype"/>
              </a:rPr>
              <a:t> </a:t>
            </a:r>
            <a:r>
              <a:rPr sz="1000" spc="-5" dirty="0">
                <a:solidFill>
                  <a:srgbClr val="231F20"/>
                </a:solidFill>
                <a:latin typeface="Palatino Linotype"/>
                <a:cs typeface="Palatino Linotype"/>
              </a:rPr>
              <a:t>understood.</a:t>
            </a:r>
            <a:endParaRPr sz="1000">
              <a:latin typeface="Palatino Linotype"/>
              <a:cs typeface="Palatino Linotype"/>
            </a:endParaRPr>
          </a:p>
          <a:p>
            <a:pPr marL="12700" marR="270510">
              <a:lnSpc>
                <a:spcPct val="116700"/>
              </a:lnSpc>
              <a:spcBef>
                <a:spcPts val="450"/>
              </a:spcBef>
            </a:pP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 is responsible for the interpretation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wording of </a:t>
            </a:r>
            <a:r>
              <a:rPr sz="1000" spc="-5" dirty="0">
                <a:solidFill>
                  <a:srgbClr val="231F20"/>
                </a:solidFill>
                <a:latin typeface="Palatino Linotype"/>
                <a:cs typeface="Palatino Linotype"/>
              </a:rPr>
              <a:t>this </a:t>
            </a:r>
            <a:r>
              <a:rPr sz="1000" dirty="0">
                <a:solidFill>
                  <a:srgbClr val="231F20"/>
                </a:solidFill>
                <a:latin typeface="Palatino Linotype"/>
                <a:cs typeface="Palatino Linotype"/>
              </a:rPr>
              <a:t>RFQ. </a:t>
            </a:r>
            <a:r>
              <a:rPr sz="1000" spc="-5" dirty="0">
                <a:solidFill>
                  <a:srgbClr val="231F20"/>
                </a:solidFill>
                <a:latin typeface="Palatino Linotype"/>
                <a:cs typeface="Palatino Linotype"/>
              </a:rPr>
              <a:t>Answers to inquiries  regarding the </a:t>
            </a:r>
            <a:r>
              <a:rPr sz="1000" dirty="0">
                <a:solidFill>
                  <a:srgbClr val="231F20"/>
                </a:solidFill>
                <a:latin typeface="Palatino Linotype"/>
                <a:cs typeface="Palatino Linotype"/>
              </a:rPr>
              <a:t>RFQ’s content will only </a:t>
            </a:r>
            <a:r>
              <a:rPr sz="1000" spc="-5" dirty="0">
                <a:solidFill>
                  <a:srgbClr val="231F20"/>
                </a:solidFill>
                <a:latin typeface="Palatino Linotype"/>
                <a:cs typeface="Palatino Linotype"/>
              </a:rPr>
              <a:t>be </a:t>
            </a:r>
            <a:r>
              <a:rPr sz="1000" spc="-10" dirty="0">
                <a:solidFill>
                  <a:srgbClr val="231F20"/>
                </a:solidFill>
                <a:latin typeface="Palatino Linotype"/>
                <a:cs typeface="Palatino Linotype"/>
              </a:rPr>
              <a:t>given </a:t>
            </a:r>
            <a:r>
              <a:rPr sz="1000" spc="-5" dirty="0">
                <a:solidFill>
                  <a:srgbClr val="231F20"/>
                </a:solidFill>
                <a:latin typeface="Palatino Linotype"/>
                <a:cs typeface="Palatino Linotype"/>
              </a:rPr>
              <a:t>in  </a:t>
            </a:r>
            <a:r>
              <a:rPr sz="1000" dirty="0">
                <a:solidFill>
                  <a:srgbClr val="231F20"/>
                </a:solidFill>
                <a:latin typeface="Palatino Linotype"/>
                <a:cs typeface="Palatino Linotype"/>
              </a:rPr>
              <a:t>writing. </a:t>
            </a:r>
            <a:r>
              <a:rPr sz="1000" b="1" dirty="0">
                <a:solidFill>
                  <a:srgbClr val="231F20"/>
                </a:solidFill>
                <a:latin typeface="Palatino Linotype"/>
                <a:cs typeface="Palatino Linotype"/>
              </a:rPr>
              <a:t>Any </a:t>
            </a:r>
            <a:r>
              <a:rPr sz="1000" b="1" spc="-5" dirty="0">
                <a:solidFill>
                  <a:srgbClr val="231F20"/>
                </a:solidFill>
                <a:latin typeface="Palatino Linotype"/>
                <a:cs typeface="Palatino Linotype"/>
              </a:rPr>
              <a:t>verbal </a:t>
            </a:r>
            <a:r>
              <a:rPr sz="1000" b="1" dirty="0">
                <a:solidFill>
                  <a:srgbClr val="231F20"/>
                </a:solidFill>
                <a:latin typeface="Palatino Linotype"/>
                <a:cs typeface="Palatino Linotype"/>
              </a:rPr>
              <a:t>statement </a:t>
            </a:r>
            <a:r>
              <a:rPr sz="1000" b="1" spc="-5" dirty="0">
                <a:solidFill>
                  <a:srgbClr val="231F20"/>
                </a:solidFill>
                <a:latin typeface="Palatino Linotype"/>
                <a:cs typeface="Palatino Linotype"/>
              </a:rPr>
              <a:t>regarding </a:t>
            </a:r>
            <a:r>
              <a:rPr sz="1000" b="1" dirty="0">
                <a:solidFill>
                  <a:srgbClr val="231F20"/>
                </a:solidFill>
                <a:latin typeface="Palatino Linotype"/>
                <a:cs typeface="Palatino Linotype"/>
              </a:rPr>
              <a:t>the</a:t>
            </a:r>
            <a:r>
              <a:rPr sz="1000" b="1" spc="-80" dirty="0">
                <a:solidFill>
                  <a:srgbClr val="231F20"/>
                </a:solidFill>
                <a:latin typeface="Palatino Linotype"/>
                <a:cs typeface="Palatino Linotype"/>
              </a:rPr>
              <a:t> </a:t>
            </a:r>
            <a:r>
              <a:rPr sz="1000" b="1" dirty="0">
                <a:solidFill>
                  <a:srgbClr val="231F20"/>
                </a:solidFill>
                <a:latin typeface="Palatino Linotype"/>
                <a:cs typeface="Palatino Linotype"/>
              </a:rPr>
              <a:t>RFQ</a:t>
            </a:r>
            <a:endParaRPr sz="1000">
              <a:latin typeface="Palatino Linotype"/>
              <a:cs typeface="Palatino Linotype"/>
            </a:endParaRPr>
          </a:p>
          <a:p>
            <a:pPr marL="12700" marR="52705">
              <a:lnSpc>
                <a:spcPct val="116700"/>
              </a:lnSpc>
            </a:pPr>
            <a:r>
              <a:rPr sz="1000" b="1" dirty="0">
                <a:solidFill>
                  <a:srgbClr val="231F20"/>
                </a:solidFill>
                <a:latin typeface="Palatino Linotype"/>
                <a:cs typeface="Palatino Linotype"/>
              </a:rPr>
              <a:t>prior to the </a:t>
            </a:r>
            <a:r>
              <a:rPr sz="1000" b="1" spc="-10" dirty="0">
                <a:solidFill>
                  <a:srgbClr val="231F20"/>
                </a:solidFill>
                <a:latin typeface="Palatino Linotype"/>
                <a:cs typeface="Palatino Linotype"/>
              </a:rPr>
              <a:t>award </a:t>
            </a:r>
            <a:r>
              <a:rPr sz="1000" b="1" dirty="0">
                <a:solidFill>
                  <a:srgbClr val="231F20"/>
                </a:solidFill>
                <a:latin typeface="Palatino Linotype"/>
                <a:cs typeface="Palatino Linotype"/>
              </a:rPr>
              <a:t>shall be considered non-binding.  </a:t>
            </a:r>
            <a:r>
              <a:rPr sz="1000" dirty="0">
                <a:solidFill>
                  <a:srgbClr val="231F20"/>
                </a:solidFill>
                <a:latin typeface="Palatino Linotype"/>
                <a:cs typeface="Palatino Linotype"/>
              </a:rPr>
              <a:t>The only </a:t>
            </a:r>
            <a:r>
              <a:rPr sz="1000" spc="-5" dirty="0">
                <a:solidFill>
                  <a:srgbClr val="231F20"/>
                </a:solidFill>
                <a:latin typeface="Palatino Linotype"/>
                <a:cs typeface="Palatino Linotype"/>
              </a:rPr>
              <a:t>formal interpretation </a:t>
            </a:r>
            <a:r>
              <a:rPr sz="1000" dirty="0">
                <a:solidFill>
                  <a:srgbClr val="231F20"/>
                </a:solidFill>
                <a:latin typeface="Palatino Linotype"/>
                <a:cs typeface="Palatino Linotype"/>
              </a:rPr>
              <a:t>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RFQ will </a:t>
            </a:r>
            <a:r>
              <a:rPr sz="1000" spc="-5" dirty="0">
                <a:solidFill>
                  <a:srgbClr val="231F20"/>
                </a:solidFill>
                <a:latin typeface="Palatino Linotype"/>
                <a:cs typeface="Palatino Linotype"/>
              </a:rPr>
              <a:t>be  </a:t>
            </a:r>
            <a:r>
              <a:rPr sz="1000" dirty="0">
                <a:solidFill>
                  <a:srgbClr val="231F20"/>
                </a:solidFill>
                <a:latin typeface="Palatino Linotype"/>
                <a:cs typeface="Palatino Linotype"/>
              </a:rPr>
              <a:t>made </a:t>
            </a:r>
            <a:r>
              <a:rPr sz="1000" spc="-5" dirty="0">
                <a:solidFill>
                  <a:srgbClr val="231F20"/>
                </a:solidFill>
                <a:latin typeface="Palatino Linotype"/>
                <a:cs typeface="Palatino Linotype"/>
              </a:rPr>
              <a:t>by </a:t>
            </a:r>
            <a:r>
              <a:rPr sz="1000" dirty="0">
                <a:solidFill>
                  <a:srgbClr val="231F20"/>
                </a:solidFill>
                <a:latin typeface="Palatino Linotype"/>
                <a:cs typeface="Palatino Linotype"/>
              </a:rPr>
              <a:t>RFQ amendment or addendum </a:t>
            </a:r>
            <a:r>
              <a:rPr sz="1000" spc="-5" dirty="0">
                <a:solidFill>
                  <a:srgbClr val="231F20"/>
                </a:solidFill>
                <a:latin typeface="Palatino Linotype"/>
                <a:cs typeface="Palatino Linotype"/>
              </a:rPr>
              <a:t>issued by</a:t>
            </a:r>
            <a:r>
              <a:rPr sz="1000" spc="-90" dirty="0">
                <a:solidFill>
                  <a:srgbClr val="231F20"/>
                </a:solidFill>
                <a:latin typeface="Palatino Linotype"/>
                <a:cs typeface="Palatino Linotype"/>
              </a:rPr>
              <a:t>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Purchasing Supervisor. A copy of such amendment or  addendum will </a:t>
            </a:r>
            <a:r>
              <a:rPr sz="1000" spc="-5" dirty="0">
                <a:solidFill>
                  <a:srgbClr val="231F20"/>
                </a:solidFill>
                <a:latin typeface="Palatino Linotype"/>
                <a:cs typeface="Palatino Linotype"/>
              </a:rPr>
              <a:t>be posted </a:t>
            </a:r>
            <a:r>
              <a:rPr sz="1000" dirty="0">
                <a:solidFill>
                  <a:srgbClr val="231F20"/>
                </a:solidFill>
                <a:latin typeface="Palatino Linotype"/>
                <a:cs typeface="Palatino Linotype"/>
              </a:rPr>
              <a:t>on BidSync, Electronic State  Business Daily </a:t>
            </a:r>
            <a:r>
              <a:rPr sz="1000" spc="-5" dirty="0">
                <a:solidFill>
                  <a:srgbClr val="231F20"/>
                </a:solidFill>
                <a:latin typeface="Palatino Linotype"/>
                <a:cs typeface="Palatino Linotype"/>
              </a:rPr>
              <a:t>(ESBD), </a:t>
            </a:r>
            <a:r>
              <a:rPr sz="1000" dirty="0">
                <a:solidFill>
                  <a:srgbClr val="231F20"/>
                </a:solidFill>
                <a:latin typeface="Palatino Linotype"/>
                <a:cs typeface="Palatino Linotype"/>
              </a:rPr>
              <a:t>and Central </a:t>
            </a:r>
            <a:r>
              <a:rPr sz="1000" spc="-5" dirty="0">
                <a:solidFill>
                  <a:srgbClr val="231F20"/>
                </a:solidFill>
                <a:latin typeface="Palatino Linotype"/>
                <a:cs typeface="Palatino Linotype"/>
              </a:rPr>
              <a:t>Health’s</a:t>
            </a:r>
            <a:r>
              <a:rPr sz="1000" spc="-50" dirty="0">
                <a:solidFill>
                  <a:srgbClr val="231F20"/>
                </a:solidFill>
                <a:latin typeface="Palatino Linotype"/>
                <a:cs typeface="Palatino Linotype"/>
              </a:rPr>
              <a:t> </a:t>
            </a:r>
            <a:r>
              <a:rPr sz="1000" spc="-5" dirty="0">
                <a:solidFill>
                  <a:srgbClr val="231F20"/>
                </a:solidFill>
                <a:latin typeface="Palatino Linotype"/>
                <a:cs typeface="Palatino Linotype"/>
              </a:rPr>
              <a:t>website.</a:t>
            </a:r>
            <a:endParaRPr sz="1000">
              <a:latin typeface="Palatino Linotype"/>
              <a:cs typeface="Palatino Linotyp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20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1653786"/>
            <a:ext cx="3048635" cy="2095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6. RFQ Response</a:t>
            </a:r>
            <a:r>
              <a:rPr sz="1000" b="1" spc="60" dirty="0">
                <a:solidFill>
                  <a:srgbClr val="231F20"/>
                </a:solidFill>
                <a:latin typeface="Palatino Linotype"/>
                <a:cs typeface="Palatino Linotype"/>
              </a:rPr>
              <a:t> </a:t>
            </a:r>
            <a:r>
              <a:rPr sz="1000" b="1" dirty="0">
                <a:solidFill>
                  <a:srgbClr val="231F20"/>
                </a:solidFill>
                <a:latin typeface="Palatino Linotype"/>
                <a:cs typeface="Palatino Linotype"/>
              </a:rPr>
              <a:t>Evaluations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An </a:t>
            </a:r>
            <a:r>
              <a:rPr sz="1000" spc="-5" dirty="0">
                <a:solidFill>
                  <a:srgbClr val="231F20"/>
                </a:solidFill>
                <a:latin typeface="Palatino Linotype"/>
                <a:cs typeface="Palatino Linotype"/>
              </a:rPr>
              <a:t>Evaluation Committee </a:t>
            </a:r>
            <a:r>
              <a:rPr sz="1000" dirty="0">
                <a:solidFill>
                  <a:srgbClr val="231F20"/>
                </a:solidFill>
                <a:latin typeface="Palatino Linotype"/>
                <a:cs typeface="Palatino Linotype"/>
              </a:rPr>
              <a:t>appointed </a:t>
            </a:r>
            <a:r>
              <a:rPr sz="1000" spc="-5" dirty="0">
                <a:solidFill>
                  <a:srgbClr val="231F20"/>
                </a:solidFill>
                <a:latin typeface="Palatino Linotype"/>
                <a:cs typeface="Palatino Linotype"/>
              </a:rPr>
              <a:t>by </a:t>
            </a: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 </a:t>
            </a:r>
            <a:r>
              <a:rPr sz="1000" dirty="0">
                <a:solidFill>
                  <a:srgbClr val="231F20"/>
                </a:solidFill>
                <a:latin typeface="Palatino Linotype"/>
                <a:cs typeface="Palatino Linotype"/>
              </a:rPr>
              <a:t>management will </a:t>
            </a:r>
            <a:r>
              <a:rPr sz="1000" spc="-5" dirty="0">
                <a:solidFill>
                  <a:srgbClr val="231F20"/>
                </a:solidFill>
                <a:latin typeface="Palatino Linotype"/>
                <a:cs typeface="Palatino Linotype"/>
              </a:rPr>
              <a:t>evaluate the responses. </a:t>
            </a:r>
            <a:r>
              <a:rPr sz="1000" dirty="0">
                <a:solidFill>
                  <a:srgbClr val="231F20"/>
                </a:solidFill>
                <a:latin typeface="Palatino Linotype"/>
                <a:cs typeface="Palatino Linotype"/>
              </a:rPr>
              <a:t>The  Purchasing Supervisor may </a:t>
            </a:r>
            <a:r>
              <a:rPr sz="1000" spc="-5" dirty="0">
                <a:solidFill>
                  <a:srgbClr val="231F20"/>
                </a:solidFill>
                <a:latin typeface="Palatino Linotype"/>
                <a:cs typeface="Palatino Linotype"/>
              </a:rPr>
              <a:t>initiate </a:t>
            </a:r>
            <a:r>
              <a:rPr sz="1000" dirty="0">
                <a:solidFill>
                  <a:srgbClr val="231F20"/>
                </a:solidFill>
                <a:latin typeface="Palatino Linotype"/>
                <a:cs typeface="Palatino Linotype"/>
              </a:rPr>
              <a:t>discussions with  </a:t>
            </a:r>
            <a:r>
              <a:rPr sz="1000" spc="-5" dirty="0">
                <a:solidFill>
                  <a:srgbClr val="231F20"/>
                </a:solidFill>
                <a:latin typeface="Palatino Linotype"/>
                <a:cs typeface="Palatino Linotype"/>
              </a:rPr>
              <a:t>respondents </a:t>
            </a:r>
            <a:r>
              <a:rPr sz="1000" dirty="0">
                <a:solidFill>
                  <a:srgbClr val="231F20"/>
                </a:solidFill>
                <a:latin typeface="Palatino Linotype"/>
                <a:cs typeface="Palatino Linotype"/>
              </a:rPr>
              <a:t>who submit a </a:t>
            </a:r>
            <a:r>
              <a:rPr sz="1000" spc="-10" dirty="0">
                <a:solidFill>
                  <a:srgbClr val="231F20"/>
                </a:solidFill>
                <a:latin typeface="Palatino Linotype"/>
                <a:cs typeface="Palatino Linotype"/>
              </a:rPr>
              <a:t>responsive </a:t>
            </a:r>
            <a:r>
              <a:rPr sz="1000" dirty="0">
                <a:solidFill>
                  <a:srgbClr val="231F20"/>
                </a:solidFill>
                <a:latin typeface="Palatino Linotype"/>
                <a:cs typeface="Palatino Linotype"/>
              </a:rPr>
              <a:t>or </a:t>
            </a:r>
            <a:r>
              <a:rPr sz="1000" spc="-5" dirty="0">
                <a:solidFill>
                  <a:srgbClr val="231F20"/>
                </a:solidFill>
                <a:latin typeface="Palatino Linotype"/>
                <a:cs typeface="Palatino Linotype"/>
              </a:rPr>
              <a:t>potentially  </a:t>
            </a:r>
            <a:r>
              <a:rPr sz="1000" spc="-10" dirty="0">
                <a:solidFill>
                  <a:srgbClr val="231F20"/>
                </a:solidFill>
                <a:latin typeface="Palatino Linotype"/>
                <a:cs typeface="Palatino Linotype"/>
              </a:rPr>
              <a:t>responsive </a:t>
            </a:r>
            <a:r>
              <a:rPr sz="1000" dirty="0">
                <a:solidFill>
                  <a:srgbClr val="231F20"/>
                </a:solidFill>
                <a:latin typeface="Palatino Linotype"/>
                <a:cs typeface="Palatino Linotype"/>
              </a:rPr>
              <a:t>RFQ </a:t>
            </a:r>
            <a:r>
              <a:rPr sz="1000" spc="-5" dirty="0">
                <a:solidFill>
                  <a:srgbClr val="231F20"/>
                </a:solidFill>
                <a:latin typeface="Palatino Linotype"/>
                <a:cs typeface="Palatino Linotype"/>
              </a:rPr>
              <a:t>for the purpose </a:t>
            </a:r>
            <a:r>
              <a:rPr sz="1000" dirty="0">
                <a:solidFill>
                  <a:srgbClr val="231F20"/>
                </a:solidFill>
                <a:latin typeface="Palatino Linotype"/>
                <a:cs typeface="Palatino Linotype"/>
              </a:rPr>
              <a:t>of clarifying aspects  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RFQ, </a:t>
            </a:r>
            <a:r>
              <a:rPr sz="1000" spc="-5" dirty="0">
                <a:solidFill>
                  <a:srgbClr val="231F20"/>
                </a:solidFill>
                <a:latin typeface="Palatino Linotype"/>
                <a:cs typeface="Palatino Linotype"/>
              </a:rPr>
              <a:t>but </a:t>
            </a:r>
            <a:r>
              <a:rPr sz="1000" dirty="0">
                <a:solidFill>
                  <a:srgbClr val="231F20"/>
                </a:solidFill>
                <a:latin typeface="Palatino Linotype"/>
                <a:cs typeface="Palatino Linotype"/>
              </a:rPr>
              <a:t>RFQs may </a:t>
            </a:r>
            <a:r>
              <a:rPr sz="1000" spc="-5" dirty="0">
                <a:solidFill>
                  <a:srgbClr val="231F20"/>
                </a:solidFill>
                <a:latin typeface="Palatino Linotype"/>
                <a:cs typeface="Palatino Linotype"/>
              </a:rPr>
              <a:t>be </a:t>
            </a:r>
            <a:r>
              <a:rPr sz="1000" dirty="0">
                <a:solidFill>
                  <a:srgbClr val="231F20"/>
                </a:solidFill>
                <a:latin typeface="Palatino Linotype"/>
                <a:cs typeface="Palatino Linotype"/>
              </a:rPr>
              <a:t>accepted and </a:t>
            </a:r>
            <a:r>
              <a:rPr sz="1000" spc="-5" dirty="0">
                <a:solidFill>
                  <a:srgbClr val="231F20"/>
                </a:solidFill>
                <a:latin typeface="Palatino Linotype"/>
                <a:cs typeface="Palatino Linotype"/>
              </a:rPr>
              <a:t>evaluated  </a:t>
            </a:r>
            <a:r>
              <a:rPr sz="1000" dirty="0">
                <a:solidFill>
                  <a:srgbClr val="231F20"/>
                </a:solidFill>
                <a:latin typeface="Palatino Linotype"/>
                <a:cs typeface="Palatino Linotype"/>
              </a:rPr>
              <a:t>without such discussion. Discussions SHALL </a:t>
            </a:r>
            <a:r>
              <a:rPr sz="1000" spc="-5" dirty="0">
                <a:solidFill>
                  <a:srgbClr val="231F20"/>
                </a:solidFill>
                <a:latin typeface="Palatino Linotype"/>
                <a:cs typeface="Palatino Linotype"/>
              </a:rPr>
              <a:t>NOT</a:t>
            </a:r>
            <a:r>
              <a:rPr sz="1000" spc="-100" dirty="0">
                <a:solidFill>
                  <a:srgbClr val="231F20"/>
                </a:solidFill>
                <a:latin typeface="Palatino Linotype"/>
                <a:cs typeface="Palatino Linotype"/>
              </a:rPr>
              <a:t> </a:t>
            </a:r>
            <a:r>
              <a:rPr sz="1000" spc="-5" dirty="0">
                <a:solidFill>
                  <a:srgbClr val="231F20"/>
                </a:solidFill>
                <a:latin typeface="Palatino Linotype"/>
                <a:cs typeface="Palatino Linotype"/>
              </a:rPr>
              <a:t>be  initiated by respondents.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Evaluation Committee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evaluate </a:t>
            </a:r>
            <a:r>
              <a:rPr sz="1000" dirty="0">
                <a:solidFill>
                  <a:srgbClr val="231F20"/>
                </a:solidFill>
                <a:latin typeface="Palatino Linotype"/>
                <a:cs typeface="Palatino Linotype"/>
              </a:rPr>
              <a:t>and score </a:t>
            </a:r>
            <a:r>
              <a:rPr sz="1000" spc="-5" dirty="0">
                <a:solidFill>
                  <a:srgbClr val="231F20"/>
                </a:solidFill>
                <a:latin typeface="Palatino Linotype"/>
                <a:cs typeface="Palatino Linotype"/>
              </a:rPr>
              <a:t>written responses using the  evaluation </a:t>
            </a:r>
            <a:r>
              <a:rPr sz="1000" dirty="0">
                <a:solidFill>
                  <a:srgbClr val="231F20"/>
                </a:solidFill>
                <a:latin typeface="Palatino Linotype"/>
                <a:cs typeface="Palatino Linotype"/>
              </a:rPr>
              <a:t>criteria </a:t>
            </a:r>
            <a:r>
              <a:rPr sz="1000" spc="-10" dirty="0">
                <a:solidFill>
                  <a:srgbClr val="231F20"/>
                </a:solidFill>
                <a:latin typeface="Palatino Linotype"/>
                <a:cs typeface="Palatino Linotype"/>
              </a:rPr>
              <a:t>identified </a:t>
            </a:r>
            <a:r>
              <a:rPr sz="1000" spc="-5" dirty="0">
                <a:solidFill>
                  <a:srgbClr val="231F20"/>
                </a:solidFill>
                <a:latin typeface="Palatino Linotype"/>
                <a:cs typeface="Palatino Linotype"/>
              </a:rPr>
              <a:t>in </a:t>
            </a:r>
            <a:r>
              <a:rPr sz="1000" dirty="0">
                <a:solidFill>
                  <a:srgbClr val="231F20"/>
                </a:solidFill>
                <a:latin typeface="Palatino Linotype"/>
                <a:cs typeface="Palatino Linotype"/>
              </a:rPr>
              <a:t>Section </a:t>
            </a:r>
            <a:r>
              <a:rPr sz="1000" spc="-30" dirty="0">
                <a:solidFill>
                  <a:srgbClr val="231F20"/>
                </a:solidFill>
                <a:latin typeface="Palatino Linotype"/>
                <a:cs typeface="Palatino Linotype"/>
              </a:rPr>
              <a:t>V.</a:t>
            </a:r>
            <a:endParaRPr sz="1000">
              <a:latin typeface="Palatino Linotype"/>
              <a:cs typeface="Palatino Linotype"/>
            </a:endParaRPr>
          </a:p>
        </p:txBody>
      </p:sp>
      <p:sp>
        <p:nvSpPr>
          <p:cNvPr id="4" name="object 4"/>
          <p:cNvSpPr txBox="1"/>
          <p:nvPr/>
        </p:nvSpPr>
        <p:spPr>
          <a:xfrm>
            <a:off x="673100" y="3901686"/>
            <a:ext cx="3181350" cy="2393950"/>
          </a:xfrm>
          <a:prstGeom prst="rect">
            <a:avLst/>
          </a:prstGeom>
        </p:spPr>
        <p:txBody>
          <a:bodyPr vert="horz" wrap="square" lIns="0" tIns="12700" rIns="0" bIns="0" rtlCol="0">
            <a:spAutoFit/>
          </a:bodyPr>
          <a:lstStyle/>
          <a:p>
            <a:pPr marL="165100" marR="356870" indent="-152400">
              <a:lnSpc>
                <a:spcPct val="116700"/>
              </a:lnSpc>
              <a:spcBef>
                <a:spcPts val="100"/>
              </a:spcBef>
            </a:pPr>
            <a:r>
              <a:rPr sz="1000" b="1" dirty="0">
                <a:solidFill>
                  <a:srgbClr val="231F20"/>
                </a:solidFill>
                <a:latin typeface="Palatino Linotype"/>
                <a:cs typeface="Palatino Linotype"/>
              </a:rPr>
              <a:t>7. RFQ Respondent Interviews and Selection of  Short List to Receive the</a:t>
            </a:r>
            <a:r>
              <a:rPr sz="1000" b="1" spc="100" dirty="0">
                <a:solidFill>
                  <a:srgbClr val="231F20"/>
                </a:solidFill>
                <a:latin typeface="Palatino Linotype"/>
                <a:cs typeface="Palatino Linotype"/>
              </a:rPr>
              <a:t> </a:t>
            </a:r>
            <a:r>
              <a:rPr sz="1000" b="1" spc="0" dirty="0">
                <a:solidFill>
                  <a:srgbClr val="231F20"/>
                </a:solidFill>
                <a:latin typeface="Palatino Linotype"/>
                <a:cs typeface="Palatino Linotype"/>
              </a:rPr>
              <a:t>RFP</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Based on the scoring of the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responses, 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identify respondents </a:t>
            </a:r>
            <a:r>
              <a:rPr sz="1000" spc="0" dirty="0">
                <a:solidFill>
                  <a:srgbClr val="231F20"/>
                </a:solidFill>
                <a:latin typeface="Palatino Linotype"/>
                <a:cs typeface="Palatino Linotype"/>
              </a:rPr>
              <a:t>who  </a:t>
            </a:r>
            <a:r>
              <a:rPr sz="1000" dirty="0">
                <a:solidFill>
                  <a:srgbClr val="231F20"/>
                </a:solidFill>
                <a:latin typeface="Palatino Linotype"/>
                <a:cs typeface="Palatino Linotype"/>
              </a:rPr>
              <a:t>will be required to participate in interviews with the  Evaluation Committee. Following those interviews, 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combine the scores </a:t>
            </a:r>
            <a:r>
              <a:rPr sz="1000" spc="0" dirty="0">
                <a:solidFill>
                  <a:srgbClr val="231F20"/>
                </a:solidFill>
                <a:latin typeface="Palatino Linotype"/>
                <a:cs typeface="Palatino Linotype"/>
              </a:rPr>
              <a:t>from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responses and the interviews to identify a  shortlist of respondents. Only shortlisted respondents  will be invited to participate in Step 2 of the </a:t>
            </a:r>
            <a:r>
              <a:rPr sz="1000" spc="0" dirty="0">
                <a:solidFill>
                  <a:srgbClr val="231F20"/>
                </a:solidFill>
                <a:latin typeface="Palatino Linotype"/>
                <a:cs typeface="Palatino Linotype"/>
              </a:rPr>
              <a:t>master  </a:t>
            </a:r>
            <a:r>
              <a:rPr sz="1000" dirty="0">
                <a:solidFill>
                  <a:srgbClr val="231F20"/>
                </a:solidFill>
                <a:latin typeface="Palatino Linotype"/>
                <a:cs typeface="Palatino Linotype"/>
              </a:rPr>
              <a:t>developer selection process: a Request for </a:t>
            </a:r>
            <a:r>
              <a:rPr sz="1000" spc="0" dirty="0">
                <a:solidFill>
                  <a:srgbClr val="231F20"/>
                </a:solidFill>
                <a:latin typeface="Palatino Linotype"/>
                <a:cs typeface="Palatino Linotype"/>
              </a:rPr>
              <a:t>Proposal  </a:t>
            </a:r>
            <a:r>
              <a:rPr sz="1000" dirty="0">
                <a:solidFill>
                  <a:srgbClr val="231F20"/>
                </a:solidFill>
                <a:latin typeface="Palatino Linotype"/>
                <a:cs typeface="Palatino Linotype"/>
              </a:rPr>
              <a:t>(RFP) will be issued by Central Health estimated on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around January</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2017.</a:t>
            </a:r>
            <a:endParaRPr sz="1000">
              <a:latin typeface="Palatino Linotype"/>
              <a:cs typeface="Palatino Linotype"/>
            </a:endParaRPr>
          </a:p>
        </p:txBody>
      </p:sp>
      <p:sp>
        <p:nvSpPr>
          <p:cNvPr id="5" name="object 5"/>
          <p:cNvSpPr txBox="1"/>
          <p:nvPr/>
        </p:nvSpPr>
        <p:spPr>
          <a:xfrm>
            <a:off x="673100" y="6448036"/>
            <a:ext cx="14274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E. Protest</a:t>
            </a:r>
            <a:r>
              <a:rPr sz="1200" b="1" spc="40" dirty="0">
                <a:solidFill>
                  <a:srgbClr val="231F20"/>
                </a:solidFill>
                <a:latin typeface="Trebuchet MS"/>
                <a:cs typeface="Trebuchet MS"/>
              </a:rPr>
              <a:t> </a:t>
            </a:r>
            <a:r>
              <a:rPr sz="1200" b="1" spc="0" dirty="0">
                <a:solidFill>
                  <a:srgbClr val="231F20"/>
                </a:solidFill>
                <a:latin typeface="Trebuchet MS"/>
                <a:cs typeface="Trebuchet MS"/>
              </a:rPr>
              <a:t>Deadline</a:t>
            </a:r>
            <a:endParaRPr sz="1200">
              <a:latin typeface="Trebuchet MS"/>
              <a:cs typeface="Trebuchet MS"/>
            </a:endParaRPr>
          </a:p>
        </p:txBody>
      </p:sp>
      <p:sp>
        <p:nvSpPr>
          <p:cNvPr id="6" name="object 6"/>
          <p:cNvSpPr txBox="1"/>
          <p:nvPr/>
        </p:nvSpPr>
        <p:spPr>
          <a:xfrm>
            <a:off x="673100" y="6803636"/>
            <a:ext cx="3131185" cy="1981200"/>
          </a:xfrm>
          <a:prstGeom prst="rect">
            <a:avLst/>
          </a:prstGeom>
        </p:spPr>
        <p:txBody>
          <a:bodyPr vert="horz" wrap="square" lIns="0" tIns="12700" rIns="0" bIns="0" rtlCol="0">
            <a:spAutoFit/>
          </a:bodyPr>
          <a:lstStyle/>
          <a:p>
            <a:pPr marL="12700" marR="30480">
              <a:lnSpc>
                <a:spcPct val="116700"/>
              </a:lnSpc>
              <a:spcBef>
                <a:spcPts val="100"/>
              </a:spcBef>
            </a:pPr>
            <a:r>
              <a:rPr sz="1000" spc="-10" dirty="0">
                <a:solidFill>
                  <a:srgbClr val="231F20"/>
                </a:solidFill>
                <a:latin typeface="Palatino Linotype"/>
                <a:cs typeface="Palatino Linotype"/>
              </a:rPr>
              <a:t>Protest after the shortlist selection must be </a:t>
            </a:r>
            <a:r>
              <a:rPr sz="1000" spc="-15" dirty="0">
                <a:solidFill>
                  <a:srgbClr val="231F20"/>
                </a:solidFill>
                <a:latin typeface="Palatino Linotype"/>
                <a:cs typeface="Palatino Linotype"/>
              </a:rPr>
              <a:t>submitted in  </a:t>
            </a:r>
            <a:r>
              <a:rPr sz="1000" spc="-10" dirty="0">
                <a:solidFill>
                  <a:srgbClr val="231F20"/>
                </a:solidFill>
                <a:latin typeface="Palatino Linotype"/>
                <a:cs typeface="Palatino Linotype"/>
              </a:rPr>
              <a:t>writing to the Purchasing Supervisor within </a:t>
            </a:r>
            <a:r>
              <a:rPr sz="1000" spc="-5" dirty="0">
                <a:solidFill>
                  <a:srgbClr val="231F20"/>
                </a:solidFill>
                <a:latin typeface="Palatino Linotype"/>
                <a:cs typeface="Palatino Linotype"/>
              </a:rPr>
              <a:t>10</a:t>
            </a:r>
            <a:r>
              <a:rPr sz="1000" spc="-145" dirty="0">
                <a:solidFill>
                  <a:srgbClr val="231F20"/>
                </a:solidFill>
                <a:latin typeface="Palatino Linotype"/>
                <a:cs typeface="Palatino Linotype"/>
              </a:rPr>
              <a:t> </a:t>
            </a:r>
            <a:r>
              <a:rPr sz="1000" spc="-10" dirty="0">
                <a:solidFill>
                  <a:srgbClr val="231F20"/>
                </a:solidFill>
                <a:latin typeface="Palatino Linotype"/>
                <a:cs typeface="Palatino Linotype"/>
              </a:rPr>
              <a:t>calendar  days after </a:t>
            </a:r>
            <a:r>
              <a:rPr sz="1000" spc="-15" dirty="0">
                <a:solidFill>
                  <a:srgbClr val="231F20"/>
                </a:solidFill>
                <a:latin typeface="Palatino Linotype"/>
                <a:cs typeface="Palatino Linotype"/>
              </a:rPr>
              <a:t>public </a:t>
            </a:r>
            <a:r>
              <a:rPr sz="1000" spc="-10" dirty="0">
                <a:solidFill>
                  <a:srgbClr val="231F20"/>
                </a:solidFill>
                <a:latin typeface="Palatino Linotype"/>
                <a:cs typeface="Palatino Linotype"/>
              </a:rPr>
              <a:t>announcement </a:t>
            </a:r>
            <a:r>
              <a:rPr sz="1000" spc="-5" dirty="0">
                <a:solidFill>
                  <a:srgbClr val="231F20"/>
                </a:solidFill>
                <a:latin typeface="Palatino Linotype"/>
                <a:cs typeface="Palatino Linotype"/>
              </a:rPr>
              <a:t>of </a:t>
            </a:r>
            <a:r>
              <a:rPr sz="1000" spc="-10" dirty="0">
                <a:solidFill>
                  <a:srgbClr val="231F20"/>
                </a:solidFill>
                <a:latin typeface="Palatino Linotype"/>
                <a:cs typeface="Palatino Linotype"/>
              </a:rPr>
              <a:t>the shortlist </a:t>
            </a:r>
            <a:r>
              <a:rPr sz="1000" spc="-15" dirty="0">
                <a:solidFill>
                  <a:srgbClr val="231F20"/>
                </a:solidFill>
                <a:latin typeface="Palatino Linotype"/>
                <a:cs typeface="Palatino Linotype"/>
              </a:rPr>
              <a:t>by  </a:t>
            </a:r>
            <a:r>
              <a:rPr sz="1000" spc="-10" dirty="0">
                <a:solidFill>
                  <a:srgbClr val="231F20"/>
                </a:solidFill>
                <a:latin typeface="Palatino Linotype"/>
                <a:cs typeface="Palatino Linotype"/>
              </a:rPr>
              <a:t>Central </a:t>
            </a:r>
            <a:r>
              <a:rPr sz="1000" spc="-15" dirty="0">
                <a:solidFill>
                  <a:srgbClr val="231F20"/>
                </a:solidFill>
                <a:latin typeface="Palatino Linotype"/>
                <a:cs typeface="Palatino Linotype"/>
              </a:rPr>
              <a:t>Health. </a:t>
            </a:r>
            <a:r>
              <a:rPr sz="1000" spc="-10" dirty="0">
                <a:solidFill>
                  <a:srgbClr val="231F20"/>
                </a:solidFill>
                <a:latin typeface="Palatino Linotype"/>
                <a:cs typeface="Palatino Linotype"/>
              </a:rPr>
              <a:t>The Purchasing Supervisor shall</a:t>
            </a:r>
            <a:r>
              <a:rPr sz="1000" spc="-90" dirty="0">
                <a:solidFill>
                  <a:srgbClr val="231F20"/>
                </a:solidFill>
                <a:latin typeface="Palatino Linotype"/>
                <a:cs typeface="Palatino Linotype"/>
              </a:rPr>
              <a:t> </a:t>
            </a:r>
            <a:r>
              <a:rPr sz="1000" spc="-15" dirty="0">
                <a:solidFill>
                  <a:srgbClr val="231F20"/>
                </a:solidFill>
                <a:latin typeface="Palatino Linotype"/>
                <a:cs typeface="Palatino Linotype"/>
              </a:rPr>
              <a:t>rule</a:t>
            </a:r>
            <a:endParaRPr sz="1000">
              <a:latin typeface="Palatino Linotype"/>
              <a:cs typeface="Palatino Linotype"/>
            </a:endParaRPr>
          </a:p>
          <a:p>
            <a:pPr marL="12700" marR="5080">
              <a:lnSpc>
                <a:spcPct val="116700"/>
              </a:lnSpc>
            </a:pPr>
            <a:r>
              <a:rPr sz="1000" spc="-5" dirty="0">
                <a:solidFill>
                  <a:srgbClr val="231F20"/>
                </a:solidFill>
                <a:latin typeface="Palatino Linotype"/>
                <a:cs typeface="Palatino Linotype"/>
              </a:rPr>
              <a:t>on </a:t>
            </a:r>
            <a:r>
              <a:rPr sz="1000" spc="-10" dirty="0">
                <a:solidFill>
                  <a:srgbClr val="231F20"/>
                </a:solidFill>
                <a:latin typeface="Palatino Linotype"/>
                <a:cs typeface="Palatino Linotype"/>
              </a:rPr>
              <a:t>the </a:t>
            </a:r>
            <a:r>
              <a:rPr sz="1000" spc="-15" dirty="0">
                <a:solidFill>
                  <a:srgbClr val="231F20"/>
                </a:solidFill>
                <a:latin typeface="Palatino Linotype"/>
                <a:cs typeface="Palatino Linotype"/>
              </a:rPr>
              <a:t>protest </a:t>
            </a:r>
            <a:r>
              <a:rPr sz="1000" spc="-10" dirty="0">
                <a:solidFill>
                  <a:srgbClr val="231F20"/>
                </a:solidFill>
                <a:latin typeface="Palatino Linotype"/>
                <a:cs typeface="Palatino Linotype"/>
              </a:rPr>
              <a:t>in writing within ten </a:t>
            </a:r>
            <a:r>
              <a:rPr sz="1000" spc="-5" dirty="0">
                <a:solidFill>
                  <a:srgbClr val="231F20"/>
                </a:solidFill>
                <a:latin typeface="Palatino Linotype"/>
                <a:cs typeface="Palatino Linotype"/>
              </a:rPr>
              <a:t>10 </a:t>
            </a:r>
            <a:r>
              <a:rPr sz="1000" spc="-10" dirty="0">
                <a:solidFill>
                  <a:srgbClr val="231F20"/>
                </a:solidFill>
                <a:latin typeface="Palatino Linotype"/>
                <a:cs typeface="Palatino Linotype"/>
              </a:rPr>
              <a:t>calendar days  </a:t>
            </a:r>
            <a:r>
              <a:rPr sz="1000" spc="-15" dirty="0">
                <a:solidFill>
                  <a:srgbClr val="231F20"/>
                </a:solidFill>
                <a:latin typeface="Palatino Linotype"/>
                <a:cs typeface="Palatino Linotype"/>
              </a:rPr>
              <a:t>from </a:t>
            </a:r>
            <a:r>
              <a:rPr sz="1000" spc="-10" dirty="0">
                <a:solidFill>
                  <a:srgbClr val="231F20"/>
                </a:solidFill>
                <a:latin typeface="Palatino Linotype"/>
                <a:cs typeface="Palatino Linotype"/>
              </a:rPr>
              <a:t>date </a:t>
            </a:r>
            <a:r>
              <a:rPr sz="1000" spc="-5" dirty="0">
                <a:solidFill>
                  <a:srgbClr val="231F20"/>
                </a:solidFill>
                <a:latin typeface="Palatino Linotype"/>
                <a:cs typeface="Palatino Linotype"/>
              </a:rPr>
              <a:t>of </a:t>
            </a:r>
            <a:r>
              <a:rPr sz="1000" spc="-15" dirty="0">
                <a:solidFill>
                  <a:srgbClr val="231F20"/>
                </a:solidFill>
                <a:latin typeface="Palatino Linotype"/>
                <a:cs typeface="Palatino Linotype"/>
              </a:rPr>
              <a:t>receipt. </a:t>
            </a:r>
            <a:r>
              <a:rPr sz="1000" spc="-10" dirty="0">
                <a:solidFill>
                  <a:srgbClr val="231F20"/>
                </a:solidFill>
                <a:latin typeface="Palatino Linotype"/>
                <a:cs typeface="Palatino Linotype"/>
              </a:rPr>
              <a:t>Any appeal </a:t>
            </a:r>
            <a:r>
              <a:rPr sz="1000" spc="-5" dirty="0">
                <a:solidFill>
                  <a:srgbClr val="231F20"/>
                </a:solidFill>
                <a:latin typeface="Palatino Linotype"/>
                <a:cs typeface="Palatino Linotype"/>
              </a:rPr>
              <a:t>of </a:t>
            </a:r>
            <a:r>
              <a:rPr sz="1000" spc="-10" dirty="0">
                <a:solidFill>
                  <a:srgbClr val="231F20"/>
                </a:solidFill>
                <a:latin typeface="Palatino Linotype"/>
                <a:cs typeface="Palatino Linotype"/>
              </a:rPr>
              <a:t>the Purchasing  </a:t>
            </a:r>
            <a:r>
              <a:rPr sz="1000" spc="-15" dirty="0">
                <a:solidFill>
                  <a:srgbClr val="231F20"/>
                </a:solidFill>
                <a:latin typeface="Palatino Linotype"/>
                <a:cs typeface="Palatino Linotype"/>
              </a:rPr>
              <a:t>Supervisor’s </a:t>
            </a:r>
            <a:r>
              <a:rPr sz="1000" spc="-10" dirty="0">
                <a:solidFill>
                  <a:srgbClr val="231F20"/>
                </a:solidFill>
                <a:latin typeface="Palatino Linotype"/>
                <a:cs typeface="Palatino Linotype"/>
              </a:rPr>
              <a:t>decision must be made within </a:t>
            </a:r>
            <a:r>
              <a:rPr sz="1000" spc="-5" dirty="0">
                <a:solidFill>
                  <a:srgbClr val="231F20"/>
                </a:solidFill>
                <a:latin typeface="Palatino Linotype"/>
                <a:cs typeface="Palatino Linotype"/>
              </a:rPr>
              <a:t>10 </a:t>
            </a:r>
            <a:r>
              <a:rPr sz="1000" spc="-10" dirty="0">
                <a:solidFill>
                  <a:srgbClr val="231F20"/>
                </a:solidFill>
                <a:latin typeface="Palatino Linotype"/>
                <a:cs typeface="Palatino Linotype"/>
              </a:rPr>
              <a:t>calendar  days after </a:t>
            </a:r>
            <a:r>
              <a:rPr sz="1000" spc="-15" dirty="0">
                <a:solidFill>
                  <a:srgbClr val="231F20"/>
                </a:solidFill>
                <a:latin typeface="Palatino Linotype"/>
                <a:cs typeface="Palatino Linotype"/>
              </a:rPr>
              <a:t>receipt thereof </a:t>
            </a:r>
            <a:r>
              <a:rPr sz="1000" spc="-10" dirty="0">
                <a:solidFill>
                  <a:srgbClr val="231F20"/>
                </a:solidFill>
                <a:latin typeface="Palatino Linotype"/>
                <a:cs typeface="Palatino Linotype"/>
              </a:rPr>
              <a:t>and </a:t>
            </a:r>
            <a:r>
              <a:rPr sz="1000" spc="-15" dirty="0">
                <a:solidFill>
                  <a:srgbClr val="231F20"/>
                </a:solidFill>
                <a:latin typeface="Palatino Linotype"/>
                <a:cs typeface="Palatino Linotype"/>
              </a:rPr>
              <a:t>submitted </a:t>
            </a:r>
            <a:r>
              <a:rPr sz="1000" spc="-10" dirty="0">
                <a:solidFill>
                  <a:srgbClr val="231F20"/>
                </a:solidFill>
                <a:latin typeface="Palatino Linotype"/>
                <a:cs typeface="Palatino Linotype"/>
              </a:rPr>
              <a:t>to </a:t>
            </a:r>
            <a:r>
              <a:rPr sz="1000" spc="-15" dirty="0">
                <a:solidFill>
                  <a:srgbClr val="231F20"/>
                </a:solidFill>
                <a:latin typeface="Palatino Linotype"/>
                <a:cs typeface="Palatino Linotype"/>
              </a:rPr>
              <a:t>the  </a:t>
            </a:r>
            <a:r>
              <a:rPr sz="1000" spc="-10" dirty="0">
                <a:solidFill>
                  <a:srgbClr val="231F20"/>
                </a:solidFill>
                <a:latin typeface="Palatino Linotype"/>
                <a:cs typeface="Palatino Linotype"/>
              </a:rPr>
              <a:t>Purchasing Supervisor, who shall </a:t>
            </a:r>
            <a:r>
              <a:rPr sz="1000" spc="-15" dirty="0">
                <a:solidFill>
                  <a:srgbClr val="231F20"/>
                </a:solidFill>
                <a:latin typeface="Palatino Linotype"/>
                <a:cs typeface="Palatino Linotype"/>
              </a:rPr>
              <a:t>present </a:t>
            </a:r>
            <a:r>
              <a:rPr sz="1000" spc="-10" dirty="0">
                <a:solidFill>
                  <a:srgbClr val="231F20"/>
                </a:solidFill>
                <a:latin typeface="Palatino Linotype"/>
                <a:cs typeface="Palatino Linotype"/>
              </a:rPr>
              <a:t>the </a:t>
            </a:r>
            <a:r>
              <a:rPr sz="1000" spc="-15" dirty="0">
                <a:solidFill>
                  <a:srgbClr val="231F20"/>
                </a:solidFill>
                <a:latin typeface="Palatino Linotype"/>
                <a:cs typeface="Palatino Linotype"/>
              </a:rPr>
              <a:t>matter </a:t>
            </a:r>
            <a:r>
              <a:rPr sz="1000" spc="-10" dirty="0">
                <a:solidFill>
                  <a:srgbClr val="231F20"/>
                </a:solidFill>
                <a:latin typeface="Palatino Linotype"/>
                <a:cs typeface="Palatino Linotype"/>
              </a:rPr>
              <a:t>for  </a:t>
            </a:r>
            <a:r>
              <a:rPr sz="1000" spc="-15" dirty="0">
                <a:solidFill>
                  <a:srgbClr val="231F20"/>
                </a:solidFill>
                <a:latin typeface="Palatino Linotype"/>
                <a:cs typeface="Palatino Linotype"/>
              </a:rPr>
              <a:t>final resolution </a:t>
            </a:r>
            <a:r>
              <a:rPr sz="1000" spc="-10" dirty="0">
                <a:solidFill>
                  <a:srgbClr val="231F20"/>
                </a:solidFill>
                <a:latin typeface="Palatino Linotype"/>
                <a:cs typeface="Palatino Linotype"/>
              </a:rPr>
              <a:t>to the Central </a:t>
            </a:r>
            <a:r>
              <a:rPr sz="1000" spc="-15" dirty="0">
                <a:solidFill>
                  <a:srgbClr val="231F20"/>
                </a:solidFill>
                <a:latin typeface="Palatino Linotype"/>
                <a:cs typeface="Palatino Linotype"/>
              </a:rPr>
              <a:t>Health </a:t>
            </a:r>
            <a:r>
              <a:rPr sz="1000" spc="-10" dirty="0">
                <a:solidFill>
                  <a:srgbClr val="231F20"/>
                </a:solidFill>
                <a:latin typeface="Palatino Linotype"/>
                <a:cs typeface="Palatino Linotype"/>
              </a:rPr>
              <a:t>President and CEO  </a:t>
            </a:r>
            <a:r>
              <a:rPr sz="1000" spc="-5" dirty="0">
                <a:solidFill>
                  <a:srgbClr val="231F20"/>
                </a:solidFill>
                <a:latin typeface="Palatino Linotype"/>
                <a:cs typeface="Palatino Linotype"/>
              </a:rPr>
              <a:t>or </a:t>
            </a:r>
            <a:r>
              <a:rPr sz="1000" spc="-10" dirty="0">
                <a:solidFill>
                  <a:srgbClr val="231F20"/>
                </a:solidFill>
                <a:latin typeface="Palatino Linotype"/>
                <a:cs typeface="Palatino Linotype"/>
              </a:rPr>
              <a:t>her</a:t>
            </a:r>
            <a:r>
              <a:rPr sz="1000" spc="-45" dirty="0">
                <a:solidFill>
                  <a:srgbClr val="231F20"/>
                </a:solidFill>
                <a:latin typeface="Palatino Linotype"/>
                <a:cs typeface="Palatino Linotype"/>
              </a:rPr>
              <a:t> </a:t>
            </a:r>
            <a:r>
              <a:rPr sz="1000" spc="-10" dirty="0">
                <a:solidFill>
                  <a:srgbClr val="231F20"/>
                </a:solidFill>
                <a:latin typeface="Palatino Linotype"/>
                <a:cs typeface="Palatino Linotype"/>
              </a:rPr>
              <a:t>designee.</a:t>
            </a:r>
            <a:endParaRPr sz="1000">
              <a:latin typeface="Palatino Linotype"/>
              <a:cs typeface="Palatino Linotype"/>
            </a:endParaRPr>
          </a:p>
        </p:txBody>
      </p:sp>
      <p:sp>
        <p:nvSpPr>
          <p:cNvPr id="7" name="object 7"/>
          <p:cNvSpPr txBox="1"/>
          <p:nvPr/>
        </p:nvSpPr>
        <p:spPr>
          <a:xfrm>
            <a:off x="4147820" y="1710936"/>
            <a:ext cx="3157855" cy="13271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respondent who </a:t>
            </a:r>
            <a:r>
              <a:rPr sz="1000" spc="-5" dirty="0">
                <a:solidFill>
                  <a:srgbClr val="231F20"/>
                </a:solidFill>
                <a:latin typeface="Palatino Linotype"/>
                <a:cs typeface="Palatino Linotype"/>
              </a:rPr>
              <a:t>filed </a:t>
            </a:r>
            <a:r>
              <a:rPr sz="1000" dirty="0">
                <a:solidFill>
                  <a:srgbClr val="231F20"/>
                </a:solidFill>
                <a:latin typeface="Palatino Linotype"/>
                <a:cs typeface="Palatino Linotype"/>
              </a:rPr>
              <a:t>the appeal shall be </a:t>
            </a:r>
            <a:r>
              <a:rPr sz="1000" spc="-5" dirty="0">
                <a:solidFill>
                  <a:srgbClr val="231F20"/>
                </a:solidFill>
                <a:latin typeface="Palatino Linotype"/>
                <a:cs typeface="Palatino Linotype"/>
              </a:rPr>
              <a:t>notified  </a:t>
            </a:r>
            <a:r>
              <a:rPr sz="1000" dirty="0">
                <a:solidFill>
                  <a:srgbClr val="231F20"/>
                </a:solidFill>
                <a:latin typeface="Palatino Linotype"/>
                <a:cs typeface="Palatino Linotype"/>
              </a:rPr>
              <a:t>of the time and place the appeal is to be heard by  Central Health and afforded an opportunity to present  evidence in support of the appeal. Central Health’s  decision is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final.</a:t>
            </a:r>
            <a:endParaRPr sz="1000">
              <a:latin typeface="Palatino Linotype"/>
              <a:cs typeface="Palatino Linotype"/>
            </a:endParaRPr>
          </a:p>
          <a:p>
            <a:pPr marL="12700" marR="477520">
              <a:lnSpc>
                <a:spcPct val="116700"/>
              </a:lnSpc>
              <a:spcBef>
                <a:spcPts val="450"/>
              </a:spcBef>
            </a:pPr>
            <a:r>
              <a:rPr sz="1000" dirty="0">
                <a:solidFill>
                  <a:srgbClr val="231F20"/>
                </a:solidFill>
                <a:latin typeface="Palatino Linotype"/>
                <a:cs typeface="Palatino Linotype"/>
              </a:rPr>
              <a:t>Protests </a:t>
            </a:r>
            <a:r>
              <a:rPr sz="1000" spc="-5" dirty="0">
                <a:solidFill>
                  <a:srgbClr val="231F20"/>
                </a:solidFill>
                <a:latin typeface="Palatino Linotype"/>
                <a:cs typeface="Palatino Linotype"/>
              </a:rPr>
              <a:t>received </a:t>
            </a:r>
            <a:r>
              <a:rPr sz="1000" dirty="0">
                <a:solidFill>
                  <a:srgbClr val="231F20"/>
                </a:solidFill>
                <a:latin typeface="Palatino Linotype"/>
                <a:cs typeface="Palatino Linotype"/>
              </a:rPr>
              <a:t>after the deadline will not be  </a:t>
            </a:r>
            <a:r>
              <a:rPr sz="1000" spc="0" dirty="0">
                <a:solidFill>
                  <a:srgbClr val="231F20"/>
                </a:solidFill>
                <a:latin typeface="Palatino Linotype"/>
                <a:cs typeface="Palatino Linotype"/>
              </a:rPr>
              <a:t>accepted</a:t>
            </a:r>
            <a:endParaRPr sz="1000">
              <a:latin typeface="Palatino Linotype"/>
              <a:cs typeface="Palatino Linotype"/>
            </a:endParaRPr>
          </a:p>
        </p:txBody>
      </p:sp>
      <p:sp>
        <p:nvSpPr>
          <p:cNvPr id="8" name="object 8"/>
          <p:cNvSpPr txBox="1"/>
          <p:nvPr/>
        </p:nvSpPr>
        <p:spPr>
          <a:xfrm>
            <a:off x="4147820" y="3190486"/>
            <a:ext cx="1826895" cy="208279"/>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231F20"/>
                </a:solidFill>
                <a:latin typeface="Trebuchet MS"/>
                <a:cs typeface="Trebuchet MS"/>
              </a:rPr>
              <a:t>F. </a:t>
            </a:r>
            <a:r>
              <a:rPr sz="1200" b="1" spc="-5" dirty="0">
                <a:solidFill>
                  <a:srgbClr val="231F20"/>
                </a:solidFill>
                <a:latin typeface="Trebuchet MS"/>
                <a:cs typeface="Trebuchet MS"/>
              </a:rPr>
              <a:t>General</a:t>
            </a:r>
            <a:r>
              <a:rPr sz="1200" b="1" spc="-180" dirty="0">
                <a:solidFill>
                  <a:srgbClr val="231F20"/>
                </a:solidFill>
                <a:latin typeface="Trebuchet MS"/>
                <a:cs typeface="Trebuchet MS"/>
              </a:rPr>
              <a:t> </a:t>
            </a:r>
            <a:r>
              <a:rPr sz="1200" b="1" spc="0" dirty="0">
                <a:solidFill>
                  <a:srgbClr val="231F20"/>
                </a:solidFill>
                <a:latin typeface="Trebuchet MS"/>
                <a:cs typeface="Trebuchet MS"/>
              </a:rPr>
              <a:t>Requirements</a:t>
            </a:r>
            <a:endParaRPr sz="1200">
              <a:latin typeface="Trebuchet MS"/>
              <a:cs typeface="Trebuchet MS"/>
            </a:endParaRPr>
          </a:p>
        </p:txBody>
      </p:sp>
      <p:sp>
        <p:nvSpPr>
          <p:cNvPr id="9" name="object 9"/>
          <p:cNvSpPr txBox="1"/>
          <p:nvPr/>
        </p:nvSpPr>
        <p:spPr>
          <a:xfrm>
            <a:off x="4147820" y="3546086"/>
            <a:ext cx="2834640" cy="1327150"/>
          </a:xfrm>
          <a:prstGeom prst="rect">
            <a:avLst/>
          </a:prstGeom>
        </p:spPr>
        <p:txBody>
          <a:bodyPr vert="horz" wrap="square" lIns="0" tIns="12700" rIns="0" bIns="0" rtlCol="0">
            <a:spAutoFit/>
          </a:bodyPr>
          <a:lstStyle/>
          <a:p>
            <a:pPr marL="139700" marR="278765" indent="-127000">
              <a:lnSpc>
                <a:spcPct val="116700"/>
              </a:lnSpc>
              <a:spcBef>
                <a:spcPts val="100"/>
              </a:spcBef>
            </a:pPr>
            <a:r>
              <a:rPr sz="1000" b="1" dirty="0">
                <a:solidFill>
                  <a:srgbClr val="231F20"/>
                </a:solidFill>
                <a:latin typeface="Palatino Linotype"/>
                <a:cs typeface="Palatino Linotype"/>
              </a:rPr>
              <a:t>1. Acceptance of Conditions Governing </a:t>
            </a:r>
            <a:r>
              <a:rPr sz="1000" b="1" spc="0" dirty="0">
                <a:solidFill>
                  <a:srgbClr val="231F20"/>
                </a:solidFill>
                <a:latin typeface="Palatino Linotype"/>
                <a:cs typeface="Palatino Linotype"/>
              </a:rPr>
              <a:t>the  Solicitation</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Respondents must </a:t>
            </a:r>
            <a:r>
              <a:rPr sz="1000" spc="-5" dirty="0">
                <a:solidFill>
                  <a:srgbClr val="231F20"/>
                </a:solidFill>
                <a:latin typeface="Palatino Linotype"/>
                <a:cs typeface="Palatino Linotype"/>
              </a:rPr>
              <a:t>indicate their </a:t>
            </a:r>
            <a:r>
              <a:rPr sz="1000" dirty="0">
                <a:solidFill>
                  <a:srgbClr val="231F20"/>
                </a:solidFill>
                <a:latin typeface="Palatino Linotype"/>
                <a:cs typeface="Palatino Linotype"/>
              </a:rPr>
              <a:t>acceptance of</a:t>
            </a:r>
            <a:r>
              <a:rPr sz="1000" spc="-85" dirty="0">
                <a:solidFill>
                  <a:srgbClr val="231F20"/>
                </a:solidFill>
                <a:latin typeface="Palatino Linotype"/>
                <a:cs typeface="Palatino Linotype"/>
              </a:rPr>
              <a:t>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Conditions </a:t>
            </a:r>
            <a:r>
              <a:rPr sz="1000" spc="-5" dirty="0">
                <a:solidFill>
                  <a:srgbClr val="231F20"/>
                </a:solidFill>
                <a:latin typeface="Palatino Linotype"/>
                <a:cs typeface="Palatino Linotype"/>
              </a:rPr>
              <a:t>Governing the </a:t>
            </a:r>
            <a:r>
              <a:rPr sz="1000" dirty="0">
                <a:solidFill>
                  <a:srgbClr val="231F20"/>
                </a:solidFill>
                <a:latin typeface="Palatino Linotype"/>
                <a:cs typeface="Palatino Linotype"/>
              </a:rPr>
              <a:t>Solicitation section </a:t>
            </a:r>
            <a:r>
              <a:rPr sz="1000" spc="-5" dirty="0">
                <a:solidFill>
                  <a:srgbClr val="231F20"/>
                </a:solidFill>
                <a:latin typeface="Palatino Linotype"/>
                <a:cs typeface="Palatino Linotype"/>
              </a:rPr>
              <a:t>in  the </a:t>
            </a:r>
            <a:r>
              <a:rPr sz="1000" spc="-10" dirty="0">
                <a:solidFill>
                  <a:srgbClr val="231F20"/>
                </a:solidFill>
                <a:latin typeface="Palatino Linotype"/>
                <a:cs typeface="Palatino Linotype"/>
              </a:rPr>
              <a:t>letter </a:t>
            </a:r>
            <a:r>
              <a:rPr sz="1000" dirty="0">
                <a:solidFill>
                  <a:srgbClr val="231F20"/>
                </a:solidFill>
                <a:latin typeface="Palatino Linotype"/>
                <a:cs typeface="Palatino Linotype"/>
              </a:rPr>
              <a:t>of </a:t>
            </a:r>
            <a:r>
              <a:rPr sz="1000" spc="-10" dirty="0">
                <a:solidFill>
                  <a:srgbClr val="231F20"/>
                </a:solidFill>
                <a:latin typeface="Palatino Linotype"/>
                <a:cs typeface="Palatino Linotype"/>
              </a:rPr>
              <a:t>transmittal. </a:t>
            </a:r>
            <a:r>
              <a:rPr sz="1000" dirty="0">
                <a:solidFill>
                  <a:srgbClr val="231F20"/>
                </a:solidFill>
                <a:latin typeface="Palatino Linotype"/>
                <a:cs typeface="Palatino Linotype"/>
              </a:rPr>
              <a:t>Submission of a </a:t>
            </a:r>
            <a:r>
              <a:rPr sz="1000" spc="-5" dirty="0">
                <a:solidFill>
                  <a:srgbClr val="231F20"/>
                </a:solidFill>
                <a:latin typeface="Palatino Linotype"/>
                <a:cs typeface="Palatino Linotype"/>
              </a:rPr>
              <a:t>response  </a:t>
            </a:r>
            <a:r>
              <a:rPr sz="1000" dirty="0">
                <a:solidFill>
                  <a:srgbClr val="231F20"/>
                </a:solidFill>
                <a:latin typeface="Palatino Linotype"/>
                <a:cs typeface="Palatino Linotype"/>
              </a:rPr>
              <a:t>constitutes acceptance of </a:t>
            </a:r>
            <a:r>
              <a:rPr sz="1000" spc="-5" dirty="0">
                <a:solidFill>
                  <a:srgbClr val="231F20"/>
                </a:solidFill>
                <a:latin typeface="Palatino Linotype"/>
                <a:cs typeface="Palatino Linotype"/>
              </a:rPr>
              <a:t>the evaluation </a:t>
            </a:r>
            <a:r>
              <a:rPr sz="1000" dirty="0">
                <a:solidFill>
                  <a:srgbClr val="231F20"/>
                </a:solidFill>
                <a:latin typeface="Palatino Linotype"/>
                <a:cs typeface="Palatino Linotype"/>
              </a:rPr>
              <a:t>criteria  contained </a:t>
            </a:r>
            <a:r>
              <a:rPr sz="1000" spc="-5" dirty="0">
                <a:solidFill>
                  <a:srgbClr val="231F20"/>
                </a:solidFill>
                <a:latin typeface="Palatino Linotype"/>
                <a:cs typeface="Palatino Linotype"/>
              </a:rPr>
              <a:t>in </a:t>
            </a:r>
            <a:r>
              <a:rPr sz="1000" dirty="0">
                <a:solidFill>
                  <a:srgbClr val="231F20"/>
                </a:solidFill>
                <a:latin typeface="Palatino Linotype"/>
                <a:cs typeface="Palatino Linotype"/>
              </a:rPr>
              <a:t>Section V of </a:t>
            </a:r>
            <a:r>
              <a:rPr sz="1000" spc="-5" dirty="0">
                <a:solidFill>
                  <a:srgbClr val="231F20"/>
                </a:solidFill>
                <a:latin typeface="Palatino Linotype"/>
                <a:cs typeface="Palatino Linotype"/>
              </a:rPr>
              <a:t>this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RFQ.</a:t>
            </a:r>
            <a:endParaRPr sz="1000">
              <a:latin typeface="Palatino Linotype"/>
              <a:cs typeface="Palatino Linotype"/>
            </a:endParaRPr>
          </a:p>
        </p:txBody>
      </p:sp>
      <p:sp>
        <p:nvSpPr>
          <p:cNvPr id="10" name="object 10"/>
          <p:cNvSpPr txBox="1"/>
          <p:nvPr/>
        </p:nvSpPr>
        <p:spPr>
          <a:xfrm>
            <a:off x="4147820" y="4968486"/>
            <a:ext cx="3178810"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 Incurring</a:t>
            </a:r>
            <a:r>
              <a:rPr sz="1000" b="1" spc="25" dirty="0">
                <a:solidFill>
                  <a:srgbClr val="231F20"/>
                </a:solidFill>
                <a:latin typeface="Palatino Linotype"/>
                <a:cs typeface="Palatino Linotype"/>
              </a:rPr>
              <a:t> </a:t>
            </a:r>
            <a:r>
              <a:rPr sz="1000" b="1" dirty="0">
                <a:solidFill>
                  <a:srgbClr val="231F20"/>
                </a:solidFill>
                <a:latin typeface="Palatino Linotype"/>
                <a:cs typeface="Palatino Linotype"/>
              </a:rPr>
              <a:t>Cost</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Any cost incurred by the respondent in preparation,  </a:t>
            </a:r>
            <a:r>
              <a:rPr sz="1000" spc="-5" dirty="0">
                <a:solidFill>
                  <a:srgbClr val="231F20"/>
                </a:solidFill>
                <a:latin typeface="Palatino Linotype"/>
                <a:cs typeface="Palatino Linotype"/>
              </a:rPr>
              <a:t>transmittal, </a:t>
            </a:r>
            <a:r>
              <a:rPr sz="1000" dirty="0">
                <a:solidFill>
                  <a:srgbClr val="231F20"/>
                </a:solidFill>
                <a:latin typeface="Palatino Linotype"/>
                <a:cs typeface="Palatino Linotype"/>
              </a:rPr>
              <a:t>presentation of any response or </a:t>
            </a:r>
            <a:r>
              <a:rPr sz="1000" spc="0" dirty="0">
                <a:solidFill>
                  <a:srgbClr val="231F20"/>
                </a:solidFill>
                <a:latin typeface="Palatino Linotype"/>
                <a:cs typeface="Palatino Linotype"/>
              </a:rPr>
              <a:t>material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in response to this RFQ shall be borne </a:t>
            </a:r>
            <a:r>
              <a:rPr sz="1000" spc="0" dirty="0">
                <a:solidFill>
                  <a:srgbClr val="231F20"/>
                </a:solidFill>
                <a:latin typeface="Palatino Linotype"/>
                <a:cs typeface="Palatino Linotype"/>
              </a:rPr>
              <a:t>solely  </a:t>
            </a:r>
            <a:r>
              <a:rPr sz="1000" dirty="0">
                <a:solidFill>
                  <a:srgbClr val="231F20"/>
                </a:solidFill>
                <a:latin typeface="Palatino Linotype"/>
                <a:cs typeface="Palatino Linotype"/>
              </a:rPr>
              <a:t>by 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respondent.</a:t>
            </a:r>
            <a:endParaRPr sz="1000">
              <a:latin typeface="Palatino Linotype"/>
              <a:cs typeface="Palatino Linotype"/>
            </a:endParaRPr>
          </a:p>
        </p:txBody>
      </p:sp>
      <p:sp>
        <p:nvSpPr>
          <p:cNvPr id="11" name="object 11"/>
          <p:cNvSpPr txBox="1"/>
          <p:nvPr/>
        </p:nvSpPr>
        <p:spPr>
          <a:xfrm>
            <a:off x="4147820" y="6092436"/>
            <a:ext cx="3000375" cy="15621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Amended </a:t>
            </a:r>
            <a:r>
              <a:rPr sz="1000" b="1" spc="0" dirty="0">
                <a:solidFill>
                  <a:srgbClr val="231F20"/>
                </a:solidFill>
                <a:latin typeface="Palatino Linotype"/>
                <a:cs typeface="Palatino Linotype"/>
              </a:rPr>
              <a:t>Responses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A respondent may submit an amended response  before the deadline for receipt of responses. </a:t>
            </a:r>
            <a:r>
              <a:rPr sz="1000" spc="0" dirty="0">
                <a:solidFill>
                  <a:srgbClr val="231F20"/>
                </a:solidFill>
                <a:latin typeface="Palatino Linotype"/>
                <a:cs typeface="Palatino Linotype"/>
              </a:rPr>
              <a:t>Such  </a:t>
            </a:r>
            <a:r>
              <a:rPr sz="1000" dirty="0">
                <a:solidFill>
                  <a:srgbClr val="231F20"/>
                </a:solidFill>
                <a:latin typeface="Palatino Linotype"/>
                <a:cs typeface="Palatino Linotype"/>
              </a:rPr>
              <a:t>amended responses must be complete replacements  for a previously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response and must be  clearly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as such in the </a:t>
            </a:r>
            <a:r>
              <a:rPr sz="1000" spc="-5" dirty="0">
                <a:solidFill>
                  <a:srgbClr val="231F20"/>
                </a:solidFill>
                <a:latin typeface="Palatino Linotype"/>
                <a:cs typeface="Palatino Linotype"/>
              </a:rPr>
              <a:t>transmittal</a:t>
            </a:r>
            <a:r>
              <a:rPr sz="1000" spc="229" dirty="0">
                <a:solidFill>
                  <a:srgbClr val="231F20"/>
                </a:solidFill>
                <a:latin typeface="Palatino Linotype"/>
                <a:cs typeface="Palatino Linotype"/>
              </a:rPr>
              <a:t> </a:t>
            </a:r>
            <a:r>
              <a:rPr sz="1000" spc="-5" dirty="0">
                <a:solidFill>
                  <a:srgbClr val="231F20"/>
                </a:solidFill>
                <a:latin typeface="Palatino Linotype"/>
                <a:cs typeface="Palatino Linotype"/>
              </a:rPr>
              <a:t>letter.</a:t>
            </a:r>
            <a:endParaRPr sz="1000">
              <a:latin typeface="Palatino Linotype"/>
              <a:cs typeface="Palatino Linotype"/>
            </a:endParaRPr>
          </a:p>
          <a:p>
            <a:pPr marL="12700" marR="30480">
              <a:lnSpc>
                <a:spcPct val="116700"/>
              </a:lnSpc>
            </a:pPr>
            <a:r>
              <a:rPr sz="1000" dirty="0">
                <a:solidFill>
                  <a:srgbClr val="231F20"/>
                </a:solidFill>
                <a:latin typeface="Palatino Linotype"/>
                <a:cs typeface="Palatino Linotype"/>
              </a:rPr>
              <a:t>Central Health personnel will not merge, collate,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assemble response</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materials.</a:t>
            </a:r>
            <a:endParaRPr sz="1000">
              <a:latin typeface="Palatino Linotype"/>
              <a:cs typeface="Palatino Linotyp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21</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653786"/>
            <a:ext cx="3161030" cy="215265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Respondent’s Rights to Withdraw</a:t>
            </a:r>
            <a:r>
              <a:rPr sz="1000" b="1" spc="140" dirty="0">
                <a:solidFill>
                  <a:srgbClr val="231F20"/>
                </a:solidFill>
                <a:latin typeface="Palatino Linotype"/>
                <a:cs typeface="Palatino Linotype"/>
              </a:rPr>
              <a:t> </a:t>
            </a:r>
            <a:r>
              <a:rPr sz="1000" b="1" spc="0" dirty="0">
                <a:solidFill>
                  <a:srgbClr val="231F20"/>
                </a:solidFill>
                <a:latin typeface="Palatino Linotype"/>
                <a:cs typeface="Palatino Linotype"/>
              </a:rPr>
              <a:t>Response</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Respondents will be allowed to withdraw his/her  response at any time prior to the deadline for receipt  of responses. The respondent must submit a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withdrawal request signed by the respondent’s </a:t>
            </a:r>
            <a:r>
              <a:rPr sz="1000" spc="0" dirty="0">
                <a:solidFill>
                  <a:srgbClr val="231F20"/>
                </a:solidFill>
                <a:latin typeface="Palatino Linotype"/>
                <a:cs typeface="Palatino Linotype"/>
              </a:rPr>
              <a:t>duly  </a:t>
            </a:r>
            <a:r>
              <a:rPr sz="1000" dirty="0">
                <a:solidFill>
                  <a:srgbClr val="231F20"/>
                </a:solidFill>
                <a:latin typeface="Palatino Linotype"/>
                <a:cs typeface="Palatino Linotype"/>
              </a:rPr>
              <a:t>authorized </a:t>
            </a:r>
            <a:r>
              <a:rPr sz="1000" spc="-5" dirty="0">
                <a:solidFill>
                  <a:srgbClr val="231F20"/>
                </a:solidFill>
                <a:latin typeface="Palatino Linotype"/>
                <a:cs typeface="Palatino Linotype"/>
              </a:rPr>
              <a:t>representative </a:t>
            </a:r>
            <a:r>
              <a:rPr sz="1000" dirty="0">
                <a:solidFill>
                  <a:srgbClr val="231F20"/>
                </a:solidFill>
                <a:latin typeface="Palatino Linotype"/>
                <a:cs typeface="Palatino Linotype"/>
              </a:rPr>
              <a:t>addressed to the </a:t>
            </a:r>
            <a:r>
              <a:rPr sz="1000" spc="0" dirty="0">
                <a:solidFill>
                  <a:srgbClr val="231F20"/>
                </a:solidFill>
                <a:latin typeface="Palatino Linotype"/>
                <a:cs typeface="Palatino Linotype"/>
              </a:rPr>
              <a:t>Purchasing  Supervisor.</a:t>
            </a:r>
            <a:endParaRPr sz="1000">
              <a:latin typeface="Palatino Linotype"/>
              <a:cs typeface="Palatino Linotype"/>
            </a:endParaRPr>
          </a:p>
          <a:p>
            <a:pPr marL="12700" marR="473075">
              <a:lnSpc>
                <a:spcPct val="116700"/>
              </a:lnSpc>
              <a:spcBef>
                <a:spcPts val="450"/>
              </a:spcBef>
            </a:pPr>
            <a:r>
              <a:rPr sz="1000" dirty="0">
                <a:solidFill>
                  <a:srgbClr val="231F20"/>
                </a:solidFill>
                <a:latin typeface="Palatino Linotype"/>
                <a:cs typeface="Palatino Linotype"/>
              </a:rPr>
              <a:t>The approval or denial of withdrawal requests  </a:t>
            </a:r>
            <a:r>
              <a:rPr sz="1000" spc="-5" dirty="0">
                <a:solidFill>
                  <a:srgbClr val="231F20"/>
                </a:solidFill>
                <a:latin typeface="Palatino Linotype"/>
                <a:cs typeface="Palatino Linotype"/>
              </a:rPr>
              <a:t>received </a:t>
            </a:r>
            <a:r>
              <a:rPr sz="1000" dirty="0">
                <a:solidFill>
                  <a:srgbClr val="231F20"/>
                </a:solidFill>
                <a:latin typeface="Palatino Linotype"/>
                <a:cs typeface="Palatino Linotype"/>
              </a:rPr>
              <a:t>after the deadline for receipt of the  respondents is governed by the </a:t>
            </a:r>
            <a:r>
              <a:rPr sz="1000" spc="0" dirty="0">
                <a:solidFill>
                  <a:srgbClr val="231F20"/>
                </a:solidFill>
                <a:latin typeface="Palatino Linotype"/>
                <a:cs typeface="Palatino Linotype"/>
              </a:rPr>
              <a:t>applicable  </a:t>
            </a:r>
            <a:r>
              <a:rPr sz="1000" dirty="0">
                <a:solidFill>
                  <a:srgbClr val="231F20"/>
                </a:solidFill>
                <a:latin typeface="Palatino Linotype"/>
                <a:cs typeface="Palatino Linotype"/>
              </a:rPr>
              <a:t>procurement</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regulations.</a:t>
            </a:r>
            <a:endParaRPr sz="1000">
              <a:latin typeface="Palatino Linotype"/>
              <a:cs typeface="Palatino Linotype"/>
            </a:endParaRPr>
          </a:p>
        </p:txBody>
      </p:sp>
      <p:sp>
        <p:nvSpPr>
          <p:cNvPr id="12" name="object 12"/>
          <p:cNvSpPr txBox="1"/>
          <p:nvPr/>
        </p:nvSpPr>
        <p:spPr>
          <a:xfrm>
            <a:off x="444500" y="3901686"/>
            <a:ext cx="3171190" cy="446405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5. Disclosure of Response</a:t>
            </a:r>
            <a:r>
              <a:rPr sz="1000" b="1" spc="75" dirty="0">
                <a:solidFill>
                  <a:srgbClr val="231F20"/>
                </a:solidFill>
                <a:latin typeface="Palatino Linotype"/>
                <a:cs typeface="Palatino Linotype"/>
              </a:rPr>
              <a:t> </a:t>
            </a:r>
            <a:r>
              <a:rPr sz="1000" b="1" dirty="0">
                <a:solidFill>
                  <a:srgbClr val="231F20"/>
                </a:solidFill>
                <a:latin typeface="Palatino Linotype"/>
                <a:cs typeface="Palatino Linotype"/>
              </a:rPr>
              <a:t>Contents</a:t>
            </a:r>
            <a:endParaRPr sz="1000">
              <a:latin typeface="Palatino Linotype"/>
              <a:cs typeface="Palatino Linotype"/>
            </a:endParaRPr>
          </a:p>
          <a:p>
            <a:pPr marL="12700" marR="164465">
              <a:lnSpc>
                <a:spcPct val="116700"/>
              </a:lnSpc>
              <a:spcBef>
                <a:spcPts val="450"/>
              </a:spcBef>
            </a:pPr>
            <a:r>
              <a:rPr sz="1000" dirty="0">
                <a:solidFill>
                  <a:srgbClr val="231F20"/>
                </a:solidFill>
                <a:latin typeface="Palatino Linotype"/>
                <a:cs typeface="Palatino Linotype"/>
              </a:rPr>
              <a:t>It is Central Health’s intention that responses be  kept confidential until a contract is awarded. </a:t>
            </a: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that  time, all responses and documents pertaining</a:t>
            </a:r>
            <a:r>
              <a:rPr sz="1000" spc="160" dirty="0">
                <a:solidFill>
                  <a:srgbClr val="231F20"/>
                </a:solidFill>
                <a:latin typeface="Palatino Linotype"/>
                <a:cs typeface="Palatino Linotype"/>
              </a:rPr>
              <a:t> </a:t>
            </a:r>
            <a:r>
              <a:rPr sz="1000" dirty="0">
                <a:solidFill>
                  <a:srgbClr val="231F20"/>
                </a:solidFill>
                <a:latin typeface="Palatino Linotype"/>
                <a:cs typeface="Palatino Linotype"/>
              </a:rPr>
              <a:t>to</a:t>
            </a:r>
            <a:endParaRPr sz="1000">
              <a:latin typeface="Palatino Linotype"/>
              <a:cs typeface="Palatino Linotype"/>
            </a:endParaRPr>
          </a:p>
          <a:p>
            <a:pPr marL="12700" marR="114935">
              <a:lnSpc>
                <a:spcPct val="116700"/>
              </a:lnSpc>
            </a:pPr>
            <a:r>
              <a:rPr sz="1000" dirty="0">
                <a:solidFill>
                  <a:srgbClr val="231F20"/>
                </a:solidFill>
                <a:latin typeface="Palatino Linotype"/>
                <a:cs typeface="Palatino Linotype"/>
              </a:rPr>
              <a:t>the responses will be open to the public, except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any material that is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as being proprietary  or confidential. The Purchasing Supervisor will not  disclose or make public any pages of a response </a:t>
            </a:r>
            <a:r>
              <a:rPr sz="1000" spc="0" dirty="0">
                <a:solidFill>
                  <a:srgbClr val="231F20"/>
                </a:solidFill>
                <a:latin typeface="Palatino Linotype"/>
                <a:cs typeface="Palatino Linotype"/>
              </a:rPr>
              <a:t>on  </a:t>
            </a:r>
            <a:r>
              <a:rPr sz="1000" dirty="0">
                <a:solidFill>
                  <a:srgbClr val="231F20"/>
                </a:solidFill>
                <a:latin typeface="Palatino Linotype"/>
                <a:cs typeface="Palatino Linotype"/>
              </a:rPr>
              <a:t>which the respondent has stamped or imprinted  “proprietary” or “confidential” unless required to by  law or regulation. Proprietary or confidential data</a:t>
            </a:r>
            <a:r>
              <a:rPr sz="1000" spc="55" dirty="0">
                <a:solidFill>
                  <a:srgbClr val="231F20"/>
                </a:solidFill>
                <a:latin typeface="Palatino Linotype"/>
                <a:cs typeface="Palatino Linotype"/>
              </a:rPr>
              <a:t> </a:t>
            </a:r>
            <a:r>
              <a:rPr sz="1000" spc="0" dirty="0">
                <a:solidFill>
                  <a:srgbClr val="231F20"/>
                </a:solidFill>
                <a:latin typeface="Palatino Linotype"/>
                <a:cs typeface="Palatino Linotype"/>
              </a:rPr>
              <a:t>as</a:t>
            </a:r>
            <a:endParaRPr sz="1000">
              <a:latin typeface="Palatino Linotype"/>
              <a:cs typeface="Palatino Linotype"/>
            </a:endParaRPr>
          </a:p>
          <a:p>
            <a:pPr marL="12700" marR="29209" algn="just">
              <a:lnSpc>
                <a:spcPct val="116700"/>
              </a:lnSpc>
            </a:pP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by the respondent shall be readily </a:t>
            </a:r>
            <a:r>
              <a:rPr sz="1000" spc="0" dirty="0">
                <a:solidFill>
                  <a:srgbClr val="231F20"/>
                </a:solidFill>
                <a:latin typeface="Palatino Linotype"/>
                <a:cs typeface="Palatino Linotype"/>
              </a:rPr>
              <a:t>separable  </a:t>
            </a:r>
            <a:r>
              <a:rPr sz="1000" dirty="0">
                <a:solidFill>
                  <a:srgbClr val="231F20"/>
                </a:solidFill>
                <a:latin typeface="Palatino Linotype"/>
                <a:cs typeface="Palatino Linotype"/>
              </a:rPr>
              <a:t>from the response in order to facilitate eventual public  inspection of the other portions of the</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a:p>
            <a:pPr marL="12700" marR="5080">
              <a:lnSpc>
                <a:spcPct val="116700"/>
              </a:lnSpc>
              <a:spcBef>
                <a:spcPts val="445"/>
              </a:spcBef>
            </a:pPr>
            <a:r>
              <a:rPr sz="1000" dirty="0">
                <a:solidFill>
                  <a:srgbClr val="231F20"/>
                </a:solidFill>
                <a:latin typeface="Palatino Linotype"/>
                <a:cs typeface="Palatino Linotype"/>
              </a:rPr>
              <a:t>If a request is </a:t>
            </a:r>
            <a:r>
              <a:rPr sz="1000" spc="-5" dirty="0">
                <a:solidFill>
                  <a:srgbClr val="231F20"/>
                </a:solidFill>
                <a:latin typeface="Palatino Linotype"/>
                <a:cs typeface="Palatino Linotype"/>
              </a:rPr>
              <a:t>received </a:t>
            </a:r>
            <a:r>
              <a:rPr sz="1000" dirty="0">
                <a:solidFill>
                  <a:srgbClr val="231F20"/>
                </a:solidFill>
                <a:latin typeface="Palatino Linotype"/>
                <a:cs typeface="Palatino Linotype"/>
              </a:rPr>
              <a:t>by Central Health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disclosure of data which the respondent has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as proprietary or confidential, the respondent </a:t>
            </a:r>
            <a:r>
              <a:rPr sz="1000" spc="0" dirty="0">
                <a:solidFill>
                  <a:srgbClr val="231F20"/>
                </a:solidFill>
                <a:latin typeface="Palatino Linotype"/>
                <a:cs typeface="Palatino Linotype"/>
              </a:rPr>
              <a:t>will  </a:t>
            </a:r>
            <a:r>
              <a:rPr sz="1000" spc="-5" dirty="0">
                <a:solidFill>
                  <a:srgbClr val="231F20"/>
                </a:solidFill>
                <a:latin typeface="Palatino Linotype"/>
                <a:cs typeface="Palatino Linotype"/>
              </a:rPr>
              <a:t>receive </a:t>
            </a:r>
            <a:r>
              <a:rPr sz="1000" dirty="0">
                <a:solidFill>
                  <a:srgbClr val="231F20"/>
                </a:solidFill>
                <a:latin typeface="Palatino Linotype"/>
                <a:cs typeface="Palatino Linotype"/>
              </a:rPr>
              <a:t>notice from Central Health pursuant to the  requirements outlined in the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Public </a:t>
            </a:r>
            <a:r>
              <a:rPr sz="1000" spc="0" dirty="0">
                <a:solidFill>
                  <a:srgbClr val="231F20"/>
                </a:solidFill>
                <a:latin typeface="Palatino Linotype"/>
                <a:cs typeface="Palatino Linotype"/>
              </a:rPr>
              <a:t>Information  </a:t>
            </a:r>
            <a:r>
              <a:rPr sz="1000" dirty="0">
                <a:solidFill>
                  <a:srgbClr val="231F20"/>
                </a:solidFill>
                <a:latin typeface="Palatino Linotype"/>
                <a:cs typeface="Palatino Linotype"/>
              </a:rPr>
              <a:t>Act. Unless the respondent takes legal action to  prevent the disclosure, the response will be </a:t>
            </a:r>
            <a:r>
              <a:rPr sz="1000" spc="0" dirty="0">
                <a:solidFill>
                  <a:srgbClr val="231F20"/>
                </a:solidFill>
                <a:latin typeface="Palatino Linotype"/>
                <a:cs typeface="Palatino Linotype"/>
              </a:rPr>
              <a:t>disclosed.  </a:t>
            </a:r>
            <a:r>
              <a:rPr sz="1000" dirty="0">
                <a:solidFill>
                  <a:srgbClr val="231F20"/>
                </a:solidFill>
                <a:latin typeface="Palatino Linotype"/>
                <a:cs typeface="Palatino Linotype"/>
              </a:rPr>
              <a:t>The response shall be open to public inspection </a:t>
            </a:r>
            <a:r>
              <a:rPr sz="1000" spc="0" dirty="0">
                <a:solidFill>
                  <a:srgbClr val="231F20"/>
                </a:solidFill>
                <a:latin typeface="Palatino Linotype"/>
                <a:cs typeface="Palatino Linotype"/>
              </a:rPr>
              <a:t>subject  </a:t>
            </a:r>
            <a:r>
              <a:rPr sz="1000" dirty="0">
                <a:solidFill>
                  <a:srgbClr val="231F20"/>
                </a:solidFill>
                <a:latin typeface="Palatino Linotype"/>
                <a:cs typeface="Palatino Linotype"/>
              </a:rPr>
              <a:t>to any continuing prohibition on the disclosure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confidential</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data.</a:t>
            </a:r>
            <a:endParaRPr sz="1000">
              <a:latin typeface="Palatino Linotype"/>
              <a:cs typeface="Palatino Linotype"/>
            </a:endParaRPr>
          </a:p>
        </p:txBody>
      </p:sp>
      <p:sp>
        <p:nvSpPr>
          <p:cNvPr id="13" name="object 13"/>
          <p:cNvSpPr txBox="1"/>
          <p:nvPr/>
        </p:nvSpPr>
        <p:spPr>
          <a:xfrm>
            <a:off x="3929126" y="1653786"/>
            <a:ext cx="3166745"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6.</a:t>
            </a:r>
            <a:r>
              <a:rPr sz="1000" b="1" spc="10" dirty="0">
                <a:solidFill>
                  <a:srgbClr val="231F20"/>
                </a:solidFill>
                <a:latin typeface="Palatino Linotype"/>
                <a:cs typeface="Palatino Linotype"/>
              </a:rPr>
              <a:t> </a:t>
            </a:r>
            <a:r>
              <a:rPr sz="1000" b="1" spc="-5" dirty="0">
                <a:solidFill>
                  <a:srgbClr val="231F20"/>
                </a:solidFill>
                <a:latin typeface="Palatino Linotype"/>
                <a:cs typeface="Palatino Linotype"/>
              </a:rPr>
              <a:t>Termination</a:t>
            </a:r>
            <a:endParaRPr sz="1000">
              <a:latin typeface="Palatino Linotype"/>
              <a:cs typeface="Palatino Linotype"/>
            </a:endParaRPr>
          </a:p>
          <a:p>
            <a:pPr marL="12700" marR="83185">
              <a:lnSpc>
                <a:spcPct val="116700"/>
              </a:lnSpc>
              <a:spcBef>
                <a:spcPts val="450"/>
              </a:spcBef>
            </a:pPr>
            <a:r>
              <a:rPr sz="1000" dirty="0">
                <a:solidFill>
                  <a:srgbClr val="231F20"/>
                </a:solidFill>
                <a:latin typeface="Palatino Linotype"/>
                <a:cs typeface="Palatino Linotype"/>
              </a:rPr>
              <a:t>This RFQ may be canceled at any time and any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all respondents may be rejected in whole or in part,</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if</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Central Health determines such action to be in the best  interest of Central</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p:txBody>
      </p:sp>
      <p:sp>
        <p:nvSpPr>
          <p:cNvPr id="14" name="object 14"/>
          <p:cNvSpPr txBox="1"/>
          <p:nvPr/>
        </p:nvSpPr>
        <p:spPr>
          <a:xfrm>
            <a:off x="3929126" y="2777736"/>
            <a:ext cx="3096895" cy="1739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7. </a:t>
            </a:r>
            <a:r>
              <a:rPr sz="1000" b="1" spc="-20" dirty="0">
                <a:solidFill>
                  <a:srgbClr val="231F20"/>
                </a:solidFill>
                <a:latin typeface="Palatino Linotype"/>
                <a:cs typeface="Palatino Linotype"/>
              </a:rPr>
              <a:t>Sufficient</a:t>
            </a:r>
            <a:r>
              <a:rPr sz="1000" b="1" dirty="0">
                <a:solidFill>
                  <a:srgbClr val="231F20"/>
                </a:solidFill>
                <a:latin typeface="Palatino Linotype"/>
                <a:cs typeface="Palatino Linotype"/>
              </a:rPr>
              <a:t> </a:t>
            </a:r>
            <a:r>
              <a:rPr sz="1000" b="1" spc="0" dirty="0">
                <a:solidFill>
                  <a:srgbClr val="231F20"/>
                </a:solidFill>
                <a:latin typeface="Palatino Linotype"/>
                <a:cs typeface="Palatino Linotype"/>
              </a:rPr>
              <a:t>Appropriation</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Any selection of short-listed respondents as a result  of this RFQ process may be terminated if </a:t>
            </a:r>
            <a:r>
              <a:rPr sz="1000" spc="-5" dirty="0">
                <a:solidFill>
                  <a:srgbClr val="231F20"/>
                </a:solidFill>
                <a:latin typeface="Palatino Linotype"/>
                <a:cs typeface="Palatino Linotype"/>
              </a:rPr>
              <a:t>sufficient  </a:t>
            </a:r>
            <a:r>
              <a:rPr sz="1000" dirty="0">
                <a:solidFill>
                  <a:srgbClr val="231F20"/>
                </a:solidFill>
                <a:latin typeface="Palatino Linotype"/>
                <a:cs typeface="Palatino Linotype"/>
              </a:rPr>
              <a:t>appropriations or authorizations do not exist. </a:t>
            </a:r>
            <a:r>
              <a:rPr sz="1000" spc="0" dirty="0">
                <a:solidFill>
                  <a:srgbClr val="231F20"/>
                </a:solidFill>
                <a:latin typeface="Palatino Linotype"/>
                <a:cs typeface="Palatino Linotype"/>
              </a:rPr>
              <a:t>Such  </a:t>
            </a:r>
            <a:r>
              <a:rPr sz="1000" dirty="0">
                <a:solidFill>
                  <a:srgbClr val="231F20"/>
                </a:solidFill>
                <a:latin typeface="Palatino Linotype"/>
                <a:cs typeface="Palatino Linotype"/>
              </a:rPr>
              <a:t>termination will be effected by sending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notice  to the respondents. Central Health’s decision</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as</a:t>
            </a:r>
            <a:endParaRPr sz="1000">
              <a:latin typeface="Palatino Linotype"/>
              <a:cs typeface="Palatino Linotype"/>
            </a:endParaRPr>
          </a:p>
          <a:p>
            <a:pPr marL="12700" marR="59690">
              <a:lnSpc>
                <a:spcPct val="116700"/>
              </a:lnSpc>
            </a:pPr>
            <a:r>
              <a:rPr sz="1000" dirty="0">
                <a:solidFill>
                  <a:srgbClr val="231F20"/>
                </a:solidFill>
                <a:latin typeface="Palatino Linotype"/>
                <a:cs typeface="Palatino Linotype"/>
              </a:rPr>
              <a:t>to whether there are </a:t>
            </a:r>
            <a:r>
              <a:rPr sz="1000" spc="-5" dirty="0">
                <a:solidFill>
                  <a:srgbClr val="231F20"/>
                </a:solidFill>
                <a:latin typeface="Palatino Linotype"/>
                <a:cs typeface="Palatino Linotype"/>
              </a:rPr>
              <a:t>sufficient </a:t>
            </a:r>
            <a:r>
              <a:rPr sz="1000" dirty="0">
                <a:solidFill>
                  <a:srgbClr val="231F20"/>
                </a:solidFill>
                <a:latin typeface="Palatino Linotype"/>
                <a:cs typeface="Palatino Linotype"/>
              </a:rPr>
              <a:t>appropriations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authorizations will be accepted by the respondent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final.</a:t>
            </a:r>
            <a:endParaRPr sz="1000">
              <a:latin typeface="Palatino Linotype"/>
              <a:cs typeface="Palatino Linotype"/>
            </a:endParaRPr>
          </a:p>
        </p:txBody>
      </p:sp>
      <p:sp>
        <p:nvSpPr>
          <p:cNvPr id="15" name="object 15"/>
          <p:cNvSpPr txBox="1"/>
          <p:nvPr/>
        </p:nvSpPr>
        <p:spPr>
          <a:xfrm>
            <a:off x="3929126" y="4612886"/>
            <a:ext cx="3117215"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8. Legal</a:t>
            </a:r>
            <a:r>
              <a:rPr sz="1000" b="1" spc="30" dirty="0">
                <a:solidFill>
                  <a:srgbClr val="231F20"/>
                </a:solidFill>
                <a:latin typeface="Palatino Linotype"/>
                <a:cs typeface="Palatino Linotype"/>
              </a:rPr>
              <a:t> </a:t>
            </a:r>
            <a:r>
              <a:rPr sz="1000" b="1" spc="0" dirty="0">
                <a:solidFill>
                  <a:srgbClr val="231F20"/>
                </a:solidFill>
                <a:latin typeface="Palatino Linotype"/>
                <a:cs typeface="Palatino Linotype"/>
              </a:rPr>
              <a:t>Review</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Central Health requires that all respondents agree to  be bound by the General Requirements contained in  this RFQ. Respondent’s concerns must be promptly  brought to the attention of the Purchasing</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Supervisor.</a:t>
            </a:r>
            <a:endParaRPr sz="1000">
              <a:latin typeface="Palatino Linotype"/>
              <a:cs typeface="Palatino Linotype"/>
            </a:endParaRPr>
          </a:p>
        </p:txBody>
      </p:sp>
      <p:sp>
        <p:nvSpPr>
          <p:cNvPr id="16" name="object 16"/>
          <p:cNvSpPr txBox="1"/>
          <p:nvPr/>
        </p:nvSpPr>
        <p:spPr>
          <a:xfrm>
            <a:off x="3929126" y="5736836"/>
            <a:ext cx="3138805"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9. Basis for</a:t>
            </a:r>
            <a:r>
              <a:rPr sz="1000" b="1" spc="50" dirty="0">
                <a:solidFill>
                  <a:srgbClr val="231F20"/>
                </a:solidFill>
                <a:latin typeface="Palatino Linotype"/>
                <a:cs typeface="Palatino Linotype"/>
              </a:rPr>
              <a:t> </a:t>
            </a:r>
            <a:r>
              <a:rPr sz="1000" b="1" spc="0" dirty="0">
                <a:solidFill>
                  <a:srgbClr val="231F20"/>
                </a:solidFill>
                <a:latin typeface="Palatino Linotype"/>
                <a:cs typeface="Palatino Linotype"/>
              </a:rPr>
              <a:t>Response</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Only information supplied by Central Health in  writing through the Purchasing Supervisor or in this  RFQ should be used as the basis for the preparation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responses.</a:t>
            </a:r>
            <a:endParaRPr sz="1000">
              <a:latin typeface="Palatino Linotype"/>
              <a:cs typeface="Palatino Linotype"/>
            </a:endParaRPr>
          </a:p>
        </p:txBody>
      </p:sp>
      <p:sp>
        <p:nvSpPr>
          <p:cNvPr id="17" name="object 17"/>
          <p:cNvSpPr txBox="1"/>
          <p:nvPr/>
        </p:nvSpPr>
        <p:spPr>
          <a:xfrm>
            <a:off x="3929126" y="6860786"/>
            <a:ext cx="3068320" cy="1384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10. Respondent</a:t>
            </a:r>
            <a:r>
              <a:rPr sz="1000" b="1" spc="40" dirty="0">
                <a:solidFill>
                  <a:srgbClr val="231F20"/>
                </a:solidFill>
                <a:latin typeface="Palatino Linotype"/>
                <a:cs typeface="Palatino Linotype"/>
              </a:rPr>
              <a:t> </a:t>
            </a:r>
            <a:r>
              <a:rPr sz="1000" b="1" spc="-5" dirty="0">
                <a:solidFill>
                  <a:srgbClr val="231F20"/>
                </a:solidFill>
                <a:latin typeface="Palatino Linotype"/>
                <a:cs typeface="Palatino Linotype"/>
              </a:rPr>
              <a:t>Qualifications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Evaluation Committee </a:t>
            </a:r>
            <a:r>
              <a:rPr sz="1000" dirty="0">
                <a:solidFill>
                  <a:srgbClr val="231F20"/>
                </a:solidFill>
                <a:latin typeface="Palatino Linotype"/>
                <a:cs typeface="Palatino Linotype"/>
              </a:rPr>
              <a:t>may make such  </a:t>
            </a:r>
            <a:r>
              <a:rPr sz="1000" spc="-5" dirty="0">
                <a:solidFill>
                  <a:srgbClr val="231F20"/>
                </a:solidFill>
                <a:latin typeface="Palatino Linotype"/>
                <a:cs typeface="Palatino Linotype"/>
              </a:rPr>
              <a:t>investigations </a:t>
            </a:r>
            <a:r>
              <a:rPr sz="1000" dirty="0">
                <a:solidFill>
                  <a:srgbClr val="231F20"/>
                </a:solidFill>
                <a:latin typeface="Palatino Linotype"/>
                <a:cs typeface="Palatino Linotype"/>
              </a:rPr>
              <a:t>as </a:t>
            </a:r>
            <a:r>
              <a:rPr sz="1000" spc="-5" dirty="0">
                <a:solidFill>
                  <a:srgbClr val="231F20"/>
                </a:solidFill>
                <a:latin typeface="Palatino Linotype"/>
                <a:cs typeface="Palatino Linotype"/>
              </a:rPr>
              <a:t>necessary to </a:t>
            </a:r>
            <a:r>
              <a:rPr sz="1000" dirty="0">
                <a:solidFill>
                  <a:srgbClr val="231F20"/>
                </a:solidFill>
                <a:latin typeface="Palatino Linotype"/>
                <a:cs typeface="Palatino Linotype"/>
              </a:rPr>
              <a:t>determine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ability of  </a:t>
            </a:r>
            <a:r>
              <a:rPr sz="1000" spc="-5" dirty="0">
                <a:solidFill>
                  <a:srgbClr val="231F20"/>
                </a:solidFill>
                <a:latin typeface="Palatino Linotype"/>
                <a:cs typeface="Palatino Linotype"/>
              </a:rPr>
              <a:t>the respondent to </a:t>
            </a:r>
            <a:r>
              <a:rPr sz="1000" dirty="0">
                <a:solidFill>
                  <a:srgbClr val="231F20"/>
                </a:solidFill>
                <a:latin typeface="Palatino Linotype"/>
                <a:cs typeface="Palatino Linotype"/>
              </a:rPr>
              <a:t>adhere </a:t>
            </a:r>
            <a:r>
              <a:rPr sz="1000" spc="-5" dirty="0">
                <a:solidFill>
                  <a:srgbClr val="231F20"/>
                </a:solidFill>
                <a:latin typeface="Palatino Linotype"/>
                <a:cs typeface="Palatino Linotype"/>
              </a:rPr>
              <a:t>to the objectives specified  </a:t>
            </a:r>
            <a:r>
              <a:rPr sz="1000" dirty="0">
                <a:solidFill>
                  <a:srgbClr val="231F20"/>
                </a:solidFill>
                <a:latin typeface="Palatino Linotype"/>
                <a:cs typeface="Palatino Linotype"/>
              </a:rPr>
              <a:t>within </a:t>
            </a:r>
            <a:r>
              <a:rPr sz="1000" spc="-5" dirty="0">
                <a:solidFill>
                  <a:srgbClr val="231F20"/>
                </a:solidFill>
                <a:latin typeface="Palatino Linotype"/>
                <a:cs typeface="Palatino Linotype"/>
              </a:rPr>
              <a:t>this </a:t>
            </a:r>
            <a:r>
              <a:rPr sz="1000" dirty="0">
                <a:solidFill>
                  <a:srgbClr val="231F20"/>
                </a:solidFill>
                <a:latin typeface="Palatino Linotype"/>
                <a:cs typeface="Palatino Linotype"/>
              </a:rPr>
              <a:t>RFQ. The </a:t>
            </a:r>
            <a:r>
              <a:rPr sz="1000" spc="-5" dirty="0">
                <a:solidFill>
                  <a:srgbClr val="231F20"/>
                </a:solidFill>
                <a:latin typeface="Palatino Linotype"/>
                <a:cs typeface="Palatino Linotype"/>
              </a:rPr>
              <a:t>Evaluation Committee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reject  the response </a:t>
            </a:r>
            <a:r>
              <a:rPr sz="1000" dirty="0">
                <a:solidFill>
                  <a:srgbClr val="231F20"/>
                </a:solidFill>
                <a:latin typeface="Palatino Linotype"/>
                <a:cs typeface="Palatino Linotype"/>
              </a:rPr>
              <a:t>of any </a:t>
            </a:r>
            <a:r>
              <a:rPr sz="1000" spc="-5" dirty="0">
                <a:solidFill>
                  <a:srgbClr val="231F20"/>
                </a:solidFill>
                <a:latin typeface="Palatino Linotype"/>
                <a:cs typeface="Palatino Linotype"/>
              </a:rPr>
              <a:t>respondent </a:t>
            </a:r>
            <a:r>
              <a:rPr sz="1000" dirty="0">
                <a:solidFill>
                  <a:srgbClr val="231F20"/>
                </a:solidFill>
                <a:latin typeface="Palatino Linotype"/>
                <a:cs typeface="Palatino Linotype"/>
              </a:rPr>
              <a:t>who </a:t>
            </a:r>
            <a:r>
              <a:rPr sz="1000" spc="-5" dirty="0">
                <a:solidFill>
                  <a:srgbClr val="231F20"/>
                </a:solidFill>
                <a:latin typeface="Palatino Linotype"/>
                <a:cs typeface="Palatino Linotype"/>
              </a:rPr>
              <a:t>is </a:t>
            </a:r>
            <a:r>
              <a:rPr sz="1000" dirty="0">
                <a:solidFill>
                  <a:srgbClr val="231F20"/>
                </a:solidFill>
                <a:latin typeface="Palatino Linotype"/>
                <a:cs typeface="Palatino Linotype"/>
              </a:rPr>
              <a:t>deemed </a:t>
            </a:r>
            <a:r>
              <a:rPr sz="1000" spc="-5" dirty="0">
                <a:solidFill>
                  <a:srgbClr val="231F20"/>
                </a:solidFill>
                <a:latin typeface="Palatino Linotype"/>
                <a:cs typeface="Palatino Linotype"/>
              </a:rPr>
              <a:t>not  </a:t>
            </a:r>
            <a:r>
              <a:rPr sz="1000" spc="-10" dirty="0">
                <a:solidFill>
                  <a:srgbClr val="231F20"/>
                </a:solidFill>
                <a:latin typeface="Palatino Linotype"/>
                <a:cs typeface="Palatino Linotype"/>
              </a:rPr>
              <a:t>responsive </a:t>
            </a:r>
            <a:r>
              <a:rPr sz="1000" spc="-5" dirty="0">
                <a:solidFill>
                  <a:srgbClr val="231F20"/>
                </a:solidFill>
                <a:latin typeface="Palatino Linotype"/>
                <a:cs typeface="Palatino Linotype"/>
              </a:rPr>
              <a:t>by </a:t>
            </a:r>
            <a:r>
              <a:rPr sz="1000" dirty="0">
                <a:solidFill>
                  <a:srgbClr val="231F20"/>
                </a:solidFill>
                <a:latin typeface="Palatino Linotype"/>
                <a:cs typeface="Palatino Linotype"/>
              </a:rPr>
              <a:t>Central</a:t>
            </a:r>
            <a:r>
              <a:rPr sz="1000" spc="0" dirty="0">
                <a:solidFill>
                  <a:srgbClr val="231F20"/>
                </a:solidFill>
                <a:latin typeface="Palatino Linotype"/>
                <a:cs typeface="Palatino Linotype"/>
              </a:rPr>
              <a:t> </a:t>
            </a:r>
            <a:r>
              <a:rPr sz="1000" spc="-5" dirty="0">
                <a:solidFill>
                  <a:srgbClr val="231F20"/>
                </a:solidFill>
                <a:latin typeface="Palatino Linotype"/>
                <a:cs typeface="Palatino Linotype"/>
              </a:rPr>
              <a:t>Health.</a:t>
            </a:r>
            <a:endParaRPr sz="1000">
              <a:latin typeface="Palatino Linotype"/>
              <a:cs typeface="Palatino Linotyp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234560"/>
            <a:ext cx="6654165" cy="1168400"/>
          </a:xfrm>
          <a:prstGeom prst="rect">
            <a:avLst/>
          </a:prstGeom>
        </p:spPr>
        <p:txBody>
          <a:bodyPr vert="horz" wrap="square" lIns="0" tIns="12700" rIns="0" bIns="0" rtlCol="0">
            <a:spAutoFit/>
          </a:bodyPr>
          <a:lstStyle/>
          <a:p>
            <a:pPr marL="12700" marR="5080">
              <a:lnSpc>
                <a:spcPct val="100000"/>
              </a:lnSpc>
              <a:spcBef>
                <a:spcPts val="100"/>
              </a:spcBef>
            </a:pPr>
            <a:r>
              <a:rPr sz="2500" spc="-25" dirty="0">
                <a:solidFill>
                  <a:srgbClr val="5A335B"/>
                </a:solidFill>
              </a:rPr>
              <a:t>CENTRAL HEALTH </a:t>
            </a:r>
            <a:r>
              <a:rPr sz="2500" spc="-30" dirty="0">
                <a:solidFill>
                  <a:srgbClr val="5A335B"/>
                </a:solidFill>
              </a:rPr>
              <a:t>BRACKENRIDGE </a:t>
            </a:r>
            <a:r>
              <a:rPr sz="2500" spc="-25" dirty="0">
                <a:solidFill>
                  <a:srgbClr val="5A335B"/>
                </a:solidFill>
              </a:rPr>
              <a:t>CAMPUS  </a:t>
            </a:r>
            <a:r>
              <a:rPr sz="2500" spc="-30" dirty="0">
                <a:solidFill>
                  <a:srgbClr val="5A335B"/>
                </a:solidFill>
              </a:rPr>
              <a:t>REQUEST </a:t>
            </a:r>
            <a:r>
              <a:rPr sz="2500" spc="-20" dirty="0">
                <a:solidFill>
                  <a:srgbClr val="5A335B"/>
                </a:solidFill>
              </a:rPr>
              <a:t>FOR </a:t>
            </a:r>
            <a:r>
              <a:rPr sz="2500" spc="-25" dirty="0">
                <a:solidFill>
                  <a:srgbClr val="5A335B"/>
                </a:solidFill>
              </a:rPr>
              <a:t>QUALIFICATIONS </a:t>
            </a:r>
            <a:r>
              <a:rPr sz="2500" spc="-20" dirty="0">
                <a:solidFill>
                  <a:srgbClr val="5A335B"/>
                </a:solidFill>
              </a:rPr>
              <a:t>NO.</a:t>
            </a:r>
            <a:r>
              <a:rPr sz="2500" spc="-190" dirty="0">
                <a:solidFill>
                  <a:srgbClr val="5A335B"/>
                </a:solidFill>
              </a:rPr>
              <a:t> </a:t>
            </a:r>
            <a:r>
              <a:rPr sz="2500" spc="-30" dirty="0">
                <a:solidFill>
                  <a:srgbClr val="5A335B"/>
                </a:solidFill>
              </a:rPr>
              <a:t>1609-001  </a:t>
            </a:r>
            <a:r>
              <a:rPr sz="2500" spc="-20" dirty="0">
                <a:solidFill>
                  <a:srgbClr val="5A335B"/>
                </a:solidFill>
              </a:rPr>
              <a:t>FOR </a:t>
            </a:r>
            <a:r>
              <a:rPr sz="2500" spc="-30" dirty="0">
                <a:solidFill>
                  <a:srgbClr val="5A335B"/>
                </a:solidFill>
              </a:rPr>
              <a:t>DOWNTOWN </a:t>
            </a:r>
            <a:r>
              <a:rPr sz="2500" spc="-25" dirty="0">
                <a:solidFill>
                  <a:srgbClr val="5A335B"/>
                </a:solidFill>
              </a:rPr>
              <a:t>AUSTIN</a:t>
            </a:r>
            <a:r>
              <a:rPr sz="2500" spc="-120" dirty="0">
                <a:solidFill>
                  <a:srgbClr val="5A335B"/>
                </a:solidFill>
              </a:rPr>
              <a:t> </a:t>
            </a:r>
            <a:r>
              <a:rPr sz="2500" spc="-30" dirty="0">
                <a:solidFill>
                  <a:srgbClr val="5A335B"/>
                </a:solidFill>
              </a:rPr>
              <a:t>REDEVELOPMENT</a:t>
            </a:r>
            <a:endParaRPr sz="2500"/>
          </a:p>
        </p:txBody>
      </p:sp>
      <p:sp>
        <p:nvSpPr>
          <p:cNvPr id="3" name="object 3"/>
          <p:cNvSpPr txBox="1"/>
          <p:nvPr/>
        </p:nvSpPr>
        <p:spPr>
          <a:xfrm>
            <a:off x="2580688" y="8556815"/>
            <a:ext cx="4535805" cy="551180"/>
          </a:xfrm>
          <a:prstGeom prst="rect">
            <a:avLst/>
          </a:prstGeom>
        </p:spPr>
        <p:txBody>
          <a:bodyPr vert="horz" wrap="square" lIns="0" tIns="12700" rIns="0" bIns="0" rtlCol="0">
            <a:spAutoFit/>
          </a:bodyPr>
          <a:lstStyle/>
          <a:p>
            <a:pPr marL="2639695">
              <a:lnSpc>
                <a:spcPct val="100000"/>
              </a:lnSpc>
              <a:spcBef>
                <a:spcPts val="100"/>
              </a:spcBef>
            </a:pPr>
            <a:r>
              <a:rPr sz="1150" b="1" spc="105" dirty="0">
                <a:solidFill>
                  <a:srgbClr val="999796"/>
                </a:solidFill>
                <a:latin typeface="Trebuchet MS"/>
                <a:cs typeface="Trebuchet MS"/>
              </a:rPr>
              <a:t>RF </a:t>
            </a:r>
            <a:r>
              <a:rPr sz="1150" b="1" dirty="0">
                <a:solidFill>
                  <a:srgbClr val="999796"/>
                </a:solidFill>
                <a:latin typeface="Trebuchet MS"/>
                <a:cs typeface="Trebuchet MS"/>
              </a:rPr>
              <a:t>Q   </a:t>
            </a:r>
            <a:r>
              <a:rPr sz="1150" b="1" spc="190" dirty="0">
                <a:solidFill>
                  <a:srgbClr val="999796"/>
                </a:solidFill>
                <a:latin typeface="Trebuchet MS"/>
                <a:cs typeface="Trebuchet MS"/>
              </a:rPr>
              <a:t>REPONSES</a:t>
            </a:r>
            <a:r>
              <a:rPr sz="1150" b="1" spc="-25" dirty="0">
                <a:solidFill>
                  <a:srgbClr val="999796"/>
                </a:solidFill>
                <a:latin typeface="Trebuchet MS"/>
                <a:cs typeface="Trebuchet MS"/>
              </a:rPr>
              <a:t> </a:t>
            </a:r>
            <a:r>
              <a:rPr sz="1150" b="1" spc="160" dirty="0">
                <a:solidFill>
                  <a:srgbClr val="999796"/>
                </a:solidFill>
                <a:latin typeface="Trebuchet MS"/>
                <a:cs typeface="Trebuchet MS"/>
              </a:rPr>
              <a:t>DUE:</a:t>
            </a:r>
            <a:r>
              <a:rPr sz="1150" b="1" spc="-120" dirty="0">
                <a:solidFill>
                  <a:srgbClr val="999796"/>
                </a:solidFill>
                <a:latin typeface="Trebuchet MS"/>
                <a:cs typeface="Trebuchet MS"/>
              </a:rPr>
              <a:t> </a:t>
            </a:r>
            <a:endParaRPr sz="1150">
              <a:latin typeface="Trebuchet MS"/>
              <a:cs typeface="Trebuchet MS"/>
            </a:endParaRPr>
          </a:p>
          <a:p>
            <a:pPr marL="305435" marR="5715" indent="-293370">
              <a:lnSpc>
                <a:spcPct val="100000"/>
              </a:lnSpc>
            </a:pPr>
            <a:r>
              <a:rPr sz="1150" spc="150" dirty="0">
                <a:solidFill>
                  <a:srgbClr val="999796"/>
                </a:solidFill>
                <a:latin typeface="Trebuchet MS"/>
                <a:cs typeface="Trebuchet MS"/>
              </a:rPr>
              <a:t>OCT </a:t>
            </a:r>
            <a:r>
              <a:rPr sz="1150" spc="160" dirty="0">
                <a:solidFill>
                  <a:srgbClr val="999796"/>
                </a:solidFill>
                <a:latin typeface="Trebuchet MS"/>
                <a:cs typeface="Trebuchet MS"/>
              </a:rPr>
              <a:t>OBER </a:t>
            </a:r>
            <a:r>
              <a:rPr sz="1150" spc="150" dirty="0">
                <a:solidFill>
                  <a:srgbClr val="999796"/>
                </a:solidFill>
                <a:latin typeface="Trebuchet MS"/>
                <a:cs typeface="Trebuchet MS"/>
              </a:rPr>
              <a:t>21, </a:t>
            </a:r>
            <a:r>
              <a:rPr sz="1150" spc="160" dirty="0">
                <a:solidFill>
                  <a:srgbClr val="999796"/>
                </a:solidFill>
                <a:latin typeface="Trebuchet MS"/>
                <a:cs typeface="Trebuchet MS"/>
              </a:rPr>
              <a:t>2016 </a:t>
            </a:r>
            <a:r>
              <a:rPr sz="1150" dirty="0">
                <a:solidFill>
                  <a:srgbClr val="999796"/>
                </a:solidFill>
                <a:latin typeface="Trebuchet MS"/>
                <a:cs typeface="Trebuchet MS"/>
              </a:rPr>
              <a:t>2 </a:t>
            </a:r>
            <a:r>
              <a:rPr sz="1150" spc="160" dirty="0">
                <a:solidFill>
                  <a:srgbClr val="999796"/>
                </a:solidFill>
                <a:latin typeface="Trebuchet MS"/>
                <a:cs typeface="Trebuchet MS"/>
              </a:rPr>
              <a:t>p.m. </a:t>
            </a:r>
            <a:r>
              <a:rPr sz="1150" spc="185" dirty="0">
                <a:solidFill>
                  <a:srgbClr val="999796"/>
                </a:solidFill>
                <a:latin typeface="Trebuchet MS"/>
                <a:cs typeface="Trebuchet MS"/>
              </a:rPr>
              <a:t>Central </a:t>
            </a:r>
            <a:r>
              <a:rPr sz="1150" spc="190" dirty="0">
                <a:solidFill>
                  <a:srgbClr val="999796"/>
                </a:solidFill>
                <a:latin typeface="Trebuchet MS"/>
                <a:cs typeface="Trebuchet MS"/>
              </a:rPr>
              <a:t>Standard </a:t>
            </a:r>
            <a:r>
              <a:rPr sz="1150" dirty="0">
                <a:solidFill>
                  <a:srgbClr val="999796"/>
                </a:solidFill>
                <a:latin typeface="Trebuchet MS"/>
                <a:cs typeface="Trebuchet MS"/>
              </a:rPr>
              <a:t>T </a:t>
            </a:r>
            <a:r>
              <a:rPr sz="1150" spc="150" dirty="0">
                <a:solidFill>
                  <a:srgbClr val="999796"/>
                </a:solidFill>
                <a:latin typeface="Trebuchet MS"/>
                <a:cs typeface="Trebuchet MS"/>
              </a:rPr>
              <a:t>ime  </a:t>
            </a:r>
            <a:r>
              <a:rPr sz="1150" spc="105" dirty="0">
                <a:solidFill>
                  <a:srgbClr val="999796"/>
                </a:solidFill>
                <a:latin typeface="Trebuchet MS"/>
                <a:cs typeface="Trebuchet MS"/>
                <a:hlinkClick r:id="rId2"/>
              </a:rPr>
              <a:t>ww</a:t>
            </a:r>
            <a:r>
              <a:rPr sz="1150" spc="-135" dirty="0">
                <a:solidFill>
                  <a:srgbClr val="999796"/>
                </a:solidFill>
                <a:latin typeface="Trebuchet MS"/>
                <a:cs typeface="Trebuchet MS"/>
                <a:hlinkClick r:id="rId2"/>
              </a:rPr>
              <a:t> </a:t>
            </a:r>
            <a:r>
              <a:rPr sz="1150" spc="210" dirty="0">
                <a:solidFill>
                  <a:srgbClr val="999796"/>
                </a:solidFill>
                <a:latin typeface="Trebuchet MS"/>
                <a:cs typeface="Trebuchet MS"/>
                <a:hlinkClick r:id="rId2"/>
              </a:rPr>
              <a:t>w.centralhealth.net/purchasing/bid-sync/</a:t>
            </a:r>
            <a:r>
              <a:rPr sz="1150" spc="-120" dirty="0">
                <a:solidFill>
                  <a:srgbClr val="999796"/>
                </a:solidFill>
                <a:latin typeface="Trebuchet MS"/>
                <a:cs typeface="Trebuchet MS"/>
                <a:hlinkClick r:id="rId2"/>
              </a:rPr>
              <a:t> </a:t>
            </a:r>
            <a:endParaRPr sz="115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22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1653786"/>
            <a:ext cx="3155315" cy="1739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11. Right to </a:t>
            </a:r>
            <a:r>
              <a:rPr sz="1000" b="1" spc="-15" dirty="0">
                <a:solidFill>
                  <a:srgbClr val="231F20"/>
                </a:solidFill>
                <a:latin typeface="Palatino Linotype"/>
                <a:cs typeface="Palatino Linotype"/>
              </a:rPr>
              <a:t>Waive </a:t>
            </a:r>
            <a:r>
              <a:rPr sz="1000" b="1" dirty="0">
                <a:solidFill>
                  <a:srgbClr val="231F20"/>
                </a:solidFill>
                <a:latin typeface="Palatino Linotype"/>
                <a:cs typeface="Palatino Linotype"/>
              </a:rPr>
              <a:t>Minor</a:t>
            </a:r>
            <a:r>
              <a:rPr sz="1000" b="1" spc="125" dirty="0">
                <a:solidFill>
                  <a:srgbClr val="231F20"/>
                </a:solidFill>
                <a:latin typeface="Palatino Linotype"/>
                <a:cs typeface="Palatino Linotype"/>
              </a:rPr>
              <a:t> </a:t>
            </a:r>
            <a:r>
              <a:rPr sz="1000" b="1" dirty="0">
                <a:solidFill>
                  <a:srgbClr val="231F20"/>
                </a:solidFill>
                <a:latin typeface="Palatino Linotype"/>
                <a:cs typeface="Palatino Linotype"/>
              </a:rPr>
              <a:t>Irregularities</a:t>
            </a:r>
            <a:endParaRPr sz="1000">
              <a:latin typeface="Palatino Linotype"/>
              <a:cs typeface="Palatino Linotype"/>
            </a:endParaRPr>
          </a:p>
          <a:p>
            <a:pPr marL="12700" marR="53340">
              <a:lnSpc>
                <a:spcPct val="116700"/>
              </a:lnSpc>
              <a:spcBef>
                <a:spcPts val="450"/>
              </a:spcBef>
            </a:pPr>
            <a:r>
              <a:rPr sz="1000" dirty="0">
                <a:solidFill>
                  <a:srgbClr val="231F20"/>
                </a:solidFill>
                <a:latin typeface="Palatino Linotype"/>
                <a:cs typeface="Palatino Linotype"/>
              </a:rPr>
              <a:t>The Evaluation </a:t>
            </a:r>
            <a:r>
              <a:rPr sz="1000" spc="-5" dirty="0">
                <a:solidFill>
                  <a:srgbClr val="231F20"/>
                </a:solidFill>
                <a:latin typeface="Palatino Linotype"/>
                <a:cs typeface="Palatino Linotype"/>
              </a:rPr>
              <a:t>Committee reserves </a:t>
            </a:r>
            <a:r>
              <a:rPr sz="1000" dirty="0">
                <a:solidFill>
                  <a:srgbClr val="231F20"/>
                </a:solidFill>
                <a:latin typeface="Palatino Linotype"/>
                <a:cs typeface="Palatino Linotype"/>
              </a:rPr>
              <a:t>the right to </a:t>
            </a:r>
            <a:r>
              <a:rPr sz="1000" spc="-5" dirty="0">
                <a:solidFill>
                  <a:srgbClr val="231F20"/>
                </a:solidFill>
                <a:latin typeface="Palatino Linotype"/>
                <a:cs typeface="Palatino Linotype"/>
              </a:rPr>
              <a:t>waive  </a:t>
            </a:r>
            <a:r>
              <a:rPr sz="1000" dirty="0">
                <a:solidFill>
                  <a:srgbClr val="231F20"/>
                </a:solidFill>
                <a:latin typeface="Palatino Linotype"/>
                <a:cs typeface="Palatino Linotype"/>
              </a:rPr>
              <a:t>minor irregularities. The Evaluation </a:t>
            </a:r>
            <a:r>
              <a:rPr sz="1000" spc="-5" dirty="0">
                <a:solidFill>
                  <a:srgbClr val="231F20"/>
                </a:solidFill>
                <a:latin typeface="Palatino Linotype"/>
                <a:cs typeface="Palatino Linotype"/>
              </a:rPr>
              <a:t>Committee </a:t>
            </a:r>
            <a:r>
              <a:rPr sz="1000" spc="0" dirty="0">
                <a:solidFill>
                  <a:srgbClr val="231F20"/>
                </a:solidFill>
                <a:latin typeface="Palatino Linotype"/>
                <a:cs typeface="Palatino Linotype"/>
              </a:rPr>
              <a:t>also  </a:t>
            </a:r>
            <a:r>
              <a:rPr sz="1000" spc="-5" dirty="0">
                <a:solidFill>
                  <a:srgbClr val="231F20"/>
                </a:solidFill>
                <a:latin typeface="Palatino Linotype"/>
                <a:cs typeface="Palatino Linotype"/>
              </a:rPr>
              <a:t>reserves </a:t>
            </a:r>
            <a:r>
              <a:rPr sz="1000" dirty="0">
                <a:solidFill>
                  <a:srgbClr val="231F20"/>
                </a:solidFill>
                <a:latin typeface="Palatino Linotype"/>
                <a:cs typeface="Palatino Linotype"/>
              </a:rPr>
              <a:t>the right to </a:t>
            </a:r>
            <a:r>
              <a:rPr sz="1000" spc="-5" dirty="0">
                <a:solidFill>
                  <a:srgbClr val="231F20"/>
                </a:solidFill>
                <a:latin typeface="Palatino Linotype"/>
                <a:cs typeface="Palatino Linotype"/>
              </a:rPr>
              <a:t>waive </a:t>
            </a:r>
            <a:r>
              <a:rPr sz="1000" dirty="0">
                <a:solidFill>
                  <a:srgbClr val="231F20"/>
                </a:solidFill>
                <a:latin typeface="Palatino Linotype"/>
                <a:cs typeface="Palatino Linotype"/>
              </a:rPr>
              <a:t>mandatory requirements,  provided all of the otherwise </a:t>
            </a:r>
            <a:r>
              <a:rPr sz="1000" spc="-5" dirty="0">
                <a:solidFill>
                  <a:srgbClr val="231F20"/>
                </a:solidFill>
                <a:latin typeface="Palatino Linotype"/>
                <a:cs typeface="Palatino Linotype"/>
              </a:rPr>
              <a:t>responsive </a:t>
            </a:r>
            <a:r>
              <a:rPr sz="1000" dirty="0">
                <a:solidFill>
                  <a:srgbClr val="231F20"/>
                </a:solidFill>
                <a:latin typeface="Palatino Linotype"/>
                <a:cs typeface="Palatino Linotype"/>
              </a:rPr>
              <a:t>submittals  failed to meet the mandatory requirements</a:t>
            </a:r>
            <a:r>
              <a:rPr sz="1000" spc="140" dirty="0">
                <a:solidFill>
                  <a:srgbClr val="231F20"/>
                </a:solidFill>
                <a:latin typeface="Palatino Linotype"/>
                <a:cs typeface="Palatino Linotype"/>
              </a:rPr>
              <a:t> </a:t>
            </a:r>
            <a:r>
              <a:rPr sz="1000" spc="0" dirty="0">
                <a:solidFill>
                  <a:srgbClr val="231F20"/>
                </a:solidFill>
                <a:latin typeface="Palatino Linotype"/>
                <a:cs typeface="Palatino Linotype"/>
              </a:rPr>
              <a:t>and/</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or doing so does not otherwise materially affect the  short-listing process. This right is at the sole </a:t>
            </a:r>
            <a:r>
              <a:rPr sz="1000" spc="0" dirty="0">
                <a:solidFill>
                  <a:srgbClr val="231F20"/>
                </a:solidFill>
                <a:latin typeface="Palatino Linotype"/>
                <a:cs typeface="Palatino Linotype"/>
              </a:rPr>
              <a:t>discretion  </a:t>
            </a:r>
            <a:r>
              <a:rPr sz="1000" dirty="0">
                <a:solidFill>
                  <a:srgbClr val="231F20"/>
                </a:solidFill>
                <a:latin typeface="Palatino Linotype"/>
                <a:cs typeface="Palatino Linotype"/>
              </a:rPr>
              <a:t>of the Evaluation</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Committee.</a:t>
            </a:r>
            <a:endParaRPr sz="1000">
              <a:latin typeface="Palatino Linotype"/>
              <a:cs typeface="Palatino Linotype"/>
            </a:endParaRPr>
          </a:p>
        </p:txBody>
      </p:sp>
      <p:sp>
        <p:nvSpPr>
          <p:cNvPr id="4" name="object 4"/>
          <p:cNvSpPr txBox="1"/>
          <p:nvPr/>
        </p:nvSpPr>
        <p:spPr>
          <a:xfrm>
            <a:off x="673100" y="3463536"/>
            <a:ext cx="3035300" cy="1206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12. Change in Respondent’s</a:t>
            </a:r>
            <a:r>
              <a:rPr sz="1000" b="1" spc="114" dirty="0">
                <a:solidFill>
                  <a:srgbClr val="231F20"/>
                </a:solidFill>
                <a:latin typeface="Palatino Linotype"/>
                <a:cs typeface="Palatino Linotype"/>
              </a:rPr>
              <a:t> </a:t>
            </a:r>
            <a:r>
              <a:rPr sz="1000" b="1" dirty="0">
                <a:solidFill>
                  <a:srgbClr val="231F20"/>
                </a:solidFill>
                <a:latin typeface="Palatino Linotype"/>
                <a:cs typeface="Palatino Linotype"/>
              </a:rPr>
              <a:t>Representatives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Central Health </a:t>
            </a:r>
            <a:r>
              <a:rPr sz="1000" spc="-5" dirty="0">
                <a:solidFill>
                  <a:srgbClr val="231F20"/>
                </a:solidFill>
                <a:latin typeface="Palatino Linotype"/>
                <a:cs typeface="Palatino Linotype"/>
              </a:rPr>
              <a:t>reserves </a:t>
            </a:r>
            <a:r>
              <a:rPr sz="1000" dirty="0">
                <a:solidFill>
                  <a:srgbClr val="231F20"/>
                </a:solidFill>
                <a:latin typeface="Palatino Linotype"/>
                <a:cs typeface="Palatino Linotype"/>
              </a:rPr>
              <a:t>the right to require a </a:t>
            </a:r>
            <a:r>
              <a:rPr sz="1000" spc="0" dirty="0">
                <a:solidFill>
                  <a:srgbClr val="231F20"/>
                </a:solidFill>
                <a:latin typeface="Palatino Linotype"/>
                <a:cs typeface="Palatino Linotype"/>
              </a:rPr>
              <a:t>change  </a:t>
            </a:r>
            <a:r>
              <a:rPr sz="1000" dirty="0">
                <a:solidFill>
                  <a:srgbClr val="231F20"/>
                </a:solidFill>
                <a:latin typeface="Palatino Linotype"/>
                <a:cs typeface="Palatino Linotype"/>
              </a:rPr>
              <a:t>in </a:t>
            </a:r>
            <a:r>
              <a:rPr sz="1000" spc="-5" dirty="0">
                <a:solidFill>
                  <a:srgbClr val="231F20"/>
                </a:solidFill>
                <a:latin typeface="Palatino Linotype"/>
                <a:cs typeface="Palatino Linotype"/>
              </a:rPr>
              <a:t>responder’s representatives </a:t>
            </a:r>
            <a:r>
              <a:rPr sz="1000" dirty="0">
                <a:solidFill>
                  <a:srgbClr val="231F20"/>
                </a:solidFill>
                <a:latin typeface="Palatino Linotype"/>
                <a:cs typeface="Palatino Linotype"/>
              </a:rPr>
              <a:t>if the </a:t>
            </a:r>
            <a:r>
              <a:rPr sz="1000" spc="0" dirty="0">
                <a:solidFill>
                  <a:srgbClr val="231F20"/>
                </a:solidFill>
                <a:latin typeface="Palatino Linotype"/>
                <a:cs typeface="Palatino Linotype"/>
              </a:rPr>
              <a:t>assigned  </a:t>
            </a:r>
            <a:r>
              <a:rPr sz="1000" spc="-5" dirty="0">
                <a:solidFill>
                  <a:srgbClr val="231F20"/>
                </a:solidFill>
                <a:latin typeface="Palatino Linotype"/>
                <a:cs typeface="Palatino Linotype"/>
              </a:rPr>
              <a:t>representatives </a:t>
            </a:r>
            <a:r>
              <a:rPr sz="1000" dirty="0">
                <a:solidFill>
                  <a:srgbClr val="231F20"/>
                </a:solidFill>
                <a:latin typeface="Palatino Linotype"/>
                <a:cs typeface="Palatino Linotype"/>
              </a:rPr>
              <a:t>will not or cannot, in the</a:t>
            </a:r>
            <a:r>
              <a:rPr sz="1000" spc="225" dirty="0">
                <a:solidFill>
                  <a:srgbClr val="231F20"/>
                </a:solidFill>
                <a:latin typeface="Palatino Linotype"/>
                <a:cs typeface="Palatino Linotype"/>
              </a:rPr>
              <a:t> </a:t>
            </a:r>
            <a:r>
              <a:rPr sz="1000" spc="0" dirty="0">
                <a:solidFill>
                  <a:srgbClr val="231F20"/>
                </a:solidFill>
                <a:latin typeface="Palatino Linotype"/>
                <a:cs typeface="Palatino Linotype"/>
              </a:rPr>
              <a:t>opinion</a:t>
            </a:r>
            <a:endParaRPr sz="1000">
              <a:latin typeface="Palatino Linotype"/>
              <a:cs typeface="Palatino Linotype"/>
            </a:endParaRPr>
          </a:p>
          <a:p>
            <a:pPr marL="12700" marR="306705">
              <a:lnSpc>
                <a:spcPct val="116700"/>
              </a:lnSpc>
            </a:pPr>
            <a:r>
              <a:rPr sz="1000" dirty="0">
                <a:solidFill>
                  <a:srgbClr val="231F20"/>
                </a:solidFill>
                <a:latin typeface="Palatino Linotype"/>
                <a:cs typeface="Palatino Linotype"/>
              </a:rPr>
              <a:t>of Central Health, meet the needs of the project  </a:t>
            </a:r>
            <a:r>
              <a:rPr sz="1000" spc="0" dirty="0">
                <a:solidFill>
                  <a:srgbClr val="231F20"/>
                </a:solidFill>
                <a:latin typeface="Palatino Linotype"/>
                <a:cs typeface="Palatino Linotype"/>
              </a:rPr>
              <a:t>adequately.</a:t>
            </a:r>
            <a:endParaRPr sz="1000">
              <a:latin typeface="Palatino Linotype"/>
              <a:cs typeface="Palatino Linotype"/>
            </a:endParaRPr>
          </a:p>
        </p:txBody>
      </p:sp>
      <p:sp>
        <p:nvSpPr>
          <p:cNvPr id="5" name="object 5"/>
          <p:cNvSpPr txBox="1"/>
          <p:nvPr/>
        </p:nvSpPr>
        <p:spPr>
          <a:xfrm>
            <a:off x="673100" y="4739886"/>
            <a:ext cx="1610360" cy="495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13. Central Health’s</a:t>
            </a:r>
            <a:r>
              <a:rPr sz="1000" b="1" spc="90" dirty="0">
                <a:solidFill>
                  <a:srgbClr val="231F20"/>
                </a:solidFill>
                <a:latin typeface="Palatino Linotype"/>
                <a:cs typeface="Palatino Linotype"/>
              </a:rPr>
              <a:t> </a:t>
            </a:r>
            <a:r>
              <a:rPr sz="1000" b="1" spc="0" dirty="0">
                <a:solidFill>
                  <a:srgbClr val="231F20"/>
                </a:solidFill>
                <a:latin typeface="Palatino Linotype"/>
                <a:cs typeface="Palatino Linotype"/>
              </a:rPr>
              <a:t>Rights</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Central Health</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may:</a:t>
            </a:r>
            <a:endParaRPr sz="1000">
              <a:latin typeface="Palatino Linotype"/>
              <a:cs typeface="Palatino Linotype"/>
            </a:endParaRPr>
          </a:p>
        </p:txBody>
      </p:sp>
      <p:sp>
        <p:nvSpPr>
          <p:cNvPr id="6" name="object 6"/>
          <p:cNvSpPr txBox="1"/>
          <p:nvPr/>
        </p:nvSpPr>
        <p:spPr>
          <a:xfrm>
            <a:off x="673100" y="5266936"/>
            <a:ext cx="3100070" cy="2089150"/>
          </a:xfrm>
          <a:prstGeom prst="rect">
            <a:avLst/>
          </a:prstGeom>
        </p:spPr>
        <p:txBody>
          <a:bodyPr vert="horz" wrap="square" lIns="0" tIns="12700" rIns="0" bIns="0" rtlCol="0">
            <a:spAutoFit/>
          </a:bodyPr>
          <a:lstStyle/>
          <a:p>
            <a:pPr marL="241300" marR="508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Reject any or all responses and discontinue the  RFQ process without obligation or liability to </a:t>
            </a:r>
            <a:r>
              <a:rPr sz="1000" spc="0" dirty="0">
                <a:solidFill>
                  <a:srgbClr val="231F20"/>
                </a:solidFill>
                <a:latin typeface="Palatino Linotype"/>
                <a:cs typeface="Palatino Linotype"/>
              </a:rPr>
              <a:t>any  </a:t>
            </a:r>
            <a:r>
              <a:rPr sz="1000" dirty="0">
                <a:solidFill>
                  <a:srgbClr val="231F20"/>
                </a:solidFill>
                <a:latin typeface="Palatino Linotype"/>
                <a:cs typeface="Palatino Linotype"/>
              </a:rPr>
              <a:t>respondent;</a:t>
            </a:r>
            <a:endParaRPr sz="1000">
              <a:latin typeface="Palatino Linotype"/>
              <a:cs typeface="Palatino Linotype"/>
            </a:endParaRPr>
          </a:p>
          <a:p>
            <a:pPr marL="241300" marR="161290" indent="-228600">
              <a:lnSpc>
                <a:spcPct val="116700"/>
              </a:lnSpc>
              <a:spcBef>
                <a:spcPts val="450"/>
              </a:spcBef>
              <a:buChar char="•"/>
              <a:tabLst>
                <a:tab pos="240665" algn="l"/>
                <a:tab pos="241300" algn="l"/>
              </a:tabLst>
            </a:pPr>
            <a:r>
              <a:rPr sz="1000" spc="-15" dirty="0">
                <a:solidFill>
                  <a:srgbClr val="231F20"/>
                </a:solidFill>
                <a:latin typeface="Palatino Linotype"/>
                <a:cs typeface="Palatino Linotype"/>
              </a:rPr>
              <a:t>Waive </a:t>
            </a:r>
            <a:r>
              <a:rPr sz="1000" dirty="0">
                <a:solidFill>
                  <a:srgbClr val="231F20"/>
                </a:solidFill>
                <a:latin typeface="Palatino Linotype"/>
                <a:cs typeface="Palatino Linotype"/>
              </a:rPr>
              <a:t>any defect, irregularity or informality in  any</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a:p>
            <a:pPr marL="241300" indent="-228600">
              <a:lnSpc>
                <a:spcPct val="100000"/>
              </a:lnSpc>
              <a:spcBef>
                <a:spcPts val="650"/>
              </a:spcBef>
              <a:buChar char="•"/>
              <a:tabLst>
                <a:tab pos="240665" algn="l"/>
                <a:tab pos="241300" algn="l"/>
              </a:tabLst>
            </a:pPr>
            <a:r>
              <a:rPr sz="1000" dirty="0">
                <a:solidFill>
                  <a:srgbClr val="231F20"/>
                </a:solidFill>
                <a:latin typeface="Palatino Linotype"/>
                <a:cs typeface="Palatino Linotype"/>
              </a:rPr>
              <a:t>Accept responses from one or more</a:t>
            </a:r>
            <a:r>
              <a:rPr sz="1000" spc="140" dirty="0">
                <a:solidFill>
                  <a:srgbClr val="231F20"/>
                </a:solidFill>
                <a:latin typeface="Palatino Linotype"/>
                <a:cs typeface="Palatino Linotype"/>
              </a:rPr>
              <a:t> </a:t>
            </a:r>
            <a:r>
              <a:rPr sz="1000" spc="0" dirty="0">
                <a:solidFill>
                  <a:srgbClr val="231F20"/>
                </a:solidFill>
                <a:latin typeface="Palatino Linotype"/>
                <a:cs typeface="Palatino Linotype"/>
              </a:rPr>
              <a:t>entities;</a:t>
            </a:r>
            <a:endParaRPr sz="1000">
              <a:latin typeface="Palatino Linotype"/>
              <a:cs typeface="Palatino Linotype"/>
            </a:endParaRPr>
          </a:p>
          <a:p>
            <a:pPr marL="241300" marR="85090" indent="-228600">
              <a:lnSpc>
                <a:spcPct val="116700"/>
              </a:lnSpc>
              <a:spcBef>
                <a:spcPts val="445"/>
              </a:spcBef>
              <a:buChar char="•"/>
              <a:tabLst>
                <a:tab pos="240665" algn="l"/>
                <a:tab pos="241300" algn="l"/>
              </a:tabLst>
            </a:pPr>
            <a:r>
              <a:rPr sz="1000" dirty="0">
                <a:solidFill>
                  <a:srgbClr val="231F20"/>
                </a:solidFill>
                <a:latin typeface="Palatino Linotype"/>
                <a:cs typeface="Palatino Linotype"/>
              </a:rPr>
              <a:t>Procure the services in whole or in part by </a:t>
            </a:r>
            <a:r>
              <a:rPr sz="1000" spc="0" dirty="0">
                <a:solidFill>
                  <a:srgbClr val="231F20"/>
                </a:solidFill>
                <a:latin typeface="Palatino Linotype"/>
                <a:cs typeface="Palatino Linotype"/>
              </a:rPr>
              <a:t>other  means;</a:t>
            </a:r>
            <a:endParaRPr sz="1000">
              <a:latin typeface="Palatino Linotype"/>
              <a:cs typeface="Palatino Linotype"/>
            </a:endParaRPr>
          </a:p>
          <a:p>
            <a:pPr marL="241300" indent="-228600">
              <a:lnSpc>
                <a:spcPct val="100000"/>
              </a:lnSpc>
              <a:spcBef>
                <a:spcPts val="650"/>
              </a:spcBef>
              <a:buChar char="•"/>
              <a:tabLst>
                <a:tab pos="240665" algn="l"/>
                <a:tab pos="241300" algn="l"/>
              </a:tabLst>
            </a:pPr>
            <a:r>
              <a:rPr sz="1000" spc="-5" dirty="0">
                <a:solidFill>
                  <a:srgbClr val="231F20"/>
                </a:solidFill>
                <a:latin typeface="Palatino Linotype"/>
                <a:cs typeface="Palatino Linotype"/>
              </a:rPr>
              <a:t>Award </a:t>
            </a:r>
            <a:r>
              <a:rPr sz="1000" dirty="0">
                <a:solidFill>
                  <a:srgbClr val="231F20"/>
                </a:solidFill>
                <a:latin typeface="Palatino Linotype"/>
                <a:cs typeface="Palatino Linotype"/>
              </a:rPr>
              <a:t>more than one</a:t>
            </a:r>
            <a:r>
              <a:rPr sz="1000" spc="75" dirty="0">
                <a:solidFill>
                  <a:srgbClr val="231F20"/>
                </a:solidFill>
                <a:latin typeface="Palatino Linotype"/>
                <a:cs typeface="Palatino Linotype"/>
              </a:rPr>
              <a:t> </a:t>
            </a:r>
            <a:r>
              <a:rPr sz="1000" spc="0" dirty="0">
                <a:solidFill>
                  <a:srgbClr val="231F20"/>
                </a:solidFill>
                <a:latin typeface="Palatino Linotype"/>
                <a:cs typeface="Palatino Linotype"/>
              </a:rPr>
              <a:t>contract;</a:t>
            </a:r>
            <a:endParaRPr sz="1000">
              <a:latin typeface="Palatino Linotype"/>
              <a:cs typeface="Palatino Linotype"/>
            </a:endParaRPr>
          </a:p>
          <a:p>
            <a:pPr marL="241300" indent="-228600">
              <a:lnSpc>
                <a:spcPct val="100000"/>
              </a:lnSpc>
              <a:spcBef>
                <a:spcPts val="650"/>
              </a:spcBef>
              <a:buChar char="•"/>
              <a:tabLst>
                <a:tab pos="240665" algn="l"/>
                <a:tab pos="241300" algn="l"/>
              </a:tabLst>
            </a:pPr>
            <a:r>
              <a:rPr sz="1000" dirty="0">
                <a:solidFill>
                  <a:srgbClr val="231F20"/>
                </a:solidFill>
                <a:latin typeface="Palatino Linotype"/>
                <a:cs typeface="Palatino Linotype"/>
              </a:rPr>
              <a:t>Not </a:t>
            </a:r>
            <a:r>
              <a:rPr sz="1000" spc="-5" dirty="0">
                <a:solidFill>
                  <a:srgbClr val="231F20"/>
                </a:solidFill>
                <a:latin typeface="Palatino Linotype"/>
                <a:cs typeface="Palatino Linotype"/>
              </a:rPr>
              <a:t>award </a:t>
            </a:r>
            <a:r>
              <a:rPr sz="1000" dirty="0">
                <a:solidFill>
                  <a:srgbClr val="231F20"/>
                </a:solidFill>
                <a:latin typeface="Palatino Linotype"/>
                <a:cs typeface="Palatino Linotype"/>
              </a:rPr>
              <a:t>any</a:t>
            </a:r>
            <a:r>
              <a:rPr sz="1000" spc="55" dirty="0">
                <a:solidFill>
                  <a:srgbClr val="231F20"/>
                </a:solidFill>
                <a:latin typeface="Palatino Linotype"/>
                <a:cs typeface="Palatino Linotype"/>
              </a:rPr>
              <a:t> </a:t>
            </a:r>
            <a:r>
              <a:rPr sz="1000" spc="0" dirty="0">
                <a:solidFill>
                  <a:srgbClr val="231F20"/>
                </a:solidFill>
                <a:latin typeface="Palatino Linotype"/>
                <a:cs typeface="Palatino Linotype"/>
              </a:rPr>
              <a:t>contract.</a:t>
            </a:r>
            <a:endParaRPr sz="1000">
              <a:latin typeface="Palatino Linotype"/>
              <a:cs typeface="Palatino Linotype"/>
            </a:endParaRPr>
          </a:p>
        </p:txBody>
      </p:sp>
      <p:sp>
        <p:nvSpPr>
          <p:cNvPr id="7" name="object 7"/>
          <p:cNvSpPr txBox="1"/>
          <p:nvPr/>
        </p:nvSpPr>
        <p:spPr>
          <a:xfrm>
            <a:off x="4147820" y="1653786"/>
            <a:ext cx="3140075" cy="1739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14. Right to</a:t>
            </a:r>
            <a:r>
              <a:rPr sz="1000" b="1" spc="55" dirty="0">
                <a:solidFill>
                  <a:srgbClr val="231F20"/>
                </a:solidFill>
                <a:latin typeface="Palatino Linotype"/>
                <a:cs typeface="Palatino Linotype"/>
              </a:rPr>
              <a:t> </a:t>
            </a:r>
            <a:r>
              <a:rPr sz="1000" b="1" dirty="0">
                <a:solidFill>
                  <a:srgbClr val="231F20"/>
                </a:solidFill>
                <a:latin typeface="Palatino Linotype"/>
                <a:cs typeface="Palatino Linotype"/>
              </a:rPr>
              <a:t>Publish</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Throughout the duration of this master developer  solicitation two-step process, potential respondents  must secure from Central Health </a:t>
            </a:r>
            <a:r>
              <a:rPr sz="1000" spc="-5" dirty="0">
                <a:solidFill>
                  <a:srgbClr val="231F20"/>
                </a:solidFill>
                <a:latin typeface="Palatino Linotype"/>
                <a:cs typeface="Palatino Linotype"/>
              </a:rPr>
              <a:t>written </a:t>
            </a:r>
            <a:r>
              <a:rPr sz="1000" dirty="0">
                <a:solidFill>
                  <a:srgbClr val="231F20"/>
                </a:solidFill>
                <a:latin typeface="Palatino Linotype"/>
                <a:cs typeface="Palatino Linotype"/>
              </a:rPr>
              <a:t>approval  prior to the release of any information that pertains to  the potential work or activities covered by this RFQ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a subsequent contract resulting from the </a:t>
            </a:r>
            <a:r>
              <a:rPr sz="1000" spc="0" dirty="0">
                <a:solidFill>
                  <a:srgbClr val="231F20"/>
                </a:solidFill>
                <a:latin typeface="Palatino Linotype"/>
                <a:cs typeface="Palatino Linotype"/>
              </a:rPr>
              <a:t>solicitation  </a:t>
            </a:r>
            <a:r>
              <a:rPr sz="1000" dirty="0">
                <a:solidFill>
                  <a:srgbClr val="231F20"/>
                </a:solidFill>
                <a:latin typeface="Palatino Linotype"/>
                <a:cs typeface="Palatino Linotype"/>
              </a:rPr>
              <a:t>process. Failure to adhere to this requirement </a:t>
            </a:r>
            <a:r>
              <a:rPr sz="1000" spc="0" dirty="0">
                <a:solidFill>
                  <a:srgbClr val="231F20"/>
                </a:solidFill>
                <a:latin typeface="Palatino Linotype"/>
                <a:cs typeface="Palatino Linotype"/>
              </a:rPr>
              <a:t>may  </a:t>
            </a:r>
            <a:r>
              <a:rPr sz="1000" dirty="0">
                <a:solidFill>
                  <a:srgbClr val="231F20"/>
                </a:solidFill>
                <a:latin typeface="Palatino Linotype"/>
                <a:cs typeface="Palatino Linotype"/>
              </a:rPr>
              <a:t>result in disqualification of the</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p:txBody>
      </p:sp>
      <p:sp>
        <p:nvSpPr>
          <p:cNvPr id="8" name="object 8"/>
          <p:cNvSpPr txBox="1"/>
          <p:nvPr/>
        </p:nvSpPr>
        <p:spPr>
          <a:xfrm>
            <a:off x="4147820" y="3488936"/>
            <a:ext cx="3155315" cy="6731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15. Ownership of</a:t>
            </a:r>
            <a:r>
              <a:rPr sz="1000" b="1" spc="50" dirty="0">
                <a:solidFill>
                  <a:srgbClr val="231F20"/>
                </a:solidFill>
                <a:latin typeface="Palatino Linotype"/>
                <a:cs typeface="Palatino Linotype"/>
              </a:rPr>
              <a:t> </a:t>
            </a:r>
            <a:r>
              <a:rPr sz="1000" b="1" spc="0" dirty="0">
                <a:solidFill>
                  <a:srgbClr val="231F20"/>
                </a:solidFill>
                <a:latin typeface="Palatino Linotype"/>
                <a:cs typeface="Palatino Linotype"/>
              </a:rPr>
              <a:t>Responses</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All documents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in response to this RFQ</a:t>
            </a:r>
            <a:r>
              <a:rPr sz="1000" spc="60" dirty="0">
                <a:solidFill>
                  <a:srgbClr val="231F20"/>
                </a:solidFill>
                <a:latin typeface="Palatino Linotype"/>
                <a:cs typeface="Palatino Linotype"/>
              </a:rPr>
              <a:t> </a:t>
            </a:r>
            <a:r>
              <a:rPr sz="1000" spc="0" dirty="0">
                <a:solidFill>
                  <a:srgbClr val="231F20"/>
                </a:solidFill>
                <a:latin typeface="Palatino Linotype"/>
                <a:cs typeface="Palatino Linotype"/>
              </a:rPr>
              <a:t>shall</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become the property of Central</a:t>
            </a:r>
            <a:r>
              <a:rPr sz="1000" spc="9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p:txBody>
      </p:sp>
      <p:sp>
        <p:nvSpPr>
          <p:cNvPr id="9" name="object 9"/>
          <p:cNvSpPr txBox="1"/>
          <p:nvPr/>
        </p:nvSpPr>
        <p:spPr>
          <a:xfrm>
            <a:off x="4147820" y="4257286"/>
            <a:ext cx="3140710"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16. Electronic Mail Address</a:t>
            </a:r>
            <a:r>
              <a:rPr sz="1000" b="1" spc="50" dirty="0">
                <a:solidFill>
                  <a:srgbClr val="231F20"/>
                </a:solidFill>
                <a:latin typeface="Palatino Linotype"/>
                <a:cs typeface="Palatino Linotype"/>
              </a:rPr>
              <a:t> </a:t>
            </a:r>
            <a:r>
              <a:rPr sz="1000" b="1" spc="0" dirty="0">
                <a:solidFill>
                  <a:srgbClr val="231F20"/>
                </a:solidFill>
                <a:latin typeface="Palatino Linotype"/>
                <a:cs typeface="Palatino Linotype"/>
              </a:rPr>
              <a:t>Required</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A large part of the communication regarding this </a:t>
            </a:r>
            <a:r>
              <a:rPr sz="1000" spc="0" dirty="0">
                <a:solidFill>
                  <a:srgbClr val="231F20"/>
                </a:solidFill>
                <a:latin typeface="Palatino Linotype"/>
                <a:cs typeface="Palatino Linotype"/>
              </a:rPr>
              <a:t>RFQ  </a:t>
            </a:r>
            <a:r>
              <a:rPr sz="1000" dirty="0">
                <a:solidFill>
                  <a:srgbClr val="231F20"/>
                </a:solidFill>
                <a:latin typeface="Palatino Linotype"/>
                <a:cs typeface="Palatino Linotype"/>
              </a:rPr>
              <a:t>process will be conducted by electronic mail </a:t>
            </a:r>
            <a:r>
              <a:rPr sz="1000" spc="0" dirty="0">
                <a:solidFill>
                  <a:srgbClr val="231F20"/>
                </a:solidFill>
                <a:latin typeface="Palatino Linotype"/>
                <a:cs typeface="Palatino Linotype"/>
              </a:rPr>
              <a:t>(e-mail).  </a:t>
            </a:r>
            <a:r>
              <a:rPr sz="1000" dirty="0">
                <a:solidFill>
                  <a:srgbClr val="231F20"/>
                </a:solidFill>
                <a:latin typeface="Palatino Linotype"/>
                <a:cs typeface="Palatino Linotype"/>
              </a:rPr>
              <a:t>Respondents must provide a </a:t>
            </a:r>
            <a:r>
              <a:rPr sz="1000" spc="-5" dirty="0">
                <a:solidFill>
                  <a:srgbClr val="231F20"/>
                </a:solidFill>
                <a:latin typeface="Palatino Linotype"/>
                <a:cs typeface="Palatino Linotype"/>
              </a:rPr>
              <a:t>valid </a:t>
            </a:r>
            <a:r>
              <a:rPr sz="1000" dirty="0">
                <a:solidFill>
                  <a:srgbClr val="231F20"/>
                </a:solidFill>
                <a:latin typeface="Palatino Linotype"/>
                <a:cs typeface="Palatino Linotype"/>
              </a:rPr>
              <a:t>e-mail address to  </a:t>
            </a:r>
            <a:r>
              <a:rPr sz="1000" spc="-5" dirty="0">
                <a:solidFill>
                  <a:srgbClr val="231F20"/>
                </a:solidFill>
                <a:latin typeface="Palatino Linotype"/>
                <a:cs typeface="Palatino Linotype"/>
              </a:rPr>
              <a:t>receive</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correspondence.</a:t>
            </a:r>
            <a:endParaRPr sz="1000">
              <a:latin typeface="Palatino Linotype"/>
              <a:cs typeface="Palatino Linotype"/>
            </a:endParaRPr>
          </a:p>
        </p:txBody>
      </p:sp>
      <p:sp>
        <p:nvSpPr>
          <p:cNvPr id="10" name="object 10"/>
          <p:cNvSpPr txBox="1"/>
          <p:nvPr/>
        </p:nvSpPr>
        <p:spPr>
          <a:xfrm>
            <a:off x="4147820" y="5381236"/>
            <a:ext cx="3075305" cy="1739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17. Use of Electronic </a:t>
            </a:r>
            <a:r>
              <a:rPr sz="1000" b="1" spc="-5" dirty="0">
                <a:solidFill>
                  <a:srgbClr val="231F20"/>
                </a:solidFill>
                <a:latin typeface="Palatino Linotype"/>
                <a:cs typeface="Palatino Linotype"/>
              </a:rPr>
              <a:t>Versions </a:t>
            </a:r>
            <a:r>
              <a:rPr sz="1000" b="1" dirty="0">
                <a:solidFill>
                  <a:srgbClr val="231F20"/>
                </a:solidFill>
                <a:latin typeface="Palatino Linotype"/>
                <a:cs typeface="Palatino Linotype"/>
              </a:rPr>
              <a:t>of this</a:t>
            </a:r>
            <a:r>
              <a:rPr sz="1000" b="1" spc="160" dirty="0">
                <a:solidFill>
                  <a:srgbClr val="231F20"/>
                </a:solidFill>
                <a:latin typeface="Palatino Linotype"/>
                <a:cs typeface="Palatino Linotype"/>
              </a:rPr>
              <a:t> </a:t>
            </a:r>
            <a:r>
              <a:rPr sz="1000" b="1" spc="0" dirty="0">
                <a:solidFill>
                  <a:srgbClr val="231F20"/>
                </a:solidFill>
                <a:latin typeface="Palatino Linotype"/>
                <a:cs typeface="Palatino Linotype"/>
              </a:rPr>
              <a:t>RFQ</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This RFQ is being made available by </a:t>
            </a:r>
            <a:r>
              <a:rPr sz="1000" spc="0" dirty="0">
                <a:solidFill>
                  <a:srgbClr val="231F20"/>
                </a:solidFill>
                <a:latin typeface="Palatino Linotype"/>
                <a:cs typeface="Palatino Linotype"/>
              </a:rPr>
              <a:t>electronic  </a:t>
            </a:r>
            <a:r>
              <a:rPr sz="1000" dirty="0">
                <a:solidFill>
                  <a:srgbClr val="231F20"/>
                </a:solidFill>
                <a:latin typeface="Palatino Linotype"/>
                <a:cs typeface="Palatino Linotype"/>
              </a:rPr>
              <a:t>means. If accepted by such means, the respondent  acknowledges and accepts full responsibility to  ensure that no changes are made to the RFQ. In the  event of conflict between a version of the RFQ in the  respondent’s possession and the version </a:t>
            </a:r>
            <a:r>
              <a:rPr sz="1000" spc="0" dirty="0">
                <a:solidFill>
                  <a:srgbClr val="231F20"/>
                </a:solidFill>
                <a:latin typeface="Palatino Linotype"/>
                <a:cs typeface="Palatino Linotype"/>
              </a:rPr>
              <a:t>maintained  </a:t>
            </a:r>
            <a:r>
              <a:rPr sz="1000" dirty="0">
                <a:solidFill>
                  <a:srgbClr val="231F20"/>
                </a:solidFill>
                <a:latin typeface="Palatino Linotype"/>
                <a:cs typeface="Palatino Linotype"/>
              </a:rPr>
              <a:t>by Central Health, the version maintained by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shall</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govern.</a:t>
            </a:r>
            <a:endParaRPr sz="1000">
              <a:latin typeface="Palatino Linotype"/>
              <a:cs typeface="Palatino Linotyp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23</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10936"/>
            <a:ext cx="3140075" cy="2628900"/>
          </a:xfrm>
          <a:prstGeom prst="rect">
            <a:avLst/>
          </a:prstGeom>
        </p:spPr>
        <p:txBody>
          <a:bodyPr vert="horz" wrap="square" lIns="0" tIns="12700" rIns="0" bIns="0" rtlCol="0">
            <a:spAutoFit/>
          </a:bodyPr>
          <a:lstStyle/>
          <a:p>
            <a:pPr marL="228600" marR="386715" indent="-215900">
              <a:lnSpc>
                <a:spcPct val="116700"/>
              </a:lnSpc>
              <a:spcBef>
                <a:spcPts val="100"/>
              </a:spcBef>
            </a:pPr>
            <a:r>
              <a:rPr sz="1000" b="1" dirty="0">
                <a:solidFill>
                  <a:srgbClr val="231F20"/>
                </a:solidFill>
                <a:latin typeface="Palatino Linotype"/>
                <a:cs typeface="Palatino Linotype"/>
              </a:rPr>
              <a:t>18. Historically Underutilized Business </a:t>
            </a:r>
            <a:r>
              <a:rPr sz="1000" b="1" spc="0" dirty="0">
                <a:solidFill>
                  <a:srgbClr val="231F20"/>
                </a:solidFill>
                <a:latin typeface="Palatino Linotype"/>
                <a:cs typeface="Palatino Linotype"/>
              </a:rPr>
              <a:t>(HUB)  </a:t>
            </a:r>
            <a:r>
              <a:rPr sz="1000" b="1" dirty="0">
                <a:solidFill>
                  <a:srgbClr val="231F20"/>
                </a:solidFill>
                <a:latin typeface="Palatino Linotype"/>
                <a:cs typeface="Palatino Linotype"/>
              </a:rPr>
              <a:t>Program and Good Faith</a:t>
            </a:r>
            <a:r>
              <a:rPr sz="1000" b="1" spc="75" dirty="0">
                <a:solidFill>
                  <a:srgbClr val="231F20"/>
                </a:solidFill>
                <a:latin typeface="Palatino Linotype"/>
                <a:cs typeface="Palatino Linotype"/>
              </a:rPr>
              <a:t> </a:t>
            </a:r>
            <a:r>
              <a:rPr sz="1000" b="1" spc="-15" dirty="0">
                <a:solidFill>
                  <a:srgbClr val="231F20"/>
                </a:solidFill>
                <a:latin typeface="Palatino Linotype"/>
                <a:cs typeface="Palatino Linotype"/>
              </a:rPr>
              <a:t>Effort</a:t>
            </a:r>
            <a:endParaRPr sz="1000">
              <a:latin typeface="Palatino Linotype"/>
              <a:cs typeface="Palatino Linotype"/>
            </a:endParaRPr>
          </a:p>
          <a:p>
            <a:pPr marL="12700" marR="432434">
              <a:lnSpc>
                <a:spcPct val="116700"/>
              </a:lnSpc>
              <a:spcBef>
                <a:spcPts val="450"/>
              </a:spcBef>
            </a:pPr>
            <a:r>
              <a:rPr sz="1000" dirty="0">
                <a:solidFill>
                  <a:srgbClr val="231F20"/>
                </a:solidFill>
                <a:latin typeface="Palatino Linotype"/>
                <a:cs typeface="Palatino Linotype"/>
              </a:rPr>
              <a:t>It is Central Health’s policy that HUBs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the maximum opportunity to participate in the  performance of Central Health’s contracts</a:t>
            </a:r>
            <a:r>
              <a:rPr sz="1000" spc="200" dirty="0">
                <a:solidFill>
                  <a:srgbClr val="231F20"/>
                </a:solidFill>
                <a:latin typeface="Palatino Linotype"/>
                <a:cs typeface="Palatino Linotype"/>
              </a:rPr>
              <a:t> </a:t>
            </a:r>
            <a:r>
              <a:rPr sz="1000" spc="0" dirty="0">
                <a:solidFill>
                  <a:srgbClr val="231F20"/>
                </a:solidFill>
                <a:latin typeface="Palatino Linotype"/>
                <a:cs typeface="Palatino Linotype"/>
              </a:rPr>
              <a:t>and</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subcontracts. Respondents shall be required to </a:t>
            </a:r>
            <a:r>
              <a:rPr sz="1000" spc="0" dirty="0">
                <a:solidFill>
                  <a:srgbClr val="231F20"/>
                </a:solidFill>
                <a:latin typeface="Palatino Linotype"/>
                <a:cs typeface="Palatino Linotype"/>
              </a:rPr>
              <a:t>make  </a:t>
            </a:r>
            <a:r>
              <a:rPr sz="1000" dirty="0">
                <a:solidFill>
                  <a:srgbClr val="231F20"/>
                </a:solidFill>
                <a:latin typeface="Palatino Linotype"/>
                <a:cs typeface="Palatino Linotype"/>
              </a:rPr>
              <a:t>a good faith effort to take all necessary and reasonable  steps to ensure HUBs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the maximum </a:t>
            </a:r>
            <a:r>
              <a:rPr sz="1000" spc="0" dirty="0">
                <a:solidFill>
                  <a:srgbClr val="231F20"/>
                </a:solidFill>
                <a:latin typeface="Palatino Linotype"/>
                <a:cs typeface="Palatino Linotype"/>
              </a:rPr>
              <a:t>opportunity  </a:t>
            </a:r>
            <a:r>
              <a:rPr sz="1000" dirty="0">
                <a:solidFill>
                  <a:srgbClr val="231F20"/>
                </a:solidFill>
                <a:latin typeface="Palatino Linotype"/>
                <a:cs typeface="Palatino Linotype"/>
              </a:rPr>
              <a:t>to participate as contractors and</a:t>
            </a:r>
            <a:r>
              <a:rPr sz="1000" spc="130" dirty="0">
                <a:solidFill>
                  <a:srgbClr val="231F20"/>
                </a:solidFill>
                <a:latin typeface="Palatino Linotype"/>
                <a:cs typeface="Palatino Linotype"/>
              </a:rPr>
              <a:t> </a:t>
            </a:r>
            <a:r>
              <a:rPr sz="1000" spc="0" dirty="0">
                <a:solidFill>
                  <a:srgbClr val="231F20"/>
                </a:solidFill>
                <a:latin typeface="Palatino Linotype"/>
                <a:cs typeface="Palatino Linotype"/>
              </a:rPr>
              <a:t>subcontractors.</a:t>
            </a:r>
            <a:endParaRPr sz="1000">
              <a:latin typeface="Palatino Linotype"/>
              <a:cs typeface="Palatino Linotype"/>
            </a:endParaRPr>
          </a:p>
          <a:p>
            <a:pPr marL="12700" marR="153670">
              <a:lnSpc>
                <a:spcPct val="116700"/>
              </a:lnSpc>
              <a:spcBef>
                <a:spcPts val="445"/>
              </a:spcBef>
            </a:pPr>
            <a:r>
              <a:rPr sz="1000" dirty="0">
                <a:solidFill>
                  <a:srgbClr val="231F20"/>
                </a:solidFill>
                <a:latin typeface="Palatino Linotype"/>
                <a:cs typeface="Palatino Linotype"/>
              </a:rPr>
              <a:t>To be eligible under this program, HUB </a:t>
            </a:r>
            <a:r>
              <a:rPr sz="1000" spc="0" dirty="0">
                <a:solidFill>
                  <a:srgbClr val="231F20"/>
                </a:solidFill>
                <a:latin typeface="Palatino Linotype"/>
                <a:cs typeface="Palatino Linotype"/>
              </a:rPr>
              <a:t>contractors  </a:t>
            </a:r>
            <a:r>
              <a:rPr sz="1000" dirty="0">
                <a:solidFill>
                  <a:srgbClr val="231F20"/>
                </a:solidFill>
                <a:latin typeface="Palatino Linotype"/>
                <a:cs typeface="Palatino Linotype"/>
              </a:rPr>
              <a:t>and subcontractors must be certified as a HUB,  Minority/Women-Owned Business Enterprises,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Disadvantaged Business Enterprise by a recognized  governmental program, such</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as:</a:t>
            </a:r>
            <a:endParaRPr sz="1000">
              <a:latin typeface="Palatino Linotype"/>
              <a:cs typeface="Palatino Linotype"/>
            </a:endParaRPr>
          </a:p>
        </p:txBody>
      </p:sp>
      <p:sp>
        <p:nvSpPr>
          <p:cNvPr id="12" name="object 12"/>
          <p:cNvSpPr txBox="1"/>
          <p:nvPr/>
        </p:nvSpPr>
        <p:spPr>
          <a:xfrm>
            <a:off x="444500" y="4314436"/>
            <a:ext cx="2464435" cy="963930"/>
          </a:xfrm>
          <a:prstGeom prst="rect">
            <a:avLst/>
          </a:prstGeom>
        </p:spPr>
        <p:txBody>
          <a:bodyPr vert="horz" wrap="square" lIns="0" tIns="95250" rIns="0" bIns="0" rtlCol="0">
            <a:spAutoFit/>
          </a:bodyPr>
          <a:lstStyle/>
          <a:p>
            <a:pPr marL="241300" indent="-228600">
              <a:lnSpc>
                <a:spcPct val="100000"/>
              </a:lnSpc>
              <a:spcBef>
                <a:spcPts val="750"/>
              </a:spcBef>
              <a:buChar char="•"/>
              <a:tabLst>
                <a:tab pos="240665" algn="l"/>
                <a:tab pos="241300" algn="l"/>
              </a:tabLst>
            </a:pPr>
            <a:r>
              <a:rPr sz="1000" dirty="0">
                <a:solidFill>
                  <a:srgbClr val="231F20"/>
                </a:solidFill>
                <a:latin typeface="Palatino Linotype"/>
                <a:cs typeface="Palatino Linotype"/>
              </a:rPr>
              <a:t>City of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Municipal</a:t>
            </a:r>
            <a:r>
              <a:rPr sz="1000" spc="175" dirty="0">
                <a:solidFill>
                  <a:srgbClr val="231F20"/>
                </a:solidFill>
                <a:latin typeface="Palatino Linotype"/>
                <a:cs typeface="Palatino Linotype"/>
              </a:rPr>
              <a:t> </a:t>
            </a:r>
            <a:r>
              <a:rPr sz="1000" dirty="0">
                <a:solidFill>
                  <a:srgbClr val="231F20"/>
                </a:solidFill>
                <a:latin typeface="Palatino Linotype"/>
                <a:cs typeface="Palatino Linotype"/>
              </a:rPr>
              <a:t>Government;</a:t>
            </a:r>
            <a:endParaRPr sz="1000">
              <a:latin typeface="Palatino Linotype"/>
              <a:cs typeface="Palatino Linotype"/>
            </a:endParaRPr>
          </a:p>
          <a:p>
            <a:pPr marL="241300" indent="-228600">
              <a:lnSpc>
                <a:spcPct val="100000"/>
              </a:lnSpc>
              <a:spcBef>
                <a:spcPts val="650"/>
              </a:spcBef>
              <a:buChar char="•"/>
              <a:tabLst>
                <a:tab pos="240665" algn="l"/>
                <a:tab pos="241300" algn="l"/>
              </a:tabLst>
            </a:pP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Unified Certification</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Program;</a:t>
            </a:r>
            <a:endParaRPr sz="1000">
              <a:latin typeface="Palatino Linotype"/>
              <a:cs typeface="Palatino Linotype"/>
            </a:endParaRPr>
          </a:p>
          <a:p>
            <a:pPr marL="241300" indent="-228600">
              <a:lnSpc>
                <a:spcPct val="100000"/>
              </a:lnSpc>
              <a:spcBef>
                <a:spcPts val="650"/>
              </a:spcBef>
              <a:buChar char="•"/>
              <a:tabLst>
                <a:tab pos="240665" algn="l"/>
                <a:tab pos="241300" algn="l"/>
              </a:tabLst>
            </a:pPr>
            <a:r>
              <a:rPr sz="1000" dirty="0">
                <a:solidFill>
                  <a:srgbClr val="231F20"/>
                </a:solidFill>
                <a:latin typeface="Palatino Linotype"/>
                <a:cs typeface="Palatino Linotype"/>
              </a:rPr>
              <a:t>State of </a:t>
            </a:r>
            <a:r>
              <a:rPr sz="1000" spc="-10" dirty="0">
                <a:solidFill>
                  <a:srgbClr val="231F20"/>
                </a:solidFill>
                <a:latin typeface="Palatino Linotype"/>
                <a:cs typeface="Palatino Linotype"/>
              </a:rPr>
              <a:t>Texas;</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or</a:t>
            </a:r>
            <a:endParaRPr sz="1000">
              <a:latin typeface="Palatino Linotype"/>
              <a:cs typeface="Palatino Linotype"/>
            </a:endParaRPr>
          </a:p>
          <a:p>
            <a:pPr marL="241300" indent="-228600">
              <a:lnSpc>
                <a:spcPct val="100000"/>
              </a:lnSpc>
              <a:spcBef>
                <a:spcPts val="640"/>
              </a:spcBef>
              <a:buChar char="•"/>
              <a:tabLst>
                <a:tab pos="240665" algn="l"/>
                <a:tab pos="241300" algn="l"/>
              </a:tabLst>
            </a:pPr>
            <a:r>
              <a:rPr sz="1000" dirty="0">
                <a:solidFill>
                  <a:srgbClr val="231F20"/>
                </a:solidFill>
                <a:latin typeface="Palatino Linotype"/>
                <a:cs typeface="Palatino Linotype"/>
              </a:rPr>
              <a:t>Other</a:t>
            </a:r>
            <a:endParaRPr sz="1000">
              <a:latin typeface="Palatino Linotype"/>
              <a:cs typeface="Palatino Linotype"/>
            </a:endParaRPr>
          </a:p>
        </p:txBody>
      </p:sp>
      <p:sp>
        <p:nvSpPr>
          <p:cNvPr id="13" name="object 13"/>
          <p:cNvSpPr txBox="1"/>
          <p:nvPr/>
        </p:nvSpPr>
        <p:spPr>
          <a:xfrm>
            <a:off x="444500" y="5310014"/>
            <a:ext cx="3065780" cy="7366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To the extent practical and consistent with </a:t>
            </a:r>
            <a:r>
              <a:rPr sz="1000" spc="0" dirty="0">
                <a:solidFill>
                  <a:srgbClr val="231F20"/>
                </a:solidFill>
                <a:latin typeface="Palatino Linotype"/>
                <a:cs typeface="Palatino Linotype"/>
              </a:rPr>
              <a:t>standard  </a:t>
            </a:r>
            <a:r>
              <a:rPr sz="1000" dirty="0">
                <a:solidFill>
                  <a:srgbClr val="231F20"/>
                </a:solidFill>
                <a:latin typeface="Palatino Linotype"/>
                <a:cs typeface="Palatino Linotype"/>
              </a:rPr>
              <a:t>and prudent industry practices, minimum good </a:t>
            </a:r>
            <a:r>
              <a:rPr sz="1000" spc="0" dirty="0">
                <a:solidFill>
                  <a:srgbClr val="231F20"/>
                </a:solidFill>
                <a:latin typeface="Palatino Linotype"/>
                <a:cs typeface="Palatino Linotype"/>
              </a:rPr>
              <a:t>faith  </a:t>
            </a:r>
            <a:r>
              <a:rPr sz="1000" dirty="0">
                <a:solidFill>
                  <a:srgbClr val="231F20"/>
                </a:solidFill>
                <a:latin typeface="Palatino Linotype"/>
                <a:cs typeface="Palatino Linotype"/>
              </a:rPr>
              <a:t>efforts may include the following but are not limited  to:</a:t>
            </a:r>
            <a:endParaRPr sz="1000">
              <a:latin typeface="Palatino Linotype"/>
              <a:cs typeface="Palatino Linotype"/>
            </a:endParaRPr>
          </a:p>
        </p:txBody>
      </p:sp>
      <p:sp>
        <p:nvSpPr>
          <p:cNvPr id="14" name="object 14"/>
          <p:cNvSpPr txBox="1"/>
          <p:nvPr/>
        </p:nvSpPr>
        <p:spPr>
          <a:xfrm>
            <a:off x="444500" y="6078364"/>
            <a:ext cx="3161030" cy="2451100"/>
          </a:xfrm>
          <a:prstGeom prst="rect">
            <a:avLst/>
          </a:prstGeom>
        </p:spPr>
        <p:txBody>
          <a:bodyPr vert="horz" wrap="square" lIns="0" tIns="12700" rIns="0" bIns="0" rtlCol="0">
            <a:spAutoFit/>
          </a:bodyPr>
          <a:lstStyle/>
          <a:p>
            <a:pPr marL="241300" marR="31496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Dividing the project into the smallest </a:t>
            </a:r>
            <a:r>
              <a:rPr sz="1000" spc="0" dirty="0">
                <a:solidFill>
                  <a:srgbClr val="231F20"/>
                </a:solidFill>
                <a:latin typeface="Palatino Linotype"/>
                <a:cs typeface="Palatino Linotype"/>
              </a:rPr>
              <a:t>feasible  </a:t>
            </a:r>
            <a:r>
              <a:rPr sz="1000" dirty="0">
                <a:solidFill>
                  <a:srgbClr val="231F20"/>
                </a:solidFill>
                <a:latin typeface="Palatino Linotype"/>
                <a:cs typeface="Palatino Linotype"/>
              </a:rPr>
              <a:t>portions, to allow for maximum HUB  subcontractor</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participation;</a:t>
            </a:r>
            <a:endParaRPr sz="1000">
              <a:latin typeface="Palatino Linotype"/>
              <a:cs typeface="Palatino Linotype"/>
            </a:endParaRPr>
          </a:p>
          <a:p>
            <a:pPr marL="241300" marR="278765"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Providing to HUBs that exhibited genuine  interest in bidding on a subcontract </a:t>
            </a:r>
            <a:r>
              <a:rPr sz="1000" spc="0" dirty="0">
                <a:solidFill>
                  <a:srgbClr val="231F20"/>
                </a:solidFill>
                <a:latin typeface="Palatino Linotype"/>
                <a:cs typeface="Palatino Linotype"/>
              </a:rPr>
              <a:t>adequate  </a:t>
            </a:r>
            <a:r>
              <a:rPr sz="1000" dirty="0">
                <a:solidFill>
                  <a:srgbClr val="231F20"/>
                </a:solidFill>
                <a:latin typeface="Palatino Linotype"/>
                <a:cs typeface="Palatino Linotype"/>
              </a:rPr>
              <a:t>information regarding the project (i.e. plans,  specifications, scope of work, bonding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insurance requirements and a point of </a:t>
            </a:r>
            <a:r>
              <a:rPr sz="1000" spc="0" dirty="0">
                <a:solidFill>
                  <a:srgbClr val="231F20"/>
                </a:solidFill>
                <a:latin typeface="Palatino Linotype"/>
                <a:cs typeface="Palatino Linotype"/>
              </a:rPr>
              <a:t>contact  </a:t>
            </a:r>
            <a:r>
              <a:rPr sz="1000" dirty="0">
                <a:solidFill>
                  <a:srgbClr val="231F20"/>
                </a:solidFill>
                <a:latin typeface="Palatino Linotype"/>
                <a:cs typeface="Palatino Linotype"/>
              </a:rPr>
              <a:t>within respondent’s</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organization);</a:t>
            </a:r>
            <a:endParaRPr sz="1000">
              <a:latin typeface="Palatino Linotype"/>
              <a:cs typeface="Palatino Linotype"/>
            </a:endParaRPr>
          </a:p>
          <a:p>
            <a:pPr marL="241300" marR="5080" indent="-228600">
              <a:lnSpc>
                <a:spcPct val="116700"/>
              </a:lnSpc>
              <a:spcBef>
                <a:spcPts val="445"/>
              </a:spcBef>
              <a:buChar char="•"/>
              <a:tabLst>
                <a:tab pos="240665" algn="l"/>
                <a:tab pos="241300" algn="l"/>
              </a:tabLst>
            </a:pPr>
            <a:r>
              <a:rPr sz="1000" dirty="0">
                <a:solidFill>
                  <a:srgbClr val="231F20"/>
                </a:solidFill>
                <a:latin typeface="Palatino Linotype"/>
                <a:cs typeface="Palatino Linotype"/>
              </a:rPr>
              <a:t>Notifying, in writing, three or more HUBs for </a:t>
            </a:r>
            <a:r>
              <a:rPr sz="1000" spc="0" dirty="0">
                <a:solidFill>
                  <a:srgbClr val="231F20"/>
                </a:solidFill>
                <a:latin typeface="Palatino Linotype"/>
                <a:cs typeface="Palatino Linotype"/>
              </a:rPr>
              <a:t>each  </a:t>
            </a:r>
            <a:r>
              <a:rPr sz="1000" dirty="0">
                <a:solidFill>
                  <a:srgbClr val="231F20"/>
                </a:solidFill>
                <a:latin typeface="Palatino Linotype"/>
                <a:cs typeface="Palatino Linotype"/>
              </a:rPr>
              <a:t>scope of work, allowing no less than </a:t>
            </a:r>
            <a:r>
              <a:rPr sz="1000" spc="-10" dirty="0">
                <a:solidFill>
                  <a:srgbClr val="231F20"/>
                </a:solidFill>
                <a:latin typeface="Palatino Linotype"/>
                <a:cs typeface="Palatino Linotype"/>
              </a:rPr>
              <a:t>five </a:t>
            </a:r>
            <a:r>
              <a:rPr sz="1000" spc="0" dirty="0">
                <a:solidFill>
                  <a:srgbClr val="231F20"/>
                </a:solidFill>
                <a:latin typeface="Palatino Linotype"/>
                <a:cs typeface="Palatino Linotype"/>
              </a:rPr>
              <a:t>working  </a:t>
            </a:r>
            <a:r>
              <a:rPr sz="1000" dirty="0">
                <a:solidFill>
                  <a:srgbClr val="231F20"/>
                </a:solidFill>
                <a:latin typeface="Palatino Linotype"/>
                <a:cs typeface="Palatino Linotype"/>
              </a:rPr>
              <a:t>days prior to bid submission, of the planned </a:t>
            </a:r>
            <a:r>
              <a:rPr sz="1000" spc="0" dirty="0">
                <a:solidFill>
                  <a:srgbClr val="231F20"/>
                </a:solidFill>
                <a:latin typeface="Palatino Linotype"/>
                <a:cs typeface="Palatino Linotype"/>
              </a:rPr>
              <a:t>work  </a:t>
            </a:r>
            <a:r>
              <a:rPr sz="1000" dirty="0">
                <a:solidFill>
                  <a:srgbClr val="231F20"/>
                </a:solidFill>
                <a:latin typeface="Palatino Linotype"/>
                <a:cs typeface="Palatino Linotype"/>
              </a:rPr>
              <a:t>to be subcontracted;</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and</a:t>
            </a:r>
            <a:endParaRPr sz="1000">
              <a:latin typeface="Palatino Linotype"/>
              <a:cs typeface="Palatino Linotype"/>
            </a:endParaRPr>
          </a:p>
        </p:txBody>
      </p:sp>
      <p:sp>
        <p:nvSpPr>
          <p:cNvPr id="15" name="object 15"/>
          <p:cNvSpPr txBox="1"/>
          <p:nvPr/>
        </p:nvSpPr>
        <p:spPr>
          <a:xfrm>
            <a:off x="3919220" y="1710936"/>
            <a:ext cx="3061970" cy="914400"/>
          </a:xfrm>
          <a:prstGeom prst="rect">
            <a:avLst/>
          </a:prstGeom>
        </p:spPr>
        <p:txBody>
          <a:bodyPr vert="horz" wrap="square" lIns="0" tIns="12700" rIns="0" bIns="0" rtlCol="0">
            <a:spAutoFit/>
          </a:bodyPr>
          <a:lstStyle/>
          <a:p>
            <a:pPr marL="241300" marR="13716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Providing notice of opportunities to </a:t>
            </a:r>
            <a:r>
              <a:rPr sz="1000" spc="0" dirty="0">
                <a:solidFill>
                  <a:srgbClr val="231F20"/>
                </a:solidFill>
                <a:latin typeface="Palatino Linotype"/>
                <a:cs typeface="Palatino Linotype"/>
              </a:rPr>
              <a:t>minority  </a:t>
            </a:r>
            <a:r>
              <a:rPr sz="1000" dirty="0">
                <a:solidFill>
                  <a:srgbClr val="231F20"/>
                </a:solidFill>
                <a:latin typeface="Palatino Linotype"/>
                <a:cs typeface="Palatino Linotype"/>
              </a:rPr>
              <a:t>or women trade organizations or</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development</a:t>
            </a:r>
            <a:endParaRPr sz="1000">
              <a:latin typeface="Palatino Linotype"/>
              <a:cs typeface="Palatino Linotype"/>
            </a:endParaRPr>
          </a:p>
          <a:p>
            <a:pPr marL="241300" marR="5080" algn="just">
              <a:lnSpc>
                <a:spcPct val="116700"/>
              </a:lnSpc>
            </a:pPr>
            <a:r>
              <a:rPr sz="1000" dirty="0">
                <a:solidFill>
                  <a:srgbClr val="231F20"/>
                </a:solidFill>
                <a:latin typeface="Palatino Linotype"/>
                <a:cs typeface="Palatino Linotype"/>
              </a:rPr>
              <a:t>centers to assist in identifying potential HUBs by  disseminating the information to their </a:t>
            </a:r>
            <a:r>
              <a:rPr sz="1000" spc="0" dirty="0">
                <a:solidFill>
                  <a:srgbClr val="231F20"/>
                </a:solidFill>
                <a:latin typeface="Palatino Linotype"/>
                <a:cs typeface="Palatino Linotype"/>
              </a:rPr>
              <a:t>members/  </a:t>
            </a:r>
            <a:r>
              <a:rPr sz="1000" dirty="0">
                <a:solidFill>
                  <a:srgbClr val="231F20"/>
                </a:solidFill>
                <a:latin typeface="Palatino Linotype"/>
                <a:cs typeface="Palatino Linotype"/>
              </a:rPr>
              <a:t>participants.</a:t>
            </a:r>
            <a:endParaRPr sz="1000">
              <a:latin typeface="Palatino Linotype"/>
              <a:cs typeface="Palatino Linotype"/>
            </a:endParaRPr>
          </a:p>
        </p:txBody>
      </p:sp>
      <p:sp>
        <p:nvSpPr>
          <p:cNvPr id="16" name="object 16"/>
          <p:cNvSpPr txBox="1"/>
          <p:nvPr/>
        </p:nvSpPr>
        <p:spPr>
          <a:xfrm>
            <a:off x="3919220" y="2657086"/>
            <a:ext cx="3159125" cy="2451100"/>
          </a:xfrm>
          <a:prstGeom prst="rect">
            <a:avLst/>
          </a:prstGeom>
        </p:spPr>
        <p:txBody>
          <a:bodyPr vert="horz" wrap="square" lIns="0" tIns="12700" rIns="0" bIns="0" rtlCol="0">
            <a:spAutoFit/>
          </a:bodyPr>
          <a:lstStyle/>
          <a:p>
            <a:pPr marL="12700" marR="125730">
              <a:lnSpc>
                <a:spcPct val="116700"/>
              </a:lnSpc>
              <a:spcBef>
                <a:spcPts val="100"/>
              </a:spcBef>
            </a:pPr>
            <a:r>
              <a:rPr sz="1000" dirty="0">
                <a:solidFill>
                  <a:srgbClr val="231F20"/>
                </a:solidFill>
                <a:latin typeface="Palatino Linotype"/>
                <a:cs typeface="Palatino Linotype"/>
              </a:rPr>
              <a:t>In the RFP process, Step 2 of the solicitation process,  additional information regarding HUB outreach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engagement for this Central Health project will be  required.</a:t>
            </a:r>
            <a:endParaRPr sz="1000">
              <a:latin typeface="Palatino Linotype"/>
              <a:cs typeface="Palatino Linotype"/>
            </a:endParaRPr>
          </a:p>
          <a:p>
            <a:pPr marL="12700">
              <a:lnSpc>
                <a:spcPct val="100000"/>
              </a:lnSpc>
              <a:spcBef>
                <a:spcPts val="650"/>
              </a:spcBef>
            </a:pPr>
            <a:r>
              <a:rPr sz="1000" b="1" dirty="0">
                <a:solidFill>
                  <a:srgbClr val="231F20"/>
                </a:solidFill>
                <a:latin typeface="Palatino Linotype"/>
                <a:cs typeface="Palatino Linotype"/>
              </a:rPr>
              <a:t>19. Suspension and Debarment</a:t>
            </a:r>
            <a:r>
              <a:rPr sz="1000" b="1" spc="100" dirty="0">
                <a:solidFill>
                  <a:srgbClr val="231F20"/>
                </a:solidFill>
                <a:latin typeface="Palatino Linotype"/>
                <a:cs typeface="Palatino Linotype"/>
              </a:rPr>
              <a:t> </a:t>
            </a:r>
            <a:r>
              <a:rPr sz="1000" b="1" spc="0" dirty="0">
                <a:solidFill>
                  <a:srgbClr val="231F20"/>
                </a:solidFill>
                <a:latin typeface="Palatino Linotype"/>
                <a:cs typeface="Palatino Linotype"/>
              </a:rPr>
              <a:t>Requirement</a:t>
            </a:r>
            <a:endParaRPr sz="1000">
              <a:latin typeface="Palatino Linotype"/>
              <a:cs typeface="Palatino Linotype"/>
            </a:endParaRPr>
          </a:p>
          <a:p>
            <a:pPr marL="12700" marR="5080">
              <a:lnSpc>
                <a:spcPct val="116700"/>
              </a:lnSpc>
              <a:spcBef>
                <a:spcPts val="450"/>
              </a:spcBef>
            </a:pP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the proposal stage (Step 2), the respondent </a:t>
            </a:r>
            <a:r>
              <a:rPr sz="1000" spc="0" dirty="0">
                <a:solidFill>
                  <a:srgbClr val="231F20"/>
                </a:solidFill>
                <a:latin typeface="Palatino Linotype"/>
                <a:cs typeface="Palatino Linotype"/>
              </a:rPr>
              <a:t>shall  </a:t>
            </a:r>
            <a:r>
              <a:rPr sz="1000" dirty="0">
                <a:solidFill>
                  <a:srgbClr val="231F20"/>
                </a:solidFill>
                <a:latin typeface="Palatino Linotype"/>
                <a:cs typeface="Palatino Linotype"/>
              </a:rPr>
              <a:t>certify, by signing the agreement attached hereto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Acknowledgement of Receipt Form, Attachment A  that to the best of its </a:t>
            </a:r>
            <a:r>
              <a:rPr sz="1000" spc="-5" dirty="0">
                <a:solidFill>
                  <a:srgbClr val="231F20"/>
                </a:solidFill>
                <a:latin typeface="Palatino Linotype"/>
                <a:cs typeface="Palatino Linotype"/>
              </a:rPr>
              <a:t>knowledge </a:t>
            </a:r>
            <a:r>
              <a:rPr sz="1000" dirty="0">
                <a:solidFill>
                  <a:srgbClr val="231F20"/>
                </a:solidFill>
                <a:latin typeface="Palatino Linotype"/>
                <a:cs typeface="Palatino Linotype"/>
              </a:rPr>
              <a:t>and belief that the  respondent and/or its principals are not or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not  been debarred, suspended, proposed for debarment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declared ineligible for the </a:t>
            </a:r>
            <a:r>
              <a:rPr sz="1000" spc="-5" dirty="0">
                <a:solidFill>
                  <a:srgbClr val="231F20"/>
                </a:solidFill>
                <a:latin typeface="Palatino Linotype"/>
                <a:cs typeface="Palatino Linotype"/>
              </a:rPr>
              <a:t>award </a:t>
            </a:r>
            <a:r>
              <a:rPr sz="1000" dirty="0">
                <a:solidFill>
                  <a:srgbClr val="231F20"/>
                </a:solidFill>
                <a:latin typeface="Palatino Linotype"/>
                <a:cs typeface="Palatino Linotype"/>
              </a:rPr>
              <a:t>of contracts by </a:t>
            </a:r>
            <a:r>
              <a:rPr sz="1000" spc="0" dirty="0">
                <a:solidFill>
                  <a:srgbClr val="231F20"/>
                </a:solidFill>
                <a:latin typeface="Palatino Linotype"/>
                <a:cs typeface="Palatino Linotype"/>
              </a:rPr>
              <a:t>any  </a:t>
            </a:r>
            <a:r>
              <a:rPr sz="1000" dirty="0">
                <a:solidFill>
                  <a:srgbClr val="231F20"/>
                </a:solidFill>
                <a:latin typeface="Palatino Linotype"/>
                <a:cs typeface="Palatino Linotype"/>
              </a:rPr>
              <a:t>federal department or</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district.</a:t>
            </a:r>
            <a:endParaRPr sz="1000">
              <a:latin typeface="Palatino Linotype"/>
              <a:cs typeface="Palatino Linotype"/>
            </a:endParaRPr>
          </a:p>
        </p:txBody>
      </p:sp>
      <p:sp>
        <p:nvSpPr>
          <p:cNvPr id="17" name="object 17"/>
          <p:cNvSpPr txBox="1"/>
          <p:nvPr/>
        </p:nvSpPr>
        <p:spPr>
          <a:xfrm>
            <a:off x="3919220" y="5203436"/>
            <a:ext cx="3112135" cy="2095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20. </a:t>
            </a:r>
            <a:r>
              <a:rPr sz="1000" b="1" spc="-5" dirty="0">
                <a:solidFill>
                  <a:srgbClr val="231F20"/>
                </a:solidFill>
                <a:latin typeface="Palatino Linotype"/>
                <a:cs typeface="Palatino Linotype"/>
              </a:rPr>
              <a:t>Conflict-of-Interest/Disclosure</a:t>
            </a:r>
            <a:r>
              <a:rPr sz="1000" b="1" spc="80" dirty="0">
                <a:solidFill>
                  <a:srgbClr val="231F20"/>
                </a:solidFill>
                <a:latin typeface="Palatino Linotype"/>
                <a:cs typeface="Palatino Linotype"/>
              </a:rPr>
              <a:t> </a:t>
            </a:r>
            <a:r>
              <a:rPr sz="1000" b="1" spc="0" dirty="0">
                <a:solidFill>
                  <a:srgbClr val="231F20"/>
                </a:solidFill>
                <a:latin typeface="Palatino Linotype"/>
                <a:cs typeface="Palatino Linotype"/>
              </a:rPr>
              <a:t>Questionnaires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Pursuant to Chapter 176 of the </a:t>
            </a:r>
            <a:r>
              <a:rPr sz="1000" spc="-10" dirty="0">
                <a:solidFill>
                  <a:srgbClr val="231F20"/>
                </a:solidFill>
                <a:latin typeface="Palatino Linotype"/>
                <a:cs typeface="Palatino Linotype"/>
              </a:rPr>
              <a:t>Texas </a:t>
            </a:r>
            <a:r>
              <a:rPr sz="1000" spc="0" dirty="0">
                <a:solidFill>
                  <a:srgbClr val="231F20"/>
                </a:solidFill>
                <a:latin typeface="Palatino Linotype"/>
                <a:cs typeface="Palatino Linotype"/>
              </a:rPr>
              <a:t>Local  </a:t>
            </a:r>
            <a:r>
              <a:rPr sz="1000" dirty="0">
                <a:solidFill>
                  <a:srgbClr val="231F20"/>
                </a:solidFill>
                <a:latin typeface="Palatino Linotype"/>
                <a:cs typeface="Palatino Linotype"/>
              </a:rPr>
              <a:t>Government Code, entities submitting responses  during the RFQ stage of the Developer </a:t>
            </a:r>
            <a:r>
              <a:rPr sz="1000" spc="0" dirty="0">
                <a:solidFill>
                  <a:srgbClr val="231F20"/>
                </a:solidFill>
                <a:latin typeface="Palatino Linotype"/>
                <a:cs typeface="Palatino Linotype"/>
              </a:rPr>
              <a:t>Solicitation  </a:t>
            </a:r>
            <a:r>
              <a:rPr sz="1000" dirty="0">
                <a:solidFill>
                  <a:srgbClr val="231F20"/>
                </a:solidFill>
                <a:latin typeface="Palatino Linotype"/>
                <a:cs typeface="Palatino Linotype"/>
              </a:rPr>
              <a:t>Process shall be required to complete and submit the  Conflict-of-Interest Questionnaire (CIQ) attached to  this RFQ as Attachment B. For additional information  concerning the </a:t>
            </a:r>
            <a:r>
              <a:rPr sz="1000" spc="-5" dirty="0">
                <a:solidFill>
                  <a:srgbClr val="231F20"/>
                </a:solidFill>
                <a:latin typeface="Palatino Linotype"/>
                <a:cs typeface="Palatino Linotype"/>
              </a:rPr>
              <a:t>submittal </a:t>
            </a:r>
            <a:r>
              <a:rPr sz="1000" dirty="0">
                <a:solidFill>
                  <a:srgbClr val="231F20"/>
                </a:solidFill>
                <a:latin typeface="Palatino Linotype"/>
                <a:cs typeface="Palatino Linotype"/>
              </a:rPr>
              <a:t>of the CIQ, visit </a:t>
            </a:r>
            <a:r>
              <a:rPr sz="1000" u="sng" spc="0" dirty="0">
                <a:solidFill>
                  <a:srgbClr val="205E9E"/>
                </a:solidFill>
                <a:uFill>
                  <a:solidFill>
                    <a:srgbClr val="205E9E"/>
                  </a:solidFill>
                </a:uFill>
                <a:latin typeface="Palatino Linotype"/>
                <a:cs typeface="Palatino Linotype"/>
                <a:hlinkClick r:id="rId4"/>
              </a:rPr>
              <a:t>www. </a:t>
            </a:r>
            <a:r>
              <a:rPr sz="1000" spc="0" dirty="0">
                <a:solidFill>
                  <a:srgbClr val="205E9E"/>
                </a:solidFill>
                <a:latin typeface="Palatino Linotype"/>
                <a:cs typeface="Palatino Linotype"/>
              </a:rPr>
              <a:t> </a:t>
            </a:r>
            <a:r>
              <a:rPr sz="1000" u="sng" dirty="0">
                <a:solidFill>
                  <a:srgbClr val="205E9E"/>
                </a:solidFill>
                <a:uFill>
                  <a:solidFill>
                    <a:srgbClr val="205E9E"/>
                  </a:solidFill>
                </a:uFill>
                <a:latin typeface="Palatino Linotype"/>
                <a:cs typeface="Palatino Linotype"/>
                <a:hlinkClick r:id="rId4"/>
              </a:rPr>
              <a:t>centralhealth.net/purchasing/conflict-of-interest- </a:t>
            </a:r>
            <a:r>
              <a:rPr sz="1000" dirty="0">
                <a:solidFill>
                  <a:srgbClr val="205E9E"/>
                </a:solidFill>
                <a:latin typeface="Palatino Linotype"/>
                <a:cs typeface="Palatino Linotype"/>
              </a:rPr>
              <a:t> </a:t>
            </a:r>
            <a:r>
              <a:rPr sz="1000" u="sng" dirty="0">
                <a:solidFill>
                  <a:srgbClr val="205E9E"/>
                </a:solidFill>
                <a:uFill>
                  <a:solidFill>
                    <a:srgbClr val="205E9E"/>
                  </a:solidFill>
                </a:uFill>
                <a:latin typeface="Palatino Linotype"/>
                <a:cs typeface="Palatino Linotype"/>
                <a:hlinkClick r:id="rId4"/>
              </a:rPr>
              <a:t>disclosures/conflict-of-interest-questionnaires-link-to- </a:t>
            </a:r>
            <a:r>
              <a:rPr sz="1000" dirty="0">
                <a:solidFill>
                  <a:srgbClr val="205E9E"/>
                </a:solidFill>
                <a:latin typeface="Palatino Linotype"/>
                <a:cs typeface="Palatino Linotype"/>
              </a:rPr>
              <a:t> </a:t>
            </a:r>
            <a:r>
              <a:rPr sz="1000" u="sng" spc="0" dirty="0">
                <a:solidFill>
                  <a:srgbClr val="205E9E"/>
                </a:solidFill>
                <a:uFill>
                  <a:solidFill>
                    <a:srgbClr val="205E9E"/>
                  </a:solidFill>
                </a:uFill>
                <a:latin typeface="Palatino Linotype"/>
                <a:cs typeface="Palatino Linotype"/>
                <a:hlinkClick r:id="rId4"/>
              </a:rPr>
              <a:t>alphabetized-list/</a:t>
            </a:r>
            <a:endParaRPr sz="1000">
              <a:latin typeface="Palatino Linotype"/>
              <a:cs typeface="Palatino Linotyp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4139" rIns="0" bIns="0" rtlCol="0">
            <a:spAutoFit/>
          </a:bodyPr>
          <a:lstStyle/>
          <a:p>
            <a:pPr marL="836930" marR="5080" indent="-622300">
              <a:lnSpc>
                <a:spcPts val="3600"/>
              </a:lnSpc>
              <a:spcBef>
                <a:spcPts val="819"/>
              </a:spcBef>
            </a:pPr>
            <a:r>
              <a:rPr spc="15" dirty="0">
                <a:solidFill>
                  <a:srgbClr val="F05133"/>
                </a:solidFill>
              </a:rPr>
              <a:t>III. </a:t>
            </a:r>
            <a:r>
              <a:rPr spc="25" dirty="0">
                <a:solidFill>
                  <a:srgbClr val="F05133"/>
                </a:solidFill>
              </a:rPr>
              <a:t>RESPONSE FORMAT AND  ORGANIZATION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25</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10936"/>
            <a:ext cx="3131820" cy="7366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This section describes the format and organization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respondent’s response. Failure to conform to these  specifications may result in the disqualification of the  response.</a:t>
            </a:r>
            <a:endParaRPr sz="1000">
              <a:latin typeface="Palatino Linotype"/>
              <a:cs typeface="Palatino Linotype"/>
            </a:endParaRPr>
          </a:p>
        </p:txBody>
      </p:sp>
      <p:sp>
        <p:nvSpPr>
          <p:cNvPr id="12" name="object 12"/>
          <p:cNvSpPr txBox="1"/>
          <p:nvPr/>
        </p:nvSpPr>
        <p:spPr>
          <a:xfrm>
            <a:off x="444500" y="2599936"/>
            <a:ext cx="178562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A. Number of</a:t>
            </a:r>
            <a:r>
              <a:rPr sz="1200" b="1" spc="65" dirty="0">
                <a:solidFill>
                  <a:srgbClr val="231F20"/>
                </a:solidFill>
                <a:latin typeface="Trebuchet MS"/>
                <a:cs typeface="Trebuchet MS"/>
              </a:rPr>
              <a:t> </a:t>
            </a:r>
            <a:r>
              <a:rPr sz="1200" b="1" spc="0" dirty="0">
                <a:solidFill>
                  <a:srgbClr val="231F20"/>
                </a:solidFill>
                <a:latin typeface="Trebuchet MS"/>
                <a:cs typeface="Trebuchet MS"/>
              </a:rPr>
              <a:t>Responses</a:t>
            </a:r>
            <a:endParaRPr sz="1200">
              <a:latin typeface="Trebuchet MS"/>
              <a:cs typeface="Trebuchet MS"/>
            </a:endParaRPr>
          </a:p>
        </p:txBody>
      </p:sp>
      <p:sp>
        <p:nvSpPr>
          <p:cNvPr id="13" name="object 13"/>
          <p:cNvSpPr txBox="1"/>
          <p:nvPr/>
        </p:nvSpPr>
        <p:spPr>
          <a:xfrm>
            <a:off x="444500" y="2980936"/>
            <a:ext cx="260858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Palatino Linotype"/>
                <a:cs typeface="Palatino Linotype"/>
              </a:rPr>
              <a:t>Respondents shall submit only one</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p:txBody>
      </p:sp>
      <p:sp>
        <p:nvSpPr>
          <p:cNvPr id="14" name="object 14"/>
          <p:cNvSpPr txBox="1"/>
          <p:nvPr/>
        </p:nvSpPr>
        <p:spPr>
          <a:xfrm>
            <a:off x="444500" y="3311136"/>
            <a:ext cx="15125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B. Number of</a:t>
            </a:r>
            <a:r>
              <a:rPr sz="1200" b="1" spc="50" dirty="0">
                <a:solidFill>
                  <a:srgbClr val="231F20"/>
                </a:solidFill>
                <a:latin typeface="Trebuchet MS"/>
                <a:cs typeface="Trebuchet MS"/>
              </a:rPr>
              <a:t> </a:t>
            </a:r>
            <a:r>
              <a:rPr sz="1200" b="1" spc="0" dirty="0">
                <a:solidFill>
                  <a:srgbClr val="231F20"/>
                </a:solidFill>
                <a:latin typeface="Trebuchet MS"/>
                <a:cs typeface="Trebuchet MS"/>
              </a:rPr>
              <a:t>Copies</a:t>
            </a:r>
            <a:endParaRPr sz="1200">
              <a:latin typeface="Trebuchet MS"/>
              <a:cs typeface="Trebuchet MS"/>
            </a:endParaRPr>
          </a:p>
        </p:txBody>
      </p:sp>
      <p:sp>
        <p:nvSpPr>
          <p:cNvPr id="15" name="object 15"/>
          <p:cNvSpPr txBox="1"/>
          <p:nvPr/>
        </p:nvSpPr>
        <p:spPr>
          <a:xfrm>
            <a:off x="444500" y="3666736"/>
            <a:ext cx="2989580" cy="12700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Respondents shall deliver one original hard </a:t>
            </a:r>
            <a:r>
              <a:rPr sz="1000" spc="0" dirty="0">
                <a:solidFill>
                  <a:srgbClr val="231F20"/>
                </a:solidFill>
                <a:latin typeface="Palatino Linotype"/>
                <a:cs typeface="Palatino Linotype"/>
              </a:rPr>
              <a:t>copy  </a:t>
            </a:r>
            <a:r>
              <a:rPr sz="1000" dirty="0">
                <a:solidFill>
                  <a:srgbClr val="231F20"/>
                </a:solidFill>
                <a:latin typeface="Palatino Linotype"/>
                <a:cs typeface="Palatino Linotype"/>
              </a:rPr>
              <a:t>of their response, 10 identical hard copies and </a:t>
            </a:r>
            <a:r>
              <a:rPr sz="1000" spc="0" dirty="0">
                <a:solidFill>
                  <a:srgbClr val="231F20"/>
                </a:solidFill>
                <a:latin typeface="Palatino Linotype"/>
                <a:cs typeface="Palatino Linotype"/>
              </a:rPr>
              <a:t>one  </a:t>
            </a:r>
            <a:r>
              <a:rPr sz="1000" dirty="0">
                <a:solidFill>
                  <a:srgbClr val="231F20"/>
                </a:solidFill>
                <a:latin typeface="Palatino Linotype"/>
                <a:cs typeface="Palatino Linotype"/>
              </a:rPr>
              <a:t>electronic identical copy on a </a:t>
            </a:r>
            <a:r>
              <a:rPr sz="1000" spc="-5" dirty="0">
                <a:solidFill>
                  <a:srgbClr val="231F20"/>
                </a:solidFill>
                <a:latin typeface="Palatino Linotype"/>
                <a:cs typeface="Palatino Linotype"/>
              </a:rPr>
              <a:t>flash </a:t>
            </a:r>
            <a:r>
              <a:rPr sz="1000" dirty="0">
                <a:solidFill>
                  <a:srgbClr val="231F20"/>
                </a:solidFill>
                <a:latin typeface="Palatino Linotype"/>
                <a:cs typeface="Palatino Linotype"/>
              </a:rPr>
              <a:t>drive along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confidential financial information under </a:t>
            </a:r>
            <a:r>
              <a:rPr sz="1000" spc="0" dirty="0">
                <a:solidFill>
                  <a:srgbClr val="231F20"/>
                </a:solidFill>
                <a:latin typeface="Palatino Linotype"/>
                <a:cs typeface="Palatino Linotype"/>
              </a:rPr>
              <a:t>separate  </a:t>
            </a:r>
            <a:r>
              <a:rPr sz="1000" dirty="0">
                <a:solidFill>
                  <a:srgbClr val="231F20"/>
                </a:solidFill>
                <a:latin typeface="Palatino Linotype"/>
                <a:cs typeface="Palatino Linotype"/>
              </a:rPr>
              <a:t>cover, to the location specified in Section II, A</a:t>
            </a:r>
            <a:r>
              <a:rPr sz="1000" spc="190" dirty="0">
                <a:solidFill>
                  <a:srgbClr val="231F20"/>
                </a:solidFill>
                <a:latin typeface="Palatino Linotype"/>
                <a:cs typeface="Palatino Linotype"/>
              </a:rPr>
              <a:t> </a:t>
            </a:r>
            <a:r>
              <a:rPr sz="1000" spc="0" dirty="0">
                <a:solidFill>
                  <a:srgbClr val="231F20"/>
                </a:solidFill>
                <a:latin typeface="Palatino Linotype"/>
                <a:cs typeface="Palatino Linotype"/>
              </a:rPr>
              <a:t>on</a:t>
            </a:r>
            <a:endParaRPr sz="1000">
              <a:latin typeface="Palatino Linotype"/>
              <a:cs typeface="Palatino Linotype"/>
            </a:endParaRPr>
          </a:p>
          <a:p>
            <a:pPr marL="12700" marR="205740">
              <a:lnSpc>
                <a:spcPct val="116700"/>
              </a:lnSpc>
            </a:pPr>
            <a:r>
              <a:rPr sz="1000" dirty="0">
                <a:solidFill>
                  <a:srgbClr val="231F20"/>
                </a:solidFill>
                <a:latin typeface="Palatino Linotype"/>
                <a:cs typeface="Palatino Linotype"/>
              </a:rPr>
              <a:t>or before the closing date and time for receipt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responses.</a:t>
            </a:r>
            <a:endParaRPr sz="1000">
              <a:latin typeface="Palatino Linotype"/>
              <a:cs typeface="Palatino Linotype"/>
            </a:endParaRPr>
          </a:p>
        </p:txBody>
      </p:sp>
      <p:sp>
        <p:nvSpPr>
          <p:cNvPr id="16" name="object 16"/>
          <p:cNvSpPr txBox="1"/>
          <p:nvPr/>
        </p:nvSpPr>
        <p:spPr>
          <a:xfrm>
            <a:off x="444500" y="5089136"/>
            <a:ext cx="3176905" cy="334010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C. Response </a:t>
            </a:r>
            <a:r>
              <a:rPr sz="1200" b="1" spc="-5" dirty="0">
                <a:solidFill>
                  <a:srgbClr val="231F20"/>
                </a:solidFill>
                <a:latin typeface="Trebuchet MS"/>
                <a:cs typeface="Trebuchet MS"/>
              </a:rPr>
              <a:t>Format </a:t>
            </a:r>
            <a:r>
              <a:rPr sz="1200" b="1" dirty="0">
                <a:solidFill>
                  <a:srgbClr val="231F20"/>
                </a:solidFill>
                <a:latin typeface="Trebuchet MS"/>
                <a:cs typeface="Trebuchet MS"/>
              </a:rPr>
              <a:t>–</a:t>
            </a:r>
            <a:r>
              <a:rPr sz="1200" b="1" spc="85" dirty="0">
                <a:solidFill>
                  <a:srgbClr val="231F20"/>
                </a:solidFill>
                <a:latin typeface="Trebuchet MS"/>
                <a:cs typeface="Trebuchet MS"/>
              </a:rPr>
              <a:t> </a:t>
            </a:r>
            <a:r>
              <a:rPr sz="1200" b="1" spc="0" dirty="0">
                <a:solidFill>
                  <a:srgbClr val="231F20"/>
                </a:solidFill>
                <a:latin typeface="Trebuchet MS"/>
                <a:cs typeface="Trebuchet MS"/>
              </a:rPr>
              <a:t>Mandatory</a:t>
            </a:r>
            <a:endParaRPr sz="1200">
              <a:latin typeface="Trebuchet MS"/>
              <a:cs typeface="Trebuchet MS"/>
            </a:endParaRPr>
          </a:p>
          <a:p>
            <a:pPr>
              <a:lnSpc>
                <a:spcPct val="100000"/>
              </a:lnSpc>
              <a:spcBef>
                <a:spcPts val="35"/>
              </a:spcBef>
            </a:pPr>
            <a:endParaRPr sz="1150">
              <a:latin typeface="Times New Roman"/>
              <a:cs typeface="Times New Roman"/>
            </a:endParaRPr>
          </a:p>
          <a:p>
            <a:pPr marL="12700" marR="5080">
              <a:lnSpc>
                <a:spcPct val="116700"/>
              </a:lnSpc>
            </a:pPr>
            <a:r>
              <a:rPr sz="1000" dirty="0">
                <a:solidFill>
                  <a:srgbClr val="231F20"/>
                </a:solidFill>
                <a:latin typeface="Palatino Linotype"/>
                <a:cs typeface="Palatino Linotype"/>
              </a:rPr>
              <a:t>All responses </a:t>
            </a:r>
            <a:r>
              <a:rPr sz="1000" b="1" dirty="0">
                <a:solidFill>
                  <a:srgbClr val="231F20"/>
                </a:solidFill>
                <a:latin typeface="Palatino Linotype"/>
                <a:cs typeface="Palatino Linotype"/>
              </a:rPr>
              <a:t>must </a:t>
            </a:r>
            <a:r>
              <a:rPr sz="1000" dirty="0">
                <a:solidFill>
                  <a:srgbClr val="231F20"/>
                </a:solidFill>
                <a:latin typeface="Palatino Linotype"/>
                <a:cs typeface="Palatino Linotype"/>
              </a:rPr>
              <a:t>be printed in hard copy and placed  within a binder with tabs delineating each</a:t>
            </a:r>
            <a:r>
              <a:rPr sz="1000" spc="210" dirty="0">
                <a:solidFill>
                  <a:srgbClr val="231F20"/>
                </a:solidFill>
                <a:latin typeface="Palatino Linotype"/>
                <a:cs typeface="Palatino Linotype"/>
              </a:rPr>
              <a:t> </a:t>
            </a:r>
            <a:r>
              <a:rPr sz="1000" spc="0" dirty="0">
                <a:solidFill>
                  <a:srgbClr val="231F20"/>
                </a:solidFill>
                <a:latin typeface="Palatino Linotype"/>
                <a:cs typeface="Palatino Linotype"/>
              </a:rPr>
              <a:t>section.</a:t>
            </a:r>
            <a:endParaRPr sz="1000">
              <a:latin typeface="Palatino Linotype"/>
              <a:cs typeface="Palatino Linotype"/>
            </a:endParaRPr>
          </a:p>
          <a:p>
            <a:pPr>
              <a:lnSpc>
                <a:spcPct val="100000"/>
              </a:lnSpc>
              <a:spcBef>
                <a:spcPts val="45"/>
              </a:spcBef>
            </a:pPr>
            <a:endParaRPr sz="1350">
              <a:latin typeface="Times New Roman"/>
              <a:cs typeface="Times New Roman"/>
            </a:endParaRPr>
          </a:p>
          <a:p>
            <a:pPr marL="12700">
              <a:lnSpc>
                <a:spcPct val="100000"/>
              </a:lnSpc>
              <a:spcBef>
                <a:spcPts val="5"/>
              </a:spcBef>
            </a:pPr>
            <a:r>
              <a:rPr sz="1000" b="1" dirty="0">
                <a:solidFill>
                  <a:srgbClr val="231F20"/>
                </a:solidFill>
                <a:latin typeface="Palatino Linotype"/>
                <a:cs typeface="Palatino Linotype"/>
              </a:rPr>
              <a:t>1. Response</a:t>
            </a:r>
            <a:r>
              <a:rPr sz="1000" b="1" spc="35" dirty="0">
                <a:solidFill>
                  <a:srgbClr val="231F20"/>
                </a:solidFill>
                <a:latin typeface="Palatino Linotype"/>
                <a:cs typeface="Palatino Linotype"/>
              </a:rPr>
              <a:t> </a:t>
            </a:r>
            <a:r>
              <a:rPr sz="1000" b="1" spc="0" dirty="0">
                <a:solidFill>
                  <a:srgbClr val="231F20"/>
                </a:solidFill>
                <a:latin typeface="Palatino Linotype"/>
                <a:cs typeface="Palatino Linotype"/>
              </a:rPr>
              <a:t>Organization</a:t>
            </a:r>
            <a:endParaRPr sz="1000">
              <a:latin typeface="Palatino Linotype"/>
              <a:cs typeface="Palatino Linotype"/>
            </a:endParaRPr>
          </a:p>
          <a:p>
            <a:pPr marL="12700" marR="57150">
              <a:lnSpc>
                <a:spcPct val="116700"/>
              </a:lnSpc>
              <a:spcBef>
                <a:spcPts val="450"/>
              </a:spcBef>
            </a:pPr>
            <a:r>
              <a:rPr sz="1000" dirty="0">
                <a:solidFill>
                  <a:srgbClr val="231F20"/>
                </a:solidFill>
                <a:latin typeface="Palatino Linotype"/>
                <a:cs typeface="Palatino Linotype"/>
              </a:rPr>
              <a:t>The response must be organized and indexed in the  following format and must contain, as a minimum, </a:t>
            </a:r>
            <a:r>
              <a:rPr sz="1000" spc="0" dirty="0">
                <a:solidFill>
                  <a:srgbClr val="231F20"/>
                </a:solidFill>
                <a:latin typeface="Palatino Linotype"/>
                <a:cs typeface="Palatino Linotype"/>
              </a:rPr>
              <a:t>all  </a:t>
            </a:r>
            <a:r>
              <a:rPr sz="1000" dirty="0">
                <a:solidFill>
                  <a:srgbClr val="231F20"/>
                </a:solidFill>
                <a:latin typeface="Palatino Linotype"/>
                <a:cs typeface="Palatino Linotype"/>
              </a:rPr>
              <a:t>listed items in the sequence</a:t>
            </a:r>
            <a:r>
              <a:rPr sz="1000" spc="85" dirty="0">
                <a:solidFill>
                  <a:srgbClr val="231F20"/>
                </a:solidFill>
                <a:latin typeface="Palatino Linotype"/>
                <a:cs typeface="Palatino Linotype"/>
              </a:rPr>
              <a:t> </a:t>
            </a:r>
            <a:r>
              <a:rPr sz="1000" dirty="0">
                <a:solidFill>
                  <a:srgbClr val="231F20"/>
                </a:solidFill>
                <a:latin typeface="Palatino Linotype"/>
                <a:cs typeface="Palatino Linotype"/>
              </a:rPr>
              <a:t>indicated.</a:t>
            </a:r>
            <a:endParaRPr sz="1000">
              <a:latin typeface="Palatino Linotype"/>
              <a:cs typeface="Palatino Linotype"/>
            </a:endParaRPr>
          </a:p>
          <a:p>
            <a:pPr marL="241300" indent="-228600">
              <a:lnSpc>
                <a:spcPct val="100000"/>
              </a:lnSpc>
              <a:spcBef>
                <a:spcPts val="650"/>
              </a:spcBef>
              <a:buAutoNum type="alphaLcParenR"/>
              <a:tabLst>
                <a:tab pos="241300" algn="l"/>
              </a:tabLst>
            </a:pPr>
            <a:r>
              <a:rPr sz="1000" dirty="0">
                <a:solidFill>
                  <a:srgbClr val="231F20"/>
                </a:solidFill>
                <a:latin typeface="Palatino Linotype"/>
                <a:cs typeface="Palatino Linotype"/>
              </a:rPr>
              <a:t>Cover</a:t>
            </a:r>
            <a:r>
              <a:rPr sz="1000" spc="10" dirty="0">
                <a:solidFill>
                  <a:srgbClr val="231F20"/>
                </a:solidFill>
                <a:latin typeface="Palatino Linotype"/>
                <a:cs typeface="Palatino Linotype"/>
              </a:rPr>
              <a:t> </a:t>
            </a:r>
            <a:r>
              <a:rPr sz="1000" spc="-5" dirty="0">
                <a:solidFill>
                  <a:srgbClr val="231F20"/>
                </a:solidFill>
                <a:latin typeface="Palatino Linotype"/>
                <a:cs typeface="Palatino Linotype"/>
              </a:rPr>
              <a:t>Letter</a:t>
            </a:r>
            <a:endParaRPr sz="1000">
              <a:latin typeface="Palatino Linotype"/>
              <a:cs typeface="Palatino Linotype"/>
            </a:endParaRPr>
          </a:p>
          <a:p>
            <a:pPr marL="241300" indent="-228600">
              <a:lnSpc>
                <a:spcPct val="100000"/>
              </a:lnSpc>
              <a:spcBef>
                <a:spcPts val="200"/>
              </a:spcBef>
              <a:buAutoNum type="alphaLcParenR"/>
              <a:tabLst>
                <a:tab pos="241300" algn="l"/>
              </a:tabLst>
            </a:pPr>
            <a:r>
              <a:rPr sz="1000" spc="-15" dirty="0">
                <a:solidFill>
                  <a:srgbClr val="231F20"/>
                </a:solidFill>
                <a:latin typeface="Palatino Linotype"/>
                <a:cs typeface="Palatino Linotype"/>
              </a:rPr>
              <a:t>Table </a:t>
            </a:r>
            <a:r>
              <a:rPr sz="1000" dirty="0">
                <a:solidFill>
                  <a:srgbClr val="231F20"/>
                </a:solidFill>
                <a:latin typeface="Palatino Linotype"/>
                <a:cs typeface="Palatino Linotype"/>
              </a:rPr>
              <a:t>of</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Contents</a:t>
            </a:r>
            <a:endParaRPr sz="1000">
              <a:latin typeface="Palatino Linotype"/>
              <a:cs typeface="Palatino Linotype"/>
            </a:endParaRPr>
          </a:p>
          <a:p>
            <a:pPr marL="241300" indent="-228600">
              <a:lnSpc>
                <a:spcPct val="100000"/>
              </a:lnSpc>
              <a:spcBef>
                <a:spcPts val="200"/>
              </a:spcBef>
              <a:buAutoNum type="alphaLcParenR"/>
              <a:tabLst>
                <a:tab pos="240665" algn="l"/>
                <a:tab pos="241300" algn="l"/>
              </a:tabLst>
            </a:pPr>
            <a:r>
              <a:rPr sz="1000" dirty="0">
                <a:solidFill>
                  <a:srgbClr val="231F20"/>
                </a:solidFill>
                <a:latin typeface="Palatino Linotype"/>
                <a:cs typeface="Palatino Linotype"/>
              </a:rPr>
              <a:t>Response Summary</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(optional)</a:t>
            </a:r>
            <a:endParaRPr sz="1000">
              <a:latin typeface="Palatino Linotype"/>
              <a:cs typeface="Palatino Linotype"/>
            </a:endParaRPr>
          </a:p>
          <a:p>
            <a:pPr marL="241300" indent="-228600">
              <a:lnSpc>
                <a:spcPct val="100000"/>
              </a:lnSpc>
              <a:spcBef>
                <a:spcPts val="200"/>
              </a:spcBef>
              <a:buAutoNum type="alphaLcParenR"/>
              <a:tabLst>
                <a:tab pos="241300" algn="l"/>
              </a:tabLst>
            </a:pPr>
            <a:r>
              <a:rPr sz="1000" dirty="0">
                <a:solidFill>
                  <a:srgbClr val="231F20"/>
                </a:solidFill>
                <a:latin typeface="Palatino Linotype"/>
                <a:cs typeface="Palatino Linotype"/>
              </a:rPr>
              <a:t>Statement of</a:t>
            </a:r>
            <a:r>
              <a:rPr sz="1000" spc="40" dirty="0">
                <a:solidFill>
                  <a:srgbClr val="231F20"/>
                </a:solidFill>
                <a:latin typeface="Palatino Linotype"/>
                <a:cs typeface="Palatino Linotype"/>
              </a:rPr>
              <a:t> </a:t>
            </a:r>
            <a:r>
              <a:rPr sz="1000" spc="-5" dirty="0">
                <a:solidFill>
                  <a:srgbClr val="231F20"/>
                </a:solidFill>
                <a:latin typeface="Palatino Linotype"/>
                <a:cs typeface="Palatino Linotype"/>
              </a:rPr>
              <a:t>Qualifications</a:t>
            </a:r>
            <a:endParaRPr sz="1000">
              <a:latin typeface="Palatino Linotype"/>
              <a:cs typeface="Palatino Linotype"/>
            </a:endParaRPr>
          </a:p>
          <a:p>
            <a:pPr marL="241300" indent="-228600">
              <a:lnSpc>
                <a:spcPct val="100000"/>
              </a:lnSpc>
              <a:spcBef>
                <a:spcPts val="200"/>
              </a:spcBef>
              <a:buAutoNum type="alphaLcParenR"/>
              <a:tabLst>
                <a:tab pos="241300" algn="l"/>
              </a:tabLst>
            </a:pPr>
            <a:r>
              <a:rPr sz="1000" dirty="0">
                <a:solidFill>
                  <a:srgbClr val="231F20"/>
                </a:solidFill>
                <a:latin typeface="Palatino Linotype"/>
                <a:cs typeface="Palatino Linotype"/>
              </a:rPr>
              <a:t>Completed and Signed Acknowledgement</a:t>
            </a:r>
            <a:r>
              <a:rPr sz="1000" spc="65" dirty="0">
                <a:solidFill>
                  <a:srgbClr val="231F20"/>
                </a:solidFill>
                <a:latin typeface="Palatino Linotype"/>
                <a:cs typeface="Palatino Linotype"/>
              </a:rPr>
              <a:t> </a:t>
            </a:r>
            <a:r>
              <a:rPr sz="1000" spc="0" dirty="0">
                <a:solidFill>
                  <a:srgbClr val="231F20"/>
                </a:solidFill>
                <a:latin typeface="Palatino Linotype"/>
                <a:cs typeface="Palatino Linotype"/>
              </a:rPr>
              <a:t>of</a:t>
            </a:r>
            <a:endParaRPr sz="1000">
              <a:latin typeface="Palatino Linotype"/>
              <a:cs typeface="Palatino Linotype"/>
            </a:endParaRPr>
          </a:p>
          <a:p>
            <a:pPr marL="241300">
              <a:lnSpc>
                <a:spcPct val="100000"/>
              </a:lnSpc>
              <a:spcBef>
                <a:spcPts val="200"/>
              </a:spcBef>
            </a:pPr>
            <a:r>
              <a:rPr sz="1000" dirty="0">
                <a:solidFill>
                  <a:srgbClr val="231F20"/>
                </a:solidFill>
                <a:latin typeface="Palatino Linotype"/>
                <a:cs typeface="Palatino Linotype"/>
              </a:rPr>
              <a:t>Receipt Form </a:t>
            </a:r>
            <a:r>
              <a:rPr sz="1000" spc="-5" dirty="0">
                <a:solidFill>
                  <a:srgbClr val="231F20"/>
                </a:solidFill>
                <a:latin typeface="Palatino Linotype"/>
                <a:cs typeface="Palatino Linotype"/>
              </a:rPr>
              <a:t>(Attachment</a:t>
            </a:r>
            <a:r>
              <a:rPr sz="1000" spc="10" dirty="0">
                <a:solidFill>
                  <a:srgbClr val="231F20"/>
                </a:solidFill>
                <a:latin typeface="Palatino Linotype"/>
                <a:cs typeface="Palatino Linotype"/>
              </a:rPr>
              <a:t> </a:t>
            </a:r>
            <a:r>
              <a:rPr sz="1000" spc="-35" dirty="0">
                <a:solidFill>
                  <a:srgbClr val="231F20"/>
                </a:solidFill>
                <a:latin typeface="Palatino Linotype"/>
                <a:cs typeface="Palatino Linotype"/>
              </a:rPr>
              <a:t>A)</a:t>
            </a:r>
            <a:endParaRPr sz="1000">
              <a:latin typeface="Palatino Linotype"/>
              <a:cs typeface="Palatino Linotype"/>
            </a:endParaRPr>
          </a:p>
          <a:p>
            <a:pPr marL="241300" indent="-228600">
              <a:lnSpc>
                <a:spcPct val="100000"/>
              </a:lnSpc>
              <a:spcBef>
                <a:spcPts val="200"/>
              </a:spcBef>
              <a:buAutoNum type="alphaLcParenR" startAt="6"/>
              <a:tabLst>
                <a:tab pos="240665" algn="l"/>
                <a:tab pos="241300" algn="l"/>
              </a:tabLst>
            </a:pPr>
            <a:r>
              <a:rPr sz="1000" dirty="0">
                <a:solidFill>
                  <a:srgbClr val="231F20"/>
                </a:solidFill>
                <a:latin typeface="Palatino Linotype"/>
                <a:cs typeface="Palatino Linotype"/>
              </a:rPr>
              <a:t>Completed and Signed CIQ </a:t>
            </a:r>
            <a:r>
              <a:rPr sz="1000" spc="-5" dirty="0">
                <a:solidFill>
                  <a:srgbClr val="231F20"/>
                </a:solidFill>
                <a:latin typeface="Palatino Linotype"/>
                <a:cs typeface="Palatino Linotype"/>
              </a:rPr>
              <a:t>(Attachment</a:t>
            </a:r>
            <a:r>
              <a:rPr sz="1000" spc="130" dirty="0">
                <a:solidFill>
                  <a:srgbClr val="231F20"/>
                </a:solidFill>
                <a:latin typeface="Palatino Linotype"/>
                <a:cs typeface="Palatino Linotype"/>
              </a:rPr>
              <a:t> </a:t>
            </a:r>
            <a:r>
              <a:rPr sz="1000" spc="0" dirty="0">
                <a:solidFill>
                  <a:srgbClr val="231F20"/>
                </a:solidFill>
                <a:latin typeface="Palatino Linotype"/>
                <a:cs typeface="Palatino Linotype"/>
              </a:rPr>
              <a:t>B)</a:t>
            </a:r>
            <a:endParaRPr sz="1000">
              <a:latin typeface="Palatino Linotype"/>
              <a:cs typeface="Palatino Linotype"/>
            </a:endParaRPr>
          </a:p>
          <a:p>
            <a:pPr marL="241300" marR="127000" indent="-228600">
              <a:lnSpc>
                <a:spcPct val="116700"/>
              </a:lnSpc>
              <a:buAutoNum type="alphaLcParenR" startAt="6"/>
              <a:tabLst>
                <a:tab pos="241300" algn="l"/>
              </a:tabLst>
            </a:pPr>
            <a:r>
              <a:rPr sz="1000" dirty="0">
                <a:solidFill>
                  <a:srgbClr val="231F20"/>
                </a:solidFill>
                <a:latin typeface="Palatino Linotype"/>
                <a:cs typeface="Palatino Linotype"/>
              </a:rPr>
              <a:t>Completed and Signed Certificate of Secretary, if  respondent is a corporation </a:t>
            </a:r>
            <a:r>
              <a:rPr sz="1000" spc="-5" dirty="0">
                <a:solidFill>
                  <a:srgbClr val="231F20"/>
                </a:solidFill>
                <a:latin typeface="Palatino Linotype"/>
                <a:cs typeface="Palatino Linotype"/>
              </a:rPr>
              <a:t>(Attachment</a:t>
            </a:r>
            <a:r>
              <a:rPr sz="1000" spc="125" dirty="0">
                <a:solidFill>
                  <a:srgbClr val="231F20"/>
                </a:solidFill>
                <a:latin typeface="Palatino Linotype"/>
                <a:cs typeface="Palatino Linotype"/>
              </a:rPr>
              <a:t> </a:t>
            </a:r>
            <a:r>
              <a:rPr sz="1000" spc="0" dirty="0">
                <a:solidFill>
                  <a:srgbClr val="231F20"/>
                </a:solidFill>
                <a:latin typeface="Palatino Linotype"/>
                <a:cs typeface="Palatino Linotype"/>
              </a:rPr>
              <a:t>C)</a:t>
            </a:r>
            <a:endParaRPr sz="1000">
              <a:latin typeface="Palatino Linotype"/>
              <a:cs typeface="Palatino Linotype"/>
            </a:endParaRPr>
          </a:p>
        </p:txBody>
      </p:sp>
      <p:sp>
        <p:nvSpPr>
          <p:cNvPr id="17" name="object 17"/>
          <p:cNvSpPr txBox="1"/>
          <p:nvPr/>
        </p:nvSpPr>
        <p:spPr>
          <a:xfrm>
            <a:off x="3929126" y="1710936"/>
            <a:ext cx="3058160" cy="2628900"/>
          </a:xfrm>
          <a:prstGeom prst="rect">
            <a:avLst/>
          </a:prstGeom>
        </p:spPr>
        <p:txBody>
          <a:bodyPr vert="horz" wrap="square" lIns="0" tIns="12700" rIns="0" bIns="0" rtlCol="0">
            <a:spAutoFit/>
          </a:bodyPr>
          <a:lstStyle/>
          <a:p>
            <a:pPr marL="12700" marR="79375">
              <a:lnSpc>
                <a:spcPct val="116700"/>
              </a:lnSpc>
              <a:spcBef>
                <a:spcPts val="100"/>
              </a:spcBef>
            </a:pPr>
            <a:r>
              <a:rPr sz="1000" spc="-5" dirty="0">
                <a:solidFill>
                  <a:srgbClr val="231F20"/>
                </a:solidFill>
                <a:latin typeface="Palatino Linotype"/>
                <a:cs typeface="Palatino Linotype"/>
              </a:rPr>
              <a:t>Within </a:t>
            </a:r>
            <a:r>
              <a:rPr sz="1000" dirty="0">
                <a:solidFill>
                  <a:srgbClr val="231F20"/>
                </a:solidFill>
                <a:latin typeface="Palatino Linotype"/>
                <a:cs typeface="Palatino Linotype"/>
              </a:rPr>
              <a:t>each section of the response, respondents  should address the items in the order in which they  appear in this RFQ. All forms provided in the </a:t>
            </a:r>
            <a:r>
              <a:rPr sz="1000" spc="0" dirty="0">
                <a:solidFill>
                  <a:srgbClr val="231F20"/>
                </a:solidFill>
                <a:latin typeface="Palatino Linotype"/>
                <a:cs typeface="Palatino Linotype"/>
              </a:rPr>
              <a:t>RFQ  </a:t>
            </a:r>
            <a:r>
              <a:rPr sz="1000" dirty="0">
                <a:solidFill>
                  <a:srgbClr val="231F20"/>
                </a:solidFill>
                <a:latin typeface="Palatino Linotype"/>
                <a:cs typeface="Palatino Linotype"/>
              </a:rPr>
              <a:t>must be thoroughly completed and included in the  appropriate section of the</a:t>
            </a:r>
            <a:r>
              <a:rPr sz="1000" spc="85"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a:p>
            <a:pPr marL="12700" marR="165100">
              <a:lnSpc>
                <a:spcPct val="116700"/>
              </a:lnSpc>
              <a:spcBef>
                <a:spcPts val="450"/>
              </a:spcBef>
            </a:pPr>
            <a:r>
              <a:rPr sz="1000" dirty="0">
                <a:solidFill>
                  <a:srgbClr val="231F20"/>
                </a:solidFill>
                <a:latin typeface="Palatino Linotype"/>
                <a:cs typeface="Palatino Linotype"/>
              </a:rPr>
              <a:t>Any response that does not adhere to these  requirements may be deemed </a:t>
            </a:r>
            <a:r>
              <a:rPr sz="1000" spc="-5" dirty="0">
                <a:solidFill>
                  <a:srgbClr val="231F20"/>
                </a:solidFill>
                <a:latin typeface="Palatino Linotype"/>
                <a:cs typeface="Palatino Linotype"/>
              </a:rPr>
              <a:t>non-responsive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rejected on that</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basis.</a:t>
            </a:r>
            <a:endParaRPr sz="1000">
              <a:latin typeface="Palatino Linotype"/>
              <a:cs typeface="Palatino Linotype"/>
            </a:endParaRPr>
          </a:p>
          <a:p>
            <a:pPr marL="12700" marR="5080">
              <a:lnSpc>
                <a:spcPct val="116700"/>
              </a:lnSpc>
              <a:spcBef>
                <a:spcPts val="445"/>
              </a:spcBef>
            </a:pPr>
            <a:r>
              <a:rPr sz="1000" dirty="0">
                <a:solidFill>
                  <a:srgbClr val="231F20"/>
                </a:solidFill>
                <a:latin typeface="Palatino Linotype"/>
                <a:cs typeface="Palatino Linotype"/>
              </a:rPr>
              <a:t>The response summary may be included by  respondents to provide the Evaluation Committee  with an overview of the response; </a:t>
            </a:r>
            <a:r>
              <a:rPr sz="1000" spc="-5" dirty="0">
                <a:solidFill>
                  <a:srgbClr val="231F20"/>
                </a:solidFill>
                <a:latin typeface="Palatino Linotype"/>
                <a:cs typeface="Palatino Linotype"/>
              </a:rPr>
              <a:t>however, </a:t>
            </a:r>
            <a:r>
              <a:rPr sz="1000" dirty="0">
                <a:solidFill>
                  <a:srgbClr val="231F20"/>
                </a:solidFill>
                <a:latin typeface="Palatino Linotype"/>
                <a:cs typeface="Palatino Linotype"/>
              </a:rPr>
              <a:t>this  material will not be used in the evaluation process  unless specifically referenced in other portions of the  response.</a:t>
            </a:r>
            <a:endParaRPr sz="1000">
              <a:latin typeface="Palatino Linotype"/>
              <a:cs typeface="Palatino Linotyp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04139" rIns="0" bIns="0" rtlCol="0">
            <a:spAutoFit/>
          </a:bodyPr>
          <a:lstStyle/>
          <a:p>
            <a:pPr marL="926465" marR="5080" indent="-711835">
              <a:lnSpc>
                <a:spcPts val="3600"/>
              </a:lnSpc>
              <a:spcBef>
                <a:spcPts val="819"/>
              </a:spcBef>
            </a:pPr>
            <a:r>
              <a:rPr spc="15" dirty="0"/>
              <a:t>IV. </a:t>
            </a:r>
            <a:r>
              <a:rPr spc="25" dirty="0"/>
              <a:t>CONTENTS </a:t>
            </a:r>
            <a:r>
              <a:rPr spc="15" dirty="0"/>
              <a:t>FOR </a:t>
            </a:r>
            <a:r>
              <a:rPr spc="25" dirty="0"/>
              <a:t>STATEMENT  </a:t>
            </a:r>
            <a:r>
              <a:rPr spc="10" dirty="0"/>
              <a:t>OF</a:t>
            </a:r>
            <a:r>
              <a:rPr spc="60" dirty="0"/>
              <a:t> </a:t>
            </a:r>
            <a:r>
              <a:rPr spc="25" dirty="0"/>
              <a:t>QUALIFICATIONS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27</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10936"/>
            <a:ext cx="3171190" cy="19812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Central Health has particular interest in developers  with a demonstrated, successful record with </a:t>
            </a:r>
            <a:r>
              <a:rPr sz="1000" spc="0" dirty="0">
                <a:solidFill>
                  <a:srgbClr val="231F20"/>
                </a:solidFill>
                <a:latin typeface="Palatino Linotype"/>
                <a:cs typeface="Palatino Linotype"/>
              </a:rPr>
              <a:t>similar  </a:t>
            </a:r>
            <a:r>
              <a:rPr sz="1000" dirty="0">
                <a:solidFill>
                  <a:srgbClr val="231F20"/>
                </a:solidFill>
                <a:latin typeface="Palatino Linotype"/>
                <a:cs typeface="Palatino Linotype"/>
              </a:rPr>
              <a:t>master developer projects in redeveloping urban  </a:t>
            </a:r>
            <a:r>
              <a:rPr sz="1000" spc="-5" dirty="0">
                <a:solidFill>
                  <a:srgbClr val="231F20"/>
                </a:solidFill>
                <a:latin typeface="Palatino Linotype"/>
                <a:cs typeface="Palatino Linotype"/>
              </a:rPr>
              <a:t>settings. </a:t>
            </a:r>
            <a:r>
              <a:rPr sz="1000" dirty="0">
                <a:solidFill>
                  <a:srgbClr val="231F20"/>
                </a:solidFill>
                <a:latin typeface="Palatino Linotype"/>
                <a:cs typeface="Palatino Linotype"/>
              </a:rPr>
              <a:t>Experience in mixed-use development  projects including retail, restaurant, hotel, housing,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health-related uses and purposes, </a:t>
            </a:r>
            <a:r>
              <a:rPr sz="1000" spc="0" dirty="0">
                <a:solidFill>
                  <a:srgbClr val="231F20"/>
                </a:solidFill>
                <a:latin typeface="Palatino Linotype"/>
                <a:cs typeface="Palatino Linotype"/>
              </a:rPr>
              <a:t>entertainment  </a:t>
            </a:r>
            <a:r>
              <a:rPr sz="1000" dirty="0">
                <a:solidFill>
                  <a:srgbClr val="231F20"/>
                </a:solidFill>
                <a:latin typeface="Palatino Linotype"/>
                <a:cs typeface="Palatino Linotype"/>
              </a:rPr>
              <a:t>and civic uses. Interested developers are invited to  provide a Statement of </a:t>
            </a:r>
            <a:r>
              <a:rPr sz="1000" spc="-5" dirty="0">
                <a:solidFill>
                  <a:srgbClr val="231F20"/>
                </a:solidFill>
                <a:latin typeface="Palatino Linotype"/>
                <a:cs typeface="Palatino Linotype"/>
              </a:rPr>
              <a:t>Qualifications,</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responding</a:t>
            </a:r>
            <a:endParaRPr sz="1000">
              <a:latin typeface="Palatino Linotype"/>
              <a:cs typeface="Palatino Linotype"/>
            </a:endParaRPr>
          </a:p>
          <a:p>
            <a:pPr marL="12700" marR="104775">
              <a:lnSpc>
                <a:spcPct val="116700"/>
              </a:lnSpc>
            </a:pPr>
            <a:r>
              <a:rPr sz="1000" dirty="0">
                <a:solidFill>
                  <a:srgbClr val="231F20"/>
                </a:solidFill>
                <a:latin typeface="Palatino Linotype"/>
                <a:cs typeface="Palatino Linotype"/>
              </a:rPr>
              <a:t>to the topics described below. </a:t>
            </a:r>
            <a:r>
              <a:rPr sz="1000" spc="-5" dirty="0">
                <a:solidFill>
                  <a:srgbClr val="231F20"/>
                </a:solidFill>
                <a:latin typeface="Palatino Linotype"/>
                <a:cs typeface="Palatino Linotype"/>
              </a:rPr>
              <a:t>Please </a:t>
            </a:r>
            <a:r>
              <a:rPr sz="1000" dirty="0">
                <a:solidFill>
                  <a:srgbClr val="231F20"/>
                </a:solidFill>
                <a:latin typeface="Palatino Linotype"/>
                <a:cs typeface="Palatino Linotype"/>
              </a:rPr>
              <a:t>organize the  Statement of </a:t>
            </a:r>
            <a:r>
              <a:rPr sz="1000" spc="-5" dirty="0">
                <a:solidFill>
                  <a:srgbClr val="231F20"/>
                </a:solidFill>
                <a:latin typeface="Palatino Linotype"/>
                <a:cs typeface="Palatino Linotype"/>
              </a:rPr>
              <a:t>Qualifications </a:t>
            </a:r>
            <a:r>
              <a:rPr sz="1000" dirty="0">
                <a:solidFill>
                  <a:srgbClr val="231F20"/>
                </a:solidFill>
                <a:latin typeface="Palatino Linotype"/>
                <a:cs typeface="Palatino Linotype"/>
              </a:rPr>
              <a:t>as follows, responding to  all</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of</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sections</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and</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subsections</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in</a:t>
            </a:r>
            <a:r>
              <a:rPr sz="1000" spc="25" dirty="0">
                <a:solidFill>
                  <a:srgbClr val="231F20"/>
                </a:solidFill>
                <a:latin typeface="Palatino Linotype"/>
                <a:cs typeface="Palatino Linotype"/>
              </a:rPr>
              <a:t> </a:t>
            </a:r>
            <a:r>
              <a:rPr sz="1000" spc="-20" dirty="0">
                <a:solidFill>
                  <a:srgbClr val="231F20"/>
                </a:solidFill>
                <a:latin typeface="Palatino Linotype"/>
                <a:cs typeface="Palatino Linotype"/>
              </a:rPr>
              <a:t>(A)</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through</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(D).</a:t>
            </a:r>
            <a:endParaRPr sz="1000">
              <a:latin typeface="Palatino Linotype"/>
              <a:cs typeface="Palatino Linotype"/>
            </a:endParaRPr>
          </a:p>
        </p:txBody>
      </p:sp>
      <p:sp>
        <p:nvSpPr>
          <p:cNvPr id="12" name="object 12"/>
          <p:cNvSpPr txBox="1"/>
          <p:nvPr/>
        </p:nvSpPr>
        <p:spPr>
          <a:xfrm>
            <a:off x="444500" y="3844536"/>
            <a:ext cx="166878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A. Development</a:t>
            </a:r>
            <a:r>
              <a:rPr sz="1200" b="1" spc="65" dirty="0">
                <a:solidFill>
                  <a:srgbClr val="231F20"/>
                </a:solidFill>
                <a:latin typeface="Trebuchet MS"/>
                <a:cs typeface="Trebuchet MS"/>
              </a:rPr>
              <a:t> </a:t>
            </a:r>
            <a:r>
              <a:rPr sz="1200" b="1" spc="0" dirty="0">
                <a:solidFill>
                  <a:srgbClr val="231F20"/>
                </a:solidFill>
                <a:latin typeface="Trebuchet MS"/>
                <a:cs typeface="Trebuchet MS"/>
              </a:rPr>
              <a:t>Entity</a:t>
            </a:r>
            <a:endParaRPr sz="1200">
              <a:latin typeface="Trebuchet MS"/>
              <a:cs typeface="Trebuchet MS"/>
            </a:endParaRPr>
          </a:p>
        </p:txBody>
      </p:sp>
      <p:sp>
        <p:nvSpPr>
          <p:cNvPr id="13" name="object 13"/>
          <p:cNvSpPr txBox="1"/>
          <p:nvPr/>
        </p:nvSpPr>
        <p:spPr>
          <a:xfrm>
            <a:off x="444500" y="4142986"/>
            <a:ext cx="3050540" cy="1917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 Developer</a:t>
            </a:r>
            <a:r>
              <a:rPr sz="1000" b="1" spc="35" dirty="0">
                <a:solidFill>
                  <a:srgbClr val="231F20"/>
                </a:solidFill>
                <a:latin typeface="Palatino Linotype"/>
                <a:cs typeface="Palatino Linotype"/>
              </a:rPr>
              <a:t> </a:t>
            </a:r>
            <a:r>
              <a:rPr sz="1000" b="1" dirty="0">
                <a:solidFill>
                  <a:srgbClr val="231F20"/>
                </a:solidFill>
                <a:latin typeface="Palatino Linotype"/>
                <a:cs typeface="Palatino Linotype"/>
              </a:rPr>
              <a:t>Description</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Provide a brief description (up to </a:t>
            </a:r>
            <a:r>
              <a:rPr sz="1000" spc="-10" dirty="0">
                <a:solidFill>
                  <a:srgbClr val="231F20"/>
                </a:solidFill>
                <a:latin typeface="Palatino Linotype"/>
                <a:cs typeface="Palatino Linotype"/>
              </a:rPr>
              <a:t>five </a:t>
            </a:r>
            <a:r>
              <a:rPr sz="1000" dirty="0">
                <a:solidFill>
                  <a:srgbClr val="231F20"/>
                </a:solidFill>
                <a:latin typeface="Palatino Linotype"/>
                <a:cs typeface="Palatino Linotype"/>
              </a:rPr>
              <a:t>pages) of the  respondent including </a:t>
            </a:r>
            <a:r>
              <a:rPr sz="1000" spc="-5" dirty="0">
                <a:solidFill>
                  <a:srgbClr val="231F20"/>
                </a:solidFill>
                <a:latin typeface="Palatino Linotype"/>
                <a:cs typeface="Palatino Linotype"/>
              </a:rPr>
              <a:t>narrative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quantitative  </a:t>
            </a:r>
            <a:r>
              <a:rPr sz="1000" dirty="0">
                <a:solidFill>
                  <a:srgbClr val="231F20"/>
                </a:solidFill>
                <a:latin typeface="Palatino Linotype"/>
                <a:cs typeface="Palatino Linotype"/>
              </a:rPr>
              <a:t>metrics such as number of employees, dollar </a:t>
            </a:r>
            <a:r>
              <a:rPr sz="1000" spc="0" dirty="0">
                <a:solidFill>
                  <a:srgbClr val="231F20"/>
                </a:solidFill>
                <a:latin typeface="Palatino Linotype"/>
                <a:cs typeface="Palatino Linotype"/>
              </a:rPr>
              <a:t>volume  </a:t>
            </a:r>
            <a:r>
              <a:rPr sz="1000" dirty="0">
                <a:solidFill>
                  <a:srgbClr val="231F20"/>
                </a:solidFill>
                <a:latin typeface="Palatino Linotype"/>
                <a:cs typeface="Palatino Linotype"/>
              </a:rPr>
              <a:t>per year, and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locations, and other descriptive  information. Submission should include portfolio  information such as locations and status of projects,  project type and size, and attributes </a:t>
            </a:r>
            <a:r>
              <a:rPr sz="1000" spc="-5" dirty="0">
                <a:solidFill>
                  <a:srgbClr val="231F20"/>
                </a:solidFill>
                <a:latin typeface="Palatino Linotype"/>
                <a:cs typeface="Palatino Linotype"/>
              </a:rPr>
              <a:t>relevant </a:t>
            </a:r>
            <a:r>
              <a:rPr sz="1000" dirty="0">
                <a:solidFill>
                  <a:srgbClr val="231F20"/>
                </a:solidFill>
                <a:latin typeface="Palatino Linotype"/>
                <a:cs typeface="Palatino Linotype"/>
              </a:rPr>
              <a:t>to  Central Health’s objectives, among other descriptive  information.</a:t>
            </a:r>
            <a:endParaRPr sz="1000">
              <a:latin typeface="Palatino Linotype"/>
              <a:cs typeface="Palatino Linotype"/>
            </a:endParaRPr>
          </a:p>
        </p:txBody>
      </p:sp>
      <p:sp>
        <p:nvSpPr>
          <p:cNvPr id="14" name="object 14"/>
          <p:cNvSpPr txBox="1"/>
          <p:nvPr/>
        </p:nvSpPr>
        <p:spPr>
          <a:xfrm>
            <a:off x="444500" y="6155936"/>
            <a:ext cx="2934970" cy="1206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 Development</a:t>
            </a:r>
            <a:r>
              <a:rPr sz="1000" b="1" spc="35" dirty="0">
                <a:solidFill>
                  <a:srgbClr val="231F20"/>
                </a:solidFill>
                <a:latin typeface="Palatino Linotype"/>
                <a:cs typeface="Palatino Linotype"/>
              </a:rPr>
              <a:t> </a:t>
            </a:r>
            <a:r>
              <a:rPr sz="1000" b="1" spc="-15" dirty="0">
                <a:solidFill>
                  <a:srgbClr val="231F20"/>
                </a:solidFill>
                <a:latin typeface="Palatino Linotype"/>
                <a:cs typeface="Palatino Linotype"/>
              </a:rPr>
              <a:t>Team</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In two to three pages, identify the development  team, including key participants to be </a:t>
            </a:r>
            <a:r>
              <a:rPr sz="1000" spc="-5" dirty="0">
                <a:solidFill>
                  <a:srgbClr val="231F20"/>
                </a:solidFill>
                <a:latin typeface="Palatino Linotype"/>
                <a:cs typeface="Palatino Linotype"/>
              </a:rPr>
              <a:t>involved </a:t>
            </a:r>
            <a:r>
              <a:rPr sz="1000" dirty="0">
                <a:solidFill>
                  <a:srgbClr val="231F20"/>
                </a:solidFill>
                <a:latin typeface="Palatino Linotype"/>
                <a:cs typeface="Palatino Linotype"/>
              </a:rPr>
              <a:t>in  the project. The primary focus should be on the  developers and investors (if known), and key team  consultants and</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contractors.</a:t>
            </a:r>
            <a:endParaRPr sz="1000">
              <a:latin typeface="Palatino Linotype"/>
              <a:cs typeface="Palatino Linotype"/>
            </a:endParaRPr>
          </a:p>
        </p:txBody>
      </p:sp>
      <p:sp>
        <p:nvSpPr>
          <p:cNvPr id="15" name="object 15"/>
          <p:cNvSpPr txBox="1"/>
          <p:nvPr/>
        </p:nvSpPr>
        <p:spPr>
          <a:xfrm>
            <a:off x="444500" y="7444986"/>
            <a:ext cx="3112770" cy="15621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a:t>
            </a:r>
            <a:r>
              <a:rPr sz="1000" b="1" spc="-15" dirty="0">
                <a:solidFill>
                  <a:srgbClr val="231F20"/>
                </a:solidFill>
                <a:latin typeface="Palatino Linotype"/>
                <a:cs typeface="Palatino Linotype"/>
              </a:rPr>
              <a:t>Team</a:t>
            </a:r>
            <a:r>
              <a:rPr sz="1000" b="1" spc="30" dirty="0">
                <a:solidFill>
                  <a:srgbClr val="231F20"/>
                </a:solidFill>
                <a:latin typeface="Palatino Linotype"/>
                <a:cs typeface="Palatino Linotype"/>
              </a:rPr>
              <a:t> </a:t>
            </a:r>
            <a:r>
              <a:rPr sz="1000" b="1" spc="0" dirty="0">
                <a:solidFill>
                  <a:srgbClr val="231F20"/>
                </a:solidFill>
                <a:latin typeface="Palatino Linotype"/>
                <a:cs typeface="Palatino Linotype"/>
              </a:rPr>
              <a:t>Roles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In two to three pages, identify the roles for the project  manager and key individuals who will be </a:t>
            </a:r>
            <a:r>
              <a:rPr sz="1000" spc="-5" dirty="0">
                <a:solidFill>
                  <a:srgbClr val="231F20"/>
                </a:solidFill>
                <a:latin typeface="Palatino Linotype"/>
                <a:cs typeface="Palatino Linotype"/>
              </a:rPr>
              <a:t>involved </a:t>
            </a:r>
            <a:r>
              <a:rPr sz="1000" dirty="0">
                <a:solidFill>
                  <a:srgbClr val="231F20"/>
                </a:solidFill>
                <a:latin typeface="Palatino Linotype"/>
                <a:cs typeface="Palatino Linotype"/>
              </a:rPr>
              <a:t>in  the design, financing, development, implementation,  and operation of the development. Resumes</a:t>
            </a:r>
            <a:r>
              <a:rPr sz="1000" spc="175" dirty="0">
                <a:solidFill>
                  <a:srgbClr val="231F20"/>
                </a:solidFill>
                <a:latin typeface="Palatino Linotype"/>
                <a:cs typeface="Palatino Linotype"/>
              </a:rPr>
              <a:t> </a:t>
            </a:r>
            <a:r>
              <a:rPr sz="1000" spc="0" dirty="0">
                <a:solidFill>
                  <a:srgbClr val="231F20"/>
                </a:solidFill>
                <a:latin typeface="Palatino Linotype"/>
                <a:cs typeface="Palatino Linotype"/>
              </a:rPr>
              <a:t>(no</a:t>
            </a:r>
            <a:endParaRPr sz="1000">
              <a:latin typeface="Palatino Linotype"/>
              <a:cs typeface="Palatino Linotype"/>
            </a:endParaRPr>
          </a:p>
          <a:p>
            <a:pPr marL="12700" marR="137795">
              <a:lnSpc>
                <a:spcPct val="116700"/>
              </a:lnSpc>
            </a:pPr>
            <a:r>
              <a:rPr sz="1000" dirty="0">
                <a:solidFill>
                  <a:srgbClr val="231F20"/>
                </a:solidFill>
                <a:latin typeface="Palatino Linotype"/>
                <a:cs typeface="Palatino Linotype"/>
              </a:rPr>
              <a:t>more than two pages each) for key personnel </a:t>
            </a:r>
            <a:r>
              <a:rPr sz="1000" spc="0" dirty="0">
                <a:solidFill>
                  <a:srgbClr val="231F20"/>
                </a:solidFill>
                <a:latin typeface="Palatino Linotype"/>
                <a:cs typeface="Palatino Linotype"/>
              </a:rPr>
              <a:t>may  </a:t>
            </a:r>
            <a:r>
              <a:rPr sz="1000" dirty="0">
                <a:solidFill>
                  <a:srgbClr val="231F20"/>
                </a:solidFill>
                <a:latin typeface="Palatino Linotype"/>
                <a:cs typeface="Palatino Linotype"/>
              </a:rPr>
              <a:t>be provided in addition to this brief summary in </a:t>
            </a:r>
            <a:r>
              <a:rPr sz="1000" spc="0" dirty="0">
                <a:solidFill>
                  <a:srgbClr val="231F20"/>
                </a:solidFill>
                <a:latin typeface="Palatino Linotype"/>
                <a:cs typeface="Palatino Linotype"/>
              </a:rPr>
              <a:t>an  appendix.</a:t>
            </a:r>
            <a:endParaRPr sz="1000">
              <a:latin typeface="Palatino Linotype"/>
              <a:cs typeface="Palatino Linotype"/>
            </a:endParaRPr>
          </a:p>
        </p:txBody>
      </p:sp>
      <p:sp>
        <p:nvSpPr>
          <p:cNvPr id="16" name="object 16"/>
          <p:cNvSpPr txBox="1"/>
          <p:nvPr/>
        </p:nvSpPr>
        <p:spPr>
          <a:xfrm>
            <a:off x="3919220" y="1730345"/>
            <a:ext cx="19189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B. Financial</a:t>
            </a:r>
            <a:r>
              <a:rPr sz="1200" b="1" spc="85" dirty="0">
                <a:solidFill>
                  <a:srgbClr val="231F20"/>
                </a:solidFill>
                <a:latin typeface="Trebuchet MS"/>
                <a:cs typeface="Trebuchet MS"/>
              </a:rPr>
              <a:t> </a:t>
            </a:r>
            <a:r>
              <a:rPr sz="1200" b="1" dirty="0">
                <a:solidFill>
                  <a:srgbClr val="231F20"/>
                </a:solidFill>
                <a:latin typeface="Trebuchet MS"/>
                <a:cs typeface="Trebuchet MS"/>
              </a:rPr>
              <a:t>Qualifications</a:t>
            </a:r>
            <a:endParaRPr sz="1200">
              <a:latin typeface="Trebuchet MS"/>
              <a:cs typeface="Trebuchet MS"/>
            </a:endParaRPr>
          </a:p>
        </p:txBody>
      </p:sp>
      <p:sp>
        <p:nvSpPr>
          <p:cNvPr id="17" name="object 17"/>
          <p:cNvSpPr txBox="1"/>
          <p:nvPr/>
        </p:nvSpPr>
        <p:spPr>
          <a:xfrm>
            <a:off x="3919220" y="2085945"/>
            <a:ext cx="3134995" cy="10922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To the extent allowed by law, Central Health and its  consultants will maintain the confidentiality of </a:t>
            </a:r>
            <a:r>
              <a:rPr sz="1000" spc="0" dirty="0">
                <a:solidFill>
                  <a:srgbClr val="231F20"/>
                </a:solidFill>
                <a:latin typeface="Palatino Linotype"/>
                <a:cs typeface="Palatino Linotype"/>
              </a:rPr>
              <a:t>certain  </a:t>
            </a:r>
            <a:r>
              <a:rPr sz="1000" dirty="0">
                <a:solidFill>
                  <a:srgbClr val="231F20"/>
                </a:solidFill>
                <a:latin typeface="Palatino Linotype"/>
                <a:cs typeface="Palatino Linotype"/>
              </a:rPr>
              <a:t>financial information provided by respondents as a  part of the Statement of </a:t>
            </a:r>
            <a:r>
              <a:rPr sz="1000" spc="-5" dirty="0">
                <a:solidFill>
                  <a:srgbClr val="231F20"/>
                </a:solidFill>
                <a:latin typeface="Palatino Linotype"/>
                <a:cs typeface="Palatino Linotype"/>
              </a:rPr>
              <a:t>Qualifications </a:t>
            </a:r>
            <a:r>
              <a:rPr sz="1000" dirty="0">
                <a:solidFill>
                  <a:srgbClr val="231F20"/>
                </a:solidFill>
                <a:latin typeface="Palatino Linotype"/>
                <a:cs typeface="Palatino Linotype"/>
              </a:rPr>
              <a:t>review process.  Respondents shall provide proprietary financial  information under separate</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cover.</a:t>
            </a:r>
            <a:endParaRPr sz="1000">
              <a:latin typeface="Palatino Linotype"/>
              <a:cs typeface="Palatino Linotype"/>
            </a:endParaRPr>
          </a:p>
        </p:txBody>
      </p:sp>
      <p:sp>
        <p:nvSpPr>
          <p:cNvPr id="18" name="object 18"/>
          <p:cNvSpPr txBox="1"/>
          <p:nvPr/>
        </p:nvSpPr>
        <p:spPr>
          <a:xfrm>
            <a:off x="3919220" y="3273395"/>
            <a:ext cx="3143250" cy="2095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 Financial</a:t>
            </a:r>
            <a:r>
              <a:rPr sz="1000" b="1" spc="35" dirty="0">
                <a:solidFill>
                  <a:srgbClr val="231F20"/>
                </a:solidFill>
                <a:latin typeface="Palatino Linotype"/>
                <a:cs typeface="Palatino Linotype"/>
              </a:rPr>
              <a:t> </a:t>
            </a:r>
            <a:r>
              <a:rPr sz="1000" b="1" dirty="0">
                <a:solidFill>
                  <a:srgbClr val="231F20"/>
                </a:solidFill>
                <a:latin typeface="Palatino Linotype"/>
                <a:cs typeface="Palatino Linotype"/>
              </a:rPr>
              <a:t>Capacity</a:t>
            </a:r>
            <a:endParaRPr sz="1000">
              <a:latin typeface="Palatino Linotype"/>
              <a:cs typeface="Palatino Linotype"/>
            </a:endParaRPr>
          </a:p>
          <a:p>
            <a:pPr marL="12700" marR="104775">
              <a:lnSpc>
                <a:spcPct val="116700"/>
              </a:lnSpc>
              <a:spcBef>
                <a:spcPts val="450"/>
              </a:spcBef>
            </a:pPr>
            <a:r>
              <a:rPr sz="1000" dirty="0">
                <a:solidFill>
                  <a:srgbClr val="231F20"/>
                </a:solidFill>
                <a:latin typeface="Palatino Linotype"/>
                <a:cs typeface="Palatino Linotype"/>
              </a:rPr>
              <a:t>Respondents should be prepared to </a:t>
            </a:r>
            <a:r>
              <a:rPr sz="1000" spc="-5" dirty="0">
                <a:solidFill>
                  <a:srgbClr val="231F20"/>
                </a:solidFill>
                <a:latin typeface="Palatino Linotype"/>
                <a:cs typeface="Palatino Linotype"/>
              </a:rPr>
              <a:t>fund/finance </a:t>
            </a:r>
            <a:r>
              <a:rPr sz="1000" dirty="0">
                <a:solidFill>
                  <a:srgbClr val="231F20"/>
                </a:solidFill>
                <a:latin typeface="Palatino Linotype"/>
                <a:cs typeface="Palatino Linotype"/>
              </a:rPr>
              <a:t>the  full cost of the project, including pre-development  costs, infrastructure and Site preparation,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vertical construction. Respondents should provide a  description of their financial capacity and backing,  including general financial capabilities,</a:t>
            </a:r>
            <a:r>
              <a:rPr sz="1000" spc="229" dirty="0">
                <a:solidFill>
                  <a:srgbClr val="231F20"/>
                </a:solidFill>
                <a:latin typeface="Palatino Linotype"/>
                <a:cs typeface="Palatino Linotype"/>
              </a:rPr>
              <a:t> </a:t>
            </a:r>
            <a:r>
              <a:rPr sz="1000" dirty="0">
                <a:solidFill>
                  <a:srgbClr val="231F20"/>
                </a:solidFill>
                <a:latin typeface="Palatino Linotype"/>
                <a:cs typeface="Palatino Linotype"/>
              </a:rPr>
              <a:t>partnerships</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and current available credit lines. Respondents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describe their need for and ability to raise</a:t>
            </a:r>
            <a:r>
              <a:rPr sz="1000" spc="200" dirty="0">
                <a:solidFill>
                  <a:srgbClr val="231F20"/>
                </a:solidFill>
                <a:latin typeface="Palatino Linotype"/>
                <a:cs typeface="Palatino Linotype"/>
              </a:rPr>
              <a:t> </a:t>
            </a:r>
            <a:r>
              <a:rPr sz="1000" spc="0" dirty="0">
                <a:solidFill>
                  <a:srgbClr val="231F20"/>
                </a:solidFill>
                <a:latin typeface="Palatino Linotype"/>
                <a:cs typeface="Palatino Linotype"/>
              </a:rPr>
              <a:t>equity</a:t>
            </a:r>
            <a:endParaRPr sz="1000">
              <a:latin typeface="Palatino Linotype"/>
              <a:cs typeface="Palatino Linotype"/>
            </a:endParaRPr>
          </a:p>
          <a:p>
            <a:pPr marL="12700" marR="119380">
              <a:lnSpc>
                <a:spcPct val="116700"/>
              </a:lnSpc>
            </a:pPr>
            <a:r>
              <a:rPr sz="1000" dirty="0">
                <a:solidFill>
                  <a:srgbClr val="231F20"/>
                </a:solidFill>
                <a:latin typeface="Palatino Linotype"/>
                <a:cs typeface="Palatino Linotype"/>
              </a:rPr>
              <a:t>and additional capital sources. Respondents </a:t>
            </a:r>
            <a:r>
              <a:rPr sz="1000" spc="0" dirty="0">
                <a:solidFill>
                  <a:srgbClr val="231F20"/>
                </a:solidFill>
                <a:latin typeface="Palatino Linotype"/>
                <a:cs typeface="Palatino Linotype"/>
              </a:rPr>
              <a:t>should  </a:t>
            </a:r>
            <a:r>
              <a:rPr sz="1000" dirty="0">
                <a:solidFill>
                  <a:srgbClr val="231F20"/>
                </a:solidFill>
                <a:latin typeface="Palatino Linotype"/>
                <a:cs typeface="Palatino Linotype"/>
              </a:rPr>
              <a:t>describe how pre-development costs will be</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funded.</a:t>
            </a:r>
            <a:endParaRPr sz="1000">
              <a:latin typeface="Palatino Linotype"/>
              <a:cs typeface="Palatino Linotype"/>
            </a:endParaRPr>
          </a:p>
        </p:txBody>
      </p:sp>
      <p:sp>
        <p:nvSpPr>
          <p:cNvPr id="19" name="object 19"/>
          <p:cNvSpPr txBox="1"/>
          <p:nvPr/>
        </p:nvSpPr>
        <p:spPr>
          <a:xfrm>
            <a:off x="3919220" y="5464145"/>
            <a:ext cx="3152775" cy="2444750"/>
          </a:xfrm>
          <a:prstGeom prst="rect">
            <a:avLst/>
          </a:prstGeom>
        </p:spPr>
        <p:txBody>
          <a:bodyPr vert="horz" wrap="square" lIns="0" tIns="95250" rIns="0" bIns="0" rtlCol="0">
            <a:spAutoFit/>
          </a:bodyPr>
          <a:lstStyle/>
          <a:p>
            <a:pPr marL="143510" indent="-130810">
              <a:lnSpc>
                <a:spcPct val="100000"/>
              </a:lnSpc>
              <a:spcBef>
                <a:spcPts val="750"/>
              </a:spcBef>
              <a:buAutoNum type="arabicPeriod" startAt="2"/>
              <a:tabLst>
                <a:tab pos="143510" algn="l"/>
              </a:tabLst>
            </a:pPr>
            <a:r>
              <a:rPr sz="1000" b="1" dirty="0">
                <a:solidFill>
                  <a:srgbClr val="231F20"/>
                </a:solidFill>
                <a:latin typeface="Palatino Linotype"/>
                <a:cs typeface="Palatino Linotype"/>
              </a:rPr>
              <a:t>Detailed Financial</a:t>
            </a:r>
            <a:r>
              <a:rPr sz="1000" b="1" spc="35" dirty="0">
                <a:solidFill>
                  <a:srgbClr val="231F20"/>
                </a:solidFill>
                <a:latin typeface="Palatino Linotype"/>
                <a:cs typeface="Palatino Linotype"/>
              </a:rPr>
              <a:t> </a:t>
            </a:r>
            <a:r>
              <a:rPr sz="1000" b="1" spc="-5" dirty="0">
                <a:solidFill>
                  <a:srgbClr val="231F20"/>
                </a:solidFill>
                <a:latin typeface="Palatino Linotype"/>
                <a:cs typeface="Palatino Linotype"/>
              </a:rPr>
              <a:t>Qualifications</a:t>
            </a:r>
            <a:endParaRPr sz="1000">
              <a:latin typeface="Palatino Linotype"/>
              <a:cs typeface="Palatino Linotype"/>
            </a:endParaRPr>
          </a:p>
          <a:p>
            <a:pPr marL="12700" marR="167005" algn="just">
              <a:lnSpc>
                <a:spcPct val="116700"/>
              </a:lnSpc>
              <a:spcBef>
                <a:spcPts val="450"/>
              </a:spcBef>
            </a:pPr>
            <a:r>
              <a:rPr sz="1000" dirty="0">
                <a:solidFill>
                  <a:srgbClr val="231F20"/>
                </a:solidFill>
                <a:latin typeface="Palatino Linotype"/>
                <a:cs typeface="Palatino Linotype"/>
              </a:rPr>
              <a:t>In order to demonstrate access to equity capital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financing resources to carry out development of the  property, provide the information indicated</a:t>
            </a:r>
            <a:r>
              <a:rPr sz="1000" spc="140" dirty="0">
                <a:solidFill>
                  <a:srgbClr val="231F20"/>
                </a:solidFill>
                <a:latin typeface="Palatino Linotype"/>
                <a:cs typeface="Palatino Linotype"/>
              </a:rPr>
              <a:t> </a:t>
            </a:r>
            <a:r>
              <a:rPr sz="1000" dirty="0">
                <a:solidFill>
                  <a:srgbClr val="231F20"/>
                </a:solidFill>
                <a:latin typeface="Palatino Linotype"/>
                <a:cs typeface="Palatino Linotype"/>
              </a:rPr>
              <a:t>below:</a:t>
            </a:r>
            <a:endParaRPr sz="1000">
              <a:latin typeface="Palatino Linotype"/>
              <a:cs typeface="Palatino Linotype"/>
            </a:endParaRPr>
          </a:p>
          <a:p>
            <a:pPr marL="254000" lvl="1" indent="-228600">
              <a:lnSpc>
                <a:spcPct val="100000"/>
              </a:lnSpc>
              <a:spcBef>
                <a:spcPts val="650"/>
              </a:spcBef>
              <a:buAutoNum type="arabicPeriod"/>
              <a:tabLst>
                <a:tab pos="254000" algn="l"/>
              </a:tabLst>
            </a:pPr>
            <a:r>
              <a:rPr sz="1000" dirty="0">
                <a:solidFill>
                  <a:srgbClr val="231F20"/>
                </a:solidFill>
                <a:latin typeface="Palatino Linotype"/>
                <a:cs typeface="Palatino Linotype"/>
              </a:rPr>
              <a:t>Composition of current real estate</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portfolio.</a:t>
            </a:r>
            <a:endParaRPr sz="1000">
              <a:latin typeface="Palatino Linotype"/>
              <a:cs typeface="Palatino Linotype"/>
            </a:endParaRPr>
          </a:p>
          <a:p>
            <a:pPr marL="254000" marR="66040" lvl="1" indent="-228600">
              <a:lnSpc>
                <a:spcPct val="116700"/>
              </a:lnSpc>
              <a:spcBef>
                <a:spcPts val="450"/>
              </a:spcBef>
              <a:buAutoNum type="arabicPeriod"/>
              <a:tabLst>
                <a:tab pos="254000" algn="l"/>
              </a:tabLst>
            </a:pPr>
            <a:r>
              <a:rPr sz="1000" dirty="0">
                <a:solidFill>
                  <a:srgbClr val="231F20"/>
                </a:solidFill>
                <a:latin typeface="Palatino Linotype"/>
                <a:cs typeface="Palatino Linotype"/>
              </a:rPr>
              <a:t>Recent history (last </a:t>
            </a:r>
            <a:r>
              <a:rPr sz="1000" spc="-10" dirty="0">
                <a:solidFill>
                  <a:srgbClr val="231F20"/>
                </a:solidFill>
                <a:latin typeface="Palatino Linotype"/>
                <a:cs typeface="Palatino Linotype"/>
              </a:rPr>
              <a:t>five </a:t>
            </a:r>
            <a:r>
              <a:rPr sz="1000" dirty="0">
                <a:solidFill>
                  <a:srgbClr val="231F20"/>
                </a:solidFill>
                <a:latin typeface="Palatino Linotype"/>
                <a:cs typeface="Palatino Linotype"/>
              </a:rPr>
              <a:t>years) in </a:t>
            </a:r>
            <a:r>
              <a:rPr sz="1000" spc="0" dirty="0">
                <a:solidFill>
                  <a:srgbClr val="231F20"/>
                </a:solidFill>
                <a:latin typeface="Palatino Linotype"/>
                <a:cs typeface="Palatino Linotype"/>
              </a:rPr>
              <a:t>obtaining  </a:t>
            </a:r>
            <a:r>
              <a:rPr sz="1000" dirty="0">
                <a:solidFill>
                  <a:srgbClr val="231F20"/>
                </a:solidFill>
                <a:latin typeface="Palatino Linotype"/>
                <a:cs typeface="Palatino Linotype"/>
              </a:rPr>
              <a:t>financing commitments, detailing type of project,  financing source, and amounts</a:t>
            </a:r>
            <a:r>
              <a:rPr sz="1000" spc="110" dirty="0">
                <a:solidFill>
                  <a:srgbClr val="231F20"/>
                </a:solidFill>
                <a:latin typeface="Palatino Linotype"/>
                <a:cs typeface="Palatino Linotype"/>
              </a:rPr>
              <a:t> </a:t>
            </a:r>
            <a:r>
              <a:rPr sz="1000" dirty="0">
                <a:solidFill>
                  <a:srgbClr val="231F20"/>
                </a:solidFill>
                <a:latin typeface="Palatino Linotype"/>
                <a:cs typeface="Palatino Linotype"/>
              </a:rPr>
              <a:t>committed.</a:t>
            </a:r>
            <a:endParaRPr sz="1000">
              <a:latin typeface="Palatino Linotype"/>
              <a:cs typeface="Palatino Linotype"/>
            </a:endParaRPr>
          </a:p>
          <a:p>
            <a:pPr marL="254000" marR="5080" lvl="1" indent="-228600">
              <a:lnSpc>
                <a:spcPct val="116700"/>
              </a:lnSpc>
              <a:spcBef>
                <a:spcPts val="445"/>
              </a:spcBef>
              <a:buAutoNum type="arabicPeriod"/>
              <a:tabLst>
                <a:tab pos="254000" algn="l"/>
              </a:tabLst>
            </a:pPr>
            <a:r>
              <a:rPr sz="1000" dirty="0">
                <a:solidFill>
                  <a:srgbClr val="231F20"/>
                </a:solidFill>
                <a:latin typeface="Palatino Linotype"/>
                <a:cs typeface="Palatino Linotype"/>
              </a:rPr>
              <a:t>Projects in pipeline, including: </a:t>
            </a:r>
            <a:r>
              <a:rPr sz="1000" spc="0" dirty="0">
                <a:solidFill>
                  <a:srgbClr val="231F20"/>
                </a:solidFill>
                <a:latin typeface="Palatino Linotype"/>
                <a:cs typeface="Palatino Linotype"/>
              </a:rPr>
              <a:t>status,  </a:t>
            </a:r>
            <a:r>
              <a:rPr sz="1000" dirty="0">
                <a:solidFill>
                  <a:srgbClr val="231F20"/>
                </a:solidFill>
                <a:latin typeface="Palatino Linotype"/>
                <a:cs typeface="Palatino Linotype"/>
              </a:rPr>
              <a:t>development schedule and financial </a:t>
            </a:r>
            <a:r>
              <a:rPr sz="1000" spc="0" dirty="0">
                <a:solidFill>
                  <a:srgbClr val="231F20"/>
                </a:solidFill>
                <a:latin typeface="Palatino Linotype"/>
                <a:cs typeface="Palatino Linotype"/>
              </a:rPr>
              <a:t>commitment  </a:t>
            </a:r>
            <a:r>
              <a:rPr sz="1000" dirty="0">
                <a:solidFill>
                  <a:srgbClr val="231F20"/>
                </a:solidFill>
                <a:latin typeface="Palatino Linotype"/>
                <a:cs typeface="Palatino Linotype"/>
              </a:rPr>
              <a:t>required of developer, and a description of project  financing methods, sources, and</a:t>
            </a:r>
            <a:r>
              <a:rPr sz="1000" spc="105" dirty="0">
                <a:solidFill>
                  <a:srgbClr val="231F20"/>
                </a:solidFill>
                <a:latin typeface="Palatino Linotype"/>
                <a:cs typeface="Palatino Linotype"/>
              </a:rPr>
              <a:t> </a:t>
            </a:r>
            <a:r>
              <a:rPr sz="1000" spc="0" dirty="0">
                <a:solidFill>
                  <a:srgbClr val="231F20"/>
                </a:solidFill>
                <a:latin typeface="Palatino Linotype"/>
                <a:cs typeface="Palatino Linotype"/>
              </a:rPr>
              <a:t>amounts.</a:t>
            </a:r>
            <a:endParaRPr sz="1000">
              <a:latin typeface="Palatino Linotype"/>
              <a:cs typeface="Palatino Linotyp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28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85800" y="1710936"/>
            <a:ext cx="3157220" cy="4699000"/>
          </a:xfrm>
          <a:prstGeom prst="rect">
            <a:avLst/>
          </a:prstGeom>
        </p:spPr>
        <p:txBody>
          <a:bodyPr vert="horz" wrap="square" lIns="0" tIns="12700" rIns="0" bIns="0" rtlCol="0">
            <a:spAutoFit/>
          </a:bodyPr>
          <a:lstStyle/>
          <a:p>
            <a:pPr marL="241300" marR="50165" lvl="1" indent="-228600">
              <a:lnSpc>
                <a:spcPct val="116700"/>
              </a:lnSpc>
              <a:spcBef>
                <a:spcPts val="100"/>
              </a:spcBef>
              <a:buAutoNum type="arabicPeriod" startAt="4"/>
              <a:tabLst>
                <a:tab pos="241300" algn="l"/>
              </a:tabLst>
            </a:pPr>
            <a:r>
              <a:rPr sz="1000" spc="-10" dirty="0">
                <a:solidFill>
                  <a:srgbClr val="231F20"/>
                </a:solidFill>
                <a:latin typeface="Palatino Linotype"/>
                <a:cs typeface="Palatino Linotype"/>
              </a:rPr>
              <a:t>Audited </a:t>
            </a:r>
            <a:r>
              <a:rPr sz="1000" dirty="0">
                <a:solidFill>
                  <a:srgbClr val="231F20"/>
                </a:solidFill>
                <a:latin typeface="Palatino Linotype"/>
                <a:cs typeface="Palatino Linotype"/>
              </a:rPr>
              <a:t>financial statements for the past three  years. If audited financial statements are not  available, respondent shall provide the last three  years of IRS tax returns. If the respondent </a:t>
            </a:r>
            <a:r>
              <a:rPr sz="1000" spc="0" dirty="0">
                <a:solidFill>
                  <a:srgbClr val="231F20"/>
                </a:solidFill>
                <a:latin typeface="Palatino Linotype"/>
                <a:cs typeface="Palatino Linotype"/>
              </a:rPr>
              <a:t>would  </a:t>
            </a:r>
            <a:r>
              <a:rPr sz="1000" dirty="0">
                <a:solidFill>
                  <a:srgbClr val="231F20"/>
                </a:solidFill>
                <a:latin typeface="Palatino Linotype"/>
                <a:cs typeface="Palatino Linotype"/>
              </a:rPr>
              <a:t>like the Purchasing Supervisor to maintain the  confidentiality, to the extent allowed by the law,  of this portion of the response, please place under  separate cover and mark documents confidential  (see Section II,</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F.5).</a:t>
            </a:r>
            <a:endParaRPr sz="1000">
              <a:latin typeface="Palatino Linotype"/>
              <a:cs typeface="Palatino Linotype"/>
            </a:endParaRPr>
          </a:p>
          <a:p>
            <a:pPr marL="241300" marR="36830" lvl="1" indent="-228600">
              <a:lnSpc>
                <a:spcPct val="116700"/>
              </a:lnSpc>
              <a:spcBef>
                <a:spcPts val="450"/>
              </a:spcBef>
              <a:buAutoNum type="arabicPeriod" startAt="4"/>
              <a:tabLst>
                <a:tab pos="241300" algn="l"/>
              </a:tabLst>
            </a:pPr>
            <a:r>
              <a:rPr sz="1000" dirty="0">
                <a:solidFill>
                  <a:srgbClr val="231F20"/>
                </a:solidFill>
                <a:latin typeface="Palatino Linotype"/>
                <a:cs typeface="Palatino Linotype"/>
              </a:rPr>
              <a:t>Specific sources of debt/equity capital that may be  used for the project, including relationship to the  respondent (outside lender, parent company, </a:t>
            </a:r>
            <a:r>
              <a:rPr sz="1000" spc="0" dirty="0">
                <a:solidFill>
                  <a:srgbClr val="231F20"/>
                </a:solidFill>
                <a:latin typeface="Palatino Linotype"/>
                <a:cs typeface="Palatino Linotype"/>
              </a:rPr>
              <a:t>etc.)  </a:t>
            </a:r>
            <a:r>
              <a:rPr sz="1000" dirty="0">
                <a:solidFill>
                  <a:srgbClr val="231F20"/>
                </a:solidFill>
                <a:latin typeface="Palatino Linotype"/>
                <a:cs typeface="Palatino Linotype"/>
              </a:rPr>
              <a:t>and contact</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information.</a:t>
            </a:r>
            <a:endParaRPr sz="1000">
              <a:latin typeface="Palatino Linotype"/>
              <a:cs typeface="Palatino Linotype"/>
            </a:endParaRPr>
          </a:p>
          <a:p>
            <a:pPr marL="241300" marR="31750" lvl="1" indent="-228600">
              <a:lnSpc>
                <a:spcPct val="116700"/>
              </a:lnSpc>
              <a:spcBef>
                <a:spcPts val="445"/>
              </a:spcBef>
              <a:buAutoNum type="arabicPeriod" startAt="4"/>
              <a:tabLst>
                <a:tab pos="241300" algn="l"/>
              </a:tabLst>
            </a:pPr>
            <a:r>
              <a:rPr sz="1000" dirty="0">
                <a:solidFill>
                  <a:srgbClr val="231F20"/>
                </a:solidFill>
                <a:latin typeface="Palatino Linotype"/>
                <a:cs typeface="Palatino Linotype"/>
              </a:rPr>
              <a:t>If applicable, bond credit rating(s) by industry  standard rating agency such as Moody’s Investors  Service, Standard &amp; Poor’s Financial Services </a:t>
            </a:r>
            <a:r>
              <a:rPr sz="1000" spc="0" dirty="0">
                <a:solidFill>
                  <a:srgbClr val="231F20"/>
                </a:solidFill>
                <a:latin typeface="Palatino Linotype"/>
                <a:cs typeface="Palatino Linotype"/>
              </a:rPr>
              <a:t>LLC  </a:t>
            </a:r>
            <a:r>
              <a:rPr sz="1000" dirty="0">
                <a:solidFill>
                  <a:srgbClr val="231F20"/>
                </a:solidFill>
                <a:latin typeface="Palatino Linotype"/>
                <a:cs typeface="Palatino Linotype"/>
              </a:rPr>
              <a:t>and Fitch</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Ratings.</a:t>
            </a:r>
            <a:endParaRPr sz="1000">
              <a:latin typeface="Palatino Linotype"/>
              <a:cs typeface="Palatino Linotype"/>
            </a:endParaRPr>
          </a:p>
          <a:p>
            <a:pPr marL="241300" marR="5080" lvl="1" indent="-228600">
              <a:lnSpc>
                <a:spcPct val="116700"/>
              </a:lnSpc>
              <a:spcBef>
                <a:spcPts val="450"/>
              </a:spcBef>
              <a:buAutoNum type="arabicPeriod" startAt="4"/>
              <a:tabLst>
                <a:tab pos="241300" algn="l"/>
              </a:tabLst>
            </a:pPr>
            <a:r>
              <a:rPr sz="1000" dirty="0">
                <a:solidFill>
                  <a:srgbClr val="231F20"/>
                </a:solidFill>
                <a:latin typeface="Palatino Linotype"/>
                <a:cs typeface="Palatino Linotype"/>
              </a:rPr>
              <a:t>Adverse actions, if any, taken by any </a:t>
            </a:r>
            <a:r>
              <a:rPr sz="1000" spc="0" dirty="0">
                <a:solidFill>
                  <a:srgbClr val="231F20"/>
                </a:solidFill>
                <a:latin typeface="Palatino Linotype"/>
                <a:cs typeface="Palatino Linotype"/>
              </a:rPr>
              <a:t>funding  </a:t>
            </a:r>
            <a:r>
              <a:rPr sz="1000" dirty="0">
                <a:solidFill>
                  <a:srgbClr val="231F20"/>
                </a:solidFill>
                <a:latin typeface="Palatino Linotype"/>
                <a:cs typeface="Palatino Linotype"/>
              </a:rPr>
              <a:t>sources or financial institutions against the  respondent or its joint venture partner(s), such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terminating or restricting the use of funds </a:t>
            </a:r>
            <a:r>
              <a:rPr sz="1000" spc="0" dirty="0">
                <a:solidFill>
                  <a:srgbClr val="231F20"/>
                </a:solidFill>
                <a:latin typeface="Palatino Linotype"/>
                <a:cs typeface="Palatino Linotype"/>
              </a:rPr>
              <a:t>anytime  </a:t>
            </a:r>
            <a:r>
              <a:rPr sz="1000" dirty="0">
                <a:solidFill>
                  <a:srgbClr val="231F20"/>
                </a:solidFill>
                <a:latin typeface="Palatino Linotype"/>
                <a:cs typeface="Palatino Linotype"/>
              </a:rPr>
              <a:t>during the past </a:t>
            </a:r>
            <a:r>
              <a:rPr sz="1000" spc="-10" dirty="0">
                <a:solidFill>
                  <a:srgbClr val="231F20"/>
                </a:solidFill>
                <a:latin typeface="Palatino Linotype"/>
                <a:cs typeface="Palatino Linotype"/>
              </a:rPr>
              <a:t>five</a:t>
            </a:r>
            <a:r>
              <a:rPr sz="1000" spc="65" dirty="0">
                <a:solidFill>
                  <a:srgbClr val="231F20"/>
                </a:solidFill>
                <a:latin typeface="Palatino Linotype"/>
                <a:cs typeface="Palatino Linotype"/>
              </a:rPr>
              <a:t> </a:t>
            </a:r>
            <a:r>
              <a:rPr sz="1000" dirty="0">
                <a:solidFill>
                  <a:srgbClr val="231F20"/>
                </a:solidFill>
                <a:latin typeface="Palatino Linotype"/>
                <a:cs typeface="Palatino Linotype"/>
              </a:rPr>
              <a:t>years.</a:t>
            </a:r>
            <a:endParaRPr sz="1000">
              <a:latin typeface="Palatino Linotype"/>
              <a:cs typeface="Palatino Linotype"/>
            </a:endParaRPr>
          </a:p>
          <a:p>
            <a:pPr marL="241300" marR="163195" lvl="1" indent="-228600">
              <a:lnSpc>
                <a:spcPct val="116700"/>
              </a:lnSpc>
              <a:spcBef>
                <a:spcPts val="450"/>
              </a:spcBef>
              <a:buAutoNum type="arabicPeriod" startAt="4"/>
              <a:tabLst>
                <a:tab pos="241300" algn="l"/>
              </a:tabLst>
            </a:pPr>
            <a:r>
              <a:rPr sz="1000" dirty="0">
                <a:solidFill>
                  <a:srgbClr val="231F20"/>
                </a:solidFill>
                <a:latin typeface="Palatino Linotype"/>
                <a:cs typeface="Palatino Linotype"/>
              </a:rPr>
              <a:t>Litigation, if any, in which respondent (and </a:t>
            </a:r>
            <a:r>
              <a:rPr sz="1000" spc="0" dirty="0">
                <a:solidFill>
                  <a:srgbClr val="231F20"/>
                </a:solidFill>
                <a:latin typeface="Palatino Linotype"/>
                <a:cs typeface="Palatino Linotype"/>
              </a:rPr>
              <a:t>any  </a:t>
            </a:r>
            <a:r>
              <a:rPr sz="1000" dirty="0">
                <a:solidFill>
                  <a:srgbClr val="231F20"/>
                </a:solidFill>
                <a:latin typeface="Palatino Linotype"/>
                <a:cs typeface="Palatino Linotype"/>
              </a:rPr>
              <a:t>related, affiliated entities) is </a:t>
            </a:r>
            <a:r>
              <a:rPr sz="1000" spc="-5" dirty="0">
                <a:solidFill>
                  <a:srgbClr val="231F20"/>
                </a:solidFill>
                <a:latin typeface="Palatino Linotype"/>
                <a:cs typeface="Palatino Linotype"/>
              </a:rPr>
              <a:t>involved </a:t>
            </a:r>
            <a:r>
              <a:rPr sz="1000" dirty="0">
                <a:solidFill>
                  <a:srgbClr val="231F20"/>
                </a:solidFill>
                <a:latin typeface="Palatino Linotype"/>
                <a:cs typeface="Palatino Linotype"/>
              </a:rPr>
              <a:t>or </a:t>
            </a:r>
            <a:r>
              <a:rPr sz="1000" spc="-5" dirty="0">
                <a:solidFill>
                  <a:srgbClr val="231F20"/>
                </a:solidFill>
                <a:latin typeface="Palatino Linotype"/>
                <a:cs typeface="Palatino Linotype"/>
              </a:rPr>
              <a:t>settled  </a:t>
            </a:r>
            <a:r>
              <a:rPr sz="1000" dirty="0">
                <a:solidFill>
                  <a:srgbClr val="231F20"/>
                </a:solidFill>
                <a:latin typeface="Palatino Linotype"/>
                <a:cs typeface="Palatino Linotype"/>
              </a:rPr>
              <a:t>over the last </a:t>
            </a:r>
            <a:r>
              <a:rPr sz="1000" spc="-10" dirty="0">
                <a:solidFill>
                  <a:srgbClr val="231F20"/>
                </a:solidFill>
                <a:latin typeface="Palatino Linotype"/>
                <a:cs typeface="Palatino Linotype"/>
              </a:rPr>
              <a:t>five</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years.</a:t>
            </a:r>
            <a:endParaRPr sz="1000">
              <a:latin typeface="Palatino Linotype"/>
              <a:cs typeface="Palatino Linotype"/>
            </a:endParaRPr>
          </a:p>
        </p:txBody>
      </p:sp>
      <p:sp>
        <p:nvSpPr>
          <p:cNvPr id="4" name="object 4"/>
          <p:cNvSpPr txBox="1"/>
          <p:nvPr/>
        </p:nvSpPr>
        <p:spPr>
          <a:xfrm>
            <a:off x="673100" y="6562335"/>
            <a:ext cx="104203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C.</a:t>
            </a:r>
            <a:r>
              <a:rPr sz="1200" b="1" spc="-15" dirty="0">
                <a:solidFill>
                  <a:srgbClr val="231F20"/>
                </a:solidFill>
                <a:latin typeface="Trebuchet MS"/>
                <a:cs typeface="Trebuchet MS"/>
              </a:rPr>
              <a:t> </a:t>
            </a:r>
            <a:r>
              <a:rPr sz="1200" b="1" spc="0" dirty="0">
                <a:solidFill>
                  <a:srgbClr val="231F20"/>
                </a:solidFill>
                <a:latin typeface="Trebuchet MS"/>
                <a:cs typeface="Trebuchet MS"/>
              </a:rPr>
              <a:t>Experience</a:t>
            </a:r>
            <a:endParaRPr sz="1200">
              <a:latin typeface="Trebuchet MS"/>
              <a:cs typeface="Trebuchet MS"/>
            </a:endParaRPr>
          </a:p>
        </p:txBody>
      </p:sp>
      <p:sp>
        <p:nvSpPr>
          <p:cNvPr id="5" name="object 5"/>
          <p:cNvSpPr txBox="1"/>
          <p:nvPr/>
        </p:nvSpPr>
        <p:spPr>
          <a:xfrm>
            <a:off x="673100" y="6860786"/>
            <a:ext cx="3174365" cy="2273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1. Respondent’s</a:t>
            </a:r>
            <a:r>
              <a:rPr sz="1000" b="1" spc="35" dirty="0">
                <a:solidFill>
                  <a:srgbClr val="231F20"/>
                </a:solidFill>
                <a:latin typeface="Palatino Linotype"/>
                <a:cs typeface="Palatino Linotype"/>
              </a:rPr>
              <a:t> </a:t>
            </a:r>
            <a:r>
              <a:rPr sz="1000" b="1" spc="0" dirty="0">
                <a:solidFill>
                  <a:srgbClr val="231F20"/>
                </a:solidFill>
                <a:latin typeface="Palatino Linotype"/>
                <a:cs typeface="Palatino Linotype"/>
              </a:rPr>
              <a:t>Experience</a:t>
            </a:r>
            <a:endParaRPr sz="1000">
              <a:latin typeface="Palatino Linotype"/>
              <a:cs typeface="Palatino Linotype"/>
            </a:endParaRPr>
          </a:p>
          <a:p>
            <a:pPr marL="12700" marR="129539">
              <a:lnSpc>
                <a:spcPct val="116700"/>
              </a:lnSpc>
              <a:spcBef>
                <a:spcPts val="450"/>
              </a:spcBef>
            </a:pPr>
            <a:r>
              <a:rPr sz="1000" spc="-10" dirty="0">
                <a:solidFill>
                  <a:srgbClr val="231F20"/>
                </a:solidFill>
                <a:latin typeface="Palatino Linotype"/>
                <a:cs typeface="Palatino Linotype"/>
              </a:rPr>
              <a:t>Describe the </a:t>
            </a:r>
            <a:r>
              <a:rPr sz="1000" spc="-15" dirty="0">
                <a:solidFill>
                  <a:srgbClr val="231F20"/>
                </a:solidFill>
                <a:latin typeface="Palatino Linotype"/>
                <a:cs typeface="Palatino Linotype"/>
              </a:rPr>
              <a:t>relevant development </a:t>
            </a:r>
            <a:r>
              <a:rPr sz="1000" spc="-10" dirty="0">
                <a:solidFill>
                  <a:srgbClr val="231F20"/>
                </a:solidFill>
                <a:latin typeface="Palatino Linotype"/>
                <a:cs typeface="Palatino Linotype"/>
              </a:rPr>
              <a:t>experience </a:t>
            </a:r>
            <a:r>
              <a:rPr sz="1000" spc="-5" dirty="0">
                <a:solidFill>
                  <a:srgbClr val="231F20"/>
                </a:solidFill>
                <a:latin typeface="Palatino Linotype"/>
                <a:cs typeface="Palatino Linotype"/>
              </a:rPr>
              <a:t>of </a:t>
            </a:r>
            <a:r>
              <a:rPr sz="1000" spc="-15" dirty="0">
                <a:solidFill>
                  <a:srgbClr val="231F20"/>
                </a:solidFill>
                <a:latin typeface="Palatino Linotype"/>
                <a:cs typeface="Palatino Linotype"/>
              </a:rPr>
              <a:t>the  respondent. </a:t>
            </a:r>
            <a:r>
              <a:rPr sz="1000" spc="-10" dirty="0">
                <a:solidFill>
                  <a:srgbClr val="231F20"/>
                </a:solidFill>
                <a:latin typeface="Palatino Linotype"/>
                <a:cs typeface="Palatino Linotype"/>
              </a:rPr>
              <a:t>List </a:t>
            </a:r>
            <a:r>
              <a:rPr sz="1000" dirty="0">
                <a:solidFill>
                  <a:srgbClr val="231F20"/>
                </a:solidFill>
                <a:latin typeface="Palatino Linotype"/>
                <a:cs typeface="Palatino Linotype"/>
              </a:rPr>
              <a:t>a </a:t>
            </a:r>
            <a:r>
              <a:rPr sz="1000" spc="-10" dirty="0">
                <a:solidFill>
                  <a:srgbClr val="231F20"/>
                </a:solidFill>
                <a:latin typeface="Palatino Linotype"/>
                <a:cs typeface="Palatino Linotype"/>
              </a:rPr>
              <a:t>minimum </a:t>
            </a:r>
            <a:r>
              <a:rPr sz="1000" spc="-5" dirty="0">
                <a:solidFill>
                  <a:srgbClr val="231F20"/>
                </a:solidFill>
                <a:latin typeface="Palatino Linotype"/>
                <a:cs typeface="Palatino Linotype"/>
              </a:rPr>
              <a:t>of </a:t>
            </a:r>
            <a:r>
              <a:rPr sz="1000" spc="-10" dirty="0">
                <a:solidFill>
                  <a:srgbClr val="231F20"/>
                </a:solidFill>
                <a:latin typeface="Palatino Linotype"/>
                <a:cs typeface="Palatino Linotype"/>
              </a:rPr>
              <a:t>two and </a:t>
            </a:r>
            <a:r>
              <a:rPr sz="1000" dirty="0">
                <a:solidFill>
                  <a:srgbClr val="231F20"/>
                </a:solidFill>
                <a:latin typeface="Palatino Linotype"/>
                <a:cs typeface="Palatino Linotype"/>
              </a:rPr>
              <a:t>a </a:t>
            </a:r>
            <a:r>
              <a:rPr sz="1000" spc="-10" dirty="0">
                <a:solidFill>
                  <a:srgbClr val="231F20"/>
                </a:solidFill>
                <a:latin typeface="Palatino Linotype"/>
                <a:cs typeface="Palatino Linotype"/>
              </a:rPr>
              <a:t>maximum</a:t>
            </a:r>
            <a:r>
              <a:rPr sz="1000" spc="-175" dirty="0">
                <a:solidFill>
                  <a:srgbClr val="231F20"/>
                </a:solidFill>
                <a:latin typeface="Palatino Linotype"/>
                <a:cs typeface="Palatino Linotype"/>
              </a:rPr>
              <a:t> </a:t>
            </a:r>
            <a:r>
              <a:rPr sz="1000" spc="-10" dirty="0">
                <a:solidFill>
                  <a:srgbClr val="231F20"/>
                </a:solidFill>
                <a:latin typeface="Palatino Linotype"/>
                <a:cs typeface="Palatino Linotype"/>
              </a:rPr>
              <a:t>of  </a:t>
            </a:r>
            <a:r>
              <a:rPr sz="1000" spc="-20" dirty="0">
                <a:solidFill>
                  <a:srgbClr val="231F20"/>
                </a:solidFill>
                <a:latin typeface="Palatino Linotype"/>
                <a:cs typeface="Palatino Linotype"/>
              </a:rPr>
              <a:t>five </a:t>
            </a:r>
            <a:r>
              <a:rPr sz="1000" spc="-15" dirty="0">
                <a:solidFill>
                  <a:srgbClr val="231F20"/>
                </a:solidFill>
                <a:latin typeface="Palatino Linotype"/>
                <a:cs typeface="Palatino Linotype"/>
              </a:rPr>
              <a:t>projects that </a:t>
            </a:r>
            <a:r>
              <a:rPr sz="1000" spc="-10" dirty="0">
                <a:solidFill>
                  <a:srgbClr val="231F20"/>
                </a:solidFill>
                <a:latin typeface="Palatino Linotype"/>
                <a:cs typeface="Palatino Linotype"/>
              </a:rPr>
              <a:t>are most comparable to </a:t>
            </a:r>
            <a:r>
              <a:rPr sz="1000" spc="-15" dirty="0">
                <a:solidFill>
                  <a:srgbClr val="231F20"/>
                </a:solidFill>
                <a:latin typeface="Palatino Linotype"/>
                <a:cs typeface="Palatino Linotype"/>
              </a:rPr>
              <a:t>this</a:t>
            </a:r>
            <a:r>
              <a:rPr sz="1000" spc="-95" dirty="0">
                <a:solidFill>
                  <a:srgbClr val="231F20"/>
                </a:solidFill>
                <a:latin typeface="Palatino Linotype"/>
                <a:cs typeface="Palatino Linotype"/>
              </a:rPr>
              <a:t> </a:t>
            </a:r>
            <a:r>
              <a:rPr sz="1000" spc="-15" dirty="0">
                <a:solidFill>
                  <a:srgbClr val="231F20"/>
                </a:solidFill>
                <a:latin typeface="Palatino Linotype"/>
                <a:cs typeface="Palatino Linotype"/>
              </a:rPr>
              <a:t>project.</a:t>
            </a:r>
            <a:endParaRPr sz="1000">
              <a:latin typeface="Palatino Linotype"/>
              <a:cs typeface="Palatino Linotype"/>
            </a:endParaRPr>
          </a:p>
          <a:p>
            <a:pPr marL="12700" marR="5080">
              <a:lnSpc>
                <a:spcPct val="116700"/>
              </a:lnSpc>
            </a:pPr>
            <a:r>
              <a:rPr sz="1000" spc="-10" dirty="0">
                <a:solidFill>
                  <a:srgbClr val="231F20"/>
                </a:solidFill>
                <a:latin typeface="Palatino Linotype"/>
                <a:cs typeface="Palatino Linotype"/>
              </a:rPr>
              <a:t>Similar </a:t>
            </a:r>
            <a:r>
              <a:rPr sz="1000" spc="-15" dirty="0">
                <a:solidFill>
                  <a:srgbClr val="231F20"/>
                </a:solidFill>
                <a:latin typeface="Palatino Linotype"/>
                <a:cs typeface="Palatino Linotype"/>
              </a:rPr>
              <a:t>projects include those </a:t>
            </a:r>
            <a:r>
              <a:rPr sz="1000" spc="-10" dirty="0">
                <a:solidFill>
                  <a:srgbClr val="231F20"/>
                </a:solidFill>
                <a:latin typeface="Palatino Linotype"/>
                <a:cs typeface="Palatino Linotype"/>
              </a:rPr>
              <a:t>with one </a:t>
            </a:r>
            <a:r>
              <a:rPr sz="1000" spc="-5" dirty="0">
                <a:solidFill>
                  <a:srgbClr val="231F20"/>
                </a:solidFill>
                <a:latin typeface="Palatino Linotype"/>
                <a:cs typeface="Palatino Linotype"/>
              </a:rPr>
              <a:t>or </a:t>
            </a:r>
            <a:r>
              <a:rPr sz="1000" spc="-10" dirty="0">
                <a:solidFill>
                  <a:srgbClr val="231F20"/>
                </a:solidFill>
                <a:latin typeface="Palatino Linotype"/>
                <a:cs typeface="Palatino Linotype"/>
              </a:rPr>
              <a:t>more </a:t>
            </a:r>
            <a:r>
              <a:rPr sz="1000" spc="-5" dirty="0">
                <a:solidFill>
                  <a:srgbClr val="231F20"/>
                </a:solidFill>
                <a:latin typeface="Palatino Linotype"/>
                <a:cs typeface="Palatino Linotype"/>
              </a:rPr>
              <a:t>of </a:t>
            </a:r>
            <a:r>
              <a:rPr sz="1000" spc="-15" dirty="0">
                <a:solidFill>
                  <a:srgbClr val="231F20"/>
                </a:solidFill>
                <a:latin typeface="Palatino Linotype"/>
                <a:cs typeface="Palatino Linotype"/>
              </a:rPr>
              <a:t>the  following types </a:t>
            </a:r>
            <a:r>
              <a:rPr sz="1000" spc="-5" dirty="0">
                <a:solidFill>
                  <a:srgbClr val="231F20"/>
                </a:solidFill>
                <a:latin typeface="Palatino Linotype"/>
                <a:cs typeface="Palatino Linotype"/>
              </a:rPr>
              <a:t>of </a:t>
            </a:r>
            <a:r>
              <a:rPr sz="1000" spc="-20" dirty="0">
                <a:solidFill>
                  <a:srgbClr val="231F20"/>
                </a:solidFill>
                <a:latin typeface="Palatino Linotype"/>
                <a:cs typeface="Palatino Linotype"/>
              </a:rPr>
              <a:t>attributes: </a:t>
            </a:r>
            <a:r>
              <a:rPr sz="1000" spc="-10" dirty="0">
                <a:solidFill>
                  <a:srgbClr val="231F20"/>
                </a:solidFill>
                <a:latin typeface="Palatino Linotype"/>
                <a:cs typeface="Palatino Linotype"/>
              </a:rPr>
              <a:t>(1) </a:t>
            </a:r>
            <a:r>
              <a:rPr sz="1000" spc="-15" dirty="0">
                <a:solidFill>
                  <a:srgbClr val="231F20"/>
                </a:solidFill>
                <a:latin typeface="Palatino Linotype"/>
                <a:cs typeface="Palatino Linotype"/>
              </a:rPr>
              <a:t>high-density, </a:t>
            </a:r>
            <a:r>
              <a:rPr sz="1000" spc="-10" dirty="0">
                <a:solidFill>
                  <a:srgbClr val="231F20"/>
                </a:solidFill>
                <a:latin typeface="Palatino Linotype"/>
                <a:cs typeface="Palatino Linotype"/>
              </a:rPr>
              <a:t>mixed-use,  multi-phased master </a:t>
            </a:r>
            <a:r>
              <a:rPr sz="1000" spc="-15" dirty="0">
                <a:solidFill>
                  <a:srgbClr val="231F20"/>
                </a:solidFill>
                <a:latin typeface="Palatino Linotype"/>
                <a:cs typeface="Palatino Linotype"/>
              </a:rPr>
              <a:t>developments, </a:t>
            </a:r>
            <a:r>
              <a:rPr sz="1000" spc="-10" dirty="0">
                <a:solidFill>
                  <a:srgbClr val="231F20"/>
                </a:solidFill>
                <a:latin typeface="Palatino Linotype"/>
                <a:cs typeface="Palatino Linotype"/>
              </a:rPr>
              <a:t>(2) mixed-income  </a:t>
            </a:r>
            <a:r>
              <a:rPr sz="1000" spc="-15" dirty="0">
                <a:solidFill>
                  <a:srgbClr val="231F20"/>
                </a:solidFill>
                <a:latin typeface="Palatino Linotype"/>
                <a:cs typeface="Palatino Linotype"/>
              </a:rPr>
              <a:t>housing, </a:t>
            </a:r>
            <a:r>
              <a:rPr sz="1000" spc="-10" dirty="0">
                <a:solidFill>
                  <a:srgbClr val="231F20"/>
                </a:solidFill>
                <a:latin typeface="Palatino Linotype"/>
                <a:cs typeface="Palatino Linotype"/>
              </a:rPr>
              <a:t>environmental sustainability, and/or other  community </a:t>
            </a:r>
            <a:r>
              <a:rPr sz="1000" spc="-15" dirty="0">
                <a:solidFill>
                  <a:srgbClr val="231F20"/>
                </a:solidFill>
                <a:latin typeface="Palatino Linotype"/>
                <a:cs typeface="Palatino Linotype"/>
              </a:rPr>
              <a:t>benefits, </a:t>
            </a:r>
            <a:r>
              <a:rPr sz="1000" spc="-10" dirty="0">
                <a:solidFill>
                  <a:srgbClr val="231F20"/>
                </a:solidFill>
                <a:latin typeface="Palatino Linotype"/>
                <a:cs typeface="Palatino Linotype"/>
              </a:rPr>
              <a:t>(3) </a:t>
            </a:r>
            <a:r>
              <a:rPr sz="1000" spc="-15" dirty="0">
                <a:solidFill>
                  <a:srgbClr val="231F20"/>
                </a:solidFill>
                <a:latin typeface="Palatino Linotype"/>
                <a:cs typeface="Palatino Linotype"/>
              </a:rPr>
              <a:t>inclusion </a:t>
            </a:r>
            <a:r>
              <a:rPr sz="1000" spc="-5" dirty="0">
                <a:solidFill>
                  <a:srgbClr val="231F20"/>
                </a:solidFill>
                <a:latin typeface="Palatino Linotype"/>
                <a:cs typeface="Palatino Linotype"/>
              </a:rPr>
              <a:t>of </a:t>
            </a:r>
            <a:r>
              <a:rPr sz="1000" spc="-15" dirty="0">
                <a:solidFill>
                  <a:srgbClr val="231F20"/>
                </a:solidFill>
                <a:latin typeface="Palatino Linotype"/>
                <a:cs typeface="Palatino Linotype"/>
              </a:rPr>
              <a:t>health-related uses  </a:t>
            </a:r>
            <a:r>
              <a:rPr sz="1000" spc="-5" dirty="0">
                <a:solidFill>
                  <a:srgbClr val="231F20"/>
                </a:solidFill>
                <a:latin typeface="Palatino Linotype"/>
                <a:cs typeface="Palatino Linotype"/>
              </a:rPr>
              <a:t>or </a:t>
            </a:r>
            <a:r>
              <a:rPr sz="1000" spc="-15" dirty="0">
                <a:solidFill>
                  <a:srgbClr val="231F20"/>
                </a:solidFill>
                <a:latin typeface="Palatino Linotype"/>
                <a:cs typeface="Palatino Linotype"/>
              </a:rPr>
              <a:t>purposes </a:t>
            </a:r>
            <a:r>
              <a:rPr sz="1000" spc="-10" dirty="0">
                <a:solidFill>
                  <a:srgbClr val="231F20"/>
                </a:solidFill>
                <a:latin typeface="Palatino Linotype"/>
                <a:cs typeface="Palatino Linotype"/>
              </a:rPr>
              <a:t>(4) </a:t>
            </a:r>
            <a:r>
              <a:rPr sz="1000" spc="-15" dirty="0">
                <a:solidFill>
                  <a:srgbClr val="231F20"/>
                </a:solidFill>
                <a:latin typeface="Palatino Linotype"/>
                <a:cs typeface="Palatino Linotype"/>
              </a:rPr>
              <a:t>public </a:t>
            </a:r>
            <a:r>
              <a:rPr sz="1000" spc="-10" dirty="0">
                <a:solidFill>
                  <a:srgbClr val="231F20"/>
                </a:solidFill>
                <a:latin typeface="Palatino Linotype"/>
                <a:cs typeface="Palatino Linotype"/>
              </a:rPr>
              <a:t>markets and/or </a:t>
            </a:r>
            <a:r>
              <a:rPr sz="1000" spc="-20" dirty="0">
                <a:solidFill>
                  <a:srgbClr val="231F20"/>
                </a:solidFill>
                <a:latin typeface="Palatino Linotype"/>
                <a:cs typeface="Palatino Linotype"/>
              </a:rPr>
              <a:t>ground-floor  </a:t>
            </a:r>
            <a:r>
              <a:rPr sz="1000" spc="-15" dirty="0">
                <a:solidFill>
                  <a:srgbClr val="231F20"/>
                </a:solidFill>
                <a:latin typeface="Palatino Linotype"/>
                <a:cs typeface="Palatino Linotype"/>
              </a:rPr>
              <a:t>retail, </a:t>
            </a:r>
            <a:r>
              <a:rPr sz="1000" spc="-10" dirty="0">
                <a:solidFill>
                  <a:srgbClr val="231F20"/>
                </a:solidFill>
                <a:latin typeface="Palatino Linotype"/>
                <a:cs typeface="Palatino Linotype"/>
              </a:rPr>
              <a:t>(5) </a:t>
            </a:r>
            <a:r>
              <a:rPr sz="1000" spc="-15" dirty="0">
                <a:solidFill>
                  <a:srgbClr val="231F20"/>
                </a:solidFill>
                <a:latin typeface="Palatino Linotype"/>
                <a:cs typeface="Palatino Linotype"/>
              </a:rPr>
              <a:t>development </a:t>
            </a:r>
            <a:r>
              <a:rPr sz="1000" spc="-5" dirty="0">
                <a:solidFill>
                  <a:srgbClr val="231F20"/>
                </a:solidFill>
                <a:latin typeface="Palatino Linotype"/>
                <a:cs typeface="Palatino Linotype"/>
              </a:rPr>
              <a:t>on </a:t>
            </a:r>
            <a:r>
              <a:rPr sz="1000" spc="-15" dirty="0">
                <a:solidFill>
                  <a:srgbClr val="231F20"/>
                </a:solidFill>
                <a:latin typeface="Palatino Linotype"/>
                <a:cs typeface="Palatino Linotype"/>
              </a:rPr>
              <a:t>long-term ground lease,</a:t>
            </a:r>
            <a:r>
              <a:rPr sz="1000" spc="-85" dirty="0">
                <a:solidFill>
                  <a:srgbClr val="231F20"/>
                </a:solidFill>
                <a:latin typeface="Palatino Linotype"/>
                <a:cs typeface="Palatino Linotype"/>
              </a:rPr>
              <a:t> </a:t>
            </a:r>
            <a:r>
              <a:rPr sz="1000" spc="-10" dirty="0">
                <a:solidFill>
                  <a:srgbClr val="231F20"/>
                </a:solidFill>
                <a:latin typeface="Palatino Linotype"/>
                <a:cs typeface="Palatino Linotype"/>
              </a:rPr>
              <a:t>and</a:t>
            </a:r>
            <a:endParaRPr sz="1000">
              <a:latin typeface="Palatino Linotype"/>
              <a:cs typeface="Palatino Linotype"/>
            </a:endParaRPr>
          </a:p>
          <a:p>
            <a:pPr marL="12700">
              <a:lnSpc>
                <a:spcPct val="100000"/>
              </a:lnSpc>
              <a:spcBef>
                <a:spcPts val="200"/>
              </a:spcBef>
            </a:pPr>
            <a:r>
              <a:rPr sz="1000" spc="-10" dirty="0">
                <a:solidFill>
                  <a:srgbClr val="231F20"/>
                </a:solidFill>
                <a:latin typeface="Palatino Linotype"/>
                <a:cs typeface="Palatino Linotype"/>
              </a:rPr>
              <a:t>(6) </a:t>
            </a:r>
            <a:r>
              <a:rPr sz="1000" spc="-15" dirty="0">
                <a:solidFill>
                  <a:srgbClr val="231F20"/>
                </a:solidFill>
                <a:latin typeface="Palatino Linotype"/>
                <a:cs typeface="Palatino Linotype"/>
              </a:rPr>
              <a:t>substantive public </a:t>
            </a:r>
            <a:r>
              <a:rPr sz="1000" spc="-10" dirty="0">
                <a:solidFill>
                  <a:srgbClr val="231F20"/>
                </a:solidFill>
                <a:latin typeface="Palatino Linotype"/>
                <a:cs typeface="Palatino Linotype"/>
              </a:rPr>
              <a:t>outreach </a:t>
            </a:r>
            <a:r>
              <a:rPr sz="1000" spc="-15" dirty="0">
                <a:solidFill>
                  <a:srgbClr val="231F20"/>
                </a:solidFill>
                <a:latin typeface="Palatino Linotype"/>
                <a:cs typeface="Palatino Linotype"/>
              </a:rPr>
              <a:t>process, </a:t>
            </a:r>
            <a:r>
              <a:rPr sz="1000" spc="-10" dirty="0">
                <a:solidFill>
                  <a:srgbClr val="231F20"/>
                </a:solidFill>
                <a:latin typeface="Palatino Linotype"/>
                <a:cs typeface="Palatino Linotype"/>
              </a:rPr>
              <a:t>among</a:t>
            </a:r>
            <a:r>
              <a:rPr sz="1000" spc="-75" dirty="0">
                <a:solidFill>
                  <a:srgbClr val="231F20"/>
                </a:solidFill>
                <a:latin typeface="Palatino Linotype"/>
                <a:cs typeface="Palatino Linotype"/>
              </a:rPr>
              <a:t> </a:t>
            </a:r>
            <a:r>
              <a:rPr sz="1000" spc="-10" dirty="0">
                <a:solidFill>
                  <a:srgbClr val="231F20"/>
                </a:solidFill>
                <a:latin typeface="Palatino Linotype"/>
                <a:cs typeface="Palatino Linotype"/>
              </a:rPr>
              <a:t>others.</a:t>
            </a:r>
            <a:endParaRPr sz="1000">
              <a:latin typeface="Palatino Linotype"/>
              <a:cs typeface="Palatino Linotype"/>
            </a:endParaRPr>
          </a:p>
        </p:txBody>
      </p:sp>
      <p:sp>
        <p:nvSpPr>
          <p:cNvPr id="6" name="object 6"/>
          <p:cNvSpPr txBox="1"/>
          <p:nvPr/>
        </p:nvSpPr>
        <p:spPr>
          <a:xfrm>
            <a:off x="4147820" y="1710936"/>
            <a:ext cx="3178810" cy="4273550"/>
          </a:xfrm>
          <a:prstGeom prst="rect">
            <a:avLst/>
          </a:prstGeom>
        </p:spPr>
        <p:txBody>
          <a:bodyPr vert="horz" wrap="square" lIns="0" tIns="38100" rIns="0" bIns="0" rtlCol="0">
            <a:spAutoFit/>
          </a:bodyPr>
          <a:lstStyle/>
          <a:p>
            <a:pPr marL="12700">
              <a:lnSpc>
                <a:spcPct val="100000"/>
              </a:lnSpc>
              <a:spcBef>
                <a:spcPts val="300"/>
              </a:spcBef>
            </a:pPr>
            <a:r>
              <a:rPr sz="1000" dirty="0">
                <a:solidFill>
                  <a:srgbClr val="231F20"/>
                </a:solidFill>
                <a:latin typeface="Palatino Linotype"/>
                <a:cs typeface="Palatino Linotype"/>
              </a:rPr>
              <a:t>For each project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by the respondent,</a:t>
            </a:r>
            <a:r>
              <a:rPr sz="1000" spc="185" dirty="0">
                <a:solidFill>
                  <a:srgbClr val="231F20"/>
                </a:solidFill>
                <a:latin typeface="Palatino Linotype"/>
                <a:cs typeface="Palatino Linotype"/>
              </a:rPr>
              <a:t> </a:t>
            </a:r>
            <a:r>
              <a:rPr sz="1000" dirty="0">
                <a:solidFill>
                  <a:srgbClr val="231F20"/>
                </a:solidFill>
                <a:latin typeface="Palatino Linotype"/>
                <a:cs typeface="Palatino Linotype"/>
              </a:rPr>
              <a:t>please</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provide the following</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information:</a:t>
            </a:r>
            <a:endParaRPr sz="1000">
              <a:latin typeface="Palatino Linotype"/>
              <a:cs typeface="Palatino Linotype"/>
            </a:endParaRPr>
          </a:p>
          <a:p>
            <a:pPr marL="241300" lvl="1" indent="-228600">
              <a:lnSpc>
                <a:spcPct val="100000"/>
              </a:lnSpc>
              <a:spcBef>
                <a:spcPts val="650"/>
              </a:spcBef>
              <a:buAutoNum type="arabicPeriod"/>
              <a:tabLst>
                <a:tab pos="241300" algn="l"/>
              </a:tabLst>
            </a:pPr>
            <a:r>
              <a:rPr sz="1000" dirty="0">
                <a:solidFill>
                  <a:srgbClr val="231F20"/>
                </a:solidFill>
                <a:latin typeface="Palatino Linotype"/>
                <a:cs typeface="Palatino Linotype"/>
              </a:rPr>
              <a:t>Project name and</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type.</a:t>
            </a:r>
            <a:endParaRPr sz="1000">
              <a:latin typeface="Palatino Linotype"/>
              <a:cs typeface="Palatino Linotype"/>
            </a:endParaRPr>
          </a:p>
          <a:p>
            <a:pPr marL="241300" lvl="1" indent="-228600">
              <a:lnSpc>
                <a:spcPct val="100000"/>
              </a:lnSpc>
              <a:spcBef>
                <a:spcPts val="650"/>
              </a:spcBef>
              <a:buAutoNum type="arabicPeriod"/>
              <a:tabLst>
                <a:tab pos="241300" algn="l"/>
              </a:tabLst>
            </a:pPr>
            <a:r>
              <a:rPr sz="1000" dirty="0">
                <a:solidFill>
                  <a:srgbClr val="231F20"/>
                </a:solidFill>
                <a:latin typeface="Palatino Linotype"/>
                <a:cs typeface="Palatino Linotype"/>
              </a:rPr>
              <a:t>Location, including address, and</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photograph(s).</a:t>
            </a:r>
            <a:endParaRPr sz="1000">
              <a:latin typeface="Palatino Linotype"/>
              <a:cs typeface="Palatino Linotype"/>
            </a:endParaRPr>
          </a:p>
          <a:p>
            <a:pPr marL="241300" lvl="1" indent="-228600">
              <a:lnSpc>
                <a:spcPct val="100000"/>
              </a:lnSpc>
              <a:spcBef>
                <a:spcPts val="650"/>
              </a:spcBef>
              <a:buAutoNum type="arabicPeriod"/>
              <a:tabLst>
                <a:tab pos="241300" algn="l"/>
              </a:tabLst>
            </a:pPr>
            <a:r>
              <a:rPr sz="1000" dirty="0">
                <a:solidFill>
                  <a:srgbClr val="231F20"/>
                </a:solidFill>
                <a:latin typeface="Palatino Linotype"/>
                <a:cs typeface="Palatino Linotype"/>
              </a:rPr>
              <a:t>Size, mix of uses, and key</a:t>
            </a:r>
            <a:r>
              <a:rPr sz="1000" spc="110" dirty="0">
                <a:solidFill>
                  <a:srgbClr val="231F20"/>
                </a:solidFill>
                <a:latin typeface="Palatino Linotype"/>
                <a:cs typeface="Palatino Linotype"/>
              </a:rPr>
              <a:t> </a:t>
            </a:r>
            <a:r>
              <a:rPr sz="1000" dirty="0">
                <a:solidFill>
                  <a:srgbClr val="231F20"/>
                </a:solidFill>
                <a:latin typeface="Palatino Linotype"/>
                <a:cs typeface="Palatino Linotype"/>
              </a:rPr>
              <a:t>tenants.</a:t>
            </a:r>
            <a:endParaRPr sz="1000">
              <a:latin typeface="Palatino Linotype"/>
              <a:cs typeface="Palatino Linotype"/>
            </a:endParaRPr>
          </a:p>
          <a:p>
            <a:pPr marL="241300" marR="112395" lvl="1" indent="-228600">
              <a:lnSpc>
                <a:spcPct val="116700"/>
              </a:lnSpc>
              <a:spcBef>
                <a:spcPts val="450"/>
              </a:spcBef>
              <a:buAutoNum type="arabicPeriod"/>
              <a:tabLst>
                <a:tab pos="241300" algn="l"/>
              </a:tabLst>
            </a:pPr>
            <a:r>
              <a:rPr sz="1000" dirty="0">
                <a:solidFill>
                  <a:srgbClr val="231F20"/>
                </a:solidFill>
                <a:latin typeface="Palatino Linotype"/>
                <a:cs typeface="Palatino Linotype"/>
              </a:rPr>
              <a:t>Development timeline (from developer </a:t>
            </a:r>
            <a:r>
              <a:rPr sz="1000" spc="0" dirty="0">
                <a:solidFill>
                  <a:srgbClr val="231F20"/>
                </a:solidFill>
                <a:latin typeface="Palatino Linotype"/>
                <a:cs typeface="Palatino Linotype"/>
              </a:rPr>
              <a:t>selection/  </a:t>
            </a:r>
            <a:r>
              <a:rPr sz="1000" dirty="0">
                <a:solidFill>
                  <a:srgbClr val="231F20"/>
                </a:solidFill>
                <a:latin typeface="Palatino Linotype"/>
                <a:cs typeface="Palatino Linotype"/>
              </a:rPr>
              <a:t>site control to completion of </a:t>
            </a:r>
            <a:r>
              <a:rPr sz="1000" spc="0" dirty="0">
                <a:solidFill>
                  <a:srgbClr val="231F20"/>
                </a:solidFill>
                <a:latin typeface="Palatino Linotype"/>
                <a:cs typeface="Palatino Linotype"/>
              </a:rPr>
              <a:t>construction,  </a:t>
            </a:r>
            <a:r>
              <a:rPr sz="1000" dirty="0">
                <a:solidFill>
                  <a:srgbClr val="231F20"/>
                </a:solidFill>
                <a:latin typeface="Palatino Linotype"/>
                <a:cs typeface="Palatino Linotype"/>
              </a:rPr>
              <a:t>indicating phasing as</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relevant).</a:t>
            </a:r>
            <a:endParaRPr sz="1000">
              <a:latin typeface="Palatino Linotype"/>
              <a:cs typeface="Palatino Linotype"/>
            </a:endParaRPr>
          </a:p>
          <a:p>
            <a:pPr marL="241300" lvl="1" indent="-228600">
              <a:lnSpc>
                <a:spcPct val="100000"/>
              </a:lnSpc>
              <a:spcBef>
                <a:spcPts val="650"/>
              </a:spcBef>
              <a:buAutoNum type="arabicPeriod"/>
              <a:tabLst>
                <a:tab pos="241300" algn="l"/>
              </a:tabLst>
            </a:pPr>
            <a:r>
              <a:rPr sz="1000" dirty="0">
                <a:solidFill>
                  <a:srgbClr val="231F20"/>
                </a:solidFill>
                <a:latin typeface="Palatino Linotype"/>
                <a:cs typeface="Palatino Linotype"/>
              </a:rPr>
              <a:t>Project cost, capital and financing sources</a:t>
            </a:r>
            <a:r>
              <a:rPr sz="1000" spc="215" dirty="0">
                <a:solidFill>
                  <a:srgbClr val="231F20"/>
                </a:solidFill>
                <a:latin typeface="Palatino Linotype"/>
                <a:cs typeface="Palatino Linotype"/>
              </a:rPr>
              <a:t> </a:t>
            </a:r>
            <a:r>
              <a:rPr sz="1000" dirty="0">
                <a:solidFill>
                  <a:srgbClr val="231F20"/>
                </a:solidFill>
                <a:latin typeface="Palatino Linotype"/>
                <a:cs typeface="Palatino Linotype"/>
              </a:rPr>
              <a:t>used,</a:t>
            </a:r>
            <a:endParaRPr sz="1000">
              <a:latin typeface="Palatino Linotype"/>
              <a:cs typeface="Palatino Linotype"/>
            </a:endParaRPr>
          </a:p>
          <a:p>
            <a:pPr marL="241300">
              <a:lnSpc>
                <a:spcPct val="100000"/>
              </a:lnSpc>
              <a:spcBef>
                <a:spcPts val="200"/>
              </a:spcBef>
            </a:pPr>
            <a:r>
              <a:rPr sz="1000" dirty="0">
                <a:solidFill>
                  <a:srgbClr val="231F20"/>
                </a:solidFill>
                <a:latin typeface="Palatino Linotype"/>
                <a:cs typeface="Palatino Linotype"/>
              </a:rPr>
              <a:t>and indications of economic</a:t>
            </a:r>
            <a:r>
              <a:rPr sz="1000" spc="90" dirty="0">
                <a:solidFill>
                  <a:srgbClr val="231F20"/>
                </a:solidFill>
                <a:latin typeface="Palatino Linotype"/>
                <a:cs typeface="Palatino Linotype"/>
              </a:rPr>
              <a:t> </a:t>
            </a:r>
            <a:r>
              <a:rPr sz="1000" dirty="0">
                <a:solidFill>
                  <a:srgbClr val="231F20"/>
                </a:solidFill>
                <a:latin typeface="Palatino Linotype"/>
                <a:cs typeface="Palatino Linotype"/>
              </a:rPr>
              <a:t>performance.</a:t>
            </a:r>
            <a:endParaRPr sz="1000">
              <a:latin typeface="Palatino Linotype"/>
              <a:cs typeface="Palatino Linotype"/>
            </a:endParaRPr>
          </a:p>
          <a:p>
            <a:pPr marL="241300" marR="309245" lvl="1" indent="-228600">
              <a:lnSpc>
                <a:spcPct val="116700"/>
              </a:lnSpc>
              <a:spcBef>
                <a:spcPts val="450"/>
              </a:spcBef>
              <a:buAutoNum type="arabicPeriod" startAt="6"/>
              <a:tabLst>
                <a:tab pos="241300" algn="l"/>
              </a:tabLst>
            </a:pPr>
            <a:r>
              <a:rPr sz="1000" dirty="0">
                <a:solidFill>
                  <a:srgbClr val="231F20"/>
                </a:solidFill>
                <a:latin typeface="Palatino Linotype"/>
                <a:cs typeface="Palatino Linotype"/>
              </a:rPr>
              <a:t>General description, including role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development team and key project personnel,  unique challenges of project, occupancy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history.</a:t>
            </a:r>
            <a:endParaRPr sz="1000">
              <a:latin typeface="Palatino Linotype"/>
              <a:cs typeface="Palatino Linotype"/>
            </a:endParaRPr>
          </a:p>
          <a:p>
            <a:pPr marL="241300" marR="5080" lvl="1" indent="-228600">
              <a:lnSpc>
                <a:spcPct val="116700"/>
              </a:lnSpc>
              <a:spcBef>
                <a:spcPts val="445"/>
              </a:spcBef>
              <a:buAutoNum type="arabicPeriod" startAt="6"/>
              <a:tabLst>
                <a:tab pos="274320" algn="l"/>
              </a:tabLst>
            </a:pPr>
            <a:r>
              <a:rPr sz="1000" spc="-5" dirty="0">
                <a:solidFill>
                  <a:srgbClr val="231F20"/>
                </a:solidFill>
                <a:latin typeface="Palatino Linotype"/>
                <a:cs typeface="Palatino Linotype"/>
              </a:rPr>
              <a:t>Past </a:t>
            </a:r>
            <a:r>
              <a:rPr sz="1000" dirty="0">
                <a:solidFill>
                  <a:srgbClr val="231F20"/>
                </a:solidFill>
                <a:latin typeface="Palatino Linotype"/>
                <a:cs typeface="Palatino Linotype"/>
              </a:rPr>
              <a:t>use of Historically Underutilized </a:t>
            </a:r>
            <a:r>
              <a:rPr sz="1000" spc="0" dirty="0">
                <a:solidFill>
                  <a:srgbClr val="231F20"/>
                </a:solidFill>
                <a:latin typeface="Palatino Linotype"/>
                <a:cs typeface="Palatino Linotype"/>
              </a:rPr>
              <a:t>Businesses  </a:t>
            </a:r>
            <a:r>
              <a:rPr sz="1000" dirty="0">
                <a:solidFill>
                  <a:srgbClr val="231F20"/>
                </a:solidFill>
                <a:latin typeface="Palatino Linotype"/>
                <a:cs typeface="Palatino Linotype"/>
              </a:rPr>
              <a:t>(HUBs), including experience with outreach efforts  aimed at enhancing opportunities for HUBs to  </a:t>
            </a:r>
            <a:r>
              <a:rPr sz="1000" spc="0" dirty="0">
                <a:solidFill>
                  <a:srgbClr val="231F20"/>
                </a:solidFill>
                <a:latin typeface="Palatino Linotype"/>
                <a:cs typeface="Palatino Linotype"/>
              </a:rPr>
              <a:t>subcontract.</a:t>
            </a:r>
            <a:endParaRPr sz="1000">
              <a:latin typeface="Palatino Linotype"/>
              <a:cs typeface="Palatino Linotype"/>
            </a:endParaRPr>
          </a:p>
          <a:p>
            <a:pPr marL="241300" lvl="1" indent="-228600">
              <a:lnSpc>
                <a:spcPct val="100000"/>
              </a:lnSpc>
              <a:spcBef>
                <a:spcPts val="650"/>
              </a:spcBef>
              <a:buAutoNum type="arabicPeriod" startAt="6"/>
              <a:tabLst>
                <a:tab pos="241300" algn="l"/>
              </a:tabLst>
            </a:pPr>
            <a:r>
              <a:rPr sz="1000" dirty="0">
                <a:solidFill>
                  <a:srgbClr val="231F20"/>
                </a:solidFill>
                <a:latin typeface="Palatino Linotype"/>
                <a:cs typeface="Palatino Linotype"/>
              </a:rPr>
              <a:t>Identification of developer and</a:t>
            </a:r>
            <a:r>
              <a:rPr sz="1000" spc="90" dirty="0">
                <a:solidFill>
                  <a:srgbClr val="231F20"/>
                </a:solidFill>
                <a:latin typeface="Palatino Linotype"/>
                <a:cs typeface="Palatino Linotype"/>
              </a:rPr>
              <a:t> </a:t>
            </a:r>
            <a:r>
              <a:rPr sz="1000" dirty="0">
                <a:solidFill>
                  <a:srgbClr val="231F20"/>
                </a:solidFill>
                <a:latin typeface="Palatino Linotype"/>
                <a:cs typeface="Palatino Linotype"/>
              </a:rPr>
              <a:t>team.</a:t>
            </a:r>
            <a:endParaRPr sz="1000">
              <a:latin typeface="Palatino Linotype"/>
              <a:cs typeface="Palatino Linotype"/>
            </a:endParaRPr>
          </a:p>
          <a:p>
            <a:pPr marL="241300" marR="160655" lvl="1" indent="-228600">
              <a:lnSpc>
                <a:spcPct val="116700"/>
              </a:lnSpc>
              <a:spcBef>
                <a:spcPts val="450"/>
              </a:spcBef>
              <a:buAutoNum type="arabicPeriod" startAt="6"/>
              <a:tabLst>
                <a:tab pos="241300" algn="l"/>
              </a:tabLst>
            </a:pPr>
            <a:r>
              <a:rPr sz="1000" dirty="0">
                <a:solidFill>
                  <a:srgbClr val="231F20"/>
                </a:solidFill>
                <a:latin typeface="Palatino Linotype"/>
                <a:cs typeface="Palatino Linotype"/>
              </a:rPr>
              <a:t>Living </a:t>
            </a:r>
            <a:r>
              <a:rPr sz="1000" spc="-15" dirty="0">
                <a:solidFill>
                  <a:srgbClr val="231F20"/>
                </a:solidFill>
                <a:latin typeface="Palatino Linotype"/>
                <a:cs typeface="Palatino Linotype"/>
              </a:rPr>
              <a:t>Wage </a:t>
            </a:r>
            <a:r>
              <a:rPr sz="1000" dirty="0">
                <a:solidFill>
                  <a:srgbClr val="231F20"/>
                </a:solidFill>
                <a:latin typeface="Palatino Linotype"/>
                <a:cs typeface="Palatino Linotype"/>
              </a:rPr>
              <a:t>experience as it applies to a </a:t>
            </a:r>
            <a:r>
              <a:rPr sz="1000" spc="0" dirty="0">
                <a:solidFill>
                  <a:srgbClr val="231F20"/>
                </a:solidFill>
                <a:latin typeface="Palatino Linotype"/>
                <a:cs typeface="Palatino Linotype"/>
              </a:rPr>
              <a:t>mixed-  </a:t>
            </a:r>
            <a:r>
              <a:rPr sz="1000" dirty="0">
                <a:solidFill>
                  <a:srgbClr val="231F20"/>
                </a:solidFill>
                <a:latin typeface="Palatino Linotype"/>
                <a:cs typeface="Palatino Linotype"/>
              </a:rPr>
              <a:t>use</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p:txBody>
      </p:sp>
      <p:sp>
        <p:nvSpPr>
          <p:cNvPr id="7" name="object 7"/>
          <p:cNvSpPr txBox="1"/>
          <p:nvPr/>
        </p:nvSpPr>
        <p:spPr>
          <a:xfrm>
            <a:off x="4147820" y="6054336"/>
            <a:ext cx="3150870" cy="1384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 Respondent’s</a:t>
            </a:r>
            <a:r>
              <a:rPr sz="1000" b="1" spc="35" dirty="0">
                <a:solidFill>
                  <a:srgbClr val="231F20"/>
                </a:solidFill>
                <a:latin typeface="Palatino Linotype"/>
                <a:cs typeface="Palatino Linotype"/>
              </a:rPr>
              <a:t> </a:t>
            </a:r>
            <a:r>
              <a:rPr sz="1000" b="1" spc="0" dirty="0">
                <a:solidFill>
                  <a:srgbClr val="231F20"/>
                </a:solidFill>
                <a:latin typeface="Palatino Linotype"/>
                <a:cs typeface="Palatino Linotype"/>
              </a:rPr>
              <a:t>Honors</a:t>
            </a:r>
            <a:endParaRPr sz="1000">
              <a:latin typeface="Palatino Linotype"/>
              <a:cs typeface="Palatino Linotype"/>
            </a:endParaRPr>
          </a:p>
          <a:p>
            <a:pPr marL="12700" marR="5080">
              <a:lnSpc>
                <a:spcPct val="116700"/>
              </a:lnSpc>
              <a:spcBef>
                <a:spcPts val="450"/>
              </a:spcBef>
            </a:pPr>
            <a:r>
              <a:rPr sz="1000" spc="-5" dirty="0">
                <a:solidFill>
                  <a:srgbClr val="231F20"/>
                </a:solidFill>
                <a:latin typeface="Palatino Linotype"/>
                <a:cs typeface="Palatino Linotype"/>
              </a:rPr>
              <a:t>Please </a:t>
            </a:r>
            <a:r>
              <a:rPr sz="1000" dirty="0">
                <a:solidFill>
                  <a:srgbClr val="231F20"/>
                </a:solidFill>
                <a:latin typeface="Palatino Linotype"/>
                <a:cs typeface="Palatino Linotype"/>
              </a:rPr>
              <a:t>also identify a maximum of three (3) </a:t>
            </a:r>
            <a:r>
              <a:rPr sz="1000" spc="0" dirty="0">
                <a:solidFill>
                  <a:srgbClr val="231F20"/>
                </a:solidFill>
                <a:latin typeface="Palatino Linotype"/>
                <a:cs typeface="Palatino Linotype"/>
              </a:rPr>
              <a:t>completed  </a:t>
            </a:r>
            <a:r>
              <a:rPr sz="1000" dirty="0">
                <a:solidFill>
                  <a:srgbClr val="231F20"/>
                </a:solidFill>
                <a:latin typeface="Palatino Linotype"/>
                <a:cs typeface="Palatino Linotype"/>
              </a:rPr>
              <a:t>projects of any type for which the respondent received  an </a:t>
            </a:r>
            <a:r>
              <a:rPr sz="1000" spc="-5" dirty="0">
                <a:solidFill>
                  <a:srgbClr val="231F20"/>
                </a:solidFill>
                <a:latin typeface="Palatino Linotype"/>
                <a:cs typeface="Palatino Linotype"/>
              </a:rPr>
              <a:t>award </a:t>
            </a:r>
            <a:r>
              <a:rPr sz="1000" dirty="0">
                <a:solidFill>
                  <a:srgbClr val="231F20"/>
                </a:solidFill>
                <a:latin typeface="Palatino Linotype"/>
                <a:cs typeface="Palatino Linotype"/>
              </a:rPr>
              <a:t>for design excellence, market performance,  community </a:t>
            </a:r>
            <a:r>
              <a:rPr sz="1000" spc="-5" dirty="0">
                <a:solidFill>
                  <a:srgbClr val="231F20"/>
                </a:solidFill>
                <a:latin typeface="Palatino Linotype"/>
                <a:cs typeface="Palatino Linotype"/>
              </a:rPr>
              <a:t>benefits </a:t>
            </a:r>
            <a:r>
              <a:rPr sz="1000" dirty="0">
                <a:solidFill>
                  <a:srgbClr val="231F20"/>
                </a:solidFill>
                <a:latin typeface="Palatino Linotype"/>
                <a:cs typeface="Palatino Linotype"/>
              </a:rPr>
              <a:t>or sustainability from a  recognized organization, and provide background  information for each</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p:txBody>
      </p:sp>
      <p:sp>
        <p:nvSpPr>
          <p:cNvPr id="8" name="object 8"/>
          <p:cNvSpPr txBox="1"/>
          <p:nvPr/>
        </p:nvSpPr>
        <p:spPr>
          <a:xfrm>
            <a:off x="4147820" y="7533886"/>
            <a:ext cx="3161030" cy="15621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Respondent’s </a:t>
            </a:r>
            <a:r>
              <a:rPr sz="1000" b="1" spc="-15" dirty="0">
                <a:solidFill>
                  <a:srgbClr val="231F20"/>
                </a:solidFill>
                <a:latin typeface="Palatino Linotype"/>
                <a:cs typeface="Palatino Linotype"/>
              </a:rPr>
              <a:t>Team </a:t>
            </a:r>
            <a:r>
              <a:rPr sz="1000" b="1" dirty="0">
                <a:solidFill>
                  <a:srgbClr val="231F20"/>
                </a:solidFill>
                <a:latin typeface="Palatino Linotype"/>
                <a:cs typeface="Palatino Linotype"/>
              </a:rPr>
              <a:t>Members’</a:t>
            </a:r>
            <a:r>
              <a:rPr sz="1000" b="1" spc="125" dirty="0">
                <a:solidFill>
                  <a:srgbClr val="231F20"/>
                </a:solidFill>
                <a:latin typeface="Palatino Linotype"/>
                <a:cs typeface="Palatino Linotype"/>
              </a:rPr>
              <a:t> </a:t>
            </a:r>
            <a:r>
              <a:rPr sz="1000" b="1" spc="0" dirty="0">
                <a:solidFill>
                  <a:srgbClr val="231F20"/>
                </a:solidFill>
                <a:latin typeface="Palatino Linotype"/>
                <a:cs typeface="Palatino Linotype"/>
              </a:rPr>
              <a:t>Experience</a:t>
            </a:r>
            <a:endParaRPr sz="1000">
              <a:latin typeface="Palatino Linotype"/>
              <a:cs typeface="Palatino Linotype"/>
            </a:endParaRPr>
          </a:p>
          <a:p>
            <a:pPr marL="12700" marR="5080">
              <a:lnSpc>
                <a:spcPct val="116700"/>
              </a:lnSpc>
              <a:spcBef>
                <a:spcPts val="450"/>
              </a:spcBef>
            </a:pPr>
            <a:r>
              <a:rPr sz="1000" spc="-5" dirty="0">
                <a:solidFill>
                  <a:srgbClr val="231F20"/>
                </a:solidFill>
                <a:latin typeface="Palatino Linotype"/>
                <a:cs typeface="Palatino Linotype"/>
              </a:rPr>
              <a:t>Please </a:t>
            </a:r>
            <a:r>
              <a:rPr sz="1000" dirty="0">
                <a:solidFill>
                  <a:srgbClr val="231F20"/>
                </a:solidFill>
                <a:latin typeface="Palatino Linotype"/>
                <a:cs typeface="Palatino Linotype"/>
              </a:rPr>
              <a:t>provide </a:t>
            </a:r>
            <a:r>
              <a:rPr sz="1000" spc="-5" dirty="0">
                <a:solidFill>
                  <a:srgbClr val="231F20"/>
                </a:solidFill>
                <a:latin typeface="Palatino Linotype"/>
                <a:cs typeface="Palatino Linotype"/>
              </a:rPr>
              <a:t>relevant </a:t>
            </a:r>
            <a:r>
              <a:rPr sz="1000" dirty="0">
                <a:solidFill>
                  <a:srgbClr val="231F20"/>
                </a:solidFill>
                <a:latin typeface="Palatino Linotype"/>
                <a:cs typeface="Palatino Linotype"/>
              </a:rPr>
              <a:t>experience of the development  team members, identifying key team member </a:t>
            </a:r>
            <a:r>
              <a:rPr sz="1000" spc="-5" dirty="0">
                <a:solidFill>
                  <a:srgbClr val="231F20"/>
                </a:solidFill>
                <a:latin typeface="Palatino Linotype"/>
                <a:cs typeface="Palatino Linotype"/>
              </a:rPr>
              <a:t>firms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staff </a:t>
            </a:r>
            <a:r>
              <a:rPr sz="1000" dirty="0">
                <a:solidFill>
                  <a:srgbClr val="231F20"/>
                </a:solidFill>
                <a:latin typeface="Palatino Linotype"/>
                <a:cs typeface="Palatino Linotype"/>
              </a:rPr>
              <a:t>members that will be assigned to</a:t>
            </a:r>
            <a:r>
              <a:rPr sz="1000" spc="200" dirty="0">
                <a:solidFill>
                  <a:srgbClr val="231F20"/>
                </a:solidFill>
                <a:latin typeface="Palatino Linotype"/>
                <a:cs typeface="Palatino Linotype"/>
              </a:rPr>
              <a:t> </a:t>
            </a:r>
            <a:r>
              <a:rPr sz="1000" dirty="0">
                <a:solidFill>
                  <a:srgbClr val="231F20"/>
                </a:solidFill>
                <a:latin typeface="Palatino Linotype"/>
                <a:cs typeface="Palatino Linotype"/>
              </a:rPr>
              <a:t>this</a:t>
            </a:r>
            <a:endParaRPr sz="1000">
              <a:latin typeface="Palatino Linotype"/>
              <a:cs typeface="Palatino Linotype"/>
            </a:endParaRPr>
          </a:p>
          <a:p>
            <a:pPr marL="12700" marR="284480">
              <a:lnSpc>
                <a:spcPct val="116700"/>
              </a:lnSpc>
            </a:pPr>
            <a:r>
              <a:rPr sz="1000" dirty="0">
                <a:solidFill>
                  <a:srgbClr val="231F20"/>
                </a:solidFill>
                <a:latin typeface="Palatino Linotype"/>
                <a:cs typeface="Palatino Linotype"/>
              </a:rPr>
              <a:t>project. Provide no more than three projects per  team member. Provide information, including</a:t>
            </a:r>
            <a:r>
              <a:rPr sz="1000" spc="204"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project name, location, description, services</a:t>
            </a:r>
            <a:r>
              <a:rPr sz="1000" spc="229" dirty="0">
                <a:solidFill>
                  <a:srgbClr val="231F20"/>
                </a:solidFill>
                <a:latin typeface="Palatino Linotype"/>
                <a:cs typeface="Palatino Linotype"/>
              </a:rPr>
              <a:t> </a:t>
            </a:r>
            <a:r>
              <a:rPr sz="1000" dirty="0">
                <a:solidFill>
                  <a:srgbClr val="231F20"/>
                </a:solidFill>
                <a:latin typeface="Palatino Linotype"/>
                <a:cs typeface="Palatino Linotype"/>
              </a:rPr>
              <a:t>provided,</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dates of service, and outcome of work effort.</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These</a:t>
            </a:r>
            <a:endParaRPr sz="1000">
              <a:latin typeface="Palatino Linotype"/>
              <a:cs typeface="Palatino Linotyp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29</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10936"/>
            <a:ext cx="3133090" cy="5588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projects may be, and are encouraged to be, the </a:t>
            </a:r>
            <a:r>
              <a:rPr sz="1000" spc="0" dirty="0">
                <a:solidFill>
                  <a:srgbClr val="231F20"/>
                </a:solidFill>
                <a:latin typeface="Palatino Linotype"/>
                <a:cs typeface="Palatino Linotype"/>
              </a:rPr>
              <a:t>same  </a:t>
            </a:r>
            <a:r>
              <a:rPr sz="1000" dirty="0">
                <a:solidFill>
                  <a:srgbClr val="231F20"/>
                </a:solidFill>
                <a:latin typeface="Palatino Linotype"/>
                <a:cs typeface="Palatino Linotype"/>
              </a:rPr>
              <a:t>as those </a:t>
            </a:r>
            <a:r>
              <a:rPr sz="1000" spc="-5" dirty="0">
                <a:solidFill>
                  <a:srgbClr val="231F20"/>
                </a:solidFill>
                <a:latin typeface="Palatino Linotype"/>
                <a:cs typeface="Palatino Linotype"/>
              </a:rPr>
              <a:t>submitted </a:t>
            </a:r>
            <a:r>
              <a:rPr sz="1000" dirty="0">
                <a:solidFill>
                  <a:srgbClr val="231F20"/>
                </a:solidFill>
                <a:latin typeface="Palatino Linotype"/>
                <a:cs typeface="Palatino Linotype"/>
              </a:rPr>
              <a:t>under sections </a:t>
            </a:r>
            <a:r>
              <a:rPr sz="1000" spc="-15" dirty="0">
                <a:solidFill>
                  <a:srgbClr val="231F20"/>
                </a:solidFill>
                <a:latin typeface="Palatino Linotype"/>
                <a:cs typeface="Palatino Linotype"/>
              </a:rPr>
              <a:t>IV, </a:t>
            </a:r>
            <a:r>
              <a:rPr sz="1000" dirty="0">
                <a:solidFill>
                  <a:srgbClr val="231F20"/>
                </a:solidFill>
                <a:latin typeface="Palatino Linotype"/>
                <a:cs typeface="Palatino Linotype"/>
              </a:rPr>
              <a:t>C.1. </a:t>
            </a:r>
            <a:r>
              <a:rPr sz="1000" spc="0" dirty="0">
                <a:solidFill>
                  <a:srgbClr val="231F20"/>
                </a:solidFill>
                <a:latin typeface="Palatino Linotype"/>
                <a:cs typeface="Palatino Linotype"/>
              </a:rPr>
              <a:t>Respondent  </a:t>
            </a:r>
            <a:r>
              <a:rPr sz="1000" dirty="0">
                <a:solidFill>
                  <a:srgbClr val="231F20"/>
                </a:solidFill>
                <a:latin typeface="Palatino Linotype"/>
                <a:cs typeface="Palatino Linotype"/>
              </a:rPr>
              <a:t>Experience and </a:t>
            </a:r>
            <a:r>
              <a:rPr sz="1000" spc="-15" dirty="0">
                <a:solidFill>
                  <a:srgbClr val="231F20"/>
                </a:solidFill>
                <a:latin typeface="Palatino Linotype"/>
                <a:cs typeface="Palatino Linotype"/>
              </a:rPr>
              <a:t>IV, </a:t>
            </a:r>
            <a:r>
              <a:rPr sz="1000" dirty="0">
                <a:solidFill>
                  <a:srgbClr val="231F20"/>
                </a:solidFill>
                <a:latin typeface="Palatino Linotype"/>
                <a:cs typeface="Palatino Linotype"/>
              </a:rPr>
              <a:t>C.2. Respondent’s</a:t>
            </a:r>
            <a:r>
              <a:rPr sz="1000" spc="160" dirty="0">
                <a:solidFill>
                  <a:srgbClr val="231F20"/>
                </a:solidFill>
                <a:latin typeface="Palatino Linotype"/>
                <a:cs typeface="Palatino Linotype"/>
              </a:rPr>
              <a:t> </a:t>
            </a:r>
            <a:r>
              <a:rPr sz="1000" dirty="0">
                <a:solidFill>
                  <a:srgbClr val="231F20"/>
                </a:solidFill>
                <a:latin typeface="Palatino Linotype"/>
                <a:cs typeface="Palatino Linotype"/>
              </a:rPr>
              <a:t>Honors.</a:t>
            </a:r>
            <a:endParaRPr sz="1000">
              <a:latin typeface="Palatino Linotype"/>
              <a:cs typeface="Palatino Linotype"/>
            </a:endParaRPr>
          </a:p>
        </p:txBody>
      </p:sp>
      <p:sp>
        <p:nvSpPr>
          <p:cNvPr id="12" name="object 12"/>
          <p:cNvSpPr txBox="1"/>
          <p:nvPr/>
        </p:nvSpPr>
        <p:spPr>
          <a:xfrm>
            <a:off x="444500" y="2364986"/>
            <a:ext cx="3135630" cy="1384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Local</a:t>
            </a:r>
            <a:r>
              <a:rPr sz="1000" b="1" spc="30" dirty="0">
                <a:solidFill>
                  <a:srgbClr val="231F20"/>
                </a:solidFill>
                <a:latin typeface="Palatino Linotype"/>
                <a:cs typeface="Palatino Linotype"/>
              </a:rPr>
              <a:t> </a:t>
            </a:r>
            <a:r>
              <a:rPr sz="1000" b="1" spc="0" dirty="0">
                <a:solidFill>
                  <a:srgbClr val="231F20"/>
                </a:solidFill>
                <a:latin typeface="Palatino Linotype"/>
                <a:cs typeface="Palatino Linotype"/>
              </a:rPr>
              <a:t>Experience</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Provide a statement describing the team’s </a:t>
            </a:r>
            <a:r>
              <a:rPr sz="1000" spc="-5" dirty="0">
                <a:solidFill>
                  <a:srgbClr val="231F20"/>
                </a:solidFill>
                <a:latin typeface="Palatino Linotype"/>
                <a:cs typeface="Palatino Linotype"/>
              </a:rPr>
              <a:t>knowledge  </a:t>
            </a:r>
            <a:r>
              <a:rPr sz="1000" dirty="0">
                <a:solidFill>
                  <a:srgbClr val="231F20"/>
                </a:solidFill>
                <a:latin typeface="Palatino Linotype"/>
                <a:cs typeface="Palatino Linotype"/>
              </a:rPr>
              <a:t>and any experience with the City of </a:t>
            </a:r>
            <a:r>
              <a:rPr sz="1000" spc="-10" dirty="0">
                <a:solidFill>
                  <a:srgbClr val="231F20"/>
                </a:solidFill>
                <a:latin typeface="Palatino Linotype"/>
                <a:cs typeface="Palatino Linotype"/>
              </a:rPr>
              <a:t>Austin’s </a:t>
            </a:r>
            <a:r>
              <a:rPr sz="1000" spc="0" dirty="0">
                <a:solidFill>
                  <a:srgbClr val="231F20"/>
                </a:solidFill>
                <a:latin typeface="Palatino Linotype"/>
                <a:cs typeface="Palatino Linotype"/>
              </a:rPr>
              <a:t>Land  </a:t>
            </a:r>
            <a:r>
              <a:rPr sz="1000" dirty="0">
                <a:solidFill>
                  <a:srgbClr val="231F20"/>
                </a:solidFill>
                <a:latin typeface="Palatino Linotype"/>
                <a:cs typeface="Palatino Linotype"/>
              </a:rPr>
              <a:t>Development Code and ordinances, </a:t>
            </a:r>
            <a:r>
              <a:rPr sz="1000" spc="-10" dirty="0">
                <a:solidFill>
                  <a:srgbClr val="231F20"/>
                </a:solidFill>
                <a:latin typeface="Palatino Linotype"/>
                <a:cs typeface="Palatino Linotype"/>
              </a:rPr>
              <a:t>Austin’s  </a:t>
            </a:r>
            <a:r>
              <a:rPr sz="1000" dirty="0">
                <a:solidFill>
                  <a:srgbClr val="231F20"/>
                </a:solidFill>
                <a:latin typeface="Palatino Linotype"/>
                <a:cs typeface="Palatino Linotype"/>
              </a:rPr>
              <a:t>development review and </a:t>
            </a:r>
            <a:r>
              <a:rPr sz="1000" spc="-5" dirty="0">
                <a:solidFill>
                  <a:srgbClr val="231F20"/>
                </a:solidFill>
                <a:latin typeface="Palatino Linotype"/>
                <a:cs typeface="Palatino Linotype"/>
              </a:rPr>
              <a:t>permitting </a:t>
            </a:r>
            <a:r>
              <a:rPr sz="1000" dirty="0">
                <a:solidFill>
                  <a:srgbClr val="231F20"/>
                </a:solidFill>
                <a:latin typeface="Palatino Linotype"/>
                <a:cs typeface="Palatino Linotype"/>
              </a:rPr>
              <a:t>processes, </a:t>
            </a:r>
            <a:r>
              <a:rPr sz="1000" spc="0" dirty="0">
                <a:solidFill>
                  <a:srgbClr val="231F20"/>
                </a:solidFill>
                <a:latin typeface="Palatino Linotype"/>
                <a:cs typeface="Palatino Linotype"/>
              </a:rPr>
              <a:t>State  </a:t>
            </a:r>
            <a:r>
              <a:rPr sz="1000" dirty="0">
                <a:solidFill>
                  <a:srgbClr val="231F20"/>
                </a:solidFill>
                <a:latin typeface="Palatino Linotype"/>
                <a:cs typeface="Palatino Linotype"/>
              </a:rPr>
              <a:t>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law, and other applicable laws </a:t>
            </a:r>
            <a:r>
              <a:rPr sz="1000" spc="-5" dirty="0">
                <a:solidFill>
                  <a:srgbClr val="231F20"/>
                </a:solidFill>
                <a:latin typeface="Palatino Linotype"/>
                <a:cs typeface="Palatino Linotype"/>
              </a:rPr>
              <a:t>relevant </a:t>
            </a:r>
            <a:r>
              <a:rPr sz="1000" dirty="0">
                <a:solidFill>
                  <a:srgbClr val="231F20"/>
                </a:solidFill>
                <a:latin typeface="Palatino Linotype"/>
                <a:cs typeface="Palatino Linotype"/>
              </a:rPr>
              <a:t>to the  respondent’s ability to implement the</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p:txBody>
      </p:sp>
      <p:sp>
        <p:nvSpPr>
          <p:cNvPr id="13" name="object 13"/>
          <p:cNvSpPr txBox="1"/>
          <p:nvPr/>
        </p:nvSpPr>
        <p:spPr>
          <a:xfrm>
            <a:off x="444500" y="3901686"/>
            <a:ext cx="3176270" cy="971550"/>
          </a:xfrm>
          <a:prstGeom prst="rect">
            <a:avLst/>
          </a:prstGeom>
        </p:spPr>
        <p:txBody>
          <a:bodyPr vert="horz" wrap="square" lIns="0" tIns="12700" rIns="0" bIns="0" rtlCol="0">
            <a:spAutoFit/>
          </a:bodyPr>
          <a:lstStyle/>
          <a:p>
            <a:pPr marL="152400" marR="86995" indent="-139700">
              <a:lnSpc>
                <a:spcPct val="116700"/>
              </a:lnSpc>
              <a:spcBef>
                <a:spcPts val="100"/>
              </a:spcBef>
            </a:pPr>
            <a:r>
              <a:rPr sz="1000" b="1" dirty="0">
                <a:solidFill>
                  <a:srgbClr val="231F20"/>
                </a:solidFill>
                <a:latin typeface="Palatino Linotype"/>
                <a:cs typeface="Palatino Linotype"/>
              </a:rPr>
              <a:t>5. Experience Working with Government </a:t>
            </a:r>
            <a:r>
              <a:rPr sz="1000" b="1" spc="0" dirty="0">
                <a:solidFill>
                  <a:srgbClr val="231F20"/>
                </a:solidFill>
                <a:latin typeface="Palatino Linotype"/>
                <a:cs typeface="Palatino Linotype"/>
              </a:rPr>
              <a:t>and/or  </a:t>
            </a:r>
            <a:r>
              <a:rPr sz="1000" b="1" spc="-10" dirty="0">
                <a:solidFill>
                  <a:srgbClr val="231F20"/>
                </a:solidFill>
                <a:latin typeface="Palatino Linotype"/>
                <a:cs typeface="Palatino Linotype"/>
              </a:rPr>
              <a:t>Non-Profit </a:t>
            </a:r>
            <a:r>
              <a:rPr sz="1000" b="1" dirty="0">
                <a:solidFill>
                  <a:srgbClr val="231F20"/>
                </a:solidFill>
                <a:latin typeface="Palatino Linotype"/>
                <a:cs typeface="Palatino Linotype"/>
              </a:rPr>
              <a:t>Organizations in Urban</a:t>
            </a:r>
            <a:r>
              <a:rPr sz="1000" b="1" spc="50" dirty="0">
                <a:solidFill>
                  <a:srgbClr val="231F20"/>
                </a:solidFill>
                <a:latin typeface="Palatino Linotype"/>
                <a:cs typeface="Palatino Linotype"/>
              </a:rPr>
              <a:t> </a:t>
            </a:r>
            <a:r>
              <a:rPr sz="1000" b="1" spc="0" dirty="0">
                <a:solidFill>
                  <a:srgbClr val="231F20"/>
                </a:solidFill>
                <a:latin typeface="Palatino Linotype"/>
                <a:cs typeface="Palatino Linotype"/>
              </a:rPr>
              <a:t>Environments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Describe experience with development in urban  environments and past experiences with governmental  and/or </a:t>
            </a:r>
            <a:r>
              <a:rPr sz="1000" spc="-5" dirty="0">
                <a:solidFill>
                  <a:srgbClr val="231F20"/>
                </a:solidFill>
                <a:latin typeface="Palatino Linotype"/>
                <a:cs typeface="Palatino Linotype"/>
              </a:rPr>
              <a:t>non-profit</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entities.</a:t>
            </a:r>
            <a:endParaRPr sz="1000">
              <a:latin typeface="Palatino Linotype"/>
              <a:cs typeface="Palatino Linotype"/>
            </a:endParaRPr>
          </a:p>
        </p:txBody>
      </p:sp>
      <p:sp>
        <p:nvSpPr>
          <p:cNvPr id="14" name="object 14"/>
          <p:cNvSpPr txBox="1"/>
          <p:nvPr/>
        </p:nvSpPr>
        <p:spPr>
          <a:xfrm>
            <a:off x="444500" y="4968486"/>
            <a:ext cx="3173095" cy="13843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6.</a:t>
            </a:r>
            <a:r>
              <a:rPr sz="1000" b="1" spc="10" dirty="0">
                <a:solidFill>
                  <a:srgbClr val="231F20"/>
                </a:solidFill>
                <a:latin typeface="Palatino Linotype"/>
                <a:cs typeface="Palatino Linotype"/>
              </a:rPr>
              <a:t> </a:t>
            </a:r>
            <a:r>
              <a:rPr sz="1000" b="1" spc="0" dirty="0">
                <a:solidFill>
                  <a:srgbClr val="231F20"/>
                </a:solidFill>
                <a:latin typeface="Palatino Linotype"/>
                <a:cs typeface="Palatino Linotype"/>
              </a:rPr>
              <a:t>References</a:t>
            </a:r>
            <a:endParaRPr sz="1000">
              <a:latin typeface="Palatino Linotype"/>
              <a:cs typeface="Palatino Linotype"/>
            </a:endParaRPr>
          </a:p>
          <a:p>
            <a:pPr marL="12700" marR="5080">
              <a:lnSpc>
                <a:spcPct val="116700"/>
              </a:lnSpc>
              <a:spcBef>
                <a:spcPts val="450"/>
              </a:spcBef>
            </a:pPr>
            <a:r>
              <a:rPr sz="1000" spc="-10" dirty="0">
                <a:solidFill>
                  <a:srgbClr val="231F20"/>
                </a:solidFill>
                <a:latin typeface="Palatino Linotype"/>
                <a:cs typeface="Palatino Linotype"/>
              </a:rPr>
              <a:t>Please </a:t>
            </a:r>
            <a:r>
              <a:rPr sz="1000" spc="-5" dirty="0">
                <a:solidFill>
                  <a:srgbClr val="231F20"/>
                </a:solidFill>
                <a:latin typeface="Palatino Linotype"/>
                <a:cs typeface="Palatino Linotype"/>
              </a:rPr>
              <a:t>provide </a:t>
            </a:r>
            <a:r>
              <a:rPr sz="1000" dirty="0">
                <a:solidFill>
                  <a:srgbClr val="231F20"/>
                </a:solidFill>
                <a:latin typeface="Palatino Linotype"/>
                <a:cs typeface="Palatino Linotype"/>
              </a:rPr>
              <a:t>at </a:t>
            </a:r>
            <a:r>
              <a:rPr sz="1000" spc="-5" dirty="0">
                <a:solidFill>
                  <a:srgbClr val="231F20"/>
                </a:solidFill>
                <a:latin typeface="Palatino Linotype"/>
                <a:cs typeface="Palatino Linotype"/>
              </a:rPr>
              <a:t>least three references from  </a:t>
            </a:r>
            <a:r>
              <a:rPr sz="1000" dirty="0">
                <a:solidFill>
                  <a:srgbClr val="231F20"/>
                </a:solidFill>
                <a:latin typeface="Palatino Linotype"/>
                <a:cs typeface="Palatino Linotype"/>
              </a:rPr>
              <a:t>comparable </a:t>
            </a:r>
            <a:r>
              <a:rPr sz="1000" spc="-5" dirty="0">
                <a:solidFill>
                  <a:srgbClr val="231F20"/>
                </a:solidFill>
                <a:latin typeface="Palatino Linotype"/>
                <a:cs typeface="Palatino Linotype"/>
              </a:rPr>
              <a:t>projects </a:t>
            </a:r>
            <a:r>
              <a:rPr sz="1000" dirty="0">
                <a:solidFill>
                  <a:srgbClr val="231F20"/>
                </a:solidFill>
                <a:latin typeface="Palatino Linotype"/>
                <a:cs typeface="Palatino Linotype"/>
              </a:rPr>
              <a:t>described </a:t>
            </a:r>
            <a:r>
              <a:rPr sz="1000" spc="-5" dirty="0">
                <a:solidFill>
                  <a:srgbClr val="231F20"/>
                </a:solidFill>
                <a:latin typeface="Palatino Linotype"/>
                <a:cs typeface="Palatino Linotype"/>
              </a:rPr>
              <a:t>under </a:t>
            </a:r>
            <a:r>
              <a:rPr sz="1000" dirty="0">
                <a:solidFill>
                  <a:srgbClr val="231F20"/>
                </a:solidFill>
                <a:latin typeface="Palatino Linotype"/>
                <a:cs typeface="Palatino Linotype"/>
              </a:rPr>
              <a:t>Section </a:t>
            </a:r>
            <a:r>
              <a:rPr sz="1000" spc="-20" dirty="0">
                <a:solidFill>
                  <a:srgbClr val="231F20"/>
                </a:solidFill>
                <a:latin typeface="Palatino Linotype"/>
                <a:cs typeface="Palatino Linotype"/>
              </a:rPr>
              <a:t>IV, </a:t>
            </a:r>
            <a:r>
              <a:rPr sz="1000" dirty="0">
                <a:solidFill>
                  <a:srgbClr val="231F20"/>
                </a:solidFill>
                <a:latin typeface="Palatino Linotype"/>
                <a:cs typeface="Palatino Linotype"/>
              </a:rPr>
              <a:t>C.1. </a:t>
            </a:r>
            <a:r>
              <a:rPr sz="1000" spc="-5" dirty="0">
                <a:solidFill>
                  <a:srgbClr val="231F20"/>
                </a:solidFill>
                <a:latin typeface="Palatino Linotype"/>
                <a:cs typeface="Palatino Linotype"/>
              </a:rPr>
              <a:t>for  the respondent, including public </a:t>
            </a:r>
            <a:r>
              <a:rPr sz="1000" dirty="0">
                <a:solidFill>
                  <a:srgbClr val="231F20"/>
                </a:solidFill>
                <a:latin typeface="Palatino Linotype"/>
                <a:cs typeface="Palatino Linotype"/>
              </a:rPr>
              <a:t>and </a:t>
            </a:r>
            <a:r>
              <a:rPr sz="1000" spc="-10" dirty="0">
                <a:solidFill>
                  <a:srgbClr val="231F20"/>
                </a:solidFill>
                <a:latin typeface="Palatino Linotype"/>
                <a:cs typeface="Palatino Linotype"/>
              </a:rPr>
              <a:t>private</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entities.</a:t>
            </a:r>
            <a:endParaRPr sz="1000">
              <a:latin typeface="Palatino Linotype"/>
              <a:cs typeface="Palatino Linotype"/>
            </a:endParaRPr>
          </a:p>
          <a:p>
            <a:pPr marL="12700" marR="13335" algn="just">
              <a:lnSpc>
                <a:spcPct val="116700"/>
              </a:lnSpc>
            </a:pPr>
            <a:r>
              <a:rPr sz="1000" dirty="0">
                <a:solidFill>
                  <a:srgbClr val="231F20"/>
                </a:solidFill>
                <a:latin typeface="Palatino Linotype"/>
                <a:cs typeface="Palatino Linotype"/>
              </a:rPr>
              <a:t>Provide complete contact </a:t>
            </a:r>
            <a:r>
              <a:rPr sz="1000" spc="-5" dirty="0">
                <a:solidFill>
                  <a:srgbClr val="231F20"/>
                </a:solidFill>
                <a:latin typeface="Palatino Linotype"/>
                <a:cs typeface="Palatino Linotype"/>
              </a:rPr>
              <a:t>information, including: name,  title, </a:t>
            </a:r>
            <a:r>
              <a:rPr sz="1000" dirty="0">
                <a:solidFill>
                  <a:srgbClr val="231F20"/>
                </a:solidFill>
                <a:latin typeface="Palatino Linotype"/>
                <a:cs typeface="Palatino Linotype"/>
              </a:rPr>
              <a:t>organization/company, address, e-mail, </a:t>
            </a:r>
            <a:r>
              <a:rPr sz="1000" spc="-5" dirty="0">
                <a:solidFill>
                  <a:srgbClr val="231F20"/>
                </a:solidFill>
                <a:latin typeface="Palatino Linotype"/>
                <a:cs typeface="Palatino Linotype"/>
              </a:rPr>
              <a:t>phone</a:t>
            </a:r>
            <a:r>
              <a:rPr sz="1000" spc="-90" dirty="0">
                <a:solidFill>
                  <a:srgbClr val="231F20"/>
                </a:solidFill>
                <a:latin typeface="Palatino Linotype"/>
                <a:cs typeface="Palatino Linotype"/>
              </a:rPr>
              <a:t> </a:t>
            </a:r>
            <a:r>
              <a:rPr sz="1000" dirty="0">
                <a:solidFill>
                  <a:srgbClr val="231F20"/>
                </a:solidFill>
                <a:latin typeface="Palatino Linotype"/>
                <a:cs typeface="Palatino Linotype"/>
              </a:rPr>
              <a:t>and  description of </a:t>
            </a:r>
            <a:r>
              <a:rPr sz="1000" spc="-5" dirty="0">
                <a:solidFill>
                  <a:srgbClr val="231F20"/>
                </a:solidFill>
                <a:latin typeface="Palatino Linotype"/>
                <a:cs typeface="Palatino Linotype"/>
              </a:rPr>
              <a:t>past</a:t>
            </a:r>
            <a:r>
              <a:rPr sz="1000" spc="-15" dirty="0">
                <a:solidFill>
                  <a:srgbClr val="231F20"/>
                </a:solidFill>
                <a:latin typeface="Palatino Linotype"/>
                <a:cs typeface="Palatino Linotype"/>
              </a:rPr>
              <a:t> </a:t>
            </a:r>
            <a:r>
              <a:rPr sz="1000" spc="-5" dirty="0">
                <a:solidFill>
                  <a:srgbClr val="231F20"/>
                </a:solidFill>
                <a:latin typeface="Palatino Linotype"/>
                <a:cs typeface="Palatino Linotype"/>
              </a:rPr>
              <a:t>relationship.</a:t>
            </a:r>
            <a:endParaRPr sz="1000">
              <a:latin typeface="Palatino Linotype"/>
              <a:cs typeface="Palatino Linotype"/>
            </a:endParaRPr>
          </a:p>
        </p:txBody>
      </p:sp>
      <p:sp>
        <p:nvSpPr>
          <p:cNvPr id="15" name="object 15"/>
          <p:cNvSpPr txBox="1"/>
          <p:nvPr/>
        </p:nvSpPr>
        <p:spPr>
          <a:xfrm>
            <a:off x="444500" y="6505185"/>
            <a:ext cx="29025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D. Project Understanding and</a:t>
            </a:r>
            <a:r>
              <a:rPr sz="1200" b="1" spc="140" dirty="0">
                <a:solidFill>
                  <a:srgbClr val="231F20"/>
                </a:solidFill>
                <a:latin typeface="Trebuchet MS"/>
                <a:cs typeface="Trebuchet MS"/>
              </a:rPr>
              <a:t> </a:t>
            </a:r>
            <a:r>
              <a:rPr sz="1200" b="1" spc="0" dirty="0">
                <a:solidFill>
                  <a:srgbClr val="231F20"/>
                </a:solidFill>
                <a:latin typeface="Trebuchet MS"/>
                <a:cs typeface="Trebuchet MS"/>
              </a:rPr>
              <a:t>Approach</a:t>
            </a:r>
            <a:endParaRPr sz="1200">
              <a:latin typeface="Trebuchet MS"/>
              <a:cs typeface="Trebuchet MS"/>
            </a:endParaRPr>
          </a:p>
        </p:txBody>
      </p:sp>
      <p:sp>
        <p:nvSpPr>
          <p:cNvPr id="16" name="object 16"/>
          <p:cNvSpPr txBox="1"/>
          <p:nvPr/>
        </p:nvSpPr>
        <p:spPr>
          <a:xfrm>
            <a:off x="444500" y="6860786"/>
            <a:ext cx="3108960" cy="1149350"/>
          </a:xfrm>
          <a:prstGeom prst="rect">
            <a:avLst/>
          </a:prstGeom>
        </p:spPr>
        <p:txBody>
          <a:bodyPr vert="horz" wrap="square" lIns="0" tIns="12700" rIns="0" bIns="0" rtlCol="0">
            <a:spAutoFit/>
          </a:bodyPr>
          <a:lstStyle/>
          <a:p>
            <a:pPr marL="139700" marR="157480" indent="-127000">
              <a:lnSpc>
                <a:spcPct val="116700"/>
              </a:lnSpc>
              <a:spcBef>
                <a:spcPts val="100"/>
              </a:spcBef>
            </a:pPr>
            <a:r>
              <a:rPr sz="1000" b="1" dirty="0">
                <a:solidFill>
                  <a:srgbClr val="231F20"/>
                </a:solidFill>
                <a:latin typeface="Palatino Linotype"/>
                <a:cs typeface="Palatino Linotype"/>
              </a:rPr>
              <a:t>1. Physical and Market Context and Development  Opportunities and</a:t>
            </a:r>
            <a:r>
              <a:rPr sz="1000" b="1" spc="40" dirty="0">
                <a:solidFill>
                  <a:srgbClr val="231F20"/>
                </a:solidFill>
                <a:latin typeface="Palatino Linotype"/>
                <a:cs typeface="Palatino Linotype"/>
              </a:rPr>
              <a:t> </a:t>
            </a:r>
            <a:r>
              <a:rPr sz="1000" b="1" dirty="0">
                <a:solidFill>
                  <a:srgbClr val="231F20"/>
                </a:solidFill>
                <a:latin typeface="Palatino Linotype"/>
                <a:cs typeface="Palatino Linotype"/>
              </a:rPr>
              <a:t>Constraints</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Describe the key opportunities and constraints as you  see them from a market and planning perspective,  and your experience addressing such issues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opportunities on past</a:t>
            </a:r>
            <a:r>
              <a:rPr sz="1000" spc="55" dirty="0">
                <a:solidFill>
                  <a:srgbClr val="231F20"/>
                </a:solidFill>
                <a:latin typeface="Palatino Linotype"/>
                <a:cs typeface="Palatino Linotype"/>
              </a:rPr>
              <a:t> </a:t>
            </a:r>
            <a:r>
              <a:rPr sz="1000" dirty="0">
                <a:solidFill>
                  <a:srgbClr val="231F20"/>
                </a:solidFill>
                <a:latin typeface="Palatino Linotype"/>
                <a:cs typeface="Palatino Linotype"/>
              </a:rPr>
              <a:t>projects.</a:t>
            </a:r>
            <a:endParaRPr sz="1000">
              <a:latin typeface="Palatino Linotype"/>
              <a:cs typeface="Palatino Linotype"/>
            </a:endParaRPr>
          </a:p>
        </p:txBody>
      </p:sp>
      <p:sp>
        <p:nvSpPr>
          <p:cNvPr id="17" name="object 17"/>
          <p:cNvSpPr txBox="1"/>
          <p:nvPr/>
        </p:nvSpPr>
        <p:spPr>
          <a:xfrm>
            <a:off x="3919220" y="1653786"/>
            <a:ext cx="3120390" cy="10287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2. Regulatory, Political and Community</a:t>
            </a:r>
            <a:r>
              <a:rPr sz="1000" b="1" spc="135" dirty="0">
                <a:solidFill>
                  <a:srgbClr val="231F20"/>
                </a:solidFill>
                <a:latin typeface="Palatino Linotype"/>
                <a:cs typeface="Palatino Linotype"/>
              </a:rPr>
              <a:t> </a:t>
            </a:r>
            <a:r>
              <a:rPr sz="1000" b="1" dirty="0">
                <a:solidFill>
                  <a:srgbClr val="231F20"/>
                </a:solidFill>
                <a:latin typeface="Palatino Linotype"/>
                <a:cs typeface="Palatino Linotype"/>
              </a:rPr>
              <a:t>Context</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Summarize the respondent’s understanding of the  regulatory, political, and community context, and </a:t>
            </a:r>
            <a:r>
              <a:rPr sz="1000" spc="0" dirty="0">
                <a:solidFill>
                  <a:srgbClr val="231F20"/>
                </a:solidFill>
                <a:latin typeface="Palatino Linotype"/>
                <a:cs typeface="Palatino Linotype"/>
              </a:rPr>
              <a:t>any  </a:t>
            </a:r>
            <a:r>
              <a:rPr sz="1000" dirty="0">
                <a:solidFill>
                  <a:srgbClr val="231F20"/>
                </a:solidFill>
                <a:latin typeface="Palatino Linotype"/>
                <a:cs typeface="Palatino Linotype"/>
              </a:rPr>
              <a:t>strategies that could be applied to this project, based  upon your experience on other</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projects.</a:t>
            </a:r>
            <a:endParaRPr sz="1000">
              <a:latin typeface="Palatino Linotype"/>
              <a:cs typeface="Palatino Linotype"/>
            </a:endParaRPr>
          </a:p>
        </p:txBody>
      </p:sp>
      <p:sp>
        <p:nvSpPr>
          <p:cNvPr id="18" name="object 18"/>
          <p:cNvSpPr txBox="1"/>
          <p:nvPr/>
        </p:nvSpPr>
        <p:spPr>
          <a:xfrm>
            <a:off x="3919220" y="2777736"/>
            <a:ext cx="3139440" cy="29845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3. Approach to Developing an Implementation</a:t>
            </a:r>
            <a:r>
              <a:rPr sz="1000" b="1" spc="175" dirty="0">
                <a:solidFill>
                  <a:srgbClr val="231F20"/>
                </a:solidFill>
                <a:latin typeface="Palatino Linotype"/>
                <a:cs typeface="Palatino Linotype"/>
              </a:rPr>
              <a:t> </a:t>
            </a:r>
            <a:r>
              <a:rPr sz="1000" b="1" spc="-5" dirty="0">
                <a:solidFill>
                  <a:srgbClr val="231F20"/>
                </a:solidFill>
                <a:latin typeface="Palatino Linotype"/>
                <a:cs typeface="Palatino Linotype"/>
              </a:rPr>
              <a:t>Plan</a:t>
            </a:r>
            <a:endParaRPr sz="1000">
              <a:latin typeface="Palatino Linotype"/>
              <a:cs typeface="Palatino Linotype"/>
            </a:endParaRPr>
          </a:p>
          <a:p>
            <a:pPr marL="12700" marR="111760">
              <a:lnSpc>
                <a:spcPct val="116700"/>
              </a:lnSpc>
              <a:spcBef>
                <a:spcPts val="450"/>
              </a:spcBef>
            </a:pPr>
            <a:r>
              <a:rPr sz="1000" dirty="0">
                <a:solidFill>
                  <a:srgbClr val="231F20"/>
                </a:solidFill>
                <a:latin typeface="Palatino Linotype"/>
                <a:cs typeface="Palatino Linotype"/>
              </a:rPr>
              <a:t>Summarize the respondent’s understanding of the  process required for redevelopment of the property,  including the context for investigating, planning  and redeveloping the property. Include </a:t>
            </a:r>
            <a:r>
              <a:rPr sz="1000" spc="0" dirty="0">
                <a:solidFill>
                  <a:srgbClr val="231F20"/>
                </a:solidFill>
                <a:latin typeface="Palatino Linotype"/>
                <a:cs typeface="Palatino Linotype"/>
              </a:rPr>
              <a:t>examples  </a:t>
            </a:r>
            <a:r>
              <a:rPr sz="1000" dirty="0">
                <a:solidFill>
                  <a:srgbClr val="231F20"/>
                </a:solidFill>
                <a:latin typeface="Palatino Linotype"/>
                <a:cs typeface="Palatino Linotype"/>
              </a:rPr>
              <a:t>from projects described in Section C, Experience—to  illustrate successful strategies applied in previous  planning and implementation efforts. Include key  project milestones or achievements that will help</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to</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achieve a successful project. If the respondent </a:t>
            </a:r>
            <a:r>
              <a:rPr sz="1000" spc="0" dirty="0">
                <a:solidFill>
                  <a:srgbClr val="231F20"/>
                </a:solidFill>
                <a:latin typeface="Palatino Linotype"/>
                <a:cs typeface="Palatino Linotype"/>
              </a:rPr>
              <a:t>foresees  </a:t>
            </a:r>
            <a:r>
              <a:rPr sz="1000" dirty="0">
                <a:solidFill>
                  <a:srgbClr val="231F20"/>
                </a:solidFill>
                <a:latin typeface="Palatino Linotype"/>
                <a:cs typeface="Palatino Linotype"/>
              </a:rPr>
              <a:t>or requires roles for Central Health, the </a:t>
            </a:r>
            <a:r>
              <a:rPr sz="1000" spc="0" dirty="0">
                <a:solidFill>
                  <a:srgbClr val="231F20"/>
                </a:solidFill>
                <a:latin typeface="Palatino Linotype"/>
                <a:cs typeface="Palatino Linotype"/>
              </a:rPr>
              <a:t>master  </a:t>
            </a:r>
            <a:r>
              <a:rPr sz="1000" dirty="0">
                <a:solidFill>
                  <a:srgbClr val="231F20"/>
                </a:solidFill>
                <a:latin typeface="Palatino Linotype"/>
                <a:cs typeface="Palatino Linotype"/>
              </a:rPr>
              <a:t>developer, or other entities that are different than  those described under Section I, C of this RFQ, </a:t>
            </a:r>
            <a:r>
              <a:rPr sz="1000" spc="0" dirty="0">
                <a:solidFill>
                  <a:srgbClr val="231F20"/>
                </a:solidFill>
                <a:latin typeface="Palatino Linotype"/>
                <a:cs typeface="Palatino Linotype"/>
              </a:rPr>
              <a:t>such  </a:t>
            </a:r>
            <a:r>
              <a:rPr sz="1000" dirty="0">
                <a:solidFill>
                  <a:srgbClr val="231F20"/>
                </a:solidFill>
                <a:latin typeface="Palatino Linotype"/>
                <a:cs typeface="Palatino Linotype"/>
              </a:rPr>
              <a:t>differences should be noted. Note that Site </a:t>
            </a:r>
            <a:r>
              <a:rPr sz="1000" spc="0" dirty="0">
                <a:solidFill>
                  <a:srgbClr val="231F20"/>
                </a:solidFill>
                <a:latin typeface="Palatino Linotype"/>
                <a:cs typeface="Palatino Linotype"/>
              </a:rPr>
              <a:t>diagrams,  </a:t>
            </a:r>
            <a:r>
              <a:rPr sz="1000" dirty="0">
                <a:solidFill>
                  <a:srgbClr val="231F20"/>
                </a:solidFill>
                <a:latin typeface="Palatino Linotype"/>
                <a:cs typeface="Palatino Linotype"/>
              </a:rPr>
              <a:t>bubble plans, plan renderings or any other </a:t>
            </a:r>
            <a:r>
              <a:rPr sz="1000" spc="0" dirty="0">
                <a:solidFill>
                  <a:srgbClr val="231F20"/>
                </a:solidFill>
                <a:latin typeface="Palatino Linotype"/>
                <a:cs typeface="Palatino Linotype"/>
              </a:rPr>
              <a:t>design  </a:t>
            </a:r>
            <a:r>
              <a:rPr sz="1000" dirty="0">
                <a:solidFill>
                  <a:srgbClr val="231F20"/>
                </a:solidFill>
                <a:latin typeface="Palatino Linotype"/>
                <a:cs typeface="Palatino Linotype"/>
              </a:rPr>
              <a:t>work are not required in this RFQ</a:t>
            </a:r>
            <a:r>
              <a:rPr sz="1000" spc="135" dirty="0">
                <a:solidFill>
                  <a:srgbClr val="231F20"/>
                </a:solidFill>
                <a:latin typeface="Palatino Linotype"/>
                <a:cs typeface="Palatino Linotype"/>
              </a:rPr>
              <a:t> </a:t>
            </a:r>
            <a:r>
              <a:rPr sz="1000" dirty="0">
                <a:solidFill>
                  <a:srgbClr val="231F20"/>
                </a:solidFill>
                <a:latin typeface="Palatino Linotype"/>
                <a:cs typeface="Palatino Linotype"/>
              </a:rPr>
              <a:t>response.</a:t>
            </a:r>
            <a:endParaRPr sz="1000">
              <a:latin typeface="Palatino Linotype"/>
              <a:cs typeface="Palatino Linotype"/>
            </a:endParaRPr>
          </a:p>
        </p:txBody>
      </p:sp>
      <p:sp>
        <p:nvSpPr>
          <p:cNvPr id="19" name="object 19"/>
          <p:cNvSpPr txBox="1"/>
          <p:nvPr/>
        </p:nvSpPr>
        <p:spPr>
          <a:xfrm>
            <a:off x="3919220" y="5857486"/>
            <a:ext cx="3181985" cy="26289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4. Commentary on the Master</a:t>
            </a:r>
            <a:r>
              <a:rPr sz="1000" b="1" spc="90" dirty="0">
                <a:solidFill>
                  <a:srgbClr val="231F20"/>
                </a:solidFill>
                <a:latin typeface="Palatino Linotype"/>
                <a:cs typeface="Palatino Linotype"/>
              </a:rPr>
              <a:t> </a:t>
            </a:r>
            <a:r>
              <a:rPr sz="1000" b="1" spc="-5" dirty="0">
                <a:solidFill>
                  <a:srgbClr val="231F20"/>
                </a:solidFill>
                <a:latin typeface="Palatino Linotype"/>
                <a:cs typeface="Palatino Linotype"/>
              </a:rPr>
              <a:t>Plan</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Summarize the respondent’s understanding of the  Brackenridge Campus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(adopted by  Central Health, January 2016), and any preliminary  ideas regarding its implementation, such as but not  limited to appropriate densities, mixes of use </a:t>
            </a:r>
            <a:r>
              <a:rPr sz="1000" spc="0" dirty="0">
                <a:solidFill>
                  <a:srgbClr val="231F20"/>
                </a:solidFill>
                <a:latin typeface="Palatino Linotype"/>
                <a:cs typeface="Palatino Linotype"/>
              </a:rPr>
              <a:t>and/or  </a:t>
            </a:r>
            <a:r>
              <a:rPr sz="1000" dirty="0">
                <a:solidFill>
                  <a:srgbClr val="231F20"/>
                </a:solidFill>
                <a:latin typeface="Palatino Linotype"/>
                <a:cs typeface="Palatino Linotype"/>
              </a:rPr>
              <a:t>targeted tenant </a:t>
            </a:r>
            <a:r>
              <a:rPr sz="1000" spc="-5" dirty="0">
                <a:solidFill>
                  <a:srgbClr val="231F20"/>
                </a:solidFill>
                <a:latin typeface="Palatino Linotype"/>
                <a:cs typeface="Palatino Linotype"/>
              </a:rPr>
              <a:t>profiles, </a:t>
            </a:r>
            <a:r>
              <a:rPr sz="1000" dirty="0">
                <a:solidFill>
                  <a:srgbClr val="231F20"/>
                </a:solidFill>
                <a:latin typeface="Palatino Linotype"/>
                <a:cs typeface="Palatino Linotype"/>
              </a:rPr>
              <a:t>or infrastructure and parking  programs. If certain aspects of the Master </a:t>
            </a:r>
            <a:r>
              <a:rPr sz="1000" spc="-10" dirty="0">
                <a:solidFill>
                  <a:srgbClr val="231F20"/>
                </a:solidFill>
                <a:latin typeface="Palatino Linotype"/>
                <a:cs typeface="Palatino Linotype"/>
              </a:rPr>
              <a:t>Plan </a:t>
            </a:r>
            <a:r>
              <a:rPr sz="1000" spc="0" dirty="0">
                <a:solidFill>
                  <a:srgbClr val="231F20"/>
                </a:solidFill>
                <a:latin typeface="Palatino Linotype"/>
                <a:cs typeface="Palatino Linotype"/>
              </a:rPr>
              <a:t>are  </a:t>
            </a:r>
            <a:r>
              <a:rPr sz="1000" spc="-5" dirty="0">
                <a:solidFill>
                  <a:srgbClr val="231F20"/>
                </a:solidFill>
                <a:latin typeface="Palatino Linotype"/>
                <a:cs typeface="Palatino Linotype"/>
              </a:rPr>
              <a:t>perceived </a:t>
            </a:r>
            <a:r>
              <a:rPr sz="1000" dirty="0">
                <a:solidFill>
                  <a:srgbClr val="231F20"/>
                </a:solidFill>
                <a:latin typeface="Palatino Linotype"/>
                <a:cs typeface="Palatino Linotype"/>
              </a:rPr>
              <a:t>to represent particular challenges or unique  opportunities, please describe the implications of those  factors. Again, no specific design work is</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required</a:t>
            </a:r>
            <a:endParaRPr sz="1000">
              <a:latin typeface="Palatino Linotype"/>
              <a:cs typeface="Palatino Linotype"/>
            </a:endParaRPr>
          </a:p>
          <a:p>
            <a:pPr marL="12700" marR="200025">
              <a:lnSpc>
                <a:spcPct val="116700"/>
              </a:lnSpc>
            </a:pPr>
            <a:r>
              <a:rPr sz="1000" dirty="0">
                <a:solidFill>
                  <a:srgbClr val="231F20"/>
                </a:solidFill>
                <a:latin typeface="Palatino Linotype"/>
                <a:cs typeface="Palatino Linotype"/>
              </a:rPr>
              <a:t>at this time, but Central Health seeks to understand  whether the respondent </a:t>
            </a:r>
            <a:r>
              <a:rPr sz="1000" spc="-5" dirty="0">
                <a:solidFill>
                  <a:srgbClr val="231F20"/>
                </a:solidFill>
                <a:latin typeface="Palatino Linotype"/>
                <a:cs typeface="Palatino Linotype"/>
              </a:rPr>
              <a:t>believes </a:t>
            </a:r>
            <a:r>
              <a:rPr sz="1000" dirty="0">
                <a:solidFill>
                  <a:srgbClr val="231F20"/>
                </a:solidFill>
                <a:latin typeface="Palatino Linotype"/>
                <a:cs typeface="Palatino Linotype"/>
              </a:rPr>
              <a:t>the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is  practicable or may require major</a:t>
            </a:r>
            <a:r>
              <a:rPr sz="1000" spc="125" dirty="0">
                <a:solidFill>
                  <a:srgbClr val="231F20"/>
                </a:solidFill>
                <a:latin typeface="Palatino Linotype"/>
                <a:cs typeface="Palatino Linotype"/>
              </a:rPr>
              <a:t> </a:t>
            </a:r>
            <a:r>
              <a:rPr sz="1000" spc="0" dirty="0">
                <a:solidFill>
                  <a:srgbClr val="231F20"/>
                </a:solidFill>
                <a:latin typeface="Palatino Linotype"/>
                <a:cs typeface="Palatino Linotype"/>
              </a:rPr>
              <a:t>amendments.</a:t>
            </a:r>
            <a:endParaRPr sz="1000">
              <a:latin typeface="Palatino Linotype"/>
              <a:cs typeface="Palatino Linotyp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3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3100" y="787400"/>
            <a:ext cx="5511800" cy="574040"/>
          </a:xfrm>
          <a:prstGeom prst="rect">
            <a:avLst/>
          </a:prstGeom>
        </p:spPr>
        <p:txBody>
          <a:bodyPr vert="horz" wrap="square" lIns="0" tIns="12700" rIns="0" bIns="0" rtlCol="0">
            <a:spAutoFit/>
          </a:bodyPr>
          <a:lstStyle/>
          <a:p>
            <a:pPr marL="12700">
              <a:lnSpc>
                <a:spcPct val="100000"/>
              </a:lnSpc>
              <a:spcBef>
                <a:spcPts val="100"/>
              </a:spcBef>
            </a:pPr>
            <a:r>
              <a:rPr spc="5" dirty="0">
                <a:solidFill>
                  <a:srgbClr val="7399C6"/>
                </a:solidFill>
              </a:rPr>
              <a:t>V. </a:t>
            </a:r>
            <a:r>
              <a:rPr spc="25" dirty="0">
                <a:solidFill>
                  <a:srgbClr val="7399C6"/>
                </a:solidFill>
              </a:rPr>
              <a:t>EVALUATION</a:t>
            </a:r>
            <a:r>
              <a:rPr spc="135" dirty="0">
                <a:solidFill>
                  <a:srgbClr val="7399C6"/>
                </a:solidFill>
              </a:rPr>
              <a:t> </a:t>
            </a:r>
            <a:r>
              <a:rPr spc="25" dirty="0">
                <a:solidFill>
                  <a:srgbClr val="7399C6"/>
                </a:solidFill>
              </a:rPr>
              <a:t>CRITERIA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31</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10936"/>
            <a:ext cx="3168650" cy="9144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As part of selecting the top-ranked respondents for the  shortlist and advancement to Step 2, the RFP </a:t>
            </a:r>
            <a:r>
              <a:rPr sz="1000" spc="0" dirty="0">
                <a:solidFill>
                  <a:srgbClr val="231F20"/>
                </a:solidFill>
                <a:latin typeface="Palatino Linotype"/>
                <a:cs typeface="Palatino Linotype"/>
              </a:rPr>
              <a:t>Process,  </a:t>
            </a:r>
            <a:r>
              <a:rPr sz="1000" dirty="0">
                <a:solidFill>
                  <a:srgbClr val="231F20"/>
                </a:solidFill>
                <a:latin typeface="Palatino Linotype"/>
                <a:cs typeface="Palatino Linotype"/>
              </a:rPr>
              <a:t>Central Health will utilize a formal evaluation process  involving consideration of the responses based on the  RFQ evaluation criteria described</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below.</a:t>
            </a:r>
            <a:endParaRPr sz="1000">
              <a:latin typeface="Palatino Linotype"/>
              <a:cs typeface="Palatino Linotype"/>
            </a:endParaRPr>
          </a:p>
        </p:txBody>
      </p:sp>
      <p:sp>
        <p:nvSpPr>
          <p:cNvPr id="12" name="object 12"/>
          <p:cNvSpPr txBox="1"/>
          <p:nvPr/>
        </p:nvSpPr>
        <p:spPr>
          <a:xfrm>
            <a:off x="444500" y="2777736"/>
            <a:ext cx="1924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A. Financial</a:t>
            </a:r>
            <a:r>
              <a:rPr sz="1200" b="1" spc="85" dirty="0">
                <a:solidFill>
                  <a:srgbClr val="231F20"/>
                </a:solidFill>
                <a:latin typeface="Trebuchet MS"/>
                <a:cs typeface="Trebuchet MS"/>
              </a:rPr>
              <a:t> </a:t>
            </a:r>
            <a:r>
              <a:rPr sz="1200" b="1" dirty="0">
                <a:solidFill>
                  <a:srgbClr val="231F20"/>
                </a:solidFill>
                <a:latin typeface="Trebuchet MS"/>
                <a:cs typeface="Trebuchet MS"/>
              </a:rPr>
              <a:t>Qualifications</a:t>
            </a:r>
            <a:endParaRPr sz="1200">
              <a:latin typeface="Trebuchet MS"/>
              <a:cs typeface="Trebuchet MS"/>
            </a:endParaRPr>
          </a:p>
        </p:txBody>
      </p:sp>
      <p:sp>
        <p:nvSpPr>
          <p:cNvPr id="13" name="object 13"/>
          <p:cNvSpPr txBox="1"/>
          <p:nvPr/>
        </p:nvSpPr>
        <p:spPr>
          <a:xfrm>
            <a:off x="444500" y="3133336"/>
            <a:ext cx="3133090" cy="1625600"/>
          </a:xfrm>
          <a:prstGeom prst="rect">
            <a:avLst/>
          </a:prstGeom>
        </p:spPr>
        <p:txBody>
          <a:bodyPr vert="horz" wrap="square" lIns="0" tIns="12700" rIns="0" bIns="0" rtlCol="0">
            <a:spAutoFit/>
          </a:bodyPr>
          <a:lstStyle/>
          <a:p>
            <a:pPr marL="12700" marR="76200">
              <a:lnSpc>
                <a:spcPct val="116700"/>
              </a:lnSpc>
              <a:spcBef>
                <a:spcPts val="100"/>
              </a:spcBef>
            </a:pPr>
            <a:r>
              <a:rPr sz="1000" dirty="0">
                <a:solidFill>
                  <a:srgbClr val="231F20"/>
                </a:solidFill>
                <a:latin typeface="Palatino Linotype"/>
                <a:cs typeface="Palatino Linotype"/>
              </a:rPr>
              <a:t>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evaluate the  respondent’s demonstration of a credible ability to  provide and/or leverage adequate funds to </a:t>
            </a:r>
            <a:r>
              <a:rPr sz="1000" spc="0" dirty="0">
                <a:solidFill>
                  <a:srgbClr val="231F20"/>
                </a:solidFill>
                <a:latin typeface="Palatino Linotype"/>
                <a:cs typeface="Palatino Linotype"/>
              </a:rPr>
              <a:t>support  </a:t>
            </a:r>
            <a:r>
              <a:rPr sz="1000" dirty="0">
                <a:solidFill>
                  <a:srgbClr val="231F20"/>
                </a:solidFill>
                <a:latin typeface="Palatino Linotype"/>
                <a:cs typeface="Palatino Linotype"/>
              </a:rPr>
              <a:t>all costs, including pre-entitlement and other pre-  development costs as well as required infrastructure,  site preparation, and vertical development</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costs.</a:t>
            </a:r>
            <a:endParaRPr sz="1000">
              <a:latin typeface="Palatino Linotype"/>
              <a:cs typeface="Palatino Linotype"/>
            </a:endParaRPr>
          </a:p>
          <a:p>
            <a:pPr marL="12700" marR="5080" algn="just">
              <a:lnSpc>
                <a:spcPct val="116700"/>
              </a:lnSpc>
            </a:pPr>
            <a:r>
              <a:rPr sz="1000" dirty="0">
                <a:solidFill>
                  <a:srgbClr val="231F20"/>
                </a:solidFill>
                <a:latin typeface="Palatino Linotype"/>
                <a:cs typeface="Palatino Linotype"/>
              </a:rPr>
              <a:t>Financial strength at this stage will be based upon the  respondent’s financial record and successful financing  of comparable</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projects.</a:t>
            </a:r>
            <a:endParaRPr sz="1000">
              <a:latin typeface="Palatino Linotype"/>
              <a:cs typeface="Palatino Linotype"/>
            </a:endParaRPr>
          </a:p>
        </p:txBody>
      </p:sp>
      <p:sp>
        <p:nvSpPr>
          <p:cNvPr id="14" name="object 14"/>
          <p:cNvSpPr txBox="1"/>
          <p:nvPr/>
        </p:nvSpPr>
        <p:spPr>
          <a:xfrm>
            <a:off x="444500" y="4911336"/>
            <a:ext cx="252603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B. Comparable Project</a:t>
            </a:r>
            <a:r>
              <a:rPr sz="1200" b="1" spc="114" dirty="0">
                <a:solidFill>
                  <a:srgbClr val="231F20"/>
                </a:solidFill>
                <a:latin typeface="Trebuchet MS"/>
                <a:cs typeface="Trebuchet MS"/>
              </a:rPr>
              <a:t> </a:t>
            </a:r>
            <a:r>
              <a:rPr sz="1200" b="1" spc="0" dirty="0">
                <a:solidFill>
                  <a:srgbClr val="231F20"/>
                </a:solidFill>
                <a:latin typeface="Trebuchet MS"/>
                <a:cs typeface="Trebuchet MS"/>
              </a:rPr>
              <a:t>Experience</a:t>
            </a:r>
            <a:endParaRPr sz="1200">
              <a:latin typeface="Trebuchet MS"/>
              <a:cs typeface="Trebuchet MS"/>
            </a:endParaRPr>
          </a:p>
        </p:txBody>
      </p:sp>
      <p:sp>
        <p:nvSpPr>
          <p:cNvPr id="15" name="object 15"/>
          <p:cNvSpPr txBox="1"/>
          <p:nvPr/>
        </p:nvSpPr>
        <p:spPr>
          <a:xfrm>
            <a:off x="444500" y="5266936"/>
            <a:ext cx="3147695" cy="1270000"/>
          </a:xfrm>
          <a:prstGeom prst="rect">
            <a:avLst/>
          </a:prstGeom>
        </p:spPr>
        <p:txBody>
          <a:bodyPr vert="horz" wrap="square" lIns="0" tIns="12700" rIns="0" bIns="0" rtlCol="0">
            <a:spAutoFit/>
          </a:bodyPr>
          <a:lstStyle/>
          <a:p>
            <a:pPr marL="12700" marR="123825">
              <a:lnSpc>
                <a:spcPct val="116700"/>
              </a:lnSpc>
              <a:spcBef>
                <a:spcPts val="100"/>
              </a:spcBef>
            </a:pPr>
            <a:r>
              <a:rPr sz="1000" dirty="0">
                <a:solidFill>
                  <a:srgbClr val="231F20"/>
                </a:solidFill>
                <a:latin typeface="Palatino Linotype"/>
                <a:cs typeface="Palatino Linotype"/>
              </a:rPr>
              <a:t>Experience working on similar projects in </a:t>
            </a:r>
            <a:r>
              <a:rPr sz="1000" spc="0" dirty="0">
                <a:solidFill>
                  <a:srgbClr val="231F20"/>
                </a:solidFill>
                <a:latin typeface="Palatino Linotype"/>
                <a:cs typeface="Palatino Linotype"/>
              </a:rPr>
              <a:t>similar  </a:t>
            </a:r>
            <a:r>
              <a:rPr sz="1000" dirty="0">
                <a:solidFill>
                  <a:srgbClr val="231F20"/>
                </a:solidFill>
                <a:latin typeface="Palatino Linotype"/>
                <a:cs typeface="Palatino Linotype"/>
              </a:rPr>
              <a:t>contexts will be evaluated. Experience working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a public entity landowner will be valued</a:t>
            </a:r>
            <a:r>
              <a:rPr sz="1000" spc="190" dirty="0">
                <a:solidFill>
                  <a:srgbClr val="231F20"/>
                </a:solidFill>
                <a:latin typeface="Palatino Linotype"/>
                <a:cs typeface="Palatino Linotype"/>
              </a:rPr>
              <a:t> </a:t>
            </a:r>
            <a:r>
              <a:rPr sz="1000" spc="0" dirty="0">
                <a:solidFill>
                  <a:srgbClr val="231F20"/>
                </a:solidFill>
                <a:latin typeface="Palatino Linotype"/>
                <a:cs typeface="Palatino Linotype"/>
              </a:rPr>
              <a:t>strongly.</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This criterion will include demonstrated </a:t>
            </a:r>
            <a:r>
              <a:rPr sz="1000" spc="0" dirty="0">
                <a:solidFill>
                  <a:srgbClr val="231F20"/>
                </a:solidFill>
                <a:latin typeface="Palatino Linotype"/>
                <a:cs typeface="Palatino Linotype"/>
              </a:rPr>
              <a:t>experience  </a:t>
            </a:r>
            <a:r>
              <a:rPr sz="1000" dirty="0">
                <a:solidFill>
                  <a:srgbClr val="231F20"/>
                </a:solidFill>
                <a:latin typeface="Palatino Linotype"/>
                <a:cs typeface="Palatino Linotype"/>
              </a:rPr>
              <a:t>with successful high-density, mixed-use projects,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well as health-related development and public partner  </a:t>
            </a:r>
            <a:r>
              <a:rPr sz="1000" spc="0" dirty="0">
                <a:solidFill>
                  <a:srgbClr val="231F20"/>
                </a:solidFill>
                <a:latin typeface="Palatino Linotype"/>
                <a:cs typeface="Palatino Linotype"/>
              </a:rPr>
              <a:t>experience.</a:t>
            </a:r>
            <a:endParaRPr sz="1000">
              <a:latin typeface="Palatino Linotype"/>
              <a:cs typeface="Palatino Linotype"/>
            </a:endParaRPr>
          </a:p>
        </p:txBody>
      </p:sp>
      <p:sp>
        <p:nvSpPr>
          <p:cNvPr id="16" name="object 16"/>
          <p:cNvSpPr txBox="1"/>
          <p:nvPr/>
        </p:nvSpPr>
        <p:spPr>
          <a:xfrm>
            <a:off x="3919220" y="1730345"/>
            <a:ext cx="2896870"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C. Project Understanding and</a:t>
            </a:r>
            <a:r>
              <a:rPr sz="1200" b="1" spc="140" dirty="0">
                <a:solidFill>
                  <a:srgbClr val="231F20"/>
                </a:solidFill>
                <a:latin typeface="Trebuchet MS"/>
                <a:cs typeface="Trebuchet MS"/>
              </a:rPr>
              <a:t> </a:t>
            </a:r>
            <a:r>
              <a:rPr sz="1200" b="1" spc="0" dirty="0">
                <a:solidFill>
                  <a:srgbClr val="231F20"/>
                </a:solidFill>
                <a:latin typeface="Trebuchet MS"/>
                <a:cs typeface="Trebuchet MS"/>
              </a:rPr>
              <a:t>Approach</a:t>
            </a:r>
            <a:endParaRPr sz="1200">
              <a:latin typeface="Trebuchet MS"/>
              <a:cs typeface="Trebuchet MS"/>
            </a:endParaRPr>
          </a:p>
        </p:txBody>
      </p:sp>
      <p:sp>
        <p:nvSpPr>
          <p:cNvPr id="17" name="object 17"/>
          <p:cNvSpPr txBox="1"/>
          <p:nvPr/>
        </p:nvSpPr>
        <p:spPr>
          <a:xfrm>
            <a:off x="3919220" y="2085945"/>
            <a:ext cx="3171190" cy="9144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prioritize respondents  demonstrating superior understanding of </a:t>
            </a:r>
            <a:r>
              <a:rPr sz="1000" spc="0" dirty="0">
                <a:solidFill>
                  <a:srgbClr val="231F20"/>
                </a:solidFill>
                <a:latin typeface="Palatino Linotype"/>
                <a:cs typeface="Palatino Linotype"/>
              </a:rPr>
              <a:t>conditions  </a:t>
            </a:r>
            <a:r>
              <a:rPr sz="1000" dirty="0">
                <a:solidFill>
                  <a:srgbClr val="231F20"/>
                </a:solidFill>
                <a:latin typeface="Palatino Linotype"/>
                <a:cs typeface="Palatino Linotype"/>
              </a:rPr>
              <a:t>affecting the development opportunity, and those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appropriate experience and ideas for addressing these  conditions and successfully implementing the</a:t>
            </a:r>
            <a:r>
              <a:rPr sz="1000" spc="240"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p:txBody>
      </p:sp>
      <p:sp>
        <p:nvSpPr>
          <p:cNvPr id="18" name="object 18"/>
          <p:cNvSpPr txBox="1"/>
          <p:nvPr/>
        </p:nvSpPr>
        <p:spPr>
          <a:xfrm>
            <a:off x="3919220" y="3152745"/>
            <a:ext cx="2698750" cy="386080"/>
          </a:xfrm>
          <a:prstGeom prst="rect">
            <a:avLst/>
          </a:prstGeom>
        </p:spPr>
        <p:txBody>
          <a:bodyPr vert="horz" wrap="square" lIns="0" tIns="22860" rIns="0" bIns="0" rtlCol="0">
            <a:spAutoFit/>
          </a:bodyPr>
          <a:lstStyle/>
          <a:p>
            <a:pPr marL="12700" marR="5080">
              <a:lnSpc>
                <a:spcPts val="1400"/>
              </a:lnSpc>
              <a:spcBef>
                <a:spcPts val="180"/>
              </a:spcBef>
            </a:pPr>
            <a:r>
              <a:rPr sz="1200" b="1" dirty="0">
                <a:solidFill>
                  <a:srgbClr val="231F20"/>
                </a:solidFill>
                <a:latin typeface="Trebuchet MS"/>
                <a:cs typeface="Trebuchet MS"/>
              </a:rPr>
              <a:t>D. Firm and </a:t>
            </a:r>
            <a:r>
              <a:rPr sz="1200" b="1" spc="0" dirty="0">
                <a:solidFill>
                  <a:srgbClr val="231F20"/>
                </a:solidFill>
                <a:latin typeface="Trebuchet MS"/>
                <a:cs typeface="Trebuchet MS"/>
              </a:rPr>
              <a:t>Individual </a:t>
            </a:r>
            <a:r>
              <a:rPr sz="1200" b="1" spc="-30" dirty="0">
                <a:solidFill>
                  <a:srgbClr val="231F20"/>
                </a:solidFill>
                <a:latin typeface="Trebuchet MS"/>
                <a:cs typeface="Trebuchet MS"/>
              </a:rPr>
              <a:t>Team </a:t>
            </a:r>
            <a:r>
              <a:rPr sz="1200" b="1" spc="0" dirty="0">
                <a:solidFill>
                  <a:srgbClr val="231F20"/>
                </a:solidFill>
                <a:latin typeface="Trebuchet MS"/>
                <a:cs typeface="Trebuchet MS"/>
              </a:rPr>
              <a:t>Member  Experience</a:t>
            </a:r>
            <a:endParaRPr sz="1200">
              <a:latin typeface="Trebuchet MS"/>
              <a:cs typeface="Trebuchet MS"/>
            </a:endParaRPr>
          </a:p>
        </p:txBody>
      </p:sp>
      <p:sp>
        <p:nvSpPr>
          <p:cNvPr id="19" name="object 19"/>
          <p:cNvSpPr txBox="1"/>
          <p:nvPr/>
        </p:nvSpPr>
        <p:spPr>
          <a:xfrm>
            <a:off x="3919220" y="3686145"/>
            <a:ext cx="2995295" cy="5588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evaluate the  experience of the respondent and the specific  individuals proposed for assignment on the</a:t>
            </a:r>
            <a:r>
              <a:rPr sz="1000" spc="225"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p:txBody>
      </p:sp>
      <p:sp>
        <p:nvSpPr>
          <p:cNvPr id="20" name="object 20"/>
          <p:cNvSpPr txBox="1"/>
          <p:nvPr/>
        </p:nvSpPr>
        <p:spPr>
          <a:xfrm>
            <a:off x="3919220" y="4397345"/>
            <a:ext cx="1033144"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E.</a:t>
            </a:r>
            <a:r>
              <a:rPr sz="1200" b="1" spc="-15" dirty="0">
                <a:solidFill>
                  <a:srgbClr val="231F20"/>
                </a:solidFill>
                <a:latin typeface="Trebuchet MS"/>
                <a:cs typeface="Trebuchet MS"/>
              </a:rPr>
              <a:t> </a:t>
            </a:r>
            <a:r>
              <a:rPr sz="1200" b="1" spc="0" dirty="0">
                <a:solidFill>
                  <a:srgbClr val="231F20"/>
                </a:solidFill>
                <a:latin typeface="Trebuchet MS"/>
                <a:cs typeface="Trebuchet MS"/>
              </a:rPr>
              <a:t>References</a:t>
            </a:r>
            <a:endParaRPr sz="1200">
              <a:latin typeface="Trebuchet MS"/>
              <a:cs typeface="Trebuchet MS"/>
            </a:endParaRPr>
          </a:p>
        </p:txBody>
      </p:sp>
      <p:sp>
        <p:nvSpPr>
          <p:cNvPr id="21" name="object 21"/>
          <p:cNvSpPr txBox="1"/>
          <p:nvPr/>
        </p:nvSpPr>
        <p:spPr>
          <a:xfrm>
            <a:off x="3919220" y="4752945"/>
            <a:ext cx="3162300" cy="18605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References will be contacted by Central Health </a:t>
            </a:r>
            <a:r>
              <a:rPr sz="1000" spc="0" dirty="0">
                <a:solidFill>
                  <a:srgbClr val="231F20"/>
                </a:solidFill>
                <a:latin typeface="Palatino Linotype"/>
                <a:cs typeface="Palatino Linotype"/>
              </a:rPr>
              <a:t>and/or  </a:t>
            </a:r>
            <a:r>
              <a:rPr sz="1000" dirty="0">
                <a:solidFill>
                  <a:srgbClr val="231F20"/>
                </a:solidFill>
                <a:latin typeface="Palatino Linotype"/>
                <a:cs typeface="Palatino Linotype"/>
              </a:rPr>
              <a:t>its consultants for feedback related to the respondent’s  performance as well as funding and financing. </a:t>
            </a:r>
            <a:r>
              <a:rPr sz="1000" spc="0" dirty="0">
                <a:solidFill>
                  <a:srgbClr val="231F20"/>
                </a:solidFill>
                <a:latin typeface="Palatino Linotype"/>
                <a:cs typeface="Palatino Linotype"/>
              </a:rPr>
              <a:t>The  </a:t>
            </a:r>
            <a:r>
              <a:rPr sz="1000" dirty="0">
                <a:solidFill>
                  <a:srgbClr val="231F20"/>
                </a:solidFill>
                <a:latin typeface="Palatino Linotype"/>
                <a:cs typeface="Palatino Linotype"/>
              </a:rPr>
              <a:t>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also </a:t>
            </a:r>
            <a:r>
              <a:rPr sz="1000" spc="-5" dirty="0">
                <a:solidFill>
                  <a:srgbClr val="231F20"/>
                </a:solidFill>
                <a:latin typeface="Palatino Linotype"/>
                <a:cs typeface="Palatino Linotype"/>
              </a:rPr>
              <a:t>reserves </a:t>
            </a:r>
            <a:r>
              <a:rPr sz="1000" dirty="0">
                <a:solidFill>
                  <a:srgbClr val="231F20"/>
                </a:solidFill>
                <a:latin typeface="Palatino Linotype"/>
                <a:cs typeface="Palatino Linotype"/>
              </a:rPr>
              <a:t>the right to  contact individuals </a:t>
            </a:r>
            <a:r>
              <a:rPr sz="1000" i="1" dirty="0">
                <a:solidFill>
                  <a:srgbClr val="231F20"/>
                </a:solidFill>
                <a:latin typeface="Palatino Linotype"/>
                <a:cs typeface="Palatino Linotype"/>
              </a:rPr>
              <a:t>not </a:t>
            </a:r>
            <a:r>
              <a:rPr sz="1000" dirty="0">
                <a:solidFill>
                  <a:srgbClr val="231F20"/>
                </a:solidFill>
                <a:latin typeface="Palatino Linotype"/>
                <a:cs typeface="Palatino Linotype"/>
              </a:rPr>
              <a:t>listed by the</a:t>
            </a:r>
            <a:r>
              <a:rPr sz="1000" spc="130" dirty="0">
                <a:solidFill>
                  <a:srgbClr val="231F20"/>
                </a:solidFill>
                <a:latin typeface="Palatino Linotype"/>
                <a:cs typeface="Palatino Linotype"/>
              </a:rPr>
              <a:t> </a:t>
            </a:r>
            <a:r>
              <a:rPr sz="1000" dirty="0">
                <a:solidFill>
                  <a:srgbClr val="231F20"/>
                </a:solidFill>
                <a:latin typeface="Palatino Linotype"/>
                <a:cs typeface="Palatino Linotype"/>
              </a:rPr>
              <a:t>respondents</a:t>
            </a:r>
            <a:endParaRPr sz="1000">
              <a:latin typeface="Palatino Linotype"/>
              <a:cs typeface="Palatino Linotype"/>
            </a:endParaRPr>
          </a:p>
          <a:p>
            <a:pPr marL="12700" marR="255270" algn="just">
              <a:lnSpc>
                <a:spcPct val="116700"/>
              </a:lnSpc>
            </a:pPr>
            <a:r>
              <a:rPr sz="1000" dirty="0">
                <a:solidFill>
                  <a:srgbClr val="231F20"/>
                </a:solidFill>
                <a:latin typeface="Palatino Linotype"/>
                <a:cs typeface="Palatino Linotype"/>
              </a:rPr>
              <a:t>as references but who </a:t>
            </a:r>
            <a:r>
              <a:rPr sz="1000" spc="-5" dirty="0">
                <a:solidFill>
                  <a:srgbClr val="231F20"/>
                </a:solidFill>
                <a:latin typeface="Palatino Linotype"/>
                <a:cs typeface="Palatino Linotype"/>
              </a:rPr>
              <a:t>have </a:t>
            </a:r>
            <a:r>
              <a:rPr sz="1000" dirty="0">
                <a:solidFill>
                  <a:srgbClr val="231F20"/>
                </a:solidFill>
                <a:latin typeface="Palatino Linotype"/>
                <a:cs typeface="Palatino Linotype"/>
              </a:rPr>
              <a:t>material </a:t>
            </a:r>
            <a:r>
              <a:rPr sz="1000" spc="-5" dirty="0">
                <a:solidFill>
                  <a:srgbClr val="231F20"/>
                </a:solidFill>
                <a:latin typeface="Palatino Linotype"/>
                <a:cs typeface="Palatino Linotype"/>
              </a:rPr>
              <a:t>knowledge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process and outcomes of the respondents’ past  projects.</a:t>
            </a:r>
            <a:endParaRPr sz="1000">
              <a:latin typeface="Palatino Linotype"/>
              <a:cs typeface="Palatino Linotype"/>
            </a:endParaRPr>
          </a:p>
          <a:p>
            <a:pPr marL="12700" marR="269240">
              <a:lnSpc>
                <a:spcPct val="116700"/>
              </a:lnSpc>
              <a:spcBef>
                <a:spcPts val="445"/>
              </a:spcBef>
            </a:pPr>
            <a:r>
              <a:rPr sz="1000" b="1" dirty="0">
                <a:solidFill>
                  <a:srgbClr val="231F20"/>
                </a:solidFill>
                <a:latin typeface="Palatino Linotype"/>
                <a:cs typeface="Palatino Linotype"/>
              </a:rPr>
              <a:t>Respondents may be asked to provide </a:t>
            </a:r>
            <a:r>
              <a:rPr sz="1000" b="1" spc="0" dirty="0">
                <a:solidFill>
                  <a:srgbClr val="231F20"/>
                </a:solidFill>
                <a:latin typeface="Palatino Linotype"/>
                <a:cs typeface="Palatino Linotype"/>
              </a:rPr>
              <a:t>assistance  </a:t>
            </a:r>
            <a:r>
              <a:rPr sz="1000" b="1" dirty="0">
                <a:solidFill>
                  <a:srgbClr val="231F20"/>
                </a:solidFill>
                <a:latin typeface="Palatino Linotype"/>
                <a:cs typeface="Palatino Linotype"/>
              </a:rPr>
              <a:t>with the coordination of reference</a:t>
            </a:r>
            <a:r>
              <a:rPr sz="1000" b="1" spc="114" dirty="0">
                <a:solidFill>
                  <a:srgbClr val="231F20"/>
                </a:solidFill>
                <a:latin typeface="Palatino Linotype"/>
                <a:cs typeface="Palatino Linotype"/>
              </a:rPr>
              <a:t> </a:t>
            </a:r>
            <a:r>
              <a:rPr sz="1000" b="1" spc="0" dirty="0">
                <a:solidFill>
                  <a:srgbClr val="231F20"/>
                </a:solidFill>
                <a:latin typeface="Palatino Linotype"/>
                <a:cs typeface="Palatino Linotype"/>
              </a:rPr>
              <a:t>calls.</a:t>
            </a:r>
            <a:endParaRPr sz="1000">
              <a:latin typeface="Palatino Linotype"/>
              <a:cs typeface="Palatino Linotype"/>
            </a:endParaRPr>
          </a:p>
        </p:txBody>
      </p:sp>
      <p:graphicFrame>
        <p:nvGraphicFramePr>
          <p:cNvPr id="22" name="object 22"/>
          <p:cNvGraphicFramePr>
            <a:graphicFrameLocks noGrp="1"/>
          </p:cNvGraphicFramePr>
          <p:nvPr/>
        </p:nvGraphicFramePr>
        <p:xfrm>
          <a:off x="457200" y="7721092"/>
          <a:ext cx="6635750" cy="1408430"/>
        </p:xfrm>
        <a:graphic>
          <a:graphicData uri="http://schemas.openxmlformats.org/drawingml/2006/table">
            <a:tbl>
              <a:tblPr firstRow="1" bandRow="1">
                <a:tableStyleId>{2D5ABB26-0587-4C30-8999-92F81FD0307C}</a:tableStyleId>
              </a:tblPr>
              <a:tblGrid>
                <a:gridCol w="5045710">
                  <a:extLst>
                    <a:ext uri="{9D8B030D-6E8A-4147-A177-3AD203B41FA5}">
                      <a16:colId xmlns:a16="http://schemas.microsoft.com/office/drawing/2014/main" val="20000"/>
                    </a:ext>
                  </a:extLst>
                </a:gridCol>
                <a:gridCol w="1570989">
                  <a:extLst>
                    <a:ext uri="{9D8B030D-6E8A-4147-A177-3AD203B41FA5}">
                      <a16:colId xmlns:a16="http://schemas.microsoft.com/office/drawing/2014/main" val="20001"/>
                    </a:ext>
                  </a:extLst>
                </a:gridCol>
              </a:tblGrid>
              <a:tr h="194310">
                <a:tc>
                  <a:txBody>
                    <a:bodyPr/>
                    <a:lstStyle/>
                    <a:p>
                      <a:pPr marL="285750">
                        <a:lnSpc>
                          <a:spcPct val="100000"/>
                        </a:lnSpc>
                        <a:spcBef>
                          <a:spcPts val="130"/>
                        </a:spcBef>
                      </a:pPr>
                      <a:r>
                        <a:rPr sz="1000" spc="0" dirty="0">
                          <a:solidFill>
                            <a:srgbClr val="231F20"/>
                          </a:solidFill>
                          <a:latin typeface="Palatino Linotype"/>
                          <a:cs typeface="Palatino Linotype"/>
                        </a:rPr>
                        <a:t>Criteria</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DBDCD7"/>
                    </a:solidFill>
                  </a:tcPr>
                </a:tc>
                <a:tc>
                  <a:txBody>
                    <a:bodyPr/>
                    <a:lstStyle/>
                    <a:p>
                      <a:pPr marL="241935" algn="ctr">
                        <a:lnSpc>
                          <a:spcPct val="100000"/>
                        </a:lnSpc>
                        <a:spcBef>
                          <a:spcPts val="130"/>
                        </a:spcBef>
                      </a:pPr>
                      <a:r>
                        <a:rPr sz="1000" spc="0" dirty="0">
                          <a:solidFill>
                            <a:srgbClr val="231F20"/>
                          </a:solidFill>
                          <a:latin typeface="Palatino Linotype"/>
                          <a:cs typeface="Palatino Linotype"/>
                        </a:rPr>
                        <a:t>Points</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DBDCD7"/>
                    </a:solidFill>
                  </a:tcPr>
                </a:tc>
                <a:extLst>
                  <a:ext uri="{0D108BD9-81ED-4DB2-BD59-A6C34878D82A}">
                    <a16:rowId xmlns:a16="http://schemas.microsoft.com/office/drawing/2014/main" val="10000"/>
                  </a:ext>
                </a:extLst>
              </a:tr>
              <a:tr h="194310">
                <a:tc>
                  <a:txBody>
                    <a:bodyPr/>
                    <a:lstStyle/>
                    <a:p>
                      <a:pPr marL="285750">
                        <a:lnSpc>
                          <a:spcPct val="100000"/>
                        </a:lnSpc>
                        <a:spcBef>
                          <a:spcPts val="130"/>
                        </a:spcBef>
                      </a:pPr>
                      <a:r>
                        <a:rPr sz="1000" dirty="0">
                          <a:solidFill>
                            <a:srgbClr val="231F20"/>
                          </a:solidFill>
                          <a:latin typeface="Palatino Linotype"/>
                          <a:cs typeface="Palatino Linotype"/>
                        </a:rPr>
                        <a:t>Financial</a:t>
                      </a:r>
                      <a:r>
                        <a:rPr sz="1000" spc="10" dirty="0">
                          <a:solidFill>
                            <a:srgbClr val="231F20"/>
                          </a:solidFill>
                          <a:latin typeface="Palatino Linotype"/>
                          <a:cs typeface="Palatino Linotype"/>
                        </a:rPr>
                        <a:t> </a:t>
                      </a:r>
                      <a:r>
                        <a:rPr sz="1000" spc="-5" dirty="0">
                          <a:solidFill>
                            <a:srgbClr val="231F20"/>
                          </a:solidFill>
                          <a:latin typeface="Palatino Linotype"/>
                          <a:cs typeface="Palatino Linotype"/>
                        </a:rPr>
                        <a:t>Qualifications</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242570" algn="ctr">
                        <a:lnSpc>
                          <a:spcPct val="100000"/>
                        </a:lnSpc>
                        <a:spcBef>
                          <a:spcPts val="130"/>
                        </a:spcBef>
                      </a:pPr>
                      <a:r>
                        <a:rPr sz="1000" spc="0" dirty="0">
                          <a:solidFill>
                            <a:srgbClr val="231F20"/>
                          </a:solidFill>
                          <a:latin typeface="Palatino Linotype"/>
                          <a:cs typeface="Palatino Linotype"/>
                        </a:rPr>
                        <a:t>40</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1"/>
                  </a:ext>
                </a:extLst>
              </a:tr>
              <a:tr h="194310">
                <a:tc>
                  <a:txBody>
                    <a:bodyPr/>
                    <a:lstStyle/>
                    <a:p>
                      <a:pPr marL="285750">
                        <a:lnSpc>
                          <a:spcPct val="100000"/>
                        </a:lnSpc>
                        <a:spcBef>
                          <a:spcPts val="130"/>
                        </a:spcBef>
                      </a:pPr>
                      <a:r>
                        <a:rPr sz="1000" dirty="0">
                          <a:solidFill>
                            <a:srgbClr val="231F20"/>
                          </a:solidFill>
                          <a:latin typeface="Palatino Linotype"/>
                          <a:cs typeface="Palatino Linotype"/>
                        </a:rPr>
                        <a:t>Comparable Project</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Experience</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242570" algn="ctr">
                        <a:lnSpc>
                          <a:spcPct val="100000"/>
                        </a:lnSpc>
                        <a:spcBef>
                          <a:spcPts val="130"/>
                        </a:spcBef>
                      </a:pPr>
                      <a:r>
                        <a:rPr sz="1000" spc="0" dirty="0">
                          <a:solidFill>
                            <a:srgbClr val="231F20"/>
                          </a:solidFill>
                          <a:latin typeface="Palatino Linotype"/>
                          <a:cs typeface="Palatino Linotype"/>
                        </a:rPr>
                        <a:t>20</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2"/>
                  </a:ext>
                </a:extLst>
              </a:tr>
              <a:tr h="194310">
                <a:tc>
                  <a:txBody>
                    <a:bodyPr/>
                    <a:lstStyle/>
                    <a:p>
                      <a:pPr marL="285750">
                        <a:lnSpc>
                          <a:spcPct val="100000"/>
                        </a:lnSpc>
                        <a:spcBef>
                          <a:spcPts val="130"/>
                        </a:spcBef>
                      </a:pPr>
                      <a:r>
                        <a:rPr sz="1000" dirty="0">
                          <a:solidFill>
                            <a:srgbClr val="231F20"/>
                          </a:solidFill>
                          <a:latin typeface="Palatino Linotype"/>
                          <a:cs typeface="Palatino Linotype"/>
                        </a:rPr>
                        <a:t>Project Understanding and</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Approach</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242570" algn="ctr">
                        <a:lnSpc>
                          <a:spcPct val="100000"/>
                        </a:lnSpc>
                        <a:spcBef>
                          <a:spcPts val="130"/>
                        </a:spcBef>
                      </a:pPr>
                      <a:r>
                        <a:rPr sz="1000" spc="0" dirty="0">
                          <a:solidFill>
                            <a:srgbClr val="231F20"/>
                          </a:solidFill>
                          <a:latin typeface="Palatino Linotype"/>
                          <a:cs typeface="Palatino Linotype"/>
                        </a:rPr>
                        <a:t>20</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3"/>
                  </a:ext>
                </a:extLst>
              </a:tr>
              <a:tr h="194310">
                <a:tc>
                  <a:txBody>
                    <a:bodyPr/>
                    <a:lstStyle/>
                    <a:p>
                      <a:pPr marL="285750">
                        <a:lnSpc>
                          <a:spcPct val="100000"/>
                        </a:lnSpc>
                        <a:spcBef>
                          <a:spcPts val="130"/>
                        </a:spcBef>
                      </a:pPr>
                      <a:r>
                        <a:rPr sz="1000" dirty="0">
                          <a:solidFill>
                            <a:srgbClr val="231F20"/>
                          </a:solidFill>
                          <a:latin typeface="Palatino Linotype"/>
                          <a:cs typeface="Palatino Linotype"/>
                        </a:rPr>
                        <a:t>Firm and Individual </a:t>
                      </a:r>
                      <a:r>
                        <a:rPr sz="1000" spc="-15" dirty="0">
                          <a:solidFill>
                            <a:srgbClr val="231F20"/>
                          </a:solidFill>
                          <a:latin typeface="Palatino Linotype"/>
                          <a:cs typeface="Palatino Linotype"/>
                        </a:rPr>
                        <a:t>Team </a:t>
                      </a:r>
                      <a:r>
                        <a:rPr sz="1000" dirty="0">
                          <a:solidFill>
                            <a:srgbClr val="231F20"/>
                          </a:solidFill>
                          <a:latin typeface="Palatino Linotype"/>
                          <a:cs typeface="Palatino Linotype"/>
                        </a:rPr>
                        <a:t>Member</a:t>
                      </a:r>
                      <a:r>
                        <a:rPr sz="1000" spc="114" dirty="0">
                          <a:solidFill>
                            <a:srgbClr val="231F20"/>
                          </a:solidFill>
                          <a:latin typeface="Palatino Linotype"/>
                          <a:cs typeface="Palatino Linotype"/>
                        </a:rPr>
                        <a:t> </a:t>
                      </a:r>
                      <a:r>
                        <a:rPr sz="1000" spc="0" dirty="0">
                          <a:solidFill>
                            <a:srgbClr val="231F20"/>
                          </a:solidFill>
                          <a:latin typeface="Palatino Linotype"/>
                          <a:cs typeface="Palatino Linotype"/>
                        </a:rPr>
                        <a:t>Experience</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242570" algn="ctr">
                        <a:lnSpc>
                          <a:spcPct val="100000"/>
                        </a:lnSpc>
                        <a:spcBef>
                          <a:spcPts val="130"/>
                        </a:spcBef>
                      </a:pPr>
                      <a:r>
                        <a:rPr sz="1000" spc="0" dirty="0">
                          <a:solidFill>
                            <a:srgbClr val="231F20"/>
                          </a:solidFill>
                          <a:latin typeface="Palatino Linotype"/>
                          <a:cs typeface="Palatino Linotype"/>
                        </a:rPr>
                        <a:t>20</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4"/>
                  </a:ext>
                </a:extLst>
              </a:tr>
              <a:tr h="214629">
                <a:tc>
                  <a:txBody>
                    <a:bodyPr/>
                    <a:lstStyle/>
                    <a:p>
                      <a:pPr marL="285750">
                        <a:lnSpc>
                          <a:spcPct val="100000"/>
                        </a:lnSpc>
                        <a:spcBef>
                          <a:spcPts val="130"/>
                        </a:spcBef>
                      </a:pPr>
                      <a:r>
                        <a:rPr sz="1000" dirty="0">
                          <a:solidFill>
                            <a:srgbClr val="231F20"/>
                          </a:solidFill>
                          <a:latin typeface="Palatino Linotype"/>
                          <a:cs typeface="Palatino Linotype"/>
                        </a:rPr>
                        <a:t>Total Points of </a:t>
                      </a:r>
                      <a:r>
                        <a:rPr sz="1000" spc="-5" dirty="0">
                          <a:solidFill>
                            <a:srgbClr val="231F20"/>
                          </a:solidFill>
                          <a:latin typeface="Palatino Linotype"/>
                          <a:cs typeface="Palatino Linotype"/>
                        </a:rPr>
                        <a:t>Written</a:t>
                      </a:r>
                      <a:r>
                        <a:rPr sz="1000" spc="75" dirty="0">
                          <a:solidFill>
                            <a:srgbClr val="231F20"/>
                          </a:solidFill>
                          <a:latin typeface="Palatino Linotype"/>
                          <a:cs typeface="Palatino Linotype"/>
                        </a:rPr>
                        <a:t> </a:t>
                      </a:r>
                      <a:r>
                        <a:rPr sz="1000" spc="0" dirty="0">
                          <a:solidFill>
                            <a:srgbClr val="231F20"/>
                          </a:solidFill>
                          <a:latin typeface="Palatino Linotype"/>
                          <a:cs typeface="Palatino Linotype"/>
                        </a:rPr>
                        <a:t>Responses</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D1C7C2"/>
                    </a:solidFill>
                  </a:tcPr>
                </a:tc>
                <a:tc>
                  <a:txBody>
                    <a:bodyPr/>
                    <a:lstStyle/>
                    <a:p>
                      <a:pPr marL="241935" algn="ctr">
                        <a:lnSpc>
                          <a:spcPct val="100000"/>
                        </a:lnSpc>
                        <a:spcBef>
                          <a:spcPts val="130"/>
                        </a:spcBef>
                      </a:pPr>
                      <a:r>
                        <a:rPr sz="1000" spc="-50" dirty="0">
                          <a:solidFill>
                            <a:srgbClr val="231F20"/>
                          </a:solidFill>
                          <a:latin typeface="Palatino Linotype"/>
                          <a:cs typeface="Palatino Linotype"/>
                        </a:rPr>
                        <a:t>100</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solidFill>
                      <a:srgbClr val="D1C7C2"/>
                    </a:solidFill>
                  </a:tcPr>
                </a:tc>
                <a:extLst>
                  <a:ext uri="{0D108BD9-81ED-4DB2-BD59-A6C34878D82A}">
                    <a16:rowId xmlns:a16="http://schemas.microsoft.com/office/drawing/2014/main" val="10005"/>
                  </a:ext>
                </a:extLst>
              </a:tr>
              <a:tr h="207010">
                <a:tc>
                  <a:txBody>
                    <a:bodyPr/>
                    <a:lstStyle/>
                    <a:p>
                      <a:pPr marL="292100">
                        <a:lnSpc>
                          <a:spcPct val="100000"/>
                        </a:lnSpc>
                        <a:spcBef>
                          <a:spcPts val="180"/>
                        </a:spcBef>
                      </a:pPr>
                      <a:r>
                        <a:rPr sz="1000" spc="0" dirty="0">
                          <a:solidFill>
                            <a:srgbClr val="231F20"/>
                          </a:solidFill>
                          <a:latin typeface="Palatino Linotype"/>
                          <a:cs typeface="Palatino Linotype"/>
                        </a:rPr>
                        <a:t>Interview</a:t>
                      </a:r>
                      <a:endParaRPr sz="1000">
                        <a:latin typeface="Palatino Linotype"/>
                        <a:cs typeface="Palatino Linotype"/>
                      </a:endParaRPr>
                    </a:p>
                  </a:txBody>
                  <a:tcPr marL="0" marR="0" marT="2286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tc>
                  <a:txBody>
                    <a:bodyPr/>
                    <a:lstStyle/>
                    <a:p>
                      <a:pPr marL="242570" algn="ctr">
                        <a:lnSpc>
                          <a:spcPct val="100000"/>
                        </a:lnSpc>
                        <a:spcBef>
                          <a:spcPts val="130"/>
                        </a:spcBef>
                      </a:pPr>
                      <a:r>
                        <a:rPr sz="1000" spc="0" dirty="0">
                          <a:solidFill>
                            <a:srgbClr val="231F20"/>
                          </a:solidFill>
                          <a:latin typeface="Palatino Linotype"/>
                          <a:cs typeface="Palatino Linotype"/>
                        </a:rPr>
                        <a:t>25</a:t>
                      </a:r>
                      <a:endParaRPr sz="1000">
                        <a:latin typeface="Palatino Linotype"/>
                        <a:cs typeface="Palatino Linotype"/>
                      </a:endParaRPr>
                    </a:p>
                  </a:txBody>
                  <a:tcPr marL="0" marR="0" marT="16510" marB="0">
                    <a:lnL w="12700">
                      <a:solidFill>
                        <a:srgbClr val="231F20"/>
                      </a:solidFill>
                      <a:prstDash val="solid"/>
                    </a:lnL>
                    <a:lnR w="12700">
                      <a:solidFill>
                        <a:srgbClr val="231F20"/>
                      </a:solidFill>
                      <a:prstDash val="solid"/>
                    </a:lnR>
                    <a:lnT w="12700">
                      <a:solidFill>
                        <a:srgbClr val="231F20"/>
                      </a:solidFill>
                      <a:prstDash val="solid"/>
                    </a:lnT>
                    <a:lnB w="12700">
                      <a:solidFill>
                        <a:srgbClr val="231F20"/>
                      </a:solidFill>
                      <a:prstDash val="solid"/>
                    </a:lnB>
                  </a:tcPr>
                </a:tc>
                <a:extLst>
                  <a:ext uri="{0D108BD9-81ED-4DB2-BD59-A6C34878D82A}">
                    <a16:rowId xmlns:a16="http://schemas.microsoft.com/office/drawing/2014/main" val="10006"/>
                  </a:ext>
                </a:extLst>
              </a:tr>
            </a:tbl>
          </a:graphicData>
        </a:graphic>
      </p:graphicFrame>
      <p:sp>
        <p:nvSpPr>
          <p:cNvPr id="23" name="object 23"/>
          <p:cNvSpPr txBox="1"/>
          <p:nvPr/>
        </p:nvSpPr>
        <p:spPr>
          <a:xfrm>
            <a:off x="476250" y="7441682"/>
            <a:ext cx="1995170"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231F20"/>
                </a:solidFill>
                <a:latin typeface="Palatino Linotype"/>
                <a:cs typeface="Palatino Linotype"/>
              </a:rPr>
              <a:t>Weighting </a:t>
            </a:r>
            <a:r>
              <a:rPr sz="1000" b="1" spc="-5" dirty="0">
                <a:solidFill>
                  <a:srgbClr val="231F20"/>
                </a:solidFill>
                <a:latin typeface="Palatino Linotype"/>
                <a:cs typeface="Palatino Linotype"/>
              </a:rPr>
              <a:t>Criteria for</a:t>
            </a:r>
            <a:r>
              <a:rPr sz="1000" b="1" spc="-35" dirty="0">
                <a:solidFill>
                  <a:srgbClr val="231F20"/>
                </a:solidFill>
                <a:latin typeface="Palatino Linotype"/>
                <a:cs typeface="Palatino Linotype"/>
              </a:rPr>
              <a:t> </a:t>
            </a:r>
            <a:r>
              <a:rPr sz="1000" b="1" spc="-5" dirty="0">
                <a:solidFill>
                  <a:srgbClr val="231F20"/>
                </a:solidFill>
                <a:latin typeface="Palatino Linotype"/>
                <a:cs typeface="Palatino Linotype"/>
              </a:rPr>
              <a:t>Evaluation:</a:t>
            </a:r>
            <a:endParaRPr sz="1000">
              <a:latin typeface="Palatino Linotype"/>
              <a:cs typeface="Palatino Linotyp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110959"/>
            <a:ext cx="3134995" cy="147320"/>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sz="800" b="1" spc="75" dirty="0">
                <a:solidFill>
                  <a:srgbClr val="7D7F7E"/>
                </a:solidFill>
                <a:latin typeface="Trebuchet MS"/>
                <a:cs typeface="Trebuchet MS"/>
              </a:rPr>
              <a:t>II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5"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417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32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4204970" y="1730345"/>
            <a:ext cx="160972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G. Step 2 RFP</a:t>
            </a:r>
            <a:r>
              <a:rPr sz="1200" b="1" spc="50" dirty="0">
                <a:solidFill>
                  <a:srgbClr val="231F20"/>
                </a:solidFill>
                <a:latin typeface="Trebuchet MS"/>
                <a:cs typeface="Trebuchet MS"/>
              </a:rPr>
              <a:t> </a:t>
            </a:r>
            <a:r>
              <a:rPr sz="1200" b="1" spc="0" dirty="0">
                <a:solidFill>
                  <a:srgbClr val="231F20"/>
                </a:solidFill>
                <a:latin typeface="Trebuchet MS"/>
                <a:cs typeface="Trebuchet MS"/>
              </a:rPr>
              <a:t>Process</a:t>
            </a:r>
            <a:endParaRPr sz="1200">
              <a:latin typeface="Trebuchet MS"/>
              <a:cs typeface="Trebuchet MS"/>
            </a:endParaRPr>
          </a:p>
        </p:txBody>
      </p:sp>
      <p:sp>
        <p:nvSpPr>
          <p:cNvPr id="4" name="object 4"/>
          <p:cNvSpPr txBox="1"/>
          <p:nvPr/>
        </p:nvSpPr>
        <p:spPr>
          <a:xfrm>
            <a:off x="4204970" y="2085945"/>
            <a:ext cx="3115310" cy="162560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The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recommend a number  of respondents deemed most </a:t>
            </a:r>
            <a:r>
              <a:rPr sz="1000" spc="-5" dirty="0">
                <a:solidFill>
                  <a:srgbClr val="231F20"/>
                </a:solidFill>
                <a:latin typeface="Palatino Linotype"/>
                <a:cs typeface="Palatino Linotype"/>
              </a:rPr>
              <a:t>qualified </a:t>
            </a:r>
            <a:r>
              <a:rPr sz="1000" dirty="0">
                <a:solidFill>
                  <a:srgbClr val="231F20"/>
                </a:solidFill>
                <a:latin typeface="Palatino Linotype"/>
                <a:cs typeface="Palatino Linotype"/>
              </a:rPr>
              <a:t>to</a:t>
            </a:r>
            <a:r>
              <a:rPr sz="1000" spc="175" dirty="0">
                <a:solidFill>
                  <a:srgbClr val="231F20"/>
                </a:solidFill>
                <a:latin typeface="Palatino Linotype"/>
                <a:cs typeface="Palatino Linotype"/>
              </a:rPr>
              <a:t> </a:t>
            </a:r>
            <a:r>
              <a:rPr sz="1000" dirty="0">
                <a:solidFill>
                  <a:srgbClr val="231F20"/>
                </a:solidFill>
                <a:latin typeface="Palatino Linotype"/>
                <a:cs typeface="Palatino Linotype"/>
              </a:rPr>
              <a:t>develop</a:t>
            </a:r>
            <a:endParaRPr sz="1000">
              <a:latin typeface="Palatino Linotype"/>
              <a:cs typeface="Palatino Linotype"/>
            </a:endParaRPr>
          </a:p>
          <a:p>
            <a:pPr marL="12700" marR="76835">
              <a:lnSpc>
                <a:spcPct val="116700"/>
              </a:lnSpc>
            </a:pPr>
            <a:r>
              <a:rPr sz="1000" dirty="0">
                <a:solidFill>
                  <a:srgbClr val="231F20"/>
                </a:solidFill>
                <a:latin typeface="Palatino Linotype"/>
                <a:cs typeface="Palatino Linotype"/>
              </a:rPr>
              <a:t>the Site. The shortlisted respondents will be </a:t>
            </a:r>
            <a:r>
              <a:rPr sz="1000" spc="-5" dirty="0">
                <a:solidFill>
                  <a:srgbClr val="231F20"/>
                </a:solidFill>
                <a:latin typeface="Palatino Linotype"/>
                <a:cs typeface="Palatino Linotype"/>
              </a:rPr>
              <a:t>notified  </a:t>
            </a:r>
            <a:r>
              <a:rPr sz="1000" dirty="0">
                <a:solidFill>
                  <a:srgbClr val="231F20"/>
                </a:solidFill>
                <a:latin typeface="Palatino Linotype"/>
                <a:cs typeface="Palatino Linotype"/>
              </a:rPr>
              <a:t>in writing of their advancement to Step 2 of this  procurement process. The response to the RFP </a:t>
            </a:r>
            <a:r>
              <a:rPr sz="1000" spc="0" dirty="0">
                <a:solidFill>
                  <a:srgbClr val="231F20"/>
                </a:solidFill>
                <a:latin typeface="Palatino Linotype"/>
                <a:cs typeface="Palatino Linotype"/>
              </a:rPr>
              <a:t>will  </a:t>
            </a:r>
            <a:r>
              <a:rPr sz="1000" spc="-5" dirty="0">
                <a:solidFill>
                  <a:srgbClr val="231F20"/>
                </a:solidFill>
                <a:latin typeface="Palatino Linotype"/>
                <a:cs typeface="Palatino Linotype"/>
              </a:rPr>
              <a:t>involve </a:t>
            </a:r>
            <a:r>
              <a:rPr sz="1000" dirty="0">
                <a:solidFill>
                  <a:srgbClr val="231F20"/>
                </a:solidFill>
                <a:latin typeface="Palatino Linotype"/>
                <a:cs typeface="Palatino Linotype"/>
              </a:rPr>
              <a:t>more details of the development project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terms of the transaction between the respondent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Central Health. In general, the RFP responses </a:t>
            </a:r>
            <a:r>
              <a:rPr sz="1000" spc="0" dirty="0">
                <a:solidFill>
                  <a:srgbClr val="231F20"/>
                </a:solidFill>
                <a:latin typeface="Palatino Linotype"/>
                <a:cs typeface="Palatino Linotype"/>
              </a:rPr>
              <a:t>are  </a:t>
            </a:r>
            <a:r>
              <a:rPr sz="1000" dirty="0">
                <a:solidFill>
                  <a:srgbClr val="231F20"/>
                </a:solidFill>
                <a:latin typeface="Palatino Linotype"/>
                <a:cs typeface="Palatino Linotype"/>
              </a:rPr>
              <a:t>expected to</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include:</a:t>
            </a:r>
            <a:endParaRPr sz="1000">
              <a:latin typeface="Palatino Linotype"/>
              <a:cs typeface="Palatino Linotype"/>
            </a:endParaRPr>
          </a:p>
        </p:txBody>
      </p:sp>
      <p:sp>
        <p:nvSpPr>
          <p:cNvPr id="5" name="object 5"/>
          <p:cNvSpPr txBox="1"/>
          <p:nvPr/>
        </p:nvSpPr>
        <p:spPr>
          <a:xfrm>
            <a:off x="4147820" y="3743295"/>
            <a:ext cx="3180715" cy="2863850"/>
          </a:xfrm>
          <a:prstGeom prst="rect">
            <a:avLst/>
          </a:prstGeom>
        </p:spPr>
        <p:txBody>
          <a:bodyPr vert="horz" wrap="square" lIns="0" tIns="12700" rIns="0" bIns="0" rtlCol="0">
            <a:spAutoFit/>
          </a:bodyPr>
          <a:lstStyle/>
          <a:p>
            <a:pPr marL="241300" marR="5080" indent="-228600">
              <a:lnSpc>
                <a:spcPct val="116700"/>
              </a:lnSpc>
              <a:spcBef>
                <a:spcPts val="100"/>
              </a:spcBef>
              <a:buChar char="•"/>
              <a:tabLst>
                <a:tab pos="240665" algn="l"/>
                <a:tab pos="241300" algn="l"/>
              </a:tabLst>
            </a:pPr>
            <a:r>
              <a:rPr sz="1000" dirty="0">
                <a:solidFill>
                  <a:srgbClr val="231F20"/>
                </a:solidFill>
                <a:latin typeface="Palatino Linotype"/>
                <a:cs typeface="Palatino Linotype"/>
              </a:rPr>
              <a:t>Refined development concepts, including </a:t>
            </a:r>
            <a:r>
              <a:rPr sz="1000" spc="-5" dirty="0">
                <a:solidFill>
                  <a:srgbClr val="231F20"/>
                </a:solidFill>
                <a:latin typeface="Palatino Linotype"/>
                <a:cs typeface="Palatino Linotype"/>
              </a:rPr>
              <a:t>narrative  </a:t>
            </a:r>
            <a:r>
              <a:rPr sz="1000" dirty="0">
                <a:solidFill>
                  <a:srgbClr val="231F20"/>
                </a:solidFill>
                <a:latin typeface="Palatino Linotype"/>
                <a:cs typeface="Palatino Linotype"/>
              </a:rPr>
              <a:t>and graphics relating the proposed project to the  Central Health Brackenridge Campus Master</a:t>
            </a:r>
            <a:r>
              <a:rPr sz="1000" spc="25" dirty="0">
                <a:solidFill>
                  <a:srgbClr val="231F20"/>
                </a:solidFill>
                <a:latin typeface="Palatino Linotype"/>
                <a:cs typeface="Palatino Linotype"/>
              </a:rPr>
              <a:t> </a:t>
            </a:r>
            <a:r>
              <a:rPr sz="1000" spc="-5" dirty="0">
                <a:solidFill>
                  <a:srgbClr val="231F20"/>
                </a:solidFill>
                <a:latin typeface="Palatino Linotype"/>
                <a:cs typeface="Palatino Linotype"/>
              </a:rPr>
              <a:t>Plan;</a:t>
            </a:r>
            <a:endParaRPr sz="1000">
              <a:latin typeface="Palatino Linotype"/>
              <a:cs typeface="Palatino Linotype"/>
            </a:endParaRPr>
          </a:p>
          <a:p>
            <a:pPr marL="241300" marR="487045"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Implementation strategies, including pre-  development efforts, construction phasing  concepts, and the respondent’s intentions  to construct and/or operate various</a:t>
            </a:r>
            <a:r>
              <a:rPr sz="1000" spc="240"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a:p>
            <a:pPr marL="241300">
              <a:lnSpc>
                <a:spcPct val="100000"/>
              </a:lnSpc>
              <a:spcBef>
                <a:spcPts val="200"/>
              </a:spcBef>
            </a:pPr>
            <a:r>
              <a:rPr sz="1000" dirty="0">
                <a:solidFill>
                  <a:srgbClr val="231F20"/>
                </a:solidFill>
                <a:latin typeface="Palatino Linotype"/>
                <a:cs typeface="Palatino Linotype"/>
              </a:rPr>
              <a:t>components versus offering development sites</a:t>
            </a:r>
            <a:r>
              <a:rPr sz="1000" spc="200" dirty="0">
                <a:solidFill>
                  <a:srgbClr val="231F20"/>
                </a:solidFill>
                <a:latin typeface="Palatino Linotype"/>
                <a:cs typeface="Palatino Linotype"/>
              </a:rPr>
              <a:t> </a:t>
            </a:r>
            <a:r>
              <a:rPr sz="1000" dirty="0">
                <a:solidFill>
                  <a:srgbClr val="231F20"/>
                </a:solidFill>
                <a:latin typeface="Palatino Linotype"/>
                <a:cs typeface="Palatino Linotype"/>
              </a:rPr>
              <a:t>to</a:t>
            </a:r>
            <a:endParaRPr sz="1000">
              <a:latin typeface="Palatino Linotype"/>
              <a:cs typeface="Palatino Linotype"/>
            </a:endParaRPr>
          </a:p>
          <a:p>
            <a:pPr marL="241300">
              <a:lnSpc>
                <a:spcPct val="100000"/>
              </a:lnSpc>
              <a:spcBef>
                <a:spcPts val="200"/>
              </a:spcBef>
            </a:pPr>
            <a:r>
              <a:rPr sz="1000" dirty="0">
                <a:solidFill>
                  <a:srgbClr val="231F20"/>
                </a:solidFill>
                <a:latin typeface="Palatino Linotype"/>
                <a:cs typeface="Palatino Linotype"/>
              </a:rPr>
              <a:t>third</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parties;</a:t>
            </a:r>
            <a:endParaRPr sz="1000">
              <a:latin typeface="Palatino Linotype"/>
              <a:cs typeface="Palatino Linotype"/>
            </a:endParaRPr>
          </a:p>
          <a:p>
            <a:pPr marL="241300" marR="70485" indent="-228600">
              <a:lnSpc>
                <a:spcPct val="116700"/>
              </a:lnSpc>
              <a:spcBef>
                <a:spcPts val="445"/>
              </a:spcBef>
              <a:buChar char="•"/>
              <a:tabLst>
                <a:tab pos="240665" algn="l"/>
                <a:tab pos="241300" algn="l"/>
              </a:tabLst>
            </a:pPr>
            <a:r>
              <a:rPr sz="1000" dirty="0">
                <a:solidFill>
                  <a:srgbClr val="231F20"/>
                </a:solidFill>
                <a:latin typeface="Palatino Linotype"/>
                <a:cs typeface="Palatino Linotype"/>
              </a:rPr>
              <a:t>Financial proposal terms, including ground lease  revenue and other forms of financial participation  for Central Health;</a:t>
            </a:r>
            <a:r>
              <a:rPr sz="1000" spc="50" dirty="0">
                <a:solidFill>
                  <a:srgbClr val="231F20"/>
                </a:solidFill>
                <a:latin typeface="Palatino Linotype"/>
                <a:cs typeface="Palatino Linotype"/>
              </a:rPr>
              <a:t> </a:t>
            </a:r>
            <a:r>
              <a:rPr sz="1000" spc="0" dirty="0">
                <a:solidFill>
                  <a:srgbClr val="231F20"/>
                </a:solidFill>
                <a:latin typeface="Palatino Linotype"/>
                <a:cs typeface="Palatino Linotype"/>
              </a:rPr>
              <a:t>and</a:t>
            </a:r>
            <a:endParaRPr sz="1000">
              <a:latin typeface="Palatino Linotype"/>
              <a:cs typeface="Palatino Linotype"/>
            </a:endParaRPr>
          </a:p>
          <a:p>
            <a:pPr marL="241300" marR="365760" indent="-228600">
              <a:lnSpc>
                <a:spcPct val="116700"/>
              </a:lnSpc>
              <a:spcBef>
                <a:spcPts val="450"/>
              </a:spcBef>
              <a:buChar char="•"/>
              <a:tabLst>
                <a:tab pos="240665" algn="l"/>
                <a:tab pos="241300" algn="l"/>
              </a:tabLst>
            </a:pPr>
            <a:r>
              <a:rPr sz="1000" dirty="0">
                <a:solidFill>
                  <a:srgbClr val="231F20"/>
                </a:solidFill>
                <a:latin typeface="Palatino Linotype"/>
                <a:cs typeface="Palatino Linotype"/>
              </a:rPr>
              <a:t>Project management proposals, including  commitments of key personnel and plans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community and jurisdictional</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engagement.</a:t>
            </a:r>
            <a:endParaRPr sz="1000">
              <a:latin typeface="Palatino Linotype"/>
              <a:cs typeface="Palatino Linotype"/>
            </a:endParaRPr>
          </a:p>
        </p:txBody>
      </p:sp>
      <p:sp>
        <p:nvSpPr>
          <p:cNvPr id="6" name="object 6"/>
          <p:cNvSpPr txBox="1"/>
          <p:nvPr/>
        </p:nvSpPr>
        <p:spPr>
          <a:xfrm>
            <a:off x="673100" y="1730345"/>
            <a:ext cx="900430" cy="208279"/>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231F20"/>
                </a:solidFill>
                <a:latin typeface="Trebuchet MS"/>
                <a:cs typeface="Trebuchet MS"/>
              </a:rPr>
              <a:t>F.</a:t>
            </a:r>
            <a:r>
              <a:rPr sz="1200" b="1" spc="0" dirty="0">
                <a:solidFill>
                  <a:srgbClr val="231F20"/>
                </a:solidFill>
                <a:latin typeface="Trebuchet MS"/>
                <a:cs typeface="Trebuchet MS"/>
              </a:rPr>
              <a:t> Interview</a:t>
            </a:r>
            <a:endParaRPr sz="1200">
              <a:latin typeface="Trebuchet MS"/>
              <a:cs typeface="Trebuchet MS"/>
            </a:endParaRPr>
          </a:p>
        </p:txBody>
      </p:sp>
      <p:sp>
        <p:nvSpPr>
          <p:cNvPr id="7" name="object 7"/>
          <p:cNvSpPr txBox="1"/>
          <p:nvPr/>
        </p:nvSpPr>
        <p:spPr>
          <a:xfrm>
            <a:off x="673100" y="2085945"/>
            <a:ext cx="3140075" cy="27495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Based on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scoring of </a:t>
            </a:r>
            <a:r>
              <a:rPr sz="1000" spc="-5" dirty="0">
                <a:solidFill>
                  <a:srgbClr val="231F20"/>
                </a:solidFill>
                <a:latin typeface="Palatino Linotype"/>
                <a:cs typeface="Palatino Linotype"/>
              </a:rPr>
              <a:t>the written responses,  respondents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be </a:t>
            </a:r>
            <a:r>
              <a:rPr sz="1000" spc="-10" dirty="0">
                <a:solidFill>
                  <a:srgbClr val="231F20"/>
                </a:solidFill>
                <a:latin typeface="Palatino Linotype"/>
                <a:cs typeface="Palatino Linotype"/>
              </a:rPr>
              <a:t>identified </a:t>
            </a:r>
            <a:r>
              <a:rPr sz="1000" spc="-5" dirty="0">
                <a:solidFill>
                  <a:srgbClr val="231F20"/>
                </a:solidFill>
                <a:latin typeface="Palatino Linotype"/>
                <a:cs typeface="Palatino Linotype"/>
              </a:rPr>
              <a:t>to participate in required  interviews </a:t>
            </a:r>
            <a:r>
              <a:rPr sz="1000" dirty="0">
                <a:solidFill>
                  <a:srgbClr val="231F20"/>
                </a:solidFill>
                <a:latin typeface="Palatino Linotype"/>
                <a:cs typeface="Palatino Linotype"/>
              </a:rPr>
              <a:t>with </a:t>
            </a:r>
            <a:r>
              <a:rPr sz="1000" spc="-5" dirty="0">
                <a:solidFill>
                  <a:srgbClr val="231F20"/>
                </a:solidFill>
                <a:latin typeface="Palatino Linotype"/>
                <a:cs typeface="Palatino Linotype"/>
              </a:rPr>
              <a:t>the Evaluation Committee. Following  those interviews, the Evaluation Committee </a:t>
            </a:r>
            <a:r>
              <a:rPr sz="1000" dirty="0">
                <a:solidFill>
                  <a:srgbClr val="231F20"/>
                </a:solidFill>
                <a:latin typeface="Palatino Linotype"/>
                <a:cs typeface="Palatino Linotype"/>
              </a:rPr>
              <a:t>will  combine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scores </a:t>
            </a:r>
            <a:r>
              <a:rPr sz="1000" spc="-5" dirty="0">
                <a:solidFill>
                  <a:srgbClr val="231F20"/>
                </a:solidFill>
                <a:latin typeface="Palatino Linotype"/>
                <a:cs typeface="Palatino Linotype"/>
              </a:rPr>
              <a:t>from the written responses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the  interviews to identify </a:t>
            </a:r>
            <a:r>
              <a:rPr sz="1000" dirty="0">
                <a:solidFill>
                  <a:srgbClr val="231F20"/>
                </a:solidFill>
                <a:latin typeface="Palatino Linotype"/>
                <a:cs typeface="Palatino Linotype"/>
              </a:rPr>
              <a:t>a shortlist of </a:t>
            </a:r>
            <a:r>
              <a:rPr sz="1000" spc="-5" dirty="0">
                <a:solidFill>
                  <a:srgbClr val="231F20"/>
                </a:solidFill>
                <a:latin typeface="Palatino Linotype"/>
                <a:cs typeface="Palatino Linotype"/>
              </a:rPr>
              <a:t>respondents. Only  </a:t>
            </a:r>
            <a:r>
              <a:rPr sz="1000" dirty="0">
                <a:solidFill>
                  <a:srgbClr val="231F20"/>
                </a:solidFill>
                <a:latin typeface="Palatino Linotype"/>
                <a:cs typeface="Palatino Linotype"/>
              </a:rPr>
              <a:t>shortlisted </a:t>
            </a:r>
            <a:r>
              <a:rPr sz="1000" spc="-5" dirty="0">
                <a:solidFill>
                  <a:srgbClr val="231F20"/>
                </a:solidFill>
                <a:latin typeface="Palatino Linotype"/>
                <a:cs typeface="Palatino Linotype"/>
              </a:rPr>
              <a:t>respondents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be invited to participate in  </a:t>
            </a:r>
            <a:r>
              <a:rPr sz="1000" dirty="0">
                <a:solidFill>
                  <a:srgbClr val="231F20"/>
                </a:solidFill>
                <a:latin typeface="Palatino Linotype"/>
                <a:cs typeface="Palatino Linotype"/>
              </a:rPr>
              <a:t>Step 2 of </a:t>
            </a:r>
            <a:r>
              <a:rPr sz="1000" spc="-5" dirty="0">
                <a:solidFill>
                  <a:srgbClr val="231F20"/>
                </a:solidFill>
                <a:latin typeface="Palatino Linotype"/>
                <a:cs typeface="Palatino Linotype"/>
              </a:rPr>
              <a:t>the </a:t>
            </a:r>
            <a:r>
              <a:rPr sz="1000" dirty="0">
                <a:solidFill>
                  <a:srgbClr val="231F20"/>
                </a:solidFill>
                <a:latin typeface="Palatino Linotype"/>
                <a:cs typeface="Palatino Linotype"/>
              </a:rPr>
              <a:t>master </a:t>
            </a:r>
            <a:r>
              <a:rPr sz="1000" spc="-5" dirty="0">
                <a:solidFill>
                  <a:srgbClr val="231F20"/>
                </a:solidFill>
                <a:latin typeface="Palatino Linotype"/>
                <a:cs typeface="Palatino Linotype"/>
              </a:rPr>
              <a:t>developer </a:t>
            </a:r>
            <a:r>
              <a:rPr sz="1000" dirty="0">
                <a:solidFill>
                  <a:srgbClr val="231F20"/>
                </a:solidFill>
                <a:latin typeface="Palatino Linotype"/>
                <a:cs typeface="Palatino Linotype"/>
              </a:rPr>
              <a:t>selection </a:t>
            </a:r>
            <a:r>
              <a:rPr sz="1000" spc="-5" dirty="0">
                <a:solidFill>
                  <a:srgbClr val="231F20"/>
                </a:solidFill>
                <a:latin typeface="Palatino Linotype"/>
                <a:cs typeface="Palatino Linotype"/>
              </a:rPr>
              <a:t>process. </a:t>
            </a:r>
            <a:r>
              <a:rPr sz="1000" dirty="0">
                <a:solidFill>
                  <a:srgbClr val="231F20"/>
                </a:solidFill>
                <a:latin typeface="Palatino Linotype"/>
                <a:cs typeface="Palatino Linotype"/>
              </a:rPr>
              <a:t>The  Request </a:t>
            </a:r>
            <a:r>
              <a:rPr sz="1000" spc="-5" dirty="0">
                <a:solidFill>
                  <a:srgbClr val="231F20"/>
                </a:solidFill>
                <a:latin typeface="Palatino Linotype"/>
                <a:cs typeface="Palatino Linotype"/>
              </a:rPr>
              <a:t>for </a:t>
            </a:r>
            <a:r>
              <a:rPr sz="1000" dirty="0">
                <a:solidFill>
                  <a:srgbClr val="231F20"/>
                </a:solidFill>
                <a:latin typeface="Palatino Linotype"/>
                <a:cs typeface="Palatino Linotype"/>
              </a:rPr>
              <a:t>Proposal </a:t>
            </a:r>
            <a:r>
              <a:rPr sz="1000" spc="-5" dirty="0">
                <a:solidFill>
                  <a:srgbClr val="231F20"/>
                </a:solidFill>
                <a:latin typeface="Palatino Linotype"/>
                <a:cs typeface="Palatino Linotype"/>
              </a:rPr>
              <a:t>(RFP) is </a:t>
            </a:r>
            <a:r>
              <a:rPr sz="1000" dirty="0">
                <a:solidFill>
                  <a:srgbClr val="231F20"/>
                </a:solidFill>
                <a:latin typeface="Palatino Linotype"/>
                <a:cs typeface="Palatino Linotype"/>
              </a:rPr>
              <a:t>estimated </a:t>
            </a:r>
            <a:r>
              <a:rPr sz="1000" spc="-5" dirty="0">
                <a:solidFill>
                  <a:srgbClr val="231F20"/>
                </a:solidFill>
                <a:latin typeface="Palatino Linotype"/>
                <a:cs typeface="Palatino Linotype"/>
              </a:rPr>
              <a:t>to be issued by  </a:t>
            </a:r>
            <a:r>
              <a:rPr sz="1000" dirty="0">
                <a:solidFill>
                  <a:srgbClr val="231F20"/>
                </a:solidFill>
                <a:latin typeface="Palatino Linotype"/>
                <a:cs typeface="Palatino Linotype"/>
              </a:rPr>
              <a:t>Central </a:t>
            </a:r>
            <a:r>
              <a:rPr sz="1000" spc="-5" dirty="0">
                <a:solidFill>
                  <a:srgbClr val="231F20"/>
                </a:solidFill>
                <a:latin typeface="Palatino Linotype"/>
                <a:cs typeface="Palatino Linotype"/>
              </a:rPr>
              <a:t>Health in January</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2017.</a:t>
            </a:r>
            <a:endParaRPr sz="1000">
              <a:latin typeface="Palatino Linotype"/>
              <a:cs typeface="Palatino Linotype"/>
            </a:endParaRPr>
          </a:p>
          <a:p>
            <a:pPr marL="12700" marR="55880">
              <a:lnSpc>
                <a:spcPct val="116700"/>
              </a:lnSpc>
              <a:spcBef>
                <a:spcPts val="450"/>
              </a:spcBef>
            </a:pPr>
            <a:r>
              <a:rPr sz="1000" dirty="0">
                <a:solidFill>
                  <a:srgbClr val="231F20"/>
                </a:solidFill>
                <a:latin typeface="Palatino Linotype"/>
                <a:cs typeface="Palatino Linotype"/>
              </a:rPr>
              <a:t>The Purchasing Supervisor will contact </a:t>
            </a:r>
            <a:r>
              <a:rPr sz="1000" spc="-5" dirty="0">
                <a:solidFill>
                  <a:srgbClr val="231F20"/>
                </a:solidFill>
                <a:latin typeface="Palatino Linotype"/>
                <a:cs typeface="Palatino Linotype"/>
              </a:rPr>
              <a:t>respondents  to </a:t>
            </a:r>
            <a:r>
              <a:rPr sz="1000" dirty="0">
                <a:solidFill>
                  <a:srgbClr val="231F20"/>
                </a:solidFill>
                <a:latin typeface="Palatino Linotype"/>
                <a:cs typeface="Palatino Linotype"/>
              </a:rPr>
              <a:t>set </a:t>
            </a:r>
            <a:r>
              <a:rPr sz="1000" spc="-5" dirty="0">
                <a:solidFill>
                  <a:srgbClr val="231F20"/>
                </a:solidFill>
                <a:latin typeface="Palatino Linotype"/>
                <a:cs typeface="Palatino Linotype"/>
              </a:rPr>
              <a:t>up </a:t>
            </a:r>
            <a:r>
              <a:rPr sz="1000" dirty="0">
                <a:solidFill>
                  <a:srgbClr val="231F20"/>
                </a:solidFill>
                <a:latin typeface="Palatino Linotype"/>
                <a:cs typeface="Palatino Linotype"/>
              </a:rPr>
              <a:t>an </a:t>
            </a:r>
            <a:r>
              <a:rPr sz="1000" spc="-5" dirty="0">
                <a:solidFill>
                  <a:srgbClr val="231F20"/>
                </a:solidFill>
                <a:latin typeface="Palatino Linotype"/>
                <a:cs typeface="Palatino Linotype"/>
              </a:rPr>
              <a:t>interview </a:t>
            </a:r>
            <a:r>
              <a:rPr sz="1000" dirty="0">
                <a:solidFill>
                  <a:srgbClr val="231F20"/>
                </a:solidFill>
                <a:latin typeface="Palatino Linotype"/>
                <a:cs typeface="Palatino Linotype"/>
              </a:rPr>
              <a:t>with </a:t>
            </a:r>
            <a:r>
              <a:rPr sz="1000" spc="-5" dirty="0">
                <a:solidFill>
                  <a:srgbClr val="231F20"/>
                </a:solidFill>
                <a:latin typeface="Palatino Linotype"/>
                <a:cs typeface="Palatino Linotype"/>
              </a:rPr>
              <a:t>the Evaluation Committee.  </a:t>
            </a:r>
            <a:r>
              <a:rPr sz="1000" dirty="0">
                <a:solidFill>
                  <a:srgbClr val="231F20"/>
                </a:solidFill>
                <a:latin typeface="Palatino Linotype"/>
                <a:cs typeface="Palatino Linotype"/>
              </a:rPr>
              <a:t>The </a:t>
            </a:r>
            <a:r>
              <a:rPr sz="1000" spc="-5" dirty="0">
                <a:solidFill>
                  <a:srgbClr val="231F20"/>
                </a:solidFill>
                <a:latin typeface="Palatino Linotype"/>
                <a:cs typeface="Palatino Linotype"/>
              </a:rPr>
              <a:t>interview format </a:t>
            </a:r>
            <a:r>
              <a:rPr sz="1000" dirty="0">
                <a:solidFill>
                  <a:srgbClr val="231F20"/>
                </a:solidFill>
                <a:latin typeface="Palatino Linotype"/>
                <a:cs typeface="Palatino Linotype"/>
              </a:rPr>
              <a:t>will </a:t>
            </a:r>
            <a:r>
              <a:rPr sz="1000" spc="-5" dirty="0">
                <a:solidFill>
                  <a:srgbClr val="231F20"/>
                </a:solidFill>
                <a:latin typeface="Palatino Linotype"/>
                <a:cs typeface="Palatino Linotype"/>
              </a:rPr>
              <a:t>be </a:t>
            </a:r>
            <a:r>
              <a:rPr sz="1000" dirty="0">
                <a:solidFill>
                  <a:srgbClr val="231F20"/>
                </a:solidFill>
                <a:latin typeface="Palatino Linotype"/>
                <a:cs typeface="Palatino Linotype"/>
              </a:rPr>
              <a:t>structured and consistent  </a:t>
            </a:r>
            <a:r>
              <a:rPr sz="1000" spc="-5" dirty="0">
                <a:solidFill>
                  <a:srgbClr val="231F20"/>
                </a:solidFill>
                <a:latin typeface="Palatino Linotype"/>
                <a:cs typeface="Palatino Linotype"/>
              </a:rPr>
              <a:t>for </a:t>
            </a:r>
            <a:r>
              <a:rPr sz="1000" dirty="0">
                <a:solidFill>
                  <a:srgbClr val="231F20"/>
                </a:solidFill>
                <a:latin typeface="Palatino Linotype"/>
                <a:cs typeface="Palatino Linotype"/>
              </a:rPr>
              <a:t>all </a:t>
            </a:r>
            <a:r>
              <a:rPr sz="1000" spc="-5" dirty="0">
                <a:solidFill>
                  <a:srgbClr val="231F20"/>
                </a:solidFill>
                <a:latin typeface="Palatino Linotype"/>
                <a:cs typeface="Palatino Linotype"/>
              </a:rPr>
              <a:t>respondents </a:t>
            </a:r>
            <a:r>
              <a:rPr sz="1000" dirty="0">
                <a:solidFill>
                  <a:srgbClr val="231F20"/>
                </a:solidFill>
                <a:latin typeface="Palatino Linotype"/>
                <a:cs typeface="Palatino Linotype"/>
              </a:rPr>
              <a:t>with </a:t>
            </a:r>
            <a:r>
              <a:rPr sz="1000" spc="-5" dirty="0">
                <a:solidFill>
                  <a:srgbClr val="231F20"/>
                </a:solidFill>
                <a:latin typeface="Palatino Linotype"/>
                <a:cs typeface="Palatino Linotype"/>
              </a:rPr>
              <a:t>questions </a:t>
            </a:r>
            <a:r>
              <a:rPr sz="1000" dirty="0">
                <a:solidFill>
                  <a:srgbClr val="231F20"/>
                </a:solidFill>
                <a:latin typeface="Palatino Linotype"/>
                <a:cs typeface="Palatino Linotype"/>
              </a:rPr>
              <a:t>designed </a:t>
            </a:r>
            <a:r>
              <a:rPr sz="1000" spc="-5" dirty="0">
                <a:solidFill>
                  <a:srgbClr val="231F20"/>
                </a:solidFill>
                <a:latin typeface="Palatino Linotype"/>
                <a:cs typeface="Palatino Linotype"/>
              </a:rPr>
              <a:t>to further  </a:t>
            </a:r>
            <a:r>
              <a:rPr sz="1000" dirty="0">
                <a:solidFill>
                  <a:srgbClr val="231F20"/>
                </a:solidFill>
                <a:latin typeface="Palatino Linotype"/>
                <a:cs typeface="Palatino Linotype"/>
              </a:rPr>
              <a:t>clarify </a:t>
            </a:r>
            <a:r>
              <a:rPr sz="1000" spc="-5" dirty="0">
                <a:solidFill>
                  <a:srgbClr val="231F20"/>
                </a:solidFill>
                <a:latin typeface="Palatino Linotype"/>
                <a:cs typeface="Palatino Linotype"/>
              </a:rPr>
              <a:t>their </a:t>
            </a:r>
            <a:r>
              <a:rPr sz="1000" dirty="0">
                <a:solidFill>
                  <a:srgbClr val="231F20"/>
                </a:solidFill>
                <a:latin typeface="Palatino Linotype"/>
                <a:cs typeface="Palatino Linotype"/>
              </a:rPr>
              <a:t>RFQ</a:t>
            </a:r>
            <a:r>
              <a:rPr sz="1000" spc="-10" dirty="0">
                <a:solidFill>
                  <a:srgbClr val="231F20"/>
                </a:solidFill>
                <a:latin typeface="Palatino Linotype"/>
                <a:cs typeface="Palatino Linotype"/>
              </a:rPr>
              <a:t> </a:t>
            </a:r>
            <a:r>
              <a:rPr sz="1000" spc="-5" dirty="0">
                <a:solidFill>
                  <a:srgbClr val="231F20"/>
                </a:solidFill>
                <a:latin typeface="Palatino Linotype"/>
                <a:cs typeface="Palatino Linotype"/>
              </a:rPr>
              <a:t>response.</a:t>
            </a:r>
            <a:endParaRPr sz="1000">
              <a:latin typeface="Palatino Linotype"/>
              <a:cs typeface="Palatino Linotyp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33</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2"/>
            <a:ext cx="7772387" cy="10058387"/>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3100" y="787400"/>
            <a:ext cx="3943985" cy="57404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F58465"/>
                </a:solidFill>
              </a:rPr>
              <a:t>VI.</a:t>
            </a:r>
            <a:r>
              <a:rPr spc="35" dirty="0">
                <a:solidFill>
                  <a:srgbClr val="F58465"/>
                </a:solidFill>
              </a:rPr>
              <a:t> </a:t>
            </a:r>
            <a:r>
              <a:rPr spc="25" dirty="0">
                <a:solidFill>
                  <a:srgbClr val="F58465"/>
                </a:solidFill>
              </a:rPr>
              <a:t>ATTACHMENTS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35</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558800" y="856611"/>
            <a:ext cx="6464300" cy="5273040"/>
          </a:xfrm>
          <a:prstGeom prst="rect">
            <a:avLst/>
          </a:prstGeom>
        </p:spPr>
        <p:txBody>
          <a:bodyPr vert="horz" wrap="square" lIns="0" tIns="12700" rIns="0" bIns="0" rtlCol="0">
            <a:spAutoFit/>
          </a:bodyPr>
          <a:lstStyle/>
          <a:p>
            <a:pPr marR="22860" algn="ctr">
              <a:lnSpc>
                <a:spcPct val="100000"/>
              </a:lnSpc>
              <a:spcBef>
                <a:spcPts val="100"/>
              </a:spcBef>
            </a:pPr>
            <a:r>
              <a:rPr sz="1100" b="1" spc="-5" dirty="0">
                <a:solidFill>
                  <a:srgbClr val="231F20"/>
                </a:solidFill>
                <a:latin typeface="Times New Roman"/>
                <a:cs typeface="Times New Roman"/>
              </a:rPr>
              <a:t>Attachment</a:t>
            </a:r>
            <a:r>
              <a:rPr sz="1100" b="1" spc="-70" dirty="0">
                <a:solidFill>
                  <a:srgbClr val="231F20"/>
                </a:solidFill>
                <a:latin typeface="Times New Roman"/>
                <a:cs typeface="Times New Roman"/>
              </a:rPr>
              <a:t> </a:t>
            </a:r>
            <a:r>
              <a:rPr sz="1100" b="1" dirty="0">
                <a:solidFill>
                  <a:srgbClr val="231F20"/>
                </a:solidFill>
                <a:latin typeface="Times New Roman"/>
                <a:cs typeface="Times New Roman"/>
              </a:rPr>
              <a:t>A</a:t>
            </a:r>
            <a:endParaRPr sz="1100">
              <a:latin typeface="Times New Roman"/>
              <a:cs typeface="Times New Roman"/>
            </a:endParaRPr>
          </a:p>
          <a:p>
            <a:pPr marR="31115" algn="ctr">
              <a:lnSpc>
                <a:spcPct val="100000"/>
              </a:lnSpc>
              <a:spcBef>
                <a:spcPts val="1080"/>
              </a:spcBef>
            </a:pPr>
            <a:r>
              <a:rPr sz="1100" b="1" spc="-5" dirty="0">
                <a:solidFill>
                  <a:srgbClr val="231F20"/>
                </a:solidFill>
                <a:latin typeface="Times New Roman"/>
                <a:cs typeface="Times New Roman"/>
              </a:rPr>
              <a:t>Acknowledgment </a:t>
            </a:r>
            <a:r>
              <a:rPr sz="1100" b="1" dirty="0">
                <a:solidFill>
                  <a:srgbClr val="231F20"/>
                </a:solidFill>
                <a:latin typeface="Times New Roman"/>
                <a:cs typeface="Times New Roman"/>
              </a:rPr>
              <a:t>of </a:t>
            </a:r>
            <a:r>
              <a:rPr sz="1100" b="1" spc="-5" dirty="0">
                <a:solidFill>
                  <a:srgbClr val="231F20"/>
                </a:solidFill>
                <a:latin typeface="Times New Roman"/>
                <a:cs typeface="Times New Roman"/>
              </a:rPr>
              <a:t>Receipt</a:t>
            </a:r>
            <a:r>
              <a:rPr sz="1100" b="1" spc="-10" dirty="0">
                <a:solidFill>
                  <a:srgbClr val="231F20"/>
                </a:solidFill>
                <a:latin typeface="Times New Roman"/>
                <a:cs typeface="Times New Roman"/>
              </a:rPr>
              <a:t> </a:t>
            </a:r>
            <a:r>
              <a:rPr sz="1100" b="1" dirty="0">
                <a:solidFill>
                  <a:srgbClr val="231F20"/>
                </a:solidFill>
                <a:latin typeface="Times New Roman"/>
                <a:cs typeface="Times New Roman"/>
              </a:rPr>
              <a:t>Form</a:t>
            </a:r>
            <a:endParaRPr sz="1100">
              <a:latin typeface="Times New Roman"/>
              <a:cs typeface="Times New Roman"/>
            </a:endParaRPr>
          </a:p>
          <a:p>
            <a:pPr marL="38100" algn="just">
              <a:lnSpc>
                <a:spcPct val="100000"/>
              </a:lnSpc>
              <a:spcBef>
                <a:spcPts val="1080"/>
              </a:spcBef>
            </a:pPr>
            <a:r>
              <a:rPr sz="1100" spc="-5" dirty="0">
                <a:solidFill>
                  <a:srgbClr val="231F20"/>
                </a:solidFill>
                <a:latin typeface="Times New Roman"/>
                <a:cs typeface="Times New Roman"/>
              </a:rPr>
              <a:t>In</a:t>
            </a:r>
            <a:r>
              <a:rPr sz="1100" spc="25" dirty="0">
                <a:solidFill>
                  <a:srgbClr val="231F20"/>
                </a:solidFill>
                <a:latin typeface="Times New Roman"/>
                <a:cs typeface="Times New Roman"/>
              </a:rPr>
              <a:t> </a:t>
            </a:r>
            <a:r>
              <a:rPr sz="1100" dirty="0">
                <a:solidFill>
                  <a:srgbClr val="231F20"/>
                </a:solidFill>
                <a:latin typeface="Times New Roman"/>
                <a:cs typeface="Times New Roman"/>
              </a:rPr>
              <a:t>acknowledgment</a:t>
            </a:r>
            <a:r>
              <a:rPr sz="1100" spc="25" dirty="0">
                <a:solidFill>
                  <a:srgbClr val="231F20"/>
                </a:solidFill>
                <a:latin typeface="Times New Roman"/>
                <a:cs typeface="Times New Roman"/>
              </a:rPr>
              <a:t> </a:t>
            </a:r>
            <a:r>
              <a:rPr sz="1100" dirty="0">
                <a:solidFill>
                  <a:srgbClr val="231F20"/>
                </a:solidFill>
                <a:latin typeface="Times New Roman"/>
                <a:cs typeface="Times New Roman"/>
              </a:rPr>
              <a:t>of</a:t>
            </a:r>
            <a:r>
              <a:rPr sz="1100" spc="25" dirty="0">
                <a:solidFill>
                  <a:srgbClr val="231F20"/>
                </a:solidFill>
                <a:latin typeface="Times New Roman"/>
                <a:cs typeface="Times New Roman"/>
              </a:rPr>
              <a:t> </a:t>
            </a:r>
            <a:r>
              <a:rPr sz="1100" spc="-5" dirty="0">
                <a:solidFill>
                  <a:srgbClr val="231F20"/>
                </a:solidFill>
                <a:latin typeface="Times New Roman"/>
                <a:cs typeface="Times New Roman"/>
              </a:rPr>
              <a:t>receipt</a:t>
            </a:r>
            <a:r>
              <a:rPr sz="1100" spc="25" dirty="0">
                <a:solidFill>
                  <a:srgbClr val="231F20"/>
                </a:solidFill>
                <a:latin typeface="Times New Roman"/>
                <a:cs typeface="Times New Roman"/>
              </a:rPr>
              <a:t> </a:t>
            </a:r>
            <a:r>
              <a:rPr sz="1100" dirty="0">
                <a:solidFill>
                  <a:srgbClr val="231F20"/>
                </a:solidFill>
                <a:latin typeface="Times New Roman"/>
                <a:cs typeface="Times New Roman"/>
              </a:rPr>
              <a:t>of</a:t>
            </a:r>
            <a:r>
              <a:rPr sz="1100" spc="25" dirty="0">
                <a:solidFill>
                  <a:srgbClr val="231F20"/>
                </a:solidFill>
                <a:latin typeface="Times New Roman"/>
                <a:cs typeface="Times New Roman"/>
              </a:rPr>
              <a:t> </a:t>
            </a:r>
            <a:r>
              <a:rPr sz="1100" dirty="0">
                <a:solidFill>
                  <a:srgbClr val="231F20"/>
                </a:solidFill>
                <a:latin typeface="Times New Roman"/>
                <a:cs typeface="Times New Roman"/>
              </a:rPr>
              <a:t>this</a:t>
            </a:r>
            <a:r>
              <a:rPr sz="1100" spc="25" dirty="0">
                <a:solidFill>
                  <a:srgbClr val="231F20"/>
                </a:solidFill>
                <a:latin typeface="Times New Roman"/>
                <a:cs typeface="Times New Roman"/>
              </a:rPr>
              <a:t> </a:t>
            </a:r>
            <a:r>
              <a:rPr sz="1100" dirty="0">
                <a:solidFill>
                  <a:srgbClr val="231F20"/>
                </a:solidFill>
                <a:latin typeface="Times New Roman"/>
                <a:cs typeface="Times New Roman"/>
              </a:rPr>
              <a:t>Request</a:t>
            </a:r>
            <a:r>
              <a:rPr sz="1100" spc="25" dirty="0">
                <a:solidFill>
                  <a:srgbClr val="231F20"/>
                </a:solidFill>
                <a:latin typeface="Times New Roman"/>
                <a:cs typeface="Times New Roman"/>
              </a:rPr>
              <a:t> </a:t>
            </a:r>
            <a:r>
              <a:rPr sz="1100" spc="-5" dirty="0">
                <a:solidFill>
                  <a:srgbClr val="231F20"/>
                </a:solidFill>
                <a:latin typeface="Times New Roman"/>
                <a:cs typeface="Times New Roman"/>
              </a:rPr>
              <a:t>for</a:t>
            </a:r>
            <a:r>
              <a:rPr sz="1100" spc="25" dirty="0">
                <a:solidFill>
                  <a:srgbClr val="231F20"/>
                </a:solidFill>
                <a:latin typeface="Times New Roman"/>
                <a:cs typeface="Times New Roman"/>
              </a:rPr>
              <a:t> </a:t>
            </a:r>
            <a:r>
              <a:rPr sz="1100" spc="-10" dirty="0">
                <a:solidFill>
                  <a:srgbClr val="231F20"/>
                </a:solidFill>
                <a:latin typeface="Times New Roman"/>
                <a:cs typeface="Times New Roman"/>
              </a:rPr>
              <a:t>Qualifications</a:t>
            </a:r>
            <a:r>
              <a:rPr sz="1100" spc="25" dirty="0">
                <a:solidFill>
                  <a:srgbClr val="231F20"/>
                </a:solidFill>
                <a:latin typeface="Times New Roman"/>
                <a:cs typeface="Times New Roman"/>
              </a:rPr>
              <a:t> </a:t>
            </a:r>
            <a:r>
              <a:rPr sz="1100" dirty="0">
                <a:solidFill>
                  <a:srgbClr val="231F20"/>
                </a:solidFill>
                <a:latin typeface="Times New Roman"/>
                <a:cs typeface="Times New Roman"/>
              </a:rPr>
              <a:t>the</a:t>
            </a:r>
            <a:r>
              <a:rPr sz="1100" spc="25" dirty="0">
                <a:solidFill>
                  <a:srgbClr val="231F20"/>
                </a:solidFill>
                <a:latin typeface="Times New Roman"/>
                <a:cs typeface="Times New Roman"/>
              </a:rPr>
              <a:t> </a:t>
            </a:r>
            <a:r>
              <a:rPr sz="1100" dirty="0">
                <a:solidFill>
                  <a:srgbClr val="231F20"/>
                </a:solidFill>
                <a:latin typeface="Times New Roman"/>
                <a:cs typeface="Times New Roman"/>
              </a:rPr>
              <a:t>undersigned</a:t>
            </a:r>
            <a:r>
              <a:rPr sz="1100" spc="25" dirty="0">
                <a:solidFill>
                  <a:srgbClr val="231F20"/>
                </a:solidFill>
                <a:latin typeface="Times New Roman"/>
                <a:cs typeface="Times New Roman"/>
              </a:rPr>
              <a:t> </a:t>
            </a:r>
            <a:r>
              <a:rPr sz="1100" dirty="0">
                <a:solidFill>
                  <a:srgbClr val="231F20"/>
                </a:solidFill>
                <a:latin typeface="Times New Roman"/>
                <a:cs typeface="Times New Roman"/>
              </a:rPr>
              <a:t>agrees</a:t>
            </a:r>
            <a:r>
              <a:rPr sz="1100" spc="25" dirty="0">
                <a:solidFill>
                  <a:srgbClr val="231F20"/>
                </a:solidFill>
                <a:latin typeface="Times New Roman"/>
                <a:cs typeface="Times New Roman"/>
              </a:rPr>
              <a:t> </a:t>
            </a:r>
            <a:r>
              <a:rPr sz="1100" dirty="0">
                <a:solidFill>
                  <a:srgbClr val="231F20"/>
                </a:solidFill>
                <a:latin typeface="Times New Roman"/>
                <a:cs typeface="Times New Roman"/>
              </a:rPr>
              <a:t>that</a:t>
            </a:r>
            <a:r>
              <a:rPr sz="1100" spc="25" dirty="0">
                <a:solidFill>
                  <a:srgbClr val="231F20"/>
                </a:solidFill>
                <a:latin typeface="Times New Roman"/>
                <a:cs typeface="Times New Roman"/>
              </a:rPr>
              <a:t> </a:t>
            </a:r>
            <a:r>
              <a:rPr sz="1100" dirty="0">
                <a:solidFill>
                  <a:srgbClr val="231F20"/>
                </a:solidFill>
                <a:latin typeface="Times New Roman"/>
                <a:cs typeface="Times New Roman"/>
              </a:rPr>
              <a:t>he/she</a:t>
            </a:r>
            <a:r>
              <a:rPr sz="1100" spc="25" dirty="0">
                <a:solidFill>
                  <a:srgbClr val="231F20"/>
                </a:solidFill>
                <a:latin typeface="Times New Roman"/>
                <a:cs typeface="Times New Roman"/>
              </a:rPr>
              <a:t> </a:t>
            </a:r>
            <a:r>
              <a:rPr sz="1100" dirty="0">
                <a:solidFill>
                  <a:srgbClr val="231F20"/>
                </a:solidFill>
                <a:latin typeface="Times New Roman"/>
                <a:cs typeface="Times New Roman"/>
              </a:rPr>
              <a:t>has</a:t>
            </a:r>
            <a:r>
              <a:rPr sz="1100" spc="25" dirty="0">
                <a:solidFill>
                  <a:srgbClr val="231F20"/>
                </a:solidFill>
                <a:latin typeface="Times New Roman"/>
                <a:cs typeface="Times New Roman"/>
              </a:rPr>
              <a:t> </a:t>
            </a:r>
            <a:r>
              <a:rPr sz="1100" spc="-5" dirty="0">
                <a:solidFill>
                  <a:srgbClr val="231F20"/>
                </a:solidFill>
                <a:latin typeface="Times New Roman"/>
                <a:cs typeface="Times New Roman"/>
              </a:rPr>
              <a:t>received</a:t>
            </a:r>
            <a:r>
              <a:rPr sz="1100" spc="25" dirty="0">
                <a:solidFill>
                  <a:srgbClr val="231F20"/>
                </a:solidFill>
                <a:latin typeface="Times New Roman"/>
                <a:cs typeface="Times New Roman"/>
              </a:rPr>
              <a:t> </a:t>
            </a:r>
            <a:r>
              <a:rPr sz="1100" dirty="0">
                <a:solidFill>
                  <a:srgbClr val="231F20"/>
                </a:solidFill>
                <a:latin typeface="Times New Roman"/>
                <a:cs typeface="Times New Roman"/>
              </a:rPr>
              <a:t>a</a:t>
            </a:r>
            <a:endParaRPr sz="1100">
              <a:latin typeface="Times New Roman"/>
              <a:cs typeface="Times New Roman"/>
            </a:endParaRPr>
          </a:p>
          <a:p>
            <a:pPr marL="38100" algn="just">
              <a:lnSpc>
                <a:spcPct val="100000"/>
              </a:lnSpc>
              <a:spcBef>
                <a:spcPts val="80"/>
              </a:spcBef>
            </a:pPr>
            <a:r>
              <a:rPr sz="1100" dirty="0">
                <a:solidFill>
                  <a:srgbClr val="231F20"/>
                </a:solidFill>
                <a:latin typeface="Times New Roman"/>
                <a:cs typeface="Times New Roman"/>
              </a:rPr>
              <a:t>complete </a:t>
            </a:r>
            <a:r>
              <a:rPr sz="1100" spc="-15" dirty="0">
                <a:solidFill>
                  <a:srgbClr val="231F20"/>
                </a:solidFill>
                <a:latin typeface="Times New Roman"/>
                <a:cs typeface="Times New Roman"/>
              </a:rPr>
              <a:t>copy, </a:t>
            </a:r>
            <a:r>
              <a:rPr sz="1100" dirty="0">
                <a:solidFill>
                  <a:srgbClr val="231F20"/>
                </a:solidFill>
                <a:latin typeface="Times New Roman"/>
                <a:cs typeface="Times New Roman"/>
              </a:rPr>
              <a:t>beginning </a:t>
            </a:r>
            <a:r>
              <a:rPr sz="1100" spc="-5" dirty="0">
                <a:solidFill>
                  <a:srgbClr val="231F20"/>
                </a:solidFill>
                <a:latin typeface="Times New Roman"/>
                <a:cs typeface="Times New Roman"/>
              </a:rPr>
              <a:t>with </a:t>
            </a:r>
            <a:r>
              <a:rPr sz="1100" dirty="0">
                <a:solidFill>
                  <a:srgbClr val="231F20"/>
                </a:solidFill>
                <a:latin typeface="Times New Roman"/>
                <a:cs typeface="Times New Roman"/>
              </a:rPr>
              <a:t>the title page and table of contents, and ending </a:t>
            </a:r>
            <a:r>
              <a:rPr sz="1100" spc="-5" dirty="0">
                <a:solidFill>
                  <a:srgbClr val="231F20"/>
                </a:solidFill>
                <a:latin typeface="Times New Roman"/>
                <a:cs typeface="Times New Roman"/>
              </a:rPr>
              <a:t>with Attachment</a:t>
            </a:r>
            <a:r>
              <a:rPr sz="1100" spc="-85" dirty="0">
                <a:solidFill>
                  <a:srgbClr val="231F20"/>
                </a:solidFill>
                <a:latin typeface="Times New Roman"/>
                <a:cs typeface="Times New Roman"/>
              </a:rPr>
              <a:t> </a:t>
            </a:r>
            <a:r>
              <a:rPr sz="1100" dirty="0">
                <a:solidFill>
                  <a:srgbClr val="231F20"/>
                </a:solidFill>
                <a:latin typeface="Times New Roman"/>
                <a:cs typeface="Times New Roman"/>
              </a:rPr>
              <a:t>C.</a:t>
            </a:r>
            <a:endParaRPr sz="1100">
              <a:latin typeface="Times New Roman"/>
              <a:cs typeface="Times New Roman"/>
            </a:endParaRPr>
          </a:p>
          <a:p>
            <a:pPr marL="38100" marR="567690" indent="-25400" algn="just">
              <a:lnSpc>
                <a:spcPct val="181800"/>
              </a:lnSpc>
              <a:tabLst>
                <a:tab pos="5864860" algn="l"/>
              </a:tabLst>
            </a:pPr>
            <a:r>
              <a:rPr sz="1100" dirty="0">
                <a:solidFill>
                  <a:srgbClr val="231F20"/>
                </a:solidFill>
                <a:latin typeface="Times New Roman"/>
                <a:cs typeface="Times New Roman"/>
              </a:rPr>
              <a:t>The acknowledgment of </a:t>
            </a:r>
            <a:r>
              <a:rPr sz="1100" spc="-5" dirty="0">
                <a:solidFill>
                  <a:srgbClr val="231F20"/>
                </a:solidFill>
                <a:latin typeface="Times New Roman"/>
                <a:cs typeface="Times New Roman"/>
              </a:rPr>
              <a:t>receipt should </a:t>
            </a:r>
            <a:r>
              <a:rPr sz="1100" dirty="0">
                <a:solidFill>
                  <a:srgbClr val="231F20"/>
                </a:solidFill>
                <a:latin typeface="Times New Roman"/>
                <a:cs typeface="Times New Roman"/>
              </a:rPr>
              <a:t>be </a:t>
            </a:r>
            <a:r>
              <a:rPr sz="1100" spc="-5" dirty="0">
                <a:solidFill>
                  <a:srgbClr val="231F20"/>
                </a:solidFill>
                <a:latin typeface="Times New Roman"/>
                <a:cs typeface="Times New Roman"/>
              </a:rPr>
              <a:t>signed, returned, </a:t>
            </a:r>
            <a:r>
              <a:rPr sz="1100" dirty="0">
                <a:solidFill>
                  <a:srgbClr val="231F20"/>
                </a:solidFill>
                <a:latin typeface="Times New Roman"/>
                <a:cs typeface="Times New Roman"/>
              </a:rPr>
              <a:t>and included </a:t>
            </a:r>
            <a:r>
              <a:rPr sz="1100" spc="-5" dirty="0">
                <a:solidFill>
                  <a:srgbClr val="231F20"/>
                </a:solidFill>
                <a:latin typeface="Times New Roman"/>
                <a:cs typeface="Times New Roman"/>
              </a:rPr>
              <a:t>with </a:t>
            </a:r>
            <a:r>
              <a:rPr sz="1100" dirty="0">
                <a:solidFill>
                  <a:srgbClr val="231F20"/>
                </a:solidFill>
                <a:latin typeface="Times New Roman"/>
                <a:cs typeface="Times New Roman"/>
              </a:rPr>
              <a:t>the </a:t>
            </a:r>
            <a:r>
              <a:rPr sz="1100" spc="-5" dirty="0">
                <a:solidFill>
                  <a:srgbClr val="231F20"/>
                </a:solidFill>
                <a:latin typeface="Times New Roman"/>
                <a:cs typeface="Times New Roman"/>
              </a:rPr>
              <a:t>respondent's submittal.  </a:t>
            </a:r>
            <a:r>
              <a:rPr sz="1100" dirty="0">
                <a:solidFill>
                  <a:srgbClr val="231F20"/>
                </a:solidFill>
                <a:latin typeface="Times New Roman"/>
                <a:cs typeface="Times New Roman"/>
              </a:rPr>
              <a:t>Complete </a:t>
            </a:r>
            <a:r>
              <a:rPr sz="1100" spc="-5" dirty="0">
                <a:solidFill>
                  <a:srgbClr val="231F20"/>
                </a:solidFill>
                <a:latin typeface="Times New Roman"/>
                <a:cs typeface="Times New Roman"/>
              </a:rPr>
              <a:t>(Legal) Name </a:t>
            </a:r>
            <a:r>
              <a:rPr sz="1100" dirty="0">
                <a:solidFill>
                  <a:srgbClr val="231F20"/>
                </a:solidFill>
                <a:latin typeface="Times New Roman"/>
                <a:cs typeface="Times New Roman"/>
              </a:rPr>
              <a:t>of</a:t>
            </a:r>
            <a:r>
              <a:rPr sz="1100" spc="-85" dirty="0">
                <a:solidFill>
                  <a:srgbClr val="231F20"/>
                </a:solidFill>
                <a:latin typeface="Times New Roman"/>
                <a:cs typeface="Times New Roman"/>
              </a:rPr>
              <a:t> </a:t>
            </a:r>
            <a:r>
              <a:rPr sz="1100" dirty="0">
                <a:solidFill>
                  <a:srgbClr val="231F20"/>
                </a:solidFill>
                <a:latin typeface="Times New Roman"/>
                <a:cs typeface="Times New Roman"/>
              </a:rPr>
              <a:t>respondent:</a:t>
            </a:r>
            <a:r>
              <a:rPr sz="1100" u="sng" dirty="0">
                <a:solidFill>
                  <a:srgbClr val="231F20"/>
                </a:solidFill>
                <a:uFill>
                  <a:solidFill>
                    <a:srgbClr val="000000"/>
                  </a:solidFill>
                </a:uFill>
                <a:latin typeface="Times New Roman"/>
                <a:cs typeface="Times New Roman"/>
              </a:rPr>
              <a:t> 	</a:t>
            </a:r>
            <a:endParaRPr sz="1100">
              <a:latin typeface="Times New Roman"/>
              <a:cs typeface="Times New Roman"/>
            </a:endParaRPr>
          </a:p>
          <a:p>
            <a:pPr marL="38100" marR="590550" algn="just">
              <a:lnSpc>
                <a:spcPct val="209100"/>
              </a:lnSpc>
              <a:tabLst>
                <a:tab pos="5864860" algn="l"/>
              </a:tabLst>
            </a:pPr>
            <a:r>
              <a:rPr sz="1100" dirty="0">
                <a:solidFill>
                  <a:srgbClr val="231F20"/>
                </a:solidFill>
                <a:latin typeface="Times New Roman"/>
                <a:cs typeface="Times New Roman"/>
              </a:rPr>
              <a:t>Respondent </a:t>
            </a:r>
            <a:r>
              <a:rPr sz="1100" spc="-30" dirty="0">
                <a:solidFill>
                  <a:srgbClr val="231F20"/>
                </a:solidFill>
                <a:latin typeface="Times New Roman"/>
                <a:cs typeface="Times New Roman"/>
              </a:rPr>
              <a:t>Tax</a:t>
            </a:r>
            <a:r>
              <a:rPr sz="1100" spc="-75" dirty="0">
                <a:solidFill>
                  <a:srgbClr val="231F20"/>
                </a:solidFill>
                <a:latin typeface="Times New Roman"/>
                <a:cs typeface="Times New Roman"/>
              </a:rPr>
              <a:t> </a:t>
            </a:r>
            <a:r>
              <a:rPr sz="1100" spc="-10" dirty="0">
                <a:solidFill>
                  <a:srgbClr val="231F20"/>
                </a:solidFill>
                <a:latin typeface="Times New Roman"/>
                <a:cs typeface="Times New Roman"/>
              </a:rPr>
              <a:t>Identification</a:t>
            </a:r>
            <a:r>
              <a:rPr sz="1100" spc="-25" dirty="0">
                <a:solidFill>
                  <a:srgbClr val="231F20"/>
                </a:solidFill>
                <a:latin typeface="Times New Roman"/>
                <a:cs typeface="Times New Roman"/>
              </a:rPr>
              <a:t> </a:t>
            </a:r>
            <a:r>
              <a:rPr sz="1100" spc="-5" dirty="0">
                <a:solidFill>
                  <a:srgbClr val="231F20"/>
                </a:solidFill>
                <a:latin typeface="Times New Roman"/>
                <a:cs typeface="Times New Roman"/>
              </a:rPr>
              <a:t>Number: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Business</a:t>
            </a:r>
            <a:r>
              <a:rPr sz="1100" spc="-160" dirty="0">
                <a:solidFill>
                  <a:srgbClr val="231F20"/>
                </a:solidFill>
                <a:latin typeface="Times New Roman"/>
                <a:cs typeface="Times New Roman"/>
              </a:rPr>
              <a:t> </a:t>
            </a:r>
            <a:r>
              <a:rPr sz="1100" spc="-5" dirty="0">
                <a:solidFill>
                  <a:srgbClr val="231F20"/>
                </a:solidFill>
                <a:latin typeface="Times New Roman"/>
                <a:cs typeface="Times New Roman"/>
              </a:rPr>
              <a:t>Address: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a:t>
            </a:r>
            <a:r>
              <a:rPr sz="1100" spc="-10" dirty="0">
                <a:solidFill>
                  <a:srgbClr val="231F20"/>
                </a:solidFill>
                <a:latin typeface="Times New Roman"/>
                <a:cs typeface="Times New Roman"/>
              </a:rPr>
              <a:t>                                                                                                                                  </a:t>
            </a:r>
            <a:r>
              <a:rPr sz="1100" spc="200" dirty="0">
                <a:solidFill>
                  <a:srgbClr val="231F20"/>
                </a:solidFill>
                <a:latin typeface="Times New Roman"/>
                <a:cs typeface="Times New Roman"/>
              </a:rPr>
              <a:t> </a:t>
            </a:r>
            <a:r>
              <a:rPr sz="1100" spc="-10" dirty="0">
                <a:solidFill>
                  <a:srgbClr val="231F20"/>
                </a:solidFill>
                <a:latin typeface="Times New Roman"/>
                <a:cs typeface="Times New Roman"/>
              </a:rPr>
              <a:t>Telephone</a:t>
            </a:r>
            <a:r>
              <a:rPr sz="1100" spc="-90" dirty="0">
                <a:solidFill>
                  <a:srgbClr val="231F20"/>
                </a:solidFill>
                <a:latin typeface="Times New Roman"/>
                <a:cs typeface="Times New Roman"/>
              </a:rPr>
              <a:t> </a:t>
            </a:r>
            <a:r>
              <a:rPr sz="1100" spc="-5" dirty="0">
                <a:solidFill>
                  <a:srgbClr val="231F20"/>
                </a:solidFill>
                <a:latin typeface="Times New Roman"/>
                <a:cs typeface="Times New Roman"/>
              </a:rPr>
              <a:t>Number: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a:t>
            </a:r>
            <a:r>
              <a:rPr sz="1100" spc="-20" dirty="0">
                <a:solidFill>
                  <a:srgbClr val="231F20"/>
                </a:solidFill>
                <a:latin typeface="Times New Roman"/>
                <a:cs typeface="Times New Roman"/>
              </a:rPr>
              <a:t>Type </a:t>
            </a:r>
            <a:r>
              <a:rPr sz="1100" dirty="0">
                <a:solidFill>
                  <a:srgbClr val="231F20"/>
                </a:solidFill>
                <a:latin typeface="Times New Roman"/>
                <a:cs typeface="Times New Roman"/>
              </a:rPr>
              <a:t>of </a:t>
            </a:r>
            <a:r>
              <a:rPr sz="1100" spc="-5" dirty="0">
                <a:solidFill>
                  <a:srgbClr val="231F20"/>
                </a:solidFill>
                <a:latin typeface="Times New Roman"/>
                <a:cs typeface="Times New Roman"/>
              </a:rPr>
              <a:t>Organization: </a:t>
            </a:r>
            <a:r>
              <a:rPr sz="1100" dirty="0">
                <a:solidFill>
                  <a:srgbClr val="231F20"/>
                </a:solidFill>
                <a:latin typeface="Times New Roman"/>
                <a:cs typeface="Times New Roman"/>
              </a:rPr>
              <a:t>Individual </a:t>
            </a:r>
            <a:r>
              <a:rPr sz="1100" spc="-5" dirty="0">
                <a:solidFill>
                  <a:srgbClr val="231F20"/>
                </a:solidFill>
                <a:latin typeface="Times New Roman"/>
                <a:cs typeface="Times New Roman"/>
              </a:rPr>
              <a:t>Partnership </a:t>
            </a:r>
            <a:r>
              <a:rPr sz="1100" dirty="0">
                <a:solidFill>
                  <a:srgbClr val="231F20"/>
                </a:solidFill>
                <a:latin typeface="Times New Roman"/>
                <a:cs typeface="Times New Roman"/>
              </a:rPr>
              <a:t>Corporation</a:t>
            </a:r>
            <a:r>
              <a:rPr sz="1100" spc="250" dirty="0">
                <a:solidFill>
                  <a:srgbClr val="231F20"/>
                </a:solidFill>
                <a:latin typeface="Times New Roman"/>
                <a:cs typeface="Times New Roman"/>
              </a:rPr>
              <a:t> </a:t>
            </a:r>
            <a:r>
              <a:rPr sz="1100" spc="-5" dirty="0">
                <a:solidFill>
                  <a:srgbClr val="231F20"/>
                </a:solidFill>
                <a:latin typeface="Times New Roman"/>
                <a:cs typeface="Times New Roman"/>
              </a:rPr>
              <a:t>Association</a:t>
            </a:r>
            <a:endParaRPr sz="1100">
              <a:latin typeface="Times New Roman"/>
              <a:cs typeface="Times New Roman"/>
            </a:endParaRPr>
          </a:p>
          <a:p>
            <a:pPr marL="38100" marR="586740" indent="234315" algn="just">
              <a:lnSpc>
                <a:spcPct val="209100"/>
              </a:lnSpc>
              <a:tabLst>
                <a:tab pos="5864860" algn="l"/>
              </a:tabLst>
            </a:pPr>
            <a:r>
              <a:rPr sz="1100" spc="-5" dirty="0">
                <a:solidFill>
                  <a:srgbClr val="231F20"/>
                </a:solidFill>
                <a:latin typeface="Times New Roman"/>
                <a:cs typeface="Times New Roman"/>
              </a:rPr>
              <a:t>Other</a:t>
            </a:r>
            <a:r>
              <a:rPr sz="1100" spc="-50" dirty="0">
                <a:solidFill>
                  <a:srgbClr val="231F20"/>
                </a:solidFill>
                <a:latin typeface="Times New Roman"/>
                <a:cs typeface="Times New Roman"/>
              </a:rPr>
              <a:t> </a:t>
            </a:r>
            <a:r>
              <a:rPr sz="1100" spc="-5" dirty="0">
                <a:solidFill>
                  <a:srgbClr val="231F20"/>
                </a:solidFill>
                <a:latin typeface="Times New Roman"/>
                <a:cs typeface="Times New Roman"/>
              </a:rPr>
              <a:t>(please</a:t>
            </a:r>
            <a:r>
              <a:rPr sz="1100" spc="-50" dirty="0">
                <a:solidFill>
                  <a:srgbClr val="231F20"/>
                </a:solidFill>
                <a:latin typeface="Times New Roman"/>
                <a:cs typeface="Times New Roman"/>
              </a:rPr>
              <a:t> </a:t>
            </a:r>
            <a:r>
              <a:rPr sz="1100" dirty="0">
                <a:solidFill>
                  <a:srgbClr val="231F20"/>
                </a:solidFill>
                <a:latin typeface="Times New Roman"/>
                <a:cs typeface="Times New Roman"/>
              </a:rPr>
              <a:t>describe)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a:t>
            </a:r>
            <a:r>
              <a:rPr sz="1100" spc="-5" dirty="0">
                <a:solidFill>
                  <a:srgbClr val="231F20"/>
                </a:solidFill>
                <a:latin typeface="Times New Roman"/>
                <a:cs typeface="Times New Roman"/>
              </a:rPr>
              <a:t>                                                                                                                             </a:t>
            </a:r>
            <a:r>
              <a:rPr sz="1100" spc="75" dirty="0">
                <a:solidFill>
                  <a:srgbClr val="231F20"/>
                </a:solidFill>
                <a:latin typeface="Times New Roman"/>
                <a:cs typeface="Times New Roman"/>
              </a:rPr>
              <a:t> </a:t>
            </a:r>
            <a:r>
              <a:rPr sz="1100" spc="-5" dirty="0">
                <a:solidFill>
                  <a:srgbClr val="231F20"/>
                </a:solidFill>
                <a:latin typeface="Times New Roman"/>
                <a:cs typeface="Times New Roman"/>
              </a:rPr>
              <a:t>If </a:t>
            </a:r>
            <a:r>
              <a:rPr sz="1100" dirty="0">
                <a:solidFill>
                  <a:srgbClr val="231F20"/>
                </a:solidFill>
                <a:latin typeface="Times New Roman"/>
                <a:cs typeface="Times New Roman"/>
              </a:rPr>
              <a:t>incorporated, </a:t>
            </a:r>
            <a:r>
              <a:rPr sz="1100" spc="-5" dirty="0">
                <a:solidFill>
                  <a:srgbClr val="231F20"/>
                </a:solidFill>
                <a:latin typeface="Times New Roman"/>
                <a:cs typeface="Times New Roman"/>
              </a:rPr>
              <a:t>state</a:t>
            </a:r>
            <a:r>
              <a:rPr sz="1100" spc="-25" dirty="0">
                <a:solidFill>
                  <a:srgbClr val="231F20"/>
                </a:solidFill>
                <a:latin typeface="Times New Roman"/>
                <a:cs typeface="Times New Roman"/>
              </a:rPr>
              <a:t> </a:t>
            </a:r>
            <a:r>
              <a:rPr sz="1100" dirty="0">
                <a:solidFill>
                  <a:srgbClr val="231F20"/>
                </a:solidFill>
                <a:latin typeface="Times New Roman"/>
                <a:cs typeface="Times New Roman"/>
              </a:rPr>
              <a:t>of</a:t>
            </a:r>
            <a:r>
              <a:rPr sz="1100" spc="-10" dirty="0">
                <a:solidFill>
                  <a:srgbClr val="231F20"/>
                </a:solidFill>
                <a:latin typeface="Times New Roman"/>
                <a:cs typeface="Times New Roman"/>
              </a:rPr>
              <a:t> </a:t>
            </a:r>
            <a:r>
              <a:rPr sz="1100" spc="-5" dirty="0">
                <a:solidFill>
                  <a:srgbClr val="231F20"/>
                </a:solidFill>
                <a:latin typeface="Times New Roman"/>
                <a:cs typeface="Times New Roman"/>
              </a:rPr>
              <a:t>incorporation: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a:t>
            </a:r>
            <a:r>
              <a:rPr sz="1100" spc="-5" dirty="0">
                <a:solidFill>
                  <a:srgbClr val="231F20"/>
                </a:solidFill>
                <a:latin typeface="Times New Roman"/>
                <a:cs typeface="Times New Roman"/>
              </a:rPr>
              <a:t>                                                                                                     </a:t>
            </a:r>
            <a:r>
              <a:rPr sz="1100" spc="225" dirty="0">
                <a:solidFill>
                  <a:srgbClr val="231F20"/>
                </a:solidFill>
                <a:latin typeface="Times New Roman"/>
                <a:cs typeface="Times New Roman"/>
              </a:rPr>
              <a:t> </a:t>
            </a:r>
            <a:r>
              <a:rPr sz="1100" spc="-5" dirty="0">
                <a:solidFill>
                  <a:srgbClr val="231F20"/>
                </a:solidFill>
                <a:latin typeface="Times New Roman"/>
                <a:cs typeface="Times New Roman"/>
              </a:rPr>
              <a:t>Date organization was</a:t>
            </a:r>
            <a:r>
              <a:rPr sz="1100" spc="-40" dirty="0">
                <a:solidFill>
                  <a:srgbClr val="231F20"/>
                </a:solidFill>
                <a:latin typeface="Times New Roman"/>
                <a:cs typeface="Times New Roman"/>
              </a:rPr>
              <a:t> </a:t>
            </a:r>
            <a:r>
              <a:rPr sz="1100" spc="-5" dirty="0">
                <a:solidFill>
                  <a:srgbClr val="231F20"/>
                </a:solidFill>
                <a:latin typeface="Times New Roman"/>
                <a:cs typeface="Times New Roman"/>
              </a:rPr>
              <a:t>formed</a:t>
            </a:r>
            <a:r>
              <a:rPr sz="1100" spc="-15" dirty="0">
                <a:solidFill>
                  <a:srgbClr val="231F20"/>
                </a:solidFill>
                <a:latin typeface="Times New Roman"/>
                <a:cs typeface="Times New Roman"/>
              </a:rPr>
              <a:t> </a:t>
            </a:r>
            <a:r>
              <a:rPr sz="1100" dirty="0">
                <a:solidFill>
                  <a:srgbClr val="231F20"/>
                </a:solidFill>
                <a:latin typeface="Times New Roman"/>
                <a:cs typeface="Times New Roman"/>
              </a:rPr>
              <a:t>(month/year): </a:t>
            </a:r>
            <a:r>
              <a:rPr sz="1100" u="sng" dirty="0">
                <a:solidFill>
                  <a:srgbClr val="231F20"/>
                </a:solidFill>
                <a:uFill>
                  <a:solidFill>
                    <a:srgbClr val="000000"/>
                  </a:solidFill>
                </a:uFill>
                <a:latin typeface="Times New Roman"/>
                <a:cs typeface="Times New Roman"/>
              </a:rPr>
              <a:t> 	</a:t>
            </a:r>
            <a:r>
              <a:rPr sz="1100" dirty="0">
                <a:solidFill>
                  <a:srgbClr val="231F20"/>
                </a:solidFill>
                <a:latin typeface="Times New Roman"/>
                <a:cs typeface="Times New Roman"/>
              </a:rPr>
              <a:t> The number of years providing </a:t>
            </a:r>
            <a:r>
              <a:rPr sz="1100" spc="-5" dirty="0">
                <a:solidFill>
                  <a:srgbClr val="231F20"/>
                </a:solidFill>
                <a:latin typeface="Times New Roman"/>
                <a:cs typeface="Times New Roman"/>
              </a:rPr>
              <a:t>services/systems similar </a:t>
            </a:r>
            <a:r>
              <a:rPr sz="1100" dirty="0">
                <a:solidFill>
                  <a:srgbClr val="231F20"/>
                </a:solidFill>
                <a:latin typeface="Times New Roman"/>
                <a:cs typeface="Times New Roman"/>
              </a:rPr>
              <a:t>to those </a:t>
            </a:r>
            <a:r>
              <a:rPr sz="1100" spc="-5" dirty="0">
                <a:solidFill>
                  <a:srgbClr val="231F20"/>
                </a:solidFill>
                <a:latin typeface="Times New Roman"/>
                <a:cs typeface="Times New Roman"/>
              </a:rPr>
              <a:t>requested </a:t>
            </a:r>
            <a:r>
              <a:rPr sz="1100" dirty="0">
                <a:solidFill>
                  <a:srgbClr val="231F20"/>
                </a:solidFill>
                <a:latin typeface="Times New Roman"/>
                <a:cs typeface="Times New Roman"/>
              </a:rPr>
              <a:t>in this</a:t>
            </a:r>
            <a:r>
              <a:rPr sz="1100" spc="-80" dirty="0">
                <a:solidFill>
                  <a:srgbClr val="231F20"/>
                </a:solidFill>
                <a:latin typeface="Times New Roman"/>
                <a:cs typeface="Times New Roman"/>
              </a:rPr>
              <a:t> </a:t>
            </a:r>
            <a:r>
              <a:rPr sz="1100" dirty="0">
                <a:solidFill>
                  <a:srgbClr val="231F20"/>
                </a:solidFill>
                <a:latin typeface="Times New Roman"/>
                <a:cs typeface="Times New Roman"/>
              </a:rPr>
              <a:t>RFQ:</a:t>
            </a:r>
            <a:r>
              <a:rPr sz="1100" u="sng" dirty="0">
                <a:solidFill>
                  <a:srgbClr val="231F20"/>
                </a:solidFill>
                <a:uFill>
                  <a:solidFill>
                    <a:srgbClr val="000000"/>
                  </a:solidFill>
                </a:uFill>
                <a:latin typeface="Times New Roman"/>
                <a:cs typeface="Times New Roman"/>
              </a:rPr>
              <a:t> 	</a:t>
            </a:r>
            <a:endParaRPr sz="1100">
              <a:latin typeface="Times New Roman"/>
              <a:cs typeface="Times New Roman"/>
            </a:endParaRPr>
          </a:p>
          <a:p>
            <a:pPr>
              <a:lnSpc>
                <a:spcPct val="100000"/>
              </a:lnSpc>
              <a:spcBef>
                <a:spcPts val="35"/>
              </a:spcBef>
            </a:pPr>
            <a:endParaRPr sz="1150">
              <a:latin typeface="Times New Roman"/>
              <a:cs typeface="Times New Roman"/>
            </a:endParaRPr>
          </a:p>
          <a:p>
            <a:pPr marL="38100" marR="586740" algn="just">
              <a:lnSpc>
                <a:spcPct val="106100"/>
              </a:lnSpc>
            </a:pPr>
            <a:r>
              <a:rPr sz="1100" spc="-5" dirty="0">
                <a:solidFill>
                  <a:srgbClr val="231F20"/>
                </a:solidFill>
                <a:latin typeface="Times New Roman"/>
                <a:cs typeface="Times New Roman"/>
              </a:rPr>
              <a:t>Description </a:t>
            </a:r>
            <a:r>
              <a:rPr sz="1100" dirty="0">
                <a:solidFill>
                  <a:srgbClr val="231F20"/>
                </a:solidFill>
                <a:latin typeface="Times New Roman"/>
                <a:cs typeface="Times New Roman"/>
              </a:rPr>
              <a:t>of </a:t>
            </a:r>
            <a:r>
              <a:rPr sz="1100" spc="-10" dirty="0">
                <a:solidFill>
                  <a:srgbClr val="231F20"/>
                </a:solidFill>
                <a:latin typeface="Times New Roman"/>
                <a:cs typeface="Times New Roman"/>
              </a:rPr>
              <a:t>respondent’s </a:t>
            </a:r>
            <a:r>
              <a:rPr sz="1100" spc="-5" dirty="0">
                <a:solidFill>
                  <a:srgbClr val="231F20"/>
                </a:solidFill>
                <a:latin typeface="Times New Roman"/>
                <a:cs typeface="Times New Roman"/>
              </a:rPr>
              <a:t>organization, </a:t>
            </a:r>
            <a:r>
              <a:rPr sz="1100" dirty="0">
                <a:solidFill>
                  <a:srgbClr val="231F20"/>
                </a:solidFill>
                <a:latin typeface="Times New Roman"/>
                <a:cs typeface="Times New Roman"/>
              </a:rPr>
              <a:t>locations, and number of </a:t>
            </a:r>
            <a:r>
              <a:rPr sz="1100" spc="-20" dirty="0">
                <a:solidFill>
                  <a:srgbClr val="231F20"/>
                </a:solidFill>
                <a:latin typeface="Times New Roman"/>
                <a:cs typeface="Times New Roman"/>
              </a:rPr>
              <a:t>staff </a:t>
            </a:r>
            <a:r>
              <a:rPr sz="1100" spc="-5" dirty="0">
                <a:solidFill>
                  <a:srgbClr val="231F20"/>
                </a:solidFill>
                <a:latin typeface="Times New Roman"/>
                <a:cs typeface="Times New Roman"/>
              </a:rPr>
              <a:t>(including subcontractors </a:t>
            </a:r>
            <a:r>
              <a:rPr sz="1100" dirty="0">
                <a:solidFill>
                  <a:srgbClr val="231F20"/>
                </a:solidFill>
                <a:latin typeface="Times New Roman"/>
                <a:cs typeface="Times New Roman"/>
              </a:rPr>
              <a:t>as ap-  plicable) that </a:t>
            </a:r>
            <a:r>
              <a:rPr sz="1100" spc="-5" dirty="0">
                <a:solidFill>
                  <a:srgbClr val="231F20"/>
                </a:solidFill>
                <a:latin typeface="Times New Roman"/>
                <a:cs typeface="Times New Roman"/>
              </a:rPr>
              <a:t>will </a:t>
            </a:r>
            <a:r>
              <a:rPr sz="1100" dirty="0">
                <a:solidFill>
                  <a:srgbClr val="231F20"/>
                </a:solidFill>
                <a:latin typeface="Times New Roman"/>
                <a:cs typeface="Times New Roman"/>
              </a:rPr>
              <a:t>provide </a:t>
            </a:r>
            <a:r>
              <a:rPr sz="1100" spc="-5" dirty="0">
                <a:solidFill>
                  <a:srgbClr val="231F20"/>
                </a:solidFill>
                <a:latin typeface="Times New Roman"/>
                <a:cs typeface="Times New Roman"/>
              </a:rPr>
              <a:t>services/support </a:t>
            </a:r>
            <a:r>
              <a:rPr sz="1100" dirty="0">
                <a:solidFill>
                  <a:srgbClr val="231F20"/>
                </a:solidFill>
                <a:latin typeface="Times New Roman"/>
                <a:cs typeface="Times New Roman"/>
              </a:rPr>
              <a:t>outlined in this</a:t>
            </a:r>
            <a:r>
              <a:rPr sz="1100" spc="-15" dirty="0">
                <a:solidFill>
                  <a:srgbClr val="231F20"/>
                </a:solidFill>
                <a:latin typeface="Times New Roman"/>
                <a:cs typeface="Times New Roman"/>
              </a:rPr>
              <a:t> </a:t>
            </a:r>
            <a:r>
              <a:rPr sz="1100" dirty="0">
                <a:solidFill>
                  <a:srgbClr val="231F20"/>
                </a:solidFill>
                <a:latin typeface="Times New Roman"/>
                <a:cs typeface="Times New Roman"/>
              </a:rPr>
              <a:t>RFQ):</a:t>
            </a:r>
            <a:endParaRPr sz="1100">
              <a:latin typeface="Times New Roman"/>
              <a:cs typeface="Times New Roman"/>
            </a:endParaRPr>
          </a:p>
          <a:p>
            <a:pPr>
              <a:lnSpc>
                <a:spcPct val="100000"/>
              </a:lnSpc>
            </a:pPr>
            <a:endParaRPr sz="1250">
              <a:latin typeface="Times New Roman"/>
              <a:cs typeface="Times New Roman"/>
            </a:endParaRPr>
          </a:p>
          <a:p>
            <a:pPr marL="38100" algn="just">
              <a:lnSpc>
                <a:spcPct val="100000"/>
              </a:lnSpc>
              <a:spcBef>
                <a:spcPts val="5"/>
              </a:spcBef>
            </a:pPr>
            <a:r>
              <a:rPr sz="1100" spc="-5" dirty="0">
                <a:solidFill>
                  <a:srgbClr val="231F20"/>
                </a:solidFill>
                <a:latin typeface="Times New Roman"/>
                <a:cs typeface="Times New Roman"/>
              </a:rPr>
              <a:t>Please </a:t>
            </a:r>
            <a:r>
              <a:rPr sz="1100" dirty="0">
                <a:solidFill>
                  <a:srgbClr val="231F20"/>
                </a:solidFill>
                <a:latin typeface="Times New Roman"/>
                <a:cs typeface="Times New Roman"/>
              </a:rPr>
              <a:t>certify the </a:t>
            </a:r>
            <a:r>
              <a:rPr sz="1100" spc="-5" dirty="0">
                <a:solidFill>
                  <a:srgbClr val="231F20"/>
                </a:solidFill>
                <a:latin typeface="Times New Roman"/>
                <a:cs typeface="Times New Roman"/>
              </a:rPr>
              <a:t>following </a:t>
            </a:r>
            <a:r>
              <a:rPr sz="1100" dirty="0">
                <a:solidFill>
                  <a:srgbClr val="231F20"/>
                </a:solidFill>
                <a:latin typeface="Times New Roman"/>
                <a:cs typeface="Times New Roman"/>
              </a:rPr>
              <a:t>by placing an “X” in the appropriate</a:t>
            </a:r>
            <a:r>
              <a:rPr sz="1100" spc="-10" dirty="0">
                <a:solidFill>
                  <a:srgbClr val="231F20"/>
                </a:solidFill>
                <a:latin typeface="Times New Roman"/>
                <a:cs typeface="Times New Roman"/>
              </a:rPr>
              <a:t> </a:t>
            </a:r>
            <a:r>
              <a:rPr sz="1100" dirty="0">
                <a:solidFill>
                  <a:srgbClr val="231F20"/>
                </a:solidFill>
                <a:latin typeface="Times New Roman"/>
                <a:cs typeface="Times New Roman"/>
              </a:rPr>
              <a:t>column:</a:t>
            </a:r>
            <a:endParaRPr sz="1100">
              <a:latin typeface="Times New Roman"/>
              <a:cs typeface="Times New Roman"/>
            </a:endParaRPr>
          </a:p>
        </p:txBody>
      </p:sp>
      <p:graphicFrame>
        <p:nvGraphicFramePr>
          <p:cNvPr id="12" name="object 12"/>
          <p:cNvGraphicFramePr>
            <a:graphicFrameLocks noGrp="1"/>
          </p:cNvGraphicFramePr>
          <p:nvPr/>
        </p:nvGraphicFramePr>
        <p:xfrm>
          <a:off x="457200" y="6266811"/>
          <a:ext cx="6026785" cy="1811655"/>
        </p:xfrm>
        <a:graphic>
          <a:graphicData uri="http://schemas.openxmlformats.org/drawingml/2006/table">
            <a:tbl>
              <a:tblPr firstRow="1" bandRow="1">
                <a:tableStyleId>{2D5ABB26-0587-4C30-8999-92F81FD0307C}</a:tableStyleId>
              </a:tblPr>
              <a:tblGrid>
                <a:gridCol w="509778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tblGrid>
              <a:tr h="200025">
                <a:tc>
                  <a:txBody>
                    <a:bodyPr/>
                    <a:lstStyle/>
                    <a:p>
                      <a:pPr marL="126364">
                        <a:lnSpc>
                          <a:spcPct val="100000"/>
                        </a:lnSpc>
                        <a:spcBef>
                          <a:spcPts val="125"/>
                        </a:spcBef>
                      </a:pPr>
                      <a:r>
                        <a:rPr sz="1000" b="1" spc="-10" dirty="0">
                          <a:solidFill>
                            <a:srgbClr val="231F20"/>
                          </a:solidFill>
                          <a:latin typeface="Times New Roman"/>
                          <a:cs typeface="Times New Roman"/>
                        </a:rPr>
                        <a:t>Certification</a:t>
                      </a:r>
                      <a:endParaRPr sz="1000">
                        <a:latin typeface="Times New Roman"/>
                        <a:cs typeface="Times New Roman"/>
                      </a:endParaRPr>
                    </a:p>
                  </a:txBody>
                  <a:tcPr marL="0" marR="0" marT="15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6364">
                        <a:lnSpc>
                          <a:spcPct val="100000"/>
                        </a:lnSpc>
                        <a:spcBef>
                          <a:spcPts val="125"/>
                        </a:spcBef>
                      </a:pPr>
                      <a:r>
                        <a:rPr sz="1000" b="1" spc="-40" dirty="0">
                          <a:solidFill>
                            <a:srgbClr val="231F20"/>
                          </a:solidFill>
                          <a:latin typeface="Times New Roman"/>
                          <a:cs typeface="Times New Roman"/>
                        </a:rPr>
                        <a:t>Yes</a:t>
                      </a:r>
                      <a:endParaRPr sz="1000">
                        <a:latin typeface="Times New Roman"/>
                        <a:cs typeface="Times New Roman"/>
                      </a:endParaRPr>
                    </a:p>
                  </a:txBody>
                  <a:tcPr marL="0" marR="0" marT="15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6364">
                        <a:lnSpc>
                          <a:spcPct val="100000"/>
                        </a:lnSpc>
                        <a:spcBef>
                          <a:spcPts val="125"/>
                        </a:spcBef>
                      </a:pPr>
                      <a:r>
                        <a:rPr sz="1000" b="1" spc="-5" dirty="0">
                          <a:solidFill>
                            <a:srgbClr val="231F20"/>
                          </a:solidFill>
                          <a:latin typeface="Times New Roman"/>
                          <a:cs typeface="Times New Roman"/>
                        </a:rPr>
                        <a:t>No</a:t>
                      </a:r>
                      <a:endParaRPr sz="1000">
                        <a:latin typeface="Times New Roman"/>
                        <a:cs typeface="Times New Roman"/>
                      </a:endParaRPr>
                    </a:p>
                  </a:txBody>
                  <a:tcPr marL="0" marR="0" marT="1587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10820">
                <a:tc>
                  <a:txBody>
                    <a:bodyPr/>
                    <a:lstStyle/>
                    <a:p>
                      <a:pPr marL="126364">
                        <a:lnSpc>
                          <a:spcPct val="100000"/>
                        </a:lnSpc>
                        <a:spcBef>
                          <a:spcPts val="110"/>
                        </a:spcBef>
                      </a:pPr>
                      <a:r>
                        <a:rPr sz="1100" spc="-5" dirty="0">
                          <a:solidFill>
                            <a:srgbClr val="231F20"/>
                          </a:solidFill>
                          <a:latin typeface="Times New Roman"/>
                          <a:cs typeface="Times New Roman"/>
                        </a:rPr>
                        <a:t>Is respondent </a:t>
                      </a:r>
                      <a:r>
                        <a:rPr sz="1100" dirty="0">
                          <a:solidFill>
                            <a:srgbClr val="231F20"/>
                          </a:solidFill>
                          <a:latin typeface="Times New Roman"/>
                          <a:cs typeface="Times New Roman"/>
                        </a:rPr>
                        <a:t>currently in the process of </a:t>
                      </a:r>
                      <a:r>
                        <a:rPr sz="1100" spc="-15" dirty="0">
                          <a:solidFill>
                            <a:srgbClr val="231F20"/>
                          </a:solidFill>
                          <a:latin typeface="Times New Roman"/>
                          <a:cs typeface="Times New Roman"/>
                        </a:rPr>
                        <a:t>filing </a:t>
                      </a:r>
                      <a:r>
                        <a:rPr sz="1100" spc="-5" dirty="0">
                          <a:solidFill>
                            <a:srgbClr val="231F20"/>
                          </a:solidFill>
                          <a:latin typeface="Times New Roman"/>
                          <a:cs typeface="Times New Roman"/>
                        </a:rPr>
                        <a:t>for</a:t>
                      </a:r>
                      <a:r>
                        <a:rPr sz="1100" spc="0" dirty="0">
                          <a:solidFill>
                            <a:srgbClr val="231F20"/>
                          </a:solidFill>
                          <a:latin typeface="Times New Roman"/>
                          <a:cs typeface="Times New Roman"/>
                        </a:rPr>
                        <a:t> </a:t>
                      </a:r>
                      <a:r>
                        <a:rPr sz="1100" dirty="0">
                          <a:solidFill>
                            <a:srgbClr val="231F20"/>
                          </a:solidFill>
                          <a:latin typeface="Times New Roman"/>
                          <a:cs typeface="Times New Roman"/>
                        </a:rPr>
                        <a:t>bankruptcy?</a:t>
                      </a:r>
                      <a:endParaRPr sz="1100">
                        <a:latin typeface="Times New Roman"/>
                        <a:cs typeface="Times New Roman"/>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210820">
                <a:tc>
                  <a:txBody>
                    <a:bodyPr/>
                    <a:lstStyle/>
                    <a:p>
                      <a:pPr marL="126364">
                        <a:lnSpc>
                          <a:spcPct val="100000"/>
                        </a:lnSpc>
                        <a:spcBef>
                          <a:spcPts val="110"/>
                        </a:spcBef>
                      </a:pPr>
                      <a:r>
                        <a:rPr sz="1100" spc="-5" dirty="0">
                          <a:solidFill>
                            <a:srgbClr val="231F20"/>
                          </a:solidFill>
                          <a:latin typeface="Times New Roman"/>
                          <a:cs typeface="Times New Roman"/>
                        </a:rPr>
                        <a:t>Has respondent </a:t>
                      </a:r>
                      <a:r>
                        <a:rPr sz="1100" spc="-20" dirty="0">
                          <a:solidFill>
                            <a:srgbClr val="231F20"/>
                          </a:solidFill>
                          <a:latin typeface="Times New Roman"/>
                          <a:cs typeface="Times New Roman"/>
                        </a:rPr>
                        <a:t>filed </a:t>
                      </a:r>
                      <a:r>
                        <a:rPr sz="1100" spc="-5" dirty="0">
                          <a:solidFill>
                            <a:srgbClr val="231F20"/>
                          </a:solidFill>
                          <a:latin typeface="Times New Roman"/>
                          <a:cs typeface="Times New Roman"/>
                        </a:rPr>
                        <a:t>for </a:t>
                      </a:r>
                      <a:r>
                        <a:rPr sz="1100" dirty="0">
                          <a:solidFill>
                            <a:srgbClr val="231F20"/>
                          </a:solidFill>
                          <a:latin typeface="Times New Roman"/>
                          <a:cs typeface="Times New Roman"/>
                        </a:rPr>
                        <a:t>bankruptcy </a:t>
                      </a:r>
                      <a:r>
                        <a:rPr sz="1100" spc="-5" dirty="0">
                          <a:solidFill>
                            <a:srgbClr val="231F20"/>
                          </a:solidFill>
                          <a:latin typeface="Times New Roman"/>
                          <a:cs typeface="Times New Roman"/>
                        </a:rPr>
                        <a:t>within </a:t>
                      </a:r>
                      <a:r>
                        <a:rPr sz="1100" dirty="0">
                          <a:solidFill>
                            <a:srgbClr val="231F20"/>
                          </a:solidFill>
                          <a:latin typeface="Times New Roman"/>
                          <a:cs typeface="Times New Roman"/>
                        </a:rPr>
                        <a:t>the past </a:t>
                      </a:r>
                      <a:r>
                        <a:rPr sz="1100" spc="-20" dirty="0">
                          <a:solidFill>
                            <a:srgbClr val="231F20"/>
                          </a:solidFill>
                          <a:latin typeface="Times New Roman"/>
                          <a:cs typeface="Times New Roman"/>
                        </a:rPr>
                        <a:t>five </a:t>
                      </a:r>
                      <a:r>
                        <a:rPr sz="1100" spc="-5" dirty="0">
                          <a:solidFill>
                            <a:srgbClr val="231F20"/>
                          </a:solidFill>
                          <a:latin typeface="Times New Roman"/>
                          <a:cs typeface="Times New Roman"/>
                        </a:rPr>
                        <a:t>(5)</a:t>
                      </a:r>
                      <a:r>
                        <a:rPr sz="1100" spc="25" dirty="0">
                          <a:solidFill>
                            <a:srgbClr val="231F20"/>
                          </a:solidFill>
                          <a:latin typeface="Times New Roman"/>
                          <a:cs typeface="Times New Roman"/>
                        </a:rPr>
                        <a:t> </a:t>
                      </a:r>
                      <a:r>
                        <a:rPr sz="1100" dirty="0">
                          <a:solidFill>
                            <a:srgbClr val="231F20"/>
                          </a:solidFill>
                          <a:latin typeface="Times New Roman"/>
                          <a:cs typeface="Times New Roman"/>
                        </a:rPr>
                        <a:t>years?</a:t>
                      </a:r>
                      <a:endParaRPr sz="1100">
                        <a:latin typeface="Times New Roman"/>
                        <a:cs typeface="Times New Roman"/>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10820">
                <a:tc>
                  <a:txBody>
                    <a:bodyPr/>
                    <a:lstStyle/>
                    <a:p>
                      <a:pPr marL="126364">
                        <a:lnSpc>
                          <a:spcPct val="100000"/>
                        </a:lnSpc>
                        <a:spcBef>
                          <a:spcPts val="110"/>
                        </a:spcBef>
                      </a:pPr>
                      <a:r>
                        <a:rPr sz="1100" spc="-5" dirty="0">
                          <a:solidFill>
                            <a:srgbClr val="231F20"/>
                          </a:solidFill>
                          <a:latin typeface="Times New Roman"/>
                          <a:cs typeface="Times New Roman"/>
                        </a:rPr>
                        <a:t>Do </a:t>
                      </a:r>
                      <a:r>
                        <a:rPr sz="1100" dirty="0">
                          <a:solidFill>
                            <a:srgbClr val="231F20"/>
                          </a:solidFill>
                          <a:latin typeface="Times New Roman"/>
                          <a:cs typeface="Times New Roman"/>
                        </a:rPr>
                        <a:t>you certify that the </a:t>
                      </a:r>
                      <a:r>
                        <a:rPr sz="1100" spc="-5" dirty="0">
                          <a:solidFill>
                            <a:srgbClr val="231F20"/>
                          </a:solidFill>
                          <a:latin typeface="Times New Roman"/>
                          <a:cs typeface="Times New Roman"/>
                        </a:rPr>
                        <a:t>respondent </a:t>
                      </a:r>
                      <a:r>
                        <a:rPr sz="1100" dirty="0">
                          <a:solidFill>
                            <a:srgbClr val="231F20"/>
                          </a:solidFill>
                          <a:latin typeface="Times New Roman"/>
                          <a:cs typeface="Times New Roman"/>
                        </a:rPr>
                        <a:t>does not owe taxes to </a:t>
                      </a:r>
                      <a:r>
                        <a:rPr sz="1100" spc="-10" dirty="0">
                          <a:solidFill>
                            <a:srgbClr val="231F20"/>
                          </a:solidFill>
                          <a:latin typeface="Times New Roman"/>
                          <a:cs typeface="Times New Roman"/>
                        </a:rPr>
                        <a:t>Travis</a:t>
                      </a:r>
                      <a:r>
                        <a:rPr sz="1100" spc="-50" dirty="0">
                          <a:solidFill>
                            <a:srgbClr val="231F20"/>
                          </a:solidFill>
                          <a:latin typeface="Times New Roman"/>
                          <a:cs typeface="Times New Roman"/>
                        </a:rPr>
                        <a:t> </a:t>
                      </a:r>
                      <a:r>
                        <a:rPr sz="1100" dirty="0">
                          <a:solidFill>
                            <a:srgbClr val="231F20"/>
                          </a:solidFill>
                          <a:latin typeface="Times New Roman"/>
                          <a:cs typeface="Times New Roman"/>
                        </a:rPr>
                        <a:t>County?</a:t>
                      </a:r>
                      <a:endParaRPr sz="1100">
                        <a:latin typeface="Times New Roman"/>
                        <a:cs typeface="Times New Roman"/>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578485">
                <a:tc>
                  <a:txBody>
                    <a:bodyPr/>
                    <a:lstStyle/>
                    <a:p>
                      <a:pPr marL="126364">
                        <a:lnSpc>
                          <a:spcPct val="100000"/>
                        </a:lnSpc>
                        <a:spcBef>
                          <a:spcPts val="110"/>
                        </a:spcBef>
                      </a:pPr>
                      <a:r>
                        <a:rPr sz="1100" spc="-5" dirty="0">
                          <a:solidFill>
                            <a:srgbClr val="231F20"/>
                          </a:solidFill>
                          <a:latin typeface="Times New Roman"/>
                          <a:cs typeface="Times New Roman"/>
                        </a:rPr>
                        <a:t>Do </a:t>
                      </a:r>
                      <a:r>
                        <a:rPr sz="1100" dirty="0">
                          <a:solidFill>
                            <a:srgbClr val="231F20"/>
                          </a:solidFill>
                          <a:latin typeface="Times New Roman"/>
                          <a:cs typeface="Times New Roman"/>
                        </a:rPr>
                        <a:t>you certify that the </a:t>
                      </a:r>
                      <a:r>
                        <a:rPr sz="1100" spc="-5" dirty="0">
                          <a:solidFill>
                            <a:srgbClr val="231F20"/>
                          </a:solidFill>
                          <a:latin typeface="Times New Roman"/>
                          <a:cs typeface="Times New Roman"/>
                        </a:rPr>
                        <a:t>respondent </a:t>
                      </a:r>
                      <a:r>
                        <a:rPr sz="1100" dirty="0">
                          <a:solidFill>
                            <a:srgbClr val="231F20"/>
                          </a:solidFill>
                          <a:latin typeface="Times New Roman"/>
                          <a:cs typeface="Times New Roman"/>
                        </a:rPr>
                        <a:t>is not currently under </a:t>
                      </a:r>
                      <a:r>
                        <a:rPr sz="1100" spc="-5" dirty="0">
                          <a:solidFill>
                            <a:srgbClr val="231F20"/>
                          </a:solidFill>
                          <a:latin typeface="Times New Roman"/>
                          <a:cs typeface="Times New Roman"/>
                        </a:rPr>
                        <a:t>suspension </a:t>
                      </a:r>
                      <a:r>
                        <a:rPr sz="1100" dirty="0">
                          <a:solidFill>
                            <a:srgbClr val="231F20"/>
                          </a:solidFill>
                          <a:latin typeface="Times New Roman"/>
                          <a:cs typeface="Times New Roman"/>
                        </a:rPr>
                        <a:t>or</a:t>
                      </a:r>
                      <a:r>
                        <a:rPr sz="1100" spc="-30" dirty="0">
                          <a:solidFill>
                            <a:srgbClr val="231F20"/>
                          </a:solidFill>
                          <a:latin typeface="Times New Roman"/>
                          <a:cs typeface="Times New Roman"/>
                        </a:rPr>
                        <a:t> </a:t>
                      </a:r>
                      <a:r>
                        <a:rPr sz="1100" spc="-5" dirty="0">
                          <a:solidFill>
                            <a:srgbClr val="231F20"/>
                          </a:solidFill>
                          <a:latin typeface="Times New Roman"/>
                          <a:cs typeface="Times New Roman"/>
                        </a:rPr>
                        <a:t>debar-</a:t>
                      </a:r>
                      <a:endParaRPr sz="1100">
                        <a:latin typeface="Times New Roman"/>
                        <a:cs typeface="Times New Roman"/>
                      </a:endParaRPr>
                    </a:p>
                    <a:p>
                      <a:pPr marL="126364">
                        <a:lnSpc>
                          <a:spcPct val="100000"/>
                        </a:lnSpc>
                        <a:spcBef>
                          <a:spcPts val="80"/>
                        </a:spcBef>
                      </a:pPr>
                      <a:r>
                        <a:rPr sz="1100" dirty="0">
                          <a:solidFill>
                            <a:srgbClr val="231F20"/>
                          </a:solidFill>
                          <a:latin typeface="Times New Roman"/>
                          <a:cs typeface="Times New Roman"/>
                        </a:rPr>
                        <a:t>ment by any governmental entity </a:t>
                      </a:r>
                      <a:r>
                        <a:rPr sz="1100" spc="-5" dirty="0">
                          <a:solidFill>
                            <a:srgbClr val="231F20"/>
                          </a:solidFill>
                          <a:latin typeface="Times New Roman"/>
                          <a:cs typeface="Times New Roman"/>
                        </a:rPr>
                        <a:t>(City </a:t>
                      </a:r>
                      <a:r>
                        <a:rPr sz="1100" dirty="0">
                          <a:solidFill>
                            <a:srgbClr val="231F20"/>
                          </a:solidFill>
                          <a:latin typeface="Times New Roman"/>
                          <a:cs typeface="Times New Roman"/>
                        </a:rPr>
                        <a:t>of </a:t>
                      </a:r>
                      <a:r>
                        <a:rPr sz="1100" spc="-5" dirty="0">
                          <a:solidFill>
                            <a:srgbClr val="231F20"/>
                          </a:solidFill>
                          <a:latin typeface="Times New Roman"/>
                          <a:cs typeface="Times New Roman"/>
                        </a:rPr>
                        <a:t>Austin/state/federal</a:t>
                      </a:r>
                      <a:r>
                        <a:rPr sz="1100" spc="-90" dirty="0">
                          <a:solidFill>
                            <a:srgbClr val="231F20"/>
                          </a:solidFill>
                          <a:latin typeface="Times New Roman"/>
                          <a:cs typeface="Times New Roman"/>
                        </a:rPr>
                        <a:t> </a:t>
                      </a:r>
                      <a:r>
                        <a:rPr sz="1100" dirty="0">
                          <a:solidFill>
                            <a:srgbClr val="231F20"/>
                          </a:solidFill>
                          <a:latin typeface="Times New Roman"/>
                          <a:cs typeface="Times New Roman"/>
                        </a:rPr>
                        <a:t>government)?</a:t>
                      </a:r>
                      <a:endParaRPr sz="1100">
                        <a:latin typeface="Times New Roman"/>
                        <a:cs typeface="Times New Roman"/>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388620">
                <a:tc>
                  <a:txBody>
                    <a:bodyPr/>
                    <a:lstStyle/>
                    <a:p>
                      <a:pPr marL="126364">
                        <a:lnSpc>
                          <a:spcPct val="100000"/>
                        </a:lnSpc>
                        <a:spcBef>
                          <a:spcPts val="110"/>
                        </a:spcBef>
                      </a:pPr>
                      <a:r>
                        <a:rPr sz="1100" spc="-5" dirty="0">
                          <a:solidFill>
                            <a:srgbClr val="231F20"/>
                          </a:solidFill>
                          <a:latin typeface="Times New Roman"/>
                          <a:cs typeface="Times New Roman"/>
                        </a:rPr>
                        <a:t>Do </a:t>
                      </a:r>
                      <a:r>
                        <a:rPr sz="1100" dirty="0">
                          <a:solidFill>
                            <a:srgbClr val="231F20"/>
                          </a:solidFill>
                          <a:latin typeface="Times New Roman"/>
                          <a:cs typeface="Times New Roman"/>
                        </a:rPr>
                        <a:t>you acknowledge that if the </a:t>
                      </a:r>
                      <a:r>
                        <a:rPr sz="1100" spc="-5" dirty="0">
                          <a:solidFill>
                            <a:srgbClr val="231F20"/>
                          </a:solidFill>
                          <a:latin typeface="Times New Roman"/>
                          <a:cs typeface="Times New Roman"/>
                        </a:rPr>
                        <a:t>respondent </a:t>
                      </a:r>
                      <a:r>
                        <a:rPr sz="1100" dirty="0">
                          <a:solidFill>
                            <a:srgbClr val="231F20"/>
                          </a:solidFill>
                          <a:latin typeface="Times New Roman"/>
                          <a:cs typeface="Times New Roman"/>
                        </a:rPr>
                        <a:t>is currently under </a:t>
                      </a:r>
                      <a:r>
                        <a:rPr sz="1100" spc="-5" dirty="0">
                          <a:solidFill>
                            <a:srgbClr val="231F20"/>
                          </a:solidFill>
                          <a:latin typeface="Times New Roman"/>
                          <a:cs typeface="Times New Roman"/>
                        </a:rPr>
                        <a:t>suspension </a:t>
                      </a:r>
                      <a:r>
                        <a:rPr sz="1100" dirty="0">
                          <a:solidFill>
                            <a:srgbClr val="231F20"/>
                          </a:solidFill>
                          <a:latin typeface="Times New Roman"/>
                          <a:cs typeface="Times New Roman"/>
                        </a:rPr>
                        <a:t>or</a:t>
                      </a:r>
                      <a:r>
                        <a:rPr sz="1100" spc="-40" dirty="0">
                          <a:solidFill>
                            <a:srgbClr val="231F20"/>
                          </a:solidFill>
                          <a:latin typeface="Times New Roman"/>
                          <a:cs typeface="Times New Roman"/>
                        </a:rPr>
                        <a:t> </a:t>
                      </a:r>
                      <a:r>
                        <a:rPr sz="1100" spc="-5" dirty="0">
                          <a:solidFill>
                            <a:srgbClr val="231F20"/>
                          </a:solidFill>
                          <a:latin typeface="Times New Roman"/>
                          <a:cs typeface="Times New Roman"/>
                        </a:rPr>
                        <a:t>debar-</a:t>
                      </a:r>
                      <a:endParaRPr sz="1100">
                        <a:latin typeface="Times New Roman"/>
                        <a:cs typeface="Times New Roman"/>
                      </a:endParaRPr>
                    </a:p>
                    <a:p>
                      <a:pPr marL="126364">
                        <a:lnSpc>
                          <a:spcPct val="100000"/>
                        </a:lnSpc>
                        <a:spcBef>
                          <a:spcPts val="80"/>
                        </a:spcBef>
                      </a:pPr>
                      <a:r>
                        <a:rPr sz="1100" dirty="0">
                          <a:solidFill>
                            <a:srgbClr val="231F20"/>
                          </a:solidFill>
                          <a:latin typeface="Times New Roman"/>
                          <a:cs typeface="Times New Roman"/>
                        </a:rPr>
                        <a:t>ment, its </a:t>
                      </a:r>
                      <a:r>
                        <a:rPr sz="1100" spc="-5" dirty="0">
                          <a:solidFill>
                            <a:srgbClr val="231F20"/>
                          </a:solidFill>
                          <a:latin typeface="Times New Roman"/>
                          <a:cs typeface="Times New Roman"/>
                        </a:rPr>
                        <a:t>submittal </a:t>
                      </a:r>
                      <a:r>
                        <a:rPr sz="1100" dirty="0">
                          <a:solidFill>
                            <a:srgbClr val="231F20"/>
                          </a:solidFill>
                          <a:latin typeface="Times New Roman"/>
                          <a:cs typeface="Times New Roman"/>
                        </a:rPr>
                        <a:t>may not be</a:t>
                      </a:r>
                      <a:r>
                        <a:rPr sz="1100" spc="-10" dirty="0">
                          <a:solidFill>
                            <a:srgbClr val="231F20"/>
                          </a:solidFill>
                          <a:latin typeface="Times New Roman"/>
                          <a:cs typeface="Times New Roman"/>
                        </a:rPr>
                        <a:t> </a:t>
                      </a:r>
                      <a:r>
                        <a:rPr sz="1100" dirty="0">
                          <a:solidFill>
                            <a:srgbClr val="231F20"/>
                          </a:solidFill>
                          <a:latin typeface="Times New Roman"/>
                          <a:cs typeface="Times New Roman"/>
                        </a:rPr>
                        <a:t>considered?</a:t>
                      </a:r>
                      <a:endParaRPr sz="1100">
                        <a:latin typeface="Times New Roman"/>
                        <a:cs typeface="Times New Roman"/>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bl>
          </a:graphicData>
        </a:graphic>
      </p:graphicFrame>
      <p:sp>
        <p:nvSpPr>
          <p:cNvPr id="13" name="object 13"/>
          <p:cNvSpPr/>
          <p:nvPr/>
        </p:nvSpPr>
        <p:spPr>
          <a:xfrm>
            <a:off x="1941957" y="3655326"/>
            <a:ext cx="183515" cy="183515"/>
          </a:xfrm>
          <a:custGeom>
            <a:avLst/>
            <a:gdLst/>
            <a:ahLst/>
            <a:cxnLst/>
            <a:rect l="l" t="t" r="r" b="b"/>
            <a:pathLst>
              <a:path w="183514" h="183514">
                <a:moveTo>
                  <a:pt x="0" y="182981"/>
                </a:moveTo>
                <a:lnTo>
                  <a:pt x="182968" y="182981"/>
                </a:lnTo>
                <a:lnTo>
                  <a:pt x="182968" y="0"/>
                </a:lnTo>
                <a:lnTo>
                  <a:pt x="0" y="0"/>
                </a:lnTo>
                <a:lnTo>
                  <a:pt x="0" y="182981"/>
                </a:lnTo>
                <a:close/>
              </a:path>
            </a:pathLst>
          </a:custGeom>
          <a:ln w="11607">
            <a:solidFill>
              <a:srgbClr val="231F20"/>
            </a:solidFill>
          </a:ln>
        </p:spPr>
        <p:txBody>
          <a:bodyPr wrap="square" lIns="0" tIns="0" rIns="0" bIns="0" rtlCol="0"/>
          <a:lstStyle/>
          <a:p>
            <a:endParaRPr/>
          </a:p>
        </p:txBody>
      </p:sp>
      <p:sp>
        <p:nvSpPr>
          <p:cNvPr id="14" name="object 14"/>
          <p:cNvSpPr/>
          <p:nvPr/>
        </p:nvSpPr>
        <p:spPr>
          <a:xfrm>
            <a:off x="3635705" y="3668610"/>
            <a:ext cx="183515" cy="183515"/>
          </a:xfrm>
          <a:custGeom>
            <a:avLst/>
            <a:gdLst/>
            <a:ahLst/>
            <a:cxnLst/>
            <a:rect l="l" t="t" r="r" b="b"/>
            <a:pathLst>
              <a:path w="183514" h="183514">
                <a:moveTo>
                  <a:pt x="0" y="182956"/>
                </a:moveTo>
                <a:lnTo>
                  <a:pt x="182968" y="182956"/>
                </a:lnTo>
                <a:lnTo>
                  <a:pt x="182968" y="0"/>
                </a:lnTo>
                <a:lnTo>
                  <a:pt x="0" y="0"/>
                </a:lnTo>
                <a:lnTo>
                  <a:pt x="0" y="182956"/>
                </a:lnTo>
                <a:close/>
              </a:path>
            </a:pathLst>
          </a:custGeom>
          <a:ln w="11607">
            <a:solidFill>
              <a:srgbClr val="231F20"/>
            </a:solidFill>
          </a:ln>
        </p:spPr>
        <p:txBody>
          <a:bodyPr wrap="square" lIns="0" tIns="0" rIns="0" bIns="0" rtlCol="0"/>
          <a:lstStyle/>
          <a:p>
            <a:endParaRPr/>
          </a:p>
        </p:txBody>
      </p:sp>
      <p:sp>
        <p:nvSpPr>
          <p:cNvPr id="15" name="object 15"/>
          <p:cNvSpPr/>
          <p:nvPr/>
        </p:nvSpPr>
        <p:spPr>
          <a:xfrm>
            <a:off x="2757932" y="3668610"/>
            <a:ext cx="183515" cy="183515"/>
          </a:xfrm>
          <a:custGeom>
            <a:avLst/>
            <a:gdLst/>
            <a:ahLst/>
            <a:cxnLst/>
            <a:rect l="l" t="t" r="r" b="b"/>
            <a:pathLst>
              <a:path w="183514" h="183514">
                <a:moveTo>
                  <a:pt x="0" y="182956"/>
                </a:moveTo>
                <a:lnTo>
                  <a:pt x="182968" y="182956"/>
                </a:lnTo>
                <a:lnTo>
                  <a:pt x="182968" y="0"/>
                </a:lnTo>
                <a:lnTo>
                  <a:pt x="0" y="0"/>
                </a:lnTo>
                <a:lnTo>
                  <a:pt x="0" y="182956"/>
                </a:lnTo>
                <a:close/>
              </a:path>
            </a:pathLst>
          </a:custGeom>
          <a:ln w="11607">
            <a:solidFill>
              <a:srgbClr val="231F20"/>
            </a:solidFill>
          </a:ln>
        </p:spPr>
        <p:txBody>
          <a:bodyPr wrap="square" lIns="0" tIns="0" rIns="0" bIns="0" rtlCol="0"/>
          <a:lstStyle/>
          <a:p>
            <a:endParaRPr/>
          </a:p>
        </p:txBody>
      </p:sp>
      <p:sp>
        <p:nvSpPr>
          <p:cNvPr id="16" name="object 16"/>
          <p:cNvSpPr/>
          <p:nvPr/>
        </p:nvSpPr>
        <p:spPr>
          <a:xfrm>
            <a:off x="4555578" y="3668610"/>
            <a:ext cx="183515" cy="183515"/>
          </a:xfrm>
          <a:custGeom>
            <a:avLst/>
            <a:gdLst/>
            <a:ahLst/>
            <a:cxnLst/>
            <a:rect l="l" t="t" r="r" b="b"/>
            <a:pathLst>
              <a:path w="183514" h="183514">
                <a:moveTo>
                  <a:pt x="0" y="182956"/>
                </a:moveTo>
                <a:lnTo>
                  <a:pt x="182968" y="182956"/>
                </a:lnTo>
                <a:lnTo>
                  <a:pt x="182968" y="0"/>
                </a:lnTo>
                <a:lnTo>
                  <a:pt x="0" y="0"/>
                </a:lnTo>
                <a:lnTo>
                  <a:pt x="0" y="182956"/>
                </a:lnTo>
                <a:close/>
              </a:path>
            </a:pathLst>
          </a:custGeom>
          <a:ln w="11607">
            <a:solidFill>
              <a:srgbClr val="231F20"/>
            </a:solidFill>
          </a:ln>
        </p:spPr>
        <p:txBody>
          <a:bodyPr wrap="square" lIns="0" tIns="0" rIns="0" bIns="0" rtlCol="0"/>
          <a:lstStyle/>
          <a:p>
            <a:endParaRPr/>
          </a:p>
        </p:txBody>
      </p:sp>
      <p:sp>
        <p:nvSpPr>
          <p:cNvPr id="17" name="object 17"/>
          <p:cNvSpPr/>
          <p:nvPr/>
        </p:nvSpPr>
        <p:spPr>
          <a:xfrm>
            <a:off x="616419" y="4021239"/>
            <a:ext cx="183515" cy="183515"/>
          </a:xfrm>
          <a:custGeom>
            <a:avLst/>
            <a:gdLst/>
            <a:ahLst/>
            <a:cxnLst/>
            <a:rect l="l" t="t" r="r" b="b"/>
            <a:pathLst>
              <a:path w="183515" h="183514">
                <a:moveTo>
                  <a:pt x="0" y="182956"/>
                </a:moveTo>
                <a:lnTo>
                  <a:pt x="182968" y="182956"/>
                </a:lnTo>
                <a:lnTo>
                  <a:pt x="182968" y="0"/>
                </a:lnTo>
                <a:lnTo>
                  <a:pt x="0" y="0"/>
                </a:lnTo>
                <a:lnTo>
                  <a:pt x="0" y="182956"/>
                </a:lnTo>
                <a:close/>
              </a:path>
            </a:pathLst>
          </a:custGeom>
          <a:ln w="11607">
            <a:solidFill>
              <a:srgbClr val="231F20"/>
            </a:solidFill>
          </a:ln>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36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879475"/>
            <a:ext cx="5942330" cy="1402080"/>
          </a:xfrm>
          <a:prstGeom prst="rect">
            <a:avLst/>
          </a:prstGeom>
        </p:spPr>
        <p:txBody>
          <a:bodyPr vert="horz" wrap="square" lIns="0" tIns="12700" rIns="0" bIns="0" rtlCol="0">
            <a:spAutoFit/>
          </a:bodyPr>
          <a:lstStyle/>
          <a:p>
            <a:pPr marL="12700">
              <a:lnSpc>
                <a:spcPct val="100000"/>
              </a:lnSpc>
              <a:spcBef>
                <a:spcPts val="100"/>
              </a:spcBef>
            </a:pPr>
            <a:r>
              <a:rPr sz="1000" b="1" spc="-5" dirty="0">
                <a:solidFill>
                  <a:srgbClr val="231F20"/>
                </a:solidFill>
                <a:latin typeface="Times New Roman"/>
                <a:cs typeface="Times New Roman"/>
              </a:rPr>
              <a:t>Individual </a:t>
            </a:r>
            <a:r>
              <a:rPr sz="1000" b="1" dirty="0">
                <a:solidFill>
                  <a:srgbClr val="231F20"/>
                </a:solidFill>
                <a:latin typeface="Times New Roman"/>
                <a:cs typeface="Times New Roman"/>
              </a:rPr>
              <a:t>authorized </a:t>
            </a:r>
            <a:r>
              <a:rPr sz="1000" b="1" spc="-5" dirty="0">
                <a:solidFill>
                  <a:srgbClr val="231F20"/>
                </a:solidFill>
                <a:latin typeface="Times New Roman"/>
                <a:cs typeface="Times New Roman"/>
              </a:rPr>
              <a:t>to bind respondent to</a:t>
            </a:r>
            <a:r>
              <a:rPr sz="1000" b="1" spc="0" dirty="0">
                <a:solidFill>
                  <a:srgbClr val="231F20"/>
                </a:solidFill>
                <a:latin typeface="Times New Roman"/>
                <a:cs typeface="Times New Roman"/>
              </a:rPr>
              <a:t> </a:t>
            </a:r>
            <a:r>
              <a:rPr sz="1000" b="1" dirty="0">
                <a:solidFill>
                  <a:srgbClr val="231F20"/>
                </a:solidFill>
                <a:latin typeface="Times New Roman"/>
                <a:cs typeface="Times New Roman"/>
              </a:rPr>
              <a:t>contract:</a:t>
            </a:r>
            <a:endParaRPr sz="1000">
              <a:latin typeface="Times New Roman"/>
              <a:cs typeface="Times New Roman"/>
            </a:endParaRPr>
          </a:p>
          <a:p>
            <a:pPr marL="12700">
              <a:lnSpc>
                <a:spcPct val="100000"/>
              </a:lnSpc>
              <a:tabLst>
                <a:tab pos="5928360" algn="l"/>
              </a:tabLst>
            </a:pPr>
            <a:r>
              <a:rPr sz="1000" spc="-10" dirty="0">
                <a:solidFill>
                  <a:srgbClr val="231F20"/>
                </a:solidFill>
                <a:latin typeface="Times New Roman"/>
                <a:cs typeface="Times New Roman"/>
              </a:rPr>
              <a:t>Name/Title:</a:t>
            </a:r>
            <a:r>
              <a:rPr sz="1000" u="sng" spc="-10" dirty="0">
                <a:solidFill>
                  <a:srgbClr val="231F20"/>
                </a:solidFill>
                <a:uFill>
                  <a:solidFill>
                    <a:srgbClr val="000000"/>
                  </a:solidFill>
                </a:uFill>
                <a:latin typeface="Times New Roman"/>
                <a:cs typeface="Times New Roman"/>
              </a:rPr>
              <a:t> 	</a:t>
            </a:r>
            <a:endParaRPr sz="1000">
              <a:latin typeface="Times New Roman"/>
              <a:cs typeface="Times New Roman"/>
            </a:endParaRPr>
          </a:p>
          <a:p>
            <a:pPr marL="12700">
              <a:lnSpc>
                <a:spcPct val="100000"/>
              </a:lnSpc>
              <a:spcBef>
                <a:spcPts val="359"/>
              </a:spcBef>
              <a:tabLst>
                <a:tab pos="2525395" algn="l"/>
                <a:tab pos="2743200" algn="l"/>
                <a:tab pos="5928360" algn="l"/>
              </a:tabLst>
            </a:pPr>
            <a:r>
              <a:rPr sz="1000" spc="-10" dirty="0">
                <a:solidFill>
                  <a:srgbClr val="231F20"/>
                </a:solidFill>
                <a:latin typeface="Times New Roman"/>
                <a:cs typeface="Times New Roman"/>
              </a:rPr>
              <a:t>Telephone:</a:t>
            </a:r>
            <a:r>
              <a:rPr sz="1000" u="sng" spc="-10" dirty="0">
                <a:solidFill>
                  <a:srgbClr val="231F20"/>
                </a:solidFill>
                <a:uFill>
                  <a:solidFill>
                    <a:srgbClr val="000000"/>
                  </a:solidFill>
                </a:uFill>
                <a:latin typeface="Times New Roman"/>
                <a:cs typeface="Times New Roman"/>
              </a:rPr>
              <a:t> 	</a:t>
            </a:r>
            <a:r>
              <a:rPr sz="1000" spc="-10" dirty="0">
                <a:solidFill>
                  <a:srgbClr val="231F20"/>
                </a:solidFill>
                <a:latin typeface="Times New Roman"/>
                <a:cs typeface="Times New Roman"/>
              </a:rPr>
              <a:t>	</a:t>
            </a:r>
            <a:r>
              <a:rPr sz="1000" spc="-5" dirty="0">
                <a:solidFill>
                  <a:srgbClr val="231F20"/>
                </a:solidFill>
                <a:latin typeface="Times New Roman"/>
                <a:cs typeface="Times New Roman"/>
              </a:rPr>
              <a:t>E-mail:</a:t>
            </a:r>
            <a:r>
              <a:rPr sz="1000" u="sng" dirty="0">
                <a:solidFill>
                  <a:srgbClr val="231F20"/>
                </a:solidFill>
                <a:uFill>
                  <a:solidFill>
                    <a:srgbClr val="000000"/>
                  </a:solidFill>
                </a:uFill>
                <a:latin typeface="Times New Roman"/>
                <a:cs typeface="Times New Roman"/>
              </a:rPr>
              <a:t> 	</a:t>
            </a:r>
            <a:endParaRPr sz="1000">
              <a:latin typeface="Times New Roman"/>
              <a:cs typeface="Times New Roman"/>
            </a:endParaRPr>
          </a:p>
          <a:p>
            <a:pPr>
              <a:lnSpc>
                <a:spcPct val="100000"/>
              </a:lnSpc>
            </a:pPr>
            <a:endParaRPr sz="1100">
              <a:latin typeface="Times New Roman"/>
              <a:cs typeface="Times New Roman"/>
            </a:endParaRPr>
          </a:p>
          <a:p>
            <a:pPr marL="12700">
              <a:lnSpc>
                <a:spcPct val="100000"/>
              </a:lnSpc>
              <a:spcBef>
                <a:spcPts val="655"/>
              </a:spcBef>
            </a:pPr>
            <a:r>
              <a:rPr sz="1000" spc="-5" dirty="0">
                <a:solidFill>
                  <a:srgbClr val="231F20"/>
                </a:solidFill>
                <a:latin typeface="Times New Roman"/>
                <a:cs typeface="Times New Roman"/>
              </a:rPr>
              <a:t>Point </a:t>
            </a:r>
            <a:r>
              <a:rPr sz="1000" dirty="0">
                <a:solidFill>
                  <a:srgbClr val="231F20"/>
                </a:solidFill>
                <a:latin typeface="Times New Roman"/>
                <a:cs typeface="Times New Roman"/>
              </a:rPr>
              <a:t>of contact information </a:t>
            </a:r>
            <a:r>
              <a:rPr sz="1000" spc="-5" dirty="0">
                <a:solidFill>
                  <a:srgbClr val="231F20"/>
                </a:solidFill>
                <a:latin typeface="Times New Roman"/>
                <a:cs typeface="Times New Roman"/>
              </a:rPr>
              <a:t>for </a:t>
            </a:r>
            <a:r>
              <a:rPr sz="1000" dirty="0">
                <a:solidFill>
                  <a:srgbClr val="231F20"/>
                </a:solidFill>
                <a:latin typeface="Times New Roman"/>
                <a:cs typeface="Times New Roman"/>
              </a:rPr>
              <a:t>this RFQ </a:t>
            </a:r>
            <a:r>
              <a:rPr sz="1000" spc="-5" dirty="0">
                <a:solidFill>
                  <a:srgbClr val="231F20"/>
                </a:solidFill>
                <a:latin typeface="Times New Roman"/>
                <a:cs typeface="Times New Roman"/>
              </a:rPr>
              <a:t>(if </a:t>
            </a:r>
            <a:r>
              <a:rPr sz="1000" spc="-10" dirty="0">
                <a:solidFill>
                  <a:srgbClr val="231F20"/>
                </a:solidFill>
                <a:latin typeface="Times New Roman"/>
                <a:cs typeface="Times New Roman"/>
              </a:rPr>
              <a:t>different </a:t>
            </a:r>
            <a:r>
              <a:rPr sz="1000" spc="-5" dirty="0">
                <a:solidFill>
                  <a:srgbClr val="231F20"/>
                </a:solidFill>
                <a:latin typeface="Times New Roman"/>
                <a:cs typeface="Times New Roman"/>
              </a:rPr>
              <a:t>from </a:t>
            </a:r>
            <a:r>
              <a:rPr sz="1000" dirty="0">
                <a:solidFill>
                  <a:srgbClr val="231F20"/>
                </a:solidFill>
                <a:latin typeface="Times New Roman"/>
                <a:cs typeface="Times New Roman"/>
              </a:rPr>
              <a:t>authorized</a:t>
            </a:r>
            <a:r>
              <a:rPr sz="1000" spc="10" dirty="0">
                <a:solidFill>
                  <a:srgbClr val="231F20"/>
                </a:solidFill>
                <a:latin typeface="Times New Roman"/>
                <a:cs typeface="Times New Roman"/>
              </a:rPr>
              <a:t> </a:t>
            </a:r>
            <a:r>
              <a:rPr sz="1000" dirty="0">
                <a:solidFill>
                  <a:srgbClr val="231F20"/>
                </a:solidFill>
                <a:latin typeface="Times New Roman"/>
                <a:cs typeface="Times New Roman"/>
              </a:rPr>
              <a:t>individual):</a:t>
            </a:r>
            <a:endParaRPr sz="1000">
              <a:latin typeface="Times New Roman"/>
              <a:cs typeface="Times New Roman"/>
            </a:endParaRPr>
          </a:p>
          <a:p>
            <a:pPr>
              <a:lnSpc>
                <a:spcPct val="100000"/>
              </a:lnSpc>
              <a:spcBef>
                <a:spcPts val="20"/>
              </a:spcBef>
            </a:pPr>
            <a:endParaRPr sz="850">
              <a:latin typeface="Times New Roman"/>
              <a:cs typeface="Times New Roman"/>
            </a:endParaRPr>
          </a:p>
          <a:p>
            <a:pPr marL="12700">
              <a:lnSpc>
                <a:spcPct val="100000"/>
              </a:lnSpc>
              <a:tabLst>
                <a:tab pos="5928360" algn="l"/>
              </a:tabLst>
            </a:pPr>
            <a:r>
              <a:rPr sz="1000" spc="-10" dirty="0">
                <a:solidFill>
                  <a:srgbClr val="231F20"/>
                </a:solidFill>
                <a:latin typeface="Times New Roman"/>
                <a:cs typeface="Times New Roman"/>
              </a:rPr>
              <a:t>Name/Title:</a:t>
            </a:r>
            <a:r>
              <a:rPr sz="1000" u="sng" spc="-10" dirty="0">
                <a:solidFill>
                  <a:srgbClr val="231F20"/>
                </a:solidFill>
                <a:uFill>
                  <a:solidFill>
                    <a:srgbClr val="000000"/>
                  </a:solidFill>
                </a:uFill>
                <a:latin typeface="Times New Roman"/>
                <a:cs typeface="Times New Roman"/>
              </a:rPr>
              <a:t> 	</a:t>
            </a:r>
            <a:endParaRPr sz="1000">
              <a:latin typeface="Times New Roman"/>
              <a:cs typeface="Times New Roman"/>
            </a:endParaRPr>
          </a:p>
          <a:p>
            <a:pPr marL="12700">
              <a:lnSpc>
                <a:spcPct val="100000"/>
              </a:lnSpc>
              <a:spcBef>
                <a:spcPts val="360"/>
              </a:spcBef>
              <a:tabLst>
                <a:tab pos="2525395" algn="l"/>
                <a:tab pos="2743200" algn="l"/>
                <a:tab pos="5928360" algn="l"/>
              </a:tabLst>
            </a:pPr>
            <a:r>
              <a:rPr sz="1000" spc="-10" dirty="0">
                <a:solidFill>
                  <a:srgbClr val="231F20"/>
                </a:solidFill>
                <a:latin typeface="Times New Roman"/>
                <a:cs typeface="Times New Roman"/>
              </a:rPr>
              <a:t>Telephone:</a:t>
            </a:r>
            <a:r>
              <a:rPr sz="1000" u="sng" spc="-10" dirty="0">
                <a:solidFill>
                  <a:srgbClr val="231F20"/>
                </a:solidFill>
                <a:uFill>
                  <a:solidFill>
                    <a:srgbClr val="000000"/>
                  </a:solidFill>
                </a:uFill>
                <a:latin typeface="Times New Roman"/>
                <a:cs typeface="Times New Roman"/>
              </a:rPr>
              <a:t> 	</a:t>
            </a:r>
            <a:r>
              <a:rPr sz="1000" spc="-10" dirty="0">
                <a:solidFill>
                  <a:srgbClr val="231F20"/>
                </a:solidFill>
                <a:latin typeface="Times New Roman"/>
                <a:cs typeface="Times New Roman"/>
              </a:rPr>
              <a:t>	</a:t>
            </a:r>
            <a:r>
              <a:rPr sz="1000" spc="-5" dirty="0">
                <a:solidFill>
                  <a:srgbClr val="231F20"/>
                </a:solidFill>
                <a:latin typeface="Times New Roman"/>
                <a:cs typeface="Times New Roman"/>
              </a:rPr>
              <a:t>E-mail:</a:t>
            </a:r>
            <a:r>
              <a:rPr sz="1000" u="sng" dirty="0">
                <a:solidFill>
                  <a:srgbClr val="231F20"/>
                </a:solidFill>
                <a:uFill>
                  <a:solidFill>
                    <a:srgbClr val="000000"/>
                  </a:solidFill>
                </a:uFill>
                <a:latin typeface="Times New Roman"/>
                <a:cs typeface="Times New Roman"/>
              </a:rPr>
              <a:t> 	</a:t>
            </a:r>
            <a:endParaRPr sz="1000">
              <a:latin typeface="Times New Roman"/>
              <a:cs typeface="Times New Roman"/>
            </a:endParaRPr>
          </a:p>
        </p:txBody>
      </p:sp>
      <p:graphicFrame>
        <p:nvGraphicFramePr>
          <p:cNvPr id="4" name="object 4"/>
          <p:cNvGraphicFramePr>
            <a:graphicFrameLocks noGrp="1"/>
          </p:cNvGraphicFramePr>
          <p:nvPr/>
        </p:nvGraphicFramePr>
        <p:xfrm>
          <a:off x="635000" y="2643014"/>
          <a:ext cx="5854700" cy="691515"/>
        </p:xfrm>
        <a:graphic>
          <a:graphicData uri="http://schemas.openxmlformats.org/drawingml/2006/table">
            <a:tbl>
              <a:tblPr firstRow="1" bandRow="1">
                <a:tableStyleId>{2D5ABB26-0587-4C30-8999-92F81FD0307C}</a:tableStyleId>
              </a:tblPr>
              <a:tblGrid>
                <a:gridCol w="4128135">
                  <a:extLst>
                    <a:ext uri="{9D8B030D-6E8A-4147-A177-3AD203B41FA5}">
                      <a16:colId xmlns:a16="http://schemas.microsoft.com/office/drawing/2014/main" val="20000"/>
                    </a:ext>
                  </a:extLst>
                </a:gridCol>
                <a:gridCol w="1122680">
                  <a:extLst>
                    <a:ext uri="{9D8B030D-6E8A-4147-A177-3AD203B41FA5}">
                      <a16:colId xmlns:a16="http://schemas.microsoft.com/office/drawing/2014/main" val="20001"/>
                    </a:ext>
                  </a:extLst>
                </a:gridCol>
                <a:gridCol w="604520">
                  <a:extLst>
                    <a:ext uri="{9D8B030D-6E8A-4147-A177-3AD203B41FA5}">
                      <a16:colId xmlns:a16="http://schemas.microsoft.com/office/drawing/2014/main" val="20002"/>
                    </a:ext>
                  </a:extLst>
                </a:gridCol>
              </a:tblGrid>
              <a:tr h="215900">
                <a:tc>
                  <a:txBody>
                    <a:bodyPr/>
                    <a:lstStyle/>
                    <a:p>
                      <a:pPr marL="127000">
                        <a:lnSpc>
                          <a:spcPts val="1090"/>
                        </a:lnSpc>
                      </a:pPr>
                      <a:r>
                        <a:rPr sz="1000" b="1" spc="-5" dirty="0">
                          <a:solidFill>
                            <a:srgbClr val="231F20"/>
                          </a:solidFill>
                          <a:latin typeface="Times New Roman"/>
                          <a:cs typeface="Times New Roman"/>
                        </a:rPr>
                        <a:t>Respondent </a:t>
                      </a:r>
                      <a:r>
                        <a:rPr sz="1000" b="1" dirty="0">
                          <a:solidFill>
                            <a:srgbClr val="231F20"/>
                          </a:solidFill>
                          <a:latin typeface="Times New Roman"/>
                          <a:cs typeface="Times New Roman"/>
                        </a:rPr>
                        <a:t>Historically </a:t>
                      </a:r>
                      <a:r>
                        <a:rPr sz="1000" b="1" spc="-5" dirty="0">
                          <a:solidFill>
                            <a:srgbClr val="231F20"/>
                          </a:solidFill>
                          <a:latin typeface="Times New Roman"/>
                          <a:cs typeface="Times New Roman"/>
                        </a:rPr>
                        <a:t>Underutilized </a:t>
                      </a:r>
                      <a:r>
                        <a:rPr sz="1000" b="1" dirty="0">
                          <a:solidFill>
                            <a:srgbClr val="231F20"/>
                          </a:solidFill>
                          <a:latin typeface="Times New Roman"/>
                          <a:cs typeface="Times New Roman"/>
                        </a:rPr>
                        <a:t>Business </a:t>
                      </a:r>
                      <a:r>
                        <a:rPr sz="1000" b="1" spc="-5" dirty="0">
                          <a:solidFill>
                            <a:srgbClr val="231F20"/>
                          </a:solidFill>
                          <a:latin typeface="Times New Roman"/>
                          <a:cs typeface="Times New Roman"/>
                        </a:rPr>
                        <a:t>(HUB)</a:t>
                      </a:r>
                      <a:r>
                        <a:rPr sz="1000" b="1" spc="-25" dirty="0">
                          <a:solidFill>
                            <a:srgbClr val="231F20"/>
                          </a:solidFill>
                          <a:latin typeface="Times New Roman"/>
                          <a:cs typeface="Times New Roman"/>
                        </a:rPr>
                        <a:t> </a:t>
                      </a:r>
                      <a:r>
                        <a:rPr sz="1000" b="1" spc="-5" dirty="0">
                          <a:solidFill>
                            <a:srgbClr val="231F20"/>
                          </a:solidFill>
                          <a:latin typeface="Times New Roman"/>
                          <a:cs typeface="Times New Roman"/>
                        </a:rPr>
                        <a:t>Declaration</a:t>
                      </a:r>
                      <a:endParaRPr sz="10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extLst>
                  <a:ext uri="{0D108BD9-81ED-4DB2-BD59-A6C34878D82A}">
                    <a16:rowId xmlns:a16="http://schemas.microsoft.com/office/drawing/2014/main" val="10000"/>
                  </a:ext>
                </a:extLst>
              </a:tr>
              <a:tr h="474345">
                <a:tc>
                  <a:txBody>
                    <a:bodyPr/>
                    <a:lstStyle/>
                    <a:p>
                      <a:pPr marL="127000" marR="825500">
                        <a:lnSpc>
                          <a:spcPts val="1019"/>
                        </a:lnSpc>
                        <a:spcBef>
                          <a:spcPts val="670"/>
                        </a:spcBef>
                      </a:pPr>
                      <a:r>
                        <a:rPr sz="1000" spc="-5" dirty="0">
                          <a:solidFill>
                            <a:srgbClr val="231F20"/>
                          </a:solidFill>
                          <a:latin typeface="Times New Roman"/>
                          <a:cs typeface="Times New Roman"/>
                        </a:rPr>
                        <a:t>Are </a:t>
                      </a:r>
                      <a:r>
                        <a:rPr sz="1000" dirty="0">
                          <a:solidFill>
                            <a:srgbClr val="231F20"/>
                          </a:solidFill>
                          <a:latin typeface="Times New Roman"/>
                          <a:cs typeface="Times New Roman"/>
                        </a:rPr>
                        <a:t>you </a:t>
                      </a:r>
                      <a:r>
                        <a:rPr sz="1000" spc="-10" dirty="0">
                          <a:solidFill>
                            <a:srgbClr val="231F20"/>
                          </a:solidFill>
                          <a:latin typeface="Times New Roman"/>
                          <a:cs typeface="Times New Roman"/>
                        </a:rPr>
                        <a:t>certified </a:t>
                      </a:r>
                      <a:r>
                        <a:rPr sz="1000" dirty="0">
                          <a:solidFill>
                            <a:srgbClr val="231F20"/>
                          </a:solidFill>
                          <a:latin typeface="Times New Roman"/>
                          <a:cs typeface="Times New Roman"/>
                        </a:rPr>
                        <a:t>as a </a:t>
                      </a:r>
                      <a:r>
                        <a:rPr sz="1000" spc="-5" dirty="0">
                          <a:solidFill>
                            <a:srgbClr val="231F20"/>
                          </a:solidFill>
                          <a:latin typeface="Times New Roman"/>
                          <a:cs typeface="Times New Roman"/>
                        </a:rPr>
                        <a:t>HUB </a:t>
                      </a:r>
                      <a:r>
                        <a:rPr sz="1000" dirty="0">
                          <a:solidFill>
                            <a:srgbClr val="231F20"/>
                          </a:solidFill>
                          <a:latin typeface="Times New Roman"/>
                          <a:cs typeface="Times New Roman"/>
                        </a:rPr>
                        <a:t>or a </a:t>
                      </a:r>
                      <a:r>
                        <a:rPr sz="1000" spc="-5" dirty="0">
                          <a:solidFill>
                            <a:srgbClr val="231F20"/>
                          </a:solidFill>
                          <a:latin typeface="Times New Roman"/>
                          <a:cs typeface="Times New Roman"/>
                        </a:rPr>
                        <a:t>Minority </a:t>
                      </a:r>
                      <a:r>
                        <a:rPr sz="1000" dirty="0">
                          <a:solidFill>
                            <a:srgbClr val="231F20"/>
                          </a:solidFill>
                          <a:latin typeface="Times New Roman"/>
                          <a:cs typeface="Times New Roman"/>
                        </a:rPr>
                        <a:t>Business Enterprise/  </a:t>
                      </a:r>
                      <a:r>
                        <a:rPr sz="1000" spc="-20" dirty="0">
                          <a:solidFill>
                            <a:srgbClr val="231F20"/>
                          </a:solidFill>
                          <a:latin typeface="Times New Roman"/>
                          <a:cs typeface="Times New Roman"/>
                        </a:rPr>
                        <a:t>Women </a:t>
                      </a:r>
                      <a:r>
                        <a:rPr sz="1000" dirty="0">
                          <a:solidFill>
                            <a:srgbClr val="231F20"/>
                          </a:solidFill>
                          <a:latin typeface="Times New Roman"/>
                          <a:cs typeface="Times New Roman"/>
                        </a:rPr>
                        <a:t>Business Enterprise/Disability Business Enterprise  </a:t>
                      </a:r>
                      <a:r>
                        <a:rPr sz="1000" spc="-5" dirty="0">
                          <a:solidFill>
                            <a:srgbClr val="231F20"/>
                          </a:solidFill>
                          <a:latin typeface="Times New Roman"/>
                          <a:cs typeface="Times New Roman"/>
                        </a:rPr>
                        <a:t>source?</a:t>
                      </a:r>
                      <a:endParaRPr sz="1000">
                        <a:latin typeface="Times New Roman"/>
                        <a:cs typeface="Times New Roman"/>
                      </a:endParaRPr>
                    </a:p>
                  </a:txBody>
                  <a:tcPr marL="0" marR="0" marT="85090" marB="0"/>
                </a:tc>
                <a:tc>
                  <a:txBody>
                    <a:bodyPr/>
                    <a:lstStyle/>
                    <a:p>
                      <a:pPr marR="97155" algn="r">
                        <a:lnSpc>
                          <a:spcPct val="100000"/>
                        </a:lnSpc>
                        <a:spcBef>
                          <a:spcPts val="484"/>
                        </a:spcBef>
                      </a:pPr>
                      <a:r>
                        <a:rPr sz="1000" spc="-105" dirty="0">
                          <a:solidFill>
                            <a:srgbClr val="231F20"/>
                          </a:solidFill>
                          <a:latin typeface="Times New Roman"/>
                          <a:cs typeface="Times New Roman"/>
                        </a:rPr>
                        <a:t>Y</a:t>
                      </a:r>
                      <a:r>
                        <a:rPr sz="1000" spc="-5" dirty="0">
                          <a:solidFill>
                            <a:srgbClr val="231F20"/>
                          </a:solidFill>
                          <a:latin typeface="Times New Roman"/>
                          <a:cs typeface="Times New Roman"/>
                        </a:rPr>
                        <a:t>e</a:t>
                      </a:r>
                      <a:r>
                        <a:rPr sz="1000" dirty="0">
                          <a:solidFill>
                            <a:srgbClr val="231F20"/>
                          </a:solidFill>
                          <a:latin typeface="Times New Roman"/>
                          <a:cs typeface="Times New Roman"/>
                        </a:rPr>
                        <a:t>s</a:t>
                      </a:r>
                      <a:endParaRPr sz="1000">
                        <a:latin typeface="Times New Roman"/>
                        <a:cs typeface="Times New Roman"/>
                      </a:endParaRPr>
                    </a:p>
                  </a:txBody>
                  <a:tcPr marL="0" marR="0" marT="61594" marB="0"/>
                </a:tc>
                <a:tc>
                  <a:txBody>
                    <a:bodyPr/>
                    <a:lstStyle/>
                    <a:p>
                      <a:pPr marL="320675">
                        <a:lnSpc>
                          <a:spcPct val="100000"/>
                        </a:lnSpc>
                        <a:spcBef>
                          <a:spcPts val="484"/>
                        </a:spcBef>
                      </a:pPr>
                      <a:r>
                        <a:rPr sz="1000" spc="-5" dirty="0">
                          <a:solidFill>
                            <a:srgbClr val="231F20"/>
                          </a:solidFill>
                          <a:latin typeface="Times New Roman"/>
                          <a:cs typeface="Times New Roman"/>
                        </a:rPr>
                        <a:t>No</a:t>
                      </a:r>
                      <a:endParaRPr sz="1000">
                        <a:latin typeface="Times New Roman"/>
                        <a:cs typeface="Times New Roman"/>
                      </a:endParaRPr>
                    </a:p>
                  </a:txBody>
                  <a:tcPr marL="0" marR="0" marT="61594" marB="0"/>
                </a:tc>
                <a:extLst>
                  <a:ext uri="{0D108BD9-81ED-4DB2-BD59-A6C34878D82A}">
                    <a16:rowId xmlns:a16="http://schemas.microsoft.com/office/drawing/2014/main" val="10001"/>
                  </a:ext>
                </a:extLst>
              </a:tr>
            </a:tbl>
          </a:graphicData>
        </a:graphic>
      </p:graphicFrame>
      <p:sp>
        <p:nvSpPr>
          <p:cNvPr id="5" name="object 5"/>
          <p:cNvSpPr txBox="1"/>
          <p:nvPr/>
        </p:nvSpPr>
        <p:spPr>
          <a:xfrm>
            <a:off x="787400" y="3598759"/>
            <a:ext cx="6216650" cy="330200"/>
          </a:xfrm>
          <a:prstGeom prst="rect">
            <a:avLst/>
          </a:prstGeom>
        </p:spPr>
        <p:txBody>
          <a:bodyPr vert="horz" wrap="square" lIns="0" tIns="12700" rIns="0" bIns="0" rtlCol="0">
            <a:spAutoFit/>
          </a:bodyPr>
          <a:lstStyle/>
          <a:p>
            <a:pPr marL="12700" marR="5080">
              <a:lnSpc>
                <a:spcPct val="100000"/>
              </a:lnSpc>
              <a:spcBef>
                <a:spcPts val="100"/>
              </a:spcBef>
            </a:pPr>
            <a:r>
              <a:rPr sz="1000" b="1" spc="-5" dirty="0">
                <a:solidFill>
                  <a:srgbClr val="231F20"/>
                </a:solidFill>
                <a:latin typeface="Times New Roman"/>
                <a:cs typeface="Times New Roman"/>
              </a:rPr>
              <a:t>Important: </a:t>
            </a:r>
            <a:r>
              <a:rPr sz="1000" dirty="0">
                <a:solidFill>
                  <a:srgbClr val="231F20"/>
                </a:solidFill>
                <a:latin typeface="Times New Roman"/>
                <a:cs typeface="Times New Roman"/>
              </a:rPr>
              <a:t>The proposer/respondent must </a:t>
            </a:r>
            <a:r>
              <a:rPr sz="1000" spc="-5" dirty="0">
                <a:solidFill>
                  <a:srgbClr val="231F20"/>
                </a:solidFill>
                <a:latin typeface="Times New Roman"/>
                <a:cs typeface="Times New Roman"/>
              </a:rPr>
              <a:t>respond </a:t>
            </a:r>
            <a:r>
              <a:rPr sz="1000" dirty="0">
                <a:solidFill>
                  <a:srgbClr val="231F20"/>
                </a:solidFill>
                <a:latin typeface="Times New Roman"/>
                <a:cs typeface="Times New Roman"/>
              </a:rPr>
              <a:t>to all questions. The proposer/respondent may attach additional </a:t>
            </a:r>
            <a:r>
              <a:rPr sz="1000" spc="-5" dirty="0">
                <a:solidFill>
                  <a:srgbClr val="231F20"/>
                </a:solidFill>
                <a:latin typeface="Times New Roman"/>
                <a:cs typeface="Times New Roman"/>
              </a:rPr>
              <a:t>docu-  </a:t>
            </a:r>
            <a:r>
              <a:rPr sz="1000" dirty="0">
                <a:solidFill>
                  <a:srgbClr val="231F20"/>
                </a:solidFill>
                <a:latin typeface="Times New Roman"/>
                <a:cs typeface="Times New Roman"/>
              </a:rPr>
              <a:t>ments to the questionnaire to provide additional</a:t>
            </a:r>
            <a:r>
              <a:rPr sz="1000" spc="-10" dirty="0">
                <a:solidFill>
                  <a:srgbClr val="231F20"/>
                </a:solidFill>
                <a:latin typeface="Times New Roman"/>
                <a:cs typeface="Times New Roman"/>
              </a:rPr>
              <a:t> </a:t>
            </a:r>
            <a:r>
              <a:rPr sz="1000" dirty="0">
                <a:solidFill>
                  <a:srgbClr val="231F20"/>
                </a:solidFill>
                <a:latin typeface="Times New Roman"/>
                <a:cs typeface="Times New Roman"/>
              </a:rPr>
              <a:t>details.</a:t>
            </a:r>
            <a:endParaRPr sz="1000">
              <a:latin typeface="Times New Roman"/>
              <a:cs typeface="Times New Roman"/>
            </a:endParaRPr>
          </a:p>
        </p:txBody>
      </p:sp>
      <p:sp>
        <p:nvSpPr>
          <p:cNvPr id="6" name="object 6"/>
          <p:cNvSpPr txBox="1"/>
          <p:nvPr/>
        </p:nvSpPr>
        <p:spPr>
          <a:xfrm>
            <a:off x="673100" y="4741759"/>
            <a:ext cx="174625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imes New Roman"/>
                <a:cs typeface="Times New Roman"/>
              </a:rPr>
              <a:t>Authorized </a:t>
            </a:r>
            <a:r>
              <a:rPr sz="1000" dirty="0">
                <a:solidFill>
                  <a:srgbClr val="231F20"/>
                </a:solidFill>
                <a:latin typeface="Times New Roman"/>
                <a:cs typeface="Times New Roman"/>
              </a:rPr>
              <a:t>Respondent</a:t>
            </a:r>
            <a:r>
              <a:rPr sz="1000" spc="-70" dirty="0">
                <a:solidFill>
                  <a:srgbClr val="231F20"/>
                </a:solidFill>
                <a:latin typeface="Times New Roman"/>
                <a:cs typeface="Times New Roman"/>
              </a:rPr>
              <a:t> </a:t>
            </a:r>
            <a:r>
              <a:rPr sz="1000" spc="-5" dirty="0">
                <a:solidFill>
                  <a:srgbClr val="231F20"/>
                </a:solidFill>
                <a:latin typeface="Times New Roman"/>
                <a:cs typeface="Times New Roman"/>
              </a:rPr>
              <a:t>Signature</a:t>
            </a:r>
            <a:endParaRPr sz="1000">
              <a:latin typeface="Times New Roman"/>
              <a:cs typeface="Times New Roman"/>
            </a:endParaRPr>
          </a:p>
        </p:txBody>
      </p:sp>
      <p:sp>
        <p:nvSpPr>
          <p:cNvPr id="7" name="object 7"/>
          <p:cNvSpPr txBox="1"/>
          <p:nvPr/>
        </p:nvSpPr>
        <p:spPr>
          <a:xfrm>
            <a:off x="3530600" y="4741759"/>
            <a:ext cx="26543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Times New Roman"/>
                <a:cs typeface="Times New Roman"/>
              </a:rPr>
              <a:t>Date</a:t>
            </a:r>
            <a:endParaRPr sz="1000">
              <a:latin typeface="Times New Roman"/>
              <a:cs typeface="Times New Roman"/>
            </a:endParaRPr>
          </a:p>
        </p:txBody>
      </p:sp>
      <p:sp>
        <p:nvSpPr>
          <p:cNvPr id="8" name="object 8"/>
          <p:cNvSpPr/>
          <p:nvPr/>
        </p:nvSpPr>
        <p:spPr>
          <a:xfrm>
            <a:off x="5377903" y="2933903"/>
            <a:ext cx="183515" cy="183515"/>
          </a:xfrm>
          <a:custGeom>
            <a:avLst/>
            <a:gdLst/>
            <a:ahLst/>
            <a:cxnLst/>
            <a:rect l="l" t="t" r="r" b="b"/>
            <a:pathLst>
              <a:path w="183514" h="183514">
                <a:moveTo>
                  <a:pt x="0" y="182981"/>
                </a:moveTo>
                <a:lnTo>
                  <a:pt x="182968" y="182981"/>
                </a:lnTo>
                <a:lnTo>
                  <a:pt x="182968" y="0"/>
                </a:lnTo>
                <a:lnTo>
                  <a:pt x="0" y="0"/>
                </a:lnTo>
                <a:lnTo>
                  <a:pt x="0" y="182981"/>
                </a:lnTo>
                <a:close/>
              </a:path>
            </a:pathLst>
          </a:custGeom>
          <a:ln w="11607">
            <a:solidFill>
              <a:srgbClr val="231F20"/>
            </a:solidFill>
          </a:ln>
        </p:spPr>
        <p:txBody>
          <a:bodyPr wrap="square" lIns="0" tIns="0" rIns="0" bIns="0" rtlCol="0"/>
          <a:lstStyle/>
          <a:p>
            <a:endParaRPr/>
          </a:p>
        </p:txBody>
      </p:sp>
      <p:sp>
        <p:nvSpPr>
          <p:cNvPr id="9" name="object 9"/>
          <p:cNvSpPr/>
          <p:nvPr/>
        </p:nvSpPr>
        <p:spPr>
          <a:xfrm>
            <a:off x="5995123" y="2933903"/>
            <a:ext cx="183515" cy="183515"/>
          </a:xfrm>
          <a:custGeom>
            <a:avLst/>
            <a:gdLst/>
            <a:ahLst/>
            <a:cxnLst/>
            <a:rect l="l" t="t" r="r" b="b"/>
            <a:pathLst>
              <a:path w="183514" h="183514">
                <a:moveTo>
                  <a:pt x="0" y="182981"/>
                </a:moveTo>
                <a:lnTo>
                  <a:pt x="182968" y="182981"/>
                </a:lnTo>
                <a:lnTo>
                  <a:pt x="182968" y="0"/>
                </a:lnTo>
                <a:lnTo>
                  <a:pt x="0" y="0"/>
                </a:lnTo>
                <a:lnTo>
                  <a:pt x="0" y="182981"/>
                </a:lnTo>
                <a:close/>
              </a:path>
            </a:pathLst>
          </a:custGeom>
          <a:ln w="11607">
            <a:solidFill>
              <a:srgbClr val="231F20"/>
            </a:solidFill>
          </a:ln>
        </p:spPr>
        <p:txBody>
          <a:bodyPr wrap="square" lIns="0" tIns="0" rIns="0" bIns="0" rtlCol="0"/>
          <a:lstStyle/>
          <a:p>
            <a:endParaRPr/>
          </a:p>
        </p:txBody>
      </p:sp>
      <p:sp>
        <p:nvSpPr>
          <p:cNvPr id="10" name="object 10"/>
          <p:cNvSpPr/>
          <p:nvPr/>
        </p:nvSpPr>
        <p:spPr>
          <a:xfrm>
            <a:off x="685800" y="4618112"/>
            <a:ext cx="2011680" cy="0"/>
          </a:xfrm>
          <a:custGeom>
            <a:avLst/>
            <a:gdLst/>
            <a:ahLst/>
            <a:cxnLst/>
            <a:rect l="l" t="t" r="r" b="b"/>
            <a:pathLst>
              <a:path w="2011680">
                <a:moveTo>
                  <a:pt x="0" y="0"/>
                </a:moveTo>
                <a:lnTo>
                  <a:pt x="2011680" y="0"/>
                </a:lnTo>
              </a:path>
            </a:pathLst>
          </a:custGeom>
          <a:ln w="6350">
            <a:solidFill>
              <a:srgbClr val="231F20"/>
            </a:solidFill>
          </a:ln>
        </p:spPr>
        <p:txBody>
          <a:bodyPr wrap="square" lIns="0" tIns="0" rIns="0" bIns="0" rtlCol="0"/>
          <a:lstStyle/>
          <a:p>
            <a:endParaRPr/>
          </a:p>
        </p:txBody>
      </p:sp>
      <p:sp>
        <p:nvSpPr>
          <p:cNvPr id="11" name="object 11"/>
          <p:cNvSpPr/>
          <p:nvPr/>
        </p:nvSpPr>
        <p:spPr>
          <a:xfrm>
            <a:off x="3523616" y="4618112"/>
            <a:ext cx="2011680" cy="0"/>
          </a:xfrm>
          <a:custGeom>
            <a:avLst/>
            <a:gdLst/>
            <a:ahLst/>
            <a:cxnLst/>
            <a:rect l="l" t="t" r="r" b="b"/>
            <a:pathLst>
              <a:path w="2011679">
                <a:moveTo>
                  <a:pt x="0" y="0"/>
                </a:moveTo>
                <a:lnTo>
                  <a:pt x="2011680" y="0"/>
                </a:lnTo>
              </a:path>
            </a:pathLst>
          </a:custGeom>
          <a:ln w="6350">
            <a:solidFill>
              <a:srgbClr val="231F20"/>
            </a:solidFill>
          </a:ln>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6375" y="1050187"/>
            <a:ext cx="6161405" cy="8218805"/>
          </a:xfrm>
          <a:custGeom>
            <a:avLst/>
            <a:gdLst/>
            <a:ahLst/>
            <a:cxnLst/>
            <a:rect l="l" t="t" r="r" b="b"/>
            <a:pathLst>
              <a:path w="6161405" h="8218805">
                <a:moveTo>
                  <a:pt x="0" y="8218627"/>
                </a:moveTo>
                <a:lnTo>
                  <a:pt x="6161227" y="8218627"/>
                </a:lnTo>
                <a:lnTo>
                  <a:pt x="6161227" y="0"/>
                </a:lnTo>
                <a:lnTo>
                  <a:pt x="0" y="0"/>
                </a:lnTo>
                <a:lnTo>
                  <a:pt x="0" y="8218627"/>
                </a:lnTo>
                <a:close/>
              </a:path>
            </a:pathLst>
          </a:custGeom>
          <a:ln w="10972">
            <a:solidFill>
              <a:srgbClr val="231F20"/>
            </a:solidFill>
          </a:ln>
        </p:spPr>
        <p:txBody>
          <a:bodyPr wrap="square" lIns="0" tIns="0" rIns="0" bIns="0" rtlCol="0"/>
          <a:lstStyle/>
          <a:p>
            <a:endParaRPr/>
          </a:p>
        </p:txBody>
      </p:sp>
      <p:sp>
        <p:nvSpPr>
          <p:cNvPr id="3" name="object 3"/>
          <p:cNvSpPr txBox="1"/>
          <p:nvPr/>
        </p:nvSpPr>
        <p:spPr>
          <a:xfrm>
            <a:off x="5882432" y="1081379"/>
            <a:ext cx="916305" cy="272415"/>
          </a:xfrm>
          <a:prstGeom prst="rect">
            <a:avLst/>
          </a:prstGeom>
        </p:spPr>
        <p:txBody>
          <a:bodyPr vert="horz" wrap="square" lIns="0" tIns="15240" rIns="0" bIns="0" rtlCol="0">
            <a:spAutoFit/>
          </a:bodyPr>
          <a:lstStyle/>
          <a:p>
            <a:pPr marL="12700">
              <a:lnSpc>
                <a:spcPct val="100000"/>
              </a:lnSpc>
              <a:spcBef>
                <a:spcPts val="120"/>
              </a:spcBef>
            </a:pPr>
            <a:r>
              <a:rPr sz="1250" b="1" spc="-5" dirty="0">
                <a:solidFill>
                  <a:srgbClr val="231F20"/>
                </a:solidFill>
                <a:latin typeface="Helvetica"/>
                <a:cs typeface="Helvetica"/>
              </a:rPr>
              <a:t>FORM</a:t>
            </a:r>
            <a:r>
              <a:rPr sz="1250" b="1" spc="-15" dirty="0">
                <a:solidFill>
                  <a:srgbClr val="231F20"/>
                </a:solidFill>
                <a:latin typeface="Helvetica"/>
                <a:cs typeface="Helvetica"/>
              </a:rPr>
              <a:t> </a:t>
            </a:r>
            <a:r>
              <a:rPr sz="1600" b="1" spc="-10" dirty="0">
                <a:solidFill>
                  <a:srgbClr val="231F20"/>
                </a:solidFill>
                <a:latin typeface="Helvetica"/>
                <a:cs typeface="Helvetica"/>
              </a:rPr>
              <a:t>CIQ</a:t>
            </a:r>
            <a:endParaRPr sz="1600">
              <a:latin typeface="Helvetica"/>
              <a:cs typeface="Helvetica"/>
            </a:endParaRPr>
          </a:p>
        </p:txBody>
      </p:sp>
      <p:sp>
        <p:nvSpPr>
          <p:cNvPr id="4" name="object 4"/>
          <p:cNvSpPr/>
          <p:nvPr/>
        </p:nvSpPr>
        <p:spPr>
          <a:xfrm>
            <a:off x="5283974" y="1666722"/>
            <a:ext cx="1584325" cy="1751964"/>
          </a:xfrm>
          <a:custGeom>
            <a:avLst/>
            <a:gdLst/>
            <a:ahLst/>
            <a:cxnLst/>
            <a:rect l="l" t="t" r="r" b="b"/>
            <a:pathLst>
              <a:path w="1584325" h="1751964">
                <a:moveTo>
                  <a:pt x="0" y="1751761"/>
                </a:moveTo>
                <a:lnTo>
                  <a:pt x="1583740" y="1751761"/>
                </a:lnTo>
                <a:lnTo>
                  <a:pt x="1583740" y="0"/>
                </a:lnTo>
                <a:lnTo>
                  <a:pt x="0" y="0"/>
                </a:lnTo>
                <a:lnTo>
                  <a:pt x="0" y="1751761"/>
                </a:lnTo>
                <a:close/>
              </a:path>
            </a:pathLst>
          </a:custGeom>
          <a:solidFill>
            <a:srgbClr val="FFFFFF"/>
          </a:solidFill>
        </p:spPr>
        <p:txBody>
          <a:bodyPr wrap="square" lIns="0" tIns="0" rIns="0" bIns="0" rtlCol="0"/>
          <a:lstStyle/>
          <a:p>
            <a:endParaRPr/>
          </a:p>
        </p:txBody>
      </p:sp>
      <p:sp>
        <p:nvSpPr>
          <p:cNvPr id="5" name="object 5"/>
          <p:cNvSpPr/>
          <p:nvPr/>
        </p:nvSpPr>
        <p:spPr>
          <a:xfrm>
            <a:off x="5283974" y="1666722"/>
            <a:ext cx="1584325" cy="1751964"/>
          </a:xfrm>
          <a:custGeom>
            <a:avLst/>
            <a:gdLst/>
            <a:ahLst/>
            <a:cxnLst/>
            <a:rect l="l" t="t" r="r" b="b"/>
            <a:pathLst>
              <a:path w="1584325" h="1751964">
                <a:moveTo>
                  <a:pt x="0" y="1751761"/>
                </a:moveTo>
                <a:lnTo>
                  <a:pt x="1583740" y="1751761"/>
                </a:lnTo>
                <a:lnTo>
                  <a:pt x="1583740" y="0"/>
                </a:lnTo>
                <a:lnTo>
                  <a:pt x="0" y="0"/>
                </a:lnTo>
                <a:lnTo>
                  <a:pt x="0" y="1751761"/>
                </a:lnTo>
                <a:close/>
              </a:path>
            </a:pathLst>
          </a:custGeom>
          <a:ln w="23317">
            <a:solidFill>
              <a:srgbClr val="231F20"/>
            </a:solidFill>
          </a:ln>
        </p:spPr>
        <p:txBody>
          <a:bodyPr wrap="square" lIns="0" tIns="0" rIns="0" bIns="0" rtlCol="0"/>
          <a:lstStyle/>
          <a:p>
            <a:endParaRPr/>
          </a:p>
        </p:txBody>
      </p:sp>
      <p:sp>
        <p:nvSpPr>
          <p:cNvPr id="6" name="object 6"/>
          <p:cNvSpPr txBox="1"/>
          <p:nvPr/>
        </p:nvSpPr>
        <p:spPr>
          <a:xfrm>
            <a:off x="5594400" y="1679398"/>
            <a:ext cx="873125" cy="149225"/>
          </a:xfrm>
          <a:prstGeom prst="rect">
            <a:avLst/>
          </a:prstGeom>
        </p:spPr>
        <p:txBody>
          <a:bodyPr vert="horz" wrap="square" lIns="0" tIns="13970" rIns="0" bIns="0" rtlCol="0">
            <a:spAutoFit/>
          </a:bodyPr>
          <a:lstStyle/>
          <a:p>
            <a:pPr marL="12700">
              <a:lnSpc>
                <a:spcPct val="100000"/>
              </a:lnSpc>
              <a:spcBef>
                <a:spcPts val="110"/>
              </a:spcBef>
            </a:pPr>
            <a:r>
              <a:rPr sz="800" b="1" spc="-25" dirty="0">
                <a:solidFill>
                  <a:srgbClr val="231F20"/>
                </a:solidFill>
                <a:latin typeface="Helvetica"/>
                <a:cs typeface="Helvetica"/>
              </a:rPr>
              <a:t>OFFICE</a:t>
            </a:r>
            <a:r>
              <a:rPr sz="800" b="1" spc="-140" dirty="0">
                <a:solidFill>
                  <a:srgbClr val="231F20"/>
                </a:solidFill>
                <a:latin typeface="Helvetica"/>
                <a:cs typeface="Helvetica"/>
              </a:rPr>
              <a:t> </a:t>
            </a:r>
            <a:r>
              <a:rPr sz="800" b="1" spc="-20" dirty="0">
                <a:solidFill>
                  <a:srgbClr val="231F20"/>
                </a:solidFill>
                <a:latin typeface="Helvetica"/>
                <a:cs typeface="Helvetica"/>
              </a:rPr>
              <a:t>USE</a:t>
            </a:r>
            <a:r>
              <a:rPr sz="800" b="1" spc="-140" dirty="0">
                <a:solidFill>
                  <a:srgbClr val="231F20"/>
                </a:solidFill>
                <a:latin typeface="Helvetica"/>
                <a:cs typeface="Helvetica"/>
              </a:rPr>
              <a:t> </a:t>
            </a:r>
            <a:r>
              <a:rPr sz="800" b="1" spc="-45" dirty="0">
                <a:solidFill>
                  <a:srgbClr val="231F20"/>
                </a:solidFill>
                <a:latin typeface="Helvetica"/>
                <a:cs typeface="Helvetica"/>
              </a:rPr>
              <a:t>ONLY</a:t>
            </a:r>
            <a:endParaRPr sz="800">
              <a:latin typeface="Helvetica"/>
              <a:cs typeface="Helvetica"/>
            </a:endParaRPr>
          </a:p>
        </p:txBody>
      </p:sp>
      <p:sp>
        <p:nvSpPr>
          <p:cNvPr id="7" name="object 7"/>
          <p:cNvSpPr txBox="1"/>
          <p:nvPr/>
        </p:nvSpPr>
        <p:spPr>
          <a:xfrm>
            <a:off x="752655" y="1668879"/>
            <a:ext cx="4462780" cy="566420"/>
          </a:xfrm>
          <a:prstGeom prst="rect">
            <a:avLst/>
          </a:prstGeom>
        </p:spPr>
        <p:txBody>
          <a:bodyPr vert="horz" wrap="square" lIns="0" tIns="66040" rIns="0" bIns="0" rtlCol="0">
            <a:spAutoFit/>
          </a:bodyPr>
          <a:lstStyle/>
          <a:p>
            <a:pPr marL="12700">
              <a:lnSpc>
                <a:spcPct val="100000"/>
              </a:lnSpc>
              <a:spcBef>
                <a:spcPts val="520"/>
              </a:spcBef>
            </a:pPr>
            <a:r>
              <a:rPr sz="700" b="1" spc="5" dirty="0">
                <a:solidFill>
                  <a:srgbClr val="231F20"/>
                </a:solidFill>
                <a:latin typeface="Helvetica"/>
                <a:cs typeface="Helvetica"/>
              </a:rPr>
              <a:t>This</a:t>
            </a:r>
            <a:r>
              <a:rPr sz="700" b="1" spc="140" dirty="0">
                <a:solidFill>
                  <a:srgbClr val="231F20"/>
                </a:solidFill>
                <a:latin typeface="Helvetica"/>
                <a:cs typeface="Helvetica"/>
              </a:rPr>
              <a:t> </a:t>
            </a:r>
            <a:r>
              <a:rPr sz="700" b="1" spc="5" dirty="0">
                <a:solidFill>
                  <a:srgbClr val="231F20"/>
                </a:solidFill>
                <a:latin typeface="Helvetica"/>
                <a:cs typeface="Helvetica"/>
              </a:rPr>
              <a:t>questionnaire</a:t>
            </a:r>
            <a:r>
              <a:rPr sz="700" b="1" spc="140" dirty="0">
                <a:solidFill>
                  <a:srgbClr val="231F20"/>
                </a:solidFill>
                <a:latin typeface="Helvetica"/>
                <a:cs typeface="Helvetica"/>
              </a:rPr>
              <a:t> </a:t>
            </a:r>
            <a:r>
              <a:rPr sz="700" b="1" spc="5" dirty="0">
                <a:solidFill>
                  <a:srgbClr val="231F20"/>
                </a:solidFill>
                <a:latin typeface="Helvetica"/>
                <a:cs typeface="Helvetica"/>
              </a:rPr>
              <a:t>reflects</a:t>
            </a:r>
            <a:r>
              <a:rPr sz="700" b="1" spc="140" dirty="0">
                <a:solidFill>
                  <a:srgbClr val="231F20"/>
                </a:solidFill>
                <a:latin typeface="Helvetica"/>
                <a:cs typeface="Helvetica"/>
              </a:rPr>
              <a:t> </a:t>
            </a:r>
            <a:r>
              <a:rPr sz="700" b="1" spc="10" dirty="0">
                <a:solidFill>
                  <a:srgbClr val="231F20"/>
                </a:solidFill>
                <a:latin typeface="Helvetica"/>
                <a:cs typeface="Helvetica"/>
              </a:rPr>
              <a:t>changes</a:t>
            </a:r>
            <a:r>
              <a:rPr sz="700" b="1" spc="140" dirty="0">
                <a:solidFill>
                  <a:srgbClr val="231F20"/>
                </a:solidFill>
                <a:latin typeface="Helvetica"/>
                <a:cs typeface="Helvetica"/>
              </a:rPr>
              <a:t> </a:t>
            </a:r>
            <a:r>
              <a:rPr sz="700" b="1" spc="10" dirty="0">
                <a:solidFill>
                  <a:srgbClr val="231F20"/>
                </a:solidFill>
                <a:latin typeface="Helvetica"/>
                <a:cs typeface="Helvetica"/>
              </a:rPr>
              <a:t>made</a:t>
            </a:r>
            <a:r>
              <a:rPr sz="700" b="1" spc="140" dirty="0">
                <a:solidFill>
                  <a:srgbClr val="231F20"/>
                </a:solidFill>
                <a:latin typeface="Helvetica"/>
                <a:cs typeface="Helvetica"/>
              </a:rPr>
              <a:t> </a:t>
            </a:r>
            <a:r>
              <a:rPr sz="700" b="1" spc="5" dirty="0">
                <a:solidFill>
                  <a:srgbClr val="231F20"/>
                </a:solidFill>
                <a:latin typeface="Helvetica"/>
                <a:cs typeface="Helvetica"/>
              </a:rPr>
              <a:t>to</a:t>
            </a:r>
            <a:r>
              <a:rPr sz="700" b="1" spc="140" dirty="0">
                <a:solidFill>
                  <a:srgbClr val="231F20"/>
                </a:solidFill>
                <a:latin typeface="Helvetica"/>
                <a:cs typeface="Helvetica"/>
              </a:rPr>
              <a:t> </a:t>
            </a:r>
            <a:r>
              <a:rPr sz="700" b="1" spc="5" dirty="0">
                <a:solidFill>
                  <a:srgbClr val="231F20"/>
                </a:solidFill>
                <a:latin typeface="Helvetica"/>
                <a:cs typeface="Helvetica"/>
              </a:rPr>
              <a:t>the</a:t>
            </a:r>
            <a:r>
              <a:rPr sz="700" b="1" spc="140" dirty="0">
                <a:solidFill>
                  <a:srgbClr val="231F20"/>
                </a:solidFill>
                <a:latin typeface="Helvetica"/>
                <a:cs typeface="Helvetica"/>
              </a:rPr>
              <a:t> </a:t>
            </a:r>
            <a:r>
              <a:rPr sz="700" b="1" spc="5" dirty="0">
                <a:solidFill>
                  <a:srgbClr val="231F20"/>
                </a:solidFill>
                <a:latin typeface="Helvetica"/>
                <a:cs typeface="Helvetica"/>
              </a:rPr>
              <a:t>law</a:t>
            </a:r>
            <a:r>
              <a:rPr sz="700" b="1" spc="140" dirty="0">
                <a:solidFill>
                  <a:srgbClr val="231F20"/>
                </a:solidFill>
                <a:latin typeface="Helvetica"/>
                <a:cs typeface="Helvetica"/>
              </a:rPr>
              <a:t> </a:t>
            </a:r>
            <a:r>
              <a:rPr sz="700" b="1" spc="5" dirty="0">
                <a:solidFill>
                  <a:srgbClr val="231F20"/>
                </a:solidFill>
                <a:latin typeface="Helvetica"/>
                <a:cs typeface="Helvetica"/>
              </a:rPr>
              <a:t>by</a:t>
            </a:r>
            <a:r>
              <a:rPr sz="700" b="1" spc="140" dirty="0">
                <a:solidFill>
                  <a:srgbClr val="231F20"/>
                </a:solidFill>
                <a:latin typeface="Helvetica"/>
                <a:cs typeface="Helvetica"/>
              </a:rPr>
              <a:t> </a:t>
            </a:r>
            <a:r>
              <a:rPr sz="700" b="1" spc="5" dirty="0">
                <a:solidFill>
                  <a:srgbClr val="231F20"/>
                </a:solidFill>
                <a:latin typeface="Helvetica"/>
                <a:cs typeface="Helvetica"/>
              </a:rPr>
              <a:t>H.B.</a:t>
            </a:r>
            <a:r>
              <a:rPr sz="700" b="1" spc="140" dirty="0">
                <a:solidFill>
                  <a:srgbClr val="231F20"/>
                </a:solidFill>
                <a:latin typeface="Helvetica"/>
                <a:cs typeface="Helvetica"/>
              </a:rPr>
              <a:t> </a:t>
            </a:r>
            <a:r>
              <a:rPr sz="700" b="1" spc="5" dirty="0">
                <a:solidFill>
                  <a:srgbClr val="231F20"/>
                </a:solidFill>
                <a:latin typeface="Helvetica"/>
                <a:cs typeface="Helvetica"/>
              </a:rPr>
              <a:t>23,</a:t>
            </a:r>
            <a:r>
              <a:rPr sz="700" b="1" spc="140" dirty="0">
                <a:solidFill>
                  <a:srgbClr val="231F20"/>
                </a:solidFill>
                <a:latin typeface="Helvetica"/>
                <a:cs typeface="Helvetica"/>
              </a:rPr>
              <a:t> </a:t>
            </a:r>
            <a:r>
              <a:rPr sz="700" b="1" spc="5" dirty="0">
                <a:solidFill>
                  <a:srgbClr val="231F20"/>
                </a:solidFill>
                <a:latin typeface="Helvetica"/>
                <a:cs typeface="Helvetica"/>
              </a:rPr>
              <a:t>84th</a:t>
            </a:r>
            <a:r>
              <a:rPr sz="700" b="1" spc="140" dirty="0">
                <a:solidFill>
                  <a:srgbClr val="231F20"/>
                </a:solidFill>
                <a:latin typeface="Helvetica"/>
                <a:cs typeface="Helvetica"/>
              </a:rPr>
              <a:t> </a:t>
            </a:r>
            <a:r>
              <a:rPr sz="700" b="1" spc="5" dirty="0">
                <a:solidFill>
                  <a:srgbClr val="231F20"/>
                </a:solidFill>
                <a:latin typeface="Helvetica"/>
                <a:cs typeface="Helvetica"/>
              </a:rPr>
              <a:t>Leg.,</a:t>
            </a:r>
            <a:r>
              <a:rPr sz="700" b="1" spc="140" dirty="0">
                <a:solidFill>
                  <a:srgbClr val="231F20"/>
                </a:solidFill>
                <a:latin typeface="Helvetica"/>
                <a:cs typeface="Helvetica"/>
              </a:rPr>
              <a:t> </a:t>
            </a:r>
            <a:r>
              <a:rPr sz="700" b="1" spc="5" dirty="0">
                <a:solidFill>
                  <a:srgbClr val="231F20"/>
                </a:solidFill>
                <a:latin typeface="Helvetica"/>
                <a:cs typeface="Helvetica"/>
              </a:rPr>
              <a:t>Regular</a:t>
            </a:r>
            <a:r>
              <a:rPr sz="700" b="1" spc="140" dirty="0">
                <a:solidFill>
                  <a:srgbClr val="231F20"/>
                </a:solidFill>
                <a:latin typeface="Helvetica"/>
                <a:cs typeface="Helvetica"/>
              </a:rPr>
              <a:t> </a:t>
            </a:r>
            <a:r>
              <a:rPr sz="700" b="1" spc="10" dirty="0">
                <a:solidFill>
                  <a:srgbClr val="231F20"/>
                </a:solidFill>
                <a:latin typeface="Helvetica"/>
                <a:cs typeface="Helvetica"/>
              </a:rPr>
              <a:t>Session.</a:t>
            </a:r>
            <a:endParaRPr sz="700">
              <a:latin typeface="Helvetica"/>
              <a:cs typeface="Helvetica"/>
            </a:endParaRPr>
          </a:p>
          <a:p>
            <a:pPr marL="12700" marR="5080" algn="just">
              <a:lnSpc>
                <a:spcPct val="102899"/>
              </a:lnSpc>
              <a:spcBef>
                <a:spcPts val="395"/>
              </a:spcBef>
            </a:pPr>
            <a:r>
              <a:rPr sz="700" spc="0" dirty="0">
                <a:solidFill>
                  <a:srgbClr val="231F20"/>
                </a:solidFill>
                <a:latin typeface="Helvetica"/>
                <a:cs typeface="Helvetica"/>
              </a:rPr>
              <a:t>This </a:t>
            </a:r>
            <a:r>
              <a:rPr sz="700" dirty="0">
                <a:solidFill>
                  <a:srgbClr val="231F20"/>
                </a:solidFill>
                <a:latin typeface="Helvetica"/>
                <a:cs typeface="Helvetica"/>
              </a:rPr>
              <a:t>questionnaire is </a:t>
            </a:r>
            <a:r>
              <a:rPr sz="700" spc="0" dirty="0">
                <a:solidFill>
                  <a:srgbClr val="231F20"/>
                </a:solidFill>
                <a:latin typeface="Helvetica"/>
                <a:cs typeface="Helvetica"/>
              </a:rPr>
              <a:t>being </a:t>
            </a:r>
            <a:r>
              <a:rPr sz="700" dirty="0">
                <a:solidFill>
                  <a:srgbClr val="231F20"/>
                </a:solidFill>
                <a:latin typeface="Helvetica"/>
                <a:cs typeface="Helvetica"/>
              </a:rPr>
              <a:t>filed </a:t>
            </a:r>
            <a:r>
              <a:rPr sz="700" spc="0" dirty="0">
                <a:solidFill>
                  <a:srgbClr val="231F20"/>
                </a:solidFill>
                <a:latin typeface="Helvetica"/>
                <a:cs typeface="Helvetica"/>
              </a:rPr>
              <a:t>in accordance with Chapter 176, Local Government Code, by </a:t>
            </a:r>
            <a:r>
              <a:rPr sz="700" spc="5" dirty="0">
                <a:solidFill>
                  <a:srgbClr val="231F20"/>
                </a:solidFill>
                <a:latin typeface="Helvetica"/>
                <a:cs typeface="Helvetica"/>
              </a:rPr>
              <a:t>a </a:t>
            </a:r>
            <a:r>
              <a:rPr sz="700" spc="0" dirty="0">
                <a:solidFill>
                  <a:srgbClr val="231F20"/>
                </a:solidFill>
                <a:latin typeface="Helvetica"/>
                <a:cs typeface="Helvetica"/>
              </a:rPr>
              <a:t>vendor who  </a:t>
            </a:r>
            <a:r>
              <a:rPr sz="700" spc="5" dirty="0">
                <a:solidFill>
                  <a:srgbClr val="231F20"/>
                </a:solidFill>
                <a:latin typeface="Helvetica"/>
                <a:cs typeface="Helvetica"/>
              </a:rPr>
              <a:t>has a </a:t>
            </a:r>
            <a:r>
              <a:rPr sz="700" spc="0" dirty="0">
                <a:solidFill>
                  <a:srgbClr val="231F20"/>
                </a:solidFill>
                <a:latin typeface="Helvetica"/>
                <a:cs typeface="Helvetica"/>
              </a:rPr>
              <a:t>business relationship </a:t>
            </a:r>
            <a:r>
              <a:rPr sz="700" spc="5" dirty="0">
                <a:solidFill>
                  <a:srgbClr val="231F20"/>
                </a:solidFill>
                <a:latin typeface="Helvetica"/>
                <a:cs typeface="Helvetica"/>
              </a:rPr>
              <a:t>as </a:t>
            </a:r>
            <a:r>
              <a:rPr sz="700" spc="0" dirty="0">
                <a:solidFill>
                  <a:srgbClr val="231F20"/>
                </a:solidFill>
                <a:latin typeface="Helvetica"/>
                <a:cs typeface="Helvetica"/>
              </a:rPr>
              <a:t>defined </a:t>
            </a:r>
            <a:r>
              <a:rPr sz="700" spc="5" dirty="0">
                <a:solidFill>
                  <a:srgbClr val="231F20"/>
                </a:solidFill>
                <a:latin typeface="Helvetica"/>
                <a:cs typeface="Helvetica"/>
              </a:rPr>
              <a:t>by </a:t>
            </a:r>
            <a:r>
              <a:rPr sz="700" spc="0" dirty="0">
                <a:solidFill>
                  <a:srgbClr val="231F20"/>
                </a:solidFill>
                <a:latin typeface="Helvetica"/>
                <a:cs typeface="Helvetica"/>
              </a:rPr>
              <a:t>Section 176.001(1-a) with </a:t>
            </a:r>
            <a:r>
              <a:rPr sz="700" spc="5" dirty="0">
                <a:solidFill>
                  <a:srgbClr val="231F20"/>
                </a:solidFill>
                <a:latin typeface="Helvetica"/>
                <a:cs typeface="Helvetica"/>
              </a:rPr>
              <a:t>a </a:t>
            </a:r>
            <a:r>
              <a:rPr sz="700" spc="0" dirty="0">
                <a:solidFill>
                  <a:srgbClr val="231F20"/>
                </a:solidFill>
                <a:latin typeface="Helvetica"/>
                <a:cs typeface="Helvetica"/>
              </a:rPr>
              <a:t>local </a:t>
            </a:r>
            <a:r>
              <a:rPr sz="700" spc="5" dirty="0">
                <a:solidFill>
                  <a:srgbClr val="231F20"/>
                </a:solidFill>
                <a:latin typeface="Helvetica"/>
                <a:cs typeface="Helvetica"/>
              </a:rPr>
              <a:t>governmental </a:t>
            </a:r>
            <a:r>
              <a:rPr sz="700" spc="0" dirty="0">
                <a:solidFill>
                  <a:srgbClr val="231F20"/>
                </a:solidFill>
                <a:latin typeface="Helvetica"/>
                <a:cs typeface="Helvetica"/>
              </a:rPr>
              <a:t>entity </a:t>
            </a:r>
            <a:r>
              <a:rPr sz="700" spc="5" dirty="0">
                <a:solidFill>
                  <a:srgbClr val="231F20"/>
                </a:solidFill>
                <a:latin typeface="Helvetica"/>
                <a:cs typeface="Helvetica"/>
              </a:rPr>
              <a:t>and </a:t>
            </a:r>
            <a:r>
              <a:rPr sz="700" spc="0" dirty="0">
                <a:solidFill>
                  <a:srgbClr val="231F20"/>
                </a:solidFill>
                <a:latin typeface="Helvetica"/>
                <a:cs typeface="Helvetica"/>
              </a:rPr>
              <a:t>the  vendor meets requirements under Section</a:t>
            </a:r>
            <a:r>
              <a:rPr sz="700" spc="125" dirty="0">
                <a:solidFill>
                  <a:srgbClr val="231F20"/>
                </a:solidFill>
                <a:latin typeface="Helvetica"/>
                <a:cs typeface="Helvetica"/>
              </a:rPr>
              <a:t> </a:t>
            </a:r>
            <a:r>
              <a:rPr sz="700" dirty="0">
                <a:solidFill>
                  <a:srgbClr val="231F20"/>
                </a:solidFill>
                <a:latin typeface="Helvetica"/>
                <a:cs typeface="Helvetica"/>
              </a:rPr>
              <a:t>176.006(a).</a:t>
            </a:r>
            <a:endParaRPr sz="700">
              <a:latin typeface="Helvetica"/>
              <a:cs typeface="Helvetica"/>
            </a:endParaRPr>
          </a:p>
        </p:txBody>
      </p:sp>
      <p:sp>
        <p:nvSpPr>
          <p:cNvPr id="8" name="object 8"/>
          <p:cNvSpPr txBox="1"/>
          <p:nvPr/>
        </p:nvSpPr>
        <p:spPr>
          <a:xfrm>
            <a:off x="752655" y="2291586"/>
            <a:ext cx="4463415" cy="656590"/>
          </a:xfrm>
          <a:prstGeom prst="rect">
            <a:avLst/>
          </a:prstGeom>
        </p:spPr>
        <p:txBody>
          <a:bodyPr vert="horz" wrap="square" lIns="0" tIns="12065" rIns="0" bIns="0" rtlCol="0">
            <a:spAutoFit/>
          </a:bodyPr>
          <a:lstStyle/>
          <a:p>
            <a:pPr marL="12700" marR="5715" algn="just">
              <a:lnSpc>
                <a:spcPct val="102899"/>
              </a:lnSpc>
              <a:spcBef>
                <a:spcPts val="95"/>
              </a:spcBef>
            </a:pPr>
            <a:r>
              <a:rPr sz="700" spc="0" dirty="0">
                <a:solidFill>
                  <a:srgbClr val="231F20"/>
                </a:solidFill>
                <a:latin typeface="Helvetica"/>
                <a:cs typeface="Helvetica"/>
              </a:rPr>
              <a:t>By law </a:t>
            </a:r>
            <a:r>
              <a:rPr sz="700" dirty="0">
                <a:solidFill>
                  <a:srgbClr val="231F20"/>
                </a:solidFill>
                <a:latin typeface="Helvetica"/>
                <a:cs typeface="Helvetica"/>
              </a:rPr>
              <a:t>this questionnaire </a:t>
            </a:r>
            <a:r>
              <a:rPr sz="700" spc="0" dirty="0">
                <a:solidFill>
                  <a:srgbClr val="231F20"/>
                </a:solidFill>
                <a:latin typeface="Helvetica"/>
                <a:cs typeface="Helvetica"/>
              </a:rPr>
              <a:t>must be </a:t>
            </a:r>
            <a:r>
              <a:rPr sz="700" dirty="0">
                <a:solidFill>
                  <a:srgbClr val="231F20"/>
                </a:solidFill>
                <a:latin typeface="Helvetica"/>
                <a:cs typeface="Helvetica"/>
              </a:rPr>
              <a:t>filed </a:t>
            </a:r>
            <a:r>
              <a:rPr sz="700" spc="0" dirty="0">
                <a:solidFill>
                  <a:srgbClr val="231F20"/>
                </a:solidFill>
                <a:latin typeface="Helvetica"/>
                <a:cs typeface="Helvetica"/>
              </a:rPr>
              <a:t>with the records </a:t>
            </a:r>
            <a:r>
              <a:rPr sz="700" dirty="0">
                <a:solidFill>
                  <a:srgbClr val="231F20"/>
                </a:solidFill>
                <a:latin typeface="Helvetica"/>
                <a:cs typeface="Helvetica"/>
              </a:rPr>
              <a:t>administrator </a:t>
            </a:r>
            <a:r>
              <a:rPr sz="700" spc="0" dirty="0">
                <a:solidFill>
                  <a:srgbClr val="231F20"/>
                </a:solidFill>
                <a:latin typeface="Helvetica"/>
                <a:cs typeface="Helvetica"/>
              </a:rPr>
              <a:t>of the </a:t>
            </a:r>
            <a:r>
              <a:rPr sz="700" dirty="0">
                <a:solidFill>
                  <a:srgbClr val="231F20"/>
                </a:solidFill>
                <a:latin typeface="Helvetica"/>
                <a:cs typeface="Helvetica"/>
              </a:rPr>
              <a:t>local </a:t>
            </a:r>
            <a:r>
              <a:rPr sz="700" spc="0" dirty="0">
                <a:solidFill>
                  <a:srgbClr val="231F20"/>
                </a:solidFill>
                <a:latin typeface="Helvetica"/>
                <a:cs typeface="Helvetica"/>
              </a:rPr>
              <a:t>governmental </a:t>
            </a:r>
            <a:r>
              <a:rPr sz="700" dirty="0">
                <a:solidFill>
                  <a:srgbClr val="231F20"/>
                </a:solidFill>
                <a:latin typeface="Helvetica"/>
                <a:cs typeface="Helvetica"/>
              </a:rPr>
              <a:t>entity </a:t>
            </a:r>
            <a:r>
              <a:rPr sz="700" spc="0" dirty="0">
                <a:solidFill>
                  <a:srgbClr val="231F20"/>
                </a:solidFill>
                <a:latin typeface="Helvetica"/>
                <a:cs typeface="Helvetica"/>
              </a:rPr>
              <a:t>not </a:t>
            </a:r>
            <a:r>
              <a:rPr sz="700" dirty="0">
                <a:solidFill>
                  <a:srgbClr val="231F20"/>
                </a:solidFill>
                <a:latin typeface="Helvetica"/>
                <a:cs typeface="Helvetica"/>
              </a:rPr>
              <a:t>later  </a:t>
            </a:r>
            <a:r>
              <a:rPr sz="700" spc="0" dirty="0">
                <a:solidFill>
                  <a:srgbClr val="231F20"/>
                </a:solidFill>
                <a:latin typeface="Helvetica"/>
                <a:cs typeface="Helvetica"/>
              </a:rPr>
              <a:t>than the 7th business day </a:t>
            </a:r>
            <a:r>
              <a:rPr sz="700" dirty="0">
                <a:solidFill>
                  <a:srgbClr val="231F20"/>
                </a:solidFill>
                <a:latin typeface="Helvetica"/>
                <a:cs typeface="Helvetica"/>
              </a:rPr>
              <a:t>after </a:t>
            </a:r>
            <a:r>
              <a:rPr sz="700" spc="0" dirty="0">
                <a:solidFill>
                  <a:srgbClr val="231F20"/>
                </a:solidFill>
                <a:latin typeface="Helvetica"/>
                <a:cs typeface="Helvetica"/>
              </a:rPr>
              <a:t>the date the vendor becomes aware of </a:t>
            </a:r>
            <a:r>
              <a:rPr sz="700" dirty="0">
                <a:solidFill>
                  <a:srgbClr val="231F20"/>
                </a:solidFill>
                <a:latin typeface="Helvetica"/>
                <a:cs typeface="Helvetica"/>
              </a:rPr>
              <a:t>facts that require </a:t>
            </a:r>
            <a:r>
              <a:rPr sz="700" spc="0" dirty="0">
                <a:solidFill>
                  <a:srgbClr val="231F20"/>
                </a:solidFill>
                <a:latin typeface="Helvetica"/>
                <a:cs typeface="Helvetica"/>
              </a:rPr>
              <a:t>the statement to be  </a:t>
            </a:r>
            <a:r>
              <a:rPr sz="700" dirty="0">
                <a:solidFill>
                  <a:srgbClr val="231F20"/>
                </a:solidFill>
                <a:latin typeface="Helvetica"/>
                <a:cs typeface="Helvetica"/>
              </a:rPr>
              <a:t>filed. </a:t>
            </a:r>
            <a:r>
              <a:rPr sz="700" i="1" spc="5" dirty="0">
                <a:solidFill>
                  <a:srgbClr val="231F20"/>
                </a:solidFill>
                <a:latin typeface="Helvetica"/>
                <a:cs typeface="Helvetica"/>
              </a:rPr>
              <a:t>See </a:t>
            </a:r>
            <a:r>
              <a:rPr sz="700" spc="0" dirty="0">
                <a:solidFill>
                  <a:srgbClr val="231F20"/>
                </a:solidFill>
                <a:latin typeface="Helvetica"/>
                <a:cs typeface="Helvetica"/>
              </a:rPr>
              <a:t>Section 176.006(a-1), Local </a:t>
            </a:r>
            <a:r>
              <a:rPr sz="700" spc="5" dirty="0">
                <a:solidFill>
                  <a:srgbClr val="231F20"/>
                </a:solidFill>
                <a:latin typeface="Helvetica"/>
                <a:cs typeface="Helvetica"/>
              </a:rPr>
              <a:t>Government</a:t>
            </a:r>
            <a:r>
              <a:rPr sz="700" spc="55" dirty="0">
                <a:solidFill>
                  <a:srgbClr val="231F20"/>
                </a:solidFill>
                <a:latin typeface="Helvetica"/>
                <a:cs typeface="Helvetica"/>
              </a:rPr>
              <a:t> </a:t>
            </a:r>
            <a:r>
              <a:rPr sz="700" spc="5" dirty="0">
                <a:solidFill>
                  <a:srgbClr val="231F20"/>
                </a:solidFill>
                <a:latin typeface="Helvetica"/>
                <a:cs typeface="Helvetica"/>
              </a:rPr>
              <a:t>Code.</a:t>
            </a:r>
            <a:endParaRPr sz="700">
              <a:latin typeface="Helvetica"/>
              <a:cs typeface="Helvetica"/>
            </a:endParaRPr>
          </a:p>
          <a:p>
            <a:pPr marL="12700" marR="5080" algn="just">
              <a:lnSpc>
                <a:spcPct val="102899"/>
              </a:lnSpc>
              <a:spcBef>
                <a:spcPts val="645"/>
              </a:spcBef>
            </a:pPr>
            <a:r>
              <a:rPr sz="700" spc="5" dirty="0">
                <a:solidFill>
                  <a:srgbClr val="231F20"/>
                </a:solidFill>
                <a:latin typeface="Helvetica"/>
                <a:cs typeface="Helvetica"/>
              </a:rPr>
              <a:t>A vendor </a:t>
            </a:r>
            <a:r>
              <a:rPr sz="700" spc="0" dirty="0">
                <a:solidFill>
                  <a:srgbClr val="231F20"/>
                </a:solidFill>
                <a:latin typeface="Helvetica"/>
                <a:cs typeface="Helvetica"/>
              </a:rPr>
              <a:t>commits an </a:t>
            </a:r>
            <a:r>
              <a:rPr sz="700" dirty="0">
                <a:solidFill>
                  <a:srgbClr val="231F20"/>
                </a:solidFill>
                <a:latin typeface="Helvetica"/>
                <a:cs typeface="Helvetica"/>
              </a:rPr>
              <a:t>offense if </a:t>
            </a:r>
            <a:r>
              <a:rPr sz="700" spc="0" dirty="0">
                <a:solidFill>
                  <a:srgbClr val="231F20"/>
                </a:solidFill>
                <a:latin typeface="Helvetica"/>
                <a:cs typeface="Helvetica"/>
              </a:rPr>
              <a:t>the vendor knowingly violates Section 176.006, Local Government Code. </a:t>
            </a:r>
            <a:r>
              <a:rPr sz="700" spc="5" dirty="0">
                <a:solidFill>
                  <a:srgbClr val="231F20"/>
                </a:solidFill>
                <a:latin typeface="Helvetica"/>
                <a:cs typeface="Helvetica"/>
              </a:rPr>
              <a:t>An  </a:t>
            </a:r>
            <a:r>
              <a:rPr sz="700" dirty="0">
                <a:solidFill>
                  <a:srgbClr val="231F20"/>
                </a:solidFill>
                <a:latin typeface="Helvetica"/>
                <a:cs typeface="Helvetica"/>
              </a:rPr>
              <a:t>offense</a:t>
            </a:r>
            <a:r>
              <a:rPr sz="700" spc="60" dirty="0">
                <a:solidFill>
                  <a:srgbClr val="231F20"/>
                </a:solidFill>
                <a:latin typeface="Helvetica"/>
                <a:cs typeface="Helvetica"/>
              </a:rPr>
              <a:t> </a:t>
            </a:r>
            <a:r>
              <a:rPr sz="700" spc="0" dirty="0">
                <a:solidFill>
                  <a:srgbClr val="231F20"/>
                </a:solidFill>
                <a:latin typeface="Helvetica"/>
                <a:cs typeface="Helvetica"/>
              </a:rPr>
              <a:t>under</a:t>
            </a:r>
            <a:r>
              <a:rPr sz="700" spc="60" dirty="0">
                <a:solidFill>
                  <a:srgbClr val="231F20"/>
                </a:solidFill>
                <a:latin typeface="Helvetica"/>
                <a:cs typeface="Helvetica"/>
              </a:rPr>
              <a:t> </a:t>
            </a:r>
            <a:r>
              <a:rPr sz="700" dirty="0">
                <a:solidFill>
                  <a:srgbClr val="231F20"/>
                </a:solidFill>
                <a:latin typeface="Helvetica"/>
                <a:cs typeface="Helvetica"/>
              </a:rPr>
              <a:t>this</a:t>
            </a:r>
            <a:r>
              <a:rPr sz="700" spc="60" dirty="0">
                <a:solidFill>
                  <a:srgbClr val="231F20"/>
                </a:solidFill>
                <a:latin typeface="Helvetica"/>
                <a:cs typeface="Helvetica"/>
              </a:rPr>
              <a:t> </a:t>
            </a:r>
            <a:r>
              <a:rPr sz="700" dirty="0">
                <a:solidFill>
                  <a:srgbClr val="231F20"/>
                </a:solidFill>
                <a:latin typeface="Helvetica"/>
                <a:cs typeface="Helvetica"/>
              </a:rPr>
              <a:t>section</a:t>
            </a:r>
            <a:r>
              <a:rPr sz="700" spc="60" dirty="0">
                <a:solidFill>
                  <a:srgbClr val="231F20"/>
                </a:solidFill>
                <a:latin typeface="Helvetica"/>
                <a:cs typeface="Helvetica"/>
              </a:rPr>
              <a:t> </a:t>
            </a:r>
            <a:r>
              <a:rPr sz="700" dirty="0">
                <a:solidFill>
                  <a:srgbClr val="231F20"/>
                </a:solidFill>
                <a:latin typeface="Helvetica"/>
                <a:cs typeface="Helvetica"/>
              </a:rPr>
              <a:t>is</a:t>
            </a:r>
            <a:r>
              <a:rPr sz="700" spc="60" dirty="0">
                <a:solidFill>
                  <a:srgbClr val="231F20"/>
                </a:solidFill>
                <a:latin typeface="Helvetica"/>
                <a:cs typeface="Helvetica"/>
              </a:rPr>
              <a:t> </a:t>
            </a:r>
            <a:r>
              <a:rPr sz="700" spc="5" dirty="0">
                <a:solidFill>
                  <a:srgbClr val="231F20"/>
                </a:solidFill>
                <a:latin typeface="Helvetica"/>
                <a:cs typeface="Helvetica"/>
              </a:rPr>
              <a:t>a</a:t>
            </a:r>
            <a:r>
              <a:rPr sz="700" spc="60" dirty="0">
                <a:solidFill>
                  <a:srgbClr val="231F20"/>
                </a:solidFill>
                <a:latin typeface="Helvetica"/>
                <a:cs typeface="Helvetica"/>
              </a:rPr>
              <a:t> </a:t>
            </a:r>
            <a:r>
              <a:rPr sz="700" dirty="0">
                <a:solidFill>
                  <a:srgbClr val="231F20"/>
                </a:solidFill>
                <a:latin typeface="Helvetica"/>
                <a:cs typeface="Helvetica"/>
              </a:rPr>
              <a:t>misdemeanor.</a:t>
            </a:r>
            <a:endParaRPr sz="700">
              <a:latin typeface="Helvetica"/>
              <a:cs typeface="Helvetica"/>
            </a:endParaRPr>
          </a:p>
        </p:txBody>
      </p:sp>
      <p:sp>
        <p:nvSpPr>
          <p:cNvPr id="9" name="object 9"/>
          <p:cNvSpPr txBox="1"/>
          <p:nvPr/>
        </p:nvSpPr>
        <p:spPr>
          <a:xfrm>
            <a:off x="829464" y="1142311"/>
            <a:ext cx="3686810" cy="390525"/>
          </a:xfrm>
          <a:prstGeom prst="rect">
            <a:avLst/>
          </a:prstGeom>
        </p:spPr>
        <p:txBody>
          <a:bodyPr vert="horz" wrap="square" lIns="0" tIns="26034" rIns="0" bIns="0" rtlCol="0">
            <a:spAutoFit/>
          </a:bodyPr>
          <a:lstStyle/>
          <a:p>
            <a:pPr marL="12700">
              <a:lnSpc>
                <a:spcPct val="100000"/>
              </a:lnSpc>
              <a:spcBef>
                <a:spcPts val="204"/>
              </a:spcBef>
            </a:pPr>
            <a:r>
              <a:rPr sz="1250" b="1" spc="75" dirty="0">
                <a:solidFill>
                  <a:srgbClr val="231F20"/>
                </a:solidFill>
                <a:latin typeface="Helvetica"/>
                <a:cs typeface="Helvetica"/>
              </a:rPr>
              <a:t>CONFLICT </a:t>
            </a:r>
            <a:r>
              <a:rPr sz="1250" b="1" spc="80" dirty="0">
                <a:solidFill>
                  <a:srgbClr val="231F20"/>
                </a:solidFill>
                <a:latin typeface="Helvetica"/>
                <a:cs typeface="Helvetica"/>
              </a:rPr>
              <a:t>OF </a:t>
            </a:r>
            <a:r>
              <a:rPr sz="1250" b="1" spc="75" dirty="0">
                <a:solidFill>
                  <a:srgbClr val="231F20"/>
                </a:solidFill>
                <a:latin typeface="Helvetica"/>
                <a:cs typeface="Helvetica"/>
              </a:rPr>
              <a:t>INTEREST</a:t>
            </a:r>
            <a:r>
              <a:rPr sz="1250" b="1" spc="390" dirty="0">
                <a:solidFill>
                  <a:srgbClr val="231F20"/>
                </a:solidFill>
                <a:latin typeface="Helvetica"/>
                <a:cs typeface="Helvetica"/>
              </a:rPr>
              <a:t> </a:t>
            </a:r>
            <a:r>
              <a:rPr sz="1250" b="1" spc="75" dirty="0">
                <a:solidFill>
                  <a:srgbClr val="231F20"/>
                </a:solidFill>
                <a:latin typeface="Helvetica"/>
                <a:cs typeface="Helvetica"/>
              </a:rPr>
              <a:t>QUESTIONNAIRE</a:t>
            </a:r>
            <a:endParaRPr sz="1250">
              <a:latin typeface="Helvetica"/>
              <a:cs typeface="Helvetica"/>
            </a:endParaRPr>
          </a:p>
          <a:p>
            <a:pPr marL="12700">
              <a:lnSpc>
                <a:spcPct val="100000"/>
              </a:lnSpc>
              <a:spcBef>
                <a:spcPts val="65"/>
              </a:spcBef>
            </a:pPr>
            <a:r>
              <a:rPr sz="1000" b="1" spc="-10" dirty="0">
                <a:solidFill>
                  <a:srgbClr val="231F20"/>
                </a:solidFill>
                <a:latin typeface="Helvetica"/>
                <a:cs typeface="Helvetica"/>
              </a:rPr>
              <a:t>For vendor doing business with local </a:t>
            </a:r>
            <a:r>
              <a:rPr sz="1000" b="1" spc="-15" dirty="0">
                <a:solidFill>
                  <a:srgbClr val="231F20"/>
                </a:solidFill>
                <a:latin typeface="Helvetica"/>
                <a:cs typeface="Helvetica"/>
              </a:rPr>
              <a:t>governmental</a:t>
            </a:r>
            <a:r>
              <a:rPr sz="1000" b="1" spc="25" dirty="0">
                <a:solidFill>
                  <a:srgbClr val="231F20"/>
                </a:solidFill>
                <a:latin typeface="Helvetica"/>
                <a:cs typeface="Helvetica"/>
              </a:rPr>
              <a:t> </a:t>
            </a:r>
            <a:r>
              <a:rPr sz="1000" b="1" spc="-10" dirty="0">
                <a:solidFill>
                  <a:srgbClr val="231F20"/>
                </a:solidFill>
                <a:latin typeface="Helvetica"/>
                <a:cs typeface="Helvetica"/>
              </a:rPr>
              <a:t>entity</a:t>
            </a:r>
            <a:endParaRPr sz="1000">
              <a:latin typeface="Helvetica"/>
              <a:cs typeface="Helvetica"/>
            </a:endParaRPr>
          </a:p>
        </p:txBody>
      </p:sp>
      <p:sp>
        <p:nvSpPr>
          <p:cNvPr id="10" name="object 10"/>
          <p:cNvSpPr/>
          <p:nvPr/>
        </p:nvSpPr>
        <p:spPr>
          <a:xfrm>
            <a:off x="700887" y="1655065"/>
            <a:ext cx="6172200" cy="0"/>
          </a:xfrm>
          <a:custGeom>
            <a:avLst/>
            <a:gdLst/>
            <a:ahLst/>
            <a:cxnLst/>
            <a:rect l="l" t="t" r="r" b="b"/>
            <a:pathLst>
              <a:path w="6172200">
                <a:moveTo>
                  <a:pt x="0" y="0"/>
                </a:moveTo>
                <a:lnTo>
                  <a:pt x="6172200" y="0"/>
                </a:lnTo>
              </a:path>
            </a:pathLst>
          </a:custGeom>
          <a:ln w="10972">
            <a:solidFill>
              <a:srgbClr val="231F20"/>
            </a:solidFill>
          </a:ln>
        </p:spPr>
        <p:txBody>
          <a:bodyPr wrap="square" lIns="0" tIns="0" rIns="0" bIns="0" rtlCol="0"/>
          <a:lstStyle/>
          <a:p>
            <a:endParaRPr/>
          </a:p>
        </p:txBody>
      </p:sp>
      <p:sp>
        <p:nvSpPr>
          <p:cNvPr id="11" name="object 11"/>
          <p:cNvSpPr/>
          <p:nvPr/>
        </p:nvSpPr>
        <p:spPr>
          <a:xfrm>
            <a:off x="5277916" y="1888237"/>
            <a:ext cx="1595755" cy="23495"/>
          </a:xfrm>
          <a:custGeom>
            <a:avLst/>
            <a:gdLst/>
            <a:ahLst/>
            <a:cxnLst/>
            <a:rect l="l" t="t" r="r" b="b"/>
            <a:pathLst>
              <a:path w="1595754" h="23494">
                <a:moveTo>
                  <a:pt x="0" y="23317"/>
                </a:moveTo>
                <a:lnTo>
                  <a:pt x="1595170" y="23317"/>
                </a:lnTo>
                <a:lnTo>
                  <a:pt x="1595170" y="0"/>
                </a:lnTo>
                <a:lnTo>
                  <a:pt x="0" y="0"/>
                </a:lnTo>
                <a:lnTo>
                  <a:pt x="0" y="23317"/>
                </a:lnTo>
                <a:close/>
              </a:path>
            </a:pathLst>
          </a:custGeom>
          <a:solidFill>
            <a:srgbClr val="231F20"/>
          </a:solidFill>
        </p:spPr>
        <p:txBody>
          <a:bodyPr wrap="square" lIns="0" tIns="0" rIns="0" bIns="0" rtlCol="0"/>
          <a:lstStyle/>
          <a:p>
            <a:endParaRPr/>
          </a:p>
        </p:txBody>
      </p:sp>
      <p:sp>
        <p:nvSpPr>
          <p:cNvPr id="12" name="object 12"/>
          <p:cNvSpPr txBox="1"/>
          <p:nvPr/>
        </p:nvSpPr>
        <p:spPr>
          <a:xfrm>
            <a:off x="5331053" y="1929942"/>
            <a:ext cx="56642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31F20"/>
                </a:solidFill>
                <a:latin typeface="Helvetica"/>
                <a:cs typeface="Helvetica"/>
              </a:rPr>
              <a:t>Date</a:t>
            </a:r>
            <a:r>
              <a:rPr sz="600" spc="35" dirty="0">
                <a:solidFill>
                  <a:srgbClr val="231F20"/>
                </a:solidFill>
                <a:latin typeface="Helvetica"/>
                <a:cs typeface="Helvetica"/>
              </a:rPr>
              <a:t> </a:t>
            </a:r>
            <a:r>
              <a:rPr sz="600" spc="10" dirty="0">
                <a:solidFill>
                  <a:srgbClr val="231F20"/>
                </a:solidFill>
                <a:latin typeface="Helvetica"/>
                <a:cs typeface="Helvetica"/>
              </a:rPr>
              <a:t>Received</a:t>
            </a:r>
            <a:endParaRPr sz="600">
              <a:latin typeface="Helvetica"/>
              <a:cs typeface="Helvetica"/>
            </a:endParaRPr>
          </a:p>
        </p:txBody>
      </p:sp>
      <p:sp>
        <p:nvSpPr>
          <p:cNvPr id="13" name="object 13"/>
          <p:cNvSpPr/>
          <p:nvPr/>
        </p:nvSpPr>
        <p:spPr>
          <a:xfrm>
            <a:off x="2160270" y="4395520"/>
            <a:ext cx="2765425" cy="0"/>
          </a:xfrm>
          <a:custGeom>
            <a:avLst/>
            <a:gdLst/>
            <a:ahLst/>
            <a:cxnLst/>
            <a:rect l="l" t="t" r="r" b="b"/>
            <a:pathLst>
              <a:path w="2765425">
                <a:moveTo>
                  <a:pt x="0" y="0"/>
                </a:moveTo>
                <a:lnTo>
                  <a:pt x="2765145" y="0"/>
                </a:lnTo>
              </a:path>
            </a:pathLst>
          </a:custGeom>
          <a:ln w="10972">
            <a:solidFill>
              <a:srgbClr val="231F20"/>
            </a:solidFill>
          </a:ln>
        </p:spPr>
        <p:txBody>
          <a:bodyPr wrap="square" lIns="0" tIns="0" rIns="0" bIns="0" rtlCol="0"/>
          <a:lstStyle/>
          <a:p>
            <a:endParaRPr/>
          </a:p>
        </p:txBody>
      </p:sp>
      <p:sp>
        <p:nvSpPr>
          <p:cNvPr id="14" name="object 14"/>
          <p:cNvSpPr/>
          <p:nvPr/>
        </p:nvSpPr>
        <p:spPr>
          <a:xfrm>
            <a:off x="2220848" y="6235409"/>
            <a:ext cx="252729" cy="175895"/>
          </a:xfrm>
          <a:custGeom>
            <a:avLst/>
            <a:gdLst/>
            <a:ahLst/>
            <a:cxnLst/>
            <a:rect l="l" t="t" r="r" b="b"/>
            <a:pathLst>
              <a:path w="252730" h="175895">
                <a:moveTo>
                  <a:pt x="0" y="175336"/>
                </a:moveTo>
                <a:lnTo>
                  <a:pt x="252488" y="175336"/>
                </a:lnTo>
                <a:lnTo>
                  <a:pt x="252488" y="0"/>
                </a:lnTo>
                <a:lnTo>
                  <a:pt x="0" y="0"/>
                </a:lnTo>
                <a:lnTo>
                  <a:pt x="0" y="175336"/>
                </a:lnTo>
                <a:close/>
              </a:path>
            </a:pathLst>
          </a:custGeom>
          <a:ln w="10972">
            <a:solidFill>
              <a:srgbClr val="231F20"/>
            </a:solidFill>
          </a:ln>
        </p:spPr>
        <p:txBody>
          <a:bodyPr wrap="square" lIns="0" tIns="0" rIns="0" bIns="0" rtlCol="0"/>
          <a:lstStyle/>
          <a:p>
            <a:endParaRPr/>
          </a:p>
        </p:txBody>
      </p:sp>
      <p:sp>
        <p:nvSpPr>
          <p:cNvPr id="15" name="object 15"/>
          <p:cNvSpPr/>
          <p:nvPr/>
        </p:nvSpPr>
        <p:spPr>
          <a:xfrm>
            <a:off x="3092957" y="6235409"/>
            <a:ext cx="252729" cy="175895"/>
          </a:xfrm>
          <a:custGeom>
            <a:avLst/>
            <a:gdLst/>
            <a:ahLst/>
            <a:cxnLst/>
            <a:rect l="l" t="t" r="r" b="b"/>
            <a:pathLst>
              <a:path w="252729" h="175895">
                <a:moveTo>
                  <a:pt x="0" y="175336"/>
                </a:moveTo>
                <a:lnTo>
                  <a:pt x="252488" y="175336"/>
                </a:lnTo>
                <a:lnTo>
                  <a:pt x="252488" y="0"/>
                </a:lnTo>
                <a:lnTo>
                  <a:pt x="0" y="0"/>
                </a:lnTo>
                <a:lnTo>
                  <a:pt x="0" y="175336"/>
                </a:lnTo>
                <a:close/>
              </a:path>
            </a:pathLst>
          </a:custGeom>
          <a:ln w="10972">
            <a:solidFill>
              <a:srgbClr val="231F20"/>
            </a:solidFill>
          </a:ln>
        </p:spPr>
        <p:txBody>
          <a:bodyPr wrap="square" lIns="0" tIns="0" rIns="0" bIns="0" rtlCol="0"/>
          <a:lstStyle/>
          <a:p>
            <a:endParaRPr/>
          </a:p>
        </p:txBody>
      </p:sp>
      <p:sp>
        <p:nvSpPr>
          <p:cNvPr id="16" name="object 16"/>
          <p:cNvSpPr/>
          <p:nvPr/>
        </p:nvSpPr>
        <p:spPr>
          <a:xfrm>
            <a:off x="2220848" y="7076655"/>
            <a:ext cx="252729" cy="175895"/>
          </a:xfrm>
          <a:custGeom>
            <a:avLst/>
            <a:gdLst/>
            <a:ahLst/>
            <a:cxnLst/>
            <a:rect l="l" t="t" r="r" b="b"/>
            <a:pathLst>
              <a:path w="252730" h="175895">
                <a:moveTo>
                  <a:pt x="0" y="175336"/>
                </a:moveTo>
                <a:lnTo>
                  <a:pt x="252488" y="175336"/>
                </a:lnTo>
                <a:lnTo>
                  <a:pt x="252488" y="0"/>
                </a:lnTo>
                <a:lnTo>
                  <a:pt x="0" y="0"/>
                </a:lnTo>
                <a:lnTo>
                  <a:pt x="0" y="175336"/>
                </a:lnTo>
                <a:close/>
              </a:path>
            </a:pathLst>
          </a:custGeom>
          <a:ln w="10972">
            <a:solidFill>
              <a:srgbClr val="231F20"/>
            </a:solidFill>
          </a:ln>
        </p:spPr>
        <p:txBody>
          <a:bodyPr wrap="square" lIns="0" tIns="0" rIns="0" bIns="0" rtlCol="0"/>
          <a:lstStyle/>
          <a:p>
            <a:endParaRPr/>
          </a:p>
        </p:txBody>
      </p:sp>
      <p:sp>
        <p:nvSpPr>
          <p:cNvPr id="17" name="object 17"/>
          <p:cNvSpPr/>
          <p:nvPr/>
        </p:nvSpPr>
        <p:spPr>
          <a:xfrm>
            <a:off x="3092957" y="7076655"/>
            <a:ext cx="252729" cy="175895"/>
          </a:xfrm>
          <a:custGeom>
            <a:avLst/>
            <a:gdLst/>
            <a:ahLst/>
            <a:cxnLst/>
            <a:rect l="l" t="t" r="r" b="b"/>
            <a:pathLst>
              <a:path w="252729" h="175895">
                <a:moveTo>
                  <a:pt x="0" y="175336"/>
                </a:moveTo>
                <a:lnTo>
                  <a:pt x="252488" y="175336"/>
                </a:lnTo>
                <a:lnTo>
                  <a:pt x="252488" y="0"/>
                </a:lnTo>
                <a:lnTo>
                  <a:pt x="0" y="0"/>
                </a:lnTo>
                <a:lnTo>
                  <a:pt x="0" y="175336"/>
                </a:lnTo>
                <a:close/>
              </a:path>
            </a:pathLst>
          </a:custGeom>
          <a:ln w="10972">
            <a:solidFill>
              <a:srgbClr val="231F20"/>
            </a:solidFill>
          </a:ln>
        </p:spPr>
        <p:txBody>
          <a:bodyPr wrap="square" lIns="0" tIns="0" rIns="0" bIns="0" rtlCol="0"/>
          <a:lstStyle/>
          <a:p>
            <a:endParaRPr/>
          </a:p>
        </p:txBody>
      </p:sp>
      <p:sp>
        <p:nvSpPr>
          <p:cNvPr id="18" name="object 18"/>
          <p:cNvSpPr txBox="1"/>
          <p:nvPr/>
        </p:nvSpPr>
        <p:spPr>
          <a:xfrm>
            <a:off x="1498803" y="5807912"/>
            <a:ext cx="5230495" cy="1421765"/>
          </a:xfrm>
          <a:prstGeom prst="rect">
            <a:avLst/>
          </a:prstGeom>
        </p:spPr>
        <p:txBody>
          <a:bodyPr vert="horz" wrap="square" lIns="0" tIns="12065" rIns="0" bIns="0" rtlCol="0">
            <a:spAutoFit/>
          </a:bodyPr>
          <a:lstStyle/>
          <a:p>
            <a:pPr marL="12700" marR="5080" algn="just">
              <a:lnSpc>
                <a:spcPct val="101299"/>
              </a:lnSpc>
              <a:spcBef>
                <a:spcPts val="95"/>
              </a:spcBef>
              <a:buAutoNum type="alphaUcPeriod"/>
              <a:tabLst>
                <a:tab pos="180975" algn="l"/>
              </a:tabLst>
            </a:pPr>
            <a:r>
              <a:rPr sz="800" dirty="0">
                <a:solidFill>
                  <a:srgbClr val="231F20"/>
                </a:solidFill>
                <a:latin typeface="Helvetica"/>
                <a:cs typeface="Helvetica"/>
              </a:rPr>
              <a:t>Is the local </a:t>
            </a:r>
            <a:r>
              <a:rPr sz="800" spc="0" dirty="0">
                <a:solidFill>
                  <a:srgbClr val="231F20"/>
                </a:solidFill>
                <a:latin typeface="Helvetica"/>
                <a:cs typeface="Helvetica"/>
              </a:rPr>
              <a:t>government </a:t>
            </a:r>
            <a:r>
              <a:rPr sz="800" dirty="0">
                <a:solidFill>
                  <a:srgbClr val="231F20"/>
                </a:solidFill>
                <a:latin typeface="Helvetica"/>
                <a:cs typeface="Helvetica"/>
              </a:rPr>
              <a:t>officer or </a:t>
            </a:r>
            <a:r>
              <a:rPr sz="800" spc="0" dirty="0">
                <a:solidFill>
                  <a:srgbClr val="231F20"/>
                </a:solidFill>
                <a:latin typeface="Helvetica"/>
                <a:cs typeface="Helvetica"/>
              </a:rPr>
              <a:t>a </a:t>
            </a:r>
            <a:r>
              <a:rPr sz="800" dirty="0">
                <a:solidFill>
                  <a:srgbClr val="231F20"/>
                </a:solidFill>
                <a:latin typeface="Helvetica"/>
                <a:cs typeface="Helvetica"/>
              </a:rPr>
              <a:t>family </a:t>
            </a:r>
            <a:r>
              <a:rPr sz="800" spc="0" dirty="0">
                <a:solidFill>
                  <a:srgbClr val="231F20"/>
                </a:solidFill>
                <a:latin typeface="Helvetica"/>
                <a:cs typeface="Helvetica"/>
              </a:rPr>
              <a:t>member </a:t>
            </a:r>
            <a:r>
              <a:rPr sz="800" dirty="0">
                <a:solidFill>
                  <a:srgbClr val="231F20"/>
                </a:solidFill>
                <a:latin typeface="Helvetica"/>
                <a:cs typeface="Helvetica"/>
              </a:rPr>
              <a:t>of the officer receiving or likely to receive taxable income,  other</a:t>
            </a:r>
            <a:r>
              <a:rPr sz="800" spc="55" dirty="0">
                <a:solidFill>
                  <a:srgbClr val="231F20"/>
                </a:solidFill>
                <a:latin typeface="Helvetica"/>
                <a:cs typeface="Helvetica"/>
              </a:rPr>
              <a:t> </a:t>
            </a:r>
            <a:r>
              <a:rPr sz="800" dirty="0">
                <a:solidFill>
                  <a:srgbClr val="231F20"/>
                </a:solidFill>
                <a:latin typeface="Helvetica"/>
                <a:cs typeface="Helvetica"/>
              </a:rPr>
              <a:t>than</a:t>
            </a:r>
            <a:r>
              <a:rPr sz="800" spc="55" dirty="0">
                <a:solidFill>
                  <a:srgbClr val="231F20"/>
                </a:solidFill>
                <a:latin typeface="Helvetica"/>
                <a:cs typeface="Helvetica"/>
              </a:rPr>
              <a:t> </a:t>
            </a:r>
            <a:r>
              <a:rPr sz="800" dirty="0">
                <a:solidFill>
                  <a:srgbClr val="231F20"/>
                </a:solidFill>
                <a:latin typeface="Helvetica"/>
                <a:cs typeface="Helvetica"/>
              </a:rPr>
              <a:t>investment</a:t>
            </a:r>
            <a:r>
              <a:rPr sz="800" spc="55" dirty="0">
                <a:solidFill>
                  <a:srgbClr val="231F20"/>
                </a:solidFill>
                <a:latin typeface="Helvetica"/>
                <a:cs typeface="Helvetica"/>
              </a:rPr>
              <a:t> </a:t>
            </a:r>
            <a:r>
              <a:rPr sz="800" dirty="0">
                <a:solidFill>
                  <a:srgbClr val="231F20"/>
                </a:solidFill>
                <a:latin typeface="Helvetica"/>
                <a:cs typeface="Helvetica"/>
              </a:rPr>
              <a:t>income,</a:t>
            </a:r>
            <a:r>
              <a:rPr sz="800" spc="55" dirty="0">
                <a:solidFill>
                  <a:srgbClr val="231F20"/>
                </a:solidFill>
                <a:latin typeface="Helvetica"/>
                <a:cs typeface="Helvetica"/>
              </a:rPr>
              <a:t> </a:t>
            </a:r>
            <a:r>
              <a:rPr sz="800" dirty="0">
                <a:solidFill>
                  <a:srgbClr val="231F20"/>
                </a:solidFill>
                <a:latin typeface="Helvetica"/>
                <a:cs typeface="Helvetica"/>
              </a:rPr>
              <a:t>from</a:t>
            </a:r>
            <a:r>
              <a:rPr sz="800" spc="55" dirty="0">
                <a:solidFill>
                  <a:srgbClr val="231F20"/>
                </a:solidFill>
                <a:latin typeface="Helvetica"/>
                <a:cs typeface="Helvetica"/>
              </a:rPr>
              <a:t> </a:t>
            </a:r>
            <a:r>
              <a:rPr sz="800" dirty="0">
                <a:solidFill>
                  <a:srgbClr val="231F20"/>
                </a:solidFill>
                <a:latin typeface="Helvetica"/>
                <a:cs typeface="Helvetica"/>
              </a:rPr>
              <a:t>the</a:t>
            </a:r>
            <a:r>
              <a:rPr sz="800" spc="55" dirty="0">
                <a:solidFill>
                  <a:srgbClr val="231F20"/>
                </a:solidFill>
                <a:latin typeface="Helvetica"/>
                <a:cs typeface="Helvetica"/>
              </a:rPr>
              <a:t> </a:t>
            </a:r>
            <a:r>
              <a:rPr sz="800" dirty="0">
                <a:solidFill>
                  <a:srgbClr val="231F20"/>
                </a:solidFill>
                <a:latin typeface="Helvetica"/>
                <a:cs typeface="Helvetica"/>
              </a:rPr>
              <a:t>vendor?</a:t>
            </a:r>
            <a:endParaRPr sz="800">
              <a:latin typeface="Helvetica"/>
              <a:cs typeface="Helvetica"/>
            </a:endParaRPr>
          </a:p>
          <a:p>
            <a:pPr>
              <a:lnSpc>
                <a:spcPct val="100000"/>
              </a:lnSpc>
              <a:buClr>
                <a:srgbClr val="231F20"/>
              </a:buClr>
              <a:buFont typeface="Helvetica"/>
              <a:buAutoNum type="alphaUcPeriod"/>
            </a:pPr>
            <a:endParaRPr sz="800">
              <a:latin typeface="Times New Roman"/>
              <a:cs typeface="Times New Roman"/>
            </a:endParaRPr>
          </a:p>
          <a:p>
            <a:pPr marL="1029969">
              <a:lnSpc>
                <a:spcPct val="100000"/>
              </a:lnSpc>
              <a:spcBef>
                <a:spcPts val="540"/>
              </a:spcBef>
              <a:tabLst>
                <a:tab pos="1903730" algn="l"/>
              </a:tabLst>
            </a:pPr>
            <a:r>
              <a:rPr sz="800" spc="-25" dirty="0">
                <a:solidFill>
                  <a:srgbClr val="231F20"/>
                </a:solidFill>
                <a:latin typeface="Helvetica"/>
                <a:cs typeface="Helvetica"/>
              </a:rPr>
              <a:t>Yes	</a:t>
            </a:r>
            <a:r>
              <a:rPr sz="800" spc="0" dirty="0">
                <a:solidFill>
                  <a:srgbClr val="231F20"/>
                </a:solidFill>
                <a:latin typeface="Helvetica"/>
                <a:cs typeface="Helvetica"/>
              </a:rPr>
              <a:t>No</a:t>
            </a:r>
            <a:endParaRPr sz="800">
              <a:latin typeface="Helvetica"/>
              <a:cs typeface="Helvetica"/>
            </a:endParaRPr>
          </a:p>
          <a:p>
            <a:pPr>
              <a:lnSpc>
                <a:spcPct val="100000"/>
              </a:lnSpc>
              <a:spcBef>
                <a:spcPts val="20"/>
              </a:spcBef>
            </a:pPr>
            <a:endParaRPr sz="1100">
              <a:latin typeface="Times New Roman"/>
              <a:cs typeface="Times New Roman"/>
            </a:endParaRPr>
          </a:p>
          <a:p>
            <a:pPr marL="12700" marR="6985" algn="just">
              <a:lnSpc>
                <a:spcPct val="101200"/>
              </a:lnSpc>
              <a:buAutoNum type="alphaUcPeriod" startAt="2"/>
              <a:tabLst>
                <a:tab pos="162560" algn="l"/>
              </a:tabLst>
            </a:pPr>
            <a:r>
              <a:rPr sz="800" dirty="0">
                <a:solidFill>
                  <a:srgbClr val="231F20"/>
                </a:solidFill>
                <a:latin typeface="Helvetica"/>
                <a:cs typeface="Helvetica"/>
              </a:rPr>
              <a:t>Is the vendor receiving or likely to receive taxable income, other than investment income, from or at the direction  of the local </a:t>
            </a:r>
            <a:r>
              <a:rPr sz="800" spc="0" dirty="0">
                <a:solidFill>
                  <a:srgbClr val="231F20"/>
                </a:solidFill>
                <a:latin typeface="Helvetica"/>
                <a:cs typeface="Helvetica"/>
              </a:rPr>
              <a:t>government </a:t>
            </a:r>
            <a:r>
              <a:rPr sz="800" spc="-5" dirty="0">
                <a:solidFill>
                  <a:srgbClr val="231F20"/>
                </a:solidFill>
                <a:latin typeface="Helvetica"/>
                <a:cs typeface="Helvetica"/>
              </a:rPr>
              <a:t>officer </a:t>
            </a:r>
            <a:r>
              <a:rPr sz="800" dirty="0">
                <a:solidFill>
                  <a:srgbClr val="231F20"/>
                </a:solidFill>
                <a:latin typeface="Helvetica"/>
                <a:cs typeface="Helvetica"/>
              </a:rPr>
              <a:t>or </a:t>
            </a:r>
            <a:r>
              <a:rPr sz="800" spc="0" dirty="0">
                <a:solidFill>
                  <a:srgbClr val="231F20"/>
                </a:solidFill>
                <a:latin typeface="Helvetica"/>
                <a:cs typeface="Helvetica"/>
              </a:rPr>
              <a:t>a </a:t>
            </a:r>
            <a:r>
              <a:rPr sz="800" dirty="0">
                <a:solidFill>
                  <a:srgbClr val="231F20"/>
                </a:solidFill>
                <a:latin typeface="Helvetica"/>
                <a:cs typeface="Helvetica"/>
              </a:rPr>
              <a:t>family </a:t>
            </a:r>
            <a:r>
              <a:rPr sz="800" spc="0" dirty="0">
                <a:solidFill>
                  <a:srgbClr val="231F20"/>
                </a:solidFill>
                <a:latin typeface="Helvetica"/>
                <a:cs typeface="Helvetica"/>
              </a:rPr>
              <a:t>member </a:t>
            </a:r>
            <a:r>
              <a:rPr sz="800" dirty="0">
                <a:solidFill>
                  <a:srgbClr val="231F20"/>
                </a:solidFill>
                <a:latin typeface="Helvetica"/>
                <a:cs typeface="Helvetica"/>
              </a:rPr>
              <a:t>of the officer AND the </a:t>
            </a:r>
            <a:r>
              <a:rPr sz="800" spc="-5" dirty="0">
                <a:solidFill>
                  <a:srgbClr val="231F20"/>
                </a:solidFill>
                <a:latin typeface="Helvetica"/>
                <a:cs typeface="Helvetica"/>
              </a:rPr>
              <a:t>taxable </a:t>
            </a:r>
            <a:r>
              <a:rPr sz="800" dirty="0">
                <a:solidFill>
                  <a:srgbClr val="231F20"/>
                </a:solidFill>
                <a:latin typeface="Helvetica"/>
                <a:cs typeface="Helvetica"/>
              </a:rPr>
              <a:t>income is not received from </a:t>
            </a:r>
            <a:r>
              <a:rPr sz="800" spc="-5" dirty="0">
                <a:solidFill>
                  <a:srgbClr val="231F20"/>
                </a:solidFill>
                <a:latin typeface="Helvetica"/>
                <a:cs typeface="Helvetica"/>
              </a:rPr>
              <a:t>the  </a:t>
            </a:r>
            <a:r>
              <a:rPr sz="800" dirty="0">
                <a:solidFill>
                  <a:srgbClr val="231F20"/>
                </a:solidFill>
                <a:latin typeface="Helvetica"/>
                <a:cs typeface="Helvetica"/>
              </a:rPr>
              <a:t>local governmental</a:t>
            </a:r>
            <a:r>
              <a:rPr sz="800" spc="-45" dirty="0">
                <a:solidFill>
                  <a:srgbClr val="231F20"/>
                </a:solidFill>
                <a:latin typeface="Helvetica"/>
                <a:cs typeface="Helvetica"/>
              </a:rPr>
              <a:t> </a:t>
            </a:r>
            <a:r>
              <a:rPr sz="800" spc="-5" dirty="0">
                <a:solidFill>
                  <a:srgbClr val="231F20"/>
                </a:solidFill>
                <a:latin typeface="Helvetica"/>
                <a:cs typeface="Helvetica"/>
              </a:rPr>
              <a:t>entity?</a:t>
            </a:r>
            <a:endParaRPr sz="800">
              <a:latin typeface="Helvetica"/>
              <a:cs typeface="Helvetica"/>
            </a:endParaRPr>
          </a:p>
          <a:p>
            <a:pPr>
              <a:lnSpc>
                <a:spcPct val="100000"/>
              </a:lnSpc>
            </a:pPr>
            <a:endParaRPr sz="800">
              <a:latin typeface="Times New Roman"/>
              <a:cs typeface="Times New Roman"/>
            </a:endParaRPr>
          </a:p>
          <a:p>
            <a:pPr marL="1029969">
              <a:lnSpc>
                <a:spcPct val="100000"/>
              </a:lnSpc>
              <a:spcBef>
                <a:spcPts val="550"/>
              </a:spcBef>
              <a:tabLst>
                <a:tab pos="1903730" algn="l"/>
              </a:tabLst>
            </a:pPr>
            <a:r>
              <a:rPr sz="800" spc="-25" dirty="0">
                <a:solidFill>
                  <a:srgbClr val="231F20"/>
                </a:solidFill>
                <a:latin typeface="Helvetica"/>
                <a:cs typeface="Helvetica"/>
              </a:rPr>
              <a:t>Yes	</a:t>
            </a:r>
            <a:r>
              <a:rPr sz="800" spc="0" dirty="0">
                <a:solidFill>
                  <a:srgbClr val="231F20"/>
                </a:solidFill>
                <a:latin typeface="Helvetica"/>
                <a:cs typeface="Helvetica"/>
              </a:rPr>
              <a:t>No</a:t>
            </a:r>
            <a:endParaRPr sz="800">
              <a:latin typeface="Helvetica"/>
              <a:cs typeface="Helvetica"/>
            </a:endParaRPr>
          </a:p>
        </p:txBody>
      </p:sp>
      <p:sp>
        <p:nvSpPr>
          <p:cNvPr id="19" name="object 19"/>
          <p:cNvSpPr/>
          <p:nvPr/>
        </p:nvSpPr>
        <p:spPr>
          <a:xfrm>
            <a:off x="709121" y="8725661"/>
            <a:ext cx="6158865" cy="0"/>
          </a:xfrm>
          <a:custGeom>
            <a:avLst/>
            <a:gdLst/>
            <a:ahLst/>
            <a:cxnLst/>
            <a:rect l="l" t="t" r="r" b="b"/>
            <a:pathLst>
              <a:path w="6158865">
                <a:moveTo>
                  <a:pt x="0" y="0"/>
                </a:moveTo>
                <a:lnTo>
                  <a:pt x="6158484" y="0"/>
                </a:lnTo>
              </a:path>
            </a:pathLst>
          </a:custGeom>
          <a:ln w="10972">
            <a:solidFill>
              <a:srgbClr val="231F20"/>
            </a:solidFill>
          </a:ln>
        </p:spPr>
        <p:txBody>
          <a:bodyPr wrap="square" lIns="0" tIns="0" rIns="0" bIns="0" rtlCol="0"/>
          <a:lstStyle/>
          <a:p>
            <a:endParaRPr/>
          </a:p>
        </p:txBody>
      </p:sp>
      <p:sp>
        <p:nvSpPr>
          <p:cNvPr id="20" name="object 20"/>
          <p:cNvSpPr/>
          <p:nvPr/>
        </p:nvSpPr>
        <p:spPr>
          <a:xfrm>
            <a:off x="706375" y="8727146"/>
            <a:ext cx="120014" cy="121285"/>
          </a:xfrm>
          <a:custGeom>
            <a:avLst/>
            <a:gdLst/>
            <a:ahLst/>
            <a:cxnLst/>
            <a:rect l="l" t="t" r="r" b="b"/>
            <a:pathLst>
              <a:path w="120015" h="121284">
                <a:moveTo>
                  <a:pt x="0" y="121043"/>
                </a:moveTo>
                <a:lnTo>
                  <a:pt x="119900" y="121043"/>
                </a:lnTo>
                <a:lnTo>
                  <a:pt x="119900" y="0"/>
                </a:lnTo>
                <a:lnTo>
                  <a:pt x="0" y="0"/>
                </a:lnTo>
                <a:lnTo>
                  <a:pt x="0" y="121043"/>
                </a:lnTo>
                <a:close/>
              </a:path>
            </a:pathLst>
          </a:custGeom>
          <a:ln w="10972">
            <a:solidFill>
              <a:srgbClr val="231F20"/>
            </a:solidFill>
          </a:ln>
        </p:spPr>
        <p:txBody>
          <a:bodyPr wrap="square" lIns="0" tIns="0" rIns="0" bIns="0" rtlCol="0"/>
          <a:lstStyle/>
          <a:p>
            <a:endParaRPr/>
          </a:p>
        </p:txBody>
      </p:sp>
      <p:sp>
        <p:nvSpPr>
          <p:cNvPr id="21" name="object 21"/>
          <p:cNvSpPr txBox="1"/>
          <p:nvPr/>
        </p:nvSpPr>
        <p:spPr>
          <a:xfrm>
            <a:off x="722477" y="8716160"/>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7</a:t>
            </a:r>
            <a:endParaRPr sz="700">
              <a:latin typeface="Helvetica"/>
              <a:cs typeface="Helvetica"/>
            </a:endParaRPr>
          </a:p>
        </p:txBody>
      </p:sp>
      <p:sp>
        <p:nvSpPr>
          <p:cNvPr id="22" name="object 22"/>
          <p:cNvSpPr txBox="1"/>
          <p:nvPr/>
        </p:nvSpPr>
        <p:spPr>
          <a:xfrm>
            <a:off x="1369875" y="8346743"/>
            <a:ext cx="5262245" cy="272415"/>
          </a:xfrm>
          <a:prstGeom prst="rect">
            <a:avLst/>
          </a:prstGeom>
        </p:spPr>
        <p:txBody>
          <a:bodyPr vert="horz" wrap="square" lIns="0" tIns="12065" rIns="0" bIns="0" rtlCol="0">
            <a:spAutoFit/>
          </a:bodyPr>
          <a:lstStyle/>
          <a:p>
            <a:pPr marL="12700" marR="5080">
              <a:lnSpc>
                <a:spcPct val="101299"/>
              </a:lnSpc>
              <a:spcBef>
                <a:spcPts val="95"/>
              </a:spcBef>
            </a:pPr>
            <a:r>
              <a:rPr sz="800" spc="0" dirty="0">
                <a:solidFill>
                  <a:srgbClr val="231F20"/>
                </a:solidFill>
                <a:latin typeface="Helvetica"/>
                <a:cs typeface="Helvetica"/>
              </a:rPr>
              <a:t>Check</a:t>
            </a:r>
            <a:r>
              <a:rPr sz="800" spc="-30" dirty="0">
                <a:solidFill>
                  <a:srgbClr val="231F20"/>
                </a:solidFill>
                <a:latin typeface="Helvetica"/>
                <a:cs typeface="Helvetica"/>
              </a:rPr>
              <a:t> </a:t>
            </a:r>
            <a:r>
              <a:rPr sz="800" dirty="0">
                <a:solidFill>
                  <a:srgbClr val="231F20"/>
                </a:solidFill>
                <a:latin typeface="Helvetica"/>
                <a:cs typeface="Helvetica"/>
              </a:rPr>
              <a:t>this</a:t>
            </a:r>
            <a:r>
              <a:rPr sz="800" spc="-30" dirty="0">
                <a:solidFill>
                  <a:srgbClr val="231F20"/>
                </a:solidFill>
                <a:latin typeface="Helvetica"/>
                <a:cs typeface="Helvetica"/>
              </a:rPr>
              <a:t> </a:t>
            </a:r>
            <a:r>
              <a:rPr sz="800" spc="0" dirty="0">
                <a:solidFill>
                  <a:srgbClr val="231F20"/>
                </a:solidFill>
                <a:latin typeface="Helvetica"/>
                <a:cs typeface="Helvetica"/>
              </a:rPr>
              <a:t>box</a:t>
            </a:r>
            <a:r>
              <a:rPr sz="800" spc="-30" dirty="0">
                <a:solidFill>
                  <a:srgbClr val="231F20"/>
                </a:solidFill>
                <a:latin typeface="Helvetica"/>
                <a:cs typeface="Helvetica"/>
              </a:rPr>
              <a:t> </a:t>
            </a:r>
            <a:r>
              <a:rPr sz="800" dirty="0">
                <a:solidFill>
                  <a:srgbClr val="231F20"/>
                </a:solidFill>
                <a:latin typeface="Helvetica"/>
                <a:cs typeface="Helvetica"/>
              </a:rPr>
              <a:t>if</a:t>
            </a:r>
            <a:r>
              <a:rPr sz="800" spc="-30" dirty="0">
                <a:solidFill>
                  <a:srgbClr val="231F20"/>
                </a:solidFill>
                <a:latin typeface="Helvetica"/>
                <a:cs typeface="Helvetica"/>
              </a:rPr>
              <a:t> </a:t>
            </a:r>
            <a:r>
              <a:rPr sz="800" dirty="0">
                <a:solidFill>
                  <a:srgbClr val="231F20"/>
                </a:solidFill>
                <a:latin typeface="Helvetica"/>
                <a:cs typeface="Helvetica"/>
              </a:rPr>
              <a:t>the</a:t>
            </a:r>
            <a:r>
              <a:rPr sz="800" spc="-30" dirty="0">
                <a:solidFill>
                  <a:srgbClr val="231F20"/>
                </a:solidFill>
                <a:latin typeface="Helvetica"/>
                <a:cs typeface="Helvetica"/>
              </a:rPr>
              <a:t> </a:t>
            </a:r>
            <a:r>
              <a:rPr sz="800" spc="0" dirty="0">
                <a:solidFill>
                  <a:srgbClr val="231F20"/>
                </a:solidFill>
                <a:latin typeface="Helvetica"/>
                <a:cs typeface="Helvetica"/>
              </a:rPr>
              <a:t>vendor</a:t>
            </a:r>
            <a:r>
              <a:rPr sz="800" spc="-30" dirty="0">
                <a:solidFill>
                  <a:srgbClr val="231F20"/>
                </a:solidFill>
                <a:latin typeface="Helvetica"/>
                <a:cs typeface="Helvetica"/>
              </a:rPr>
              <a:t> </a:t>
            </a:r>
            <a:r>
              <a:rPr sz="800" spc="0" dirty="0">
                <a:solidFill>
                  <a:srgbClr val="231F20"/>
                </a:solidFill>
                <a:latin typeface="Helvetica"/>
                <a:cs typeface="Helvetica"/>
              </a:rPr>
              <a:t>has</a:t>
            </a:r>
            <a:r>
              <a:rPr sz="800" spc="-30" dirty="0">
                <a:solidFill>
                  <a:srgbClr val="231F20"/>
                </a:solidFill>
                <a:latin typeface="Helvetica"/>
                <a:cs typeface="Helvetica"/>
              </a:rPr>
              <a:t> </a:t>
            </a:r>
            <a:r>
              <a:rPr sz="800" dirty="0">
                <a:solidFill>
                  <a:srgbClr val="231F20"/>
                </a:solidFill>
                <a:latin typeface="Helvetica"/>
                <a:cs typeface="Helvetica"/>
              </a:rPr>
              <a:t>given</a:t>
            </a:r>
            <a:r>
              <a:rPr sz="800" spc="-30" dirty="0">
                <a:solidFill>
                  <a:srgbClr val="231F20"/>
                </a:solidFill>
                <a:latin typeface="Helvetica"/>
                <a:cs typeface="Helvetica"/>
              </a:rPr>
              <a:t> </a:t>
            </a:r>
            <a:r>
              <a:rPr sz="800" dirty="0">
                <a:solidFill>
                  <a:srgbClr val="231F20"/>
                </a:solidFill>
                <a:latin typeface="Helvetica"/>
                <a:cs typeface="Helvetica"/>
              </a:rPr>
              <a:t>the</a:t>
            </a:r>
            <a:r>
              <a:rPr sz="800" spc="-30" dirty="0">
                <a:solidFill>
                  <a:srgbClr val="231F20"/>
                </a:solidFill>
                <a:latin typeface="Helvetica"/>
                <a:cs typeface="Helvetica"/>
              </a:rPr>
              <a:t> </a:t>
            </a:r>
            <a:r>
              <a:rPr sz="800" dirty="0">
                <a:solidFill>
                  <a:srgbClr val="231F20"/>
                </a:solidFill>
                <a:latin typeface="Helvetica"/>
                <a:cs typeface="Helvetica"/>
              </a:rPr>
              <a:t>local</a:t>
            </a:r>
            <a:r>
              <a:rPr sz="800" spc="-30" dirty="0">
                <a:solidFill>
                  <a:srgbClr val="231F20"/>
                </a:solidFill>
                <a:latin typeface="Helvetica"/>
                <a:cs typeface="Helvetica"/>
              </a:rPr>
              <a:t> </a:t>
            </a:r>
            <a:r>
              <a:rPr sz="800" dirty="0">
                <a:solidFill>
                  <a:srgbClr val="231F20"/>
                </a:solidFill>
                <a:latin typeface="Helvetica"/>
                <a:cs typeface="Helvetica"/>
              </a:rPr>
              <a:t>government</a:t>
            </a:r>
            <a:r>
              <a:rPr sz="800" spc="-30" dirty="0">
                <a:solidFill>
                  <a:srgbClr val="231F20"/>
                </a:solidFill>
                <a:latin typeface="Helvetica"/>
                <a:cs typeface="Helvetica"/>
              </a:rPr>
              <a:t> </a:t>
            </a:r>
            <a:r>
              <a:rPr sz="800" dirty="0">
                <a:solidFill>
                  <a:srgbClr val="231F20"/>
                </a:solidFill>
                <a:latin typeface="Helvetica"/>
                <a:cs typeface="Helvetica"/>
              </a:rPr>
              <a:t>officer</a:t>
            </a:r>
            <a:r>
              <a:rPr sz="800" spc="-30" dirty="0">
                <a:solidFill>
                  <a:srgbClr val="231F20"/>
                </a:solidFill>
                <a:latin typeface="Helvetica"/>
                <a:cs typeface="Helvetica"/>
              </a:rPr>
              <a:t> </a:t>
            </a:r>
            <a:r>
              <a:rPr sz="800" dirty="0">
                <a:solidFill>
                  <a:srgbClr val="231F20"/>
                </a:solidFill>
                <a:latin typeface="Helvetica"/>
                <a:cs typeface="Helvetica"/>
              </a:rPr>
              <a:t>or</a:t>
            </a:r>
            <a:r>
              <a:rPr sz="800" spc="-30" dirty="0">
                <a:solidFill>
                  <a:srgbClr val="231F20"/>
                </a:solidFill>
                <a:latin typeface="Helvetica"/>
                <a:cs typeface="Helvetica"/>
              </a:rPr>
              <a:t> </a:t>
            </a:r>
            <a:r>
              <a:rPr sz="800" spc="0" dirty="0">
                <a:solidFill>
                  <a:srgbClr val="231F20"/>
                </a:solidFill>
                <a:latin typeface="Helvetica"/>
                <a:cs typeface="Helvetica"/>
              </a:rPr>
              <a:t>a</a:t>
            </a:r>
            <a:r>
              <a:rPr sz="800" spc="-30" dirty="0">
                <a:solidFill>
                  <a:srgbClr val="231F20"/>
                </a:solidFill>
                <a:latin typeface="Helvetica"/>
                <a:cs typeface="Helvetica"/>
              </a:rPr>
              <a:t> </a:t>
            </a:r>
            <a:r>
              <a:rPr sz="800" dirty="0">
                <a:solidFill>
                  <a:srgbClr val="231F20"/>
                </a:solidFill>
                <a:latin typeface="Helvetica"/>
                <a:cs typeface="Helvetica"/>
              </a:rPr>
              <a:t>family</a:t>
            </a:r>
            <a:r>
              <a:rPr sz="800" spc="-30" dirty="0">
                <a:solidFill>
                  <a:srgbClr val="231F20"/>
                </a:solidFill>
                <a:latin typeface="Helvetica"/>
                <a:cs typeface="Helvetica"/>
              </a:rPr>
              <a:t> </a:t>
            </a:r>
            <a:r>
              <a:rPr sz="800" spc="0" dirty="0">
                <a:solidFill>
                  <a:srgbClr val="231F20"/>
                </a:solidFill>
                <a:latin typeface="Helvetica"/>
                <a:cs typeface="Helvetica"/>
              </a:rPr>
              <a:t>member</a:t>
            </a:r>
            <a:r>
              <a:rPr sz="800" spc="-30" dirty="0">
                <a:solidFill>
                  <a:srgbClr val="231F20"/>
                </a:solidFill>
                <a:latin typeface="Helvetica"/>
                <a:cs typeface="Helvetica"/>
              </a:rPr>
              <a:t> </a:t>
            </a:r>
            <a:r>
              <a:rPr sz="800" dirty="0">
                <a:solidFill>
                  <a:srgbClr val="231F20"/>
                </a:solidFill>
                <a:latin typeface="Helvetica"/>
                <a:cs typeface="Helvetica"/>
              </a:rPr>
              <a:t>of</a:t>
            </a:r>
            <a:r>
              <a:rPr sz="800" spc="-30" dirty="0">
                <a:solidFill>
                  <a:srgbClr val="231F20"/>
                </a:solidFill>
                <a:latin typeface="Helvetica"/>
                <a:cs typeface="Helvetica"/>
              </a:rPr>
              <a:t> </a:t>
            </a:r>
            <a:r>
              <a:rPr sz="800" dirty="0">
                <a:solidFill>
                  <a:srgbClr val="231F20"/>
                </a:solidFill>
                <a:latin typeface="Helvetica"/>
                <a:cs typeface="Helvetica"/>
              </a:rPr>
              <a:t>the</a:t>
            </a:r>
            <a:r>
              <a:rPr sz="800" spc="-30" dirty="0">
                <a:solidFill>
                  <a:srgbClr val="231F20"/>
                </a:solidFill>
                <a:latin typeface="Helvetica"/>
                <a:cs typeface="Helvetica"/>
              </a:rPr>
              <a:t> </a:t>
            </a:r>
            <a:r>
              <a:rPr sz="800" dirty="0">
                <a:solidFill>
                  <a:srgbClr val="231F20"/>
                </a:solidFill>
                <a:latin typeface="Helvetica"/>
                <a:cs typeface="Helvetica"/>
              </a:rPr>
              <a:t>officer</a:t>
            </a:r>
            <a:r>
              <a:rPr sz="800" spc="-30" dirty="0">
                <a:solidFill>
                  <a:srgbClr val="231F20"/>
                </a:solidFill>
                <a:latin typeface="Helvetica"/>
                <a:cs typeface="Helvetica"/>
              </a:rPr>
              <a:t> </a:t>
            </a:r>
            <a:r>
              <a:rPr sz="800" spc="0" dirty="0">
                <a:solidFill>
                  <a:srgbClr val="231F20"/>
                </a:solidFill>
                <a:latin typeface="Helvetica"/>
                <a:cs typeface="Helvetica"/>
              </a:rPr>
              <a:t>one</a:t>
            </a:r>
            <a:r>
              <a:rPr sz="800" spc="-30" dirty="0">
                <a:solidFill>
                  <a:srgbClr val="231F20"/>
                </a:solidFill>
                <a:latin typeface="Helvetica"/>
                <a:cs typeface="Helvetica"/>
              </a:rPr>
              <a:t> </a:t>
            </a:r>
            <a:r>
              <a:rPr sz="800" dirty="0">
                <a:solidFill>
                  <a:srgbClr val="231F20"/>
                </a:solidFill>
                <a:latin typeface="Helvetica"/>
                <a:cs typeface="Helvetica"/>
              </a:rPr>
              <a:t>or</a:t>
            </a:r>
            <a:r>
              <a:rPr sz="800" spc="-30" dirty="0">
                <a:solidFill>
                  <a:srgbClr val="231F20"/>
                </a:solidFill>
                <a:latin typeface="Helvetica"/>
                <a:cs typeface="Helvetica"/>
              </a:rPr>
              <a:t> </a:t>
            </a:r>
            <a:r>
              <a:rPr sz="800" spc="0" dirty="0">
                <a:solidFill>
                  <a:srgbClr val="231F20"/>
                </a:solidFill>
                <a:latin typeface="Helvetica"/>
                <a:cs typeface="Helvetica"/>
              </a:rPr>
              <a:t>more</a:t>
            </a:r>
            <a:r>
              <a:rPr sz="800" spc="-30" dirty="0">
                <a:solidFill>
                  <a:srgbClr val="231F20"/>
                </a:solidFill>
                <a:latin typeface="Helvetica"/>
                <a:cs typeface="Helvetica"/>
              </a:rPr>
              <a:t> </a:t>
            </a:r>
            <a:r>
              <a:rPr sz="800" dirty="0">
                <a:solidFill>
                  <a:srgbClr val="231F20"/>
                </a:solidFill>
                <a:latin typeface="Helvetica"/>
                <a:cs typeface="Helvetica"/>
              </a:rPr>
              <a:t>gifts  </a:t>
            </a:r>
            <a:r>
              <a:rPr sz="800" spc="0" dirty="0">
                <a:solidFill>
                  <a:srgbClr val="231F20"/>
                </a:solidFill>
                <a:latin typeface="Helvetica"/>
                <a:cs typeface="Helvetica"/>
              </a:rPr>
              <a:t>as</a:t>
            </a:r>
            <a:r>
              <a:rPr sz="800" spc="100" dirty="0">
                <a:solidFill>
                  <a:srgbClr val="231F20"/>
                </a:solidFill>
                <a:latin typeface="Helvetica"/>
                <a:cs typeface="Helvetica"/>
              </a:rPr>
              <a:t> </a:t>
            </a:r>
            <a:r>
              <a:rPr sz="800" dirty="0">
                <a:solidFill>
                  <a:srgbClr val="231F20"/>
                </a:solidFill>
                <a:latin typeface="Helvetica"/>
                <a:cs typeface="Helvetica"/>
              </a:rPr>
              <a:t>described</a:t>
            </a:r>
            <a:r>
              <a:rPr sz="800" spc="100" dirty="0">
                <a:solidFill>
                  <a:srgbClr val="231F20"/>
                </a:solidFill>
                <a:latin typeface="Helvetica"/>
                <a:cs typeface="Helvetica"/>
              </a:rPr>
              <a:t> </a:t>
            </a:r>
            <a:r>
              <a:rPr sz="800" dirty="0">
                <a:solidFill>
                  <a:srgbClr val="231F20"/>
                </a:solidFill>
                <a:latin typeface="Helvetica"/>
                <a:cs typeface="Helvetica"/>
              </a:rPr>
              <a:t>in</a:t>
            </a:r>
            <a:r>
              <a:rPr sz="800" spc="100" dirty="0">
                <a:solidFill>
                  <a:srgbClr val="231F20"/>
                </a:solidFill>
                <a:latin typeface="Helvetica"/>
                <a:cs typeface="Helvetica"/>
              </a:rPr>
              <a:t> </a:t>
            </a:r>
            <a:r>
              <a:rPr sz="800" dirty="0">
                <a:solidFill>
                  <a:srgbClr val="231F20"/>
                </a:solidFill>
                <a:latin typeface="Helvetica"/>
                <a:cs typeface="Helvetica"/>
              </a:rPr>
              <a:t>Section</a:t>
            </a:r>
            <a:r>
              <a:rPr sz="800" spc="100" dirty="0">
                <a:solidFill>
                  <a:srgbClr val="231F20"/>
                </a:solidFill>
                <a:latin typeface="Helvetica"/>
                <a:cs typeface="Helvetica"/>
              </a:rPr>
              <a:t> </a:t>
            </a:r>
            <a:r>
              <a:rPr sz="800" dirty="0">
                <a:solidFill>
                  <a:srgbClr val="231F20"/>
                </a:solidFill>
                <a:latin typeface="Helvetica"/>
                <a:cs typeface="Helvetica"/>
              </a:rPr>
              <a:t>176.003(a)(2)(B),</a:t>
            </a:r>
            <a:r>
              <a:rPr sz="800" spc="100" dirty="0">
                <a:solidFill>
                  <a:srgbClr val="231F20"/>
                </a:solidFill>
                <a:latin typeface="Helvetica"/>
                <a:cs typeface="Helvetica"/>
              </a:rPr>
              <a:t> </a:t>
            </a:r>
            <a:r>
              <a:rPr sz="800" dirty="0">
                <a:solidFill>
                  <a:srgbClr val="231F20"/>
                </a:solidFill>
                <a:latin typeface="Helvetica"/>
                <a:cs typeface="Helvetica"/>
              </a:rPr>
              <a:t>excluding</a:t>
            </a:r>
            <a:r>
              <a:rPr sz="800" spc="100" dirty="0">
                <a:solidFill>
                  <a:srgbClr val="231F20"/>
                </a:solidFill>
                <a:latin typeface="Helvetica"/>
                <a:cs typeface="Helvetica"/>
              </a:rPr>
              <a:t> </a:t>
            </a:r>
            <a:r>
              <a:rPr sz="800" dirty="0">
                <a:solidFill>
                  <a:srgbClr val="231F20"/>
                </a:solidFill>
                <a:latin typeface="Helvetica"/>
                <a:cs typeface="Helvetica"/>
              </a:rPr>
              <a:t>gifts</a:t>
            </a:r>
            <a:r>
              <a:rPr sz="800" spc="100" dirty="0">
                <a:solidFill>
                  <a:srgbClr val="231F20"/>
                </a:solidFill>
                <a:latin typeface="Helvetica"/>
                <a:cs typeface="Helvetica"/>
              </a:rPr>
              <a:t> </a:t>
            </a:r>
            <a:r>
              <a:rPr sz="800" dirty="0">
                <a:solidFill>
                  <a:srgbClr val="231F20"/>
                </a:solidFill>
                <a:latin typeface="Helvetica"/>
                <a:cs typeface="Helvetica"/>
              </a:rPr>
              <a:t>described</a:t>
            </a:r>
            <a:r>
              <a:rPr sz="800" spc="100" dirty="0">
                <a:solidFill>
                  <a:srgbClr val="231F20"/>
                </a:solidFill>
                <a:latin typeface="Helvetica"/>
                <a:cs typeface="Helvetica"/>
              </a:rPr>
              <a:t> </a:t>
            </a:r>
            <a:r>
              <a:rPr sz="800" dirty="0">
                <a:solidFill>
                  <a:srgbClr val="231F20"/>
                </a:solidFill>
                <a:latin typeface="Helvetica"/>
                <a:cs typeface="Helvetica"/>
              </a:rPr>
              <a:t>in</a:t>
            </a:r>
            <a:r>
              <a:rPr sz="800" spc="100" dirty="0">
                <a:solidFill>
                  <a:srgbClr val="231F20"/>
                </a:solidFill>
                <a:latin typeface="Helvetica"/>
                <a:cs typeface="Helvetica"/>
              </a:rPr>
              <a:t> </a:t>
            </a:r>
            <a:r>
              <a:rPr sz="800" dirty="0">
                <a:solidFill>
                  <a:srgbClr val="231F20"/>
                </a:solidFill>
                <a:latin typeface="Helvetica"/>
                <a:cs typeface="Helvetica"/>
              </a:rPr>
              <a:t>Section</a:t>
            </a:r>
            <a:r>
              <a:rPr sz="800" spc="100" dirty="0">
                <a:solidFill>
                  <a:srgbClr val="231F20"/>
                </a:solidFill>
                <a:latin typeface="Helvetica"/>
                <a:cs typeface="Helvetica"/>
              </a:rPr>
              <a:t> </a:t>
            </a:r>
            <a:r>
              <a:rPr sz="800" dirty="0">
                <a:solidFill>
                  <a:srgbClr val="231F20"/>
                </a:solidFill>
                <a:latin typeface="Helvetica"/>
                <a:cs typeface="Helvetica"/>
              </a:rPr>
              <a:t>176.003(a-1).</a:t>
            </a:r>
            <a:endParaRPr sz="800">
              <a:latin typeface="Helvetica"/>
              <a:cs typeface="Helvetica"/>
            </a:endParaRPr>
          </a:p>
        </p:txBody>
      </p:sp>
      <p:sp>
        <p:nvSpPr>
          <p:cNvPr id="23" name="object 23"/>
          <p:cNvSpPr txBox="1"/>
          <p:nvPr/>
        </p:nvSpPr>
        <p:spPr>
          <a:xfrm>
            <a:off x="1331469" y="9057689"/>
            <a:ext cx="2694305" cy="135255"/>
          </a:xfrm>
          <a:prstGeom prst="rect">
            <a:avLst/>
          </a:prstGeom>
        </p:spPr>
        <p:txBody>
          <a:bodyPr vert="horz" wrap="square" lIns="0" tIns="15240" rIns="0" bIns="0" rtlCol="0">
            <a:spAutoFit/>
          </a:bodyPr>
          <a:lstStyle/>
          <a:p>
            <a:pPr marL="12700">
              <a:lnSpc>
                <a:spcPct val="100000"/>
              </a:lnSpc>
              <a:spcBef>
                <a:spcPts val="120"/>
              </a:spcBef>
            </a:pPr>
            <a:r>
              <a:rPr sz="700" spc="0" dirty="0">
                <a:solidFill>
                  <a:srgbClr val="231F20"/>
                </a:solidFill>
                <a:latin typeface="Helvetica"/>
                <a:cs typeface="Helvetica"/>
              </a:rPr>
              <a:t>Signature</a:t>
            </a:r>
            <a:r>
              <a:rPr sz="700" spc="75" dirty="0">
                <a:solidFill>
                  <a:srgbClr val="231F20"/>
                </a:solidFill>
                <a:latin typeface="Helvetica"/>
                <a:cs typeface="Helvetica"/>
              </a:rPr>
              <a:t> </a:t>
            </a:r>
            <a:r>
              <a:rPr sz="700" spc="0" dirty="0">
                <a:solidFill>
                  <a:srgbClr val="231F20"/>
                </a:solidFill>
                <a:latin typeface="Helvetica"/>
                <a:cs typeface="Helvetica"/>
              </a:rPr>
              <a:t>of</a:t>
            </a:r>
            <a:r>
              <a:rPr sz="700" spc="75" dirty="0">
                <a:solidFill>
                  <a:srgbClr val="231F20"/>
                </a:solidFill>
                <a:latin typeface="Helvetica"/>
                <a:cs typeface="Helvetica"/>
              </a:rPr>
              <a:t> </a:t>
            </a:r>
            <a:r>
              <a:rPr sz="700" spc="5" dirty="0">
                <a:solidFill>
                  <a:srgbClr val="231F20"/>
                </a:solidFill>
                <a:latin typeface="Helvetica"/>
                <a:cs typeface="Helvetica"/>
              </a:rPr>
              <a:t>vendor</a:t>
            </a:r>
            <a:r>
              <a:rPr sz="700" spc="75" dirty="0">
                <a:solidFill>
                  <a:srgbClr val="231F20"/>
                </a:solidFill>
                <a:latin typeface="Helvetica"/>
                <a:cs typeface="Helvetica"/>
              </a:rPr>
              <a:t> </a:t>
            </a:r>
            <a:r>
              <a:rPr sz="700" spc="0" dirty="0">
                <a:solidFill>
                  <a:srgbClr val="231F20"/>
                </a:solidFill>
                <a:latin typeface="Helvetica"/>
                <a:cs typeface="Helvetica"/>
              </a:rPr>
              <a:t>doing</a:t>
            </a:r>
            <a:r>
              <a:rPr sz="700" spc="75" dirty="0">
                <a:solidFill>
                  <a:srgbClr val="231F20"/>
                </a:solidFill>
                <a:latin typeface="Helvetica"/>
                <a:cs typeface="Helvetica"/>
              </a:rPr>
              <a:t> </a:t>
            </a:r>
            <a:r>
              <a:rPr sz="700" spc="0" dirty="0">
                <a:solidFill>
                  <a:srgbClr val="231F20"/>
                </a:solidFill>
                <a:latin typeface="Helvetica"/>
                <a:cs typeface="Helvetica"/>
              </a:rPr>
              <a:t>business</a:t>
            </a:r>
            <a:r>
              <a:rPr sz="700" spc="75" dirty="0">
                <a:solidFill>
                  <a:srgbClr val="231F20"/>
                </a:solidFill>
                <a:latin typeface="Helvetica"/>
                <a:cs typeface="Helvetica"/>
              </a:rPr>
              <a:t> </a:t>
            </a:r>
            <a:r>
              <a:rPr sz="700" spc="0" dirty="0">
                <a:solidFill>
                  <a:srgbClr val="231F20"/>
                </a:solidFill>
                <a:latin typeface="Helvetica"/>
                <a:cs typeface="Helvetica"/>
              </a:rPr>
              <a:t>with</a:t>
            </a:r>
            <a:r>
              <a:rPr sz="700" spc="75" dirty="0">
                <a:solidFill>
                  <a:srgbClr val="231F20"/>
                </a:solidFill>
                <a:latin typeface="Helvetica"/>
                <a:cs typeface="Helvetica"/>
              </a:rPr>
              <a:t> </a:t>
            </a:r>
            <a:r>
              <a:rPr sz="700" spc="0" dirty="0">
                <a:solidFill>
                  <a:srgbClr val="231F20"/>
                </a:solidFill>
                <a:latin typeface="Helvetica"/>
                <a:cs typeface="Helvetica"/>
              </a:rPr>
              <a:t>the</a:t>
            </a:r>
            <a:r>
              <a:rPr sz="700" spc="75" dirty="0">
                <a:solidFill>
                  <a:srgbClr val="231F20"/>
                </a:solidFill>
                <a:latin typeface="Helvetica"/>
                <a:cs typeface="Helvetica"/>
              </a:rPr>
              <a:t> </a:t>
            </a:r>
            <a:r>
              <a:rPr sz="700" spc="5" dirty="0">
                <a:solidFill>
                  <a:srgbClr val="231F20"/>
                </a:solidFill>
                <a:latin typeface="Helvetica"/>
                <a:cs typeface="Helvetica"/>
              </a:rPr>
              <a:t>governmental</a:t>
            </a:r>
            <a:r>
              <a:rPr sz="700" spc="75" dirty="0">
                <a:solidFill>
                  <a:srgbClr val="231F20"/>
                </a:solidFill>
                <a:latin typeface="Helvetica"/>
                <a:cs typeface="Helvetica"/>
              </a:rPr>
              <a:t> </a:t>
            </a:r>
            <a:r>
              <a:rPr sz="700" spc="0" dirty="0">
                <a:solidFill>
                  <a:srgbClr val="231F20"/>
                </a:solidFill>
                <a:latin typeface="Helvetica"/>
                <a:cs typeface="Helvetica"/>
              </a:rPr>
              <a:t>entity</a:t>
            </a:r>
            <a:endParaRPr sz="700">
              <a:latin typeface="Helvetica"/>
              <a:cs typeface="Helvetica"/>
            </a:endParaRPr>
          </a:p>
        </p:txBody>
      </p:sp>
      <p:sp>
        <p:nvSpPr>
          <p:cNvPr id="24" name="object 24"/>
          <p:cNvSpPr/>
          <p:nvPr/>
        </p:nvSpPr>
        <p:spPr>
          <a:xfrm>
            <a:off x="4784140" y="9087761"/>
            <a:ext cx="1182370" cy="0"/>
          </a:xfrm>
          <a:custGeom>
            <a:avLst/>
            <a:gdLst/>
            <a:ahLst/>
            <a:cxnLst/>
            <a:rect l="l" t="t" r="r" b="b"/>
            <a:pathLst>
              <a:path w="1182370">
                <a:moveTo>
                  <a:pt x="0" y="0"/>
                </a:moveTo>
                <a:lnTo>
                  <a:pt x="1182319" y="0"/>
                </a:lnTo>
              </a:path>
            </a:pathLst>
          </a:custGeom>
          <a:ln w="10972">
            <a:solidFill>
              <a:srgbClr val="231F20"/>
            </a:solidFill>
          </a:ln>
        </p:spPr>
        <p:txBody>
          <a:bodyPr wrap="square" lIns="0" tIns="0" rIns="0" bIns="0" rtlCol="0"/>
          <a:lstStyle/>
          <a:p>
            <a:endParaRPr/>
          </a:p>
        </p:txBody>
      </p:sp>
      <p:sp>
        <p:nvSpPr>
          <p:cNvPr id="25" name="object 25"/>
          <p:cNvSpPr txBox="1"/>
          <p:nvPr/>
        </p:nvSpPr>
        <p:spPr>
          <a:xfrm>
            <a:off x="5214467" y="9070033"/>
            <a:ext cx="212090" cy="135255"/>
          </a:xfrm>
          <a:prstGeom prst="rect">
            <a:avLst/>
          </a:prstGeom>
        </p:spPr>
        <p:txBody>
          <a:bodyPr vert="horz" wrap="square" lIns="0" tIns="15240" rIns="0" bIns="0" rtlCol="0">
            <a:spAutoFit/>
          </a:bodyPr>
          <a:lstStyle/>
          <a:p>
            <a:pPr marL="12700">
              <a:lnSpc>
                <a:spcPct val="100000"/>
              </a:lnSpc>
              <a:spcBef>
                <a:spcPts val="120"/>
              </a:spcBef>
            </a:pPr>
            <a:r>
              <a:rPr sz="700" spc="-5" dirty="0">
                <a:solidFill>
                  <a:srgbClr val="231F20"/>
                </a:solidFill>
                <a:latin typeface="Helvetica"/>
                <a:cs typeface="Helvetica"/>
              </a:rPr>
              <a:t>Date</a:t>
            </a:r>
            <a:endParaRPr sz="700">
              <a:latin typeface="Helvetica"/>
              <a:cs typeface="Helvetica"/>
            </a:endParaRPr>
          </a:p>
        </p:txBody>
      </p:sp>
      <p:sp>
        <p:nvSpPr>
          <p:cNvPr id="26" name="object 26"/>
          <p:cNvSpPr/>
          <p:nvPr/>
        </p:nvSpPr>
        <p:spPr>
          <a:xfrm>
            <a:off x="1340056" y="9076790"/>
            <a:ext cx="2684780" cy="0"/>
          </a:xfrm>
          <a:custGeom>
            <a:avLst/>
            <a:gdLst/>
            <a:ahLst/>
            <a:cxnLst/>
            <a:rect l="l" t="t" r="r" b="b"/>
            <a:pathLst>
              <a:path w="2684779">
                <a:moveTo>
                  <a:pt x="0" y="0"/>
                </a:moveTo>
                <a:lnTo>
                  <a:pt x="2684221" y="0"/>
                </a:lnTo>
              </a:path>
            </a:pathLst>
          </a:custGeom>
          <a:ln w="10972">
            <a:solidFill>
              <a:srgbClr val="231F20"/>
            </a:solidFill>
          </a:ln>
        </p:spPr>
        <p:txBody>
          <a:bodyPr wrap="square" lIns="0" tIns="0" rIns="0" bIns="0" rtlCol="0"/>
          <a:lstStyle/>
          <a:p>
            <a:endParaRPr/>
          </a:p>
        </p:txBody>
      </p:sp>
      <p:sp>
        <p:nvSpPr>
          <p:cNvPr id="27" name="object 27"/>
          <p:cNvSpPr/>
          <p:nvPr/>
        </p:nvSpPr>
        <p:spPr>
          <a:xfrm>
            <a:off x="968122" y="8397391"/>
            <a:ext cx="233679" cy="175895"/>
          </a:xfrm>
          <a:custGeom>
            <a:avLst/>
            <a:gdLst/>
            <a:ahLst/>
            <a:cxnLst/>
            <a:rect l="l" t="t" r="r" b="b"/>
            <a:pathLst>
              <a:path w="233680" h="175895">
                <a:moveTo>
                  <a:pt x="0" y="175336"/>
                </a:moveTo>
                <a:lnTo>
                  <a:pt x="233629" y="175336"/>
                </a:lnTo>
                <a:lnTo>
                  <a:pt x="233629" y="0"/>
                </a:lnTo>
                <a:lnTo>
                  <a:pt x="0" y="0"/>
                </a:lnTo>
                <a:lnTo>
                  <a:pt x="0" y="175336"/>
                </a:lnTo>
                <a:close/>
              </a:path>
            </a:pathLst>
          </a:custGeom>
          <a:ln w="10972">
            <a:solidFill>
              <a:srgbClr val="231F20"/>
            </a:solidFill>
          </a:ln>
        </p:spPr>
        <p:txBody>
          <a:bodyPr wrap="square" lIns="0" tIns="0" rIns="0" bIns="0" rtlCol="0"/>
          <a:lstStyle/>
          <a:p>
            <a:endParaRPr/>
          </a:p>
        </p:txBody>
      </p:sp>
      <p:sp>
        <p:nvSpPr>
          <p:cNvPr id="28" name="object 28"/>
          <p:cNvSpPr txBox="1"/>
          <p:nvPr/>
        </p:nvSpPr>
        <p:spPr>
          <a:xfrm>
            <a:off x="891186" y="2990646"/>
            <a:ext cx="3874135" cy="149225"/>
          </a:xfrm>
          <a:prstGeom prst="rect">
            <a:avLst/>
          </a:prstGeom>
        </p:spPr>
        <p:txBody>
          <a:bodyPr vert="horz" wrap="square" lIns="0" tIns="13970" rIns="0" bIns="0" rtlCol="0">
            <a:spAutoFit/>
          </a:bodyPr>
          <a:lstStyle/>
          <a:p>
            <a:pPr marL="12700">
              <a:lnSpc>
                <a:spcPct val="100000"/>
              </a:lnSpc>
              <a:spcBef>
                <a:spcPts val="110"/>
              </a:spcBef>
            </a:pPr>
            <a:r>
              <a:rPr sz="800" b="1" spc="0" dirty="0">
                <a:solidFill>
                  <a:srgbClr val="231F20"/>
                </a:solidFill>
                <a:latin typeface="Helvetica"/>
                <a:cs typeface="Helvetica"/>
              </a:rPr>
              <a:t>Name</a:t>
            </a:r>
            <a:r>
              <a:rPr sz="800" b="1" spc="-45" dirty="0">
                <a:solidFill>
                  <a:srgbClr val="231F20"/>
                </a:solidFill>
                <a:latin typeface="Helvetica"/>
                <a:cs typeface="Helvetica"/>
              </a:rPr>
              <a:t> </a:t>
            </a:r>
            <a:r>
              <a:rPr sz="800" b="1" dirty="0">
                <a:solidFill>
                  <a:srgbClr val="231F20"/>
                </a:solidFill>
                <a:latin typeface="Helvetica"/>
                <a:cs typeface="Helvetica"/>
              </a:rPr>
              <a:t>of</a:t>
            </a:r>
            <a:r>
              <a:rPr sz="800" b="1" spc="-45" dirty="0">
                <a:solidFill>
                  <a:srgbClr val="231F20"/>
                </a:solidFill>
                <a:latin typeface="Helvetica"/>
                <a:cs typeface="Helvetica"/>
              </a:rPr>
              <a:t> </a:t>
            </a:r>
            <a:r>
              <a:rPr sz="800" b="1" spc="0" dirty="0">
                <a:solidFill>
                  <a:srgbClr val="231F20"/>
                </a:solidFill>
                <a:latin typeface="Helvetica"/>
                <a:cs typeface="Helvetica"/>
              </a:rPr>
              <a:t>vendor</a:t>
            </a:r>
            <a:r>
              <a:rPr sz="800" b="1" spc="-45" dirty="0">
                <a:solidFill>
                  <a:srgbClr val="231F20"/>
                </a:solidFill>
                <a:latin typeface="Helvetica"/>
                <a:cs typeface="Helvetica"/>
              </a:rPr>
              <a:t> </a:t>
            </a:r>
            <a:r>
              <a:rPr sz="800" b="1" spc="0" dirty="0">
                <a:solidFill>
                  <a:srgbClr val="231F20"/>
                </a:solidFill>
                <a:latin typeface="Helvetica"/>
                <a:cs typeface="Helvetica"/>
              </a:rPr>
              <a:t>who</a:t>
            </a:r>
            <a:r>
              <a:rPr sz="800" b="1" spc="-45" dirty="0">
                <a:solidFill>
                  <a:srgbClr val="231F20"/>
                </a:solidFill>
                <a:latin typeface="Helvetica"/>
                <a:cs typeface="Helvetica"/>
              </a:rPr>
              <a:t> </a:t>
            </a:r>
            <a:r>
              <a:rPr sz="800" b="1" spc="0" dirty="0">
                <a:solidFill>
                  <a:srgbClr val="231F20"/>
                </a:solidFill>
                <a:latin typeface="Helvetica"/>
                <a:cs typeface="Helvetica"/>
              </a:rPr>
              <a:t>has</a:t>
            </a:r>
            <a:r>
              <a:rPr sz="800" b="1" spc="-45" dirty="0">
                <a:solidFill>
                  <a:srgbClr val="231F20"/>
                </a:solidFill>
                <a:latin typeface="Helvetica"/>
                <a:cs typeface="Helvetica"/>
              </a:rPr>
              <a:t> </a:t>
            </a:r>
            <a:r>
              <a:rPr sz="800" b="1" spc="0" dirty="0">
                <a:solidFill>
                  <a:srgbClr val="231F20"/>
                </a:solidFill>
                <a:latin typeface="Helvetica"/>
                <a:cs typeface="Helvetica"/>
              </a:rPr>
              <a:t>a</a:t>
            </a:r>
            <a:r>
              <a:rPr sz="800" b="1" spc="-45" dirty="0">
                <a:solidFill>
                  <a:srgbClr val="231F20"/>
                </a:solidFill>
                <a:latin typeface="Helvetica"/>
                <a:cs typeface="Helvetica"/>
              </a:rPr>
              <a:t> </a:t>
            </a:r>
            <a:r>
              <a:rPr sz="800" b="1" spc="0" dirty="0">
                <a:solidFill>
                  <a:srgbClr val="231F20"/>
                </a:solidFill>
                <a:latin typeface="Helvetica"/>
                <a:cs typeface="Helvetica"/>
              </a:rPr>
              <a:t>business</a:t>
            </a:r>
            <a:r>
              <a:rPr sz="800" b="1" spc="-45" dirty="0">
                <a:solidFill>
                  <a:srgbClr val="231F20"/>
                </a:solidFill>
                <a:latin typeface="Helvetica"/>
                <a:cs typeface="Helvetica"/>
              </a:rPr>
              <a:t> </a:t>
            </a:r>
            <a:r>
              <a:rPr sz="800" b="1" dirty="0">
                <a:solidFill>
                  <a:srgbClr val="231F20"/>
                </a:solidFill>
                <a:latin typeface="Helvetica"/>
                <a:cs typeface="Helvetica"/>
              </a:rPr>
              <a:t>relationship</a:t>
            </a:r>
            <a:r>
              <a:rPr sz="800" b="1" spc="-45" dirty="0">
                <a:solidFill>
                  <a:srgbClr val="231F20"/>
                </a:solidFill>
                <a:latin typeface="Helvetica"/>
                <a:cs typeface="Helvetica"/>
              </a:rPr>
              <a:t> </a:t>
            </a:r>
            <a:r>
              <a:rPr sz="800" b="1" spc="0" dirty="0">
                <a:solidFill>
                  <a:srgbClr val="231F20"/>
                </a:solidFill>
                <a:latin typeface="Helvetica"/>
                <a:cs typeface="Helvetica"/>
              </a:rPr>
              <a:t>with</a:t>
            </a:r>
            <a:r>
              <a:rPr sz="800" b="1" spc="-45" dirty="0">
                <a:solidFill>
                  <a:srgbClr val="231F20"/>
                </a:solidFill>
                <a:latin typeface="Helvetica"/>
                <a:cs typeface="Helvetica"/>
              </a:rPr>
              <a:t> </a:t>
            </a:r>
            <a:r>
              <a:rPr sz="800" b="1" dirty="0">
                <a:solidFill>
                  <a:srgbClr val="231F20"/>
                </a:solidFill>
                <a:latin typeface="Helvetica"/>
                <a:cs typeface="Helvetica"/>
              </a:rPr>
              <a:t>local</a:t>
            </a:r>
            <a:r>
              <a:rPr sz="800" b="1" spc="-45" dirty="0">
                <a:solidFill>
                  <a:srgbClr val="231F20"/>
                </a:solidFill>
                <a:latin typeface="Helvetica"/>
                <a:cs typeface="Helvetica"/>
              </a:rPr>
              <a:t> </a:t>
            </a:r>
            <a:r>
              <a:rPr sz="800" b="1" dirty="0">
                <a:solidFill>
                  <a:srgbClr val="231F20"/>
                </a:solidFill>
                <a:latin typeface="Helvetica"/>
                <a:cs typeface="Helvetica"/>
              </a:rPr>
              <a:t>governmental</a:t>
            </a:r>
            <a:r>
              <a:rPr sz="800" b="1" spc="-50" dirty="0">
                <a:solidFill>
                  <a:srgbClr val="231F20"/>
                </a:solidFill>
                <a:latin typeface="Helvetica"/>
                <a:cs typeface="Helvetica"/>
              </a:rPr>
              <a:t> </a:t>
            </a:r>
            <a:r>
              <a:rPr sz="800" b="1" spc="-10" dirty="0">
                <a:solidFill>
                  <a:srgbClr val="231F20"/>
                </a:solidFill>
                <a:latin typeface="Helvetica"/>
                <a:cs typeface="Helvetica"/>
              </a:rPr>
              <a:t>entity.</a:t>
            </a:r>
            <a:endParaRPr sz="800">
              <a:latin typeface="Helvetica"/>
              <a:cs typeface="Helvetica"/>
            </a:endParaRPr>
          </a:p>
        </p:txBody>
      </p:sp>
      <p:sp>
        <p:nvSpPr>
          <p:cNvPr id="29" name="object 29"/>
          <p:cNvSpPr/>
          <p:nvPr/>
        </p:nvSpPr>
        <p:spPr>
          <a:xfrm>
            <a:off x="700887" y="2978657"/>
            <a:ext cx="4577080" cy="0"/>
          </a:xfrm>
          <a:custGeom>
            <a:avLst/>
            <a:gdLst/>
            <a:ahLst/>
            <a:cxnLst/>
            <a:rect l="l" t="t" r="r" b="b"/>
            <a:pathLst>
              <a:path w="4577080">
                <a:moveTo>
                  <a:pt x="0" y="0"/>
                </a:moveTo>
                <a:lnTo>
                  <a:pt x="4577029" y="0"/>
                </a:lnTo>
              </a:path>
            </a:pathLst>
          </a:custGeom>
          <a:ln w="10972">
            <a:solidFill>
              <a:srgbClr val="231F20"/>
            </a:solidFill>
          </a:ln>
        </p:spPr>
        <p:txBody>
          <a:bodyPr wrap="square" lIns="0" tIns="0" rIns="0" bIns="0" rtlCol="0"/>
          <a:lstStyle/>
          <a:p>
            <a:endParaRPr/>
          </a:p>
        </p:txBody>
      </p:sp>
      <p:sp>
        <p:nvSpPr>
          <p:cNvPr id="30" name="object 30"/>
          <p:cNvSpPr/>
          <p:nvPr/>
        </p:nvSpPr>
        <p:spPr>
          <a:xfrm>
            <a:off x="706375" y="2979002"/>
            <a:ext cx="109855" cy="118745"/>
          </a:xfrm>
          <a:custGeom>
            <a:avLst/>
            <a:gdLst/>
            <a:ahLst/>
            <a:cxnLst/>
            <a:rect l="l" t="t" r="r" b="b"/>
            <a:pathLst>
              <a:path w="109855" h="118744">
                <a:moveTo>
                  <a:pt x="0" y="118186"/>
                </a:moveTo>
                <a:lnTo>
                  <a:pt x="109613" y="118186"/>
                </a:lnTo>
                <a:lnTo>
                  <a:pt x="109613" y="0"/>
                </a:lnTo>
                <a:lnTo>
                  <a:pt x="0" y="0"/>
                </a:lnTo>
                <a:lnTo>
                  <a:pt x="0" y="118186"/>
                </a:lnTo>
                <a:close/>
              </a:path>
            </a:pathLst>
          </a:custGeom>
          <a:ln w="10972">
            <a:solidFill>
              <a:srgbClr val="231F20"/>
            </a:solidFill>
          </a:ln>
        </p:spPr>
        <p:txBody>
          <a:bodyPr wrap="square" lIns="0" tIns="0" rIns="0" bIns="0" rtlCol="0"/>
          <a:lstStyle/>
          <a:p>
            <a:endParaRPr/>
          </a:p>
        </p:txBody>
      </p:sp>
      <p:sp>
        <p:nvSpPr>
          <p:cNvPr id="31" name="object 31"/>
          <p:cNvSpPr txBox="1"/>
          <p:nvPr/>
        </p:nvSpPr>
        <p:spPr>
          <a:xfrm>
            <a:off x="715619" y="2966416"/>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1</a:t>
            </a:r>
            <a:endParaRPr sz="700">
              <a:latin typeface="Helvetica"/>
              <a:cs typeface="Helvetica"/>
            </a:endParaRPr>
          </a:p>
        </p:txBody>
      </p:sp>
      <p:sp>
        <p:nvSpPr>
          <p:cNvPr id="32" name="object 32"/>
          <p:cNvSpPr/>
          <p:nvPr/>
        </p:nvSpPr>
        <p:spPr>
          <a:xfrm>
            <a:off x="918401" y="3487637"/>
            <a:ext cx="188595" cy="187960"/>
          </a:xfrm>
          <a:custGeom>
            <a:avLst/>
            <a:gdLst/>
            <a:ahLst/>
            <a:cxnLst/>
            <a:rect l="l" t="t" r="r" b="b"/>
            <a:pathLst>
              <a:path w="188594" h="187960">
                <a:moveTo>
                  <a:pt x="0" y="187909"/>
                </a:moveTo>
                <a:lnTo>
                  <a:pt x="188480" y="187909"/>
                </a:lnTo>
                <a:lnTo>
                  <a:pt x="188480" y="0"/>
                </a:lnTo>
                <a:lnTo>
                  <a:pt x="0" y="0"/>
                </a:lnTo>
                <a:lnTo>
                  <a:pt x="0" y="187909"/>
                </a:lnTo>
                <a:close/>
              </a:path>
            </a:pathLst>
          </a:custGeom>
          <a:ln w="10972">
            <a:solidFill>
              <a:srgbClr val="231F20"/>
            </a:solidFill>
          </a:ln>
        </p:spPr>
        <p:txBody>
          <a:bodyPr wrap="square" lIns="0" tIns="0" rIns="0" bIns="0" rtlCol="0"/>
          <a:lstStyle/>
          <a:p>
            <a:endParaRPr/>
          </a:p>
        </p:txBody>
      </p:sp>
      <p:sp>
        <p:nvSpPr>
          <p:cNvPr id="33" name="object 33"/>
          <p:cNvSpPr txBox="1"/>
          <p:nvPr/>
        </p:nvSpPr>
        <p:spPr>
          <a:xfrm>
            <a:off x="1180593" y="3478937"/>
            <a:ext cx="5433695" cy="149225"/>
          </a:xfrm>
          <a:prstGeom prst="rect">
            <a:avLst/>
          </a:prstGeom>
        </p:spPr>
        <p:txBody>
          <a:bodyPr vert="horz" wrap="square" lIns="0" tIns="13970" rIns="0" bIns="0" rtlCol="0">
            <a:spAutoFit/>
          </a:bodyPr>
          <a:lstStyle/>
          <a:p>
            <a:pPr marL="12700">
              <a:lnSpc>
                <a:spcPct val="100000"/>
              </a:lnSpc>
              <a:spcBef>
                <a:spcPts val="110"/>
              </a:spcBef>
            </a:pPr>
            <a:r>
              <a:rPr sz="800" b="1" spc="-5" dirty="0">
                <a:solidFill>
                  <a:srgbClr val="231F20"/>
                </a:solidFill>
                <a:latin typeface="Helvetica"/>
                <a:cs typeface="Helvetica"/>
              </a:rPr>
              <a:t>Check</a:t>
            </a:r>
            <a:r>
              <a:rPr sz="800" b="1" spc="-70" dirty="0">
                <a:solidFill>
                  <a:srgbClr val="231F20"/>
                </a:solidFill>
                <a:latin typeface="Helvetica"/>
                <a:cs typeface="Helvetica"/>
              </a:rPr>
              <a:t> </a:t>
            </a:r>
            <a:r>
              <a:rPr sz="800" b="1" spc="-5" dirty="0">
                <a:solidFill>
                  <a:srgbClr val="231F20"/>
                </a:solidFill>
                <a:latin typeface="Helvetica"/>
                <a:cs typeface="Helvetica"/>
              </a:rPr>
              <a:t>this</a:t>
            </a:r>
            <a:r>
              <a:rPr sz="800" b="1" spc="-70" dirty="0">
                <a:solidFill>
                  <a:srgbClr val="231F20"/>
                </a:solidFill>
                <a:latin typeface="Helvetica"/>
                <a:cs typeface="Helvetica"/>
              </a:rPr>
              <a:t> </a:t>
            </a:r>
            <a:r>
              <a:rPr sz="800" b="1" spc="-5" dirty="0">
                <a:solidFill>
                  <a:srgbClr val="231F20"/>
                </a:solidFill>
                <a:latin typeface="Helvetica"/>
                <a:cs typeface="Helvetica"/>
              </a:rPr>
              <a:t>box</a:t>
            </a:r>
            <a:r>
              <a:rPr sz="800" b="1" spc="-70" dirty="0">
                <a:solidFill>
                  <a:srgbClr val="231F20"/>
                </a:solidFill>
                <a:latin typeface="Helvetica"/>
                <a:cs typeface="Helvetica"/>
              </a:rPr>
              <a:t> </a:t>
            </a:r>
            <a:r>
              <a:rPr sz="800" b="1" spc="-5" dirty="0">
                <a:solidFill>
                  <a:srgbClr val="231F20"/>
                </a:solidFill>
                <a:latin typeface="Helvetica"/>
                <a:cs typeface="Helvetica"/>
              </a:rPr>
              <a:t>if</a:t>
            </a:r>
            <a:r>
              <a:rPr sz="800" b="1" spc="-70" dirty="0">
                <a:solidFill>
                  <a:srgbClr val="231F20"/>
                </a:solidFill>
                <a:latin typeface="Helvetica"/>
                <a:cs typeface="Helvetica"/>
              </a:rPr>
              <a:t> </a:t>
            </a:r>
            <a:r>
              <a:rPr sz="800" b="1" spc="-5" dirty="0">
                <a:solidFill>
                  <a:srgbClr val="231F20"/>
                </a:solidFill>
                <a:latin typeface="Helvetica"/>
                <a:cs typeface="Helvetica"/>
              </a:rPr>
              <a:t>you</a:t>
            </a:r>
            <a:r>
              <a:rPr sz="800" b="1" spc="-70" dirty="0">
                <a:solidFill>
                  <a:srgbClr val="231F20"/>
                </a:solidFill>
                <a:latin typeface="Helvetica"/>
                <a:cs typeface="Helvetica"/>
              </a:rPr>
              <a:t> </a:t>
            </a:r>
            <a:r>
              <a:rPr sz="800" b="1" spc="-5" dirty="0">
                <a:solidFill>
                  <a:srgbClr val="231F20"/>
                </a:solidFill>
                <a:latin typeface="Helvetica"/>
                <a:cs typeface="Helvetica"/>
              </a:rPr>
              <a:t>are</a:t>
            </a:r>
            <a:r>
              <a:rPr sz="800" b="1" spc="-70" dirty="0">
                <a:solidFill>
                  <a:srgbClr val="231F20"/>
                </a:solidFill>
                <a:latin typeface="Helvetica"/>
                <a:cs typeface="Helvetica"/>
              </a:rPr>
              <a:t> </a:t>
            </a:r>
            <a:r>
              <a:rPr sz="800" b="1" spc="-5" dirty="0">
                <a:solidFill>
                  <a:srgbClr val="231F20"/>
                </a:solidFill>
                <a:latin typeface="Helvetica"/>
                <a:cs typeface="Helvetica"/>
              </a:rPr>
              <a:t>filing</a:t>
            </a:r>
            <a:r>
              <a:rPr sz="800" b="1" spc="-70" dirty="0">
                <a:solidFill>
                  <a:srgbClr val="231F20"/>
                </a:solidFill>
                <a:latin typeface="Helvetica"/>
                <a:cs typeface="Helvetica"/>
              </a:rPr>
              <a:t> </a:t>
            </a:r>
            <a:r>
              <a:rPr sz="800" b="1" dirty="0">
                <a:solidFill>
                  <a:srgbClr val="231F20"/>
                </a:solidFill>
                <a:latin typeface="Helvetica"/>
                <a:cs typeface="Helvetica"/>
              </a:rPr>
              <a:t>an</a:t>
            </a:r>
            <a:r>
              <a:rPr sz="800" b="1" spc="-70" dirty="0">
                <a:solidFill>
                  <a:srgbClr val="231F20"/>
                </a:solidFill>
                <a:latin typeface="Helvetica"/>
                <a:cs typeface="Helvetica"/>
              </a:rPr>
              <a:t> </a:t>
            </a:r>
            <a:r>
              <a:rPr sz="800" b="1" spc="-5" dirty="0">
                <a:solidFill>
                  <a:srgbClr val="231F20"/>
                </a:solidFill>
                <a:latin typeface="Helvetica"/>
                <a:cs typeface="Helvetica"/>
              </a:rPr>
              <a:t>update</a:t>
            </a:r>
            <a:r>
              <a:rPr sz="800" b="1" spc="-70" dirty="0">
                <a:solidFill>
                  <a:srgbClr val="231F20"/>
                </a:solidFill>
                <a:latin typeface="Helvetica"/>
                <a:cs typeface="Helvetica"/>
              </a:rPr>
              <a:t> </a:t>
            </a:r>
            <a:r>
              <a:rPr sz="800" b="1" spc="-5" dirty="0">
                <a:solidFill>
                  <a:srgbClr val="231F20"/>
                </a:solidFill>
                <a:latin typeface="Helvetica"/>
                <a:cs typeface="Helvetica"/>
              </a:rPr>
              <a:t>to</a:t>
            </a:r>
            <a:r>
              <a:rPr sz="800" b="1" spc="-70" dirty="0">
                <a:solidFill>
                  <a:srgbClr val="231F20"/>
                </a:solidFill>
                <a:latin typeface="Helvetica"/>
                <a:cs typeface="Helvetica"/>
              </a:rPr>
              <a:t> </a:t>
            </a:r>
            <a:r>
              <a:rPr sz="800" b="1" spc="0" dirty="0">
                <a:solidFill>
                  <a:srgbClr val="231F20"/>
                </a:solidFill>
                <a:latin typeface="Helvetica"/>
                <a:cs typeface="Helvetica"/>
              </a:rPr>
              <a:t>a</a:t>
            </a:r>
            <a:r>
              <a:rPr sz="800" b="1" spc="-70" dirty="0">
                <a:solidFill>
                  <a:srgbClr val="231F20"/>
                </a:solidFill>
                <a:latin typeface="Helvetica"/>
                <a:cs typeface="Helvetica"/>
              </a:rPr>
              <a:t> </a:t>
            </a:r>
            <a:r>
              <a:rPr sz="800" b="1" spc="-5" dirty="0">
                <a:solidFill>
                  <a:srgbClr val="231F20"/>
                </a:solidFill>
                <a:latin typeface="Helvetica"/>
                <a:cs typeface="Helvetica"/>
              </a:rPr>
              <a:t>previously</a:t>
            </a:r>
            <a:r>
              <a:rPr sz="800" b="1" spc="-70" dirty="0">
                <a:solidFill>
                  <a:srgbClr val="231F20"/>
                </a:solidFill>
                <a:latin typeface="Helvetica"/>
                <a:cs typeface="Helvetica"/>
              </a:rPr>
              <a:t> </a:t>
            </a:r>
            <a:r>
              <a:rPr sz="800" b="1" spc="-5" dirty="0">
                <a:solidFill>
                  <a:srgbClr val="231F20"/>
                </a:solidFill>
                <a:latin typeface="Helvetica"/>
                <a:cs typeface="Helvetica"/>
              </a:rPr>
              <a:t>filed</a:t>
            </a:r>
            <a:r>
              <a:rPr sz="800" b="1" spc="-70" dirty="0">
                <a:solidFill>
                  <a:srgbClr val="231F20"/>
                </a:solidFill>
                <a:latin typeface="Helvetica"/>
                <a:cs typeface="Helvetica"/>
              </a:rPr>
              <a:t> </a:t>
            </a:r>
            <a:r>
              <a:rPr sz="800" b="1" spc="-5" dirty="0">
                <a:solidFill>
                  <a:srgbClr val="231F20"/>
                </a:solidFill>
                <a:latin typeface="Helvetica"/>
                <a:cs typeface="Helvetica"/>
              </a:rPr>
              <a:t>questionnaire.</a:t>
            </a:r>
            <a:r>
              <a:rPr sz="800" b="1" spc="-50" dirty="0">
                <a:solidFill>
                  <a:srgbClr val="231F20"/>
                </a:solidFill>
                <a:latin typeface="Helvetica"/>
                <a:cs typeface="Helvetica"/>
              </a:rPr>
              <a:t> </a:t>
            </a:r>
            <a:r>
              <a:rPr sz="800" dirty="0">
                <a:solidFill>
                  <a:srgbClr val="231F20"/>
                </a:solidFill>
                <a:latin typeface="Helvetica"/>
                <a:cs typeface="Helvetica"/>
              </a:rPr>
              <a:t>(The</a:t>
            </a:r>
            <a:r>
              <a:rPr sz="800" spc="-70" dirty="0">
                <a:solidFill>
                  <a:srgbClr val="231F20"/>
                </a:solidFill>
                <a:latin typeface="Helvetica"/>
                <a:cs typeface="Helvetica"/>
              </a:rPr>
              <a:t> </a:t>
            </a:r>
            <a:r>
              <a:rPr sz="800" spc="-5" dirty="0">
                <a:solidFill>
                  <a:srgbClr val="231F20"/>
                </a:solidFill>
                <a:latin typeface="Helvetica"/>
                <a:cs typeface="Helvetica"/>
              </a:rPr>
              <a:t>law</a:t>
            </a:r>
            <a:r>
              <a:rPr sz="800" spc="-70" dirty="0">
                <a:solidFill>
                  <a:srgbClr val="231F20"/>
                </a:solidFill>
                <a:latin typeface="Helvetica"/>
                <a:cs typeface="Helvetica"/>
              </a:rPr>
              <a:t> </a:t>
            </a:r>
            <a:r>
              <a:rPr sz="800" spc="-5" dirty="0">
                <a:solidFill>
                  <a:srgbClr val="231F20"/>
                </a:solidFill>
                <a:latin typeface="Helvetica"/>
                <a:cs typeface="Helvetica"/>
              </a:rPr>
              <a:t>requires</a:t>
            </a:r>
            <a:r>
              <a:rPr sz="800" spc="-70" dirty="0">
                <a:solidFill>
                  <a:srgbClr val="231F20"/>
                </a:solidFill>
                <a:latin typeface="Helvetica"/>
                <a:cs typeface="Helvetica"/>
              </a:rPr>
              <a:t> </a:t>
            </a:r>
            <a:r>
              <a:rPr sz="800" spc="-5" dirty="0">
                <a:solidFill>
                  <a:srgbClr val="231F20"/>
                </a:solidFill>
                <a:latin typeface="Helvetica"/>
                <a:cs typeface="Helvetica"/>
              </a:rPr>
              <a:t>that</a:t>
            </a:r>
            <a:r>
              <a:rPr sz="800" spc="-70" dirty="0">
                <a:solidFill>
                  <a:srgbClr val="231F20"/>
                </a:solidFill>
                <a:latin typeface="Helvetica"/>
                <a:cs typeface="Helvetica"/>
              </a:rPr>
              <a:t> </a:t>
            </a:r>
            <a:r>
              <a:rPr sz="800" spc="-5" dirty="0">
                <a:solidFill>
                  <a:srgbClr val="231F20"/>
                </a:solidFill>
                <a:latin typeface="Helvetica"/>
                <a:cs typeface="Helvetica"/>
              </a:rPr>
              <a:t>you</a:t>
            </a:r>
            <a:r>
              <a:rPr sz="800" spc="-70" dirty="0">
                <a:solidFill>
                  <a:srgbClr val="231F20"/>
                </a:solidFill>
                <a:latin typeface="Helvetica"/>
                <a:cs typeface="Helvetica"/>
              </a:rPr>
              <a:t> </a:t>
            </a:r>
            <a:r>
              <a:rPr sz="800" spc="-5" dirty="0">
                <a:solidFill>
                  <a:srgbClr val="231F20"/>
                </a:solidFill>
                <a:latin typeface="Helvetica"/>
                <a:cs typeface="Helvetica"/>
              </a:rPr>
              <a:t>file</a:t>
            </a:r>
            <a:r>
              <a:rPr sz="800" spc="-70" dirty="0">
                <a:solidFill>
                  <a:srgbClr val="231F20"/>
                </a:solidFill>
                <a:latin typeface="Helvetica"/>
                <a:cs typeface="Helvetica"/>
              </a:rPr>
              <a:t> </a:t>
            </a:r>
            <a:r>
              <a:rPr sz="800" dirty="0">
                <a:solidFill>
                  <a:srgbClr val="231F20"/>
                </a:solidFill>
                <a:latin typeface="Helvetica"/>
                <a:cs typeface="Helvetica"/>
              </a:rPr>
              <a:t>an</a:t>
            </a:r>
            <a:r>
              <a:rPr sz="800" spc="-70" dirty="0">
                <a:solidFill>
                  <a:srgbClr val="231F20"/>
                </a:solidFill>
                <a:latin typeface="Helvetica"/>
                <a:cs typeface="Helvetica"/>
              </a:rPr>
              <a:t> </a:t>
            </a:r>
            <a:r>
              <a:rPr sz="800" spc="-5" dirty="0">
                <a:solidFill>
                  <a:srgbClr val="231F20"/>
                </a:solidFill>
                <a:latin typeface="Helvetica"/>
                <a:cs typeface="Helvetica"/>
              </a:rPr>
              <a:t>updated</a:t>
            </a:r>
            <a:endParaRPr sz="800">
              <a:latin typeface="Helvetica"/>
              <a:cs typeface="Helvetica"/>
            </a:endParaRPr>
          </a:p>
        </p:txBody>
      </p:sp>
      <p:sp>
        <p:nvSpPr>
          <p:cNvPr id="34" name="object 34"/>
          <p:cNvSpPr txBox="1"/>
          <p:nvPr/>
        </p:nvSpPr>
        <p:spPr>
          <a:xfrm>
            <a:off x="1180593" y="3596929"/>
            <a:ext cx="5438140" cy="291465"/>
          </a:xfrm>
          <a:prstGeom prst="rect">
            <a:avLst/>
          </a:prstGeom>
        </p:spPr>
        <p:txBody>
          <a:bodyPr vert="horz" wrap="square" lIns="0" tIns="12065" rIns="0" bIns="0" rtlCol="0">
            <a:spAutoFit/>
          </a:bodyPr>
          <a:lstStyle/>
          <a:p>
            <a:pPr marL="12700" marR="5080">
              <a:lnSpc>
                <a:spcPct val="109100"/>
              </a:lnSpc>
              <a:spcBef>
                <a:spcPts val="95"/>
              </a:spcBef>
            </a:pPr>
            <a:r>
              <a:rPr sz="800" spc="0" dirty="0">
                <a:solidFill>
                  <a:srgbClr val="231F20"/>
                </a:solidFill>
                <a:latin typeface="Helvetica"/>
                <a:cs typeface="Helvetica"/>
              </a:rPr>
              <a:t>completed </a:t>
            </a:r>
            <a:r>
              <a:rPr sz="800" dirty="0">
                <a:solidFill>
                  <a:srgbClr val="231F20"/>
                </a:solidFill>
                <a:latin typeface="Helvetica"/>
                <a:cs typeface="Helvetica"/>
              </a:rPr>
              <a:t>questionnaire with the appropriate filing authority not later than the 7th business </a:t>
            </a:r>
            <a:r>
              <a:rPr sz="800" spc="0" dirty="0">
                <a:solidFill>
                  <a:srgbClr val="231F20"/>
                </a:solidFill>
                <a:latin typeface="Helvetica"/>
                <a:cs typeface="Helvetica"/>
              </a:rPr>
              <a:t>day </a:t>
            </a:r>
            <a:r>
              <a:rPr sz="800" dirty="0">
                <a:solidFill>
                  <a:srgbClr val="231F20"/>
                </a:solidFill>
                <a:latin typeface="Helvetica"/>
                <a:cs typeface="Helvetica"/>
              </a:rPr>
              <a:t>after the date </a:t>
            </a:r>
            <a:r>
              <a:rPr sz="800" spc="0" dirty="0">
                <a:solidFill>
                  <a:srgbClr val="231F20"/>
                </a:solidFill>
                <a:latin typeface="Helvetica"/>
                <a:cs typeface="Helvetica"/>
              </a:rPr>
              <a:t>on which  you</a:t>
            </a:r>
            <a:r>
              <a:rPr sz="800" spc="75" dirty="0">
                <a:solidFill>
                  <a:srgbClr val="231F20"/>
                </a:solidFill>
                <a:latin typeface="Helvetica"/>
                <a:cs typeface="Helvetica"/>
              </a:rPr>
              <a:t> </a:t>
            </a:r>
            <a:r>
              <a:rPr sz="800" spc="0" dirty="0">
                <a:solidFill>
                  <a:srgbClr val="231F20"/>
                </a:solidFill>
                <a:latin typeface="Helvetica"/>
                <a:cs typeface="Helvetica"/>
              </a:rPr>
              <a:t>became</a:t>
            </a:r>
            <a:r>
              <a:rPr sz="800" spc="75" dirty="0">
                <a:solidFill>
                  <a:srgbClr val="231F20"/>
                </a:solidFill>
                <a:latin typeface="Helvetica"/>
                <a:cs typeface="Helvetica"/>
              </a:rPr>
              <a:t> </a:t>
            </a:r>
            <a:r>
              <a:rPr sz="800" spc="0" dirty="0">
                <a:solidFill>
                  <a:srgbClr val="231F20"/>
                </a:solidFill>
                <a:latin typeface="Helvetica"/>
                <a:cs typeface="Helvetica"/>
              </a:rPr>
              <a:t>aware</a:t>
            </a:r>
            <a:r>
              <a:rPr sz="800" spc="75" dirty="0">
                <a:solidFill>
                  <a:srgbClr val="231F20"/>
                </a:solidFill>
                <a:latin typeface="Helvetica"/>
                <a:cs typeface="Helvetica"/>
              </a:rPr>
              <a:t> </a:t>
            </a:r>
            <a:r>
              <a:rPr sz="800" dirty="0">
                <a:solidFill>
                  <a:srgbClr val="231F20"/>
                </a:solidFill>
                <a:latin typeface="Helvetica"/>
                <a:cs typeface="Helvetica"/>
              </a:rPr>
              <a:t>that</a:t>
            </a:r>
            <a:r>
              <a:rPr sz="800" spc="75" dirty="0">
                <a:solidFill>
                  <a:srgbClr val="231F20"/>
                </a:solidFill>
                <a:latin typeface="Helvetica"/>
                <a:cs typeface="Helvetica"/>
              </a:rPr>
              <a:t> </a:t>
            </a:r>
            <a:r>
              <a:rPr sz="800" dirty="0">
                <a:solidFill>
                  <a:srgbClr val="231F20"/>
                </a:solidFill>
                <a:latin typeface="Helvetica"/>
                <a:cs typeface="Helvetica"/>
              </a:rPr>
              <a:t>the</a:t>
            </a:r>
            <a:r>
              <a:rPr sz="800" spc="75" dirty="0">
                <a:solidFill>
                  <a:srgbClr val="231F20"/>
                </a:solidFill>
                <a:latin typeface="Helvetica"/>
                <a:cs typeface="Helvetica"/>
              </a:rPr>
              <a:t> </a:t>
            </a:r>
            <a:r>
              <a:rPr sz="800" dirty="0">
                <a:solidFill>
                  <a:srgbClr val="231F20"/>
                </a:solidFill>
                <a:latin typeface="Helvetica"/>
                <a:cs typeface="Helvetica"/>
              </a:rPr>
              <a:t>originally</a:t>
            </a:r>
            <a:r>
              <a:rPr sz="800" spc="75" dirty="0">
                <a:solidFill>
                  <a:srgbClr val="231F20"/>
                </a:solidFill>
                <a:latin typeface="Helvetica"/>
                <a:cs typeface="Helvetica"/>
              </a:rPr>
              <a:t> </a:t>
            </a:r>
            <a:r>
              <a:rPr sz="800" dirty="0">
                <a:solidFill>
                  <a:srgbClr val="231F20"/>
                </a:solidFill>
                <a:latin typeface="Helvetica"/>
                <a:cs typeface="Helvetica"/>
              </a:rPr>
              <a:t>filed</a:t>
            </a:r>
            <a:r>
              <a:rPr sz="800" spc="75" dirty="0">
                <a:solidFill>
                  <a:srgbClr val="231F20"/>
                </a:solidFill>
                <a:latin typeface="Helvetica"/>
                <a:cs typeface="Helvetica"/>
              </a:rPr>
              <a:t> </a:t>
            </a:r>
            <a:r>
              <a:rPr sz="800" dirty="0">
                <a:solidFill>
                  <a:srgbClr val="231F20"/>
                </a:solidFill>
                <a:latin typeface="Helvetica"/>
                <a:cs typeface="Helvetica"/>
              </a:rPr>
              <a:t>questionnaire</a:t>
            </a:r>
            <a:r>
              <a:rPr sz="800" spc="75" dirty="0">
                <a:solidFill>
                  <a:srgbClr val="231F20"/>
                </a:solidFill>
                <a:latin typeface="Helvetica"/>
                <a:cs typeface="Helvetica"/>
              </a:rPr>
              <a:t> </a:t>
            </a:r>
            <a:r>
              <a:rPr sz="800" spc="0" dirty="0">
                <a:solidFill>
                  <a:srgbClr val="231F20"/>
                </a:solidFill>
                <a:latin typeface="Helvetica"/>
                <a:cs typeface="Helvetica"/>
              </a:rPr>
              <a:t>was</a:t>
            </a:r>
            <a:r>
              <a:rPr sz="800" spc="75" dirty="0">
                <a:solidFill>
                  <a:srgbClr val="231F20"/>
                </a:solidFill>
                <a:latin typeface="Helvetica"/>
                <a:cs typeface="Helvetica"/>
              </a:rPr>
              <a:t> </a:t>
            </a:r>
            <a:r>
              <a:rPr sz="800" dirty="0">
                <a:solidFill>
                  <a:srgbClr val="231F20"/>
                </a:solidFill>
                <a:latin typeface="Helvetica"/>
                <a:cs typeface="Helvetica"/>
              </a:rPr>
              <a:t>incomplete</a:t>
            </a:r>
            <a:r>
              <a:rPr sz="800" spc="75" dirty="0">
                <a:solidFill>
                  <a:srgbClr val="231F20"/>
                </a:solidFill>
                <a:latin typeface="Helvetica"/>
                <a:cs typeface="Helvetica"/>
              </a:rPr>
              <a:t> </a:t>
            </a:r>
            <a:r>
              <a:rPr sz="800" dirty="0">
                <a:solidFill>
                  <a:srgbClr val="231F20"/>
                </a:solidFill>
                <a:latin typeface="Helvetica"/>
                <a:cs typeface="Helvetica"/>
              </a:rPr>
              <a:t>or</a:t>
            </a:r>
            <a:r>
              <a:rPr sz="800" spc="75" dirty="0">
                <a:solidFill>
                  <a:srgbClr val="231F20"/>
                </a:solidFill>
                <a:latin typeface="Helvetica"/>
                <a:cs typeface="Helvetica"/>
              </a:rPr>
              <a:t> </a:t>
            </a:r>
            <a:r>
              <a:rPr sz="800" dirty="0">
                <a:solidFill>
                  <a:srgbClr val="231F20"/>
                </a:solidFill>
                <a:latin typeface="Helvetica"/>
                <a:cs typeface="Helvetica"/>
              </a:rPr>
              <a:t>inaccurate.)</a:t>
            </a:r>
            <a:endParaRPr sz="800">
              <a:latin typeface="Helvetica"/>
              <a:cs typeface="Helvetica"/>
            </a:endParaRPr>
          </a:p>
        </p:txBody>
      </p:sp>
      <p:sp>
        <p:nvSpPr>
          <p:cNvPr id="35" name="object 35"/>
          <p:cNvSpPr/>
          <p:nvPr/>
        </p:nvSpPr>
        <p:spPr>
          <a:xfrm>
            <a:off x="700887" y="3424428"/>
            <a:ext cx="4584065" cy="0"/>
          </a:xfrm>
          <a:custGeom>
            <a:avLst/>
            <a:gdLst/>
            <a:ahLst/>
            <a:cxnLst/>
            <a:rect l="l" t="t" r="r" b="b"/>
            <a:pathLst>
              <a:path w="4584065">
                <a:moveTo>
                  <a:pt x="0" y="0"/>
                </a:moveTo>
                <a:lnTo>
                  <a:pt x="4583887" y="0"/>
                </a:lnTo>
              </a:path>
            </a:pathLst>
          </a:custGeom>
          <a:ln w="10972">
            <a:solidFill>
              <a:srgbClr val="231F20"/>
            </a:solidFill>
          </a:ln>
        </p:spPr>
        <p:txBody>
          <a:bodyPr wrap="square" lIns="0" tIns="0" rIns="0" bIns="0" rtlCol="0"/>
          <a:lstStyle/>
          <a:p>
            <a:endParaRPr/>
          </a:p>
        </p:txBody>
      </p:sp>
      <p:sp>
        <p:nvSpPr>
          <p:cNvPr id="36" name="object 36"/>
          <p:cNvSpPr/>
          <p:nvPr/>
        </p:nvSpPr>
        <p:spPr>
          <a:xfrm>
            <a:off x="706375" y="3423057"/>
            <a:ext cx="114300" cy="114300"/>
          </a:xfrm>
          <a:custGeom>
            <a:avLst/>
            <a:gdLst/>
            <a:ahLst/>
            <a:cxnLst/>
            <a:rect l="l" t="t" r="r" b="b"/>
            <a:pathLst>
              <a:path w="114300" h="114300">
                <a:moveTo>
                  <a:pt x="0" y="114185"/>
                </a:moveTo>
                <a:lnTo>
                  <a:pt x="114185" y="114185"/>
                </a:lnTo>
                <a:lnTo>
                  <a:pt x="114185" y="0"/>
                </a:lnTo>
                <a:lnTo>
                  <a:pt x="0" y="0"/>
                </a:lnTo>
                <a:lnTo>
                  <a:pt x="0" y="114185"/>
                </a:lnTo>
                <a:close/>
              </a:path>
            </a:pathLst>
          </a:custGeom>
          <a:ln w="10972">
            <a:solidFill>
              <a:srgbClr val="231F20"/>
            </a:solidFill>
          </a:ln>
        </p:spPr>
        <p:txBody>
          <a:bodyPr wrap="square" lIns="0" tIns="0" rIns="0" bIns="0" rtlCol="0"/>
          <a:lstStyle/>
          <a:p>
            <a:endParaRPr/>
          </a:p>
        </p:txBody>
      </p:sp>
      <p:sp>
        <p:nvSpPr>
          <p:cNvPr id="37" name="object 37"/>
          <p:cNvSpPr txBox="1"/>
          <p:nvPr/>
        </p:nvSpPr>
        <p:spPr>
          <a:xfrm>
            <a:off x="722477" y="3409441"/>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2</a:t>
            </a:r>
            <a:endParaRPr sz="700">
              <a:latin typeface="Helvetica"/>
              <a:cs typeface="Helvetica"/>
            </a:endParaRPr>
          </a:p>
        </p:txBody>
      </p:sp>
      <p:sp>
        <p:nvSpPr>
          <p:cNvPr id="38" name="object 38"/>
          <p:cNvSpPr txBox="1"/>
          <p:nvPr/>
        </p:nvSpPr>
        <p:spPr>
          <a:xfrm>
            <a:off x="721105" y="3955338"/>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3</a:t>
            </a:r>
            <a:endParaRPr sz="700">
              <a:latin typeface="Helvetica"/>
              <a:cs typeface="Helvetica"/>
            </a:endParaRPr>
          </a:p>
        </p:txBody>
      </p:sp>
      <p:sp>
        <p:nvSpPr>
          <p:cNvPr id="39" name="object 39"/>
          <p:cNvSpPr/>
          <p:nvPr/>
        </p:nvSpPr>
        <p:spPr>
          <a:xfrm>
            <a:off x="700887" y="3966209"/>
            <a:ext cx="6172200" cy="0"/>
          </a:xfrm>
          <a:custGeom>
            <a:avLst/>
            <a:gdLst/>
            <a:ahLst/>
            <a:cxnLst/>
            <a:rect l="l" t="t" r="r" b="b"/>
            <a:pathLst>
              <a:path w="6172200">
                <a:moveTo>
                  <a:pt x="0" y="0"/>
                </a:moveTo>
                <a:lnTo>
                  <a:pt x="6172200" y="0"/>
                </a:lnTo>
              </a:path>
            </a:pathLst>
          </a:custGeom>
          <a:ln w="10972">
            <a:solidFill>
              <a:srgbClr val="231F20"/>
            </a:solidFill>
          </a:ln>
        </p:spPr>
        <p:txBody>
          <a:bodyPr wrap="square" lIns="0" tIns="0" rIns="0" bIns="0" rtlCol="0"/>
          <a:lstStyle/>
          <a:p>
            <a:endParaRPr/>
          </a:p>
        </p:txBody>
      </p:sp>
      <p:sp>
        <p:nvSpPr>
          <p:cNvPr id="40" name="object 40"/>
          <p:cNvSpPr/>
          <p:nvPr/>
        </p:nvSpPr>
        <p:spPr>
          <a:xfrm>
            <a:off x="706375" y="3965411"/>
            <a:ext cx="118110" cy="121285"/>
          </a:xfrm>
          <a:custGeom>
            <a:avLst/>
            <a:gdLst/>
            <a:ahLst/>
            <a:cxnLst/>
            <a:rect l="l" t="t" r="r" b="b"/>
            <a:pathLst>
              <a:path w="118109" h="121285">
                <a:moveTo>
                  <a:pt x="0" y="121043"/>
                </a:moveTo>
                <a:lnTo>
                  <a:pt x="117614" y="121043"/>
                </a:lnTo>
                <a:lnTo>
                  <a:pt x="117614" y="0"/>
                </a:lnTo>
                <a:lnTo>
                  <a:pt x="0" y="0"/>
                </a:lnTo>
                <a:lnTo>
                  <a:pt x="0" y="121043"/>
                </a:lnTo>
                <a:close/>
              </a:path>
            </a:pathLst>
          </a:custGeom>
          <a:ln w="10972">
            <a:solidFill>
              <a:srgbClr val="231F20"/>
            </a:solidFill>
          </a:ln>
        </p:spPr>
        <p:txBody>
          <a:bodyPr wrap="square" lIns="0" tIns="0" rIns="0" bIns="0" rtlCol="0"/>
          <a:lstStyle/>
          <a:p>
            <a:endParaRPr/>
          </a:p>
        </p:txBody>
      </p:sp>
      <p:sp>
        <p:nvSpPr>
          <p:cNvPr id="41" name="object 41"/>
          <p:cNvSpPr txBox="1"/>
          <p:nvPr/>
        </p:nvSpPr>
        <p:spPr>
          <a:xfrm>
            <a:off x="891186" y="3986429"/>
            <a:ext cx="3950335" cy="149225"/>
          </a:xfrm>
          <a:prstGeom prst="rect">
            <a:avLst/>
          </a:prstGeom>
        </p:spPr>
        <p:txBody>
          <a:bodyPr vert="horz" wrap="square" lIns="0" tIns="13970" rIns="0" bIns="0" rtlCol="0">
            <a:spAutoFit/>
          </a:bodyPr>
          <a:lstStyle/>
          <a:p>
            <a:pPr marL="12700">
              <a:lnSpc>
                <a:spcPct val="100000"/>
              </a:lnSpc>
              <a:spcBef>
                <a:spcPts val="110"/>
              </a:spcBef>
            </a:pPr>
            <a:r>
              <a:rPr sz="800" b="1" spc="0" dirty="0">
                <a:solidFill>
                  <a:srgbClr val="231F20"/>
                </a:solidFill>
                <a:latin typeface="Helvetica"/>
                <a:cs typeface="Helvetica"/>
              </a:rPr>
              <a:t>Name</a:t>
            </a:r>
            <a:r>
              <a:rPr sz="800" b="1" spc="-45" dirty="0">
                <a:solidFill>
                  <a:srgbClr val="231F20"/>
                </a:solidFill>
                <a:latin typeface="Helvetica"/>
                <a:cs typeface="Helvetica"/>
              </a:rPr>
              <a:t> </a:t>
            </a:r>
            <a:r>
              <a:rPr sz="800" b="1" dirty="0">
                <a:solidFill>
                  <a:srgbClr val="231F20"/>
                </a:solidFill>
                <a:latin typeface="Helvetica"/>
                <a:cs typeface="Helvetica"/>
              </a:rPr>
              <a:t>of</a:t>
            </a:r>
            <a:r>
              <a:rPr sz="800" b="1" spc="-45" dirty="0">
                <a:solidFill>
                  <a:srgbClr val="231F20"/>
                </a:solidFill>
                <a:latin typeface="Helvetica"/>
                <a:cs typeface="Helvetica"/>
              </a:rPr>
              <a:t> </a:t>
            </a:r>
            <a:r>
              <a:rPr sz="800" b="1" dirty="0">
                <a:solidFill>
                  <a:srgbClr val="231F20"/>
                </a:solidFill>
                <a:latin typeface="Helvetica"/>
                <a:cs typeface="Helvetica"/>
              </a:rPr>
              <a:t>local</a:t>
            </a:r>
            <a:r>
              <a:rPr sz="800" b="1" spc="-45" dirty="0">
                <a:solidFill>
                  <a:srgbClr val="231F20"/>
                </a:solidFill>
                <a:latin typeface="Helvetica"/>
                <a:cs typeface="Helvetica"/>
              </a:rPr>
              <a:t> </a:t>
            </a:r>
            <a:r>
              <a:rPr sz="800" b="1" spc="0" dirty="0">
                <a:solidFill>
                  <a:srgbClr val="231F20"/>
                </a:solidFill>
                <a:latin typeface="Helvetica"/>
                <a:cs typeface="Helvetica"/>
              </a:rPr>
              <a:t>government</a:t>
            </a:r>
            <a:r>
              <a:rPr sz="800" b="1" spc="-45" dirty="0">
                <a:solidFill>
                  <a:srgbClr val="231F20"/>
                </a:solidFill>
                <a:latin typeface="Helvetica"/>
                <a:cs typeface="Helvetica"/>
              </a:rPr>
              <a:t> </a:t>
            </a:r>
            <a:r>
              <a:rPr sz="800" b="1" dirty="0">
                <a:solidFill>
                  <a:srgbClr val="231F20"/>
                </a:solidFill>
                <a:latin typeface="Helvetica"/>
                <a:cs typeface="Helvetica"/>
              </a:rPr>
              <a:t>officer</a:t>
            </a:r>
            <a:r>
              <a:rPr sz="800" b="1" spc="-45" dirty="0">
                <a:solidFill>
                  <a:srgbClr val="231F20"/>
                </a:solidFill>
                <a:latin typeface="Helvetica"/>
                <a:cs typeface="Helvetica"/>
              </a:rPr>
              <a:t> </a:t>
            </a:r>
            <a:r>
              <a:rPr sz="800" b="1" spc="0" dirty="0">
                <a:solidFill>
                  <a:srgbClr val="231F20"/>
                </a:solidFill>
                <a:latin typeface="Helvetica"/>
                <a:cs typeface="Helvetica"/>
              </a:rPr>
              <a:t>about</a:t>
            </a:r>
            <a:r>
              <a:rPr sz="800" b="1" spc="-45" dirty="0">
                <a:solidFill>
                  <a:srgbClr val="231F20"/>
                </a:solidFill>
                <a:latin typeface="Helvetica"/>
                <a:cs typeface="Helvetica"/>
              </a:rPr>
              <a:t> </a:t>
            </a:r>
            <a:r>
              <a:rPr sz="800" b="1" spc="0" dirty="0">
                <a:solidFill>
                  <a:srgbClr val="231F20"/>
                </a:solidFill>
                <a:latin typeface="Helvetica"/>
                <a:cs typeface="Helvetica"/>
              </a:rPr>
              <a:t>whom</a:t>
            </a:r>
            <a:r>
              <a:rPr sz="800" b="1" spc="-45" dirty="0">
                <a:solidFill>
                  <a:srgbClr val="231F20"/>
                </a:solidFill>
                <a:latin typeface="Helvetica"/>
                <a:cs typeface="Helvetica"/>
              </a:rPr>
              <a:t> </a:t>
            </a:r>
            <a:r>
              <a:rPr sz="800" b="1" spc="0" dirty="0">
                <a:solidFill>
                  <a:srgbClr val="231F20"/>
                </a:solidFill>
                <a:latin typeface="Helvetica"/>
                <a:cs typeface="Helvetica"/>
              </a:rPr>
              <a:t>the</a:t>
            </a:r>
            <a:r>
              <a:rPr sz="800" b="1" spc="-45" dirty="0">
                <a:solidFill>
                  <a:srgbClr val="231F20"/>
                </a:solidFill>
                <a:latin typeface="Helvetica"/>
                <a:cs typeface="Helvetica"/>
              </a:rPr>
              <a:t> </a:t>
            </a:r>
            <a:r>
              <a:rPr sz="800" b="1" spc="0" dirty="0">
                <a:solidFill>
                  <a:srgbClr val="231F20"/>
                </a:solidFill>
                <a:latin typeface="Helvetica"/>
                <a:cs typeface="Helvetica"/>
              </a:rPr>
              <a:t>information</a:t>
            </a:r>
            <a:r>
              <a:rPr sz="800" b="1" spc="-45" dirty="0">
                <a:solidFill>
                  <a:srgbClr val="231F20"/>
                </a:solidFill>
                <a:latin typeface="Helvetica"/>
                <a:cs typeface="Helvetica"/>
              </a:rPr>
              <a:t> </a:t>
            </a:r>
            <a:r>
              <a:rPr sz="800" b="1" dirty="0">
                <a:solidFill>
                  <a:srgbClr val="231F20"/>
                </a:solidFill>
                <a:latin typeface="Helvetica"/>
                <a:cs typeface="Helvetica"/>
              </a:rPr>
              <a:t>is</a:t>
            </a:r>
            <a:r>
              <a:rPr sz="800" b="1" spc="-45" dirty="0">
                <a:solidFill>
                  <a:srgbClr val="231F20"/>
                </a:solidFill>
                <a:latin typeface="Helvetica"/>
                <a:cs typeface="Helvetica"/>
              </a:rPr>
              <a:t> </a:t>
            </a:r>
            <a:r>
              <a:rPr sz="800" b="1" spc="0" dirty="0">
                <a:solidFill>
                  <a:srgbClr val="231F20"/>
                </a:solidFill>
                <a:latin typeface="Helvetica"/>
                <a:cs typeface="Helvetica"/>
              </a:rPr>
              <a:t>being</a:t>
            </a:r>
            <a:r>
              <a:rPr sz="800" b="1" spc="-45" dirty="0">
                <a:solidFill>
                  <a:srgbClr val="231F20"/>
                </a:solidFill>
                <a:latin typeface="Helvetica"/>
                <a:cs typeface="Helvetica"/>
              </a:rPr>
              <a:t> </a:t>
            </a:r>
            <a:r>
              <a:rPr sz="800" b="1" dirty="0">
                <a:solidFill>
                  <a:srgbClr val="231F20"/>
                </a:solidFill>
                <a:latin typeface="Helvetica"/>
                <a:cs typeface="Helvetica"/>
              </a:rPr>
              <a:t>disclosed.</a:t>
            </a:r>
            <a:endParaRPr sz="800">
              <a:latin typeface="Helvetica"/>
              <a:cs typeface="Helvetica"/>
            </a:endParaRPr>
          </a:p>
        </p:txBody>
      </p:sp>
      <p:sp>
        <p:nvSpPr>
          <p:cNvPr id="42" name="object 42"/>
          <p:cNvSpPr txBox="1"/>
          <p:nvPr/>
        </p:nvSpPr>
        <p:spPr>
          <a:xfrm>
            <a:off x="3165683" y="4397909"/>
            <a:ext cx="742950" cy="149225"/>
          </a:xfrm>
          <a:prstGeom prst="rect">
            <a:avLst/>
          </a:prstGeom>
        </p:spPr>
        <p:txBody>
          <a:bodyPr vert="horz" wrap="square" lIns="0" tIns="13970" rIns="0" bIns="0" rtlCol="0">
            <a:spAutoFit/>
          </a:bodyPr>
          <a:lstStyle/>
          <a:p>
            <a:pPr marL="12700">
              <a:lnSpc>
                <a:spcPct val="100000"/>
              </a:lnSpc>
              <a:spcBef>
                <a:spcPts val="110"/>
              </a:spcBef>
            </a:pPr>
            <a:r>
              <a:rPr sz="800" spc="0" dirty="0">
                <a:solidFill>
                  <a:srgbClr val="231F20"/>
                </a:solidFill>
                <a:latin typeface="Helvetica"/>
                <a:cs typeface="Helvetica"/>
              </a:rPr>
              <a:t>Name </a:t>
            </a:r>
            <a:r>
              <a:rPr sz="800" dirty="0">
                <a:solidFill>
                  <a:srgbClr val="231F20"/>
                </a:solidFill>
                <a:latin typeface="Helvetica"/>
                <a:cs typeface="Helvetica"/>
              </a:rPr>
              <a:t>of</a:t>
            </a:r>
            <a:r>
              <a:rPr sz="800" spc="-70" dirty="0">
                <a:solidFill>
                  <a:srgbClr val="231F20"/>
                </a:solidFill>
                <a:latin typeface="Helvetica"/>
                <a:cs typeface="Helvetica"/>
              </a:rPr>
              <a:t> </a:t>
            </a:r>
            <a:r>
              <a:rPr sz="800" dirty="0">
                <a:solidFill>
                  <a:srgbClr val="231F20"/>
                </a:solidFill>
                <a:latin typeface="Helvetica"/>
                <a:cs typeface="Helvetica"/>
              </a:rPr>
              <a:t>Officer</a:t>
            </a:r>
            <a:endParaRPr sz="800">
              <a:latin typeface="Helvetica"/>
              <a:cs typeface="Helvetica"/>
            </a:endParaRPr>
          </a:p>
        </p:txBody>
      </p:sp>
      <p:sp>
        <p:nvSpPr>
          <p:cNvPr id="43" name="object 43"/>
          <p:cNvSpPr txBox="1"/>
          <p:nvPr/>
        </p:nvSpPr>
        <p:spPr>
          <a:xfrm>
            <a:off x="903531" y="4622886"/>
            <a:ext cx="5852795" cy="149225"/>
          </a:xfrm>
          <a:prstGeom prst="rect">
            <a:avLst/>
          </a:prstGeom>
        </p:spPr>
        <p:txBody>
          <a:bodyPr vert="horz" wrap="square" lIns="0" tIns="13970" rIns="0" bIns="0" rtlCol="0">
            <a:spAutoFit/>
          </a:bodyPr>
          <a:lstStyle/>
          <a:p>
            <a:pPr marL="12700">
              <a:lnSpc>
                <a:spcPct val="100000"/>
              </a:lnSpc>
              <a:spcBef>
                <a:spcPts val="110"/>
              </a:spcBef>
            </a:pPr>
            <a:r>
              <a:rPr sz="800" b="1" spc="0" dirty="0">
                <a:solidFill>
                  <a:srgbClr val="231F20"/>
                </a:solidFill>
                <a:latin typeface="Helvetica"/>
                <a:cs typeface="Helvetica"/>
              </a:rPr>
              <a:t>Describe</a:t>
            </a:r>
            <a:r>
              <a:rPr sz="800" b="1" spc="25" dirty="0">
                <a:solidFill>
                  <a:srgbClr val="231F20"/>
                </a:solidFill>
                <a:latin typeface="Helvetica"/>
                <a:cs typeface="Helvetica"/>
              </a:rPr>
              <a:t> </a:t>
            </a:r>
            <a:r>
              <a:rPr sz="800" b="1" spc="0" dirty="0">
                <a:solidFill>
                  <a:srgbClr val="231F20"/>
                </a:solidFill>
                <a:latin typeface="Helvetica"/>
                <a:cs typeface="Helvetica"/>
              </a:rPr>
              <a:t>each</a:t>
            </a:r>
            <a:r>
              <a:rPr sz="800" b="1" spc="25" dirty="0">
                <a:solidFill>
                  <a:srgbClr val="231F20"/>
                </a:solidFill>
                <a:latin typeface="Helvetica"/>
                <a:cs typeface="Helvetica"/>
              </a:rPr>
              <a:t> </a:t>
            </a:r>
            <a:r>
              <a:rPr sz="800" b="1" spc="0" dirty="0">
                <a:solidFill>
                  <a:srgbClr val="231F20"/>
                </a:solidFill>
                <a:latin typeface="Helvetica"/>
                <a:cs typeface="Helvetica"/>
              </a:rPr>
              <a:t>employment</a:t>
            </a:r>
            <a:r>
              <a:rPr sz="800" b="1" spc="25" dirty="0">
                <a:solidFill>
                  <a:srgbClr val="231F20"/>
                </a:solidFill>
                <a:latin typeface="Helvetica"/>
                <a:cs typeface="Helvetica"/>
              </a:rPr>
              <a:t> </a:t>
            </a:r>
            <a:r>
              <a:rPr sz="800" b="1" spc="0" dirty="0">
                <a:solidFill>
                  <a:srgbClr val="231F20"/>
                </a:solidFill>
                <a:latin typeface="Helvetica"/>
                <a:cs typeface="Helvetica"/>
              </a:rPr>
              <a:t>or</a:t>
            </a:r>
            <a:r>
              <a:rPr sz="800" b="1" spc="25" dirty="0">
                <a:solidFill>
                  <a:srgbClr val="231F20"/>
                </a:solidFill>
                <a:latin typeface="Helvetica"/>
                <a:cs typeface="Helvetica"/>
              </a:rPr>
              <a:t> </a:t>
            </a:r>
            <a:r>
              <a:rPr sz="800" b="1" spc="0" dirty="0">
                <a:solidFill>
                  <a:srgbClr val="231F20"/>
                </a:solidFill>
                <a:latin typeface="Helvetica"/>
                <a:cs typeface="Helvetica"/>
              </a:rPr>
              <a:t>other</a:t>
            </a:r>
            <a:r>
              <a:rPr sz="800" b="1" spc="25" dirty="0">
                <a:solidFill>
                  <a:srgbClr val="231F20"/>
                </a:solidFill>
                <a:latin typeface="Helvetica"/>
                <a:cs typeface="Helvetica"/>
              </a:rPr>
              <a:t> </a:t>
            </a:r>
            <a:r>
              <a:rPr sz="800" b="1" spc="0" dirty="0">
                <a:solidFill>
                  <a:srgbClr val="231F20"/>
                </a:solidFill>
                <a:latin typeface="Helvetica"/>
                <a:cs typeface="Helvetica"/>
              </a:rPr>
              <a:t>business</a:t>
            </a:r>
            <a:r>
              <a:rPr sz="800" b="1" spc="25" dirty="0">
                <a:solidFill>
                  <a:srgbClr val="231F20"/>
                </a:solidFill>
                <a:latin typeface="Helvetica"/>
                <a:cs typeface="Helvetica"/>
              </a:rPr>
              <a:t> </a:t>
            </a:r>
            <a:r>
              <a:rPr sz="800" b="1" dirty="0">
                <a:solidFill>
                  <a:srgbClr val="231F20"/>
                </a:solidFill>
                <a:latin typeface="Helvetica"/>
                <a:cs typeface="Helvetica"/>
              </a:rPr>
              <a:t>relationship</a:t>
            </a:r>
            <a:r>
              <a:rPr sz="800" b="1" spc="25" dirty="0">
                <a:solidFill>
                  <a:srgbClr val="231F20"/>
                </a:solidFill>
                <a:latin typeface="Helvetica"/>
                <a:cs typeface="Helvetica"/>
              </a:rPr>
              <a:t> </a:t>
            </a:r>
            <a:r>
              <a:rPr sz="800" b="1" spc="0" dirty="0">
                <a:solidFill>
                  <a:srgbClr val="231F20"/>
                </a:solidFill>
                <a:latin typeface="Helvetica"/>
                <a:cs typeface="Helvetica"/>
              </a:rPr>
              <a:t>with</a:t>
            </a:r>
            <a:r>
              <a:rPr sz="800" b="1" spc="25" dirty="0">
                <a:solidFill>
                  <a:srgbClr val="231F20"/>
                </a:solidFill>
                <a:latin typeface="Helvetica"/>
                <a:cs typeface="Helvetica"/>
              </a:rPr>
              <a:t> </a:t>
            </a:r>
            <a:r>
              <a:rPr sz="800" b="1" spc="0" dirty="0">
                <a:solidFill>
                  <a:srgbClr val="231F20"/>
                </a:solidFill>
                <a:latin typeface="Helvetica"/>
                <a:cs typeface="Helvetica"/>
              </a:rPr>
              <a:t>the</a:t>
            </a:r>
            <a:r>
              <a:rPr sz="800" b="1" spc="25" dirty="0">
                <a:solidFill>
                  <a:srgbClr val="231F20"/>
                </a:solidFill>
                <a:latin typeface="Helvetica"/>
                <a:cs typeface="Helvetica"/>
              </a:rPr>
              <a:t> </a:t>
            </a:r>
            <a:r>
              <a:rPr sz="800" b="1" dirty="0">
                <a:solidFill>
                  <a:srgbClr val="231F20"/>
                </a:solidFill>
                <a:latin typeface="Helvetica"/>
                <a:cs typeface="Helvetica"/>
              </a:rPr>
              <a:t>local</a:t>
            </a:r>
            <a:r>
              <a:rPr sz="800" b="1" spc="25" dirty="0">
                <a:solidFill>
                  <a:srgbClr val="231F20"/>
                </a:solidFill>
                <a:latin typeface="Helvetica"/>
                <a:cs typeface="Helvetica"/>
              </a:rPr>
              <a:t> </a:t>
            </a:r>
            <a:r>
              <a:rPr sz="800" b="1" spc="0" dirty="0">
                <a:solidFill>
                  <a:srgbClr val="231F20"/>
                </a:solidFill>
                <a:latin typeface="Helvetica"/>
                <a:cs typeface="Helvetica"/>
              </a:rPr>
              <a:t>government</a:t>
            </a:r>
            <a:r>
              <a:rPr sz="800" b="1" spc="25" dirty="0">
                <a:solidFill>
                  <a:srgbClr val="231F20"/>
                </a:solidFill>
                <a:latin typeface="Helvetica"/>
                <a:cs typeface="Helvetica"/>
              </a:rPr>
              <a:t> </a:t>
            </a:r>
            <a:r>
              <a:rPr sz="800" b="1" spc="-5" dirty="0">
                <a:solidFill>
                  <a:srgbClr val="231F20"/>
                </a:solidFill>
                <a:latin typeface="Helvetica"/>
                <a:cs typeface="Helvetica"/>
              </a:rPr>
              <a:t>officer,</a:t>
            </a:r>
            <a:r>
              <a:rPr sz="800" b="1" spc="15" dirty="0">
                <a:solidFill>
                  <a:srgbClr val="231F20"/>
                </a:solidFill>
                <a:latin typeface="Helvetica"/>
                <a:cs typeface="Helvetica"/>
              </a:rPr>
              <a:t> </a:t>
            </a:r>
            <a:r>
              <a:rPr sz="800" b="1" dirty="0">
                <a:solidFill>
                  <a:srgbClr val="231F20"/>
                </a:solidFill>
                <a:latin typeface="Helvetica"/>
                <a:cs typeface="Helvetica"/>
              </a:rPr>
              <a:t>or</a:t>
            </a:r>
            <a:r>
              <a:rPr sz="800" b="1" spc="15" dirty="0">
                <a:solidFill>
                  <a:srgbClr val="231F20"/>
                </a:solidFill>
                <a:latin typeface="Helvetica"/>
                <a:cs typeface="Helvetica"/>
              </a:rPr>
              <a:t> </a:t>
            </a:r>
            <a:r>
              <a:rPr sz="800" b="1" spc="0" dirty="0">
                <a:solidFill>
                  <a:srgbClr val="231F20"/>
                </a:solidFill>
                <a:latin typeface="Helvetica"/>
                <a:cs typeface="Helvetica"/>
              </a:rPr>
              <a:t>a</a:t>
            </a:r>
            <a:r>
              <a:rPr sz="800" b="1" spc="15" dirty="0">
                <a:solidFill>
                  <a:srgbClr val="231F20"/>
                </a:solidFill>
                <a:latin typeface="Helvetica"/>
                <a:cs typeface="Helvetica"/>
              </a:rPr>
              <a:t> </a:t>
            </a:r>
            <a:r>
              <a:rPr sz="800" b="1" dirty="0">
                <a:solidFill>
                  <a:srgbClr val="231F20"/>
                </a:solidFill>
                <a:latin typeface="Helvetica"/>
                <a:cs typeface="Helvetica"/>
              </a:rPr>
              <a:t>family</a:t>
            </a:r>
            <a:r>
              <a:rPr sz="800" b="1" spc="15" dirty="0">
                <a:solidFill>
                  <a:srgbClr val="231F20"/>
                </a:solidFill>
                <a:latin typeface="Helvetica"/>
                <a:cs typeface="Helvetica"/>
              </a:rPr>
              <a:t> </a:t>
            </a:r>
            <a:r>
              <a:rPr sz="800" b="1" dirty="0">
                <a:solidFill>
                  <a:srgbClr val="231F20"/>
                </a:solidFill>
                <a:latin typeface="Helvetica"/>
                <a:cs typeface="Helvetica"/>
              </a:rPr>
              <a:t>member</a:t>
            </a:r>
            <a:r>
              <a:rPr sz="800" b="1" spc="15" dirty="0">
                <a:solidFill>
                  <a:srgbClr val="231F20"/>
                </a:solidFill>
                <a:latin typeface="Helvetica"/>
                <a:cs typeface="Helvetica"/>
              </a:rPr>
              <a:t> </a:t>
            </a:r>
            <a:r>
              <a:rPr sz="800" b="1" dirty="0">
                <a:solidFill>
                  <a:srgbClr val="231F20"/>
                </a:solidFill>
                <a:latin typeface="Helvetica"/>
                <a:cs typeface="Helvetica"/>
              </a:rPr>
              <a:t>of</a:t>
            </a:r>
            <a:r>
              <a:rPr sz="800" b="1" spc="15" dirty="0">
                <a:solidFill>
                  <a:srgbClr val="231F20"/>
                </a:solidFill>
                <a:latin typeface="Helvetica"/>
                <a:cs typeface="Helvetica"/>
              </a:rPr>
              <a:t> </a:t>
            </a:r>
            <a:r>
              <a:rPr sz="800" b="1" dirty="0">
                <a:solidFill>
                  <a:srgbClr val="231F20"/>
                </a:solidFill>
                <a:latin typeface="Helvetica"/>
                <a:cs typeface="Helvetica"/>
              </a:rPr>
              <a:t>the</a:t>
            </a:r>
            <a:endParaRPr sz="800">
              <a:latin typeface="Helvetica"/>
              <a:cs typeface="Helvetica"/>
            </a:endParaRPr>
          </a:p>
        </p:txBody>
      </p:sp>
      <p:sp>
        <p:nvSpPr>
          <p:cNvPr id="44" name="object 44"/>
          <p:cNvSpPr txBox="1"/>
          <p:nvPr/>
        </p:nvSpPr>
        <p:spPr>
          <a:xfrm>
            <a:off x="903531" y="4746330"/>
            <a:ext cx="5853430" cy="396240"/>
          </a:xfrm>
          <a:prstGeom prst="rect">
            <a:avLst/>
          </a:prstGeom>
        </p:spPr>
        <p:txBody>
          <a:bodyPr vert="horz" wrap="square" lIns="0" tIns="12065" rIns="0" bIns="0" rtlCol="0">
            <a:spAutoFit/>
          </a:bodyPr>
          <a:lstStyle/>
          <a:p>
            <a:pPr marL="12700" marR="5080" algn="just">
              <a:lnSpc>
                <a:spcPct val="101299"/>
              </a:lnSpc>
              <a:spcBef>
                <a:spcPts val="95"/>
              </a:spcBef>
            </a:pPr>
            <a:r>
              <a:rPr sz="800" b="1" spc="-5" dirty="0">
                <a:solidFill>
                  <a:srgbClr val="231F20"/>
                </a:solidFill>
                <a:latin typeface="Helvetica"/>
                <a:cs typeface="Helvetica"/>
              </a:rPr>
              <a:t>officer,</a:t>
            </a:r>
            <a:r>
              <a:rPr sz="800" b="1" spc="-30" dirty="0">
                <a:solidFill>
                  <a:srgbClr val="231F20"/>
                </a:solidFill>
                <a:latin typeface="Helvetica"/>
                <a:cs typeface="Helvetica"/>
              </a:rPr>
              <a:t> </a:t>
            </a:r>
            <a:r>
              <a:rPr sz="800" b="1" dirty="0">
                <a:solidFill>
                  <a:srgbClr val="231F20"/>
                </a:solidFill>
                <a:latin typeface="Helvetica"/>
                <a:cs typeface="Helvetica"/>
              </a:rPr>
              <a:t>as</a:t>
            </a:r>
            <a:r>
              <a:rPr sz="800" b="1" spc="-30" dirty="0">
                <a:solidFill>
                  <a:srgbClr val="231F20"/>
                </a:solidFill>
                <a:latin typeface="Helvetica"/>
                <a:cs typeface="Helvetica"/>
              </a:rPr>
              <a:t> </a:t>
            </a:r>
            <a:r>
              <a:rPr sz="800" b="1" dirty="0">
                <a:solidFill>
                  <a:srgbClr val="231F20"/>
                </a:solidFill>
                <a:latin typeface="Helvetica"/>
                <a:cs typeface="Helvetica"/>
              </a:rPr>
              <a:t>described</a:t>
            </a:r>
            <a:r>
              <a:rPr sz="800" b="1" spc="-30" dirty="0">
                <a:solidFill>
                  <a:srgbClr val="231F20"/>
                </a:solidFill>
                <a:latin typeface="Helvetica"/>
                <a:cs typeface="Helvetica"/>
              </a:rPr>
              <a:t> </a:t>
            </a:r>
            <a:r>
              <a:rPr sz="800" b="1" dirty="0">
                <a:solidFill>
                  <a:srgbClr val="231F20"/>
                </a:solidFill>
                <a:latin typeface="Helvetica"/>
                <a:cs typeface="Helvetica"/>
              </a:rPr>
              <a:t>by</a:t>
            </a:r>
            <a:r>
              <a:rPr sz="800" b="1" spc="-30" dirty="0">
                <a:solidFill>
                  <a:srgbClr val="231F20"/>
                </a:solidFill>
                <a:latin typeface="Helvetica"/>
                <a:cs typeface="Helvetica"/>
              </a:rPr>
              <a:t> </a:t>
            </a:r>
            <a:r>
              <a:rPr sz="800" b="1" dirty="0">
                <a:solidFill>
                  <a:srgbClr val="231F20"/>
                </a:solidFill>
                <a:latin typeface="Helvetica"/>
                <a:cs typeface="Helvetica"/>
              </a:rPr>
              <a:t>Section</a:t>
            </a:r>
            <a:r>
              <a:rPr sz="800" b="1" spc="-30" dirty="0">
                <a:solidFill>
                  <a:srgbClr val="231F20"/>
                </a:solidFill>
                <a:latin typeface="Helvetica"/>
                <a:cs typeface="Helvetica"/>
              </a:rPr>
              <a:t> </a:t>
            </a:r>
            <a:r>
              <a:rPr sz="800" b="1" spc="-5" dirty="0">
                <a:solidFill>
                  <a:srgbClr val="231F20"/>
                </a:solidFill>
                <a:latin typeface="Helvetica"/>
                <a:cs typeface="Helvetica"/>
              </a:rPr>
              <a:t>176.003(a)(2)(A).</a:t>
            </a:r>
            <a:r>
              <a:rPr sz="800" b="1" spc="135" dirty="0">
                <a:solidFill>
                  <a:srgbClr val="231F20"/>
                </a:solidFill>
                <a:latin typeface="Helvetica"/>
                <a:cs typeface="Helvetica"/>
              </a:rPr>
              <a:t> </a:t>
            </a:r>
            <a:r>
              <a:rPr sz="800" b="1" spc="0" dirty="0">
                <a:solidFill>
                  <a:srgbClr val="231F20"/>
                </a:solidFill>
                <a:latin typeface="Helvetica"/>
                <a:cs typeface="Helvetica"/>
              </a:rPr>
              <a:t>Also</a:t>
            </a:r>
            <a:r>
              <a:rPr sz="800" b="1" spc="-30" dirty="0">
                <a:solidFill>
                  <a:srgbClr val="231F20"/>
                </a:solidFill>
                <a:latin typeface="Helvetica"/>
                <a:cs typeface="Helvetica"/>
              </a:rPr>
              <a:t> </a:t>
            </a:r>
            <a:r>
              <a:rPr sz="800" b="1" spc="0" dirty="0">
                <a:solidFill>
                  <a:srgbClr val="231F20"/>
                </a:solidFill>
                <a:latin typeface="Helvetica"/>
                <a:cs typeface="Helvetica"/>
              </a:rPr>
              <a:t>describe</a:t>
            </a:r>
            <a:r>
              <a:rPr sz="800" b="1" spc="-30" dirty="0">
                <a:solidFill>
                  <a:srgbClr val="231F20"/>
                </a:solidFill>
                <a:latin typeface="Helvetica"/>
                <a:cs typeface="Helvetica"/>
              </a:rPr>
              <a:t> </a:t>
            </a:r>
            <a:r>
              <a:rPr sz="800" b="1" spc="0" dirty="0">
                <a:solidFill>
                  <a:srgbClr val="231F20"/>
                </a:solidFill>
                <a:latin typeface="Helvetica"/>
                <a:cs typeface="Helvetica"/>
              </a:rPr>
              <a:t>any</a:t>
            </a:r>
            <a:r>
              <a:rPr sz="800" b="1" spc="-30" dirty="0">
                <a:solidFill>
                  <a:srgbClr val="231F20"/>
                </a:solidFill>
                <a:latin typeface="Helvetica"/>
                <a:cs typeface="Helvetica"/>
              </a:rPr>
              <a:t> </a:t>
            </a:r>
            <a:r>
              <a:rPr sz="800" b="1" dirty="0">
                <a:solidFill>
                  <a:srgbClr val="231F20"/>
                </a:solidFill>
                <a:latin typeface="Helvetica"/>
                <a:cs typeface="Helvetica"/>
              </a:rPr>
              <a:t>family</a:t>
            </a:r>
            <a:r>
              <a:rPr sz="800" b="1" spc="-30" dirty="0">
                <a:solidFill>
                  <a:srgbClr val="231F20"/>
                </a:solidFill>
                <a:latin typeface="Helvetica"/>
                <a:cs typeface="Helvetica"/>
              </a:rPr>
              <a:t> </a:t>
            </a:r>
            <a:r>
              <a:rPr sz="800" b="1" dirty="0">
                <a:solidFill>
                  <a:srgbClr val="231F20"/>
                </a:solidFill>
                <a:latin typeface="Helvetica"/>
                <a:cs typeface="Helvetica"/>
              </a:rPr>
              <a:t>relationship</a:t>
            </a:r>
            <a:r>
              <a:rPr sz="800" b="1" spc="-30" dirty="0">
                <a:solidFill>
                  <a:srgbClr val="231F20"/>
                </a:solidFill>
                <a:latin typeface="Helvetica"/>
                <a:cs typeface="Helvetica"/>
              </a:rPr>
              <a:t> </a:t>
            </a:r>
            <a:r>
              <a:rPr sz="800" b="1" spc="0" dirty="0">
                <a:solidFill>
                  <a:srgbClr val="231F20"/>
                </a:solidFill>
                <a:latin typeface="Helvetica"/>
                <a:cs typeface="Helvetica"/>
              </a:rPr>
              <a:t>with</a:t>
            </a:r>
            <a:r>
              <a:rPr sz="800" b="1" spc="-30" dirty="0">
                <a:solidFill>
                  <a:srgbClr val="231F20"/>
                </a:solidFill>
                <a:latin typeface="Helvetica"/>
                <a:cs typeface="Helvetica"/>
              </a:rPr>
              <a:t> </a:t>
            </a:r>
            <a:r>
              <a:rPr sz="800" b="1" spc="0" dirty="0">
                <a:solidFill>
                  <a:srgbClr val="231F20"/>
                </a:solidFill>
                <a:latin typeface="Helvetica"/>
                <a:cs typeface="Helvetica"/>
              </a:rPr>
              <a:t>the</a:t>
            </a:r>
            <a:r>
              <a:rPr sz="800" b="1" spc="-30" dirty="0">
                <a:solidFill>
                  <a:srgbClr val="231F20"/>
                </a:solidFill>
                <a:latin typeface="Helvetica"/>
                <a:cs typeface="Helvetica"/>
              </a:rPr>
              <a:t> </a:t>
            </a:r>
            <a:r>
              <a:rPr sz="800" b="1" dirty="0">
                <a:solidFill>
                  <a:srgbClr val="231F20"/>
                </a:solidFill>
                <a:latin typeface="Helvetica"/>
                <a:cs typeface="Helvetica"/>
              </a:rPr>
              <a:t>local</a:t>
            </a:r>
            <a:r>
              <a:rPr sz="800" b="1" spc="-30" dirty="0">
                <a:solidFill>
                  <a:srgbClr val="231F20"/>
                </a:solidFill>
                <a:latin typeface="Helvetica"/>
                <a:cs typeface="Helvetica"/>
              </a:rPr>
              <a:t> </a:t>
            </a:r>
            <a:r>
              <a:rPr sz="800" b="1" spc="0" dirty="0">
                <a:solidFill>
                  <a:srgbClr val="231F20"/>
                </a:solidFill>
                <a:latin typeface="Helvetica"/>
                <a:cs typeface="Helvetica"/>
              </a:rPr>
              <a:t>government</a:t>
            </a:r>
            <a:r>
              <a:rPr sz="800" b="1" spc="-30" dirty="0">
                <a:solidFill>
                  <a:srgbClr val="231F20"/>
                </a:solidFill>
                <a:latin typeface="Helvetica"/>
                <a:cs typeface="Helvetica"/>
              </a:rPr>
              <a:t> </a:t>
            </a:r>
            <a:r>
              <a:rPr sz="800" b="1" spc="-5" dirty="0">
                <a:solidFill>
                  <a:srgbClr val="231F20"/>
                </a:solidFill>
                <a:latin typeface="Helvetica"/>
                <a:cs typeface="Helvetica"/>
              </a:rPr>
              <a:t>officer.  </a:t>
            </a:r>
            <a:r>
              <a:rPr sz="800" b="1" dirty="0">
                <a:solidFill>
                  <a:srgbClr val="231F20"/>
                </a:solidFill>
                <a:latin typeface="Helvetica"/>
                <a:cs typeface="Helvetica"/>
              </a:rPr>
              <a:t>Complete</a:t>
            </a:r>
            <a:r>
              <a:rPr sz="800" b="1" spc="-65" dirty="0">
                <a:solidFill>
                  <a:srgbClr val="231F20"/>
                </a:solidFill>
                <a:latin typeface="Helvetica"/>
                <a:cs typeface="Helvetica"/>
              </a:rPr>
              <a:t> </a:t>
            </a:r>
            <a:r>
              <a:rPr sz="800" b="1" dirty="0">
                <a:solidFill>
                  <a:srgbClr val="231F20"/>
                </a:solidFill>
                <a:latin typeface="Helvetica"/>
                <a:cs typeface="Helvetica"/>
              </a:rPr>
              <a:t>subparts</a:t>
            </a:r>
            <a:r>
              <a:rPr sz="800" b="1" spc="-65" dirty="0">
                <a:solidFill>
                  <a:srgbClr val="231F20"/>
                </a:solidFill>
                <a:latin typeface="Helvetica"/>
                <a:cs typeface="Helvetica"/>
              </a:rPr>
              <a:t> </a:t>
            </a:r>
            <a:r>
              <a:rPr sz="800" b="1" spc="0" dirty="0">
                <a:solidFill>
                  <a:srgbClr val="231F20"/>
                </a:solidFill>
                <a:latin typeface="Helvetica"/>
                <a:cs typeface="Helvetica"/>
              </a:rPr>
              <a:t>A</a:t>
            </a:r>
            <a:r>
              <a:rPr sz="800" b="1" spc="-65" dirty="0">
                <a:solidFill>
                  <a:srgbClr val="231F20"/>
                </a:solidFill>
                <a:latin typeface="Helvetica"/>
                <a:cs typeface="Helvetica"/>
              </a:rPr>
              <a:t> </a:t>
            </a:r>
            <a:r>
              <a:rPr sz="800" b="1" dirty="0">
                <a:solidFill>
                  <a:srgbClr val="231F20"/>
                </a:solidFill>
                <a:latin typeface="Helvetica"/>
                <a:cs typeface="Helvetica"/>
              </a:rPr>
              <a:t>and</a:t>
            </a:r>
            <a:r>
              <a:rPr sz="800" b="1" spc="-65" dirty="0">
                <a:solidFill>
                  <a:srgbClr val="231F20"/>
                </a:solidFill>
                <a:latin typeface="Helvetica"/>
                <a:cs typeface="Helvetica"/>
              </a:rPr>
              <a:t> </a:t>
            </a:r>
            <a:r>
              <a:rPr sz="800" b="1" spc="0" dirty="0">
                <a:solidFill>
                  <a:srgbClr val="231F20"/>
                </a:solidFill>
                <a:latin typeface="Helvetica"/>
                <a:cs typeface="Helvetica"/>
              </a:rPr>
              <a:t>B</a:t>
            </a:r>
            <a:r>
              <a:rPr sz="800" b="1" spc="-65" dirty="0">
                <a:solidFill>
                  <a:srgbClr val="231F20"/>
                </a:solidFill>
                <a:latin typeface="Helvetica"/>
                <a:cs typeface="Helvetica"/>
              </a:rPr>
              <a:t> </a:t>
            </a:r>
            <a:r>
              <a:rPr sz="800" b="1" dirty="0">
                <a:solidFill>
                  <a:srgbClr val="231F20"/>
                </a:solidFill>
                <a:latin typeface="Helvetica"/>
                <a:cs typeface="Helvetica"/>
              </a:rPr>
              <a:t>for</a:t>
            </a:r>
            <a:r>
              <a:rPr sz="800" b="1" spc="-65" dirty="0">
                <a:solidFill>
                  <a:srgbClr val="231F20"/>
                </a:solidFill>
                <a:latin typeface="Helvetica"/>
                <a:cs typeface="Helvetica"/>
              </a:rPr>
              <a:t> </a:t>
            </a:r>
            <a:r>
              <a:rPr sz="800" b="1" dirty="0">
                <a:solidFill>
                  <a:srgbClr val="231F20"/>
                </a:solidFill>
                <a:latin typeface="Helvetica"/>
                <a:cs typeface="Helvetica"/>
              </a:rPr>
              <a:t>each</a:t>
            </a:r>
            <a:r>
              <a:rPr sz="800" b="1" spc="-65" dirty="0">
                <a:solidFill>
                  <a:srgbClr val="231F20"/>
                </a:solidFill>
                <a:latin typeface="Helvetica"/>
                <a:cs typeface="Helvetica"/>
              </a:rPr>
              <a:t> </a:t>
            </a:r>
            <a:r>
              <a:rPr sz="800" b="1" dirty="0">
                <a:solidFill>
                  <a:srgbClr val="231F20"/>
                </a:solidFill>
                <a:latin typeface="Helvetica"/>
                <a:cs typeface="Helvetica"/>
              </a:rPr>
              <a:t>employment</a:t>
            </a:r>
            <a:r>
              <a:rPr sz="800" b="1" spc="-65" dirty="0">
                <a:solidFill>
                  <a:srgbClr val="231F20"/>
                </a:solidFill>
                <a:latin typeface="Helvetica"/>
                <a:cs typeface="Helvetica"/>
              </a:rPr>
              <a:t> </a:t>
            </a:r>
            <a:r>
              <a:rPr sz="800" b="1" dirty="0">
                <a:solidFill>
                  <a:srgbClr val="231F20"/>
                </a:solidFill>
                <a:latin typeface="Helvetica"/>
                <a:cs typeface="Helvetica"/>
              </a:rPr>
              <a:t>or</a:t>
            </a:r>
            <a:r>
              <a:rPr sz="800" b="1" spc="-65" dirty="0">
                <a:solidFill>
                  <a:srgbClr val="231F20"/>
                </a:solidFill>
                <a:latin typeface="Helvetica"/>
                <a:cs typeface="Helvetica"/>
              </a:rPr>
              <a:t> </a:t>
            </a:r>
            <a:r>
              <a:rPr sz="800" b="1" dirty="0">
                <a:solidFill>
                  <a:srgbClr val="231F20"/>
                </a:solidFill>
                <a:latin typeface="Helvetica"/>
                <a:cs typeface="Helvetica"/>
              </a:rPr>
              <a:t>business</a:t>
            </a:r>
            <a:r>
              <a:rPr sz="800" b="1" spc="-65" dirty="0">
                <a:solidFill>
                  <a:srgbClr val="231F20"/>
                </a:solidFill>
                <a:latin typeface="Helvetica"/>
                <a:cs typeface="Helvetica"/>
              </a:rPr>
              <a:t> </a:t>
            </a:r>
            <a:r>
              <a:rPr sz="800" b="1" dirty="0">
                <a:solidFill>
                  <a:srgbClr val="231F20"/>
                </a:solidFill>
                <a:latin typeface="Helvetica"/>
                <a:cs typeface="Helvetica"/>
              </a:rPr>
              <a:t>relationship</a:t>
            </a:r>
            <a:r>
              <a:rPr sz="800" b="1" spc="-65" dirty="0">
                <a:solidFill>
                  <a:srgbClr val="231F20"/>
                </a:solidFill>
                <a:latin typeface="Helvetica"/>
                <a:cs typeface="Helvetica"/>
              </a:rPr>
              <a:t> </a:t>
            </a:r>
            <a:r>
              <a:rPr sz="800" b="1" dirty="0">
                <a:solidFill>
                  <a:srgbClr val="231F20"/>
                </a:solidFill>
                <a:latin typeface="Helvetica"/>
                <a:cs typeface="Helvetica"/>
              </a:rPr>
              <a:t>described.</a:t>
            </a:r>
            <a:r>
              <a:rPr sz="800" b="1" spc="100" dirty="0">
                <a:solidFill>
                  <a:srgbClr val="231F20"/>
                </a:solidFill>
                <a:latin typeface="Helvetica"/>
                <a:cs typeface="Helvetica"/>
              </a:rPr>
              <a:t> </a:t>
            </a:r>
            <a:r>
              <a:rPr sz="800" b="1" dirty="0">
                <a:solidFill>
                  <a:srgbClr val="231F20"/>
                </a:solidFill>
                <a:latin typeface="Helvetica"/>
                <a:cs typeface="Helvetica"/>
              </a:rPr>
              <a:t>Attach</a:t>
            </a:r>
            <a:r>
              <a:rPr sz="800" b="1" spc="-65" dirty="0">
                <a:solidFill>
                  <a:srgbClr val="231F20"/>
                </a:solidFill>
                <a:latin typeface="Helvetica"/>
                <a:cs typeface="Helvetica"/>
              </a:rPr>
              <a:t> </a:t>
            </a:r>
            <a:r>
              <a:rPr sz="800" b="1" dirty="0">
                <a:solidFill>
                  <a:srgbClr val="231F20"/>
                </a:solidFill>
                <a:latin typeface="Helvetica"/>
                <a:cs typeface="Helvetica"/>
              </a:rPr>
              <a:t>additional</a:t>
            </a:r>
            <a:r>
              <a:rPr sz="800" b="1" spc="-65" dirty="0">
                <a:solidFill>
                  <a:srgbClr val="231F20"/>
                </a:solidFill>
                <a:latin typeface="Helvetica"/>
                <a:cs typeface="Helvetica"/>
              </a:rPr>
              <a:t> </a:t>
            </a:r>
            <a:r>
              <a:rPr sz="800" b="1" dirty="0">
                <a:solidFill>
                  <a:srgbClr val="231F20"/>
                </a:solidFill>
                <a:latin typeface="Helvetica"/>
                <a:cs typeface="Helvetica"/>
              </a:rPr>
              <a:t>pages</a:t>
            </a:r>
            <a:r>
              <a:rPr sz="800" b="1" spc="-65" dirty="0">
                <a:solidFill>
                  <a:srgbClr val="231F20"/>
                </a:solidFill>
                <a:latin typeface="Helvetica"/>
                <a:cs typeface="Helvetica"/>
              </a:rPr>
              <a:t> </a:t>
            </a:r>
            <a:r>
              <a:rPr sz="800" b="1" dirty="0">
                <a:solidFill>
                  <a:srgbClr val="231F20"/>
                </a:solidFill>
                <a:latin typeface="Helvetica"/>
                <a:cs typeface="Helvetica"/>
              </a:rPr>
              <a:t>to</a:t>
            </a:r>
            <a:r>
              <a:rPr sz="800" b="1" spc="-65" dirty="0">
                <a:solidFill>
                  <a:srgbClr val="231F20"/>
                </a:solidFill>
                <a:latin typeface="Helvetica"/>
                <a:cs typeface="Helvetica"/>
              </a:rPr>
              <a:t> </a:t>
            </a:r>
            <a:r>
              <a:rPr sz="800" b="1" dirty="0">
                <a:solidFill>
                  <a:srgbClr val="231F20"/>
                </a:solidFill>
                <a:latin typeface="Helvetica"/>
                <a:cs typeface="Helvetica"/>
              </a:rPr>
              <a:t>this</a:t>
            </a:r>
            <a:r>
              <a:rPr sz="800" b="1" spc="-65" dirty="0">
                <a:solidFill>
                  <a:srgbClr val="231F20"/>
                </a:solidFill>
                <a:latin typeface="Helvetica"/>
                <a:cs typeface="Helvetica"/>
              </a:rPr>
              <a:t> </a:t>
            </a:r>
            <a:r>
              <a:rPr sz="800" b="1" dirty="0">
                <a:solidFill>
                  <a:srgbClr val="231F20"/>
                </a:solidFill>
                <a:latin typeface="Helvetica"/>
                <a:cs typeface="Helvetica"/>
              </a:rPr>
              <a:t>Form  CIQ as</a:t>
            </a:r>
            <a:r>
              <a:rPr sz="800" b="1" spc="-35" dirty="0">
                <a:solidFill>
                  <a:srgbClr val="231F20"/>
                </a:solidFill>
                <a:latin typeface="Helvetica"/>
                <a:cs typeface="Helvetica"/>
              </a:rPr>
              <a:t> </a:t>
            </a:r>
            <a:r>
              <a:rPr sz="800" b="1" spc="-10" dirty="0">
                <a:solidFill>
                  <a:srgbClr val="231F20"/>
                </a:solidFill>
                <a:latin typeface="Helvetica"/>
                <a:cs typeface="Helvetica"/>
              </a:rPr>
              <a:t>necessary.</a:t>
            </a:r>
            <a:endParaRPr sz="800">
              <a:latin typeface="Helvetica"/>
              <a:cs typeface="Helvetica"/>
            </a:endParaRPr>
          </a:p>
        </p:txBody>
      </p:sp>
      <p:sp>
        <p:nvSpPr>
          <p:cNvPr id="45" name="object 45"/>
          <p:cNvSpPr txBox="1"/>
          <p:nvPr/>
        </p:nvSpPr>
        <p:spPr>
          <a:xfrm>
            <a:off x="729334" y="4610967"/>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4</a:t>
            </a:r>
            <a:endParaRPr sz="700">
              <a:latin typeface="Helvetica"/>
              <a:cs typeface="Helvetica"/>
            </a:endParaRPr>
          </a:p>
        </p:txBody>
      </p:sp>
      <p:sp>
        <p:nvSpPr>
          <p:cNvPr id="46" name="object 46"/>
          <p:cNvSpPr/>
          <p:nvPr/>
        </p:nvSpPr>
        <p:spPr>
          <a:xfrm>
            <a:off x="714603" y="4616348"/>
            <a:ext cx="6158865" cy="0"/>
          </a:xfrm>
          <a:custGeom>
            <a:avLst/>
            <a:gdLst/>
            <a:ahLst/>
            <a:cxnLst/>
            <a:rect l="l" t="t" r="r" b="b"/>
            <a:pathLst>
              <a:path w="6158865">
                <a:moveTo>
                  <a:pt x="0" y="0"/>
                </a:moveTo>
                <a:lnTo>
                  <a:pt x="6158484" y="0"/>
                </a:lnTo>
              </a:path>
            </a:pathLst>
          </a:custGeom>
          <a:ln w="10972">
            <a:solidFill>
              <a:srgbClr val="231F20"/>
            </a:solidFill>
          </a:ln>
        </p:spPr>
        <p:txBody>
          <a:bodyPr wrap="square" lIns="0" tIns="0" rIns="0" bIns="0" rtlCol="0"/>
          <a:lstStyle/>
          <a:p>
            <a:endParaRPr/>
          </a:p>
        </p:txBody>
      </p:sp>
      <p:sp>
        <p:nvSpPr>
          <p:cNvPr id="47" name="object 47"/>
          <p:cNvSpPr/>
          <p:nvPr/>
        </p:nvSpPr>
        <p:spPr>
          <a:xfrm>
            <a:off x="706375" y="4615206"/>
            <a:ext cx="120014" cy="121285"/>
          </a:xfrm>
          <a:custGeom>
            <a:avLst/>
            <a:gdLst/>
            <a:ahLst/>
            <a:cxnLst/>
            <a:rect l="l" t="t" r="r" b="b"/>
            <a:pathLst>
              <a:path w="120015" h="121285">
                <a:moveTo>
                  <a:pt x="0" y="121043"/>
                </a:moveTo>
                <a:lnTo>
                  <a:pt x="119900" y="121043"/>
                </a:lnTo>
                <a:lnTo>
                  <a:pt x="119900" y="0"/>
                </a:lnTo>
                <a:lnTo>
                  <a:pt x="0" y="0"/>
                </a:lnTo>
                <a:lnTo>
                  <a:pt x="0" y="121043"/>
                </a:lnTo>
                <a:close/>
              </a:path>
            </a:pathLst>
          </a:custGeom>
          <a:ln w="10972">
            <a:solidFill>
              <a:srgbClr val="231F20"/>
            </a:solidFill>
          </a:ln>
        </p:spPr>
        <p:txBody>
          <a:bodyPr wrap="square" lIns="0" tIns="0" rIns="0" bIns="0" rtlCol="0"/>
          <a:lstStyle/>
          <a:p>
            <a:endParaRPr/>
          </a:p>
        </p:txBody>
      </p:sp>
      <p:sp>
        <p:nvSpPr>
          <p:cNvPr id="48" name="object 48"/>
          <p:cNvSpPr txBox="1"/>
          <p:nvPr/>
        </p:nvSpPr>
        <p:spPr>
          <a:xfrm>
            <a:off x="726594" y="8253933"/>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6</a:t>
            </a:r>
            <a:endParaRPr sz="700">
              <a:latin typeface="Helvetica"/>
              <a:cs typeface="Helvetica"/>
            </a:endParaRPr>
          </a:p>
        </p:txBody>
      </p:sp>
      <p:sp>
        <p:nvSpPr>
          <p:cNvPr id="49" name="object 49"/>
          <p:cNvSpPr/>
          <p:nvPr/>
        </p:nvSpPr>
        <p:spPr>
          <a:xfrm>
            <a:off x="709121" y="8262061"/>
            <a:ext cx="6158865" cy="0"/>
          </a:xfrm>
          <a:custGeom>
            <a:avLst/>
            <a:gdLst/>
            <a:ahLst/>
            <a:cxnLst/>
            <a:rect l="l" t="t" r="r" b="b"/>
            <a:pathLst>
              <a:path w="6158865">
                <a:moveTo>
                  <a:pt x="0" y="0"/>
                </a:moveTo>
                <a:lnTo>
                  <a:pt x="6158484" y="0"/>
                </a:lnTo>
              </a:path>
            </a:pathLst>
          </a:custGeom>
          <a:ln w="10972">
            <a:solidFill>
              <a:srgbClr val="231F20"/>
            </a:solidFill>
          </a:ln>
        </p:spPr>
        <p:txBody>
          <a:bodyPr wrap="square" lIns="0" tIns="0" rIns="0" bIns="0" rtlCol="0"/>
          <a:lstStyle/>
          <a:p>
            <a:endParaRPr/>
          </a:p>
        </p:txBody>
      </p:sp>
      <p:sp>
        <p:nvSpPr>
          <p:cNvPr id="50" name="object 50"/>
          <p:cNvSpPr/>
          <p:nvPr/>
        </p:nvSpPr>
        <p:spPr>
          <a:xfrm>
            <a:off x="706375" y="8264232"/>
            <a:ext cx="120014" cy="121285"/>
          </a:xfrm>
          <a:custGeom>
            <a:avLst/>
            <a:gdLst/>
            <a:ahLst/>
            <a:cxnLst/>
            <a:rect l="l" t="t" r="r" b="b"/>
            <a:pathLst>
              <a:path w="120015" h="121284">
                <a:moveTo>
                  <a:pt x="0" y="121043"/>
                </a:moveTo>
                <a:lnTo>
                  <a:pt x="119900" y="121043"/>
                </a:lnTo>
                <a:lnTo>
                  <a:pt x="119900" y="0"/>
                </a:lnTo>
                <a:lnTo>
                  <a:pt x="0" y="0"/>
                </a:lnTo>
                <a:lnTo>
                  <a:pt x="0" y="121043"/>
                </a:lnTo>
                <a:close/>
              </a:path>
            </a:pathLst>
          </a:custGeom>
          <a:ln w="10972">
            <a:solidFill>
              <a:srgbClr val="231F20"/>
            </a:solidFill>
          </a:ln>
        </p:spPr>
        <p:txBody>
          <a:bodyPr wrap="square" lIns="0" tIns="0" rIns="0" bIns="0" rtlCol="0"/>
          <a:lstStyle/>
          <a:p>
            <a:endParaRPr/>
          </a:p>
        </p:txBody>
      </p:sp>
      <p:sp>
        <p:nvSpPr>
          <p:cNvPr id="51" name="object 51"/>
          <p:cNvSpPr txBox="1"/>
          <p:nvPr/>
        </p:nvSpPr>
        <p:spPr>
          <a:xfrm>
            <a:off x="729335" y="7421371"/>
            <a:ext cx="76835" cy="135255"/>
          </a:xfrm>
          <a:prstGeom prst="rect">
            <a:avLst/>
          </a:prstGeom>
        </p:spPr>
        <p:txBody>
          <a:bodyPr vert="horz" wrap="square" lIns="0" tIns="15240" rIns="0" bIns="0" rtlCol="0">
            <a:spAutoFit/>
          </a:bodyPr>
          <a:lstStyle/>
          <a:p>
            <a:pPr marL="12700">
              <a:lnSpc>
                <a:spcPct val="100000"/>
              </a:lnSpc>
              <a:spcBef>
                <a:spcPts val="120"/>
              </a:spcBef>
            </a:pPr>
            <a:r>
              <a:rPr sz="700" b="1" spc="5" dirty="0">
                <a:solidFill>
                  <a:srgbClr val="231F20"/>
                </a:solidFill>
                <a:latin typeface="Helvetica"/>
                <a:cs typeface="Helvetica"/>
              </a:rPr>
              <a:t>5</a:t>
            </a:r>
            <a:endParaRPr sz="700">
              <a:latin typeface="Helvetica"/>
              <a:cs typeface="Helvetica"/>
            </a:endParaRPr>
          </a:p>
        </p:txBody>
      </p:sp>
      <p:sp>
        <p:nvSpPr>
          <p:cNvPr id="52" name="object 52"/>
          <p:cNvSpPr/>
          <p:nvPr/>
        </p:nvSpPr>
        <p:spPr>
          <a:xfrm>
            <a:off x="700887" y="7432243"/>
            <a:ext cx="6179185" cy="0"/>
          </a:xfrm>
          <a:custGeom>
            <a:avLst/>
            <a:gdLst/>
            <a:ahLst/>
            <a:cxnLst/>
            <a:rect l="l" t="t" r="r" b="b"/>
            <a:pathLst>
              <a:path w="6179184">
                <a:moveTo>
                  <a:pt x="0" y="0"/>
                </a:moveTo>
                <a:lnTo>
                  <a:pt x="6179058" y="0"/>
                </a:lnTo>
              </a:path>
            </a:pathLst>
          </a:custGeom>
          <a:ln w="10972">
            <a:solidFill>
              <a:srgbClr val="231F20"/>
            </a:solidFill>
          </a:ln>
        </p:spPr>
        <p:txBody>
          <a:bodyPr wrap="square" lIns="0" tIns="0" rIns="0" bIns="0" rtlCol="0"/>
          <a:lstStyle/>
          <a:p>
            <a:endParaRPr/>
          </a:p>
        </p:txBody>
      </p:sp>
      <p:sp>
        <p:nvSpPr>
          <p:cNvPr id="53" name="object 53"/>
          <p:cNvSpPr/>
          <p:nvPr/>
        </p:nvSpPr>
        <p:spPr>
          <a:xfrm>
            <a:off x="706375" y="7434415"/>
            <a:ext cx="120014" cy="121285"/>
          </a:xfrm>
          <a:custGeom>
            <a:avLst/>
            <a:gdLst/>
            <a:ahLst/>
            <a:cxnLst/>
            <a:rect l="l" t="t" r="r" b="b"/>
            <a:pathLst>
              <a:path w="120015" h="121284">
                <a:moveTo>
                  <a:pt x="0" y="121043"/>
                </a:moveTo>
                <a:lnTo>
                  <a:pt x="119900" y="121043"/>
                </a:lnTo>
                <a:lnTo>
                  <a:pt x="119900" y="0"/>
                </a:lnTo>
                <a:lnTo>
                  <a:pt x="0" y="0"/>
                </a:lnTo>
                <a:lnTo>
                  <a:pt x="0" y="121043"/>
                </a:lnTo>
                <a:close/>
              </a:path>
            </a:pathLst>
          </a:custGeom>
          <a:ln w="10972">
            <a:solidFill>
              <a:srgbClr val="231F20"/>
            </a:solidFill>
          </a:ln>
        </p:spPr>
        <p:txBody>
          <a:bodyPr wrap="square" lIns="0" tIns="0" rIns="0" bIns="0" rtlCol="0"/>
          <a:lstStyle/>
          <a:p>
            <a:endParaRPr/>
          </a:p>
        </p:txBody>
      </p:sp>
      <p:sp>
        <p:nvSpPr>
          <p:cNvPr id="54" name="object 54"/>
          <p:cNvSpPr txBox="1"/>
          <p:nvPr/>
        </p:nvSpPr>
        <p:spPr>
          <a:xfrm>
            <a:off x="989939" y="7466177"/>
            <a:ext cx="5716905" cy="149225"/>
          </a:xfrm>
          <a:prstGeom prst="rect">
            <a:avLst/>
          </a:prstGeom>
        </p:spPr>
        <p:txBody>
          <a:bodyPr vert="horz" wrap="square" lIns="0" tIns="13970" rIns="0" bIns="0" rtlCol="0">
            <a:spAutoFit/>
          </a:bodyPr>
          <a:lstStyle/>
          <a:p>
            <a:pPr marL="12700">
              <a:lnSpc>
                <a:spcPct val="100000"/>
              </a:lnSpc>
              <a:spcBef>
                <a:spcPts val="110"/>
              </a:spcBef>
            </a:pPr>
            <a:r>
              <a:rPr sz="800" b="1" dirty="0">
                <a:solidFill>
                  <a:srgbClr val="231F20"/>
                </a:solidFill>
                <a:latin typeface="Helvetica"/>
                <a:cs typeface="Helvetica"/>
              </a:rPr>
              <a:t>Describe</a:t>
            </a:r>
            <a:r>
              <a:rPr sz="800" b="1" spc="-60" dirty="0">
                <a:solidFill>
                  <a:srgbClr val="231F20"/>
                </a:solidFill>
                <a:latin typeface="Helvetica"/>
                <a:cs typeface="Helvetica"/>
              </a:rPr>
              <a:t> </a:t>
            </a:r>
            <a:r>
              <a:rPr sz="800" b="1" dirty="0">
                <a:solidFill>
                  <a:srgbClr val="231F20"/>
                </a:solidFill>
                <a:latin typeface="Helvetica"/>
                <a:cs typeface="Helvetica"/>
              </a:rPr>
              <a:t>each</a:t>
            </a:r>
            <a:r>
              <a:rPr sz="800" b="1" spc="-60" dirty="0">
                <a:solidFill>
                  <a:srgbClr val="231F20"/>
                </a:solidFill>
                <a:latin typeface="Helvetica"/>
                <a:cs typeface="Helvetica"/>
              </a:rPr>
              <a:t> </a:t>
            </a:r>
            <a:r>
              <a:rPr sz="800" b="1" dirty="0">
                <a:solidFill>
                  <a:srgbClr val="231F20"/>
                </a:solidFill>
                <a:latin typeface="Helvetica"/>
                <a:cs typeface="Helvetica"/>
              </a:rPr>
              <a:t>employment</a:t>
            </a:r>
            <a:r>
              <a:rPr sz="800" b="1" spc="-60" dirty="0">
                <a:solidFill>
                  <a:srgbClr val="231F20"/>
                </a:solidFill>
                <a:latin typeface="Helvetica"/>
                <a:cs typeface="Helvetica"/>
              </a:rPr>
              <a:t> </a:t>
            </a:r>
            <a:r>
              <a:rPr sz="800" b="1" dirty="0">
                <a:solidFill>
                  <a:srgbClr val="231F20"/>
                </a:solidFill>
                <a:latin typeface="Helvetica"/>
                <a:cs typeface="Helvetica"/>
              </a:rPr>
              <a:t>or</a:t>
            </a:r>
            <a:r>
              <a:rPr sz="800" b="1" spc="-60" dirty="0">
                <a:solidFill>
                  <a:srgbClr val="231F20"/>
                </a:solidFill>
                <a:latin typeface="Helvetica"/>
                <a:cs typeface="Helvetica"/>
              </a:rPr>
              <a:t> </a:t>
            </a:r>
            <a:r>
              <a:rPr sz="800" b="1" dirty="0">
                <a:solidFill>
                  <a:srgbClr val="231F20"/>
                </a:solidFill>
                <a:latin typeface="Helvetica"/>
                <a:cs typeface="Helvetica"/>
              </a:rPr>
              <a:t>business</a:t>
            </a:r>
            <a:r>
              <a:rPr sz="800" b="1" spc="-60" dirty="0">
                <a:solidFill>
                  <a:srgbClr val="231F20"/>
                </a:solidFill>
                <a:latin typeface="Helvetica"/>
                <a:cs typeface="Helvetica"/>
              </a:rPr>
              <a:t> </a:t>
            </a:r>
            <a:r>
              <a:rPr sz="800" b="1" dirty="0">
                <a:solidFill>
                  <a:srgbClr val="231F20"/>
                </a:solidFill>
                <a:latin typeface="Helvetica"/>
                <a:cs typeface="Helvetica"/>
              </a:rPr>
              <a:t>relationship</a:t>
            </a:r>
            <a:r>
              <a:rPr sz="800" b="1" spc="-60" dirty="0">
                <a:solidFill>
                  <a:srgbClr val="231F20"/>
                </a:solidFill>
                <a:latin typeface="Helvetica"/>
                <a:cs typeface="Helvetica"/>
              </a:rPr>
              <a:t> </a:t>
            </a:r>
            <a:r>
              <a:rPr sz="800" b="1" dirty="0">
                <a:solidFill>
                  <a:srgbClr val="231F20"/>
                </a:solidFill>
                <a:latin typeface="Helvetica"/>
                <a:cs typeface="Helvetica"/>
              </a:rPr>
              <a:t>that</a:t>
            </a:r>
            <a:r>
              <a:rPr sz="800" b="1" spc="-60" dirty="0">
                <a:solidFill>
                  <a:srgbClr val="231F20"/>
                </a:solidFill>
                <a:latin typeface="Helvetica"/>
                <a:cs typeface="Helvetica"/>
              </a:rPr>
              <a:t> </a:t>
            </a:r>
            <a:r>
              <a:rPr sz="800" b="1" dirty="0">
                <a:solidFill>
                  <a:srgbClr val="231F20"/>
                </a:solidFill>
                <a:latin typeface="Helvetica"/>
                <a:cs typeface="Helvetica"/>
              </a:rPr>
              <a:t>the</a:t>
            </a:r>
            <a:r>
              <a:rPr sz="800" b="1" spc="-60" dirty="0">
                <a:solidFill>
                  <a:srgbClr val="231F20"/>
                </a:solidFill>
                <a:latin typeface="Helvetica"/>
                <a:cs typeface="Helvetica"/>
              </a:rPr>
              <a:t> </a:t>
            </a:r>
            <a:r>
              <a:rPr sz="800" b="1" dirty="0">
                <a:solidFill>
                  <a:srgbClr val="231F20"/>
                </a:solidFill>
                <a:latin typeface="Helvetica"/>
                <a:cs typeface="Helvetica"/>
              </a:rPr>
              <a:t>vendor</a:t>
            </a:r>
            <a:r>
              <a:rPr sz="800" b="1" spc="-60" dirty="0">
                <a:solidFill>
                  <a:srgbClr val="231F20"/>
                </a:solidFill>
                <a:latin typeface="Helvetica"/>
                <a:cs typeface="Helvetica"/>
              </a:rPr>
              <a:t> </a:t>
            </a:r>
            <a:r>
              <a:rPr sz="800" b="1" dirty="0">
                <a:solidFill>
                  <a:srgbClr val="231F20"/>
                </a:solidFill>
                <a:latin typeface="Helvetica"/>
                <a:cs typeface="Helvetica"/>
              </a:rPr>
              <a:t>named</a:t>
            </a:r>
            <a:r>
              <a:rPr sz="800" b="1" spc="-60" dirty="0">
                <a:solidFill>
                  <a:srgbClr val="231F20"/>
                </a:solidFill>
                <a:latin typeface="Helvetica"/>
                <a:cs typeface="Helvetica"/>
              </a:rPr>
              <a:t> </a:t>
            </a:r>
            <a:r>
              <a:rPr sz="800" b="1" dirty="0">
                <a:solidFill>
                  <a:srgbClr val="231F20"/>
                </a:solidFill>
                <a:latin typeface="Helvetica"/>
                <a:cs typeface="Helvetica"/>
              </a:rPr>
              <a:t>in</a:t>
            </a:r>
            <a:r>
              <a:rPr sz="800" b="1" spc="-60" dirty="0">
                <a:solidFill>
                  <a:srgbClr val="231F20"/>
                </a:solidFill>
                <a:latin typeface="Helvetica"/>
                <a:cs typeface="Helvetica"/>
              </a:rPr>
              <a:t> </a:t>
            </a:r>
            <a:r>
              <a:rPr sz="800" b="1" dirty="0">
                <a:solidFill>
                  <a:srgbClr val="231F20"/>
                </a:solidFill>
                <a:latin typeface="Helvetica"/>
                <a:cs typeface="Helvetica"/>
              </a:rPr>
              <a:t>Section</a:t>
            </a:r>
            <a:r>
              <a:rPr sz="800" b="1" spc="-60" dirty="0">
                <a:solidFill>
                  <a:srgbClr val="231F20"/>
                </a:solidFill>
                <a:latin typeface="Helvetica"/>
                <a:cs typeface="Helvetica"/>
              </a:rPr>
              <a:t> </a:t>
            </a:r>
            <a:r>
              <a:rPr sz="800" b="1" spc="0" dirty="0">
                <a:solidFill>
                  <a:srgbClr val="231F20"/>
                </a:solidFill>
                <a:latin typeface="Helvetica"/>
                <a:cs typeface="Helvetica"/>
              </a:rPr>
              <a:t>1</a:t>
            </a:r>
            <a:r>
              <a:rPr sz="800" b="1" spc="-60" dirty="0">
                <a:solidFill>
                  <a:srgbClr val="231F20"/>
                </a:solidFill>
                <a:latin typeface="Helvetica"/>
                <a:cs typeface="Helvetica"/>
              </a:rPr>
              <a:t> </a:t>
            </a:r>
            <a:r>
              <a:rPr sz="800" b="1" dirty="0">
                <a:solidFill>
                  <a:srgbClr val="231F20"/>
                </a:solidFill>
                <a:latin typeface="Helvetica"/>
                <a:cs typeface="Helvetica"/>
              </a:rPr>
              <a:t>maintains</a:t>
            </a:r>
            <a:r>
              <a:rPr sz="800" b="1" spc="-60" dirty="0">
                <a:solidFill>
                  <a:srgbClr val="231F20"/>
                </a:solidFill>
                <a:latin typeface="Helvetica"/>
                <a:cs typeface="Helvetica"/>
              </a:rPr>
              <a:t> </a:t>
            </a:r>
            <a:r>
              <a:rPr sz="800" b="1" dirty="0">
                <a:solidFill>
                  <a:srgbClr val="231F20"/>
                </a:solidFill>
                <a:latin typeface="Helvetica"/>
                <a:cs typeface="Helvetica"/>
              </a:rPr>
              <a:t>with</a:t>
            </a:r>
            <a:r>
              <a:rPr sz="800" b="1" spc="-60" dirty="0">
                <a:solidFill>
                  <a:srgbClr val="231F20"/>
                </a:solidFill>
                <a:latin typeface="Helvetica"/>
                <a:cs typeface="Helvetica"/>
              </a:rPr>
              <a:t> </a:t>
            </a:r>
            <a:r>
              <a:rPr sz="800" b="1" spc="0" dirty="0">
                <a:solidFill>
                  <a:srgbClr val="231F20"/>
                </a:solidFill>
                <a:latin typeface="Helvetica"/>
                <a:cs typeface="Helvetica"/>
              </a:rPr>
              <a:t>a</a:t>
            </a:r>
            <a:r>
              <a:rPr sz="800" b="1" spc="-60" dirty="0">
                <a:solidFill>
                  <a:srgbClr val="231F20"/>
                </a:solidFill>
                <a:latin typeface="Helvetica"/>
                <a:cs typeface="Helvetica"/>
              </a:rPr>
              <a:t> </a:t>
            </a:r>
            <a:r>
              <a:rPr sz="800" b="1" dirty="0">
                <a:solidFill>
                  <a:srgbClr val="231F20"/>
                </a:solidFill>
                <a:latin typeface="Helvetica"/>
                <a:cs typeface="Helvetica"/>
              </a:rPr>
              <a:t>corporation</a:t>
            </a:r>
            <a:r>
              <a:rPr sz="800" b="1" spc="-60" dirty="0">
                <a:solidFill>
                  <a:srgbClr val="231F20"/>
                </a:solidFill>
                <a:latin typeface="Helvetica"/>
                <a:cs typeface="Helvetica"/>
              </a:rPr>
              <a:t> </a:t>
            </a:r>
            <a:r>
              <a:rPr sz="800" b="1" dirty="0">
                <a:solidFill>
                  <a:srgbClr val="231F20"/>
                </a:solidFill>
                <a:latin typeface="Helvetica"/>
                <a:cs typeface="Helvetica"/>
              </a:rPr>
              <a:t>or</a:t>
            </a:r>
            <a:endParaRPr sz="800">
              <a:latin typeface="Helvetica"/>
              <a:cs typeface="Helvetica"/>
            </a:endParaRPr>
          </a:p>
        </p:txBody>
      </p:sp>
      <p:sp>
        <p:nvSpPr>
          <p:cNvPr id="55" name="object 55"/>
          <p:cNvSpPr txBox="1"/>
          <p:nvPr/>
        </p:nvSpPr>
        <p:spPr>
          <a:xfrm>
            <a:off x="989939" y="7589621"/>
            <a:ext cx="5716270" cy="272415"/>
          </a:xfrm>
          <a:prstGeom prst="rect">
            <a:avLst/>
          </a:prstGeom>
        </p:spPr>
        <p:txBody>
          <a:bodyPr vert="horz" wrap="square" lIns="0" tIns="12065" rIns="0" bIns="0" rtlCol="0">
            <a:spAutoFit/>
          </a:bodyPr>
          <a:lstStyle/>
          <a:p>
            <a:pPr marL="12700" marR="5080">
              <a:lnSpc>
                <a:spcPct val="101299"/>
              </a:lnSpc>
              <a:spcBef>
                <a:spcPts val="95"/>
              </a:spcBef>
            </a:pPr>
            <a:r>
              <a:rPr sz="800" b="1" spc="0" dirty="0">
                <a:solidFill>
                  <a:srgbClr val="231F20"/>
                </a:solidFill>
                <a:latin typeface="Helvetica"/>
                <a:cs typeface="Helvetica"/>
              </a:rPr>
              <a:t>other business </a:t>
            </a:r>
            <a:r>
              <a:rPr sz="800" b="1" dirty="0">
                <a:solidFill>
                  <a:srgbClr val="231F20"/>
                </a:solidFill>
                <a:latin typeface="Helvetica"/>
                <a:cs typeface="Helvetica"/>
              </a:rPr>
              <a:t>entity </a:t>
            </a:r>
            <a:r>
              <a:rPr sz="800" b="1" spc="0" dirty="0">
                <a:solidFill>
                  <a:srgbClr val="231F20"/>
                </a:solidFill>
                <a:latin typeface="Helvetica"/>
                <a:cs typeface="Helvetica"/>
              </a:rPr>
              <a:t>with respect </a:t>
            </a:r>
            <a:r>
              <a:rPr sz="800" b="1" dirty="0">
                <a:solidFill>
                  <a:srgbClr val="231F20"/>
                </a:solidFill>
                <a:latin typeface="Helvetica"/>
                <a:cs typeface="Helvetica"/>
              </a:rPr>
              <a:t>to </a:t>
            </a:r>
            <a:r>
              <a:rPr sz="800" b="1" spc="0" dirty="0">
                <a:solidFill>
                  <a:srgbClr val="231F20"/>
                </a:solidFill>
                <a:latin typeface="Helvetica"/>
                <a:cs typeface="Helvetica"/>
              </a:rPr>
              <a:t>which the </a:t>
            </a:r>
            <a:r>
              <a:rPr sz="800" b="1" dirty="0">
                <a:solidFill>
                  <a:srgbClr val="231F20"/>
                </a:solidFill>
                <a:latin typeface="Helvetica"/>
                <a:cs typeface="Helvetica"/>
              </a:rPr>
              <a:t>local </a:t>
            </a:r>
            <a:r>
              <a:rPr sz="800" b="1" spc="0" dirty="0">
                <a:solidFill>
                  <a:srgbClr val="231F20"/>
                </a:solidFill>
                <a:latin typeface="Helvetica"/>
                <a:cs typeface="Helvetica"/>
              </a:rPr>
              <a:t>government </a:t>
            </a:r>
            <a:r>
              <a:rPr sz="800" b="1" dirty="0">
                <a:solidFill>
                  <a:srgbClr val="231F20"/>
                </a:solidFill>
                <a:latin typeface="Helvetica"/>
                <a:cs typeface="Helvetica"/>
              </a:rPr>
              <a:t>officer </a:t>
            </a:r>
            <a:r>
              <a:rPr sz="800" b="1" spc="0" dirty="0">
                <a:solidFill>
                  <a:srgbClr val="231F20"/>
                </a:solidFill>
                <a:latin typeface="Helvetica"/>
                <a:cs typeface="Helvetica"/>
              </a:rPr>
              <a:t>serves as an </a:t>
            </a:r>
            <a:r>
              <a:rPr sz="800" b="1" dirty="0">
                <a:solidFill>
                  <a:srgbClr val="231F20"/>
                </a:solidFill>
                <a:latin typeface="Helvetica"/>
                <a:cs typeface="Helvetica"/>
              </a:rPr>
              <a:t>officer </a:t>
            </a:r>
            <a:r>
              <a:rPr sz="800" b="1" spc="0" dirty="0">
                <a:solidFill>
                  <a:srgbClr val="231F20"/>
                </a:solidFill>
                <a:latin typeface="Helvetica"/>
                <a:cs typeface="Helvetica"/>
              </a:rPr>
              <a:t>or </a:t>
            </a:r>
            <a:r>
              <a:rPr sz="800" b="1" dirty="0">
                <a:solidFill>
                  <a:srgbClr val="231F20"/>
                </a:solidFill>
                <a:latin typeface="Helvetica"/>
                <a:cs typeface="Helvetica"/>
              </a:rPr>
              <a:t>director, </a:t>
            </a:r>
            <a:r>
              <a:rPr sz="800" b="1" spc="0" dirty="0">
                <a:solidFill>
                  <a:srgbClr val="231F20"/>
                </a:solidFill>
                <a:latin typeface="Helvetica"/>
                <a:cs typeface="Helvetica"/>
              </a:rPr>
              <a:t>or holds an  ownership </a:t>
            </a:r>
            <a:r>
              <a:rPr sz="800" b="1" dirty="0">
                <a:solidFill>
                  <a:srgbClr val="231F20"/>
                </a:solidFill>
                <a:latin typeface="Helvetica"/>
                <a:cs typeface="Helvetica"/>
              </a:rPr>
              <a:t>interest of </a:t>
            </a:r>
            <a:r>
              <a:rPr sz="800" b="1" spc="0" dirty="0">
                <a:solidFill>
                  <a:srgbClr val="231F20"/>
                </a:solidFill>
                <a:latin typeface="Helvetica"/>
                <a:cs typeface="Helvetica"/>
              </a:rPr>
              <a:t>one percent or</a:t>
            </a:r>
            <a:r>
              <a:rPr sz="800" b="1" spc="-110" dirty="0">
                <a:solidFill>
                  <a:srgbClr val="231F20"/>
                </a:solidFill>
                <a:latin typeface="Helvetica"/>
                <a:cs typeface="Helvetica"/>
              </a:rPr>
              <a:t> </a:t>
            </a:r>
            <a:r>
              <a:rPr sz="800" b="1" spc="0" dirty="0">
                <a:solidFill>
                  <a:srgbClr val="231F20"/>
                </a:solidFill>
                <a:latin typeface="Helvetica"/>
                <a:cs typeface="Helvetica"/>
              </a:rPr>
              <a:t>more.</a:t>
            </a:r>
            <a:endParaRPr sz="800">
              <a:latin typeface="Helvetica"/>
              <a:cs typeface="Helvetica"/>
            </a:endParaRPr>
          </a:p>
        </p:txBody>
      </p:sp>
      <p:sp>
        <p:nvSpPr>
          <p:cNvPr id="56" name="object 56"/>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57" name="object 57"/>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58" name="object 58"/>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9" name="object 59"/>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0" name="object 60"/>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61" name="object 61"/>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62" name="object 62"/>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63" name="object 63"/>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64" name="object 64"/>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37</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65" name="object 65"/>
          <p:cNvSpPr txBox="1"/>
          <p:nvPr/>
        </p:nvSpPr>
        <p:spPr>
          <a:xfrm>
            <a:off x="3358503" y="860711"/>
            <a:ext cx="783590" cy="177800"/>
          </a:xfrm>
          <a:prstGeom prst="rect">
            <a:avLst/>
          </a:prstGeom>
        </p:spPr>
        <p:txBody>
          <a:bodyPr vert="horz" wrap="square" lIns="0" tIns="12700" rIns="0" bIns="0" rtlCol="0">
            <a:spAutoFit/>
          </a:bodyPr>
          <a:lstStyle/>
          <a:p>
            <a:pPr marL="12700">
              <a:lnSpc>
                <a:spcPct val="100000"/>
              </a:lnSpc>
              <a:spcBef>
                <a:spcPts val="100"/>
              </a:spcBef>
            </a:pPr>
            <a:r>
              <a:rPr sz="1000" b="1" spc="-5" dirty="0">
                <a:solidFill>
                  <a:srgbClr val="231F20"/>
                </a:solidFill>
                <a:latin typeface="Times New Roman"/>
                <a:cs typeface="Times New Roman"/>
              </a:rPr>
              <a:t>Attachment</a:t>
            </a:r>
            <a:r>
              <a:rPr sz="1000" b="1" spc="-65" dirty="0">
                <a:solidFill>
                  <a:srgbClr val="231F20"/>
                </a:solidFill>
                <a:latin typeface="Times New Roman"/>
                <a:cs typeface="Times New Roman"/>
              </a:rPr>
              <a:t> </a:t>
            </a:r>
            <a:r>
              <a:rPr sz="1000" b="1" dirty="0">
                <a:solidFill>
                  <a:srgbClr val="231F20"/>
                </a:solidFill>
                <a:latin typeface="Times New Roman"/>
                <a:cs typeface="Times New Roman"/>
              </a:rPr>
              <a:t>B</a:t>
            </a:r>
            <a:endParaRPr sz="1000">
              <a:latin typeface="Times New Roman"/>
              <a:cs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95400" y="1017606"/>
            <a:ext cx="6161405" cy="8218805"/>
          </a:xfrm>
          <a:custGeom>
            <a:avLst/>
            <a:gdLst/>
            <a:ahLst/>
            <a:cxnLst/>
            <a:rect l="l" t="t" r="r" b="b"/>
            <a:pathLst>
              <a:path w="6161405" h="8218805">
                <a:moveTo>
                  <a:pt x="0" y="8218627"/>
                </a:moveTo>
                <a:lnTo>
                  <a:pt x="6161227" y="8218627"/>
                </a:lnTo>
                <a:lnTo>
                  <a:pt x="6161227" y="0"/>
                </a:lnTo>
                <a:lnTo>
                  <a:pt x="0" y="0"/>
                </a:lnTo>
                <a:lnTo>
                  <a:pt x="0" y="8218627"/>
                </a:lnTo>
                <a:close/>
              </a:path>
            </a:pathLst>
          </a:custGeom>
          <a:ln w="10972">
            <a:solidFill>
              <a:srgbClr val="231F20"/>
            </a:solidFill>
          </a:ln>
        </p:spPr>
        <p:txBody>
          <a:bodyPr wrap="square" lIns="0" tIns="0" rIns="0" bIns="0" rtlCol="0"/>
          <a:lstStyle/>
          <a:p>
            <a:endParaRPr/>
          </a:p>
        </p:txBody>
      </p:sp>
      <p:sp>
        <p:nvSpPr>
          <p:cNvPr id="3" name="object 3"/>
          <p:cNvSpPr txBox="1"/>
          <p:nvPr/>
        </p:nvSpPr>
        <p:spPr>
          <a:xfrm>
            <a:off x="6196277" y="9269253"/>
            <a:ext cx="840105" cy="135255"/>
          </a:xfrm>
          <a:prstGeom prst="rect">
            <a:avLst/>
          </a:prstGeom>
        </p:spPr>
        <p:txBody>
          <a:bodyPr vert="horz" wrap="square" lIns="0" tIns="15240" rIns="0" bIns="0" rtlCol="0">
            <a:spAutoFit/>
          </a:bodyPr>
          <a:lstStyle/>
          <a:p>
            <a:pPr marL="12700">
              <a:lnSpc>
                <a:spcPct val="100000"/>
              </a:lnSpc>
              <a:spcBef>
                <a:spcPts val="120"/>
              </a:spcBef>
            </a:pPr>
            <a:r>
              <a:rPr sz="700" spc="5" dirty="0">
                <a:solidFill>
                  <a:srgbClr val="231F20"/>
                </a:solidFill>
                <a:latin typeface="Helvetica"/>
                <a:cs typeface="Helvetica"/>
              </a:rPr>
              <a:t>Revised</a:t>
            </a:r>
            <a:r>
              <a:rPr sz="700" dirty="0">
                <a:solidFill>
                  <a:srgbClr val="231F20"/>
                </a:solidFill>
                <a:latin typeface="Helvetica"/>
                <a:cs typeface="Helvetica"/>
              </a:rPr>
              <a:t> 11/30/2015</a:t>
            </a:r>
            <a:endParaRPr sz="700">
              <a:latin typeface="Helvetica"/>
              <a:cs typeface="Helvetica"/>
            </a:endParaRPr>
          </a:p>
        </p:txBody>
      </p:sp>
      <p:sp>
        <p:nvSpPr>
          <p:cNvPr id="4" name="object 4"/>
          <p:cNvSpPr txBox="1"/>
          <p:nvPr/>
        </p:nvSpPr>
        <p:spPr>
          <a:xfrm>
            <a:off x="885442" y="9262395"/>
            <a:ext cx="1840230" cy="135255"/>
          </a:xfrm>
          <a:prstGeom prst="rect">
            <a:avLst/>
          </a:prstGeom>
        </p:spPr>
        <p:txBody>
          <a:bodyPr vert="horz" wrap="square" lIns="0" tIns="15240" rIns="0" bIns="0" rtlCol="0">
            <a:spAutoFit/>
          </a:bodyPr>
          <a:lstStyle/>
          <a:p>
            <a:pPr marL="12700">
              <a:lnSpc>
                <a:spcPct val="100000"/>
              </a:lnSpc>
              <a:spcBef>
                <a:spcPts val="120"/>
              </a:spcBef>
            </a:pPr>
            <a:r>
              <a:rPr sz="700" spc="5" dirty="0">
                <a:solidFill>
                  <a:srgbClr val="231F20"/>
                </a:solidFill>
                <a:latin typeface="Helvetica"/>
                <a:cs typeface="Helvetica"/>
              </a:rPr>
              <a:t>Form </a:t>
            </a:r>
            <a:r>
              <a:rPr sz="700" spc="0" dirty="0">
                <a:solidFill>
                  <a:srgbClr val="231F20"/>
                </a:solidFill>
                <a:latin typeface="Helvetica"/>
                <a:cs typeface="Helvetica"/>
              </a:rPr>
              <a:t>provided </a:t>
            </a:r>
            <a:r>
              <a:rPr sz="700" spc="5" dirty="0">
                <a:solidFill>
                  <a:srgbClr val="231F20"/>
                </a:solidFill>
                <a:latin typeface="Helvetica"/>
                <a:cs typeface="Helvetica"/>
              </a:rPr>
              <a:t>by </a:t>
            </a:r>
            <a:r>
              <a:rPr sz="700" spc="-5" dirty="0">
                <a:solidFill>
                  <a:srgbClr val="231F20"/>
                </a:solidFill>
                <a:latin typeface="Helvetica"/>
                <a:cs typeface="Helvetica"/>
              </a:rPr>
              <a:t>Texas </a:t>
            </a:r>
            <a:r>
              <a:rPr sz="700" spc="0" dirty="0">
                <a:solidFill>
                  <a:srgbClr val="231F20"/>
                </a:solidFill>
                <a:latin typeface="Helvetica"/>
                <a:cs typeface="Helvetica"/>
              </a:rPr>
              <a:t>Ethics</a:t>
            </a:r>
            <a:r>
              <a:rPr sz="700" spc="175" dirty="0">
                <a:solidFill>
                  <a:srgbClr val="231F20"/>
                </a:solidFill>
                <a:latin typeface="Helvetica"/>
                <a:cs typeface="Helvetica"/>
              </a:rPr>
              <a:t> </a:t>
            </a:r>
            <a:r>
              <a:rPr sz="700" spc="5" dirty="0">
                <a:solidFill>
                  <a:srgbClr val="231F20"/>
                </a:solidFill>
                <a:latin typeface="Helvetica"/>
                <a:cs typeface="Helvetica"/>
              </a:rPr>
              <a:t>Commission</a:t>
            </a:r>
            <a:endParaRPr sz="700">
              <a:latin typeface="Helvetica"/>
              <a:cs typeface="Helvetica"/>
            </a:endParaRPr>
          </a:p>
        </p:txBody>
      </p:sp>
      <p:sp>
        <p:nvSpPr>
          <p:cNvPr id="5" name="object 5"/>
          <p:cNvSpPr txBox="1"/>
          <p:nvPr/>
        </p:nvSpPr>
        <p:spPr>
          <a:xfrm>
            <a:off x="3765802" y="9262395"/>
            <a:ext cx="1033144" cy="135255"/>
          </a:xfrm>
          <a:prstGeom prst="rect">
            <a:avLst/>
          </a:prstGeom>
        </p:spPr>
        <p:txBody>
          <a:bodyPr vert="horz" wrap="square" lIns="0" tIns="15240" rIns="0" bIns="0" rtlCol="0">
            <a:spAutoFit/>
          </a:bodyPr>
          <a:lstStyle/>
          <a:p>
            <a:pPr marL="12700">
              <a:lnSpc>
                <a:spcPct val="100000"/>
              </a:lnSpc>
              <a:spcBef>
                <a:spcPts val="120"/>
              </a:spcBef>
            </a:pPr>
            <a:r>
              <a:rPr sz="700" spc="35" dirty="0">
                <a:solidFill>
                  <a:srgbClr val="231F20"/>
                </a:solidFill>
                <a:latin typeface="Helvetica"/>
                <a:cs typeface="Helvetica"/>
                <a:hlinkClick r:id="rId2"/>
              </a:rPr>
              <a:t>www.ethics.state.tx.us</a:t>
            </a:r>
            <a:endParaRPr sz="700">
              <a:latin typeface="Helvetica"/>
              <a:cs typeface="Helvetica"/>
            </a:endParaRPr>
          </a:p>
        </p:txBody>
      </p:sp>
      <p:sp>
        <p:nvSpPr>
          <p:cNvPr id="6" name="object 6"/>
          <p:cNvSpPr txBox="1"/>
          <p:nvPr/>
        </p:nvSpPr>
        <p:spPr>
          <a:xfrm>
            <a:off x="1044550" y="1154412"/>
            <a:ext cx="5829300" cy="7710170"/>
          </a:xfrm>
          <a:prstGeom prst="rect">
            <a:avLst/>
          </a:prstGeom>
        </p:spPr>
        <p:txBody>
          <a:bodyPr vert="horz" wrap="square" lIns="0" tIns="43815" rIns="0" bIns="0" rtlCol="0">
            <a:spAutoFit/>
          </a:bodyPr>
          <a:lstStyle/>
          <a:p>
            <a:pPr marL="1493520">
              <a:lnSpc>
                <a:spcPct val="100000"/>
              </a:lnSpc>
              <a:spcBef>
                <a:spcPts val="345"/>
              </a:spcBef>
            </a:pPr>
            <a:r>
              <a:rPr sz="1050" b="1" spc="10" dirty="0">
                <a:latin typeface="Helvetica"/>
                <a:cs typeface="Helvetica"/>
              </a:rPr>
              <a:t>CONFLICT </a:t>
            </a:r>
            <a:r>
              <a:rPr sz="1050" b="1" spc="15" dirty="0">
                <a:latin typeface="Helvetica"/>
                <a:cs typeface="Helvetica"/>
              </a:rPr>
              <a:t>OF </a:t>
            </a:r>
            <a:r>
              <a:rPr sz="1050" b="1" spc="10" dirty="0">
                <a:latin typeface="Helvetica"/>
                <a:cs typeface="Helvetica"/>
              </a:rPr>
              <a:t>INTEREST</a:t>
            </a:r>
            <a:r>
              <a:rPr sz="1050" b="1" spc="110" dirty="0">
                <a:latin typeface="Helvetica"/>
                <a:cs typeface="Helvetica"/>
              </a:rPr>
              <a:t> </a:t>
            </a:r>
            <a:r>
              <a:rPr sz="1050" b="1" spc="10" dirty="0">
                <a:latin typeface="Helvetica"/>
                <a:cs typeface="Helvetica"/>
              </a:rPr>
              <a:t>QUESTIONNAIRE</a:t>
            </a:r>
            <a:endParaRPr sz="1050">
              <a:latin typeface="Helvetica"/>
              <a:cs typeface="Helvetica"/>
            </a:endParaRPr>
          </a:p>
          <a:p>
            <a:pPr marL="1266190">
              <a:lnSpc>
                <a:spcPct val="100000"/>
              </a:lnSpc>
              <a:spcBef>
                <a:spcPts val="250"/>
              </a:spcBef>
            </a:pPr>
            <a:r>
              <a:rPr sz="1050" b="1" spc="10" dirty="0">
                <a:latin typeface="Helvetica"/>
                <a:cs typeface="Helvetica"/>
              </a:rPr>
              <a:t>For vendor doing business with </a:t>
            </a:r>
            <a:r>
              <a:rPr sz="1050" b="1" spc="5" dirty="0">
                <a:latin typeface="Helvetica"/>
                <a:cs typeface="Helvetica"/>
              </a:rPr>
              <a:t>local </a:t>
            </a:r>
            <a:r>
              <a:rPr sz="1050" b="1" spc="10" dirty="0">
                <a:latin typeface="Helvetica"/>
                <a:cs typeface="Helvetica"/>
              </a:rPr>
              <a:t>governmental</a:t>
            </a:r>
            <a:r>
              <a:rPr sz="1050" b="1" spc="-90" dirty="0">
                <a:latin typeface="Helvetica"/>
                <a:cs typeface="Helvetica"/>
              </a:rPr>
              <a:t> </a:t>
            </a:r>
            <a:r>
              <a:rPr sz="1050" b="1" spc="5" dirty="0">
                <a:latin typeface="Helvetica"/>
                <a:cs typeface="Helvetica"/>
              </a:rPr>
              <a:t>entity</a:t>
            </a:r>
            <a:endParaRPr sz="1050">
              <a:latin typeface="Helvetica"/>
              <a:cs typeface="Helvetica"/>
            </a:endParaRPr>
          </a:p>
          <a:p>
            <a:pPr>
              <a:lnSpc>
                <a:spcPct val="100000"/>
              </a:lnSpc>
              <a:spcBef>
                <a:spcPts val="10"/>
              </a:spcBef>
            </a:pPr>
            <a:endParaRPr sz="1150">
              <a:latin typeface="Times New Roman"/>
              <a:cs typeface="Times New Roman"/>
            </a:endParaRPr>
          </a:p>
          <a:p>
            <a:pPr marL="12700" marR="9525">
              <a:lnSpc>
                <a:spcPct val="100000"/>
              </a:lnSpc>
            </a:pPr>
            <a:r>
              <a:rPr sz="900" dirty="0">
                <a:latin typeface="Helvetica"/>
                <a:cs typeface="Helvetica"/>
              </a:rPr>
              <a:t>A</a:t>
            </a:r>
            <a:r>
              <a:rPr sz="900" spc="-110" dirty="0">
                <a:latin typeface="Helvetica"/>
                <a:cs typeface="Helvetica"/>
              </a:rPr>
              <a:t> </a:t>
            </a:r>
            <a:r>
              <a:rPr sz="900" spc="-5" dirty="0">
                <a:latin typeface="Helvetica"/>
                <a:cs typeface="Helvetica"/>
              </a:rPr>
              <a:t>complete</a:t>
            </a:r>
            <a:r>
              <a:rPr sz="900" spc="-55" dirty="0">
                <a:latin typeface="Helvetica"/>
                <a:cs typeface="Helvetica"/>
              </a:rPr>
              <a:t> </a:t>
            </a:r>
            <a:r>
              <a:rPr sz="900" spc="-5" dirty="0">
                <a:latin typeface="Helvetica"/>
                <a:cs typeface="Helvetica"/>
              </a:rPr>
              <a:t>copy</a:t>
            </a:r>
            <a:r>
              <a:rPr sz="900" spc="-55" dirty="0">
                <a:latin typeface="Helvetica"/>
                <a:cs typeface="Helvetica"/>
              </a:rPr>
              <a:t> </a:t>
            </a:r>
            <a:r>
              <a:rPr sz="900" dirty="0">
                <a:latin typeface="Helvetica"/>
                <a:cs typeface="Helvetica"/>
              </a:rPr>
              <a:t>of</a:t>
            </a:r>
            <a:r>
              <a:rPr sz="900" spc="-55" dirty="0">
                <a:latin typeface="Helvetica"/>
                <a:cs typeface="Helvetica"/>
              </a:rPr>
              <a:t> </a:t>
            </a:r>
            <a:r>
              <a:rPr sz="900" spc="-5" dirty="0">
                <a:latin typeface="Helvetica"/>
                <a:cs typeface="Helvetica"/>
              </a:rPr>
              <a:t>Chapter</a:t>
            </a:r>
            <a:r>
              <a:rPr sz="900" spc="-55" dirty="0">
                <a:latin typeface="Helvetica"/>
                <a:cs typeface="Helvetica"/>
              </a:rPr>
              <a:t> </a:t>
            </a:r>
            <a:r>
              <a:rPr sz="900" spc="-5" dirty="0">
                <a:latin typeface="Helvetica"/>
                <a:cs typeface="Helvetica"/>
              </a:rPr>
              <a:t>176</a:t>
            </a:r>
            <a:r>
              <a:rPr sz="900" spc="-55" dirty="0">
                <a:latin typeface="Helvetica"/>
                <a:cs typeface="Helvetica"/>
              </a:rPr>
              <a:t> </a:t>
            </a:r>
            <a:r>
              <a:rPr sz="900" dirty="0">
                <a:latin typeface="Helvetica"/>
                <a:cs typeface="Helvetica"/>
              </a:rPr>
              <a:t>of</a:t>
            </a:r>
            <a:r>
              <a:rPr sz="900" spc="-55" dirty="0">
                <a:latin typeface="Helvetica"/>
                <a:cs typeface="Helvetica"/>
              </a:rPr>
              <a:t> </a:t>
            </a:r>
            <a:r>
              <a:rPr sz="900" dirty="0">
                <a:latin typeface="Helvetica"/>
                <a:cs typeface="Helvetica"/>
              </a:rPr>
              <a:t>the</a:t>
            </a:r>
            <a:r>
              <a:rPr sz="900" spc="-55" dirty="0">
                <a:latin typeface="Helvetica"/>
                <a:cs typeface="Helvetica"/>
              </a:rPr>
              <a:t> </a:t>
            </a:r>
            <a:r>
              <a:rPr sz="900" spc="-5" dirty="0">
                <a:latin typeface="Helvetica"/>
                <a:cs typeface="Helvetica"/>
              </a:rPr>
              <a:t>Local</a:t>
            </a:r>
            <a:r>
              <a:rPr sz="900" spc="-55" dirty="0">
                <a:latin typeface="Helvetica"/>
                <a:cs typeface="Helvetica"/>
              </a:rPr>
              <a:t> </a:t>
            </a:r>
            <a:r>
              <a:rPr sz="900" dirty="0">
                <a:latin typeface="Helvetica"/>
                <a:cs typeface="Helvetica"/>
              </a:rPr>
              <a:t>Government</a:t>
            </a:r>
            <a:r>
              <a:rPr sz="900" spc="-55" dirty="0">
                <a:latin typeface="Helvetica"/>
                <a:cs typeface="Helvetica"/>
              </a:rPr>
              <a:t> </a:t>
            </a:r>
            <a:r>
              <a:rPr sz="900" spc="-5" dirty="0">
                <a:latin typeface="Helvetica"/>
                <a:cs typeface="Helvetica"/>
              </a:rPr>
              <a:t>Code</a:t>
            </a:r>
            <a:r>
              <a:rPr sz="900" spc="-55" dirty="0">
                <a:latin typeface="Helvetica"/>
                <a:cs typeface="Helvetica"/>
              </a:rPr>
              <a:t> </a:t>
            </a:r>
            <a:r>
              <a:rPr sz="900" dirty="0">
                <a:latin typeface="Helvetica"/>
                <a:cs typeface="Helvetica"/>
              </a:rPr>
              <a:t>may</a:t>
            </a:r>
            <a:r>
              <a:rPr sz="900" spc="-55" dirty="0">
                <a:latin typeface="Helvetica"/>
                <a:cs typeface="Helvetica"/>
              </a:rPr>
              <a:t> </a:t>
            </a:r>
            <a:r>
              <a:rPr sz="900" spc="-5" dirty="0">
                <a:latin typeface="Helvetica"/>
                <a:cs typeface="Helvetica"/>
              </a:rPr>
              <a:t>be</a:t>
            </a:r>
            <a:r>
              <a:rPr sz="900" spc="-55" dirty="0">
                <a:latin typeface="Helvetica"/>
                <a:cs typeface="Helvetica"/>
              </a:rPr>
              <a:t> </a:t>
            </a:r>
            <a:r>
              <a:rPr sz="900" spc="-5" dirty="0">
                <a:latin typeface="Helvetica"/>
                <a:cs typeface="Helvetica"/>
              </a:rPr>
              <a:t>found</a:t>
            </a:r>
            <a:r>
              <a:rPr sz="900" spc="-55" dirty="0">
                <a:latin typeface="Helvetica"/>
                <a:cs typeface="Helvetica"/>
              </a:rPr>
              <a:t> </a:t>
            </a:r>
            <a:r>
              <a:rPr sz="900" dirty="0">
                <a:latin typeface="Helvetica"/>
                <a:cs typeface="Helvetica"/>
              </a:rPr>
              <a:t>at</a:t>
            </a:r>
            <a:r>
              <a:rPr sz="900" spc="-55" dirty="0">
                <a:latin typeface="Helvetica"/>
                <a:cs typeface="Helvetica"/>
              </a:rPr>
              <a:t> </a:t>
            </a:r>
            <a:r>
              <a:rPr sz="900" spc="-5" dirty="0">
                <a:latin typeface="Helvetica"/>
                <a:cs typeface="Helvetica"/>
                <a:hlinkClick r:id="rId3"/>
              </a:rPr>
              <a:t>http://www.statutes.legis.state.tx.us/ </a:t>
            </a:r>
            <a:r>
              <a:rPr sz="900" spc="-5" dirty="0">
                <a:latin typeface="Helvetica"/>
                <a:cs typeface="Helvetica"/>
              </a:rPr>
              <a:t> Docs/LG/htm/LG.176.htm.</a:t>
            </a:r>
            <a:r>
              <a:rPr sz="900" spc="-45" dirty="0">
                <a:latin typeface="Helvetica"/>
                <a:cs typeface="Helvetica"/>
              </a:rPr>
              <a:t> </a:t>
            </a:r>
            <a:r>
              <a:rPr sz="900" dirty="0">
                <a:latin typeface="Helvetica"/>
                <a:cs typeface="Helvetica"/>
              </a:rPr>
              <a:t>For</a:t>
            </a:r>
            <a:r>
              <a:rPr sz="900" spc="-45" dirty="0">
                <a:latin typeface="Helvetica"/>
                <a:cs typeface="Helvetica"/>
              </a:rPr>
              <a:t> </a:t>
            </a:r>
            <a:r>
              <a:rPr sz="900" spc="-5" dirty="0">
                <a:latin typeface="Helvetica"/>
                <a:cs typeface="Helvetica"/>
              </a:rPr>
              <a:t>easy</a:t>
            </a:r>
            <a:r>
              <a:rPr sz="900" spc="-45" dirty="0">
                <a:latin typeface="Helvetica"/>
                <a:cs typeface="Helvetica"/>
              </a:rPr>
              <a:t> </a:t>
            </a:r>
            <a:r>
              <a:rPr sz="900" dirty="0">
                <a:latin typeface="Helvetica"/>
                <a:cs typeface="Helvetica"/>
              </a:rPr>
              <a:t>reference,</a:t>
            </a:r>
            <a:r>
              <a:rPr sz="900" spc="-45" dirty="0">
                <a:latin typeface="Helvetica"/>
                <a:cs typeface="Helvetica"/>
              </a:rPr>
              <a:t> </a:t>
            </a:r>
            <a:r>
              <a:rPr sz="900" spc="-5" dirty="0">
                <a:latin typeface="Helvetica"/>
                <a:cs typeface="Helvetica"/>
              </a:rPr>
              <a:t>below</a:t>
            </a:r>
            <a:r>
              <a:rPr sz="900" spc="-45" dirty="0">
                <a:latin typeface="Helvetica"/>
                <a:cs typeface="Helvetica"/>
              </a:rPr>
              <a:t> </a:t>
            </a:r>
            <a:r>
              <a:rPr sz="900" spc="-5" dirty="0">
                <a:latin typeface="Helvetica"/>
                <a:cs typeface="Helvetica"/>
              </a:rPr>
              <a:t>are</a:t>
            </a:r>
            <a:r>
              <a:rPr sz="900" spc="-45" dirty="0">
                <a:latin typeface="Helvetica"/>
                <a:cs typeface="Helvetica"/>
              </a:rPr>
              <a:t> </a:t>
            </a:r>
            <a:r>
              <a:rPr sz="900" spc="-5" dirty="0">
                <a:latin typeface="Helvetica"/>
                <a:cs typeface="Helvetica"/>
              </a:rPr>
              <a:t>some</a:t>
            </a:r>
            <a:r>
              <a:rPr sz="900" spc="-45" dirty="0">
                <a:latin typeface="Helvetica"/>
                <a:cs typeface="Helvetica"/>
              </a:rPr>
              <a:t> </a:t>
            </a:r>
            <a:r>
              <a:rPr sz="900" dirty="0">
                <a:latin typeface="Helvetica"/>
                <a:cs typeface="Helvetica"/>
              </a:rPr>
              <a:t>of</a:t>
            </a:r>
            <a:r>
              <a:rPr sz="900" spc="-45" dirty="0">
                <a:latin typeface="Helvetica"/>
                <a:cs typeface="Helvetica"/>
              </a:rPr>
              <a:t> </a:t>
            </a:r>
            <a:r>
              <a:rPr sz="900" dirty="0">
                <a:latin typeface="Helvetica"/>
                <a:cs typeface="Helvetica"/>
              </a:rPr>
              <a:t>the</a:t>
            </a:r>
            <a:r>
              <a:rPr sz="900" spc="-45" dirty="0">
                <a:latin typeface="Helvetica"/>
                <a:cs typeface="Helvetica"/>
              </a:rPr>
              <a:t> </a:t>
            </a:r>
            <a:r>
              <a:rPr sz="900" spc="-5" dirty="0">
                <a:latin typeface="Helvetica"/>
                <a:cs typeface="Helvetica"/>
              </a:rPr>
              <a:t>sections</a:t>
            </a:r>
            <a:r>
              <a:rPr sz="900" spc="-45" dirty="0">
                <a:latin typeface="Helvetica"/>
                <a:cs typeface="Helvetica"/>
              </a:rPr>
              <a:t> </a:t>
            </a:r>
            <a:r>
              <a:rPr sz="900" spc="-5" dirty="0">
                <a:latin typeface="Helvetica"/>
                <a:cs typeface="Helvetica"/>
              </a:rPr>
              <a:t>cited</a:t>
            </a:r>
            <a:r>
              <a:rPr sz="900" spc="-45" dirty="0">
                <a:latin typeface="Helvetica"/>
                <a:cs typeface="Helvetica"/>
              </a:rPr>
              <a:t> </a:t>
            </a:r>
            <a:r>
              <a:rPr sz="900" spc="-5" dirty="0">
                <a:latin typeface="Helvetica"/>
                <a:cs typeface="Helvetica"/>
              </a:rPr>
              <a:t>on</a:t>
            </a:r>
            <a:r>
              <a:rPr sz="900" spc="-45" dirty="0">
                <a:latin typeface="Helvetica"/>
                <a:cs typeface="Helvetica"/>
              </a:rPr>
              <a:t> </a:t>
            </a:r>
            <a:r>
              <a:rPr sz="900" dirty="0">
                <a:latin typeface="Helvetica"/>
                <a:cs typeface="Helvetica"/>
              </a:rPr>
              <a:t>this</a:t>
            </a:r>
            <a:r>
              <a:rPr sz="900" spc="-45" dirty="0">
                <a:latin typeface="Helvetica"/>
                <a:cs typeface="Helvetica"/>
              </a:rPr>
              <a:t> </a:t>
            </a:r>
            <a:r>
              <a:rPr sz="900" dirty="0">
                <a:latin typeface="Helvetica"/>
                <a:cs typeface="Helvetica"/>
              </a:rPr>
              <a:t>form.</a:t>
            </a:r>
            <a:endParaRPr sz="900">
              <a:latin typeface="Helvetica"/>
              <a:cs typeface="Helvetica"/>
            </a:endParaRPr>
          </a:p>
          <a:p>
            <a:pPr>
              <a:lnSpc>
                <a:spcPct val="100000"/>
              </a:lnSpc>
            </a:pPr>
            <a:endParaRPr sz="900">
              <a:latin typeface="Times New Roman"/>
              <a:cs typeface="Times New Roman"/>
            </a:endParaRPr>
          </a:p>
          <a:p>
            <a:pPr>
              <a:lnSpc>
                <a:spcPct val="100000"/>
              </a:lnSpc>
              <a:spcBef>
                <a:spcPts val="30"/>
              </a:spcBef>
            </a:pPr>
            <a:endParaRPr sz="950">
              <a:latin typeface="Times New Roman"/>
              <a:cs typeface="Times New Roman"/>
            </a:endParaRPr>
          </a:p>
          <a:p>
            <a:pPr marL="12700" marR="7620">
              <a:lnSpc>
                <a:spcPct val="100000"/>
              </a:lnSpc>
              <a:spcBef>
                <a:spcPts val="5"/>
              </a:spcBef>
            </a:pPr>
            <a:r>
              <a:rPr sz="900" b="1" u="sng" dirty="0">
                <a:uFill>
                  <a:solidFill>
                    <a:srgbClr val="000000"/>
                  </a:solidFill>
                </a:uFill>
                <a:latin typeface="Helvetica"/>
                <a:cs typeface="Helvetica"/>
              </a:rPr>
              <a:t>Local</a:t>
            </a:r>
            <a:r>
              <a:rPr sz="900" b="1" u="sng" spc="-45" dirty="0">
                <a:uFill>
                  <a:solidFill>
                    <a:srgbClr val="000000"/>
                  </a:solidFill>
                </a:uFill>
                <a:latin typeface="Helvetica"/>
                <a:cs typeface="Helvetica"/>
              </a:rPr>
              <a:t> </a:t>
            </a:r>
            <a:r>
              <a:rPr sz="900" b="1" u="sng" dirty="0">
                <a:uFill>
                  <a:solidFill>
                    <a:srgbClr val="000000"/>
                  </a:solidFill>
                </a:uFill>
                <a:latin typeface="Helvetica"/>
                <a:cs typeface="Helvetica"/>
              </a:rPr>
              <a:t>Government</a:t>
            </a:r>
            <a:r>
              <a:rPr sz="900" b="1" u="sng" spc="-45" dirty="0">
                <a:uFill>
                  <a:solidFill>
                    <a:srgbClr val="000000"/>
                  </a:solidFill>
                </a:uFill>
                <a:latin typeface="Helvetica"/>
                <a:cs typeface="Helvetica"/>
              </a:rPr>
              <a:t> </a:t>
            </a:r>
            <a:r>
              <a:rPr sz="900" b="1" u="sng" spc="-5" dirty="0">
                <a:uFill>
                  <a:solidFill>
                    <a:srgbClr val="000000"/>
                  </a:solidFill>
                </a:uFill>
                <a:latin typeface="Helvetica"/>
                <a:cs typeface="Helvetica"/>
              </a:rPr>
              <a:t>Code</a:t>
            </a:r>
            <a:r>
              <a:rPr sz="900" b="1" u="sng" spc="-45" dirty="0">
                <a:uFill>
                  <a:solidFill>
                    <a:srgbClr val="000000"/>
                  </a:solidFill>
                </a:uFill>
                <a:latin typeface="Helvetica"/>
                <a:cs typeface="Helvetica"/>
              </a:rPr>
              <a:t> </a:t>
            </a:r>
            <a:r>
              <a:rPr sz="900" b="1" u="sng" spc="-5" dirty="0">
                <a:uFill>
                  <a:solidFill>
                    <a:srgbClr val="000000"/>
                  </a:solidFill>
                </a:uFill>
                <a:latin typeface="Helvetica"/>
                <a:cs typeface="Helvetica"/>
              </a:rPr>
              <a:t>§</a:t>
            </a:r>
            <a:r>
              <a:rPr sz="900" b="1" u="sng" spc="-45" dirty="0">
                <a:uFill>
                  <a:solidFill>
                    <a:srgbClr val="000000"/>
                  </a:solidFill>
                </a:uFill>
                <a:latin typeface="Helvetica"/>
                <a:cs typeface="Helvetica"/>
              </a:rPr>
              <a:t> </a:t>
            </a:r>
            <a:r>
              <a:rPr sz="900" b="1" u="sng" spc="-5" dirty="0">
                <a:uFill>
                  <a:solidFill>
                    <a:srgbClr val="000000"/>
                  </a:solidFill>
                </a:uFill>
                <a:latin typeface="Helvetica"/>
                <a:cs typeface="Helvetica"/>
              </a:rPr>
              <a:t>176.001(1-a)</a:t>
            </a:r>
            <a:r>
              <a:rPr sz="900" b="1" spc="-5" dirty="0">
                <a:latin typeface="Helvetica"/>
                <a:cs typeface="Helvetica"/>
              </a:rPr>
              <a:t>:</a:t>
            </a:r>
            <a:r>
              <a:rPr sz="900" b="1" spc="-35" dirty="0">
                <a:latin typeface="Helvetica"/>
                <a:cs typeface="Helvetica"/>
              </a:rPr>
              <a:t> </a:t>
            </a:r>
            <a:r>
              <a:rPr sz="900" spc="-5" dirty="0">
                <a:latin typeface="Helvetica"/>
                <a:cs typeface="Helvetica"/>
              </a:rPr>
              <a:t>"Business</a:t>
            </a:r>
            <a:r>
              <a:rPr sz="900" spc="-45" dirty="0">
                <a:latin typeface="Helvetica"/>
                <a:cs typeface="Helvetica"/>
              </a:rPr>
              <a:t> </a:t>
            </a:r>
            <a:r>
              <a:rPr sz="900" spc="-5" dirty="0">
                <a:latin typeface="Helvetica"/>
                <a:cs typeface="Helvetica"/>
              </a:rPr>
              <a:t>relationship"</a:t>
            </a:r>
            <a:r>
              <a:rPr sz="900" spc="-45" dirty="0">
                <a:latin typeface="Helvetica"/>
                <a:cs typeface="Helvetica"/>
              </a:rPr>
              <a:t> </a:t>
            </a:r>
            <a:r>
              <a:rPr sz="900" spc="-5" dirty="0">
                <a:latin typeface="Helvetica"/>
                <a:cs typeface="Helvetica"/>
              </a:rPr>
              <a:t>means</a:t>
            </a:r>
            <a:r>
              <a:rPr sz="900" spc="-45" dirty="0">
                <a:latin typeface="Helvetica"/>
                <a:cs typeface="Helvetica"/>
              </a:rPr>
              <a:t> </a:t>
            </a:r>
            <a:r>
              <a:rPr sz="900" spc="-5" dirty="0">
                <a:latin typeface="Helvetica"/>
                <a:cs typeface="Helvetica"/>
              </a:rPr>
              <a:t>a</a:t>
            </a:r>
            <a:r>
              <a:rPr sz="900" spc="-45" dirty="0">
                <a:latin typeface="Helvetica"/>
                <a:cs typeface="Helvetica"/>
              </a:rPr>
              <a:t> </a:t>
            </a:r>
            <a:r>
              <a:rPr sz="900" spc="-5" dirty="0">
                <a:latin typeface="Helvetica"/>
                <a:cs typeface="Helvetica"/>
              </a:rPr>
              <a:t>connection</a:t>
            </a:r>
            <a:r>
              <a:rPr sz="900" spc="-45" dirty="0">
                <a:latin typeface="Helvetica"/>
                <a:cs typeface="Helvetica"/>
              </a:rPr>
              <a:t> </a:t>
            </a:r>
            <a:r>
              <a:rPr sz="900" spc="-5" dirty="0">
                <a:latin typeface="Helvetica"/>
                <a:cs typeface="Helvetica"/>
              </a:rPr>
              <a:t>between</a:t>
            </a:r>
            <a:r>
              <a:rPr sz="900" spc="-45" dirty="0">
                <a:latin typeface="Helvetica"/>
                <a:cs typeface="Helvetica"/>
              </a:rPr>
              <a:t> </a:t>
            </a:r>
            <a:r>
              <a:rPr sz="900" dirty="0">
                <a:latin typeface="Helvetica"/>
                <a:cs typeface="Helvetica"/>
              </a:rPr>
              <a:t>two</a:t>
            </a:r>
            <a:r>
              <a:rPr sz="900" spc="-45" dirty="0">
                <a:latin typeface="Helvetica"/>
                <a:cs typeface="Helvetica"/>
              </a:rPr>
              <a:t> </a:t>
            </a:r>
            <a:r>
              <a:rPr sz="900" spc="-5" dirty="0">
                <a:latin typeface="Helvetica"/>
                <a:cs typeface="Helvetica"/>
              </a:rPr>
              <a:t>or</a:t>
            </a:r>
            <a:r>
              <a:rPr sz="900" spc="-45" dirty="0">
                <a:latin typeface="Helvetica"/>
                <a:cs typeface="Helvetica"/>
              </a:rPr>
              <a:t> </a:t>
            </a:r>
            <a:r>
              <a:rPr sz="900" spc="-5" dirty="0">
                <a:latin typeface="Helvetica"/>
                <a:cs typeface="Helvetica"/>
              </a:rPr>
              <a:t>more</a:t>
            </a:r>
            <a:r>
              <a:rPr sz="900" spc="-45" dirty="0">
                <a:latin typeface="Helvetica"/>
                <a:cs typeface="Helvetica"/>
              </a:rPr>
              <a:t> </a:t>
            </a:r>
            <a:r>
              <a:rPr sz="900" spc="-5" dirty="0">
                <a:latin typeface="Helvetica"/>
                <a:cs typeface="Helvetica"/>
              </a:rPr>
              <a:t>parties  based</a:t>
            </a:r>
            <a:r>
              <a:rPr sz="900" spc="-40" dirty="0">
                <a:latin typeface="Helvetica"/>
                <a:cs typeface="Helvetica"/>
              </a:rPr>
              <a:t> </a:t>
            </a:r>
            <a:r>
              <a:rPr sz="900" spc="-5" dirty="0">
                <a:latin typeface="Helvetica"/>
                <a:cs typeface="Helvetica"/>
              </a:rPr>
              <a:t>on</a:t>
            </a:r>
            <a:r>
              <a:rPr sz="900" spc="-40" dirty="0">
                <a:latin typeface="Helvetica"/>
                <a:cs typeface="Helvetica"/>
              </a:rPr>
              <a:t> </a:t>
            </a:r>
            <a:r>
              <a:rPr sz="900" spc="-5" dirty="0">
                <a:latin typeface="Helvetica"/>
                <a:cs typeface="Helvetica"/>
              </a:rPr>
              <a:t>commercial</a:t>
            </a:r>
            <a:r>
              <a:rPr sz="900" spc="-40" dirty="0">
                <a:latin typeface="Helvetica"/>
                <a:cs typeface="Helvetica"/>
              </a:rPr>
              <a:t> </a:t>
            </a:r>
            <a:r>
              <a:rPr sz="900" dirty="0">
                <a:latin typeface="Helvetica"/>
                <a:cs typeface="Helvetica"/>
              </a:rPr>
              <a:t>activity</a:t>
            </a:r>
            <a:r>
              <a:rPr sz="900" spc="-40" dirty="0">
                <a:latin typeface="Helvetica"/>
                <a:cs typeface="Helvetica"/>
              </a:rPr>
              <a:t> </a:t>
            </a:r>
            <a:r>
              <a:rPr sz="900" dirty="0">
                <a:latin typeface="Helvetica"/>
                <a:cs typeface="Helvetica"/>
              </a:rPr>
              <a:t>of</a:t>
            </a:r>
            <a:r>
              <a:rPr sz="900" spc="-40" dirty="0">
                <a:latin typeface="Helvetica"/>
                <a:cs typeface="Helvetica"/>
              </a:rPr>
              <a:t> </a:t>
            </a:r>
            <a:r>
              <a:rPr sz="900" spc="-5" dirty="0">
                <a:latin typeface="Helvetica"/>
                <a:cs typeface="Helvetica"/>
              </a:rPr>
              <a:t>one</a:t>
            </a:r>
            <a:r>
              <a:rPr sz="900" spc="-40" dirty="0">
                <a:latin typeface="Helvetica"/>
                <a:cs typeface="Helvetica"/>
              </a:rPr>
              <a:t> </a:t>
            </a:r>
            <a:r>
              <a:rPr sz="900" dirty="0">
                <a:latin typeface="Helvetica"/>
                <a:cs typeface="Helvetica"/>
              </a:rPr>
              <a:t>of</a:t>
            </a:r>
            <a:r>
              <a:rPr sz="900" spc="-40" dirty="0">
                <a:latin typeface="Helvetica"/>
                <a:cs typeface="Helvetica"/>
              </a:rPr>
              <a:t> </a:t>
            </a:r>
            <a:r>
              <a:rPr sz="900" dirty="0">
                <a:latin typeface="Helvetica"/>
                <a:cs typeface="Helvetica"/>
              </a:rPr>
              <a:t>the</a:t>
            </a:r>
            <a:r>
              <a:rPr sz="900" spc="-40" dirty="0">
                <a:latin typeface="Helvetica"/>
                <a:cs typeface="Helvetica"/>
              </a:rPr>
              <a:t> </a:t>
            </a:r>
            <a:r>
              <a:rPr sz="900" dirty="0">
                <a:latin typeface="Helvetica"/>
                <a:cs typeface="Helvetica"/>
              </a:rPr>
              <a:t>parties.</a:t>
            </a:r>
            <a:r>
              <a:rPr sz="900" spc="175" dirty="0">
                <a:latin typeface="Helvetica"/>
                <a:cs typeface="Helvetica"/>
              </a:rPr>
              <a:t> </a:t>
            </a:r>
            <a:r>
              <a:rPr sz="900" dirty="0">
                <a:latin typeface="Helvetica"/>
                <a:cs typeface="Helvetica"/>
              </a:rPr>
              <a:t>The</a:t>
            </a:r>
            <a:r>
              <a:rPr sz="900" spc="-40" dirty="0">
                <a:latin typeface="Helvetica"/>
                <a:cs typeface="Helvetica"/>
              </a:rPr>
              <a:t> </a:t>
            </a:r>
            <a:r>
              <a:rPr sz="900" dirty="0">
                <a:latin typeface="Helvetica"/>
                <a:cs typeface="Helvetica"/>
              </a:rPr>
              <a:t>term</a:t>
            </a:r>
            <a:r>
              <a:rPr sz="900" spc="-40" dirty="0">
                <a:latin typeface="Helvetica"/>
                <a:cs typeface="Helvetica"/>
              </a:rPr>
              <a:t> </a:t>
            </a:r>
            <a:r>
              <a:rPr sz="900" spc="-5" dirty="0">
                <a:latin typeface="Helvetica"/>
                <a:cs typeface="Helvetica"/>
              </a:rPr>
              <a:t>does</a:t>
            </a:r>
            <a:r>
              <a:rPr sz="900" spc="-40" dirty="0">
                <a:latin typeface="Helvetica"/>
                <a:cs typeface="Helvetica"/>
              </a:rPr>
              <a:t> </a:t>
            </a:r>
            <a:r>
              <a:rPr sz="900" dirty="0">
                <a:latin typeface="Helvetica"/>
                <a:cs typeface="Helvetica"/>
              </a:rPr>
              <a:t>not</a:t>
            </a:r>
            <a:r>
              <a:rPr sz="900" spc="-40" dirty="0">
                <a:latin typeface="Helvetica"/>
                <a:cs typeface="Helvetica"/>
              </a:rPr>
              <a:t> </a:t>
            </a:r>
            <a:r>
              <a:rPr sz="900" spc="-5" dirty="0">
                <a:latin typeface="Helvetica"/>
                <a:cs typeface="Helvetica"/>
              </a:rPr>
              <a:t>include</a:t>
            </a:r>
            <a:r>
              <a:rPr sz="900" spc="-40" dirty="0">
                <a:latin typeface="Helvetica"/>
                <a:cs typeface="Helvetica"/>
              </a:rPr>
              <a:t> </a:t>
            </a:r>
            <a:r>
              <a:rPr sz="900" spc="-5" dirty="0">
                <a:latin typeface="Helvetica"/>
                <a:cs typeface="Helvetica"/>
              </a:rPr>
              <a:t>a</a:t>
            </a:r>
            <a:r>
              <a:rPr sz="900" spc="-40" dirty="0">
                <a:latin typeface="Helvetica"/>
                <a:cs typeface="Helvetica"/>
              </a:rPr>
              <a:t> </a:t>
            </a:r>
            <a:r>
              <a:rPr sz="900" spc="-5" dirty="0">
                <a:latin typeface="Helvetica"/>
                <a:cs typeface="Helvetica"/>
              </a:rPr>
              <a:t>connection</a:t>
            </a:r>
            <a:r>
              <a:rPr sz="900" spc="-40" dirty="0">
                <a:latin typeface="Helvetica"/>
                <a:cs typeface="Helvetica"/>
              </a:rPr>
              <a:t> </a:t>
            </a:r>
            <a:r>
              <a:rPr sz="900" spc="-5" dirty="0">
                <a:latin typeface="Helvetica"/>
                <a:cs typeface="Helvetica"/>
              </a:rPr>
              <a:t>based</a:t>
            </a:r>
            <a:r>
              <a:rPr sz="900" spc="-40" dirty="0">
                <a:latin typeface="Helvetica"/>
                <a:cs typeface="Helvetica"/>
              </a:rPr>
              <a:t> </a:t>
            </a:r>
            <a:r>
              <a:rPr sz="900" dirty="0">
                <a:latin typeface="Helvetica"/>
                <a:cs typeface="Helvetica"/>
              </a:rPr>
              <a:t>on:</a:t>
            </a:r>
            <a:endParaRPr sz="900">
              <a:latin typeface="Helvetica"/>
              <a:cs typeface="Helvetica"/>
            </a:endParaRPr>
          </a:p>
          <a:p>
            <a:pPr marL="424180" marR="5080">
              <a:lnSpc>
                <a:spcPct val="100000"/>
              </a:lnSpc>
              <a:buAutoNum type="alphaUcParenBoth"/>
              <a:tabLst>
                <a:tab pos="626745" algn="l"/>
              </a:tabLst>
            </a:pPr>
            <a:r>
              <a:rPr sz="900" spc="-5" dirty="0">
                <a:latin typeface="Helvetica"/>
                <a:cs typeface="Helvetica"/>
              </a:rPr>
              <a:t>a</a:t>
            </a:r>
            <a:r>
              <a:rPr sz="900" spc="-50" dirty="0">
                <a:latin typeface="Helvetica"/>
                <a:cs typeface="Helvetica"/>
              </a:rPr>
              <a:t> </a:t>
            </a:r>
            <a:r>
              <a:rPr sz="900" spc="-5" dirty="0">
                <a:latin typeface="Helvetica"/>
                <a:cs typeface="Helvetica"/>
              </a:rPr>
              <a:t>transaction</a:t>
            </a:r>
            <a:r>
              <a:rPr sz="900" spc="-50" dirty="0">
                <a:latin typeface="Helvetica"/>
                <a:cs typeface="Helvetica"/>
              </a:rPr>
              <a:t> </a:t>
            </a:r>
            <a:r>
              <a:rPr sz="900" dirty="0">
                <a:latin typeface="Helvetica"/>
                <a:cs typeface="Helvetica"/>
              </a:rPr>
              <a:t>that</a:t>
            </a:r>
            <a:r>
              <a:rPr sz="900" spc="-50" dirty="0">
                <a:latin typeface="Helvetica"/>
                <a:cs typeface="Helvetica"/>
              </a:rPr>
              <a:t> </a:t>
            </a:r>
            <a:r>
              <a:rPr sz="900" spc="-5" dirty="0">
                <a:latin typeface="Helvetica"/>
                <a:cs typeface="Helvetica"/>
              </a:rPr>
              <a:t>is</a:t>
            </a:r>
            <a:r>
              <a:rPr sz="900" spc="-50" dirty="0">
                <a:latin typeface="Helvetica"/>
                <a:cs typeface="Helvetica"/>
              </a:rPr>
              <a:t> </a:t>
            </a:r>
            <a:r>
              <a:rPr sz="900" spc="-5" dirty="0">
                <a:latin typeface="Helvetica"/>
                <a:cs typeface="Helvetica"/>
              </a:rPr>
              <a:t>subject</a:t>
            </a:r>
            <a:r>
              <a:rPr sz="900" spc="-50" dirty="0">
                <a:latin typeface="Helvetica"/>
                <a:cs typeface="Helvetica"/>
              </a:rPr>
              <a:t> </a:t>
            </a:r>
            <a:r>
              <a:rPr sz="900" dirty="0">
                <a:latin typeface="Helvetica"/>
                <a:cs typeface="Helvetica"/>
              </a:rPr>
              <a:t>to</a:t>
            </a:r>
            <a:r>
              <a:rPr sz="900" spc="-50" dirty="0">
                <a:latin typeface="Helvetica"/>
                <a:cs typeface="Helvetica"/>
              </a:rPr>
              <a:t> </a:t>
            </a:r>
            <a:r>
              <a:rPr sz="900" dirty="0">
                <a:latin typeface="Helvetica"/>
                <a:cs typeface="Helvetica"/>
              </a:rPr>
              <a:t>rate</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dirty="0">
                <a:latin typeface="Helvetica"/>
                <a:cs typeface="Helvetica"/>
              </a:rPr>
              <a:t>fee</a:t>
            </a:r>
            <a:r>
              <a:rPr sz="900" spc="-50" dirty="0">
                <a:latin typeface="Helvetica"/>
                <a:cs typeface="Helvetica"/>
              </a:rPr>
              <a:t> </a:t>
            </a:r>
            <a:r>
              <a:rPr sz="900" spc="-5" dirty="0">
                <a:latin typeface="Helvetica"/>
                <a:cs typeface="Helvetica"/>
              </a:rPr>
              <a:t>regulation</a:t>
            </a:r>
            <a:r>
              <a:rPr sz="900" spc="-50" dirty="0">
                <a:latin typeface="Helvetica"/>
                <a:cs typeface="Helvetica"/>
              </a:rPr>
              <a:t> </a:t>
            </a:r>
            <a:r>
              <a:rPr sz="900" spc="-5" dirty="0">
                <a:latin typeface="Helvetica"/>
                <a:cs typeface="Helvetica"/>
              </a:rPr>
              <a:t>by</a:t>
            </a:r>
            <a:r>
              <a:rPr sz="900" spc="-50" dirty="0">
                <a:latin typeface="Helvetica"/>
                <a:cs typeface="Helvetica"/>
              </a:rPr>
              <a:t> </a:t>
            </a:r>
            <a:r>
              <a:rPr sz="900" spc="-5" dirty="0">
                <a:latin typeface="Helvetica"/>
                <a:cs typeface="Helvetica"/>
              </a:rPr>
              <a:t>a</a:t>
            </a:r>
            <a:r>
              <a:rPr sz="900" spc="-50" dirty="0">
                <a:latin typeface="Helvetica"/>
                <a:cs typeface="Helvetica"/>
              </a:rPr>
              <a:t> </a:t>
            </a:r>
            <a:r>
              <a:rPr sz="900" spc="-5" dirty="0">
                <a:latin typeface="Helvetica"/>
                <a:cs typeface="Helvetica"/>
              </a:rPr>
              <a:t>federal,</a:t>
            </a:r>
            <a:r>
              <a:rPr sz="900" spc="-50" dirty="0">
                <a:latin typeface="Helvetica"/>
                <a:cs typeface="Helvetica"/>
              </a:rPr>
              <a:t> </a:t>
            </a:r>
            <a:r>
              <a:rPr sz="900" dirty="0">
                <a:latin typeface="Helvetica"/>
                <a:cs typeface="Helvetica"/>
              </a:rPr>
              <a:t>state,</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spc="-5" dirty="0">
                <a:latin typeface="Helvetica"/>
                <a:cs typeface="Helvetica"/>
              </a:rPr>
              <a:t>local</a:t>
            </a:r>
            <a:r>
              <a:rPr sz="900" spc="-50" dirty="0">
                <a:latin typeface="Helvetica"/>
                <a:cs typeface="Helvetica"/>
              </a:rPr>
              <a:t> </a:t>
            </a:r>
            <a:r>
              <a:rPr sz="900" spc="-5" dirty="0">
                <a:latin typeface="Helvetica"/>
                <a:cs typeface="Helvetica"/>
              </a:rPr>
              <a:t>governmental</a:t>
            </a:r>
            <a:r>
              <a:rPr sz="900" spc="-50" dirty="0">
                <a:latin typeface="Helvetica"/>
                <a:cs typeface="Helvetica"/>
              </a:rPr>
              <a:t> </a:t>
            </a:r>
            <a:r>
              <a:rPr sz="900" dirty="0">
                <a:latin typeface="Helvetica"/>
                <a:cs typeface="Helvetica"/>
              </a:rPr>
              <a:t>entity</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spc="-5" dirty="0">
                <a:latin typeface="Helvetica"/>
                <a:cs typeface="Helvetica"/>
              </a:rPr>
              <a:t>an  agency</a:t>
            </a:r>
            <a:r>
              <a:rPr sz="900" spc="-55" dirty="0">
                <a:latin typeface="Helvetica"/>
                <a:cs typeface="Helvetica"/>
              </a:rPr>
              <a:t> </a:t>
            </a:r>
            <a:r>
              <a:rPr sz="900" dirty="0">
                <a:latin typeface="Helvetica"/>
                <a:cs typeface="Helvetica"/>
              </a:rPr>
              <a:t>of</a:t>
            </a:r>
            <a:r>
              <a:rPr sz="900" spc="-55" dirty="0">
                <a:latin typeface="Helvetica"/>
                <a:cs typeface="Helvetica"/>
              </a:rPr>
              <a:t> </a:t>
            </a:r>
            <a:r>
              <a:rPr sz="900" spc="-5" dirty="0">
                <a:latin typeface="Helvetica"/>
                <a:cs typeface="Helvetica"/>
              </a:rPr>
              <a:t>a</a:t>
            </a:r>
            <a:r>
              <a:rPr sz="900" spc="-55" dirty="0">
                <a:latin typeface="Helvetica"/>
                <a:cs typeface="Helvetica"/>
              </a:rPr>
              <a:t> </a:t>
            </a:r>
            <a:r>
              <a:rPr sz="900" spc="-5" dirty="0">
                <a:latin typeface="Helvetica"/>
                <a:cs typeface="Helvetica"/>
              </a:rPr>
              <a:t>federal,</a:t>
            </a:r>
            <a:r>
              <a:rPr sz="900" spc="-55" dirty="0">
                <a:latin typeface="Helvetica"/>
                <a:cs typeface="Helvetica"/>
              </a:rPr>
              <a:t> </a:t>
            </a:r>
            <a:r>
              <a:rPr sz="900" dirty="0">
                <a:latin typeface="Helvetica"/>
                <a:cs typeface="Helvetica"/>
              </a:rPr>
              <a:t>state,</a:t>
            </a:r>
            <a:r>
              <a:rPr sz="900" spc="-55" dirty="0">
                <a:latin typeface="Helvetica"/>
                <a:cs typeface="Helvetica"/>
              </a:rPr>
              <a:t> </a:t>
            </a:r>
            <a:r>
              <a:rPr sz="900" spc="-5" dirty="0">
                <a:latin typeface="Helvetica"/>
                <a:cs typeface="Helvetica"/>
              </a:rPr>
              <a:t>or</a:t>
            </a:r>
            <a:r>
              <a:rPr sz="900" spc="-55" dirty="0">
                <a:latin typeface="Helvetica"/>
                <a:cs typeface="Helvetica"/>
              </a:rPr>
              <a:t> </a:t>
            </a:r>
            <a:r>
              <a:rPr sz="900" spc="-5" dirty="0">
                <a:latin typeface="Helvetica"/>
                <a:cs typeface="Helvetica"/>
              </a:rPr>
              <a:t>local</a:t>
            </a:r>
            <a:r>
              <a:rPr sz="900" spc="-55" dirty="0">
                <a:latin typeface="Helvetica"/>
                <a:cs typeface="Helvetica"/>
              </a:rPr>
              <a:t> </a:t>
            </a:r>
            <a:r>
              <a:rPr sz="900" spc="-5" dirty="0">
                <a:latin typeface="Helvetica"/>
                <a:cs typeface="Helvetica"/>
              </a:rPr>
              <a:t>governmental</a:t>
            </a:r>
            <a:r>
              <a:rPr sz="900" spc="-55" dirty="0">
                <a:latin typeface="Helvetica"/>
                <a:cs typeface="Helvetica"/>
              </a:rPr>
              <a:t> </a:t>
            </a:r>
            <a:r>
              <a:rPr sz="900" dirty="0">
                <a:latin typeface="Helvetica"/>
                <a:cs typeface="Helvetica"/>
              </a:rPr>
              <a:t>entity;</a:t>
            </a:r>
            <a:endParaRPr sz="900">
              <a:latin typeface="Helvetica"/>
              <a:cs typeface="Helvetica"/>
            </a:endParaRPr>
          </a:p>
          <a:p>
            <a:pPr marL="633730" indent="-209550">
              <a:lnSpc>
                <a:spcPct val="100000"/>
              </a:lnSpc>
              <a:buAutoNum type="alphaUcParenBoth"/>
              <a:tabLst>
                <a:tab pos="634365" algn="l"/>
              </a:tabLst>
            </a:pPr>
            <a:r>
              <a:rPr sz="900" spc="-5" dirty="0">
                <a:latin typeface="Helvetica"/>
                <a:cs typeface="Helvetica"/>
              </a:rPr>
              <a:t>a</a:t>
            </a:r>
            <a:r>
              <a:rPr sz="900" spc="-30" dirty="0">
                <a:latin typeface="Helvetica"/>
                <a:cs typeface="Helvetica"/>
              </a:rPr>
              <a:t> </a:t>
            </a:r>
            <a:r>
              <a:rPr sz="900" spc="-5" dirty="0">
                <a:latin typeface="Helvetica"/>
                <a:cs typeface="Helvetica"/>
              </a:rPr>
              <a:t>transaction</a:t>
            </a:r>
            <a:r>
              <a:rPr sz="900" spc="-30" dirty="0">
                <a:latin typeface="Helvetica"/>
                <a:cs typeface="Helvetica"/>
              </a:rPr>
              <a:t> </a:t>
            </a:r>
            <a:r>
              <a:rPr sz="900" spc="-5" dirty="0">
                <a:latin typeface="Helvetica"/>
                <a:cs typeface="Helvetica"/>
              </a:rPr>
              <a:t>conducted</a:t>
            </a:r>
            <a:r>
              <a:rPr sz="900" spc="-30" dirty="0">
                <a:latin typeface="Helvetica"/>
                <a:cs typeface="Helvetica"/>
              </a:rPr>
              <a:t> </a:t>
            </a:r>
            <a:r>
              <a:rPr sz="900" dirty="0">
                <a:latin typeface="Helvetica"/>
                <a:cs typeface="Helvetica"/>
              </a:rPr>
              <a:t>at</a:t>
            </a:r>
            <a:r>
              <a:rPr sz="900" spc="-30" dirty="0">
                <a:latin typeface="Helvetica"/>
                <a:cs typeface="Helvetica"/>
              </a:rPr>
              <a:t> </a:t>
            </a:r>
            <a:r>
              <a:rPr sz="900" spc="-5" dirty="0">
                <a:latin typeface="Helvetica"/>
                <a:cs typeface="Helvetica"/>
              </a:rPr>
              <a:t>a</a:t>
            </a:r>
            <a:r>
              <a:rPr sz="900" spc="-30" dirty="0">
                <a:latin typeface="Helvetica"/>
                <a:cs typeface="Helvetica"/>
              </a:rPr>
              <a:t> </a:t>
            </a:r>
            <a:r>
              <a:rPr sz="900" spc="-5" dirty="0">
                <a:latin typeface="Helvetica"/>
                <a:cs typeface="Helvetica"/>
              </a:rPr>
              <a:t>price</a:t>
            </a:r>
            <a:r>
              <a:rPr sz="900" spc="-30" dirty="0">
                <a:latin typeface="Helvetica"/>
                <a:cs typeface="Helvetica"/>
              </a:rPr>
              <a:t> </a:t>
            </a:r>
            <a:r>
              <a:rPr sz="900" spc="-5" dirty="0">
                <a:latin typeface="Helvetica"/>
                <a:cs typeface="Helvetica"/>
              </a:rPr>
              <a:t>and</a:t>
            </a:r>
            <a:r>
              <a:rPr sz="900" spc="-30" dirty="0">
                <a:latin typeface="Helvetica"/>
                <a:cs typeface="Helvetica"/>
              </a:rPr>
              <a:t> </a:t>
            </a:r>
            <a:r>
              <a:rPr sz="900" spc="-5" dirty="0">
                <a:latin typeface="Helvetica"/>
                <a:cs typeface="Helvetica"/>
              </a:rPr>
              <a:t>subject</a:t>
            </a:r>
            <a:r>
              <a:rPr sz="900" spc="-30" dirty="0">
                <a:latin typeface="Helvetica"/>
                <a:cs typeface="Helvetica"/>
              </a:rPr>
              <a:t> </a:t>
            </a:r>
            <a:r>
              <a:rPr sz="900" dirty="0">
                <a:latin typeface="Helvetica"/>
                <a:cs typeface="Helvetica"/>
              </a:rPr>
              <a:t>to</a:t>
            </a:r>
            <a:r>
              <a:rPr sz="900" spc="-30" dirty="0">
                <a:latin typeface="Helvetica"/>
                <a:cs typeface="Helvetica"/>
              </a:rPr>
              <a:t> </a:t>
            </a:r>
            <a:r>
              <a:rPr sz="900" dirty="0">
                <a:latin typeface="Helvetica"/>
                <a:cs typeface="Helvetica"/>
              </a:rPr>
              <a:t>terms</a:t>
            </a:r>
            <a:r>
              <a:rPr sz="900" spc="-30" dirty="0">
                <a:latin typeface="Helvetica"/>
                <a:cs typeface="Helvetica"/>
              </a:rPr>
              <a:t> </a:t>
            </a:r>
            <a:r>
              <a:rPr sz="900" spc="-5" dirty="0">
                <a:latin typeface="Helvetica"/>
                <a:cs typeface="Helvetica"/>
              </a:rPr>
              <a:t>available</a:t>
            </a:r>
            <a:r>
              <a:rPr sz="900" spc="-30" dirty="0">
                <a:latin typeface="Helvetica"/>
                <a:cs typeface="Helvetica"/>
              </a:rPr>
              <a:t> </a:t>
            </a:r>
            <a:r>
              <a:rPr sz="900" dirty="0">
                <a:latin typeface="Helvetica"/>
                <a:cs typeface="Helvetica"/>
              </a:rPr>
              <a:t>to</a:t>
            </a:r>
            <a:r>
              <a:rPr sz="900" spc="-30" dirty="0">
                <a:latin typeface="Helvetica"/>
                <a:cs typeface="Helvetica"/>
              </a:rPr>
              <a:t> </a:t>
            </a:r>
            <a:r>
              <a:rPr sz="900" dirty="0">
                <a:latin typeface="Helvetica"/>
                <a:cs typeface="Helvetica"/>
              </a:rPr>
              <a:t>the</a:t>
            </a:r>
            <a:r>
              <a:rPr sz="900" spc="-30" dirty="0">
                <a:latin typeface="Helvetica"/>
                <a:cs typeface="Helvetica"/>
              </a:rPr>
              <a:t> </a:t>
            </a:r>
            <a:r>
              <a:rPr sz="900" spc="-5" dirty="0">
                <a:latin typeface="Helvetica"/>
                <a:cs typeface="Helvetica"/>
              </a:rPr>
              <a:t>public;</a:t>
            </a:r>
            <a:r>
              <a:rPr sz="900" spc="-30" dirty="0">
                <a:latin typeface="Helvetica"/>
                <a:cs typeface="Helvetica"/>
              </a:rPr>
              <a:t> </a:t>
            </a:r>
            <a:r>
              <a:rPr sz="900" spc="-5" dirty="0">
                <a:latin typeface="Helvetica"/>
                <a:cs typeface="Helvetica"/>
              </a:rPr>
              <a:t>or</a:t>
            </a:r>
            <a:endParaRPr sz="900">
              <a:latin typeface="Helvetica"/>
              <a:cs typeface="Helvetica"/>
            </a:endParaRPr>
          </a:p>
          <a:p>
            <a:pPr marL="424180" marR="13335">
              <a:lnSpc>
                <a:spcPct val="100000"/>
              </a:lnSpc>
              <a:buAutoNum type="alphaUcParenBoth"/>
              <a:tabLst>
                <a:tab pos="631825" algn="l"/>
              </a:tabLst>
            </a:pPr>
            <a:r>
              <a:rPr sz="900" spc="-5" dirty="0">
                <a:latin typeface="Helvetica"/>
                <a:cs typeface="Helvetica"/>
              </a:rPr>
              <a:t>a</a:t>
            </a:r>
            <a:r>
              <a:rPr sz="900" spc="-50" dirty="0">
                <a:latin typeface="Helvetica"/>
                <a:cs typeface="Helvetica"/>
              </a:rPr>
              <a:t> </a:t>
            </a:r>
            <a:r>
              <a:rPr sz="900" spc="-5" dirty="0">
                <a:latin typeface="Helvetica"/>
                <a:cs typeface="Helvetica"/>
              </a:rPr>
              <a:t>purchase</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spc="-5" dirty="0">
                <a:latin typeface="Helvetica"/>
                <a:cs typeface="Helvetica"/>
              </a:rPr>
              <a:t>lease</a:t>
            </a:r>
            <a:r>
              <a:rPr sz="900" spc="-50" dirty="0">
                <a:latin typeface="Helvetica"/>
                <a:cs typeface="Helvetica"/>
              </a:rPr>
              <a:t> </a:t>
            </a:r>
            <a:r>
              <a:rPr sz="900" dirty="0">
                <a:latin typeface="Helvetica"/>
                <a:cs typeface="Helvetica"/>
              </a:rPr>
              <a:t>of</a:t>
            </a:r>
            <a:r>
              <a:rPr sz="900" spc="-50" dirty="0">
                <a:latin typeface="Helvetica"/>
                <a:cs typeface="Helvetica"/>
              </a:rPr>
              <a:t> </a:t>
            </a:r>
            <a:r>
              <a:rPr sz="900" spc="-5" dirty="0">
                <a:latin typeface="Helvetica"/>
                <a:cs typeface="Helvetica"/>
              </a:rPr>
              <a:t>goods</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spc="-5" dirty="0">
                <a:latin typeface="Helvetica"/>
                <a:cs typeface="Helvetica"/>
              </a:rPr>
              <a:t>services</a:t>
            </a:r>
            <a:r>
              <a:rPr sz="900" spc="-50" dirty="0">
                <a:latin typeface="Helvetica"/>
                <a:cs typeface="Helvetica"/>
              </a:rPr>
              <a:t> </a:t>
            </a:r>
            <a:r>
              <a:rPr sz="900" dirty="0">
                <a:latin typeface="Helvetica"/>
                <a:cs typeface="Helvetica"/>
              </a:rPr>
              <a:t>from</a:t>
            </a:r>
            <a:r>
              <a:rPr sz="900" spc="-50" dirty="0">
                <a:latin typeface="Helvetica"/>
                <a:cs typeface="Helvetica"/>
              </a:rPr>
              <a:t> </a:t>
            </a:r>
            <a:r>
              <a:rPr sz="900" spc="-5" dirty="0">
                <a:latin typeface="Helvetica"/>
                <a:cs typeface="Helvetica"/>
              </a:rPr>
              <a:t>a</a:t>
            </a:r>
            <a:r>
              <a:rPr sz="900" spc="-50" dirty="0">
                <a:latin typeface="Helvetica"/>
                <a:cs typeface="Helvetica"/>
              </a:rPr>
              <a:t> </a:t>
            </a:r>
            <a:r>
              <a:rPr sz="900" spc="-5" dirty="0">
                <a:latin typeface="Helvetica"/>
                <a:cs typeface="Helvetica"/>
              </a:rPr>
              <a:t>person</a:t>
            </a:r>
            <a:r>
              <a:rPr sz="900" spc="-50" dirty="0">
                <a:latin typeface="Helvetica"/>
                <a:cs typeface="Helvetica"/>
              </a:rPr>
              <a:t> </a:t>
            </a:r>
            <a:r>
              <a:rPr sz="900" dirty="0">
                <a:latin typeface="Helvetica"/>
                <a:cs typeface="Helvetica"/>
              </a:rPr>
              <a:t>that</a:t>
            </a:r>
            <a:r>
              <a:rPr sz="900" spc="-50" dirty="0">
                <a:latin typeface="Helvetica"/>
                <a:cs typeface="Helvetica"/>
              </a:rPr>
              <a:t> </a:t>
            </a:r>
            <a:r>
              <a:rPr sz="900" spc="-5" dirty="0">
                <a:latin typeface="Helvetica"/>
                <a:cs typeface="Helvetica"/>
              </a:rPr>
              <a:t>is</a:t>
            </a:r>
            <a:r>
              <a:rPr sz="900" spc="-50" dirty="0">
                <a:latin typeface="Helvetica"/>
                <a:cs typeface="Helvetica"/>
              </a:rPr>
              <a:t> </a:t>
            </a:r>
            <a:r>
              <a:rPr sz="900" spc="-5" dirty="0">
                <a:latin typeface="Helvetica"/>
                <a:cs typeface="Helvetica"/>
              </a:rPr>
              <a:t>chartered</a:t>
            </a:r>
            <a:r>
              <a:rPr sz="900" spc="-50" dirty="0">
                <a:latin typeface="Helvetica"/>
                <a:cs typeface="Helvetica"/>
              </a:rPr>
              <a:t> </a:t>
            </a:r>
            <a:r>
              <a:rPr sz="900" spc="-5" dirty="0">
                <a:latin typeface="Helvetica"/>
                <a:cs typeface="Helvetica"/>
              </a:rPr>
              <a:t>by</a:t>
            </a:r>
            <a:r>
              <a:rPr sz="900" spc="-50" dirty="0">
                <a:latin typeface="Helvetica"/>
                <a:cs typeface="Helvetica"/>
              </a:rPr>
              <a:t> </a:t>
            </a:r>
            <a:r>
              <a:rPr sz="900" spc="-5" dirty="0">
                <a:latin typeface="Helvetica"/>
                <a:cs typeface="Helvetica"/>
              </a:rPr>
              <a:t>a</a:t>
            </a:r>
            <a:r>
              <a:rPr sz="900" spc="-50" dirty="0">
                <a:latin typeface="Helvetica"/>
                <a:cs typeface="Helvetica"/>
              </a:rPr>
              <a:t> </a:t>
            </a:r>
            <a:r>
              <a:rPr sz="900" dirty="0">
                <a:latin typeface="Helvetica"/>
                <a:cs typeface="Helvetica"/>
              </a:rPr>
              <a:t>state</a:t>
            </a:r>
            <a:r>
              <a:rPr sz="900" spc="-50" dirty="0">
                <a:latin typeface="Helvetica"/>
                <a:cs typeface="Helvetica"/>
              </a:rPr>
              <a:t> </a:t>
            </a:r>
            <a:r>
              <a:rPr sz="900" spc="-5" dirty="0">
                <a:latin typeface="Helvetica"/>
                <a:cs typeface="Helvetica"/>
              </a:rPr>
              <a:t>or</a:t>
            </a:r>
            <a:r>
              <a:rPr sz="900" spc="-50" dirty="0">
                <a:latin typeface="Helvetica"/>
                <a:cs typeface="Helvetica"/>
              </a:rPr>
              <a:t> </a:t>
            </a:r>
            <a:r>
              <a:rPr sz="900" spc="-5" dirty="0">
                <a:latin typeface="Helvetica"/>
                <a:cs typeface="Helvetica"/>
              </a:rPr>
              <a:t>federal</a:t>
            </a:r>
            <a:r>
              <a:rPr sz="900" spc="-50" dirty="0">
                <a:latin typeface="Helvetica"/>
                <a:cs typeface="Helvetica"/>
              </a:rPr>
              <a:t> </a:t>
            </a:r>
            <a:r>
              <a:rPr sz="900" spc="-5" dirty="0">
                <a:latin typeface="Helvetica"/>
                <a:cs typeface="Helvetica"/>
              </a:rPr>
              <a:t>agency</a:t>
            </a:r>
            <a:r>
              <a:rPr sz="900" spc="-50" dirty="0">
                <a:latin typeface="Helvetica"/>
                <a:cs typeface="Helvetica"/>
              </a:rPr>
              <a:t> </a:t>
            </a:r>
            <a:r>
              <a:rPr sz="900" spc="-5" dirty="0">
                <a:latin typeface="Helvetica"/>
                <a:cs typeface="Helvetica"/>
              </a:rPr>
              <a:t>and  </a:t>
            </a:r>
            <a:r>
              <a:rPr sz="900" dirty="0">
                <a:latin typeface="Helvetica"/>
                <a:cs typeface="Helvetica"/>
              </a:rPr>
              <a:t>that</a:t>
            </a:r>
            <a:r>
              <a:rPr sz="900" spc="-30" dirty="0">
                <a:latin typeface="Helvetica"/>
                <a:cs typeface="Helvetica"/>
              </a:rPr>
              <a:t> </a:t>
            </a:r>
            <a:r>
              <a:rPr sz="900" spc="-5" dirty="0">
                <a:latin typeface="Helvetica"/>
                <a:cs typeface="Helvetica"/>
              </a:rPr>
              <a:t>is</a:t>
            </a:r>
            <a:r>
              <a:rPr sz="900" spc="-30" dirty="0">
                <a:latin typeface="Helvetica"/>
                <a:cs typeface="Helvetica"/>
              </a:rPr>
              <a:t> </a:t>
            </a:r>
            <a:r>
              <a:rPr sz="900" spc="-5" dirty="0">
                <a:latin typeface="Helvetica"/>
                <a:cs typeface="Helvetica"/>
              </a:rPr>
              <a:t>subject</a:t>
            </a:r>
            <a:r>
              <a:rPr sz="900" spc="-30" dirty="0">
                <a:latin typeface="Helvetica"/>
                <a:cs typeface="Helvetica"/>
              </a:rPr>
              <a:t> </a:t>
            </a:r>
            <a:r>
              <a:rPr sz="900" dirty="0">
                <a:latin typeface="Helvetica"/>
                <a:cs typeface="Helvetica"/>
              </a:rPr>
              <a:t>to</a:t>
            </a:r>
            <a:r>
              <a:rPr sz="900" spc="-30" dirty="0">
                <a:latin typeface="Helvetica"/>
                <a:cs typeface="Helvetica"/>
              </a:rPr>
              <a:t> </a:t>
            </a:r>
            <a:r>
              <a:rPr sz="900" spc="-5" dirty="0">
                <a:latin typeface="Helvetica"/>
                <a:cs typeface="Helvetica"/>
              </a:rPr>
              <a:t>regular</a:t>
            </a:r>
            <a:r>
              <a:rPr sz="900" spc="-30" dirty="0">
                <a:latin typeface="Helvetica"/>
                <a:cs typeface="Helvetica"/>
              </a:rPr>
              <a:t> </a:t>
            </a:r>
            <a:r>
              <a:rPr sz="900" spc="-5" dirty="0">
                <a:latin typeface="Helvetica"/>
                <a:cs typeface="Helvetica"/>
              </a:rPr>
              <a:t>examination</a:t>
            </a:r>
            <a:r>
              <a:rPr sz="900" spc="-30" dirty="0">
                <a:latin typeface="Helvetica"/>
                <a:cs typeface="Helvetica"/>
              </a:rPr>
              <a:t> </a:t>
            </a:r>
            <a:r>
              <a:rPr sz="900" spc="-20" dirty="0">
                <a:latin typeface="Helvetica"/>
                <a:cs typeface="Helvetica"/>
              </a:rPr>
              <a:t>by,</a:t>
            </a:r>
            <a:r>
              <a:rPr sz="900" spc="-30" dirty="0">
                <a:latin typeface="Helvetica"/>
                <a:cs typeface="Helvetica"/>
              </a:rPr>
              <a:t> </a:t>
            </a:r>
            <a:r>
              <a:rPr sz="900" spc="-5" dirty="0">
                <a:latin typeface="Helvetica"/>
                <a:cs typeface="Helvetica"/>
              </a:rPr>
              <a:t>and</a:t>
            </a:r>
            <a:r>
              <a:rPr sz="900" spc="-30" dirty="0">
                <a:latin typeface="Helvetica"/>
                <a:cs typeface="Helvetica"/>
              </a:rPr>
              <a:t> </a:t>
            </a:r>
            <a:r>
              <a:rPr sz="900" spc="-5" dirty="0">
                <a:latin typeface="Helvetica"/>
                <a:cs typeface="Helvetica"/>
              </a:rPr>
              <a:t>reporting</a:t>
            </a:r>
            <a:r>
              <a:rPr sz="900" spc="-30" dirty="0">
                <a:latin typeface="Helvetica"/>
                <a:cs typeface="Helvetica"/>
              </a:rPr>
              <a:t> </a:t>
            </a:r>
            <a:r>
              <a:rPr sz="900" dirty="0">
                <a:latin typeface="Helvetica"/>
                <a:cs typeface="Helvetica"/>
              </a:rPr>
              <a:t>to,</a:t>
            </a:r>
            <a:r>
              <a:rPr sz="900" spc="-30" dirty="0">
                <a:latin typeface="Helvetica"/>
                <a:cs typeface="Helvetica"/>
              </a:rPr>
              <a:t> </a:t>
            </a:r>
            <a:r>
              <a:rPr sz="900" dirty="0">
                <a:latin typeface="Helvetica"/>
                <a:cs typeface="Helvetica"/>
              </a:rPr>
              <a:t>that</a:t>
            </a:r>
            <a:r>
              <a:rPr sz="900" spc="-30" dirty="0">
                <a:latin typeface="Helvetica"/>
                <a:cs typeface="Helvetica"/>
              </a:rPr>
              <a:t> </a:t>
            </a:r>
            <a:r>
              <a:rPr sz="900" spc="-10" dirty="0">
                <a:latin typeface="Helvetica"/>
                <a:cs typeface="Helvetica"/>
              </a:rPr>
              <a:t>agency.</a:t>
            </a:r>
            <a:endParaRPr sz="900">
              <a:latin typeface="Helvetica"/>
              <a:cs typeface="Helvetica"/>
            </a:endParaRPr>
          </a:p>
          <a:p>
            <a:pPr>
              <a:lnSpc>
                <a:spcPct val="100000"/>
              </a:lnSpc>
              <a:spcBef>
                <a:spcPts val="40"/>
              </a:spcBef>
              <a:buFont typeface="Helvetica"/>
              <a:buAutoNum type="alphaUcParenBoth"/>
            </a:pPr>
            <a:endParaRPr sz="900">
              <a:latin typeface="Times New Roman"/>
              <a:cs typeface="Times New Roman"/>
            </a:endParaRPr>
          </a:p>
          <a:p>
            <a:pPr marL="12700">
              <a:lnSpc>
                <a:spcPct val="100000"/>
              </a:lnSpc>
              <a:spcBef>
                <a:spcPts val="5"/>
              </a:spcBef>
            </a:pPr>
            <a:r>
              <a:rPr sz="900" b="1" u="sng" dirty="0">
                <a:uFill>
                  <a:solidFill>
                    <a:srgbClr val="000000"/>
                  </a:solidFill>
                </a:uFill>
                <a:latin typeface="Helvetica"/>
                <a:cs typeface="Helvetica"/>
              </a:rPr>
              <a:t>Local</a:t>
            </a:r>
            <a:r>
              <a:rPr sz="900" b="1" u="sng" spc="-60" dirty="0">
                <a:uFill>
                  <a:solidFill>
                    <a:srgbClr val="000000"/>
                  </a:solidFill>
                </a:uFill>
                <a:latin typeface="Helvetica"/>
                <a:cs typeface="Helvetica"/>
              </a:rPr>
              <a:t> </a:t>
            </a:r>
            <a:r>
              <a:rPr sz="900" b="1" u="sng" dirty="0">
                <a:uFill>
                  <a:solidFill>
                    <a:srgbClr val="000000"/>
                  </a:solidFill>
                </a:uFill>
                <a:latin typeface="Helvetica"/>
                <a:cs typeface="Helvetica"/>
              </a:rPr>
              <a:t>Government</a:t>
            </a:r>
            <a:r>
              <a:rPr sz="900" b="1" u="sng" spc="-60" dirty="0">
                <a:uFill>
                  <a:solidFill>
                    <a:srgbClr val="000000"/>
                  </a:solidFill>
                </a:uFill>
                <a:latin typeface="Helvetica"/>
                <a:cs typeface="Helvetica"/>
              </a:rPr>
              <a:t> </a:t>
            </a:r>
            <a:r>
              <a:rPr sz="900" b="1" u="sng" spc="-5" dirty="0">
                <a:uFill>
                  <a:solidFill>
                    <a:srgbClr val="000000"/>
                  </a:solidFill>
                </a:uFill>
                <a:latin typeface="Helvetica"/>
                <a:cs typeface="Helvetica"/>
              </a:rPr>
              <a:t>Code</a:t>
            </a:r>
            <a:r>
              <a:rPr sz="900" b="1" u="sng" spc="-60" dirty="0">
                <a:uFill>
                  <a:solidFill>
                    <a:srgbClr val="000000"/>
                  </a:solidFill>
                </a:uFill>
                <a:latin typeface="Helvetica"/>
                <a:cs typeface="Helvetica"/>
              </a:rPr>
              <a:t> </a:t>
            </a:r>
            <a:r>
              <a:rPr sz="900" b="1" u="sng" spc="-5" dirty="0">
                <a:uFill>
                  <a:solidFill>
                    <a:srgbClr val="000000"/>
                  </a:solidFill>
                </a:uFill>
                <a:latin typeface="Helvetica"/>
                <a:cs typeface="Helvetica"/>
              </a:rPr>
              <a:t>§</a:t>
            </a:r>
            <a:r>
              <a:rPr sz="900" b="1" u="sng" spc="-60" dirty="0">
                <a:uFill>
                  <a:solidFill>
                    <a:srgbClr val="000000"/>
                  </a:solidFill>
                </a:uFill>
                <a:latin typeface="Helvetica"/>
                <a:cs typeface="Helvetica"/>
              </a:rPr>
              <a:t> </a:t>
            </a:r>
            <a:r>
              <a:rPr sz="900" b="1" u="sng" spc="-5" dirty="0">
                <a:uFill>
                  <a:solidFill>
                    <a:srgbClr val="000000"/>
                  </a:solidFill>
                </a:uFill>
                <a:latin typeface="Helvetica"/>
                <a:cs typeface="Helvetica"/>
              </a:rPr>
              <a:t>176.003(a)(2)(A)</a:t>
            </a:r>
            <a:r>
              <a:rPr sz="900" b="1" u="sng" spc="-60" dirty="0">
                <a:uFill>
                  <a:solidFill>
                    <a:srgbClr val="000000"/>
                  </a:solidFill>
                </a:uFill>
                <a:latin typeface="Helvetica"/>
                <a:cs typeface="Helvetica"/>
              </a:rPr>
              <a:t> </a:t>
            </a:r>
            <a:r>
              <a:rPr sz="900" b="1" u="sng" dirty="0">
                <a:uFill>
                  <a:solidFill>
                    <a:srgbClr val="000000"/>
                  </a:solidFill>
                </a:uFill>
                <a:latin typeface="Helvetica"/>
                <a:cs typeface="Helvetica"/>
              </a:rPr>
              <a:t>and</a:t>
            </a:r>
            <a:r>
              <a:rPr sz="900" b="1" u="sng" spc="-60" dirty="0">
                <a:uFill>
                  <a:solidFill>
                    <a:srgbClr val="000000"/>
                  </a:solidFill>
                </a:uFill>
                <a:latin typeface="Helvetica"/>
                <a:cs typeface="Helvetica"/>
              </a:rPr>
              <a:t> </a:t>
            </a:r>
            <a:r>
              <a:rPr sz="900" b="1" u="sng" spc="-5" dirty="0">
                <a:uFill>
                  <a:solidFill>
                    <a:srgbClr val="000000"/>
                  </a:solidFill>
                </a:uFill>
                <a:latin typeface="Helvetica"/>
                <a:cs typeface="Helvetica"/>
              </a:rPr>
              <a:t>(B):</a:t>
            </a:r>
            <a:endParaRPr sz="900">
              <a:latin typeface="Helvetica"/>
              <a:cs typeface="Helvetica"/>
            </a:endParaRPr>
          </a:p>
          <a:p>
            <a:pPr marL="611505" lvl="1" indent="-187325">
              <a:lnSpc>
                <a:spcPct val="100000"/>
              </a:lnSpc>
              <a:buAutoNum type="alphaLcParenBoth"/>
              <a:tabLst>
                <a:tab pos="612140" algn="l"/>
              </a:tabLst>
            </a:pPr>
            <a:r>
              <a:rPr sz="900" dirty="0">
                <a:latin typeface="Helvetica"/>
                <a:cs typeface="Helvetica"/>
              </a:rPr>
              <a:t>A</a:t>
            </a:r>
            <a:r>
              <a:rPr sz="900" spc="-100" dirty="0">
                <a:latin typeface="Helvetica"/>
                <a:cs typeface="Helvetica"/>
              </a:rPr>
              <a:t> </a:t>
            </a:r>
            <a:r>
              <a:rPr sz="900" spc="-5" dirty="0">
                <a:latin typeface="Helvetica"/>
                <a:cs typeface="Helvetica"/>
              </a:rPr>
              <a:t>local</a:t>
            </a:r>
            <a:r>
              <a:rPr sz="900" spc="-40" dirty="0">
                <a:latin typeface="Helvetica"/>
                <a:cs typeface="Helvetica"/>
              </a:rPr>
              <a:t> </a:t>
            </a:r>
            <a:r>
              <a:rPr sz="900" spc="-5" dirty="0">
                <a:latin typeface="Helvetica"/>
                <a:cs typeface="Helvetica"/>
              </a:rPr>
              <a:t>government</a:t>
            </a:r>
            <a:r>
              <a:rPr sz="900" spc="-40" dirty="0">
                <a:latin typeface="Helvetica"/>
                <a:cs typeface="Helvetica"/>
              </a:rPr>
              <a:t> </a:t>
            </a:r>
            <a:r>
              <a:rPr sz="900" spc="-5" dirty="0">
                <a:latin typeface="Helvetica"/>
                <a:cs typeface="Helvetica"/>
              </a:rPr>
              <a:t>officer</a:t>
            </a:r>
            <a:r>
              <a:rPr sz="900" spc="-40" dirty="0">
                <a:latin typeface="Helvetica"/>
                <a:cs typeface="Helvetica"/>
              </a:rPr>
              <a:t> </a:t>
            </a:r>
            <a:r>
              <a:rPr sz="900" spc="-5" dirty="0">
                <a:latin typeface="Helvetica"/>
                <a:cs typeface="Helvetica"/>
              </a:rPr>
              <a:t>shall</a:t>
            </a:r>
            <a:r>
              <a:rPr sz="900" spc="-40" dirty="0">
                <a:latin typeface="Helvetica"/>
                <a:cs typeface="Helvetica"/>
              </a:rPr>
              <a:t> </a:t>
            </a:r>
            <a:r>
              <a:rPr sz="900" spc="-5" dirty="0">
                <a:latin typeface="Helvetica"/>
                <a:cs typeface="Helvetica"/>
              </a:rPr>
              <a:t>file</a:t>
            </a:r>
            <a:r>
              <a:rPr sz="900" spc="-40" dirty="0">
                <a:latin typeface="Helvetica"/>
                <a:cs typeface="Helvetica"/>
              </a:rPr>
              <a:t> </a:t>
            </a:r>
            <a:r>
              <a:rPr sz="900" spc="-5" dirty="0">
                <a:latin typeface="Helvetica"/>
                <a:cs typeface="Helvetica"/>
              </a:rPr>
              <a:t>a</a:t>
            </a:r>
            <a:r>
              <a:rPr sz="900" spc="-40" dirty="0">
                <a:latin typeface="Helvetica"/>
                <a:cs typeface="Helvetica"/>
              </a:rPr>
              <a:t> </a:t>
            </a:r>
            <a:r>
              <a:rPr sz="900" spc="-5" dirty="0">
                <a:latin typeface="Helvetica"/>
                <a:cs typeface="Helvetica"/>
              </a:rPr>
              <a:t>conflicts</a:t>
            </a:r>
            <a:r>
              <a:rPr sz="900" spc="-40" dirty="0">
                <a:latin typeface="Helvetica"/>
                <a:cs typeface="Helvetica"/>
              </a:rPr>
              <a:t> </a:t>
            </a:r>
            <a:r>
              <a:rPr sz="900" spc="-5" dirty="0">
                <a:latin typeface="Helvetica"/>
                <a:cs typeface="Helvetica"/>
              </a:rPr>
              <a:t>disclosure</a:t>
            </a:r>
            <a:r>
              <a:rPr sz="900" spc="-40" dirty="0">
                <a:latin typeface="Helvetica"/>
                <a:cs typeface="Helvetica"/>
              </a:rPr>
              <a:t> </a:t>
            </a:r>
            <a:r>
              <a:rPr sz="900" spc="-5" dirty="0">
                <a:latin typeface="Helvetica"/>
                <a:cs typeface="Helvetica"/>
              </a:rPr>
              <a:t>statement</a:t>
            </a:r>
            <a:r>
              <a:rPr sz="900" spc="-40" dirty="0">
                <a:latin typeface="Helvetica"/>
                <a:cs typeface="Helvetica"/>
              </a:rPr>
              <a:t> </a:t>
            </a:r>
            <a:r>
              <a:rPr sz="900" spc="-5" dirty="0">
                <a:latin typeface="Helvetica"/>
                <a:cs typeface="Helvetica"/>
              </a:rPr>
              <a:t>with</a:t>
            </a:r>
            <a:r>
              <a:rPr sz="900" spc="-40" dirty="0">
                <a:latin typeface="Helvetica"/>
                <a:cs typeface="Helvetica"/>
              </a:rPr>
              <a:t> </a:t>
            </a:r>
            <a:r>
              <a:rPr sz="900" dirty="0">
                <a:latin typeface="Helvetica"/>
                <a:cs typeface="Helvetica"/>
              </a:rPr>
              <a:t>respect</a:t>
            </a:r>
            <a:r>
              <a:rPr sz="900" spc="-40" dirty="0">
                <a:latin typeface="Helvetica"/>
                <a:cs typeface="Helvetica"/>
              </a:rPr>
              <a:t> </a:t>
            </a:r>
            <a:r>
              <a:rPr sz="900" dirty="0">
                <a:latin typeface="Helvetica"/>
                <a:cs typeface="Helvetica"/>
              </a:rPr>
              <a:t>to</a:t>
            </a:r>
            <a:r>
              <a:rPr sz="900" spc="-40" dirty="0">
                <a:latin typeface="Helvetica"/>
                <a:cs typeface="Helvetica"/>
              </a:rPr>
              <a:t> </a:t>
            </a:r>
            <a:r>
              <a:rPr sz="900" spc="-5" dirty="0">
                <a:latin typeface="Helvetica"/>
                <a:cs typeface="Helvetica"/>
              </a:rPr>
              <a:t>a</a:t>
            </a:r>
            <a:r>
              <a:rPr sz="900" spc="-40" dirty="0">
                <a:latin typeface="Helvetica"/>
                <a:cs typeface="Helvetica"/>
              </a:rPr>
              <a:t> </a:t>
            </a:r>
            <a:r>
              <a:rPr sz="900" spc="-5" dirty="0">
                <a:latin typeface="Helvetica"/>
                <a:cs typeface="Helvetica"/>
              </a:rPr>
              <a:t>vendor</a:t>
            </a:r>
            <a:r>
              <a:rPr sz="900" spc="-40" dirty="0">
                <a:latin typeface="Helvetica"/>
                <a:cs typeface="Helvetica"/>
              </a:rPr>
              <a:t> </a:t>
            </a:r>
            <a:r>
              <a:rPr sz="900" dirty="0">
                <a:latin typeface="Helvetica"/>
                <a:cs typeface="Helvetica"/>
              </a:rPr>
              <a:t>if:</a:t>
            </a:r>
            <a:endParaRPr sz="900">
              <a:latin typeface="Helvetica"/>
              <a:cs typeface="Helvetica"/>
            </a:endParaRPr>
          </a:p>
          <a:p>
            <a:pPr marL="835660" algn="just">
              <a:lnSpc>
                <a:spcPct val="100000"/>
              </a:lnSpc>
            </a:pPr>
            <a:r>
              <a:rPr sz="900" spc="-25" dirty="0">
                <a:latin typeface="Helvetica"/>
                <a:cs typeface="Helvetica"/>
              </a:rPr>
              <a:t>***</a:t>
            </a:r>
            <a:endParaRPr sz="900">
              <a:latin typeface="Helvetica"/>
              <a:cs typeface="Helvetica"/>
            </a:endParaRPr>
          </a:p>
          <a:p>
            <a:pPr marL="1021080" lvl="2" indent="-185420" algn="just">
              <a:lnSpc>
                <a:spcPct val="100000"/>
              </a:lnSpc>
              <a:buAutoNum type="arabicParenBoth" startAt="2"/>
              <a:tabLst>
                <a:tab pos="1021715" algn="l"/>
              </a:tabLst>
            </a:pPr>
            <a:r>
              <a:rPr sz="900" spc="-5" dirty="0">
                <a:latin typeface="Helvetica"/>
                <a:cs typeface="Helvetica"/>
              </a:rPr>
              <a:t>the</a:t>
            </a:r>
            <a:r>
              <a:rPr sz="900" spc="-75" dirty="0">
                <a:latin typeface="Helvetica"/>
                <a:cs typeface="Helvetica"/>
              </a:rPr>
              <a:t> </a:t>
            </a:r>
            <a:r>
              <a:rPr sz="900" spc="-10" dirty="0">
                <a:latin typeface="Helvetica"/>
                <a:cs typeface="Helvetica"/>
              </a:rPr>
              <a:t>vendor:</a:t>
            </a:r>
            <a:endParaRPr sz="900">
              <a:latin typeface="Helvetica"/>
              <a:cs typeface="Helvetica"/>
            </a:endParaRPr>
          </a:p>
          <a:p>
            <a:pPr marL="1247140" marR="6985" lvl="3" algn="just">
              <a:lnSpc>
                <a:spcPct val="100000"/>
              </a:lnSpc>
              <a:buAutoNum type="alphaUcParenBoth"/>
              <a:tabLst>
                <a:tab pos="1450340" algn="l"/>
              </a:tabLst>
            </a:pPr>
            <a:r>
              <a:rPr sz="900" spc="-5" dirty="0">
                <a:latin typeface="Helvetica"/>
                <a:cs typeface="Helvetica"/>
              </a:rPr>
              <a:t>has</a:t>
            </a:r>
            <a:r>
              <a:rPr sz="900" spc="-40" dirty="0">
                <a:latin typeface="Helvetica"/>
                <a:cs typeface="Helvetica"/>
              </a:rPr>
              <a:t> </a:t>
            </a:r>
            <a:r>
              <a:rPr sz="900" spc="-5" dirty="0">
                <a:latin typeface="Helvetica"/>
                <a:cs typeface="Helvetica"/>
              </a:rPr>
              <a:t>an</a:t>
            </a:r>
            <a:r>
              <a:rPr sz="900" spc="-40" dirty="0">
                <a:latin typeface="Helvetica"/>
                <a:cs typeface="Helvetica"/>
              </a:rPr>
              <a:t> </a:t>
            </a:r>
            <a:r>
              <a:rPr sz="900" spc="-5" dirty="0">
                <a:latin typeface="Helvetica"/>
                <a:cs typeface="Helvetica"/>
              </a:rPr>
              <a:t>employment</a:t>
            </a:r>
            <a:r>
              <a:rPr sz="900" spc="-40" dirty="0">
                <a:latin typeface="Helvetica"/>
                <a:cs typeface="Helvetica"/>
              </a:rPr>
              <a:t> </a:t>
            </a:r>
            <a:r>
              <a:rPr sz="900" spc="-5" dirty="0">
                <a:latin typeface="Helvetica"/>
                <a:cs typeface="Helvetica"/>
              </a:rPr>
              <a:t>or</a:t>
            </a:r>
            <a:r>
              <a:rPr sz="900" spc="-40" dirty="0">
                <a:latin typeface="Helvetica"/>
                <a:cs typeface="Helvetica"/>
              </a:rPr>
              <a:t> </a:t>
            </a:r>
            <a:r>
              <a:rPr sz="900" spc="-5" dirty="0">
                <a:latin typeface="Helvetica"/>
                <a:cs typeface="Helvetica"/>
              </a:rPr>
              <a:t>other</a:t>
            </a:r>
            <a:r>
              <a:rPr sz="900" spc="-40" dirty="0">
                <a:latin typeface="Helvetica"/>
                <a:cs typeface="Helvetica"/>
              </a:rPr>
              <a:t> </a:t>
            </a:r>
            <a:r>
              <a:rPr sz="900" spc="-5" dirty="0">
                <a:latin typeface="Helvetica"/>
                <a:cs typeface="Helvetica"/>
              </a:rPr>
              <a:t>business</a:t>
            </a:r>
            <a:r>
              <a:rPr sz="900" spc="-40" dirty="0">
                <a:latin typeface="Helvetica"/>
                <a:cs typeface="Helvetica"/>
              </a:rPr>
              <a:t> </a:t>
            </a:r>
            <a:r>
              <a:rPr sz="900" spc="-5" dirty="0">
                <a:latin typeface="Helvetica"/>
                <a:cs typeface="Helvetica"/>
              </a:rPr>
              <a:t>relationship</a:t>
            </a:r>
            <a:r>
              <a:rPr sz="900" spc="-40" dirty="0">
                <a:latin typeface="Helvetica"/>
                <a:cs typeface="Helvetica"/>
              </a:rPr>
              <a:t> </a:t>
            </a:r>
            <a:r>
              <a:rPr sz="900" spc="-5" dirty="0">
                <a:latin typeface="Helvetica"/>
                <a:cs typeface="Helvetica"/>
              </a:rPr>
              <a:t>with</a:t>
            </a:r>
            <a:r>
              <a:rPr sz="900" spc="-40" dirty="0">
                <a:latin typeface="Helvetica"/>
                <a:cs typeface="Helvetica"/>
              </a:rPr>
              <a:t> </a:t>
            </a:r>
            <a:r>
              <a:rPr sz="900" spc="-5" dirty="0">
                <a:latin typeface="Helvetica"/>
                <a:cs typeface="Helvetica"/>
              </a:rPr>
              <a:t>the</a:t>
            </a:r>
            <a:r>
              <a:rPr sz="900" spc="-40" dirty="0">
                <a:latin typeface="Helvetica"/>
                <a:cs typeface="Helvetica"/>
              </a:rPr>
              <a:t> </a:t>
            </a:r>
            <a:r>
              <a:rPr sz="900" spc="-5" dirty="0">
                <a:latin typeface="Helvetica"/>
                <a:cs typeface="Helvetica"/>
              </a:rPr>
              <a:t>local</a:t>
            </a:r>
            <a:r>
              <a:rPr sz="900" spc="-40" dirty="0">
                <a:latin typeface="Helvetica"/>
                <a:cs typeface="Helvetica"/>
              </a:rPr>
              <a:t> </a:t>
            </a:r>
            <a:r>
              <a:rPr sz="900" spc="-5" dirty="0">
                <a:latin typeface="Helvetica"/>
                <a:cs typeface="Helvetica"/>
              </a:rPr>
              <a:t>government</a:t>
            </a:r>
            <a:r>
              <a:rPr sz="900" spc="-40" dirty="0">
                <a:latin typeface="Helvetica"/>
                <a:cs typeface="Helvetica"/>
              </a:rPr>
              <a:t> </a:t>
            </a:r>
            <a:r>
              <a:rPr sz="900" spc="-5" dirty="0">
                <a:latin typeface="Helvetica"/>
                <a:cs typeface="Helvetica"/>
              </a:rPr>
              <a:t>officer</a:t>
            </a:r>
            <a:r>
              <a:rPr sz="900" spc="-40" dirty="0">
                <a:latin typeface="Helvetica"/>
                <a:cs typeface="Helvetica"/>
              </a:rPr>
              <a:t> </a:t>
            </a:r>
            <a:r>
              <a:rPr sz="900" spc="-5" dirty="0">
                <a:latin typeface="Helvetica"/>
                <a:cs typeface="Helvetica"/>
              </a:rPr>
              <a:t>or</a:t>
            </a:r>
            <a:r>
              <a:rPr sz="900" spc="-40" dirty="0">
                <a:latin typeface="Helvetica"/>
                <a:cs typeface="Helvetica"/>
              </a:rPr>
              <a:t> </a:t>
            </a:r>
            <a:r>
              <a:rPr sz="900" spc="-5" dirty="0">
                <a:latin typeface="Helvetica"/>
                <a:cs typeface="Helvetica"/>
              </a:rPr>
              <a:t>a  family member </a:t>
            </a:r>
            <a:r>
              <a:rPr sz="900" dirty="0">
                <a:latin typeface="Helvetica"/>
                <a:cs typeface="Helvetica"/>
              </a:rPr>
              <a:t>of the officer that </a:t>
            </a:r>
            <a:r>
              <a:rPr sz="900" spc="-5" dirty="0">
                <a:latin typeface="Helvetica"/>
                <a:cs typeface="Helvetica"/>
              </a:rPr>
              <a:t>results in </a:t>
            </a:r>
            <a:r>
              <a:rPr sz="900" dirty="0">
                <a:latin typeface="Helvetica"/>
                <a:cs typeface="Helvetica"/>
              </a:rPr>
              <a:t>the officer </a:t>
            </a:r>
            <a:r>
              <a:rPr sz="900" spc="-5" dirty="0">
                <a:latin typeface="Helvetica"/>
                <a:cs typeface="Helvetica"/>
              </a:rPr>
              <a:t>or family member receiving taxable  income, other than </a:t>
            </a:r>
            <a:r>
              <a:rPr sz="900" dirty="0">
                <a:latin typeface="Helvetica"/>
                <a:cs typeface="Helvetica"/>
              </a:rPr>
              <a:t>investment </a:t>
            </a:r>
            <a:r>
              <a:rPr sz="900" spc="-5" dirty="0">
                <a:latin typeface="Helvetica"/>
                <a:cs typeface="Helvetica"/>
              </a:rPr>
              <a:t>income, </a:t>
            </a:r>
            <a:r>
              <a:rPr sz="900" dirty="0">
                <a:latin typeface="Helvetica"/>
                <a:cs typeface="Helvetica"/>
              </a:rPr>
              <a:t>that </a:t>
            </a:r>
            <a:r>
              <a:rPr sz="900" spc="-5" dirty="0">
                <a:latin typeface="Helvetica"/>
                <a:cs typeface="Helvetica"/>
              </a:rPr>
              <a:t>exceeds $2,500 during </a:t>
            </a:r>
            <a:r>
              <a:rPr sz="900" dirty="0">
                <a:latin typeface="Helvetica"/>
                <a:cs typeface="Helvetica"/>
              </a:rPr>
              <a:t>the </a:t>
            </a:r>
            <a:r>
              <a:rPr sz="900" spc="-5" dirty="0">
                <a:latin typeface="Helvetica"/>
                <a:cs typeface="Helvetica"/>
              </a:rPr>
              <a:t>12-month period  preceding</a:t>
            </a:r>
            <a:r>
              <a:rPr sz="900" spc="-60" dirty="0">
                <a:latin typeface="Helvetica"/>
                <a:cs typeface="Helvetica"/>
              </a:rPr>
              <a:t> </a:t>
            </a:r>
            <a:r>
              <a:rPr sz="900" dirty="0">
                <a:latin typeface="Helvetica"/>
                <a:cs typeface="Helvetica"/>
              </a:rPr>
              <a:t>the</a:t>
            </a:r>
            <a:r>
              <a:rPr sz="900" spc="-60" dirty="0">
                <a:latin typeface="Helvetica"/>
                <a:cs typeface="Helvetica"/>
              </a:rPr>
              <a:t> </a:t>
            </a:r>
            <a:r>
              <a:rPr sz="900" spc="-5" dirty="0">
                <a:latin typeface="Helvetica"/>
                <a:cs typeface="Helvetica"/>
              </a:rPr>
              <a:t>date</a:t>
            </a:r>
            <a:r>
              <a:rPr sz="900" spc="-60" dirty="0">
                <a:latin typeface="Helvetica"/>
                <a:cs typeface="Helvetica"/>
              </a:rPr>
              <a:t> </a:t>
            </a:r>
            <a:r>
              <a:rPr sz="900" dirty="0">
                <a:latin typeface="Helvetica"/>
                <a:cs typeface="Helvetica"/>
              </a:rPr>
              <a:t>that</a:t>
            </a:r>
            <a:r>
              <a:rPr sz="900" spc="-60" dirty="0">
                <a:latin typeface="Helvetica"/>
                <a:cs typeface="Helvetica"/>
              </a:rPr>
              <a:t> </a:t>
            </a:r>
            <a:r>
              <a:rPr sz="900" dirty="0">
                <a:latin typeface="Helvetica"/>
                <a:cs typeface="Helvetica"/>
              </a:rPr>
              <a:t>the</a:t>
            </a:r>
            <a:r>
              <a:rPr sz="900" spc="-60" dirty="0">
                <a:latin typeface="Helvetica"/>
                <a:cs typeface="Helvetica"/>
              </a:rPr>
              <a:t> </a:t>
            </a:r>
            <a:r>
              <a:rPr sz="900" dirty="0">
                <a:latin typeface="Helvetica"/>
                <a:cs typeface="Helvetica"/>
              </a:rPr>
              <a:t>officer</a:t>
            </a:r>
            <a:r>
              <a:rPr sz="900" spc="-60" dirty="0">
                <a:latin typeface="Helvetica"/>
                <a:cs typeface="Helvetica"/>
              </a:rPr>
              <a:t> </a:t>
            </a:r>
            <a:r>
              <a:rPr sz="900" spc="-5" dirty="0">
                <a:latin typeface="Helvetica"/>
                <a:cs typeface="Helvetica"/>
              </a:rPr>
              <a:t>becomes</a:t>
            </a:r>
            <a:r>
              <a:rPr sz="900" spc="-60" dirty="0">
                <a:latin typeface="Helvetica"/>
                <a:cs typeface="Helvetica"/>
              </a:rPr>
              <a:t> </a:t>
            </a:r>
            <a:r>
              <a:rPr sz="900" spc="-5" dirty="0">
                <a:latin typeface="Helvetica"/>
                <a:cs typeface="Helvetica"/>
              </a:rPr>
              <a:t>aware</a:t>
            </a:r>
            <a:r>
              <a:rPr sz="900" spc="-60" dirty="0">
                <a:latin typeface="Helvetica"/>
                <a:cs typeface="Helvetica"/>
              </a:rPr>
              <a:t> </a:t>
            </a:r>
            <a:r>
              <a:rPr sz="900" dirty="0">
                <a:latin typeface="Helvetica"/>
                <a:cs typeface="Helvetica"/>
              </a:rPr>
              <a:t>that</a:t>
            </a:r>
            <a:endParaRPr sz="900">
              <a:latin typeface="Helvetica"/>
              <a:cs typeface="Helvetica"/>
            </a:endParaRPr>
          </a:p>
          <a:p>
            <a:pPr marL="1658620" marR="6985" lvl="4">
              <a:lnSpc>
                <a:spcPct val="100000"/>
              </a:lnSpc>
              <a:buAutoNum type="romanLcParenBoth"/>
              <a:tabLst>
                <a:tab pos="1808480" algn="l"/>
              </a:tabLst>
            </a:pPr>
            <a:r>
              <a:rPr sz="900" spc="-5" dirty="0">
                <a:latin typeface="Helvetica"/>
                <a:cs typeface="Helvetica"/>
              </a:rPr>
              <a:t>a</a:t>
            </a:r>
            <a:r>
              <a:rPr sz="900" spc="-60" dirty="0">
                <a:latin typeface="Helvetica"/>
                <a:cs typeface="Helvetica"/>
              </a:rPr>
              <a:t> </a:t>
            </a:r>
            <a:r>
              <a:rPr sz="900" dirty="0">
                <a:latin typeface="Helvetica"/>
                <a:cs typeface="Helvetica"/>
              </a:rPr>
              <a:t>contract</a:t>
            </a:r>
            <a:r>
              <a:rPr sz="900" spc="-60" dirty="0">
                <a:latin typeface="Helvetica"/>
                <a:cs typeface="Helvetica"/>
              </a:rPr>
              <a:t> </a:t>
            </a:r>
            <a:r>
              <a:rPr sz="900" spc="-5" dirty="0">
                <a:latin typeface="Helvetica"/>
                <a:cs typeface="Helvetica"/>
              </a:rPr>
              <a:t>between</a:t>
            </a:r>
            <a:r>
              <a:rPr sz="900" spc="-60" dirty="0">
                <a:latin typeface="Helvetica"/>
                <a:cs typeface="Helvetica"/>
              </a:rPr>
              <a:t> </a:t>
            </a:r>
            <a:r>
              <a:rPr sz="900" dirty="0">
                <a:latin typeface="Helvetica"/>
                <a:cs typeface="Helvetica"/>
              </a:rPr>
              <a:t>the</a:t>
            </a:r>
            <a:r>
              <a:rPr sz="900" spc="-60" dirty="0">
                <a:latin typeface="Helvetica"/>
                <a:cs typeface="Helvetica"/>
              </a:rPr>
              <a:t> </a:t>
            </a:r>
            <a:r>
              <a:rPr sz="900" spc="-5" dirty="0">
                <a:latin typeface="Helvetica"/>
                <a:cs typeface="Helvetica"/>
              </a:rPr>
              <a:t>local</a:t>
            </a:r>
            <a:r>
              <a:rPr sz="900" spc="-60" dirty="0">
                <a:latin typeface="Helvetica"/>
                <a:cs typeface="Helvetica"/>
              </a:rPr>
              <a:t> </a:t>
            </a:r>
            <a:r>
              <a:rPr sz="900" spc="-5" dirty="0">
                <a:latin typeface="Helvetica"/>
                <a:cs typeface="Helvetica"/>
              </a:rPr>
              <a:t>governmental</a:t>
            </a:r>
            <a:r>
              <a:rPr sz="900" spc="-60" dirty="0">
                <a:latin typeface="Helvetica"/>
                <a:cs typeface="Helvetica"/>
              </a:rPr>
              <a:t> </a:t>
            </a:r>
            <a:r>
              <a:rPr sz="900" dirty="0">
                <a:latin typeface="Helvetica"/>
                <a:cs typeface="Helvetica"/>
              </a:rPr>
              <a:t>entity</a:t>
            </a:r>
            <a:r>
              <a:rPr sz="900" spc="-60" dirty="0">
                <a:latin typeface="Helvetica"/>
                <a:cs typeface="Helvetica"/>
              </a:rPr>
              <a:t> </a:t>
            </a:r>
            <a:r>
              <a:rPr sz="900" spc="-5" dirty="0">
                <a:latin typeface="Helvetica"/>
                <a:cs typeface="Helvetica"/>
              </a:rPr>
              <a:t>and</a:t>
            </a:r>
            <a:r>
              <a:rPr sz="900" spc="-60" dirty="0">
                <a:latin typeface="Helvetica"/>
                <a:cs typeface="Helvetica"/>
              </a:rPr>
              <a:t> </a:t>
            </a:r>
            <a:r>
              <a:rPr sz="900" spc="-5" dirty="0">
                <a:latin typeface="Helvetica"/>
                <a:cs typeface="Helvetica"/>
              </a:rPr>
              <a:t>vendor</a:t>
            </a:r>
            <a:r>
              <a:rPr sz="900" spc="-60" dirty="0">
                <a:latin typeface="Helvetica"/>
                <a:cs typeface="Helvetica"/>
              </a:rPr>
              <a:t> </a:t>
            </a:r>
            <a:r>
              <a:rPr sz="900" spc="-5" dirty="0">
                <a:latin typeface="Helvetica"/>
                <a:cs typeface="Helvetica"/>
              </a:rPr>
              <a:t>has</a:t>
            </a:r>
            <a:r>
              <a:rPr sz="900" spc="-60" dirty="0">
                <a:latin typeface="Helvetica"/>
                <a:cs typeface="Helvetica"/>
              </a:rPr>
              <a:t> </a:t>
            </a:r>
            <a:r>
              <a:rPr sz="900" spc="-5" dirty="0">
                <a:latin typeface="Helvetica"/>
                <a:cs typeface="Helvetica"/>
              </a:rPr>
              <a:t>been</a:t>
            </a:r>
            <a:r>
              <a:rPr sz="900" spc="-60" dirty="0">
                <a:latin typeface="Helvetica"/>
                <a:cs typeface="Helvetica"/>
              </a:rPr>
              <a:t> </a:t>
            </a:r>
            <a:r>
              <a:rPr sz="900" dirty="0">
                <a:latin typeface="Helvetica"/>
                <a:cs typeface="Helvetica"/>
              </a:rPr>
              <a:t>executed;  </a:t>
            </a:r>
            <a:r>
              <a:rPr sz="900" spc="-60" dirty="0">
                <a:latin typeface="Helvetica"/>
                <a:cs typeface="Helvetica"/>
              </a:rPr>
              <a:t>or</a:t>
            </a:r>
            <a:endParaRPr sz="900">
              <a:latin typeface="Helvetica"/>
              <a:cs typeface="Helvetica"/>
            </a:endParaRPr>
          </a:p>
          <a:p>
            <a:pPr marL="1658620" marR="8890" lvl="4">
              <a:lnSpc>
                <a:spcPct val="100000"/>
              </a:lnSpc>
              <a:buAutoNum type="romanLcParenBoth"/>
              <a:tabLst>
                <a:tab pos="1869439" algn="l"/>
              </a:tabLst>
            </a:pPr>
            <a:r>
              <a:rPr sz="900" dirty="0">
                <a:latin typeface="Helvetica"/>
                <a:cs typeface="Helvetica"/>
              </a:rPr>
              <a:t>the </a:t>
            </a:r>
            <a:r>
              <a:rPr sz="900" spc="-5" dirty="0">
                <a:latin typeface="Helvetica"/>
                <a:cs typeface="Helvetica"/>
              </a:rPr>
              <a:t>local governmental </a:t>
            </a:r>
            <a:r>
              <a:rPr sz="900" dirty="0">
                <a:latin typeface="Helvetica"/>
                <a:cs typeface="Helvetica"/>
              </a:rPr>
              <a:t>entity </a:t>
            </a:r>
            <a:r>
              <a:rPr sz="900" spc="-5" dirty="0">
                <a:latin typeface="Helvetica"/>
                <a:cs typeface="Helvetica"/>
              </a:rPr>
              <a:t>is considering entering into a </a:t>
            </a:r>
            <a:r>
              <a:rPr sz="900" dirty="0">
                <a:latin typeface="Helvetica"/>
                <a:cs typeface="Helvetica"/>
              </a:rPr>
              <a:t>contract </a:t>
            </a:r>
            <a:r>
              <a:rPr sz="900" spc="-5" dirty="0">
                <a:latin typeface="Helvetica"/>
                <a:cs typeface="Helvetica"/>
              </a:rPr>
              <a:t>with </a:t>
            </a:r>
            <a:r>
              <a:rPr sz="900" dirty="0">
                <a:latin typeface="Helvetica"/>
                <a:cs typeface="Helvetica"/>
              </a:rPr>
              <a:t>the  </a:t>
            </a:r>
            <a:r>
              <a:rPr sz="900" spc="-45" dirty="0">
                <a:latin typeface="Helvetica"/>
                <a:cs typeface="Helvetica"/>
              </a:rPr>
              <a:t>vendor;</a:t>
            </a:r>
            <a:endParaRPr sz="900">
              <a:latin typeface="Helvetica"/>
              <a:cs typeface="Helvetica"/>
            </a:endParaRPr>
          </a:p>
          <a:p>
            <a:pPr marL="1247140" marR="10160" lvl="3" algn="just">
              <a:lnSpc>
                <a:spcPct val="100000"/>
              </a:lnSpc>
              <a:buAutoNum type="alphaUcParenBoth"/>
              <a:tabLst>
                <a:tab pos="1441450" algn="l"/>
              </a:tabLst>
            </a:pPr>
            <a:r>
              <a:rPr sz="900" spc="-10" dirty="0">
                <a:latin typeface="Helvetica"/>
                <a:cs typeface="Helvetica"/>
              </a:rPr>
              <a:t>has</a:t>
            </a:r>
            <a:r>
              <a:rPr sz="900" spc="-85" dirty="0">
                <a:latin typeface="Helvetica"/>
                <a:cs typeface="Helvetica"/>
              </a:rPr>
              <a:t> </a:t>
            </a:r>
            <a:r>
              <a:rPr sz="900" spc="-10" dirty="0">
                <a:latin typeface="Helvetica"/>
                <a:cs typeface="Helvetica"/>
              </a:rPr>
              <a:t>given</a:t>
            </a:r>
            <a:r>
              <a:rPr sz="900" spc="-85" dirty="0">
                <a:latin typeface="Helvetica"/>
                <a:cs typeface="Helvetica"/>
              </a:rPr>
              <a:t> </a:t>
            </a:r>
            <a:r>
              <a:rPr sz="900" spc="-5" dirty="0">
                <a:latin typeface="Helvetica"/>
                <a:cs typeface="Helvetica"/>
              </a:rPr>
              <a:t>to</a:t>
            </a:r>
            <a:r>
              <a:rPr sz="900" spc="-85" dirty="0">
                <a:latin typeface="Helvetica"/>
                <a:cs typeface="Helvetica"/>
              </a:rPr>
              <a:t> </a:t>
            </a:r>
            <a:r>
              <a:rPr sz="900" spc="-10" dirty="0">
                <a:latin typeface="Helvetica"/>
                <a:cs typeface="Helvetica"/>
              </a:rPr>
              <a:t>the</a:t>
            </a:r>
            <a:r>
              <a:rPr sz="900" spc="-85" dirty="0">
                <a:latin typeface="Helvetica"/>
                <a:cs typeface="Helvetica"/>
              </a:rPr>
              <a:t> </a:t>
            </a:r>
            <a:r>
              <a:rPr sz="900" spc="-10" dirty="0">
                <a:latin typeface="Helvetica"/>
                <a:cs typeface="Helvetica"/>
              </a:rPr>
              <a:t>local</a:t>
            </a:r>
            <a:r>
              <a:rPr sz="900" spc="-85" dirty="0">
                <a:latin typeface="Helvetica"/>
                <a:cs typeface="Helvetica"/>
              </a:rPr>
              <a:t> </a:t>
            </a:r>
            <a:r>
              <a:rPr sz="900" spc="-10" dirty="0">
                <a:latin typeface="Helvetica"/>
                <a:cs typeface="Helvetica"/>
              </a:rPr>
              <a:t>government</a:t>
            </a:r>
            <a:r>
              <a:rPr sz="900" spc="-85" dirty="0">
                <a:latin typeface="Helvetica"/>
                <a:cs typeface="Helvetica"/>
              </a:rPr>
              <a:t> </a:t>
            </a:r>
            <a:r>
              <a:rPr sz="900" spc="-10" dirty="0">
                <a:latin typeface="Helvetica"/>
                <a:cs typeface="Helvetica"/>
              </a:rPr>
              <a:t>officer</a:t>
            </a:r>
            <a:r>
              <a:rPr sz="900" spc="-85" dirty="0">
                <a:latin typeface="Helvetica"/>
                <a:cs typeface="Helvetica"/>
              </a:rPr>
              <a:t> </a:t>
            </a:r>
            <a:r>
              <a:rPr sz="900" spc="-10" dirty="0">
                <a:latin typeface="Helvetica"/>
                <a:cs typeface="Helvetica"/>
              </a:rPr>
              <a:t>or</a:t>
            </a:r>
            <a:r>
              <a:rPr sz="900" spc="-85" dirty="0">
                <a:latin typeface="Helvetica"/>
                <a:cs typeface="Helvetica"/>
              </a:rPr>
              <a:t> </a:t>
            </a:r>
            <a:r>
              <a:rPr sz="900" spc="-5" dirty="0">
                <a:latin typeface="Helvetica"/>
                <a:cs typeface="Helvetica"/>
              </a:rPr>
              <a:t>a</a:t>
            </a:r>
            <a:r>
              <a:rPr sz="900" spc="-85" dirty="0">
                <a:latin typeface="Helvetica"/>
                <a:cs typeface="Helvetica"/>
              </a:rPr>
              <a:t> </a:t>
            </a:r>
            <a:r>
              <a:rPr sz="900" spc="-10" dirty="0">
                <a:latin typeface="Helvetica"/>
                <a:cs typeface="Helvetica"/>
              </a:rPr>
              <a:t>family</a:t>
            </a:r>
            <a:r>
              <a:rPr sz="900" spc="-85" dirty="0">
                <a:latin typeface="Helvetica"/>
                <a:cs typeface="Helvetica"/>
              </a:rPr>
              <a:t> </a:t>
            </a:r>
            <a:r>
              <a:rPr sz="900" spc="-10" dirty="0">
                <a:latin typeface="Helvetica"/>
                <a:cs typeface="Helvetica"/>
              </a:rPr>
              <a:t>member</a:t>
            </a:r>
            <a:r>
              <a:rPr sz="900" spc="-85" dirty="0">
                <a:latin typeface="Helvetica"/>
                <a:cs typeface="Helvetica"/>
              </a:rPr>
              <a:t> </a:t>
            </a:r>
            <a:r>
              <a:rPr sz="900" spc="-5" dirty="0">
                <a:latin typeface="Helvetica"/>
                <a:cs typeface="Helvetica"/>
              </a:rPr>
              <a:t>of</a:t>
            </a:r>
            <a:r>
              <a:rPr sz="900" spc="-85" dirty="0">
                <a:latin typeface="Helvetica"/>
                <a:cs typeface="Helvetica"/>
              </a:rPr>
              <a:t> </a:t>
            </a:r>
            <a:r>
              <a:rPr sz="900" spc="-10" dirty="0">
                <a:latin typeface="Helvetica"/>
                <a:cs typeface="Helvetica"/>
              </a:rPr>
              <a:t>the</a:t>
            </a:r>
            <a:r>
              <a:rPr sz="900" spc="-85" dirty="0">
                <a:latin typeface="Helvetica"/>
                <a:cs typeface="Helvetica"/>
              </a:rPr>
              <a:t> </a:t>
            </a:r>
            <a:r>
              <a:rPr sz="900" spc="-10" dirty="0">
                <a:latin typeface="Helvetica"/>
                <a:cs typeface="Helvetica"/>
              </a:rPr>
              <a:t>officer</a:t>
            </a:r>
            <a:r>
              <a:rPr sz="900" spc="-85" dirty="0">
                <a:latin typeface="Helvetica"/>
                <a:cs typeface="Helvetica"/>
              </a:rPr>
              <a:t> </a:t>
            </a:r>
            <a:r>
              <a:rPr sz="900" spc="-10" dirty="0">
                <a:latin typeface="Helvetica"/>
                <a:cs typeface="Helvetica"/>
              </a:rPr>
              <a:t>one</a:t>
            </a:r>
            <a:r>
              <a:rPr sz="900" spc="-85" dirty="0">
                <a:latin typeface="Helvetica"/>
                <a:cs typeface="Helvetica"/>
              </a:rPr>
              <a:t> </a:t>
            </a:r>
            <a:r>
              <a:rPr sz="900" spc="-10" dirty="0">
                <a:latin typeface="Helvetica"/>
                <a:cs typeface="Helvetica"/>
              </a:rPr>
              <a:t>or</a:t>
            </a:r>
            <a:r>
              <a:rPr sz="900" spc="-85" dirty="0">
                <a:latin typeface="Helvetica"/>
                <a:cs typeface="Helvetica"/>
              </a:rPr>
              <a:t> </a:t>
            </a:r>
            <a:r>
              <a:rPr sz="900" spc="-10" dirty="0">
                <a:latin typeface="Helvetica"/>
                <a:cs typeface="Helvetica"/>
              </a:rPr>
              <a:t>more</a:t>
            </a:r>
            <a:r>
              <a:rPr sz="900" spc="-85" dirty="0">
                <a:latin typeface="Helvetica"/>
                <a:cs typeface="Helvetica"/>
              </a:rPr>
              <a:t> </a:t>
            </a:r>
            <a:r>
              <a:rPr sz="900" spc="-10" dirty="0">
                <a:latin typeface="Helvetica"/>
                <a:cs typeface="Helvetica"/>
              </a:rPr>
              <a:t>gifts  that</a:t>
            </a:r>
            <a:r>
              <a:rPr sz="900" spc="-85" dirty="0">
                <a:latin typeface="Helvetica"/>
                <a:cs typeface="Helvetica"/>
              </a:rPr>
              <a:t> </a:t>
            </a:r>
            <a:r>
              <a:rPr sz="900" spc="-10" dirty="0">
                <a:latin typeface="Helvetica"/>
                <a:cs typeface="Helvetica"/>
              </a:rPr>
              <a:t>have</a:t>
            </a:r>
            <a:r>
              <a:rPr sz="900" spc="-85" dirty="0">
                <a:latin typeface="Helvetica"/>
                <a:cs typeface="Helvetica"/>
              </a:rPr>
              <a:t> </a:t>
            </a:r>
            <a:r>
              <a:rPr sz="900" spc="-10" dirty="0">
                <a:latin typeface="Helvetica"/>
                <a:cs typeface="Helvetica"/>
              </a:rPr>
              <a:t>an</a:t>
            </a:r>
            <a:r>
              <a:rPr sz="900" spc="-85" dirty="0">
                <a:latin typeface="Helvetica"/>
                <a:cs typeface="Helvetica"/>
              </a:rPr>
              <a:t> </a:t>
            </a:r>
            <a:r>
              <a:rPr sz="900" spc="-10" dirty="0">
                <a:latin typeface="Helvetica"/>
                <a:cs typeface="Helvetica"/>
              </a:rPr>
              <a:t>aggregate</a:t>
            </a:r>
            <a:r>
              <a:rPr sz="900" spc="-85" dirty="0">
                <a:latin typeface="Helvetica"/>
                <a:cs typeface="Helvetica"/>
              </a:rPr>
              <a:t> </a:t>
            </a:r>
            <a:r>
              <a:rPr sz="900" spc="-10" dirty="0">
                <a:latin typeface="Helvetica"/>
                <a:cs typeface="Helvetica"/>
              </a:rPr>
              <a:t>value</a:t>
            </a:r>
            <a:r>
              <a:rPr sz="900" spc="-85" dirty="0">
                <a:latin typeface="Helvetica"/>
                <a:cs typeface="Helvetica"/>
              </a:rPr>
              <a:t> </a:t>
            </a:r>
            <a:r>
              <a:rPr sz="900" spc="-5" dirty="0">
                <a:latin typeface="Helvetica"/>
                <a:cs typeface="Helvetica"/>
              </a:rPr>
              <a:t>of</a:t>
            </a:r>
            <a:r>
              <a:rPr sz="900" spc="-85" dirty="0">
                <a:latin typeface="Helvetica"/>
                <a:cs typeface="Helvetica"/>
              </a:rPr>
              <a:t> </a:t>
            </a:r>
            <a:r>
              <a:rPr sz="900" spc="-10" dirty="0">
                <a:latin typeface="Helvetica"/>
                <a:cs typeface="Helvetica"/>
              </a:rPr>
              <a:t>more</a:t>
            </a:r>
            <a:r>
              <a:rPr sz="900" spc="-85" dirty="0">
                <a:latin typeface="Helvetica"/>
                <a:cs typeface="Helvetica"/>
              </a:rPr>
              <a:t> </a:t>
            </a:r>
            <a:r>
              <a:rPr sz="900" spc="-10" dirty="0">
                <a:latin typeface="Helvetica"/>
                <a:cs typeface="Helvetica"/>
              </a:rPr>
              <a:t>than</a:t>
            </a:r>
            <a:r>
              <a:rPr sz="900" spc="-85" dirty="0">
                <a:latin typeface="Helvetica"/>
                <a:cs typeface="Helvetica"/>
              </a:rPr>
              <a:t> </a:t>
            </a:r>
            <a:r>
              <a:rPr sz="900" spc="-10" dirty="0">
                <a:latin typeface="Helvetica"/>
                <a:cs typeface="Helvetica"/>
              </a:rPr>
              <a:t>$100</a:t>
            </a:r>
            <a:r>
              <a:rPr sz="900" spc="90" dirty="0">
                <a:latin typeface="Helvetica"/>
                <a:cs typeface="Helvetica"/>
              </a:rPr>
              <a:t> </a:t>
            </a:r>
            <a:r>
              <a:rPr sz="900" spc="-10" dirty="0">
                <a:latin typeface="Helvetica"/>
                <a:cs typeface="Helvetica"/>
              </a:rPr>
              <a:t>in</a:t>
            </a:r>
            <a:r>
              <a:rPr sz="900" spc="-85" dirty="0">
                <a:latin typeface="Helvetica"/>
                <a:cs typeface="Helvetica"/>
              </a:rPr>
              <a:t> </a:t>
            </a:r>
            <a:r>
              <a:rPr sz="900" spc="-10" dirty="0">
                <a:latin typeface="Helvetica"/>
                <a:cs typeface="Helvetica"/>
              </a:rPr>
              <a:t>the</a:t>
            </a:r>
            <a:r>
              <a:rPr sz="900" spc="-85" dirty="0">
                <a:latin typeface="Helvetica"/>
                <a:cs typeface="Helvetica"/>
              </a:rPr>
              <a:t> </a:t>
            </a:r>
            <a:r>
              <a:rPr sz="900" spc="-10" dirty="0">
                <a:latin typeface="Helvetica"/>
                <a:cs typeface="Helvetica"/>
              </a:rPr>
              <a:t>12-month</a:t>
            </a:r>
            <a:r>
              <a:rPr sz="900" spc="-85" dirty="0">
                <a:latin typeface="Helvetica"/>
                <a:cs typeface="Helvetica"/>
              </a:rPr>
              <a:t> </a:t>
            </a:r>
            <a:r>
              <a:rPr sz="900" spc="-10" dirty="0">
                <a:latin typeface="Helvetica"/>
                <a:cs typeface="Helvetica"/>
              </a:rPr>
              <a:t>period</a:t>
            </a:r>
            <a:r>
              <a:rPr sz="900" spc="-85" dirty="0">
                <a:latin typeface="Helvetica"/>
                <a:cs typeface="Helvetica"/>
              </a:rPr>
              <a:t> </a:t>
            </a:r>
            <a:r>
              <a:rPr sz="900" spc="-10" dirty="0">
                <a:latin typeface="Helvetica"/>
                <a:cs typeface="Helvetica"/>
              </a:rPr>
              <a:t>preceding</a:t>
            </a:r>
            <a:r>
              <a:rPr sz="900" spc="-85" dirty="0">
                <a:latin typeface="Helvetica"/>
                <a:cs typeface="Helvetica"/>
              </a:rPr>
              <a:t> </a:t>
            </a:r>
            <a:r>
              <a:rPr sz="900" spc="-10" dirty="0">
                <a:latin typeface="Helvetica"/>
                <a:cs typeface="Helvetica"/>
              </a:rPr>
              <a:t>the</a:t>
            </a:r>
            <a:r>
              <a:rPr sz="900" spc="-85" dirty="0">
                <a:latin typeface="Helvetica"/>
                <a:cs typeface="Helvetica"/>
              </a:rPr>
              <a:t> </a:t>
            </a:r>
            <a:r>
              <a:rPr sz="900" spc="-10" dirty="0">
                <a:latin typeface="Helvetica"/>
                <a:cs typeface="Helvetica"/>
              </a:rPr>
              <a:t>date</a:t>
            </a:r>
            <a:r>
              <a:rPr sz="900" spc="-85" dirty="0">
                <a:latin typeface="Helvetica"/>
                <a:cs typeface="Helvetica"/>
              </a:rPr>
              <a:t> </a:t>
            </a:r>
            <a:r>
              <a:rPr sz="900" spc="-10" dirty="0">
                <a:latin typeface="Helvetica"/>
                <a:cs typeface="Helvetica"/>
              </a:rPr>
              <a:t>the  </a:t>
            </a:r>
            <a:r>
              <a:rPr sz="900" dirty="0">
                <a:latin typeface="Helvetica"/>
                <a:cs typeface="Helvetica"/>
              </a:rPr>
              <a:t>officer </a:t>
            </a:r>
            <a:r>
              <a:rPr sz="900" spc="-5" dirty="0">
                <a:latin typeface="Helvetica"/>
                <a:cs typeface="Helvetica"/>
              </a:rPr>
              <a:t>becomes aware</a:t>
            </a:r>
            <a:r>
              <a:rPr sz="900" spc="-195" dirty="0">
                <a:latin typeface="Helvetica"/>
                <a:cs typeface="Helvetica"/>
              </a:rPr>
              <a:t> </a:t>
            </a:r>
            <a:r>
              <a:rPr sz="900" dirty="0">
                <a:latin typeface="Helvetica"/>
                <a:cs typeface="Helvetica"/>
              </a:rPr>
              <a:t>that:</a:t>
            </a:r>
            <a:endParaRPr sz="900">
              <a:latin typeface="Helvetica"/>
              <a:cs typeface="Helvetica"/>
            </a:endParaRPr>
          </a:p>
          <a:p>
            <a:pPr marL="1581150" lvl="4" indent="-161290">
              <a:lnSpc>
                <a:spcPct val="100000"/>
              </a:lnSpc>
              <a:buAutoNum type="romanLcParenBoth"/>
              <a:tabLst>
                <a:tab pos="1581785" algn="l"/>
              </a:tabLst>
            </a:pPr>
            <a:r>
              <a:rPr sz="900" spc="-5" dirty="0">
                <a:latin typeface="Helvetica"/>
                <a:cs typeface="Helvetica"/>
              </a:rPr>
              <a:t>a </a:t>
            </a:r>
            <a:r>
              <a:rPr sz="900" dirty="0">
                <a:latin typeface="Helvetica"/>
                <a:cs typeface="Helvetica"/>
              </a:rPr>
              <a:t>contract </a:t>
            </a:r>
            <a:r>
              <a:rPr sz="900" spc="-5" dirty="0">
                <a:latin typeface="Helvetica"/>
                <a:cs typeface="Helvetica"/>
              </a:rPr>
              <a:t>between </a:t>
            </a:r>
            <a:r>
              <a:rPr sz="900" dirty="0">
                <a:latin typeface="Helvetica"/>
                <a:cs typeface="Helvetica"/>
              </a:rPr>
              <a:t>the </a:t>
            </a:r>
            <a:r>
              <a:rPr sz="900" spc="-5" dirty="0">
                <a:latin typeface="Helvetica"/>
                <a:cs typeface="Helvetica"/>
              </a:rPr>
              <a:t>local governmental </a:t>
            </a:r>
            <a:r>
              <a:rPr sz="900" dirty="0">
                <a:latin typeface="Helvetica"/>
                <a:cs typeface="Helvetica"/>
              </a:rPr>
              <a:t>entity </a:t>
            </a:r>
            <a:r>
              <a:rPr sz="900" spc="-5" dirty="0">
                <a:latin typeface="Helvetica"/>
                <a:cs typeface="Helvetica"/>
              </a:rPr>
              <a:t>and vendor has been </a:t>
            </a:r>
            <a:r>
              <a:rPr sz="900" dirty="0">
                <a:latin typeface="Helvetica"/>
                <a:cs typeface="Helvetica"/>
              </a:rPr>
              <a:t>executed;</a:t>
            </a:r>
            <a:r>
              <a:rPr sz="900" spc="-105" dirty="0">
                <a:latin typeface="Helvetica"/>
                <a:cs typeface="Helvetica"/>
              </a:rPr>
              <a:t> </a:t>
            </a:r>
            <a:r>
              <a:rPr sz="900" spc="-5" dirty="0">
                <a:latin typeface="Helvetica"/>
                <a:cs typeface="Helvetica"/>
              </a:rPr>
              <a:t>or</a:t>
            </a:r>
            <a:endParaRPr sz="900">
              <a:latin typeface="Helvetica"/>
              <a:cs typeface="Helvetica"/>
            </a:endParaRPr>
          </a:p>
          <a:p>
            <a:pPr marL="1596390" lvl="4" indent="-187325">
              <a:lnSpc>
                <a:spcPct val="100000"/>
              </a:lnSpc>
              <a:buAutoNum type="romanLcParenBoth"/>
              <a:tabLst>
                <a:tab pos="1597025" algn="l"/>
              </a:tabLst>
            </a:pPr>
            <a:r>
              <a:rPr sz="900" spc="-5" dirty="0">
                <a:latin typeface="Helvetica"/>
                <a:cs typeface="Helvetica"/>
              </a:rPr>
              <a:t>the local governmental </a:t>
            </a:r>
            <a:r>
              <a:rPr sz="900" dirty="0">
                <a:latin typeface="Helvetica"/>
                <a:cs typeface="Helvetica"/>
              </a:rPr>
              <a:t>entity </a:t>
            </a:r>
            <a:r>
              <a:rPr sz="900" spc="-5" dirty="0">
                <a:latin typeface="Helvetica"/>
                <a:cs typeface="Helvetica"/>
              </a:rPr>
              <a:t>is considering entering into a </a:t>
            </a:r>
            <a:r>
              <a:rPr sz="900" dirty="0">
                <a:latin typeface="Helvetica"/>
                <a:cs typeface="Helvetica"/>
              </a:rPr>
              <a:t>contract </a:t>
            </a:r>
            <a:r>
              <a:rPr sz="900" spc="-5" dirty="0">
                <a:latin typeface="Helvetica"/>
                <a:cs typeface="Helvetica"/>
              </a:rPr>
              <a:t>with </a:t>
            </a:r>
            <a:r>
              <a:rPr sz="900" dirty="0">
                <a:latin typeface="Helvetica"/>
                <a:cs typeface="Helvetica"/>
              </a:rPr>
              <a:t>the</a:t>
            </a:r>
            <a:r>
              <a:rPr sz="900" spc="-45" dirty="0">
                <a:latin typeface="Helvetica"/>
                <a:cs typeface="Helvetica"/>
              </a:rPr>
              <a:t> </a:t>
            </a:r>
            <a:r>
              <a:rPr sz="900" spc="-10" dirty="0">
                <a:latin typeface="Helvetica"/>
                <a:cs typeface="Helvetica"/>
              </a:rPr>
              <a:t>vendor.</a:t>
            </a:r>
            <a:endParaRPr sz="900">
              <a:latin typeface="Helvetica"/>
              <a:cs typeface="Helvetica"/>
            </a:endParaRPr>
          </a:p>
          <a:p>
            <a:pPr>
              <a:lnSpc>
                <a:spcPct val="100000"/>
              </a:lnSpc>
              <a:spcBef>
                <a:spcPts val="40"/>
              </a:spcBef>
            </a:pPr>
            <a:endParaRPr sz="900">
              <a:latin typeface="Times New Roman"/>
              <a:cs typeface="Times New Roman"/>
            </a:endParaRPr>
          </a:p>
          <a:p>
            <a:pPr marL="12700">
              <a:lnSpc>
                <a:spcPct val="100000"/>
              </a:lnSpc>
              <a:spcBef>
                <a:spcPts val="5"/>
              </a:spcBef>
            </a:pPr>
            <a:r>
              <a:rPr sz="900" b="1" u="sng" dirty="0">
                <a:uFill>
                  <a:solidFill>
                    <a:srgbClr val="000000"/>
                  </a:solidFill>
                </a:uFill>
                <a:latin typeface="Helvetica"/>
                <a:cs typeface="Helvetica"/>
              </a:rPr>
              <a:t>Local Government </a:t>
            </a:r>
            <a:r>
              <a:rPr sz="900" b="1" u="sng" spc="-5" dirty="0">
                <a:uFill>
                  <a:solidFill>
                    <a:srgbClr val="000000"/>
                  </a:solidFill>
                </a:uFill>
                <a:latin typeface="Helvetica"/>
                <a:cs typeface="Helvetica"/>
              </a:rPr>
              <a:t>Code § 176.006(a) </a:t>
            </a:r>
            <a:r>
              <a:rPr sz="900" b="1" u="sng" dirty="0">
                <a:uFill>
                  <a:solidFill>
                    <a:srgbClr val="000000"/>
                  </a:solidFill>
                </a:uFill>
                <a:latin typeface="Helvetica"/>
                <a:cs typeface="Helvetica"/>
              </a:rPr>
              <a:t>and</a:t>
            </a:r>
            <a:r>
              <a:rPr sz="900" b="1" u="sng" spc="-130" dirty="0">
                <a:uFill>
                  <a:solidFill>
                    <a:srgbClr val="000000"/>
                  </a:solidFill>
                </a:uFill>
                <a:latin typeface="Helvetica"/>
                <a:cs typeface="Helvetica"/>
              </a:rPr>
              <a:t> </a:t>
            </a:r>
            <a:r>
              <a:rPr sz="900" b="1" u="sng" spc="-5" dirty="0">
                <a:uFill>
                  <a:solidFill>
                    <a:srgbClr val="000000"/>
                  </a:solidFill>
                </a:uFill>
                <a:latin typeface="Helvetica"/>
                <a:cs typeface="Helvetica"/>
              </a:rPr>
              <a:t>(a-1)</a:t>
            </a:r>
            <a:endParaRPr sz="900">
              <a:latin typeface="Helvetica"/>
              <a:cs typeface="Helvetica"/>
            </a:endParaRPr>
          </a:p>
          <a:p>
            <a:pPr marL="424180" marR="7620">
              <a:lnSpc>
                <a:spcPct val="100000"/>
              </a:lnSpc>
              <a:buAutoNum type="alphaLcParenBoth"/>
              <a:tabLst>
                <a:tab pos="610870" algn="l"/>
              </a:tabLst>
            </a:pPr>
            <a:r>
              <a:rPr sz="900" dirty="0">
                <a:latin typeface="Helvetica"/>
                <a:cs typeface="Helvetica"/>
              </a:rPr>
              <a:t>A</a:t>
            </a:r>
            <a:r>
              <a:rPr sz="900" spc="-100" dirty="0">
                <a:latin typeface="Helvetica"/>
                <a:cs typeface="Helvetica"/>
              </a:rPr>
              <a:t> </a:t>
            </a:r>
            <a:r>
              <a:rPr sz="900" spc="-5" dirty="0">
                <a:latin typeface="Helvetica"/>
                <a:cs typeface="Helvetica"/>
              </a:rPr>
              <a:t>vendor</a:t>
            </a:r>
            <a:r>
              <a:rPr sz="900" spc="-40" dirty="0">
                <a:latin typeface="Helvetica"/>
                <a:cs typeface="Helvetica"/>
              </a:rPr>
              <a:t> </a:t>
            </a:r>
            <a:r>
              <a:rPr sz="900" spc="-5" dirty="0">
                <a:latin typeface="Helvetica"/>
                <a:cs typeface="Helvetica"/>
              </a:rPr>
              <a:t>shall</a:t>
            </a:r>
            <a:r>
              <a:rPr sz="900" spc="-40" dirty="0">
                <a:latin typeface="Helvetica"/>
                <a:cs typeface="Helvetica"/>
              </a:rPr>
              <a:t> </a:t>
            </a:r>
            <a:r>
              <a:rPr sz="900" spc="-5" dirty="0">
                <a:latin typeface="Helvetica"/>
                <a:cs typeface="Helvetica"/>
              </a:rPr>
              <a:t>file</a:t>
            </a:r>
            <a:r>
              <a:rPr sz="900" spc="-40" dirty="0">
                <a:latin typeface="Helvetica"/>
                <a:cs typeface="Helvetica"/>
              </a:rPr>
              <a:t> </a:t>
            </a:r>
            <a:r>
              <a:rPr sz="900" spc="-5" dirty="0">
                <a:latin typeface="Helvetica"/>
                <a:cs typeface="Helvetica"/>
              </a:rPr>
              <a:t>a</a:t>
            </a:r>
            <a:r>
              <a:rPr sz="900" spc="-40" dirty="0">
                <a:latin typeface="Helvetica"/>
                <a:cs typeface="Helvetica"/>
              </a:rPr>
              <a:t> </a:t>
            </a:r>
            <a:r>
              <a:rPr sz="900" spc="-5" dirty="0">
                <a:latin typeface="Helvetica"/>
                <a:cs typeface="Helvetica"/>
              </a:rPr>
              <a:t>completed</a:t>
            </a:r>
            <a:r>
              <a:rPr sz="900" spc="-40" dirty="0">
                <a:latin typeface="Helvetica"/>
                <a:cs typeface="Helvetica"/>
              </a:rPr>
              <a:t> </a:t>
            </a:r>
            <a:r>
              <a:rPr sz="900" dirty="0">
                <a:latin typeface="Helvetica"/>
                <a:cs typeface="Helvetica"/>
              </a:rPr>
              <a:t>conflict</a:t>
            </a:r>
            <a:r>
              <a:rPr sz="900" spc="-40" dirty="0">
                <a:latin typeface="Helvetica"/>
                <a:cs typeface="Helvetica"/>
              </a:rPr>
              <a:t> </a:t>
            </a:r>
            <a:r>
              <a:rPr sz="900" dirty="0">
                <a:latin typeface="Helvetica"/>
                <a:cs typeface="Helvetica"/>
              </a:rPr>
              <a:t>of</a:t>
            </a:r>
            <a:r>
              <a:rPr sz="900" spc="-40" dirty="0">
                <a:latin typeface="Helvetica"/>
                <a:cs typeface="Helvetica"/>
              </a:rPr>
              <a:t> </a:t>
            </a:r>
            <a:r>
              <a:rPr sz="900" dirty="0">
                <a:latin typeface="Helvetica"/>
                <a:cs typeface="Helvetica"/>
              </a:rPr>
              <a:t>interest</a:t>
            </a:r>
            <a:r>
              <a:rPr sz="900" spc="-40" dirty="0">
                <a:latin typeface="Helvetica"/>
                <a:cs typeface="Helvetica"/>
              </a:rPr>
              <a:t> </a:t>
            </a:r>
            <a:r>
              <a:rPr sz="900" spc="-5" dirty="0">
                <a:latin typeface="Helvetica"/>
                <a:cs typeface="Helvetica"/>
              </a:rPr>
              <a:t>questionnaire</a:t>
            </a:r>
            <a:r>
              <a:rPr sz="900" spc="-40" dirty="0">
                <a:latin typeface="Helvetica"/>
                <a:cs typeface="Helvetica"/>
              </a:rPr>
              <a:t> </a:t>
            </a:r>
            <a:r>
              <a:rPr sz="900" dirty="0">
                <a:latin typeface="Helvetica"/>
                <a:cs typeface="Helvetica"/>
              </a:rPr>
              <a:t>if</a:t>
            </a:r>
            <a:r>
              <a:rPr sz="900" spc="-40" dirty="0">
                <a:latin typeface="Helvetica"/>
                <a:cs typeface="Helvetica"/>
              </a:rPr>
              <a:t> </a:t>
            </a:r>
            <a:r>
              <a:rPr sz="900" dirty="0">
                <a:latin typeface="Helvetica"/>
                <a:cs typeface="Helvetica"/>
              </a:rPr>
              <a:t>the</a:t>
            </a:r>
            <a:r>
              <a:rPr sz="900" spc="-40" dirty="0">
                <a:latin typeface="Helvetica"/>
                <a:cs typeface="Helvetica"/>
              </a:rPr>
              <a:t> </a:t>
            </a:r>
            <a:r>
              <a:rPr sz="900" spc="-5" dirty="0">
                <a:latin typeface="Helvetica"/>
                <a:cs typeface="Helvetica"/>
              </a:rPr>
              <a:t>vendor</a:t>
            </a:r>
            <a:r>
              <a:rPr sz="900" spc="-40" dirty="0">
                <a:latin typeface="Helvetica"/>
                <a:cs typeface="Helvetica"/>
              </a:rPr>
              <a:t> </a:t>
            </a:r>
            <a:r>
              <a:rPr sz="900" spc="-5" dirty="0">
                <a:latin typeface="Helvetica"/>
                <a:cs typeface="Helvetica"/>
              </a:rPr>
              <a:t>has</a:t>
            </a:r>
            <a:r>
              <a:rPr sz="900" spc="-40" dirty="0">
                <a:latin typeface="Helvetica"/>
                <a:cs typeface="Helvetica"/>
              </a:rPr>
              <a:t> </a:t>
            </a:r>
            <a:r>
              <a:rPr sz="900" spc="-5" dirty="0">
                <a:latin typeface="Helvetica"/>
                <a:cs typeface="Helvetica"/>
              </a:rPr>
              <a:t>a</a:t>
            </a:r>
            <a:r>
              <a:rPr sz="900" spc="-40" dirty="0">
                <a:latin typeface="Helvetica"/>
                <a:cs typeface="Helvetica"/>
              </a:rPr>
              <a:t> </a:t>
            </a:r>
            <a:r>
              <a:rPr sz="900" spc="-5" dirty="0">
                <a:latin typeface="Helvetica"/>
                <a:cs typeface="Helvetica"/>
              </a:rPr>
              <a:t>business</a:t>
            </a:r>
            <a:r>
              <a:rPr sz="900" spc="-40" dirty="0">
                <a:latin typeface="Helvetica"/>
                <a:cs typeface="Helvetica"/>
              </a:rPr>
              <a:t> </a:t>
            </a:r>
            <a:r>
              <a:rPr sz="900" spc="-5" dirty="0">
                <a:latin typeface="Helvetica"/>
                <a:cs typeface="Helvetica"/>
              </a:rPr>
              <a:t>relationship  with</a:t>
            </a:r>
            <a:r>
              <a:rPr sz="900" spc="-60" dirty="0">
                <a:latin typeface="Helvetica"/>
                <a:cs typeface="Helvetica"/>
              </a:rPr>
              <a:t> </a:t>
            </a:r>
            <a:r>
              <a:rPr sz="900" spc="-5" dirty="0">
                <a:latin typeface="Helvetica"/>
                <a:cs typeface="Helvetica"/>
              </a:rPr>
              <a:t>a</a:t>
            </a:r>
            <a:r>
              <a:rPr sz="900" spc="-60" dirty="0">
                <a:latin typeface="Helvetica"/>
                <a:cs typeface="Helvetica"/>
              </a:rPr>
              <a:t> </a:t>
            </a:r>
            <a:r>
              <a:rPr sz="900" spc="-5" dirty="0">
                <a:latin typeface="Helvetica"/>
                <a:cs typeface="Helvetica"/>
              </a:rPr>
              <a:t>local</a:t>
            </a:r>
            <a:r>
              <a:rPr sz="900" spc="-60" dirty="0">
                <a:latin typeface="Helvetica"/>
                <a:cs typeface="Helvetica"/>
              </a:rPr>
              <a:t> </a:t>
            </a:r>
            <a:r>
              <a:rPr sz="900" spc="-5" dirty="0">
                <a:latin typeface="Helvetica"/>
                <a:cs typeface="Helvetica"/>
              </a:rPr>
              <a:t>governmental</a:t>
            </a:r>
            <a:r>
              <a:rPr sz="900" spc="-60" dirty="0">
                <a:latin typeface="Helvetica"/>
                <a:cs typeface="Helvetica"/>
              </a:rPr>
              <a:t> </a:t>
            </a:r>
            <a:r>
              <a:rPr sz="900" dirty="0">
                <a:latin typeface="Helvetica"/>
                <a:cs typeface="Helvetica"/>
              </a:rPr>
              <a:t>entity</a:t>
            </a:r>
            <a:r>
              <a:rPr sz="900" spc="-60" dirty="0">
                <a:latin typeface="Helvetica"/>
                <a:cs typeface="Helvetica"/>
              </a:rPr>
              <a:t> </a:t>
            </a:r>
            <a:r>
              <a:rPr sz="900" spc="-5" dirty="0">
                <a:latin typeface="Helvetica"/>
                <a:cs typeface="Helvetica"/>
              </a:rPr>
              <a:t>and:</a:t>
            </a:r>
            <a:endParaRPr sz="900">
              <a:latin typeface="Helvetica"/>
              <a:cs typeface="Helvetica"/>
            </a:endParaRPr>
          </a:p>
          <a:p>
            <a:pPr marL="835660" marR="9525" lvl="1">
              <a:lnSpc>
                <a:spcPct val="100000"/>
              </a:lnSpc>
              <a:buAutoNum type="arabicParenBoth"/>
              <a:tabLst>
                <a:tab pos="1042669" algn="l"/>
              </a:tabLst>
            </a:pPr>
            <a:r>
              <a:rPr sz="900" spc="-5" dirty="0">
                <a:latin typeface="Helvetica"/>
                <a:cs typeface="Helvetica"/>
              </a:rPr>
              <a:t>has an employment or other business relationship with a local government </a:t>
            </a:r>
            <a:r>
              <a:rPr sz="900" dirty="0">
                <a:latin typeface="Helvetica"/>
                <a:cs typeface="Helvetica"/>
              </a:rPr>
              <a:t>officer of that </a:t>
            </a:r>
            <a:r>
              <a:rPr sz="900" spc="-5" dirty="0">
                <a:latin typeface="Helvetica"/>
                <a:cs typeface="Helvetica"/>
              </a:rPr>
              <a:t>local  governmental</a:t>
            </a:r>
            <a:r>
              <a:rPr sz="900" spc="-60" dirty="0">
                <a:latin typeface="Helvetica"/>
                <a:cs typeface="Helvetica"/>
              </a:rPr>
              <a:t> </a:t>
            </a:r>
            <a:r>
              <a:rPr sz="900" spc="-15" dirty="0">
                <a:latin typeface="Helvetica"/>
                <a:cs typeface="Helvetica"/>
              </a:rPr>
              <a:t>entity,</a:t>
            </a:r>
            <a:r>
              <a:rPr sz="900" spc="-55" dirty="0">
                <a:latin typeface="Helvetica"/>
                <a:cs typeface="Helvetica"/>
              </a:rPr>
              <a:t> </a:t>
            </a:r>
            <a:r>
              <a:rPr sz="900" spc="-5" dirty="0">
                <a:latin typeface="Helvetica"/>
                <a:cs typeface="Helvetica"/>
              </a:rPr>
              <a:t>or</a:t>
            </a:r>
            <a:r>
              <a:rPr sz="900" spc="-55" dirty="0">
                <a:latin typeface="Helvetica"/>
                <a:cs typeface="Helvetica"/>
              </a:rPr>
              <a:t> </a:t>
            </a:r>
            <a:r>
              <a:rPr sz="900" spc="-5" dirty="0">
                <a:latin typeface="Helvetica"/>
                <a:cs typeface="Helvetica"/>
              </a:rPr>
              <a:t>a</a:t>
            </a:r>
            <a:r>
              <a:rPr sz="900" spc="-55" dirty="0">
                <a:latin typeface="Helvetica"/>
                <a:cs typeface="Helvetica"/>
              </a:rPr>
              <a:t> </a:t>
            </a:r>
            <a:r>
              <a:rPr sz="900" spc="-5" dirty="0">
                <a:latin typeface="Helvetica"/>
                <a:cs typeface="Helvetica"/>
              </a:rPr>
              <a:t>family</a:t>
            </a:r>
            <a:r>
              <a:rPr sz="900" spc="-55" dirty="0">
                <a:latin typeface="Helvetica"/>
                <a:cs typeface="Helvetica"/>
              </a:rPr>
              <a:t> </a:t>
            </a:r>
            <a:r>
              <a:rPr sz="900" spc="-5" dirty="0">
                <a:latin typeface="Helvetica"/>
                <a:cs typeface="Helvetica"/>
              </a:rPr>
              <a:t>member</a:t>
            </a:r>
            <a:r>
              <a:rPr sz="900" spc="-55" dirty="0">
                <a:latin typeface="Helvetica"/>
                <a:cs typeface="Helvetica"/>
              </a:rPr>
              <a:t> </a:t>
            </a:r>
            <a:r>
              <a:rPr sz="900" dirty="0">
                <a:latin typeface="Helvetica"/>
                <a:cs typeface="Helvetica"/>
              </a:rPr>
              <a:t>of</a:t>
            </a:r>
            <a:r>
              <a:rPr sz="900" spc="-55" dirty="0">
                <a:latin typeface="Helvetica"/>
                <a:cs typeface="Helvetica"/>
              </a:rPr>
              <a:t> </a:t>
            </a:r>
            <a:r>
              <a:rPr sz="900" dirty="0">
                <a:latin typeface="Helvetica"/>
                <a:cs typeface="Helvetica"/>
              </a:rPr>
              <a:t>the</a:t>
            </a:r>
            <a:r>
              <a:rPr sz="900" spc="-55" dirty="0">
                <a:latin typeface="Helvetica"/>
                <a:cs typeface="Helvetica"/>
              </a:rPr>
              <a:t> </a:t>
            </a:r>
            <a:r>
              <a:rPr sz="900" spc="-15" dirty="0">
                <a:latin typeface="Helvetica"/>
                <a:cs typeface="Helvetica"/>
              </a:rPr>
              <a:t>officer,</a:t>
            </a:r>
            <a:r>
              <a:rPr sz="900" spc="-60" dirty="0">
                <a:latin typeface="Helvetica"/>
                <a:cs typeface="Helvetica"/>
              </a:rPr>
              <a:t> </a:t>
            </a:r>
            <a:r>
              <a:rPr sz="900" spc="-5" dirty="0">
                <a:latin typeface="Helvetica"/>
                <a:cs typeface="Helvetica"/>
              </a:rPr>
              <a:t>described</a:t>
            </a:r>
            <a:r>
              <a:rPr sz="900" spc="-60" dirty="0">
                <a:latin typeface="Helvetica"/>
                <a:cs typeface="Helvetica"/>
              </a:rPr>
              <a:t> </a:t>
            </a:r>
            <a:r>
              <a:rPr sz="900" spc="-5" dirty="0">
                <a:latin typeface="Helvetica"/>
                <a:cs typeface="Helvetica"/>
              </a:rPr>
              <a:t>by</a:t>
            </a:r>
            <a:r>
              <a:rPr sz="900" spc="-60" dirty="0">
                <a:latin typeface="Helvetica"/>
                <a:cs typeface="Helvetica"/>
              </a:rPr>
              <a:t> </a:t>
            </a:r>
            <a:r>
              <a:rPr sz="900" spc="-5" dirty="0">
                <a:latin typeface="Helvetica"/>
                <a:cs typeface="Helvetica"/>
              </a:rPr>
              <a:t>Section</a:t>
            </a:r>
            <a:r>
              <a:rPr sz="900" spc="-60" dirty="0">
                <a:latin typeface="Helvetica"/>
                <a:cs typeface="Helvetica"/>
              </a:rPr>
              <a:t> </a:t>
            </a:r>
            <a:r>
              <a:rPr sz="900" spc="-5" dirty="0">
                <a:latin typeface="Helvetica"/>
                <a:cs typeface="Helvetica"/>
              </a:rPr>
              <a:t>176.003(a)(2)(A);</a:t>
            </a:r>
            <a:endParaRPr sz="900">
              <a:latin typeface="Helvetica"/>
              <a:cs typeface="Helvetica"/>
            </a:endParaRPr>
          </a:p>
          <a:p>
            <a:pPr marL="835660" marR="6985" lvl="1" algn="just">
              <a:lnSpc>
                <a:spcPct val="100000"/>
              </a:lnSpc>
              <a:buAutoNum type="arabicParenBoth"/>
              <a:tabLst>
                <a:tab pos="1029969" algn="l"/>
              </a:tabLst>
            </a:pPr>
            <a:r>
              <a:rPr sz="900" spc="-5" dirty="0">
                <a:latin typeface="Helvetica"/>
                <a:cs typeface="Helvetica"/>
              </a:rPr>
              <a:t>has</a:t>
            </a:r>
            <a:r>
              <a:rPr sz="900" spc="-25" dirty="0">
                <a:latin typeface="Helvetica"/>
                <a:cs typeface="Helvetica"/>
              </a:rPr>
              <a:t> </a:t>
            </a:r>
            <a:r>
              <a:rPr sz="900" spc="-5" dirty="0">
                <a:latin typeface="Helvetica"/>
                <a:cs typeface="Helvetica"/>
              </a:rPr>
              <a:t>given</a:t>
            </a:r>
            <a:r>
              <a:rPr sz="900" spc="-25" dirty="0">
                <a:latin typeface="Helvetica"/>
                <a:cs typeface="Helvetica"/>
              </a:rPr>
              <a:t> </a:t>
            </a:r>
            <a:r>
              <a:rPr sz="900" spc="-5" dirty="0">
                <a:latin typeface="Helvetica"/>
                <a:cs typeface="Helvetica"/>
              </a:rPr>
              <a:t>a</a:t>
            </a:r>
            <a:r>
              <a:rPr sz="900" spc="-25" dirty="0">
                <a:latin typeface="Helvetica"/>
                <a:cs typeface="Helvetica"/>
              </a:rPr>
              <a:t> </a:t>
            </a:r>
            <a:r>
              <a:rPr sz="900" spc="-5" dirty="0">
                <a:latin typeface="Helvetica"/>
                <a:cs typeface="Helvetica"/>
              </a:rPr>
              <a:t>local</a:t>
            </a:r>
            <a:r>
              <a:rPr sz="900" spc="-25" dirty="0">
                <a:latin typeface="Helvetica"/>
                <a:cs typeface="Helvetica"/>
              </a:rPr>
              <a:t> </a:t>
            </a:r>
            <a:r>
              <a:rPr sz="900" spc="-5" dirty="0">
                <a:latin typeface="Helvetica"/>
                <a:cs typeface="Helvetica"/>
              </a:rPr>
              <a:t>government</a:t>
            </a:r>
            <a:r>
              <a:rPr sz="900" spc="-25" dirty="0">
                <a:latin typeface="Helvetica"/>
                <a:cs typeface="Helvetica"/>
              </a:rPr>
              <a:t> </a:t>
            </a:r>
            <a:r>
              <a:rPr sz="900" spc="-5" dirty="0">
                <a:latin typeface="Helvetica"/>
                <a:cs typeface="Helvetica"/>
              </a:rPr>
              <a:t>officer</a:t>
            </a:r>
            <a:r>
              <a:rPr sz="900" spc="-25" dirty="0">
                <a:latin typeface="Helvetica"/>
                <a:cs typeface="Helvetica"/>
              </a:rPr>
              <a:t> </a:t>
            </a:r>
            <a:r>
              <a:rPr sz="900" dirty="0">
                <a:latin typeface="Helvetica"/>
                <a:cs typeface="Helvetica"/>
              </a:rPr>
              <a:t>of</a:t>
            </a:r>
            <a:r>
              <a:rPr sz="900" spc="-25" dirty="0">
                <a:latin typeface="Helvetica"/>
                <a:cs typeface="Helvetica"/>
              </a:rPr>
              <a:t> </a:t>
            </a:r>
            <a:r>
              <a:rPr sz="900" dirty="0">
                <a:latin typeface="Helvetica"/>
                <a:cs typeface="Helvetica"/>
              </a:rPr>
              <a:t>that</a:t>
            </a:r>
            <a:r>
              <a:rPr sz="900" spc="-25" dirty="0">
                <a:latin typeface="Helvetica"/>
                <a:cs typeface="Helvetica"/>
              </a:rPr>
              <a:t> </a:t>
            </a:r>
            <a:r>
              <a:rPr sz="900" spc="-5" dirty="0">
                <a:latin typeface="Helvetica"/>
                <a:cs typeface="Helvetica"/>
              </a:rPr>
              <a:t>local</a:t>
            </a:r>
            <a:r>
              <a:rPr sz="900" spc="-25" dirty="0">
                <a:latin typeface="Helvetica"/>
                <a:cs typeface="Helvetica"/>
              </a:rPr>
              <a:t> </a:t>
            </a:r>
            <a:r>
              <a:rPr sz="900" spc="-5" dirty="0">
                <a:latin typeface="Helvetica"/>
                <a:cs typeface="Helvetica"/>
              </a:rPr>
              <a:t>governmental</a:t>
            </a:r>
            <a:r>
              <a:rPr sz="900" spc="-25" dirty="0">
                <a:latin typeface="Helvetica"/>
                <a:cs typeface="Helvetica"/>
              </a:rPr>
              <a:t> </a:t>
            </a:r>
            <a:r>
              <a:rPr sz="900" spc="-10" dirty="0">
                <a:latin typeface="Helvetica"/>
                <a:cs typeface="Helvetica"/>
              </a:rPr>
              <a:t>entity,</a:t>
            </a:r>
            <a:r>
              <a:rPr sz="900" spc="-25" dirty="0">
                <a:latin typeface="Helvetica"/>
                <a:cs typeface="Helvetica"/>
              </a:rPr>
              <a:t> </a:t>
            </a:r>
            <a:r>
              <a:rPr sz="900" spc="-5" dirty="0">
                <a:latin typeface="Helvetica"/>
                <a:cs typeface="Helvetica"/>
              </a:rPr>
              <a:t>or</a:t>
            </a:r>
            <a:r>
              <a:rPr sz="900" spc="-25" dirty="0">
                <a:latin typeface="Helvetica"/>
                <a:cs typeface="Helvetica"/>
              </a:rPr>
              <a:t> </a:t>
            </a:r>
            <a:r>
              <a:rPr sz="900" spc="-5" dirty="0">
                <a:latin typeface="Helvetica"/>
                <a:cs typeface="Helvetica"/>
              </a:rPr>
              <a:t>a</a:t>
            </a:r>
            <a:r>
              <a:rPr sz="900" spc="-25" dirty="0">
                <a:latin typeface="Helvetica"/>
                <a:cs typeface="Helvetica"/>
              </a:rPr>
              <a:t> </a:t>
            </a:r>
            <a:r>
              <a:rPr sz="900" spc="-5" dirty="0">
                <a:latin typeface="Helvetica"/>
                <a:cs typeface="Helvetica"/>
              </a:rPr>
              <a:t>family</a:t>
            </a:r>
            <a:r>
              <a:rPr sz="900" spc="-25" dirty="0">
                <a:latin typeface="Helvetica"/>
                <a:cs typeface="Helvetica"/>
              </a:rPr>
              <a:t> </a:t>
            </a:r>
            <a:r>
              <a:rPr sz="900" spc="-5" dirty="0">
                <a:latin typeface="Helvetica"/>
                <a:cs typeface="Helvetica"/>
              </a:rPr>
              <a:t>member</a:t>
            </a:r>
            <a:r>
              <a:rPr sz="900" spc="-25" dirty="0">
                <a:latin typeface="Helvetica"/>
                <a:cs typeface="Helvetica"/>
              </a:rPr>
              <a:t> </a:t>
            </a:r>
            <a:r>
              <a:rPr sz="900" dirty="0">
                <a:latin typeface="Helvetica"/>
                <a:cs typeface="Helvetica"/>
              </a:rPr>
              <a:t>of</a:t>
            </a:r>
            <a:r>
              <a:rPr sz="900" spc="-25" dirty="0">
                <a:latin typeface="Helvetica"/>
                <a:cs typeface="Helvetica"/>
              </a:rPr>
              <a:t> </a:t>
            </a:r>
            <a:r>
              <a:rPr sz="900" dirty="0">
                <a:latin typeface="Helvetica"/>
                <a:cs typeface="Helvetica"/>
              </a:rPr>
              <a:t>the  </a:t>
            </a:r>
            <a:r>
              <a:rPr sz="900" spc="-20" dirty="0">
                <a:latin typeface="Helvetica"/>
                <a:cs typeface="Helvetica"/>
              </a:rPr>
              <a:t>officer,</a:t>
            </a:r>
            <a:r>
              <a:rPr sz="900" spc="-80" dirty="0">
                <a:latin typeface="Helvetica"/>
                <a:cs typeface="Helvetica"/>
              </a:rPr>
              <a:t> </a:t>
            </a:r>
            <a:r>
              <a:rPr sz="900" spc="-10" dirty="0">
                <a:latin typeface="Helvetica"/>
                <a:cs typeface="Helvetica"/>
              </a:rPr>
              <a:t>one</a:t>
            </a:r>
            <a:r>
              <a:rPr sz="900" spc="-80" dirty="0">
                <a:latin typeface="Helvetica"/>
                <a:cs typeface="Helvetica"/>
              </a:rPr>
              <a:t> </a:t>
            </a:r>
            <a:r>
              <a:rPr sz="900" spc="-10" dirty="0">
                <a:latin typeface="Helvetica"/>
                <a:cs typeface="Helvetica"/>
              </a:rPr>
              <a:t>or</a:t>
            </a:r>
            <a:r>
              <a:rPr sz="900" spc="-80" dirty="0">
                <a:latin typeface="Helvetica"/>
                <a:cs typeface="Helvetica"/>
              </a:rPr>
              <a:t> </a:t>
            </a:r>
            <a:r>
              <a:rPr sz="900" spc="-10" dirty="0">
                <a:latin typeface="Helvetica"/>
                <a:cs typeface="Helvetica"/>
              </a:rPr>
              <a:t>more</a:t>
            </a:r>
            <a:r>
              <a:rPr sz="900" spc="-80" dirty="0">
                <a:latin typeface="Helvetica"/>
                <a:cs typeface="Helvetica"/>
              </a:rPr>
              <a:t> </a:t>
            </a:r>
            <a:r>
              <a:rPr sz="900" spc="-15" dirty="0">
                <a:latin typeface="Helvetica"/>
                <a:cs typeface="Helvetica"/>
              </a:rPr>
              <a:t>gifts</a:t>
            </a:r>
            <a:r>
              <a:rPr sz="900" spc="-80" dirty="0">
                <a:latin typeface="Helvetica"/>
                <a:cs typeface="Helvetica"/>
              </a:rPr>
              <a:t> </a:t>
            </a:r>
            <a:r>
              <a:rPr sz="900" spc="-10" dirty="0">
                <a:latin typeface="Helvetica"/>
                <a:cs typeface="Helvetica"/>
              </a:rPr>
              <a:t>with</a:t>
            </a:r>
            <a:r>
              <a:rPr sz="900" spc="-80" dirty="0">
                <a:latin typeface="Helvetica"/>
                <a:cs typeface="Helvetica"/>
              </a:rPr>
              <a:t> </a:t>
            </a:r>
            <a:r>
              <a:rPr sz="900" spc="-10" dirty="0">
                <a:latin typeface="Helvetica"/>
                <a:cs typeface="Helvetica"/>
              </a:rPr>
              <a:t>the</a:t>
            </a:r>
            <a:r>
              <a:rPr sz="900" spc="-80" dirty="0">
                <a:latin typeface="Helvetica"/>
                <a:cs typeface="Helvetica"/>
              </a:rPr>
              <a:t> </a:t>
            </a:r>
            <a:r>
              <a:rPr sz="900" spc="-10" dirty="0">
                <a:latin typeface="Helvetica"/>
                <a:cs typeface="Helvetica"/>
              </a:rPr>
              <a:t>aggregate</a:t>
            </a:r>
            <a:r>
              <a:rPr sz="900" spc="-80" dirty="0">
                <a:latin typeface="Helvetica"/>
                <a:cs typeface="Helvetica"/>
              </a:rPr>
              <a:t> </a:t>
            </a:r>
            <a:r>
              <a:rPr sz="900" spc="-10" dirty="0">
                <a:latin typeface="Helvetica"/>
                <a:cs typeface="Helvetica"/>
              </a:rPr>
              <a:t>value</a:t>
            </a:r>
            <a:r>
              <a:rPr sz="900" spc="-80" dirty="0">
                <a:latin typeface="Helvetica"/>
                <a:cs typeface="Helvetica"/>
              </a:rPr>
              <a:t> </a:t>
            </a:r>
            <a:r>
              <a:rPr sz="900" spc="-10" dirty="0">
                <a:latin typeface="Helvetica"/>
                <a:cs typeface="Helvetica"/>
              </a:rPr>
              <a:t>specified</a:t>
            </a:r>
            <a:r>
              <a:rPr sz="900" spc="-80" dirty="0">
                <a:latin typeface="Helvetica"/>
                <a:cs typeface="Helvetica"/>
              </a:rPr>
              <a:t> </a:t>
            </a:r>
            <a:r>
              <a:rPr sz="900" spc="-10" dirty="0">
                <a:latin typeface="Helvetica"/>
                <a:cs typeface="Helvetica"/>
              </a:rPr>
              <a:t>by</a:t>
            </a:r>
            <a:r>
              <a:rPr sz="900" spc="-80" dirty="0">
                <a:latin typeface="Helvetica"/>
                <a:cs typeface="Helvetica"/>
              </a:rPr>
              <a:t> </a:t>
            </a:r>
            <a:r>
              <a:rPr sz="900" spc="-10" dirty="0">
                <a:latin typeface="Helvetica"/>
                <a:cs typeface="Helvetica"/>
              </a:rPr>
              <a:t>Section</a:t>
            </a:r>
            <a:r>
              <a:rPr sz="900" spc="-80" dirty="0">
                <a:latin typeface="Helvetica"/>
                <a:cs typeface="Helvetica"/>
              </a:rPr>
              <a:t> </a:t>
            </a:r>
            <a:r>
              <a:rPr sz="900" spc="-10" dirty="0">
                <a:latin typeface="Helvetica"/>
                <a:cs typeface="Helvetica"/>
              </a:rPr>
              <a:t>176.003(a)(2)(B),</a:t>
            </a:r>
            <a:r>
              <a:rPr sz="900" spc="-80" dirty="0">
                <a:latin typeface="Helvetica"/>
                <a:cs typeface="Helvetica"/>
              </a:rPr>
              <a:t> </a:t>
            </a:r>
            <a:r>
              <a:rPr sz="900" spc="-10" dirty="0">
                <a:latin typeface="Helvetica"/>
                <a:cs typeface="Helvetica"/>
              </a:rPr>
              <a:t>excluding</a:t>
            </a:r>
            <a:r>
              <a:rPr sz="900" spc="-80" dirty="0">
                <a:latin typeface="Helvetica"/>
                <a:cs typeface="Helvetica"/>
              </a:rPr>
              <a:t> </a:t>
            </a:r>
            <a:r>
              <a:rPr sz="900" spc="-15" dirty="0">
                <a:latin typeface="Helvetica"/>
                <a:cs typeface="Helvetica"/>
              </a:rPr>
              <a:t>any  </a:t>
            </a:r>
            <a:r>
              <a:rPr sz="900" dirty="0">
                <a:latin typeface="Helvetica"/>
                <a:cs typeface="Helvetica"/>
              </a:rPr>
              <a:t>gift</a:t>
            </a:r>
            <a:r>
              <a:rPr sz="900" spc="-60" dirty="0">
                <a:latin typeface="Helvetica"/>
                <a:cs typeface="Helvetica"/>
              </a:rPr>
              <a:t> </a:t>
            </a:r>
            <a:r>
              <a:rPr sz="900" spc="-5" dirty="0">
                <a:latin typeface="Helvetica"/>
                <a:cs typeface="Helvetica"/>
              </a:rPr>
              <a:t>described</a:t>
            </a:r>
            <a:r>
              <a:rPr sz="900" spc="-60" dirty="0">
                <a:latin typeface="Helvetica"/>
                <a:cs typeface="Helvetica"/>
              </a:rPr>
              <a:t> </a:t>
            </a:r>
            <a:r>
              <a:rPr sz="900" spc="-5" dirty="0">
                <a:latin typeface="Helvetica"/>
                <a:cs typeface="Helvetica"/>
              </a:rPr>
              <a:t>by</a:t>
            </a:r>
            <a:r>
              <a:rPr sz="900" spc="-60" dirty="0">
                <a:latin typeface="Helvetica"/>
                <a:cs typeface="Helvetica"/>
              </a:rPr>
              <a:t> </a:t>
            </a:r>
            <a:r>
              <a:rPr sz="900" spc="-5" dirty="0">
                <a:latin typeface="Helvetica"/>
                <a:cs typeface="Helvetica"/>
              </a:rPr>
              <a:t>Section</a:t>
            </a:r>
            <a:r>
              <a:rPr sz="900" spc="-60" dirty="0">
                <a:latin typeface="Helvetica"/>
                <a:cs typeface="Helvetica"/>
              </a:rPr>
              <a:t> </a:t>
            </a:r>
            <a:r>
              <a:rPr sz="900" spc="-5" dirty="0">
                <a:latin typeface="Helvetica"/>
                <a:cs typeface="Helvetica"/>
              </a:rPr>
              <a:t>176.003(a-1);</a:t>
            </a:r>
            <a:r>
              <a:rPr sz="900" spc="-60" dirty="0">
                <a:latin typeface="Helvetica"/>
                <a:cs typeface="Helvetica"/>
              </a:rPr>
              <a:t> </a:t>
            </a:r>
            <a:r>
              <a:rPr sz="900" spc="-5" dirty="0">
                <a:latin typeface="Helvetica"/>
                <a:cs typeface="Helvetica"/>
              </a:rPr>
              <a:t>or</a:t>
            </a:r>
            <a:endParaRPr sz="900">
              <a:latin typeface="Helvetica"/>
              <a:cs typeface="Helvetica"/>
            </a:endParaRPr>
          </a:p>
          <a:p>
            <a:pPr marL="1029335" lvl="1" indent="-199390">
              <a:lnSpc>
                <a:spcPct val="100000"/>
              </a:lnSpc>
              <a:buAutoNum type="arabicParenBoth"/>
              <a:tabLst>
                <a:tab pos="1029969" algn="l"/>
              </a:tabLst>
            </a:pPr>
            <a:r>
              <a:rPr sz="900" spc="-5" dirty="0">
                <a:latin typeface="Helvetica"/>
                <a:cs typeface="Helvetica"/>
              </a:rPr>
              <a:t>has a family relationship with a local government </a:t>
            </a:r>
            <a:r>
              <a:rPr sz="900" dirty="0">
                <a:latin typeface="Helvetica"/>
                <a:cs typeface="Helvetica"/>
              </a:rPr>
              <a:t>officer of that </a:t>
            </a:r>
            <a:r>
              <a:rPr sz="900" spc="-5" dirty="0">
                <a:latin typeface="Helvetica"/>
                <a:cs typeface="Helvetica"/>
              </a:rPr>
              <a:t>local governmental</a:t>
            </a:r>
            <a:r>
              <a:rPr sz="900" spc="-120" dirty="0">
                <a:latin typeface="Helvetica"/>
                <a:cs typeface="Helvetica"/>
              </a:rPr>
              <a:t> </a:t>
            </a:r>
            <a:r>
              <a:rPr sz="900" spc="-10" dirty="0">
                <a:latin typeface="Helvetica"/>
                <a:cs typeface="Helvetica"/>
              </a:rPr>
              <a:t>entity.</a:t>
            </a:r>
            <a:endParaRPr sz="900">
              <a:latin typeface="Helvetica"/>
              <a:cs typeface="Helvetica"/>
            </a:endParaRPr>
          </a:p>
          <a:p>
            <a:pPr marL="424180" marR="9525">
              <a:lnSpc>
                <a:spcPct val="100000"/>
              </a:lnSpc>
            </a:pPr>
            <a:r>
              <a:rPr sz="900" spc="-5" dirty="0">
                <a:latin typeface="Helvetica"/>
                <a:cs typeface="Helvetica"/>
              </a:rPr>
              <a:t>(a-1)</a:t>
            </a:r>
            <a:r>
              <a:rPr sz="900" spc="114" dirty="0">
                <a:latin typeface="Helvetica"/>
                <a:cs typeface="Helvetica"/>
              </a:rPr>
              <a:t> </a:t>
            </a:r>
            <a:r>
              <a:rPr sz="900" spc="-5" dirty="0">
                <a:latin typeface="Helvetica"/>
                <a:cs typeface="Helvetica"/>
              </a:rPr>
              <a:t>The</a:t>
            </a:r>
            <a:r>
              <a:rPr sz="900" spc="-65" dirty="0">
                <a:latin typeface="Helvetica"/>
                <a:cs typeface="Helvetica"/>
              </a:rPr>
              <a:t> </a:t>
            </a:r>
            <a:r>
              <a:rPr sz="900" spc="-5" dirty="0">
                <a:latin typeface="Helvetica"/>
                <a:cs typeface="Helvetica"/>
              </a:rPr>
              <a:t>completed</a:t>
            </a:r>
            <a:r>
              <a:rPr sz="900" spc="-65" dirty="0">
                <a:latin typeface="Helvetica"/>
                <a:cs typeface="Helvetica"/>
              </a:rPr>
              <a:t> </a:t>
            </a:r>
            <a:r>
              <a:rPr sz="900" spc="-5" dirty="0">
                <a:latin typeface="Helvetica"/>
                <a:cs typeface="Helvetica"/>
              </a:rPr>
              <a:t>conflict</a:t>
            </a:r>
            <a:r>
              <a:rPr sz="900" spc="-65" dirty="0">
                <a:latin typeface="Helvetica"/>
                <a:cs typeface="Helvetica"/>
              </a:rPr>
              <a:t> </a:t>
            </a:r>
            <a:r>
              <a:rPr sz="900" spc="-5" dirty="0">
                <a:latin typeface="Helvetica"/>
                <a:cs typeface="Helvetica"/>
              </a:rPr>
              <a:t>of</a:t>
            </a:r>
            <a:r>
              <a:rPr sz="900" spc="-65" dirty="0">
                <a:latin typeface="Helvetica"/>
                <a:cs typeface="Helvetica"/>
              </a:rPr>
              <a:t> </a:t>
            </a:r>
            <a:r>
              <a:rPr sz="900" spc="-5" dirty="0">
                <a:latin typeface="Helvetica"/>
                <a:cs typeface="Helvetica"/>
              </a:rPr>
              <a:t>interest</a:t>
            </a:r>
            <a:r>
              <a:rPr sz="900" spc="-65" dirty="0">
                <a:latin typeface="Helvetica"/>
                <a:cs typeface="Helvetica"/>
              </a:rPr>
              <a:t> </a:t>
            </a:r>
            <a:r>
              <a:rPr sz="900" spc="-5" dirty="0">
                <a:latin typeface="Helvetica"/>
                <a:cs typeface="Helvetica"/>
              </a:rPr>
              <a:t>questionnaire</a:t>
            </a:r>
            <a:r>
              <a:rPr sz="900" spc="-65" dirty="0">
                <a:latin typeface="Helvetica"/>
                <a:cs typeface="Helvetica"/>
              </a:rPr>
              <a:t> </a:t>
            </a:r>
            <a:r>
              <a:rPr sz="900" spc="-5" dirty="0">
                <a:latin typeface="Helvetica"/>
                <a:cs typeface="Helvetica"/>
              </a:rPr>
              <a:t>must</a:t>
            </a:r>
            <a:r>
              <a:rPr sz="900" spc="-65" dirty="0">
                <a:latin typeface="Helvetica"/>
                <a:cs typeface="Helvetica"/>
              </a:rPr>
              <a:t> </a:t>
            </a:r>
            <a:r>
              <a:rPr sz="900" spc="-5" dirty="0">
                <a:latin typeface="Helvetica"/>
                <a:cs typeface="Helvetica"/>
              </a:rPr>
              <a:t>be</a:t>
            </a:r>
            <a:r>
              <a:rPr sz="900" spc="-65" dirty="0">
                <a:latin typeface="Helvetica"/>
                <a:cs typeface="Helvetica"/>
              </a:rPr>
              <a:t> </a:t>
            </a:r>
            <a:r>
              <a:rPr sz="900" spc="-5" dirty="0">
                <a:latin typeface="Helvetica"/>
                <a:cs typeface="Helvetica"/>
              </a:rPr>
              <a:t>filed</a:t>
            </a:r>
            <a:r>
              <a:rPr sz="900" spc="-65" dirty="0">
                <a:latin typeface="Helvetica"/>
                <a:cs typeface="Helvetica"/>
              </a:rPr>
              <a:t> </a:t>
            </a:r>
            <a:r>
              <a:rPr sz="900" spc="-5" dirty="0">
                <a:latin typeface="Helvetica"/>
                <a:cs typeface="Helvetica"/>
              </a:rPr>
              <a:t>with</a:t>
            </a:r>
            <a:r>
              <a:rPr sz="900" spc="-65" dirty="0">
                <a:latin typeface="Helvetica"/>
                <a:cs typeface="Helvetica"/>
              </a:rPr>
              <a:t> </a:t>
            </a:r>
            <a:r>
              <a:rPr sz="900" spc="-5" dirty="0">
                <a:latin typeface="Helvetica"/>
                <a:cs typeface="Helvetica"/>
              </a:rPr>
              <a:t>the</a:t>
            </a:r>
            <a:r>
              <a:rPr sz="900" spc="-65" dirty="0">
                <a:latin typeface="Helvetica"/>
                <a:cs typeface="Helvetica"/>
              </a:rPr>
              <a:t> </a:t>
            </a:r>
            <a:r>
              <a:rPr sz="900" spc="-5" dirty="0">
                <a:latin typeface="Helvetica"/>
                <a:cs typeface="Helvetica"/>
              </a:rPr>
              <a:t>appropriate</a:t>
            </a:r>
            <a:r>
              <a:rPr sz="900" spc="-65" dirty="0">
                <a:latin typeface="Helvetica"/>
                <a:cs typeface="Helvetica"/>
              </a:rPr>
              <a:t> </a:t>
            </a:r>
            <a:r>
              <a:rPr sz="900" spc="-5" dirty="0">
                <a:latin typeface="Helvetica"/>
                <a:cs typeface="Helvetica"/>
              </a:rPr>
              <a:t>records</a:t>
            </a:r>
            <a:r>
              <a:rPr sz="900" spc="-65" dirty="0">
                <a:latin typeface="Helvetica"/>
                <a:cs typeface="Helvetica"/>
              </a:rPr>
              <a:t> </a:t>
            </a:r>
            <a:r>
              <a:rPr sz="900" spc="-10" dirty="0">
                <a:latin typeface="Helvetica"/>
                <a:cs typeface="Helvetica"/>
              </a:rPr>
              <a:t>administrator  </a:t>
            </a:r>
            <a:r>
              <a:rPr sz="900" spc="-5" dirty="0">
                <a:latin typeface="Helvetica"/>
                <a:cs typeface="Helvetica"/>
              </a:rPr>
              <a:t>not</a:t>
            </a:r>
            <a:r>
              <a:rPr sz="900" spc="-45" dirty="0">
                <a:latin typeface="Helvetica"/>
                <a:cs typeface="Helvetica"/>
              </a:rPr>
              <a:t> </a:t>
            </a:r>
            <a:r>
              <a:rPr sz="900" spc="-5" dirty="0">
                <a:latin typeface="Helvetica"/>
                <a:cs typeface="Helvetica"/>
              </a:rPr>
              <a:t>later</a:t>
            </a:r>
            <a:r>
              <a:rPr sz="900" spc="-45" dirty="0">
                <a:latin typeface="Helvetica"/>
                <a:cs typeface="Helvetica"/>
              </a:rPr>
              <a:t> </a:t>
            </a:r>
            <a:r>
              <a:rPr sz="900" spc="-5" dirty="0">
                <a:latin typeface="Helvetica"/>
                <a:cs typeface="Helvetica"/>
              </a:rPr>
              <a:t>than</a:t>
            </a:r>
            <a:r>
              <a:rPr sz="900" spc="-45" dirty="0">
                <a:latin typeface="Helvetica"/>
                <a:cs typeface="Helvetica"/>
              </a:rPr>
              <a:t> </a:t>
            </a:r>
            <a:r>
              <a:rPr sz="900" dirty="0">
                <a:latin typeface="Helvetica"/>
                <a:cs typeface="Helvetica"/>
              </a:rPr>
              <a:t>the</a:t>
            </a:r>
            <a:r>
              <a:rPr sz="900" spc="-45" dirty="0">
                <a:latin typeface="Helvetica"/>
                <a:cs typeface="Helvetica"/>
              </a:rPr>
              <a:t> </a:t>
            </a:r>
            <a:r>
              <a:rPr sz="900" spc="-5" dirty="0">
                <a:latin typeface="Helvetica"/>
                <a:cs typeface="Helvetica"/>
              </a:rPr>
              <a:t>seventh</a:t>
            </a:r>
            <a:r>
              <a:rPr sz="900" spc="-45" dirty="0">
                <a:latin typeface="Helvetica"/>
                <a:cs typeface="Helvetica"/>
              </a:rPr>
              <a:t> </a:t>
            </a:r>
            <a:r>
              <a:rPr sz="900" spc="-5" dirty="0">
                <a:latin typeface="Helvetica"/>
                <a:cs typeface="Helvetica"/>
              </a:rPr>
              <a:t>business</a:t>
            </a:r>
            <a:r>
              <a:rPr sz="900" spc="-45" dirty="0">
                <a:latin typeface="Helvetica"/>
                <a:cs typeface="Helvetica"/>
              </a:rPr>
              <a:t> </a:t>
            </a:r>
            <a:r>
              <a:rPr sz="900" spc="-5" dirty="0">
                <a:latin typeface="Helvetica"/>
                <a:cs typeface="Helvetica"/>
              </a:rPr>
              <a:t>day</a:t>
            </a:r>
            <a:r>
              <a:rPr sz="900" spc="-45" dirty="0">
                <a:latin typeface="Helvetica"/>
                <a:cs typeface="Helvetica"/>
              </a:rPr>
              <a:t> </a:t>
            </a:r>
            <a:r>
              <a:rPr sz="900" dirty="0">
                <a:latin typeface="Helvetica"/>
                <a:cs typeface="Helvetica"/>
              </a:rPr>
              <a:t>after</a:t>
            </a:r>
            <a:r>
              <a:rPr sz="900" spc="-45" dirty="0">
                <a:latin typeface="Helvetica"/>
                <a:cs typeface="Helvetica"/>
              </a:rPr>
              <a:t> </a:t>
            </a:r>
            <a:r>
              <a:rPr sz="900" dirty="0">
                <a:latin typeface="Helvetica"/>
                <a:cs typeface="Helvetica"/>
              </a:rPr>
              <a:t>the</a:t>
            </a:r>
            <a:r>
              <a:rPr sz="900" spc="-45" dirty="0">
                <a:latin typeface="Helvetica"/>
                <a:cs typeface="Helvetica"/>
              </a:rPr>
              <a:t> </a:t>
            </a:r>
            <a:r>
              <a:rPr sz="900" spc="-5" dirty="0">
                <a:latin typeface="Helvetica"/>
                <a:cs typeface="Helvetica"/>
              </a:rPr>
              <a:t>later</a:t>
            </a:r>
            <a:r>
              <a:rPr sz="900" spc="-45" dirty="0">
                <a:latin typeface="Helvetica"/>
                <a:cs typeface="Helvetica"/>
              </a:rPr>
              <a:t> </a:t>
            </a:r>
            <a:r>
              <a:rPr sz="900" dirty="0">
                <a:latin typeface="Helvetica"/>
                <a:cs typeface="Helvetica"/>
              </a:rPr>
              <a:t>of:</a:t>
            </a:r>
            <a:endParaRPr sz="900">
              <a:latin typeface="Helvetica"/>
              <a:cs typeface="Helvetica"/>
            </a:endParaRPr>
          </a:p>
          <a:p>
            <a:pPr marL="972819" indent="-204470">
              <a:lnSpc>
                <a:spcPct val="100000"/>
              </a:lnSpc>
              <a:buAutoNum type="arabicParenBoth"/>
              <a:tabLst>
                <a:tab pos="973455" algn="l"/>
              </a:tabLst>
            </a:pPr>
            <a:r>
              <a:rPr sz="900" dirty="0">
                <a:latin typeface="Helvetica"/>
                <a:cs typeface="Helvetica"/>
              </a:rPr>
              <a:t>the </a:t>
            </a:r>
            <a:r>
              <a:rPr sz="900" spc="-5" dirty="0">
                <a:latin typeface="Helvetica"/>
                <a:cs typeface="Helvetica"/>
              </a:rPr>
              <a:t>date </a:t>
            </a:r>
            <a:r>
              <a:rPr sz="900" dirty="0">
                <a:latin typeface="Helvetica"/>
                <a:cs typeface="Helvetica"/>
              </a:rPr>
              <a:t>that the</a:t>
            </a:r>
            <a:r>
              <a:rPr sz="900" spc="35" dirty="0">
                <a:latin typeface="Helvetica"/>
                <a:cs typeface="Helvetica"/>
              </a:rPr>
              <a:t> </a:t>
            </a:r>
            <a:r>
              <a:rPr sz="900" spc="-5" dirty="0">
                <a:latin typeface="Helvetica"/>
                <a:cs typeface="Helvetica"/>
              </a:rPr>
              <a:t>vendor:</a:t>
            </a:r>
            <a:endParaRPr sz="900">
              <a:latin typeface="Helvetica"/>
              <a:cs typeface="Helvetica"/>
            </a:endParaRPr>
          </a:p>
          <a:p>
            <a:pPr marL="1247140" marR="8890" lvl="1" algn="just">
              <a:lnSpc>
                <a:spcPct val="100000"/>
              </a:lnSpc>
              <a:buAutoNum type="alphaUcParenBoth"/>
              <a:tabLst>
                <a:tab pos="1461770" algn="l"/>
              </a:tabLst>
            </a:pPr>
            <a:r>
              <a:rPr sz="900" spc="-5" dirty="0">
                <a:latin typeface="Helvetica"/>
                <a:cs typeface="Helvetica"/>
              </a:rPr>
              <a:t>begins discussions or negotiations </a:t>
            </a:r>
            <a:r>
              <a:rPr sz="900" dirty="0">
                <a:latin typeface="Helvetica"/>
                <a:cs typeface="Helvetica"/>
              </a:rPr>
              <a:t>to </a:t>
            </a:r>
            <a:r>
              <a:rPr sz="900" spc="-5" dirty="0">
                <a:latin typeface="Helvetica"/>
                <a:cs typeface="Helvetica"/>
              </a:rPr>
              <a:t>enter into a </a:t>
            </a:r>
            <a:r>
              <a:rPr sz="900" dirty="0">
                <a:latin typeface="Helvetica"/>
                <a:cs typeface="Helvetica"/>
              </a:rPr>
              <a:t>contract </a:t>
            </a:r>
            <a:r>
              <a:rPr sz="900" spc="-5" dirty="0">
                <a:latin typeface="Helvetica"/>
                <a:cs typeface="Helvetica"/>
              </a:rPr>
              <a:t>with </a:t>
            </a:r>
            <a:r>
              <a:rPr sz="900" dirty="0">
                <a:latin typeface="Helvetica"/>
                <a:cs typeface="Helvetica"/>
              </a:rPr>
              <a:t>the </a:t>
            </a:r>
            <a:r>
              <a:rPr sz="900" spc="-5" dirty="0">
                <a:latin typeface="Helvetica"/>
                <a:cs typeface="Helvetica"/>
              </a:rPr>
              <a:t>local governmental  </a:t>
            </a:r>
            <a:r>
              <a:rPr sz="900" dirty="0">
                <a:latin typeface="Helvetica"/>
                <a:cs typeface="Helvetica"/>
              </a:rPr>
              <a:t>entity;</a:t>
            </a:r>
            <a:r>
              <a:rPr sz="900" spc="10" dirty="0">
                <a:latin typeface="Helvetica"/>
                <a:cs typeface="Helvetica"/>
              </a:rPr>
              <a:t> </a:t>
            </a:r>
            <a:r>
              <a:rPr sz="900" spc="-5" dirty="0">
                <a:latin typeface="Helvetica"/>
                <a:cs typeface="Helvetica"/>
              </a:rPr>
              <a:t>or</a:t>
            </a:r>
            <a:endParaRPr sz="900">
              <a:latin typeface="Helvetica"/>
              <a:cs typeface="Helvetica"/>
            </a:endParaRPr>
          </a:p>
          <a:p>
            <a:pPr marL="1247140" marR="8890" lvl="1" algn="just">
              <a:lnSpc>
                <a:spcPct val="100000"/>
              </a:lnSpc>
              <a:buAutoNum type="alphaUcParenBoth"/>
              <a:tabLst>
                <a:tab pos="1440180" algn="l"/>
              </a:tabLst>
            </a:pPr>
            <a:r>
              <a:rPr sz="900" spc="-15" dirty="0">
                <a:latin typeface="Helvetica"/>
                <a:cs typeface="Helvetica"/>
              </a:rPr>
              <a:t>submits</a:t>
            </a:r>
            <a:r>
              <a:rPr sz="900" spc="-90" dirty="0">
                <a:latin typeface="Helvetica"/>
                <a:cs typeface="Helvetica"/>
              </a:rPr>
              <a:t> </a:t>
            </a:r>
            <a:r>
              <a:rPr sz="900" spc="-10" dirty="0">
                <a:latin typeface="Helvetica"/>
                <a:cs typeface="Helvetica"/>
              </a:rPr>
              <a:t>to</a:t>
            </a:r>
            <a:r>
              <a:rPr sz="900" spc="-90" dirty="0">
                <a:latin typeface="Helvetica"/>
                <a:cs typeface="Helvetica"/>
              </a:rPr>
              <a:t> </a:t>
            </a:r>
            <a:r>
              <a:rPr sz="900" spc="-15" dirty="0">
                <a:latin typeface="Helvetica"/>
                <a:cs typeface="Helvetica"/>
              </a:rPr>
              <a:t>the</a:t>
            </a:r>
            <a:r>
              <a:rPr sz="900" spc="-90" dirty="0">
                <a:latin typeface="Helvetica"/>
                <a:cs typeface="Helvetica"/>
              </a:rPr>
              <a:t> </a:t>
            </a:r>
            <a:r>
              <a:rPr sz="900" spc="-15" dirty="0">
                <a:latin typeface="Helvetica"/>
                <a:cs typeface="Helvetica"/>
              </a:rPr>
              <a:t>local</a:t>
            </a:r>
            <a:r>
              <a:rPr sz="900" spc="-90" dirty="0">
                <a:latin typeface="Helvetica"/>
                <a:cs typeface="Helvetica"/>
              </a:rPr>
              <a:t> </a:t>
            </a:r>
            <a:r>
              <a:rPr sz="900" spc="-15" dirty="0">
                <a:latin typeface="Helvetica"/>
                <a:cs typeface="Helvetica"/>
              </a:rPr>
              <a:t>governmental</a:t>
            </a:r>
            <a:r>
              <a:rPr sz="900" spc="-85" dirty="0">
                <a:latin typeface="Helvetica"/>
                <a:cs typeface="Helvetica"/>
              </a:rPr>
              <a:t> </a:t>
            </a:r>
            <a:r>
              <a:rPr sz="900" spc="-15" dirty="0">
                <a:latin typeface="Helvetica"/>
                <a:cs typeface="Helvetica"/>
              </a:rPr>
              <a:t>entity</a:t>
            </a:r>
            <a:r>
              <a:rPr sz="900" spc="-90" dirty="0">
                <a:latin typeface="Helvetica"/>
                <a:cs typeface="Helvetica"/>
              </a:rPr>
              <a:t> </a:t>
            </a:r>
            <a:r>
              <a:rPr sz="900" spc="-10" dirty="0">
                <a:latin typeface="Helvetica"/>
                <a:cs typeface="Helvetica"/>
              </a:rPr>
              <a:t>an</a:t>
            </a:r>
            <a:r>
              <a:rPr sz="900" spc="-90" dirty="0">
                <a:latin typeface="Helvetica"/>
                <a:cs typeface="Helvetica"/>
              </a:rPr>
              <a:t> </a:t>
            </a:r>
            <a:r>
              <a:rPr sz="900" spc="-15" dirty="0">
                <a:latin typeface="Helvetica"/>
                <a:cs typeface="Helvetica"/>
              </a:rPr>
              <a:t>application,</a:t>
            </a:r>
            <a:r>
              <a:rPr sz="900" spc="-90" dirty="0">
                <a:latin typeface="Helvetica"/>
                <a:cs typeface="Helvetica"/>
              </a:rPr>
              <a:t> </a:t>
            </a:r>
            <a:r>
              <a:rPr sz="900" spc="-15" dirty="0">
                <a:latin typeface="Helvetica"/>
                <a:cs typeface="Helvetica"/>
              </a:rPr>
              <a:t>response</a:t>
            </a:r>
            <a:r>
              <a:rPr sz="900" spc="-90" dirty="0">
                <a:latin typeface="Helvetica"/>
                <a:cs typeface="Helvetica"/>
              </a:rPr>
              <a:t> </a:t>
            </a:r>
            <a:r>
              <a:rPr sz="900" spc="-10" dirty="0">
                <a:latin typeface="Helvetica"/>
                <a:cs typeface="Helvetica"/>
              </a:rPr>
              <a:t>to</a:t>
            </a:r>
            <a:r>
              <a:rPr sz="900" spc="-90" dirty="0">
                <a:latin typeface="Helvetica"/>
                <a:cs typeface="Helvetica"/>
              </a:rPr>
              <a:t> </a:t>
            </a:r>
            <a:r>
              <a:rPr sz="900" spc="-5" dirty="0">
                <a:latin typeface="Helvetica"/>
                <a:cs typeface="Helvetica"/>
              </a:rPr>
              <a:t>a</a:t>
            </a:r>
            <a:r>
              <a:rPr sz="900" spc="-90" dirty="0">
                <a:latin typeface="Helvetica"/>
                <a:cs typeface="Helvetica"/>
              </a:rPr>
              <a:t> </a:t>
            </a:r>
            <a:r>
              <a:rPr sz="900" spc="-15" dirty="0">
                <a:latin typeface="Helvetica"/>
                <a:cs typeface="Helvetica"/>
              </a:rPr>
              <a:t>request</a:t>
            </a:r>
            <a:r>
              <a:rPr sz="900" spc="-85" dirty="0">
                <a:latin typeface="Helvetica"/>
                <a:cs typeface="Helvetica"/>
              </a:rPr>
              <a:t> </a:t>
            </a:r>
            <a:r>
              <a:rPr sz="900" spc="-10" dirty="0">
                <a:latin typeface="Helvetica"/>
                <a:cs typeface="Helvetica"/>
              </a:rPr>
              <a:t>for</a:t>
            </a:r>
            <a:r>
              <a:rPr sz="900" spc="-90" dirty="0">
                <a:latin typeface="Helvetica"/>
                <a:cs typeface="Helvetica"/>
              </a:rPr>
              <a:t> </a:t>
            </a:r>
            <a:r>
              <a:rPr sz="900" spc="-15" dirty="0">
                <a:latin typeface="Helvetica"/>
                <a:cs typeface="Helvetica"/>
              </a:rPr>
              <a:t>proposals  </a:t>
            </a:r>
            <a:r>
              <a:rPr sz="900" spc="-5" dirty="0">
                <a:latin typeface="Helvetica"/>
                <a:cs typeface="Helvetica"/>
              </a:rPr>
              <a:t>or bids, correspondence, or another writing related </a:t>
            </a:r>
            <a:r>
              <a:rPr sz="900" dirty="0">
                <a:latin typeface="Helvetica"/>
                <a:cs typeface="Helvetica"/>
              </a:rPr>
              <a:t>to </a:t>
            </a:r>
            <a:r>
              <a:rPr sz="900" spc="-5" dirty="0">
                <a:latin typeface="Helvetica"/>
                <a:cs typeface="Helvetica"/>
              </a:rPr>
              <a:t>a potential </a:t>
            </a:r>
            <a:r>
              <a:rPr sz="900" dirty="0">
                <a:latin typeface="Helvetica"/>
                <a:cs typeface="Helvetica"/>
              </a:rPr>
              <a:t>contract </a:t>
            </a:r>
            <a:r>
              <a:rPr sz="900" spc="-5" dirty="0">
                <a:latin typeface="Helvetica"/>
                <a:cs typeface="Helvetica"/>
              </a:rPr>
              <a:t>with </a:t>
            </a:r>
            <a:r>
              <a:rPr sz="900" dirty="0">
                <a:latin typeface="Helvetica"/>
                <a:cs typeface="Helvetica"/>
              </a:rPr>
              <a:t>the </a:t>
            </a:r>
            <a:r>
              <a:rPr sz="900" spc="-5" dirty="0">
                <a:latin typeface="Helvetica"/>
                <a:cs typeface="Helvetica"/>
              </a:rPr>
              <a:t>local  </a:t>
            </a:r>
            <a:r>
              <a:rPr sz="900" spc="-10" dirty="0">
                <a:latin typeface="Helvetica"/>
                <a:cs typeface="Helvetica"/>
              </a:rPr>
              <a:t>governmental entity;</a:t>
            </a:r>
            <a:r>
              <a:rPr sz="900" spc="-145" dirty="0">
                <a:latin typeface="Helvetica"/>
                <a:cs typeface="Helvetica"/>
              </a:rPr>
              <a:t> </a:t>
            </a:r>
            <a:r>
              <a:rPr sz="900" spc="-15" dirty="0">
                <a:latin typeface="Helvetica"/>
                <a:cs typeface="Helvetica"/>
              </a:rPr>
              <a:t>or</a:t>
            </a:r>
            <a:endParaRPr sz="900">
              <a:latin typeface="Helvetica"/>
              <a:cs typeface="Helvetica"/>
            </a:endParaRPr>
          </a:p>
          <a:p>
            <a:pPr marL="952500" indent="-201295">
              <a:lnSpc>
                <a:spcPct val="100000"/>
              </a:lnSpc>
              <a:buAutoNum type="arabicParenBoth"/>
              <a:tabLst>
                <a:tab pos="953135" algn="l"/>
              </a:tabLst>
            </a:pPr>
            <a:r>
              <a:rPr sz="900" dirty="0">
                <a:latin typeface="Helvetica"/>
                <a:cs typeface="Helvetica"/>
              </a:rPr>
              <a:t>the </a:t>
            </a:r>
            <a:r>
              <a:rPr sz="900" spc="-5" dirty="0">
                <a:latin typeface="Helvetica"/>
                <a:cs typeface="Helvetica"/>
              </a:rPr>
              <a:t>date </a:t>
            </a:r>
            <a:r>
              <a:rPr sz="900" dirty="0">
                <a:latin typeface="Helvetica"/>
                <a:cs typeface="Helvetica"/>
              </a:rPr>
              <a:t>the </a:t>
            </a:r>
            <a:r>
              <a:rPr sz="900" spc="-5" dirty="0">
                <a:latin typeface="Helvetica"/>
                <a:cs typeface="Helvetica"/>
              </a:rPr>
              <a:t>vendor becomes</a:t>
            </a:r>
            <a:r>
              <a:rPr sz="900" spc="-60" dirty="0">
                <a:latin typeface="Helvetica"/>
                <a:cs typeface="Helvetica"/>
              </a:rPr>
              <a:t> </a:t>
            </a:r>
            <a:r>
              <a:rPr sz="900" spc="-5" dirty="0">
                <a:latin typeface="Helvetica"/>
                <a:cs typeface="Helvetica"/>
              </a:rPr>
              <a:t>aware:</a:t>
            </a:r>
            <a:endParaRPr sz="900">
              <a:latin typeface="Helvetica"/>
              <a:cs typeface="Helvetica"/>
            </a:endParaRPr>
          </a:p>
          <a:p>
            <a:pPr marL="1247140" marR="9525" lvl="1" algn="just">
              <a:lnSpc>
                <a:spcPct val="100000"/>
              </a:lnSpc>
              <a:buAutoNum type="alphaUcParenBoth"/>
              <a:tabLst>
                <a:tab pos="1471295" algn="l"/>
              </a:tabLst>
            </a:pPr>
            <a:r>
              <a:rPr sz="900" dirty="0">
                <a:latin typeface="Helvetica"/>
                <a:cs typeface="Helvetica"/>
              </a:rPr>
              <a:t>of </a:t>
            </a:r>
            <a:r>
              <a:rPr sz="900" spc="-5" dirty="0">
                <a:latin typeface="Helvetica"/>
                <a:cs typeface="Helvetica"/>
              </a:rPr>
              <a:t>an employment or other business relationship with a local government </a:t>
            </a:r>
            <a:r>
              <a:rPr sz="900" spc="-10" dirty="0">
                <a:latin typeface="Helvetica"/>
                <a:cs typeface="Helvetica"/>
              </a:rPr>
              <a:t>officer, </a:t>
            </a:r>
            <a:r>
              <a:rPr sz="900" spc="-5" dirty="0">
                <a:latin typeface="Helvetica"/>
                <a:cs typeface="Helvetica"/>
              </a:rPr>
              <a:t>or a  family</a:t>
            </a:r>
            <a:r>
              <a:rPr sz="900" spc="-55" dirty="0">
                <a:latin typeface="Helvetica"/>
                <a:cs typeface="Helvetica"/>
              </a:rPr>
              <a:t> </a:t>
            </a:r>
            <a:r>
              <a:rPr sz="900" spc="-5" dirty="0">
                <a:latin typeface="Helvetica"/>
                <a:cs typeface="Helvetica"/>
              </a:rPr>
              <a:t>member</a:t>
            </a:r>
            <a:r>
              <a:rPr sz="900" spc="-55" dirty="0">
                <a:latin typeface="Helvetica"/>
                <a:cs typeface="Helvetica"/>
              </a:rPr>
              <a:t> </a:t>
            </a:r>
            <a:r>
              <a:rPr sz="900" dirty="0">
                <a:latin typeface="Helvetica"/>
                <a:cs typeface="Helvetica"/>
              </a:rPr>
              <a:t>of</a:t>
            </a:r>
            <a:r>
              <a:rPr sz="900" spc="-55" dirty="0">
                <a:latin typeface="Helvetica"/>
                <a:cs typeface="Helvetica"/>
              </a:rPr>
              <a:t> </a:t>
            </a:r>
            <a:r>
              <a:rPr sz="900" dirty="0">
                <a:latin typeface="Helvetica"/>
                <a:cs typeface="Helvetica"/>
              </a:rPr>
              <a:t>the</a:t>
            </a:r>
            <a:r>
              <a:rPr sz="900" spc="-55" dirty="0">
                <a:latin typeface="Helvetica"/>
                <a:cs typeface="Helvetica"/>
              </a:rPr>
              <a:t> </a:t>
            </a:r>
            <a:r>
              <a:rPr sz="900" spc="-10" dirty="0">
                <a:latin typeface="Helvetica"/>
                <a:cs typeface="Helvetica"/>
              </a:rPr>
              <a:t>officer,</a:t>
            </a:r>
            <a:r>
              <a:rPr sz="900" spc="-55" dirty="0">
                <a:latin typeface="Helvetica"/>
                <a:cs typeface="Helvetica"/>
              </a:rPr>
              <a:t> </a:t>
            </a:r>
            <a:r>
              <a:rPr sz="900" spc="-5" dirty="0">
                <a:latin typeface="Helvetica"/>
                <a:cs typeface="Helvetica"/>
              </a:rPr>
              <a:t>described</a:t>
            </a:r>
            <a:r>
              <a:rPr sz="900" spc="-55" dirty="0">
                <a:latin typeface="Helvetica"/>
                <a:cs typeface="Helvetica"/>
              </a:rPr>
              <a:t> </a:t>
            </a:r>
            <a:r>
              <a:rPr sz="900" spc="-5" dirty="0">
                <a:latin typeface="Helvetica"/>
                <a:cs typeface="Helvetica"/>
              </a:rPr>
              <a:t>by</a:t>
            </a:r>
            <a:r>
              <a:rPr sz="900" spc="-55" dirty="0">
                <a:latin typeface="Helvetica"/>
                <a:cs typeface="Helvetica"/>
              </a:rPr>
              <a:t> </a:t>
            </a:r>
            <a:r>
              <a:rPr sz="900" spc="-5" dirty="0">
                <a:latin typeface="Helvetica"/>
                <a:cs typeface="Helvetica"/>
              </a:rPr>
              <a:t>Subsection</a:t>
            </a:r>
            <a:r>
              <a:rPr sz="900" spc="-55" dirty="0">
                <a:latin typeface="Helvetica"/>
                <a:cs typeface="Helvetica"/>
              </a:rPr>
              <a:t> </a:t>
            </a:r>
            <a:r>
              <a:rPr sz="900" dirty="0">
                <a:latin typeface="Helvetica"/>
                <a:cs typeface="Helvetica"/>
              </a:rPr>
              <a:t>(a);</a:t>
            </a:r>
            <a:endParaRPr sz="900">
              <a:latin typeface="Helvetica"/>
              <a:cs typeface="Helvetica"/>
            </a:endParaRPr>
          </a:p>
          <a:p>
            <a:pPr marL="1450340" lvl="1" indent="-203200" algn="just">
              <a:lnSpc>
                <a:spcPct val="100000"/>
              </a:lnSpc>
              <a:buAutoNum type="alphaUcParenBoth"/>
              <a:tabLst>
                <a:tab pos="1450975" algn="l"/>
              </a:tabLst>
            </a:pPr>
            <a:r>
              <a:rPr sz="900" dirty="0">
                <a:latin typeface="Helvetica"/>
                <a:cs typeface="Helvetica"/>
              </a:rPr>
              <a:t>that</a:t>
            </a:r>
            <a:r>
              <a:rPr sz="900" spc="-55" dirty="0">
                <a:latin typeface="Helvetica"/>
                <a:cs typeface="Helvetica"/>
              </a:rPr>
              <a:t> </a:t>
            </a:r>
            <a:r>
              <a:rPr sz="900" dirty="0">
                <a:latin typeface="Helvetica"/>
                <a:cs typeface="Helvetica"/>
              </a:rPr>
              <a:t>the</a:t>
            </a:r>
            <a:r>
              <a:rPr sz="900" spc="-55" dirty="0">
                <a:latin typeface="Helvetica"/>
                <a:cs typeface="Helvetica"/>
              </a:rPr>
              <a:t> </a:t>
            </a:r>
            <a:r>
              <a:rPr sz="900" spc="-5" dirty="0">
                <a:latin typeface="Helvetica"/>
                <a:cs typeface="Helvetica"/>
              </a:rPr>
              <a:t>vendor</a:t>
            </a:r>
            <a:r>
              <a:rPr sz="900" spc="-55" dirty="0">
                <a:latin typeface="Helvetica"/>
                <a:cs typeface="Helvetica"/>
              </a:rPr>
              <a:t> </a:t>
            </a:r>
            <a:r>
              <a:rPr sz="900" spc="-5" dirty="0">
                <a:latin typeface="Helvetica"/>
                <a:cs typeface="Helvetica"/>
              </a:rPr>
              <a:t>has</a:t>
            </a:r>
            <a:r>
              <a:rPr sz="900" spc="-55" dirty="0">
                <a:latin typeface="Helvetica"/>
                <a:cs typeface="Helvetica"/>
              </a:rPr>
              <a:t> </a:t>
            </a:r>
            <a:r>
              <a:rPr sz="900" spc="-5" dirty="0">
                <a:latin typeface="Helvetica"/>
                <a:cs typeface="Helvetica"/>
              </a:rPr>
              <a:t>given</a:t>
            </a:r>
            <a:r>
              <a:rPr sz="900" spc="-55" dirty="0">
                <a:latin typeface="Helvetica"/>
                <a:cs typeface="Helvetica"/>
              </a:rPr>
              <a:t> </a:t>
            </a:r>
            <a:r>
              <a:rPr sz="900" spc="-5" dirty="0">
                <a:latin typeface="Helvetica"/>
                <a:cs typeface="Helvetica"/>
              </a:rPr>
              <a:t>one</a:t>
            </a:r>
            <a:r>
              <a:rPr sz="900" spc="-55" dirty="0">
                <a:latin typeface="Helvetica"/>
                <a:cs typeface="Helvetica"/>
              </a:rPr>
              <a:t> </a:t>
            </a:r>
            <a:r>
              <a:rPr sz="900" spc="-5" dirty="0">
                <a:latin typeface="Helvetica"/>
                <a:cs typeface="Helvetica"/>
              </a:rPr>
              <a:t>or</a:t>
            </a:r>
            <a:r>
              <a:rPr sz="900" spc="-55" dirty="0">
                <a:latin typeface="Helvetica"/>
                <a:cs typeface="Helvetica"/>
              </a:rPr>
              <a:t> </a:t>
            </a:r>
            <a:r>
              <a:rPr sz="900" spc="-5" dirty="0">
                <a:latin typeface="Helvetica"/>
                <a:cs typeface="Helvetica"/>
              </a:rPr>
              <a:t>more</a:t>
            </a:r>
            <a:r>
              <a:rPr sz="900" spc="-55" dirty="0">
                <a:latin typeface="Helvetica"/>
                <a:cs typeface="Helvetica"/>
              </a:rPr>
              <a:t> </a:t>
            </a:r>
            <a:r>
              <a:rPr sz="900" dirty="0">
                <a:latin typeface="Helvetica"/>
                <a:cs typeface="Helvetica"/>
              </a:rPr>
              <a:t>gifts</a:t>
            </a:r>
            <a:r>
              <a:rPr sz="900" spc="-55" dirty="0">
                <a:latin typeface="Helvetica"/>
                <a:cs typeface="Helvetica"/>
              </a:rPr>
              <a:t> </a:t>
            </a:r>
            <a:r>
              <a:rPr sz="900" spc="-5" dirty="0">
                <a:latin typeface="Helvetica"/>
                <a:cs typeface="Helvetica"/>
              </a:rPr>
              <a:t>described</a:t>
            </a:r>
            <a:r>
              <a:rPr sz="900" spc="-55" dirty="0">
                <a:latin typeface="Helvetica"/>
                <a:cs typeface="Helvetica"/>
              </a:rPr>
              <a:t> </a:t>
            </a:r>
            <a:r>
              <a:rPr sz="900" spc="-5" dirty="0">
                <a:latin typeface="Helvetica"/>
                <a:cs typeface="Helvetica"/>
              </a:rPr>
              <a:t>by</a:t>
            </a:r>
            <a:r>
              <a:rPr sz="900" spc="-55" dirty="0">
                <a:latin typeface="Helvetica"/>
                <a:cs typeface="Helvetica"/>
              </a:rPr>
              <a:t> </a:t>
            </a:r>
            <a:r>
              <a:rPr sz="900" spc="-5" dirty="0">
                <a:latin typeface="Helvetica"/>
                <a:cs typeface="Helvetica"/>
              </a:rPr>
              <a:t>Subsection</a:t>
            </a:r>
            <a:r>
              <a:rPr sz="900" spc="-55" dirty="0">
                <a:latin typeface="Helvetica"/>
                <a:cs typeface="Helvetica"/>
              </a:rPr>
              <a:t> </a:t>
            </a:r>
            <a:r>
              <a:rPr sz="900" dirty="0">
                <a:latin typeface="Helvetica"/>
                <a:cs typeface="Helvetica"/>
              </a:rPr>
              <a:t>(a);</a:t>
            </a:r>
            <a:r>
              <a:rPr sz="900" spc="-55" dirty="0">
                <a:latin typeface="Helvetica"/>
                <a:cs typeface="Helvetica"/>
              </a:rPr>
              <a:t> </a:t>
            </a:r>
            <a:r>
              <a:rPr sz="900" spc="-5" dirty="0">
                <a:latin typeface="Helvetica"/>
                <a:cs typeface="Helvetica"/>
              </a:rPr>
              <a:t>or</a:t>
            </a:r>
            <a:endParaRPr sz="900">
              <a:latin typeface="Helvetica"/>
              <a:cs typeface="Helvetica"/>
            </a:endParaRPr>
          </a:p>
          <a:p>
            <a:pPr marL="1454785" lvl="1" indent="-207645" algn="just">
              <a:lnSpc>
                <a:spcPct val="100000"/>
              </a:lnSpc>
              <a:buAutoNum type="alphaUcParenBoth"/>
              <a:tabLst>
                <a:tab pos="1455420" algn="l"/>
              </a:tabLst>
            </a:pPr>
            <a:r>
              <a:rPr sz="900" dirty="0">
                <a:latin typeface="Helvetica"/>
                <a:cs typeface="Helvetica"/>
              </a:rPr>
              <a:t>of</a:t>
            </a:r>
            <a:r>
              <a:rPr sz="900" spc="-60" dirty="0">
                <a:latin typeface="Helvetica"/>
                <a:cs typeface="Helvetica"/>
              </a:rPr>
              <a:t> </a:t>
            </a:r>
            <a:r>
              <a:rPr sz="900" spc="-5" dirty="0">
                <a:latin typeface="Helvetica"/>
                <a:cs typeface="Helvetica"/>
              </a:rPr>
              <a:t>a</a:t>
            </a:r>
            <a:r>
              <a:rPr sz="900" spc="-60" dirty="0">
                <a:latin typeface="Helvetica"/>
                <a:cs typeface="Helvetica"/>
              </a:rPr>
              <a:t> </a:t>
            </a:r>
            <a:r>
              <a:rPr sz="900" spc="-5" dirty="0">
                <a:latin typeface="Helvetica"/>
                <a:cs typeface="Helvetica"/>
              </a:rPr>
              <a:t>family</a:t>
            </a:r>
            <a:r>
              <a:rPr sz="900" spc="-60" dirty="0">
                <a:latin typeface="Helvetica"/>
                <a:cs typeface="Helvetica"/>
              </a:rPr>
              <a:t> </a:t>
            </a:r>
            <a:r>
              <a:rPr sz="900" spc="-5" dirty="0">
                <a:latin typeface="Helvetica"/>
                <a:cs typeface="Helvetica"/>
              </a:rPr>
              <a:t>relationship</a:t>
            </a:r>
            <a:r>
              <a:rPr sz="900" spc="-60" dirty="0">
                <a:latin typeface="Helvetica"/>
                <a:cs typeface="Helvetica"/>
              </a:rPr>
              <a:t> </a:t>
            </a:r>
            <a:r>
              <a:rPr sz="900" spc="-5" dirty="0">
                <a:latin typeface="Helvetica"/>
                <a:cs typeface="Helvetica"/>
              </a:rPr>
              <a:t>with</a:t>
            </a:r>
            <a:r>
              <a:rPr sz="900" spc="-60" dirty="0">
                <a:latin typeface="Helvetica"/>
                <a:cs typeface="Helvetica"/>
              </a:rPr>
              <a:t> </a:t>
            </a:r>
            <a:r>
              <a:rPr sz="900" spc="-5" dirty="0">
                <a:latin typeface="Helvetica"/>
                <a:cs typeface="Helvetica"/>
              </a:rPr>
              <a:t>a</a:t>
            </a:r>
            <a:r>
              <a:rPr sz="900" spc="-60" dirty="0">
                <a:latin typeface="Helvetica"/>
                <a:cs typeface="Helvetica"/>
              </a:rPr>
              <a:t> </a:t>
            </a:r>
            <a:r>
              <a:rPr sz="900" spc="-5" dirty="0">
                <a:latin typeface="Helvetica"/>
                <a:cs typeface="Helvetica"/>
              </a:rPr>
              <a:t>local</a:t>
            </a:r>
            <a:r>
              <a:rPr sz="900" spc="-60" dirty="0">
                <a:latin typeface="Helvetica"/>
                <a:cs typeface="Helvetica"/>
              </a:rPr>
              <a:t> </a:t>
            </a:r>
            <a:r>
              <a:rPr sz="900" spc="-5" dirty="0">
                <a:latin typeface="Helvetica"/>
                <a:cs typeface="Helvetica"/>
              </a:rPr>
              <a:t>government</a:t>
            </a:r>
            <a:r>
              <a:rPr sz="900" spc="-60" dirty="0">
                <a:latin typeface="Helvetica"/>
                <a:cs typeface="Helvetica"/>
              </a:rPr>
              <a:t> </a:t>
            </a:r>
            <a:r>
              <a:rPr sz="900" spc="-10" dirty="0">
                <a:latin typeface="Helvetica"/>
                <a:cs typeface="Helvetica"/>
              </a:rPr>
              <a:t>officer.</a:t>
            </a:r>
            <a:endParaRPr sz="900">
              <a:latin typeface="Helvetica"/>
              <a:cs typeface="Helvetica"/>
            </a:endParaRPr>
          </a:p>
        </p:txBody>
      </p:sp>
      <p:sp>
        <p:nvSpPr>
          <p:cNvPr id="7" name="object 7"/>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38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39</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54405" y="860711"/>
            <a:ext cx="6656705" cy="5886450"/>
          </a:xfrm>
          <a:prstGeom prst="rect">
            <a:avLst/>
          </a:prstGeom>
        </p:spPr>
        <p:txBody>
          <a:bodyPr vert="horz" wrap="square" lIns="0" tIns="12700" rIns="0" bIns="0" rtlCol="0">
            <a:spAutoFit/>
          </a:bodyPr>
          <a:lstStyle/>
          <a:p>
            <a:pPr algn="ctr">
              <a:lnSpc>
                <a:spcPct val="100000"/>
              </a:lnSpc>
              <a:spcBef>
                <a:spcPts val="100"/>
              </a:spcBef>
            </a:pPr>
            <a:r>
              <a:rPr sz="1000" b="1" spc="-5" dirty="0">
                <a:solidFill>
                  <a:srgbClr val="231F20"/>
                </a:solidFill>
                <a:latin typeface="Times New Roman"/>
                <a:cs typeface="Times New Roman"/>
              </a:rPr>
              <a:t>Attachment</a:t>
            </a:r>
            <a:r>
              <a:rPr sz="1000" b="1" spc="-10" dirty="0">
                <a:solidFill>
                  <a:srgbClr val="231F20"/>
                </a:solidFill>
                <a:latin typeface="Times New Roman"/>
                <a:cs typeface="Times New Roman"/>
              </a:rPr>
              <a:t> </a:t>
            </a:r>
            <a:r>
              <a:rPr sz="1000" b="1" dirty="0">
                <a:solidFill>
                  <a:srgbClr val="231F20"/>
                </a:solidFill>
                <a:latin typeface="Times New Roman"/>
                <a:cs typeface="Times New Roman"/>
              </a:rPr>
              <a:t>C</a:t>
            </a:r>
            <a:endParaRPr sz="1000">
              <a:latin typeface="Times New Roman"/>
              <a:cs typeface="Times New Roman"/>
            </a:endParaRPr>
          </a:p>
          <a:p>
            <a:pPr marL="3175" algn="ctr">
              <a:lnSpc>
                <a:spcPct val="100000"/>
              </a:lnSpc>
              <a:spcBef>
                <a:spcPts val="950"/>
              </a:spcBef>
            </a:pPr>
            <a:r>
              <a:rPr sz="1000" b="1" spc="-15" dirty="0">
                <a:solidFill>
                  <a:srgbClr val="231F20"/>
                </a:solidFill>
                <a:latin typeface="Times New Roman"/>
                <a:cs typeface="Times New Roman"/>
              </a:rPr>
              <a:t>CERTIFICATE </a:t>
            </a:r>
            <a:r>
              <a:rPr sz="1000" b="1" dirty="0">
                <a:solidFill>
                  <a:srgbClr val="231F20"/>
                </a:solidFill>
                <a:latin typeface="Times New Roman"/>
                <a:cs typeface="Times New Roman"/>
              </a:rPr>
              <a:t>OF</a:t>
            </a:r>
            <a:r>
              <a:rPr sz="1000" b="1" spc="-30" dirty="0">
                <a:solidFill>
                  <a:srgbClr val="231F20"/>
                </a:solidFill>
                <a:latin typeface="Times New Roman"/>
                <a:cs typeface="Times New Roman"/>
              </a:rPr>
              <a:t> </a:t>
            </a:r>
            <a:r>
              <a:rPr sz="1000" b="1" spc="-20" dirty="0">
                <a:solidFill>
                  <a:srgbClr val="231F20"/>
                </a:solidFill>
                <a:latin typeface="Times New Roman"/>
                <a:cs typeface="Times New Roman"/>
              </a:rPr>
              <a:t>SECRETARY</a:t>
            </a:r>
            <a:endParaRPr sz="1000">
              <a:latin typeface="Times New Roman"/>
              <a:cs typeface="Times New Roman"/>
            </a:endParaRPr>
          </a:p>
          <a:p>
            <a:pPr algn="ctr">
              <a:lnSpc>
                <a:spcPct val="100000"/>
              </a:lnSpc>
              <a:spcBef>
                <a:spcPts val="950"/>
              </a:spcBef>
            </a:pPr>
            <a:r>
              <a:rPr sz="1000" spc="-5" dirty="0">
                <a:solidFill>
                  <a:srgbClr val="231F20"/>
                </a:solidFill>
                <a:latin typeface="Times New Roman"/>
                <a:cs typeface="Times New Roman"/>
              </a:rPr>
              <a:t>(Required for </a:t>
            </a:r>
            <a:r>
              <a:rPr sz="1000" dirty="0">
                <a:solidFill>
                  <a:srgbClr val="231F20"/>
                </a:solidFill>
                <a:latin typeface="Times New Roman"/>
                <a:cs typeface="Times New Roman"/>
              </a:rPr>
              <a:t>bidders </a:t>
            </a:r>
            <a:r>
              <a:rPr sz="1000" spc="-5" dirty="0">
                <a:solidFill>
                  <a:srgbClr val="231F20"/>
                </a:solidFill>
                <a:latin typeface="Times New Roman"/>
                <a:cs typeface="Times New Roman"/>
              </a:rPr>
              <a:t>which </a:t>
            </a:r>
            <a:r>
              <a:rPr sz="1000" dirty="0">
                <a:solidFill>
                  <a:srgbClr val="231F20"/>
                </a:solidFill>
                <a:latin typeface="Times New Roman"/>
                <a:cs typeface="Times New Roman"/>
              </a:rPr>
              <a:t>are corporations)</a:t>
            </a:r>
            <a:endParaRPr sz="1000">
              <a:latin typeface="Times New Roman"/>
              <a:cs typeface="Times New Roman"/>
            </a:endParaRPr>
          </a:p>
          <a:p>
            <a:pPr>
              <a:lnSpc>
                <a:spcPct val="100000"/>
              </a:lnSpc>
              <a:spcBef>
                <a:spcPts val="20"/>
              </a:spcBef>
            </a:pPr>
            <a:endParaRPr sz="850">
              <a:latin typeface="Times New Roman"/>
              <a:cs typeface="Times New Roman"/>
            </a:endParaRPr>
          </a:p>
          <a:p>
            <a:pPr marL="12700" algn="just">
              <a:lnSpc>
                <a:spcPct val="100000"/>
              </a:lnSpc>
            </a:pPr>
            <a:r>
              <a:rPr sz="1000" dirty="0">
                <a:solidFill>
                  <a:srgbClr val="231F20"/>
                </a:solidFill>
                <a:latin typeface="Times New Roman"/>
                <a:cs typeface="Times New Roman"/>
              </a:rPr>
              <a:t>I </a:t>
            </a:r>
            <a:r>
              <a:rPr sz="1000" spc="-10" dirty="0">
                <a:solidFill>
                  <a:srgbClr val="231F20"/>
                </a:solidFill>
                <a:latin typeface="Times New Roman"/>
                <a:cs typeface="Times New Roman"/>
              </a:rPr>
              <a:t>CERTIFY</a:t>
            </a:r>
            <a:r>
              <a:rPr sz="1000" spc="-45" dirty="0">
                <a:solidFill>
                  <a:srgbClr val="231F20"/>
                </a:solidFill>
                <a:latin typeface="Times New Roman"/>
                <a:cs typeface="Times New Roman"/>
              </a:rPr>
              <a:t> </a:t>
            </a:r>
            <a:r>
              <a:rPr sz="1000" dirty="0">
                <a:solidFill>
                  <a:srgbClr val="231F20"/>
                </a:solidFill>
                <a:latin typeface="Times New Roman"/>
                <a:cs typeface="Times New Roman"/>
              </a:rPr>
              <a:t>that:</a:t>
            </a:r>
            <a:endParaRPr sz="1000">
              <a:latin typeface="Times New Roman"/>
              <a:cs typeface="Times New Roman"/>
            </a:endParaRPr>
          </a:p>
          <a:p>
            <a:pPr marL="12700" algn="just">
              <a:lnSpc>
                <a:spcPct val="100000"/>
              </a:lnSpc>
              <a:tabLst>
                <a:tab pos="5073015" algn="l"/>
              </a:tabLst>
            </a:pPr>
            <a:r>
              <a:rPr sz="1000" dirty="0">
                <a:solidFill>
                  <a:srgbClr val="231F20"/>
                </a:solidFill>
                <a:latin typeface="Times New Roman"/>
                <a:cs typeface="Times New Roman"/>
              </a:rPr>
              <a:t>I am the duly </a:t>
            </a:r>
            <a:r>
              <a:rPr sz="1000" spc="-10" dirty="0">
                <a:solidFill>
                  <a:srgbClr val="231F20"/>
                </a:solidFill>
                <a:latin typeface="Times New Roman"/>
                <a:cs typeface="Times New Roman"/>
              </a:rPr>
              <a:t>qualified </a:t>
            </a:r>
            <a:r>
              <a:rPr sz="1000" dirty="0">
                <a:solidFill>
                  <a:srgbClr val="231F20"/>
                </a:solidFill>
                <a:latin typeface="Times New Roman"/>
                <a:cs typeface="Times New Roman"/>
              </a:rPr>
              <a:t>and acting</a:t>
            </a:r>
            <a:r>
              <a:rPr sz="1000" spc="30" dirty="0">
                <a:solidFill>
                  <a:srgbClr val="231F20"/>
                </a:solidFill>
                <a:latin typeface="Times New Roman"/>
                <a:cs typeface="Times New Roman"/>
              </a:rPr>
              <a:t> </a:t>
            </a:r>
            <a:r>
              <a:rPr sz="1000" spc="-5" dirty="0">
                <a:solidFill>
                  <a:srgbClr val="231F20"/>
                </a:solidFill>
                <a:latin typeface="Times New Roman"/>
                <a:cs typeface="Times New Roman"/>
              </a:rPr>
              <a:t>Secretary </a:t>
            </a:r>
            <a:r>
              <a:rPr sz="1000" dirty="0">
                <a:solidFill>
                  <a:srgbClr val="231F20"/>
                </a:solidFill>
                <a:latin typeface="Times New Roman"/>
                <a:cs typeface="Times New Roman"/>
              </a:rPr>
              <a:t>of</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a:t>
            </a:r>
            <a:endParaRPr sz="1000">
              <a:latin typeface="Times New Roman"/>
              <a:cs typeface="Times New Roman"/>
            </a:endParaRPr>
          </a:p>
          <a:p>
            <a:pPr marL="4127500">
              <a:lnSpc>
                <a:spcPct val="100000"/>
              </a:lnSpc>
            </a:pPr>
            <a:r>
              <a:rPr sz="1000" i="1" spc="-5" dirty="0">
                <a:solidFill>
                  <a:srgbClr val="231F20"/>
                </a:solidFill>
                <a:latin typeface="Times New Roman"/>
                <a:cs typeface="Times New Roman"/>
              </a:rPr>
              <a:t>[Name </a:t>
            </a:r>
            <a:r>
              <a:rPr sz="1000" i="1" dirty="0">
                <a:solidFill>
                  <a:srgbClr val="231F20"/>
                </a:solidFill>
                <a:latin typeface="Times New Roman"/>
                <a:cs typeface="Times New Roman"/>
              </a:rPr>
              <a:t>of</a:t>
            </a:r>
            <a:r>
              <a:rPr sz="1000" i="1" spc="-5" dirty="0">
                <a:solidFill>
                  <a:srgbClr val="231F20"/>
                </a:solidFill>
                <a:latin typeface="Times New Roman"/>
                <a:cs typeface="Times New Roman"/>
              </a:rPr>
              <a:t> </a:t>
            </a:r>
            <a:r>
              <a:rPr sz="1000" i="1" dirty="0">
                <a:solidFill>
                  <a:srgbClr val="231F20"/>
                </a:solidFill>
                <a:latin typeface="Times New Roman"/>
                <a:cs typeface="Times New Roman"/>
              </a:rPr>
              <a:t>Corporation]</a:t>
            </a:r>
            <a:endParaRPr sz="1000">
              <a:latin typeface="Times New Roman"/>
              <a:cs typeface="Times New Roman"/>
            </a:endParaRPr>
          </a:p>
          <a:p>
            <a:pPr>
              <a:lnSpc>
                <a:spcPct val="100000"/>
              </a:lnSpc>
              <a:spcBef>
                <a:spcPts val="50"/>
              </a:spcBef>
            </a:pPr>
            <a:endParaRPr sz="1000">
              <a:latin typeface="Times New Roman"/>
              <a:cs typeface="Times New Roman"/>
            </a:endParaRPr>
          </a:p>
          <a:p>
            <a:pPr marL="12700" algn="just">
              <a:lnSpc>
                <a:spcPct val="100000"/>
              </a:lnSpc>
              <a:tabLst>
                <a:tab pos="5041265" algn="l"/>
              </a:tabLst>
            </a:pPr>
            <a:r>
              <a:rPr sz="1000" dirty="0">
                <a:solidFill>
                  <a:srgbClr val="231F20"/>
                </a:solidFill>
                <a:latin typeface="Times New Roman"/>
                <a:cs typeface="Times New Roman"/>
              </a:rPr>
              <a:t>A duly </a:t>
            </a:r>
            <a:r>
              <a:rPr sz="1000" spc="-5" dirty="0">
                <a:solidFill>
                  <a:srgbClr val="231F20"/>
                </a:solidFill>
                <a:latin typeface="Times New Roman"/>
                <a:cs typeface="Times New Roman"/>
              </a:rPr>
              <a:t>organized </a:t>
            </a:r>
            <a:r>
              <a:rPr sz="1000" dirty="0">
                <a:solidFill>
                  <a:srgbClr val="231F20"/>
                </a:solidFill>
                <a:latin typeface="Times New Roman"/>
                <a:cs typeface="Times New Roman"/>
              </a:rPr>
              <a:t>and existing corporation of the</a:t>
            </a:r>
            <a:r>
              <a:rPr sz="1000" spc="-65" dirty="0">
                <a:solidFill>
                  <a:srgbClr val="231F20"/>
                </a:solidFill>
                <a:latin typeface="Times New Roman"/>
                <a:cs typeface="Times New Roman"/>
              </a:rPr>
              <a:t> </a:t>
            </a:r>
            <a:r>
              <a:rPr sz="1000" spc="-5" dirty="0">
                <a:solidFill>
                  <a:srgbClr val="231F20"/>
                </a:solidFill>
                <a:latin typeface="Times New Roman"/>
                <a:cs typeface="Times New Roman"/>
              </a:rPr>
              <a:t>State</a:t>
            </a:r>
            <a:r>
              <a:rPr sz="1000" spc="-10" dirty="0">
                <a:solidFill>
                  <a:srgbClr val="231F20"/>
                </a:solidFill>
                <a:latin typeface="Times New Roman"/>
                <a:cs typeface="Times New Roman"/>
              </a:rPr>
              <a:t> </a:t>
            </a:r>
            <a:r>
              <a:rPr sz="1000" spc="-5" dirty="0">
                <a:solidFill>
                  <a:srgbClr val="231F20"/>
                </a:solidFill>
                <a:latin typeface="Times New Roman"/>
                <a:cs typeface="Times New Roman"/>
              </a:rPr>
              <a:t>of</a:t>
            </a:r>
            <a:r>
              <a:rPr sz="1000" u="sng" spc="-5"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a:t>
            </a:r>
            <a:endParaRPr sz="1000">
              <a:latin typeface="Times New Roman"/>
              <a:cs typeface="Times New Roman"/>
            </a:endParaRPr>
          </a:p>
          <a:p>
            <a:pPr marL="4127500">
              <a:lnSpc>
                <a:spcPct val="100000"/>
              </a:lnSpc>
            </a:pPr>
            <a:r>
              <a:rPr sz="1000" i="1" spc="-5" dirty="0">
                <a:solidFill>
                  <a:srgbClr val="231F20"/>
                </a:solidFill>
                <a:latin typeface="Times New Roman"/>
                <a:cs typeface="Times New Roman"/>
              </a:rPr>
              <a:t>[Name </a:t>
            </a:r>
            <a:r>
              <a:rPr sz="1000" i="1" dirty="0">
                <a:solidFill>
                  <a:srgbClr val="231F20"/>
                </a:solidFill>
                <a:latin typeface="Times New Roman"/>
                <a:cs typeface="Times New Roman"/>
              </a:rPr>
              <a:t>of</a:t>
            </a:r>
            <a:r>
              <a:rPr sz="1000" i="1" spc="-5" dirty="0">
                <a:solidFill>
                  <a:srgbClr val="231F20"/>
                </a:solidFill>
                <a:latin typeface="Times New Roman"/>
                <a:cs typeface="Times New Roman"/>
              </a:rPr>
              <a:t> </a:t>
            </a:r>
            <a:r>
              <a:rPr sz="1000" i="1" dirty="0">
                <a:solidFill>
                  <a:srgbClr val="231F20"/>
                </a:solidFill>
                <a:latin typeface="Times New Roman"/>
                <a:cs typeface="Times New Roman"/>
              </a:rPr>
              <a:t>State]</a:t>
            </a:r>
            <a:endParaRPr sz="1000">
              <a:latin typeface="Times New Roman"/>
              <a:cs typeface="Times New Roman"/>
            </a:endParaRPr>
          </a:p>
          <a:p>
            <a:pPr>
              <a:lnSpc>
                <a:spcPct val="100000"/>
              </a:lnSpc>
            </a:pPr>
            <a:endParaRPr sz="1100">
              <a:latin typeface="Times New Roman"/>
              <a:cs typeface="Times New Roman"/>
            </a:endParaRPr>
          </a:p>
          <a:p>
            <a:pPr>
              <a:lnSpc>
                <a:spcPct val="100000"/>
              </a:lnSpc>
              <a:spcBef>
                <a:spcPts val="45"/>
              </a:spcBef>
            </a:pPr>
            <a:endParaRPr sz="950">
              <a:latin typeface="Times New Roman"/>
              <a:cs typeface="Times New Roman"/>
            </a:endParaRPr>
          </a:p>
          <a:p>
            <a:pPr marL="12700" marR="5080" algn="just">
              <a:lnSpc>
                <a:spcPct val="100000"/>
              </a:lnSpc>
              <a:tabLst>
                <a:tab pos="958215" algn="l"/>
                <a:tab pos="3212465" algn="l"/>
              </a:tabLst>
            </a:pPr>
            <a:r>
              <a:rPr sz="1000" dirty="0">
                <a:solidFill>
                  <a:srgbClr val="231F20"/>
                </a:solidFill>
                <a:latin typeface="Times New Roman"/>
                <a:cs typeface="Times New Roman"/>
              </a:rPr>
              <a:t>The </a:t>
            </a:r>
            <a:r>
              <a:rPr sz="1000" spc="-5" dirty="0">
                <a:solidFill>
                  <a:srgbClr val="231F20"/>
                </a:solidFill>
                <a:latin typeface="Times New Roman"/>
                <a:cs typeface="Times New Roman"/>
              </a:rPr>
              <a:t>following </a:t>
            </a:r>
            <a:r>
              <a:rPr sz="1000" dirty="0">
                <a:solidFill>
                  <a:srgbClr val="231F20"/>
                </a:solidFill>
                <a:latin typeface="Times New Roman"/>
                <a:cs typeface="Times New Roman"/>
              </a:rPr>
              <a:t>is a true copy of a Resolution duly adopted by the Board of </a:t>
            </a:r>
            <a:r>
              <a:rPr sz="1000" spc="-5" dirty="0">
                <a:solidFill>
                  <a:srgbClr val="231F20"/>
                </a:solidFill>
                <a:latin typeface="Times New Roman"/>
                <a:cs typeface="Times New Roman"/>
              </a:rPr>
              <a:t>Managers </a:t>
            </a:r>
            <a:r>
              <a:rPr sz="1000" dirty="0">
                <a:solidFill>
                  <a:srgbClr val="231F20"/>
                </a:solidFill>
                <a:latin typeface="Times New Roman"/>
                <a:cs typeface="Times New Roman"/>
              </a:rPr>
              <a:t>of </a:t>
            </a:r>
            <a:r>
              <a:rPr sz="1000" spc="-5" dirty="0">
                <a:solidFill>
                  <a:srgbClr val="231F20"/>
                </a:solidFill>
                <a:latin typeface="Times New Roman"/>
                <a:cs typeface="Times New Roman"/>
              </a:rPr>
              <a:t>such </a:t>
            </a:r>
            <a:r>
              <a:rPr sz="1000" dirty="0">
                <a:solidFill>
                  <a:srgbClr val="231F20"/>
                </a:solidFill>
                <a:latin typeface="Times New Roman"/>
                <a:cs typeface="Times New Roman"/>
              </a:rPr>
              <a:t>corporation in a meeting legally held  on the</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day</a:t>
            </a:r>
            <a:r>
              <a:rPr sz="1000" spc="-5" dirty="0">
                <a:solidFill>
                  <a:srgbClr val="231F20"/>
                </a:solidFill>
                <a:latin typeface="Times New Roman"/>
                <a:cs typeface="Times New Roman"/>
              </a:rPr>
              <a:t> </a:t>
            </a:r>
            <a:r>
              <a:rPr sz="1000" dirty="0">
                <a:solidFill>
                  <a:srgbClr val="231F20"/>
                </a:solidFill>
                <a:latin typeface="Times New Roman"/>
                <a:cs typeface="Times New Roman"/>
              </a:rPr>
              <a:t>of</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20</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and entered in the minutes of </a:t>
            </a:r>
            <a:r>
              <a:rPr sz="1000" spc="-5" dirty="0">
                <a:solidFill>
                  <a:srgbClr val="231F20"/>
                </a:solidFill>
                <a:latin typeface="Times New Roman"/>
                <a:cs typeface="Times New Roman"/>
              </a:rPr>
              <a:t>such </a:t>
            </a:r>
            <a:r>
              <a:rPr sz="1000" dirty="0">
                <a:solidFill>
                  <a:srgbClr val="231F20"/>
                </a:solidFill>
                <a:latin typeface="Times New Roman"/>
                <a:cs typeface="Times New Roman"/>
              </a:rPr>
              <a:t>meeting in the minute  book of the</a:t>
            </a:r>
            <a:r>
              <a:rPr sz="1000" spc="-5" dirty="0">
                <a:solidFill>
                  <a:srgbClr val="231F20"/>
                </a:solidFill>
                <a:latin typeface="Times New Roman"/>
                <a:cs typeface="Times New Roman"/>
              </a:rPr>
              <a:t> </a:t>
            </a:r>
            <a:r>
              <a:rPr sz="1000" dirty="0">
                <a:solidFill>
                  <a:srgbClr val="231F20"/>
                </a:solidFill>
                <a:latin typeface="Times New Roman"/>
                <a:cs typeface="Times New Roman"/>
              </a:rPr>
              <a:t>Corporation.</a:t>
            </a:r>
            <a:endParaRPr sz="1000">
              <a:latin typeface="Times New Roman"/>
              <a:cs typeface="Times New Roman"/>
            </a:endParaRPr>
          </a:p>
          <a:p>
            <a:pPr>
              <a:lnSpc>
                <a:spcPct val="100000"/>
              </a:lnSpc>
              <a:spcBef>
                <a:spcPts val="50"/>
              </a:spcBef>
            </a:pPr>
            <a:endParaRPr sz="1000">
              <a:latin typeface="Times New Roman"/>
              <a:cs typeface="Times New Roman"/>
            </a:endParaRPr>
          </a:p>
          <a:p>
            <a:pPr marL="12700" algn="just">
              <a:lnSpc>
                <a:spcPct val="100000"/>
              </a:lnSpc>
              <a:tabLst>
                <a:tab pos="5498465" algn="l"/>
              </a:tabLst>
            </a:pPr>
            <a:r>
              <a:rPr sz="1000" spc="-15" dirty="0">
                <a:solidFill>
                  <a:srgbClr val="231F20"/>
                </a:solidFill>
                <a:latin typeface="Times New Roman"/>
                <a:cs typeface="Times New Roman"/>
              </a:rPr>
              <a:t>RESOLVED, </a:t>
            </a:r>
            <a:r>
              <a:rPr sz="1000" dirty="0">
                <a:solidFill>
                  <a:srgbClr val="231F20"/>
                </a:solidFill>
                <a:latin typeface="Times New Roman"/>
                <a:cs typeface="Times New Roman"/>
              </a:rPr>
              <a:t>that this corporation enter</a:t>
            </a:r>
            <a:r>
              <a:rPr sz="1000" spc="0" dirty="0">
                <a:solidFill>
                  <a:srgbClr val="231F20"/>
                </a:solidFill>
                <a:latin typeface="Times New Roman"/>
                <a:cs typeface="Times New Roman"/>
              </a:rPr>
              <a:t> </a:t>
            </a:r>
            <a:r>
              <a:rPr sz="1000" dirty="0">
                <a:solidFill>
                  <a:srgbClr val="231F20"/>
                </a:solidFill>
                <a:latin typeface="Times New Roman"/>
                <a:cs typeface="Times New Roman"/>
              </a:rPr>
              <a:t>and</a:t>
            </a:r>
            <a:r>
              <a:rPr sz="1000" spc="-5" dirty="0">
                <a:solidFill>
                  <a:srgbClr val="231F20"/>
                </a:solidFill>
                <a:latin typeface="Times New Roman"/>
                <a:cs typeface="Times New Roman"/>
              </a:rPr>
              <a:t> </a:t>
            </a:r>
            <a:r>
              <a:rPr sz="1000" dirty="0">
                <a:solidFill>
                  <a:srgbClr val="231F20"/>
                </a:solidFill>
                <a:latin typeface="Times New Roman"/>
                <a:cs typeface="Times New Roman"/>
              </a:rPr>
              <a:t>that</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a:t>
            </a:r>
            <a:r>
              <a:rPr sz="1000" spc="-5" dirty="0">
                <a:solidFill>
                  <a:srgbClr val="231F20"/>
                </a:solidFill>
                <a:latin typeface="Times New Roman"/>
                <a:cs typeface="Times New Roman"/>
              </a:rPr>
              <a:t> </a:t>
            </a:r>
            <a:r>
              <a:rPr sz="1000" dirty="0">
                <a:solidFill>
                  <a:srgbClr val="231F20"/>
                </a:solidFill>
                <a:latin typeface="Times New Roman"/>
                <a:cs typeface="Times New Roman"/>
              </a:rPr>
              <a:t>the</a:t>
            </a:r>
            <a:endParaRPr sz="1000">
              <a:latin typeface="Times New Roman"/>
              <a:cs typeface="Times New Roman"/>
            </a:endParaRPr>
          </a:p>
          <a:p>
            <a:pPr marL="2755900">
              <a:lnSpc>
                <a:spcPct val="100000"/>
              </a:lnSpc>
            </a:pPr>
            <a:r>
              <a:rPr sz="1000" i="1" spc="-5" dirty="0">
                <a:solidFill>
                  <a:srgbClr val="231F20"/>
                </a:solidFill>
                <a:latin typeface="Times New Roman"/>
                <a:cs typeface="Times New Roman"/>
              </a:rPr>
              <a:t>[Insert </a:t>
            </a:r>
            <a:r>
              <a:rPr sz="1000" i="1" dirty="0">
                <a:solidFill>
                  <a:srgbClr val="231F20"/>
                </a:solidFill>
                <a:latin typeface="Times New Roman"/>
                <a:cs typeface="Times New Roman"/>
              </a:rPr>
              <a:t>Name of Person Executing Bid</a:t>
            </a:r>
            <a:r>
              <a:rPr sz="1000" i="1" spc="-15" dirty="0">
                <a:solidFill>
                  <a:srgbClr val="231F20"/>
                </a:solidFill>
                <a:latin typeface="Times New Roman"/>
                <a:cs typeface="Times New Roman"/>
              </a:rPr>
              <a:t> </a:t>
            </a:r>
            <a:r>
              <a:rPr sz="1000" i="1" dirty="0">
                <a:solidFill>
                  <a:srgbClr val="231F20"/>
                </a:solidFill>
                <a:latin typeface="Times New Roman"/>
                <a:cs typeface="Times New Roman"/>
              </a:rPr>
              <a:t>Form]</a:t>
            </a:r>
            <a:endParaRPr sz="1000">
              <a:latin typeface="Times New Roman"/>
              <a:cs typeface="Times New Roman"/>
            </a:endParaRPr>
          </a:p>
          <a:p>
            <a:pPr marL="12700" algn="just">
              <a:lnSpc>
                <a:spcPct val="100000"/>
              </a:lnSpc>
              <a:tabLst>
                <a:tab pos="2298065" algn="l"/>
              </a:tabLst>
            </a:pP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of this corporation, is authorized and directed to execute on behalf of</a:t>
            </a:r>
            <a:r>
              <a:rPr sz="1000" spc="-40" dirty="0">
                <a:solidFill>
                  <a:srgbClr val="231F20"/>
                </a:solidFill>
                <a:latin typeface="Times New Roman"/>
                <a:cs typeface="Times New Roman"/>
              </a:rPr>
              <a:t> </a:t>
            </a:r>
            <a:r>
              <a:rPr sz="1000" dirty="0">
                <a:solidFill>
                  <a:srgbClr val="231F20"/>
                </a:solidFill>
                <a:latin typeface="Times New Roman"/>
                <a:cs typeface="Times New Roman"/>
              </a:rPr>
              <a:t>and</a:t>
            </a:r>
            <a:endParaRPr sz="1000">
              <a:latin typeface="Times New Roman"/>
              <a:cs typeface="Times New Roman"/>
            </a:endParaRPr>
          </a:p>
          <a:p>
            <a:pPr marL="12700" algn="just">
              <a:lnSpc>
                <a:spcPct val="100000"/>
              </a:lnSpc>
            </a:pPr>
            <a:r>
              <a:rPr sz="1000" i="1" spc="-5" dirty="0">
                <a:solidFill>
                  <a:srgbClr val="231F20"/>
                </a:solidFill>
                <a:latin typeface="Times New Roman"/>
                <a:cs typeface="Times New Roman"/>
              </a:rPr>
              <a:t>[Position </a:t>
            </a:r>
            <a:r>
              <a:rPr sz="1000" i="1" dirty="0">
                <a:solidFill>
                  <a:srgbClr val="231F20"/>
                </a:solidFill>
                <a:latin typeface="Times New Roman"/>
                <a:cs typeface="Times New Roman"/>
              </a:rPr>
              <a:t>with Corporation] </a:t>
            </a:r>
            <a:r>
              <a:rPr sz="1000" dirty="0">
                <a:solidFill>
                  <a:srgbClr val="231F20"/>
                </a:solidFill>
                <a:latin typeface="Times New Roman"/>
                <a:cs typeface="Times New Roman"/>
              </a:rPr>
              <a:t>as the act of this corporation the Bid </a:t>
            </a:r>
            <a:r>
              <a:rPr sz="1000" spc="-5" dirty="0">
                <a:solidFill>
                  <a:srgbClr val="231F20"/>
                </a:solidFill>
                <a:latin typeface="Times New Roman"/>
                <a:cs typeface="Times New Roman"/>
              </a:rPr>
              <a:t>Form for </a:t>
            </a:r>
            <a:r>
              <a:rPr sz="1000" dirty="0">
                <a:solidFill>
                  <a:srgbClr val="231F20"/>
                </a:solidFill>
                <a:latin typeface="Times New Roman"/>
                <a:cs typeface="Times New Roman"/>
              </a:rPr>
              <a:t>the </a:t>
            </a:r>
            <a:r>
              <a:rPr sz="1000" spc="-10" dirty="0">
                <a:solidFill>
                  <a:srgbClr val="231F20"/>
                </a:solidFill>
                <a:latin typeface="Times New Roman"/>
                <a:cs typeface="Times New Roman"/>
              </a:rPr>
              <a:t>Travis </a:t>
            </a:r>
            <a:r>
              <a:rPr sz="1000" dirty="0">
                <a:solidFill>
                  <a:srgbClr val="231F20"/>
                </a:solidFill>
                <a:latin typeface="Times New Roman"/>
                <a:cs typeface="Times New Roman"/>
              </a:rPr>
              <a:t>County </a:t>
            </a:r>
            <a:r>
              <a:rPr sz="1000" spc="-5" dirty="0">
                <a:solidFill>
                  <a:srgbClr val="231F20"/>
                </a:solidFill>
                <a:latin typeface="Times New Roman"/>
                <a:cs typeface="Times New Roman"/>
              </a:rPr>
              <a:t>Healthcare District </a:t>
            </a:r>
            <a:r>
              <a:rPr sz="1000" dirty="0">
                <a:solidFill>
                  <a:srgbClr val="231F20"/>
                </a:solidFill>
                <a:latin typeface="Times New Roman"/>
                <a:cs typeface="Times New Roman"/>
              </a:rPr>
              <a:t>dba</a:t>
            </a:r>
            <a:r>
              <a:rPr sz="1000" spc="65" dirty="0">
                <a:solidFill>
                  <a:srgbClr val="231F20"/>
                </a:solidFill>
                <a:latin typeface="Times New Roman"/>
                <a:cs typeface="Times New Roman"/>
              </a:rPr>
              <a:t> </a:t>
            </a:r>
            <a:r>
              <a:rPr sz="1000" dirty="0">
                <a:solidFill>
                  <a:srgbClr val="231F20"/>
                </a:solidFill>
                <a:latin typeface="Times New Roman"/>
                <a:cs typeface="Times New Roman"/>
              </a:rPr>
              <a:t>Central</a:t>
            </a:r>
            <a:endParaRPr sz="1000">
              <a:latin typeface="Times New Roman"/>
              <a:cs typeface="Times New Roman"/>
            </a:endParaRPr>
          </a:p>
          <a:p>
            <a:pPr marL="12700" algn="just">
              <a:lnSpc>
                <a:spcPct val="100000"/>
              </a:lnSpc>
              <a:tabLst>
                <a:tab pos="3244215" algn="l"/>
                <a:tab pos="5041265" algn="l"/>
              </a:tabLst>
            </a:pPr>
            <a:r>
              <a:rPr sz="1000" spc="-5" dirty="0">
                <a:solidFill>
                  <a:srgbClr val="231F20"/>
                </a:solidFill>
                <a:latin typeface="Times New Roman"/>
                <a:cs typeface="Times New Roman"/>
              </a:rPr>
              <a:t>Health</a:t>
            </a:r>
            <a:r>
              <a:rPr sz="1000" u="sng" spc="-5"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a:t>
            </a:r>
            <a:r>
              <a:rPr sz="1000" spc="-5" dirty="0">
                <a:solidFill>
                  <a:srgbClr val="231F20"/>
                </a:solidFill>
                <a:latin typeface="Times New Roman"/>
                <a:cs typeface="Times New Roman"/>
              </a:rPr>
              <a:t> Project</a:t>
            </a:r>
            <a:r>
              <a:rPr sz="1000" spc="-10" dirty="0">
                <a:solidFill>
                  <a:srgbClr val="231F20"/>
                </a:solidFill>
                <a:latin typeface="Times New Roman"/>
                <a:cs typeface="Times New Roman"/>
              </a:rPr>
              <a:t> </a:t>
            </a:r>
            <a:r>
              <a:rPr sz="1000" dirty="0">
                <a:solidFill>
                  <a:srgbClr val="231F20"/>
                </a:solidFill>
                <a:latin typeface="Times New Roman"/>
                <a:cs typeface="Times New Roman"/>
              </a:rPr>
              <a:t>#</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together </a:t>
            </a:r>
            <a:r>
              <a:rPr sz="1000" spc="-5" dirty="0">
                <a:solidFill>
                  <a:srgbClr val="231F20"/>
                </a:solidFill>
                <a:latin typeface="Times New Roman"/>
                <a:cs typeface="Times New Roman"/>
              </a:rPr>
              <a:t>with </a:t>
            </a:r>
            <a:r>
              <a:rPr sz="1000" dirty="0">
                <a:solidFill>
                  <a:srgbClr val="231F20"/>
                </a:solidFill>
                <a:latin typeface="Times New Roman"/>
                <a:cs typeface="Times New Roman"/>
              </a:rPr>
              <a:t>all</a:t>
            </a:r>
            <a:r>
              <a:rPr sz="1000" spc="-10" dirty="0">
                <a:solidFill>
                  <a:srgbClr val="231F20"/>
                </a:solidFill>
                <a:latin typeface="Times New Roman"/>
                <a:cs typeface="Times New Roman"/>
              </a:rPr>
              <a:t> </a:t>
            </a:r>
            <a:r>
              <a:rPr sz="1000" dirty="0">
                <a:solidFill>
                  <a:srgbClr val="231F20"/>
                </a:solidFill>
                <a:latin typeface="Times New Roman"/>
                <a:cs typeface="Times New Roman"/>
              </a:rPr>
              <a:t>associated</a:t>
            </a:r>
            <a:endParaRPr sz="1000">
              <a:latin typeface="Times New Roman"/>
              <a:cs typeface="Times New Roman"/>
            </a:endParaRPr>
          </a:p>
          <a:p>
            <a:pPr marL="12700" marR="5080" indent="457200" algn="just">
              <a:lnSpc>
                <a:spcPct val="100000"/>
              </a:lnSpc>
              <a:tabLst>
                <a:tab pos="2298065" algn="l"/>
                <a:tab pos="3701415" algn="l"/>
              </a:tabLst>
            </a:pPr>
            <a:r>
              <a:rPr sz="1000" i="1" spc="-5" dirty="0">
                <a:solidFill>
                  <a:srgbClr val="231F20"/>
                </a:solidFill>
                <a:latin typeface="Times New Roman"/>
                <a:cs typeface="Times New Roman"/>
              </a:rPr>
              <a:t>[Insert </a:t>
            </a:r>
            <a:r>
              <a:rPr sz="1000" i="1" dirty="0">
                <a:solidFill>
                  <a:srgbClr val="231F20"/>
                </a:solidFill>
                <a:latin typeface="Times New Roman"/>
                <a:cs typeface="Times New Roman"/>
              </a:rPr>
              <a:t>Name and Number of </a:t>
            </a:r>
            <a:r>
              <a:rPr sz="1000" i="1" spc="-5" dirty="0">
                <a:solidFill>
                  <a:srgbClr val="231F20"/>
                </a:solidFill>
                <a:latin typeface="Times New Roman"/>
                <a:cs typeface="Times New Roman"/>
              </a:rPr>
              <a:t>Project] </a:t>
            </a:r>
            <a:r>
              <a:rPr sz="1000" dirty="0">
                <a:solidFill>
                  <a:srgbClr val="231F20"/>
                </a:solidFill>
                <a:latin typeface="Times New Roman"/>
                <a:cs typeface="Times New Roman"/>
              </a:rPr>
              <a:t>documents and, </a:t>
            </a:r>
            <a:r>
              <a:rPr sz="1000" spc="-5" dirty="0">
                <a:solidFill>
                  <a:srgbClr val="231F20"/>
                </a:solidFill>
                <a:latin typeface="Times New Roman"/>
                <a:cs typeface="Times New Roman"/>
              </a:rPr>
              <a:t>should </a:t>
            </a:r>
            <a:r>
              <a:rPr sz="1000" dirty="0">
                <a:solidFill>
                  <a:srgbClr val="231F20"/>
                </a:solidFill>
                <a:latin typeface="Times New Roman"/>
                <a:cs typeface="Times New Roman"/>
              </a:rPr>
              <a:t>this corporation be the </a:t>
            </a:r>
            <a:r>
              <a:rPr sz="1000" spc="-5" dirty="0">
                <a:solidFill>
                  <a:srgbClr val="231F20"/>
                </a:solidFill>
                <a:latin typeface="Times New Roman"/>
                <a:cs typeface="Times New Roman"/>
              </a:rPr>
              <a:t>successful </a:t>
            </a:r>
            <a:r>
              <a:rPr sz="1000" dirty="0">
                <a:solidFill>
                  <a:srgbClr val="231F20"/>
                </a:solidFill>
                <a:latin typeface="Times New Roman"/>
                <a:cs typeface="Times New Roman"/>
              </a:rPr>
              <a:t>bidder </a:t>
            </a:r>
            <a:r>
              <a:rPr sz="1000" spc="-5" dirty="0">
                <a:solidFill>
                  <a:srgbClr val="231F20"/>
                </a:solidFill>
                <a:latin typeface="Times New Roman"/>
                <a:cs typeface="Times New Roman"/>
              </a:rPr>
              <a:t>for </a:t>
            </a:r>
            <a:r>
              <a:rPr sz="1000" dirty="0">
                <a:solidFill>
                  <a:srgbClr val="231F20"/>
                </a:solidFill>
                <a:latin typeface="Times New Roman"/>
                <a:cs typeface="Times New Roman"/>
              </a:rPr>
              <a:t>that project, to  execute on behalf of and as the act of the corporation all necessary documents to </a:t>
            </a:r>
            <a:r>
              <a:rPr sz="1000" spc="-15" dirty="0">
                <a:solidFill>
                  <a:srgbClr val="231F20"/>
                </a:solidFill>
                <a:latin typeface="Times New Roman"/>
                <a:cs typeface="Times New Roman"/>
              </a:rPr>
              <a:t>effect </a:t>
            </a:r>
            <a:r>
              <a:rPr sz="1000" dirty="0">
                <a:solidFill>
                  <a:srgbClr val="231F20"/>
                </a:solidFill>
                <a:latin typeface="Times New Roman"/>
                <a:cs typeface="Times New Roman"/>
              </a:rPr>
              <a:t>a </a:t>
            </a:r>
            <a:r>
              <a:rPr sz="1000" spc="-5" dirty="0">
                <a:solidFill>
                  <a:srgbClr val="231F20"/>
                </a:solidFill>
                <a:latin typeface="Times New Roman"/>
                <a:cs typeface="Times New Roman"/>
              </a:rPr>
              <a:t>written </a:t>
            </a:r>
            <a:r>
              <a:rPr sz="1000" dirty="0">
                <a:solidFill>
                  <a:srgbClr val="231F20"/>
                </a:solidFill>
                <a:latin typeface="Times New Roman"/>
                <a:cs typeface="Times New Roman"/>
              </a:rPr>
              <a:t>contract between this corporation  and </a:t>
            </a:r>
            <a:r>
              <a:rPr sz="1000" spc="-10" dirty="0">
                <a:solidFill>
                  <a:srgbClr val="231F20"/>
                </a:solidFill>
                <a:latin typeface="Times New Roman"/>
                <a:cs typeface="Times New Roman"/>
              </a:rPr>
              <a:t>Travis </a:t>
            </a:r>
            <a:r>
              <a:rPr sz="1000" dirty="0">
                <a:solidFill>
                  <a:srgbClr val="231F20"/>
                </a:solidFill>
                <a:latin typeface="Times New Roman"/>
                <a:cs typeface="Times New Roman"/>
              </a:rPr>
              <a:t>County </a:t>
            </a:r>
            <a:r>
              <a:rPr sz="1000" spc="-5" dirty="0">
                <a:solidFill>
                  <a:srgbClr val="231F20"/>
                </a:solidFill>
                <a:latin typeface="Times New Roman"/>
                <a:cs typeface="Times New Roman"/>
              </a:rPr>
              <a:t>Healthcare District </a:t>
            </a:r>
            <a:r>
              <a:rPr sz="1000" dirty="0">
                <a:solidFill>
                  <a:srgbClr val="231F20"/>
                </a:solidFill>
                <a:latin typeface="Times New Roman"/>
                <a:cs typeface="Times New Roman"/>
              </a:rPr>
              <a:t>d/b/a Central </a:t>
            </a:r>
            <a:r>
              <a:rPr sz="1000" spc="-5" dirty="0">
                <a:solidFill>
                  <a:srgbClr val="231F20"/>
                </a:solidFill>
                <a:latin typeface="Times New Roman"/>
                <a:cs typeface="Times New Roman"/>
              </a:rPr>
              <a:t>Health for </a:t>
            </a:r>
            <a:r>
              <a:rPr sz="1000" dirty="0">
                <a:solidFill>
                  <a:srgbClr val="231F20"/>
                </a:solidFill>
                <a:latin typeface="Times New Roman"/>
                <a:cs typeface="Times New Roman"/>
              </a:rPr>
              <a:t>the Construction of the </a:t>
            </a:r>
            <a:r>
              <a:rPr sz="1000" spc="-10" dirty="0">
                <a:solidFill>
                  <a:srgbClr val="231F20"/>
                </a:solidFill>
                <a:latin typeface="Times New Roman"/>
                <a:cs typeface="Times New Roman"/>
              </a:rPr>
              <a:t>Travis </a:t>
            </a:r>
            <a:r>
              <a:rPr sz="1000" dirty="0">
                <a:solidFill>
                  <a:srgbClr val="231F20"/>
                </a:solidFill>
                <a:latin typeface="Times New Roman"/>
                <a:cs typeface="Times New Roman"/>
              </a:rPr>
              <a:t>County </a:t>
            </a:r>
            <a:r>
              <a:rPr sz="1000" spc="-5" dirty="0">
                <a:solidFill>
                  <a:srgbClr val="231F20"/>
                </a:solidFill>
                <a:latin typeface="Times New Roman"/>
                <a:cs typeface="Times New Roman"/>
              </a:rPr>
              <a:t>Healthcare District </a:t>
            </a:r>
            <a:r>
              <a:rPr sz="1000" dirty="0">
                <a:solidFill>
                  <a:srgbClr val="231F20"/>
                </a:solidFill>
                <a:latin typeface="Times New Roman"/>
                <a:cs typeface="Times New Roman"/>
              </a:rPr>
              <a:t>dba Cen-  tral </a:t>
            </a:r>
            <a:r>
              <a:rPr sz="1000" spc="-5" dirty="0">
                <a:solidFill>
                  <a:srgbClr val="231F20"/>
                </a:solidFill>
                <a:latin typeface="Times New Roman"/>
                <a:cs typeface="Times New Roman"/>
              </a:rPr>
              <a:t>Health</a:t>
            </a:r>
            <a:r>
              <a:rPr sz="1000" u="sng" spc="-5"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a:t>
            </a:r>
            <a:r>
              <a:rPr sz="1000" spc="-5" dirty="0">
                <a:solidFill>
                  <a:srgbClr val="231F20"/>
                </a:solidFill>
                <a:latin typeface="Times New Roman"/>
                <a:cs typeface="Times New Roman"/>
              </a:rPr>
              <a:t>Project </a:t>
            </a:r>
            <a:r>
              <a:rPr sz="1000" dirty="0">
                <a:solidFill>
                  <a:srgbClr val="231F20"/>
                </a:solidFill>
                <a:latin typeface="Times New Roman"/>
                <a:cs typeface="Times New Roman"/>
              </a:rPr>
              <a:t>#</a:t>
            </a:r>
            <a:r>
              <a:rPr sz="1000" u="sng"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a:t>
            </a:r>
            <a:r>
              <a:rPr sz="1000" i="1" spc="-5" dirty="0">
                <a:solidFill>
                  <a:srgbClr val="231F20"/>
                </a:solidFill>
                <a:latin typeface="Times New Roman"/>
                <a:cs typeface="Times New Roman"/>
              </a:rPr>
              <a:t>[Insert </a:t>
            </a:r>
            <a:r>
              <a:rPr sz="1000" i="1" dirty="0">
                <a:solidFill>
                  <a:srgbClr val="231F20"/>
                </a:solidFill>
                <a:latin typeface="Times New Roman"/>
                <a:cs typeface="Times New Roman"/>
              </a:rPr>
              <a:t>Name and Number of</a:t>
            </a:r>
            <a:r>
              <a:rPr sz="1000" i="1" spc="-20" dirty="0">
                <a:solidFill>
                  <a:srgbClr val="231F20"/>
                </a:solidFill>
                <a:latin typeface="Times New Roman"/>
                <a:cs typeface="Times New Roman"/>
              </a:rPr>
              <a:t> </a:t>
            </a:r>
            <a:r>
              <a:rPr sz="1000" i="1" spc="-5" dirty="0">
                <a:solidFill>
                  <a:srgbClr val="231F20"/>
                </a:solidFill>
                <a:latin typeface="Times New Roman"/>
                <a:cs typeface="Times New Roman"/>
              </a:rPr>
              <a:t>Project]</a:t>
            </a:r>
            <a:endParaRPr sz="1000">
              <a:latin typeface="Times New Roman"/>
              <a:cs typeface="Times New Roman"/>
            </a:endParaRPr>
          </a:p>
          <a:p>
            <a:pPr>
              <a:lnSpc>
                <a:spcPct val="100000"/>
              </a:lnSpc>
              <a:spcBef>
                <a:spcPts val="25"/>
              </a:spcBef>
            </a:pPr>
            <a:endParaRPr sz="1150">
              <a:latin typeface="Times New Roman"/>
              <a:cs typeface="Times New Roman"/>
            </a:endParaRPr>
          </a:p>
          <a:p>
            <a:pPr marL="12700" marR="5080">
              <a:lnSpc>
                <a:spcPct val="100000"/>
              </a:lnSpc>
            </a:pPr>
            <a:r>
              <a:rPr sz="1000" dirty="0">
                <a:solidFill>
                  <a:srgbClr val="231F20"/>
                </a:solidFill>
                <a:latin typeface="Times New Roman"/>
                <a:cs typeface="Times New Roman"/>
              </a:rPr>
              <a:t>The </a:t>
            </a:r>
            <a:r>
              <a:rPr sz="1000" spc="-5" dirty="0">
                <a:solidFill>
                  <a:srgbClr val="231F20"/>
                </a:solidFill>
                <a:latin typeface="Times New Roman"/>
                <a:cs typeface="Times New Roman"/>
              </a:rPr>
              <a:t>Secretary </a:t>
            </a:r>
            <a:r>
              <a:rPr sz="1000" dirty="0">
                <a:solidFill>
                  <a:srgbClr val="231F20"/>
                </a:solidFill>
                <a:latin typeface="Times New Roman"/>
                <a:cs typeface="Times New Roman"/>
              </a:rPr>
              <a:t>is directed to </a:t>
            </a:r>
            <a:r>
              <a:rPr sz="1000" spc="-5" dirty="0">
                <a:solidFill>
                  <a:srgbClr val="231F20"/>
                </a:solidFill>
                <a:latin typeface="Times New Roman"/>
                <a:cs typeface="Times New Roman"/>
              </a:rPr>
              <a:t>attach </a:t>
            </a:r>
            <a:r>
              <a:rPr sz="1000" dirty="0">
                <a:solidFill>
                  <a:srgbClr val="231F20"/>
                </a:solidFill>
                <a:latin typeface="Times New Roman"/>
                <a:cs typeface="Times New Roman"/>
              </a:rPr>
              <a:t>a copy of the Bidding </a:t>
            </a:r>
            <a:r>
              <a:rPr sz="1000" spc="-5" dirty="0">
                <a:solidFill>
                  <a:srgbClr val="231F20"/>
                </a:solidFill>
                <a:latin typeface="Times New Roman"/>
                <a:cs typeface="Times New Roman"/>
              </a:rPr>
              <a:t>Documents </a:t>
            </a:r>
            <a:r>
              <a:rPr sz="1000" dirty="0">
                <a:solidFill>
                  <a:srgbClr val="231F20"/>
                </a:solidFill>
                <a:latin typeface="Times New Roman"/>
                <a:cs typeface="Times New Roman"/>
              </a:rPr>
              <a:t>to the minutes of this meeting and to make them a part of the  corporate</a:t>
            </a:r>
            <a:r>
              <a:rPr sz="1000" spc="-5" dirty="0">
                <a:solidFill>
                  <a:srgbClr val="231F20"/>
                </a:solidFill>
                <a:latin typeface="Times New Roman"/>
                <a:cs typeface="Times New Roman"/>
              </a:rPr>
              <a:t> </a:t>
            </a:r>
            <a:r>
              <a:rPr sz="1000" dirty="0">
                <a:solidFill>
                  <a:srgbClr val="231F20"/>
                </a:solidFill>
                <a:latin typeface="Times New Roman"/>
                <a:cs typeface="Times New Roman"/>
              </a:rPr>
              <a:t>records.</a:t>
            </a:r>
            <a:endParaRPr sz="1000">
              <a:latin typeface="Times New Roman"/>
              <a:cs typeface="Times New Roman"/>
            </a:endParaRPr>
          </a:p>
          <a:p>
            <a:pPr>
              <a:lnSpc>
                <a:spcPct val="100000"/>
              </a:lnSpc>
              <a:spcBef>
                <a:spcPts val="30"/>
              </a:spcBef>
            </a:pPr>
            <a:endParaRPr sz="1150">
              <a:latin typeface="Times New Roman"/>
              <a:cs typeface="Times New Roman"/>
            </a:endParaRPr>
          </a:p>
          <a:p>
            <a:pPr marL="12700" marR="5715">
              <a:lnSpc>
                <a:spcPct val="100000"/>
              </a:lnSpc>
            </a:pPr>
            <a:r>
              <a:rPr sz="1000" dirty="0">
                <a:solidFill>
                  <a:srgbClr val="231F20"/>
                </a:solidFill>
                <a:latin typeface="Times New Roman"/>
                <a:cs typeface="Times New Roman"/>
              </a:rPr>
              <a:t>The</a:t>
            </a:r>
            <a:r>
              <a:rPr sz="1000" spc="-50" dirty="0">
                <a:solidFill>
                  <a:srgbClr val="231F20"/>
                </a:solidFill>
                <a:latin typeface="Times New Roman"/>
                <a:cs typeface="Times New Roman"/>
              </a:rPr>
              <a:t> </a:t>
            </a:r>
            <a:r>
              <a:rPr sz="1000" dirty="0">
                <a:solidFill>
                  <a:srgbClr val="231F20"/>
                </a:solidFill>
                <a:latin typeface="Times New Roman"/>
                <a:cs typeface="Times New Roman"/>
              </a:rPr>
              <a:t>above</a:t>
            </a:r>
            <a:r>
              <a:rPr sz="1000" spc="-50" dirty="0">
                <a:solidFill>
                  <a:srgbClr val="231F20"/>
                </a:solidFill>
                <a:latin typeface="Times New Roman"/>
                <a:cs typeface="Times New Roman"/>
              </a:rPr>
              <a:t> </a:t>
            </a:r>
            <a:r>
              <a:rPr sz="1000" dirty="0">
                <a:solidFill>
                  <a:srgbClr val="231F20"/>
                </a:solidFill>
                <a:latin typeface="Times New Roman"/>
                <a:cs typeface="Times New Roman"/>
              </a:rPr>
              <a:t>Resolution</a:t>
            </a:r>
            <a:r>
              <a:rPr sz="1000" spc="-55" dirty="0">
                <a:solidFill>
                  <a:srgbClr val="231F20"/>
                </a:solidFill>
                <a:latin typeface="Times New Roman"/>
                <a:cs typeface="Times New Roman"/>
              </a:rPr>
              <a:t> </a:t>
            </a:r>
            <a:r>
              <a:rPr sz="1000" dirty="0">
                <a:solidFill>
                  <a:srgbClr val="231F20"/>
                </a:solidFill>
                <a:latin typeface="Times New Roman"/>
                <a:cs typeface="Times New Roman"/>
              </a:rPr>
              <a:t>is</a:t>
            </a:r>
            <a:r>
              <a:rPr sz="1000" spc="-50" dirty="0">
                <a:solidFill>
                  <a:srgbClr val="231F20"/>
                </a:solidFill>
                <a:latin typeface="Times New Roman"/>
                <a:cs typeface="Times New Roman"/>
              </a:rPr>
              <a:t> </a:t>
            </a:r>
            <a:r>
              <a:rPr sz="1000" dirty="0">
                <a:solidFill>
                  <a:srgbClr val="231F20"/>
                </a:solidFill>
                <a:latin typeface="Times New Roman"/>
                <a:cs typeface="Times New Roman"/>
              </a:rPr>
              <a:t>in</a:t>
            </a:r>
            <a:r>
              <a:rPr sz="1000" spc="-50" dirty="0">
                <a:solidFill>
                  <a:srgbClr val="231F20"/>
                </a:solidFill>
                <a:latin typeface="Times New Roman"/>
                <a:cs typeface="Times New Roman"/>
              </a:rPr>
              <a:t> </a:t>
            </a:r>
            <a:r>
              <a:rPr sz="1000" dirty="0">
                <a:solidFill>
                  <a:srgbClr val="231F20"/>
                </a:solidFill>
                <a:latin typeface="Times New Roman"/>
                <a:cs typeface="Times New Roman"/>
              </a:rPr>
              <a:t>conformity</a:t>
            </a:r>
            <a:r>
              <a:rPr sz="1000" spc="-55" dirty="0">
                <a:solidFill>
                  <a:srgbClr val="231F20"/>
                </a:solidFill>
                <a:latin typeface="Times New Roman"/>
                <a:cs typeface="Times New Roman"/>
              </a:rPr>
              <a:t> </a:t>
            </a:r>
            <a:r>
              <a:rPr sz="1000" spc="-5" dirty="0">
                <a:solidFill>
                  <a:srgbClr val="231F20"/>
                </a:solidFill>
                <a:latin typeface="Times New Roman"/>
                <a:cs typeface="Times New Roman"/>
              </a:rPr>
              <a:t>with</a:t>
            </a:r>
            <a:r>
              <a:rPr sz="1000" spc="-55" dirty="0">
                <a:solidFill>
                  <a:srgbClr val="231F20"/>
                </a:solidFill>
                <a:latin typeface="Times New Roman"/>
                <a:cs typeface="Times New Roman"/>
              </a:rPr>
              <a:t> </a:t>
            </a:r>
            <a:r>
              <a:rPr sz="1000" dirty="0">
                <a:solidFill>
                  <a:srgbClr val="231F20"/>
                </a:solidFill>
                <a:latin typeface="Times New Roman"/>
                <a:cs typeface="Times New Roman"/>
              </a:rPr>
              <a:t>the</a:t>
            </a:r>
            <a:r>
              <a:rPr sz="1000" spc="-110" dirty="0">
                <a:solidFill>
                  <a:srgbClr val="231F20"/>
                </a:solidFill>
                <a:latin typeface="Times New Roman"/>
                <a:cs typeface="Times New Roman"/>
              </a:rPr>
              <a:t> </a:t>
            </a:r>
            <a:r>
              <a:rPr sz="1000" spc="-5" dirty="0">
                <a:solidFill>
                  <a:srgbClr val="231F20"/>
                </a:solidFill>
                <a:latin typeface="Times New Roman"/>
                <a:cs typeface="Times New Roman"/>
              </a:rPr>
              <a:t>Articles</a:t>
            </a:r>
            <a:r>
              <a:rPr sz="1000" spc="-55" dirty="0">
                <a:solidFill>
                  <a:srgbClr val="231F20"/>
                </a:solidFill>
                <a:latin typeface="Times New Roman"/>
                <a:cs typeface="Times New Roman"/>
              </a:rPr>
              <a:t> </a:t>
            </a:r>
            <a:r>
              <a:rPr sz="1000" dirty="0">
                <a:solidFill>
                  <a:srgbClr val="231F20"/>
                </a:solidFill>
                <a:latin typeface="Times New Roman"/>
                <a:cs typeface="Times New Roman"/>
              </a:rPr>
              <a:t>of</a:t>
            </a:r>
            <a:r>
              <a:rPr sz="1000" spc="-50" dirty="0">
                <a:solidFill>
                  <a:srgbClr val="231F20"/>
                </a:solidFill>
                <a:latin typeface="Times New Roman"/>
                <a:cs typeface="Times New Roman"/>
              </a:rPr>
              <a:t> </a:t>
            </a:r>
            <a:r>
              <a:rPr sz="1000" spc="-5" dirty="0">
                <a:solidFill>
                  <a:srgbClr val="231F20"/>
                </a:solidFill>
                <a:latin typeface="Times New Roman"/>
                <a:cs typeface="Times New Roman"/>
              </a:rPr>
              <a:t>Incorporation</a:t>
            </a:r>
            <a:r>
              <a:rPr sz="1000" spc="-55" dirty="0">
                <a:solidFill>
                  <a:srgbClr val="231F20"/>
                </a:solidFill>
                <a:latin typeface="Times New Roman"/>
                <a:cs typeface="Times New Roman"/>
              </a:rPr>
              <a:t> </a:t>
            </a:r>
            <a:r>
              <a:rPr sz="1000" dirty="0">
                <a:solidFill>
                  <a:srgbClr val="231F20"/>
                </a:solidFill>
                <a:latin typeface="Times New Roman"/>
                <a:cs typeface="Times New Roman"/>
              </a:rPr>
              <a:t>and</a:t>
            </a:r>
            <a:r>
              <a:rPr sz="1000" spc="-50" dirty="0">
                <a:solidFill>
                  <a:srgbClr val="231F20"/>
                </a:solidFill>
                <a:latin typeface="Times New Roman"/>
                <a:cs typeface="Times New Roman"/>
              </a:rPr>
              <a:t> </a:t>
            </a:r>
            <a:r>
              <a:rPr sz="1000" dirty="0">
                <a:solidFill>
                  <a:srgbClr val="231F20"/>
                </a:solidFill>
                <a:latin typeface="Times New Roman"/>
                <a:cs typeface="Times New Roman"/>
              </a:rPr>
              <a:t>the</a:t>
            </a:r>
            <a:r>
              <a:rPr sz="1000" spc="-50" dirty="0">
                <a:solidFill>
                  <a:srgbClr val="231F20"/>
                </a:solidFill>
                <a:latin typeface="Times New Roman"/>
                <a:cs typeface="Times New Roman"/>
              </a:rPr>
              <a:t> </a:t>
            </a:r>
            <a:r>
              <a:rPr sz="1000" dirty="0">
                <a:solidFill>
                  <a:srgbClr val="231F20"/>
                </a:solidFill>
                <a:latin typeface="Times New Roman"/>
                <a:cs typeface="Times New Roman"/>
              </a:rPr>
              <a:t>Bylaws</a:t>
            </a:r>
            <a:r>
              <a:rPr sz="1000" spc="-50" dirty="0">
                <a:solidFill>
                  <a:srgbClr val="231F20"/>
                </a:solidFill>
                <a:latin typeface="Times New Roman"/>
                <a:cs typeface="Times New Roman"/>
              </a:rPr>
              <a:t> </a:t>
            </a:r>
            <a:r>
              <a:rPr sz="1000" dirty="0">
                <a:solidFill>
                  <a:srgbClr val="231F20"/>
                </a:solidFill>
                <a:latin typeface="Times New Roman"/>
                <a:cs typeface="Times New Roman"/>
              </a:rPr>
              <a:t>of</a:t>
            </a:r>
            <a:r>
              <a:rPr sz="1000" spc="-50" dirty="0">
                <a:solidFill>
                  <a:srgbClr val="231F20"/>
                </a:solidFill>
                <a:latin typeface="Times New Roman"/>
                <a:cs typeface="Times New Roman"/>
              </a:rPr>
              <a:t> </a:t>
            </a:r>
            <a:r>
              <a:rPr sz="1000" dirty="0">
                <a:solidFill>
                  <a:srgbClr val="231F20"/>
                </a:solidFill>
                <a:latin typeface="Times New Roman"/>
                <a:cs typeface="Times New Roman"/>
              </a:rPr>
              <a:t>the</a:t>
            </a:r>
            <a:r>
              <a:rPr sz="1000" spc="-50" dirty="0">
                <a:solidFill>
                  <a:srgbClr val="231F20"/>
                </a:solidFill>
                <a:latin typeface="Times New Roman"/>
                <a:cs typeface="Times New Roman"/>
              </a:rPr>
              <a:t> </a:t>
            </a:r>
            <a:r>
              <a:rPr sz="1000" dirty="0">
                <a:solidFill>
                  <a:srgbClr val="231F20"/>
                </a:solidFill>
                <a:latin typeface="Times New Roman"/>
                <a:cs typeface="Times New Roman"/>
              </a:rPr>
              <a:t>Corporation</a:t>
            </a:r>
            <a:r>
              <a:rPr sz="1000" spc="-55" dirty="0">
                <a:solidFill>
                  <a:srgbClr val="231F20"/>
                </a:solidFill>
                <a:latin typeface="Times New Roman"/>
                <a:cs typeface="Times New Roman"/>
              </a:rPr>
              <a:t> </a:t>
            </a:r>
            <a:r>
              <a:rPr sz="1000" dirty="0">
                <a:solidFill>
                  <a:srgbClr val="231F20"/>
                </a:solidFill>
                <a:latin typeface="Times New Roman"/>
                <a:cs typeface="Times New Roman"/>
              </a:rPr>
              <a:t>has</a:t>
            </a:r>
            <a:r>
              <a:rPr sz="1000" spc="-50" dirty="0">
                <a:solidFill>
                  <a:srgbClr val="231F20"/>
                </a:solidFill>
                <a:latin typeface="Times New Roman"/>
                <a:cs typeface="Times New Roman"/>
              </a:rPr>
              <a:t> </a:t>
            </a:r>
            <a:r>
              <a:rPr sz="1000" dirty="0">
                <a:solidFill>
                  <a:srgbClr val="231F20"/>
                </a:solidFill>
                <a:latin typeface="Times New Roman"/>
                <a:cs typeface="Times New Roman"/>
              </a:rPr>
              <a:t>never</a:t>
            </a:r>
            <a:r>
              <a:rPr sz="1000" spc="-55" dirty="0">
                <a:solidFill>
                  <a:srgbClr val="231F20"/>
                </a:solidFill>
                <a:latin typeface="Times New Roman"/>
                <a:cs typeface="Times New Roman"/>
              </a:rPr>
              <a:t> </a:t>
            </a:r>
            <a:r>
              <a:rPr sz="1000" dirty="0">
                <a:solidFill>
                  <a:srgbClr val="231F20"/>
                </a:solidFill>
                <a:latin typeface="Times New Roman"/>
                <a:cs typeface="Times New Roman"/>
              </a:rPr>
              <a:t>been</a:t>
            </a:r>
            <a:r>
              <a:rPr sz="1000" spc="-55" dirty="0">
                <a:solidFill>
                  <a:srgbClr val="231F20"/>
                </a:solidFill>
                <a:latin typeface="Times New Roman"/>
                <a:cs typeface="Times New Roman"/>
              </a:rPr>
              <a:t> </a:t>
            </a:r>
            <a:r>
              <a:rPr sz="1000" spc="-10" dirty="0">
                <a:solidFill>
                  <a:srgbClr val="231F20"/>
                </a:solidFill>
                <a:latin typeface="Times New Roman"/>
                <a:cs typeface="Times New Roman"/>
              </a:rPr>
              <a:t>modified  </a:t>
            </a:r>
            <a:r>
              <a:rPr sz="1000" dirty="0">
                <a:solidFill>
                  <a:srgbClr val="231F20"/>
                </a:solidFill>
                <a:latin typeface="Times New Roman"/>
                <a:cs typeface="Times New Roman"/>
              </a:rPr>
              <a:t>or </a:t>
            </a:r>
            <a:r>
              <a:rPr sz="1000" spc="-5" dirty="0">
                <a:solidFill>
                  <a:srgbClr val="231F20"/>
                </a:solidFill>
                <a:latin typeface="Times New Roman"/>
                <a:cs typeface="Times New Roman"/>
              </a:rPr>
              <a:t>repealed </a:t>
            </a:r>
            <a:r>
              <a:rPr sz="1000" dirty="0">
                <a:solidFill>
                  <a:srgbClr val="231F20"/>
                </a:solidFill>
                <a:latin typeface="Times New Roman"/>
                <a:cs typeface="Times New Roman"/>
              </a:rPr>
              <a:t>and is now in </a:t>
            </a:r>
            <a:r>
              <a:rPr sz="1000" spc="-5" dirty="0">
                <a:solidFill>
                  <a:srgbClr val="231F20"/>
                </a:solidFill>
                <a:latin typeface="Times New Roman"/>
                <a:cs typeface="Times New Roman"/>
              </a:rPr>
              <a:t>full force </a:t>
            </a:r>
            <a:r>
              <a:rPr sz="1000" dirty="0">
                <a:solidFill>
                  <a:srgbClr val="231F20"/>
                </a:solidFill>
                <a:latin typeface="Times New Roman"/>
                <a:cs typeface="Times New Roman"/>
              </a:rPr>
              <a:t>and</a:t>
            </a:r>
            <a:r>
              <a:rPr sz="1000" spc="5" dirty="0">
                <a:solidFill>
                  <a:srgbClr val="231F20"/>
                </a:solidFill>
                <a:latin typeface="Times New Roman"/>
                <a:cs typeface="Times New Roman"/>
              </a:rPr>
              <a:t> </a:t>
            </a:r>
            <a:r>
              <a:rPr sz="1000" spc="-10" dirty="0">
                <a:solidFill>
                  <a:srgbClr val="231F20"/>
                </a:solidFill>
                <a:latin typeface="Times New Roman"/>
                <a:cs typeface="Times New Roman"/>
              </a:rPr>
              <a:t>effect.</a:t>
            </a:r>
            <a:endParaRPr sz="1000">
              <a:latin typeface="Times New Roman"/>
              <a:cs typeface="Times New Roman"/>
            </a:endParaRPr>
          </a:p>
          <a:p>
            <a:pPr marL="12700" marR="2978150" algn="just">
              <a:lnSpc>
                <a:spcPct val="183300"/>
              </a:lnSpc>
              <a:spcBef>
                <a:spcPts val="350"/>
              </a:spcBef>
              <a:tabLst>
                <a:tab pos="3669665" algn="l"/>
              </a:tabLst>
            </a:pPr>
            <a:r>
              <a:rPr sz="1000" spc="-5" dirty="0">
                <a:solidFill>
                  <a:srgbClr val="231F20"/>
                </a:solidFill>
                <a:latin typeface="Times New Roman"/>
                <a:cs typeface="Times New Roman"/>
              </a:rPr>
              <a:t>Date </a:t>
            </a:r>
            <a:r>
              <a:rPr sz="1000" u="sng" spc="-5"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a:t>
            </a:r>
            <a:r>
              <a:rPr sz="1000" spc="-5" dirty="0">
                <a:solidFill>
                  <a:srgbClr val="231F20"/>
                </a:solidFill>
                <a:latin typeface="Times New Roman"/>
                <a:cs typeface="Times New Roman"/>
              </a:rPr>
              <a:t>Secretary </a:t>
            </a:r>
            <a:r>
              <a:rPr sz="1000" u="sng" spc="-5" dirty="0">
                <a:solidFill>
                  <a:srgbClr val="231F20"/>
                </a:solidFill>
                <a:uFill>
                  <a:solidFill>
                    <a:srgbClr val="231F20"/>
                  </a:solidFill>
                </a:uFill>
                <a:latin typeface="Times New Roman"/>
                <a:cs typeface="Times New Roman"/>
              </a:rPr>
              <a:t>	</a:t>
            </a:r>
            <a:r>
              <a:rPr sz="1000" dirty="0">
                <a:solidFill>
                  <a:srgbClr val="231F20"/>
                </a:solidFill>
                <a:latin typeface="Times New Roman"/>
                <a:cs typeface="Times New Roman"/>
              </a:rPr>
              <a:t> </a:t>
            </a:r>
            <a:r>
              <a:rPr sz="1000" spc="-5" dirty="0">
                <a:solidFill>
                  <a:srgbClr val="231F20"/>
                </a:solidFill>
                <a:latin typeface="Times New Roman"/>
                <a:cs typeface="Times New Roman"/>
              </a:rPr>
              <a:t>President </a:t>
            </a:r>
            <a:r>
              <a:rPr sz="1000" u="sng" spc="-5" dirty="0">
                <a:solidFill>
                  <a:srgbClr val="231F20"/>
                </a:solidFill>
                <a:uFill>
                  <a:solidFill>
                    <a:srgbClr val="231F20"/>
                  </a:solidFill>
                </a:uFill>
                <a:latin typeface="Times New Roman"/>
                <a:cs typeface="Times New Roman"/>
              </a:rPr>
              <a:t> 	</a:t>
            </a:r>
            <a:endParaRPr sz="1000">
              <a:latin typeface="Times New Roman"/>
              <a:cs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400"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73100" y="787400"/>
            <a:ext cx="3632835" cy="57404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C3B7B1"/>
                </a:solidFill>
              </a:rPr>
              <a:t>VII.</a:t>
            </a:r>
            <a:r>
              <a:rPr spc="50" dirty="0">
                <a:solidFill>
                  <a:srgbClr val="C3B7B1"/>
                </a:solidFill>
              </a:rPr>
              <a:t> </a:t>
            </a:r>
            <a:r>
              <a:rPr spc="25" dirty="0">
                <a:solidFill>
                  <a:srgbClr val="C3B7B1"/>
                </a:solidFill>
              </a:rPr>
              <a:t>APPENDICES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41</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30345"/>
            <a:ext cx="2839720" cy="386080"/>
          </a:xfrm>
          <a:prstGeom prst="rect">
            <a:avLst/>
          </a:prstGeom>
        </p:spPr>
        <p:txBody>
          <a:bodyPr vert="horz" wrap="square" lIns="0" tIns="12700" rIns="0" bIns="0" rtlCol="0">
            <a:spAutoFit/>
          </a:bodyPr>
          <a:lstStyle/>
          <a:p>
            <a:pPr marL="12700">
              <a:lnSpc>
                <a:spcPts val="1420"/>
              </a:lnSpc>
              <a:spcBef>
                <a:spcPts val="100"/>
              </a:spcBef>
            </a:pPr>
            <a:r>
              <a:rPr sz="1200" b="1" dirty="0">
                <a:solidFill>
                  <a:srgbClr val="231F20"/>
                </a:solidFill>
                <a:latin typeface="Trebuchet MS"/>
                <a:cs typeface="Trebuchet MS"/>
              </a:rPr>
              <a:t>A. The Guiding Principles and</a:t>
            </a:r>
            <a:r>
              <a:rPr sz="1200" b="1" spc="200" dirty="0">
                <a:solidFill>
                  <a:srgbClr val="231F20"/>
                </a:solidFill>
                <a:latin typeface="Trebuchet MS"/>
                <a:cs typeface="Trebuchet MS"/>
              </a:rPr>
              <a:t> </a:t>
            </a:r>
            <a:r>
              <a:rPr sz="1200" b="1" spc="0" dirty="0">
                <a:solidFill>
                  <a:srgbClr val="231F20"/>
                </a:solidFill>
                <a:latin typeface="Trebuchet MS"/>
                <a:cs typeface="Trebuchet MS"/>
              </a:rPr>
              <a:t>Planning</a:t>
            </a:r>
            <a:endParaRPr sz="1200">
              <a:latin typeface="Trebuchet MS"/>
              <a:cs typeface="Trebuchet MS"/>
            </a:endParaRPr>
          </a:p>
          <a:p>
            <a:pPr marL="298450">
              <a:lnSpc>
                <a:spcPts val="1420"/>
              </a:lnSpc>
            </a:pPr>
            <a:r>
              <a:rPr sz="1200" b="1" spc="-5" dirty="0">
                <a:solidFill>
                  <a:srgbClr val="231F20"/>
                </a:solidFill>
                <a:latin typeface="Trebuchet MS"/>
                <a:cs typeface="Trebuchet MS"/>
              </a:rPr>
              <a:t>Parameters</a:t>
            </a:r>
            <a:endParaRPr sz="1200">
              <a:latin typeface="Trebuchet MS"/>
              <a:cs typeface="Trebuchet MS"/>
            </a:endParaRPr>
          </a:p>
        </p:txBody>
      </p:sp>
      <p:sp>
        <p:nvSpPr>
          <p:cNvPr id="12" name="object 12"/>
          <p:cNvSpPr txBox="1"/>
          <p:nvPr/>
        </p:nvSpPr>
        <p:spPr>
          <a:xfrm>
            <a:off x="444500" y="2263745"/>
            <a:ext cx="2976245" cy="1860550"/>
          </a:xfrm>
          <a:prstGeom prst="rect">
            <a:avLst/>
          </a:prstGeom>
        </p:spPr>
        <p:txBody>
          <a:bodyPr vert="horz" wrap="square" lIns="0" tIns="12700" rIns="0" bIns="0" rtlCol="0">
            <a:spAutoFit/>
          </a:bodyPr>
          <a:lstStyle/>
          <a:p>
            <a:pPr marL="12700" marR="5080">
              <a:lnSpc>
                <a:spcPct val="116700"/>
              </a:lnSpc>
              <a:spcBef>
                <a:spcPts val="100"/>
              </a:spcBef>
            </a:pPr>
            <a:r>
              <a:rPr sz="1000" b="1" dirty="0">
                <a:solidFill>
                  <a:srgbClr val="231F20"/>
                </a:solidFill>
                <a:latin typeface="Trebuchet MS"/>
                <a:cs typeface="Trebuchet MS"/>
              </a:rPr>
              <a:t>MISSION: Advance Central </a:t>
            </a:r>
            <a:r>
              <a:rPr sz="1000" b="1" spc="-5" dirty="0">
                <a:solidFill>
                  <a:srgbClr val="231F20"/>
                </a:solidFill>
                <a:latin typeface="Trebuchet MS"/>
                <a:cs typeface="Trebuchet MS"/>
              </a:rPr>
              <a:t>Health’s </a:t>
            </a:r>
            <a:r>
              <a:rPr sz="1000" b="1" spc="-10" dirty="0">
                <a:solidFill>
                  <a:srgbClr val="231F20"/>
                </a:solidFill>
                <a:latin typeface="Trebuchet MS"/>
                <a:cs typeface="Trebuchet MS"/>
              </a:rPr>
              <a:t>efforts </a:t>
            </a:r>
            <a:r>
              <a:rPr sz="1000" b="1" dirty="0">
                <a:solidFill>
                  <a:srgbClr val="231F20"/>
                </a:solidFill>
                <a:latin typeface="Trebuchet MS"/>
                <a:cs typeface="Trebuchet MS"/>
              </a:rPr>
              <a:t>to  </a:t>
            </a:r>
            <a:r>
              <a:rPr sz="1000" b="1" spc="0" dirty="0">
                <a:solidFill>
                  <a:srgbClr val="231F20"/>
                </a:solidFill>
                <a:latin typeface="Trebuchet MS"/>
                <a:cs typeface="Trebuchet MS"/>
              </a:rPr>
              <a:t>provide </a:t>
            </a:r>
            <a:r>
              <a:rPr sz="1000" b="1" dirty="0">
                <a:solidFill>
                  <a:srgbClr val="231F20"/>
                </a:solidFill>
                <a:latin typeface="Trebuchet MS"/>
                <a:cs typeface="Trebuchet MS"/>
              </a:rPr>
              <a:t>access to health care to those who need  it most, and promote </a:t>
            </a:r>
            <a:r>
              <a:rPr sz="1000" b="1" spc="-15" dirty="0">
                <a:solidFill>
                  <a:srgbClr val="231F20"/>
                </a:solidFill>
                <a:latin typeface="Trebuchet MS"/>
                <a:cs typeface="Trebuchet MS"/>
              </a:rPr>
              <a:t>Travis </a:t>
            </a:r>
            <a:r>
              <a:rPr sz="1000" b="1" dirty="0">
                <a:solidFill>
                  <a:srgbClr val="231F20"/>
                </a:solidFill>
                <a:latin typeface="Trebuchet MS"/>
                <a:cs typeface="Trebuchet MS"/>
              </a:rPr>
              <a:t>County as a model  healthy</a:t>
            </a:r>
            <a:r>
              <a:rPr sz="1000" b="1" spc="15" dirty="0">
                <a:solidFill>
                  <a:srgbClr val="231F20"/>
                </a:solidFill>
                <a:latin typeface="Trebuchet MS"/>
                <a:cs typeface="Trebuchet MS"/>
              </a:rPr>
              <a:t> </a:t>
            </a:r>
            <a:r>
              <a:rPr sz="1000" b="1" spc="-10" dirty="0">
                <a:solidFill>
                  <a:srgbClr val="231F20"/>
                </a:solidFill>
                <a:latin typeface="Trebuchet MS"/>
                <a:cs typeface="Trebuchet MS"/>
              </a:rPr>
              <a:t>community.</a:t>
            </a:r>
            <a:endParaRPr sz="1000">
              <a:latin typeface="Trebuchet MS"/>
              <a:cs typeface="Trebuchet MS"/>
            </a:endParaRPr>
          </a:p>
          <a:p>
            <a:pPr>
              <a:lnSpc>
                <a:spcPct val="100000"/>
              </a:lnSpc>
              <a:spcBef>
                <a:spcPts val="45"/>
              </a:spcBef>
            </a:pPr>
            <a:endParaRPr sz="1350">
              <a:latin typeface="Times New Roman"/>
              <a:cs typeface="Times New Roman"/>
            </a:endParaRPr>
          </a:p>
          <a:p>
            <a:pPr marL="12700">
              <a:lnSpc>
                <a:spcPct val="100000"/>
              </a:lnSpc>
              <a:tabLst>
                <a:tab pos="469265" algn="l"/>
              </a:tabLst>
            </a:pPr>
            <a:r>
              <a:rPr sz="1000" b="1" i="1" dirty="0">
                <a:solidFill>
                  <a:srgbClr val="231F20"/>
                </a:solidFill>
                <a:latin typeface="PalatinoLinotype-BoldItalic"/>
                <a:cs typeface="PalatinoLinotype-BoldItalic"/>
              </a:rPr>
              <a:t>M-1:	Health Care</a:t>
            </a:r>
            <a:r>
              <a:rPr sz="1000" b="1" i="1" spc="25" dirty="0">
                <a:solidFill>
                  <a:srgbClr val="231F20"/>
                </a:solidFill>
                <a:latin typeface="PalatinoLinotype-BoldItalic"/>
                <a:cs typeface="PalatinoLinotype-BoldItalic"/>
              </a:rPr>
              <a:t> </a:t>
            </a:r>
            <a:r>
              <a:rPr sz="1000" b="1" i="1" spc="0" dirty="0">
                <a:solidFill>
                  <a:srgbClr val="231F20"/>
                </a:solidFill>
                <a:latin typeface="PalatinoLinotype-BoldItalic"/>
                <a:cs typeface="PalatinoLinotype-BoldItalic"/>
              </a:rPr>
              <a:t>Uses</a:t>
            </a:r>
            <a:endParaRPr sz="1000">
              <a:latin typeface="PalatinoLinotype-BoldItalic"/>
              <a:cs typeface="PalatinoLinotype-BoldItalic"/>
            </a:endParaRPr>
          </a:p>
          <a:p>
            <a:pPr marL="12700" marR="97155">
              <a:lnSpc>
                <a:spcPct val="116700"/>
              </a:lnSpc>
              <a:spcBef>
                <a:spcPts val="450"/>
              </a:spcBef>
            </a:pPr>
            <a:r>
              <a:rPr sz="1000" dirty="0">
                <a:solidFill>
                  <a:srgbClr val="231F20"/>
                </a:solidFill>
                <a:latin typeface="Palatino Linotype"/>
                <a:cs typeface="Palatino Linotype"/>
              </a:rPr>
              <a:t>Consider programs and uses for existing and new  buildings that advance Central Health’s </a:t>
            </a:r>
            <a:r>
              <a:rPr sz="1000" spc="0" dirty="0">
                <a:solidFill>
                  <a:srgbClr val="231F20"/>
                </a:solidFill>
                <a:latin typeface="Palatino Linotype"/>
                <a:cs typeface="Palatino Linotype"/>
              </a:rPr>
              <a:t>Strategic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and that make the best use of its </a:t>
            </a:r>
            <a:r>
              <a:rPr sz="1000" spc="0" dirty="0">
                <a:solidFill>
                  <a:srgbClr val="231F20"/>
                </a:solidFill>
                <a:latin typeface="Palatino Linotype"/>
                <a:cs typeface="Palatino Linotype"/>
              </a:rPr>
              <a:t>downtown  </a:t>
            </a:r>
            <a:r>
              <a:rPr sz="1000" dirty="0">
                <a:solidFill>
                  <a:srgbClr val="231F20"/>
                </a:solidFill>
                <a:latin typeface="Palatino Linotype"/>
                <a:cs typeface="Palatino Linotype"/>
              </a:rPr>
              <a:t>location.</a:t>
            </a:r>
            <a:endParaRPr sz="1000">
              <a:latin typeface="Palatino Linotype"/>
              <a:cs typeface="Palatino Linotype"/>
            </a:endParaRPr>
          </a:p>
        </p:txBody>
      </p:sp>
      <p:sp>
        <p:nvSpPr>
          <p:cNvPr id="13" name="object 13"/>
          <p:cNvSpPr txBox="1"/>
          <p:nvPr/>
        </p:nvSpPr>
        <p:spPr>
          <a:xfrm>
            <a:off x="444500" y="4181445"/>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M-1.1:</a:t>
            </a:r>
            <a:endParaRPr sz="1000">
              <a:latin typeface="Palatino Linotype"/>
              <a:cs typeface="Palatino Linotype"/>
            </a:endParaRPr>
          </a:p>
        </p:txBody>
      </p:sp>
      <p:sp>
        <p:nvSpPr>
          <p:cNvPr id="14" name="object 14"/>
          <p:cNvSpPr txBox="1"/>
          <p:nvPr/>
        </p:nvSpPr>
        <p:spPr>
          <a:xfrm>
            <a:off x="444500" y="5127595"/>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M-1.2:</a:t>
            </a:r>
            <a:endParaRPr sz="1000">
              <a:latin typeface="Palatino Linotype"/>
              <a:cs typeface="Palatino Linotype"/>
            </a:endParaRPr>
          </a:p>
        </p:txBody>
      </p:sp>
      <p:sp>
        <p:nvSpPr>
          <p:cNvPr id="15" name="object 15"/>
          <p:cNvSpPr txBox="1"/>
          <p:nvPr/>
        </p:nvSpPr>
        <p:spPr>
          <a:xfrm>
            <a:off x="444500" y="6073745"/>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M-1.3:</a:t>
            </a:r>
            <a:endParaRPr sz="1000">
              <a:latin typeface="Palatino Linotype"/>
              <a:cs typeface="Palatino Linotype"/>
            </a:endParaRPr>
          </a:p>
        </p:txBody>
      </p:sp>
      <p:sp>
        <p:nvSpPr>
          <p:cNvPr id="16" name="object 16"/>
          <p:cNvSpPr txBox="1"/>
          <p:nvPr/>
        </p:nvSpPr>
        <p:spPr>
          <a:xfrm>
            <a:off x="444500" y="7908895"/>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M-1.4:</a:t>
            </a:r>
            <a:endParaRPr sz="1000">
              <a:latin typeface="Palatino Linotype"/>
              <a:cs typeface="Palatino Linotype"/>
            </a:endParaRPr>
          </a:p>
        </p:txBody>
      </p:sp>
      <p:sp>
        <p:nvSpPr>
          <p:cNvPr id="17" name="object 17"/>
          <p:cNvSpPr txBox="1"/>
          <p:nvPr/>
        </p:nvSpPr>
        <p:spPr>
          <a:xfrm>
            <a:off x="901700" y="4156045"/>
            <a:ext cx="2720975" cy="4819650"/>
          </a:xfrm>
          <a:prstGeom prst="rect">
            <a:avLst/>
          </a:prstGeom>
        </p:spPr>
        <p:txBody>
          <a:bodyPr vert="horz" wrap="square" lIns="0" tIns="12700" rIns="0" bIns="0" rtlCol="0">
            <a:spAutoFit/>
          </a:bodyPr>
          <a:lstStyle/>
          <a:p>
            <a:pPr marL="12700" marR="46990">
              <a:lnSpc>
                <a:spcPct val="116700"/>
              </a:lnSpc>
              <a:spcBef>
                <a:spcPts val="100"/>
              </a:spcBef>
            </a:pPr>
            <a:r>
              <a:rPr sz="1000" dirty="0">
                <a:solidFill>
                  <a:srgbClr val="231F20"/>
                </a:solidFill>
                <a:latin typeface="Palatino Linotype"/>
                <a:cs typeface="Palatino Linotype"/>
              </a:rPr>
              <a:t>Develop the Brackenridge Campus as a </a:t>
            </a:r>
            <a:r>
              <a:rPr sz="1000" spc="0" dirty="0">
                <a:solidFill>
                  <a:srgbClr val="231F20"/>
                </a:solidFill>
                <a:latin typeface="Palatino Linotype"/>
                <a:cs typeface="Palatino Linotype"/>
              </a:rPr>
              <a:t>major,  </a:t>
            </a:r>
            <a:r>
              <a:rPr sz="1000" dirty="0">
                <a:solidFill>
                  <a:srgbClr val="231F20"/>
                </a:solidFill>
                <a:latin typeface="Palatino Linotype"/>
                <a:cs typeface="Palatino Linotype"/>
              </a:rPr>
              <a:t>community oriented space that </a:t>
            </a:r>
            <a:r>
              <a:rPr sz="1000" spc="0" dirty="0">
                <a:solidFill>
                  <a:srgbClr val="231F20"/>
                </a:solidFill>
                <a:latin typeface="Palatino Linotype"/>
                <a:cs typeface="Palatino Linotype"/>
              </a:rPr>
              <a:t>supports  </a:t>
            </a:r>
            <a:r>
              <a:rPr sz="1000" dirty="0">
                <a:solidFill>
                  <a:srgbClr val="231F20"/>
                </a:solidFill>
                <a:latin typeface="Palatino Linotype"/>
                <a:cs typeface="Palatino Linotype"/>
              </a:rPr>
              <a:t>Central Health’s mission to provide</a:t>
            </a:r>
            <a:r>
              <a:rPr sz="1000" spc="105" dirty="0">
                <a:solidFill>
                  <a:srgbClr val="231F20"/>
                </a:solidFill>
                <a:latin typeface="Palatino Linotype"/>
                <a:cs typeface="Palatino Linotype"/>
              </a:rPr>
              <a:t> </a:t>
            </a:r>
            <a:r>
              <a:rPr sz="1000" spc="0" dirty="0">
                <a:solidFill>
                  <a:srgbClr val="231F20"/>
                </a:solidFill>
                <a:latin typeface="Palatino Linotype"/>
                <a:cs typeface="Palatino Linotype"/>
              </a:rPr>
              <a:t>for</a:t>
            </a:r>
            <a:endParaRPr sz="1000">
              <a:latin typeface="Palatino Linotype"/>
              <a:cs typeface="Palatino Linotype"/>
            </a:endParaRPr>
          </a:p>
          <a:p>
            <a:pPr marL="12700" marR="120014">
              <a:lnSpc>
                <a:spcPct val="116700"/>
              </a:lnSpc>
            </a:pPr>
            <a:r>
              <a:rPr sz="1000" dirty="0">
                <a:solidFill>
                  <a:srgbClr val="231F20"/>
                </a:solidFill>
                <a:latin typeface="Palatino Linotype"/>
                <a:cs typeface="Palatino Linotype"/>
              </a:rPr>
              <a:t>access to health care that will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health  outcomes and overall public</a:t>
            </a:r>
            <a:r>
              <a:rPr sz="1000" spc="85"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p>
            <a:pPr marL="12700" marR="165100">
              <a:lnSpc>
                <a:spcPct val="116700"/>
              </a:lnSpc>
              <a:spcBef>
                <a:spcPts val="445"/>
              </a:spcBef>
            </a:pPr>
            <a:r>
              <a:rPr sz="1000" dirty="0">
                <a:solidFill>
                  <a:srgbClr val="231F20"/>
                </a:solidFill>
                <a:latin typeface="Palatino Linotype"/>
                <a:cs typeface="Palatino Linotype"/>
              </a:rPr>
              <a:t>Increase health equity and reduce health  disparities for Central Health’s </a:t>
            </a:r>
            <a:r>
              <a:rPr sz="1000" spc="0" dirty="0">
                <a:solidFill>
                  <a:srgbClr val="231F20"/>
                </a:solidFill>
                <a:latin typeface="Palatino Linotype"/>
                <a:cs typeface="Palatino Linotype"/>
              </a:rPr>
              <a:t>constituency  </a:t>
            </a:r>
            <a:r>
              <a:rPr sz="1000" dirty="0">
                <a:solidFill>
                  <a:srgbClr val="231F20"/>
                </a:solidFill>
                <a:latin typeface="Palatino Linotype"/>
                <a:cs typeface="Palatino Linotype"/>
              </a:rPr>
              <a:t>through thoughtful building and site </a:t>
            </a:r>
            <a:r>
              <a:rPr sz="1000" spc="0" dirty="0">
                <a:solidFill>
                  <a:srgbClr val="231F20"/>
                </a:solidFill>
                <a:latin typeface="Palatino Linotype"/>
                <a:cs typeface="Palatino Linotype"/>
              </a:rPr>
              <a:t>design  </a:t>
            </a:r>
            <a:r>
              <a:rPr sz="1000" dirty="0">
                <a:solidFill>
                  <a:srgbClr val="231F20"/>
                </a:solidFill>
                <a:latin typeface="Palatino Linotype"/>
                <a:cs typeface="Palatino Linotype"/>
              </a:rPr>
              <a:t>that organizes a synergistic mix of uses,  throughout the Brackenridge</a:t>
            </a:r>
            <a:r>
              <a:rPr sz="1000" spc="65" dirty="0">
                <a:solidFill>
                  <a:srgbClr val="231F20"/>
                </a:solidFill>
                <a:latin typeface="Palatino Linotype"/>
                <a:cs typeface="Palatino Linotype"/>
              </a:rPr>
              <a:t> </a:t>
            </a:r>
            <a:r>
              <a:rPr sz="1000" spc="0" dirty="0">
                <a:solidFill>
                  <a:srgbClr val="231F20"/>
                </a:solidFill>
                <a:latin typeface="Palatino Linotype"/>
                <a:cs typeface="Palatino Linotype"/>
              </a:rPr>
              <a:t>Campus.</a:t>
            </a:r>
            <a:endParaRPr sz="1000">
              <a:latin typeface="Palatino Linotype"/>
              <a:cs typeface="Palatino Linotype"/>
            </a:endParaRPr>
          </a:p>
          <a:p>
            <a:pPr marL="12700" marR="214629">
              <a:lnSpc>
                <a:spcPct val="116700"/>
              </a:lnSpc>
              <a:spcBef>
                <a:spcPts val="450"/>
              </a:spcBef>
            </a:pPr>
            <a:r>
              <a:rPr sz="1000" dirty="0">
                <a:solidFill>
                  <a:srgbClr val="231F20"/>
                </a:solidFill>
                <a:latin typeface="Palatino Linotype"/>
                <a:cs typeface="Palatino Linotype"/>
              </a:rPr>
              <a:t>Provide opportunities for early term  redevelopment by deconstructing </a:t>
            </a:r>
            <a:r>
              <a:rPr sz="1000" spc="0" dirty="0">
                <a:solidFill>
                  <a:srgbClr val="231F20"/>
                </a:solidFill>
                <a:latin typeface="Palatino Linotype"/>
                <a:cs typeface="Palatino Linotype"/>
              </a:rPr>
              <a:t>certain  </a:t>
            </a:r>
            <a:r>
              <a:rPr sz="1000" dirty="0">
                <a:solidFill>
                  <a:srgbClr val="231F20"/>
                </a:solidFill>
                <a:latin typeface="Palatino Linotype"/>
                <a:cs typeface="Palatino Linotype"/>
              </a:rPr>
              <a:t>buildings, such as the Professional </a:t>
            </a:r>
            <a:r>
              <a:rPr sz="1000" spc="-10" dirty="0">
                <a:solidFill>
                  <a:srgbClr val="231F20"/>
                </a:solidFill>
                <a:latin typeface="Palatino Linotype"/>
                <a:cs typeface="Palatino Linotype"/>
              </a:rPr>
              <a:t>Office  </a:t>
            </a:r>
            <a:r>
              <a:rPr sz="1000" dirty="0">
                <a:solidFill>
                  <a:srgbClr val="231F20"/>
                </a:solidFill>
                <a:latin typeface="Palatino Linotype"/>
                <a:cs typeface="Palatino Linotype"/>
              </a:rPr>
              <a:t>Building (POB), the Helipad, the Hospital  Tower and its South </a:t>
            </a:r>
            <a:r>
              <a:rPr sz="1000" spc="-5" dirty="0">
                <a:solidFill>
                  <a:srgbClr val="231F20"/>
                </a:solidFill>
                <a:latin typeface="Palatino Linotype"/>
                <a:cs typeface="Palatino Linotype"/>
              </a:rPr>
              <a:t>Wing. </a:t>
            </a:r>
            <a:r>
              <a:rPr sz="1000" dirty="0">
                <a:solidFill>
                  <a:srgbClr val="231F20"/>
                </a:solidFill>
                <a:latin typeface="Palatino Linotype"/>
                <a:cs typeface="Palatino Linotype"/>
              </a:rPr>
              <a:t>Relocate </a:t>
            </a:r>
            <a:r>
              <a:rPr sz="1000" spc="0" dirty="0">
                <a:solidFill>
                  <a:srgbClr val="231F20"/>
                </a:solidFill>
                <a:latin typeface="Palatino Linotype"/>
                <a:cs typeface="Palatino Linotype"/>
              </a:rPr>
              <a:t>any  </a:t>
            </a:r>
            <a:r>
              <a:rPr sz="1000" dirty="0">
                <a:solidFill>
                  <a:srgbClr val="231F20"/>
                </a:solidFill>
                <a:latin typeface="Palatino Linotype"/>
                <a:cs typeface="Palatino Linotype"/>
              </a:rPr>
              <a:t>medical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and clinical uses to remain  on the Brackenridge Campus from the </a:t>
            </a:r>
            <a:r>
              <a:rPr sz="1000" spc="0" dirty="0">
                <a:solidFill>
                  <a:srgbClr val="231F20"/>
                </a:solidFill>
                <a:latin typeface="Palatino Linotype"/>
                <a:cs typeface="Palatino Linotype"/>
              </a:rPr>
              <a:t>POB  </a:t>
            </a:r>
            <a:r>
              <a:rPr sz="1000" dirty="0">
                <a:solidFill>
                  <a:srgbClr val="231F20"/>
                </a:solidFill>
                <a:latin typeface="Palatino Linotype"/>
                <a:cs typeface="Palatino Linotype"/>
              </a:rPr>
              <a:t>to the Clinical Education Center (CEC ), </a:t>
            </a:r>
            <a:r>
              <a:rPr sz="1000" spc="0" dirty="0">
                <a:solidFill>
                  <a:srgbClr val="231F20"/>
                </a:solidFill>
                <a:latin typeface="Palatino Linotype"/>
                <a:cs typeface="Palatino Linotype"/>
              </a:rPr>
              <a:t>or  </a:t>
            </a:r>
            <a:r>
              <a:rPr sz="1000" dirty="0">
                <a:solidFill>
                  <a:srgbClr val="231F20"/>
                </a:solidFill>
                <a:latin typeface="Palatino Linotype"/>
                <a:cs typeface="Palatino Linotype"/>
              </a:rPr>
              <a:t>to facilities located within the UT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District or other locations, as</a:t>
            </a:r>
            <a:r>
              <a:rPr sz="1000" spc="175" dirty="0">
                <a:solidFill>
                  <a:srgbClr val="231F20"/>
                </a:solidFill>
                <a:latin typeface="Palatino Linotype"/>
                <a:cs typeface="Palatino Linotype"/>
              </a:rPr>
              <a:t> </a:t>
            </a:r>
            <a:r>
              <a:rPr sz="1000" spc="0" dirty="0">
                <a:solidFill>
                  <a:srgbClr val="231F20"/>
                </a:solidFill>
                <a:latin typeface="Palatino Linotype"/>
                <a:cs typeface="Palatino Linotype"/>
              </a:rPr>
              <a:t>appropriate.</a:t>
            </a:r>
            <a:endParaRPr sz="1000">
              <a:latin typeface="Palatino Linotype"/>
              <a:cs typeface="Palatino Linotype"/>
            </a:endParaRPr>
          </a:p>
          <a:p>
            <a:pPr marL="12700" marR="230504">
              <a:lnSpc>
                <a:spcPct val="116700"/>
              </a:lnSpc>
              <a:spcBef>
                <a:spcPts val="450"/>
              </a:spcBef>
            </a:pPr>
            <a:r>
              <a:rPr sz="1000" dirty="0">
                <a:solidFill>
                  <a:srgbClr val="231F20"/>
                </a:solidFill>
                <a:latin typeface="Palatino Linotype"/>
                <a:cs typeface="Palatino Linotype"/>
              </a:rPr>
              <a:t>In partnership with public, </a:t>
            </a:r>
            <a:r>
              <a:rPr sz="1000" spc="-5" dirty="0">
                <a:solidFill>
                  <a:srgbClr val="231F20"/>
                </a:solidFill>
                <a:latin typeface="Palatino Linotype"/>
                <a:cs typeface="Palatino Linotype"/>
              </a:rPr>
              <a:t>non-profit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or </a:t>
            </a:r>
            <a:r>
              <a:rPr sz="1000" spc="-5" dirty="0">
                <a:solidFill>
                  <a:srgbClr val="231F20"/>
                </a:solidFill>
                <a:latin typeface="Palatino Linotype"/>
                <a:cs typeface="Palatino Linotype"/>
              </a:rPr>
              <a:t>private </a:t>
            </a:r>
            <a:r>
              <a:rPr sz="1000" dirty="0">
                <a:solidFill>
                  <a:srgbClr val="231F20"/>
                </a:solidFill>
                <a:latin typeface="Palatino Linotype"/>
                <a:cs typeface="Palatino Linotype"/>
              </a:rPr>
              <a:t>entities, develop a permanent,  public market focused on healthy food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activities as a major community</a:t>
            </a:r>
            <a:r>
              <a:rPr sz="1000" spc="210" dirty="0">
                <a:solidFill>
                  <a:srgbClr val="231F20"/>
                </a:solidFill>
                <a:latin typeface="Palatino Linotype"/>
                <a:cs typeface="Palatino Linotype"/>
              </a:rPr>
              <a:t> </a:t>
            </a:r>
            <a:r>
              <a:rPr sz="1000" dirty="0">
                <a:solidFill>
                  <a:srgbClr val="231F20"/>
                </a:solidFill>
                <a:latin typeface="Palatino Linotype"/>
                <a:cs typeface="Palatino Linotype"/>
              </a:rPr>
              <a:t>gathering</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space promoting healthy </a:t>
            </a:r>
            <a:r>
              <a:rPr sz="1000" spc="-5" dirty="0">
                <a:solidFill>
                  <a:srgbClr val="231F20"/>
                </a:solidFill>
                <a:latin typeface="Palatino Linotype"/>
                <a:cs typeface="Palatino Linotype"/>
              </a:rPr>
              <a:t>lifestyles </a:t>
            </a:r>
            <a:r>
              <a:rPr sz="1000" dirty="0">
                <a:solidFill>
                  <a:srgbClr val="231F20"/>
                </a:solidFill>
                <a:latin typeface="Palatino Linotype"/>
                <a:cs typeface="Palatino Linotype"/>
              </a:rPr>
              <a:t>for all in the  Central </a:t>
            </a:r>
            <a:r>
              <a:rPr sz="1000" spc="-10" dirty="0">
                <a:solidFill>
                  <a:srgbClr val="231F20"/>
                </a:solidFill>
                <a:latin typeface="Palatino Linotype"/>
                <a:cs typeface="Palatino Linotype"/>
              </a:rPr>
              <a:t>Texas</a:t>
            </a:r>
            <a:r>
              <a:rPr sz="1000" spc="35" dirty="0">
                <a:solidFill>
                  <a:srgbClr val="231F20"/>
                </a:solidFill>
                <a:latin typeface="Palatino Linotype"/>
                <a:cs typeface="Palatino Linotype"/>
              </a:rPr>
              <a:t> </a:t>
            </a:r>
            <a:r>
              <a:rPr sz="1000" dirty="0">
                <a:solidFill>
                  <a:srgbClr val="231F20"/>
                </a:solidFill>
                <a:latin typeface="Palatino Linotype"/>
                <a:cs typeface="Palatino Linotype"/>
              </a:rPr>
              <a:t>region.</a:t>
            </a:r>
            <a:endParaRPr sz="1000">
              <a:latin typeface="Palatino Linotype"/>
              <a:cs typeface="Palatino Linotype"/>
            </a:endParaRPr>
          </a:p>
        </p:txBody>
      </p:sp>
      <p:sp>
        <p:nvSpPr>
          <p:cNvPr id="18" name="object 18"/>
          <p:cNvSpPr txBox="1"/>
          <p:nvPr/>
        </p:nvSpPr>
        <p:spPr>
          <a:xfrm>
            <a:off x="3919220" y="1736336"/>
            <a:ext cx="295275" cy="177800"/>
          </a:xfrm>
          <a:prstGeom prst="rect">
            <a:avLst/>
          </a:prstGeom>
        </p:spPr>
        <p:txBody>
          <a:bodyPr vert="horz" wrap="square" lIns="0" tIns="12700" rIns="0" bIns="0" rtlCol="0">
            <a:spAutoFit/>
          </a:bodyPr>
          <a:lstStyle/>
          <a:p>
            <a:pPr marL="12700">
              <a:lnSpc>
                <a:spcPct val="100000"/>
              </a:lnSpc>
              <a:spcBef>
                <a:spcPts val="100"/>
              </a:spcBef>
            </a:pPr>
            <a:r>
              <a:rPr sz="1000" b="1" i="1" spc="5" dirty="0">
                <a:solidFill>
                  <a:srgbClr val="231F20"/>
                </a:solidFill>
                <a:latin typeface="PalatinoLinotype-BoldItalic"/>
                <a:cs typeface="PalatinoLinotype-BoldItalic"/>
              </a:rPr>
              <a:t>M-2:</a:t>
            </a:r>
            <a:endParaRPr sz="1000">
              <a:latin typeface="PalatinoLinotype-BoldItalic"/>
              <a:cs typeface="PalatinoLinotype-BoldItalic"/>
            </a:endParaRPr>
          </a:p>
        </p:txBody>
      </p:sp>
      <p:sp>
        <p:nvSpPr>
          <p:cNvPr id="19" name="object 19"/>
          <p:cNvSpPr txBox="1"/>
          <p:nvPr/>
        </p:nvSpPr>
        <p:spPr>
          <a:xfrm>
            <a:off x="3919220" y="2860286"/>
            <a:ext cx="38608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M-2.1:</a:t>
            </a:r>
            <a:endParaRPr sz="1000">
              <a:latin typeface="Palatino Linotype"/>
              <a:cs typeface="Palatino Linotype"/>
            </a:endParaRPr>
          </a:p>
        </p:txBody>
      </p:sp>
      <p:sp>
        <p:nvSpPr>
          <p:cNvPr id="20" name="object 20"/>
          <p:cNvSpPr txBox="1"/>
          <p:nvPr/>
        </p:nvSpPr>
        <p:spPr>
          <a:xfrm>
            <a:off x="3919220" y="3806436"/>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M-2.2:</a:t>
            </a:r>
            <a:endParaRPr sz="1000">
              <a:latin typeface="Palatino Linotype"/>
              <a:cs typeface="Palatino Linotype"/>
            </a:endParaRPr>
          </a:p>
        </p:txBody>
      </p:sp>
      <p:sp>
        <p:nvSpPr>
          <p:cNvPr id="21" name="object 21"/>
          <p:cNvSpPr txBox="1"/>
          <p:nvPr/>
        </p:nvSpPr>
        <p:spPr>
          <a:xfrm>
            <a:off x="3919220" y="4752586"/>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M-2.3:</a:t>
            </a:r>
            <a:endParaRPr sz="1000">
              <a:latin typeface="Palatino Linotype"/>
              <a:cs typeface="Palatino Linotype"/>
            </a:endParaRPr>
          </a:p>
        </p:txBody>
      </p:sp>
      <p:sp>
        <p:nvSpPr>
          <p:cNvPr id="22" name="object 22"/>
          <p:cNvSpPr txBox="1"/>
          <p:nvPr/>
        </p:nvSpPr>
        <p:spPr>
          <a:xfrm>
            <a:off x="3919220" y="6765536"/>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M-2.4:</a:t>
            </a:r>
            <a:endParaRPr sz="1000">
              <a:latin typeface="Palatino Linotype"/>
              <a:cs typeface="Palatino Linotype"/>
            </a:endParaRPr>
          </a:p>
        </p:txBody>
      </p:sp>
      <p:sp>
        <p:nvSpPr>
          <p:cNvPr id="23" name="object 23"/>
          <p:cNvSpPr txBox="1"/>
          <p:nvPr/>
        </p:nvSpPr>
        <p:spPr>
          <a:xfrm>
            <a:off x="4376420" y="1710936"/>
            <a:ext cx="2712085" cy="5410200"/>
          </a:xfrm>
          <a:prstGeom prst="rect">
            <a:avLst/>
          </a:prstGeom>
        </p:spPr>
        <p:txBody>
          <a:bodyPr vert="horz" wrap="square" lIns="0" tIns="38100" rIns="0" bIns="0" rtlCol="0">
            <a:spAutoFit/>
          </a:bodyPr>
          <a:lstStyle/>
          <a:p>
            <a:pPr marL="12700">
              <a:lnSpc>
                <a:spcPct val="100000"/>
              </a:lnSpc>
              <a:spcBef>
                <a:spcPts val="300"/>
              </a:spcBef>
            </a:pPr>
            <a:r>
              <a:rPr sz="1000" b="1" i="1" dirty="0">
                <a:solidFill>
                  <a:srgbClr val="231F20"/>
                </a:solidFill>
                <a:latin typeface="PalatinoLinotype-BoldItalic"/>
                <a:cs typeface="PalatinoLinotype-BoldItalic"/>
              </a:rPr>
              <a:t>Central Health</a:t>
            </a:r>
            <a:r>
              <a:rPr sz="1000" b="1" i="1" spc="25" dirty="0">
                <a:solidFill>
                  <a:srgbClr val="231F20"/>
                </a:solidFill>
                <a:latin typeface="PalatinoLinotype-BoldItalic"/>
                <a:cs typeface="PalatinoLinotype-BoldItalic"/>
              </a:rPr>
              <a:t> </a:t>
            </a:r>
            <a:r>
              <a:rPr sz="1000" b="1" i="1" spc="0" dirty="0">
                <a:solidFill>
                  <a:srgbClr val="231F20"/>
                </a:solidFill>
                <a:latin typeface="PalatinoLinotype-BoldItalic"/>
                <a:cs typeface="PalatinoLinotype-BoldItalic"/>
              </a:rPr>
              <a:t>Priorities</a:t>
            </a:r>
            <a:endParaRPr sz="1000">
              <a:latin typeface="PalatinoLinotype-BoldItalic"/>
              <a:cs typeface="PalatinoLinotype-BoldItalic"/>
            </a:endParaRPr>
          </a:p>
          <a:p>
            <a:pPr marL="12700" marR="6350">
              <a:lnSpc>
                <a:spcPct val="116700"/>
              </a:lnSpc>
            </a:pPr>
            <a:r>
              <a:rPr sz="1000" dirty="0">
                <a:solidFill>
                  <a:srgbClr val="231F20"/>
                </a:solidFill>
                <a:latin typeface="Palatino Linotype"/>
                <a:cs typeface="Palatino Linotype"/>
              </a:rPr>
              <a:t>Sustain Central Health’s commitment to  enhance outpatient specialty care, cancer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behavioral health services and women’s health  services throughout Travis County in the </a:t>
            </a:r>
            <a:r>
              <a:rPr sz="1000" spc="0" dirty="0">
                <a:solidFill>
                  <a:srgbClr val="231F20"/>
                </a:solidFill>
                <a:latin typeface="Palatino Linotype"/>
                <a:cs typeface="Palatino Linotype"/>
              </a:rPr>
              <a:t>most  </a:t>
            </a:r>
            <a:r>
              <a:rPr sz="1000" dirty="0">
                <a:solidFill>
                  <a:srgbClr val="231F20"/>
                </a:solidFill>
                <a:latin typeface="Palatino Linotype"/>
                <a:cs typeface="Palatino Linotype"/>
              </a:rPr>
              <a:t>appropriate</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locations.</a:t>
            </a:r>
            <a:endParaRPr sz="1000">
              <a:latin typeface="Palatino Linotype"/>
              <a:cs typeface="Palatino Linotype"/>
            </a:endParaRPr>
          </a:p>
          <a:p>
            <a:pPr marL="12700" marR="125095" indent="33020">
              <a:lnSpc>
                <a:spcPct val="116700"/>
              </a:lnSpc>
              <a:spcBef>
                <a:spcPts val="450"/>
              </a:spcBef>
            </a:pPr>
            <a:r>
              <a:rPr sz="1000" dirty="0">
                <a:solidFill>
                  <a:srgbClr val="231F20"/>
                </a:solidFill>
                <a:latin typeface="Palatino Linotype"/>
                <a:cs typeface="Palatino Linotype"/>
              </a:rPr>
              <a:t>In keeping with transforming best practices  in health care delivery, distribute 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services in appropriate facilities and </a:t>
            </a:r>
            <a:r>
              <a:rPr sz="1000" spc="-5" dirty="0">
                <a:solidFill>
                  <a:srgbClr val="231F20"/>
                </a:solidFill>
                <a:latin typeface="Palatino Linotype"/>
                <a:cs typeface="Palatino Linotype"/>
              </a:rPr>
              <a:t>settings  </a:t>
            </a:r>
            <a:r>
              <a:rPr sz="1000" dirty="0">
                <a:solidFill>
                  <a:srgbClr val="231F20"/>
                </a:solidFill>
                <a:latin typeface="Palatino Linotype"/>
                <a:cs typeface="Palatino Linotype"/>
              </a:rPr>
              <a:t>throughout Travis County that promote  appropriate public</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access.</a:t>
            </a:r>
            <a:endParaRPr sz="1000">
              <a:latin typeface="Palatino Linotype"/>
              <a:cs typeface="Palatino Linotype"/>
            </a:endParaRPr>
          </a:p>
          <a:p>
            <a:pPr marL="12700" marR="21590" algn="just">
              <a:lnSpc>
                <a:spcPct val="116700"/>
              </a:lnSpc>
              <a:spcBef>
                <a:spcPts val="445"/>
              </a:spcBef>
            </a:pPr>
            <a:r>
              <a:rPr sz="1000" dirty="0">
                <a:solidFill>
                  <a:srgbClr val="231F20"/>
                </a:solidFill>
                <a:latin typeface="Palatino Linotype"/>
                <a:cs typeface="Palatino Linotype"/>
              </a:rPr>
              <a:t>Focus any on-campus medical uses along </a:t>
            </a:r>
            <a:r>
              <a:rPr sz="1000" spc="0" dirty="0">
                <a:solidFill>
                  <a:srgbClr val="231F20"/>
                </a:solidFill>
                <a:latin typeface="Palatino Linotype"/>
                <a:cs typeface="Palatino Linotype"/>
              </a:rPr>
              <a:t>East  </a:t>
            </a:r>
            <a:r>
              <a:rPr sz="1000" dirty="0">
                <a:solidFill>
                  <a:srgbClr val="231F20"/>
                </a:solidFill>
                <a:latin typeface="Palatino Linotype"/>
                <a:cs typeface="Palatino Linotype"/>
              </a:rPr>
              <a:t>15th Street, to take advantage of the proximity  to the new Dell Seton Medical Center, the </a:t>
            </a:r>
            <a:r>
              <a:rPr sz="1000" spc="0" dirty="0">
                <a:solidFill>
                  <a:srgbClr val="231F20"/>
                </a:solidFill>
                <a:latin typeface="Palatino Linotype"/>
                <a:cs typeface="Palatino Linotype"/>
              </a:rPr>
              <a:t>Dell  </a:t>
            </a:r>
            <a:r>
              <a:rPr sz="1000" dirty="0">
                <a:solidFill>
                  <a:srgbClr val="231F20"/>
                </a:solidFill>
                <a:latin typeface="Palatino Linotype"/>
                <a:cs typeface="Palatino Linotype"/>
              </a:rPr>
              <a:t>Medical School and supporting facilities in the  UT Medical</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District.</a:t>
            </a:r>
            <a:endParaRPr sz="1000">
              <a:latin typeface="Palatino Linotype"/>
              <a:cs typeface="Palatino Linotype"/>
            </a:endParaRPr>
          </a:p>
          <a:p>
            <a:pPr marL="12700" marR="278130">
              <a:lnSpc>
                <a:spcPct val="116700"/>
              </a:lnSpc>
              <a:spcBef>
                <a:spcPts val="450"/>
              </a:spcBef>
            </a:pP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the outset of more detailed planning  for Phase 2 redevelopment (Block 166, </a:t>
            </a:r>
            <a:r>
              <a:rPr sz="1000" spc="0" dirty="0">
                <a:solidFill>
                  <a:srgbClr val="231F20"/>
                </a:solidFill>
                <a:latin typeface="Palatino Linotype"/>
                <a:cs typeface="Palatino Linotype"/>
              </a:rPr>
              <a:t>167  </a:t>
            </a:r>
            <a:r>
              <a:rPr sz="1000" dirty="0">
                <a:solidFill>
                  <a:srgbClr val="231F20"/>
                </a:solidFill>
                <a:latin typeface="Palatino Linotype"/>
                <a:cs typeface="Palatino Linotype"/>
              </a:rPr>
              <a:t>and the Original Hospital Block), </a:t>
            </a:r>
            <a:r>
              <a:rPr sz="1000" spc="0" dirty="0">
                <a:solidFill>
                  <a:srgbClr val="231F20"/>
                </a:solidFill>
                <a:latin typeface="Palatino Linotype"/>
                <a:cs typeface="Palatino Linotype"/>
              </a:rPr>
              <a:t>conduct  </a:t>
            </a:r>
            <a:r>
              <a:rPr sz="1000" dirty="0">
                <a:solidFill>
                  <a:srgbClr val="231F20"/>
                </a:solidFill>
                <a:latin typeface="Palatino Linotype"/>
                <a:cs typeface="Palatino Linotype"/>
              </a:rPr>
              <a:t>a programming process with health</a:t>
            </a:r>
            <a:r>
              <a:rPr sz="1000" spc="110" dirty="0">
                <a:solidFill>
                  <a:srgbClr val="231F20"/>
                </a:solidFill>
                <a:latin typeface="Palatino Linotype"/>
                <a:cs typeface="Palatino Linotype"/>
              </a:rPr>
              <a:t> </a:t>
            </a:r>
            <a:r>
              <a:rPr sz="1000" spc="0" dirty="0">
                <a:solidFill>
                  <a:srgbClr val="231F20"/>
                </a:solidFill>
                <a:latin typeface="Palatino Linotype"/>
                <a:cs typeface="Palatino Linotype"/>
              </a:rPr>
              <a:t>care</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providers and other Central Health partners to  </a:t>
            </a:r>
            <a:r>
              <a:rPr sz="1000" spc="-10" dirty="0">
                <a:solidFill>
                  <a:srgbClr val="231F20"/>
                </a:solidFill>
                <a:latin typeface="Palatino Linotype"/>
                <a:cs typeface="Palatino Linotype"/>
              </a:rPr>
              <a:t>better </a:t>
            </a:r>
            <a:r>
              <a:rPr sz="1000" dirty="0">
                <a:solidFill>
                  <a:srgbClr val="231F20"/>
                </a:solidFill>
                <a:latin typeface="Palatino Linotype"/>
                <a:cs typeface="Palatino Linotype"/>
              </a:rPr>
              <a:t>determine such medical and 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uses prior to Phase 2 implementation. </a:t>
            </a:r>
            <a:r>
              <a:rPr sz="1000" spc="-35" dirty="0">
                <a:solidFill>
                  <a:srgbClr val="231F20"/>
                </a:solidFill>
                <a:latin typeface="Palatino Linotype"/>
                <a:cs typeface="Palatino Linotype"/>
              </a:rPr>
              <a:t>At </a:t>
            </a:r>
            <a:r>
              <a:rPr sz="1000" dirty="0">
                <a:solidFill>
                  <a:srgbClr val="231F20"/>
                </a:solidFill>
                <a:latin typeface="Palatino Linotype"/>
                <a:cs typeface="Palatino Linotype"/>
              </a:rPr>
              <a:t>this  time, consider including a range of </a:t>
            </a:r>
            <a:r>
              <a:rPr sz="1000" spc="0" dirty="0">
                <a:solidFill>
                  <a:srgbClr val="231F20"/>
                </a:solidFill>
                <a:latin typeface="Palatino Linotype"/>
                <a:cs typeface="Palatino Linotype"/>
              </a:rPr>
              <a:t>medical,  </a:t>
            </a:r>
            <a:r>
              <a:rPr sz="1000" dirty="0">
                <a:solidFill>
                  <a:srgbClr val="231F20"/>
                </a:solidFill>
                <a:latin typeface="Palatino Linotype"/>
                <a:cs typeface="Palatino Linotype"/>
              </a:rPr>
              <a:t>health care and/or wellness-related</a:t>
            </a:r>
            <a:r>
              <a:rPr sz="1000" spc="105" dirty="0">
                <a:solidFill>
                  <a:srgbClr val="231F20"/>
                </a:solidFill>
                <a:latin typeface="Palatino Linotype"/>
                <a:cs typeface="Palatino Linotype"/>
              </a:rPr>
              <a:t> </a:t>
            </a:r>
            <a:r>
              <a:rPr sz="1000" dirty="0">
                <a:solidFill>
                  <a:srgbClr val="231F20"/>
                </a:solidFill>
                <a:latin typeface="Palatino Linotype"/>
                <a:cs typeface="Palatino Linotype"/>
              </a:rPr>
              <a:t>uses</a:t>
            </a:r>
            <a:endParaRPr sz="1000">
              <a:latin typeface="Palatino Linotype"/>
              <a:cs typeface="Palatino Linotype"/>
            </a:endParaRPr>
          </a:p>
          <a:p>
            <a:pPr marL="12700" marR="267970">
              <a:lnSpc>
                <a:spcPct val="116700"/>
              </a:lnSpc>
            </a:pPr>
            <a:r>
              <a:rPr sz="1000" dirty="0">
                <a:solidFill>
                  <a:srgbClr val="231F20"/>
                </a:solidFill>
                <a:latin typeface="Palatino Linotype"/>
                <a:cs typeface="Palatino Linotype"/>
              </a:rPr>
              <a:t>that could be developed within </a:t>
            </a:r>
            <a:r>
              <a:rPr sz="1000" spc="0" dirty="0">
                <a:solidFill>
                  <a:srgbClr val="231F20"/>
                </a:solidFill>
                <a:latin typeface="Palatino Linotype"/>
                <a:cs typeface="Palatino Linotype"/>
              </a:rPr>
              <a:t>mixed-use  </a:t>
            </a:r>
            <a:r>
              <a:rPr sz="1000" dirty="0">
                <a:solidFill>
                  <a:srgbClr val="231F20"/>
                </a:solidFill>
                <a:latin typeface="Palatino Linotype"/>
                <a:cs typeface="Palatino Linotype"/>
              </a:rPr>
              <a:t>buildings.</a:t>
            </a:r>
            <a:endParaRPr sz="1000">
              <a:latin typeface="Palatino Linotype"/>
              <a:cs typeface="Palatino Linotype"/>
            </a:endParaRPr>
          </a:p>
          <a:p>
            <a:pPr marL="12700" marR="140335">
              <a:lnSpc>
                <a:spcPct val="116700"/>
              </a:lnSpc>
              <a:spcBef>
                <a:spcPts val="450"/>
              </a:spcBef>
            </a:pPr>
            <a:r>
              <a:rPr sz="1000" dirty="0">
                <a:solidFill>
                  <a:srgbClr val="231F20"/>
                </a:solidFill>
                <a:latin typeface="Palatino Linotype"/>
                <a:cs typeface="Palatino Linotype"/>
              </a:rPr>
              <a:t>Consider including uses that support </a:t>
            </a:r>
            <a:r>
              <a:rPr sz="1000" spc="0" dirty="0">
                <a:solidFill>
                  <a:srgbClr val="231F20"/>
                </a:solidFill>
                <a:latin typeface="Palatino Linotype"/>
                <a:cs typeface="Palatino Linotype"/>
              </a:rPr>
              <a:t>and/or  </a:t>
            </a:r>
            <a:r>
              <a:rPr sz="1000" dirty="0">
                <a:solidFill>
                  <a:srgbClr val="231F20"/>
                </a:solidFill>
                <a:latin typeface="Palatino Linotype"/>
                <a:cs typeface="Palatino Linotype"/>
              </a:rPr>
              <a:t>enhance health care and medical</a:t>
            </a:r>
            <a:r>
              <a:rPr sz="1000" spc="125" dirty="0">
                <a:solidFill>
                  <a:srgbClr val="231F20"/>
                </a:solidFill>
                <a:latin typeface="Palatino Linotype"/>
                <a:cs typeface="Palatino Linotype"/>
              </a:rPr>
              <a:t> </a:t>
            </a:r>
            <a:r>
              <a:rPr sz="1000" dirty="0">
                <a:solidFill>
                  <a:srgbClr val="231F20"/>
                </a:solidFill>
                <a:latin typeface="Palatino Linotype"/>
                <a:cs typeface="Palatino Linotype"/>
              </a:rPr>
              <a:t>uses.</a:t>
            </a:r>
            <a:endParaRPr sz="1000">
              <a:latin typeface="Palatino Linotype"/>
              <a:cs typeface="Palatino Linotype"/>
            </a:endParaRPr>
          </a:p>
        </p:txBody>
      </p:sp>
      <p:sp>
        <p:nvSpPr>
          <p:cNvPr id="24" name="object 24"/>
          <p:cNvSpPr txBox="1"/>
          <p:nvPr/>
        </p:nvSpPr>
        <p:spPr>
          <a:xfrm>
            <a:off x="3919220" y="7216386"/>
            <a:ext cx="2997200" cy="1028700"/>
          </a:xfrm>
          <a:prstGeom prst="rect">
            <a:avLst/>
          </a:prstGeom>
        </p:spPr>
        <p:txBody>
          <a:bodyPr vert="horz" wrap="square" lIns="0" tIns="95250" rIns="0" bIns="0" rtlCol="0">
            <a:spAutoFit/>
          </a:bodyPr>
          <a:lstStyle/>
          <a:p>
            <a:pPr marL="12700">
              <a:lnSpc>
                <a:spcPct val="100000"/>
              </a:lnSpc>
              <a:spcBef>
                <a:spcPts val="750"/>
              </a:spcBef>
              <a:tabLst>
                <a:tab pos="469265" algn="l"/>
              </a:tabLst>
            </a:pPr>
            <a:r>
              <a:rPr sz="1000" b="1" i="1" dirty="0">
                <a:solidFill>
                  <a:srgbClr val="231F20"/>
                </a:solidFill>
                <a:latin typeface="PalatinoLinotype-BoldItalic"/>
                <a:cs typeface="PalatinoLinotype-BoldItalic"/>
              </a:rPr>
              <a:t>M-3:	Healthy</a:t>
            </a:r>
            <a:r>
              <a:rPr sz="1000" b="1" i="1" spc="5" dirty="0">
                <a:solidFill>
                  <a:srgbClr val="231F20"/>
                </a:solidFill>
                <a:latin typeface="PalatinoLinotype-BoldItalic"/>
                <a:cs typeface="PalatinoLinotype-BoldItalic"/>
              </a:rPr>
              <a:t> </a:t>
            </a:r>
            <a:r>
              <a:rPr sz="1000" b="1" i="1" dirty="0">
                <a:solidFill>
                  <a:srgbClr val="231F20"/>
                </a:solidFill>
                <a:latin typeface="PalatinoLinotype-BoldItalic"/>
                <a:cs typeface="PalatinoLinotype-BoldItalic"/>
              </a:rPr>
              <a:t>Communities</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Promote physical activity and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health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comfortable and safe access to, within and through  the site for people of all abilities – whether walking,  biking, using transit or</a:t>
            </a:r>
            <a:r>
              <a:rPr sz="1000" spc="60" dirty="0">
                <a:solidFill>
                  <a:srgbClr val="231F20"/>
                </a:solidFill>
                <a:latin typeface="Palatino Linotype"/>
                <a:cs typeface="Palatino Linotype"/>
              </a:rPr>
              <a:t> </a:t>
            </a:r>
            <a:r>
              <a:rPr sz="1000" spc="0" dirty="0">
                <a:solidFill>
                  <a:srgbClr val="231F20"/>
                </a:solidFill>
                <a:latin typeface="Palatino Linotype"/>
                <a:cs typeface="Palatino Linotype"/>
              </a:rPr>
              <a:t>driving.</a:t>
            </a:r>
            <a:endParaRPr sz="1000">
              <a:latin typeface="Palatino Linotype"/>
              <a:cs typeface="Palatino Linotyp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240" dirty="0">
                <a:solidFill>
                  <a:srgbClr val="7D7F7E"/>
                </a:solidFill>
                <a:latin typeface="Trebuchet MS"/>
                <a:cs typeface="Trebuchet MS"/>
              </a:rPr>
              <a:t> </a:t>
            </a:r>
            <a:r>
              <a:rPr sz="1200" b="1" spc="150" baseline="3472" dirty="0">
                <a:solidFill>
                  <a:srgbClr val="7D7F7E"/>
                </a:solidFill>
                <a:latin typeface="Trebuchet MS"/>
                <a:cs typeface="Trebuchet MS"/>
              </a:rPr>
              <a:t>III</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1445767" y="2020158"/>
            <a:ext cx="3401695" cy="563880"/>
          </a:xfrm>
          <a:prstGeom prst="rect">
            <a:avLst/>
          </a:prstGeom>
        </p:spPr>
        <p:txBody>
          <a:bodyPr vert="horz" wrap="square" lIns="0" tIns="12700" rIns="0" bIns="0" rtlCol="0">
            <a:spAutoFit/>
          </a:bodyPr>
          <a:lstStyle/>
          <a:p>
            <a:pPr marL="12700">
              <a:lnSpc>
                <a:spcPts val="1420"/>
              </a:lnSpc>
              <a:spcBef>
                <a:spcPts val="100"/>
              </a:spcBef>
            </a:pPr>
            <a:r>
              <a:rPr sz="1200" b="1" dirty="0">
                <a:solidFill>
                  <a:srgbClr val="231F20"/>
                </a:solidFill>
                <a:latin typeface="Trebuchet MS"/>
                <a:cs typeface="Trebuchet MS"/>
              </a:rPr>
              <a:t>Central Health Brackenridge</a:t>
            </a:r>
            <a:r>
              <a:rPr sz="1200" b="1" spc="65" dirty="0">
                <a:solidFill>
                  <a:srgbClr val="231F20"/>
                </a:solidFill>
                <a:latin typeface="Trebuchet MS"/>
                <a:cs typeface="Trebuchet MS"/>
              </a:rPr>
              <a:t> </a:t>
            </a:r>
            <a:r>
              <a:rPr sz="1200" b="1" spc="0" dirty="0">
                <a:solidFill>
                  <a:srgbClr val="231F20"/>
                </a:solidFill>
                <a:latin typeface="Trebuchet MS"/>
                <a:cs typeface="Trebuchet MS"/>
              </a:rPr>
              <a:t>Campus</a:t>
            </a:r>
            <a:endParaRPr sz="1200">
              <a:latin typeface="Trebuchet MS"/>
              <a:cs typeface="Trebuchet MS"/>
            </a:endParaRPr>
          </a:p>
          <a:p>
            <a:pPr marL="12700">
              <a:lnSpc>
                <a:spcPts val="1400"/>
              </a:lnSpc>
            </a:pPr>
            <a:r>
              <a:rPr sz="1200" b="1" dirty="0">
                <a:solidFill>
                  <a:srgbClr val="231F20"/>
                </a:solidFill>
                <a:latin typeface="Trebuchet MS"/>
                <a:cs typeface="Trebuchet MS"/>
              </a:rPr>
              <a:t>Request for Qualifications (RFQ) No.</a:t>
            </a:r>
            <a:r>
              <a:rPr sz="1200" b="1" spc="225" dirty="0">
                <a:solidFill>
                  <a:srgbClr val="231F20"/>
                </a:solidFill>
                <a:latin typeface="Trebuchet MS"/>
                <a:cs typeface="Trebuchet MS"/>
              </a:rPr>
              <a:t> </a:t>
            </a:r>
            <a:r>
              <a:rPr sz="1200" b="1" spc="0" dirty="0">
                <a:solidFill>
                  <a:srgbClr val="231F20"/>
                </a:solidFill>
                <a:latin typeface="Trebuchet MS"/>
                <a:cs typeface="Trebuchet MS"/>
              </a:rPr>
              <a:t>1609-001</a:t>
            </a:r>
            <a:endParaRPr sz="1200">
              <a:latin typeface="Trebuchet MS"/>
              <a:cs typeface="Trebuchet MS"/>
            </a:endParaRPr>
          </a:p>
          <a:p>
            <a:pPr marL="12700">
              <a:lnSpc>
                <a:spcPts val="1420"/>
              </a:lnSpc>
            </a:pPr>
            <a:r>
              <a:rPr sz="1200" b="1" spc="-15" dirty="0">
                <a:solidFill>
                  <a:srgbClr val="231F20"/>
                </a:solidFill>
                <a:latin typeface="Trebuchet MS"/>
                <a:cs typeface="Trebuchet MS"/>
              </a:rPr>
              <a:t>For </a:t>
            </a:r>
            <a:r>
              <a:rPr sz="1200" b="1" dirty="0">
                <a:solidFill>
                  <a:srgbClr val="231F20"/>
                </a:solidFill>
                <a:latin typeface="Trebuchet MS"/>
                <a:cs typeface="Trebuchet MS"/>
              </a:rPr>
              <a:t>Downtown Austin</a:t>
            </a:r>
            <a:r>
              <a:rPr sz="1200" b="1" spc="25" dirty="0">
                <a:solidFill>
                  <a:srgbClr val="231F20"/>
                </a:solidFill>
                <a:latin typeface="Trebuchet MS"/>
                <a:cs typeface="Trebuchet MS"/>
              </a:rPr>
              <a:t> </a:t>
            </a:r>
            <a:r>
              <a:rPr sz="1200" b="1" spc="0" dirty="0">
                <a:solidFill>
                  <a:srgbClr val="231F20"/>
                </a:solidFill>
                <a:latin typeface="Trebuchet MS"/>
                <a:cs typeface="Trebuchet MS"/>
              </a:rPr>
              <a:t>Redevelopment</a:t>
            </a:r>
            <a:endParaRPr sz="1200">
              <a:latin typeface="Trebuchet MS"/>
              <a:cs typeface="Trebuchet MS"/>
            </a:endParaRPr>
          </a:p>
        </p:txBody>
      </p:sp>
      <p:sp>
        <p:nvSpPr>
          <p:cNvPr id="12" name="object 12"/>
          <p:cNvSpPr txBox="1"/>
          <p:nvPr/>
        </p:nvSpPr>
        <p:spPr>
          <a:xfrm>
            <a:off x="1445767" y="2661508"/>
            <a:ext cx="1344295" cy="495300"/>
          </a:xfrm>
          <a:prstGeom prst="rect">
            <a:avLst/>
          </a:prstGeom>
        </p:spPr>
        <p:txBody>
          <a:bodyPr vert="horz" wrap="square" lIns="0" tIns="12700" rIns="0" bIns="0" rtlCol="0">
            <a:spAutoFit/>
          </a:bodyPr>
          <a:lstStyle/>
          <a:p>
            <a:pPr marL="12700" marR="5080">
              <a:lnSpc>
                <a:spcPct val="154200"/>
              </a:lnSpc>
              <a:spcBef>
                <a:spcPts val="100"/>
              </a:spcBef>
            </a:pPr>
            <a:r>
              <a:rPr sz="1000" dirty="0">
                <a:solidFill>
                  <a:srgbClr val="231F20"/>
                </a:solidFill>
                <a:latin typeface="Palatino Linotype"/>
                <a:cs typeface="Palatino Linotype"/>
              </a:rPr>
              <a:t>RFQ Issuance </a:t>
            </a:r>
            <a:r>
              <a:rPr sz="1000" spc="0" dirty="0">
                <a:solidFill>
                  <a:srgbClr val="231F20"/>
                </a:solidFill>
                <a:latin typeface="Palatino Linotype"/>
                <a:cs typeface="Palatino Linotype"/>
              </a:rPr>
              <a:t>Date:  </a:t>
            </a:r>
            <a:r>
              <a:rPr sz="1000" dirty="0">
                <a:solidFill>
                  <a:srgbClr val="231F20"/>
                </a:solidFill>
                <a:latin typeface="Palatino Linotype"/>
                <a:cs typeface="Palatino Linotype"/>
              </a:rPr>
              <a:t>Pre-Response</a:t>
            </a:r>
            <a:r>
              <a:rPr sz="1000" spc="60" dirty="0">
                <a:solidFill>
                  <a:srgbClr val="231F20"/>
                </a:solidFill>
                <a:latin typeface="Palatino Linotype"/>
                <a:cs typeface="Palatino Linotype"/>
              </a:rPr>
              <a:t> </a:t>
            </a:r>
            <a:r>
              <a:rPr sz="1000" spc="0" dirty="0">
                <a:solidFill>
                  <a:srgbClr val="231F20"/>
                </a:solidFill>
                <a:latin typeface="Palatino Linotype"/>
                <a:cs typeface="Palatino Linotype"/>
              </a:rPr>
              <a:t>Meeting:</a:t>
            </a:r>
            <a:endParaRPr sz="1000">
              <a:latin typeface="Palatino Linotype"/>
              <a:cs typeface="Palatino Linotype"/>
            </a:endParaRPr>
          </a:p>
        </p:txBody>
      </p:sp>
      <p:sp>
        <p:nvSpPr>
          <p:cNvPr id="13" name="object 13"/>
          <p:cNvSpPr txBox="1"/>
          <p:nvPr/>
        </p:nvSpPr>
        <p:spPr>
          <a:xfrm>
            <a:off x="1445767" y="4172808"/>
            <a:ext cx="1460500" cy="965200"/>
          </a:xfrm>
          <a:prstGeom prst="rect">
            <a:avLst/>
          </a:prstGeom>
        </p:spPr>
        <p:txBody>
          <a:bodyPr vert="horz" wrap="square" lIns="0" tIns="12700" rIns="0" bIns="0" rtlCol="0">
            <a:spAutoFit/>
          </a:bodyPr>
          <a:lstStyle/>
          <a:p>
            <a:pPr marL="12700" marR="5080">
              <a:lnSpc>
                <a:spcPct val="154200"/>
              </a:lnSpc>
              <a:spcBef>
                <a:spcPts val="100"/>
              </a:spcBef>
            </a:pPr>
            <a:r>
              <a:rPr sz="1000" dirty="0">
                <a:solidFill>
                  <a:srgbClr val="231F20"/>
                </a:solidFill>
                <a:latin typeface="Palatino Linotype"/>
                <a:cs typeface="Palatino Linotype"/>
              </a:rPr>
              <a:t>Questions </a:t>
            </a:r>
            <a:r>
              <a:rPr sz="1000" spc="0" dirty="0">
                <a:solidFill>
                  <a:srgbClr val="231F20"/>
                </a:solidFill>
                <a:latin typeface="Palatino Linotype"/>
                <a:cs typeface="Palatino Linotype"/>
              </a:rPr>
              <a:t>Due:  </a:t>
            </a:r>
            <a:r>
              <a:rPr sz="1000" dirty="0">
                <a:solidFill>
                  <a:srgbClr val="231F20"/>
                </a:solidFill>
                <a:latin typeface="Palatino Linotype"/>
                <a:cs typeface="Palatino Linotype"/>
              </a:rPr>
              <a:t>Question Response </a:t>
            </a:r>
            <a:r>
              <a:rPr sz="1000" spc="0" dirty="0">
                <a:solidFill>
                  <a:srgbClr val="231F20"/>
                </a:solidFill>
                <a:latin typeface="Palatino Linotype"/>
                <a:cs typeface="Palatino Linotype"/>
              </a:rPr>
              <a:t>Date:  </a:t>
            </a:r>
            <a:r>
              <a:rPr sz="1000" dirty="0">
                <a:solidFill>
                  <a:srgbClr val="231F20"/>
                </a:solidFill>
                <a:latin typeface="Palatino Linotype"/>
                <a:cs typeface="Palatino Linotype"/>
              </a:rPr>
              <a:t>Response Due </a:t>
            </a:r>
            <a:r>
              <a:rPr sz="1000" spc="0" dirty="0">
                <a:solidFill>
                  <a:srgbClr val="231F20"/>
                </a:solidFill>
                <a:latin typeface="Palatino Linotype"/>
                <a:cs typeface="Palatino Linotype"/>
              </a:rPr>
              <a:t>Date:  </a:t>
            </a:r>
            <a:r>
              <a:rPr sz="1000" dirty="0">
                <a:solidFill>
                  <a:srgbClr val="231F20"/>
                </a:solidFill>
                <a:latin typeface="Palatino Linotype"/>
                <a:cs typeface="Palatino Linotype"/>
              </a:rPr>
              <a:t>RFQ</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Contact:</a:t>
            </a:r>
            <a:endParaRPr sz="1000">
              <a:latin typeface="Palatino Linotype"/>
              <a:cs typeface="Palatino Linotype"/>
            </a:endParaRPr>
          </a:p>
        </p:txBody>
      </p:sp>
      <p:sp>
        <p:nvSpPr>
          <p:cNvPr id="14" name="object 14"/>
          <p:cNvSpPr txBox="1"/>
          <p:nvPr/>
        </p:nvSpPr>
        <p:spPr>
          <a:xfrm>
            <a:off x="1445767" y="5372958"/>
            <a:ext cx="125920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Palatino Linotype"/>
                <a:cs typeface="Palatino Linotype"/>
              </a:rPr>
              <a:t>Response</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Comments:</a:t>
            </a:r>
            <a:endParaRPr sz="1000">
              <a:latin typeface="Palatino Linotype"/>
              <a:cs typeface="Palatino Linotype"/>
            </a:endParaRPr>
          </a:p>
        </p:txBody>
      </p:sp>
      <p:sp>
        <p:nvSpPr>
          <p:cNvPr id="15" name="object 15"/>
          <p:cNvSpPr txBox="1"/>
          <p:nvPr/>
        </p:nvSpPr>
        <p:spPr>
          <a:xfrm>
            <a:off x="3045967" y="2661508"/>
            <a:ext cx="4019550" cy="3067050"/>
          </a:xfrm>
          <a:prstGeom prst="rect">
            <a:avLst/>
          </a:prstGeom>
        </p:spPr>
        <p:txBody>
          <a:bodyPr vert="horz" wrap="square" lIns="0" tIns="95250" rIns="0" bIns="0" rtlCol="0">
            <a:spAutoFit/>
          </a:bodyPr>
          <a:lstStyle/>
          <a:p>
            <a:pPr marL="12700">
              <a:lnSpc>
                <a:spcPct val="100000"/>
              </a:lnSpc>
              <a:spcBef>
                <a:spcPts val="750"/>
              </a:spcBef>
            </a:pPr>
            <a:r>
              <a:rPr sz="1000" dirty="0">
                <a:solidFill>
                  <a:srgbClr val="231F20"/>
                </a:solidFill>
                <a:latin typeface="Palatino Linotype"/>
                <a:cs typeface="Palatino Linotype"/>
              </a:rPr>
              <a:t>Thursday, September 1,</a:t>
            </a:r>
            <a:r>
              <a:rPr sz="1000" spc="55"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Thursday, September 15,</a:t>
            </a:r>
            <a:r>
              <a:rPr sz="1000" spc="55"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p>
            <a:pPr marL="12700">
              <a:lnSpc>
                <a:spcPct val="100000"/>
              </a:lnSpc>
              <a:spcBef>
                <a:spcPts val="100"/>
              </a:spcBef>
            </a:pPr>
            <a:r>
              <a:rPr sz="1000" dirty="0">
                <a:solidFill>
                  <a:srgbClr val="231F20"/>
                </a:solidFill>
                <a:latin typeface="Palatino Linotype"/>
                <a:cs typeface="Palatino Linotype"/>
              </a:rPr>
              <a:t>9 a.m. – 1 p.m. (lunch will be</a:t>
            </a:r>
            <a:r>
              <a:rPr sz="1000" spc="150" dirty="0">
                <a:solidFill>
                  <a:srgbClr val="231F20"/>
                </a:solidFill>
                <a:latin typeface="Palatino Linotype"/>
                <a:cs typeface="Palatino Linotype"/>
              </a:rPr>
              <a:t> </a:t>
            </a:r>
            <a:r>
              <a:rPr sz="1000" dirty="0">
                <a:solidFill>
                  <a:srgbClr val="231F20"/>
                </a:solidFill>
                <a:latin typeface="Palatino Linotype"/>
                <a:cs typeface="Palatino Linotype"/>
              </a:rPr>
              <a:t>served)</a:t>
            </a:r>
            <a:endParaRPr sz="1000">
              <a:latin typeface="Palatino Linotype"/>
              <a:cs typeface="Palatino Linotype"/>
            </a:endParaRPr>
          </a:p>
          <a:p>
            <a:pPr marL="12700" marR="595630">
              <a:lnSpc>
                <a:spcPct val="116700"/>
              </a:lnSpc>
            </a:pPr>
            <a:r>
              <a:rPr sz="1000" dirty="0">
                <a:solidFill>
                  <a:srgbClr val="231F20"/>
                </a:solidFill>
                <a:latin typeface="Palatino Linotype"/>
                <a:cs typeface="Palatino Linotype"/>
              </a:rPr>
              <a:t>Location: Dell Medical School Health Learning </a:t>
            </a:r>
            <a:r>
              <a:rPr sz="1000" spc="0" dirty="0">
                <a:solidFill>
                  <a:srgbClr val="231F20"/>
                </a:solidFill>
                <a:latin typeface="Palatino Linotype"/>
                <a:cs typeface="Palatino Linotype"/>
              </a:rPr>
              <a:t>Building,  </a:t>
            </a:r>
            <a:r>
              <a:rPr sz="1000" dirty="0">
                <a:solidFill>
                  <a:srgbClr val="231F20"/>
                </a:solidFill>
                <a:latin typeface="Palatino Linotype"/>
                <a:cs typeface="Palatino Linotype"/>
              </a:rPr>
              <a:t>5th Floor Board Room, 1501 Red River St.,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TX </a:t>
            </a:r>
            <a:r>
              <a:rPr sz="1000" spc="0" dirty="0">
                <a:solidFill>
                  <a:srgbClr val="231F20"/>
                </a:solidFill>
                <a:latin typeface="Palatino Linotype"/>
                <a:cs typeface="Palatino Linotype"/>
              </a:rPr>
              <a:t>78701  </a:t>
            </a:r>
            <a:r>
              <a:rPr sz="1000" dirty="0">
                <a:solidFill>
                  <a:srgbClr val="231F20"/>
                </a:solidFill>
                <a:latin typeface="Palatino Linotype"/>
                <a:cs typeface="Palatino Linotype"/>
              </a:rPr>
              <a:t>For maps, visit</a:t>
            </a:r>
            <a:r>
              <a:rPr sz="1000" u="sng" spc="165" dirty="0">
                <a:solidFill>
                  <a:srgbClr val="205E9E"/>
                </a:solidFill>
                <a:uFill>
                  <a:solidFill>
                    <a:srgbClr val="205E9E"/>
                  </a:solidFill>
                </a:uFill>
                <a:latin typeface="Palatino Linotype"/>
                <a:cs typeface="Palatino Linotype"/>
                <a:hlinkClick r:id="rId4"/>
              </a:rPr>
              <a:t> </a:t>
            </a:r>
            <a:r>
              <a:rPr sz="1000" u="sng" dirty="0">
                <a:solidFill>
                  <a:srgbClr val="205E9E"/>
                </a:solidFill>
                <a:uFill>
                  <a:solidFill>
                    <a:srgbClr val="205E9E"/>
                  </a:solidFill>
                </a:uFill>
                <a:latin typeface="Palatino Linotype"/>
                <a:cs typeface="Palatino Linotype"/>
                <a:hlinkClick r:id="rId4"/>
              </a:rPr>
              <a:t>www.centralhealthcampus.net/planning</a:t>
            </a:r>
            <a:r>
              <a:rPr sz="1000" dirty="0">
                <a:solidFill>
                  <a:srgbClr val="231F20"/>
                </a:solidFill>
                <a:latin typeface="Palatino Linotype"/>
                <a:cs typeface="Palatino Linotype"/>
              </a:rPr>
              <a:t>.</a:t>
            </a:r>
            <a:endParaRPr sz="1000">
              <a:latin typeface="Palatino Linotype"/>
              <a:cs typeface="Palatino Linotype"/>
            </a:endParaRPr>
          </a:p>
          <a:p>
            <a:pPr marL="12700" marR="135890">
              <a:lnSpc>
                <a:spcPct val="116700"/>
              </a:lnSpc>
            </a:pPr>
            <a:r>
              <a:rPr sz="1000" spc="-5" dirty="0">
                <a:solidFill>
                  <a:srgbClr val="231F20"/>
                </a:solidFill>
                <a:latin typeface="Palatino Linotype"/>
                <a:cs typeface="Palatino Linotype"/>
              </a:rPr>
              <a:t>Please </a:t>
            </a:r>
            <a:r>
              <a:rPr sz="1000" dirty="0">
                <a:solidFill>
                  <a:srgbClr val="231F20"/>
                </a:solidFill>
                <a:latin typeface="Palatino Linotype"/>
                <a:cs typeface="Palatino Linotype"/>
              </a:rPr>
              <a:t>RSVP no later than </a:t>
            </a:r>
            <a:r>
              <a:rPr sz="1000" spc="-10" dirty="0">
                <a:solidFill>
                  <a:srgbClr val="231F20"/>
                </a:solidFill>
                <a:latin typeface="Palatino Linotype"/>
                <a:cs typeface="Palatino Linotype"/>
              </a:rPr>
              <a:t>Tuesday, </a:t>
            </a:r>
            <a:r>
              <a:rPr sz="1000" dirty="0">
                <a:solidFill>
                  <a:srgbClr val="231F20"/>
                </a:solidFill>
                <a:latin typeface="Palatino Linotype"/>
                <a:cs typeface="Palatino Linotype"/>
              </a:rPr>
              <a:t>September 13, 2016, at 3 p.m. to  </a:t>
            </a:r>
            <a:r>
              <a:rPr sz="1000" u="sng" dirty="0">
                <a:solidFill>
                  <a:srgbClr val="205E9E"/>
                </a:solidFill>
                <a:uFill>
                  <a:solidFill>
                    <a:srgbClr val="205E9E"/>
                  </a:solidFill>
                </a:uFill>
                <a:latin typeface="Palatino Linotype"/>
                <a:cs typeface="Palatino Linotype"/>
                <a:hlinkClick r:id="rId5"/>
              </a:rPr>
              <a:t>purchasing@centralhealth.net</a:t>
            </a:r>
            <a:endParaRPr sz="1000">
              <a:latin typeface="Palatino Linotype"/>
              <a:cs typeface="Palatino Linotype"/>
            </a:endParaRPr>
          </a:p>
          <a:p>
            <a:pPr marL="12700">
              <a:lnSpc>
                <a:spcPct val="100000"/>
              </a:lnSpc>
              <a:spcBef>
                <a:spcPts val="550"/>
              </a:spcBef>
            </a:pPr>
            <a:r>
              <a:rPr sz="1000" dirty="0">
                <a:solidFill>
                  <a:srgbClr val="231F20"/>
                </a:solidFill>
                <a:latin typeface="Palatino Linotype"/>
                <a:cs typeface="Palatino Linotype"/>
              </a:rPr>
              <a:t>Friday, September 23,</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Friday, September 30,</a:t>
            </a:r>
            <a:r>
              <a:rPr sz="1000" spc="100" dirty="0">
                <a:solidFill>
                  <a:srgbClr val="231F20"/>
                </a:solidFill>
                <a:latin typeface="Palatino Linotype"/>
                <a:cs typeface="Palatino Linotype"/>
              </a:rPr>
              <a:t> </a:t>
            </a:r>
            <a:r>
              <a:rPr sz="1000" spc="0" dirty="0">
                <a:solidFill>
                  <a:srgbClr val="231F20"/>
                </a:solidFill>
                <a:latin typeface="Palatino Linotype"/>
                <a:cs typeface="Palatino Linotype"/>
              </a:rPr>
              <a:t>2016</a:t>
            </a:r>
            <a:endParaRPr sz="1000">
              <a:latin typeface="Palatino Linotype"/>
              <a:cs typeface="Palatino Linotype"/>
            </a:endParaRPr>
          </a:p>
          <a:p>
            <a:pPr marL="12700" marR="848360">
              <a:lnSpc>
                <a:spcPct val="154200"/>
              </a:lnSpc>
            </a:pPr>
            <a:r>
              <a:rPr sz="1000" dirty="0">
                <a:solidFill>
                  <a:srgbClr val="231F20"/>
                </a:solidFill>
                <a:latin typeface="Palatino Linotype"/>
                <a:cs typeface="Palatino Linotype"/>
              </a:rPr>
              <a:t>Friday, October 21, 2016, 2 p.m. Central Standard </a:t>
            </a:r>
            <a:r>
              <a:rPr sz="1000" spc="0" dirty="0">
                <a:solidFill>
                  <a:srgbClr val="231F20"/>
                </a:solidFill>
                <a:latin typeface="Palatino Linotype"/>
                <a:cs typeface="Palatino Linotype"/>
              </a:rPr>
              <a:t>Time  </a:t>
            </a:r>
            <a:r>
              <a:rPr sz="1000" spc="-20" dirty="0">
                <a:solidFill>
                  <a:srgbClr val="231F20"/>
                </a:solidFill>
                <a:latin typeface="Palatino Linotype"/>
                <a:cs typeface="Palatino Linotype"/>
              </a:rPr>
              <a:t>Purchasing</a:t>
            </a:r>
            <a:r>
              <a:rPr sz="1000" spc="0" dirty="0">
                <a:solidFill>
                  <a:srgbClr val="231F20"/>
                </a:solidFill>
                <a:latin typeface="Palatino Linotype"/>
                <a:cs typeface="Palatino Linotype"/>
              </a:rPr>
              <a:t> </a:t>
            </a:r>
            <a:r>
              <a:rPr sz="1000" spc="-20" dirty="0">
                <a:solidFill>
                  <a:srgbClr val="231F20"/>
                </a:solidFill>
                <a:latin typeface="Palatino Linotype"/>
                <a:cs typeface="Palatino Linotype"/>
              </a:rPr>
              <a:t>Supervisor</a:t>
            </a:r>
            <a:endParaRPr sz="1000">
              <a:latin typeface="Palatino Linotype"/>
              <a:cs typeface="Palatino Linotype"/>
            </a:endParaRPr>
          </a:p>
          <a:p>
            <a:pPr marL="12700">
              <a:lnSpc>
                <a:spcPct val="100000"/>
              </a:lnSpc>
              <a:spcBef>
                <a:spcPts val="195"/>
              </a:spcBef>
            </a:pPr>
            <a:r>
              <a:rPr sz="1000" u="sng" spc="-20" dirty="0">
                <a:solidFill>
                  <a:srgbClr val="205E9E"/>
                </a:solidFill>
                <a:uFill>
                  <a:solidFill>
                    <a:srgbClr val="205E9E"/>
                  </a:solidFill>
                </a:uFill>
                <a:latin typeface="Palatino Linotype"/>
                <a:cs typeface="Palatino Linotype"/>
                <a:hlinkClick r:id="rId5"/>
              </a:rPr>
              <a:t>purchasing@centralhealth.net</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Interested </a:t>
            </a:r>
            <a:r>
              <a:rPr sz="1000" spc="-5" dirty="0">
                <a:solidFill>
                  <a:srgbClr val="231F20"/>
                </a:solidFill>
                <a:latin typeface="Palatino Linotype"/>
                <a:cs typeface="Palatino Linotype"/>
              </a:rPr>
              <a:t>firms </a:t>
            </a:r>
            <a:r>
              <a:rPr sz="1000" dirty="0">
                <a:solidFill>
                  <a:srgbClr val="231F20"/>
                </a:solidFill>
                <a:latin typeface="Palatino Linotype"/>
                <a:cs typeface="Palatino Linotype"/>
              </a:rPr>
              <a:t>are invited to submit responses in accordance with  the</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instructions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in</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this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Request</a:t>
            </a:r>
            <a:r>
              <a:rPr sz="1000" spc="40" dirty="0">
                <a:solidFill>
                  <a:srgbClr val="231F20"/>
                </a:solidFill>
                <a:latin typeface="Palatino Linotype"/>
                <a:cs typeface="Palatino Linotype"/>
              </a:rPr>
              <a:t> </a:t>
            </a:r>
            <a:r>
              <a:rPr sz="1000" dirty="0">
                <a:solidFill>
                  <a:srgbClr val="231F20"/>
                </a:solidFill>
                <a:latin typeface="Palatino Linotype"/>
                <a:cs typeface="Palatino Linotype"/>
              </a:rPr>
              <a:t>for</a:t>
            </a:r>
            <a:r>
              <a:rPr sz="1000" spc="30" dirty="0">
                <a:solidFill>
                  <a:srgbClr val="231F20"/>
                </a:solidFill>
                <a:latin typeface="Palatino Linotype"/>
                <a:cs typeface="Palatino Linotype"/>
              </a:rPr>
              <a:t> </a:t>
            </a:r>
            <a:r>
              <a:rPr sz="1000" spc="-5" dirty="0">
                <a:solidFill>
                  <a:srgbClr val="231F20"/>
                </a:solidFill>
                <a:latin typeface="Palatino Linotype"/>
                <a:cs typeface="Palatino Linotype"/>
              </a:rPr>
              <a:t>Qualifications</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(RFQ)</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No.</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1609-001.</a:t>
            </a:r>
            <a:endParaRPr sz="1000">
              <a:latin typeface="Palatino Linotype"/>
              <a:cs typeface="Palatino Linotype"/>
            </a:endParaRPr>
          </a:p>
        </p:txBody>
      </p:sp>
      <p:sp>
        <p:nvSpPr>
          <p:cNvPr id="16" name="object 16"/>
          <p:cNvSpPr txBox="1"/>
          <p:nvPr/>
        </p:nvSpPr>
        <p:spPr>
          <a:xfrm>
            <a:off x="1445767" y="5798408"/>
            <a:ext cx="5661025" cy="2540000"/>
          </a:xfrm>
          <a:prstGeom prst="rect">
            <a:avLst/>
          </a:prstGeom>
        </p:spPr>
        <p:txBody>
          <a:bodyPr vert="horz" wrap="square" lIns="0" tIns="95250" rIns="0" bIns="0" rtlCol="0">
            <a:spAutoFit/>
          </a:bodyPr>
          <a:lstStyle/>
          <a:p>
            <a:pPr marL="12700">
              <a:lnSpc>
                <a:spcPct val="100000"/>
              </a:lnSpc>
              <a:spcBef>
                <a:spcPts val="750"/>
              </a:spcBef>
            </a:pPr>
            <a:r>
              <a:rPr sz="1000" b="1" dirty="0">
                <a:solidFill>
                  <a:srgbClr val="231F20"/>
                </a:solidFill>
                <a:latin typeface="Palatino Linotype"/>
                <a:cs typeface="Palatino Linotype"/>
              </a:rPr>
              <a:t>(i) RFQ</a:t>
            </a:r>
            <a:r>
              <a:rPr sz="1000" b="1" spc="25" dirty="0">
                <a:solidFill>
                  <a:srgbClr val="231F20"/>
                </a:solidFill>
                <a:latin typeface="Palatino Linotype"/>
                <a:cs typeface="Palatino Linotype"/>
              </a:rPr>
              <a:t> </a:t>
            </a:r>
            <a:r>
              <a:rPr sz="1000" b="1" spc="0" dirty="0">
                <a:solidFill>
                  <a:srgbClr val="231F20"/>
                </a:solidFill>
                <a:latin typeface="Palatino Linotype"/>
                <a:cs typeface="Palatino Linotype"/>
              </a:rPr>
              <a:t>Summary</a:t>
            </a:r>
            <a:endParaRPr sz="1000">
              <a:latin typeface="Palatino Linotype"/>
              <a:cs typeface="Palatino Linotype"/>
            </a:endParaRPr>
          </a:p>
          <a:p>
            <a:pPr marL="12700" marR="245110">
              <a:lnSpc>
                <a:spcPct val="116700"/>
              </a:lnSpc>
              <a:spcBef>
                <a:spcPts val="450"/>
              </a:spcBef>
            </a:pPr>
            <a:r>
              <a:rPr sz="1000" dirty="0">
                <a:solidFill>
                  <a:srgbClr val="231F20"/>
                </a:solidFill>
                <a:latin typeface="Palatino Linotype"/>
                <a:cs typeface="Palatino Linotype"/>
              </a:rPr>
              <a:t>Central Health is seeking responses from </a:t>
            </a:r>
            <a:r>
              <a:rPr sz="1000" spc="-5" dirty="0">
                <a:solidFill>
                  <a:srgbClr val="231F20"/>
                </a:solidFill>
                <a:latin typeface="Palatino Linotype"/>
                <a:cs typeface="Palatino Linotype"/>
              </a:rPr>
              <a:t>prospective </a:t>
            </a:r>
            <a:r>
              <a:rPr sz="1000" dirty="0">
                <a:solidFill>
                  <a:srgbClr val="231F20"/>
                </a:solidFill>
                <a:latin typeface="Palatino Linotype"/>
                <a:cs typeface="Palatino Linotype"/>
              </a:rPr>
              <a:t>developers interested in a </a:t>
            </a:r>
            <a:r>
              <a:rPr sz="1000" spc="0" dirty="0">
                <a:solidFill>
                  <a:srgbClr val="231F20"/>
                </a:solidFill>
                <a:latin typeface="Palatino Linotype"/>
                <a:cs typeface="Palatino Linotype"/>
              </a:rPr>
              <a:t>mixed-use  </a:t>
            </a:r>
            <a:r>
              <a:rPr sz="1000" dirty="0">
                <a:solidFill>
                  <a:srgbClr val="231F20"/>
                </a:solidFill>
                <a:latin typeface="Palatino Linotype"/>
                <a:cs typeface="Palatino Linotype"/>
              </a:rPr>
              <a:t>development opportunity on a 14.3 acre multi-block site located between Red River Street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Interstate </a:t>
            </a:r>
            <a:r>
              <a:rPr sz="1000" spc="-5" dirty="0">
                <a:solidFill>
                  <a:srgbClr val="231F20"/>
                </a:solidFill>
                <a:latin typeface="Palatino Linotype"/>
                <a:cs typeface="Palatino Linotype"/>
              </a:rPr>
              <a:t>Highway </a:t>
            </a:r>
            <a:r>
              <a:rPr sz="1000" dirty="0">
                <a:solidFill>
                  <a:srgbClr val="231F20"/>
                </a:solidFill>
                <a:latin typeface="Palatino Linotype"/>
                <a:cs typeface="Palatino Linotype"/>
              </a:rPr>
              <a:t>35 and between East 12th and East 15th streets in the northeast corner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(the</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Site).</a:t>
            </a:r>
            <a:endParaRPr sz="1000">
              <a:latin typeface="Palatino Linotype"/>
              <a:cs typeface="Palatino Linotype"/>
            </a:endParaRPr>
          </a:p>
          <a:p>
            <a:pPr>
              <a:lnSpc>
                <a:spcPct val="100000"/>
              </a:lnSpc>
              <a:spcBef>
                <a:spcPts val="15"/>
              </a:spcBef>
            </a:pPr>
            <a:endParaRPr sz="1200">
              <a:latin typeface="Times New Roman"/>
              <a:cs typeface="Times New Roman"/>
            </a:endParaRPr>
          </a:p>
          <a:p>
            <a:pPr marL="12700" marR="5080">
              <a:lnSpc>
                <a:spcPct val="116700"/>
              </a:lnSpc>
              <a:spcBef>
                <a:spcPts val="5"/>
              </a:spcBef>
            </a:pPr>
            <a:r>
              <a:rPr sz="1000" b="1" spc="0" dirty="0">
                <a:solidFill>
                  <a:srgbClr val="231F20"/>
                </a:solidFill>
                <a:latin typeface="Palatino Linotype"/>
                <a:cs typeface="Palatino Linotype"/>
              </a:rPr>
              <a:t>(ii) One </a:t>
            </a:r>
            <a:r>
              <a:rPr sz="1000" b="1" dirty="0">
                <a:solidFill>
                  <a:srgbClr val="231F20"/>
                </a:solidFill>
                <a:latin typeface="Palatino Linotype"/>
                <a:cs typeface="Palatino Linotype"/>
              </a:rPr>
              <a:t>original response submittal, </a:t>
            </a:r>
            <a:r>
              <a:rPr sz="1000" b="1" spc="0" dirty="0">
                <a:solidFill>
                  <a:srgbClr val="231F20"/>
                </a:solidFill>
                <a:latin typeface="Palatino Linotype"/>
                <a:cs typeface="Palatino Linotype"/>
              </a:rPr>
              <a:t>10 paper copies and </a:t>
            </a:r>
            <a:r>
              <a:rPr sz="1000" b="1" dirty="0">
                <a:solidFill>
                  <a:srgbClr val="231F20"/>
                </a:solidFill>
                <a:latin typeface="Palatino Linotype"/>
                <a:cs typeface="Palatino Linotype"/>
              </a:rPr>
              <a:t>one </a:t>
            </a:r>
            <a:r>
              <a:rPr sz="1000" b="1" spc="0" dirty="0">
                <a:solidFill>
                  <a:srgbClr val="231F20"/>
                </a:solidFill>
                <a:latin typeface="Palatino Linotype"/>
                <a:cs typeface="Palatino Linotype"/>
              </a:rPr>
              <a:t>electronic copy </a:t>
            </a:r>
            <a:r>
              <a:rPr sz="1000" b="1" spc="-15" dirty="0">
                <a:solidFill>
                  <a:srgbClr val="231F20"/>
                </a:solidFill>
                <a:latin typeface="Palatino Linotype"/>
                <a:cs typeface="Palatino Linotype"/>
              </a:rPr>
              <a:t>(flash </a:t>
            </a:r>
            <a:r>
              <a:rPr sz="1000" b="1" dirty="0">
                <a:solidFill>
                  <a:srgbClr val="231F20"/>
                </a:solidFill>
                <a:latin typeface="Palatino Linotype"/>
                <a:cs typeface="Palatino Linotype"/>
              </a:rPr>
              <a:t>drive) </a:t>
            </a:r>
            <a:r>
              <a:rPr sz="1000" b="1" spc="-5" dirty="0">
                <a:solidFill>
                  <a:srgbClr val="231F20"/>
                </a:solidFill>
                <a:latin typeface="Palatino Linotype"/>
                <a:cs typeface="Palatino Linotype"/>
              </a:rPr>
              <a:t>must  </a:t>
            </a:r>
            <a:r>
              <a:rPr sz="1000" b="1" spc="0" dirty="0">
                <a:solidFill>
                  <a:srgbClr val="231F20"/>
                </a:solidFill>
                <a:latin typeface="Palatino Linotype"/>
                <a:cs typeface="Palatino Linotype"/>
              </a:rPr>
              <a:t>be </a:t>
            </a:r>
            <a:r>
              <a:rPr sz="1000" b="1" dirty="0">
                <a:solidFill>
                  <a:srgbClr val="231F20"/>
                </a:solidFill>
                <a:latin typeface="Palatino Linotype"/>
                <a:cs typeface="Palatino Linotype"/>
              </a:rPr>
              <a:t>delivered </a:t>
            </a:r>
            <a:r>
              <a:rPr sz="1000" b="1" spc="0" dirty="0">
                <a:solidFill>
                  <a:srgbClr val="231F20"/>
                </a:solidFill>
                <a:latin typeface="Palatino Linotype"/>
                <a:cs typeface="Palatino Linotype"/>
              </a:rPr>
              <a:t>to the </a:t>
            </a:r>
            <a:r>
              <a:rPr sz="1000" b="1" dirty="0">
                <a:solidFill>
                  <a:srgbClr val="231F20"/>
                </a:solidFill>
                <a:latin typeface="Palatino Linotype"/>
                <a:cs typeface="Palatino Linotype"/>
              </a:rPr>
              <a:t>following</a:t>
            </a:r>
            <a:r>
              <a:rPr sz="1000" b="1" spc="30" dirty="0">
                <a:solidFill>
                  <a:srgbClr val="231F20"/>
                </a:solidFill>
                <a:latin typeface="Palatino Linotype"/>
                <a:cs typeface="Palatino Linotype"/>
              </a:rPr>
              <a:t> </a:t>
            </a:r>
            <a:r>
              <a:rPr sz="1000" b="1" spc="0" dirty="0">
                <a:solidFill>
                  <a:srgbClr val="231F20"/>
                </a:solidFill>
                <a:latin typeface="Palatino Linotype"/>
                <a:cs typeface="Palatino Linotype"/>
              </a:rPr>
              <a:t>location:</a:t>
            </a:r>
            <a:endParaRPr sz="1000">
              <a:latin typeface="Palatino Linotype"/>
              <a:cs typeface="Palatino Linotype"/>
            </a:endParaRPr>
          </a:p>
          <a:p>
            <a:pPr marL="241300">
              <a:lnSpc>
                <a:spcPts val="1100"/>
              </a:lnSpc>
              <a:spcBef>
                <a:spcPts val="250"/>
              </a:spcBef>
            </a:pPr>
            <a:r>
              <a:rPr sz="1000" dirty="0">
                <a:solidFill>
                  <a:srgbClr val="231F20"/>
                </a:solidFill>
                <a:latin typeface="Palatino Linotype"/>
                <a:cs typeface="Palatino Linotype"/>
              </a:rPr>
              <a:t>Central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Health</a:t>
            </a:r>
            <a:endParaRPr sz="1000">
              <a:latin typeface="Palatino Linotype"/>
              <a:cs typeface="Palatino Linotype"/>
            </a:endParaRPr>
          </a:p>
          <a:p>
            <a:pPr marL="241300">
              <a:lnSpc>
                <a:spcPts val="1000"/>
              </a:lnSpc>
            </a:pPr>
            <a:r>
              <a:rPr sz="1000" spc="-5" dirty="0">
                <a:solidFill>
                  <a:srgbClr val="231F20"/>
                </a:solidFill>
                <a:latin typeface="Palatino Linotype"/>
                <a:cs typeface="Palatino Linotype"/>
              </a:rPr>
              <a:t>Attn: </a:t>
            </a:r>
            <a:r>
              <a:rPr sz="1000" dirty="0">
                <a:solidFill>
                  <a:srgbClr val="231F20"/>
                </a:solidFill>
                <a:latin typeface="Palatino Linotype"/>
                <a:cs typeface="Palatino Linotype"/>
              </a:rPr>
              <a:t>Purchasing</a:t>
            </a:r>
            <a:r>
              <a:rPr sz="1000" spc="40" dirty="0">
                <a:solidFill>
                  <a:srgbClr val="231F20"/>
                </a:solidFill>
                <a:latin typeface="Palatino Linotype"/>
                <a:cs typeface="Palatino Linotype"/>
              </a:rPr>
              <a:t> </a:t>
            </a:r>
            <a:r>
              <a:rPr sz="1000" spc="0" dirty="0">
                <a:solidFill>
                  <a:srgbClr val="231F20"/>
                </a:solidFill>
                <a:latin typeface="Palatino Linotype"/>
                <a:cs typeface="Palatino Linotype"/>
              </a:rPr>
              <a:t>Supervisor</a:t>
            </a:r>
            <a:endParaRPr sz="1000">
              <a:latin typeface="Palatino Linotype"/>
              <a:cs typeface="Palatino Linotype"/>
            </a:endParaRPr>
          </a:p>
          <a:p>
            <a:pPr marL="241300" marR="4011295">
              <a:lnSpc>
                <a:spcPts val="1000"/>
              </a:lnSpc>
              <a:spcBef>
                <a:spcPts val="100"/>
              </a:spcBef>
            </a:pPr>
            <a:r>
              <a:rPr sz="1000" dirty="0">
                <a:solidFill>
                  <a:srgbClr val="231F20"/>
                </a:solidFill>
                <a:latin typeface="Palatino Linotype"/>
                <a:cs typeface="Palatino Linotype"/>
              </a:rPr>
              <a:t>1111 E. Cesar Chavez </a:t>
            </a:r>
            <a:r>
              <a:rPr sz="1000" spc="0" dirty="0">
                <a:solidFill>
                  <a:srgbClr val="231F20"/>
                </a:solidFill>
                <a:latin typeface="Palatino Linotype"/>
                <a:cs typeface="Palatino Linotype"/>
              </a:rPr>
              <a:t>St.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TX</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78702</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Responses</a:t>
            </a:r>
            <a:r>
              <a:rPr sz="1000" spc="25" dirty="0">
                <a:solidFill>
                  <a:srgbClr val="231F20"/>
                </a:solidFill>
                <a:latin typeface="Palatino Linotype"/>
                <a:cs typeface="Palatino Linotype"/>
              </a:rPr>
              <a:t> </a:t>
            </a:r>
            <a:r>
              <a:rPr sz="1000" spc="-5" dirty="0">
                <a:solidFill>
                  <a:srgbClr val="231F20"/>
                </a:solidFill>
                <a:latin typeface="Palatino Linotype"/>
                <a:cs typeface="Palatino Linotype"/>
              </a:rPr>
              <a:t>received</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at</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designated</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location</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after</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the</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published</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time</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and</a:t>
            </a:r>
            <a:r>
              <a:rPr sz="1000" spc="25" dirty="0">
                <a:solidFill>
                  <a:srgbClr val="231F20"/>
                </a:solidFill>
                <a:latin typeface="Palatino Linotype"/>
                <a:cs typeface="Palatino Linotype"/>
              </a:rPr>
              <a:t> </a:t>
            </a:r>
            <a:r>
              <a:rPr sz="1000" dirty="0">
                <a:solidFill>
                  <a:srgbClr val="231F20"/>
                </a:solidFill>
                <a:latin typeface="Palatino Linotype"/>
                <a:cs typeface="Palatino Linotype"/>
              </a:rPr>
              <a:t>date</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of</a:t>
            </a:r>
            <a:endParaRPr sz="1000">
              <a:latin typeface="Palatino Linotype"/>
              <a:cs typeface="Palatino Linotype"/>
            </a:endParaRPr>
          </a:p>
          <a:p>
            <a:pPr marL="12700">
              <a:lnSpc>
                <a:spcPct val="100000"/>
              </a:lnSpc>
              <a:spcBef>
                <a:spcPts val="200"/>
              </a:spcBef>
            </a:pPr>
            <a:r>
              <a:rPr sz="1000" b="1" spc="0" dirty="0">
                <a:solidFill>
                  <a:srgbClr val="231F20"/>
                </a:solidFill>
                <a:latin typeface="Palatino Linotype"/>
                <a:cs typeface="Palatino Linotype"/>
              </a:rPr>
              <a:t>2 p.m. </a:t>
            </a:r>
            <a:r>
              <a:rPr sz="1000" b="1" dirty="0">
                <a:solidFill>
                  <a:srgbClr val="231F20"/>
                </a:solidFill>
                <a:latin typeface="Palatino Linotype"/>
                <a:cs typeface="Palatino Linotype"/>
              </a:rPr>
              <a:t>Central </a:t>
            </a:r>
            <a:r>
              <a:rPr sz="1000" b="1" spc="0" dirty="0">
                <a:solidFill>
                  <a:srgbClr val="231F20"/>
                </a:solidFill>
                <a:latin typeface="Palatino Linotype"/>
                <a:cs typeface="Palatino Linotype"/>
              </a:rPr>
              <a:t>Standard Time, October 21, 2016 will not be</a:t>
            </a:r>
            <a:r>
              <a:rPr sz="1000" b="1" spc="100" dirty="0">
                <a:solidFill>
                  <a:srgbClr val="231F20"/>
                </a:solidFill>
                <a:latin typeface="Palatino Linotype"/>
                <a:cs typeface="Palatino Linotype"/>
              </a:rPr>
              <a:t> </a:t>
            </a:r>
            <a:r>
              <a:rPr sz="1000" b="1" spc="0" dirty="0">
                <a:solidFill>
                  <a:srgbClr val="231F20"/>
                </a:solidFill>
                <a:latin typeface="Palatino Linotype"/>
                <a:cs typeface="Palatino Linotype"/>
              </a:rPr>
              <a:t>considered.</a:t>
            </a:r>
            <a:endParaRPr sz="1000">
              <a:latin typeface="Palatino Linotype"/>
              <a:cs typeface="Palatino Linotype"/>
            </a:endParaRPr>
          </a:p>
        </p:txBody>
      </p:sp>
      <p:sp>
        <p:nvSpPr>
          <p:cNvPr id="17" name="object 17"/>
          <p:cNvSpPr txBox="1"/>
          <p:nvPr/>
        </p:nvSpPr>
        <p:spPr>
          <a:xfrm>
            <a:off x="773683" y="1193800"/>
            <a:ext cx="3639185" cy="269240"/>
          </a:xfrm>
          <a:prstGeom prst="rect">
            <a:avLst/>
          </a:prstGeom>
        </p:spPr>
        <p:txBody>
          <a:bodyPr vert="horz" wrap="square" lIns="0" tIns="12700" rIns="0" bIns="0" rtlCol="0">
            <a:spAutoFit/>
          </a:bodyPr>
          <a:lstStyle/>
          <a:p>
            <a:pPr marL="12700">
              <a:lnSpc>
                <a:spcPct val="100000"/>
              </a:lnSpc>
              <a:spcBef>
                <a:spcPts val="100"/>
              </a:spcBef>
            </a:pPr>
            <a:r>
              <a:rPr sz="1600" b="1" spc="0" dirty="0">
                <a:solidFill>
                  <a:srgbClr val="5A335B"/>
                </a:solidFill>
                <a:latin typeface="Century Gothic"/>
                <a:cs typeface="Century Gothic"/>
              </a:rPr>
              <a:t>REQUEST FOR QUALIFICATIONS</a:t>
            </a:r>
            <a:r>
              <a:rPr sz="1600" b="1" spc="180" dirty="0">
                <a:solidFill>
                  <a:srgbClr val="5A335B"/>
                </a:solidFill>
                <a:latin typeface="Century Gothic"/>
                <a:cs typeface="Century Gothic"/>
              </a:rPr>
              <a:t> </a:t>
            </a:r>
            <a:r>
              <a:rPr sz="1600" b="1" spc="5" dirty="0">
                <a:solidFill>
                  <a:srgbClr val="5A335B"/>
                </a:solidFill>
                <a:latin typeface="Century Gothic"/>
                <a:cs typeface="Century Gothic"/>
              </a:rPr>
              <a:t>(RFQ)</a:t>
            </a:r>
            <a:endParaRPr sz="1600">
              <a:latin typeface="Century Gothic"/>
              <a:cs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42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1736336"/>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M-3.1:</a:t>
            </a:r>
            <a:endParaRPr sz="1000">
              <a:latin typeface="Palatino Linotype"/>
              <a:cs typeface="Palatino Linotype"/>
            </a:endParaRPr>
          </a:p>
        </p:txBody>
      </p:sp>
      <p:sp>
        <p:nvSpPr>
          <p:cNvPr id="4" name="object 4"/>
          <p:cNvSpPr txBox="1"/>
          <p:nvPr/>
        </p:nvSpPr>
        <p:spPr>
          <a:xfrm>
            <a:off x="673100" y="3749286"/>
            <a:ext cx="386715" cy="177800"/>
          </a:xfrm>
          <a:prstGeom prst="rect">
            <a:avLst/>
          </a:prstGeom>
        </p:spPr>
        <p:txBody>
          <a:bodyPr vert="horz" wrap="square" lIns="0" tIns="12700" rIns="0" bIns="0" rtlCol="0">
            <a:spAutoFit/>
          </a:bodyPr>
          <a:lstStyle/>
          <a:p>
            <a:pPr marL="12700">
              <a:lnSpc>
                <a:spcPct val="100000"/>
              </a:lnSpc>
              <a:spcBef>
                <a:spcPts val="100"/>
              </a:spcBef>
            </a:pPr>
            <a:r>
              <a:rPr sz="1000" spc="0" dirty="0">
                <a:solidFill>
                  <a:srgbClr val="231F20"/>
                </a:solidFill>
                <a:latin typeface="Palatino Linotype"/>
                <a:cs typeface="Palatino Linotype"/>
              </a:rPr>
              <a:t>M-3.2:</a:t>
            </a:r>
            <a:endParaRPr sz="1000">
              <a:latin typeface="Palatino Linotype"/>
              <a:cs typeface="Palatino Linotype"/>
            </a:endParaRPr>
          </a:p>
        </p:txBody>
      </p:sp>
      <p:sp>
        <p:nvSpPr>
          <p:cNvPr id="5" name="object 5"/>
          <p:cNvSpPr txBox="1"/>
          <p:nvPr/>
        </p:nvSpPr>
        <p:spPr>
          <a:xfrm>
            <a:off x="1130300" y="1710936"/>
            <a:ext cx="2721610" cy="3460750"/>
          </a:xfrm>
          <a:prstGeom prst="rect">
            <a:avLst/>
          </a:prstGeom>
        </p:spPr>
        <p:txBody>
          <a:bodyPr vert="horz" wrap="square" lIns="0" tIns="12700" rIns="0" bIns="0" rtlCol="0">
            <a:spAutoFit/>
          </a:bodyPr>
          <a:lstStyle/>
          <a:p>
            <a:pPr marL="12700" marR="5080">
              <a:lnSpc>
                <a:spcPct val="116700"/>
              </a:lnSpc>
              <a:spcBef>
                <a:spcPts val="100"/>
              </a:spcBef>
            </a:pPr>
            <a:r>
              <a:rPr sz="1000" dirty="0">
                <a:solidFill>
                  <a:srgbClr val="231F20"/>
                </a:solidFill>
                <a:latin typeface="Palatino Linotype"/>
                <a:cs typeface="Palatino Linotype"/>
              </a:rPr>
              <a:t>Realign Red River Street and generally  reinstate the historic </a:t>
            </a:r>
            <a:r>
              <a:rPr sz="1000" spc="-10" dirty="0">
                <a:solidFill>
                  <a:srgbClr val="231F20"/>
                </a:solidFill>
                <a:latin typeface="Palatino Linotype"/>
                <a:cs typeface="Palatino Linotype"/>
              </a:rPr>
              <a:t>Waller </a:t>
            </a:r>
            <a:r>
              <a:rPr sz="1000" spc="-5" dirty="0">
                <a:solidFill>
                  <a:srgbClr val="231F20"/>
                </a:solidFill>
                <a:latin typeface="Palatino Linotype"/>
                <a:cs typeface="Palatino Linotype"/>
              </a:rPr>
              <a:t>Plan’s </a:t>
            </a:r>
            <a:r>
              <a:rPr sz="1000" dirty="0">
                <a:solidFill>
                  <a:srgbClr val="231F20"/>
                </a:solidFill>
                <a:latin typeface="Palatino Linotype"/>
                <a:cs typeface="Palatino Linotype"/>
              </a:rPr>
              <a:t>grid.  Develop streets in concert with the City </a:t>
            </a:r>
            <a:r>
              <a:rPr sz="1000" spc="0" dirty="0">
                <a:solidFill>
                  <a:srgbClr val="231F20"/>
                </a:solidFill>
                <a:latin typeface="Palatino Linotype"/>
                <a:cs typeface="Palatino Linotype"/>
              </a:rPr>
              <a:t>of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Capital Metro and others as </a:t>
            </a:r>
            <a:r>
              <a:rPr sz="1000" spc="0" dirty="0">
                <a:solidFill>
                  <a:srgbClr val="231F20"/>
                </a:solidFill>
                <a:latin typeface="Palatino Linotype"/>
                <a:cs typeface="Palatino Linotype"/>
              </a:rPr>
              <a:t>“Complete  </a:t>
            </a:r>
            <a:r>
              <a:rPr sz="1000" dirty="0">
                <a:solidFill>
                  <a:srgbClr val="231F20"/>
                </a:solidFill>
                <a:latin typeface="Palatino Linotype"/>
                <a:cs typeface="Palatino Linotype"/>
              </a:rPr>
              <a:t>Streets.” These new streets and </a:t>
            </a:r>
            <a:r>
              <a:rPr sz="1000" spc="-5" dirty="0">
                <a:solidFill>
                  <a:srgbClr val="231F20"/>
                </a:solidFill>
                <a:latin typeface="Palatino Linotype"/>
                <a:cs typeface="Palatino Linotype"/>
              </a:rPr>
              <a:t>pathways </a:t>
            </a:r>
            <a:r>
              <a:rPr sz="1000" spc="0" dirty="0">
                <a:solidFill>
                  <a:srgbClr val="231F20"/>
                </a:solidFill>
                <a:latin typeface="Palatino Linotype"/>
                <a:cs typeface="Palatino Linotype"/>
              </a:rPr>
              <a:t>will  </a:t>
            </a:r>
            <a:r>
              <a:rPr sz="1000" dirty="0">
                <a:solidFill>
                  <a:srgbClr val="231F20"/>
                </a:solidFill>
                <a:latin typeface="Palatino Linotype"/>
                <a:cs typeface="Palatino Linotype"/>
              </a:rPr>
              <a:t>be walkable, bikeable and shaded streets that  strive to reduce auto-dependency and to </a:t>
            </a:r>
            <a:r>
              <a:rPr sz="1000" spc="-5" dirty="0">
                <a:solidFill>
                  <a:srgbClr val="231F20"/>
                </a:solidFill>
                <a:latin typeface="Palatino Linotype"/>
                <a:cs typeface="Palatino Linotype"/>
              </a:rPr>
              <a:t>offer  </a:t>
            </a:r>
            <a:r>
              <a:rPr sz="1000" dirty="0">
                <a:solidFill>
                  <a:srgbClr val="231F20"/>
                </a:solidFill>
                <a:latin typeface="Palatino Linotype"/>
                <a:cs typeface="Palatino Linotype"/>
              </a:rPr>
              <a:t>“active transportation” connections to </a:t>
            </a:r>
            <a:r>
              <a:rPr sz="1000" spc="0" dirty="0">
                <a:solidFill>
                  <a:srgbClr val="231F20"/>
                </a:solidFill>
                <a:latin typeface="Palatino Linotype"/>
                <a:cs typeface="Palatino Linotype"/>
              </a:rPr>
              <a:t>adjacent  </a:t>
            </a:r>
            <a:r>
              <a:rPr sz="1000" dirty="0">
                <a:solidFill>
                  <a:srgbClr val="231F20"/>
                </a:solidFill>
                <a:latin typeface="Palatino Linotype"/>
                <a:cs typeface="Palatino Linotype"/>
              </a:rPr>
              <a:t>areas – including downtown, the </a:t>
            </a:r>
            <a:r>
              <a:rPr sz="1000" spc="0" dirty="0">
                <a:solidFill>
                  <a:srgbClr val="231F20"/>
                </a:solidFill>
                <a:latin typeface="Palatino Linotype"/>
                <a:cs typeface="Palatino Linotype"/>
              </a:rPr>
              <a:t>Capitol  </a:t>
            </a:r>
            <a:r>
              <a:rPr sz="1000" dirty="0">
                <a:solidFill>
                  <a:srgbClr val="231F20"/>
                </a:solidFill>
                <a:latin typeface="Palatino Linotype"/>
                <a:cs typeface="Palatino Linotype"/>
              </a:rPr>
              <a:t>Complex, </a:t>
            </a:r>
            <a:r>
              <a:rPr sz="1000" spc="-10" dirty="0">
                <a:solidFill>
                  <a:srgbClr val="231F20"/>
                </a:solidFill>
                <a:latin typeface="Palatino Linotype"/>
                <a:cs typeface="Palatino Linotype"/>
              </a:rPr>
              <a:t>UT, </a:t>
            </a:r>
            <a:r>
              <a:rPr sz="1000" dirty="0">
                <a:solidFill>
                  <a:srgbClr val="231F20"/>
                </a:solidFill>
                <a:latin typeface="Palatino Linotype"/>
                <a:cs typeface="Palatino Linotype"/>
              </a:rPr>
              <a:t>the </a:t>
            </a:r>
            <a:r>
              <a:rPr sz="1000" spc="-10" dirty="0">
                <a:solidFill>
                  <a:srgbClr val="231F20"/>
                </a:solidFill>
                <a:latin typeface="Palatino Linotype"/>
                <a:cs typeface="Palatino Linotype"/>
              </a:rPr>
              <a:t>Waller </a:t>
            </a:r>
            <a:r>
              <a:rPr sz="1000" dirty="0">
                <a:solidFill>
                  <a:srgbClr val="231F20"/>
                </a:solidFill>
                <a:latin typeface="Palatino Linotype"/>
                <a:cs typeface="Palatino Linotype"/>
              </a:rPr>
              <a:t>Creek </a:t>
            </a:r>
            <a:r>
              <a:rPr sz="1000" spc="-5" dirty="0">
                <a:solidFill>
                  <a:srgbClr val="231F20"/>
                </a:solidFill>
                <a:latin typeface="Palatino Linotype"/>
                <a:cs typeface="Palatino Linotype"/>
              </a:rPr>
              <a:t>Greenway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East</a:t>
            </a:r>
            <a:r>
              <a:rPr sz="1000" spc="-25" dirty="0">
                <a:solidFill>
                  <a:srgbClr val="231F20"/>
                </a:solidFill>
                <a:latin typeface="Palatino Linotype"/>
                <a:cs typeface="Palatino Linotype"/>
              </a:rPr>
              <a:t> </a:t>
            </a:r>
            <a:r>
              <a:rPr sz="1000" spc="-10" dirty="0">
                <a:solidFill>
                  <a:srgbClr val="231F20"/>
                </a:solidFill>
                <a:latin typeface="Palatino Linotype"/>
                <a:cs typeface="Palatino Linotype"/>
              </a:rPr>
              <a:t>Austin.</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Participate in efforts to be led by</a:t>
            </a:r>
            <a:r>
              <a:rPr sz="1000" spc="125"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marR="22225">
              <a:lnSpc>
                <a:spcPct val="116700"/>
              </a:lnSpc>
            </a:pPr>
            <a:r>
              <a:rPr sz="1000" dirty="0">
                <a:solidFill>
                  <a:srgbClr val="231F20"/>
                </a:solidFill>
                <a:latin typeface="Palatino Linotype"/>
                <a:cs typeface="Palatino Linotype"/>
              </a:rPr>
              <a:t>City </a:t>
            </a:r>
            <a:r>
              <a:rPr sz="1000" spc="-10" dirty="0">
                <a:solidFill>
                  <a:srgbClr val="231F20"/>
                </a:solidFill>
                <a:latin typeface="Palatino Linotype"/>
                <a:cs typeface="Palatino Linotype"/>
              </a:rPr>
              <a:t>ofAustin </a:t>
            </a:r>
            <a:r>
              <a:rPr sz="1000" dirty="0">
                <a:solidFill>
                  <a:srgbClr val="231F20"/>
                </a:solidFill>
                <a:latin typeface="Palatino Linotype"/>
                <a:cs typeface="Palatino Linotype"/>
              </a:rPr>
              <a:t>and the 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Alliance to create an area-wide, </a:t>
            </a:r>
            <a:r>
              <a:rPr sz="1000" spc="0" dirty="0">
                <a:solidFill>
                  <a:srgbClr val="231F20"/>
                </a:solidFill>
                <a:latin typeface="Palatino Linotype"/>
                <a:cs typeface="Palatino Linotype"/>
              </a:rPr>
              <a:t>multi-modal  </a:t>
            </a:r>
            <a:r>
              <a:rPr sz="1000" dirty="0">
                <a:solidFill>
                  <a:srgbClr val="231F20"/>
                </a:solidFill>
                <a:latin typeface="Palatino Linotype"/>
                <a:cs typeface="Palatino Linotype"/>
              </a:rPr>
              <a:t>transportation and parking management plan  to provide employees, patients, residents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visitors convenient mobility choices, </a:t>
            </a:r>
            <a:r>
              <a:rPr sz="1000" spc="0" dirty="0">
                <a:solidFill>
                  <a:srgbClr val="231F20"/>
                </a:solidFill>
                <a:latin typeface="Palatino Linotype"/>
                <a:cs typeface="Palatino Linotype"/>
              </a:rPr>
              <a:t>while  </a:t>
            </a:r>
            <a:r>
              <a:rPr sz="1000" dirty="0">
                <a:solidFill>
                  <a:srgbClr val="231F20"/>
                </a:solidFill>
                <a:latin typeface="Palatino Linotype"/>
                <a:cs typeface="Palatino Linotype"/>
              </a:rPr>
              <a:t>helping reduce vehicle trips and improving </a:t>
            </a:r>
            <a:r>
              <a:rPr sz="1000" spc="0" dirty="0">
                <a:solidFill>
                  <a:srgbClr val="231F20"/>
                </a:solidFill>
                <a:latin typeface="Palatino Linotype"/>
                <a:cs typeface="Palatino Linotype"/>
              </a:rPr>
              <a:t>air  </a:t>
            </a:r>
            <a:r>
              <a:rPr sz="1000" dirty="0">
                <a:solidFill>
                  <a:srgbClr val="231F20"/>
                </a:solidFill>
                <a:latin typeface="Palatino Linotype"/>
                <a:cs typeface="Palatino Linotype"/>
              </a:rPr>
              <a:t>and </a:t>
            </a:r>
            <a:r>
              <a:rPr sz="1000" spc="-5" dirty="0">
                <a:solidFill>
                  <a:srgbClr val="231F20"/>
                </a:solidFill>
                <a:latin typeface="Palatino Linotype"/>
                <a:cs typeface="Palatino Linotype"/>
              </a:rPr>
              <a:t>water</a:t>
            </a:r>
            <a:r>
              <a:rPr sz="1000" spc="30" dirty="0">
                <a:solidFill>
                  <a:srgbClr val="231F20"/>
                </a:solidFill>
                <a:latin typeface="Palatino Linotype"/>
                <a:cs typeface="Palatino Linotype"/>
              </a:rPr>
              <a:t> </a:t>
            </a:r>
            <a:r>
              <a:rPr sz="1000" dirty="0">
                <a:solidFill>
                  <a:srgbClr val="231F20"/>
                </a:solidFill>
                <a:latin typeface="Palatino Linotype"/>
                <a:cs typeface="Palatino Linotype"/>
              </a:rPr>
              <a:t>quality.</a:t>
            </a:r>
            <a:endParaRPr sz="1000">
              <a:latin typeface="Palatino Linotype"/>
              <a:cs typeface="Palatino Linotype"/>
            </a:endParaRPr>
          </a:p>
        </p:txBody>
      </p:sp>
      <p:sp>
        <p:nvSpPr>
          <p:cNvPr id="6" name="object 6"/>
          <p:cNvSpPr txBox="1"/>
          <p:nvPr/>
        </p:nvSpPr>
        <p:spPr>
          <a:xfrm>
            <a:off x="673100" y="5324086"/>
            <a:ext cx="3112135" cy="3162300"/>
          </a:xfrm>
          <a:prstGeom prst="rect">
            <a:avLst/>
          </a:prstGeom>
        </p:spPr>
        <p:txBody>
          <a:bodyPr vert="horz" wrap="square" lIns="0" tIns="12700" rIns="0" bIns="0" rtlCol="0">
            <a:spAutoFit/>
          </a:bodyPr>
          <a:lstStyle/>
          <a:p>
            <a:pPr marL="12700" marR="95250">
              <a:lnSpc>
                <a:spcPct val="116700"/>
              </a:lnSpc>
              <a:spcBef>
                <a:spcPts val="100"/>
              </a:spcBef>
            </a:pPr>
            <a:r>
              <a:rPr sz="1000" b="1" spc="-5" dirty="0">
                <a:solidFill>
                  <a:srgbClr val="231F20"/>
                </a:solidFill>
                <a:latin typeface="Trebuchet MS"/>
                <a:cs typeface="Trebuchet MS"/>
              </a:rPr>
              <a:t>STEWARDSHIP: </a:t>
            </a:r>
            <a:r>
              <a:rPr sz="1000" b="1" dirty="0">
                <a:solidFill>
                  <a:srgbClr val="231F20"/>
                </a:solidFill>
                <a:latin typeface="Trebuchet MS"/>
                <a:cs typeface="Trebuchet MS"/>
              </a:rPr>
              <a:t>Promote uses and programs at the  Central Health Brackenridge campus that support  the short-and long-term </a:t>
            </a:r>
            <a:r>
              <a:rPr sz="1000" b="1" spc="-10" dirty="0">
                <a:solidFill>
                  <a:srgbClr val="231F20"/>
                </a:solidFill>
                <a:latin typeface="Trebuchet MS"/>
                <a:cs typeface="Trebuchet MS"/>
              </a:rPr>
              <a:t>fiscal </a:t>
            </a:r>
            <a:r>
              <a:rPr sz="1000" b="1" dirty="0">
                <a:solidFill>
                  <a:srgbClr val="231F20"/>
                </a:solidFill>
                <a:latin typeface="Trebuchet MS"/>
                <a:cs typeface="Trebuchet MS"/>
              </a:rPr>
              <a:t>stability of Central  Health and deliver returns for the citizens </a:t>
            </a:r>
            <a:r>
              <a:rPr sz="1000" b="1" spc="0" dirty="0">
                <a:solidFill>
                  <a:srgbClr val="231F20"/>
                </a:solidFill>
                <a:latin typeface="Trebuchet MS"/>
                <a:cs typeface="Trebuchet MS"/>
              </a:rPr>
              <a:t>and  </a:t>
            </a:r>
            <a:r>
              <a:rPr sz="1000" b="1" dirty="0">
                <a:solidFill>
                  <a:srgbClr val="231F20"/>
                </a:solidFill>
                <a:latin typeface="Trebuchet MS"/>
                <a:cs typeface="Trebuchet MS"/>
              </a:rPr>
              <a:t>taxpayers of </a:t>
            </a:r>
            <a:r>
              <a:rPr sz="1000" b="1" spc="-15" dirty="0">
                <a:solidFill>
                  <a:srgbClr val="231F20"/>
                </a:solidFill>
                <a:latin typeface="Trebuchet MS"/>
                <a:cs typeface="Trebuchet MS"/>
              </a:rPr>
              <a:t>Travis</a:t>
            </a:r>
            <a:r>
              <a:rPr sz="1000" b="1" spc="30" dirty="0">
                <a:solidFill>
                  <a:srgbClr val="231F20"/>
                </a:solidFill>
                <a:latin typeface="Trebuchet MS"/>
                <a:cs typeface="Trebuchet MS"/>
              </a:rPr>
              <a:t> </a:t>
            </a:r>
            <a:r>
              <a:rPr sz="1000" b="1" spc="-15" dirty="0">
                <a:solidFill>
                  <a:srgbClr val="231F20"/>
                </a:solidFill>
                <a:latin typeface="Trebuchet MS"/>
                <a:cs typeface="Trebuchet MS"/>
              </a:rPr>
              <a:t>County.</a:t>
            </a:r>
            <a:endParaRPr sz="1000">
              <a:latin typeface="Trebuchet MS"/>
              <a:cs typeface="Trebuchet MS"/>
            </a:endParaRPr>
          </a:p>
          <a:p>
            <a:pPr>
              <a:lnSpc>
                <a:spcPct val="100000"/>
              </a:lnSpc>
              <a:spcBef>
                <a:spcPts val="45"/>
              </a:spcBef>
            </a:pPr>
            <a:endParaRPr sz="1350">
              <a:latin typeface="Times New Roman"/>
              <a:cs typeface="Times New Roman"/>
            </a:endParaRPr>
          </a:p>
          <a:p>
            <a:pPr marL="12700">
              <a:lnSpc>
                <a:spcPct val="100000"/>
              </a:lnSpc>
              <a:tabLst>
                <a:tab pos="469265" algn="l"/>
              </a:tabLst>
            </a:pPr>
            <a:r>
              <a:rPr sz="1000" b="1" i="1" spc="-15" dirty="0">
                <a:solidFill>
                  <a:srgbClr val="231F20"/>
                </a:solidFill>
                <a:latin typeface="PalatinoLinotype-BoldItalic"/>
                <a:cs typeface="PalatinoLinotype-BoldItalic"/>
              </a:rPr>
              <a:t>S-1:	Fiscal</a:t>
            </a:r>
            <a:r>
              <a:rPr sz="1000" b="1" i="1" spc="-110" dirty="0">
                <a:solidFill>
                  <a:srgbClr val="231F20"/>
                </a:solidFill>
                <a:latin typeface="PalatinoLinotype-BoldItalic"/>
                <a:cs typeface="PalatinoLinotype-BoldItalic"/>
              </a:rPr>
              <a:t> </a:t>
            </a:r>
            <a:r>
              <a:rPr sz="1000" b="1" i="1" spc="-15" dirty="0">
                <a:solidFill>
                  <a:srgbClr val="231F20"/>
                </a:solidFill>
                <a:latin typeface="PalatinoLinotype-BoldItalic"/>
                <a:cs typeface="PalatinoLinotype-BoldItalic"/>
              </a:rPr>
              <a:t>Responsibility</a:t>
            </a:r>
            <a:endParaRPr sz="1000">
              <a:latin typeface="PalatinoLinotype-BoldItalic"/>
              <a:cs typeface="PalatinoLinotype-BoldItalic"/>
            </a:endParaRPr>
          </a:p>
          <a:p>
            <a:pPr marL="12700" marR="356235">
              <a:lnSpc>
                <a:spcPct val="116700"/>
              </a:lnSpc>
              <a:spcBef>
                <a:spcPts val="450"/>
              </a:spcBef>
            </a:pPr>
            <a:r>
              <a:rPr sz="1000" spc="-15" dirty="0">
                <a:solidFill>
                  <a:srgbClr val="231F20"/>
                </a:solidFill>
                <a:latin typeface="Palatino Linotype"/>
                <a:cs typeface="Palatino Linotype"/>
              </a:rPr>
              <a:t>Optimize </a:t>
            </a:r>
            <a:r>
              <a:rPr sz="1000" spc="-10" dirty="0">
                <a:solidFill>
                  <a:srgbClr val="231F20"/>
                </a:solidFill>
                <a:latin typeface="Palatino Linotype"/>
                <a:cs typeface="Palatino Linotype"/>
              </a:rPr>
              <a:t>cash </a:t>
            </a:r>
            <a:r>
              <a:rPr sz="1000" spc="-15" dirty="0">
                <a:solidFill>
                  <a:srgbClr val="231F20"/>
                </a:solidFill>
                <a:latin typeface="Palatino Linotype"/>
                <a:cs typeface="Palatino Linotype"/>
              </a:rPr>
              <a:t>flow </a:t>
            </a:r>
            <a:r>
              <a:rPr sz="1000" spc="-10" dirty="0">
                <a:solidFill>
                  <a:srgbClr val="231F20"/>
                </a:solidFill>
                <a:latin typeface="Palatino Linotype"/>
                <a:cs typeface="Palatino Linotype"/>
              </a:rPr>
              <a:t>to Central </a:t>
            </a:r>
            <a:r>
              <a:rPr sz="1000" spc="-15" dirty="0">
                <a:solidFill>
                  <a:srgbClr val="231F20"/>
                </a:solidFill>
                <a:latin typeface="Palatino Linotype"/>
                <a:cs typeface="Palatino Linotype"/>
              </a:rPr>
              <a:t>Health, </a:t>
            </a:r>
            <a:r>
              <a:rPr sz="1000" spc="-10" dirty="0">
                <a:solidFill>
                  <a:srgbClr val="231F20"/>
                </a:solidFill>
                <a:latin typeface="Palatino Linotype"/>
                <a:cs typeface="Palatino Linotype"/>
              </a:rPr>
              <a:t>make wise  and </a:t>
            </a:r>
            <a:r>
              <a:rPr sz="1000" spc="-15" dirty="0">
                <a:solidFill>
                  <a:srgbClr val="231F20"/>
                </a:solidFill>
                <a:latin typeface="Palatino Linotype"/>
                <a:cs typeface="Palatino Linotype"/>
              </a:rPr>
              <a:t>effective </a:t>
            </a:r>
            <a:r>
              <a:rPr sz="1000" spc="-10" dirty="0">
                <a:solidFill>
                  <a:srgbClr val="231F20"/>
                </a:solidFill>
                <a:latin typeface="Palatino Linotype"/>
                <a:cs typeface="Palatino Linotype"/>
              </a:rPr>
              <a:t>use </a:t>
            </a:r>
            <a:r>
              <a:rPr sz="1000" spc="-5" dirty="0">
                <a:solidFill>
                  <a:srgbClr val="231F20"/>
                </a:solidFill>
                <a:latin typeface="Palatino Linotype"/>
                <a:cs typeface="Palatino Linotype"/>
              </a:rPr>
              <a:t>of </a:t>
            </a:r>
            <a:r>
              <a:rPr sz="1000" spc="-15" dirty="0">
                <a:solidFill>
                  <a:srgbClr val="231F20"/>
                </a:solidFill>
                <a:latin typeface="Palatino Linotype"/>
                <a:cs typeface="Palatino Linotype"/>
              </a:rPr>
              <a:t>taxpayer </a:t>
            </a:r>
            <a:r>
              <a:rPr sz="1000" spc="-10" dirty="0">
                <a:solidFill>
                  <a:srgbClr val="231F20"/>
                </a:solidFill>
                <a:latin typeface="Palatino Linotype"/>
                <a:cs typeface="Palatino Linotype"/>
              </a:rPr>
              <a:t>dollars, and </a:t>
            </a:r>
            <a:r>
              <a:rPr sz="1000" spc="-15" dirty="0">
                <a:solidFill>
                  <a:srgbClr val="231F20"/>
                </a:solidFill>
                <a:latin typeface="Palatino Linotype"/>
                <a:cs typeface="Palatino Linotype"/>
              </a:rPr>
              <a:t>attract  </a:t>
            </a:r>
            <a:r>
              <a:rPr sz="1000" spc="-10" dirty="0">
                <a:solidFill>
                  <a:srgbClr val="231F20"/>
                </a:solidFill>
                <a:latin typeface="Palatino Linotype"/>
                <a:cs typeface="Palatino Linotype"/>
              </a:rPr>
              <a:t>new </a:t>
            </a:r>
            <a:r>
              <a:rPr sz="1000" spc="-15" dirty="0">
                <a:solidFill>
                  <a:srgbClr val="231F20"/>
                </a:solidFill>
                <a:latin typeface="Palatino Linotype"/>
                <a:cs typeface="Palatino Linotype"/>
              </a:rPr>
              <a:t>revenue </a:t>
            </a:r>
            <a:r>
              <a:rPr sz="1000" spc="-10" dirty="0">
                <a:solidFill>
                  <a:srgbClr val="231F20"/>
                </a:solidFill>
                <a:latin typeface="Palatino Linotype"/>
                <a:cs typeface="Palatino Linotype"/>
              </a:rPr>
              <a:t>to support Central </a:t>
            </a:r>
            <a:r>
              <a:rPr sz="1000" spc="-15" dirty="0">
                <a:solidFill>
                  <a:srgbClr val="231F20"/>
                </a:solidFill>
                <a:latin typeface="Palatino Linotype"/>
                <a:cs typeface="Palatino Linotype"/>
              </a:rPr>
              <a:t>Health’s</a:t>
            </a:r>
            <a:r>
              <a:rPr sz="1000" spc="-125" dirty="0">
                <a:solidFill>
                  <a:srgbClr val="231F20"/>
                </a:solidFill>
                <a:latin typeface="Palatino Linotype"/>
                <a:cs typeface="Palatino Linotype"/>
              </a:rPr>
              <a:t> </a:t>
            </a:r>
            <a:r>
              <a:rPr sz="1000" spc="-10" dirty="0">
                <a:solidFill>
                  <a:srgbClr val="231F20"/>
                </a:solidFill>
                <a:latin typeface="Palatino Linotype"/>
                <a:cs typeface="Palatino Linotype"/>
              </a:rPr>
              <a:t>mission.</a:t>
            </a:r>
            <a:endParaRPr sz="1000">
              <a:latin typeface="Palatino Linotype"/>
              <a:cs typeface="Palatino Linotype"/>
            </a:endParaRPr>
          </a:p>
          <a:p>
            <a:pPr marL="469900" marR="5080" indent="-457200">
              <a:lnSpc>
                <a:spcPct val="116700"/>
              </a:lnSpc>
              <a:spcBef>
                <a:spcPts val="450"/>
              </a:spcBef>
              <a:tabLst>
                <a:tab pos="469265" algn="l"/>
              </a:tabLst>
            </a:pPr>
            <a:r>
              <a:rPr sz="1000" dirty="0">
                <a:solidFill>
                  <a:srgbClr val="231F20"/>
                </a:solidFill>
                <a:latin typeface="Palatino Linotype"/>
                <a:cs typeface="Palatino Linotype"/>
              </a:rPr>
              <a:t>S-1.1:	Maintain maximum flexibility in both the  zoning and the development itself to take  advantage of unforeseen opportunities,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well to be </a:t>
            </a:r>
            <a:r>
              <a:rPr sz="1000" spc="-10" dirty="0">
                <a:solidFill>
                  <a:srgbClr val="231F20"/>
                </a:solidFill>
                <a:latin typeface="Palatino Linotype"/>
                <a:cs typeface="Palatino Linotype"/>
              </a:rPr>
              <a:t>better </a:t>
            </a:r>
            <a:r>
              <a:rPr sz="1000" dirty="0">
                <a:solidFill>
                  <a:srgbClr val="231F20"/>
                </a:solidFill>
                <a:latin typeface="Palatino Linotype"/>
                <a:cs typeface="Palatino Linotype"/>
              </a:rPr>
              <a:t>able to address unforeseen  challenges – such as changing capital </a:t>
            </a:r>
            <a:r>
              <a:rPr sz="1000" spc="0" dirty="0">
                <a:solidFill>
                  <a:srgbClr val="231F20"/>
                </a:solidFill>
                <a:latin typeface="Palatino Linotype"/>
                <a:cs typeface="Palatino Linotype"/>
              </a:rPr>
              <a:t>market  </a:t>
            </a:r>
            <a:r>
              <a:rPr sz="1000" dirty="0">
                <a:solidFill>
                  <a:srgbClr val="231F20"/>
                </a:solidFill>
                <a:latin typeface="Palatino Linotype"/>
                <a:cs typeface="Palatino Linotype"/>
              </a:rPr>
              <a:t>dynamics and changing models of health </a:t>
            </a:r>
            <a:r>
              <a:rPr sz="1000" spc="0" dirty="0">
                <a:solidFill>
                  <a:srgbClr val="231F20"/>
                </a:solidFill>
                <a:latin typeface="Palatino Linotype"/>
                <a:cs typeface="Palatino Linotype"/>
              </a:rPr>
              <a:t>care  </a:t>
            </a:r>
            <a:r>
              <a:rPr sz="1000" dirty="0">
                <a:solidFill>
                  <a:srgbClr val="231F20"/>
                </a:solidFill>
                <a:latin typeface="Palatino Linotype"/>
                <a:cs typeface="Palatino Linotype"/>
              </a:rPr>
              <a:t>delivery.</a:t>
            </a:r>
            <a:endParaRPr sz="1000">
              <a:latin typeface="Palatino Linotype"/>
              <a:cs typeface="Palatino Linotype"/>
            </a:endParaRPr>
          </a:p>
        </p:txBody>
      </p:sp>
      <p:sp>
        <p:nvSpPr>
          <p:cNvPr id="7" name="object 7"/>
          <p:cNvSpPr txBox="1"/>
          <p:nvPr/>
        </p:nvSpPr>
        <p:spPr>
          <a:xfrm>
            <a:off x="4147820" y="173633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S-1.2:</a:t>
            </a:r>
            <a:endParaRPr sz="1000">
              <a:latin typeface="Palatino Linotype"/>
              <a:cs typeface="Palatino Linotype"/>
            </a:endParaRPr>
          </a:p>
        </p:txBody>
      </p:sp>
      <p:sp>
        <p:nvSpPr>
          <p:cNvPr id="8" name="object 8"/>
          <p:cNvSpPr txBox="1"/>
          <p:nvPr/>
        </p:nvSpPr>
        <p:spPr>
          <a:xfrm>
            <a:off x="4147820" y="303808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S-1.3:</a:t>
            </a:r>
            <a:endParaRPr sz="1000">
              <a:latin typeface="Palatino Linotype"/>
              <a:cs typeface="Palatino Linotype"/>
            </a:endParaRPr>
          </a:p>
        </p:txBody>
      </p:sp>
      <p:sp>
        <p:nvSpPr>
          <p:cNvPr id="9" name="object 9"/>
          <p:cNvSpPr txBox="1"/>
          <p:nvPr/>
        </p:nvSpPr>
        <p:spPr>
          <a:xfrm>
            <a:off x="4147820" y="522883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S-1.4:</a:t>
            </a:r>
            <a:endParaRPr sz="1000">
              <a:latin typeface="Palatino Linotype"/>
              <a:cs typeface="Palatino Linotype"/>
            </a:endParaRPr>
          </a:p>
        </p:txBody>
      </p:sp>
      <p:sp>
        <p:nvSpPr>
          <p:cNvPr id="10" name="object 10"/>
          <p:cNvSpPr txBox="1"/>
          <p:nvPr/>
        </p:nvSpPr>
        <p:spPr>
          <a:xfrm>
            <a:off x="4147820" y="617498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S-1.5:</a:t>
            </a:r>
            <a:endParaRPr sz="1000">
              <a:latin typeface="Palatino Linotype"/>
              <a:cs typeface="Palatino Linotype"/>
            </a:endParaRPr>
          </a:p>
        </p:txBody>
      </p:sp>
      <p:sp>
        <p:nvSpPr>
          <p:cNvPr id="11" name="object 11"/>
          <p:cNvSpPr txBox="1"/>
          <p:nvPr/>
        </p:nvSpPr>
        <p:spPr>
          <a:xfrm>
            <a:off x="4605020" y="1710936"/>
            <a:ext cx="2722880" cy="5353050"/>
          </a:xfrm>
          <a:prstGeom prst="rect">
            <a:avLst/>
          </a:prstGeom>
        </p:spPr>
        <p:txBody>
          <a:bodyPr vert="horz" wrap="square" lIns="0" tIns="12700" rIns="0" bIns="0" rtlCol="0">
            <a:spAutoFit/>
          </a:bodyPr>
          <a:lstStyle/>
          <a:p>
            <a:pPr marL="12700" marR="107314">
              <a:lnSpc>
                <a:spcPct val="116700"/>
              </a:lnSpc>
              <a:spcBef>
                <a:spcPts val="100"/>
              </a:spcBef>
            </a:pPr>
            <a:r>
              <a:rPr sz="1000" dirty="0">
                <a:solidFill>
                  <a:srgbClr val="231F20"/>
                </a:solidFill>
                <a:latin typeface="Palatino Linotype"/>
                <a:cs typeface="Palatino Linotype"/>
              </a:rPr>
              <a:t>Balanced with Central Health’s </a:t>
            </a:r>
            <a:r>
              <a:rPr sz="1000" spc="0" dirty="0">
                <a:solidFill>
                  <a:srgbClr val="231F20"/>
                </a:solidFill>
                <a:latin typeface="Palatino Linotype"/>
                <a:cs typeface="Palatino Linotype"/>
              </a:rPr>
              <a:t>mission,  </a:t>
            </a:r>
            <a:r>
              <a:rPr sz="1000" dirty="0">
                <a:solidFill>
                  <a:srgbClr val="231F20"/>
                </a:solidFill>
                <a:latin typeface="Palatino Linotype"/>
                <a:cs typeface="Palatino Linotype"/>
              </a:rPr>
              <a:t>maximize the revenue-generating potential  of each of the six redevelopment blocks to  support Central Health’s mission throughout  Travis County, including that from</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existing</a:t>
            </a:r>
            <a:endParaRPr sz="1000">
              <a:latin typeface="Palatino Linotype"/>
              <a:cs typeface="Palatino Linotype"/>
            </a:endParaRPr>
          </a:p>
          <a:p>
            <a:pPr marL="12700">
              <a:lnSpc>
                <a:spcPct val="100000"/>
              </a:lnSpc>
              <a:spcBef>
                <a:spcPts val="200"/>
              </a:spcBef>
            </a:pPr>
            <a:r>
              <a:rPr sz="1000" dirty="0">
                <a:solidFill>
                  <a:srgbClr val="231F20"/>
                </a:solidFill>
                <a:latin typeface="Palatino Linotype"/>
                <a:cs typeface="Palatino Linotype"/>
              </a:rPr>
              <a:t>buildings to remain on the campus during</a:t>
            </a:r>
            <a:r>
              <a:rPr sz="1000" spc="190"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a:lnSpc>
                <a:spcPct val="100000"/>
              </a:lnSpc>
              <a:spcBef>
                <a:spcPts val="200"/>
              </a:spcBef>
            </a:pPr>
            <a:r>
              <a:rPr sz="1000" spc="-5" dirty="0">
                <a:solidFill>
                  <a:srgbClr val="231F20"/>
                </a:solidFill>
                <a:latin typeface="Palatino Linotype"/>
                <a:cs typeface="Palatino Linotype"/>
              </a:rPr>
              <a:t>first </a:t>
            </a:r>
            <a:r>
              <a:rPr sz="1000" dirty="0">
                <a:solidFill>
                  <a:srgbClr val="231F20"/>
                </a:solidFill>
                <a:latin typeface="Palatino Linotype"/>
                <a:cs typeface="Palatino Linotype"/>
              </a:rPr>
              <a:t>phase of</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redevelopment.</a:t>
            </a:r>
            <a:endParaRPr sz="1000">
              <a:latin typeface="Palatino Linotype"/>
              <a:cs typeface="Palatino Linotype"/>
            </a:endParaRPr>
          </a:p>
          <a:p>
            <a:pPr marL="12700" marR="40005">
              <a:lnSpc>
                <a:spcPct val="116700"/>
              </a:lnSpc>
              <a:spcBef>
                <a:spcPts val="450"/>
              </a:spcBef>
            </a:pPr>
            <a:r>
              <a:rPr sz="1000" dirty="0">
                <a:solidFill>
                  <a:srgbClr val="231F20"/>
                </a:solidFill>
                <a:latin typeface="Palatino Linotype"/>
                <a:cs typeface="Palatino Linotype"/>
              </a:rPr>
              <a:t>Keep the existing Main Parking Garage for the  foreseeable future to maintain this revenue  source to Central Health and to provide  parking for the Dell Seton Medical</a:t>
            </a:r>
            <a:r>
              <a:rPr sz="1000" spc="150" dirty="0">
                <a:solidFill>
                  <a:srgbClr val="231F20"/>
                </a:solidFill>
                <a:latin typeface="Palatino Linotype"/>
                <a:cs typeface="Palatino Linotype"/>
              </a:rPr>
              <a:t> </a:t>
            </a:r>
            <a:r>
              <a:rPr sz="1000" spc="0" dirty="0">
                <a:solidFill>
                  <a:srgbClr val="231F20"/>
                </a:solidFill>
                <a:latin typeface="Palatino Linotype"/>
                <a:cs typeface="Palatino Linotype"/>
              </a:rPr>
              <a:t>Center.</a:t>
            </a:r>
            <a:endParaRPr sz="1000">
              <a:latin typeface="Palatino Linotype"/>
              <a:cs typeface="Palatino Linotype"/>
            </a:endParaRPr>
          </a:p>
          <a:p>
            <a:pPr marL="12700" marR="36195">
              <a:lnSpc>
                <a:spcPct val="116700"/>
              </a:lnSpc>
            </a:pPr>
            <a:r>
              <a:rPr sz="1000" dirty="0">
                <a:solidFill>
                  <a:srgbClr val="231F20"/>
                </a:solidFill>
                <a:latin typeface="Palatino Linotype"/>
                <a:cs typeface="Palatino Linotype"/>
              </a:rPr>
              <a:t>Enhance the Main Garage by constructing a  new “liner” building on its west, </a:t>
            </a:r>
            <a:r>
              <a:rPr sz="1000" spc="-5" dirty="0">
                <a:solidFill>
                  <a:srgbClr val="231F20"/>
                </a:solidFill>
                <a:latin typeface="Palatino Linotype"/>
                <a:cs typeface="Palatino Linotype"/>
              </a:rPr>
              <a:t>Waterloo  </a:t>
            </a:r>
            <a:r>
              <a:rPr sz="1000" dirty="0">
                <a:solidFill>
                  <a:srgbClr val="231F20"/>
                </a:solidFill>
                <a:latin typeface="Palatino Linotype"/>
                <a:cs typeface="Palatino Linotype"/>
              </a:rPr>
              <a:t>Park-facing façade that provides </a:t>
            </a:r>
            <a:r>
              <a:rPr sz="1000" spc="-5" dirty="0">
                <a:solidFill>
                  <a:srgbClr val="231F20"/>
                </a:solidFill>
                <a:latin typeface="Palatino Linotype"/>
                <a:cs typeface="Palatino Linotype"/>
              </a:rPr>
              <a:t>ground-floor,  </a:t>
            </a:r>
            <a:r>
              <a:rPr sz="1000" dirty="0">
                <a:solidFill>
                  <a:srgbClr val="231F20"/>
                </a:solidFill>
                <a:latin typeface="Palatino Linotype"/>
                <a:cs typeface="Palatino Linotype"/>
              </a:rPr>
              <a:t>pedestrian-oriented uses with leaseable </a:t>
            </a:r>
            <a:r>
              <a:rPr sz="1000" spc="0" dirty="0">
                <a:solidFill>
                  <a:srgbClr val="231F20"/>
                </a:solidFill>
                <a:latin typeface="Palatino Linotype"/>
                <a:cs typeface="Palatino Linotype"/>
              </a:rPr>
              <a:t>space  </a:t>
            </a:r>
            <a:r>
              <a:rPr sz="1000" dirty="0">
                <a:solidFill>
                  <a:srgbClr val="231F20"/>
                </a:solidFill>
                <a:latin typeface="Palatino Linotype"/>
                <a:cs typeface="Palatino Linotype"/>
              </a:rPr>
              <a:t>above. Keep the existing CEC Building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the CEC Parking Garage during Phase 1 of</a:t>
            </a:r>
            <a:r>
              <a:rPr sz="1000" spc="229" dirty="0">
                <a:solidFill>
                  <a:srgbClr val="231F20"/>
                </a:solidFill>
                <a:latin typeface="Palatino Linotype"/>
                <a:cs typeface="Palatino Linotype"/>
              </a:rPr>
              <a:t> </a:t>
            </a:r>
            <a:r>
              <a:rPr sz="1000" dirty="0">
                <a:solidFill>
                  <a:srgbClr val="231F20"/>
                </a:solidFill>
                <a:latin typeface="Palatino Linotype"/>
                <a:cs typeface="Palatino Linotype"/>
              </a:rPr>
              <a:t>the</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project, </a:t>
            </a:r>
            <a:r>
              <a:rPr sz="1000" spc="-5" dirty="0">
                <a:solidFill>
                  <a:srgbClr val="231F20"/>
                </a:solidFill>
                <a:latin typeface="Palatino Linotype"/>
                <a:cs typeface="Palatino Linotype"/>
              </a:rPr>
              <a:t>given </a:t>
            </a:r>
            <a:r>
              <a:rPr sz="1000" dirty="0">
                <a:solidFill>
                  <a:srgbClr val="231F20"/>
                </a:solidFill>
                <a:latin typeface="Palatino Linotype"/>
                <a:cs typeface="Palatino Linotype"/>
              </a:rPr>
              <a:t>their high functionality and their  lease</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revenue.</a:t>
            </a:r>
            <a:endParaRPr sz="1000">
              <a:latin typeface="Palatino Linotype"/>
              <a:cs typeface="Palatino Linotype"/>
            </a:endParaRPr>
          </a:p>
          <a:p>
            <a:pPr marL="12700" marR="71755">
              <a:lnSpc>
                <a:spcPct val="116700"/>
              </a:lnSpc>
              <a:spcBef>
                <a:spcPts val="445"/>
              </a:spcBef>
            </a:pPr>
            <a:r>
              <a:rPr sz="1000" dirty="0">
                <a:solidFill>
                  <a:srgbClr val="231F20"/>
                </a:solidFill>
                <a:latin typeface="Palatino Linotype"/>
                <a:cs typeface="Palatino Linotype"/>
              </a:rPr>
              <a:t>Expedite the </a:t>
            </a:r>
            <a:r>
              <a:rPr sz="1000" spc="-5" dirty="0">
                <a:solidFill>
                  <a:srgbClr val="231F20"/>
                </a:solidFill>
                <a:latin typeface="Palatino Linotype"/>
                <a:cs typeface="Palatino Linotype"/>
              </a:rPr>
              <a:t>first </a:t>
            </a:r>
            <a:r>
              <a:rPr sz="1000" dirty="0">
                <a:solidFill>
                  <a:srgbClr val="231F20"/>
                </a:solidFill>
                <a:latin typeface="Palatino Linotype"/>
                <a:cs typeface="Palatino Linotype"/>
              </a:rPr>
              <a:t>phase of </a:t>
            </a:r>
            <a:r>
              <a:rPr sz="1000" spc="0" dirty="0">
                <a:solidFill>
                  <a:srgbClr val="231F20"/>
                </a:solidFill>
                <a:latin typeface="Palatino Linotype"/>
                <a:cs typeface="Palatino Linotype"/>
              </a:rPr>
              <a:t>deconstruction  </a:t>
            </a:r>
            <a:r>
              <a:rPr sz="1000" dirty="0">
                <a:solidFill>
                  <a:srgbClr val="231F20"/>
                </a:solidFill>
                <a:latin typeface="Palatino Linotype"/>
                <a:cs typeface="Palatino Linotype"/>
              </a:rPr>
              <a:t>and infrastructure construction to advance  the redevelopment of the three Phase 1 blocks  so that these buildings may begin generating  lease revenue as soon as</a:t>
            </a:r>
            <a:r>
              <a:rPr sz="1000" spc="100" dirty="0">
                <a:solidFill>
                  <a:srgbClr val="231F20"/>
                </a:solidFill>
                <a:latin typeface="Palatino Linotype"/>
                <a:cs typeface="Palatino Linotype"/>
              </a:rPr>
              <a:t> </a:t>
            </a:r>
            <a:r>
              <a:rPr sz="1000" dirty="0">
                <a:solidFill>
                  <a:srgbClr val="231F20"/>
                </a:solidFill>
                <a:latin typeface="Palatino Linotype"/>
                <a:cs typeface="Palatino Linotype"/>
              </a:rPr>
              <a:t>possible.</a:t>
            </a:r>
            <a:endParaRPr sz="1000">
              <a:latin typeface="Palatino Linotype"/>
              <a:cs typeface="Palatino Linotype"/>
            </a:endParaRPr>
          </a:p>
          <a:p>
            <a:pPr marL="12700" marR="15240">
              <a:lnSpc>
                <a:spcPct val="116700"/>
              </a:lnSpc>
              <a:spcBef>
                <a:spcPts val="450"/>
              </a:spcBef>
            </a:pPr>
            <a:r>
              <a:rPr sz="1000" dirty="0">
                <a:solidFill>
                  <a:srgbClr val="231F20"/>
                </a:solidFill>
                <a:latin typeface="Palatino Linotype"/>
                <a:cs typeface="Palatino Linotype"/>
              </a:rPr>
              <a:t>Pursue all forms of public, </a:t>
            </a:r>
            <a:r>
              <a:rPr sz="1000" spc="-5" dirty="0">
                <a:solidFill>
                  <a:srgbClr val="231F20"/>
                </a:solidFill>
                <a:latin typeface="Palatino Linotype"/>
                <a:cs typeface="Palatino Linotype"/>
              </a:rPr>
              <a:t>non-profit </a:t>
            </a:r>
            <a:r>
              <a:rPr sz="1000" spc="0" dirty="0">
                <a:solidFill>
                  <a:srgbClr val="231F20"/>
                </a:solidFill>
                <a:latin typeface="Palatino Linotype"/>
                <a:cs typeface="Palatino Linotype"/>
              </a:rPr>
              <a:t>and  </a:t>
            </a:r>
            <a:r>
              <a:rPr sz="1000" spc="-5" dirty="0">
                <a:solidFill>
                  <a:srgbClr val="231F20"/>
                </a:solidFill>
                <a:latin typeface="Palatino Linotype"/>
                <a:cs typeface="Palatino Linotype"/>
              </a:rPr>
              <a:t>private </a:t>
            </a:r>
            <a:r>
              <a:rPr sz="1000" dirty="0">
                <a:solidFill>
                  <a:srgbClr val="231F20"/>
                </a:solidFill>
                <a:latin typeface="Palatino Linotype"/>
                <a:cs typeface="Palatino Linotype"/>
              </a:rPr>
              <a:t>funding, financing and reimbursement  for deconstruction, design, construction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maintenance of public streets, open spaces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infrastructure.</a:t>
            </a:r>
            <a:endParaRPr sz="1000">
              <a:latin typeface="Palatino Linotype"/>
              <a:cs typeface="Palatino Linotype"/>
            </a:endParaRPr>
          </a:p>
        </p:txBody>
      </p:sp>
      <p:sp>
        <p:nvSpPr>
          <p:cNvPr id="12" name="object 12"/>
          <p:cNvSpPr txBox="1"/>
          <p:nvPr/>
        </p:nvSpPr>
        <p:spPr>
          <a:xfrm>
            <a:off x="4147820" y="7159236"/>
            <a:ext cx="3061335" cy="1028700"/>
          </a:xfrm>
          <a:prstGeom prst="rect">
            <a:avLst/>
          </a:prstGeom>
        </p:spPr>
        <p:txBody>
          <a:bodyPr vert="horz" wrap="square" lIns="0" tIns="95250" rIns="0" bIns="0" rtlCol="0">
            <a:spAutoFit/>
          </a:bodyPr>
          <a:lstStyle/>
          <a:p>
            <a:pPr marL="12700">
              <a:lnSpc>
                <a:spcPct val="100000"/>
              </a:lnSpc>
              <a:spcBef>
                <a:spcPts val="750"/>
              </a:spcBef>
              <a:tabLst>
                <a:tab pos="469265" algn="l"/>
              </a:tabLst>
            </a:pPr>
            <a:r>
              <a:rPr sz="1000" b="1" i="1" dirty="0">
                <a:solidFill>
                  <a:srgbClr val="231F20"/>
                </a:solidFill>
                <a:latin typeface="PalatinoLinotype-BoldItalic"/>
                <a:cs typeface="PalatinoLinotype-BoldItalic"/>
              </a:rPr>
              <a:t>S-2:	Meeting Community</a:t>
            </a:r>
            <a:r>
              <a:rPr sz="1000" b="1" i="1" spc="30" dirty="0">
                <a:solidFill>
                  <a:srgbClr val="231F20"/>
                </a:solidFill>
                <a:latin typeface="PalatinoLinotype-BoldItalic"/>
                <a:cs typeface="PalatinoLinotype-BoldItalic"/>
              </a:rPr>
              <a:t> </a:t>
            </a:r>
            <a:r>
              <a:rPr sz="1000" b="1" i="1" spc="0" dirty="0">
                <a:solidFill>
                  <a:srgbClr val="231F20"/>
                </a:solidFill>
                <a:latin typeface="PalatinoLinotype-BoldItalic"/>
                <a:cs typeface="PalatinoLinotype-BoldItalic"/>
              </a:rPr>
              <a:t>Needs</a:t>
            </a:r>
            <a:endParaRPr sz="1000">
              <a:latin typeface="PalatinoLinotype-BoldItalic"/>
              <a:cs typeface="PalatinoLinotype-BoldItalic"/>
            </a:endParaRPr>
          </a:p>
          <a:p>
            <a:pPr marL="12700" marR="5080">
              <a:lnSpc>
                <a:spcPct val="116700"/>
              </a:lnSpc>
              <a:spcBef>
                <a:spcPts val="450"/>
              </a:spcBef>
            </a:pPr>
            <a:r>
              <a:rPr sz="1000" dirty="0">
                <a:solidFill>
                  <a:srgbClr val="231F20"/>
                </a:solidFill>
                <a:latin typeface="Palatino Linotype"/>
                <a:cs typeface="Palatino Linotype"/>
              </a:rPr>
              <a:t>Leverage Central Health’s property assets to </a:t>
            </a:r>
            <a:r>
              <a:rPr sz="1000" spc="0" dirty="0">
                <a:solidFill>
                  <a:srgbClr val="231F20"/>
                </a:solidFill>
                <a:latin typeface="Palatino Linotype"/>
                <a:cs typeface="Palatino Linotype"/>
              </a:rPr>
              <a:t>support  </a:t>
            </a:r>
            <a:r>
              <a:rPr sz="1000" dirty="0">
                <a:solidFill>
                  <a:srgbClr val="231F20"/>
                </a:solidFill>
                <a:latin typeface="Palatino Linotype"/>
                <a:cs typeface="Palatino Linotype"/>
              </a:rPr>
              <a:t>ongoing efforts to address community health needs,  close gaps in service delivery and achieve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Health’s</a:t>
            </a:r>
            <a:r>
              <a:rPr sz="1000" spc="5" dirty="0">
                <a:solidFill>
                  <a:srgbClr val="231F20"/>
                </a:solidFill>
                <a:latin typeface="Palatino Linotype"/>
                <a:cs typeface="Palatino Linotype"/>
              </a:rPr>
              <a:t> </a:t>
            </a:r>
            <a:r>
              <a:rPr sz="1000" dirty="0">
                <a:solidFill>
                  <a:srgbClr val="231F20"/>
                </a:solidFill>
                <a:latin typeface="Palatino Linotype"/>
                <a:cs typeface="Palatino Linotype"/>
              </a:rPr>
              <a:t>priorities.</a:t>
            </a:r>
            <a:endParaRPr sz="1000">
              <a:latin typeface="Palatino Linotype"/>
              <a:cs typeface="Palatino Linotyp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43</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11" name="object 11"/>
          <p:cNvSpPr txBox="1"/>
          <p:nvPr/>
        </p:nvSpPr>
        <p:spPr>
          <a:xfrm>
            <a:off x="444500" y="173633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S-2.1:</a:t>
            </a:r>
            <a:endParaRPr sz="1000">
              <a:latin typeface="Palatino Linotype"/>
              <a:cs typeface="Palatino Linotype"/>
            </a:endParaRPr>
          </a:p>
        </p:txBody>
      </p:sp>
      <p:sp>
        <p:nvSpPr>
          <p:cNvPr id="12" name="object 12"/>
          <p:cNvSpPr txBox="1"/>
          <p:nvPr/>
        </p:nvSpPr>
        <p:spPr>
          <a:xfrm>
            <a:off x="444500" y="303808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S-2.2:</a:t>
            </a:r>
            <a:endParaRPr sz="1000">
              <a:latin typeface="Palatino Linotype"/>
              <a:cs typeface="Palatino Linotype"/>
            </a:endParaRPr>
          </a:p>
        </p:txBody>
      </p:sp>
      <p:sp>
        <p:nvSpPr>
          <p:cNvPr id="13" name="object 13"/>
          <p:cNvSpPr txBox="1"/>
          <p:nvPr/>
        </p:nvSpPr>
        <p:spPr>
          <a:xfrm>
            <a:off x="444500" y="398423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S-2.3:</a:t>
            </a:r>
            <a:endParaRPr sz="1000">
              <a:latin typeface="Palatino Linotype"/>
              <a:cs typeface="Palatino Linotype"/>
            </a:endParaRPr>
          </a:p>
        </p:txBody>
      </p:sp>
      <p:sp>
        <p:nvSpPr>
          <p:cNvPr id="14" name="object 14"/>
          <p:cNvSpPr txBox="1"/>
          <p:nvPr/>
        </p:nvSpPr>
        <p:spPr>
          <a:xfrm>
            <a:off x="444500" y="493038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S-2.4:</a:t>
            </a:r>
            <a:endParaRPr sz="1000">
              <a:latin typeface="Palatino Linotype"/>
              <a:cs typeface="Palatino Linotype"/>
            </a:endParaRPr>
          </a:p>
        </p:txBody>
      </p:sp>
      <p:sp>
        <p:nvSpPr>
          <p:cNvPr id="15" name="object 15"/>
          <p:cNvSpPr txBox="1"/>
          <p:nvPr/>
        </p:nvSpPr>
        <p:spPr>
          <a:xfrm>
            <a:off x="901700" y="1710936"/>
            <a:ext cx="2699385" cy="4286250"/>
          </a:xfrm>
          <a:prstGeom prst="rect">
            <a:avLst/>
          </a:prstGeom>
        </p:spPr>
        <p:txBody>
          <a:bodyPr vert="horz" wrap="square" lIns="0" tIns="12700" rIns="0" bIns="0" rtlCol="0">
            <a:spAutoFit/>
          </a:bodyPr>
          <a:lstStyle/>
          <a:p>
            <a:pPr marL="12700" marR="201930">
              <a:lnSpc>
                <a:spcPct val="116700"/>
              </a:lnSpc>
              <a:spcBef>
                <a:spcPts val="100"/>
              </a:spcBef>
            </a:pPr>
            <a:r>
              <a:rPr sz="1000" dirty="0">
                <a:solidFill>
                  <a:srgbClr val="231F20"/>
                </a:solidFill>
                <a:latin typeface="Palatino Linotype"/>
                <a:cs typeface="Palatino Linotype"/>
              </a:rPr>
              <a:t>Collaborate with health care partners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the community to promote those uses to be  developed in and around the </a:t>
            </a:r>
            <a:r>
              <a:rPr sz="1000" spc="0" dirty="0">
                <a:solidFill>
                  <a:srgbClr val="231F20"/>
                </a:solidFill>
                <a:latin typeface="Palatino Linotype"/>
                <a:cs typeface="Palatino Linotype"/>
              </a:rPr>
              <a:t>Brackenridge  </a:t>
            </a:r>
            <a:r>
              <a:rPr sz="1000" dirty="0">
                <a:solidFill>
                  <a:srgbClr val="231F20"/>
                </a:solidFill>
                <a:latin typeface="Palatino Linotype"/>
                <a:cs typeface="Palatino Linotype"/>
              </a:rPr>
              <a:t>Campus that can most </a:t>
            </a:r>
            <a:r>
              <a:rPr sz="1000" spc="-5" dirty="0">
                <a:solidFill>
                  <a:srgbClr val="231F20"/>
                </a:solidFill>
                <a:latin typeface="Palatino Linotype"/>
                <a:cs typeface="Palatino Linotype"/>
              </a:rPr>
              <a:t>benefit </a:t>
            </a:r>
            <a:r>
              <a:rPr sz="1000" dirty="0">
                <a:solidFill>
                  <a:srgbClr val="231F20"/>
                </a:solidFill>
                <a:latin typeface="Palatino Linotype"/>
                <a:cs typeface="Palatino Linotype"/>
              </a:rPr>
              <a:t>from their  physical proximity to the new Dell</a:t>
            </a:r>
            <a:r>
              <a:rPr sz="1000" spc="125" dirty="0">
                <a:solidFill>
                  <a:srgbClr val="231F20"/>
                </a:solidFill>
                <a:latin typeface="Palatino Linotype"/>
                <a:cs typeface="Palatino Linotype"/>
              </a:rPr>
              <a:t> </a:t>
            </a:r>
            <a:r>
              <a:rPr sz="1000" spc="0" dirty="0">
                <a:solidFill>
                  <a:srgbClr val="231F20"/>
                </a:solidFill>
                <a:latin typeface="Palatino Linotype"/>
                <a:cs typeface="Palatino Linotype"/>
              </a:rPr>
              <a:t>Seton</a:t>
            </a:r>
            <a:endParaRPr sz="1000">
              <a:latin typeface="Palatino Linotype"/>
              <a:cs typeface="Palatino Linotype"/>
            </a:endParaRPr>
          </a:p>
          <a:p>
            <a:pPr marL="12700" marR="14604">
              <a:lnSpc>
                <a:spcPct val="116700"/>
              </a:lnSpc>
            </a:pPr>
            <a:r>
              <a:rPr sz="1000" dirty="0">
                <a:solidFill>
                  <a:srgbClr val="231F20"/>
                </a:solidFill>
                <a:latin typeface="Palatino Linotype"/>
                <a:cs typeface="Palatino Linotype"/>
              </a:rPr>
              <a:t>Medical Center and the Dell Medical School </a:t>
            </a:r>
            <a:r>
              <a:rPr sz="1000" spc="0" dirty="0">
                <a:solidFill>
                  <a:srgbClr val="231F20"/>
                </a:solidFill>
                <a:latin typeface="Palatino Linotype"/>
                <a:cs typeface="Palatino Linotype"/>
              </a:rPr>
              <a:t>at  </a:t>
            </a:r>
            <a:r>
              <a:rPr sz="1000" dirty="0">
                <a:solidFill>
                  <a:srgbClr val="231F20"/>
                </a:solidFill>
                <a:latin typeface="Palatino Linotype"/>
                <a:cs typeface="Palatino Linotype"/>
              </a:rPr>
              <a:t>The University 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at</a:t>
            </a:r>
            <a:r>
              <a:rPr sz="1000" spc="75" dirty="0">
                <a:solidFill>
                  <a:srgbClr val="231F20"/>
                </a:solidFill>
                <a:latin typeface="Palatino Linotype"/>
                <a:cs typeface="Palatino Linotype"/>
              </a:rPr>
              <a:t> </a:t>
            </a:r>
            <a:r>
              <a:rPr sz="1000" spc="-10" dirty="0">
                <a:solidFill>
                  <a:srgbClr val="231F20"/>
                </a:solidFill>
                <a:latin typeface="Palatino Linotype"/>
                <a:cs typeface="Palatino Linotype"/>
              </a:rPr>
              <a:t>Austin.</a:t>
            </a:r>
            <a:endParaRPr sz="1000">
              <a:latin typeface="Palatino Linotype"/>
              <a:cs typeface="Palatino Linotype"/>
            </a:endParaRPr>
          </a:p>
          <a:p>
            <a:pPr marL="12700" marR="142875">
              <a:lnSpc>
                <a:spcPct val="116700"/>
              </a:lnSpc>
              <a:spcBef>
                <a:spcPts val="445"/>
              </a:spcBef>
            </a:pPr>
            <a:r>
              <a:rPr sz="1000" dirty="0">
                <a:solidFill>
                  <a:srgbClr val="231F20"/>
                </a:solidFill>
                <a:latin typeface="Palatino Linotype"/>
                <a:cs typeface="Palatino Linotype"/>
              </a:rPr>
              <a:t>Encourage opportunities for </a:t>
            </a:r>
            <a:r>
              <a:rPr sz="1000" spc="0" dirty="0">
                <a:solidFill>
                  <a:srgbClr val="231F20"/>
                </a:solidFill>
                <a:latin typeface="Palatino Linotype"/>
                <a:cs typeface="Palatino Linotype"/>
              </a:rPr>
              <a:t>combining  </a:t>
            </a:r>
            <a:r>
              <a:rPr sz="1000" dirty="0">
                <a:solidFill>
                  <a:srgbClr val="231F20"/>
                </a:solidFill>
                <a:latin typeface="Palatino Linotype"/>
                <a:cs typeface="Palatino Linotype"/>
              </a:rPr>
              <a:t>wellness and health care uses and programs  along with other uses that can be located in  mixed-use buildings, within and around the  Brackenridge</a:t>
            </a:r>
            <a:r>
              <a:rPr sz="1000" spc="15" dirty="0">
                <a:solidFill>
                  <a:srgbClr val="231F20"/>
                </a:solidFill>
                <a:latin typeface="Palatino Linotype"/>
                <a:cs typeface="Palatino Linotype"/>
              </a:rPr>
              <a:t> </a:t>
            </a:r>
            <a:r>
              <a:rPr sz="1000" spc="0" dirty="0">
                <a:solidFill>
                  <a:srgbClr val="231F20"/>
                </a:solidFill>
                <a:latin typeface="Palatino Linotype"/>
                <a:cs typeface="Palatino Linotype"/>
              </a:rPr>
              <a:t>Campus.</a:t>
            </a:r>
            <a:endParaRPr sz="1000">
              <a:latin typeface="Palatino Linotype"/>
              <a:cs typeface="Palatino Linotype"/>
            </a:endParaRPr>
          </a:p>
          <a:p>
            <a:pPr marL="12700" marR="104139">
              <a:lnSpc>
                <a:spcPct val="116700"/>
              </a:lnSpc>
              <a:spcBef>
                <a:spcPts val="450"/>
              </a:spcBef>
            </a:pPr>
            <a:r>
              <a:rPr sz="1000" dirty="0">
                <a:solidFill>
                  <a:srgbClr val="231F20"/>
                </a:solidFill>
                <a:latin typeface="Palatino Linotype"/>
                <a:cs typeface="Palatino Linotype"/>
              </a:rPr>
              <a:t>Recognizing that healthy eating is </a:t>
            </a:r>
            <a:r>
              <a:rPr sz="1000" spc="0" dirty="0">
                <a:solidFill>
                  <a:srgbClr val="231F20"/>
                </a:solidFill>
                <a:latin typeface="Palatino Linotype"/>
                <a:cs typeface="Palatino Linotype"/>
              </a:rPr>
              <a:t>essential  </a:t>
            </a:r>
            <a:r>
              <a:rPr sz="1000" dirty="0">
                <a:solidFill>
                  <a:srgbClr val="231F20"/>
                </a:solidFill>
                <a:latin typeface="Palatino Linotype"/>
                <a:cs typeface="Palatino Linotype"/>
              </a:rPr>
              <a:t>to well-being, provide ground </a:t>
            </a:r>
            <a:r>
              <a:rPr sz="1000" spc="-5" dirty="0">
                <a:solidFill>
                  <a:srgbClr val="231F20"/>
                </a:solidFill>
                <a:latin typeface="Palatino Linotype"/>
                <a:cs typeface="Palatino Linotype"/>
              </a:rPr>
              <a:t>floor </a:t>
            </a:r>
            <a:r>
              <a:rPr sz="1000" dirty="0">
                <a:solidFill>
                  <a:srgbClr val="231F20"/>
                </a:solidFill>
                <a:latin typeface="Palatino Linotype"/>
                <a:cs typeface="Palatino Linotype"/>
              </a:rPr>
              <a:t>uses that  feature healthy, affordable and local</a:t>
            </a:r>
            <a:r>
              <a:rPr sz="1000" spc="125" dirty="0">
                <a:solidFill>
                  <a:srgbClr val="231F20"/>
                </a:solidFill>
                <a:latin typeface="Palatino Linotype"/>
                <a:cs typeface="Palatino Linotype"/>
              </a:rPr>
              <a:t> </a:t>
            </a:r>
            <a:r>
              <a:rPr sz="1000" spc="0" dirty="0">
                <a:solidFill>
                  <a:srgbClr val="231F20"/>
                </a:solidFill>
                <a:latin typeface="Palatino Linotype"/>
                <a:cs typeface="Palatino Linotype"/>
              </a:rPr>
              <a:t>food</a:t>
            </a:r>
            <a:endParaRPr sz="1000">
              <a:latin typeface="Palatino Linotype"/>
              <a:cs typeface="Palatino Linotype"/>
            </a:endParaRPr>
          </a:p>
          <a:p>
            <a:pPr marL="12700" marR="21590">
              <a:lnSpc>
                <a:spcPct val="116700"/>
              </a:lnSpc>
            </a:pPr>
            <a:r>
              <a:rPr sz="1000" dirty="0">
                <a:solidFill>
                  <a:srgbClr val="231F20"/>
                </a:solidFill>
                <a:latin typeface="Palatino Linotype"/>
                <a:cs typeface="Palatino Linotype"/>
              </a:rPr>
              <a:t>within and outside the public market building  and adjacent</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spaces.</a:t>
            </a:r>
            <a:endParaRPr sz="1000">
              <a:latin typeface="Palatino Linotype"/>
              <a:cs typeface="Palatino Linotype"/>
            </a:endParaRPr>
          </a:p>
          <a:p>
            <a:pPr marL="12700">
              <a:lnSpc>
                <a:spcPct val="100000"/>
              </a:lnSpc>
              <a:spcBef>
                <a:spcPts val="650"/>
              </a:spcBef>
            </a:pPr>
            <a:r>
              <a:rPr sz="1000" dirty="0">
                <a:solidFill>
                  <a:srgbClr val="231F20"/>
                </a:solidFill>
                <a:latin typeface="Palatino Linotype"/>
                <a:cs typeface="Palatino Linotype"/>
              </a:rPr>
              <a:t>Through partnerships with affordable</a:t>
            </a:r>
            <a:r>
              <a:rPr sz="1000" spc="200" dirty="0">
                <a:solidFill>
                  <a:srgbClr val="231F20"/>
                </a:solidFill>
                <a:latin typeface="Palatino Linotype"/>
                <a:cs typeface="Palatino Linotype"/>
              </a:rPr>
              <a:t> </a:t>
            </a:r>
            <a:r>
              <a:rPr sz="1000" dirty="0">
                <a:solidFill>
                  <a:srgbClr val="231F20"/>
                </a:solidFill>
                <a:latin typeface="Palatino Linotype"/>
                <a:cs typeface="Palatino Linotype"/>
              </a:rPr>
              <a:t>housing</a:t>
            </a:r>
            <a:endParaRPr sz="1000">
              <a:latin typeface="Palatino Linotype"/>
              <a:cs typeface="Palatino Linotype"/>
            </a:endParaRPr>
          </a:p>
          <a:p>
            <a:pPr marL="12700" marR="203835">
              <a:lnSpc>
                <a:spcPct val="116700"/>
              </a:lnSpc>
            </a:pPr>
            <a:r>
              <a:rPr sz="1000" dirty="0">
                <a:solidFill>
                  <a:srgbClr val="231F20"/>
                </a:solidFill>
                <a:latin typeface="Palatino Linotype"/>
                <a:cs typeface="Palatino Linotype"/>
              </a:rPr>
              <a:t>providers, the development </a:t>
            </a:r>
            <a:r>
              <a:rPr sz="1000" spc="0" dirty="0">
                <a:solidFill>
                  <a:srgbClr val="231F20"/>
                </a:solidFill>
                <a:latin typeface="Palatino Linotype"/>
                <a:cs typeface="Palatino Linotype"/>
              </a:rPr>
              <a:t>community  </a:t>
            </a:r>
            <a:r>
              <a:rPr sz="1000" dirty="0">
                <a:solidFill>
                  <a:srgbClr val="231F20"/>
                </a:solidFill>
                <a:latin typeface="Palatino Linotype"/>
                <a:cs typeface="Palatino Linotype"/>
              </a:rPr>
              <a:t>and other stakeholders, consider a range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housing types in and around the</a:t>
            </a:r>
            <a:r>
              <a:rPr sz="1000" spc="155" dirty="0">
                <a:solidFill>
                  <a:srgbClr val="231F20"/>
                </a:solidFill>
                <a:latin typeface="Palatino Linotype"/>
                <a:cs typeface="Palatino Linotype"/>
              </a:rPr>
              <a:t> </a:t>
            </a:r>
            <a:r>
              <a:rPr sz="1000" dirty="0">
                <a:solidFill>
                  <a:srgbClr val="231F20"/>
                </a:solidFill>
                <a:latin typeface="Palatino Linotype"/>
                <a:cs typeface="Palatino Linotype"/>
              </a:rPr>
              <a:t>proposed</a:t>
            </a:r>
            <a:endParaRPr sz="1000">
              <a:latin typeface="Palatino Linotype"/>
              <a:cs typeface="Palatino Linotype"/>
            </a:endParaRPr>
          </a:p>
          <a:p>
            <a:pPr marL="12700" marR="53340">
              <a:lnSpc>
                <a:spcPct val="116700"/>
              </a:lnSpc>
            </a:pPr>
            <a:r>
              <a:rPr sz="1000" dirty="0">
                <a:solidFill>
                  <a:srgbClr val="231F20"/>
                </a:solidFill>
                <a:latin typeface="Palatino Linotype"/>
                <a:cs typeface="Palatino Linotype"/>
              </a:rPr>
              <a:t>Innovation Zone, UT and/or the </a:t>
            </a:r>
            <a:r>
              <a:rPr sz="1000" spc="0" dirty="0">
                <a:solidFill>
                  <a:srgbClr val="231F20"/>
                </a:solidFill>
                <a:latin typeface="Palatino Linotype"/>
                <a:cs typeface="Palatino Linotype"/>
              </a:rPr>
              <a:t>Brackenridge  Campus.</a:t>
            </a:r>
            <a:endParaRPr sz="1000">
              <a:latin typeface="Palatino Linotype"/>
              <a:cs typeface="Palatino Linotype"/>
            </a:endParaRPr>
          </a:p>
        </p:txBody>
      </p:sp>
      <p:sp>
        <p:nvSpPr>
          <p:cNvPr id="16" name="object 16"/>
          <p:cNvSpPr txBox="1"/>
          <p:nvPr/>
        </p:nvSpPr>
        <p:spPr>
          <a:xfrm>
            <a:off x="444500" y="6092436"/>
            <a:ext cx="3171190" cy="2743200"/>
          </a:xfrm>
          <a:prstGeom prst="rect">
            <a:avLst/>
          </a:prstGeom>
        </p:spPr>
        <p:txBody>
          <a:bodyPr vert="horz" wrap="square" lIns="0" tIns="95250" rIns="0" bIns="0" rtlCol="0">
            <a:spAutoFit/>
          </a:bodyPr>
          <a:lstStyle/>
          <a:p>
            <a:pPr marL="12700">
              <a:lnSpc>
                <a:spcPct val="100000"/>
              </a:lnSpc>
              <a:spcBef>
                <a:spcPts val="750"/>
              </a:spcBef>
              <a:tabLst>
                <a:tab pos="469265" algn="l"/>
              </a:tabLst>
            </a:pPr>
            <a:r>
              <a:rPr sz="1000" b="1" i="1" dirty="0">
                <a:solidFill>
                  <a:srgbClr val="231F20"/>
                </a:solidFill>
                <a:latin typeface="PalatinoLinotype-BoldItalic"/>
                <a:cs typeface="PalatinoLinotype-BoldItalic"/>
              </a:rPr>
              <a:t>S-3:	Sustainability</a:t>
            </a:r>
            <a:endParaRPr sz="1000">
              <a:latin typeface="PalatinoLinotype-BoldItalic"/>
              <a:cs typeface="PalatinoLinotype-BoldItalic"/>
            </a:endParaRPr>
          </a:p>
          <a:p>
            <a:pPr marL="12700" marR="40640">
              <a:lnSpc>
                <a:spcPct val="116700"/>
              </a:lnSpc>
              <a:spcBef>
                <a:spcPts val="450"/>
              </a:spcBef>
            </a:pPr>
            <a:r>
              <a:rPr sz="1000" dirty="0">
                <a:solidFill>
                  <a:srgbClr val="231F20"/>
                </a:solidFill>
                <a:latin typeface="Palatino Linotype"/>
                <a:cs typeface="Palatino Linotype"/>
              </a:rPr>
              <a:t>Promote efficient use of resources, energy and water;  reduce auto dependency; and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the natural  and built environment at and around Central Health’s  downtown</a:t>
            </a:r>
            <a:r>
              <a:rPr sz="1000" spc="10" dirty="0">
                <a:solidFill>
                  <a:srgbClr val="231F20"/>
                </a:solidFill>
                <a:latin typeface="Palatino Linotype"/>
                <a:cs typeface="Palatino Linotype"/>
              </a:rPr>
              <a:t> </a:t>
            </a:r>
            <a:r>
              <a:rPr sz="1000" spc="0" dirty="0">
                <a:solidFill>
                  <a:srgbClr val="231F20"/>
                </a:solidFill>
                <a:latin typeface="Palatino Linotype"/>
                <a:cs typeface="Palatino Linotype"/>
              </a:rPr>
              <a:t>site.</a:t>
            </a:r>
            <a:endParaRPr sz="1000">
              <a:latin typeface="Palatino Linotype"/>
              <a:cs typeface="Palatino Linotype"/>
            </a:endParaRPr>
          </a:p>
          <a:p>
            <a:pPr marL="469900" marR="144145" indent="-457200">
              <a:lnSpc>
                <a:spcPct val="116700"/>
              </a:lnSpc>
              <a:spcBef>
                <a:spcPts val="450"/>
              </a:spcBef>
              <a:tabLst>
                <a:tab pos="469265" algn="l"/>
              </a:tabLst>
            </a:pPr>
            <a:r>
              <a:rPr sz="1000" dirty="0">
                <a:solidFill>
                  <a:srgbClr val="231F20"/>
                </a:solidFill>
                <a:latin typeface="Palatino Linotype"/>
                <a:cs typeface="Palatino Linotype"/>
              </a:rPr>
              <a:t>S-3.1:	Require best practices related to green  building and natural resource protection –  at both the overall campus or district-level  and the individual block or </a:t>
            </a:r>
            <a:r>
              <a:rPr sz="1000" spc="-5" dirty="0">
                <a:solidFill>
                  <a:srgbClr val="231F20"/>
                </a:solidFill>
                <a:latin typeface="Palatino Linotype"/>
                <a:cs typeface="Palatino Linotype"/>
              </a:rPr>
              <a:t>building-level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development.</a:t>
            </a:r>
            <a:endParaRPr sz="1000">
              <a:latin typeface="Palatino Linotype"/>
              <a:cs typeface="Palatino Linotype"/>
            </a:endParaRPr>
          </a:p>
          <a:p>
            <a:pPr marL="469900" marR="5080" indent="-457200">
              <a:lnSpc>
                <a:spcPct val="116700"/>
              </a:lnSpc>
              <a:spcBef>
                <a:spcPts val="445"/>
              </a:spcBef>
              <a:tabLst>
                <a:tab pos="469265" algn="l"/>
              </a:tabLst>
            </a:pPr>
            <a:r>
              <a:rPr sz="1000" dirty="0">
                <a:solidFill>
                  <a:srgbClr val="231F20"/>
                </a:solidFill>
                <a:latin typeface="Palatino Linotype"/>
                <a:cs typeface="Palatino Linotype"/>
              </a:rPr>
              <a:t>S-3.2:	Coordinate the campus’ watershed protection  and </a:t>
            </a:r>
            <a:r>
              <a:rPr sz="1000" spc="-5" dirty="0">
                <a:solidFill>
                  <a:srgbClr val="231F20"/>
                </a:solidFill>
                <a:latin typeface="Palatino Linotype"/>
                <a:cs typeface="Palatino Linotype"/>
              </a:rPr>
              <a:t>water </a:t>
            </a:r>
            <a:r>
              <a:rPr sz="1000" dirty="0">
                <a:solidFill>
                  <a:srgbClr val="231F20"/>
                </a:solidFill>
                <a:latin typeface="Palatino Linotype"/>
                <a:cs typeface="Palatino Linotype"/>
              </a:rPr>
              <a:t>management efforts with the City </a:t>
            </a:r>
            <a:r>
              <a:rPr sz="1000" spc="0" dirty="0">
                <a:solidFill>
                  <a:srgbClr val="231F20"/>
                </a:solidFill>
                <a:latin typeface="Palatino Linotype"/>
                <a:cs typeface="Palatino Linotype"/>
              </a:rPr>
              <a:t>of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State, </a:t>
            </a:r>
            <a:r>
              <a:rPr sz="1000" spc="-10" dirty="0">
                <a:solidFill>
                  <a:srgbClr val="231F20"/>
                </a:solidFill>
                <a:latin typeface="Palatino Linotype"/>
                <a:cs typeface="Palatino Linotype"/>
              </a:rPr>
              <a:t>UT, </a:t>
            </a:r>
            <a:r>
              <a:rPr sz="1000" dirty="0">
                <a:solidFill>
                  <a:srgbClr val="231F20"/>
                </a:solidFill>
                <a:latin typeface="Palatino Linotype"/>
                <a:cs typeface="Palatino Linotype"/>
              </a:rPr>
              <a:t>Travis County, </a:t>
            </a:r>
            <a:r>
              <a:rPr sz="1000" spc="-5" dirty="0">
                <a:solidFill>
                  <a:srgbClr val="231F20"/>
                </a:solidFill>
                <a:latin typeface="Palatino Linotype"/>
                <a:cs typeface="Palatino Linotype"/>
              </a:rPr>
              <a:t>TxDOT, </a:t>
            </a:r>
            <a:r>
              <a:rPr sz="1000" dirty="0">
                <a:solidFill>
                  <a:srgbClr val="231F20"/>
                </a:solidFill>
                <a:latin typeface="Palatino Linotype"/>
                <a:cs typeface="Palatino Linotype"/>
              </a:rPr>
              <a:t>the  </a:t>
            </a:r>
            <a:r>
              <a:rPr sz="1000" spc="-10" dirty="0">
                <a:solidFill>
                  <a:srgbClr val="231F20"/>
                </a:solidFill>
                <a:latin typeface="Palatino Linotype"/>
                <a:cs typeface="Palatino Linotype"/>
              </a:rPr>
              <a:t>Waller </a:t>
            </a:r>
            <a:r>
              <a:rPr sz="1000" dirty="0">
                <a:solidFill>
                  <a:srgbClr val="231F20"/>
                </a:solidFill>
                <a:latin typeface="Palatino Linotype"/>
                <a:cs typeface="Palatino Linotype"/>
              </a:rPr>
              <a:t>Creek Conservancy and</a:t>
            </a:r>
            <a:r>
              <a:rPr sz="1000" spc="105" dirty="0">
                <a:solidFill>
                  <a:srgbClr val="231F20"/>
                </a:solidFill>
                <a:latin typeface="Palatino Linotype"/>
                <a:cs typeface="Palatino Linotype"/>
              </a:rPr>
              <a:t> </a:t>
            </a:r>
            <a:r>
              <a:rPr sz="1000" spc="0" dirty="0">
                <a:solidFill>
                  <a:srgbClr val="231F20"/>
                </a:solidFill>
                <a:latin typeface="Palatino Linotype"/>
                <a:cs typeface="Palatino Linotype"/>
              </a:rPr>
              <a:t>others.</a:t>
            </a:r>
            <a:endParaRPr sz="1000">
              <a:latin typeface="Palatino Linotype"/>
              <a:cs typeface="Palatino Linotype"/>
            </a:endParaRPr>
          </a:p>
        </p:txBody>
      </p:sp>
      <p:sp>
        <p:nvSpPr>
          <p:cNvPr id="17" name="object 17"/>
          <p:cNvSpPr txBox="1"/>
          <p:nvPr/>
        </p:nvSpPr>
        <p:spPr>
          <a:xfrm>
            <a:off x="3916426" y="173633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S-3.3:</a:t>
            </a:r>
            <a:endParaRPr sz="1000">
              <a:latin typeface="Palatino Linotype"/>
              <a:cs typeface="Palatino Linotype"/>
            </a:endParaRPr>
          </a:p>
        </p:txBody>
      </p:sp>
      <p:sp>
        <p:nvSpPr>
          <p:cNvPr id="18" name="object 18"/>
          <p:cNvSpPr txBox="1"/>
          <p:nvPr/>
        </p:nvSpPr>
        <p:spPr>
          <a:xfrm>
            <a:off x="3916426" y="3038086"/>
            <a:ext cx="33274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S-3.4:</a:t>
            </a:r>
            <a:endParaRPr sz="1000">
              <a:latin typeface="Palatino Linotype"/>
              <a:cs typeface="Palatino Linotype"/>
            </a:endParaRPr>
          </a:p>
        </p:txBody>
      </p:sp>
      <p:sp>
        <p:nvSpPr>
          <p:cNvPr id="19" name="object 19"/>
          <p:cNvSpPr txBox="1"/>
          <p:nvPr/>
        </p:nvSpPr>
        <p:spPr>
          <a:xfrm>
            <a:off x="4373626" y="1710936"/>
            <a:ext cx="2728595" cy="2571750"/>
          </a:xfrm>
          <a:prstGeom prst="rect">
            <a:avLst/>
          </a:prstGeom>
        </p:spPr>
        <p:txBody>
          <a:bodyPr vert="horz" wrap="square" lIns="0" tIns="12700" rIns="0" bIns="0" rtlCol="0">
            <a:spAutoFit/>
          </a:bodyPr>
          <a:lstStyle/>
          <a:p>
            <a:pPr marL="12700" marR="152400">
              <a:lnSpc>
                <a:spcPct val="116700"/>
              </a:lnSpc>
              <a:spcBef>
                <a:spcPts val="100"/>
              </a:spcBef>
            </a:pPr>
            <a:r>
              <a:rPr sz="1000" dirty="0">
                <a:solidFill>
                  <a:srgbClr val="231F20"/>
                </a:solidFill>
                <a:latin typeface="Palatino Linotype"/>
                <a:cs typeface="Palatino Linotype"/>
              </a:rPr>
              <a:t>Develop the campus to maximize </a:t>
            </a:r>
            <a:r>
              <a:rPr sz="1000" spc="0" dirty="0">
                <a:solidFill>
                  <a:srgbClr val="231F20"/>
                </a:solidFill>
                <a:latin typeface="Palatino Linotype"/>
                <a:cs typeface="Palatino Linotype"/>
              </a:rPr>
              <a:t>climate  </a:t>
            </a:r>
            <a:r>
              <a:rPr sz="1000" dirty="0">
                <a:solidFill>
                  <a:srgbClr val="231F20"/>
                </a:solidFill>
                <a:latin typeface="Palatino Linotype"/>
                <a:cs typeface="Palatino Linotype"/>
              </a:rPr>
              <a:t>protection and resilience, leveraging the  unique opportunity to plan at a district </a:t>
            </a:r>
            <a:r>
              <a:rPr sz="1000" spc="0" dirty="0">
                <a:solidFill>
                  <a:srgbClr val="231F20"/>
                </a:solidFill>
                <a:latin typeface="Palatino Linotype"/>
                <a:cs typeface="Palatino Linotype"/>
              </a:rPr>
              <a:t>scale  </a:t>
            </a:r>
            <a:r>
              <a:rPr sz="1000" dirty="0">
                <a:solidFill>
                  <a:srgbClr val="231F20"/>
                </a:solidFill>
                <a:latin typeface="Palatino Linotype"/>
                <a:cs typeface="Palatino Linotype"/>
              </a:rPr>
              <a:t>of 14 acres. Promote the use of </a:t>
            </a:r>
            <a:r>
              <a:rPr sz="1000" spc="0" dirty="0">
                <a:solidFill>
                  <a:srgbClr val="231F20"/>
                </a:solidFill>
                <a:latin typeface="Palatino Linotype"/>
                <a:cs typeface="Palatino Linotype"/>
              </a:rPr>
              <a:t>district-scale  </a:t>
            </a:r>
            <a:r>
              <a:rPr sz="1000" dirty="0">
                <a:solidFill>
                  <a:srgbClr val="231F20"/>
                </a:solidFill>
                <a:latin typeface="Palatino Linotype"/>
                <a:cs typeface="Palatino Linotype"/>
              </a:rPr>
              <a:t>systems to supply green energy, chilled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hot water, reclaimed water, solar </a:t>
            </a:r>
            <a:r>
              <a:rPr sz="1000" spc="0" dirty="0">
                <a:solidFill>
                  <a:srgbClr val="231F20"/>
                </a:solidFill>
                <a:latin typeface="Palatino Linotype"/>
                <a:cs typeface="Palatino Linotype"/>
              </a:rPr>
              <a:t>energy,  </a:t>
            </a:r>
            <a:r>
              <a:rPr sz="1000" dirty="0">
                <a:solidFill>
                  <a:srgbClr val="231F20"/>
                </a:solidFill>
                <a:latin typeface="Palatino Linotype"/>
                <a:cs typeface="Palatino Linotype"/>
              </a:rPr>
              <a:t>geothermal energy,</a:t>
            </a:r>
            <a:r>
              <a:rPr sz="1000" spc="30" dirty="0">
                <a:solidFill>
                  <a:srgbClr val="231F20"/>
                </a:solidFill>
                <a:latin typeface="Palatino Linotype"/>
                <a:cs typeface="Palatino Linotype"/>
              </a:rPr>
              <a:t> </a:t>
            </a:r>
            <a:r>
              <a:rPr sz="1000" spc="0" dirty="0">
                <a:solidFill>
                  <a:srgbClr val="231F20"/>
                </a:solidFill>
                <a:latin typeface="Palatino Linotype"/>
                <a:cs typeface="Palatino Linotype"/>
              </a:rPr>
              <a:t>etc.</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Design the campus streets and public spaces to  maximize the delivery of “ecosystem </a:t>
            </a:r>
            <a:r>
              <a:rPr sz="1000" spc="0" dirty="0">
                <a:solidFill>
                  <a:srgbClr val="231F20"/>
                </a:solidFill>
                <a:latin typeface="Palatino Linotype"/>
                <a:cs typeface="Palatino Linotype"/>
              </a:rPr>
              <a:t>services”,  </a:t>
            </a:r>
            <a:r>
              <a:rPr sz="1000" dirty="0">
                <a:solidFill>
                  <a:srgbClr val="231F20"/>
                </a:solidFill>
                <a:latin typeface="Palatino Linotype"/>
                <a:cs typeface="Palatino Linotype"/>
              </a:rPr>
              <a:t>such as stormwater management, heat island  mitigation, </a:t>
            </a:r>
            <a:r>
              <a:rPr sz="1000" spc="-5" dirty="0">
                <a:solidFill>
                  <a:srgbClr val="231F20"/>
                </a:solidFill>
                <a:latin typeface="Palatino Linotype"/>
                <a:cs typeface="Palatino Linotype"/>
              </a:rPr>
              <a:t>water </a:t>
            </a:r>
            <a:r>
              <a:rPr sz="1000" dirty="0">
                <a:solidFill>
                  <a:srgbClr val="231F20"/>
                </a:solidFill>
                <a:latin typeface="Palatino Linotype"/>
                <a:cs typeface="Palatino Linotype"/>
              </a:rPr>
              <a:t>conservation and reuse, </a:t>
            </a:r>
            <a:r>
              <a:rPr sz="1000" spc="0" dirty="0">
                <a:solidFill>
                  <a:srgbClr val="231F20"/>
                </a:solidFill>
                <a:latin typeface="Palatino Linotype"/>
                <a:cs typeface="Palatino Linotype"/>
              </a:rPr>
              <a:t>soil  </a:t>
            </a:r>
            <a:r>
              <a:rPr sz="1000" dirty="0">
                <a:solidFill>
                  <a:srgbClr val="231F20"/>
                </a:solidFill>
                <a:latin typeface="Palatino Linotype"/>
                <a:cs typeface="Palatino Linotype"/>
              </a:rPr>
              <a:t>and landscape restoration, wildlife habitat, </a:t>
            </a:r>
            <a:r>
              <a:rPr sz="1000" spc="0" dirty="0">
                <a:solidFill>
                  <a:srgbClr val="231F20"/>
                </a:solidFill>
                <a:latin typeface="Palatino Linotype"/>
                <a:cs typeface="Palatino Linotype"/>
              </a:rPr>
              <a:t>as  </a:t>
            </a:r>
            <a:r>
              <a:rPr sz="1000" dirty="0">
                <a:solidFill>
                  <a:srgbClr val="231F20"/>
                </a:solidFill>
                <a:latin typeface="Palatino Linotype"/>
                <a:cs typeface="Palatino Linotype"/>
              </a:rPr>
              <a:t>well as those that </a:t>
            </a:r>
            <a:r>
              <a:rPr sz="1000" spc="-5" dirty="0">
                <a:solidFill>
                  <a:srgbClr val="231F20"/>
                </a:solidFill>
                <a:latin typeface="Palatino Linotype"/>
                <a:cs typeface="Palatino Linotype"/>
              </a:rPr>
              <a:t>improve </a:t>
            </a:r>
            <a:r>
              <a:rPr sz="1000" dirty="0">
                <a:solidFill>
                  <a:srgbClr val="231F20"/>
                </a:solidFill>
                <a:latin typeface="Palatino Linotype"/>
                <a:cs typeface="Palatino Linotype"/>
              </a:rPr>
              <a:t>human health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happiness through contact with</a:t>
            </a:r>
            <a:r>
              <a:rPr sz="1000" spc="85" dirty="0">
                <a:solidFill>
                  <a:srgbClr val="231F20"/>
                </a:solidFill>
                <a:latin typeface="Palatino Linotype"/>
                <a:cs typeface="Palatino Linotype"/>
              </a:rPr>
              <a:t> </a:t>
            </a:r>
            <a:r>
              <a:rPr sz="1000" dirty="0">
                <a:solidFill>
                  <a:srgbClr val="231F20"/>
                </a:solidFill>
                <a:latin typeface="Palatino Linotype"/>
                <a:cs typeface="Palatino Linotype"/>
              </a:rPr>
              <a:t>nature.</a:t>
            </a:r>
            <a:endParaRPr sz="1000">
              <a:latin typeface="Palatino Linotype"/>
              <a:cs typeface="Palatino Linotype"/>
            </a:endParaRPr>
          </a:p>
        </p:txBody>
      </p:sp>
      <p:sp>
        <p:nvSpPr>
          <p:cNvPr id="20" name="object 20"/>
          <p:cNvSpPr txBox="1"/>
          <p:nvPr/>
        </p:nvSpPr>
        <p:spPr>
          <a:xfrm>
            <a:off x="3916426" y="4435086"/>
            <a:ext cx="3152140" cy="1860550"/>
          </a:xfrm>
          <a:prstGeom prst="rect">
            <a:avLst/>
          </a:prstGeom>
        </p:spPr>
        <p:txBody>
          <a:bodyPr vert="horz" wrap="square" lIns="0" tIns="12700" rIns="0" bIns="0" rtlCol="0">
            <a:spAutoFit/>
          </a:bodyPr>
          <a:lstStyle/>
          <a:p>
            <a:pPr marL="12700" marR="5080">
              <a:lnSpc>
                <a:spcPct val="116700"/>
              </a:lnSpc>
              <a:spcBef>
                <a:spcPts val="100"/>
              </a:spcBef>
            </a:pPr>
            <a:r>
              <a:rPr sz="1000" b="1" spc="-5" dirty="0">
                <a:solidFill>
                  <a:srgbClr val="231F20"/>
                </a:solidFill>
                <a:latin typeface="Trebuchet MS"/>
                <a:cs typeface="Trebuchet MS"/>
              </a:rPr>
              <a:t>PARTNERSHIP: </a:t>
            </a:r>
            <a:r>
              <a:rPr sz="1000" b="1" dirty="0">
                <a:solidFill>
                  <a:srgbClr val="231F20"/>
                </a:solidFill>
                <a:latin typeface="Trebuchet MS"/>
                <a:cs typeface="Trebuchet MS"/>
              </a:rPr>
              <a:t>Strengthen and expand relationships  with health and wellness providers, collaborate  with other public-sector entities, and help advance  the goals of the larger</a:t>
            </a:r>
            <a:r>
              <a:rPr sz="1000" b="1" spc="80" dirty="0">
                <a:solidFill>
                  <a:srgbClr val="231F20"/>
                </a:solidFill>
                <a:latin typeface="Trebuchet MS"/>
                <a:cs typeface="Trebuchet MS"/>
              </a:rPr>
              <a:t> </a:t>
            </a:r>
            <a:r>
              <a:rPr sz="1000" b="1" spc="-10" dirty="0">
                <a:solidFill>
                  <a:srgbClr val="231F20"/>
                </a:solidFill>
                <a:latin typeface="Trebuchet MS"/>
                <a:cs typeface="Trebuchet MS"/>
              </a:rPr>
              <a:t>community.</a:t>
            </a:r>
            <a:endParaRPr sz="1000">
              <a:latin typeface="Trebuchet MS"/>
              <a:cs typeface="Trebuchet MS"/>
            </a:endParaRPr>
          </a:p>
          <a:p>
            <a:pPr>
              <a:lnSpc>
                <a:spcPct val="100000"/>
              </a:lnSpc>
              <a:spcBef>
                <a:spcPts val="45"/>
              </a:spcBef>
            </a:pPr>
            <a:endParaRPr sz="1350">
              <a:latin typeface="Times New Roman"/>
              <a:cs typeface="Times New Roman"/>
            </a:endParaRPr>
          </a:p>
          <a:p>
            <a:pPr marL="12700">
              <a:lnSpc>
                <a:spcPct val="100000"/>
              </a:lnSpc>
              <a:tabLst>
                <a:tab pos="469265" algn="l"/>
              </a:tabLst>
            </a:pPr>
            <a:r>
              <a:rPr sz="1000" b="1" i="1" dirty="0">
                <a:solidFill>
                  <a:srgbClr val="231F20"/>
                </a:solidFill>
                <a:latin typeface="PalatinoLinotype-BoldItalic"/>
                <a:cs typeface="PalatinoLinotype-BoldItalic"/>
              </a:rPr>
              <a:t>P-1:	Stakeholders</a:t>
            </a:r>
            <a:endParaRPr sz="1000">
              <a:latin typeface="PalatinoLinotype-BoldItalic"/>
              <a:cs typeface="PalatinoLinotype-BoldItalic"/>
            </a:endParaRPr>
          </a:p>
          <a:p>
            <a:pPr marL="12700" marR="227965">
              <a:lnSpc>
                <a:spcPct val="116700"/>
              </a:lnSpc>
              <a:spcBef>
                <a:spcPts val="450"/>
              </a:spcBef>
            </a:pPr>
            <a:r>
              <a:rPr sz="1000" dirty="0">
                <a:solidFill>
                  <a:srgbClr val="231F20"/>
                </a:solidFill>
                <a:latin typeface="Palatino Linotype"/>
                <a:cs typeface="Palatino Linotype"/>
              </a:rPr>
              <a:t>Ensure that the low-income, uninsured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underinsured individuals and communities </a:t>
            </a:r>
            <a:r>
              <a:rPr sz="1000" spc="0" dirty="0">
                <a:solidFill>
                  <a:srgbClr val="231F20"/>
                </a:solidFill>
                <a:latin typeface="Palatino Linotype"/>
                <a:cs typeface="Palatino Linotype"/>
              </a:rPr>
              <a:t>whom  </a:t>
            </a:r>
            <a:r>
              <a:rPr sz="1000" dirty="0">
                <a:solidFill>
                  <a:srgbClr val="231F20"/>
                </a:solidFill>
                <a:latin typeface="Palatino Linotype"/>
                <a:cs typeface="Palatino Linotype"/>
              </a:rPr>
              <a:t>Central Health serves continue to </a:t>
            </a:r>
            <a:r>
              <a:rPr sz="1000" spc="-5" dirty="0">
                <a:solidFill>
                  <a:srgbClr val="231F20"/>
                </a:solidFill>
                <a:latin typeface="Palatino Linotype"/>
                <a:cs typeface="Palatino Linotype"/>
              </a:rPr>
              <a:t>receive </a:t>
            </a:r>
            <a:r>
              <a:rPr sz="1000" dirty="0">
                <a:solidFill>
                  <a:srgbClr val="231F20"/>
                </a:solidFill>
                <a:latin typeface="Palatino Linotype"/>
                <a:cs typeface="Palatino Linotype"/>
              </a:rPr>
              <a:t>access to  quality health</a:t>
            </a:r>
            <a:r>
              <a:rPr sz="1000" spc="25" dirty="0">
                <a:solidFill>
                  <a:srgbClr val="231F20"/>
                </a:solidFill>
                <a:latin typeface="Palatino Linotype"/>
                <a:cs typeface="Palatino Linotype"/>
              </a:rPr>
              <a:t> </a:t>
            </a:r>
            <a:r>
              <a:rPr sz="1000" spc="0" dirty="0">
                <a:solidFill>
                  <a:srgbClr val="231F20"/>
                </a:solidFill>
                <a:latin typeface="Palatino Linotype"/>
                <a:cs typeface="Palatino Linotype"/>
              </a:rPr>
              <a:t>care.</a:t>
            </a:r>
            <a:endParaRPr sz="1000">
              <a:latin typeface="Palatino Linotype"/>
              <a:cs typeface="Palatino Linotype"/>
            </a:endParaRPr>
          </a:p>
        </p:txBody>
      </p:sp>
      <p:sp>
        <p:nvSpPr>
          <p:cNvPr id="21" name="object 21"/>
          <p:cNvSpPr txBox="1"/>
          <p:nvPr/>
        </p:nvSpPr>
        <p:spPr>
          <a:xfrm>
            <a:off x="3916426" y="6352786"/>
            <a:ext cx="34290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P-1.1:</a:t>
            </a:r>
            <a:endParaRPr sz="1000">
              <a:latin typeface="Palatino Linotype"/>
              <a:cs typeface="Palatino Linotype"/>
            </a:endParaRPr>
          </a:p>
        </p:txBody>
      </p:sp>
      <p:sp>
        <p:nvSpPr>
          <p:cNvPr id="22" name="object 22"/>
          <p:cNvSpPr txBox="1"/>
          <p:nvPr/>
        </p:nvSpPr>
        <p:spPr>
          <a:xfrm>
            <a:off x="3916426" y="7298936"/>
            <a:ext cx="342900"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P-1.2:</a:t>
            </a:r>
            <a:endParaRPr sz="1000">
              <a:latin typeface="Palatino Linotype"/>
              <a:cs typeface="Palatino Linotype"/>
            </a:endParaRPr>
          </a:p>
        </p:txBody>
      </p:sp>
      <p:sp>
        <p:nvSpPr>
          <p:cNvPr id="23" name="object 23"/>
          <p:cNvSpPr txBox="1"/>
          <p:nvPr/>
        </p:nvSpPr>
        <p:spPr>
          <a:xfrm>
            <a:off x="4373626" y="6327386"/>
            <a:ext cx="2649220" cy="1682750"/>
          </a:xfrm>
          <a:prstGeom prst="rect">
            <a:avLst/>
          </a:prstGeom>
        </p:spPr>
        <p:txBody>
          <a:bodyPr vert="horz" wrap="square" lIns="0" tIns="12700" rIns="0" bIns="0" rtlCol="0">
            <a:spAutoFit/>
          </a:bodyPr>
          <a:lstStyle/>
          <a:p>
            <a:pPr marL="12700" marR="45720">
              <a:lnSpc>
                <a:spcPct val="116700"/>
              </a:lnSpc>
              <a:spcBef>
                <a:spcPts val="100"/>
              </a:spcBef>
            </a:pPr>
            <a:r>
              <a:rPr sz="1000" dirty="0">
                <a:solidFill>
                  <a:srgbClr val="231F20"/>
                </a:solidFill>
                <a:latin typeface="Palatino Linotype"/>
                <a:cs typeface="Palatino Linotype"/>
              </a:rPr>
              <a:t>Continue with ongoing </a:t>
            </a:r>
            <a:r>
              <a:rPr sz="1000" spc="0" dirty="0">
                <a:solidFill>
                  <a:srgbClr val="231F20"/>
                </a:solidFill>
                <a:latin typeface="Palatino Linotype"/>
                <a:cs typeface="Palatino Linotype"/>
              </a:rPr>
              <a:t>community  </a:t>
            </a:r>
            <a:r>
              <a:rPr sz="1000" dirty="0">
                <a:solidFill>
                  <a:srgbClr val="231F20"/>
                </a:solidFill>
                <a:latin typeface="Palatino Linotype"/>
                <a:cs typeface="Palatino Linotype"/>
              </a:rPr>
              <a:t>engagement activities that keep neighbors,  partners and elected </a:t>
            </a:r>
            <a:r>
              <a:rPr sz="1000" spc="-5" dirty="0">
                <a:solidFill>
                  <a:srgbClr val="231F20"/>
                </a:solidFill>
                <a:latin typeface="Palatino Linotype"/>
                <a:cs typeface="Palatino Linotype"/>
              </a:rPr>
              <a:t>officials </a:t>
            </a:r>
            <a:r>
              <a:rPr sz="1000" dirty="0">
                <a:solidFill>
                  <a:srgbClr val="231F20"/>
                </a:solidFill>
                <a:latin typeface="Palatino Linotype"/>
                <a:cs typeface="Palatino Linotype"/>
              </a:rPr>
              <a:t>informed </a:t>
            </a:r>
            <a:r>
              <a:rPr sz="1000" spc="0" dirty="0">
                <a:solidFill>
                  <a:srgbClr val="231F20"/>
                </a:solidFill>
                <a:latin typeface="Palatino Linotype"/>
                <a:cs typeface="Palatino Linotype"/>
              </a:rPr>
              <a:t>about  </a:t>
            </a:r>
            <a:r>
              <a:rPr sz="1000" dirty="0">
                <a:solidFill>
                  <a:srgbClr val="231F20"/>
                </a:solidFill>
                <a:latin typeface="Palatino Linotype"/>
                <a:cs typeface="Palatino Linotype"/>
              </a:rPr>
              <a:t>the ongoing planning and implementation </a:t>
            </a:r>
            <a:r>
              <a:rPr sz="1000" spc="0" dirty="0">
                <a:solidFill>
                  <a:srgbClr val="231F20"/>
                </a:solidFill>
                <a:latin typeface="Palatino Linotype"/>
                <a:cs typeface="Palatino Linotype"/>
              </a:rPr>
              <a:t>of  </a:t>
            </a:r>
            <a:r>
              <a:rPr sz="1000" dirty="0">
                <a:solidFill>
                  <a:srgbClr val="231F20"/>
                </a:solidFill>
                <a:latin typeface="Palatino Linotype"/>
                <a:cs typeface="Palatino Linotype"/>
              </a:rPr>
              <a:t>the Brackenridge Campus</a:t>
            </a:r>
            <a:r>
              <a:rPr sz="1000" spc="60" dirty="0">
                <a:solidFill>
                  <a:srgbClr val="231F20"/>
                </a:solidFill>
                <a:latin typeface="Palatino Linotype"/>
                <a:cs typeface="Palatino Linotype"/>
              </a:rPr>
              <a:t> </a:t>
            </a:r>
            <a:r>
              <a:rPr sz="1000" dirty="0">
                <a:solidFill>
                  <a:srgbClr val="231F20"/>
                </a:solidFill>
                <a:latin typeface="Palatino Linotype"/>
                <a:cs typeface="Palatino Linotype"/>
              </a:rPr>
              <a:t>project.</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Maintain and expand Central Health’s  partnerships with health care providers to  ensure access to high-quality wellness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health care services, programs and</a:t>
            </a:r>
            <a:r>
              <a:rPr sz="1000" spc="210" dirty="0">
                <a:solidFill>
                  <a:srgbClr val="231F20"/>
                </a:solidFill>
                <a:latin typeface="Palatino Linotype"/>
                <a:cs typeface="Palatino Linotype"/>
              </a:rPr>
              <a:t> </a:t>
            </a:r>
            <a:r>
              <a:rPr sz="1000" spc="0" dirty="0">
                <a:solidFill>
                  <a:srgbClr val="231F20"/>
                </a:solidFill>
                <a:latin typeface="Palatino Linotype"/>
                <a:cs typeface="Palatino Linotype"/>
              </a:rPr>
              <a:t>education.</a:t>
            </a:r>
            <a:endParaRPr sz="1000">
              <a:latin typeface="Palatino Linotype"/>
              <a:cs typeface="Palatino Linotype"/>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44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
        <p:nvSpPr>
          <p:cNvPr id="3" name="object 3"/>
          <p:cNvSpPr txBox="1"/>
          <p:nvPr/>
        </p:nvSpPr>
        <p:spPr>
          <a:xfrm>
            <a:off x="673100" y="1655057"/>
            <a:ext cx="3082925" cy="1375410"/>
          </a:xfrm>
          <a:prstGeom prst="rect">
            <a:avLst/>
          </a:prstGeom>
        </p:spPr>
        <p:txBody>
          <a:bodyPr vert="horz" wrap="square" lIns="0" tIns="93980" rIns="0" bIns="0" rtlCol="0">
            <a:spAutoFit/>
          </a:bodyPr>
          <a:lstStyle/>
          <a:p>
            <a:pPr marL="12700">
              <a:lnSpc>
                <a:spcPct val="100000"/>
              </a:lnSpc>
              <a:spcBef>
                <a:spcPts val="740"/>
              </a:spcBef>
              <a:tabLst>
                <a:tab pos="469265" algn="l"/>
              </a:tabLst>
            </a:pPr>
            <a:r>
              <a:rPr sz="1000" b="1" i="1" spc="-5" dirty="0">
                <a:solidFill>
                  <a:srgbClr val="231F20"/>
                </a:solidFill>
                <a:latin typeface="PalatinoLinotype-BoldItalic"/>
                <a:cs typeface="PalatinoLinotype-BoldItalic"/>
              </a:rPr>
              <a:t>P-2:	</a:t>
            </a:r>
            <a:r>
              <a:rPr sz="1000" b="1" i="1" spc="-10" dirty="0">
                <a:solidFill>
                  <a:srgbClr val="231F20"/>
                </a:solidFill>
                <a:latin typeface="PalatinoLinotype-BoldItalic"/>
                <a:cs typeface="PalatinoLinotype-BoldItalic"/>
              </a:rPr>
              <a:t>Neighbors</a:t>
            </a:r>
            <a:endParaRPr sz="1000">
              <a:latin typeface="PalatinoLinotype-BoldItalic"/>
              <a:cs typeface="PalatinoLinotype-BoldItalic"/>
            </a:endParaRPr>
          </a:p>
          <a:p>
            <a:pPr marL="12700" marR="5080">
              <a:lnSpc>
                <a:spcPct val="115799"/>
              </a:lnSpc>
              <a:spcBef>
                <a:spcPts val="450"/>
              </a:spcBef>
            </a:pPr>
            <a:r>
              <a:rPr sz="1000" spc="-10" dirty="0">
                <a:solidFill>
                  <a:srgbClr val="231F20"/>
                </a:solidFill>
                <a:latin typeface="Palatino Linotype"/>
                <a:cs typeface="Palatino Linotype"/>
              </a:rPr>
              <a:t>Confer with </a:t>
            </a:r>
            <a:r>
              <a:rPr sz="1000" spc="-5" dirty="0">
                <a:solidFill>
                  <a:srgbClr val="231F20"/>
                </a:solidFill>
                <a:latin typeface="Palatino Linotype"/>
                <a:cs typeface="Palatino Linotype"/>
              </a:rPr>
              <a:t>East </a:t>
            </a:r>
            <a:r>
              <a:rPr sz="1000" spc="-20" dirty="0">
                <a:solidFill>
                  <a:srgbClr val="231F20"/>
                </a:solidFill>
                <a:latin typeface="Palatino Linotype"/>
                <a:cs typeface="Palatino Linotype"/>
              </a:rPr>
              <a:t>Austin </a:t>
            </a:r>
            <a:r>
              <a:rPr sz="1000" spc="-5" dirty="0">
                <a:solidFill>
                  <a:srgbClr val="231F20"/>
                </a:solidFill>
                <a:latin typeface="Palatino Linotype"/>
                <a:cs typeface="Palatino Linotype"/>
              </a:rPr>
              <a:t>residents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support  </a:t>
            </a:r>
            <a:r>
              <a:rPr sz="1000" spc="-10" dirty="0">
                <a:solidFill>
                  <a:srgbClr val="231F20"/>
                </a:solidFill>
                <a:latin typeface="Palatino Linotype"/>
                <a:cs typeface="Palatino Linotype"/>
              </a:rPr>
              <a:t>downtown initiatives, </a:t>
            </a:r>
            <a:r>
              <a:rPr sz="1000" spc="-5" dirty="0">
                <a:solidFill>
                  <a:srgbClr val="231F20"/>
                </a:solidFill>
                <a:latin typeface="Palatino Linotype"/>
                <a:cs typeface="Palatino Linotype"/>
              </a:rPr>
              <a:t>including the </a:t>
            </a:r>
            <a:r>
              <a:rPr sz="1000" spc="-10" dirty="0">
                <a:solidFill>
                  <a:srgbClr val="231F20"/>
                </a:solidFill>
                <a:latin typeface="Palatino Linotype"/>
                <a:cs typeface="Palatino Linotype"/>
              </a:rPr>
              <a:t>University </a:t>
            </a:r>
            <a:r>
              <a:rPr sz="1000" spc="-5" dirty="0">
                <a:solidFill>
                  <a:srgbClr val="231F20"/>
                </a:solidFill>
                <a:latin typeface="Palatino Linotype"/>
                <a:cs typeface="Palatino Linotype"/>
              </a:rPr>
              <a:t>of  </a:t>
            </a:r>
            <a:r>
              <a:rPr sz="1000" spc="-20" dirty="0">
                <a:solidFill>
                  <a:srgbClr val="231F20"/>
                </a:solidFill>
                <a:latin typeface="Palatino Linotype"/>
                <a:cs typeface="Palatino Linotype"/>
              </a:rPr>
              <a:t>Texas </a:t>
            </a:r>
            <a:r>
              <a:rPr sz="1000" spc="-10" dirty="0">
                <a:solidFill>
                  <a:srgbClr val="231F20"/>
                </a:solidFill>
                <a:latin typeface="Palatino Linotype"/>
                <a:cs typeface="Palatino Linotype"/>
              </a:rPr>
              <a:t>Medical </a:t>
            </a:r>
            <a:r>
              <a:rPr sz="1000" spc="-5" dirty="0">
                <a:solidFill>
                  <a:srgbClr val="231F20"/>
                </a:solidFill>
                <a:latin typeface="Palatino Linotype"/>
                <a:cs typeface="Palatino Linotype"/>
              </a:rPr>
              <a:t>District, the I-35 Corridor </a:t>
            </a:r>
            <a:r>
              <a:rPr sz="1000" spc="-10" dirty="0">
                <a:solidFill>
                  <a:srgbClr val="231F20"/>
                </a:solidFill>
                <a:latin typeface="Palatino Linotype"/>
                <a:cs typeface="Palatino Linotype"/>
              </a:rPr>
              <a:t>Improvement  </a:t>
            </a:r>
            <a:r>
              <a:rPr sz="1000" spc="-5" dirty="0">
                <a:solidFill>
                  <a:srgbClr val="231F20"/>
                </a:solidFill>
                <a:latin typeface="Palatino Linotype"/>
                <a:cs typeface="Palatino Linotype"/>
              </a:rPr>
              <a:t>Project, the </a:t>
            </a:r>
            <a:r>
              <a:rPr sz="1000" spc="-20" dirty="0">
                <a:solidFill>
                  <a:srgbClr val="231F20"/>
                </a:solidFill>
                <a:latin typeface="Palatino Linotype"/>
                <a:cs typeface="Palatino Linotype"/>
              </a:rPr>
              <a:t>Waller </a:t>
            </a:r>
            <a:r>
              <a:rPr sz="1000" spc="-10" dirty="0">
                <a:solidFill>
                  <a:srgbClr val="231F20"/>
                </a:solidFill>
                <a:latin typeface="Palatino Linotype"/>
                <a:cs typeface="Palatino Linotype"/>
              </a:rPr>
              <a:t>Creek and </a:t>
            </a:r>
            <a:r>
              <a:rPr sz="1000" spc="-15" dirty="0">
                <a:solidFill>
                  <a:srgbClr val="231F20"/>
                </a:solidFill>
                <a:latin typeface="Palatino Linotype"/>
                <a:cs typeface="Palatino Linotype"/>
              </a:rPr>
              <a:t>Waterloo Park </a:t>
            </a:r>
            <a:r>
              <a:rPr sz="1000" spc="-5" dirty="0">
                <a:solidFill>
                  <a:srgbClr val="231F20"/>
                </a:solidFill>
                <a:latin typeface="Palatino Linotype"/>
                <a:cs typeface="Palatino Linotype"/>
              </a:rPr>
              <a:t>projects,  the </a:t>
            </a:r>
            <a:r>
              <a:rPr sz="1000" spc="-10" dirty="0">
                <a:solidFill>
                  <a:srgbClr val="231F20"/>
                </a:solidFill>
                <a:latin typeface="Palatino Linotype"/>
                <a:cs typeface="Palatino Linotype"/>
              </a:rPr>
              <a:t>proposed Innovation Zone, </a:t>
            </a:r>
            <a:r>
              <a:rPr sz="1000" spc="-5" dirty="0">
                <a:solidFill>
                  <a:srgbClr val="231F20"/>
                </a:solidFill>
                <a:latin typeface="Palatino Linotype"/>
                <a:cs typeface="Palatino Linotype"/>
              </a:rPr>
              <a:t>the State Capitol  </a:t>
            </a:r>
            <a:r>
              <a:rPr sz="1000" spc="-10" dirty="0">
                <a:solidFill>
                  <a:srgbClr val="231F20"/>
                </a:solidFill>
                <a:latin typeface="Palatino Linotype"/>
                <a:cs typeface="Palatino Linotype"/>
              </a:rPr>
              <a:t>Complex Master </a:t>
            </a:r>
            <a:r>
              <a:rPr sz="1000" spc="-15" dirty="0">
                <a:solidFill>
                  <a:srgbClr val="231F20"/>
                </a:solidFill>
                <a:latin typeface="Palatino Linotype"/>
                <a:cs typeface="Palatino Linotype"/>
              </a:rPr>
              <a:t>Plan, </a:t>
            </a:r>
            <a:r>
              <a:rPr sz="1000" spc="-10" dirty="0">
                <a:solidFill>
                  <a:srgbClr val="231F20"/>
                </a:solidFill>
                <a:latin typeface="Palatino Linotype"/>
                <a:cs typeface="Palatino Linotype"/>
              </a:rPr>
              <a:t>and</a:t>
            </a:r>
            <a:r>
              <a:rPr sz="1000" spc="55" dirty="0">
                <a:solidFill>
                  <a:srgbClr val="231F20"/>
                </a:solidFill>
                <a:latin typeface="Palatino Linotype"/>
                <a:cs typeface="Palatino Linotype"/>
              </a:rPr>
              <a:t> </a:t>
            </a:r>
            <a:r>
              <a:rPr sz="1000" spc="-5" dirty="0">
                <a:solidFill>
                  <a:srgbClr val="231F20"/>
                </a:solidFill>
                <a:latin typeface="Palatino Linotype"/>
                <a:cs typeface="Palatino Linotype"/>
              </a:rPr>
              <a:t>others.</a:t>
            </a:r>
            <a:endParaRPr sz="1000">
              <a:latin typeface="Palatino Linotype"/>
              <a:cs typeface="Palatino Linotype"/>
            </a:endParaRPr>
          </a:p>
        </p:txBody>
      </p:sp>
      <p:sp>
        <p:nvSpPr>
          <p:cNvPr id="4" name="object 4"/>
          <p:cNvSpPr txBox="1"/>
          <p:nvPr/>
        </p:nvSpPr>
        <p:spPr>
          <a:xfrm>
            <a:off x="673100" y="3086344"/>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P-2.1:</a:t>
            </a:r>
            <a:endParaRPr sz="1000">
              <a:latin typeface="Palatino Linotype"/>
              <a:cs typeface="Palatino Linotype"/>
            </a:endParaRPr>
          </a:p>
        </p:txBody>
      </p:sp>
      <p:sp>
        <p:nvSpPr>
          <p:cNvPr id="5" name="object 5"/>
          <p:cNvSpPr txBox="1"/>
          <p:nvPr/>
        </p:nvSpPr>
        <p:spPr>
          <a:xfrm>
            <a:off x="673100" y="455573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P-2.2:</a:t>
            </a:r>
            <a:endParaRPr sz="1000">
              <a:latin typeface="Palatino Linotype"/>
              <a:cs typeface="Palatino Linotype"/>
            </a:endParaRPr>
          </a:p>
        </p:txBody>
      </p:sp>
      <p:sp>
        <p:nvSpPr>
          <p:cNvPr id="6" name="object 6"/>
          <p:cNvSpPr txBox="1"/>
          <p:nvPr/>
        </p:nvSpPr>
        <p:spPr>
          <a:xfrm>
            <a:off x="673100" y="602512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P-2.3:</a:t>
            </a:r>
            <a:endParaRPr sz="1000">
              <a:latin typeface="Palatino Linotype"/>
              <a:cs typeface="Palatino Linotype"/>
            </a:endParaRPr>
          </a:p>
        </p:txBody>
      </p:sp>
      <p:sp>
        <p:nvSpPr>
          <p:cNvPr id="7" name="object 7"/>
          <p:cNvSpPr txBox="1"/>
          <p:nvPr/>
        </p:nvSpPr>
        <p:spPr>
          <a:xfrm>
            <a:off x="673100" y="731798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P-2.4:</a:t>
            </a:r>
            <a:endParaRPr sz="1000">
              <a:latin typeface="Palatino Linotype"/>
              <a:cs typeface="Palatino Linotype"/>
            </a:endParaRPr>
          </a:p>
        </p:txBody>
      </p:sp>
      <p:sp>
        <p:nvSpPr>
          <p:cNvPr id="8" name="object 8"/>
          <p:cNvSpPr txBox="1"/>
          <p:nvPr/>
        </p:nvSpPr>
        <p:spPr>
          <a:xfrm>
            <a:off x="673100" y="808125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P-2.5:</a:t>
            </a:r>
            <a:endParaRPr sz="1000">
              <a:latin typeface="Palatino Linotype"/>
              <a:cs typeface="Palatino Linotype"/>
            </a:endParaRPr>
          </a:p>
        </p:txBody>
      </p:sp>
      <p:sp>
        <p:nvSpPr>
          <p:cNvPr id="9" name="object 9"/>
          <p:cNvSpPr txBox="1"/>
          <p:nvPr/>
        </p:nvSpPr>
        <p:spPr>
          <a:xfrm>
            <a:off x="1130254" y="3062213"/>
            <a:ext cx="2723515" cy="5727065"/>
          </a:xfrm>
          <a:prstGeom prst="rect">
            <a:avLst/>
          </a:prstGeom>
        </p:spPr>
        <p:txBody>
          <a:bodyPr vert="horz" wrap="square" lIns="0" tIns="12700" rIns="0" bIns="0" rtlCol="0">
            <a:spAutoFit/>
          </a:bodyPr>
          <a:lstStyle/>
          <a:p>
            <a:pPr marL="12700" marR="103505" indent="-635">
              <a:lnSpc>
                <a:spcPct val="115799"/>
              </a:lnSpc>
              <a:spcBef>
                <a:spcPts val="100"/>
              </a:spcBef>
            </a:pPr>
            <a:r>
              <a:rPr sz="1000" spc="-10" dirty="0">
                <a:solidFill>
                  <a:srgbClr val="231F20"/>
                </a:solidFill>
                <a:latin typeface="Palatino Linotype"/>
                <a:cs typeface="Palatino Linotype"/>
              </a:rPr>
              <a:t>Maximize </a:t>
            </a:r>
            <a:r>
              <a:rPr sz="1000" spc="-5" dirty="0">
                <a:solidFill>
                  <a:srgbClr val="231F20"/>
                </a:solidFill>
                <a:latin typeface="Palatino Linotype"/>
                <a:cs typeface="Palatino Linotype"/>
              </a:rPr>
              <a:t>accessibility – physically, socially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economically – to this </a:t>
            </a:r>
            <a:r>
              <a:rPr sz="1000" spc="-10" dirty="0">
                <a:solidFill>
                  <a:srgbClr val="231F20"/>
                </a:solidFill>
                <a:latin typeface="Palatino Linotype"/>
                <a:cs typeface="Palatino Linotype"/>
              </a:rPr>
              <a:t>new neighborhood,  through </a:t>
            </a:r>
            <a:r>
              <a:rPr sz="1000" spc="-5" dirty="0">
                <a:solidFill>
                  <a:srgbClr val="231F20"/>
                </a:solidFill>
                <a:latin typeface="Palatino Linotype"/>
                <a:cs typeface="Palatino Linotype"/>
              </a:rPr>
              <a:t>building a </a:t>
            </a:r>
            <a:r>
              <a:rPr sz="1000" spc="-10" dirty="0">
                <a:solidFill>
                  <a:srgbClr val="231F20"/>
                </a:solidFill>
                <a:latin typeface="Palatino Linotype"/>
                <a:cs typeface="Palatino Linotype"/>
              </a:rPr>
              <a:t>community defined by  </a:t>
            </a:r>
            <a:r>
              <a:rPr sz="1000" spc="-5" dirty="0">
                <a:solidFill>
                  <a:srgbClr val="231F20"/>
                </a:solidFill>
                <a:latin typeface="Palatino Linotype"/>
                <a:cs typeface="Palatino Linotype"/>
              </a:rPr>
              <a:t>landscaped, </a:t>
            </a:r>
            <a:r>
              <a:rPr sz="1000" spc="-10" dirty="0">
                <a:solidFill>
                  <a:srgbClr val="231F20"/>
                </a:solidFill>
                <a:latin typeface="Palatino Linotype"/>
                <a:cs typeface="Palatino Linotype"/>
              </a:rPr>
              <a:t>walkable </a:t>
            </a:r>
            <a:r>
              <a:rPr sz="1000" spc="-5" dirty="0">
                <a:solidFill>
                  <a:srgbClr val="231F20"/>
                </a:solidFill>
                <a:latin typeface="Palatino Linotype"/>
                <a:cs typeface="Palatino Linotype"/>
              </a:rPr>
              <a:t>streets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a central  gathering space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a public market. </a:t>
            </a:r>
            <a:r>
              <a:rPr sz="1000" spc="-10" dirty="0">
                <a:solidFill>
                  <a:srgbClr val="231F20"/>
                </a:solidFill>
                <a:latin typeface="Palatino Linotype"/>
                <a:cs typeface="Palatino Linotype"/>
              </a:rPr>
              <a:t>Develop  </a:t>
            </a:r>
            <a:r>
              <a:rPr sz="1000" spc="-5" dirty="0">
                <a:solidFill>
                  <a:srgbClr val="231F20"/>
                </a:solidFill>
                <a:latin typeface="Palatino Linotype"/>
                <a:cs typeface="Palatino Linotype"/>
              </a:rPr>
              <a:t>design guidelines to ensure that buildings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streetscapes are inviting, hospitable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beautiful.</a:t>
            </a:r>
            <a:endParaRPr sz="1000">
              <a:latin typeface="Palatino Linotype"/>
              <a:cs typeface="Palatino Linotype"/>
            </a:endParaRPr>
          </a:p>
          <a:p>
            <a:pPr marL="12700" marR="64769" indent="-635">
              <a:lnSpc>
                <a:spcPct val="115799"/>
              </a:lnSpc>
              <a:spcBef>
                <a:spcPts val="450"/>
              </a:spcBef>
            </a:pPr>
            <a:r>
              <a:rPr sz="1000" spc="-5" dirty="0">
                <a:solidFill>
                  <a:srgbClr val="231F20"/>
                </a:solidFill>
                <a:latin typeface="Palatino Linotype"/>
                <a:cs typeface="Palatino Linotype"/>
              </a:rPr>
              <a:t>Identify </a:t>
            </a:r>
            <a:r>
              <a:rPr sz="1000" spc="-10" dirty="0">
                <a:solidFill>
                  <a:srgbClr val="231F20"/>
                </a:solidFill>
                <a:latin typeface="Palatino Linotype"/>
                <a:cs typeface="Palatino Linotype"/>
              </a:rPr>
              <a:t>positive benefits </a:t>
            </a:r>
            <a:r>
              <a:rPr sz="1000" spc="-5" dirty="0">
                <a:solidFill>
                  <a:srgbClr val="231F20"/>
                </a:solidFill>
                <a:latin typeface="Palatino Linotype"/>
                <a:cs typeface="Palatino Linotype"/>
              </a:rPr>
              <a:t>that </a:t>
            </a:r>
            <a:r>
              <a:rPr sz="1000" spc="-10" dirty="0">
                <a:solidFill>
                  <a:srgbClr val="231F20"/>
                </a:solidFill>
                <a:latin typeface="Palatino Linotype"/>
                <a:cs typeface="Palatino Linotype"/>
              </a:rPr>
              <a:t>should be  maximized during </a:t>
            </a:r>
            <a:r>
              <a:rPr sz="1000" spc="-5" dirty="0">
                <a:solidFill>
                  <a:srgbClr val="231F20"/>
                </a:solidFill>
                <a:latin typeface="Palatino Linotype"/>
                <a:cs typeface="Palatino Linotype"/>
              </a:rPr>
              <a:t>the Brackenridge </a:t>
            </a:r>
            <a:r>
              <a:rPr sz="1000" spc="-10" dirty="0">
                <a:solidFill>
                  <a:srgbClr val="231F20"/>
                </a:solidFill>
                <a:latin typeface="Palatino Linotype"/>
                <a:cs typeface="Palatino Linotype"/>
              </a:rPr>
              <a:t>Campus  redevelopment </a:t>
            </a:r>
            <a:r>
              <a:rPr sz="1000" spc="-5" dirty="0">
                <a:solidFill>
                  <a:srgbClr val="231F20"/>
                </a:solidFill>
                <a:latin typeface="Palatino Linotype"/>
                <a:cs typeface="Palatino Linotype"/>
              </a:rPr>
              <a:t>– </a:t>
            </a:r>
            <a:r>
              <a:rPr sz="1000" spc="-10" dirty="0">
                <a:solidFill>
                  <a:srgbClr val="231F20"/>
                </a:solidFill>
                <a:latin typeface="Palatino Linotype"/>
                <a:cs typeface="Palatino Linotype"/>
              </a:rPr>
              <a:t>such </a:t>
            </a:r>
            <a:r>
              <a:rPr sz="1000" spc="-5" dirty="0">
                <a:solidFill>
                  <a:srgbClr val="231F20"/>
                </a:solidFill>
                <a:latin typeface="Palatino Linotype"/>
                <a:cs typeface="Palatino Linotype"/>
              </a:rPr>
              <a:t>as contributing to  healthy air quality, clean </a:t>
            </a:r>
            <a:r>
              <a:rPr sz="1000" spc="-10" dirty="0">
                <a:solidFill>
                  <a:srgbClr val="231F20"/>
                </a:solidFill>
                <a:latin typeface="Palatino Linotype"/>
                <a:cs typeface="Palatino Linotype"/>
              </a:rPr>
              <a:t>water, active lifestyle,  </a:t>
            </a:r>
            <a:r>
              <a:rPr sz="1000" spc="-5" dirty="0">
                <a:solidFill>
                  <a:srgbClr val="231F20"/>
                </a:solidFill>
                <a:latin typeface="Palatino Linotype"/>
                <a:cs typeface="Palatino Linotype"/>
              </a:rPr>
              <a:t>healthy food, </a:t>
            </a:r>
            <a:r>
              <a:rPr sz="1000" spc="-10" dirty="0">
                <a:solidFill>
                  <a:srgbClr val="231F20"/>
                </a:solidFill>
                <a:latin typeface="Palatino Linotype"/>
                <a:cs typeface="Palatino Linotype"/>
              </a:rPr>
              <a:t>low </a:t>
            </a:r>
            <a:r>
              <a:rPr sz="1000" spc="-5" dirty="0">
                <a:solidFill>
                  <a:srgbClr val="231F20"/>
                </a:solidFill>
                <a:latin typeface="Palatino Linotype"/>
                <a:cs typeface="Palatino Linotype"/>
              </a:rPr>
              <a:t>carbon, etc. –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mitigate  environmental </a:t>
            </a:r>
            <a:r>
              <a:rPr sz="1000" spc="-10" dirty="0">
                <a:solidFill>
                  <a:srgbClr val="231F20"/>
                </a:solidFill>
                <a:latin typeface="Palatino Linotype"/>
                <a:cs typeface="Palatino Linotype"/>
              </a:rPr>
              <a:t>and human </a:t>
            </a:r>
            <a:r>
              <a:rPr sz="1000" spc="-5" dirty="0">
                <a:solidFill>
                  <a:srgbClr val="231F20"/>
                </a:solidFill>
                <a:latin typeface="Palatino Linotype"/>
                <a:cs typeface="Palatino Linotype"/>
              </a:rPr>
              <a:t>health stressors  associated </a:t>
            </a:r>
            <a:r>
              <a:rPr sz="1000" spc="-10" dirty="0">
                <a:solidFill>
                  <a:srgbClr val="231F20"/>
                </a:solidFill>
                <a:latin typeface="Palatino Linotype"/>
                <a:cs typeface="Palatino Linotype"/>
              </a:rPr>
              <a:t>with conventional development  </a:t>
            </a:r>
            <a:r>
              <a:rPr sz="1000" spc="-5" dirty="0">
                <a:solidFill>
                  <a:srgbClr val="231F20"/>
                </a:solidFill>
                <a:latin typeface="Palatino Linotype"/>
                <a:cs typeface="Palatino Linotype"/>
              </a:rPr>
              <a:t>practices.</a:t>
            </a:r>
            <a:endParaRPr sz="1000">
              <a:latin typeface="Palatino Linotype"/>
              <a:cs typeface="Palatino Linotype"/>
            </a:endParaRPr>
          </a:p>
          <a:p>
            <a:pPr marL="12700" marR="46990" indent="-635">
              <a:lnSpc>
                <a:spcPct val="115799"/>
              </a:lnSpc>
              <a:spcBef>
                <a:spcPts val="450"/>
              </a:spcBef>
            </a:pPr>
            <a:r>
              <a:rPr sz="1000" spc="-10" dirty="0">
                <a:solidFill>
                  <a:srgbClr val="231F20"/>
                </a:solidFill>
                <a:latin typeface="Palatino Linotype"/>
                <a:cs typeface="Palatino Linotype"/>
              </a:rPr>
              <a:t>Work with TxDOT </a:t>
            </a:r>
            <a:r>
              <a:rPr sz="1000" spc="-5" dirty="0">
                <a:solidFill>
                  <a:srgbClr val="231F20"/>
                </a:solidFill>
                <a:latin typeface="Palatino Linotype"/>
                <a:cs typeface="Palatino Linotype"/>
              </a:rPr>
              <a:t>to </a:t>
            </a:r>
            <a:r>
              <a:rPr sz="1000" spc="-10" dirty="0">
                <a:solidFill>
                  <a:srgbClr val="231F20"/>
                </a:solidFill>
                <a:latin typeface="Palatino Linotype"/>
                <a:cs typeface="Palatino Linotype"/>
              </a:rPr>
              <a:t>enhance multi-modal  </a:t>
            </a:r>
            <a:r>
              <a:rPr sz="1000" spc="-5" dirty="0">
                <a:solidFill>
                  <a:srgbClr val="231F20"/>
                </a:solidFill>
                <a:latin typeface="Palatino Linotype"/>
                <a:cs typeface="Palatino Linotype"/>
              </a:rPr>
              <a:t>connectivity across I-35 to East </a:t>
            </a:r>
            <a:r>
              <a:rPr sz="1000" spc="-15" dirty="0">
                <a:solidFill>
                  <a:srgbClr val="231F20"/>
                </a:solidFill>
                <a:latin typeface="Palatino Linotype"/>
                <a:cs typeface="Palatino Linotype"/>
              </a:rPr>
              <a:t>Austin,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to  create frontage roads that look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feel like  </a:t>
            </a:r>
            <a:r>
              <a:rPr sz="1000" spc="-10" dirty="0">
                <a:solidFill>
                  <a:srgbClr val="231F20"/>
                </a:solidFill>
                <a:latin typeface="Palatino Linotype"/>
                <a:cs typeface="Palatino Linotype"/>
              </a:rPr>
              <a:t>“urban boulevards” </a:t>
            </a:r>
            <a:r>
              <a:rPr sz="1000" spc="-5" dirty="0">
                <a:solidFill>
                  <a:srgbClr val="231F20"/>
                </a:solidFill>
                <a:latin typeface="Palatino Linotype"/>
                <a:cs typeface="Palatino Linotype"/>
              </a:rPr>
              <a:t>– </a:t>
            </a:r>
            <a:r>
              <a:rPr sz="1000" spc="-10" dirty="0">
                <a:solidFill>
                  <a:srgbClr val="231F20"/>
                </a:solidFill>
                <a:latin typeface="Palatino Linotype"/>
                <a:cs typeface="Palatino Linotype"/>
              </a:rPr>
              <a:t>with </a:t>
            </a:r>
            <a:r>
              <a:rPr sz="1000" spc="-5" dirty="0">
                <a:solidFill>
                  <a:srgbClr val="231F20"/>
                </a:solidFill>
                <a:latin typeface="Palatino Linotype"/>
                <a:cs typeface="Palatino Linotype"/>
              </a:rPr>
              <a:t>street side trees </a:t>
            </a:r>
            <a:r>
              <a:rPr sz="1000" spc="-10" dirty="0">
                <a:solidFill>
                  <a:srgbClr val="231F20"/>
                </a:solidFill>
                <a:latin typeface="Palatino Linotype"/>
                <a:cs typeface="Palatino Linotype"/>
              </a:rPr>
              <a:t>and  wide sidewalks </a:t>
            </a:r>
            <a:r>
              <a:rPr sz="1000" spc="-5" dirty="0">
                <a:solidFill>
                  <a:srgbClr val="231F20"/>
                </a:solidFill>
                <a:latin typeface="Palatino Linotype"/>
                <a:cs typeface="Palatino Linotype"/>
              </a:rPr>
              <a:t>– consistent </a:t>
            </a:r>
            <a:r>
              <a:rPr sz="1000" spc="-10" dirty="0">
                <a:solidFill>
                  <a:srgbClr val="231F20"/>
                </a:solidFill>
                <a:latin typeface="Palatino Linotype"/>
                <a:cs typeface="Palatino Linotype"/>
              </a:rPr>
              <a:t>with </a:t>
            </a:r>
            <a:r>
              <a:rPr sz="1000" spc="-5" dirty="0">
                <a:solidFill>
                  <a:srgbClr val="231F20"/>
                </a:solidFill>
                <a:latin typeface="Palatino Linotype"/>
                <a:cs typeface="Palatino Linotype"/>
              </a:rPr>
              <a:t>the City of  </a:t>
            </a:r>
            <a:r>
              <a:rPr sz="1000" spc="-15" dirty="0">
                <a:solidFill>
                  <a:srgbClr val="231F20"/>
                </a:solidFill>
                <a:latin typeface="Palatino Linotype"/>
                <a:cs typeface="Palatino Linotype"/>
              </a:rPr>
              <a:t>Austin’s </a:t>
            </a:r>
            <a:r>
              <a:rPr sz="1000" spc="-10" dirty="0">
                <a:solidFill>
                  <a:srgbClr val="231F20"/>
                </a:solidFill>
                <a:latin typeface="Palatino Linotype"/>
                <a:cs typeface="Palatino Linotype"/>
              </a:rPr>
              <a:t>Downtown </a:t>
            </a:r>
            <a:r>
              <a:rPr sz="1000" spc="-5" dirty="0">
                <a:solidFill>
                  <a:srgbClr val="231F20"/>
                </a:solidFill>
                <a:latin typeface="Palatino Linotype"/>
                <a:cs typeface="Palatino Linotype"/>
              </a:rPr>
              <a:t>Great Streets </a:t>
            </a:r>
            <a:r>
              <a:rPr sz="1000" spc="-10" dirty="0">
                <a:solidFill>
                  <a:srgbClr val="231F20"/>
                </a:solidFill>
                <a:latin typeface="Palatino Linotype"/>
                <a:cs typeface="Palatino Linotype"/>
              </a:rPr>
              <a:t>Program and  Complete </a:t>
            </a:r>
            <a:r>
              <a:rPr sz="1000" spc="-5" dirty="0">
                <a:solidFill>
                  <a:srgbClr val="231F20"/>
                </a:solidFill>
                <a:latin typeface="Palatino Linotype"/>
                <a:cs typeface="Palatino Linotype"/>
              </a:rPr>
              <a:t>Streets</a:t>
            </a:r>
            <a:r>
              <a:rPr sz="1000" spc="10" dirty="0">
                <a:solidFill>
                  <a:srgbClr val="231F20"/>
                </a:solidFill>
                <a:latin typeface="Palatino Linotype"/>
                <a:cs typeface="Palatino Linotype"/>
              </a:rPr>
              <a:t> </a:t>
            </a:r>
            <a:r>
              <a:rPr sz="1000" spc="-5" dirty="0">
                <a:solidFill>
                  <a:srgbClr val="231F20"/>
                </a:solidFill>
                <a:latin typeface="Palatino Linotype"/>
                <a:cs typeface="Palatino Linotype"/>
              </a:rPr>
              <a:t>Policy.</a:t>
            </a:r>
            <a:endParaRPr sz="1000">
              <a:latin typeface="Palatino Linotype"/>
              <a:cs typeface="Palatino Linotype"/>
            </a:endParaRPr>
          </a:p>
          <a:p>
            <a:pPr marL="12700" marR="118110" indent="-635">
              <a:lnSpc>
                <a:spcPct val="115799"/>
              </a:lnSpc>
              <a:spcBef>
                <a:spcPts val="450"/>
              </a:spcBef>
            </a:pPr>
            <a:r>
              <a:rPr sz="1000" spc="-5" dirty="0">
                <a:solidFill>
                  <a:srgbClr val="231F20"/>
                </a:solidFill>
                <a:latin typeface="Palatino Linotype"/>
                <a:cs typeface="Palatino Linotype"/>
              </a:rPr>
              <a:t>Create a </a:t>
            </a:r>
            <a:r>
              <a:rPr sz="1000" spc="-10" dirty="0">
                <a:solidFill>
                  <a:srgbClr val="231F20"/>
                </a:solidFill>
                <a:latin typeface="Palatino Linotype"/>
                <a:cs typeface="Palatino Linotype"/>
              </a:rPr>
              <a:t>complementary and </a:t>
            </a:r>
            <a:r>
              <a:rPr sz="1000" spc="-5" dirty="0">
                <a:solidFill>
                  <a:srgbClr val="231F20"/>
                </a:solidFill>
                <a:latin typeface="Palatino Linotype"/>
                <a:cs typeface="Palatino Linotype"/>
              </a:rPr>
              <a:t>compatible </a:t>
            </a:r>
            <a:r>
              <a:rPr sz="1000" spc="-10" dirty="0">
                <a:solidFill>
                  <a:srgbClr val="231F20"/>
                </a:solidFill>
                <a:latin typeface="Palatino Linotype"/>
                <a:cs typeface="Palatino Linotype"/>
              </a:rPr>
              <a:t>edge  </a:t>
            </a:r>
            <a:r>
              <a:rPr sz="1000" spc="-5" dirty="0">
                <a:solidFill>
                  <a:srgbClr val="231F20"/>
                </a:solidFill>
                <a:latin typeface="Palatino Linotype"/>
                <a:cs typeface="Palatino Linotype"/>
              </a:rPr>
              <a:t>along </a:t>
            </a:r>
            <a:r>
              <a:rPr sz="1000" spc="-15" dirty="0">
                <a:solidFill>
                  <a:srgbClr val="231F20"/>
                </a:solidFill>
                <a:latin typeface="Palatino Linotype"/>
                <a:cs typeface="Palatino Linotype"/>
              </a:rPr>
              <a:t>Waterloo Park </a:t>
            </a:r>
            <a:r>
              <a:rPr sz="1000" spc="-5" dirty="0">
                <a:solidFill>
                  <a:srgbClr val="231F20"/>
                </a:solidFill>
                <a:latin typeface="Palatino Linotype"/>
                <a:cs typeface="Palatino Linotype"/>
              </a:rPr>
              <a:t>that creates vital </a:t>
            </a:r>
            <a:r>
              <a:rPr sz="1000" spc="-10" dirty="0">
                <a:solidFill>
                  <a:srgbClr val="231F20"/>
                </a:solidFill>
                <a:latin typeface="Palatino Linotype"/>
                <a:cs typeface="Palatino Linotype"/>
              </a:rPr>
              <a:t>open  </a:t>
            </a:r>
            <a:r>
              <a:rPr sz="1000" spc="-5" dirty="0">
                <a:solidFill>
                  <a:srgbClr val="231F20"/>
                </a:solidFill>
                <a:latin typeface="Palatino Linotype"/>
                <a:cs typeface="Palatino Linotype"/>
              </a:rPr>
              <a:t>space connections </a:t>
            </a:r>
            <a:r>
              <a:rPr sz="1000" spc="-10" dirty="0">
                <a:solidFill>
                  <a:srgbClr val="231F20"/>
                </a:solidFill>
                <a:latin typeface="Palatino Linotype"/>
                <a:cs typeface="Palatino Linotype"/>
              </a:rPr>
              <a:t>between </a:t>
            </a:r>
            <a:r>
              <a:rPr sz="1000" spc="-5" dirty="0">
                <a:solidFill>
                  <a:srgbClr val="231F20"/>
                </a:solidFill>
                <a:latin typeface="Palatino Linotype"/>
                <a:cs typeface="Palatino Linotype"/>
              </a:rPr>
              <a:t>the </a:t>
            </a:r>
            <a:r>
              <a:rPr sz="1000" spc="-20" dirty="0">
                <a:solidFill>
                  <a:srgbClr val="231F20"/>
                </a:solidFill>
                <a:latin typeface="Palatino Linotype"/>
                <a:cs typeface="Palatino Linotype"/>
              </a:rPr>
              <a:t>Waller </a:t>
            </a:r>
            <a:r>
              <a:rPr sz="1000" spc="-10" dirty="0">
                <a:solidFill>
                  <a:srgbClr val="231F20"/>
                </a:solidFill>
                <a:latin typeface="Palatino Linotype"/>
                <a:cs typeface="Palatino Linotype"/>
              </a:rPr>
              <a:t>Creek  and </a:t>
            </a:r>
            <a:r>
              <a:rPr sz="1000" spc="-5" dirty="0">
                <a:solidFill>
                  <a:srgbClr val="231F20"/>
                </a:solidFill>
                <a:latin typeface="Palatino Linotype"/>
                <a:cs typeface="Palatino Linotype"/>
              </a:rPr>
              <a:t>the Brackenridge</a:t>
            </a:r>
            <a:r>
              <a:rPr sz="1000" spc="25" dirty="0">
                <a:solidFill>
                  <a:srgbClr val="231F20"/>
                </a:solidFill>
                <a:latin typeface="Palatino Linotype"/>
                <a:cs typeface="Palatino Linotype"/>
              </a:rPr>
              <a:t> </a:t>
            </a:r>
            <a:r>
              <a:rPr sz="1000" spc="-10" dirty="0">
                <a:solidFill>
                  <a:srgbClr val="231F20"/>
                </a:solidFill>
                <a:latin typeface="Palatino Linotype"/>
                <a:cs typeface="Palatino Linotype"/>
              </a:rPr>
              <a:t>Campus.</a:t>
            </a:r>
            <a:endParaRPr sz="1000">
              <a:latin typeface="Palatino Linotype"/>
              <a:cs typeface="Palatino Linotype"/>
            </a:endParaRPr>
          </a:p>
          <a:p>
            <a:pPr marL="12700" marR="5080" indent="-635">
              <a:lnSpc>
                <a:spcPct val="115799"/>
              </a:lnSpc>
              <a:spcBef>
                <a:spcPts val="450"/>
              </a:spcBef>
            </a:pPr>
            <a:r>
              <a:rPr sz="1000" spc="-10" dirty="0">
                <a:solidFill>
                  <a:srgbClr val="231F20"/>
                </a:solidFill>
                <a:latin typeface="Palatino Linotype"/>
                <a:cs typeface="Palatino Linotype"/>
              </a:rPr>
              <a:t>Promote </a:t>
            </a:r>
            <a:r>
              <a:rPr sz="1000" spc="-5" dirty="0">
                <a:solidFill>
                  <a:srgbClr val="231F20"/>
                </a:solidFill>
                <a:latin typeface="Palatino Linotype"/>
                <a:cs typeface="Palatino Linotype"/>
              </a:rPr>
              <a:t>a </a:t>
            </a:r>
            <a:r>
              <a:rPr sz="1000" spc="-10" dirty="0">
                <a:solidFill>
                  <a:srgbClr val="231F20"/>
                </a:solidFill>
                <a:latin typeface="Palatino Linotype"/>
                <a:cs typeface="Palatino Linotype"/>
              </a:rPr>
              <a:t>mix </a:t>
            </a:r>
            <a:r>
              <a:rPr sz="1000" spc="-5" dirty="0">
                <a:solidFill>
                  <a:srgbClr val="231F20"/>
                </a:solidFill>
                <a:latin typeface="Palatino Linotype"/>
                <a:cs typeface="Palatino Linotype"/>
              </a:rPr>
              <a:t>of uses that nurtures local  </a:t>
            </a:r>
            <a:r>
              <a:rPr sz="1000" spc="-10" dirty="0">
                <a:solidFill>
                  <a:srgbClr val="231F20"/>
                </a:solidFill>
                <a:latin typeface="Palatino Linotype"/>
                <a:cs typeface="Palatino Linotype"/>
              </a:rPr>
              <a:t>economic development, enhances </a:t>
            </a:r>
            <a:r>
              <a:rPr sz="1000" spc="-5" dirty="0">
                <a:solidFill>
                  <a:srgbClr val="231F20"/>
                </a:solidFill>
                <a:latin typeface="Palatino Linotype"/>
                <a:cs typeface="Palatino Linotype"/>
              </a:rPr>
              <a:t>creativity </a:t>
            </a:r>
            <a:r>
              <a:rPr sz="1000" spc="-10" dirty="0">
                <a:solidFill>
                  <a:srgbClr val="231F20"/>
                </a:solidFill>
                <a:latin typeface="Palatino Linotype"/>
                <a:cs typeface="Palatino Linotype"/>
              </a:rPr>
              <a:t>and  innovation, promotes </a:t>
            </a:r>
            <a:r>
              <a:rPr sz="1000" spc="-5" dirty="0">
                <a:solidFill>
                  <a:srgbClr val="231F20"/>
                </a:solidFill>
                <a:latin typeface="Palatino Linotype"/>
                <a:cs typeface="Palatino Linotype"/>
              </a:rPr>
              <a:t>a “culture of health,”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creates a vibrant sense of</a:t>
            </a:r>
            <a:r>
              <a:rPr sz="1000" spc="35" dirty="0">
                <a:solidFill>
                  <a:srgbClr val="231F20"/>
                </a:solidFill>
                <a:latin typeface="Palatino Linotype"/>
                <a:cs typeface="Palatino Linotype"/>
              </a:rPr>
              <a:t> </a:t>
            </a:r>
            <a:r>
              <a:rPr sz="1000" spc="-5" dirty="0">
                <a:solidFill>
                  <a:srgbClr val="231F20"/>
                </a:solidFill>
                <a:latin typeface="Palatino Linotype"/>
                <a:cs typeface="Palatino Linotype"/>
              </a:rPr>
              <a:t>place.</a:t>
            </a:r>
            <a:endParaRPr sz="1000">
              <a:latin typeface="Palatino Linotype"/>
              <a:cs typeface="Palatino Linotype"/>
            </a:endParaRPr>
          </a:p>
        </p:txBody>
      </p:sp>
      <p:sp>
        <p:nvSpPr>
          <p:cNvPr id="10" name="object 10"/>
          <p:cNvSpPr txBox="1"/>
          <p:nvPr/>
        </p:nvSpPr>
        <p:spPr>
          <a:xfrm>
            <a:off x="4147820" y="1655057"/>
            <a:ext cx="3168015" cy="1198880"/>
          </a:xfrm>
          <a:prstGeom prst="rect">
            <a:avLst/>
          </a:prstGeom>
        </p:spPr>
        <p:txBody>
          <a:bodyPr vert="horz" wrap="square" lIns="0" tIns="93980" rIns="0" bIns="0" rtlCol="0">
            <a:spAutoFit/>
          </a:bodyPr>
          <a:lstStyle/>
          <a:p>
            <a:pPr marL="12700">
              <a:lnSpc>
                <a:spcPct val="100000"/>
              </a:lnSpc>
              <a:spcBef>
                <a:spcPts val="740"/>
              </a:spcBef>
              <a:tabLst>
                <a:tab pos="469265" algn="l"/>
              </a:tabLst>
            </a:pPr>
            <a:r>
              <a:rPr sz="1000" b="1" i="1" spc="-5" dirty="0">
                <a:solidFill>
                  <a:srgbClr val="231F20"/>
                </a:solidFill>
                <a:latin typeface="PalatinoLinotype-BoldItalic"/>
                <a:cs typeface="PalatinoLinotype-BoldItalic"/>
              </a:rPr>
              <a:t>P-3:	Collaborators</a:t>
            </a:r>
            <a:endParaRPr sz="1000">
              <a:latin typeface="PalatinoLinotype-BoldItalic"/>
              <a:cs typeface="PalatinoLinotype-BoldItalic"/>
            </a:endParaRPr>
          </a:p>
          <a:p>
            <a:pPr marL="12700">
              <a:lnSpc>
                <a:spcPct val="100000"/>
              </a:lnSpc>
              <a:spcBef>
                <a:spcPts val="640"/>
              </a:spcBef>
            </a:pPr>
            <a:r>
              <a:rPr sz="1000" spc="-10" dirty="0">
                <a:solidFill>
                  <a:srgbClr val="231F20"/>
                </a:solidFill>
                <a:latin typeface="Palatino Linotype"/>
                <a:cs typeface="Palatino Linotype"/>
              </a:rPr>
              <a:t>Work with </a:t>
            </a:r>
            <a:r>
              <a:rPr sz="1000" spc="-5" dirty="0">
                <a:solidFill>
                  <a:srgbClr val="231F20"/>
                </a:solidFill>
                <a:latin typeface="Palatino Linotype"/>
                <a:cs typeface="Palatino Linotype"/>
              </a:rPr>
              <a:t>the Seton Healthcare Family,</a:t>
            </a:r>
            <a:r>
              <a:rPr sz="1000" spc="55" dirty="0">
                <a:solidFill>
                  <a:srgbClr val="231F20"/>
                </a:solidFill>
                <a:latin typeface="Palatino Linotype"/>
                <a:cs typeface="Palatino Linotype"/>
              </a:rPr>
              <a:t> </a:t>
            </a:r>
            <a:r>
              <a:rPr sz="1000" spc="-5" dirty="0">
                <a:solidFill>
                  <a:srgbClr val="231F20"/>
                </a:solidFill>
                <a:latin typeface="Palatino Linotype"/>
                <a:cs typeface="Palatino Linotype"/>
              </a:rPr>
              <a:t>Dell</a:t>
            </a:r>
            <a:endParaRPr sz="1000">
              <a:latin typeface="Palatino Linotype"/>
              <a:cs typeface="Palatino Linotype"/>
            </a:endParaRPr>
          </a:p>
          <a:p>
            <a:pPr marL="12700" marR="5080">
              <a:lnSpc>
                <a:spcPct val="115799"/>
              </a:lnSpc>
            </a:pPr>
            <a:r>
              <a:rPr sz="1000" spc="-10" dirty="0">
                <a:solidFill>
                  <a:srgbClr val="231F20"/>
                </a:solidFill>
                <a:latin typeface="Palatino Linotype"/>
                <a:cs typeface="Palatino Linotype"/>
              </a:rPr>
              <a:t>Medical </a:t>
            </a:r>
            <a:r>
              <a:rPr sz="1000" spc="-5" dirty="0">
                <a:solidFill>
                  <a:srgbClr val="231F20"/>
                </a:solidFill>
                <a:latin typeface="Palatino Linotype"/>
                <a:cs typeface="Palatino Linotype"/>
              </a:rPr>
              <a:t>School, health care entities, </a:t>
            </a:r>
            <a:r>
              <a:rPr sz="1000" spc="-10" dirty="0">
                <a:solidFill>
                  <a:srgbClr val="231F20"/>
                </a:solidFill>
                <a:latin typeface="Palatino Linotype"/>
                <a:cs typeface="Palatino Linotype"/>
              </a:rPr>
              <a:t>wellness </a:t>
            </a:r>
            <a:r>
              <a:rPr sz="1000" spc="-5" dirty="0">
                <a:solidFill>
                  <a:srgbClr val="231F20"/>
                </a:solidFill>
                <a:latin typeface="Palatino Linotype"/>
                <a:cs typeface="Palatino Linotype"/>
              </a:rPr>
              <a:t>advocates,  business partners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civic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public entities,  including Travis </a:t>
            </a:r>
            <a:r>
              <a:rPr sz="1000" spc="-10" dirty="0">
                <a:solidFill>
                  <a:srgbClr val="231F20"/>
                </a:solidFill>
                <a:latin typeface="Palatino Linotype"/>
                <a:cs typeface="Palatino Linotype"/>
              </a:rPr>
              <a:t>County and </a:t>
            </a:r>
            <a:r>
              <a:rPr sz="1000" spc="-5" dirty="0">
                <a:solidFill>
                  <a:srgbClr val="231F20"/>
                </a:solidFill>
                <a:latin typeface="Palatino Linotype"/>
                <a:cs typeface="Palatino Linotype"/>
              </a:rPr>
              <a:t>the City</a:t>
            </a:r>
            <a:r>
              <a:rPr sz="1000" spc="55" dirty="0">
                <a:solidFill>
                  <a:srgbClr val="231F20"/>
                </a:solidFill>
                <a:latin typeface="Palatino Linotype"/>
                <a:cs typeface="Palatino Linotype"/>
              </a:rPr>
              <a:t> </a:t>
            </a:r>
            <a:r>
              <a:rPr sz="1000" spc="-5" dirty="0">
                <a:solidFill>
                  <a:srgbClr val="231F20"/>
                </a:solidFill>
                <a:latin typeface="Palatino Linotype"/>
                <a:cs typeface="Palatino Linotype"/>
              </a:rPr>
              <a:t>of</a:t>
            </a:r>
            <a:endParaRPr sz="1000">
              <a:latin typeface="Palatino Linotype"/>
              <a:cs typeface="Palatino Linotype"/>
            </a:endParaRPr>
          </a:p>
          <a:p>
            <a:pPr marL="12700">
              <a:lnSpc>
                <a:spcPct val="100000"/>
              </a:lnSpc>
              <a:spcBef>
                <a:spcPts val="190"/>
              </a:spcBef>
            </a:pPr>
            <a:r>
              <a:rPr sz="1000" spc="-15" dirty="0">
                <a:solidFill>
                  <a:srgbClr val="231F20"/>
                </a:solidFill>
                <a:latin typeface="Palatino Linotype"/>
                <a:cs typeface="Palatino Linotype"/>
              </a:rPr>
              <a:t>Austin.</a:t>
            </a:r>
            <a:endParaRPr sz="1000">
              <a:latin typeface="Palatino Linotype"/>
              <a:cs typeface="Palatino Linotype"/>
            </a:endParaRPr>
          </a:p>
        </p:txBody>
      </p:sp>
      <p:sp>
        <p:nvSpPr>
          <p:cNvPr id="11" name="object 11"/>
          <p:cNvSpPr txBox="1"/>
          <p:nvPr/>
        </p:nvSpPr>
        <p:spPr>
          <a:xfrm>
            <a:off x="4147820" y="290981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P-3.1:</a:t>
            </a:r>
            <a:endParaRPr sz="1000">
              <a:latin typeface="Palatino Linotype"/>
              <a:cs typeface="Palatino Linotype"/>
            </a:endParaRPr>
          </a:p>
        </p:txBody>
      </p:sp>
      <p:sp>
        <p:nvSpPr>
          <p:cNvPr id="12" name="object 12"/>
          <p:cNvSpPr txBox="1"/>
          <p:nvPr/>
        </p:nvSpPr>
        <p:spPr>
          <a:xfrm>
            <a:off x="4147820" y="3673086"/>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P-3.2:</a:t>
            </a:r>
            <a:endParaRPr sz="1000">
              <a:latin typeface="Palatino Linotype"/>
              <a:cs typeface="Palatino Linotype"/>
            </a:endParaRPr>
          </a:p>
        </p:txBody>
      </p:sp>
      <p:sp>
        <p:nvSpPr>
          <p:cNvPr id="13" name="object 13"/>
          <p:cNvSpPr txBox="1"/>
          <p:nvPr/>
        </p:nvSpPr>
        <p:spPr>
          <a:xfrm>
            <a:off x="4147820" y="4965944"/>
            <a:ext cx="335915" cy="177800"/>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231F20"/>
                </a:solidFill>
                <a:latin typeface="Palatino Linotype"/>
                <a:cs typeface="Palatino Linotype"/>
              </a:rPr>
              <a:t>P-3.3:</a:t>
            </a:r>
            <a:endParaRPr sz="1000">
              <a:latin typeface="Palatino Linotype"/>
              <a:cs typeface="Palatino Linotype"/>
            </a:endParaRPr>
          </a:p>
        </p:txBody>
      </p:sp>
      <p:sp>
        <p:nvSpPr>
          <p:cNvPr id="14" name="object 14"/>
          <p:cNvSpPr txBox="1"/>
          <p:nvPr/>
        </p:nvSpPr>
        <p:spPr>
          <a:xfrm>
            <a:off x="4604974" y="2885687"/>
            <a:ext cx="2710815" cy="3317240"/>
          </a:xfrm>
          <a:prstGeom prst="rect">
            <a:avLst/>
          </a:prstGeom>
        </p:spPr>
        <p:txBody>
          <a:bodyPr vert="horz" wrap="square" lIns="0" tIns="12700" rIns="0" bIns="0" rtlCol="0">
            <a:spAutoFit/>
          </a:bodyPr>
          <a:lstStyle/>
          <a:p>
            <a:pPr marL="12700" marR="182880" indent="-635">
              <a:lnSpc>
                <a:spcPct val="115799"/>
              </a:lnSpc>
              <a:spcBef>
                <a:spcPts val="100"/>
              </a:spcBef>
            </a:pPr>
            <a:r>
              <a:rPr sz="1000" spc="-5" dirty="0">
                <a:solidFill>
                  <a:srgbClr val="231F20"/>
                </a:solidFill>
                <a:latin typeface="Palatino Linotype"/>
                <a:cs typeface="Palatino Linotype"/>
              </a:rPr>
              <a:t>Collaborate </a:t>
            </a:r>
            <a:r>
              <a:rPr sz="1000" spc="-10" dirty="0">
                <a:solidFill>
                  <a:srgbClr val="231F20"/>
                </a:solidFill>
                <a:latin typeface="Palatino Linotype"/>
                <a:cs typeface="Palatino Linotype"/>
              </a:rPr>
              <a:t>with both </a:t>
            </a:r>
            <a:r>
              <a:rPr sz="1000" spc="-5" dirty="0">
                <a:solidFill>
                  <a:srgbClr val="231F20"/>
                </a:solidFill>
                <a:latin typeface="Palatino Linotype"/>
                <a:cs typeface="Palatino Linotype"/>
              </a:rPr>
              <a:t>the public, </a:t>
            </a:r>
            <a:r>
              <a:rPr sz="1000" spc="-10" dirty="0">
                <a:solidFill>
                  <a:srgbClr val="231F20"/>
                </a:solidFill>
                <a:latin typeface="Palatino Linotype"/>
                <a:cs typeface="Palatino Linotype"/>
              </a:rPr>
              <a:t>non-profit,  and private </a:t>
            </a:r>
            <a:r>
              <a:rPr sz="1000" spc="-5" dirty="0">
                <a:solidFill>
                  <a:srgbClr val="231F20"/>
                </a:solidFill>
                <a:latin typeface="Palatino Linotype"/>
                <a:cs typeface="Palatino Linotype"/>
              </a:rPr>
              <a:t>sectors to </a:t>
            </a:r>
            <a:r>
              <a:rPr sz="1000" spc="-10" dirty="0">
                <a:solidFill>
                  <a:srgbClr val="231F20"/>
                </a:solidFill>
                <a:latin typeface="Palatino Linotype"/>
                <a:cs typeface="Palatino Linotype"/>
              </a:rPr>
              <a:t>attract, finance, and  </a:t>
            </a:r>
            <a:r>
              <a:rPr sz="1000" spc="-5" dirty="0">
                <a:solidFill>
                  <a:srgbClr val="231F20"/>
                </a:solidFill>
                <a:latin typeface="Palatino Linotype"/>
                <a:cs typeface="Palatino Linotype"/>
              </a:rPr>
              <a:t>operate </a:t>
            </a:r>
            <a:r>
              <a:rPr sz="1000" spc="-10" dirty="0">
                <a:solidFill>
                  <a:srgbClr val="231F20"/>
                </a:solidFill>
                <a:latin typeface="Palatino Linotype"/>
                <a:cs typeface="Palatino Linotype"/>
              </a:rPr>
              <a:t>supportive and complementary </a:t>
            </a:r>
            <a:r>
              <a:rPr sz="1000" spc="-5" dirty="0">
                <a:solidFill>
                  <a:srgbClr val="231F20"/>
                </a:solidFill>
                <a:latin typeface="Palatino Linotype"/>
                <a:cs typeface="Palatino Linotype"/>
              </a:rPr>
              <a:t>uses  within the Brackenridge</a:t>
            </a:r>
            <a:r>
              <a:rPr sz="1000" spc="15" dirty="0">
                <a:solidFill>
                  <a:srgbClr val="231F20"/>
                </a:solidFill>
                <a:latin typeface="Palatino Linotype"/>
                <a:cs typeface="Palatino Linotype"/>
              </a:rPr>
              <a:t> </a:t>
            </a:r>
            <a:r>
              <a:rPr sz="1000" spc="-10" dirty="0">
                <a:solidFill>
                  <a:srgbClr val="231F20"/>
                </a:solidFill>
                <a:latin typeface="Palatino Linotype"/>
                <a:cs typeface="Palatino Linotype"/>
              </a:rPr>
              <a:t>Campus.</a:t>
            </a:r>
            <a:endParaRPr sz="1000">
              <a:latin typeface="Palatino Linotype"/>
              <a:cs typeface="Palatino Linotype"/>
            </a:endParaRPr>
          </a:p>
          <a:p>
            <a:pPr marL="12700" marR="5080" indent="-635">
              <a:lnSpc>
                <a:spcPct val="115799"/>
              </a:lnSpc>
              <a:spcBef>
                <a:spcPts val="450"/>
              </a:spcBef>
            </a:pPr>
            <a:r>
              <a:rPr sz="1000" spc="-5" dirty="0">
                <a:solidFill>
                  <a:srgbClr val="231F20"/>
                </a:solidFill>
                <a:latin typeface="Palatino Linotype"/>
                <a:cs typeface="Palatino Linotype"/>
              </a:rPr>
              <a:t>Collaborate </a:t>
            </a:r>
            <a:r>
              <a:rPr sz="1000" spc="-10" dirty="0">
                <a:solidFill>
                  <a:srgbClr val="231F20"/>
                </a:solidFill>
                <a:latin typeface="Palatino Linotype"/>
                <a:cs typeface="Palatino Linotype"/>
              </a:rPr>
              <a:t>with </a:t>
            </a:r>
            <a:r>
              <a:rPr sz="1000" spc="-5" dirty="0">
                <a:solidFill>
                  <a:srgbClr val="231F20"/>
                </a:solidFill>
                <a:latin typeface="Palatino Linotype"/>
                <a:cs typeface="Palatino Linotype"/>
              </a:rPr>
              <a:t>public, </a:t>
            </a:r>
            <a:r>
              <a:rPr sz="1000" spc="-10" dirty="0">
                <a:solidFill>
                  <a:srgbClr val="231F20"/>
                </a:solidFill>
                <a:latin typeface="Palatino Linotype"/>
                <a:cs typeface="Palatino Linotype"/>
              </a:rPr>
              <a:t>non-profit and private  </a:t>
            </a:r>
            <a:r>
              <a:rPr sz="1000" spc="-5" dirty="0">
                <a:solidFill>
                  <a:srgbClr val="231F20"/>
                </a:solidFill>
                <a:latin typeface="Palatino Linotype"/>
                <a:cs typeface="Palatino Linotype"/>
              </a:rPr>
              <a:t>partners to support the </a:t>
            </a:r>
            <a:r>
              <a:rPr sz="1000" spc="-10" dirty="0">
                <a:solidFill>
                  <a:srgbClr val="231F20"/>
                </a:solidFill>
                <a:latin typeface="Palatino Linotype"/>
                <a:cs typeface="Palatino Linotype"/>
              </a:rPr>
              <a:t>proposed Innovation  Zone by </a:t>
            </a:r>
            <a:r>
              <a:rPr sz="1000" spc="-5" dirty="0">
                <a:solidFill>
                  <a:srgbClr val="231F20"/>
                </a:solidFill>
                <a:latin typeface="Palatino Linotype"/>
                <a:cs typeface="Palatino Linotype"/>
              </a:rPr>
              <a:t>creating the </a:t>
            </a:r>
            <a:r>
              <a:rPr sz="1000" spc="-10" dirty="0">
                <a:solidFill>
                  <a:srgbClr val="231F20"/>
                </a:solidFill>
                <a:latin typeface="Palatino Linotype"/>
                <a:cs typeface="Palatino Linotype"/>
              </a:rPr>
              <a:t>kind </a:t>
            </a:r>
            <a:r>
              <a:rPr sz="1000" spc="-5" dirty="0">
                <a:solidFill>
                  <a:srgbClr val="231F20"/>
                </a:solidFill>
                <a:latin typeface="Palatino Linotype"/>
                <a:cs typeface="Palatino Linotype"/>
              </a:rPr>
              <a:t>of place that nurtures  </a:t>
            </a:r>
            <a:r>
              <a:rPr sz="1000" spc="-10" dirty="0">
                <a:solidFill>
                  <a:srgbClr val="231F20"/>
                </a:solidFill>
                <a:latin typeface="Palatino Linotype"/>
                <a:cs typeface="Palatino Linotype"/>
              </a:rPr>
              <a:t>innovation </a:t>
            </a:r>
            <a:r>
              <a:rPr sz="1000" spc="-5" dirty="0">
                <a:solidFill>
                  <a:srgbClr val="231F20"/>
                </a:solidFill>
                <a:latin typeface="Palatino Linotype"/>
                <a:cs typeface="Palatino Linotype"/>
              </a:rPr>
              <a:t>focused </a:t>
            </a:r>
            <a:r>
              <a:rPr sz="1000" spc="-10" dirty="0">
                <a:solidFill>
                  <a:srgbClr val="231F20"/>
                </a:solidFill>
                <a:latin typeface="Palatino Linotype"/>
                <a:cs typeface="Palatino Linotype"/>
              </a:rPr>
              <a:t>on wellness and </a:t>
            </a:r>
            <a:r>
              <a:rPr sz="1000" spc="-5" dirty="0">
                <a:solidFill>
                  <a:srgbClr val="231F20"/>
                </a:solidFill>
                <a:latin typeface="Palatino Linotype"/>
                <a:cs typeface="Palatino Linotype"/>
              </a:rPr>
              <a:t>health  care. Explore </a:t>
            </a:r>
            <a:r>
              <a:rPr sz="1000" spc="-15" dirty="0">
                <a:solidFill>
                  <a:srgbClr val="231F20"/>
                </a:solidFill>
                <a:latin typeface="Palatino Linotype"/>
                <a:cs typeface="Palatino Linotype"/>
              </a:rPr>
              <a:t>ways </a:t>
            </a:r>
            <a:r>
              <a:rPr sz="1000" spc="-5" dirty="0">
                <a:solidFill>
                  <a:srgbClr val="231F20"/>
                </a:solidFill>
                <a:latin typeface="Palatino Linotype"/>
                <a:cs typeface="Palatino Linotype"/>
              </a:rPr>
              <a:t>in </a:t>
            </a:r>
            <a:r>
              <a:rPr sz="1000" spc="-10" dirty="0">
                <a:solidFill>
                  <a:srgbClr val="231F20"/>
                </a:solidFill>
                <a:latin typeface="Palatino Linotype"/>
                <a:cs typeface="Palatino Linotype"/>
              </a:rPr>
              <a:t>which </a:t>
            </a:r>
            <a:r>
              <a:rPr sz="1000" spc="-5" dirty="0">
                <a:solidFill>
                  <a:srgbClr val="231F20"/>
                </a:solidFill>
                <a:latin typeface="Palatino Linotype"/>
                <a:cs typeface="Palatino Linotype"/>
              </a:rPr>
              <a:t>the uses in </a:t>
            </a:r>
            <a:r>
              <a:rPr sz="1000" spc="-10" dirty="0">
                <a:solidFill>
                  <a:srgbClr val="231F20"/>
                </a:solidFill>
                <a:latin typeface="Palatino Linotype"/>
                <a:cs typeface="Palatino Linotype"/>
              </a:rPr>
              <a:t>and  around </a:t>
            </a:r>
            <a:r>
              <a:rPr sz="1000" spc="-5" dirty="0">
                <a:solidFill>
                  <a:srgbClr val="231F20"/>
                </a:solidFill>
                <a:latin typeface="Palatino Linotype"/>
                <a:cs typeface="Palatino Linotype"/>
              </a:rPr>
              <a:t>the public </a:t>
            </a:r>
            <a:r>
              <a:rPr sz="1000" spc="-10" dirty="0">
                <a:solidFill>
                  <a:srgbClr val="231F20"/>
                </a:solidFill>
                <a:latin typeface="Palatino Linotype"/>
                <a:cs typeface="Palatino Linotype"/>
              </a:rPr>
              <a:t>market can </a:t>
            </a:r>
            <a:r>
              <a:rPr sz="1000" spc="-5" dirty="0">
                <a:solidFill>
                  <a:srgbClr val="231F20"/>
                </a:solidFill>
                <a:latin typeface="Palatino Linotype"/>
                <a:cs typeface="Palatino Linotype"/>
              </a:rPr>
              <a:t>support </a:t>
            </a:r>
            <a:r>
              <a:rPr sz="1000" spc="-10" dirty="0">
                <a:solidFill>
                  <a:srgbClr val="231F20"/>
                </a:solidFill>
                <a:latin typeface="Palatino Linotype"/>
                <a:cs typeface="Palatino Linotype"/>
              </a:rPr>
              <a:t>wellness  innovation.</a:t>
            </a:r>
            <a:endParaRPr sz="1000">
              <a:latin typeface="Palatino Linotype"/>
              <a:cs typeface="Palatino Linotype"/>
            </a:endParaRPr>
          </a:p>
          <a:p>
            <a:pPr marL="12700" marR="163195" indent="-635">
              <a:lnSpc>
                <a:spcPct val="115799"/>
              </a:lnSpc>
              <a:spcBef>
                <a:spcPts val="450"/>
              </a:spcBef>
            </a:pPr>
            <a:r>
              <a:rPr sz="1000" spc="-5" dirty="0">
                <a:solidFill>
                  <a:srgbClr val="231F20"/>
                </a:solidFill>
                <a:latin typeface="Palatino Linotype"/>
                <a:cs typeface="Palatino Linotype"/>
              </a:rPr>
              <a:t>Collaborate </a:t>
            </a:r>
            <a:r>
              <a:rPr sz="1000" spc="-10" dirty="0">
                <a:solidFill>
                  <a:srgbClr val="231F20"/>
                </a:solidFill>
                <a:latin typeface="Palatino Linotype"/>
                <a:cs typeface="Palatino Linotype"/>
              </a:rPr>
              <a:t>with </a:t>
            </a:r>
            <a:r>
              <a:rPr sz="1000" spc="-5" dirty="0">
                <a:solidFill>
                  <a:srgbClr val="231F20"/>
                </a:solidFill>
                <a:latin typeface="Palatino Linotype"/>
                <a:cs typeface="Palatino Linotype"/>
              </a:rPr>
              <a:t>the </a:t>
            </a:r>
            <a:r>
              <a:rPr sz="1000" spc="-10" dirty="0">
                <a:solidFill>
                  <a:srgbClr val="231F20"/>
                </a:solidFill>
                <a:latin typeface="Palatino Linotype"/>
                <a:cs typeface="Palatino Linotype"/>
              </a:rPr>
              <a:t>private </a:t>
            </a:r>
            <a:r>
              <a:rPr sz="1000" spc="-5" dirty="0">
                <a:solidFill>
                  <a:srgbClr val="231F20"/>
                </a:solidFill>
                <a:latin typeface="Palatino Linotype"/>
                <a:cs typeface="Palatino Linotype"/>
              </a:rPr>
              <a:t>sector to  </a:t>
            </a:r>
            <a:r>
              <a:rPr sz="1000" spc="-10" dirty="0">
                <a:solidFill>
                  <a:srgbClr val="231F20"/>
                </a:solidFill>
                <a:latin typeface="Palatino Linotype"/>
                <a:cs typeface="Palatino Linotype"/>
              </a:rPr>
              <a:t>implement </a:t>
            </a:r>
            <a:r>
              <a:rPr sz="1000" spc="-5" dirty="0">
                <a:solidFill>
                  <a:srgbClr val="231F20"/>
                </a:solidFill>
                <a:latin typeface="Palatino Linotype"/>
                <a:cs typeface="Palatino Linotype"/>
              </a:rPr>
              <a:t>the Brackenridge </a:t>
            </a:r>
            <a:r>
              <a:rPr sz="1000" spc="-10" dirty="0">
                <a:solidFill>
                  <a:srgbClr val="231F20"/>
                </a:solidFill>
                <a:latin typeface="Palatino Linotype"/>
                <a:cs typeface="Palatino Linotype"/>
              </a:rPr>
              <a:t>Campus Master  </a:t>
            </a:r>
            <a:r>
              <a:rPr sz="1000" spc="-15" dirty="0">
                <a:solidFill>
                  <a:srgbClr val="231F20"/>
                </a:solidFill>
                <a:latin typeface="Palatino Linotype"/>
                <a:cs typeface="Palatino Linotype"/>
              </a:rPr>
              <a:t>Plan </a:t>
            </a:r>
            <a:r>
              <a:rPr sz="1000" spc="-10" dirty="0">
                <a:solidFill>
                  <a:srgbClr val="231F20"/>
                </a:solidFill>
                <a:latin typeface="Palatino Linotype"/>
                <a:cs typeface="Palatino Linotype"/>
              </a:rPr>
              <a:t>by </a:t>
            </a:r>
            <a:r>
              <a:rPr sz="1000" spc="-5" dirty="0">
                <a:solidFill>
                  <a:srgbClr val="231F20"/>
                </a:solidFill>
                <a:latin typeface="Palatino Linotype"/>
                <a:cs typeface="Palatino Linotype"/>
              </a:rPr>
              <a:t>launching </a:t>
            </a:r>
            <a:r>
              <a:rPr sz="1000" spc="-10" dirty="0">
                <a:solidFill>
                  <a:srgbClr val="231F20"/>
                </a:solidFill>
                <a:latin typeface="Palatino Linotype"/>
                <a:cs typeface="Palatino Linotype"/>
              </a:rPr>
              <a:t>developer </a:t>
            </a:r>
            <a:r>
              <a:rPr sz="1000" spc="-5" dirty="0">
                <a:solidFill>
                  <a:srgbClr val="231F20"/>
                </a:solidFill>
                <a:latin typeface="Palatino Linotype"/>
                <a:cs typeface="Palatino Linotype"/>
              </a:rPr>
              <a:t>solicitation(s)  that articulates Central Health’s vision for  the property, its goals, its </a:t>
            </a:r>
            <a:r>
              <a:rPr sz="1000" spc="-10" dirty="0">
                <a:solidFill>
                  <a:srgbClr val="231F20"/>
                </a:solidFill>
                <a:latin typeface="Palatino Linotype"/>
                <a:cs typeface="Palatino Linotype"/>
              </a:rPr>
              <a:t>“must-haves,” and  respective </a:t>
            </a:r>
            <a:r>
              <a:rPr sz="1000" spc="-5" dirty="0">
                <a:solidFill>
                  <a:srgbClr val="231F20"/>
                </a:solidFill>
                <a:latin typeface="Palatino Linotype"/>
                <a:cs typeface="Palatino Linotype"/>
              </a:rPr>
              <a:t>roles </a:t>
            </a:r>
            <a:r>
              <a:rPr sz="1000" spc="-10" dirty="0">
                <a:solidFill>
                  <a:srgbClr val="231F20"/>
                </a:solidFill>
                <a:latin typeface="Palatino Linotype"/>
                <a:cs typeface="Palatino Linotype"/>
              </a:rPr>
              <a:t>and </a:t>
            </a:r>
            <a:r>
              <a:rPr sz="1000" spc="-5" dirty="0">
                <a:solidFill>
                  <a:srgbClr val="231F20"/>
                </a:solidFill>
                <a:latin typeface="Palatino Linotype"/>
                <a:cs typeface="Palatino Linotype"/>
              </a:rPr>
              <a:t>responsibilities in </a:t>
            </a:r>
            <a:r>
              <a:rPr sz="1000" spc="-10" dirty="0">
                <a:solidFill>
                  <a:srgbClr val="231F20"/>
                </a:solidFill>
                <a:latin typeface="Palatino Linotype"/>
                <a:cs typeface="Palatino Linotype"/>
              </a:rPr>
              <a:t>what  </a:t>
            </a:r>
            <a:r>
              <a:rPr sz="1000" spc="-5" dirty="0">
                <a:solidFill>
                  <a:srgbClr val="231F20"/>
                </a:solidFill>
                <a:latin typeface="Palatino Linotype"/>
                <a:cs typeface="Palatino Linotype"/>
              </a:rPr>
              <a:t>will </a:t>
            </a:r>
            <a:r>
              <a:rPr sz="1000" spc="-10" dirty="0">
                <a:solidFill>
                  <a:srgbClr val="231F20"/>
                </a:solidFill>
                <a:latin typeface="Palatino Linotype"/>
                <a:cs typeface="Palatino Linotype"/>
              </a:rPr>
              <a:t>become </a:t>
            </a:r>
            <a:r>
              <a:rPr sz="1000" spc="-5" dirty="0">
                <a:solidFill>
                  <a:srgbClr val="231F20"/>
                </a:solidFill>
                <a:latin typeface="Palatino Linotype"/>
                <a:cs typeface="Palatino Linotype"/>
              </a:rPr>
              <a:t>a </a:t>
            </a:r>
            <a:r>
              <a:rPr sz="1000" spc="-10" dirty="0">
                <a:solidFill>
                  <a:srgbClr val="231F20"/>
                </a:solidFill>
                <a:latin typeface="Palatino Linotype"/>
                <a:cs typeface="Palatino Linotype"/>
              </a:rPr>
              <a:t>public-private</a:t>
            </a:r>
            <a:r>
              <a:rPr sz="1000" spc="30" dirty="0">
                <a:solidFill>
                  <a:srgbClr val="231F20"/>
                </a:solidFill>
                <a:latin typeface="Palatino Linotype"/>
                <a:cs typeface="Palatino Linotype"/>
              </a:rPr>
              <a:t> </a:t>
            </a:r>
            <a:r>
              <a:rPr sz="1000" spc="-5" dirty="0">
                <a:solidFill>
                  <a:srgbClr val="231F20"/>
                </a:solidFill>
                <a:latin typeface="Palatino Linotype"/>
                <a:cs typeface="Palatino Linotype"/>
              </a:rPr>
              <a:t>partnership.</a:t>
            </a:r>
            <a:endParaRPr sz="1000">
              <a:latin typeface="Palatino Linotype"/>
              <a:cs typeface="Palatino Linotyp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12771" y="8808695"/>
            <a:ext cx="302895" cy="302895"/>
          </a:xfrm>
          <a:custGeom>
            <a:avLst/>
            <a:gdLst/>
            <a:ahLst/>
            <a:cxnLst/>
            <a:rect l="l" t="t" r="r" b="b"/>
            <a:pathLst>
              <a:path w="302895" h="302895">
                <a:moveTo>
                  <a:pt x="151382" y="0"/>
                </a:moveTo>
                <a:lnTo>
                  <a:pt x="85596" y="14947"/>
                </a:lnTo>
                <a:lnTo>
                  <a:pt x="32891" y="57010"/>
                </a:lnTo>
                <a:lnTo>
                  <a:pt x="3668" y="117627"/>
                </a:lnTo>
                <a:lnTo>
                  <a:pt x="0" y="150456"/>
                </a:lnTo>
                <a:lnTo>
                  <a:pt x="0" y="152311"/>
                </a:lnTo>
                <a:lnTo>
                  <a:pt x="14869" y="217119"/>
                </a:lnTo>
                <a:lnTo>
                  <a:pt x="56868" y="269773"/>
                </a:lnTo>
                <a:lnTo>
                  <a:pt x="117701" y="299072"/>
                </a:lnTo>
                <a:lnTo>
                  <a:pt x="151382" y="302856"/>
                </a:lnTo>
                <a:lnTo>
                  <a:pt x="185075" y="299072"/>
                </a:lnTo>
                <a:lnTo>
                  <a:pt x="217066" y="287908"/>
                </a:lnTo>
                <a:lnTo>
                  <a:pt x="220125" y="285978"/>
                </a:lnTo>
                <a:lnTo>
                  <a:pt x="151382" y="285978"/>
                </a:lnTo>
                <a:lnTo>
                  <a:pt x="121448" y="282625"/>
                </a:lnTo>
                <a:lnTo>
                  <a:pt x="67409" y="256590"/>
                </a:lnTo>
                <a:lnTo>
                  <a:pt x="30097" y="209829"/>
                </a:lnTo>
                <a:lnTo>
                  <a:pt x="16903" y="152311"/>
                </a:lnTo>
                <a:lnTo>
                  <a:pt x="16903" y="150456"/>
                </a:lnTo>
                <a:lnTo>
                  <a:pt x="20140" y="121411"/>
                </a:lnTo>
                <a:lnTo>
                  <a:pt x="46099" y="67500"/>
                </a:lnTo>
                <a:lnTo>
                  <a:pt x="92936" y="30149"/>
                </a:lnTo>
                <a:lnTo>
                  <a:pt x="151382" y="16878"/>
                </a:lnTo>
                <a:lnTo>
                  <a:pt x="220140" y="16878"/>
                </a:lnTo>
                <a:lnTo>
                  <a:pt x="217066" y="14947"/>
                </a:lnTo>
                <a:lnTo>
                  <a:pt x="185075" y="3695"/>
                </a:lnTo>
                <a:lnTo>
                  <a:pt x="151382" y="0"/>
                </a:lnTo>
                <a:close/>
              </a:path>
              <a:path w="302895" h="302895">
                <a:moveTo>
                  <a:pt x="285974" y="151382"/>
                </a:moveTo>
                <a:lnTo>
                  <a:pt x="272692" y="209740"/>
                </a:lnTo>
                <a:lnTo>
                  <a:pt x="235265" y="256590"/>
                </a:lnTo>
                <a:lnTo>
                  <a:pt x="181315" y="282625"/>
                </a:lnTo>
                <a:lnTo>
                  <a:pt x="151382" y="285978"/>
                </a:lnTo>
                <a:lnTo>
                  <a:pt x="220125" y="285978"/>
                </a:lnTo>
                <a:lnTo>
                  <a:pt x="269771" y="245846"/>
                </a:lnTo>
                <a:lnTo>
                  <a:pt x="299108" y="185051"/>
                </a:lnTo>
                <a:lnTo>
                  <a:pt x="302764" y="152311"/>
                </a:lnTo>
                <a:lnTo>
                  <a:pt x="286078" y="152311"/>
                </a:lnTo>
                <a:lnTo>
                  <a:pt x="285974" y="151382"/>
                </a:lnTo>
                <a:close/>
              </a:path>
              <a:path w="302895" h="302895">
                <a:moveTo>
                  <a:pt x="286078" y="150456"/>
                </a:moveTo>
                <a:lnTo>
                  <a:pt x="286078" y="152311"/>
                </a:lnTo>
                <a:lnTo>
                  <a:pt x="294422" y="151383"/>
                </a:lnTo>
                <a:lnTo>
                  <a:pt x="286078" y="150456"/>
                </a:lnTo>
                <a:close/>
              </a:path>
              <a:path w="302895" h="302895">
                <a:moveTo>
                  <a:pt x="302753" y="150456"/>
                </a:moveTo>
                <a:lnTo>
                  <a:pt x="286078" y="152311"/>
                </a:lnTo>
                <a:lnTo>
                  <a:pt x="302764" y="152311"/>
                </a:lnTo>
                <a:lnTo>
                  <a:pt x="302753" y="150456"/>
                </a:lnTo>
                <a:close/>
              </a:path>
              <a:path w="302895" h="302895">
                <a:moveTo>
                  <a:pt x="302753" y="150456"/>
                </a:moveTo>
                <a:lnTo>
                  <a:pt x="286078" y="150456"/>
                </a:lnTo>
                <a:lnTo>
                  <a:pt x="294432" y="151382"/>
                </a:lnTo>
                <a:lnTo>
                  <a:pt x="302753" y="150456"/>
                </a:lnTo>
                <a:close/>
              </a:path>
              <a:path w="302895" h="302895">
                <a:moveTo>
                  <a:pt x="220140" y="16878"/>
                </a:moveTo>
                <a:lnTo>
                  <a:pt x="151382" y="16878"/>
                </a:lnTo>
                <a:lnTo>
                  <a:pt x="181315" y="20231"/>
                </a:lnTo>
                <a:lnTo>
                  <a:pt x="209738" y="30149"/>
                </a:lnTo>
                <a:lnTo>
                  <a:pt x="256576" y="67500"/>
                </a:lnTo>
                <a:lnTo>
                  <a:pt x="282623" y="121411"/>
                </a:lnTo>
                <a:lnTo>
                  <a:pt x="285974" y="151382"/>
                </a:lnTo>
                <a:lnTo>
                  <a:pt x="286078" y="150456"/>
                </a:lnTo>
                <a:lnTo>
                  <a:pt x="302753" y="150456"/>
                </a:lnTo>
                <a:lnTo>
                  <a:pt x="299108" y="117627"/>
                </a:lnTo>
                <a:lnTo>
                  <a:pt x="287894" y="85648"/>
                </a:lnTo>
                <a:lnTo>
                  <a:pt x="269771" y="56921"/>
                </a:lnTo>
                <a:lnTo>
                  <a:pt x="245806" y="32994"/>
                </a:lnTo>
                <a:lnTo>
                  <a:pt x="220140" y="16878"/>
                </a:lnTo>
                <a:close/>
              </a:path>
            </a:pathLst>
          </a:custGeom>
          <a:solidFill>
            <a:srgbClr val="231F20"/>
          </a:solidFill>
        </p:spPr>
        <p:txBody>
          <a:bodyPr wrap="square" lIns="0" tIns="0" rIns="0" bIns="0" rtlCol="0"/>
          <a:lstStyle/>
          <a:p>
            <a:endParaRPr/>
          </a:p>
        </p:txBody>
      </p:sp>
      <p:sp>
        <p:nvSpPr>
          <p:cNvPr id="3" name="object 3"/>
          <p:cNvSpPr/>
          <p:nvPr/>
        </p:nvSpPr>
        <p:spPr>
          <a:xfrm>
            <a:off x="6695758" y="8826826"/>
            <a:ext cx="76352" cy="13703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97172" y="9024015"/>
            <a:ext cx="1211580" cy="0"/>
          </a:xfrm>
          <a:custGeom>
            <a:avLst/>
            <a:gdLst/>
            <a:ahLst/>
            <a:cxnLst/>
            <a:rect l="l" t="t" r="r" b="b"/>
            <a:pathLst>
              <a:path w="1211579">
                <a:moveTo>
                  <a:pt x="0" y="0"/>
                </a:moveTo>
                <a:lnTo>
                  <a:pt x="1210972" y="0"/>
                </a:lnTo>
              </a:path>
            </a:pathLst>
          </a:custGeom>
          <a:ln w="3175">
            <a:solidFill>
              <a:srgbClr val="231F20"/>
            </a:solidFill>
          </a:ln>
        </p:spPr>
        <p:txBody>
          <a:bodyPr wrap="square" lIns="0" tIns="0" rIns="0" bIns="0" rtlCol="0"/>
          <a:lstStyle/>
          <a:p>
            <a:endParaRPr/>
          </a:p>
        </p:txBody>
      </p:sp>
      <p:sp>
        <p:nvSpPr>
          <p:cNvPr id="5" name="object 5"/>
          <p:cNvSpPr/>
          <p:nvPr/>
        </p:nvSpPr>
        <p:spPr>
          <a:xfrm>
            <a:off x="6306125" y="8963690"/>
            <a:ext cx="2540" cy="59690"/>
          </a:xfrm>
          <a:custGeom>
            <a:avLst/>
            <a:gdLst/>
            <a:ahLst/>
            <a:cxnLst/>
            <a:rect l="l" t="t" r="r" b="b"/>
            <a:pathLst>
              <a:path w="2539" h="59690">
                <a:moveTo>
                  <a:pt x="0" y="59689"/>
                </a:moveTo>
                <a:lnTo>
                  <a:pt x="2019" y="59689"/>
                </a:lnTo>
                <a:lnTo>
                  <a:pt x="2019" y="0"/>
                </a:lnTo>
                <a:lnTo>
                  <a:pt x="0" y="0"/>
                </a:lnTo>
                <a:lnTo>
                  <a:pt x="0" y="59689"/>
                </a:lnTo>
                <a:close/>
              </a:path>
            </a:pathLst>
          </a:custGeom>
          <a:solidFill>
            <a:srgbClr val="231F20"/>
          </a:solidFill>
        </p:spPr>
        <p:txBody>
          <a:bodyPr wrap="square" lIns="0" tIns="0" rIns="0" bIns="0" rtlCol="0"/>
          <a:lstStyle/>
          <a:p>
            <a:endParaRPr/>
          </a:p>
        </p:txBody>
      </p:sp>
      <p:sp>
        <p:nvSpPr>
          <p:cNvPr id="6" name="object 6"/>
          <p:cNvSpPr/>
          <p:nvPr/>
        </p:nvSpPr>
        <p:spPr>
          <a:xfrm>
            <a:off x="6306760" y="8962420"/>
            <a:ext cx="1270" cy="1270"/>
          </a:xfrm>
          <a:custGeom>
            <a:avLst/>
            <a:gdLst/>
            <a:ahLst/>
            <a:cxnLst/>
            <a:rect l="l" t="t" r="r" b="b"/>
            <a:pathLst>
              <a:path w="1270" h="1270">
                <a:moveTo>
                  <a:pt x="0" y="1269"/>
                </a:moveTo>
                <a:lnTo>
                  <a:pt x="741" y="1269"/>
                </a:lnTo>
                <a:lnTo>
                  <a:pt x="741" y="0"/>
                </a:lnTo>
                <a:lnTo>
                  <a:pt x="0" y="0"/>
                </a:lnTo>
                <a:lnTo>
                  <a:pt x="0" y="1269"/>
                </a:lnTo>
                <a:close/>
              </a:path>
            </a:pathLst>
          </a:custGeom>
          <a:solidFill>
            <a:srgbClr val="231F20"/>
          </a:solidFill>
        </p:spPr>
        <p:txBody>
          <a:bodyPr wrap="square" lIns="0" tIns="0" rIns="0" bIns="0" rtlCol="0"/>
          <a:lstStyle/>
          <a:p>
            <a:endParaRPr/>
          </a:p>
        </p:txBody>
      </p:sp>
      <p:sp>
        <p:nvSpPr>
          <p:cNvPr id="7" name="object 7"/>
          <p:cNvSpPr/>
          <p:nvPr/>
        </p:nvSpPr>
        <p:spPr>
          <a:xfrm>
            <a:off x="5097166" y="9023643"/>
            <a:ext cx="1905" cy="1270"/>
          </a:xfrm>
          <a:custGeom>
            <a:avLst/>
            <a:gdLst/>
            <a:ahLst/>
            <a:cxnLst/>
            <a:rect l="l" t="t" r="r" b="b"/>
            <a:pathLst>
              <a:path w="1904" h="1270">
                <a:moveTo>
                  <a:pt x="0" y="1270"/>
                </a:moveTo>
                <a:lnTo>
                  <a:pt x="1752" y="1270"/>
                </a:lnTo>
                <a:lnTo>
                  <a:pt x="1752" y="0"/>
                </a:lnTo>
                <a:lnTo>
                  <a:pt x="0" y="0"/>
                </a:lnTo>
                <a:lnTo>
                  <a:pt x="0" y="1270"/>
                </a:lnTo>
                <a:close/>
              </a:path>
            </a:pathLst>
          </a:custGeom>
          <a:solidFill>
            <a:srgbClr val="231F20"/>
          </a:solidFill>
        </p:spPr>
        <p:txBody>
          <a:bodyPr wrap="square" lIns="0" tIns="0" rIns="0" bIns="0" rtlCol="0"/>
          <a:lstStyle/>
          <a:p>
            <a:endParaRPr/>
          </a:p>
        </p:txBody>
      </p:sp>
      <p:sp>
        <p:nvSpPr>
          <p:cNvPr id="8" name="object 8"/>
          <p:cNvSpPr/>
          <p:nvPr/>
        </p:nvSpPr>
        <p:spPr>
          <a:xfrm>
            <a:off x="5097039" y="8965223"/>
            <a:ext cx="2540" cy="58419"/>
          </a:xfrm>
          <a:custGeom>
            <a:avLst/>
            <a:gdLst/>
            <a:ahLst/>
            <a:cxnLst/>
            <a:rect l="l" t="t" r="r" b="b"/>
            <a:pathLst>
              <a:path w="2539" h="58420">
                <a:moveTo>
                  <a:pt x="0" y="58420"/>
                </a:moveTo>
                <a:lnTo>
                  <a:pt x="2006" y="58420"/>
                </a:lnTo>
                <a:lnTo>
                  <a:pt x="2006" y="0"/>
                </a:lnTo>
                <a:lnTo>
                  <a:pt x="0" y="0"/>
                </a:lnTo>
                <a:lnTo>
                  <a:pt x="0" y="58420"/>
                </a:lnTo>
                <a:close/>
              </a:path>
            </a:pathLst>
          </a:custGeom>
          <a:solidFill>
            <a:srgbClr val="231F20"/>
          </a:solidFill>
        </p:spPr>
        <p:txBody>
          <a:bodyPr wrap="square" lIns="0" tIns="0" rIns="0" bIns="0" rtlCol="0"/>
          <a:lstStyle/>
          <a:p>
            <a:endParaRPr/>
          </a:p>
        </p:txBody>
      </p:sp>
      <p:sp>
        <p:nvSpPr>
          <p:cNvPr id="9" name="object 9"/>
          <p:cNvSpPr/>
          <p:nvPr/>
        </p:nvSpPr>
        <p:spPr>
          <a:xfrm>
            <a:off x="5097039" y="8964588"/>
            <a:ext cx="1210310" cy="0"/>
          </a:xfrm>
          <a:custGeom>
            <a:avLst/>
            <a:gdLst/>
            <a:ahLst/>
            <a:cxnLst/>
            <a:rect l="l" t="t" r="r" b="b"/>
            <a:pathLst>
              <a:path w="1210310">
                <a:moveTo>
                  <a:pt x="0" y="0"/>
                </a:moveTo>
                <a:lnTo>
                  <a:pt x="1210206" y="0"/>
                </a:lnTo>
              </a:path>
            </a:pathLst>
          </a:custGeom>
          <a:ln w="3175">
            <a:solidFill>
              <a:srgbClr val="231F20"/>
            </a:solidFill>
          </a:ln>
        </p:spPr>
        <p:txBody>
          <a:bodyPr wrap="square" lIns="0" tIns="0" rIns="0" bIns="0" rtlCol="0"/>
          <a:lstStyle/>
          <a:p>
            <a:endParaRPr/>
          </a:p>
        </p:txBody>
      </p:sp>
      <p:sp>
        <p:nvSpPr>
          <p:cNvPr id="10" name="object 10"/>
          <p:cNvSpPr/>
          <p:nvPr/>
        </p:nvSpPr>
        <p:spPr>
          <a:xfrm>
            <a:off x="5097199" y="8963318"/>
            <a:ext cx="1210945" cy="0"/>
          </a:xfrm>
          <a:custGeom>
            <a:avLst/>
            <a:gdLst/>
            <a:ahLst/>
            <a:cxnLst/>
            <a:rect l="l" t="t" r="r" b="b"/>
            <a:pathLst>
              <a:path w="1210945">
                <a:moveTo>
                  <a:pt x="0" y="0"/>
                </a:moveTo>
                <a:lnTo>
                  <a:pt x="1210569" y="0"/>
                </a:lnTo>
              </a:path>
            </a:pathLst>
          </a:custGeom>
          <a:ln w="3175">
            <a:solidFill>
              <a:srgbClr val="231F20"/>
            </a:solidFill>
          </a:ln>
        </p:spPr>
        <p:txBody>
          <a:bodyPr wrap="square" lIns="0" tIns="0" rIns="0" bIns="0" rtlCol="0"/>
          <a:lstStyle/>
          <a:p>
            <a:endParaRPr/>
          </a:p>
        </p:txBody>
      </p:sp>
      <p:sp>
        <p:nvSpPr>
          <p:cNvPr id="11" name="object 11"/>
          <p:cNvSpPr/>
          <p:nvPr/>
        </p:nvSpPr>
        <p:spPr>
          <a:xfrm>
            <a:off x="5701582" y="8962687"/>
            <a:ext cx="2540" cy="62865"/>
          </a:xfrm>
          <a:custGeom>
            <a:avLst/>
            <a:gdLst/>
            <a:ahLst/>
            <a:cxnLst/>
            <a:rect l="l" t="t" r="r" b="b"/>
            <a:pathLst>
              <a:path w="2539" h="62865">
                <a:moveTo>
                  <a:pt x="1003" y="0"/>
                </a:moveTo>
                <a:lnTo>
                  <a:pt x="0" y="1003"/>
                </a:lnTo>
                <a:lnTo>
                  <a:pt x="0" y="61455"/>
                </a:lnTo>
                <a:lnTo>
                  <a:pt x="1003" y="62471"/>
                </a:lnTo>
                <a:lnTo>
                  <a:pt x="2019" y="61455"/>
                </a:lnTo>
                <a:lnTo>
                  <a:pt x="2019" y="1003"/>
                </a:lnTo>
                <a:lnTo>
                  <a:pt x="1003" y="0"/>
                </a:lnTo>
                <a:close/>
              </a:path>
            </a:pathLst>
          </a:custGeom>
          <a:solidFill>
            <a:srgbClr val="231F20"/>
          </a:solidFill>
        </p:spPr>
        <p:txBody>
          <a:bodyPr wrap="square" lIns="0" tIns="0" rIns="0" bIns="0" rtlCol="0"/>
          <a:lstStyle/>
          <a:p>
            <a:endParaRPr/>
          </a:p>
        </p:txBody>
      </p:sp>
      <p:sp>
        <p:nvSpPr>
          <p:cNvPr id="12" name="object 12"/>
          <p:cNvSpPr/>
          <p:nvPr/>
        </p:nvSpPr>
        <p:spPr>
          <a:xfrm>
            <a:off x="5399311" y="8962687"/>
            <a:ext cx="2540" cy="62865"/>
          </a:xfrm>
          <a:custGeom>
            <a:avLst/>
            <a:gdLst/>
            <a:ahLst/>
            <a:cxnLst/>
            <a:rect l="l" t="t" r="r" b="b"/>
            <a:pathLst>
              <a:path w="2539" h="62865">
                <a:moveTo>
                  <a:pt x="1003" y="0"/>
                </a:moveTo>
                <a:lnTo>
                  <a:pt x="0" y="1003"/>
                </a:lnTo>
                <a:lnTo>
                  <a:pt x="0" y="61455"/>
                </a:lnTo>
                <a:lnTo>
                  <a:pt x="1003" y="62471"/>
                </a:lnTo>
                <a:lnTo>
                  <a:pt x="2019" y="61455"/>
                </a:lnTo>
                <a:lnTo>
                  <a:pt x="2019" y="1003"/>
                </a:lnTo>
                <a:lnTo>
                  <a:pt x="1003" y="0"/>
                </a:lnTo>
                <a:close/>
              </a:path>
            </a:pathLst>
          </a:custGeom>
          <a:solidFill>
            <a:srgbClr val="231F20"/>
          </a:solidFill>
        </p:spPr>
        <p:txBody>
          <a:bodyPr wrap="square" lIns="0" tIns="0" rIns="0" bIns="0" rtlCol="0"/>
          <a:lstStyle/>
          <a:p>
            <a:endParaRPr/>
          </a:p>
        </p:txBody>
      </p:sp>
      <p:sp>
        <p:nvSpPr>
          <p:cNvPr id="13" name="object 13"/>
          <p:cNvSpPr/>
          <p:nvPr/>
        </p:nvSpPr>
        <p:spPr>
          <a:xfrm>
            <a:off x="5098046" y="8963690"/>
            <a:ext cx="302895" cy="0"/>
          </a:xfrm>
          <a:custGeom>
            <a:avLst/>
            <a:gdLst/>
            <a:ahLst/>
            <a:cxnLst/>
            <a:rect l="l" t="t" r="r" b="b"/>
            <a:pathLst>
              <a:path w="302895">
                <a:moveTo>
                  <a:pt x="0" y="0"/>
                </a:moveTo>
                <a:lnTo>
                  <a:pt x="302272" y="0"/>
                </a:lnTo>
              </a:path>
            </a:pathLst>
          </a:custGeom>
          <a:ln w="3175">
            <a:solidFill>
              <a:srgbClr val="231F20"/>
            </a:solidFill>
          </a:ln>
        </p:spPr>
        <p:txBody>
          <a:bodyPr wrap="square" lIns="0" tIns="0" rIns="0" bIns="0" rtlCol="0"/>
          <a:lstStyle/>
          <a:p>
            <a:endParaRPr/>
          </a:p>
        </p:txBody>
      </p:sp>
      <p:sp>
        <p:nvSpPr>
          <p:cNvPr id="14" name="object 14"/>
          <p:cNvSpPr/>
          <p:nvPr/>
        </p:nvSpPr>
        <p:spPr>
          <a:xfrm>
            <a:off x="5702589" y="8963690"/>
            <a:ext cx="605155" cy="0"/>
          </a:xfrm>
          <a:custGeom>
            <a:avLst/>
            <a:gdLst/>
            <a:ahLst/>
            <a:cxnLst/>
            <a:rect l="l" t="t" r="r" b="b"/>
            <a:pathLst>
              <a:path w="605154">
                <a:moveTo>
                  <a:pt x="0" y="0"/>
                </a:moveTo>
                <a:lnTo>
                  <a:pt x="604545" y="0"/>
                </a:lnTo>
              </a:path>
            </a:pathLst>
          </a:custGeom>
          <a:ln w="3175">
            <a:solidFill>
              <a:srgbClr val="231F20"/>
            </a:solidFill>
          </a:ln>
        </p:spPr>
        <p:txBody>
          <a:bodyPr wrap="square" lIns="0" tIns="0" rIns="0" bIns="0" rtlCol="0"/>
          <a:lstStyle/>
          <a:p>
            <a:endParaRPr/>
          </a:p>
        </p:txBody>
      </p:sp>
      <p:sp>
        <p:nvSpPr>
          <p:cNvPr id="15" name="object 15"/>
          <p:cNvSpPr/>
          <p:nvPr/>
        </p:nvSpPr>
        <p:spPr>
          <a:xfrm>
            <a:off x="5098046" y="8963690"/>
            <a:ext cx="302895" cy="60960"/>
          </a:xfrm>
          <a:custGeom>
            <a:avLst/>
            <a:gdLst/>
            <a:ahLst/>
            <a:cxnLst/>
            <a:rect l="l" t="t" r="r" b="b"/>
            <a:pathLst>
              <a:path w="302895" h="60959">
                <a:moveTo>
                  <a:pt x="0" y="0"/>
                </a:moveTo>
                <a:lnTo>
                  <a:pt x="0" y="60451"/>
                </a:lnTo>
                <a:lnTo>
                  <a:pt x="302272" y="60451"/>
                </a:lnTo>
                <a:lnTo>
                  <a:pt x="0" y="0"/>
                </a:lnTo>
                <a:close/>
              </a:path>
            </a:pathLst>
          </a:custGeom>
          <a:solidFill>
            <a:srgbClr val="231F20"/>
          </a:solidFill>
        </p:spPr>
        <p:txBody>
          <a:bodyPr wrap="square" lIns="0" tIns="0" rIns="0" bIns="0" rtlCol="0"/>
          <a:lstStyle/>
          <a:p>
            <a:endParaRPr/>
          </a:p>
        </p:txBody>
      </p:sp>
      <p:sp>
        <p:nvSpPr>
          <p:cNvPr id="16" name="object 16"/>
          <p:cNvSpPr/>
          <p:nvPr/>
        </p:nvSpPr>
        <p:spPr>
          <a:xfrm>
            <a:off x="5098046" y="8963690"/>
            <a:ext cx="302895" cy="60960"/>
          </a:xfrm>
          <a:custGeom>
            <a:avLst/>
            <a:gdLst/>
            <a:ahLst/>
            <a:cxnLst/>
            <a:rect l="l" t="t" r="r" b="b"/>
            <a:pathLst>
              <a:path w="302895" h="60959">
                <a:moveTo>
                  <a:pt x="302272" y="0"/>
                </a:moveTo>
                <a:lnTo>
                  <a:pt x="0" y="0"/>
                </a:lnTo>
                <a:lnTo>
                  <a:pt x="302272" y="60451"/>
                </a:lnTo>
                <a:lnTo>
                  <a:pt x="302272" y="0"/>
                </a:lnTo>
                <a:close/>
              </a:path>
            </a:pathLst>
          </a:custGeom>
          <a:solidFill>
            <a:srgbClr val="231F20"/>
          </a:solidFill>
        </p:spPr>
        <p:txBody>
          <a:bodyPr wrap="square" lIns="0" tIns="0" rIns="0" bIns="0" rtlCol="0"/>
          <a:lstStyle/>
          <a:p>
            <a:endParaRPr/>
          </a:p>
        </p:txBody>
      </p:sp>
      <p:sp>
        <p:nvSpPr>
          <p:cNvPr id="17" name="object 17"/>
          <p:cNvSpPr/>
          <p:nvPr/>
        </p:nvSpPr>
        <p:spPr>
          <a:xfrm>
            <a:off x="5702589" y="8963690"/>
            <a:ext cx="605155" cy="60960"/>
          </a:xfrm>
          <a:custGeom>
            <a:avLst/>
            <a:gdLst/>
            <a:ahLst/>
            <a:cxnLst/>
            <a:rect l="l" t="t" r="r" b="b"/>
            <a:pathLst>
              <a:path w="605154" h="60959">
                <a:moveTo>
                  <a:pt x="0" y="0"/>
                </a:moveTo>
                <a:lnTo>
                  <a:pt x="0" y="60451"/>
                </a:lnTo>
                <a:lnTo>
                  <a:pt x="604545" y="60451"/>
                </a:lnTo>
                <a:lnTo>
                  <a:pt x="0" y="0"/>
                </a:lnTo>
                <a:close/>
              </a:path>
            </a:pathLst>
          </a:custGeom>
          <a:solidFill>
            <a:srgbClr val="231F20"/>
          </a:solidFill>
        </p:spPr>
        <p:txBody>
          <a:bodyPr wrap="square" lIns="0" tIns="0" rIns="0" bIns="0" rtlCol="0"/>
          <a:lstStyle/>
          <a:p>
            <a:endParaRPr/>
          </a:p>
        </p:txBody>
      </p:sp>
      <p:sp>
        <p:nvSpPr>
          <p:cNvPr id="18" name="object 18"/>
          <p:cNvSpPr/>
          <p:nvPr/>
        </p:nvSpPr>
        <p:spPr>
          <a:xfrm>
            <a:off x="5702589" y="8963690"/>
            <a:ext cx="605155" cy="60960"/>
          </a:xfrm>
          <a:custGeom>
            <a:avLst/>
            <a:gdLst/>
            <a:ahLst/>
            <a:cxnLst/>
            <a:rect l="l" t="t" r="r" b="b"/>
            <a:pathLst>
              <a:path w="605154" h="60959">
                <a:moveTo>
                  <a:pt x="604545" y="0"/>
                </a:moveTo>
                <a:lnTo>
                  <a:pt x="0" y="0"/>
                </a:lnTo>
                <a:lnTo>
                  <a:pt x="604545" y="60451"/>
                </a:lnTo>
                <a:lnTo>
                  <a:pt x="604545" y="0"/>
                </a:lnTo>
                <a:close/>
              </a:path>
            </a:pathLst>
          </a:custGeom>
          <a:solidFill>
            <a:srgbClr val="231F20"/>
          </a:solidFill>
        </p:spPr>
        <p:txBody>
          <a:bodyPr wrap="square" lIns="0" tIns="0" rIns="0" bIns="0" rtlCol="0"/>
          <a:lstStyle/>
          <a:p>
            <a:endParaRPr/>
          </a:p>
        </p:txBody>
      </p:sp>
      <p:sp>
        <p:nvSpPr>
          <p:cNvPr id="19" name="object 19"/>
          <p:cNvSpPr/>
          <p:nvPr/>
        </p:nvSpPr>
        <p:spPr>
          <a:xfrm>
            <a:off x="5098046" y="9024145"/>
            <a:ext cx="302895" cy="0"/>
          </a:xfrm>
          <a:custGeom>
            <a:avLst/>
            <a:gdLst/>
            <a:ahLst/>
            <a:cxnLst/>
            <a:rect l="l" t="t" r="r" b="b"/>
            <a:pathLst>
              <a:path w="302895">
                <a:moveTo>
                  <a:pt x="0" y="0"/>
                </a:moveTo>
                <a:lnTo>
                  <a:pt x="302272" y="0"/>
                </a:lnTo>
              </a:path>
            </a:pathLst>
          </a:custGeom>
          <a:ln w="3175">
            <a:solidFill>
              <a:srgbClr val="231F20"/>
            </a:solidFill>
          </a:ln>
        </p:spPr>
        <p:txBody>
          <a:bodyPr wrap="square" lIns="0" tIns="0" rIns="0" bIns="0" rtlCol="0"/>
          <a:lstStyle/>
          <a:p>
            <a:endParaRPr/>
          </a:p>
        </p:txBody>
      </p:sp>
      <p:sp>
        <p:nvSpPr>
          <p:cNvPr id="20" name="object 20"/>
          <p:cNvSpPr/>
          <p:nvPr/>
        </p:nvSpPr>
        <p:spPr>
          <a:xfrm>
            <a:off x="5702589" y="9024145"/>
            <a:ext cx="605155" cy="0"/>
          </a:xfrm>
          <a:custGeom>
            <a:avLst/>
            <a:gdLst/>
            <a:ahLst/>
            <a:cxnLst/>
            <a:rect l="l" t="t" r="r" b="b"/>
            <a:pathLst>
              <a:path w="605154">
                <a:moveTo>
                  <a:pt x="0" y="0"/>
                </a:moveTo>
                <a:lnTo>
                  <a:pt x="604545" y="0"/>
                </a:lnTo>
              </a:path>
            </a:pathLst>
          </a:custGeom>
          <a:ln w="3175">
            <a:solidFill>
              <a:srgbClr val="231F20"/>
            </a:solidFill>
          </a:ln>
        </p:spPr>
        <p:txBody>
          <a:bodyPr wrap="square" lIns="0" tIns="0" rIns="0" bIns="0" rtlCol="0"/>
          <a:lstStyle/>
          <a:p>
            <a:endParaRPr/>
          </a:p>
        </p:txBody>
      </p:sp>
      <p:sp>
        <p:nvSpPr>
          <p:cNvPr id="21" name="object 21"/>
          <p:cNvSpPr txBox="1"/>
          <p:nvPr/>
        </p:nvSpPr>
        <p:spPr>
          <a:xfrm>
            <a:off x="5064666" y="8810855"/>
            <a:ext cx="741680" cy="146685"/>
          </a:xfrm>
          <a:prstGeom prst="rect">
            <a:avLst/>
          </a:prstGeom>
        </p:spPr>
        <p:txBody>
          <a:bodyPr vert="horz" wrap="square" lIns="0" tIns="11430" rIns="0" bIns="0" rtlCol="0">
            <a:spAutoFit/>
          </a:bodyPr>
          <a:lstStyle/>
          <a:p>
            <a:pPr marL="12700">
              <a:lnSpc>
                <a:spcPct val="100000"/>
              </a:lnSpc>
              <a:spcBef>
                <a:spcPts val="90"/>
              </a:spcBef>
              <a:tabLst>
                <a:tab pos="277495" algn="l"/>
                <a:tab pos="573405" algn="l"/>
              </a:tabLst>
            </a:pPr>
            <a:r>
              <a:rPr sz="800" spc="-40" dirty="0">
                <a:solidFill>
                  <a:srgbClr val="231F20"/>
                </a:solidFill>
                <a:latin typeface="Arial"/>
                <a:cs typeface="Arial"/>
              </a:rPr>
              <a:t>0	60	120</a:t>
            </a:r>
            <a:endParaRPr sz="800">
              <a:latin typeface="Arial"/>
              <a:cs typeface="Arial"/>
            </a:endParaRPr>
          </a:p>
        </p:txBody>
      </p:sp>
      <p:sp>
        <p:nvSpPr>
          <p:cNvPr id="22" name="object 22"/>
          <p:cNvSpPr txBox="1"/>
          <p:nvPr/>
        </p:nvSpPr>
        <p:spPr>
          <a:xfrm>
            <a:off x="6206471" y="8810855"/>
            <a:ext cx="364490" cy="146685"/>
          </a:xfrm>
          <a:prstGeom prst="rect">
            <a:avLst/>
          </a:prstGeom>
        </p:spPr>
        <p:txBody>
          <a:bodyPr vert="horz" wrap="square" lIns="0" tIns="11430" rIns="0" bIns="0" rtlCol="0">
            <a:spAutoFit/>
          </a:bodyPr>
          <a:lstStyle/>
          <a:p>
            <a:pPr marL="12700">
              <a:lnSpc>
                <a:spcPct val="100000"/>
              </a:lnSpc>
              <a:spcBef>
                <a:spcPts val="90"/>
              </a:spcBef>
            </a:pPr>
            <a:r>
              <a:rPr sz="800" spc="-40" dirty="0">
                <a:solidFill>
                  <a:srgbClr val="231F20"/>
                </a:solidFill>
                <a:latin typeface="Arial"/>
                <a:cs typeface="Arial"/>
              </a:rPr>
              <a:t>240</a:t>
            </a:r>
            <a:r>
              <a:rPr sz="800" spc="-100" dirty="0">
                <a:solidFill>
                  <a:srgbClr val="231F20"/>
                </a:solidFill>
                <a:latin typeface="Arial"/>
                <a:cs typeface="Arial"/>
              </a:rPr>
              <a:t> </a:t>
            </a:r>
            <a:r>
              <a:rPr sz="800" spc="-20" dirty="0">
                <a:solidFill>
                  <a:srgbClr val="231F20"/>
                </a:solidFill>
                <a:latin typeface="Arial"/>
                <a:cs typeface="Arial"/>
              </a:rPr>
              <a:t>feet</a:t>
            </a:r>
            <a:endParaRPr sz="800">
              <a:latin typeface="Arial"/>
              <a:cs typeface="Arial"/>
            </a:endParaRPr>
          </a:p>
        </p:txBody>
      </p:sp>
      <p:sp>
        <p:nvSpPr>
          <p:cNvPr id="23" name="object 23"/>
          <p:cNvSpPr txBox="1"/>
          <p:nvPr/>
        </p:nvSpPr>
        <p:spPr>
          <a:xfrm>
            <a:off x="850252" y="8586127"/>
            <a:ext cx="3622675" cy="494030"/>
          </a:xfrm>
          <a:prstGeom prst="rect">
            <a:avLst/>
          </a:prstGeom>
        </p:spPr>
        <p:txBody>
          <a:bodyPr vert="horz" wrap="square" lIns="0" tIns="11430" rIns="0" bIns="0" rtlCol="0">
            <a:spAutoFit/>
          </a:bodyPr>
          <a:lstStyle/>
          <a:p>
            <a:pPr marL="12700">
              <a:lnSpc>
                <a:spcPts val="1964"/>
              </a:lnSpc>
              <a:spcBef>
                <a:spcPts val="90"/>
              </a:spcBef>
            </a:pPr>
            <a:r>
              <a:rPr sz="1650" b="1" spc="-40" dirty="0">
                <a:solidFill>
                  <a:srgbClr val="231F20"/>
                </a:solidFill>
                <a:latin typeface="Arial"/>
                <a:cs typeface="Arial"/>
              </a:rPr>
              <a:t>Brackenridge</a:t>
            </a:r>
            <a:r>
              <a:rPr sz="1650" b="1" spc="-140" dirty="0">
                <a:solidFill>
                  <a:srgbClr val="231F20"/>
                </a:solidFill>
                <a:latin typeface="Arial"/>
                <a:cs typeface="Arial"/>
              </a:rPr>
              <a:t> </a:t>
            </a:r>
            <a:r>
              <a:rPr sz="1650" b="1" spc="-85" dirty="0">
                <a:solidFill>
                  <a:srgbClr val="231F20"/>
                </a:solidFill>
                <a:latin typeface="Arial"/>
                <a:cs typeface="Arial"/>
              </a:rPr>
              <a:t>Campus</a:t>
            </a:r>
            <a:endParaRPr sz="1650">
              <a:latin typeface="Arial"/>
              <a:cs typeface="Arial"/>
            </a:endParaRPr>
          </a:p>
          <a:p>
            <a:pPr marL="12700">
              <a:lnSpc>
                <a:spcPts val="1725"/>
              </a:lnSpc>
            </a:pPr>
            <a:r>
              <a:rPr sz="1450" b="1" spc="-40" dirty="0">
                <a:solidFill>
                  <a:srgbClr val="231F20"/>
                </a:solidFill>
                <a:latin typeface="Arial"/>
                <a:cs typeface="Arial"/>
              </a:rPr>
              <a:t>Proposed</a:t>
            </a:r>
            <a:r>
              <a:rPr sz="1450" b="1" spc="-120" dirty="0">
                <a:solidFill>
                  <a:srgbClr val="231F20"/>
                </a:solidFill>
                <a:latin typeface="Arial"/>
                <a:cs typeface="Arial"/>
              </a:rPr>
              <a:t> </a:t>
            </a:r>
            <a:r>
              <a:rPr sz="1450" b="1" spc="-10" dirty="0">
                <a:solidFill>
                  <a:srgbClr val="231F20"/>
                </a:solidFill>
                <a:latin typeface="Arial"/>
                <a:cs typeface="Arial"/>
              </a:rPr>
              <a:t>Street</a:t>
            </a:r>
            <a:r>
              <a:rPr sz="1450" b="1" spc="-120" dirty="0">
                <a:solidFill>
                  <a:srgbClr val="231F20"/>
                </a:solidFill>
                <a:latin typeface="Arial"/>
                <a:cs typeface="Arial"/>
              </a:rPr>
              <a:t> </a:t>
            </a:r>
            <a:r>
              <a:rPr sz="1450" b="1" spc="-5" dirty="0">
                <a:solidFill>
                  <a:srgbClr val="231F20"/>
                </a:solidFill>
                <a:latin typeface="Arial"/>
                <a:cs typeface="Arial"/>
              </a:rPr>
              <a:t>and</a:t>
            </a:r>
            <a:r>
              <a:rPr sz="1450" b="1" spc="-120" dirty="0">
                <a:solidFill>
                  <a:srgbClr val="231F20"/>
                </a:solidFill>
                <a:latin typeface="Arial"/>
                <a:cs typeface="Arial"/>
              </a:rPr>
              <a:t> </a:t>
            </a:r>
            <a:r>
              <a:rPr sz="1450" b="1" spc="-25" dirty="0">
                <a:solidFill>
                  <a:srgbClr val="231F20"/>
                </a:solidFill>
                <a:latin typeface="Arial"/>
                <a:cs typeface="Arial"/>
              </a:rPr>
              <a:t>Pathway</a:t>
            </a:r>
            <a:r>
              <a:rPr sz="1450" b="1" spc="-120" dirty="0">
                <a:solidFill>
                  <a:srgbClr val="231F20"/>
                </a:solidFill>
                <a:latin typeface="Arial"/>
                <a:cs typeface="Arial"/>
              </a:rPr>
              <a:t> </a:t>
            </a:r>
            <a:r>
              <a:rPr sz="1450" b="1" spc="-25" dirty="0">
                <a:solidFill>
                  <a:srgbClr val="231F20"/>
                </a:solidFill>
                <a:latin typeface="Arial"/>
                <a:cs typeface="Arial"/>
              </a:rPr>
              <a:t>Plan</a:t>
            </a:r>
            <a:r>
              <a:rPr sz="1450" b="1" spc="-120" dirty="0">
                <a:solidFill>
                  <a:srgbClr val="231F20"/>
                </a:solidFill>
                <a:latin typeface="Arial"/>
                <a:cs typeface="Arial"/>
              </a:rPr>
              <a:t> </a:t>
            </a:r>
            <a:r>
              <a:rPr sz="1450" b="1" spc="-55" dirty="0">
                <a:solidFill>
                  <a:srgbClr val="231F20"/>
                </a:solidFill>
                <a:latin typeface="Arial"/>
                <a:cs typeface="Arial"/>
              </a:rPr>
              <a:t>Phase</a:t>
            </a:r>
            <a:r>
              <a:rPr sz="1450" b="1" spc="-120" dirty="0">
                <a:solidFill>
                  <a:srgbClr val="231F20"/>
                </a:solidFill>
                <a:latin typeface="Arial"/>
                <a:cs typeface="Arial"/>
              </a:rPr>
              <a:t> </a:t>
            </a:r>
            <a:r>
              <a:rPr sz="1450" b="1" spc="25" dirty="0">
                <a:solidFill>
                  <a:srgbClr val="231F20"/>
                </a:solidFill>
                <a:latin typeface="Arial"/>
                <a:cs typeface="Arial"/>
              </a:rPr>
              <a:t>1</a:t>
            </a:r>
            <a:endParaRPr sz="1450">
              <a:latin typeface="Arial"/>
              <a:cs typeface="Arial"/>
            </a:endParaRPr>
          </a:p>
        </p:txBody>
      </p:sp>
      <p:sp>
        <p:nvSpPr>
          <p:cNvPr id="24" name="object 24"/>
          <p:cNvSpPr/>
          <p:nvPr/>
        </p:nvSpPr>
        <p:spPr>
          <a:xfrm>
            <a:off x="3209279" y="6239234"/>
            <a:ext cx="1353820" cy="740410"/>
          </a:xfrm>
          <a:custGeom>
            <a:avLst/>
            <a:gdLst/>
            <a:ahLst/>
            <a:cxnLst/>
            <a:rect l="l" t="t" r="r" b="b"/>
            <a:pathLst>
              <a:path w="1353820" h="740409">
                <a:moveTo>
                  <a:pt x="0" y="136144"/>
                </a:moveTo>
                <a:lnTo>
                  <a:pt x="0" y="504164"/>
                </a:lnTo>
                <a:lnTo>
                  <a:pt x="538962" y="504164"/>
                </a:lnTo>
                <a:lnTo>
                  <a:pt x="538962" y="740283"/>
                </a:lnTo>
                <a:lnTo>
                  <a:pt x="811250" y="740283"/>
                </a:lnTo>
                <a:lnTo>
                  <a:pt x="811250" y="502031"/>
                </a:lnTo>
                <a:lnTo>
                  <a:pt x="1353693" y="508406"/>
                </a:lnTo>
                <a:lnTo>
                  <a:pt x="1353693" y="148907"/>
                </a:lnTo>
                <a:lnTo>
                  <a:pt x="958024" y="146786"/>
                </a:lnTo>
                <a:lnTo>
                  <a:pt x="951649" y="0"/>
                </a:lnTo>
                <a:lnTo>
                  <a:pt x="405663" y="0"/>
                </a:lnTo>
                <a:lnTo>
                  <a:pt x="405663" y="136144"/>
                </a:lnTo>
                <a:lnTo>
                  <a:pt x="0" y="136144"/>
                </a:lnTo>
                <a:close/>
              </a:path>
            </a:pathLst>
          </a:custGeom>
          <a:ln w="4254">
            <a:solidFill>
              <a:srgbClr val="060807"/>
            </a:solidFill>
          </a:ln>
        </p:spPr>
        <p:txBody>
          <a:bodyPr wrap="square" lIns="0" tIns="0" rIns="0" bIns="0" rtlCol="0"/>
          <a:lstStyle/>
          <a:p>
            <a:endParaRPr/>
          </a:p>
        </p:txBody>
      </p:sp>
      <p:sp>
        <p:nvSpPr>
          <p:cNvPr id="25" name="object 25"/>
          <p:cNvSpPr/>
          <p:nvPr/>
        </p:nvSpPr>
        <p:spPr>
          <a:xfrm>
            <a:off x="4241764" y="7539916"/>
            <a:ext cx="253365" cy="373380"/>
          </a:xfrm>
          <a:custGeom>
            <a:avLst/>
            <a:gdLst/>
            <a:ahLst/>
            <a:cxnLst/>
            <a:rect l="l" t="t" r="r" b="b"/>
            <a:pathLst>
              <a:path w="253364" h="373379">
                <a:moveTo>
                  <a:pt x="0" y="0"/>
                </a:moveTo>
                <a:lnTo>
                  <a:pt x="0" y="372757"/>
                </a:lnTo>
                <a:lnTo>
                  <a:pt x="102107" y="372757"/>
                </a:lnTo>
                <a:lnTo>
                  <a:pt x="253136" y="372757"/>
                </a:lnTo>
                <a:lnTo>
                  <a:pt x="253136" y="18211"/>
                </a:lnTo>
                <a:lnTo>
                  <a:pt x="91465" y="18211"/>
                </a:lnTo>
                <a:lnTo>
                  <a:pt x="85090" y="0"/>
                </a:lnTo>
                <a:lnTo>
                  <a:pt x="0" y="0"/>
                </a:lnTo>
                <a:close/>
              </a:path>
            </a:pathLst>
          </a:custGeom>
          <a:ln w="4254">
            <a:solidFill>
              <a:srgbClr val="060807"/>
            </a:solidFill>
          </a:ln>
        </p:spPr>
        <p:txBody>
          <a:bodyPr wrap="square" lIns="0" tIns="0" rIns="0" bIns="0" rtlCol="0"/>
          <a:lstStyle/>
          <a:p>
            <a:endParaRPr/>
          </a:p>
        </p:txBody>
      </p:sp>
      <p:sp>
        <p:nvSpPr>
          <p:cNvPr id="26" name="object 26"/>
          <p:cNvSpPr/>
          <p:nvPr/>
        </p:nvSpPr>
        <p:spPr>
          <a:xfrm>
            <a:off x="4343864" y="7912671"/>
            <a:ext cx="49530" cy="25400"/>
          </a:xfrm>
          <a:custGeom>
            <a:avLst/>
            <a:gdLst/>
            <a:ahLst/>
            <a:cxnLst/>
            <a:rect l="l" t="t" r="r" b="b"/>
            <a:pathLst>
              <a:path w="49529" h="25400">
                <a:moveTo>
                  <a:pt x="48933" y="0"/>
                </a:moveTo>
                <a:lnTo>
                  <a:pt x="48933" y="25171"/>
                </a:lnTo>
                <a:lnTo>
                  <a:pt x="0" y="25171"/>
                </a:lnTo>
                <a:lnTo>
                  <a:pt x="0" y="0"/>
                </a:lnTo>
              </a:path>
            </a:pathLst>
          </a:custGeom>
          <a:ln w="4254">
            <a:solidFill>
              <a:srgbClr val="060807"/>
            </a:solidFill>
          </a:ln>
        </p:spPr>
        <p:txBody>
          <a:bodyPr wrap="square" lIns="0" tIns="0" rIns="0" bIns="0" rtlCol="0"/>
          <a:lstStyle/>
          <a:p>
            <a:endParaRPr/>
          </a:p>
        </p:txBody>
      </p:sp>
      <p:sp>
        <p:nvSpPr>
          <p:cNvPr id="27" name="object 27"/>
          <p:cNvSpPr/>
          <p:nvPr/>
        </p:nvSpPr>
        <p:spPr>
          <a:xfrm>
            <a:off x="4494907" y="7580469"/>
            <a:ext cx="57785" cy="141605"/>
          </a:xfrm>
          <a:custGeom>
            <a:avLst/>
            <a:gdLst/>
            <a:ahLst/>
            <a:cxnLst/>
            <a:rect l="l" t="t" r="r" b="b"/>
            <a:pathLst>
              <a:path w="57785" h="141604">
                <a:moveTo>
                  <a:pt x="57607" y="141465"/>
                </a:moveTo>
                <a:lnTo>
                  <a:pt x="57607" y="0"/>
                </a:lnTo>
                <a:lnTo>
                  <a:pt x="0" y="0"/>
                </a:lnTo>
              </a:path>
            </a:pathLst>
          </a:custGeom>
          <a:ln w="4254">
            <a:solidFill>
              <a:srgbClr val="060807"/>
            </a:solidFill>
          </a:ln>
        </p:spPr>
        <p:txBody>
          <a:bodyPr wrap="square" lIns="0" tIns="0" rIns="0" bIns="0" rtlCol="0"/>
          <a:lstStyle/>
          <a:p>
            <a:endParaRPr/>
          </a:p>
        </p:txBody>
      </p:sp>
      <p:sp>
        <p:nvSpPr>
          <p:cNvPr id="28" name="object 28"/>
          <p:cNvSpPr/>
          <p:nvPr/>
        </p:nvSpPr>
        <p:spPr>
          <a:xfrm>
            <a:off x="4494904" y="7721936"/>
            <a:ext cx="57785" cy="0"/>
          </a:xfrm>
          <a:custGeom>
            <a:avLst/>
            <a:gdLst/>
            <a:ahLst/>
            <a:cxnLst/>
            <a:rect l="l" t="t" r="r" b="b"/>
            <a:pathLst>
              <a:path w="57785">
                <a:moveTo>
                  <a:pt x="0" y="0"/>
                </a:moveTo>
                <a:lnTo>
                  <a:pt x="57607" y="0"/>
                </a:lnTo>
              </a:path>
            </a:pathLst>
          </a:custGeom>
          <a:solidFill>
            <a:srgbClr val="D9D8D8"/>
          </a:solidFill>
        </p:spPr>
        <p:txBody>
          <a:bodyPr wrap="square" lIns="0" tIns="0" rIns="0" bIns="0" rtlCol="0"/>
          <a:lstStyle/>
          <a:p>
            <a:endParaRPr/>
          </a:p>
        </p:txBody>
      </p:sp>
      <p:sp>
        <p:nvSpPr>
          <p:cNvPr id="29" name="object 29"/>
          <p:cNvSpPr/>
          <p:nvPr/>
        </p:nvSpPr>
        <p:spPr>
          <a:xfrm>
            <a:off x="4494907" y="7721934"/>
            <a:ext cx="57785" cy="0"/>
          </a:xfrm>
          <a:custGeom>
            <a:avLst/>
            <a:gdLst/>
            <a:ahLst/>
            <a:cxnLst/>
            <a:rect l="l" t="t" r="r" b="b"/>
            <a:pathLst>
              <a:path w="57785">
                <a:moveTo>
                  <a:pt x="57607" y="0"/>
                </a:moveTo>
                <a:lnTo>
                  <a:pt x="0" y="0"/>
                </a:lnTo>
              </a:path>
            </a:pathLst>
          </a:custGeom>
          <a:ln w="8509">
            <a:solidFill>
              <a:srgbClr val="060807"/>
            </a:solidFill>
          </a:ln>
        </p:spPr>
        <p:txBody>
          <a:bodyPr wrap="square" lIns="0" tIns="0" rIns="0" bIns="0" rtlCol="0"/>
          <a:lstStyle/>
          <a:p>
            <a:endParaRPr/>
          </a:p>
        </p:txBody>
      </p:sp>
      <p:sp>
        <p:nvSpPr>
          <p:cNvPr id="30" name="object 30"/>
          <p:cNvSpPr/>
          <p:nvPr/>
        </p:nvSpPr>
        <p:spPr>
          <a:xfrm>
            <a:off x="4906529" y="6339214"/>
            <a:ext cx="344805" cy="561975"/>
          </a:xfrm>
          <a:custGeom>
            <a:avLst/>
            <a:gdLst/>
            <a:ahLst/>
            <a:cxnLst/>
            <a:rect l="l" t="t" r="r" b="b"/>
            <a:pathLst>
              <a:path w="344804" h="561975">
                <a:moveTo>
                  <a:pt x="0" y="0"/>
                </a:moveTo>
                <a:lnTo>
                  <a:pt x="4254" y="561594"/>
                </a:lnTo>
                <a:lnTo>
                  <a:pt x="287172" y="561594"/>
                </a:lnTo>
                <a:lnTo>
                  <a:pt x="286118" y="528624"/>
                </a:lnTo>
                <a:lnTo>
                  <a:pt x="310147" y="528024"/>
                </a:lnTo>
                <a:lnTo>
                  <a:pt x="322810" y="527824"/>
                </a:lnTo>
                <a:lnTo>
                  <a:pt x="328293" y="528024"/>
                </a:lnTo>
                <a:lnTo>
                  <a:pt x="330784" y="528624"/>
                </a:lnTo>
                <a:lnTo>
                  <a:pt x="332134" y="510122"/>
                </a:lnTo>
                <a:lnTo>
                  <a:pt x="331984" y="468390"/>
                </a:lnTo>
                <a:lnTo>
                  <a:pt x="331234" y="426460"/>
                </a:lnTo>
                <a:lnTo>
                  <a:pt x="330784" y="407365"/>
                </a:lnTo>
                <a:lnTo>
                  <a:pt x="344614" y="407365"/>
                </a:lnTo>
                <a:lnTo>
                  <a:pt x="344614" y="285051"/>
                </a:lnTo>
                <a:lnTo>
                  <a:pt x="312699" y="285051"/>
                </a:lnTo>
                <a:lnTo>
                  <a:pt x="312699" y="23393"/>
                </a:lnTo>
                <a:lnTo>
                  <a:pt x="260591" y="23393"/>
                </a:lnTo>
                <a:lnTo>
                  <a:pt x="260591" y="0"/>
                </a:lnTo>
                <a:lnTo>
                  <a:pt x="0" y="0"/>
                </a:lnTo>
              </a:path>
            </a:pathLst>
          </a:custGeom>
          <a:ln w="4254">
            <a:solidFill>
              <a:srgbClr val="060807"/>
            </a:solidFill>
          </a:ln>
        </p:spPr>
        <p:txBody>
          <a:bodyPr wrap="square" lIns="0" tIns="0" rIns="0" bIns="0" rtlCol="0"/>
          <a:lstStyle/>
          <a:p>
            <a:endParaRPr/>
          </a:p>
        </p:txBody>
      </p:sp>
      <p:sp>
        <p:nvSpPr>
          <p:cNvPr id="31" name="object 31"/>
          <p:cNvSpPr/>
          <p:nvPr/>
        </p:nvSpPr>
        <p:spPr>
          <a:xfrm>
            <a:off x="5444727" y="5869825"/>
            <a:ext cx="991869" cy="1202690"/>
          </a:xfrm>
          <a:custGeom>
            <a:avLst/>
            <a:gdLst/>
            <a:ahLst/>
            <a:cxnLst/>
            <a:rect l="l" t="t" r="r" b="b"/>
            <a:pathLst>
              <a:path w="991870" h="1202690">
                <a:moveTo>
                  <a:pt x="20205" y="1136281"/>
                </a:moveTo>
                <a:lnTo>
                  <a:pt x="0" y="1136281"/>
                </a:lnTo>
                <a:lnTo>
                  <a:pt x="7442" y="977442"/>
                </a:lnTo>
                <a:lnTo>
                  <a:pt x="24104" y="977798"/>
                </a:lnTo>
                <a:lnTo>
                  <a:pt x="27904" y="916924"/>
                </a:lnTo>
                <a:lnTo>
                  <a:pt x="29262" y="885664"/>
                </a:lnTo>
                <a:lnTo>
                  <a:pt x="28260" y="874147"/>
                </a:lnTo>
                <a:lnTo>
                  <a:pt x="24980" y="872502"/>
                </a:lnTo>
                <a:lnTo>
                  <a:pt x="6375" y="872502"/>
                </a:lnTo>
                <a:lnTo>
                  <a:pt x="13792" y="686371"/>
                </a:lnTo>
                <a:lnTo>
                  <a:pt x="27597" y="686371"/>
                </a:lnTo>
                <a:lnTo>
                  <a:pt x="30480" y="588873"/>
                </a:lnTo>
                <a:lnTo>
                  <a:pt x="13728" y="588886"/>
                </a:lnTo>
                <a:lnTo>
                  <a:pt x="20205" y="343877"/>
                </a:lnTo>
                <a:lnTo>
                  <a:pt x="30137" y="343877"/>
                </a:lnTo>
                <a:lnTo>
                  <a:pt x="30480" y="294601"/>
                </a:lnTo>
                <a:lnTo>
                  <a:pt x="14617" y="293890"/>
                </a:lnTo>
                <a:lnTo>
                  <a:pt x="16484" y="211988"/>
                </a:lnTo>
                <a:lnTo>
                  <a:pt x="31203" y="211988"/>
                </a:lnTo>
                <a:lnTo>
                  <a:pt x="32969" y="164833"/>
                </a:lnTo>
                <a:lnTo>
                  <a:pt x="132956" y="164833"/>
                </a:lnTo>
                <a:lnTo>
                  <a:pt x="132956" y="179374"/>
                </a:lnTo>
                <a:lnTo>
                  <a:pt x="173367" y="180085"/>
                </a:lnTo>
                <a:lnTo>
                  <a:pt x="173367" y="164833"/>
                </a:lnTo>
                <a:lnTo>
                  <a:pt x="276542" y="164833"/>
                </a:lnTo>
                <a:lnTo>
                  <a:pt x="276542" y="180085"/>
                </a:lnTo>
                <a:lnTo>
                  <a:pt x="311645" y="181152"/>
                </a:lnTo>
                <a:lnTo>
                  <a:pt x="311645" y="168389"/>
                </a:lnTo>
                <a:lnTo>
                  <a:pt x="478624" y="173697"/>
                </a:lnTo>
                <a:lnTo>
                  <a:pt x="478624" y="79044"/>
                </a:lnTo>
                <a:lnTo>
                  <a:pt x="611581" y="79044"/>
                </a:lnTo>
                <a:lnTo>
                  <a:pt x="611581" y="29044"/>
                </a:lnTo>
                <a:lnTo>
                  <a:pt x="715454" y="29400"/>
                </a:lnTo>
                <a:lnTo>
                  <a:pt x="715810" y="14160"/>
                </a:lnTo>
                <a:lnTo>
                  <a:pt x="817930" y="14160"/>
                </a:lnTo>
                <a:lnTo>
                  <a:pt x="817930" y="28689"/>
                </a:lnTo>
                <a:lnTo>
                  <a:pt x="865784" y="27990"/>
                </a:lnTo>
                <a:lnTo>
                  <a:pt x="865784" y="0"/>
                </a:lnTo>
                <a:lnTo>
                  <a:pt x="966838" y="5651"/>
                </a:lnTo>
                <a:lnTo>
                  <a:pt x="931735" y="1142669"/>
                </a:lnTo>
                <a:lnTo>
                  <a:pt x="991298" y="1142669"/>
                </a:lnTo>
                <a:lnTo>
                  <a:pt x="991298" y="1202232"/>
                </a:lnTo>
                <a:lnTo>
                  <a:pt x="19494" y="1172451"/>
                </a:lnTo>
                <a:lnTo>
                  <a:pt x="20205" y="1136281"/>
                </a:lnTo>
                <a:close/>
              </a:path>
            </a:pathLst>
          </a:custGeom>
          <a:ln w="4254">
            <a:solidFill>
              <a:srgbClr val="060807"/>
            </a:solidFill>
          </a:ln>
        </p:spPr>
        <p:txBody>
          <a:bodyPr wrap="square" lIns="0" tIns="0" rIns="0" bIns="0" rtlCol="0"/>
          <a:lstStyle/>
          <a:p>
            <a:endParaRPr/>
          </a:p>
        </p:txBody>
      </p:sp>
      <p:sp>
        <p:nvSpPr>
          <p:cNvPr id="32" name="object 32"/>
          <p:cNvSpPr/>
          <p:nvPr/>
        </p:nvSpPr>
        <p:spPr>
          <a:xfrm>
            <a:off x="539435" y="4247065"/>
            <a:ext cx="721360" cy="0"/>
          </a:xfrm>
          <a:custGeom>
            <a:avLst/>
            <a:gdLst/>
            <a:ahLst/>
            <a:cxnLst/>
            <a:rect l="l" t="t" r="r" b="b"/>
            <a:pathLst>
              <a:path w="721360">
                <a:moveTo>
                  <a:pt x="0" y="0"/>
                </a:moveTo>
                <a:lnTo>
                  <a:pt x="679602" y="0"/>
                </a:lnTo>
                <a:lnTo>
                  <a:pt x="721347" y="0"/>
                </a:lnTo>
                <a:lnTo>
                  <a:pt x="0" y="0"/>
                </a:lnTo>
              </a:path>
            </a:pathLst>
          </a:custGeom>
          <a:ln w="4254">
            <a:solidFill>
              <a:srgbClr val="060807"/>
            </a:solidFill>
          </a:ln>
        </p:spPr>
        <p:txBody>
          <a:bodyPr wrap="square" lIns="0" tIns="0" rIns="0" bIns="0" rtlCol="0"/>
          <a:lstStyle/>
          <a:p>
            <a:endParaRPr/>
          </a:p>
        </p:txBody>
      </p:sp>
      <p:sp>
        <p:nvSpPr>
          <p:cNvPr id="33" name="object 33"/>
          <p:cNvSpPr/>
          <p:nvPr/>
        </p:nvSpPr>
        <p:spPr>
          <a:xfrm>
            <a:off x="544593" y="4103772"/>
            <a:ext cx="668020" cy="5715"/>
          </a:xfrm>
          <a:custGeom>
            <a:avLst/>
            <a:gdLst/>
            <a:ahLst/>
            <a:cxnLst/>
            <a:rect l="l" t="t" r="r" b="b"/>
            <a:pathLst>
              <a:path w="668019" h="5714">
                <a:moveTo>
                  <a:pt x="-2127" y="2603"/>
                </a:moveTo>
                <a:lnTo>
                  <a:pt x="669791" y="2603"/>
                </a:lnTo>
              </a:path>
            </a:pathLst>
          </a:custGeom>
          <a:ln w="9461">
            <a:solidFill>
              <a:srgbClr val="060807"/>
            </a:solidFill>
          </a:ln>
        </p:spPr>
        <p:txBody>
          <a:bodyPr wrap="square" lIns="0" tIns="0" rIns="0" bIns="0" rtlCol="0"/>
          <a:lstStyle/>
          <a:p>
            <a:endParaRPr/>
          </a:p>
        </p:txBody>
      </p:sp>
      <p:sp>
        <p:nvSpPr>
          <p:cNvPr id="34" name="object 34"/>
          <p:cNvSpPr/>
          <p:nvPr/>
        </p:nvSpPr>
        <p:spPr>
          <a:xfrm>
            <a:off x="3162318" y="7759457"/>
            <a:ext cx="14604" cy="191135"/>
          </a:xfrm>
          <a:custGeom>
            <a:avLst/>
            <a:gdLst/>
            <a:ahLst/>
            <a:cxnLst/>
            <a:rect l="l" t="t" r="r" b="b"/>
            <a:pathLst>
              <a:path w="14605" h="191134">
                <a:moveTo>
                  <a:pt x="14401" y="190868"/>
                </a:moveTo>
                <a:lnTo>
                  <a:pt x="12712" y="163156"/>
                </a:lnTo>
                <a:lnTo>
                  <a:pt x="10896" y="126136"/>
                </a:lnTo>
                <a:lnTo>
                  <a:pt x="8039" y="88023"/>
                </a:lnTo>
                <a:lnTo>
                  <a:pt x="5181" y="49923"/>
                </a:lnTo>
                <a:lnTo>
                  <a:pt x="1257" y="11823"/>
                </a:lnTo>
                <a:lnTo>
                  <a:pt x="0" y="0"/>
                </a:lnTo>
              </a:path>
            </a:pathLst>
          </a:custGeom>
          <a:ln w="8509">
            <a:solidFill>
              <a:srgbClr val="010202"/>
            </a:solidFill>
          </a:ln>
        </p:spPr>
        <p:txBody>
          <a:bodyPr wrap="square" lIns="0" tIns="0" rIns="0" bIns="0" rtlCol="0"/>
          <a:lstStyle/>
          <a:p>
            <a:endParaRPr/>
          </a:p>
        </p:txBody>
      </p:sp>
      <p:sp>
        <p:nvSpPr>
          <p:cNvPr id="35" name="object 35"/>
          <p:cNvSpPr/>
          <p:nvPr/>
        </p:nvSpPr>
        <p:spPr>
          <a:xfrm>
            <a:off x="3153644" y="7680555"/>
            <a:ext cx="6985" cy="61594"/>
          </a:xfrm>
          <a:custGeom>
            <a:avLst/>
            <a:gdLst/>
            <a:ahLst/>
            <a:cxnLst/>
            <a:rect l="l" t="t" r="r" b="b"/>
            <a:pathLst>
              <a:path w="6985" h="61595">
                <a:moveTo>
                  <a:pt x="6819" y="61353"/>
                </a:moveTo>
                <a:lnTo>
                  <a:pt x="6007" y="53670"/>
                </a:lnTo>
                <a:lnTo>
                  <a:pt x="2082" y="15557"/>
                </a:lnTo>
                <a:lnTo>
                  <a:pt x="0" y="0"/>
                </a:lnTo>
              </a:path>
            </a:pathLst>
          </a:custGeom>
          <a:ln w="8509">
            <a:solidFill>
              <a:srgbClr val="010202"/>
            </a:solidFill>
            <a:prstDash val="sysDot"/>
          </a:ln>
        </p:spPr>
        <p:txBody>
          <a:bodyPr wrap="square" lIns="0" tIns="0" rIns="0" bIns="0" rtlCol="0"/>
          <a:lstStyle/>
          <a:p>
            <a:endParaRPr/>
          </a:p>
        </p:txBody>
      </p:sp>
      <p:sp>
        <p:nvSpPr>
          <p:cNvPr id="36" name="object 36"/>
          <p:cNvSpPr/>
          <p:nvPr/>
        </p:nvSpPr>
        <p:spPr>
          <a:xfrm>
            <a:off x="3092267" y="7333377"/>
            <a:ext cx="60325" cy="338455"/>
          </a:xfrm>
          <a:custGeom>
            <a:avLst/>
            <a:gdLst/>
            <a:ahLst/>
            <a:cxnLst/>
            <a:rect l="l" t="t" r="r" b="b"/>
            <a:pathLst>
              <a:path w="60325" h="338454">
                <a:moveTo>
                  <a:pt x="60198" y="338442"/>
                </a:moveTo>
                <a:lnTo>
                  <a:pt x="58483" y="325678"/>
                </a:lnTo>
                <a:lnTo>
                  <a:pt x="53505" y="287566"/>
                </a:lnTo>
                <a:lnTo>
                  <a:pt x="48526" y="250507"/>
                </a:lnTo>
                <a:lnTo>
                  <a:pt x="42494" y="212382"/>
                </a:lnTo>
                <a:lnTo>
                  <a:pt x="35394" y="175298"/>
                </a:lnTo>
                <a:lnTo>
                  <a:pt x="29349" y="138239"/>
                </a:lnTo>
                <a:lnTo>
                  <a:pt x="22250" y="101155"/>
                </a:lnTo>
                <a:lnTo>
                  <a:pt x="14097" y="64071"/>
                </a:lnTo>
                <a:lnTo>
                  <a:pt x="5943" y="26974"/>
                </a:lnTo>
                <a:lnTo>
                  <a:pt x="0" y="0"/>
                </a:lnTo>
              </a:path>
            </a:pathLst>
          </a:custGeom>
          <a:ln w="8509">
            <a:solidFill>
              <a:srgbClr val="010202"/>
            </a:solidFill>
            <a:prstDash val="lgDashDot"/>
          </a:ln>
        </p:spPr>
        <p:txBody>
          <a:bodyPr wrap="square" lIns="0" tIns="0" rIns="0" bIns="0" rtlCol="0"/>
          <a:lstStyle/>
          <a:p>
            <a:endParaRPr/>
          </a:p>
        </p:txBody>
      </p:sp>
      <p:sp>
        <p:nvSpPr>
          <p:cNvPr id="37" name="object 37"/>
          <p:cNvSpPr/>
          <p:nvPr/>
        </p:nvSpPr>
        <p:spPr>
          <a:xfrm>
            <a:off x="3040800" y="7139896"/>
            <a:ext cx="50165" cy="185420"/>
          </a:xfrm>
          <a:custGeom>
            <a:avLst/>
            <a:gdLst/>
            <a:ahLst/>
            <a:cxnLst/>
            <a:rect l="l" t="t" r="r" b="b"/>
            <a:pathLst>
              <a:path w="50164" h="185420">
                <a:moveTo>
                  <a:pt x="49580" y="184861"/>
                </a:moveTo>
                <a:lnTo>
                  <a:pt x="40043" y="146278"/>
                </a:lnTo>
                <a:lnTo>
                  <a:pt x="30822" y="109194"/>
                </a:lnTo>
                <a:lnTo>
                  <a:pt x="11328" y="36042"/>
                </a:lnTo>
                <a:lnTo>
                  <a:pt x="0" y="0"/>
                </a:lnTo>
              </a:path>
            </a:pathLst>
          </a:custGeom>
          <a:ln w="8509">
            <a:solidFill>
              <a:srgbClr val="010202"/>
            </a:solidFill>
          </a:ln>
        </p:spPr>
        <p:txBody>
          <a:bodyPr wrap="square" lIns="0" tIns="0" rIns="0" bIns="0" rtlCol="0"/>
          <a:lstStyle/>
          <a:p>
            <a:endParaRPr/>
          </a:p>
        </p:txBody>
      </p:sp>
      <p:sp>
        <p:nvSpPr>
          <p:cNvPr id="38" name="object 38"/>
          <p:cNvSpPr/>
          <p:nvPr/>
        </p:nvSpPr>
        <p:spPr>
          <a:xfrm>
            <a:off x="2751548" y="6435221"/>
            <a:ext cx="79375" cy="158750"/>
          </a:xfrm>
          <a:custGeom>
            <a:avLst/>
            <a:gdLst/>
            <a:ahLst/>
            <a:cxnLst/>
            <a:rect l="l" t="t" r="r" b="b"/>
            <a:pathLst>
              <a:path w="79375" h="158750">
                <a:moveTo>
                  <a:pt x="79070" y="158241"/>
                </a:moveTo>
                <a:lnTo>
                  <a:pt x="0" y="0"/>
                </a:lnTo>
              </a:path>
            </a:pathLst>
          </a:custGeom>
          <a:ln w="8509">
            <a:solidFill>
              <a:srgbClr val="010202"/>
            </a:solidFill>
            <a:prstDash val="lgDash"/>
          </a:ln>
        </p:spPr>
        <p:txBody>
          <a:bodyPr wrap="square" lIns="0" tIns="0" rIns="0" bIns="0" rtlCol="0"/>
          <a:lstStyle/>
          <a:p>
            <a:endParaRPr/>
          </a:p>
        </p:txBody>
      </p:sp>
      <p:sp>
        <p:nvSpPr>
          <p:cNvPr id="39" name="object 39"/>
          <p:cNvSpPr/>
          <p:nvPr/>
        </p:nvSpPr>
        <p:spPr>
          <a:xfrm>
            <a:off x="2942945" y="6847058"/>
            <a:ext cx="64135" cy="180975"/>
          </a:xfrm>
          <a:custGeom>
            <a:avLst/>
            <a:gdLst/>
            <a:ahLst/>
            <a:cxnLst/>
            <a:rect l="l" t="t" r="r" b="b"/>
            <a:pathLst>
              <a:path w="64135" h="180975">
                <a:moveTo>
                  <a:pt x="63881" y="180441"/>
                </a:moveTo>
                <a:lnTo>
                  <a:pt x="52527" y="146494"/>
                </a:lnTo>
                <a:lnTo>
                  <a:pt x="41173" y="111505"/>
                </a:lnTo>
                <a:lnTo>
                  <a:pt x="28778" y="77558"/>
                </a:lnTo>
                <a:lnTo>
                  <a:pt x="16357" y="43611"/>
                </a:lnTo>
                <a:lnTo>
                  <a:pt x="3949" y="9664"/>
                </a:lnTo>
                <a:lnTo>
                  <a:pt x="0" y="0"/>
                </a:lnTo>
              </a:path>
            </a:pathLst>
          </a:custGeom>
          <a:ln w="8509">
            <a:solidFill>
              <a:srgbClr val="010202"/>
            </a:solidFill>
          </a:ln>
        </p:spPr>
        <p:txBody>
          <a:bodyPr wrap="square" lIns="0" tIns="0" rIns="0" bIns="0" rtlCol="0"/>
          <a:lstStyle/>
          <a:p>
            <a:endParaRPr/>
          </a:p>
        </p:txBody>
      </p:sp>
      <p:sp>
        <p:nvSpPr>
          <p:cNvPr id="40" name="object 40"/>
          <p:cNvSpPr/>
          <p:nvPr/>
        </p:nvSpPr>
        <p:spPr>
          <a:xfrm>
            <a:off x="2913975" y="6775288"/>
            <a:ext cx="22860" cy="55880"/>
          </a:xfrm>
          <a:custGeom>
            <a:avLst/>
            <a:gdLst/>
            <a:ahLst/>
            <a:cxnLst/>
            <a:rect l="l" t="t" r="r" b="b"/>
            <a:pathLst>
              <a:path w="22860" h="55879">
                <a:moveTo>
                  <a:pt x="22440" y="55854"/>
                </a:moveTo>
                <a:lnTo>
                  <a:pt x="19443" y="48539"/>
                </a:lnTo>
                <a:lnTo>
                  <a:pt x="5981" y="14579"/>
                </a:lnTo>
                <a:lnTo>
                  <a:pt x="0" y="0"/>
                </a:lnTo>
              </a:path>
            </a:pathLst>
          </a:custGeom>
          <a:ln w="8509">
            <a:solidFill>
              <a:srgbClr val="010202"/>
            </a:solidFill>
            <a:prstDash val="sysDot"/>
          </a:ln>
        </p:spPr>
        <p:txBody>
          <a:bodyPr wrap="square" lIns="0" tIns="0" rIns="0" bIns="0" rtlCol="0"/>
          <a:lstStyle/>
          <a:p>
            <a:endParaRPr/>
          </a:p>
        </p:txBody>
      </p:sp>
      <p:sp>
        <p:nvSpPr>
          <p:cNvPr id="41" name="object 41"/>
          <p:cNvSpPr/>
          <p:nvPr/>
        </p:nvSpPr>
        <p:spPr>
          <a:xfrm>
            <a:off x="2830614" y="6593468"/>
            <a:ext cx="80645" cy="173990"/>
          </a:xfrm>
          <a:custGeom>
            <a:avLst/>
            <a:gdLst/>
            <a:ahLst/>
            <a:cxnLst/>
            <a:rect l="l" t="t" r="r" b="b"/>
            <a:pathLst>
              <a:path w="80644" h="173990">
                <a:moveTo>
                  <a:pt x="80098" y="173850"/>
                </a:moveTo>
                <a:lnTo>
                  <a:pt x="75857" y="163499"/>
                </a:lnTo>
                <a:lnTo>
                  <a:pt x="61328" y="130594"/>
                </a:lnTo>
                <a:lnTo>
                  <a:pt x="45732" y="97675"/>
                </a:lnTo>
                <a:lnTo>
                  <a:pt x="31203" y="64770"/>
                </a:lnTo>
                <a:lnTo>
                  <a:pt x="15608" y="31851"/>
                </a:lnTo>
                <a:lnTo>
                  <a:pt x="0" y="0"/>
                </a:lnTo>
              </a:path>
            </a:pathLst>
          </a:custGeom>
          <a:ln w="8509">
            <a:solidFill>
              <a:srgbClr val="010202"/>
            </a:solidFill>
          </a:ln>
        </p:spPr>
        <p:txBody>
          <a:bodyPr wrap="square" lIns="0" tIns="0" rIns="0" bIns="0" rtlCol="0"/>
          <a:lstStyle/>
          <a:p>
            <a:endParaRPr/>
          </a:p>
        </p:txBody>
      </p:sp>
      <p:sp>
        <p:nvSpPr>
          <p:cNvPr id="42" name="object 42"/>
          <p:cNvSpPr/>
          <p:nvPr/>
        </p:nvSpPr>
        <p:spPr>
          <a:xfrm>
            <a:off x="1526152" y="2925282"/>
            <a:ext cx="8890" cy="190500"/>
          </a:xfrm>
          <a:custGeom>
            <a:avLst/>
            <a:gdLst/>
            <a:ahLst/>
            <a:cxnLst/>
            <a:rect l="l" t="t" r="r" b="b"/>
            <a:pathLst>
              <a:path w="8890" h="190500">
                <a:moveTo>
                  <a:pt x="8420" y="0"/>
                </a:moveTo>
                <a:lnTo>
                  <a:pt x="4978" y="33820"/>
                </a:lnTo>
                <a:lnTo>
                  <a:pt x="1269" y="70332"/>
                </a:lnTo>
                <a:lnTo>
                  <a:pt x="6591" y="103720"/>
                </a:lnTo>
                <a:lnTo>
                  <a:pt x="4190" y="137553"/>
                </a:lnTo>
                <a:lnTo>
                  <a:pt x="749" y="171373"/>
                </a:lnTo>
                <a:lnTo>
                  <a:pt x="0" y="190398"/>
                </a:lnTo>
              </a:path>
            </a:pathLst>
          </a:custGeom>
          <a:ln w="8509">
            <a:solidFill>
              <a:srgbClr val="010202"/>
            </a:solidFill>
          </a:ln>
        </p:spPr>
        <p:txBody>
          <a:bodyPr wrap="square" lIns="0" tIns="0" rIns="0" bIns="0" rtlCol="0"/>
          <a:lstStyle/>
          <a:p>
            <a:endParaRPr/>
          </a:p>
        </p:txBody>
      </p:sp>
      <p:sp>
        <p:nvSpPr>
          <p:cNvPr id="43" name="object 43"/>
          <p:cNvSpPr/>
          <p:nvPr/>
        </p:nvSpPr>
        <p:spPr>
          <a:xfrm>
            <a:off x="1520365" y="3145097"/>
            <a:ext cx="4445" cy="103505"/>
          </a:xfrm>
          <a:custGeom>
            <a:avLst/>
            <a:gdLst/>
            <a:ahLst/>
            <a:cxnLst/>
            <a:rect l="l" t="t" r="r" b="b"/>
            <a:pathLst>
              <a:path w="4444" h="103505">
                <a:moveTo>
                  <a:pt x="4165" y="0"/>
                </a:moveTo>
                <a:lnTo>
                  <a:pt x="2806" y="19227"/>
                </a:lnTo>
                <a:lnTo>
                  <a:pt x="1473" y="53047"/>
                </a:lnTo>
                <a:lnTo>
                  <a:pt x="127" y="87947"/>
                </a:lnTo>
                <a:lnTo>
                  <a:pt x="0" y="103047"/>
                </a:lnTo>
              </a:path>
            </a:pathLst>
          </a:custGeom>
          <a:ln w="8509">
            <a:solidFill>
              <a:srgbClr val="010202"/>
            </a:solidFill>
            <a:prstDash val="dash"/>
          </a:ln>
        </p:spPr>
        <p:txBody>
          <a:bodyPr wrap="square" lIns="0" tIns="0" rIns="0" bIns="0" rtlCol="0"/>
          <a:lstStyle/>
          <a:p>
            <a:endParaRPr/>
          </a:p>
        </p:txBody>
      </p:sp>
      <p:sp>
        <p:nvSpPr>
          <p:cNvPr id="44" name="object 44"/>
          <p:cNvSpPr/>
          <p:nvPr/>
        </p:nvSpPr>
        <p:spPr>
          <a:xfrm>
            <a:off x="1519944" y="3262872"/>
            <a:ext cx="227329" cy="1128395"/>
          </a:xfrm>
          <a:custGeom>
            <a:avLst/>
            <a:gdLst/>
            <a:ahLst/>
            <a:cxnLst/>
            <a:rect l="l" t="t" r="r" b="b"/>
            <a:pathLst>
              <a:path w="227330" h="1128395">
                <a:moveTo>
                  <a:pt x="304" y="0"/>
                </a:moveTo>
                <a:lnTo>
                  <a:pt x="266" y="4013"/>
                </a:lnTo>
                <a:lnTo>
                  <a:pt x="0" y="37858"/>
                </a:lnTo>
                <a:lnTo>
                  <a:pt x="774" y="71716"/>
                </a:lnTo>
                <a:lnTo>
                  <a:pt x="495" y="105549"/>
                </a:lnTo>
                <a:lnTo>
                  <a:pt x="2324" y="139420"/>
                </a:lnTo>
                <a:lnTo>
                  <a:pt x="3111" y="173266"/>
                </a:lnTo>
                <a:lnTo>
                  <a:pt x="4953" y="207124"/>
                </a:lnTo>
                <a:lnTo>
                  <a:pt x="7848" y="240995"/>
                </a:lnTo>
                <a:lnTo>
                  <a:pt x="9677" y="274853"/>
                </a:lnTo>
                <a:lnTo>
                  <a:pt x="16535" y="342607"/>
                </a:lnTo>
                <a:lnTo>
                  <a:pt x="24434" y="410362"/>
                </a:lnTo>
                <a:lnTo>
                  <a:pt x="34455" y="478142"/>
                </a:lnTo>
                <a:lnTo>
                  <a:pt x="45542" y="544868"/>
                </a:lnTo>
                <a:lnTo>
                  <a:pt x="41135" y="572312"/>
                </a:lnTo>
                <a:lnTo>
                  <a:pt x="45288" y="613689"/>
                </a:lnTo>
                <a:lnTo>
                  <a:pt x="63842" y="688416"/>
                </a:lnTo>
                <a:lnTo>
                  <a:pt x="82308" y="751408"/>
                </a:lnTo>
                <a:lnTo>
                  <a:pt x="101320" y="810348"/>
                </a:lnTo>
                <a:lnTo>
                  <a:pt x="116065" y="842644"/>
                </a:lnTo>
                <a:lnTo>
                  <a:pt x="125310" y="875512"/>
                </a:lnTo>
                <a:lnTo>
                  <a:pt x="135623" y="907326"/>
                </a:lnTo>
                <a:lnTo>
                  <a:pt x="146977" y="940206"/>
                </a:lnTo>
                <a:lnTo>
                  <a:pt x="157289" y="972019"/>
                </a:lnTo>
                <a:lnTo>
                  <a:pt x="176898" y="1009637"/>
                </a:lnTo>
                <a:lnTo>
                  <a:pt x="181305" y="1020292"/>
                </a:lnTo>
                <a:lnTo>
                  <a:pt x="200723" y="1066495"/>
                </a:lnTo>
                <a:lnTo>
                  <a:pt x="209804" y="1087716"/>
                </a:lnTo>
                <a:lnTo>
                  <a:pt x="223418" y="1119162"/>
                </a:lnTo>
                <a:lnTo>
                  <a:pt x="227291" y="1128001"/>
                </a:lnTo>
              </a:path>
            </a:pathLst>
          </a:custGeom>
          <a:ln w="8509">
            <a:solidFill>
              <a:srgbClr val="010202"/>
            </a:solidFill>
            <a:prstDash val="lgDashDot"/>
          </a:ln>
        </p:spPr>
        <p:txBody>
          <a:bodyPr wrap="square" lIns="0" tIns="0" rIns="0" bIns="0" rtlCol="0"/>
          <a:lstStyle/>
          <a:p>
            <a:endParaRPr/>
          </a:p>
        </p:txBody>
      </p:sp>
      <p:sp>
        <p:nvSpPr>
          <p:cNvPr id="45" name="object 45"/>
          <p:cNvSpPr/>
          <p:nvPr/>
        </p:nvSpPr>
        <p:spPr>
          <a:xfrm>
            <a:off x="1748894" y="4400105"/>
            <a:ext cx="87452" cy="18293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1535760" y="2581033"/>
            <a:ext cx="55880" cy="314960"/>
          </a:xfrm>
          <a:custGeom>
            <a:avLst/>
            <a:gdLst/>
            <a:ahLst/>
            <a:cxnLst/>
            <a:rect l="l" t="t" r="r" b="b"/>
            <a:pathLst>
              <a:path w="55880" h="314960">
                <a:moveTo>
                  <a:pt x="0" y="314350"/>
                </a:moveTo>
                <a:lnTo>
                  <a:pt x="55638" y="0"/>
                </a:lnTo>
              </a:path>
            </a:pathLst>
          </a:custGeom>
          <a:ln w="8509">
            <a:solidFill>
              <a:srgbClr val="010202"/>
            </a:solidFill>
            <a:prstDash val="lgDash"/>
          </a:ln>
        </p:spPr>
        <p:txBody>
          <a:bodyPr wrap="square" lIns="0" tIns="0" rIns="0" bIns="0" rtlCol="0"/>
          <a:lstStyle/>
          <a:p>
            <a:endParaRPr/>
          </a:p>
        </p:txBody>
      </p:sp>
      <p:sp>
        <p:nvSpPr>
          <p:cNvPr id="47" name="object 47"/>
          <p:cNvSpPr/>
          <p:nvPr/>
        </p:nvSpPr>
        <p:spPr>
          <a:xfrm>
            <a:off x="2747364" y="7738235"/>
            <a:ext cx="19050" cy="189230"/>
          </a:xfrm>
          <a:custGeom>
            <a:avLst/>
            <a:gdLst/>
            <a:ahLst/>
            <a:cxnLst/>
            <a:rect l="l" t="t" r="r" b="b"/>
            <a:pathLst>
              <a:path w="19050" h="189229">
                <a:moveTo>
                  <a:pt x="11671" y="188785"/>
                </a:moveTo>
                <a:lnTo>
                  <a:pt x="18491" y="175742"/>
                </a:lnTo>
                <a:lnTo>
                  <a:pt x="15633" y="138696"/>
                </a:lnTo>
                <a:lnTo>
                  <a:pt x="11709" y="101650"/>
                </a:lnTo>
                <a:lnTo>
                  <a:pt x="7759" y="65646"/>
                </a:lnTo>
                <a:lnTo>
                  <a:pt x="3848" y="28600"/>
                </a:lnTo>
                <a:lnTo>
                  <a:pt x="0" y="0"/>
                </a:lnTo>
              </a:path>
            </a:pathLst>
          </a:custGeom>
          <a:ln w="8509">
            <a:solidFill>
              <a:srgbClr val="010202"/>
            </a:solidFill>
          </a:ln>
        </p:spPr>
        <p:txBody>
          <a:bodyPr wrap="square" lIns="0" tIns="0" rIns="0" bIns="0" rtlCol="0"/>
          <a:lstStyle/>
          <a:p>
            <a:endParaRPr/>
          </a:p>
        </p:txBody>
      </p:sp>
      <p:sp>
        <p:nvSpPr>
          <p:cNvPr id="48" name="object 48"/>
          <p:cNvSpPr/>
          <p:nvPr/>
        </p:nvSpPr>
        <p:spPr>
          <a:xfrm>
            <a:off x="2724651" y="7593147"/>
            <a:ext cx="18415" cy="113030"/>
          </a:xfrm>
          <a:custGeom>
            <a:avLst/>
            <a:gdLst/>
            <a:ahLst/>
            <a:cxnLst/>
            <a:rect l="l" t="t" r="r" b="b"/>
            <a:pathLst>
              <a:path w="18414" h="113029">
                <a:moveTo>
                  <a:pt x="18262" y="112763"/>
                </a:moveTo>
                <a:lnTo>
                  <a:pt x="16573" y="100634"/>
                </a:lnTo>
                <a:lnTo>
                  <a:pt x="10540" y="63563"/>
                </a:lnTo>
                <a:lnTo>
                  <a:pt x="4483" y="27546"/>
                </a:lnTo>
                <a:lnTo>
                  <a:pt x="0" y="0"/>
                </a:lnTo>
              </a:path>
            </a:pathLst>
          </a:custGeom>
          <a:ln w="8509">
            <a:solidFill>
              <a:srgbClr val="010202"/>
            </a:solidFill>
            <a:prstDash val="dash"/>
          </a:ln>
        </p:spPr>
        <p:txBody>
          <a:bodyPr wrap="square" lIns="0" tIns="0" rIns="0" bIns="0" rtlCol="0"/>
          <a:lstStyle/>
          <a:p>
            <a:endParaRPr/>
          </a:p>
        </p:txBody>
      </p:sp>
      <p:sp>
        <p:nvSpPr>
          <p:cNvPr id="49" name="object 49"/>
          <p:cNvSpPr/>
          <p:nvPr/>
        </p:nvSpPr>
        <p:spPr>
          <a:xfrm>
            <a:off x="2546319" y="6966379"/>
            <a:ext cx="175895" cy="610870"/>
          </a:xfrm>
          <a:custGeom>
            <a:avLst/>
            <a:gdLst/>
            <a:ahLst/>
            <a:cxnLst/>
            <a:rect l="l" t="t" r="r" b="b"/>
            <a:pathLst>
              <a:path w="175894" h="610870">
                <a:moveTo>
                  <a:pt x="175488" y="610704"/>
                </a:moveTo>
                <a:lnTo>
                  <a:pt x="169672" y="581228"/>
                </a:lnTo>
                <a:lnTo>
                  <a:pt x="162560" y="545211"/>
                </a:lnTo>
                <a:lnTo>
                  <a:pt x="154406" y="509181"/>
                </a:lnTo>
                <a:lnTo>
                  <a:pt x="146240" y="472097"/>
                </a:lnTo>
                <a:lnTo>
                  <a:pt x="138087" y="436067"/>
                </a:lnTo>
                <a:lnTo>
                  <a:pt x="128854" y="401091"/>
                </a:lnTo>
                <a:lnTo>
                  <a:pt x="119621" y="365048"/>
                </a:lnTo>
                <a:lnTo>
                  <a:pt x="110413" y="329018"/>
                </a:lnTo>
                <a:lnTo>
                  <a:pt x="100126" y="294030"/>
                </a:lnTo>
                <a:lnTo>
                  <a:pt x="89839" y="257987"/>
                </a:lnTo>
                <a:lnTo>
                  <a:pt x="78498" y="222986"/>
                </a:lnTo>
                <a:lnTo>
                  <a:pt x="68211" y="186944"/>
                </a:lnTo>
                <a:lnTo>
                  <a:pt x="55816" y="151930"/>
                </a:lnTo>
                <a:lnTo>
                  <a:pt x="44462" y="116941"/>
                </a:lnTo>
                <a:lnTo>
                  <a:pt x="32054" y="82994"/>
                </a:lnTo>
                <a:lnTo>
                  <a:pt x="18605" y="47980"/>
                </a:lnTo>
                <a:lnTo>
                  <a:pt x="5143" y="12966"/>
                </a:lnTo>
                <a:lnTo>
                  <a:pt x="0" y="0"/>
                </a:lnTo>
              </a:path>
            </a:pathLst>
          </a:custGeom>
          <a:ln w="8509">
            <a:solidFill>
              <a:srgbClr val="010202"/>
            </a:solidFill>
            <a:prstDash val="lgDashDot"/>
          </a:ln>
        </p:spPr>
        <p:txBody>
          <a:bodyPr wrap="square" lIns="0" tIns="0" rIns="0" bIns="0" rtlCol="0"/>
          <a:lstStyle/>
          <a:p>
            <a:endParaRPr/>
          </a:p>
        </p:txBody>
      </p:sp>
      <p:sp>
        <p:nvSpPr>
          <p:cNvPr id="50" name="object 50"/>
          <p:cNvSpPr/>
          <p:nvPr/>
        </p:nvSpPr>
        <p:spPr>
          <a:xfrm>
            <a:off x="2460052" y="6771307"/>
            <a:ext cx="84505" cy="184162"/>
          </a:xfrm>
          <a:prstGeom prst="rect">
            <a:avLst/>
          </a:prstGeom>
          <a:blipFill>
            <a:blip r:embed="rId4" cstate="print"/>
            <a:stretch>
              <a:fillRect/>
            </a:stretch>
          </a:blipFill>
        </p:spPr>
        <p:txBody>
          <a:bodyPr wrap="square" lIns="0" tIns="0" rIns="0" bIns="0" rtlCol="0"/>
          <a:lstStyle/>
          <a:p>
            <a:endParaRPr/>
          </a:p>
        </p:txBody>
      </p:sp>
      <p:sp>
        <p:nvSpPr>
          <p:cNvPr id="51" name="object 51"/>
          <p:cNvSpPr/>
          <p:nvPr/>
        </p:nvSpPr>
        <p:spPr>
          <a:xfrm>
            <a:off x="1328629" y="4480134"/>
            <a:ext cx="132825" cy="286052"/>
          </a:xfrm>
          <a:prstGeom prst="rect">
            <a:avLst/>
          </a:prstGeom>
          <a:blipFill>
            <a:blip r:embed="rId5" cstate="print"/>
            <a:stretch>
              <a:fillRect/>
            </a:stretch>
          </a:blipFill>
        </p:spPr>
        <p:txBody>
          <a:bodyPr wrap="square" lIns="0" tIns="0" rIns="0" bIns="0" rtlCol="0"/>
          <a:lstStyle/>
          <a:p>
            <a:endParaRPr/>
          </a:p>
        </p:txBody>
      </p:sp>
      <p:sp>
        <p:nvSpPr>
          <p:cNvPr id="52" name="object 52"/>
          <p:cNvSpPr/>
          <p:nvPr/>
        </p:nvSpPr>
        <p:spPr>
          <a:xfrm>
            <a:off x="1110896" y="2794513"/>
            <a:ext cx="212090" cy="1662430"/>
          </a:xfrm>
          <a:custGeom>
            <a:avLst/>
            <a:gdLst/>
            <a:ahLst/>
            <a:cxnLst/>
            <a:rect l="l" t="t" r="r" b="b"/>
            <a:pathLst>
              <a:path w="212090" h="1662429">
                <a:moveTo>
                  <a:pt x="212039" y="1662353"/>
                </a:moveTo>
                <a:lnTo>
                  <a:pt x="199961" y="1630934"/>
                </a:lnTo>
                <a:lnTo>
                  <a:pt x="187553" y="1596986"/>
                </a:lnTo>
                <a:lnTo>
                  <a:pt x="176212" y="1561985"/>
                </a:lnTo>
                <a:lnTo>
                  <a:pt x="164858" y="1526997"/>
                </a:lnTo>
                <a:lnTo>
                  <a:pt x="153517" y="1491996"/>
                </a:lnTo>
                <a:lnTo>
                  <a:pt x="142176" y="1456994"/>
                </a:lnTo>
                <a:lnTo>
                  <a:pt x="131889" y="1422019"/>
                </a:lnTo>
                <a:lnTo>
                  <a:pt x="121602" y="1387030"/>
                </a:lnTo>
                <a:lnTo>
                  <a:pt x="112369" y="1352042"/>
                </a:lnTo>
                <a:lnTo>
                  <a:pt x="103136" y="1316012"/>
                </a:lnTo>
                <a:lnTo>
                  <a:pt x="93903" y="1281036"/>
                </a:lnTo>
                <a:lnTo>
                  <a:pt x="84696" y="1244993"/>
                </a:lnTo>
                <a:lnTo>
                  <a:pt x="77584" y="1208976"/>
                </a:lnTo>
                <a:lnTo>
                  <a:pt x="69405" y="1174000"/>
                </a:lnTo>
                <a:lnTo>
                  <a:pt x="62306" y="1137983"/>
                </a:lnTo>
                <a:lnTo>
                  <a:pt x="55206" y="1101966"/>
                </a:lnTo>
                <a:lnTo>
                  <a:pt x="49148" y="1065961"/>
                </a:lnTo>
                <a:lnTo>
                  <a:pt x="43103" y="1029944"/>
                </a:lnTo>
                <a:lnTo>
                  <a:pt x="37058" y="992873"/>
                </a:lnTo>
                <a:lnTo>
                  <a:pt x="32067" y="956868"/>
                </a:lnTo>
                <a:lnTo>
                  <a:pt x="27076" y="920877"/>
                </a:lnTo>
                <a:lnTo>
                  <a:pt x="22097" y="883818"/>
                </a:lnTo>
                <a:lnTo>
                  <a:pt x="18148" y="847826"/>
                </a:lnTo>
                <a:lnTo>
                  <a:pt x="14223" y="811822"/>
                </a:lnTo>
                <a:lnTo>
                  <a:pt x="11353" y="774776"/>
                </a:lnTo>
                <a:lnTo>
                  <a:pt x="8483" y="738797"/>
                </a:lnTo>
                <a:lnTo>
                  <a:pt x="6667" y="701763"/>
                </a:lnTo>
                <a:lnTo>
                  <a:pt x="3797" y="664730"/>
                </a:lnTo>
                <a:lnTo>
                  <a:pt x="3035" y="628764"/>
                </a:lnTo>
                <a:lnTo>
                  <a:pt x="1219" y="591718"/>
                </a:lnTo>
                <a:lnTo>
                  <a:pt x="457" y="555752"/>
                </a:lnTo>
                <a:lnTo>
                  <a:pt x="761" y="518731"/>
                </a:lnTo>
                <a:lnTo>
                  <a:pt x="0" y="481711"/>
                </a:lnTo>
                <a:lnTo>
                  <a:pt x="1358" y="445757"/>
                </a:lnTo>
                <a:lnTo>
                  <a:pt x="1663" y="408749"/>
                </a:lnTo>
                <a:lnTo>
                  <a:pt x="3022" y="371729"/>
                </a:lnTo>
                <a:lnTo>
                  <a:pt x="4381" y="335788"/>
                </a:lnTo>
                <a:lnTo>
                  <a:pt x="6794" y="298792"/>
                </a:lnTo>
                <a:lnTo>
                  <a:pt x="9207" y="261785"/>
                </a:lnTo>
                <a:lnTo>
                  <a:pt x="12687" y="225856"/>
                </a:lnTo>
                <a:lnTo>
                  <a:pt x="16154" y="188861"/>
                </a:lnTo>
                <a:lnTo>
                  <a:pt x="19621" y="152933"/>
                </a:lnTo>
                <a:lnTo>
                  <a:pt x="23101" y="115951"/>
                </a:lnTo>
                <a:lnTo>
                  <a:pt x="38849" y="0"/>
                </a:lnTo>
              </a:path>
            </a:pathLst>
          </a:custGeom>
          <a:ln w="8509">
            <a:solidFill>
              <a:srgbClr val="010202"/>
            </a:solidFill>
            <a:prstDash val="lgDashDot"/>
          </a:ln>
        </p:spPr>
        <p:txBody>
          <a:bodyPr wrap="square" lIns="0" tIns="0" rIns="0" bIns="0" rtlCol="0"/>
          <a:lstStyle/>
          <a:p>
            <a:endParaRPr/>
          </a:p>
        </p:txBody>
      </p:sp>
      <p:sp>
        <p:nvSpPr>
          <p:cNvPr id="53" name="object 53"/>
          <p:cNvSpPr/>
          <p:nvPr/>
        </p:nvSpPr>
        <p:spPr>
          <a:xfrm>
            <a:off x="945584" y="2590728"/>
            <a:ext cx="232410" cy="189865"/>
          </a:xfrm>
          <a:custGeom>
            <a:avLst/>
            <a:gdLst/>
            <a:ahLst/>
            <a:cxnLst/>
            <a:rect l="l" t="t" r="r" b="b"/>
            <a:pathLst>
              <a:path w="232409" h="189864">
                <a:moveTo>
                  <a:pt x="206082" y="189712"/>
                </a:moveTo>
                <a:lnTo>
                  <a:pt x="231863" y="0"/>
                </a:lnTo>
                <a:lnTo>
                  <a:pt x="0" y="2133"/>
                </a:lnTo>
              </a:path>
            </a:pathLst>
          </a:custGeom>
          <a:ln w="8509">
            <a:solidFill>
              <a:srgbClr val="010202"/>
            </a:solidFill>
          </a:ln>
        </p:spPr>
        <p:txBody>
          <a:bodyPr wrap="square" lIns="0" tIns="0" rIns="0" bIns="0" rtlCol="0"/>
          <a:lstStyle/>
          <a:p>
            <a:endParaRPr/>
          </a:p>
        </p:txBody>
      </p:sp>
      <p:sp>
        <p:nvSpPr>
          <p:cNvPr id="54" name="object 54"/>
          <p:cNvSpPr/>
          <p:nvPr/>
        </p:nvSpPr>
        <p:spPr>
          <a:xfrm>
            <a:off x="2377751" y="6604247"/>
            <a:ext cx="85725" cy="171450"/>
          </a:xfrm>
          <a:custGeom>
            <a:avLst/>
            <a:gdLst/>
            <a:ahLst/>
            <a:cxnLst/>
            <a:rect l="l" t="t" r="r" b="b"/>
            <a:pathLst>
              <a:path w="85725" h="171450">
                <a:moveTo>
                  <a:pt x="85496" y="171297"/>
                </a:moveTo>
                <a:lnTo>
                  <a:pt x="5753" y="11531"/>
                </a:lnTo>
                <a:lnTo>
                  <a:pt x="0" y="0"/>
                </a:lnTo>
              </a:path>
            </a:pathLst>
          </a:custGeom>
          <a:ln w="8509">
            <a:solidFill>
              <a:srgbClr val="010202"/>
            </a:solidFill>
          </a:ln>
        </p:spPr>
        <p:txBody>
          <a:bodyPr wrap="square" lIns="0" tIns="0" rIns="0" bIns="0" rtlCol="0"/>
          <a:lstStyle/>
          <a:p>
            <a:endParaRPr/>
          </a:p>
        </p:txBody>
      </p:sp>
      <p:sp>
        <p:nvSpPr>
          <p:cNvPr id="55" name="object 55"/>
          <p:cNvSpPr/>
          <p:nvPr/>
        </p:nvSpPr>
        <p:spPr>
          <a:xfrm>
            <a:off x="2320013" y="6488555"/>
            <a:ext cx="45085" cy="90170"/>
          </a:xfrm>
          <a:custGeom>
            <a:avLst/>
            <a:gdLst/>
            <a:ahLst/>
            <a:cxnLst/>
            <a:rect l="l" t="t" r="r" b="b"/>
            <a:pathLst>
              <a:path w="45085" h="90170">
                <a:moveTo>
                  <a:pt x="44907" y="89979"/>
                </a:moveTo>
                <a:lnTo>
                  <a:pt x="0" y="0"/>
                </a:lnTo>
              </a:path>
            </a:pathLst>
          </a:custGeom>
          <a:ln w="8509">
            <a:solidFill>
              <a:srgbClr val="010202"/>
            </a:solidFill>
            <a:prstDash val="dash"/>
          </a:ln>
        </p:spPr>
        <p:txBody>
          <a:bodyPr wrap="square" lIns="0" tIns="0" rIns="0" bIns="0" rtlCol="0"/>
          <a:lstStyle/>
          <a:p>
            <a:endParaRPr/>
          </a:p>
        </p:txBody>
      </p:sp>
      <p:sp>
        <p:nvSpPr>
          <p:cNvPr id="56" name="object 56"/>
          <p:cNvSpPr/>
          <p:nvPr/>
        </p:nvSpPr>
        <p:spPr>
          <a:xfrm>
            <a:off x="1550174" y="4946103"/>
            <a:ext cx="763905" cy="1529715"/>
          </a:xfrm>
          <a:custGeom>
            <a:avLst/>
            <a:gdLst/>
            <a:ahLst/>
            <a:cxnLst/>
            <a:rect l="l" t="t" r="r" b="b"/>
            <a:pathLst>
              <a:path w="763905" h="1529714">
                <a:moveTo>
                  <a:pt x="763422" y="1529600"/>
                </a:moveTo>
                <a:lnTo>
                  <a:pt x="0" y="0"/>
                </a:lnTo>
              </a:path>
            </a:pathLst>
          </a:custGeom>
          <a:ln w="8509">
            <a:solidFill>
              <a:srgbClr val="010202"/>
            </a:solidFill>
            <a:prstDash val="lgDashDot"/>
          </a:ln>
        </p:spPr>
        <p:txBody>
          <a:bodyPr wrap="square" lIns="0" tIns="0" rIns="0" bIns="0" rtlCol="0"/>
          <a:lstStyle/>
          <a:p>
            <a:endParaRPr/>
          </a:p>
        </p:txBody>
      </p:sp>
      <p:sp>
        <p:nvSpPr>
          <p:cNvPr id="57" name="object 57"/>
          <p:cNvSpPr/>
          <p:nvPr/>
        </p:nvSpPr>
        <p:spPr>
          <a:xfrm>
            <a:off x="1458258" y="4761946"/>
            <a:ext cx="85725" cy="171450"/>
          </a:xfrm>
          <a:custGeom>
            <a:avLst/>
            <a:gdLst/>
            <a:ahLst/>
            <a:cxnLst/>
            <a:rect l="l" t="t" r="r" b="b"/>
            <a:pathLst>
              <a:path w="85725" h="171450">
                <a:moveTo>
                  <a:pt x="85496" y="171297"/>
                </a:moveTo>
                <a:lnTo>
                  <a:pt x="0" y="0"/>
                </a:lnTo>
              </a:path>
            </a:pathLst>
          </a:custGeom>
          <a:ln w="8509">
            <a:solidFill>
              <a:srgbClr val="010202"/>
            </a:solidFill>
          </a:ln>
        </p:spPr>
        <p:txBody>
          <a:bodyPr wrap="square" lIns="0" tIns="0" rIns="0" bIns="0" rtlCol="0"/>
          <a:lstStyle/>
          <a:p>
            <a:endParaRPr/>
          </a:p>
        </p:txBody>
      </p:sp>
      <p:sp>
        <p:nvSpPr>
          <p:cNvPr id="58" name="object 58"/>
          <p:cNvSpPr/>
          <p:nvPr/>
        </p:nvSpPr>
        <p:spPr>
          <a:xfrm>
            <a:off x="2666574" y="6263655"/>
            <a:ext cx="85090" cy="172085"/>
          </a:xfrm>
          <a:custGeom>
            <a:avLst/>
            <a:gdLst/>
            <a:ahLst/>
            <a:cxnLst/>
            <a:rect l="l" t="t" r="r" b="b"/>
            <a:pathLst>
              <a:path w="85089" h="172085">
                <a:moveTo>
                  <a:pt x="84975" y="171564"/>
                </a:moveTo>
                <a:lnTo>
                  <a:pt x="0" y="0"/>
                </a:lnTo>
              </a:path>
            </a:pathLst>
          </a:custGeom>
          <a:ln w="8509">
            <a:solidFill>
              <a:srgbClr val="010202"/>
            </a:solidFill>
          </a:ln>
        </p:spPr>
        <p:txBody>
          <a:bodyPr wrap="square" lIns="0" tIns="0" rIns="0" bIns="0" rtlCol="0"/>
          <a:lstStyle/>
          <a:p>
            <a:endParaRPr/>
          </a:p>
        </p:txBody>
      </p:sp>
      <p:sp>
        <p:nvSpPr>
          <p:cNvPr id="59" name="object 59"/>
          <p:cNvSpPr/>
          <p:nvPr/>
        </p:nvSpPr>
        <p:spPr>
          <a:xfrm>
            <a:off x="2614686" y="6158880"/>
            <a:ext cx="40640" cy="81915"/>
          </a:xfrm>
          <a:custGeom>
            <a:avLst/>
            <a:gdLst/>
            <a:ahLst/>
            <a:cxnLst/>
            <a:rect l="l" t="t" r="r" b="b"/>
            <a:pathLst>
              <a:path w="40639" h="81914">
                <a:moveTo>
                  <a:pt x="40360" y="81495"/>
                </a:moveTo>
                <a:lnTo>
                  <a:pt x="0" y="0"/>
                </a:lnTo>
              </a:path>
            </a:pathLst>
          </a:custGeom>
          <a:ln w="8509">
            <a:solidFill>
              <a:srgbClr val="010202"/>
            </a:solidFill>
            <a:prstDash val="dash"/>
          </a:ln>
        </p:spPr>
        <p:txBody>
          <a:bodyPr wrap="square" lIns="0" tIns="0" rIns="0" bIns="0" rtlCol="0"/>
          <a:lstStyle/>
          <a:p>
            <a:endParaRPr/>
          </a:p>
        </p:txBody>
      </p:sp>
      <p:sp>
        <p:nvSpPr>
          <p:cNvPr id="60" name="object 60"/>
          <p:cNvSpPr/>
          <p:nvPr/>
        </p:nvSpPr>
        <p:spPr>
          <a:xfrm>
            <a:off x="1922830" y="4761982"/>
            <a:ext cx="686435" cy="1385570"/>
          </a:xfrm>
          <a:custGeom>
            <a:avLst/>
            <a:gdLst/>
            <a:ahLst/>
            <a:cxnLst/>
            <a:rect l="l" t="t" r="r" b="b"/>
            <a:pathLst>
              <a:path w="686435" h="1385570">
                <a:moveTo>
                  <a:pt x="686092" y="1385265"/>
                </a:moveTo>
                <a:lnTo>
                  <a:pt x="0" y="0"/>
                </a:lnTo>
              </a:path>
            </a:pathLst>
          </a:custGeom>
          <a:ln w="8509">
            <a:solidFill>
              <a:srgbClr val="010202"/>
            </a:solidFill>
            <a:prstDash val="lgDashDot"/>
          </a:ln>
        </p:spPr>
        <p:txBody>
          <a:bodyPr wrap="square" lIns="0" tIns="0" rIns="0" bIns="0" rtlCol="0"/>
          <a:lstStyle/>
          <a:p>
            <a:endParaRPr/>
          </a:p>
        </p:txBody>
      </p:sp>
      <p:sp>
        <p:nvSpPr>
          <p:cNvPr id="61" name="object 61"/>
          <p:cNvSpPr/>
          <p:nvPr/>
        </p:nvSpPr>
        <p:spPr>
          <a:xfrm>
            <a:off x="1832090" y="4578774"/>
            <a:ext cx="85090" cy="172085"/>
          </a:xfrm>
          <a:custGeom>
            <a:avLst/>
            <a:gdLst/>
            <a:ahLst/>
            <a:cxnLst/>
            <a:rect l="l" t="t" r="r" b="b"/>
            <a:pathLst>
              <a:path w="85089" h="172085">
                <a:moveTo>
                  <a:pt x="84975" y="171564"/>
                </a:moveTo>
                <a:lnTo>
                  <a:pt x="0" y="0"/>
                </a:lnTo>
              </a:path>
            </a:pathLst>
          </a:custGeom>
          <a:ln w="8509">
            <a:solidFill>
              <a:srgbClr val="010202"/>
            </a:solidFill>
          </a:ln>
        </p:spPr>
        <p:txBody>
          <a:bodyPr wrap="square" lIns="0" tIns="0" rIns="0" bIns="0" rtlCol="0"/>
          <a:lstStyle/>
          <a:p>
            <a:endParaRPr/>
          </a:p>
        </p:txBody>
      </p:sp>
      <p:sp>
        <p:nvSpPr>
          <p:cNvPr id="62" name="object 62"/>
          <p:cNvSpPr/>
          <p:nvPr/>
        </p:nvSpPr>
        <p:spPr>
          <a:xfrm>
            <a:off x="3006829" y="7027496"/>
            <a:ext cx="34290" cy="112395"/>
          </a:xfrm>
          <a:custGeom>
            <a:avLst/>
            <a:gdLst/>
            <a:ahLst/>
            <a:cxnLst/>
            <a:rect l="l" t="t" r="r" b="b"/>
            <a:pathLst>
              <a:path w="34289" h="112395">
                <a:moveTo>
                  <a:pt x="33972" y="112395"/>
                </a:moveTo>
                <a:lnTo>
                  <a:pt x="17513" y="56197"/>
                </a:lnTo>
                <a:lnTo>
                  <a:pt x="0" y="0"/>
                </a:lnTo>
              </a:path>
            </a:pathLst>
          </a:custGeom>
          <a:ln w="8509">
            <a:solidFill>
              <a:srgbClr val="010202"/>
            </a:solidFill>
            <a:prstDash val="lgDash"/>
          </a:ln>
        </p:spPr>
        <p:txBody>
          <a:bodyPr wrap="square" lIns="0" tIns="0" rIns="0" bIns="0" rtlCol="0"/>
          <a:lstStyle/>
          <a:p>
            <a:endParaRPr/>
          </a:p>
        </p:txBody>
      </p:sp>
      <p:sp>
        <p:nvSpPr>
          <p:cNvPr id="63" name="object 63"/>
          <p:cNvSpPr txBox="1"/>
          <p:nvPr/>
        </p:nvSpPr>
        <p:spPr>
          <a:xfrm>
            <a:off x="1417501" y="3118845"/>
            <a:ext cx="212090" cy="127635"/>
          </a:xfrm>
          <a:prstGeom prst="rect">
            <a:avLst/>
          </a:prstGeom>
        </p:spPr>
        <p:txBody>
          <a:bodyPr vert="horz" wrap="square" lIns="0" tIns="15240" rIns="0" bIns="0" rtlCol="0">
            <a:spAutoFit/>
          </a:bodyPr>
          <a:lstStyle/>
          <a:p>
            <a:pPr marL="12700">
              <a:lnSpc>
                <a:spcPct val="100000"/>
              </a:lnSpc>
              <a:spcBef>
                <a:spcPts val="120"/>
              </a:spcBef>
              <a:tabLst>
                <a:tab pos="198755" algn="l"/>
              </a:tabLst>
            </a:pPr>
            <a:r>
              <a:rPr sz="650" u="heavy" spc="-40" dirty="0">
                <a:solidFill>
                  <a:srgbClr val="231F20"/>
                </a:solidFill>
                <a:uFill>
                  <a:solidFill>
                    <a:srgbClr val="666766"/>
                  </a:solidFill>
                </a:uFill>
                <a:latin typeface="Arial"/>
                <a:cs typeface="Arial"/>
              </a:rPr>
              <a:t> 	</a:t>
            </a:r>
            <a:endParaRPr sz="650">
              <a:latin typeface="Arial"/>
              <a:cs typeface="Arial"/>
            </a:endParaRPr>
          </a:p>
        </p:txBody>
      </p:sp>
      <p:sp>
        <p:nvSpPr>
          <p:cNvPr id="64" name="object 64"/>
          <p:cNvSpPr/>
          <p:nvPr/>
        </p:nvSpPr>
        <p:spPr>
          <a:xfrm>
            <a:off x="1844699" y="4840650"/>
            <a:ext cx="1005840" cy="1650364"/>
          </a:xfrm>
          <a:custGeom>
            <a:avLst/>
            <a:gdLst/>
            <a:ahLst/>
            <a:cxnLst/>
            <a:rect l="l" t="t" r="r" b="b"/>
            <a:pathLst>
              <a:path w="1005839" h="1650364">
                <a:moveTo>
                  <a:pt x="1005484" y="0"/>
                </a:moveTo>
                <a:lnTo>
                  <a:pt x="0" y="0"/>
                </a:lnTo>
                <a:lnTo>
                  <a:pt x="789914" y="1601101"/>
                </a:lnTo>
                <a:lnTo>
                  <a:pt x="930414" y="1650072"/>
                </a:lnTo>
                <a:lnTo>
                  <a:pt x="947331" y="1601101"/>
                </a:lnTo>
                <a:lnTo>
                  <a:pt x="953008" y="1414919"/>
                </a:lnTo>
                <a:lnTo>
                  <a:pt x="991304" y="1414919"/>
                </a:lnTo>
                <a:lnTo>
                  <a:pt x="1005484" y="0"/>
                </a:lnTo>
                <a:close/>
              </a:path>
              <a:path w="1005839" h="1650364">
                <a:moveTo>
                  <a:pt x="991304" y="1414919"/>
                </a:moveTo>
                <a:lnTo>
                  <a:pt x="953008" y="1414919"/>
                </a:lnTo>
                <a:lnTo>
                  <a:pt x="991146" y="1430769"/>
                </a:lnTo>
                <a:lnTo>
                  <a:pt x="991304" y="1414919"/>
                </a:lnTo>
                <a:close/>
              </a:path>
            </a:pathLst>
          </a:custGeom>
          <a:solidFill>
            <a:srgbClr val="FFFFFF"/>
          </a:solidFill>
        </p:spPr>
        <p:txBody>
          <a:bodyPr wrap="square" lIns="0" tIns="0" rIns="0" bIns="0" rtlCol="0"/>
          <a:lstStyle/>
          <a:p>
            <a:endParaRPr/>
          </a:p>
        </p:txBody>
      </p:sp>
      <p:sp>
        <p:nvSpPr>
          <p:cNvPr id="65" name="object 65"/>
          <p:cNvSpPr/>
          <p:nvPr/>
        </p:nvSpPr>
        <p:spPr>
          <a:xfrm>
            <a:off x="3201720" y="6125997"/>
            <a:ext cx="401320" cy="240665"/>
          </a:xfrm>
          <a:custGeom>
            <a:avLst/>
            <a:gdLst/>
            <a:ahLst/>
            <a:cxnLst/>
            <a:rect l="l" t="t" r="r" b="b"/>
            <a:pathLst>
              <a:path w="401320" h="240664">
                <a:moveTo>
                  <a:pt x="0" y="240601"/>
                </a:moveTo>
                <a:lnTo>
                  <a:pt x="400799" y="240601"/>
                </a:lnTo>
                <a:lnTo>
                  <a:pt x="400799" y="0"/>
                </a:lnTo>
                <a:lnTo>
                  <a:pt x="0" y="0"/>
                </a:lnTo>
                <a:lnTo>
                  <a:pt x="0" y="240601"/>
                </a:lnTo>
                <a:close/>
              </a:path>
            </a:pathLst>
          </a:custGeom>
          <a:solidFill>
            <a:srgbClr val="FFFFFF"/>
          </a:solidFill>
        </p:spPr>
        <p:txBody>
          <a:bodyPr wrap="square" lIns="0" tIns="0" rIns="0" bIns="0" rtlCol="0"/>
          <a:lstStyle/>
          <a:p>
            <a:endParaRPr/>
          </a:p>
        </p:txBody>
      </p:sp>
      <p:sp>
        <p:nvSpPr>
          <p:cNvPr id="66" name="object 66"/>
          <p:cNvSpPr/>
          <p:nvPr/>
        </p:nvSpPr>
        <p:spPr>
          <a:xfrm>
            <a:off x="3568484" y="6138545"/>
            <a:ext cx="995044" cy="93980"/>
          </a:xfrm>
          <a:custGeom>
            <a:avLst/>
            <a:gdLst/>
            <a:ahLst/>
            <a:cxnLst/>
            <a:rect l="l" t="t" r="r" b="b"/>
            <a:pathLst>
              <a:path w="995045" h="93979">
                <a:moveTo>
                  <a:pt x="0" y="93827"/>
                </a:moveTo>
                <a:lnTo>
                  <a:pt x="994498" y="93827"/>
                </a:lnTo>
                <a:lnTo>
                  <a:pt x="994498" y="0"/>
                </a:lnTo>
                <a:lnTo>
                  <a:pt x="0" y="0"/>
                </a:lnTo>
                <a:lnTo>
                  <a:pt x="0" y="93827"/>
                </a:lnTo>
                <a:close/>
              </a:path>
            </a:pathLst>
          </a:custGeom>
          <a:solidFill>
            <a:srgbClr val="FFFFFF"/>
          </a:solidFill>
        </p:spPr>
        <p:txBody>
          <a:bodyPr wrap="square" lIns="0" tIns="0" rIns="0" bIns="0" rtlCol="0"/>
          <a:lstStyle/>
          <a:p>
            <a:endParaRPr/>
          </a:p>
        </p:txBody>
      </p:sp>
      <p:sp>
        <p:nvSpPr>
          <p:cNvPr id="67" name="object 67"/>
          <p:cNvSpPr/>
          <p:nvPr/>
        </p:nvSpPr>
        <p:spPr>
          <a:xfrm>
            <a:off x="3716340" y="7129754"/>
            <a:ext cx="478790" cy="765175"/>
          </a:xfrm>
          <a:custGeom>
            <a:avLst/>
            <a:gdLst/>
            <a:ahLst/>
            <a:cxnLst/>
            <a:rect l="l" t="t" r="r" b="b"/>
            <a:pathLst>
              <a:path w="478789" h="765175">
                <a:moveTo>
                  <a:pt x="10629" y="0"/>
                </a:moveTo>
                <a:lnTo>
                  <a:pt x="0" y="764730"/>
                </a:lnTo>
                <a:lnTo>
                  <a:pt x="465861" y="764730"/>
                </a:lnTo>
                <a:lnTo>
                  <a:pt x="478624" y="18059"/>
                </a:lnTo>
                <a:lnTo>
                  <a:pt x="10629" y="0"/>
                </a:lnTo>
              </a:path>
            </a:pathLst>
          </a:custGeom>
          <a:ln w="4254">
            <a:solidFill>
              <a:srgbClr val="060807"/>
            </a:solidFill>
          </a:ln>
        </p:spPr>
        <p:txBody>
          <a:bodyPr wrap="square" lIns="0" tIns="0" rIns="0" bIns="0" rtlCol="0"/>
          <a:lstStyle/>
          <a:p>
            <a:endParaRPr/>
          </a:p>
        </p:txBody>
      </p:sp>
      <p:sp>
        <p:nvSpPr>
          <p:cNvPr id="68" name="object 68"/>
          <p:cNvSpPr/>
          <p:nvPr/>
        </p:nvSpPr>
        <p:spPr>
          <a:xfrm>
            <a:off x="4963965" y="7119094"/>
            <a:ext cx="1011555" cy="858519"/>
          </a:xfrm>
          <a:custGeom>
            <a:avLst/>
            <a:gdLst/>
            <a:ahLst/>
            <a:cxnLst/>
            <a:rect l="l" t="t" r="r" b="b"/>
            <a:pathLst>
              <a:path w="1011554" h="858520">
                <a:moveTo>
                  <a:pt x="0" y="853033"/>
                </a:moveTo>
                <a:lnTo>
                  <a:pt x="16662" y="22415"/>
                </a:lnTo>
                <a:lnTo>
                  <a:pt x="416941" y="27660"/>
                </a:lnTo>
                <a:lnTo>
                  <a:pt x="416941" y="0"/>
                </a:lnTo>
                <a:lnTo>
                  <a:pt x="629666" y="0"/>
                </a:lnTo>
                <a:lnTo>
                  <a:pt x="629666" y="129768"/>
                </a:lnTo>
                <a:lnTo>
                  <a:pt x="1011504" y="135089"/>
                </a:lnTo>
                <a:lnTo>
                  <a:pt x="1005128" y="750925"/>
                </a:lnTo>
                <a:lnTo>
                  <a:pt x="585000" y="744537"/>
                </a:lnTo>
                <a:lnTo>
                  <a:pt x="590308" y="375462"/>
                </a:lnTo>
                <a:lnTo>
                  <a:pt x="521182" y="376529"/>
                </a:lnTo>
                <a:lnTo>
                  <a:pt x="515861" y="858354"/>
                </a:lnTo>
                <a:lnTo>
                  <a:pt x="0" y="853033"/>
                </a:lnTo>
              </a:path>
            </a:pathLst>
          </a:custGeom>
          <a:ln w="4254">
            <a:solidFill>
              <a:srgbClr val="060807"/>
            </a:solidFill>
          </a:ln>
        </p:spPr>
        <p:txBody>
          <a:bodyPr wrap="square" lIns="0" tIns="0" rIns="0" bIns="0" rtlCol="0"/>
          <a:lstStyle/>
          <a:p>
            <a:endParaRPr/>
          </a:p>
        </p:txBody>
      </p:sp>
      <p:sp>
        <p:nvSpPr>
          <p:cNvPr id="69" name="object 69"/>
          <p:cNvSpPr/>
          <p:nvPr/>
        </p:nvSpPr>
        <p:spPr>
          <a:xfrm>
            <a:off x="1733165" y="2587031"/>
            <a:ext cx="1148080" cy="1463675"/>
          </a:xfrm>
          <a:custGeom>
            <a:avLst/>
            <a:gdLst/>
            <a:ahLst/>
            <a:cxnLst/>
            <a:rect l="l" t="t" r="r" b="b"/>
            <a:pathLst>
              <a:path w="1148080" h="1463675">
                <a:moveTo>
                  <a:pt x="894359" y="1375778"/>
                </a:moveTo>
                <a:lnTo>
                  <a:pt x="320001" y="1375778"/>
                </a:lnTo>
                <a:lnTo>
                  <a:pt x="758329" y="1376299"/>
                </a:lnTo>
                <a:lnTo>
                  <a:pt x="758215" y="1462265"/>
                </a:lnTo>
                <a:lnTo>
                  <a:pt x="891514" y="1463675"/>
                </a:lnTo>
                <a:lnTo>
                  <a:pt x="894359" y="1375778"/>
                </a:lnTo>
                <a:close/>
              </a:path>
              <a:path w="1148080" h="1463675">
                <a:moveTo>
                  <a:pt x="11480" y="34429"/>
                </a:moveTo>
                <a:lnTo>
                  <a:pt x="0" y="1374533"/>
                </a:lnTo>
                <a:lnTo>
                  <a:pt x="264845" y="1377188"/>
                </a:lnTo>
                <a:lnTo>
                  <a:pt x="266611" y="1414259"/>
                </a:lnTo>
                <a:lnTo>
                  <a:pt x="319582" y="1413370"/>
                </a:lnTo>
                <a:lnTo>
                  <a:pt x="320001" y="1375778"/>
                </a:lnTo>
                <a:lnTo>
                  <a:pt x="1137067" y="1375778"/>
                </a:lnTo>
                <a:lnTo>
                  <a:pt x="1147648" y="40614"/>
                </a:lnTo>
                <a:lnTo>
                  <a:pt x="823671" y="38849"/>
                </a:lnTo>
                <a:lnTo>
                  <a:pt x="267500" y="36195"/>
                </a:lnTo>
                <a:lnTo>
                  <a:pt x="11480" y="34429"/>
                </a:lnTo>
                <a:close/>
              </a:path>
              <a:path w="1148080" h="1463675">
                <a:moveTo>
                  <a:pt x="1137067" y="1375778"/>
                </a:moveTo>
                <a:lnTo>
                  <a:pt x="894359" y="1375778"/>
                </a:lnTo>
                <a:lnTo>
                  <a:pt x="1137056" y="1377188"/>
                </a:lnTo>
                <a:lnTo>
                  <a:pt x="1137067" y="1375778"/>
                </a:lnTo>
                <a:close/>
              </a:path>
              <a:path w="1148080" h="1463675">
                <a:moveTo>
                  <a:pt x="876630" y="4419"/>
                </a:moveTo>
                <a:lnTo>
                  <a:pt x="824547" y="4419"/>
                </a:lnTo>
                <a:lnTo>
                  <a:pt x="823671" y="38849"/>
                </a:lnTo>
                <a:lnTo>
                  <a:pt x="876630" y="38849"/>
                </a:lnTo>
                <a:lnTo>
                  <a:pt x="876630" y="4419"/>
                </a:lnTo>
                <a:close/>
              </a:path>
              <a:path w="1148080" h="1463675">
                <a:moveTo>
                  <a:pt x="322224" y="0"/>
                </a:moveTo>
                <a:lnTo>
                  <a:pt x="268376" y="0"/>
                </a:lnTo>
                <a:lnTo>
                  <a:pt x="267500" y="36195"/>
                </a:lnTo>
                <a:lnTo>
                  <a:pt x="323113" y="36195"/>
                </a:lnTo>
                <a:lnTo>
                  <a:pt x="322224" y="0"/>
                </a:lnTo>
                <a:close/>
              </a:path>
            </a:pathLst>
          </a:custGeom>
          <a:solidFill>
            <a:srgbClr val="BFBFBF">
              <a:alpha val="41998"/>
            </a:srgbClr>
          </a:solidFill>
        </p:spPr>
        <p:txBody>
          <a:bodyPr wrap="square" lIns="0" tIns="0" rIns="0" bIns="0" rtlCol="0"/>
          <a:lstStyle/>
          <a:p>
            <a:endParaRPr/>
          </a:p>
        </p:txBody>
      </p:sp>
      <p:sp>
        <p:nvSpPr>
          <p:cNvPr id="70" name="object 70"/>
          <p:cNvSpPr/>
          <p:nvPr/>
        </p:nvSpPr>
        <p:spPr>
          <a:xfrm>
            <a:off x="1733163" y="2587034"/>
            <a:ext cx="1148080" cy="1463675"/>
          </a:xfrm>
          <a:custGeom>
            <a:avLst/>
            <a:gdLst/>
            <a:ahLst/>
            <a:cxnLst/>
            <a:rect l="l" t="t" r="r" b="b"/>
            <a:pathLst>
              <a:path w="1148080" h="1463675">
                <a:moveTo>
                  <a:pt x="11480" y="34429"/>
                </a:moveTo>
                <a:lnTo>
                  <a:pt x="267500" y="36195"/>
                </a:lnTo>
                <a:lnTo>
                  <a:pt x="268376" y="0"/>
                </a:lnTo>
                <a:lnTo>
                  <a:pt x="322224" y="0"/>
                </a:lnTo>
                <a:lnTo>
                  <a:pt x="323113" y="36195"/>
                </a:lnTo>
                <a:lnTo>
                  <a:pt x="823658" y="38849"/>
                </a:lnTo>
                <a:lnTo>
                  <a:pt x="824547" y="4419"/>
                </a:lnTo>
                <a:lnTo>
                  <a:pt x="876630" y="4419"/>
                </a:lnTo>
                <a:lnTo>
                  <a:pt x="876630" y="38849"/>
                </a:lnTo>
                <a:lnTo>
                  <a:pt x="1147648" y="40601"/>
                </a:lnTo>
                <a:lnTo>
                  <a:pt x="1137056" y="1377188"/>
                </a:lnTo>
                <a:lnTo>
                  <a:pt x="894372" y="1375778"/>
                </a:lnTo>
                <a:lnTo>
                  <a:pt x="891527" y="1463675"/>
                </a:lnTo>
                <a:lnTo>
                  <a:pt x="758228" y="1462265"/>
                </a:lnTo>
                <a:lnTo>
                  <a:pt x="758329" y="1376299"/>
                </a:lnTo>
                <a:lnTo>
                  <a:pt x="320014" y="1375778"/>
                </a:lnTo>
                <a:lnTo>
                  <a:pt x="319582" y="1413370"/>
                </a:lnTo>
                <a:lnTo>
                  <a:pt x="266611" y="1414259"/>
                </a:lnTo>
                <a:lnTo>
                  <a:pt x="264845" y="1377188"/>
                </a:lnTo>
                <a:lnTo>
                  <a:pt x="0" y="1374533"/>
                </a:lnTo>
                <a:lnTo>
                  <a:pt x="11480" y="34429"/>
                </a:lnTo>
                <a:close/>
              </a:path>
            </a:pathLst>
          </a:custGeom>
          <a:ln w="4254">
            <a:solidFill>
              <a:srgbClr val="231F20"/>
            </a:solidFill>
          </a:ln>
        </p:spPr>
        <p:txBody>
          <a:bodyPr wrap="square" lIns="0" tIns="0" rIns="0" bIns="0" rtlCol="0"/>
          <a:lstStyle/>
          <a:p>
            <a:endParaRPr/>
          </a:p>
        </p:txBody>
      </p:sp>
      <p:sp>
        <p:nvSpPr>
          <p:cNvPr id="71" name="object 71"/>
          <p:cNvSpPr/>
          <p:nvPr/>
        </p:nvSpPr>
        <p:spPr>
          <a:xfrm>
            <a:off x="3430663" y="2682017"/>
            <a:ext cx="1325245" cy="1240790"/>
          </a:xfrm>
          <a:custGeom>
            <a:avLst/>
            <a:gdLst/>
            <a:ahLst/>
            <a:cxnLst/>
            <a:rect l="l" t="t" r="r" b="b"/>
            <a:pathLst>
              <a:path w="1325245" h="1240789">
                <a:moveTo>
                  <a:pt x="924255" y="1202499"/>
                </a:moveTo>
                <a:lnTo>
                  <a:pt x="800544" y="1202499"/>
                </a:lnTo>
                <a:lnTo>
                  <a:pt x="864704" y="1202753"/>
                </a:lnTo>
                <a:lnTo>
                  <a:pt x="864704" y="1239977"/>
                </a:lnTo>
                <a:lnTo>
                  <a:pt x="924001" y="1240231"/>
                </a:lnTo>
                <a:lnTo>
                  <a:pt x="924255" y="1202499"/>
                </a:lnTo>
                <a:close/>
              </a:path>
              <a:path w="1325245" h="1240789">
                <a:moveTo>
                  <a:pt x="1201681" y="1202499"/>
                </a:moveTo>
                <a:lnTo>
                  <a:pt x="924255" y="1202499"/>
                </a:lnTo>
                <a:lnTo>
                  <a:pt x="986624" y="1203020"/>
                </a:lnTo>
                <a:lnTo>
                  <a:pt x="986370" y="1236891"/>
                </a:lnTo>
                <a:lnTo>
                  <a:pt x="1161669" y="1237919"/>
                </a:lnTo>
                <a:lnTo>
                  <a:pt x="1201458" y="1237919"/>
                </a:lnTo>
                <a:lnTo>
                  <a:pt x="1201681" y="1202499"/>
                </a:lnTo>
                <a:close/>
              </a:path>
              <a:path w="1325245" h="1240789">
                <a:moveTo>
                  <a:pt x="1201697" y="1199934"/>
                </a:moveTo>
                <a:lnTo>
                  <a:pt x="555167" y="1199934"/>
                </a:lnTo>
                <a:lnTo>
                  <a:pt x="617016" y="1200454"/>
                </a:lnTo>
                <a:lnTo>
                  <a:pt x="616762" y="1233817"/>
                </a:lnTo>
                <a:lnTo>
                  <a:pt x="800290" y="1235100"/>
                </a:lnTo>
                <a:lnTo>
                  <a:pt x="800544" y="1202499"/>
                </a:lnTo>
                <a:lnTo>
                  <a:pt x="1201681" y="1202499"/>
                </a:lnTo>
                <a:lnTo>
                  <a:pt x="1201697" y="1199934"/>
                </a:lnTo>
                <a:close/>
              </a:path>
              <a:path w="1325245" h="1240789">
                <a:moveTo>
                  <a:pt x="1201707" y="1198397"/>
                </a:moveTo>
                <a:lnTo>
                  <a:pt x="432219" y="1198397"/>
                </a:lnTo>
                <a:lnTo>
                  <a:pt x="492798" y="1198918"/>
                </a:lnTo>
                <a:lnTo>
                  <a:pt x="492531" y="1233309"/>
                </a:lnTo>
                <a:lnTo>
                  <a:pt x="554913" y="1233817"/>
                </a:lnTo>
                <a:lnTo>
                  <a:pt x="555167" y="1199934"/>
                </a:lnTo>
                <a:lnTo>
                  <a:pt x="1201697" y="1199934"/>
                </a:lnTo>
                <a:lnTo>
                  <a:pt x="1201707" y="1198397"/>
                </a:lnTo>
                <a:close/>
              </a:path>
              <a:path w="1325245" h="1240789">
                <a:moveTo>
                  <a:pt x="1261800" y="1194549"/>
                </a:moveTo>
                <a:lnTo>
                  <a:pt x="60312" y="1194549"/>
                </a:lnTo>
                <a:lnTo>
                  <a:pt x="123952" y="1195057"/>
                </a:lnTo>
                <a:lnTo>
                  <a:pt x="123698" y="1232535"/>
                </a:lnTo>
                <a:lnTo>
                  <a:pt x="185305" y="1232789"/>
                </a:lnTo>
                <a:lnTo>
                  <a:pt x="185559" y="1196860"/>
                </a:lnTo>
                <a:lnTo>
                  <a:pt x="1261781" y="1196860"/>
                </a:lnTo>
                <a:lnTo>
                  <a:pt x="1261800" y="1194549"/>
                </a:lnTo>
                <a:close/>
              </a:path>
              <a:path w="1325245" h="1240789">
                <a:moveTo>
                  <a:pt x="1261781" y="1196860"/>
                </a:moveTo>
                <a:lnTo>
                  <a:pt x="185559" y="1196860"/>
                </a:lnTo>
                <a:lnTo>
                  <a:pt x="247688" y="1197368"/>
                </a:lnTo>
                <a:lnTo>
                  <a:pt x="247421" y="1231506"/>
                </a:lnTo>
                <a:lnTo>
                  <a:pt x="431965" y="1232789"/>
                </a:lnTo>
                <a:lnTo>
                  <a:pt x="432219" y="1198397"/>
                </a:lnTo>
                <a:lnTo>
                  <a:pt x="1201707" y="1198397"/>
                </a:lnTo>
                <a:lnTo>
                  <a:pt x="1201712" y="1197622"/>
                </a:lnTo>
                <a:lnTo>
                  <a:pt x="1261774" y="1197622"/>
                </a:lnTo>
                <a:lnTo>
                  <a:pt x="1261781" y="1196860"/>
                </a:lnTo>
                <a:close/>
              </a:path>
              <a:path w="1325245" h="1240789">
                <a:moveTo>
                  <a:pt x="1790" y="611898"/>
                </a:moveTo>
                <a:lnTo>
                  <a:pt x="0" y="1229956"/>
                </a:lnTo>
                <a:lnTo>
                  <a:pt x="60045" y="1230223"/>
                </a:lnTo>
                <a:lnTo>
                  <a:pt x="60312" y="1194549"/>
                </a:lnTo>
                <a:lnTo>
                  <a:pt x="1261800" y="1194549"/>
                </a:lnTo>
                <a:lnTo>
                  <a:pt x="1263827" y="953020"/>
                </a:lnTo>
                <a:lnTo>
                  <a:pt x="1300533" y="953020"/>
                </a:lnTo>
                <a:lnTo>
                  <a:pt x="1301813" y="820318"/>
                </a:lnTo>
                <a:lnTo>
                  <a:pt x="1265631" y="820064"/>
                </a:lnTo>
                <a:lnTo>
                  <a:pt x="1266393" y="718426"/>
                </a:lnTo>
                <a:lnTo>
                  <a:pt x="1318757" y="718426"/>
                </a:lnTo>
                <a:lnTo>
                  <a:pt x="1318779" y="715860"/>
                </a:lnTo>
                <a:lnTo>
                  <a:pt x="1142428" y="715860"/>
                </a:lnTo>
                <a:lnTo>
                  <a:pt x="580580" y="713549"/>
                </a:lnTo>
                <a:lnTo>
                  <a:pt x="306705" y="710984"/>
                </a:lnTo>
                <a:lnTo>
                  <a:pt x="307479" y="614730"/>
                </a:lnTo>
                <a:lnTo>
                  <a:pt x="187109" y="613714"/>
                </a:lnTo>
                <a:lnTo>
                  <a:pt x="187069" y="612419"/>
                </a:lnTo>
                <a:lnTo>
                  <a:pt x="58762" y="612419"/>
                </a:lnTo>
                <a:lnTo>
                  <a:pt x="1790" y="611898"/>
                </a:lnTo>
                <a:close/>
              </a:path>
              <a:path w="1325245" h="1240789">
                <a:moveTo>
                  <a:pt x="1261774" y="1197622"/>
                </a:moveTo>
                <a:lnTo>
                  <a:pt x="1201712" y="1197622"/>
                </a:lnTo>
                <a:lnTo>
                  <a:pt x="1261770" y="1198130"/>
                </a:lnTo>
                <a:lnTo>
                  <a:pt x="1261774" y="1197622"/>
                </a:lnTo>
                <a:close/>
              </a:path>
              <a:path w="1325245" h="1240789">
                <a:moveTo>
                  <a:pt x="1300533" y="953020"/>
                </a:moveTo>
                <a:lnTo>
                  <a:pt x="1263827" y="953020"/>
                </a:lnTo>
                <a:lnTo>
                  <a:pt x="1300530" y="953274"/>
                </a:lnTo>
                <a:lnTo>
                  <a:pt x="1300533" y="953020"/>
                </a:lnTo>
                <a:close/>
              </a:path>
              <a:path w="1325245" h="1240789">
                <a:moveTo>
                  <a:pt x="1318757" y="718426"/>
                </a:moveTo>
                <a:lnTo>
                  <a:pt x="1266393" y="718426"/>
                </a:lnTo>
                <a:lnTo>
                  <a:pt x="1318755" y="718680"/>
                </a:lnTo>
                <a:lnTo>
                  <a:pt x="1318757" y="718426"/>
                </a:lnTo>
                <a:close/>
              </a:path>
              <a:path w="1325245" h="1240789">
                <a:moveTo>
                  <a:pt x="1320327" y="536702"/>
                </a:moveTo>
                <a:lnTo>
                  <a:pt x="756399" y="536702"/>
                </a:lnTo>
                <a:lnTo>
                  <a:pt x="1143457" y="541578"/>
                </a:lnTo>
                <a:lnTo>
                  <a:pt x="1142428" y="715860"/>
                </a:lnTo>
                <a:lnTo>
                  <a:pt x="1318779" y="715860"/>
                </a:lnTo>
                <a:lnTo>
                  <a:pt x="1320327" y="536702"/>
                </a:lnTo>
                <a:close/>
              </a:path>
              <a:path w="1325245" h="1240789">
                <a:moveTo>
                  <a:pt x="586473" y="0"/>
                </a:moveTo>
                <a:lnTo>
                  <a:pt x="580580" y="713549"/>
                </a:lnTo>
                <a:lnTo>
                  <a:pt x="826787" y="713549"/>
                </a:lnTo>
                <a:lnTo>
                  <a:pt x="757415" y="713041"/>
                </a:lnTo>
                <a:lnTo>
                  <a:pt x="757682" y="712774"/>
                </a:lnTo>
                <a:lnTo>
                  <a:pt x="756399" y="536702"/>
                </a:lnTo>
                <a:lnTo>
                  <a:pt x="1320327" y="536702"/>
                </a:lnTo>
                <a:lnTo>
                  <a:pt x="1323930" y="119608"/>
                </a:lnTo>
                <a:lnTo>
                  <a:pt x="1150886" y="119608"/>
                </a:lnTo>
                <a:lnTo>
                  <a:pt x="758444" y="116281"/>
                </a:lnTo>
                <a:lnTo>
                  <a:pt x="759472" y="1536"/>
                </a:lnTo>
                <a:lnTo>
                  <a:pt x="586473" y="0"/>
                </a:lnTo>
                <a:close/>
              </a:path>
              <a:path w="1325245" h="1240789">
                <a:moveTo>
                  <a:pt x="207632" y="334200"/>
                </a:moveTo>
                <a:lnTo>
                  <a:pt x="39522" y="334695"/>
                </a:lnTo>
                <a:lnTo>
                  <a:pt x="39522" y="580580"/>
                </a:lnTo>
                <a:lnTo>
                  <a:pt x="57988" y="580580"/>
                </a:lnTo>
                <a:lnTo>
                  <a:pt x="58762" y="612419"/>
                </a:lnTo>
                <a:lnTo>
                  <a:pt x="187069" y="612419"/>
                </a:lnTo>
                <a:lnTo>
                  <a:pt x="186080" y="580085"/>
                </a:lnTo>
                <a:lnTo>
                  <a:pt x="206349" y="580085"/>
                </a:lnTo>
                <a:lnTo>
                  <a:pt x="207632" y="334200"/>
                </a:lnTo>
                <a:close/>
              </a:path>
              <a:path w="1325245" h="1240789">
                <a:moveTo>
                  <a:pt x="1151915" y="4114"/>
                </a:moveTo>
                <a:lnTo>
                  <a:pt x="1150886" y="119608"/>
                </a:lnTo>
                <a:lnTo>
                  <a:pt x="1323930" y="119608"/>
                </a:lnTo>
                <a:lnTo>
                  <a:pt x="1324914" y="5651"/>
                </a:lnTo>
                <a:lnTo>
                  <a:pt x="1151915" y="4114"/>
                </a:lnTo>
                <a:close/>
              </a:path>
            </a:pathLst>
          </a:custGeom>
          <a:solidFill>
            <a:srgbClr val="BFBFBF">
              <a:alpha val="41998"/>
            </a:srgbClr>
          </a:solidFill>
        </p:spPr>
        <p:txBody>
          <a:bodyPr wrap="square" lIns="0" tIns="0" rIns="0" bIns="0" rtlCol="0"/>
          <a:lstStyle/>
          <a:p>
            <a:endParaRPr/>
          </a:p>
        </p:txBody>
      </p:sp>
      <p:sp>
        <p:nvSpPr>
          <p:cNvPr id="72" name="object 72"/>
          <p:cNvSpPr/>
          <p:nvPr/>
        </p:nvSpPr>
        <p:spPr>
          <a:xfrm>
            <a:off x="4187059" y="3218714"/>
            <a:ext cx="387350" cy="179705"/>
          </a:xfrm>
          <a:custGeom>
            <a:avLst/>
            <a:gdLst/>
            <a:ahLst/>
            <a:cxnLst/>
            <a:rect l="l" t="t" r="r" b="b"/>
            <a:pathLst>
              <a:path w="387350" h="179704">
                <a:moveTo>
                  <a:pt x="386029" y="179158"/>
                </a:moveTo>
                <a:lnTo>
                  <a:pt x="1016" y="176339"/>
                </a:lnTo>
                <a:lnTo>
                  <a:pt x="1282" y="176072"/>
                </a:lnTo>
                <a:lnTo>
                  <a:pt x="0" y="0"/>
                </a:lnTo>
                <a:lnTo>
                  <a:pt x="387057" y="4876"/>
                </a:lnTo>
                <a:lnTo>
                  <a:pt x="386029" y="179158"/>
                </a:lnTo>
                <a:close/>
              </a:path>
            </a:pathLst>
          </a:custGeom>
          <a:ln w="4254">
            <a:solidFill>
              <a:srgbClr val="231F20"/>
            </a:solidFill>
          </a:ln>
        </p:spPr>
        <p:txBody>
          <a:bodyPr wrap="square" lIns="0" tIns="0" rIns="0" bIns="0" rtlCol="0"/>
          <a:lstStyle/>
          <a:p>
            <a:endParaRPr/>
          </a:p>
        </p:txBody>
      </p:sp>
      <p:sp>
        <p:nvSpPr>
          <p:cNvPr id="73" name="object 73"/>
          <p:cNvSpPr/>
          <p:nvPr/>
        </p:nvSpPr>
        <p:spPr>
          <a:xfrm>
            <a:off x="3430647" y="2682025"/>
            <a:ext cx="1325245" cy="1240790"/>
          </a:xfrm>
          <a:custGeom>
            <a:avLst/>
            <a:gdLst/>
            <a:ahLst/>
            <a:cxnLst/>
            <a:rect l="l" t="t" r="r" b="b"/>
            <a:pathLst>
              <a:path w="1325245" h="1240789">
                <a:moveTo>
                  <a:pt x="1318768" y="718667"/>
                </a:moveTo>
                <a:lnTo>
                  <a:pt x="1324927" y="5638"/>
                </a:lnTo>
                <a:lnTo>
                  <a:pt x="1151940" y="4102"/>
                </a:lnTo>
                <a:lnTo>
                  <a:pt x="1150912" y="119608"/>
                </a:lnTo>
                <a:lnTo>
                  <a:pt x="758469" y="116268"/>
                </a:lnTo>
                <a:lnTo>
                  <a:pt x="759498" y="1536"/>
                </a:lnTo>
                <a:lnTo>
                  <a:pt x="586498" y="0"/>
                </a:lnTo>
                <a:lnTo>
                  <a:pt x="580593" y="713536"/>
                </a:lnTo>
                <a:lnTo>
                  <a:pt x="306717" y="710971"/>
                </a:lnTo>
                <a:lnTo>
                  <a:pt x="307492" y="614718"/>
                </a:lnTo>
                <a:lnTo>
                  <a:pt x="187121" y="613702"/>
                </a:lnTo>
                <a:lnTo>
                  <a:pt x="186093" y="580072"/>
                </a:lnTo>
                <a:lnTo>
                  <a:pt x="206362" y="580072"/>
                </a:lnTo>
                <a:lnTo>
                  <a:pt x="207645" y="334187"/>
                </a:lnTo>
                <a:lnTo>
                  <a:pt x="39535" y="334695"/>
                </a:lnTo>
                <a:lnTo>
                  <a:pt x="39535" y="580580"/>
                </a:lnTo>
                <a:lnTo>
                  <a:pt x="58013" y="580580"/>
                </a:lnTo>
                <a:lnTo>
                  <a:pt x="58788" y="612406"/>
                </a:lnTo>
                <a:lnTo>
                  <a:pt x="1803" y="611898"/>
                </a:lnTo>
                <a:lnTo>
                  <a:pt x="0" y="1229956"/>
                </a:lnTo>
                <a:lnTo>
                  <a:pt x="60058" y="1230210"/>
                </a:lnTo>
                <a:lnTo>
                  <a:pt x="60325" y="1194536"/>
                </a:lnTo>
                <a:lnTo>
                  <a:pt x="123977" y="1195044"/>
                </a:lnTo>
                <a:lnTo>
                  <a:pt x="123723" y="1232522"/>
                </a:lnTo>
                <a:lnTo>
                  <a:pt x="185318" y="1232776"/>
                </a:lnTo>
                <a:lnTo>
                  <a:pt x="185572" y="1196847"/>
                </a:lnTo>
                <a:lnTo>
                  <a:pt x="247688" y="1197368"/>
                </a:lnTo>
                <a:lnTo>
                  <a:pt x="247434" y="1231493"/>
                </a:lnTo>
                <a:lnTo>
                  <a:pt x="431977" y="1232776"/>
                </a:lnTo>
                <a:lnTo>
                  <a:pt x="432231" y="1198384"/>
                </a:lnTo>
                <a:lnTo>
                  <a:pt x="492810" y="1198905"/>
                </a:lnTo>
                <a:lnTo>
                  <a:pt x="492556" y="1233296"/>
                </a:lnTo>
                <a:lnTo>
                  <a:pt x="554913" y="1233804"/>
                </a:lnTo>
                <a:lnTo>
                  <a:pt x="555180" y="1199921"/>
                </a:lnTo>
                <a:lnTo>
                  <a:pt x="617029" y="1200442"/>
                </a:lnTo>
                <a:lnTo>
                  <a:pt x="616775" y="1233804"/>
                </a:lnTo>
                <a:lnTo>
                  <a:pt x="800303" y="1235087"/>
                </a:lnTo>
                <a:lnTo>
                  <a:pt x="800557" y="1202499"/>
                </a:lnTo>
                <a:lnTo>
                  <a:pt x="864730" y="1202753"/>
                </a:lnTo>
                <a:lnTo>
                  <a:pt x="864730" y="1239964"/>
                </a:lnTo>
                <a:lnTo>
                  <a:pt x="924013" y="1240218"/>
                </a:lnTo>
                <a:lnTo>
                  <a:pt x="924267" y="1202499"/>
                </a:lnTo>
                <a:lnTo>
                  <a:pt x="986637" y="1203007"/>
                </a:lnTo>
                <a:lnTo>
                  <a:pt x="986383" y="1236891"/>
                </a:lnTo>
                <a:lnTo>
                  <a:pt x="1161694" y="1237919"/>
                </a:lnTo>
                <a:lnTo>
                  <a:pt x="1201470" y="1237919"/>
                </a:lnTo>
                <a:lnTo>
                  <a:pt x="1201737" y="1197622"/>
                </a:lnTo>
                <a:lnTo>
                  <a:pt x="1261783" y="1198130"/>
                </a:lnTo>
                <a:lnTo>
                  <a:pt x="1263853" y="953007"/>
                </a:lnTo>
                <a:lnTo>
                  <a:pt x="1300543" y="953261"/>
                </a:lnTo>
                <a:lnTo>
                  <a:pt x="1301826" y="820318"/>
                </a:lnTo>
                <a:lnTo>
                  <a:pt x="1265643" y="820051"/>
                </a:lnTo>
                <a:lnTo>
                  <a:pt x="1266405" y="718413"/>
                </a:lnTo>
                <a:lnTo>
                  <a:pt x="1318768" y="718667"/>
                </a:lnTo>
                <a:close/>
              </a:path>
            </a:pathLst>
          </a:custGeom>
          <a:ln w="4254">
            <a:solidFill>
              <a:srgbClr val="231F20"/>
            </a:solidFill>
          </a:ln>
        </p:spPr>
        <p:txBody>
          <a:bodyPr wrap="square" lIns="0" tIns="0" rIns="0" bIns="0" rtlCol="0"/>
          <a:lstStyle/>
          <a:p>
            <a:endParaRPr/>
          </a:p>
        </p:txBody>
      </p:sp>
      <p:sp>
        <p:nvSpPr>
          <p:cNvPr id="74" name="object 74"/>
          <p:cNvSpPr/>
          <p:nvPr/>
        </p:nvSpPr>
        <p:spPr>
          <a:xfrm>
            <a:off x="4915019" y="2833941"/>
            <a:ext cx="1462405" cy="2967355"/>
          </a:xfrm>
          <a:custGeom>
            <a:avLst/>
            <a:gdLst/>
            <a:ahLst/>
            <a:cxnLst/>
            <a:rect l="l" t="t" r="r" b="b"/>
            <a:pathLst>
              <a:path w="1462404" h="2967354">
                <a:moveTo>
                  <a:pt x="1348125" y="1095540"/>
                </a:moveTo>
                <a:lnTo>
                  <a:pt x="743851" y="1095540"/>
                </a:lnTo>
                <a:lnTo>
                  <a:pt x="877138" y="1229563"/>
                </a:lnTo>
                <a:lnTo>
                  <a:pt x="877138" y="1395475"/>
                </a:lnTo>
                <a:lnTo>
                  <a:pt x="816876" y="1395475"/>
                </a:lnTo>
                <a:lnTo>
                  <a:pt x="816876" y="1445120"/>
                </a:lnTo>
                <a:lnTo>
                  <a:pt x="689228" y="1445120"/>
                </a:lnTo>
                <a:lnTo>
                  <a:pt x="680732" y="2101011"/>
                </a:lnTo>
                <a:lnTo>
                  <a:pt x="702716" y="2103145"/>
                </a:lnTo>
                <a:lnTo>
                  <a:pt x="704126" y="2147112"/>
                </a:lnTo>
                <a:lnTo>
                  <a:pt x="803414" y="2147112"/>
                </a:lnTo>
                <a:lnTo>
                  <a:pt x="802690" y="2964675"/>
                </a:lnTo>
                <a:lnTo>
                  <a:pt x="1442288" y="2966821"/>
                </a:lnTo>
                <a:lnTo>
                  <a:pt x="1450068" y="2027986"/>
                </a:lnTo>
                <a:lnTo>
                  <a:pt x="873594" y="2027986"/>
                </a:lnTo>
                <a:lnTo>
                  <a:pt x="878560" y="1646491"/>
                </a:lnTo>
                <a:lnTo>
                  <a:pt x="1418210" y="1646491"/>
                </a:lnTo>
                <a:lnTo>
                  <a:pt x="1423149" y="1123911"/>
                </a:lnTo>
                <a:lnTo>
                  <a:pt x="1347977" y="1122489"/>
                </a:lnTo>
                <a:lnTo>
                  <a:pt x="1348125" y="1095540"/>
                </a:lnTo>
                <a:close/>
              </a:path>
              <a:path w="1462404" h="2967354">
                <a:moveTo>
                  <a:pt x="1450085" y="2025865"/>
                </a:moveTo>
                <a:lnTo>
                  <a:pt x="873594" y="2027986"/>
                </a:lnTo>
                <a:lnTo>
                  <a:pt x="1450068" y="2027986"/>
                </a:lnTo>
                <a:lnTo>
                  <a:pt x="1450085" y="2025865"/>
                </a:lnTo>
                <a:close/>
              </a:path>
              <a:path w="1462404" h="2967354">
                <a:moveTo>
                  <a:pt x="1418210" y="1646491"/>
                </a:moveTo>
                <a:lnTo>
                  <a:pt x="878560" y="1646491"/>
                </a:lnTo>
                <a:lnTo>
                  <a:pt x="1418183" y="1649336"/>
                </a:lnTo>
                <a:lnTo>
                  <a:pt x="1418210" y="1646491"/>
                </a:lnTo>
                <a:close/>
              </a:path>
              <a:path w="1462404" h="2967354">
                <a:moveTo>
                  <a:pt x="595572" y="1236649"/>
                </a:moveTo>
                <a:lnTo>
                  <a:pt x="470839" y="1236649"/>
                </a:lnTo>
                <a:lnTo>
                  <a:pt x="530402" y="1299756"/>
                </a:lnTo>
                <a:lnTo>
                  <a:pt x="595572" y="1236649"/>
                </a:lnTo>
                <a:close/>
              </a:path>
              <a:path w="1462404" h="2967354">
                <a:moveTo>
                  <a:pt x="664484" y="1148016"/>
                </a:moveTo>
                <a:lnTo>
                  <a:pt x="369442" y="1148016"/>
                </a:lnTo>
                <a:lnTo>
                  <a:pt x="460921" y="1243037"/>
                </a:lnTo>
                <a:lnTo>
                  <a:pt x="470839" y="1236649"/>
                </a:lnTo>
                <a:lnTo>
                  <a:pt x="595572" y="1236649"/>
                </a:lnTo>
                <a:lnTo>
                  <a:pt x="597776" y="1234516"/>
                </a:lnTo>
                <a:lnTo>
                  <a:pt x="602755" y="1234516"/>
                </a:lnTo>
                <a:lnTo>
                  <a:pt x="663003" y="1176375"/>
                </a:lnTo>
                <a:lnTo>
                  <a:pt x="650252" y="1161478"/>
                </a:lnTo>
                <a:lnTo>
                  <a:pt x="664484" y="1148016"/>
                </a:lnTo>
                <a:close/>
              </a:path>
              <a:path w="1462404" h="2967354">
                <a:moveTo>
                  <a:pt x="602755" y="1234516"/>
                </a:moveTo>
                <a:lnTo>
                  <a:pt x="597776" y="1234516"/>
                </a:lnTo>
                <a:lnTo>
                  <a:pt x="602018" y="1235227"/>
                </a:lnTo>
                <a:lnTo>
                  <a:pt x="602755" y="1234516"/>
                </a:lnTo>
                <a:close/>
              </a:path>
              <a:path w="1462404" h="2967354">
                <a:moveTo>
                  <a:pt x="2146" y="849490"/>
                </a:moveTo>
                <a:lnTo>
                  <a:pt x="0" y="1165021"/>
                </a:lnTo>
                <a:lnTo>
                  <a:pt x="241807" y="1168577"/>
                </a:lnTo>
                <a:lnTo>
                  <a:pt x="306323" y="1104772"/>
                </a:lnTo>
                <a:lnTo>
                  <a:pt x="710198" y="1104772"/>
                </a:lnTo>
                <a:lnTo>
                  <a:pt x="728954" y="1087031"/>
                </a:lnTo>
                <a:lnTo>
                  <a:pt x="1348172" y="1087031"/>
                </a:lnTo>
                <a:lnTo>
                  <a:pt x="1348689" y="992720"/>
                </a:lnTo>
                <a:lnTo>
                  <a:pt x="1438033" y="991298"/>
                </a:lnTo>
                <a:lnTo>
                  <a:pt x="1438033" y="917562"/>
                </a:lnTo>
                <a:lnTo>
                  <a:pt x="163804" y="917562"/>
                </a:lnTo>
                <a:lnTo>
                  <a:pt x="98564" y="850201"/>
                </a:lnTo>
                <a:lnTo>
                  <a:pt x="2146" y="849490"/>
                </a:lnTo>
                <a:close/>
              </a:path>
              <a:path w="1462404" h="2967354">
                <a:moveTo>
                  <a:pt x="710198" y="1104772"/>
                </a:moveTo>
                <a:lnTo>
                  <a:pt x="306323" y="1104772"/>
                </a:lnTo>
                <a:lnTo>
                  <a:pt x="358101" y="1158646"/>
                </a:lnTo>
                <a:lnTo>
                  <a:pt x="369442" y="1148016"/>
                </a:lnTo>
                <a:lnTo>
                  <a:pt x="664484" y="1148016"/>
                </a:lnTo>
                <a:lnTo>
                  <a:pt x="710198" y="1104772"/>
                </a:lnTo>
                <a:close/>
              </a:path>
              <a:path w="1462404" h="2967354">
                <a:moveTo>
                  <a:pt x="1348172" y="1087031"/>
                </a:moveTo>
                <a:lnTo>
                  <a:pt x="728954" y="1087031"/>
                </a:lnTo>
                <a:lnTo>
                  <a:pt x="739584" y="1098372"/>
                </a:lnTo>
                <a:lnTo>
                  <a:pt x="743851" y="1095540"/>
                </a:lnTo>
                <a:lnTo>
                  <a:pt x="1348125" y="1095540"/>
                </a:lnTo>
                <a:lnTo>
                  <a:pt x="1348172" y="1087031"/>
                </a:lnTo>
                <a:close/>
              </a:path>
              <a:path w="1462404" h="2967354">
                <a:moveTo>
                  <a:pt x="285064" y="799134"/>
                </a:moveTo>
                <a:lnTo>
                  <a:pt x="226199" y="854455"/>
                </a:lnTo>
                <a:lnTo>
                  <a:pt x="229057" y="857288"/>
                </a:lnTo>
                <a:lnTo>
                  <a:pt x="163804" y="917562"/>
                </a:lnTo>
                <a:lnTo>
                  <a:pt x="1438033" y="917562"/>
                </a:lnTo>
                <a:lnTo>
                  <a:pt x="1438033" y="911174"/>
                </a:lnTo>
                <a:lnTo>
                  <a:pt x="1446542" y="911174"/>
                </a:lnTo>
                <a:lnTo>
                  <a:pt x="1445474" y="808367"/>
                </a:lnTo>
                <a:lnTo>
                  <a:pt x="294284" y="808367"/>
                </a:lnTo>
                <a:lnTo>
                  <a:pt x="285064" y="799134"/>
                </a:lnTo>
                <a:close/>
              </a:path>
              <a:path w="1462404" h="2967354">
                <a:moveTo>
                  <a:pt x="425462" y="658037"/>
                </a:moveTo>
                <a:lnTo>
                  <a:pt x="364477" y="715467"/>
                </a:lnTo>
                <a:lnTo>
                  <a:pt x="377951" y="730364"/>
                </a:lnTo>
                <a:lnTo>
                  <a:pt x="294284" y="808367"/>
                </a:lnTo>
                <a:lnTo>
                  <a:pt x="1445474" y="808367"/>
                </a:lnTo>
                <a:lnTo>
                  <a:pt x="1445120" y="774331"/>
                </a:lnTo>
                <a:lnTo>
                  <a:pt x="1461439" y="773620"/>
                </a:lnTo>
                <a:lnTo>
                  <a:pt x="1462120" y="692073"/>
                </a:lnTo>
                <a:lnTo>
                  <a:pt x="1450085" y="692073"/>
                </a:lnTo>
                <a:lnTo>
                  <a:pt x="1450122" y="684974"/>
                </a:lnTo>
                <a:lnTo>
                  <a:pt x="494957" y="684974"/>
                </a:lnTo>
                <a:lnTo>
                  <a:pt x="478657" y="668680"/>
                </a:lnTo>
                <a:lnTo>
                  <a:pt x="436092" y="668680"/>
                </a:lnTo>
                <a:lnTo>
                  <a:pt x="425462" y="658037"/>
                </a:lnTo>
                <a:close/>
              </a:path>
              <a:path w="1462404" h="2967354">
                <a:moveTo>
                  <a:pt x="1462138" y="689952"/>
                </a:moveTo>
                <a:lnTo>
                  <a:pt x="1450085" y="692073"/>
                </a:lnTo>
                <a:lnTo>
                  <a:pt x="1462120" y="692073"/>
                </a:lnTo>
                <a:lnTo>
                  <a:pt x="1462138" y="689952"/>
                </a:lnTo>
                <a:close/>
              </a:path>
              <a:path w="1462404" h="2967354">
                <a:moveTo>
                  <a:pt x="1020381" y="424040"/>
                </a:moveTo>
                <a:lnTo>
                  <a:pt x="538213" y="424040"/>
                </a:lnTo>
                <a:lnTo>
                  <a:pt x="538213" y="446023"/>
                </a:lnTo>
                <a:lnTo>
                  <a:pt x="522615" y="446023"/>
                </a:lnTo>
                <a:lnTo>
                  <a:pt x="524027" y="538187"/>
                </a:lnTo>
                <a:lnTo>
                  <a:pt x="449567" y="607682"/>
                </a:lnTo>
                <a:lnTo>
                  <a:pt x="509130" y="672223"/>
                </a:lnTo>
                <a:lnTo>
                  <a:pt x="494957" y="684974"/>
                </a:lnTo>
                <a:lnTo>
                  <a:pt x="1450122" y="684974"/>
                </a:lnTo>
                <a:lnTo>
                  <a:pt x="1450793" y="555929"/>
                </a:lnTo>
                <a:lnTo>
                  <a:pt x="1442986" y="555929"/>
                </a:lnTo>
                <a:lnTo>
                  <a:pt x="1442323" y="475792"/>
                </a:lnTo>
                <a:lnTo>
                  <a:pt x="1150150" y="475792"/>
                </a:lnTo>
                <a:lnTo>
                  <a:pt x="1150469" y="469417"/>
                </a:lnTo>
                <a:lnTo>
                  <a:pt x="1016126" y="469417"/>
                </a:lnTo>
                <a:lnTo>
                  <a:pt x="1020255" y="446023"/>
                </a:lnTo>
                <a:lnTo>
                  <a:pt x="538213" y="446023"/>
                </a:lnTo>
                <a:lnTo>
                  <a:pt x="522604" y="445312"/>
                </a:lnTo>
                <a:lnTo>
                  <a:pt x="1020381" y="445312"/>
                </a:lnTo>
                <a:lnTo>
                  <a:pt x="1020381" y="424040"/>
                </a:lnTo>
                <a:close/>
              </a:path>
              <a:path w="1462404" h="2967354">
                <a:moveTo>
                  <a:pt x="458076" y="648106"/>
                </a:moveTo>
                <a:lnTo>
                  <a:pt x="436092" y="668680"/>
                </a:lnTo>
                <a:lnTo>
                  <a:pt x="478657" y="668680"/>
                </a:lnTo>
                <a:lnTo>
                  <a:pt x="458076" y="648106"/>
                </a:lnTo>
                <a:close/>
              </a:path>
              <a:path w="1462404" h="2967354">
                <a:moveTo>
                  <a:pt x="1450797" y="555218"/>
                </a:moveTo>
                <a:lnTo>
                  <a:pt x="1442986" y="555929"/>
                </a:lnTo>
                <a:lnTo>
                  <a:pt x="1450793" y="555929"/>
                </a:lnTo>
                <a:lnTo>
                  <a:pt x="1450797" y="555218"/>
                </a:lnTo>
                <a:close/>
              </a:path>
              <a:path w="1462404" h="2967354">
                <a:moveTo>
                  <a:pt x="1265732" y="461606"/>
                </a:moveTo>
                <a:lnTo>
                  <a:pt x="1267142" y="475094"/>
                </a:lnTo>
                <a:lnTo>
                  <a:pt x="1150150" y="475792"/>
                </a:lnTo>
                <a:lnTo>
                  <a:pt x="1442323" y="475792"/>
                </a:lnTo>
                <a:lnTo>
                  <a:pt x="1442288" y="471550"/>
                </a:lnTo>
                <a:lnTo>
                  <a:pt x="1349400" y="468706"/>
                </a:lnTo>
                <a:lnTo>
                  <a:pt x="1348689" y="462330"/>
                </a:lnTo>
                <a:lnTo>
                  <a:pt x="1265732" y="461606"/>
                </a:lnTo>
                <a:close/>
              </a:path>
              <a:path w="1462404" h="2967354">
                <a:moveTo>
                  <a:pt x="1070013" y="459485"/>
                </a:moveTo>
                <a:lnTo>
                  <a:pt x="1069314" y="466585"/>
                </a:lnTo>
                <a:lnTo>
                  <a:pt x="1016126" y="469417"/>
                </a:lnTo>
                <a:lnTo>
                  <a:pt x="1150469" y="469417"/>
                </a:lnTo>
                <a:lnTo>
                  <a:pt x="1150861" y="461606"/>
                </a:lnTo>
                <a:lnTo>
                  <a:pt x="1070013" y="459485"/>
                </a:lnTo>
                <a:close/>
              </a:path>
              <a:path w="1462404" h="2967354">
                <a:moveTo>
                  <a:pt x="989156" y="197840"/>
                </a:moveTo>
                <a:lnTo>
                  <a:pt x="485724" y="197840"/>
                </a:lnTo>
                <a:lnTo>
                  <a:pt x="486448" y="307047"/>
                </a:lnTo>
                <a:lnTo>
                  <a:pt x="472262" y="309879"/>
                </a:lnTo>
                <a:lnTo>
                  <a:pt x="470128" y="394258"/>
                </a:lnTo>
                <a:lnTo>
                  <a:pt x="483603" y="394258"/>
                </a:lnTo>
                <a:lnTo>
                  <a:pt x="485724" y="424751"/>
                </a:lnTo>
                <a:lnTo>
                  <a:pt x="538213" y="424040"/>
                </a:lnTo>
                <a:lnTo>
                  <a:pt x="1020381" y="424040"/>
                </a:lnTo>
                <a:lnTo>
                  <a:pt x="1020381" y="410565"/>
                </a:lnTo>
                <a:lnTo>
                  <a:pt x="1003363" y="394258"/>
                </a:lnTo>
                <a:lnTo>
                  <a:pt x="1004074" y="314134"/>
                </a:lnTo>
                <a:lnTo>
                  <a:pt x="988466" y="312000"/>
                </a:lnTo>
                <a:lnTo>
                  <a:pt x="989156" y="197840"/>
                </a:lnTo>
                <a:close/>
              </a:path>
              <a:path w="1462404" h="2967354">
                <a:moveTo>
                  <a:pt x="470839" y="109219"/>
                </a:moveTo>
                <a:lnTo>
                  <a:pt x="472262" y="198551"/>
                </a:lnTo>
                <a:lnTo>
                  <a:pt x="485724" y="197840"/>
                </a:lnTo>
                <a:lnTo>
                  <a:pt x="989156" y="197840"/>
                </a:lnTo>
                <a:lnTo>
                  <a:pt x="989177" y="194297"/>
                </a:lnTo>
                <a:lnTo>
                  <a:pt x="1006913" y="194297"/>
                </a:lnTo>
                <a:lnTo>
                  <a:pt x="1007617" y="116306"/>
                </a:lnTo>
                <a:lnTo>
                  <a:pt x="990599" y="114871"/>
                </a:lnTo>
                <a:lnTo>
                  <a:pt x="990271" y="110616"/>
                </a:lnTo>
                <a:lnTo>
                  <a:pt x="486448" y="110616"/>
                </a:lnTo>
                <a:lnTo>
                  <a:pt x="470839" y="109219"/>
                </a:lnTo>
                <a:close/>
              </a:path>
              <a:path w="1462404" h="2967354">
                <a:moveTo>
                  <a:pt x="1006913" y="194297"/>
                </a:moveTo>
                <a:lnTo>
                  <a:pt x="989177" y="194297"/>
                </a:lnTo>
                <a:lnTo>
                  <a:pt x="1006906" y="195008"/>
                </a:lnTo>
                <a:lnTo>
                  <a:pt x="1006913" y="194297"/>
                </a:lnTo>
                <a:close/>
              </a:path>
              <a:path w="1462404" h="2967354">
                <a:moveTo>
                  <a:pt x="645985" y="13487"/>
                </a:moveTo>
                <a:lnTo>
                  <a:pt x="562317" y="14185"/>
                </a:lnTo>
                <a:lnTo>
                  <a:pt x="561606" y="29082"/>
                </a:lnTo>
                <a:lnTo>
                  <a:pt x="531825" y="29794"/>
                </a:lnTo>
                <a:lnTo>
                  <a:pt x="534657" y="82257"/>
                </a:lnTo>
                <a:lnTo>
                  <a:pt x="487146" y="82969"/>
                </a:lnTo>
                <a:lnTo>
                  <a:pt x="486448" y="110616"/>
                </a:lnTo>
                <a:lnTo>
                  <a:pt x="990271" y="110616"/>
                </a:lnTo>
                <a:lnTo>
                  <a:pt x="988466" y="87223"/>
                </a:lnTo>
                <a:lnTo>
                  <a:pt x="943800" y="87223"/>
                </a:lnTo>
                <a:lnTo>
                  <a:pt x="943800" y="32638"/>
                </a:lnTo>
                <a:lnTo>
                  <a:pt x="916851" y="31203"/>
                </a:lnTo>
                <a:lnTo>
                  <a:pt x="836015" y="31203"/>
                </a:lnTo>
                <a:lnTo>
                  <a:pt x="809790" y="29082"/>
                </a:lnTo>
                <a:lnTo>
                  <a:pt x="667969" y="29082"/>
                </a:lnTo>
                <a:lnTo>
                  <a:pt x="645274" y="26949"/>
                </a:lnTo>
                <a:lnTo>
                  <a:pt x="645985" y="13487"/>
                </a:lnTo>
                <a:close/>
              </a:path>
              <a:path w="1462404" h="2967354">
                <a:moveTo>
                  <a:pt x="834605" y="14897"/>
                </a:moveTo>
                <a:lnTo>
                  <a:pt x="836015" y="31203"/>
                </a:lnTo>
                <a:lnTo>
                  <a:pt x="916851" y="31203"/>
                </a:lnTo>
                <a:lnTo>
                  <a:pt x="916851" y="16306"/>
                </a:lnTo>
                <a:lnTo>
                  <a:pt x="834605" y="14897"/>
                </a:lnTo>
                <a:close/>
              </a:path>
              <a:path w="1462404" h="2967354">
                <a:moveTo>
                  <a:pt x="697750" y="0"/>
                </a:moveTo>
                <a:lnTo>
                  <a:pt x="697750" y="14185"/>
                </a:lnTo>
                <a:lnTo>
                  <a:pt x="668667" y="15608"/>
                </a:lnTo>
                <a:lnTo>
                  <a:pt x="667969" y="29082"/>
                </a:lnTo>
                <a:lnTo>
                  <a:pt x="809790" y="29082"/>
                </a:lnTo>
                <a:lnTo>
                  <a:pt x="807656" y="12763"/>
                </a:lnTo>
                <a:lnTo>
                  <a:pt x="782142" y="12763"/>
                </a:lnTo>
                <a:lnTo>
                  <a:pt x="781418" y="2120"/>
                </a:lnTo>
                <a:lnTo>
                  <a:pt x="697750" y="0"/>
                </a:lnTo>
                <a:close/>
              </a:path>
            </a:pathLst>
          </a:custGeom>
          <a:solidFill>
            <a:srgbClr val="BFBFBF">
              <a:alpha val="41998"/>
            </a:srgbClr>
          </a:solidFill>
        </p:spPr>
        <p:txBody>
          <a:bodyPr wrap="square" lIns="0" tIns="0" rIns="0" bIns="0" rtlCol="0"/>
          <a:lstStyle/>
          <a:p>
            <a:endParaRPr/>
          </a:p>
        </p:txBody>
      </p:sp>
      <p:sp>
        <p:nvSpPr>
          <p:cNvPr id="75" name="object 75"/>
          <p:cNvSpPr/>
          <p:nvPr/>
        </p:nvSpPr>
        <p:spPr>
          <a:xfrm>
            <a:off x="4992486" y="5543115"/>
            <a:ext cx="415290" cy="309245"/>
          </a:xfrm>
          <a:custGeom>
            <a:avLst/>
            <a:gdLst/>
            <a:ahLst/>
            <a:cxnLst/>
            <a:rect l="l" t="t" r="r" b="b"/>
            <a:pathLst>
              <a:path w="415289" h="309245">
                <a:moveTo>
                  <a:pt x="1028" y="0"/>
                </a:moveTo>
                <a:lnTo>
                  <a:pt x="0" y="302615"/>
                </a:lnTo>
                <a:lnTo>
                  <a:pt x="408978" y="308686"/>
                </a:lnTo>
                <a:lnTo>
                  <a:pt x="415036" y="1536"/>
                </a:lnTo>
                <a:lnTo>
                  <a:pt x="1028" y="0"/>
                </a:lnTo>
                <a:close/>
              </a:path>
            </a:pathLst>
          </a:custGeom>
          <a:solidFill>
            <a:srgbClr val="BFBFBF">
              <a:alpha val="41998"/>
            </a:srgbClr>
          </a:solidFill>
        </p:spPr>
        <p:txBody>
          <a:bodyPr wrap="square" lIns="0" tIns="0" rIns="0" bIns="0" rtlCol="0"/>
          <a:lstStyle/>
          <a:p>
            <a:endParaRPr/>
          </a:p>
        </p:txBody>
      </p:sp>
      <p:sp>
        <p:nvSpPr>
          <p:cNvPr id="76" name="object 76"/>
          <p:cNvSpPr/>
          <p:nvPr/>
        </p:nvSpPr>
        <p:spPr>
          <a:xfrm>
            <a:off x="4986327" y="5014889"/>
            <a:ext cx="723900" cy="833755"/>
          </a:xfrm>
          <a:custGeom>
            <a:avLst/>
            <a:gdLst/>
            <a:ahLst/>
            <a:cxnLst/>
            <a:rect l="l" t="t" r="r" b="b"/>
            <a:pathLst>
              <a:path w="723900" h="833754">
                <a:moveTo>
                  <a:pt x="722698" y="382752"/>
                </a:moveTo>
                <a:lnTo>
                  <a:pt x="315709" y="382752"/>
                </a:lnTo>
                <a:lnTo>
                  <a:pt x="315709" y="513346"/>
                </a:lnTo>
                <a:lnTo>
                  <a:pt x="430174" y="513346"/>
                </a:lnTo>
                <a:lnTo>
                  <a:pt x="430174" y="833145"/>
                </a:lnTo>
                <a:lnTo>
                  <a:pt x="721740" y="832891"/>
                </a:lnTo>
                <a:lnTo>
                  <a:pt x="722698" y="382752"/>
                </a:lnTo>
                <a:close/>
              </a:path>
              <a:path w="723900" h="833754">
                <a:moveTo>
                  <a:pt x="263080" y="389140"/>
                </a:moveTo>
                <a:lnTo>
                  <a:pt x="207378" y="389140"/>
                </a:lnTo>
                <a:lnTo>
                  <a:pt x="207378" y="403491"/>
                </a:lnTo>
                <a:lnTo>
                  <a:pt x="263080" y="403491"/>
                </a:lnTo>
                <a:lnTo>
                  <a:pt x="263080" y="389140"/>
                </a:lnTo>
                <a:close/>
              </a:path>
              <a:path w="723900" h="833754">
                <a:moveTo>
                  <a:pt x="723154" y="168376"/>
                </a:moveTo>
                <a:lnTo>
                  <a:pt x="18770" y="168376"/>
                </a:lnTo>
                <a:lnTo>
                  <a:pt x="18453" y="232778"/>
                </a:lnTo>
                <a:lnTo>
                  <a:pt x="246" y="232778"/>
                </a:lnTo>
                <a:lnTo>
                  <a:pt x="0" y="270306"/>
                </a:lnTo>
                <a:lnTo>
                  <a:pt x="0" y="272072"/>
                </a:lnTo>
                <a:lnTo>
                  <a:pt x="18275" y="272084"/>
                </a:lnTo>
                <a:lnTo>
                  <a:pt x="17703" y="390194"/>
                </a:lnTo>
                <a:lnTo>
                  <a:pt x="107810" y="390194"/>
                </a:lnTo>
                <a:lnTo>
                  <a:pt x="107810" y="401434"/>
                </a:lnTo>
                <a:lnTo>
                  <a:pt x="155257" y="401434"/>
                </a:lnTo>
                <a:lnTo>
                  <a:pt x="155257" y="389140"/>
                </a:lnTo>
                <a:lnTo>
                  <a:pt x="263080" y="389140"/>
                </a:lnTo>
                <a:lnTo>
                  <a:pt x="263080" y="382752"/>
                </a:lnTo>
                <a:lnTo>
                  <a:pt x="722698" y="382752"/>
                </a:lnTo>
                <a:lnTo>
                  <a:pt x="723017" y="232778"/>
                </a:lnTo>
                <a:lnTo>
                  <a:pt x="18453" y="232778"/>
                </a:lnTo>
                <a:lnTo>
                  <a:pt x="266" y="229717"/>
                </a:lnTo>
                <a:lnTo>
                  <a:pt x="723023" y="229717"/>
                </a:lnTo>
                <a:lnTo>
                  <a:pt x="723154" y="168376"/>
                </a:lnTo>
                <a:close/>
              </a:path>
              <a:path w="723900" h="833754">
                <a:moveTo>
                  <a:pt x="108572" y="0"/>
                </a:moveTo>
                <a:lnTo>
                  <a:pt x="108064" y="13347"/>
                </a:lnTo>
                <a:lnTo>
                  <a:pt x="19494" y="13868"/>
                </a:lnTo>
                <a:lnTo>
                  <a:pt x="18961" y="128079"/>
                </a:lnTo>
                <a:lnTo>
                  <a:pt x="5651" y="128079"/>
                </a:lnTo>
                <a:lnTo>
                  <a:pt x="5651" y="168884"/>
                </a:lnTo>
                <a:lnTo>
                  <a:pt x="18770" y="168376"/>
                </a:lnTo>
                <a:lnTo>
                  <a:pt x="723154" y="168376"/>
                </a:lnTo>
                <a:lnTo>
                  <a:pt x="723290" y="104470"/>
                </a:lnTo>
                <a:lnTo>
                  <a:pt x="406044" y="104470"/>
                </a:lnTo>
                <a:lnTo>
                  <a:pt x="406044" y="13347"/>
                </a:lnTo>
                <a:lnTo>
                  <a:pt x="151168" y="13347"/>
                </a:lnTo>
                <a:lnTo>
                  <a:pt x="151168" y="254"/>
                </a:lnTo>
                <a:lnTo>
                  <a:pt x="108572" y="0"/>
                </a:lnTo>
                <a:close/>
              </a:path>
              <a:path w="723900" h="833754">
                <a:moveTo>
                  <a:pt x="210210" y="2819"/>
                </a:moveTo>
                <a:lnTo>
                  <a:pt x="210210" y="13093"/>
                </a:lnTo>
                <a:lnTo>
                  <a:pt x="151168" y="13347"/>
                </a:lnTo>
                <a:lnTo>
                  <a:pt x="406044" y="13347"/>
                </a:lnTo>
                <a:lnTo>
                  <a:pt x="406044" y="12839"/>
                </a:lnTo>
                <a:lnTo>
                  <a:pt x="259499" y="12839"/>
                </a:lnTo>
                <a:lnTo>
                  <a:pt x="259994" y="3086"/>
                </a:lnTo>
                <a:lnTo>
                  <a:pt x="210210" y="2819"/>
                </a:lnTo>
                <a:close/>
              </a:path>
              <a:path w="723900" h="833754">
                <a:moveTo>
                  <a:pt x="357797" y="2819"/>
                </a:moveTo>
                <a:lnTo>
                  <a:pt x="312623" y="2819"/>
                </a:lnTo>
                <a:lnTo>
                  <a:pt x="312623" y="12573"/>
                </a:lnTo>
                <a:lnTo>
                  <a:pt x="259499" y="12839"/>
                </a:lnTo>
                <a:lnTo>
                  <a:pt x="406044" y="12839"/>
                </a:lnTo>
                <a:lnTo>
                  <a:pt x="406044" y="12318"/>
                </a:lnTo>
                <a:lnTo>
                  <a:pt x="357797" y="12319"/>
                </a:lnTo>
                <a:lnTo>
                  <a:pt x="357797" y="2819"/>
                </a:lnTo>
                <a:close/>
              </a:path>
            </a:pathLst>
          </a:custGeom>
          <a:solidFill>
            <a:srgbClr val="BFBFBF">
              <a:alpha val="41998"/>
            </a:srgbClr>
          </a:solidFill>
        </p:spPr>
        <p:txBody>
          <a:bodyPr wrap="square" lIns="0" tIns="0" rIns="0" bIns="0" rtlCol="0"/>
          <a:lstStyle/>
          <a:p>
            <a:endParaRPr/>
          </a:p>
        </p:txBody>
      </p:sp>
      <p:sp>
        <p:nvSpPr>
          <p:cNvPr id="77" name="object 77"/>
          <p:cNvSpPr/>
          <p:nvPr/>
        </p:nvSpPr>
        <p:spPr>
          <a:xfrm>
            <a:off x="3268628" y="4102622"/>
            <a:ext cx="111760" cy="15240"/>
          </a:xfrm>
          <a:custGeom>
            <a:avLst/>
            <a:gdLst/>
            <a:ahLst/>
            <a:cxnLst/>
            <a:rect l="l" t="t" r="r" b="b"/>
            <a:pathLst>
              <a:path w="111760" h="15239">
                <a:moveTo>
                  <a:pt x="111633" y="673"/>
                </a:moveTo>
                <a:lnTo>
                  <a:pt x="15125" y="0"/>
                </a:lnTo>
                <a:lnTo>
                  <a:pt x="7277" y="482"/>
                </a:lnTo>
                <a:lnTo>
                  <a:pt x="2260" y="4521"/>
                </a:lnTo>
                <a:lnTo>
                  <a:pt x="165" y="12115"/>
                </a:lnTo>
                <a:lnTo>
                  <a:pt x="0" y="15125"/>
                </a:lnTo>
              </a:path>
            </a:pathLst>
          </a:custGeom>
          <a:ln w="17018">
            <a:solidFill>
              <a:srgbClr val="231F20"/>
            </a:solidFill>
            <a:prstDash val="lgDash"/>
          </a:ln>
        </p:spPr>
        <p:txBody>
          <a:bodyPr wrap="square" lIns="0" tIns="0" rIns="0" bIns="0" rtlCol="0"/>
          <a:lstStyle/>
          <a:p>
            <a:endParaRPr/>
          </a:p>
        </p:txBody>
      </p:sp>
      <p:sp>
        <p:nvSpPr>
          <p:cNvPr id="78" name="object 78"/>
          <p:cNvSpPr/>
          <p:nvPr/>
        </p:nvSpPr>
        <p:spPr>
          <a:xfrm>
            <a:off x="3265356" y="4640340"/>
            <a:ext cx="15875" cy="17145"/>
          </a:xfrm>
          <a:custGeom>
            <a:avLst/>
            <a:gdLst/>
            <a:ahLst/>
            <a:cxnLst/>
            <a:rect l="l" t="t" r="r" b="b"/>
            <a:pathLst>
              <a:path w="15875" h="17145">
                <a:moveTo>
                  <a:pt x="444" y="1828"/>
                </a:moveTo>
                <a:lnTo>
                  <a:pt x="0" y="0"/>
                </a:lnTo>
                <a:lnTo>
                  <a:pt x="977" y="5803"/>
                </a:lnTo>
                <a:lnTo>
                  <a:pt x="6832" y="15735"/>
                </a:lnTo>
                <a:lnTo>
                  <a:pt x="12547" y="16802"/>
                </a:lnTo>
                <a:lnTo>
                  <a:pt x="15405" y="17132"/>
                </a:lnTo>
              </a:path>
            </a:pathLst>
          </a:custGeom>
          <a:ln w="17018">
            <a:solidFill>
              <a:srgbClr val="231F20"/>
            </a:solidFill>
          </a:ln>
        </p:spPr>
        <p:txBody>
          <a:bodyPr wrap="square" lIns="0" tIns="0" rIns="0" bIns="0" rtlCol="0"/>
          <a:lstStyle/>
          <a:p>
            <a:endParaRPr/>
          </a:p>
        </p:txBody>
      </p:sp>
      <p:sp>
        <p:nvSpPr>
          <p:cNvPr id="79" name="object 79"/>
          <p:cNvSpPr/>
          <p:nvPr/>
        </p:nvSpPr>
        <p:spPr>
          <a:xfrm>
            <a:off x="4890255" y="4907858"/>
            <a:ext cx="7620" cy="64769"/>
          </a:xfrm>
          <a:custGeom>
            <a:avLst/>
            <a:gdLst/>
            <a:ahLst/>
            <a:cxnLst/>
            <a:rect l="l" t="t" r="r" b="b"/>
            <a:pathLst>
              <a:path w="7620" h="64770">
                <a:moveTo>
                  <a:pt x="253" y="0"/>
                </a:moveTo>
                <a:lnTo>
                  <a:pt x="0" y="45935"/>
                </a:lnTo>
                <a:lnTo>
                  <a:pt x="507" y="50825"/>
                </a:lnTo>
                <a:lnTo>
                  <a:pt x="2044" y="55702"/>
                </a:lnTo>
                <a:lnTo>
                  <a:pt x="4368" y="60325"/>
                </a:lnTo>
                <a:lnTo>
                  <a:pt x="7442" y="64160"/>
                </a:lnTo>
              </a:path>
            </a:pathLst>
          </a:custGeom>
          <a:ln w="16827">
            <a:solidFill>
              <a:srgbClr val="231F20"/>
            </a:solidFill>
          </a:ln>
        </p:spPr>
        <p:txBody>
          <a:bodyPr wrap="square" lIns="0" tIns="0" rIns="0" bIns="0" rtlCol="0"/>
          <a:lstStyle/>
          <a:p>
            <a:endParaRPr/>
          </a:p>
        </p:txBody>
      </p:sp>
      <p:sp>
        <p:nvSpPr>
          <p:cNvPr id="80" name="object 80"/>
          <p:cNvSpPr/>
          <p:nvPr/>
        </p:nvSpPr>
        <p:spPr>
          <a:xfrm>
            <a:off x="4897696" y="4972027"/>
            <a:ext cx="28575" cy="1035685"/>
          </a:xfrm>
          <a:custGeom>
            <a:avLst/>
            <a:gdLst/>
            <a:ahLst/>
            <a:cxnLst/>
            <a:rect l="l" t="t" r="r" b="b"/>
            <a:pathLst>
              <a:path w="28575" h="1035685">
                <a:moveTo>
                  <a:pt x="0" y="0"/>
                </a:moveTo>
                <a:lnTo>
                  <a:pt x="20789" y="20535"/>
                </a:lnTo>
                <a:lnTo>
                  <a:pt x="28232" y="39014"/>
                </a:lnTo>
                <a:lnTo>
                  <a:pt x="21564" y="1035405"/>
                </a:lnTo>
              </a:path>
            </a:pathLst>
          </a:custGeom>
          <a:ln w="16827">
            <a:solidFill>
              <a:srgbClr val="231F20"/>
            </a:solidFill>
          </a:ln>
        </p:spPr>
        <p:txBody>
          <a:bodyPr wrap="square" lIns="0" tIns="0" rIns="0" bIns="0" rtlCol="0"/>
          <a:lstStyle/>
          <a:p>
            <a:endParaRPr/>
          </a:p>
        </p:txBody>
      </p:sp>
      <p:sp>
        <p:nvSpPr>
          <p:cNvPr id="81" name="object 81"/>
          <p:cNvSpPr/>
          <p:nvPr/>
        </p:nvSpPr>
        <p:spPr>
          <a:xfrm>
            <a:off x="3241516" y="3996985"/>
            <a:ext cx="1432560" cy="9525"/>
          </a:xfrm>
          <a:custGeom>
            <a:avLst/>
            <a:gdLst/>
            <a:ahLst/>
            <a:cxnLst/>
            <a:rect l="l" t="t" r="r" b="b"/>
            <a:pathLst>
              <a:path w="1432560" h="9525">
                <a:moveTo>
                  <a:pt x="0" y="0"/>
                </a:moveTo>
                <a:lnTo>
                  <a:pt x="1432382" y="9499"/>
                </a:lnTo>
              </a:path>
            </a:pathLst>
          </a:custGeom>
          <a:ln w="16827">
            <a:solidFill>
              <a:srgbClr val="231F20"/>
            </a:solidFill>
          </a:ln>
        </p:spPr>
        <p:txBody>
          <a:bodyPr wrap="square" lIns="0" tIns="0" rIns="0" bIns="0" rtlCol="0"/>
          <a:lstStyle/>
          <a:p>
            <a:endParaRPr/>
          </a:p>
        </p:txBody>
      </p:sp>
      <p:sp>
        <p:nvSpPr>
          <p:cNvPr id="82" name="object 82"/>
          <p:cNvSpPr/>
          <p:nvPr/>
        </p:nvSpPr>
        <p:spPr>
          <a:xfrm>
            <a:off x="3173665" y="2592445"/>
            <a:ext cx="8890" cy="1344295"/>
          </a:xfrm>
          <a:custGeom>
            <a:avLst/>
            <a:gdLst/>
            <a:ahLst/>
            <a:cxnLst/>
            <a:rect l="l" t="t" r="r" b="b"/>
            <a:pathLst>
              <a:path w="8889" h="1344295">
                <a:moveTo>
                  <a:pt x="8724" y="0"/>
                </a:moveTo>
                <a:lnTo>
                  <a:pt x="0" y="1344180"/>
                </a:lnTo>
              </a:path>
            </a:pathLst>
          </a:custGeom>
          <a:ln w="3175">
            <a:solidFill>
              <a:srgbClr val="231F20"/>
            </a:solidFill>
          </a:ln>
        </p:spPr>
        <p:txBody>
          <a:bodyPr wrap="square" lIns="0" tIns="0" rIns="0" bIns="0" rtlCol="0"/>
          <a:lstStyle/>
          <a:p>
            <a:endParaRPr/>
          </a:p>
        </p:txBody>
      </p:sp>
      <p:sp>
        <p:nvSpPr>
          <p:cNvPr id="83" name="object 83"/>
          <p:cNvSpPr/>
          <p:nvPr/>
        </p:nvSpPr>
        <p:spPr>
          <a:xfrm>
            <a:off x="3553274" y="4165058"/>
            <a:ext cx="19685" cy="635"/>
          </a:xfrm>
          <a:custGeom>
            <a:avLst/>
            <a:gdLst/>
            <a:ahLst/>
            <a:cxnLst/>
            <a:rect l="l" t="t" r="r" b="b"/>
            <a:pathLst>
              <a:path w="19685" h="635">
                <a:moveTo>
                  <a:pt x="19253" y="253"/>
                </a:moveTo>
                <a:lnTo>
                  <a:pt x="0" y="0"/>
                </a:lnTo>
              </a:path>
            </a:pathLst>
          </a:custGeom>
          <a:ln w="3175">
            <a:solidFill>
              <a:srgbClr val="ED2224"/>
            </a:solidFill>
          </a:ln>
        </p:spPr>
        <p:txBody>
          <a:bodyPr wrap="square" lIns="0" tIns="0" rIns="0" bIns="0" rtlCol="0"/>
          <a:lstStyle/>
          <a:p>
            <a:endParaRPr/>
          </a:p>
        </p:txBody>
      </p:sp>
      <p:sp>
        <p:nvSpPr>
          <p:cNvPr id="84" name="object 84"/>
          <p:cNvSpPr/>
          <p:nvPr/>
        </p:nvSpPr>
        <p:spPr>
          <a:xfrm>
            <a:off x="3514774" y="4164801"/>
            <a:ext cx="19685" cy="635"/>
          </a:xfrm>
          <a:custGeom>
            <a:avLst/>
            <a:gdLst/>
            <a:ahLst/>
            <a:cxnLst/>
            <a:rect l="l" t="t" r="r" b="b"/>
            <a:pathLst>
              <a:path w="19685" h="635">
                <a:moveTo>
                  <a:pt x="19253" y="253"/>
                </a:moveTo>
                <a:lnTo>
                  <a:pt x="0" y="0"/>
                </a:lnTo>
              </a:path>
            </a:pathLst>
          </a:custGeom>
          <a:ln w="3175">
            <a:solidFill>
              <a:srgbClr val="ED2224"/>
            </a:solidFill>
          </a:ln>
        </p:spPr>
        <p:txBody>
          <a:bodyPr wrap="square" lIns="0" tIns="0" rIns="0" bIns="0" rtlCol="0"/>
          <a:lstStyle/>
          <a:p>
            <a:endParaRPr/>
          </a:p>
        </p:txBody>
      </p:sp>
      <p:sp>
        <p:nvSpPr>
          <p:cNvPr id="85" name="object 85"/>
          <p:cNvSpPr/>
          <p:nvPr/>
        </p:nvSpPr>
        <p:spPr>
          <a:xfrm>
            <a:off x="4551465" y="4602419"/>
            <a:ext cx="118745" cy="1270"/>
          </a:xfrm>
          <a:custGeom>
            <a:avLst/>
            <a:gdLst/>
            <a:ahLst/>
            <a:cxnLst/>
            <a:rect l="l" t="t" r="r" b="b"/>
            <a:pathLst>
              <a:path w="118745" h="1270">
                <a:moveTo>
                  <a:pt x="0" y="0"/>
                </a:moveTo>
                <a:lnTo>
                  <a:pt x="118325" y="774"/>
                </a:lnTo>
              </a:path>
            </a:pathLst>
          </a:custGeom>
          <a:ln w="3175">
            <a:solidFill>
              <a:srgbClr val="ED2224"/>
            </a:solidFill>
          </a:ln>
        </p:spPr>
        <p:txBody>
          <a:bodyPr wrap="square" lIns="0" tIns="0" rIns="0" bIns="0" rtlCol="0"/>
          <a:lstStyle/>
          <a:p>
            <a:endParaRPr/>
          </a:p>
        </p:txBody>
      </p:sp>
      <p:sp>
        <p:nvSpPr>
          <p:cNvPr id="86" name="object 86"/>
          <p:cNvSpPr/>
          <p:nvPr/>
        </p:nvSpPr>
        <p:spPr>
          <a:xfrm>
            <a:off x="4703398" y="4291591"/>
            <a:ext cx="1905" cy="194310"/>
          </a:xfrm>
          <a:custGeom>
            <a:avLst/>
            <a:gdLst/>
            <a:ahLst/>
            <a:cxnLst/>
            <a:rect l="l" t="t" r="r" b="b"/>
            <a:pathLst>
              <a:path w="1904" h="194310">
                <a:moveTo>
                  <a:pt x="1282" y="0"/>
                </a:moveTo>
                <a:lnTo>
                  <a:pt x="0" y="193789"/>
                </a:lnTo>
              </a:path>
            </a:pathLst>
          </a:custGeom>
          <a:ln w="16827">
            <a:solidFill>
              <a:srgbClr val="231F20"/>
            </a:solidFill>
          </a:ln>
        </p:spPr>
        <p:txBody>
          <a:bodyPr wrap="square" lIns="0" tIns="0" rIns="0" bIns="0" rtlCol="0"/>
          <a:lstStyle/>
          <a:p>
            <a:endParaRPr/>
          </a:p>
        </p:txBody>
      </p:sp>
      <p:sp>
        <p:nvSpPr>
          <p:cNvPr id="87" name="object 87"/>
          <p:cNvSpPr/>
          <p:nvPr/>
        </p:nvSpPr>
        <p:spPr>
          <a:xfrm>
            <a:off x="4704684" y="4273368"/>
            <a:ext cx="8255" cy="18415"/>
          </a:xfrm>
          <a:custGeom>
            <a:avLst/>
            <a:gdLst/>
            <a:ahLst/>
            <a:cxnLst/>
            <a:rect l="l" t="t" r="r" b="b"/>
            <a:pathLst>
              <a:path w="8254" h="18414">
                <a:moveTo>
                  <a:pt x="7696" y="0"/>
                </a:moveTo>
                <a:lnTo>
                  <a:pt x="4356" y="3848"/>
                </a:lnTo>
                <a:lnTo>
                  <a:pt x="2044" y="8216"/>
                </a:lnTo>
                <a:lnTo>
                  <a:pt x="507" y="13093"/>
                </a:lnTo>
                <a:lnTo>
                  <a:pt x="0" y="18224"/>
                </a:lnTo>
              </a:path>
            </a:pathLst>
          </a:custGeom>
          <a:ln w="16827">
            <a:solidFill>
              <a:srgbClr val="231F20"/>
            </a:solidFill>
          </a:ln>
        </p:spPr>
        <p:txBody>
          <a:bodyPr wrap="square" lIns="0" tIns="0" rIns="0" bIns="0" rtlCol="0"/>
          <a:lstStyle/>
          <a:p>
            <a:endParaRPr/>
          </a:p>
        </p:txBody>
      </p:sp>
      <p:sp>
        <p:nvSpPr>
          <p:cNvPr id="88" name="object 88"/>
          <p:cNvSpPr/>
          <p:nvPr/>
        </p:nvSpPr>
        <p:spPr>
          <a:xfrm>
            <a:off x="4614847" y="4529268"/>
            <a:ext cx="128905" cy="135890"/>
          </a:xfrm>
          <a:custGeom>
            <a:avLst/>
            <a:gdLst/>
            <a:ahLst/>
            <a:cxnLst/>
            <a:rect l="l" t="t" r="r" b="b"/>
            <a:pathLst>
              <a:path w="128904" h="135889">
                <a:moveTo>
                  <a:pt x="0" y="135521"/>
                </a:moveTo>
                <a:lnTo>
                  <a:pt x="43930" y="128221"/>
                </a:lnTo>
                <a:lnTo>
                  <a:pt x="82112" y="106697"/>
                </a:lnTo>
                <a:lnTo>
                  <a:pt x="111137" y="73151"/>
                </a:lnTo>
                <a:lnTo>
                  <a:pt x="128434" y="22509"/>
                </a:lnTo>
                <a:lnTo>
                  <a:pt x="126542" y="7442"/>
                </a:lnTo>
                <a:lnTo>
                  <a:pt x="124231" y="3594"/>
                </a:lnTo>
                <a:lnTo>
                  <a:pt x="121412" y="0"/>
                </a:lnTo>
              </a:path>
            </a:pathLst>
          </a:custGeom>
          <a:ln w="17018">
            <a:solidFill>
              <a:srgbClr val="231F20"/>
            </a:solidFill>
          </a:ln>
        </p:spPr>
        <p:txBody>
          <a:bodyPr wrap="square" lIns="0" tIns="0" rIns="0" bIns="0" rtlCol="0"/>
          <a:lstStyle/>
          <a:p>
            <a:endParaRPr/>
          </a:p>
        </p:txBody>
      </p:sp>
      <p:sp>
        <p:nvSpPr>
          <p:cNvPr id="89" name="object 89"/>
          <p:cNvSpPr/>
          <p:nvPr/>
        </p:nvSpPr>
        <p:spPr>
          <a:xfrm>
            <a:off x="4673898" y="4006480"/>
            <a:ext cx="220979" cy="909955"/>
          </a:xfrm>
          <a:custGeom>
            <a:avLst/>
            <a:gdLst/>
            <a:ahLst/>
            <a:cxnLst/>
            <a:rect l="l" t="t" r="r" b="b"/>
            <a:pathLst>
              <a:path w="220979" h="909954">
                <a:moveTo>
                  <a:pt x="216611" y="909891"/>
                </a:moveTo>
                <a:lnTo>
                  <a:pt x="220979" y="181889"/>
                </a:lnTo>
                <a:lnTo>
                  <a:pt x="217889" y="127280"/>
                </a:lnTo>
                <a:lnTo>
                  <a:pt x="207444" y="84071"/>
                </a:lnTo>
                <a:lnTo>
                  <a:pt x="162295" y="27420"/>
                </a:lnTo>
                <a:lnTo>
                  <a:pt x="126489" y="11763"/>
                </a:lnTo>
                <a:lnTo>
                  <a:pt x="81130" y="3077"/>
                </a:lnTo>
                <a:lnTo>
                  <a:pt x="25666" y="253"/>
                </a:lnTo>
                <a:lnTo>
                  <a:pt x="0" y="0"/>
                </a:lnTo>
              </a:path>
            </a:pathLst>
          </a:custGeom>
          <a:ln w="16827">
            <a:solidFill>
              <a:srgbClr val="231F20"/>
            </a:solidFill>
          </a:ln>
        </p:spPr>
        <p:txBody>
          <a:bodyPr wrap="square" lIns="0" tIns="0" rIns="0" bIns="0" rtlCol="0"/>
          <a:lstStyle/>
          <a:p>
            <a:endParaRPr/>
          </a:p>
        </p:txBody>
      </p:sp>
      <p:sp>
        <p:nvSpPr>
          <p:cNvPr id="90" name="object 90"/>
          <p:cNvSpPr/>
          <p:nvPr/>
        </p:nvSpPr>
        <p:spPr>
          <a:xfrm>
            <a:off x="4915227" y="3999763"/>
            <a:ext cx="240029" cy="2540"/>
          </a:xfrm>
          <a:custGeom>
            <a:avLst/>
            <a:gdLst/>
            <a:ahLst/>
            <a:cxnLst/>
            <a:rect l="l" t="t" r="r" b="b"/>
            <a:pathLst>
              <a:path w="240029" h="2539">
                <a:moveTo>
                  <a:pt x="0" y="0"/>
                </a:moveTo>
                <a:lnTo>
                  <a:pt x="239737" y="2311"/>
                </a:lnTo>
              </a:path>
            </a:pathLst>
          </a:custGeom>
          <a:ln w="4254">
            <a:solidFill>
              <a:srgbClr val="231F20"/>
            </a:solidFill>
          </a:ln>
        </p:spPr>
        <p:txBody>
          <a:bodyPr wrap="square" lIns="0" tIns="0" rIns="0" bIns="0" rtlCol="0"/>
          <a:lstStyle/>
          <a:p>
            <a:endParaRPr/>
          </a:p>
        </p:txBody>
      </p:sp>
      <p:sp>
        <p:nvSpPr>
          <p:cNvPr id="91" name="object 91"/>
          <p:cNvSpPr/>
          <p:nvPr/>
        </p:nvSpPr>
        <p:spPr>
          <a:xfrm>
            <a:off x="5154956" y="3938421"/>
            <a:ext cx="67945" cy="64135"/>
          </a:xfrm>
          <a:custGeom>
            <a:avLst/>
            <a:gdLst/>
            <a:ahLst/>
            <a:cxnLst/>
            <a:rect l="l" t="t" r="r" b="b"/>
            <a:pathLst>
              <a:path w="67945" h="64135">
                <a:moveTo>
                  <a:pt x="0" y="63652"/>
                </a:moveTo>
                <a:lnTo>
                  <a:pt x="67754" y="0"/>
                </a:lnTo>
              </a:path>
            </a:pathLst>
          </a:custGeom>
          <a:ln w="4254">
            <a:solidFill>
              <a:srgbClr val="231F20"/>
            </a:solidFill>
          </a:ln>
        </p:spPr>
        <p:txBody>
          <a:bodyPr wrap="square" lIns="0" tIns="0" rIns="0" bIns="0" rtlCol="0"/>
          <a:lstStyle/>
          <a:p>
            <a:endParaRPr/>
          </a:p>
        </p:txBody>
      </p:sp>
      <p:sp>
        <p:nvSpPr>
          <p:cNvPr id="92" name="object 92"/>
          <p:cNvSpPr/>
          <p:nvPr/>
        </p:nvSpPr>
        <p:spPr>
          <a:xfrm>
            <a:off x="5644681" y="3921222"/>
            <a:ext cx="148590" cy="308610"/>
          </a:xfrm>
          <a:custGeom>
            <a:avLst/>
            <a:gdLst/>
            <a:ahLst/>
            <a:cxnLst/>
            <a:rect l="l" t="t" r="r" b="b"/>
            <a:pathLst>
              <a:path w="148589" h="308610">
                <a:moveTo>
                  <a:pt x="0" y="0"/>
                </a:moveTo>
                <a:lnTo>
                  <a:pt x="11290" y="11811"/>
                </a:lnTo>
                <a:lnTo>
                  <a:pt x="15659" y="7950"/>
                </a:lnTo>
                <a:lnTo>
                  <a:pt x="148348" y="142963"/>
                </a:lnTo>
                <a:lnTo>
                  <a:pt x="147066" y="308267"/>
                </a:lnTo>
              </a:path>
            </a:pathLst>
          </a:custGeom>
          <a:ln w="4254">
            <a:solidFill>
              <a:srgbClr val="231F20"/>
            </a:solidFill>
          </a:ln>
        </p:spPr>
        <p:txBody>
          <a:bodyPr wrap="square" lIns="0" tIns="0" rIns="0" bIns="0" rtlCol="0"/>
          <a:lstStyle/>
          <a:p>
            <a:endParaRPr/>
          </a:p>
        </p:txBody>
      </p:sp>
      <p:sp>
        <p:nvSpPr>
          <p:cNvPr id="93" name="object 93"/>
          <p:cNvSpPr/>
          <p:nvPr/>
        </p:nvSpPr>
        <p:spPr>
          <a:xfrm>
            <a:off x="4986324" y="5014892"/>
            <a:ext cx="721995" cy="833755"/>
          </a:xfrm>
          <a:custGeom>
            <a:avLst/>
            <a:gdLst/>
            <a:ahLst/>
            <a:cxnLst/>
            <a:rect l="l" t="t" r="r" b="b"/>
            <a:pathLst>
              <a:path w="721995" h="833754">
                <a:moveTo>
                  <a:pt x="721753" y="832891"/>
                </a:moveTo>
                <a:lnTo>
                  <a:pt x="430174" y="833145"/>
                </a:lnTo>
                <a:lnTo>
                  <a:pt x="431711" y="513333"/>
                </a:lnTo>
                <a:lnTo>
                  <a:pt x="315709" y="511035"/>
                </a:lnTo>
                <a:lnTo>
                  <a:pt x="315963" y="387057"/>
                </a:lnTo>
                <a:lnTo>
                  <a:pt x="263080" y="387057"/>
                </a:lnTo>
                <a:lnTo>
                  <a:pt x="263080" y="403478"/>
                </a:lnTo>
                <a:lnTo>
                  <a:pt x="208927" y="403478"/>
                </a:lnTo>
                <a:lnTo>
                  <a:pt x="209194" y="386803"/>
                </a:lnTo>
                <a:lnTo>
                  <a:pt x="150152" y="386537"/>
                </a:lnTo>
                <a:lnTo>
                  <a:pt x="150406" y="401434"/>
                </a:lnTo>
                <a:lnTo>
                  <a:pt x="107797" y="401434"/>
                </a:lnTo>
                <a:lnTo>
                  <a:pt x="107797" y="386537"/>
                </a:lnTo>
                <a:lnTo>
                  <a:pt x="17716" y="386283"/>
                </a:lnTo>
                <a:lnTo>
                  <a:pt x="17970" y="272072"/>
                </a:lnTo>
                <a:lnTo>
                  <a:pt x="0" y="272072"/>
                </a:lnTo>
                <a:lnTo>
                  <a:pt x="254" y="229717"/>
                </a:lnTo>
                <a:lnTo>
                  <a:pt x="18478" y="229463"/>
                </a:lnTo>
                <a:lnTo>
                  <a:pt x="18745" y="168376"/>
                </a:lnTo>
                <a:lnTo>
                  <a:pt x="5638" y="168897"/>
                </a:lnTo>
                <a:lnTo>
                  <a:pt x="5638" y="128079"/>
                </a:lnTo>
                <a:lnTo>
                  <a:pt x="18999" y="128079"/>
                </a:lnTo>
                <a:lnTo>
                  <a:pt x="19507" y="13855"/>
                </a:lnTo>
                <a:lnTo>
                  <a:pt x="108064" y="13347"/>
                </a:lnTo>
                <a:lnTo>
                  <a:pt x="108572" y="0"/>
                </a:lnTo>
                <a:lnTo>
                  <a:pt x="151168" y="253"/>
                </a:lnTo>
                <a:lnTo>
                  <a:pt x="151168" y="13347"/>
                </a:lnTo>
                <a:lnTo>
                  <a:pt x="210210" y="13093"/>
                </a:lnTo>
                <a:lnTo>
                  <a:pt x="210210" y="2819"/>
                </a:lnTo>
                <a:lnTo>
                  <a:pt x="260007" y="3073"/>
                </a:lnTo>
                <a:lnTo>
                  <a:pt x="259499" y="12839"/>
                </a:lnTo>
                <a:lnTo>
                  <a:pt x="312623" y="12572"/>
                </a:lnTo>
                <a:lnTo>
                  <a:pt x="312623" y="2819"/>
                </a:lnTo>
                <a:lnTo>
                  <a:pt x="357797" y="2819"/>
                </a:lnTo>
                <a:lnTo>
                  <a:pt x="358051" y="12318"/>
                </a:lnTo>
                <a:lnTo>
                  <a:pt x="374738" y="12318"/>
                </a:lnTo>
              </a:path>
            </a:pathLst>
          </a:custGeom>
          <a:ln w="4254">
            <a:solidFill>
              <a:srgbClr val="231F20"/>
            </a:solidFill>
          </a:ln>
        </p:spPr>
        <p:txBody>
          <a:bodyPr wrap="square" lIns="0" tIns="0" rIns="0" bIns="0" rtlCol="0"/>
          <a:lstStyle/>
          <a:p>
            <a:endParaRPr/>
          </a:p>
        </p:txBody>
      </p:sp>
      <p:sp>
        <p:nvSpPr>
          <p:cNvPr id="94" name="object 94"/>
          <p:cNvSpPr/>
          <p:nvPr/>
        </p:nvSpPr>
        <p:spPr>
          <a:xfrm>
            <a:off x="5302284" y="5401948"/>
            <a:ext cx="90170" cy="1270"/>
          </a:xfrm>
          <a:custGeom>
            <a:avLst/>
            <a:gdLst/>
            <a:ahLst/>
            <a:cxnLst/>
            <a:rect l="l" t="t" r="r" b="b"/>
            <a:pathLst>
              <a:path w="90170" h="1270">
                <a:moveTo>
                  <a:pt x="0" y="0"/>
                </a:moveTo>
                <a:lnTo>
                  <a:pt x="89573" y="774"/>
                </a:lnTo>
              </a:path>
            </a:pathLst>
          </a:custGeom>
          <a:ln w="4254">
            <a:solidFill>
              <a:srgbClr val="231F20"/>
            </a:solidFill>
          </a:ln>
        </p:spPr>
        <p:txBody>
          <a:bodyPr wrap="square" lIns="0" tIns="0" rIns="0" bIns="0" rtlCol="0"/>
          <a:lstStyle/>
          <a:p>
            <a:endParaRPr/>
          </a:p>
        </p:txBody>
      </p:sp>
      <p:sp>
        <p:nvSpPr>
          <p:cNvPr id="95" name="object 95"/>
          <p:cNvSpPr/>
          <p:nvPr/>
        </p:nvSpPr>
        <p:spPr>
          <a:xfrm>
            <a:off x="5445762" y="4068286"/>
            <a:ext cx="69215" cy="65405"/>
          </a:xfrm>
          <a:custGeom>
            <a:avLst/>
            <a:gdLst/>
            <a:ahLst/>
            <a:cxnLst/>
            <a:rect l="l" t="t" r="r" b="b"/>
            <a:pathLst>
              <a:path w="69214" h="65404">
                <a:moveTo>
                  <a:pt x="0" y="65201"/>
                </a:moveTo>
                <a:lnTo>
                  <a:pt x="68783" y="0"/>
                </a:lnTo>
              </a:path>
            </a:pathLst>
          </a:custGeom>
          <a:ln w="4254">
            <a:solidFill>
              <a:srgbClr val="231F20"/>
            </a:solidFill>
          </a:ln>
        </p:spPr>
        <p:txBody>
          <a:bodyPr wrap="square" lIns="0" tIns="0" rIns="0" bIns="0" rtlCol="0"/>
          <a:lstStyle/>
          <a:p>
            <a:endParaRPr/>
          </a:p>
        </p:txBody>
      </p:sp>
      <p:sp>
        <p:nvSpPr>
          <p:cNvPr id="96" name="object 96"/>
          <p:cNvSpPr/>
          <p:nvPr/>
        </p:nvSpPr>
        <p:spPr>
          <a:xfrm>
            <a:off x="5392127" y="5119349"/>
            <a:ext cx="317500" cy="728980"/>
          </a:xfrm>
          <a:custGeom>
            <a:avLst/>
            <a:gdLst/>
            <a:ahLst/>
            <a:cxnLst/>
            <a:rect l="l" t="t" r="r" b="b"/>
            <a:pathLst>
              <a:path w="317500" h="728979">
                <a:moveTo>
                  <a:pt x="315950" y="728433"/>
                </a:moveTo>
                <a:lnTo>
                  <a:pt x="317487" y="2832"/>
                </a:lnTo>
                <a:lnTo>
                  <a:pt x="0" y="0"/>
                </a:lnTo>
              </a:path>
            </a:pathLst>
          </a:custGeom>
          <a:ln w="4254">
            <a:solidFill>
              <a:srgbClr val="231F20"/>
            </a:solidFill>
          </a:ln>
        </p:spPr>
        <p:txBody>
          <a:bodyPr wrap="square" lIns="0" tIns="0" rIns="0" bIns="0" rtlCol="0"/>
          <a:lstStyle/>
          <a:p>
            <a:endParaRPr/>
          </a:p>
        </p:txBody>
      </p:sp>
      <p:sp>
        <p:nvSpPr>
          <p:cNvPr id="97" name="object 97"/>
          <p:cNvSpPr/>
          <p:nvPr/>
        </p:nvSpPr>
        <p:spPr>
          <a:xfrm>
            <a:off x="5860797" y="2864772"/>
            <a:ext cx="74295" cy="379730"/>
          </a:xfrm>
          <a:custGeom>
            <a:avLst/>
            <a:gdLst/>
            <a:ahLst/>
            <a:cxnLst/>
            <a:rect l="l" t="t" r="r" b="b"/>
            <a:pathLst>
              <a:path w="74295" h="379730">
                <a:moveTo>
                  <a:pt x="0" y="0"/>
                </a:moveTo>
                <a:lnTo>
                  <a:pt x="508" y="57746"/>
                </a:lnTo>
                <a:lnTo>
                  <a:pt x="44399" y="57238"/>
                </a:lnTo>
                <a:lnTo>
                  <a:pt x="44399" y="84442"/>
                </a:lnTo>
                <a:lnTo>
                  <a:pt x="61087" y="84188"/>
                </a:lnTo>
                <a:lnTo>
                  <a:pt x="61594" y="164261"/>
                </a:lnTo>
                <a:lnTo>
                  <a:pt x="42608" y="164515"/>
                </a:lnTo>
                <a:lnTo>
                  <a:pt x="43383" y="283616"/>
                </a:lnTo>
                <a:lnTo>
                  <a:pt x="58254" y="283616"/>
                </a:lnTo>
                <a:lnTo>
                  <a:pt x="58775" y="363702"/>
                </a:lnTo>
                <a:lnTo>
                  <a:pt x="74244" y="379564"/>
                </a:lnTo>
              </a:path>
            </a:pathLst>
          </a:custGeom>
          <a:ln w="4254">
            <a:solidFill>
              <a:srgbClr val="231F20"/>
            </a:solidFill>
          </a:ln>
        </p:spPr>
        <p:txBody>
          <a:bodyPr wrap="square" lIns="0" tIns="0" rIns="0" bIns="0" rtlCol="0"/>
          <a:lstStyle/>
          <a:p>
            <a:endParaRPr/>
          </a:p>
        </p:txBody>
      </p:sp>
      <p:sp>
        <p:nvSpPr>
          <p:cNvPr id="98" name="object 98"/>
          <p:cNvSpPr/>
          <p:nvPr/>
        </p:nvSpPr>
        <p:spPr>
          <a:xfrm>
            <a:off x="5120822" y="2834228"/>
            <a:ext cx="740410" cy="1153160"/>
          </a:xfrm>
          <a:custGeom>
            <a:avLst/>
            <a:gdLst/>
            <a:ahLst/>
            <a:cxnLst/>
            <a:rect l="l" t="t" r="r" b="b"/>
            <a:pathLst>
              <a:path w="740410" h="1153160">
                <a:moveTo>
                  <a:pt x="146812" y="1152702"/>
                </a:moveTo>
                <a:lnTo>
                  <a:pt x="100609" y="1103680"/>
                </a:lnTo>
                <a:lnTo>
                  <a:pt x="94970" y="1097775"/>
                </a:lnTo>
                <a:lnTo>
                  <a:pt x="108559" y="1084948"/>
                </a:lnTo>
                <a:lnTo>
                  <a:pt x="88290" y="1063383"/>
                </a:lnTo>
                <a:lnTo>
                  <a:pt x="98298" y="1053884"/>
                </a:lnTo>
                <a:lnTo>
                  <a:pt x="83934" y="1038491"/>
                </a:lnTo>
                <a:lnTo>
                  <a:pt x="71615" y="1050290"/>
                </a:lnTo>
                <a:lnTo>
                  <a:pt x="13081" y="988441"/>
                </a:lnTo>
                <a:lnTo>
                  <a:pt x="21818" y="979957"/>
                </a:lnTo>
                <a:lnTo>
                  <a:pt x="0" y="957122"/>
                </a:lnTo>
                <a:lnTo>
                  <a:pt x="40297" y="919137"/>
                </a:lnTo>
                <a:lnTo>
                  <a:pt x="9753" y="886536"/>
                </a:lnTo>
                <a:lnTo>
                  <a:pt x="30797" y="866775"/>
                </a:lnTo>
                <a:lnTo>
                  <a:pt x="19494" y="854964"/>
                </a:lnTo>
                <a:lnTo>
                  <a:pt x="80073" y="797991"/>
                </a:lnTo>
                <a:lnTo>
                  <a:pt x="89065" y="807224"/>
                </a:lnTo>
                <a:lnTo>
                  <a:pt x="171970" y="729716"/>
                </a:lnTo>
                <a:lnTo>
                  <a:pt x="158102" y="714819"/>
                </a:lnTo>
                <a:lnTo>
                  <a:pt x="219456" y="657339"/>
                </a:lnTo>
                <a:lnTo>
                  <a:pt x="230225" y="668883"/>
                </a:lnTo>
                <a:lnTo>
                  <a:pt x="253847" y="646811"/>
                </a:lnTo>
                <a:lnTo>
                  <a:pt x="289001" y="684288"/>
                </a:lnTo>
                <a:lnTo>
                  <a:pt x="303123" y="670928"/>
                </a:lnTo>
                <a:lnTo>
                  <a:pt x="244602" y="608304"/>
                </a:lnTo>
                <a:lnTo>
                  <a:pt x="318528" y="539013"/>
                </a:lnTo>
                <a:lnTo>
                  <a:pt x="317754" y="446341"/>
                </a:lnTo>
                <a:lnTo>
                  <a:pt x="333667" y="446087"/>
                </a:lnTo>
                <a:lnTo>
                  <a:pt x="333413" y="423506"/>
                </a:lnTo>
                <a:lnTo>
                  <a:pt x="279768" y="423760"/>
                </a:lnTo>
                <a:lnTo>
                  <a:pt x="279514" y="393484"/>
                </a:lnTo>
                <a:lnTo>
                  <a:pt x="265391" y="393484"/>
                </a:lnTo>
                <a:lnTo>
                  <a:pt x="264617" y="309029"/>
                </a:lnTo>
                <a:lnTo>
                  <a:pt x="281305" y="308775"/>
                </a:lnTo>
                <a:lnTo>
                  <a:pt x="280543" y="197383"/>
                </a:lnTo>
                <a:lnTo>
                  <a:pt x="266420" y="197383"/>
                </a:lnTo>
                <a:lnTo>
                  <a:pt x="265899" y="109347"/>
                </a:lnTo>
                <a:lnTo>
                  <a:pt x="280543" y="109080"/>
                </a:lnTo>
                <a:lnTo>
                  <a:pt x="280543" y="82384"/>
                </a:lnTo>
                <a:lnTo>
                  <a:pt x="327253" y="82130"/>
                </a:lnTo>
                <a:lnTo>
                  <a:pt x="326732" y="29514"/>
                </a:lnTo>
                <a:lnTo>
                  <a:pt x="356247" y="29260"/>
                </a:lnTo>
                <a:lnTo>
                  <a:pt x="356247" y="12319"/>
                </a:lnTo>
                <a:lnTo>
                  <a:pt x="440182" y="12065"/>
                </a:lnTo>
                <a:lnTo>
                  <a:pt x="440182" y="27203"/>
                </a:lnTo>
                <a:lnTo>
                  <a:pt x="463029" y="27203"/>
                </a:lnTo>
                <a:lnTo>
                  <a:pt x="463029" y="14109"/>
                </a:lnTo>
                <a:lnTo>
                  <a:pt x="492810" y="14109"/>
                </a:lnTo>
                <a:lnTo>
                  <a:pt x="492544" y="266"/>
                </a:lnTo>
                <a:lnTo>
                  <a:pt x="576732" y="0"/>
                </a:lnTo>
                <a:lnTo>
                  <a:pt x="576732" y="14376"/>
                </a:lnTo>
                <a:lnTo>
                  <a:pt x="603681" y="14376"/>
                </a:lnTo>
                <a:lnTo>
                  <a:pt x="603681" y="29781"/>
                </a:lnTo>
                <a:lnTo>
                  <a:pt x="628840" y="29781"/>
                </a:lnTo>
                <a:lnTo>
                  <a:pt x="628840" y="15659"/>
                </a:lnTo>
                <a:lnTo>
                  <a:pt x="710717" y="15659"/>
                </a:lnTo>
                <a:lnTo>
                  <a:pt x="710717" y="30543"/>
                </a:lnTo>
                <a:lnTo>
                  <a:pt x="739978" y="30543"/>
                </a:lnTo>
              </a:path>
            </a:pathLst>
          </a:custGeom>
          <a:ln w="4254">
            <a:solidFill>
              <a:srgbClr val="231F20"/>
            </a:solidFill>
          </a:ln>
        </p:spPr>
        <p:txBody>
          <a:bodyPr wrap="square" lIns="0" tIns="0" rIns="0" bIns="0" rtlCol="0"/>
          <a:lstStyle/>
          <a:p>
            <a:endParaRPr/>
          </a:p>
        </p:txBody>
      </p:sp>
      <p:sp>
        <p:nvSpPr>
          <p:cNvPr id="99" name="object 99"/>
          <p:cNvSpPr/>
          <p:nvPr/>
        </p:nvSpPr>
        <p:spPr>
          <a:xfrm>
            <a:off x="5385704" y="4070091"/>
            <a:ext cx="60325" cy="63500"/>
          </a:xfrm>
          <a:custGeom>
            <a:avLst/>
            <a:gdLst/>
            <a:ahLst/>
            <a:cxnLst/>
            <a:rect l="l" t="t" r="r" b="b"/>
            <a:pathLst>
              <a:path w="60325" h="63500">
                <a:moveTo>
                  <a:pt x="60058" y="63398"/>
                </a:moveTo>
                <a:lnTo>
                  <a:pt x="0" y="0"/>
                </a:lnTo>
              </a:path>
            </a:pathLst>
          </a:custGeom>
          <a:ln w="4254">
            <a:solidFill>
              <a:srgbClr val="231F20"/>
            </a:solidFill>
          </a:ln>
        </p:spPr>
        <p:txBody>
          <a:bodyPr wrap="square" lIns="0" tIns="0" rIns="0" bIns="0" rtlCol="0"/>
          <a:lstStyle/>
          <a:p>
            <a:endParaRPr/>
          </a:p>
        </p:txBody>
      </p:sp>
      <p:sp>
        <p:nvSpPr>
          <p:cNvPr id="100" name="object 100"/>
          <p:cNvSpPr/>
          <p:nvPr/>
        </p:nvSpPr>
        <p:spPr>
          <a:xfrm>
            <a:off x="5717831" y="4859869"/>
            <a:ext cx="648970" cy="942340"/>
          </a:xfrm>
          <a:custGeom>
            <a:avLst/>
            <a:gdLst/>
            <a:ahLst/>
            <a:cxnLst/>
            <a:rect l="l" t="t" r="r" b="b"/>
            <a:pathLst>
              <a:path w="648970" h="942339">
                <a:moveTo>
                  <a:pt x="73151" y="1790"/>
                </a:moveTo>
                <a:lnTo>
                  <a:pt x="648601" y="0"/>
                </a:lnTo>
                <a:lnTo>
                  <a:pt x="640651" y="941971"/>
                </a:lnTo>
                <a:lnTo>
                  <a:pt x="0" y="938123"/>
                </a:lnTo>
                <a:lnTo>
                  <a:pt x="2819" y="122682"/>
                </a:lnTo>
                <a:lnTo>
                  <a:pt x="2819" y="122428"/>
                </a:lnTo>
              </a:path>
            </a:pathLst>
          </a:custGeom>
          <a:ln w="4254">
            <a:solidFill>
              <a:srgbClr val="231F20"/>
            </a:solidFill>
          </a:ln>
        </p:spPr>
        <p:txBody>
          <a:bodyPr wrap="square" lIns="0" tIns="0" rIns="0" bIns="0" rtlCol="0"/>
          <a:lstStyle/>
          <a:p>
            <a:endParaRPr/>
          </a:p>
        </p:txBody>
      </p:sp>
      <p:sp>
        <p:nvSpPr>
          <p:cNvPr id="101" name="object 101"/>
          <p:cNvSpPr/>
          <p:nvPr/>
        </p:nvSpPr>
        <p:spPr>
          <a:xfrm>
            <a:off x="5795090" y="3824456"/>
            <a:ext cx="543560" cy="660400"/>
          </a:xfrm>
          <a:custGeom>
            <a:avLst/>
            <a:gdLst/>
            <a:ahLst/>
            <a:cxnLst/>
            <a:rect l="l" t="t" r="r" b="b"/>
            <a:pathLst>
              <a:path w="543560" h="660400">
                <a:moveTo>
                  <a:pt x="0" y="655535"/>
                </a:moveTo>
                <a:lnTo>
                  <a:pt x="539000" y="659904"/>
                </a:lnTo>
                <a:lnTo>
                  <a:pt x="543115" y="133731"/>
                </a:lnTo>
                <a:lnTo>
                  <a:pt x="466623" y="133210"/>
                </a:lnTo>
                <a:lnTo>
                  <a:pt x="467652" y="0"/>
                </a:lnTo>
              </a:path>
            </a:pathLst>
          </a:custGeom>
          <a:ln w="4254">
            <a:solidFill>
              <a:srgbClr val="231F20"/>
            </a:solidFill>
          </a:ln>
        </p:spPr>
        <p:txBody>
          <a:bodyPr wrap="square" lIns="0" tIns="0" rIns="0" bIns="0" rtlCol="0"/>
          <a:lstStyle/>
          <a:p>
            <a:endParaRPr/>
          </a:p>
        </p:txBody>
      </p:sp>
      <p:sp>
        <p:nvSpPr>
          <p:cNvPr id="102" name="object 102"/>
          <p:cNvSpPr/>
          <p:nvPr/>
        </p:nvSpPr>
        <p:spPr>
          <a:xfrm>
            <a:off x="5514557" y="3921222"/>
            <a:ext cx="130175" cy="149225"/>
          </a:xfrm>
          <a:custGeom>
            <a:avLst/>
            <a:gdLst/>
            <a:ahLst/>
            <a:cxnLst/>
            <a:rect l="l" t="t" r="r" b="b"/>
            <a:pathLst>
              <a:path w="130175" h="149225">
                <a:moveTo>
                  <a:pt x="130124" y="0"/>
                </a:moveTo>
                <a:lnTo>
                  <a:pt x="50050" y="75717"/>
                </a:lnTo>
                <a:lnTo>
                  <a:pt x="63639" y="90093"/>
                </a:lnTo>
                <a:lnTo>
                  <a:pt x="1790" y="148869"/>
                </a:lnTo>
                <a:lnTo>
                  <a:pt x="0" y="147066"/>
                </a:lnTo>
              </a:path>
            </a:pathLst>
          </a:custGeom>
          <a:ln w="4254">
            <a:solidFill>
              <a:srgbClr val="231F20"/>
            </a:solidFill>
          </a:ln>
        </p:spPr>
        <p:txBody>
          <a:bodyPr wrap="square" lIns="0" tIns="0" rIns="0" bIns="0" rtlCol="0"/>
          <a:lstStyle/>
          <a:p>
            <a:endParaRPr/>
          </a:p>
        </p:txBody>
      </p:sp>
      <p:sp>
        <p:nvSpPr>
          <p:cNvPr id="103" name="object 103"/>
          <p:cNvSpPr/>
          <p:nvPr/>
        </p:nvSpPr>
        <p:spPr>
          <a:xfrm>
            <a:off x="5267376" y="3981279"/>
            <a:ext cx="118745" cy="97790"/>
          </a:xfrm>
          <a:custGeom>
            <a:avLst/>
            <a:gdLst/>
            <a:ahLst/>
            <a:cxnLst/>
            <a:rect l="l" t="t" r="r" b="b"/>
            <a:pathLst>
              <a:path w="118745" h="97789">
                <a:moveTo>
                  <a:pt x="118325" y="88811"/>
                </a:moveTo>
                <a:lnTo>
                  <a:pt x="109080" y="97535"/>
                </a:lnTo>
                <a:lnTo>
                  <a:pt x="16941" y="0"/>
                </a:lnTo>
                <a:lnTo>
                  <a:pt x="5397" y="11290"/>
                </a:lnTo>
                <a:lnTo>
                  <a:pt x="0" y="5397"/>
                </a:lnTo>
              </a:path>
            </a:pathLst>
          </a:custGeom>
          <a:ln w="4254">
            <a:solidFill>
              <a:srgbClr val="231F20"/>
            </a:solidFill>
          </a:ln>
        </p:spPr>
        <p:txBody>
          <a:bodyPr wrap="square" lIns="0" tIns="0" rIns="0" bIns="0" rtlCol="0"/>
          <a:lstStyle/>
          <a:p>
            <a:endParaRPr/>
          </a:p>
        </p:txBody>
      </p:sp>
      <p:sp>
        <p:nvSpPr>
          <p:cNvPr id="104" name="object 104"/>
          <p:cNvSpPr/>
          <p:nvPr/>
        </p:nvSpPr>
        <p:spPr>
          <a:xfrm>
            <a:off x="5078469" y="3692009"/>
            <a:ext cx="64769" cy="60325"/>
          </a:xfrm>
          <a:custGeom>
            <a:avLst/>
            <a:gdLst/>
            <a:ahLst/>
            <a:cxnLst/>
            <a:rect l="l" t="t" r="r" b="b"/>
            <a:pathLst>
              <a:path w="64770" h="60325">
                <a:moveTo>
                  <a:pt x="0" y="60325"/>
                </a:moveTo>
                <a:lnTo>
                  <a:pt x="64681" y="0"/>
                </a:lnTo>
              </a:path>
            </a:pathLst>
          </a:custGeom>
          <a:ln w="4254">
            <a:solidFill>
              <a:srgbClr val="231F20"/>
            </a:solidFill>
          </a:ln>
        </p:spPr>
        <p:txBody>
          <a:bodyPr wrap="square" lIns="0" tIns="0" rIns="0" bIns="0" rtlCol="0"/>
          <a:lstStyle/>
          <a:p>
            <a:endParaRPr/>
          </a:p>
        </p:txBody>
      </p:sp>
      <p:sp>
        <p:nvSpPr>
          <p:cNvPr id="105" name="object 105"/>
          <p:cNvSpPr/>
          <p:nvPr/>
        </p:nvSpPr>
        <p:spPr>
          <a:xfrm>
            <a:off x="4918050" y="3682519"/>
            <a:ext cx="160655" cy="69850"/>
          </a:xfrm>
          <a:custGeom>
            <a:avLst/>
            <a:gdLst/>
            <a:ahLst/>
            <a:cxnLst/>
            <a:rect l="l" t="t" r="r" b="b"/>
            <a:pathLst>
              <a:path w="160654" h="69850">
                <a:moveTo>
                  <a:pt x="0" y="0"/>
                </a:moveTo>
                <a:lnTo>
                  <a:pt x="95986" y="1028"/>
                </a:lnTo>
                <a:lnTo>
                  <a:pt x="160413" y="69811"/>
                </a:lnTo>
              </a:path>
            </a:pathLst>
          </a:custGeom>
          <a:ln w="4254">
            <a:solidFill>
              <a:srgbClr val="231F20"/>
            </a:solidFill>
          </a:ln>
        </p:spPr>
        <p:txBody>
          <a:bodyPr wrap="square" lIns="0" tIns="0" rIns="0" bIns="0" rtlCol="0"/>
          <a:lstStyle/>
          <a:p>
            <a:endParaRPr/>
          </a:p>
        </p:txBody>
      </p:sp>
      <p:sp>
        <p:nvSpPr>
          <p:cNvPr id="106" name="object 106"/>
          <p:cNvSpPr/>
          <p:nvPr/>
        </p:nvSpPr>
        <p:spPr>
          <a:xfrm>
            <a:off x="4915231" y="3682519"/>
            <a:ext cx="3175" cy="317500"/>
          </a:xfrm>
          <a:custGeom>
            <a:avLst/>
            <a:gdLst/>
            <a:ahLst/>
            <a:cxnLst/>
            <a:rect l="l" t="t" r="r" b="b"/>
            <a:pathLst>
              <a:path w="3175" h="317500">
                <a:moveTo>
                  <a:pt x="2819" y="0"/>
                </a:moveTo>
                <a:lnTo>
                  <a:pt x="0" y="317246"/>
                </a:lnTo>
              </a:path>
            </a:pathLst>
          </a:custGeom>
          <a:ln w="4254">
            <a:solidFill>
              <a:srgbClr val="231F20"/>
            </a:solidFill>
          </a:ln>
        </p:spPr>
        <p:txBody>
          <a:bodyPr wrap="square" lIns="0" tIns="0" rIns="0" bIns="0" rtlCol="0"/>
          <a:lstStyle/>
          <a:p>
            <a:endParaRPr/>
          </a:p>
        </p:txBody>
      </p:sp>
      <p:sp>
        <p:nvSpPr>
          <p:cNvPr id="107" name="object 107"/>
          <p:cNvSpPr/>
          <p:nvPr/>
        </p:nvSpPr>
        <p:spPr>
          <a:xfrm>
            <a:off x="5361062" y="5026957"/>
            <a:ext cx="31750" cy="375920"/>
          </a:xfrm>
          <a:custGeom>
            <a:avLst/>
            <a:gdLst/>
            <a:ahLst/>
            <a:cxnLst/>
            <a:rect l="l" t="t" r="r" b="b"/>
            <a:pathLst>
              <a:path w="31750" h="375920">
                <a:moveTo>
                  <a:pt x="0" y="253"/>
                </a:moveTo>
                <a:lnTo>
                  <a:pt x="31318" y="0"/>
                </a:lnTo>
                <a:lnTo>
                  <a:pt x="30797" y="375767"/>
                </a:lnTo>
              </a:path>
            </a:pathLst>
          </a:custGeom>
          <a:ln w="4254">
            <a:solidFill>
              <a:srgbClr val="231F20"/>
            </a:solidFill>
          </a:ln>
        </p:spPr>
        <p:txBody>
          <a:bodyPr wrap="square" lIns="0" tIns="0" rIns="0" bIns="0" rtlCol="0"/>
          <a:lstStyle/>
          <a:p>
            <a:endParaRPr/>
          </a:p>
        </p:txBody>
      </p:sp>
      <p:sp>
        <p:nvSpPr>
          <p:cNvPr id="108" name="object 108"/>
          <p:cNvSpPr/>
          <p:nvPr/>
        </p:nvSpPr>
        <p:spPr>
          <a:xfrm>
            <a:off x="5597189" y="4228975"/>
            <a:ext cx="194945" cy="753745"/>
          </a:xfrm>
          <a:custGeom>
            <a:avLst/>
            <a:gdLst/>
            <a:ahLst/>
            <a:cxnLst/>
            <a:rect l="l" t="t" r="r" b="b"/>
            <a:pathLst>
              <a:path w="194945" h="753745">
                <a:moveTo>
                  <a:pt x="194563" y="508"/>
                </a:moveTo>
                <a:lnTo>
                  <a:pt x="135788" y="0"/>
                </a:lnTo>
                <a:lnTo>
                  <a:pt x="135267" y="49796"/>
                </a:lnTo>
                <a:lnTo>
                  <a:pt x="7962" y="48768"/>
                </a:lnTo>
                <a:lnTo>
                  <a:pt x="0" y="708139"/>
                </a:lnTo>
                <a:lnTo>
                  <a:pt x="22593" y="708406"/>
                </a:lnTo>
                <a:lnTo>
                  <a:pt x="22072" y="753059"/>
                </a:lnTo>
                <a:lnTo>
                  <a:pt x="123456" y="753313"/>
                </a:lnTo>
              </a:path>
            </a:pathLst>
          </a:custGeom>
          <a:ln w="4254">
            <a:solidFill>
              <a:srgbClr val="231F20"/>
            </a:solidFill>
          </a:ln>
        </p:spPr>
        <p:txBody>
          <a:bodyPr wrap="square" lIns="0" tIns="0" rIns="0" bIns="0" rtlCol="0"/>
          <a:lstStyle/>
          <a:p>
            <a:endParaRPr/>
          </a:p>
        </p:txBody>
      </p:sp>
      <p:sp>
        <p:nvSpPr>
          <p:cNvPr id="109" name="object 109"/>
          <p:cNvSpPr/>
          <p:nvPr/>
        </p:nvSpPr>
        <p:spPr>
          <a:xfrm>
            <a:off x="5790975" y="4479992"/>
            <a:ext cx="4445" cy="382270"/>
          </a:xfrm>
          <a:custGeom>
            <a:avLst/>
            <a:gdLst/>
            <a:ahLst/>
            <a:cxnLst/>
            <a:rect l="l" t="t" r="r" b="b"/>
            <a:pathLst>
              <a:path w="4445" h="382270">
                <a:moveTo>
                  <a:pt x="4114" y="0"/>
                </a:moveTo>
                <a:lnTo>
                  <a:pt x="0" y="381673"/>
                </a:lnTo>
              </a:path>
            </a:pathLst>
          </a:custGeom>
          <a:ln w="4254">
            <a:solidFill>
              <a:srgbClr val="231F20"/>
            </a:solidFill>
          </a:ln>
        </p:spPr>
        <p:txBody>
          <a:bodyPr wrap="square" lIns="0" tIns="0" rIns="0" bIns="0" rtlCol="0"/>
          <a:lstStyle/>
          <a:p>
            <a:endParaRPr/>
          </a:p>
        </p:txBody>
      </p:sp>
      <p:sp>
        <p:nvSpPr>
          <p:cNvPr id="110" name="object 110"/>
          <p:cNvSpPr txBox="1"/>
          <p:nvPr/>
        </p:nvSpPr>
        <p:spPr>
          <a:xfrm>
            <a:off x="2676579" y="2950938"/>
            <a:ext cx="114300" cy="199390"/>
          </a:xfrm>
          <a:prstGeom prst="rect">
            <a:avLst/>
          </a:prstGeom>
        </p:spPr>
        <p:txBody>
          <a:bodyPr vert="horz" wrap="square" lIns="0" tIns="17145" rIns="0" bIns="0" rtlCol="0">
            <a:spAutoFit/>
          </a:bodyPr>
          <a:lstStyle/>
          <a:p>
            <a:pPr marL="12700">
              <a:lnSpc>
                <a:spcPct val="100000"/>
              </a:lnSpc>
              <a:spcBef>
                <a:spcPts val="135"/>
              </a:spcBef>
            </a:pPr>
            <a:r>
              <a:rPr sz="1100" spc="-40" dirty="0">
                <a:solidFill>
                  <a:srgbClr val="231F20"/>
                </a:solidFill>
                <a:latin typeface="Arial"/>
                <a:cs typeface="Arial"/>
              </a:rPr>
              <a:t>A</a:t>
            </a:r>
            <a:endParaRPr sz="1100">
              <a:latin typeface="Arial"/>
              <a:cs typeface="Arial"/>
            </a:endParaRPr>
          </a:p>
        </p:txBody>
      </p:sp>
      <p:sp>
        <p:nvSpPr>
          <p:cNvPr id="111" name="object 111"/>
          <p:cNvSpPr txBox="1"/>
          <p:nvPr/>
        </p:nvSpPr>
        <p:spPr>
          <a:xfrm>
            <a:off x="3315801" y="2950938"/>
            <a:ext cx="114300" cy="199390"/>
          </a:xfrm>
          <a:prstGeom prst="rect">
            <a:avLst/>
          </a:prstGeom>
        </p:spPr>
        <p:txBody>
          <a:bodyPr vert="horz" wrap="square" lIns="0" tIns="17145" rIns="0" bIns="0" rtlCol="0">
            <a:spAutoFit/>
          </a:bodyPr>
          <a:lstStyle/>
          <a:p>
            <a:pPr marL="12700">
              <a:lnSpc>
                <a:spcPct val="100000"/>
              </a:lnSpc>
              <a:spcBef>
                <a:spcPts val="135"/>
              </a:spcBef>
            </a:pPr>
            <a:r>
              <a:rPr sz="1100" spc="-40" dirty="0">
                <a:solidFill>
                  <a:srgbClr val="231F20"/>
                </a:solidFill>
                <a:latin typeface="Arial"/>
                <a:cs typeface="Arial"/>
              </a:rPr>
              <a:t>A</a:t>
            </a:r>
            <a:endParaRPr sz="1100">
              <a:latin typeface="Arial"/>
              <a:cs typeface="Arial"/>
            </a:endParaRPr>
          </a:p>
        </p:txBody>
      </p:sp>
      <p:sp>
        <p:nvSpPr>
          <p:cNvPr id="112" name="object 112"/>
          <p:cNvSpPr txBox="1"/>
          <p:nvPr/>
        </p:nvSpPr>
        <p:spPr>
          <a:xfrm>
            <a:off x="3239135" y="5128255"/>
            <a:ext cx="109855" cy="199390"/>
          </a:xfrm>
          <a:prstGeom prst="rect">
            <a:avLst/>
          </a:prstGeom>
        </p:spPr>
        <p:txBody>
          <a:bodyPr vert="horz" wrap="square" lIns="0" tIns="17145" rIns="0" bIns="0" rtlCol="0">
            <a:spAutoFit/>
          </a:bodyPr>
          <a:lstStyle/>
          <a:p>
            <a:pPr marL="12700">
              <a:lnSpc>
                <a:spcPct val="100000"/>
              </a:lnSpc>
              <a:spcBef>
                <a:spcPts val="135"/>
              </a:spcBef>
            </a:pPr>
            <a:r>
              <a:rPr sz="1100" spc="-135" dirty="0">
                <a:solidFill>
                  <a:srgbClr val="231F20"/>
                </a:solidFill>
                <a:latin typeface="Arial"/>
                <a:cs typeface="Arial"/>
              </a:rPr>
              <a:t>C</a:t>
            </a:r>
            <a:endParaRPr sz="1100">
              <a:latin typeface="Arial"/>
              <a:cs typeface="Arial"/>
            </a:endParaRPr>
          </a:p>
        </p:txBody>
      </p:sp>
      <p:sp>
        <p:nvSpPr>
          <p:cNvPr id="113" name="object 113"/>
          <p:cNvSpPr txBox="1"/>
          <p:nvPr/>
        </p:nvSpPr>
        <p:spPr>
          <a:xfrm>
            <a:off x="3970356" y="3707184"/>
            <a:ext cx="97155" cy="199390"/>
          </a:xfrm>
          <a:prstGeom prst="rect">
            <a:avLst/>
          </a:prstGeom>
        </p:spPr>
        <p:txBody>
          <a:bodyPr vert="horz" wrap="square" lIns="0" tIns="17145" rIns="0" bIns="0" rtlCol="0">
            <a:spAutoFit/>
          </a:bodyPr>
          <a:lstStyle/>
          <a:p>
            <a:pPr marL="12700">
              <a:lnSpc>
                <a:spcPct val="100000"/>
              </a:lnSpc>
              <a:spcBef>
                <a:spcPts val="135"/>
              </a:spcBef>
            </a:pPr>
            <a:r>
              <a:rPr sz="1100" spc="-175" dirty="0">
                <a:solidFill>
                  <a:srgbClr val="231F20"/>
                </a:solidFill>
                <a:latin typeface="Arial"/>
                <a:cs typeface="Arial"/>
              </a:rPr>
              <a:t>E</a:t>
            </a:r>
            <a:endParaRPr sz="1100">
              <a:latin typeface="Arial"/>
              <a:cs typeface="Arial"/>
            </a:endParaRPr>
          </a:p>
        </p:txBody>
      </p:sp>
      <p:sp>
        <p:nvSpPr>
          <p:cNvPr id="114" name="object 114"/>
          <p:cNvSpPr txBox="1"/>
          <p:nvPr/>
        </p:nvSpPr>
        <p:spPr>
          <a:xfrm>
            <a:off x="4492264" y="5165576"/>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115" name="object 115"/>
          <p:cNvSpPr txBox="1"/>
          <p:nvPr/>
        </p:nvSpPr>
        <p:spPr>
          <a:xfrm>
            <a:off x="5083171" y="5165576"/>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116" name="object 116"/>
          <p:cNvSpPr txBox="1"/>
          <p:nvPr/>
        </p:nvSpPr>
        <p:spPr>
          <a:xfrm>
            <a:off x="988768" y="2992743"/>
            <a:ext cx="93980" cy="199390"/>
          </a:xfrm>
          <a:prstGeom prst="rect">
            <a:avLst/>
          </a:prstGeom>
        </p:spPr>
        <p:txBody>
          <a:bodyPr vert="horz" wrap="square" lIns="0" tIns="17145" rIns="0" bIns="0" rtlCol="0">
            <a:spAutoFit/>
          </a:bodyPr>
          <a:lstStyle/>
          <a:p>
            <a:pPr marL="12700">
              <a:lnSpc>
                <a:spcPct val="100000"/>
              </a:lnSpc>
              <a:spcBef>
                <a:spcPts val="135"/>
              </a:spcBef>
            </a:pPr>
            <a:r>
              <a:rPr sz="1100" spc="-75" dirty="0">
                <a:solidFill>
                  <a:srgbClr val="231F20"/>
                </a:solidFill>
                <a:latin typeface="Arial"/>
                <a:cs typeface="Arial"/>
              </a:rPr>
              <a:t>L</a:t>
            </a:r>
            <a:endParaRPr sz="1100">
              <a:latin typeface="Arial"/>
              <a:cs typeface="Arial"/>
            </a:endParaRPr>
          </a:p>
        </p:txBody>
      </p:sp>
      <p:sp>
        <p:nvSpPr>
          <p:cNvPr id="117" name="object 117"/>
          <p:cNvSpPr txBox="1"/>
          <p:nvPr/>
        </p:nvSpPr>
        <p:spPr>
          <a:xfrm>
            <a:off x="1559279" y="2975674"/>
            <a:ext cx="93980" cy="199390"/>
          </a:xfrm>
          <a:prstGeom prst="rect">
            <a:avLst/>
          </a:prstGeom>
        </p:spPr>
        <p:txBody>
          <a:bodyPr vert="horz" wrap="square" lIns="0" tIns="17145" rIns="0" bIns="0" rtlCol="0">
            <a:spAutoFit/>
          </a:bodyPr>
          <a:lstStyle/>
          <a:p>
            <a:pPr marL="12700">
              <a:lnSpc>
                <a:spcPct val="100000"/>
              </a:lnSpc>
              <a:spcBef>
                <a:spcPts val="135"/>
              </a:spcBef>
            </a:pPr>
            <a:r>
              <a:rPr sz="1100" spc="-75" dirty="0">
                <a:solidFill>
                  <a:srgbClr val="231F20"/>
                </a:solidFill>
                <a:latin typeface="Arial"/>
                <a:cs typeface="Arial"/>
              </a:rPr>
              <a:t>L</a:t>
            </a:r>
            <a:endParaRPr sz="1100">
              <a:latin typeface="Arial"/>
              <a:cs typeface="Arial"/>
            </a:endParaRPr>
          </a:p>
        </p:txBody>
      </p:sp>
      <p:sp>
        <p:nvSpPr>
          <p:cNvPr id="118" name="object 118"/>
          <p:cNvSpPr txBox="1"/>
          <p:nvPr/>
        </p:nvSpPr>
        <p:spPr>
          <a:xfrm rot="20100000">
            <a:off x="1549897" y="5304273"/>
            <a:ext cx="186444" cy="144780"/>
          </a:xfrm>
          <a:prstGeom prst="rect">
            <a:avLst/>
          </a:prstGeom>
        </p:spPr>
        <p:txBody>
          <a:bodyPr vert="horz" wrap="square" lIns="0" tIns="0" rIns="0" bIns="0" rtlCol="0">
            <a:spAutoFit/>
          </a:bodyPr>
          <a:lstStyle/>
          <a:p>
            <a:pPr>
              <a:lnSpc>
                <a:spcPts val="1140"/>
              </a:lnSpc>
            </a:pPr>
            <a:r>
              <a:rPr sz="1100" spc="-5" dirty="0">
                <a:solidFill>
                  <a:srgbClr val="231F20"/>
                </a:solidFill>
                <a:latin typeface="Arial"/>
                <a:cs typeface="Arial"/>
              </a:rPr>
              <a:t>M</a:t>
            </a:r>
            <a:endParaRPr sz="1100">
              <a:latin typeface="Arial"/>
              <a:cs typeface="Arial"/>
            </a:endParaRPr>
          </a:p>
        </p:txBody>
      </p:sp>
      <p:sp>
        <p:nvSpPr>
          <p:cNvPr id="119" name="object 119"/>
          <p:cNvSpPr txBox="1"/>
          <p:nvPr/>
        </p:nvSpPr>
        <p:spPr>
          <a:xfrm rot="20100000">
            <a:off x="2093721" y="5025945"/>
            <a:ext cx="186444" cy="144780"/>
          </a:xfrm>
          <a:prstGeom prst="rect">
            <a:avLst/>
          </a:prstGeom>
        </p:spPr>
        <p:txBody>
          <a:bodyPr vert="horz" wrap="square" lIns="0" tIns="0" rIns="0" bIns="0" rtlCol="0">
            <a:spAutoFit/>
          </a:bodyPr>
          <a:lstStyle/>
          <a:p>
            <a:pPr>
              <a:lnSpc>
                <a:spcPts val="1140"/>
              </a:lnSpc>
            </a:pPr>
            <a:r>
              <a:rPr sz="1100" spc="-5" dirty="0">
                <a:solidFill>
                  <a:srgbClr val="231F20"/>
                </a:solidFill>
                <a:latin typeface="Arial"/>
                <a:cs typeface="Arial"/>
              </a:rPr>
              <a:t>M</a:t>
            </a:r>
            <a:endParaRPr sz="1100">
              <a:latin typeface="Arial"/>
              <a:cs typeface="Arial"/>
            </a:endParaRPr>
          </a:p>
        </p:txBody>
      </p:sp>
      <p:sp>
        <p:nvSpPr>
          <p:cNvPr id="120" name="object 120"/>
          <p:cNvSpPr txBox="1"/>
          <p:nvPr/>
        </p:nvSpPr>
        <p:spPr>
          <a:xfrm>
            <a:off x="2560506" y="4124342"/>
            <a:ext cx="104139"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B</a:t>
            </a:r>
            <a:endParaRPr sz="1100">
              <a:latin typeface="Arial"/>
              <a:cs typeface="Arial"/>
            </a:endParaRPr>
          </a:p>
        </p:txBody>
      </p:sp>
      <p:sp>
        <p:nvSpPr>
          <p:cNvPr id="121" name="object 121"/>
          <p:cNvSpPr txBox="1"/>
          <p:nvPr/>
        </p:nvSpPr>
        <p:spPr>
          <a:xfrm>
            <a:off x="2290873" y="3644239"/>
            <a:ext cx="416559" cy="199390"/>
          </a:xfrm>
          <a:prstGeom prst="rect">
            <a:avLst/>
          </a:prstGeom>
        </p:spPr>
        <p:txBody>
          <a:bodyPr vert="horz" wrap="square" lIns="0" tIns="17145" rIns="0" bIns="0" rtlCol="0">
            <a:spAutoFit/>
          </a:bodyPr>
          <a:lstStyle/>
          <a:p>
            <a:pPr marL="12700">
              <a:lnSpc>
                <a:spcPct val="100000"/>
              </a:lnSpc>
              <a:spcBef>
                <a:spcPts val="135"/>
              </a:spcBef>
            </a:pPr>
            <a:r>
              <a:rPr sz="1100" spc="-10" dirty="0">
                <a:solidFill>
                  <a:srgbClr val="231F20"/>
                </a:solidFill>
                <a:latin typeface="Arial"/>
                <a:cs typeface="Arial"/>
              </a:rPr>
              <a:t>D1/D2</a:t>
            </a:r>
            <a:endParaRPr sz="1100">
              <a:latin typeface="Arial"/>
              <a:cs typeface="Arial"/>
            </a:endParaRPr>
          </a:p>
        </p:txBody>
      </p:sp>
      <p:sp>
        <p:nvSpPr>
          <p:cNvPr id="122" name="object 122"/>
          <p:cNvSpPr txBox="1"/>
          <p:nvPr/>
        </p:nvSpPr>
        <p:spPr>
          <a:xfrm>
            <a:off x="4519976" y="3030042"/>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123" name="object 123"/>
          <p:cNvSpPr txBox="1"/>
          <p:nvPr/>
        </p:nvSpPr>
        <p:spPr>
          <a:xfrm>
            <a:off x="5051286" y="3030042"/>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124" name="object 124"/>
          <p:cNvSpPr txBox="1"/>
          <p:nvPr/>
        </p:nvSpPr>
        <p:spPr>
          <a:xfrm>
            <a:off x="6292409" y="3023533"/>
            <a:ext cx="436880" cy="199390"/>
          </a:xfrm>
          <a:prstGeom prst="rect">
            <a:avLst/>
          </a:prstGeom>
        </p:spPr>
        <p:txBody>
          <a:bodyPr vert="horz" wrap="square" lIns="0" tIns="17145" rIns="0" bIns="0" rtlCol="0">
            <a:spAutoFit/>
          </a:bodyPr>
          <a:lstStyle/>
          <a:p>
            <a:pPr marL="12700">
              <a:lnSpc>
                <a:spcPct val="100000"/>
              </a:lnSpc>
              <a:spcBef>
                <a:spcPts val="135"/>
              </a:spcBef>
              <a:tabLst>
                <a:tab pos="344805" algn="l"/>
              </a:tabLst>
            </a:pPr>
            <a:r>
              <a:rPr sz="1100" spc="-120" dirty="0">
                <a:solidFill>
                  <a:srgbClr val="231F20"/>
                </a:solidFill>
                <a:latin typeface="Arial"/>
                <a:cs typeface="Arial"/>
              </a:rPr>
              <a:t>K	K</a:t>
            </a:r>
            <a:endParaRPr sz="1100">
              <a:latin typeface="Arial"/>
              <a:cs typeface="Arial"/>
            </a:endParaRPr>
          </a:p>
        </p:txBody>
      </p:sp>
      <p:sp>
        <p:nvSpPr>
          <p:cNvPr id="125" name="object 125"/>
          <p:cNvSpPr txBox="1"/>
          <p:nvPr/>
        </p:nvSpPr>
        <p:spPr>
          <a:xfrm rot="20160000">
            <a:off x="1242255" y="4622456"/>
            <a:ext cx="174711" cy="144780"/>
          </a:xfrm>
          <a:prstGeom prst="rect">
            <a:avLst/>
          </a:prstGeom>
        </p:spPr>
        <p:txBody>
          <a:bodyPr vert="horz" wrap="square" lIns="0" tIns="0" rIns="0" bIns="0" rtlCol="0">
            <a:spAutoFit/>
          </a:bodyPr>
          <a:lstStyle/>
          <a:p>
            <a:pPr>
              <a:lnSpc>
                <a:spcPts val="1140"/>
              </a:lnSpc>
            </a:pPr>
            <a:r>
              <a:rPr sz="1100" spc="-45" dirty="0">
                <a:solidFill>
                  <a:srgbClr val="231F20"/>
                </a:solidFill>
                <a:latin typeface="Arial"/>
                <a:cs typeface="Arial"/>
              </a:rPr>
              <a:t>N</a:t>
            </a:r>
            <a:endParaRPr sz="1100">
              <a:latin typeface="Arial"/>
              <a:cs typeface="Arial"/>
            </a:endParaRPr>
          </a:p>
        </p:txBody>
      </p:sp>
      <p:sp>
        <p:nvSpPr>
          <p:cNvPr id="126" name="object 126"/>
          <p:cNvSpPr txBox="1"/>
          <p:nvPr/>
        </p:nvSpPr>
        <p:spPr>
          <a:xfrm rot="20160000">
            <a:off x="1771476" y="4357583"/>
            <a:ext cx="174711" cy="144780"/>
          </a:xfrm>
          <a:prstGeom prst="rect">
            <a:avLst/>
          </a:prstGeom>
        </p:spPr>
        <p:txBody>
          <a:bodyPr vert="horz" wrap="square" lIns="0" tIns="0" rIns="0" bIns="0" rtlCol="0">
            <a:spAutoFit/>
          </a:bodyPr>
          <a:lstStyle/>
          <a:p>
            <a:pPr>
              <a:lnSpc>
                <a:spcPts val="1140"/>
              </a:lnSpc>
            </a:pPr>
            <a:r>
              <a:rPr sz="1100" spc="-45" dirty="0">
                <a:solidFill>
                  <a:srgbClr val="231F20"/>
                </a:solidFill>
                <a:latin typeface="Arial"/>
                <a:cs typeface="Arial"/>
              </a:rPr>
              <a:t>N</a:t>
            </a:r>
            <a:endParaRPr sz="1100">
              <a:latin typeface="Arial"/>
              <a:cs typeface="Arial"/>
            </a:endParaRPr>
          </a:p>
        </p:txBody>
      </p:sp>
      <p:sp>
        <p:nvSpPr>
          <p:cNvPr id="127" name="object 127"/>
          <p:cNvSpPr txBox="1"/>
          <p:nvPr/>
        </p:nvSpPr>
        <p:spPr>
          <a:xfrm>
            <a:off x="2383624" y="2616258"/>
            <a:ext cx="119380"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G</a:t>
            </a:r>
            <a:endParaRPr sz="1100">
              <a:latin typeface="Arial"/>
              <a:cs typeface="Arial"/>
            </a:endParaRPr>
          </a:p>
        </p:txBody>
      </p:sp>
      <p:sp>
        <p:nvSpPr>
          <p:cNvPr id="128" name="object 128"/>
          <p:cNvSpPr txBox="1"/>
          <p:nvPr/>
        </p:nvSpPr>
        <p:spPr>
          <a:xfrm>
            <a:off x="2377838" y="2052835"/>
            <a:ext cx="119380"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G</a:t>
            </a:r>
            <a:endParaRPr sz="1100">
              <a:latin typeface="Arial"/>
              <a:cs typeface="Arial"/>
            </a:endParaRPr>
          </a:p>
        </p:txBody>
      </p:sp>
      <p:graphicFrame>
        <p:nvGraphicFramePr>
          <p:cNvPr id="129" name="object 129"/>
          <p:cNvGraphicFramePr>
            <a:graphicFrameLocks noGrp="1"/>
          </p:cNvGraphicFramePr>
          <p:nvPr/>
        </p:nvGraphicFramePr>
        <p:xfrm>
          <a:off x="3192788" y="4162006"/>
          <a:ext cx="1413510" cy="482600"/>
        </p:xfrm>
        <a:graphic>
          <a:graphicData uri="http://schemas.openxmlformats.org/drawingml/2006/table">
            <a:tbl>
              <a:tblPr firstRow="1" bandRow="1">
                <a:tableStyleId>{2D5ABB26-0587-4C30-8999-92F81FD0307C}</a:tableStyleId>
              </a:tblPr>
              <a:tblGrid>
                <a:gridCol w="65405">
                  <a:extLst>
                    <a:ext uri="{9D8B030D-6E8A-4147-A177-3AD203B41FA5}">
                      <a16:colId xmlns:a16="http://schemas.microsoft.com/office/drawing/2014/main" val="20000"/>
                    </a:ext>
                  </a:extLst>
                </a:gridCol>
                <a:gridCol w="111760">
                  <a:extLst>
                    <a:ext uri="{9D8B030D-6E8A-4147-A177-3AD203B41FA5}">
                      <a16:colId xmlns:a16="http://schemas.microsoft.com/office/drawing/2014/main" val="20001"/>
                    </a:ext>
                  </a:extLst>
                </a:gridCol>
                <a:gridCol w="128270">
                  <a:extLst>
                    <a:ext uri="{9D8B030D-6E8A-4147-A177-3AD203B41FA5}">
                      <a16:colId xmlns:a16="http://schemas.microsoft.com/office/drawing/2014/main" val="20002"/>
                    </a:ext>
                  </a:extLst>
                </a:gridCol>
                <a:gridCol w="1078865">
                  <a:extLst>
                    <a:ext uri="{9D8B030D-6E8A-4147-A177-3AD203B41FA5}">
                      <a16:colId xmlns:a16="http://schemas.microsoft.com/office/drawing/2014/main" val="20003"/>
                    </a:ext>
                  </a:extLst>
                </a:gridCol>
              </a:tblGrid>
              <a:tr h="182880">
                <a:tc>
                  <a:txBody>
                    <a:bodyPr/>
                    <a:lstStyle/>
                    <a:p>
                      <a:pPr>
                        <a:lnSpc>
                          <a:spcPct val="100000"/>
                        </a:lnSpc>
                      </a:pPr>
                      <a:endParaRPr sz="800">
                        <a:latin typeface="Times New Roman"/>
                        <a:cs typeface="Times New Roman"/>
                      </a:endParaRPr>
                    </a:p>
                  </a:txBody>
                  <a:tcPr marL="0" marR="0" marT="0" marB="0">
                    <a:lnR w="28575">
                      <a:solidFill>
                        <a:srgbClr val="231F20"/>
                      </a:solidFill>
                      <a:prstDash val="solid"/>
                    </a:lnR>
                    <a:lnB w="19050">
                      <a:solidFill>
                        <a:srgbClr val="666766"/>
                      </a:solidFill>
                      <a:prstDash val="solid"/>
                    </a:lnB>
                  </a:tcPr>
                </a:tc>
                <a:tc>
                  <a:txBody>
                    <a:bodyPr/>
                    <a:lstStyle/>
                    <a:p>
                      <a:pPr>
                        <a:lnSpc>
                          <a:spcPct val="100000"/>
                        </a:lnSpc>
                      </a:pPr>
                      <a:endParaRPr sz="800">
                        <a:latin typeface="Times New Roman"/>
                        <a:cs typeface="Times New Roman"/>
                      </a:endParaRPr>
                    </a:p>
                  </a:txBody>
                  <a:tcPr marL="0" marR="0" marT="0" marB="0">
                    <a:lnL w="28575">
                      <a:solidFill>
                        <a:srgbClr val="231F20"/>
                      </a:solidFill>
                      <a:prstDash val="solid"/>
                    </a:lnL>
                    <a:lnR w="19050">
                      <a:solidFill>
                        <a:srgbClr val="EF3B3A"/>
                      </a:solidFill>
                      <a:prstDash val="solid"/>
                    </a:lnR>
                    <a:lnB w="19050">
                      <a:solidFill>
                        <a:srgbClr val="666766"/>
                      </a:solidFill>
                      <a:prstDash val="solid"/>
                    </a:lnB>
                  </a:tcPr>
                </a:tc>
                <a:tc gridSpan="2">
                  <a:txBody>
                    <a:bodyPr/>
                    <a:lstStyle/>
                    <a:p>
                      <a:pPr marL="78105">
                        <a:lnSpc>
                          <a:spcPts val="1115"/>
                        </a:lnSpc>
                        <a:spcBef>
                          <a:spcPts val="229"/>
                        </a:spcBef>
                      </a:pPr>
                      <a:r>
                        <a:rPr sz="1650" spc="-179" baseline="22727" dirty="0">
                          <a:solidFill>
                            <a:srgbClr val="231F20"/>
                          </a:solidFill>
                          <a:latin typeface="Arial"/>
                          <a:cs typeface="Arial"/>
                        </a:rPr>
                        <a:t>B </a:t>
                      </a:r>
                      <a:r>
                        <a:rPr sz="700" b="1" spc="-35" dirty="0">
                          <a:solidFill>
                            <a:srgbClr val="231F20"/>
                          </a:solidFill>
                          <a:latin typeface="Arial"/>
                          <a:cs typeface="Arial"/>
                        </a:rPr>
                        <a:t>OPEN </a:t>
                      </a:r>
                      <a:r>
                        <a:rPr sz="700" b="1" spc="-70" dirty="0">
                          <a:solidFill>
                            <a:srgbClr val="231F20"/>
                          </a:solidFill>
                          <a:latin typeface="Arial"/>
                          <a:cs typeface="Arial"/>
                        </a:rPr>
                        <a:t>SPACE </a:t>
                      </a:r>
                      <a:r>
                        <a:rPr sz="700" b="1" spc="-60" dirty="0">
                          <a:solidFill>
                            <a:srgbClr val="231F20"/>
                          </a:solidFill>
                          <a:latin typeface="Arial"/>
                          <a:cs typeface="Arial"/>
                        </a:rPr>
                        <a:t>BLOCK</a:t>
                      </a:r>
                      <a:r>
                        <a:rPr sz="700" b="1" spc="-80" dirty="0">
                          <a:solidFill>
                            <a:srgbClr val="231F20"/>
                          </a:solidFill>
                          <a:latin typeface="Arial"/>
                          <a:cs typeface="Arial"/>
                        </a:rPr>
                        <a:t> </a:t>
                      </a:r>
                      <a:r>
                        <a:rPr sz="700" b="1" spc="10" dirty="0">
                          <a:solidFill>
                            <a:srgbClr val="231F20"/>
                          </a:solidFill>
                          <a:latin typeface="Arial"/>
                          <a:cs typeface="Arial"/>
                        </a:rPr>
                        <a:t>#2</a:t>
                      </a:r>
                      <a:endParaRPr sz="700">
                        <a:latin typeface="Arial"/>
                        <a:cs typeface="Arial"/>
                      </a:endParaRPr>
                    </a:p>
                  </a:txBody>
                  <a:tcPr marL="0" marR="0" marT="29209" marB="0">
                    <a:lnL w="19050">
                      <a:solidFill>
                        <a:srgbClr val="EF3B3A"/>
                      </a:solidFill>
                      <a:prstDash val="solid"/>
                    </a:lnL>
                    <a:lnR w="19050">
                      <a:solidFill>
                        <a:srgbClr val="EF3B3A"/>
                      </a:solidFill>
                      <a:prstDash val="solid"/>
                    </a:lnR>
                    <a:lnT w="19050">
                      <a:solidFill>
                        <a:srgbClr val="EF3B3A"/>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276860">
                <a:tc>
                  <a:txBody>
                    <a:bodyPr/>
                    <a:lstStyle/>
                    <a:p>
                      <a:pPr>
                        <a:lnSpc>
                          <a:spcPct val="100000"/>
                        </a:lnSpc>
                      </a:pPr>
                      <a:endParaRPr sz="800">
                        <a:latin typeface="Times New Roman"/>
                        <a:cs typeface="Times New Roman"/>
                      </a:endParaRPr>
                    </a:p>
                  </a:txBody>
                  <a:tcPr marL="0" marR="0" marT="0" marB="0">
                    <a:lnR w="28575">
                      <a:solidFill>
                        <a:srgbClr val="231F20"/>
                      </a:solidFill>
                      <a:prstDash val="solid"/>
                    </a:lnR>
                    <a:lnT w="19050">
                      <a:solidFill>
                        <a:srgbClr val="666766"/>
                      </a:solidFill>
                      <a:prstDash val="solid"/>
                    </a:lnT>
                  </a:tcPr>
                </a:tc>
                <a:tc>
                  <a:txBody>
                    <a:bodyPr/>
                    <a:lstStyle/>
                    <a:p>
                      <a:pPr>
                        <a:lnSpc>
                          <a:spcPct val="100000"/>
                        </a:lnSpc>
                      </a:pPr>
                      <a:endParaRPr sz="800">
                        <a:latin typeface="Times New Roman"/>
                        <a:cs typeface="Times New Roman"/>
                      </a:endParaRPr>
                    </a:p>
                  </a:txBody>
                  <a:tcPr marL="0" marR="0" marT="0" marB="0">
                    <a:lnL w="28575">
                      <a:solidFill>
                        <a:srgbClr val="231F20"/>
                      </a:solidFill>
                      <a:prstDash val="solid"/>
                    </a:lnL>
                    <a:lnR w="19050">
                      <a:solidFill>
                        <a:srgbClr val="EF3B3A"/>
                      </a:solidFill>
                      <a:prstDash val="solid"/>
                    </a:lnR>
                    <a:lnT w="19050">
                      <a:solidFill>
                        <a:srgbClr val="666766"/>
                      </a:solidFill>
                      <a:prstDash val="solid"/>
                    </a:lnT>
                    <a:lnB w="28575">
                      <a:solidFill>
                        <a:srgbClr val="231F20"/>
                      </a:solidFill>
                      <a:prstDash val="solid"/>
                    </a:lnB>
                  </a:tcPr>
                </a:tc>
                <a:tc>
                  <a:txBody>
                    <a:bodyPr/>
                    <a:lstStyle/>
                    <a:p>
                      <a:pPr>
                        <a:lnSpc>
                          <a:spcPct val="100000"/>
                        </a:lnSpc>
                      </a:pPr>
                      <a:endParaRPr sz="800">
                        <a:latin typeface="Times New Roman"/>
                        <a:cs typeface="Times New Roman"/>
                      </a:endParaRPr>
                    </a:p>
                  </a:txBody>
                  <a:tcPr marL="0" marR="0" marT="0" marB="0">
                    <a:lnL w="19050">
                      <a:solidFill>
                        <a:srgbClr val="EF3B3A"/>
                      </a:solidFill>
                      <a:prstDash val="solid"/>
                    </a:lnL>
                    <a:lnB w="28575">
                      <a:solidFill>
                        <a:srgbClr val="231F20"/>
                      </a:solidFill>
                      <a:prstDash val="solid"/>
                    </a:lnB>
                  </a:tcPr>
                </a:tc>
                <a:tc>
                  <a:txBody>
                    <a:bodyPr/>
                    <a:lstStyle/>
                    <a:p>
                      <a:pPr marL="161925" marR="150495" indent="-49530">
                        <a:lnSpc>
                          <a:spcPts val="740"/>
                        </a:lnSpc>
                        <a:spcBef>
                          <a:spcPts val="30"/>
                        </a:spcBef>
                      </a:pPr>
                      <a:r>
                        <a:rPr sz="700" b="1" spc="-30" dirty="0">
                          <a:solidFill>
                            <a:srgbClr val="231F20"/>
                          </a:solidFill>
                          <a:latin typeface="Arial"/>
                          <a:cs typeface="Arial"/>
                        </a:rPr>
                        <a:t>(PUBLIC </a:t>
                      </a:r>
                      <a:r>
                        <a:rPr sz="700" b="1" spc="-40" dirty="0">
                          <a:solidFill>
                            <a:srgbClr val="231F20"/>
                          </a:solidFill>
                          <a:latin typeface="Arial"/>
                          <a:cs typeface="Arial"/>
                        </a:rPr>
                        <a:t>MARKET </a:t>
                      </a:r>
                      <a:r>
                        <a:rPr sz="700" b="1" spc="-35" dirty="0">
                          <a:solidFill>
                            <a:srgbClr val="231F20"/>
                          </a:solidFill>
                          <a:latin typeface="Arial"/>
                          <a:cs typeface="Arial"/>
                        </a:rPr>
                        <a:t>&amp;  </a:t>
                      </a:r>
                      <a:r>
                        <a:rPr sz="700" b="1" spc="-45" dirty="0">
                          <a:solidFill>
                            <a:srgbClr val="231F20"/>
                          </a:solidFill>
                          <a:latin typeface="Arial"/>
                          <a:cs typeface="Arial"/>
                        </a:rPr>
                        <a:t>CENTRAL</a:t>
                      </a:r>
                      <a:r>
                        <a:rPr sz="700" b="1" spc="-20" dirty="0">
                          <a:solidFill>
                            <a:srgbClr val="231F20"/>
                          </a:solidFill>
                          <a:latin typeface="Arial"/>
                          <a:cs typeface="Arial"/>
                        </a:rPr>
                        <a:t> PLAZA)</a:t>
                      </a:r>
                      <a:endParaRPr sz="700">
                        <a:latin typeface="Arial"/>
                        <a:cs typeface="Arial"/>
                      </a:endParaRPr>
                    </a:p>
                  </a:txBody>
                  <a:tcPr marL="0" marR="0" marT="3810" marB="0">
                    <a:lnR w="28575">
                      <a:solidFill>
                        <a:srgbClr val="EF3B3A"/>
                      </a:solidFill>
                      <a:prstDash val="solid"/>
                    </a:lnR>
                    <a:lnB w="28575">
                      <a:solidFill>
                        <a:srgbClr val="231F20"/>
                      </a:solidFill>
                      <a:prstDash val="solid"/>
                    </a:lnB>
                  </a:tcPr>
                </a:tc>
                <a:extLst>
                  <a:ext uri="{0D108BD9-81ED-4DB2-BD59-A6C34878D82A}">
                    <a16:rowId xmlns:a16="http://schemas.microsoft.com/office/drawing/2014/main" val="10001"/>
                  </a:ext>
                </a:extLst>
              </a:tr>
            </a:tbl>
          </a:graphicData>
        </a:graphic>
      </p:graphicFrame>
      <p:sp>
        <p:nvSpPr>
          <p:cNvPr id="130" name="object 130"/>
          <p:cNvSpPr/>
          <p:nvPr/>
        </p:nvSpPr>
        <p:spPr>
          <a:xfrm>
            <a:off x="4669842" y="4102475"/>
            <a:ext cx="84061" cy="179311"/>
          </a:xfrm>
          <a:prstGeom prst="rect">
            <a:avLst/>
          </a:prstGeom>
          <a:blipFill>
            <a:blip r:embed="rId6" cstate="print"/>
            <a:stretch>
              <a:fillRect/>
            </a:stretch>
          </a:blipFill>
        </p:spPr>
        <p:txBody>
          <a:bodyPr wrap="square" lIns="0" tIns="0" rIns="0" bIns="0" rtlCol="0"/>
          <a:lstStyle/>
          <a:p>
            <a:endParaRPr/>
          </a:p>
        </p:txBody>
      </p:sp>
      <p:sp>
        <p:nvSpPr>
          <p:cNvPr id="131" name="object 131"/>
          <p:cNvSpPr/>
          <p:nvPr/>
        </p:nvSpPr>
        <p:spPr>
          <a:xfrm>
            <a:off x="5975210" y="3242335"/>
            <a:ext cx="5715" cy="38735"/>
          </a:xfrm>
          <a:custGeom>
            <a:avLst/>
            <a:gdLst/>
            <a:ahLst/>
            <a:cxnLst/>
            <a:rect l="l" t="t" r="r" b="b"/>
            <a:pathLst>
              <a:path w="5714" h="38735">
                <a:moveTo>
                  <a:pt x="0" y="38493"/>
                </a:moveTo>
                <a:lnTo>
                  <a:pt x="5118" y="38493"/>
                </a:lnTo>
                <a:lnTo>
                  <a:pt x="5118" y="0"/>
                </a:lnTo>
                <a:lnTo>
                  <a:pt x="0" y="0"/>
                </a:lnTo>
                <a:lnTo>
                  <a:pt x="0" y="38493"/>
                </a:lnTo>
                <a:close/>
              </a:path>
            </a:pathLst>
          </a:custGeom>
          <a:solidFill>
            <a:srgbClr val="231F20">
              <a:alpha val="41998"/>
            </a:srgbClr>
          </a:solidFill>
        </p:spPr>
        <p:txBody>
          <a:bodyPr wrap="square" lIns="0" tIns="0" rIns="0" bIns="0" rtlCol="0"/>
          <a:lstStyle/>
          <a:p>
            <a:endParaRPr/>
          </a:p>
        </p:txBody>
      </p:sp>
      <p:sp>
        <p:nvSpPr>
          <p:cNvPr id="132" name="object 132"/>
          <p:cNvSpPr/>
          <p:nvPr/>
        </p:nvSpPr>
        <p:spPr>
          <a:xfrm>
            <a:off x="4703394" y="4485384"/>
            <a:ext cx="34290" cy="45720"/>
          </a:xfrm>
          <a:custGeom>
            <a:avLst/>
            <a:gdLst/>
            <a:ahLst/>
            <a:cxnLst/>
            <a:rect l="l" t="t" r="r" b="b"/>
            <a:pathLst>
              <a:path w="34289" h="45720">
                <a:moveTo>
                  <a:pt x="34010" y="45135"/>
                </a:moveTo>
                <a:lnTo>
                  <a:pt x="17792" y="28295"/>
                </a:lnTo>
                <a:lnTo>
                  <a:pt x="7442" y="18224"/>
                </a:lnTo>
                <a:lnTo>
                  <a:pt x="4368" y="14363"/>
                </a:lnTo>
                <a:lnTo>
                  <a:pt x="1790" y="9753"/>
                </a:lnTo>
                <a:lnTo>
                  <a:pt x="520" y="5130"/>
                </a:lnTo>
                <a:lnTo>
                  <a:pt x="0" y="0"/>
                </a:lnTo>
              </a:path>
            </a:pathLst>
          </a:custGeom>
          <a:ln w="17018">
            <a:solidFill>
              <a:srgbClr val="231F20"/>
            </a:solidFill>
          </a:ln>
        </p:spPr>
        <p:txBody>
          <a:bodyPr wrap="square" lIns="0" tIns="0" rIns="0" bIns="0" rtlCol="0"/>
          <a:lstStyle/>
          <a:p>
            <a:endParaRPr/>
          </a:p>
        </p:txBody>
      </p:sp>
      <p:sp>
        <p:nvSpPr>
          <p:cNvPr id="133" name="object 133"/>
          <p:cNvSpPr/>
          <p:nvPr/>
        </p:nvSpPr>
        <p:spPr>
          <a:xfrm>
            <a:off x="5930357" y="3280495"/>
            <a:ext cx="447675" cy="544830"/>
          </a:xfrm>
          <a:custGeom>
            <a:avLst/>
            <a:gdLst/>
            <a:ahLst/>
            <a:cxnLst/>
            <a:rect l="l" t="t" r="r" b="b"/>
            <a:pathLst>
              <a:path w="447675" h="544829">
                <a:moveTo>
                  <a:pt x="5753" y="0"/>
                </a:moveTo>
                <a:lnTo>
                  <a:pt x="0" y="21907"/>
                </a:lnTo>
                <a:lnTo>
                  <a:pt x="54673" y="21907"/>
                </a:lnTo>
                <a:lnTo>
                  <a:pt x="54673" y="13931"/>
                </a:lnTo>
                <a:lnTo>
                  <a:pt x="135775" y="13931"/>
                </a:lnTo>
                <a:lnTo>
                  <a:pt x="135775" y="29083"/>
                </a:lnTo>
                <a:lnTo>
                  <a:pt x="250253" y="29083"/>
                </a:lnTo>
                <a:lnTo>
                  <a:pt x="250253" y="15748"/>
                </a:lnTo>
                <a:lnTo>
                  <a:pt x="334695" y="16256"/>
                </a:lnTo>
                <a:lnTo>
                  <a:pt x="334695" y="23177"/>
                </a:lnTo>
                <a:lnTo>
                  <a:pt x="427088" y="24714"/>
                </a:lnTo>
                <a:lnTo>
                  <a:pt x="426326" y="108902"/>
                </a:lnTo>
                <a:lnTo>
                  <a:pt x="434797" y="108902"/>
                </a:lnTo>
                <a:lnTo>
                  <a:pt x="435051" y="244944"/>
                </a:lnTo>
                <a:lnTo>
                  <a:pt x="447370" y="244944"/>
                </a:lnTo>
                <a:lnTo>
                  <a:pt x="447370" y="327596"/>
                </a:lnTo>
                <a:lnTo>
                  <a:pt x="429920" y="327596"/>
                </a:lnTo>
                <a:lnTo>
                  <a:pt x="430174" y="464654"/>
                </a:lnTo>
                <a:lnTo>
                  <a:pt x="423760" y="464654"/>
                </a:lnTo>
                <a:lnTo>
                  <a:pt x="424014" y="544474"/>
                </a:lnTo>
                <a:lnTo>
                  <a:pt x="332384" y="543966"/>
                </a:lnTo>
              </a:path>
            </a:pathLst>
          </a:custGeom>
          <a:ln w="4254">
            <a:solidFill>
              <a:srgbClr val="231F20"/>
            </a:solidFill>
          </a:ln>
        </p:spPr>
        <p:txBody>
          <a:bodyPr wrap="square" lIns="0" tIns="0" rIns="0" bIns="0" rtlCol="0"/>
          <a:lstStyle/>
          <a:p>
            <a:endParaRPr/>
          </a:p>
        </p:txBody>
      </p:sp>
      <p:sp>
        <p:nvSpPr>
          <p:cNvPr id="134" name="object 134"/>
          <p:cNvSpPr/>
          <p:nvPr/>
        </p:nvSpPr>
        <p:spPr>
          <a:xfrm>
            <a:off x="4992484" y="5543119"/>
            <a:ext cx="415290" cy="309245"/>
          </a:xfrm>
          <a:custGeom>
            <a:avLst/>
            <a:gdLst/>
            <a:ahLst/>
            <a:cxnLst/>
            <a:rect l="l" t="t" r="r" b="b"/>
            <a:pathLst>
              <a:path w="415289" h="309245">
                <a:moveTo>
                  <a:pt x="415036" y="1536"/>
                </a:moveTo>
                <a:lnTo>
                  <a:pt x="1028" y="0"/>
                </a:lnTo>
                <a:lnTo>
                  <a:pt x="0" y="302615"/>
                </a:lnTo>
                <a:lnTo>
                  <a:pt x="408978" y="308686"/>
                </a:lnTo>
                <a:lnTo>
                  <a:pt x="415036" y="1536"/>
                </a:lnTo>
                <a:close/>
              </a:path>
            </a:pathLst>
          </a:custGeom>
          <a:ln w="4254">
            <a:solidFill>
              <a:srgbClr val="010202"/>
            </a:solidFill>
          </a:ln>
        </p:spPr>
        <p:txBody>
          <a:bodyPr wrap="square" lIns="0" tIns="0" rIns="0" bIns="0" rtlCol="0"/>
          <a:lstStyle/>
          <a:p>
            <a:endParaRPr/>
          </a:p>
        </p:txBody>
      </p:sp>
      <p:sp>
        <p:nvSpPr>
          <p:cNvPr id="135" name="object 135"/>
          <p:cNvSpPr/>
          <p:nvPr/>
        </p:nvSpPr>
        <p:spPr>
          <a:xfrm>
            <a:off x="2816623" y="2503065"/>
            <a:ext cx="118021" cy="119037"/>
          </a:xfrm>
          <a:prstGeom prst="rect">
            <a:avLst/>
          </a:prstGeom>
          <a:blipFill>
            <a:blip r:embed="rId7" cstate="print"/>
            <a:stretch>
              <a:fillRect/>
            </a:stretch>
          </a:blipFill>
        </p:spPr>
        <p:txBody>
          <a:bodyPr wrap="square" lIns="0" tIns="0" rIns="0" bIns="0" rtlCol="0"/>
          <a:lstStyle/>
          <a:p>
            <a:endParaRPr/>
          </a:p>
        </p:txBody>
      </p:sp>
      <p:sp>
        <p:nvSpPr>
          <p:cNvPr id="136" name="object 136"/>
          <p:cNvSpPr/>
          <p:nvPr/>
        </p:nvSpPr>
        <p:spPr>
          <a:xfrm>
            <a:off x="2911445" y="4811570"/>
            <a:ext cx="635" cy="26034"/>
          </a:xfrm>
          <a:custGeom>
            <a:avLst/>
            <a:gdLst/>
            <a:ahLst/>
            <a:cxnLst/>
            <a:rect l="l" t="t" r="r" b="b"/>
            <a:pathLst>
              <a:path w="635" h="26035">
                <a:moveTo>
                  <a:pt x="82" y="-8509"/>
                </a:moveTo>
                <a:lnTo>
                  <a:pt x="82" y="34010"/>
                </a:lnTo>
              </a:path>
            </a:pathLst>
          </a:custGeom>
          <a:ln w="17183">
            <a:solidFill>
              <a:srgbClr val="231F20"/>
            </a:solidFill>
          </a:ln>
        </p:spPr>
        <p:txBody>
          <a:bodyPr wrap="square" lIns="0" tIns="0" rIns="0" bIns="0" rtlCol="0"/>
          <a:lstStyle/>
          <a:p>
            <a:endParaRPr/>
          </a:p>
        </p:txBody>
      </p:sp>
      <p:sp>
        <p:nvSpPr>
          <p:cNvPr id="137" name="object 137"/>
          <p:cNvSpPr/>
          <p:nvPr/>
        </p:nvSpPr>
        <p:spPr>
          <a:xfrm>
            <a:off x="2909080" y="4837069"/>
            <a:ext cx="2540" cy="379095"/>
          </a:xfrm>
          <a:custGeom>
            <a:avLst/>
            <a:gdLst/>
            <a:ahLst/>
            <a:cxnLst/>
            <a:rect l="l" t="t" r="r" b="b"/>
            <a:pathLst>
              <a:path w="2539" h="379095">
                <a:moveTo>
                  <a:pt x="2362" y="0"/>
                </a:moveTo>
                <a:lnTo>
                  <a:pt x="0" y="378663"/>
                </a:lnTo>
              </a:path>
            </a:pathLst>
          </a:custGeom>
          <a:ln w="17018">
            <a:solidFill>
              <a:srgbClr val="231F20"/>
            </a:solidFill>
          </a:ln>
        </p:spPr>
        <p:txBody>
          <a:bodyPr wrap="square" lIns="0" tIns="0" rIns="0" bIns="0" rtlCol="0"/>
          <a:lstStyle/>
          <a:p>
            <a:endParaRPr/>
          </a:p>
        </p:txBody>
      </p:sp>
      <p:sp>
        <p:nvSpPr>
          <p:cNvPr id="138" name="object 138"/>
          <p:cNvSpPr/>
          <p:nvPr/>
        </p:nvSpPr>
        <p:spPr>
          <a:xfrm>
            <a:off x="2903842" y="5479201"/>
            <a:ext cx="3810" cy="508000"/>
          </a:xfrm>
          <a:custGeom>
            <a:avLst/>
            <a:gdLst/>
            <a:ahLst/>
            <a:cxnLst/>
            <a:rect l="l" t="t" r="r" b="b"/>
            <a:pathLst>
              <a:path w="3810" h="508000">
                <a:moveTo>
                  <a:pt x="3378" y="0"/>
                </a:moveTo>
                <a:lnTo>
                  <a:pt x="0" y="507860"/>
                </a:lnTo>
              </a:path>
            </a:pathLst>
          </a:custGeom>
          <a:ln w="17018">
            <a:solidFill>
              <a:srgbClr val="231F20"/>
            </a:solidFill>
          </a:ln>
        </p:spPr>
        <p:txBody>
          <a:bodyPr wrap="square" lIns="0" tIns="0" rIns="0" bIns="0" rtlCol="0"/>
          <a:lstStyle/>
          <a:p>
            <a:endParaRPr/>
          </a:p>
        </p:txBody>
      </p:sp>
      <p:sp>
        <p:nvSpPr>
          <p:cNvPr id="139" name="object 139"/>
          <p:cNvSpPr/>
          <p:nvPr/>
        </p:nvSpPr>
        <p:spPr>
          <a:xfrm>
            <a:off x="2852771" y="4752058"/>
            <a:ext cx="67348" cy="68021"/>
          </a:xfrm>
          <a:prstGeom prst="rect">
            <a:avLst/>
          </a:prstGeom>
          <a:blipFill>
            <a:blip r:embed="rId8" cstate="print"/>
            <a:stretch>
              <a:fillRect/>
            </a:stretch>
          </a:blipFill>
        </p:spPr>
        <p:txBody>
          <a:bodyPr wrap="square" lIns="0" tIns="0" rIns="0" bIns="0" rtlCol="0"/>
          <a:lstStyle/>
          <a:p>
            <a:endParaRPr/>
          </a:p>
        </p:txBody>
      </p:sp>
      <p:sp>
        <p:nvSpPr>
          <p:cNvPr id="140" name="object 140"/>
          <p:cNvSpPr/>
          <p:nvPr/>
        </p:nvSpPr>
        <p:spPr>
          <a:xfrm>
            <a:off x="2800052" y="3990751"/>
            <a:ext cx="5080" cy="770255"/>
          </a:xfrm>
          <a:custGeom>
            <a:avLst/>
            <a:gdLst/>
            <a:ahLst/>
            <a:cxnLst/>
            <a:rect l="l" t="t" r="r" b="b"/>
            <a:pathLst>
              <a:path w="5080" h="770254">
                <a:moveTo>
                  <a:pt x="5067" y="0"/>
                </a:moveTo>
                <a:lnTo>
                  <a:pt x="0" y="769823"/>
                </a:lnTo>
              </a:path>
            </a:pathLst>
          </a:custGeom>
          <a:ln w="17018">
            <a:solidFill>
              <a:srgbClr val="231F20"/>
            </a:solidFill>
          </a:ln>
        </p:spPr>
        <p:txBody>
          <a:bodyPr wrap="square" lIns="0" tIns="0" rIns="0" bIns="0" rtlCol="0"/>
          <a:lstStyle/>
          <a:p>
            <a:endParaRPr/>
          </a:p>
        </p:txBody>
      </p:sp>
      <p:sp>
        <p:nvSpPr>
          <p:cNvPr id="141" name="object 141"/>
          <p:cNvSpPr/>
          <p:nvPr/>
        </p:nvSpPr>
        <p:spPr>
          <a:xfrm>
            <a:off x="3170866" y="2614943"/>
            <a:ext cx="8890" cy="1302385"/>
          </a:xfrm>
          <a:custGeom>
            <a:avLst/>
            <a:gdLst/>
            <a:ahLst/>
            <a:cxnLst/>
            <a:rect l="l" t="t" r="r" b="b"/>
            <a:pathLst>
              <a:path w="8889" h="1302385">
                <a:moveTo>
                  <a:pt x="4305" y="-8508"/>
                </a:moveTo>
                <a:lnTo>
                  <a:pt x="4305" y="1310335"/>
                </a:lnTo>
              </a:path>
            </a:pathLst>
          </a:custGeom>
          <a:ln w="25628">
            <a:solidFill>
              <a:srgbClr val="231F20"/>
            </a:solidFill>
          </a:ln>
        </p:spPr>
        <p:txBody>
          <a:bodyPr wrap="square" lIns="0" tIns="0" rIns="0" bIns="0" rtlCol="0"/>
          <a:lstStyle/>
          <a:p>
            <a:endParaRPr/>
          </a:p>
        </p:txBody>
      </p:sp>
      <p:sp>
        <p:nvSpPr>
          <p:cNvPr id="142" name="object 142"/>
          <p:cNvSpPr/>
          <p:nvPr/>
        </p:nvSpPr>
        <p:spPr>
          <a:xfrm>
            <a:off x="3170863" y="3925287"/>
            <a:ext cx="70485" cy="71755"/>
          </a:xfrm>
          <a:custGeom>
            <a:avLst/>
            <a:gdLst/>
            <a:ahLst/>
            <a:cxnLst/>
            <a:rect l="l" t="t" r="r" b="b"/>
            <a:pathLst>
              <a:path w="70485" h="71754">
                <a:moveTo>
                  <a:pt x="0" y="0"/>
                </a:moveTo>
                <a:lnTo>
                  <a:pt x="342" y="7099"/>
                </a:lnTo>
                <a:lnTo>
                  <a:pt x="7432" y="32041"/>
                </a:lnTo>
                <a:lnTo>
                  <a:pt x="22701" y="51657"/>
                </a:lnTo>
                <a:lnTo>
                  <a:pt x="44209" y="65110"/>
                </a:lnTo>
                <a:lnTo>
                  <a:pt x="70015" y="71564"/>
                </a:lnTo>
              </a:path>
            </a:pathLst>
          </a:custGeom>
          <a:ln w="17018">
            <a:solidFill>
              <a:srgbClr val="231F20"/>
            </a:solidFill>
          </a:ln>
        </p:spPr>
        <p:txBody>
          <a:bodyPr wrap="square" lIns="0" tIns="0" rIns="0" bIns="0" rtlCol="0"/>
          <a:lstStyle/>
          <a:p>
            <a:endParaRPr/>
          </a:p>
        </p:txBody>
      </p:sp>
      <p:sp>
        <p:nvSpPr>
          <p:cNvPr id="143" name="object 143"/>
          <p:cNvSpPr/>
          <p:nvPr/>
        </p:nvSpPr>
        <p:spPr>
          <a:xfrm>
            <a:off x="3164786" y="4813256"/>
            <a:ext cx="635" cy="26034"/>
          </a:xfrm>
          <a:custGeom>
            <a:avLst/>
            <a:gdLst/>
            <a:ahLst/>
            <a:cxnLst/>
            <a:rect l="l" t="t" r="r" b="b"/>
            <a:pathLst>
              <a:path w="635" h="26035">
                <a:moveTo>
                  <a:pt x="82" y="-8509"/>
                </a:moveTo>
                <a:lnTo>
                  <a:pt x="82" y="34010"/>
                </a:lnTo>
              </a:path>
            </a:pathLst>
          </a:custGeom>
          <a:ln w="17183">
            <a:solidFill>
              <a:srgbClr val="231F20"/>
            </a:solidFill>
          </a:ln>
        </p:spPr>
        <p:txBody>
          <a:bodyPr wrap="square" lIns="0" tIns="0" rIns="0" bIns="0" rtlCol="0"/>
          <a:lstStyle/>
          <a:p>
            <a:endParaRPr/>
          </a:p>
        </p:txBody>
      </p:sp>
      <p:sp>
        <p:nvSpPr>
          <p:cNvPr id="144" name="object 144"/>
          <p:cNvSpPr/>
          <p:nvPr/>
        </p:nvSpPr>
        <p:spPr>
          <a:xfrm>
            <a:off x="3154991" y="4838758"/>
            <a:ext cx="10160" cy="1485900"/>
          </a:xfrm>
          <a:custGeom>
            <a:avLst/>
            <a:gdLst/>
            <a:ahLst/>
            <a:cxnLst/>
            <a:rect l="l" t="t" r="r" b="b"/>
            <a:pathLst>
              <a:path w="10160" h="1485900">
                <a:moveTo>
                  <a:pt x="9791" y="0"/>
                </a:moveTo>
                <a:lnTo>
                  <a:pt x="0" y="1485747"/>
                </a:lnTo>
              </a:path>
            </a:pathLst>
          </a:custGeom>
          <a:ln w="17018">
            <a:solidFill>
              <a:srgbClr val="231F20"/>
            </a:solidFill>
          </a:ln>
        </p:spPr>
        <p:txBody>
          <a:bodyPr wrap="square" lIns="0" tIns="0" rIns="0" bIns="0" rtlCol="0"/>
          <a:lstStyle/>
          <a:p>
            <a:endParaRPr/>
          </a:p>
        </p:txBody>
      </p:sp>
      <p:sp>
        <p:nvSpPr>
          <p:cNvPr id="145" name="object 145"/>
          <p:cNvSpPr/>
          <p:nvPr/>
        </p:nvSpPr>
        <p:spPr>
          <a:xfrm>
            <a:off x="4671862" y="5003261"/>
            <a:ext cx="5080" cy="725805"/>
          </a:xfrm>
          <a:custGeom>
            <a:avLst/>
            <a:gdLst/>
            <a:ahLst/>
            <a:cxnLst/>
            <a:rect l="l" t="t" r="r" b="b"/>
            <a:pathLst>
              <a:path w="5079" h="725804">
                <a:moveTo>
                  <a:pt x="4737" y="0"/>
                </a:moveTo>
                <a:lnTo>
                  <a:pt x="0" y="725385"/>
                </a:lnTo>
              </a:path>
            </a:pathLst>
          </a:custGeom>
          <a:ln w="17018">
            <a:solidFill>
              <a:srgbClr val="231F20"/>
            </a:solidFill>
          </a:ln>
        </p:spPr>
        <p:txBody>
          <a:bodyPr wrap="square" lIns="0" tIns="0" rIns="0" bIns="0" rtlCol="0"/>
          <a:lstStyle/>
          <a:p>
            <a:endParaRPr/>
          </a:p>
        </p:txBody>
      </p:sp>
      <p:sp>
        <p:nvSpPr>
          <p:cNvPr id="146" name="object 146"/>
          <p:cNvSpPr/>
          <p:nvPr/>
        </p:nvSpPr>
        <p:spPr>
          <a:xfrm>
            <a:off x="4671532" y="5728653"/>
            <a:ext cx="635" cy="7620"/>
          </a:xfrm>
          <a:custGeom>
            <a:avLst/>
            <a:gdLst/>
            <a:ahLst/>
            <a:cxnLst/>
            <a:rect l="l" t="t" r="r" b="b"/>
            <a:pathLst>
              <a:path w="635" h="7620">
                <a:moveTo>
                  <a:pt x="0" y="7099"/>
                </a:moveTo>
                <a:lnTo>
                  <a:pt x="342" y="0"/>
                </a:lnTo>
              </a:path>
            </a:pathLst>
          </a:custGeom>
          <a:ln w="17018">
            <a:solidFill>
              <a:srgbClr val="231F20"/>
            </a:solidFill>
          </a:ln>
        </p:spPr>
        <p:txBody>
          <a:bodyPr wrap="square" lIns="0" tIns="0" rIns="0" bIns="0" rtlCol="0"/>
          <a:lstStyle/>
          <a:p>
            <a:endParaRPr/>
          </a:p>
        </p:txBody>
      </p:sp>
      <p:sp>
        <p:nvSpPr>
          <p:cNvPr id="147" name="object 147"/>
          <p:cNvSpPr/>
          <p:nvPr/>
        </p:nvSpPr>
        <p:spPr>
          <a:xfrm>
            <a:off x="4670017" y="5727645"/>
            <a:ext cx="1905" cy="278765"/>
          </a:xfrm>
          <a:custGeom>
            <a:avLst/>
            <a:gdLst/>
            <a:ahLst/>
            <a:cxnLst/>
            <a:rect l="l" t="t" r="r" b="b"/>
            <a:pathLst>
              <a:path w="1904" h="278764">
                <a:moveTo>
                  <a:pt x="1854" y="0"/>
                </a:moveTo>
                <a:lnTo>
                  <a:pt x="0" y="278676"/>
                </a:lnTo>
              </a:path>
            </a:pathLst>
          </a:custGeom>
          <a:ln w="17018">
            <a:solidFill>
              <a:srgbClr val="231F20"/>
            </a:solidFill>
          </a:ln>
        </p:spPr>
        <p:txBody>
          <a:bodyPr wrap="square" lIns="0" tIns="0" rIns="0" bIns="0" rtlCol="0"/>
          <a:lstStyle/>
          <a:p>
            <a:endParaRPr/>
          </a:p>
        </p:txBody>
      </p:sp>
      <p:sp>
        <p:nvSpPr>
          <p:cNvPr id="148" name="object 148"/>
          <p:cNvSpPr/>
          <p:nvPr/>
        </p:nvSpPr>
        <p:spPr>
          <a:xfrm>
            <a:off x="4668999" y="6007333"/>
            <a:ext cx="1270" cy="161925"/>
          </a:xfrm>
          <a:custGeom>
            <a:avLst/>
            <a:gdLst/>
            <a:ahLst/>
            <a:cxnLst/>
            <a:rect l="l" t="t" r="r" b="b"/>
            <a:pathLst>
              <a:path w="1270" h="161925">
                <a:moveTo>
                  <a:pt x="508" y="-8509"/>
                </a:moveTo>
                <a:lnTo>
                  <a:pt x="508" y="170307"/>
                </a:lnTo>
              </a:path>
            </a:pathLst>
          </a:custGeom>
          <a:ln w="18034">
            <a:solidFill>
              <a:srgbClr val="231F20"/>
            </a:solidFill>
          </a:ln>
        </p:spPr>
        <p:txBody>
          <a:bodyPr wrap="square" lIns="0" tIns="0" rIns="0" bIns="0" rtlCol="0"/>
          <a:lstStyle/>
          <a:p>
            <a:endParaRPr/>
          </a:p>
        </p:txBody>
      </p:sp>
      <p:sp>
        <p:nvSpPr>
          <p:cNvPr id="149" name="object 149"/>
          <p:cNvSpPr/>
          <p:nvPr/>
        </p:nvSpPr>
        <p:spPr>
          <a:xfrm>
            <a:off x="4588539" y="4763870"/>
            <a:ext cx="117682" cy="208718"/>
          </a:xfrm>
          <a:prstGeom prst="rect">
            <a:avLst/>
          </a:prstGeom>
          <a:blipFill>
            <a:blip r:embed="rId9" cstate="print"/>
            <a:stretch>
              <a:fillRect/>
            </a:stretch>
          </a:blipFill>
        </p:spPr>
        <p:txBody>
          <a:bodyPr wrap="square" lIns="0" tIns="0" rIns="0" bIns="0" rtlCol="0"/>
          <a:lstStyle/>
          <a:p>
            <a:endParaRPr/>
          </a:p>
        </p:txBody>
      </p:sp>
      <p:sp>
        <p:nvSpPr>
          <p:cNvPr id="150" name="object 150"/>
          <p:cNvSpPr/>
          <p:nvPr/>
        </p:nvSpPr>
        <p:spPr>
          <a:xfrm>
            <a:off x="4669001" y="6169134"/>
            <a:ext cx="3175" cy="869950"/>
          </a:xfrm>
          <a:custGeom>
            <a:avLst/>
            <a:gdLst/>
            <a:ahLst/>
            <a:cxnLst/>
            <a:rect l="l" t="t" r="r" b="b"/>
            <a:pathLst>
              <a:path w="3175" h="869950">
                <a:moveTo>
                  <a:pt x="1435" y="-1060"/>
                </a:moveTo>
                <a:lnTo>
                  <a:pt x="1435" y="870743"/>
                </a:lnTo>
              </a:path>
            </a:pathLst>
          </a:custGeom>
          <a:ln w="4991">
            <a:solidFill>
              <a:srgbClr val="231F20"/>
            </a:solidFill>
          </a:ln>
        </p:spPr>
        <p:txBody>
          <a:bodyPr wrap="square" lIns="0" tIns="0" rIns="0" bIns="0" rtlCol="0"/>
          <a:lstStyle/>
          <a:p>
            <a:endParaRPr/>
          </a:p>
        </p:txBody>
      </p:sp>
      <p:sp>
        <p:nvSpPr>
          <p:cNvPr id="151" name="object 151"/>
          <p:cNvSpPr/>
          <p:nvPr/>
        </p:nvSpPr>
        <p:spPr>
          <a:xfrm>
            <a:off x="6479304" y="2616805"/>
            <a:ext cx="3175" cy="448309"/>
          </a:xfrm>
          <a:custGeom>
            <a:avLst/>
            <a:gdLst/>
            <a:ahLst/>
            <a:cxnLst/>
            <a:rect l="l" t="t" r="r" b="b"/>
            <a:pathLst>
              <a:path w="3175" h="448310">
                <a:moveTo>
                  <a:pt x="2705" y="0"/>
                </a:moveTo>
                <a:lnTo>
                  <a:pt x="0" y="448246"/>
                </a:lnTo>
              </a:path>
            </a:pathLst>
          </a:custGeom>
          <a:ln w="17018">
            <a:solidFill>
              <a:srgbClr val="231F20"/>
            </a:solidFill>
          </a:ln>
        </p:spPr>
        <p:txBody>
          <a:bodyPr wrap="square" lIns="0" tIns="0" rIns="0" bIns="0" rtlCol="0"/>
          <a:lstStyle/>
          <a:p>
            <a:endParaRPr/>
          </a:p>
        </p:txBody>
      </p:sp>
      <p:sp>
        <p:nvSpPr>
          <p:cNvPr id="152" name="object 152"/>
          <p:cNvSpPr/>
          <p:nvPr/>
        </p:nvSpPr>
        <p:spPr>
          <a:xfrm>
            <a:off x="6467319" y="3343721"/>
            <a:ext cx="10795" cy="1542415"/>
          </a:xfrm>
          <a:custGeom>
            <a:avLst/>
            <a:gdLst/>
            <a:ahLst/>
            <a:cxnLst/>
            <a:rect l="l" t="t" r="r" b="b"/>
            <a:pathLst>
              <a:path w="10795" h="1542414">
                <a:moveTo>
                  <a:pt x="5149" y="-8508"/>
                </a:moveTo>
                <a:lnTo>
                  <a:pt x="5149" y="1550670"/>
                </a:lnTo>
              </a:path>
            </a:pathLst>
          </a:custGeom>
          <a:ln w="27317">
            <a:solidFill>
              <a:srgbClr val="231F20"/>
            </a:solidFill>
          </a:ln>
        </p:spPr>
        <p:txBody>
          <a:bodyPr wrap="square" lIns="0" tIns="0" rIns="0" bIns="0" rtlCol="0"/>
          <a:lstStyle/>
          <a:p>
            <a:endParaRPr/>
          </a:p>
        </p:txBody>
      </p:sp>
      <p:sp>
        <p:nvSpPr>
          <p:cNvPr id="153" name="object 153"/>
          <p:cNvSpPr/>
          <p:nvPr/>
        </p:nvSpPr>
        <p:spPr>
          <a:xfrm>
            <a:off x="6373005" y="2506277"/>
            <a:ext cx="117513" cy="119037"/>
          </a:xfrm>
          <a:prstGeom prst="rect">
            <a:avLst/>
          </a:prstGeom>
          <a:blipFill>
            <a:blip r:embed="rId10" cstate="print"/>
            <a:stretch>
              <a:fillRect/>
            </a:stretch>
          </a:blipFill>
        </p:spPr>
        <p:txBody>
          <a:bodyPr wrap="square" lIns="0" tIns="0" rIns="0" bIns="0" rtlCol="0"/>
          <a:lstStyle/>
          <a:p>
            <a:endParaRPr/>
          </a:p>
        </p:txBody>
      </p:sp>
      <p:sp>
        <p:nvSpPr>
          <p:cNvPr id="154" name="object 154"/>
          <p:cNvSpPr/>
          <p:nvPr/>
        </p:nvSpPr>
        <p:spPr>
          <a:xfrm>
            <a:off x="6461068" y="4885881"/>
            <a:ext cx="6350" cy="994410"/>
          </a:xfrm>
          <a:custGeom>
            <a:avLst/>
            <a:gdLst/>
            <a:ahLst/>
            <a:cxnLst/>
            <a:rect l="l" t="t" r="r" b="b"/>
            <a:pathLst>
              <a:path w="6350" h="994410">
                <a:moveTo>
                  <a:pt x="6248" y="0"/>
                </a:moveTo>
                <a:lnTo>
                  <a:pt x="0" y="994359"/>
                </a:lnTo>
              </a:path>
            </a:pathLst>
          </a:custGeom>
          <a:ln w="17018">
            <a:solidFill>
              <a:srgbClr val="231F20"/>
            </a:solidFill>
          </a:ln>
        </p:spPr>
        <p:txBody>
          <a:bodyPr wrap="square" lIns="0" tIns="0" rIns="0" bIns="0" rtlCol="0"/>
          <a:lstStyle/>
          <a:p>
            <a:endParaRPr/>
          </a:p>
        </p:txBody>
      </p:sp>
      <p:sp>
        <p:nvSpPr>
          <p:cNvPr id="155" name="object 155"/>
          <p:cNvSpPr/>
          <p:nvPr/>
        </p:nvSpPr>
        <p:spPr>
          <a:xfrm>
            <a:off x="3170967" y="2505777"/>
            <a:ext cx="117678" cy="117678"/>
          </a:xfrm>
          <a:prstGeom prst="rect">
            <a:avLst/>
          </a:prstGeom>
          <a:blipFill>
            <a:blip r:embed="rId11" cstate="print"/>
            <a:stretch>
              <a:fillRect/>
            </a:stretch>
          </a:blipFill>
        </p:spPr>
        <p:txBody>
          <a:bodyPr wrap="square" lIns="0" tIns="0" rIns="0" bIns="0" rtlCol="0"/>
          <a:lstStyle/>
          <a:p>
            <a:endParaRPr/>
          </a:p>
        </p:txBody>
      </p:sp>
      <p:sp>
        <p:nvSpPr>
          <p:cNvPr id="156" name="object 156"/>
          <p:cNvSpPr/>
          <p:nvPr/>
        </p:nvSpPr>
        <p:spPr>
          <a:xfrm>
            <a:off x="3280136" y="2504151"/>
            <a:ext cx="1746250" cy="10160"/>
          </a:xfrm>
          <a:custGeom>
            <a:avLst/>
            <a:gdLst/>
            <a:ahLst/>
            <a:cxnLst/>
            <a:rect l="l" t="t" r="r" b="b"/>
            <a:pathLst>
              <a:path w="1746250" h="10160">
                <a:moveTo>
                  <a:pt x="0" y="10134"/>
                </a:moveTo>
                <a:lnTo>
                  <a:pt x="1746186" y="0"/>
                </a:lnTo>
              </a:path>
            </a:pathLst>
          </a:custGeom>
          <a:ln w="17018">
            <a:solidFill>
              <a:srgbClr val="231F20"/>
            </a:solidFill>
          </a:ln>
        </p:spPr>
        <p:txBody>
          <a:bodyPr wrap="square" lIns="0" tIns="0" rIns="0" bIns="0" rtlCol="0"/>
          <a:lstStyle/>
          <a:p>
            <a:endParaRPr/>
          </a:p>
        </p:txBody>
      </p:sp>
      <p:sp>
        <p:nvSpPr>
          <p:cNvPr id="157" name="object 157"/>
          <p:cNvSpPr/>
          <p:nvPr/>
        </p:nvSpPr>
        <p:spPr>
          <a:xfrm>
            <a:off x="3201939" y="2138332"/>
            <a:ext cx="1669414" cy="113664"/>
          </a:xfrm>
          <a:custGeom>
            <a:avLst/>
            <a:gdLst/>
            <a:ahLst/>
            <a:cxnLst/>
            <a:rect l="l" t="t" r="r" b="b"/>
            <a:pathLst>
              <a:path w="1669414" h="113664">
                <a:moveTo>
                  <a:pt x="0" y="113156"/>
                </a:moveTo>
                <a:lnTo>
                  <a:pt x="1568500" y="101498"/>
                </a:lnTo>
                <a:lnTo>
                  <a:pt x="1636737" y="74396"/>
                </a:lnTo>
                <a:lnTo>
                  <a:pt x="1668665" y="8280"/>
                </a:lnTo>
                <a:lnTo>
                  <a:pt x="1668995" y="0"/>
                </a:lnTo>
              </a:path>
            </a:pathLst>
          </a:custGeom>
          <a:ln w="17018">
            <a:solidFill>
              <a:srgbClr val="231F20"/>
            </a:solidFill>
          </a:ln>
        </p:spPr>
        <p:txBody>
          <a:bodyPr wrap="square" lIns="0" tIns="0" rIns="0" bIns="0" rtlCol="0"/>
          <a:lstStyle/>
          <a:p>
            <a:endParaRPr/>
          </a:p>
        </p:txBody>
      </p:sp>
      <p:sp>
        <p:nvSpPr>
          <p:cNvPr id="158" name="object 158"/>
          <p:cNvSpPr/>
          <p:nvPr/>
        </p:nvSpPr>
        <p:spPr>
          <a:xfrm>
            <a:off x="5026322" y="2504152"/>
            <a:ext cx="1355725" cy="10795"/>
          </a:xfrm>
          <a:custGeom>
            <a:avLst/>
            <a:gdLst/>
            <a:ahLst/>
            <a:cxnLst/>
            <a:rect l="l" t="t" r="r" b="b"/>
            <a:pathLst>
              <a:path w="1355725" h="10794">
                <a:moveTo>
                  <a:pt x="0" y="0"/>
                </a:moveTo>
                <a:lnTo>
                  <a:pt x="1355191" y="10642"/>
                </a:lnTo>
              </a:path>
            </a:pathLst>
          </a:custGeom>
          <a:ln w="17018">
            <a:solidFill>
              <a:srgbClr val="231F20"/>
            </a:solidFill>
          </a:ln>
        </p:spPr>
        <p:txBody>
          <a:bodyPr wrap="square" lIns="0" tIns="0" rIns="0" bIns="0" rtlCol="0"/>
          <a:lstStyle/>
          <a:p>
            <a:endParaRPr/>
          </a:p>
        </p:txBody>
      </p:sp>
      <p:sp>
        <p:nvSpPr>
          <p:cNvPr id="159" name="object 159"/>
          <p:cNvSpPr/>
          <p:nvPr/>
        </p:nvSpPr>
        <p:spPr>
          <a:xfrm>
            <a:off x="5051655" y="2240848"/>
            <a:ext cx="819150" cy="6985"/>
          </a:xfrm>
          <a:custGeom>
            <a:avLst/>
            <a:gdLst/>
            <a:ahLst/>
            <a:cxnLst/>
            <a:rect l="l" t="t" r="r" b="b"/>
            <a:pathLst>
              <a:path w="819150" h="6985">
                <a:moveTo>
                  <a:pt x="0" y="0"/>
                </a:moveTo>
                <a:lnTo>
                  <a:pt x="819124" y="6413"/>
                </a:lnTo>
              </a:path>
            </a:pathLst>
          </a:custGeom>
          <a:ln w="17018">
            <a:solidFill>
              <a:srgbClr val="231F20"/>
            </a:solidFill>
          </a:ln>
        </p:spPr>
        <p:txBody>
          <a:bodyPr wrap="square" lIns="0" tIns="0" rIns="0" bIns="0" rtlCol="0"/>
          <a:lstStyle/>
          <a:p>
            <a:endParaRPr/>
          </a:p>
        </p:txBody>
      </p:sp>
      <p:sp>
        <p:nvSpPr>
          <p:cNvPr id="160" name="object 160"/>
          <p:cNvSpPr/>
          <p:nvPr/>
        </p:nvSpPr>
        <p:spPr>
          <a:xfrm>
            <a:off x="4942655" y="2130663"/>
            <a:ext cx="117513" cy="118694"/>
          </a:xfrm>
          <a:prstGeom prst="rect">
            <a:avLst/>
          </a:prstGeom>
          <a:blipFill>
            <a:blip r:embed="rId12" cstate="print"/>
            <a:stretch>
              <a:fillRect/>
            </a:stretch>
          </a:blipFill>
        </p:spPr>
        <p:txBody>
          <a:bodyPr wrap="square" lIns="0" tIns="0" rIns="0" bIns="0" rtlCol="0"/>
          <a:lstStyle/>
          <a:p>
            <a:endParaRPr/>
          </a:p>
        </p:txBody>
      </p:sp>
      <p:sp>
        <p:nvSpPr>
          <p:cNvPr id="161" name="object 161"/>
          <p:cNvSpPr/>
          <p:nvPr/>
        </p:nvSpPr>
        <p:spPr>
          <a:xfrm>
            <a:off x="6366824" y="2146272"/>
            <a:ext cx="102235" cy="105410"/>
          </a:xfrm>
          <a:custGeom>
            <a:avLst/>
            <a:gdLst/>
            <a:ahLst/>
            <a:cxnLst/>
            <a:rect l="l" t="t" r="r" b="b"/>
            <a:pathLst>
              <a:path w="102235" h="105410">
                <a:moveTo>
                  <a:pt x="0" y="104876"/>
                </a:moveTo>
                <a:lnTo>
                  <a:pt x="44160" y="95181"/>
                </a:lnTo>
                <a:lnTo>
                  <a:pt x="93637" y="44315"/>
                </a:lnTo>
                <a:lnTo>
                  <a:pt x="102171" y="8102"/>
                </a:lnTo>
                <a:lnTo>
                  <a:pt x="102171" y="0"/>
                </a:lnTo>
              </a:path>
            </a:pathLst>
          </a:custGeom>
          <a:ln w="17018">
            <a:solidFill>
              <a:srgbClr val="231F20"/>
            </a:solidFill>
          </a:ln>
        </p:spPr>
        <p:txBody>
          <a:bodyPr wrap="square" lIns="0" tIns="0" rIns="0" bIns="0" rtlCol="0"/>
          <a:lstStyle/>
          <a:p>
            <a:endParaRPr/>
          </a:p>
        </p:txBody>
      </p:sp>
      <p:sp>
        <p:nvSpPr>
          <p:cNvPr id="162" name="object 162"/>
          <p:cNvSpPr/>
          <p:nvPr/>
        </p:nvSpPr>
        <p:spPr>
          <a:xfrm>
            <a:off x="314361" y="2502545"/>
            <a:ext cx="2510790" cy="9525"/>
          </a:xfrm>
          <a:custGeom>
            <a:avLst/>
            <a:gdLst/>
            <a:ahLst/>
            <a:cxnLst/>
            <a:rect l="l" t="t" r="r" b="b"/>
            <a:pathLst>
              <a:path w="2510790" h="9525">
                <a:moveTo>
                  <a:pt x="0" y="0"/>
                </a:moveTo>
                <a:lnTo>
                  <a:pt x="2510771" y="9047"/>
                </a:lnTo>
              </a:path>
            </a:pathLst>
          </a:custGeom>
          <a:ln w="17018">
            <a:solidFill>
              <a:srgbClr val="231F20"/>
            </a:solidFill>
          </a:ln>
        </p:spPr>
        <p:txBody>
          <a:bodyPr wrap="square" lIns="0" tIns="0" rIns="0" bIns="0" rtlCol="0"/>
          <a:lstStyle/>
          <a:p>
            <a:endParaRPr/>
          </a:p>
        </p:txBody>
      </p:sp>
      <p:sp>
        <p:nvSpPr>
          <p:cNvPr id="163" name="object 163"/>
          <p:cNvSpPr/>
          <p:nvPr/>
        </p:nvSpPr>
        <p:spPr>
          <a:xfrm>
            <a:off x="312409" y="2238955"/>
            <a:ext cx="977900" cy="3810"/>
          </a:xfrm>
          <a:custGeom>
            <a:avLst/>
            <a:gdLst/>
            <a:ahLst/>
            <a:cxnLst/>
            <a:rect l="l" t="t" r="r" b="b"/>
            <a:pathLst>
              <a:path w="977900" h="3810">
                <a:moveTo>
                  <a:pt x="0" y="0"/>
                </a:moveTo>
                <a:lnTo>
                  <a:pt x="977483" y="3586"/>
                </a:lnTo>
              </a:path>
            </a:pathLst>
          </a:custGeom>
          <a:ln w="17018">
            <a:solidFill>
              <a:srgbClr val="231F20"/>
            </a:solidFill>
          </a:ln>
        </p:spPr>
        <p:txBody>
          <a:bodyPr wrap="square" lIns="0" tIns="0" rIns="0" bIns="0" rtlCol="0"/>
          <a:lstStyle/>
          <a:p>
            <a:endParaRPr/>
          </a:p>
        </p:txBody>
      </p:sp>
      <p:sp>
        <p:nvSpPr>
          <p:cNvPr id="164" name="object 164"/>
          <p:cNvSpPr/>
          <p:nvPr/>
        </p:nvSpPr>
        <p:spPr>
          <a:xfrm>
            <a:off x="1745912" y="2244227"/>
            <a:ext cx="1059815" cy="3810"/>
          </a:xfrm>
          <a:custGeom>
            <a:avLst/>
            <a:gdLst/>
            <a:ahLst/>
            <a:cxnLst/>
            <a:rect l="l" t="t" r="r" b="b"/>
            <a:pathLst>
              <a:path w="1059814" h="3810">
                <a:moveTo>
                  <a:pt x="0" y="0"/>
                </a:moveTo>
                <a:lnTo>
                  <a:pt x="1059802" y="3721"/>
                </a:lnTo>
              </a:path>
            </a:pathLst>
          </a:custGeom>
          <a:ln w="17018">
            <a:solidFill>
              <a:srgbClr val="231F20"/>
            </a:solidFill>
          </a:ln>
        </p:spPr>
        <p:txBody>
          <a:bodyPr wrap="square" lIns="0" tIns="0" rIns="0" bIns="0" rtlCol="0"/>
          <a:lstStyle/>
          <a:p>
            <a:endParaRPr/>
          </a:p>
        </p:txBody>
      </p:sp>
      <p:sp>
        <p:nvSpPr>
          <p:cNvPr id="165" name="object 165"/>
          <p:cNvSpPr/>
          <p:nvPr/>
        </p:nvSpPr>
        <p:spPr>
          <a:xfrm>
            <a:off x="1636405" y="2133535"/>
            <a:ext cx="118021" cy="119189"/>
          </a:xfrm>
          <a:prstGeom prst="rect">
            <a:avLst/>
          </a:prstGeom>
          <a:blipFill>
            <a:blip r:embed="rId13" cstate="print"/>
            <a:stretch>
              <a:fillRect/>
            </a:stretch>
          </a:blipFill>
        </p:spPr>
        <p:txBody>
          <a:bodyPr wrap="square" lIns="0" tIns="0" rIns="0" bIns="0" rtlCol="0"/>
          <a:lstStyle/>
          <a:p>
            <a:endParaRPr/>
          </a:p>
        </p:txBody>
      </p:sp>
      <p:sp>
        <p:nvSpPr>
          <p:cNvPr id="166" name="object 166"/>
          <p:cNvSpPr/>
          <p:nvPr/>
        </p:nvSpPr>
        <p:spPr>
          <a:xfrm>
            <a:off x="2797206" y="2138936"/>
            <a:ext cx="118694" cy="117513"/>
          </a:xfrm>
          <a:prstGeom prst="rect">
            <a:avLst/>
          </a:prstGeom>
          <a:blipFill>
            <a:blip r:embed="rId14" cstate="print"/>
            <a:stretch>
              <a:fillRect/>
            </a:stretch>
          </a:blipFill>
        </p:spPr>
        <p:txBody>
          <a:bodyPr wrap="square" lIns="0" tIns="0" rIns="0" bIns="0" rtlCol="0"/>
          <a:lstStyle/>
          <a:p>
            <a:endParaRPr/>
          </a:p>
        </p:txBody>
      </p:sp>
      <p:sp>
        <p:nvSpPr>
          <p:cNvPr id="167" name="object 167"/>
          <p:cNvSpPr/>
          <p:nvPr/>
        </p:nvSpPr>
        <p:spPr>
          <a:xfrm>
            <a:off x="2921572" y="2583026"/>
            <a:ext cx="262890" cy="1905"/>
          </a:xfrm>
          <a:custGeom>
            <a:avLst/>
            <a:gdLst/>
            <a:ahLst/>
            <a:cxnLst/>
            <a:rect l="l" t="t" r="r" b="b"/>
            <a:pathLst>
              <a:path w="262889" h="1905">
                <a:moveTo>
                  <a:pt x="262801" y="1689"/>
                </a:moveTo>
                <a:lnTo>
                  <a:pt x="0" y="0"/>
                </a:lnTo>
              </a:path>
            </a:pathLst>
          </a:custGeom>
          <a:ln w="17018">
            <a:solidFill>
              <a:srgbClr val="231F20"/>
            </a:solidFill>
          </a:ln>
        </p:spPr>
        <p:txBody>
          <a:bodyPr wrap="square" lIns="0" tIns="0" rIns="0" bIns="0" rtlCol="0"/>
          <a:lstStyle/>
          <a:p>
            <a:endParaRPr/>
          </a:p>
        </p:txBody>
      </p:sp>
      <p:sp>
        <p:nvSpPr>
          <p:cNvPr id="168" name="object 168"/>
          <p:cNvSpPr/>
          <p:nvPr/>
        </p:nvSpPr>
        <p:spPr>
          <a:xfrm>
            <a:off x="3030504" y="6324513"/>
            <a:ext cx="125095" cy="751840"/>
          </a:xfrm>
          <a:custGeom>
            <a:avLst/>
            <a:gdLst/>
            <a:ahLst/>
            <a:cxnLst/>
            <a:rect l="l" t="t" r="r" b="b"/>
            <a:pathLst>
              <a:path w="125094" h="751840">
                <a:moveTo>
                  <a:pt x="124650" y="0"/>
                </a:moveTo>
                <a:lnTo>
                  <a:pt x="124485" y="0"/>
                </a:lnTo>
                <a:lnTo>
                  <a:pt x="121195" y="64689"/>
                </a:lnTo>
                <a:lnTo>
                  <a:pt x="119075" y="111466"/>
                </a:lnTo>
                <a:lnTo>
                  <a:pt x="117202" y="163022"/>
                </a:lnTo>
                <a:lnTo>
                  <a:pt x="114655" y="242049"/>
                </a:lnTo>
                <a:lnTo>
                  <a:pt x="103111" y="348562"/>
                </a:lnTo>
                <a:lnTo>
                  <a:pt x="81862" y="452467"/>
                </a:lnTo>
                <a:lnTo>
                  <a:pt x="61411" y="531290"/>
                </a:lnTo>
                <a:lnTo>
                  <a:pt x="52260" y="562559"/>
                </a:lnTo>
                <a:lnTo>
                  <a:pt x="39408" y="603488"/>
                </a:lnTo>
                <a:lnTo>
                  <a:pt x="31359" y="629392"/>
                </a:lnTo>
                <a:lnTo>
                  <a:pt x="16116" y="680262"/>
                </a:lnTo>
                <a:lnTo>
                  <a:pt x="2700" y="734033"/>
                </a:lnTo>
                <a:lnTo>
                  <a:pt x="508" y="747265"/>
                </a:lnTo>
                <a:lnTo>
                  <a:pt x="0" y="751636"/>
                </a:lnTo>
              </a:path>
            </a:pathLst>
          </a:custGeom>
          <a:ln w="17018">
            <a:solidFill>
              <a:srgbClr val="231F20"/>
            </a:solidFill>
          </a:ln>
        </p:spPr>
        <p:txBody>
          <a:bodyPr wrap="square" lIns="0" tIns="0" rIns="0" bIns="0" rtlCol="0"/>
          <a:lstStyle/>
          <a:p>
            <a:endParaRPr/>
          </a:p>
        </p:txBody>
      </p:sp>
      <p:sp>
        <p:nvSpPr>
          <p:cNvPr id="169" name="object 169"/>
          <p:cNvSpPr/>
          <p:nvPr/>
        </p:nvSpPr>
        <p:spPr>
          <a:xfrm>
            <a:off x="6465060" y="2034539"/>
            <a:ext cx="4445" cy="111760"/>
          </a:xfrm>
          <a:custGeom>
            <a:avLst/>
            <a:gdLst/>
            <a:ahLst/>
            <a:cxnLst/>
            <a:rect l="l" t="t" r="r" b="b"/>
            <a:pathLst>
              <a:path w="4445" h="111760">
                <a:moveTo>
                  <a:pt x="0" y="0"/>
                </a:moveTo>
                <a:lnTo>
                  <a:pt x="3943" y="111734"/>
                </a:lnTo>
              </a:path>
            </a:pathLst>
          </a:custGeom>
          <a:ln w="17018">
            <a:solidFill>
              <a:srgbClr val="231F20"/>
            </a:solidFill>
          </a:ln>
        </p:spPr>
        <p:txBody>
          <a:bodyPr wrap="square" lIns="0" tIns="0" rIns="0" bIns="0" rtlCol="0"/>
          <a:lstStyle/>
          <a:p>
            <a:endParaRPr/>
          </a:p>
        </p:txBody>
      </p:sp>
      <p:sp>
        <p:nvSpPr>
          <p:cNvPr id="170" name="object 170"/>
          <p:cNvSpPr/>
          <p:nvPr/>
        </p:nvSpPr>
        <p:spPr>
          <a:xfrm>
            <a:off x="4676602" y="4986880"/>
            <a:ext cx="7620" cy="17780"/>
          </a:xfrm>
          <a:custGeom>
            <a:avLst/>
            <a:gdLst/>
            <a:ahLst/>
            <a:cxnLst/>
            <a:rect l="l" t="t" r="r" b="b"/>
            <a:pathLst>
              <a:path w="7620" h="17779">
                <a:moveTo>
                  <a:pt x="7429" y="0"/>
                </a:moveTo>
                <a:lnTo>
                  <a:pt x="4889" y="3035"/>
                </a:lnTo>
                <a:lnTo>
                  <a:pt x="2870" y="6413"/>
                </a:lnTo>
                <a:lnTo>
                  <a:pt x="1346" y="9969"/>
                </a:lnTo>
                <a:lnTo>
                  <a:pt x="330" y="13855"/>
                </a:lnTo>
                <a:lnTo>
                  <a:pt x="0" y="17729"/>
                </a:lnTo>
              </a:path>
            </a:pathLst>
          </a:custGeom>
          <a:ln w="17018">
            <a:solidFill>
              <a:srgbClr val="231F20"/>
            </a:solidFill>
          </a:ln>
        </p:spPr>
        <p:txBody>
          <a:bodyPr wrap="square" lIns="0" tIns="0" rIns="0" bIns="0" rtlCol="0"/>
          <a:lstStyle/>
          <a:p>
            <a:endParaRPr/>
          </a:p>
        </p:txBody>
      </p:sp>
      <p:sp>
        <p:nvSpPr>
          <p:cNvPr id="171" name="object 171"/>
          <p:cNvSpPr/>
          <p:nvPr/>
        </p:nvSpPr>
        <p:spPr>
          <a:xfrm>
            <a:off x="4689773" y="4963577"/>
            <a:ext cx="7620" cy="17780"/>
          </a:xfrm>
          <a:custGeom>
            <a:avLst/>
            <a:gdLst/>
            <a:ahLst/>
            <a:cxnLst/>
            <a:rect l="l" t="t" r="r" b="b"/>
            <a:pathLst>
              <a:path w="7620" h="17779">
                <a:moveTo>
                  <a:pt x="0" y="17729"/>
                </a:moveTo>
                <a:lnTo>
                  <a:pt x="2540" y="14693"/>
                </a:lnTo>
                <a:lnTo>
                  <a:pt x="4559" y="11315"/>
                </a:lnTo>
                <a:lnTo>
                  <a:pt x="6070" y="7759"/>
                </a:lnTo>
                <a:lnTo>
                  <a:pt x="7099" y="3873"/>
                </a:lnTo>
                <a:lnTo>
                  <a:pt x="7429" y="0"/>
                </a:lnTo>
              </a:path>
            </a:pathLst>
          </a:custGeom>
          <a:ln w="17018">
            <a:solidFill>
              <a:srgbClr val="231F20"/>
            </a:solidFill>
          </a:ln>
        </p:spPr>
        <p:txBody>
          <a:bodyPr wrap="square" lIns="0" tIns="0" rIns="0" bIns="0" rtlCol="0"/>
          <a:lstStyle/>
          <a:p>
            <a:endParaRPr/>
          </a:p>
        </p:txBody>
      </p:sp>
      <p:sp>
        <p:nvSpPr>
          <p:cNvPr id="172" name="object 172"/>
          <p:cNvSpPr/>
          <p:nvPr/>
        </p:nvSpPr>
        <p:spPr>
          <a:xfrm>
            <a:off x="4684031" y="4981301"/>
            <a:ext cx="6350" cy="5715"/>
          </a:xfrm>
          <a:custGeom>
            <a:avLst/>
            <a:gdLst/>
            <a:ahLst/>
            <a:cxnLst/>
            <a:rect l="l" t="t" r="r" b="b"/>
            <a:pathLst>
              <a:path w="6350" h="5714">
                <a:moveTo>
                  <a:pt x="0" y="5575"/>
                </a:moveTo>
                <a:lnTo>
                  <a:pt x="5740" y="0"/>
                </a:lnTo>
              </a:path>
            </a:pathLst>
          </a:custGeom>
          <a:ln w="17018">
            <a:solidFill>
              <a:srgbClr val="231F20"/>
            </a:solidFill>
          </a:ln>
        </p:spPr>
        <p:txBody>
          <a:bodyPr wrap="square" lIns="0" tIns="0" rIns="0" bIns="0" rtlCol="0"/>
          <a:lstStyle/>
          <a:p>
            <a:endParaRPr/>
          </a:p>
        </p:txBody>
      </p:sp>
      <p:sp>
        <p:nvSpPr>
          <p:cNvPr id="173" name="object 173"/>
          <p:cNvSpPr/>
          <p:nvPr/>
        </p:nvSpPr>
        <p:spPr>
          <a:xfrm>
            <a:off x="4870924" y="2092134"/>
            <a:ext cx="0" cy="46355"/>
          </a:xfrm>
          <a:custGeom>
            <a:avLst/>
            <a:gdLst/>
            <a:ahLst/>
            <a:cxnLst/>
            <a:rect l="l" t="t" r="r" b="b"/>
            <a:pathLst>
              <a:path h="46355">
                <a:moveTo>
                  <a:pt x="0" y="0"/>
                </a:moveTo>
                <a:lnTo>
                  <a:pt x="0" y="46198"/>
                </a:lnTo>
              </a:path>
            </a:pathLst>
          </a:custGeom>
          <a:ln w="17042">
            <a:solidFill>
              <a:srgbClr val="231F20"/>
            </a:solidFill>
          </a:ln>
        </p:spPr>
        <p:txBody>
          <a:bodyPr wrap="square" lIns="0" tIns="0" rIns="0" bIns="0" rtlCol="0"/>
          <a:lstStyle/>
          <a:p>
            <a:endParaRPr/>
          </a:p>
        </p:txBody>
      </p:sp>
      <p:sp>
        <p:nvSpPr>
          <p:cNvPr id="174" name="object 174"/>
          <p:cNvSpPr/>
          <p:nvPr/>
        </p:nvSpPr>
        <p:spPr>
          <a:xfrm>
            <a:off x="4951180" y="2092134"/>
            <a:ext cx="0" cy="47625"/>
          </a:xfrm>
          <a:custGeom>
            <a:avLst/>
            <a:gdLst/>
            <a:ahLst/>
            <a:cxnLst/>
            <a:rect l="l" t="t" r="r" b="b"/>
            <a:pathLst>
              <a:path h="47625">
                <a:moveTo>
                  <a:pt x="0" y="0"/>
                </a:moveTo>
                <a:lnTo>
                  <a:pt x="0" y="47036"/>
                </a:lnTo>
              </a:path>
            </a:pathLst>
          </a:custGeom>
          <a:ln w="17042">
            <a:solidFill>
              <a:srgbClr val="231F20"/>
            </a:solidFill>
          </a:ln>
        </p:spPr>
        <p:txBody>
          <a:bodyPr wrap="square" lIns="0" tIns="0" rIns="0" bIns="0" rtlCol="0"/>
          <a:lstStyle/>
          <a:p>
            <a:endParaRPr/>
          </a:p>
        </p:txBody>
      </p:sp>
      <p:sp>
        <p:nvSpPr>
          <p:cNvPr id="175" name="object 175"/>
          <p:cNvSpPr/>
          <p:nvPr/>
        </p:nvSpPr>
        <p:spPr>
          <a:xfrm>
            <a:off x="3091421" y="2026030"/>
            <a:ext cx="119024" cy="233968"/>
          </a:xfrm>
          <a:prstGeom prst="rect">
            <a:avLst/>
          </a:prstGeom>
          <a:blipFill>
            <a:blip r:embed="rId15" cstate="print"/>
            <a:stretch>
              <a:fillRect/>
            </a:stretch>
          </a:blipFill>
        </p:spPr>
        <p:txBody>
          <a:bodyPr wrap="square" lIns="0" tIns="0" rIns="0" bIns="0" rtlCol="0"/>
          <a:lstStyle/>
          <a:p>
            <a:endParaRPr/>
          </a:p>
        </p:txBody>
      </p:sp>
      <p:sp>
        <p:nvSpPr>
          <p:cNvPr id="176" name="object 176"/>
          <p:cNvSpPr/>
          <p:nvPr/>
        </p:nvSpPr>
        <p:spPr>
          <a:xfrm>
            <a:off x="2907444" y="2092134"/>
            <a:ext cx="0" cy="55880"/>
          </a:xfrm>
          <a:custGeom>
            <a:avLst/>
            <a:gdLst/>
            <a:ahLst/>
            <a:cxnLst/>
            <a:rect l="l" t="t" r="r" b="b"/>
            <a:pathLst>
              <a:path h="55880">
                <a:moveTo>
                  <a:pt x="0" y="0"/>
                </a:moveTo>
                <a:lnTo>
                  <a:pt x="0" y="55317"/>
                </a:lnTo>
              </a:path>
            </a:pathLst>
          </a:custGeom>
          <a:ln w="17123">
            <a:solidFill>
              <a:srgbClr val="231F20"/>
            </a:solidFill>
          </a:ln>
        </p:spPr>
        <p:txBody>
          <a:bodyPr wrap="square" lIns="0" tIns="0" rIns="0" bIns="0" rtlCol="0"/>
          <a:lstStyle/>
          <a:p>
            <a:endParaRPr/>
          </a:p>
        </p:txBody>
      </p:sp>
      <p:sp>
        <p:nvSpPr>
          <p:cNvPr id="177" name="object 177"/>
          <p:cNvSpPr/>
          <p:nvPr/>
        </p:nvSpPr>
        <p:spPr>
          <a:xfrm>
            <a:off x="2917355" y="3914405"/>
            <a:ext cx="635" cy="28575"/>
          </a:xfrm>
          <a:custGeom>
            <a:avLst/>
            <a:gdLst/>
            <a:ahLst/>
            <a:cxnLst/>
            <a:rect l="l" t="t" r="r" b="b"/>
            <a:pathLst>
              <a:path w="635" h="28575">
                <a:moveTo>
                  <a:pt x="82" y="-8509"/>
                </a:moveTo>
                <a:lnTo>
                  <a:pt x="82" y="36715"/>
                </a:lnTo>
              </a:path>
            </a:pathLst>
          </a:custGeom>
          <a:ln w="17183">
            <a:solidFill>
              <a:srgbClr val="231F20"/>
            </a:solidFill>
          </a:ln>
        </p:spPr>
        <p:txBody>
          <a:bodyPr wrap="square" lIns="0" tIns="0" rIns="0" bIns="0" rtlCol="0"/>
          <a:lstStyle/>
          <a:p>
            <a:endParaRPr/>
          </a:p>
        </p:txBody>
      </p:sp>
      <p:sp>
        <p:nvSpPr>
          <p:cNvPr id="178" name="object 178"/>
          <p:cNvSpPr/>
          <p:nvPr/>
        </p:nvSpPr>
        <p:spPr>
          <a:xfrm>
            <a:off x="2917524" y="3421571"/>
            <a:ext cx="3175" cy="493395"/>
          </a:xfrm>
          <a:custGeom>
            <a:avLst/>
            <a:gdLst/>
            <a:ahLst/>
            <a:cxnLst/>
            <a:rect l="l" t="t" r="r" b="b"/>
            <a:pathLst>
              <a:path w="3175" h="493395">
                <a:moveTo>
                  <a:pt x="0" y="492836"/>
                </a:moveTo>
                <a:lnTo>
                  <a:pt x="3035" y="0"/>
                </a:lnTo>
              </a:path>
            </a:pathLst>
          </a:custGeom>
          <a:ln w="17018">
            <a:solidFill>
              <a:srgbClr val="231F20"/>
            </a:solidFill>
          </a:ln>
        </p:spPr>
        <p:txBody>
          <a:bodyPr wrap="square" lIns="0" tIns="0" rIns="0" bIns="0" rtlCol="0"/>
          <a:lstStyle/>
          <a:p>
            <a:endParaRPr/>
          </a:p>
        </p:txBody>
      </p:sp>
      <p:sp>
        <p:nvSpPr>
          <p:cNvPr id="179" name="object 179"/>
          <p:cNvSpPr/>
          <p:nvPr/>
        </p:nvSpPr>
        <p:spPr>
          <a:xfrm>
            <a:off x="2922252" y="2613596"/>
            <a:ext cx="4445" cy="529590"/>
          </a:xfrm>
          <a:custGeom>
            <a:avLst/>
            <a:gdLst/>
            <a:ahLst/>
            <a:cxnLst/>
            <a:rect l="l" t="t" r="r" b="b"/>
            <a:pathLst>
              <a:path w="4444" h="529589">
                <a:moveTo>
                  <a:pt x="0" y="529310"/>
                </a:moveTo>
                <a:lnTo>
                  <a:pt x="3886" y="0"/>
                </a:lnTo>
              </a:path>
            </a:pathLst>
          </a:custGeom>
          <a:ln w="17018">
            <a:solidFill>
              <a:srgbClr val="231F20"/>
            </a:solidFill>
          </a:ln>
        </p:spPr>
        <p:txBody>
          <a:bodyPr wrap="square" lIns="0" tIns="0" rIns="0" bIns="0" rtlCol="0"/>
          <a:lstStyle/>
          <a:p>
            <a:endParaRPr/>
          </a:p>
        </p:txBody>
      </p:sp>
      <p:sp>
        <p:nvSpPr>
          <p:cNvPr id="180" name="object 180"/>
          <p:cNvSpPr/>
          <p:nvPr/>
        </p:nvSpPr>
        <p:spPr>
          <a:xfrm>
            <a:off x="3164947" y="4762925"/>
            <a:ext cx="1432560" cy="50800"/>
          </a:xfrm>
          <a:custGeom>
            <a:avLst/>
            <a:gdLst/>
            <a:ahLst/>
            <a:cxnLst/>
            <a:rect l="l" t="t" r="r" b="b"/>
            <a:pathLst>
              <a:path w="1432560" h="50800">
                <a:moveTo>
                  <a:pt x="1432102" y="9461"/>
                </a:moveTo>
                <a:lnTo>
                  <a:pt x="51003" y="0"/>
                </a:lnTo>
                <a:lnTo>
                  <a:pt x="32600" y="3343"/>
                </a:lnTo>
                <a:lnTo>
                  <a:pt x="17205" y="12641"/>
                </a:lnTo>
                <a:lnTo>
                  <a:pt x="6044" y="26765"/>
                </a:lnTo>
                <a:lnTo>
                  <a:pt x="342" y="44589"/>
                </a:lnTo>
                <a:lnTo>
                  <a:pt x="0" y="50330"/>
                </a:lnTo>
              </a:path>
            </a:pathLst>
          </a:custGeom>
          <a:ln w="17018">
            <a:solidFill>
              <a:srgbClr val="231F20"/>
            </a:solidFill>
          </a:ln>
        </p:spPr>
        <p:txBody>
          <a:bodyPr wrap="square" lIns="0" tIns="0" rIns="0" bIns="0" rtlCol="0"/>
          <a:lstStyle/>
          <a:p>
            <a:endParaRPr/>
          </a:p>
        </p:txBody>
      </p:sp>
      <p:sp>
        <p:nvSpPr>
          <p:cNvPr id="181" name="object 181"/>
          <p:cNvSpPr/>
          <p:nvPr/>
        </p:nvSpPr>
        <p:spPr>
          <a:xfrm>
            <a:off x="2920224" y="3123143"/>
            <a:ext cx="2540" cy="342900"/>
          </a:xfrm>
          <a:custGeom>
            <a:avLst/>
            <a:gdLst/>
            <a:ahLst/>
            <a:cxnLst/>
            <a:rect l="l" t="t" r="r" b="b"/>
            <a:pathLst>
              <a:path w="2539" h="342900">
                <a:moveTo>
                  <a:pt x="2197" y="0"/>
                </a:moveTo>
                <a:lnTo>
                  <a:pt x="0" y="342684"/>
                </a:lnTo>
              </a:path>
            </a:pathLst>
          </a:custGeom>
          <a:ln w="17018">
            <a:solidFill>
              <a:srgbClr val="231F20"/>
            </a:solidFill>
          </a:ln>
        </p:spPr>
        <p:txBody>
          <a:bodyPr wrap="square" lIns="0" tIns="0" rIns="0" bIns="0" rtlCol="0"/>
          <a:lstStyle/>
          <a:p>
            <a:endParaRPr/>
          </a:p>
        </p:txBody>
      </p:sp>
      <p:sp>
        <p:nvSpPr>
          <p:cNvPr id="182" name="object 182"/>
          <p:cNvSpPr/>
          <p:nvPr/>
        </p:nvSpPr>
        <p:spPr>
          <a:xfrm>
            <a:off x="2797884" y="3931906"/>
            <a:ext cx="127977" cy="67017"/>
          </a:xfrm>
          <a:prstGeom prst="rect">
            <a:avLst/>
          </a:prstGeom>
          <a:blipFill>
            <a:blip r:embed="rId16" cstate="print"/>
            <a:stretch>
              <a:fillRect/>
            </a:stretch>
          </a:blipFill>
        </p:spPr>
        <p:txBody>
          <a:bodyPr wrap="square" lIns="0" tIns="0" rIns="0" bIns="0" rtlCol="0"/>
          <a:lstStyle/>
          <a:p>
            <a:endParaRPr/>
          </a:p>
        </p:txBody>
      </p:sp>
      <p:sp>
        <p:nvSpPr>
          <p:cNvPr id="183" name="object 183"/>
          <p:cNvSpPr/>
          <p:nvPr/>
        </p:nvSpPr>
        <p:spPr>
          <a:xfrm>
            <a:off x="2802138" y="4759993"/>
            <a:ext cx="59690" cy="635"/>
          </a:xfrm>
          <a:custGeom>
            <a:avLst/>
            <a:gdLst/>
            <a:ahLst/>
            <a:cxnLst/>
            <a:rect l="l" t="t" r="r" b="b"/>
            <a:pathLst>
              <a:path w="59689" h="635">
                <a:moveTo>
                  <a:pt x="-8508" y="285"/>
                </a:moveTo>
                <a:lnTo>
                  <a:pt x="67652" y="285"/>
                </a:lnTo>
              </a:path>
            </a:pathLst>
          </a:custGeom>
          <a:ln w="17589">
            <a:solidFill>
              <a:srgbClr val="231F20"/>
            </a:solidFill>
          </a:ln>
        </p:spPr>
        <p:txBody>
          <a:bodyPr wrap="square" lIns="0" tIns="0" rIns="0" bIns="0" rtlCol="0"/>
          <a:lstStyle/>
          <a:p>
            <a:endParaRPr/>
          </a:p>
        </p:txBody>
      </p:sp>
      <p:sp>
        <p:nvSpPr>
          <p:cNvPr id="184" name="object 184"/>
          <p:cNvSpPr/>
          <p:nvPr/>
        </p:nvSpPr>
        <p:spPr>
          <a:xfrm>
            <a:off x="2827492" y="6255095"/>
            <a:ext cx="72390" cy="340995"/>
          </a:xfrm>
          <a:custGeom>
            <a:avLst/>
            <a:gdLst/>
            <a:ahLst/>
            <a:cxnLst/>
            <a:rect l="l" t="t" r="r" b="b"/>
            <a:pathLst>
              <a:path w="72389" h="340995">
                <a:moveTo>
                  <a:pt x="71958" y="0"/>
                </a:moveTo>
                <a:lnTo>
                  <a:pt x="64586" y="77852"/>
                </a:lnTo>
                <a:lnTo>
                  <a:pt x="57862" y="125660"/>
                </a:lnTo>
                <a:lnTo>
                  <a:pt x="49486" y="173287"/>
                </a:lnTo>
                <a:lnTo>
                  <a:pt x="39524" y="220531"/>
                </a:lnTo>
                <a:lnTo>
                  <a:pt x="28041" y="267195"/>
                </a:lnTo>
                <a:lnTo>
                  <a:pt x="0" y="340626"/>
                </a:lnTo>
              </a:path>
            </a:pathLst>
          </a:custGeom>
          <a:ln w="17018">
            <a:solidFill>
              <a:srgbClr val="231F20"/>
            </a:solidFill>
          </a:ln>
        </p:spPr>
        <p:txBody>
          <a:bodyPr wrap="square" lIns="0" tIns="0" rIns="0" bIns="0" rtlCol="0"/>
          <a:lstStyle/>
          <a:p>
            <a:endParaRPr/>
          </a:p>
        </p:txBody>
      </p:sp>
      <p:sp>
        <p:nvSpPr>
          <p:cNvPr id="185" name="object 185"/>
          <p:cNvSpPr/>
          <p:nvPr/>
        </p:nvSpPr>
        <p:spPr>
          <a:xfrm>
            <a:off x="6461236" y="5643872"/>
            <a:ext cx="635" cy="0"/>
          </a:xfrm>
          <a:custGeom>
            <a:avLst/>
            <a:gdLst/>
            <a:ahLst/>
            <a:cxnLst/>
            <a:rect l="l" t="t" r="r" b="b"/>
            <a:pathLst>
              <a:path w="635">
                <a:moveTo>
                  <a:pt x="0" y="0"/>
                </a:moveTo>
                <a:lnTo>
                  <a:pt x="165" y="0"/>
                </a:lnTo>
              </a:path>
            </a:pathLst>
          </a:custGeom>
          <a:ln w="17018">
            <a:solidFill>
              <a:srgbClr val="231F20"/>
            </a:solidFill>
          </a:ln>
        </p:spPr>
        <p:txBody>
          <a:bodyPr wrap="square" lIns="0" tIns="0" rIns="0" bIns="0" rtlCol="0"/>
          <a:lstStyle/>
          <a:p>
            <a:endParaRPr/>
          </a:p>
        </p:txBody>
      </p:sp>
      <p:sp>
        <p:nvSpPr>
          <p:cNvPr id="186" name="object 186"/>
          <p:cNvSpPr/>
          <p:nvPr/>
        </p:nvSpPr>
        <p:spPr>
          <a:xfrm>
            <a:off x="6460897" y="5643873"/>
            <a:ext cx="635" cy="6350"/>
          </a:xfrm>
          <a:custGeom>
            <a:avLst/>
            <a:gdLst/>
            <a:ahLst/>
            <a:cxnLst/>
            <a:rect l="l" t="t" r="r" b="b"/>
            <a:pathLst>
              <a:path w="635" h="6350">
                <a:moveTo>
                  <a:pt x="0" y="5740"/>
                </a:moveTo>
                <a:lnTo>
                  <a:pt x="342" y="0"/>
                </a:lnTo>
              </a:path>
            </a:pathLst>
          </a:custGeom>
          <a:ln w="17018">
            <a:solidFill>
              <a:srgbClr val="231F20"/>
            </a:solidFill>
          </a:ln>
        </p:spPr>
        <p:txBody>
          <a:bodyPr wrap="square" lIns="0" tIns="0" rIns="0" bIns="0" rtlCol="0"/>
          <a:lstStyle/>
          <a:p>
            <a:endParaRPr/>
          </a:p>
        </p:txBody>
      </p:sp>
      <p:sp>
        <p:nvSpPr>
          <p:cNvPr id="187" name="object 187"/>
          <p:cNvSpPr/>
          <p:nvPr/>
        </p:nvSpPr>
        <p:spPr>
          <a:xfrm>
            <a:off x="6459378" y="5658904"/>
            <a:ext cx="1905" cy="1414145"/>
          </a:xfrm>
          <a:custGeom>
            <a:avLst/>
            <a:gdLst/>
            <a:ahLst/>
            <a:cxnLst/>
            <a:rect l="l" t="t" r="r" b="b"/>
            <a:pathLst>
              <a:path w="1904" h="1414145">
                <a:moveTo>
                  <a:pt x="1689" y="0"/>
                </a:moveTo>
                <a:lnTo>
                  <a:pt x="0" y="228003"/>
                </a:lnTo>
                <a:lnTo>
                  <a:pt x="0" y="1413941"/>
                </a:lnTo>
                <a:lnTo>
                  <a:pt x="1689" y="0"/>
                </a:lnTo>
                <a:close/>
              </a:path>
            </a:pathLst>
          </a:custGeom>
          <a:solidFill>
            <a:srgbClr val="FFFFFF"/>
          </a:solidFill>
        </p:spPr>
        <p:txBody>
          <a:bodyPr wrap="square" lIns="0" tIns="0" rIns="0" bIns="0" rtlCol="0"/>
          <a:lstStyle/>
          <a:p>
            <a:endParaRPr/>
          </a:p>
        </p:txBody>
      </p:sp>
      <p:sp>
        <p:nvSpPr>
          <p:cNvPr id="188" name="object 188"/>
          <p:cNvSpPr/>
          <p:nvPr/>
        </p:nvSpPr>
        <p:spPr>
          <a:xfrm>
            <a:off x="6459378" y="5658902"/>
            <a:ext cx="1905" cy="1414145"/>
          </a:xfrm>
          <a:custGeom>
            <a:avLst/>
            <a:gdLst/>
            <a:ahLst/>
            <a:cxnLst/>
            <a:rect l="l" t="t" r="r" b="b"/>
            <a:pathLst>
              <a:path w="1904" h="1414145">
                <a:moveTo>
                  <a:pt x="844" y="-2127"/>
                </a:moveTo>
                <a:lnTo>
                  <a:pt x="844" y="1416081"/>
                </a:lnTo>
              </a:path>
            </a:pathLst>
          </a:custGeom>
          <a:ln w="5943">
            <a:solidFill>
              <a:srgbClr val="060807"/>
            </a:solidFill>
          </a:ln>
        </p:spPr>
        <p:txBody>
          <a:bodyPr wrap="square" lIns="0" tIns="0" rIns="0" bIns="0" rtlCol="0"/>
          <a:lstStyle/>
          <a:p>
            <a:endParaRPr/>
          </a:p>
        </p:txBody>
      </p:sp>
      <p:sp>
        <p:nvSpPr>
          <p:cNvPr id="189" name="object 189"/>
          <p:cNvSpPr/>
          <p:nvPr/>
        </p:nvSpPr>
        <p:spPr>
          <a:xfrm>
            <a:off x="6477454" y="3065047"/>
            <a:ext cx="1905" cy="287020"/>
          </a:xfrm>
          <a:custGeom>
            <a:avLst/>
            <a:gdLst/>
            <a:ahLst/>
            <a:cxnLst/>
            <a:rect l="l" t="t" r="r" b="b"/>
            <a:pathLst>
              <a:path w="1904" h="287020">
                <a:moveTo>
                  <a:pt x="1854" y="0"/>
                </a:moveTo>
                <a:lnTo>
                  <a:pt x="0" y="286778"/>
                </a:lnTo>
              </a:path>
            </a:pathLst>
          </a:custGeom>
          <a:ln w="17018">
            <a:solidFill>
              <a:srgbClr val="231F20"/>
            </a:solidFill>
          </a:ln>
        </p:spPr>
        <p:txBody>
          <a:bodyPr wrap="square" lIns="0" tIns="0" rIns="0" bIns="0" rtlCol="0"/>
          <a:lstStyle/>
          <a:p>
            <a:endParaRPr/>
          </a:p>
        </p:txBody>
      </p:sp>
      <p:sp>
        <p:nvSpPr>
          <p:cNvPr id="190" name="object 190"/>
          <p:cNvSpPr/>
          <p:nvPr/>
        </p:nvSpPr>
        <p:spPr>
          <a:xfrm>
            <a:off x="2899451" y="5987900"/>
            <a:ext cx="4445" cy="267335"/>
          </a:xfrm>
          <a:custGeom>
            <a:avLst/>
            <a:gdLst/>
            <a:ahLst/>
            <a:cxnLst/>
            <a:rect l="l" t="t" r="r" b="b"/>
            <a:pathLst>
              <a:path w="4444" h="267335">
                <a:moveTo>
                  <a:pt x="0" y="267195"/>
                </a:moveTo>
                <a:lnTo>
                  <a:pt x="4394" y="0"/>
                </a:lnTo>
              </a:path>
            </a:pathLst>
          </a:custGeom>
          <a:ln w="17018">
            <a:solidFill>
              <a:srgbClr val="231F20"/>
            </a:solidFill>
          </a:ln>
        </p:spPr>
        <p:txBody>
          <a:bodyPr wrap="square" lIns="0" tIns="0" rIns="0" bIns="0" rtlCol="0"/>
          <a:lstStyle/>
          <a:p>
            <a:endParaRPr/>
          </a:p>
        </p:txBody>
      </p:sp>
      <p:sp>
        <p:nvSpPr>
          <p:cNvPr id="191" name="object 191"/>
          <p:cNvSpPr/>
          <p:nvPr/>
        </p:nvSpPr>
        <p:spPr>
          <a:xfrm>
            <a:off x="2907224" y="5215728"/>
            <a:ext cx="1905" cy="273050"/>
          </a:xfrm>
          <a:custGeom>
            <a:avLst/>
            <a:gdLst/>
            <a:ahLst/>
            <a:cxnLst/>
            <a:rect l="l" t="t" r="r" b="b"/>
            <a:pathLst>
              <a:path w="1905" h="273050">
                <a:moveTo>
                  <a:pt x="1854" y="0"/>
                </a:moveTo>
                <a:lnTo>
                  <a:pt x="0" y="272770"/>
                </a:lnTo>
              </a:path>
            </a:pathLst>
          </a:custGeom>
          <a:ln w="17018">
            <a:solidFill>
              <a:srgbClr val="231F20"/>
            </a:solidFill>
          </a:ln>
        </p:spPr>
        <p:txBody>
          <a:bodyPr wrap="square" lIns="0" tIns="0" rIns="0" bIns="0" rtlCol="0"/>
          <a:lstStyle/>
          <a:p>
            <a:endParaRPr/>
          </a:p>
        </p:txBody>
      </p:sp>
      <p:sp>
        <p:nvSpPr>
          <p:cNvPr id="192" name="object 192"/>
          <p:cNvSpPr/>
          <p:nvPr/>
        </p:nvSpPr>
        <p:spPr>
          <a:xfrm>
            <a:off x="1344121" y="2034539"/>
            <a:ext cx="1475105" cy="34290"/>
          </a:xfrm>
          <a:custGeom>
            <a:avLst/>
            <a:gdLst/>
            <a:ahLst/>
            <a:cxnLst/>
            <a:rect l="l" t="t" r="r" b="b"/>
            <a:pathLst>
              <a:path w="1475105" h="34289">
                <a:moveTo>
                  <a:pt x="178" y="0"/>
                </a:moveTo>
                <a:lnTo>
                  <a:pt x="0" y="22386"/>
                </a:lnTo>
                <a:lnTo>
                  <a:pt x="1474431" y="34210"/>
                </a:lnTo>
                <a:lnTo>
                  <a:pt x="1474711" y="0"/>
                </a:lnTo>
              </a:path>
            </a:pathLst>
          </a:custGeom>
          <a:ln w="4254">
            <a:solidFill>
              <a:srgbClr val="060807"/>
            </a:solidFill>
          </a:ln>
        </p:spPr>
        <p:txBody>
          <a:bodyPr wrap="square" lIns="0" tIns="0" rIns="0" bIns="0" rtlCol="0"/>
          <a:lstStyle/>
          <a:p>
            <a:endParaRPr/>
          </a:p>
        </p:txBody>
      </p:sp>
      <p:sp>
        <p:nvSpPr>
          <p:cNvPr id="193" name="object 193"/>
          <p:cNvSpPr/>
          <p:nvPr/>
        </p:nvSpPr>
        <p:spPr>
          <a:xfrm>
            <a:off x="1281391" y="2052805"/>
            <a:ext cx="119334" cy="198239"/>
          </a:xfrm>
          <a:prstGeom prst="rect">
            <a:avLst/>
          </a:prstGeom>
          <a:blipFill>
            <a:blip r:embed="rId17" cstate="print"/>
            <a:stretch>
              <a:fillRect/>
            </a:stretch>
          </a:blipFill>
        </p:spPr>
        <p:txBody>
          <a:bodyPr wrap="square" lIns="0" tIns="0" rIns="0" bIns="0" rtlCol="0"/>
          <a:lstStyle/>
          <a:p>
            <a:endParaRPr/>
          </a:p>
        </p:txBody>
      </p:sp>
      <p:sp>
        <p:nvSpPr>
          <p:cNvPr id="194" name="object 194"/>
          <p:cNvSpPr/>
          <p:nvPr/>
        </p:nvSpPr>
        <p:spPr>
          <a:xfrm>
            <a:off x="1645260" y="2092134"/>
            <a:ext cx="0" cy="59055"/>
          </a:xfrm>
          <a:custGeom>
            <a:avLst/>
            <a:gdLst/>
            <a:ahLst/>
            <a:cxnLst/>
            <a:rect l="l" t="t" r="r" b="b"/>
            <a:pathLst>
              <a:path h="59055">
                <a:moveTo>
                  <a:pt x="0" y="0"/>
                </a:moveTo>
                <a:lnTo>
                  <a:pt x="0" y="58422"/>
                </a:lnTo>
              </a:path>
            </a:pathLst>
          </a:custGeom>
          <a:ln w="17729">
            <a:solidFill>
              <a:srgbClr val="231F20"/>
            </a:solidFill>
          </a:ln>
        </p:spPr>
        <p:txBody>
          <a:bodyPr wrap="square" lIns="0" tIns="0" rIns="0" bIns="0" rtlCol="0"/>
          <a:lstStyle/>
          <a:p>
            <a:endParaRPr/>
          </a:p>
        </p:txBody>
      </p:sp>
      <p:sp>
        <p:nvSpPr>
          <p:cNvPr id="195" name="object 195"/>
          <p:cNvSpPr/>
          <p:nvPr/>
        </p:nvSpPr>
        <p:spPr>
          <a:xfrm>
            <a:off x="5971614" y="2034539"/>
            <a:ext cx="248285" cy="193040"/>
          </a:xfrm>
          <a:custGeom>
            <a:avLst/>
            <a:gdLst/>
            <a:ahLst/>
            <a:cxnLst/>
            <a:rect l="l" t="t" r="r" b="b"/>
            <a:pathLst>
              <a:path w="248285" h="193039">
                <a:moveTo>
                  <a:pt x="0" y="192628"/>
                </a:moveTo>
                <a:lnTo>
                  <a:pt x="61542" y="162416"/>
                </a:lnTo>
                <a:lnTo>
                  <a:pt x="102676" y="137058"/>
                </a:lnTo>
                <a:lnTo>
                  <a:pt x="141360" y="108800"/>
                </a:lnTo>
                <a:lnTo>
                  <a:pt x="177480" y="77824"/>
                </a:lnTo>
                <a:lnTo>
                  <a:pt x="210922" y="44311"/>
                </a:lnTo>
                <a:lnTo>
                  <a:pt x="241571" y="8445"/>
                </a:lnTo>
                <a:lnTo>
                  <a:pt x="247730" y="0"/>
                </a:lnTo>
              </a:path>
            </a:pathLst>
          </a:custGeom>
          <a:ln w="17018">
            <a:solidFill>
              <a:srgbClr val="231F20"/>
            </a:solidFill>
          </a:ln>
        </p:spPr>
        <p:txBody>
          <a:bodyPr wrap="square" lIns="0" tIns="0" rIns="0" bIns="0" rtlCol="0"/>
          <a:lstStyle/>
          <a:p>
            <a:endParaRPr/>
          </a:p>
        </p:txBody>
      </p:sp>
      <p:sp>
        <p:nvSpPr>
          <p:cNvPr id="196" name="object 196"/>
          <p:cNvSpPr/>
          <p:nvPr/>
        </p:nvSpPr>
        <p:spPr>
          <a:xfrm>
            <a:off x="6140573" y="2026030"/>
            <a:ext cx="179925" cy="232109"/>
          </a:xfrm>
          <a:prstGeom prst="rect">
            <a:avLst/>
          </a:prstGeom>
          <a:blipFill>
            <a:blip r:embed="rId18" cstate="print"/>
            <a:stretch>
              <a:fillRect/>
            </a:stretch>
          </a:blipFill>
        </p:spPr>
        <p:txBody>
          <a:bodyPr wrap="square" lIns="0" tIns="0" rIns="0" bIns="0" rtlCol="0"/>
          <a:lstStyle/>
          <a:p>
            <a:endParaRPr/>
          </a:p>
        </p:txBody>
      </p:sp>
      <p:sp>
        <p:nvSpPr>
          <p:cNvPr id="197" name="object 197"/>
          <p:cNvSpPr/>
          <p:nvPr/>
        </p:nvSpPr>
        <p:spPr>
          <a:xfrm>
            <a:off x="5870785" y="2227163"/>
            <a:ext cx="100965" cy="20320"/>
          </a:xfrm>
          <a:custGeom>
            <a:avLst/>
            <a:gdLst/>
            <a:ahLst/>
            <a:cxnLst/>
            <a:rect l="l" t="t" r="r" b="b"/>
            <a:pathLst>
              <a:path w="100964" h="20319">
                <a:moveTo>
                  <a:pt x="0" y="20104"/>
                </a:moveTo>
                <a:lnTo>
                  <a:pt x="51423" y="15195"/>
                </a:lnTo>
                <a:lnTo>
                  <a:pt x="88671" y="4737"/>
                </a:lnTo>
                <a:lnTo>
                  <a:pt x="100825" y="0"/>
                </a:lnTo>
              </a:path>
            </a:pathLst>
          </a:custGeom>
          <a:ln w="17018">
            <a:solidFill>
              <a:srgbClr val="231F20"/>
            </a:solidFill>
          </a:ln>
        </p:spPr>
        <p:txBody>
          <a:bodyPr wrap="square" lIns="0" tIns="0" rIns="0" bIns="0" rtlCol="0"/>
          <a:lstStyle/>
          <a:p>
            <a:endParaRPr/>
          </a:p>
        </p:txBody>
      </p:sp>
      <p:sp>
        <p:nvSpPr>
          <p:cNvPr id="198" name="object 198"/>
          <p:cNvSpPr/>
          <p:nvPr/>
        </p:nvSpPr>
        <p:spPr>
          <a:xfrm>
            <a:off x="2965129" y="2636713"/>
            <a:ext cx="3810" cy="473075"/>
          </a:xfrm>
          <a:custGeom>
            <a:avLst/>
            <a:gdLst/>
            <a:ahLst/>
            <a:cxnLst/>
            <a:rect l="l" t="t" r="r" b="b"/>
            <a:pathLst>
              <a:path w="3810" h="473075">
                <a:moveTo>
                  <a:pt x="3543" y="0"/>
                </a:moveTo>
                <a:lnTo>
                  <a:pt x="0" y="472719"/>
                </a:lnTo>
              </a:path>
            </a:pathLst>
          </a:custGeom>
          <a:ln w="17018">
            <a:solidFill>
              <a:srgbClr val="231F20"/>
            </a:solidFill>
          </a:ln>
        </p:spPr>
        <p:txBody>
          <a:bodyPr wrap="square" lIns="0" tIns="0" rIns="0" bIns="0" rtlCol="0"/>
          <a:lstStyle/>
          <a:p>
            <a:endParaRPr/>
          </a:p>
        </p:txBody>
      </p:sp>
      <p:sp>
        <p:nvSpPr>
          <p:cNvPr id="199" name="object 199"/>
          <p:cNvSpPr/>
          <p:nvPr/>
        </p:nvSpPr>
        <p:spPr>
          <a:xfrm>
            <a:off x="2960414" y="3438166"/>
            <a:ext cx="2540" cy="454025"/>
          </a:xfrm>
          <a:custGeom>
            <a:avLst/>
            <a:gdLst/>
            <a:ahLst/>
            <a:cxnLst/>
            <a:rect l="l" t="t" r="r" b="b"/>
            <a:pathLst>
              <a:path w="2539" h="454025">
                <a:moveTo>
                  <a:pt x="2527" y="0"/>
                </a:moveTo>
                <a:lnTo>
                  <a:pt x="0" y="453999"/>
                </a:lnTo>
              </a:path>
            </a:pathLst>
          </a:custGeom>
          <a:ln w="17018">
            <a:solidFill>
              <a:srgbClr val="231F20"/>
            </a:solidFill>
          </a:ln>
        </p:spPr>
        <p:txBody>
          <a:bodyPr wrap="square" lIns="0" tIns="0" rIns="0" bIns="0" rtlCol="0"/>
          <a:lstStyle/>
          <a:p>
            <a:endParaRPr/>
          </a:p>
        </p:txBody>
      </p:sp>
      <p:sp>
        <p:nvSpPr>
          <p:cNvPr id="200" name="object 200"/>
          <p:cNvSpPr/>
          <p:nvPr/>
        </p:nvSpPr>
        <p:spPr>
          <a:xfrm>
            <a:off x="2962945" y="3435639"/>
            <a:ext cx="5080" cy="2540"/>
          </a:xfrm>
          <a:custGeom>
            <a:avLst/>
            <a:gdLst/>
            <a:ahLst/>
            <a:cxnLst/>
            <a:rect l="l" t="t" r="r" b="b"/>
            <a:pathLst>
              <a:path w="5080" h="2539">
                <a:moveTo>
                  <a:pt x="5054" y="2527"/>
                </a:moveTo>
                <a:lnTo>
                  <a:pt x="4889" y="1346"/>
                </a:lnTo>
                <a:lnTo>
                  <a:pt x="3873" y="330"/>
                </a:lnTo>
                <a:lnTo>
                  <a:pt x="2692" y="0"/>
                </a:lnTo>
                <a:lnTo>
                  <a:pt x="1346" y="330"/>
                </a:lnTo>
                <a:lnTo>
                  <a:pt x="507" y="1168"/>
                </a:lnTo>
                <a:lnTo>
                  <a:pt x="0" y="2527"/>
                </a:lnTo>
              </a:path>
            </a:pathLst>
          </a:custGeom>
          <a:ln w="17018">
            <a:solidFill>
              <a:srgbClr val="231F20"/>
            </a:solidFill>
          </a:ln>
        </p:spPr>
        <p:txBody>
          <a:bodyPr wrap="square" lIns="0" tIns="0" rIns="0" bIns="0" rtlCol="0"/>
          <a:lstStyle/>
          <a:p>
            <a:endParaRPr/>
          </a:p>
        </p:txBody>
      </p:sp>
      <p:sp>
        <p:nvSpPr>
          <p:cNvPr id="201" name="object 201"/>
          <p:cNvSpPr/>
          <p:nvPr/>
        </p:nvSpPr>
        <p:spPr>
          <a:xfrm>
            <a:off x="2951483" y="4836068"/>
            <a:ext cx="3175" cy="395605"/>
          </a:xfrm>
          <a:custGeom>
            <a:avLst/>
            <a:gdLst/>
            <a:ahLst/>
            <a:cxnLst/>
            <a:rect l="l" t="t" r="r" b="b"/>
            <a:pathLst>
              <a:path w="3175" h="395604">
                <a:moveTo>
                  <a:pt x="2692" y="0"/>
                </a:moveTo>
                <a:lnTo>
                  <a:pt x="0" y="395503"/>
                </a:lnTo>
              </a:path>
            </a:pathLst>
          </a:custGeom>
          <a:ln w="17018">
            <a:solidFill>
              <a:srgbClr val="231F20"/>
            </a:solidFill>
          </a:ln>
        </p:spPr>
        <p:txBody>
          <a:bodyPr wrap="square" lIns="0" tIns="0" rIns="0" bIns="0" rtlCol="0"/>
          <a:lstStyle/>
          <a:p>
            <a:endParaRPr/>
          </a:p>
        </p:txBody>
      </p:sp>
      <p:sp>
        <p:nvSpPr>
          <p:cNvPr id="202" name="object 202"/>
          <p:cNvSpPr/>
          <p:nvPr/>
        </p:nvSpPr>
        <p:spPr>
          <a:xfrm>
            <a:off x="2946421" y="5438928"/>
            <a:ext cx="3810" cy="563245"/>
          </a:xfrm>
          <a:custGeom>
            <a:avLst/>
            <a:gdLst/>
            <a:ahLst/>
            <a:cxnLst/>
            <a:rect l="l" t="t" r="r" b="b"/>
            <a:pathLst>
              <a:path w="3810" h="563245">
                <a:moveTo>
                  <a:pt x="3708" y="0"/>
                </a:moveTo>
                <a:lnTo>
                  <a:pt x="0" y="562737"/>
                </a:lnTo>
              </a:path>
            </a:pathLst>
          </a:custGeom>
          <a:ln w="17018">
            <a:solidFill>
              <a:srgbClr val="231F20"/>
            </a:solidFill>
          </a:ln>
        </p:spPr>
        <p:txBody>
          <a:bodyPr wrap="square" lIns="0" tIns="0" rIns="0" bIns="0" rtlCol="0"/>
          <a:lstStyle/>
          <a:p>
            <a:endParaRPr/>
          </a:p>
        </p:txBody>
      </p:sp>
      <p:sp>
        <p:nvSpPr>
          <p:cNvPr id="203" name="object 203"/>
          <p:cNvSpPr/>
          <p:nvPr/>
        </p:nvSpPr>
        <p:spPr>
          <a:xfrm>
            <a:off x="2970188" y="2636709"/>
            <a:ext cx="3810" cy="473075"/>
          </a:xfrm>
          <a:custGeom>
            <a:avLst/>
            <a:gdLst/>
            <a:ahLst/>
            <a:cxnLst/>
            <a:rect l="l" t="t" r="r" b="b"/>
            <a:pathLst>
              <a:path w="3810" h="473075">
                <a:moveTo>
                  <a:pt x="3543" y="0"/>
                </a:moveTo>
                <a:lnTo>
                  <a:pt x="0" y="472706"/>
                </a:lnTo>
              </a:path>
            </a:pathLst>
          </a:custGeom>
          <a:ln w="17018">
            <a:solidFill>
              <a:srgbClr val="231F20"/>
            </a:solidFill>
          </a:ln>
        </p:spPr>
        <p:txBody>
          <a:bodyPr wrap="square" lIns="0" tIns="0" rIns="0" bIns="0" rtlCol="0"/>
          <a:lstStyle/>
          <a:p>
            <a:endParaRPr/>
          </a:p>
        </p:txBody>
      </p:sp>
      <p:sp>
        <p:nvSpPr>
          <p:cNvPr id="204" name="object 204"/>
          <p:cNvSpPr/>
          <p:nvPr/>
        </p:nvSpPr>
        <p:spPr>
          <a:xfrm>
            <a:off x="2965133" y="3109426"/>
            <a:ext cx="5080" cy="2540"/>
          </a:xfrm>
          <a:custGeom>
            <a:avLst/>
            <a:gdLst/>
            <a:ahLst/>
            <a:cxnLst/>
            <a:rect l="l" t="t" r="r" b="b"/>
            <a:pathLst>
              <a:path w="5080" h="2539">
                <a:moveTo>
                  <a:pt x="0" y="0"/>
                </a:moveTo>
                <a:lnTo>
                  <a:pt x="342" y="1181"/>
                </a:lnTo>
                <a:lnTo>
                  <a:pt x="1346" y="2197"/>
                </a:lnTo>
                <a:lnTo>
                  <a:pt x="2527" y="2527"/>
                </a:lnTo>
                <a:lnTo>
                  <a:pt x="3886" y="2197"/>
                </a:lnTo>
                <a:lnTo>
                  <a:pt x="4724" y="1358"/>
                </a:lnTo>
                <a:lnTo>
                  <a:pt x="5054" y="0"/>
                </a:lnTo>
              </a:path>
            </a:pathLst>
          </a:custGeom>
          <a:ln w="17018">
            <a:solidFill>
              <a:srgbClr val="231F20"/>
            </a:solidFill>
          </a:ln>
        </p:spPr>
        <p:txBody>
          <a:bodyPr wrap="square" lIns="0" tIns="0" rIns="0" bIns="0" rtlCol="0"/>
          <a:lstStyle/>
          <a:p>
            <a:endParaRPr/>
          </a:p>
        </p:txBody>
      </p:sp>
      <p:sp>
        <p:nvSpPr>
          <p:cNvPr id="205" name="object 205"/>
          <p:cNvSpPr/>
          <p:nvPr/>
        </p:nvSpPr>
        <p:spPr>
          <a:xfrm>
            <a:off x="2965472" y="3438166"/>
            <a:ext cx="2540" cy="454025"/>
          </a:xfrm>
          <a:custGeom>
            <a:avLst/>
            <a:gdLst/>
            <a:ahLst/>
            <a:cxnLst/>
            <a:rect l="l" t="t" r="r" b="b"/>
            <a:pathLst>
              <a:path w="2539" h="454025">
                <a:moveTo>
                  <a:pt x="2527" y="0"/>
                </a:moveTo>
                <a:lnTo>
                  <a:pt x="0" y="453999"/>
                </a:lnTo>
              </a:path>
            </a:pathLst>
          </a:custGeom>
          <a:ln w="17018">
            <a:solidFill>
              <a:srgbClr val="231F20"/>
            </a:solidFill>
          </a:ln>
        </p:spPr>
        <p:txBody>
          <a:bodyPr wrap="square" lIns="0" tIns="0" rIns="0" bIns="0" rtlCol="0"/>
          <a:lstStyle/>
          <a:p>
            <a:endParaRPr/>
          </a:p>
        </p:txBody>
      </p:sp>
      <p:sp>
        <p:nvSpPr>
          <p:cNvPr id="206" name="object 206"/>
          <p:cNvSpPr/>
          <p:nvPr/>
        </p:nvSpPr>
        <p:spPr>
          <a:xfrm>
            <a:off x="2956540" y="4836073"/>
            <a:ext cx="3175" cy="396240"/>
          </a:xfrm>
          <a:custGeom>
            <a:avLst/>
            <a:gdLst/>
            <a:ahLst/>
            <a:cxnLst/>
            <a:rect l="l" t="t" r="r" b="b"/>
            <a:pathLst>
              <a:path w="3175" h="396239">
                <a:moveTo>
                  <a:pt x="2692" y="0"/>
                </a:moveTo>
                <a:lnTo>
                  <a:pt x="0" y="395668"/>
                </a:lnTo>
              </a:path>
            </a:pathLst>
          </a:custGeom>
          <a:ln w="17018">
            <a:solidFill>
              <a:srgbClr val="231F20"/>
            </a:solidFill>
          </a:ln>
        </p:spPr>
        <p:txBody>
          <a:bodyPr wrap="square" lIns="0" tIns="0" rIns="0" bIns="0" rtlCol="0"/>
          <a:lstStyle/>
          <a:p>
            <a:endParaRPr/>
          </a:p>
        </p:txBody>
      </p:sp>
      <p:sp>
        <p:nvSpPr>
          <p:cNvPr id="207" name="object 207"/>
          <p:cNvSpPr/>
          <p:nvPr/>
        </p:nvSpPr>
        <p:spPr>
          <a:xfrm>
            <a:off x="2951479" y="5439101"/>
            <a:ext cx="3810" cy="562610"/>
          </a:xfrm>
          <a:custGeom>
            <a:avLst/>
            <a:gdLst/>
            <a:ahLst/>
            <a:cxnLst/>
            <a:rect l="l" t="t" r="r" b="b"/>
            <a:pathLst>
              <a:path w="3810" h="562610">
                <a:moveTo>
                  <a:pt x="3708" y="0"/>
                </a:moveTo>
                <a:lnTo>
                  <a:pt x="0" y="562559"/>
                </a:lnTo>
              </a:path>
            </a:pathLst>
          </a:custGeom>
          <a:ln w="17018">
            <a:solidFill>
              <a:srgbClr val="231F20"/>
            </a:solidFill>
          </a:ln>
        </p:spPr>
        <p:txBody>
          <a:bodyPr wrap="square" lIns="0" tIns="0" rIns="0" bIns="0" rtlCol="0"/>
          <a:lstStyle/>
          <a:p>
            <a:endParaRPr/>
          </a:p>
        </p:txBody>
      </p:sp>
      <p:sp>
        <p:nvSpPr>
          <p:cNvPr id="208" name="object 208"/>
          <p:cNvSpPr/>
          <p:nvPr/>
        </p:nvSpPr>
        <p:spPr>
          <a:xfrm>
            <a:off x="3070324" y="4837080"/>
            <a:ext cx="26034" cy="25400"/>
          </a:xfrm>
          <a:custGeom>
            <a:avLst/>
            <a:gdLst/>
            <a:ahLst/>
            <a:cxnLst/>
            <a:rect l="l" t="t" r="r" b="b"/>
            <a:pathLst>
              <a:path w="26035" h="25400">
                <a:moveTo>
                  <a:pt x="25463" y="0"/>
                </a:moveTo>
                <a:lnTo>
                  <a:pt x="342" y="21082"/>
                </a:lnTo>
                <a:lnTo>
                  <a:pt x="0" y="25120"/>
                </a:lnTo>
              </a:path>
            </a:pathLst>
          </a:custGeom>
          <a:ln w="17018">
            <a:solidFill>
              <a:srgbClr val="231F20"/>
            </a:solidFill>
          </a:ln>
        </p:spPr>
        <p:txBody>
          <a:bodyPr wrap="square" lIns="0" tIns="0" rIns="0" bIns="0" rtlCol="0"/>
          <a:lstStyle/>
          <a:p>
            <a:endParaRPr/>
          </a:p>
        </p:txBody>
      </p:sp>
      <p:sp>
        <p:nvSpPr>
          <p:cNvPr id="209" name="object 209"/>
          <p:cNvSpPr/>
          <p:nvPr/>
        </p:nvSpPr>
        <p:spPr>
          <a:xfrm>
            <a:off x="3069825" y="4940254"/>
            <a:ext cx="7620" cy="18415"/>
          </a:xfrm>
          <a:custGeom>
            <a:avLst/>
            <a:gdLst/>
            <a:ahLst/>
            <a:cxnLst/>
            <a:rect l="l" t="t" r="r" b="b"/>
            <a:pathLst>
              <a:path w="7619" h="18414">
                <a:moveTo>
                  <a:pt x="0" y="0"/>
                </a:moveTo>
                <a:lnTo>
                  <a:pt x="342" y="3886"/>
                </a:lnTo>
                <a:lnTo>
                  <a:pt x="1181" y="7747"/>
                </a:lnTo>
                <a:lnTo>
                  <a:pt x="2692" y="11455"/>
                </a:lnTo>
                <a:lnTo>
                  <a:pt x="4724" y="14833"/>
                </a:lnTo>
                <a:lnTo>
                  <a:pt x="7251" y="17868"/>
                </a:lnTo>
              </a:path>
            </a:pathLst>
          </a:custGeom>
          <a:ln w="17018">
            <a:solidFill>
              <a:srgbClr val="231F20"/>
            </a:solidFill>
          </a:ln>
        </p:spPr>
        <p:txBody>
          <a:bodyPr wrap="square" lIns="0" tIns="0" rIns="0" bIns="0" rtlCol="0"/>
          <a:lstStyle/>
          <a:p>
            <a:endParaRPr/>
          </a:p>
        </p:txBody>
      </p:sp>
      <p:sp>
        <p:nvSpPr>
          <p:cNvPr id="210" name="object 210"/>
          <p:cNvSpPr/>
          <p:nvPr/>
        </p:nvSpPr>
        <p:spPr>
          <a:xfrm>
            <a:off x="3102528" y="4984088"/>
            <a:ext cx="7620" cy="18415"/>
          </a:xfrm>
          <a:custGeom>
            <a:avLst/>
            <a:gdLst/>
            <a:ahLst/>
            <a:cxnLst/>
            <a:rect l="l" t="t" r="r" b="b"/>
            <a:pathLst>
              <a:path w="7619" h="18414">
                <a:moveTo>
                  <a:pt x="7251" y="17868"/>
                </a:moveTo>
                <a:lnTo>
                  <a:pt x="7086" y="13817"/>
                </a:lnTo>
                <a:lnTo>
                  <a:pt x="6070" y="9944"/>
                </a:lnTo>
                <a:lnTo>
                  <a:pt x="4724" y="6413"/>
                </a:lnTo>
                <a:lnTo>
                  <a:pt x="2527" y="3035"/>
                </a:lnTo>
                <a:lnTo>
                  <a:pt x="0" y="0"/>
                </a:lnTo>
              </a:path>
            </a:pathLst>
          </a:custGeom>
          <a:ln w="17018">
            <a:solidFill>
              <a:srgbClr val="231F20"/>
            </a:solidFill>
          </a:ln>
        </p:spPr>
        <p:txBody>
          <a:bodyPr wrap="square" lIns="0" tIns="0" rIns="0" bIns="0" rtlCol="0"/>
          <a:lstStyle/>
          <a:p>
            <a:endParaRPr/>
          </a:p>
        </p:txBody>
      </p:sp>
      <p:sp>
        <p:nvSpPr>
          <p:cNvPr id="211" name="object 211"/>
          <p:cNvSpPr/>
          <p:nvPr/>
        </p:nvSpPr>
        <p:spPr>
          <a:xfrm>
            <a:off x="3100844" y="4837083"/>
            <a:ext cx="25400" cy="1315085"/>
          </a:xfrm>
          <a:custGeom>
            <a:avLst/>
            <a:gdLst/>
            <a:ahLst/>
            <a:cxnLst/>
            <a:rect l="l" t="t" r="r" b="b"/>
            <a:pathLst>
              <a:path w="25400" h="1315085">
                <a:moveTo>
                  <a:pt x="0" y="0"/>
                </a:moveTo>
                <a:lnTo>
                  <a:pt x="25120" y="25463"/>
                </a:lnTo>
                <a:lnTo>
                  <a:pt x="17195" y="1221054"/>
                </a:lnTo>
                <a:lnTo>
                  <a:pt x="16179" y="1314958"/>
                </a:lnTo>
              </a:path>
            </a:pathLst>
          </a:custGeom>
          <a:ln w="17018">
            <a:solidFill>
              <a:srgbClr val="231F20"/>
            </a:solidFill>
          </a:ln>
        </p:spPr>
        <p:txBody>
          <a:bodyPr wrap="square" lIns="0" tIns="0" rIns="0" bIns="0" rtlCol="0"/>
          <a:lstStyle/>
          <a:p>
            <a:endParaRPr/>
          </a:p>
        </p:txBody>
      </p:sp>
      <p:sp>
        <p:nvSpPr>
          <p:cNvPr id="212" name="object 212"/>
          <p:cNvSpPr/>
          <p:nvPr/>
        </p:nvSpPr>
        <p:spPr>
          <a:xfrm>
            <a:off x="3116350" y="6154742"/>
            <a:ext cx="1270" cy="155575"/>
          </a:xfrm>
          <a:custGeom>
            <a:avLst/>
            <a:gdLst/>
            <a:ahLst/>
            <a:cxnLst/>
            <a:rect l="l" t="t" r="r" b="b"/>
            <a:pathLst>
              <a:path w="1269" h="155575">
                <a:moveTo>
                  <a:pt x="507" y="-8509"/>
                </a:moveTo>
                <a:lnTo>
                  <a:pt x="507" y="163766"/>
                </a:lnTo>
              </a:path>
            </a:pathLst>
          </a:custGeom>
          <a:ln w="18033">
            <a:solidFill>
              <a:srgbClr val="231F20"/>
            </a:solidFill>
          </a:ln>
        </p:spPr>
        <p:txBody>
          <a:bodyPr wrap="square" lIns="0" tIns="0" rIns="0" bIns="0" rtlCol="0"/>
          <a:lstStyle/>
          <a:p>
            <a:endParaRPr/>
          </a:p>
        </p:txBody>
      </p:sp>
      <p:sp>
        <p:nvSpPr>
          <p:cNvPr id="213" name="object 213"/>
          <p:cNvSpPr/>
          <p:nvPr/>
        </p:nvSpPr>
        <p:spPr>
          <a:xfrm>
            <a:off x="3127306" y="2637725"/>
            <a:ext cx="8890" cy="1258570"/>
          </a:xfrm>
          <a:custGeom>
            <a:avLst/>
            <a:gdLst/>
            <a:ahLst/>
            <a:cxnLst/>
            <a:rect l="l" t="t" r="r" b="b"/>
            <a:pathLst>
              <a:path w="8889" h="1258570">
                <a:moveTo>
                  <a:pt x="8267" y="0"/>
                </a:moveTo>
                <a:lnTo>
                  <a:pt x="0" y="1258150"/>
                </a:lnTo>
              </a:path>
            </a:pathLst>
          </a:custGeom>
          <a:ln w="17018">
            <a:solidFill>
              <a:srgbClr val="231F20"/>
            </a:solidFill>
          </a:ln>
        </p:spPr>
        <p:txBody>
          <a:bodyPr wrap="square" lIns="0" tIns="0" rIns="0" bIns="0" rtlCol="0"/>
          <a:lstStyle/>
          <a:p>
            <a:endParaRPr/>
          </a:p>
        </p:txBody>
      </p:sp>
      <p:sp>
        <p:nvSpPr>
          <p:cNvPr id="214" name="object 214"/>
          <p:cNvSpPr/>
          <p:nvPr/>
        </p:nvSpPr>
        <p:spPr>
          <a:xfrm>
            <a:off x="3127312" y="2637722"/>
            <a:ext cx="13335" cy="1261110"/>
          </a:xfrm>
          <a:custGeom>
            <a:avLst/>
            <a:gdLst/>
            <a:ahLst/>
            <a:cxnLst/>
            <a:rect l="l" t="t" r="r" b="b"/>
            <a:pathLst>
              <a:path w="13335" h="1261110">
                <a:moveTo>
                  <a:pt x="0" y="1258150"/>
                </a:moveTo>
                <a:lnTo>
                  <a:pt x="342" y="1259332"/>
                </a:lnTo>
                <a:lnTo>
                  <a:pt x="1181" y="1260348"/>
                </a:lnTo>
                <a:lnTo>
                  <a:pt x="2527" y="1260678"/>
                </a:lnTo>
                <a:lnTo>
                  <a:pt x="3708" y="1260348"/>
                </a:lnTo>
                <a:lnTo>
                  <a:pt x="4724" y="1259332"/>
                </a:lnTo>
                <a:lnTo>
                  <a:pt x="5054" y="1258150"/>
                </a:lnTo>
                <a:lnTo>
                  <a:pt x="13322" y="0"/>
                </a:lnTo>
              </a:path>
            </a:pathLst>
          </a:custGeom>
          <a:ln w="17018">
            <a:solidFill>
              <a:srgbClr val="231F20"/>
            </a:solidFill>
          </a:ln>
        </p:spPr>
        <p:txBody>
          <a:bodyPr wrap="square" lIns="0" tIns="0" rIns="0" bIns="0" rtlCol="0"/>
          <a:lstStyle/>
          <a:p>
            <a:endParaRPr/>
          </a:p>
        </p:txBody>
      </p:sp>
      <p:sp>
        <p:nvSpPr>
          <p:cNvPr id="215" name="object 215"/>
          <p:cNvSpPr/>
          <p:nvPr/>
        </p:nvSpPr>
        <p:spPr>
          <a:xfrm>
            <a:off x="3077066" y="4958130"/>
            <a:ext cx="26034" cy="26034"/>
          </a:xfrm>
          <a:custGeom>
            <a:avLst/>
            <a:gdLst/>
            <a:ahLst/>
            <a:cxnLst/>
            <a:rect l="l" t="t" r="r" b="b"/>
            <a:pathLst>
              <a:path w="26035" h="26035">
                <a:moveTo>
                  <a:pt x="25463" y="25958"/>
                </a:moveTo>
                <a:lnTo>
                  <a:pt x="0" y="0"/>
                </a:lnTo>
              </a:path>
            </a:pathLst>
          </a:custGeom>
          <a:ln w="17018">
            <a:solidFill>
              <a:srgbClr val="231F20"/>
            </a:solidFill>
          </a:ln>
        </p:spPr>
        <p:txBody>
          <a:bodyPr wrap="square" lIns="0" tIns="0" rIns="0" bIns="0" rtlCol="0"/>
          <a:lstStyle/>
          <a:p>
            <a:endParaRPr/>
          </a:p>
        </p:txBody>
      </p:sp>
      <p:sp>
        <p:nvSpPr>
          <p:cNvPr id="216" name="object 216"/>
          <p:cNvSpPr/>
          <p:nvPr/>
        </p:nvSpPr>
        <p:spPr>
          <a:xfrm>
            <a:off x="2950133" y="5436570"/>
            <a:ext cx="5080" cy="2540"/>
          </a:xfrm>
          <a:custGeom>
            <a:avLst/>
            <a:gdLst/>
            <a:ahLst/>
            <a:cxnLst/>
            <a:rect l="l" t="t" r="r" b="b"/>
            <a:pathLst>
              <a:path w="5080" h="2539">
                <a:moveTo>
                  <a:pt x="5054" y="2527"/>
                </a:moveTo>
                <a:lnTo>
                  <a:pt x="4711" y="1168"/>
                </a:lnTo>
                <a:lnTo>
                  <a:pt x="3873" y="330"/>
                </a:lnTo>
                <a:lnTo>
                  <a:pt x="2527" y="0"/>
                </a:lnTo>
                <a:lnTo>
                  <a:pt x="1346" y="330"/>
                </a:lnTo>
                <a:lnTo>
                  <a:pt x="330" y="1168"/>
                </a:lnTo>
                <a:lnTo>
                  <a:pt x="0" y="2362"/>
                </a:lnTo>
              </a:path>
            </a:pathLst>
          </a:custGeom>
          <a:ln w="17018">
            <a:solidFill>
              <a:srgbClr val="231F20"/>
            </a:solidFill>
          </a:ln>
        </p:spPr>
        <p:txBody>
          <a:bodyPr wrap="square" lIns="0" tIns="0" rIns="0" bIns="0" rtlCol="0"/>
          <a:lstStyle/>
          <a:p>
            <a:endParaRPr/>
          </a:p>
        </p:txBody>
      </p:sp>
      <p:sp>
        <p:nvSpPr>
          <p:cNvPr id="217" name="object 217"/>
          <p:cNvSpPr/>
          <p:nvPr/>
        </p:nvSpPr>
        <p:spPr>
          <a:xfrm>
            <a:off x="2951478" y="5231569"/>
            <a:ext cx="5080" cy="3175"/>
          </a:xfrm>
          <a:custGeom>
            <a:avLst/>
            <a:gdLst/>
            <a:ahLst/>
            <a:cxnLst/>
            <a:rect l="l" t="t" r="r" b="b"/>
            <a:pathLst>
              <a:path w="5080" h="3175">
                <a:moveTo>
                  <a:pt x="0" y="0"/>
                </a:moveTo>
                <a:lnTo>
                  <a:pt x="342" y="1358"/>
                </a:lnTo>
                <a:lnTo>
                  <a:pt x="1346" y="2362"/>
                </a:lnTo>
                <a:lnTo>
                  <a:pt x="2527" y="2692"/>
                </a:lnTo>
                <a:lnTo>
                  <a:pt x="3886" y="2362"/>
                </a:lnTo>
                <a:lnTo>
                  <a:pt x="4724" y="1358"/>
                </a:lnTo>
                <a:lnTo>
                  <a:pt x="5054" y="165"/>
                </a:lnTo>
              </a:path>
            </a:pathLst>
          </a:custGeom>
          <a:ln w="17018">
            <a:solidFill>
              <a:srgbClr val="231F20"/>
            </a:solidFill>
          </a:ln>
        </p:spPr>
        <p:txBody>
          <a:bodyPr wrap="square" lIns="0" tIns="0" rIns="0" bIns="0" rtlCol="0"/>
          <a:lstStyle/>
          <a:p>
            <a:endParaRPr/>
          </a:p>
        </p:txBody>
      </p:sp>
      <p:sp>
        <p:nvSpPr>
          <p:cNvPr id="218" name="object 218"/>
          <p:cNvSpPr/>
          <p:nvPr/>
        </p:nvSpPr>
        <p:spPr>
          <a:xfrm>
            <a:off x="2792502" y="7926737"/>
            <a:ext cx="31750" cy="69850"/>
          </a:xfrm>
          <a:custGeom>
            <a:avLst/>
            <a:gdLst/>
            <a:ahLst/>
            <a:cxnLst/>
            <a:rect l="l" t="t" r="r" b="b"/>
            <a:pathLst>
              <a:path w="31750" h="69850">
                <a:moveTo>
                  <a:pt x="0" y="69456"/>
                </a:moveTo>
                <a:lnTo>
                  <a:pt x="21058" y="37122"/>
                </a:lnTo>
                <a:lnTo>
                  <a:pt x="30010" y="8432"/>
                </a:lnTo>
                <a:lnTo>
                  <a:pt x="31356" y="0"/>
                </a:lnTo>
              </a:path>
            </a:pathLst>
          </a:custGeom>
          <a:ln w="17018">
            <a:solidFill>
              <a:srgbClr val="231F20"/>
            </a:solidFill>
          </a:ln>
        </p:spPr>
        <p:txBody>
          <a:bodyPr wrap="square" lIns="0" tIns="0" rIns="0" bIns="0" rtlCol="0"/>
          <a:lstStyle/>
          <a:p>
            <a:endParaRPr/>
          </a:p>
        </p:txBody>
      </p:sp>
      <p:sp>
        <p:nvSpPr>
          <p:cNvPr id="219" name="object 219"/>
          <p:cNvSpPr/>
          <p:nvPr/>
        </p:nvSpPr>
        <p:spPr>
          <a:xfrm>
            <a:off x="2992611" y="7161361"/>
            <a:ext cx="3175" cy="582930"/>
          </a:xfrm>
          <a:custGeom>
            <a:avLst/>
            <a:gdLst/>
            <a:ahLst/>
            <a:cxnLst/>
            <a:rect l="l" t="t" r="r" b="b"/>
            <a:pathLst>
              <a:path w="3175" h="582929">
                <a:moveTo>
                  <a:pt x="3035" y="0"/>
                </a:moveTo>
                <a:lnTo>
                  <a:pt x="0" y="582625"/>
                </a:lnTo>
              </a:path>
            </a:pathLst>
          </a:custGeom>
          <a:ln w="17018">
            <a:solidFill>
              <a:srgbClr val="231F20"/>
            </a:solidFill>
          </a:ln>
        </p:spPr>
        <p:txBody>
          <a:bodyPr wrap="square" lIns="0" tIns="0" rIns="0" bIns="0" rtlCol="0"/>
          <a:lstStyle/>
          <a:p>
            <a:endParaRPr/>
          </a:p>
        </p:txBody>
      </p:sp>
      <p:sp>
        <p:nvSpPr>
          <p:cNvPr id="220" name="object 220"/>
          <p:cNvSpPr/>
          <p:nvPr/>
        </p:nvSpPr>
        <p:spPr>
          <a:xfrm>
            <a:off x="2986712" y="7188672"/>
            <a:ext cx="3810" cy="708660"/>
          </a:xfrm>
          <a:custGeom>
            <a:avLst/>
            <a:gdLst/>
            <a:ahLst/>
            <a:cxnLst/>
            <a:rect l="l" t="t" r="r" b="b"/>
            <a:pathLst>
              <a:path w="3810" h="708659">
                <a:moveTo>
                  <a:pt x="3708" y="0"/>
                </a:moveTo>
                <a:lnTo>
                  <a:pt x="0" y="708558"/>
                </a:lnTo>
              </a:path>
            </a:pathLst>
          </a:custGeom>
          <a:ln w="17018">
            <a:solidFill>
              <a:srgbClr val="231F20"/>
            </a:solidFill>
          </a:ln>
        </p:spPr>
        <p:txBody>
          <a:bodyPr wrap="square" lIns="0" tIns="0" rIns="0" bIns="0" rtlCol="0"/>
          <a:lstStyle/>
          <a:p>
            <a:endParaRPr/>
          </a:p>
        </p:txBody>
      </p:sp>
      <p:sp>
        <p:nvSpPr>
          <p:cNvPr id="221" name="object 221"/>
          <p:cNvSpPr/>
          <p:nvPr/>
        </p:nvSpPr>
        <p:spPr>
          <a:xfrm>
            <a:off x="2990427" y="7161361"/>
            <a:ext cx="5715" cy="27940"/>
          </a:xfrm>
          <a:custGeom>
            <a:avLst/>
            <a:gdLst/>
            <a:ahLst/>
            <a:cxnLst/>
            <a:rect l="l" t="t" r="r" b="b"/>
            <a:pathLst>
              <a:path w="5714" h="27940">
                <a:moveTo>
                  <a:pt x="5219" y="0"/>
                </a:moveTo>
                <a:lnTo>
                  <a:pt x="2857" y="6578"/>
                </a:lnTo>
                <a:lnTo>
                  <a:pt x="1333" y="13487"/>
                </a:lnTo>
                <a:lnTo>
                  <a:pt x="330" y="20231"/>
                </a:lnTo>
                <a:lnTo>
                  <a:pt x="0" y="27317"/>
                </a:lnTo>
              </a:path>
            </a:pathLst>
          </a:custGeom>
          <a:ln w="17018">
            <a:solidFill>
              <a:srgbClr val="231F20"/>
            </a:solidFill>
          </a:ln>
        </p:spPr>
        <p:txBody>
          <a:bodyPr wrap="square" lIns="0" tIns="0" rIns="0" bIns="0" rtlCol="0"/>
          <a:lstStyle/>
          <a:p>
            <a:endParaRPr/>
          </a:p>
        </p:txBody>
      </p:sp>
      <p:sp>
        <p:nvSpPr>
          <p:cNvPr id="222" name="object 222"/>
          <p:cNvSpPr/>
          <p:nvPr/>
        </p:nvSpPr>
        <p:spPr>
          <a:xfrm>
            <a:off x="2978879" y="7735482"/>
            <a:ext cx="71310" cy="291475"/>
          </a:xfrm>
          <a:prstGeom prst="rect">
            <a:avLst/>
          </a:prstGeom>
          <a:blipFill>
            <a:blip r:embed="rId19" cstate="print"/>
            <a:stretch>
              <a:fillRect/>
            </a:stretch>
          </a:blipFill>
        </p:spPr>
        <p:txBody>
          <a:bodyPr wrap="square" lIns="0" tIns="0" rIns="0" bIns="0" rtlCol="0"/>
          <a:lstStyle/>
          <a:p>
            <a:endParaRPr/>
          </a:p>
        </p:txBody>
      </p:sp>
      <p:sp>
        <p:nvSpPr>
          <p:cNvPr id="223" name="object 223"/>
          <p:cNvSpPr/>
          <p:nvPr/>
        </p:nvSpPr>
        <p:spPr>
          <a:xfrm>
            <a:off x="2819982" y="6996149"/>
            <a:ext cx="5080" cy="859155"/>
          </a:xfrm>
          <a:custGeom>
            <a:avLst/>
            <a:gdLst/>
            <a:ahLst/>
            <a:cxnLst/>
            <a:rect l="l" t="t" r="r" b="b"/>
            <a:pathLst>
              <a:path w="5080" h="859154">
                <a:moveTo>
                  <a:pt x="0" y="858939"/>
                </a:moveTo>
                <a:lnTo>
                  <a:pt x="4546" y="0"/>
                </a:lnTo>
              </a:path>
            </a:pathLst>
          </a:custGeom>
          <a:ln w="17018">
            <a:solidFill>
              <a:srgbClr val="231F20"/>
            </a:solidFill>
          </a:ln>
        </p:spPr>
        <p:txBody>
          <a:bodyPr wrap="square" lIns="0" tIns="0" rIns="0" bIns="0" rtlCol="0"/>
          <a:lstStyle/>
          <a:p>
            <a:endParaRPr/>
          </a:p>
        </p:txBody>
      </p:sp>
      <p:sp>
        <p:nvSpPr>
          <p:cNvPr id="224" name="object 224"/>
          <p:cNvSpPr/>
          <p:nvPr/>
        </p:nvSpPr>
        <p:spPr>
          <a:xfrm>
            <a:off x="2814587" y="7855091"/>
            <a:ext cx="5715" cy="41910"/>
          </a:xfrm>
          <a:custGeom>
            <a:avLst/>
            <a:gdLst/>
            <a:ahLst/>
            <a:cxnLst/>
            <a:rect l="l" t="t" r="r" b="b"/>
            <a:pathLst>
              <a:path w="5714" h="41909">
                <a:moveTo>
                  <a:pt x="0" y="41300"/>
                </a:moveTo>
                <a:lnTo>
                  <a:pt x="2362" y="31013"/>
                </a:lnTo>
                <a:lnTo>
                  <a:pt x="3886" y="20739"/>
                </a:lnTo>
                <a:lnTo>
                  <a:pt x="5054" y="10452"/>
                </a:lnTo>
                <a:lnTo>
                  <a:pt x="5397" y="0"/>
                </a:lnTo>
              </a:path>
            </a:pathLst>
          </a:custGeom>
          <a:ln w="17018">
            <a:solidFill>
              <a:srgbClr val="231F20"/>
            </a:solidFill>
          </a:ln>
        </p:spPr>
        <p:txBody>
          <a:bodyPr wrap="square" lIns="0" tIns="0" rIns="0" bIns="0" rtlCol="0"/>
          <a:lstStyle/>
          <a:p>
            <a:endParaRPr/>
          </a:p>
        </p:txBody>
      </p:sp>
      <p:sp>
        <p:nvSpPr>
          <p:cNvPr id="225" name="object 225"/>
          <p:cNvSpPr/>
          <p:nvPr/>
        </p:nvSpPr>
        <p:spPr>
          <a:xfrm>
            <a:off x="2792501" y="7926568"/>
            <a:ext cx="13970" cy="69850"/>
          </a:xfrm>
          <a:custGeom>
            <a:avLst/>
            <a:gdLst/>
            <a:ahLst/>
            <a:cxnLst/>
            <a:rect l="l" t="t" r="r" b="b"/>
            <a:pathLst>
              <a:path w="13969" h="69850">
                <a:moveTo>
                  <a:pt x="13487" y="0"/>
                </a:moveTo>
                <a:lnTo>
                  <a:pt x="2019" y="46024"/>
                </a:lnTo>
                <a:lnTo>
                  <a:pt x="673" y="57823"/>
                </a:lnTo>
                <a:lnTo>
                  <a:pt x="0" y="69634"/>
                </a:lnTo>
              </a:path>
            </a:pathLst>
          </a:custGeom>
          <a:ln w="17018">
            <a:solidFill>
              <a:srgbClr val="231F20"/>
            </a:solidFill>
          </a:ln>
        </p:spPr>
        <p:txBody>
          <a:bodyPr wrap="square" lIns="0" tIns="0" rIns="0" bIns="0" rtlCol="0"/>
          <a:lstStyle/>
          <a:p>
            <a:endParaRPr/>
          </a:p>
        </p:txBody>
      </p:sp>
      <p:sp>
        <p:nvSpPr>
          <p:cNvPr id="226" name="object 226"/>
          <p:cNvSpPr/>
          <p:nvPr/>
        </p:nvSpPr>
        <p:spPr>
          <a:xfrm>
            <a:off x="2893654" y="6244087"/>
            <a:ext cx="53975" cy="305435"/>
          </a:xfrm>
          <a:custGeom>
            <a:avLst/>
            <a:gdLst/>
            <a:ahLst/>
            <a:cxnLst/>
            <a:rect l="l" t="t" r="r" b="b"/>
            <a:pathLst>
              <a:path w="53975" h="305434">
                <a:moveTo>
                  <a:pt x="0" y="305142"/>
                </a:moveTo>
                <a:lnTo>
                  <a:pt x="15849" y="245630"/>
                </a:lnTo>
                <a:lnTo>
                  <a:pt x="28994" y="185623"/>
                </a:lnTo>
                <a:lnTo>
                  <a:pt x="39789" y="124917"/>
                </a:lnTo>
                <a:lnTo>
                  <a:pt x="47879" y="63893"/>
                </a:lnTo>
                <a:lnTo>
                  <a:pt x="53441" y="2705"/>
                </a:lnTo>
                <a:lnTo>
                  <a:pt x="53098" y="1358"/>
                </a:lnTo>
                <a:lnTo>
                  <a:pt x="52260" y="342"/>
                </a:lnTo>
                <a:lnTo>
                  <a:pt x="51079" y="0"/>
                </a:lnTo>
              </a:path>
            </a:pathLst>
          </a:custGeom>
          <a:ln w="17018">
            <a:solidFill>
              <a:srgbClr val="231F20"/>
            </a:solidFill>
          </a:ln>
        </p:spPr>
        <p:txBody>
          <a:bodyPr wrap="square" lIns="0" tIns="0" rIns="0" bIns="0" rtlCol="0"/>
          <a:lstStyle/>
          <a:p>
            <a:endParaRPr/>
          </a:p>
        </p:txBody>
      </p:sp>
      <p:sp>
        <p:nvSpPr>
          <p:cNvPr id="227" name="object 227"/>
          <p:cNvSpPr/>
          <p:nvPr/>
        </p:nvSpPr>
        <p:spPr>
          <a:xfrm>
            <a:off x="2993282" y="6874935"/>
            <a:ext cx="37465" cy="98425"/>
          </a:xfrm>
          <a:custGeom>
            <a:avLst/>
            <a:gdLst/>
            <a:ahLst/>
            <a:cxnLst/>
            <a:rect l="l" t="t" r="r" b="b"/>
            <a:pathLst>
              <a:path w="37464" h="98425">
                <a:moveTo>
                  <a:pt x="37261" y="0"/>
                </a:moveTo>
                <a:lnTo>
                  <a:pt x="6578" y="26809"/>
                </a:lnTo>
                <a:lnTo>
                  <a:pt x="0" y="54444"/>
                </a:lnTo>
                <a:lnTo>
                  <a:pt x="0" y="61874"/>
                </a:lnTo>
                <a:lnTo>
                  <a:pt x="20358" y="98221"/>
                </a:lnTo>
                <a:lnTo>
                  <a:pt x="24612" y="91541"/>
                </a:lnTo>
                <a:lnTo>
                  <a:pt x="25806" y="89014"/>
                </a:lnTo>
                <a:lnTo>
                  <a:pt x="33045" y="67437"/>
                </a:lnTo>
              </a:path>
            </a:pathLst>
          </a:custGeom>
          <a:ln w="17018">
            <a:solidFill>
              <a:srgbClr val="231F20"/>
            </a:solidFill>
          </a:ln>
        </p:spPr>
        <p:txBody>
          <a:bodyPr wrap="square" lIns="0" tIns="0" rIns="0" bIns="0" rtlCol="0"/>
          <a:lstStyle/>
          <a:p>
            <a:endParaRPr/>
          </a:p>
        </p:txBody>
      </p:sp>
      <p:sp>
        <p:nvSpPr>
          <p:cNvPr id="228" name="object 228"/>
          <p:cNvSpPr/>
          <p:nvPr/>
        </p:nvSpPr>
        <p:spPr>
          <a:xfrm>
            <a:off x="2888764" y="6246281"/>
            <a:ext cx="53340" cy="301625"/>
          </a:xfrm>
          <a:custGeom>
            <a:avLst/>
            <a:gdLst/>
            <a:ahLst/>
            <a:cxnLst/>
            <a:rect l="l" t="t" r="r" b="b"/>
            <a:pathLst>
              <a:path w="53339" h="301625">
                <a:moveTo>
                  <a:pt x="0" y="301599"/>
                </a:moveTo>
                <a:lnTo>
                  <a:pt x="20024" y="224462"/>
                </a:lnTo>
                <a:lnTo>
                  <a:pt x="30166" y="176401"/>
                </a:lnTo>
                <a:lnTo>
                  <a:pt x="38679" y="127950"/>
                </a:lnTo>
                <a:lnTo>
                  <a:pt x="45545" y="79310"/>
                </a:lnTo>
                <a:lnTo>
                  <a:pt x="50749" y="30683"/>
                </a:lnTo>
                <a:lnTo>
                  <a:pt x="53276" y="0"/>
                </a:lnTo>
              </a:path>
            </a:pathLst>
          </a:custGeom>
          <a:ln w="17018">
            <a:solidFill>
              <a:srgbClr val="231F20"/>
            </a:solidFill>
          </a:ln>
        </p:spPr>
        <p:txBody>
          <a:bodyPr wrap="square" lIns="0" tIns="0" rIns="0" bIns="0" rtlCol="0"/>
          <a:lstStyle/>
          <a:p>
            <a:endParaRPr/>
          </a:p>
        </p:txBody>
      </p:sp>
      <p:sp>
        <p:nvSpPr>
          <p:cNvPr id="229" name="object 229"/>
          <p:cNvSpPr/>
          <p:nvPr/>
        </p:nvSpPr>
        <p:spPr>
          <a:xfrm>
            <a:off x="2942042" y="6244090"/>
            <a:ext cx="3175" cy="2540"/>
          </a:xfrm>
          <a:custGeom>
            <a:avLst/>
            <a:gdLst/>
            <a:ahLst/>
            <a:cxnLst/>
            <a:rect l="l" t="t" r="r" b="b"/>
            <a:pathLst>
              <a:path w="3175" h="2539">
                <a:moveTo>
                  <a:pt x="2692" y="0"/>
                </a:moveTo>
                <a:lnTo>
                  <a:pt x="1333" y="165"/>
                </a:lnTo>
                <a:lnTo>
                  <a:pt x="330" y="1016"/>
                </a:lnTo>
                <a:lnTo>
                  <a:pt x="0" y="2197"/>
                </a:lnTo>
              </a:path>
            </a:pathLst>
          </a:custGeom>
          <a:ln w="17018">
            <a:solidFill>
              <a:srgbClr val="231F20"/>
            </a:solidFill>
          </a:ln>
        </p:spPr>
        <p:txBody>
          <a:bodyPr wrap="square" lIns="0" tIns="0" rIns="0" bIns="0" rtlCol="0"/>
          <a:lstStyle/>
          <a:p>
            <a:endParaRPr/>
          </a:p>
        </p:txBody>
      </p:sp>
      <p:sp>
        <p:nvSpPr>
          <p:cNvPr id="230" name="object 230"/>
          <p:cNvSpPr/>
          <p:nvPr/>
        </p:nvSpPr>
        <p:spPr>
          <a:xfrm>
            <a:off x="2824528" y="6547880"/>
            <a:ext cx="64769" cy="448309"/>
          </a:xfrm>
          <a:custGeom>
            <a:avLst/>
            <a:gdLst/>
            <a:ahLst/>
            <a:cxnLst/>
            <a:rect l="l" t="t" r="r" b="b"/>
            <a:pathLst>
              <a:path w="64769" h="448309">
                <a:moveTo>
                  <a:pt x="64236" y="0"/>
                </a:moveTo>
                <a:lnTo>
                  <a:pt x="43800" y="78330"/>
                </a:lnTo>
                <a:lnTo>
                  <a:pt x="33362" y="125858"/>
                </a:lnTo>
                <a:lnTo>
                  <a:pt x="24329" y="173713"/>
                </a:lnTo>
                <a:lnTo>
                  <a:pt x="16710" y="221834"/>
                </a:lnTo>
                <a:lnTo>
                  <a:pt x="10511" y="270157"/>
                </a:lnTo>
                <a:lnTo>
                  <a:pt x="5739" y="318623"/>
                </a:lnTo>
                <a:lnTo>
                  <a:pt x="2402" y="367169"/>
                </a:lnTo>
                <a:lnTo>
                  <a:pt x="507" y="415734"/>
                </a:lnTo>
                <a:lnTo>
                  <a:pt x="0" y="448271"/>
                </a:lnTo>
              </a:path>
            </a:pathLst>
          </a:custGeom>
          <a:ln w="17018">
            <a:solidFill>
              <a:srgbClr val="231F20"/>
            </a:solidFill>
          </a:ln>
        </p:spPr>
        <p:txBody>
          <a:bodyPr wrap="square" lIns="0" tIns="0" rIns="0" bIns="0" rtlCol="0"/>
          <a:lstStyle/>
          <a:p>
            <a:endParaRPr/>
          </a:p>
        </p:txBody>
      </p:sp>
      <p:sp>
        <p:nvSpPr>
          <p:cNvPr id="231" name="object 231"/>
          <p:cNvSpPr/>
          <p:nvPr/>
        </p:nvSpPr>
        <p:spPr>
          <a:xfrm>
            <a:off x="3115517" y="6310007"/>
            <a:ext cx="1270" cy="137160"/>
          </a:xfrm>
          <a:custGeom>
            <a:avLst/>
            <a:gdLst/>
            <a:ahLst/>
            <a:cxnLst/>
            <a:rect l="l" t="t" r="r" b="b"/>
            <a:pathLst>
              <a:path w="1269" h="137160">
                <a:moveTo>
                  <a:pt x="419" y="-8509"/>
                </a:moveTo>
                <a:lnTo>
                  <a:pt x="419" y="145059"/>
                </a:lnTo>
              </a:path>
            </a:pathLst>
          </a:custGeom>
          <a:ln w="17856">
            <a:solidFill>
              <a:srgbClr val="231F20"/>
            </a:solidFill>
          </a:ln>
        </p:spPr>
        <p:txBody>
          <a:bodyPr wrap="square" lIns="0" tIns="0" rIns="0" bIns="0" rtlCol="0"/>
          <a:lstStyle/>
          <a:p>
            <a:endParaRPr/>
          </a:p>
        </p:txBody>
      </p:sp>
      <p:sp>
        <p:nvSpPr>
          <p:cNvPr id="232" name="object 232"/>
          <p:cNvSpPr/>
          <p:nvPr/>
        </p:nvSpPr>
        <p:spPr>
          <a:xfrm>
            <a:off x="3026330" y="6446560"/>
            <a:ext cx="89535" cy="495934"/>
          </a:xfrm>
          <a:custGeom>
            <a:avLst/>
            <a:gdLst/>
            <a:ahLst/>
            <a:cxnLst/>
            <a:rect l="l" t="t" r="r" b="b"/>
            <a:pathLst>
              <a:path w="89535" h="495934">
                <a:moveTo>
                  <a:pt x="0" y="495807"/>
                </a:moveTo>
                <a:lnTo>
                  <a:pt x="25691" y="419071"/>
                </a:lnTo>
                <a:lnTo>
                  <a:pt x="39178" y="371737"/>
                </a:lnTo>
                <a:lnTo>
                  <a:pt x="51071" y="324005"/>
                </a:lnTo>
                <a:lnTo>
                  <a:pt x="61366" y="275918"/>
                </a:lnTo>
                <a:lnTo>
                  <a:pt x="70057" y="227520"/>
                </a:lnTo>
                <a:lnTo>
                  <a:pt x="77138" y="178855"/>
                </a:lnTo>
                <a:lnTo>
                  <a:pt x="82605" y="129967"/>
                </a:lnTo>
                <a:lnTo>
                  <a:pt x="86451" y="80901"/>
                </a:lnTo>
                <a:lnTo>
                  <a:pt x="88671" y="31699"/>
                </a:lnTo>
                <a:lnTo>
                  <a:pt x="89179" y="0"/>
                </a:lnTo>
              </a:path>
            </a:pathLst>
          </a:custGeom>
          <a:ln w="17018">
            <a:solidFill>
              <a:srgbClr val="231F20"/>
            </a:solidFill>
          </a:ln>
        </p:spPr>
        <p:txBody>
          <a:bodyPr wrap="square" lIns="0" tIns="0" rIns="0" bIns="0" rtlCol="0"/>
          <a:lstStyle/>
          <a:p>
            <a:endParaRPr/>
          </a:p>
        </p:txBody>
      </p:sp>
      <p:sp>
        <p:nvSpPr>
          <p:cNvPr id="233" name="object 233"/>
          <p:cNvSpPr/>
          <p:nvPr/>
        </p:nvSpPr>
        <p:spPr>
          <a:xfrm>
            <a:off x="3066539" y="5001957"/>
            <a:ext cx="43815" cy="1729105"/>
          </a:xfrm>
          <a:custGeom>
            <a:avLst/>
            <a:gdLst/>
            <a:ahLst/>
            <a:cxnLst/>
            <a:rect l="l" t="t" r="r" b="b"/>
            <a:pathLst>
              <a:path w="43814" h="1729104">
                <a:moveTo>
                  <a:pt x="0" y="1728838"/>
                </a:moveTo>
                <a:lnTo>
                  <a:pt x="14147" y="1661401"/>
                </a:lnTo>
                <a:lnTo>
                  <a:pt x="22524" y="1610515"/>
                </a:lnTo>
                <a:lnTo>
                  <a:pt x="28211" y="1559575"/>
                </a:lnTo>
                <a:lnTo>
                  <a:pt x="31746" y="1508531"/>
                </a:lnTo>
                <a:lnTo>
                  <a:pt x="33667" y="1457330"/>
                </a:lnTo>
                <a:lnTo>
                  <a:pt x="34509" y="1405920"/>
                </a:lnTo>
                <a:lnTo>
                  <a:pt x="34810" y="1354251"/>
                </a:lnTo>
                <a:lnTo>
                  <a:pt x="34645" y="1319682"/>
                </a:lnTo>
                <a:lnTo>
                  <a:pt x="37503" y="879678"/>
                </a:lnTo>
                <a:lnTo>
                  <a:pt x="43243" y="0"/>
                </a:lnTo>
              </a:path>
            </a:pathLst>
          </a:custGeom>
          <a:ln w="17018">
            <a:solidFill>
              <a:srgbClr val="231F20"/>
            </a:solidFill>
          </a:ln>
        </p:spPr>
        <p:txBody>
          <a:bodyPr wrap="square" lIns="0" tIns="0" rIns="0" bIns="0" rtlCol="0"/>
          <a:lstStyle/>
          <a:p>
            <a:endParaRPr/>
          </a:p>
        </p:txBody>
      </p:sp>
      <p:sp>
        <p:nvSpPr>
          <p:cNvPr id="234" name="object 234"/>
          <p:cNvSpPr/>
          <p:nvPr/>
        </p:nvSpPr>
        <p:spPr>
          <a:xfrm>
            <a:off x="3026331" y="6730795"/>
            <a:ext cx="40640" cy="147955"/>
          </a:xfrm>
          <a:custGeom>
            <a:avLst/>
            <a:gdLst/>
            <a:ahLst/>
            <a:cxnLst/>
            <a:rect l="l" t="t" r="r" b="b"/>
            <a:pathLst>
              <a:path w="40639" h="147954">
                <a:moveTo>
                  <a:pt x="40208" y="0"/>
                </a:moveTo>
                <a:lnTo>
                  <a:pt x="22517" y="67640"/>
                </a:lnTo>
                <a:lnTo>
                  <a:pt x="16522" y="95415"/>
                </a:lnTo>
                <a:lnTo>
                  <a:pt x="0" y="147764"/>
                </a:lnTo>
              </a:path>
            </a:pathLst>
          </a:custGeom>
          <a:ln w="17018">
            <a:solidFill>
              <a:srgbClr val="231F20"/>
            </a:solidFill>
          </a:ln>
        </p:spPr>
        <p:txBody>
          <a:bodyPr wrap="square" lIns="0" tIns="0" rIns="0" bIns="0" rtlCol="0"/>
          <a:lstStyle/>
          <a:p>
            <a:endParaRPr/>
          </a:p>
        </p:txBody>
      </p:sp>
      <p:sp>
        <p:nvSpPr>
          <p:cNvPr id="235" name="object 235"/>
          <p:cNvSpPr/>
          <p:nvPr/>
        </p:nvSpPr>
        <p:spPr>
          <a:xfrm>
            <a:off x="2946421" y="6001665"/>
            <a:ext cx="5080" cy="2540"/>
          </a:xfrm>
          <a:custGeom>
            <a:avLst/>
            <a:gdLst/>
            <a:ahLst/>
            <a:cxnLst/>
            <a:rect l="l" t="t" r="r" b="b"/>
            <a:pathLst>
              <a:path w="5080" h="2539">
                <a:moveTo>
                  <a:pt x="0" y="0"/>
                </a:moveTo>
                <a:lnTo>
                  <a:pt x="342" y="1181"/>
                </a:lnTo>
                <a:lnTo>
                  <a:pt x="1358" y="2197"/>
                </a:lnTo>
                <a:lnTo>
                  <a:pt x="2527" y="2527"/>
                </a:lnTo>
                <a:lnTo>
                  <a:pt x="3886" y="2197"/>
                </a:lnTo>
                <a:lnTo>
                  <a:pt x="4724" y="1181"/>
                </a:lnTo>
                <a:lnTo>
                  <a:pt x="5054" y="0"/>
                </a:lnTo>
              </a:path>
            </a:pathLst>
          </a:custGeom>
          <a:ln w="17018">
            <a:solidFill>
              <a:srgbClr val="231F20"/>
            </a:solidFill>
          </a:ln>
        </p:spPr>
        <p:txBody>
          <a:bodyPr wrap="square" lIns="0" tIns="0" rIns="0" bIns="0" rtlCol="0"/>
          <a:lstStyle/>
          <a:p>
            <a:endParaRPr/>
          </a:p>
        </p:txBody>
      </p:sp>
      <p:sp>
        <p:nvSpPr>
          <p:cNvPr id="236" name="object 236"/>
          <p:cNvSpPr/>
          <p:nvPr/>
        </p:nvSpPr>
        <p:spPr>
          <a:xfrm>
            <a:off x="2944734" y="6244090"/>
            <a:ext cx="635" cy="0"/>
          </a:xfrm>
          <a:custGeom>
            <a:avLst/>
            <a:gdLst/>
            <a:ahLst/>
            <a:cxnLst/>
            <a:rect l="l" t="t" r="r" b="b"/>
            <a:pathLst>
              <a:path w="635">
                <a:moveTo>
                  <a:pt x="0" y="0"/>
                </a:moveTo>
                <a:lnTo>
                  <a:pt x="165" y="0"/>
                </a:lnTo>
              </a:path>
            </a:pathLst>
          </a:custGeom>
          <a:ln w="17018">
            <a:solidFill>
              <a:srgbClr val="231F20"/>
            </a:solidFill>
          </a:ln>
        </p:spPr>
        <p:txBody>
          <a:bodyPr wrap="square" lIns="0" tIns="0" rIns="0" bIns="0" rtlCol="0"/>
          <a:lstStyle/>
          <a:p>
            <a:endParaRPr/>
          </a:p>
        </p:txBody>
      </p:sp>
      <p:sp>
        <p:nvSpPr>
          <p:cNvPr id="237" name="object 237"/>
          <p:cNvSpPr/>
          <p:nvPr/>
        </p:nvSpPr>
        <p:spPr>
          <a:xfrm>
            <a:off x="2849754" y="4141242"/>
            <a:ext cx="41910" cy="454659"/>
          </a:xfrm>
          <a:custGeom>
            <a:avLst/>
            <a:gdLst/>
            <a:ahLst/>
            <a:cxnLst/>
            <a:rect l="l" t="t" r="r" b="b"/>
            <a:pathLst>
              <a:path w="41910" h="454660">
                <a:moveTo>
                  <a:pt x="39001" y="453999"/>
                </a:moveTo>
                <a:lnTo>
                  <a:pt x="41528" y="0"/>
                </a:lnTo>
                <a:lnTo>
                  <a:pt x="2527" y="355"/>
                </a:lnTo>
                <a:lnTo>
                  <a:pt x="0" y="454355"/>
                </a:lnTo>
                <a:lnTo>
                  <a:pt x="39001" y="453999"/>
                </a:lnTo>
                <a:close/>
              </a:path>
            </a:pathLst>
          </a:custGeom>
          <a:ln w="17018">
            <a:solidFill>
              <a:srgbClr val="231F20"/>
            </a:solidFill>
          </a:ln>
        </p:spPr>
        <p:txBody>
          <a:bodyPr wrap="square" lIns="0" tIns="0" rIns="0" bIns="0" rtlCol="0"/>
          <a:lstStyle/>
          <a:p>
            <a:endParaRPr/>
          </a:p>
        </p:txBody>
      </p:sp>
      <p:sp>
        <p:nvSpPr>
          <p:cNvPr id="238" name="object 238"/>
          <p:cNvSpPr/>
          <p:nvPr/>
        </p:nvSpPr>
        <p:spPr>
          <a:xfrm>
            <a:off x="3927507" y="3784201"/>
            <a:ext cx="0" cy="242570"/>
          </a:xfrm>
          <a:custGeom>
            <a:avLst/>
            <a:gdLst/>
            <a:ahLst/>
            <a:cxnLst/>
            <a:rect l="l" t="t" r="r" b="b"/>
            <a:pathLst>
              <a:path h="242570">
                <a:moveTo>
                  <a:pt x="0" y="0"/>
                </a:moveTo>
                <a:lnTo>
                  <a:pt x="0" y="242519"/>
                </a:lnTo>
              </a:path>
            </a:pathLst>
          </a:custGeom>
          <a:ln w="3175">
            <a:solidFill>
              <a:srgbClr val="010202"/>
            </a:solidFill>
          </a:ln>
        </p:spPr>
        <p:txBody>
          <a:bodyPr wrap="square" lIns="0" tIns="0" rIns="0" bIns="0" rtlCol="0"/>
          <a:lstStyle/>
          <a:p>
            <a:endParaRPr/>
          </a:p>
        </p:txBody>
      </p:sp>
      <p:sp>
        <p:nvSpPr>
          <p:cNvPr id="239" name="object 239"/>
          <p:cNvSpPr/>
          <p:nvPr/>
        </p:nvSpPr>
        <p:spPr>
          <a:xfrm>
            <a:off x="3927515" y="3784189"/>
            <a:ext cx="0" cy="242570"/>
          </a:xfrm>
          <a:custGeom>
            <a:avLst/>
            <a:gdLst/>
            <a:ahLst/>
            <a:cxnLst/>
            <a:rect l="l" t="t" r="r" b="b"/>
            <a:pathLst>
              <a:path h="242570">
                <a:moveTo>
                  <a:pt x="0" y="0"/>
                </a:moveTo>
                <a:lnTo>
                  <a:pt x="0" y="242531"/>
                </a:lnTo>
              </a:path>
            </a:pathLst>
          </a:custGeom>
          <a:ln w="17018">
            <a:solidFill>
              <a:srgbClr val="666766"/>
            </a:solidFill>
          </a:ln>
        </p:spPr>
        <p:txBody>
          <a:bodyPr wrap="square" lIns="0" tIns="0" rIns="0" bIns="0" rtlCol="0"/>
          <a:lstStyle/>
          <a:p>
            <a:endParaRPr/>
          </a:p>
        </p:txBody>
      </p:sp>
      <p:sp>
        <p:nvSpPr>
          <p:cNvPr id="240" name="object 240"/>
          <p:cNvSpPr/>
          <p:nvPr/>
        </p:nvSpPr>
        <p:spPr>
          <a:xfrm>
            <a:off x="3919004" y="3763458"/>
            <a:ext cx="61594" cy="92710"/>
          </a:xfrm>
          <a:custGeom>
            <a:avLst/>
            <a:gdLst/>
            <a:ahLst/>
            <a:cxnLst/>
            <a:rect l="l" t="t" r="r" b="b"/>
            <a:pathLst>
              <a:path w="61595" h="92710">
                <a:moveTo>
                  <a:pt x="0" y="0"/>
                </a:moveTo>
                <a:lnTo>
                  <a:pt x="0" y="92532"/>
                </a:lnTo>
                <a:lnTo>
                  <a:pt x="61048" y="46266"/>
                </a:lnTo>
                <a:lnTo>
                  <a:pt x="0" y="0"/>
                </a:lnTo>
                <a:close/>
              </a:path>
            </a:pathLst>
          </a:custGeom>
          <a:solidFill>
            <a:srgbClr val="666766"/>
          </a:solidFill>
        </p:spPr>
        <p:txBody>
          <a:bodyPr wrap="square" lIns="0" tIns="0" rIns="0" bIns="0" rtlCol="0"/>
          <a:lstStyle/>
          <a:p>
            <a:endParaRPr/>
          </a:p>
        </p:txBody>
      </p:sp>
      <p:sp>
        <p:nvSpPr>
          <p:cNvPr id="241" name="object 241"/>
          <p:cNvSpPr/>
          <p:nvPr/>
        </p:nvSpPr>
        <p:spPr>
          <a:xfrm>
            <a:off x="3931062" y="4725520"/>
            <a:ext cx="0" cy="249554"/>
          </a:xfrm>
          <a:custGeom>
            <a:avLst/>
            <a:gdLst/>
            <a:ahLst/>
            <a:cxnLst/>
            <a:rect l="l" t="t" r="r" b="b"/>
            <a:pathLst>
              <a:path h="249554">
                <a:moveTo>
                  <a:pt x="0" y="0"/>
                </a:moveTo>
                <a:lnTo>
                  <a:pt x="0" y="249021"/>
                </a:lnTo>
              </a:path>
            </a:pathLst>
          </a:custGeom>
          <a:ln w="3175">
            <a:solidFill>
              <a:srgbClr val="010202"/>
            </a:solidFill>
          </a:ln>
        </p:spPr>
        <p:txBody>
          <a:bodyPr wrap="square" lIns="0" tIns="0" rIns="0" bIns="0" rtlCol="0"/>
          <a:lstStyle/>
          <a:p>
            <a:endParaRPr/>
          </a:p>
        </p:txBody>
      </p:sp>
      <p:sp>
        <p:nvSpPr>
          <p:cNvPr id="242" name="object 242"/>
          <p:cNvSpPr/>
          <p:nvPr/>
        </p:nvSpPr>
        <p:spPr>
          <a:xfrm>
            <a:off x="3931055" y="4725517"/>
            <a:ext cx="0" cy="249554"/>
          </a:xfrm>
          <a:custGeom>
            <a:avLst/>
            <a:gdLst/>
            <a:ahLst/>
            <a:cxnLst/>
            <a:rect l="l" t="t" r="r" b="b"/>
            <a:pathLst>
              <a:path h="249554">
                <a:moveTo>
                  <a:pt x="0" y="249021"/>
                </a:moveTo>
                <a:lnTo>
                  <a:pt x="0" y="0"/>
                </a:lnTo>
              </a:path>
            </a:pathLst>
          </a:custGeom>
          <a:ln w="17018">
            <a:solidFill>
              <a:srgbClr val="666766"/>
            </a:solidFill>
          </a:ln>
        </p:spPr>
        <p:txBody>
          <a:bodyPr wrap="square" lIns="0" tIns="0" rIns="0" bIns="0" rtlCol="0"/>
          <a:lstStyle/>
          <a:p>
            <a:endParaRPr/>
          </a:p>
        </p:txBody>
      </p:sp>
      <p:sp>
        <p:nvSpPr>
          <p:cNvPr id="243" name="object 243"/>
          <p:cNvSpPr/>
          <p:nvPr/>
        </p:nvSpPr>
        <p:spPr>
          <a:xfrm>
            <a:off x="3922536" y="4902742"/>
            <a:ext cx="61594" cy="92710"/>
          </a:xfrm>
          <a:custGeom>
            <a:avLst/>
            <a:gdLst/>
            <a:ahLst/>
            <a:cxnLst/>
            <a:rect l="l" t="t" r="r" b="b"/>
            <a:pathLst>
              <a:path w="61595" h="92710">
                <a:moveTo>
                  <a:pt x="0" y="0"/>
                </a:moveTo>
                <a:lnTo>
                  <a:pt x="0" y="92544"/>
                </a:lnTo>
                <a:lnTo>
                  <a:pt x="61061" y="46266"/>
                </a:lnTo>
                <a:lnTo>
                  <a:pt x="0" y="0"/>
                </a:lnTo>
                <a:close/>
              </a:path>
            </a:pathLst>
          </a:custGeom>
          <a:solidFill>
            <a:srgbClr val="666766"/>
          </a:solidFill>
        </p:spPr>
        <p:txBody>
          <a:bodyPr wrap="square" lIns="0" tIns="0" rIns="0" bIns="0" rtlCol="0"/>
          <a:lstStyle/>
          <a:p>
            <a:endParaRPr/>
          </a:p>
        </p:txBody>
      </p:sp>
      <p:sp>
        <p:nvSpPr>
          <p:cNvPr id="244" name="object 244"/>
          <p:cNvSpPr/>
          <p:nvPr/>
        </p:nvSpPr>
        <p:spPr>
          <a:xfrm>
            <a:off x="2242211" y="3726060"/>
            <a:ext cx="0" cy="300990"/>
          </a:xfrm>
          <a:custGeom>
            <a:avLst/>
            <a:gdLst/>
            <a:ahLst/>
            <a:cxnLst/>
            <a:rect l="l" t="t" r="r" b="b"/>
            <a:pathLst>
              <a:path h="300989">
                <a:moveTo>
                  <a:pt x="0" y="0"/>
                </a:moveTo>
                <a:lnTo>
                  <a:pt x="0" y="300659"/>
                </a:lnTo>
              </a:path>
            </a:pathLst>
          </a:custGeom>
          <a:ln w="3175">
            <a:solidFill>
              <a:srgbClr val="010202"/>
            </a:solidFill>
          </a:ln>
        </p:spPr>
        <p:txBody>
          <a:bodyPr wrap="square" lIns="0" tIns="0" rIns="0" bIns="0" rtlCol="0"/>
          <a:lstStyle/>
          <a:p>
            <a:endParaRPr/>
          </a:p>
        </p:txBody>
      </p:sp>
      <p:sp>
        <p:nvSpPr>
          <p:cNvPr id="245" name="object 245"/>
          <p:cNvSpPr/>
          <p:nvPr/>
        </p:nvSpPr>
        <p:spPr>
          <a:xfrm>
            <a:off x="2242215" y="3726070"/>
            <a:ext cx="0" cy="300990"/>
          </a:xfrm>
          <a:custGeom>
            <a:avLst/>
            <a:gdLst/>
            <a:ahLst/>
            <a:cxnLst/>
            <a:rect l="l" t="t" r="r" b="b"/>
            <a:pathLst>
              <a:path h="300989">
                <a:moveTo>
                  <a:pt x="0" y="0"/>
                </a:moveTo>
                <a:lnTo>
                  <a:pt x="0" y="300647"/>
                </a:lnTo>
              </a:path>
            </a:pathLst>
          </a:custGeom>
          <a:ln w="17018">
            <a:solidFill>
              <a:srgbClr val="666766"/>
            </a:solidFill>
          </a:ln>
        </p:spPr>
        <p:txBody>
          <a:bodyPr wrap="square" lIns="0" tIns="0" rIns="0" bIns="0" rtlCol="0"/>
          <a:lstStyle/>
          <a:p>
            <a:endParaRPr/>
          </a:p>
        </p:txBody>
      </p:sp>
      <p:sp>
        <p:nvSpPr>
          <p:cNvPr id="246" name="object 246"/>
          <p:cNvSpPr/>
          <p:nvPr/>
        </p:nvSpPr>
        <p:spPr>
          <a:xfrm>
            <a:off x="2233696" y="3705322"/>
            <a:ext cx="61594" cy="92710"/>
          </a:xfrm>
          <a:custGeom>
            <a:avLst/>
            <a:gdLst/>
            <a:ahLst/>
            <a:cxnLst/>
            <a:rect l="l" t="t" r="r" b="b"/>
            <a:pathLst>
              <a:path w="61594" h="92710">
                <a:moveTo>
                  <a:pt x="0" y="0"/>
                </a:moveTo>
                <a:lnTo>
                  <a:pt x="0" y="92557"/>
                </a:lnTo>
                <a:lnTo>
                  <a:pt x="61061" y="46278"/>
                </a:lnTo>
                <a:lnTo>
                  <a:pt x="0" y="0"/>
                </a:lnTo>
                <a:close/>
              </a:path>
            </a:pathLst>
          </a:custGeom>
          <a:solidFill>
            <a:srgbClr val="666766"/>
          </a:solidFill>
        </p:spPr>
        <p:txBody>
          <a:bodyPr wrap="square" lIns="0" tIns="0" rIns="0" bIns="0" rtlCol="0"/>
          <a:lstStyle/>
          <a:p>
            <a:endParaRPr/>
          </a:p>
        </p:txBody>
      </p:sp>
      <p:sp>
        <p:nvSpPr>
          <p:cNvPr id="247" name="object 247"/>
          <p:cNvSpPr/>
          <p:nvPr/>
        </p:nvSpPr>
        <p:spPr>
          <a:xfrm>
            <a:off x="2237239" y="4675380"/>
            <a:ext cx="0" cy="300990"/>
          </a:xfrm>
          <a:custGeom>
            <a:avLst/>
            <a:gdLst/>
            <a:ahLst/>
            <a:cxnLst/>
            <a:rect l="l" t="t" r="r" b="b"/>
            <a:pathLst>
              <a:path h="300989">
                <a:moveTo>
                  <a:pt x="0" y="0"/>
                </a:moveTo>
                <a:lnTo>
                  <a:pt x="0" y="300647"/>
                </a:lnTo>
              </a:path>
            </a:pathLst>
          </a:custGeom>
          <a:ln w="3175">
            <a:solidFill>
              <a:srgbClr val="010202"/>
            </a:solidFill>
          </a:ln>
        </p:spPr>
        <p:txBody>
          <a:bodyPr wrap="square" lIns="0" tIns="0" rIns="0" bIns="0" rtlCol="0"/>
          <a:lstStyle/>
          <a:p>
            <a:endParaRPr/>
          </a:p>
        </p:txBody>
      </p:sp>
      <p:sp>
        <p:nvSpPr>
          <p:cNvPr id="248" name="object 248"/>
          <p:cNvSpPr/>
          <p:nvPr/>
        </p:nvSpPr>
        <p:spPr>
          <a:xfrm>
            <a:off x="2237238" y="4675384"/>
            <a:ext cx="0" cy="300990"/>
          </a:xfrm>
          <a:custGeom>
            <a:avLst/>
            <a:gdLst/>
            <a:ahLst/>
            <a:cxnLst/>
            <a:rect l="l" t="t" r="r" b="b"/>
            <a:pathLst>
              <a:path h="300989">
                <a:moveTo>
                  <a:pt x="0" y="300647"/>
                </a:moveTo>
                <a:lnTo>
                  <a:pt x="0" y="0"/>
                </a:lnTo>
              </a:path>
            </a:pathLst>
          </a:custGeom>
          <a:ln w="17018">
            <a:solidFill>
              <a:srgbClr val="666766"/>
            </a:solidFill>
          </a:ln>
        </p:spPr>
        <p:txBody>
          <a:bodyPr wrap="square" lIns="0" tIns="0" rIns="0" bIns="0" rtlCol="0"/>
          <a:lstStyle/>
          <a:p>
            <a:endParaRPr/>
          </a:p>
        </p:txBody>
      </p:sp>
      <p:sp>
        <p:nvSpPr>
          <p:cNvPr id="249" name="object 249"/>
          <p:cNvSpPr/>
          <p:nvPr/>
        </p:nvSpPr>
        <p:spPr>
          <a:xfrm>
            <a:off x="2228724" y="4904227"/>
            <a:ext cx="61594" cy="92710"/>
          </a:xfrm>
          <a:custGeom>
            <a:avLst/>
            <a:gdLst/>
            <a:ahLst/>
            <a:cxnLst/>
            <a:rect l="l" t="t" r="r" b="b"/>
            <a:pathLst>
              <a:path w="61594" h="92710">
                <a:moveTo>
                  <a:pt x="0" y="0"/>
                </a:moveTo>
                <a:lnTo>
                  <a:pt x="0" y="92557"/>
                </a:lnTo>
                <a:lnTo>
                  <a:pt x="61048" y="46266"/>
                </a:lnTo>
                <a:lnTo>
                  <a:pt x="0" y="0"/>
                </a:lnTo>
                <a:close/>
              </a:path>
            </a:pathLst>
          </a:custGeom>
          <a:solidFill>
            <a:srgbClr val="666766"/>
          </a:solidFill>
        </p:spPr>
        <p:txBody>
          <a:bodyPr wrap="square" lIns="0" tIns="0" rIns="0" bIns="0" rtlCol="0"/>
          <a:lstStyle/>
          <a:p>
            <a:endParaRPr/>
          </a:p>
        </p:txBody>
      </p:sp>
      <p:sp>
        <p:nvSpPr>
          <p:cNvPr id="250" name="object 250"/>
          <p:cNvSpPr/>
          <p:nvPr/>
        </p:nvSpPr>
        <p:spPr>
          <a:xfrm>
            <a:off x="2706223" y="3164909"/>
            <a:ext cx="178435" cy="0"/>
          </a:xfrm>
          <a:custGeom>
            <a:avLst/>
            <a:gdLst/>
            <a:ahLst/>
            <a:cxnLst/>
            <a:rect l="l" t="t" r="r" b="b"/>
            <a:pathLst>
              <a:path w="178435">
                <a:moveTo>
                  <a:pt x="0" y="0"/>
                </a:moveTo>
                <a:lnTo>
                  <a:pt x="177939" y="0"/>
                </a:lnTo>
              </a:path>
            </a:pathLst>
          </a:custGeom>
          <a:ln w="3175">
            <a:solidFill>
              <a:srgbClr val="010202"/>
            </a:solidFill>
          </a:ln>
        </p:spPr>
        <p:txBody>
          <a:bodyPr wrap="square" lIns="0" tIns="0" rIns="0" bIns="0" rtlCol="0"/>
          <a:lstStyle/>
          <a:p>
            <a:endParaRPr/>
          </a:p>
        </p:txBody>
      </p:sp>
      <p:sp>
        <p:nvSpPr>
          <p:cNvPr id="251" name="object 251"/>
          <p:cNvSpPr/>
          <p:nvPr/>
        </p:nvSpPr>
        <p:spPr>
          <a:xfrm>
            <a:off x="2706231" y="3164914"/>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252" name="object 252"/>
          <p:cNvSpPr/>
          <p:nvPr/>
        </p:nvSpPr>
        <p:spPr>
          <a:xfrm>
            <a:off x="2685489" y="3112374"/>
            <a:ext cx="92710" cy="61594"/>
          </a:xfrm>
          <a:custGeom>
            <a:avLst/>
            <a:gdLst/>
            <a:ahLst/>
            <a:cxnLst/>
            <a:rect l="l" t="t" r="r" b="b"/>
            <a:pathLst>
              <a:path w="92710" h="61594">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253" name="object 253"/>
          <p:cNvSpPr/>
          <p:nvPr/>
        </p:nvSpPr>
        <p:spPr>
          <a:xfrm>
            <a:off x="3209281" y="3164681"/>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254" name="object 254"/>
          <p:cNvSpPr/>
          <p:nvPr/>
        </p:nvSpPr>
        <p:spPr>
          <a:xfrm>
            <a:off x="3209281" y="3164672"/>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255" name="object 255"/>
          <p:cNvSpPr/>
          <p:nvPr/>
        </p:nvSpPr>
        <p:spPr>
          <a:xfrm>
            <a:off x="3323809" y="3112136"/>
            <a:ext cx="92710" cy="61594"/>
          </a:xfrm>
          <a:custGeom>
            <a:avLst/>
            <a:gdLst/>
            <a:ahLst/>
            <a:cxnLst/>
            <a:rect l="l" t="t" r="r" b="b"/>
            <a:pathLst>
              <a:path w="92710" h="61594">
                <a:moveTo>
                  <a:pt x="46266" y="0"/>
                </a:moveTo>
                <a:lnTo>
                  <a:pt x="0" y="61048"/>
                </a:lnTo>
                <a:lnTo>
                  <a:pt x="92544" y="61048"/>
                </a:lnTo>
                <a:lnTo>
                  <a:pt x="46266" y="0"/>
                </a:lnTo>
                <a:close/>
              </a:path>
            </a:pathLst>
          </a:custGeom>
          <a:solidFill>
            <a:srgbClr val="666766"/>
          </a:solidFill>
        </p:spPr>
        <p:txBody>
          <a:bodyPr wrap="square" lIns="0" tIns="0" rIns="0" bIns="0" rtlCol="0"/>
          <a:lstStyle/>
          <a:p>
            <a:endParaRPr/>
          </a:p>
        </p:txBody>
      </p:sp>
      <p:sp>
        <p:nvSpPr>
          <p:cNvPr id="256" name="object 256"/>
          <p:cNvSpPr/>
          <p:nvPr/>
        </p:nvSpPr>
        <p:spPr>
          <a:xfrm>
            <a:off x="2583331" y="4354843"/>
            <a:ext cx="300990" cy="635"/>
          </a:xfrm>
          <a:custGeom>
            <a:avLst/>
            <a:gdLst/>
            <a:ahLst/>
            <a:cxnLst/>
            <a:rect l="l" t="t" r="r" b="b"/>
            <a:pathLst>
              <a:path w="300989" h="635">
                <a:moveTo>
                  <a:pt x="0" y="63"/>
                </a:moveTo>
                <a:lnTo>
                  <a:pt x="300647" y="0"/>
                </a:lnTo>
              </a:path>
            </a:pathLst>
          </a:custGeom>
          <a:ln w="17018">
            <a:solidFill>
              <a:srgbClr val="666766"/>
            </a:solidFill>
          </a:ln>
        </p:spPr>
        <p:txBody>
          <a:bodyPr wrap="square" lIns="0" tIns="0" rIns="0" bIns="0" rtlCol="0"/>
          <a:lstStyle/>
          <a:p>
            <a:endParaRPr/>
          </a:p>
        </p:txBody>
      </p:sp>
      <p:sp>
        <p:nvSpPr>
          <p:cNvPr id="257" name="object 257"/>
          <p:cNvSpPr/>
          <p:nvPr/>
        </p:nvSpPr>
        <p:spPr>
          <a:xfrm>
            <a:off x="2562594" y="4302375"/>
            <a:ext cx="92710" cy="61594"/>
          </a:xfrm>
          <a:custGeom>
            <a:avLst/>
            <a:gdLst/>
            <a:ahLst/>
            <a:cxnLst/>
            <a:rect l="l" t="t" r="r" b="b"/>
            <a:pathLst>
              <a:path w="92710" h="61595">
                <a:moveTo>
                  <a:pt x="46253" y="0"/>
                </a:moveTo>
                <a:lnTo>
                  <a:pt x="0" y="61061"/>
                </a:lnTo>
                <a:lnTo>
                  <a:pt x="92544" y="61023"/>
                </a:lnTo>
                <a:lnTo>
                  <a:pt x="46253" y="0"/>
                </a:lnTo>
                <a:close/>
              </a:path>
            </a:pathLst>
          </a:custGeom>
          <a:solidFill>
            <a:srgbClr val="666766"/>
          </a:solidFill>
        </p:spPr>
        <p:txBody>
          <a:bodyPr wrap="square" lIns="0" tIns="0" rIns="0" bIns="0" rtlCol="0"/>
          <a:lstStyle/>
          <a:p>
            <a:endParaRPr/>
          </a:p>
        </p:txBody>
      </p:sp>
      <p:sp>
        <p:nvSpPr>
          <p:cNvPr id="258" name="object 258"/>
          <p:cNvSpPr/>
          <p:nvPr/>
        </p:nvSpPr>
        <p:spPr>
          <a:xfrm>
            <a:off x="3435160" y="4302089"/>
            <a:ext cx="92710" cy="61594"/>
          </a:xfrm>
          <a:custGeom>
            <a:avLst/>
            <a:gdLst/>
            <a:ahLst/>
            <a:cxnLst/>
            <a:rect l="l" t="t" r="r" b="b"/>
            <a:pathLst>
              <a:path w="92710" h="61595">
                <a:moveTo>
                  <a:pt x="46253" y="0"/>
                </a:moveTo>
                <a:lnTo>
                  <a:pt x="0" y="61061"/>
                </a:lnTo>
                <a:lnTo>
                  <a:pt x="92544" y="61036"/>
                </a:lnTo>
                <a:lnTo>
                  <a:pt x="46253" y="0"/>
                </a:lnTo>
                <a:close/>
              </a:path>
            </a:pathLst>
          </a:custGeom>
          <a:solidFill>
            <a:srgbClr val="666766"/>
          </a:solidFill>
        </p:spPr>
        <p:txBody>
          <a:bodyPr wrap="square" lIns="0" tIns="0" rIns="0" bIns="0" rtlCol="0"/>
          <a:lstStyle/>
          <a:p>
            <a:endParaRPr/>
          </a:p>
        </p:txBody>
      </p:sp>
      <p:sp>
        <p:nvSpPr>
          <p:cNvPr id="259" name="object 259"/>
          <p:cNvSpPr/>
          <p:nvPr/>
        </p:nvSpPr>
        <p:spPr>
          <a:xfrm>
            <a:off x="2681740" y="5355526"/>
            <a:ext cx="178435" cy="0"/>
          </a:xfrm>
          <a:custGeom>
            <a:avLst/>
            <a:gdLst/>
            <a:ahLst/>
            <a:cxnLst/>
            <a:rect l="l" t="t" r="r" b="b"/>
            <a:pathLst>
              <a:path w="178435">
                <a:moveTo>
                  <a:pt x="0" y="0"/>
                </a:moveTo>
                <a:lnTo>
                  <a:pt x="177926" y="0"/>
                </a:lnTo>
              </a:path>
            </a:pathLst>
          </a:custGeom>
          <a:ln w="3175">
            <a:solidFill>
              <a:srgbClr val="010202"/>
            </a:solidFill>
          </a:ln>
        </p:spPr>
        <p:txBody>
          <a:bodyPr wrap="square" lIns="0" tIns="0" rIns="0" bIns="0" rtlCol="0"/>
          <a:lstStyle/>
          <a:p>
            <a:endParaRPr/>
          </a:p>
        </p:txBody>
      </p:sp>
      <p:sp>
        <p:nvSpPr>
          <p:cNvPr id="260" name="object 260"/>
          <p:cNvSpPr/>
          <p:nvPr/>
        </p:nvSpPr>
        <p:spPr>
          <a:xfrm>
            <a:off x="2681745" y="5355523"/>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261" name="object 261"/>
          <p:cNvSpPr/>
          <p:nvPr/>
        </p:nvSpPr>
        <p:spPr>
          <a:xfrm>
            <a:off x="2660995" y="5302980"/>
            <a:ext cx="92710" cy="61594"/>
          </a:xfrm>
          <a:custGeom>
            <a:avLst/>
            <a:gdLst/>
            <a:ahLst/>
            <a:cxnLst/>
            <a:rect l="l" t="t" r="r" b="b"/>
            <a:pathLst>
              <a:path w="92710" h="61595">
                <a:moveTo>
                  <a:pt x="46278" y="0"/>
                </a:moveTo>
                <a:lnTo>
                  <a:pt x="0" y="61061"/>
                </a:lnTo>
                <a:lnTo>
                  <a:pt x="92557" y="61061"/>
                </a:lnTo>
                <a:lnTo>
                  <a:pt x="46278" y="0"/>
                </a:lnTo>
                <a:close/>
              </a:path>
            </a:pathLst>
          </a:custGeom>
          <a:solidFill>
            <a:srgbClr val="666766"/>
          </a:solidFill>
        </p:spPr>
        <p:txBody>
          <a:bodyPr wrap="square" lIns="0" tIns="0" rIns="0" bIns="0" rtlCol="0"/>
          <a:lstStyle/>
          <a:p>
            <a:endParaRPr/>
          </a:p>
        </p:txBody>
      </p:sp>
      <p:sp>
        <p:nvSpPr>
          <p:cNvPr id="262" name="object 262"/>
          <p:cNvSpPr/>
          <p:nvPr/>
        </p:nvSpPr>
        <p:spPr>
          <a:xfrm>
            <a:off x="3184786" y="5355286"/>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263" name="object 263"/>
          <p:cNvSpPr/>
          <p:nvPr/>
        </p:nvSpPr>
        <p:spPr>
          <a:xfrm>
            <a:off x="3184795" y="5355280"/>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264" name="object 264"/>
          <p:cNvSpPr/>
          <p:nvPr/>
        </p:nvSpPr>
        <p:spPr>
          <a:xfrm>
            <a:off x="3299326" y="5302740"/>
            <a:ext cx="92710" cy="61594"/>
          </a:xfrm>
          <a:custGeom>
            <a:avLst/>
            <a:gdLst/>
            <a:ahLst/>
            <a:cxnLst/>
            <a:rect l="l" t="t" r="r" b="b"/>
            <a:pathLst>
              <a:path w="92710" h="61595">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265" name="object 265"/>
          <p:cNvSpPr/>
          <p:nvPr/>
        </p:nvSpPr>
        <p:spPr>
          <a:xfrm>
            <a:off x="4511398" y="5383221"/>
            <a:ext cx="178435" cy="0"/>
          </a:xfrm>
          <a:custGeom>
            <a:avLst/>
            <a:gdLst/>
            <a:ahLst/>
            <a:cxnLst/>
            <a:rect l="l" t="t" r="r" b="b"/>
            <a:pathLst>
              <a:path w="178435">
                <a:moveTo>
                  <a:pt x="0" y="0"/>
                </a:moveTo>
                <a:lnTo>
                  <a:pt x="177926" y="0"/>
                </a:lnTo>
              </a:path>
            </a:pathLst>
          </a:custGeom>
          <a:ln w="3175">
            <a:solidFill>
              <a:srgbClr val="010202"/>
            </a:solidFill>
          </a:ln>
        </p:spPr>
        <p:txBody>
          <a:bodyPr wrap="square" lIns="0" tIns="0" rIns="0" bIns="0" rtlCol="0"/>
          <a:lstStyle/>
          <a:p>
            <a:endParaRPr/>
          </a:p>
        </p:txBody>
      </p:sp>
      <p:sp>
        <p:nvSpPr>
          <p:cNvPr id="266" name="object 266"/>
          <p:cNvSpPr/>
          <p:nvPr/>
        </p:nvSpPr>
        <p:spPr>
          <a:xfrm>
            <a:off x="4511401" y="5383218"/>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267" name="object 267"/>
          <p:cNvSpPr/>
          <p:nvPr/>
        </p:nvSpPr>
        <p:spPr>
          <a:xfrm>
            <a:off x="4490664" y="5330675"/>
            <a:ext cx="92710" cy="61594"/>
          </a:xfrm>
          <a:custGeom>
            <a:avLst/>
            <a:gdLst/>
            <a:ahLst/>
            <a:cxnLst/>
            <a:rect l="l" t="t" r="r" b="b"/>
            <a:pathLst>
              <a:path w="92710" h="61595">
                <a:moveTo>
                  <a:pt x="46266" y="0"/>
                </a:moveTo>
                <a:lnTo>
                  <a:pt x="0" y="61061"/>
                </a:lnTo>
                <a:lnTo>
                  <a:pt x="92532" y="61061"/>
                </a:lnTo>
                <a:lnTo>
                  <a:pt x="46266" y="0"/>
                </a:lnTo>
                <a:close/>
              </a:path>
            </a:pathLst>
          </a:custGeom>
          <a:solidFill>
            <a:srgbClr val="666766"/>
          </a:solidFill>
        </p:spPr>
        <p:txBody>
          <a:bodyPr wrap="square" lIns="0" tIns="0" rIns="0" bIns="0" rtlCol="0"/>
          <a:lstStyle/>
          <a:p>
            <a:endParaRPr/>
          </a:p>
        </p:txBody>
      </p:sp>
      <p:sp>
        <p:nvSpPr>
          <p:cNvPr id="268" name="object 268"/>
          <p:cNvSpPr/>
          <p:nvPr/>
        </p:nvSpPr>
        <p:spPr>
          <a:xfrm>
            <a:off x="4971867" y="5382969"/>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269" name="object 269"/>
          <p:cNvSpPr/>
          <p:nvPr/>
        </p:nvSpPr>
        <p:spPr>
          <a:xfrm>
            <a:off x="4971872" y="5382976"/>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270" name="object 270"/>
          <p:cNvSpPr/>
          <p:nvPr/>
        </p:nvSpPr>
        <p:spPr>
          <a:xfrm>
            <a:off x="5086395" y="5330435"/>
            <a:ext cx="92710" cy="61594"/>
          </a:xfrm>
          <a:custGeom>
            <a:avLst/>
            <a:gdLst/>
            <a:ahLst/>
            <a:cxnLst/>
            <a:rect l="l" t="t" r="r" b="b"/>
            <a:pathLst>
              <a:path w="92710" h="61595">
                <a:moveTo>
                  <a:pt x="46278" y="0"/>
                </a:moveTo>
                <a:lnTo>
                  <a:pt x="0" y="61061"/>
                </a:lnTo>
                <a:lnTo>
                  <a:pt x="92557" y="61061"/>
                </a:lnTo>
                <a:lnTo>
                  <a:pt x="46278" y="0"/>
                </a:lnTo>
                <a:close/>
              </a:path>
            </a:pathLst>
          </a:custGeom>
          <a:solidFill>
            <a:srgbClr val="666766"/>
          </a:solidFill>
        </p:spPr>
        <p:txBody>
          <a:bodyPr wrap="square" lIns="0" tIns="0" rIns="0" bIns="0" rtlCol="0"/>
          <a:lstStyle/>
          <a:p>
            <a:endParaRPr/>
          </a:p>
        </p:txBody>
      </p:sp>
      <p:sp>
        <p:nvSpPr>
          <p:cNvPr id="271" name="object 271"/>
          <p:cNvSpPr/>
          <p:nvPr/>
        </p:nvSpPr>
        <p:spPr>
          <a:xfrm>
            <a:off x="6025598" y="4056386"/>
            <a:ext cx="0" cy="178435"/>
          </a:xfrm>
          <a:custGeom>
            <a:avLst/>
            <a:gdLst/>
            <a:ahLst/>
            <a:cxnLst/>
            <a:rect l="l" t="t" r="r" b="b"/>
            <a:pathLst>
              <a:path h="178435">
                <a:moveTo>
                  <a:pt x="0" y="0"/>
                </a:moveTo>
                <a:lnTo>
                  <a:pt x="0" y="177914"/>
                </a:lnTo>
              </a:path>
            </a:pathLst>
          </a:custGeom>
          <a:ln w="3175">
            <a:solidFill>
              <a:srgbClr val="010202"/>
            </a:solidFill>
          </a:ln>
        </p:spPr>
        <p:txBody>
          <a:bodyPr wrap="square" lIns="0" tIns="0" rIns="0" bIns="0" rtlCol="0"/>
          <a:lstStyle/>
          <a:p>
            <a:endParaRPr/>
          </a:p>
        </p:txBody>
      </p:sp>
      <p:sp>
        <p:nvSpPr>
          <p:cNvPr id="272" name="object 272"/>
          <p:cNvSpPr/>
          <p:nvPr/>
        </p:nvSpPr>
        <p:spPr>
          <a:xfrm>
            <a:off x="6025605" y="4056381"/>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273" name="object 273"/>
          <p:cNvSpPr/>
          <p:nvPr/>
        </p:nvSpPr>
        <p:spPr>
          <a:xfrm>
            <a:off x="6017083" y="4035639"/>
            <a:ext cx="61594" cy="92710"/>
          </a:xfrm>
          <a:custGeom>
            <a:avLst/>
            <a:gdLst/>
            <a:ahLst/>
            <a:cxnLst/>
            <a:rect l="l" t="t" r="r" b="b"/>
            <a:pathLst>
              <a:path w="61595" h="92710">
                <a:moveTo>
                  <a:pt x="0" y="0"/>
                </a:moveTo>
                <a:lnTo>
                  <a:pt x="0" y="92544"/>
                </a:lnTo>
                <a:lnTo>
                  <a:pt x="61061" y="46278"/>
                </a:lnTo>
                <a:lnTo>
                  <a:pt x="0" y="0"/>
                </a:lnTo>
                <a:close/>
              </a:path>
            </a:pathLst>
          </a:custGeom>
          <a:solidFill>
            <a:srgbClr val="666766"/>
          </a:solidFill>
        </p:spPr>
        <p:txBody>
          <a:bodyPr wrap="square" lIns="0" tIns="0" rIns="0" bIns="0" rtlCol="0"/>
          <a:lstStyle/>
          <a:p>
            <a:endParaRPr/>
          </a:p>
        </p:txBody>
      </p:sp>
      <p:sp>
        <p:nvSpPr>
          <p:cNvPr id="274" name="object 274"/>
          <p:cNvSpPr/>
          <p:nvPr/>
        </p:nvSpPr>
        <p:spPr>
          <a:xfrm>
            <a:off x="6025850" y="4559423"/>
            <a:ext cx="0" cy="186690"/>
          </a:xfrm>
          <a:custGeom>
            <a:avLst/>
            <a:gdLst/>
            <a:ahLst/>
            <a:cxnLst/>
            <a:rect l="l" t="t" r="r" b="b"/>
            <a:pathLst>
              <a:path h="186689">
                <a:moveTo>
                  <a:pt x="0" y="0"/>
                </a:moveTo>
                <a:lnTo>
                  <a:pt x="0" y="186347"/>
                </a:lnTo>
              </a:path>
            </a:pathLst>
          </a:custGeom>
          <a:ln w="3175">
            <a:solidFill>
              <a:srgbClr val="010202"/>
            </a:solidFill>
          </a:ln>
        </p:spPr>
        <p:txBody>
          <a:bodyPr wrap="square" lIns="0" tIns="0" rIns="0" bIns="0" rtlCol="0"/>
          <a:lstStyle/>
          <a:p>
            <a:endParaRPr/>
          </a:p>
        </p:txBody>
      </p:sp>
      <p:sp>
        <p:nvSpPr>
          <p:cNvPr id="275" name="object 275"/>
          <p:cNvSpPr/>
          <p:nvPr/>
        </p:nvSpPr>
        <p:spPr>
          <a:xfrm>
            <a:off x="6025848" y="4559432"/>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276" name="object 276"/>
          <p:cNvSpPr/>
          <p:nvPr/>
        </p:nvSpPr>
        <p:spPr>
          <a:xfrm>
            <a:off x="6017335" y="4673958"/>
            <a:ext cx="61594" cy="92710"/>
          </a:xfrm>
          <a:custGeom>
            <a:avLst/>
            <a:gdLst/>
            <a:ahLst/>
            <a:cxnLst/>
            <a:rect l="l" t="t" r="r" b="b"/>
            <a:pathLst>
              <a:path w="61595" h="92710">
                <a:moveTo>
                  <a:pt x="0" y="0"/>
                </a:moveTo>
                <a:lnTo>
                  <a:pt x="0" y="92557"/>
                </a:lnTo>
                <a:lnTo>
                  <a:pt x="61048" y="46278"/>
                </a:lnTo>
                <a:lnTo>
                  <a:pt x="0" y="0"/>
                </a:lnTo>
                <a:close/>
              </a:path>
            </a:pathLst>
          </a:custGeom>
          <a:solidFill>
            <a:srgbClr val="666766"/>
          </a:solidFill>
        </p:spPr>
        <p:txBody>
          <a:bodyPr wrap="square" lIns="0" tIns="0" rIns="0" bIns="0" rtlCol="0"/>
          <a:lstStyle/>
          <a:p>
            <a:endParaRPr/>
          </a:p>
        </p:txBody>
      </p:sp>
      <p:sp>
        <p:nvSpPr>
          <p:cNvPr id="277" name="object 277"/>
          <p:cNvSpPr/>
          <p:nvPr/>
        </p:nvSpPr>
        <p:spPr>
          <a:xfrm>
            <a:off x="6326653" y="3246622"/>
            <a:ext cx="178435" cy="0"/>
          </a:xfrm>
          <a:custGeom>
            <a:avLst/>
            <a:gdLst/>
            <a:ahLst/>
            <a:cxnLst/>
            <a:rect l="l" t="t" r="r" b="b"/>
            <a:pathLst>
              <a:path w="178434">
                <a:moveTo>
                  <a:pt x="0" y="0"/>
                </a:moveTo>
                <a:lnTo>
                  <a:pt x="177926" y="0"/>
                </a:lnTo>
              </a:path>
            </a:pathLst>
          </a:custGeom>
          <a:ln w="3175">
            <a:solidFill>
              <a:srgbClr val="010202"/>
            </a:solidFill>
          </a:ln>
        </p:spPr>
        <p:txBody>
          <a:bodyPr wrap="square" lIns="0" tIns="0" rIns="0" bIns="0" rtlCol="0"/>
          <a:lstStyle/>
          <a:p>
            <a:endParaRPr/>
          </a:p>
        </p:txBody>
      </p:sp>
      <p:sp>
        <p:nvSpPr>
          <p:cNvPr id="278" name="object 278"/>
          <p:cNvSpPr/>
          <p:nvPr/>
        </p:nvSpPr>
        <p:spPr>
          <a:xfrm>
            <a:off x="6326658" y="3246625"/>
            <a:ext cx="178435" cy="0"/>
          </a:xfrm>
          <a:custGeom>
            <a:avLst/>
            <a:gdLst/>
            <a:ahLst/>
            <a:cxnLst/>
            <a:rect l="l" t="t" r="r" b="b"/>
            <a:pathLst>
              <a:path w="178434">
                <a:moveTo>
                  <a:pt x="0" y="0"/>
                </a:moveTo>
                <a:lnTo>
                  <a:pt x="177927" y="0"/>
                </a:lnTo>
              </a:path>
            </a:pathLst>
          </a:custGeom>
          <a:ln w="17018">
            <a:solidFill>
              <a:srgbClr val="666766"/>
            </a:solidFill>
          </a:ln>
        </p:spPr>
        <p:txBody>
          <a:bodyPr wrap="square" lIns="0" tIns="0" rIns="0" bIns="0" rtlCol="0"/>
          <a:lstStyle/>
          <a:p>
            <a:endParaRPr/>
          </a:p>
        </p:txBody>
      </p:sp>
      <p:sp>
        <p:nvSpPr>
          <p:cNvPr id="279" name="object 279"/>
          <p:cNvSpPr/>
          <p:nvPr/>
        </p:nvSpPr>
        <p:spPr>
          <a:xfrm>
            <a:off x="6305908" y="3194089"/>
            <a:ext cx="92710" cy="61594"/>
          </a:xfrm>
          <a:custGeom>
            <a:avLst/>
            <a:gdLst/>
            <a:ahLst/>
            <a:cxnLst/>
            <a:rect l="l" t="t" r="r" b="b"/>
            <a:pathLst>
              <a:path w="92710" h="61595">
                <a:moveTo>
                  <a:pt x="46278" y="0"/>
                </a:moveTo>
                <a:lnTo>
                  <a:pt x="0" y="61048"/>
                </a:lnTo>
                <a:lnTo>
                  <a:pt x="92557" y="61048"/>
                </a:lnTo>
                <a:lnTo>
                  <a:pt x="46278" y="0"/>
                </a:lnTo>
                <a:close/>
              </a:path>
            </a:pathLst>
          </a:custGeom>
          <a:solidFill>
            <a:srgbClr val="666766"/>
          </a:solidFill>
        </p:spPr>
        <p:txBody>
          <a:bodyPr wrap="square" lIns="0" tIns="0" rIns="0" bIns="0" rtlCol="0"/>
          <a:lstStyle/>
          <a:p>
            <a:endParaRPr/>
          </a:p>
        </p:txBody>
      </p:sp>
      <p:sp>
        <p:nvSpPr>
          <p:cNvPr id="280" name="object 280"/>
          <p:cNvSpPr/>
          <p:nvPr/>
        </p:nvSpPr>
        <p:spPr>
          <a:xfrm>
            <a:off x="4533549" y="3245045"/>
            <a:ext cx="178435" cy="0"/>
          </a:xfrm>
          <a:custGeom>
            <a:avLst/>
            <a:gdLst/>
            <a:ahLst/>
            <a:cxnLst/>
            <a:rect l="l" t="t" r="r" b="b"/>
            <a:pathLst>
              <a:path w="178435">
                <a:moveTo>
                  <a:pt x="0" y="0"/>
                </a:moveTo>
                <a:lnTo>
                  <a:pt x="177914" y="0"/>
                </a:lnTo>
              </a:path>
            </a:pathLst>
          </a:custGeom>
          <a:ln w="3175">
            <a:solidFill>
              <a:srgbClr val="010202"/>
            </a:solidFill>
          </a:ln>
        </p:spPr>
        <p:txBody>
          <a:bodyPr wrap="square" lIns="0" tIns="0" rIns="0" bIns="0" rtlCol="0"/>
          <a:lstStyle/>
          <a:p>
            <a:endParaRPr/>
          </a:p>
        </p:txBody>
      </p:sp>
      <p:sp>
        <p:nvSpPr>
          <p:cNvPr id="281" name="object 281"/>
          <p:cNvSpPr/>
          <p:nvPr/>
        </p:nvSpPr>
        <p:spPr>
          <a:xfrm>
            <a:off x="4533549" y="3245045"/>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282" name="object 282"/>
          <p:cNvSpPr/>
          <p:nvPr/>
        </p:nvSpPr>
        <p:spPr>
          <a:xfrm>
            <a:off x="4512804" y="3192512"/>
            <a:ext cx="92710" cy="61594"/>
          </a:xfrm>
          <a:custGeom>
            <a:avLst/>
            <a:gdLst/>
            <a:ahLst/>
            <a:cxnLst/>
            <a:rect l="l" t="t" r="r" b="b"/>
            <a:pathLst>
              <a:path w="92710" h="61595">
                <a:moveTo>
                  <a:pt x="46278" y="0"/>
                </a:moveTo>
                <a:lnTo>
                  <a:pt x="0" y="61048"/>
                </a:lnTo>
                <a:lnTo>
                  <a:pt x="92544" y="61048"/>
                </a:lnTo>
                <a:lnTo>
                  <a:pt x="46278" y="0"/>
                </a:lnTo>
                <a:close/>
              </a:path>
            </a:pathLst>
          </a:custGeom>
          <a:solidFill>
            <a:srgbClr val="666766"/>
          </a:solidFill>
        </p:spPr>
        <p:txBody>
          <a:bodyPr wrap="square" lIns="0" tIns="0" rIns="0" bIns="0" rtlCol="0"/>
          <a:lstStyle/>
          <a:p>
            <a:endParaRPr/>
          </a:p>
        </p:txBody>
      </p:sp>
      <p:sp>
        <p:nvSpPr>
          <p:cNvPr id="283" name="object 283"/>
          <p:cNvSpPr/>
          <p:nvPr/>
        </p:nvSpPr>
        <p:spPr>
          <a:xfrm>
            <a:off x="4976987" y="3244805"/>
            <a:ext cx="186690" cy="0"/>
          </a:xfrm>
          <a:custGeom>
            <a:avLst/>
            <a:gdLst/>
            <a:ahLst/>
            <a:cxnLst/>
            <a:rect l="l" t="t" r="r" b="b"/>
            <a:pathLst>
              <a:path w="186689">
                <a:moveTo>
                  <a:pt x="0" y="0"/>
                </a:moveTo>
                <a:lnTo>
                  <a:pt x="186334" y="0"/>
                </a:lnTo>
              </a:path>
            </a:pathLst>
          </a:custGeom>
          <a:ln w="3175">
            <a:solidFill>
              <a:srgbClr val="010202"/>
            </a:solidFill>
          </a:ln>
        </p:spPr>
        <p:txBody>
          <a:bodyPr wrap="square" lIns="0" tIns="0" rIns="0" bIns="0" rtlCol="0"/>
          <a:lstStyle/>
          <a:p>
            <a:endParaRPr/>
          </a:p>
        </p:txBody>
      </p:sp>
      <p:sp>
        <p:nvSpPr>
          <p:cNvPr id="284" name="object 284"/>
          <p:cNvSpPr/>
          <p:nvPr/>
        </p:nvSpPr>
        <p:spPr>
          <a:xfrm>
            <a:off x="4976988" y="3244803"/>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285" name="object 285"/>
          <p:cNvSpPr/>
          <p:nvPr/>
        </p:nvSpPr>
        <p:spPr>
          <a:xfrm>
            <a:off x="5091516" y="3192259"/>
            <a:ext cx="92710" cy="61594"/>
          </a:xfrm>
          <a:custGeom>
            <a:avLst/>
            <a:gdLst/>
            <a:ahLst/>
            <a:cxnLst/>
            <a:rect l="l" t="t" r="r" b="b"/>
            <a:pathLst>
              <a:path w="92710" h="61595">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286" name="object 286"/>
          <p:cNvSpPr/>
          <p:nvPr/>
        </p:nvSpPr>
        <p:spPr>
          <a:xfrm>
            <a:off x="2326782" y="2121630"/>
            <a:ext cx="0" cy="178435"/>
          </a:xfrm>
          <a:custGeom>
            <a:avLst/>
            <a:gdLst/>
            <a:ahLst/>
            <a:cxnLst/>
            <a:rect l="l" t="t" r="r" b="b"/>
            <a:pathLst>
              <a:path h="178435">
                <a:moveTo>
                  <a:pt x="0" y="0"/>
                </a:moveTo>
                <a:lnTo>
                  <a:pt x="0" y="177914"/>
                </a:lnTo>
              </a:path>
            </a:pathLst>
          </a:custGeom>
          <a:ln w="3175">
            <a:solidFill>
              <a:srgbClr val="010202"/>
            </a:solidFill>
          </a:ln>
        </p:spPr>
        <p:txBody>
          <a:bodyPr wrap="square" lIns="0" tIns="0" rIns="0" bIns="0" rtlCol="0"/>
          <a:lstStyle/>
          <a:p>
            <a:endParaRPr/>
          </a:p>
        </p:txBody>
      </p:sp>
      <p:sp>
        <p:nvSpPr>
          <p:cNvPr id="287" name="object 287"/>
          <p:cNvSpPr/>
          <p:nvPr/>
        </p:nvSpPr>
        <p:spPr>
          <a:xfrm>
            <a:off x="2326777" y="2121625"/>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288" name="object 288"/>
          <p:cNvSpPr/>
          <p:nvPr/>
        </p:nvSpPr>
        <p:spPr>
          <a:xfrm>
            <a:off x="2318255" y="2100896"/>
            <a:ext cx="61594" cy="92710"/>
          </a:xfrm>
          <a:custGeom>
            <a:avLst/>
            <a:gdLst/>
            <a:ahLst/>
            <a:cxnLst/>
            <a:rect l="l" t="t" r="r" b="b"/>
            <a:pathLst>
              <a:path w="61594" h="92710">
                <a:moveTo>
                  <a:pt x="0" y="0"/>
                </a:moveTo>
                <a:lnTo>
                  <a:pt x="0" y="92532"/>
                </a:lnTo>
                <a:lnTo>
                  <a:pt x="61061" y="46266"/>
                </a:lnTo>
                <a:lnTo>
                  <a:pt x="0" y="0"/>
                </a:lnTo>
                <a:close/>
              </a:path>
            </a:pathLst>
          </a:custGeom>
          <a:solidFill>
            <a:srgbClr val="666766"/>
          </a:solidFill>
        </p:spPr>
        <p:txBody>
          <a:bodyPr wrap="square" lIns="0" tIns="0" rIns="0" bIns="0" rtlCol="0"/>
          <a:lstStyle/>
          <a:p>
            <a:endParaRPr/>
          </a:p>
        </p:txBody>
      </p:sp>
      <p:sp>
        <p:nvSpPr>
          <p:cNvPr id="289" name="object 289"/>
          <p:cNvSpPr/>
          <p:nvPr/>
        </p:nvSpPr>
        <p:spPr>
          <a:xfrm>
            <a:off x="2327022" y="2548030"/>
            <a:ext cx="0" cy="186690"/>
          </a:xfrm>
          <a:custGeom>
            <a:avLst/>
            <a:gdLst/>
            <a:ahLst/>
            <a:cxnLst/>
            <a:rect l="l" t="t" r="r" b="b"/>
            <a:pathLst>
              <a:path h="186689">
                <a:moveTo>
                  <a:pt x="0" y="0"/>
                </a:moveTo>
                <a:lnTo>
                  <a:pt x="0" y="186334"/>
                </a:lnTo>
              </a:path>
            </a:pathLst>
          </a:custGeom>
          <a:ln w="3175">
            <a:solidFill>
              <a:srgbClr val="010202"/>
            </a:solidFill>
          </a:ln>
        </p:spPr>
        <p:txBody>
          <a:bodyPr wrap="square" lIns="0" tIns="0" rIns="0" bIns="0" rtlCol="0"/>
          <a:lstStyle/>
          <a:p>
            <a:endParaRPr/>
          </a:p>
        </p:txBody>
      </p:sp>
      <p:sp>
        <p:nvSpPr>
          <p:cNvPr id="290" name="object 290"/>
          <p:cNvSpPr/>
          <p:nvPr/>
        </p:nvSpPr>
        <p:spPr>
          <a:xfrm>
            <a:off x="2327019" y="2548031"/>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291" name="object 291"/>
          <p:cNvSpPr/>
          <p:nvPr/>
        </p:nvSpPr>
        <p:spPr>
          <a:xfrm>
            <a:off x="2318506" y="2662565"/>
            <a:ext cx="61594" cy="92710"/>
          </a:xfrm>
          <a:custGeom>
            <a:avLst/>
            <a:gdLst/>
            <a:ahLst/>
            <a:cxnLst/>
            <a:rect l="l" t="t" r="r" b="b"/>
            <a:pathLst>
              <a:path w="61594" h="92710">
                <a:moveTo>
                  <a:pt x="0" y="0"/>
                </a:moveTo>
                <a:lnTo>
                  <a:pt x="0" y="92544"/>
                </a:lnTo>
                <a:lnTo>
                  <a:pt x="61048" y="46266"/>
                </a:lnTo>
                <a:lnTo>
                  <a:pt x="0" y="0"/>
                </a:lnTo>
                <a:close/>
              </a:path>
            </a:pathLst>
          </a:custGeom>
          <a:solidFill>
            <a:srgbClr val="666766"/>
          </a:solidFill>
        </p:spPr>
        <p:txBody>
          <a:bodyPr wrap="square" lIns="0" tIns="0" rIns="0" bIns="0" rtlCol="0"/>
          <a:lstStyle/>
          <a:p>
            <a:endParaRPr/>
          </a:p>
        </p:txBody>
      </p:sp>
      <p:sp>
        <p:nvSpPr>
          <p:cNvPr id="292" name="object 292"/>
          <p:cNvSpPr/>
          <p:nvPr/>
        </p:nvSpPr>
        <p:spPr>
          <a:xfrm>
            <a:off x="5209999" y="2120601"/>
            <a:ext cx="0" cy="178435"/>
          </a:xfrm>
          <a:custGeom>
            <a:avLst/>
            <a:gdLst/>
            <a:ahLst/>
            <a:cxnLst/>
            <a:rect l="l" t="t" r="r" b="b"/>
            <a:pathLst>
              <a:path h="178435">
                <a:moveTo>
                  <a:pt x="0" y="0"/>
                </a:moveTo>
                <a:lnTo>
                  <a:pt x="0" y="177914"/>
                </a:lnTo>
              </a:path>
            </a:pathLst>
          </a:custGeom>
          <a:ln w="3175">
            <a:solidFill>
              <a:srgbClr val="010202"/>
            </a:solidFill>
          </a:ln>
        </p:spPr>
        <p:txBody>
          <a:bodyPr wrap="square" lIns="0" tIns="0" rIns="0" bIns="0" rtlCol="0"/>
          <a:lstStyle/>
          <a:p>
            <a:endParaRPr/>
          </a:p>
        </p:txBody>
      </p:sp>
      <p:sp>
        <p:nvSpPr>
          <p:cNvPr id="293" name="object 293"/>
          <p:cNvSpPr/>
          <p:nvPr/>
        </p:nvSpPr>
        <p:spPr>
          <a:xfrm>
            <a:off x="5209999" y="2120594"/>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294" name="object 294"/>
          <p:cNvSpPr/>
          <p:nvPr/>
        </p:nvSpPr>
        <p:spPr>
          <a:xfrm>
            <a:off x="5201484" y="2099854"/>
            <a:ext cx="61594" cy="92710"/>
          </a:xfrm>
          <a:custGeom>
            <a:avLst/>
            <a:gdLst/>
            <a:ahLst/>
            <a:cxnLst/>
            <a:rect l="l" t="t" r="r" b="b"/>
            <a:pathLst>
              <a:path w="61595" h="92710">
                <a:moveTo>
                  <a:pt x="0" y="0"/>
                </a:moveTo>
                <a:lnTo>
                  <a:pt x="0" y="92544"/>
                </a:lnTo>
                <a:lnTo>
                  <a:pt x="61048" y="46278"/>
                </a:lnTo>
                <a:lnTo>
                  <a:pt x="0" y="0"/>
                </a:lnTo>
                <a:close/>
              </a:path>
            </a:pathLst>
          </a:custGeom>
          <a:solidFill>
            <a:srgbClr val="666766"/>
          </a:solidFill>
        </p:spPr>
        <p:txBody>
          <a:bodyPr wrap="square" lIns="0" tIns="0" rIns="0" bIns="0" rtlCol="0"/>
          <a:lstStyle/>
          <a:p>
            <a:endParaRPr/>
          </a:p>
        </p:txBody>
      </p:sp>
      <p:sp>
        <p:nvSpPr>
          <p:cNvPr id="295" name="object 295"/>
          <p:cNvSpPr/>
          <p:nvPr/>
        </p:nvSpPr>
        <p:spPr>
          <a:xfrm>
            <a:off x="5210239" y="2572547"/>
            <a:ext cx="0" cy="186690"/>
          </a:xfrm>
          <a:custGeom>
            <a:avLst/>
            <a:gdLst/>
            <a:ahLst/>
            <a:cxnLst/>
            <a:rect l="l" t="t" r="r" b="b"/>
            <a:pathLst>
              <a:path h="186689">
                <a:moveTo>
                  <a:pt x="0" y="0"/>
                </a:moveTo>
                <a:lnTo>
                  <a:pt x="0" y="186334"/>
                </a:lnTo>
              </a:path>
            </a:pathLst>
          </a:custGeom>
          <a:ln w="3175">
            <a:solidFill>
              <a:srgbClr val="010202"/>
            </a:solidFill>
          </a:ln>
        </p:spPr>
        <p:txBody>
          <a:bodyPr wrap="square" lIns="0" tIns="0" rIns="0" bIns="0" rtlCol="0"/>
          <a:lstStyle/>
          <a:p>
            <a:endParaRPr/>
          </a:p>
        </p:txBody>
      </p:sp>
      <p:sp>
        <p:nvSpPr>
          <p:cNvPr id="296" name="object 296"/>
          <p:cNvSpPr/>
          <p:nvPr/>
        </p:nvSpPr>
        <p:spPr>
          <a:xfrm>
            <a:off x="5210243" y="2572548"/>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297" name="object 297"/>
          <p:cNvSpPr/>
          <p:nvPr/>
        </p:nvSpPr>
        <p:spPr>
          <a:xfrm>
            <a:off x="5201724" y="2687082"/>
            <a:ext cx="61594" cy="92710"/>
          </a:xfrm>
          <a:custGeom>
            <a:avLst/>
            <a:gdLst/>
            <a:ahLst/>
            <a:cxnLst/>
            <a:rect l="l" t="t" r="r" b="b"/>
            <a:pathLst>
              <a:path w="61595" h="92710">
                <a:moveTo>
                  <a:pt x="0" y="0"/>
                </a:moveTo>
                <a:lnTo>
                  <a:pt x="0" y="92544"/>
                </a:lnTo>
                <a:lnTo>
                  <a:pt x="61061" y="46266"/>
                </a:lnTo>
                <a:lnTo>
                  <a:pt x="0" y="0"/>
                </a:lnTo>
                <a:close/>
              </a:path>
            </a:pathLst>
          </a:custGeom>
          <a:solidFill>
            <a:srgbClr val="666766"/>
          </a:solidFill>
        </p:spPr>
        <p:txBody>
          <a:bodyPr wrap="square" lIns="0" tIns="0" rIns="0" bIns="0" rtlCol="0"/>
          <a:lstStyle/>
          <a:p>
            <a:endParaRPr/>
          </a:p>
        </p:txBody>
      </p:sp>
      <p:sp>
        <p:nvSpPr>
          <p:cNvPr id="298" name="object 298"/>
          <p:cNvSpPr/>
          <p:nvPr/>
        </p:nvSpPr>
        <p:spPr>
          <a:xfrm>
            <a:off x="1671473" y="5413288"/>
            <a:ext cx="160655" cy="77470"/>
          </a:xfrm>
          <a:custGeom>
            <a:avLst/>
            <a:gdLst/>
            <a:ahLst/>
            <a:cxnLst/>
            <a:rect l="l" t="t" r="r" b="b"/>
            <a:pathLst>
              <a:path w="160655" h="77470">
                <a:moveTo>
                  <a:pt x="0" y="76847"/>
                </a:moveTo>
                <a:lnTo>
                  <a:pt x="160464" y="0"/>
                </a:lnTo>
              </a:path>
            </a:pathLst>
          </a:custGeom>
          <a:ln w="17018">
            <a:solidFill>
              <a:srgbClr val="666766"/>
            </a:solidFill>
          </a:ln>
        </p:spPr>
        <p:txBody>
          <a:bodyPr wrap="square" lIns="0" tIns="0" rIns="0" bIns="0" rtlCol="0"/>
          <a:lstStyle/>
          <a:p>
            <a:endParaRPr/>
          </a:p>
        </p:txBody>
      </p:sp>
      <p:sp>
        <p:nvSpPr>
          <p:cNvPr id="299" name="object 299"/>
          <p:cNvSpPr/>
          <p:nvPr/>
        </p:nvSpPr>
        <p:spPr>
          <a:xfrm>
            <a:off x="1656446" y="5431735"/>
            <a:ext cx="83820" cy="75565"/>
          </a:xfrm>
          <a:custGeom>
            <a:avLst/>
            <a:gdLst/>
            <a:ahLst/>
            <a:cxnLst/>
            <a:rect l="l" t="t" r="r" b="b"/>
            <a:pathLst>
              <a:path w="83819" h="75564">
                <a:moveTo>
                  <a:pt x="15367" y="0"/>
                </a:moveTo>
                <a:lnTo>
                  <a:pt x="0" y="75044"/>
                </a:lnTo>
                <a:lnTo>
                  <a:pt x="83464" y="35064"/>
                </a:lnTo>
                <a:lnTo>
                  <a:pt x="15367" y="0"/>
                </a:lnTo>
                <a:close/>
              </a:path>
            </a:pathLst>
          </a:custGeom>
          <a:solidFill>
            <a:srgbClr val="666766"/>
          </a:solidFill>
        </p:spPr>
        <p:txBody>
          <a:bodyPr wrap="square" lIns="0" tIns="0" rIns="0" bIns="0" rtlCol="0"/>
          <a:lstStyle/>
          <a:p>
            <a:endParaRPr/>
          </a:p>
        </p:txBody>
      </p:sp>
      <p:sp>
        <p:nvSpPr>
          <p:cNvPr id="300" name="object 300"/>
          <p:cNvSpPr/>
          <p:nvPr/>
        </p:nvSpPr>
        <p:spPr>
          <a:xfrm>
            <a:off x="2098340" y="5194326"/>
            <a:ext cx="168275" cy="80645"/>
          </a:xfrm>
          <a:custGeom>
            <a:avLst/>
            <a:gdLst/>
            <a:ahLst/>
            <a:cxnLst/>
            <a:rect l="l" t="t" r="r" b="b"/>
            <a:pathLst>
              <a:path w="168275" h="80645">
                <a:moveTo>
                  <a:pt x="168059" y="0"/>
                </a:moveTo>
                <a:lnTo>
                  <a:pt x="0" y="80492"/>
                </a:lnTo>
              </a:path>
            </a:pathLst>
          </a:custGeom>
          <a:ln w="17018">
            <a:solidFill>
              <a:srgbClr val="666766"/>
            </a:solidFill>
          </a:ln>
        </p:spPr>
        <p:txBody>
          <a:bodyPr wrap="square" lIns="0" tIns="0" rIns="0" bIns="0" rtlCol="0"/>
          <a:lstStyle/>
          <a:p>
            <a:endParaRPr/>
          </a:p>
        </p:txBody>
      </p:sp>
      <p:sp>
        <p:nvSpPr>
          <p:cNvPr id="301" name="object 301"/>
          <p:cNvSpPr/>
          <p:nvPr/>
        </p:nvSpPr>
        <p:spPr>
          <a:xfrm>
            <a:off x="2205315" y="5157988"/>
            <a:ext cx="83820" cy="75565"/>
          </a:xfrm>
          <a:custGeom>
            <a:avLst/>
            <a:gdLst/>
            <a:ahLst/>
            <a:cxnLst/>
            <a:rect l="l" t="t" r="r" b="b"/>
            <a:pathLst>
              <a:path w="83819" h="75564">
                <a:moveTo>
                  <a:pt x="15367" y="0"/>
                </a:moveTo>
                <a:lnTo>
                  <a:pt x="0" y="75031"/>
                </a:lnTo>
                <a:lnTo>
                  <a:pt x="83477" y="35064"/>
                </a:lnTo>
                <a:lnTo>
                  <a:pt x="15367" y="0"/>
                </a:lnTo>
                <a:close/>
              </a:path>
            </a:pathLst>
          </a:custGeom>
          <a:solidFill>
            <a:srgbClr val="666766"/>
          </a:solidFill>
        </p:spPr>
        <p:txBody>
          <a:bodyPr wrap="square" lIns="0" tIns="0" rIns="0" bIns="0" rtlCol="0"/>
          <a:lstStyle/>
          <a:p>
            <a:endParaRPr/>
          </a:p>
        </p:txBody>
      </p:sp>
      <p:sp>
        <p:nvSpPr>
          <p:cNvPr id="302" name="object 302"/>
          <p:cNvSpPr/>
          <p:nvPr/>
        </p:nvSpPr>
        <p:spPr>
          <a:xfrm>
            <a:off x="6526849" y="3246503"/>
            <a:ext cx="186690" cy="0"/>
          </a:xfrm>
          <a:custGeom>
            <a:avLst/>
            <a:gdLst/>
            <a:ahLst/>
            <a:cxnLst/>
            <a:rect l="l" t="t" r="r" b="b"/>
            <a:pathLst>
              <a:path w="186690">
                <a:moveTo>
                  <a:pt x="186334" y="0"/>
                </a:moveTo>
                <a:lnTo>
                  <a:pt x="0" y="0"/>
                </a:lnTo>
              </a:path>
            </a:pathLst>
          </a:custGeom>
          <a:ln w="17018">
            <a:solidFill>
              <a:srgbClr val="666766"/>
            </a:solidFill>
          </a:ln>
        </p:spPr>
        <p:txBody>
          <a:bodyPr wrap="square" lIns="0" tIns="0" rIns="0" bIns="0" rtlCol="0"/>
          <a:lstStyle/>
          <a:p>
            <a:endParaRPr/>
          </a:p>
        </p:txBody>
      </p:sp>
      <p:sp>
        <p:nvSpPr>
          <p:cNvPr id="303" name="object 303"/>
          <p:cNvSpPr/>
          <p:nvPr/>
        </p:nvSpPr>
        <p:spPr>
          <a:xfrm>
            <a:off x="6641378" y="3193962"/>
            <a:ext cx="92710" cy="61594"/>
          </a:xfrm>
          <a:custGeom>
            <a:avLst/>
            <a:gdLst/>
            <a:ahLst/>
            <a:cxnLst/>
            <a:rect l="l" t="t" r="r" b="b"/>
            <a:pathLst>
              <a:path w="92709" h="61595">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304" name="object 304"/>
          <p:cNvSpPr/>
          <p:nvPr/>
        </p:nvSpPr>
        <p:spPr>
          <a:xfrm>
            <a:off x="1012309" y="3220482"/>
            <a:ext cx="178435" cy="0"/>
          </a:xfrm>
          <a:custGeom>
            <a:avLst/>
            <a:gdLst/>
            <a:ahLst/>
            <a:cxnLst/>
            <a:rect l="l" t="t" r="r" b="b"/>
            <a:pathLst>
              <a:path w="178434">
                <a:moveTo>
                  <a:pt x="0" y="0"/>
                </a:moveTo>
                <a:lnTo>
                  <a:pt x="177914" y="0"/>
                </a:lnTo>
              </a:path>
            </a:pathLst>
          </a:custGeom>
          <a:ln w="3175">
            <a:solidFill>
              <a:srgbClr val="010202"/>
            </a:solidFill>
          </a:ln>
        </p:spPr>
        <p:txBody>
          <a:bodyPr wrap="square" lIns="0" tIns="0" rIns="0" bIns="0" rtlCol="0"/>
          <a:lstStyle/>
          <a:p>
            <a:endParaRPr/>
          </a:p>
        </p:txBody>
      </p:sp>
      <p:sp>
        <p:nvSpPr>
          <p:cNvPr id="305" name="object 305"/>
          <p:cNvSpPr/>
          <p:nvPr/>
        </p:nvSpPr>
        <p:spPr>
          <a:xfrm>
            <a:off x="1012308" y="3220481"/>
            <a:ext cx="178435" cy="0"/>
          </a:xfrm>
          <a:custGeom>
            <a:avLst/>
            <a:gdLst/>
            <a:ahLst/>
            <a:cxnLst/>
            <a:rect l="l" t="t" r="r" b="b"/>
            <a:pathLst>
              <a:path w="178434">
                <a:moveTo>
                  <a:pt x="0" y="0"/>
                </a:moveTo>
                <a:lnTo>
                  <a:pt x="177927" y="0"/>
                </a:lnTo>
              </a:path>
            </a:pathLst>
          </a:custGeom>
          <a:ln w="17018">
            <a:solidFill>
              <a:srgbClr val="666766"/>
            </a:solidFill>
          </a:ln>
        </p:spPr>
        <p:txBody>
          <a:bodyPr wrap="square" lIns="0" tIns="0" rIns="0" bIns="0" rtlCol="0"/>
          <a:lstStyle/>
          <a:p>
            <a:endParaRPr/>
          </a:p>
        </p:txBody>
      </p:sp>
      <p:sp>
        <p:nvSpPr>
          <p:cNvPr id="306" name="object 306"/>
          <p:cNvSpPr/>
          <p:nvPr/>
        </p:nvSpPr>
        <p:spPr>
          <a:xfrm>
            <a:off x="991563" y="3167948"/>
            <a:ext cx="92710" cy="61594"/>
          </a:xfrm>
          <a:custGeom>
            <a:avLst/>
            <a:gdLst/>
            <a:ahLst/>
            <a:cxnLst/>
            <a:rect l="l" t="t" r="r" b="b"/>
            <a:pathLst>
              <a:path w="92709" h="61594">
                <a:moveTo>
                  <a:pt x="46278" y="0"/>
                </a:moveTo>
                <a:lnTo>
                  <a:pt x="0" y="61048"/>
                </a:lnTo>
                <a:lnTo>
                  <a:pt x="92544" y="61048"/>
                </a:lnTo>
                <a:lnTo>
                  <a:pt x="46278" y="0"/>
                </a:lnTo>
                <a:close/>
              </a:path>
            </a:pathLst>
          </a:custGeom>
          <a:solidFill>
            <a:srgbClr val="666766"/>
          </a:solidFill>
        </p:spPr>
        <p:txBody>
          <a:bodyPr wrap="square" lIns="0" tIns="0" rIns="0" bIns="0" rtlCol="0"/>
          <a:lstStyle/>
          <a:p>
            <a:endParaRPr/>
          </a:p>
        </p:txBody>
      </p:sp>
      <p:sp>
        <p:nvSpPr>
          <p:cNvPr id="307" name="object 307"/>
          <p:cNvSpPr/>
          <p:nvPr/>
        </p:nvSpPr>
        <p:spPr>
          <a:xfrm>
            <a:off x="1544730" y="3167696"/>
            <a:ext cx="92710" cy="61594"/>
          </a:xfrm>
          <a:custGeom>
            <a:avLst/>
            <a:gdLst/>
            <a:ahLst/>
            <a:cxnLst/>
            <a:rect l="l" t="t" r="r" b="b"/>
            <a:pathLst>
              <a:path w="92710" h="61594">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308" name="object 308"/>
          <p:cNvSpPr/>
          <p:nvPr/>
        </p:nvSpPr>
        <p:spPr>
          <a:xfrm>
            <a:off x="1358226" y="4728884"/>
            <a:ext cx="161290" cy="75565"/>
          </a:xfrm>
          <a:custGeom>
            <a:avLst/>
            <a:gdLst/>
            <a:ahLst/>
            <a:cxnLst/>
            <a:rect l="l" t="t" r="r" b="b"/>
            <a:pathLst>
              <a:path w="161290" h="75564">
                <a:moveTo>
                  <a:pt x="0" y="75399"/>
                </a:moveTo>
                <a:lnTo>
                  <a:pt x="161163" y="0"/>
                </a:lnTo>
              </a:path>
            </a:pathLst>
          </a:custGeom>
          <a:ln w="17018">
            <a:solidFill>
              <a:srgbClr val="666766"/>
            </a:solidFill>
          </a:ln>
        </p:spPr>
        <p:txBody>
          <a:bodyPr wrap="square" lIns="0" tIns="0" rIns="0" bIns="0" rtlCol="0"/>
          <a:lstStyle/>
          <a:p>
            <a:endParaRPr/>
          </a:p>
        </p:txBody>
      </p:sp>
      <p:sp>
        <p:nvSpPr>
          <p:cNvPr id="309" name="object 309"/>
          <p:cNvSpPr/>
          <p:nvPr/>
        </p:nvSpPr>
        <p:spPr>
          <a:xfrm>
            <a:off x="1343047" y="4745880"/>
            <a:ext cx="84455" cy="74930"/>
          </a:xfrm>
          <a:custGeom>
            <a:avLst/>
            <a:gdLst/>
            <a:ahLst/>
            <a:cxnLst/>
            <a:rect l="l" t="t" r="r" b="b"/>
            <a:pathLst>
              <a:path w="84455" h="74929">
                <a:moveTo>
                  <a:pt x="16052" y="0"/>
                </a:moveTo>
                <a:lnTo>
                  <a:pt x="0" y="74904"/>
                </a:lnTo>
                <a:lnTo>
                  <a:pt x="83832" y="35687"/>
                </a:lnTo>
                <a:lnTo>
                  <a:pt x="16052" y="0"/>
                </a:lnTo>
                <a:close/>
              </a:path>
            </a:pathLst>
          </a:custGeom>
          <a:solidFill>
            <a:srgbClr val="666766"/>
          </a:solidFill>
        </p:spPr>
        <p:txBody>
          <a:bodyPr wrap="square" lIns="0" tIns="0" rIns="0" bIns="0" rtlCol="0"/>
          <a:lstStyle/>
          <a:p>
            <a:endParaRPr/>
          </a:p>
        </p:txBody>
      </p:sp>
      <p:sp>
        <p:nvSpPr>
          <p:cNvPr id="310" name="object 310"/>
          <p:cNvSpPr/>
          <p:nvPr/>
        </p:nvSpPr>
        <p:spPr>
          <a:xfrm>
            <a:off x="1769629" y="4521706"/>
            <a:ext cx="168910" cy="79375"/>
          </a:xfrm>
          <a:custGeom>
            <a:avLst/>
            <a:gdLst/>
            <a:ahLst/>
            <a:cxnLst/>
            <a:rect l="l" t="t" r="r" b="b"/>
            <a:pathLst>
              <a:path w="168910" h="79375">
                <a:moveTo>
                  <a:pt x="168770" y="0"/>
                </a:moveTo>
                <a:lnTo>
                  <a:pt x="0" y="78968"/>
                </a:lnTo>
              </a:path>
            </a:pathLst>
          </a:custGeom>
          <a:ln w="17018">
            <a:solidFill>
              <a:srgbClr val="666766"/>
            </a:solidFill>
          </a:ln>
        </p:spPr>
        <p:txBody>
          <a:bodyPr wrap="square" lIns="0" tIns="0" rIns="0" bIns="0" rtlCol="0"/>
          <a:lstStyle/>
          <a:p>
            <a:endParaRPr/>
          </a:p>
        </p:txBody>
      </p:sp>
      <p:sp>
        <p:nvSpPr>
          <p:cNvPr id="311" name="object 311"/>
          <p:cNvSpPr/>
          <p:nvPr/>
        </p:nvSpPr>
        <p:spPr>
          <a:xfrm>
            <a:off x="1876966" y="4484945"/>
            <a:ext cx="84455" cy="74930"/>
          </a:xfrm>
          <a:custGeom>
            <a:avLst/>
            <a:gdLst/>
            <a:ahLst/>
            <a:cxnLst/>
            <a:rect l="l" t="t" r="r" b="b"/>
            <a:pathLst>
              <a:path w="84455" h="74929">
                <a:moveTo>
                  <a:pt x="16040" y="0"/>
                </a:moveTo>
                <a:lnTo>
                  <a:pt x="0" y="74904"/>
                </a:lnTo>
                <a:lnTo>
                  <a:pt x="83832" y="35687"/>
                </a:lnTo>
                <a:lnTo>
                  <a:pt x="16040" y="0"/>
                </a:lnTo>
                <a:close/>
              </a:path>
            </a:pathLst>
          </a:custGeom>
          <a:solidFill>
            <a:srgbClr val="666766"/>
          </a:solidFill>
        </p:spPr>
        <p:txBody>
          <a:bodyPr wrap="square" lIns="0" tIns="0" rIns="0" bIns="0" rtlCol="0"/>
          <a:lstStyle/>
          <a:p>
            <a:endParaRPr/>
          </a:p>
        </p:txBody>
      </p:sp>
      <p:sp>
        <p:nvSpPr>
          <p:cNvPr id="312" name="object 312"/>
          <p:cNvSpPr/>
          <p:nvPr/>
        </p:nvSpPr>
        <p:spPr>
          <a:xfrm>
            <a:off x="1571670" y="2578856"/>
            <a:ext cx="259079" cy="13970"/>
          </a:xfrm>
          <a:custGeom>
            <a:avLst/>
            <a:gdLst/>
            <a:ahLst/>
            <a:cxnLst/>
            <a:rect l="l" t="t" r="r" b="b"/>
            <a:pathLst>
              <a:path w="259080" h="13969">
                <a:moveTo>
                  <a:pt x="0" y="0"/>
                </a:moveTo>
                <a:lnTo>
                  <a:pt x="3581" y="11874"/>
                </a:lnTo>
                <a:lnTo>
                  <a:pt x="258838" y="13665"/>
                </a:lnTo>
              </a:path>
            </a:pathLst>
          </a:custGeom>
          <a:ln w="34036">
            <a:solidFill>
              <a:srgbClr val="662D91"/>
            </a:solidFill>
          </a:ln>
        </p:spPr>
        <p:txBody>
          <a:bodyPr wrap="square" lIns="0" tIns="0" rIns="0" bIns="0" rtlCol="0"/>
          <a:lstStyle/>
          <a:p>
            <a:endParaRPr/>
          </a:p>
        </p:txBody>
      </p:sp>
      <p:sp>
        <p:nvSpPr>
          <p:cNvPr id="313" name="object 313"/>
          <p:cNvSpPr/>
          <p:nvPr/>
        </p:nvSpPr>
        <p:spPr>
          <a:xfrm>
            <a:off x="1854644" y="2592692"/>
            <a:ext cx="84455" cy="635"/>
          </a:xfrm>
          <a:custGeom>
            <a:avLst/>
            <a:gdLst/>
            <a:ahLst/>
            <a:cxnLst/>
            <a:rect l="l" t="t" r="r" b="b"/>
            <a:pathLst>
              <a:path w="84455" h="635">
                <a:moveTo>
                  <a:pt x="-17018" y="298"/>
                </a:moveTo>
                <a:lnTo>
                  <a:pt x="101473" y="298"/>
                </a:lnTo>
              </a:path>
            </a:pathLst>
          </a:custGeom>
          <a:ln w="34632">
            <a:solidFill>
              <a:srgbClr val="662D91"/>
            </a:solidFill>
            <a:prstDash val="sysDot"/>
          </a:ln>
        </p:spPr>
        <p:txBody>
          <a:bodyPr wrap="square" lIns="0" tIns="0" rIns="0" bIns="0" rtlCol="0"/>
          <a:lstStyle/>
          <a:p>
            <a:endParaRPr/>
          </a:p>
        </p:txBody>
      </p:sp>
      <p:sp>
        <p:nvSpPr>
          <p:cNvPr id="314" name="object 314"/>
          <p:cNvSpPr/>
          <p:nvPr/>
        </p:nvSpPr>
        <p:spPr>
          <a:xfrm>
            <a:off x="1951174" y="2593370"/>
            <a:ext cx="4211320" cy="29845"/>
          </a:xfrm>
          <a:custGeom>
            <a:avLst/>
            <a:gdLst/>
            <a:ahLst/>
            <a:cxnLst/>
            <a:rect l="l" t="t" r="r" b="b"/>
            <a:pathLst>
              <a:path w="4211320" h="29844">
                <a:moveTo>
                  <a:pt x="0" y="0"/>
                </a:moveTo>
                <a:lnTo>
                  <a:pt x="4211129" y="29527"/>
                </a:lnTo>
              </a:path>
            </a:pathLst>
          </a:custGeom>
          <a:ln w="34036">
            <a:solidFill>
              <a:srgbClr val="662D91"/>
            </a:solidFill>
            <a:prstDash val="lgDashDot"/>
          </a:ln>
        </p:spPr>
        <p:txBody>
          <a:bodyPr wrap="square" lIns="0" tIns="0" rIns="0" bIns="0" rtlCol="0"/>
          <a:lstStyle/>
          <a:p>
            <a:endParaRPr/>
          </a:p>
        </p:txBody>
      </p:sp>
      <p:sp>
        <p:nvSpPr>
          <p:cNvPr id="315" name="object 315"/>
          <p:cNvSpPr/>
          <p:nvPr/>
        </p:nvSpPr>
        <p:spPr>
          <a:xfrm>
            <a:off x="6174367" y="2622980"/>
            <a:ext cx="255904" cy="257175"/>
          </a:xfrm>
          <a:custGeom>
            <a:avLst/>
            <a:gdLst/>
            <a:ahLst/>
            <a:cxnLst/>
            <a:rect l="l" t="t" r="r" b="b"/>
            <a:pathLst>
              <a:path w="255904" h="257175">
                <a:moveTo>
                  <a:pt x="0" y="0"/>
                </a:moveTo>
                <a:lnTo>
                  <a:pt x="255257" y="1790"/>
                </a:lnTo>
                <a:lnTo>
                  <a:pt x="255562" y="257060"/>
                </a:lnTo>
              </a:path>
            </a:pathLst>
          </a:custGeom>
          <a:ln w="34036">
            <a:solidFill>
              <a:srgbClr val="662D91"/>
            </a:solidFill>
          </a:ln>
        </p:spPr>
        <p:txBody>
          <a:bodyPr wrap="square" lIns="0" tIns="0" rIns="0" bIns="0" rtlCol="0"/>
          <a:lstStyle/>
          <a:p>
            <a:endParaRPr/>
          </a:p>
        </p:txBody>
      </p:sp>
      <p:sp>
        <p:nvSpPr>
          <p:cNvPr id="316" name="object 316"/>
          <p:cNvSpPr/>
          <p:nvPr/>
        </p:nvSpPr>
        <p:spPr>
          <a:xfrm>
            <a:off x="6429966" y="2906043"/>
            <a:ext cx="635" cy="91440"/>
          </a:xfrm>
          <a:custGeom>
            <a:avLst/>
            <a:gdLst/>
            <a:ahLst/>
            <a:cxnLst/>
            <a:rect l="l" t="t" r="r" b="b"/>
            <a:pathLst>
              <a:path w="635" h="91439">
                <a:moveTo>
                  <a:pt x="0" y="0"/>
                </a:moveTo>
                <a:lnTo>
                  <a:pt x="114" y="91008"/>
                </a:lnTo>
              </a:path>
            </a:pathLst>
          </a:custGeom>
          <a:ln w="34036">
            <a:solidFill>
              <a:srgbClr val="662D91"/>
            </a:solidFill>
            <a:prstDash val="dash"/>
          </a:ln>
        </p:spPr>
        <p:txBody>
          <a:bodyPr wrap="square" lIns="0" tIns="0" rIns="0" bIns="0" rtlCol="0"/>
          <a:lstStyle/>
          <a:p>
            <a:endParaRPr/>
          </a:p>
        </p:txBody>
      </p:sp>
      <p:sp>
        <p:nvSpPr>
          <p:cNvPr id="317" name="object 317"/>
          <p:cNvSpPr/>
          <p:nvPr/>
        </p:nvSpPr>
        <p:spPr>
          <a:xfrm>
            <a:off x="6430090" y="3010058"/>
            <a:ext cx="3175" cy="2587625"/>
          </a:xfrm>
          <a:custGeom>
            <a:avLst/>
            <a:gdLst/>
            <a:ahLst/>
            <a:cxnLst/>
            <a:rect l="l" t="t" r="r" b="b"/>
            <a:pathLst>
              <a:path w="3175" h="2587625">
                <a:moveTo>
                  <a:pt x="0" y="0"/>
                </a:moveTo>
                <a:lnTo>
                  <a:pt x="3086" y="2587371"/>
                </a:lnTo>
              </a:path>
            </a:pathLst>
          </a:custGeom>
          <a:ln w="34036">
            <a:solidFill>
              <a:srgbClr val="662D91"/>
            </a:solidFill>
            <a:prstDash val="lgDashDot"/>
          </a:ln>
        </p:spPr>
        <p:txBody>
          <a:bodyPr wrap="square" lIns="0" tIns="0" rIns="0" bIns="0" rtlCol="0"/>
          <a:lstStyle/>
          <a:p>
            <a:endParaRPr/>
          </a:p>
        </p:txBody>
      </p:sp>
      <p:sp>
        <p:nvSpPr>
          <p:cNvPr id="318" name="object 318"/>
          <p:cNvSpPr/>
          <p:nvPr/>
        </p:nvSpPr>
        <p:spPr>
          <a:xfrm>
            <a:off x="5220018" y="5610421"/>
            <a:ext cx="1213485" cy="412115"/>
          </a:xfrm>
          <a:custGeom>
            <a:avLst/>
            <a:gdLst/>
            <a:ahLst/>
            <a:cxnLst/>
            <a:rect l="l" t="t" r="r" b="b"/>
            <a:pathLst>
              <a:path w="1213485" h="412114">
                <a:moveTo>
                  <a:pt x="1213167" y="0"/>
                </a:moveTo>
                <a:lnTo>
                  <a:pt x="1213472" y="255270"/>
                </a:lnTo>
                <a:lnTo>
                  <a:pt x="706018" y="255270"/>
                </a:lnTo>
                <a:lnTo>
                  <a:pt x="706018" y="411708"/>
                </a:lnTo>
                <a:lnTo>
                  <a:pt x="255270" y="411708"/>
                </a:lnTo>
                <a:lnTo>
                  <a:pt x="255270" y="370471"/>
                </a:lnTo>
                <a:lnTo>
                  <a:pt x="0" y="370471"/>
                </a:lnTo>
              </a:path>
            </a:pathLst>
          </a:custGeom>
          <a:ln w="34036">
            <a:solidFill>
              <a:srgbClr val="662D91"/>
            </a:solidFill>
          </a:ln>
        </p:spPr>
        <p:txBody>
          <a:bodyPr wrap="square" lIns="0" tIns="0" rIns="0" bIns="0" rtlCol="0"/>
          <a:lstStyle/>
          <a:p>
            <a:endParaRPr/>
          </a:p>
        </p:txBody>
      </p:sp>
      <p:sp>
        <p:nvSpPr>
          <p:cNvPr id="319" name="object 319"/>
          <p:cNvSpPr/>
          <p:nvPr/>
        </p:nvSpPr>
        <p:spPr>
          <a:xfrm>
            <a:off x="5186343" y="5980895"/>
            <a:ext cx="26670" cy="0"/>
          </a:xfrm>
          <a:custGeom>
            <a:avLst/>
            <a:gdLst/>
            <a:ahLst/>
            <a:cxnLst/>
            <a:rect l="l" t="t" r="r" b="b"/>
            <a:pathLst>
              <a:path w="26670">
                <a:moveTo>
                  <a:pt x="26200" y="0"/>
                </a:moveTo>
                <a:lnTo>
                  <a:pt x="0" y="0"/>
                </a:lnTo>
              </a:path>
            </a:pathLst>
          </a:custGeom>
          <a:ln w="34036">
            <a:solidFill>
              <a:srgbClr val="662D91"/>
            </a:solidFill>
            <a:prstDash val="sysDot"/>
          </a:ln>
        </p:spPr>
        <p:txBody>
          <a:bodyPr wrap="square" lIns="0" tIns="0" rIns="0" bIns="0" rtlCol="0"/>
          <a:lstStyle/>
          <a:p>
            <a:endParaRPr/>
          </a:p>
        </p:txBody>
      </p:sp>
      <p:sp>
        <p:nvSpPr>
          <p:cNvPr id="320" name="object 320"/>
          <p:cNvSpPr/>
          <p:nvPr/>
        </p:nvSpPr>
        <p:spPr>
          <a:xfrm>
            <a:off x="4927333" y="5980895"/>
            <a:ext cx="255270" cy="255270"/>
          </a:xfrm>
          <a:custGeom>
            <a:avLst/>
            <a:gdLst/>
            <a:ahLst/>
            <a:cxnLst/>
            <a:rect l="l" t="t" r="r" b="b"/>
            <a:pathLst>
              <a:path w="255270" h="255270">
                <a:moveTo>
                  <a:pt x="255270" y="0"/>
                </a:moveTo>
                <a:lnTo>
                  <a:pt x="0" y="0"/>
                </a:lnTo>
                <a:lnTo>
                  <a:pt x="0" y="255270"/>
                </a:lnTo>
              </a:path>
            </a:pathLst>
          </a:custGeom>
          <a:ln w="34036">
            <a:solidFill>
              <a:srgbClr val="662D91"/>
            </a:solidFill>
          </a:ln>
        </p:spPr>
        <p:txBody>
          <a:bodyPr wrap="square" lIns="0" tIns="0" rIns="0" bIns="0" rtlCol="0"/>
          <a:lstStyle/>
          <a:p>
            <a:endParaRPr/>
          </a:p>
        </p:txBody>
      </p:sp>
      <p:sp>
        <p:nvSpPr>
          <p:cNvPr id="321" name="object 321"/>
          <p:cNvSpPr/>
          <p:nvPr/>
        </p:nvSpPr>
        <p:spPr>
          <a:xfrm>
            <a:off x="4927333" y="6254775"/>
            <a:ext cx="0" cy="65405"/>
          </a:xfrm>
          <a:custGeom>
            <a:avLst/>
            <a:gdLst/>
            <a:ahLst/>
            <a:cxnLst/>
            <a:rect l="l" t="t" r="r" b="b"/>
            <a:pathLst>
              <a:path h="65404">
                <a:moveTo>
                  <a:pt x="0" y="0"/>
                </a:moveTo>
                <a:lnTo>
                  <a:pt x="0" y="65138"/>
                </a:lnTo>
              </a:path>
            </a:pathLst>
          </a:custGeom>
          <a:ln w="34036">
            <a:solidFill>
              <a:srgbClr val="662D91"/>
            </a:solidFill>
            <a:prstDash val="sysDot"/>
          </a:ln>
        </p:spPr>
        <p:txBody>
          <a:bodyPr wrap="square" lIns="0" tIns="0" rIns="0" bIns="0" rtlCol="0"/>
          <a:lstStyle/>
          <a:p>
            <a:endParaRPr/>
          </a:p>
        </p:txBody>
      </p:sp>
      <p:sp>
        <p:nvSpPr>
          <p:cNvPr id="322" name="object 322"/>
          <p:cNvSpPr/>
          <p:nvPr/>
        </p:nvSpPr>
        <p:spPr>
          <a:xfrm>
            <a:off x="4927333" y="6329217"/>
            <a:ext cx="0" cy="456565"/>
          </a:xfrm>
          <a:custGeom>
            <a:avLst/>
            <a:gdLst/>
            <a:ahLst/>
            <a:cxnLst/>
            <a:rect l="l" t="t" r="r" b="b"/>
            <a:pathLst>
              <a:path h="456565">
                <a:moveTo>
                  <a:pt x="0" y="0"/>
                </a:moveTo>
                <a:lnTo>
                  <a:pt x="0" y="455968"/>
                </a:lnTo>
              </a:path>
            </a:pathLst>
          </a:custGeom>
          <a:ln w="34036">
            <a:solidFill>
              <a:srgbClr val="662D91"/>
            </a:solidFill>
            <a:prstDash val="lgDashDot"/>
          </a:ln>
        </p:spPr>
        <p:txBody>
          <a:bodyPr wrap="square" lIns="0" tIns="0" rIns="0" bIns="0" rtlCol="0"/>
          <a:lstStyle/>
          <a:p>
            <a:endParaRPr/>
          </a:p>
        </p:txBody>
      </p:sp>
      <p:sp>
        <p:nvSpPr>
          <p:cNvPr id="323" name="object 323"/>
          <p:cNvSpPr/>
          <p:nvPr/>
        </p:nvSpPr>
        <p:spPr>
          <a:xfrm>
            <a:off x="4578680" y="6794482"/>
            <a:ext cx="349250" cy="255270"/>
          </a:xfrm>
          <a:custGeom>
            <a:avLst/>
            <a:gdLst/>
            <a:ahLst/>
            <a:cxnLst/>
            <a:rect l="l" t="t" r="r" b="b"/>
            <a:pathLst>
              <a:path w="349250" h="255270">
                <a:moveTo>
                  <a:pt x="348653" y="0"/>
                </a:moveTo>
                <a:lnTo>
                  <a:pt x="348653" y="255270"/>
                </a:lnTo>
                <a:lnTo>
                  <a:pt x="0" y="255270"/>
                </a:lnTo>
                <a:lnTo>
                  <a:pt x="0" y="0"/>
                </a:lnTo>
              </a:path>
            </a:pathLst>
          </a:custGeom>
          <a:ln w="34036">
            <a:solidFill>
              <a:srgbClr val="662D91"/>
            </a:solidFill>
          </a:ln>
        </p:spPr>
        <p:txBody>
          <a:bodyPr wrap="square" lIns="0" tIns="0" rIns="0" bIns="0" rtlCol="0"/>
          <a:lstStyle/>
          <a:p>
            <a:endParaRPr/>
          </a:p>
        </p:txBody>
      </p:sp>
      <p:sp>
        <p:nvSpPr>
          <p:cNvPr id="324" name="object 324"/>
          <p:cNvSpPr/>
          <p:nvPr/>
        </p:nvSpPr>
        <p:spPr>
          <a:xfrm>
            <a:off x="4578684" y="6382198"/>
            <a:ext cx="0" cy="398780"/>
          </a:xfrm>
          <a:custGeom>
            <a:avLst/>
            <a:gdLst/>
            <a:ahLst/>
            <a:cxnLst/>
            <a:rect l="l" t="t" r="r" b="b"/>
            <a:pathLst>
              <a:path h="398779">
                <a:moveTo>
                  <a:pt x="0" y="0"/>
                </a:moveTo>
                <a:lnTo>
                  <a:pt x="0" y="398308"/>
                </a:lnTo>
              </a:path>
            </a:pathLst>
          </a:custGeom>
          <a:ln w="34035">
            <a:solidFill>
              <a:srgbClr val="662D91"/>
            </a:solidFill>
            <a:prstDash val="lgDashDot"/>
          </a:ln>
        </p:spPr>
        <p:txBody>
          <a:bodyPr wrap="square" lIns="0" tIns="0" rIns="0" bIns="0" rtlCol="0"/>
          <a:lstStyle/>
          <a:p>
            <a:endParaRPr/>
          </a:p>
        </p:txBody>
      </p:sp>
      <p:sp>
        <p:nvSpPr>
          <p:cNvPr id="325" name="object 325"/>
          <p:cNvSpPr/>
          <p:nvPr/>
        </p:nvSpPr>
        <p:spPr>
          <a:xfrm>
            <a:off x="4323414" y="6119934"/>
            <a:ext cx="255270" cy="255270"/>
          </a:xfrm>
          <a:custGeom>
            <a:avLst/>
            <a:gdLst/>
            <a:ahLst/>
            <a:cxnLst/>
            <a:rect l="l" t="t" r="r" b="b"/>
            <a:pathLst>
              <a:path w="255270" h="255270">
                <a:moveTo>
                  <a:pt x="255270" y="255270"/>
                </a:moveTo>
                <a:lnTo>
                  <a:pt x="255270" y="0"/>
                </a:lnTo>
                <a:lnTo>
                  <a:pt x="0" y="0"/>
                </a:lnTo>
              </a:path>
            </a:pathLst>
          </a:custGeom>
          <a:ln w="34036">
            <a:solidFill>
              <a:srgbClr val="662D91"/>
            </a:solidFill>
          </a:ln>
        </p:spPr>
        <p:txBody>
          <a:bodyPr wrap="square" lIns="0" tIns="0" rIns="0" bIns="0" rtlCol="0"/>
          <a:lstStyle/>
          <a:p>
            <a:endParaRPr/>
          </a:p>
        </p:txBody>
      </p:sp>
      <p:sp>
        <p:nvSpPr>
          <p:cNvPr id="326" name="object 326"/>
          <p:cNvSpPr/>
          <p:nvPr/>
        </p:nvSpPr>
        <p:spPr>
          <a:xfrm>
            <a:off x="4201537" y="6119934"/>
            <a:ext cx="95250" cy="0"/>
          </a:xfrm>
          <a:custGeom>
            <a:avLst/>
            <a:gdLst/>
            <a:ahLst/>
            <a:cxnLst/>
            <a:rect l="l" t="t" r="r" b="b"/>
            <a:pathLst>
              <a:path w="95250">
                <a:moveTo>
                  <a:pt x="94792" y="0"/>
                </a:moveTo>
                <a:lnTo>
                  <a:pt x="0" y="0"/>
                </a:lnTo>
              </a:path>
            </a:pathLst>
          </a:custGeom>
          <a:ln w="34036">
            <a:solidFill>
              <a:srgbClr val="662D91"/>
            </a:solidFill>
            <a:prstDash val="dash"/>
          </a:ln>
        </p:spPr>
        <p:txBody>
          <a:bodyPr wrap="square" lIns="0" tIns="0" rIns="0" bIns="0" rtlCol="0"/>
          <a:lstStyle/>
          <a:p>
            <a:endParaRPr/>
          </a:p>
        </p:txBody>
      </p:sp>
      <p:sp>
        <p:nvSpPr>
          <p:cNvPr id="327" name="object 327"/>
          <p:cNvSpPr/>
          <p:nvPr/>
        </p:nvSpPr>
        <p:spPr>
          <a:xfrm>
            <a:off x="3524459" y="6119934"/>
            <a:ext cx="663575" cy="0"/>
          </a:xfrm>
          <a:custGeom>
            <a:avLst/>
            <a:gdLst/>
            <a:ahLst/>
            <a:cxnLst/>
            <a:rect l="l" t="t" r="r" b="b"/>
            <a:pathLst>
              <a:path w="663575">
                <a:moveTo>
                  <a:pt x="663536" y="0"/>
                </a:moveTo>
                <a:lnTo>
                  <a:pt x="0" y="0"/>
                </a:lnTo>
              </a:path>
            </a:pathLst>
          </a:custGeom>
          <a:ln w="34036">
            <a:solidFill>
              <a:srgbClr val="662D91"/>
            </a:solidFill>
            <a:prstDash val="lgDashDot"/>
          </a:ln>
        </p:spPr>
        <p:txBody>
          <a:bodyPr wrap="square" lIns="0" tIns="0" rIns="0" bIns="0" rtlCol="0"/>
          <a:lstStyle/>
          <a:p>
            <a:endParaRPr/>
          </a:p>
        </p:txBody>
      </p:sp>
      <p:sp>
        <p:nvSpPr>
          <p:cNvPr id="328" name="object 328"/>
          <p:cNvSpPr/>
          <p:nvPr/>
        </p:nvSpPr>
        <p:spPr>
          <a:xfrm>
            <a:off x="3255648" y="6119934"/>
            <a:ext cx="255270" cy="64135"/>
          </a:xfrm>
          <a:custGeom>
            <a:avLst/>
            <a:gdLst/>
            <a:ahLst/>
            <a:cxnLst/>
            <a:rect l="l" t="t" r="r" b="b"/>
            <a:pathLst>
              <a:path w="255270" h="64135">
                <a:moveTo>
                  <a:pt x="255270" y="0"/>
                </a:moveTo>
                <a:lnTo>
                  <a:pt x="0" y="0"/>
                </a:lnTo>
                <a:lnTo>
                  <a:pt x="0" y="63728"/>
                </a:lnTo>
              </a:path>
            </a:pathLst>
          </a:custGeom>
          <a:ln w="34036">
            <a:solidFill>
              <a:srgbClr val="662D91"/>
            </a:solidFill>
          </a:ln>
        </p:spPr>
        <p:txBody>
          <a:bodyPr wrap="square" lIns="0" tIns="0" rIns="0" bIns="0" rtlCol="0"/>
          <a:lstStyle/>
          <a:p>
            <a:endParaRPr/>
          </a:p>
        </p:txBody>
      </p:sp>
      <p:sp>
        <p:nvSpPr>
          <p:cNvPr id="329" name="object 329"/>
          <p:cNvSpPr/>
          <p:nvPr/>
        </p:nvSpPr>
        <p:spPr>
          <a:xfrm>
            <a:off x="3000378" y="6171272"/>
            <a:ext cx="255270" cy="0"/>
          </a:xfrm>
          <a:custGeom>
            <a:avLst/>
            <a:gdLst/>
            <a:ahLst/>
            <a:cxnLst/>
            <a:rect l="l" t="t" r="r" b="b"/>
            <a:pathLst>
              <a:path w="255270">
                <a:moveTo>
                  <a:pt x="255269" y="0"/>
                </a:moveTo>
                <a:lnTo>
                  <a:pt x="0" y="0"/>
                </a:lnTo>
              </a:path>
            </a:pathLst>
          </a:custGeom>
          <a:ln w="34036">
            <a:solidFill>
              <a:srgbClr val="662D91"/>
            </a:solidFill>
          </a:ln>
        </p:spPr>
        <p:txBody>
          <a:bodyPr wrap="square" lIns="0" tIns="0" rIns="0" bIns="0" rtlCol="0"/>
          <a:lstStyle/>
          <a:p>
            <a:endParaRPr/>
          </a:p>
        </p:txBody>
      </p:sp>
      <p:sp>
        <p:nvSpPr>
          <p:cNvPr id="330" name="object 330"/>
          <p:cNvSpPr/>
          <p:nvPr/>
        </p:nvSpPr>
        <p:spPr>
          <a:xfrm>
            <a:off x="2997456" y="6171272"/>
            <a:ext cx="2540" cy="0"/>
          </a:xfrm>
          <a:custGeom>
            <a:avLst/>
            <a:gdLst/>
            <a:ahLst/>
            <a:cxnLst/>
            <a:rect l="l" t="t" r="r" b="b"/>
            <a:pathLst>
              <a:path w="2539">
                <a:moveTo>
                  <a:pt x="2273" y="0"/>
                </a:moveTo>
                <a:lnTo>
                  <a:pt x="0" y="0"/>
                </a:lnTo>
              </a:path>
            </a:pathLst>
          </a:custGeom>
          <a:ln w="34036">
            <a:solidFill>
              <a:srgbClr val="662D91"/>
            </a:solidFill>
            <a:prstDash val="sysDot"/>
          </a:ln>
        </p:spPr>
        <p:txBody>
          <a:bodyPr wrap="square" lIns="0" tIns="0" rIns="0" bIns="0" rtlCol="0"/>
          <a:lstStyle/>
          <a:p>
            <a:endParaRPr/>
          </a:p>
        </p:txBody>
      </p:sp>
      <p:sp>
        <p:nvSpPr>
          <p:cNvPr id="331" name="object 331"/>
          <p:cNvSpPr/>
          <p:nvPr/>
        </p:nvSpPr>
        <p:spPr>
          <a:xfrm>
            <a:off x="2625202" y="6171272"/>
            <a:ext cx="372110" cy="234315"/>
          </a:xfrm>
          <a:custGeom>
            <a:avLst/>
            <a:gdLst/>
            <a:ahLst/>
            <a:cxnLst/>
            <a:rect l="l" t="t" r="r" b="b"/>
            <a:pathLst>
              <a:path w="372110" h="234314">
                <a:moveTo>
                  <a:pt x="371932" y="0"/>
                </a:moveTo>
                <a:lnTo>
                  <a:pt x="116662" y="0"/>
                </a:lnTo>
                <a:lnTo>
                  <a:pt x="116662" y="234086"/>
                </a:lnTo>
                <a:lnTo>
                  <a:pt x="0" y="7023"/>
                </a:lnTo>
              </a:path>
            </a:pathLst>
          </a:custGeom>
          <a:ln w="34036">
            <a:solidFill>
              <a:srgbClr val="662D91"/>
            </a:solidFill>
          </a:ln>
        </p:spPr>
        <p:txBody>
          <a:bodyPr wrap="square" lIns="0" tIns="0" rIns="0" bIns="0" rtlCol="0"/>
          <a:lstStyle/>
          <a:p>
            <a:endParaRPr/>
          </a:p>
        </p:txBody>
      </p:sp>
      <p:sp>
        <p:nvSpPr>
          <p:cNvPr id="332" name="object 332"/>
          <p:cNvSpPr/>
          <p:nvPr/>
        </p:nvSpPr>
        <p:spPr>
          <a:xfrm>
            <a:off x="2568468" y="6067855"/>
            <a:ext cx="44450" cy="86360"/>
          </a:xfrm>
          <a:custGeom>
            <a:avLst/>
            <a:gdLst/>
            <a:ahLst/>
            <a:cxnLst/>
            <a:rect l="l" t="t" r="r" b="b"/>
            <a:pathLst>
              <a:path w="44450" h="86360">
                <a:moveTo>
                  <a:pt x="44132" y="85902"/>
                </a:moveTo>
                <a:lnTo>
                  <a:pt x="0" y="0"/>
                </a:lnTo>
              </a:path>
            </a:pathLst>
          </a:custGeom>
          <a:ln w="34036">
            <a:solidFill>
              <a:srgbClr val="662D91"/>
            </a:solidFill>
            <a:prstDash val="dash"/>
          </a:ln>
        </p:spPr>
        <p:txBody>
          <a:bodyPr wrap="square" lIns="0" tIns="0" rIns="0" bIns="0" rtlCol="0"/>
          <a:lstStyle/>
          <a:p>
            <a:endParaRPr/>
          </a:p>
        </p:txBody>
      </p:sp>
      <p:sp>
        <p:nvSpPr>
          <p:cNvPr id="333" name="object 333"/>
          <p:cNvSpPr/>
          <p:nvPr/>
        </p:nvSpPr>
        <p:spPr>
          <a:xfrm>
            <a:off x="1515365" y="2844208"/>
            <a:ext cx="1047115" cy="3211830"/>
          </a:xfrm>
          <a:custGeom>
            <a:avLst/>
            <a:gdLst/>
            <a:ahLst/>
            <a:cxnLst/>
            <a:rect l="l" t="t" r="r" b="b"/>
            <a:pathLst>
              <a:path w="1047114" h="3211829">
                <a:moveTo>
                  <a:pt x="1046828" y="3211360"/>
                </a:moveTo>
                <a:lnTo>
                  <a:pt x="883748" y="2889910"/>
                </a:lnTo>
                <a:lnTo>
                  <a:pt x="742981" y="2604135"/>
                </a:lnTo>
                <a:lnTo>
                  <a:pt x="716197" y="2551409"/>
                </a:lnTo>
                <a:lnTo>
                  <a:pt x="690463" y="2500546"/>
                </a:lnTo>
                <a:lnTo>
                  <a:pt x="665809" y="2451627"/>
                </a:lnTo>
                <a:lnTo>
                  <a:pt x="642263" y="2404733"/>
                </a:lnTo>
                <a:lnTo>
                  <a:pt x="619854" y="2359944"/>
                </a:lnTo>
                <a:lnTo>
                  <a:pt x="598614" y="2317341"/>
                </a:lnTo>
                <a:lnTo>
                  <a:pt x="578570" y="2277006"/>
                </a:lnTo>
                <a:lnTo>
                  <a:pt x="559752" y="2239020"/>
                </a:lnTo>
                <a:lnTo>
                  <a:pt x="542190" y="2203463"/>
                </a:lnTo>
                <a:lnTo>
                  <a:pt x="483885" y="2084661"/>
                </a:lnTo>
                <a:lnTo>
                  <a:pt x="444395" y="2003435"/>
                </a:lnTo>
                <a:lnTo>
                  <a:pt x="407355" y="1926558"/>
                </a:lnTo>
                <a:lnTo>
                  <a:pt x="372681" y="1853850"/>
                </a:lnTo>
                <a:lnTo>
                  <a:pt x="340286" y="1785130"/>
                </a:lnTo>
                <a:lnTo>
                  <a:pt x="310085" y="1720216"/>
                </a:lnTo>
                <a:lnTo>
                  <a:pt x="281991" y="1658928"/>
                </a:lnTo>
                <a:lnTo>
                  <a:pt x="255920" y="1601084"/>
                </a:lnTo>
                <a:lnTo>
                  <a:pt x="231785" y="1546504"/>
                </a:lnTo>
                <a:lnTo>
                  <a:pt x="209500" y="1495007"/>
                </a:lnTo>
                <a:lnTo>
                  <a:pt x="188981" y="1446411"/>
                </a:lnTo>
                <a:lnTo>
                  <a:pt x="170141" y="1400537"/>
                </a:lnTo>
                <a:lnTo>
                  <a:pt x="152894" y="1357203"/>
                </a:lnTo>
                <a:lnTo>
                  <a:pt x="137154" y="1316228"/>
                </a:lnTo>
                <a:lnTo>
                  <a:pt x="122837" y="1277430"/>
                </a:lnTo>
                <a:lnTo>
                  <a:pt x="109856" y="1240630"/>
                </a:lnTo>
                <a:lnTo>
                  <a:pt x="87559" y="1172298"/>
                </a:lnTo>
                <a:lnTo>
                  <a:pt x="69578" y="1109784"/>
                </a:lnTo>
                <a:lnTo>
                  <a:pt x="55227" y="1051639"/>
                </a:lnTo>
                <a:lnTo>
                  <a:pt x="43819" y="996418"/>
                </a:lnTo>
                <a:lnTo>
                  <a:pt x="34669" y="942671"/>
                </a:lnTo>
                <a:lnTo>
                  <a:pt x="22767" y="853173"/>
                </a:lnTo>
                <a:lnTo>
                  <a:pt x="16625" y="792942"/>
                </a:lnTo>
                <a:lnTo>
                  <a:pt x="12041" y="736226"/>
                </a:lnTo>
                <a:lnTo>
                  <a:pt x="8758" y="684046"/>
                </a:lnTo>
                <a:lnTo>
                  <a:pt x="6517" y="637422"/>
                </a:lnTo>
                <a:lnTo>
                  <a:pt x="5062" y="597373"/>
                </a:lnTo>
                <a:lnTo>
                  <a:pt x="2620" y="503908"/>
                </a:lnTo>
                <a:lnTo>
                  <a:pt x="1395" y="444901"/>
                </a:lnTo>
                <a:lnTo>
                  <a:pt x="513" y="387874"/>
                </a:lnTo>
                <a:lnTo>
                  <a:pt x="29" y="332802"/>
                </a:lnTo>
                <a:lnTo>
                  <a:pt x="0" y="279662"/>
                </a:lnTo>
                <a:lnTo>
                  <a:pt x="479" y="228429"/>
                </a:lnTo>
                <a:lnTo>
                  <a:pt x="1523" y="179078"/>
                </a:lnTo>
                <a:lnTo>
                  <a:pt x="3187" y="131584"/>
                </a:lnTo>
                <a:lnTo>
                  <a:pt x="5526" y="85922"/>
                </a:lnTo>
                <a:lnTo>
                  <a:pt x="8596" y="42069"/>
                </a:lnTo>
                <a:lnTo>
                  <a:pt x="12451" y="0"/>
                </a:lnTo>
              </a:path>
            </a:pathLst>
          </a:custGeom>
          <a:ln w="34036">
            <a:solidFill>
              <a:srgbClr val="662D91"/>
            </a:solidFill>
            <a:prstDash val="lgDashDot"/>
          </a:ln>
        </p:spPr>
        <p:txBody>
          <a:bodyPr wrap="square" lIns="0" tIns="0" rIns="0" bIns="0" rtlCol="0"/>
          <a:lstStyle/>
          <a:p>
            <a:endParaRPr/>
          </a:p>
        </p:txBody>
      </p:sp>
      <p:sp>
        <p:nvSpPr>
          <p:cNvPr id="334" name="object 334"/>
          <p:cNvSpPr/>
          <p:nvPr/>
        </p:nvSpPr>
        <p:spPr>
          <a:xfrm>
            <a:off x="1529297" y="2578853"/>
            <a:ext cx="42545" cy="252095"/>
          </a:xfrm>
          <a:custGeom>
            <a:avLst/>
            <a:gdLst/>
            <a:ahLst/>
            <a:cxnLst/>
            <a:rect l="l" t="t" r="r" b="b"/>
            <a:pathLst>
              <a:path w="42544" h="252094">
                <a:moveTo>
                  <a:pt x="0" y="251663"/>
                </a:moveTo>
                <a:lnTo>
                  <a:pt x="1859" y="235798"/>
                </a:lnTo>
                <a:lnTo>
                  <a:pt x="3857" y="220208"/>
                </a:lnTo>
                <a:lnTo>
                  <a:pt x="5993" y="204889"/>
                </a:lnTo>
                <a:lnTo>
                  <a:pt x="8267" y="189839"/>
                </a:lnTo>
                <a:lnTo>
                  <a:pt x="42379" y="0"/>
                </a:lnTo>
              </a:path>
            </a:pathLst>
          </a:custGeom>
          <a:ln w="34036">
            <a:solidFill>
              <a:srgbClr val="662D91"/>
            </a:solidFill>
          </a:ln>
        </p:spPr>
        <p:txBody>
          <a:bodyPr wrap="square" lIns="0" tIns="0" rIns="0" bIns="0" rtlCol="0"/>
          <a:lstStyle/>
          <a:p>
            <a:endParaRPr/>
          </a:p>
        </p:txBody>
      </p:sp>
      <p:sp>
        <p:nvSpPr>
          <p:cNvPr id="335" name="object 335"/>
          <p:cNvSpPr/>
          <p:nvPr/>
        </p:nvSpPr>
        <p:spPr>
          <a:xfrm>
            <a:off x="2849441" y="2636709"/>
            <a:ext cx="1905" cy="212725"/>
          </a:xfrm>
          <a:custGeom>
            <a:avLst/>
            <a:gdLst/>
            <a:ahLst/>
            <a:cxnLst/>
            <a:rect l="l" t="t" r="r" b="b"/>
            <a:pathLst>
              <a:path w="1905" h="212725">
                <a:moveTo>
                  <a:pt x="1574" y="0"/>
                </a:moveTo>
                <a:lnTo>
                  <a:pt x="0" y="212712"/>
                </a:lnTo>
              </a:path>
            </a:pathLst>
          </a:custGeom>
          <a:ln w="17018">
            <a:solidFill>
              <a:srgbClr val="EF3B3A"/>
            </a:solidFill>
          </a:ln>
        </p:spPr>
        <p:txBody>
          <a:bodyPr wrap="square" lIns="0" tIns="0" rIns="0" bIns="0" rtlCol="0"/>
          <a:lstStyle/>
          <a:p>
            <a:endParaRPr/>
          </a:p>
        </p:txBody>
      </p:sp>
      <p:sp>
        <p:nvSpPr>
          <p:cNvPr id="336" name="object 336"/>
          <p:cNvSpPr/>
          <p:nvPr/>
        </p:nvSpPr>
        <p:spPr>
          <a:xfrm>
            <a:off x="2848052" y="2891129"/>
            <a:ext cx="1270" cy="146050"/>
          </a:xfrm>
          <a:custGeom>
            <a:avLst/>
            <a:gdLst/>
            <a:ahLst/>
            <a:cxnLst/>
            <a:rect l="l" t="t" r="r" b="b"/>
            <a:pathLst>
              <a:path w="1269" h="146050">
                <a:moveTo>
                  <a:pt x="539" y="-8508"/>
                </a:moveTo>
                <a:lnTo>
                  <a:pt x="539" y="154457"/>
                </a:lnTo>
              </a:path>
            </a:pathLst>
          </a:custGeom>
          <a:ln w="18097">
            <a:solidFill>
              <a:srgbClr val="EF3B3A"/>
            </a:solidFill>
            <a:prstDash val="dash"/>
          </a:ln>
        </p:spPr>
        <p:txBody>
          <a:bodyPr wrap="square" lIns="0" tIns="0" rIns="0" bIns="0" rtlCol="0"/>
          <a:lstStyle/>
          <a:p>
            <a:endParaRPr/>
          </a:p>
        </p:txBody>
      </p:sp>
      <p:sp>
        <p:nvSpPr>
          <p:cNvPr id="337" name="object 337"/>
          <p:cNvSpPr/>
          <p:nvPr/>
        </p:nvSpPr>
        <p:spPr>
          <a:xfrm>
            <a:off x="2843424" y="3057931"/>
            <a:ext cx="5080" cy="605155"/>
          </a:xfrm>
          <a:custGeom>
            <a:avLst/>
            <a:gdLst/>
            <a:ahLst/>
            <a:cxnLst/>
            <a:rect l="l" t="t" r="r" b="b"/>
            <a:pathLst>
              <a:path w="5080" h="605154">
                <a:moveTo>
                  <a:pt x="4470" y="0"/>
                </a:moveTo>
                <a:lnTo>
                  <a:pt x="0" y="604659"/>
                </a:lnTo>
              </a:path>
            </a:pathLst>
          </a:custGeom>
          <a:ln w="17018">
            <a:solidFill>
              <a:srgbClr val="EF3B3A"/>
            </a:solidFill>
            <a:prstDash val="lgDashDot"/>
          </a:ln>
        </p:spPr>
        <p:txBody>
          <a:bodyPr wrap="square" lIns="0" tIns="0" rIns="0" bIns="0" rtlCol="0"/>
          <a:lstStyle/>
          <a:p>
            <a:endParaRPr/>
          </a:p>
        </p:txBody>
      </p:sp>
      <p:sp>
        <p:nvSpPr>
          <p:cNvPr id="338" name="object 338"/>
          <p:cNvSpPr/>
          <p:nvPr/>
        </p:nvSpPr>
        <p:spPr>
          <a:xfrm>
            <a:off x="2628961" y="3683437"/>
            <a:ext cx="214629" cy="212725"/>
          </a:xfrm>
          <a:custGeom>
            <a:avLst/>
            <a:gdLst/>
            <a:ahLst/>
            <a:cxnLst/>
            <a:rect l="l" t="t" r="r" b="b"/>
            <a:pathLst>
              <a:path w="214630" h="212725">
                <a:moveTo>
                  <a:pt x="214299" y="0"/>
                </a:moveTo>
                <a:lnTo>
                  <a:pt x="212724" y="212712"/>
                </a:lnTo>
                <a:lnTo>
                  <a:pt x="0" y="211772"/>
                </a:lnTo>
              </a:path>
            </a:pathLst>
          </a:custGeom>
          <a:ln w="17018">
            <a:solidFill>
              <a:srgbClr val="EF3B3A"/>
            </a:solidFill>
          </a:ln>
        </p:spPr>
        <p:txBody>
          <a:bodyPr wrap="square" lIns="0" tIns="0" rIns="0" bIns="0" rtlCol="0"/>
          <a:lstStyle/>
          <a:p>
            <a:endParaRPr/>
          </a:p>
        </p:txBody>
      </p:sp>
      <p:sp>
        <p:nvSpPr>
          <p:cNvPr id="339" name="object 339"/>
          <p:cNvSpPr/>
          <p:nvPr/>
        </p:nvSpPr>
        <p:spPr>
          <a:xfrm>
            <a:off x="2397307" y="3894182"/>
            <a:ext cx="180340" cy="1270"/>
          </a:xfrm>
          <a:custGeom>
            <a:avLst/>
            <a:gdLst/>
            <a:ahLst/>
            <a:cxnLst/>
            <a:rect l="l" t="t" r="r" b="b"/>
            <a:pathLst>
              <a:path w="180339" h="1270">
                <a:moveTo>
                  <a:pt x="180174" y="800"/>
                </a:moveTo>
                <a:lnTo>
                  <a:pt x="0" y="0"/>
                </a:lnTo>
              </a:path>
            </a:pathLst>
          </a:custGeom>
          <a:ln w="17018">
            <a:solidFill>
              <a:srgbClr val="EF3B3A"/>
            </a:solidFill>
            <a:prstDash val="dash"/>
          </a:ln>
        </p:spPr>
        <p:txBody>
          <a:bodyPr wrap="square" lIns="0" tIns="0" rIns="0" bIns="0" rtlCol="0"/>
          <a:lstStyle/>
          <a:p>
            <a:endParaRPr/>
          </a:p>
        </p:txBody>
      </p:sp>
      <p:sp>
        <p:nvSpPr>
          <p:cNvPr id="340" name="object 340"/>
          <p:cNvSpPr/>
          <p:nvPr/>
        </p:nvSpPr>
        <p:spPr>
          <a:xfrm>
            <a:off x="1625111" y="3890751"/>
            <a:ext cx="746760" cy="3810"/>
          </a:xfrm>
          <a:custGeom>
            <a:avLst/>
            <a:gdLst/>
            <a:ahLst/>
            <a:cxnLst/>
            <a:rect l="l" t="t" r="r" b="b"/>
            <a:pathLst>
              <a:path w="746760" h="3810">
                <a:moveTo>
                  <a:pt x="746455" y="3314"/>
                </a:moveTo>
                <a:lnTo>
                  <a:pt x="0" y="0"/>
                </a:lnTo>
              </a:path>
            </a:pathLst>
          </a:custGeom>
          <a:ln w="17018">
            <a:solidFill>
              <a:srgbClr val="EF3B3A"/>
            </a:solidFill>
            <a:prstDash val="lgDash"/>
          </a:ln>
        </p:spPr>
        <p:txBody>
          <a:bodyPr wrap="square" lIns="0" tIns="0" rIns="0" bIns="0" rtlCol="0"/>
          <a:lstStyle/>
          <a:p>
            <a:endParaRPr/>
          </a:p>
        </p:txBody>
      </p:sp>
      <p:sp>
        <p:nvSpPr>
          <p:cNvPr id="341" name="object 341"/>
          <p:cNvSpPr/>
          <p:nvPr/>
        </p:nvSpPr>
        <p:spPr>
          <a:xfrm>
            <a:off x="1386650" y="3676968"/>
            <a:ext cx="212725" cy="213995"/>
          </a:xfrm>
          <a:custGeom>
            <a:avLst/>
            <a:gdLst/>
            <a:ahLst/>
            <a:cxnLst/>
            <a:rect l="l" t="t" r="r" b="b"/>
            <a:pathLst>
              <a:path w="212725" h="213995">
                <a:moveTo>
                  <a:pt x="212725" y="213664"/>
                </a:moveTo>
                <a:lnTo>
                  <a:pt x="0" y="212725"/>
                </a:lnTo>
                <a:lnTo>
                  <a:pt x="1384" y="0"/>
                </a:lnTo>
              </a:path>
            </a:pathLst>
          </a:custGeom>
          <a:ln w="17018">
            <a:solidFill>
              <a:srgbClr val="EF3B3A"/>
            </a:solidFill>
          </a:ln>
        </p:spPr>
        <p:txBody>
          <a:bodyPr wrap="square" lIns="0" tIns="0" rIns="0" bIns="0" rtlCol="0"/>
          <a:lstStyle/>
          <a:p>
            <a:endParaRPr/>
          </a:p>
        </p:txBody>
      </p:sp>
      <p:sp>
        <p:nvSpPr>
          <p:cNvPr id="342" name="object 342"/>
          <p:cNvSpPr/>
          <p:nvPr/>
        </p:nvSpPr>
        <p:spPr>
          <a:xfrm>
            <a:off x="1388318" y="3478036"/>
            <a:ext cx="1270" cy="154940"/>
          </a:xfrm>
          <a:custGeom>
            <a:avLst/>
            <a:gdLst/>
            <a:ahLst/>
            <a:cxnLst/>
            <a:rect l="l" t="t" r="r" b="b"/>
            <a:pathLst>
              <a:path w="1269" h="154939">
                <a:moveTo>
                  <a:pt x="501" y="-8508"/>
                </a:moveTo>
                <a:lnTo>
                  <a:pt x="501" y="163233"/>
                </a:lnTo>
              </a:path>
            </a:pathLst>
          </a:custGeom>
          <a:ln w="18021">
            <a:solidFill>
              <a:srgbClr val="EF3B3A"/>
            </a:solidFill>
            <a:prstDash val="dash"/>
          </a:ln>
        </p:spPr>
        <p:txBody>
          <a:bodyPr wrap="square" lIns="0" tIns="0" rIns="0" bIns="0" rtlCol="0"/>
          <a:lstStyle/>
          <a:p>
            <a:endParaRPr/>
          </a:p>
        </p:txBody>
      </p:sp>
      <p:sp>
        <p:nvSpPr>
          <p:cNvPr id="343" name="object 343"/>
          <p:cNvSpPr/>
          <p:nvPr/>
        </p:nvSpPr>
        <p:spPr>
          <a:xfrm>
            <a:off x="1389463" y="2814923"/>
            <a:ext cx="4445" cy="641350"/>
          </a:xfrm>
          <a:custGeom>
            <a:avLst/>
            <a:gdLst/>
            <a:ahLst/>
            <a:cxnLst/>
            <a:rect l="l" t="t" r="r" b="b"/>
            <a:pathLst>
              <a:path w="4444" h="641350">
                <a:moveTo>
                  <a:pt x="0" y="641007"/>
                </a:moveTo>
                <a:lnTo>
                  <a:pt x="4152" y="0"/>
                </a:lnTo>
              </a:path>
            </a:pathLst>
          </a:custGeom>
          <a:ln w="17018">
            <a:solidFill>
              <a:srgbClr val="EF3B3A"/>
            </a:solidFill>
            <a:prstDash val="lgDashDot"/>
          </a:ln>
        </p:spPr>
        <p:txBody>
          <a:bodyPr wrap="square" lIns="0" tIns="0" rIns="0" bIns="0" rtlCol="0"/>
          <a:lstStyle/>
          <a:p>
            <a:endParaRPr/>
          </a:p>
        </p:txBody>
      </p:sp>
      <p:sp>
        <p:nvSpPr>
          <p:cNvPr id="344" name="object 344"/>
          <p:cNvSpPr/>
          <p:nvPr/>
        </p:nvSpPr>
        <p:spPr>
          <a:xfrm>
            <a:off x="1393762" y="2580093"/>
            <a:ext cx="1905" cy="212725"/>
          </a:xfrm>
          <a:custGeom>
            <a:avLst/>
            <a:gdLst/>
            <a:ahLst/>
            <a:cxnLst/>
            <a:rect l="l" t="t" r="r" b="b"/>
            <a:pathLst>
              <a:path w="1905" h="212725">
                <a:moveTo>
                  <a:pt x="0" y="212725"/>
                </a:moveTo>
                <a:lnTo>
                  <a:pt x="1384" y="0"/>
                </a:lnTo>
              </a:path>
            </a:pathLst>
          </a:custGeom>
          <a:ln w="17018">
            <a:solidFill>
              <a:srgbClr val="EF3B3A"/>
            </a:solidFill>
          </a:ln>
        </p:spPr>
        <p:txBody>
          <a:bodyPr wrap="square" lIns="0" tIns="0" rIns="0" bIns="0" rtlCol="0"/>
          <a:lstStyle/>
          <a:p>
            <a:endParaRPr/>
          </a:p>
        </p:txBody>
      </p:sp>
      <p:sp>
        <p:nvSpPr>
          <p:cNvPr id="345" name="object 345"/>
          <p:cNvSpPr/>
          <p:nvPr/>
        </p:nvSpPr>
        <p:spPr>
          <a:xfrm>
            <a:off x="3232226" y="2603445"/>
            <a:ext cx="1363980" cy="1299210"/>
          </a:xfrm>
          <a:custGeom>
            <a:avLst/>
            <a:gdLst/>
            <a:ahLst/>
            <a:cxnLst/>
            <a:rect l="l" t="t" r="r" b="b"/>
            <a:pathLst>
              <a:path w="1363979" h="1299210">
                <a:moveTo>
                  <a:pt x="7594" y="0"/>
                </a:moveTo>
                <a:lnTo>
                  <a:pt x="1363713" y="4013"/>
                </a:lnTo>
                <a:lnTo>
                  <a:pt x="1356537" y="1298638"/>
                </a:lnTo>
                <a:lnTo>
                  <a:pt x="0" y="1298638"/>
                </a:lnTo>
                <a:lnTo>
                  <a:pt x="7594" y="0"/>
                </a:lnTo>
                <a:close/>
              </a:path>
            </a:pathLst>
          </a:custGeom>
          <a:ln w="17018">
            <a:solidFill>
              <a:srgbClr val="EF3B3A"/>
            </a:solidFill>
            <a:prstDash val="lgDashDot"/>
          </a:ln>
        </p:spPr>
        <p:txBody>
          <a:bodyPr wrap="square" lIns="0" tIns="0" rIns="0" bIns="0" rtlCol="0"/>
          <a:lstStyle/>
          <a:p>
            <a:endParaRPr/>
          </a:p>
        </p:txBody>
      </p:sp>
      <p:sp>
        <p:nvSpPr>
          <p:cNvPr id="346" name="object 346"/>
          <p:cNvSpPr/>
          <p:nvPr/>
        </p:nvSpPr>
        <p:spPr>
          <a:xfrm>
            <a:off x="4999694" y="2615972"/>
            <a:ext cx="213995" cy="212725"/>
          </a:xfrm>
          <a:custGeom>
            <a:avLst/>
            <a:gdLst/>
            <a:ahLst/>
            <a:cxnLst/>
            <a:rect l="l" t="t" r="r" b="b"/>
            <a:pathLst>
              <a:path w="213995" h="212725">
                <a:moveTo>
                  <a:pt x="213842" y="1308"/>
                </a:moveTo>
                <a:lnTo>
                  <a:pt x="1117" y="0"/>
                </a:lnTo>
                <a:lnTo>
                  <a:pt x="0" y="212724"/>
                </a:lnTo>
              </a:path>
            </a:pathLst>
          </a:custGeom>
          <a:ln w="17018">
            <a:solidFill>
              <a:srgbClr val="EF3B3A"/>
            </a:solidFill>
          </a:ln>
        </p:spPr>
        <p:txBody>
          <a:bodyPr wrap="square" lIns="0" tIns="0" rIns="0" bIns="0" rtlCol="0"/>
          <a:lstStyle/>
          <a:p>
            <a:endParaRPr/>
          </a:p>
        </p:txBody>
      </p:sp>
      <p:sp>
        <p:nvSpPr>
          <p:cNvPr id="347" name="object 347"/>
          <p:cNvSpPr/>
          <p:nvPr/>
        </p:nvSpPr>
        <p:spPr>
          <a:xfrm>
            <a:off x="4998648" y="2872460"/>
            <a:ext cx="1270" cy="153670"/>
          </a:xfrm>
          <a:custGeom>
            <a:avLst/>
            <a:gdLst/>
            <a:ahLst/>
            <a:cxnLst/>
            <a:rect l="l" t="t" r="r" b="b"/>
            <a:pathLst>
              <a:path w="1270" h="153669">
                <a:moveTo>
                  <a:pt x="406" y="-8508"/>
                </a:moveTo>
                <a:lnTo>
                  <a:pt x="406" y="161696"/>
                </a:lnTo>
              </a:path>
            </a:pathLst>
          </a:custGeom>
          <a:ln w="17830">
            <a:solidFill>
              <a:srgbClr val="EF3B3A"/>
            </a:solidFill>
            <a:prstDash val="dash"/>
          </a:ln>
        </p:spPr>
        <p:txBody>
          <a:bodyPr wrap="square" lIns="0" tIns="0" rIns="0" bIns="0" rtlCol="0"/>
          <a:lstStyle/>
          <a:p>
            <a:endParaRPr/>
          </a:p>
        </p:txBody>
      </p:sp>
      <p:sp>
        <p:nvSpPr>
          <p:cNvPr id="348" name="object 348"/>
          <p:cNvSpPr/>
          <p:nvPr/>
        </p:nvSpPr>
        <p:spPr>
          <a:xfrm>
            <a:off x="4995185" y="3047531"/>
            <a:ext cx="3810" cy="635000"/>
          </a:xfrm>
          <a:custGeom>
            <a:avLst/>
            <a:gdLst/>
            <a:ahLst/>
            <a:cxnLst/>
            <a:rect l="l" t="t" r="r" b="b"/>
            <a:pathLst>
              <a:path w="3810" h="635000">
                <a:moveTo>
                  <a:pt x="3352" y="0"/>
                </a:moveTo>
                <a:lnTo>
                  <a:pt x="0" y="634631"/>
                </a:lnTo>
              </a:path>
            </a:pathLst>
          </a:custGeom>
          <a:ln w="17018">
            <a:solidFill>
              <a:srgbClr val="EF3B3A"/>
            </a:solidFill>
            <a:prstDash val="lgDashDot"/>
          </a:ln>
        </p:spPr>
        <p:txBody>
          <a:bodyPr wrap="square" lIns="0" tIns="0" rIns="0" bIns="0" rtlCol="0"/>
          <a:lstStyle/>
          <a:p>
            <a:endParaRPr/>
          </a:p>
        </p:txBody>
      </p:sp>
      <p:sp>
        <p:nvSpPr>
          <p:cNvPr id="349" name="object 349"/>
          <p:cNvSpPr/>
          <p:nvPr/>
        </p:nvSpPr>
        <p:spPr>
          <a:xfrm>
            <a:off x="4993954" y="3704050"/>
            <a:ext cx="212725" cy="215265"/>
          </a:xfrm>
          <a:custGeom>
            <a:avLst/>
            <a:gdLst/>
            <a:ahLst/>
            <a:cxnLst/>
            <a:rect l="l" t="t" r="r" b="b"/>
            <a:pathLst>
              <a:path w="212725" h="215264">
                <a:moveTo>
                  <a:pt x="1117" y="0"/>
                </a:moveTo>
                <a:lnTo>
                  <a:pt x="0" y="212725"/>
                </a:lnTo>
                <a:lnTo>
                  <a:pt x="212712" y="214884"/>
                </a:lnTo>
              </a:path>
            </a:pathLst>
          </a:custGeom>
          <a:ln w="17018">
            <a:solidFill>
              <a:srgbClr val="EF3B3A"/>
            </a:solidFill>
          </a:ln>
        </p:spPr>
        <p:txBody>
          <a:bodyPr wrap="square" lIns="0" tIns="0" rIns="0" bIns="0" rtlCol="0"/>
          <a:lstStyle/>
          <a:p>
            <a:endParaRPr/>
          </a:p>
        </p:txBody>
      </p:sp>
      <p:sp>
        <p:nvSpPr>
          <p:cNvPr id="350" name="object 350"/>
          <p:cNvSpPr/>
          <p:nvPr/>
        </p:nvSpPr>
        <p:spPr>
          <a:xfrm>
            <a:off x="5269629" y="3919578"/>
            <a:ext cx="220979" cy="2540"/>
          </a:xfrm>
          <a:custGeom>
            <a:avLst/>
            <a:gdLst/>
            <a:ahLst/>
            <a:cxnLst/>
            <a:rect l="l" t="t" r="r" b="b"/>
            <a:pathLst>
              <a:path w="220979" h="2539">
                <a:moveTo>
                  <a:pt x="0" y="0"/>
                </a:moveTo>
                <a:lnTo>
                  <a:pt x="220383" y="2247"/>
                </a:lnTo>
              </a:path>
            </a:pathLst>
          </a:custGeom>
          <a:ln w="17018">
            <a:solidFill>
              <a:srgbClr val="EF3B3A"/>
            </a:solidFill>
            <a:prstDash val="dash"/>
          </a:ln>
        </p:spPr>
        <p:txBody>
          <a:bodyPr wrap="square" lIns="0" tIns="0" rIns="0" bIns="0" rtlCol="0"/>
          <a:lstStyle/>
          <a:p>
            <a:endParaRPr/>
          </a:p>
        </p:txBody>
      </p:sp>
      <p:sp>
        <p:nvSpPr>
          <p:cNvPr id="351" name="object 351"/>
          <p:cNvSpPr/>
          <p:nvPr/>
        </p:nvSpPr>
        <p:spPr>
          <a:xfrm>
            <a:off x="5521491" y="3922142"/>
            <a:ext cx="425450" cy="240029"/>
          </a:xfrm>
          <a:custGeom>
            <a:avLst/>
            <a:gdLst/>
            <a:ahLst/>
            <a:cxnLst/>
            <a:rect l="l" t="t" r="r" b="b"/>
            <a:pathLst>
              <a:path w="425450" h="240029">
                <a:moveTo>
                  <a:pt x="0" y="0"/>
                </a:moveTo>
                <a:lnTo>
                  <a:pt x="212712" y="2171"/>
                </a:lnTo>
                <a:lnTo>
                  <a:pt x="212712" y="238467"/>
                </a:lnTo>
                <a:lnTo>
                  <a:pt x="425437" y="239979"/>
                </a:lnTo>
              </a:path>
            </a:pathLst>
          </a:custGeom>
          <a:ln w="17018">
            <a:solidFill>
              <a:srgbClr val="EF3B3A"/>
            </a:solidFill>
          </a:ln>
        </p:spPr>
        <p:txBody>
          <a:bodyPr wrap="square" lIns="0" tIns="0" rIns="0" bIns="0" rtlCol="0"/>
          <a:lstStyle/>
          <a:p>
            <a:endParaRPr/>
          </a:p>
        </p:txBody>
      </p:sp>
      <p:sp>
        <p:nvSpPr>
          <p:cNvPr id="352" name="object 352"/>
          <p:cNvSpPr/>
          <p:nvPr/>
        </p:nvSpPr>
        <p:spPr>
          <a:xfrm>
            <a:off x="6001773" y="4162510"/>
            <a:ext cx="192405" cy="1905"/>
          </a:xfrm>
          <a:custGeom>
            <a:avLst/>
            <a:gdLst/>
            <a:ahLst/>
            <a:cxnLst/>
            <a:rect l="l" t="t" r="r" b="b"/>
            <a:pathLst>
              <a:path w="192404" h="1904">
                <a:moveTo>
                  <a:pt x="0" y="0"/>
                </a:moveTo>
                <a:lnTo>
                  <a:pt x="191973" y="1358"/>
                </a:lnTo>
              </a:path>
            </a:pathLst>
          </a:custGeom>
          <a:ln w="17018">
            <a:solidFill>
              <a:srgbClr val="EF3B3A"/>
            </a:solidFill>
            <a:prstDash val="dash"/>
          </a:ln>
        </p:spPr>
        <p:txBody>
          <a:bodyPr wrap="square" lIns="0" tIns="0" rIns="0" bIns="0" rtlCol="0"/>
          <a:lstStyle/>
          <a:p>
            <a:endParaRPr/>
          </a:p>
        </p:txBody>
      </p:sp>
      <p:sp>
        <p:nvSpPr>
          <p:cNvPr id="353" name="object 353"/>
          <p:cNvSpPr/>
          <p:nvPr/>
        </p:nvSpPr>
        <p:spPr>
          <a:xfrm>
            <a:off x="6221167" y="3952848"/>
            <a:ext cx="212725" cy="212725"/>
          </a:xfrm>
          <a:custGeom>
            <a:avLst/>
            <a:gdLst/>
            <a:ahLst/>
            <a:cxnLst/>
            <a:rect l="l" t="t" r="r" b="b"/>
            <a:pathLst>
              <a:path w="212725" h="212725">
                <a:moveTo>
                  <a:pt x="0" y="211213"/>
                </a:moveTo>
                <a:lnTo>
                  <a:pt x="212712" y="212725"/>
                </a:lnTo>
                <a:lnTo>
                  <a:pt x="212128" y="0"/>
                </a:lnTo>
              </a:path>
            </a:pathLst>
          </a:custGeom>
          <a:ln w="17018">
            <a:solidFill>
              <a:srgbClr val="EF3B3A"/>
            </a:solidFill>
          </a:ln>
        </p:spPr>
        <p:txBody>
          <a:bodyPr wrap="square" lIns="0" tIns="0" rIns="0" bIns="0" rtlCol="0"/>
          <a:lstStyle/>
          <a:p>
            <a:endParaRPr/>
          </a:p>
        </p:txBody>
      </p:sp>
      <p:sp>
        <p:nvSpPr>
          <p:cNvPr id="354" name="object 354"/>
          <p:cNvSpPr/>
          <p:nvPr/>
        </p:nvSpPr>
        <p:spPr>
          <a:xfrm>
            <a:off x="6432610" y="3701889"/>
            <a:ext cx="635" cy="195580"/>
          </a:xfrm>
          <a:custGeom>
            <a:avLst/>
            <a:gdLst/>
            <a:ahLst/>
            <a:cxnLst/>
            <a:rect l="l" t="t" r="r" b="b"/>
            <a:pathLst>
              <a:path w="635" h="195579">
                <a:moveTo>
                  <a:pt x="533" y="195186"/>
                </a:moveTo>
                <a:lnTo>
                  <a:pt x="0" y="0"/>
                </a:lnTo>
              </a:path>
            </a:pathLst>
          </a:custGeom>
          <a:ln w="17018">
            <a:solidFill>
              <a:srgbClr val="EF3B3A"/>
            </a:solidFill>
            <a:prstDash val="dash"/>
          </a:ln>
        </p:spPr>
        <p:txBody>
          <a:bodyPr wrap="square" lIns="0" tIns="0" rIns="0" bIns="0" rtlCol="0"/>
          <a:lstStyle/>
          <a:p>
            <a:endParaRPr/>
          </a:p>
        </p:txBody>
      </p:sp>
      <p:sp>
        <p:nvSpPr>
          <p:cNvPr id="355" name="object 355"/>
          <p:cNvSpPr/>
          <p:nvPr/>
        </p:nvSpPr>
        <p:spPr>
          <a:xfrm>
            <a:off x="6430294" y="2865385"/>
            <a:ext cx="2540" cy="808990"/>
          </a:xfrm>
          <a:custGeom>
            <a:avLst/>
            <a:gdLst/>
            <a:ahLst/>
            <a:cxnLst/>
            <a:rect l="l" t="t" r="r" b="b"/>
            <a:pathLst>
              <a:path w="2539" h="808989">
                <a:moveTo>
                  <a:pt x="2235" y="808621"/>
                </a:moveTo>
                <a:lnTo>
                  <a:pt x="0" y="0"/>
                </a:lnTo>
              </a:path>
            </a:pathLst>
          </a:custGeom>
          <a:ln w="17018">
            <a:solidFill>
              <a:srgbClr val="EF3B3A"/>
            </a:solidFill>
            <a:prstDash val="lgDash"/>
          </a:ln>
        </p:spPr>
        <p:txBody>
          <a:bodyPr wrap="square" lIns="0" tIns="0" rIns="0" bIns="0" rtlCol="0"/>
          <a:lstStyle/>
          <a:p>
            <a:endParaRPr/>
          </a:p>
        </p:txBody>
      </p:sp>
      <p:sp>
        <p:nvSpPr>
          <p:cNvPr id="356" name="object 356"/>
          <p:cNvSpPr/>
          <p:nvPr/>
        </p:nvSpPr>
        <p:spPr>
          <a:xfrm>
            <a:off x="6216910" y="2623460"/>
            <a:ext cx="213360" cy="214629"/>
          </a:xfrm>
          <a:custGeom>
            <a:avLst/>
            <a:gdLst/>
            <a:ahLst/>
            <a:cxnLst/>
            <a:rect l="l" t="t" r="r" b="b"/>
            <a:pathLst>
              <a:path w="213360" h="214630">
                <a:moveTo>
                  <a:pt x="213309" y="214033"/>
                </a:moveTo>
                <a:lnTo>
                  <a:pt x="212724" y="1308"/>
                </a:lnTo>
                <a:lnTo>
                  <a:pt x="0" y="0"/>
                </a:lnTo>
              </a:path>
            </a:pathLst>
          </a:custGeom>
          <a:ln w="17018">
            <a:solidFill>
              <a:srgbClr val="EF3B3A"/>
            </a:solidFill>
          </a:ln>
        </p:spPr>
        <p:txBody>
          <a:bodyPr wrap="square" lIns="0" tIns="0" rIns="0" bIns="0" rtlCol="0"/>
          <a:lstStyle/>
          <a:p>
            <a:endParaRPr/>
          </a:p>
        </p:txBody>
      </p:sp>
      <p:sp>
        <p:nvSpPr>
          <p:cNvPr id="357" name="object 357"/>
          <p:cNvSpPr/>
          <p:nvPr/>
        </p:nvSpPr>
        <p:spPr>
          <a:xfrm>
            <a:off x="5991152" y="2622071"/>
            <a:ext cx="175895" cy="1270"/>
          </a:xfrm>
          <a:custGeom>
            <a:avLst/>
            <a:gdLst/>
            <a:ahLst/>
            <a:cxnLst/>
            <a:rect l="l" t="t" r="r" b="b"/>
            <a:pathLst>
              <a:path w="175895" h="1269">
                <a:moveTo>
                  <a:pt x="175590" y="1079"/>
                </a:moveTo>
                <a:lnTo>
                  <a:pt x="0" y="0"/>
                </a:lnTo>
              </a:path>
            </a:pathLst>
          </a:custGeom>
          <a:ln w="17018">
            <a:solidFill>
              <a:srgbClr val="EF3B3A"/>
            </a:solidFill>
            <a:prstDash val="dash"/>
          </a:ln>
        </p:spPr>
        <p:txBody>
          <a:bodyPr wrap="square" lIns="0" tIns="0" rIns="0" bIns="0" rtlCol="0"/>
          <a:lstStyle/>
          <a:p>
            <a:endParaRPr/>
          </a:p>
        </p:txBody>
      </p:sp>
      <p:sp>
        <p:nvSpPr>
          <p:cNvPr id="358" name="object 358"/>
          <p:cNvSpPr/>
          <p:nvPr/>
        </p:nvSpPr>
        <p:spPr>
          <a:xfrm>
            <a:off x="5238611" y="2617445"/>
            <a:ext cx="727710" cy="5080"/>
          </a:xfrm>
          <a:custGeom>
            <a:avLst/>
            <a:gdLst/>
            <a:ahLst/>
            <a:cxnLst/>
            <a:rect l="l" t="t" r="r" b="b"/>
            <a:pathLst>
              <a:path w="727710" h="5080">
                <a:moveTo>
                  <a:pt x="727455" y="4470"/>
                </a:moveTo>
                <a:lnTo>
                  <a:pt x="0" y="0"/>
                </a:lnTo>
              </a:path>
            </a:pathLst>
          </a:custGeom>
          <a:ln w="17018">
            <a:solidFill>
              <a:srgbClr val="EF3B3A"/>
            </a:solidFill>
            <a:prstDash val="lgDashDot"/>
          </a:ln>
        </p:spPr>
        <p:txBody>
          <a:bodyPr wrap="square" lIns="0" tIns="0" rIns="0" bIns="0" rtlCol="0"/>
          <a:lstStyle/>
          <a:p>
            <a:endParaRPr/>
          </a:p>
        </p:txBody>
      </p:sp>
      <p:sp>
        <p:nvSpPr>
          <p:cNvPr id="359" name="object 359"/>
          <p:cNvSpPr/>
          <p:nvPr/>
        </p:nvSpPr>
        <p:spPr>
          <a:xfrm>
            <a:off x="5513504" y="4643525"/>
            <a:ext cx="429895" cy="221615"/>
          </a:xfrm>
          <a:custGeom>
            <a:avLst/>
            <a:gdLst/>
            <a:ahLst/>
            <a:cxnLst/>
            <a:rect l="l" t="t" r="r" b="b"/>
            <a:pathLst>
              <a:path w="429895" h="221614">
                <a:moveTo>
                  <a:pt x="0" y="220548"/>
                </a:moveTo>
                <a:lnTo>
                  <a:pt x="212725" y="221157"/>
                </a:lnTo>
                <a:lnTo>
                  <a:pt x="216992" y="0"/>
                </a:lnTo>
                <a:lnTo>
                  <a:pt x="429704" y="876"/>
                </a:lnTo>
              </a:path>
            </a:pathLst>
          </a:custGeom>
          <a:ln w="17018">
            <a:solidFill>
              <a:srgbClr val="EF3B3A"/>
            </a:solidFill>
          </a:ln>
        </p:spPr>
        <p:txBody>
          <a:bodyPr wrap="square" lIns="0" tIns="0" rIns="0" bIns="0" rtlCol="0"/>
          <a:lstStyle/>
          <a:p>
            <a:endParaRPr/>
          </a:p>
        </p:txBody>
      </p:sp>
      <p:sp>
        <p:nvSpPr>
          <p:cNvPr id="360" name="object 360"/>
          <p:cNvSpPr/>
          <p:nvPr/>
        </p:nvSpPr>
        <p:spPr>
          <a:xfrm>
            <a:off x="5998803" y="4644632"/>
            <a:ext cx="194945" cy="1270"/>
          </a:xfrm>
          <a:custGeom>
            <a:avLst/>
            <a:gdLst/>
            <a:ahLst/>
            <a:cxnLst/>
            <a:rect l="l" t="t" r="r" b="b"/>
            <a:pathLst>
              <a:path w="194945" h="1270">
                <a:moveTo>
                  <a:pt x="0" y="0"/>
                </a:moveTo>
                <a:lnTo>
                  <a:pt x="194564" y="800"/>
                </a:lnTo>
              </a:path>
            </a:pathLst>
          </a:custGeom>
          <a:ln w="17018">
            <a:solidFill>
              <a:srgbClr val="EF3B3A"/>
            </a:solidFill>
            <a:prstDash val="dash"/>
          </a:ln>
        </p:spPr>
        <p:txBody>
          <a:bodyPr wrap="square" lIns="0" tIns="0" rIns="0" bIns="0" rtlCol="0"/>
          <a:lstStyle/>
          <a:p>
            <a:endParaRPr/>
          </a:p>
        </p:txBody>
      </p:sp>
      <p:sp>
        <p:nvSpPr>
          <p:cNvPr id="361" name="object 361"/>
          <p:cNvSpPr/>
          <p:nvPr/>
        </p:nvSpPr>
        <p:spPr>
          <a:xfrm>
            <a:off x="6221163" y="4645547"/>
            <a:ext cx="212725" cy="213995"/>
          </a:xfrm>
          <a:custGeom>
            <a:avLst/>
            <a:gdLst/>
            <a:ahLst/>
            <a:cxnLst/>
            <a:rect l="l" t="t" r="r" b="b"/>
            <a:pathLst>
              <a:path w="212725" h="213995">
                <a:moveTo>
                  <a:pt x="0" y="0"/>
                </a:moveTo>
                <a:lnTo>
                  <a:pt x="212725" y="876"/>
                </a:lnTo>
                <a:lnTo>
                  <a:pt x="212661" y="213601"/>
                </a:lnTo>
              </a:path>
            </a:pathLst>
          </a:custGeom>
          <a:ln w="17018">
            <a:solidFill>
              <a:srgbClr val="EF3B3A"/>
            </a:solidFill>
          </a:ln>
        </p:spPr>
        <p:txBody>
          <a:bodyPr wrap="square" lIns="0" tIns="0" rIns="0" bIns="0" rtlCol="0"/>
          <a:lstStyle/>
          <a:p>
            <a:endParaRPr/>
          </a:p>
        </p:txBody>
      </p:sp>
      <p:sp>
        <p:nvSpPr>
          <p:cNvPr id="362" name="object 362"/>
          <p:cNvSpPr/>
          <p:nvPr/>
        </p:nvSpPr>
        <p:spPr>
          <a:xfrm>
            <a:off x="6433767" y="4898837"/>
            <a:ext cx="635" cy="139065"/>
          </a:xfrm>
          <a:custGeom>
            <a:avLst/>
            <a:gdLst/>
            <a:ahLst/>
            <a:cxnLst/>
            <a:rect l="l" t="t" r="r" b="b"/>
            <a:pathLst>
              <a:path w="635" h="139064">
                <a:moveTo>
                  <a:pt x="38" y="0"/>
                </a:moveTo>
                <a:lnTo>
                  <a:pt x="0" y="138912"/>
                </a:lnTo>
              </a:path>
            </a:pathLst>
          </a:custGeom>
          <a:ln w="17018">
            <a:solidFill>
              <a:srgbClr val="EF3B3A"/>
            </a:solidFill>
            <a:prstDash val="dash"/>
          </a:ln>
        </p:spPr>
        <p:txBody>
          <a:bodyPr wrap="square" lIns="0" tIns="0" rIns="0" bIns="0" rtlCol="0"/>
          <a:lstStyle/>
          <a:p>
            <a:endParaRPr/>
          </a:p>
        </p:txBody>
      </p:sp>
      <p:sp>
        <p:nvSpPr>
          <p:cNvPr id="363" name="object 363"/>
          <p:cNvSpPr/>
          <p:nvPr/>
        </p:nvSpPr>
        <p:spPr>
          <a:xfrm>
            <a:off x="6433563" y="5057600"/>
            <a:ext cx="635" cy="575945"/>
          </a:xfrm>
          <a:custGeom>
            <a:avLst/>
            <a:gdLst/>
            <a:ahLst/>
            <a:cxnLst/>
            <a:rect l="l" t="t" r="r" b="b"/>
            <a:pathLst>
              <a:path w="635" h="575945">
                <a:moveTo>
                  <a:pt x="190" y="0"/>
                </a:moveTo>
                <a:lnTo>
                  <a:pt x="0" y="575525"/>
                </a:lnTo>
              </a:path>
            </a:pathLst>
          </a:custGeom>
          <a:ln w="17018">
            <a:solidFill>
              <a:srgbClr val="EF3B3A"/>
            </a:solidFill>
            <a:prstDash val="lgDashDot"/>
          </a:ln>
        </p:spPr>
        <p:txBody>
          <a:bodyPr wrap="square" lIns="0" tIns="0" rIns="0" bIns="0" rtlCol="0"/>
          <a:lstStyle/>
          <a:p>
            <a:endParaRPr/>
          </a:p>
        </p:txBody>
      </p:sp>
      <p:sp>
        <p:nvSpPr>
          <p:cNvPr id="364" name="object 364"/>
          <p:cNvSpPr/>
          <p:nvPr/>
        </p:nvSpPr>
        <p:spPr>
          <a:xfrm>
            <a:off x="6220769" y="5652966"/>
            <a:ext cx="213360" cy="214629"/>
          </a:xfrm>
          <a:custGeom>
            <a:avLst/>
            <a:gdLst/>
            <a:ahLst/>
            <a:cxnLst/>
            <a:rect l="l" t="t" r="r" b="b"/>
            <a:pathLst>
              <a:path w="213360" h="214629">
                <a:moveTo>
                  <a:pt x="212788" y="0"/>
                </a:moveTo>
                <a:lnTo>
                  <a:pt x="212724" y="212725"/>
                </a:lnTo>
                <a:lnTo>
                  <a:pt x="0" y="214058"/>
                </a:lnTo>
              </a:path>
            </a:pathLst>
          </a:custGeom>
          <a:ln w="17018">
            <a:solidFill>
              <a:srgbClr val="EF3B3A"/>
            </a:solidFill>
          </a:ln>
        </p:spPr>
        <p:txBody>
          <a:bodyPr wrap="square" lIns="0" tIns="0" rIns="0" bIns="0" rtlCol="0"/>
          <a:lstStyle/>
          <a:p>
            <a:endParaRPr/>
          </a:p>
        </p:txBody>
      </p:sp>
      <p:sp>
        <p:nvSpPr>
          <p:cNvPr id="365" name="object 365"/>
          <p:cNvSpPr/>
          <p:nvPr/>
        </p:nvSpPr>
        <p:spPr>
          <a:xfrm>
            <a:off x="6150916" y="5867114"/>
            <a:ext cx="54610" cy="635"/>
          </a:xfrm>
          <a:custGeom>
            <a:avLst/>
            <a:gdLst/>
            <a:ahLst/>
            <a:cxnLst/>
            <a:rect l="l" t="t" r="r" b="b"/>
            <a:pathLst>
              <a:path w="54610" h="635">
                <a:moveTo>
                  <a:pt x="-8509" y="171"/>
                </a:moveTo>
                <a:lnTo>
                  <a:pt x="62839" y="171"/>
                </a:lnTo>
              </a:path>
            </a:pathLst>
          </a:custGeom>
          <a:ln w="17360">
            <a:solidFill>
              <a:srgbClr val="EF3B3A"/>
            </a:solidFill>
            <a:prstDash val="sysDot"/>
          </a:ln>
        </p:spPr>
        <p:txBody>
          <a:bodyPr wrap="square" lIns="0" tIns="0" rIns="0" bIns="0" rtlCol="0"/>
          <a:lstStyle/>
          <a:p>
            <a:endParaRPr/>
          </a:p>
        </p:txBody>
      </p:sp>
      <p:sp>
        <p:nvSpPr>
          <p:cNvPr id="366" name="object 366"/>
          <p:cNvSpPr/>
          <p:nvPr/>
        </p:nvSpPr>
        <p:spPr>
          <a:xfrm>
            <a:off x="5713314" y="5867500"/>
            <a:ext cx="429895" cy="154940"/>
          </a:xfrm>
          <a:custGeom>
            <a:avLst/>
            <a:gdLst/>
            <a:ahLst/>
            <a:cxnLst/>
            <a:rect l="l" t="t" r="r" b="b"/>
            <a:pathLst>
              <a:path w="429895" h="154939">
                <a:moveTo>
                  <a:pt x="429844" y="0"/>
                </a:moveTo>
                <a:lnTo>
                  <a:pt x="217119" y="1333"/>
                </a:lnTo>
                <a:lnTo>
                  <a:pt x="212725" y="154635"/>
                </a:lnTo>
                <a:lnTo>
                  <a:pt x="0" y="153898"/>
                </a:lnTo>
              </a:path>
            </a:pathLst>
          </a:custGeom>
          <a:ln w="17018">
            <a:solidFill>
              <a:srgbClr val="EF3B3A"/>
            </a:solidFill>
          </a:ln>
        </p:spPr>
        <p:txBody>
          <a:bodyPr wrap="square" lIns="0" tIns="0" rIns="0" bIns="0" rtlCol="0"/>
          <a:lstStyle/>
          <a:p>
            <a:endParaRPr/>
          </a:p>
        </p:txBody>
      </p:sp>
      <p:sp>
        <p:nvSpPr>
          <p:cNvPr id="367" name="object 367"/>
          <p:cNvSpPr/>
          <p:nvPr/>
        </p:nvSpPr>
        <p:spPr>
          <a:xfrm>
            <a:off x="5687910" y="6021317"/>
            <a:ext cx="20320" cy="635"/>
          </a:xfrm>
          <a:custGeom>
            <a:avLst/>
            <a:gdLst/>
            <a:ahLst/>
            <a:cxnLst/>
            <a:rect l="l" t="t" r="r" b="b"/>
            <a:pathLst>
              <a:path w="20320" h="635">
                <a:moveTo>
                  <a:pt x="19761" y="63"/>
                </a:moveTo>
                <a:lnTo>
                  <a:pt x="0" y="0"/>
                </a:lnTo>
              </a:path>
            </a:pathLst>
          </a:custGeom>
          <a:ln w="17018">
            <a:solidFill>
              <a:srgbClr val="EF3B3A"/>
            </a:solidFill>
            <a:prstDash val="sysDot"/>
          </a:ln>
        </p:spPr>
        <p:txBody>
          <a:bodyPr wrap="square" lIns="0" tIns="0" rIns="0" bIns="0" rtlCol="0"/>
          <a:lstStyle/>
          <a:p>
            <a:endParaRPr/>
          </a:p>
        </p:txBody>
      </p:sp>
      <p:sp>
        <p:nvSpPr>
          <p:cNvPr id="368" name="object 368"/>
          <p:cNvSpPr/>
          <p:nvPr/>
        </p:nvSpPr>
        <p:spPr>
          <a:xfrm>
            <a:off x="5262565" y="5980840"/>
            <a:ext cx="422909" cy="40640"/>
          </a:xfrm>
          <a:custGeom>
            <a:avLst/>
            <a:gdLst/>
            <a:ahLst/>
            <a:cxnLst/>
            <a:rect l="l" t="t" r="r" b="b"/>
            <a:pathLst>
              <a:path w="422910" h="40639">
                <a:moveTo>
                  <a:pt x="422528" y="40462"/>
                </a:moveTo>
                <a:lnTo>
                  <a:pt x="209803" y="39725"/>
                </a:lnTo>
                <a:lnTo>
                  <a:pt x="212724" y="50"/>
                </a:lnTo>
                <a:lnTo>
                  <a:pt x="0" y="0"/>
                </a:lnTo>
              </a:path>
            </a:pathLst>
          </a:custGeom>
          <a:ln w="17018">
            <a:solidFill>
              <a:srgbClr val="EF3B3A"/>
            </a:solidFill>
          </a:ln>
        </p:spPr>
        <p:txBody>
          <a:bodyPr wrap="square" lIns="0" tIns="0" rIns="0" bIns="0" rtlCol="0"/>
          <a:lstStyle/>
          <a:p>
            <a:endParaRPr/>
          </a:p>
        </p:txBody>
      </p:sp>
      <p:sp>
        <p:nvSpPr>
          <p:cNvPr id="369" name="object 369"/>
          <p:cNvSpPr/>
          <p:nvPr/>
        </p:nvSpPr>
        <p:spPr>
          <a:xfrm>
            <a:off x="5196932" y="5980824"/>
            <a:ext cx="51435" cy="635"/>
          </a:xfrm>
          <a:custGeom>
            <a:avLst/>
            <a:gdLst/>
            <a:ahLst/>
            <a:cxnLst/>
            <a:rect l="l" t="t" r="r" b="b"/>
            <a:pathLst>
              <a:path w="51435" h="635">
                <a:moveTo>
                  <a:pt x="51053" y="12"/>
                </a:moveTo>
                <a:lnTo>
                  <a:pt x="0" y="0"/>
                </a:lnTo>
              </a:path>
            </a:pathLst>
          </a:custGeom>
          <a:ln w="17018">
            <a:solidFill>
              <a:srgbClr val="EF3B3A"/>
            </a:solidFill>
            <a:prstDash val="sysDot"/>
          </a:ln>
        </p:spPr>
        <p:txBody>
          <a:bodyPr wrap="square" lIns="0" tIns="0" rIns="0" bIns="0" rtlCol="0"/>
          <a:lstStyle/>
          <a:p>
            <a:endParaRPr/>
          </a:p>
        </p:txBody>
      </p:sp>
      <p:sp>
        <p:nvSpPr>
          <p:cNvPr id="370" name="object 370"/>
          <p:cNvSpPr/>
          <p:nvPr/>
        </p:nvSpPr>
        <p:spPr>
          <a:xfrm>
            <a:off x="4976917" y="5768046"/>
            <a:ext cx="212725" cy="213360"/>
          </a:xfrm>
          <a:custGeom>
            <a:avLst/>
            <a:gdLst/>
            <a:ahLst/>
            <a:cxnLst/>
            <a:rect l="l" t="t" r="r" b="b"/>
            <a:pathLst>
              <a:path w="212725" h="213360">
                <a:moveTo>
                  <a:pt x="212725" y="212775"/>
                </a:moveTo>
                <a:lnTo>
                  <a:pt x="0" y="212725"/>
                </a:lnTo>
                <a:lnTo>
                  <a:pt x="63" y="0"/>
                </a:lnTo>
              </a:path>
            </a:pathLst>
          </a:custGeom>
          <a:ln w="17018">
            <a:solidFill>
              <a:srgbClr val="EF3B3A"/>
            </a:solidFill>
          </a:ln>
        </p:spPr>
        <p:txBody>
          <a:bodyPr wrap="square" lIns="0" tIns="0" rIns="0" bIns="0" rtlCol="0"/>
          <a:lstStyle/>
          <a:p>
            <a:endParaRPr/>
          </a:p>
        </p:txBody>
      </p:sp>
      <p:sp>
        <p:nvSpPr>
          <p:cNvPr id="371" name="object 371"/>
          <p:cNvSpPr/>
          <p:nvPr/>
        </p:nvSpPr>
        <p:spPr>
          <a:xfrm>
            <a:off x="4976995" y="5612173"/>
            <a:ext cx="635" cy="121285"/>
          </a:xfrm>
          <a:custGeom>
            <a:avLst/>
            <a:gdLst/>
            <a:ahLst/>
            <a:cxnLst/>
            <a:rect l="l" t="t" r="r" b="b"/>
            <a:pathLst>
              <a:path w="635" h="121285">
                <a:moveTo>
                  <a:pt x="0" y="121234"/>
                </a:moveTo>
                <a:lnTo>
                  <a:pt x="38" y="0"/>
                </a:lnTo>
              </a:path>
            </a:pathLst>
          </a:custGeom>
          <a:ln w="17018">
            <a:solidFill>
              <a:srgbClr val="EF3B3A"/>
            </a:solidFill>
            <a:prstDash val="dash"/>
          </a:ln>
        </p:spPr>
        <p:txBody>
          <a:bodyPr wrap="square" lIns="0" tIns="0" rIns="0" bIns="0" rtlCol="0"/>
          <a:lstStyle/>
          <a:p>
            <a:endParaRPr/>
          </a:p>
        </p:txBody>
      </p:sp>
      <p:sp>
        <p:nvSpPr>
          <p:cNvPr id="372" name="object 372"/>
          <p:cNvSpPr/>
          <p:nvPr/>
        </p:nvSpPr>
        <p:spPr>
          <a:xfrm>
            <a:off x="4977040" y="5092607"/>
            <a:ext cx="635" cy="502284"/>
          </a:xfrm>
          <a:custGeom>
            <a:avLst/>
            <a:gdLst/>
            <a:ahLst/>
            <a:cxnLst/>
            <a:rect l="l" t="t" r="r" b="b"/>
            <a:pathLst>
              <a:path w="635" h="502285">
                <a:moveTo>
                  <a:pt x="0" y="502246"/>
                </a:moveTo>
                <a:lnTo>
                  <a:pt x="152" y="0"/>
                </a:lnTo>
              </a:path>
            </a:pathLst>
          </a:custGeom>
          <a:ln w="17018">
            <a:solidFill>
              <a:srgbClr val="EF3B3A"/>
            </a:solidFill>
            <a:prstDash val="lgDashDot"/>
          </a:ln>
        </p:spPr>
        <p:txBody>
          <a:bodyPr wrap="square" lIns="0" tIns="0" rIns="0" bIns="0" rtlCol="0"/>
          <a:lstStyle/>
          <a:p>
            <a:endParaRPr/>
          </a:p>
        </p:txBody>
      </p:sp>
      <p:sp>
        <p:nvSpPr>
          <p:cNvPr id="373" name="object 373"/>
          <p:cNvSpPr/>
          <p:nvPr/>
        </p:nvSpPr>
        <p:spPr>
          <a:xfrm>
            <a:off x="4977199" y="4862555"/>
            <a:ext cx="213360" cy="212725"/>
          </a:xfrm>
          <a:custGeom>
            <a:avLst/>
            <a:gdLst/>
            <a:ahLst/>
            <a:cxnLst/>
            <a:rect l="l" t="t" r="r" b="b"/>
            <a:pathLst>
              <a:path w="213360" h="212725">
                <a:moveTo>
                  <a:pt x="0" y="212725"/>
                </a:moveTo>
                <a:lnTo>
                  <a:pt x="63" y="0"/>
                </a:lnTo>
                <a:lnTo>
                  <a:pt x="212788" y="609"/>
                </a:lnTo>
              </a:path>
            </a:pathLst>
          </a:custGeom>
          <a:ln w="17018">
            <a:solidFill>
              <a:srgbClr val="EF3B3A"/>
            </a:solidFill>
          </a:ln>
        </p:spPr>
        <p:txBody>
          <a:bodyPr wrap="square" lIns="0" tIns="0" rIns="0" bIns="0" rtlCol="0"/>
          <a:lstStyle/>
          <a:p>
            <a:endParaRPr/>
          </a:p>
        </p:txBody>
      </p:sp>
      <p:sp>
        <p:nvSpPr>
          <p:cNvPr id="374" name="object 374"/>
          <p:cNvSpPr/>
          <p:nvPr/>
        </p:nvSpPr>
        <p:spPr>
          <a:xfrm>
            <a:off x="5254693" y="4863341"/>
            <a:ext cx="226695" cy="635"/>
          </a:xfrm>
          <a:custGeom>
            <a:avLst/>
            <a:gdLst/>
            <a:ahLst/>
            <a:cxnLst/>
            <a:rect l="l" t="t" r="r" b="b"/>
            <a:pathLst>
              <a:path w="226695" h="635">
                <a:moveTo>
                  <a:pt x="0" y="0"/>
                </a:moveTo>
                <a:lnTo>
                  <a:pt x="226453" y="635"/>
                </a:lnTo>
              </a:path>
            </a:pathLst>
          </a:custGeom>
          <a:ln w="17018">
            <a:solidFill>
              <a:srgbClr val="EF3B3A"/>
            </a:solidFill>
            <a:prstDash val="dash"/>
          </a:ln>
        </p:spPr>
        <p:txBody>
          <a:bodyPr wrap="square" lIns="0" tIns="0" rIns="0" bIns="0" rtlCol="0"/>
          <a:lstStyle/>
          <a:p>
            <a:endParaRPr/>
          </a:p>
        </p:txBody>
      </p:sp>
      <p:sp>
        <p:nvSpPr>
          <p:cNvPr id="375" name="object 375"/>
          <p:cNvSpPr/>
          <p:nvPr/>
        </p:nvSpPr>
        <p:spPr>
          <a:xfrm>
            <a:off x="3226310" y="4841631"/>
            <a:ext cx="1353185" cy="1280160"/>
          </a:xfrm>
          <a:custGeom>
            <a:avLst/>
            <a:gdLst/>
            <a:ahLst/>
            <a:cxnLst/>
            <a:rect l="l" t="t" r="r" b="b"/>
            <a:pathLst>
              <a:path w="1353185" h="1280160">
                <a:moveTo>
                  <a:pt x="0" y="0"/>
                </a:moveTo>
                <a:lnTo>
                  <a:pt x="1351013" y="12280"/>
                </a:lnTo>
                <a:lnTo>
                  <a:pt x="1352613" y="1273962"/>
                </a:lnTo>
                <a:lnTo>
                  <a:pt x="1092" y="1279626"/>
                </a:lnTo>
                <a:lnTo>
                  <a:pt x="0" y="0"/>
                </a:lnTo>
                <a:close/>
              </a:path>
            </a:pathLst>
          </a:custGeom>
          <a:ln w="17018">
            <a:solidFill>
              <a:srgbClr val="EF3B3A"/>
            </a:solidFill>
            <a:prstDash val="lgDashDot"/>
          </a:ln>
        </p:spPr>
        <p:txBody>
          <a:bodyPr wrap="square" lIns="0" tIns="0" rIns="0" bIns="0" rtlCol="0"/>
          <a:lstStyle/>
          <a:p>
            <a:endParaRPr/>
          </a:p>
        </p:txBody>
      </p:sp>
      <p:sp>
        <p:nvSpPr>
          <p:cNvPr id="376" name="object 376"/>
          <p:cNvSpPr/>
          <p:nvPr/>
        </p:nvSpPr>
        <p:spPr>
          <a:xfrm>
            <a:off x="1841164" y="4840164"/>
            <a:ext cx="212725" cy="193675"/>
          </a:xfrm>
          <a:custGeom>
            <a:avLst/>
            <a:gdLst/>
            <a:ahLst/>
            <a:cxnLst/>
            <a:rect l="l" t="t" r="r" b="b"/>
            <a:pathLst>
              <a:path w="212725" h="193675">
                <a:moveTo>
                  <a:pt x="95376" y="193484"/>
                </a:moveTo>
                <a:lnTo>
                  <a:pt x="0" y="3340"/>
                </a:lnTo>
                <a:lnTo>
                  <a:pt x="212699" y="0"/>
                </a:lnTo>
              </a:path>
            </a:pathLst>
          </a:custGeom>
          <a:ln w="17018">
            <a:solidFill>
              <a:srgbClr val="EF3B3A"/>
            </a:solidFill>
          </a:ln>
        </p:spPr>
        <p:txBody>
          <a:bodyPr wrap="square" lIns="0" tIns="0" rIns="0" bIns="0" rtlCol="0"/>
          <a:lstStyle/>
          <a:p>
            <a:endParaRPr/>
          </a:p>
        </p:txBody>
      </p:sp>
      <p:sp>
        <p:nvSpPr>
          <p:cNvPr id="377" name="object 377"/>
          <p:cNvSpPr/>
          <p:nvPr/>
        </p:nvSpPr>
        <p:spPr>
          <a:xfrm>
            <a:off x="2082250" y="4838979"/>
            <a:ext cx="99695" cy="1270"/>
          </a:xfrm>
          <a:custGeom>
            <a:avLst/>
            <a:gdLst/>
            <a:ahLst/>
            <a:cxnLst/>
            <a:rect l="l" t="t" r="r" b="b"/>
            <a:pathLst>
              <a:path w="99694" h="1270">
                <a:moveTo>
                  <a:pt x="-8508" y="368"/>
                </a:moveTo>
                <a:lnTo>
                  <a:pt x="107873" y="368"/>
                </a:lnTo>
              </a:path>
            </a:pathLst>
          </a:custGeom>
          <a:ln w="17754">
            <a:solidFill>
              <a:srgbClr val="EF3B3A"/>
            </a:solidFill>
            <a:prstDash val="dash"/>
          </a:ln>
        </p:spPr>
        <p:txBody>
          <a:bodyPr wrap="square" lIns="0" tIns="0" rIns="0" bIns="0" rtlCol="0"/>
          <a:lstStyle/>
          <a:p>
            <a:endParaRPr/>
          </a:p>
        </p:txBody>
      </p:sp>
      <p:sp>
        <p:nvSpPr>
          <p:cNvPr id="378" name="object 378"/>
          <p:cNvSpPr/>
          <p:nvPr/>
        </p:nvSpPr>
        <p:spPr>
          <a:xfrm>
            <a:off x="2195817" y="4839222"/>
            <a:ext cx="412115" cy="1905"/>
          </a:xfrm>
          <a:custGeom>
            <a:avLst/>
            <a:gdLst/>
            <a:ahLst/>
            <a:cxnLst/>
            <a:rect l="l" t="t" r="r" b="b"/>
            <a:pathLst>
              <a:path w="412114" h="1904">
                <a:moveTo>
                  <a:pt x="0" y="0"/>
                </a:moveTo>
                <a:lnTo>
                  <a:pt x="411695" y="1562"/>
                </a:lnTo>
              </a:path>
            </a:pathLst>
          </a:custGeom>
          <a:ln w="17018">
            <a:solidFill>
              <a:srgbClr val="EF3B3A"/>
            </a:solidFill>
            <a:prstDash val="lgDashDot"/>
          </a:ln>
        </p:spPr>
        <p:txBody>
          <a:bodyPr wrap="square" lIns="0" tIns="0" rIns="0" bIns="0" rtlCol="0"/>
          <a:lstStyle/>
          <a:p>
            <a:endParaRPr/>
          </a:p>
        </p:txBody>
      </p:sp>
      <p:sp>
        <p:nvSpPr>
          <p:cNvPr id="379" name="object 379"/>
          <p:cNvSpPr/>
          <p:nvPr/>
        </p:nvSpPr>
        <p:spPr>
          <a:xfrm>
            <a:off x="2621714" y="4840828"/>
            <a:ext cx="212725" cy="213995"/>
          </a:xfrm>
          <a:custGeom>
            <a:avLst/>
            <a:gdLst/>
            <a:ahLst/>
            <a:cxnLst/>
            <a:rect l="l" t="t" r="r" b="b"/>
            <a:pathLst>
              <a:path w="212725" h="213995">
                <a:moveTo>
                  <a:pt x="0" y="0"/>
                </a:moveTo>
                <a:lnTo>
                  <a:pt x="212725" y="800"/>
                </a:lnTo>
                <a:lnTo>
                  <a:pt x="212305" y="213525"/>
                </a:lnTo>
              </a:path>
            </a:pathLst>
          </a:custGeom>
          <a:ln w="17018">
            <a:solidFill>
              <a:srgbClr val="EF3B3A"/>
            </a:solidFill>
          </a:ln>
        </p:spPr>
        <p:txBody>
          <a:bodyPr wrap="square" lIns="0" tIns="0" rIns="0" bIns="0" rtlCol="0"/>
          <a:lstStyle/>
          <a:p>
            <a:endParaRPr/>
          </a:p>
        </p:txBody>
      </p:sp>
      <p:sp>
        <p:nvSpPr>
          <p:cNvPr id="380" name="object 380"/>
          <p:cNvSpPr/>
          <p:nvPr/>
        </p:nvSpPr>
        <p:spPr>
          <a:xfrm>
            <a:off x="2833747" y="5087449"/>
            <a:ext cx="635" cy="116205"/>
          </a:xfrm>
          <a:custGeom>
            <a:avLst/>
            <a:gdLst/>
            <a:ahLst/>
            <a:cxnLst/>
            <a:rect l="l" t="t" r="r" b="b"/>
            <a:pathLst>
              <a:path w="635" h="116204">
                <a:moveTo>
                  <a:pt x="107" y="-8509"/>
                </a:moveTo>
                <a:lnTo>
                  <a:pt x="107" y="124333"/>
                </a:lnTo>
              </a:path>
            </a:pathLst>
          </a:custGeom>
          <a:ln w="17233">
            <a:solidFill>
              <a:srgbClr val="EF3B3A"/>
            </a:solidFill>
            <a:prstDash val="dash"/>
          </a:ln>
        </p:spPr>
        <p:txBody>
          <a:bodyPr wrap="square" lIns="0" tIns="0" rIns="0" bIns="0" rtlCol="0"/>
          <a:lstStyle/>
          <a:p>
            <a:endParaRPr/>
          </a:p>
        </p:txBody>
      </p:sp>
      <p:sp>
        <p:nvSpPr>
          <p:cNvPr id="381" name="object 381"/>
          <p:cNvSpPr/>
          <p:nvPr/>
        </p:nvSpPr>
        <p:spPr>
          <a:xfrm>
            <a:off x="2819444" y="5219823"/>
            <a:ext cx="14604" cy="975994"/>
          </a:xfrm>
          <a:custGeom>
            <a:avLst/>
            <a:gdLst/>
            <a:ahLst/>
            <a:cxnLst/>
            <a:rect l="l" t="t" r="r" b="b"/>
            <a:pathLst>
              <a:path w="14605" h="975995">
                <a:moveTo>
                  <a:pt x="14262" y="0"/>
                </a:moveTo>
                <a:lnTo>
                  <a:pt x="12572" y="874509"/>
                </a:lnTo>
                <a:lnTo>
                  <a:pt x="0" y="975487"/>
                </a:lnTo>
              </a:path>
            </a:pathLst>
          </a:custGeom>
          <a:ln w="17018">
            <a:solidFill>
              <a:srgbClr val="EF3B3A"/>
            </a:solidFill>
            <a:prstDash val="lgDashDot"/>
          </a:ln>
        </p:spPr>
        <p:txBody>
          <a:bodyPr wrap="square" lIns="0" tIns="0" rIns="0" bIns="0" rtlCol="0"/>
          <a:lstStyle/>
          <a:p>
            <a:endParaRPr/>
          </a:p>
        </p:txBody>
      </p:sp>
      <p:sp>
        <p:nvSpPr>
          <p:cNvPr id="382" name="object 382"/>
          <p:cNvSpPr/>
          <p:nvPr/>
        </p:nvSpPr>
        <p:spPr>
          <a:xfrm>
            <a:off x="2567951" y="6211721"/>
            <a:ext cx="249554" cy="271145"/>
          </a:xfrm>
          <a:custGeom>
            <a:avLst/>
            <a:gdLst/>
            <a:ahLst/>
            <a:cxnLst/>
            <a:rect l="l" t="t" r="r" b="b"/>
            <a:pathLst>
              <a:path w="249555" h="271145">
                <a:moveTo>
                  <a:pt x="249453" y="0"/>
                </a:moveTo>
                <a:lnTo>
                  <a:pt x="245363" y="32918"/>
                </a:lnTo>
                <a:lnTo>
                  <a:pt x="225501" y="174726"/>
                </a:lnTo>
                <a:lnTo>
                  <a:pt x="220357" y="210731"/>
                </a:lnTo>
                <a:lnTo>
                  <a:pt x="95389" y="270814"/>
                </a:lnTo>
                <a:lnTo>
                  <a:pt x="0" y="80670"/>
                </a:lnTo>
              </a:path>
            </a:pathLst>
          </a:custGeom>
          <a:ln w="17018">
            <a:solidFill>
              <a:srgbClr val="EF3B3A"/>
            </a:solidFill>
          </a:ln>
        </p:spPr>
        <p:txBody>
          <a:bodyPr wrap="square" lIns="0" tIns="0" rIns="0" bIns="0" rtlCol="0"/>
          <a:lstStyle/>
          <a:p>
            <a:endParaRPr/>
          </a:p>
        </p:txBody>
      </p:sp>
      <p:sp>
        <p:nvSpPr>
          <p:cNvPr id="383" name="object 383"/>
          <p:cNvSpPr/>
          <p:nvPr/>
        </p:nvSpPr>
        <p:spPr>
          <a:xfrm>
            <a:off x="2486771" y="6130560"/>
            <a:ext cx="63500" cy="126364"/>
          </a:xfrm>
          <a:custGeom>
            <a:avLst/>
            <a:gdLst/>
            <a:ahLst/>
            <a:cxnLst/>
            <a:rect l="l" t="t" r="r" b="b"/>
            <a:pathLst>
              <a:path w="63500" h="126364">
                <a:moveTo>
                  <a:pt x="63144" y="125869"/>
                </a:moveTo>
                <a:lnTo>
                  <a:pt x="0" y="0"/>
                </a:lnTo>
              </a:path>
            </a:pathLst>
          </a:custGeom>
          <a:ln w="17018">
            <a:solidFill>
              <a:srgbClr val="EF3B3A"/>
            </a:solidFill>
            <a:prstDash val="dash"/>
          </a:ln>
        </p:spPr>
        <p:txBody>
          <a:bodyPr wrap="square" lIns="0" tIns="0" rIns="0" bIns="0" rtlCol="0"/>
          <a:lstStyle/>
          <a:p>
            <a:endParaRPr/>
          </a:p>
        </p:txBody>
      </p:sp>
      <p:sp>
        <p:nvSpPr>
          <p:cNvPr id="384" name="object 384"/>
          <p:cNvSpPr/>
          <p:nvPr/>
        </p:nvSpPr>
        <p:spPr>
          <a:xfrm>
            <a:off x="1945561" y="5051628"/>
            <a:ext cx="532765" cy="1061085"/>
          </a:xfrm>
          <a:custGeom>
            <a:avLst/>
            <a:gdLst/>
            <a:ahLst/>
            <a:cxnLst/>
            <a:rect l="l" t="t" r="r" b="b"/>
            <a:pathLst>
              <a:path w="532764" h="1061085">
                <a:moveTo>
                  <a:pt x="532193" y="1060945"/>
                </a:moveTo>
                <a:lnTo>
                  <a:pt x="0" y="0"/>
                </a:lnTo>
              </a:path>
            </a:pathLst>
          </a:custGeom>
          <a:ln w="17018">
            <a:solidFill>
              <a:srgbClr val="EF3B3A"/>
            </a:solidFill>
            <a:prstDash val="lgDashDot"/>
          </a:ln>
        </p:spPr>
        <p:txBody>
          <a:bodyPr wrap="square" lIns="0" tIns="0" rIns="0" bIns="0" rtlCol="0"/>
          <a:lstStyle/>
          <a:p>
            <a:endParaRPr/>
          </a:p>
        </p:txBody>
      </p:sp>
      <p:sp>
        <p:nvSpPr>
          <p:cNvPr id="385" name="object 385"/>
          <p:cNvSpPr/>
          <p:nvPr/>
        </p:nvSpPr>
        <p:spPr>
          <a:xfrm>
            <a:off x="2814699" y="4844148"/>
            <a:ext cx="4445" cy="9525"/>
          </a:xfrm>
          <a:custGeom>
            <a:avLst/>
            <a:gdLst/>
            <a:ahLst/>
            <a:cxnLst/>
            <a:rect l="l" t="t" r="r" b="b"/>
            <a:pathLst>
              <a:path w="4444" h="9525">
                <a:moveTo>
                  <a:pt x="4394" y="0"/>
                </a:moveTo>
                <a:lnTo>
                  <a:pt x="0" y="9296"/>
                </a:lnTo>
              </a:path>
            </a:pathLst>
          </a:custGeom>
          <a:ln w="17018">
            <a:solidFill>
              <a:srgbClr val="EF3B3A"/>
            </a:solidFill>
            <a:prstDash val="lgDashDot"/>
          </a:ln>
        </p:spPr>
        <p:txBody>
          <a:bodyPr wrap="square" lIns="0" tIns="0" rIns="0" bIns="0" rtlCol="0"/>
          <a:lstStyle/>
          <a:p>
            <a:endParaRPr/>
          </a:p>
        </p:txBody>
      </p:sp>
      <p:sp>
        <p:nvSpPr>
          <p:cNvPr id="386" name="object 386"/>
          <p:cNvSpPr/>
          <p:nvPr/>
        </p:nvSpPr>
        <p:spPr>
          <a:xfrm>
            <a:off x="1109378" y="2588602"/>
            <a:ext cx="1733550" cy="4030345"/>
          </a:xfrm>
          <a:custGeom>
            <a:avLst/>
            <a:gdLst/>
            <a:ahLst/>
            <a:cxnLst/>
            <a:rect l="l" t="t" r="r" b="b"/>
            <a:pathLst>
              <a:path w="1733550" h="4030345">
                <a:moveTo>
                  <a:pt x="1733042" y="6324"/>
                </a:moveTo>
                <a:lnTo>
                  <a:pt x="285051" y="0"/>
                </a:lnTo>
                <a:lnTo>
                  <a:pt x="68072" y="2133"/>
                </a:lnTo>
                <a:lnTo>
                  <a:pt x="17678" y="394779"/>
                </a:lnTo>
                <a:lnTo>
                  <a:pt x="7454" y="515861"/>
                </a:lnTo>
                <a:lnTo>
                  <a:pt x="0" y="674344"/>
                </a:lnTo>
                <a:lnTo>
                  <a:pt x="5321" y="870635"/>
                </a:lnTo>
                <a:lnTo>
                  <a:pt x="12763" y="1001941"/>
                </a:lnTo>
                <a:lnTo>
                  <a:pt x="28727" y="1137018"/>
                </a:lnTo>
                <a:lnTo>
                  <a:pt x="63817" y="1343901"/>
                </a:lnTo>
                <a:lnTo>
                  <a:pt x="95440" y="1486941"/>
                </a:lnTo>
                <a:lnTo>
                  <a:pt x="128701" y="1615643"/>
                </a:lnTo>
                <a:lnTo>
                  <a:pt x="189064" y="1802892"/>
                </a:lnTo>
                <a:lnTo>
                  <a:pt x="245706" y="1953882"/>
                </a:lnTo>
                <a:lnTo>
                  <a:pt x="315582" y="2107488"/>
                </a:lnTo>
                <a:lnTo>
                  <a:pt x="407377" y="2289987"/>
                </a:lnTo>
                <a:lnTo>
                  <a:pt x="558406" y="2595245"/>
                </a:lnTo>
                <a:lnTo>
                  <a:pt x="694550" y="2863278"/>
                </a:lnTo>
                <a:lnTo>
                  <a:pt x="791337" y="3061119"/>
                </a:lnTo>
                <a:lnTo>
                  <a:pt x="914717" y="3306813"/>
                </a:lnTo>
                <a:lnTo>
                  <a:pt x="1131697" y="3740772"/>
                </a:lnTo>
                <a:lnTo>
                  <a:pt x="1226718" y="3931158"/>
                </a:lnTo>
                <a:lnTo>
                  <a:pt x="1279893" y="4029722"/>
                </a:lnTo>
                <a:lnTo>
                  <a:pt x="1553959" y="3893934"/>
                </a:lnTo>
              </a:path>
            </a:pathLst>
          </a:custGeom>
          <a:ln w="17018">
            <a:solidFill>
              <a:srgbClr val="EF3B3A"/>
            </a:solidFill>
            <a:prstDash val="lgDashDot"/>
          </a:ln>
        </p:spPr>
        <p:txBody>
          <a:bodyPr wrap="square" lIns="0" tIns="0" rIns="0" bIns="0" rtlCol="0"/>
          <a:lstStyle/>
          <a:p>
            <a:endParaRPr/>
          </a:p>
        </p:txBody>
      </p:sp>
      <p:sp>
        <p:nvSpPr>
          <p:cNvPr id="387" name="object 387"/>
          <p:cNvSpPr/>
          <p:nvPr/>
        </p:nvSpPr>
        <p:spPr>
          <a:xfrm>
            <a:off x="1388758" y="3888356"/>
            <a:ext cx="91440" cy="192405"/>
          </a:xfrm>
          <a:custGeom>
            <a:avLst/>
            <a:gdLst/>
            <a:ahLst/>
            <a:cxnLst/>
            <a:rect l="l" t="t" r="r" b="b"/>
            <a:pathLst>
              <a:path w="91440" h="192404">
                <a:moveTo>
                  <a:pt x="0" y="0"/>
                </a:moveTo>
                <a:lnTo>
                  <a:pt x="91389" y="192087"/>
                </a:lnTo>
              </a:path>
            </a:pathLst>
          </a:custGeom>
          <a:ln w="17018">
            <a:solidFill>
              <a:srgbClr val="EF3B3A"/>
            </a:solidFill>
          </a:ln>
        </p:spPr>
        <p:txBody>
          <a:bodyPr wrap="square" lIns="0" tIns="0" rIns="0" bIns="0" rtlCol="0"/>
          <a:lstStyle/>
          <a:p>
            <a:endParaRPr/>
          </a:p>
        </p:txBody>
      </p:sp>
      <p:sp>
        <p:nvSpPr>
          <p:cNvPr id="388" name="object 388"/>
          <p:cNvSpPr/>
          <p:nvPr/>
        </p:nvSpPr>
        <p:spPr>
          <a:xfrm>
            <a:off x="1496749" y="4115343"/>
            <a:ext cx="58419" cy="122555"/>
          </a:xfrm>
          <a:custGeom>
            <a:avLst/>
            <a:gdLst/>
            <a:ahLst/>
            <a:cxnLst/>
            <a:rect l="l" t="t" r="r" b="b"/>
            <a:pathLst>
              <a:path w="58419" h="122554">
                <a:moveTo>
                  <a:pt x="0" y="0"/>
                </a:moveTo>
                <a:lnTo>
                  <a:pt x="58102" y="122135"/>
                </a:lnTo>
              </a:path>
            </a:pathLst>
          </a:custGeom>
          <a:ln w="17018">
            <a:solidFill>
              <a:srgbClr val="EF3B3A"/>
            </a:solidFill>
            <a:prstDash val="dash"/>
          </a:ln>
        </p:spPr>
        <p:txBody>
          <a:bodyPr wrap="square" lIns="0" tIns="0" rIns="0" bIns="0" rtlCol="0"/>
          <a:lstStyle/>
          <a:p>
            <a:endParaRPr/>
          </a:p>
        </p:txBody>
      </p:sp>
      <p:sp>
        <p:nvSpPr>
          <p:cNvPr id="389" name="object 389"/>
          <p:cNvSpPr/>
          <p:nvPr/>
        </p:nvSpPr>
        <p:spPr>
          <a:xfrm>
            <a:off x="1563152" y="4254917"/>
            <a:ext cx="241300" cy="506095"/>
          </a:xfrm>
          <a:custGeom>
            <a:avLst/>
            <a:gdLst/>
            <a:ahLst/>
            <a:cxnLst/>
            <a:rect l="l" t="t" r="r" b="b"/>
            <a:pathLst>
              <a:path w="241300" h="506095">
                <a:moveTo>
                  <a:pt x="0" y="0"/>
                </a:moveTo>
                <a:lnTo>
                  <a:pt x="240715" y="505968"/>
                </a:lnTo>
              </a:path>
            </a:pathLst>
          </a:custGeom>
          <a:ln w="17018">
            <a:solidFill>
              <a:srgbClr val="EF3B3A"/>
            </a:solidFill>
            <a:prstDash val="lgDashDot"/>
          </a:ln>
        </p:spPr>
        <p:txBody>
          <a:bodyPr wrap="square" lIns="0" tIns="0" rIns="0" bIns="0" rtlCol="0"/>
          <a:lstStyle/>
          <a:p>
            <a:endParaRPr/>
          </a:p>
        </p:txBody>
      </p:sp>
      <p:sp>
        <p:nvSpPr>
          <p:cNvPr id="390" name="object 390"/>
          <p:cNvSpPr/>
          <p:nvPr/>
        </p:nvSpPr>
        <p:spPr>
          <a:xfrm>
            <a:off x="1812164" y="4778324"/>
            <a:ext cx="91440" cy="192405"/>
          </a:xfrm>
          <a:custGeom>
            <a:avLst/>
            <a:gdLst/>
            <a:ahLst/>
            <a:cxnLst/>
            <a:rect l="l" t="t" r="r" b="b"/>
            <a:pathLst>
              <a:path w="91439" h="192404">
                <a:moveTo>
                  <a:pt x="0" y="0"/>
                </a:moveTo>
                <a:lnTo>
                  <a:pt x="91389" y="192087"/>
                </a:lnTo>
              </a:path>
            </a:pathLst>
          </a:custGeom>
          <a:ln w="17018">
            <a:solidFill>
              <a:srgbClr val="EF3B3A"/>
            </a:solidFill>
          </a:ln>
        </p:spPr>
        <p:txBody>
          <a:bodyPr wrap="square" lIns="0" tIns="0" rIns="0" bIns="0" rtlCol="0"/>
          <a:lstStyle/>
          <a:p>
            <a:endParaRPr/>
          </a:p>
        </p:txBody>
      </p:sp>
      <p:sp>
        <p:nvSpPr>
          <p:cNvPr id="391" name="object 391"/>
          <p:cNvSpPr/>
          <p:nvPr/>
        </p:nvSpPr>
        <p:spPr>
          <a:xfrm>
            <a:off x="2711878" y="3886222"/>
            <a:ext cx="1905" cy="212725"/>
          </a:xfrm>
          <a:custGeom>
            <a:avLst/>
            <a:gdLst/>
            <a:ahLst/>
            <a:cxnLst/>
            <a:rect l="l" t="t" r="r" b="b"/>
            <a:pathLst>
              <a:path w="1905" h="212725">
                <a:moveTo>
                  <a:pt x="1435" y="0"/>
                </a:moveTo>
                <a:lnTo>
                  <a:pt x="0" y="212712"/>
                </a:lnTo>
              </a:path>
            </a:pathLst>
          </a:custGeom>
          <a:ln w="17018">
            <a:solidFill>
              <a:srgbClr val="EF3B3A"/>
            </a:solidFill>
          </a:ln>
        </p:spPr>
        <p:txBody>
          <a:bodyPr wrap="square" lIns="0" tIns="0" rIns="0" bIns="0" rtlCol="0"/>
          <a:lstStyle/>
          <a:p>
            <a:endParaRPr/>
          </a:p>
        </p:txBody>
      </p:sp>
      <p:sp>
        <p:nvSpPr>
          <p:cNvPr id="392" name="object 392"/>
          <p:cNvSpPr/>
          <p:nvPr/>
        </p:nvSpPr>
        <p:spPr>
          <a:xfrm>
            <a:off x="2711096" y="4125108"/>
            <a:ext cx="635" cy="92075"/>
          </a:xfrm>
          <a:custGeom>
            <a:avLst/>
            <a:gdLst/>
            <a:ahLst/>
            <a:cxnLst/>
            <a:rect l="l" t="t" r="r" b="b"/>
            <a:pathLst>
              <a:path w="635" h="92075">
                <a:moveTo>
                  <a:pt x="304" y="-8509"/>
                </a:moveTo>
                <a:lnTo>
                  <a:pt x="304" y="100088"/>
                </a:lnTo>
              </a:path>
            </a:pathLst>
          </a:custGeom>
          <a:ln w="17627">
            <a:solidFill>
              <a:srgbClr val="EF3B3A"/>
            </a:solidFill>
            <a:prstDash val="dash"/>
          </a:ln>
        </p:spPr>
        <p:txBody>
          <a:bodyPr wrap="square" lIns="0" tIns="0" rIns="0" bIns="0" rtlCol="0"/>
          <a:lstStyle/>
          <a:p>
            <a:endParaRPr/>
          </a:p>
        </p:txBody>
      </p:sp>
      <p:sp>
        <p:nvSpPr>
          <p:cNvPr id="393" name="object 393"/>
          <p:cNvSpPr/>
          <p:nvPr/>
        </p:nvSpPr>
        <p:spPr>
          <a:xfrm>
            <a:off x="2708450" y="4229770"/>
            <a:ext cx="3175" cy="379730"/>
          </a:xfrm>
          <a:custGeom>
            <a:avLst/>
            <a:gdLst/>
            <a:ahLst/>
            <a:cxnLst/>
            <a:rect l="l" t="t" r="r" b="b"/>
            <a:pathLst>
              <a:path w="3175" h="379729">
                <a:moveTo>
                  <a:pt x="2552" y="0"/>
                </a:moveTo>
                <a:lnTo>
                  <a:pt x="0" y="379399"/>
                </a:lnTo>
              </a:path>
            </a:pathLst>
          </a:custGeom>
          <a:ln w="17018">
            <a:solidFill>
              <a:srgbClr val="EF3B3A"/>
            </a:solidFill>
            <a:prstDash val="lgDashDot"/>
          </a:ln>
        </p:spPr>
        <p:txBody>
          <a:bodyPr wrap="square" lIns="0" tIns="0" rIns="0" bIns="0" rtlCol="0"/>
          <a:lstStyle/>
          <a:p>
            <a:endParaRPr/>
          </a:p>
        </p:txBody>
      </p:sp>
      <p:sp>
        <p:nvSpPr>
          <p:cNvPr id="394" name="object 394"/>
          <p:cNvSpPr/>
          <p:nvPr/>
        </p:nvSpPr>
        <p:spPr>
          <a:xfrm>
            <a:off x="2706927" y="4622256"/>
            <a:ext cx="1905" cy="212725"/>
          </a:xfrm>
          <a:custGeom>
            <a:avLst/>
            <a:gdLst/>
            <a:ahLst/>
            <a:cxnLst/>
            <a:rect l="l" t="t" r="r" b="b"/>
            <a:pathLst>
              <a:path w="1905" h="212725">
                <a:moveTo>
                  <a:pt x="1435" y="0"/>
                </a:moveTo>
                <a:lnTo>
                  <a:pt x="0" y="212712"/>
                </a:lnTo>
              </a:path>
            </a:pathLst>
          </a:custGeom>
          <a:ln w="17018">
            <a:solidFill>
              <a:srgbClr val="EF3B3A"/>
            </a:solidFill>
          </a:ln>
        </p:spPr>
        <p:txBody>
          <a:bodyPr wrap="square" lIns="0" tIns="0" rIns="0" bIns="0" rtlCol="0"/>
          <a:lstStyle/>
          <a:p>
            <a:endParaRPr/>
          </a:p>
        </p:txBody>
      </p:sp>
      <p:sp>
        <p:nvSpPr>
          <p:cNvPr id="395" name="object 395"/>
          <p:cNvSpPr/>
          <p:nvPr/>
        </p:nvSpPr>
        <p:spPr>
          <a:xfrm>
            <a:off x="310895" y="2063337"/>
            <a:ext cx="6718934" cy="0"/>
          </a:xfrm>
          <a:custGeom>
            <a:avLst/>
            <a:gdLst/>
            <a:ahLst/>
            <a:cxnLst/>
            <a:rect l="l" t="t" r="r" b="b"/>
            <a:pathLst>
              <a:path w="6718934">
                <a:moveTo>
                  <a:pt x="0" y="0"/>
                </a:moveTo>
                <a:lnTo>
                  <a:pt x="6718617" y="0"/>
                </a:lnTo>
              </a:path>
            </a:pathLst>
          </a:custGeom>
          <a:ln w="57594">
            <a:solidFill>
              <a:srgbClr val="FFFFFF"/>
            </a:solidFill>
          </a:ln>
        </p:spPr>
        <p:txBody>
          <a:bodyPr wrap="square" lIns="0" tIns="0" rIns="0" bIns="0" rtlCol="0"/>
          <a:lstStyle/>
          <a:p>
            <a:endParaRPr/>
          </a:p>
        </p:txBody>
      </p:sp>
      <p:sp>
        <p:nvSpPr>
          <p:cNvPr id="396" name="object 396"/>
          <p:cNvSpPr/>
          <p:nvPr/>
        </p:nvSpPr>
        <p:spPr>
          <a:xfrm>
            <a:off x="6765737" y="2034539"/>
            <a:ext cx="264160" cy="6403340"/>
          </a:xfrm>
          <a:custGeom>
            <a:avLst/>
            <a:gdLst/>
            <a:ahLst/>
            <a:cxnLst/>
            <a:rect l="l" t="t" r="r" b="b"/>
            <a:pathLst>
              <a:path w="264159" h="6403340">
                <a:moveTo>
                  <a:pt x="263779" y="0"/>
                </a:moveTo>
                <a:lnTo>
                  <a:pt x="0" y="0"/>
                </a:lnTo>
                <a:lnTo>
                  <a:pt x="0" y="6402717"/>
                </a:lnTo>
                <a:lnTo>
                  <a:pt x="263779" y="6400673"/>
                </a:lnTo>
                <a:lnTo>
                  <a:pt x="263779" y="0"/>
                </a:lnTo>
                <a:close/>
              </a:path>
            </a:pathLst>
          </a:custGeom>
          <a:solidFill>
            <a:srgbClr val="FFFFFF"/>
          </a:solidFill>
        </p:spPr>
        <p:txBody>
          <a:bodyPr wrap="square" lIns="0" tIns="0" rIns="0" bIns="0" rtlCol="0"/>
          <a:lstStyle/>
          <a:p>
            <a:endParaRPr/>
          </a:p>
        </p:txBody>
      </p:sp>
      <p:sp>
        <p:nvSpPr>
          <p:cNvPr id="397" name="object 397"/>
          <p:cNvSpPr/>
          <p:nvPr/>
        </p:nvSpPr>
        <p:spPr>
          <a:xfrm>
            <a:off x="310895" y="2034539"/>
            <a:ext cx="629285" cy="6451600"/>
          </a:xfrm>
          <a:custGeom>
            <a:avLst/>
            <a:gdLst/>
            <a:ahLst/>
            <a:cxnLst/>
            <a:rect l="l" t="t" r="r" b="b"/>
            <a:pathLst>
              <a:path w="629285" h="6451600">
                <a:moveTo>
                  <a:pt x="629018" y="0"/>
                </a:moveTo>
                <a:lnTo>
                  <a:pt x="0" y="0"/>
                </a:lnTo>
                <a:lnTo>
                  <a:pt x="35547" y="4801082"/>
                </a:lnTo>
                <a:lnTo>
                  <a:pt x="54635" y="6081801"/>
                </a:lnTo>
                <a:lnTo>
                  <a:pt x="192024" y="6451092"/>
                </a:lnTo>
                <a:lnTo>
                  <a:pt x="629018" y="6447713"/>
                </a:lnTo>
                <a:lnTo>
                  <a:pt x="629018" y="0"/>
                </a:lnTo>
                <a:close/>
              </a:path>
            </a:pathLst>
          </a:custGeom>
          <a:solidFill>
            <a:srgbClr val="FFFFFF"/>
          </a:solidFill>
        </p:spPr>
        <p:txBody>
          <a:bodyPr wrap="square" lIns="0" tIns="0" rIns="0" bIns="0" rtlCol="0"/>
          <a:lstStyle/>
          <a:p>
            <a:endParaRPr/>
          </a:p>
        </p:txBody>
      </p:sp>
      <p:sp>
        <p:nvSpPr>
          <p:cNvPr id="398" name="object 398"/>
          <p:cNvSpPr/>
          <p:nvPr/>
        </p:nvSpPr>
        <p:spPr>
          <a:xfrm>
            <a:off x="350169" y="7085617"/>
            <a:ext cx="4343400" cy="1400175"/>
          </a:xfrm>
          <a:custGeom>
            <a:avLst/>
            <a:gdLst/>
            <a:ahLst/>
            <a:cxnLst/>
            <a:rect l="l" t="t" r="r" b="b"/>
            <a:pathLst>
              <a:path w="4343400" h="1400175">
                <a:moveTo>
                  <a:pt x="4343349" y="0"/>
                </a:moveTo>
                <a:lnTo>
                  <a:pt x="0" y="0"/>
                </a:lnTo>
                <a:lnTo>
                  <a:pt x="15367" y="1030719"/>
                </a:lnTo>
                <a:lnTo>
                  <a:pt x="152755" y="1400009"/>
                </a:lnTo>
                <a:lnTo>
                  <a:pt x="4343349" y="1367637"/>
                </a:lnTo>
                <a:lnTo>
                  <a:pt x="4343349" y="0"/>
                </a:lnTo>
                <a:close/>
              </a:path>
            </a:pathLst>
          </a:custGeom>
          <a:solidFill>
            <a:srgbClr val="FFFFFF"/>
          </a:solidFill>
        </p:spPr>
        <p:txBody>
          <a:bodyPr wrap="square" lIns="0" tIns="0" rIns="0" bIns="0" rtlCol="0"/>
          <a:lstStyle/>
          <a:p>
            <a:endParaRPr/>
          </a:p>
        </p:txBody>
      </p:sp>
      <p:sp>
        <p:nvSpPr>
          <p:cNvPr id="399" name="object 399"/>
          <p:cNvSpPr/>
          <p:nvPr/>
        </p:nvSpPr>
        <p:spPr>
          <a:xfrm>
            <a:off x="4093917" y="7089960"/>
            <a:ext cx="2935605" cy="1368425"/>
          </a:xfrm>
          <a:custGeom>
            <a:avLst/>
            <a:gdLst/>
            <a:ahLst/>
            <a:cxnLst/>
            <a:rect l="l" t="t" r="r" b="b"/>
            <a:pathLst>
              <a:path w="2935604" h="1368425">
                <a:moveTo>
                  <a:pt x="2935605" y="0"/>
                </a:moveTo>
                <a:lnTo>
                  <a:pt x="0" y="0"/>
                </a:lnTo>
                <a:lnTo>
                  <a:pt x="0" y="1367929"/>
                </a:lnTo>
                <a:lnTo>
                  <a:pt x="2935605" y="1345247"/>
                </a:lnTo>
                <a:lnTo>
                  <a:pt x="2935605" y="0"/>
                </a:lnTo>
                <a:close/>
              </a:path>
            </a:pathLst>
          </a:custGeom>
          <a:solidFill>
            <a:srgbClr val="FFFFFF"/>
          </a:solidFill>
        </p:spPr>
        <p:txBody>
          <a:bodyPr wrap="square" lIns="0" tIns="0" rIns="0" bIns="0" rtlCol="0"/>
          <a:lstStyle/>
          <a:p>
            <a:endParaRPr/>
          </a:p>
        </p:txBody>
      </p:sp>
      <p:sp>
        <p:nvSpPr>
          <p:cNvPr id="400" name="object 400"/>
          <p:cNvSpPr/>
          <p:nvPr/>
        </p:nvSpPr>
        <p:spPr>
          <a:xfrm>
            <a:off x="1648893" y="2115504"/>
            <a:ext cx="88900" cy="655320"/>
          </a:xfrm>
          <a:custGeom>
            <a:avLst/>
            <a:gdLst/>
            <a:ahLst/>
            <a:cxnLst/>
            <a:rect l="l" t="t" r="r" b="b"/>
            <a:pathLst>
              <a:path w="88900" h="655319">
                <a:moveTo>
                  <a:pt x="12141" y="507"/>
                </a:moveTo>
                <a:lnTo>
                  <a:pt x="16548" y="523900"/>
                </a:lnTo>
                <a:lnTo>
                  <a:pt x="10947" y="523976"/>
                </a:lnTo>
                <a:lnTo>
                  <a:pt x="10909" y="518540"/>
                </a:lnTo>
                <a:lnTo>
                  <a:pt x="0" y="518604"/>
                </a:lnTo>
                <a:lnTo>
                  <a:pt x="965" y="654875"/>
                </a:lnTo>
                <a:lnTo>
                  <a:pt x="11874" y="654811"/>
                </a:lnTo>
                <a:lnTo>
                  <a:pt x="11810" y="643902"/>
                </a:lnTo>
                <a:lnTo>
                  <a:pt x="39382" y="643635"/>
                </a:lnTo>
                <a:lnTo>
                  <a:pt x="39408" y="649084"/>
                </a:lnTo>
                <a:lnTo>
                  <a:pt x="88671" y="648728"/>
                </a:lnTo>
                <a:lnTo>
                  <a:pt x="87934" y="518007"/>
                </a:lnTo>
                <a:lnTo>
                  <a:pt x="82283" y="517944"/>
                </a:lnTo>
                <a:lnTo>
                  <a:pt x="77914" y="0"/>
                </a:lnTo>
              </a:path>
            </a:pathLst>
          </a:custGeom>
          <a:ln w="3175">
            <a:solidFill>
              <a:srgbClr val="060807"/>
            </a:solidFill>
          </a:ln>
        </p:spPr>
        <p:txBody>
          <a:bodyPr wrap="square" lIns="0" tIns="0" rIns="0" bIns="0" rtlCol="0"/>
          <a:lstStyle/>
          <a:p>
            <a:endParaRPr/>
          </a:p>
        </p:txBody>
      </p:sp>
      <p:sp>
        <p:nvSpPr>
          <p:cNvPr id="401" name="object 401"/>
          <p:cNvSpPr/>
          <p:nvPr/>
        </p:nvSpPr>
        <p:spPr>
          <a:xfrm>
            <a:off x="6325172" y="7808510"/>
            <a:ext cx="112344" cy="153225"/>
          </a:xfrm>
          <a:prstGeom prst="rect">
            <a:avLst/>
          </a:prstGeom>
          <a:blipFill>
            <a:blip r:embed="rId20" cstate="print"/>
            <a:stretch>
              <a:fillRect/>
            </a:stretch>
          </a:blipFill>
        </p:spPr>
        <p:txBody>
          <a:bodyPr wrap="square" lIns="0" tIns="0" rIns="0" bIns="0" rtlCol="0"/>
          <a:lstStyle/>
          <a:p>
            <a:endParaRPr/>
          </a:p>
        </p:txBody>
      </p:sp>
      <p:sp>
        <p:nvSpPr>
          <p:cNvPr id="402" name="object 402"/>
          <p:cNvSpPr/>
          <p:nvPr/>
        </p:nvSpPr>
        <p:spPr>
          <a:xfrm>
            <a:off x="6445422" y="7583376"/>
            <a:ext cx="1270" cy="168910"/>
          </a:xfrm>
          <a:custGeom>
            <a:avLst/>
            <a:gdLst/>
            <a:ahLst/>
            <a:cxnLst/>
            <a:rect l="l" t="t" r="r" b="b"/>
            <a:pathLst>
              <a:path w="1270" h="168909">
                <a:moveTo>
                  <a:pt x="0" y="168719"/>
                </a:moveTo>
                <a:lnTo>
                  <a:pt x="673" y="0"/>
                </a:lnTo>
              </a:path>
            </a:pathLst>
          </a:custGeom>
          <a:ln w="6388">
            <a:solidFill>
              <a:srgbClr val="231F20"/>
            </a:solidFill>
          </a:ln>
        </p:spPr>
        <p:txBody>
          <a:bodyPr wrap="square" lIns="0" tIns="0" rIns="0" bIns="0" rtlCol="0"/>
          <a:lstStyle/>
          <a:p>
            <a:endParaRPr/>
          </a:p>
        </p:txBody>
      </p:sp>
      <p:sp>
        <p:nvSpPr>
          <p:cNvPr id="403" name="object 403"/>
          <p:cNvSpPr/>
          <p:nvPr/>
        </p:nvSpPr>
        <p:spPr>
          <a:xfrm>
            <a:off x="6424232" y="8256596"/>
            <a:ext cx="22225" cy="15875"/>
          </a:xfrm>
          <a:custGeom>
            <a:avLst/>
            <a:gdLst/>
            <a:ahLst/>
            <a:cxnLst/>
            <a:rect l="l" t="t" r="r" b="b"/>
            <a:pathLst>
              <a:path w="22225" h="15875">
                <a:moveTo>
                  <a:pt x="22199" y="15824"/>
                </a:moveTo>
                <a:lnTo>
                  <a:pt x="21856" y="14808"/>
                </a:lnTo>
                <a:lnTo>
                  <a:pt x="21526" y="13461"/>
                </a:lnTo>
                <a:lnTo>
                  <a:pt x="21183" y="12458"/>
                </a:lnTo>
                <a:lnTo>
                  <a:pt x="20853" y="11112"/>
                </a:lnTo>
                <a:lnTo>
                  <a:pt x="20180" y="10096"/>
                </a:lnTo>
                <a:lnTo>
                  <a:pt x="19507" y="9080"/>
                </a:lnTo>
                <a:lnTo>
                  <a:pt x="18834" y="8077"/>
                </a:lnTo>
                <a:lnTo>
                  <a:pt x="18160" y="7073"/>
                </a:lnTo>
                <a:lnTo>
                  <a:pt x="17157" y="6057"/>
                </a:lnTo>
                <a:lnTo>
                  <a:pt x="16484" y="5041"/>
                </a:lnTo>
                <a:lnTo>
                  <a:pt x="15468" y="4368"/>
                </a:lnTo>
                <a:lnTo>
                  <a:pt x="14465" y="3695"/>
                </a:lnTo>
                <a:lnTo>
                  <a:pt x="13449" y="2692"/>
                </a:lnTo>
                <a:lnTo>
                  <a:pt x="12103" y="2349"/>
                </a:lnTo>
                <a:lnTo>
                  <a:pt x="11099" y="1676"/>
                </a:lnTo>
                <a:lnTo>
                  <a:pt x="10096" y="1346"/>
                </a:lnTo>
                <a:lnTo>
                  <a:pt x="8750" y="673"/>
                </a:lnTo>
                <a:lnTo>
                  <a:pt x="7404" y="330"/>
                </a:lnTo>
                <a:lnTo>
                  <a:pt x="6388" y="330"/>
                </a:lnTo>
                <a:lnTo>
                  <a:pt x="5041" y="0"/>
                </a:lnTo>
                <a:lnTo>
                  <a:pt x="3695" y="0"/>
                </a:lnTo>
                <a:lnTo>
                  <a:pt x="2692" y="0"/>
                </a:lnTo>
                <a:lnTo>
                  <a:pt x="1346" y="0"/>
                </a:lnTo>
                <a:lnTo>
                  <a:pt x="0" y="330"/>
                </a:lnTo>
              </a:path>
            </a:pathLst>
          </a:custGeom>
          <a:ln w="6388">
            <a:solidFill>
              <a:srgbClr val="231F20"/>
            </a:solidFill>
          </a:ln>
        </p:spPr>
        <p:txBody>
          <a:bodyPr wrap="square" lIns="0" tIns="0" rIns="0" bIns="0" rtlCol="0"/>
          <a:lstStyle/>
          <a:p>
            <a:endParaRPr/>
          </a:p>
        </p:txBody>
      </p:sp>
      <p:sp>
        <p:nvSpPr>
          <p:cNvPr id="404" name="object 404"/>
          <p:cNvSpPr/>
          <p:nvPr/>
        </p:nvSpPr>
        <p:spPr>
          <a:xfrm>
            <a:off x="6679543" y="8153200"/>
            <a:ext cx="42545" cy="81915"/>
          </a:xfrm>
          <a:custGeom>
            <a:avLst/>
            <a:gdLst/>
            <a:ahLst/>
            <a:cxnLst/>
            <a:rect l="l" t="t" r="r" b="b"/>
            <a:pathLst>
              <a:path w="42545" h="81915">
                <a:moveTo>
                  <a:pt x="42036" y="0"/>
                </a:moveTo>
                <a:lnTo>
                  <a:pt x="39674" y="1689"/>
                </a:lnTo>
                <a:lnTo>
                  <a:pt x="37325" y="3695"/>
                </a:lnTo>
                <a:lnTo>
                  <a:pt x="34975" y="5384"/>
                </a:lnTo>
                <a:lnTo>
                  <a:pt x="32956" y="7416"/>
                </a:lnTo>
                <a:lnTo>
                  <a:pt x="30937" y="9423"/>
                </a:lnTo>
                <a:lnTo>
                  <a:pt x="28917" y="11455"/>
                </a:lnTo>
                <a:lnTo>
                  <a:pt x="19507" y="22225"/>
                </a:lnTo>
                <a:lnTo>
                  <a:pt x="17818" y="24587"/>
                </a:lnTo>
                <a:lnTo>
                  <a:pt x="16141" y="26936"/>
                </a:lnTo>
                <a:lnTo>
                  <a:pt x="14795" y="29641"/>
                </a:lnTo>
                <a:lnTo>
                  <a:pt x="13106" y="31991"/>
                </a:lnTo>
                <a:lnTo>
                  <a:pt x="11760" y="34696"/>
                </a:lnTo>
                <a:lnTo>
                  <a:pt x="10413" y="37045"/>
                </a:lnTo>
                <a:lnTo>
                  <a:pt x="9067" y="39738"/>
                </a:lnTo>
                <a:lnTo>
                  <a:pt x="8064" y="42430"/>
                </a:lnTo>
                <a:lnTo>
                  <a:pt x="7061" y="45135"/>
                </a:lnTo>
                <a:lnTo>
                  <a:pt x="6045" y="47815"/>
                </a:lnTo>
                <a:lnTo>
                  <a:pt x="5041" y="50520"/>
                </a:lnTo>
                <a:lnTo>
                  <a:pt x="4025" y="53213"/>
                </a:lnTo>
                <a:lnTo>
                  <a:pt x="3352" y="55905"/>
                </a:lnTo>
                <a:lnTo>
                  <a:pt x="2679" y="58597"/>
                </a:lnTo>
                <a:lnTo>
                  <a:pt x="2006" y="61633"/>
                </a:lnTo>
                <a:lnTo>
                  <a:pt x="1333" y="64325"/>
                </a:lnTo>
                <a:lnTo>
                  <a:pt x="1003" y="67360"/>
                </a:lnTo>
                <a:lnTo>
                  <a:pt x="660" y="70040"/>
                </a:lnTo>
                <a:lnTo>
                  <a:pt x="330" y="73088"/>
                </a:lnTo>
                <a:lnTo>
                  <a:pt x="0" y="75768"/>
                </a:lnTo>
                <a:lnTo>
                  <a:pt x="0" y="78803"/>
                </a:lnTo>
                <a:lnTo>
                  <a:pt x="0" y="81495"/>
                </a:lnTo>
              </a:path>
            </a:pathLst>
          </a:custGeom>
          <a:ln w="6388">
            <a:solidFill>
              <a:srgbClr val="231F20"/>
            </a:solidFill>
          </a:ln>
        </p:spPr>
        <p:txBody>
          <a:bodyPr wrap="square" lIns="0" tIns="0" rIns="0" bIns="0" rtlCol="0"/>
          <a:lstStyle/>
          <a:p>
            <a:endParaRPr/>
          </a:p>
        </p:txBody>
      </p:sp>
      <p:sp>
        <p:nvSpPr>
          <p:cNvPr id="405" name="object 405"/>
          <p:cNvSpPr/>
          <p:nvPr/>
        </p:nvSpPr>
        <p:spPr>
          <a:xfrm>
            <a:off x="6679534" y="7760853"/>
            <a:ext cx="42545" cy="53340"/>
          </a:xfrm>
          <a:custGeom>
            <a:avLst/>
            <a:gdLst/>
            <a:ahLst/>
            <a:cxnLst/>
            <a:rect l="l" t="t" r="r" b="b"/>
            <a:pathLst>
              <a:path w="42545" h="53340">
                <a:moveTo>
                  <a:pt x="0" y="0"/>
                </a:moveTo>
                <a:lnTo>
                  <a:pt x="0" y="2362"/>
                </a:lnTo>
                <a:lnTo>
                  <a:pt x="330" y="4711"/>
                </a:lnTo>
                <a:lnTo>
                  <a:pt x="1016" y="6743"/>
                </a:lnTo>
                <a:lnTo>
                  <a:pt x="1346" y="9093"/>
                </a:lnTo>
                <a:lnTo>
                  <a:pt x="2019" y="11455"/>
                </a:lnTo>
                <a:lnTo>
                  <a:pt x="2692" y="13474"/>
                </a:lnTo>
                <a:lnTo>
                  <a:pt x="3365" y="15824"/>
                </a:lnTo>
                <a:lnTo>
                  <a:pt x="4038" y="17856"/>
                </a:lnTo>
                <a:lnTo>
                  <a:pt x="5041" y="19862"/>
                </a:lnTo>
                <a:lnTo>
                  <a:pt x="6057" y="22225"/>
                </a:lnTo>
                <a:lnTo>
                  <a:pt x="7061" y="24257"/>
                </a:lnTo>
                <a:lnTo>
                  <a:pt x="8407" y="26263"/>
                </a:lnTo>
                <a:lnTo>
                  <a:pt x="9423" y="27952"/>
                </a:lnTo>
                <a:lnTo>
                  <a:pt x="10769" y="29972"/>
                </a:lnTo>
                <a:lnTo>
                  <a:pt x="12103" y="31991"/>
                </a:lnTo>
                <a:lnTo>
                  <a:pt x="13792" y="33680"/>
                </a:lnTo>
                <a:lnTo>
                  <a:pt x="15138" y="35369"/>
                </a:lnTo>
                <a:lnTo>
                  <a:pt x="16827" y="37045"/>
                </a:lnTo>
                <a:lnTo>
                  <a:pt x="18503" y="38735"/>
                </a:lnTo>
                <a:lnTo>
                  <a:pt x="20180" y="40411"/>
                </a:lnTo>
                <a:lnTo>
                  <a:pt x="21869" y="41757"/>
                </a:lnTo>
                <a:lnTo>
                  <a:pt x="23545" y="43103"/>
                </a:lnTo>
                <a:lnTo>
                  <a:pt x="25565" y="44450"/>
                </a:lnTo>
                <a:lnTo>
                  <a:pt x="27241" y="45808"/>
                </a:lnTo>
                <a:lnTo>
                  <a:pt x="29260" y="47142"/>
                </a:lnTo>
                <a:lnTo>
                  <a:pt x="31280" y="48158"/>
                </a:lnTo>
                <a:lnTo>
                  <a:pt x="33299" y="49174"/>
                </a:lnTo>
                <a:lnTo>
                  <a:pt x="35318" y="50177"/>
                </a:lnTo>
                <a:lnTo>
                  <a:pt x="37668" y="51193"/>
                </a:lnTo>
                <a:lnTo>
                  <a:pt x="39700" y="51866"/>
                </a:lnTo>
                <a:lnTo>
                  <a:pt x="42037" y="52870"/>
                </a:lnTo>
              </a:path>
            </a:pathLst>
          </a:custGeom>
          <a:ln w="6388">
            <a:solidFill>
              <a:srgbClr val="231F20"/>
            </a:solidFill>
          </a:ln>
        </p:spPr>
        <p:txBody>
          <a:bodyPr wrap="square" lIns="0" tIns="0" rIns="0" bIns="0" rtlCol="0"/>
          <a:lstStyle/>
          <a:p>
            <a:endParaRPr/>
          </a:p>
        </p:txBody>
      </p:sp>
      <p:sp>
        <p:nvSpPr>
          <p:cNvPr id="406" name="object 406"/>
          <p:cNvSpPr/>
          <p:nvPr/>
        </p:nvSpPr>
        <p:spPr>
          <a:xfrm>
            <a:off x="4299738" y="8043405"/>
            <a:ext cx="44450" cy="40005"/>
          </a:xfrm>
          <a:custGeom>
            <a:avLst/>
            <a:gdLst/>
            <a:ahLst/>
            <a:cxnLst/>
            <a:rect l="l" t="t" r="r" b="b"/>
            <a:pathLst>
              <a:path w="44450" h="40004">
                <a:moveTo>
                  <a:pt x="0" y="39408"/>
                </a:moveTo>
                <a:lnTo>
                  <a:pt x="2019" y="39408"/>
                </a:lnTo>
                <a:lnTo>
                  <a:pt x="4038" y="39065"/>
                </a:lnTo>
                <a:lnTo>
                  <a:pt x="6057" y="38735"/>
                </a:lnTo>
                <a:lnTo>
                  <a:pt x="8077" y="38392"/>
                </a:lnTo>
                <a:lnTo>
                  <a:pt x="9753" y="37719"/>
                </a:lnTo>
                <a:lnTo>
                  <a:pt x="11772" y="37045"/>
                </a:lnTo>
                <a:lnTo>
                  <a:pt x="20853" y="33007"/>
                </a:lnTo>
                <a:lnTo>
                  <a:pt x="22542" y="31991"/>
                </a:lnTo>
                <a:lnTo>
                  <a:pt x="24218" y="30988"/>
                </a:lnTo>
                <a:lnTo>
                  <a:pt x="25895" y="29641"/>
                </a:lnTo>
                <a:lnTo>
                  <a:pt x="27241" y="28625"/>
                </a:lnTo>
                <a:lnTo>
                  <a:pt x="28930" y="27279"/>
                </a:lnTo>
                <a:lnTo>
                  <a:pt x="30276" y="25933"/>
                </a:lnTo>
                <a:lnTo>
                  <a:pt x="31623" y="24587"/>
                </a:lnTo>
                <a:lnTo>
                  <a:pt x="32969" y="22910"/>
                </a:lnTo>
                <a:lnTo>
                  <a:pt x="34302" y="21551"/>
                </a:lnTo>
                <a:lnTo>
                  <a:pt x="35648" y="19875"/>
                </a:lnTo>
                <a:lnTo>
                  <a:pt x="36664" y="18199"/>
                </a:lnTo>
                <a:lnTo>
                  <a:pt x="37668" y="16510"/>
                </a:lnTo>
                <a:lnTo>
                  <a:pt x="38684" y="14820"/>
                </a:lnTo>
                <a:lnTo>
                  <a:pt x="39700" y="13144"/>
                </a:lnTo>
                <a:lnTo>
                  <a:pt x="40703" y="11455"/>
                </a:lnTo>
                <a:lnTo>
                  <a:pt x="41376" y="9436"/>
                </a:lnTo>
                <a:lnTo>
                  <a:pt x="42037" y="7759"/>
                </a:lnTo>
                <a:lnTo>
                  <a:pt x="42710" y="5727"/>
                </a:lnTo>
                <a:lnTo>
                  <a:pt x="43383" y="3708"/>
                </a:lnTo>
                <a:lnTo>
                  <a:pt x="43726" y="2032"/>
                </a:lnTo>
                <a:lnTo>
                  <a:pt x="44399" y="0"/>
                </a:lnTo>
              </a:path>
            </a:pathLst>
          </a:custGeom>
          <a:ln w="6388">
            <a:solidFill>
              <a:srgbClr val="231F20"/>
            </a:solidFill>
          </a:ln>
        </p:spPr>
        <p:txBody>
          <a:bodyPr wrap="square" lIns="0" tIns="0" rIns="0" bIns="0" rtlCol="0"/>
          <a:lstStyle/>
          <a:p>
            <a:endParaRPr/>
          </a:p>
        </p:txBody>
      </p:sp>
      <p:sp>
        <p:nvSpPr>
          <p:cNvPr id="407" name="object 407"/>
          <p:cNvSpPr/>
          <p:nvPr/>
        </p:nvSpPr>
        <p:spPr>
          <a:xfrm>
            <a:off x="4356920" y="8205739"/>
            <a:ext cx="129539" cy="3175"/>
          </a:xfrm>
          <a:custGeom>
            <a:avLst/>
            <a:gdLst/>
            <a:ahLst/>
            <a:cxnLst/>
            <a:rect l="l" t="t" r="r" b="b"/>
            <a:pathLst>
              <a:path w="129539" h="3175">
                <a:moveTo>
                  <a:pt x="129501" y="0"/>
                </a:moveTo>
                <a:lnTo>
                  <a:pt x="0" y="3035"/>
                </a:lnTo>
              </a:path>
            </a:pathLst>
          </a:custGeom>
          <a:ln w="6388">
            <a:solidFill>
              <a:srgbClr val="231F20"/>
            </a:solidFill>
          </a:ln>
        </p:spPr>
        <p:txBody>
          <a:bodyPr wrap="square" lIns="0" tIns="0" rIns="0" bIns="0" rtlCol="0"/>
          <a:lstStyle/>
          <a:p>
            <a:endParaRPr/>
          </a:p>
        </p:txBody>
      </p:sp>
      <p:sp>
        <p:nvSpPr>
          <p:cNvPr id="408" name="object 408"/>
          <p:cNvSpPr/>
          <p:nvPr/>
        </p:nvSpPr>
        <p:spPr>
          <a:xfrm>
            <a:off x="4437649" y="8046104"/>
            <a:ext cx="36830" cy="35560"/>
          </a:xfrm>
          <a:custGeom>
            <a:avLst/>
            <a:gdLst/>
            <a:ahLst/>
            <a:cxnLst/>
            <a:rect l="l" t="t" r="r" b="b"/>
            <a:pathLst>
              <a:path w="36829" h="35559">
                <a:moveTo>
                  <a:pt x="0" y="0"/>
                </a:moveTo>
                <a:lnTo>
                  <a:pt x="330" y="2019"/>
                </a:lnTo>
                <a:lnTo>
                  <a:pt x="1016" y="4038"/>
                </a:lnTo>
                <a:lnTo>
                  <a:pt x="1346" y="5727"/>
                </a:lnTo>
                <a:lnTo>
                  <a:pt x="2019" y="7746"/>
                </a:lnTo>
                <a:lnTo>
                  <a:pt x="2692" y="9423"/>
                </a:lnTo>
                <a:lnTo>
                  <a:pt x="3365" y="11112"/>
                </a:lnTo>
                <a:lnTo>
                  <a:pt x="4368" y="12801"/>
                </a:lnTo>
                <a:lnTo>
                  <a:pt x="5372" y="14477"/>
                </a:lnTo>
                <a:lnTo>
                  <a:pt x="6388" y="16167"/>
                </a:lnTo>
                <a:lnTo>
                  <a:pt x="7404" y="17856"/>
                </a:lnTo>
                <a:lnTo>
                  <a:pt x="8750" y="19532"/>
                </a:lnTo>
                <a:lnTo>
                  <a:pt x="9753" y="20878"/>
                </a:lnTo>
                <a:lnTo>
                  <a:pt x="11099" y="22567"/>
                </a:lnTo>
                <a:lnTo>
                  <a:pt x="12446" y="23914"/>
                </a:lnTo>
                <a:lnTo>
                  <a:pt x="14122" y="25260"/>
                </a:lnTo>
                <a:lnTo>
                  <a:pt x="15468" y="26263"/>
                </a:lnTo>
                <a:lnTo>
                  <a:pt x="17157" y="27622"/>
                </a:lnTo>
                <a:lnTo>
                  <a:pt x="18834" y="28625"/>
                </a:lnTo>
                <a:lnTo>
                  <a:pt x="20180" y="29641"/>
                </a:lnTo>
                <a:lnTo>
                  <a:pt x="21856" y="30645"/>
                </a:lnTo>
                <a:lnTo>
                  <a:pt x="23888" y="31648"/>
                </a:lnTo>
                <a:lnTo>
                  <a:pt x="25565" y="32334"/>
                </a:lnTo>
                <a:lnTo>
                  <a:pt x="27241" y="33007"/>
                </a:lnTo>
                <a:lnTo>
                  <a:pt x="29260" y="33680"/>
                </a:lnTo>
                <a:lnTo>
                  <a:pt x="30949" y="34353"/>
                </a:lnTo>
                <a:lnTo>
                  <a:pt x="32969" y="34696"/>
                </a:lnTo>
                <a:lnTo>
                  <a:pt x="34975" y="35026"/>
                </a:lnTo>
                <a:lnTo>
                  <a:pt x="36664" y="35369"/>
                </a:lnTo>
              </a:path>
            </a:pathLst>
          </a:custGeom>
          <a:ln w="6388">
            <a:solidFill>
              <a:srgbClr val="231F20"/>
            </a:solidFill>
          </a:ln>
        </p:spPr>
        <p:txBody>
          <a:bodyPr wrap="square" lIns="0" tIns="0" rIns="0" bIns="0" rtlCol="0"/>
          <a:lstStyle/>
          <a:p>
            <a:endParaRPr/>
          </a:p>
        </p:txBody>
      </p:sp>
      <p:sp>
        <p:nvSpPr>
          <p:cNvPr id="409" name="object 409"/>
          <p:cNvSpPr/>
          <p:nvPr/>
        </p:nvSpPr>
        <p:spPr>
          <a:xfrm>
            <a:off x="4474312" y="8081467"/>
            <a:ext cx="106680" cy="1905"/>
          </a:xfrm>
          <a:custGeom>
            <a:avLst/>
            <a:gdLst/>
            <a:ahLst/>
            <a:cxnLst/>
            <a:rect l="l" t="t" r="r" b="b"/>
            <a:pathLst>
              <a:path w="106679" h="1904">
                <a:moveTo>
                  <a:pt x="0" y="0"/>
                </a:moveTo>
                <a:lnTo>
                  <a:pt x="106298" y="1689"/>
                </a:lnTo>
              </a:path>
            </a:pathLst>
          </a:custGeom>
          <a:ln w="6388">
            <a:solidFill>
              <a:srgbClr val="231F20"/>
            </a:solidFill>
          </a:ln>
        </p:spPr>
        <p:txBody>
          <a:bodyPr wrap="square" lIns="0" tIns="0" rIns="0" bIns="0" rtlCol="0"/>
          <a:lstStyle/>
          <a:p>
            <a:endParaRPr/>
          </a:p>
        </p:txBody>
      </p:sp>
      <p:sp>
        <p:nvSpPr>
          <p:cNvPr id="410" name="object 410"/>
          <p:cNvSpPr/>
          <p:nvPr/>
        </p:nvSpPr>
        <p:spPr>
          <a:xfrm>
            <a:off x="4861135" y="7386017"/>
            <a:ext cx="2540" cy="196215"/>
          </a:xfrm>
          <a:custGeom>
            <a:avLst/>
            <a:gdLst/>
            <a:ahLst/>
            <a:cxnLst/>
            <a:rect l="l" t="t" r="r" b="b"/>
            <a:pathLst>
              <a:path w="2539" h="196215">
                <a:moveTo>
                  <a:pt x="1009" y="-3194"/>
                </a:moveTo>
                <a:lnTo>
                  <a:pt x="1009" y="198862"/>
                </a:lnTo>
              </a:path>
            </a:pathLst>
          </a:custGeom>
          <a:ln w="8407">
            <a:solidFill>
              <a:srgbClr val="231F20"/>
            </a:solidFill>
          </a:ln>
        </p:spPr>
        <p:txBody>
          <a:bodyPr wrap="square" lIns="0" tIns="0" rIns="0" bIns="0" rtlCol="0"/>
          <a:lstStyle/>
          <a:p>
            <a:endParaRPr/>
          </a:p>
        </p:txBody>
      </p:sp>
      <p:sp>
        <p:nvSpPr>
          <p:cNvPr id="411" name="object 411"/>
          <p:cNvSpPr/>
          <p:nvPr/>
        </p:nvSpPr>
        <p:spPr>
          <a:xfrm>
            <a:off x="4860799" y="6235580"/>
            <a:ext cx="1905" cy="833119"/>
          </a:xfrm>
          <a:custGeom>
            <a:avLst/>
            <a:gdLst/>
            <a:ahLst/>
            <a:cxnLst/>
            <a:rect l="l" t="t" r="r" b="b"/>
            <a:pathLst>
              <a:path w="1904" h="833120">
                <a:moveTo>
                  <a:pt x="1346" y="0"/>
                </a:moveTo>
                <a:lnTo>
                  <a:pt x="0" y="832523"/>
                </a:lnTo>
              </a:path>
            </a:pathLst>
          </a:custGeom>
          <a:ln w="6388">
            <a:solidFill>
              <a:srgbClr val="231F20"/>
            </a:solidFill>
          </a:ln>
        </p:spPr>
        <p:txBody>
          <a:bodyPr wrap="square" lIns="0" tIns="0" rIns="0" bIns="0" rtlCol="0"/>
          <a:lstStyle/>
          <a:p>
            <a:endParaRPr/>
          </a:p>
        </p:txBody>
      </p:sp>
      <p:sp>
        <p:nvSpPr>
          <p:cNvPr id="412" name="object 412"/>
          <p:cNvSpPr/>
          <p:nvPr/>
        </p:nvSpPr>
        <p:spPr>
          <a:xfrm>
            <a:off x="4578756" y="6921430"/>
            <a:ext cx="80716" cy="137069"/>
          </a:xfrm>
          <a:prstGeom prst="rect">
            <a:avLst/>
          </a:prstGeom>
          <a:blipFill>
            <a:blip r:embed="rId21" cstate="print"/>
            <a:stretch>
              <a:fillRect/>
            </a:stretch>
          </a:blipFill>
        </p:spPr>
        <p:txBody>
          <a:bodyPr wrap="square" lIns="0" tIns="0" rIns="0" bIns="0" rtlCol="0"/>
          <a:lstStyle/>
          <a:p>
            <a:endParaRPr/>
          </a:p>
        </p:txBody>
      </p:sp>
      <p:sp>
        <p:nvSpPr>
          <p:cNvPr id="413" name="object 413"/>
          <p:cNvSpPr/>
          <p:nvPr/>
        </p:nvSpPr>
        <p:spPr>
          <a:xfrm>
            <a:off x="4657633" y="6242314"/>
            <a:ext cx="2540" cy="473709"/>
          </a:xfrm>
          <a:custGeom>
            <a:avLst/>
            <a:gdLst/>
            <a:ahLst/>
            <a:cxnLst/>
            <a:rect l="l" t="t" r="r" b="b"/>
            <a:pathLst>
              <a:path w="2539" h="473709">
                <a:moveTo>
                  <a:pt x="0" y="473176"/>
                </a:moveTo>
                <a:lnTo>
                  <a:pt x="2362" y="0"/>
                </a:lnTo>
              </a:path>
            </a:pathLst>
          </a:custGeom>
          <a:ln w="6388">
            <a:solidFill>
              <a:srgbClr val="231F20"/>
            </a:solidFill>
          </a:ln>
        </p:spPr>
        <p:txBody>
          <a:bodyPr wrap="square" lIns="0" tIns="0" rIns="0" bIns="0" rtlCol="0"/>
          <a:lstStyle/>
          <a:p>
            <a:endParaRPr/>
          </a:p>
        </p:txBody>
      </p:sp>
      <p:sp>
        <p:nvSpPr>
          <p:cNvPr id="414" name="object 414"/>
          <p:cNvSpPr/>
          <p:nvPr/>
        </p:nvSpPr>
        <p:spPr>
          <a:xfrm>
            <a:off x="6679534" y="6931365"/>
            <a:ext cx="12700" cy="829944"/>
          </a:xfrm>
          <a:custGeom>
            <a:avLst/>
            <a:gdLst/>
            <a:ahLst/>
            <a:cxnLst/>
            <a:rect l="l" t="t" r="r" b="b"/>
            <a:pathLst>
              <a:path w="12700" h="829945">
                <a:moveTo>
                  <a:pt x="0" y="829487"/>
                </a:moveTo>
                <a:lnTo>
                  <a:pt x="7404" y="105079"/>
                </a:lnTo>
                <a:lnTo>
                  <a:pt x="12103" y="0"/>
                </a:lnTo>
              </a:path>
            </a:pathLst>
          </a:custGeom>
          <a:ln w="6388">
            <a:solidFill>
              <a:srgbClr val="231F20"/>
            </a:solidFill>
          </a:ln>
        </p:spPr>
        <p:txBody>
          <a:bodyPr wrap="square" lIns="0" tIns="0" rIns="0" bIns="0" rtlCol="0"/>
          <a:lstStyle/>
          <a:p>
            <a:endParaRPr/>
          </a:p>
        </p:txBody>
      </p:sp>
      <p:sp>
        <p:nvSpPr>
          <p:cNvPr id="415" name="object 415"/>
          <p:cNvSpPr/>
          <p:nvPr/>
        </p:nvSpPr>
        <p:spPr>
          <a:xfrm>
            <a:off x="6434321" y="7752105"/>
            <a:ext cx="11430" cy="59690"/>
          </a:xfrm>
          <a:custGeom>
            <a:avLst/>
            <a:gdLst/>
            <a:ahLst/>
            <a:cxnLst/>
            <a:rect l="l" t="t" r="r" b="b"/>
            <a:pathLst>
              <a:path w="11429" h="59690">
                <a:moveTo>
                  <a:pt x="0" y="59601"/>
                </a:moveTo>
                <a:lnTo>
                  <a:pt x="5715" y="42430"/>
                </a:lnTo>
                <a:lnTo>
                  <a:pt x="6731" y="39065"/>
                </a:lnTo>
                <a:lnTo>
                  <a:pt x="7734" y="35686"/>
                </a:lnTo>
                <a:lnTo>
                  <a:pt x="8407" y="31991"/>
                </a:lnTo>
                <a:lnTo>
                  <a:pt x="9080" y="28625"/>
                </a:lnTo>
                <a:lnTo>
                  <a:pt x="9423" y="24904"/>
                </a:lnTo>
                <a:lnTo>
                  <a:pt x="10096" y="21551"/>
                </a:lnTo>
                <a:lnTo>
                  <a:pt x="10426" y="17843"/>
                </a:lnTo>
                <a:lnTo>
                  <a:pt x="10769" y="14135"/>
                </a:lnTo>
                <a:lnTo>
                  <a:pt x="11099" y="10769"/>
                </a:lnTo>
                <a:lnTo>
                  <a:pt x="11099" y="7061"/>
                </a:lnTo>
                <a:lnTo>
                  <a:pt x="11099" y="3352"/>
                </a:lnTo>
                <a:lnTo>
                  <a:pt x="11099" y="0"/>
                </a:lnTo>
              </a:path>
            </a:pathLst>
          </a:custGeom>
          <a:ln w="6388">
            <a:solidFill>
              <a:srgbClr val="231F20"/>
            </a:solidFill>
          </a:ln>
        </p:spPr>
        <p:txBody>
          <a:bodyPr wrap="square" lIns="0" tIns="0" rIns="0" bIns="0" rtlCol="0"/>
          <a:lstStyle/>
          <a:p>
            <a:endParaRPr/>
          </a:p>
        </p:txBody>
      </p:sp>
      <p:sp>
        <p:nvSpPr>
          <p:cNvPr id="416" name="object 416"/>
          <p:cNvSpPr/>
          <p:nvPr/>
        </p:nvSpPr>
        <p:spPr>
          <a:xfrm>
            <a:off x="6052715" y="7955340"/>
            <a:ext cx="278841" cy="89242"/>
          </a:xfrm>
          <a:prstGeom prst="rect">
            <a:avLst/>
          </a:prstGeom>
          <a:blipFill>
            <a:blip r:embed="rId22" cstate="print"/>
            <a:stretch>
              <a:fillRect/>
            </a:stretch>
          </a:blipFill>
        </p:spPr>
        <p:txBody>
          <a:bodyPr wrap="square" lIns="0" tIns="0" rIns="0" bIns="0" rtlCol="0"/>
          <a:lstStyle/>
          <a:p>
            <a:endParaRPr/>
          </a:p>
        </p:txBody>
      </p:sp>
      <p:sp>
        <p:nvSpPr>
          <p:cNvPr id="417" name="object 417"/>
          <p:cNvSpPr/>
          <p:nvPr/>
        </p:nvSpPr>
        <p:spPr>
          <a:xfrm>
            <a:off x="4650570" y="6715499"/>
            <a:ext cx="7620" cy="42545"/>
          </a:xfrm>
          <a:custGeom>
            <a:avLst/>
            <a:gdLst/>
            <a:ahLst/>
            <a:cxnLst/>
            <a:rect l="l" t="t" r="r" b="b"/>
            <a:pathLst>
              <a:path w="7620" h="42545">
                <a:moveTo>
                  <a:pt x="0" y="42087"/>
                </a:moveTo>
                <a:lnTo>
                  <a:pt x="1346" y="35013"/>
                </a:lnTo>
                <a:lnTo>
                  <a:pt x="2692" y="27940"/>
                </a:lnTo>
                <a:lnTo>
                  <a:pt x="4038" y="21209"/>
                </a:lnTo>
                <a:lnTo>
                  <a:pt x="5041" y="14135"/>
                </a:lnTo>
                <a:lnTo>
                  <a:pt x="6057" y="7061"/>
                </a:lnTo>
                <a:lnTo>
                  <a:pt x="7061" y="0"/>
                </a:lnTo>
              </a:path>
            </a:pathLst>
          </a:custGeom>
          <a:ln w="6388">
            <a:solidFill>
              <a:srgbClr val="231F20"/>
            </a:solidFill>
          </a:ln>
        </p:spPr>
        <p:txBody>
          <a:bodyPr wrap="square" lIns="0" tIns="0" rIns="0" bIns="0" rtlCol="0"/>
          <a:lstStyle/>
          <a:p>
            <a:endParaRPr/>
          </a:p>
        </p:txBody>
      </p:sp>
      <p:sp>
        <p:nvSpPr>
          <p:cNvPr id="418" name="object 418"/>
          <p:cNvSpPr/>
          <p:nvPr/>
        </p:nvSpPr>
        <p:spPr>
          <a:xfrm>
            <a:off x="4617942" y="6757583"/>
            <a:ext cx="33020" cy="30480"/>
          </a:xfrm>
          <a:custGeom>
            <a:avLst/>
            <a:gdLst/>
            <a:ahLst/>
            <a:cxnLst/>
            <a:rect l="l" t="t" r="r" b="b"/>
            <a:pathLst>
              <a:path w="33020" h="30479">
                <a:moveTo>
                  <a:pt x="0" y="30314"/>
                </a:moveTo>
                <a:lnTo>
                  <a:pt x="1689" y="29972"/>
                </a:lnTo>
                <a:lnTo>
                  <a:pt x="3365" y="29641"/>
                </a:lnTo>
                <a:lnTo>
                  <a:pt x="5384" y="28968"/>
                </a:lnTo>
                <a:lnTo>
                  <a:pt x="7061" y="28625"/>
                </a:lnTo>
                <a:lnTo>
                  <a:pt x="8750" y="27952"/>
                </a:lnTo>
                <a:lnTo>
                  <a:pt x="10426" y="27292"/>
                </a:lnTo>
                <a:lnTo>
                  <a:pt x="12103" y="26619"/>
                </a:lnTo>
                <a:lnTo>
                  <a:pt x="13792" y="25603"/>
                </a:lnTo>
                <a:lnTo>
                  <a:pt x="15138" y="24587"/>
                </a:lnTo>
                <a:lnTo>
                  <a:pt x="16827" y="23571"/>
                </a:lnTo>
                <a:lnTo>
                  <a:pt x="18161" y="22567"/>
                </a:lnTo>
                <a:lnTo>
                  <a:pt x="19837" y="21564"/>
                </a:lnTo>
                <a:lnTo>
                  <a:pt x="21183" y="20218"/>
                </a:lnTo>
                <a:lnTo>
                  <a:pt x="22199" y="18859"/>
                </a:lnTo>
                <a:lnTo>
                  <a:pt x="23545" y="17856"/>
                </a:lnTo>
                <a:lnTo>
                  <a:pt x="24892" y="16167"/>
                </a:lnTo>
                <a:lnTo>
                  <a:pt x="25895" y="14820"/>
                </a:lnTo>
                <a:lnTo>
                  <a:pt x="26911" y="13474"/>
                </a:lnTo>
                <a:lnTo>
                  <a:pt x="27914" y="11785"/>
                </a:lnTo>
                <a:lnTo>
                  <a:pt x="28930" y="10109"/>
                </a:lnTo>
                <a:lnTo>
                  <a:pt x="29603" y="8763"/>
                </a:lnTo>
                <a:lnTo>
                  <a:pt x="30276" y="7073"/>
                </a:lnTo>
                <a:lnTo>
                  <a:pt x="30949" y="5397"/>
                </a:lnTo>
                <a:lnTo>
                  <a:pt x="31623" y="3378"/>
                </a:lnTo>
                <a:lnTo>
                  <a:pt x="32296" y="1689"/>
                </a:lnTo>
                <a:lnTo>
                  <a:pt x="32626" y="0"/>
                </a:lnTo>
              </a:path>
            </a:pathLst>
          </a:custGeom>
          <a:ln w="6388">
            <a:solidFill>
              <a:srgbClr val="231F20"/>
            </a:solidFill>
          </a:ln>
        </p:spPr>
        <p:txBody>
          <a:bodyPr wrap="square" lIns="0" tIns="0" rIns="0" bIns="0" rtlCol="0"/>
          <a:lstStyle/>
          <a:p>
            <a:endParaRPr/>
          </a:p>
        </p:txBody>
      </p:sp>
      <p:sp>
        <p:nvSpPr>
          <p:cNvPr id="419" name="object 419"/>
          <p:cNvSpPr/>
          <p:nvPr/>
        </p:nvSpPr>
        <p:spPr>
          <a:xfrm>
            <a:off x="4862812" y="7128381"/>
            <a:ext cx="32384" cy="73025"/>
          </a:xfrm>
          <a:custGeom>
            <a:avLst/>
            <a:gdLst/>
            <a:ahLst/>
            <a:cxnLst/>
            <a:rect l="l" t="t" r="r" b="b"/>
            <a:pathLst>
              <a:path w="32385" h="73025">
                <a:moveTo>
                  <a:pt x="32296" y="0"/>
                </a:moveTo>
                <a:lnTo>
                  <a:pt x="30276" y="342"/>
                </a:lnTo>
                <a:lnTo>
                  <a:pt x="28587" y="673"/>
                </a:lnTo>
                <a:lnTo>
                  <a:pt x="26924" y="1016"/>
                </a:lnTo>
                <a:lnTo>
                  <a:pt x="25234" y="1689"/>
                </a:lnTo>
                <a:lnTo>
                  <a:pt x="23545" y="2362"/>
                </a:lnTo>
                <a:lnTo>
                  <a:pt x="21869" y="3035"/>
                </a:lnTo>
                <a:lnTo>
                  <a:pt x="20523" y="3695"/>
                </a:lnTo>
                <a:lnTo>
                  <a:pt x="18846" y="4381"/>
                </a:lnTo>
                <a:lnTo>
                  <a:pt x="17500" y="5384"/>
                </a:lnTo>
                <a:lnTo>
                  <a:pt x="15811" y="6400"/>
                </a:lnTo>
                <a:lnTo>
                  <a:pt x="14465" y="7416"/>
                </a:lnTo>
                <a:lnTo>
                  <a:pt x="13119" y="8420"/>
                </a:lnTo>
                <a:lnTo>
                  <a:pt x="11785" y="9766"/>
                </a:lnTo>
                <a:lnTo>
                  <a:pt x="10439" y="11112"/>
                </a:lnTo>
                <a:lnTo>
                  <a:pt x="9423" y="12458"/>
                </a:lnTo>
                <a:lnTo>
                  <a:pt x="8077" y="13804"/>
                </a:lnTo>
                <a:lnTo>
                  <a:pt x="7061" y="15151"/>
                </a:lnTo>
                <a:lnTo>
                  <a:pt x="6057" y="16497"/>
                </a:lnTo>
                <a:lnTo>
                  <a:pt x="5054" y="18186"/>
                </a:lnTo>
                <a:lnTo>
                  <a:pt x="4381" y="19532"/>
                </a:lnTo>
                <a:lnTo>
                  <a:pt x="3365" y="21209"/>
                </a:lnTo>
                <a:lnTo>
                  <a:pt x="2692" y="22898"/>
                </a:lnTo>
                <a:lnTo>
                  <a:pt x="2019" y="24587"/>
                </a:lnTo>
                <a:lnTo>
                  <a:pt x="1689" y="25933"/>
                </a:lnTo>
                <a:lnTo>
                  <a:pt x="1016" y="27952"/>
                </a:lnTo>
                <a:lnTo>
                  <a:pt x="673" y="29641"/>
                </a:lnTo>
                <a:lnTo>
                  <a:pt x="342" y="31318"/>
                </a:lnTo>
                <a:lnTo>
                  <a:pt x="342" y="33007"/>
                </a:lnTo>
                <a:lnTo>
                  <a:pt x="0" y="34696"/>
                </a:lnTo>
                <a:lnTo>
                  <a:pt x="0" y="36703"/>
                </a:lnTo>
                <a:lnTo>
                  <a:pt x="0" y="38392"/>
                </a:lnTo>
                <a:lnTo>
                  <a:pt x="342" y="40081"/>
                </a:lnTo>
                <a:lnTo>
                  <a:pt x="342" y="41757"/>
                </a:lnTo>
                <a:lnTo>
                  <a:pt x="673" y="43446"/>
                </a:lnTo>
                <a:lnTo>
                  <a:pt x="1016" y="45466"/>
                </a:lnTo>
                <a:lnTo>
                  <a:pt x="1346" y="47142"/>
                </a:lnTo>
                <a:lnTo>
                  <a:pt x="2019" y="48831"/>
                </a:lnTo>
                <a:lnTo>
                  <a:pt x="2692" y="50520"/>
                </a:lnTo>
                <a:lnTo>
                  <a:pt x="3365" y="51866"/>
                </a:lnTo>
                <a:lnTo>
                  <a:pt x="4038" y="53543"/>
                </a:lnTo>
                <a:lnTo>
                  <a:pt x="5054" y="55232"/>
                </a:lnTo>
                <a:lnTo>
                  <a:pt x="5727" y="56578"/>
                </a:lnTo>
                <a:lnTo>
                  <a:pt x="6731" y="58254"/>
                </a:lnTo>
                <a:lnTo>
                  <a:pt x="7734" y="59613"/>
                </a:lnTo>
                <a:lnTo>
                  <a:pt x="9080" y="60960"/>
                </a:lnTo>
                <a:lnTo>
                  <a:pt x="10096" y="62306"/>
                </a:lnTo>
                <a:lnTo>
                  <a:pt x="11442" y="63652"/>
                </a:lnTo>
                <a:lnTo>
                  <a:pt x="12788" y="64655"/>
                </a:lnTo>
                <a:lnTo>
                  <a:pt x="14135" y="65671"/>
                </a:lnTo>
                <a:lnTo>
                  <a:pt x="15468" y="67017"/>
                </a:lnTo>
                <a:lnTo>
                  <a:pt x="16827" y="68033"/>
                </a:lnTo>
                <a:lnTo>
                  <a:pt x="18503" y="68707"/>
                </a:lnTo>
                <a:lnTo>
                  <a:pt x="19850" y="69710"/>
                </a:lnTo>
                <a:lnTo>
                  <a:pt x="21526" y="70383"/>
                </a:lnTo>
                <a:lnTo>
                  <a:pt x="23215" y="71056"/>
                </a:lnTo>
                <a:lnTo>
                  <a:pt x="24892" y="71729"/>
                </a:lnTo>
                <a:lnTo>
                  <a:pt x="26581" y="72415"/>
                </a:lnTo>
              </a:path>
            </a:pathLst>
          </a:custGeom>
          <a:ln w="6388">
            <a:solidFill>
              <a:srgbClr val="231F20"/>
            </a:solidFill>
          </a:ln>
        </p:spPr>
        <p:txBody>
          <a:bodyPr wrap="square" lIns="0" tIns="0" rIns="0" bIns="0" rtlCol="0"/>
          <a:lstStyle/>
          <a:p>
            <a:endParaRPr/>
          </a:p>
        </p:txBody>
      </p:sp>
      <p:sp>
        <p:nvSpPr>
          <p:cNvPr id="420" name="object 420"/>
          <p:cNvSpPr/>
          <p:nvPr/>
        </p:nvSpPr>
        <p:spPr>
          <a:xfrm>
            <a:off x="4633078" y="7129387"/>
            <a:ext cx="25400" cy="22225"/>
          </a:xfrm>
          <a:custGeom>
            <a:avLst/>
            <a:gdLst/>
            <a:ahLst/>
            <a:cxnLst/>
            <a:rect l="l" t="t" r="r" b="b"/>
            <a:pathLst>
              <a:path w="25400" h="22225">
                <a:moveTo>
                  <a:pt x="24891" y="21894"/>
                </a:moveTo>
                <a:lnTo>
                  <a:pt x="24891" y="20205"/>
                </a:lnTo>
                <a:lnTo>
                  <a:pt x="24561" y="18872"/>
                </a:lnTo>
                <a:lnTo>
                  <a:pt x="24218" y="17513"/>
                </a:lnTo>
                <a:lnTo>
                  <a:pt x="23545" y="16167"/>
                </a:lnTo>
                <a:lnTo>
                  <a:pt x="23202" y="14820"/>
                </a:lnTo>
                <a:lnTo>
                  <a:pt x="22529" y="13474"/>
                </a:lnTo>
                <a:lnTo>
                  <a:pt x="21856" y="12128"/>
                </a:lnTo>
                <a:lnTo>
                  <a:pt x="21196" y="10782"/>
                </a:lnTo>
                <a:lnTo>
                  <a:pt x="20180" y="9766"/>
                </a:lnTo>
                <a:lnTo>
                  <a:pt x="19176" y="8420"/>
                </a:lnTo>
                <a:lnTo>
                  <a:pt x="18160" y="7416"/>
                </a:lnTo>
                <a:lnTo>
                  <a:pt x="17157" y="6400"/>
                </a:lnTo>
                <a:lnTo>
                  <a:pt x="16141" y="5397"/>
                </a:lnTo>
                <a:lnTo>
                  <a:pt x="15138" y="4711"/>
                </a:lnTo>
                <a:lnTo>
                  <a:pt x="13792" y="3708"/>
                </a:lnTo>
                <a:lnTo>
                  <a:pt x="12445" y="3035"/>
                </a:lnTo>
                <a:lnTo>
                  <a:pt x="11442" y="2362"/>
                </a:lnTo>
                <a:lnTo>
                  <a:pt x="10096" y="1689"/>
                </a:lnTo>
                <a:lnTo>
                  <a:pt x="8750" y="1358"/>
                </a:lnTo>
                <a:lnTo>
                  <a:pt x="7061" y="685"/>
                </a:lnTo>
                <a:lnTo>
                  <a:pt x="5714" y="342"/>
                </a:lnTo>
                <a:lnTo>
                  <a:pt x="4381" y="342"/>
                </a:lnTo>
                <a:lnTo>
                  <a:pt x="3035" y="0"/>
                </a:lnTo>
                <a:lnTo>
                  <a:pt x="1346" y="0"/>
                </a:lnTo>
                <a:lnTo>
                  <a:pt x="0" y="0"/>
                </a:lnTo>
              </a:path>
            </a:pathLst>
          </a:custGeom>
          <a:ln w="6388">
            <a:solidFill>
              <a:srgbClr val="231F20"/>
            </a:solidFill>
          </a:ln>
        </p:spPr>
        <p:txBody>
          <a:bodyPr wrap="square" lIns="0" tIns="0" rIns="0" bIns="0" rtlCol="0"/>
          <a:lstStyle/>
          <a:p>
            <a:endParaRPr/>
          </a:p>
        </p:txBody>
      </p:sp>
      <p:sp>
        <p:nvSpPr>
          <p:cNvPr id="421" name="object 421"/>
          <p:cNvSpPr/>
          <p:nvPr/>
        </p:nvSpPr>
        <p:spPr>
          <a:xfrm>
            <a:off x="4862480" y="6129158"/>
            <a:ext cx="8890" cy="16510"/>
          </a:xfrm>
          <a:custGeom>
            <a:avLst/>
            <a:gdLst/>
            <a:ahLst/>
            <a:cxnLst/>
            <a:rect l="l" t="t" r="r" b="b"/>
            <a:pathLst>
              <a:path w="8889" h="16510">
                <a:moveTo>
                  <a:pt x="0" y="0"/>
                </a:moveTo>
                <a:lnTo>
                  <a:pt x="0" y="1346"/>
                </a:lnTo>
                <a:lnTo>
                  <a:pt x="330" y="2362"/>
                </a:lnTo>
                <a:lnTo>
                  <a:pt x="330" y="3708"/>
                </a:lnTo>
                <a:lnTo>
                  <a:pt x="673" y="5054"/>
                </a:lnTo>
                <a:lnTo>
                  <a:pt x="1346" y="6400"/>
                </a:lnTo>
                <a:lnTo>
                  <a:pt x="1689" y="7416"/>
                </a:lnTo>
                <a:lnTo>
                  <a:pt x="2362" y="8750"/>
                </a:lnTo>
                <a:lnTo>
                  <a:pt x="2692" y="9766"/>
                </a:lnTo>
                <a:lnTo>
                  <a:pt x="3365" y="10782"/>
                </a:lnTo>
                <a:lnTo>
                  <a:pt x="4368" y="11785"/>
                </a:lnTo>
                <a:lnTo>
                  <a:pt x="5041" y="12801"/>
                </a:lnTo>
                <a:lnTo>
                  <a:pt x="6057" y="13804"/>
                </a:lnTo>
                <a:lnTo>
                  <a:pt x="6731" y="14820"/>
                </a:lnTo>
                <a:lnTo>
                  <a:pt x="7734" y="15494"/>
                </a:lnTo>
                <a:lnTo>
                  <a:pt x="8750" y="16497"/>
                </a:lnTo>
              </a:path>
            </a:pathLst>
          </a:custGeom>
          <a:ln w="6388">
            <a:solidFill>
              <a:srgbClr val="231F20"/>
            </a:solidFill>
          </a:ln>
        </p:spPr>
        <p:txBody>
          <a:bodyPr wrap="square" lIns="0" tIns="0" rIns="0" bIns="0" rtlCol="0"/>
          <a:lstStyle/>
          <a:p>
            <a:endParaRPr/>
          </a:p>
        </p:txBody>
      </p:sp>
      <p:sp>
        <p:nvSpPr>
          <p:cNvPr id="422" name="object 422"/>
          <p:cNvSpPr/>
          <p:nvPr/>
        </p:nvSpPr>
        <p:spPr>
          <a:xfrm>
            <a:off x="4861135" y="6054730"/>
            <a:ext cx="1905" cy="74930"/>
          </a:xfrm>
          <a:custGeom>
            <a:avLst/>
            <a:gdLst/>
            <a:ahLst/>
            <a:cxnLst/>
            <a:rect l="l" t="t" r="r" b="b"/>
            <a:pathLst>
              <a:path w="1904" h="74929">
                <a:moveTo>
                  <a:pt x="0" y="0"/>
                </a:moveTo>
                <a:lnTo>
                  <a:pt x="1346" y="74434"/>
                </a:lnTo>
              </a:path>
            </a:pathLst>
          </a:custGeom>
          <a:ln w="6388">
            <a:solidFill>
              <a:srgbClr val="231F20"/>
            </a:solidFill>
          </a:ln>
        </p:spPr>
        <p:txBody>
          <a:bodyPr wrap="square" lIns="0" tIns="0" rIns="0" bIns="0" rtlCol="0"/>
          <a:lstStyle/>
          <a:p>
            <a:endParaRPr/>
          </a:p>
        </p:txBody>
      </p:sp>
      <p:sp>
        <p:nvSpPr>
          <p:cNvPr id="423" name="object 423"/>
          <p:cNvSpPr/>
          <p:nvPr/>
        </p:nvSpPr>
        <p:spPr>
          <a:xfrm>
            <a:off x="4862144" y="6220425"/>
            <a:ext cx="12700" cy="15240"/>
          </a:xfrm>
          <a:custGeom>
            <a:avLst/>
            <a:gdLst/>
            <a:ahLst/>
            <a:cxnLst/>
            <a:rect l="l" t="t" r="r" b="b"/>
            <a:pathLst>
              <a:path w="12700" h="15239">
                <a:moveTo>
                  <a:pt x="12446" y="0"/>
                </a:moveTo>
                <a:lnTo>
                  <a:pt x="11430" y="342"/>
                </a:lnTo>
                <a:lnTo>
                  <a:pt x="10083" y="673"/>
                </a:lnTo>
                <a:lnTo>
                  <a:pt x="9080" y="1346"/>
                </a:lnTo>
                <a:lnTo>
                  <a:pt x="8077" y="1689"/>
                </a:lnTo>
                <a:lnTo>
                  <a:pt x="7061" y="2362"/>
                </a:lnTo>
                <a:lnTo>
                  <a:pt x="6388" y="3035"/>
                </a:lnTo>
                <a:lnTo>
                  <a:pt x="5384" y="3708"/>
                </a:lnTo>
                <a:lnTo>
                  <a:pt x="4368" y="4711"/>
                </a:lnTo>
                <a:lnTo>
                  <a:pt x="3695" y="5384"/>
                </a:lnTo>
                <a:lnTo>
                  <a:pt x="3022" y="6400"/>
                </a:lnTo>
                <a:lnTo>
                  <a:pt x="2349" y="7416"/>
                </a:lnTo>
                <a:lnTo>
                  <a:pt x="1676" y="8420"/>
                </a:lnTo>
                <a:lnTo>
                  <a:pt x="1346" y="9423"/>
                </a:lnTo>
                <a:lnTo>
                  <a:pt x="1003" y="10439"/>
                </a:lnTo>
                <a:lnTo>
                  <a:pt x="342" y="11455"/>
                </a:lnTo>
                <a:lnTo>
                  <a:pt x="342" y="12801"/>
                </a:lnTo>
                <a:lnTo>
                  <a:pt x="0" y="13804"/>
                </a:lnTo>
                <a:lnTo>
                  <a:pt x="0" y="15151"/>
                </a:lnTo>
              </a:path>
            </a:pathLst>
          </a:custGeom>
          <a:ln w="6388">
            <a:solidFill>
              <a:srgbClr val="231F20"/>
            </a:solidFill>
          </a:ln>
        </p:spPr>
        <p:txBody>
          <a:bodyPr wrap="square" lIns="0" tIns="0" rIns="0" bIns="0" rtlCol="0"/>
          <a:lstStyle/>
          <a:p>
            <a:endParaRPr/>
          </a:p>
        </p:txBody>
      </p:sp>
      <p:sp>
        <p:nvSpPr>
          <p:cNvPr id="424" name="object 424"/>
          <p:cNvSpPr/>
          <p:nvPr/>
        </p:nvSpPr>
        <p:spPr>
          <a:xfrm>
            <a:off x="6446432" y="8272422"/>
            <a:ext cx="0" cy="167640"/>
          </a:xfrm>
          <a:custGeom>
            <a:avLst/>
            <a:gdLst/>
            <a:ahLst/>
            <a:cxnLst/>
            <a:rect l="l" t="t" r="r" b="b"/>
            <a:pathLst>
              <a:path h="167640">
                <a:moveTo>
                  <a:pt x="0" y="0"/>
                </a:moveTo>
                <a:lnTo>
                  <a:pt x="0" y="167318"/>
                </a:lnTo>
              </a:path>
            </a:pathLst>
          </a:custGeom>
          <a:ln w="6388">
            <a:solidFill>
              <a:srgbClr val="231F20"/>
            </a:solidFill>
          </a:ln>
        </p:spPr>
        <p:txBody>
          <a:bodyPr wrap="square" lIns="0" tIns="0" rIns="0" bIns="0" rtlCol="0"/>
          <a:lstStyle/>
          <a:p>
            <a:endParaRPr/>
          </a:p>
        </p:txBody>
      </p:sp>
      <p:sp>
        <p:nvSpPr>
          <p:cNvPr id="425" name="object 425"/>
          <p:cNvSpPr/>
          <p:nvPr/>
        </p:nvSpPr>
        <p:spPr>
          <a:xfrm>
            <a:off x="6179019" y="8256929"/>
            <a:ext cx="245745" cy="89535"/>
          </a:xfrm>
          <a:custGeom>
            <a:avLst/>
            <a:gdLst/>
            <a:ahLst/>
            <a:cxnLst/>
            <a:rect l="l" t="t" r="r" b="b"/>
            <a:pathLst>
              <a:path w="245745" h="89534">
                <a:moveTo>
                  <a:pt x="245211" y="0"/>
                </a:moveTo>
                <a:lnTo>
                  <a:pt x="0" y="88912"/>
                </a:lnTo>
              </a:path>
            </a:pathLst>
          </a:custGeom>
          <a:ln w="6388">
            <a:solidFill>
              <a:srgbClr val="231F20"/>
            </a:solidFill>
          </a:ln>
        </p:spPr>
        <p:txBody>
          <a:bodyPr wrap="square" lIns="0" tIns="0" rIns="0" bIns="0" rtlCol="0"/>
          <a:lstStyle/>
          <a:p>
            <a:endParaRPr/>
          </a:p>
        </p:txBody>
      </p:sp>
      <p:sp>
        <p:nvSpPr>
          <p:cNvPr id="426" name="object 426"/>
          <p:cNvSpPr/>
          <p:nvPr/>
        </p:nvSpPr>
        <p:spPr>
          <a:xfrm>
            <a:off x="5736697" y="8144778"/>
            <a:ext cx="487045" cy="59690"/>
          </a:xfrm>
          <a:custGeom>
            <a:avLst/>
            <a:gdLst/>
            <a:ahLst/>
            <a:cxnLst/>
            <a:rect l="l" t="t" r="r" b="b"/>
            <a:pathLst>
              <a:path w="487045" h="59690">
                <a:moveTo>
                  <a:pt x="0" y="59613"/>
                </a:moveTo>
                <a:lnTo>
                  <a:pt x="13792" y="59270"/>
                </a:lnTo>
                <a:lnTo>
                  <a:pt x="27241" y="59270"/>
                </a:lnTo>
                <a:lnTo>
                  <a:pt x="41033" y="58940"/>
                </a:lnTo>
                <a:lnTo>
                  <a:pt x="54495" y="58267"/>
                </a:lnTo>
                <a:lnTo>
                  <a:pt x="68287" y="57924"/>
                </a:lnTo>
                <a:lnTo>
                  <a:pt x="82080" y="57251"/>
                </a:lnTo>
                <a:lnTo>
                  <a:pt x="95529" y="56578"/>
                </a:lnTo>
                <a:lnTo>
                  <a:pt x="109308" y="55918"/>
                </a:lnTo>
                <a:lnTo>
                  <a:pt x="122770" y="55232"/>
                </a:lnTo>
                <a:lnTo>
                  <a:pt x="136232" y="54228"/>
                </a:lnTo>
                <a:lnTo>
                  <a:pt x="150025" y="53212"/>
                </a:lnTo>
                <a:lnTo>
                  <a:pt x="163474" y="52196"/>
                </a:lnTo>
                <a:lnTo>
                  <a:pt x="177266" y="50863"/>
                </a:lnTo>
                <a:lnTo>
                  <a:pt x="190715" y="49517"/>
                </a:lnTo>
                <a:lnTo>
                  <a:pt x="204508" y="48158"/>
                </a:lnTo>
                <a:lnTo>
                  <a:pt x="217970" y="46812"/>
                </a:lnTo>
                <a:lnTo>
                  <a:pt x="231419" y="45135"/>
                </a:lnTo>
                <a:lnTo>
                  <a:pt x="244868" y="43789"/>
                </a:lnTo>
                <a:lnTo>
                  <a:pt x="258660" y="42100"/>
                </a:lnTo>
                <a:lnTo>
                  <a:pt x="272122" y="40081"/>
                </a:lnTo>
                <a:lnTo>
                  <a:pt x="285584" y="38392"/>
                </a:lnTo>
                <a:lnTo>
                  <a:pt x="299034" y="36372"/>
                </a:lnTo>
                <a:lnTo>
                  <a:pt x="312483" y="34353"/>
                </a:lnTo>
                <a:lnTo>
                  <a:pt x="325932" y="32334"/>
                </a:lnTo>
                <a:lnTo>
                  <a:pt x="339394" y="29971"/>
                </a:lnTo>
                <a:lnTo>
                  <a:pt x="352856" y="27622"/>
                </a:lnTo>
                <a:lnTo>
                  <a:pt x="366306" y="25260"/>
                </a:lnTo>
                <a:lnTo>
                  <a:pt x="379755" y="22910"/>
                </a:lnTo>
                <a:lnTo>
                  <a:pt x="393204" y="20205"/>
                </a:lnTo>
                <a:lnTo>
                  <a:pt x="406666" y="17856"/>
                </a:lnTo>
                <a:lnTo>
                  <a:pt x="420128" y="14820"/>
                </a:lnTo>
                <a:lnTo>
                  <a:pt x="433235" y="12128"/>
                </a:lnTo>
                <a:lnTo>
                  <a:pt x="446697" y="9436"/>
                </a:lnTo>
                <a:lnTo>
                  <a:pt x="460146" y="6400"/>
                </a:lnTo>
                <a:lnTo>
                  <a:pt x="473265" y="3365"/>
                </a:lnTo>
                <a:lnTo>
                  <a:pt x="486727" y="0"/>
                </a:lnTo>
              </a:path>
            </a:pathLst>
          </a:custGeom>
          <a:ln w="6388">
            <a:solidFill>
              <a:srgbClr val="231F20"/>
            </a:solidFill>
          </a:ln>
        </p:spPr>
        <p:txBody>
          <a:bodyPr wrap="square" lIns="0" tIns="0" rIns="0" bIns="0" rtlCol="0"/>
          <a:lstStyle/>
          <a:p>
            <a:endParaRPr/>
          </a:p>
        </p:txBody>
      </p:sp>
      <p:sp>
        <p:nvSpPr>
          <p:cNvPr id="427" name="object 427"/>
          <p:cNvSpPr/>
          <p:nvPr/>
        </p:nvSpPr>
        <p:spPr>
          <a:xfrm>
            <a:off x="5985947" y="8085513"/>
            <a:ext cx="443230" cy="175895"/>
          </a:xfrm>
          <a:custGeom>
            <a:avLst/>
            <a:gdLst/>
            <a:ahLst/>
            <a:cxnLst/>
            <a:rect l="l" t="t" r="r" b="b"/>
            <a:pathLst>
              <a:path w="443229" h="175895">
                <a:moveTo>
                  <a:pt x="0" y="175793"/>
                </a:moveTo>
                <a:lnTo>
                  <a:pt x="442658" y="16154"/>
                </a:lnTo>
                <a:lnTo>
                  <a:pt x="435927" y="0"/>
                </a:lnTo>
                <a:lnTo>
                  <a:pt x="237477" y="59270"/>
                </a:lnTo>
              </a:path>
            </a:pathLst>
          </a:custGeom>
          <a:ln w="6388">
            <a:solidFill>
              <a:srgbClr val="231F20"/>
            </a:solidFill>
          </a:ln>
        </p:spPr>
        <p:txBody>
          <a:bodyPr wrap="square" lIns="0" tIns="0" rIns="0" bIns="0" rtlCol="0"/>
          <a:lstStyle/>
          <a:p>
            <a:endParaRPr/>
          </a:p>
        </p:txBody>
      </p:sp>
      <p:sp>
        <p:nvSpPr>
          <p:cNvPr id="428" name="object 428"/>
          <p:cNvSpPr/>
          <p:nvPr/>
        </p:nvSpPr>
        <p:spPr>
          <a:xfrm>
            <a:off x="5695661" y="8041385"/>
            <a:ext cx="360680" cy="41275"/>
          </a:xfrm>
          <a:custGeom>
            <a:avLst/>
            <a:gdLst/>
            <a:ahLst/>
            <a:cxnLst/>
            <a:rect l="l" t="t" r="r" b="b"/>
            <a:pathLst>
              <a:path w="360679" h="41275">
                <a:moveTo>
                  <a:pt x="0" y="40754"/>
                </a:moveTo>
                <a:lnTo>
                  <a:pt x="12446" y="40411"/>
                </a:lnTo>
                <a:lnTo>
                  <a:pt x="24892" y="40081"/>
                </a:lnTo>
                <a:lnTo>
                  <a:pt x="37338" y="39738"/>
                </a:lnTo>
                <a:lnTo>
                  <a:pt x="50114" y="39408"/>
                </a:lnTo>
                <a:lnTo>
                  <a:pt x="62560" y="38734"/>
                </a:lnTo>
                <a:lnTo>
                  <a:pt x="75006" y="38061"/>
                </a:lnTo>
                <a:lnTo>
                  <a:pt x="87452" y="37388"/>
                </a:lnTo>
                <a:lnTo>
                  <a:pt x="137579" y="33680"/>
                </a:lnTo>
                <a:lnTo>
                  <a:pt x="174904" y="29971"/>
                </a:lnTo>
                <a:lnTo>
                  <a:pt x="187363" y="28625"/>
                </a:lnTo>
                <a:lnTo>
                  <a:pt x="199796" y="27279"/>
                </a:lnTo>
                <a:lnTo>
                  <a:pt x="212242" y="25603"/>
                </a:lnTo>
                <a:lnTo>
                  <a:pt x="224688" y="23914"/>
                </a:lnTo>
                <a:lnTo>
                  <a:pt x="237134" y="22224"/>
                </a:lnTo>
                <a:lnTo>
                  <a:pt x="249580" y="20218"/>
                </a:lnTo>
                <a:lnTo>
                  <a:pt x="262026" y="18529"/>
                </a:lnTo>
                <a:lnTo>
                  <a:pt x="274129" y="16509"/>
                </a:lnTo>
                <a:lnTo>
                  <a:pt x="286588" y="14147"/>
                </a:lnTo>
                <a:lnTo>
                  <a:pt x="299034" y="12128"/>
                </a:lnTo>
                <a:lnTo>
                  <a:pt x="311137" y="9778"/>
                </a:lnTo>
                <a:lnTo>
                  <a:pt x="323583" y="7416"/>
                </a:lnTo>
                <a:lnTo>
                  <a:pt x="335699" y="5054"/>
                </a:lnTo>
                <a:lnTo>
                  <a:pt x="348132" y="2362"/>
                </a:lnTo>
                <a:lnTo>
                  <a:pt x="360248" y="0"/>
                </a:lnTo>
              </a:path>
            </a:pathLst>
          </a:custGeom>
          <a:ln w="6388">
            <a:solidFill>
              <a:srgbClr val="231F20"/>
            </a:solidFill>
          </a:ln>
        </p:spPr>
        <p:txBody>
          <a:bodyPr wrap="square" lIns="0" tIns="0" rIns="0" bIns="0" rtlCol="0"/>
          <a:lstStyle/>
          <a:p>
            <a:endParaRPr/>
          </a:p>
        </p:txBody>
      </p:sp>
      <p:sp>
        <p:nvSpPr>
          <p:cNvPr id="429" name="object 429"/>
          <p:cNvSpPr/>
          <p:nvPr/>
        </p:nvSpPr>
        <p:spPr>
          <a:xfrm>
            <a:off x="6679541" y="8234701"/>
            <a:ext cx="635" cy="203835"/>
          </a:xfrm>
          <a:custGeom>
            <a:avLst/>
            <a:gdLst/>
            <a:ahLst/>
            <a:cxnLst/>
            <a:rect l="l" t="t" r="r" b="b"/>
            <a:pathLst>
              <a:path w="634" h="203834">
                <a:moveTo>
                  <a:pt x="204" y="203213"/>
                </a:moveTo>
                <a:lnTo>
                  <a:pt x="0" y="0"/>
                </a:lnTo>
              </a:path>
            </a:pathLst>
          </a:custGeom>
          <a:ln w="6388">
            <a:solidFill>
              <a:srgbClr val="231F20"/>
            </a:solidFill>
          </a:ln>
        </p:spPr>
        <p:txBody>
          <a:bodyPr wrap="square" lIns="0" tIns="0" rIns="0" bIns="0" rtlCol="0"/>
          <a:lstStyle/>
          <a:p>
            <a:endParaRPr/>
          </a:p>
        </p:txBody>
      </p:sp>
      <p:sp>
        <p:nvSpPr>
          <p:cNvPr id="430" name="object 430"/>
          <p:cNvSpPr/>
          <p:nvPr/>
        </p:nvSpPr>
        <p:spPr>
          <a:xfrm>
            <a:off x="5032013" y="8204048"/>
            <a:ext cx="704850" cy="635"/>
          </a:xfrm>
          <a:custGeom>
            <a:avLst/>
            <a:gdLst/>
            <a:ahLst/>
            <a:cxnLst/>
            <a:rect l="l" t="t" r="r" b="b"/>
            <a:pathLst>
              <a:path w="704850" h="634">
                <a:moveTo>
                  <a:pt x="704684" y="342"/>
                </a:moveTo>
                <a:lnTo>
                  <a:pt x="0" y="0"/>
                </a:lnTo>
              </a:path>
            </a:pathLst>
          </a:custGeom>
          <a:ln w="6388">
            <a:solidFill>
              <a:srgbClr val="231F20"/>
            </a:solidFill>
          </a:ln>
        </p:spPr>
        <p:txBody>
          <a:bodyPr wrap="square" lIns="0" tIns="0" rIns="0" bIns="0" rtlCol="0"/>
          <a:lstStyle/>
          <a:p>
            <a:endParaRPr/>
          </a:p>
        </p:txBody>
      </p:sp>
      <p:sp>
        <p:nvSpPr>
          <p:cNvPr id="431" name="object 431"/>
          <p:cNvSpPr/>
          <p:nvPr/>
        </p:nvSpPr>
        <p:spPr>
          <a:xfrm>
            <a:off x="5434977" y="8261301"/>
            <a:ext cx="551180" cy="85090"/>
          </a:xfrm>
          <a:custGeom>
            <a:avLst/>
            <a:gdLst/>
            <a:ahLst/>
            <a:cxnLst/>
            <a:rect l="l" t="t" r="r" b="b"/>
            <a:pathLst>
              <a:path w="551179" h="85090">
                <a:moveTo>
                  <a:pt x="0" y="84874"/>
                </a:moveTo>
                <a:lnTo>
                  <a:pt x="13449" y="84531"/>
                </a:lnTo>
                <a:lnTo>
                  <a:pt x="26568" y="84200"/>
                </a:lnTo>
                <a:lnTo>
                  <a:pt x="40030" y="83858"/>
                </a:lnTo>
                <a:lnTo>
                  <a:pt x="53149" y="83184"/>
                </a:lnTo>
                <a:lnTo>
                  <a:pt x="66598" y="82854"/>
                </a:lnTo>
                <a:lnTo>
                  <a:pt x="79717" y="82181"/>
                </a:lnTo>
                <a:lnTo>
                  <a:pt x="93167" y="81178"/>
                </a:lnTo>
                <a:lnTo>
                  <a:pt x="106298" y="80492"/>
                </a:lnTo>
                <a:lnTo>
                  <a:pt x="119748" y="79489"/>
                </a:lnTo>
                <a:lnTo>
                  <a:pt x="132867" y="78473"/>
                </a:lnTo>
                <a:lnTo>
                  <a:pt x="146316" y="77457"/>
                </a:lnTo>
                <a:lnTo>
                  <a:pt x="159435" y="76123"/>
                </a:lnTo>
                <a:lnTo>
                  <a:pt x="172897" y="74777"/>
                </a:lnTo>
                <a:lnTo>
                  <a:pt x="186004" y="73418"/>
                </a:lnTo>
                <a:lnTo>
                  <a:pt x="199123" y="72072"/>
                </a:lnTo>
                <a:lnTo>
                  <a:pt x="212585" y="70396"/>
                </a:lnTo>
                <a:lnTo>
                  <a:pt x="225704" y="69049"/>
                </a:lnTo>
                <a:lnTo>
                  <a:pt x="238823" y="67017"/>
                </a:lnTo>
                <a:lnTo>
                  <a:pt x="251929" y="65341"/>
                </a:lnTo>
                <a:lnTo>
                  <a:pt x="265049" y="63322"/>
                </a:lnTo>
                <a:lnTo>
                  <a:pt x="278511" y="61633"/>
                </a:lnTo>
                <a:lnTo>
                  <a:pt x="291630" y="59283"/>
                </a:lnTo>
                <a:lnTo>
                  <a:pt x="304749" y="57251"/>
                </a:lnTo>
                <a:lnTo>
                  <a:pt x="317855" y="54902"/>
                </a:lnTo>
                <a:lnTo>
                  <a:pt x="330987" y="52539"/>
                </a:lnTo>
                <a:lnTo>
                  <a:pt x="344106" y="50177"/>
                </a:lnTo>
                <a:lnTo>
                  <a:pt x="357225" y="47828"/>
                </a:lnTo>
                <a:lnTo>
                  <a:pt x="370001" y="45135"/>
                </a:lnTo>
                <a:lnTo>
                  <a:pt x="383120" y="42443"/>
                </a:lnTo>
                <a:lnTo>
                  <a:pt x="396240" y="39738"/>
                </a:lnTo>
                <a:lnTo>
                  <a:pt x="409016" y="37058"/>
                </a:lnTo>
                <a:lnTo>
                  <a:pt x="422135" y="34010"/>
                </a:lnTo>
                <a:lnTo>
                  <a:pt x="435254" y="30987"/>
                </a:lnTo>
                <a:lnTo>
                  <a:pt x="448043" y="27952"/>
                </a:lnTo>
                <a:lnTo>
                  <a:pt x="461162" y="24587"/>
                </a:lnTo>
                <a:lnTo>
                  <a:pt x="473938" y="21564"/>
                </a:lnTo>
                <a:lnTo>
                  <a:pt x="486727" y="18186"/>
                </a:lnTo>
                <a:lnTo>
                  <a:pt x="499503" y="14820"/>
                </a:lnTo>
                <a:lnTo>
                  <a:pt x="512622" y="11112"/>
                </a:lnTo>
                <a:lnTo>
                  <a:pt x="525399" y="7416"/>
                </a:lnTo>
                <a:lnTo>
                  <a:pt x="538187" y="3708"/>
                </a:lnTo>
                <a:lnTo>
                  <a:pt x="550964" y="0"/>
                </a:lnTo>
              </a:path>
            </a:pathLst>
          </a:custGeom>
          <a:ln w="6388">
            <a:solidFill>
              <a:srgbClr val="231F20"/>
            </a:solidFill>
          </a:ln>
        </p:spPr>
        <p:txBody>
          <a:bodyPr wrap="square" lIns="0" tIns="0" rIns="0" bIns="0" rtlCol="0"/>
          <a:lstStyle/>
          <a:p>
            <a:endParaRPr/>
          </a:p>
        </p:txBody>
      </p:sp>
      <p:sp>
        <p:nvSpPr>
          <p:cNvPr id="432" name="object 432"/>
          <p:cNvSpPr/>
          <p:nvPr/>
        </p:nvSpPr>
        <p:spPr>
          <a:xfrm>
            <a:off x="5024273" y="8346175"/>
            <a:ext cx="410845" cy="1905"/>
          </a:xfrm>
          <a:custGeom>
            <a:avLst/>
            <a:gdLst/>
            <a:ahLst/>
            <a:cxnLst/>
            <a:rect l="l" t="t" r="r" b="b"/>
            <a:pathLst>
              <a:path w="410845" h="1904">
                <a:moveTo>
                  <a:pt x="0" y="1346"/>
                </a:moveTo>
                <a:lnTo>
                  <a:pt x="410705" y="0"/>
                </a:lnTo>
              </a:path>
            </a:pathLst>
          </a:custGeom>
          <a:ln w="6388">
            <a:solidFill>
              <a:srgbClr val="231F20"/>
            </a:solidFill>
          </a:ln>
        </p:spPr>
        <p:txBody>
          <a:bodyPr wrap="square" lIns="0" tIns="0" rIns="0" bIns="0" rtlCol="0"/>
          <a:lstStyle/>
          <a:p>
            <a:endParaRPr/>
          </a:p>
        </p:txBody>
      </p:sp>
      <p:sp>
        <p:nvSpPr>
          <p:cNvPr id="433" name="object 433"/>
          <p:cNvSpPr/>
          <p:nvPr/>
        </p:nvSpPr>
        <p:spPr>
          <a:xfrm>
            <a:off x="4924036" y="8081803"/>
            <a:ext cx="772160" cy="635"/>
          </a:xfrm>
          <a:custGeom>
            <a:avLst/>
            <a:gdLst/>
            <a:ahLst/>
            <a:cxnLst/>
            <a:rect l="l" t="t" r="r" b="b"/>
            <a:pathLst>
              <a:path w="772160" h="634">
                <a:moveTo>
                  <a:pt x="0" y="0"/>
                </a:moveTo>
                <a:lnTo>
                  <a:pt x="771626" y="342"/>
                </a:lnTo>
              </a:path>
            </a:pathLst>
          </a:custGeom>
          <a:ln w="6388">
            <a:solidFill>
              <a:srgbClr val="231F20"/>
            </a:solidFill>
          </a:ln>
        </p:spPr>
        <p:txBody>
          <a:bodyPr wrap="square" lIns="0" tIns="0" rIns="0" bIns="0" rtlCol="0"/>
          <a:lstStyle/>
          <a:p>
            <a:endParaRPr/>
          </a:p>
        </p:txBody>
      </p:sp>
      <p:sp>
        <p:nvSpPr>
          <p:cNvPr id="434" name="object 434"/>
          <p:cNvSpPr/>
          <p:nvPr/>
        </p:nvSpPr>
        <p:spPr>
          <a:xfrm>
            <a:off x="4857605" y="8010579"/>
            <a:ext cx="69621" cy="74421"/>
          </a:xfrm>
          <a:prstGeom prst="rect">
            <a:avLst/>
          </a:prstGeom>
          <a:blipFill>
            <a:blip r:embed="rId23" cstate="print"/>
            <a:stretch>
              <a:fillRect/>
            </a:stretch>
          </a:blipFill>
        </p:spPr>
        <p:txBody>
          <a:bodyPr wrap="square" lIns="0" tIns="0" rIns="0" bIns="0" rtlCol="0"/>
          <a:lstStyle/>
          <a:p>
            <a:endParaRPr/>
          </a:p>
        </p:txBody>
      </p:sp>
      <p:sp>
        <p:nvSpPr>
          <p:cNvPr id="435" name="object 435"/>
          <p:cNvSpPr/>
          <p:nvPr/>
        </p:nvSpPr>
        <p:spPr>
          <a:xfrm>
            <a:off x="4959182" y="8200861"/>
            <a:ext cx="76022" cy="149859"/>
          </a:xfrm>
          <a:prstGeom prst="rect">
            <a:avLst/>
          </a:prstGeom>
          <a:blipFill>
            <a:blip r:embed="rId24" cstate="print"/>
            <a:stretch>
              <a:fillRect/>
            </a:stretch>
          </a:blipFill>
        </p:spPr>
        <p:txBody>
          <a:bodyPr wrap="square" lIns="0" tIns="0" rIns="0" bIns="0" rtlCol="0"/>
          <a:lstStyle/>
          <a:p>
            <a:endParaRPr/>
          </a:p>
        </p:txBody>
      </p:sp>
      <p:sp>
        <p:nvSpPr>
          <p:cNvPr id="436" name="object 436"/>
          <p:cNvSpPr/>
          <p:nvPr/>
        </p:nvSpPr>
        <p:spPr>
          <a:xfrm>
            <a:off x="6170785" y="8342644"/>
            <a:ext cx="240872" cy="100560"/>
          </a:xfrm>
          <a:prstGeom prst="rect">
            <a:avLst/>
          </a:prstGeom>
          <a:blipFill>
            <a:blip r:embed="rId25" cstate="print"/>
            <a:stretch>
              <a:fillRect/>
            </a:stretch>
          </a:blipFill>
        </p:spPr>
        <p:txBody>
          <a:bodyPr wrap="square" lIns="0" tIns="0" rIns="0" bIns="0" rtlCol="0"/>
          <a:lstStyle/>
          <a:p>
            <a:endParaRPr/>
          </a:p>
        </p:txBody>
      </p:sp>
      <p:sp>
        <p:nvSpPr>
          <p:cNvPr id="437" name="object 437"/>
          <p:cNvSpPr/>
          <p:nvPr/>
        </p:nvSpPr>
        <p:spPr>
          <a:xfrm>
            <a:off x="3179638" y="8079109"/>
            <a:ext cx="734060" cy="10795"/>
          </a:xfrm>
          <a:custGeom>
            <a:avLst/>
            <a:gdLst/>
            <a:ahLst/>
            <a:cxnLst/>
            <a:rect l="l" t="t" r="r" b="b"/>
            <a:pathLst>
              <a:path w="734060" h="10795">
                <a:moveTo>
                  <a:pt x="0" y="10439"/>
                </a:moveTo>
                <a:lnTo>
                  <a:pt x="23545" y="0"/>
                </a:lnTo>
                <a:lnTo>
                  <a:pt x="122097" y="342"/>
                </a:lnTo>
                <a:lnTo>
                  <a:pt x="142278" y="9093"/>
                </a:lnTo>
                <a:lnTo>
                  <a:pt x="733615" y="4711"/>
                </a:lnTo>
              </a:path>
            </a:pathLst>
          </a:custGeom>
          <a:ln w="6388">
            <a:solidFill>
              <a:srgbClr val="231F20"/>
            </a:solidFill>
          </a:ln>
        </p:spPr>
        <p:txBody>
          <a:bodyPr wrap="square" lIns="0" tIns="0" rIns="0" bIns="0" rtlCol="0"/>
          <a:lstStyle/>
          <a:p>
            <a:endParaRPr/>
          </a:p>
        </p:txBody>
      </p:sp>
      <p:sp>
        <p:nvSpPr>
          <p:cNvPr id="438" name="object 438"/>
          <p:cNvSpPr/>
          <p:nvPr/>
        </p:nvSpPr>
        <p:spPr>
          <a:xfrm>
            <a:off x="3138605" y="8271073"/>
            <a:ext cx="38735" cy="82550"/>
          </a:xfrm>
          <a:custGeom>
            <a:avLst/>
            <a:gdLst/>
            <a:ahLst/>
            <a:cxnLst/>
            <a:rect l="l" t="t" r="r" b="b"/>
            <a:pathLst>
              <a:path w="38735" h="82550">
                <a:moveTo>
                  <a:pt x="38341" y="0"/>
                </a:moveTo>
                <a:lnTo>
                  <a:pt x="36322" y="342"/>
                </a:lnTo>
                <a:lnTo>
                  <a:pt x="34645" y="673"/>
                </a:lnTo>
                <a:lnTo>
                  <a:pt x="32626" y="1016"/>
                </a:lnTo>
                <a:lnTo>
                  <a:pt x="30937" y="1346"/>
                </a:lnTo>
                <a:lnTo>
                  <a:pt x="29260" y="2019"/>
                </a:lnTo>
                <a:lnTo>
                  <a:pt x="27241" y="2692"/>
                </a:lnTo>
                <a:lnTo>
                  <a:pt x="25565" y="3365"/>
                </a:lnTo>
                <a:lnTo>
                  <a:pt x="23876" y="4038"/>
                </a:lnTo>
                <a:lnTo>
                  <a:pt x="22199" y="4711"/>
                </a:lnTo>
                <a:lnTo>
                  <a:pt x="20510" y="5727"/>
                </a:lnTo>
                <a:lnTo>
                  <a:pt x="19164" y="6743"/>
                </a:lnTo>
                <a:lnTo>
                  <a:pt x="17487" y="7747"/>
                </a:lnTo>
                <a:lnTo>
                  <a:pt x="16141" y="8750"/>
                </a:lnTo>
                <a:lnTo>
                  <a:pt x="14452" y="10096"/>
                </a:lnTo>
                <a:lnTo>
                  <a:pt x="13106" y="11455"/>
                </a:lnTo>
                <a:lnTo>
                  <a:pt x="11772" y="12801"/>
                </a:lnTo>
                <a:lnTo>
                  <a:pt x="10426" y="14147"/>
                </a:lnTo>
                <a:lnTo>
                  <a:pt x="9410" y="15494"/>
                </a:lnTo>
                <a:lnTo>
                  <a:pt x="8064" y="16840"/>
                </a:lnTo>
                <a:lnTo>
                  <a:pt x="7061" y="18529"/>
                </a:lnTo>
                <a:lnTo>
                  <a:pt x="6045" y="19862"/>
                </a:lnTo>
                <a:lnTo>
                  <a:pt x="5041" y="21551"/>
                </a:lnTo>
                <a:lnTo>
                  <a:pt x="4368" y="23241"/>
                </a:lnTo>
                <a:lnTo>
                  <a:pt x="3695" y="24917"/>
                </a:lnTo>
                <a:lnTo>
                  <a:pt x="3022" y="26606"/>
                </a:lnTo>
                <a:lnTo>
                  <a:pt x="2349" y="28625"/>
                </a:lnTo>
                <a:lnTo>
                  <a:pt x="1676" y="30314"/>
                </a:lnTo>
                <a:lnTo>
                  <a:pt x="1346" y="31991"/>
                </a:lnTo>
                <a:lnTo>
                  <a:pt x="1003" y="34010"/>
                </a:lnTo>
                <a:lnTo>
                  <a:pt x="673" y="35699"/>
                </a:lnTo>
                <a:lnTo>
                  <a:pt x="330" y="37719"/>
                </a:lnTo>
                <a:lnTo>
                  <a:pt x="330" y="39408"/>
                </a:lnTo>
                <a:lnTo>
                  <a:pt x="0" y="41427"/>
                </a:lnTo>
                <a:lnTo>
                  <a:pt x="330" y="43103"/>
                </a:lnTo>
                <a:lnTo>
                  <a:pt x="330" y="45135"/>
                </a:lnTo>
                <a:lnTo>
                  <a:pt x="673" y="47142"/>
                </a:lnTo>
                <a:lnTo>
                  <a:pt x="673" y="48831"/>
                </a:lnTo>
                <a:lnTo>
                  <a:pt x="1346" y="50520"/>
                </a:lnTo>
                <a:lnTo>
                  <a:pt x="1676" y="52539"/>
                </a:lnTo>
                <a:lnTo>
                  <a:pt x="2019" y="54216"/>
                </a:lnTo>
                <a:lnTo>
                  <a:pt x="2692" y="55905"/>
                </a:lnTo>
                <a:lnTo>
                  <a:pt x="3365" y="57924"/>
                </a:lnTo>
                <a:lnTo>
                  <a:pt x="4368" y="59601"/>
                </a:lnTo>
                <a:lnTo>
                  <a:pt x="5041" y="61290"/>
                </a:lnTo>
                <a:lnTo>
                  <a:pt x="6045" y="62649"/>
                </a:lnTo>
                <a:lnTo>
                  <a:pt x="7061" y="64325"/>
                </a:lnTo>
                <a:lnTo>
                  <a:pt x="8064" y="66014"/>
                </a:lnTo>
                <a:lnTo>
                  <a:pt x="9080" y="67360"/>
                </a:lnTo>
                <a:lnTo>
                  <a:pt x="10426" y="68707"/>
                </a:lnTo>
                <a:lnTo>
                  <a:pt x="11772" y="70383"/>
                </a:lnTo>
                <a:lnTo>
                  <a:pt x="13106" y="71399"/>
                </a:lnTo>
                <a:lnTo>
                  <a:pt x="14452" y="72745"/>
                </a:lnTo>
                <a:lnTo>
                  <a:pt x="15798" y="74091"/>
                </a:lnTo>
                <a:lnTo>
                  <a:pt x="17487" y="75095"/>
                </a:lnTo>
                <a:lnTo>
                  <a:pt x="18834" y="76111"/>
                </a:lnTo>
                <a:lnTo>
                  <a:pt x="20510" y="77127"/>
                </a:lnTo>
                <a:lnTo>
                  <a:pt x="22199" y="78130"/>
                </a:lnTo>
                <a:lnTo>
                  <a:pt x="23876" y="78816"/>
                </a:lnTo>
                <a:lnTo>
                  <a:pt x="25565" y="79819"/>
                </a:lnTo>
                <a:lnTo>
                  <a:pt x="27241" y="80492"/>
                </a:lnTo>
                <a:lnTo>
                  <a:pt x="28917" y="81165"/>
                </a:lnTo>
                <a:lnTo>
                  <a:pt x="30607" y="81495"/>
                </a:lnTo>
                <a:lnTo>
                  <a:pt x="32626" y="81838"/>
                </a:lnTo>
                <a:lnTo>
                  <a:pt x="34302" y="82511"/>
                </a:lnTo>
                <a:lnTo>
                  <a:pt x="36322" y="82511"/>
                </a:lnTo>
              </a:path>
            </a:pathLst>
          </a:custGeom>
          <a:ln w="6388">
            <a:solidFill>
              <a:srgbClr val="231F20"/>
            </a:solidFill>
          </a:ln>
        </p:spPr>
        <p:txBody>
          <a:bodyPr wrap="square" lIns="0" tIns="0" rIns="0" bIns="0" rtlCol="0"/>
          <a:lstStyle/>
          <a:p>
            <a:endParaRPr/>
          </a:p>
        </p:txBody>
      </p:sp>
      <p:sp>
        <p:nvSpPr>
          <p:cNvPr id="439" name="object 439"/>
          <p:cNvSpPr/>
          <p:nvPr/>
        </p:nvSpPr>
        <p:spPr>
          <a:xfrm>
            <a:off x="4860799" y="7607627"/>
            <a:ext cx="0" cy="406400"/>
          </a:xfrm>
          <a:custGeom>
            <a:avLst/>
            <a:gdLst/>
            <a:ahLst/>
            <a:cxnLst/>
            <a:rect l="l" t="t" r="r" b="b"/>
            <a:pathLst>
              <a:path h="406400">
                <a:moveTo>
                  <a:pt x="0" y="406145"/>
                </a:moveTo>
                <a:lnTo>
                  <a:pt x="0" y="0"/>
                </a:lnTo>
              </a:path>
            </a:pathLst>
          </a:custGeom>
          <a:ln w="6388">
            <a:solidFill>
              <a:srgbClr val="231F20"/>
            </a:solidFill>
          </a:ln>
        </p:spPr>
        <p:txBody>
          <a:bodyPr wrap="square" lIns="0" tIns="0" rIns="0" bIns="0" rtlCol="0"/>
          <a:lstStyle/>
          <a:p>
            <a:endParaRPr/>
          </a:p>
        </p:txBody>
      </p:sp>
      <p:sp>
        <p:nvSpPr>
          <p:cNvPr id="440" name="object 440"/>
          <p:cNvSpPr/>
          <p:nvPr/>
        </p:nvSpPr>
        <p:spPr>
          <a:xfrm>
            <a:off x="4476502" y="8202546"/>
            <a:ext cx="83756" cy="150533"/>
          </a:xfrm>
          <a:prstGeom prst="rect">
            <a:avLst/>
          </a:prstGeom>
          <a:blipFill>
            <a:blip r:embed="rId26" cstate="print"/>
            <a:stretch>
              <a:fillRect/>
            </a:stretch>
          </a:blipFill>
        </p:spPr>
        <p:txBody>
          <a:bodyPr wrap="square" lIns="0" tIns="0" rIns="0" bIns="0" rtlCol="0"/>
          <a:lstStyle/>
          <a:p>
            <a:endParaRPr/>
          </a:p>
        </p:txBody>
      </p:sp>
      <p:sp>
        <p:nvSpPr>
          <p:cNvPr id="441" name="object 441"/>
          <p:cNvSpPr/>
          <p:nvPr/>
        </p:nvSpPr>
        <p:spPr>
          <a:xfrm>
            <a:off x="3174928" y="8349545"/>
            <a:ext cx="1304925" cy="4445"/>
          </a:xfrm>
          <a:custGeom>
            <a:avLst/>
            <a:gdLst/>
            <a:ahLst/>
            <a:cxnLst/>
            <a:rect l="l" t="t" r="r" b="b"/>
            <a:pathLst>
              <a:path w="1304925" h="4445">
                <a:moveTo>
                  <a:pt x="-3194" y="2019"/>
                </a:moveTo>
                <a:lnTo>
                  <a:pt x="1307966" y="2019"/>
                </a:lnTo>
              </a:path>
            </a:pathLst>
          </a:custGeom>
          <a:ln w="10426">
            <a:solidFill>
              <a:srgbClr val="231F20"/>
            </a:solidFill>
          </a:ln>
        </p:spPr>
        <p:txBody>
          <a:bodyPr wrap="square" lIns="0" tIns="0" rIns="0" bIns="0" rtlCol="0"/>
          <a:lstStyle/>
          <a:p>
            <a:endParaRPr/>
          </a:p>
        </p:txBody>
      </p:sp>
      <p:sp>
        <p:nvSpPr>
          <p:cNvPr id="442" name="object 442"/>
          <p:cNvSpPr/>
          <p:nvPr/>
        </p:nvSpPr>
        <p:spPr>
          <a:xfrm>
            <a:off x="4655615" y="7151289"/>
            <a:ext cx="2540" cy="857885"/>
          </a:xfrm>
          <a:custGeom>
            <a:avLst/>
            <a:gdLst/>
            <a:ahLst/>
            <a:cxnLst/>
            <a:rect l="l" t="t" r="r" b="b"/>
            <a:pathLst>
              <a:path w="2539" h="857884">
                <a:moveTo>
                  <a:pt x="0" y="857770"/>
                </a:moveTo>
                <a:lnTo>
                  <a:pt x="2362" y="0"/>
                </a:lnTo>
              </a:path>
            </a:pathLst>
          </a:custGeom>
          <a:ln w="6388">
            <a:solidFill>
              <a:srgbClr val="231F20"/>
            </a:solidFill>
          </a:ln>
        </p:spPr>
        <p:txBody>
          <a:bodyPr wrap="square" lIns="0" tIns="0" rIns="0" bIns="0" rtlCol="0"/>
          <a:lstStyle/>
          <a:p>
            <a:endParaRPr/>
          </a:p>
        </p:txBody>
      </p:sp>
      <p:sp>
        <p:nvSpPr>
          <p:cNvPr id="443" name="object 443"/>
          <p:cNvSpPr/>
          <p:nvPr/>
        </p:nvSpPr>
        <p:spPr>
          <a:xfrm>
            <a:off x="4577411" y="8005864"/>
            <a:ext cx="81394" cy="80479"/>
          </a:xfrm>
          <a:prstGeom prst="rect">
            <a:avLst/>
          </a:prstGeom>
          <a:blipFill>
            <a:blip r:embed="rId27" cstate="print"/>
            <a:stretch>
              <a:fillRect/>
            </a:stretch>
          </a:blipFill>
        </p:spPr>
        <p:txBody>
          <a:bodyPr wrap="square" lIns="0" tIns="0" rIns="0" bIns="0" rtlCol="0"/>
          <a:lstStyle/>
          <a:p>
            <a:endParaRPr/>
          </a:p>
        </p:txBody>
      </p:sp>
      <p:sp>
        <p:nvSpPr>
          <p:cNvPr id="444" name="object 444"/>
          <p:cNvSpPr/>
          <p:nvPr/>
        </p:nvSpPr>
        <p:spPr>
          <a:xfrm>
            <a:off x="4863148" y="7336175"/>
            <a:ext cx="55244" cy="50165"/>
          </a:xfrm>
          <a:custGeom>
            <a:avLst/>
            <a:gdLst/>
            <a:ahLst/>
            <a:cxnLst/>
            <a:rect l="l" t="t" r="r" b="b"/>
            <a:pathLst>
              <a:path w="55245" h="50165">
                <a:moveTo>
                  <a:pt x="55168" y="0"/>
                </a:moveTo>
                <a:lnTo>
                  <a:pt x="53149" y="0"/>
                </a:lnTo>
                <a:lnTo>
                  <a:pt x="50799" y="342"/>
                </a:lnTo>
                <a:lnTo>
                  <a:pt x="48780" y="342"/>
                </a:lnTo>
                <a:lnTo>
                  <a:pt x="46418" y="1015"/>
                </a:lnTo>
                <a:lnTo>
                  <a:pt x="44399" y="1346"/>
                </a:lnTo>
                <a:lnTo>
                  <a:pt x="42392" y="1689"/>
                </a:lnTo>
                <a:lnTo>
                  <a:pt x="40030" y="2362"/>
                </a:lnTo>
                <a:lnTo>
                  <a:pt x="38011" y="3035"/>
                </a:lnTo>
                <a:lnTo>
                  <a:pt x="35991" y="4038"/>
                </a:lnTo>
                <a:lnTo>
                  <a:pt x="33985" y="4711"/>
                </a:lnTo>
                <a:lnTo>
                  <a:pt x="31953" y="5727"/>
                </a:lnTo>
                <a:lnTo>
                  <a:pt x="29933" y="6743"/>
                </a:lnTo>
                <a:lnTo>
                  <a:pt x="28257" y="7746"/>
                </a:lnTo>
                <a:lnTo>
                  <a:pt x="26238" y="8750"/>
                </a:lnTo>
                <a:lnTo>
                  <a:pt x="24561" y="10096"/>
                </a:lnTo>
                <a:lnTo>
                  <a:pt x="22542" y="11455"/>
                </a:lnTo>
                <a:lnTo>
                  <a:pt x="20866" y="12801"/>
                </a:lnTo>
                <a:lnTo>
                  <a:pt x="19176" y="14147"/>
                </a:lnTo>
                <a:lnTo>
                  <a:pt x="17830" y="15493"/>
                </a:lnTo>
                <a:lnTo>
                  <a:pt x="16141" y="17183"/>
                </a:lnTo>
                <a:lnTo>
                  <a:pt x="14465" y="18529"/>
                </a:lnTo>
                <a:lnTo>
                  <a:pt x="13131" y="20205"/>
                </a:lnTo>
                <a:lnTo>
                  <a:pt x="11785" y="21894"/>
                </a:lnTo>
                <a:lnTo>
                  <a:pt x="10426" y="23583"/>
                </a:lnTo>
                <a:lnTo>
                  <a:pt x="9080" y="25590"/>
                </a:lnTo>
                <a:lnTo>
                  <a:pt x="8077" y="27279"/>
                </a:lnTo>
                <a:lnTo>
                  <a:pt x="7061" y="29298"/>
                </a:lnTo>
                <a:lnTo>
                  <a:pt x="5727" y="31318"/>
                </a:lnTo>
                <a:lnTo>
                  <a:pt x="5054" y="33007"/>
                </a:lnTo>
                <a:lnTo>
                  <a:pt x="4038" y="35026"/>
                </a:lnTo>
                <a:lnTo>
                  <a:pt x="3035" y="37045"/>
                </a:lnTo>
                <a:lnTo>
                  <a:pt x="2362" y="39408"/>
                </a:lnTo>
                <a:lnTo>
                  <a:pt x="1689" y="41427"/>
                </a:lnTo>
                <a:lnTo>
                  <a:pt x="1346" y="43446"/>
                </a:lnTo>
                <a:lnTo>
                  <a:pt x="673" y="45465"/>
                </a:lnTo>
                <a:lnTo>
                  <a:pt x="342" y="47815"/>
                </a:lnTo>
                <a:lnTo>
                  <a:pt x="0" y="49847"/>
                </a:lnTo>
              </a:path>
            </a:pathLst>
          </a:custGeom>
          <a:ln w="6388">
            <a:solidFill>
              <a:srgbClr val="231F20"/>
            </a:solidFill>
          </a:ln>
        </p:spPr>
        <p:txBody>
          <a:bodyPr wrap="square" lIns="0" tIns="0" rIns="0" bIns="0" rtlCol="0"/>
          <a:lstStyle/>
          <a:p>
            <a:endParaRPr/>
          </a:p>
        </p:txBody>
      </p:sp>
      <p:sp>
        <p:nvSpPr>
          <p:cNvPr id="445" name="object 445"/>
          <p:cNvSpPr/>
          <p:nvPr/>
        </p:nvSpPr>
        <p:spPr>
          <a:xfrm>
            <a:off x="3176955" y="8268716"/>
            <a:ext cx="765810" cy="2540"/>
          </a:xfrm>
          <a:custGeom>
            <a:avLst/>
            <a:gdLst/>
            <a:ahLst/>
            <a:cxnLst/>
            <a:rect l="l" t="t" r="r" b="b"/>
            <a:pathLst>
              <a:path w="765810" h="2540">
                <a:moveTo>
                  <a:pt x="765225" y="0"/>
                </a:moveTo>
                <a:lnTo>
                  <a:pt x="0" y="2362"/>
                </a:lnTo>
              </a:path>
            </a:pathLst>
          </a:custGeom>
          <a:ln w="6388">
            <a:solidFill>
              <a:srgbClr val="231F20"/>
            </a:solidFill>
          </a:ln>
        </p:spPr>
        <p:txBody>
          <a:bodyPr wrap="square" lIns="0" tIns="0" rIns="0" bIns="0" rtlCol="0"/>
          <a:lstStyle/>
          <a:p>
            <a:endParaRPr/>
          </a:p>
        </p:txBody>
      </p:sp>
      <p:sp>
        <p:nvSpPr>
          <p:cNvPr id="446" name="object 446"/>
          <p:cNvSpPr/>
          <p:nvPr/>
        </p:nvSpPr>
        <p:spPr>
          <a:xfrm>
            <a:off x="4244907" y="8208769"/>
            <a:ext cx="112395" cy="14604"/>
          </a:xfrm>
          <a:custGeom>
            <a:avLst/>
            <a:gdLst/>
            <a:ahLst/>
            <a:cxnLst/>
            <a:rect l="l" t="t" r="r" b="b"/>
            <a:pathLst>
              <a:path w="112395" h="14604">
                <a:moveTo>
                  <a:pt x="112013" y="0"/>
                </a:moveTo>
                <a:lnTo>
                  <a:pt x="104279" y="342"/>
                </a:lnTo>
                <a:lnTo>
                  <a:pt x="96875" y="1016"/>
                </a:lnTo>
                <a:lnTo>
                  <a:pt x="89471" y="1346"/>
                </a:lnTo>
                <a:lnTo>
                  <a:pt x="81737" y="2019"/>
                </a:lnTo>
                <a:lnTo>
                  <a:pt x="74345" y="2692"/>
                </a:lnTo>
                <a:lnTo>
                  <a:pt x="66941" y="3365"/>
                </a:lnTo>
                <a:lnTo>
                  <a:pt x="59537" y="4381"/>
                </a:lnTo>
                <a:lnTo>
                  <a:pt x="52146" y="5384"/>
                </a:lnTo>
                <a:lnTo>
                  <a:pt x="44399" y="6400"/>
                </a:lnTo>
                <a:lnTo>
                  <a:pt x="37007" y="7416"/>
                </a:lnTo>
                <a:lnTo>
                  <a:pt x="29603" y="8750"/>
                </a:lnTo>
                <a:lnTo>
                  <a:pt x="22199" y="9766"/>
                </a:lnTo>
                <a:lnTo>
                  <a:pt x="14808" y="11112"/>
                </a:lnTo>
                <a:lnTo>
                  <a:pt x="7404" y="12801"/>
                </a:lnTo>
                <a:lnTo>
                  <a:pt x="0" y="14147"/>
                </a:lnTo>
              </a:path>
            </a:pathLst>
          </a:custGeom>
          <a:ln w="6388">
            <a:solidFill>
              <a:srgbClr val="231F20"/>
            </a:solidFill>
          </a:ln>
        </p:spPr>
        <p:txBody>
          <a:bodyPr wrap="square" lIns="0" tIns="0" rIns="0" bIns="0" rtlCol="0"/>
          <a:lstStyle/>
          <a:p>
            <a:endParaRPr/>
          </a:p>
        </p:txBody>
      </p:sp>
      <p:sp>
        <p:nvSpPr>
          <p:cNvPr id="447" name="object 447"/>
          <p:cNvSpPr/>
          <p:nvPr/>
        </p:nvSpPr>
        <p:spPr>
          <a:xfrm>
            <a:off x="4075719" y="8055198"/>
            <a:ext cx="224154" cy="29845"/>
          </a:xfrm>
          <a:custGeom>
            <a:avLst/>
            <a:gdLst/>
            <a:ahLst/>
            <a:cxnLst/>
            <a:rect l="l" t="t" r="r" b="b"/>
            <a:pathLst>
              <a:path w="224154" h="29845">
                <a:moveTo>
                  <a:pt x="0" y="0"/>
                </a:moveTo>
                <a:lnTo>
                  <a:pt x="35648" y="29641"/>
                </a:lnTo>
                <a:lnTo>
                  <a:pt x="224015" y="27622"/>
                </a:lnTo>
              </a:path>
            </a:pathLst>
          </a:custGeom>
          <a:ln w="6388">
            <a:solidFill>
              <a:srgbClr val="231F20"/>
            </a:solidFill>
          </a:ln>
        </p:spPr>
        <p:txBody>
          <a:bodyPr wrap="square" lIns="0" tIns="0" rIns="0" bIns="0" rtlCol="0"/>
          <a:lstStyle/>
          <a:p>
            <a:endParaRPr/>
          </a:p>
        </p:txBody>
      </p:sp>
      <p:sp>
        <p:nvSpPr>
          <p:cNvPr id="448" name="object 448"/>
          <p:cNvSpPr/>
          <p:nvPr/>
        </p:nvSpPr>
        <p:spPr>
          <a:xfrm>
            <a:off x="3913253" y="8048467"/>
            <a:ext cx="36830" cy="35560"/>
          </a:xfrm>
          <a:custGeom>
            <a:avLst/>
            <a:gdLst/>
            <a:ahLst/>
            <a:cxnLst/>
            <a:rect l="l" t="t" r="r" b="b"/>
            <a:pathLst>
              <a:path w="36829" h="35559">
                <a:moveTo>
                  <a:pt x="0" y="35356"/>
                </a:moveTo>
                <a:lnTo>
                  <a:pt x="2019" y="35356"/>
                </a:lnTo>
                <a:lnTo>
                  <a:pt x="3695" y="35356"/>
                </a:lnTo>
                <a:lnTo>
                  <a:pt x="5372" y="35013"/>
                </a:lnTo>
                <a:lnTo>
                  <a:pt x="7061" y="35013"/>
                </a:lnTo>
                <a:lnTo>
                  <a:pt x="8750" y="34340"/>
                </a:lnTo>
                <a:lnTo>
                  <a:pt x="10769" y="34010"/>
                </a:lnTo>
                <a:lnTo>
                  <a:pt x="12446" y="33667"/>
                </a:lnTo>
                <a:lnTo>
                  <a:pt x="13792" y="32994"/>
                </a:lnTo>
                <a:lnTo>
                  <a:pt x="15468" y="32334"/>
                </a:lnTo>
                <a:lnTo>
                  <a:pt x="17157" y="31661"/>
                </a:lnTo>
                <a:lnTo>
                  <a:pt x="18834" y="30645"/>
                </a:lnTo>
                <a:lnTo>
                  <a:pt x="20180" y="29629"/>
                </a:lnTo>
                <a:lnTo>
                  <a:pt x="21526" y="28613"/>
                </a:lnTo>
                <a:lnTo>
                  <a:pt x="23215" y="27609"/>
                </a:lnTo>
                <a:lnTo>
                  <a:pt x="24561" y="26606"/>
                </a:lnTo>
                <a:lnTo>
                  <a:pt x="25565" y="25260"/>
                </a:lnTo>
                <a:lnTo>
                  <a:pt x="26911" y="24244"/>
                </a:lnTo>
                <a:lnTo>
                  <a:pt x="28257" y="22898"/>
                </a:lnTo>
                <a:lnTo>
                  <a:pt x="29260" y="21551"/>
                </a:lnTo>
                <a:lnTo>
                  <a:pt x="30276" y="19862"/>
                </a:lnTo>
                <a:lnTo>
                  <a:pt x="31280" y="18516"/>
                </a:lnTo>
                <a:lnTo>
                  <a:pt x="31953" y="16827"/>
                </a:lnTo>
                <a:lnTo>
                  <a:pt x="32969" y="15493"/>
                </a:lnTo>
                <a:lnTo>
                  <a:pt x="33629" y="13804"/>
                </a:lnTo>
                <a:lnTo>
                  <a:pt x="34302" y="12115"/>
                </a:lnTo>
                <a:lnTo>
                  <a:pt x="34975" y="10439"/>
                </a:lnTo>
                <a:lnTo>
                  <a:pt x="35318" y="8750"/>
                </a:lnTo>
                <a:lnTo>
                  <a:pt x="35648" y="7061"/>
                </a:lnTo>
                <a:lnTo>
                  <a:pt x="35991" y="5384"/>
                </a:lnTo>
                <a:lnTo>
                  <a:pt x="36322" y="3708"/>
                </a:lnTo>
                <a:lnTo>
                  <a:pt x="36322" y="2019"/>
                </a:lnTo>
                <a:lnTo>
                  <a:pt x="36322" y="0"/>
                </a:lnTo>
              </a:path>
            </a:pathLst>
          </a:custGeom>
          <a:ln w="6388">
            <a:solidFill>
              <a:srgbClr val="231F20"/>
            </a:solidFill>
          </a:ln>
        </p:spPr>
        <p:txBody>
          <a:bodyPr wrap="square" lIns="0" tIns="0" rIns="0" bIns="0" rtlCol="0"/>
          <a:lstStyle/>
          <a:p>
            <a:endParaRPr/>
          </a:p>
        </p:txBody>
      </p:sp>
      <p:sp>
        <p:nvSpPr>
          <p:cNvPr id="449" name="object 449"/>
          <p:cNvSpPr/>
          <p:nvPr/>
        </p:nvSpPr>
        <p:spPr>
          <a:xfrm>
            <a:off x="4055871" y="8222913"/>
            <a:ext cx="189230" cy="32384"/>
          </a:xfrm>
          <a:custGeom>
            <a:avLst/>
            <a:gdLst/>
            <a:ahLst/>
            <a:cxnLst/>
            <a:rect l="l" t="t" r="r" b="b"/>
            <a:pathLst>
              <a:path w="189229" h="32384">
                <a:moveTo>
                  <a:pt x="189039" y="0"/>
                </a:moveTo>
                <a:lnTo>
                  <a:pt x="0" y="32334"/>
                </a:lnTo>
              </a:path>
            </a:pathLst>
          </a:custGeom>
          <a:ln w="6388">
            <a:solidFill>
              <a:srgbClr val="231F20"/>
            </a:solidFill>
          </a:ln>
        </p:spPr>
        <p:txBody>
          <a:bodyPr wrap="square" lIns="0" tIns="0" rIns="0" bIns="0" rtlCol="0"/>
          <a:lstStyle/>
          <a:p>
            <a:endParaRPr/>
          </a:p>
        </p:txBody>
      </p:sp>
      <p:sp>
        <p:nvSpPr>
          <p:cNvPr id="450" name="object 450"/>
          <p:cNvSpPr/>
          <p:nvPr/>
        </p:nvSpPr>
        <p:spPr>
          <a:xfrm>
            <a:off x="3942181" y="8255241"/>
            <a:ext cx="114300" cy="13970"/>
          </a:xfrm>
          <a:custGeom>
            <a:avLst/>
            <a:gdLst/>
            <a:ahLst/>
            <a:cxnLst/>
            <a:rect l="l" t="t" r="r" b="b"/>
            <a:pathLst>
              <a:path w="114300" h="13970">
                <a:moveTo>
                  <a:pt x="0" y="13474"/>
                </a:moveTo>
                <a:lnTo>
                  <a:pt x="12446" y="12128"/>
                </a:lnTo>
                <a:lnTo>
                  <a:pt x="25234" y="11112"/>
                </a:lnTo>
                <a:lnTo>
                  <a:pt x="38011" y="9779"/>
                </a:lnTo>
                <a:lnTo>
                  <a:pt x="50457" y="8420"/>
                </a:lnTo>
                <a:lnTo>
                  <a:pt x="63233" y="6731"/>
                </a:lnTo>
                <a:lnTo>
                  <a:pt x="76022" y="5397"/>
                </a:lnTo>
                <a:lnTo>
                  <a:pt x="88468" y="3708"/>
                </a:lnTo>
                <a:lnTo>
                  <a:pt x="101244" y="2019"/>
                </a:lnTo>
                <a:lnTo>
                  <a:pt x="113690" y="0"/>
                </a:lnTo>
              </a:path>
            </a:pathLst>
          </a:custGeom>
          <a:ln w="6388">
            <a:solidFill>
              <a:srgbClr val="231F20"/>
            </a:solidFill>
          </a:ln>
        </p:spPr>
        <p:txBody>
          <a:bodyPr wrap="square" lIns="0" tIns="0" rIns="0" bIns="0" rtlCol="0"/>
          <a:lstStyle/>
          <a:p>
            <a:endParaRPr/>
          </a:p>
        </p:txBody>
      </p:sp>
      <p:sp>
        <p:nvSpPr>
          <p:cNvPr id="451" name="object 451"/>
          <p:cNvSpPr/>
          <p:nvPr/>
        </p:nvSpPr>
        <p:spPr>
          <a:xfrm>
            <a:off x="4659988" y="6209651"/>
            <a:ext cx="0" cy="33020"/>
          </a:xfrm>
          <a:custGeom>
            <a:avLst/>
            <a:gdLst/>
            <a:ahLst/>
            <a:cxnLst/>
            <a:rect l="l" t="t" r="r" b="b"/>
            <a:pathLst>
              <a:path h="33020">
                <a:moveTo>
                  <a:pt x="0" y="32664"/>
                </a:moveTo>
                <a:lnTo>
                  <a:pt x="0" y="0"/>
                </a:lnTo>
              </a:path>
            </a:pathLst>
          </a:custGeom>
          <a:ln w="6388">
            <a:solidFill>
              <a:srgbClr val="231F20"/>
            </a:solidFill>
          </a:ln>
        </p:spPr>
        <p:txBody>
          <a:bodyPr wrap="square" lIns="0" tIns="0" rIns="0" bIns="0" rtlCol="0"/>
          <a:lstStyle/>
          <a:p>
            <a:endParaRPr/>
          </a:p>
        </p:txBody>
      </p:sp>
      <p:sp>
        <p:nvSpPr>
          <p:cNvPr id="452" name="object 452"/>
          <p:cNvSpPr/>
          <p:nvPr/>
        </p:nvSpPr>
        <p:spPr>
          <a:xfrm>
            <a:off x="4659980" y="6198534"/>
            <a:ext cx="2540" cy="11430"/>
          </a:xfrm>
          <a:custGeom>
            <a:avLst/>
            <a:gdLst/>
            <a:ahLst/>
            <a:cxnLst/>
            <a:rect l="l" t="t" r="r" b="b"/>
            <a:pathLst>
              <a:path w="2539" h="11429">
                <a:moveTo>
                  <a:pt x="2362" y="0"/>
                </a:moveTo>
                <a:lnTo>
                  <a:pt x="2031" y="1346"/>
                </a:lnTo>
                <a:lnTo>
                  <a:pt x="1346" y="3035"/>
                </a:lnTo>
                <a:lnTo>
                  <a:pt x="1015" y="4381"/>
                </a:lnTo>
                <a:lnTo>
                  <a:pt x="673" y="6057"/>
                </a:lnTo>
                <a:lnTo>
                  <a:pt x="342" y="7747"/>
                </a:lnTo>
                <a:lnTo>
                  <a:pt x="342" y="9423"/>
                </a:lnTo>
                <a:lnTo>
                  <a:pt x="0" y="11112"/>
                </a:lnTo>
              </a:path>
            </a:pathLst>
          </a:custGeom>
          <a:ln w="6388">
            <a:solidFill>
              <a:srgbClr val="231F20"/>
            </a:solidFill>
          </a:ln>
        </p:spPr>
        <p:txBody>
          <a:bodyPr wrap="square" lIns="0" tIns="0" rIns="0" bIns="0" rtlCol="0"/>
          <a:lstStyle/>
          <a:p>
            <a:endParaRPr/>
          </a:p>
        </p:txBody>
      </p:sp>
      <p:sp>
        <p:nvSpPr>
          <p:cNvPr id="453" name="object 453"/>
          <p:cNvSpPr/>
          <p:nvPr/>
        </p:nvSpPr>
        <p:spPr>
          <a:xfrm>
            <a:off x="4662340" y="6196514"/>
            <a:ext cx="4445" cy="2540"/>
          </a:xfrm>
          <a:custGeom>
            <a:avLst/>
            <a:gdLst/>
            <a:ahLst/>
            <a:cxnLst/>
            <a:rect l="l" t="t" r="r" b="b"/>
            <a:pathLst>
              <a:path w="4445" h="2539">
                <a:moveTo>
                  <a:pt x="4038" y="673"/>
                </a:moveTo>
                <a:lnTo>
                  <a:pt x="3708" y="330"/>
                </a:lnTo>
                <a:lnTo>
                  <a:pt x="3365" y="330"/>
                </a:lnTo>
                <a:lnTo>
                  <a:pt x="2692" y="0"/>
                </a:lnTo>
                <a:lnTo>
                  <a:pt x="2349" y="0"/>
                </a:lnTo>
                <a:lnTo>
                  <a:pt x="2019" y="330"/>
                </a:lnTo>
                <a:lnTo>
                  <a:pt x="1346" y="330"/>
                </a:lnTo>
                <a:lnTo>
                  <a:pt x="1003" y="673"/>
                </a:lnTo>
                <a:lnTo>
                  <a:pt x="673" y="1015"/>
                </a:lnTo>
                <a:lnTo>
                  <a:pt x="342" y="1346"/>
                </a:lnTo>
                <a:lnTo>
                  <a:pt x="0" y="2019"/>
                </a:lnTo>
              </a:path>
            </a:pathLst>
          </a:custGeom>
          <a:ln w="6388">
            <a:solidFill>
              <a:srgbClr val="231F20"/>
            </a:solidFill>
          </a:ln>
        </p:spPr>
        <p:txBody>
          <a:bodyPr wrap="square" lIns="0" tIns="0" rIns="0" bIns="0" rtlCol="0"/>
          <a:lstStyle/>
          <a:p>
            <a:endParaRPr/>
          </a:p>
        </p:txBody>
      </p:sp>
      <p:sp>
        <p:nvSpPr>
          <p:cNvPr id="454" name="object 454"/>
          <p:cNvSpPr/>
          <p:nvPr/>
        </p:nvSpPr>
        <p:spPr>
          <a:xfrm>
            <a:off x="4666378" y="6196844"/>
            <a:ext cx="27305" cy="635"/>
          </a:xfrm>
          <a:custGeom>
            <a:avLst/>
            <a:gdLst/>
            <a:ahLst/>
            <a:cxnLst/>
            <a:rect l="l" t="t" r="r" b="b"/>
            <a:pathLst>
              <a:path w="27304" h="635">
                <a:moveTo>
                  <a:pt x="0" y="342"/>
                </a:moveTo>
                <a:lnTo>
                  <a:pt x="27241" y="0"/>
                </a:lnTo>
              </a:path>
            </a:pathLst>
          </a:custGeom>
          <a:ln w="6388">
            <a:solidFill>
              <a:srgbClr val="231F20"/>
            </a:solidFill>
          </a:ln>
        </p:spPr>
        <p:txBody>
          <a:bodyPr wrap="square" lIns="0" tIns="0" rIns="0" bIns="0" rtlCol="0"/>
          <a:lstStyle/>
          <a:p>
            <a:endParaRPr/>
          </a:p>
        </p:txBody>
      </p:sp>
      <p:sp>
        <p:nvSpPr>
          <p:cNvPr id="455" name="object 455"/>
          <p:cNvSpPr/>
          <p:nvPr/>
        </p:nvSpPr>
        <p:spPr>
          <a:xfrm>
            <a:off x="4693625" y="6193485"/>
            <a:ext cx="13970" cy="3810"/>
          </a:xfrm>
          <a:custGeom>
            <a:avLst/>
            <a:gdLst/>
            <a:ahLst/>
            <a:cxnLst/>
            <a:rect l="l" t="t" r="r" b="b"/>
            <a:pathLst>
              <a:path w="13970" h="3810">
                <a:moveTo>
                  <a:pt x="0" y="3365"/>
                </a:moveTo>
                <a:lnTo>
                  <a:pt x="1689" y="3365"/>
                </a:lnTo>
                <a:lnTo>
                  <a:pt x="3365" y="3022"/>
                </a:lnTo>
                <a:lnTo>
                  <a:pt x="4699" y="3022"/>
                </a:lnTo>
                <a:lnTo>
                  <a:pt x="6388" y="2692"/>
                </a:lnTo>
                <a:lnTo>
                  <a:pt x="7734" y="2349"/>
                </a:lnTo>
                <a:lnTo>
                  <a:pt x="9423" y="1676"/>
                </a:lnTo>
                <a:lnTo>
                  <a:pt x="10769" y="1346"/>
                </a:lnTo>
                <a:lnTo>
                  <a:pt x="12446" y="673"/>
                </a:lnTo>
                <a:lnTo>
                  <a:pt x="13792" y="0"/>
                </a:lnTo>
              </a:path>
            </a:pathLst>
          </a:custGeom>
          <a:ln w="6388">
            <a:solidFill>
              <a:srgbClr val="231F20"/>
            </a:solidFill>
          </a:ln>
        </p:spPr>
        <p:txBody>
          <a:bodyPr wrap="square" lIns="0" tIns="0" rIns="0" bIns="0" rtlCol="0"/>
          <a:lstStyle/>
          <a:p>
            <a:endParaRPr/>
          </a:p>
        </p:txBody>
      </p:sp>
      <p:sp>
        <p:nvSpPr>
          <p:cNvPr id="456" name="object 456"/>
          <p:cNvSpPr/>
          <p:nvPr/>
        </p:nvSpPr>
        <p:spPr>
          <a:xfrm>
            <a:off x="4707416" y="6176642"/>
            <a:ext cx="6985" cy="17145"/>
          </a:xfrm>
          <a:custGeom>
            <a:avLst/>
            <a:gdLst/>
            <a:ahLst/>
            <a:cxnLst/>
            <a:rect l="l" t="t" r="r" b="b"/>
            <a:pathLst>
              <a:path w="6985" h="17145">
                <a:moveTo>
                  <a:pt x="0" y="16840"/>
                </a:moveTo>
                <a:lnTo>
                  <a:pt x="673" y="15824"/>
                </a:lnTo>
                <a:lnTo>
                  <a:pt x="1689" y="15151"/>
                </a:lnTo>
                <a:lnTo>
                  <a:pt x="2362" y="14147"/>
                </a:lnTo>
                <a:lnTo>
                  <a:pt x="3365" y="13144"/>
                </a:lnTo>
                <a:lnTo>
                  <a:pt x="3695" y="12128"/>
                </a:lnTo>
                <a:lnTo>
                  <a:pt x="4368" y="11112"/>
                </a:lnTo>
                <a:lnTo>
                  <a:pt x="5041" y="9766"/>
                </a:lnTo>
                <a:lnTo>
                  <a:pt x="5384" y="8763"/>
                </a:lnTo>
                <a:lnTo>
                  <a:pt x="5715" y="7416"/>
                </a:lnTo>
                <a:lnTo>
                  <a:pt x="6057" y="6400"/>
                </a:lnTo>
                <a:lnTo>
                  <a:pt x="6057" y="5054"/>
                </a:lnTo>
                <a:lnTo>
                  <a:pt x="6388" y="3708"/>
                </a:lnTo>
                <a:lnTo>
                  <a:pt x="6388" y="2692"/>
                </a:lnTo>
                <a:lnTo>
                  <a:pt x="6388" y="1346"/>
                </a:lnTo>
                <a:lnTo>
                  <a:pt x="6057" y="0"/>
                </a:lnTo>
              </a:path>
            </a:pathLst>
          </a:custGeom>
          <a:ln w="6388">
            <a:solidFill>
              <a:srgbClr val="231F20"/>
            </a:solidFill>
          </a:ln>
        </p:spPr>
        <p:txBody>
          <a:bodyPr wrap="square" lIns="0" tIns="0" rIns="0" bIns="0" rtlCol="0"/>
          <a:lstStyle/>
          <a:p>
            <a:endParaRPr/>
          </a:p>
        </p:txBody>
      </p:sp>
      <p:sp>
        <p:nvSpPr>
          <p:cNvPr id="457" name="object 457"/>
          <p:cNvSpPr/>
          <p:nvPr/>
        </p:nvSpPr>
        <p:spPr>
          <a:xfrm>
            <a:off x="4713127" y="6113334"/>
            <a:ext cx="635" cy="63500"/>
          </a:xfrm>
          <a:custGeom>
            <a:avLst/>
            <a:gdLst/>
            <a:ahLst/>
            <a:cxnLst/>
            <a:rect l="l" t="t" r="r" b="b"/>
            <a:pathLst>
              <a:path w="635" h="63500">
                <a:moveTo>
                  <a:pt x="171" y="-3194"/>
                </a:moveTo>
                <a:lnTo>
                  <a:pt x="171" y="66503"/>
                </a:lnTo>
              </a:path>
            </a:pathLst>
          </a:custGeom>
          <a:ln w="6731">
            <a:solidFill>
              <a:srgbClr val="231F20"/>
            </a:solidFill>
          </a:ln>
        </p:spPr>
        <p:txBody>
          <a:bodyPr wrap="square" lIns="0" tIns="0" rIns="0" bIns="0" rtlCol="0"/>
          <a:lstStyle/>
          <a:p>
            <a:endParaRPr/>
          </a:p>
        </p:txBody>
      </p:sp>
      <p:sp>
        <p:nvSpPr>
          <p:cNvPr id="458" name="object 458"/>
          <p:cNvSpPr/>
          <p:nvPr/>
        </p:nvSpPr>
        <p:spPr>
          <a:xfrm>
            <a:off x="4708422" y="6092450"/>
            <a:ext cx="5080" cy="20955"/>
          </a:xfrm>
          <a:custGeom>
            <a:avLst/>
            <a:gdLst/>
            <a:ahLst/>
            <a:cxnLst/>
            <a:rect l="l" t="t" r="r" b="b"/>
            <a:pathLst>
              <a:path w="5079" h="20954">
                <a:moveTo>
                  <a:pt x="4711" y="20878"/>
                </a:moveTo>
                <a:lnTo>
                  <a:pt x="4711" y="18859"/>
                </a:lnTo>
                <a:lnTo>
                  <a:pt x="4711" y="16840"/>
                </a:lnTo>
                <a:lnTo>
                  <a:pt x="4381" y="14478"/>
                </a:lnTo>
                <a:lnTo>
                  <a:pt x="4038" y="12458"/>
                </a:lnTo>
                <a:lnTo>
                  <a:pt x="3695" y="10439"/>
                </a:lnTo>
                <a:lnTo>
                  <a:pt x="3022" y="8077"/>
                </a:lnTo>
                <a:lnTo>
                  <a:pt x="2349" y="6057"/>
                </a:lnTo>
                <a:lnTo>
                  <a:pt x="1676" y="4038"/>
                </a:lnTo>
                <a:lnTo>
                  <a:pt x="1015" y="2019"/>
                </a:lnTo>
                <a:lnTo>
                  <a:pt x="0" y="0"/>
                </a:lnTo>
              </a:path>
            </a:pathLst>
          </a:custGeom>
          <a:ln w="6388">
            <a:solidFill>
              <a:srgbClr val="231F20"/>
            </a:solidFill>
          </a:ln>
        </p:spPr>
        <p:txBody>
          <a:bodyPr wrap="square" lIns="0" tIns="0" rIns="0" bIns="0" rtlCol="0"/>
          <a:lstStyle/>
          <a:p>
            <a:endParaRPr/>
          </a:p>
        </p:txBody>
      </p:sp>
      <p:sp>
        <p:nvSpPr>
          <p:cNvPr id="459" name="object 459"/>
          <p:cNvSpPr/>
          <p:nvPr/>
        </p:nvSpPr>
        <p:spPr>
          <a:xfrm>
            <a:off x="4697324" y="6089083"/>
            <a:ext cx="11430" cy="3810"/>
          </a:xfrm>
          <a:custGeom>
            <a:avLst/>
            <a:gdLst/>
            <a:ahLst/>
            <a:cxnLst/>
            <a:rect l="l" t="t" r="r" b="b"/>
            <a:pathLst>
              <a:path w="11429" h="3810">
                <a:moveTo>
                  <a:pt x="11099" y="3365"/>
                </a:moveTo>
                <a:lnTo>
                  <a:pt x="10426" y="2692"/>
                </a:lnTo>
                <a:lnTo>
                  <a:pt x="9410" y="2019"/>
                </a:lnTo>
                <a:lnTo>
                  <a:pt x="8064" y="1676"/>
                </a:lnTo>
                <a:lnTo>
                  <a:pt x="7061" y="1003"/>
                </a:lnTo>
                <a:lnTo>
                  <a:pt x="6057" y="673"/>
                </a:lnTo>
                <a:lnTo>
                  <a:pt x="4711" y="342"/>
                </a:lnTo>
                <a:lnTo>
                  <a:pt x="3695" y="342"/>
                </a:lnTo>
                <a:lnTo>
                  <a:pt x="2349" y="0"/>
                </a:lnTo>
                <a:lnTo>
                  <a:pt x="1346" y="0"/>
                </a:lnTo>
                <a:lnTo>
                  <a:pt x="0" y="0"/>
                </a:lnTo>
              </a:path>
            </a:pathLst>
          </a:custGeom>
          <a:ln w="6388">
            <a:solidFill>
              <a:srgbClr val="231F20"/>
            </a:solidFill>
          </a:ln>
        </p:spPr>
        <p:txBody>
          <a:bodyPr wrap="square" lIns="0" tIns="0" rIns="0" bIns="0" rtlCol="0"/>
          <a:lstStyle/>
          <a:p>
            <a:endParaRPr/>
          </a:p>
        </p:txBody>
      </p:sp>
      <p:sp>
        <p:nvSpPr>
          <p:cNvPr id="460" name="object 460"/>
          <p:cNvSpPr/>
          <p:nvPr/>
        </p:nvSpPr>
        <p:spPr>
          <a:xfrm>
            <a:off x="2665858" y="7989972"/>
            <a:ext cx="108369" cy="103835"/>
          </a:xfrm>
          <a:prstGeom prst="rect">
            <a:avLst/>
          </a:prstGeom>
          <a:blipFill>
            <a:blip r:embed="rId28" cstate="print"/>
            <a:stretch>
              <a:fillRect/>
            </a:stretch>
          </a:blipFill>
        </p:spPr>
        <p:txBody>
          <a:bodyPr wrap="square" lIns="0" tIns="0" rIns="0" bIns="0" rtlCol="0"/>
          <a:lstStyle/>
          <a:p>
            <a:endParaRPr/>
          </a:p>
        </p:txBody>
      </p:sp>
      <p:sp>
        <p:nvSpPr>
          <p:cNvPr id="461" name="object 461"/>
          <p:cNvSpPr/>
          <p:nvPr/>
        </p:nvSpPr>
        <p:spPr>
          <a:xfrm>
            <a:off x="3081112" y="7998298"/>
            <a:ext cx="101701" cy="94792"/>
          </a:xfrm>
          <a:prstGeom prst="rect">
            <a:avLst/>
          </a:prstGeom>
          <a:blipFill>
            <a:blip r:embed="rId29" cstate="print"/>
            <a:stretch>
              <a:fillRect/>
            </a:stretch>
          </a:blipFill>
        </p:spPr>
        <p:txBody>
          <a:bodyPr wrap="square" lIns="0" tIns="0" rIns="0" bIns="0" rtlCol="0"/>
          <a:lstStyle/>
          <a:p>
            <a:endParaRPr/>
          </a:p>
        </p:txBody>
      </p:sp>
      <p:sp>
        <p:nvSpPr>
          <p:cNvPr id="462" name="object 462"/>
          <p:cNvSpPr/>
          <p:nvPr/>
        </p:nvSpPr>
        <p:spPr>
          <a:xfrm>
            <a:off x="3138911" y="8271236"/>
            <a:ext cx="38100" cy="82550"/>
          </a:xfrm>
          <a:custGeom>
            <a:avLst/>
            <a:gdLst/>
            <a:ahLst/>
            <a:cxnLst/>
            <a:rect l="l" t="t" r="r" b="b"/>
            <a:pathLst>
              <a:path w="38100" h="82550">
                <a:moveTo>
                  <a:pt x="38074" y="0"/>
                </a:moveTo>
                <a:lnTo>
                  <a:pt x="9194" y="15252"/>
                </a:lnTo>
                <a:lnTo>
                  <a:pt x="8000" y="16700"/>
                </a:lnTo>
                <a:lnTo>
                  <a:pt x="6972" y="18262"/>
                </a:lnTo>
                <a:lnTo>
                  <a:pt x="5943" y="19812"/>
                </a:lnTo>
                <a:lnTo>
                  <a:pt x="5003" y="21463"/>
                </a:lnTo>
                <a:lnTo>
                  <a:pt x="0" y="41122"/>
                </a:lnTo>
                <a:lnTo>
                  <a:pt x="0" y="43040"/>
                </a:lnTo>
                <a:lnTo>
                  <a:pt x="20243" y="76860"/>
                </a:lnTo>
                <a:lnTo>
                  <a:pt x="34150" y="81978"/>
                </a:lnTo>
                <a:lnTo>
                  <a:pt x="36004" y="82296"/>
                </a:lnTo>
              </a:path>
            </a:pathLst>
          </a:custGeom>
          <a:ln w="6388">
            <a:solidFill>
              <a:srgbClr val="231F20"/>
            </a:solidFill>
          </a:ln>
        </p:spPr>
        <p:txBody>
          <a:bodyPr wrap="square" lIns="0" tIns="0" rIns="0" bIns="0" rtlCol="0"/>
          <a:lstStyle/>
          <a:p>
            <a:endParaRPr/>
          </a:p>
        </p:txBody>
      </p:sp>
      <p:sp>
        <p:nvSpPr>
          <p:cNvPr id="463" name="object 463"/>
          <p:cNvSpPr/>
          <p:nvPr/>
        </p:nvSpPr>
        <p:spPr>
          <a:xfrm>
            <a:off x="2674010" y="8214544"/>
            <a:ext cx="48260" cy="133350"/>
          </a:xfrm>
          <a:custGeom>
            <a:avLst/>
            <a:gdLst/>
            <a:ahLst/>
            <a:cxnLst/>
            <a:rect l="l" t="t" r="r" b="b"/>
            <a:pathLst>
              <a:path w="48260" h="133350">
                <a:moveTo>
                  <a:pt x="5270" y="132727"/>
                </a:moveTo>
                <a:lnTo>
                  <a:pt x="35598" y="107899"/>
                </a:lnTo>
                <a:lnTo>
                  <a:pt x="48145" y="70764"/>
                </a:lnTo>
                <a:lnTo>
                  <a:pt x="48247" y="68275"/>
                </a:lnTo>
                <a:lnTo>
                  <a:pt x="48196" y="65798"/>
                </a:lnTo>
                <a:lnTo>
                  <a:pt x="36575" y="28346"/>
                </a:lnTo>
                <a:lnTo>
                  <a:pt x="6921" y="2794"/>
                </a:lnTo>
                <a:lnTo>
                  <a:pt x="2324" y="825"/>
                </a:lnTo>
                <a:lnTo>
                  <a:pt x="0" y="0"/>
                </a:lnTo>
              </a:path>
            </a:pathLst>
          </a:custGeom>
          <a:ln w="6388">
            <a:solidFill>
              <a:srgbClr val="231F20"/>
            </a:solidFill>
          </a:ln>
        </p:spPr>
        <p:txBody>
          <a:bodyPr wrap="square" lIns="0" tIns="0" rIns="0" bIns="0" rtlCol="0"/>
          <a:lstStyle/>
          <a:p>
            <a:endParaRPr/>
          </a:p>
        </p:txBody>
      </p:sp>
      <p:sp>
        <p:nvSpPr>
          <p:cNvPr id="464" name="object 464"/>
          <p:cNvSpPr/>
          <p:nvPr/>
        </p:nvSpPr>
        <p:spPr>
          <a:xfrm>
            <a:off x="4241764" y="7540163"/>
            <a:ext cx="253365" cy="373380"/>
          </a:xfrm>
          <a:custGeom>
            <a:avLst/>
            <a:gdLst/>
            <a:ahLst/>
            <a:cxnLst/>
            <a:rect l="l" t="t" r="r" b="b"/>
            <a:pathLst>
              <a:path w="253364" h="373379">
                <a:moveTo>
                  <a:pt x="0" y="0"/>
                </a:moveTo>
                <a:lnTo>
                  <a:pt x="0" y="372757"/>
                </a:lnTo>
                <a:lnTo>
                  <a:pt x="102107" y="372757"/>
                </a:lnTo>
                <a:lnTo>
                  <a:pt x="253136" y="372757"/>
                </a:lnTo>
                <a:lnTo>
                  <a:pt x="253136" y="18211"/>
                </a:lnTo>
                <a:lnTo>
                  <a:pt x="91465" y="18211"/>
                </a:lnTo>
                <a:lnTo>
                  <a:pt x="85090" y="0"/>
                </a:lnTo>
                <a:lnTo>
                  <a:pt x="0" y="0"/>
                </a:lnTo>
                <a:close/>
              </a:path>
            </a:pathLst>
          </a:custGeom>
          <a:ln w="4254">
            <a:solidFill>
              <a:srgbClr val="060807"/>
            </a:solidFill>
          </a:ln>
        </p:spPr>
        <p:txBody>
          <a:bodyPr wrap="square" lIns="0" tIns="0" rIns="0" bIns="0" rtlCol="0"/>
          <a:lstStyle/>
          <a:p>
            <a:endParaRPr/>
          </a:p>
        </p:txBody>
      </p:sp>
      <p:sp>
        <p:nvSpPr>
          <p:cNvPr id="465" name="object 465"/>
          <p:cNvSpPr/>
          <p:nvPr/>
        </p:nvSpPr>
        <p:spPr>
          <a:xfrm>
            <a:off x="3716338" y="7129502"/>
            <a:ext cx="478790" cy="765175"/>
          </a:xfrm>
          <a:custGeom>
            <a:avLst/>
            <a:gdLst/>
            <a:ahLst/>
            <a:cxnLst/>
            <a:rect l="l" t="t" r="r" b="b"/>
            <a:pathLst>
              <a:path w="478789" h="765175">
                <a:moveTo>
                  <a:pt x="10629" y="0"/>
                </a:moveTo>
                <a:lnTo>
                  <a:pt x="0" y="764730"/>
                </a:lnTo>
                <a:lnTo>
                  <a:pt x="465861" y="764730"/>
                </a:lnTo>
                <a:lnTo>
                  <a:pt x="478637" y="18059"/>
                </a:lnTo>
                <a:lnTo>
                  <a:pt x="10629" y="0"/>
                </a:lnTo>
                <a:close/>
              </a:path>
            </a:pathLst>
          </a:custGeom>
          <a:solidFill>
            <a:srgbClr val="FFFFFF"/>
          </a:solidFill>
        </p:spPr>
        <p:txBody>
          <a:bodyPr wrap="square" lIns="0" tIns="0" rIns="0" bIns="0" rtlCol="0"/>
          <a:lstStyle/>
          <a:p>
            <a:endParaRPr/>
          </a:p>
        </p:txBody>
      </p:sp>
      <p:sp>
        <p:nvSpPr>
          <p:cNvPr id="466" name="object 466"/>
          <p:cNvSpPr/>
          <p:nvPr/>
        </p:nvSpPr>
        <p:spPr>
          <a:xfrm>
            <a:off x="3716340" y="7129506"/>
            <a:ext cx="478790" cy="765175"/>
          </a:xfrm>
          <a:custGeom>
            <a:avLst/>
            <a:gdLst/>
            <a:ahLst/>
            <a:cxnLst/>
            <a:rect l="l" t="t" r="r" b="b"/>
            <a:pathLst>
              <a:path w="478789" h="765175">
                <a:moveTo>
                  <a:pt x="10629" y="0"/>
                </a:moveTo>
                <a:lnTo>
                  <a:pt x="0" y="764730"/>
                </a:lnTo>
                <a:lnTo>
                  <a:pt x="465861" y="764730"/>
                </a:lnTo>
                <a:lnTo>
                  <a:pt x="478624" y="18059"/>
                </a:lnTo>
                <a:lnTo>
                  <a:pt x="10629" y="0"/>
                </a:lnTo>
              </a:path>
            </a:pathLst>
          </a:custGeom>
          <a:ln w="4254">
            <a:solidFill>
              <a:srgbClr val="060807"/>
            </a:solidFill>
          </a:ln>
        </p:spPr>
        <p:txBody>
          <a:bodyPr wrap="square" lIns="0" tIns="0" rIns="0" bIns="0" rtlCol="0"/>
          <a:lstStyle/>
          <a:p>
            <a:endParaRPr/>
          </a:p>
        </p:txBody>
      </p:sp>
      <p:sp>
        <p:nvSpPr>
          <p:cNvPr id="467" name="object 467"/>
          <p:cNvSpPr/>
          <p:nvPr/>
        </p:nvSpPr>
        <p:spPr>
          <a:xfrm>
            <a:off x="4963972" y="7110740"/>
            <a:ext cx="1011555" cy="858519"/>
          </a:xfrm>
          <a:custGeom>
            <a:avLst/>
            <a:gdLst/>
            <a:ahLst/>
            <a:cxnLst/>
            <a:rect l="l" t="t" r="r" b="b"/>
            <a:pathLst>
              <a:path w="1011554" h="858520">
                <a:moveTo>
                  <a:pt x="629666" y="0"/>
                </a:moveTo>
                <a:lnTo>
                  <a:pt x="416928" y="0"/>
                </a:lnTo>
                <a:lnTo>
                  <a:pt x="416928" y="27660"/>
                </a:lnTo>
                <a:lnTo>
                  <a:pt x="16544" y="27660"/>
                </a:lnTo>
                <a:lnTo>
                  <a:pt x="0" y="853033"/>
                </a:lnTo>
                <a:lnTo>
                  <a:pt x="515848" y="858342"/>
                </a:lnTo>
                <a:lnTo>
                  <a:pt x="521169" y="376529"/>
                </a:lnTo>
                <a:lnTo>
                  <a:pt x="590308" y="375462"/>
                </a:lnTo>
                <a:lnTo>
                  <a:pt x="1009010" y="375462"/>
                </a:lnTo>
                <a:lnTo>
                  <a:pt x="1011504" y="135077"/>
                </a:lnTo>
                <a:lnTo>
                  <a:pt x="629666" y="129768"/>
                </a:lnTo>
                <a:lnTo>
                  <a:pt x="629666" y="27660"/>
                </a:lnTo>
                <a:lnTo>
                  <a:pt x="416928" y="27660"/>
                </a:lnTo>
                <a:lnTo>
                  <a:pt x="16649" y="22402"/>
                </a:lnTo>
                <a:lnTo>
                  <a:pt x="629666" y="22402"/>
                </a:lnTo>
                <a:lnTo>
                  <a:pt x="629666" y="0"/>
                </a:lnTo>
                <a:close/>
              </a:path>
              <a:path w="1011554" h="858520">
                <a:moveTo>
                  <a:pt x="1009010" y="375462"/>
                </a:moveTo>
                <a:lnTo>
                  <a:pt x="590308" y="375462"/>
                </a:lnTo>
                <a:lnTo>
                  <a:pt x="584987" y="744537"/>
                </a:lnTo>
                <a:lnTo>
                  <a:pt x="1005116" y="750925"/>
                </a:lnTo>
                <a:lnTo>
                  <a:pt x="1009010" y="375462"/>
                </a:lnTo>
                <a:close/>
              </a:path>
            </a:pathLst>
          </a:custGeom>
          <a:solidFill>
            <a:srgbClr val="FFFFFF"/>
          </a:solidFill>
        </p:spPr>
        <p:txBody>
          <a:bodyPr wrap="square" lIns="0" tIns="0" rIns="0" bIns="0" rtlCol="0"/>
          <a:lstStyle/>
          <a:p>
            <a:endParaRPr/>
          </a:p>
        </p:txBody>
      </p:sp>
      <p:sp>
        <p:nvSpPr>
          <p:cNvPr id="468" name="object 468"/>
          <p:cNvSpPr/>
          <p:nvPr/>
        </p:nvSpPr>
        <p:spPr>
          <a:xfrm>
            <a:off x="4963965" y="7110748"/>
            <a:ext cx="1011555" cy="858519"/>
          </a:xfrm>
          <a:custGeom>
            <a:avLst/>
            <a:gdLst/>
            <a:ahLst/>
            <a:cxnLst/>
            <a:rect l="l" t="t" r="r" b="b"/>
            <a:pathLst>
              <a:path w="1011554" h="858520">
                <a:moveTo>
                  <a:pt x="0" y="853020"/>
                </a:moveTo>
                <a:lnTo>
                  <a:pt x="16662" y="22402"/>
                </a:lnTo>
                <a:lnTo>
                  <a:pt x="416941" y="27647"/>
                </a:lnTo>
                <a:lnTo>
                  <a:pt x="416941" y="0"/>
                </a:lnTo>
                <a:lnTo>
                  <a:pt x="629666" y="0"/>
                </a:lnTo>
                <a:lnTo>
                  <a:pt x="629666" y="129755"/>
                </a:lnTo>
                <a:lnTo>
                  <a:pt x="1011504" y="135077"/>
                </a:lnTo>
                <a:lnTo>
                  <a:pt x="1005128" y="750912"/>
                </a:lnTo>
                <a:lnTo>
                  <a:pt x="585000" y="744537"/>
                </a:lnTo>
                <a:lnTo>
                  <a:pt x="590308" y="375450"/>
                </a:lnTo>
                <a:lnTo>
                  <a:pt x="521182" y="376516"/>
                </a:lnTo>
                <a:lnTo>
                  <a:pt x="515861" y="858342"/>
                </a:lnTo>
                <a:lnTo>
                  <a:pt x="0" y="853020"/>
                </a:lnTo>
              </a:path>
            </a:pathLst>
          </a:custGeom>
          <a:ln w="4254">
            <a:solidFill>
              <a:srgbClr val="060807"/>
            </a:solidFill>
          </a:ln>
        </p:spPr>
        <p:txBody>
          <a:bodyPr wrap="square" lIns="0" tIns="0" rIns="0" bIns="0" rtlCol="0"/>
          <a:lstStyle/>
          <a:p>
            <a:endParaRPr/>
          </a:p>
        </p:txBody>
      </p:sp>
      <p:sp>
        <p:nvSpPr>
          <p:cNvPr id="469" name="object 469"/>
          <p:cNvSpPr txBox="1"/>
          <p:nvPr/>
        </p:nvSpPr>
        <p:spPr>
          <a:xfrm>
            <a:off x="5259265" y="2633713"/>
            <a:ext cx="120014" cy="199390"/>
          </a:xfrm>
          <a:prstGeom prst="rect">
            <a:avLst/>
          </a:prstGeom>
        </p:spPr>
        <p:txBody>
          <a:bodyPr vert="horz" wrap="square" lIns="0" tIns="17145" rIns="0" bIns="0" rtlCol="0">
            <a:spAutoFit/>
          </a:bodyPr>
          <a:lstStyle/>
          <a:p>
            <a:pPr marL="12700">
              <a:lnSpc>
                <a:spcPct val="100000"/>
              </a:lnSpc>
              <a:spcBef>
                <a:spcPts val="135"/>
              </a:spcBef>
            </a:pPr>
            <a:r>
              <a:rPr sz="1100" spc="-55" dirty="0">
                <a:solidFill>
                  <a:srgbClr val="231F20"/>
                </a:solidFill>
                <a:latin typeface="Arial"/>
                <a:cs typeface="Arial"/>
              </a:rPr>
              <a:t>H</a:t>
            </a:r>
            <a:endParaRPr sz="1100">
              <a:latin typeface="Arial"/>
              <a:cs typeface="Arial"/>
            </a:endParaRPr>
          </a:p>
        </p:txBody>
      </p:sp>
      <p:sp>
        <p:nvSpPr>
          <p:cNvPr id="470" name="object 470"/>
          <p:cNvSpPr txBox="1"/>
          <p:nvPr/>
        </p:nvSpPr>
        <p:spPr>
          <a:xfrm>
            <a:off x="5250731" y="2041648"/>
            <a:ext cx="120014" cy="199390"/>
          </a:xfrm>
          <a:prstGeom prst="rect">
            <a:avLst/>
          </a:prstGeom>
        </p:spPr>
        <p:txBody>
          <a:bodyPr vert="horz" wrap="square" lIns="0" tIns="17145" rIns="0" bIns="0" rtlCol="0">
            <a:spAutoFit/>
          </a:bodyPr>
          <a:lstStyle/>
          <a:p>
            <a:pPr marL="12700">
              <a:lnSpc>
                <a:spcPct val="100000"/>
              </a:lnSpc>
              <a:spcBef>
                <a:spcPts val="135"/>
              </a:spcBef>
            </a:pPr>
            <a:r>
              <a:rPr sz="1100" spc="-55" dirty="0">
                <a:solidFill>
                  <a:srgbClr val="231F20"/>
                </a:solidFill>
                <a:latin typeface="Arial"/>
                <a:cs typeface="Arial"/>
              </a:rPr>
              <a:t>H</a:t>
            </a:r>
            <a:endParaRPr sz="1100">
              <a:latin typeface="Arial"/>
              <a:cs typeface="Arial"/>
            </a:endParaRPr>
          </a:p>
        </p:txBody>
      </p:sp>
      <p:sp>
        <p:nvSpPr>
          <p:cNvPr id="471" name="object 471"/>
          <p:cNvSpPr txBox="1"/>
          <p:nvPr/>
        </p:nvSpPr>
        <p:spPr>
          <a:xfrm>
            <a:off x="6152572" y="2041648"/>
            <a:ext cx="235585" cy="199390"/>
          </a:xfrm>
          <a:prstGeom prst="rect">
            <a:avLst/>
          </a:prstGeom>
        </p:spPr>
        <p:txBody>
          <a:bodyPr vert="horz" wrap="square" lIns="0" tIns="17145" rIns="0" bIns="0" rtlCol="0">
            <a:spAutoFit/>
          </a:bodyPr>
          <a:lstStyle/>
          <a:p>
            <a:pPr marL="12700">
              <a:lnSpc>
                <a:spcPct val="100000"/>
              </a:lnSpc>
              <a:spcBef>
                <a:spcPts val="135"/>
              </a:spcBef>
              <a:tabLst>
                <a:tab pos="222250" algn="l"/>
              </a:tabLst>
            </a:pPr>
            <a:r>
              <a:rPr sz="1100" u="heavy" spc="-65" dirty="0">
                <a:solidFill>
                  <a:srgbClr val="231F20"/>
                </a:solidFill>
                <a:uFill>
                  <a:solidFill>
                    <a:srgbClr val="231F20"/>
                  </a:solidFill>
                </a:uFill>
                <a:latin typeface="Arial"/>
                <a:cs typeface="Arial"/>
              </a:rPr>
              <a:t> 	</a:t>
            </a:r>
            <a:endParaRPr sz="1100">
              <a:latin typeface="Arial"/>
              <a:cs typeface="Arial"/>
            </a:endParaRPr>
          </a:p>
        </p:txBody>
      </p:sp>
      <p:sp>
        <p:nvSpPr>
          <p:cNvPr id="472" name="object 472"/>
          <p:cNvSpPr txBox="1"/>
          <p:nvPr/>
        </p:nvSpPr>
        <p:spPr>
          <a:xfrm>
            <a:off x="6072359" y="3976527"/>
            <a:ext cx="79375" cy="199390"/>
          </a:xfrm>
          <a:prstGeom prst="rect">
            <a:avLst/>
          </a:prstGeom>
        </p:spPr>
        <p:txBody>
          <a:bodyPr vert="horz" wrap="square" lIns="0" tIns="17145" rIns="0" bIns="0" rtlCol="0">
            <a:spAutoFit/>
          </a:bodyPr>
          <a:lstStyle/>
          <a:p>
            <a:pPr marL="12700">
              <a:lnSpc>
                <a:spcPct val="100000"/>
              </a:lnSpc>
              <a:spcBef>
                <a:spcPts val="135"/>
              </a:spcBef>
            </a:pPr>
            <a:r>
              <a:rPr sz="1100" spc="-130" dirty="0">
                <a:solidFill>
                  <a:srgbClr val="231F20"/>
                </a:solidFill>
                <a:latin typeface="Arial"/>
                <a:cs typeface="Arial"/>
              </a:rPr>
              <a:t>J</a:t>
            </a:r>
            <a:endParaRPr sz="1100">
              <a:latin typeface="Arial"/>
              <a:cs typeface="Arial"/>
            </a:endParaRPr>
          </a:p>
        </p:txBody>
      </p:sp>
      <p:sp>
        <p:nvSpPr>
          <p:cNvPr id="473" name="object 473"/>
          <p:cNvSpPr txBox="1"/>
          <p:nvPr/>
        </p:nvSpPr>
        <p:spPr>
          <a:xfrm>
            <a:off x="6072359" y="4609383"/>
            <a:ext cx="79375" cy="199390"/>
          </a:xfrm>
          <a:prstGeom prst="rect">
            <a:avLst/>
          </a:prstGeom>
        </p:spPr>
        <p:txBody>
          <a:bodyPr vert="horz" wrap="square" lIns="0" tIns="17145" rIns="0" bIns="0" rtlCol="0">
            <a:spAutoFit/>
          </a:bodyPr>
          <a:lstStyle/>
          <a:p>
            <a:pPr marL="12700">
              <a:lnSpc>
                <a:spcPct val="100000"/>
              </a:lnSpc>
              <a:spcBef>
                <a:spcPts val="135"/>
              </a:spcBef>
            </a:pPr>
            <a:r>
              <a:rPr sz="1100" spc="-130" dirty="0">
                <a:solidFill>
                  <a:srgbClr val="231F20"/>
                </a:solidFill>
                <a:latin typeface="Arial"/>
                <a:cs typeface="Arial"/>
              </a:rPr>
              <a:t>J</a:t>
            </a:r>
            <a:endParaRPr sz="1100">
              <a:latin typeface="Arial"/>
              <a:cs typeface="Arial"/>
            </a:endParaRPr>
          </a:p>
        </p:txBody>
      </p:sp>
      <p:sp>
        <p:nvSpPr>
          <p:cNvPr id="474" name="object 474"/>
          <p:cNvSpPr txBox="1"/>
          <p:nvPr/>
        </p:nvSpPr>
        <p:spPr>
          <a:xfrm>
            <a:off x="2953601" y="3685083"/>
            <a:ext cx="163195" cy="1276985"/>
          </a:xfrm>
          <a:prstGeom prst="rect">
            <a:avLst/>
          </a:prstGeom>
        </p:spPr>
        <p:txBody>
          <a:bodyPr vert="vert270" wrap="square" lIns="0" tIns="21590" rIns="0" bIns="0" rtlCol="0">
            <a:spAutoFit/>
          </a:bodyPr>
          <a:lstStyle/>
          <a:p>
            <a:pPr marL="12700">
              <a:lnSpc>
                <a:spcPct val="100000"/>
              </a:lnSpc>
              <a:spcBef>
                <a:spcPts val="170"/>
              </a:spcBef>
            </a:pPr>
            <a:r>
              <a:rPr sz="1200" b="1" u="heavy" baseline="3472" dirty="0">
                <a:solidFill>
                  <a:srgbClr val="231F20"/>
                </a:solidFill>
                <a:uFill>
                  <a:solidFill>
                    <a:srgbClr val="231F20"/>
                  </a:solidFill>
                </a:uFill>
                <a:latin typeface="Arial"/>
                <a:cs typeface="Arial"/>
              </a:rPr>
              <a:t>   </a:t>
            </a:r>
            <a:r>
              <a:rPr sz="1200" b="1" u="heavy" spc="-135" baseline="3472" dirty="0">
                <a:solidFill>
                  <a:srgbClr val="231F20"/>
                </a:solidFill>
                <a:uFill>
                  <a:solidFill>
                    <a:srgbClr val="231F20"/>
                  </a:solidFill>
                </a:uFill>
                <a:latin typeface="Arial"/>
                <a:cs typeface="Arial"/>
              </a:rPr>
              <a:t> </a:t>
            </a:r>
            <a:r>
              <a:rPr sz="1200" b="1" baseline="3472" dirty="0">
                <a:solidFill>
                  <a:srgbClr val="231F20"/>
                </a:solidFill>
                <a:latin typeface="Arial"/>
                <a:cs typeface="Arial"/>
              </a:rPr>
              <a:t> </a:t>
            </a:r>
            <a:r>
              <a:rPr sz="1200" b="1" spc="22" baseline="3472" dirty="0">
                <a:solidFill>
                  <a:srgbClr val="231F20"/>
                </a:solidFill>
                <a:latin typeface="Arial"/>
                <a:cs typeface="Arial"/>
              </a:rPr>
              <a:t> </a:t>
            </a:r>
            <a:r>
              <a:rPr sz="1200" b="1" spc="-67" baseline="3472" dirty="0">
                <a:solidFill>
                  <a:srgbClr val="231F20"/>
                </a:solidFill>
                <a:latin typeface="Arial"/>
                <a:cs typeface="Arial"/>
              </a:rPr>
              <a:t>NEW </a:t>
            </a:r>
            <a:r>
              <a:rPr sz="1200" b="1" spc="-97" baseline="3472" dirty="0">
                <a:solidFill>
                  <a:srgbClr val="231F20"/>
                </a:solidFill>
                <a:latin typeface="Arial"/>
                <a:cs typeface="Arial"/>
              </a:rPr>
              <a:t>RE</a:t>
            </a:r>
            <a:r>
              <a:rPr sz="800" b="1" spc="-65" dirty="0">
                <a:solidFill>
                  <a:srgbClr val="231F20"/>
                </a:solidFill>
                <a:latin typeface="Arial"/>
                <a:cs typeface="Arial"/>
              </a:rPr>
              <a:t>D </a:t>
            </a:r>
            <a:r>
              <a:rPr sz="800" b="1" spc="-60" dirty="0">
                <a:solidFill>
                  <a:srgbClr val="231F20"/>
                </a:solidFill>
                <a:latin typeface="Arial"/>
                <a:cs typeface="Arial"/>
              </a:rPr>
              <a:t>RIVER</a:t>
            </a:r>
            <a:r>
              <a:rPr sz="800" b="1" spc="-160" dirty="0">
                <a:solidFill>
                  <a:srgbClr val="231F20"/>
                </a:solidFill>
                <a:latin typeface="Arial"/>
                <a:cs typeface="Arial"/>
              </a:rPr>
              <a:t> </a:t>
            </a:r>
            <a:r>
              <a:rPr sz="800" b="1" spc="-80" dirty="0">
                <a:solidFill>
                  <a:srgbClr val="231F20"/>
                </a:solidFill>
                <a:latin typeface="Arial"/>
                <a:cs typeface="Arial"/>
              </a:rPr>
              <a:t>STREET</a:t>
            </a:r>
            <a:endParaRPr sz="800">
              <a:latin typeface="Arial"/>
              <a:cs typeface="Arial"/>
            </a:endParaRPr>
          </a:p>
        </p:txBody>
      </p:sp>
      <p:sp>
        <p:nvSpPr>
          <p:cNvPr id="475" name="object 475"/>
          <p:cNvSpPr txBox="1"/>
          <p:nvPr/>
        </p:nvSpPr>
        <p:spPr>
          <a:xfrm>
            <a:off x="4716368" y="5162597"/>
            <a:ext cx="157480" cy="737870"/>
          </a:xfrm>
          <a:prstGeom prst="rect">
            <a:avLst/>
          </a:prstGeom>
        </p:spPr>
        <p:txBody>
          <a:bodyPr vert="vert270" wrap="square" lIns="0" tIns="15875" rIns="0" bIns="0" rtlCol="0">
            <a:spAutoFit/>
          </a:bodyPr>
          <a:lstStyle/>
          <a:p>
            <a:pPr marL="12700">
              <a:lnSpc>
                <a:spcPct val="100000"/>
              </a:lnSpc>
              <a:spcBef>
                <a:spcPts val="125"/>
              </a:spcBef>
            </a:pPr>
            <a:r>
              <a:rPr sz="800" b="1" spc="-55" dirty="0">
                <a:solidFill>
                  <a:srgbClr val="231F20"/>
                </a:solidFill>
                <a:latin typeface="Arial"/>
                <a:cs typeface="Arial"/>
              </a:rPr>
              <a:t>SABINE</a:t>
            </a:r>
            <a:r>
              <a:rPr sz="800" b="1" spc="-105"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76" name="object 476"/>
          <p:cNvSpPr txBox="1"/>
          <p:nvPr/>
        </p:nvSpPr>
        <p:spPr>
          <a:xfrm>
            <a:off x="3519623" y="2298266"/>
            <a:ext cx="895985" cy="153035"/>
          </a:xfrm>
          <a:prstGeom prst="rect">
            <a:avLst/>
          </a:prstGeom>
        </p:spPr>
        <p:txBody>
          <a:bodyPr vert="horz" wrap="square" lIns="0" tIns="17145" rIns="0" bIns="0" rtlCol="0">
            <a:spAutoFit/>
          </a:bodyPr>
          <a:lstStyle/>
          <a:p>
            <a:pPr marL="12700">
              <a:lnSpc>
                <a:spcPct val="100000"/>
              </a:lnSpc>
              <a:spcBef>
                <a:spcPts val="135"/>
              </a:spcBef>
            </a:pPr>
            <a:r>
              <a:rPr sz="800" b="1" spc="-65" dirty="0">
                <a:solidFill>
                  <a:srgbClr val="231F20"/>
                </a:solidFill>
                <a:latin typeface="Arial"/>
                <a:cs typeface="Arial"/>
              </a:rPr>
              <a:t>EAST </a:t>
            </a:r>
            <a:r>
              <a:rPr sz="800" b="1" spc="-10" dirty="0">
                <a:solidFill>
                  <a:srgbClr val="231F20"/>
                </a:solidFill>
                <a:latin typeface="Arial"/>
                <a:cs typeface="Arial"/>
              </a:rPr>
              <a:t>15TH</a:t>
            </a:r>
            <a:r>
              <a:rPr sz="800" b="1" spc="-125"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77" name="object 477"/>
          <p:cNvSpPr txBox="1"/>
          <p:nvPr/>
        </p:nvSpPr>
        <p:spPr>
          <a:xfrm>
            <a:off x="6520219" y="4338087"/>
            <a:ext cx="157480" cy="1736725"/>
          </a:xfrm>
          <a:prstGeom prst="rect">
            <a:avLst/>
          </a:prstGeom>
        </p:spPr>
        <p:txBody>
          <a:bodyPr vert="vert270" wrap="square" lIns="0" tIns="15875" rIns="0" bIns="0" rtlCol="0">
            <a:spAutoFit/>
          </a:bodyPr>
          <a:lstStyle/>
          <a:p>
            <a:pPr marL="12700">
              <a:lnSpc>
                <a:spcPct val="100000"/>
              </a:lnSpc>
              <a:spcBef>
                <a:spcPts val="125"/>
              </a:spcBef>
            </a:pPr>
            <a:r>
              <a:rPr sz="800" b="1" spc="0" dirty="0">
                <a:solidFill>
                  <a:srgbClr val="231F20"/>
                </a:solidFill>
                <a:latin typeface="Arial"/>
                <a:cs typeface="Arial"/>
              </a:rPr>
              <a:t>I-35 </a:t>
            </a:r>
            <a:r>
              <a:rPr sz="800" b="1" spc="-35" dirty="0">
                <a:solidFill>
                  <a:srgbClr val="231F20"/>
                </a:solidFill>
                <a:latin typeface="Arial"/>
                <a:cs typeface="Arial"/>
              </a:rPr>
              <a:t>SOUTHBOUND</a:t>
            </a:r>
            <a:r>
              <a:rPr sz="800" b="1" spc="-175" dirty="0">
                <a:solidFill>
                  <a:srgbClr val="231F20"/>
                </a:solidFill>
                <a:latin typeface="Arial"/>
                <a:cs typeface="Arial"/>
              </a:rPr>
              <a:t> </a:t>
            </a:r>
            <a:r>
              <a:rPr sz="800" b="1" spc="-65" dirty="0">
                <a:solidFill>
                  <a:srgbClr val="231F20"/>
                </a:solidFill>
                <a:latin typeface="Arial"/>
                <a:cs typeface="Arial"/>
              </a:rPr>
              <a:t>FRONTAGE </a:t>
            </a:r>
            <a:r>
              <a:rPr sz="800" b="1" spc="-50" dirty="0">
                <a:solidFill>
                  <a:srgbClr val="231F20"/>
                </a:solidFill>
                <a:latin typeface="Arial"/>
                <a:cs typeface="Arial"/>
              </a:rPr>
              <a:t>ROAD</a:t>
            </a:r>
            <a:endParaRPr sz="800">
              <a:latin typeface="Arial"/>
              <a:cs typeface="Arial"/>
            </a:endParaRPr>
          </a:p>
        </p:txBody>
      </p:sp>
      <p:sp>
        <p:nvSpPr>
          <p:cNvPr id="478" name="object 478"/>
          <p:cNvSpPr txBox="1"/>
          <p:nvPr/>
        </p:nvSpPr>
        <p:spPr>
          <a:xfrm>
            <a:off x="3315580" y="3968474"/>
            <a:ext cx="1375410" cy="153035"/>
          </a:xfrm>
          <a:prstGeom prst="rect">
            <a:avLst/>
          </a:prstGeom>
        </p:spPr>
        <p:txBody>
          <a:bodyPr vert="horz" wrap="square" lIns="0" tIns="17145" rIns="0" bIns="0" rtlCol="0">
            <a:spAutoFit/>
          </a:bodyPr>
          <a:lstStyle/>
          <a:p>
            <a:pPr marL="12700">
              <a:lnSpc>
                <a:spcPct val="100000"/>
              </a:lnSpc>
              <a:spcBef>
                <a:spcPts val="135"/>
              </a:spcBef>
              <a:tabLst>
                <a:tab pos="233045" algn="l"/>
                <a:tab pos="1362075" algn="l"/>
              </a:tabLst>
            </a:pPr>
            <a:r>
              <a:rPr sz="800" b="1" u="heavy" spc="-55" dirty="0">
                <a:solidFill>
                  <a:srgbClr val="231F20"/>
                </a:solidFill>
                <a:uFill>
                  <a:solidFill>
                    <a:srgbClr val="231F20"/>
                  </a:solidFill>
                </a:uFill>
                <a:latin typeface="Arial"/>
                <a:cs typeface="Arial"/>
              </a:rPr>
              <a:t> 	</a:t>
            </a:r>
            <a:r>
              <a:rPr sz="800" b="1" u="heavy" spc="-65" dirty="0">
                <a:solidFill>
                  <a:srgbClr val="231F20"/>
                </a:solidFill>
                <a:uFill>
                  <a:solidFill>
                    <a:srgbClr val="231F20"/>
                  </a:solidFill>
                </a:uFill>
                <a:latin typeface="Arial"/>
                <a:cs typeface="Arial"/>
              </a:rPr>
              <a:t>EAST</a:t>
            </a:r>
            <a:r>
              <a:rPr sz="800" b="1" u="heavy" spc="-95" dirty="0">
                <a:solidFill>
                  <a:srgbClr val="231F20"/>
                </a:solidFill>
                <a:uFill>
                  <a:solidFill>
                    <a:srgbClr val="231F20"/>
                  </a:solidFill>
                </a:uFill>
                <a:latin typeface="Arial"/>
                <a:cs typeface="Arial"/>
              </a:rPr>
              <a:t> </a:t>
            </a:r>
            <a:r>
              <a:rPr sz="800" b="1" u="heavy" spc="5" dirty="0">
                <a:solidFill>
                  <a:srgbClr val="231F20"/>
                </a:solidFill>
                <a:uFill>
                  <a:solidFill>
                    <a:srgbClr val="231F20"/>
                  </a:solidFill>
                </a:uFill>
                <a:latin typeface="Arial"/>
                <a:cs typeface="Arial"/>
              </a:rPr>
              <a:t>14</a:t>
            </a:r>
            <a:r>
              <a:rPr sz="800" b="1" u="heavy" spc="-125" dirty="0">
                <a:solidFill>
                  <a:srgbClr val="231F20"/>
                </a:solidFill>
                <a:uFill>
                  <a:solidFill>
                    <a:srgbClr val="231F20"/>
                  </a:solidFill>
                </a:uFill>
                <a:latin typeface="Arial"/>
                <a:cs typeface="Arial"/>
              </a:rPr>
              <a:t> </a:t>
            </a:r>
            <a:r>
              <a:rPr sz="800" b="1" u="heavy" spc="-25" dirty="0">
                <a:solidFill>
                  <a:srgbClr val="231F20"/>
                </a:solidFill>
                <a:uFill>
                  <a:solidFill>
                    <a:srgbClr val="231F20"/>
                  </a:solidFill>
                </a:uFill>
                <a:latin typeface="Arial"/>
                <a:cs typeface="Arial"/>
              </a:rPr>
              <a:t>TH</a:t>
            </a:r>
            <a:r>
              <a:rPr sz="800" b="1" u="heavy" spc="-95" dirty="0">
                <a:solidFill>
                  <a:srgbClr val="231F20"/>
                </a:solidFill>
                <a:uFill>
                  <a:solidFill>
                    <a:srgbClr val="231F20"/>
                  </a:solidFill>
                </a:uFill>
                <a:latin typeface="Arial"/>
                <a:cs typeface="Arial"/>
              </a:rPr>
              <a:t> </a:t>
            </a:r>
            <a:r>
              <a:rPr sz="800" b="1" u="heavy" spc="-75" dirty="0">
                <a:solidFill>
                  <a:srgbClr val="231F20"/>
                </a:solidFill>
                <a:uFill>
                  <a:solidFill>
                    <a:srgbClr val="231F20"/>
                  </a:solidFill>
                </a:uFill>
                <a:latin typeface="Arial"/>
                <a:cs typeface="Arial"/>
              </a:rPr>
              <a:t>STREET	</a:t>
            </a:r>
            <a:endParaRPr sz="800">
              <a:latin typeface="Arial"/>
              <a:cs typeface="Arial"/>
            </a:endParaRPr>
          </a:p>
        </p:txBody>
      </p:sp>
      <p:sp>
        <p:nvSpPr>
          <p:cNvPr id="479" name="object 479"/>
          <p:cNvSpPr txBox="1"/>
          <p:nvPr/>
        </p:nvSpPr>
        <p:spPr>
          <a:xfrm>
            <a:off x="3386680" y="4574255"/>
            <a:ext cx="1086485" cy="462915"/>
          </a:xfrm>
          <a:prstGeom prst="rect">
            <a:avLst/>
          </a:prstGeom>
        </p:spPr>
        <p:txBody>
          <a:bodyPr vert="horz" wrap="square" lIns="0" tIns="74930" rIns="0" bIns="0" rtlCol="0">
            <a:spAutoFit/>
          </a:bodyPr>
          <a:lstStyle/>
          <a:p>
            <a:pPr marL="12700">
              <a:lnSpc>
                <a:spcPct val="100000"/>
              </a:lnSpc>
              <a:spcBef>
                <a:spcPts val="590"/>
              </a:spcBef>
            </a:pPr>
            <a:r>
              <a:rPr sz="800" b="1" spc="-65" dirty="0">
                <a:solidFill>
                  <a:srgbClr val="231F20"/>
                </a:solidFill>
                <a:latin typeface="Arial"/>
                <a:cs typeface="Arial"/>
              </a:rPr>
              <a:t>EAST </a:t>
            </a:r>
            <a:r>
              <a:rPr sz="800" b="1" spc="-10" dirty="0">
                <a:solidFill>
                  <a:srgbClr val="231F20"/>
                </a:solidFill>
                <a:latin typeface="Arial"/>
                <a:cs typeface="Arial"/>
              </a:rPr>
              <a:t>13TH </a:t>
            </a:r>
            <a:r>
              <a:rPr sz="800" b="1" spc="15" dirty="0">
                <a:solidFill>
                  <a:srgbClr val="231F20"/>
                </a:solidFill>
                <a:latin typeface="Arial"/>
                <a:cs typeface="Arial"/>
              </a:rPr>
              <a:t>1/2</a:t>
            </a:r>
            <a:r>
              <a:rPr sz="800" b="1" spc="-20"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a:p>
            <a:pPr marL="177165" algn="ctr">
              <a:lnSpc>
                <a:spcPct val="100000"/>
              </a:lnSpc>
              <a:spcBef>
                <a:spcPts val="665"/>
              </a:spcBef>
            </a:pPr>
            <a:r>
              <a:rPr sz="1100" spc="-175" dirty="0">
                <a:solidFill>
                  <a:srgbClr val="231F20"/>
                </a:solidFill>
                <a:latin typeface="Arial"/>
                <a:cs typeface="Arial"/>
              </a:rPr>
              <a:t>E</a:t>
            </a:r>
            <a:endParaRPr sz="1100">
              <a:latin typeface="Arial"/>
              <a:cs typeface="Arial"/>
            </a:endParaRPr>
          </a:p>
        </p:txBody>
      </p:sp>
      <p:sp>
        <p:nvSpPr>
          <p:cNvPr id="480" name="object 480"/>
          <p:cNvSpPr txBox="1"/>
          <p:nvPr/>
        </p:nvSpPr>
        <p:spPr>
          <a:xfrm>
            <a:off x="1874880" y="2973123"/>
            <a:ext cx="493395" cy="477520"/>
          </a:xfrm>
          <a:prstGeom prst="rect">
            <a:avLst/>
          </a:prstGeom>
        </p:spPr>
        <p:txBody>
          <a:bodyPr vert="horz" wrap="square" lIns="0" tIns="34925" rIns="0" bIns="0" rtlCol="0">
            <a:spAutoFit/>
          </a:bodyPr>
          <a:lstStyle/>
          <a:p>
            <a:pPr marL="12700">
              <a:lnSpc>
                <a:spcPct val="100000"/>
              </a:lnSpc>
              <a:spcBef>
                <a:spcPts val="27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168</a:t>
            </a:r>
            <a:endParaRPr sz="700">
              <a:latin typeface="Arial"/>
              <a:cs typeface="Arial"/>
            </a:endParaRPr>
          </a:p>
          <a:p>
            <a:pPr marL="70485" marR="76200" indent="-13335" algn="just">
              <a:lnSpc>
                <a:spcPct val="103099"/>
              </a:lnSpc>
              <a:spcBef>
                <a:spcPts val="125"/>
              </a:spcBef>
            </a:pPr>
            <a:r>
              <a:rPr sz="650" spc="-50" dirty="0">
                <a:solidFill>
                  <a:srgbClr val="231F20"/>
                </a:solidFill>
                <a:latin typeface="Arial"/>
                <a:cs typeface="Arial"/>
              </a:rPr>
              <a:t>(EXISTING  </a:t>
            </a:r>
            <a:r>
              <a:rPr sz="650" spc="-70" dirty="0">
                <a:solidFill>
                  <a:srgbClr val="231F20"/>
                </a:solidFill>
                <a:latin typeface="Arial"/>
                <a:cs typeface="Arial"/>
              </a:rPr>
              <a:t>PARKING  GAR</a:t>
            </a:r>
            <a:r>
              <a:rPr sz="650" spc="-40" dirty="0">
                <a:solidFill>
                  <a:srgbClr val="231F20"/>
                </a:solidFill>
                <a:latin typeface="Arial"/>
                <a:cs typeface="Arial"/>
              </a:rPr>
              <a:t>A</a:t>
            </a:r>
            <a:r>
              <a:rPr sz="650" spc="-70" dirty="0">
                <a:solidFill>
                  <a:srgbClr val="231F20"/>
                </a:solidFill>
                <a:latin typeface="Arial"/>
                <a:cs typeface="Arial"/>
              </a:rPr>
              <a:t>GE)</a:t>
            </a:r>
            <a:endParaRPr sz="650">
              <a:latin typeface="Arial"/>
              <a:cs typeface="Arial"/>
            </a:endParaRPr>
          </a:p>
        </p:txBody>
      </p:sp>
      <p:sp>
        <p:nvSpPr>
          <p:cNvPr id="481" name="object 481"/>
          <p:cNvSpPr txBox="1"/>
          <p:nvPr/>
        </p:nvSpPr>
        <p:spPr>
          <a:xfrm>
            <a:off x="3690701" y="3135417"/>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167</a:t>
            </a:r>
            <a:endParaRPr sz="700">
              <a:latin typeface="Arial"/>
              <a:cs typeface="Arial"/>
            </a:endParaRPr>
          </a:p>
        </p:txBody>
      </p:sp>
      <p:sp>
        <p:nvSpPr>
          <p:cNvPr id="482" name="object 482"/>
          <p:cNvSpPr txBox="1"/>
          <p:nvPr/>
        </p:nvSpPr>
        <p:spPr>
          <a:xfrm>
            <a:off x="5524493" y="3138787"/>
            <a:ext cx="448945" cy="137795"/>
          </a:xfrm>
          <a:prstGeom prst="rect">
            <a:avLst/>
          </a:prstGeom>
        </p:spPr>
        <p:txBody>
          <a:bodyPr vert="horz" wrap="square" lIns="0" tIns="17145" rIns="0" bIns="0" rtlCol="0">
            <a:spAutoFit/>
          </a:bodyPr>
          <a:lstStyle/>
          <a:p>
            <a:pPr marL="12700">
              <a:lnSpc>
                <a:spcPct val="100000"/>
              </a:lnSpc>
              <a:spcBef>
                <a:spcPts val="135"/>
              </a:spcBef>
            </a:pPr>
            <a:r>
              <a:rPr sz="700" b="1" spc="-20" dirty="0">
                <a:solidFill>
                  <a:srgbClr val="231F20"/>
                </a:solidFill>
                <a:latin typeface="Arial"/>
                <a:cs typeface="Arial"/>
              </a:rPr>
              <a:t>ORIGINAL</a:t>
            </a:r>
            <a:endParaRPr sz="700">
              <a:latin typeface="Arial"/>
              <a:cs typeface="Arial"/>
            </a:endParaRPr>
          </a:p>
        </p:txBody>
      </p:sp>
      <p:sp>
        <p:nvSpPr>
          <p:cNvPr id="483" name="object 483"/>
          <p:cNvSpPr txBox="1"/>
          <p:nvPr/>
        </p:nvSpPr>
        <p:spPr>
          <a:xfrm>
            <a:off x="6514149" y="3138787"/>
            <a:ext cx="212090" cy="137795"/>
          </a:xfrm>
          <a:prstGeom prst="rect">
            <a:avLst/>
          </a:prstGeom>
        </p:spPr>
        <p:txBody>
          <a:bodyPr vert="horz" wrap="square" lIns="0" tIns="17145" rIns="0" bIns="0" rtlCol="0">
            <a:spAutoFit/>
          </a:bodyPr>
          <a:lstStyle/>
          <a:p>
            <a:pPr marL="12700">
              <a:lnSpc>
                <a:spcPct val="100000"/>
              </a:lnSpc>
              <a:spcBef>
                <a:spcPts val="135"/>
              </a:spcBef>
              <a:tabLst>
                <a:tab pos="198755" algn="l"/>
              </a:tabLst>
            </a:pPr>
            <a:r>
              <a:rPr sz="700" b="1" u="sng" spc="-45" dirty="0">
                <a:solidFill>
                  <a:srgbClr val="231F20"/>
                </a:solidFill>
                <a:uFill>
                  <a:solidFill>
                    <a:srgbClr val="010202"/>
                  </a:solidFill>
                </a:uFill>
                <a:latin typeface="Arial"/>
                <a:cs typeface="Arial"/>
              </a:rPr>
              <a:t> 	</a:t>
            </a:r>
            <a:endParaRPr sz="700">
              <a:latin typeface="Arial"/>
              <a:cs typeface="Arial"/>
            </a:endParaRPr>
          </a:p>
        </p:txBody>
      </p:sp>
      <p:sp>
        <p:nvSpPr>
          <p:cNvPr id="484" name="object 484"/>
          <p:cNvSpPr txBox="1"/>
          <p:nvPr/>
        </p:nvSpPr>
        <p:spPr>
          <a:xfrm>
            <a:off x="5523276" y="3232386"/>
            <a:ext cx="451484" cy="231775"/>
          </a:xfrm>
          <a:prstGeom prst="rect">
            <a:avLst/>
          </a:prstGeom>
        </p:spPr>
        <p:txBody>
          <a:bodyPr vert="horz" wrap="square" lIns="0" tIns="31115" rIns="0" bIns="0" rtlCol="0">
            <a:spAutoFit/>
          </a:bodyPr>
          <a:lstStyle/>
          <a:p>
            <a:pPr marL="81915" marR="5080" indent="-69850">
              <a:lnSpc>
                <a:spcPts val="740"/>
              </a:lnSpc>
              <a:spcBef>
                <a:spcPts val="245"/>
              </a:spcBef>
            </a:pPr>
            <a:r>
              <a:rPr sz="700" b="1" spc="-25" dirty="0">
                <a:solidFill>
                  <a:srgbClr val="231F20"/>
                </a:solidFill>
                <a:latin typeface="Arial"/>
                <a:cs typeface="Arial"/>
              </a:rPr>
              <a:t>HOSPI</a:t>
            </a:r>
            <a:r>
              <a:rPr sz="700" b="1" spc="-75" dirty="0">
                <a:solidFill>
                  <a:srgbClr val="231F20"/>
                </a:solidFill>
                <a:latin typeface="Arial"/>
                <a:cs typeface="Arial"/>
              </a:rPr>
              <a:t>T</a:t>
            </a:r>
            <a:r>
              <a:rPr sz="700" b="1" spc="-25" dirty="0">
                <a:solidFill>
                  <a:srgbClr val="231F20"/>
                </a:solidFill>
                <a:latin typeface="Arial"/>
                <a:cs typeface="Arial"/>
              </a:rPr>
              <a:t>AL  </a:t>
            </a:r>
            <a:r>
              <a:rPr sz="700" b="1" spc="-55" dirty="0">
                <a:solidFill>
                  <a:srgbClr val="231F20"/>
                </a:solidFill>
                <a:latin typeface="Arial"/>
                <a:cs typeface="Arial"/>
              </a:rPr>
              <a:t>BLOCK</a:t>
            </a:r>
            <a:endParaRPr sz="700">
              <a:latin typeface="Arial"/>
              <a:cs typeface="Arial"/>
            </a:endParaRPr>
          </a:p>
        </p:txBody>
      </p:sp>
      <p:sp>
        <p:nvSpPr>
          <p:cNvPr id="485" name="object 485"/>
          <p:cNvSpPr txBox="1"/>
          <p:nvPr/>
        </p:nvSpPr>
        <p:spPr>
          <a:xfrm>
            <a:off x="2282338" y="4836758"/>
            <a:ext cx="520700" cy="624840"/>
          </a:xfrm>
          <a:prstGeom prst="rect">
            <a:avLst/>
          </a:prstGeom>
        </p:spPr>
        <p:txBody>
          <a:bodyPr vert="horz" wrap="square" lIns="0" tIns="17145" rIns="0" bIns="0" rtlCol="0">
            <a:spAutoFit/>
          </a:bodyPr>
          <a:lstStyle/>
          <a:p>
            <a:pPr marR="96520" algn="ctr">
              <a:lnSpc>
                <a:spcPct val="100000"/>
              </a:lnSpc>
              <a:spcBef>
                <a:spcPts val="135"/>
              </a:spcBef>
            </a:pPr>
            <a:r>
              <a:rPr sz="1100" spc="-10" dirty="0">
                <a:solidFill>
                  <a:srgbClr val="231F20"/>
                </a:solidFill>
                <a:latin typeface="Arial"/>
                <a:cs typeface="Arial"/>
              </a:rPr>
              <a:t>D1/D2</a:t>
            </a:r>
            <a:endParaRPr sz="1100">
              <a:latin typeface="Arial"/>
              <a:cs typeface="Arial"/>
            </a:endParaRPr>
          </a:p>
          <a:p>
            <a:pPr>
              <a:lnSpc>
                <a:spcPct val="100000"/>
              </a:lnSpc>
              <a:spcBef>
                <a:spcPts val="55"/>
              </a:spcBef>
            </a:pPr>
            <a:endParaRPr sz="1150">
              <a:latin typeface="Times New Roman"/>
              <a:cs typeface="Times New Roman"/>
            </a:endParaRPr>
          </a:p>
          <a:p>
            <a:pPr marL="71755" algn="ctr">
              <a:lnSpc>
                <a:spcPts val="1230"/>
              </a:lnSpc>
            </a:pPr>
            <a:r>
              <a:rPr sz="700" b="1" spc="-60" dirty="0">
                <a:solidFill>
                  <a:srgbClr val="231F20"/>
                </a:solidFill>
                <a:latin typeface="Arial"/>
                <a:cs typeface="Arial"/>
              </a:rPr>
              <a:t>BLOCK</a:t>
            </a:r>
            <a:r>
              <a:rPr sz="700" b="1" spc="50" dirty="0">
                <a:solidFill>
                  <a:srgbClr val="231F20"/>
                </a:solidFill>
                <a:latin typeface="Arial"/>
                <a:cs typeface="Arial"/>
              </a:rPr>
              <a:t> </a:t>
            </a:r>
            <a:r>
              <a:rPr sz="1650" spc="-202" baseline="20202" dirty="0">
                <a:solidFill>
                  <a:srgbClr val="231F20"/>
                </a:solidFill>
                <a:latin typeface="Arial"/>
                <a:cs typeface="Arial"/>
              </a:rPr>
              <a:t>C</a:t>
            </a:r>
            <a:endParaRPr sz="1650" baseline="20202">
              <a:latin typeface="Arial"/>
              <a:cs typeface="Arial"/>
            </a:endParaRPr>
          </a:p>
          <a:p>
            <a:pPr marR="34290" algn="ctr">
              <a:lnSpc>
                <a:spcPts val="750"/>
              </a:lnSpc>
            </a:pPr>
            <a:r>
              <a:rPr sz="700" b="1" spc="15" dirty="0">
                <a:solidFill>
                  <a:srgbClr val="231F20"/>
                </a:solidFill>
                <a:latin typeface="Arial"/>
                <a:cs typeface="Arial"/>
              </a:rPr>
              <a:t>164</a:t>
            </a:r>
            <a:endParaRPr sz="700">
              <a:latin typeface="Arial"/>
              <a:cs typeface="Arial"/>
            </a:endParaRPr>
          </a:p>
        </p:txBody>
      </p:sp>
      <p:sp>
        <p:nvSpPr>
          <p:cNvPr id="486" name="object 486"/>
          <p:cNvSpPr txBox="1"/>
          <p:nvPr/>
        </p:nvSpPr>
        <p:spPr>
          <a:xfrm>
            <a:off x="3670670" y="5317023"/>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165</a:t>
            </a:r>
            <a:endParaRPr sz="700">
              <a:latin typeface="Arial"/>
              <a:cs typeface="Arial"/>
            </a:endParaRPr>
          </a:p>
        </p:txBody>
      </p:sp>
      <p:sp>
        <p:nvSpPr>
          <p:cNvPr id="487" name="object 487"/>
          <p:cNvSpPr txBox="1"/>
          <p:nvPr/>
        </p:nvSpPr>
        <p:spPr>
          <a:xfrm>
            <a:off x="5441938" y="5321141"/>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166</a:t>
            </a:r>
            <a:endParaRPr sz="700">
              <a:latin typeface="Arial"/>
              <a:cs typeface="Arial"/>
            </a:endParaRPr>
          </a:p>
        </p:txBody>
      </p:sp>
      <p:sp>
        <p:nvSpPr>
          <p:cNvPr id="488" name="object 488"/>
          <p:cNvSpPr txBox="1"/>
          <p:nvPr/>
        </p:nvSpPr>
        <p:spPr>
          <a:xfrm>
            <a:off x="1987948" y="4205816"/>
            <a:ext cx="439420" cy="325120"/>
          </a:xfrm>
          <a:prstGeom prst="rect">
            <a:avLst/>
          </a:prstGeom>
        </p:spPr>
        <p:txBody>
          <a:bodyPr vert="horz" wrap="square" lIns="0" tIns="31114" rIns="0" bIns="0" rtlCol="0">
            <a:spAutoFit/>
          </a:bodyPr>
          <a:lstStyle/>
          <a:p>
            <a:pPr marL="84455" marR="76835" algn="ctr">
              <a:lnSpc>
                <a:spcPts val="740"/>
              </a:lnSpc>
              <a:spcBef>
                <a:spcPts val="244"/>
              </a:spcBef>
            </a:pPr>
            <a:r>
              <a:rPr sz="700" b="1" spc="-30" dirty="0">
                <a:solidFill>
                  <a:srgbClr val="231F20"/>
                </a:solidFill>
                <a:latin typeface="Arial"/>
                <a:cs typeface="Arial"/>
              </a:rPr>
              <a:t>OPEN  </a:t>
            </a:r>
            <a:r>
              <a:rPr sz="700" b="1" spc="-50" dirty="0">
                <a:solidFill>
                  <a:srgbClr val="231F20"/>
                </a:solidFill>
                <a:latin typeface="Arial"/>
                <a:cs typeface="Arial"/>
              </a:rPr>
              <a:t>S</a:t>
            </a:r>
            <a:r>
              <a:rPr sz="700" b="1" spc="-100" dirty="0">
                <a:solidFill>
                  <a:srgbClr val="231F20"/>
                </a:solidFill>
                <a:latin typeface="Arial"/>
                <a:cs typeface="Arial"/>
              </a:rPr>
              <a:t>P</a:t>
            </a:r>
            <a:r>
              <a:rPr sz="700" b="1" spc="-35" dirty="0">
                <a:solidFill>
                  <a:srgbClr val="231F20"/>
                </a:solidFill>
                <a:latin typeface="Arial"/>
                <a:cs typeface="Arial"/>
              </a:rPr>
              <a:t>A</a:t>
            </a:r>
            <a:r>
              <a:rPr sz="700" b="1" spc="-65" dirty="0">
                <a:solidFill>
                  <a:srgbClr val="231F20"/>
                </a:solidFill>
                <a:latin typeface="Arial"/>
                <a:cs typeface="Arial"/>
              </a:rPr>
              <a:t>CE</a:t>
            </a:r>
            <a:endParaRPr sz="700">
              <a:latin typeface="Arial"/>
              <a:cs typeface="Arial"/>
            </a:endParaRPr>
          </a:p>
          <a:p>
            <a:pPr algn="ctr">
              <a:lnSpc>
                <a:spcPts val="725"/>
              </a:lnSpc>
            </a:pPr>
            <a:r>
              <a:rPr sz="700" b="1" spc="-60" dirty="0">
                <a:solidFill>
                  <a:srgbClr val="231F20"/>
                </a:solidFill>
                <a:latin typeface="Arial"/>
                <a:cs typeface="Arial"/>
              </a:rPr>
              <a:t>BLOCK</a:t>
            </a:r>
            <a:r>
              <a:rPr sz="700" b="1" spc="-40" dirty="0">
                <a:solidFill>
                  <a:srgbClr val="231F20"/>
                </a:solidFill>
                <a:latin typeface="Arial"/>
                <a:cs typeface="Arial"/>
              </a:rPr>
              <a:t> </a:t>
            </a:r>
            <a:r>
              <a:rPr sz="700" b="1" spc="10" dirty="0">
                <a:solidFill>
                  <a:srgbClr val="231F20"/>
                </a:solidFill>
                <a:latin typeface="Arial"/>
                <a:cs typeface="Arial"/>
              </a:rPr>
              <a:t>#1</a:t>
            </a:r>
            <a:endParaRPr sz="700">
              <a:latin typeface="Arial"/>
              <a:cs typeface="Arial"/>
            </a:endParaRPr>
          </a:p>
        </p:txBody>
      </p:sp>
      <p:sp>
        <p:nvSpPr>
          <p:cNvPr id="489" name="object 489"/>
          <p:cNvSpPr txBox="1"/>
          <p:nvPr/>
        </p:nvSpPr>
        <p:spPr>
          <a:xfrm>
            <a:off x="3747263" y="6421089"/>
            <a:ext cx="283210" cy="205104"/>
          </a:xfrm>
          <a:prstGeom prst="rect">
            <a:avLst/>
          </a:prstGeom>
        </p:spPr>
        <p:txBody>
          <a:bodyPr vert="horz" wrap="square" lIns="0" tIns="19050" rIns="0" bIns="0" rtlCol="0">
            <a:spAutoFit/>
          </a:bodyPr>
          <a:lstStyle/>
          <a:p>
            <a:pPr marL="26670" marR="5080" indent="-14604">
              <a:lnSpc>
                <a:spcPts val="690"/>
              </a:lnSpc>
              <a:spcBef>
                <a:spcPts val="150"/>
              </a:spcBef>
            </a:pPr>
            <a:r>
              <a:rPr sz="600" b="1" spc="10" dirty="0">
                <a:solidFill>
                  <a:srgbClr val="231F20"/>
                </a:solidFill>
                <a:latin typeface="Arial"/>
                <a:cs typeface="Arial"/>
              </a:rPr>
              <a:t>H</a:t>
            </a:r>
            <a:r>
              <a:rPr sz="600" b="1" spc="25" dirty="0">
                <a:solidFill>
                  <a:srgbClr val="231F20"/>
                </a:solidFill>
                <a:latin typeface="Arial"/>
                <a:cs typeface="Arial"/>
              </a:rPr>
              <a:t>ealth  </a:t>
            </a:r>
            <a:r>
              <a:rPr sz="600" b="1" spc="5" dirty="0">
                <a:solidFill>
                  <a:srgbClr val="231F20"/>
                </a:solidFill>
                <a:latin typeface="Arial"/>
                <a:cs typeface="Arial"/>
              </a:rPr>
              <a:t>South</a:t>
            </a:r>
            <a:endParaRPr sz="600">
              <a:latin typeface="Arial"/>
              <a:cs typeface="Arial"/>
            </a:endParaRPr>
          </a:p>
        </p:txBody>
      </p:sp>
      <p:sp>
        <p:nvSpPr>
          <p:cNvPr id="490" name="object 490"/>
          <p:cNvSpPr txBox="1"/>
          <p:nvPr/>
        </p:nvSpPr>
        <p:spPr>
          <a:xfrm>
            <a:off x="5719760" y="6345963"/>
            <a:ext cx="446405" cy="205104"/>
          </a:xfrm>
          <a:prstGeom prst="rect">
            <a:avLst/>
          </a:prstGeom>
        </p:spPr>
        <p:txBody>
          <a:bodyPr vert="horz" wrap="square" lIns="0" tIns="12700" rIns="0" bIns="0" rtlCol="0">
            <a:spAutoFit/>
          </a:bodyPr>
          <a:lstStyle/>
          <a:p>
            <a:pPr algn="ctr">
              <a:lnSpc>
                <a:spcPts val="705"/>
              </a:lnSpc>
              <a:spcBef>
                <a:spcPts val="100"/>
              </a:spcBef>
            </a:pPr>
            <a:r>
              <a:rPr sz="600" b="1" spc="-30" dirty="0">
                <a:solidFill>
                  <a:srgbClr val="231F20"/>
                </a:solidFill>
                <a:latin typeface="Arial"/>
                <a:cs typeface="Arial"/>
              </a:rPr>
              <a:t>AE</a:t>
            </a:r>
            <a:endParaRPr sz="600">
              <a:latin typeface="Arial"/>
              <a:cs typeface="Arial"/>
            </a:endParaRPr>
          </a:p>
          <a:p>
            <a:pPr algn="ctr">
              <a:lnSpc>
                <a:spcPts val="705"/>
              </a:lnSpc>
            </a:pPr>
            <a:r>
              <a:rPr sz="600" b="1" spc="5" dirty="0">
                <a:solidFill>
                  <a:srgbClr val="231F20"/>
                </a:solidFill>
                <a:latin typeface="Arial"/>
                <a:cs typeface="Arial"/>
              </a:rPr>
              <a:t>Substation</a:t>
            </a:r>
            <a:endParaRPr sz="600">
              <a:latin typeface="Arial"/>
              <a:cs typeface="Arial"/>
            </a:endParaRPr>
          </a:p>
        </p:txBody>
      </p:sp>
      <p:sp>
        <p:nvSpPr>
          <p:cNvPr id="491" name="object 491"/>
          <p:cNvSpPr txBox="1"/>
          <p:nvPr/>
        </p:nvSpPr>
        <p:spPr>
          <a:xfrm>
            <a:off x="4930133" y="6487178"/>
            <a:ext cx="387985" cy="205104"/>
          </a:xfrm>
          <a:prstGeom prst="rect">
            <a:avLst/>
          </a:prstGeom>
        </p:spPr>
        <p:txBody>
          <a:bodyPr vert="horz" wrap="square" lIns="0" tIns="19050" rIns="0" bIns="0" rtlCol="0">
            <a:spAutoFit/>
          </a:bodyPr>
          <a:lstStyle/>
          <a:p>
            <a:pPr marL="12700" marR="5080" indent="29209">
              <a:lnSpc>
                <a:spcPts val="690"/>
              </a:lnSpc>
              <a:spcBef>
                <a:spcPts val="150"/>
              </a:spcBef>
            </a:pPr>
            <a:r>
              <a:rPr sz="600" b="1" spc="10" dirty="0">
                <a:solidFill>
                  <a:srgbClr val="231F20"/>
                </a:solidFill>
                <a:latin typeface="Arial"/>
                <a:cs typeface="Arial"/>
              </a:rPr>
              <a:t>Medical  </a:t>
            </a:r>
            <a:r>
              <a:rPr sz="600" b="1" spc="0" dirty="0">
                <a:solidFill>
                  <a:srgbClr val="231F20"/>
                </a:solidFill>
                <a:latin typeface="Arial"/>
                <a:cs typeface="Arial"/>
              </a:rPr>
              <a:t>Examiner</a:t>
            </a:r>
            <a:endParaRPr sz="600">
              <a:latin typeface="Arial"/>
              <a:cs typeface="Arial"/>
            </a:endParaRPr>
          </a:p>
        </p:txBody>
      </p:sp>
      <p:sp>
        <p:nvSpPr>
          <p:cNvPr id="492" name="object 492"/>
          <p:cNvSpPr txBox="1"/>
          <p:nvPr/>
        </p:nvSpPr>
        <p:spPr>
          <a:xfrm>
            <a:off x="909105" y="4238980"/>
            <a:ext cx="461645" cy="408305"/>
          </a:xfrm>
          <a:prstGeom prst="rect">
            <a:avLst/>
          </a:prstGeom>
        </p:spPr>
        <p:txBody>
          <a:bodyPr vert="horz" wrap="square" lIns="0" tIns="11430" rIns="0" bIns="0" rtlCol="0">
            <a:spAutoFit/>
          </a:bodyPr>
          <a:lstStyle/>
          <a:p>
            <a:pPr marL="40640" marR="5080" indent="-28575" algn="just">
              <a:lnSpc>
                <a:spcPct val="104700"/>
              </a:lnSpc>
              <a:spcBef>
                <a:spcPts val="90"/>
              </a:spcBef>
            </a:pPr>
            <a:r>
              <a:rPr sz="800" b="1" spc="-40" dirty="0">
                <a:solidFill>
                  <a:srgbClr val="231F20"/>
                </a:solidFill>
                <a:latin typeface="Arial"/>
                <a:cs typeface="Arial"/>
              </a:rPr>
              <a:t>EXISTING  </a:t>
            </a:r>
            <a:r>
              <a:rPr sz="800" b="1" spc="-10" dirty="0">
                <a:solidFill>
                  <a:srgbClr val="231F20"/>
                </a:solidFill>
                <a:latin typeface="Arial"/>
                <a:cs typeface="Arial"/>
              </a:rPr>
              <a:t>14TH </a:t>
            </a:r>
            <a:r>
              <a:rPr sz="800" b="1" spc="-70" dirty="0">
                <a:solidFill>
                  <a:srgbClr val="231F20"/>
                </a:solidFill>
                <a:latin typeface="Arial"/>
                <a:cs typeface="Arial"/>
              </a:rPr>
              <a:t>ST  </a:t>
            </a:r>
            <a:r>
              <a:rPr sz="800" b="1" spc="-55" dirty="0">
                <a:solidFill>
                  <a:srgbClr val="231F20"/>
                </a:solidFill>
                <a:latin typeface="Arial"/>
                <a:cs typeface="Arial"/>
              </a:rPr>
              <a:t>BRIDGE</a:t>
            </a:r>
            <a:endParaRPr sz="800">
              <a:latin typeface="Arial"/>
              <a:cs typeface="Arial"/>
            </a:endParaRPr>
          </a:p>
        </p:txBody>
      </p:sp>
      <p:sp>
        <p:nvSpPr>
          <p:cNvPr id="493" name="object 493"/>
          <p:cNvSpPr txBox="1"/>
          <p:nvPr/>
        </p:nvSpPr>
        <p:spPr>
          <a:xfrm>
            <a:off x="1155204" y="5521898"/>
            <a:ext cx="1107440" cy="768350"/>
          </a:xfrm>
          <a:prstGeom prst="rect">
            <a:avLst/>
          </a:prstGeom>
        </p:spPr>
        <p:txBody>
          <a:bodyPr vert="horz" wrap="square" lIns="0" tIns="31114" rIns="0" bIns="0" rtlCol="0">
            <a:spAutoFit/>
          </a:bodyPr>
          <a:lstStyle/>
          <a:p>
            <a:pPr marL="752475" marR="76835" indent="13970" algn="r">
              <a:lnSpc>
                <a:spcPts val="740"/>
              </a:lnSpc>
              <a:spcBef>
                <a:spcPts val="244"/>
              </a:spcBef>
            </a:pPr>
            <a:r>
              <a:rPr sz="700" b="1" spc="-20" dirty="0">
                <a:solidFill>
                  <a:srgbClr val="231F20"/>
                </a:solidFill>
                <a:latin typeface="Arial"/>
                <a:cs typeface="Arial"/>
              </a:rPr>
              <a:t>OPEN  </a:t>
            </a:r>
            <a:r>
              <a:rPr sz="700" b="1" spc="-50" dirty="0">
                <a:solidFill>
                  <a:srgbClr val="231F20"/>
                </a:solidFill>
                <a:latin typeface="Arial"/>
                <a:cs typeface="Arial"/>
              </a:rPr>
              <a:t>S</a:t>
            </a:r>
            <a:r>
              <a:rPr sz="700" b="1" spc="-100" dirty="0">
                <a:solidFill>
                  <a:srgbClr val="231F20"/>
                </a:solidFill>
                <a:latin typeface="Arial"/>
                <a:cs typeface="Arial"/>
              </a:rPr>
              <a:t>P</a:t>
            </a:r>
            <a:r>
              <a:rPr sz="700" b="1" spc="-35" dirty="0">
                <a:solidFill>
                  <a:srgbClr val="231F20"/>
                </a:solidFill>
                <a:latin typeface="Arial"/>
                <a:cs typeface="Arial"/>
              </a:rPr>
              <a:t>A</a:t>
            </a:r>
            <a:r>
              <a:rPr sz="700" b="1" spc="-65" dirty="0">
                <a:solidFill>
                  <a:srgbClr val="231F20"/>
                </a:solidFill>
                <a:latin typeface="Arial"/>
                <a:cs typeface="Arial"/>
              </a:rPr>
              <a:t>CE</a:t>
            </a:r>
            <a:endParaRPr sz="700">
              <a:latin typeface="Arial"/>
              <a:cs typeface="Arial"/>
            </a:endParaRPr>
          </a:p>
          <a:p>
            <a:pPr marL="668020" algn="ctr">
              <a:lnSpc>
                <a:spcPts val="725"/>
              </a:lnSpc>
            </a:pPr>
            <a:r>
              <a:rPr sz="700" b="1" spc="-60" dirty="0">
                <a:solidFill>
                  <a:srgbClr val="231F20"/>
                </a:solidFill>
                <a:latin typeface="Arial"/>
                <a:cs typeface="Arial"/>
              </a:rPr>
              <a:t>BLOCK</a:t>
            </a:r>
            <a:r>
              <a:rPr sz="700" b="1" spc="-40" dirty="0">
                <a:solidFill>
                  <a:srgbClr val="231F20"/>
                </a:solidFill>
                <a:latin typeface="Arial"/>
                <a:cs typeface="Arial"/>
              </a:rPr>
              <a:t> </a:t>
            </a:r>
            <a:r>
              <a:rPr sz="700" b="1" spc="10" dirty="0">
                <a:solidFill>
                  <a:srgbClr val="231F20"/>
                </a:solidFill>
                <a:latin typeface="Arial"/>
                <a:cs typeface="Arial"/>
              </a:rPr>
              <a:t>#3</a:t>
            </a:r>
            <a:endParaRPr sz="700">
              <a:latin typeface="Arial"/>
              <a:cs typeface="Arial"/>
            </a:endParaRPr>
          </a:p>
          <a:p>
            <a:pPr>
              <a:lnSpc>
                <a:spcPct val="100000"/>
              </a:lnSpc>
              <a:spcBef>
                <a:spcPts val="35"/>
              </a:spcBef>
            </a:pPr>
            <a:endParaRPr sz="1250">
              <a:latin typeface="Times New Roman"/>
              <a:cs typeface="Times New Roman"/>
            </a:endParaRPr>
          </a:p>
          <a:p>
            <a:pPr marL="148590" marR="564515" indent="-136525">
              <a:lnSpc>
                <a:spcPct val="104700"/>
              </a:lnSpc>
              <a:spcBef>
                <a:spcPts val="5"/>
              </a:spcBef>
            </a:pPr>
            <a:r>
              <a:rPr sz="800" b="1" spc="-70" dirty="0">
                <a:solidFill>
                  <a:srgbClr val="231F20"/>
                </a:solidFill>
                <a:latin typeface="Arial"/>
                <a:cs typeface="Arial"/>
              </a:rPr>
              <a:t>W</a:t>
            </a:r>
            <a:r>
              <a:rPr sz="800" b="1" spc="-110" dirty="0">
                <a:solidFill>
                  <a:srgbClr val="231F20"/>
                </a:solidFill>
                <a:latin typeface="Arial"/>
                <a:cs typeface="Arial"/>
              </a:rPr>
              <a:t>A</a:t>
            </a:r>
            <a:r>
              <a:rPr sz="800" b="1" spc="-80" dirty="0">
                <a:solidFill>
                  <a:srgbClr val="231F20"/>
                </a:solidFill>
                <a:latin typeface="Arial"/>
                <a:cs typeface="Arial"/>
              </a:rPr>
              <a:t>TER</a:t>
            </a:r>
            <a:r>
              <a:rPr sz="800" b="1" spc="-110" dirty="0">
                <a:solidFill>
                  <a:srgbClr val="231F20"/>
                </a:solidFill>
                <a:latin typeface="Arial"/>
                <a:cs typeface="Arial"/>
              </a:rPr>
              <a:t>L</a:t>
            </a:r>
            <a:r>
              <a:rPr sz="800" b="1" spc="-25" dirty="0">
                <a:solidFill>
                  <a:srgbClr val="231F20"/>
                </a:solidFill>
                <a:latin typeface="Arial"/>
                <a:cs typeface="Arial"/>
              </a:rPr>
              <a:t>OO  </a:t>
            </a:r>
            <a:r>
              <a:rPr sz="800" b="1" spc="-80" dirty="0">
                <a:solidFill>
                  <a:srgbClr val="231F20"/>
                </a:solidFill>
                <a:latin typeface="Arial"/>
                <a:cs typeface="Arial"/>
              </a:rPr>
              <a:t>PARK</a:t>
            </a:r>
            <a:endParaRPr sz="800">
              <a:latin typeface="Arial"/>
              <a:cs typeface="Arial"/>
            </a:endParaRPr>
          </a:p>
        </p:txBody>
      </p:sp>
      <p:sp>
        <p:nvSpPr>
          <p:cNvPr id="494" name="object 494"/>
          <p:cNvSpPr/>
          <p:nvPr/>
        </p:nvSpPr>
        <p:spPr>
          <a:xfrm>
            <a:off x="457200" y="8278748"/>
            <a:ext cx="2030095" cy="125095"/>
          </a:xfrm>
          <a:custGeom>
            <a:avLst/>
            <a:gdLst/>
            <a:ahLst/>
            <a:cxnLst/>
            <a:rect l="l" t="t" r="r" b="b"/>
            <a:pathLst>
              <a:path w="2030095" h="125095">
                <a:moveTo>
                  <a:pt x="0" y="124587"/>
                </a:moveTo>
                <a:lnTo>
                  <a:pt x="2029968" y="124587"/>
                </a:lnTo>
                <a:lnTo>
                  <a:pt x="2029968" y="0"/>
                </a:lnTo>
                <a:lnTo>
                  <a:pt x="0" y="0"/>
                </a:lnTo>
                <a:lnTo>
                  <a:pt x="0" y="124587"/>
                </a:lnTo>
                <a:close/>
              </a:path>
            </a:pathLst>
          </a:custGeom>
          <a:solidFill>
            <a:srgbClr val="FFFFFF"/>
          </a:solidFill>
        </p:spPr>
        <p:txBody>
          <a:bodyPr wrap="square" lIns="0" tIns="0" rIns="0" bIns="0" rtlCol="0"/>
          <a:lstStyle/>
          <a:p>
            <a:endParaRPr/>
          </a:p>
        </p:txBody>
      </p:sp>
      <p:sp>
        <p:nvSpPr>
          <p:cNvPr id="495" name="object 495"/>
          <p:cNvSpPr/>
          <p:nvPr/>
        </p:nvSpPr>
        <p:spPr>
          <a:xfrm>
            <a:off x="457200" y="7086601"/>
            <a:ext cx="140970" cy="1270635"/>
          </a:xfrm>
          <a:custGeom>
            <a:avLst/>
            <a:gdLst/>
            <a:ahLst/>
            <a:cxnLst/>
            <a:rect l="l" t="t" r="r" b="b"/>
            <a:pathLst>
              <a:path w="140970" h="1270634">
                <a:moveTo>
                  <a:pt x="0" y="0"/>
                </a:moveTo>
                <a:lnTo>
                  <a:pt x="0" y="1270317"/>
                </a:lnTo>
                <a:lnTo>
                  <a:pt x="140919" y="1270317"/>
                </a:lnTo>
                <a:lnTo>
                  <a:pt x="140919" y="42646"/>
                </a:lnTo>
                <a:lnTo>
                  <a:pt x="94018" y="36118"/>
                </a:lnTo>
                <a:lnTo>
                  <a:pt x="0" y="0"/>
                </a:lnTo>
                <a:close/>
              </a:path>
            </a:pathLst>
          </a:custGeom>
          <a:solidFill>
            <a:srgbClr val="FFFFFF"/>
          </a:solidFill>
        </p:spPr>
        <p:txBody>
          <a:bodyPr wrap="square" lIns="0" tIns="0" rIns="0" bIns="0" rtlCol="0"/>
          <a:lstStyle/>
          <a:p>
            <a:endParaRPr/>
          </a:p>
        </p:txBody>
      </p:sp>
      <p:sp>
        <p:nvSpPr>
          <p:cNvPr id="496" name="object 496"/>
          <p:cNvSpPr/>
          <p:nvPr/>
        </p:nvSpPr>
        <p:spPr>
          <a:xfrm>
            <a:off x="457200" y="7086600"/>
            <a:ext cx="2030095" cy="1316990"/>
          </a:xfrm>
          <a:custGeom>
            <a:avLst/>
            <a:gdLst/>
            <a:ahLst/>
            <a:cxnLst/>
            <a:rect l="l" t="t" r="r" b="b"/>
            <a:pathLst>
              <a:path w="2030095" h="1316990">
                <a:moveTo>
                  <a:pt x="0" y="0"/>
                </a:moveTo>
                <a:lnTo>
                  <a:pt x="0" y="1316736"/>
                </a:lnTo>
                <a:lnTo>
                  <a:pt x="2029968" y="1316736"/>
                </a:lnTo>
                <a:lnTo>
                  <a:pt x="2029968" y="1032332"/>
                </a:lnTo>
                <a:lnTo>
                  <a:pt x="2000250" y="301752"/>
                </a:lnTo>
                <a:lnTo>
                  <a:pt x="94018" y="36118"/>
                </a:lnTo>
                <a:lnTo>
                  <a:pt x="0" y="0"/>
                </a:lnTo>
                <a:close/>
              </a:path>
            </a:pathLst>
          </a:custGeom>
          <a:solidFill>
            <a:srgbClr val="FFFFFF"/>
          </a:solidFill>
        </p:spPr>
        <p:txBody>
          <a:bodyPr wrap="square" lIns="0" tIns="0" rIns="0" bIns="0" rtlCol="0"/>
          <a:lstStyle/>
          <a:p>
            <a:endParaRPr/>
          </a:p>
        </p:txBody>
      </p:sp>
      <p:sp>
        <p:nvSpPr>
          <p:cNvPr id="497" name="object 497"/>
          <p:cNvSpPr/>
          <p:nvPr/>
        </p:nvSpPr>
        <p:spPr>
          <a:xfrm>
            <a:off x="610153" y="7700757"/>
            <a:ext cx="289560" cy="140970"/>
          </a:xfrm>
          <a:custGeom>
            <a:avLst/>
            <a:gdLst/>
            <a:ahLst/>
            <a:cxnLst/>
            <a:rect l="l" t="t" r="r" b="b"/>
            <a:pathLst>
              <a:path w="289559" h="140970">
                <a:moveTo>
                  <a:pt x="289509" y="140614"/>
                </a:moveTo>
                <a:lnTo>
                  <a:pt x="0" y="140614"/>
                </a:lnTo>
                <a:lnTo>
                  <a:pt x="0" y="0"/>
                </a:lnTo>
                <a:lnTo>
                  <a:pt x="289509" y="0"/>
                </a:lnTo>
                <a:lnTo>
                  <a:pt x="289509" y="140614"/>
                </a:lnTo>
                <a:close/>
              </a:path>
            </a:pathLst>
          </a:custGeom>
          <a:ln w="16510">
            <a:solidFill>
              <a:srgbClr val="EF3B3A"/>
            </a:solidFill>
            <a:prstDash val="lgDashDot"/>
          </a:ln>
        </p:spPr>
        <p:txBody>
          <a:bodyPr wrap="square" lIns="0" tIns="0" rIns="0" bIns="0" rtlCol="0"/>
          <a:lstStyle/>
          <a:p>
            <a:endParaRPr/>
          </a:p>
        </p:txBody>
      </p:sp>
      <p:sp>
        <p:nvSpPr>
          <p:cNvPr id="498" name="object 498"/>
          <p:cNvSpPr txBox="1"/>
          <p:nvPr/>
        </p:nvSpPr>
        <p:spPr>
          <a:xfrm>
            <a:off x="624030" y="7388587"/>
            <a:ext cx="1819910" cy="938530"/>
          </a:xfrm>
          <a:prstGeom prst="rect">
            <a:avLst/>
          </a:prstGeom>
        </p:spPr>
        <p:txBody>
          <a:bodyPr vert="horz" wrap="square" lIns="0" tIns="11430" rIns="0" bIns="0" rtlCol="0">
            <a:spAutoFit/>
          </a:bodyPr>
          <a:lstStyle/>
          <a:p>
            <a:pPr marL="343535" marR="5080" indent="-635">
              <a:lnSpc>
                <a:spcPct val="115799"/>
              </a:lnSpc>
              <a:spcBef>
                <a:spcPts val="90"/>
              </a:spcBef>
            </a:pPr>
            <a:r>
              <a:rPr sz="600" b="1" spc="-25" dirty="0">
                <a:solidFill>
                  <a:srgbClr val="231F20"/>
                </a:solidFill>
                <a:latin typeface="Arial"/>
                <a:cs typeface="Arial"/>
              </a:rPr>
              <a:t>Existing </a:t>
            </a:r>
            <a:r>
              <a:rPr sz="600" b="1" spc="-20" dirty="0">
                <a:solidFill>
                  <a:srgbClr val="231F20"/>
                </a:solidFill>
                <a:latin typeface="Arial"/>
                <a:cs typeface="Arial"/>
              </a:rPr>
              <a:t>Central </a:t>
            </a:r>
            <a:r>
              <a:rPr sz="600" b="1" spc="-5" dirty="0">
                <a:solidFill>
                  <a:srgbClr val="231F20"/>
                </a:solidFill>
                <a:latin typeface="Arial"/>
                <a:cs typeface="Arial"/>
              </a:rPr>
              <a:t>Health </a:t>
            </a:r>
            <a:r>
              <a:rPr sz="600" b="1" spc="-15" dirty="0">
                <a:solidFill>
                  <a:srgbClr val="231F20"/>
                </a:solidFill>
                <a:latin typeface="Arial"/>
                <a:cs typeface="Arial"/>
              </a:rPr>
              <a:t>Property</a:t>
            </a:r>
            <a:r>
              <a:rPr sz="600" b="1" spc="-100" dirty="0">
                <a:solidFill>
                  <a:srgbClr val="231F20"/>
                </a:solidFill>
                <a:latin typeface="Arial"/>
                <a:cs typeface="Arial"/>
              </a:rPr>
              <a:t> </a:t>
            </a:r>
            <a:r>
              <a:rPr sz="600" b="1" spc="-20" dirty="0">
                <a:solidFill>
                  <a:srgbClr val="231F20"/>
                </a:solidFill>
                <a:latin typeface="Arial"/>
                <a:cs typeface="Arial"/>
              </a:rPr>
              <a:t>Boundary  </a:t>
            </a:r>
            <a:r>
              <a:rPr sz="600" b="1" spc="-30" dirty="0">
                <a:solidFill>
                  <a:srgbClr val="231F20"/>
                </a:solidFill>
                <a:latin typeface="Arial"/>
                <a:cs typeface="Arial"/>
              </a:rPr>
              <a:t>Per </a:t>
            </a:r>
            <a:r>
              <a:rPr sz="600" b="1" spc="-25" dirty="0">
                <a:solidFill>
                  <a:srgbClr val="231F20"/>
                </a:solidFill>
                <a:latin typeface="Arial"/>
                <a:cs typeface="Arial"/>
              </a:rPr>
              <a:t>Bilnoski </a:t>
            </a:r>
            <a:r>
              <a:rPr sz="600" b="1" spc="-30" dirty="0">
                <a:solidFill>
                  <a:srgbClr val="231F20"/>
                </a:solidFill>
                <a:latin typeface="Arial"/>
                <a:cs typeface="Arial"/>
              </a:rPr>
              <a:t>Survey, </a:t>
            </a:r>
            <a:r>
              <a:rPr sz="600" b="1" spc="-5" dirty="0">
                <a:solidFill>
                  <a:srgbClr val="231F20"/>
                </a:solidFill>
                <a:latin typeface="Arial"/>
                <a:cs typeface="Arial"/>
              </a:rPr>
              <a:t>Dated</a:t>
            </a:r>
            <a:r>
              <a:rPr sz="600" b="1" spc="-85" dirty="0">
                <a:solidFill>
                  <a:srgbClr val="231F20"/>
                </a:solidFill>
                <a:latin typeface="Arial"/>
                <a:cs typeface="Arial"/>
              </a:rPr>
              <a:t> </a:t>
            </a:r>
            <a:r>
              <a:rPr sz="600" b="1" spc="10" dirty="0">
                <a:solidFill>
                  <a:srgbClr val="231F20"/>
                </a:solidFill>
                <a:latin typeface="Arial"/>
                <a:cs typeface="Arial"/>
              </a:rPr>
              <a:t>9/20/04</a:t>
            </a:r>
            <a:endParaRPr sz="600">
              <a:latin typeface="Arial"/>
              <a:cs typeface="Arial"/>
            </a:endParaRPr>
          </a:p>
          <a:p>
            <a:pPr>
              <a:lnSpc>
                <a:spcPct val="100000"/>
              </a:lnSpc>
              <a:spcBef>
                <a:spcPts val="30"/>
              </a:spcBef>
            </a:pPr>
            <a:endParaRPr sz="800">
              <a:latin typeface="Times New Roman"/>
              <a:cs typeface="Times New Roman"/>
            </a:endParaRPr>
          </a:p>
          <a:p>
            <a:pPr marL="343535">
              <a:lnSpc>
                <a:spcPct val="100000"/>
              </a:lnSpc>
            </a:pPr>
            <a:r>
              <a:rPr sz="600" b="1" spc="-15" dirty="0">
                <a:solidFill>
                  <a:srgbClr val="231F20"/>
                </a:solidFill>
                <a:latin typeface="Arial"/>
                <a:cs typeface="Arial"/>
              </a:rPr>
              <a:t>Future </a:t>
            </a:r>
            <a:r>
              <a:rPr sz="600" b="1" spc="-35" dirty="0">
                <a:solidFill>
                  <a:srgbClr val="231F20"/>
                </a:solidFill>
                <a:latin typeface="Arial"/>
                <a:cs typeface="Arial"/>
              </a:rPr>
              <a:t>Block </a:t>
            </a:r>
            <a:r>
              <a:rPr sz="600" b="1" spc="40" dirty="0">
                <a:solidFill>
                  <a:srgbClr val="231F20"/>
                </a:solidFill>
                <a:latin typeface="Arial"/>
                <a:cs typeface="Arial"/>
              </a:rPr>
              <a:t>/</a:t>
            </a:r>
            <a:r>
              <a:rPr sz="600" b="1" spc="-85" dirty="0">
                <a:solidFill>
                  <a:srgbClr val="231F20"/>
                </a:solidFill>
                <a:latin typeface="Arial"/>
                <a:cs typeface="Arial"/>
              </a:rPr>
              <a:t> </a:t>
            </a:r>
            <a:r>
              <a:rPr sz="600" b="1" spc="-30" dirty="0">
                <a:solidFill>
                  <a:srgbClr val="231F20"/>
                </a:solidFill>
                <a:latin typeface="Arial"/>
                <a:cs typeface="Arial"/>
              </a:rPr>
              <a:t>Parcel </a:t>
            </a:r>
            <a:r>
              <a:rPr sz="600" b="1" spc="-25" dirty="0">
                <a:solidFill>
                  <a:srgbClr val="231F20"/>
                </a:solidFill>
                <a:latin typeface="Arial"/>
                <a:cs typeface="Arial"/>
              </a:rPr>
              <a:t>Boundaries</a:t>
            </a:r>
            <a:endParaRPr sz="600">
              <a:latin typeface="Arial"/>
              <a:cs typeface="Arial"/>
            </a:endParaRPr>
          </a:p>
          <a:p>
            <a:pPr>
              <a:lnSpc>
                <a:spcPct val="100000"/>
              </a:lnSpc>
              <a:spcBef>
                <a:spcPts val="5"/>
              </a:spcBef>
            </a:pPr>
            <a:endParaRPr sz="750">
              <a:latin typeface="Times New Roman"/>
              <a:cs typeface="Times New Roman"/>
            </a:endParaRPr>
          </a:p>
          <a:p>
            <a:pPr marL="12700">
              <a:lnSpc>
                <a:spcPct val="100000"/>
              </a:lnSpc>
              <a:tabLst>
                <a:tab pos="288290" algn="l"/>
              </a:tabLst>
            </a:pPr>
            <a:r>
              <a:rPr sz="600" b="1" u="sng" spc="-40" dirty="0">
                <a:solidFill>
                  <a:srgbClr val="231F20"/>
                </a:solidFill>
                <a:uFill>
                  <a:solidFill>
                    <a:srgbClr val="010202"/>
                  </a:solidFill>
                </a:uFill>
                <a:latin typeface="Arial"/>
                <a:cs typeface="Arial"/>
              </a:rPr>
              <a:t> 	</a:t>
            </a:r>
            <a:r>
              <a:rPr sz="600" b="1" spc="-40" dirty="0">
                <a:solidFill>
                  <a:srgbClr val="231F20"/>
                </a:solidFill>
                <a:latin typeface="Arial"/>
                <a:cs typeface="Arial"/>
              </a:rPr>
              <a:t>  </a:t>
            </a:r>
            <a:r>
              <a:rPr sz="600" b="1" spc="-60" dirty="0">
                <a:solidFill>
                  <a:srgbClr val="231F20"/>
                </a:solidFill>
                <a:latin typeface="Arial"/>
                <a:cs typeface="Arial"/>
              </a:rPr>
              <a:t> </a:t>
            </a:r>
            <a:r>
              <a:rPr sz="600" b="1" spc="-20" dirty="0">
                <a:solidFill>
                  <a:srgbClr val="231F20"/>
                </a:solidFill>
                <a:latin typeface="Arial"/>
                <a:cs typeface="Arial"/>
              </a:rPr>
              <a:t>Section </a:t>
            </a:r>
            <a:r>
              <a:rPr sz="600" b="1" spc="-25" dirty="0">
                <a:solidFill>
                  <a:srgbClr val="231F20"/>
                </a:solidFill>
                <a:latin typeface="Arial"/>
                <a:cs typeface="Arial"/>
              </a:rPr>
              <a:t>Cut</a:t>
            </a:r>
            <a:r>
              <a:rPr sz="600" b="1" spc="-65" dirty="0">
                <a:solidFill>
                  <a:srgbClr val="231F20"/>
                </a:solidFill>
                <a:latin typeface="Arial"/>
                <a:cs typeface="Arial"/>
              </a:rPr>
              <a:t> </a:t>
            </a:r>
            <a:r>
              <a:rPr sz="600" b="1" spc="-25" dirty="0">
                <a:solidFill>
                  <a:srgbClr val="231F20"/>
                </a:solidFill>
                <a:latin typeface="Arial"/>
                <a:cs typeface="Arial"/>
              </a:rPr>
              <a:t>Reference</a:t>
            </a:r>
            <a:endParaRPr sz="600">
              <a:latin typeface="Arial"/>
              <a:cs typeface="Arial"/>
            </a:endParaRPr>
          </a:p>
          <a:p>
            <a:pPr>
              <a:lnSpc>
                <a:spcPct val="100000"/>
              </a:lnSpc>
              <a:spcBef>
                <a:spcPts val="10"/>
              </a:spcBef>
            </a:pPr>
            <a:endParaRPr sz="650">
              <a:latin typeface="Times New Roman"/>
              <a:cs typeface="Times New Roman"/>
            </a:endParaRPr>
          </a:p>
          <a:p>
            <a:pPr marL="344805" marR="233679" indent="-635">
              <a:lnSpc>
                <a:spcPct val="104900"/>
              </a:lnSpc>
            </a:pPr>
            <a:r>
              <a:rPr sz="600" b="1" spc="-25" dirty="0">
                <a:solidFill>
                  <a:srgbClr val="231F20"/>
                </a:solidFill>
                <a:latin typeface="Arial"/>
                <a:cs typeface="Arial"/>
              </a:rPr>
              <a:t>Existing Structures </a:t>
            </a:r>
            <a:r>
              <a:rPr sz="600" b="1" spc="-20" dirty="0">
                <a:solidFill>
                  <a:srgbClr val="231F20"/>
                </a:solidFill>
                <a:latin typeface="Arial"/>
                <a:cs typeface="Arial"/>
              </a:rPr>
              <a:t>Likely </a:t>
            </a:r>
            <a:r>
              <a:rPr sz="600" b="1" dirty="0">
                <a:solidFill>
                  <a:srgbClr val="231F20"/>
                </a:solidFill>
                <a:latin typeface="Arial"/>
                <a:cs typeface="Arial"/>
              </a:rPr>
              <a:t>to</a:t>
            </a:r>
            <a:r>
              <a:rPr sz="600" b="1" spc="-100" dirty="0">
                <a:solidFill>
                  <a:srgbClr val="231F20"/>
                </a:solidFill>
                <a:latin typeface="Arial"/>
                <a:cs typeface="Arial"/>
              </a:rPr>
              <a:t> </a:t>
            </a:r>
            <a:r>
              <a:rPr sz="600" b="1" spc="-20" dirty="0">
                <a:solidFill>
                  <a:srgbClr val="231F20"/>
                </a:solidFill>
                <a:latin typeface="Arial"/>
                <a:cs typeface="Arial"/>
              </a:rPr>
              <a:t>Remain  </a:t>
            </a:r>
            <a:r>
              <a:rPr sz="600" b="1" spc="-10" dirty="0">
                <a:solidFill>
                  <a:srgbClr val="231F20"/>
                </a:solidFill>
                <a:latin typeface="Arial"/>
                <a:cs typeface="Arial"/>
              </a:rPr>
              <a:t>During </a:t>
            </a:r>
            <a:r>
              <a:rPr sz="600" b="1" spc="-35" dirty="0">
                <a:solidFill>
                  <a:srgbClr val="231F20"/>
                </a:solidFill>
                <a:latin typeface="Arial"/>
                <a:cs typeface="Arial"/>
              </a:rPr>
              <a:t>Phase</a:t>
            </a:r>
            <a:r>
              <a:rPr sz="600" b="1" spc="-75" dirty="0">
                <a:solidFill>
                  <a:srgbClr val="231F20"/>
                </a:solidFill>
                <a:latin typeface="Arial"/>
                <a:cs typeface="Arial"/>
              </a:rPr>
              <a:t> </a:t>
            </a:r>
            <a:r>
              <a:rPr sz="600" b="1" dirty="0">
                <a:solidFill>
                  <a:srgbClr val="231F20"/>
                </a:solidFill>
                <a:latin typeface="Arial"/>
                <a:cs typeface="Arial"/>
              </a:rPr>
              <a:t>1</a:t>
            </a:r>
            <a:endParaRPr sz="600">
              <a:latin typeface="Arial"/>
              <a:cs typeface="Arial"/>
            </a:endParaRPr>
          </a:p>
        </p:txBody>
      </p:sp>
      <p:sp>
        <p:nvSpPr>
          <p:cNvPr id="499" name="object 499"/>
          <p:cNvSpPr/>
          <p:nvPr/>
        </p:nvSpPr>
        <p:spPr>
          <a:xfrm>
            <a:off x="612085" y="7444116"/>
            <a:ext cx="289560" cy="140970"/>
          </a:xfrm>
          <a:custGeom>
            <a:avLst/>
            <a:gdLst/>
            <a:ahLst/>
            <a:cxnLst/>
            <a:rect l="l" t="t" r="r" b="b"/>
            <a:pathLst>
              <a:path w="289559" h="140970">
                <a:moveTo>
                  <a:pt x="289509" y="140614"/>
                </a:moveTo>
                <a:lnTo>
                  <a:pt x="0" y="140614"/>
                </a:lnTo>
                <a:lnTo>
                  <a:pt x="0" y="0"/>
                </a:lnTo>
                <a:lnTo>
                  <a:pt x="289509" y="0"/>
                </a:lnTo>
                <a:lnTo>
                  <a:pt x="289509" y="140614"/>
                </a:lnTo>
                <a:close/>
              </a:path>
            </a:pathLst>
          </a:custGeom>
          <a:ln w="24765">
            <a:solidFill>
              <a:srgbClr val="662D91"/>
            </a:solidFill>
            <a:prstDash val="lgDashDot"/>
          </a:ln>
        </p:spPr>
        <p:txBody>
          <a:bodyPr wrap="square" lIns="0" tIns="0" rIns="0" bIns="0" rtlCol="0"/>
          <a:lstStyle/>
          <a:p>
            <a:endParaRPr/>
          </a:p>
        </p:txBody>
      </p:sp>
      <p:sp>
        <p:nvSpPr>
          <p:cNvPr id="500" name="object 500"/>
          <p:cNvSpPr/>
          <p:nvPr/>
        </p:nvSpPr>
        <p:spPr>
          <a:xfrm>
            <a:off x="605709" y="7922335"/>
            <a:ext cx="138430" cy="91440"/>
          </a:xfrm>
          <a:custGeom>
            <a:avLst/>
            <a:gdLst/>
            <a:ahLst/>
            <a:cxnLst/>
            <a:rect l="l" t="t" r="r" b="b"/>
            <a:pathLst>
              <a:path w="138429" h="91440">
                <a:moveTo>
                  <a:pt x="69380" y="0"/>
                </a:moveTo>
                <a:lnTo>
                  <a:pt x="0" y="91020"/>
                </a:lnTo>
                <a:lnTo>
                  <a:pt x="138252" y="91401"/>
                </a:lnTo>
                <a:lnTo>
                  <a:pt x="69380" y="0"/>
                </a:lnTo>
                <a:close/>
              </a:path>
            </a:pathLst>
          </a:custGeom>
          <a:solidFill>
            <a:srgbClr val="666766"/>
          </a:solidFill>
        </p:spPr>
        <p:txBody>
          <a:bodyPr wrap="square" lIns="0" tIns="0" rIns="0" bIns="0" rtlCol="0"/>
          <a:lstStyle/>
          <a:p>
            <a:endParaRPr/>
          </a:p>
        </p:txBody>
      </p:sp>
      <p:sp>
        <p:nvSpPr>
          <p:cNvPr id="501" name="object 501"/>
          <p:cNvSpPr/>
          <p:nvPr/>
        </p:nvSpPr>
        <p:spPr>
          <a:xfrm>
            <a:off x="619556" y="8153222"/>
            <a:ext cx="289560" cy="140970"/>
          </a:xfrm>
          <a:custGeom>
            <a:avLst/>
            <a:gdLst/>
            <a:ahLst/>
            <a:cxnLst/>
            <a:rect l="l" t="t" r="r" b="b"/>
            <a:pathLst>
              <a:path w="289559" h="140970">
                <a:moveTo>
                  <a:pt x="0" y="140627"/>
                </a:moveTo>
                <a:lnTo>
                  <a:pt x="289496" y="140627"/>
                </a:lnTo>
                <a:lnTo>
                  <a:pt x="289496" y="0"/>
                </a:lnTo>
                <a:lnTo>
                  <a:pt x="0" y="0"/>
                </a:lnTo>
                <a:lnTo>
                  <a:pt x="0" y="140627"/>
                </a:lnTo>
                <a:close/>
              </a:path>
            </a:pathLst>
          </a:custGeom>
          <a:solidFill>
            <a:srgbClr val="BFBFBF">
              <a:alpha val="36997"/>
            </a:srgbClr>
          </a:solidFill>
        </p:spPr>
        <p:txBody>
          <a:bodyPr wrap="square" lIns="0" tIns="0" rIns="0" bIns="0" rtlCol="0"/>
          <a:lstStyle/>
          <a:p>
            <a:endParaRPr/>
          </a:p>
        </p:txBody>
      </p:sp>
      <p:sp>
        <p:nvSpPr>
          <p:cNvPr id="502" name="object 502"/>
          <p:cNvSpPr/>
          <p:nvPr/>
        </p:nvSpPr>
        <p:spPr>
          <a:xfrm>
            <a:off x="619540" y="8153229"/>
            <a:ext cx="289560" cy="140970"/>
          </a:xfrm>
          <a:custGeom>
            <a:avLst/>
            <a:gdLst/>
            <a:ahLst/>
            <a:cxnLst/>
            <a:rect l="l" t="t" r="r" b="b"/>
            <a:pathLst>
              <a:path w="289559" h="140970">
                <a:moveTo>
                  <a:pt x="289509" y="140614"/>
                </a:moveTo>
                <a:lnTo>
                  <a:pt x="0" y="140614"/>
                </a:lnTo>
                <a:lnTo>
                  <a:pt x="0" y="0"/>
                </a:lnTo>
                <a:lnTo>
                  <a:pt x="289509" y="0"/>
                </a:lnTo>
                <a:lnTo>
                  <a:pt x="289509" y="140614"/>
                </a:lnTo>
                <a:close/>
              </a:path>
            </a:pathLst>
          </a:custGeom>
          <a:ln w="4127">
            <a:solidFill>
              <a:srgbClr val="231F20"/>
            </a:solidFill>
          </a:ln>
        </p:spPr>
        <p:txBody>
          <a:bodyPr wrap="square" lIns="0" tIns="0" rIns="0" bIns="0" rtlCol="0"/>
          <a:lstStyle/>
          <a:p>
            <a:endParaRPr/>
          </a:p>
        </p:txBody>
      </p:sp>
      <p:sp>
        <p:nvSpPr>
          <p:cNvPr id="503" name="object 503"/>
          <p:cNvSpPr txBox="1"/>
          <p:nvPr/>
        </p:nvSpPr>
        <p:spPr>
          <a:xfrm>
            <a:off x="585420" y="7172136"/>
            <a:ext cx="507365" cy="184150"/>
          </a:xfrm>
          <a:prstGeom prst="rect">
            <a:avLst/>
          </a:prstGeom>
        </p:spPr>
        <p:txBody>
          <a:bodyPr vert="horz" wrap="square" lIns="0" tIns="11430" rIns="0" bIns="0" rtlCol="0">
            <a:spAutoFit/>
          </a:bodyPr>
          <a:lstStyle/>
          <a:p>
            <a:pPr marL="12700">
              <a:lnSpc>
                <a:spcPct val="100000"/>
              </a:lnSpc>
              <a:spcBef>
                <a:spcPts val="90"/>
              </a:spcBef>
            </a:pPr>
            <a:r>
              <a:rPr sz="1050" b="1" spc="-100" dirty="0">
                <a:solidFill>
                  <a:srgbClr val="231F20"/>
                </a:solidFill>
                <a:latin typeface="Arial"/>
                <a:cs typeface="Arial"/>
              </a:rPr>
              <a:t>LEGEND</a:t>
            </a:r>
            <a:endParaRPr sz="1050">
              <a:latin typeface="Arial"/>
              <a:cs typeface="Arial"/>
            </a:endParaRPr>
          </a:p>
        </p:txBody>
      </p:sp>
      <p:sp>
        <p:nvSpPr>
          <p:cNvPr id="504" name="object 504"/>
          <p:cNvSpPr/>
          <p:nvPr/>
        </p:nvSpPr>
        <p:spPr>
          <a:xfrm>
            <a:off x="5527217" y="652148"/>
            <a:ext cx="1559388" cy="203080"/>
          </a:xfrm>
          <a:prstGeom prst="rect">
            <a:avLst/>
          </a:prstGeom>
          <a:blipFill>
            <a:blip r:embed="rId30" cstate="print"/>
            <a:stretch>
              <a:fillRect/>
            </a:stretch>
          </a:blipFill>
        </p:spPr>
        <p:txBody>
          <a:bodyPr wrap="square" lIns="0" tIns="0" rIns="0" bIns="0" rtlCol="0"/>
          <a:lstStyle/>
          <a:p>
            <a:endParaRPr/>
          </a:p>
        </p:txBody>
      </p:sp>
      <p:sp>
        <p:nvSpPr>
          <p:cNvPr id="505" name="object 505"/>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506" name="object 506"/>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07" name="object 507"/>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508" name="object 508"/>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509" name="object 509"/>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510" name="object 510"/>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511" name="object 511"/>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512" name="object 512"/>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31"/>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45</a:t>
            </a:r>
            <a:r>
              <a:rPr sz="1200" b="1" spc="-127" baseline="3472" dirty="0">
                <a:solidFill>
                  <a:srgbClr val="7D7F7E"/>
                </a:solidFill>
                <a:latin typeface="Trebuchet MS"/>
                <a:cs typeface="Trebuchet MS"/>
              </a:rPr>
              <a:t> </a:t>
            </a:r>
            <a:endParaRPr sz="1200" baseline="3472">
              <a:latin typeface="Trebuchet MS"/>
              <a:cs typeface="Trebuchet MS"/>
            </a:endParaRPr>
          </a:p>
        </p:txBody>
      </p:sp>
      <p:sp>
        <p:nvSpPr>
          <p:cNvPr id="513" name="object 513"/>
          <p:cNvSpPr txBox="1"/>
          <p:nvPr/>
        </p:nvSpPr>
        <p:spPr>
          <a:xfrm>
            <a:off x="444500" y="1730345"/>
            <a:ext cx="3415029"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231F20"/>
                </a:solidFill>
                <a:latin typeface="Trebuchet MS"/>
                <a:cs typeface="Trebuchet MS"/>
              </a:rPr>
              <a:t>B. Proposed Roadway and Open Space</a:t>
            </a:r>
            <a:r>
              <a:rPr sz="1200" b="1" spc="275" dirty="0">
                <a:solidFill>
                  <a:srgbClr val="231F20"/>
                </a:solidFill>
                <a:latin typeface="Trebuchet MS"/>
                <a:cs typeface="Trebuchet MS"/>
              </a:rPr>
              <a:t> </a:t>
            </a:r>
            <a:r>
              <a:rPr sz="1200" b="1" spc="0" dirty="0">
                <a:solidFill>
                  <a:srgbClr val="231F20"/>
                </a:solidFill>
                <a:latin typeface="Trebuchet MS"/>
                <a:cs typeface="Trebuchet MS"/>
              </a:rPr>
              <a:t>Exhibits</a:t>
            </a:r>
            <a:endParaRPr sz="1200">
              <a:latin typeface="Trebuchet MS"/>
              <a:cs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494961" y="5593627"/>
            <a:ext cx="1353820" cy="740410"/>
          </a:xfrm>
          <a:custGeom>
            <a:avLst/>
            <a:gdLst/>
            <a:ahLst/>
            <a:cxnLst/>
            <a:rect l="l" t="t" r="r" b="b"/>
            <a:pathLst>
              <a:path w="1353820" h="740410">
                <a:moveTo>
                  <a:pt x="0" y="136144"/>
                </a:moveTo>
                <a:lnTo>
                  <a:pt x="0" y="504164"/>
                </a:lnTo>
                <a:lnTo>
                  <a:pt x="538962" y="504164"/>
                </a:lnTo>
                <a:lnTo>
                  <a:pt x="538962" y="740283"/>
                </a:lnTo>
                <a:lnTo>
                  <a:pt x="811250" y="740283"/>
                </a:lnTo>
                <a:lnTo>
                  <a:pt x="811250" y="502031"/>
                </a:lnTo>
                <a:lnTo>
                  <a:pt x="1353693" y="508406"/>
                </a:lnTo>
                <a:lnTo>
                  <a:pt x="1353693" y="148907"/>
                </a:lnTo>
                <a:lnTo>
                  <a:pt x="958024" y="146786"/>
                </a:lnTo>
                <a:lnTo>
                  <a:pt x="951649" y="0"/>
                </a:lnTo>
                <a:lnTo>
                  <a:pt x="405663" y="0"/>
                </a:lnTo>
                <a:lnTo>
                  <a:pt x="405663" y="136144"/>
                </a:lnTo>
                <a:lnTo>
                  <a:pt x="0" y="136144"/>
                </a:lnTo>
                <a:close/>
              </a:path>
            </a:pathLst>
          </a:custGeom>
          <a:ln w="4254">
            <a:solidFill>
              <a:srgbClr val="060807"/>
            </a:solidFill>
          </a:ln>
        </p:spPr>
        <p:txBody>
          <a:bodyPr wrap="square" lIns="0" tIns="0" rIns="0" bIns="0" rtlCol="0"/>
          <a:lstStyle/>
          <a:p>
            <a:endParaRPr/>
          </a:p>
        </p:txBody>
      </p:sp>
      <p:sp>
        <p:nvSpPr>
          <p:cNvPr id="3" name="object 3"/>
          <p:cNvSpPr/>
          <p:nvPr/>
        </p:nvSpPr>
        <p:spPr>
          <a:xfrm>
            <a:off x="4002008" y="6483899"/>
            <a:ext cx="478790" cy="765175"/>
          </a:xfrm>
          <a:custGeom>
            <a:avLst/>
            <a:gdLst/>
            <a:ahLst/>
            <a:cxnLst/>
            <a:rect l="l" t="t" r="r" b="b"/>
            <a:pathLst>
              <a:path w="478789" h="765175">
                <a:moveTo>
                  <a:pt x="10642" y="0"/>
                </a:moveTo>
                <a:lnTo>
                  <a:pt x="0" y="764730"/>
                </a:lnTo>
                <a:lnTo>
                  <a:pt x="465874" y="764730"/>
                </a:lnTo>
                <a:lnTo>
                  <a:pt x="478637" y="18059"/>
                </a:lnTo>
                <a:lnTo>
                  <a:pt x="10642" y="0"/>
                </a:lnTo>
              </a:path>
            </a:pathLst>
          </a:custGeom>
          <a:ln w="4254">
            <a:solidFill>
              <a:srgbClr val="060807"/>
            </a:solidFill>
          </a:ln>
        </p:spPr>
        <p:txBody>
          <a:bodyPr wrap="square" lIns="0" tIns="0" rIns="0" bIns="0" rtlCol="0"/>
          <a:lstStyle/>
          <a:p>
            <a:endParaRPr/>
          </a:p>
        </p:txBody>
      </p:sp>
      <p:sp>
        <p:nvSpPr>
          <p:cNvPr id="4" name="object 4"/>
          <p:cNvSpPr/>
          <p:nvPr/>
        </p:nvSpPr>
        <p:spPr>
          <a:xfrm>
            <a:off x="4527445" y="6894309"/>
            <a:ext cx="253365" cy="373380"/>
          </a:xfrm>
          <a:custGeom>
            <a:avLst/>
            <a:gdLst/>
            <a:ahLst/>
            <a:cxnLst/>
            <a:rect l="l" t="t" r="r" b="b"/>
            <a:pathLst>
              <a:path w="253364" h="373379">
                <a:moveTo>
                  <a:pt x="0" y="0"/>
                </a:moveTo>
                <a:lnTo>
                  <a:pt x="0" y="372757"/>
                </a:lnTo>
                <a:lnTo>
                  <a:pt x="102107" y="372757"/>
                </a:lnTo>
                <a:lnTo>
                  <a:pt x="253149" y="372757"/>
                </a:lnTo>
                <a:lnTo>
                  <a:pt x="253149" y="18211"/>
                </a:lnTo>
                <a:lnTo>
                  <a:pt x="91478" y="18211"/>
                </a:lnTo>
                <a:lnTo>
                  <a:pt x="85090" y="0"/>
                </a:lnTo>
                <a:lnTo>
                  <a:pt x="0" y="0"/>
                </a:lnTo>
                <a:close/>
              </a:path>
            </a:pathLst>
          </a:custGeom>
          <a:ln w="4254">
            <a:solidFill>
              <a:srgbClr val="060807"/>
            </a:solidFill>
          </a:ln>
        </p:spPr>
        <p:txBody>
          <a:bodyPr wrap="square" lIns="0" tIns="0" rIns="0" bIns="0" rtlCol="0"/>
          <a:lstStyle/>
          <a:p>
            <a:endParaRPr/>
          </a:p>
        </p:txBody>
      </p:sp>
      <p:sp>
        <p:nvSpPr>
          <p:cNvPr id="5" name="object 5"/>
          <p:cNvSpPr/>
          <p:nvPr/>
        </p:nvSpPr>
        <p:spPr>
          <a:xfrm>
            <a:off x="4629547" y="7267064"/>
            <a:ext cx="49530" cy="25400"/>
          </a:xfrm>
          <a:custGeom>
            <a:avLst/>
            <a:gdLst/>
            <a:ahLst/>
            <a:cxnLst/>
            <a:rect l="l" t="t" r="r" b="b"/>
            <a:pathLst>
              <a:path w="49529" h="25400">
                <a:moveTo>
                  <a:pt x="48933" y="0"/>
                </a:moveTo>
                <a:lnTo>
                  <a:pt x="48933" y="25171"/>
                </a:lnTo>
                <a:lnTo>
                  <a:pt x="0" y="25171"/>
                </a:lnTo>
                <a:lnTo>
                  <a:pt x="0" y="0"/>
                </a:lnTo>
              </a:path>
            </a:pathLst>
          </a:custGeom>
          <a:ln w="4254">
            <a:solidFill>
              <a:srgbClr val="060807"/>
            </a:solidFill>
          </a:ln>
        </p:spPr>
        <p:txBody>
          <a:bodyPr wrap="square" lIns="0" tIns="0" rIns="0" bIns="0" rtlCol="0"/>
          <a:lstStyle/>
          <a:p>
            <a:endParaRPr/>
          </a:p>
        </p:txBody>
      </p:sp>
      <p:sp>
        <p:nvSpPr>
          <p:cNvPr id="6" name="object 6"/>
          <p:cNvSpPr/>
          <p:nvPr/>
        </p:nvSpPr>
        <p:spPr>
          <a:xfrm>
            <a:off x="4780589" y="6934862"/>
            <a:ext cx="57785" cy="141605"/>
          </a:xfrm>
          <a:custGeom>
            <a:avLst/>
            <a:gdLst/>
            <a:ahLst/>
            <a:cxnLst/>
            <a:rect l="l" t="t" r="r" b="b"/>
            <a:pathLst>
              <a:path w="57785" h="141604">
                <a:moveTo>
                  <a:pt x="57607" y="141465"/>
                </a:moveTo>
                <a:lnTo>
                  <a:pt x="57607" y="0"/>
                </a:lnTo>
                <a:lnTo>
                  <a:pt x="0" y="0"/>
                </a:lnTo>
              </a:path>
            </a:pathLst>
          </a:custGeom>
          <a:ln w="4254">
            <a:solidFill>
              <a:srgbClr val="060807"/>
            </a:solidFill>
          </a:ln>
        </p:spPr>
        <p:txBody>
          <a:bodyPr wrap="square" lIns="0" tIns="0" rIns="0" bIns="0" rtlCol="0"/>
          <a:lstStyle/>
          <a:p>
            <a:endParaRPr/>
          </a:p>
        </p:txBody>
      </p:sp>
      <p:sp>
        <p:nvSpPr>
          <p:cNvPr id="7" name="object 7"/>
          <p:cNvSpPr/>
          <p:nvPr/>
        </p:nvSpPr>
        <p:spPr>
          <a:xfrm>
            <a:off x="4780586" y="7076324"/>
            <a:ext cx="57785" cy="0"/>
          </a:xfrm>
          <a:custGeom>
            <a:avLst/>
            <a:gdLst/>
            <a:ahLst/>
            <a:cxnLst/>
            <a:rect l="l" t="t" r="r" b="b"/>
            <a:pathLst>
              <a:path w="57785">
                <a:moveTo>
                  <a:pt x="0" y="0"/>
                </a:moveTo>
                <a:lnTo>
                  <a:pt x="57607" y="0"/>
                </a:lnTo>
              </a:path>
            </a:pathLst>
          </a:custGeom>
          <a:solidFill>
            <a:srgbClr val="D9D8D8"/>
          </a:solidFill>
        </p:spPr>
        <p:txBody>
          <a:bodyPr wrap="square" lIns="0" tIns="0" rIns="0" bIns="0" rtlCol="0"/>
          <a:lstStyle/>
          <a:p>
            <a:endParaRPr/>
          </a:p>
        </p:txBody>
      </p:sp>
      <p:sp>
        <p:nvSpPr>
          <p:cNvPr id="8" name="object 8"/>
          <p:cNvSpPr/>
          <p:nvPr/>
        </p:nvSpPr>
        <p:spPr>
          <a:xfrm>
            <a:off x="4780589" y="7076328"/>
            <a:ext cx="57785" cy="0"/>
          </a:xfrm>
          <a:custGeom>
            <a:avLst/>
            <a:gdLst/>
            <a:ahLst/>
            <a:cxnLst/>
            <a:rect l="l" t="t" r="r" b="b"/>
            <a:pathLst>
              <a:path w="57785">
                <a:moveTo>
                  <a:pt x="57607" y="0"/>
                </a:moveTo>
                <a:lnTo>
                  <a:pt x="0" y="0"/>
                </a:lnTo>
              </a:path>
            </a:pathLst>
          </a:custGeom>
          <a:ln w="8509">
            <a:solidFill>
              <a:srgbClr val="060807"/>
            </a:solidFill>
          </a:ln>
        </p:spPr>
        <p:txBody>
          <a:bodyPr wrap="square" lIns="0" tIns="0" rIns="0" bIns="0" rtlCol="0"/>
          <a:lstStyle/>
          <a:p>
            <a:endParaRPr/>
          </a:p>
        </p:txBody>
      </p:sp>
      <p:sp>
        <p:nvSpPr>
          <p:cNvPr id="9" name="object 9"/>
          <p:cNvSpPr/>
          <p:nvPr/>
        </p:nvSpPr>
        <p:spPr>
          <a:xfrm>
            <a:off x="5249647" y="6465130"/>
            <a:ext cx="1011555" cy="858519"/>
          </a:xfrm>
          <a:custGeom>
            <a:avLst/>
            <a:gdLst/>
            <a:ahLst/>
            <a:cxnLst/>
            <a:rect l="l" t="t" r="r" b="b"/>
            <a:pathLst>
              <a:path w="1011554" h="858520">
                <a:moveTo>
                  <a:pt x="0" y="853033"/>
                </a:moveTo>
                <a:lnTo>
                  <a:pt x="16662" y="22415"/>
                </a:lnTo>
                <a:lnTo>
                  <a:pt x="416941" y="27660"/>
                </a:lnTo>
                <a:lnTo>
                  <a:pt x="416941" y="0"/>
                </a:lnTo>
                <a:lnTo>
                  <a:pt x="629666" y="0"/>
                </a:lnTo>
                <a:lnTo>
                  <a:pt x="629666" y="129768"/>
                </a:lnTo>
                <a:lnTo>
                  <a:pt x="1011504" y="135089"/>
                </a:lnTo>
                <a:lnTo>
                  <a:pt x="1005128" y="750925"/>
                </a:lnTo>
                <a:lnTo>
                  <a:pt x="585000" y="744537"/>
                </a:lnTo>
                <a:lnTo>
                  <a:pt x="590308" y="375462"/>
                </a:lnTo>
                <a:lnTo>
                  <a:pt x="521182" y="376529"/>
                </a:lnTo>
                <a:lnTo>
                  <a:pt x="515861" y="858354"/>
                </a:lnTo>
                <a:lnTo>
                  <a:pt x="0" y="853033"/>
                </a:lnTo>
              </a:path>
            </a:pathLst>
          </a:custGeom>
          <a:ln w="4254">
            <a:solidFill>
              <a:srgbClr val="060807"/>
            </a:solidFill>
          </a:ln>
        </p:spPr>
        <p:txBody>
          <a:bodyPr wrap="square" lIns="0" tIns="0" rIns="0" bIns="0" rtlCol="0"/>
          <a:lstStyle/>
          <a:p>
            <a:endParaRPr/>
          </a:p>
        </p:txBody>
      </p:sp>
      <p:sp>
        <p:nvSpPr>
          <p:cNvPr id="10" name="object 10"/>
          <p:cNvSpPr/>
          <p:nvPr/>
        </p:nvSpPr>
        <p:spPr>
          <a:xfrm>
            <a:off x="5192212" y="5693608"/>
            <a:ext cx="344805" cy="561975"/>
          </a:xfrm>
          <a:custGeom>
            <a:avLst/>
            <a:gdLst/>
            <a:ahLst/>
            <a:cxnLst/>
            <a:rect l="l" t="t" r="r" b="b"/>
            <a:pathLst>
              <a:path w="344804" h="561975">
                <a:moveTo>
                  <a:pt x="0" y="0"/>
                </a:moveTo>
                <a:lnTo>
                  <a:pt x="4254" y="561594"/>
                </a:lnTo>
                <a:lnTo>
                  <a:pt x="287185" y="561594"/>
                </a:lnTo>
                <a:lnTo>
                  <a:pt x="286118" y="528624"/>
                </a:lnTo>
                <a:lnTo>
                  <a:pt x="310147" y="528024"/>
                </a:lnTo>
                <a:lnTo>
                  <a:pt x="322810" y="527824"/>
                </a:lnTo>
                <a:lnTo>
                  <a:pt x="328293" y="528024"/>
                </a:lnTo>
                <a:lnTo>
                  <a:pt x="330784" y="528624"/>
                </a:lnTo>
                <a:lnTo>
                  <a:pt x="332134" y="510128"/>
                </a:lnTo>
                <a:lnTo>
                  <a:pt x="331984" y="468395"/>
                </a:lnTo>
                <a:lnTo>
                  <a:pt x="331234" y="426462"/>
                </a:lnTo>
                <a:lnTo>
                  <a:pt x="330784" y="407365"/>
                </a:lnTo>
                <a:lnTo>
                  <a:pt x="344614" y="407365"/>
                </a:lnTo>
                <a:lnTo>
                  <a:pt x="344614" y="285051"/>
                </a:lnTo>
                <a:lnTo>
                  <a:pt x="312699" y="285051"/>
                </a:lnTo>
                <a:lnTo>
                  <a:pt x="312699" y="23393"/>
                </a:lnTo>
                <a:lnTo>
                  <a:pt x="260591" y="23393"/>
                </a:lnTo>
                <a:lnTo>
                  <a:pt x="260591" y="0"/>
                </a:lnTo>
                <a:lnTo>
                  <a:pt x="0" y="0"/>
                </a:lnTo>
              </a:path>
            </a:pathLst>
          </a:custGeom>
          <a:ln w="4254">
            <a:solidFill>
              <a:srgbClr val="060807"/>
            </a:solidFill>
          </a:ln>
        </p:spPr>
        <p:txBody>
          <a:bodyPr wrap="square" lIns="0" tIns="0" rIns="0" bIns="0" rtlCol="0"/>
          <a:lstStyle/>
          <a:p>
            <a:endParaRPr/>
          </a:p>
        </p:txBody>
      </p:sp>
      <p:sp>
        <p:nvSpPr>
          <p:cNvPr id="11" name="object 11"/>
          <p:cNvSpPr/>
          <p:nvPr/>
        </p:nvSpPr>
        <p:spPr>
          <a:xfrm>
            <a:off x="5730410" y="5224219"/>
            <a:ext cx="991869" cy="1202690"/>
          </a:xfrm>
          <a:custGeom>
            <a:avLst/>
            <a:gdLst/>
            <a:ahLst/>
            <a:cxnLst/>
            <a:rect l="l" t="t" r="r" b="b"/>
            <a:pathLst>
              <a:path w="991870" h="1202689">
                <a:moveTo>
                  <a:pt x="20205" y="1136281"/>
                </a:moveTo>
                <a:lnTo>
                  <a:pt x="0" y="1136281"/>
                </a:lnTo>
                <a:lnTo>
                  <a:pt x="7442" y="977442"/>
                </a:lnTo>
                <a:lnTo>
                  <a:pt x="24104" y="977798"/>
                </a:lnTo>
                <a:lnTo>
                  <a:pt x="27904" y="916924"/>
                </a:lnTo>
                <a:lnTo>
                  <a:pt x="29263" y="885664"/>
                </a:lnTo>
                <a:lnTo>
                  <a:pt x="28265" y="874147"/>
                </a:lnTo>
                <a:lnTo>
                  <a:pt x="24993" y="872502"/>
                </a:lnTo>
                <a:lnTo>
                  <a:pt x="6375" y="872502"/>
                </a:lnTo>
                <a:lnTo>
                  <a:pt x="13792" y="686371"/>
                </a:lnTo>
                <a:lnTo>
                  <a:pt x="27597" y="686371"/>
                </a:lnTo>
                <a:lnTo>
                  <a:pt x="30480" y="588873"/>
                </a:lnTo>
                <a:lnTo>
                  <a:pt x="13728" y="588886"/>
                </a:lnTo>
                <a:lnTo>
                  <a:pt x="20205" y="343877"/>
                </a:lnTo>
                <a:lnTo>
                  <a:pt x="30137" y="343877"/>
                </a:lnTo>
                <a:lnTo>
                  <a:pt x="30480" y="294601"/>
                </a:lnTo>
                <a:lnTo>
                  <a:pt x="14617" y="293890"/>
                </a:lnTo>
                <a:lnTo>
                  <a:pt x="16484" y="211988"/>
                </a:lnTo>
                <a:lnTo>
                  <a:pt x="31203" y="211988"/>
                </a:lnTo>
                <a:lnTo>
                  <a:pt x="32969" y="164833"/>
                </a:lnTo>
                <a:lnTo>
                  <a:pt x="132956" y="164833"/>
                </a:lnTo>
                <a:lnTo>
                  <a:pt x="132956" y="179374"/>
                </a:lnTo>
                <a:lnTo>
                  <a:pt x="173367" y="180086"/>
                </a:lnTo>
                <a:lnTo>
                  <a:pt x="173367" y="164833"/>
                </a:lnTo>
                <a:lnTo>
                  <a:pt x="276542" y="164833"/>
                </a:lnTo>
                <a:lnTo>
                  <a:pt x="276542" y="180086"/>
                </a:lnTo>
                <a:lnTo>
                  <a:pt x="311645" y="181152"/>
                </a:lnTo>
                <a:lnTo>
                  <a:pt x="311645" y="168389"/>
                </a:lnTo>
                <a:lnTo>
                  <a:pt x="478624" y="173697"/>
                </a:lnTo>
                <a:lnTo>
                  <a:pt x="478624" y="79044"/>
                </a:lnTo>
                <a:lnTo>
                  <a:pt x="611581" y="79044"/>
                </a:lnTo>
                <a:lnTo>
                  <a:pt x="611581" y="29044"/>
                </a:lnTo>
                <a:lnTo>
                  <a:pt x="715454" y="29400"/>
                </a:lnTo>
                <a:lnTo>
                  <a:pt x="715822" y="14160"/>
                </a:lnTo>
                <a:lnTo>
                  <a:pt x="817918" y="14160"/>
                </a:lnTo>
                <a:lnTo>
                  <a:pt x="817918" y="28689"/>
                </a:lnTo>
                <a:lnTo>
                  <a:pt x="865784" y="27990"/>
                </a:lnTo>
                <a:lnTo>
                  <a:pt x="865784" y="0"/>
                </a:lnTo>
                <a:lnTo>
                  <a:pt x="966838" y="5651"/>
                </a:lnTo>
                <a:lnTo>
                  <a:pt x="931735" y="1142669"/>
                </a:lnTo>
                <a:lnTo>
                  <a:pt x="991298" y="1142669"/>
                </a:lnTo>
                <a:lnTo>
                  <a:pt x="991298" y="1202232"/>
                </a:lnTo>
                <a:lnTo>
                  <a:pt x="19494" y="1172451"/>
                </a:lnTo>
                <a:lnTo>
                  <a:pt x="20205" y="1136281"/>
                </a:lnTo>
              </a:path>
            </a:pathLst>
          </a:custGeom>
          <a:ln w="4254">
            <a:solidFill>
              <a:srgbClr val="060807"/>
            </a:solidFill>
          </a:ln>
        </p:spPr>
        <p:txBody>
          <a:bodyPr wrap="square" lIns="0" tIns="0" rIns="0" bIns="0" rtlCol="0"/>
          <a:lstStyle/>
          <a:p>
            <a:endParaRPr/>
          </a:p>
        </p:txBody>
      </p:sp>
      <p:sp>
        <p:nvSpPr>
          <p:cNvPr id="12" name="object 12"/>
          <p:cNvSpPr/>
          <p:nvPr/>
        </p:nvSpPr>
        <p:spPr>
          <a:xfrm>
            <a:off x="3482253" y="1184109"/>
            <a:ext cx="1215390" cy="173990"/>
          </a:xfrm>
          <a:custGeom>
            <a:avLst/>
            <a:gdLst/>
            <a:ahLst/>
            <a:cxnLst/>
            <a:rect l="l" t="t" r="r" b="b"/>
            <a:pathLst>
              <a:path w="1215389" h="173990">
                <a:moveTo>
                  <a:pt x="0" y="0"/>
                </a:moveTo>
                <a:lnTo>
                  <a:pt x="0" y="82687"/>
                </a:lnTo>
                <a:lnTo>
                  <a:pt x="97853" y="82687"/>
                </a:lnTo>
                <a:lnTo>
                  <a:pt x="97853" y="136586"/>
                </a:lnTo>
                <a:lnTo>
                  <a:pt x="272288" y="136586"/>
                </a:lnTo>
                <a:lnTo>
                  <a:pt x="272288" y="173454"/>
                </a:lnTo>
                <a:lnTo>
                  <a:pt x="618324" y="173454"/>
                </a:lnTo>
                <a:lnTo>
                  <a:pt x="618324" y="113891"/>
                </a:lnTo>
                <a:lnTo>
                  <a:pt x="709536" y="115313"/>
                </a:lnTo>
                <a:lnTo>
                  <a:pt x="709536" y="136586"/>
                </a:lnTo>
                <a:lnTo>
                  <a:pt x="1215377" y="143672"/>
                </a:lnTo>
                <a:lnTo>
                  <a:pt x="1215377" y="94041"/>
                </a:lnTo>
                <a:lnTo>
                  <a:pt x="1130287" y="94041"/>
                </a:lnTo>
                <a:lnTo>
                  <a:pt x="1130287" y="0"/>
                </a:lnTo>
              </a:path>
            </a:pathLst>
          </a:custGeom>
          <a:ln w="4254">
            <a:solidFill>
              <a:srgbClr val="060807"/>
            </a:solidFill>
          </a:ln>
        </p:spPr>
        <p:txBody>
          <a:bodyPr wrap="square" lIns="0" tIns="0" rIns="0" bIns="0" rtlCol="0"/>
          <a:lstStyle/>
          <a:p>
            <a:endParaRPr/>
          </a:p>
        </p:txBody>
      </p:sp>
      <p:sp>
        <p:nvSpPr>
          <p:cNvPr id="13" name="object 13"/>
          <p:cNvSpPr/>
          <p:nvPr/>
        </p:nvSpPr>
        <p:spPr>
          <a:xfrm>
            <a:off x="825116" y="3601457"/>
            <a:ext cx="721360" cy="0"/>
          </a:xfrm>
          <a:custGeom>
            <a:avLst/>
            <a:gdLst/>
            <a:ahLst/>
            <a:cxnLst/>
            <a:rect l="l" t="t" r="r" b="b"/>
            <a:pathLst>
              <a:path w="721360">
                <a:moveTo>
                  <a:pt x="0" y="0"/>
                </a:moveTo>
                <a:lnTo>
                  <a:pt x="679602" y="0"/>
                </a:lnTo>
                <a:lnTo>
                  <a:pt x="721347" y="0"/>
                </a:lnTo>
                <a:lnTo>
                  <a:pt x="0" y="0"/>
                </a:lnTo>
              </a:path>
            </a:pathLst>
          </a:custGeom>
          <a:ln w="4254">
            <a:solidFill>
              <a:srgbClr val="060807"/>
            </a:solidFill>
          </a:ln>
        </p:spPr>
        <p:txBody>
          <a:bodyPr wrap="square" lIns="0" tIns="0" rIns="0" bIns="0" rtlCol="0"/>
          <a:lstStyle/>
          <a:p>
            <a:endParaRPr/>
          </a:p>
        </p:txBody>
      </p:sp>
      <p:sp>
        <p:nvSpPr>
          <p:cNvPr id="14" name="object 14"/>
          <p:cNvSpPr/>
          <p:nvPr/>
        </p:nvSpPr>
        <p:spPr>
          <a:xfrm>
            <a:off x="830276" y="3458164"/>
            <a:ext cx="668020" cy="5715"/>
          </a:xfrm>
          <a:custGeom>
            <a:avLst/>
            <a:gdLst/>
            <a:ahLst/>
            <a:cxnLst/>
            <a:rect l="l" t="t" r="r" b="b"/>
            <a:pathLst>
              <a:path w="668019" h="5714">
                <a:moveTo>
                  <a:pt x="-2127" y="2603"/>
                </a:moveTo>
                <a:lnTo>
                  <a:pt x="669791" y="2603"/>
                </a:lnTo>
              </a:path>
            </a:pathLst>
          </a:custGeom>
          <a:ln w="9461">
            <a:solidFill>
              <a:srgbClr val="060807"/>
            </a:solidFill>
          </a:ln>
        </p:spPr>
        <p:txBody>
          <a:bodyPr wrap="square" lIns="0" tIns="0" rIns="0" bIns="0" rtlCol="0"/>
          <a:lstStyle/>
          <a:p>
            <a:endParaRPr/>
          </a:p>
        </p:txBody>
      </p:sp>
      <p:sp>
        <p:nvSpPr>
          <p:cNvPr id="15" name="object 15"/>
          <p:cNvSpPr/>
          <p:nvPr/>
        </p:nvSpPr>
        <p:spPr>
          <a:xfrm>
            <a:off x="3448001" y="7113850"/>
            <a:ext cx="14604" cy="191135"/>
          </a:xfrm>
          <a:custGeom>
            <a:avLst/>
            <a:gdLst/>
            <a:ahLst/>
            <a:cxnLst/>
            <a:rect l="l" t="t" r="r" b="b"/>
            <a:pathLst>
              <a:path w="14604" h="191134">
                <a:moveTo>
                  <a:pt x="14401" y="190868"/>
                </a:moveTo>
                <a:lnTo>
                  <a:pt x="12712" y="163156"/>
                </a:lnTo>
                <a:lnTo>
                  <a:pt x="10896" y="126136"/>
                </a:lnTo>
                <a:lnTo>
                  <a:pt x="8039" y="88023"/>
                </a:lnTo>
                <a:lnTo>
                  <a:pt x="5181" y="49923"/>
                </a:lnTo>
                <a:lnTo>
                  <a:pt x="1257" y="11823"/>
                </a:lnTo>
                <a:lnTo>
                  <a:pt x="0" y="0"/>
                </a:lnTo>
              </a:path>
            </a:pathLst>
          </a:custGeom>
          <a:ln w="8509">
            <a:solidFill>
              <a:srgbClr val="010202"/>
            </a:solidFill>
          </a:ln>
        </p:spPr>
        <p:txBody>
          <a:bodyPr wrap="square" lIns="0" tIns="0" rIns="0" bIns="0" rtlCol="0"/>
          <a:lstStyle/>
          <a:p>
            <a:endParaRPr/>
          </a:p>
        </p:txBody>
      </p:sp>
      <p:sp>
        <p:nvSpPr>
          <p:cNvPr id="16" name="object 16"/>
          <p:cNvSpPr/>
          <p:nvPr/>
        </p:nvSpPr>
        <p:spPr>
          <a:xfrm>
            <a:off x="3439327" y="7034950"/>
            <a:ext cx="6985" cy="61594"/>
          </a:xfrm>
          <a:custGeom>
            <a:avLst/>
            <a:gdLst/>
            <a:ahLst/>
            <a:cxnLst/>
            <a:rect l="l" t="t" r="r" b="b"/>
            <a:pathLst>
              <a:path w="6985" h="61595">
                <a:moveTo>
                  <a:pt x="6819" y="61353"/>
                </a:moveTo>
                <a:lnTo>
                  <a:pt x="6007" y="53670"/>
                </a:lnTo>
                <a:lnTo>
                  <a:pt x="2082" y="15557"/>
                </a:lnTo>
                <a:lnTo>
                  <a:pt x="0" y="0"/>
                </a:lnTo>
              </a:path>
            </a:pathLst>
          </a:custGeom>
          <a:ln w="8509">
            <a:solidFill>
              <a:srgbClr val="010202"/>
            </a:solidFill>
            <a:prstDash val="sysDot"/>
          </a:ln>
        </p:spPr>
        <p:txBody>
          <a:bodyPr wrap="square" lIns="0" tIns="0" rIns="0" bIns="0" rtlCol="0"/>
          <a:lstStyle/>
          <a:p>
            <a:endParaRPr/>
          </a:p>
        </p:txBody>
      </p:sp>
      <p:sp>
        <p:nvSpPr>
          <p:cNvPr id="17" name="object 17"/>
          <p:cNvSpPr/>
          <p:nvPr/>
        </p:nvSpPr>
        <p:spPr>
          <a:xfrm>
            <a:off x="3377949" y="6687770"/>
            <a:ext cx="60325" cy="338455"/>
          </a:xfrm>
          <a:custGeom>
            <a:avLst/>
            <a:gdLst/>
            <a:ahLst/>
            <a:cxnLst/>
            <a:rect l="l" t="t" r="r" b="b"/>
            <a:pathLst>
              <a:path w="60325" h="338454">
                <a:moveTo>
                  <a:pt x="60198" y="338442"/>
                </a:moveTo>
                <a:lnTo>
                  <a:pt x="58483" y="325678"/>
                </a:lnTo>
                <a:lnTo>
                  <a:pt x="53505" y="287566"/>
                </a:lnTo>
                <a:lnTo>
                  <a:pt x="48526" y="250507"/>
                </a:lnTo>
                <a:lnTo>
                  <a:pt x="42494" y="212382"/>
                </a:lnTo>
                <a:lnTo>
                  <a:pt x="35394" y="175298"/>
                </a:lnTo>
                <a:lnTo>
                  <a:pt x="29349" y="138239"/>
                </a:lnTo>
                <a:lnTo>
                  <a:pt x="22250" y="101155"/>
                </a:lnTo>
                <a:lnTo>
                  <a:pt x="14097" y="64071"/>
                </a:lnTo>
                <a:lnTo>
                  <a:pt x="5943" y="26974"/>
                </a:lnTo>
                <a:lnTo>
                  <a:pt x="0" y="0"/>
                </a:lnTo>
              </a:path>
            </a:pathLst>
          </a:custGeom>
          <a:ln w="8509">
            <a:solidFill>
              <a:srgbClr val="010202"/>
            </a:solidFill>
            <a:prstDash val="lgDashDot"/>
          </a:ln>
        </p:spPr>
        <p:txBody>
          <a:bodyPr wrap="square" lIns="0" tIns="0" rIns="0" bIns="0" rtlCol="0"/>
          <a:lstStyle/>
          <a:p>
            <a:endParaRPr/>
          </a:p>
        </p:txBody>
      </p:sp>
      <p:sp>
        <p:nvSpPr>
          <p:cNvPr id="18" name="object 18"/>
          <p:cNvSpPr/>
          <p:nvPr/>
        </p:nvSpPr>
        <p:spPr>
          <a:xfrm>
            <a:off x="3326483" y="6494291"/>
            <a:ext cx="50165" cy="185420"/>
          </a:xfrm>
          <a:custGeom>
            <a:avLst/>
            <a:gdLst/>
            <a:ahLst/>
            <a:cxnLst/>
            <a:rect l="l" t="t" r="r" b="b"/>
            <a:pathLst>
              <a:path w="50164" h="185420">
                <a:moveTo>
                  <a:pt x="49580" y="184861"/>
                </a:moveTo>
                <a:lnTo>
                  <a:pt x="40043" y="146278"/>
                </a:lnTo>
                <a:lnTo>
                  <a:pt x="30822" y="109194"/>
                </a:lnTo>
                <a:lnTo>
                  <a:pt x="11328" y="36042"/>
                </a:lnTo>
                <a:lnTo>
                  <a:pt x="0" y="0"/>
                </a:lnTo>
              </a:path>
            </a:pathLst>
          </a:custGeom>
          <a:ln w="8509">
            <a:solidFill>
              <a:srgbClr val="010202"/>
            </a:solidFill>
          </a:ln>
        </p:spPr>
        <p:txBody>
          <a:bodyPr wrap="square" lIns="0" tIns="0" rIns="0" bIns="0" rtlCol="0"/>
          <a:lstStyle/>
          <a:p>
            <a:endParaRPr/>
          </a:p>
        </p:txBody>
      </p:sp>
      <p:sp>
        <p:nvSpPr>
          <p:cNvPr id="19" name="object 19"/>
          <p:cNvSpPr/>
          <p:nvPr/>
        </p:nvSpPr>
        <p:spPr>
          <a:xfrm>
            <a:off x="3037230" y="5789615"/>
            <a:ext cx="79375" cy="158750"/>
          </a:xfrm>
          <a:custGeom>
            <a:avLst/>
            <a:gdLst/>
            <a:ahLst/>
            <a:cxnLst/>
            <a:rect l="l" t="t" r="r" b="b"/>
            <a:pathLst>
              <a:path w="79375" h="158750">
                <a:moveTo>
                  <a:pt x="79070" y="158241"/>
                </a:moveTo>
                <a:lnTo>
                  <a:pt x="0" y="0"/>
                </a:lnTo>
              </a:path>
            </a:pathLst>
          </a:custGeom>
          <a:ln w="8509">
            <a:solidFill>
              <a:srgbClr val="010202"/>
            </a:solidFill>
            <a:prstDash val="lgDash"/>
          </a:ln>
        </p:spPr>
        <p:txBody>
          <a:bodyPr wrap="square" lIns="0" tIns="0" rIns="0" bIns="0" rtlCol="0"/>
          <a:lstStyle/>
          <a:p>
            <a:endParaRPr/>
          </a:p>
        </p:txBody>
      </p:sp>
      <p:sp>
        <p:nvSpPr>
          <p:cNvPr id="20" name="object 20"/>
          <p:cNvSpPr/>
          <p:nvPr/>
        </p:nvSpPr>
        <p:spPr>
          <a:xfrm>
            <a:off x="3228628" y="6201450"/>
            <a:ext cx="64135" cy="180975"/>
          </a:xfrm>
          <a:custGeom>
            <a:avLst/>
            <a:gdLst/>
            <a:ahLst/>
            <a:cxnLst/>
            <a:rect l="l" t="t" r="r" b="b"/>
            <a:pathLst>
              <a:path w="64135" h="180975">
                <a:moveTo>
                  <a:pt x="63881" y="180441"/>
                </a:moveTo>
                <a:lnTo>
                  <a:pt x="52527" y="146494"/>
                </a:lnTo>
                <a:lnTo>
                  <a:pt x="41173" y="111506"/>
                </a:lnTo>
                <a:lnTo>
                  <a:pt x="28778" y="77558"/>
                </a:lnTo>
                <a:lnTo>
                  <a:pt x="16357" y="43611"/>
                </a:lnTo>
                <a:lnTo>
                  <a:pt x="3949" y="9664"/>
                </a:lnTo>
                <a:lnTo>
                  <a:pt x="0" y="0"/>
                </a:lnTo>
              </a:path>
            </a:pathLst>
          </a:custGeom>
          <a:ln w="8509">
            <a:solidFill>
              <a:srgbClr val="010202"/>
            </a:solidFill>
          </a:ln>
        </p:spPr>
        <p:txBody>
          <a:bodyPr wrap="square" lIns="0" tIns="0" rIns="0" bIns="0" rtlCol="0"/>
          <a:lstStyle/>
          <a:p>
            <a:endParaRPr/>
          </a:p>
        </p:txBody>
      </p:sp>
      <p:sp>
        <p:nvSpPr>
          <p:cNvPr id="21" name="object 21"/>
          <p:cNvSpPr/>
          <p:nvPr/>
        </p:nvSpPr>
        <p:spPr>
          <a:xfrm>
            <a:off x="3199657" y="6129681"/>
            <a:ext cx="22860" cy="55880"/>
          </a:xfrm>
          <a:custGeom>
            <a:avLst/>
            <a:gdLst/>
            <a:ahLst/>
            <a:cxnLst/>
            <a:rect l="l" t="t" r="r" b="b"/>
            <a:pathLst>
              <a:path w="22860" h="55879">
                <a:moveTo>
                  <a:pt x="22440" y="55854"/>
                </a:moveTo>
                <a:lnTo>
                  <a:pt x="19443" y="48539"/>
                </a:lnTo>
                <a:lnTo>
                  <a:pt x="5981" y="14579"/>
                </a:lnTo>
                <a:lnTo>
                  <a:pt x="0" y="0"/>
                </a:lnTo>
              </a:path>
            </a:pathLst>
          </a:custGeom>
          <a:ln w="8509">
            <a:solidFill>
              <a:srgbClr val="010202"/>
            </a:solidFill>
            <a:prstDash val="sysDot"/>
          </a:ln>
        </p:spPr>
        <p:txBody>
          <a:bodyPr wrap="square" lIns="0" tIns="0" rIns="0" bIns="0" rtlCol="0"/>
          <a:lstStyle/>
          <a:p>
            <a:endParaRPr/>
          </a:p>
        </p:txBody>
      </p:sp>
      <p:sp>
        <p:nvSpPr>
          <p:cNvPr id="22" name="object 22"/>
          <p:cNvSpPr/>
          <p:nvPr/>
        </p:nvSpPr>
        <p:spPr>
          <a:xfrm>
            <a:off x="3116296" y="5947862"/>
            <a:ext cx="80645" cy="173990"/>
          </a:xfrm>
          <a:custGeom>
            <a:avLst/>
            <a:gdLst/>
            <a:ahLst/>
            <a:cxnLst/>
            <a:rect l="l" t="t" r="r" b="b"/>
            <a:pathLst>
              <a:path w="80644" h="173989">
                <a:moveTo>
                  <a:pt x="80098" y="173850"/>
                </a:moveTo>
                <a:lnTo>
                  <a:pt x="75857" y="163499"/>
                </a:lnTo>
                <a:lnTo>
                  <a:pt x="61328" y="130594"/>
                </a:lnTo>
                <a:lnTo>
                  <a:pt x="45732" y="97675"/>
                </a:lnTo>
                <a:lnTo>
                  <a:pt x="31203" y="64770"/>
                </a:lnTo>
                <a:lnTo>
                  <a:pt x="15608" y="31851"/>
                </a:lnTo>
                <a:lnTo>
                  <a:pt x="0" y="0"/>
                </a:lnTo>
              </a:path>
            </a:pathLst>
          </a:custGeom>
          <a:ln w="8509">
            <a:solidFill>
              <a:srgbClr val="010202"/>
            </a:solidFill>
          </a:ln>
        </p:spPr>
        <p:txBody>
          <a:bodyPr wrap="square" lIns="0" tIns="0" rIns="0" bIns="0" rtlCol="0"/>
          <a:lstStyle/>
          <a:p>
            <a:endParaRPr/>
          </a:p>
        </p:txBody>
      </p:sp>
      <p:sp>
        <p:nvSpPr>
          <p:cNvPr id="23" name="object 23"/>
          <p:cNvSpPr/>
          <p:nvPr/>
        </p:nvSpPr>
        <p:spPr>
          <a:xfrm>
            <a:off x="1811835" y="2279675"/>
            <a:ext cx="8890" cy="190500"/>
          </a:xfrm>
          <a:custGeom>
            <a:avLst/>
            <a:gdLst/>
            <a:ahLst/>
            <a:cxnLst/>
            <a:rect l="l" t="t" r="r" b="b"/>
            <a:pathLst>
              <a:path w="8889" h="190500">
                <a:moveTo>
                  <a:pt x="8420" y="0"/>
                </a:moveTo>
                <a:lnTo>
                  <a:pt x="4978" y="33820"/>
                </a:lnTo>
                <a:lnTo>
                  <a:pt x="1270" y="70332"/>
                </a:lnTo>
                <a:lnTo>
                  <a:pt x="6591" y="103720"/>
                </a:lnTo>
                <a:lnTo>
                  <a:pt x="4191" y="137553"/>
                </a:lnTo>
                <a:lnTo>
                  <a:pt x="749" y="171373"/>
                </a:lnTo>
                <a:lnTo>
                  <a:pt x="0" y="190398"/>
                </a:lnTo>
              </a:path>
            </a:pathLst>
          </a:custGeom>
          <a:ln w="8509">
            <a:solidFill>
              <a:srgbClr val="010202"/>
            </a:solidFill>
          </a:ln>
        </p:spPr>
        <p:txBody>
          <a:bodyPr wrap="square" lIns="0" tIns="0" rIns="0" bIns="0" rtlCol="0"/>
          <a:lstStyle/>
          <a:p>
            <a:endParaRPr/>
          </a:p>
        </p:txBody>
      </p:sp>
      <p:sp>
        <p:nvSpPr>
          <p:cNvPr id="24" name="object 24"/>
          <p:cNvSpPr/>
          <p:nvPr/>
        </p:nvSpPr>
        <p:spPr>
          <a:xfrm>
            <a:off x="1806047" y="2499490"/>
            <a:ext cx="4445" cy="103505"/>
          </a:xfrm>
          <a:custGeom>
            <a:avLst/>
            <a:gdLst/>
            <a:ahLst/>
            <a:cxnLst/>
            <a:rect l="l" t="t" r="r" b="b"/>
            <a:pathLst>
              <a:path w="4444" h="103505">
                <a:moveTo>
                  <a:pt x="4165" y="0"/>
                </a:moveTo>
                <a:lnTo>
                  <a:pt x="2806" y="19227"/>
                </a:lnTo>
                <a:lnTo>
                  <a:pt x="1473" y="53047"/>
                </a:lnTo>
                <a:lnTo>
                  <a:pt x="127" y="87947"/>
                </a:lnTo>
                <a:lnTo>
                  <a:pt x="0" y="103047"/>
                </a:lnTo>
              </a:path>
            </a:pathLst>
          </a:custGeom>
          <a:ln w="8509">
            <a:solidFill>
              <a:srgbClr val="010202"/>
            </a:solidFill>
            <a:prstDash val="dash"/>
          </a:ln>
        </p:spPr>
        <p:txBody>
          <a:bodyPr wrap="square" lIns="0" tIns="0" rIns="0" bIns="0" rtlCol="0"/>
          <a:lstStyle/>
          <a:p>
            <a:endParaRPr/>
          </a:p>
        </p:txBody>
      </p:sp>
      <p:sp>
        <p:nvSpPr>
          <p:cNvPr id="25" name="object 25"/>
          <p:cNvSpPr/>
          <p:nvPr/>
        </p:nvSpPr>
        <p:spPr>
          <a:xfrm>
            <a:off x="1805626" y="2617265"/>
            <a:ext cx="227329" cy="1128395"/>
          </a:xfrm>
          <a:custGeom>
            <a:avLst/>
            <a:gdLst/>
            <a:ahLst/>
            <a:cxnLst/>
            <a:rect l="l" t="t" r="r" b="b"/>
            <a:pathLst>
              <a:path w="227330" h="1128395">
                <a:moveTo>
                  <a:pt x="304" y="0"/>
                </a:moveTo>
                <a:lnTo>
                  <a:pt x="266" y="4013"/>
                </a:lnTo>
                <a:lnTo>
                  <a:pt x="0" y="37858"/>
                </a:lnTo>
                <a:lnTo>
                  <a:pt x="774" y="71716"/>
                </a:lnTo>
                <a:lnTo>
                  <a:pt x="495" y="105549"/>
                </a:lnTo>
                <a:lnTo>
                  <a:pt x="2324" y="139420"/>
                </a:lnTo>
                <a:lnTo>
                  <a:pt x="3111" y="173266"/>
                </a:lnTo>
                <a:lnTo>
                  <a:pt x="4953" y="207124"/>
                </a:lnTo>
                <a:lnTo>
                  <a:pt x="7848" y="240995"/>
                </a:lnTo>
                <a:lnTo>
                  <a:pt x="9677" y="274853"/>
                </a:lnTo>
                <a:lnTo>
                  <a:pt x="16535" y="342607"/>
                </a:lnTo>
                <a:lnTo>
                  <a:pt x="24434" y="410362"/>
                </a:lnTo>
                <a:lnTo>
                  <a:pt x="34455" y="478142"/>
                </a:lnTo>
                <a:lnTo>
                  <a:pt x="45542" y="544868"/>
                </a:lnTo>
                <a:lnTo>
                  <a:pt x="41135" y="572312"/>
                </a:lnTo>
                <a:lnTo>
                  <a:pt x="45288" y="613689"/>
                </a:lnTo>
                <a:lnTo>
                  <a:pt x="63842" y="688416"/>
                </a:lnTo>
                <a:lnTo>
                  <a:pt x="82308" y="751408"/>
                </a:lnTo>
                <a:lnTo>
                  <a:pt x="101320" y="810348"/>
                </a:lnTo>
                <a:lnTo>
                  <a:pt x="116065" y="842644"/>
                </a:lnTo>
                <a:lnTo>
                  <a:pt x="125310" y="875512"/>
                </a:lnTo>
                <a:lnTo>
                  <a:pt x="135623" y="907326"/>
                </a:lnTo>
                <a:lnTo>
                  <a:pt x="146977" y="940206"/>
                </a:lnTo>
                <a:lnTo>
                  <a:pt x="157289" y="972019"/>
                </a:lnTo>
                <a:lnTo>
                  <a:pt x="176898" y="1009637"/>
                </a:lnTo>
                <a:lnTo>
                  <a:pt x="181305" y="1020292"/>
                </a:lnTo>
                <a:lnTo>
                  <a:pt x="200723" y="1066495"/>
                </a:lnTo>
                <a:lnTo>
                  <a:pt x="209804" y="1087716"/>
                </a:lnTo>
                <a:lnTo>
                  <a:pt x="223418" y="1119162"/>
                </a:lnTo>
                <a:lnTo>
                  <a:pt x="227291" y="1128001"/>
                </a:lnTo>
              </a:path>
            </a:pathLst>
          </a:custGeom>
          <a:ln w="8509">
            <a:solidFill>
              <a:srgbClr val="010202"/>
            </a:solidFill>
            <a:prstDash val="lgDashDot"/>
          </a:ln>
        </p:spPr>
        <p:txBody>
          <a:bodyPr wrap="square" lIns="0" tIns="0" rIns="0" bIns="0" rtlCol="0"/>
          <a:lstStyle/>
          <a:p>
            <a:endParaRPr/>
          </a:p>
        </p:txBody>
      </p:sp>
      <p:sp>
        <p:nvSpPr>
          <p:cNvPr id="26" name="object 26"/>
          <p:cNvSpPr/>
          <p:nvPr/>
        </p:nvSpPr>
        <p:spPr>
          <a:xfrm>
            <a:off x="2034576" y="3754499"/>
            <a:ext cx="87452" cy="182930"/>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1821442" y="1935426"/>
            <a:ext cx="55880" cy="314960"/>
          </a:xfrm>
          <a:custGeom>
            <a:avLst/>
            <a:gdLst/>
            <a:ahLst/>
            <a:cxnLst/>
            <a:rect l="l" t="t" r="r" b="b"/>
            <a:pathLst>
              <a:path w="55880" h="314960">
                <a:moveTo>
                  <a:pt x="0" y="314350"/>
                </a:moveTo>
                <a:lnTo>
                  <a:pt x="55638" y="0"/>
                </a:lnTo>
              </a:path>
            </a:pathLst>
          </a:custGeom>
          <a:ln w="8509">
            <a:solidFill>
              <a:srgbClr val="010202"/>
            </a:solidFill>
            <a:prstDash val="lgDash"/>
          </a:ln>
        </p:spPr>
        <p:txBody>
          <a:bodyPr wrap="square" lIns="0" tIns="0" rIns="0" bIns="0" rtlCol="0"/>
          <a:lstStyle/>
          <a:p>
            <a:endParaRPr/>
          </a:p>
        </p:txBody>
      </p:sp>
      <p:sp>
        <p:nvSpPr>
          <p:cNvPr id="28" name="object 28"/>
          <p:cNvSpPr/>
          <p:nvPr/>
        </p:nvSpPr>
        <p:spPr>
          <a:xfrm>
            <a:off x="3033047" y="7092628"/>
            <a:ext cx="19050" cy="189230"/>
          </a:xfrm>
          <a:custGeom>
            <a:avLst/>
            <a:gdLst/>
            <a:ahLst/>
            <a:cxnLst/>
            <a:rect l="l" t="t" r="r" b="b"/>
            <a:pathLst>
              <a:path w="19050" h="189229">
                <a:moveTo>
                  <a:pt x="11671" y="188785"/>
                </a:moveTo>
                <a:lnTo>
                  <a:pt x="18491" y="175742"/>
                </a:lnTo>
                <a:lnTo>
                  <a:pt x="15633" y="138696"/>
                </a:lnTo>
                <a:lnTo>
                  <a:pt x="11709" y="101650"/>
                </a:lnTo>
                <a:lnTo>
                  <a:pt x="7759" y="65646"/>
                </a:lnTo>
                <a:lnTo>
                  <a:pt x="3848" y="28600"/>
                </a:lnTo>
                <a:lnTo>
                  <a:pt x="0" y="0"/>
                </a:lnTo>
              </a:path>
            </a:pathLst>
          </a:custGeom>
          <a:ln w="8509">
            <a:solidFill>
              <a:srgbClr val="010202"/>
            </a:solidFill>
          </a:ln>
        </p:spPr>
        <p:txBody>
          <a:bodyPr wrap="square" lIns="0" tIns="0" rIns="0" bIns="0" rtlCol="0"/>
          <a:lstStyle/>
          <a:p>
            <a:endParaRPr/>
          </a:p>
        </p:txBody>
      </p:sp>
      <p:sp>
        <p:nvSpPr>
          <p:cNvPr id="29" name="object 29"/>
          <p:cNvSpPr/>
          <p:nvPr/>
        </p:nvSpPr>
        <p:spPr>
          <a:xfrm>
            <a:off x="3010334" y="6947540"/>
            <a:ext cx="18415" cy="113030"/>
          </a:xfrm>
          <a:custGeom>
            <a:avLst/>
            <a:gdLst/>
            <a:ahLst/>
            <a:cxnLst/>
            <a:rect l="l" t="t" r="r" b="b"/>
            <a:pathLst>
              <a:path w="18414" h="113029">
                <a:moveTo>
                  <a:pt x="18262" y="112763"/>
                </a:moveTo>
                <a:lnTo>
                  <a:pt x="16573" y="100634"/>
                </a:lnTo>
                <a:lnTo>
                  <a:pt x="10540" y="63563"/>
                </a:lnTo>
                <a:lnTo>
                  <a:pt x="4483" y="27546"/>
                </a:lnTo>
                <a:lnTo>
                  <a:pt x="0" y="0"/>
                </a:lnTo>
              </a:path>
            </a:pathLst>
          </a:custGeom>
          <a:ln w="8509">
            <a:solidFill>
              <a:srgbClr val="010202"/>
            </a:solidFill>
            <a:prstDash val="dash"/>
          </a:ln>
        </p:spPr>
        <p:txBody>
          <a:bodyPr wrap="square" lIns="0" tIns="0" rIns="0" bIns="0" rtlCol="0"/>
          <a:lstStyle/>
          <a:p>
            <a:endParaRPr/>
          </a:p>
        </p:txBody>
      </p:sp>
      <p:sp>
        <p:nvSpPr>
          <p:cNvPr id="30" name="object 30"/>
          <p:cNvSpPr/>
          <p:nvPr/>
        </p:nvSpPr>
        <p:spPr>
          <a:xfrm>
            <a:off x="2832002" y="6320772"/>
            <a:ext cx="175895" cy="610870"/>
          </a:xfrm>
          <a:custGeom>
            <a:avLst/>
            <a:gdLst/>
            <a:ahLst/>
            <a:cxnLst/>
            <a:rect l="l" t="t" r="r" b="b"/>
            <a:pathLst>
              <a:path w="175894" h="610870">
                <a:moveTo>
                  <a:pt x="175488" y="610704"/>
                </a:moveTo>
                <a:lnTo>
                  <a:pt x="169672" y="581228"/>
                </a:lnTo>
                <a:lnTo>
                  <a:pt x="162560" y="545210"/>
                </a:lnTo>
                <a:lnTo>
                  <a:pt x="154406" y="509181"/>
                </a:lnTo>
                <a:lnTo>
                  <a:pt x="146240" y="472097"/>
                </a:lnTo>
                <a:lnTo>
                  <a:pt x="138087" y="436067"/>
                </a:lnTo>
                <a:lnTo>
                  <a:pt x="128854" y="401091"/>
                </a:lnTo>
                <a:lnTo>
                  <a:pt x="119621" y="365048"/>
                </a:lnTo>
                <a:lnTo>
                  <a:pt x="110413" y="329018"/>
                </a:lnTo>
                <a:lnTo>
                  <a:pt x="100126" y="294030"/>
                </a:lnTo>
                <a:lnTo>
                  <a:pt x="89839" y="257987"/>
                </a:lnTo>
                <a:lnTo>
                  <a:pt x="78498" y="222986"/>
                </a:lnTo>
                <a:lnTo>
                  <a:pt x="68211" y="186943"/>
                </a:lnTo>
                <a:lnTo>
                  <a:pt x="55816" y="151930"/>
                </a:lnTo>
                <a:lnTo>
                  <a:pt x="44462" y="116941"/>
                </a:lnTo>
                <a:lnTo>
                  <a:pt x="32054" y="82994"/>
                </a:lnTo>
                <a:lnTo>
                  <a:pt x="18605" y="47980"/>
                </a:lnTo>
                <a:lnTo>
                  <a:pt x="5143" y="12966"/>
                </a:lnTo>
                <a:lnTo>
                  <a:pt x="0" y="0"/>
                </a:lnTo>
              </a:path>
            </a:pathLst>
          </a:custGeom>
          <a:ln w="8509">
            <a:solidFill>
              <a:srgbClr val="010202"/>
            </a:solidFill>
            <a:prstDash val="lgDashDot"/>
          </a:ln>
        </p:spPr>
        <p:txBody>
          <a:bodyPr wrap="square" lIns="0" tIns="0" rIns="0" bIns="0" rtlCol="0"/>
          <a:lstStyle/>
          <a:p>
            <a:endParaRPr/>
          </a:p>
        </p:txBody>
      </p:sp>
      <p:sp>
        <p:nvSpPr>
          <p:cNvPr id="31" name="object 31"/>
          <p:cNvSpPr/>
          <p:nvPr/>
        </p:nvSpPr>
        <p:spPr>
          <a:xfrm>
            <a:off x="2745734" y="6125701"/>
            <a:ext cx="84505" cy="184162"/>
          </a:xfrm>
          <a:prstGeom prst="rect">
            <a:avLst/>
          </a:prstGeom>
          <a:blipFill>
            <a:blip r:embed="rId3" cstate="print"/>
            <a:stretch>
              <a:fillRect/>
            </a:stretch>
          </a:blipFill>
        </p:spPr>
        <p:txBody>
          <a:bodyPr wrap="square" lIns="0" tIns="0" rIns="0" bIns="0" rtlCol="0"/>
          <a:lstStyle/>
          <a:p>
            <a:endParaRPr/>
          </a:p>
        </p:txBody>
      </p:sp>
      <p:sp>
        <p:nvSpPr>
          <p:cNvPr id="32" name="object 32"/>
          <p:cNvSpPr/>
          <p:nvPr/>
        </p:nvSpPr>
        <p:spPr>
          <a:xfrm>
            <a:off x="1614311" y="3834527"/>
            <a:ext cx="132825" cy="286052"/>
          </a:xfrm>
          <a:prstGeom prst="rect">
            <a:avLst/>
          </a:prstGeom>
          <a:blipFill>
            <a:blip r:embed="rId4" cstate="print"/>
            <a:stretch>
              <a:fillRect/>
            </a:stretch>
          </a:blipFill>
        </p:spPr>
        <p:txBody>
          <a:bodyPr wrap="square" lIns="0" tIns="0" rIns="0" bIns="0" rtlCol="0"/>
          <a:lstStyle/>
          <a:p>
            <a:endParaRPr/>
          </a:p>
        </p:txBody>
      </p:sp>
      <p:sp>
        <p:nvSpPr>
          <p:cNvPr id="33" name="object 33"/>
          <p:cNvSpPr/>
          <p:nvPr/>
        </p:nvSpPr>
        <p:spPr>
          <a:xfrm>
            <a:off x="1396579" y="2148906"/>
            <a:ext cx="212090" cy="1662430"/>
          </a:xfrm>
          <a:custGeom>
            <a:avLst/>
            <a:gdLst/>
            <a:ahLst/>
            <a:cxnLst/>
            <a:rect l="l" t="t" r="r" b="b"/>
            <a:pathLst>
              <a:path w="212090" h="1662429">
                <a:moveTo>
                  <a:pt x="212039" y="1662353"/>
                </a:moveTo>
                <a:lnTo>
                  <a:pt x="199961" y="1630934"/>
                </a:lnTo>
                <a:lnTo>
                  <a:pt x="187553" y="1596986"/>
                </a:lnTo>
                <a:lnTo>
                  <a:pt x="176212" y="1561985"/>
                </a:lnTo>
                <a:lnTo>
                  <a:pt x="164858" y="1526997"/>
                </a:lnTo>
                <a:lnTo>
                  <a:pt x="153517" y="1491996"/>
                </a:lnTo>
                <a:lnTo>
                  <a:pt x="142176" y="1456994"/>
                </a:lnTo>
                <a:lnTo>
                  <a:pt x="131889" y="1422019"/>
                </a:lnTo>
                <a:lnTo>
                  <a:pt x="121602" y="1387030"/>
                </a:lnTo>
                <a:lnTo>
                  <a:pt x="112369" y="1352042"/>
                </a:lnTo>
                <a:lnTo>
                  <a:pt x="103136" y="1316012"/>
                </a:lnTo>
                <a:lnTo>
                  <a:pt x="93903" y="1281036"/>
                </a:lnTo>
                <a:lnTo>
                  <a:pt x="84696" y="1244993"/>
                </a:lnTo>
                <a:lnTo>
                  <a:pt x="77584" y="1208976"/>
                </a:lnTo>
                <a:lnTo>
                  <a:pt x="69405" y="1174000"/>
                </a:lnTo>
                <a:lnTo>
                  <a:pt x="62306" y="1137983"/>
                </a:lnTo>
                <a:lnTo>
                  <a:pt x="55206" y="1101966"/>
                </a:lnTo>
                <a:lnTo>
                  <a:pt x="49148" y="1065961"/>
                </a:lnTo>
                <a:lnTo>
                  <a:pt x="43103" y="1029944"/>
                </a:lnTo>
                <a:lnTo>
                  <a:pt x="37058" y="992873"/>
                </a:lnTo>
                <a:lnTo>
                  <a:pt x="32067" y="956868"/>
                </a:lnTo>
                <a:lnTo>
                  <a:pt x="27076" y="920877"/>
                </a:lnTo>
                <a:lnTo>
                  <a:pt x="22097" y="883818"/>
                </a:lnTo>
                <a:lnTo>
                  <a:pt x="18148" y="847826"/>
                </a:lnTo>
                <a:lnTo>
                  <a:pt x="14223" y="811822"/>
                </a:lnTo>
                <a:lnTo>
                  <a:pt x="11353" y="774776"/>
                </a:lnTo>
                <a:lnTo>
                  <a:pt x="8483" y="738797"/>
                </a:lnTo>
                <a:lnTo>
                  <a:pt x="6667" y="701763"/>
                </a:lnTo>
                <a:lnTo>
                  <a:pt x="3797" y="664730"/>
                </a:lnTo>
                <a:lnTo>
                  <a:pt x="3035" y="628764"/>
                </a:lnTo>
                <a:lnTo>
                  <a:pt x="1219" y="591718"/>
                </a:lnTo>
                <a:lnTo>
                  <a:pt x="457" y="555752"/>
                </a:lnTo>
                <a:lnTo>
                  <a:pt x="761" y="518731"/>
                </a:lnTo>
                <a:lnTo>
                  <a:pt x="0" y="481711"/>
                </a:lnTo>
                <a:lnTo>
                  <a:pt x="1358" y="445757"/>
                </a:lnTo>
                <a:lnTo>
                  <a:pt x="1663" y="408749"/>
                </a:lnTo>
                <a:lnTo>
                  <a:pt x="3022" y="371729"/>
                </a:lnTo>
                <a:lnTo>
                  <a:pt x="4381" y="335788"/>
                </a:lnTo>
                <a:lnTo>
                  <a:pt x="6794" y="298792"/>
                </a:lnTo>
                <a:lnTo>
                  <a:pt x="9207" y="261785"/>
                </a:lnTo>
                <a:lnTo>
                  <a:pt x="12687" y="225856"/>
                </a:lnTo>
                <a:lnTo>
                  <a:pt x="16154" y="188861"/>
                </a:lnTo>
                <a:lnTo>
                  <a:pt x="19621" y="152933"/>
                </a:lnTo>
                <a:lnTo>
                  <a:pt x="23101" y="115951"/>
                </a:lnTo>
                <a:lnTo>
                  <a:pt x="38849" y="0"/>
                </a:lnTo>
              </a:path>
            </a:pathLst>
          </a:custGeom>
          <a:ln w="8509">
            <a:solidFill>
              <a:srgbClr val="010202"/>
            </a:solidFill>
            <a:prstDash val="lgDashDot"/>
          </a:ln>
        </p:spPr>
        <p:txBody>
          <a:bodyPr wrap="square" lIns="0" tIns="0" rIns="0" bIns="0" rtlCol="0"/>
          <a:lstStyle/>
          <a:p>
            <a:endParaRPr/>
          </a:p>
        </p:txBody>
      </p:sp>
      <p:sp>
        <p:nvSpPr>
          <p:cNvPr id="34" name="object 34"/>
          <p:cNvSpPr/>
          <p:nvPr/>
        </p:nvSpPr>
        <p:spPr>
          <a:xfrm>
            <a:off x="1231266" y="1945121"/>
            <a:ext cx="232410" cy="189865"/>
          </a:xfrm>
          <a:custGeom>
            <a:avLst/>
            <a:gdLst/>
            <a:ahLst/>
            <a:cxnLst/>
            <a:rect l="l" t="t" r="r" b="b"/>
            <a:pathLst>
              <a:path w="232409" h="189864">
                <a:moveTo>
                  <a:pt x="206082" y="189712"/>
                </a:moveTo>
                <a:lnTo>
                  <a:pt x="231863" y="0"/>
                </a:lnTo>
                <a:lnTo>
                  <a:pt x="0" y="2133"/>
                </a:lnTo>
              </a:path>
            </a:pathLst>
          </a:custGeom>
          <a:ln w="8509">
            <a:solidFill>
              <a:srgbClr val="010202"/>
            </a:solidFill>
          </a:ln>
        </p:spPr>
        <p:txBody>
          <a:bodyPr wrap="square" lIns="0" tIns="0" rIns="0" bIns="0" rtlCol="0"/>
          <a:lstStyle/>
          <a:p>
            <a:endParaRPr/>
          </a:p>
        </p:txBody>
      </p:sp>
      <p:sp>
        <p:nvSpPr>
          <p:cNvPr id="35" name="object 35"/>
          <p:cNvSpPr/>
          <p:nvPr/>
        </p:nvSpPr>
        <p:spPr>
          <a:xfrm>
            <a:off x="2663432" y="5958640"/>
            <a:ext cx="85725" cy="171450"/>
          </a:xfrm>
          <a:custGeom>
            <a:avLst/>
            <a:gdLst/>
            <a:ahLst/>
            <a:cxnLst/>
            <a:rect l="l" t="t" r="r" b="b"/>
            <a:pathLst>
              <a:path w="85725" h="171450">
                <a:moveTo>
                  <a:pt x="85496" y="171297"/>
                </a:moveTo>
                <a:lnTo>
                  <a:pt x="5753" y="11531"/>
                </a:lnTo>
                <a:lnTo>
                  <a:pt x="0" y="0"/>
                </a:lnTo>
              </a:path>
            </a:pathLst>
          </a:custGeom>
          <a:ln w="8509">
            <a:solidFill>
              <a:srgbClr val="010202"/>
            </a:solidFill>
          </a:ln>
        </p:spPr>
        <p:txBody>
          <a:bodyPr wrap="square" lIns="0" tIns="0" rIns="0" bIns="0" rtlCol="0"/>
          <a:lstStyle/>
          <a:p>
            <a:endParaRPr/>
          </a:p>
        </p:txBody>
      </p:sp>
      <p:sp>
        <p:nvSpPr>
          <p:cNvPr id="36" name="object 36"/>
          <p:cNvSpPr/>
          <p:nvPr/>
        </p:nvSpPr>
        <p:spPr>
          <a:xfrm>
            <a:off x="2605695" y="5842949"/>
            <a:ext cx="45085" cy="90170"/>
          </a:xfrm>
          <a:custGeom>
            <a:avLst/>
            <a:gdLst/>
            <a:ahLst/>
            <a:cxnLst/>
            <a:rect l="l" t="t" r="r" b="b"/>
            <a:pathLst>
              <a:path w="45085" h="90170">
                <a:moveTo>
                  <a:pt x="44907" y="89979"/>
                </a:moveTo>
                <a:lnTo>
                  <a:pt x="0" y="0"/>
                </a:lnTo>
              </a:path>
            </a:pathLst>
          </a:custGeom>
          <a:ln w="8509">
            <a:solidFill>
              <a:srgbClr val="010202"/>
            </a:solidFill>
            <a:prstDash val="dash"/>
          </a:ln>
        </p:spPr>
        <p:txBody>
          <a:bodyPr wrap="square" lIns="0" tIns="0" rIns="0" bIns="0" rtlCol="0"/>
          <a:lstStyle/>
          <a:p>
            <a:endParaRPr/>
          </a:p>
        </p:txBody>
      </p:sp>
      <p:sp>
        <p:nvSpPr>
          <p:cNvPr id="37" name="object 37"/>
          <p:cNvSpPr/>
          <p:nvPr/>
        </p:nvSpPr>
        <p:spPr>
          <a:xfrm>
            <a:off x="1835856" y="4300497"/>
            <a:ext cx="763905" cy="1529715"/>
          </a:xfrm>
          <a:custGeom>
            <a:avLst/>
            <a:gdLst/>
            <a:ahLst/>
            <a:cxnLst/>
            <a:rect l="l" t="t" r="r" b="b"/>
            <a:pathLst>
              <a:path w="763905" h="1529714">
                <a:moveTo>
                  <a:pt x="763422" y="1529600"/>
                </a:moveTo>
                <a:lnTo>
                  <a:pt x="0" y="0"/>
                </a:lnTo>
              </a:path>
            </a:pathLst>
          </a:custGeom>
          <a:ln w="8509">
            <a:solidFill>
              <a:srgbClr val="010202"/>
            </a:solidFill>
            <a:prstDash val="lgDashDot"/>
          </a:ln>
        </p:spPr>
        <p:txBody>
          <a:bodyPr wrap="square" lIns="0" tIns="0" rIns="0" bIns="0" rtlCol="0"/>
          <a:lstStyle/>
          <a:p>
            <a:endParaRPr/>
          </a:p>
        </p:txBody>
      </p:sp>
      <p:sp>
        <p:nvSpPr>
          <p:cNvPr id="38" name="object 38"/>
          <p:cNvSpPr/>
          <p:nvPr/>
        </p:nvSpPr>
        <p:spPr>
          <a:xfrm>
            <a:off x="1743941" y="4116339"/>
            <a:ext cx="85725" cy="171450"/>
          </a:xfrm>
          <a:custGeom>
            <a:avLst/>
            <a:gdLst/>
            <a:ahLst/>
            <a:cxnLst/>
            <a:rect l="l" t="t" r="r" b="b"/>
            <a:pathLst>
              <a:path w="85725" h="171450">
                <a:moveTo>
                  <a:pt x="85496" y="171297"/>
                </a:moveTo>
                <a:lnTo>
                  <a:pt x="0" y="0"/>
                </a:lnTo>
              </a:path>
            </a:pathLst>
          </a:custGeom>
          <a:ln w="8509">
            <a:solidFill>
              <a:srgbClr val="010202"/>
            </a:solidFill>
          </a:ln>
        </p:spPr>
        <p:txBody>
          <a:bodyPr wrap="square" lIns="0" tIns="0" rIns="0" bIns="0" rtlCol="0"/>
          <a:lstStyle/>
          <a:p>
            <a:endParaRPr/>
          </a:p>
        </p:txBody>
      </p:sp>
      <p:sp>
        <p:nvSpPr>
          <p:cNvPr id="39" name="object 39"/>
          <p:cNvSpPr/>
          <p:nvPr/>
        </p:nvSpPr>
        <p:spPr>
          <a:xfrm>
            <a:off x="2952256" y="5618048"/>
            <a:ext cx="85090" cy="172085"/>
          </a:xfrm>
          <a:custGeom>
            <a:avLst/>
            <a:gdLst/>
            <a:ahLst/>
            <a:cxnLst/>
            <a:rect l="l" t="t" r="r" b="b"/>
            <a:pathLst>
              <a:path w="85089" h="172085">
                <a:moveTo>
                  <a:pt x="84975" y="171564"/>
                </a:moveTo>
                <a:lnTo>
                  <a:pt x="0" y="0"/>
                </a:lnTo>
              </a:path>
            </a:pathLst>
          </a:custGeom>
          <a:ln w="8509">
            <a:solidFill>
              <a:srgbClr val="010202"/>
            </a:solidFill>
          </a:ln>
        </p:spPr>
        <p:txBody>
          <a:bodyPr wrap="square" lIns="0" tIns="0" rIns="0" bIns="0" rtlCol="0"/>
          <a:lstStyle/>
          <a:p>
            <a:endParaRPr/>
          </a:p>
        </p:txBody>
      </p:sp>
      <p:sp>
        <p:nvSpPr>
          <p:cNvPr id="40" name="object 40"/>
          <p:cNvSpPr/>
          <p:nvPr/>
        </p:nvSpPr>
        <p:spPr>
          <a:xfrm>
            <a:off x="2900368" y="5513273"/>
            <a:ext cx="40640" cy="81915"/>
          </a:xfrm>
          <a:custGeom>
            <a:avLst/>
            <a:gdLst/>
            <a:ahLst/>
            <a:cxnLst/>
            <a:rect l="l" t="t" r="r" b="b"/>
            <a:pathLst>
              <a:path w="40639" h="81914">
                <a:moveTo>
                  <a:pt x="40360" y="81495"/>
                </a:moveTo>
                <a:lnTo>
                  <a:pt x="0" y="0"/>
                </a:lnTo>
              </a:path>
            </a:pathLst>
          </a:custGeom>
          <a:ln w="8509">
            <a:solidFill>
              <a:srgbClr val="010202"/>
            </a:solidFill>
            <a:prstDash val="dash"/>
          </a:ln>
        </p:spPr>
        <p:txBody>
          <a:bodyPr wrap="square" lIns="0" tIns="0" rIns="0" bIns="0" rtlCol="0"/>
          <a:lstStyle/>
          <a:p>
            <a:endParaRPr/>
          </a:p>
        </p:txBody>
      </p:sp>
      <p:sp>
        <p:nvSpPr>
          <p:cNvPr id="41" name="object 41"/>
          <p:cNvSpPr/>
          <p:nvPr/>
        </p:nvSpPr>
        <p:spPr>
          <a:xfrm>
            <a:off x="2208513" y="4116376"/>
            <a:ext cx="686435" cy="1385570"/>
          </a:xfrm>
          <a:custGeom>
            <a:avLst/>
            <a:gdLst/>
            <a:ahLst/>
            <a:cxnLst/>
            <a:rect l="l" t="t" r="r" b="b"/>
            <a:pathLst>
              <a:path w="686435" h="1385570">
                <a:moveTo>
                  <a:pt x="686092" y="1385265"/>
                </a:moveTo>
                <a:lnTo>
                  <a:pt x="0" y="0"/>
                </a:lnTo>
              </a:path>
            </a:pathLst>
          </a:custGeom>
          <a:ln w="8509">
            <a:solidFill>
              <a:srgbClr val="010202"/>
            </a:solidFill>
            <a:prstDash val="lgDashDot"/>
          </a:ln>
        </p:spPr>
        <p:txBody>
          <a:bodyPr wrap="square" lIns="0" tIns="0" rIns="0" bIns="0" rtlCol="0"/>
          <a:lstStyle/>
          <a:p>
            <a:endParaRPr/>
          </a:p>
        </p:txBody>
      </p:sp>
      <p:sp>
        <p:nvSpPr>
          <p:cNvPr id="42" name="object 42"/>
          <p:cNvSpPr/>
          <p:nvPr/>
        </p:nvSpPr>
        <p:spPr>
          <a:xfrm>
            <a:off x="2117773" y="3933167"/>
            <a:ext cx="85090" cy="172085"/>
          </a:xfrm>
          <a:custGeom>
            <a:avLst/>
            <a:gdLst/>
            <a:ahLst/>
            <a:cxnLst/>
            <a:rect l="l" t="t" r="r" b="b"/>
            <a:pathLst>
              <a:path w="85089" h="172085">
                <a:moveTo>
                  <a:pt x="84975" y="171564"/>
                </a:moveTo>
                <a:lnTo>
                  <a:pt x="0" y="0"/>
                </a:lnTo>
              </a:path>
            </a:pathLst>
          </a:custGeom>
          <a:ln w="8509">
            <a:solidFill>
              <a:srgbClr val="010202"/>
            </a:solidFill>
          </a:ln>
        </p:spPr>
        <p:txBody>
          <a:bodyPr wrap="square" lIns="0" tIns="0" rIns="0" bIns="0" rtlCol="0"/>
          <a:lstStyle/>
          <a:p>
            <a:endParaRPr/>
          </a:p>
        </p:txBody>
      </p:sp>
      <p:sp>
        <p:nvSpPr>
          <p:cNvPr id="43" name="object 43"/>
          <p:cNvSpPr/>
          <p:nvPr/>
        </p:nvSpPr>
        <p:spPr>
          <a:xfrm>
            <a:off x="3292511" y="6381889"/>
            <a:ext cx="34290" cy="112395"/>
          </a:xfrm>
          <a:custGeom>
            <a:avLst/>
            <a:gdLst/>
            <a:ahLst/>
            <a:cxnLst/>
            <a:rect l="l" t="t" r="r" b="b"/>
            <a:pathLst>
              <a:path w="34289" h="112395">
                <a:moveTo>
                  <a:pt x="33972" y="112395"/>
                </a:moveTo>
                <a:lnTo>
                  <a:pt x="17513" y="56197"/>
                </a:lnTo>
                <a:lnTo>
                  <a:pt x="0" y="0"/>
                </a:lnTo>
              </a:path>
            </a:pathLst>
          </a:custGeom>
          <a:ln w="8509">
            <a:solidFill>
              <a:srgbClr val="010202"/>
            </a:solidFill>
            <a:prstDash val="lgDash"/>
          </a:ln>
        </p:spPr>
        <p:txBody>
          <a:bodyPr wrap="square" lIns="0" tIns="0" rIns="0" bIns="0" rtlCol="0"/>
          <a:lstStyle/>
          <a:p>
            <a:endParaRPr/>
          </a:p>
        </p:txBody>
      </p:sp>
      <p:sp>
        <p:nvSpPr>
          <p:cNvPr id="44" name="object 44"/>
          <p:cNvSpPr txBox="1"/>
          <p:nvPr/>
        </p:nvSpPr>
        <p:spPr>
          <a:xfrm>
            <a:off x="1703183" y="2473238"/>
            <a:ext cx="212090" cy="127635"/>
          </a:xfrm>
          <a:prstGeom prst="rect">
            <a:avLst/>
          </a:prstGeom>
        </p:spPr>
        <p:txBody>
          <a:bodyPr vert="horz" wrap="square" lIns="0" tIns="15240" rIns="0" bIns="0" rtlCol="0">
            <a:spAutoFit/>
          </a:bodyPr>
          <a:lstStyle/>
          <a:p>
            <a:pPr marL="12700">
              <a:lnSpc>
                <a:spcPct val="100000"/>
              </a:lnSpc>
              <a:spcBef>
                <a:spcPts val="120"/>
              </a:spcBef>
              <a:tabLst>
                <a:tab pos="198755" algn="l"/>
              </a:tabLst>
            </a:pPr>
            <a:r>
              <a:rPr sz="650" u="heavy" spc="-40" dirty="0">
                <a:solidFill>
                  <a:srgbClr val="231F20"/>
                </a:solidFill>
                <a:uFill>
                  <a:solidFill>
                    <a:srgbClr val="666766"/>
                  </a:solidFill>
                </a:uFill>
                <a:latin typeface="Arial"/>
                <a:cs typeface="Arial"/>
              </a:rPr>
              <a:t> 	</a:t>
            </a:r>
            <a:endParaRPr sz="650">
              <a:latin typeface="Arial"/>
              <a:cs typeface="Arial"/>
            </a:endParaRPr>
          </a:p>
        </p:txBody>
      </p:sp>
      <p:sp>
        <p:nvSpPr>
          <p:cNvPr id="45" name="object 45"/>
          <p:cNvSpPr/>
          <p:nvPr/>
        </p:nvSpPr>
        <p:spPr>
          <a:xfrm>
            <a:off x="2130380" y="4195050"/>
            <a:ext cx="1005840" cy="1650364"/>
          </a:xfrm>
          <a:custGeom>
            <a:avLst/>
            <a:gdLst/>
            <a:ahLst/>
            <a:cxnLst/>
            <a:rect l="l" t="t" r="r" b="b"/>
            <a:pathLst>
              <a:path w="1005839" h="1650364">
                <a:moveTo>
                  <a:pt x="1005484" y="0"/>
                </a:moveTo>
                <a:lnTo>
                  <a:pt x="0" y="0"/>
                </a:lnTo>
                <a:lnTo>
                  <a:pt x="789914" y="1601089"/>
                </a:lnTo>
                <a:lnTo>
                  <a:pt x="930414" y="1650072"/>
                </a:lnTo>
                <a:lnTo>
                  <a:pt x="947331" y="1601089"/>
                </a:lnTo>
                <a:lnTo>
                  <a:pt x="953008" y="1414907"/>
                </a:lnTo>
                <a:lnTo>
                  <a:pt x="991317" y="1414907"/>
                </a:lnTo>
                <a:lnTo>
                  <a:pt x="1005484" y="0"/>
                </a:lnTo>
                <a:close/>
              </a:path>
              <a:path w="1005839" h="1650364">
                <a:moveTo>
                  <a:pt x="991317" y="1414907"/>
                </a:moveTo>
                <a:lnTo>
                  <a:pt x="953008" y="1414907"/>
                </a:lnTo>
                <a:lnTo>
                  <a:pt x="991158" y="1430769"/>
                </a:lnTo>
                <a:lnTo>
                  <a:pt x="991317" y="1414907"/>
                </a:lnTo>
                <a:close/>
              </a:path>
            </a:pathLst>
          </a:custGeom>
          <a:solidFill>
            <a:srgbClr val="FFFFFF"/>
          </a:solidFill>
        </p:spPr>
        <p:txBody>
          <a:bodyPr wrap="square" lIns="0" tIns="0" rIns="0" bIns="0" rtlCol="0"/>
          <a:lstStyle/>
          <a:p>
            <a:endParaRPr/>
          </a:p>
        </p:txBody>
      </p:sp>
      <p:sp>
        <p:nvSpPr>
          <p:cNvPr id="46" name="object 46"/>
          <p:cNvSpPr/>
          <p:nvPr/>
        </p:nvSpPr>
        <p:spPr>
          <a:xfrm>
            <a:off x="825117" y="1280255"/>
            <a:ext cx="6188075" cy="237490"/>
          </a:xfrm>
          <a:custGeom>
            <a:avLst/>
            <a:gdLst/>
            <a:ahLst/>
            <a:cxnLst/>
            <a:rect l="l" t="t" r="r" b="b"/>
            <a:pathLst>
              <a:path w="6188075" h="237490">
                <a:moveTo>
                  <a:pt x="0" y="0"/>
                </a:moveTo>
                <a:lnTo>
                  <a:pt x="5168" y="221589"/>
                </a:lnTo>
                <a:lnTo>
                  <a:pt x="6135547" y="237299"/>
                </a:lnTo>
                <a:lnTo>
                  <a:pt x="6187579" y="50584"/>
                </a:lnTo>
                <a:lnTo>
                  <a:pt x="0" y="0"/>
                </a:lnTo>
                <a:close/>
              </a:path>
            </a:pathLst>
          </a:custGeom>
          <a:solidFill>
            <a:srgbClr val="FFFFFF"/>
          </a:solidFill>
        </p:spPr>
        <p:txBody>
          <a:bodyPr wrap="square" lIns="0" tIns="0" rIns="0" bIns="0" rtlCol="0"/>
          <a:lstStyle/>
          <a:p>
            <a:endParaRPr/>
          </a:p>
        </p:txBody>
      </p:sp>
      <p:sp>
        <p:nvSpPr>
          <p:cNvPr id="47" name="object 47"/>
          <p:cNvSpPr/>
          <p:nvPr/>
        </p:nvSpPr>
        <p:spPr>
          <a:xfrm>
            <a:off x="3487407" y="5480405"/>
            <a:ext cx="401320" cy="240665"/>
          </a:xfrm>
          <a:custGeom>
            <a:avLst/>
            <a:gdLst/>
            <a:ahLst/>
            <a:cxnLst/>
            <a:rect l="l" t="t" r="r" b="b"/>
            <a:pathLst>
              <a:path w="401320" h="240664">
                <a:moveTo>
                  <a:pt x="0" y="240601"/>
                </a:moveTo>
                <a:lnTo>
                  <a:pt x="400799" y="240601"/>
                </a:lnTo>
                <a:lnTo>
                  <a:pt x="400799" y="0"/>
                </a:lnTo>
                <a:lnTo>
                  <a:pt x="0" y="0"/>
                </a:lnTo>
                <a:lnTo>
                  <a:pt x="0" y="240601"/>
                </a:lnTo>
                <a:close/>
              </a:path>
            </a:pathLst>
          </a:custGeom>
          <a:solidFill>
            <a:srgbClr val="FFFFFF"/>
          </a:solidFill>
        </p:spPr>
        <p:txBody>
          <a:bodyPr wrap="square" lIns="0" tIns="0" rIns="0" bIns="0" rtlCol="0"/>
          <a:lstStyle/>
          <a:p>
            <a:endParaRPr/>
          </a:p>
        </p:txBody>
      </p:sp>
      <p:sp>
        <p:nvSpPr>
          <p:cNvPr id="48" name="object 48"/>
          <p:cNvSpPr/>
          <p:nvPr/>
        </p:nvSpPr>
        <p:spPr>
          <a:xfrm>
            <a:off x="3854157" y="5492927"/>
            <a:ext cx="995044" cy="93980"/>
          </a:xfrm>
          <a:custGeom>
            <a:avLst/>
            <a:gdLst/>
            <a:ahLst/>
            <a:cxnLst/>
            <a:rect l="l" t="t" r="r" b="b"/>
            <a:pathLst>
              <a:path w="995045" h="93979">
                <a:moveTo>
                  <a:pt x="0" y="93840"/>
                </a:moveTo>
                <a:lnTo>
                  <a:pt x="994498" y="93840"/>
                </a:lnTo>
                <a:lnTo>
                  <a:pt x="994498" y="0"/>
                </a:lnTo>
                <a:lnTo>
                  <a:pt x="0" y="0"/>
                </a:lnTo>
                <a:lnTo>
                  <a:pt x="0" y="93840"/>
                </a:lnTo>
                <a:close/>
              </a:path>
            </a:pathLst>
          </a:custGeom>
          <a:solidFill>
            <a:srgbClr val="FFFFFF"/>
          </a:solidFill>
        </p:spPr>
        <p:txBody>
          <a:bodyPr wrap="square" lIns="0" tIns="0" rIns="0" bIns="0" rtlCol="0"/>
          <a:lstStyle/>
          <a:p>
            <a:endParaRPr/>
          </a:p>
        </p:txBody>
      </p:sp>
      <p:sp>
        <p:nvSpPr>
          <p:cNvPr id="49" name="object 49"/>
          <p:cNvSpPr/>
          <p:nvPr/>
        </p:nvSpPr>
        <p:spPr>
          <a:xfrm>
            <a:off x="2018846" y="1941431"/>
            <a:ext cx="1148080" cy="1463675"/>
          </a:xfrm>
          <a:custGeom>
            <a:avLst/>
            <a:gdLst/>
            <a:ahLst/>
            <a:cxnLst/>
            <a:rect l="l" t="t" r="r" b="b"/>
            <a:pathLst>
              <a:path w="1148080" h="1463675">
                <a:moveTo>
                  <a:pt x="894359" y="1375778"/>
                </a:moveTo>
                <a:lnTo>
                  <a:pt x="320001" y="1375778"/>
                </a:lnTo>
                <a:lnTo>
                  <a:pt x="758329" y="1376299"/>
                </a:lnTo>
                <a:lnTo>
                  <a:pt x="758215" y="1462265"/>
                </a:lnTo>
                <a:lnTo>
                  <a:pt x="891527" y="1463675"/>
                </a:lnTo>
                <a:lnTo>
                  <a:pt x="894359" y="1375778"/>
                </a:lnTo>
                <a:close/>
              </a:path>
              <a:path w="1148080" h="1463675">
                <a:moveTo>
                  <a:pt x="11480" y="34429"/>
                </a:moveTo>
                <a:lnTo>
                  <a:pt x="0" y="1374521"/>
                </a:lnTo>
                <a:lnTo>
                  <a:pt x="264845" y="1377175"/>
                </a:lnTo>
                <a:lnTo>
                  <a:pt x="266611" y="1414259"/>
                </a:lnTo>
                <a:lnTo>
                  <a:pt x="319582" y="1413370"/>
                </a:lnTo>
                <a:lnTo>
                  <a:pt x="320001" y="1375778"/>
                </a:lnTo>
                <a:lnTo>
                  <a:pt x="1137067" y="1375778"/>
                </a:lnTo>
                <a:lnTo>
                  <a:pt x="1147648" y="40601"/>
                </a:lnTo>
                <a:lnTo>
                  <a:pt x="823671" y="38836"/>
                </a:lnTo>
                <a:lnTo>
                  <a:pt x="267500" y="36195"/>
                </a:lnTo>
                <a:lnTo>
                  <a:pt x="11480" y="34429"/>
                </a:lnTo>
                <a:close/>
              </a:path>
              <a:path w="1148080" h="1463675">
                <a:moveTo>
                  <a:pt x="1137067" y="1375778"/>
                </a:moveTo>
                <a:lnTo>
                  <a:pt x="894359" y="1375778"/>
                </a:lnTo>
                <a:lnTo>
                  <a:pt x="1137056" y="1377175"/>
                </a:lnTo>
                <a:lnTo>
                  <a:pt x="1137067" y="1375778"/>
                </a:lnTo>
                <a:close/>
              </a:path>
              <a:path w="1148080" h="1463675">
                <a:moveTo>
                  <a:pt x="876630" y="4406"/>
                </a:moveTo>
                <a:lnTo>
                  <a:pt x="824547" y="4406"/>
                </a:lnTo>
                <a:lnTo>
                  <a:pt x="823671" y="38836"/>
                </a:lnTo>
                <a:lnTo>
                  <a:pt x="876630" y="38836"/>
                </a:lnTo>
                <a:lnTo>
                  <a:pt x="876630" y="4406"/>
                </a:lnTo>
                <a:close/>
              </a:path>
              <a:path w="1148080" h="1463675">
                <a:moveTo>
                  <a:pt x="322237" y="0"/>
                </a:moveTo>
                <a:lnTo>
                  <a:pt x="268376" y="0"/>
                </a:lnTo>
                <a:lnTo>
                  <a:pt x="267500" y="36195"/>
                </a:lnTo>
                <a:lnTo>
                  <a:pt x="323113" y="36195"/>
                </a:lnTo>
                <a:lnTo>
                  <a:pt x="322237" y="0"/>
                </a:lnTo>
                <a:close/>
              </a:path>
            </a:pathLst>
          </a:custGeom>
          <a:solidFill>
            <a:srgbClr val="BFBFBF">
              <a:alpha val="41998"/>
            </a:srgbClr>
          </a:solidFill>
        </p:spPr>
        <p:txBody>
          <a:bodyPr wrap="square" lIns="0" tIns="0" rIns="0" bIns="0" rtlCol="0"/>
          <a:lstStyle/>
          <a:p>
            <a:endParaRPr/>
          </a:p>
        </p:txBody>
      </p:sp>
      <p:sp>
        <p:nvSpPr>
          <p:cNvPr id="50" name="object 50"/>
          <p:cNvSpPr/>
          <p:nvPr/>
        </p:nvSpPr>
        <p:spPr>
          <a:xfrm>
            <a:off x="2018846" y="1941427"/>
            <a:ext cx="1148080" cy="1463675"/>
          </a:xfrm>
          <a:custGeom>
            <a:avLst/>
            <a:gdLst/>
            <a:ahLst/>
            <a:cxnLst/>
            <a:rect l="l" t="t" r="r" b="b"/>
            <a:pathLst>
              <a:path w="1148080" h="1463675">
                <a:moveTo>
                  <a:pt x="11480" y="34429"/>
                </a:moveTo>
                <a:lnTo>
                  <a:pt x="267500" y="36195"/>
                </a:lnTo>
                <a:lnTo>
                  <a:pt x="268376" y="0"/>
                </a:lnTo>
                <a:lnTo>
                  <a:pt x="322224" y="0"/>
                </a:lnTo>
                <a:lnTo>
                  <a:pt x="323113" y="36195"/>
                </a:lnTo>
                <a:lnTo>
                  <a:pt x="823658" y="38849"/>
                </a:lnTo>
                <a:lnTo>
                  <a:pt x="824547" y="4419"/>
                </a:lnTo>
                <a:lnTo>
                  <a:pt x="876630" y="4419"/>
                </a:lnTo>
                <a:lnTo>
                  <a:pt x="876630" y="38849"/>
                </a:lnTo>
                <a:lnTo>
                  <a:pt x="1147648" y="40601"/>
                </a:lnTo>
                <a:lnTo>
                  <a:pt x="1137056" y="1377188"/>
                </a:lnTo>
                <a:lnTo>
                  <a:pt x="894372" y="1375778"/>
                </a:lnTo>
                <a:lnTo>
                  <a:pt x="891527" y="1463675"/>
                </a:lnTo>
                <a:lnTo>
                  <a:pt x="758228" y="1462265"/>
                </a:lnTo>
                <a:lnTo>
                  <a:pt x="758329" y="1376299"/>
                </a:lnTo>
                <a:lnTo>
                  <a:pt x="320014" y="1375778"/>
                </a:lnTo>
                <a:lnTo>
                  <a:pt x="319582" y="1413370"/>
                </a:lnTo>
                <a:lnTo>
                  <a:pt x="266611" y="1414259"/>
                </a:lnTo>
                <a:lnTo>
                  <a:pt x="264845" y="1377188"/>
                </a:lnTo>
                <a:lnTo>
                  <a:pt x="0" y="1374533"/>
                </a:lnTo>
                <a:lnTo>
                  <a:pt x="11480" y="34429"/>
                </a:lnTo>
                <a:close/>
              </a:path>
            </a:pathLst>
          </a:custGeom>
          <a:ln w="4254">
            <a:solidFill>
              <a:srgbClr val="231F20"/>
            </a:solidFill>
          </a:ln>
        </p:spPr>
        <p:txBody>
          <a:bodyPr wrap="square" lIns="0" tIns="0" rIns="0" bIns="0" rtlCol="0"/>
          <a:lstStyle/>
          <a:p>
            <a:endParaRPr/>
          </a:p>
        </p:txBody>
      </p:sp>
      <p:sp>
        <p:nvSpPr>
          <p:cNvPr id="51" name="object 51"/>
          <p:cNvSpPr/>
          <p:nvPr/>
        </p:nvSpPr>
        <p:spPr>
          <a:xfrm>
            <a:off x="1857353" y="1933249"/>
            <a:ext cx="195580" cy="13335"/>
          </a:xfrm>
          <a:custGeom>
            <a:avLst/>
            <a:gdLst/>
            <a:ahLst/>
            <a:cxnLst/>
            <a:rect l="l" t="t" r="r" b="b"/>
            <a:pathLst>
              <a:path w="195580" h="13335">
                <a:moveTo>
                  <a:pt x="0" y="0"/>
                </a:moveTo>
                <a:lnTo>
                  <a:pt x="3581" y="11874"/>
                </a:lnTo>
                <a:lnTo>
                  <a:pt x="195021" y="13220"/>
                </a:lnTo>
              </a:path>
            </a:pathLst>
          </a:custGeom>
          <a:ln w="34036">
            <a:solidFill>
              <a:srgbClr val="662D91"/>
            </a:solidFill>
          </a:ln>
        </p:spPr>
        <p:txBody>
          <a:bodyPr wrap="square" lIns="0" tIns="0" rIns="0" bIns="0" rtlCol="0"/>
          <a:lstStyle/>
          <a:p>
            <a:endParaRPr/>
          </a:p>
        </p:txBody>
      </p:sp>
      <p:sp>
        <p:nvSpPr>
          <p:cNvPr id="52" name="object 52"/>
          <p:cNvSpPr/>
          <p:nvPr/>
        </p:nvSpPr>
        <p:spPr>
          <a:xfrm>
            <a:off x="2076549" y="1946639"/>
            <a:ext cx="85090" cy="635"/>
          </a:xfrm>
          <a:custGeom>
            <a:avLst/>
            <a:gdLst/>
            <a:ahLst/>
            <a:cxnLst/>
            <a:rect l="l" t="t" r="r" b="b"/>
            <a:pathLst>
              <a:path w="85089" h="635">
                <a:moveTo>
                  <a:pt x="-17018" y="298"/>
                </a:moveTo>
                <a:lnTo>
                  <a:pt x="101612" y="298"/>
                </a:lnTo>
              </a:path>
            </a:pathLst>
          </a:custGeom>
          <a:ln w="34632">
            <a:solidFill>
              <a:srgbClr val="662D91"/>
            </a:solidFill>
            <a:prstDash val="sysDot"/>
          </a:ln>
        </p:spPr>
        <p:txBody>
          <a:bodyPr wrap="square" lIns="0" tIns="0" rIns="0" bIns="0" rtlCol="0"/>
          <a:lstStyle/>
          <a:p>
            <a:endParaRPr/>
          </a:p>
        </p:txBody>
      </p:sp>
      <p:sp>
        <p:nvSpPr>
          <p:cNvPr id="53" name="object 53"/>
          <p:cNvSpPr/>
          <p:nvPr/>
        </p:nvSpPr>
        <p:spPr>
          <a:xfrm>
            <a:off x="2173230" y="1947316"/>
            <a:ext cx="4338955" cy="30480"/>
          </a:xfrm>
          <a:custGeom>
            <a:avLst/>
            <a:gdLst/>
            <a:ahLst/>
            <a:cxnLst/>
            <a:rect l="l" t="t" r="r" b="b"/>
            <a:pathLst>
              <a:path w="4338955" h="30480">
                <a:moveTo>
                  <a:pt x="0" y="0"/>
                </a:moveTo>
                <a:lnTo>
                  <a:pt x="4338548" y="30416"/>
                </a:lnTo>
              </a:path>
            </a:pathLst>
          </a:custGeom>
          <a:ln w="34036">
            <a:solidFill>
              <a:srgbClr val="662D91"/>
            </a:solidFill>
            <a:prstDash val="lgDashDot"/>
          </a:ln>
        </p:spPr>
        <p:txBody>
          <a:bodyPr wrap="square" lIns="0" tIns="0" rIns="0" bIns="0" rtlCol="0"/>
          <a:lstStyle/>
          <a:p>
            <a:endParaRPr/>
          </a:p>
        </p:txBody>
      </p:sp>
      <p:sp>
        <p:nvSpPr>
          <p:cNvPr id="54" name="object 54"/>
          <p:cNvSpPr/>
          <p:nvPr/>
        </p:nvSpPr>
        <p:spPr>
          <a:xfrm>
            <a:off x="6523868" y="1977820"/>
            <a:ext cx="191770" cy="193040"/>
          </a:xfrm>
          <a:custGeom>
            <a:avLst/>
            <a:gdLst/>
            <a:ahLst/>
            <a:cxnLst/>
            <a:rect l="l" t="t" r="r" b="b"/>
            <a:pathLst>
              <a:path w="191770" h="193039">
                <a:moveTo>
                  <a:pt x="0" y="0"/>
                </a:moveTo>
                <a:lnTo>
                  <a:pt x="191439" y="1346"/>
                </a:lnTo>
                <a:lnTo>
                  <a:pt x="191668" y="192798"/>
                </a:lnTo>
              </a:path>
            </a:pathLst>
          </a:custGeom>
          <a:ln w="34036">
            <a:solidFill>
              <a:srgbClr val="662D91"/>
            </a:solidFill>
          </a:ln>
        </p:spPr>
        <p:txBody>
          <a:bodyPr wrap="square" lIns="0" tIns="0" rIns="0" bIns="0" rtlCol="0"/>
          <a:lstStyle/>
          <a:p>
            <a:endParaRPr/>
          </a:p>
        </p:txBody>
      </p:sp>
      <p:sp>
        <p:nvSpPr>
          <p:cNvPr id="55" name="object 55"/>
          <p:cNvSpPr/>
          <p:nvPr/>
        </p:nvSpPr>
        <p:spPr>
          <a:xfrm>
            <a:off x="6715576" y="2197835"/>
            <a:ext cx="635" cy="95885"/>
          </a:xfrm>
          <a:custGeom>
            <a:avLst/>
            <a:gdLst/>
            <a:ahLst/>
            <a:cxnLst/>
            <a:rect l="l" t="t" r="r" b="b"/>
            <a:pathLst>
              <a:path w="634" h="95885">
                <a:moveTo>
                  <a:pt x="0" y="0"/>
                </a:moveTo>
                <a:lnTo>
                  <a:pt x="114" y="95262"/>
                </a:lnTo>
              </a:path>
            </a:pathLst>
          </a:custGeom>
          <a:ln w="34036">
            <a:solidFill>
              <a:srgbClr val="662D91"/>
            </a:solidFill>
            <a:prstDash val="dash"/>
          </a:ln>
        </p:spPr>
        <p:txBody>
          <a:bodyPr wrap="square" lIns="0" tIns="0" rIns="0" bIns="0" rtlCol="0"/>
          <a:lstStyle/>
          <a:p>
            <a:endParaRPr/>
          </a:p>
        </p:txBody>
      </p:sp>
      <p:sp>
        <p:nvSpPr>
          <p:cNvPr id="56" name="object 56"/>
          <p:cNvSpPr/>
          <p:nvPr/>
        </p:nvSpPr>
        <p:spPr>
          <a:xfrm>
            <a:off x="6715705" y="2306712"/>
            <a:ext cx="3810" cy="2708910"/>
          </a:xfrm>
          <a:custGeom>
            <a:avLst/>
            <a:gdLst/>
            <a:ahLst/>
            <a:cxnLst/>
            <a:rect l="l" t="t" r="r" b="b"/>
            <a:pathLst>
              <a:path w="3809" h="2708910">
                <a:moveTo>
                  <a:pt x="0" y="0"/>
                </a:moveTo>
                <a:lnTo>
                  <a:pt x="3225" y="2708313"/>
                </a:lnTo>
              </a:path>
            </a:pathLst>
          </a:custGeom>
          <a:ln w="34036">
            <a:solidFill>
              <a:srgbClr val="662D91"/>
            </a:solidFill>
            <a:prstDash val="lgDashDot"/>
          </a:ln>
        </p:spPr>
        <p:txBody>
          <a:bodyPr wrap="square" lIns="0" tIns="0" rIns="0" bIns="0" rtlCol="0"/>
          <a:lstStyle/>
          <a:p>
            <a:endParaRPr/>
          </a:p>
        </p:txBody>
      </p:sp>
      <p:sp>
        <p:nvSpPr>
          <p:cNvPr id="57" name="object 57"/>
          <p:cNvSpPr/>
          <p:nvPr/>
        </p:nvSpPr>
        <p:spPr>
          <a:xfrm>
            <a:off x="6527720" y="5028633"/>
            <a:ext cx="191770" cy="191770"/>
          </a:xfrm>
          <a:custGeom>
            <a:avLst/>
            <a:gdLst/>
            <a:ahLst/>
            <a:cxnLst/>
            <a:rect l="l" t="t" r="r" b="b"/>
            <a:pathLst>
              <a:path w="191770" h="191770">
                <a:moveTo>
                  <a:pt x="191223" y="0"/>
                </a:moveTo>
                <a:lnTo>
                  <a:pt x="191452" y="191452"/>
                </a:lnTo>
                <a:lnTo>
                  <a:pt x="0" y="191452"/>
                </a:lnTo>
              </a:path>
            </a:pathLst>
          </a:custGeom>
          <a:ln w="34036">
            <a:solidFill>
              <a:srgbClr val="662D91"/>
            </a:solidFill>
          </a:ln>
        </p:spPr>
        <p:txBody>
          <a:bodyPr wrap="square" lIns="0" tIns="0" rIns="0" bIns="0" rtlCol="0"/>
          <a:lstStyle/>
          <a:p>
            <a:endParaRPr/>
          </a:p>
        </p:txBody>
      </p:sp>
      <p:sp>
        <p:nvSpPr>
          <p:cNvPr id="58" name="object 58"/>
          <p:cNvSpPr/>
          <p:nvPr/>
        </p:nvSpPr>
        <p:spPr>
          <a:xfrm>
            <a:off x="6415625" y="5220086"/>
            <a:ext cx="87630" cy="0"/>
          </a:xfrm>
          <a:custGeom>
            <a:avLst/>
            <a:gdLst/>
            <a:ahLst/>
            <a:cxnLst/>
            <a:rect l="l" t="t" r="r" b="b"/>
            <a:pathLst>
              <a:path w="87629">
                <a:moveTo>
                  <a:pt x="87185" y="0"/>
                </a:moveTo>
                <a:lnTo>
                  <a:pt x="0" y="0"/>
                </a:lnTo>
              </a:path>
            </a:pathLst>
          </a:custGeom>
          <a:ln w="34036">
            <a:solidFill>
              <a:srgbClr val="662D91"/>
            </a:solidFill>
            <a:prstDash val="sysDot"/>
          </a:ln>
        </p:spPr>
        <p:txBody>
          <a:bodyPr wrap="square" lIns="0" tIns="0" rIns="0" bIns="0" rtlCol="0"/>
          <a:lstStyle/>
          <a:p>
            <a:endParaRPr/>
          </a:p>
        </p:txBody>
      </p:sp>
      <p:sp>
        <p:nvSpPr>
          <p:cNvPr id="59" name="object 59"/>
          <p:cNvSpPr/>
          <p:nvPr/>
        </p:nvSpPr>
        <p:spPr>
          <a:xfrm>
            <a:off x="6020271" y="5220086"/>
            <a:ext cx="382905" cy="156845"/>
          </a:xfrm>
          <a:custGeom>
            <a:avLst/>
            <a:gdLst/>
            <a:ahLst/>
            <a:cxnLst/>
            <a:rect l="l" t="t" r="r" b="b"/>
            <a:pathLst>
              <a:path w="382904" h="156845">
                <a:moveTo>
                  <a:pt x="382904" y="0"/>
                </a:moveTo>
                <a:lnTo>
                  <a:pt x="191452" y="0"/>
                </a:lnTo>
                <a:lnTo>
                  <a:pt x="191452" y="156438"/>
                </a:lnTo>
                <a:lnTo>
                  <a:pt x="0" y="156438"/>
                </a:lnTo>
              </a:path>
            </a:pathLst>
          </a:custGeom>
          <a:ln w="34036">
            <a:solidFill>
              <a:srgbClr val="662D91"/>
            </a:solidFill>
          </a:ln>
        </p:spPr>
        <p:txBody>
          <a:bodyPr wrap="square" lIns="0" tIns="0" rIns="0" bIns="0" rtlCol="0"/>
          <a:lstStyle/>
          <a:p>
            <a:endParaRPr/>
          </a:p>
        </p:txBody>
      </p:sp>
      <p:sp>
        <p:nvSpPr>
          <p:cNvPr id="60" name="object 60"/>
          <p:cNvSpPr/>
          <p:nvPr/>
        </p:nvSpPr>
        <p:spPr>
          <a:xfrm>
            <a:off x="5959217" y="5376526"/>
            <a:ext cx="47625" cy="0"/>
          </a:xfrm>
          <a:custGeom>
            <a:avLst/>
            <a:gdLst/>
            <a:ahLst/>
            <a:cxnLst/>
            <a:rect l="l" t="t" r="r" b="b"/>
            <a:pathLst>
              <a:path w="47625">
                <a:moveTo>
                  <a:pt x="47485" y="0"/>
                </a:moveTo>
                <a:lnTo>
                  <a:pt x="0" y="0"/>
                </a:lnTo>
              </a:path>
            </a:pathLst>
          </a:custGeom>
          <a:ln w="34036">
            <a:solidFill>
              <a:srgbClr val="662D91"/>
            </a:solidFill>
            <a:prstDash val="sysDot"/>
          </a:ln>
        </p:spPr>
        <p:txBody>
          <a:bodyPr wrap="square" lIns="0" tIns="0" rIns="0" bIns="0" rtlCol="0"/>
          <a:lstStyle/>
          <a:p>
            <a:endParaRPr/>
          </a:p>
        </p:txBody>
      </p:sp>
      <p:sp>
        <p:nvSpPr>
          <p:cNvPr id="61" name="object 61"/>
          <p:cNvSpPr/>
          <p:nvPr/>
        </p:nvSpPr>
        <p:spPr>
          <a:xfrm>
            <a:off x="5569527" y="5335289"/>
            <a:ext cx="382905" cy="41275"/>
          </a:xfrm>
          <a:custGeom>
            <a:avLst/>
            <a:gdLst/>
            <a:ahLst/>
            <a:cxnLst/>
            <a:rect l="l" t="t" r="r" b="b"/>
            <a:pathLst>
              <a:path w="382904" h="41275">
                <a:moveTo>
                  <a:pt x="382904" y="41236"/>
                </a:moveTo>
                <a:lnTo>
                  <a:pt x="191452" y="41236"/>
                </a:lnTo>
                <a:lnTo>
                  <a:pt x="191452" y="0"/>
                </a:lnTo>
                <a:lnTo>
                  <a:pt x="0" y="0"/>
                </a:lnTo>
              </a:path>
            </a:pathLst>
          </a:custGeom>
          <a:ln w="34036">
            <a:solidFill>
              <a:srgbClr val="662D91"/>
            </a:solidFill>
          </a:ln>
        </p:spPr>
        <p:txBody>
          <a:bodyPr wrap="square" lIns="0" tIns="0" rIns="0" bIns="0" rtlCol="0"/>
          <a:lstStyle/>
          <a:p>
            <a:endParaRPr/>
          </a:p>
        </p:txBody>
      </p:sp>
      <p:sp>
        <p:nvSpPr>
          <p:cNvPr id="62" name="object 62"/>
          <p:cNvSpPr/>
          <p:nvPr/>
        </p:nvSpPr>
        <p:spPr>
          <a:xfrm>
            <a:off x="5420972" y="5335287"/>
            <a:ext cx="115570" cy="0"/>
          </a:xfrm>
          <a:custGeom>
            <a:avLst/>
            <a:gdLst/>
            <a:ahLst/>
            <a:cxnLst/>
            <a:rect l="l" t="t" r="r" b="b"/>
            <a:pathLst>
              <a:path w="115570">
                <a:moveTo>
                  <a:pt x="115544" y="0"/>
                </a:moveTo>
                <a:lnTo>
                  <a:pt x="0" y="0"/>
                </a:lnTo>
              </a:path>
            </a:pathLst>
          </a:custGeom>
          <a:ln w="34036">
            <a:solidFill>
              <a:srgbClr val="662D91"/>
            </a:solidFill>
            <a:prstDash val="dash"/>
          </a:ln>
        </p:spPr>
        <p:txBody>
          <a:bodyPr wrap="square" lIns="0" tIns="0" rIns="0" bIns="0" rtlCol="0"/>
          <a:lstStyle/>
          <a:p>
            <a:endParaRPr/>
          </a:p>
        </p:txBody>
      </p:sp>
      <p:sp>
        <p:nvSpPr>
          <p:cNvPr id="63" name="object 63"/>
          <p:cNvSpPr/>
          <p:nvPr/>
        </p:nvSpPr>
        <p:spPr>
          <a:xfrm>
            <a:off x="5213015" y="5335287"/>
            <a:ext cx="191770" cy="191770"/>
          </a:xfrm>
          <a:custGeom>
            <a:avLst/>
            <a:gdLst/>
            <a:ahLst/>
            <a:cxnLst/>
            <a:rect l="l" t="t" r="r" b="b"/>
            <a:pathLst>
              <a:path w="191770" h="191770">
                <a:moveTo>
                  <a:pt x="191452" y="0"/>
                </a:moveTo>
                <a:lnTo>
                  <a:pt x="0" y="0"/>
                </a:lnTo>
                <a:lnTo>
                  <a:pt x="0" y="191452"/>
                </a:lnTo>
              </a:path>
            </a:pathLst>
          </a:custGeom>
          <a:ln w="34036">
            <a:solidFill>
              <a:srgbClr val="662D91"/>
            </a:solidFill>
          </a:ln>
        </p:spPr>
        <p:txBody>
          <a:bodyPr wrap="square" lIns="0" tIns="0" rIns="0" bIns="0" rtlCol="0"/>
          <a:lstStyle/>
          <a:p>
            <a:endParaRPr/>
          </a:p>
        </p:txBody>
      </p:sp>
      <p:sp>
        <p:nvSpPr>
          <p:cNvPr id="64" name="object 64"/>
          <p:cNvSpPr/>
          <p:nvPr/>
        </p:nvSpPr>
        <p:spPr>
          <a:xfrm>
            <a:off x="5213015" y="5554178"/>
            <a:ext cx="0" cy="96520"/>
          </a:xfrm>
          <a:custGeom>
            <a:avLst/>
            <a:gdLst/>
            <a:ahLst/>
            <a:cxnLst/>
            <a:rect l="l" t="t" r="r" b="b"/>
            <a:pathLst>
              <a:path h="96520">
                <a:moveTo>
                  <a:pt x="0" y="0"/>
                </a:moveTo>
                <a:lnTo>
                  <a:pt x="0" y="96037"/>
                </a:lnTo>
              </a:path>
            </a:pathLst>
          </a:custGeom>
          <a:ln w="34036">
            <a:solidFill>
              <a:srgbClr val="662D91"/>
            </a:solidFill>
            <a:prstDash val="dash"/>
          </a:ln>
        </p:spPr>
        <p:txBody>
          <a:bodyPr wrap="square" lIns="0" tIns="0" rIns="0" bIns="0" rtlCol="0"/>
          <a:lstStyle/>
          <a:p>
            <a:endParaRPr/>
          </a:p>
        </p:txBody>
      </p:sp>
      <p:sp>
        <p:nvSpPr>
          <p:cNvPr id="65" name="object 65"/>
          <p:cNvSpPr/>
          <p:nvPr/>
        </p:nvSpPr>
        <p:spPr>
          <a:xfrm>
            <a:off x="5213015" y="5663930"/>
            <a:ext cx="0" cy="535305"/>
          </a:xfrm>
          <a:custGeom>
            <a:avLst/>
            <a:gdLst/>
            <a:ahLst/>
            <a:cxnLst/>
            <a:rect l="l" t="t" r="r" b="b"/>
            <a:pathLst>
              <a:path h="535304">
                <a:moveTo>
                  <a:pt x="0" y="0"/>
                </a:moveTo>
                <a:lnTo>
                  <a:pt x="0" y="535051"/>
                </a:lnTo>
              </a:path>
            </a:pathLst>
          </a:custGeom>
          <a:ln w="34036">
            <a:solidFill>
              <a:srgbClr val="662D91"/>
            </a:solidFill>
            <a:prstDash val="lgDashDot"/>
          </a:ln>
        </p:spPr>
        <p:txBody>
          <a:bodyPr wrap="square" lIns="0" tIns="0" rIns="0" bIns="0" rtlCol="0"/>
          <a:lstStyle/>
          <a:p>
            <a:endParaRPr/>
          </a:p>
        </p:txBody>
      </p:sp>
      <p:sp>
        <p:nvSpPr>
          <p:cNvPr id="66" name="object 66"/>
          <p:cNvSpPr/>
          <p:nvPr/>
        </p:nvSpPr>
        <p:spPr>
          <a:xfrm>
            <a:off x="4864362" y="6212692"/>
            <a:ext cx="349250" cy="191770"/>
          </a:xfrm>
          <a:custGeom>
            <a:avLst/>
            <a:gdLst/>
            <a:ahLst/>
            <a:cxnLst/>
            <a:rect l="l" t="t" r="r" b="b"/>
            <a:pathLst>
              <a:path w="349250" h="191770">
                <a:moveTo>
                  <a:pt x="348653" y="0"/>
                </a:moveTo>
                <a:lnTo>
                  <a:pt x="348653" y="191452"/>
                </a:lnTo>
                <a:lnTo>
                  <a:pt x="0" y="191452"/>
                </a:lnTo>
                <a:lnTo>
                  <a:pt x="0" y="0"/>
                </a:lnTo>
              </a:path>
            </a:pathLst>
          </a:custGeom>
          <a:ln w="34036">
            <a:solidFill>
              <a:srgbClr val="662D91"/>
            </a:solidFill>
          </a:ln>
        </p:spPr>
        <p:txBody>
          <a:bodyPr wrap="square" lIns="0" tIns="0" rIns="0" bIns="0" rtlCol="0"/>
          <a:lstStyle/>
          <a:p>
            <a:endParaRPr/>
          </a:p>
        </p:txBody>
      </p:sp>
      <p:sp>
        <p:nvSpPr>
          <p:cNvPr id="67" name="object 67"/>
          <p:cNvSpPr/>
          <p:nvPr/>
        </p:nvSpPr>
        <p:spPr>
          <a:xfrm>
            <a:off x="4864366" y="6114247"/>
            <a:ext cx="0" cy="76835"/>
          </a:xfrm>
          <a:custGeom>
            <a:avLst/>
            <a:gdLst/>
            <a:ahLst/>
            <a:cxnLst/>
            <a:rect l="l" t="t" r="r" b="b"/>
            <a:pathLst>
              <a:path h="76835">
                <a:moveTo>
                  <a:pt x="0" y="76568"/>
                </a:moveTo>
                <a:lnTo>
                  <a:pt x="0" y="0"/>
                </a:lnTo>
              </a:path>
            </a:pathLst>
          </a:custGeom>
          <a:ln w="34036">
            <a:solidFill>
              <a:srgbClr val="662D91"/>
            </a:solidFill>
            <a:prstDash val="sysDot"/>
          </a:ln>
        </p:spPr>
        <p:txBody>
          <a:bodyPr wrap="square" lIns="0" tIns="0" rIns="0" bIns="0" rtlCol="0"/>
          <a:lstStyle/>
          <a:p>
            <a:endParaRPr/>
          </a:p>
        </p:txBody>
      </p:sp>
      <p:sp>
        <p:nvSpPr>
          <p:cNvPr id="68" name="object 68"/>
          <p:cNvSpPr/>
          <p:nvPr/>
        </p:nvSpPr>
        <p:spPr>
          <a:xfrm>
            <a:off x="4864366" y="5676717"/>
            <a:ext cx="0" cy="426720"/>
          </a:xfrm>
          <a:custGeom>
            <a:avLst/>
            <a:gdLst/>
            <a:ahLst/>
            <a:cxnLst/>
            <a:rect l="l" t="t" r="r" b="b"/>
            <a:pathLst>
              <a:path h="426720">
                <a:moveTo>
                  <a:pt x="0" y="426593"/>
                </a:moveTo>
                <a:lnTo>
                  <a:pt x="0" y="0"/>
                </a:lnTo>
              </a:path>
            </a:pathLst>
          </a:custGeom>
          <a:ln w="34036">
            <a:solidFill>
              <a:srgbClr val="662D91"/>
            </a:solidFill>
            <a:prstDash val="lgDashDot"/>
          </a:ln>
        </p:spPr>
        <p:txBody>
          <a:bodyPr wrap="square" lIns="0" tIns="0" rIns="0" bIns="0" rtlCol="0"/>
          <a:lstStyle/>
          <a:p>
            <a:endParaRPr/>
          </a:p>
        </p:txBody>
      </p:sp>
      <p:sp>
        <p:nvSpPr>
          <p:cNvPr id="69" name="object 69"/>
          <p:cNvSpPr/>
          <p:nvPr/>
        </p:nvSpPr>
        <p:spPr>
          <a:xfrm>
            <a:off x="4672914" y="5474327"/>
            <a:ext cx="191770" cy="191770"/>
          </a:xfrm>
          <a:custGeom>
            <a:avLst/>
            <a:gdLst/>
            <a:ahLst/>
            <a:cxnLst/>
            <a:rect l="l" t="t" r="r" b="b"/>
            <a:pathLst>
              <a:path w="191770" h="191770">
                <a:moveTo>
                  <a:pt x="191452" y="191452"/>
                </a:moveTo>
                <a:lnTo>
                  <a:pt x="191452" y="0"/>
                </a:lnTo>
                <a:lnTo>
                  <a:pt x="0" y="0"/>
                </a:lnTo>
              </a:path>
            </a:pathLst>
          </a:custGeom>
          <a:ln w="34036">
            <a:solidFill>
              <a:srgbClr val="662D91"/>
            </a:solidFill>
          </a:ln>
        </p:spPr>
        <p:txBody>
          <a:bodyPr wrap="square" lIns="0" tIns="0" rIns="0" bIns="0" rtlCol="0"/>
          <a:lstStyle/>
          <a:p>
            <a:endParaRPr/>
          </a:p>
        </p:txBody>
      </p:sp>
      <p:sp>
        <p:nvSpPr>
          <p:cNvPr id="70" name="object 70"/>
          <p:cNvSpPr/>
          <p:nvPr/>
        </p:nvSpPr>
        <p:spPr>
          <a:xfrm>
            <a:off x="4578906" y="5474327"/>
            <a:ext cx="73660" cy="0"/>
          </a:xfrm>
          <a:custGeom>
            <a:avLst/>
            <a:gdLst/>
            <a:ahLst/>
            <a:cxnLst/>
            <a:rect l="l" t="t" r="r" b="b"/>
            <a:pathLst>
              <a:path w="73660">
                <a:moveTo>
                  <a:pt x="73113" y="0"/>
                </a:moveTo>
                <a:lnTo>
                  <a:pt x="0" y="0"/>
                </a:lnTo>
              </a:path>
            </a:pathLst>
          </a:custGeom>
          <a:ln w="34036">
            <a:solidFill>
              <a:srgbClr val="662D91"/>
            </a:solidFill>
            <a:prstDash val="sysDot"/>
          </a:ln>
        </p:spPr>
        <p:txBody>
          <a:bodyPr wrap="square" lIns="0" tIns="0" rIns="0" bIns="0" rtlCol="0"/>
          <a:lstStyle/>
          <a:p>
            <a:endParaRPr/>
          </a:p>
        </p:txBody>
      </p:sp>
      <p:sp>
        <p:nvSpPr>
          <p:cNvPr id="71" name="object 71"/>
          <p:cNvSpPr/>
          <p:nvPr/>
        </p:nvSpPr>
        <p:spPr>
          <a:xfrm>
            <a:off x="3743220" y="5474327"/>
            <a:ext cx="825500" cy="0"/>
          </a:xfrm>
          <a:custGeom>
            <a:avLst/>
            <a:gdLst/>
            <a:ahLst/>
            <a:cxnLst/>
            <a:rect l="l" t="t" r="r" b="b"/>
            <a:pathLst>
              <a:path w="825500">
                <a:moveTo>
                  <a:pt x="825233" y="0"/>
                </a:moveTo>
                <a:lnTo>
                  <a:pt x="0" y="0"/>
                </a:lnTo>
              </a:path>
            </a:pathLst>
          </a:custGeom>
          <a:ln w="34036">
            <a:solidFill>
              <a:srgbClr val="662D91"/>
            </a:solidFill>
            <a:prstDash val="lgDashDot"/>
          </a:ln>
        </p:spPr>
        <p:txBody>
          <a:bodyPr wrap="square" lIns="0" tIns="0" rIns="0" bIns="0" rtlCol="0"/>
          <a:lstStyle/>
          <a:p>
            <a:endParaRPr/>
          </a:p>
        </p:txBody>
      </p:sp>
      <p:sp>
        <p:nvSpPr>
          <p:cNvPr id="72" name="object 72"/>
          <p:cNvSpPr/>
          <p:nvPr/>
        </p:nvSpPr>
        <p:spPr>
          <a:xfrm>
            <a:off x="3541330" y="5474327"/>
            <a:ext cx="191770" cy="64135"/>
          </a:xfrm>
          <a:custGeom>
            <a:avLst/>
            <a:gdLst/>
            <a:ahLst/>
            <a:cxnLst/>
            <a:rect l="l" t="t" r="r" b="b"/>
            <a:pathLst>
              <a:path w="191770" h="64135">
                <a:moveTo>
                  <a:pt x="191452" y="0"/>
                </a:moveTo>
                <a:lnTo>
                  <a:pt x="0" y="0"/>
                </a:lnTo>
                <a:lnTo>
                  <a:pt x="0" y="63728"/>
                </a:lnTo>
              </a:path>
            </a:pathLst>
          </a:custGeom>
          <a:ln w="34036">
            <a:solidFill>
              <a:srgbClr val="662D91"/>
            </a:solidFill>
          </a:ln>
        </p:spPr>
        <p:txBody>
          <a:bodyPr wrap="square" lIns="0" tIns="0" rIns="0" bIns="0" rtlCol="0"/>
          <a:lstStyle/>
          <a:p>
            <a:endParaRPr/>
          </a:p>
        </p:txBody>
      </p:sp>
      <p:sp>
        <p:nvSpPr>
          <p:cNvPr id="73" name="object 73"/>
          <p:cNvSpPr/>
          <p:nvPr/>
        </p:nvSpPr>
        <p:spPr>
          <a:xfrm>
            <a:off x="3286060" y="5525665"/>
            <a:ext cx="255270" cy="0"/>
          </a:xfrm>
          <a:custGeom>
            <a:avLst/>
            <a:gdLst/>
            <a:ahLst/>
            <a:cxnLst/>
            <a:rect l="l" t="t" r="r" b="b"/>
            <a:pathLst>
              <a:path w="255270">
                <a:moveTo>
                  <a:pt x="255270" y="0"/>
                </a:moveTo>
                <a:lnTo>
                  <a:pt x="0" y="0"/>
                </a:lnTo>
              </a:path>
            </a:pathLst>
          </a:custGeom>
          <a:ln w="34036">
            <a:solidFill>
              <a:srgbClr val="662D91"/>
            </a:solidFill>
          </a:ln>
        </p:spPr>
        <p:txBody>
          <a:bodyPr wrap="square" lIns="0" tIns="0" rIns="0" bIns="0" rtlCol="0"/>
          <a:lstStyle/>
          <a:p>
            <a:endParaRPr/>
          </a:p>
        </p:txBody>
      </p:sp>
      <p:sp>
        <p:nvSpPr>
          <p:cNvPr id="74" name="object 74"/>
          <p:cNvSpPr/>
          <p:nvPr/>
        </p:nvSpPr>
        <p:spPr>
          <a:xfrm>
            <a:off x="3283139" y="5525665"/>
            <a:ext cx="2540" cy="0"/>
          </a:xfrm>
          <a:custGeom>
            <a:avLst/>
            <a:gdLst/>
            <a:ahLst/>
            <a:cxnLst/>
            <a:rect l="l" t="t" r="r" b="b"/>
            <a:pathLst>
              <a:path w="2539">
                <a:moveTo>
                  <a:pt x="2273" y="0"/>
                </a:moveTo>
                <a:lnTo>
                  <a:pt x="0" y="0"/>
                </a:lnTo>
              </a:path>
            </a:pathLst>
          </a:custGeom>
          <a:ln w="34036">
            <a:solidFill>
              <a:srgbClr val="662D91"/>
            </a:solidFill>
            <a:prstDash val="sysDot"/>
          </a:ln>
        </p:spPr>
        <p:txBody>
          <a:bodyPr wrap="square" lIns="0" tIns="0" rIns="0" bIns="0" rtlCol="0"/>
          <a:lstStyle/>
          <a:p>
            <a:endParaRPr/>
          </a:p>
        </p:txBody>
      </p:sp>
      <p:sp>
        <p:nvSpPr>
          <p:cNvPr id="75" name="object 75"/>
          <p:cNvSpPr/>
          <p:nvPr/>
        </p:nvSpPr>
        <p:spPr>
          <a:xfrm>
            <a:off x="2910885" y="5525665"/>
            <a:ext cx="372110" cy="234315"/>
          </a:xfrm>
          <a:custGeom>
            <a:avLst/>
            <a:gdLst/>
            <a:ahLst/>
            <a:cxnLst/>
            <a:rect l="l" t="t" r="r" b="b"/>
            <a:pathLst>
              <a:path w="372110" h="234314">
                <a:moveTo>
                  <a:pt x="371932" y="0"/>
                </a:moveTo>
                <a:lnTo>
                  <a:pt x="116662" y="0"/>
                </a:lnTo>
                <a:lnTo>
                  <a:pt x="116662" y="234086"/>
                </a:lnTo>
                <a:lnTo>
                  <a:pt x="0" y="7023"/>
                </a:lnTo>
              </a:path>
            </a:pathLst>
          </a:custGeom>
          <a:ln w="34036">
            <a:solidFill>
              <a:srgbClr val="662D91"/>
            </a:solidFill>
          </a:ln>
        </p:spPr>
        <p:txBody>
          <a:bodyPr wrap="square" lIns="0" tIns="0" rIns="0" bIns="0" rtlCol="0"/>
          <a:lstStyle/>
          <a:p>
            <a:endParaRPr/>
          </a:p>
        </p:txBody>
      </p:sp>
      <p:sp>
        <p:nvSpPr>
          <p:cNvPr id="76" name="object 76"/>
          <p:cNvSpPr/>
          <p:nvPr/>
        </p:nvSpPr>
        <p:spPr>
          <a:xfrm>
            <a:off x="2854150" y="5422248"/>
            <a:ext cx="44450" cy="86360"/>
          </a:xfrm>
          <a:custGeom>
            <a:avLst/>
            <a:gdLst/>
            <a:ahLst/>
            <a:cxnLst/>
            <a:rect l="l" t="t" r="r" b="b"/>
            <a:pathLst>
              <a:path w="44450" h="86360">
                <a:moveTo>
                  <a:pt x="44132" y="85902"/>
                </a:moveTo>
                <a:lnTo>
                  <a:pt x="0" y="0"/>
                </a:lnTo>
              </a:path>
            </a:pathLst>
          </a:custGeom>
          <a:ln w="34036">
            <a:solidFill>
              <a:srgbClr val="662D91"/>
            </a:solidFill>
            <a:prstDash val="dash"/>
          </a:ln>
        </p:spPr>
        <p:txBody>
          <a:bodyPr wrap="square" lIns="0" tIns="0" rIns="0" bIns="0" rtlCol="0"/>
          <a:lstStyle/>
          <a:p>
            <a:endParaRPr/>
          </a:p>
        </p:txBody>
      </p:sp>
      <p:sp>
        <p:nvSpPr>
          <p:cNvPr id="77" name="object 77"/>
          <p:cNvSpPr/>
          <p:nvPr/>
        </p:nvSpPr>
        <p:spPr>
          <a:xfrm>
            <a:off x="1801043" y="2198601"/>
            <a:ext cx="1047115" cy="3211830"/>
          </a:xfrm>
          <a:custGeom>
            <a:avLst/>
            <a:gdLst/>
            <a:ahLst/>
            <a:cxnLst/>
            <a:rect l="l" t="t" r="r" b="b"/>
            <a:pathLst>
              <a:path w="1047114" h="3211829">
                <a:moveTo>
                  <a:pt x="1046833" y="3211360"/>
                </a:moveTo>
                <a:lnTo>
                  <a:pt x="883753" y="2889910"/>
                </a:lnTo>
                <a:lnTo>
                  <a:pt x="742986" y="2604135"/>
                </a:lnTo>
                <a:lnTo>
                  <a:pt x="716202" y="2551409"/>
                </a:lnTo>
                <a:lnTo>
                  <a:pt x="690469" y="2500546"/>
                </a:lnTo>
                <a:lnTo>
                  <a:pt x="665814" y="2451627"/>
                </a:lnTo>
                <a:lnTo>
                  <a:pt x="642268" y="2404733"/>
                </a:lnTo>
                <a:lnTo>
                  <a:pt x="619859" y="2359944"/>
                </a:lnTo>
                <a:lnTo>
                  <a:pt x="598619" y="2317341"/>
                </a:lnTo>
                <a:lnTo>
                  <a:pt x="578575" y="2277006"/>
                </a:lnTo>
                <a:lnTo>
                  <a:pt x="559757" y="2239020"/>
                </a:lnTo>
                <a:lnTo>
                  <a:pt x="542195" y="2203463"/>
                </a:lnTo>
                <a:lnTo>
                  <a:pt x="483891" y="2084661"/>
                </a:lnTo>
                <a:lnTo>
                  <a:pt x="444400" y="2003435"/>
                </a:lnTo>
                <a:lnTo>
                  <a:pt x="407361" y="1926558"/>
                </a:lnTo>
                <a:lnTo>
                  <a:pt x="372686" y="1853850"/>
                </a:lnTo>
                <a:lnTo>
                  <a:pt x="340291" y="1785130"/>
                </a:lnTo>
                <a:lnTo>
                  <a:pt x="310090" y="1720216"/>
                </a:lnTo>
                <a:lnTo>
                  <a:pt x="281996" y="1658928"/>
                </a:lnTo>
                <a:lnTo>
                  <a:pt x="255925" y="1601084"/>
                </a:lnTo>
                <a:lnTo>
                  <a:pt x="231790" y="1546504"/>
                </a:lnTo>
                <a:lnTo>
                  <a:pt x="209505" y="1495007"/>
                </a:lnTo>
                <a:lnTo>
                  <a:pt x="188986" y="1446411"/>
                </a:lnTo>
                <a:lnTo>
                  <a:pt x="170146" y="1400537"/>
                </a:lnTo>
                <a:lnTo>
                  <a:pt x="152899" y="1357203"/>
                </a:lnTo>
                <a:lnTo>
                  <a:pt x="137160" y="1316228"/>
                </a:lnTo>
                <a:lnTo>
                  <a:pt x="122842" y="1277430"/>
                </a:lnTo>
                <a:lnTo>
                  <a:pt x="109861" y="1240630"/>
                </a:lnTo>
                <a:lnTo>
                  <a:pt x="87564" y="1172298"/>
                </a:lnTo>
                <a:lnTo>
                  <a:pt x="69583" y="1109784"/>
                </a:lnTo>
                <a:lnTo>
                  <a:pt x="55232" y="1051639"/>
                </a:lnTo>
                <a:lnTo>
                  <a:pt x="43824" y="996418"/>
                </a:lnTo>
                <a:lnTo>
                  <a:pt x="34674" y="942671"/>
                </a:lnTo>
                <a:lnTo>
                  <a:pt x="22773" y="853172"/>
                </a:lnTo>
                <a:lnTo>
                  <a:pt x="16630" y="792940"/>
                </a:lnTo>
                <a:lnTo>
                  <a:pt x="12046" y="736222"/>
                </a:lnTo>
                <a:lnTo>
                  <a:pt x="8763" y="684041"/>
                </a:lnTo>
                <a:lnTo>
                  <a:pt x="6522" y="637416"/>
                </a:lnTo>
                <a:lnTo>
                  <a:pt x="5067" y="597369"/>
                </a:lnTo>
                <a:lnTo>
                  <a:pt x="2622" y="503908"/>
                </a:lnTo>
                <a:lnTo>
                  <a:pt x="1395" y="444901"/>
                </a:lnTo>
                <a:lnTo>
                  <a:pt x="512" y="387874"/>
                </a:lnTo>
                <a:lnTo>
                  <a:pt x="29" y="332802"/>
                </a:lnTo>
                <a:lnTo>
                  <a:pt x="0" y="279662"/>
                </a:lnTo>
                <a:lnTo>
                  <a:pt x="480" y="228429"/>
                </a:lnTo>
                <a:lnTo>
                  <a:pt x="1525" y="179078"/>
                </a:lnTo>
                <a:lnTo>
                  <a:pt x="3190" y="131584"/>
                </a:lnTo>
                <a:lnTo>
                  <a:pt x="5530" y="85922"/>
                </a:lnTo>
                <a:lnTo>
                  <a:pt x="8601" y="42069"/>
                </a:lnTo>
                <a:lnTo>
                  <a:pt x="12457" y="0"/>
                </a:lnTo>
              </a:path>
            </a:pathLst>
          </a:custGeom>
          <a:ln w="34036">
            <a:solidFill>
              <a:srgbClr val="662D91"/>
            </a:solidFill>
            <a:prstDash val="lgDashDot"/>
          </a:ln>
        </p:spPr>
        <p:txBody>
          <a:bodyPr wrap="square" lIns="0" tIns="0" rIns="0" bIns="0" rtlCol="0"/>
          <a:lstStyle/>
          <a:p>
            <a:endParaRPr/>
          </a:p>
        </p:txBody>
      </p:sp>
      <p:sp>
        <p:nvSpPr>
          <p:cNvPr id="78" name="object 78"/>
          <p:cNvSpPr/>
          <p:nvPr/>
        </p:nvSpPr>
        <p:spPr>
          <a:xfrm>
            <a:off x="1814979" y="1933246"/>
            <a:ext cx="42545" cy="252095"/>
          </a:xfrm>
          <a:custGeom>
            <a:avLst/>
            <a:gdLst/>
            <a:ahLst/>
            <a:cxnLst/>
            <a:rect l="l" t="t" r="r" b="b"/>
            <a:pathLst>
              <a:path w="42544" h="252094">
                <a:moveTo>
                  <a:pt x="0" y="251663"/>
                </a:moveTo>
                <a:lnTo>
                  <a:pt x="1859" y="235798"/>
                </a:lnTo>
                <a:lnTo>
                  <a:pt x="3857" y="220208"/>
                </a:lnTo>
                <a:lnTo>
                  <a:pt x="5993" y="204889"/>
                </a:lnTo>
                <a:lnTo>
                  <a:pt x="8267" y="189839"/>
                </a:lnTo>
                <a:lnTo>
                  <a:pt x="42379" y="0"/>
                </a:lnTo>
              </a:path>
            </a:pathLst>
          </a:custGeom>
          <a:ln w="34036">
            <a:solidFill>
              <a:srgbClr val="662D91"/>
            </a:solidFill>
          </a:ln>
        </p:spPr>
        <p:txBody>
          <a:bodyPr wrap="square" lIns="0" tIns="0" rIns="0" bIns="0" rtlCol="0"/>
          <a:lstStyle/>
          <a:p>
            <a:endParaRPr/>
          </a:p>
        </p:txBody>
      </p:sp>
      <p:sp>
        <p:nvSpPr>
          <p:cNvPr id="79" name="object 79"/>
          <p:cNvSpPr/>
          <p:nvPr/>
        </p:nvSpPr>
        <p:spPr>
          <a:xfrm>
            <a:off x="3135124" y="1991102"/>
            <a:ext cx="1905" cy="212725"/>
          </a:xfrm>
          <a:custGeom>
            <a:avLst/>
            <a:gdLst/>
            <a:ahLst/>
            <a:cxnLst/>
            <a:rect l="l" t="t" r="r" b="b"/>
            <a:pathLst>
              <a:path w="1905" h="212725">
                <a:moveTo>
                  <a:pt x="1574" y="0"/>
                </a:moveTo>
                <a:lnTo>
                  <a:pt x="0" y="212712"/>
                </a:lnTo>
              </a:path>
            </a:pathLst>
          </a:custGeom>
          <a:ln w="17018">
            <a:solidFill>
              <a:srgbClr val="EF3B3A"/>
            </a:solidFill>
          </a:ln>
        </p:spPr>
        <p:txBody>
          <a:bodyPr wrap="square" lIns="0" tIns="0" rIns="0" bIns="0" rtlCol="0"/>
          <a:lstStyle/>
          <a:p>
            <a:endParaRPr/>
          </a:p>
        </p:txBody>
      </p:sp>
      <p:sp>
        <p:nvSpPr>
          <p:cNvPr id="80" name="object 80"/>
          <p:cNvSpPr/>
          <p:nvPr/>
        </p:nvSpPr>
        <p:spPr>
          <a:xfrm>
            <a:off x="3133735" y="2245522"/>
            <a:ext cx="1270" cy="146050"/>
          </a:xfrm>
          <a:custGeom>
            <a:avLst/>
            <a:gdLst/>
            <a:ahLst/>
            <a:cxnLst/>
            <a:rect l="l" t="t" r="r" b="b"/>
            <a:pathLst>
              <a:path w="1269" h="146050">
                <a:moveTo>
                  <a:pt x="539" y="-8508"/>
                </a:moveTo>
                <a:lnTo>
                  <a:pt x="539" y="154457"/>
                </a:lnTo>
              </a:path>
            </a:pathLst>
          </a:custGeom>
          <a:ln w="18097">
            <a:solidFill>
              <a:srgbClr val="EF3B3A"/>
            </a:solidFill>
            <a:prstDash val="dash"/>
          </a:ln>
        </p:spPr>
        <p:txBody>
          <a:bodyPr wrap="square" lIns="0" tIns="0" rIns="0" bIns="0" rtlCol="0"/>
          <a:lstStyle/>
          <a:p>
            <a:endParaRPr/>
          </a:p>
        </p:txBody>
      </p:sp>
      <p:sp>
        <p:nvSpPr>
          <p:cNvPr id="81" name="object 81"/>
          <p:cNvSpPr/>
          <p:nvPr/>
        </p:nvSpPr>
        <p:spPr>
          <a:xfrm>
            <a:off x="3129107" y="2412324"/>
            <a:ext cx="5080" cy="605155"/>
          </a:xfrm>
          <a:custGeom>
            <a:avLst/>
            <a:gdLst/>
            <a:ahLst/>
            <a:cxnLst/>
            <a:rect l="l" t="t" r="r" b="b"/>
            <a:pathLst>
              <a:path w="5080" h="605155">
                <a:moveTo>
                  <a:pt x="4470" y="0"/>
                </a:moveTo>
                <a:lnTo>
                  <a:pt x="0" y="604659"/>
                </a:lnTo>
              </a:path>
            </a:pathLst>
          </a:custGeom>
          <a:ln w="17018">
            <a:solidFill>
              <a:srgbClr val="EF3B3A"/>
            </a:solidFill>
            <a:prstDash val="lgDashDot"/>
          </a:ln>
        </p:spPr>
        <p:txBody>
          <a:bodyPr wrap="square" lIns="0" tIns="0" rIns="0" bIns="0" rtlCol="0"/>
          <a:lstStyle/>
          <a:p>
            <a:endParaRPr/>
          </a:p>
        </p:txBody>
      </p:sp>
      <p:sp>
        <p:nvSpPr>
          <p:cNvPr id="82" name="object 82"/>
          <p:cNvSpPr/>
          <p:nvPr/>
        </p:nvSpPr>
        <p:spPr>
          <a:xfrm>
            <a:off x="2914643" y="3037831"/>
            <a:ext cx="214629" cy="212725"/>
          </a:xfrm>
          <a:custGeom>
            <a:avLst/>
            <a:gdLst/>
            <a:ahLst/>
            <a:cxnLst/>
            <a:rect l="l" t="t" r="r" b="b"/>
            <a:pathLst>
              <a:path w="214630" h="212725">
                <a:moveTo>
                  <a:pt x="214299" y="0"/>
                </a:moveTo>
                <a:lnTo>
                  <a:pt x="212724" y="212712"/>
                </a:lnTo>
                <a:lnTo>
                  <a:pt x="0" y="211772"/>
                </a:lnTo>
              </a:path>
            </a:pathLst>
          </a:custGeom>
          <a:ln w="17018">
            <a:solidFill>
              <a:srgbClr val="EF3B3A"/>
            </a:solidFill>
          </a:ln>
        </p:spPr>
        <p:txBody>
          <a:bodyPr wrap="square" lIns="0" tIns="0" rIns="0" bIns="0" rtlCol="0"/>
          <a:lstStyle/>
          <a:p>
            <a:endParaRPr/>
          </a:p>
        </p:txBody>
      </p:sp>
      <p:sp>
        <p:nvSpPr>
          <p:cNvPr id="83" name="object 83"/>
          <p:cNvSpPr/>
          <p:nvPr/>
        </p:nvSpPr>
        <p:spPr>
          <a:xfrm>
            <a:off x="2682990" y="3248574"/>
            <a:ext cx="180340" cy="1270"/>
          </a:xfrm>
          <a:custGeom>
            <a:avLst/>
            <a:gdLst/>
            <a:ahLst/>
            <a:cxnLst/>
            <a:rect l="l" t="t" r="r" b="b"/>
            <a:pathLst>
              <a:path w="180339" h="1269">
                <a:moveTo>
                  <a:pt x="180174" y="800"/>
                </a:moveTo>
                <a:lnTo>
                  <a:pt x="0" y="0"/>
                </a:lnTo>
              </a:path>
            </a:pathLst>
          </a:custGeom>
          <a:ln w="17018">
            <a:solidFill>
              <a:srgbClr val="EF3B3A"/>
            </a:solidFill>
            <a:prstDash val="dash"/>
          </a:ln>
        </p:spPr>
        <p:txBody>
          <a:bodyPr wrap="square" lIns="0" tIns="0" rIns="0" bIns="0" rtlCol="0"/>
          <a:lstStyle/>
          <a:p>
            <a:endParaRPr/>
          </a:p>
        </p:txBody>
      </p:sp>
      <p:sp>
        <p:nvSpPr>
          <p:cNvPr id="84" name="object 84"/>
          <p:cNvSpPr/>
          <p:nvPr/>
        </p:nvSpPr>
        <p:spPr>
          <a:xfrm>
            <a:off x="1910792" y="3245144"/>
            <a:ext cx="746760" cy="3810"/>
          </a:xfrm>
          <a:custGeom>
            <a:avLst/>
            <a:gdLst/>
            <a:ahLst/>
            <a:cxnLst/>
            <a:rect l="l" t="t" r="r" b="b"/>
            <a:pathLst>
              <a:path w="746760" h="3810">
                <a:moveTo>
                  <a:pt x="746455" y="3314"/>
                </a:moveTo>
                <a:lnTo>
                  <a:pt x="0" y="0"/>
                </a:lnTo>
              </a:path>
            </a:pathLst>
          </a:custGeom>
          <a:ln w="17018">
            <a:solidFill>
              <a:srgbClr val="EF3B3A"/>
            </a:solidFill>
            <a:prstDash val="lgDash"/>
          </a:ln>
        </p:spPr>
        <p:txBody>
          <a:bodyPr wrap="square" lIns="0" tIns="0" rIns="0" bIns="0" rtlCol="0"/>
          <a:lstStyle/>
          <a:p>
            <a:endParaRPr/>
          </a:p>
        </p:txBody>
      </p:sp>
      <p:sp>
        <p:nvSpPr>
          <p:cNvPr id="85" name="object 85"/>
          <p:cNvSpPr/>
          <p:nvPr/>
        </p:nvSpPr>
        <p:spPr>
          <a:xfrm>
            <a:off x="1672333" y="3031361"/>
            <a:ext cx="212725" cy="213995"/>
          </a:xfrm>
          <a:custGeom>
            <a:avLst/>
            <a:gdLst/>
            <a:ahLst/>
            <a:cxnLst/>
            <a:rect l="l" t="t" r="r" b="b"/>
            <a:pathLst>
              <a:path w="212725" h="213994">
                <a:moveTo>
                  <a:pt x="212725" y="213664"/>
                </a:moveTo>
                <a:lnTo>
                  <a:pt x="0" y="212724"/>
                </a:lnTo>
                <a:lnTo>
                  <a:pt x="1384" y="0"/>
                </a:lnTo>
              </a:path>
            </a:pathLst>
          </a:custGeom>
          <a:ln w="17018">
            <a:solidFill>
              <a:srgbClr val="EF3B3A"/>
            </a:solidFill>
          </a:ln>
        </p:spPr>
        <p:txBody>
          <a:bodyPr wrap="square" lIns="0" tIns="0" rIns="0" bIns="0" rtlCol="0"/>
          <a:lstStyle/>
          <a:p>
            <a:endParaRPr/>
          </a:p>
        </p:txBody>
      </p:sp>
      <p:sp>
        <p:nvSpPr>
          <p:cNvPr id="86" name="object 86"/>
          <p:cNvSpPr/>
          <p:nvPr/>
        </p:nvSpPr>
        <p:spPr>
          <a:xfrm>
            <a:off x="1673999" y="2832428"/>
            <a:ext cx="1270" cy="154940"/>
          </a:xfrm>
          <a:custGeom>
            <a:avLst/>
            <a:gdLst/>
            <a:ahLst/>
            <a:cxnLst/>
            <a:rect l="l" t="t" r="r" b="b"/>
            <a:pathLst>
              <a:path w="1269" h="154939">
                <a:moveTo>
                  <a:pt x="501" y="-8508"/>
                </a:moveTo>
                <a:lnTo>
                  <a:pt x="501" y="163233"/>
                </a:lnTo>
              </a:path>
            </a:pathLst>
          </a:custGeom>
          <a:ln w="18021">
            <a:solidFill>
              <a:srgbClr val="EF3B3A"/>
            </a:solidFill>
            <a:prstDash val="dash"/>
          </a:ln>
        </p:spPr>
        <p:txBody>
          <a:bodyPr wrap="square" lIns="0" tIns="0" rIns="0" bIns="0" rtlCol="0"/>
          <a:lstStyle/>
          <a:p>
            <a:endParaRPr/>
          </a:p>
        </p:txBody>
      </p:sp>
      <p:sp>
        <p:nvSpPr>
          <p:cNvPr id="87" name="object 87"/>
          <p:cNvSpPr/>
          <p:nvPr/>
        </p:nvSpPr>
        <p:spPr>
          <a:xfrm>
            <a:off x="1675146" y="2169316"/>
            <a:ext cx="4445" cy="641350"/>
          </a:xfrm>
          <a:custGeom>
            <a:avLst/>
            <a:gdLst/>
            <a:ahLst/>
            <a:cxnLst/>
            <a:rect l="l" t="t" r="r" b="b"/>
            <a:pathLst>
              <a:path w="4444" h="641350">
                <a:moveTo>
                  <a:pt x="0" y="641007"/>
                </a:moveTo>
                <a:lnTo>
                  <a:pt x="4152" y="0"/>
                </a:lnTo>
              </a:path>
            </a:pathLst>
          </a:custGeom>
          <a:ln w="17018">
            <a:solidFill>
              <a:srgbClr val="EF3B3A"/>
            </a:solidFill>
            <a:prstDash val="lgDashDot"/>
          </a:ln>
        </p:spPr>
        <p:txBody>
          <a:bodyPr wrap="square" lIns="0" tIns="0" rIns="0" bIns="0" rtlCol="0"/>
          <a:lstStyle/>
          <a:p>
            <a:endParaRPr/>
          </a:p>
        </p:txBody>
      </p:sp>
      <p:sp>
        <p:nvSpPr>
          <p:cNvPr id="88" name="object 88"/>
          <p:cNvSpPr/>
          <p:nvPr/>
        </p:nvSpPr>
        <p:spPr>
          <a:xfrm>
            <a:off x="1679444" y="1934486"/>
            <a:ext cx="1905" cy="212725"/>
          </a:xfrm>
          <a:custGeom>
            <a:avLst/>
            <a:gdLst/>
            <a:ahLst/>
            <a:cxnLst/>
            <a:rect l="l" t="t" r="r" b="b"/>
            <a:pathLst>
              <a:path w="1905" h="212725">
                <a:moveTo>
                  <a:pt x="0" y="212725"/>
                </a:moveTo>
                <a:lnTo>
                  <a:pt x="1384" y="0"/>
                </a:lnTo>
              </a:path>
            </a:pathLst>
          </a:custGeom>
          <a:ln w="17018">
            <a:solidFill>
              <a:srgbClr val="EF3B3A"/>
            </a:solidFill>
          </a:ln>
        </p:spPr>
        <p:txBody>
          <a:bodyPr wrap="square" lIns="0" tIns="0" rIns="0" bIns="0" rtlCol="0"/>
          <a:lstStyle/>
          <a:p>
            <a:endParaRPr/>
          </a:p>
        </p:txBody>
      </p:sp>
      <p:sp>
        <p:nvSpPr>
          <p:cNvPr id="89" name="object 89"/>
          <p:cNvSpPr/>
          <p:nvPr/>
        </p:nvSpPr>
        <p:spPr>
          <a:xfrm>
            <a:off x="3517908" y="1957838"/>
            <a:ext cx="1363980" cy="1299210"/>
          </a:xfrm>
          <a:custGeom>
            <a:avLst/>
            <a:gdLst/>
            <a:ahLst/>
            <a:cxnLst/>
            <a:rect l="l" t="t" r="r" b="b"/>
            <a:pathLst>
              <a:path w="1363979" h="1299210">
                <a:moveTo>
                  <a:pt x="7594" y="0"/>
                </a:moveTo>
                <a:lnTo>
                  <a:pt x="1363713" y="4013"/>
                </a:lnTo>
                <a:lnTo>
                  <a:pt x="1356537" y="1298638"/>
                </a:lnTo>
                <a:lnTo>
                  <a:pt x="0" y="1298638"/>
                </a:lnTo>
                <a:lnTo>
                  <a:pt x="7594" y="0"/>
                </a:lnTo>
                <a:close/>
              </a:path>
            </a:pathLst>
          </a:custGeom>
          <a:ln w="17018">
            <a:solidFill>
              <a:srgbClr val="EF3B3A"/>
            </a:solidFill>
            <a:prstDash val="lgDashDot"/>
          </a:ln>
        </p:spPr>
        <p:txBody>
          <a:bodyPr wrap="square" lIns="0" tIns="0" rIns="0" bIns="0" rtlCol="0"/>
          <a:lstStyle/>
          <a:p>
            <a:endParaRPr/>
          </a:p>
        </p:txBody>
      </p:sp>
      <p:sp>
        <p:nvSpPr>
          <p:cNvPr id="90" name="object 90"/>
          <p:cNvSpPr/>
          <p:nvPr/>
        </p:nvSpPr>
        <p:spPr>
          <a:xfrm>
            <a:off x="5285376" y="1970365"/>
            <a:ext cx="213995" cy="212725"/>
          </a:xfrm>
          <a:custGeom>
            <a:avLst/>
            <a:gdLst/>
            <a:ahLst/>
            <a:cxnLst/>
            <a:rect l="l" t="t" r="r" b="b"/>
            <a:pathLst>
              <a:path w="213995" h="212725">
                <a:moveTo>
                  <a:pt x="213842" y="1308"/>
                </a:moveTo>
                <a:lnTo>
                  <a:pt x="1117" y="0"/>
                </a:lnTo>
                <a:lnTo>
                  <a:pt x="0" y="212724"/>
                </a:lnTo>
              </a:path>
            </a:pathLst>
          </a:custGeom>
          <a:ln w="17018">
            <a:solidFill>
              <a:srgbClr val="EF3B3A"/>
            </a:solidFill>
          </a:ln>
        </p:spPr>
        <p:txBody>
          <a:bodyPr wrap="square" lIns="0" tIns="0" rIns="0" bIns="0" rtlCol="0"/>
          <a:lstStyle/>
          <a:p>
            <a:endParaRPr/>
          </a:p>
        </p:txBody>
      </p:sp>
      <p:sp>
        <p:nvSpPr>
          <p:cNvPr id="91" name="object 91"/>
          <p:cNvSpPr/>
          <p:nvPr/>
        </p:nvSpPr>
        <p:spPr>
          <a:xfrm>
            <a:off x="5284330" y="2226853"/>
            <a:ext cx="1270" cy="153670"/>
          </a:xfrm>
          <a:custGeom>
            <a:avLst/>
            <a:gdLst/>
            <a:ahLst/>
            <a:cxnLst/>
            <a:rect l="l" t="t" r="r" b="b"/>
            <a:pathLst>
              <a:path w="1270" h="153669">
                <a:moveTo>
                  <a:pt x="406" y="-8508"/>
                </a:moveTo>
                <a:lnTo>
                  <a:pt x="406" y="161696"/>
                </a:lnTo>
              </a:path>
            </a:pathLst>
          </a:custGeom>
          <a:ln w="17830">
            <a:solidFill>
              <a:srgbClr val="EF3B3A"/>
            </a:solidFill>
            <a:prstDash val="dash"/>
          </a:ln>
        </p:spPr>
        <p:txBody>
          <a:bodyPr wrap="square" lIns="0" tIns="0" rIns="0" bIns="0" rtlCol="0"/>
          <a:lstStyle/>
          <a:p>
            <a:endParaRPr/>
          </a:p>
        </p:txBody>
      </p:sp>
      <p:sp>
        <p:nvSpPr>
          <p:cNvPr id="92" name="object 92"/>
          <p:cNvSpPr/>
          <p:nvPr/>
        </p:nvSpPr>
        <p:spPr>
          <a:xfrm>
            <a:off x="5280868" y="2401924"/>
            <a:ext cx="3810" cy="635000"/>
          </a:xfrm>
          <a:custGeom>
            <a:avLst/>
            <a:gdLst/>
            <a:ahLst/>
            <a:cxnLst/>
            <a:rect l="l" t="t" r="r" b="b"/>
            <a:pathLst>
              <a:path w="3810" h="635000">
                <a:moveTo>
                  <a:pt x="3352" y="0"/>
                </a:moveTo>
                <a:lnTo>
                  <a:pt x="0" y="634631"/>
                </a:lnTo>
              </a:path>
            </a:pathLst>
          </a:custGeom>
          <a:ln w="17018">
            <a:solidFill>
              <a:srgbClr val="EF3B3A"/>
            </a:solidFill>
            <a:prstDash val="lgDashDot"/>
          </a:ln>
        </p:spPr>
        <p:txBody>
          <a:bodyPr wrap="square" lIns="0" tIns="0" rIns="0" bIns="0" rtlCol="0"/>
          <a:lstStyle/>
          <a:p>
            <a:endParaRPr/>
          </a:p>
        </p:txBody>
      </p:sp>
      <p:sp>
        <p:nvSpPr>
          <p:cNvPr id="93" name="object 93"/>
          <p:cNvSpPr/>
          <p:nvPr/>
        </p:nvSpPr>
        <p:spPr>
          <a:xfrm>
            <a:off x="5279637" y="3058443"/>
            <a:ext cx="212725" cy="215265"/>
          </a:xfrm>
          <a:custGeom>
            <a:avLst/>
            <a:gdLst/>
            <a:ahLst/>
            <a:cxnLst/>
            <a:rect l="l" t="t" r="r" b="b"/>
            <a:pathLst>
              <a:path w="212725" h="215264">
                <a:moveTo>
                  <a:pt x="1117" y="0"/>
                </a:moveTo>
                <a:lnTo>
                  <a:pt x="0" y="212725"/>
                </a:lnTo>
                <a:lnTo>
                  <a:pt x="212712" y="214884"/>
                </a:lnTo>
              </a:path>
            </a:pathLst>
          </a:custGeom>
          <a:ln w="17018">
            <a:solidFill>
              <a:srgbClr val="EF3B3A"/>
            </a:solidFill>
          </a:ln>
        </p:spPr>
        <p:txBody>
          <a:bodyPr wrap="square" lIns="0" tIns="0" rIns="0" bIns="0" rtlCol="0"/>
          <a:lstStyle/>
          <a:p>
            <a:endParaRPr/>
          </a:p>
        </p:txBody>
      </p:sp>
      <p:sp>
        <p:nvSpPr>
          <p:cNvPr id="94" name="object 94"/>
          <p:cNvSpPr/>
          <p:nvPr/>
        </p:nvSpPr>
        <p:spPr>
          <a:xfrm>
            <a:off x="5555314" y="3273971"/>
            <a:ext cx="220979" cy="2540"/>
          </a:xfrm>
          <a:custGeom>
            <a:avLst/>
            <a:gdLst/>
            <a:ahLst/>
            <a:cxnLst/>
            <a:rect l="l" t="t" r="r" b="b"/>
            <a:pathLst>
              <a:path w="220979" h="2539">
                <a:moveTo>
                  <a:pt x="0" y="0"/>
                </a:moveTo>
                <a:lnTo>
                  <a:pt x="220383" y="2247"/>
                </a:lnTo>
              </a:path>
            </a:pathLst>
          </a:custGeom>
          <a:ln w="17018">
            <a:solidFill>
              <a:srgbClr val="EF3B3A"/>
            </a:solidFill>
            <a:prstDash val="dash"/>
          </a:ln>
        </p:spPr>
        <p:txBody>
          <a:bodyPr wrap="square" lIns="0" tIns="0" rIns="0" bIns="0" rtlCol="0"/>
          <a:lstStyle/>
          <a:p>
            <a:endParaRPr/>
          </a:p>
        </p:txBody>
      </p:sp>
      <p:sp>
        <p:nvSpPr>
          <p:cNvPr id="95" name="object 95"/>
          <p:cNvSpPr/>
          <p:nvPr/>
        </p:nvSpPr>
        <p:spPr>
          <a:xfrm>
            <a:off x="5807174" y="3276535"/>
            <a:ext cx="425450" cy="240029"/>
          </a:xfrm>
          <a:custGeom>
            <a:avLst/>
            <a:gdLst/>
            <a:ahLst/>
            <a:cxnLst/>
            <a:rect l="l" t="t" r="r" b="b"/>
            <a:pathLst>
              <a:path w="425450" h="240029">
                <a:moveTo>
                  <a:pt x="0" y="0"/>
                </a:moveTo>
                <a:lnTo>
                  <a:pt x="212712" y="2171"/>
                </a:lnTo>
                <a:lnTo>
                  <a:pt x="212712" y="238467"/>
                </a:lnTo>
                <a:lnTo>
                  <a:pt x="425437" y="239979"/>
                </a:lnTo>
              </a:path>
            </a:pathLst>
          </a:custGeom>
          <a:ln w="17018">
            <a:solidFill>
              <a:srgbClr val="EF3B3A"/>
            </a:solidFill>
          </a:ln>
        </p:spPr>
        <p:txBody>
          <a:bodyPr wrap="square" lIns="0" tIns="0" rIns="0" bIns="0" rtlCol="0"/>
          <a:lstStyle/>
          <a:p>
            <a:endParaRPr/>
          </a:p>
        </p:txBody>
      </p:sp>
      <p:sp>
        <p:nvSpPr>
          <p:cNvPr id="96" name="object 96"/>
          <p:cNvSpPr/>
          <p:nvPr/>
        </p:nvSpPr>
        <p:spPr>
          <a:xfrm>
            <a:off x="6287456" y="3516901"/>
            <a:ext cx="192405" cy="1905"/>
          </a:xfrm>
          <a:custGeom>
            <a:avLst/>
            <a:gdLst/>
            <a:ahLst/>
            <a:cxnLst/>
            <a:rect l="l" t="t" r="r" b="b"/>
            <a:pathLst>
              <a:path w="192404" h="1904">
                <a:moveTo>
                  <a:pt x="0" y="0"/>
                </a:moveTo>
                <a:lnTo>
                  <a:pt x="191973" y="1358"/>
                </a:lnTo>
              </a:path>
            </a:pathLst>
          </a:custGeom>
          <a:ln w="17018">
            <a:solidFill>
              <a:srgbClr val="EF3B3A"/>
            </a:solidFill>
            <a:prstDash val="dash"/>
          </a:ln>
        </p:spPr>
        <p:txBody>
          <a:bodyPr wrap="square" lIns="0" tIns="0" rIns="0" bIns="0" rtlCol="0"/>
          <a:lstStyle/>
          <a:p>
            <a:endParaRPr/>
          </a:p>
        </p:txBody>
      </p:sp>
      <p:sp>
        <p:nvSpPr>
          <p:cNvPr id="97" name="object 97"/>
          <p:cNvSpPr/>
          <p:nvPr/>
        </p:nvSpPr>
        <p:spPr>
          <a:xfrm>
            <a:off x="6506850" y="3307241"/>
            <a:ext cx="212725" cy="212725"/>
          </a:xfrm>
          <a:custGeom>
            <a:avLst/>
            <a:gdLst/>
            <a:ahLst/>
            <a:cxnLst/>
            <a:rect l="l" t="t" r="r" b="b"/>
            <a:pathLst>
              <a:path w="212725" h="212725">
                <a:moveTo>
                  <a:pt x="0" y="211213"/>
                </a:moveTo>
                <a:lnTo>
                  <a:pt x="212712" y="212724"/>
                </a:lnTo>
                <a:lnTo>
                  <a:pt x="212128" y="0"/>
                </a:lnTo>
              </a:path>
            </a:pathLst>
          </a:custGeom>
          <a:ln w="17018">
            <a:solidFill>
              <a:srgbClr val="EF3B3A"/>
            </a:solidFill>
          </a:ln>
        </p:spPr>
        <p:txBody>
          <a:bodyPr wrap="square" lIns="0" tIns="0" rIns="0" bIns="0" rtlCol="0"/>
          <a:lstStyle/>
          <a:p>
            <a:endParaRPr/>
          </a:p>
        </p:txBody>
      </p:sp>
      <p:sp>
        <p:nvSpPr>
          <p:cNvPr id="98" name="object 98"/>
          <p:cNvSpPr/>
          <p:nvPr/>
        </p:nvSpPr>
        <p:spPr>
          <a:xfrm>
            <a:off x="6718294" y="3056283"/>
            <a:ext cx="635" cy="195580"/>
          </a:xfrm>
          <a:custGeom>
            <a:avLst/>
            <a:gdLst/>
            <a:ahLst/>
            <a:cxnLst/>
            <a:rect l="l" t="t" r="r" b="b"/>
            <a:pathLst>
              <a:path w="634" h="195579">
                <a:moveTo>
                  <a:pt x="533" y="195186"/>
                </a:moveTo>
                <a:lnTo>
                  <a:pt x="0" y="0"/>
                </a:lnTo>
              </a:path>
            </a:pathLst>
          </a:custGeom>
          <a:ln w="17018">
            <a:solidFill>
              <a:srgbClr val="EF3B3A"/>
            </a:solidFill>
            <a:prstDash val="dash"/>
          </a:ln>
        </p:spPr>
        <p:txBody>
          <a:bodyPr wrap="square" lIns="0" tIns="0" rIns="0" bIns="0" rtlCol="0"/>
          <a:lstStyle/>
          <a:p>
            <a:endParaRPr/>
          </a:p>
        </p:txBody>
      </p:sp>
      <p:sp>
        <p:nvSpPr>
          <p:cNvPr id="99" name="object 99"/>
          <p:cNvSpPr/>
          <p:nvPr/>
        </p:nvSpPr>
        <p:spPr>
          <a:xfrm>
            <a:off x="6715978" y="2219778"/>
            <a:ext cx="2540" cy="808990"/>
          </a:xfrm>
          <a:custGeom>
            <a:avLst/>
            <a:gdLst/>
            <a:ahLst/>
            <a:cxnLst/>
            <a:rect l="l" t="t" r="r" b="b"/>
            <a:pathLst>
              <a:path w="2540" h="808989">
                <a:moveTo>
                  <a:pt x="2235" y="808621"/>
                </a:moveTo>
                <a:lnTo>
                  <a:pt x="0" y="0"/>
                </a:lnTo>
              </a:path>
            </a:pathLst>
          </a:custGeom>
          <a:ln w="17018">
            <a:solidFill>
              <a:srgbClr val="EF3B3A"/>
            </a:solidFill>
            <a:prstDash val="lgDash"/>
          </a:ln>
        </p:spPr>
        <p:txBody>
          <a:bodyPr wrap="square" lIns="0" tIns="0" rIns="0" bIns="0" rtlCol="0"/>
          <a:lstStyle/>
          <a:p>
            <a:endParaRPr/>
          </a:p>
        </p:txBody>
      </p:sp>
      <p:sp>
        <p:nvSpPr>
          <p:cNvPr id="100" name="object 100"/>
          <p:cNvSpPr/>
          <p:nvPr/>
        </p:nvSpPr>
        <p:spPr>
          <a:xfrm>
            <a:off x="6502593" y="1977853"/>
            <a:ext cx="213360" cy="214629"/>
          </a:xfrm>
          <a:custGeom>
            <a:avLst/>
            <a:gdLst/>
            <a:ahLst/>
            <a:cxnLst/>
            <a:rect l="l" t="t" r="r" b="b"/>
            <a:pathLst>
              <a:path w="213359" h="214630">
                <a:moveTo>
                  <a:pt x="213309" y="214033"/>
                </a:moveTo>
                <a:lnTo>
                  <a:pt x="212725" y="1308"/>
                </a:lnTo>
                <a:lnTo>
                  <a:pt x="0" y="0"/>
                </a:lnTo>
              </a:path>
            </a:pathLst>
          </a:custGeom>
          <a:ln w="17018">
            <a:solidFill>
              <a:srgbClr val="EF3B3A"/>
            </a:solidFill>
          </a:ln>
        </p:spPr>
        <p:txBody>
          <a:bodyPr wrap="square" lIns="0" tIns="0" rIns="0" bIns="0" rtlCol="0"/>
          <a:lstStyle/>
          <a:p>
            <a:endParaRPr/>
          </a:p>
        </p:txBody>
      </p:sp>
      <p:sp>
        <p:nvSpPr>
          <p:cNvPr id="101" name="object 101"/>
          <p:cNvSpPr/>
          <p:nvPr/>
        </p:nvSpPr>
        <p:spPr>
          <a:xfrm>
            <a:off x="6276835" y="1976464"/>
            <a:ext cx="175895" cy="1270"/>
          </a:xfrm>
          <a:custGeom>
            <a:avLst/>
            <a:gdLst/>
            <a:ahLst/>
            <a:cxnLst/>
            <a:rect l="l" t="t" r="r" b="b"/>
            <a:pathLst>
              <a:path w="175895" h="1269">
                <a:moveTo>
                  <a:pt x="175590" y="1079"/>
                </a:moveTo>
                <a:lnTo>
                  <a:pt x="0" y="0"/>
                </a:lnTo>
              </a:path>
            </a:pathLst>
          </a:custGeom>
          <a:ln w="17018">
            <a:solidFill>
              <a:srgbClr val="EF3B3A"/>
            </a:solidFill>
            <a:prstDash val="dash"/>
          </a:ln>
        </p:spPr>
        <p:txBody>
          <a:bodyPr wrap="square" lIns="0" tIns="0" rIns="0" bIns="0" rtlCol="0"/>
          <a:lstStyle/>
          <a:p>
            <a:endParaRPr/>
          </a:p>
        </p:txBody>
      </p:sp>
      <p:sp>
        <p:nvSpPr>
          <p:cNvPr id="102" name="object 102"/>
          <p:cNvSpPr/>
          <p:nvPr/>
        </p:nvSpPr>
        <p:spPr>
          <a:xfrm>
            <a:off x="5524294" y="1971838"/>
            <a:ext cx="727710" cy="5080"/>
          </a:xfrm>
          <a:custGeom>
            <a:avLst/>
            <a:gdLst/>
            <a:ahLst/>
            <a:cxnLst/>
            <a:rect l="l" t="t" r="r" b="b"/>
            <a:pathLst>
              <a:path w="727710" h="5080">
                <a:moveTo>
                  <a:pt x="727456" y="4470"/>
                </a:moveTo>
                <a:lnTo>
                  <a:pt x="0" y="0"/>
                </a:lnTo>
              </a:path>
            </a:pathLst>
          </a:custGeom>
          <a:ln w="17018">
            <a:solidFill>
              <a:srgbClr val="EF3B3A"/>
            </a:solidFill>
            <a:prstDash val="lgDashDot"/>
          </a:ln>
        </p:spPr>
        <p:txBody>
          <a:bodyPr wrap="square" lIns="0" tIns="0" rIns="0" bIns="0" rtlCol="0"/>
          <a:lstStyle/>
          <a:p>
            <a:endParaRPr/>
          </a:p>
        </p:txBody>
      </p:sp>
      <p:sp>
        <p:nvSpPr>
          <p:cNvPr id="103" name="object 103"/>
          <p:cNvSpPr/>
          <p:nvPr/>
        </p:nvSpPr>
        <p:spPr>
          <a:xfrm>
            <a:off x="5799187" y="3997917"/>
            <a:ext cx="429895" cy="221615"/>
          </a:xfrm>
          <a:custGeom>
            <a:avLst/>
            <a:gdLst/>
            <a:ahLst/>
            <a:cxnLst/>
            <a:rect l="l" t="t" r="r" b="b"/>
            <a:pathLst>
              <a:path w="429895" h="221614">
                <a:moveTo>
                  <a:pt x="0" y="220548"/>
                </a:moveTo>
                <a:lnTo>
                  <a:pt x="212725" y="221157"/>
                </a:lnTo>
                <a:lnTo>
                  <a:pt x="216992" y="0"/>
                </a:lnTo>
                <a:lnTo>
                  <a:pt x="429704" y="876"/>
                </a:lnTo>
              </a:path>
            </a:pathLst>
          </a:custGeom>
          <a:ln w="17018">
            <a:solidFill>
              <a:srgbClr val="EF3B3A"/>
            </a:solidFill>
          </a:ln>
        </p:spPr>
        <p:txBody>
          <a:bodyPr wrap="square" lIns="0" tIns="0" rIns="0" bIns="0" rtlCol="0"/>
          <a:lstStyle/>
          <a:p>
            <a:endParaRPr/>
          </a:p>
        </p:txBody>
      </p:sp>
      <p:sp>
        <p:nvSpPr>
          <p:cNvPr id="104" name="object 104"/>
          <p:cNvSpPr/>
          <p:nvPr/>
        </p:nvSpPr>
        <p:spPr>
          <a:xfrm>
            <a:off x="6284485" y="3999025"/>
            <a:ext cx="194945" cy="1270"/>
          </a:xfrm>
          <a:custGeom>
            <a:avLst/>
            <a:gdLst/>
            <a:ahLst/>
            <a:cxnLst/>
            <a:rect l="l" t="t" r="r" b="b"/>
            <a:pathLst>
              <a:path w="194945" h="1270">
                <a:moveTo>
                  <a:pt x="0" y="0"/>
                </a:moveTo>
                <a:lnTo>
                  <a:pt x="194564" y="800"/>
                </a:lnTo>
              </a:path>
            </a:pathLst>
          </a:custGeom>
          <a:ln w="17018">
            <a:solidFill>
              <a:srgbClr val="EF3B3A"/>
            </a:solidFill>
            <a:prstDash val="dash"/>
          </a:ln>
        </p:spPr>
        <p:txBody>
          <a:bodyPr wrap="square" lIns="0" tIns="0" rIns="0" bIns="0" rtlCol="0"/>
          <a:lstStyle/>
          <a:p>
            <a:endParaRPr/>
          </a:p>
        </p:txBody>
      </p:sp>
      <p:sp>
        <p:nvSpPr>
          <p:cNvPr id="105" name="object 105"/>
          <p:cNvSpPr/>
          <p:nvPr/>
        </p:nvSpPr>
        <p:spPr>
          <a:xfrm>
            <a:off x="6506846" y="3999939"/>
            <a:ext cx="212725" cy="213995"/>
          </a:xfrm>
          <a:custGeom>
            <a:avLst/>
            <a:gdLst/>
            <a:ahLst/>
            <a:cxnLst/>
            <a:rect l="l" t="t" r="r" b="b"/>
            <a:pathLst>
              <a:path w="212725" h="213995">
                <a:moveTo>
                  <a:pt x="0" y="0"/>
                </a:moveTo>
                <a:lnTo>
                  <a:pt x="212725" y="876"/>
                </a:lnTo>
                <a:lnTo>
                  <a:pt x="212661" y="213601"/>
                </a:lnTo>
              </a:path>
            </a:pathLst>
          </a:custGeom>
          <a:ln w="17018">
            <a:solidFill>
              <a:srgbClr val="EF3B3A"/>
            </a:solidFill>
          </a:ln>
        </p:spPr>
        <p:txBody>
          <a:bodyPr wrap="square" lIns="0" tIns="0" rIns="0" bIns="0" rtlCol="0"/>
          <a:lstStyle/>
          <a:p>
            <a:endParaRPr/>
          </a:p>
        </p:txBody>
      </p:sp>
      <p:sp>
        <p:nvSpPr>
          <p:cNvPr id="106" name="object 106"/>
          <p:cNvSpPr/>
          <p:nvPr/>
        </p:nvSpPr>
        <p:spPr>
          <a:xfrm>
            <a:off x="6719450" y="4253229"/>
            <a:ext cx="635" cy="139065"/>
          </a:xfrm>
          <a:custGeom>
            <a:avLst/>
            <a:gdLst/>
            <a:ahLst/>
            <a:cxnLst/>
            <a:rect l="l" t="t" r="r" b="b"/>
            <a:pathLst>
              <a:path w="634" h="139064">
                <a:moveTo>
                  <a:pt x="38" y="0"/>
                </a:moveTo>
                <a:lnTo>
                  <a:pt x="0" y="138912"/>
                </a:lnTo>
              </a:path>
            </a:pathLst>
          </a:custGeom>
          <a:ln w="17018">
            <a:solidFill>
              <a:srgbClr val="EF3B3A"/>
            </a:solidFill>
            <a:prstDash val="dash"/>
          </a:ln>
        </p:spPr>
        <p:txBody>
          <a:bodyPr wrap="square" lIns="0" tIns="0" rIns="0" bIns="0" rtlCol="0"/>
          <a:lstStyle/>
          <a:p>
            <a:endParaRPr/>
          </a:p>
        </p:txBody>
      </p:sp>
      <p:sp>
        <p:nvSpPr>
          <p:cNvPr id="107" name="object 107"/>
          <p:cNvSpPr/>
          <p:nvPr/>
        </p:nvSpPr>
        <p:spPr>
          <a:xfrm>
            <a:off x="6719246" y="4411993"/>
            <a:ext cx="635" cy="575945"/>
          </a:xfrm>
          <a:custGeom>
            <a:avLst/>
            <a:gdLst/>
            <a:ahLst/>
            <a:cxnLst/>
            <a:rect l="l" t="t" r="r" b="b"/>
            <a:pathLst>
              <a:path w="634" h="575945">
                <a:moveTo>
                  <a:pt x="190" y="0"/>
                </a:moveTo>
                <a:lnTo>
                  <a:pt x="0" y="575525"/>
                </a:lnTo>
              </a:path>
            </a:pathLst>
          </a:custGeom>
          <a:ln w="17018">
            <a:solidFill>
              <a:srgbClr val="EF3B3A"/>
            </a:solidFill>
            <a:prstDash val="lgDashDot"/>
          </a:ln>
        </p:spPr>
        <p:txBody>
          <a:bodyPr wrap="square" lIns="0" tIns="0" rIns="0" bIns="0" rtlCol="0"/>
          <a:lstStyle/>
          <a:p>
            <a:endParaRPr/>
          </a:p>
        </p:txBody>
      </p:sp>
      <p:sp>
        <p:nvSpPr>
          <p:cNvPr id="108" name="object 108"/>
          <p:cNvSpPr/>
          <p:nvPr/>
        </p:nvSpPr>
        <p:spPr>
          <a:xfrm>
            <a:off x="6506454" y="5007361"/>
            <a:ext cx="213360" cy="214629"/>
          </a:xfrm>
          <a:custGeom>
            <a:avLst/>
            <a:gdLst/>
            <a:ahLst/>
            <a:cxnLst/>
            <a:rect l="l" t="t" r="r" b="b"/>
            <a:pathLst>
              <a:path w="213359" h="214629">
                <a:moveTo>
                  <a:pt x="212788" y="0"/>
                </a:moveTo>
                <a:lnTo>
                  <a:pt x="212724" y="212725"/>
                </a:lnTo>
                <a:lnTo>
                  <a:pt x="0" y="214058"/>
                </a:lnTo>
              </a:path>
            </a:pathLst>
          </a:custGeom>
          <a:ln w="17018">
            <a:solidFill>
              <a:srgbClr val="EF3B3A"/>
            </a:solidFill>
          </a:ln>
        </p:spPr>
        <p:txBody>
          <a:bodyPr wrap="square" lIns="0" tIns="0" rIns="0" bIns="0" rtlCol="0"/>
          <a:lstStyle/>
          <a:p>
            <a:endParaRPr/>
          </a:p>
        </p:txBody>
      </p:sp>
      <p:sp>
        <p:nvSpPr>
          <p:cNvPr id="109" name="object 109"/>
          <p:cNvSpPr/>
          <p:nvPr/>
        </p:nvSpPr>
        <p:spPr>
          <a:xfrm>
            <a:off x="6436598" y="5221507"/>
            <a:ext cx="54610" cy="635"/>
          </a:xfrm>
          <a:custGeom>
            <a:avLst/>
            <a:gdLst/>
            <a:ahLst/>
            <a:cxnLst/>
            <a:rect l="l" t="t" r="r" b="b"/>
            <a:pathLst>
              <a:path w="54610" h="635">
                <a:moveTo>
                  <a:pt x="-8509" y="171"/>
                </a:moveTo>
                <a:lnTo>
                  <a:pt x="62839" y="171"/>
                </a:lnTo>
              </a:path>
            </a:pathLst>
          </a:custGeom>
          <a:ln w="17360">
            <a:solidFill>
              <a:srgbClr val="EF3B3A"/>
            </a:solidFill>
            <a:prstDash val="sysDot"/>
          </a:ln>
        </p:spPr>
        <p:txBody>
          <a:bodyPr wrap="square" lIns="0" tIns="0" rIns="0" bIns="0" rtlCol="0"/>
          <a:lstStyle/>
          <a:p>
            <a:endParaRPr/>
          </a:p>
        </p:txBody>
      </p:sp>
      <p:sp>
        <p:nvSpPr>
          <p:cNvPr id="110" name="object 110"/>
          <p:cNvSpPr/>
          <p:nvPr/>
        </p:nvSpPr>
        <p:spPr>
          <a:xfrm>
            <a:off x="5998997" y="5221893"/>
            <a:ext cx="429895" cy="154940"/>
          </a:xfrm>
          <a:custGeom>
            <a:avLst/>
            <a:gdLst/>
            <a:ahLst/>
            <a:cxnLst/>
            <a:rect l="l" t="t" r="r" b="b"/>
            <a:pathLst>
              <a:path w="429895" h="154939">
                <a:moveTo>
                  <a:pt x="429844" y="0"/>
                </a:moveTo>
                <a:lnTo>
                  <a:pt x="217119" y="1333"/>
                </a:lnTo>
                <a:lnTo>
                  <a:pt x="212725" y="154635"/>
                </a:lnTo>
                <a:lnTo>
                  <a:pt x="0" y="153898"/>
                </a:lnTo>
              </a:path>
            </a:pathLst>
          </a:custGeom>
          <a:ln w="17018">
            <a:solidFill>
              <a:srgbClr val="EF3B3A"/>
            </a:solidFill>
          </a:ln>
        </p:spPr>
        <p:txBody>
          <a:bodyPr wrap="square" lIns="0" tIns="0" rIns="0" bIns="0" rtlCol="0"/>
          <a:lstStyle/>
          <a:p>
            <a:endParaRPr/>
          </a:p>
        </p:txBody>
      </p:sp>
      <p:sp>
        <p:nvSpPr>
          <p:cNvPr id="111" name="object 111"/>
          <p:cNvSpPr/>
          <p:nvPr/>
        </p:nvSpPr>
        <p:spPr>
          <a:xfrm>
            <a:off x="5973593" y="5375709"/>
            <a:ext cx="20320" cy="635"/>
          </a:xfrm>
          <a:custGeom>
            <a:avLst/>
            <a:gdLst/>
            <a:ahLst/>
            <a:cxnLst/>
            <a:rect l="l" t="t" r="r" b="b"/>
            <a:pathLst>
              <a:path w="20320" h="635">
                <a:moveTo>
                  <a:pt x="19761" y="63"/>
                </a:moveTo>
                <a:lnTo>
                  <a:pt x="0" y="0"/>
                </a:lnTo>
              </a:path>
            </a:pathLst>
          </a:custGeom>
          <a:ln w="17018">
            <a:solidFill>
              <a:srgbClr val="EF3B3A"/>
            </a:solidFill>
            <a:prstDash val="sysDot"/>
          </a:ln>
        </p:spPr>
        <p:txBody>
          <a:bodyPr wrap="square" lIns="0" tIns="0" rIns="0" bIns="0" rtlCol="0"/>
          <a:lstStyle/>
          <a:p>
            <a:endParaRPr/>
          </a:p>
        </p:txBody>
      </p:sp>
      <p:sp>
        <p:nvSpPr>
          <p:cNvPr id="112" name="object 112"/>
          <p:cNvSpPr/>
          <p:nvPr/>
        </p:nvSpPr>
        <p:spPr>
          <a:xfrm>
            <a:off x="5548247" y="5335233"/>
            <a:ext cx="422909" cy="40640"/>
          </a:xfrm>
          <a:custGeom>
            <a:avLst/>
            <a:gdLst/>
            <a:ahLst/>
            <a:cxnLst/>
            <a:rect l="l" t="t" r="r" b="b"/>
            <a:pathLst>
              <a:path w="422910" h="40639">
                <a:moveTo>
                  <a:pt x="422528" y="40462"/>
                </a:moveTo>
                <a:lnTo>
                  <a:pt x="209803" y="39725"/>
                </a:lnTo>
                <a:lnTo>
                  <a:pt x="212724" y="50"/>
                </a:lnTo>
                <a:lnTo>
                  <a:pt x="0" y="0"/>
                </a:lnTo>
              </a:path>
            </a:pathLst>
          </a:custGeom>
          <a:ln w="17018">
            <a:solidFill>
              <a:srgbClr val="EF3B3A"/>
            </a:solidFill>
          </a:ln>
        </p:spPr>
        <p:txBody>
          <a:bodyPr wrap="square" lIns="0" tIns="0" rIns="0" bIns="0" rtlCol="0"/>
          <a:lstStyle/>
          <a:p>
            <a:endParaRPr/>
          </a:p>
        </p:txBody>
      </p:sp>
      <p:sp>
        <p:nvSpPr>
          <p:cNvPr id="113" name="object 113"/>
          <p:cNvSpPr/>
          <p:nvPr/>
        </p:nvSpPr>
        <p:spPr>
          <a:xfrm>
            <a:off x="5482615" y="5335217"/>
            <a:ext cx="51435" cy="635"/>
          </a:xfrm>
          <a:custGeom>
            <a:avLst/>
            <a:gdLst/>
            <a:ahLst/>
            <a:cxnLst/>
            <a:rect l="l" t="t" r="r" b="b"/>
            <a:pathLst>
              <a:path w="51435" h="635">
                <a:moveTo>
                  <a:pt x="51053" y="12"/>
                </a:moveTo>
                <a:lnTo>
                  <a:pt x="0" y="0"/>
                </a:lnTo>
              </a:path>
            </a:pathLst>
          </a:custGeom>
          <a:ln w="17018">
            <a:solidFill>
              <a:srgbClr val="EF3B3A"/>
            </a:solidFill>
            <a:prstDash val="sysDot"/>
          </a:ln>
        </p:spPr>
        <p:txBody>
          <a:bodyPr wrap="square" lIns="0" tIns="0" rIns="0" bIns="0" rtlCol="0"/>
          <a:lstStyle/>
          <a:p>
            <a:endParaRPr/>
          </a:p>
        </p:txBody>
      </p:sp>
      <p:sp>
        <p:nvSpPr>
          <p:cNvPr id="114" name="object 114"/>
          <p:cNvSpPr/>
          <p:nvPr/>
        </p:nvSpPr>
        <p:spPr>
          <a:xfrm>
            <a:off x="5262600" y="5122440"/>
            <a:ext cx="212725" cy="213360"/>
          </a:xfrm>
          <a:custGeom>
            <a:avLst/>
            <a:gdLst/>
            <a:ahLst/>
            <a:cxnLst/>
            <a:rect l="l" t="t" r="r" b="b"/>
            <a:pathLst>
              <a:path w="212725" h="213360">
                <a:moveTo>
                  <a:pt x="212725" y="212775"/>
                </a:moveTo>
                <a:lnTo>
                  <a:pt x="0" y="212725"/>
                </a:lnTo>
                <a:lnTo>
                  <a:pt x="63" y="0"/>
                </a:lnTo>
              </a:path>
            </a:pathLst>
          </a:custGeom>
          <a:ln w="17018">
            <a:solidFill>
              <a:srgbClr val="EF3B3A"/>
            </a:solidFill>
          </a:ln>
        </p:spPr>
        <p:txBody>
          <a:bodyPr wrap="square" lIns="0" tIns="0" rIns="0" bIns="0" rtlCol="0"/>
          <a:lstStyle/>
          <a:p>
            <a:endParaRPr/>
          </a:p>
        </p:txBody>
      </p:sp>
      <p:sp>
        <p:nvSpPr>
          <p:cNvPr id="115" name="object 115"/>
          <p:cNvSpPr/>
          <p:nvPr/>
        </p:nvSpPr>
        <p:spPr>
          <a:xfrm>
            <a:off x="5262677" y="4966566"/>
            <a:ext cx="635" cy="121285"/>
          </a:xfrm>
          <a:custGeom>
            <a:avLst/>
            <a:gdLst/>
            <a:ahLst/>
            <a:cxnLst/>
            <a:rect l="l" t="t" r="r" b="b"/>
            <a:pathLst>
              <a:path w="635" h="121285">
                <a:moveTo>
                  <a:pt x="0" y="121234"/>
                </a:moveTo>
                <a:lnTo>
                  <a:pt x="38" y="0"/>
                </a:lnTo>
              </a:path>
            </a:pathLst>
          </a:custGeom>
          <a:ln w="17018">
            <a:solidFill>
              <a:srgbClr val="EF3B3A"/>
            </a:solidFill>
            <a:prstDash val="dash"/>
          </a:ln>
        </p:spPr>
        <p:txBody>
          <a:bodyPr wrap="square" lIns="0" tIns="0" rIns="0" bIns="0" rtlCol="0"/>
          <a:lstStyle/>
          <a:p>
            <a:endParaRPr/>
          </a:p>
        </p:txBody>
      </p:sp>
      <p:sp>
        <p:nvSpPr>
          <p:cNvPr id="116" name="object 116"/>
          <p:cNvSpPr/>
          <p:nvPr/>
        </p:nvSpPr>
        <p:spPr>
          <a:xfrm>
            <a:off x="5262722" y="4447000"/>
            <a:ext cx="635" cy="502284"/>
          </a:xfrm>
          <a:custGeom>
            <a:avLst/>
            <a:gdLst/>
            <a:ahLst/>
            <a:cxnLst/>
            <a:rect l="l" t="t" r="r" b="b"/>
            <a:pathLst>
              <a:path w="635" h="502285">
                <a:moveTo>
                  <a:pt x="0" y="502246"/>
                </a:moveTo>
                <a:lnTo>
                  <a:pt x="152" y="0"/>
                </a:lnTo>
              </a:path>
            </a:pathLst>
          </a:custGeom>
          <a:ln w="17018">
            <a:solidFill>
              <a:srgbClr val="EF3B3A"/>
            </a:solidFill>
            <a:prstDash val="lgDashDot"/>
          </a:ln>
        </p:spPr>
        <p:txBody>
          <a:bodyPr wrap="square" lIns="0" tIns="0" rIns="0" bIns="0" rtlCol="0"/>
          <a:lstStyle/>
          <a:p>
            <a:endParaRPr/>
          </a:p>
        </p:txBody>
      </p:sp>
      <p:sp>
        <p:nvSpPr>
          <p:cNvPr id="117" name="object 117"/>
          <p:cNvSpPr/>
          <p:nvPr/>
        </p:nvSpPr>
        <p:spPr>
          <a:xfrm>
            <a:off x="5262882" y="4216948"/>
            <a:ext cx="213360" cy="212725"/>
          </a:xfrm>
          <a:custGeom>
            <a:avLst/>
            <a:gdLst/>
            <a:ahLst/>
            <a:cxnLst/>
            <a:rect l="l" t="t" r="r" b="b"/>
            <a:pathLst>
              <a:path w="213360" h="212725">
                <a:moveTo>
                  <a:pt x="0" y="212725"/>
                </a:moveTo>
                <a:lnTo>
                  <a:pt x="63" y="0"/>
                </a:lnTo>
                <a:lnTo>
                  <a:pt x="212788" y="609"/>
                </a:lnTo>
              </a:path>
            </a:pathLst>
          </a:custGeom>
          <a:ln w="17018">
            <a:solidFill>
              <a:srgbClr val="EF3B3A"/>
            </a:solidFill>
          </a:ln>
        </p:spPr>
        <p:txBody>
          <a:bodyPr wrap="square" lIns="0" tIns="0" rIns="0" bIns="0" rtlCol="0"/>
          <a:lstStyle/>
          <a:p>
            <a:endParaRPr/>
          </a:p>
        </p:txBody>
      </p:sp>
      <p:sp>
        <p:nvSpPr>
          <p:cNvPr id="118" name="object 118"/>
          <p:cNvSpPr/>
          <p:nvPr/>
        </p:nvSpPr>
        <p:spPr>
          <a:xfrm>
            <a:off x="5540376" y="4217734"/>
            <a:ext cx="226695" cy="635"/>
          </a:xfrm>
          <a:custGeom>
            <a:avLst/>
            <a:gdLst/>
            <a:ahLst/>
            <a:cxnLst/>
            <a:rect l="l" t="t" r="r" b="b"/>
            <a:pathLst>
              <a:path w="226695" h="635">
                <a:moveTo>
                  <a:pt x="0" y="0"/>
                </a:moveTo>
                <a:lnTo>
                  <a:pt x="226453" y="635"/>
                </a:lnTo>
              </a:path>
            </a:pathLst>
          </a:custGeom>
          <a:ln w="17018">
            <a:solidFill>
              <a:srgbClr val="EF3B3A"/>
            </a:solidFill>
            <a:prstDash val="dash"/>
          </a:ln>
        </p:spPr>
        <p:txBody>
          <a:bodyPr wrap="square" lIns="0" tIns="0" rIns="0" bIns="0" rtlCol="0"/>
          <a:lstStyle/>
          <a:p>
            <a:endParaRPr/>
          </a:p>
        </p:txBody>
      </p:sp>
      <p:sp>
        <p:nvSpPr>
          <p:cNvPr id="119" name="object 119"/>
          <p:cNvSpPr/>
          <p:nvPr/>
        </p:nvSpPr>
        <p:spPr>
          <a:xfrm>
            <a:off x="3511993" y="4196024"/>
            <a:ext cx="1353185" cy="1280160"/>
          </a:xfrm>
          <a:custGeom>
            <a:avLst/>
            <a:gdLst/>
            <a:ahLst/>
            <a:cxnLst/>
            <a:rect l="l" t="t" r="r" b="b"/>
            <a:pathLst>
              <a:path w="1353185" h="1280160">
                <a:moveTo>
                  <a:pt x="0" y="0"/>
                </a:moveTo>
                <a:lnTo>
                  <a:pt x="1351013" y="12280"/>
                </a:lnTo>
                <a:lnTo>
                  <a:pt x="1352613" y="1273962"/>
                </a:lnTo>
                <a:lnTo>
                  <a:pt x="1092" y="1279626"/>
                </a:lnTo>
                <a:lnTo>
                  <a:pt x="0" y="0"/>
                </a:lnTo>
                <a:close/>
              </a:path>
            </a:pathLst>
          </a:custGeom>
          <a:ln w="17018">
            <a:solidFill>
              <a:srgbClr val="EF3B3A"/>
            </a:solidFill>
            <a:prstDash val="lgDashDot"/>
          </a:ln>
        </p:spPr>
        <p:txBody>
          <a:bodyPr wrap="square" lIns="0" tIns="0" rIns="0" bIns="0" rtlCol="0"/>
          <a:lstStyle/>
          <a:p>
            <a:endParaRPr/>
          </a:p>
        </p:txBody>
      </p:sp>
      <p:sp>
        <p:nvSpPr>
          <p:cNvPr id="120" name="object 120"/>
          <p:cNvSpPr/>
          <p:nvPr/>
        </p:nvSpPr>
        <p:spPr>
          <a:xfrm>
            <a:off x="2126847" y="4194557"/>
            <a:ext cx="212725" cy="193675"/>
          </a:xfrm>
          <a:custGeom>
            <a:avLst/>
            <a:gdLst/>
            <a:ahLst/>
            <a:cxnLst/>
            <a:rect l="l" t="t" r="r" b="b"/>
            <a:pathLst>
              <a:path w="212725" h="193675">
                <a:moveTo>
                  <a:pt x="95376" y="193484"/>
                </a:moveTo>
                <a:lnTo>
                  <a:pt x="0" y="3340"/>
                </a:lnTo>
                <a:lnTo>
                  <a:pt x="212699" y="0"/>
                </a:lnTo>
              </a:path>
            </a:pathLst>
          </a:custGeom>
          <a:ln w="17018">
            <a:solidFill>
              <a:srgbClr val="EF3B3A"/>
            </a:solidFill>
          </a:ln>
        </p:spPr>
        <p:txBody>
          <a:bodyPr wrap="square" lIns="0" tIns="0" rIns="0" bIns="0" rtlCol="0"/>
          <a:lstStyle/>
          <a:p>
            <a:endParaRPr/>
          </a:p>
        </p:txBody>
      </p:sp>
      <p:sp>
        <p:nvSpPr>
          <p:cNvPr id="121" name="object 121"/>
          <p:cNvSpPr/>
          <p:nvPr/>
        </p:nvSpPr>
        <p:spPr>
          <a:xfrm>
            <a:off x="2367932" y="4193372"/>
            <a:ext cx="99695" cy="1270"/>
          </a:xfrm>
          <a:custGeom>
            <a:avLst/>
            <a:gdLst/>
            <a:ahLst/>
            <a:cxnLst/>
            <a:rect l="l" t="t" r="r" b="b"/>
            <a:pathLst>
              <a:path w="99694" h="1270">
                <a:moveTo>
                  <a:pt x="-8508" y="368"/>
                </a:moveTo>
                <a:lnTo>
                  <a:pt x="107873" y="368"/>
                </a:lnTo>
              </a:path>
            </a:pathLst>
          </a:custGeom>
          <a:ln w="17754">
            <a:solidFill>
              <a:srgbClr val="EF3B3A"/>
            </a:solidFill>
            <a:prstDash val="dash"/>
          </a:ln>
        </p:spPr>
        <p:txBody>
          <a:bodyPr wrap="square" lIns="0" tIns="0" rIns="0" bIns="0" rtlCol="0"/>
          <a:lstStyle/>
          <a:p>
            <a:endParaRPr/>
          </a:p>
        </p:txBody>
      </p:sp>
      <p:sp>
        <p:nvSpPr>
          <p:cNvPr id="122" name="object 122"/>
          <p:cNvSpPr/>
          <p:nvPr/>
        </p:nvSpPr>
        <p:spPr>
          <a:xfrm>
            <a:off x="2481498" y="4193614"/>
            <a:ext cx="412115" cy="1905"/>
          </a:xfrm>
          <a:custGeom>
            <a:avLst/>
            <a:gdLst/>
            <a:ahLst/>
            <a:cxnLst/>
            <a:rect l="l" t="t" r="r" b="b"/>
            <a:pathLst>
              <a:path w="412114" h="1904">
                <a:moveTo>
                  <a:pt x="0" y="0"/>
                </a:moveTo>
                <a:lnTo>
                  <a:pt x="411695" y="1562"/>
                </a:lnTo>
              </a:path>
            </a:pathLst>
          </a:custGeom>
          <a:ln w="17018">
            <a:solidFill>
              <a:srgbClr val="EF3B3A"/>
            </a:solidFill>
            <a:prstDash val="lgDashDot"/>
          </a:ln>
        </p:spPr>
        <p:txBody>
          <a:bodyPr wrap="square" lIns="0" tIns="0" rIns="0" bIns="0" rtlCol="0"/>
          <a:lstStyle/>
          <a:p>
            <a:endParaRPr/>
          </a:p>
        </p:txBody>
      </p:sp>
      <p:sp>
        <p:nvSpPr>
          <p:cNvPr id="123" name="object 123"/>
          <p:cNvSpPr/>
          <p:nvPr/>
        </p:nvSpPr>
        <p:spPr>
          <a:xfrm>
            <a:off x="2907396" y="4195222"/>
            <a:ext cx="212725" cy="213995"/>
          </a:xfrm>
          <a:custGeom>
            <a:avLst/>
            <a:gdLst/>
            <a:ahLst/>
            <a:cxnLst/>
            <a:rect l="l" t="t" r="r" b="b"/>
            <a:pathLst>
              <a:path w="212725" h="213995">
                <a:moveTo>
                  <a:pt x="0" y="0"/>
                </a:moveTo>
                <a:lnTo>
                  <a:pt x="212725" y="800"/>
                </a:lnTo>
                <a:lnTo>
                  <a:pt x="212305" y="213525"/>
                </a:lnTo>
              </a:path>
            </a:pathLst>
          </a:custGeom>
          <a:ln w="17018">
            <a:solidFill>
              <a:srgbClr val="EF3B3A"/>
            </a:solidFill>
          </a:ln>
        </p:spPr>
        <p:txBody>
          <a:bodyPr wrap="square" lIns="0" tIns="0" rIns="0" bIns="0" rtlCol="0"/>
          <a:lstStyle/>
          <a:p>
            <a:endParaRPr/>
          </a:p>
        </p:txBody>
      </p:sp>
      <p:sp>
        <p:nvSpPr>
          <p:cNvPr id="124" name="object 124"/>
          <p:cNvSpPr/>
          <p:nvPr/>
        </p:nvSpPr>
        <p:spPr>
          <a:xfrm>
            <a:off x="3119428" y="4441842"/>
            <a:ext cx="635" cy="116205"/>
          </a:xfrm>
          <a:custGeom>
            <a:avLst/>
            <a:gdLst/>
            <a:ahLst/>
            <a:cxnLst/>
            <a:rect l="l" t="t" r="r" b="b"/>
            <a:pathLst>
              <a:path w="635" h="116204">
                <a:moveTo>
                  <a:pt x="107" y="-8509"/>
                </a:moveTo>
                <a:lnTo>
                  <a:pt x="107" y="124333"/>
                </a:lnTo>
              </a:path>
            </a:pathLst>
          </a:custGeom>
          <a:ln w="17233">
            <a:solidFill>
              <a:srgbClr val="EF3B3A"/>
            </a:solidFill>
            <a:prstDash val="dash"/>
          </a:ln>
        </p:spPr>
        <p:txBody>
          <a:bodyPr wrap="square" lIns="0" tIns="0" rIns="0" bIns="0" rtlCol="0"/>
          <a:lstStyle/>
          <a:p>
            <a:endParaRPr/>
          </a:p>
        </p:txBody>
      </p:sp>
      <p:sp>
        <p:nvSpPr>
          <p:cNvPr id="125" name="object 125"/>
          <p:cNvSpPr/>
          <p:nvPr/>
        </p:nvSpPr>
        <p:spPr>
          <a:xfrm>
            <a:off x="3105127" y="4574216"/>
            <a:ext cx="14604" cy="975994"/>
          </a:xfrm>
          <a:custGeom>
            <a:avLst/>
            <a:gdLst/>
            <a:ahLst/>
            <a:cxnLst/>
            <a:rect l="l" t="t" r="r" b="b"/>
            <a:pathLst>
              <a:path w="14605" h="975995">
                <a:moveTo>
                  <a:pt x="14262" y="0"/>
                </a:moveTo>
                <a:lnTo>
                  <a:pt x="12572" y="874509"/>
                </a:lnTo>
                <a:lnTo>
                  <a:pt x="0" y="975474"/>
                </a:lnTo>
              </a:path>
            </a:pathLst>
          </a:custGeom>
          <a:ln w="17018">
            <a:solidFill>
              <a:srgbClr val="EF3B3A"/>
            </a:solidFill>
            <a:prstDash val="lgDashDot"/>
          </a:ln>
        </p:spPr>
        <p:txBody>
          <a:bodyPr wrap="square" lIns="0" tIns="0" rIns="0" bIns="0" rtlCol="0"/>
          <a:lstStyle/>
          <a:p>
            <a:endParaRPr/>
          </a:p>
        </p:txBody>
      </p:sp>
      <p:sp>
        <p:nvSpPr>
          <p:cNvPr id="126" name="object 126"/>
          <p:cNvSpPr/>
          <p:nvPr/>
        </p:nvSpPr>
        <p:spPr>
          <a:xfrm>
            <a:off x="2853632" y="5566114"/>
            <a:ext cx="249554" cy="271145"/>
          </a:xfrm>
          <a:custGeom>
            <a:avLst/>
            <a:gdLst/>
            <a:ahLst/>
            <a:cxnLst/>
            <a:rect l="l" t="t" r="r" b="b"/>
            <a:pathLst>
              <a:path w="249555" h="271145">
                <a:moveTo>
                  <a:pt x="249453" y="0"/>
                </a:moveTo>
                <a:lnTo>
                  <a:pt x="245363" y="32918"/>
                </a:lnTo>
                <a:lnTo>
                  <a:pt x="225501" y="174726"/>
                </a:lnTo>
                <a:lnTo>
                  <a:pt x="220357" y="210731"/>
                </a:lnTo>
                <a:lnTo>
                  <a:pt x="95389" y="270814"/>
                </a:lnTo>
                <a:lnTo>
                  <a:pt x="0" y="80670"/>
                </a:lnTo>
              </a:path>
            </a:pathLst>
          </a:custGeom>
          <a:ln w="17018">
            <a:solidFill>
              <a:srgbClr val="EF3B3A"/>
            </a:solidFill>
          </a:ln>
        </p:spPr>
        <p:txBody>
          <a:bodyPr wrap="square" lIns="0" tIns="0" rIns="0" bIns="0" rtlCol="0"/>
          <a:lstStyle/>
          <a:p>
            <a:endParaRPr/>
          </a:p>
        </p:txBody>
      </p:sp>
      <p:sp>
        <p:nvSpPr>
          <p:cNvPr id="127" name="object 127"/>
          <p:cNvSpPr/>
          <p:nvPr/>
        </p:nvSpPr>
        <p:spPr>
          <a:xfrm>
            <a:off x="2772454" y="5484953"/>
            <a:ext cx="63500" cy="126364"/>
          </a:xfrm>
          <a:custGeom>
            <a:avLst/>
            <a:gdLst/>
            <a:ahLst/>
            <a:cxnLst/>
            <a:rect l="l" t="t" r="r" b="b"/>
            <a:pathLst>
              <a:path w="63500" h="126364">
                <a:moveTo>
                  <a:pt x="63144" y="125869"/>
                </a:moveTo>
                <a:lnTo>
                  <a:pt x="0" y="0"/>
                </a:lnTo>
              </a:path>
            </a:pathLst>
          </a:custGeom>
          <a:ln w="17018">
            <a:solidFill>
              <a:srgbClr val="EF3B3A"/>
            </a:solidFill>
            <a:prstDash val="dash"/>
          </a:ln>
        </p:spPr>
        <p:txBody>
          <a:bodyPr wrap="square" lIns="0" tIns="0" rIns="0" bIns="0" rtlCol="0"/>
          <a:lstStyle/>
          <a:p>
            <a:endParaRPr/>
          </a:p>
        </p:txBody>
      </p:sp>
      <p:sp>
        <p:nvSpPr>
          <p:cNvPr id="128" name="object 128"/>
          <p:cNvSpPr/>
          <p:nvPr/>
        </p:nvSpPr>
        <p:spPr>
          <a:xfrm>
            <a:off x="2231244" y="4406020"/>
            <a:ext cx="532765" cy="1061085"/>
          </a:xfrm>
          <a:custGeom>
            <a:avLst/>
            <a:gdLst/>
            <a:ahLst/>
            <a:cxnLst/>
            <a:rect l="l" t="t" r="r" b="b"/>
            <a:pathLst>
              <a:path w="532764" h="1061085">
                <a:moveTo>
                  <a:pt x="532193" y="1060945"/>
                </a:moveTo>
                <a:lnTo>
                  <a:pt x="0" y="0"/>
                </a:lnTo>
              </a:path>
            </a:pathLst>
          </a:custGeom>
          <a:ln w="17018">
            <a:solidFill>
              <a:srgbClr val="EF3B3A"/>
            </a:solidFill>
            <a:prstDash val="lgDashDot"/>
          </a:ln>
        </p:spPr>
        <p:txBody>
          <a:bodyPr wrap="square" lIns="0" tIns="0" rIns="0" bIns="0" rtlCol="0"/>
          <a:lstStyle/>
          <a:p>
            <a:endParaRPr/>
          </a:p>
        </p:txBody>
      </p:sp>
      <p:sp>
        <p:nvSpPr>
          <p:cNvPr id="129" name="object 129"/>
          <p:cNvSpPr/>
          <p:nvPr/>
        </p:nvSpPr>
        <p:spPr>
          <a:xfrm>
            <a:off x="3100382" y="4198541"/>
            <a:ext cx="4445" cy="9525"/>
          </a:xfrm>
          <a:custGeom>
            <a:avLst/>
            <a:gdLst/>
            <a:ahLst/>
            <a:cxnLst/>
            <a:rect l="l" t="t" r="r" b="b"/>
            <a:pathLst>
              <a:path w="4444" h="9525">
                <a:moveTo>
                  <a:pt x="4394" y="0"/>
                </a:moveTo>
                <a:lnTo>
                  <a:pt x="0" y="9296"/>
                </a:lnTo>
              </a:path>
            </a:pathLst>
          </a:custGeom>
          <a:ln w="17018">
            <a:solidFill>
              <a:srgbClr val="EF3B3A"/>
            </a:solidFill>
            <a:prstDash val="lgDashDot"/>
          </a:ln>
        </p:spPr>
        <p:txBody>
          <a:bodyPr wrap="square" lIns="0" tIns="0" rIns="0" bIns="0" rtlCol="0"/>
          <a:lstStyle/>
          <a:p>
            <a:endParaRPr/>
          </a:p>
        </p:txBody>
      </p:sp>
      <p:sp>
        <p:nvSpPr>
          <p:cNvPr id="130" name="object 130"/>
          <p:cNvSpPr/>
          <p:nvPr/>
        </p:nvSpPr>
        <p:spPr>
          <a:xfrm>
            <a:off x="1395060" y="1942994"/>
            <a:ext cx="1733550" cy="4030345"/>
          </a:xfrm>
          <a:custGeom>
            <a:avLst/>
            <a:gdLst/>
            <a:ahLst/>
            <a:cxnLst/>
            <a:rect l="l" t="t" r="r" b="b"/>
            <a:pathLst>
              <a:path w="1733550" h="4030345">
                <a:moveTo>
                  <a:pt x="1733042" y="6324"/>
                </a:moveTo>
                <a:lnTo>
                  <a:pt x="285051" y="0"/>
                </a:lnTo>
                <a:lnTo>
                  <a:pt x="68072" y="2133"/>
                </a:lnTo>
                <a:lnTo>
                  <a:pt x="17678" y="394779"/>
                </a:lnTo>
                <a:lnTo>
                  <a:pt x="7454" y="515861"/>
                </a:lnTo>
                <a:lnTo>
                  <a:pt x="0" y="674344"/>
                </a:lnTo>
                <a:lnTo>
                  <a:pt x="5321" y="870635"/>
                </a:lnTo>
                <a:lnTo>
                  <a:pt x="12763" y="1001941"/>
                </a:lnTo>
                <a:lnTo>
                  <a:pt x="28727" y="1137018"/>
                </a:lnTo>
                <a:lnTo>
                  <a:pt x="63817" y="1343901"/>
                </a:lnTo>
                <a:lnTo>
                  <a:pt x="95427" y="1486941"/>
                </a:lnTo>
                <a:lnTo>
                  <a:pt x="128701" y="1615655"/>
                </a:lnTo>
                <a:lnTo>
                  <a:pt x="189064" y="1802892"/>
                </a:lnTo>
                <a:lnTo>
                  <a:pt x="245706" y="1953882"/>
                </a:lnTo>
                <a:lnTo>
                  <a:pt x="315582" y="2107488"/>
                </a:lnTo>
                <a:lnTo>
                  <a:pt x="407377" y="2289987"/>
                </a:lnTo>
                <a:lnTo>
                  <a:pt x="558406" y="2595245"/>
                </a:lnTo>
                <a:lnTo>
                  <a:pt x="694550" y="2863278"/>
                </a:lnTo>
                <a:lnTo>
                  <a:pt x="791337" y="3061119"/>
                </a:lnTo>
                <a:lnTo>
                  <a:pt x="914717" y="3306813"/>
                </a:lnTo>
                <a:lnTo>
                  <a:pt x="1131697" y="3740772"/>
                </a:lnTo>
                <a:lnTo>
                  <a:pt x="1226718" y="3931158"/>
                </a:lnTo>
                <a:lnTo>
                  <a:pt x="1279893" y="4029722"/>
                </a:lnTo>
                <a:lnTo>
                  <a:pt x="1553959" y="3893934"/>
                </a:lnTo>
              </a:path>
            </a:pathLst>
          </a:custGeom>
          <a:ln w="17018">
            <a:solidFill>
              <a:srgbClr val="EF3B3A"/>
            </a:solidFill>
            <a:prstDash val="lgDashDot"/>
          </a:ln>
        </p:spPr>
        <p:txBody>
          <a:bodyPr wrap="square" lIns="0" tIns="0" rIns="0" bIns="0" rtlCol="0"/>
          <a:lstStyle/>
          <a:p>
            <a:endParaRPr/>
          </a:p>
        </p:txBody>
      </p:sp>
      <p:sp>
        <p:nvSpPr>
          <p:cNvPr id="131" name="object 131"/>
          <p:cNvSpPr/>
          <p:nvPr/>
        </p:nvSpPr>
        <p:spPr>
          <a:xfrm>
            <a:off x="6719776" y="3546946"/>
            <a:ext cx="0" cy="0"/>
          </a:xfrm>
          <a:custGeom>
            <a:avLst/>
            <a:gdLst/>
            <a:ahLst/>
            <a:cxnLst/>
            <a:rect l="l" t="t" r="r" b="b"/>
            <a:pathLst>
              <a:path>
                <a:moveTo>
                  <a:pt x="0" y="0"/>
                </a:moveTo>
                <a:lnTo>
                  <a:pt x="0" y="0"/>
                </a:lnTo>
              </a:path>
            </a:pathLst>
          </a:custGeom>
          <a:ln w="17018">
            <a:solidFill>
              <a:srgbClr val="EF3B3A"/>
            </a:solidFill>
            <a:prstDash val="lgDashDot"/>
          </a:ln>
        </p:spPr>
        <p:txBody>
          <a:bodyPr wrap="square" lIns="0" tIns="0" rIns="0" bIns="0" rtlCol="0"/>
          <a:lstStyle/>
          <a:p>
            <a:endParaRPr/>
          </a:p>
        </p:txBody>
      </p:sp>
      <p:sp>
        <p:nvSpPr>
          <p:cNvPr id="132" name="object 132"/>
          <p:cNvSpPr/>
          <p:nvPr/>
        </p:nvSpPr>
        <p:spPr>
          <a:xfrm>
            <a:off x="5502783" y="3552013"/>
            <a:ext cx="216535" cy="394970"/>
          </a:xfrm>
          <a:custGeom>
            <a:avLst/>
            <a:gdLst/>
            <a:ahLst/>
            <a:cxnLst/>
            <a:rect l="l" t="t" r="r" b="b"/>
            <a:pathLst>
              <a:path w="216535" h="394970">
                <a:moveTo>
                  <a:pt x="0" y="394423"/>
                </a:moveTo>
                <a:lnTo>
                  <a:pt x="212725" y="394868"/>
                </a:lnTo>
                <a:lnTo>
                  <a:pt x="215912" y="2374"/>
                </a:lnTo>
                <a:lnTo>
                  <a:pt x="3213" y="0"/>
                </a:lnTo>
              </a:path>
            </a:pathLst>
          </a:custGeom>
          <a:ln w="17018">
            <a:solidFill>
              <a:srgbClr val="EF3B3A"/>
            </a:solidFill>
          </a:ln>
        </p:spPr>
        <p:txBody>
          <a:bodyPr wrap="square" lIns="0" tIns="0" rIns="0" bIns="0" rtlCol="0"/>
          <a:lstStyle/>
          <a:p>
            <a:endParaRPr/>
          </a:p>
        </p:txBody>
      </p:sp>
      <p:sp>
        <p:nvSpPr>
          <p:cNvPr id="133" name="object 133"/>
          <p:cNvSpPr/>
          <p:nvPr/>
        </p:nvSpPr>
        <p:spPr>
          <a:xfrm>
            <a:off x="5295887" y="3549660"/>
            <a:ext cx="163830" cy="1905"/>
          </a:xfrm>
          <a:custGeom>
            <a:avLst/>
            <a:gdLst/>
            <a:ahLst/>
            <a:cxnLst/>
            <a:rect l="l" t="t" r="r" b="b"/>
            <a:pathLst>
              <a:path w="163829" h="1904">
                <a:moveTo>
                  <a:pt x="163410" y="1828"/>
                </a:moveTo>
                <a:lnTo>
                  <a:pt x="0" y="0"/>
                </a:lnTo>
              </a:path>
            </a:pathLst>
          </a:custGeom>
          <a:ln w="17018">
            <a:solidFill>
              <a:srgbClr val="EF3B3A"/>
            </a:solidFill>
            <a:prstDash val="dash"/>
          </a:ln>
        </p:spPr>
        <p:txBody>
          <a:bodyPr wrap="square" lIns="0" tIns="0" rIns="0" bIns="0" rtlCol="0"/>
          <a:lstStyle/>
          <a:p>
            <a:endParaRPr/>
          </a:p>
        </p:txBody>
      </p:sp>
      <p:sp>
        <p:nvSpPr>
          <p:cNvPr id="134" name="object 134"/>
          <p:cNvSpPr/>
          <p:nvPr/>
        </p:nvSpPr>
        <p:spPr>
          <a:xfrm>
            <a:off x="3895214" y="3533994"/>
            <a:ext cx="1377950" cy="15875"/>
          </a:xfrm>
          <a:custGeom>
            <a:avLst/>
            <a:gdLst/>
            <a:ahLst/>
            <a:cxnLst/>
            <a:rect l="l" t="t" r="r" b="b"/>
            <a:pathLst>
              <a:path w="1377950" h="15875">
                <a:moveTo>
                  <a:pt x="1377327" y="15405"/>
                </a:moveTo>
                <a:lnTo>
                  <a:pt x="0" y="0"/>
                </a:lnTo>
              </a:path>
            </a:pathLst>
          </a:custGeom>
          <a:ln w="17018">
            <a:solidFill>
              <a:srgbClr val="EF3B3A"/>
            </a:solidFill>
            <a:prstDash val="lgDashDot"/>
          </a:ln>
        </p:spPr>
        <p:txBody>
          <a:bodyPr wrap="square" lIns="0" tIns="0" rIns="0" bIns="0" rtlCol="0"/>
          <a:lstStyle/>
          <a:p>
            <a:endParaRPr/>
          </a:p>
        </p:txBody>
      </p:sp>
      <p:sp>
        <p:nvSpPr>
          <p:cNvPr id="135" name="object 135"/>
          <p:cNvSpPr/>
          <p:nvPr/>
        </p:nvSpPr>
        <p:spPr>
          <a:xfrm>
            <a:off x="3659159" y="3531339"/>
            <a:ext cx="212725" cy="412115"/>
          </a:xfrm>
          <a:custGeom>
            <a:avLst/>
            <a:gdLst/>
            <a:ahLst/>
            <a:cxnLst/>
            <a:rect l="l" t="t" r="r" b="b"/>
            <a:pathLst>
              <a:path w="212725" h="412114">
                <a:moveTo>
                  <a:pt x="212712" y="2387"/>
                </a:moveTo>
                <a:lnTo>
                  <a:pt x="0" y="0"/>
                </a:lnTo>
                <a:lnTo>
                  <a:pt x="0" y="411289"/>
                </a:lnTo>
                <a:lnTo>
                  <a:pt x="212725" y="411733"/>
                </a:lnTo>
              </a:path>
            </a:pathLst>
          </a:custGeom>
          <a:ln w="17018">
            <a:solidFill>
              <a:srgbClr val="EF3B3A"/>
            </a:solidFill>
          </a:ln>
        </p:spPr>
        <p:txBody>
          <a:bodyPr wrap="square" lIns="0" tIns="0" rIns="0" bIns="0" rtlCol="0"/>
          <a:lstStyle/>
          <a:p>
            <a:endParaRPr/>
          </a:p>
        </p:txBody>
      </p:sp>
      <p:sp>
        <p:nvSpPr>
          <p:cNvPr id="136" name="object 136"/>
          <p:cNvSpPr/>
          <p:nvPr/>
        </p:nvSpPr>
        <p:spPr>
          <a:xfrm>
            <a:off x="3918480" y="3943164"/>
            <a:ext cx="163195" cy="635"/>
          </a:xfrm>
          <a:custGeom>
            <a:avLst/>
            <a:gdLst/>
            <a:ahLst/>
            <a:cxnLst/>
            <a:rect l="l" t="t" r="r" b="b"/>
            <a:pathLst>
              <a:path w="163195" h="635">
                <a:moveTo>
                  <a:pt x="0" y="0"/>
                </a:moveTo>
                <a:lnTo>
                  <a:pt x="163093" y="342"/>
                </a:lnTo>
              </a:path>
            </a:pathLst>
          </a:custGeom>
          <a:ln w="17018">
            <a:solidFill>
              <a:srgbClr val="EF3B3A"/>
            </a:solidFill>
            <a:prstDash val="dash"/>
          </a:ln>
        </p:spPr>
        <p:txBody>
          <a:bodyPr wrap="square" lIns="0" tIns="0" rIns="0" bIns="0" rtlCol="0"/>
          <a:lstStyle/>
          <a:p>
            <a:endParaRPr/>
          </a:p>
        </p:txBody>
      </p:sp>
      <p:sp>
        <p:nvSpPr>
          <p:cNvPr id="137" name="object 137"/>
          <p:cNvSpPr/>
          <p:nvPr/>
        </p:nvSpPr>
        <p:spPr>
          <a:xfrm>
            <a:off x="4104869" y="3943549"/>
            <a:ext cx="1374775" cy="3175"/>
          </a:xfrm>
          <a:custGeom>
            <a:avLst/>
            <a:gdLst/>
            <a:ahLst/>
            <a:cxnLst/>
            <a:rect l="l" t="t" r="r" b="b"/>
            <a:pathLst>
              <a:path w="1374775" h="3175">
                <a:moveTo>
                  <a:pt x="0" y="0"/>
                </a:moveTo>
                <a:lnTo>
                  <a:pt x="1374609" y="2844"/>
                </a:lnTo>
              </a:path>
            </a:pathLst>
          </a:custGeom>
          <a:ln w="17018">
            <a:solidFill>
              <a:srgbClr val="EF3B3A"/>
            </a:solidFill>
            <a:prstDash val="lgDashDot"/>
          </a:ln>
        </p:spPr>
        <p:txBody>
          <a:bodyPr wrap="square" lIns="0" tIns="0" rIns="0" bIns="0" rtlCol="0"/>
          <a:lstStyle/>
          <a:p>
            <a:endParaRPr/>
          </a:p>
        </p:txBody>
      </p:sp>
      <p:sp>
        <p:nvSpPr>
          <p:cNvPr id="138" name="object 138"/>
          <p:cNvSpPr/>
          <p:nvPr/>
        </p:nvSpPr>
        <p:spPr>
          <a:xfrm>
            <a:off x="1674441" y="3242749"/>
            <a:ext cx="91440" cy="192405"/>
          </a:xfrm>
          <a:custGeom>
            <a:avLst/>
            <a:gdLst/>
            <a:ahLst/>
            <a:cxnLst/>
            <a:rect l="l" t="t" r="r" b="b"/>
            <a:pathLst>
              <a:path w="91439" h="192404">
                <a:moveTo>
                  <a:pt x="0" y="0"/>
                </a:moveTo>
                <a:lnTo>
                  <a:pt x="91389" y="192087"/>
                </a:lnTo>
              </a:path>
            </a:pathLst>
          </a:custGeom>
          <a:ln w="17018">
            <a:solidFill>
              <a:srgbClr val="EF3B3A"/>
            </a:solidFill>
          </a:ln>
        </p:spPr>
        <p:txBody>
          <a:bodyPr wrap="square" lIns="0" tIns="0" rIns="0" bIns="0" rtlCol="0"/>
          <a:lstStyle/>
          <a:p>
            <a:endParaRPr/>
          </a:p>
        </p:txBody>
      </p:sp>
      <p:sp>
        <p:nvSpPr>
          <p:cNvPr id="139" name="object 139"/>
          <p:cNvSpPr/>
          <p:nvPr/>
        </p:nvSpPr>
        <p:spPr>
          <a:xfrm>
            <a:off x="1782432" y="3469736"/>
            <a:ext cx="58419" cy="122555"/>
          </a:xfrm>
          <a:custGeom>
            <a:avLst/>
            <a:gdLst/>
            <a:ahLst/>
            <a:cxnLst/>
            <a:rect l="l" t="t" r="r" b="b"/>
            <a:pathLst>
              <a:path w="58419" h="122554">
                <a:moveTo>
                  <a:pt x="0" y="0"/>
                </a:moveTo>
                <a:lnTo>
                  <a:pt x="58102" y="122135"/>
                </a:lnTo>
              </a:path>
            </a:pathLst>
          </a:custGeom>
          <a:ln w="17018">
            <a:solidFill>
              <a:srgbClr val="EF3B3A"/>
            </a:solidFill>
            <a:prstDash val="dash"/>
          </a:ln>
        </p:spPr>
        <p:txBody>
          <a:bodyPr wrap="square" lIns="0" tIns="0" rIns="0" bIns="0" rtlCol="0"/>
          <a:lstStyle/>
          <a:p>
            <a:endParaRPr/>
          </a:p>
        </p:txBody>
      </p:sp>
      <p:sp>
        <p:nvSpPr>
          <p:cNvPr id="140" name="object 140"/>
          <p:cNvSpPr/>
          <p:nvPr/>
        </p:nvSpPr>
        <p:spPr>
          <a:xfrm>
            <a:off x="1848835" y="3609312"/>
            <a:ext cx="241300" cy="506095"/>
          </a:xfrm>
          <a:custGeom>
            <a:avLst/>
            <a:gdLst/>
            <a:ahLst/>
            <a:cxnLst/>
            <a:rect l="l" t="t" r="r" b="b"/>
            <a:pathLst>
              <a:path w="241300" h="506095">
                <a:moveTo>
                  <a:pt x="0" y="0"/>
                </a:moveTo>
                <a:lnTo>
                  <a:pt x="240715" y="505968"/>
                </a:lnTo>
              </a:path>
            </a:pathLst>
          </a:custGeom>
          <a:ln w="17018">
            <a:solidFill>
              <a:srgbClr val="EF3B3A"/>
            </a:solidFill>
            <a:prstDash val="lgDashDot"/>
          </a:ln>
        </p:spPr>
        <p:txBody>
          <a:bodyPr wrap="square" lIns="0" tIns="0" rIns="0" bIns="0" rtlCol="0"/>
          <a:lstStyle/>
          <a:p>
            <a:endParaRPr/>
          </a:p>
        </p:txBody>
      </p:sp>
      <p:sp>
        <p:nvSpPr>
          <p:cNvPr id="141" name="object 141"/>
          <p:cNvSpPr/>
          <p:nvPr/>
        </p:nvSpPr>
        <p:spPr>
          <a:xfrm>
            <a:off x="2097846" y="4132717"/>
            <a:ext cx="91440" cy="192405"/>
          </a:xfrm>
          <a:custGeom>
            <a:avLst/>
            <a:gdLst/>
            <a:ahLst/>
            <a:cxnLst/>
            <a:rect l="l" t="t" r="r" b="b"/>
            <a:pathLst>
              <a:path w="91439" h="192404">
                <a:moveTo>
                  <a:pt x="0" y="0"/>
                </a:moveTo>
                <a:lnTo>
                  <a:pt x="91389" y="192087"/>
                </a:lnTo>
              </a:path>
            </a:pathLst>
          </a:custGeom>
          <a:ln w="17018">
            <a:solidFill>
              <a:srgbClr val="EF3B3A"/>
            </a:solidFill>
          </a:ln>
        </p:spPr>
        <p:txBody>
          <a:bodyPr wrap="square" lIns="0" tIns="0" rIns="0" bIns="0" rtlCol="0"/>
          <a:lstStyle/>
          <a:p>
            <a:endParaRPr/>
          </a:p>
        </p:txBody>
      </p:sp>
      <p:sp>
        <p:nvSpPr>
          <p:cNvPr id="142" name="object 142"/>
          <p:cNvSpPr/>
          <p:nvPr/>
        </p:nvSpPr>
        <p:spPr>
          <a:xfrm>
            <a:off x="2997560" y="3240615"/>
            <a:ext cx="1905" cy="212725"/>
          </a:xfrm>
          <a:custGeom>
            <a:avLst/>
            <a:gdLst/>
            <a:ahLst/>
            <a:cxnLst/>
            <a:rect l="l" t="t" r="r" b="b"/>
            <a:pathLst>
              <a:path w="1905" h="212725">
                <a:moveTo>
                  <a:pt x="1435" y="0"/>
                </a:moveTo>
                <a:lnTo>
                  <a:pt x="0" y="212712"/>
                </a:lnTo>
              </a:path>
            </a:pathLst>
          </a:custGeom>
          <a:ln w="17018">
            <a:solidFill>
              <a:srgbClr val="EF3B3A"/>
            </a:solidFill>
          </a:ln>
        </p:spPr>
        <p:txBody>
          <a:bodyPr wrap="square" lIns="0" tIns="0" rIns="0" bIns="0" rtlCol="0"/>
          <a:lstStyle/>
          <a:p>
            <a:endParaRPr/>
          </a:p>
        </p:txBody>
      </p:sp>
      <p:sp>
        <p:nvSpPr>
          <p:cNvPr id="143" name="object 143"/>
          <p:cNvSpPr/>
          <p:nvPr/>
        </p:nvSpPr>
        <p:spPr>
          <a:xfrm>
            <a:off x="2996779" y="3479501"/>
            <a:ext cx="635" cy="92075"/>
          </a:xfrm>
          <a:custGeom>
            <a:avLst/>
            <a:gdLst/>
            <a:ahLst/>
            <a:cxnLst/>
            <a:rect l="l" t="t" r="r" b="b"/>
            <a:pathLst>
              <a:path w="635" h="92075">
                <a:moveTo>
                  <a:pt x="304" y="-8508"/>
                </a:moveTo>
                <a:lnTo>
                  <a:pt x="304" y="100088"/>
                </a:lnTo>
              </a:path>
            </a:pathLst>
          </a:custGeom>
          <a:ln w="17627">
            <a:solidFill>
              <a:srgbClr val="EF3B3A"/>
            </a:solidFill>
            <a:prstDash val="dash"/>
          </a:ln>
        </p:spPr>
        <p:txBody>
          <a:bodyPr wrap="square" lIns="0" tIns="0" rIns="0" bIns="0" rtlCol="0"/>
          <a:lstStyle/>
          <a:p>
            <a:endParaRPr/>
          </a:p>
        </p:txBody>
      </p:sp>
      <p:sp>
        <p:nvSpPr>
          <p:cNvPr id="144" name="object 144"/>
          <p:cNvSpPr/>
          <p:nvPr/>
        </p:nvSpPr>
        <p:spPr>
          <a:xfrm>
            <a:off x="2994132" y="3584163"/>
            <a:ext cx="3175" cy="379730"/>
          </a:xfrm>
          <a:custGeom>
            <a:avLst/>
            <a:gdLst/>
            <a:ahLst/>
            <a:cxnLst/>
            <a:rect l="l" t="t" r="r" b="b"/>
            <a:pathLst>
              <a:path w="3175" h="379729">
                <a:moveTo>
                  <a:pt x="2552" y="0"/>
                </a:moveTo>
                <a:lnTo>
                  <a:pt x="0" y="379399"/>
                </a:lnTo>
              </a:path>
            </a:pathLst>
          </a:custGeom>
          <a:ln w="17018">
            <a:solidFill>
              <a:srgbClr val="EF3B3A"/>
            </a:solidFill>
            <a:prstDash val="lgDashDot"/>
          </a:ln>
        </p:spPr>
        <p:txBody>
          <a:bodyPr wrap="square" lIns="0" tIns="0" rIns="0" bIns="0" rtlCol="0"/>
          <a:lstStyle/>
          <a:p>
            <a:endParaRPr/>
          </a:p>
        </p:txBody>
      </p:sp>
      <p:sp>
        <p:nvSpPr>
          <p:cNvPr id="145" name="object 145"/>
          <p:cNvSpPr/>
          <p:nvPr/>
        </p:nvSpPr>
        <p:spPr>
          <a:xfrm>
            <a:off x="2992610" y="3976649"/>
            <a:ext cx="1905" cy="212725"/>
          </a:xfrm>
          <a:custGeom>
            <a:avLst/>
            <a:gdLst/>
            <a:ahLst/>
            <a:cxnLst/>
            <a:rect l="l" t="t" r="r" b="b"/>
            <a:pathLst>
              <a:path w="1905" h="212725">
                <a:moveTo>
                  <a:pt x="1435" y="0"/>
                </a:moveTo>
                <a:lnTo>
                  <a:pt x="0" y="212712"/>
                </a:lnTo>
              </a:path>
            </a:pathLst>
          </a:custGeom>
          <a:ln w="17018">
            <a:solidFill>
              <a:srgbClr val="EF3B3A"/>
            </a:solidFill>
          </a:ln>
        </p:spPr>
        <p:txBody>
          <a:bodyPr wrap="square" lIns="0" tIns="0" rIns="0" bIns="0" rtlCol="0"/>
          <a:lstStyle/>
          <a:p>
            <a:endParaRPr/>
          </a:p>
        </p:txBody>
      </p:sp>
      <p:sp>
        <p:nvSpPr>
          <p:cNvPr id="146" name="object 146"/>
          <p:cNvSpPr/>
          <p:nvPr/>
        </p:nvSpPr>
        <p:spPr>
          <a:xfrm>
            <a:off x="3550775" y="3469121"/>
            <a:ext cx="3810" cy="527685"/>
          </a:xfrm>
          <a:custGeom>
            <a:avLst/>
            <a:gdLst/>
            <a:ahLst/>
            <a:cxnLst/>
            <a:rect l="l" t="t" r="r" b="b"/>
            <a:pathLst>
              <a:path w="3810" h="527685">
                <a:moveTo>
                  <a:pt x="3530" y="0"/>
                </a:moveTo>
                <a:lnTo>
                  <a:pt x="0" y="527088"/>
                </a:lnTo>
              </a:path>
            </a:pathLst>
          </a:custGeom>
          <a:ln w="17018">
            <a:solidFill>
              <a:srgbClr val="231F20"/>
            </a:solidFill>
          </a:ln>
        </p:spPr>
        <p:txBody>
          <a:bodyPr wrap="square" lIns="0" tIns="0" rIns="0" bIns="0" rtlCol="0"/>
          <a:lstStyle/>
          <a:p>
            <a:endParaRPr/>
          </a:p>
        </p:txBody>
      </p:sp>
      <p:sp>
        <p:nvSpPr>
          <p:cNvPr id="147" name="object 147"/>
          <p:cNvSpPr/>
          <p:nvPr/>
        </p:nvSpPr>
        <p:spPr>
          <a:xfrm>
            <a:off x="3617690" y="4012843"/>
            <a:ext cx="1221740" cy="7620"/>
          </a:xfrm>
          <a:custGeom>
            <a:avLst/>
            <a:gdLst/>
            <a:ahLst/>
            <a:cxnLst/>
            <a:rect l="l" t="t" r="r" b="b"/>
            <a:pathLst>
              <a:path w="1221739" h="7620">
                <a:moveTo>
                  <a:pt x="0" y="0"/>
                </a:moveTo>
                <a:lnTo>
                  <a:pt x="1221689" y="7238"/>
                </a:lnTo>
              </a:path>
            </a:pathLst>
          </a:custGeom>
          <a:ln w="17018">
            <a:solidFill>
              <a:srgbClr val="231F20"/>
            </a:solidFill>
          </a:ln>
        </p:spPr>
        <p:txBody>
          <a:bodyPr wrap="square" lIns="0" tIns="0" rIns="0" bIns="0" rtlCol="0"/>
          <a:lstStyle/>
          <a:p>
            <a:endParaRPr/>
          </a:p>
        </p:txBody>
      </p:sp>
      <p:sp>
        <p:nvSpPr>
          <p:cNvPr id="148" name="object 148"/>
          <p:cNvSpPr/>
          <p:nvPr/>
        </p:nvSpPr>
        <p:spPr>
          <a:xfrm>
            <a:off x="3554309" y="3457014"/>
            <a:ext cx="111760" cy="15240"/>
          </a:xfrm>
          <a:custGeom>
            <a:avLst/>
            <a:gdLst/>
            <a:ahLst/>
            <a:cxnLst/>
            <a:rect l="l" t="t" r="r" b="b"/>
            <a:pathLst>
              <a:path w="111760" h="15239">
                <a:moveTo>
                  <a:pt x="111633" y="673"/>
                </a:moveTo>
                <a:lnTo>
                  <a:pt x="15125" y="0"/>
                </a:lnTo>
                <a:lnTo>
                  <a:pt x="7277" y="482"/>
                </a:lnTo>
                <a:lnTo>
                  <a:pt x="2260" y="4521"/>
                </a:lnTo>
                <a:lnTo>
                  <a:pt x="165" y="12115"/>
                </a:lnTo>
                <a:lnTo>
                  <a:pt x="0" y="15125"/>
                </a:lnTo>
              </a:path>
            </a:pathLst>
          </a:custGeom>
          <a:ln w="17018">
            <a:solidFill>
              <a:srgbClr val="231F20"/>
            </a:solidFill>
            <a:prstDash val="lgDash"/>
          </a:ln>
        </p:spPr>
        <p:txBody>
          <a:bodyPr wrap="square" lIns="0" tIns="0" rIns="0" bIns="0" rtlCol="0"/>
          <a:lstStyle/>
          <a:p>
            <a:endParaRPr/>
          </a:p>
        </p:txBody>
      </p:sp>
      <p:sp>
        <p:nvSpPr>
          <p:cNvPr id="149" name="object 149"/>
          <p:cNvSpPr/>
          <p:nvPr/>
        </p:nvSpPr>
        <p:spPr>
          <a:xfrm>
            <a:off x="3622470" y="3457695"/>
            <a:ext cx="1214120" cy="7620"/>
          </a:xfrm>
          <a:custGeom>
            <a:avLst/>
            <a:gdLst/>
            <a:ahLst/>
            <a:cxnLst/>
            <a:rect l="l" t="t" r="r" b="b"/>
            <a:pathLst>
              <a:path w="1214120" h="7620">
                <a:moveTo>
                  <a:pt x="0" y="0"/>
                </a:moveTo>
                <a:lnTo>
                  <a:pt x="1213891" y="7238"/>
                </a:lnTo>
              </a:path>
            </a:pathLst>
          </a:custGeom>
          <a:ln w="17018">
            <a:solidFill>
              <a:srgbClr val="231F20"/>
            </a:solidFill>
          </a:ln>
        </p:spPr>
        <p:txBody>
          <a:bodyPr wrap="square" lIns="0" tIns="0" rIns="0" bIns="0" rtlCol="0"/>
          <a:lstStyle/>
          <a:p>
            <a:endParaRPr/>
          </a:p>
        </p:txBody>
      </p:sp>
      <p:sp>
        <p:nvSpPr>
          <p:cNvPr id="150" name="object 150"/>
          <p:cNvSpPr/>
          <p:nvPr/>
        </p:nvSpPr>
        <p:spPr>
          <a:xfrm>
            <a:off x="5411698" y="3494508"/>
            <a:ext cx="3175" cy="0"/>
          </a:xfrm>
          <a:custGeom>
            <a:avLst/>
            <a:gdLst/>
            <a:ahLst/>
            <a:cxnLst/>
            <a:rect l="l" t="t" r="r" b="b"/>
            <a:pathLst>
              <a:path w="3175">
                <a:moveTo>
                  <a:pt x="1346" y="-8508"/>
                </a:moveTo>
                <a:lnTo>
                  <a:pt x="1346" y="8508"/>
                </a:lnTo>
              </a:path>
            </a:pathLst>
          </a:custGeom>
          <a:ln w="3175">
            <a:solidFill>
              <a:srgbClr val="231F20"/>
            </a:solidFill>
            <a:prstDash val="sysDot"/>
          </a:ln>
        </p:spPr>
        <p:txBody>
          <a:bodyPr wrap="square" lIns="0" tIns="0" rIns="0" bIns="0" rtlCol="0"/>
          <a:lstStyle/>
          <a:p>
            <a:endParaRPr/>
          </a:p>
        </p:txBody>
      </p:sp>
      <p:sp>
        <p:nvSpPr>
          <p:cNvPr id="151" name="object 151"/>
          <p:cNvSpPr/>
          <p:nvPr/>
        </p:nvSpPr>
        <p:spPr>
          <a:xfrm>
            <a:off x="4829971" y="4020082"/>
            <a:ext cx="464184" cy="3175"/>
          </a:xfrm>
          <a:custGeom>
            <a:avLst/>
            <a:gdLst/>
            <a:ahLst/>
            <a:cxnLst/>
            <a:rect l="l" t="t" r="r" b="b"/>
            <a:pathLst>
              <a:path w="464185" h="3175">
                <a:moveTo>
                  <a:pt x="0" y="0"/>
                </a:moveTo>
                <a:lnTo>
                  <a:pt x="463867" y="3035"/>
                </a:lnTo>
              </a:path>
            </a:pathLst>
          </a:custGeom>
          <a:ln w="17018">
            <a:solidFill>
              <a:srgbClr val="231F20"/>
            </a:solidFill>
          </a:ln>
        </p:spPr>
        <p:txBody>
          <a:bodyPr wrap="square" lIns="0" tIns="0" rIns="0" bIns="0" rtlCol="0"/>
          <a:lstStyle/>
          <a:p>
            <a:endParaRPr/>
          </a:p>
        </p:txBody>
      </p:sp>
      <p:sp>
        <p:nvSpPr>
          <p:cNvPr id="152" name="object 152"/>
          <p:cNvSpPr/>
          <p:nvPr/>
        </p:nvSpPr>
        <p:spPr>
          <a:xfrm>
            <a:off x="3564319" y="4011862"/>
            <a:ext cx="96520" cy="1270"/>
          </a:xfrm>
          <a:custGeom>
            <a:avLst/>
            <a:gdLst/>
            <a:ahLst/>
            <a:cxnLst/>
            <a:rect l="l" t="t" r="r" b="b"/>
            <a:pathLst>
              <a:path w="96520" h="1270">
                <a:moveTo>
                  <a:pt x="-8509" y="336"/>
                </a:moveTo>
                <a:lnTo>
                  <a:pt x="105016" y="336"/>
                </a:lnTo>
              </a:path>
            </a:pathLst>
          </a:custGeom>
          <a:ln w="17691">
            <a:solidFill>
              <a:srgbClr val="231F20"/>
            </a:solidFill>
          </a:ln>
        </p:spPr>
        <p:txBody>
          <a:bodyPr wrap="square" lIns="0" tIns="0" rIns="0" bIns="0" rtlCol="0"/>
          <a:lstStyle/>
          <a:p>
            <a:endParaRPr/>
          </a:p>
        </p:txBody>
      </p:sp>
      <p:sp>
        <p:nvSpPr>
          <p:cNvPr id="153" name="object 153"/>
          <p:cNvSpPr/>
          <p:nvPr/>
        </p:nvSpPr>
        <p:spPr>
          <a:xfrm>
            <a:off x="3551039" y="3994732"/>
            <a:ext cx="15875" cy="17145"/>
          </a:xfrm>
          <a:custGeom>
            <a:avLst/>
            <a:gdLst/>
            <a:ahLst/>
            <a:cxnLst/>
            <a:rect l="l" t="t" r="r" b="b"/>
            <a:pathLst>
              <a:path w="15875" h="17145">
                <a:moveTo>
                  <a:pt x="444" y="1828"/>
                </a:moveTo>
                <a:lnTo>
                  <a:pt x="0" y="0"/>
                </a:lnTo>
                <a:lnTo>
                  <a:pt x="977" y="5803"/>
                </a:lnTo>
                <a:lnTo>
                  <a:pt x="6832" y="15735"/>
                </a:lnTo>
                <a:lnTo>
                  <a:pt x="12547" y="16802"/>
                </a:lnTo>
                <a:lnTo>
                  <a:pt x="15405" y="17132"/>
                </a:lnTo>
              </a:path>
            </a:pathLst>
          </a:custGeom>
          <a:ln w="17018">
            <a:solidFill>
              <a:srgbClr val="231F20"/>
            </a:solidFill>
          </a:ln>
        </p:spPr>
        <p:txBody>
          <a:bodyPr wrap="square" lIns="0" tIns="0" rIns="0" bIns="0" rtlCol="0"/>
          <a:lstStyle/>
          <a:p>
            <a:endParaRPr/>
          </a:p>
        </p:txBody>
      </p:sp>
      <p:sp>
        <p:nvSpPr>
          <p:cNvPr id="154" name="object 154"/>
          <p:cNvSpPr/>
          <p:nvPr/>
        </p:nvSpPr>
        <p:spPr>
          <a:xfrm>
            <a:off x="5358667" y="3468772"/>
            <a:ext cx="450850" cy="431800"/>
          </a:xfrm>
          <a:custGeom>
            <a:avLst/>
            <a:gdLst/>
            <a:ahLst/>
            <a:cxnLst/>
            <a:rect l="l" t="t" r="r" b="b"/>
            <a:pathLst>
              <a:path w="450850" h="431800">
                <a:moveTo>
                  <a:pt x="448640" y="431596"/>
                </a:moveTo>
                <a:lnTo>
                  <a:pt x="450659" y="129298"/>
                </a:lnTo>
                <a:lnTo>
                  <a:pt x="450329" y="120383"/>
                </a:lnTo>
                <a:lnTo>
                  <a:pt x="447502" y="100456"/>
                </a:lnTo>
                <a:lnTo>
                  <a:pt x="432460" y="63269"/>
                </a:lnTo>
                <a:lnTo>
                  <a:pt x="398905" y="26703"/>
                </a:lnTo>
                <a:lnTo>
                  <a:pt x="356311" y="4254"/>
                </a:lnTo>
                <a:lnTo>
                  <a:pt x="327596" y="0"/>
                </a:lnTo>
                <a:lnTo>
                  <a:pt x="0" y="533"/>
                </a:lnTo>
              </a:path>
            </a:pathLst>
          </a:custGeom>
          <a:ln w="17018">
            <a:solidFill>
              <a:srgbClr val="231F20"/>
            </a:solidFill>
          </a:ln>
        </p:spPr>
        <p:txBody>
          <a:bodyPr wrap="square" lIns="0" tIns="0" rIns="0" bIns="0" rtlCol="0"/>
          <a:lstStyle/>
          <a:p>
            <a:endParaRPr/>
          </a:p>
        </p:txBody>
      </p:sp>
      <p:sp>
        <p:nvSpPr>
          <p:cNvPr id="155" name="object 155"/>
          <p:cNvSpPr/>
          <p:nvPr/>
        </p:nvSpPr>
        <p:spPr>
          <a:xfrm>
            <a:off x="4833669" y="3465587"/>
            <a:ext cx="534670" cy="3810"/>
          </a:xfrm>
          <a:custGeom>
            <a:avLst/>
            <a:gdLst/>
            <a:ahLst/>
            <a:cxnLst/>
            <a:rect l="l" t="t" r="r" b="b"/>
            <a:pathLst>
              <a:path w="534670" h="3810">
                <a:moveTo>
                  <a:pt x="-8509" y="1765"/>
                </a:moveTo>
                <a:lnTo>
                  <a:pt x="542823" y="1765"/>
                </a:lnTo>
              </a:path>
            </a:pathLst>
          </a:custGeom>
          <a:ln w="20548">
            <a:solidFill>
              <a:srgbClr val="231F20"/>
            </a:solidFill>
          </a:ln>
        </p:spPr>
        <p:txBody>
          <a:bodyPr wrap="square" lIns="0" tIns="0" rIns="0" bIns="0" rtlCol="0"/>
          <a:lstStyle/>
          <a:p>
            <a:endParaRPr/>
          </a:p>
        </p:txBody>
      </p:sp>
      <p:sp>
        <p:nvSpPr>
          <p:cNvPr id="156" name="object 156"/>
          <p:cNvSpPr/>
          <p:nvPr/>
        </p:nvSpPr>
        <p:spPr>
          <a:xfrm>
            <a:off x="5293840" y="4023042"/>
            <a:ext cx="419734" cy="1270"/>
          </a:xfrm>
          <a:custGeom>
            <a:avLst/>
            <a:gdLst/>
            <a:ahLst/>
            <a:cxnLst/>
            <a:rect l="l" t="t" r="r" b="b"/>
            <a:pathLst>
              <a:path w="419735" h="1270">
                <a:moveTo>
                  <a:pt x="-8508" y="488"/>
                </a:moveTo>
                <a:lnTo>
                  <a:pt x="428066" y="488"/>
                </a:lnTo>
              </a:path>
            </a:pathLst>
          </a:custGeom>
          <a:ln w="17994">
            <a:solidFill>
              <a:srgbClr val="231F20"/>
            </a:solidFill>
          </a:ln>
        </p:spPr>
        <p:txBody>
          <a:bodyPr wrap="square" lIns="0" tIns="0" rIns="0" bIns="0" rtlCol="0"/>
          <a:lstStyle/>
          <a:p>
            <a:endParaRPr/>
          </a:p>
        </p:txBody>
      </p:sp>
      <p:sp>
        <p:nvSpPr>
          <p:cNvPr id="157" name="object 157"/>
          <p:cNvSpPr/>
          <p:nvPr/>
        </p:nvSpPr>
        <p:spPr>
          <a:xfrm>
            <a:off x="5687498" y="3891860"/>
            <a:ext cx="128318" cy="140106"/>
          </a:xfrm>
          <a:prstGeom prst="rect">
            <a:avLst/>
          </a:prstGeom>
          <a:blipFill>
            <a:blip r:embed="rId5" cstate="print"/>
            <a:stretch>
              <a:fillRect/>
            </a:stretch>
          </a:blipFill>
        </p:spPr>
        <p:txBody>
          <a:bodyPr wrap="square" lIns="0" tIns="0" rIns="0" bIns="0" rtlCol="0"/>
          <a:lstStyle/>
          <a:p>
            <a:endParaRPr/>
          </a:p>
        </p:txBody>
      </p:sp>
      <p:sp>
        <p:nvSpPr>
          <p:cNvPr id="158" name="object 158"/>
          <p:cNvSpPr/>
          <p:nvPr/>
        </p:nvSpPr>
        <p:spPr>
          <a:xfrm>
            <a:off x="5139073" y="3981063"/>
            <a:ext cx="0" cy="42545"/>
          </a:xfrm>
          <a:custGeom>
            <a:avLst/>
            <a:gdLst/>
            <a:ahLst/>
            <a:cxnLst/>
            <a:rect l="l" t="t" r="r" b="b"/>
            <a:pathLst>
              <a:path h="42545">
                <a:moveTo>
                  <a:pt x="0" y="42545"/>
                </a:moveTo>
                <a:lnTo>
                  <a:pt x="0" y="0"/>
                </a:lnTo>
              </a:path>
            </a:pathLst>
          </a:custGeom>
          <a:ln w="17018">
            <a:solidFill>
              <a:srgbClr val="BBBDC0"/>
            </a:solidFill>
          </a:ln>
        </p:spPr>
        <p:txBody>
          <a:bodyPr wrap="square" lIns="0" tIns="0" rIns="0" bIns="0" rtlCol="0"/>
          <a:lstStyle/>
          <a:p>
            <a:endParaRPr/>
          </a:p>
        </p:txBody>
      </p:sp>
      <p:sp>
        <p:nvSpPr>
          <p:cNvPr id="159" name="object 159"/>
          <p:cNvSpPr/>
          <p:nvPr/>
        </p:nvSpPr>
        <p:spPr>
          <a:xfrm>
            <a:off x="5139073" y="3533964"/>
            <a:ext cx="0" cy="400050"/>
          </a:xfrm>
          <a:custGeom>
            <a:avLst/>
            <a:gdLst/>
            <a:ahLst/>
            <a:cxnLst/>
            <a:rect l="l" t="t" r="r" b="b"/>
            <a:pathLst>
              <a:path h="400050">
                <a:moveTo>
                  <a:pt x="0" y="400037"/>
                </a:moveTo>
                <a:lnTo>
                  <a:pt x="0" y="0"/>
                </a:lnTo>
              </a:path>
            </a:pathLst>
          </a:custGeom>
          <a:ln w="17018">
            <a:solidFill>
              <a:srgbClr val="BBBDC0"/>
            </a:solidFill>
            <a:prstDash val="sysDash"/>
          </a:ln>
        </p:spPr>
        <p:txBody>
          <a:bodyPr wrap="square" lIns="0" tIns="0" rIns="0" bIns="0" rtlCol="0"/>
          <a:lstStyle/>
          <a:p>
            <a:endParaRPr/>
          </a:p>
        </p:txBody>
      </p:sp>
      <p:sp>
        <p:nvSpPr>
          <p:cNvPr id="160" name="object 160"/>
          <p:cNvSpPr/>
          <p:nvPr/>
        </p:nvSpPr>
        <p:spPr>
          <a:xfrm>
            <a:off x="5139071" y="3467885"/>
            <a:ext cx="0" cy="42545"/>
          </a:xfrm>
          <a:custGeom>
            <a:avLst/>
            <a:gdLst/>
            <a:ahLst/>
            <a:cxnLst/>
            <a:rect l="l" t="t" r="r" b="b"/>
            <a:pathLst>
              <a:path h="42545">
                <a:moveTo>
                  <a:pt x="0" y="42545"/>
                </a:moveTo>
                <a:lnTo>
                  <a:pt x="0" y="0"/>
                </a:lnTo>
              </a:path>
            </a:pathLst>
          </a:custGeom>
          <a:ln w="17018">
            <a:solidFill>
              <a:srgbClr val="BBBDC0"/>
            </a:solidFill>
          </a:ln>
        </p:spPr>
        <p:txBody>
          <a:bodyPr wrap="square" lIns="0" tIns="0" rIns="0" bIns="0" rtlCol="0"/>
          <a:lstStyle/>
          <a:p>
            <a:endParaRPr/>
          </a:p>
        </p:txBody>
      </p:sp>
      <p:sp>
        <p:nvSpPr>
          <p:cNvPr id="161" name="object 161"/>
          <p:cNvSpPr/>
          <p:nvPr/>
        </p:nvSpPr>
        <p:spPr>
          <a:xfrm>
            <a:off x="5016985" y="3461853"/>
            <a:ext cx="0" cy="42545"/>
          </a:xfrm>
          <a:custGeom>
            <a:avLst/>
            <a:gdLst/>
            <a:ahLst/>
            <a:cxnLst/>
            <a:rect l="l" t="t" r="r" b="b"/>
            <a:pathLst>
              <a:path h="42545">
                <a:moveTo>
                  <a:pt x="0" y="0"/>
                </a:moveTo>
                <a:lnTo>
                  <a:pt x="0" y="42545"/>
                </a:lnTo>
              </a:path>
            </a:pathLst>
          </a:custGeom>
          <a:ln w="17018">
            <a:solidFill>
              <a:srgbClr val="BBBDC0"/>
            </a:solidFill>
          </a:ln>
        </p:spPr>
        <p:txBody>
          <a:bodyPr wrap="square" lIns="0" tIns="0" rIns="0" bIns="0" rtlCol="0"/>
          <a:lstStyle/>
          <a:p>
            <a:endParaRPr/>
          </a:p>
        </p:txBody>
      </p:sp>
      <p:sp>
        <p:nvSpPr>
          <p:cNvPr id="162" name="object 162"/>
          <p:cNvSpPr/>
          <p:nvPr/>
        </p:nvSpPr>
        <p:spPr>
          <a:xfrm>
            <a:off x="5016985" y="3551863"/>
            <a:ext cx="0" cy="403860"/>
          </a:xfrm>
          <a:custGeom>
            <a:avLst/>
            <a:gdLst/>
            <a:ahLst/>
            <a:cxnLst/>
            <a:rect l="l" t="t" r="r" b="b"/>
            <a:pathLst>
              <a:path h="403860">
                <a:moveTo>
                  <a:pt x="0" y="0"/>
                </a:moveTo>
                <a:lnTo>
                  <a:pt x="0" y="403453"/>
                </a:lnTo>
              </a:path>
            </a:pathLst>
          </a:custGeom>
          <a:ln w="17018">
            <a:solidFill>
              <a:srgbClr val="BBBDC0"/>
            </a:solidFill>
            <a:prstDash val="sysDash"/>
          </a:ln>
        </p:spPr>
        <p:txBody>
          <a:bodyPr wrap="square" lIns="0" tIns="0" rIns="0" bIns="0" rtlCol="0"/>
          <a:lstStyle/>
          <a:p>
            <a:endParaRPr/>
          </a:p>
        </p:txBody>
      </p:sp>
      <p:sp>
        <p:nvSpPr>
          <p:cNvPr id="163" name="object 163"/>
          <p:cNvSpPr/>
          <p:nvPr/>
        </p:nvSpPr>
        <p:spPr>
          <a:xfrm>
            <a:off x="5016985" y="3979049"/>
            <a:ext cx="0" cy="42545"/>
          </a:xfrm>
          <a:custGeom>
            <a:avLst/>
            <a:gdLst/>
            <a:ahLst/>
            <a:cxnLst/>
            <a:rect l="l" t="t" r="r" b="b"/>
            <a:pathLst>
              <a:path h="42545">
                <a:moveTo>
                  <a:pt x="0" y="0"/>
                </a:moveTo>
                <a:lnTo>
                  <a:pt x="0" y="42545"/>
                </a:lnTo>
              </a:path>
            </a:pathLst>
          </a:custGeom>
          <a:ln w="17018">
            <a:solidFill>
              <a:srgbClr val="BBBDC0"/>
            </a:solidFill>
          </a:ln>
        </p:spPr>
        <p:txBody>
          <a:bodyPr wrap="square" lIns="0" tIns="0" rIns="0" bIns="0" rtlCol="0"/>
          <a:lstStyle/>
          <a:p>
            <a:endParaRPr/>
          </a:p>
        </p:txBody>
      </p:sp>
      <p:sp>
        <p:nvSpPr>
          <p:cNvPr id="164" name="object 164"/>
          <p:cNvSpPr/>
          <p:nvPr/>
        </p:nvSpPr>
        <p:spPr>
          <a:xfrm>
            <a:off x="3102306" y="1857458"/>
            <a:ext cx="118021" cy="119037"/>
          </a:xfrm>
          <a:prstGeom prst="rect">
            <a:avLst/>
          </a:prstGeom>
          <a:blipFill>
            <a:blip r:embed="rId6" cstate="print"/>
            <a:stretch>
              <a:fillRect/>
            </a:stretch>
          </a:blipFill>
        </p:spPr>
        <p:txBody>
          <a:bodyPr wrap="square" lIns="0" tIns="0" rIns="0" bIns="0" rtlCol="0"/>
          <a:lstStyle/>
          <a:p>
            <a:endParaRPr/>
          </a:p>
        </p:txBody>
      </p:sp>
      <p:sp>
        <p:nvSpPr>
          <p:cNvPr id="165" name="object 165"/>
          <p:cNvSpPr/>
          <p:nvPr/>
        </p:nvSpPr>
        <p:spPr>
          <a:xfrm>
            <a:off x="3197128" y="4165963"/>
            <a:ext cx="635" cy="26034"/>
          </a:xfrm>
          <a:custGeom>
            <a:avLst/>
            <a:gdLst/>
            <a:ahLst/>
            <a:cxnLst/>
            <a:rect l="l" t="t" r="r" b="b"/>
            <a:pathLst>
              <a:path w="635" h="26035">
                <a:moveTo>
                  <a:pt x="82" y="-8508"/>
                </a:moveTo>
                <a:lnTo>
                  <a:pt x="82" y="34010"/>
                </a:lnTo>
              </a:path>
            </a:pathLst>
          </a:custGeom>
          <a:ln w="17183">
            <a:solidFill>
              <a:srgbClr val="231F20"/>
            </a:solidFill>
          </a:ln>
        </p:spPr>
        <p:txBody>
          <a:bodyPr wrap="square" lIns="0" tIns="0" rIns="0" bIns="0" rtlCol="0"/>
          <a:lstStyle/>
          <a:p>
            <a:endParaRPr/>
          </a:p>
        </p:txBody>
      </p:sp>
      <p:sp>
        <p:nvSpPr>
          <p:cNvPr id="166" name="object 166"/>
          <p:cNvSpPr/>
          <p:nvPr/>
        </p:nvSpPr>
        <p:spPr>
          <a:xfrm>
            <a:off x="3194763" y="4191462"/>
            <a:ext cx="2540" cy="379095"/>
          </a:xfrm>
          <a:custGeom>
            <a:avLst/>
            <a:gdLst/>
            <a:ahLst/>
            <a:cxnLst/>
            <a:rect l="l" t="t" r="r" b="b"/>
            <a:pathLst>
              <a:path w="2539" h="379095">
                <a:moveTo>
                  <a:pt x="2362" y="0"/>
                </a:moveTo>
                <a:lnTo>
                  <a:pt x="0" y="378663"/>
                </a:lnTo>
              </a:path>
            </a:pathLst>
          </a:custGeom>
          <a:ln w="17018">
            <a:solidFill>
              <a:srgbClr val="231F20"/>
            </a:solidFill>
          </a:ln>
        </p:spPr>
        <p:txBody>
          <a:bodyPr wrap="square" lIns="0" tIns="0" rIns="0" bIns="0" rtlCol="0"/>
          <a:lstStyle/>
          <a:p>
            <a:endParaRPr/>
          </a:p>
        </p:txBody>
      </p:sp>
      <p:sp>
        <p:nvSpPr>
          <p:cNvPr id="167" name="object 167"/>
          <p:cNvSpPr/>
          <p:nvPr/>
        </p:nvSpPr>
        <p:spPr>
          <a:xfrm>
            <a:off x="3189525" y="4833594"/>
            <a:ext cx="3810" cy="508000"/>
          </a:xfrm>
          <a:custGeom>
            <a:avLst/>
            <a:gdLst/>
            <a:ahLst/>
            <a:cxnLst/>
            <a:rect l="l" t="t" r="r" b="b"/>
            <a:pathLst>
              <a:path w="3810" h="508000">
                <a:moveTo>
                  <a:pt x="3378" y="0"/>
                </a:moveTo>
                <a:lnTo>
                  <a:pt x="0" y="507860"/>
                </a:lnTo>
              </a:path>
            </a:pathLst>
          </a:custGeom>
          <a:ln w="17018">
            <a:solidFill>
              <a:srgbClr val="231F20"/>
            </a:solidFill>
          </a:ln>
        </p:spPr>
        <p:txBody>
          <a:bodyPr wrap="square" lIns="0" tIns="0" rIns="0" bIns="0" rtlCol="0"/>
          <a:lstStyle/>
          <a:p>
            <a:endParaRPr/>
          </a:p>
        </p:txBody>
      </p:sp>
      <p:sp>
        <p:nvSpPr>
          <p:cNvPr id="168" name="object 168"/>
          <p:cNvSpPr/>
          <p:nvPr/>
        </p:nvSpPr>
        <p:spPr>
          <a:xfrm>
            <a:off x="3138454" y="4106450"/>
            <a:ext cx="67348" cy="68021"/>
          </a:xfrm>
          <a:prstGeom prst="rect">
            <a:avLst/>
          </a:prstGeom>
          <a:blipFill>
            <a:blip r:embed="rId7" cstate="print"/>
            <a:stretch>
              <a:fillRect/>
            </a:stretch>
          </a:blipFill>
        </p:spPr>
        <p:txBody>
          <a:bodyPr wrap="square" lIns="0" tIns="0" rIns="0" bIns="0" rtlCol="0"/>
          <a:lstStyle/>
          <a:p>
            <a:endParaRPr/>
          </a:p>
        </p:txBody>
      </p:sp>
      <p:sp>
        <p:nvSpPr>
          <p:cNvPr id="169" name="object 169"/>
          <p:cNvSpPr/>
          <p:nvPr/>
        </p:nvSpPr>
        <p:spPr>
          <a:xfrm>
            <a:off x="3085735" y="3345144"/>
            <a:ext cx="5080" cy="770255"/>
          </a:xfrm>
          <a:custGeom>
            <a:avLst/>
            <a:gdLst/>
            <a:ahLst/>
            <a:cxnLst/>
            <a:rect l="l" t="t" r="r" b="b"/>
            <a:pathLst>
              <a:path w="5080" h="770254">
                <a:moveTo>
                  <a:pt x="5067" y="0"/>
                </a:moveTo>
                <a:lnTo>
                  <a:pt x="0" y="769823"/>
                </a:lnTo>
              </a:path>
            </a:pathLst>
          </a:custGeom>
          <a:ln w="17018">
            <a:solidFill>
              <a:srgbClr val="231F20"/>
            </a:solidFill>
          </a:ln>
        </p:spPr>
        <p:txBody>
          <a:bodyPr wrap="square" lIns="0" tIns="0" rIns="0" bIns="0" rtlCol="0"/>
          <a:lstStyle/>
          <a:p>
            <a:endParaRPr/>
          </a:p>
        </p:txBody>
      </p:sp>
      <p:sp>
        <p:nvSpPr>
          <p:cNvPr id="170" name="object 170"/>
          <p:cNvSpPr/>
          <p:nvPr/>
        </p:nvSpPr>
        <p:spPr>
          <a:xfrm>
            <a:off x="3456548" y="1969336"/>
            <a:ext cx="8890" cy="1302385"/>
          </a:xfrm>
          <a:custGeom>
            <a:avLst/>
            <a:gdLst/>
            <a:ahLst/>
            <a:cxnLst/>
            <a:rect l="l" t="t" r="r" b="b"/>
            <a:pathLst>
              <a:path w="8889" h="1302385">
                <a:moveTo>
                  <a:pt x="4305" y="-8509"/>
                </a:moveTo>
                <a:lnTo>
                  <a:pt x="4305" y="1310335"/>
                </a:lnTo>
              </a:path>
            </a:pathLst>
          </a:custGeom>
          <a:ln w="25628">
            <a:solidFill>
              <a:srgbClr val="231F20"/>
            </a:solidFill>
          </a:ln>
        </p:spPr>
        <p:txBody>
          <a:bodyPr wrap="square" lIns="0" tIns="0" rIns="0" bIns="0" rtlCol="0"/>
          <a:lstStyle/>
          <a:p>
            <a:endParaRPr/>
          </a:p>
        </p:txBody>
      </p:sp>
      <p:sp>
        <p:nvSpPr>
          <p:cNvPr id="171" name="object 171"/>
          <p:cNvSpPr/>
          <p:nvPr/>
        </p:nvSpPr>
        <p:spPr>
          <a:xfrm>
            <a:off x="3448036" y="3262655"/>
            <a:ext cx="92506" cy="93535"/>
          </a:xfrm>
          <a:prstGeom prst="rect">
            <a:avLst/>
          </a:prstGeom>
          <a:blipFill>
            <a:blip r:embed="rId8" cstate="print"/>
            <a:stretch>
              <a:fillRect/>
            </a:stretch>
          </a:blipFill>
        </p:spPr>
        <p:txBody>
          <a:bodyPr wrap="square" lIns="0" tIns="0" rIns="0" bIns="0" rtlCol="0"/>
          <a:lstStyle/>
          <a:p>
            <a:endParaRPr/>
          </a:p>
        </p:txBody>
      </p:sp>
      <p:sp>
        <p:nvSpPr>
          <p:cNvPr id="172" name="object 172"/>
          <p:cNvSpPr/>
          <p:nvPr/>
        </p:nvSpPr>
        <p:spPr>
          <a:xfrm>
            <a:off x="3450469" y="4167649"/>
            <a:ext cx="635" cy="26034"/>
          </a:xfrm>
          <a:custGeom>
            <a:avLst/>
            <a:gdLst/>
            <a:ahLst/>
            <a:cxnLst/>
            <a:rect l="l" t="t" r="r" b="b"/>
            <a:pathLst>
              <a:path w="635" h="26035">
                <a:moveTo>
                  <a:pt x="82" y="-8509"/>
                </a:moveTo>
                <a:lnTo>
                  <a:pt x="82" y="34010"/>
                </a:lnTo>
              </a:path>
            </a:pathLst>
          </a:custGeom>
          <a:ln w="17183">
            <a:solidFill>
              <a:srgbClr val="231F20"/>
            </a:solidFill>
          </a:ln>
        </p:spPr>
        <p:txBody>
          <a:bodyPr wrap="square" lIns="0" tIns="0" rIns="0" bIns="0" rtlCol="0"/>
          <a:lstStyle/>
          <a:p>
            <a:endParaRPr/>
          </a:p>
        </p:txBody>
      </p:sp>
      <p:sp>
        <p:nvSpPr>
          <p:cNvPr id="173" name="object 173"/>
          <p:cNvSpPr/>
          <p:nvPr/>
        </p:nvSpPr>
        <p:spPr>
          <a:xfrm>
            <a:off x="3440673" y="4193151"/>
            <a:ext cx="10160" cy="1485900"/>
          </a:xfrm>
          <a:custGeom>
            <a:avLst/>
            <a:gdLst/>
            <a:ahLst/>
            <a:cxnLst/>
            <a:rect l="l" t="t" r="r" b="b"/>
            <a:pathLst>
              <a:path w="10160" h="1485900">
                <a:moveTo>
                  <a:pt x="9791" y="0"/>
                </a:moveTo>
                <a:lnTo>
                  <a:pt x="0" y="1485747"/>
                </a:lnTo>
              </a:path>
            </a:pathLst>
          </a:custGeom>
          <a:ln w="17018">
            <a:solidFill>
              <a:srgbClr val="231F20"/>
            </a:solidFill>
          </a:ln>
        </p:spPr>
        <p:txBody>
          <a:bodyPr wrap="square" lIns="0" tIns="0" rIns="0" bIns="0" rtlCol="0"/>
          <a:lstStyle/>
          <a:p>
            <a:endParaRPr/>
          </a:p>
        </p:txBody>
      </p:sp>
      <p:sp>
        <p:nvSpPr>
          <p:cNvPr id="174" name="object 174"/>
          <p:cNvSpPr/>
          <p:nvPr/>
        </p:nvSpPr>
        <p:spPr>
          <a:xfrm>
            <a:off x="4966054" y="4357653"/>
            <a:ext cx="5080" cy="725805"/>
          </a:xfrm>
          <a:custGeom>
            <a:avLst/>
            <a:gdLst/>
            <a:ahLst/>
            <a:cxnLst/>
            <a:rect l="l" t="t" r="r" b="b"/>
            <a:pathLst>
              <a:path w="5079" h="725804">
                <a:moveTo>
                  <a:pt x="4737" y="0"/>
                </a:moveTo>
                <a:lnTo>
                  <a:pt x="0" y="725398"/>
                </a:lnTo>
              </a:path>
            </a:pathLst>
          </a:custGeom>
          <a:ln w="17018">
            <a:solidFill>
              <a:srgbClr val="231F20"/>
            </a:solidFill>
          </a:ln>
        </p:spPr>
        <p:txBody>
          <a:bodyPr wrap="square" lIns="0" tIns="0" rIns="0" bIns="0" rtlCol="0"/>
          <a:lstStyle/>
          <a:p>
            <a:endParaRPr/>
          </a:p>
        </p:txBody>
      </p:sp>
      <p:sp>
        <p:nvSpPr>
          <p:cNvPr id="175" name="object 175"/>
          <p:cNvSpPr/>
          <p:nvPr/>
        </p:nvSpPr>
        <p:spPr>
          <a:xfrm>
            <a:off x="4965724" y="5083046"/>
            <a:ext cx="635" cy="7620"/>
          </a:xfrm>
          <a:custGeom>
            <a:avLst/>
            <a:gdLst/>
            <a:ahLst/>
            <a:cxnLst/>
            <a:rect l="l" t="t" r="r" b="b"/>
            <a:pathLst>
              <a:path w="635" h="7620">
                <a:moveTo>
                  <a:pt x="0" y="7099"/>
                </a:moveTo>
                <a:lnTo>
                  <a:pt x="342" y="0"/>
                </a:lnTo>
              </a:path>
            </a:pathLst>
          </a:custGeom>
          <a:ln w="17018">
            <a:solidFill>
              <a:srgbClr val="231F20"/>
            </a:solidFill>
          </a:ln>
        </p:spPr>
        <p:txBody>
          <a:bodyPr wrap="square" lIns="0" tIns="0" rIns="0" bIns="0" rtlCol="0"/>
          <a:lstStyle/>
          <a:p>
            <a:endParaRPr/>
          </a:p>
        </p:txBody>
      </p:sp>
      <p:sp>
        <p:nvSpPr>
          <p:cNvPr id="176" name="object 176"/>
          <p:cNvSpPr/>
          <p:nvPr/>
        </p:nvSpPr>
        <p:spPr>
          <a:xfrm>
            <a:off x="4964209" y="5082038"/>
            <a:ext cx="1905" cy="278765"/>
          </a:xfrm>
          <a:custGeom>
            <a:avLst/>
            <a:gdLst/>
            <a:ahLst/>
            <a:cxnLst/>
            <a:rect l="l" t="t" r="r" b="b"/>
            <a:pathLst>
              <a:path w="1904" h="278764">
                <a:moveTo>
                  <a:pt x="1854" y="0"/>
                </a:moveTo>
                <a:lnTo>
                  <a:pt x="0" y="278676"/>
                </a:lnTo>
              </a:path>
            </a:pathLst>
          </a:custGeom>
          <a:ln w="17018">
            <a:solidFill>
              <a:srgbClr val="231F20"/>
            </a:solidFill>
          </a:ln>
        </p:spPr>
        <p:txBody>
          <a:bodyPr wrap="square" lIns="0" tIns="0" rIns="0" bIns="0" rtlCol="0"/>
          <a:lstStyle/>
          <a:p>
            <a:endParaRPr/>
          </a:p>
        </p:txBody>
      </p:sp>
      <p:sp>
        <p:nvSpPr>
          <p:cNvPr id="177" name="object 177"/>
          <p:cNvSpPr/>
          <p:nvPr/>
        </p:nvSpPr>
        <p:spPr>
          <a:xfrm>
            <a:off x="4963191" y="5361726"/>
            <a:ext cx="1270" cy="161925"/>
          </a:xfrm>
          <a:custGeom>
            <a:avLst/>
            <a:gdLst/>
            <a:ahLst/>
            <a:cxnLst/>
            <a:rect l="l" t="t" r="r" b="b"/>
            <a:pathLst>
              <a:path w="1270" h="161925">
                <a:moveTo>
                  <a:pt x="507" y="-8509"/>
                </a:moveTo>
                <a:lnTo>
                  <a:pt x="507" y="170307"/>
                </a:lnTo>
              </a:path>
            </a:pathLst>
          </a:custGeom>
          <a:ln w="18034">
            <a:solidFill>
              <a:srgbClr val="231F20"/>
            </a:solidFill>
          </a:ln>
        </p:spPr>
        <p:txBody>
          <a:bodyPr wrap="square" lIns="0" tIns="0" rIns="0" bIns="0" rtlCol="0"/>
          <a:lstStyle/>
          <a:p>
            <a:endParaRPr/>
          </a:p>
        </p:txBody>
      </p:sp>
      <p:sp>
        <p:nvSpPr>
          <p:cNvPr id="178" name="object 178"/>
          <p:cNvSpPr/>
          <p:nvPr/>
        </p:nvSpPr>
        <p:spPr>
          <a:xfrm>
            <a:off x="4882731" y="4118263"/>
            <a:ext cx="117682" cy="208719"/>
          </a:xfrm>
          <a:prstGeom prst="rect">
            <a:avLst/>
          </a:prstGeom>
          <a:blipFill>
            <a:blip r:embed="rId9" cstate="print"/>
            <a:stretch>
              <a:fillRect/>
            </a:stretch>
          </a:blipFill>
        </p:spPr>
        <p:txBody>
          <a:bodyPr wrap="square" lIns="0" tIns="0" rIns="0" bIns="0" rtlCol="0"/>
          <a:lstStyle/>
          <a:p>
            <a:endParaRPr/>
          </a:p>
        </p:txBody>
      </p:sp>
      <p:sp>
        <p:nvSpPr>
          <p:cNvPr id="179" name="object 179"/>
          <p:cNvSpPr/>
          <p:nvPr/>
        </p:nvSpPr>
        <p:spPr>
          <a:xfrm>
            <a:off x="5158592" y="4358669"/>
            <a:ext cx="5080" cy="725805"/>
          </a:xfrm>
          <a:custGeom>
            <a:avLst/>
            <a:gdLst/>
            <a:ahLst/>
            <a:cxnLst/>
            <a:rect l="l" t="t" r="r" b="b"/>
            <a:pathLst>
              <a:path w="5079" h="725804">
                <a:moveTo>
                  <a:pt x="4737" y="0"/>
                </a:moveTo>
                <a:lnTo>
                  <a:pt x="0" y="725728"/>
                </a:lnTo>
              </a:path>
            </a:pathLst>
          </a:custGeom>
          <a:ln w="17018">
            <a:solidFill>
              <a:srgbClr val="231F20"/>
            </a:solidFill>
          </a:ln>
        </p:spPr>
        <p:txBody>
          <a:bodyPr wrap="square" lIns="0" tIns="0" rIns="0" bIns="0" rtlCol="0"/>
          <a:lstStyle/>
          <a:p>
            <a:endParaRPr/>
          </a:p>
        </p:txBody>
      </p:sp>
      <p:sp>
        <p:nvSpPr>
          <p:cNvPr id="180" name="object 180"/>
          <p:cNvSpPr/>
          <p:nvPr/>
        </p:nvSpPr>
        <p:spPr>
          <a:xfrm>
            <a:off x="5155682" y="5241474"/>
            <a:ext cx="1905" cy="276860"/>
          </a:xfrm>
          <a:custGeom>
            <a:avLst/>
            <a:gdLst/>
            <a:ahLst/>
            <a:cxnLst/>
            <a:rect l="l" t="t" r="r" b="b"/>
            <a:pathLst>
              <a:path w="1904" h="276860">
                <a:moveTo>
                  <a:pt x="1904" y="0"/>
                </a:moveTo>
                <a:lnTo>
                  <a:pt x="0" y="276733"/>
                </a:lnTo>
              </a:path>
            </a:pathLst>
          </a:custGeom>
          <a:ln w="17018">
            <a:solidFill>
              <a:srgbClr val="231F20"/>
            </a:solidFill>
          </a:ln>
        </p:spPr>
        <p:txBody>
          <a:bodyPr wrap="square" lIns="0" tIns="0" rIns="0" bIns="0" rtlCol="0"/>
          <a:lstStyle/>
          <a:p>
            <a:endParaRPr/>
          </a:p>
        </p:txBody>
      </p:sp>
      <p:sp>
        <p:nvSpPr>
          <p:cNvPr id="181" name="object 181"/>
          <p:cNvSpPr/>
          <p:nvPr/>
        </p:nvSpPr>
        <p:spPr>
          <a:xfrm>
            <a:off x="5134889" y="4120631"/>
            <a:ext cx="119538" cy="205845"/>
          </a:xfrm>
          <a:prstGeom prst="rect">
            <a:avLst/>
          </a:prstGeom>
          <a:blipFill>
            <a:blip r:embed="rId10" cstate="print"/>
            <a:stretch>
              <a:fillRect/>
            </a:stretch>
          </a:blipFill>
        </p:spPr>
        <p:txBody>
          <a:bodyPr wrap="square" lIns="0" tIns="0" rIns="0" bIns="0" rtlCol="0"/>
          <a:lstStyle/>
          <a:p>
            <a:endParaRPr/>
          </a:p>
        </p:txBody>
      </p:sp>
      <p:sp>
        <p:nvSpPr>
          <p:cNvPr id="182" name="object 182"/>
          <p:cNvSpPr/>
          <p:nvPr/>
        </p:nvSpPr>
        <p:spPr>
          <a:xfrm>
            <a:off x="4963193" y="5523527"/>
            <a:ext cx="3175" cy="869950"/>
          </a:xfrm>
          <a:custGeom>
            <a:avLst/>
            <a:gdLst/>
            <a:ahLst/>
            <a:cxnLst/>
            <a:rect l="l" t="t" r="r" b="b"/>
            <a:pathLst>
              <a:path w="3175" h="869950">
                <a:moveTo>
                  <a:pt x="1435" y="-1060"/>
                </a:moveTo>
                <a:lnTo>
                  <a:pt x="1435" y="870743"/>
                </a:lnTo>
              </a:path>
            </a:pathLst>
          </a:custGeom>
          <a:ln w="4991">
            <a:solidFill>
              <a:srgbClr val="231F20"/>
            </a:solidFill>
          </a:ln>
        </p:spPr>
        <p:txBody>
          <a:bodyPr wrap="square" lIns="0" tIns="0" rIns="0" bIns="0" rtlCol="0"/>
          <a:lstStyle/>
          <a:p>
            <a:endParaRPr/>
          </a:p>
        </p:txBody>
      </p:sp>
      <p:sp>
        <p:nvSpPr>
          <p:cNvPr id="183" name="object 183"/>
          <p:cNvSpPr/>
          <p:nvPr/>
        </p:nvSpPr>
        <p:spPr>
          <a:xfrm>
            <a:off x="4983631" y="2137219"/>
            <a:ext cx="1905" cy="271145"/>
          </a:xfrm>
          <a:custGeom>
            <a:avLst/>
            <a:gdLst/>
            <a:ahLst/>
            <a:cxnLst/>
            <a:rect l="l" t="t" r="r" b="b"/>
            <a:pathLst>
              <a:path w="1904" h="271144">
                <a:moveTo>
                  <a:pt x="1854" y="0"/>
                </a:moveTo>
                <a:lnTo>
                  <a:pt x="0" y="270903"/>
                </a:lnTo>
              </a:path>
            </a:pathLst>
          </a:custGeom>
          <a:ln w="17018">
            <a:solidFill>
              <a:srgbClr val="231F20"/>
            </a:solidFill>
          </a:ln>
        </p:spPr>
        <p:txBody>
          <a:bodyPr wrap="square" lIns="0" tIns="0" rIns="0" bIns="0" rtlCol="0"/>
          <a:lstStyle/>
          <a:p>
            <a:endParaRPr/>
          </a:p>
        </p:txBody>
      </p:sp>
      <p:sp>
        <p:nvSpPr>
          <p:cNvPr id="184" name="object 184"/>
          <p:cNvSpPr/>
          <p:nvPr/>
        </p:nvSpPr>
        <p:spPr>
          <a:xfrm>
            <a:off x="4978898" y="3129973"/>
            <a:ext cx="7620" cy="18415"/>
          </a:xfrm>
          <a:custGeom>
            <a:avLst/>
            <a:gdLst/>
            <a:ahLst/>
            <a:cxnLst/>
            <a:rect l="l" t="t" r="r" b="b"/>
            <a:pathLst>
              <a:path w="7620" h="18414">
                <a:moveTo>
                  <a:pt x="0" y="0"/>
                </a:moveTo>
                <a:lnTo>
                  <a:pt x="342" y="3886"/>
                </a:lnTo>
                <a:lnTo>
                  <a:pt x="1181" y="7772"/>
                </a:lnTo>
                <a:lnTo>
                  <a:pt x="2705" y="11493"/>
                </a:lnTo>
                <a:lnTo>
                  <a:pt x="4724" y="14871"/>
                </a:lnTo>
                <a:lnTo>
                  <a:pt x="7251" y="17907"/>
                </a:lnTo>
              </a:path>
            </a:pathLst>
          </a:custGeom>
          <a:ln w="17018">
            <a:solidFill>
              <a:srgbClr val="231F20"/>
            </a:solidFill>
          </a:ln>
        </p:spPr>
        <p:txBody>
          <a:bodyPr wrap="square" lIns="0" tIns="0" rIns="0" bIns="0" rtlCol="0"/>
          <a:lstStyle/>
          <a:p>
            <a:endParaRPr/>
          </a:p>
        </p:txBody>
      </p:sp>
      <p:sp>
        <p:nvSpPr>
          <p:cNvPr id="185" name="object 185"/>
          <p:cNvSpPr/>
          <p:nvPr/>
        </p:nvSpPr>
        <p:spPr>
          <a:xfrm>
            <a:off x="4985487" y="2119486"/>
            <a:ext cx="7620" cy="17780"/>
          </a:xfrm>
          <a:custGeom>
            <a:avLst/>
            <a:gdLst/>
            <a:ahLst/>
            <a:cxnLst/>
            <a:rect l="l" t="t" r="r" b="b"/>
            <a:pathLst>
              <a:path w="7620" h="17780">
                <a:moveTo>
                  <a:pt x="7429" y="0"/>
                </a:moveTo>
                <a:lnTo>
                  <a:pt x="4889" y="3035"/>
                </a:lnTo>
                <a:lnTo>
                  <a:pt x="2692" y="6248"/>
                </a:lnTo>
                <a:lnTo>
                  <a:pt x="1181" y="9969"/>
                </a:lnTo>
                <a:lnTo>
                  <a:pt x="330" y="13855"/>
                </a:lnTo>
                <a:lnTo>
                  <a:pt x="0" y="17729"/>
                </a:lnTo>
              </a:path>
            </a:pathLst>
          </a:custGeom>
          <a:ln w="17018">
            <a:solidFill>
              <a:srgbClr val="231F20"/>
            </a:solidFill>
          </a:ln>
        </p:spPr>
        <p:txBody>
          <a:bodyPr wrap="square" lIns="0" tIns="0" rIns="0" bIns="0" rtlCol="0"/>
          <a:lstStyle/>
          <a:p>
            <a:endParaRPr/>
          </a:p>
        </p:txBody>
      </p:sp>
      <p:sp>
        <p:nvSpPr>
          <p:cNvPr id="186" name="object 186"/>
          <p:cNvSpPr/>
          <p:nvPr/>
        </p:nvSpPr>
        <p:spPr>
          <a:xfrm>
            <a:off x="5011666" y="3173721"/>
            <a:ext cx="7620" cy="83185"/>
          </a:xfrm>
          <a:custGeom>
            <a:avLst/>
            <a:gdLst/>
            <a:ahLst/>
            <a:cxnLst/>
            <a:rect l="l" t="t" r="r" b="b"/>
            <a:pathLst>
              <a:path w="7620" h="83185">
                <a:moveTo>
                  <a:pt x="6921" y="82753"/>
                </a:moveTo>
                <a:lnTo>
                  <a:pt x="7429" y="18072"/>
                </a:lnTo>
                <a:lnTo>
                  <a:pt x="7086" y="14020"/>
                </a:lnTo>
                <a:lnTo>
                  <a:pt x="6248" y="10134"/>
                </a:lnTo>
                <a:lnTo>
                  <a:pt x="4724" y="6578"/>
                </a:lnTo>
                <a:lnTo>
                  <a:pt x="2527" y="3035"/>
                </a:lnTo>
                <a:lnTo>
                  <a:pt x="0" y="0"/>
                </a:lnTo>
              </a:path>
            </a:pathLst>
          </a:custGeom>
          <a:ln w="17018">
            <a:solidFill>
              <a:srgbClr val="231F20"/>
            </a:solidFill>
          </a:ln>
        </p:spPr>
        <p:txBody>
          <a:bodyPr wrap="square" lIns="0" tIns="0" rIns="0" bIns="0" rtlCol="0"/>
          <a:lstStyle/>
          <a:p>
            <a:endParaRPr/>
          </a:p>
        </p:txBody>
      </p:sp>
      <p:sp>
        <p:nvSpPr>
          <p:cNvPr id="187" name="object 187"/>
          <p:cNvSpPr/>
          <p:nvPr/>
        </p:nvSpPr>
        <p:spPr>
          <a:xfrm>
            <a:off x="5005919" y="1960557"/>
            <a:ext cx="1270" cy="135890"/>
          </a:xfrm>
          <a:custGeom>
            <a:avLst/>
            <a:gdLst/>
            <a:ahLst/>
            <a:cxnLst/>
            <a:rect l="l" t="t" r="r" b="b"/>
            <a:pathLst>
              <a:path w="1270" h="135889">
                <a:moveTo>
                  <a:pt x="508" y="-8508"/>
                </a:moveTo>
                <a:lnTo>
                  <a:pt x="508" y="143967"/>
                </a:lnTo>
              </a:path>
            </a:pathLst>
          </a:custGeom>
          <a:ln w="18034">
            <a:solidFill>
              <a:srgbClr val="231F20"/>
            </a:solidFill>
          </a:ln>
        </p:spPr>
        <p:txBody>
          <a:bodyPr wrap="square" lIns="0" tIns="0" rIns="0" bIns="0" rtlCol="0"/>
          <a:lstStyle/>
          <a:p>
            <a:endParaRPr/>
          </a:p>
        </p:txBody>
      </p:sp>
      <p:sp>
        <p:nvSpPr>
          <p:cNvPr id="188" name="object 188"/>
          <p:cNvSpPr/>
          <p:nvPr/>
        </p:nvSpPr>
        <p:spPr>
          <a:xfrm>
            <a:off x="4998491" y="2096011"/>
            <a:ext cx="7620" cy="17780"/>
          </a:xfrm>
          <a:custGeom>
            <a:avLst/>
            <a:gdLst/>
            <a:ahLst/>
            <a:cxnLst/>
            <a:rect l="l" t="t" r="r" b="b"/>
            <a:pathLst>
              <a:path w="7620" h="17780">
                <a:moveTo>
                  <a:pt x="0" y="17729"/>
                </a:moveTo>
                <a:lnTo>
                  <a:pt x="2540" y="14858"/>
                </a:lnTo>
                <a:lnTo>
                  <a:pt x="4737" y="11480"/>
                </a:lnTo>
                <a:lnTo>
                  <a:pt x="6248" y="7759"/>
                </a:lnTo>
                <a:lnTo>
                  <a:pt x="7099" y="4051"/>
                </a:lnTo>
                <a:lnTo>
                  <a:pt x="7429" y="0"/>
                </a:lnTo>
              </a:path>
            </a:pathLst>
          </a:custGeom>
          <a:ln w="17018">
            <a:solidFill>
              <a:srgbClr val="231F20"/>
            </a:solidFill>
          </a:ln>
        </p:spPr>
        <p:txBody>
          <a:bodyPr wrap="square" lIns="0" tIns="0" rIns="0" bIns="0" rtlCol="0"/>
          <a:lstStyle/>
          <a:p>
            <a:endParaRPr/>
          </a:p>
        </p:txBody>
      </p:sp>
      <p:sp>
        <p:nvSpPr>
          <p:cNvPr id="189" name="object 189"/>
          <p:cNvSpPr/>
          <p:nvPr/>
        </p:nvSpPr>
        <p:spPr>
          <a:xfrm>
            <a:off x="5171432" y="2137385"/>
            <a:ext cx="6985" cy="993775"/>
          </a:xfrm>
          <a:custGeom>
            <a:avLst/>
            <a:gdLst/>
            <a:ahLst/>
            <a:cxnLst/>
            <a:rect l="l" t="t" r="r" b="b"/>
            <a:pathLst>
              <a:path w="6985" h="993775">
                <a:moveTo>
                  <a:pt x="3295" y="-8508"/>
                </a:moveTo>
                <a:lnTo>
                  <a:pt x="3295" y="1002271"/>
                </a:lnTo>
              </a:path>
            </a:pathLst>
          </a:custGeom>
          <a:ln w="23609">
            <a:solidFill>
              <a:srgbClr val="231F20"/>
            </a:solidFill>
          </a:ln>
        </p:spPr>
        <p:txBody>
          <a:bodyPr wrap="square" lIns="0" tIns="0" rIns="0" bIns="0" rtlCol="0"/>
          <a:lstStyle/>
          <a:p>
            <a:endParaRPr/>
          </a:p>
        </p:txBody>
      </p:sp>
      <p:sp>
        <p:nvSpPr>
          <p:cNvPr id="190" name="object 190"/>
          <p:cNvSpPr/>
          <p:nvPr/>
        </p:nvSpPr>
        <p:spPr>
          <a:xfrm>
            <a:off x="5149414" y="1850036"/>
            <a:ext cx="120045" cy="295857"/>
          </a:xfrm>
          <a:prstGeom prst="rect">
            <a:avLst/>
          </a:prstGeom>
          <a:blipFill>
            <a:blip r:embed="rId11" cstate="print"/>
            <a:stretch>
              <a:fillRect/>
            </a:stretch>
          </a:blipFill>
        </p:spPr>
        <p:txBody>
          <a:bodyPr wrap="square" lIns="0" tIns="0" rIns="0" bIns="0" rtlCol="0"/>
          <a:lstStyle/>
          <a:p>
            <a:endParaRPr/>
          </a:p>
        </p:txBody>
      </p:sp>
      <p:sp>
        <p:nvSpPr>
          <p:cNvPr id="191" name="object 191"/>
          <p:cNvSpPr/>
          <p:nvPr/>
        </p:nvSpPr>
        <p:spPr>
          <a:xfrm>
            <a:off x="6764987" y="1971198"/>
            <a:ext cx="3175" cy="448309"/>
          </a:xfrm>
          <a:custGeom>
            <a:avLst/>
            <a:gdLst/>
            <a:ahLst/>
            <a:cxnLst/>
            <a:rect l="l" t="t" r="r" b="b"/>
            <a:pathLst>
              <a:path w="3175" h="448310">
                <a:moveTo>
                  <a:pt x="2705" y="0"/>
                </a:moveTo>
                <a:lnTo>
                  <a:pt x="0" y="448246"/>
                </a:lnTo>
              </a:path>
            </a:pathLst>
          </a:custGeom>
          <a:ln w="17018">
            <a:solidFill>
              <a:srgbClr val="231F20"/>
            </a:solidFill>
          </a:ln>
        </p:spPr>
        <p:txBody>
          <a:bodyPr wrap="square" lIns="0" tIns="0" rIns="0" bIns="0" rtlCol="0"/>
          <a:lstStyle/>
          <a:p>
            <a:endParaRPr/>
          </a:p>
        </p:txBody>
      </p:sp>
      <p:sp>
        <p:nvSpPr>
          <p:cNvPr id="192" name="object 192"/>
          <p:cNvSpPr/>
          <p:nvPr/>
        </p:nvSpPr>
        <p:spPr>
          <a:xfrm>
            <a:off x="6758568" y="2698116"/>
            <a:ext cx="5080" cy="853440"/>
          </a:xfrm>
          <a:custGeom>
            <a:avLst/>
            <a:gdLst/>
            <a:ahLst/>
            <a:cxnLst/>
            <a:rect l="l" t="t" r="r" b="b"/>
            <a:pathLst>
              <a:path w="5079" h="853439">
                <a:moveTo>
                  <a:pt x="0" y="853084"/>
                </a:moveTo>
                <a:lnTo>
                  <a:pt x="4737" y="0"/>
                </a:lnTo>
              </a:path>
            </a:pathLst>
          </a:custGeom>
          <a:ln w="17018">
            <a:solidFill>
              <a:srgbClr val="231F20"/>
            </a:solidFill>
          </a:ln>
        </p:spPr>
        <p:txBody>
          <a:bodyPr wrap="square" lIns="0" tIns="0" rIns="0" bIns="0" rtlCol="0"/>
          <a:lstStyle/>
          <a:p>
            <a:endParaRPr/>
          </a:p>
        </p:txBody>
      </p:sp>
      <p:sp>
        <p:nvSpPr>
          <p:cNvPr id="193" name="object 193"/>
          <p:cNvSpPr/>
          <p:nvPr/>
        </p:nvSpPr>
        <p:spPr>
          <a:xfrm>
            <a:off x="6667459" y="3555973"/>
            <a:ext cx="90805" cy="89535"/>
          </a:xfrm>
          <a:custGeom>
            <a:avLst/>
            <a:gdLst/>
            <a:ahLst/>
            <a:cxnLst/>
            <a:rect l="l" t="t" r="r" b="b"/>
            <a:pathLst>
              <a:path w="90804" h="89535">
                <a:moveTo>
                  <a:pt x="0" y="89154"/>
                </a:moveTo>
                <a:lnTo>
                  <a:pt x="15455" y="87033"/>
                </a:lnTo>
                <a:lnTo>
                  <a:pt x="42856" y="71769"/>
                </a:lnTo>
                <a:lnTo>
                  <a:pt x="61450" y="53441"/>
                </a:lnTo>
                <a:lnTo>
                  <a:pt x="75750" y="30150"/>
                </a:lnTo>
                <a:lnTo>
                  <a:pt x="90271" y="0"/>
                </a:lnTo>
              </a:path>
            </a:pathLst>
          </a:custGeom>
          <a:ln w="17018">
            <a:solidFill>
              <a:srgbClr val="231F20"/>
            </a:solidFill>
          </a:ln>
        </p:spPr>
        <p:txBody>
          <a:bodyPr wrap="square" lIns="0" tIns="0" rIns="0" bIns="0" rtlCol="0"/>
          <a:lstStyle/>
          <a:p>
            <a:endParaRPr/>
          </a:p>
        </p:txBody>
      </p:sp>
      <p:sp>
        <p:nvSpPr>
          <p:cNvPr id="194" name="object 194"/>
          <p:cNvSpPr/>
          <p:nvPr/>
        </p:nvSpPr>
        <p:spPr>
          <a:xfrm>
            <a:off x="6658688" y="1860670"/>
            <a:ext cx="117513" cy="119037"/>
          </a:xfrm>
          <a:prstGeom prst="rect">
            <a:avLst/>
          </a:prstGeom>
          <a:blipFill>
            <a:blip r:embed="rId12" cstate="print"/>
            <a:stretch>
              <a:fillRect/>
            </a:stretch>
          </a:blipFill>
        </p:spPr>
        <p:txBody>
          <a:bodyPr wrap="square" lIns="0" tIns="0" rIns="0" bIns="0" rtlCol="0"/>
          <a:lstStyle/>
          <a:p>
            <a:endParaRPr/>
          </a:p>
        </p:txBody>
      </p:sp>
      <p:sp>
        <p:nvSpPr>
          <p:cNvPr id="195" name="object 195"/>
          <p:cNvSpPr/>
          <p:nvPr/>
        </p:nvSpPr>
        <p:spPr>
          <a:xfrm>
            <a:off x="6746750" y="4240274"/>
            <a:ext cx="6350" cy="994410"/>
          </a:xfrm>
          <a:custGeom>
            <a:avLst/>
            <a:gdLst/>
            <a:ahLst/>
            <a:cxnLst/>
            <a:rect l="l" t="t" r="r" b="b"/>
            <a:pathLst>
              <a:path w="6350" h="994410">
                <a:moveTo>
                  <a:pt x="6248" y="0"/>
                </a:moveTo>
                <a:lnTo>
                  <a:pt x="0" y="994359"/>
                </a:lnTo>
              </a:path>
            </a:pathLst>
          </a:custGeom>
          <a:ln w="17018">
            <a:solidFill>
              <a:srgbClr val="231F20"/>
            </a:solidFill>
          </a:ln>
        </p:spPr>
        <p:txBody>
          <a:bodyPr wrap="square" lIns="0" tIns="0" rIns="0" bIns="0" rtlCol="0"/>
          <a:lstStyle/>
          <a:p>
            <a:endParaRPr/>
          </a:p>
        </p:txBody>
      </p:sp>
      <p:sp>
        <p:nvSpPr>
          <p:cNvPr id="196" name="object 196"/>
          <p:cNvSpPr/>
          <p:nvPr/>
        </p:nvSpPr>
        <p:spPr>
          <a:xfrm>
            <a:off x="3456649" y="1860170"/>
            <a:ext cx="117678" cy="117678"/>
          </a:xfrm>
          <a:prstGeom prst="rect">
            <a:avLst/>
          </a:prstGeom>
          <a:blipFill>
            <a:blip r:embed="rId13" cstate="print"/>
            <a:stretch>
              <a:fillRect/>
            </a:stretch>
          </a:blipFill>
        </p:spPr>
        <p:txBody>
          <a:bodyPr wrap="square" lIns="0" tIns="0" rIns="0" bIns="0" rtlCol="0"/>
          <a:lstStyle/>
          <a:p>
            <a:endParaRPr/>
          </a:p>
        </p:txBody>
      </p:sp>
      <p:sp>
        <p:nvSpPr>
          <p:cNvPr id="197" name="object 197"/>
          <p:cNvSpPr/>
          <p:nvPr/>
        </p:nvSpPr>
        <p:spPr>
          <a:xfrm>
            <a:off x="3565818" y="1858544"/>
            <a:ext cx="1339215" cy="10160"/>
          </a:xfrm>
          <a:custGeom>
            <a:avLst/>
            <a:gdLst/>
            <a:ahLst/>
            <a:cxnLst/>
            <a:rect l="l" t="t" r="r" b="b"/>
            <a:pathLst>
              <a:path w="1339214" h="10160">
                <a:moveTo>
                  <a:pt x="0" y="10134"/>
                </a:moveTo>
                <a:lnTo>
                  <a:pt x="1338935" y="0"/>
                </a:lnTo>
              </a:path>
            </a:pathLst>
          </a:custGeom>
          <a:ln w="17018">
            <a:solidFill>
              <a:srgbClr val="231F20"/>
            </a:solidFill>
          </a:ln>
        </p:spPr>
        <p:txBody>
          <a:bodyPr wrap="square" lIns="0" tIns="0" rIns="0" bIns="0" rtlCol="0"/>
          <a:lstStyle/>
          <a:p>
            <a:endParaRPr/>
          </a:p>
        </p:txBody>
      </p:sp>
      <p:sp>
        <p:nvSpPr>
          <p:cNvPr id="198" name="object 198"/>
          <p:cNvSpPr/>
          <p:nvPr/>
        </p:nvSpPr>
        <p:spPr>
          <a:xfrm>
            <a:off x="4896242" y="1850029"/>
            <a:ext cx="119202" cy="119037"/>
          </a:xfrm>
          <a:prstGeom prst="rect">
            <a:avLst/>
          </a:prstGeom>
          <a:blipFill>
            <a:blip r:embed="rId14" cstate="print"/>
            <a:stretch>
              <a:fillRect/>
            </a:stretch>
          </a:blipFill>
        </p:spPr>
        <p:txBody>
          <a:bodyPr wrap="square" lIns="0" tIns="0" rIns="0" bIns="0" rtlCol="0"/>
          <a:lstStyle/>
          <a:p>
            <a:endParaRPr/>
          </a:p>
        </p:txBody>
      </p:sp>
      <p:sp>
        <p:nvSpPr>
          <p:cNvPr id="199" name="object 199"/>
          <p:cNvSpPr/>
          <p:nvPr/>
        </p:nvSpPr>
        <p:spPr>
          <a:xfrm>
            <a:off x="4984689" y="1700122"/>
            <a:ext cx="168910" cy="1270"/>
          </a:xfrm>
          <a:custGeom>
            <a:avLst/>
            <a:gdLst/>
            <a:ahLst/>
            <a:cxnLst/>
            <a:rect l="l" t="t" r="r" b="b"/>
            <a:pathLst>
              <a:path w="168910" h="1269">
                <a:moveTo>
                  <a:pt x="0" y="1016"/>
                </a:moveTo>
                <a:lnTo>
                  <a:pt x="168554" y="0"/>
                </a:lnTo>
              </a:path>
            </a:pathLst>
          </a:custGeom>
          <a:ln w="17018">
            <a:solidFill>
              <a:srgbClr val="231F20"/>
            </a:solidFill>
          </a:ln>
        </p:spPr>
        <p:txBody>
          <a:bodyPr wrap="square" lIns="0" tIns="0" rIns="0" bIns="0" rtlCol="0"/>
          <a:lstStyle/>
          <a:p>
            <a:endParaRPr/>
          </a:p>
        </p:txBody>
      </p:sp>
      <p:sp>
        <p:nvSpPr>
          <p:cNvPr id="200" name="object 200"/>
          <p:cNvSpPr/>
          <p:nvPr/>
        </p:nvSpPr>
        <p:spPr>
          <a:xfrm>
            <a:off x="4985195" y="1751296"/>
            <a:ext cx="223520" cy="635"/>
          </a:xfrm>
          <a:custGeom>
            <a:avLst/>
            <a:gdLst/>
            <a:ahLst/>
            <a:cxnLst/>
            <a:rect l="l" t="t" r="r" b="b"/>
            <a:pathLst>
              <a:path w="223520" h="635">
                <a:moveTo>
                  <a:pt x="0" y="507"/>
                </a:moveTo>
                <a:lnTo>
                  <a:pt x="223100" y="0"/>
                </a:lnTo>
              </a:path>
            </a:pathLst>
          </a:custGeom>
          <a:ln w="17018">
            <a:solidFill>
              <a:srgbClr val="231F20"/>
            </a:solidFill>
          </a:ln>
        </p:spPr>
        <p:txBody>
          <a:bodyPr wrap="square" lIns="0" tIns="0" rIns="0" bIns="0" rtlCol="0"/>
          <a:lstStyle/>
          <a:p>
            <a:endParaRPr/>
          </a:p>
        </p:txBody>
      </p:sp>
      <p:sp>
        <p:nvSpPr>
          <p:cNvPr id="201" name="object 201"/>
          <p:cNvSpPr/>
          <p:nvPr/>
        </p:nvSpPr>
        <p:spPr>
          <a:xfrm>
            <a:off x="3487620" y="1492723"/>
            <a:ext cx="1669414" cy="113664"/>
          </a:xfrm>
          <a:custGeom>
            <a:avLst/>
            <a:gdLst/>
            <a:ahLst/>
            <a:cxnLst/>
            <a:rect l="l" t="t" r="r" b="b"/>
            <a:pathLst>
              <a:path w="1669414" h="113665">
                <a:moveTo>
                  <a:pt x="0" y="113156"/>
                </a:moveTo>
                <a:lnTo>
                  <a:pt x="1568500" y="101498"/>
                </a:lnTo>
                <a:lnTo>
                  <a:pt x="1636737" y="74396"/>
                </a:lnTo>
                <a:lnTo>
                  <a:pt x="1668665" y="8280"/>
                </a:lnTo>
                <a:lnTo>
                  <a:pt x="1668995" y="0"/>
                </a:lnTo>
              </a:path>
            </a:pathLst>
          </a:custGeom>
          <a:ln w="17018">
            <a:solidFill>
              <a:srgbClr val="231F20"/>
            </a:solidFill>
          </a:ln>
        </p:spPr>
        <p:txBody>
          <a:bodyPr wrap="square" lIns="0" tIns="0" rIns="0" bIns="0" rtlCol="0"/>
          <a:lstStyle/>
          <a:p>
            <a:endParaRPr/>
          </a:p>
        </p:txBody>
      </p:sp>
      <p:sp>
        <p:nvSpPr>
          <p:cNvPr id="202" name="object 202"/>
          <p:cNvSpPr/>
          <p:nvPr/>
        </p:nvSpPr>
        <p:spPr>
          <a:xfrm>
            <a:off x="5260950" y="1858545"/>
            <a:ext cx="1406525" cy="10795"/>
          </a:xfrm>
          <a:custGeom>
            <a:avLst/>
            <a:gdLst/>
            <a:ahLst/>
            <a:cxnLst/>
            <a:rect l="l" t="t" r="r" b="b"/>
            <a:pathLst>
              <a:path w="1406525" h="10794">
                <a:moveTo>
                  <a:pt x="0" y="0"/>
                </a:moveTo>
                <a:lnTo>
                  <a:pt x="1406245" y="10642"/>
                </a:lnTo>
              </a:path>
            </a:pathLst>
          </a:custGeom>
          <a:ln w="17018">
            <a:solidFill>
              <a:srgbClr val="231F20"/>
            </a:solidFill>
          </a:ln>
        </p:spPr>
        <p:txBody>
          <a:bodyPr wrap="square" lIns="0" tIns="0" rIns="0" bIns="0" rtlCol="0"/>
          <a:lstStyle/>
          <a:p>
            <a:endParaRPr/>
          </a:p>
        </p:txBody>
      </p:sp>
      <p:sp>
        <p:nvSpPr>
          <p:cNvPr id="203" name="object 203"/>
          <p:cNvSpPr/>
          <p:nvPr/>
        </p:nvSpPr>
        <p:spPr>
          <a:xfrm>
            <a:off x="5337337" y="1595241"/>
            <a:ext cx="819150" cy="6985"/>
          </a:xfrm>
          <a:custGeom>
            <a:avLst/>
            <a:gdLst/>
            <a:ahLst/>
            <a:cxnLst/>
            <a:rect l="l" t="t" r="r" b="b"/>
            <a:pathLst>
              <a:path w="819150" h="6984">
                <a:moveTo>
                  <a:pt x="0" y="0"/>
                </a:moveTo>
                <a:lnTo>
                  <a:pt x="819124" y="6413"/>
                </a:lnTo>
              </a:path>
            </a:pathLst>
          </a:custGeom>
          <a:ln w="17018">
            <a:solidFill>
              <a:srgbClr val="231F20"/>
            </a:solidFill>
          </a:ln>
        </p:spPr>
        <p:txBody>
          <a:bodyPr wrap="square" lIns="0" tIns="0" rIns="0" bIns="0" rtlCol="0"/>
          <a:lstStyle/>
          <a:p>
            <a:endParaRPr/>
          </a:p>
        </p:txBody>
      </p:sp>
      <p:sp>
        <p:nvSpPr>
          <p:cNvPr id="204" name="object 204"/>
          <p:cNvSpPr/>
          <p:nvPr/>
        </p:nvSpPr>
        <p:spPr>
          <a:xfrm>
            <a:off x="5228338" y="1485056"/>
            <a:ext cx="117513" cy="118694"/>
          </a:xfrm>
          <a:prstGeom prst="rect">
            <a:avLst/>
          </a:prstGeom>
          <a:blipFill>
            <a:blip r:embed="rId15" cstate="print"/>
            <a:stretch>
              <a:fillRect/>
            </a:stretch>
          </a:blipFill>
        </p:spPr>
        <p:txBody>
          <a:bodyPr wrap="square" lIns="0" tIns="0" rIns="0" bIns="0" rtlCol="0"/>
          <a:lstStyle/>
          <a:p>
            <a:endParaRPr/>
          </a:p>
        </p:txBody>
      </p:sp>
      <p:sp>
        <p:nvSpPr>
          <p:cNvPr id="205" name="object 205"/>
          <p:cNvSpPr/>
          <p:nvPr/>
        </p:nvSpPr>
        <p:spPr>
          <a:xfrm>
            <a:off x="6652508" y="1500664"/>
            <a:ext cx="102235" cy="105410"/>
          </a:xfrm>
          <a:custGeom>
            <a:avLst/>
            <a:gdLst/>
            <a:ahLst/>
            <a:cxnLst/>
            <a:rect l="l" t="t" r="r" b="b"/>
            <a:pathLst>
              <a:path w="102234" h="105409">
                <a:moveTo>
                  <a:pt x="0" y="104876"/>
                </a:moveTo>
                <a:lnTo>
                  <a:pt x="44160" y="95181"/>
                </a:lnTo>
                <a:lnTo>
                  <a:pt x="93637" y="44315"/>
                </a:lnTo>
                <a:lnTo>
                  <a:pt x="102171" y="8102"/>
                </a:lnTo>
                <a:lnTo>
                  <a:pt x="102171" y="0"/>
                </a:lnTo>
              </a:path>
            </a:pathLst>
          </a:custGeom>
          <a:ln w="17018">
            <a:solidFill>
              <a:srgbClr val="231F20"/>
            </a:solidFill>
          </a:ln>
        </p:spPr>
        <p:txBody>
          <a:bodyPr wrap="square" lIns="0" tIns="0" rIns="0" bIns="0" rtlCol="0"/>
          <a:lstStyle/>
          <a:p>
            <a:endParaRPr/>
          </a:p>
        </p:txBody>
      </p:sp>
      <p:sp>
        <p:nvSpPr>
          <p:cNvPr id="206" name="object 206"/>
          <p:cNvSpPr/>
          <p:nvPr/>
        </p:nvSpPr>
        <p:spPr>
          <a:xfrm>
            <a:off x="685800" y="1857247"/>
            <a:ext cx="2425065" cy="8890"/>
          </a:xfrm>
          <a:custGeom>
            <a:avLst/>
            <a:gdLst/>
            <a:ahLst/>
            <a:cxnLst/>
            <a:rect l="l" t="t" r="r" b="b"/>
            <a:pathLst>
              <a:path w="2425065" h="8889">
                <a:moveTo>
                  <a:pt x="0" y="0"/>
                </a:moveTo>
                <a:lnTo>
                  <a:pt x="2425014" y="8738"/>
                </a:lnTo>
              </a:path>
            </a:pathLst>
          </a:custGeom>
          <a:ln w="17018">
            <a:solidFill>
              <a:srgbClr val="231F20"/>
            </a:solidFill>
          </a:ln>
        </p:spPr>
        <p:txBody>
          <a:bodyPr wrap="square" lIns="0" tIns="0" rIns="0" bIns="0" rtlCol="0"/>
          <a:lstStyle/>
          <a:p>
            <a:endParaRPr/>
          </a:p>
        </p:txBody>
      </p:sp>
      <p:sp>
        <p:nvSpPr>
          <p:cNvPr id="207" name="object 207"/>
          <p:cNvSpPr/>
          <p:nvPr/>
        </p:nvSpPr>
        <p:spPr>
          <a:xfrm>
            <a:off x="685800" y="1593669"/>
            <a:ext cx="890269" cy="3810"/>
          </a:xfrm>
          <a:custGeom>
            <a:avLst/>
            <a:gdLst/>
            <a:ahLst/>
            <a:cxnLst/>
            <a:rect l="l" t="t" r="r" b="b"/>
            <a:pathLst>
              <a:path w="890269" h="3809">
                <a:moveTo>
                  <a:pt x="0" y="0"/>
                </a:moveTo>
                <a:lnTo>
                  <a:pt x="889774" y="3264"/>
                </a:lnTo>
              </a:path>
            </a:pathLst>
          </a:custGeom>
          <a:ln w="17018">
            <a:solidFill>
              <a:srgbClr val="231F20"/>
            </a:solidFill>
          </a:ln>
        </p:spPr>
        <p:txBody>
          <a:bodyPr wrap="square" lIns="0" tIns="0" rIns="0" bIns="0" rtlCol="0"/>
          <a:lstStyle/>
          <a:p>
            <a:endParaRPr/>
          </a:p>
        </p:txBody>
      </p:sp>
      <p:sp>
        <p:nvSpPr>
          <p:cNvPr id="208" name="object 208"/>
          <p:cNvSpPr/>
          <p:nvPr/>
        </p:nvSpPr>
        <p:spPr>
          <a:xfrm>
            <a:off x="2031593" y="1598620"/>
            <a:ext cx="1059815" cy="3810"/>
          </a:xfrm>
          <a:custGeom>
            <a:avLst/>
            <a:gdLst/>
            <a:ahLst/>
            <a:cxnLst/>
            <a:rect l="l" t="t" r="r" b="b"/>
            <a:pathLst>
              <a:path w="1059814" h="3809">
                <a:moveTo>
                  <a:pt x="0" y="0"/>
                </a:moveTo>
                <a:lnTo>
                  <a:pt x="1059802" y="3721"/>
                </a:lnTo>
              </a:path>
            </a:pathLst>
          </a:custGeom>
          <a:ln w="17018">
            <a:solidFill>
              <a:srgbClr val="231F20"/>
            </a:solidFill>
          </a:ln>
        </p:spPr>
        <p:txBody>
          <a:bodyPr wrap="square" lIns="0" tIns="0" rIns="0" bIns="0" rtlCol="0"/>
          <a:lstStyle/>
          <a:p>
            <a:endParaRPr/>
          </a:p>
        </p:txBody>
      </p:sp>
      <p:sp>
        <p:nvSpPr>
          <p:cNvPr id="209" name="object 209"/>
          <p:cNvSpPr/>
          <p:nvPr/>
        </p:nvSpPr>
        <p:spPr>
          <a:xfrm>
            <a:off x="1922087" y="1487928"/>
            <a:ext cx="118021" cy="119189"/>
          </a:xfrm>
          <a:prstGeom prst="rect">
            <a:avLst/>
          </a:prstGeom>
          <a:blipFill>
            <a:blip r:embed="rId16" cstate="print"/>
            <a:stretch>
              <a:fillRect/>
            </a:stretch>
          </a:blipFill>
        </p:spPr>
        <p:txBody>
          <a:bodyPr wrap="square" lIns="0" tIns="0" rIns="0" bIns="0" rtlCol="0"/>
          <a:lstStyle/>
          <a:p>
            <a:endParaRPr/>
          </a:p>
        </p:txBody>
      </p:sp>
      <p:sp>
        <p:nvSpPr>
          <p:cNvPr id="210" name="object 210"/>
          <p:cNvSpPr/>
          <p:nvPr/>
        </p:nvSpPr>
        <p:spPr>
          <a:xfrm>
            <a:off x="3082889" y="1493329"/>
            <a:ext cx="118694" cy="117513"/>
          </a:xfrm>
          <a:prstGeom prst="rect">
            <a:avLst/>
          </a:prstGeom>
          <a:blipFill>
            <a:blip r:embed="rId17" cstate="print"/>
            <a:stretch>
              <a:fillRect/>
            </a:stretch>
          </a:blipFill>
        </p:spPr>
        <p:txBody>
          <a:bodyPr wrap="square" lIns="0" tIns="0" rIns="0" bIns="0" rtlCol="0"/>
          <a:lstStyle/>
          <a:p>
            <a:endParaRPr/>
          </a:p>
        </p:txBody>
      </p:sp>
      <p:sp>
        <p:nvSpPr>
          <p:cNvPr id="211" name="object 211"/>
          <p:cNvSpPr/>
          <p:nvPr/>
        </p:nvSpPr>
        <p:spPr>
          <a:xfrm>
            <a:off x="3207255" y="1937419"/>
            <a:ext cx="262890" cy="1905"/>
          </a:xfrm>
          <a:custGeom>
            <a:avLst/>
            <a:gdLst/>
            <a:ahLst/>
            <a:cxnLst/>
            <a:rect l="l" t="t" r="r" b="b"/>
            <a:pathLst>
              <a:path w="262889" h="1905">
                <a:moveTo>
                  <a:pt x="262801" y="1689"/>
                </a:moveTo>
                <a:lnTo>
                  <a:pt x="0" y="0"/>
                </a:lnTo>
              </a:path>
            </a:pathLst>
          </a:custGeom>
          <a:ln w="17018">
            <a:solidFill>
              <a:srgbClr val="231F20"/>
            </a:solidFill>
          </a:ln>
        </p:spPr>
        <p:txBody>
          <a:bodyPr wrap="square" lIns="0" tIns="0" rIns="0" bIns="0" rtlCol="0"/>
          <a:lstStyle/>
          <a:p>
            <a:endParaRPr/>
          </a:p>
        </p:txBody>
      </p:sp>
      <p:sp>
        <p:nvSpPr>
          <p:cNvPr id="212" name="object 212"/>
          <p:cNvSpPr/>
          <p:nvPr/>
        </p:nvSpPr>
        <p:spPr>
          <a:xfrm>
            <a:off x="5165355" y="2114077"/>
            <a:ext cx="5715" cy="5715"/>
          </a:xfrm>
          <a:custGeom>
            <a:avLst/>
            <a:gdLst/>
            <a:ahLst/>
            <a:cxnLst/>
            <a:rect l="l" t="t" r="r" b="b"/>
            <a:pathLst>
              <a:path w="5714" h="5714">
                <a:moveTo>
                  <a:pt x="0" y="0"/>
                </a:moveTo>
                <a:lnTo>
                  <a:pt x="5232" y="5232"/>
                </a:lnTo>
              </a:path>
            </a:pathLst>
          </a:custGeom>
          <a:ln w="17018">
            <a:solidFill>
              <a:srgbClr val="231F20"/>
            </a:solidFill>
          </a:ln>
        </p:spPr>
        <p:txBody>
          <a:bodyPr wrap="square" lIns="0" tIns="0" rIns="0" bIns="0" rtlCol="0"/>
          <a:lstStyle/>
          <a:p>
            <a:endParaRPr/>
          </a:p>
        </p:txBody>
      </p:sp>
      <p:sp>
        <p:nvSpPr>
          <p:cNvPr id="213" name="object 213"/>
          <p:cNvSpPr/>
          <p:nvPr/>
        </p:nvSpPr>
        <p:spPr>
          <a:xfrm>
            <a:off x="4992917" y="2113742"/>
            <a:ext cx="5715" cy="6350"/>
          </a:xfrm>
          <a:custGeom>
            <a:avLst/>
            <a:gdLst/>
            <a:ahLst/>
            <a:cxnLst/>
            <a:rect l="l" t="t" r="r" b="b"/>
            <a:pathLst>
              <a:path w="5714" h="6350">
                <a:moveTo>
                  <a:pt x="0" y="5740"/>
                </a:moveTo>
                <a:lnTo>
                  <a:pt x="5575" y="0"/>
                </a:lnTo>
              </a:path>
            </a:pathLst>
          </a:custGeom>
          <a:ln w="17018">
            <a:solidFill>
              <a:srgbClr val="231F20"/>
            </a:solidFill>
          </a:ln>
        </p:spPr>
        <p:txBody>
          <a:bodyPr wrap="square" lIns="0" tIns="0" rIns="0" bIns="0" rtlCol="0"/>
          <a:lstStyle/>
          <a:p>
            <a:endParaRPr/>
          </a:p>
        </p:txBody>
      </p:sp>
      <p:sp>
        <p:nvSpPr>
          <p:cNvPr id="214" name="object 214"/>
          <p:cNvSpPr/>
          <p:nvPr/>
        </p:nvSpPr>
        <p:spPr>
          <a:xfrm>
            <a:off x="3316187" y="5678906"/>
            <a:ext cx="125095" cy="751840"/>
          </a:xfrm>
          <a:custGeom>
            <a:avLst/>
            <a:gdLst/>
            <a:ahLst/>
            <a:cxnLst/>
            <a:rect l="l" t="t" r="r" b="b"/>
            <a:pathLst>
              <a:path w="125095" h="751839">
                <a:moveTo>
                  <a:pt x="124650" y="0"/>
                </a:moveTo>
                <a:lnTo>
                  <a:pt x="124485" y="0"/>
                </a:lnTo>
                <a:lnTo>
                  <a:pt x="121195" y="64689"/>
                </a:lnTo>
                <a:lnTo>
                  <a:pt x="119075" y="111466"/>
                </a:lnTo>
                <a:lnTo>
                  <a:pt x="117202" y="163022"/>
                </a:lnTo>
                <a:lnTo>
                  <a:pt x="114655" y="242049"/>
                </a:lnTo>
                <a:lnTo>
                  <a:pt x="103111" y="348562"/>
                </a:lnTo>
                <a:lnTo>
                  <a:pt x="81862" y="452467"/>
                </a:lnTo>
                <a:lnTo>
                  <a:pt x="61411" y="531290"/>
                </a:lnTo>
                <a:lnTo>
                  <a:pt x="52260" y="562559"/>
                </a:lnTo>
                <a:lnTo>
                  <a:pt x="39408" y="603488"/>
                </a:lnTo>
                <a:lnTo>
                  <a:pt x="31359" y="629392"/>
                </a:lnTo>
                <a:lnTo>
                  <a:pt x="16116" y="680262"/>
                </a:lnTo>
                <a:lnTo>
                  <a:pt x="2695" y="734033"/>
                </a:lnTo>
                <a:lnTo>
                  <a:pt x="507" y="747265"/>
                </a:lnTo>
                <a:lnTo>
                  <a:pt x="0" y="751636"/>
                </a:lnTo>
              </a:path>
            </a:pathLst>
          </a:custGeom>
          <a:ln w="17018">
            <a:solidFill>
              <a:srgbClr val="231F20"/>
            </a:solidFill>
          </a:ln>
        </p:spPr>
        <p:txBody>
          <a:bodyPr wrap="square" lIns="0" tIns="0" rIns="0" bIns="0" rtlCol="0"/>
          <a:lstStyle/>
          <a:p>
            <a:endParaRPr/>
          </a:p>
        </p:txBody>
      </p:sp>
      <p:sp>
        <p:nvSpPr>
          <p:cNvPr id="215" name="object 215"/>
          <p:cNvSpPr/>
          <p:nvPr/>
        </p:nvSpPr>
        <p:spPr>
          <a:xfrm>
            <a:off x="6743513" y="1184109"/>
            <a:ext cx="11430" cy="316865"/>
          </a:xfrm>
          <a:custGeom>
            <a:avLst/>
            <a:gdLst/>
            <a:ahLst/>
            <a:cxnLst/>
            <a:rect l="l" t="t" r="r" b="b"/>
            <a:pathLst>
              <a:path w="11429" h="316865">
                <a:moveTo>
                  <a:pt x="0" y="0"/>
                </a:moveTo>
                <a:lnTo>
                  <a:pt x="11173" y="316557"/>
                </a:lnTo>
              </a:path>
            </a:pathLst>
          </a:custGeom>
          <a:ln w="17018">
            <a:solidFill>
              <a:srgbClr val="231F20"/>
            </a:solidFill>
          </a:ln>
        </p:spPr>
        <p:txBody>
          <a:bodyPr wrap="square" lIns="0" tIns="0" rIns="0" bIns="0" rtlCol="0"/>
          <a:lstStyle/>
          <a:p>
            <a:endParaRPr/>
          </a:p>
        </p:txBody>
      </p:sp>
      <p:sp>
        <p:nvSpPr>
          <p:cNvPr id="216" name="object 216"/>
          <p:cNvSpPr/>
          <p:nvPr/>
        </p:nvSpPr>
        <p:spPr>
          <a:xfrm>
            <a:off x="4986161" y="3147876"/>
            <a:ext cx="26034" cy="26034"/>
          </a:xfrm>
          <a:custGeom>
            <a:avLst/>
            <a:gdLst/>
            <a:ahLst/>
            <a:cxnLst/>
            <a:rect l="l" t="t" r="r" b="b"/>
            <a:pathLst>
              <a:path w="26035" h="26035">
                <a:moveTo>
                  <a:pt x="0" y="0"/>
                </a:moveTo>
                <a:lnTo>
                  <a:pt x="25501" y="25844"/>
                </a:lnTo>
              </a:path>
            </a:pathLst>
          </a:custGeom>
          <a:ln w="17018">
            <a:solidFill>
              <a:srgbClr val="231F20"/>
            </a:solidFill>
          </a:ln>
        </p:spPr>
        <p:txBody>
          <a:bodyPr wrap="square" lIns="0" tIns="0" rIns="0" bIns="0" rtlCol="0"/>
          <a:lstStyle/>
          <a:p>
            <a:endParaRPr/>
          </a:p>
        </p:txBody>
      </p:sp>
      <p:sp>
        <p:nvSpPr>
          <p:cNvPr id="217" name="object 217"/>
          <p:cNvSpPr/>
          <p:nvPr/>
        </p:nvSpPr>
        <p:spPr>
          <a:xfrm>
            <a:off x="5156065" y="4341274"/>
            <a:ext cx="7620" cy="18415"/>
          </a:xfrm>
          <a:custGeom>
            <a:avLst/>
            <a:gdLst/>
            <a:ahLst/>
            <a:cxnLst/>
            <a:rect l="l" t="t" r="r" b="b"/>
            <a:pathLst>
              <a:path w="7620" h="18414">
                <a:moveTo>
                  <a:pt x="7264" y="18072"/>
                </a:moveTo>
                <a:lnTo>
                  <a:pt x="7099" y="14020"/>
                </a:lnTo>
                <a:lnTo>
                  <a:pt x="6083" y="10134"/>
                </a:lnTo>
                <a:lnTo>
                  <a:pt x="4559" y="6413"/>
                </a:lnTo>
                <a:lnTo>
                  <a:pt x="2527" y="3035"/>
                </a:lnTo>
                <a:lnTo>
                  <a:pt x="0" y="0"/>
                </a:lnTo>
              </a:path>
            </a:pathLst>
          </a:custGeom>
          <a:ln w="17018">
            <a:solidFill>
              <a:srgbClr val="231F20"/>
            </a:solidFill>
          </a:ln>
        </p:spPr>
        <p:txBody>
          <a:bodyPr wrap="square" lIns="0" tIns="0" rIns="0" bIns="0" rtlCol="0"/>
          <a:lstStyle/>
          <a:p>
            <a:endParaRPr/>
          </a:p>
        </p:txBody>
      </p:sp>
      <p:sp>
        <p:nvSpPr>
          <p:cNvPr id="218" name="object 218"/>
          <p:cNvSpPr/>
          <p:nvPr/>
        </p:nvSpPr>
        <p:spPr>
          <a:xfrm>
            <a:off x="4970792" y="4341274"/>
            <a:ext cx="7620" cy="17780"/>
          </a:xfrm>
          <a:custGeom>
            <a:avLst/>
            <a:gdLst/>
            <a:ahLst/>
            <a:cxnLst/>
            <a:rect l="l" t="t" r="r" b="b"/>
            <a:pathLst>
              <a:path w="7620" h="17779">
                <a:moveTo>
                  <a:pt x="7429" y="0"/>
                </a:moveTo>
                <a:lnTo>
                  <a:pt x="4889" y="3035"/>
                </a:lnTo>
                <a:lnTo>
                  <a:pt x="2870" y="6413"/>
                </a:lnTo>
                <a:lnTo>
                  <a:pt x="1346" y="9969"/>
                </a:lnTo>
                <a:lnTo>
                  <a:pt x="330" y="13855"/>
                </a:lnTo>
                <a:lnTo>
                  <a:pt x="0" y="17729"/>
                </a:lnTo>
              </a:path>
            </a:pathLst>
          </a:custGeom>
          <a:ln w="17018">
            <a:solidFill>
              <a:srgbClr val="231F20"/>
            </a:solidFill>
          </a:ln>
        </p:spPr>
        <p:txBody>
          <a:bodyPr wrap="square" lIns="0" tIns="0" rIns="0" bIns="0" rtlCol="0"/>
          <a:lstStyle/>
          <a:p>
            <a:endParaRPr/>
          </a:p>
        </p:txBody>
      </p:sp>
      <p:sp>
        <p:nvSpPr>
          <p:cNvPr id="219" name="object 219"/>
          <p:cNvSpPr/>
          <p:nvPr/>
        </p:nvSpPr>
        <p:spPr>
          <a:xfrm>
            <a:off x="5143400" y="4317967"/>
            <a:ext cx="7620" cy="18415"/>
          </a:xfrm>
          <a:custGeom>
            <a:avLst/>
            <a:gdLst/>
            <a:ahLst/>
            <a:cxnLst/>
            <a:rect l="l" t="t" r="r" b="b"/>
            <a:pathLst>
              <a:path w="7620" h="18414">
                <a:moveTo>
                  <a:pt x="0" y="0"/>
                </a:moveTo>
                <a:lnTo>
                  <a:pt x="342" y="4051"/>
                </a:lnTo>
                <a:lnTo>
                  <a:pt x="1181" y="7937"/>
                </a:lnTo>
                <a:lnTo>
                  <a:pt x="2705" y="11658"/>
                </a:lnTo>
                <a:lnTo>
                  <a:pt x="4724" y="15036"/>
                </a:lnTo>
                <a:lnTo>
                  <a:pt x="7429" y="18072"/>
                </a:lnTo>
              </a:path>
            </a:pathLst>
          </a:custGeom>
          <a:ln w="17018">
            <a:solidFill>
              <a:srgbClr val="231F20"/>
            </a:solidFill>
          </a:ln>
        </p:spPr>
        <p:txBody>
          <a:bodyPr wrap="square" lIns="0" tIns="0" rIns="0" bIns="0" rtlCol="0"/>
          <a:lstStyle/>
          <a:p>
            <a:endParaRPr/>
          </a:p>
        </p:txBody>
      </p:sp>
      <p:sp>
        <p:nvSpPr>
          <p:cNvPr id="220" name="object 220"/>
          <p:cNvSpPr/>
          <p:nvPr/>
        </p:nvSpPr>
        <p:spPr>
          <a:xfrm>
            <a:off x="4983965" y="4317970"/>
            <a:ext cx="7620" cy="17780"/>
          </a:xfrm>
          <a:custGeom>
            <a:avLst/>
            <a:gdLst/>
            <a:ahLst/>
            <a:cxnLst/>
            <a:rect l="l" t="t" r="r" b="b"/>
            <a:pathLst>
              <a:path w="7620" h="17779">
                <a:moveTo>
                  <a:pt x="0" y="17729"/>
                </a:moveTo>
                <a:lnTo>
                  <a:pt x="2540" y="14693"/>
                </a:lnTo>
                <a:lnTo>
                  <a:pt x="4559" y="11315"/>
                </a:lnTo>
                <a:lnTo>
                  <a:pt x="6070" y="7759"/>
                </a:lnTo>
                <a:lnTo>
                  <a:pt x="7099" y="3873"/>
                </a:lnTo>
                <a:lnTo>
                  <a:pt x="7429" y="0"/>
                </a:lnTo>
              </a:path>
            </a:pathLst>
          </a:custGeom>
          <a:ln w="17018">
            <a:solidFill>
              <a:srgbClr val="231F20"/>
            </a:solidFill>
          </a:ln>
        </p:spPr>
        <p:txBody>
          <a:bodyPr wrap="square" lIns="0" tIns="0" rIns="0" bIns="0" rtlCol="0"/>
          <a:lstStyle/>
          <a:p>
            <a:endParaRPr/>
          </a:p>
        </p:txBody>
      </p:sp>
      <p:sp>
        <p:nvSpPr>
          <p:cNvPr id="221" name="object 221"/>
          <p:cNvSpPr/>
          <p:nvPr/>
        </p:nvSpPr>
        <p:spPr>
          <a:xfrm>
            <a:off x="5150831" y="4336035"/>
            <a:ext cx="5715" cy="5715"/>
          </a:xfrm>
          <a:custGeom>
            <a:avLst/>
            <a:gdLst/>
            <a:ahLst/>
            <a:cxnLst/>
            <a:rect l="l" t="t" r="r" b="b"/>
            <a:pathLst>
              <a:path w="5714" h="5714">
                <a:moveTo>
                  <a:pt x="0" y="0"/>
                </a:moveTo>
                <a:lnTo>
                  <a:pt x="5232" y="5232"/>
                </a:lnTo>
              </a:path>
            </a:pathLst>
          </a:custGeom>
          <a:ln w="17018">
            <a:solidFill>
              <a:srgbClr val="231F20"/>
            </a:solidFill>
          </a:ln>
        </p:spPr>
        <p:txBody>
          <a:bodyPr wrap="square" lIns="0" tIns="0" rIns="0" bIns="0" rtlCol="0"/>
          <a:lstStyle/>
          <a:p>
            <a:endParaRPr/>
          </a:p>
        </p:txBody>
      </p:sp>
      <p:sp>
        <p:nvSpPr>
          <p:cNvPr id="222" name="object 222"/>
          <p:cNvSpPr/>
          <p:nvPr/>
        </p:nvSpPr>
        <p:spPr>
          <a:xfrm>
            <a:off x="4978222" y="4335695"/>
            <a:ext cx="6350" cy="5715"/>
          </a:xfrm>
          <a:custGeom>
            <a:avLst/>
            <a:gdLst/>
            <a:ahLst/>
            <a:cxnLst/>
            <a:rect l="l" t="t" r="r" b="b"/>
            <a:pathLst>
              <a:path w="6350" h="5714">
                <a:moveTo>
                  <a:pt x="0" y="5575"/>
                </a:moveTo>
                <a:lnTo>
                  <a:pt x="5740" y="0"/>
                </a:lnTo>
              </a:path>
            </a:pathLst>
          </a:custGeom>
          <a:ln w="17018">
            <a:solidFill>
              <a:srgbClr val="231F20"/>
            </a:solidFill>
          </a:ln>
        </p:spPr>
        <p:txBody>
          <a:bodyPr wrap="square" lIns="0" tIns="0" rIns="0" bIns="0" rtlCol="0"/>
          <a:lstStyle/>
          <a:p>
            <a:endParaRPr/>
          </a:p>
        </p:txBody>
      </p:sp>
      <p:sp>
        <p:nvSpPr>
          <p:cNvPr id="223" name="object 223"/>
          <p:cNvSpPr/>
          <p:nvPr/>
        </p:nvSpPr>
        <p:spPr>
          <a:xfrm>
            <a:off x="6753005" y="3963887"/>
            <a:ext cx="2540" cy="276860"/>
          </a:xfrm>
          <a:custGeom>
            <a:avLst/>
            <a:gdLst/>
            <a:ahLst/>
            <a:cxnLst/>
            <a:rect l="l" t="t" r="r" b="b"/>
            <a:pathLst>
              <a:path w="2540" h="276860">
                <a:moveTo>
                  <a:pt x="2019" y="0"/>
                </a:moveTo>
                <a:lnTo>
                  <a:pt x="0" y="276390"/>
                </a:lnTo>
              </a:path>
            </a:pathLst>
          </a:custGeom>
          <a:ln w="17018">
            <a:solidFill>
              <a:srgbClr val="231F20"/>
            </a:solidFill>
          </a:ln>
        </p:spPr>
        <p:txBody>
          <a:bodyPr wrap="square" lIns="0" tIns="0" rIns="0" bIns="0" rtlCol="0"/>
          <a:lstStyle/>
          <a:p>
            <a:endParaRPr/>
          </a:p>
        </p:txBody>
      </p:sp>
      <p:sp>
        <p:nvSpPr>
          <p:cNvPr id="224" name="object 224"/>
          <p:cNvSpPr/>
          <p:nvPr/>
        </p:nvSpPr>
        <p:spPr>
          <a:xfrm>
            <a:off x="5163836" y="3131150"/>
            <a:ext cx="7620" cy="18415"/>
          </a:xfrm>
          <a:custGeom>
            <a:avLst/>
            <a:gdLst/>
            <a:ahLst/>
            <a:cxnLst/>
            <a:rect l="l" t="t" r="r" b="b"/>
            <a:pathLst>
              <a:path w="7620" h="18414">
                <a:moveTo>
                  <a:pt x="0" y="17906"/>
                </a:moveTo>
                <a:lnTo>
                  <a:pt x="2705" y="14871"/>
                </a:lnTo>
                <a:lnTo>
                  <a:pt x="4724" y="11493"/>
                </a:lnTo>
                <a:lnTo>
                  <a:pt x="6248" y="7937"/>
                </a:lnTo>
                <a:lnTo>
                  <a:pt x="7264" y="4051"/>
                </a:lnTo>
                <a:lnTo>
                  <a:pt x="7594" y="0"/>
                </a:lnTo>
              </a:path>
            </a:pathLst>
          </a:custGeom>
          <a:ln w="17018">
            <a:solidFill>
              <a:srgbClr val="231F20"/>
            </a:solidFill>
          </a:ln>
        </p:spPr>
        <p:txBody>
          <a:bodyPr wrap="square" lIns="0" tIns="0" rIns="0" bIns="0" rtlCol="0"/>
          <a:lstStyle/>
          <a:p>
            <a:endParaRPr/>
          </a:p>
        </p:txBody>
      </p:sp>
      <p:sp>
        <p:nvSpPr>
          <p:cNvPr id="225" name="object 225"/>
          <p:cNvSpPr/>
          <p:nvPr/>
        </p:nvSpPr>
        <p:spPr>
          <a:xfrm>
            <a:off x="5121548" y="3183952"/>
            <a:ext cx="117680" cy="183718"/>
          </a:xfrm>
          <a:prstGeom prst="rect">
            <a:avLst/>
          </a:prstGeom>
          <a:blipFill>
            <a:blip r:embed="rId18" cstate="print"/>
            <a:stretch>
              <a:fillRect/>
            </a:stretch>
          </a:blipFill>
        </p:spPr>
        <p:txBody>
          <a:bodyPr wrap="square" lIns="0" tIns="0" rIns="0" bIns="0" rtlCol="0"/>
          <a:lstStyle/>
          <a:p>
            <a:endParaRPr/>
          </a:p>
        </p:txBody>
      </p:sp>
      <p:sp>
        <p:nvSpPr>
          <p:cNvPr id="226" name="object 226"/>
          <p:cNvSpPr/>
          <p:nvPr/>
        </p:nvSpPr>
        <p:spPr>
          <a:xfrm>
            <a:off x="6042634" y="3616050"/>
            <a:ext cx="622935" cy="29209"/>
          </a:xfrm>
          <a:custGeom>
            <a:avLst/>
            <a:gdLst/>
            <a:ahLst/>
            <a:cxnLst/>
            <a:rect l="l" t="t" r="r" b="b"/>
            <a:pathLst>
              <a:path w="622934" h="29210">
                <a:moveTo>
                  <a:pt x="0" y="26593"/>
                </a:moveTo>
                <a:lnTo>
                  <a:pt x="101523" y="25526"/>
                </a:lnTo>
                <a:lnTo>
                  <a:pt x="144068" y="0"/>
                </a:lnTo>
                <a:lnTo>
                  <a:pt x="471665" y="0"/>
                </a:lnTo>
                <a:lnTo>
                  <a:pt x="518109" y="29082"/>
                </a:lnTo>
                <a:lnTo>
                  <a:pt x="622693" y="29082"/>
                </a:lnTo>
              </a:path>
            </a:pathLst>
          </a:custGeom>
          <a:ln w="17018">
            <a:solidFill>
              <a:srgbClr val="231F20"/>
            </a:solidFill>
          </a:ln>
        </p:spPr>
        <p:txBody>
          <a:bodyPr wrap="square" lIns="0" tIns="0" rIns="0" bIns="0" rtlCol="0"/>
          <a:lstStyle/>
          <a:p>
            <a:endParaRPr/>
          </a:p>
        </p:txBody>
      </p:sp>
      <p:sp>
        <p:nvSpPr>
          <p:cNvPr id="227" name="object 227"/>
          <p:cNvSpPr/>
          <p:nvPr/>
        </p:nvSpPr>
        <p:spPr>
          <a:xfrm>
            <a:off x="5130566" y="3174561"/>
            <a:ext cx="7620" cy="18415"/>
          </a:xfrm>
          <a:custGeom>
            <a:avLst/>
            <a:gdLst/>
            <a:ahLst/>
            <a:cxnLst/>
            <a:rect l="l" t="t" r="r" b="b"/>
            <a:pathLst>
              <a:path w="7620" h="18414">
                <a:moveTo>
                  <a:pt x="7429" y="0"/>
                </a:moveTo>
                <a:lnTo>
                  <a:pt x="4889" y="3035"/>
                </a:lnTo>
                <a:lnTo>
                  <a:pt x="2692" y="6413"/>
                </a:lnTo>
                <a:lnTo>
                  <a:pt x="1181" y="10134"/>
                </a:lnTo>
                <a:lnTo>
                  <a:pt x="330" y="14020"/>
                </a:lnTo>
                <a:lnTo>
                  <a:pt x="0" y="17907"/>
                </a:lnTo>
              </a:path>
            </a:pathLst>
          </a:custGeom>
          <a:ln w="17018">
            <a:solidFill>
              <a:srgbClr val="231F20"/>
            </a:solidFill>
          </a:ln>
        </p:spPr>
        <p:txBody>
          <a:bodyPr wrap="square" lIns="0" tIns="0" rIns="0" bIns="0" rtlCol="0"/>
          <a:lstStyle/>
          <a:p>
            <a:endParaRPr/>
          </a:p>
        </p:txBody>
      </p:sp>
      <p:sp>
        <p:nvSpPr>
          <p:cNvPr id="228" name="object 228"/>
          <p:cNvSpPr/>
          <p:nvPr/>
        </p:nvSpPr>
        <p:spPr>
          <a:xfrm>
            <a:off x="5137992" y="3149057"/>
            <a:ext cx="26034" cy="26034"/>
          </a:xfrm>
          <a:custGeom>
            <a:avLst/>
            <a:gdLst/>
            <a:ahLst/>
            <a:cxnLst/>
            <a:rect l="l" t="t" r="r" b="b"/>
            <a:pathLst>
              <a:path w="26035" h="26035">
                <a:moveTo>
                  <a:pt x="25844" y="0"/>
                </a:moveTo>
                <a:lnTo>
                  <a:pt x="0" y="25501"/>
                </a:lnTo>
              </a:path>
            </a:pathLst>
          </a:custGeom>
          <a:ln w="17018">
            <a:solidFill>
              <a:srgbClr val="231F20"/>
            </a:solidFill>
          </a:ln>
        </p:spPr>
        <p:txBody>
          <a:bodyPr wrap="square" lIns="0" tIns="0" rIns="0" bIns="0" rtlCol="0"/>
          <a:lstStyle/>
          <a:p>
            <a:endParaRPr/>
          </a:p>
        </p:txBody>
      </p:sp>
      <p:sp>
        <p:nvSpPr>
          <p:cNvPr id="229" name="object 229"/>
          <p:cNvSpPr/>
          <p:nvPr/>
        </p:nvSpPr>
        <p:spPr>
          <a:xfrm>
            <a:off x="6041453" y="3864409"/>
            <a:ext cx="617855" cy="34925"/>
          </a:xfrm>
          <a:custGeom>
            <a:avLst/>
            <a:gdLst/>
            <a:ahLst/>
            <a:cxnLst/>
            <a:rect l="l" t="t" r="r" b="b"/>
            <a:pathLst>
              <a:path w="617854" h="34925">
                <a:moveTo>
                  <a:pt x="0" y="0"/>
                </a:moveTo>
                <a:lnTo>
                  <a:pt x="98450" y="647"/>
                </a:lnTo>
                <a:lnTo>
                  <a:pt x="148437" y="34544"/>
                </a:lnTo>
                <a:lnTo>
                  <a:pt x="481355" y="34544"/>
                </a:lnTo>
                <a:lnTo>
                  <a:pt x="514680" y="10528"/>
                </a:lnTo>
                <a:lnTo>
                  <a:pt x="617855" y="10883"/>
                </a:lnTo>
              </a:path>
            </a:pathLst>
          </a:custGeom>
          <a:ln w="17018">
            <a:solidFill>
              <a:srgbClr val="231F20"/>
            </a:solidFill>
          </a:ln>
        </p:spPr>
        <p:txBody>
          <a:bodyPr wrap="square" lIns="0" tIns="0" rIns="0" bIns="0" rtlCol="0"/>
          <a:lstStyle/>
          <a:p>
            <a:endParaRPr/>
          </a:p>
        </p:txBody>
      </p:sp>
      <p:sp>
        <p:nvSpPr>
          <p:cNvPr id="230" name="object 230"/>
          <p:cNvSpPr/>
          <p:nvPr/>
        </p:nvSpPr>
        <p:spPr>
          <a:xfrm>
            <a:off x="6650793" y="3866781"/>
            <a:ext cx="113080" cy="112369"/>
          </a:xfrm>
          <a:prstGeom prst="rect">
            <a:avLst/>
          </a:prstGeom>
          <a:blipFill>
            <a:blip r:embed="rId19" cstate="print"/>
            <a:stretch>
              <a:fillRect/>
            </a:stretch>
          </a:blipFill>
        </p:spPr>
        <p:txBody>
          <a:bodyPr wrap="square" lIns="0" tIns="0" rIns="0" bIns="0" rtlCol="0"/>
          <a:lstStyle/>
          <a:p>
            <a:endParaRPr/>
          </a:p>
        </p:txBody>
      </p:sp>
      <p:sp>
        <p:nvSpPr>
          <p:cNvPr id="231" name="object 231"/>
          <p:cNvSpPr/>
          <p:nvPr/>
        </p:nvSpPr>
        <p:spPr>
          <a:xfrm>
            <a:off x="5156583" y="1446530"/>
            <a:ext cx="0" cy="46355"/>
          </a:xfrm>
          <a:custGeom>
            <a:avLst/>
            <a:gdLst/>
            <a:ahLst/>
            <a:cxnLst/>
            <a:rect l="l" t="t" r="r" b="b"/>
            <a:pathLst>
              <a:path h="46355">
                <a:moveTo>
                  <a:pt x="0" y="0"/>
                </a:moveTo>
                <a:lnTo>
                  <a:pt x="0" y="46196"/>
                </a:lnTo>
              </a:path>
            </a:pathLst>
          </a:custGeom>
          <a:ln w="17089">
            <a:solidFill>
              <a:srgbClr val="231F20"/>
            </a:solidFill>
          </a:ln>
        </p:spPr>
        <p:txBody>
          <a:bodyPr wrap="square" lIns="0" tIns="0" rIns="0" bIns="0" rtlCol="0"/>
          <a:lstStyle/>
          <a:p>
            <a:endParaRPr/>
          </a:p>
        </p:txBody>
      </p:sp>
      <p:sp>
        <p:nvSpPr>
          <p:cNvPr id="232" name="object 232"/>
          <p:cNvSpPr/>
          <p:nvPr/>
        </p:nvSpPr>
        <p:spPr>
          <a:xfrm>
            <a:off x="5236886" y="1446530"/>
            <a:ext cx="0" cy="47625"/>
          </a:xfrm>
          <a:custGeom>
            <a:avLst/>
            <a:gdLst/>
            <a:ahLst/>
            <a:cxnLst/>
            <a:rect l="l" t="t" r="r" b="b"/>
            <a:pathLst>
              <a:path h="47625">
                <a:moveTo>
                  <a:pt x="0" y="0"/>
                </a:moveTo>
                <a:lnTo>
                  <a:pt x="0" y="47034"/>
                </a:lnTo>
              </a:path>
            </a:pathLst>
          </a:custGeom>
          <a:ln w="17089">
            <a:solidFill>
              <a:srgbClr val="231F20"/>
            </a:solidFill>
          </a:ln>
        </p:spPr>
        <p:txBody>
          <a:bodyPr wrap="square" lIns="0" tIns="0" rIns="0" bIns="0" rtlCol="0"/>
          <a:lstStyle/>
          <a:p>
            <a:endParaRPr/>
          </a:p>
        </p:txBody>
      </p:sp>
      <p:sp>
        <p:nvSpPr>
          <p:cNvPr id="233" name="object 233"/>
          <p:cNvSpPr/>
          <p:nvPr/>
        </p:nvSpPr>
        <p:spPr>
          <a:xfrm>
            <a:off x="3385613" y="1184109"/>
            <a:ext cx="102235" cy="422275"/>
          </a:xfrm>
          <a:custGeom>
            <a:avLst/>
            <a:gdLst/>
            <a:ahLst/>
            <a:cxnLst/>
            <a:rect l="l" t="t" r="r" b="b"/>
            <a:pathLst>
              <a:path w="102235" h="422275">
                <a:moveTo>
                  <a:pt x="296" y="0"/>
                </a:moveTo>
                <a:lnTo>
                  <a:pt x="0" y="319767"/>
                </a:lnTo>
                <a:lnTo>
                  <a:pt x="7123" y="357596"/>
                </a:lnTo>
                <a:lnTo>
                  <a:pt x="56440" y="411226"/>
                </a:lnTo>
                <a:lnTo>
                  <a:pt x="93560" y="421430"/>
                </a:lnTo>
                <a:lnTo>
                  <a:pt x="102006" y="421773"/>
                </a:lnTo>
              </a:path>
            </a:pathLst>
          </a:custGeom>
          <a:ln w="17018">
            <a:solidFill>
              <a:srgbClr val="231F20"/>
            </a:solidFill>
          </a:ln>
        </p:spPr>
        <p:txBody>
          <a:bodyPr wrap="square" lIns="0" tIns="0" rIns="0" bIns="0" rtlCol="0"/>
          <a:lstStyle/>
          <a:p>
            <a:endParaRPr/>
          </a:p>
        </p:txBody>
      </p:sp>
      <p:sp>
        <p:nvSpPr>
          <p:cNvPr id="234" name="object 234"/>
          <p:cNvSpPr/>
          <p:nvPr/>
        </p:nvSpPr>
        <p:spPr>
          <a:xfrm>
            <a:off x="3184565" y="1179861"/>
            <a:ext cx="17780" cy="0"/>
          </a:xfrm>
          <a:custGeom>
            <a:avLst/>
            <a:gdLst/>
            <a:ahLst/>
            <a:cxnLst/>
            <a:rect l="l" t="t" r="r" b="b"/>
            <a:pathLst>
              <a:path w="17780">
                <a:moveTo>
                  <a:pt x="0" y="0"/>
                </a:moveTo>
                <a:lnTo>
                  <a:pt x="17313" y="0"/>
                </a:lnTo>
              </a:path>
            </a:pathLst>
          </a:custGeom>
          <a:ln w="17313">
            <a:solidFill>
              <a:srgbClr val="231F20"/>
            </a:solidFill>
          </a:ln>
        </p:spPr>
        <p:txBody>
          <a:bodyPr wrap="square" lIns="0" tIns="0" rIns="0" bIns="0" rtlCol="0"/>
          <a:lstStyle/>
          <a:p>
            <a:endParaRPr/>
          </a:p>
        </p:txBody>
      </p:sp>
      <p:sp>
        <p:nvSpPr>
          <p:cNvPr id="235" name="object 235"/>
          <p:cNvSpPr/>
          <p:nvPr/>
        </p:nvSpPr>
        <p:spPr>
          <a:xfrm>
            <a:off x="3193222" y="1446530"/>
            <a:ext cx="0" cy="64135"/>
          </a:xfrm>
          <a:custGeom>
            <a:avLst/>
            <a:gdLst/>
            <a:ahLst/>
            <a:cxnLst/>
            <a:rect l="l" t="t" r="r" b="b"/>
            <a:pathLst>
              <a:path h="64134">
                <a:moveTo>
                  <a:pt x="0" y="0"/>
                </a:moveTo>
                <a:lnTo>
                  <a:pt x="0" y="63823"/>
                </a:lnTo>
              </a:path>
            </a:pathLst>
          </a:custGeom>
          <a:ln w="17313">
            <a:solidFill>
              <a:srgbClr val="231F20"/>
            </a:solidFill>
          </a:ln>
        </p:spPr>
        <p:txBody>
          <a:bodyPr wrap="square" lIns="0" tIns="0" rIns="0" bIns="0" rtlCol="0"/>
          <a:lstStyle/>
          <a:p>
            <a:endParaRPr/>
          </a:p>
        </p:txBody>
      </p:sp>
      <p:sp>
        <p:nvSpPr>
          <p:cNvPr id="236" name="object 236"/>
          <p:cNvSpPr/>
          <p:nvPr/>
        </p:nvSpPr>
        <p:spPr>
          <a:xfrm>
            <a:off x="5208308" y="1751296"/>
            <a:ext cx="74930" cy="635"/>
          </a:xfrm>
          <a:custGeom>
            <a:avLst/>
            <a:gdLst/>
            <a:ahLst/>
            <a:cxnLst/>
            <a:rect l="l" t="t" r="r" b="b"/>
            <a:pathLst>
              <a:path w="74929" h="635">
                <a:moveTo>
                  <a:pt x="-8509" y="253"/>
                </a:moveTo>
                <a:lnTo>
                  <a:pt x="82816" y="253"/>
                </a:lnTo>
              </a:path>
            </a:pathLst>
          </a:custGeom>
          <a:ln w="17525">
            <a:solidFill>
              <a:srgbClr val="231F20"/>
            </a:solidFill>
          </a:ln>
        </p:spPr>
        <p:txBody>
          <a:bodyPr wrap="square" lIns="0" tIns="0" rIns="0" bIns="0" rtlCol="0"/>
          <a:lstStyle/>
          <a:p>
            <a:endParaRPr/>
          </a:p>
        </p:txBody>
      </p:sp>
      <p:sp>
        <p:nvSpPr>
          <p:cNvPr id="237" name="object 237"/>
          <p:cNvSpPr/>
          <p:nvPr/>
        </p:nvSpPr>
        <p:spPr>
          <a:xfrm>
            <a:off x="4934021" y="1701476"/>
            <a:ext cx="635" cy="50800"/>
          </a:xfrm>
          <a:custGeom>
            <a:avLst/>
            <a:gdLst/>
            <a:ahLst/>
            <a:cxnLst/>
            <a:rect l="l" t="t" r="r" b="b"/>
            <a:pathLst>
              <a:path w="635" h="50800">
                <a:moveTo>
                  <a:pt x="254" y="-8508"/>
                </a:moveTo>
                <a:lnTo>
                  <a:pt x="254" y="59181"/>
                </a:lnTo>
              </a:path>
            </a:pathLst>
          </a:custGeom>
          <a:ln w="17526">
            <a:solidFill>
              <a:srgbClr val="231F20"/>
            </a:solidFill>
          </a:ln>
        </p:spPr>
        <p:txBody>
          <a:bodyPr wrap="square" lIns="0" tIns="0" rIns="0" bIns="0" rtlCol="0"/>
          <a:lstStyle/>
          <a:p>
            <a:endParaRPr/>
          </a:p>
        </p:txBody>
      </p:sp>
      <p:sp>
        <p:nvSpPr>
          <p:cNvPr id="238" name="object 238"/>
          <p:cNvSpPr/>
          <p:nvPr/>
        </p:nvSpPr>
        <p:spPr>
          <a:xfrm>
            <a:off x="4984687" y="1701138"/>
            <a:ext cx="635" cy="50800"/>
          </a:xfrm>
          <a:custGeom>
            <a:avLst/>
            <a:gdLst/>
            <a:ahLst/>
            <a:cxnLst/>
            <a:rect l="l" t="t" r="r" b="b"/>
            <a:pathLst>
              <a:path w="635" h="50800">
                <a:moveTo>
                  <a:pt x="171" y="-8508"/>
                </a:moveTo>
                <a:lnTo>
                  <a:pt x="171" y="59181"/>
                </a:lnTo>
              </a:path>
            </a:pathLst>
          </a:custGeom>
          <a:ln w="17360">
            <a:solidFill>
              <a:srgbClr val="231F20"/>
            </a:solidFill>
          </a:ln>
        </p:spPr>
        <p:txBody>
          <a:bodyPr wrap="square" lIns="0" tIns="0" rIns="0" bIns="0" rtlCol="0"/>
          <a:lstStyle/>
          <a:p>
            <a:endParaRPr/>
          </a:p>
        </p:txBody>
      </p:sp>
      <p:sp>
        <p:nvSpPr>
          <p:cNvPr id="239" name="object 239"/>
          <p:cNvSpPr/>
          <p:nvPr/>
        </p:nvSpPr>
        <p:spPr>
          <a:xfrm>
            <a:off x="5153240" y="1700122"/>
            <a:ext cx="130175" cy="1270"/>
          </a:xfrm>
          <a:custGeom>
            <a:avLst/>
            <a:gdLst/>
            <a:ahLst/>
            <a:cxnLst/>
            <a:rect l="l" t="t" r="r" b="b"/>
            <a:pathLst>
              <a:path w="130175" h="1269">
                <a:moveTo>
                  <a:pt x="-8509" y="507"/>
                </a:moveTo>
                <a:lnTo>
                  <a:pt x="138391" y="507"/>
                </a:lnTo>
              </a:path>
            </a:pathLst>
          </a:custGeom>
          <a:ln w="18033">
            <a:solidFill>
              <a:srgbClr val="231F20"/>
            </a:solidFill>
          </a:ln>
        </p:spPr>
        <p:txBody>
          <a:bodyPr wrap="square" lIns="0" tIns="0" rIns="0" bIns="0" rtlCol="0"/>
          <a:lstStyle/>
          <a:p>
            <a:endParaRPr/>
          </a:p>
        </p:txBody>
      </p:sp>
      <p:sp>
        <p:nvSpPr>
          <p:cNvPr id="240" name="object 240"/>
          <p:cNvSpPr/>
          <p:nvPr/>
        </p:nvSpPr>
        <p:spPr>
          <a:xfrm>
            <a:off x="5282615" y="1701138"/>
            <a:ext cx="635" cy="50800"/>
          </a:xfrm>
          <a:custGeom>
            <a:avLst/>
            <a:gdLst/>
            <a:ahLst/>
            <a:cxnLst/>
            <a:rect l="l" t="t" r="r" b="b"/>
            <a:pathLst>
              <a:path w="635" h="50800">
                <a:moveTo>
                  <a:pt x="254" y="-8508"/>
                </a:moveTo>
                <a:lnTo>
                  <a:pt x="254" y="59181"/>
                </a:lnTo>
              </a:path>
            </a:pathLst>
          </a:custGeom>
          <a:ln w="17526">
            <a:solidFill>
              <a:srgbClr val="231F20"/>
            </a:solidFill>
          </a:ln>
        </p:spPr>
        <p:txBody>
          <a:bodyPr wrap="square" lIns="0" tIns="0" rIns="0" bIns="0" rtlCol="0"/>
          <a:lstStyle/>
          <a:p>
            <a:endParaRPr/>
          </a:p>
        </p:txBody>
      </p:sp>
      <p:sp>
        <p:nvSpPr>
          <p:cNvPr id="241" name="object 241"/>
          <p:cNvSpPr/>
          <p:nvPr/>
        </p:nvSpPr>
        <p:spPr>
          <a:xfrm>
            <a:off x="5324774" y="1693139"/>
            <a:ext cx="157403" cy="68186"/>
          </a:xfrm>
          <a:prstGeom prst="rect">
            <a:avLst/>
          </a:prstGeom>
          <a:blipFill>
            <a:blip r:embed="rId20" cstate="print"/>
            <a:stretch>
              <a:fillRect/>
            </a:stretch>
          </a:blipFill>
        </p:spPr>
        <p:txBody>
          <a:bodyPr wrap="square" lIns="0" tIns="0" rIns="0" bIns="0" rtlCol="0"/>
          <a:lstStyle/>
          <a:p>
            <a:endParaRPr/>
          </a:p>
        </p:txBody>
      </p:sp>
      <p:sp>
        <p:nvSpPr>
          <p:cNvPr id="242" name="object 242"/>
          <p:cNvSpPr/>
          <p:nvPr/>
        </p:nvSpPr>
        <p:spPr>
          <a:xfrm>
            <a:off x="4794329" y="1725117"/>
            <a:ext cx="16510" cy="28575"/>
          </a:xfrm>
          <a:custGeom>
            <a:avLst/>
            <a:gdLst/>
            <a:ahLst/>
            <a:cxnLst/>
            <a:rect l="l" t="t" r="r" b="b"/>
            <a:pathLst>
              <a:path w="16510" h="28575">
                <a:moveTo>
                  <a:pt x="16230" y="0"/>
                </a:moveTo>
                <a:lnTo>
                  <a:pt x="5257" y="11150"/>
                </a:lnTo>
                <a:lnTo>
                  <a:pt x="0" y="17081"/>
                </a:lnTo>
                <a:lnTo>
                  <a:pt x="2184" y="25895"/>
                </a:lnTo>
                <a:lnTo>
                  <a:pt x="9982" y="28041"/>
                </a:lnTo>
                <a:lnTo>
                  <a:pt x="12687" y="28384"/>
                </a:lnTo>
              </a:path>
            </a:pathLst>
          </a:custGeom>
          <a:ln w="17018">
            <a:solidFill>
              <a:srgbClr val="231F20"/>
            </a:solidFill>
          </a:ln>
        </p:spPr>
        <p:txBody>
          <a:bodyPr wrap="square" lIns="0" tIns="0" rIns="0" bIns="0" rtlCol="0"/>
          <a:lstStyle/>
          <a:p>
            <a:endParaRPr/>
          </a:p>
        </p:txBody>
      </p:sp>
      <p:sp>
        <p:nvSpPr>
          <p:cNvPr id="243" name="object 243"/>
          <p:cNvSpPr/>
          <p:nvPr/>
        </p:nvSpPr>
        <p:spPr>
          <a:xfrm>
            <a:off x="4810565" y="1701472"/>
            <a:ext cx="123825" cy="24130"/>
          </a:xfrm>
          <a:custGeom>
            <a:avLst/>
            <a:gdLst/>
            <a:ahLst/>
            <a:cxnLst/>
            <a:rect l="l" t="t" r="r" b="b"/>
            <a:pathLst>
              <a:path w="123825" h="24130">
                <a:moveTo>
                  <a:pt x="123456" y="0"/>
                </a:moveTo>
                <a:lnTo>
                  <a:pt x="53543" y="838"/>
                </a:lnTo>
                <a:lnTo>
                  <a:pt x="15825" y="11278"/>
                </a:lnTo>
                <a:lnTo>
                  <a:pt x="4889" y="19088"/>
                </a:lnTo>
                <a:lnTo>
                  <a:pt x="0" y="23647"/>
                </a:lnTo>
              </a:path>
            </a:pathLst>
          </a:custGeom>
          <a:ln w="17018">
            <a:solidFill>
              <a:srgbClr val="231F20"/>
            </a:solidFill>
          </a:ln>
        </p:spPr>
        <p:txBody>
          <a:bodyPr wrap="square" lIns="0" tIns="0" rIns="0" bIns="0" rtlCol="0"/>
          <a:lstStyle/>
          <a:p>
            <a:endParaRPr/>
          </a:p>
        </p:txBody>
      </p:sp>
      <p:sp>
        <p:nvSpPr>
          <p:cNvPr id="244" name="object 244"/>
          <p:cNvSpPr/>
          <p:nvPr/>
        </p:nvSpPr>
        <p:spPr>
          <a:xfrm>
            <a:off x="4807013" y="1701473"/>
            <a:ext cx="127635" cy="52069"/>
          </a:xfrm>
          <a:custGeom>
            <a:avLst/>
            <a:gdLst/>
            <a:ahLst/>
            <a:cxnLst/>
            <a:rect l="l" t="t" r="r" b="b"/>
            <a:pathLst>
              <a:path w="127635" h="52069">
                <a:moveTo>
                  <a:pt x="0" y="52019"/>
                </a:moveTo>
                <a:lnTo>
                  <a:pt x="127520" y="50660"/>
                </a:lnTo>
                <a:lnTo>
                  <a:pt x="127000" y="0"/>
                </a:lnTo>
              </a:path>
            </a:pathLst>
          </a:custGeom>
          <a:ln w="17018">
            <a:solidFill>
              <a:srgbClr val="231F20"/>
            </a:solidFill>
          </a:ln>
        </p:spPr>
        <p:txBody>
          <a:bodyPr wrap="square" lIns="0" tIns="0" rIns="0" bIns="0" rtlCol="0"/>
          <a:lstStyle/>
          <a:p>
            <a:endParaRPr/>
          </a:p>
        </p:txBody>
      </p:sp>
      <p:sp>
        <p:nvSpPr>
          <p:cNvPr id="245" name="object 245"/>
          <p:cNvSpPr/>
          <p:nvPr/>
        </p:nvSpPr>
        <p:spPr>
          <a:xfrm>
            <a:off x="3203036" y="3268798"/>
            <a:ext cx="635" cy="28575"/>
          </a:xfrm>
          <a:custGeom>
            <a:avLst/>
            <a:gdLst/>
            <a:ahLst/>
            <a:cxnLst/>
            <a:rect l="l" t="t" r="r" b="b"/>
            <a:pathLst>
              <a:path w="635" h="28575">
                <a:moveTo>
                  <a:pt x="82" y="-8508"/>
                </a:moveTo>
                <a:lnTo>
                  <a:pt x="82" y="36715"/>
                </a:lnTo>
              </a:path>
            </a:pathLst>
          </a:custGeom>
          <a:ln w="17183">
            <a:solidFill>
              <a:srgbClr val="231F20"/>
            </a:solidFill>
          </a:ln>
        </p:spPr>
        <p:txBody>
          <a:bodyPr wrap="square" lIns="0" tIns="0" rIns="0" bIns="0" rtlCol="0"/>
          <a:lstStyle/>
          <a:p>
            <a:endParaRPr/>
          </a:p>
        </p:txBody>
      </p:sp>
      <p:sp>
        <p:nvSpPr>
          <p:cNvPr id="246" name="object 246"/>
          <p:cNvSpPr/>
          <p:nvPr/>
        </p:nvSpPr>
        <p:spPr>
          <a:xfrm>
            <a:off x="3203206" y="2775964"/>
            <a:ext cx="3175" cy="493395"/>
          </a:xfrm>
          <a:custGeom>
            <a:avLst/>
            <a:gdLst/>
            <a:ahLst/>
            <a:cxnLst/>
            <a:rect l="l" t="t" r="r" b="b"/>
            <a:pathLst>
              <a:path w="3175" h="493395">
                <a:moveTo>
                  <a:pt x="0" y="492836"/>
                </a:moveTo>
                <a:lnTo>
                  <a:pt x="3035" y="0"/>
                </a:lnTo>
              </a:path>
            </a:pathLst>
          </a:custGeom>
          <a:ln w="17018">
            <a:solidFill>
              <a:srgbClr val="231F20"/>
            </a:solidFill>
          </a:ln>
        </p:spPr>
        <p:txBody>
          <a:bodyPr wrap="square" lIns="0" tIns="0" rIns="0" bIns="0" rtlCol="0"/>
          <a:lstStyle/>
          <a:p>
            <a:endParaRPr/>
          </a:p>
        </p:txBody>
      </p:sp>
      <p:sp>
        <p:nvSpPr>
          <p:cNvPr id="247" name="object 247"/>
          <p:cNvSpPr/>
          <p:nvPr/>
        </p:nvSpPr>
        <p:spPr>
          <a:xfrm>
            <a:off x="3207935" y="1967989"/>
            <a:ext cx="4445" cy="529590"/>
          </a:xfrm>
          <a:custGeom>
            <a:avLst/>
            <a:gdLst/>
            <a:ahLst/>
            <a:cxnLst/>
            <a:rect l="l" t="t" r="r" b="b"/>
            <a:pathLst>
              <a:path w="4444" h="529589">
                <a:moveTo>
                  <a:pt x="0" y="529310"/>
                </a:moveTo>
                <a:lnTo>
                  <a:pt x="3886" y="0"/>
                </a:lnTo>
              </a:path>
            </a:pathLst>
          </a:custGeom>
          <a:ln w="17018">
            <a:solidFill>
              <a:srgbClr val="231F20"/>
            </a:solidFill>
          </a:ln>
        </p:spPr>
        <p:txBody>
          <a:bodyPr wrap="square" lIns="0" tIns="0" rIns="0" bIns="0" rtlCol="0"/>
          <a:lstStyle/>
          <a:p>
            <a:endParaRPr/>
          </a:p>
        </p:txBody>
      </p:sp>
      <p:sp>
        <p:nvSpPr>
          <p:cNvPr id="248" name="object 248"/>
          <p:cNvSpPr/>
          <p:nvPr/>
        </p:nvSpPr>
        <p:spPr>
          <a:xfrm>
            <a:off x="3532040" y="3280959"/>
            <a:ext cx="1483360" cy="76200"/>
          </a:xfrm>
          <a:custGeom>
            <a:avLst/>
            <a:gdLst/>
            <a:ahLst/>
            <a:cxnLst/>
            <a:rect l="l" t="t" r="r" b="b"/>
            <a:pathLst>
              <a:path w="1483360" h="76200">
                <a:moveTo>
                  <a:pt x="0" y="66713"/>
                </a:moveTo>
                <a:lnTo>
                  <a:pt x="1384528" y="76174"/>
                </a:lnTo>
                <a:lnTo>
                  <a:pt x="1415794" y="71515"/>
                </a:lnTo>
                <a:lnTo>
                  <a:pt x="1443661" y="57592"/>
                </a:lnTo>
                <a:lnTo>
                  <a:pt x="1466072" y="35942"/>
                </a:lnTo>
                <a:lnTo>
                  <a:pt x="1480972" y="8102"/>
                </a:lnTo>
                <a:lnTo>
                  <a:pt x="1483334" y="0"/>
                </a:lnTo>
              </a:path>
            </a:pathLst>
          </a:custGeom>
          <a:ln w="17018">
            <a:solidFill>
              <a:srgbClr val="231F20"/>
            </a:solidFill>
          </a:ln>
        </p:spPr>
        <p:txBody>
          <a:bodyPr wrap="square" lIns="0" tIns="0" rIns="0" bIns="0" rtlCol="0"/>
          <a:lstStyle/>
          <a:p>
            <a:endParaRPr/>
          </a:p>
        </p:txBody>
      </p:sp>
      <p:sp>
        <p:nvSpPr>
          <p:cNvPr id="249" name="object 249"/>
          <p:cNvSpPr/>
          <p:nvPr/>
        </p:nvSpPr>
        <p:spPr>
          <a:xfrm>
            <a:off x="5015379" y="3256475"/>
            <a:ext cx="3810" cy="24765"/>
          </a:xfrm>
          <a:custGeom>
            <a:avLst/>
            <a:gdLst/>
            <a:ahLst/>
            <a:cxnLst/>
            <a:rect l="l" t="t" r="r" b="b"/>
            <a:pathLst>
              <a:path w="3810" h="24764">
                <a:moveTo>
                  <a:pt x="0" y="24485"/>
                </a:moveTo>
                <a:lnTo>
                  <a:pt x="1689" y="16382"/>
                </a:lnTo>
                <a:lnTo>
                  <a:pt x="2870" y="8280"/>
                </a:lnTo>
                <a:lnTo>
                  <a:pt x="3213" y="0"/>
                </a:lnTo>
              </a:path>
            </a:pathLst>
          </a:custGeom>
          <a:ln w="17018">
            <a:solidFill>
              <a:srgbClr val="231F20"/>
            </a:solidFill>
          </a:ln>
        </p:spPr>
        <p:txBody>
          <a:bodyPr wrap="square" lIns="0" tIns="0" rIns="0" bIns="0" rtlCol="0"/>
          <a:lstStyle/>
          <a:p>
            <a:endParaRPr/>
          </a:p>
        </p:txBody>
      </p:sp>
      <p:sp>
        <p:nvSpPr>
          <p:cNvPr id="250" name="object 250"/>
          <p:cNvSpPr/>
          <p:nvPr/>
        </p:nvSpPr>
        <p:spPr>
          <a:xfrm>
            <a:off x="3450630" y="4117318"/>
            <a:ext cx="1440815" cy="50800"/>
          </a:xfrm>
          <a:custGeom>
            <a:avLst/>
            <a:gdLst/>
            <a:ahLst/>
            <a:cxnLst/>
            <a:rect l="l" t="t" r="r" b="b"/>
            <a:pathLst>
              <a:path w="1440814" h="50800">
                <a:moveTo>
                  <a:pt x="1440611" y="9461"/>
                </a:moveTo>
                <a:lnTo>
                  <a:pt x="51003" y="0"/>
                </a:lnTo>
                <a:lnTo>
                  <a:pt x="32600" y="3343"/>
                </a:lnTo>
                <a:lnTo>
                  <a:pt x="17205" y="12641"/>
                </a:lnTo>
                <a:lnTo>
                  <a:pt x="6044" y="26765"/>
                </a:lnTo>
                <a:lnTo>
                  <a:pt x="342" y="44589"/>
                </a:lnTo>
                <a:lnTo>
                  <a:pt x="0" y="50330"/>
                </a:lnTo>
              </a:path>
            </a:pathLst>
          </a:custGeom>
          <a:ln w="17018">
            <a:solidFill>
              <a:srgbClr val="231F20"/>
            </a:solidFill>
          </a:ln>
        </p:spPr>
        <p:txBody>
          <a:bodyPr wrap="square" lIns="0" tIns="0" rIns="0" bIns="0" rtlCol="0"/>
          <a:lstStyle/>
          <a:p>
            <a:endParaRPr/>
          </a:p>
        </p:txBody>
      </p:sp>
      <p:sp>
        <p:nvSpPr>
          <p:cNvPr id="251" name="object 251"/>
          <p:cNvSpPr/>
          <p:nvPr/>
        </p:nvSpPr>
        <p:spPr>
          <a:xfrm>
            <a:off x="3205906" y="2477536"/>
            <a:ext cx="2540" cy="342900"/>
          </a:xfrm>
          <a:custGeom>
            <a:avLst/>
            <a:gdLst/>
            <a:ahLst/>
            <a:cxnLst/>
            <a:rect l="l" t="t" r="r" b="b"/>
            <a:pathLst>
              <a:path w="2539" h="342900">
                <a:moveTo>
                  <a:pt x="2197" y="0"/>
                </a:moveTo>
                <a:lnTo>
                  <a:pt x="0" y="342684"/>
                </a:lnTo>
              </a:path>
            </a:pathLst>
          </a:custGeom>
          <a:ln w="17018">
            <a:solidFill>
              <a:srgbClr val="231F20"/>
            </a:solidFill>
          </a:ln>
        </p:spPr>
        <p:txBody>
          <a:bodyPr wrap="square" lIns="0" tIns="0" rIns="0" bIns="0" rtlCol="0"/>
          <a:lstStyle/>
          <a:p>
            <a:endParaRPr/>
          </a:p>
        </p:txBody>
      </p:sp>
      <p:sp>
        <p:nvSpPr>
          <p:cNvPr id="252" name="object 252"/>
          <p:cNvSpPr/>
          <p:nvPr/>
        </p:nvSpPr>
        <p:spPr>
          <a:xfrm>
            <a:off x="5230717" y="3359158"/>
            <a:ext cx="480059" cy="3175"/>
          </a:xfrm>
          <a:custGeom>
            <a:avLst/>
            <a:gdLst/>
            <a:ahLst/>
            <a:cxnLst/>
            <a:rect l="l" t="t" r="r" b="b"/>
            <a:pathLst>
              <a:path w="480060" h="3175">
                <a:moveTo>
                  <a:pt x="0" y="0"/>
                </a:moveTo>
                <a:lnTo>
                  <a:pt x="479869" y="2870"/>
                </a:lnTo>
              </a:path>
            </a:pathLst>
          </a:custGeom>
          <a:ln w="17018">
            <a:solidFill>
              <a:srgbClr val="231F20"/>
            </a:solidFill>
          </a:ln>
        </p:spPr>
        <p:txBody>
          <a:bodyPr wrap="square" lIns="0" tIns="0" rIns="0" bIns="0" rtlCol="0"/>
          <a:lstStyle/>
          <a:p>
            <a:endParaRPr/>
          </a:p>
        </p:txBody>
      </p:sp>
      <p:sp>
        <p:nvSpPr>
          <p:cNvPr id="253" name="object 253"/>
          <p:cNvSpPr/>
          <p:nvPr/>
        </p:nvSpPr>
        <p:spPr>
          <a:xfrm>
            <a:off x="5702082" y="3353516"/>
            <a:ext cx="349056" cy="297641"/>
          </a:xfrm>
          <a:prstGeom prst="rect">
            <a:avLst/>
          </a:prstGeom>
          <a:blipFill>
            <a:blip r:embed="rId21" cstate="print"/>
            <a:stretch>
              <a:fillRect/>
            </a:stretch>
          </a:blipFill>
        </p:spPr>
        <p:txBody>
          <a:bodyPr wrap="square" lIns="0" tIns="0" rIns="0" bIns="0" rtlCol="0"/>
          <a:lstStyle/>
          <a:p>
            <a:endParaRPr/>
          </a:p>
        </p:txBody>
      </p:sp>
      <p:sp>
        <p:nvSpPr>
          <p:cNvPr id="254" name="object 254"/>
          <p:cNvSpPr/>
          <p:nvPr/>
        </p:nvSpPr>
        <p:spPr>
          <a:xfrm>
            <a:off x="5914110" y="3864405"/>
            <a:ext cx="127635" cy="118745"/>
          </a:xfrm>
          <a:custGeom>
            <a:avLst/>
            <a:gdLst/>
            <a:ahLst/>
            <a:cxnLst/>
            <a:rect l="l" t="t" r="r" b="b"/>
            <a:pathLst>
              <a:path w="127635" h="118745">
                <a:moveTo>
                  <a:pt x="127342" y="0"/>
                </a:moveTo>
                <a:lnTo>
                  <a:pt x="118224" y="342"/>
                </a:lnTo>
                <a:lnTo>
                  <a:pt x="74180" y="11821"/>
                </a:lnTo>
                <a:lnTo>
                  <a:pt x="38671" y="37652"/>
                </a:lnTo>
                <a:lnTo>
                  <a:pt x="13382" y="74384"/>
                </a:lnTo>
                <a:lnTo>
                  <a:pt x="0" y="118567"/>
                </a:lnTo>
              </a:path>
            </a:pathLst>
          </a:custGeom>
          <a:ln w="17018">
            <a:solidFill>
              <a:srgbClr val="231F20"/>
            </a:solidFill>
          </a:ln>
        </p:spPr>
        <p:txBody>
          <a:bodyPr wrap="square" lIns="0" tIns="0" rIns="0" bIns="0" rtlCol="0"/>
          <a:lstStyle/>
          <a:p>
            <a:endParaRPr/>
          </a:p>
        </p:txBody>
      </p:sp>
      <p:sp>
        <p:nvSpPr>
          <p:cNvPr id="255" name="object 255"/>
          <p:cNvSpPr/>
          <p:nvPr/>
        </p:nvSpPr>
        <p:spPr>
          <a:xfrm>
            <a:off x="3083567" y="3286299"/>
            <a:ext cx="127977" cy="67017"/>
          </a:xfrm>
          <a:prstGeom prst="rect">
            <a:avLst/>
          </a:prstGeom>
          <a:blipFill>
            <a:blip r:embed="rId22" cstate="print"/>
            <a:stretch>
              <a:fillRect/>
            </a:stretch>
          </a:blipFill>
        </p:spPr>
        <p:txBody>
          <a:bodyPr wrap="square" lIns="0" tIns="0" rIns="0" bIns="0" rtlCol="0"/>
          <a:lstStyle/>
          <a:p>
            <a:endParaRPr/>
          </a:p>
        </p:txBody>
      </p:sp>
      <p:sp>
        <p:nvSpPr>
          <p:cNvPr id="256" name="object 256"/>
          <p:cNvSpPr/>
          <p:nvPr/>
        </p:nvSpPr>
        <p:spPr>
          <a:xfrm>
            <a:off x="3087819" y="4114387"/>
            <a:ext cx="59690" cy="635"/>
          </a:xfrm>
          <a:custGeom>
            <a:avLst/>
            <a:gdLst/>
            <a:ahLst/>
            <a:cxnLst/>
            <a:rect l="l" t="t" r="r" b="b"/>
            <a:pathLst>
              <a:path w="59689" h="635">
                <a:moveTo>
                  <a:pt x="-8508" y="285"/>
                </a:moveTo>
                <a:lnTo>
                  <a:pt x="67652" y="285"/>
                </a:lnTo>
              </a:path>
            </a:pathLst>
          </a:custGeom>
          <a:ln w="17589">
            <a:solidFill>
              <a:srgbClr val="231F20"/>
            </a:solidFill>
          </a:ln>
        </p:spPr>
        <p:txBody>
          <a:bodyPr wrap="square" lIns="0" tIns="0" rIns="0" bIns="0" rtlCol="0"/>
          <a:lstStyle/>
          <a:p>
            <a:endParaRPr/>
          </a:p>
        </p:txBody>
      </p:sp>
      <p:sp>
        <p:nvSpPr>
          <p:cNvPr id="257" name="object 257"/>
          <p:cNvSpPr/>
          <p:nvPr/>
        </p:nvSpPr>
        <p:spPr>
          <a:xfrm>
            <a:off x="3113175" y="5609488"/>
            <a:ext cx="72390" cy="340995"/>
          </a:xfrm>
          <a:custGeom>
            <a:avLst/>
            <a:gdLst/>
            <a:ahLst/>
            <a:cxnLst/>
            <a:rect l="l" t="t" r="r" b="b"/>
            <a:pathLst>
              <a:path w="72389" h="340995">
                <a:moveTo>
                  <a:pt x="71958" y="0"/>
                </a:moveTo>
                <a:lnTo>
                  <a:pt x="64586" y="77852"/>
                </a:lnTo>
                <a:lnTo>
                  <a:pt x="57862" y="125660"/>
                </a:lnTo>
                <a:lnTo>
                  <a:pt x="49486" y="173287"/>
                </a:lnTo>
                <a:lnTo>
                  <a:pt x="39524" y="220531"/>
                </a:lnTo>
                <a:lnTo>
                  <a:pt x="28041" y="267195"/>
                </a:lnTo>
                <a:lnTo>
                  <a:pt x="0" y="340626"/>
                </a:lnTo>
              </a:path>
            </a:pathLst>
          </a:custGeom>
          <a:ln w="17018">
            <a:solidFill>
              <a:srgbClr val="231F20"/>
            </a:solidFill>
          </a:ln>
        </p:spPr>
        <p:txBody>
          <a:bodyPr wrap="square" lIns="0" tIns="0" rIns="0" bIns="0" rtlCol="0"/>
          <a:lstStyle/>
          <a:p>
            <a:endParaRPr/>
          </a:p>
        </p:txBody>
      </p:sp>
      <p:sp>
        <p:nvSpPr>
          <p:cNvPr id="258" name="object 258"/>
          <p:cNvSpPr/>
          <p:nvPr/>
        </p:nvSpPr>
        <p:spPr>
          <a:xfrm>
            <a:off x="6746919" y="4998265"/>
            <a:ext cx="635" cy="0"/>
          </a:xfrm>
          <a:custGeom>
            <a:avLst/>
            <a:gdLst/>
            <a:ahLst/>
            <a:cxnLst/>
            <a:rect l="l" t="t" r="r" b="b"/>
            <a:pathLst>
              <a:path w="634">
                <a:moveTo>
                  <a:pt x="0" y="0"/>
                </a:moveTo>
                <a:lnTo>
                  <a:pt x="165" y="0"/>
                </a:lnTo>
              </a:path>
            </a:pathLst>
          </a:custGeom>
          <a:ln w="17018">
            <a:solidFill>
              <a:srgbClr val="231F20"/>
            </a:solidFill>
          </a:ln>
        </p:spPr>
        <p:txBody>
          <a:bodyPr wrap="square" lIns="0" tIns="0" rIns="0" bIns="0" rtlCol="0"/>
          <a:lstStyle/>
          <a:p>
            <a:endParaRPr/>
          </a:p>
        </p:txBody>
      </p:sp>
      <p:sp>
        <p:nvSpPr>
          <p:cNvPr id="259" name="object 259"/>
          <p:cNvSpPr/>
          <p:nvPr/>
        </p:nvSpPr>
        <p:spPr>
          <a:xfrm>
            <a:off x="6746580" y="4998267"/>
            <a:ext cx="635" cy="6350"/>
          </a:xfrm>
          <a:custGeom>
            <a:avLst/>
            <a:gdLst/>
            <a:ahLst/>
            <a:cxnLst/>
            <a:rect l="l" t="t" r="r" b="b"/>
            <a:pathLst>
              <a:path w="634" h="6350">
                <a:moveTo>
                  <a:pt x="0" y="5740"/>
                </a:moveTo>
                <a:lnTo>
                  <a:pt x="342" y="0"/>
                </a:lnTo>
              </a:path>
            </a:pathLst>
          </a:custGeom>
          <a:ln w="17018">
            <a:solidFill>
              <a:srgbClr val="231F20"/>
            </a:solidFill>
          </a:ln>
        </p:spPr>
        <p:txBody>
          <a:bodyPr wrap="square" lIns="0" tIns="0" rIns="0" bIns="0" rtlCol="0"/>
          <a:lstStyle/>
          <a:p>
            <a:endParaRPr/>
          </a:p>
        </p:txBody>
      </p:sp>
      <p:sp>
        <p:nvSpPr>
          <p:cNvPr id="260" name="object 260"/>
          <p:cNvSpPr/>
          <p:nvPr/>
        </p:nvSpPr>
        <p:spPr>
          <a:xfrm>
            <a:off x="6745060" y="5013303"/>
            <a:ext cx="1905" cy="1414145"/>
          </a:xfrm>
          <a:custGeom>
            <a:avLst/>
            <a:gdLst/>
            <a:ahLst/>
            <a:cxnLst/>
            <a:rect l="l" t="t" r="r" b="b"/>
            <a:pathLst>
              <a:path w="1904" h="1414145">
                <a:moveTo>
                  <a:pt x="1689" y="0"/>
                </a:moveTo>
                <a:lnTo>
                  <a:pt x="0" y="228003"/>
                </a:lnTo>
                <a:lnTo>
                  <a:pt x="0" y="1413941"/>
                </a:lnTo>
                <a:lnTo>
                  <a:pt x="1689" y="0"/>
                </a:lnTo>
                <a:close/>
              </a:path>
            </a:pathLst>
          </a:custGeom>
          <a:solidFill>
            <a:srgbClr val="FFFFFF"/>
          </a:solidFill>
        </p:spPr>
        <p:txBody>
          <a:bodyPr wrap="square" lIns="0" tIns="0" rIns="0" bIns="0" rtlCol="0"/>
          <a:lstStyle/>
          <a:p>
            <a:endParaRPr/>
          </a:p>
        </p:txBody>
      </p:sp>
      <p:sp>
        <p:nvSpPr>
          <p:cNvPr id="261" name="object 261"/>
          <p:cNvSpPr/>
          <p:nvPr/>
        </p:nvSpPr>
        <p:spPr>
          <a:xfrm>
            <a:off x="6745061" y="5013295"/>
            <a:ext cx="1905" cy="1414145"/>
          </a:xfrm>
          <a:custGeom>
            <a:avLst/>
            <a:gdLst/>
            <a:ahLst/>
            <a:cxnLst/>
            <a:rect l="l" t="t" r="r" b="b"/>
            <a:pathLst>
              <a:path w="1904" h="1414145">
                <a:moveTo>
                  <a:pt x="844" y="-2127"/>
                </a:moveTo>
                <a:lnTo>
                  <a:pt x="844" y="1416081"/>
                </a:lnTo>
              </a:path>
            </a:pathLst>
          </a:custGeom>
          <a:ln w="5943">
            <a:solidFill>
              <a:srgbClr val="060807"/>
            </a:solidFill>
          </a:ln>
        </p:spPr>
        <p:txBody>
          <a:bodyPr wrap="square" lIns="0" tIns="0" rIns="0" bIns="0" rtlCol="0"/>
          <a:lstStyle/>
          <a:p>
            <a:endParaRPr/>
          </a:p>
        </p:txBody>
      </p:sp>
      <p:sp>
        <p:nvSpPr>
          <p:cNvPr id="262" name="object 262"/>
          <p:cNvSpPr/>
          <p:nvPr/>
        </p:nvSpPr>
        <p:spPr>
          <a:xfrm>
            <a:off x="6763137" y="2419440"/>
            <a:ext cx="1905" cy="287020"/>
          </a:xfrm>
          <a:custGeom>
            <a:avLst/>
            <a:gdLst/>
            <a:ahLst/>
            <a:cxnLst/>
            <a:rect l="l" t="t" r="r" b="b"/>
            <a:pathLst>
              <a:path w="1904" h="287019">
                <a:moveTo>
                  <a:pt x="1854" y="0"/>
                </a:moveTo>
                <a:lnTo>
                  <a:pt x="0" y="286778"/>
                </a:lnTo>
              </a:path>
            </a:pathLst>
          </a:custGeom>
          <a:ln w="17018">
            <a:solidFill>
              <a:srgbClr val="231F20"/>
            </a:solidFill>
          </a:ln>
        </p:spPr>
        <p:txBody>
          <a:bodyPr wrap="square" lIns="0" tIns="0" rIns="0" bIns="0" rtlCol="0"/>
          <a:lstStyle/>
          <a:p>
            <a:endParaRPr/>
          </a:p>
        </p:txBody>
      </p:sp>
      <p:sp>
        <p:nvSpPr>
          <p:cNvPr id="263" name="object 263"/>
          <p:cNvSpPr/>
          <p:nvPr/>
        </p:nvSpPr>
        <p:spPr>
          <a:xfrm>
            <a:off x="5157581" y="5234380"/>
            <a:ext cx="635" cy="7620"/>
          </a:xfrm>
          <a:custGeom>
            <a:avLst/>
            <a:gdLst/>
            <a:ahLst/>
            <a:cxnLst/>
            <a:rect l="l" t="t" r="r" b="b"/>
            <a:pathLst>
              <a:path w="635" h="7620">
                <a:moveTo>
                  <a:pt x="342" y="0"/>
                </a:moveTo>
                <a:lnTo>
                  <a:pt x="0" y="7099"/>
                </a:lnTo>
              </a:path>
            </a:pathLst>
          </a:custGeom>
          <a:ln w="17018">
            <a:solidFill>
              <a:srgbClr val="231F20"/>
            </a:solidFill>
          </a:ln>
        </p:spPr>
        <p:txBody>
          <a:bodyPr wrap="square" lIns="0" tIns="0" rIns="0" bIns="0" rtlCol="0"/>
          <a:lstStyle/>
          <a:p>
            <a:endParaRPr/>
          </a:p>
        </p:txBody>
      </p:sp>
      <p:sp>
        <p:nvSpPr>
          <p:cNvPr id="264" name="object 264"/>
          <p:cNvSpPr/>
          <p:nvPr/>
        </p:nvSpPr>
        <p:spPr>
          <a:xfrm>
            <a:off x="4978898" y="2396637"/>
            <a:ext cx="5080" cy="733425"/>
          </a:xfrm>
          <a:custGeom>
            <a:avLst/>
            <a:gdLst/>
            <a:ahLst/>
            <a:cxnLst/>
            <a:rect l="l" t="t" r="r" b="b"/>
            <a:pathLst>
              <a:path w="5079" h="733425">
                <a:moveTo>
                  <a:pt x="0" y="733336"/>
                </a:moveTo>
                <a:lnTo>
                  <a:pt x="4902" y="0"/>
                </a:lnTo>
              </a:path>
            </a:pathLst>
          </a:custGeom>
          <a:ln w="17018">
            <a:solidFill>
              <a:srgbClr val="231F20"/>
            </a:solidFill>
          </a:ln>
        </p:spPr>
        <p:txBody>
          <a:bodyPr wrap="square" lIns="0" tIns="0" rIns="0" bIns="0" rtlCol="0"/>
          <a:lstStyle/>
          <a:p>
            <a:endParaRPr/>
          </a:p>
        </p:txBody>
      </p:sp>
      <p:sp>
        <p:nvSpPr>
          <p:cNvPr id="265" name="object 265"/>
          <p:cNvSpPr/>
          <p:nvPr/>
        </p:nvSpPr>
        <p:spPr>
          <a:xfrm>
            <a:off x="5697015" y="3974465"/>
            <a:ext cx="225602" cy="165887"/>
          </a:xfrm>
          <a:prstGeom prst="rect">
            <a:avLst/>
          </a:prstGeom>
          <a:blipFill>
            <a:blip r:embed="rId23" cstate="print"/>
            <a:stretch>
              <a:fillRect/>
            </a:stretch>
          </a:blipFill>
        </p:spPr>
        <p:txBody>
          <a:bodyPr wrap="square" lIns="0" tIns="0" rIns="0" bIns="0" rtlCol="0"/>
          <a:lstStyle/>
          <a:p>
            <a:endParaRPr/>
          </a:p>
        </p:txBody>
      </p:sp>
      <p:sp>
        <p:nvSpPr>
          <p:cNvPr id="266" name="object 266"/>
          <p:cNvSpPr/>
          <p:nvPr/>
        </p:nvSpPr>
        <p:spPr>
          <a:xfrm>
            <a:off x="3185133" y="5342293"/>
            <a:ext cx="4445" cy="267335"/>
          </a:xfrm>
          <a:custGeom>
            <a:avLst/>
            <a:gdLst/>
            <a:ahLst/>
            <a:cxnLst/>
            <a:rect l="l" t="t" r="r" b="b"/>
            <a:pathLst>
              <a:path w="4444" h="267335">
                <a:moveTo>
                  <a:pt x="0" y="267195"/>
                </a:moveTo>
                <a:lnTo>
                  <a:pt x="4394" y="0"/>
                </a:lnTo>
              </a:path>
            </a:pathLst>
          </a:custGeom>
          <a:ln w="17018">
            <a:solidFill>
              <a:srgbClr val="231F20"/>
            </a:solidFill>
          </a:ln>
        </p:spPr>
        <p:txBody>
          <a:bodyPr wrap="square" lIns="0" tIns="0" rIns="0" bIns="0" rtlCol="0"/>
          <a:lstStyle/>
          <a:p>
            <a:endParaRPr/>
          </a:p>
        </p:txBody>
      </p:sp>
      <p:sp>
        <p:nvSpPr>
          <p:cNvPr id="267" name="object 267"/>
          <p:cNvSpPr/>
          <p:nvPr/>
        </p:nvSpPr>
        <p:spPr>
          <a:xfrm>
            <a:off x="3192907" y="4570121"/>
            <a:ext cx="1905" cy="273050"/>
          </a:xfrm>
          <a:custGeom>
            <a:avLst/>
            <a:gdLst/>
            <a:ahLst/>
            <a:cxnLst/>
            <a:rect l="l" t="t" r="r" b="b"/>
            <a:pathLst>
              <a:path w="1905" h="273050">
                <a:moveTo>
                  <a:pt x="1854" y="0"/>
                </a:moveTo>
                <a:lnTo>
                  <a:pt x="0" y="272770"/>
                </a:lnTo>
              </a:path>
            </a:pathLst>
          </a:custGeom>
          <a:ln w="17018">
            <a:solidFill>
              <a:srgbClr val="231F20"/>
            </a:solidFill>
          </a:ln>
        </p:spPr>
        <p:txBody>
          <a:bodyPr wrap="square" lIns="0" tIns="0" rIns="0" bIns="0" rtlCol="0"/>
          <a:lstStyle/>
          <a:p>
            <a:endParaRPr/>
          </a:p>
        </p:txBody>
      </p:sp>
      <p:sp>
        <p:nvSpPr>
          <p:cNvPr id="268" name="object 268"/>
          <p:cNvSpPr/>
          <p:nvPr/>
        </p:nvSpPr>
        <p:spPr>
          <a:xfrm>
            <a:off x="5158601" y="4954287"/>
            <a:ext cx="0" cy="295910"/>
          </a:xfrm>
          <a:custGeom>
            <a:avLst/>
            <a:gdLst/>
            <a:ahLst/>
            <a:cxnLst/>
            <a:rect l="l" t="t" r="r" b="b"/>
            <a:pathLst>
              <a:path h="295910">
                <a:moveTo>
                  <a:pt x="0" y="0"/>
                </a:moveTo>
                <a:lnTo>
                  <a:pt x="0" y="295694"/>
                </a:lnTo>
              </a:path>
            </a:pathLst>
          </a:custGeom>
          <a:ln w="19037">
            <a:solidFill>
              <a:srgbClr val="231F20"/>
            </a:solidFill>
          </a:ln>
        </p:spPr>
        <p:txBody>
          <a:bodyPr wrap="square" lIns="0" tIns="0" rIns="0" bIns="0" rtlCol="0"/>
          <a:lstStyle/>
          <a:p>
            <a:endParaRPr/>
          </a:p>
        </p:txBody>
      </p:sp>
      <p:sp>
        <p:nvSpPr>
          <p:cNvPr id="269" name="object 269"/>
          <p:cNvSpPr/>
          <p:nvPr/>
        </p:nvSpPr>
        <p:spPr>
          <a:xfrm>
            <a:off x="1629792" y="1184113"/>
            <a:ext cx="1477010" cy="239395"/>
          </a:xfrm>
          <a:custGeom>
            <a:avLst/>
            <a:gdLst/>
            <a:ahLst/>
            <a:cxnLst/>
            <a:rect l="l" t="t" r="r" b="b"/>
            <a:pathLst>
              <a:path w="1477010" h="239394">
                <a:moveTo>
                  <a:pt x="1476387" y="0"/>
                </a:moveTo>
                <a:lnTo>
                  <a:pt x="1816" y="0"/>
                </a:lnTo>
                <a:lnTo>
                  <a:pt x="0" y="227203"/>
                </a:lnTo>
                <a:lnTo>
                  <a:pt x="1474444" y="239026"/>
                </a:lnTo>
                <a:lnTo>
                  <a:pt x="1476387" y="0"/>
                </a:lnTo>
                <a:close/>
              </a:path>
            </a:pathLst>
          </a:custGeom>
          <a:solidFill>
            <a:srgbClr val="FFFFFF"/>
          </a:solidFill>
        </p:spPr>
        <p:txBody>
          <a:bodyPr wrap="square" lIns="0" tIns="0" rIns="0" bIns="0" rtlCol="0"/>
          <a:lstStyle/>
          <a:p>
            <a:endParaRPr/>
          </a:p>
        </p:txBody>
      </p:sp>
      <p:sp>
        <p:nvSpPr>
          <p:cNvPr id="270" name="object 270"/>
          <p:cNvSpPr/>
          <p:nvPr/>
        </p:nvSpPr>
        <p:spPr>
          <a:xfrm>
            <a:off x="1629802" y="1184109"/>
            <a:ext cx="1477010" cy="239395"/>
          </a:xfrm>
          <a:custGeom>
            <a:avLst/>
            <a:gdLst/>
            <a:ahLst/>
            <a:cxnLst/>
            <a:rect l="l" t="t" r="r" b="b"/>
            <a:pathLst>
              <a:path w="1477010" h="239394">
                <a:moveTo>
                  <a:pt x="1808" y="0"/>
                </a:moveTo>
                <a:lnTo>
                  <a:pt x="0" y="227209"/>
                </a:lnTo>
                <a:lnTo>
                  <a:pt x="1474431" y="239033"/>
                </a:lnTo>
                <a:lnTo>
                  <a:pt x="1476382" y="0"/>
                </a:lnTo>
              </a:path>
            </a:pathLst>
          </a:custGeom>
          <a:ln w="4254">
            <a:solidFill>
              <a:srgbClr val="060807"/>
            </a:solidFill>
          </a:ln>
        </p:spPr>
        <p:txBody>
          <a:bodyPr wrap="square" lIns="0" tIns="0" rIns="0" bIns="0" rtlCol="0"/>
          <a:lstStyle/>
          <a:p>
            <a:endParaRPr/>
          </a:p>
        </p:txBody>
      </p:sp>
      <p:sp>
        <p:nvSpPr>
          <p:cNvPr id="271" name="object 271"/>
          <p:cNvSpPr/>
          <p:nvPr/>
        </p:nvSpPr>
        <p:spPr>
          <a:xfrm>
            <a:off x="1567074" y="1407198"/>
            <a:ext cx="119333" cy="198239"/>
          </a:xfrm>
          <a:prstGeom prst="rect">
            <a:avLst/>
          </a:prstGeom>
          <a:blipFill>
            <a:blip r:embed="rId24" cstate="print"/>
            <a:stretch>
              <a:fillRect/>
            </a:stretch>
          </a:blipFill>
        </p:spPr>
        <p:txBody>
          <a:bodyPr wrap="square" lIns="0" tIns="0" rIns="0" bIns="0" rtlCol="0"/>
          <a:lstStyle/>
          <a:p>
            <a:endParaRPr/>
          </a:p>
        </p:txBody>
      </p:sp>
      <p:sp>
        <p:nvSpPr>
          <p:cNvPr id="272" name="object 272"/>
          <p:cNvSpPr/>
          <p:nvPr/>
        </p:nvSpPr>
        <p:spPr>
          <a:xfrm>
            <a:off x="1930943" y="1446530"/>
            <a:ext cx="0" cy="58419"/>
          </a:xfrm>
          <a:custGeom>
            <a:avLst/>
            <a:gdLst/>
            <a:ahLst/>
            <a:cxnLst/>
            <a:rect l="l" t="t" r="r" b="b"/>
            <a:pathLst>
              <a:path h="58419">
                <a:moveTo>
                  <a:pt x="0" y="0"/>
                </a:moveTo>
                <a:lnTo>
                  <a:pt x="0" y="58419"/>
                </a:lnTo>
              </a:path>
            </a:pathLst>
          </a:custGeom>
          <a:ln w="17729">
            <a:solidFill>
              <a:srgbClr val="231F20"/>
            </a:solidFill>
          </a:ln>
        </p:spPr>
        <p:txBody>
          <a:bodyPr wrap="square" lIns="0" tIns="0" rIns="0" bIns="0" rtlCol="0"/>
          <a:lstStyle/>
          <a:p>
            <a:endParaRPr/>
          </a:p>
        </p:txBody>
      </p:sp>
      <p:sp>
        <p:nvSpPr>
          <p:cNvPr id="273" name="object 273"/>
          <p:cNvSpPr/>
          <p:nvPr/>
        </p:nvSpPr>
        <p:spPr>
          <a:xfrm>
            <a:off x="6257299" y="1184109"/>
            <a:ext cx="350520" cy="397510"/>
          </a:xfrm>
          <a:custGeom>
            <a:avLst/>
            <a:gdLst/>
            <a:ahLst/>
            <a:cxnLst/>
            <a:rect l="l" t="t" r="r" b="b"/>
            <a:pathLst>
              <a:path w="350520" h="397509">
                <a:moveTo>
                  <a:pt x="0" y="397451"/>
                </a:moveTo>
                <a:lnTo>
                  <a:pt x="61542" y="367239"/>
                </a:lnTo>
                <a:lnTo>
                  <a:pt x="102676" y="341881"/>
                </a:lnTo>
                <a:lnTo>
                  <a:pt x="141360" y="313623"/>
                </a:lnTo>
                <a:lnTo>
                  <a:pt x="177480" y="282647"/>
                </a:lnTo>
                <a:lnTo>
                  <a:pt x="210922" y="249134"/>
                </a:lnTo>
                <a:lnTo>
                  <a:pt x="241571" y="213268"/>
                </a:lnTo>
                <a:lnTo>
                  <a:pt x="269313" y="175229"/>
                </a:lnTo>
                <a:lnTo>
                  <a:pt x="294035" y="135201"/>
                </a:lnTo>
                <a:lnTo>
                  <a:pt x="315621" y="93366"/>
                </a:lnTo>
                <a:lnTo>
                  <a:pt x="333958" y="49905"/>
                </a:lnTo>
                <a:lnTo>
                  <a:pt x="348932" y="5001"/>
                </a:lnTo>
                <a:lnTo>
                  <a:pt x="350178" y="0"/>
                </a:lnTo>
              </a:path>
            </a:pathLst>
          </a:custGeom>
          <a:ln w="17018">
            <a:solidFill>
              <a:srgbClr val="231F20"/>
            </a:solidFill>
          </a:ln>
        </p:spPr>
        <p:txBody>
          <a:bodyPr wrap="square" lIns="0" tIns="0" rIns="0" bIns="0" rtlCol="0"/>
          <a:lstStyle/>
          <a:p>
            <a:endParaRPr/>
          </a:p>
        </p:txBody>
      </p:sp>
      <p:sp>
        <p:nvSpPr>
          <p:cNvPr id="274" name="object 274"/>
          <p:cNvSpPr/>
          <p:nvPr/>
        </p:nvSpPr>
        <p:spPr>
          <a:xfrm>
            <a:off x="6443925" y="1184109"/>
            <a:ext cx="242570" cy="375285"/>
          </a:xfrm>
          <a:custGeom>
            <a:avLst/>
            <a:gdLst/>
            <a:ahLst/>
            <a:cxnLst/>
            <a:rect l="l" t="t" r="r" b="b"/>
            <a:pathLst>
              <a:path w="242570" h="375284">
                <a:moveTo>
                  <a:pt x="0" y="374651"/>
                </a:moveTo>
                <a:lnTo>
                  <a:pt x="53347" y="328135"/>
                </a:lnTo>
                <a:lnTo>
                  <a:pt x="87135" y="293018"/>
                </a:lnTo>
                <a:lnTo>
                  <a:pt x="118304" y="255631"/>
                </a:lnTo>
                <a:lnTo>
                  <a:pt x="146735" y="216162"/>
                </a:lnTo>
                <a:lnTo>
                  <a:pt x="172312" y="174797"/>
                </a:lnTo>
                <a:lnTo>
                  <a:pt x="194915" y="131725"/>
                </a:lnTo>
                <a:lnTo>
                  <a:pt x="214428" y="87132"/>
                </a:lnTo>
                <a:lnTo>
                  <a:pt x="230733" y="41206"/>
                </a:lnTo>
                <a:lnTo>
                  <a:pt x="242095" y="0"/>
                </a:lnTo>
              </a:path>
            </a:pathLst>
          </a:custGeom>
          <a:ln w="17018">
            <a:solidFill>
              <a:srgbClr val="231F20"/>
            </a:solidFill>
          </a:ln>
        </p:spPr>
        <p:txBody>
          <a:bodyPr wrap="square" lIns="0" tIns="0" rIns="0" bIns="0" rtlCol="0"/>
          <a:lstStyle/>
          <a:p>
            <a:endParaRPr/>
          </a:p>
        </p:txBody>
      </p:sp>
      <p:sp>
        <p:nvSpPr>
          <p:cNvPr id="275" name="object 275"/>
          <p:cNvSpPr/>
          <p:nvPr/>
        </p:nvSpPr>
        <p:spPr>
          <a:xfrm>
            <a:off x="6434765" y="1558761"/>
            <a:ext cx="24765" cy="45720"/>
          </a:xfrm>
          <a:custGeom>
            <a:avLst/>
            <a:gdLst/>
            <a:ahLst/>
            <a:cxnLst/>
            <a:rect l="l" t="t" r="r" b="b"/>
            <a:pathLst>
              <a:path w="24764" h="45719">
                <a:moveTo>
                  <a:pt x="9160" y="0"/>
                </a:moveTo>
                <a:lnTo>
                  <a:pt x="6289" y="2705"/>
                </a:lnTo>
                <a:lnTo>
                  <a:pt x="0" y="15123"/>
                </a:lnTo>
                <a:lnTo>
                  <a:pt x="957" y="28195"/>
                </a:lnTo>
                <a:lnTo>
                  <a:pt x="8213" y="39079"/>
                </a:lnTo>
                <a:lnTo>
                  <a:pt x="20818" y="44932"/>
                </a:lnTo>
                <a:lnTo>
                  <a:pt x="24692" y="45262"/>
                </a:lnTo>
              </a:path>
            </a:pathLst>
          </a:custGeom>
          <a:ln w="17018">
            <a:solidFill>
              <a:srgbClr val="231F20"/>
            </a:solidFill>
          </a:ln>
        </p:spPr>
        <p:txBody>
          <a:bodyPr wrap="square" lIns="0" tIns="0" rIns="0" bIns="0" rtlCol="0"/>
          <a:lstStyle/>
          <a:p>
            <a:endParaRPr/>
          </a:p>
        </p:txBody>
      </p:sp>
      <p:sp>
        <p:nvSpPr>
          <p:cNvPr id="276" name="object 276"/>
          <p:cNvSpPr/>
          <p:nvPr/>
        </p:nvSpPr>
        <p:spPr>
          <a:xfrm>
            <a:off x="6156468" y="1581556"/>
            <a:ext cx="100965" cy="20320"/>
          </a:xfrm>
          <a:custGeom>
            <a:avLst/>
            <a:gdLst/>
            <a:ahLst/>
            <a:cxnLst/>
            <a:rect l="l" t="t" r="r" b="b"/>
            <a:pathLst>
              <a:path w="100964" h="20319">
                <a:moveTo>
                  <a:pt x="0" y="20104"/>
                </a:moveTo>
                <a:lnTo>
                  <a:pt x="51423" y="15195"/>
                </a:lnTo>
                <a:lnTo>
                  <a:pt x="88671" y="4737"/>
                </a:lnTo>
                <a:lnTo>
                  <a:pt x="100825" y="0"/>
                </a:lnTo>
              </a:path>
            </a:pathLst>
          </a:custGeom>
          <a:ln w="17018">
            <a:solidFill>
              <a:srgbClr val="231F20"/>
            </a:solidFill>
          </a:ln>
        </p:spPr>
        <p:txBody>
          <a:bodyPr wrap="square" lIns="0" tIns="0" rIns="0" bIns="0" rtlCol="0"/>
          <a:lstStyle/>
          <a:p>
            <a:endParaRPr/>
          </a:p>
        </p:txBody>
      </p:sp>
      <p:sp>
        <p:nvSpPr>
          <p:cNvPr id="277" name="object 277"/>
          <p:cNvSpPr/>
          <p:nvPr/>
        </p:nvSpPr>
        <p:spPr>
          <a:xfrm>
            <a:off x="3250812" y="1991105"/>
            <a:ext cx="3810" cy="473075"/>
          </a:xfrm>
          <a:custGeom>
            <a:avLst/>
            <a:gdLst/>
            <a:ahLst/>
            <a:cxnLst/>
            <a:rect l="l" t="t" r="r" b="b"/>
            <a:pathLst>
              <a:path w="3810" h="473075">
                <a:moveTo>
                  <a:pt x="3543" y="0"/>
                </a:moveTo>
                <a:lnTo>
                  <a:pt x="0" y="472719"/>
                </a:lnTo>
              </a:path>
            </a:pathLst>
          </a:custGeom>
          <a:ln w="17018">
            <a:solidFill>
              <a:srgbClr val="231F20"/>
            </a:solidFill>
          </a:ln>
        </p:spPr>
        <p:txBody>
          <a:bodyPr wrap="square" lIns="0" tIns="0" rIns="0" bIns="0" rtlCol="0"/>
          <a:lstStyle/>
          <a:p>
            <a:endParaRPr/>
          </a:p>
        </p:txBody>
      </p:sp>
      <p:sp>
        <p:nvSpPr>
          <p:cNvPr id="278" name="object 278"/>
          <p:cNvSpPr/>
          <p:nvPr/>
        </p:nvSpPr>
        <p:spPr>
          <a:xfrm>
            <a:off x="3246097" y="2792559"/>
            <a:ext cx="2540" cy="454025"/>
          </a:xfrm>
          <a:custGeom>
            <a:avLst/>
            <a:gdLst/>
            <a:ahLst/>
            <a:cxnLst/>
            <a:rect l="l" t="t" r="r" b="b"/>
            <a:pathLst>
              <a:path w="2539" h="454025">
                <a:moveTo>
                  <a:pt x="2527" y="0"/>
                </a:moveTo>
                <a:lnTo>
                  <a:pt x="0" y="453999"/>
                </a:lnTo>
              </a:path>
            </a:pathLst>
          </a:custGeom>
          <a:ln w="17017">
            <a:solidFill>
              <a:srgbClr val="231F20"/>
            </a:solidFill>
          </a:ln>
        </p:spPr>
        <p:txBody>
          <a:bodyPr wrap="square" lIns="0" tIns="0" rIns="0" bIns="0" rtlCol="0"/>
          <a:lstStyle/>
          <a:p>
            <a:endParaRPr/>
          </a:p>
        </p:txBody>
      </p:sp>
      <p:sp>
        <p:nvSpPr>
          <p:cNvPr id="279" name="object 279"/>
          <p:cNvSpPr/>
          <p:nvPr/>
        </p:nvSpPr>
        <p:spPr>
          <a:xfrm>
            <a:off x="3248628" y="2790032"/>
            <a:ext cx="5080" cy="2540"/>
          </a:xfrm>
          <a:custGeom>
            <a:avLst/>
            <a:gdLst/>
            <a:ahLst/>
            <a:cxnLst/>
            <a:rect l="l" t="t" r="r" b="b"/>
            <a:pathLst>
              <a:path w="5079" h="2539">
                <a:moveTo>
                  <a:pt x="5054" y="2527"/>
                </a:moveTo>
                <a:lnTo>
                  <a:pt x="4889" y="1346"/>
                </a:lnTo>
                <a:lnTo>
                  <a:pt x="3873" y="330"/>
                </a:lnTo>
                <a:lnTo>
                  <a:pt x="2692" y="0"/>
                </a:lnTo>
                <a:lnTo>
                  <a:pt x="1346" y="330"/>
                </a:lnTo>
                <a:lnTo>
                  <a:pt x="507" y="1168"/>
                </a:lnTo>
                <a:lnTo>
                  <a:pt x="0" y="2527"/>
                </a:lnTo>
              </a:path>
            </a:pathLst>
          </a:custGeom>
          <a:ln w="17018">
            <a:solidFill>
              <a:srgbClr val="231F20"/>
            </a:solidFill>
          </a:ln>
        </p:spPr>
        <p:txBody>
          <a:bodyPr wrap="square" lIns="0" tIns="0" rIns="0" bIns="0" rtlCol="0"/>
          <a:lstStyle/>
          <a:p>
            <a:endParaRPr/>
          </a:p>
        </p:txBody>
      </p:sp>
      <p:sp>
        <p:nvSpPr>
          <p:cNvPr id="280" name="object 280"/>
          <p:cNvSpPr/>
          <p:nvPr/>
        </p:nvSpPr>
        <p:spPr>
          <a:xfrm>
            <a:off x="3237166" y="4190461"/>
            <a:ext cx="3175" cy="395605"/>
          </a:xfrm>
          <a:custGeom>
            <a:avLst/>
            <a:gdLst/>
            <a:ahLst/>
            <a:cxnLst/>
            <a:rect l="l" t="t" r="r" b="b"/>
            <a:pathLst>
              <a:path w="3175" h="395604">
                <a:moveTo>
                  <a:pt x="2692" y="0"/>
                </a:moveTo>
                <a:lnTo>
                  <a:pt x="0" y="395503"/>
                </a:lnTo>
              </a:path>
            </a:pathLst>
          </a:custGeom>
          <a:ln w="17017">
            <a:solidFill>
              <a:srgbClr val="231F20"/>
            </a:solidFill>
          </a:ln>
        </p:spPr>
        <p:txBody>
          <a:bodyPr wrap="square" lIns="0" tIns="0" rIns="0" bIns="0" rtlCol="0"/>
          <a:lstStyle/>
          <a:p>
            <a:endParaRPr/>
          </a:p>
        </p:txBody>
      </p:sp>
      <p:sp>
        <p:nvSpPr>
          <p:cNvPr id="281" name="object 281"/>
          <p:cNvSpPr/>
          <p:nvPr/>
        </p:nvSpPr>
        <p:spPr>
          <a:xfrm>
            <a:off x="3232104" y="4793322"/>
            <a:ext cx="3810" cy="563245"/>
          </a:xfrm>
          <a:custGeom>
            <a:avLst/>
            <a:gdLst/>
            <a:ahLst/>
            <a:cxnLst/>
            <a:rect l="l" t="t" r="r" b="b"/>
            <a:pathLst>
              <a:path w="3810" h="563245">
                <a:moveTo>
                  <a:pt x="3708" y="0"/>
                </a:moveTo>
                <a:lnTo>
                  <a:pt x="0" y="562737"/>
                </a:lnTo>
              </a:path>
            </a:pathLst>
          </a:custGeom>
          <a:ln w="17018">
            <a:solidFill>
              <a:srgbClr val="231F20"/>
            </a:solidFill>
          </a:ln>
        </p:spPr>
        <p:txBody>
          <a:bodyPr wrap="square" lIns="0" tIns="0" rIns="0" bIns="0" rtlCol="0"/>
          <a:lstStyle/>
          <a:p>
            <a:endParaRPr/>
          </a:p>
        </p:txBody>
      </p:sp>
      <p:sp>
        <p:nvSpPr>
          <p:cNvPr id="282" name="object 282"/>
          <p:cNvSpPr/>
          <p:nvPr/>
        </p:nvSpPr>
        <p:spPr>
          <a:xfrm>
            <a:off x="3255871" y="1991102"/>
            <a:ext cx="3810" cy="473075"/>
          </a:xfrm>
          <a:custGeom>
            <a:avLst/>
            <a:gdLst/>
            <a:ahLst/>
            <a:cxnLst/>
            <a:rect l="l" t="t" r="r" b="b"/>
            <a:pathLst>
              <a:path w="3810" h="473075">
                <a:moveTo>
                  <a:pt x="3543" y="0"/>
                </a:moveTo>
                <a:lnTo>
                  <a:pt x="0" y="472706"/>
                </a:lnTo>
              </a:path>
            </a:pathLst>
          </a:custGeom>
          <a:ln w="17018">
            <a:solidFill>
              <a:srgbClr val="231F20"/>
            </a:solidFill>
          </a:ln>
        </p:spPr>
        <p:txBody>
          <a:bodyPr wrap="square" lIns="0" tIns="0" rIns="0" bIns="0" rtlCol="0"/>
          <a:lstStyle/>
          <a:p>
            <a:endParaRPr/>
          </a:p>
        </p:txBody>
      </p:sp>
      <p:sp>
        <p:nvSpPr>
          <p:cNvPr id="283" name="object 283"/>
          <p:cNvSpPr/>
          <p:nvPr/>
        </p:nvSpPr>
        <p:spPr>
          <a:xfrm>
            <a:off x="3250816" y="2463818"/>
            <a:ext cx="5080" cy="2540"/>
          </a:xfrm>
          <a:custGeom>
            <a:avLst/>
            <a:gdLst/>
            <a:ahLst/>
            <a:cxnLst/>
            <a:rect l="l" t="t" r="r" b="b"/>
            <a:pathLst>
              <a:path w="5079" h="2539">
                <a:moveTo>
                  <a:pt x="0" y="0"/>
                </a:moveTo>
                <a:lnTo>
                  <a:pt x="342" y="1181"/>
                </a:lnTo>
                <a:lnTo>
                  <a:pt x="1346" y="2197"/>
                </a:lnTo>
                <a:lnTo>
                  <a:pt x="2527" y="2527"/>
                </a:lnTo>
                <a:lnTo>
                  <a:pt x="3886" y="2197"/>
                </a:lnTo>
                <a:lnTo>
                  <a:pt x="4724" y="1358"/>
                </a:lnTo>
                <a:lnTo>
                  <a:pt x="5054" y="0"/>
                </a:lnTo>
              </a:path>
            </a:pathLst>
          </a:custGeom>
          <a:ln w="17017">
            <a:solidFill>
              <a:srgbClr val="231F20"/>
            </a:solidFill>
          </a:ln>
        </p:spPr>
        <p:txBody>
          <a:bodyPr wrap="square" lIns="0" tIns="0" rIns="0" bIns="0" rtlCol="0"/>
          <a:lstStyle/>
          <a:p>
            <a:endParaRPr/>
          </a:p>
        </p:txBody>
      </p:sp>
      <p:sp>
        <p:nvSpPr>
          <p:cNvPr id="284" name="object 284"/>
          <p:cNvSpPr/>
          <p:nvPr/>
        </p:nvSpPr>
        <p:spPr>
          <a:xfrm>
            <a:off x="3251155" y="2792559"/>
            <a:ext cx="2540" cy="454025"/>
          </a:xfrm>
          <a:custGeom>
            <a:avLst/>
            <a:gdLst/>
            <a:ahLst/>
            <a:cxnLst/>
            <a:rect l="l" t="t" r="r" b="b"/>
            <a:pathLst>
              <a:path w="2539" h="454025">
                <a:moveTo>
                  <a:pt x="2527" y="0"/>
                </a:moveTo>
                <a:lnTo>
                  <a:pt x="0" y="453999"/>
                </a:lnTo>
              </a:path>
            </a:pathLst>
          </a:custGeom>
          <a:ln w="17018">
            <a:solidFill>
              <a:srgbClr val="231F20"/>
            </a:solidFill>
          </a:ln>
        </p:spPr>
        <p:txBody>
          <a:bodyPr wrap="square" lIns="0" tIns="0" rIns="0" bIns="0" rtlCol="0"/>
          <a:lstStyle/>
          <a:p>
            <a:endParaRPr/>
          </a:p>
        </p:txBody>
      </p:sp>
      <p:sp>
        <p:nvSpPr>
          <p:cNvPr id="285" name="object 285"/>
          <p:cNvSpPr/>
          <p:nvPr/>
        </p:nvSpPr>
        <p:spPr>
          <a:xfrm>
            <a:off x="3242223" y="4190465"/>
            <a:ext cx="3175" cy="396240"/>
          </a:xfrm>
          <a:custGeom>
            <a:avLst/>
            <a:gdLst/>
            <a:ahLst/>
            <a:cxnLst/>
            <a:rect l="l" t="t" r="r" b="b"/>
            <a:pathLst>
              <a:path w="3175" h="396239">
                <a:moveTo>
                  <a:pt x="2692" y="0"/>
                </a:moveTo>
                <a:lnTo>
                  <a:pt x="0" y="395668"/>
                </a:lnTo>
              </a:path>
            </a:pathLst>
          </a:custGeom>
          <a:ln w="17018">
            <a:solidFill>
              <a:srgbClr val="231F20"/>
            </a:solidFill>
          </a:ln>
        </p:spPr>
        <p:txBody>
          <a:bodyPr wrap="square" lIns="0" tIns="0" rIns="0" bIns="0" rtlCol="0"/>
          <a:lstStyle/>
          <a:p>
            <a:endParaRPr/>
          </a:p>
        </p:txBody>
      </p:sp>
      <p:sp>
        <p:nvSpPr>
          <p:cNvPr id="286" name="object 286"/>
          <p:cNvSpPr/>
          <p:nvPr/>
        </p:nvSpPr>
        <p:spPr>
          <a:xfrm>
            <a:off x="3237161" y="4793494"/>
            <a:ext cx="3810" cy="562610"/>
          </a:xfrm>
          <a:custGeom>
            <a:avLst/>
            <a:gdLst/>
            <a:ahLst/>
            <a:cxnLst/>
            <a:rect l="l" t="t" r="r" b="b"/>
            <a:pathLst>
              <a:path w="3810" h="562610">
                <a:moveTo>
                  <a:pt x="3708" y="0"/>
                </a:moveTo>
                <a:lnTo>
                  <a:pt x="0" y="562559"/>
                </a:lnTo>
              </a:path>
            </a:pathLst>
          </a:custGeom>
          <a:ln w="17018">
            <a:solidFill>
              <a:srgbClr val="231F20"/>
            </a:solidFill>
          </a:ln>
        </p:spPr>
        <p:txBody>
          <a:bodyPr wrap="square" lIns="0" tIns="0" rIns="0" bIns="0" rtlCol="0"/>
          <a:lstStyle/>
          <a:p>
            <a:endParaRPr/>
          </a:p>
        </p:txBody>
      </p:sp>
      <p:sp>
        <p:nvSpPr>
          <p:cNvPr id="287" name="object 287"/>
          <p:cNvSpPr/>
          <p:nvPr/>
        </p:nvSpPr>
        <p:spPr>
          <a:xfrm>
            <a:off x="3356005" y="4191473"/>
            <a:ext cx="26034" cy="25400"/>
          </a:xfrm>
          <a:custGeom>
            <a:avLst/>
            <a:gdLst/>
            <a:ahLst/>
            <a:cxnLst/>
            <a:rect l="l" t="t" r="r" b="b"/>
            <a:pathLst>
              <a:path w="26035" h="25400">
                <a:moveTo>
                  <a:pt x="25463" y="0"/>
                </a:moveTo>
                <a:lnTo>
                  <a:pt x="342" y="21082"/>
                </a:lnTo>
                <a:lnTo>
                  <a:pt x="0" y="25120"/>
                </a:lnTo>
              </a:path>
            </a:pathLst>
          </a:custGeom>
          <a:ln w="17018">
            <a:solidFill>
              <a:srgbClr val="231F20"/>
            </a:solidFill>
          </a:ln>
        </p:spPr>
        <p:txBody>
          <a:bodyPr wrap="square" lIns="0" tIns="0" rIns="0" bIns="0" rtlCol="0"/>
          <a:lstStyle/>
          <a:p>
            <a:endParaRPr/>
          </a:p>
        </p:txBody>
      </p:sp>
      <p:sp>
        <p:nvSpPr>
          <p:cNvPr id="288" name="object 288"/>
          <p:cNvSpPr/>
          <p:nvPr/>
        </p:nvSpPr>
        <p:spPr>
          <a:xfrm>
            <a:off x="3355507" y="4294647"/>
            <a:ext cx="7620" cy="18415"/>
          </a:xfrm>
          <a:custGeom>
            <a:avLst/>
            <a:gdLst/>
            <a:ahLst/>
            <a:cxnLst/>
            <a:rect l="l" t="t" r="r" b="b"/>
            <a:pathLst>
              <a:path w="7620" h="18414">
                <a:moveTo>
                  <a:pt x="0" y="0"/>
                </a:moveTo>
                <a:lnTo>
                  <a:pt x="342" y="3886"/>
                </a:lnTo>
                <a:lnTo>
                  <a:pt x="1181" y="7747"/>
                </a:lnTo>
                <a:lnTo>
                  <a:pt x="2692" y="11468"/>
                </a:lnTo>
                <a:lnTo>
                  <a:pt x="4724" y="14833"/>
                </a:lnTo>
                <a:lnTo>
                  <a:pt x="7251" y="17868"/>
                </a:lnTo>
              </a:path>
            </a:pathLst>
          </a:custGeom>
          <a:ln w="17018">
            <a:solidFill>
              <a:srgbClr val="231F20"/>
            </a:solidFill>
          </a:ln>
        </p:spPr>
        <p:txBody>
          <a:bodyPr wrap="square" lIns="0" tIns="0" rIns="0" bIns="0" rtlCol="0"/>
          <a:lstStyle/>
          <a:p>
            <a:endParaRPr/>
          </a:p>
        </p:txBody>
      </p:sp>
      <p:sp>
        <p:nvSpPr>
          <p:cNvPr id="289" name="object 289"/>
          <p:cNvSpPr/>
          <p:nvPr/>
        </p:nvSpPr>
        <p:spPr>
          <a:xfrm>
            <a:off x="3388211" y="4338481"/>
            <a:ext cx="7620" cy="18415"/>
          </a:xfrm>
          <a:custGeom>
            <a:avLst/>
            <a:gdLst/>
            <a:ahLst/>
            <a:cxnLst/>
            <a:rect l="l" t="t" r="r" b="b"/>
            <a:pathLst>
              <a:path w="7620" h="18414">
                <a:moveTo>
                  <a:pt x="7251" y="17868"/>
                </a:moveTo>
                <a:lnTo>
                  <a:pt x="7086" y="13817"/>
                </a:lnTo>
                <a:lnTo>
                  <a:pt x="6070" y="9944"/>
                </a:lnTo>
                <a:lnTo>
                  <a:pt x="4724" y="6413"/>
                </a:lnTo>
                <a:lnTo>
                  <a:pt x="2527" y="3035"/>
                </a:lnTo>
                <a:lnTo>
                  <a:pt x="0" y="0"/>
                </a:lnTo>
              </a:path>
            </a:pathLst>
          </a:custGeom>
          <a:ln w="17018">
            <a:solidFill>
              <a:srgbClr val="231F20"/>
            </a:solidFill>
          </a:ln>
        </p:spPr>
        <p:txBody>
          <a:bodyPr wrap="square" lIns="0" tIns="0" rIns="0" bIns="0" rtlCol="0"/>
          <a:lstStyle/>
          <a:p>
            <a:endParaRPr/>
          </a:p>
        </p:txBody>
      </p:sp>
      <p:sp>
        <p:nvSpPr>
          <p:cNvPr id="290" name="object 290"/>
          <p:cNvSpPr/>
          <p:nvPr/>
        </p:nvSpPr>
        <p:spPr>
          <a:xfrm>
            <a:off x="3386527" y="4191476"/>
            <a:ext cx="25400" cy="1315085"/>
          </a:xfrm>
          <a:custGeom>
            <a:avLst/>
            <a:gdLst/>
            <a:ahLst/>
            <a:cxnLst/>
            <a:rect l="l" t="t" r="r" b="b"/>
            <a:pathLst>
              <a:path w="25400" h="1315085">
                <a:moveTo>
                  <a:pt x="0" y="0"/>
                </a:moveTo>
                <a:lnTo>
                  <a:pt x="25120" y="25463"/>
                </a:lnTo>
                <a:lnTo>
                  <a:pt x="17195" y="1221054"/>
                </a:lnTo>
                <a:lnTo>
                  <a:pt x="16179" y="1314958"/>
                </a:lnTo>
              </a:path>
            </a:pathLst>
          </a:custGeom>
          <a:ln w="17018">
            <a:solidFill>
              <a:srgbClr val="231F20"/>
            </a:solidFill>
          </a:ln>
        </p:spPr>
        <p:txBody>
          <a:bodyPr wrap="square" lIns="0" tIns="0" rIns="0" bIns="0" rtlCol="0"/>
          <a:lstStyle/>
          <a:p>
            <a:endParaRPr/>
          </a:p>
        </p:txBody>
      </p:sp>
      <p:sp>
        <p:nvSpPr>
          <p:cNvPr id="291" name="object 291"/>
          <p:cNvSpPr/>
          <p:nvPr/>
        </p:nvSpPr>
        <p:spPr>
          <a:xfrm>
            <a:off x="3402032" y="5509135"/>
            <a:ext cx="1270" cy="155575"/>
          </a:xfrm>
          <a:custGeom>
            <a:avLst/>
            <a:gdLst/>
            <a:ahLst/>
            <a:cxnLst/>
            <a:rect l="l" t="t" r="r" b="b"/>
            <a:pathLst>
              <a:path w="1270" h="155575">
                <a:moveTo>
                  <a:pt x="508" y="-8509"/>
                </a:moveTo>
                <a:lnTo>
                  <a:pt x="508" y="163766"/>
                </a:lnTo>
              </a:path>
            </a:pathLst>
          </a:custGeom>
          <a:ln w="18034">
            <a:solidFill>
              <a:srgbClr val="231F20"/>
            </a:solidFill>
          </a:ln>
        </p:spPr>
        <p:txBody>
          <a:bodyPr wrap="square" lIns="0" tIns="0" rIns="0" bIns="0" rtlCol="0"/>
          <a:lstStyle/>
          <a:p>
            <a:endParaRPr/>
          </a:p>
        </p:txBody>
      </p:sp>
      <p:sp>
        <p:nvSpPr>
          <p:cNvPr id="292" name="object 292"/>
          <p:cNvSpPr/>
          <p:nvPr/>
        </p:nvSpPr>
        <p:spPr>
          <a:xfrm>
            <a:off x="3412988" y="1992118"/>
            <a:ext cx="8890" cy="1258570"/>
          </a:xfrm>
          <a:custGeom>
            <a:avLst/>
            <a:gdLst/>
            <a:ahLst/>
            <a:cxnLst/>
            <a:rect l="l" t="t" r="r" b="b"/>
            <a:pathLst>
              <a:path w="8889" h="1258570">
                <a:moveTo>
                  <a:pt x="8267" y="0"/>
                </a:moveTo>
                <a:lnTo>
                  <a:pt x="0" y="1258150"/>
                </a:lnTo>
              </a:path>
            </a:pathLst>
          </a:custGeom>
          <a:ln w="17018">
            <a:solidFill>
              <a:srgbClr val="231F20"/>
            </a:solidFill>
          </a:ln>
        </p:spPr>
        <p:txBody>
          <a:bodyPr wrap="square" lIns="0" tIns="0" rIns="0" bIns="0" rtlCol="0"/>
          <a:lstStyle/>
          <a:p>
            <a:endParaRPr/>
          </a:p>
        </p:txBody>
      </p:sp>
      <p:sp>
        <p:nvSpPr>
          <p:cNvPr id="293" name="object 293"/>
          <p:cNvSpPr/>
          <p:nvPr/>
        </p:nvSpPr>
        <p:spPr>
          <a:xfrm>
            <a:off x="3412995" y="1992115"/>
            <a:ext cx="13335" cy="1261110"/>
          </a:xfrm>
          <a:custGeom>
            <a:avLst/>
            <a:gdLst/>
            <a:ahLst/>
            <a:cxnLst/>
            <a:rect l="l" t="t" r="r" b="b"/>
            <a:pathLst>
              <a:path w="13335" h="1261110">
                <a:moveTo>
                  <a:pt x="0" y="1258150"/>
                </a:moveTo>
                <a:lnTo>
                  <a:pt x="342" y="1259332"/>
                </a:lnTo>
                <a:lnTo>
                  <a:pt x="1181" y="1260348"/>
                </a:lnTo>
                <a:lnTo>
                  <a:pt x="2527" y="1260678"/>
                </a:lnTo>
                <a:lnTo>
                  <a:pt x="3708" y="1260348"/>
                </a:lnTo>
                <a:lnTo>
                  <a:pt x="4724" y="1259332"/>
                </a:lnTo>
                <a:lnTo>
                  <a:pt x="5054" y="1258150"/>
                </a:lnTo>
                <a:lnTo>
                  <a:pt x="13322" y="0"/>
                </a:lnTo>
              </a:path>
            </a:pathLst>
          </a:custGeom>
          <a:ln w="17018">
            <a:solidFill>
              <a:srgbClr val="231F20"/>
            </a:solidFill>
          </a:ln>
        </p:spPr>
        <p:txBody>
          <a:bodyPr wrap="square" lIns="0" tIns="0" rIns="0" bIns="0" rtlCol="0"/>
          <a:lstStyle/>
          <a:p>
            <a:endParaRPr/>
          </a:p>
        </p:txBody>
      </p:sp>
      <p:sp>
        <p:nvSpPr>
          <p:cNvPr id="294" name="object 294"/>
          <p:cNvSpPr/>
          <p:nvPr/>
        </p:nvSpPr>
        <p:spPr>
          <a:xfrm>
            <a:off x="3362749" y="4312523"/>
            <a:ext cx="26034" cy="26034"/>
          </a:xfrm>
          <a:custGeom>
            <a:avLst/>
            <a:gdLst/>
            <a:ahLst/>
            <a:cxnLst/>
            <a:rect l="l" t="t" r="r" b="b"/>
            <a:pathLst>
              <a:path w="26035" h="26035">
                <a:moveTo>
                  <a:pt x="25463" y="25958"/>
                </a:moveTo>
                <a:lnTo>
                  <a:pt x="0" y="0"/>
                </a:lnTo>
              </a:path>
            </a:pathLst>
          </a:custGeom>
          <a:ln w="17018">
            <a:solidFill>
              <a:srgbClr val="231F20"/>
            </a:solidFill>
          </a:ln>
        </p:spPr>
        <p:txBody>
          <a:bodyPr wrap="square" lIns="0" tIns="0" rIns="0" bIns="0" rtlCol="0"/>
          <a:lstStyle/>
          <a:p>
            <a:endParaRPr/>
          </a:p>
        </p:txBody>
      </p:sp>
      <p:sp>
        <p:nvSpPr>
          <p:cNvPr id="295" name="object 295"/>
          <p:cNvSpPr/>
          <p:nvPr/>
        </p:nvSpPr>
        <p:spPr>
          <a:xfrm>
            <a:off x="3235815" y="4790963"/>
            <a:ext cx="5080" cy="2540"/>
          </a:xfrm>
          <a:custGeom>
            <a:avLst/>
            <a:gdLst/>
            <a:ahLst/>
            <a:cxnLst/>
            <a:rect l="l" t="t" r="r" b="b"/>
            <a:pathLst>
              <a:path w="5080" h="2539">
                <a:moveTo>
                  <a:pt x="5054" y="2527"/>
                </a:moveTo>
                <a:lnTo>
                  <a:pt x="4711" y="1168"/>
                </a:lnTo>
                <a:lnTo>
                  <a:pt x="3873" y="330"/>
                </a:lnTo>
                <a:lnTo>
                  <a:pt x="2527" y="0"/>
                </a:lnTo>
                <a:lnTo>
                  <a:pt x="1346" y="330"/>
                </a:lnTo>
                <a:lnTo>
                  <a:pt x="330" y="1168"/>
                </a:lnTo>
                <a:lnTo>
                  <a:pt x="0" y="2362"/>
                </a:lnTo>
              </a:path>
            </a:pathLst>
          </a:custGeom>
          <a:ln w="17018">
            <a:solidFill>
              <a:srgbClr val="231F20"/>
            </a:solidFill>
          </a:ln>
        </p:spPr>
        <p:txBody>
          <a:bodyPr wrap="square" lIns="0" tIns="0" rIns="0" bIns="0" rtlCol="0"/>
          <a:lstStyle/>
          <a:p>
            <a:endParaRPr/>
          </a:p>
        </p:txBody>
      </p:sp>
      <p:sp>
        <p:nvSpPr>
          <p:cNvPr id="296" name="object 296"/>
          <p:cNvSpPr/>
          <p:nvPr/>
        </p:nvSpPr>
        <p:spPr>
          <a:xfrm>
            <a:off x="3237161" y="4585962"/>
            <a:ext cx="5080" cy="3175"/>
          </a:xfrm>
          <a:custGeom>
            <a:avLst/>
            <a:gdLst/>
            <a:ahLst/>
            <a:cxnLst/>
            <a:rect l="l" t="t" r="r" b="b"/>
            <a:pathLst>
              <a:path w="5080" h="3175">
                <a:moveTo>
                  <a:pt x="0" y="0"/>
                </a:moveTo>
                <a:lnTo>
                  <a:pt x="342" y="1358"/>
                </a:lnTo>
                <a:lnTo>
                  <a:pt x="1346" y="2362"/>
                </a:lnTo>
                <a:lnTo>
                  <a:pt x="2527" y="2692"/>
                </a:lnTo>
                <a:lnTo>
                  <a:pt x="3886" y="2362"/>
                </a:lnTo>
                <a:lnTo>
                  <a:pt x="4724" y="1358"/>
                </a:lnTo>
                <a:lnTo>
                  <a:pt x="5054" y="165"/>
                </a:lnTo>
              </a:path>
            </a:pathLst>
          </a:custGeom>
          <a:ln w="17018">
            <a:solidFill>
              <a:srgbClr val="231F20"/>
            </a:solidFill>
          </a:ln>
        </p:spPr>
        <p:txBody>
          <a:bodyPr wrap="square" lIns="0" tIns="0" rIns="0" bIns="0" rtlCol="0"/>
          <a:lstStyle/>
          <a:p>
            <a:endParaRPr/>
          </a:p>
        </p:txBody>
      </p:sp>
      <p:sp>
        <p:nvSpPr>
          <p:cNvPr id="297" name="object 297"/>
          <p:cNvSpPr/>
          <p:nvPr/>
        </p:nvSpPr>
        <p:spPr>
          <a:xfrm>
            <a:off x="3078185" y="7281130"/>
            <a:ext cx="31750" cy="69850"/>
          </a:xfrm>
          <a:custGeom>
            <a:avLst/>
            <a:gdLst/>
            <a:ahLst/>
            <a:cxnLst/>
            <a:rect l="l" t="t" r="r" b="b"/>
            <a:pathLst>
              <a:path w="31750" h="69850">
                <a:moveTo>
                  <a:pt x="0" y="69456"/>
                </a:moveTo>
                <a:lnTo>
                  <a:pt x="21058" y="37122"/>
                </a:lnTo>
                <a:lnTo>
                  <a:pt x="30010" y="8432"/>
                </a:lnTo>
                <a:lnTo>
                  <a:pt x="31356" y="0"/>
                </a:lnTo>
              </a:path>
            </a:pathLst>
          </a:custGeom>
          <a:ln w="17018">
            <a:solidFill>
              <a:srgbClr val="231F20"/>
            </a:solidFill>
          </a:ln>
        </p:spPr>
        <p:txBody>
          <a:bodyPr wrap="square" lIns="0" tIns="0" rIns="0" bIns="0" rtlCol="0"/>
          <a:lstStyle/>
          <a:p>
            <a:endParaRPr/>
          </a:p>
        </p:txBody>
      </p:sp>
      <p:sp>
        <p:nvSpPr>
          <p:cNvPr id="298" name="object 298"/>
          <p:cNvSpPr/>
          <p:nvPr/>
        </p:nvSpPr>
        <p:spPr>
          <a:xfrm>
            <a:off x="3278294" y="6515754"/>
            <a:ext cx="3175" cy="582930"/>
          </a:xfrm>
          <a:custGeom>
            <a:avLst/>
            <a:gdLst/>
            <a:ahLst/>
            <a:cxnLst/>
            <a:rect l="l" t="t" r="r" b="b"/>
            <a:pathLst>
              <a:path w="3175" h="582929">
                <a:moveTo>
                  <a:pt x="3035" y="0"/>
                </a:moveTo>
                <a:lnTo>
                  <a:pt x="0" y="582625"/>
                </a:lnTo>
              </a:path>
            </a:pathLst>
          </a:custGeom>
          <a:ln w="17018">
            <a:solidFill>
              <a:srgbClr val="231F20"/>
            </a:solidFill>
          </a:ln>
        </p:spPr>
        <p:txBody>
          <a:bodyPr wrap="square" lIns="0" tIns="0" rIns="0" bIns="0" rtlCol="0"/>
          <a:lstStyle/>
          <a:p>
            <a:endParaRPr/>
          </a:p>
        </p:txBody>
      </p:sp>
      <p:sp>
        <p:nvSpPr>
          <p:cNvPr id="299" name="object 299"/>
          <p:cNvSpPr/>
          <p:nvPr/>
        </p:nvSpPr>
        <p:spPr>
          <a:xfrm>
            <a:off x="3272395" y="6543065"/>
            <a:ext cx="3810" cy="708660"/>
          </a:xfrm>
          <a:custGeom>
            <a:avLst/>
            <a:gdLst/>
            <a:ahLst/>
            <a:cxnLst/>
            <a:rect l="l" t="t" r="r" b="b"/>
            <a:pathLst>
              <a:path w="3810" h="708659">
                <a:moveTo>
                  <a:pt x="3708" y="0"/>
                </a:moveTo>
                <a:lnTo>
                  <a:pt x="0" y="708558"/>
                </a:lnTo>
              </a:path>
            </a:pathLst>
          </a:custGeom>
          <a:ln w="17018">
            <a:solidFill>
              <a:srgbClr val="231F20"/>
            </a:solidFill>
          </a:ln>
        </p:spPr>
        <p:txBody>
          <a:bodyPr wrap="square" lIns="0" tIns="0" rIns="0" bIns="0" rtlCol="0"/>
          <a:lstStyle/>
          <a:p>
            <a:endParaRPr/>
          </a:p>
        </p:txBody>
      </p:sp>
      <p:sp>
        <p:nvSpPr>
          <p:cNvPr id="300" name="object 300"/>
          <p:cNvSpPr/>
          <p:nvPr/>
        </p:nvSpPr>
        <p:spPr>
          <a:xfrm>
            <a:off x="3276109" y="6515754"/>
            <a:ext cx="5715" cy="27940"/>
          </a:xfrm>
          <a:custGeom>
            <a:avLst/>
            <a:gdLst/>
            <a:ahLst/>
            <a:cxnLst/>
            <a:rect l="l" t="t" r="r" b="b"/>
            <a:pathLst>
              <a:path w="5714" h="27940">
                <a:moveTo>
                  <a:pt x="5219" y="0"/>
                </a:moveTo>
                <a:lnTo>
                  <a:pt x="2857" y="6578"/>
                </a:lnTo>
                <a:lnTo>
                  <a:pt x="1333" y="13487"/>
                </a:lnTo>
                <a:lnTo>
                  <a:pt x="330" y="20231"/>
                </a:lnTo>
                <a:lnTo>
                  <a:pt x="0" y="27317"/>
                </a:lnTo>
              </a:path>
            </a:pathLst>
          </a:custGeom>
          <a:ln w="17018">
            <a:solidFill>
              <a:srgbClr val="231F20"/>
            </a:solidFill>
          </a:ln>
        </p:spPr>
        <p:txBody>
          <a:bodyPr wrap="square" lIns="0" tIns="0" rIns="0" bIns="0" rtlCol="0"/>
          <a:lstStyle/>
          <a:p>
            <a:endParaRPr/>
          </a:p>
        </p:txBody>
      </p:sp>
      <p:sp>
        <p:nvSpPr>
          <p:cNvPr id="301" name="object 301"/>
          <p:cNvSpPr/>
          <p:nvPr/>
        </p:nvSpPr>
        <p:spPr>
          <a:xfrm>
            <a:off x="3264560" y="7089874"/>
            <a:ext cx="71310" cy="291475"/>
          </a:xfrm>
          <a:prstGeom prst="rect">
            <a:avLst/>
          </a:prstGeom>
          <a:blipFill>
            <a:blip r:embed="rId25" cstate="print"/>
            <a:stretch>
              <a:fillRect/>
            </a:stretch>
          </a:blipFill>
        </p:spPr>
        <p:txBody>
          <a:bodyPr wrap="square" lIns="0" tIns="0" rIns="0" bIns="0" rtlCol="0"/>
          <a:lstStyle/>
          <a:p>
            <a:endParaRPr/>
          </a:p>
        </p:txBody>
      </p:sp>
      <p:sp>
        <p:nvSpPr>
          <p:cNvPr id="302" name="object 302"/>
          <p:cNvSpPr/>
          <p:nvPr/>
        </p:nvSpPr>
        <p:spPr>
          <a:xfrm>
            <a:off x="3105664" y="6350543"/>
            <a:ext cx="5080" cy="859155"/>
          </a:xfrm>
          <a:custGeom>
            <a:avLst/>
            <a:gdLst/>
            <a:ahLst/>
            <a:cxnLst/>
            <a:rect l="l" t="t" r="r" b="b"/>
            <a:pathLst>
              <a:path w="5080" h="859154">
                <a:moveTo>
                  <a:pt x="0" y="858939"/>
                </a:moveTo>
                <a:lnTo>
                  <a:pt x="4546" y="0"/>
                </a:lnTo>
              </a:path>
            </a:pathLst>
          </a:custGeom>
          <a:ln w="17018">
            <a:solidFill>
              <a:srgbClr val="231F20"/>
            </a:solidFill>
          </a:ln>
        </p:spPr>
        <p:txBody>
          <a:bodyPr wrap="square" lIns="0" tIns="0" rIns="0" bIns="0" rtlCol="0"/>
          <a:lstStyle/>
          <a:p>
            <a:endParaRPr/>
          </a:p>
        </p:txBody>
      </p:sp>
      <p:sp>
        <p:nvSpPr>
          <p:cNvPr id="303" name="object 303"/>
          <p:cNvSpPr/>
          <p:nvPr/>
        </p:nvSpPr>
        <p:spPr>
          <a:xfrm>
            <a:off x="3100270" y="7209483"/>
            <a:ext cx="5715" cy="41910"/>
          </a:xfrm>
          <a:custGeom>
            <a:avLst/>
            <a:gdLst/>
            <a:ahLst/>
            <a:cxnLst/>
            <a:rect l="l" t="t" r="r" b="b"/>
            <a:pathLst>
              <a:path w="5714" h="41909">
                <a:moveTo>
                  <a:pt x="0" y="41300"/>
                </a:moveTo>
                <a:lnTo>
                  <a:pt x="2362" y="31013"/>
                </a:lnTo>
                <a:lnTo>
                  <a:pt x="3886" y="20739"/>
                </a:lnTo>
                <a:lnTo>
                  <a:pt x="5054" y="10452"/>
                </a:lnTo>
                <a:lnTo>
                  <a:pt x="5397" y="0"/>
                </a:lnTo>
              </a:path>
            </a:pathLst>
          </a:custGeom>
          <a:ln w="17018">
            <a:solidFill>
              <a:srgbClr val="231F20"/>
            </a:solidFill>
          </a:ln>
        </p:spPr>
        <p:txBody>
          <a:bodyPr wrap="square" lIns="0" tIns="0" rIns="0" bIns="0" rtlCol="0"/>
          <a:lstStyle/>
          <a:p>
            <a:endParaRPr/>
          </a:p>
        </p:txBody>
      </p:sp>
      <p:sp>
        <p:nvSpPr>
          <p:cNvPr id="304" name="object 304"/>
          <p:cNvSpPr/>
          <p:nvPr/>
        </p:nvSpPr>
        <p:spPr>
          <a:xfrm>
            <a:off x="3078184" y="7280961"/>
            <a:ext cx="13970" cy="69850"/>
          </a:xfrm>
          <a:custGeom>
            <a:avLst/>
            <a:gdLst/>
            <a:ahLst/>
            <a:cxnLst/>
            <a:rect l="l" t="t" r="r" b="b"/>
            <a:pathLst>
              <a:path w="13969" h="69850">
                <a:moveTo>
                  <a:pt x="13487" y="0"/>
                </a:moveTo>
                <a:lnTo>
                  <a:pt x="2032" y="46024"/>
                </a:lnTo>
                <a:lnTo>
                  <a:pt x="673" y="57823"/>
                </a:lnTo>
                <a:lnTo>
                  <a:pt x="0" y="69634"/>
                </a:lnTo>
              </a:path>
            </a:pathLst>
          </a:custGeom>
          <a:ln w="17018">
            <a:solidFill>
              <a:srgbClr val="231F20"/>
            </a:solidFill>
          </a:ln>
        </p:spPr>
        <p:txBody>
          <a:bodyPr wrap="square" lIns="0" tIns="0" rIns="0" bIns="0" rtlCol="0"/>
          <a:lstStyle/>
          <a:p>
            <a:endParaRPr/>
          </a:p>
        </p:txBody>
      </p:sp>
      <p:sp>
        <p:nvSpPr>
          <p:cNvPr id="305" name="object 305"/>
          <p:cNvSpPr/>
          <p:nvPr/>
        </p:nvSpPr>
        <p:spPr>
          <a:xfrm>
            <a:off x="3179337" y="5598479"/>
            <a:ext cx="53975" cy="305435"/>
          </a:xfrm>
          <a:custGeom>
            <a:avLst/>
            <a:gdLst/>
            <a:ahLst/>
            <a:cxnLst/>
            <a:rect l="l" t="t" r="r" b="b"/>
            <a:pathLst>
              <a:path w="53975" h="305435">
                <a:moveTo>
                  <a:pt x="0" y="305142"/>
                </a:moveTo>
                <a:lnTo>
                  <a:pt x="15849" y="245630"/>
                </a:lnTo>
                <a:lnTo>
                  <a:pt x="28994" y="185623"/>
                </a:lnTo>
                <a:lnTo>
                  <a:pt x="39789" y="124917"/>
                </a:lnTo>
                <a:lnTo>
                  <a:pt x="47879" y="63893"/>
                </a:lnTo>
                <a:lnTo>
                  <a:pt x="53441" y="2705"/>
                </a:lnTo>
                <a:lnTo>
                  <a:pt x="53098" y="1358"/>
                </a:lnTo>
                <a:lnTo>
                  <a:pt x="52260" y="342"/>
                </a:lnTo>
                <a:lnTo>
                  <a:pt x="51079" y="0"/>
                </a:lnTo>
              </a:path>
            </a:pathLst>
          </a:custGeom>
          <a:ln w="17018">
            <a:solidFill>
              <a:srgbClr val="231F20"/>
            </a:solidFill>
          </a:ln>
        </p:spPr>
        <p:txBody>
          <a:bodyPr wrap="square" lIns="0" tIns="0" rIns="0" bIns="0" rtlCol="0"/>
          <a:lstStyle/>
          <a:p>
            <a:endParaRPr/>
          </a:p>
        </p:txBody>
      </p:sp>
      <p:sp>
        <p:nvSpPr>
          <p:cNvPr id="306" name="object 306"/>
          <p:cNvSpPr/>
          <p:nvPr/>
        </p:nvSpPr>
        <p:spPr>
          <a:xfrm>
            <a:off x="3278964" y="6229328"/>
            <a:ext cx="37465" cy="98425"/>
          </a:xfrm>
          <a:custGeom>
            <a:avLst/>
            <a:gdLst/>
            <a:ahLst/>
            <a:cxnLst/>
            <a:rect l="l" t="t" r="r" b="b"/>
            <a:pathLst>
              <a:path w="37464" h="98425">
                <a:moveTo>
                  <a:pt x="37261" y="0"/>
                </a:moveTo>
                <a:lnTo>
                  <a:pt x="6578" y="26809"/>
                </a:lnTo>
                <a:lnTo>
                  <a:pt x="0" y="54444"/>
                </a:lnTo>
                <a:lnTo>
                  <a:pt x="0" y="61874"/>
                </a:lnTo>
                <a:lnTo>
                  <a:pt x="20358" y="98221"/>
                </a:lnTo>
                <a:lnTo>
                  <a:pt x="24612" y="91541"/>
                </a:lnTo>
                <a:lnTo>
                  <a:pt x="25793" y="89014"/>
                </a:lnTo>
                <a:lnTo>
                  <a:pt x="33045" y="67437"/>
                </a:lnTo>
              </a:path>
            </a:pathLst>
          </a:custGeom>
          <a:ln w="17018">
            <a:solidFill>
              <a:srgbClr val="231F20"/>
            </a:solidFill>
          </a:ln>
        </p:spPr>
        <p:txBody>
          <a:bodyPr wrap="square" lIns="0" tIns="0" rIns="0" bIns="0" rtlCol="0"/>
          <a:lstStyle/>
          <a:p>
            <a:endParaRPr/>
          </a:p>
        </p:txBody>
      </p:sp>
      <p:sp>
        <p:nvSpPr>
          <p:cNvPr id="307" name="object 307"/>
          <p:cNvSpPr/>
          <p:nvPr/>
        </p:nvSpPr>
        <p:spPr>
          <a:xfrm>
            <a:off x="3174447" y="5600674"/>
            <a:ext cx="53340" cy="301625"/>
          </a:xfrm>
          <a:custGeom>
            <a:avLst/>
            <a:gdLst/>
            <a:ahLst/>
            <a:cxnLst/>
            <a:rect l="l" t="t" r="r" b="b"/>
            <a:pathLst>
              <a:path w="53339" h="301625">
                <a:moveTo>
                  <a:pt x="0" y="301599"/>
                </a:moveTo>
                <a:lnTo>
                  <a:pt x="20024" y="224462"/>
                </a:lnTo>
                <a:lnTo>
                  <a:pt x="30166" y="176401"/>
                </a:lnTo>
                <a:lnTo>
                  <a:pt x="38679" y="127950"/>
                </a:lnTo>
                <a:lnTo>
                  <a:pt x="45545" y="79310"/>
                </a:lnTo>
                <a:lnTo>
                  <a:pt x="50749" y="30683"/>
                </a:lnTo>
                <a:lnTo>
                  <a:pt x="53276" y="0"/>
                </a:lnTo>
              </a:path>
            </a:pathLst>
          </a:custGeom>
          <a:ln w="17018">
            <a:solidFill>
              <a:srgbClr val="231F20"/>
            </a:solidFill>
          </a:ln>
        </p:spPr>
        <p:txBody>
          <a:bodyPr wrap="square" lIns="0" tIns="0" rIns="0" bIns="0" rtlCol="0"/>
          <a:lstStyle/>
          <a:p>
            <a:endParaRPr/>
          </a:p>
        </p:txBody>
      </p:sp>
      <p:sp>
        <p:nvSpPr>
          <p:cNvPr id="308" name="object 308"/>
          <p:cNvSpPr/>
          <p:nvPr/>
        </p:nvSpPr>
        <p:spPr>
          <a:xfrm>
            <a:off x="3227725" y="5598483"/>
            <a:ext cx="3175" cy="2540"/>
          </a:xfrm>
          <a:custGeom>
            <a:avLst/>
            <a:gdLst/>
            <a:ahLst/>
            <a:cxnLst/>
            <a:rect l="l" t="t" r="r" b="b"/>
            <a:pathLst>
              <a:path w="3175" h="2539">
                <a:moveTo>
                  <a:pt x="2692" y="0"/>
                </a:moveTo>
                <a:lnTo>
                  <a:pt x="1333" y="165"/>
                </a:lnTo>
                <a:lnTo>
                  <a:pt x="330" y="1016"/>
                </a:lnTo>
                <a:lnTo>
                  <a:pt x="0" y="2197"/>
                </a:lnTo>
              </a:path>
            </a:pathLst>
          </a:custGeom>
          <a:ln w="17018">
            <a:solidFill>
              <a:srgbClr val="231F20"/>
            </a:solidFill>
          </a:ln>
        </p:spPr>
        <p:txBody>
          <a:bodyPr wrap="square" lIns="0" tIns="0" rIns="0" bIns="0" rtlCol="0"/>
          <a:lstStyle/>
          <a:p>
            <a:endParaRPr/>
          </a:p>
        </p:txBody>
      </p:sp>
      <p:sp>
        <p:nvSpPr>
          <p:cNvPr id="309" name="object 309"/>
          <p:cNvSpPr/>
          <p:nvPr/>
        </p:nvSpPr>
        <p:spPr>
          <a:xfrm>
            <a:off x="3110210" y="5902274"/>
            <a:ext cx="64769" cy="448309"/>
          </a:xfrm>
          <a:custGeom>
            <a:avLst/>
            <a:gdLst/>
            <a:ahLst/>
            <a:cxnLst/>
            <a:rect l="l" t="t" r="r" b="b"/>
            <a:pathLst>
              <a:path w="64769" h="448310">
                <a:moveTo>
                  <a:pt x="64236" y="0"/>
                </a:moveTo>
                <a:lnTo>
                  <a:pt x="43800" y="78330"/>
                </a:lnTo>
                <a:lnTo>
                  <a:pt x="33362" y="125858"/>
                </a:lnTo>
                <a:lnTo>
                  <a:pt x="24329" y="173713"/>
                </a:lnTo>
                <a:lnTo>
                  <a:pt x="16710" y="221834"/>
                </a:lnTo>
                <a:lnTo>
                  <a:pt x="10511" y="270157"/>
                </a:lnTo>
                <a:lnTo>
                  <a:pt x="5739" y="318623"/>
                </a:lnTo>
                <a:lnTo>
                  <a:pt x="2402" y="367169"/>
                </a:lnTo>
                <a:lnTo>
                  <a:pt x="507" y="415734"/>
                </a:lnTo>
                <a:lnTo>
                  <a:pt x="0" y="448271"/>
                </a:lnTo>
              </a:path>
            </a:pathLst>
          </a:custGeom>
          <a:ln w="17018">
            <a:solidFill>
              <a:srgbClr val="231F20"/>
            </a:solidFill>
          </a:ln>
        </p:spPr>
        <p:txBody>
          <a:bodyPr wrap="square" lIns="0" tIns="0" rIns="0" bIns="0" rtlCol="0"/>
          <a:lstStyle/>
          <a:p>
            <a:endParaRPr/>
          </a:p>
        </p:txBody>
      </p:sp>
      <p:sp>
        <p:nvSpPr>
          <p:cNvPr id="310" name="object 310"/>
          <p:cNvSpPr/>
          <p:nvPr/>
        </p:nvSpPr>
        <p:spPr>
          <a:xfrm>
            <a:off x="3401199" y="5664400"/>
            <a:ext cx="1270" cy="137160"/>
          </a:xfrm>
          <a:custGeom>
            <a:avLst/>
            <a:gdLst/>
            <a:ahLst/>
            <a:cxnLst/>
            <a:rect l="l" t="t" r="r" b="b"/>
            <a:pathLst>
              <a:path w="1270" h="137160">
                <a:moveTo>
                  <a:pt x="419" y="-8509"/>
                </a:moveTo>
                <a:lnTo>
                  <a:pt x="419" y="145059"/>
                </a:lnTo>
              </a:path>
            </a:pathLst>
          </a:custGeom>
          <a:ln w="17856">
            <a:solidFill>
              <a:srgbClr val="231F20"/>
            </a:solidFill>
          </a:ln>
        </p:spPr>
        <p:txBody>
          <a:bodyPr wrap="square" lIns="0" tIns="0" rIns="0" bIns="0" rtlCol="0"/>
          <a:lstStyle/>
          <a:p>
            <a:endParaRPr/>
          </a:p>
        </p:txBody>
      </p:sp>
      <p:sp>
        <p:nvSpPr>
          <p:cNvPr id="311" name="object 311"/>
          <p:cNvSpPr/>
          <p:nvPr/>
        </p:nvSpPr>
        <p:spPr>
          <a:xfrm>
            <a:off x="3312012" y="5800953"/>
            <a:ext cx="89535" cy="495934"/>
          </a:xfrm>
          <a:custGeom>
            <a:avLst/>
            <a:gdLst/>
            <a:ahLst/>
            <a:cxnLst/>
            <a:rect l="l" t="t" r="r" b="b"/>
            <a:pathLst>
              <a:path w="89535" h="495935">
                <a:moveTo>
                  <a:pt x="0" y="495808"/>
                </a:moveTo>
                <a:lnTo>
                  <a:pt x="25691" y="419071"/>
                </a:lnTo>
                <a:lnTo>
                  <a:pt x="39178" y="371737"/>
                </a:lnTo>
                <a:lnTo>
                  <a:pt x="51071" y="324005"/>
                </a:lnTo>
                <a:lnTo>
                  <a:pt x="61366" y="275918"/>
                </a:lnTo>
                <a:lnTo>
                  <a:pt x="70057" y="227520"/>
                </a:lnTo>
                <a:lnTo>
                  <a:pt x="77138" y="178855"/>
                </a:lnTo>
                <a:lnTo>
                  <a:pt x="82605" y="129967"/>
                </a:lnTo>
                <a:lnTo>
                  <a:pt x="86451" y="80901"/>
                </a:lnTo>
                <a:lnTo>
                  <a:pt x="88671" y="31699"/>
                </a:lnTo>
                <a:lnTo>
                  <a:pt x="89179" y="0"/>
                </a:lnTo>
              </a:path>
            </a:pathLst>
          </a:custGeom>
          <a:ln w="17018">
            <a:solidFill>
              <a:srgbClr val="231F20"/>
            </a:solidFill>
          </a:ln>
        </p:spPr>
        <p:txBody>
          <a:bodyPr wrap="square" lIns="0" tIns="0" rIns="0" bIns="0" rtlCol="0"/>
          <a:lstStyle/>
          <a:p>
            <a:endParaRPr/>
          </a:p>
        </p:txBody>
      </p:sp>
      <p:sp>
        <p:nvSpPr>
          <p:cNvPr id="312" name="object 312"/>
          <p:cNvSpPr/>
          <p:nvPr/>
        </p:nvSpPr>
        <p:spPr>
          <a:xfrm>
            <a:off x="3352222" y="4356350"/>
            <a:ext cx="43815" cy="1729105"/>
          </a:xfrm>
          <a:custGeom>
            <a:avLst/>
            <a:gdLst/>
            <a:ahLst/>
            <a:cxnLst/>
            <a:rect l="l" t="t" r="r" b="b"/>
            <a:pathLst>
              <a:path w="43814" h="1729104">
                <a:moveTo>
                  <a:pt x="0" y="1728838"/>
                </a:moveTo>
                <a:lnTo>
                  <a:pt x="14147" y="1661401"/>
                </a:lnTo>
                <a:lnTo>
                  <a:pt x="22524" y="1610515"/>
                </a:lnTo>
                <a:lnTo>
                  <a:pt x="28211" y="1559575"/>
                </a:lnTo>
                <a:lnTo>
                  <a:pt x="31746" y="1508531"/>
                </a:lnTo>
                <a:lnTo>
                  <a:pt x="33667" y="1457330"/>
                </a:lnTo>
                <a:lnTo>
                  <a:pt x="34509" y="1405920"/>
                </a:lnTo>
                <a:lnTo>
                  <a:pt x="34810" y="1354251"/>
                </a:lnTo>
                <a:lnTo>
                  <a:pt x="34645" y="1319682"/>
                </a:lnTo>
                <a:lnTo>
                  <a:pt x="37503" y="879678"/>
                </a:lnTo>
                <a:lnTo>
                  <a:pt x="43243" y="0"/>
                </a:lnTo>
              </a:path>
            </a:pathLst>
          </a:custGeom>
          <a:ln w="17018">
            <a:solidFill>
              <a:srgbClr val="231F20"/>
            </a:solidFill>
          </a:ln>
        </p:spPr>
        <p:txBody>
          <a:bodyPr wrap="square" lIns="0" tIns="0" rIns="0" bIns="0" rtlCol="0"/>
          <a:lstStyle/>
          <a:p>
            <a:endParaRPr/>
          </a:p>
        </p:txBody>
      </p:sp>
      <p:sp>
        <p:nvSpPr>
          <p:cNvPr id="313" name="object 313"/>
          <p:cNvSpPr/>
          <p:nvPr/>
        </p:nvSpPr>
        <p:spPr>
          <a:xfrm>
            <a:off x="3312014" y="6085188"/>
            <a:ext cx="40640" cy="147955"/>
          </a:xfrm>
          <a:custGeom>
            <a:avLst/>
            <a:gdLst/>
            <a:ahLst/>
            <a:cxnLst/>
            <a:rect l="l" t="t" r="r" b="b"/>
            <a:pathLst>
              <a:path w="40639" h="147954">
                <a:moveTo>
                  <a:pt x="40208" y="0"/>
                </a:moveTo>
                <a:lnTo>
                  <a:pt x="22517" y="67640"/>
                </a:lnTo>
                <a:lnTo>
                  <a:pt x="16522" y="95415"/>
                </a:lnTo>
                <a:lnTo>
                  <a:pt x="0" y="147764"/>
                </a:lnTo>
              </a:path>
            </a:pathLst>
          </a:custGeom>
          <a:ln w="17018">
            <a:solidFill>
              <a:srgbClr val="231F20"/>
            </a:solidFill>
          </a:ln>
        </p:spPr>
        <p:txBody>
          <a:bodyPr wrap="square" lIns="0" tIns="0" rIns="0" bIns="0" rtlCol="0"/>
          <a:lstStyle/>
          <a:p>
            <a:endParaRPr/>
          </a:p>
        </p:txBody>
      </p:sp>
      <p:sp>
        <p:nvSpPr>
          <p:cNvPr id="314" name="object 314"/>
          <p:cNvSpPr/>
          <p:nvPr/>
        </p:nvSpPr>
        <p:spPr>
          <a:xfrm>
            <a:off x="3232103" y="5356057"/>
            <a:ext cx="5080" cy="2540"/>
          </a:xfrm>
          <a:custGeom>
            <a:avLst/>
            <a:gdLst/>
            <a:ahLst/>
            <a:cxnLst/>
            <a:rect l="l" t="t" r="r" b="b"/>
            <a:pathLst>
              <a:path w="5080" h="2539">
                <a:moveTo>
                  <a:pt x="0" y="0"/>
                </a:moveTo>
                <a:lnTo>
                  <a:pt x="342" y="1181"/>
                </a:lnTo>
                <a:lnTo>
                  <a:pt x="1358" y="2197"/>
                </a:lnTo>
                <a:lnTo>
                  <a:pt x="2527" y="2527"/>
                </a:lnTo>
                <a:lnTo>
                  <a:pt x="3886" y="2197"/>
                </a:lnTo>
                <a:lnTo>
                  <a:pt x="4724" y="1181"/>
                </a:lnTo>
                <a:lnTo>
                  <a:pt x="5054" y="0"/>
                </a:lnTo>
              </a:path>
            </a:pathLst>
          </a:custGeom>
          <a:ln w="17018">
            <a:solidFill>
              <a:srgbClr val="231F20"/>
            </a:solidFill>
          </a:ln>
        </p:spPr>
        <p:txBody>
          <a:bodyPr wrap="square" lIns="0" tIns="0" rIns="0" bIns="0" rtlCol="0"/>
          <a:lstStyle/>
          <a:p>
            <a:endParaRPr/>
          </a:p>
        </p:txBody>
      </p:sp>
      <p:sp>
        <p:nvSpPr>
          <p:cNvPr id="315" name="object 315"/>
          <p:cNvSpPr/>
          <p:nvPr/>
        </p:nvSpPr>
        <p:spPr>
          <a:xfrm>
            <a:off x="3230417" y="5598483"/>
            <a:ext cx="635" cy="0"/>
          </a:xfrm>
          <a:custGeom>
            <a:avLst/>
            <a:gdLst/>
            <a:ahLst/>
            <a:cxnLst/>
            <a:rect l="l" t="t" r="r" b="b"/>
            <a:pathLst>
              <a:path w="635">
                <a:moveTo>
                  <a:pt x="0" y="0"/>
                </a:moveTo>
                <a:lnTo>
                  <a:pt x="165" y="0"/>
                </a:lnTo>
              </a:path>
            </a:pathLst>
          </a:custGeom>
          <a:ln w="17018">
            <a:solidFill>
              <a:srgbClr val="231F20"/>
            </a:solidFill>
          </a:ln>
        </p:spPr>
        <p:txBody>
          <a:bodyPr wrap="square" lIns="0" tIns="0" rIns="0" bIns="0" rtlCol="0"/>
          <a:lstStyle/>
          <a:p>
            <a:endParaRPr/>
          </a:p>
        </p:txBody>
      </p:sp>
      <p:sp>
        <p:nvSpPr>
          <p:cNvPr id="316" name="object 316"/>
          <p:cNvSpPr/>
          <p:nvPr/>
        </p:nvSpPr>
        <p:spPr>
          <a:xfrm>
            <a:off x="3135435" y="3495635"/>
            <a:ext cx="41910" cy="454659"/>
          </a:xfrm>
          <a:custGeom>
            <a:avLst/>
            <a:gdLst/>
            <a:ahLst/>
            <a:cxnLst/>
            <a:rect l="l" t="t" r="r" b="b"/>
            <a:pathLst>
              <a:path w="41910" h="454660">
                <a:moveTo>
                  <a:pt x="39001" y="453999"/>
                </a:moveTo>
                <a:lnTo>
                  <a:pt x="41528" y="0"/>
                </a:lnTo>
                <a:lnTo>
                  <a:pt x="2527" y="355"/>
                </a:lnTo>
                <a:lnTo>
                  <a:pt x="0" y="454355"/>
                </a:lnTo>
                <a:lnTo>
                  <a:pt x="39001" y="453999"/>
                </a:lnTo>
                <a:close/>
              </a:path>
            </a:pathLst>
          </a:custGeom>
          <a:ln w="17018">
            <a:solidFill>
              <a:srgbClr val="231F20"/>
            </a:solidFill>
          </a:ln>
        </p:spPr>
        <p:txBody>
          <a:bodyPr wrap="square" lIns="0" tIns="0" rIns="0" bIns="0" rtlCol="0"/>
          <a:lstStyle/>
          <a:p>
            <a:endParaRPr/>
          </a:p>
        </p:txBody>
      </p:sp>
      <p:sp>
        <p:nvSpPr>
          <p:cNvPr id="317" name="object 317"/>
          <p:cNvSpPr/>
          <p:nvPr/>
        </p:nvSpPr>
        <p:spPr>
          <a:xfrm>
            <a:off x="3466215" y="3494571"/>
            <a:ext cx="41910" cy="454659"/>
          </a:xfrm>
          <a:custGeom>
            <a:avLst/>
            <a:gdLst/>
            <a:ahLst/>
            <a:cxnLst/>
            <a:rect l="l" t="t" r="r" b="b"/>
            <a:pathLst>
              <a:path w="41910" h="454660">
                <a:moveTo>
                  <a:pt x="39001" y="453999"/>
                </a:moveTo>
                <a:lnTo>
                  <a:pt x="41529" y="0"/>
                </a:lnTo>
                <a:lnTo>
                  <a:pt x="2527" y="355"/>
                </a:lnTo>
                <a:lnTo>
                  <a:pt x="0" y="454355"/>
                </a:lnTo>
                <a:lnTo>
                  <a:pt x="39001" y="453999"/>
                </a:lnTo>
                <a:close/>
              </a:path>
            </a:pathLst>
          </a:custGeom>
          <a:ln w="17018">
            <a:solidFill>
              <a:srgbClr val="231F20"/>
            </a:solidFill>
          </a:ln>
        </p:spPr>
        <p:txBody>
          <a:bodyPr wrap="square" lIns="0" tIns="0" rIns="0" bIns="0" rtlCol="0"/>
          <a:lstStyle/>
          <a:p>
            <a:endParaRPr/>
          </a:p>
        </p:txBody>
      </p:sp>
      <p:sp>
        <p:nvSpPr>
          <p:cNvPr id="318" name="object 318"/>
          <p:cNvSpPr txBox="1"/>
          <p:nvPr/>
        </p:nvSpPr>
        <p:spPr>
          <a:xfrm>
            <a:off x="2962261" y="2305331"/>
            <a:ext cx="114300" cy="199390"/>
          </a:xfrm>
          <a:prstGeom prst="rect">
            <a:avLst/>
          </a:prstGeom>
        </p:spPr>
        <p:txBody>
          <a:bodyPr vert="horz" wrap="square" lIns="0" tIns="17145" rIns="0" bIns="0" rtlCol="0">
            <a:spAutoFit/>
          </a:bodyPr>
          <a:lstStyle/>
          <a:p>
            <a:pPr marL="12700">
              <a:lnSpc>
                <a:spcPct val="100000"/>
              </a:lnSpc>
              <a:spcBef>
                <a:spcPts val="135"/>
              </a:spcBef>
            </a:pPr>
            <a:r>
              <a:rPr sz="1100" spc="-40" dirty="0">
                <a:solidFill>
                  <a:srgbClr val="231F20"/>
                </a:solidFill>
                <a:latin typeface="Arial"/>
                <a:cs typeface="Arial"/>
              </a:rPr>
              <a:t>A</a:t>
            </a:r>
            <a:endParaRPr sz="1100">
              <a:latin typeface="Arial"/>
              <a:cs typeface="Arial"/>
            </a:endParaRPr>
          </a:p>
        </p:txBody>
      </p:sp>
      <p:sp>
        <p:nvSpPr>
          <p:cNvPr id="319" name="object 319"/>
          <p:cNvSpPr txBox="1"/>
          <p:nvPr/>
        </p:nvSpPr>
        <p:spPr>
          <a:xfrm>
            <a:off x="3601482" y="2305331"/>
            <a:ext cx="114300" cy="199390"/>
          </a:xfrm>
          <a:prstGeom prst="rect">
            <a:avLst/>
          </a:prstGeom>
        </p:spPr>
        <p:txBody>
          <a:bodyPr vert="horz" wrap="square" lIns="0" tIns="17145" rIns="0" bIns="0" rtlCol="0">
            <a:spAutoFit/>
          </a:bodyPr>
          <a:lstStyle/>
          <a:p>
            <a:pPr marL="12700">
              <a:lnSpc>
                <a:spcPct val="100000"/>
              </a:lnSpc>
              <a:spcBef>
                <a:spcPts val="135"/>
              </a:spcBef>
            </a:pPr>
            <a:r>
              <a:rPr sz="1100" spc="-40" dirty="0">
                <a:solidFill>
                  <a:srgbClr val="231F20"/>
                </a:solidFill>
                <a:latin typeface="Arial"/>
                <a:cs typeface="Arial"/>
              </a:rPr>
              <a:t>A</a:t>
            </a:r>
            <a:endParaRPr sz="1100">
              <a:latin typeface="Arial"/>
              <a:cs typeface="Arial"/>
            </a:endParaRPr>
          </a:p>
        </p:txBody>
      </p:sp>
      <p:sp>
        <p:nvSpPr>
          <p:cNvPr id="320" name="object 320"/>
          <p:cNvSpPr txBox="1"/>
          <p:nvPr/>
        </p:nvSpPr>
        <p:spPr>
          <a:xfrm>
            <a:off x="3524816" y="4482648"/>
            <a:ext cx="109855" cy="199390"/>
          </a:xfrm>
          <a:prstGeom prst="rect">
            <a:avLst/>
          </a:prstGeom>
        </p:spPr>
        <p:txBody>
          <a:bodyPr vert="horz" wrap="square" lIns="0" tIns="17145" rIns="0" bIns="0" rtlCol="0">
            <a:spAutoFit/>
          </a:bodyPr>
          <a:lstStyle/>
          <a:p>
            <a:pPr marL="12700">
              <a:lnSpc>
                <a:spcPct val="100000"/>
              </a:lnSpc>
              <a:spcBef>
                <a:spcPts val="135"/>
              </a:spcBef>
            </a:pPr>
            <a:r>
              <a:rPr sz="1100" spc="-135" dirty="0">
                <a:solidFill>
                  <a:srgbClr val="231F20"/>
                </a:solidFill>
                <a:latin typeface="Arial"/>
                <a:cs typeface="Arial"/>
              </a:rPr>
              <a:t>C</a:t>
            </a:r>
            <a:endParaRPr sz="1100">
              <a:latin typeface="Arial"/>
              <a:cs typeface="Arial"/>
            </a:endParaRPr>
          </a:p>
        </p:txBody>
      </p:sp>
      <p:sp>
        <p:nvSpPr>
          <p:cNvPr id="321" name="object 321"/>
          <p:cNvSpPr txBox="1"/>
          <p:nvPr/>
        </p:nvSpPr>
        <p:spPr>
          <a:xfrm>
            <a:off x="4256037" y="3061577"/>
            <a:ext cx="97155" cy="199390"/>
          </a:xfrm>
          <a:prstGeom prst="rect">
            <a:avLst/>
          </a:prstGeom>
        </p:spPr>
        <p:txBody>
          <a:bodyPr vert="horz" wrap="square" lIns="0" tIns="17145" rIns="0" bIns="0" rtlCol="0">
            <a:spAutoFit/>
          </a:bodyPr>
          <a:lstStyle/>
          <a:p>
            <a:pPr marL="12700">
              <a:lnSpc>
                <a:spcPct val="100000"/>
              </a:lnSpc>
              <a:spcBef>
                <a:spcPts val="135"/>
              </a:spcBef>
            </a:pPr>
            <a:r>
              <a:rPr sz="1100" spc="-175" dirty="0">
                <a:solidFill>
                  <a:srgbClr val="231F20"/>
                </a:solidFill>
                <a:latin typeface="Arial"/>
                <a:cs typeface="Arial"/>
              </a:rPr>
              <a:t>E</a:t>
            </a:r>
            <a:endParaRPr sz="1100">
              <a:latin typeface="Arial"/>
              <a:cs typeface="Arial"/>
            </a:endParaRPr>
          </a:p>
        </p:txBody>
      </p:sp>
      <p:sp>
        <p:nvSpPr>
          <p:cNvPr id="322" name="object 322"/>
          <p:cNvSpPr txBox="1"/>
          <p:nvPr/>
        </p:nvSpPr>
        <p:spPr>
          <a:xfrm>
            <a:off x="4777945" y="4519969"/>
            <a:ext cx="687070" cy="199390"/>
          </a:xfrm>
          <a:prstGeom prst="rect">
            <a:avLst/>
          </a:prstGeom>
        </p:spPr>
        <p:txBody>
          <a:bodyPr vert="horz" wrap="square" lIns="0" tIns="17145" rIns="0" bIns="0" rtlCol="0">
            <a:spAutoFit/>
          </a:bodyPr>
          <a:lstStyle/>
          <a:p>
            <a:pPr marL="12700">
              <a:lnSpc>
                <a:spcPct val="100000"/>
              </a:lnSpc>
              <a:spcBef>
                <a:spcPts val="135"/>
              </a:spcBef>
              <a:tabLst>
                <a:tab pos="603250" algn="l"/>
              </a:tabLst>
            </a:pPr>
            <a:r>
              <a:rPr sz="1100" spc="-120" dirty="0">
                <a:solidFill>
                  <a:srgbClr val="231F20"/>
                </a:solidFill>
                <a:latin typeface="Arial"/>
                <a:cs typeface="Arial"/>
              </a:rPr>
              <a:t>F	F</a:t>
            </a:r>
            <a:endParaRPr sz="1100">
              <a:latin typeface="Arial"/>
              <a:cs typeface="Arial"/>
            </a:endParaRPr>
          </a:p>
        </p:txBody>
      </p:sp>
      <p:sp>
        <p:nvSpPr>
          <p:cNvPr id="323" name="object 323"/>
          <p:cNvSpPr txBox="1"/>
          <p:nvPr/>
        </p:nvSpPr>
        <p:spPr>
          <a:xfrm>
            <a:off x="1274449" y="2347136"/>
            <a:ext cx="93980" cy="199390"/>
          </a:xfrm>
          <a:prstGeom prst="rect">
            <a:avLst/>
          </a:prstGeom>
        </p:spPr>
        <p:txBody>
          <a:bodyPr vert="horz" wrap="square" lIns="0" tIns="17145" rIns="0" bIns="0" rtlCol="0">
            <a:spAutoFit/>
          </a:bodyPr>
          <a:lstStyle/>
          <a:p>
            <a:pPr marL="12700">
              <a:lnSpc>
                <a:spcPct val="100000"/>
              </a:lnSpc>
              <a:spcBef>
                <a:spcPts val="135"/>
              </a:spcBef>
            </a:pPr>
            <a:r>
              <a:rPr sz="1100" spc="-75" dirty="0">
                <a:solidFill>
                  <a:srgbClr val="231F20"/>
                </a:solidFill>
                <a:latin typeface="Arial"/>
                <a:cs typeface="Arial"/>
              </a:rPr>
              <a:t>L</a:t>
            </a:r>
            <a:endParaRPr sz="1100">
              <a:latin typeface="Arial"/>
              <a:cs typeface="Arial"/>
            </a:endParaRPr>
          </a:p>
        </p:txBody>
      </p:sp>
      <p:sp>
        <p:nvSpPr>
          <p:cNvPr id="324" name="object 324"/>
          <p:cNvSpPr txBox="1"/>
          <p:nvPr/>
        </p:nvSpPr>
        <p:spPr>
          <a:xfrm>
            <a:off x="1844961" y="2330067"/>
            <a:ext cx="93980" cy="199390"/>
          </a:xfrm>
          <a:prstGeom prst="rect">
            <a:avLst/>
          </a:prstGeom>
        </p:spPr>
        <p:txBody>
          <a:bodyPr vert="horz" wrap="square" lIns="0" tIns="17145" rIns="0" bIns="0" rtlCol="0">
            <a:spAutoFit/>
          </a:bodyPr>
          <a:lstStyle/>
          <a:p>
            <a:pPr marL="12700">
              <a:lnSpc>
                <a:spcPct val="100000"/>
              </a:lnSpc>
              <a:spcBef>
                <a:spcPts val="135"/>
              </a:spcBef>
            </a:pPr>
            <a:r>
              <a:rPr sz="1100" spc="-75" dirty="0">
                <a:solidFill>
                  <a:srgbClr val="231F20"/>
                </a:solidFill>
                <a:latin typeface="Arial"/>
                <a:cs typeface="Arial"/>
              </a:rPr>
              <a:t>L</a:t>
            </a:r>
            <a:endParaRPr sz="1100">
              <a:latin typeface="Arial"/>
              <a:cs typeface="Arial"/>
            </a:endParaRPr>
          </a:p>
        </p:txBody>
      </p:sp>
      <p:sp>
        <p:nvSpPr>
          <p:cNvPr id="325" name="object 325"/>
          <p:cNvSpPr txBox="1"/>
          <p:nvPr/>
        </p:nvSpPr>
        <p:spPr>
          <a:xfrm rot="20100000">
            <a:off x="1835579" y="4658666"/>
            <a:ext cx="186444" cy="144780"/>
          </a:xfrm>
          <a:prstGeom prst="rect">
            <a:avLst/>
          </a:prstGeom>
        </p:spPr>
        <p:txBody>
          <a:bodyPr vert="horz" wrap="square" lIns="0" tIns="0" rIns="0" bIns="0" rtlCol="0">
            <a:spAutoFit/>
          </a:bodyPr>
          <a:lstStyle/>
          <a:p>
            <a:pPr>
              <a:lnSpc>
                <a:spcPts val="1140"/>
              </a:lnSpc>
            </a:pPr>
            <a:r>
              <a:rPr sz="1100" spc="-5" dirty="0">
                <a:solidFill>
                  <a:srgbClr val="231F20"/>
                </a:solidFill>
                <a:latin typeface="Arial"/>
                <a:cs typeface="Arial"/>
              </a:rPr>
              <a:t>M</a:t>
            </a:r>
            <a:endParaRPr sz="1100">
              <a:latin typeface="Arial"/>
              <a:cs typeface="Arial"/>
            </a:endParaRPr>
          </a:p>
        </p:txBody>
      </p:sp>
      <p:sp>
        <p:nvSpPr>
          <p:cNvPr id="326" name="object 326"/>
          <p:cNvSpPr txBox="1"/>
          <p:nvPr/>
        </p:nvSpPr>
        <p:spPr>
          <a:xfrm rot="20100000">
            <a:off x="2379403" y="4380338"/>
            <a:ext cx="186444" cy="144780"/>
          </a:xfrm>
          <a:prstGeom prst="rect">
            <a:avLst/>
          </a:prstGeom>
        </p:spPr>
        <p:txBody>
          <a:bodyPr vert="horz" wrap="square" lIns="0" tIns="0" rIns="0" bIns="0" rtlCol="0">
            <a:spAutoFit/>
          </a:bodyPr>
          <a:lstStyle/>
          <a:p>
            <a:pPr>
              <a:lnSpc>
                <a:spcPts val="1140"/>
              </a:lnSpc>
            </a:pPr>
            <a:r>
              <a:rPr sz="1100" spc="-5" dirty="0">
                <a:solidFill>
                  <a:srgbClr val="231F20"/>
                </a:solidFill>
                <a:latin typeface="Arial"/>
                <a:cs typeface="Arial"/>
              </a:rPr>
              <a:t>M</a:t>
            </a:r>
            <a:endParaRPr sz="1100">
              <a:latin typeface="Arial"/>
              <a:cs typeface="Arial"/>
            </a:endParaRPr>
          </a:p>
        </p:txBody>
      </p:sp>
      <p:sp>
        <p:nvSpPr>
          <p:cNvPr id="327" name="object 327"/>
          <p:cNvSpPr txBox="1"/>
          <p:nvPr/>
        </p:nvSpPr>
        <p:spPr>
          <a:xfrm>
            <a:off x="3721050" y="3481484"/>
            <a:ext cx="104139"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B</a:t>
            </a:r>
            <a:endParaRPr sz="1100">
              <a:latin typeface="Arial"/>
              <a:cs typeface="Arial"/>
            </a:endParaRPr>
          </a:p>
        </p:txBody>
      </p:sp>
      <p:sp>
        <p:nvSpPr>
          <p:cNvPr id="328" name="object 328"/>
          <p:cNvSpPr txBox="1"/>
          <p:nvPr/>
        </p:nvSpPr>
        <p:spPr>
          <a:xfrm>
            <a:off x="2846189" y="3478735"/>
            <a:ext cx="104139"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B</a:t>
            </a:r>
            <a:endParaRPr sz="1100">
              <a:latin typeface="Arial"/>
              <a:cs typeface="Arial"/>
            </a:endParaRPr>
          </a:p>
        </p:txBody>
      </p:sp>
      <p:sp>
        <p:nvSpPr>
          <p:cNvPr id="329" name="object 329"/>
          <p:cNvSpPr txBox="1"/>
          <p:nvPr/>
        </p:nvSpPr>
        <p:spPr>
          <a:xfrm>
            <a:off x="2576555" y="2998632"/>
            <a:ext cx="416559" cy="199390"/>
          </a:xfrm>
          <a:prstGeom prst="rect">
            <a:avLst/>
          </a:prstGeom>
        </p:spPr>
        <p:txBody>
          <a:bodyPr vert="horz" wrap="square" lIns="0" tIns="17145" rIns="0" bIns="0" rtlCol="0">
            <a:spAutoFit/>
          </a:bodyPr>
          <a:lstStyle/>
          <a:p>
            <a:pPr marL="12700">
              <a:lnSpc>
                <a:spcPct val="100000"/>
              </a:lnSpc>
              <a:spcBef>
                <a:spcPts val="135"/>
              </a:spcBef>
            </a:pPr>
            <a:r>
              <a:rPr sz="1100" spc="-10" dirty="0">
                <a:solidFill>
                  <a:srgbClr val="231F20"/>
                </a:solidFill>
                <a:latin typeface="Arial"/>
                <a:cs typeface="Arial"/>
              </a:rPr>
              <a:t>D1/D2</a:t>
            </a:r>
            <a:endParaRPr sz="1100">
              <a:latin typeface="Arial"/>
              <a:cs typeface="Arial"/>
            </a:endParaRPr>
          </a:p>
        </p:txBody>
      </p:sp>
      <p:sp>
        <p:nvSpPr>
          <p:cNvPr id="330" name="object 330"/>
          <p:cNvSpPr txBox="1"/>
          <p:nvPr/>
        </p:nvSpPr>
        <p:spPr>
          <a:xfrm>
            <a:off x="4805658" y="2384436"/>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331" name="object 331"/>
          <p:cNvSpPr txBox="1"/>
          <p:nvPr/>
        </p:nvSpPr>
        <p:spPr>
          <a:xfrm>
            <a:off x="5336969" y="2384436"/>
            <a:ext cx="95885"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F</a:t>
            </a:r>
            <a:endParaRPr sz="1100">
              <a:latin typeface="Arial"/>
              <a:cs typeface="Arial"/>
            </a:endParaRPr>
          </a:p>
        </p:txBody>
      </p:sp>
      <p:sp>
        <p:nvSpPr>
          <p:cNvPr id="332" name="object 332"/>
          <p:cNvSpPr txBox="1"/>
          <p:nvPr/>
        </p:nvSpPr>
        <p:spPr>
          <a:xfrm>
            <a:off x="6578091" y="2377926"/>
            <a:ext cx="436880" cy="199390"/>
          </a:xfrm>
          <a:prstGeom prst="rect">
            <a:avLst/>
          </a:prstGeom>
        </p:spPr>
        <p:txBody>
          <a:bodyPr vert="horz" wrap="square" lIns="0" tIns="17145" rIns="0" bIns="0" rtlCol="0">
            <a:spAutoFit/>
          </a:bodyPr>
          <a:lstStyle/>
          <a:p>
            <a:pPr marL="12700">
              <a:lnSpc>
                <a:spcPct val="100000"/>
              </a:lnSpc>
              <a:spcBef>
                <a:spcPts val="135"/>
              </a:spcBef>
              <a:tabLst>
                <a:tab pos="344805" algn="l"/>
              </a:tabLst>
            </a:pPr>
            <a:r>
              <a:rPr sz="1100" spc="-120" dirty="0">
                <a:solidFill>
                  <a:srgbClr val="231F20"/>
                </a:solidFill>
                <a:latin typeface="Arial"/>
                <a:cs typeface="Arial"/>
              </a:rPr>
              <a:t>K	K</a:t>
            </a:r>
            <a:endParaRPr sz="1100">
              <a:latin typeface="Arial"/>
              <a:cs typeface="Arial"/>
            </a:endParaRPr>
          </a:p>
        </p:txBody>
      </p:sp>
      <p:sp>
        <p:nvSpPr>
          <p:cNvPr id="333" name="object 333"/>
          <p:cNvSpPr/>
          <p:nvPr/>
        </p:nvSpPr>
        <p:spPr>
          <a:xfrm>
            <a:off x="4213189" y="3138587"/>
            <a:ext cx="0" cy="242570"/>
          </a:xfrm>
          <a:custGeom>
            <a:avLst/>
            <a:gdLst/>
            <a:ahLst/>
            <a:cxnLst/>
            <a:rect l="l" t="t" r="r" b="b"/>
            <a:pathLst>
              <a:path h="242570">
                <a:moveTo>
                  <a:pt x="0" y="0"/>
                </a:moveTo>
                <a:lnTo>
                  <a:pt x="0" y="242531"/>
                </a:lnTo>
              </a:path>
            </a:pathLst>
          </a:custGeom>
          <a:ln w="3175">
            <a:solidFill>
              <a:srgbClr val="010202"/>
            </a:solidFill>
          </a:ln>
        </p:spPr>
        <p:txBody>
          <a:bodyPr wrap="square" lIns="0" tIns="0" rIns="0" bIns="0" rtlCol="0"/>
          <a:lstStyle/>
          <a:p>
            <a:endParaRPr/>
          </a:p>
        </p:txBody>
      </p:sp>
      <p:sp>
        <p:nvSpPr>
          <p:cNvPr id="334" name="object 334"/>
          <p:cNvSpPr/>
          <p:nvPr/>
        </p:nvSpPr>
        <p:spPr>
          <a:xfrm>
            <a:off x="4213198" y="3138581"/>
            <a:ext cx="0" cy="242570"/>
          </a:xfrm>
          <a:custGeom>
            <a:avLst/>
            <a:gdLst/>
            <a:ahLst/>
            <a:cxnLst/>
            <a:rect l="l" t="t" r="r" b="b"/>
            <a:pathLst>
              <a:path h="242570">
                <a:moveTo>
                  <a:pt x="0" y="0"/>
                </a:moveTo>
                <a:lnTo>
                  <a:pt x="0" y="242531"/>
                </a:lnTo>
              </a:path>
            </a:pathLst>
          </a:custGeom>
          <a:ln w="17018">
            <a:solidFill>
              <a:srgbClr val="666766"/>
            </a:solidFill>
          </a:ln>
        </p:spPr>
        <p:txBody>
          <a:bodyPr wrap="square" lIns="0" tIns="0" rIns="0" bIns="0" rtlCol="0"/>
          <a:lstStyle/>
          <a:p>
            <a:endParaRPr/>
          </a:p>
        </p:txBody>
      </p:sp>
      <p:sp>
        <p:nvSpPr>
          <p:cNvPr id="335" name="object 335"/>
          <p:cNvSpPr/>
          <p:nvPr/>
        </p:nvSpPr>
        <p:spPr>
          <a:xfrm>
            <a:off x="4204685" y="3117844"/>
            <a:ext cx="61594" cy="92710"/>
          </a:xfrm>
          <a:custGeom>
            <a:avLst/>
            <a:gdLst/>
            <a:ahLst/>
            <a:cxnLst/>
            <a:rect l="l" t="t" r="r" b="b"/>
            <a:pathLst>
              <a:path w="61595" h="92710">
                <a:moveTo>
                  <a:pt x="0" y="0"/>
                </a:moveTo>
                <a:lnTo>
                  <a:pt x="0" y="92544"/>
                </a:lnTo>
                <a:lnTo>
                  <a:pt x="61048" y="46278"/>
                </a:lnTo>
                <a:lnTo>
                  <a:pt x="0" y="0"/>
                </a:lnTo>
                <a:close/>
              </a:path>
            </a:pathLst>
          </a:custGeom>
          <a:solidFill>
            <a:srgbClr val="666766"/>
          </a:solidFill>
        </p:spPr>
        <p:txBody>
          <a:bodyPr wrap="square" lIns="0" tIns="0" rIns="0" bIns="0" rtlCol="0"/>
          <a:lstStyle/>
          <a:p>
            <a:endParaRPr/>
          </a:p>
        </p:txBody>
      </p:sp>
      <p:sp>
        <p:nvSpPr>
          <p:cNvPr id="336" name="object 336"/>
          <p:cNvSpPr/>
          <p:nvPr/>
        </p:nvSpPr>
        <p:spPr>
          <a:xfrm>
            <a:off x="4216744" y="4079920"/>
            <a:ext cx="0" cy="249554"/>
          </a:xfrm>
          <a:custGeom>
            <a:avLst/>
            <a:gdLst/>
            <a:ahLst/>
            <a:cxnLst/>
            <a:rect l="l" t="t" r="r" b="b"/>
            <a:pathLst>
              <a:path h="249554">
                <a:moveTo>
                  <a:pt x="0" y="0"/>
                </a:moveTo>
                <a:lnTo>
                  <a:pt x="0" y="249008"/>
                </a:lnTo>
              </a:path>
            </a:pathLst>
          </a:custGeom>
          <a:ln w="3175">
            <a:solidFill>
              <a:srgbClr val="010202"/>
            </a:solidFill>
          </a:ln>
        </p:spPr>
        <p:txBody>
          <a:bodyPr wrap="square" lIns="0" tIns="0" rIns="0" bIns="0" rtlCol="0"/>
          <a:lstStyle/>
          <a:p>
            <a:endParaRPr/>
          </a:p>
        </p:txBody>
      </p:sp>
      <p:sp>
        <p:nvSpPr>
          <p:cNvPr id="337" name="object 337"/>
          <p:cNvSpPr/>
          <p:nvPr/>
        </p:nvSpPr>
        <p:spPr>
          <a:xfrm>
            <a:off x="4216736" y="4079911"/>
            <a:ext cx="0" cy="249554"/>
          </a:xfrm>
          <a:custGeom>
            <a:avLst/>
            <a:gdLst/>
            <a:ahLst/>
            <a:cxnLst/>
            <a:rect l="l" t="t" r="r" b="b"/>
            <a:pathLst>
              <a:path h="249554">
                <a:moveTo>
                  <a:pt x="0" y="249021"/>
                </a:moveTo>
                <a:lnTo>
                  <a:pt x="0" y="0"/>
                </a:lnTo>
              </a:path>
            </a:pathLst>
          </a:custGeom>
          <a:ln w="17018">
            <a:solidFill>
              <a:srgbClr val="666766"/>
            </a:solidFill>
          </a:ln>
        </p:spPr>
        <p:txBody>
          <a:bodyPr wrap="square" lIns="0" tIns="0" rIns="0" bIns="0" rtlCol="0"/>
          <a:lstStyle/>
          <a:p>
            <a:endParaRPr/>
          </a:p>
        </p:txBody>
      </p:sp>
      <p:sp>
        <p:nvSpPr>
          <p:cNvPr id="338" name="object 338"/>
          <p:cNvSpPr/>
          <p:nvPr/>
        </p:nvSpPr>
        <p:spPr>
          <a:xfrm>
            <a:off x="4208217" y="4257130"/>
            <a:ext cx="61594" cy="92710"/>
          </a:xfrm>
          <a:custGeom>
            <a:avLst/>
            <a:gdLst/>
            <a:ahLst/>
            <a:cxnLst/>
            <a:rect l="l" t="t" r="r" b="b"/>
            <a:pathLst>
              <a:path w="61595" h="92710">
                <a:moveTo>
                  <a:pt x="0" y="0"/>
                </a:moveTo>
                <a:lnTo>
                  <a:pt x="0" y="92544"/>
                </a:lnTo>
                <a:lnTo>
                  <a:pt x="61061" y="46266"/>
                </a:lnTo>
                <a:lnTo>
                  <a:pt x="0" y="0"/>
                </a:lnTo>
                <a:close/>
              </a:path>
            </a:pathLst>
          </a:custGeom>
          <a:solidFill>
            <a:srgbClr val="666766"/>
          </a:solidFill>
        </p:spPr>
        <p:txBody>
          <a:bodyPr wrap="square" lIns="0" tIns="0" rIns="0" bIns="0" rtlCol="0"/>
          <a:lstStyle/>
          <a:p>
            <a:endParaRPr/>
          </a:p>
        </p:txBody>
      </p:sp>
      <p:sp>
        <p:nvSpPr>
          <p:cNvPr id="339" name="object 339"/>
          <p:cNvSpPr/>
          <p:nvPr/>
        </p:nvSpPr>
        <p:spPr>
          <a:xfrm>
            <a:off x="2527904" y="3080459"/>
            <a:ext cx="0" cy="300990"/>
          </a:xfrm>
          <a:custGeom>
            <a:avLst/>
            <a:gdLst/>
            <a:ahLst/>
            <a:cxnLst/>
            <a:rect l="l" t="t" r="r" b="b"/>
            <a:pathLst>
              <a:path h="300989">
                <a:moveTo>
                  <a:pt x="0" y="0"/>
                </a:moveTo>
                <a:lnTo>
                  <a:pt x="0" y="300659"/>
                </a:lnTo>
              </a:path>
            </a:pathLst>
          </a:custGeom>
          <a:ln w="3175">
            <a:solidFill>
              <a:srgbClr val="010202"/>
            </a:solidFill>
          </a:ln>
        </p:spPr>
        <p:txBody>
          <a:bodyPr wrap="square" lIns="0" tIns="0" rIns="0" bIns="0" rtlCol="0"/>
          <a:lstStyle/>
          <a:p>
            <a:endParaRPr/>
          </a:p>
        </p:txBody>
      </p:sp>
      <p:sp>
        <p:nvSpPr>
          <p:cNvPr id="340" name="object 340"/>
          <p:cNvSpPr/>
          <p:nvPr/>
        </p:nvSpPr>
        <p:spPr>
          <a:xfrm>
            <a:off x="2527898" y="3080463"/>
            <a:ext cx="0" cy="300990"/>
          </a:xfrm>
          <a:custGeom>
            <a:avLst/>
            <a:gdLst/>
            <a:ahLst/>
            <a:cxnLst/>
            <a:rect l="l" t="t" r="r" b="b"/>
            <a:pathLst>
              <a:path h="300989">
                <a:moveTo>
                  <a:pt x="0" y="0"/>
                </a:moveTo>
                <a:lnTo>
                  <a:pt x="0" y="300647"/>
                </a:lnTo>
              </a:path>
            </a:pathLst>
          </a:custGeom>
          <a:ln w="17018">
            <a:solidFill>
              <a:srgbClr val="666766"/>
            </a:solidFill>
          </a:ln>
        </p:spPr>
        <p:txBody>
          <a:bodyPr wrap="square" lIns="0" tIns="0" rIns="0" bIns="0" rtlCol="0"/>
          <a:lstStyle/>
          <a:p>
            <a:endParaRPr/>
          </a:p>
        </p:txBody>
      </p:sp>
      <p:sp>
        <p:nvSpPr>
          <p:cNvPr id="341" name="object 341"/>
          <p:cNvSpPr/>
          <p:nvPr/>
        </p:nvSpPr>
        <p:spPr>
          <a:xfrm>
            <a:off x="2519377" y="3059723"/>
            <a:ext cx="61594" cy="92710"/>
          </a:xfrm>
          <a:custGeom>
            <a:avLst/>
            <a:gdLst/>
            <a:ahLst/>
            <a:cxnLst/>
            <a:rect l="l" t="t" r="r" b="b"/>
            <a:pathLst>
              <a:path w="61594" h="92710">
                <a:moveTo>
                  <a:pt x="0" y="0"/>
                </a:moveTo>
                <a:lnTo>
                  <a:pt x="0" y="92544"/>
                </a:lnTo>
                <a:lnTo>
                  <a:pt x="61061" y="46278"/>
                </a:lnTo>
                <a:lnTo>
                  <a:pt x="0" y="0"/>
                </a:lnTo>
                <a:close/>
              </a:path>
            </a:pathLst>
          </a:custGeom>
          <a:solidFill>
            <a:srgbClr val="666766"/>
          </a:solidFill>
        </p:spPr>
        <p:txBody>
          <a:bodyPr wrap="square" lIns="0" tIns="0" rIns="0" bIns="0" rtlCol="0"/>
          <a:lstStyle/>
          <a:p>
            <a:endParaRPr/>
          </a:p>
        </p:txBody>
      </p:sp>
      <p:sp>
        <p:nvSpPr>
          <p:cNvPr id="342" name="object 342"/>
          <p:cNvSpPr/>
          <p:nvPr/>
        </p:nvSpPr>
        <p:spPr>
          <a:xfrm>
            <a:off x="2522921" y="4029767"/>
            <a:ext cx="0" cy="300990"/>
          </a:xfrm>
          <a:custGeom>
            <a:avLst/>
            <a:gdLst/>
            <a:ahLst/>
            <a:cxnLst/>
            <a:rect l="l" t="t" r="r" b="b"/>
            <a:pathLst>
              <a:path h="300989">
                <a:moveTo>
                  <a:pt x="0" y="0"/>
                </a:moveTo>
                <a:lnTo>
                  <a:pt x="0" y="300659"/>
                </a:lnTo>
              </a:path>
            </a:pathLst>
          </a:custGeom>
          <a:ln w="3175">
            <a:solidFill>
              <a:srgbClr val="010202"/>
            </a:solidFill>
          </a:ln>
        </p:spPr>
        <p:txBody>
          <a:bodyPr wrap="square" lIns="0" tIns="0" rIns="0" bIns="0" rtlCol="0"/>
          <a:lstStyle/>
          <a:p>
            <a:endParaRPr/>
          </a:p>
        </p:txBody>
      </p:sp>
      <p:sp>
        <p:nvSpPr>
          <p:cNvPr id="343" name="object 343"/>
          <p:cNvSpPr/>
          <p:nvPr/>
        </p:nvSpPr>
        <p:spPr>
          <a:xfrm>
            <a:off x="2522921" y="4029777"/>
            <a:ext cx="0" cy="300990"/>
          </a:xfrm>
          <a:custGeom>
            <a:avLst/>
            <a:gdLst/>
            <a:ahLst/>
            <a:cxnLst/>
            <a:rect l="l" t="t" r="r" b="b"/>
            <a:pathLst>
              <a:path h="300989">
                <a:moveTo>
                  <a:pt x="0" y="300647"/>
                </a:moveTo>
                <a:lnTo>
                  <a:pt x="0" y="0"/>
                </a:lnTo>
              </a:path>
            </a:pathLst>
          </a:custGeom>
          <a:ln w="17018">
            <a:solidFill>
              <a:srgbClr val="666766"/>
            </a:solidFill>
          </a:ln>
        </p:spPr>
        <p:txBody>
          <a:bodyPr wrap="square" lIns="0" tIns="0" rIns="0" bIns="0" rtlCol="0"/>
          <a:lstStyle/>
          <a:p>
            <a:endParaRPr/>
          </a:p>
        </p:txBody>
      </p:sp>
      <p:sp>
        <p:nvSpPr>
          <p:cNvPr id="344" name="object 344"/>
          <p:cNvSpPr/>
          <p:nvPr/>
        </p:nvSpPr>
        <p:spPr>
          <a:xfrm>
            <a:off x="2514405" y="4258627"/>
            <a:ext cx="61594" cy="92710"/>
          </a:xfrm>
          <a:custGeom>
            <a:avLst/>
            <a:gdLst/>
            <a:ahLst/>
            <a:cxnLst/>
            <a:rect l="l" t="t" r="r" b="b"/>
            <a:pathLst>
              <a:path w="61594" h="92710">
                <a:moveTo>
                  <a:pt x="0" y="0"/>
                </a:moveTo>
                <a:lnTo>
                  <a:pt x="0" y="92544"/>
                </a:lnTo>
                <a:lnTo>
                  <a:pt x="61048" y="46266"/>
                </a:lnTo>
                <a:lnTo>
                  <a:pt x="0" y="0"/>
                </a:lnTo>
                <a:close/>
              </a:path>
            </a:pathLst>
          </a:custGeom>
          <a:solidFill>
            <a:srgbClr val="666766"/>
          </a:solidFill>
        </p:spPr>
        <p:txBody>
          <a:bodyPr wrap="square" lIns="0" tIns="0" rIns="0" bIns="0" rtlCol="0"/>
          <a:lstStyle/>
          <a:p>
            <a:endParaRPr/>
          </a:p>
        </p:txBody>
      </p:sp>
      <p:sp>
        <p:nvSpPr>
          <p:cNvPr id="345" name="object 345"/>
          <p:cNvSpPr/>
          <p:nvPr/>
        </p:nvSpPr>
        <p:spPr>
          <a:xfrm>
            <a:off x="2991916" y="2519309"/>
            <a:ext cx="178435" cy="0"/>
          </a:xfrm>
          <a:custGeom>
            <a:avLst/>
            <a:gdLst/>
            <a:ahLst/>
            <a:cxnLst/>
            <a:rect l="l" t="t" r="r" b="b"/>
            <a:pathLst>
              <a:path w="178435">
                <a:moveTo>
                  <a:pt x="0" y="0"/>
                </a:moveTo>
                <a:lnTo>
                  <a:pt x="177926" y="0"/>
                </a:lnTo>
              </a:path>
            </a:pathLst>
          </a:custGeom>
          <a:ln w="3175">
            <a:solidFill>
              <a:srgbClr val="010202"/>
            </a:solidFill>
          </a:ln>
        </p:spPr>
        <p:txBody>
          <a:bodyPr wrap="square" lIns="0" tIns="0" rIns="0" bIns="0" rtlCol="0"/>
          <a:lstStyle/>
          <a:p>
            <a:endParaRPr/>
          </a:p>
        </p:txBody>
      </p:sp>
      <p:sp>
        <p:nvSpPr>
          <p:cNvPr id="346" name="object 346"/>
          <p:cNvSpPr/>
          <p:nvPr/>
        </p:nvSpPr>
        <p:spPr>
          <a:xfrm>
            <a:off x="2991914" y="2519307"/>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347" name="object 347"/>
          <p:cNvSpPr/>
          <p:nvPr/>
        </p:nvSpPr>
        <p:spPr>
          <a:xfrm>
            <a:off x="2971171" y="2466775"/>
            <a:ext cx="92710" cy="61594"/>
          </a:xfrm>
          <a:custGeom>
            <a:avLst/>
            <a:gdLst/>
            <a:ahLst/>
            <a:cxnLst/>
            <a:rect l="l" t="t" r="r" b="b"/>
            <a:pathLst>
              <a:path w="92710" h="61594">
                <a:moveTo>
                  <a:pt x="46278" y="0"/>
                </a:moveTo>
                <a:lnTo>
                  <a:pt x="0" y="61048"/>
                </a:lnTo>
                <a:lnTo>
                  <a:pt x="92544" y="61048"/>
                </a:lnTo>
                <a:lnTo>
                  <a:pt x="46278" y="0"/>
                </a:lnTo>
                <a:close/>
              </a:path>
            </a:pathLst>
          </a:custGeom>
          <a:solidFill>
            <a:srgbClr val="666766"/>
          </a:solidFill>
        </p:spPr>
        <p:txBody>
          <a:bodyPr wrap="square" lIns="0" tIns="0" rIns="0" bIns="0" rtlCol="0"/>
          <a:lstStyle/>
          <a:p>
            <a:endParaRPr/>
          </a:p>
        </p:txBody>
      </p:sp>
      <p:sp>
        <p:nvSpPr>
          <p:cNvPr id="348" name="object 348"/>
          <p:cNvSpPr/>
          <p:nvPr/>
        </p:nvSpPr>
        <p:spPr>
          <a:xfrm>
            <a:off x="3494962" y="2519069"/>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349" name="object 349"/>
          <p:cNvSpPr/>
          <p:nvPr/>
        </p:nvSpPr>
        <p:spPr>
          <a:xfrm>
            <a:off x="3494963" y="2519065"/>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350" name="object 350"/>
          <p:cNvSpPr/>
          <p:nvPr/>
        </p:nvSpPr>
        <p:spPr>
          <a:xfrm>
            <a:off x="3609491" y="2466522"/>
            <a:ext cx="92710" cy="61594"/>
          </a:xfrm>
          <a:custGeom>
            <a:avLst/>
            <a:gdLst/>
            <a:ahLst/>
            <a:cxnLst/>
            <a:rect l="l" t="t" r="r" b="b"/>
            <a:pathLst>
              <a:path w="92710" h="61594">
                <a:moveTo>
                  <a:pt x="46266" y="0"/>
                </a:moveTo>
                <a:lnTo>
                  <a:pt x="0" y="61061"/>
                </a:lnTo>
                <a:lnTo>
                  <a:pt x="92544" y="61061"/>
                </a:lnTo>
                <a:lnTo>
                  <a:pt x="46266" y="0"/>
                </a:lnTo>
                <a:close/>
              </a:path>
            </a:pathLst>
          </a:custGeom>
          <a:solidFill>
            <a:srgbClr val="666766"/>
          </a:solidFill>
        </p:spPr>
        <p:txBody>
          <a:bodyPr wrap="square" lIns="0" tIns="0" rIns="0" bIns="0" rtlCol="0"/>
          <a:lstStyle/>
          <a:p>
            <a:endParaRPr/>
          </a:p>
        </p:txBody>
      </p:sp>
      <p:sp>
        <p:nvSpPr>
          <p:cNvPr id="351" name="object 351"/>
          <p:cNvSpPr/>
          <p:nvPr/>
        </p:nvSpPr>
        <p:spPr>
          <a:xfrm>
            <a:off x="2869013" y="3709238"/>
            <a:ext cx="300990" cy="635"/>
          </a:xfrm>
          <a:custGeom>
            <a:avLst/>
            <a:gdLst/>
            <a:ahLst/>
            <a:cxnLst/>
            <a:rect l="l" t="t" r="r" b="b"/>
            <a:pathLst>
              <a:path w="300989" h="635">
                <a:moveTo>
                  <a:pt x="0" y="63"/>
                </a:moveTo>
                <a:lnTo>
                  <a:pt x="300647" y="0"/>
                </a:lnTo>
              </a:path>
            </a:pathLst>
          </a:custGeom>
          <a:ln w="17018">
            <a:solidFill>
              <a:srgbClr val="666766"/>
            </a:solidFill>
          </a:ln>
        </p:spPr>
        <p:txBody>
          <a:bodyPr wrap="square" lIns="0" tIns="0" rIns="0" bIns="0" rtlCol="0"/>
          <a:lstStyle/>
          <a:p>
            <a:endParaRPr/>
          </a:p>
        </p:txBody>
      </p:sp>
      <p:sp>
        <p:nvSpPr>
          <p:cNvPr id="352" name="object 352"/>
          <p:cNvSpPr/>
          <p:nvPr/>
        </p:nvSpPr>
        <p:spPr>
          <a:xfrm>
            <a:off x="2848275" y="3656763"/>
            <a:ext cx="92710" cy="61594"/>
          </a:xfrm>
          <a:custGeom>
            <a:avLst/>
            <a:gdLst/>
            <a:ahLst/>
            <a:cxnLst/>
            <a:rect l="l" t="t" r="r" b="b"/>
            <a:pathLst>
              <a:path w="92710" h="61595">
                <a:moveTo>
                  <a:pt x="46253" y="0"/>
                </a:moveTo>
                <a:lnTo>
                  <a:pt x="0" y="61061"/>
                </a:lnTo>
                <a:lnTo>
                  <a:pt x="92544" y="61036"/>
                </a:lnTo>
                <a:lnTo>
                  <a:pt x="46253" y="0"/>
                </a:lnTo>
                <a:close/>
              </a:path>
            </a:pathLst>
          </a:custGeom>
          <a:solidFill>
            <a:srgbClr val="666766"/>
          </a:solidFill>
        </p:spPr>
        <p:txBody>
          <a:bodyPr wrap="square" lIns="0" tIns="0" rIns="0" bIns="0" rtlCol="0"/>
          <a:lstStyle/>
          <a:p>
            <a:endParaRPr/>
          </a:p>
        </p:txBody>
      </p:sp>
      <p:sp>
        <p:nvSpPr>
          <p:cNvPr id="353" name="object 353"/>
          <p:cNvSpPr/>
          <p:nvPr/>
        </p:nvSpPr>
        <p:spPr>
          <a:xfrm>
            <a:off x="3491995" y="3709008"/>
            <a:ext cx="300990" cy="635"/>
          </a:xfrm>
          <a:custGeom>
            <a:avLst/>
            <a:gdLst/>
            <a:ahLst/>
            <a:cxnLst/>
            <a:rect l="l" t="t" r="r" b="b"/>
            <a:pathLst>
              <a:path w="300989" h="635">
                <a:moveTo>
                  <a:pt x="300647" y="0"/>
                </a:moveTo>
                <a:lnTo>
                  <a:pt x="0" y="63"/>
                </a:lnTo>
              </a:path>
            </a:pathLst>
          </a:custGeom>
          <a:ln w="17018">
            <a:solidFill>
              <a:srgbClr val="666766"/>
            </a:solidFill>
          </a:ln>
        </p:spPr>
        <p:txBody>
          <a:bodyPr wrap="square" lIns="0" tIns="0" rIns="0" bIns="0" rtlCol="0"/>
          <a:lstStyle/>
          <a:p>
            <a:endParaRPr/>
          </a:p>
        </p:txBody>
      </p:sp>
      <p:sp>
        <p:nvSpPr>
          <p:cNvPr id="354" name="object 354"/>
          <p:cNvSpPr/>
          <p:nvPr/>
        </p:nvSpPr>
        <p:spPr>
          <a:xfrm>
            <a:off x="3720842" y="3656477"/>
            <a:ext cx="92710" cy="61594"/>
          </a:xfrm>
          <a:custGeom>
            <a:avLst/>
            <a:gdLst/>
            <a:ahLst/>
            <a:cxnLst/>
            <a:rect l="l" t="t" r="r" b="b"/>
            <a:pathLst>
              <a:path w="92710" h="61595">
                <a:moveTo>
                  <a:pt x="46253" y="0"/>
                </a:moveTo>
                <a:lnTo>
                  <a:pt x="0" y="61061"/>
                </a:lnTo>
                <a:lnTo>
                  <a:pt x="92544" y="61036"/>
                </a:lnTo>
                <a:lnTo>
                  <a:pt x="46253" y="0"/>
                </a:lnTo>
                <a:close/>
              </a:path>
            </a:pathLst>
          </a:custGeom>
          <a:solidFill>
            <a:srgbClr val="666766"/>
          </a:solidFill>
        </p:spPr>
        <p:txBody>
          <a:bodyPr wrap="square" lIns="0" tIns="0" rIns="0" bIns="0" rtlCol="0"/>
          <a:lstStyle/>
          <a:p>
            <a:endParaRPr/>
          </a:p>
        </p:txBody>
      </p:sp>
      <p:sp>
        <p:nvSpPr>
          <p:cNvPr id="355" name="object 355"/>
          <p:cNvSpPr/>
          <p:nvPr/>
        </p:nvSpPr>
        <p:spPr>
          <a:xfrm>
            <a:off x="2967433" y="4709925"/>
            <a:ext cx="178435" cy="0"/>
          </a:xfrm>
          <a:custGeom>
            <a:avLst/>
            <a:gdLst/>
            <a:ahLst/>
            <a:cxnLst/>
            <a:rect l="l" t="t" r="r" b="b"/>
            <a:pathLst>
              <a:path w="178435">
                <a:moveTo>
                  <a:pt x="0" y="0"/>
                </a:moveTo>
                <a:lnTo>
                  <a:pt x="177914" y="0"/>
                </a:lnTo>
              </a:path>
            </a:pathLst>
          </a:custGeom>
          <a:ln w="3175">
            <a:solidFill>
              <a:srgbClr val="010202"/>
            </a:solidFill>
          </a:ln>
        </p:spPr>
        <p:txBody>
          <a:bodyPr wrap="square" lIns="0" tIns="0" rIns="0" bIns="0" rtlCol="0"/>
          <a:lstStyle/>
          <a:p>
            <a:endParaRPr/>
          </a:p>
        </p:txBody>
      </p:sp>
      <p:sp>
        <p:nvSpPr>
          <p:cNvPr id="356" name="object 356"/>
          <p:cNvSpPr/>
          <p:nvPr/>
        </p:nvSpPr>
        <p:spPr>
          <a:xfrm>
            <a:off x="2967428" y="4709916"/>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357" name="object 357"/>
          <p:cNvSpPr/>
          <p:nvPr/>
        </p:nvSpPr>
        <p:spPr>
          <a:xfrm>
            <a:off x="2946676" y="4657380"/>
            <a:ext cx="92710" cy="61594"/>
          </a:xfrm>
          <a:custGeom>
            <a:avLst/>
            <a:gdLst/>
            <a:ahLst/>
            <a:cxnLst/>
            <a:rect l="l" t="t" r="r" b="b"/>
            <a:pathLst>
              <a:path w="92710" h="61595">
                <a:moveTo>
                  <a:pt x="46278" y="0"/>
                </a:moveTo>
                <a:lnTo>
                  <a:pt x="0" y="61048"/>
                </a:lnTo>
                <a:lnTo>
                  <a:pt x="92557" y="61048"/>
                </a:lnTo>
                <a:lnTo>
                  <a:pt x="46278" y="0"/>
                </a:lnTo>
                <a:close/>
              </a:path>
            </a:pathLst>
          </a:custGeom>
          <a:solidFill>
            <a:srgbClr val="666766"/>
          </a:solidFill>
        </p:spPr>
        <p:txBody>
          <a:bodyPr wrap="square" lIns="0" tIns="0" rIns="0" bIns="0" rtlCol="0"/>
          <a:lstStyle/>
          <a:p>
            <a:endParaRPr/>
          </a:p>
        </p:txBody>
      </p:sp>
      <p:sp>
        <p:nvSpPr>
          <p:cNvPr id="358" name="object 358"/>
          <p:cNvSpPr/>
          <p:nvPr/>
        </p:nvSpPr>
        <p:spPr>
          <a:xfrm>
            <a:off x="3470468" y="4709674"/>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359" name="object 359"/>
          <p:cNvSpPr/>
          <p:nvPr/>
        </p:nvSpPr>
        <p:spPr>
          <a:xfrm>
            <a:off x="3470478" y="4709674"/>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360" name="object 360"/>
          <p:cNvSpPr/>
          <p:nvPr/>
        </p:nvSpPr>
        <p:spPr>
          <a:xfrm>
            <a:off x="3585007" y="4657140"/>
            <a:ext cx="92710" cy="61594"/>
          </a:xfrm>
          <a:custGeom>
            <a:avLst/>
            <a:gdLst/>
            <a:ahLst/>
            <a:cxnLst/>
            <a:rect l="l" t="t" r="r" b="b"/>
            <a:pathLst>
              <a:path w="92710" h="61595">
                <a:moveTo>
                  <a:pt x="46266" y="0"/>
                </a:moveTo>
                <a:lnTo>
                  <a:pt x="0" y="61048"/>
                </a:lnTo>
                <a:lnTo>
                  <a:pt x="92544" y="61048"/>
                </a:lnTo>
                <a:lnTo>
                  <a:pt x="46266" y="0"/>
                </a:lnTo>
                <a:close/>
              </a:path>
            </a:pathLst>
          </a:custGeom>
          <a:solidFill>
            <a:srgbClr val="666766"/>
          </a:solidFill>
        </p:spPr>
        <p:txBody>
          <a:bodyPr wrap="square" lIns="0" tIns="0" rIns="0" bIns="0" rtlCol="0"/>
          <a:lstStyle/>
          <a:p>
            <a:endParaRPr/>
          </a:p>
        </p:txBody>
      </p:sp>
      <p:sp>
        <p:nvSpPr>
          <p:cNvPr id="361" name="object 361"/>
          <p:cNvSpPr/>
          <p:nvPr/>
        </p:nvSpPr>
        <p:spPr>
          <a:xfrm>
            <a:off x="4797090" y="4737609"/>
            <a:ext cx="178435" cy="0"/>
          </a:xfrm>
          <a:custGeom>
            <a:avLst/>
            <a:gdLst/>
            <a:ahLst/>
            <a:cxnLst/>
            <a:rect l="l" t="t" r="r" b="b"/>
            <a:pathLst>
              <a:path w="178435">
                <a:moveTo>
                  <a:pt x="0" y="0"/>
                </a:moveTo>
                <a:lnTo>
                  <a:pt x="177914" y="0"/>
                </a:lnTo>
              </a:path>
            </a:pathLst>
          </a:custGeom>
          <a:ln w="3175">
            <a:solidFill>
              <a:srgbClr val="010202"/>
            </a:solidFill>
          </a:ln>
        </p:spPr>
        <p:txBody>
          <a:bodyPr wrap="square" lIns="0" tIns="0" rIns="0" bIns="0" rtlCol="0"/>
          <a:lstStyle/>
          <a:p>
            <a:endParaRPr/>
          </a:p>
        </p:txBody>
      </p:sp>
      <p:sp>
        <p:nvSpPr>
          <p:cNvPr id="362" name="object 362"/>
          <p:cNvSpPr/>
          <p:nvPr/>
        </p:nvSpPr>
        <p:spPr>
          <a:xfrm>
            <a:off x="4797083" y="4737611"/>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363" name="object 363"/>
          <p:cNvSpPr/>
          <p:nvPr/>
        </p:nvSpPr>
        <p:spPr>
          <a:xfrm>
            <a:off x="4776345" y="4685075"/>
            <a:ext cx="92710" cy="61594"/>
          </a:xfrm>
          <a:custGeom>
            <a:avLst/>
            <a:gdLst/>
            <a:ahLst/>
            <a:cxnLst/>
            <a:rect l="l" t="t" r="r" b="b"/>
            <a:pathLst>
              <a:path w="92710" h="61595">
                <a:moveTo>
                  <a:pt x="46266" y="0"/>
                </a:moveTo>
                <a:lnTo>
                  <a:pt x="0" y="61048"/>
                </a:lnTo>
                <a:lnTo>
                  <a:pt x="92544" y="61048"/>
                </a:lnTo>
                <a:lnTo>
                  <a:pt x="46266" y="0"/>
                </a:lnTo>
                <a:close/>
              </a:path>
            </a:pathLst>
          </a:custGeom>
          <a:solidFill>
            <a:srgbClr val="666766"/>
          </a:solidFill>
        </p:spPr>
        <p:txBody>
          <a:bodyPr wrap="square" lIns="0" tIns="0" rIns="0" bIns="0" rtlCol="0"/>
          <a:lstStyle/>
          <a:p>
            <a:endParaRPr/>
          </a:p>
        </p:txBody>
      </p:sp>
      <p:sp>
        <p:nvSpPr>
          <p:cNvPr id="364" name="object 364"/>
          <p:cNvSpPr/>
          <p:nvPr/>
        </p:nvSpPr>
        <p:spPr>
          <a:xfrm>
            <a:off x="5257548" y="4737369"/>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365" name="object 365"/>
          <p:cNvSpPr/>
          <p:nvPr/>
        </p:nvSpPr>
        <p:spPr>
          <a:xfrm>
            <a:off x="5257555" y="4737369"/>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366" name="object 366"/>
          <p:cNvSpPr/>
          <p:nvPr/>
        </p:nvSpPr>
        <p:spPr>
          <a:xfrm>
            <a:off x="5372077" y="4684835"/>
            <a:ext cx="92710" cy="61594"/>
          </a:xfrm>
          <a:custGeom>
            <a:avLst/>
            <a:gdLst/>
            <a:ahLst/>
            <a:cxnLst/>
            <a:rect l="l" t="t" r="r" b="b"/>
            <a:pathLst>
              <a:path w="92710" h="61595">
                <a:moveTo>
                  <a:pt x="46278" y="0"/>
                </a:moveTo>
                <a:lnTo>
                  <a:pt x="0" y="61048"/>
                </a:lnTo>
                <a:lnTo>
                  <a:pt x="92557" y="61048"/>
                </a:lnTo>
                <a:lnTo>
                  <a:pt x="46278" y="0"/>
                </a:lnTo>
                <a:close/>
              </a:path>
            </a:pathLst>
          </a:custGeom>
          <a:solidFill>
            <a:srgbClr val="666766"/>
          </a:solidFill>
        </p:spPr>
        <p:txBody>
          <a:bodyPr wrap="square" lIns="0" tIns="0" rIns="0" bIns="0" rtlCol="0"/>
          <a:lstStyle/>
          <a:p>
            <a:endParaRPr/>
          </a:p>
        </p:txBody>
      </p:sp>
      <p:sp>
        <p:nvSpPr>
          <p:cNvPr id="367" name="object 367"/>
          <p:cNvSpPr/>
          <p:nvPr/>
        </p:nvSpPr>
        <p:spPr>
          <a:xfrm>
            <a:off x="6311280" y="3410785"/>
            <a:ext cx="0" cy="178435"/>
          </a:xfrm>
          <a:custGeom>
            <a:avLst/>
            <a:gdLst/>
            <a:ahLst/>
            <a:cxnLst/>
            <a:rect l="l" t="t" r="r" b="b"/>
            <a:pathLst>
              <a:path h="178435">
                <a:moveTo>
                  <a:pt x="0" y="0"/>
                </a:moveTo>
                <a:lnTo>
                  <a:pt x="0" y="177914"/>
                </a:lnTo>
              </a:path>
            </a:pathLst>
          </a:custGeom>
          <a:ln w="3175">
            <a:solidFill>
              <a:srgbClr val="010202"/>
            </a:solidFill>
          </a:ln>
        </p:spPr>
        <p:txBody>
          <a:bodyPr wrap="square" lIns="0" tIns="0" rIns="0" bIns="0" rtlCol="0"/>
          <a:lstStyle/>
          <a:p>
            <a:endParaRPr/>
          </a:p>
        </p:txBody>
      </p:sp>
      <p:sp>
        <p:nvSpPr>
          <p:cNvPr id="368" name="object 368"/>
          <p:cNvSpPr/>
          <p:nvPr/>
        </p:nvSpPr>
        <p:spPr>
          <a:xfrm>
            <a:off x="6311288" y="3410775"/>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369" name="object 369"/>
          <p:cNvSpPr/>
          <p:nvPr/>
        </p:nvSpPr>
        <p:spPr>
          <a:xfrm>
            <a:off x="6302776" y="3390026"/>
            <a:ext cx="61594" cy="92710"/>
          </a:xfrm>
          <a:custGeom>
            <a:avLst/>
            <a:gdLst/>
            <a:ahLst/>
            <a:cxnLst/>
            <a:rect l="l" t="t" r="r" b="b"/>
            <a:pathLst>
              <a:path w="61595" h="92710">
                <a:moveTo>
                  <a:pt x="0" y="0"/>
                </a:moveTo>
                <a:lnTo>
                  <a:pt x="0" y="92557"/>
                </a:lnTo>
                <a:lnTo>
                  <a:pt x="61048" y="46278"/>
                </a:lnTo>
                <a:lnTo>
                  <a:pt x="0" y="0"/>
                </a:lnTo>
                <a:close/>
              </a:path>
            </a:pathLst>
          </a:custGeom>
          <a:solidFill>
            <a:srgbClr val="666766"/>
          </a:solidFill>
        </p:spPr>
        <p:txBody>
          <a:bodyPr wrap="square" lIns="0" tIns="0" rIns="0" bIns="0" rtlCol="0"/>
          <a:lstStyle/>
          <a:p>
            <a:endParaRPr/>
          </a:p>
        </p:txBody>
      </p:sp>
      <p:sp>
        <p:nvSpPr>
          <p:cNvPr id="370" name="object 370"/>
          <p:cNvSpPr/>
          <p:nvPr/>
        </p:nvSpPr>
        <p:spPr>
          <a:xfrm>
            <a:off x="6311531" y="3913823"/>
            <a:ext cx="0" cy="186690"/>
          </a:xfrm>
          <a:custGeom>
            <a:avLst/>
            <a:gdLst/>
            <a:ahLst/>
            <a:cxnLst/>
            <a:rect l="l" t="t" r="r" b="b"/>
            <a:pathLst>
              <a:path h="186689">
                <a:moveTo>
                  <a:pt x="0" y="0"/>
                </a:moveTo>
                <a:lnTo>
                  <a:pt x="0" y="186334"/>
                </a:lnTo>
              </a:path>
            </a:pathLst>
          </a:custGeom>
          <a:ln w="3175">
            <a:solidFill>
              <a:srgbClr val="010202"/>
            </a:solidFill>
          </a:ln>
        </p:spPr>
        <p:txBody>
          <a:bodyPr wrap="square" lIns="0" tIns="0" rIns="0" bIns="0" rtlCol="0"/>
          <a:lstStyle/>
          <a:p>
            <a:endParaRPr/>
          </a:p>
        </p:txBody>
      </p:sp>
      <p:sp>
        <p:nvSpPr>
          <p:cNvPr id="371" name="object 371"/>
          <p:cNvSpPr/>
          <p:nvPr/>
        </p:nvSpPr>
        <p:spPr>
          <a:xfrm>
            <a:off x="6311531" y="3913825"/>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372" name="object 372"/>
          <p:cNvSpPr/>
          <p:nvPr/>
        </p:nvSpPr>
        <p:spPr>
          <a:xfrm>
            <a:off x="6303016" y="4028358"/>
            <a:ext cx="61594" cy="92710"/>
          </a:xfrm>
          <a:custGeom>
            <a:avLst/>
            <a:gdLst/>
            <a:ahLst/>
            <a:cxnLst/>
            <a:rect l="l" t="t" r="r" b="b"/>
            <a:pathLst>
              <a:path w="61595" h="92710">
                <a:moveTo>
                  <a:pt x="0" y="0"/>
                </a:moveTo>
                <a:lnTo>
                  <a:pt x="0" y="92544"/>
                </a:lnTo>
                <a:lnTo>
                  <a:pt x="61048" y="46266"/>
                </a:lnTo>
                <a:lnTo>
                  <a:pt x="0" y="0"/>
                </a:lnTo>
                <a:close/>
              </a:path>
            </a:pathLst>
          </a:custGeom>
          <a:solidFill>
            <a:srgbClr val="666766"/>
          </a:solidFill>
        </p:spPr>
        <p:txBody>
          <a:bodyPr wrap="square" lIns="0" tIns="0" rIns="0" bIns="0" rtlCol="0"/>
          <a:lstStyle/>
          <a:p>
            <a:endParaRPr/>
          </a:p>
        </p:txBody>
      </p:sp>
      <p:sp>
        <p:nvSpPr>
          <p:cNvPr id="373" name="object 373"/>
          <p:cNvSpPr/>
          <p:nvPr/>
        </p:nvSpPr>
        <p:spPr>
          <a:xfrm>
            <a:off x="6612335" y="2601022"/>
            <a:ext cx="178435" cy="0"/>
          </a:xfrm>
          <a:custGeom>
            <a:avLst/>
            <a:gdLst/>
            <a:ahLst/>
            <a:cxnLst/>
            <a:rect l="l" t="t" r="r" b="b"/>
            <a:pathLst>
              <a:path w="178434">
                <a:moveTo>
                  <a:pt x="0" y="0"/>
                </a:moveTo>
                <a:lnTo>
                  <a:pt x="177926" y="0"/>
                </a:lnTo>
              </a:path>
            </a:pathLst>
          </a:custGeom>
          <a:ln w="3175">
            <a:solidFill>
              <a:srgbClr val="010202"/>
            </a:solidFill>
          </a:ln>
        </p:spPr>
        <p:txBody>
          <a:bodyPr wrap="square" lIns="0" tIns="0" rIns="0" bIns="0" rtlCol="0"/>
          <a:lstStyle/>
          <a:p>
            <a:endParaRPr/>
          </a:p>
        </p:txBody>
      </p:sp>
      <p:sp>
        <p:nvSpPr>
          <p:cNvPr id="374" name="object 374"/>
          <p:cNvSpPr/>
          <p:nvPr/>
        </p:nvSpPr>
        <p:spPr>
          <a:xfrm>
            <a:off x="6612341" y="2601018"/>
            <a:ext cx="178435" cy="0"/>
          </a:xfrm>
          <a:custGeom>
            <a:avLst/>
            <a:gdLst/>
            <a:ahLst/>
            <a:cxnLst/>
            <a:rect l="l" t="t" r="r" b="b"/>
            <a:pathLst>
              <a:path w="178434">
                <a:moveTo>
                  <a:pt x="0" y="0"/>
                </a:moveTo>
                <a:lnTo>
                  <a:pt x="177927" y="0"/>
                </a:lnTo>
              </a:path>
            </a:pathLst>
          </a:custGeom>
          <a:ln w="17018">
            <a:solidFill>
              <a:srgbClr val="666766"/>
            </a:solidFill>
          </a:ln>
        </p:spPr>
        <p:txBody>
          <a:bodyPr wrap="square" lIns="0" tIns="0" rIns="0" bIns="0" rtlCol="0"/>
          <a:lstStyle/>
          <a:p>
            <a:endParaRPr/>
          </a:p>
        </p:txBody>
      </p:sp>
      <p:sp>
        <p:nvSpPr>
          <p:cNvPr id="375" name="object 375"/>
          <p:cNvSpPr/>
          <p:nvPr/>
        </p:nvSpPr>
        <p:spPr>
          <a:xfrm>
            <a:off x="6591589" y="2548476"/>
            <a:ext cx="92710" cy="61594"/>
          </a:xfrm>
          <a:custGeom>
            <a:avLst/>
            <a:gdLst/>
            <a:ahLst/>
            <a:cxnLst/>
            <a:rect l="l" t="t" r="r" b="b"/>
            <a:pathLst>
              <a:path w="92709" h="61594">
                <a:moveTo>
                  <a:pt x="46278" y="0"/>
                </a:moveTo>
                <a:lnTo>
                  <a:pt x="0" y="61061"/>
                </a:lnTo>
                <a:lnTo>
                  <a:pt x="92557" y="61061"/>
                </a:lnTo>
                <a:lnTo>
                  <a:pt x="46278" y="0"/>
                </a:lnTo>
                <a:close/>
              </a:path>
            </a:pathLst>
          </a:custGeom>
          <a:solidFill>
            <a:srgbClr val="666766"/>
          </a:solidFill>
        </p:spPr>
        <p:txBody>
          <a:bodyPr wrap="square" lIns="0" tIns="0" rIns="0" bIns="0" rtlCol="0"/>
          <a:lstStyle/>
          <a:p>
            <a:endParaRPr/>
          </a:p>
        </p:txBody>
      </p:sp>
      <p:sp>
        <p:nvSpPr>
          <p:cNvPr id="376" name="object 376"/>
          <p:cNvSpPr/>
          <p:nvPr/>
        </p:nvSpPr>
        <p:spPr>
          <a:xfrm>
            <a:off x="4819231" y="2599444"/>
            <a:ext cx="178435" cy="0"/>
          </a:xfrm>
          <a:custGeom>
            <a:avLst/>
            <a:gdLst/>
            <a:ahLst/>
            <a:cxnLst/>
            <a:rect l="l" t="t" r="r" b="b"/>
            <a:pathLst>
              <a:path w="178435">
                <a:moveTo>
                  <a:pt x="0" y="0"/>
                </a:moveTo>
                <a:lnTo>
                  <a:pt x="177926" y="0"/>
                </a:lnTo>
              </a:path>
            </a:pathLst>
          </a:custGeom>
          <a:ln w="3175">
            <a:solidFill>
              <a:srgbClr val="010202"/>
            </a:solidFill>
          </a:ln>
        </p:spPr>
        <p:txBody>
          <a:bodyPr wrap="square" lIns="0" tIns="0" rIns="0" bIns="0" rtlCol="0"/>
          <a:lstStyle/>
          <a:p>
            <a:endParaRPr/>
          </a:p>
        </p:txBody>
      </p:sp>
      <p:sp>
        <p:nvSpPr>
          <p:cNvPr id="377" name="object 377"/>
          <p:cNvSpPr/>
          <p:nvPr/>
        </p:nvSpPr>
        <p:spPr>
          <a:xfrm>
            <a:off x="4819232" y="2599438"/>
            <a:ext cx="178435" cy="0"/>
          </a:xfrm>
          <a:custGeom>
            <a:avLst/>
            <a:gdLst/>
            <a:ahLst/>
            <a:cxnLst/>
            <a:rect l="l" t="t" r="r" b="b"/>
            <a:pathLst>
              <a:path w="178435">
                <a:moveTo>
                  <a:pt x="0" y="0"/>
                </a:moveTo>
                <a:lnTo>
                  <a:pt x="177927" y="0"/>
                </a:lnTo>
              </a:path>
            </a:pathLst>
          </a:custGeom>
          <a:ln w="17018">
            <a:solidFill>
              <a:srgbClr val="666766"/>
            </a:solidFill>
          </a:ln>
        </p:spPr>
        <p:txBody>
          <a:bodyPr wrap="square" lIns="0" tIns="0" rIns="0" bIns="0" rtlCol="0"/>
          <a:lstStyle/>
          <a:p>
            <a:endParaRPr/>
          </a:p>
        </p:txBody>
      </p:sp>
      <p:sp>
        <p:nvSpPr>
          <p:cNvPr id="378" name="object 378"/>
          <p:cNvSpPr/>
          <p:nvPr/>
        </p:nvSpPr>
        <p:spPr>
          <a:xfrm>
            <a:off x="4798485" y="2546899"/>
            <a:ext cx="92710" cy="61594"/>
          </a:xfrm>
          <a:custGeom>
            <a:avLst/>
            <a:gdLst/>
            <a:ahLst/>
            <a:cxnLst/>
            <a:rect l="l" t="t" r="r" b="b"/>
            <a:pathLst>
              <a:path w="92710" h="61594">
                <a:moveTo>
                  <a:pt x="46278" y="0"/>
                </a:moveTo>
                <a:lnTo>
                  <a:pt x="0" y="61048"/>
                </a:lnTo>
                <a:lnTo>
                  <a:pt x="92544" y="61048"/>
                </a:lnTo>
                <a:lnTo>
                  <a:pt x="46278" y="0"/>
                </a:lnTo>
                <a:close/>
              </a:path>
            </a:pathLst>
          </a:custGeom>
          <a:solidFill>
            <a:srgbClr val="666766"/>
          </a:solidFill>
        </p:spPr>
        <p:txBody>
          <a:bodyPr wrap="square" lIns="0" tIns="0" rIns="0" bIns="0" rtlCol="0"/>
          <a:lstStyle/>
          <a:p>
            <a:endParaRPr/>
          </a:p>
        </p:txBody>
      </p:sp>
      <p:sp>
        <p:nvSpPr>
          <p:cNvPr id="379" name="object 379"/>
          <p:cNvSpPr/>
          <p:nvPr/>
        </p:nvSpPr>
        <p:spPr>
          <a:xfrm>
            <a:off x="5262669" y="2599193"/>
            <a:ext cx="186690" cy="0"/>
          </a:xfrm>
          <a:custGeom>
            <a:avLst/>
            <a:gdLst/>
            <a:ahLst/>
            <a:cxnLst/>
            <a:rect l="l" t="t" r="r" b="b"/>
            <a:pathLst>
              <a:path w="186689">
                <a:moveTo>
                  <a:pt x="0" y="0"/>
                </a:moveTo>
                <a:lnTo>
                  <a:pt x="186347" y="0"/>
                </a:lnTo>
              </a:path>
            </a:pathLst>
          </a:custGeom>
          <a:ln w="3175">
            <a:solidFill>
              <a:srgbClr val="010202"/>
            </a:solidFill>
          </a:ln>
        </p:spPr>
        <p:txBody>
          <a:bodyPr wrap="square" lIns="0" tIns="0" rIns="0" bIns="0" rtlCol="0"/>
          <a:lstStyle/>
          <a:p>
            <a:endParaRPr/>
          </a:p>
        </p:txBody>
      </p:sp>
      <p:sp>
        <p:nvSpPr>
          <p:cNvPr id="380" name="object 380"/>
          <p:cNvSpPr/>
          <p:nvPr/>
        </p:nvSpPr>
        <p:spPr>
          <a:xfrm>
            <a:off x="5262671" y="2599195"/>
            <a:ext cx="186690" cy="0"/>
          </a:xfrm>
          <a:custGeom>
            <a:avLst/>
            <a:gdLst/>
            <a:ahLst/>
            <a:cxnLst/>
            <a:rect l="l" t="t" r="r" b="b"/>
            <a:pathLst>
              <a:path w="186689">
                <a:moveTo>
                  <a:pt x="186334" y="0"/>
                </a:moveTo>
                <a:lnTo>
                  <a:pt x="0" y="0"/>
                </a:lnTo>
              </a:path>
            </a:pathLst>
          </a:custGeom>
          <a:ln w="17018">
            <a:solidFill>
              <a:srgbClr val="666766"/>
            </a:solidFill>
          </a:ln>
        </p:spPr>
        <p:txBody>
          <a:bodyPr wrap="square" lIns="0" tIns="0" rIns="0" bIns="0" rtlCol="0"/>
          <a:lstStyle/>
          <a:p>
            <a:endParaRPr/>
          </a:p>
        </p:txBody>
      </p:sp>
      <p:sp>
        <p:nvSpPr>
          <p:cNvPr id="381" name="object 381"/>
          <p:cNvSpPr/>
          <p:nvPr/>
        </p:nvSpPr>
        <p:spPr>
          <a:xfrm>
            <a:off x="5377197" y="2546659"/>
            <a:ext cx="92710" cy="61594"/>
          </a:xfrm>
          <a:custGeom>
            <a:avLst/>
            <a:gdLst/>
            <a:ahLst/>
            <a:cxnLst/>
            <a:rect l="l" t="t" r="r" b="b"/>
            <a:pathLst>
              <a:path w="92710" h="61594">
                <a:moveTo>
                  <a:pt x="46278" y="0"/>
                </a:moveTo>
                <a:lnTo>
                  <a:pt x="0" y="61048"/>
                </a:lnTo>
                <a:lnTo>
                  <a:pt x="92557" y="61048"/>
                </a:lnTo>
                <a:lnTo>
                  <a:pt x="46278" y="0"/>
                </a:lnTo>
                <a:close/>
              </a:path>
            </a:pathLst>
          </a:custGeom>
          <a:solidFill>
            <a:srgbClr val="666766"/>
          </a:solidFill>
        </p:spPr>
        <p:txBody>
          <a:bodyPr wrap="square" lIns="0" tIns="0" rIns="0" bIns="0" rtlCol="0"/>
          <a:lstStyle/>
          <a:p>
            <a:endParaRPr/>
          </a:p>
        </p:txBody>
      </p:sp>
      <p:sp>
        <p:nvSpPr>
          <p:cNvPr id="382" name="object 382"/>
          <p:cNvSpPr/>
          <p:nvPr/>
        </p:nvSpPr>
        <p:spPr>
          <a:xfrm>
            <a:off x="2612463" y="1476016"/>
            <a:ext cx="0" cy="178435"/>
          </a:xfrm>
          <a:custGeom>
            <a:avLst/>
            <a:gdLst/>
            <a:ahLst/>
            <a:cxnLst/>
            <a:rect l="l" t="t" r="r" b="b"/>
            <a:pathLst>
              <a:path h="178435">
                <a:moveTo>
                  <a:pt x="0" y="0"/>
                </a:moveTo>
                <a:lnTo>
                  <a:pt x="0" y="177926"/>
                </a:lnTo>
              </a:path>
            </a:pathLst>
          </a:custGeom>
          <a:ln w="3175">
            <a:solidFill>
              <a:srgbClr val="010202"/>
            </a:solidFill>
          </a:ln>
        </p:spPr>
        <p:txBody>
          <a:bodyPr wrap="square" lIns="0" tIns="0" rIns="0" bIns="0" rtlCol="0"/>
          <a:lstStyle/>
          <a:p>
            <a:endParaRPr/>
          </a:p>
        </p:txBody>
      </p:sp>
      <p:sp>
        <p:nvSpPr>
          <p:cNvPr id="383" name="object 383"/>
          <p:cNvSpPr/>
          <p:nvPr/>
        </p:nvSpPr>
        <p:spPr>
          <a:xfrm>
            <a:off x="2612459" y="1476018"/>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384" name="object 384"/>
          <p:cNvSpPr/>
          <p:nvPr/>
        </p:nvSpPr>
        <p:spPr>
          <a:xfrm>
            <a:off x="2603948" y="1455282"/>
            <a:ext cx="61594" cy="92710"/>
          </a:xfrm>
          <a:custGeom>
            <a:avLst/>
            <a:gdLst/>
            <a:ahLst/>
            <a:cxnLst/>
            <a:rect l="l" t="t" r="r" b="b"/>
            <a:pathLst>
              <a:path w="61594" h="92709">
                <a:moveTo>
                  <a:pt x="0" y="0"/>
                </a:moveTo>
                <a:lnTo>
                  <a:pt x="0" y="92544"/>
                </a:lnTo>
                <a:lnTo>
                  <a:pt x="61048" y="46266"/>
                </a:lnTo>
                <a:lnTo>
                  <a:pt x="0" y="0"/>
                </a:lnTo>
                <a:close/>
              </a:path>
            </a:pathLst>
          </a:custGeom>
          <a:solidFill>
            <a:srgbClr val="666766"/>
          </a:solidFill>
        </p:spPr>
        <p:txBody>
          <a:bodyPr wrap="square" lIns="0" tIns="0" rIns="0" bIns="0" rtlCol="0"/>
          <a:lstStyle/>
          <a:p>
            <a:endParaRPr/>
          </a:p>
        </p:txBody>
      </p:sp>
      <p:sp>
        <p:nvSpPr>
          <p:cNvPr id="385" name="object 385"/>
          <p:cNvSpPr/>
          <p:nvPr/>
        </p:nvSpPr>
        <p:spPr>
          <a:xfrm>
            <a:off x="2612703" y="1902416"/>
            <a:ext cx="0" cy="186690"/>
          </a:xfrm>
          <a:custGeom>
            <a:avLst/>
            <a:gdLst/>
            <a:ahLst/>
            <a:cxnLst/>
            <a:rect l="l" t="t" r="r" b="b"/>
            <a:pathLst>
              <a:path h="186689">
                <a:moveTo>
                  <a:pt x="0" y="0"/>
                </a:moveTo>
                <a:lnTo>
                  <a:pt x="0" y="186347"/>
                </a:lnTo>
              </a:path>
            </a:pathLst>
          </a:custGeom>
          <a:ln w="3175">
            <a:solidFill>
              <a:srgbClr val="010202"/>
            </a:solidFill>
          </a:ln>
        </p:spPr>
        <p:txBody>
          <a:bodyPr wrap="square" lIns="0" tIns="0" rIns="0" bIns="0" rtlCol="0"/>
          <a:lstStyle/>
          <a:p>
            <a:endParaRPr/>
          </a:p>
        </p:txBody>
      </p:sp>
      <p:sp>
        <p:nvSpPr>
          <p:cNvPr id="386" name="object 386"/>
          <p:cNvSpPr/>
          <p:nvPr/>
        </p:nvSpPr>
        <p:spPr>
          <a:xfrm>
            <a:off x="2612702" y="1902424"/>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387" name="object 387"/>
          <p:cNvSpPr/>
          <p:nvPr/>
        </p:nvSpPr>
        <p:spPr>
          <a:xfrm>
            <a:off x="2604188" y="2016951"/>
            <a:ext cx="61594" cy="92710"/>
          </a:xfrm>
          <a:custGeom>
            <a:avLst/>
            <a:gdLst/>
            <a:ahLst/>
            <a:cxnLst/>
            <a:rect l="l" t="t" r="r" b="b"/>
            <a:pathLst>
              <a:path w="61594" h="92710">
                <a:moveTo>
                  <a:pt x="0" y="0"/>
                </a:moveTo>
                <a:lnTo>
                  <a:pt x="0" y="92557"/>
                </a:lnTo>
                <a:lnTo>
                  <a:pt x="61048" y="46278"/>
                </a:lnTo>
                <a:lnTo>
                  <a:pt x="0" y="0"/>
                </a:lnTo>
                <a:close/>
              </a:path>
            </a:pathLst>
          </a:custGeom>
          <a:solidFill>
            <a:srgbClr val="666766"/>
          </a:solidFill>
        </p:spPr>
        <p:txBody>
          <a:bodyPr wrap="square" lIns="0" tIns="0" rIns="0" bIns="0" rtlCol="0"/>
          <a:lstStyle/>
          <a:p>
            <a:endParaRPr/>
          </a:p>
        </p:txBody>
      </p:sp>
      <p:sp>
        <p:nvSpPr>
          <p:cNvPr id="388" name="object 388"/>
          <p:cNvSpPr/>
          <p:nvPr/>
        </p:nvSpPr>
        <p:spPr>
          <a:xfrm>
            <a:off x="5495681" y="1474989"/>
            <a:ext cx="0" cy="178435"/>
          </a:xfrm>
          <a:custGeom>
            <a:avLst/>
            <a:gdLst/>
            <a:ahLst/>
            <a:cxnLst/>
            <a:rect l="l" t="t" r="r" b="b"/>
            <a:pathLst>
              <a:path h="178435">
                <a:moveTo>
                  <a:pt x="0" y="0"/>
                </a:moveTo>
                <a:lnTo>
                  <a:pt x="0" y="177914"/>
                </a:lnTo>
              </a:path>
            </a:pathLst>
          </a:custGeom>
          <a:ln w="3175">
            <a:solidFill>
              <a:srgbClr val="010202"/>
            </a:solidFill>
          </a:ln>
        </p:spPr>
        <p:txBody>
          <a:bodyPr wrap="square" lIns="0" tIns="0" rIns="0" bIns="0" rtlCol="0"/>
          <a:lstStyle/>
          <a:p>
            <a:endParaRPr/>
          </a:p>
        </p:txBody>
      </p:sp>
      <p:sp>
        <p:nvSpPr>
          <p:cNvPr id="389" name="object 389"/>
          <p:cNvSpPr/>
          <p:nvPr/>
        </p:nvSpPr>
        <p:spPr>
          <a:xfrm>
            <a:off x="5495682" y="1474986"/>
            <a:ext cx="0" cy="178435"/>
          </a:xfrm>
          <a:custGeom>
            <a:avLst/>
            <a:gdLst/>
            <a:ahLst/>
            <a:cxnLst/>
            <a:rect l="l" t="t" r="r" b="b"/>
            <a:pathLst>
              <a:path h="178435">
                <a:moveTo>
                  <a:pt x="0" y="0"/>
                </a:moveTo>
                <a:lnTo>
                  <a:pt x="0" y="177927"/>
                </a:lnTo>
              </a:path>
            </a:pathLst>
          </a:custGeom>
          <a:ln w="17018">
            <a:solidFill>
              <a:srgbClr val="666766"/>
            </a:solidFill>
          </a:ln>
        </p:spPr>
        <p:txBody>
          <a:bodyPr wrap="square" lIns="0" tIns="0" rIns="0" bIns="0" rtlCol="0"/>
          <a:lstStyle/>
          <a:p>
            <a:endParaRPr/>
          </a:p>
        </p:txBody>
      </p:sp>
      <p:sp>
        <p:nvSpPr>
          <p:cNvPr id="390" name="object 390"/>
          <p:cNvSpPr/>
          <p:nvPr/>
        </p:nvSpPr>
        <p:spPr>
          <a:xfrm>
            <a:off x="5487165" y="1454255"/>
            <a:ext cx="61594" cy="92710"/>
          </a:xfrm>
          <a:custGeom>
            <a:avLst/>
            <a:gdLst/>
            <a:ahLst/>
            <a:cxnLst/>
            <a:rect l="l" t="t" r="r" b="b"/>
            <a:pathLst>
              <a:path w="61595" h="92709">
                <a:moveTo>
                  <a:pt x="0" y="0"/>
                </a:moveTo>
                <a:lnTo>
                  <a:pt x="0" y="92532"/>
                </a:lnTo>
                <a:lnTo>
                  <a:pt x="61048" y="46266"/>
                </a:lnTo>
                <a:lnTo>
                  <a:pt x="0" y="0"/>
                </a:lnTo>
                <a:close/>
              </a:path>
            </a:pathLst>
          </a:custGeom>
          <a:solidFill>
            <a:srgbClr val="666766"/>
          </a:solidFill>
        </p:spPr>
        <p:txBody>
          <a:bodyPr wrap="square" lIns="0" tIns="0" rIns="0" bIns="0" rtlCol="0"/>
          <a:lstStyle/>
          <a:p>
            <a:endParaRPr/>
          </a:p>
        </p:txBody>
      </p:sp>
      <p:sp>
        <p:nvSpPr>
          <p:cNvPr id="391" name="object 391"/>
          <p:cNvSpPr/>
          <p:nvPr/>
        </p:nvSpPr>
        <p:spPr>
          <a:xfrm>
            <a:off x="5495921" y="1926948"/>
            <a:ext cx="0" cy="186690"/>
          </a:xfrm>
          <a:custGeom>
            <a:avLst/>
            <a:gdLst/>
            <a:ahLst/>
            <a:cxnLst/>
            <a:rect l="l" t="t" r="r" b="b"/>
            <a:pathLst>
              <a:path h="186689">
                <a:moveTo>
                  <a:pt x="0" y="0"/>
                </a:moveTo>
                <a:lnTo>
                  <a:pt x="0" y="186321"/>
                </a:lnTo>
              </a:path>
            </a:pathLst>
          </a:custGeom>
          <a:ln w="3175">
            <a:solidFill>
              <a:srgbClr val="010202"/>
            </a:solidFill>
          </a:ln>
        </p:spPr>
        <p:txBody>
          <a:bodyPr wrap="square" lIns="0" tIns="0" rIns="0" bIns="0" rtlCol="0"/>
          <a:lstStyle/>
          <a:p>
            <a:endParaRPr/>
          </a:p>
        </p:txBody>
      </p:sp>
      <p:sp>
        <p:nvSpPr>
          <p:cNvPr id="392" name="object 392"/>
          <p:cNvSpPr/>
          <p:nvPr/>
        </p:nvSpPr>
        <p:spPr>
          <a:xfrm>
            <a:off x="5495926" y="1926941"/>
            <a:ext cx="0" cy="186690"/>
          </a:xfrm>
          <a:custGeom>
            <a:avLst/>
            <a:gdLst/>
            <a:ahLst/>
            <a:cxnLst/>
            <a:rect l="l" t="t" r="r" b="b"/>
            <a:pathLst>
              <a:path h="186689">
                <a:moveTo>
                  <a:pt x="0" y="186334"/>
                </a:moveTo>
                <a:lnTo>
                  <a:pt x="0" y="0"/>
                </a:lnTo>
              </a:path>
            </a:pathLst>
          </a:custGeom>
          <a:ln w="17018">
            <a:solidFill>
              <a:srgbClr val="666766"/>
            </a:solidFill>
          </a:ln>
        </p:spPr>
        <p:txBody>
          <a:bodyPr wrap="square" lIns="0" tIns="0" rIns="0" bIns="0" rtlCol="0"/>
          <a:lstStyle/>
          <a:p>
            <a:endParaRPr/>
          </a:p>
        </p:txBody>
      </p:sp>
      <p:sp>
        <p:nvSpPr>
          <p:cNvPr id="393" name="object 393"/>
          <p:cNvSpPr/>
          <p:nvPr/>
        </p:nvSpPr>
        <p:spPr>
          <a:xfrm>
            <a:off x="5487405" y="2041469"/>
            <a:ext cx="61594" cy="92710"/>
          </a:xfrm>
          <a:custGeom>
            <a:avLst/>
            <a:gdLst/>
            <a:ahLst/>
            <a:cxnLst/>
            <a:rect l="l" t="t" r="r" b="b"/>
            <a:pathLst>
              <a:path w="61595" h="92710">
                <a:moveTo>
                  <a:pt x="0" y="0"/>
                </a:moveTo>
                <a:lnTo>
                  <a:pt x="0" y="92557"/>
                </a:lnTo>
                <a:lnTo>
                  <a:pt x="61061" y="46278"/>
                </a:lnTo>
                <a:lnTo>
                  <a:pt x="0" y="0"/>
                </a:lnTo>
                <a:close/>
              </a:path>
            </a:pathLst>
          </a:custGeom>
          <a:solidFill>
            <a:srgbClr val="666766"/>
          </a:solidFill>
        </p:spPr>
        <p:txBody>
          <a:bodyPr wrap="square" lIns="0" tIns="0" rIns="0" bIns="0" rtlCol="0"/>
          <a:lstStyle/>
          <a:p>
            <a:endParaRPr/>
          </a:p>
        </p:txBody>
      </p:sp>
      <p:sp>
        <p:nvSpPr>
          <p:cNvPr id="394" name="object 394"/>
          <p:cNvSpPr/>
          <p:nvPr/>
        </p:nvSpPr>
        <p:spPr>
          <a:xfrm>
            <a:off x="1957156" y="4767681"/>
            <a:ext cx="160655" cy="77470"/>
          </a:xfrm>
          <a:custGeom>
            <a:avLst/>
            <a:gdLst/>
            <a:ahLst/>
            <a:cxnLst/>
            <a:rect l="l" t="t" r="r" b="b"/>
            <a:pathLst>
              <a:path w="160655" h="77470">
                <a:moveTo>
                  <a:pt x="0" y="76847"/>
                </a:moveTo>
                <a:lnTo>
                  <a:pt x="160464" y="0"/>
                </a:lnTo>
              </a:path>
            </a:pathLst>
          </a:custGeom>
          <a:ln w="17018">
            <a:solidFill>
              <a:srgbClr val="666766"/>
            </a:solidFill>
          </a:ln>
        </p:spPr>
        <p:txBody>
          <a:bodyPr wrap="square" lIns="0" tIns="0" rIns="0" bIns="0" rtlCol="0"/>
          <a:lstStyle/>
          <a:p>
            <a:endParaRPr/>
          </a:p>
        </p:txBody>
      </p:sp>
      <p:sp>
        <p:nvSpPr>
          <p:cNvPr id="395" name="object 395"/>
          <p:cNvSpPr/>
          <p:nvPr/>
        </p:nvSpPr>
        <p:spPr>
          <a:xfrm>
            <a:off x="1942128" y="4786123"/>
            <a:ext cx="83820" cy="75565"/>
          </a:xfrm>
          <a:custGeom>
            <a:avLst/>
            <a:gdLst/>
            <a:ahLst/>
            <a:cxnLst/>
            <a:rect l="l" t="t" r="r" b="b"/>
            <a:pathLst>
              <a:path w="83819" h="75564">
                <a:moveTo>
                  <a:pt x="15367" y="0"/>
                </a:moveTo>
                <a:lnTo>
                  <a:pt x="0" y="75044"/>
                </a:lnTo>
                <a:lnTo>
                  <a:pt x="83464" y="35077"/>
                </a:lnTo>
                <a:lnTo>
                  <a:pt x="15367" y="0"/>
                </a:lnTo>
                <a:close/>
              </a:path>
            </a:pathLst>
          </a:custGeom>
          <a:solidFill>
            <a:srgbClr val="666766"/>
          </a:solidFill>
        </p:spPr>
        <p:txBody>
          <a:bodyPr wrap="square" lIns="0" tIns="0" rIns="0" bIns="0" rtlCol="0"/>
          <a:lstStyle/>
          <a:p>
            <a:endParaRPr/>
          </a:p>
        </p:txBody>
      </p:sp>
      <p:sp>
        <p:nvSpPr>
          <p:cNvPr id="396" name="object 396"/>
          <p:cNvSpPr/>
          <p:nvPr/>
        </p:nvSpPr>
        <p:spPr>
          <a:xfrm>
            <a:off x="2384035" y="4548719"/>
            <a:ext cx="168275" cy="80645"/>
          </a:xfrm>
          <a:custGeom>
            <a:avLst/>
            <a:gdLst/>
            <a:ahLst/>
            <a:cxnLst/>
            <a:rect l="l" t="t" r="r" b="b"/>
            <a:pathLst>
              <a:path w="168275" h="80645">
                <a:moveTo>
                  <a:pt x="168046" y="0"/>
                </a:moveTo>
                <a:lnTo>
                  <a:pt x="0" y="80492"/>
                </a:lnTo>
              </a:path>
            </a:pathLst>
          </a:custGeom>
          <a:ln w="17018">
            <a:solidFill>
              <a:srgbClr val="666766"/>
            </a:solidFill>
          </a:ln>
        </p:spPr>
        <p:txBody>
          <a:bodyPr wrap="square" lIns="0" tIns="0" rIns="0" bIns="0" rtlCol="0"/>
          <a:lstStyle/>
          <a:p>
            <a:endParaRPr/>
          </a:p>
        </p:txBody>
      </p:sp>
      <p:sp>
        <p:nvSpPr>
          <p:cNvPr id="397" name="object 397"/>
          <p:cNvSpPr/>
          <p:nvPr/>
        </p:nvSpPr>
        <p:spPr>
          <a:xfrm>
            <a:off x="2490996" y="4512374"/>
            <a:ext cx="83820" cy="75565"/>
          </a:xfrm>
          <a:custGeom>
            <a:avLst/>
            <a:gdLst/>
            <a:ahLst/>
            <a:cxnLst/>
            <a:rect l="l" t="t" r="r" b="b"/>
            <a:pathLst>
              <a:path w="83819" h="75564">
                <a:moveTo>
                  <a:pt x="15367" y="0"/>
                </a:moveTo>
                <a:lnTo>
                  <a:pt x="0" y="75044"/>
                </a:lnTo>
                <a:lnTo>
                  <a:pt x="83477" y="35077"/>
                </a:lnTo>
                <a:lnTo>
                  <a:pt x="15367" y="0"/>
                </a:lnTo>
                <a:close/>
              </a:path>
            </a:pathLst>
          </a:custGeom>
          <a:solidFill>
            <a:srgbClr val="666766"/>
          </a:solidFill>
        </p:spPr>
        <p:txBody>
          <a:bodyPr wrap="square" lIns="0" tIns="0" rIns="0" bIns="0" rtlCol="0"/>
          <a:lstStyle/>
          <a:p>
            <a:endParaRPr/>
          </a:p>
        </p:txBody>
      </p:sp>
      <p:sp>
        <p:nvSpPr>
          <p:cNvPr id="398" name="object 398"/>
          <p:cNvSpPr/>
          <p:nvPr/>
        </p:nvSpPr>
        <p:spPr>
          <a:xfrm>
            <a:off x="6812533" y="2600896"/>
            <a:ext cx="186690" cy="0"/>
          </a:xfrm>
          <a:custGeom>
            <a:avLst/>
            <a:gdLst/>
            <a:ahLst/>
            <a:cxnLst/>
            <a:rect l="l" t="t" r="r" b="b"/>
            <a:pathLst>
              <a:path w="186690">
                <a:moveTo>
                  <a:pt x="186334" y="0"/>
                </a:moveTo>
                <a:lnTo>
                  <a:pt x="0" y="0"/>
                </a:lnTo>
              </a:path>
            </a:pathLst>
          </a:custGeom>
          <a:ln w="17018">
            <a:solidFill>
              <a:srgbClr val="666766"/>
            </a:solidFill>
          </a:ln>
        </p:spPr>
        <p:txBody>
          <a:bodyPr wrap="square" lIns="0" tIns="0" rIns="0" bIns="0" rtlCol="0"/>
          <a:lstStyle/>
          <a:p>
            <a:endParaRPr/>
          </a:p>
        </p:txBody>
      </p:sp>
      <p:sp>
        <p:nvSpPr>
          <p:cNvPr id="399" name="object 399"/>
          <p:cNvSpPr/>
          <p:nvPr/>
        </p:nvSpPr>
        <p:spPr>
          <a:xfrm>
            <a:off x="6927060" y="2548362"/>
            <a:ext cx="92710" cy="61594"/>
          </a:xfrm>
          <a:custGeom>
            <a:avLst/>
            <a:gdLst/>
            <a:ahLst/>
            <a:cxnLst/>
            <a:rect l="l" t="t" r="r" b="b"/>
            <a:pathLst>
              <a:path w="92709" h="61594">
                <a:moveTo>
                  <a:pt x="46266" y="0"/>
                </a:moveTo>
                <a:lnTo>
                  <a:pt x="0" y="61048"/>
                </a:lnTo>
                <a:lnTo>
                  <a:pt x="92544" y="61048"/>
                </a:lnTo>
                <a:lnTo>
                  <a:pt x="46266" y="0"/>
                </a:lnTo>
                <a:close/>
              </a:path>
            </a:pathLst>
          </a:custGeom>
          <a:solidFill>
            <a:srgbClr val="666766"/>
          </a:solidFill>
        </p:spPr>
        <p:txBody>
          <a:bodyPr wrap="square" lIns="0" tIns="0" rIns="0" bIns="0" rtlCol="0"/>
          <a:lstStyle/>
          <a:p>
            <a:endParaRPr/>
          </a:p>
        </p:txBody>
      </p:sp>
      <p:sp>
        <p:nvSpPr>
          <p:cNvPr id="400" name="object 400"/>
          <p:cNvSpPr/>
          <p:nvPr/>
        </p:nvSpPr>
        <p:spPr>
          <a:xfrm>
            <a:off x="1297990" y="2574870"/>
            <a:ext cx="178435" cy="0"/>
          </a:xfrm>
          <a:custGeom>
            <a:avLst/>
            <a:gdLst/>
            <a:ahLst/>
            <a:cxnLst/>
            <a:rect l="l" t="t" r="r" b="b"/>
            <a:pathLst>
              <a:path w="178434">
                <a:moveTo>
                  <a:pt x="0" y="0"/>
                </a:moveTo>
                <a:lnTo>
                  <a:pt x="177927" y="0"/>
                </a:lnTo>
              </a:path>
            </a:pathLst>
          </a:custGeom>
          <a:ln w="3175">
            <a:solidFill>
              <a:srgbClr val="010202"/>
            </a:solidFill>
          </a:ln>
        </p:spPr>
        <p:txBody>
          <a:bodyPr wrap="square" lIns="0" tIns="0" rIns="0" bIns="0" rtlCol="0"/>
          <a:lstStyle/>
          <a:p>
            <a:endParaRPr/>
          </a:p>
        </p:txBody>
      </p:sp>
      <p:sp>
        <p:nvSpPr>
          <p:cNvPr id="401" name="object 401"/>
          <p:cNvSpPr/>
          <p:nvPr/>
        </p:nvSpPr>
        <p:spPr>
          <a:xfrm>
            <a:off x="1297989" y="2574874"/>
            <a:ext cx="178435" cy="0"/>
          </a:xfrm>
          <a:custGeom>
            <a:avLst/>
            <a:gdLst/>
            <a:ahLst/>
            <a:cxnLst/>
            <a:rect l="l" t="t" r="r" b="b"/>
            <a:pathLst>
              <a:path w="178434">
                <a:moveTo>
                  <a:pt x="0" y="0"/>
                </a:moveTo>
                <a:lnTo>
                  <a:pt x="177927" y="0"/>
                </a:lnTo>
              </a:path>
            </a:pathLst>
          </a:custGeom>
          <a:ln w="17018">
            <a:solidFill>
              <a:srgbClr val="666766"/>
            </a:solidFill>
          </a:ln>
        </p:spPr>
        <p:txBody>
          <a:bodyPr wrap="square" lIns="0" tIns="0" rIns="0" bIns="0" rtlCol="0"/>
          <a:lstStyle/>
          <a:p>
            <a:endParaRPr/>
          </a:p>
        </p:txBody>
      </p:sp>
      <p:sp>
        <p:nvSpPr>
          <p:cNvPr id="402" name="object 402"/>
          <p:cNvSpPr/>
          <p:nvPr/>
        </p:nvSpPr>
        <p:spPr>
          <a:xfrm>
            <a:off x="1277245" y="2522336"/>
            <a:ext cx="92710" cy="61594"/>
          </a:xfrm>
          <a:custGeom>
            <a:avLst/>
            <a:gdLst/>
            <a:ahLst/>
            <a:cxnLst/>
            <a:rect l="l" t="t" r="r" b="b"/>
            <a:pathLst>
              <a:path w="92709" h="61594">
                <a:moveTo>
                  <a:pt x="46278" y="0"/>
                </a:moveTo>
                <a:lnTo>
                  <a:pt x="0" y="61048"/>
                </a:lnTo>
                <a:lnTo>
                  <a:pt x="92544" y="61048"/>
                </a:lnTo>
                <a:lnTo>
                  <a:pt x="46278" y="0"/>
                </a:lnTo>
                <a:close/>
              </a:path>
            </a:pathLst>
          </a:custGeom>
          <a:solidFill>
            <a:srgbClr val="666766"/>
          </a:solidFill>
        </p:spPr>
        <p:txBody>
          <a:bodyPr wrap="square" lIns="0" tIns="0" rIns="0" bIns="0" rtlCol="0"/>
          <a:lstStyle/>
          <a:p>
            <a:endParaRPr/>
          </a:p>
        </p:txBody>
      </p:sp>
      <p:sp>
        <p:nvSpPr>
          <p:cNvPr id="403" name="object 403"/>
          <p:cNvSpPr/>
          <p:nvPr/>
        </p:nvSpPr>
        <p:spPr>
          <a:xfrm>
            <a:off x="1830411" y="2522096"/>
            <a:ext cx="92710" cy="61594"/>
          </a:xfrm>
          <a:custGeom>
            <a:avLst/>
            <a:gdLst/>
            <a:ahLst/>
            <a:cxnLst/>
            <a:rect l="l" t="t" r="r" b="b"/>
            <a:pathLst>
              <a:path w="92710" h="61594">
                <a:moveTo>
                  <a:pt x="46266" y="0"/>
                </a:moveTo>
                <a:lnTo>
                  <a:pt x="0" y="61048"/>
                </a:lnTo>
                <a:lnTo>
                  <a:pt x="92544" y="61048"/>
                </a:lnTo>
                <a:lnTo>
                  <a:pt x="46266" y="0"/>
                </a:lnTo>
                <a:close/>
              </a:path>
            </a:pathLst>
          </a:custGeom>
          <a:solidFill>
            <a:srgbClr val="666766"/>
          </a:solidFill>
        </p:spPr>
        <p:txBody>
          <a:bodyPr wrap="square" lIns="0" tIns="0" rIns="0" bIns="0" rtlCol="0"/>
          <a:lstStyle/>
          <a:p>
            <a:endParaRPr/>
          </a:p>
        </p:txBody>
      </p:sp>
      <p:sp>
        <p:nvSpPr>
          <p:cNvPr id="404" name="object 404"/>
          <p:cNvSpPr txBox="1"/>
          <p:nvPr/>
        </p:nvSpPr>
        <p:spPr>
          <a:xfrm rot="20160000">
            <a:off x="1527938" y="3976848"/>
            <a:ext cx="174711" cy="144780"/>
          </a:xfrm>
          <a:prstGeom prst="rect">
            <a:avLst/>
          </a:prstGeom>
        </p:spPr>
        <p:txBody>
          <a:bodyPr vert="horz" wrap="square" lIns="0" tIns="0" rIns="0" bIns="0" rtlCol="0">
            <a:spAutoFit/>
          </a:bodyPr>
          <a:lstStyle/>
          <a:p>
            <a:pPr>
              <a:lnSpc>
                <a:spcPts val="1140"/>
              </a:lnSpc>
            </a:pPr>
            <a:r>
              <a:rPr sz="1100" spc="-45" dirty="0">
                <a:solidFill>
                  <a:srgbClr val="231F20"/>
                </a:solidFill>
                <a:latin typeface="Arial"/>
                <a:cs typeface="Arial"/>
              </a:rPr>
              <a:t>N</a:t>
            </a:r>
            <a:endParaRPr sz="1100">
              <a:latin typeface="Arial"/>
              <a:cs typeface="Arial"/>
            </a:endParaRPr>
          </a:p>
        </p:txBody>
      </p:sp>
      <p:sp>
        <p:nvSpPr>
          <p:cNvPr id="405" name="object 405"/>
          <p:cNvSpPr txBox="1"/>
          <p:nvPr/>
        </p:nvSpPr>
        <p:spPr>
          <a:xfrm rot="20160000">
            <a:off x="2057164" y="3711975"/>
            <a:ext cx="174711" cy="144780"/>
          </a:xfrm>
          <a:prstGeom prst="rect">
            <a:avLst/>
          </a:prstGeom>
        </p:spPr>
        <p:txBody>
          <a:bodyPr vert="horz" wrap="square" lIns="0" tIns="0" rIns="0" bIns="0" rtlCol="0">
            <a:spAutoFit/>
          </a:bodyPr>
          <a:lstStyle/>
          <a:p>
            <a:pPr>
              <a:lnSpc>
                <a:spcPts val="1140"/>
              </a:lnSpc>
            </a:pPr>
            <a:r>
              <a:rPr sz="1100" spc="-45" dirty="0">
                <a:solidFill>
                  <a:srgbClr val="231F20"/>
                </a:solidFill>
                <a:latin typeface="Arial"/>
                <a:cs typeface="Arial"/>
              </a:rPr>
              <a:t>N</a:t>
            </a:r>
            <a:endParaRPr sz="1100">
              <a:latin typeface="Arial"/>
              <a:cs typeface="Arial"/>
            </a:endParaRPr>
          </a:p>
        </p:txBody>
      </p:sp>
      <p:sp>
        <p:nvSpPr>
          <p:cNvPr id="406" name="object 406"/>
          <p:cNvSpPr/>
          <p:nvPr/>
        </p:nvSpPr>
        <p:spPr>
          <a:xfrm>
            <a:off x="1643909" y="4083278"/>
            <a:ext cx="161290" cy="75565"/>
          </a:xfrm>
          <a:custGeom>
            <a:avLst/>
            <a:gdLst/>
            <a:ahLst/>
            <a:cxnLst/>
            <a:rect l="l" t="t" r="r" b="b"/>
            <a:pathLst>
              <a:path w="161289" h="75564">
                <a:moveTo>
                  <a:pt x="0" y="75399"/>
                </a:moveTo>
                <a:lnTo>
                  <a:pt x="161163" y="0"/>
                </a:lnTo>
              </a:path>
            </a:pathLst>
          </a:custGeom>
          <a:ln w="17018">
            <a:solidFill>
              <a:srgbClr val="666766"/>
            </a:solidFill>
          </a:ln>
        </p:spPr>
        <p:txBody>
          <a:bodyPr wrap="square" lIns="0" tIns="0" rIns="0" bIns="0" rtlCol="0"/>
          <a:lstStyle/>
          <a:p>
            <a:endParaRPr/>
          </a:p>
        </p:txBody>
      </p:sp>
      <p:sp>
        <p:nvSpPr>
          <p:cNvPr id="407" name="object 407"/>
          <p:cNvSpPr/>
          <p:nvPr/>
        </p:nvSpPr>
        <p:spPr>
          <a:xfrm>
            <a:off x="1628729" y="4100267"/>
            <a:ext cx="84455" cy="74930"/>
          </a:xfrm>
          <a:custGeom>
            <a:avLst/>
            <a:gdLst/>
            <a:ahLst/>
            <a:cxnLst/>
            <a:rect l="l" t="t" r="r" b="b"/>
            <a:pathLst>
              <a:path w="84455" h="74929">
                <a:moveTo>
                  <a:pt x="16052" y="0"/>
                </a:moveTo>
                <a:lnTo>
                  <a:pt x="0" y="74917"/>
                </a:lnTo>
                <a:lnTo>
                  <a:pt x="83832" y="35687"/>
                </a:lnTo>
                <a:lnTo>
                  <a:pt x="16052" y="0"/>
                </a:lnTo>
                <a:close/>
              </a:path>
            </a:pathLst>
          </a:custGeom>
          <a:solidFill>
            <a:srgbClr val="666766"/>
          </a:solidFill>
        </p:spPr>
        <p:txBody>
          <a:bodyPr wrap="square" lIns="0" tIns="0" rIns="0" bIns="0" rtlCol="0"/>
          <a:lstStyle/>
          <a:p>
            <a:endParaRPr/>
          </a:p>
        </p:txBody>
      </p:sp>
      <p:sp>
        <p:nvSpPr>
          <p:cNvPr id="408" name="object 408"/>
          <p:cNvSpPr/>
          <p:nvPr/>
        </p:nvSpPr>
        <p:spPr>
          <a:xfrm>
            <a:off x="2055310" y="3876099"/>
            <a:ext cx="168910" cy="79375"/>
          </a:xfrm>
          <a:custGeom>
            <a:avLst/>
            <a:gdLst/>
            <a:ahLst/>
            <a:cxnLst/>
            <a:rect l="l" t="t" r="r" b="b"/>
            <a:pathLst>
              <a:path w="168910" h="79375">
                <a:moveTo>
                  <a:pt x="168770" y="0"/>
                </a:moveTo>
                <a:lnTo>
                  <a:pt x="0" y="78968"/>
                </a:lnTo>
              </a:path>
            </a:pathLst>
          </a:custGeom>
          <a:ln w="17018">
            <a:solidFill>
              <a:srgbClr val="666766"/>
            </a:solidFill>
          </a:ln>
        </p:spPr>
        <p:txBody>
          <a:bodyPr wrap="square" lIns="0" tIns="0" rIns="0" bIns="0" rtlCol="0"/>
          <a:lstStyle/>
          <a:p>
            <a:endParaRPr/>
          </a:p>
        </p:txBody>
      </p:sp>
      <p:sp>
        <p:nvSpPr>
          <p:cNvPr id="409" name="object 409"/>
          <p:cNvSpPr/>
          <p:nvPr/>
        </p:nvSpPr>
        <p:spPr>
          <a:xfrm>
            <a:off x="2162647" y="3839333"/>
            <a:ext cx="84455" cy="74930"/>
          </a:xfrm>
          <a:custGeom>
            <a:avLst/>
            <a:gdLst/>
            <a:ahLst/>
            <a:cxnLst/>
            <a:rect l="l" t="t" r="r" b="b"/>
            <a:pathLst>
              <a:path w="84455" h="74929">
                <a:moveTo>
                  <a:pt x="16052" y="0"/>
                </a:moveTo>
                <a:lnTo>
                  <a:pt x="0" y="74904"/>
                </a:lnTo>
                <a:lnTo>
                  <a:pt x="83845" y="35687"/>
                </a:lnTo>
                <a:lnTo>
                  <a:pt x="16052" y="0"/>
                </a:lnTo>
                <a:close/>
              </a:path>
            </a:pathLst>
          </a:custGeom>
          <a:solidFill>
            <a:srgbClr val="666766"/>
          </a:solidFill>
        </p:spPr>
        <p:txBody>
          <a:bodyPr wrap="square" lIns="0" tIns="0" rIns="0" bIns="0" rtlCol="0"/>
          <a:lstStyle/>
          <a:p>
            <a:endParaRPr/>
          </a:p>
        </p:txBody>
      </p:sp>
      <p:sp>
        <p:nvSpPr>
          <p:cNvPr id="410" name="object 410"/>
          <p:cNvSpPr/>
          <p:nvPr/>
        </p:nvSpPr>
        <p:spPr>
          <a:xfrm>
            <a:off x="685800" y="1184122"/>
            <a:ext cx="6365875" cy="262890"/>
          </a:xfrm>
          <a:custGeom>
            <a:avLst/>
            <a:gdLst/>
            <a:ahLst/>
            <a:cxnLst/>
            <a:rect l="l" t="t" r="r" b="b"/>
            <a:pathLst>
              <a:path w="6365875" h="262890">
                <a:moveTo>
                  <a:pt x="0" y="262407"/>
                </a:moveTo>
                <a:lnTo>
                  <a:pt x="6365621" y="262407"/>
                </a:lnTo>
                <a:lnTo>
                  <a:pt x="6365621" y="0"/>
                </a:lnTo>
                <a:lnTo>
                  <a:pt x="0" y="0"/>
                </a:lnTo>
                <a:lnTo>
                  <a:pt x="0" y="262407"/>
                </a:lnTo>
                <a:close/>
              </a:path>
            </a:pathLst>
          </a:custGeom>
          <a:solidFill>
            <a:srgbClr val="FFFFFF"/>
          </a:solidFill>
        </p:spPr>
        <p:txBody>
          <a:bodyPr wrap="square" lIns="0" tIns="0" rIns="0" bIns="0" rtlCol="0"/>
          <a:lstStyle/>
          <a:p>
            <a:endParaRPr/>
          </a:p>
        </p:txBody>
      </p:sp>
      <p:sp>
        <p:nvSpPr>
          <p:cNvPr id="411" name="object 411"/>
          <p:cNvSpPr/>
          <p:nvPr/>
        </p:nvSpPr>
        <p:spPr>
          <a:xfrm>
            <a:off x="685800" y="1184113"/>
            <a:ext cx="540385" cy="5502275"/>
          </a:xfrm>
          <a:custGeom>
            <a:avLst/>
            <a:gdLst/>
            <a:ahLst/>
            <a:cxnLst/>
            <a:rect l="l" t="t" r="r" b="b"/>
            <a:pathLst>
              <a:path w="540385" h="5502275">
                <a:moveTo>
                  <a:pt x="539788" y="0"/>
                </a:moveTo>
                <a:lnTo>
                  <a:pt x="0" y="0"/>
                </a:lnTo>
                <a:lnTo>
                  <a:pt x="0" y="5099850"/>
                </a:lnTo>
                <a:lnTo>
                  <a:pt x="539788" y="5501690"/>
                </a:lnTo>
                <a:lnTo>
                  <a:pt x="539788" y="0"/>
                </a:lnTo>
                <a:close/>
              </a:path>
            </a:pathLst>
          </a:custGeom>
          <a:solidFill>
            <a:srgbClr val="FFFFFF"/>
          </a:solidFill>
        </p:spPr>
        <p:txBody>
          <a:bodyPr wrap="square" lIns="0" tIns="0" rIns="0" bIns="0" rtlCol="0"/>
          <a:lstStyle/>
          <a:p>
            <a:endParaRPr/>
          </a:p>
        </p:txBody>
      </p:sp>
      <p:sp>
        <p:nvSpPr>
          <p:cNvPr id="412" name="object 412"/>
          <p:cNvSpPr/>
          <p:nvPr/>
        </p:nvSpPr>
        <p:spPr>
          <a:xfrm>
            <a:off x="895413" y="6440004"/>
            <a:ext cx="4084320" cy="1784350"/>
          </a:xfrm>
          <a:custGeom>
            <a:avLst/>
            <a:gdLst/>
            <a:ahLst/>
            <a:cxnLst/>
            <a:rect l="l" t="t" r="r" b="b"/>
            <a:pathLst>
              <a:path w="4084320" h="1784350">
                <a:moveTo>
                  <a:pt x="4083786" y="0"/>
                </a:moveTo>
                <a:lnTo>
                  <a:pt x="0" y="0"/>
                </a:lnTo>
                <a:lnTo>
                  <a:pt x="2396426" y="1783969"/>
                </a:lnTo>
                <a:lnTo>
                  <a:pt x="4083786" y="1783969"/>
                </a:lnTo>
                <a:lnTo>
                  <a:pt x="4083786" y="0"/>
                </a:lnTo>
                <a:close/>
              </a:path>
            </a:pathLst>
          </a:custGeom>
          <a:solidFill>
            <a:srgbClr val="FFFFFF"/>
          </a:solidFill>
        </p:spPr>
        <p:txBody>
          <a:bodyPr wrap="square" lIns="0" tIns="0" rIns="0" bIns="0" rtlCol="0"/>
          <a:lstStyle/>
          <a:p>
            <a:endParaRPr/>
          </a:p>
        </p:txBody>
      </p:sp>
      <p:sp>
        <p:nvSpPr>
          <p:cNvPr id="413" name="object 413"/>
          <p:cNvSpPr txBox="1"/>
          <p:nvPr/>
        </p:nvSpPr>
        <p:spPr>
          <a:xfrm>
            <a:off x="2669307" y="1970651"/>
            <a:ext cx="119380"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G</a:t>
            </a:r>
            <a:endParaRPr sz="1100">
              <a:latin typeface="Arial"/>
              <a:cs typeface="Arial"/>
            </a:endParaRPr>
          </a:p>
        </p:txBody>
      </p:sp>
      <p:sp>
        <p:nvSpPr>
          <p:cNvPr id="414" name="object 414"/>
          <p:cNvSpPr txBox="1"/>
          <p:nvPr/>
        </p:nvSpPr>
        <p:spPr>
          <a:xfrm>
            <a:off x="2663521" y="1407228"/>
            <a:ext cx="119380" cy="199390"/>
          </a:xfrm>
          <a:prstGeom prst="rect">
            <a:avLst/>
          </a:prstGeom>
        </p:spPr>
        <p:txBody>
          <a:bodyPr vert="horz" wrap="square" lIns="0" tIns="17145" rIns="0" bIns="0" rtlCol="0">
            <a:spAutoFit/>
          </a:bodyPr>
          <a:lstStyle/>
          <a:p>
            <a:pPr marL="12700">
              <a:lnSpc>
                <a:spcPct val="100000"/>
              </a:lnSpc>
              <a:spcBef>
                <a:spcPts val="135"/>
              </a:spcBef>
            </a:pPr>
            <a:r>
              <a:rPr sz="1100" spc="-120" dirty="0">
                <a:solidFill>
                  <a:srgbClr val="231F20"/>
                </a:solidFill>
                <a:latin typeface="Arial"/>
                <a:cs typeface="Arial"/>
              </a:rPr>
              <a:t>G</a:t>
            </a:r>
            <a:endParaRPr sz="1100">
              <a:latin typeface="Arial"/>
              <a:cs typeface="Arial"/>
            </a:endParaRPr>
          </a:p>
        </p:txBody>
      </p:sp>
      <p:sp>
        <p:nvSpPr>
          <p:cNvPr id="415" name="object 415"/>
          <p:cNvSpPr txBox="1"/>
          <p:nvPr/>
        </p:nvSpPr>
        <p:spPr>
          <a:xfrm>
            <a:off x="4130799" y="3609564"/>
            <a:ext cx="995044" cy="137795"/>
          </a:xfrm>
          <a:prstGeom prst="rect">
            <a:avLst/>
          </a:prstGeom>
        </p:spPr>
        <p:txBody>
          <a:bodyPr vert="horz" wrap="square" lIns="0" tIns="17145" rIns="0" bIns="0" rtlCol="0">
            <a:spAutoFit/>
          </a:bodyPr>
          <a:lstStyle/>
          <a:p>
            <a:pPr marL="12700">
              <a:lnSpc>
                <a:spcPct val="100000"/>
              </a:lnSpc>
              <a:spcBef>
                <a:spcPts val="135"/>
              </a:spcBef>
            </a:pPr>
            <a:r>
              <a:rPr sz="700" b="1" spc="-35" dirty="0">
                <a:solidFill>
                  <a:srgbClr val="231F20"/>
                </a:solidFill>
                <a:latin typeface="Arial"/>
                <a:cs typeface="Arial"/>
              </a:rPr>
              <a:t>OPEN </a:t>
            </a:r>
            <a:r>
              <a:rPr sz="700" b="1" spc="-70" dirty="0">
                <a:solidFill>
                  <a:srgbClr val="231F20"/>
                </a:solidFill>
                <a:latin typeface="Arial"/>
                <a:cs typeface="Arial"/>
              </a:rPr>
              <a:t>SPACE </a:t>
            </a:r>
            <a:r>
              <a:rPr sz="700" b="1" spc="-60" dirty="0">
                <a:solidFill>
                  <a:srgbClr val="231F20"/>
                </a:solidFill>
                <a:latin typeface="Arial"/>
                <a:cs typeface="Arial"/>
              </a:rPr>
              <a:t>BLOCK</a:t>
            </a:r>
            <a:r>
              <a:rPr sz="700" b="1" spc="-25" dirty="0">
                <a:solidFill>
                  <a:srgbClr val="231F20"/>
                </a:solidFill>
                <a:latin typeface="Arial"/>
                <a:cs typeface="Arial"/>
              </a:rPr>
              <a:t> </a:t>
            </a:r>
            <a:r>
              <a:rPr sz="700" b="1" spc="10" dirty="0">
                <a:solidFill>
                  <a:srgbClr val="231F20"/>
                </a:solidFill>
                <a:latin typeface="Arial"/>
                <a:cs typeface="Arial"/>
              </a:rPr>
              <a:t>#2</a:t>
            </a:r>
            <a:endParaRPr sz="700">
              <a:latin typeface="Arial"/>
              <a:cs typeface="Arial"/>
            </a:endParaRPr>
          </a:p>
        </p:txBody>
      </p:sp>
      <p:sp>
        <p:nvSpPr>
          <p:cNvPr id="416" name="object 416"/>
          <p:cNvSpPr txBox="1"/>
          <p:nvPr/>
        </p:nvSpPr>
        <p:spPr>
          <a:xfrm>
            <a:off x="3832125" y="3703163"/>
            <a:ext cx="1589405" cy="137795"/>
          </a:xfrm>
          <a:prstGeom prst="rect">
            <a:avLst/>
          </a:prstGeom>
        </p:spPr>
        <p:txBody>
          <a:bodyPr vert="horz" wrap="square" lIns="0" tIns="17145" rIns="0" bIns="0" rtlCol="0">
            <a:spAutoFit/>
          </a:bodyPr>
          <a:lstStyle/>
          <a:p>
            <a:pPr marL="12700">
              <a:lnSpc>
                <a:spcPct val="100000"/>
              </a:lnSpc>
              <a:spcBef>
                <a:spcPts val="135"/>
              </a:spcBef>
            </a:pPr>
            <a:r>
              <a:rPr sz="700" b="1" spc="-30" dirty="0">
                <a:solidFill>
                  <a:srgbClr val="231F20"/>
                </a:solidFill>
                <a:latin typeface="Arial"/>
                <a:cs typeface="Arial"/>
              </a:rPr>
              <a:t>(PUBLIC </a:t>
            </a:r>
            <a:r>
              <a:rPr sz="700" b="1" spc="-40" dirty="0">
                <a:solidFill>
                  <a:srgbClr val="231F20"/>
                </a:solidFill>
                <a:latin typeface="Arial"/>
                <a:cs typeface="Arial"/>
              </a:rPr>
              <a:t>MARKET </a:t>
            </a:r>
            <a:r>
              <a:rPr sz="700" b="1" spc="-35" dirty="0">
                <a:solidFill>
                  <a:srgbClr val="231F20"/>
                </a:solidFill>
                <a:latin typeface="Arial"/>
                <a:cs typeface="Arial"/>
              </a:rPr>
              <a:t>&amp; </a:t>
            </a:r>
            <a:r>
              <a:rPr sz="700" b="1" spc="-45" dirty="0">
                <a:solidFill>
                  <a:srgbClr val="231F20"/>
                </a:solidFill>
                <a:latin typeface="Arial"/>
                <a:cs typeface="Arial"/>
              </a:rPr>
              <a:t>CENTRAL</a:t>
            </a:r>
            <a:r>
              <a:rPr sz="700" b="1" spc="-25" dirty="0">
                <a:solidFill>
                  <a:srgbClr val="231F20"/>
                </a:solidFill>
                <a:latin typeface="Arial"/>
                <a:cs typeface="Arial"/>
              </a:rPr>
              <a:t> </a:t>
            </a:r>
            <a:r>
              <a:rPr sz="700" b="1" spc="-20" dirty="0">
                <a:solidFill>
                  <a:srgbClr val="231F20"/>
                </a:solidFill>
                <a:latin typeface="Arial"/>
                <a:cs typeface="Arial"/>
              </a:rPr>
              <a:t>PLAZA)</a:t>
            </a:r>
            <a:endParaRPr sz="700">
              <a:latin typeface="Arial"/>
              <a:cs typeface="Arial"/>
            </a:endParaRPr>
          </a:p>
        </p:txBody>
      </p:sp>
      <p:sp>
        <p:nvSpPr>
          <p:cNvPr id="417" name="object 417"/>
          <p:cNvSpPr/>
          <p:nvPr/>
        </p:nvSpPr>
        <p:spPr>
          <a:xfrm>
            <a:off x="1934574" y="1469897"/>
            <a:ext cx="88900" cy="655320"/>
          </a:xfrm>
          <a:custGeom>
            <a:avLst/>
            <a:gdLst/>
            <a:ahLst/>
            <a:cxnLst/>
            <a:rect l="l" t="t" r="r" b="b"/>
            <a:pathLst>
              <a:path w="88900" h="655319">
                <a:moveTo>
                  <a:pt x="12141" y="507"/>
                </a:moveTo>
                <a:lnTo>
                  <a:pt x="16548" y="523900"/>
                </a:lnTo>
                <a:lnTo>
                  <a:pt x="10947" y="523976"/>
                </a:lnTo>
                <a:lnTo>
                  <a:pt x="10909" y="518540"/>
                </a:lnTo>
                <a:lnTo>
                  <a:pt x="0" y="518604"/>
                </a:lnTo>
                <a:lnTo>
                  <a:pt x="965" y="654875"/>
                </a:lnTo>
                <a:lnTo>
                  <a:pt x="11874" y="654811"/>
                </a:lnTo>
                <a:lnTo>
                  <a:pt x="11810" y="643902"/>
                </a:lnTo>
                <a:lnTo>
                  <a:pt x="39382" y="643635"/>
                </a:lnTo>
                <a:lnTo>
                  <a:pt x="39408" y="649084"/>
                </a:lnTo>
                <a:lnTo>
                  <a:pt x="88671" y="648728"/>
                </a:lnTo>
                <a:lnTo>
                  <a:pt x="87934" y="518007"/>
                </a:lnTo>
                <a:lnTo>
                  <a:pt x="82283" y="517944"/>
                </a:lnTo>
                <a:lnTo>
                  <a:pt x="77914" y="0"/>
                </a:lnTo>
              </a:path>
            </a:pathLst>
          </a:custGeom>
          <a:ln w="3175">
            <a:solidFill>
              <a:srgbClr val="060807"/>
            </a:solidFill>
          </a:ln>
        </p:spPr>
        <p:txBody>
          <a:bodyPr wrap="square" lIns="0" tIns="0" rIns="0" bIns="0" rtlCol="0"/>
          <a:lstStyle/>
          <a:p>
            <a:endParaRPr/>
          </a:p>
        </p:txBody>
      </p:sp>
      <p:sp>
        <p:nvSpPr>
          <p:cNvPr id="418" name="object 418"/>
          <p:cNvSpPr/>
          <p:nvPr/>
        </p:nvSpPr>
        <p:spPr>
          <a:xfrm>
            <a:off x="5142610" y="6934575"/>
            <a:ext cx="1592698" cy="984388"/>
          </a:xfrm>
          <a:prstGeom prst="rect">
            <a:avLst/>
          </a:prstGeom>
          <a:blipFill>
            <a:blip r:embed="rId26" cstate="print"/>
            <a:stretch>
              <a:fillRect/>
            </a:stretch>
          </a:blipFill>
        </p:spPr>
        <p:txBody>
          <a:bodyPr wrap="square" lIns="0" tIns="0" rIns="0" bIns="0" rtlCol="0"/>
          <a:lstStyle/>
          <a:p>
            <a:endParaRPr/>
          </a:p>
        </p:txBody>
      </p:sp>
      <p:sp>
        <p:nvSpPr>
          <p:cNvPr id="419" name="object 419"/>
          <p:cNvSpPr/>
          <p:nvPr/>
        </p:nvSpPr>
        <p:spPr>
          <a:xfrm>
            <a:off x="6965226" y="7507593"/>
            <a:ext cx="42545" cy="81915"/>
          </a:xfrm>
          <a:custGeom>
            <a:avLst/>
            <a:gdLst/>
            <a:ahLst/>
            <a:cxnLst/>
            <a:rect l="l" t="t" r="r" b="b"/>
            <a:pathLst>
              <a:path w="42545" h="81915">
                <a:moveTo>
                  <a:pt x="42036" y="0"/>
                </a:moveTo>
                <a:lnTo>
                  <a:pt x="39674" y="1689"/>
                </a:lnTo>
                <a:lnTo>
                  <a:pt x="37325" y="3695"/>
                </a:lnTo>
                <a:lnTo>
                  <a:pt x="34975" y="5384"/>
                </a:lnTo>
                <a:lnTo>
                  <a:pt x="32956" y="7416"/>
                </a:lnTo>
                <a:lnTo>
                  <a:pt x="30937" y="9423"/>
                </a:lnTo>
                <a:lnTo>
                  <a:pt x="28917" y="11455"/>
                </a:lnTo>
                <a:lnTo>
                  <a:pt x="19507" y="22225"/>
                </a:lnTo>
                <a:lnTo>
                  <a:pt x="17818" y="24587"/>
                </a:lnTo>
                <a:lnTo>
                  <a:pt x="16141" y="26936"/>
                </a:lnTo>
                <a:lnTo>
                  <a:pt x="14795" y="29641"/>
                </a:lnTo>
                <a:lnTo>
                  <a:pt x="13106" y="31991"/>
                </a:lnTo>
                <a:lnTo>
                  <a:pt x="11760" y="34696"/>
                </a:lnTo>
                <a:lnTo>
                  <a:pt x="10413" y="37045"/>
                </a:lnTo>
                <a:lnTo>
                  <a:pt x="9067" y="39738"/>
                </a:lnTo>
                <a:lnTo>
                  <a:pt x="8064" y="42430"/>
                </a:lnTo>
                <a:lnTo>
                  <a:pt x="7061" y="45135"/>
                </a:lnTo>
                <a:lnTo>
                  <a:pt x="6045" y="47815"/>
                </a:lnTo>
                <a:lnTo>
                  <a:pt x="5041" y="50520"/>
                </a:lnTo>
                <a:lnTo>
                  <a:pt x="4025" y="53213"/>
                </a:lnTo>
                <a:lnTo>
                  <a:pt x="3352" y="55905"/>
                </a:lnTo>
                <a:lnTo>
                  <a:pt x="2679" y="58597"/>
                </a:lnTo>
                <a:lnTo>
                  <a:pt x="2006" y="61633"/>
                </a:lnTo>
                <a:lnTo>
                  <a:pt x="1333" y="64325"/>
                </a:lnTo>
                <a:lnTo>
                  <a:pt x="1003" y="67360"/>
                </a:lnTo>
                <a:lnTo>
                  <a:pt x="660" y="70040"/>
                </a:lnTo>
                <a:lnTo>
                  <a:pt x="330" y="73088"/>
                </a:lnTo>
                <a:lnTo>
                  <a:pt x="0" y="75768"/>
                </a:lnTo>
                <a:lnTo>
                  <a:pt x="0" y="78803"/>
                </a:lnTo>
                <a:lnTo>
                  <a:pt x="0" y="81495"/>
                </a:lnTo>
              </a:path>
            </a:pathLst>
          </a:custGeom>
          <a:ln w="6388">
            <a:solidFill>
              <a:srgbClr val="231F20"/>
            </a:solidFill>
          </a:ln>
        </p:spPr>
        <p:txBody>
          <a:bodyPr wrap="square" lIns="0" tIns="0" rIns="0" bIns="0" rtlCol="0"/>
          <a:lstStyle/>
          <a:p>
            <a:endParaRPr/>
          </a:p>
        </p:txBody>
      </p:sp>
      <p:sp>
        <p:nvSpPr>
          <p:cNvPr id="420" name="object 420"/>
          <p:cNvSpPr/>
          <p:nvPr/>
        </p:nvSpPr>
        <p:spPr>
          <a:xfrm>
            <a:off x="6965217" y="7115246"/>
            <a:ext cx="42545" cy="53340"/>
          </a:xfrm>
          <a:custGeom>
            <a:avLst/>
            <a:gdLst/>
            <a:ahLst/>
            <a:cxnLst/>
            <a:rect l="l" t="t" r="r" b="b"/>
            <a:pathLst>
              <a:path w="42545" h="53340">
                <a:moveTo>
                  <a:pt x="0" y="0"/>
                </a:moveTo>
                <a:lnTo>
                  <a:pt x="0" y="2362"/>
                </a:lnTo>
                <a:lnTo>
                  <a:pt x="330" y="4711"/>
                </a:lnTo>
                <a:lnTo>
                  <a:pt x="1016" y="6743"/>
                </a:lnTo>
                <a:lnTo>
                  <a:pt x="1346" y="9093"/>
                </a:lnTo>
                <a:lnTo>
                  <a:pt x="2019" y="11455"/>
                </a:lnTo>
                <a:lnTo>
                  <a:pt x="2692" y="13474"/>
                </a:lnTo>
                <a:lnTo>
                  <a:pt x="3365" y="15824"/>
                </a:lnTo>
                <a:lnTo>
                  <a:pt x="4038" y="17856"/>
                </a:lnTo>
                <a:lnTo>
                  <a:pt x="5041" y="19862"/>
                </a:lnTo>
                <a:lnTo>
                  <a:pt x="6057" y="22225"/>
                </a:lnTo>
                <a:lnTo>
                  <a:pt x="7061" y="24257"/>
                </a:lnTo>
                <a:lnTo>
                  <a:pt x="8407" y="26263"/>
                </a:lnTo>
                <a:lnTo>
                  <a:pt x="9423" y="27952"/>
                </a:lnTo>
                <a:lnTo>
                  <a:pt x="10769" y="29972"/>
                </a:lnTo>
                <a:lnTo>
                  <a:pt x="12103" y="31991"/>
                </a:lnTo>
                <a:lnTo>
                  <a:pt x="13792" y="33680"/>
                </a:lnTo>
                <a:lnTo>
                  <a:pt x="15138" y="35369"/>
                </a:lnTo>
                <a:lnTo>
                  <a:pt x="16827" y="37045"/>
                </a:lnTo>
                <a:lnTo>
                  <a:pt x="18503" y="38735"/>
                </a:lnTo>
                <a:lnTo>
                  <a:pt x="20180" y="40411"/>
                </a:lnTo>
                <a:lnTo>
                  <a:pt x="21869" y="41757"/>
                </a:lnTo>
                <a:lnTo>
                  <a:pt x="23545" y="43103"/>
                </a:lnTo>
                <a:lnTo>
                  <a:pt x="25565" y="44450"/>
                </a:lnTo>
                <a:lnTo>
                  <a:pt x="27241" y="45808"/>
                </a:lnTo>
                <a:lnTo>
                  <a:pt x="29260" y="47142"/>
                </a:lnTo>
                <a:lnTo>
                  <a:pt x="31280" y="48158"/>
                </a:lnTo>
                <a:lnTo>
                  <a:pt x="33299" y="49174"/>
                </a:lnTo>
                <a:lnTo>
                  <a:pt x="35318" y="50177"/>
                </a:lnTo>
                <a:lnTo>
                  <a:pt x="37668" y="51193"/>
                </a:lnTo>
                <a:lnTo>
                  <a:pt x="39700" y="51866"/>
                </a:lnTo>
                <a:lnTo>
                  <a:pt x="42037" y="52870"/>
                </a:lnTo>
              </a:path>
            </a:pathLst>
          </a:custGeom>
          <a:ln w="6388">
            <a:solidFill>
              <a:srgbClr val="231F20"/>
            </a:solidFill>
          </a:ln>
        </p:spPr>
        <p:txBody>
          <a:bodyPr wrap="square" lIns="0" tIns="0" rIns="0" bIns="0" rtlCol="0"/>
          <a:lstStyle/>
          <a:p>
            <a:endParaRPr/>
          </a:p>
        </p:txBody>
      </p:sp>
      <p:sp>
        <p:nvSpPr>
          <p:cNvPr id="421" name="object 421"/>
          <p:cNvSpPr/>
          <p:nvPr/>
        </p:nvSpPr>
        <p:spPr>
          <a:xfrm>
            <a:off x="4585421" y="7397799"/>
            <a:ext cx="44450" cy="40005"/>
          </a:xfrm>
          <a:custGeom>
            <a:avLst/>
            <a:gdLst/>
            <a:ahLst/>
            <a:cxnLst/>
            <a:rect l="l" t="t" r="r" b="b"/>
            <a:pathLst>
              <a:path w="44450" h="40004">
                <a:moveTo>
                  <a:pt x="0" y="39408"/>
                </a:moveTo>
                <a:lnTo>
                  <a:pt x="2019" y="39408"/>
                </a:lnTo>
                <a:lnTo>
                  <a:pt x="4038" y="39065"/>
                </a:lnTo>
                <a:lnTo>
                  <a:pt x="6057" y="38735"/>
                </a:lnTo>
                <a:lnTo>
                  <a:pt x="8077" y="38392"/>
                </a:lnTo>
                <a:lnTo>
                  <a:pt x="9753" y="37719"/>
                </a:lnTo>
                <a:lnTo>
                  <a:pt x="11772" y="37045"/>
                </a:lnTo>
                <a:lnTo>
                  <a:pt x="20853" y="33007"/>
                </a:lnTo>
                <a:lnTo>
                  <a:pt x="22542" y="31991"/>
                </a:lnTo>
                <a:lnTo>
                  <a:pt x="24218" y="30988"/>
                </a:lnTo>
                <a:lnTo>
                  <a:pt x="25895" y="29641"/>
                </a:lnTo>
                <a:lnTo>
                  <a:pt x="27241" y="28625"/>
                </a:lnTo>
                <a:lnTo>
                  <a:pt x="28930" y="27279"/>
                </a:lnTo>
                <a:lnTo>
                  <a:pt x="30276" y="25933"/>
                </a:lnTo>
                <a:lnTo>
                  <a:pt x="31623" y="24587"/>
                </a:lnTo>
                <a:lnTo>
                  <a:pt x="32969" y="22910"/>
                </a:lnTo>
                <a:lnTo>
                  <a:pt x="34302" y="21551"/>
                </a:lnTo>
                <a:lnTo>
                  <a:pt x="35648" y="19875"/>
                </a:lnTo>
                <a:lnTo>
                  <a:pt x="36664" y="18199"/>
                </a:lnTo>
                <a:lnTo>
                  <a:pt x="37668" y="16510"/>
                </a:lnTo>
                <a:lnTo>
                  <a:pt x="38684" y="14820"/>
                </a:lnTo>
                <a:lnTo>
                  <a:pt x="39700" y="13144"/>
                </a:lnTo>
                <a:lnTo>
                  <a:pt x="40703" y="11455"/>
                </a:lnTo>
                <a:lnTo>
                  <a:pt x="41376" y="9436"/>
                </a:lnTo>
                <a:lnTo>
                  <a:pt x="42037" y="7759"/>
                </a:lnTo>
                <a:lnTo>
                  <a:pt x="42710" y="5727"/>
                </a:lnTo>
                <a:lnTo>
                  <a:pt x="43383" y="3708"/>
                </a:lnTo>
                <a:lnTo>
                  <a:pt x="43726" y="2032"/>
                </a:lnTo>
                <a:lnTo>
                  <a:pt x="44399" y="0"/>
                </a:lnTo>
              </a:path>
            </a:pathLst>
          </a:custGeom>
          <a:ln w="6388">
            <a:solidFill>
              <a:srgbClr val="231F20"/>
            </a:solidFill>
          </a:ln>
        </p:spPr>
        <p:txBody>
          <a:bodyPr wrap="square" lIns="0" tIns="0" rIns="0" bIns="0" rtlCol="0"/>
          <a:lstStyle/>
          <a:p>
            <a:endParaRPr/>
          </a:p>
        </p:txBody>
      </p:sp>
      <p:sp>
        <p:nvSpPr>
          <p:cNvPr id="422" name="object 422"/>
          <p:cNvSpPr/>
          <p:nvPr/>
        </p:nvSpPr>
        <p:spPr>
          <a:xfrm>
            <a:off x="4642603" y="7560132"/>
            <a:ext cx="129539" cy="3175"/>
          </a:xfrm>
          <a:custGeom>
            <a:avLst/>
            <a:gdLst/>
            <a:ahLst/>
            <a:cxnLst/>
            <a:rect l="l" t="t" r="r" b="b"/>
            <a:pathLst>
              <a:path w="129539" h="3175">
                <a:moveTo>
                  <a:pt x="129501" y="0"/>
                </a:moveTo>
                <a:lnTo>
                  <a:pt x="0" y="3035"/>
                </a:lnTo>
              </a:path>
            </a:pathLst>
          </a:custGeom>
          <a:ln w="6388">
            <a:solidFill>
              <a:srgbClr val="231F20"/>
            </a:solidFill>
          </a:ln>
        </p:spPr>
        <p:txBody>
          <a:bodyPr wrap="square" lIns="0" tIns="0" rIns="0" bIns="0" rtlCol="0"/>
          <a:lstStyle/>
          <a:p>
            <a:endParaRPr/>
          </a:p>
        </p:txBody>
      </p:sp>
      <p:sp>
        <p:nvSpPr>
          <p:cNvPr id="423" name="object 423"/>
          <p:cNvSpPr/>
          <p:nvPr/>
        </p:nvSpPr>
        <p:spPr>
          <a:xfrm>
            <a:off x="4723331" y="7400497"/>
            <a:ext cx="36830" cy="35560"/>
          </a:xfrm>
          <a:custGeom>
            <a:avLst/>
            <a:gdLst/>
            <a:ahLst/>
            <a:cxnLst/>
            <a:rect l="l" t="t" r="r" b="b"/>
            <a:pathLst>
              <a:path w="36829" h="35559">
                <a:moveTo>
                  <a:pt x="0" y="0"/>
                </a:moveTo>
                <a:lnTo>
                  <a:pt x="330" y="2019"/>
                </a:lnTo>
                <a:lnTo>
                  <a:pt x="1016" y="4038"/>
                </a:lnTo>
                <a:lnTo>
                  <a:pt x="1346" y="5727"/>
                </a:lnTo>
                <a:lnTo>
                  <a:pt x="2019" y="7746"/>
                </a:lnTo>
                <a:lnTo>
                  <a:pt x="2692" y="9423"/>
                </a:lnTo>
                <a:lnTo>
                  <a:pt x="3365" y="11112"/>
                </a:lnTo>
                <a:lnTo>
                  <a:pt x="4368" y="12801"/>
                </a:lnTo>
                <a:lnTo>
                  <a:pt x="5372" y="14477"/>
                </a:lnTo>
                <a:lnTo>
                  <a:pt x="6388" y="16167"/>
                </a:lnTo>
                <a:lnTo>
                  <a:pt x="7404" y="17856"/>
                </a:lnTo>
                <a:lnTo>
                  <a:pt x="8750" y="19532"/>
                </a:lnTo>
                <a:lnTo>
                  <a:pt x="9753" y="20878"/>
                </a:lnTo>
                <a:lnTo>
                  <a:pt x="11099" y="22567"/>
                </a:lnTo>
                <a:lnTo>
                  <a:pt x="12446" y="23914"/>
                </a:lnTo>
                <a:lnTo>
                  <a:pt x="14122" y="25260"/>
                </a:lnTo>
                <a:lnTo>
                  <a:pt x="15468" y="26263"/>
                </a:lnTo>
                <a:lnTo>
                  <a:pt x="17157" y="27622"/>
                </a:lnTo>
                <a:lnTo>
                  <a:pt x="18834" y="28625"/>
                </a:lnTo>
                <a:lnTo>
                  <a:pt x="20180" y="29641"/>
                </a:lnTo>
                <a:lnTo>
                  <a:pt x="21856" y="30645"/>
                </a:lnTo>
                <a:lnTo>
                  <a:pt x="23888" y="31648"/>
                </a:lnTo>
                <a:lnTo>
                  <a:pt x="25565" y="32334"/>
                </a:lnTo>
                <a:lnTo>
                  <a:pt x="27241" y="33007"/>
                </a:lnTo>
                <a:lnTo>
                  <a:pt x="29260" y="33680"/>
                </a:lnTo>
                <a:lnTo>
                  <a:pt x="30949" y="34353"/>
                </a:lnTo>
                <a:lnTo>
                  <a:pt x="32969" y="34696"/>
                </a:lnTo>
                <a:lnTo>
                  <a:pt x="34975" y="35026"/>
                </a:lnTo>
                <a:lnTo>
                  <a:pt x="36664" y="35369"/>
                </a:lnTo>
              </a:path>
            </a:pathLst>
          </a:custGeom>
          <a:ln w="6388">
            <a:solidFill>
              <a:srgbClr val="231F20"/>
            </a:solidFill>
          </a:ln>
        </p:spPr>
        <p:txBody>
          <a:bodyPr wrap="square" lIns="0" tIns="0" rIns="0" bIns="0" rtlCol="0"/>
          <a:lstStyle/>
          <a:p>
            <a:endParaRPr/>
          </a:p>
        </p:txBody>
      </p:sp>
      <p:sp>
        <p:nvSpPr>
          <p:cNvPr id="424" name="object 424"/>
          <p:cNvSpPr/>
          <p:nvPr/>
        </p:nvSpPr>
        <p:spPr>
          <a:xfrm>
            <a:off x="4759995" y="7435860"/>
            <a:ext cx="106680" cy="1905"/>
          </a:xfrm>
          <a:custGeom>
            <a:avLst/>
            <a:gdLst/>
            <a:ahLst/>
            <a:cxnLst/>
            <a:rect l="l" t="t" r="r" b="b"/>
            <a:pathLst>
              <a:path w="106679" h="1904">
                <a:moveTo>
                  <a:pt x="0" y="0"/>
                </a:moveTo>
                <a:lnTo>
                  <a:pt x="106298" y="1689"/>
                </a:lnTo>
              </a:path>
            </a:pathLst>
          </a:custGeom>
          <a:ln w="6388">
            <a:solidFill>
              <a:srgbClr val="231F20"/>
            </a:solidFill>
          </a:ln>
        </p:spPr>
        <p:txBody>
          <a:bodyPr wrap="square" lIns="0" tIns="0" rIns="0" bIns="0" rtlCol="0"/>
          <a:lstStyle/>
          <a:p>
            <a:endParaRPr/>
          </a:p>
        </p:txBody>
      </p:sp>
      <p:sp>
        <p:nvSpPr>
          <p:cNvPr id="425" name="object 425"/>
          <p:cNvSpPr/>
          <p:nvPr/>
        </p:nvSpPr>
        <p:spPr>
          <a:xfrm>
            <a:off x="5146818" y="6740411"/>
            <a:ext cx="2540" cy="196215"/>
          </a:xfrm>
          <a:custGeom>
            <a:avLst/>
            <a:gdLst/>
            <a:ahLst/>
            <a:cxnLst/>
            <a:rect l="l" t="t" r="r" b="b"/>
            <a:pathLst>
              <a:path w="2539" h="196215">
                <a:moveTo>
                  <a:pt x="1009" y="-3194"/>
                </a:moveTo>
                <a:lnTo>
                  <a:pt x="1009" y="198862"/>
                </a:lnTo>
              </a:path>
            </a:pathLst>
          </a:custGeom>
          <a:ln w="8407">
            <a:solidFill>
              <a:srgbClr val="231F20"/>
            </a:solidFill>
          </a:ln>
        </p:spPr>
        <p:txBody>
          <a:bodyPr wrap="square" lIns="0" tIns="0" rIns="0" bIns="0" rtlCol="0"/>
          <a:lstStyle/>
          <a:p>
            <a:endParaRPr/>
          </a:p>
        </p:txBody>
      </p:sp>
      <p:sp>
        <p:nvSpPr>
          <p:cNvPr id="426" name="object 426"/>
          <p:cNvSpPr/>
          <p:nvPr/>
        </p:nvSpPr>
        <p:spPr>
          <a:xfrm>
            <a:off x="5146481" y="5589973"/>
            <a:ext cx="1905" cy="833119"/>
          </a:xfrm>
          <a:custGeom>
            <a:avLst/>
            <a:gdLst/>
            <a:ahLst/>
            <a:cxnLst/>
            <a:rect l="l" t="t" r="r" b="b"/>
            <a:pathLst>
              <a:path w="1904" h="833120">
                <a:moveTo>
                  <a:pt x="1346" y="0"/>
                </a:moveTo>
                <a:lnTo>
                  <a:pt x="0" y="832523"/>
                </a:lnTo>
              </a:path>
            </a:pathLst>
          </a:custGeom>
          <a:ln w="6388">
            <a:solidFill>
              <a:srgbClr val="231F20"/>
            </a:solidFill>
          </a:ln>
        </p:spPr>
        <p:txBody>
          <a:bodyPr wrap="square" lIns="0" tIns="0" rIns="0" bIns="0" rtlCol="0"/>
          <a:lstStyle/>
          <a:p>
            <a:endParaRPr/>
          </a:p>
        </p:txBody>
      </p:sp>
      <p:sp>
        <p:nvSpPr>
          <p:cNvPr id="427" name="object 427"/>
          <p:cNvSpPr/>
          <p:nvPr/>
        </p:nvSpPr>
        <p:spPr>
          <a:xfrm>
            <a:off x="4864439" y="6275824"/>
            <a:ext cx="80716" cy="137069"/>
          </a:xfrm>
          <a:prstGeom prst="rect">
            <a:avLst/>
          </a:prstGeom>
          <a:blipFill>
            <a:blip r:embed="rId27" cstate="print"/>
            <a:stretch>
              <a:fillRect/>
            </a:stretch>
          </a:blipFill>
        </p:spPr>
        <p:txBody>
          <a:bodyPr wrap="square" lIns="0" tIns="0" rIns="0" bIns="0" rtlCol="0"/>
          <a:lstStyle/>
          <a:p>
            <a:endParaRPr/>
          </a:p>
        </p:txBody>
      </p:sp>
      <p:sp>
        <p:nvSpPr>
          <p:cNvPr id="428" name="object 428"/>
          <p:cNvSpPr/>
          <p:nvPr/>
        </p:nvSpPr>
        <p:spPr>
          <a:xfrm>
            <a:off x="4943316" y="5596708"/>
            <a:ext cx="2540" cy="473709"/>
          </a:xfrm>
          <a:custGeom>
            <a:avLst/>
            <a:gdLst/>
            <a:ahLst/>
            <a:cxnLst/>
            <a:rect l="l" t="t" r="r" b="b"/>
            <a:pathLst>
              <a:path w="2539" h="473710">
                <a:moveTo>
                  <a:pt x="0" y="473176"/>
                </a:moveTo>
                <a:lnTo>
                  <a:pt x="2362" y="0"/>
                </a:lnTo>
              </a:path>
            </a:pathLst>
          </a:custGeom>
          <a:ln w="6388">
            <a:solidFill>
              <a:srgbClr val="231F20"/>
            </a:solidFill>
          </a:ln>
        </p:spPr>
        <p:txBody>
          <a:bodyPr wrap="square" lIns="0" tIns="0" rIns="0" bIns="0" rtlCol="0"/>
          <a:lstStyle/>
          <a:p>
            <a:endParaRPr/>
          </a:p>
        </p:txBody>
      </p:sp>
      <p:sp>
        <p:nvSpPr>
          <p:cNvPr id="429" name="object 429"/>
          <p:cNvSpPr/>
          <p:nvPr/>
        </p:nvSpPr>
        <p:spPr>
          <a:xfrm>
            <a:off x="6965217" y="6285758"/>
            <a:ext cx="12700" cy="829944"/>
          </a:xfrm>
          <a:custGeom>
            <a:avLst/>
            <a:gdLst/>
            <a:ahLst/>
            <a:cxnLst/>
            <a:rect l="l" t="t" r="r" b="b"/>
            <a:pathLst>
              <a:path w="12700" h="829945">
                <a:moveTo>
                  <a:pt x="0" y="829487"/>
                </a:moveTo>
                <a:lnTo>
                  <a:pt x="7404" y="105079"/>
                </a:lnTo>
                <a:lnTo>
                  <a:pt x="12103" y="0"/>
                </a:lnTo>
              </a:path>
            </a:pathLst>
          </a:custGeom>
          <a:ln w="6388">
            <a:solidFill>
              <a:srgbClr val="231F20"/>
            </a:solidFill>
          </a:ln>
        </p:spPr>
        <p:txBody>
          <a:bodyPr wrap="square" lIns="0" tIns="0" rIns="0" bIns="0" rtlCol="0"/>
          <a:lstStyle/>
          <a:p>
            <a:endParaRPr/>
          </a:p>
        </p:txBody>
      </p:sp>
      <p:sp>
        <p:nvSpPr>
          <p:cNvPr id="430" name="object 430"/>
          <p:cNvSpPr/>
          <p:nvPr/>
        </p:nvSpPr>
        <p:spPr>
          <a:xfrm>
            <a:off x="4936252" y="6069892"/>
            <a:ext cx="7620" cy="42545"/>
          </a:xfrm>
          <a:custGeom>
            <a:avLst/>
            <a:gdLst/>
            <a:ahLst/>
            <a:cxnLst/>
            <a:rect l="l" t="t" r="r" b="b"/>
            <a:pathLst>
              <a:path w="7620" h="42545">
                <a:moveTo>
                  <a:pt x="0" y="42087"/>
                </a:moveTo>
                <a:lnTo>
                  <a:pt x="1346" y="35013"/>
                </a:lnTo>
                <a:lnTo>
                  <a:pt x="2692" y="27940"/>
                </a:lnTo>
                <a:lnTo>
                  <a:pt x="4038" y="21209"/>
                </a:lnTo>
                <a:lnTo>
                  <a:pt x="5041" y="14135"/>
                </a:lnTo>
                <a:lnTo>
                  <a:pt x="6057" y="7061"/>
                </a:lnTo>
                <a:lnTo>
                  <a:pt x="7061" y="0"/>
                </a:lnTo>
              </a:path>
            </a:pathLst>
          </a:custGeom>
          <a:ln w="6388">
            <a:solidFill>
              <a:srgbClr val="231F20"/>
            </a:solidFill>
          </a:ln>
        </p:spPr>
        <p:txBody>
          <a:bodyPr wrap="square" lIns="0" tIns="0" rIns="0" bIns="0" rtlCol="0"/>
          <a:lstStyle/>
          <a:p>
            <a:endParaRPr/>
          </a:p>
        </p:txBody>
      </p:sp>
      <p:sp>
        <p:nvSpPr>
          <p:cNvPr id="431" name="object 431"/>
          <p:cNvSpPr/>
          <p:nvPr/>
        </p:nvSpPr>
        <p:spPr>
          <a:xfrm>
            <a:off x="4903625" y="6111976"/>
            <a:ext cx="33020" cy="30480"/>
          </a:xfrm>
          <a:custGeom>
            <a:avLst/>
            <a:gdLst/>
            <a:ahLst/>
            <a:cxnLst/>
            <a:rect l="l" t="t" r="r" b="b"/>
            <a:pathLst>
              <a:path w="33020" h="30479">
                <a:moveTo>
                  <a:pt x="0" y="30314"/>
                </a:moveTo>
                <a:lnTo>
                  <a:pt x="1689" y="29972"/>
                </a:lnTo>
                <a:lnTo>
                  <a:pt x="3365" y="29641"/>
                </a:lnTo>
                <a:lnTo>
                  <a:pt x="5384" y="28968"/>
                </a:lnTo>
                <a:lnTo>
                  <a:pt x="7061" y="28625"/>
                </a:lnTo>
                <a:lnTo>
                  <a:pt x="8750" y="27952"/>
                </a:lnTo>
                <a:lnTo>
                  <a:pt x="10426" y="27292"/>
                </a:lnTo>
                <a:lnTo>
                  <a:pt x="12103" y="26619"/>
                </a:lnTo>
                <a:lnTo>
                  <a:pt x="13792" y="25603"/>
                </a:lnTo>
                <a:lnTo>
                  <a:pt x="15138" y="24587"/>
                </a:lnTo>
                <a:lnTo>
                  <a:pt x="16827" y="23571"/>
                </a:lnTo>
                <a:lnTo>
                  <a:pt x="18161" y="22567"/>
                </a:lnTo>
                <a:lnTo>
                  <a:pt x="19837" y="21564"/>
                </a:lnTo>
                <a:lnTo>
                  <a:pt x="21183" y="20218"/>
                </a:lnTo>
                <a:lnTo>
                  <a:pt x="22199" y="18859"/>
                </a:lnTo>
                <a:lnTo>
                  <a:pt x="23545" y="17856"/>
                </a:lnTo>
                <a:lnTo>
                  <a:pt x="24892" y="16167"/>
                </a:lnTo>
                <a:lnTo>
                  <a:pt x="25895" y="14820"/>
                </a:lnTo>
                <a:lnTo>
                  <a:pt x="26911" y="13474"/>
                </a:lnTo>
                <a:lnTo>
                  <a:pt x="27914" y="11785"/>
                </a:lnTo>
                <a:lnTo>
                  <a:pt x="28930" y="10109"/>
                </a:lnTo>
                <a:lnTo>
                  <a:pt x="29603" y="8763"/>
                </a:lnTo>
                <a:lnTo>
                  <a:pt x="30276" y="7073"/>
                </a:lnTo>
                <a:lnTo>
                  <a:pt x="30949" y="5397"/>
                </a:lnTo>
                <a:lnTo>
                  <a:pt x="31623" y="3378"/>
                </a:lnTo>
                <a:lnTo>
                  <a:pt x="32296" y="1689"/>
                </a:lnTo>
                <a:lnTo>
                  <a:pt x="32626" y="0"/>
                </a:lnTo>
              </a:path>
            </a:pathLst>
          </a:custGeom>
          <a:ln w="6388">
            <a:solidFill>
              <a:srgbClr val="231F20"/>
            </a:solidFill>
          </a:ln>
        </p:spPr>
        <p:txBody>
          <a:bodyPr wrap="square" lIns="0" tIns="0" rIns="0" bIns="0" rtlCol="0"/>
          <a:lstStyle/>
          <a:p>
            <a:endParaRPr/>
          </a:p>
        </p:txBody>
      </p:sp>
      <p:sp>
        <p:nvSpPr>
          <p:cNvPr id="432" name="object 432"/>
          <p:cNvSpPr/>
          <p:nvPr/>
        </p:nvSpPr>
        <p:spPr>
          <a:xfrm>
            <a:off x="5148495" y="6482774"/>
            <a:ext cx="32384" cy="73025"/>
          </a:xfrm>
          <a:custGeom>
            <a:avLst/>
            <a:gdLst/>
            <a:ahLst/>
            <a:cxnLst/>
            <a:rect l="l" t="t" r="r" b="b"/>
            <a:pathLst>
              <a:path w="32385" h="73025">
                <a:moveTo>
                  <a:pt x="32296" y="0"/>
                </a:moveTo>
                <a:lnTo>
                  <a:pt x="30276" y="342"/>
                </a:lnTo>
                <a:lnTo>
                  <a:pt x="28587" y="673"/>
                </a:lnTo>
                <a:lnTo>
                  <a:pt x="26924" y="1016"/>
                </a:lnTo>
                <a:lnTo>
                  <a:pt x="25234" y="1689"/>
                </a:lnTo>
                <a:lnTo>
                  <a:pt x="23545" y="2362"/>
                </a:lnTo>
                <a:lnTo>
                  <a:pt x="21869" y="3035"/>
                </a:lnTo>
                <a:lnTo>
                  <a:pt x="20523" y="3695"/>
                </a:lnTo>
                <a:lnTo>
                  <a:pt x="18846" y="4381"/>
                </a:lnTo>
                <a:lnTo>
                  <a:pt x="17500" y="5384"/>
                </a:lnTo>
                <a:lnTo>
                  <a:pt x="15811" y="6400"/>
                </a:lnTo>
                <a:lnTo>
                  <a:pt x="14465" y="7416"/>
                </a:lnTo>
                <a:lnTo>
                  <a:pt x="13119" y="8420"/>
                </a:lnTo>
                <a:lnTo>
                  <a:pt x="11785" y="9766"/>
                </a:lnTo>
                <a:lnTo>
                  <a:pt x="10439" y="11112"/>
                </a:lnTo>
                <a:lnTo>
                  <a:pt x="9423" y="12458"/>
                </a:lnTo>
                <a:lnTo>
                  <a:pt x="8077" y="13804"/>
                </a:lnTo>
                <a:lnTo>
                  <a:pt x="7061" y="15151"/>
                </a:lnTo>
                <a:lnTo>
                  <a:pt x="6057" y="16497"/>
                </a:lnTo>
                <a:lnTo>
                  <a:pt x="5054" y="18186"/>
                </a:lnTo>
                <a:lnTo>
                  <a:pt x="4381" y="19532"/>
                </a:lnTo>
                <a:lnTo>
                  <a:pt x="3365" y="21209"/>
                </a:lnTo>
                <a:lnTo>
                  <a:pt x="2692" y="22898"/>
                </a:lnTo>
                <a:lnTo>
                  <a:pt x="2019" y="24587"/>
                </a:lnTo>
                <a:lnTo>
                  <a:pt x="1689" y="25933"/>
                </a:lnTo>
                <a:lnTo>
                  <a:pt x="1016" y="27952"/>
                </a:lnTo>
                <a:lnTo>
                  <a:pt x="673" y="29641"/>
                </a:lnTo>
                <a:lnTo>
                  <a:pt x="342" y="31318"/>
                </a:lnTo>
                <a:lnTo>
                  <a:pt x="342" y="33007"/>
                </a:lnTo>
                <a:lnTo>
                  <a:pt x="0" y="34696"/>
                </a:lnTo>
                <a:lnTo>
                  <a:pt x="0" y="36703"/>
                </a:lnTo>
                <a:lnTo>
                  <a:pt x="0" y="38392"/>
                </a:lnTo>
                <a:lnTo>
                  <a:pt x="342" y="40081"/>
                </a:lnTo>
                <a:lnTo>
                  <a:pt x="342" y="41757"/>
                </a:lnTo>
                <a:lnTo>
                  <a:pt x="673" y="43446"/>
                </a:lnTo>
                <a:lnTo>
                  <a:pt x="1016" y="45466"/>
                </a:lnTo>
                <a:lnTo>
                  <a:pt x="1346" y="47142"/>
                </a:lnTo>
                <a:lnTo>
                  <a:pt x="2019" y="48831"/>
                </a:lnTo>
                <a:lnTo>
                  <a:pt x="2692" y="50520"/>
                </a:lnTo>
                <a:lnTo>
                  <a:pt x="3365" y="51866"/>
                </a:lnTo>
                <a:lnTo>
                  <a:pt x="4038" y="53543"/>
                </a:lnTo>
                <a:lnTo>
                  <a:pt x="5054" y="55232"/>
                </a:lnTo>
                <a:lnTo>
                  <a:pt x="5727" y="56578"/>
                </a:lnTo>
                <a:lnTo>
                  <a:pt x="6731" y="58254"/>
                </a:lnTo>
                <a:lnTo>
                  <a:pt x="7734" y="59613"/>
                </a:lnTo>
                <a:lnTo>
                  <a:pt x="9080" y="60960"/>
                </a:lnTo>
                <a:lnTo>
                  <a:pt x="10096" y="62306"/>
                </a:lnTo>
                <a:lnTo>
                  <a:pt x="11442" y="63652"/>
                </a:lnTo>
                <a:lnTo>
                  <a:pt x="12788" y="64655"/>
                </a:lnTo>
                <a:lnTo>
                  <a:pt x="14135" y="65671"/>
                </a:lnTo>
                <a:lnTo>
                  <a:pt x="15468" y="67017"/>
                </a:lnTo>
                <a:lnTo>
                  <a:pt x="16827" y="68033"/>
                </a:lnTo>
                <a:lnTo>
                  <a:pt x="18503" y="68707"/>
                </a:lnTo>
                <a:lnTo>
                  <a:pt x="19850" y="69710"/>
                </a:lnTo>
                <a:lnTo>
                  <a:pt x="21526" y="70383"/>
                </a:lnTo>
                <a:lnTo>
                  <a:pt x="23215" y="71056"/>
                </a:lnTo>
                <a:lnTo>
                  <a:pt x="24892" y="71729"/>
                </a:lnTo>
                <a:lnTo>
                  <a:pt x="26581" y="72415"/>
                </a:lnTo>
              </a:path>
            </a:pathLst>
          </a:custGeom>
          <a:ln w="6388">
            <a:solidFill>
              <a:srgbClr val="231F20"/>
            </a:solidFill>
          </a:ln>
        </p:spPr>
        <p:txBody>
          <a:bodyPr wrap="square" lIns="0" tIns="0" rIns="0" bIns="0" rtlCol="0"/>
          <a:lstStyle/>
          <a:p>
            <a:endParaRPr/>
          </a:p>
        </p:txBody>
      </p:sp>
      <p:sp>
        <p:nvSpPr>
          <p:cNvPr id="433" name="object 433"/>
          <p:cNvSpPr/>
          <p:nvPr/>
        </p:nvSpPr>
        <p:spPr>
          <a:xfrm>
            <a:off x="4918759" y="6483781"/>
            <a:ext cx="25400" cy="22225"/>
          </a:xfrm>
          <a:custGeom>
            <a:avLst/>
            <a:gdLst/>
            <a:ahLst/>
            <a:cxnLst/>
            <a:rect l="l" t="t" r="r" b="b"/>
            <a:pathLst>
              <a:path w="25400" h="22225">
                <a:moveTo>
                  <a:pt x="24891" y="21894"/>
                </a:moveTo>
                <a:lnTo>
                  <a:pt x="24891" y="20205"/>
                </a:lnTo>
                <a:lnTo>
                  <a:pt x="24561" y="18872"/>
                </a:lnTo>
                <a:lnTo>
                  <a:pt x="24218" y="17513"/>
                </a:lnTo>
                <a:lnTo>
                  <a:pt x="23545" y="16167"/>
                </a:lnTo>
                <a:lnTo>
                  <a:pt x="23202" y="14820"/>
                </a:lnTo>
                <a:lnTo>
                  <a:pt x="22529" y="13474"/>
                </a:lnTo>
                <a:lnTo>
                  <a:pt x="21856" y="12128"/>
                </a:lnTo>
                <a:lnTo>
                  <a:pt x="21196" y="10782"/>
                </a:lnTo>
                <a:lnTo>
                  <a:pt x="20180" y="9766"/>
                </a:lnTo>
                <a:lnTo>
                  <a:pt x="19176" y="8420"/>
                </a:lnTo>
                <a:lnTo>
                  <a:pt x="18160" y="7416"/>
                </a:lnTo>
                <a:lnTo>
                  <a:pt x="17157" y="6400"/>
                </a:lnTo>
                <a:lnTo>
                  <a:pt x="16141" y="5397"/>
                </a:lnTo>
                <a:lnTo>
                  <a:pt x="15138" y="4711"/>
                </a:lnTo>
                <a:lnTo>
                  <a:pt x="13792" y="3708"/>
                </a:lnTo>
                <a:lnTo>
                  <a:pt x="12445" y="3035"/>
                </a:lnTo>
                <a:lnTo>
                  <a:pt x="11442" y="2362"/>
                </a:lnTo>
                <a:lnTo>
                  <a:pt x="10096" y="1689"/>
                </a:lnTo>
                <a:lnTo>
                  <a:pt x="8750" y="1358"/>
                </a:lnTo>
                <a:lnTo>
                  <a:pt x="7061" y="685"/>
                </a:lnTo>
                <a:lnTo>
                  <a:pt x="5714" y="342"/>
                </a:lnTo>
                <a:lnTo>
                  <a:pt x="4381" y="342"/>
                </a:lnTo>
                <a:lnTo>
                  <a:pt x="3035" y="0"/>
                </a:lnTo>
                <a:lnTo>
                  <a:pt x="1346" y="0"/>
                </a:lnTo>
                <a:lnTo>
                  <a:pt x="0" y="0"/>
                </a:lnTo>
              </a:path>
            </a:pathLst>
          </a:custGeom>
          <a:ln w="6388">
            <a:solidFill>
              <a:srgbClr val="231F20"/>
            </a:solidFill>
          </a:ln>
        </p:spPr>
        <p:txBody>
          <a:bodyPr wrap="square" lIns="0" tIns="0" rIns="0" bIns="0" rtlCol="0"/>
          <a:lstStyle/>
          <a:p>
            <a:endParaRPr/>
          </a:p>
        </p:txBody>
      </p:sp>
      <p:sp>
        <p:nvSpPr>
          <p:cNvPr id="434" name="object 434"/>
          <p:cNvSpPr/>
          <p:nvPr/>
        </p:nvSpPr>
        <p:spPr>
          <a:xfrm>
            <a:off x="5148163" y="5483551"/>
            <a:ext cx="8890" cy="16510"/>
          </a:xfrm>
          <a:custGeom>
            <a:avLst/>
            <a:gdLst/>
            <a:ahLst/>
            <a:cxnLst/>
            <a:rect l="l" t="t" r="r" b="b"/>
            <a:pathLst>
              <a:path w="8889" h="16510">
                <a:moveTo>
                  <a:pt x="0" y="0"/>
                </a:moveTo>
                <a:lnTo>
                  <a:pt x="0" y="1346"/>
                </a:lnTo>
                <a:lnTo>
                  <a:pt x="330" y="2362"/>
                </a:lnTo>
                <a:lnTo>
                  <a:pt x="330" y="3708"/>
                </a:lnTo>
                <a:lnTo>
                  <a:pt x="673" y="5054"/>
                </a:lnTo>
                <a:lnTo>
                  <a:pt x="1346" y="6400"/>
                </a:lnTo>
                <a:lnTo>
                  <a:pt x="1689" y="7416"/>
                </a:lnTo>
                <a:lnTo>
                  <a:pt x="2362" y="8750"/>
                </a:lnTo>
                <a:lnTo>
                  <a:pt x="2692" y="9766"/>
                </a:lnTo>
                <a:lnTo>
                  <a:pt x="3365" y="10782"/>
                </a:lnTo>
                <a:lnTo>
                  <a:pt x="4368" y="11785"/>
                </a:lnTo>
                <a:lnTo>
                  <a:pt x="5041" y="12801"/>
                </a:lnTo>
                <a:lnTo>
                  <a:pt x="6057" y="13804"/>
                </a:lnTo>
                <a:lnTo>
                  <a:pt x="6731" y="14820"/>
                </a:lnTo>
                <a:lnTo>
                  <a:pt x="7734" y="15494"/>
                </a:lnTo>
                <a:lnTo>
                  <a:pt x="8750" y="16497"/>
                </a:lnTo>
              </a:path>
            </a:pathLst>
          </a:custGeom>
          <a:ln w="6388">
            <a:solidFill>
              <a:srgbClr val="231F20"/>
            </a:solidFill>
          </a:ln>
        </p:spPr>
        <p:txBody>
          <a:bodyPr wrap="square" lIns="0" tIns="0" rIns="0" bIns="0" rtlCol="0"/>
          <a:lstStyle/>
          <a:p>
            <a:endParaRPr/>
          </a:p>
        </p:txBody>
      </p:sp>
      <p:sp>
        <p:nvSpPr>
          <p:cNvPr id="435" name="object 435"/>
          <p:cNvSpPr/>
          <p:nvPr/>
        </p:nvSpPr>
        <p:spPr>
          <a:xfrm>
            <a:off x="5146818" y="5409122"/>
            <a:ext cx="1905" cy="74930"/>
          </a:xfrm>
          <a:custGeom>
            <a:avLst/>
            <a:gdLst/>
            <a:ahLst/>
            <a:cxnLst/>
            <a:rect l="l" t="t" r="r" b="b"/>
            <a:pathLst>
              <a:path w="1904" h="74929">
                <a:moveTo>
                  <a:pt x="0" y="0"/>
                </a:moveTo>
                <a:lnTo>
                  <a:pt x="1346" y="74434"/>
                </a:lnTo>
              </a:path>
            </a:pathLst>
          </a:custGeom>
          <a:ln w="6388">
            <a:solidFill>
              <a:srgbClr val="231F20"/>
            </a:solidFill>
          </a:ln>
        </p:spPr>
        <p:txBody>
          <a:bodyPr wrap="square" lIns="0" tIns="0" rIns="0" bIns="0" rtlCol="0"/>
          <a:lstStyle/>
          <a:p>
            <a:endParaRPr/>
          </a:p>
        </p:txBody>
      </p:sp>
      <p:sp>
        <p:nvSpPr>
          <p:cNvPr id="436" name="object 436"/>
          <p:cNvSpPr/>
          <p:nvPr/>
        </p:nvSpPr>
        <p:spPr>
          <a:xfrm>
            <a:off x="5147826" y="5574818"/>
            <a:ext cx="12700" cy="15240"/>
          </a:xfrm>
          <a:custGeom>
            <a:avLst/>
            <a:gdLst/>
            <a:ahLst/>
            <a:cxnLst/>
            <a:rect l="l" t="t" r="r" b="b"/>
            <a:pathLst>
              <a:path w="12700" h="15239">
                <a:moveTo>
                  <a:pt x="12446" y="0"/>
                </a:moveTo>
                <a:lnTo>
                  <a:pt x="11430" y="342"/>
                </a:lnTo>
                <a:lnTo>
                  <a:pt x="10083" y="673"/>
                </a:lnTo>
                <a:lnTo>
                  <a:pt x="9080" y="1346"/>
                </a:lnTo>
                <a:lnTo>
                  <a:pt x="8077" y="1689"/>
                </a:lnTo>
                <a:lnTo>
                  <a:pt x="7061" y="2362"/>
                </a:lnTo>
                <a:lnTo>
                  <a:pt x="6388" y="3035"/>
                </a:lnTo>
                <a:lnTo>
                  <a:pt x="5384" y="3695"/>
                </a:lnTo>
                <a:lnTo>
                  <a:pt x="4368" y="4711"/>
                </a:lnTo>
                <a:lnTo>
                  <a:pt x="3695" y="5384"/>
                </a:lnTo>
                <a:lnTo>
                  <a:pt x="3022" y="6400"/>
                </a:lnTo>
                <a:lnTo>
                  <a:pt x="2349" y="7416"/>
                </a:lnTo>
                <a:lnTo>
                  <a:pt x="1676" y="8420"/>
                </a:lnTo>
                <a:lnTo>
                  <a:pt x="1346" y="9423"/>
                </a:lnTo>
                <a:lnTo>
                  <a:pt x="1003" y="10439"/>
                </a:lnTo>
                <a:lnTo>
                  <a:pt x="342" y="11455"/>
                </a:lnTo>
                <a:lnTo>
                  <a:pt x="342" y="12801"/>
                </a:lnTo>
                <a:lnTo>
                  <a:pt x="0" y="13804"/>
                </a:lnTo>
                <a:lnTo>
                  <a:pt x="0" y="15151"/>
                </a:lnTo>
              </a:path>
            </a:pathLst>
          </a:custGeom>
          <a:ln w="6388">
            <a:solidFill>
              <a:srgbClr val="231F20"/>
            </a:solidFill>
          </a:ln>
        </p:spPr>
        <p:txBody>
          <a:bodyPr wrap="square" lIns="0" tIns="0" rIns="0" bIns="0" rtlCol="0"/>
          <a:lstStyle/>
          <a:p>
            <a:endParaRPr/>
          </a:p>
        </p:txBody>
      </p:sp>
      <p:sp>
        <p:nvSpPr>
          <p:cNvPr id="437" name="object 437"/>
          <p:cNvSpPr/>
          <p:nvPr/>
        </p:nvSpPr>
        <p:spPr>
          <a:xfrm>
            <a:off x="6965222" y="7589095"/>
            <a:ext cx="635" cy="328930"/>
          </a:xfrm>
          <a:custGeom>
            <a:avLst/>
            <a:gdLst/>
            <a:ahLst/>
            <a:cxnLst/>
            <a:rect l="l" t="t" r="r" b="b"/>
            <a:pathLst>
              <a:path w="634" h="328929">
                <a:moveTo>
                  <a:pt x="330" y="328358"/>
                </a:moveTo>
                <a:lnTo>
                  <a:pt x="0" y="0"/>
                </a:lnTo>
              </a:path>
            </a:pathLst>
          </a:custGeom>
          <a:ln w="6388">
            <a:solidFill>
              <a:srgbClr val="231F20"/>
            </a:solidFill>
          </a:ln>
        </p:spPr>
        <p:txBody>
          <a:bodyPr wrap="square" lIns="0" tIns="0" rIns="0" bIns="0" rtlCol="0"/>
          <a:lstStyle/>
          <a:p>
            <a:endParaRPr/>
          </a:p>
        </p:txBody>
      </p:sp>
      <p:sp>
        <p:nvSpPr>
          <p:cNvPr id="438" name="object 438"/>
          <p:cNvSpPr/>
          <p:nvPr/>
        </p:nvSpPr>
        <p:spPr>
          <a:xfrm>
            <a:off x="4869820" y="7821311"/>
            <a:ext cx="77025" cy="76098"/>
          </a:xfrm>
          <a:prstGeom prst="rect">
            <a:avLst/>
          </a:prstGeom>
          <a:blipFill>
            <a:blip r:embed="rId28" cstate="print"/>
            <a:stretch>
              <a:fillRect/>
            </a:stretch>
          </a:blipFill>
        </p:spPr>
        <p:txBody>
          <a:bodyPr wrap="square" lIns="0" tIns="0" rIns="0" bIns="0" rtlCol="0"/>
          <a:lstStyle/>
          <a:p>
            <a:endParaRPr/>
          </a:p>
        </p:txBody>
      </p:sp>
      <p:sp>
        <p:nvSpPr>
          <p:cNvPr id="439" name="object 439"/>
          <p:cNvSpPr/>
          <p:nvPr/>
        </p:nvSpPr>
        <p:spPr>
          <a:xfrm>
            <a:off x="3465320" y="7433502"/>
            <a:ext cx="734060" cy="10795"/>
          </a:xfrm>
          <a:custGeom>
            <a:avLst/>
            <a:gdLst/>
            <a:ahLst/>
            <a:cxnLst/>
            <a:rect l="l" t="t" r="r" b="b"/>
            <a:pathLst>
              <a:path w="734060" h="10795">
                <a:moveTo>
                  <a:pt x="0" y="10439"/>
                </a:moveTo>
                <a:lnTo>
                  <a:pt x="23545" y="0"/>
                </a:lnTo>
                <a:lnTo>
                  <a:pt x="122097" y="342"/>
                </a:lnTo>
                <a:lnTo>
                  <a:pt x="142278" y="9093"/>
                </a:lnTo>
                <a:lnTo>
                  <a:pt x="733615" y="4711"/>
                </a:lnTo>
              </a:path>
            </a:pathLst>
          </a:custGeom>
          <a:ln w="6388">
            <a:solidFill>
              <a:srgbClr val="231F20"/>
            </a:solidFill>
          </a:ln>
        </p:spPr>
        <p:txBody>
          <a:bodyPr wrap="square" lIns="0" tIns="0" rIns="0" bIns="0" rtlCol="0"/>
          <a:lstStyle/>
          <a:p>
            <a:endParaRPr/>
          </a:p>
        </p:txBody>
      </p:sp>
      <p:sp>
        <p:nvSpPr>
          <p:cNvPr id="440" name="object 440"/>
          <p:cNvSpPr/>
          <p:nvPr/>
        </p:nvSpPr>
        <p:spPr>
          <a:xfrm>
            <a:off x="3459265" y="7828201"/>
            <a:ext cx="365760" cy="8890"/>
          </a:xfrm>
          <a:custGeom>
            <a:avLst/>
            <a:gdLst/>
            <a:ahLst/>
            <a:cxnLst/>
            <a:rect l="l" t="t" r="r" b="b"/>
            <a:pathLst>
              <a:path w="365760" h="8890">
                <a:moveTo>
                  <a:pt x="0" y="1015"/>
                </a:moveTo>
                <a:lnTo>
                  <a:pt x="18503" y="8089"/>
                </a:lnTo>
                <a:lnTo>
                  <a:pt x="115379" y="8762"/>
                </a:lnTo>
                <a:lnTo>
                  <a:pt x="133540" y="1015"/>
                </a:lnTo>
                <a:lnTo>
                  <a:pt x="365290" y="0"/>
                </a:lnTo>
              </a:path>
            </a:pathLst>
          </a:custGeom>
          <a:ln w="6388">
            <a:solidFill>
              <a:srgbClr val="231F20"/>
            </a:solidFill>
          </a:ln>
        </p:spPr>
        <p:txBody>
          <a:bodyPr wrap="square" lIns="0" tIns="0" rIns="0" bIns="0" rtlCol="0"/>
          <a:lstStyle/>
          <a:p>
            <a:endParaRPr/>
          </a:p>
        </p:txBody>
      </p:sp>
      <p:sp>
        <p:nvSpPr>
          <p:cNvPr id="441" name="object 441"/>
          <p:cNvSpPr/>
          <p:nvPr/>
        </p:nvSpPr>
        <p:spPr>
          <a:xfrm>
            <a:off x="3424288" y="7625466"/>
            <a:ext cx="38735" cy="82550"/>
          </a:xfrm>
          <a:custGeom>
            <a:avLst/>
            <a:gdLst/>
            <a:ahLst/>
            <a:cxnLst/>
            <a:rect l="l" t="t" r="r" b="b"/>
            <a:pathLst>
              <a:path w="38735" h="82550">
                <a:moveTo>
                  <a:pt x="38341" y="0"/>
                </a:moveTo>
                <a:lnTo>
                  <a:pt x="36322" y="342"/>
                </a:lnTo>
                <a:lnTo>
                  <a:pt x="34645" y="673"/>
                </a:lnTo>
                <a:lnTo>
                  <a:pt x="32626" y="1016"/>
                </a:lnTo>
                <a:lnTo>
                  <a:pt x="30937" y="1346"/>
                </a:lnTo>
                <a:lnTo>
                  <a:pt x="29260" y="2019"/>
                </a:lnTo>
                <a:lnTo>
                  <a:pt x="27241" y="2692"/>
                </a:lnTo>
                <a:lnTo>
                  <a:pt x="25565" y="3365"/>
                </a:lnTo>
                <a:lnTo>
                  <a:pt x="23876" y="4038"/>
                </a:lnTo>
                <a:lnTo>
                  <a:pt x="22199" y="4711"/>
                </a:lnTo>
                <a:lnTo>
                  <a:pt x="20510" y="5727"/>
                </a:lnTo>
                <a:lnTo>
                  <a:pt x="19164" y="6743"/>
                </a:lnTo>
                <a:lnTo>
                  <a:pt x="17487" y="7747"/>
                </a:lnTo>
                <a:lnTo>
                  <a:pt x="16141" y="8750"/>
                </a:lnTo>
                <a:lnTo>
                  <a:pt x="14452" y="10096"/>
                </a:lnTo>
                <a:lnTo>
                  <a:pt x="13106" y="11455"/>
                </a:lnTo>
                <a:lnTo>
                  <a:pt x="11772" y="12801"/>
                </a:lnTo>
                <a:lnTo>
                  <a:pt x="10426" y="14147"/>
                </a:lnTo>
                <a:lnTo>
                  <a:pt x="9410" y="15494"/>
                </a:lnTo>
                <a:lnTo>
                  <a:pt x="8064" y="16840"/>
                </a:lnTo>
                <a:lnTo>
                  <a:pt x="7061" y="18529"/>
                </a:lnTo>
                <a:lnTo>
                  <a:pt x="6045" y="19862"/>
                </a:lnTo>
                <a:lnTo>
                  <a:pt x="5041" y="21551"/>
                </a:lnTo>
                <a:lnTo>
                  <a:pt x="4368" y="23241"/>
                </a:lnTo>
                <a:lnTo>
                  <a:pt x="3695" y="24917"/>
                </a:lnTo>
                <a:lnTo>
                  <a:pt x="3022" y="26606"/>
                </a:lnTo>
                <a:lnTo>
                  <a:pt x="2349" y="28625"/>
                </a:lnTo>
                <a:lnTo>
                  <a:pt x="1676" y="30314"/>
                </a:lnTo>
                <a:lnTo>
                  <a:pt x="1346" y="31991"/>
                </a:lnTo>
                <a:lnTo>
                  <a:pt x="1003" y="34010"/>
                </a:lnTo>
                <a:lnTo>
                  <a:pt x="673" y="35699"/>
                </a:lnTo>
                <a:lnTo>
                  <a:pt x="330" y="37719"/>
                </a:lnTo>
                <a:lnTo>
                  <a:pt x="330" y="39408"/>
                </a:lnTo>
                <a:lnTo>
                  <a:pt x="0" y="41427"/>
                </a:lnTo>
                <a:lnTo>
                  <a:pt x="330" y="43103"/>
                </a:lnTo>
                <a:lnTo>
                  <a:pt x="330" y="45135"/>
                </a:lnTo>
                <a:lnTo>
                  <a:pt x="673" y="47142"/>
                </a:lnTo>
                <a:lnTo>
                  <a:pt x="673" y="48831"/>
                </a:lnTo>
                <a:lnTo>
                  <a:pt x="1346" y="50520"/>
                </a:lnTo>
                <a:lnTo>
                  <a:pt x="1676" y="52539"/>
                </a:lnTo>
                <a:lnTo>
                  <a:pt x="2019" y="54216"/>
                </a:lnTo>
                <a:lnTo>
                  <a:pt x="2692" y="55905"/>
                </a:lnTo>
                <a:lnTo>
                  <a:pt x="3365" y="57924"/>
                </a:lnTo>
                <a:lnTo>
                  <a:pt x="4368" y="59601"/>
                </a:lnTo>
                <a:lnTo>
                  <a:pt x="5041" y="61290"/>
                </a:lnTo>
                <a:lnTo>
                  <a:pt x="6045" y="62649"/>
                </a:lnTo>
                <a:lnTo>
                  <a:pt x="7061" y="64325"/>
                </a:lnTo>
                <a:lnTo>
                  <a:pt x="8064" y="66014"/>
                </a:lnTo>
                <a:lnTo>
                  <a:pt x="9080" y="67360"/>
                </a:lnTo>
                <a:lnTo>
                  <a:pt x="10426" y="68707"/>
                </a:lnTo>
                <a:lnTo>
                  <a:pt x="11772" y="70383"/>
                </a:lnTo>
                <a:lnTo>
                  <a:pt x="13106" y="71399"/>
                </a:lnTo>
                <a:lnTo>
                  <a:pt x="14452" y="72745"/>
                </a:lnTo>
                <a:lnTo>
                  <a:pt x="15798" y="74091"/>
                </a:lnTo>
                <a:lnTo>
                  <a:pt x="17487" y="75095"/>
                </a:lnTo>
                <a:lnTo>
                  <a:pt x="18834" y="76111"/>
                </a:lnTo>
                <a:lnTo>
                  <a:pt x="20510" y="77127"/>
                </a:lnTo>
                <a:lnTo>
                  <a:pt x="22199" y="78130"/>
                </a:lnTo>
                <a:lnTo>
                  <a:pt x="23876" y="78816"/>
                </a:lnTo>
                <a:lnTo>
                  <a:pt x="25565" y="79819"/>
                </a:lnTo>
                <a:lnTo>
                  <a:pt x="27241" y="80492"/>
                </a:lnTo>
                <a:lnTo>
                  <a:pt x="28917" y="81165"/>
                </a:lnTo>
                <a:lnTo>
                  <a:pt x="30607" y="81495"/>
                </a:lnTo>
                <a:lnTo>
                  <a:pt x="32626" y="81838"/>
                </a:lnTo>
                <a:lnTo>
                  <a:pt x="34302" y="82511"/>
                </a:lnTo>
                <a:lnTo>
                  <a:pt x="36322" y="82511"/>
                </a:lnTo>
              </a:path>
            </a:pathLst>
          </a:custGeom>
          <a:ln w="6388">
            <a:solidFill>
              <a:srgbClr val="231F20"/>
            </a:solidFill>
          </a:ln>
        </p:spPr>
        <p:txBody>
          <a:bodyPr wrap="square" lIns="0" tIns="0" rIns="0" bIns="0" rtlCol="0"/>
          <a:lstStyle/>
          <a:p>
            <a:endParaRPr/>
          </a:p>
        </p:txBody>
      </p:sp>
      <p:sp>
        <p:nvSpPr>
          <p:cNvPr id="442" name="object 442"/>
          <p:cNvSpPr/>
          <p:nvPr/>
        </p:nvSpPr>
        <p:spPr>
          <a:xfrm>
            <a:off x="4762184" y="7556939"/>
            <a:ext cx="83756" cy="150533"/>
          </a:xfrm>
          <a:prstGeom prst="rect">
            <a:avLst/>
          </a:prstGeom>
          <a:blipFill>
            <a:blip r:embed="rId29" cstate="print"/>
            <a:stretch>
              <a:fillRect/>
            </a:stretch>
          </a:blipFill>
        </p:spPr>
        <p:txBody>
          <a:bodyPr wrap="square" lIns="0" tIns="0" rIns="0" bIns="0" rtlCol="0"/>
          <a:lstStyle/>
          <a:p>
            <a:endParaRPr/>
          </a:p>
        </p:txBody>
      </p:sp>
      <p:sp>
        <p:nvSpPr>
          <p:cNvPr id="443" name="object 443"/>
          <p:cNvSpPr/>
          <p:nvPr/>
        </p:nvSpPr>
        <p:spPr>
          <a:xfrm>
            <a:off x="3460611" y="7703939"/>
            <a:ext cx="1304925" cy="4445"/>
          </a:xfrm>
          <a:custGeom>
            <a:avLst/>
            <a:gdLst/>
            <a:ahLst/>
            <a:cxnLst/>
            <a:rect l="l" t="t" r="r" b="b"/>
            <a:pathLst>
              <a:path w="1304925" h="4445">
                <a:moveTo>
                  <a:pt x="-3194" y="2019"/>
                </a:moveTo>
                <a:lnTo>
                  <a:pt x="1307966" y="2019"/>
                </a:lnTo>
              </a:path>
            </a:pathLst>
          </a:custGeom>
          <a:ln w="10426">
            <a:solidFill>
              <a:srgbClr val="231F20"/>
            </a:solidFill>
          </a:ln>
        </p:spPr>
        <p:txBody>
          <a:bodyPr wrap="square" lIns="0" tIns="0" rIns="0" bIns="0" rtlCol="0"/>
          <a:lstStyle/>
          <a:p>
            <a:endParaRPr/>
          </a:p>
        </p:txBody>
      </p:sp>
      <p:sp>
        <p:nvSpPr>
          <p:cNvPr id="444" name="object 444"/>
          <p:cNvSpPr/>
          <p:nvPr/>
        </p:nvSpPr>
        <p:spPr>
          <a:xfrm>
            <a:off x="4941298" y="6505681"/>
            <a:ext cx="2540" cy="857885"/>
          </a:xfrm>
          <a:custGeom>
            <a:avLst/>
            <a:gdLst/>
            <a:ahLst/>
            <a:cxnLst/>
            <a:rect l="l" t="t" r="r" b="b"/>
            <a:pathLst>
              <a:path w="2539" h="857884">
                <a:moveTo>
                  <a:pt x="0" y="857770"/>
                </a:moveTo>
                <a:lnTo>
                  <a:pt x="2362" y="0"/>
                </a:lnTo>
              </a:path>
            </a:pathLst>
          </a:custGeom>
          <a:ln w="6388">
            <a:solidFill>
              <a:srgbClr val="231F20"/>
            </a:solidFill>
          </a:ln>
        </p:spPr>
        <p:txBody>
          <a:bodyPr wrap="square" lIns="0" tIns="0" rIns="0" bIns="0" rtlCol="0"/>
          <a:lstStyle/>
          <a:p>
            <a:endParaRPr/>
          </a:p>
        </p:txBody>
      </p:sp>
      <p:sp>
        <p:nvSpPr>
          <p:cNvPr id="445" name="object 445"/>
          <p:cNvSpPr/>
          <p:nvPr/>
        </p:nvSpPr>
        <p:spPr>
          <a:xfrm>
            <a:off x="4863094" y="7360256"/>
            <a:ext cx="81394" cy="80479"/>
          </a:xfrm>
          <a:prstGeom prst="rect">
            <a:avLst/>
          </a:prstGeom>
          <a:blipFill>
            <a:blip r:embed="rId30" cstate="print"/>
            <a:stretch>
              <a:fillRect/>
            </a:stretch>
          </a:blipFill>
        </p:spPr>
        <p:txBody>
          <a:bodyPr wrap="square" lIns="0" tIns="0" rIns="0" bIns="0" rtlCol="0"/>
          <a:lstStyle/>
          <a:p>
            <a:endParaRPr/>
          </a:p>
        </p:txBody>
      </p:sp>
      <p:sp>
        <p:nvSpPr>
          <p:cNvPr id="446" name="object 446"/>
          <p:cNvSpPr/>
          <p:nvPr/>
        </p:nvSpPr>
        <p:spPr>
          <a:xfrm>
            <a:off x="4131998" y="7824511"/>
            <a:ext cx="741045" cy="3810"/>
          </a:xfrm>
          <a:custGeom>
            <a:avLst/>
            <a:gdLst/>
            <a:ahLst/>
            <a:cxnLst/>
            <a:rect l="l" t="t" r="r" b="b"/>
            <a:pathLst>
              <a:path w="741045" h="3809">
                <a:moveTo>
                  <a:pt x="0" y="3695"/>
                </a:moveTo>
                <a:lnTo>
                  <a:pt x="741019" y="0"/>
                </a:lnTo>
              </a:path>
            </a:pathLst>
          </a:custGeom>
          <a:ln w="6388">
            <a:solidFill>
              <a:srgbClr val="231F20"/>
            </a:solidFill>
          </a:ln>
        </p:spPr>
        <p:txBody>
          <a:bodyPr wrap="square" lIns="0" tIns="0" rIns="0" bIns="0" rtlCol="0"/>
          <a:lstStyle/>
          <a:p>
            <a:endParaRPr/>
          </a:p>
        </p:txBody>
      </p:sp>
      <p:sp>
        <p:nvSpPr>
          <p:cNvPr id="447" name="object 447"/>
          <p:cNvSpPr/>
          <p:nvPr/>
        </p:nvSpPr>
        <p:spPr>
          <a:xfrm>
            <a:off x="5148831" y="6690568"/>
            <a:ext cx="55244" cy="50165"/>
          </a:xfrm>
          <a:custGeom>
            <a:avLst/>
            <a:gdLst/>
            <a:ahLst/>
            <a:cxnLst/>
            <a:rect l="l" t="t" r="r" b="b"/>
            <a:pathLst>
              <a:path w="55245" h="50165">
                <a:moveTo>
                  <a:pt x="55168" y="0"/>
                </a:moveTo>
                <a:lnTo>
                  <a:pt x="53149" y="0"/>
                </a:lnTo>
                <a:lnTo>
                  <a:pt x="50799" y="342"/>
                </a:lnTo>
                <a:lnTo>
                  <a:pt x="48780" y="342"/>
                </a:lnTo>
                <a:lnTo>
                  <a:pt x="46418" y="1016"/>
                </a:lnTo>
                <a:lnTo>
                  <a:pt x="44399" y="1346"/>
                </a:lnTo>
                <a:lnTo>
                  <a:pt x="42392" y="1689"/>
                </a:lnTo>
                <a:lnTo>
                  <a:pt x="40030" y="2362"/>
                </a:lnTo>
                <a:lnTo>
                  <a:pt x="38011" y="3035"/>
                </a:lnTo>
                <a:lnTo>
                  <a:pt x="35991" y="4038"/>
                </a:lnTo>
                <a:lnTo>
                  <a:pt x="33985" y="4711"/>
                </a:lnTo>
                <a:lnTo>
                  <a:pt x="31953" y="5727"/>
                </a:lnTo>
                <a:lnTo>
                  <a:pt x="29933" y="6743"/>
                </a:lnTo>
                <a:lnTo>
                  <a:pt x="28257" y="7747"/>
                </a:lnTo>
                <a:lnTo>
                  <a:pt x="26238" y="8750"/>
                </a:lnTo>
                <a:lnTo>
                  <a:pt x="24561" y="10096"/>
                </a:lnTo>
                <a:lnTo>
                  <a:pt x="22542" y="11455"/>
                </a:lnTo>
                <a:lnTo>
                  <a:pt x="20866" y="12801"/>
                </a:lnTo>
                <a:lnTo>
                  <a:pt x="19176" y="14147"/>
                </a:lnTo>
                <a:lnTo>
                  <a:pt x="17830" y="15494"/>
                </a:lnTo>
                <a:lnTo>
                  <a:pt x="16141" y="17183"/>
                </a:lnTo>
                <a:lnTo>
                  <a:pt x="14465" y="18529"/>
                </a:lnTo>
                <a:lnTo>
                  <a:pt x="13119" y="20205"/>
                </a:lnTo>
                <a:lnTo>
                  <a:pt x="11785" y="21894"/>
                </a:lnTo>
                <a:lnTo>
                  <a:pt x="10426" y="23583"/>
                </a:lnTo>
                <a:lnTo>
                  <a:pt x="9080" y="25590"/>
                </a:lnTo>
                <a:lnTo>
                  <a:pt x="8077" y="27279"/>
                </a:lnTo>
                <a:lnTo>
                  <a:pt x="7061" y="29298"/>
                </a:lnTo>
                <a:lnTo>
                  <a:pt x="5727" y="31318"/>
                </a:lnTo>
                <a:lnTo>
                  <a:pt x="5054" y="33007"/>
                </a:lnTo>
                <a:lnTo>
                  <a:pt x="4038" y="35026"/>
                </a:lnTo>
                <a:lnTo>
                  <a:pt x="3035" y="37045"/>
                </a:lnTo>
                <a:lnTo>
                  <a:pt x="2362" y="39408"/>
                </a:lnTo>
                <a:lnTo>
                  <a:pt x="1689" y="41427"/>
                </a:lnTo>
                <a:lnTo>
                  <a:pt x="1346" y="43446"/>
                </a:lnTo>
                <a:lnTo>
                  <a:pt x="673" y="45466"/>
                </a:lnTo>
                <a:lnTo>
                  <a:pt x="330" y="47815"/>
                </a:lnTo>
                <a:lnTo>
                  <a:pt x="0" y="49847"/>
                </a:lnTo>
              </a:path>
            </a:pathLst>
          </a:custGeom>
          <a:ln w="6388">
            <a:solidFill>
              <a:srgbClr val="231F20"/>
            </a:solidFill>
          </a:ln>
        </p:spPr>
        <p:txBody>
          <a:bodyPr wrap="square" lIns="0" tIns="0" rIns="0" bIns="0" rtlCol="0"/>
          <a:lstStyle/>
          <a:p>
            <a:endParaRPr/>
          </a:p>
        </p:txBody>
      </p:sp>
      <p:sp>
        <p:nvSpPr>
          <p:cNvPr id="448" name="object 448"/>
          <p:cNvSpPr/>
          <p:nvPr/>
        </p:nvSpPr>
        <p:spPr>
          <a:xfrm>
            <a:off x="3462638" y="7623109"/>
            <a:ext cx="765810" cy="2540"/>
          </a:xfrm>
          <a:custGeom>
            <a:avLst/>
            <a:gdLst/>
            <a:ahLst/>
            <a:cxnLst/>
            <a:rect l="l" t="t" r="r" b="b"/>
            <a:pathLst>
              <a:path w="765810" h="2540">
                <a:moveTo>
                  <a:pt x="765225" y="0"/>
                </a:moveTo>
                <a:lnTo>
                  <a:pt x="0" y="2362"/>
                </a:lnTo>
              </a:path>
            </a:pathLst>
          </a:custGeom>
          <a:ln w="6388">
            <a:solidFill>
              <a:srgbClr val="231F20"/>
            </a:solidFill>
          </a:ln>
        </p:spPr>
        <p:txBody>
          <a:bodyPr wrap="square" lIns="0" tIns="0" rIns="0" bIns="0" rtlCol="0"/>
          <a:lstStyle/>
          <a:p>
            <a:endParaRPr/>
          </a:p>
        </p:txBody>
      </p:sp>
      <p:sp>
        <p:nvSpPr>
          <p:cNvPr id="449" name="object 449"/>
          <p:cNvSpPr/>
          <p:nvPr/>
        </p:nvSpPr>
        <p:spPr>
          <a:xfrm>
            <a:off x="4530590" y="7563162"/>
            <a:ext cx="112395" cy="14604"/>
          </a:xfrm>
          <a:custGeom>
            <a:avLst/>
            <a:gdLst/>
            <a:ahLst/>
            <a:cxnLst/>
            <a:rect l="l" t="t" r="r" b="b"/>
            <a:pathLst>
              <a:path w="112395" h="14604">
                <a:moveTo>
                  <a:pt x="112013" y="0"/>
                </a:moveTo>
                <a:lnTo>
                  <a:pt x="104279" y="342"/>
                </a:lnTo>
                <a:lnTo>
                  <a:pt x="96875" y="1016"/>
                </a:lnTo>
                <a:lnTo>
                  <a:pt x="89471" y="1346"/>
                </a:lnTo>
                <a:lnTo>
                  <a:pt x="81737" y="2019"/>
                </a:lnTo>
                <a:lnTo>
                  <a:pt x="74345" y="2692"/>
                </a:lnTo>
                <a:lnTo>
                  <a:pt x="66941" y="3365"/>
                </a:lnTo>
                <a:lnTo>
                  <a:pt x="59537" y="4381"/>
                </a:lnTo>
                <a:lnTo>
                  <a:pt x="52146" y="5384"/>
                </a:lnTo>
                <a:lnTo>
                  <a:pt x="44399" y="6400"/>
                </a:lnTo>
                <a:lnTo>
                  <a:pt x="37007" y="7416"/>
                </a:lnTo>
                <a:lnTo>
                  <a:pt x="29603" y="8750"/>
                </a:lnTo>
                <a:lnTo>
                  <a:pt x="22199" y="9766"/>
                </a:lnTo>
                <a:lnTo>
                  <a:pt x="14808" y="11112"/>
                </a:lnTo>
                <a:lnTo>
                  <a:pt x="7404" y="12801"/>
                </a:lnTo>
                <a:lnTo>
                  <a:pt x="0" y="14147"/>
                </a:lnTo>
              </a:path>
            </a:pathLst>
          </a:custGeom>
          <a:ln w="6388">
            <a:solidFill>
              <a:srgbClr val="231F20"/>
            </a:solidFill>
          </a:ln>
        </p:spPr>
        <p:txBody>
          <a:bodyPr wrap="square" lIns="0" tIns="0" rIns="0" bIns="0" rtlCol="0"/>
          <a:lstStyle/>
          <a:p>
            <a:endParaRPr/>
          </a:p>
        </p:txBody>
      </p:sp>
      <p:sp>
        <p:nvSpPr>
          <p:cNvPr id="450" name="object 450"/>
          <p:cNvSpPr/>
          <p:nvPr/>
        </p:nvSpPr>
        <p:spPr>
          <a:xfrm>
            <a:off x="4361402" y="7409591"/>
            <a:ext cx="224154" cy="29845"/>
          </a:xfrm>
          <a:custGeom>
            <a:avLst/>
            <a:gdLst/>
            <a:ahLst/>
            <a:cxnLst/>
            <a:rect l="l" t="t" r="r" b="b"/>
            <a:pathLst>
              <a:path w="224154" h="29845">
                <a:moveTo>
                  <a:pt x="0" y="0"/>
                </a:moveTo>
                <a:lnTo>
                  <a:pt x="35648" y="29641"/>
                </a:lnTo>
                <a:lnTo>
                  <a:pt x="224015" y="27622"/>
                </a:lnTo>
              </a:path>
            </a:pathLst>
          </a:custGeom>
          <a:ln w="6388">
            <a:solidFill>
              <a:srgbClr val="231F20"/>
            </a:solidFill>
          </a:ln>
        </p:spPr>
        <p:txBody>
          <a:bodyPr wrap="square" lIns="0" tIns="0" rIns="0" bIns="0" rtlCol="0"/>
          <a:lstStyle/>
          <a:p>
            <a:endParaRPr/>
          </a:p>
        </p:txBody>
      </p:sp>
      <p:sp>
        <p:nvSpPr>
          <p:cNvPr id="451" name="object 451"/>
          <p:cNvSpPr/>
          <p:nvPr/>
        </p:nvSpPr>
        <p:spPr>
          <a:xfrm>
            <a:off x="3913361" y="7827192"/>
            <a:ext cx="60325" cy="2540"/>
          </a:xfrm>
          <a:custGeom>
            <a:avLst/>
            <a:gdLst/>
            <a:ahLst/>
            <a:cxnLst/>
            <a:rect l="l" t="t" r="r" b="b"/>
            <a:pathLst>
              <a:path w="60325" h="2540">
                <a:moveTo>
                  <a:pt x="0" y="2362"/>
                </a:moveTo>
                <a:lnTo>
                  <a:pt x="59867" y="0"/>
                </a:lnTo>
              </a:path>
            </a:pathLst>
          </a:custGeom>
          <a:ln w="6388">
            <a:solidFill>
              <a:srgbClr val="231F20"/>
            </a:solidFill>
          </a:ln>
        </p:spPr>
        <p:txBody>
          <a:bodyPr wrap="square" lIns="0" tIns="0" rIns="0" bIns="0" rtlCol="0"/>
          <a:lstStyle/>
          <a:p>
            <a:endParaRPr/>
          </a:p>
        </p:txBody>
      </p:sp>
      <p:sp>
        <p:nvSpPr>
          <p:cNvPr id="452" name="object 452"/>
          <p:cNvSpPr/>
          <p:nvPr/>
        </p:nvSpPr>
        <p:spPr>
          <a:xfrm>
            <a:off x="3892505" y="7846401"/>
            <a:ext cx="1270" cy="59055"/>
          </a:xfrm>
          <a:custGeom>
            <a:avLst/>
            <a:gdLst/>
            <a:ahLst/>
            <a:cxnLst/>
            <a:rect l="l" t="t" r="r" b="b"/>
            <a:pathLst>
              <a:path w="1270" h="59054">
                <a:moveTo>
                  <a:pt x="673" y="58927"/>
                </a:moveTo>
                <a:lnTo>
                  <a:pt x="0" y="0"/>
                </a:lnTo>
              </a:path>
            </a:pathLst>
          </a:custGeom>
          <a:ln w="6388">
            <a:solidFill>
              <a:srgbClr val="231F20"/>
            </a:solidFill>
          </a:ln>
        </p:spPr>
        <p:txBody>
          <a:bodyPr wrap="square" lIns="0" tIns="0" rIns="0" bIns="0" rtlCol="0"/>
          <a:lstStyle/>
          <a:p>
            <a:endParaRPr/>
          </a:p>
        </p:txBody>
      </p:sp>
      <p:sp>
        <p:nvSpPr>
          <p:cNvPr id="453" name="object 453"/>
          <p:cNvSpPr/>
          <p:nvPr/>
        </p:nvSpPr>
        <p:spPr>
          <a:xfrm>
            <a:off x="3824558" y="7828206"/>
            <a:ext cx="15875" cy="17145"/>
          </a:xfrm>
          <a:custGeom>
            <a:avLst/>
            <a:gdLst/>
            <a:ahLst/>
            <a:cxnLst/>
            <a:rect l="l" t="t" r="r" b="b"/>
            <a:pathLst>
              <a:path w="15875" h="17145">
                <a:moveTo>
                  <a:pt x="15811" y="16840"/>
                </a:moveTo>
                <a:lnTo>
                  <a:pt x="15468" y="15494"/>
                </a:lnTo>
                <a:lnTo>
                  <a:pt x="15468" y="14147"/>
                </a:lnTo>
                <a:lnTo>
                  <a:pt x="15138" y="13144"/>
                </a:lnTo>
                <a:lnTo>
                  <a:pt x="14795" y="11785"/>
                </a:lnTo>
                <a:lnTo>
                  <a:pt x="14465" y="10439"/>
                </a:lnTo>
                <a:lnTo>
                  <a:pt x="13792" y="9423"/>
                </a:lnTo>
                <a:lnTo>
                  <a:pt x="13119" y="8420"/>
                </a:lnTo>
                <a:lnTo>
                  <a:pt x="12446" y="7416"/>
                </a:lnTo>
                <a:lnTo>
                  <a:pt x="11772" y="6400"/>
                </a:lnTo>
                <a:lnTo>
                  <a:pt x="11099" y="5384"/>
                </a:lnTo>
                <a:lnTo>
                  <a:pt x="10096" y="4381"/>
                </a:lnTo>
                <a:lnTo>
                  <a:pt x="9080" y="3708"/>
                </a:lnTo>
                <a:lnTo>
                  <a:pt x="8077" y="2692"/>
                </a:lnTo>
                <a:lnTo>
                  <a:pt x="7061" y="2032"/>
                </a:lnTo>
                <a:lnTo>
                  <a:pt x="6057" y="1689"/>
                </a:lnTo>
                <a:lnTo>
                  <a:pt x="4711" y="1016"/>
                </a:lnTo>
                <a:lnTo>
                  <a:pt x="3708" y="673"/>
                </a:lnTo>
                <a:lnTo>
                  <a:pt x="2362" y="342"/>
                </a:lnTo>
                <a:lnTo>
                  <a:pt x="1346" y="0"/>
                </a:lnTo>
                <a:lnTo>
                  <a:pt x="0" y="0"/>
                </a:lnTo>
              </a:path>
            </a:pathLst>
          </a:custGeom>
          <a:ln w="6388">
            <a:solidFill>
              <a:srgbClr val="231F20"/>
            </a:solidFill>
          </a:ln>
        </p:spPr>
        <p:txBody>
          <a:bodyPr wrap="square" lIns="0" tIns="0" rIns="0" bIns="0" rtlCol="0"/>
          <a:lstStyle/>
          <a:p>
            <a:endParaRPr/>
          </a:p>
        </p:txBody>
      </p:sp>
      <p:sp>
        <p:nvSpPr>
          <p:cNvPr id="454" name="object 454"/>
          <p:cNvSpPr/>
          <p:nvPr/>
        </p:nvSpPr>
        <p:spPr>
          <a:xfrm>
            <a:off x="3892508" y="7829555"/>
            <a:ext cx="20955" cy="17145"/>
          </a:xfrm>
          <a:custGeom>
            <a:avLst/>
            <a:gdLst/>
            <a:ahLst/>
            <a:cxnLst/>
            <a:rect l="l" t="t" r="r" b="b"/>
            <a:pathLst>
              <a:path w="20954" h="17145">
                <a:moveTo>
                  <a:pt x="20853" y="0"/>
                </a:moveTo>
                <a:lnTo>
                  <a:pt x="19164" y="342"/>
                </a:lnTo>
                <a:lnTo>
                  <a:pt x="17818" y="342"/>
                </a:lnTo>
                <a:lnTo>
                  <a:pt x="16484" y="673"/>
                </a:lnTo>
                <a:lnTo>
                  <a:pt x="15138" y="1346"/>
                </a:lnTo>
                <a:lnTo>
                  <a:pt x="13792" y="1689"/>
                </a:lnTo>
                <a:lnTo>
                  <a:pt x="12445" y="2362"/>
                </a:lnTo>
                <a:lnTo>
                  <a:pt x="11429" y="3035"/>
                </a:lnTo>
                <a:lnTo>
                  <a:pt x="10083" y="3695"/>
                </a:lnTo>
                <a:lnTo>
                  <a:pt x="9080" y="4381"/>
                </a:lnTo>
                <a:lnTo>
                  <a:pt x="7734" y="5384"/>
                </a:lnTo>
                <a:lnTo>
                  <a:pt x="6730" y="6400"/>
                </a:lnTo>
                <a:lnTo>
                  <a:pt x="5714" y="7416"/>
                </a:lnTo>
                <a:lnTo>
                  <a:pt x="4711" y="8420"/>
                </a:lnTo>
                <a:lnTo>
                  <a:pt x="4025" y="9423"/>
                </a:lnTo>
                <a:lnTo>
                  <a:pt x="3022" y="10439"/>
                </a:lnTo>
                <a:lnTo>
                  <a:pt x="2349" y="11785"/>
                </a:lnTo>
                <a:lnTo>
                  <a:pt x="1676" y="13131"/>
                </a:lnTo>
                <a:lnTo>
                  <a:pt x="1015" y="14478"/>
                </a:lnTo>
                <a:lnTo>
                  <a:pt x="673" y="15494"/>
                </a:lnTo>
                <a:lnTo>
                  <a:pt x="0" y="16840"/>
                </a:lnTo>
              </a:path>
            </a:pathLst>
          </a:custGeom>
          <a:ln w="6388">
            <a:solidFill>
              <a:srgbClr val="231F20"/>
            </a:solidFill>
          </a:ln>
        </p:spPr>
        <p:txBody>
          <a:bodyPr wrap="square" lIns="0" tIns="0" rIns="0" bIns="0" rtlCol="0"/>
          <a:lstStyle/>
          <a:p>
            <a:endParaRPr/>
          </a:p>
        </p:txBody>
      </p:sp>
      <p:sp>
        <p:nvSpPr>
          <p:cNvPr id="455" name="object 455"/>
          <p:cNvSpPr/>
          <p:nvPr/>
        </p:nvSpPr>
        <p:spPr>
          <a:xfrm>
            <a:off x="3840369" y="7845046"/>
            <a:ext cx="0" cy="48260"/>
          </a:xfrm>
          <a:custGeom>
            <a:avLst/>
            <a:gdLst/>
            <a:ahLst/>
            <a:cxnLst/>
            <a:rect l="l" t="t" r="r" b="b"/>
            <a:pathLst>
              <a:path h="48259">
                <a:moveTo>
                  <a:pt x="0" y="0"/>
                </a:moveTo>
                <a:lnTo>
                  <a:pt x="0" y="47815"/>
                </a:lnTo>
              </a:path>
            </a:pathLst>
          </a:custGeom>
          <a:ln w="6388">
            <a:solidFill>
              <a:srgbClr val="231F20"/>
            </a:solidFill>
          </a:ln>
        </p:spPr>
        <p:txBody>
          <a:bodyPr wrap="square" lIns="0" tIns="0" rIns="0" bIns="0" rtlCol="0"/>
          <a:lstStyle/>
          <a:p>
            <a:endParaRPr/>
          </a:p>
        </p:txBody>
      </p:sp>
      <p:sp>
        <p:nvSpPr>
          <p:cNvPr id="456" name="object 456"/>
          <p:cNvSpPr/>
          <p:nvPr/>
        </p:nvSpPr>
        <p:spPr>
          <a:xfrm>
            <a:off x="3989714" y="7845046"/>
            <a:ext cx="0" cy="20955"/>
          </a:xfrm>
          <a:custGeom>
            <a:avLst/>
            <a:gdLst/>
            <a:ahLst/>
            <a:cxnLst/>
            <a:rect l="l" t="t" r="r" b="b"/>
            <a:pathLst>
              <a:path h="20954">
                <a:moveTo>
                  <a:pt x="0" y="0"/>
                </a:moveTo>
                <a:lnTo>
                  <a:pt x="0" y="20535"/>
                </a:lnTo>
              </a:path>
            </a:pathLst>
          </a:custGeom>
          <a:ln w="6388">
            <a:solidFill>
              <a:srgbClr val="231F20"/>
            </a:solidFill>
          </a:ln>
        </p:spPr>
        <p:txBody>
          <a:bodyPr wrap="square" lIns="0" tIns="0" rIns="0" bIns="0" rtlCol="0"/>
          <a:lstStyle/>
          <a:p>
            <a:endParaRPr/>
          </a:p>
        </p:txBody>
      </p:sp>
      <p:sp>
        <p:nvSpPr>
          <p:cNvPr id="457" name="object 457"/>
          <p:cNvSpPr/>
          <p:nvPr/>
        </p:nvSpPr>
        <p:spPr>
          <a:xfrm>
            <a:off x="3973230" y="7827190"/>
            <a:ext cx="16510" cy="18415"/>
          </a:xfrm>
          <a:custGeom>
            <a:avLst/>
            <a:gdLst/>
            <a:ahLst/>
            <a:cxnLst/>
            <a:rect l="l" t="t" r="r" b="b"/>
            <a:pathLst>
              <a:path w="16510" h="18415">
                <a:moveTo>
                  <a:pt x="16484" y="17856"/>
                </a:moveTo>
                <a:lnTo>
                  <a:pt x="16484" y="16840"/>
                </a:lnTo>
                <a:lnTo>
                  <a:pt x="16154" y="15493"/>
                </a:lnTo>
                <a:lnTo>
                  <a:pt x="16154" y="14490"/>
                </a:lnTo>
                <a:lnTo>
                  <a:pt x="15811" y="13144"/>
                </a:lnTo>
                <a:lnTo>
                  <a:pt x="15468" y="12128"/>
                </a:lnTo>
                <a:lnTo>
                  <a:pt x="15138" y="10782"/>
                </a:lnTo>
                <a:lnTo>
                  <a:pt x="14465" y="9778"/>
                </a:lnTo>
                <a:lnTo>
                  <a:pt x="13792" y="8762"/>
                </a:lnTo>
                <a:lnTo>
                  <a:pt x="13449" y="7759"/>
                </a:lnTo>
                <a:lnTo>
                  <a:pt x="12446" y="6743"/>
                </a:lnTo>
                <a:lnTo>
                  <a:pt x="11772" y="5727"/>
                </a:lnTo>
                <a:lnTo>
                  <a:pt x="11112" y="5054"/>
                </a:lnTo>
                <a:lnTo>
                  <a:pt x="10096" y="4051"/>
                </a:lnTo>
                <a:lnTo>
                  <a:pt x="9080" y="3378"/>
                </a:lnTo>
                <a:lnTo>
                  <a:pt x="8077" y="2705"/>
                </a:lnTo>
                <a:lnTo>
                  <a:pt x="7061" y="2031"/>
                </a:lnTo>
                <a:lnTo>
                  <a:pt x="6057" y="1689"/>
                </a:lnTo>
                <a:lnTo>
                  <a:pt x="4711" y="1015"/>
                </a:lnTo>
                <a:lnTo>
                  <a:pt x="3708" y="673"/>
                </a:lnTo>
                <a:lnTo>
                  <a:pt x="2692" y="342"/>
                </a:lnTo>
                <a:lnTo>
                  <a:pt x="1346" y="342"/>
                </a:lnTo>
                <a:lnTo>
                  <a:pt x="0" y="0"/>
                </a:lnTo>
              </a:path>
            </a:pathLst>
          </a:custGeom>
          <a:ln w="6388">
            <a:solidFill>
              <a:srgbClr val="231F20"/>
            </a:solidFill>
          </a:ln>
        </p:spPr>
        <p:txBody>
          <a:bodyPr wrap="square" lIns="0" tIns="0" rIns="0" bIns="0" rtlCol="0"/>
          <a:lstStyle/>
          <a:p>
            <a:endParaRPr/>
          </a:p>
        </p:txBody>
      </p:sp>
      <p:sp>
        <p:nvSpPr>
          <p:cNvPr id="458" name="object 458"/>
          <p:cNvSpPr/>
          <p:nvPr/>
        </p:nvSpPr>
        <p:spPr>
          <a:xfrm>
            <a:off x="4198936" y="7402848"/>
            <a:ext cx="36830" cy="35560"/>
          </a:xfrm>
          <a:custGeom>
            <a:avLst/>
            <a:gdLst/>
            <a:ahLst/>
            <a:cxnLst/>
            <a:rect l="l" t="t" r="r" b="b"/>
            <a:pathLst>
              <a:path w="36829" h="35559">
                <a:moveTo>
                  <a:pt x="0" y="35369"/>
                </a:moveTo>
                <a:lnTo>
                  <a:pt x="2019" y="35369"/>
                </a:lnTo>
                <a:lnTo>
                  <a:pt x="3695" y="35369"/>
                </a:lnTo>
                <a:lnTo>
                  <a:pt x="5372" y="35026"/>
                </a:lnTo>
                <a:lnTo>
                  <a:pt x="7061" y="35026"/>
                </a:lnTo>
                <a:lnTo>
                  <a:pt x="8750" y="34353"/>
                </a:lnTo>
                <a:lnTo>
                  <a:pt x="10769" y="34023"/>
                </a:lnTo>
                <a:lnTo>
                  <a:pt x="12446" y="33680"/>
                </a:lnTo>
                <a:lnTo>
                  <a:pt x="13792" y="33007"/>
                </a:lnTo>
                <a:lnTo>
                  <a:pt x="15468" y="32334"/>
                </a:lnTo>
                <a:lnTo>
                  <a:pt x="17157" y="31673"/>
                </a:lnTo>
                <a:lnTo>
                  <a:pt x="18834" y="30657"/>
                </a:lnTo>
                <a:lnTo>
                  <a:pt x="20180" y="29641"/>
                </a:lnTo>
                <a:lnTo>
                  <a:pt x="21526" y="28625"/>
                </a:lnTo>
                <a:lnTo>
                  <a:pt x="23215" y="27622"/>
                </a:lnTo>
                <a:lnTo>
                  <a:pt x="24561" y="26619"/>
                </a:lnTo>
                <a:lnTo>
                  <a:pt x="25565" y="25273"/>
                </a:lnTo>
                <a:lnTo>
                  <a:pt x="26911" y="24257"/>
                </a:lnTo>
                <a:lnTo>
                  <a:pt x="28257" y="22910"/>
                </a:lnTo>
                <a:lnTo>
                  <a:pt x="29260" y="21564"/>
                </a:lnTo>
                <a:lnTo>
                  <a:pt x="30276" y="19875"/>
                </a:lnTo>
                <a:lnTo>
                  <a:pt x="31280" y="18529"/>
                </a:lnTo>
                <a:lnTo>
                  <a:pt x="31953" y="16840"/>
                </a:lnTo>
                <a:lnTo>
                  <a:pt x="32969" y="15506"/>
                </a:lnTo>
                <a:lnTo>
                  <a:pt x="33629" y="13817"/>
                </a:lnTo>
                <a:lnTo>
                  <a:pt x="34302" y="12128"/>
                </a:lnTo>
                <a:lnTo>
                  <a:pt x="34975" y="10452"/>
                </a:lnTo>
                <a:lnTo>
                  <a:pt x="35318" y="8763"/>
                </a:lnTo>
                <a:lnTo>
                  <a:pt x="35648" y="7073"/>
                </a:lnTo>
                <a:lnTo>
                  <a:pt x="35991" y="5397"/>
                </a:lnTo>
                <a:lnTo>
                  <a:pt x="36322" y="3721"/>
                </a:lnTo>
                <a:lnTo>
                  <a:pt x="36322" y="2032"/>
                </a:lnTo>
                <a:lnTo>
                  <a:pt x="36322" y="0"/>
                </a:lnTo>
              </a:path>
            </a:pathLst>
          </a:custGeom>
          <a:ln w="6388">
            <a:solidFill>
              <a:srgbClr val="231F20"/>
            </a:solidFill>
          </a:ln>
        </p:spPr>
        <p:txBody>
          <a:bodyPr wrap="square" lIns="0" tIns="0" rIns="0" bIns="0" rtlCol="0"/>
          <a:lstStyle/>
          <a:p>
            <a:endParaRPr/>
          </a:p>
        </p:txBody>
      </p:sp>
      <p:sp>
        <p:nvSpPr>
          <p:cNvPr id="459" name="object 459"/>
          <p:cNvSpPr/>
          <p:nvPr/>
        </p:nvSpPr>
        <p:spPr>
          <a:xfrm>
            <a:off x="4116186" y="7828207"/>
            <a:ext cx="15875" cy="15875"/>
          </a:xfrm>
          <a:custGeom>
            <a:avLst/>
            <a:gdLst/>
            <a:ahLst/>
            <a:cxnLst/>
            <a:rect l="l" t="t" r="r" b="b"/>
            <a:pathLst>
              <a:path w="15875" h="15875">
                <a:moveTo>
                  <a:pt x="15811" y="0"/>
                </a:moveTo>
                <a:lnTo>
                  <a:pt x="14465" y="0"/>
                </a:lnTo>
                <a:lnTo>
                  <a:pt x="13449" y="0"/>
                </a:lnTo>
                <a:lnTo>
                  <a:pt x="12115" y="342"/>
                </a:lnTo>
                <a:lnTo>
                  <a:pt x="11099" y="673"/>
                </a:lnTo>
                <a:lnTo>
                  <a:pt x="10096" y="1016"/>
                </a:lnTo>
                <a:lnTo>
                  <a:pt x="8750" y="1346"/>
                </a:lnTo>
                <a:lnTo>
                  <a:pt x="7734" y="2019"/>
                </a:lnTo>
                <a:lnTo>
                  <a:pt x="6731" y="2692"/>
                </a:lnTo>
                <a:lnTo>
                  <a:pt x="5715" y="3365"/>
                </a:lnTo>
                <a:lnTo>
                  <a:pt x="5041" y="4038"/>
                </a:lnTo>
                <a:lnTo>
                  <a:pt x="4038" y="5054"/>
                </a:lnTo>
                <a:lnTo>
                  <a:pt x="3365" y="5727"/>
                </a:lnTo>
                <a:lnTo>
                  <a:pt x="2692" y="6743"/>
                </a:lnTo>
                <a:lnTo>
                  <a:pt x="2019" y="7747"/>
                </a:lnTo>
                <a:lnTo>
                  <a:pt x="1346" y="8750"/>
                </a:lnTo>
                <a:lnTo>
                  <a:pt x="1016" y="9766"/>
                </a:lnTo>
                <a:lnTo>
                  <a:pt x="673" y="11112"/>
                </a:lnTo>
                <a:lnTo>
                  <a:pt x="342" y="12128"/>
                </a:lnTo>
                <a:lnTo>
                  <a:pt x="0" y="13474"/>
                </a:lnTo>
                <a:lnTo>
                  <a:pt x="0" y="14478"/>
                </a:lnTo>
                <a:lnTo>
                  <a:pt x="0" y="15824"/>
                </a:lnTo>
              </a:path>
            </a:pathLst>
          </a:custGeom>
          <a:ln w="6388">
            <a:solidFill>
              <a:srgbClr val="231F20"/>
            </a:solidFill>
          </a:ln>
        </p:spPr>
        <p:txBody>
          <a:bodyPr wrap="square" lIns="0" tIns="0" rIns="0" bIns="0" rtlCol="0"/>
          <a:lstStyle/>
          <a:p>
            <a:endParaRPr/>
          </a:p>
        </p:txBody>
      </p:sp>
      <p:sp>
        <p:nvSpPr>
          <p:cNvPr id="460" name="object 460"/>
          <p:cNvSpPr/>
          <p:nvPr/>
        </p:nvSpPr>
        <p:spPr>
          <a:xfrm>
            <a:off x="4116189" y="7844039"/>
            <a:ext cx="1270" cy="52705"/>
          </a:xfrm>
          <a:custGeom>
            <a:avLst/>
            <a:gdLst/>
            <a:ahLst/>
            <a:cxnLst/>
            <a:rect l="l" t="t" r="r" b="b"/>
            <a:pathLst>
              <a:path w="1270" h="52704">
                <a:moveTo>
                  <a:pt x="673" y="52197"/>
                </a:moveTo>
                <a:lnTo>
                  <a:pt x="0" y="0"/>
                </a:lnTo>
              </a:path>
            </a:pathLst>
          </a:custGeom>
          <a:ln w="6388">
            <a:solidFill>
              <a:srgbClr val="231F20"/>
            </a:solidFill>
          </a:ln>
        </p:spPr>
        <p:txBody>
          <a:bodyPr wrap="square" lIns="0" tIns="0" rIns="0" bIns="0" rtlCol="0"/>
          <a:lstStyle/>
          <a:p>
            <a:endParaRPr/>
          </a:p>
        </p:txBody>
      </p:sp>
      <p:sp>
        <p:nvSpPr>
          <p:cNvPr id="461" name="object 461"/>
          <p:cNvSpPr/>
          <p:nvPr/>
        </p:nvSpPr>
        <p:spPr>
          <a:xfrm>
            <a:off x="4341554" y="7577308"/>
            <a:ext cx="189230" cy="32384"/>
          </a:xfrm>
          <a:custGeom>
            <a:avLst/>
            <a:gdLst/>
            <a:ahLst/>
            <a:cxnLst/>
            <a:rect l="l" t="t" r="r" b="b"/>
            <a:pathLst>
              <a:path w="189229" h="32384">
                <a:moveTo>
                  <a:pt x="189039" y="0"/>
                </a:moveTo>
                <a:lnTo>
                  <a:pt x="0" y="32334"/>
                </a:lnTo>
              </a:path>
            </a:pathLst>
          </a:custGeom>
          <a:ln w="6388">
            <a:solidFill>
              <a:srgbClr val="231F20"/>
            </a:solidFill>
          </a:ln>
        </p:spPr>
        <p:txBody>
          <a:bodyPr wrap="square" lIns="0" tIns="0" rIns="0" bIns="0" rtlCol="0"/>
          <a:lstStyle/>
          <a:p>
            <a:endParaRPr/>
          </a:p>
        </p:txBody>
      </p:sp>
      <p:sp>
        <p:nvSpPr>
          <p:cNvPr id="462" name="object 462"/>
          <p:cNvSpPr/>
          <p:nvPr/>
        </p:nvSpPr>
        <p:spPr>
          <a:xfrm>
            <a:off x="4227864" y="7609635"/>
            <a:ext cx="114300" cy="13970"/>
          </a:xfrm>
          <a:custGeom>
            <a:avLst/>
            <a:gdLst/>
            <a:ahLst/>
            <a:cxnLst/>
            <a:rect l="l" t="t" r="r" b="b"/>
            <a:pathLst>
              <a:path w="114300" h="13970">
                <a:moveTo>
                  <a:pt x="0" y="13474"/>
                </a:moveTo>
                <a:lnTo>
                  <a:pt x="12446" y="12128"/>
                </a:lnTo>
                <a:lnTo>
                  <a:pt x="25234" y="11112"/>
                </a:lnTo>
                <a:lnTo>
                  <a:pt x="38011" y="9779"/>
                </a:lnTo>
                <a:lnTo>
                  <a:pt x="50457" y="8420"/>
                </a:lnTo>
                <a:lnTo>
                  <a:pt x="63233" y="6731"/>
                </a:lnTo>
                <a:lnTo>
                  <a:pt x="76022" y="5397"/>
                </a:lnTo>
                <a:lnTo>
                  <a:pt x="88468" y="3708"/>
                </a:lnTo>
                <a:lnTo>
                  <a:pt x="101244" y="2019"/>
                </a:lnTo>
                <a:lnTo>
                  <a:pt x="113690" y="0"/>
                </a:lnTo>
              </a:path>
            </a:pathLst>
          </a:custGeom>
          <a:ln w="6388">
            <a:solidFill>
              <a:srgbClr val="231F20"/>
            </a:solidFill>
          </a:ln>
        </p:spPr>
        <p:txBody>
          <a:bodyPr wrap="square" lIns="0" tIns="0" rIns="0" bIns="0" rtlCol="0"/>
          <a:lstStyle/>
          <a:p>
            <a:endParaRPr/>
          </a:p>
        </p:txBody>
      </p:sp>
      <p:sp>
        <p:nvSpPr>
          <p:cNvPr id="463" name="object 463"/>
          <p:cNvSpPr/>
          <p:nvPr/>
        </p:nvSpPr>
        <p:spPr>
          <a:xfrm>
            <a:off x="4945670" y="5564045"/>
            <a:ext cx="0" cy="33020"/>
          </a:xfrm>
          <a:custGeom>
            <a:avLst/>
            <a:gdLst/>
            <a:ahLst/>
            <a:cxnLst/>
            <a:rect l="l" t="t" r="r" b="b"/>
            <a:pathLst>
              <a:path h="33020">
                <a:moveTo>
                  <a:pt x="0" y="32664"/>
                </a:moveTo>
                <a:lnTo>
                  <a:pt x="0" y="0"/>
                </a:lnTo>
              </a:path>
            </a:pathLst>
          </a:custGeom>
          <a:ln w="6388">
            <a:solidFill>
              <a:srgbClr val="231F20"/>
            </a:solidFill>
          </a:ln>
        </p:spPr>
        <p:txBody>
          <a:bodyPr wrap="square" lIns="0" tIns="0" rIns="0" bIns="0" rtlCol="0"/>
          <a:lstStyle/>
          <a:p>
            <a:endParaRPr/>
          </a:p>
        </p:txBody>
      </p:sp>
      <p:sp>
        <p:nvSpPr>
          <p:cNvPr id="464" name="object 464"/>
          <p:cNvSpPr/>
          <p:nvPr/>
        </p:nvSpPr>
        <p:spPr>
          <a:xfrm>
            <a:off x="4945663" y="5552927"/>
            <a:ext cx="2540" cy="11430"/>
          </a:xfrm>
          <a:custGeom>
            <a:avLst/>
            <a:gdLst/>
            <a:ahLst/>
            <a:cxnLst/>
            <a:rect l="l" t="t" r="r" b="b"/>
            <a:pathLst>
              <a:path w="2539" h="11429">
                <a:moveTo>
                  <a:pt x="2362" y="0"/>
                </a:moveTo>
                <a:lnTo>
                  <a:pt x="2031" y="1346"/>
                </a:lnTo>
                <a:lnTo>
                  <a:pt x="1346" y="3035"/>
                </a:lnTo>
                <a:lnTo>
                  <a:pt x="1015" y="4381"/>
                </a:lnTo>
                <a:lnTo>
                  <a:pt x="673" y="6057"/>
                </a:lnTo>
                <a:lnTo>
                  <a:pt x="342" y="7747"/>
                </a:lnTo>
                <a:lnTo>
                  <a:pt x="342" y="9423"/>
                </a:lnTo>
                <a:lnTo>
                  <a:pt x="0" y="11112"/>
                </a:lnTo>
              </a:path>
            </a:pathLst>
          </a:custGeom>
          <a:ln w="6388">
            <a:solidFill>
              <a:srgbClr val="231F20"/>
            </a:solidFill>
          </a:ln>
        </p:spPr>
        <p:txBody>
          <a:bodyPr wrap="square" lIns="0" tIns="0" rIns="0" bIns="0" rtlCol="0"/>
          <a:lstStyle/>
          <a:p>
            <a:endParaRPr/>
          </a:p>
        </p:txBody>
      </p:sp>
      <p:sp>
        <p:nvSpPr>
          <p:cNvPr id="465" name="object 465"/>
          <p:cNvSpPr/>
          <p:nvPr/>
        </p:nvSpPr>
        <p:spPr>
          <a:xfrm>
            <a:off x="4948022" y="5550908"/>
            <a:ext cx="4445" cy="2540"/>
          </a:xfrm>
          <a:custGeom>
            <a:avLst/>
            <a:gdLst/>
            <a:ahLst/>
            <a:cxnLst/>
            <a:rect l="l" t="t" r="r" b="b"/>
            <a:pathLst>
              <a:path w="4445" h="2539">
                <a:moveTo>
                  <a:pt x="4038" y="673"/>
                </a:moveTo>
                <a:lnTo>
                  <a:pt x="3708" y="330"/>
                </a:lnTo>
                <a:lnTo>
                  <a:pt x="3365" y="330"/>
                </a:lnTo>
                <a:lnTo>
                  <a:pt x="2692" y="0"/>
                </a:lnTo>
                <a:lnTo>
                  <a:pt x="2349" y="0"/>
                </a:lnTo>
                <a:lnTo>
                  <a:pt x="2019" y="330"/>
                </a:lnTo>
                <a:lnTo>
                  <a:pt x="1346" y="330"/>
                </a:lnTo>
                <a:lnTo>
                  <a:pt x="1003" y="673"/>
                </a:lnTo>
                <a:lnTo>
                  <a:pt x="673" y="1015"/>
                </a:lnTo>
                <a:lnTo>
                  <a:pt x="342" y="1346"/>
                </a:lnTo>
                <a:lnTo>
                  <a:pt x="0" y="2019"/>
                </a:lnTo>
              </a:path>
            </a:pathLst>
          </a:custGeom>
          <a:ln w="6388">
            <a:solidFill>
              <a:srgbClr val="231F20"/>
            </a:solidFill>
          </a:ln>
        </p:spPr>
        <p:txBody>
          <a:bodyPr wrap="square" lIns="0" tIns="0" rIns="0" bIns="0" rtlCol="0"/>
          <a:lstStyle/>
          <a:p>
            <a:endParaRPr/>
          </a:p>
        </p:txBody>
      </p:sp>
      <p:sp>
        <p:nvSpPr>
          <p:cNvPr id="466" name="object 466"/>
          <p:cNvSpPr/>
          <p:nvPr/>
        </p:nvSpPr>
        <p:spPr>
          <a:xfrm>
            <a:off x="4952061" y="5551238"/>
            <a:ext cx="27305" cy="635"/>
          </a:xfrm>
          <a:custGeom>
            <a:avLst/>
            <a:gdLst/>
            <a:ahLst/>
            <a:cxnLst/>
            <a:rect l="l" t="t" r="r" b="b"/>
            <a:pathLst>
              <a:path w="27304" h="635">
                <a:moveTo>
                  <a:pt x="0" y="342"/>
                </a:moveTo>
                <a:lnTo>
                  <a:pt x="27241" y="0"/>
                </a:lnTo>
              </a:path>
            </a:pathLst>
          </a:custGeom>
          <a:ln w="6388">
            <a:solidFill>
              <a:srgbClr val="231F20"/>
            </a:solidFill>
          </a:ln>
        </p:spPr>
        <p:txBody>
          <a:bodyPr wrap="square" lIns="0" tIns="0" rIns="0" bIns="0" rtlCol="0"/>
          <a:lstStyle/>
          <a:p>
            <a:endParaRPr/>
          </a:p>
        </p:txBody>
      </p:sp>
      <p:sp>
        <p:nvSpPr>
          <p:cNvPr id="467" name="object 467"/>
          <p:cNvSpPr/>
          <p:nvPr/>
        </p:nvSpPr>
        <p:spPr>
          <a:xfrm>
            <a:off x="4979308" y="5547878"/>
            <a:ext cx="13970" cy="3810"/>
          </a:xfrm>
          <a:custGeom>
            <a:avLst/>
            <a:gdLst/>
            <a:ahLst/>
            <a:cxnLst/>
            <a:rect l="l" t="t" r="r" b="b"/>
            <a:pathLst>
              <a:path w="13970" h="3810">
                <a:moveTo>
                  <a:pt x="0" y="3365"/>
                </a:moveTo>
                <a:lnTo>
                  <a:pt x="1689" y="3365"/>
                </a:lnTo>
                <a:lnTo>
                  <a:pt x="3365" y="3022"/>
                </a:lnTo>
                <a:lnTo>
                  <a:pt x="4699" y="3022"/>
                </a:lnTo>
                <a:lnTo>
                  <a:pt x="6388" y="2692"/>
                </a:lnTo>
                <a:lnTo>
                  <a:pt x="7734" y="2349"/>
                </a:lnTo>
                <a:lnTo>
                  <a:pt x="9423" y="1676"/>
                </a:lnTo>
                <a:lnTo>
                  <a:pt x="10769" y="1346"/>
                </a:lnTo>
                <a:lnTo>
                  <a:pt x="12446" y="673"/>
                </a:lnTo>
                <a:lnTo>
                  <a:pt x="13792" y="0"/>
                </a:lnTo>
              </a:path>
            </a:pathLst>
          </a:custGeom>
          <a:ln w="6388">
            <a:solidFill>
              <a:srgbClr val="231F20"/>
            </a:solidFill>
          </a:ln>
        </p:spPr>
        <p:txBody>
          <a:bodyPr wrap="square" lIns="0" tIns="0" rIns="0" bIns="0" rtlCol="0"/>
          <a:lstStyle/>
          <a:p>
            <a:endParaRPr/>
          </a:p>
        </p:txBody>
      </p:sp>
      <p:sp>
        <p:nvSpPr>
          <p:cNvPr id="468" name="object 468"/>
          <p:cNvSpPr/>
          <p:nvPr/>
        </p:nvSpPr>
        <p:spPr>
          <a:xfrm>
            <a:off x="4993097" y="5531035"/>
            <a:ext cx="6985" cy="17145"/>
          </a:xfrm>
          <a:custGeom>
            <a:avLst/>
            <a:gdLst/>
            <a:ahLst/>
            <a:cxnLst/>
            <a:rect l="l" t="t" r="r" b="b"/>
            <a:pathLst>
              <a:path w="6985" h="17145">
                <a:moveTo>
                  <a:pt x="0" y="16840"/>
                </a:moveTo>
                <a:lnTo>
                  <a:pt x="673" y="15824"/>
                </a:lnTo>
                <a:lnTo>
                  <a:pt x="1689" y="15151"/>
                </a:lnTo>
                <a:lnTo>
                  <a:pt x="2362" y="14147"/>
                </a:lnTo>
                <a:lnTo>
                  <a:pt x="3365" y="13144"/>
                </a:lnTo>
                <a:lnTo>
                  <a:pt x="3695" y="12128"/>
                </a:lnTo>
                <a:lnTo>
                  <a:pt x="4368" y="11112"/>
                </a:lnTo>
                <a:lnTo>
                  <a:pt x="5041" y="9766"/>
                </a:lnTo>
                <a:lnTo>
                  <a:pt x="5384" y="8763"/>
                </a:lnTo>
                <a:lnTo>
                  <a:pt x="5715" y="7416"/>
                </a:lnTo>
                <a:lnTo>
                  <a:pt x="6057" y="6400"/>
                </a:lnTo>
                <a:lnTo>
                  <a:pt x="6057" y="5054"/>
                </a:lnTo>
                <a:lnTo>
                  <a:pt x="6388" y="3708"/>
                </a:lnTo>
                <a:lnTo>
                  <a:pt x="6388" y="2692"/>
                </a:lnTo>
                <a:lnTo>
                  <a:pt x="6388" y="1346"/>
                </a:lnTo>
                <a:lnTo>
                  <a:pt x="6057" y="0"/>
                </a:lnTo>
              </a:path>
            </a:pathLst>
          </a:custGeom>
          <a:ln w="6388">
            <a:solidFill>
              <a:srgbClr val="231F20"/>
            </a:solidFill>
          </a:ln>
        </p:spPr>
        <p:txBody>
          <a:bodyPr wrap="square" lIns="0" tIns="0" rIns="0" bIns="0" rtlCol="0"/>
          <a:lstStyle/>
          <a:p>
            <a:endParaRPr/>
          </a:p>
        </p:txBody>
      </p:sp>
      <p:sp>
        <p:nvSpPr>
          <p:cNvPr id="469" name="object 469"/>
          <p:cNvSpPr/>
          <p:nvPr/>
        </p:nvSpPr>
        <p:spPr>
          <a:xfrm>
            <a:off x="4998809" y="5467728"/>
            <a:ext cx="635" cy="63500"/>
          </a:xfrm>
          <a:custGeom>
            <a:avLst/>
            <a:gdLst/>
            <a:ahLst/>
            <a:cxnLst/>
            <a:rect l="l" t="t" r="r" b="b"/>
            <a:pathLst>
              <a:path w="635" h="63500">
                <a:moveTo>
                  <a:pt x="171" y="-3194"/>
                </a:moveTo>
                <a:lnTo>
                  <a:pt x="171" y="66503"/>
                </a:lnTo>
              </a:path>
            </a:pathLst>
          </a:custGeom>
          <a:ln w="6731">
            <a:solidFill>
              <a:srgbClr val="231F20"/>
            </a:solidFill>
          </a:ln>
        </p:spPr>
        <p:txBody>
          <a:bodyPr wrap="square" lIns="0" tIns="0" rIns="0" bIns="0" rtlCol="0"/>
          <a:lstStyle/>
          <a:p>
            <a:endParaRPr/>
          </a:p>
        </p:txBody>
      </p:sp>
      <p:sp>
        <p:nvSpPr>
          <p:cNvPr id="470" name="object 470"/>
          <p:cNvSpPr/>
          <p:nvPr/>
        </p:nvSpPr>
        <p:spPr>
          <a:xfrm>
            <a:off x="4994104" y="5446843"/>
            <a:ext cx="5080" cy="20955"/>
          </a:xfrm>
          <a:custGeom>
            <a:avLst/>
            <a:gdLst/>
            <a:ahLst/>
            <a:cxnLst/>
            <a:rect l="l" t="t" r="r" b="b"/>
            <a:pathLst>
              <a:path w="5079" h="20954">
                <a:moveTo>
                  <a:pt x="4711" y="20878"/>
                </a:moveTo>
                <a:lnTo>
                  <a:pt x="4711" y="18859"/>
                </a:lnTo>
                <a:lnTo>
                  <a:pt x="4711" y="16840"/>
                </a:lnTo>
                <a:lnTo>
                  <a:pt x="4381" y="14478"/>
                </a:lnTo>
                <a:lnTo>
                  <a:pt x="4038" y="12458"/>
                </a:lnTo>
                <a:lnTo>
                  <a:pt x="3695" y="10439"/>
                </a:lnTo>
                <a:lnTo>
                  <a:pt x="3022" y="8077"/>
                </a:lnTo>
                <a:lnTo>
                  <a:pt x="2349" y="6057"/>
                </a:lnTo>
                <a:lnTo>
                  <a:pt x="1676" y="4038"/>
                </a:lnTo>
                <a:lnTo>
                  <a:pt x="1015" y="2019"/>
                </a:lnTo>
                <a:lnTo>
                  <a:pt x="0" y="0"/>
                </a:lnTo>
              </a:path>
            </a:pathLst>
          </a:custGeom>
          <a:ln w="6388">
            <a:solidFill>
              <a:srgbClr val="231F20"/>
            </a:solidFill>
          </a:ln>
        </p:spPr>
        <p:txBody>
          <a:bodyPr wrap="square" lIns="0" tIns="0" rIns="0" bIns="0" rtlCol="0"/>
          <a:lstStyle/>
          <a:p>
            <a:endParaRPr/>
          </a:p>
        </p:txBody>
      </p:sp>
      <p:sp>
        <p:nvSpPr>
          <p:cNvPr id="471" name="object 471"/>
          <p:cNvSpPr/>
          <p:nvPr/>
        </p:nvSpPr>
        <p:spPr>
          <a:xfrm>
            <a:off x="4983007" y="5443477"/>
            <a:ext cx="11430" cy="3810"/>
          </a:xfrm>
          <a:custGeom>
            <a:avLst/>
            <a:gdLst/>
            <a:ahLst/>
            <a:cxnLst/>
            <a:rect l="l" t="t" r="r" b="b"/>
            <a:pathLst>
              <a:path w="11429" h="3810">
                <a:moveTo>
                  <a:pt x="11099" y="3365"/>
                </a:moveTo>
                <a:lnTo>
                  <a:pt x="10426" y="2692"/>
                </a:lnTo>
                <a:lnTo>
                  <a:pt x="9410" y="2019"/>
                </a:lnTo>
                <a:lnTo>
                  <a:pt x="8064" y="1676"/>
                </a:lnTo>
                <a:lnTo>
                  <a:pt x="7061" y="1003"/>
                </a:lnTo>
                <a:lnTo>
                  <a:pt x="6057" y="673"/>
                </a:lnTo>
                <a:lnTo>
                  <a:pt x="4711" y="342"/>
                </a:lnTo>
                <a:lnTo>
                  <a:pt x="3695" y="342"/>
                </a:lnTo>
                <a:lnTo>
                  <a:pt x="2349" y="0"/>
                </a:lnTo>
                <a:lnTo>
                  <a:pt x="1346" y="0"/>
                </a:lnTo>
                <a:lnTo>
                  <a:pt x="0" y="0"/>
                </a:lnTo>
              </a:path>
            </a:pathLst>
          </a:custGeom>
          <a:ln w="6388">
            <a:solidFill>
              <a:srgbClr val="231F20"/>
            </a:solidFill>
          </a:ln>
        </p:spPr>
        <p:txBody>
          <a:bodyPr wrap="square" lIns="0" tIns="0" rIns="0" bIns="0" rtlCol="0"/>
          <a:lstStyle/>
          <a:p>
            <a:endParaRPr/>
          </a:p>
        </p:txBody>
      </p:sp>
      <p:sp>
        <p:nvSpPr>
          <p:cNvPr id="472" name="object 472"/>
          <p:cNvSpPr/>
          <p:nvPr/>
        </p:nvSpPr>
        <p:spPr>
          <a:xfrm>
            <a:off x="2951540" y="7344366"/>
            <a:ext cx="108369" cy="103835"/>
          </a:xfrm>
          <a:prstGeom prst="rect">
            <a:avLst/>
          </a:prstGeom>
          <a:blipFill>
            <a:blip r:embed="rId31" cstate="print"/>
            <a:stretch>
              <a:fillRect/>
            </a:stretch>
          </a:blipFill>
        </p:spPr>
        <p:txBody>
          <a:bodyPr wrap="square" lIns="0" tIns="0" rIns="0" bIns="0" rtlCol="0"/>
          <a:lstStyle/>
          <a:p>
            <a:endParaRPr/>
          </a:p>
        </p:txBody>
      </p:sp>
      <p:sp>
        <p:nvSpPr>
          <p:cNvPr id="473" name="object 473"/>
          <p:cNvSpPr/>
          <p:nvPr/>
        </p:nvSpPr>
        <p:spPr>
          <a:xfrm>
            <a:off x="3366795" y="7352691"/>
            <a:ext cx="101701" cy="94792"/>
          </a:xfrm>
          <a:prstGeom prst="rect">
            <a:avLst/>
          </a:prstGeom>
          <a:blipFill>
            <a:blip r:embed="rId32" cstate="print"/>
            <a:stretch>
              <a:fillRect/>
            </a:stretch>
          </a:blipFill>
        </p:spPr>
        <p:txBody>
          <a:bodyPr wrap="square" lIns="0" tIns="0" rIns="0" bIns="0" rtlCol="0"/>
          <a:lstStyle/>
          <a:p>
            <a:endParaRPr/>
          </a:p>
        </p:txBody>
      </p:sp>
      <p:sp>
        <p:nvSpPr>
          <p:cNvPr id="474" name="object 474"/>
          <p:cNvSpPr/>
          <p:nvPr/>
        </p:nvSpPr>
        <p:spPr>
          <a:xfrm>
            <a:off x="3424594" y="7625629"/>
            <a:ext cx="38100" cy="82550"/>
          </a:xfrm>
          <a:custGeom>
            <a:avLst/>
            <a:gdLst/>
            <a:ahLst/>
            <a:cxnLst/>
            <a:rect l="l" t="t" r="r" b="b"/>
            <a:pathLst>
              <a:path w="38100" h="82550">
                <a:moveTo>
                  <a:pt x="38074" y="0"/>
                </a:moveTo>
                <a:lnTo>
                  <a:pt x="9194" y="15252"/>
                </a:lnTo>
                <a:lnTo>
                  <a:pt x="8000" y="16700"/>
                </a:lnTo>
                <a:lnTo>
                  <a:pt x="6972" y="18262"/>
                </a:lnTo>
                <a:lnTo>
                  <a:pt x="5943" y="19811"/>
                </a:lnTo>
                <a:lnTo>
                  <a:pt x="5003" y="21462"/>
                </a:lnTo>
                <a:lnTo>
                  <a:pt x="0" y="41122"/>
                </a:lnTo>
                <a:lnTo>
                  <a:pt x="0" y="43040"/>
                </a:lnTo>
                <a:lnTo>
                  <a:pt x="20243" y="76860"/>
                </a:lnTo>
                <a:lnTo>
                  <a:pt x="34150" y="81978"/>
                </a:lnTo>
                <a:lnTo>
                  <a:pt x="36004" y="82295"/>
                </a:lnTo>
              </a:path>
            </a:pathLst>
          </a:custGeom>
          <a:ln w="6388">
            <a:solidFill>
              <a:srgbClr val="231F20"/>
            </a:solidFill>
          </a:ln>
        </p:spPr>
        <p:txBody>
          <a:bodyPr wrap="square" lIns="0" tIns="0" rIns="0" bIns="0" rtlCol="0"/>
          <a:lstStyle/>
          <a:p>
            <a:endParaRPr/>
          </a:p>
        </p:txBody>
      </p:sp>
      <p:sp>
        <p:nvSpPr>
          <p:cNvPr id="475" name="object 475"/>
          <p:cNvSpPr/>
          <p:nvPr/>
        </p:nvSpPr>
        <p:spPr>
          <a:xfrm>
            <a:off x="3361323" y="7825507"/>
            <a:ext cx="101079" cy="104508"/>
          </a:xfrm>
          <a:prstGeom prst="rect">
            <a:avLst/>
          </a:prstGeom>
          <a:blipFill>
            <a:blip r:embed="rId33" cstate="print"/>
            <a:stretch>
              <a:fillRect/>
            </a:stretch>
          </a:blipFill>
        </p:spPr>
        <p:txBody>
          <a:bodyPr wrap="square" lIns="0" tIns="0" rIns="0" bIns="0" rtlCol="0"/>
          <a:lstStyle/>
          <a:p>
            <a:endParaRPr/>
          </a:p>
        </p:txBody>
      </p:sp>
      <p:sp>
        <p:nvSpPr>
          <p:cNvPr id="476" name="object 476"/>
          <p:cNvSpPr/>
          <p:nvPr/>
        </p:nvSpPr>
        <p:spPr>
          <a:xfrm>
            <a:off x="2959693" y="7568938"/>
            <a:ext cx="48260" cy="133350"/>
          </a:xfrm>
          <a:custGeom>
            <a:avLst/>
            <a:gdLst/>
            <a:ahLst/>
            <a:cxnLst/>
            <a:rect l="l" t="t" r="r" b="b"/>
            <a:pathLst>
              <a:path w="48260" h="133350">
                <a:moveTo>
                  <a:pt x="5270" y="132727"/>
                </a:moveTo>
                <a:lnTo>
                  <a:pt x="35598" y="107899"/>
                </a:lnTo>
                <a:lnTo>
                  <a:pt x="48145" y="70764"/>
                </a:lnTo>
                <a:lnTo>
                  <a:pt x="48247" y="68275"/>
                </a:lnTo>
                <a:lnTo>
                  <a:pt x="48196" y="65798"/>
                </a:lnTo>
                <a:lnTo>
                  <a:pt x="36575" y="28346"/>
                </a:lnTo>
                <a:lnTo>
                  <a:pt x="6921" y="2794"/>
                </a:lnTo>
                <a:lnTo>
                  <a:pt x="2324" y="825"/>
                </a:lnTo>
                <a:lnTo>
                  <a:pt x="0" y="0"/>
                </a:lnTo>
              </a:path>
            </a:pathLst>
          </a:custGeom>
          <a:ln w="6388">
            <a:solidFill>
              <a:srgbClr val="231F20"/>
            </a:solidFill>
          </a:ln>
        </p:spPr>
        <p:txBody>
          <a:bodyPr wrap="square" lIns="0" tIns="0" rIns="0" bIns="0" rtlCol="0"/>
          <a:lstStyle/>
          <a:p>
            <a:endParaRPr/>
          </a:p>
        </p:txBody>
      </p:sp>
      <p:sp>
        <p:nvSpPr>
          <p:cNvPr id="477" name="object 477"/>
          <p:cNvSpPr txBox="1"/>
          <p:nvPr/>
        </p:nvSpPr>
        <p:spPr>
          <a:xfrm>
            <a:off x="5544946" y="1988105"/>
            <a:ext cx="120014" cy="199390"/>
          </a:xfrm>
          <a:prstGeom prst="rect">
            <a:avLst/>
          </a:prstGeom>
        </p:spPr>
        <p:txBody>
          <a:bodyPr vert="horz" wrap="square" lIns="0" tIns="17145" rIns="0" bIns="0" rtlCol="0">
            <a:spAutoFit/>
          </a:bodyPr>
          <a:lstStyle/>
          <a:p>
            <a:pPr marL="12700">
              <a:lnSpc>
                <a:spcPct val="100000"/>
              </a:lnSpc>
              <a:spcBef>
                <a:spcPts val="135"/>
              </a:spcBef>
            </a:pPr>
            <a:r>
              <a:rPr sz="1100" spc="-55" dirty="0">
                <a:solidFill>
                  <a:srgbClr val="231F20"/>
                </a:solidFill>
                <a:latin typeface="Arial"/>
                <a:cs typeface="Arial"/>
              </a:rPr>
              <a:t>H</a:t>
            </a:r>
            <a:endParaRPr sz="1100">
              <a:latin typeface="Arial"/>
              <a:cs typeface="Arial"/>
            </a:endParaRPr>
          </a:p>
        </p:txBody>
      </p:sp>
      <p:sp>
        <p:nvSpPr>
          <p:cNvPr id="478" name="object 478"/>
          <p:cNvSpPr txBox="1"/>
          <p:nvPr/>
        </p:nvSpPr>
        <p:spPr>
          <a:xfrm>
            <a:off x="5536412" y="1396041"/>
            <a:ext cx="120014" cy="199390"/>
          </a:xfrm>
          <a:prstGeom prst="rect">
            <a:avLst/>
          </a:prstGeom>
        </p:spPr>
        <p:txBody>
          <a:bodyPr vert="horz" wrap="square" lIns="0" tIns="17145" rIns="0" bIns="0" rtlCol="0">
            <a:spAutoFit/>
          </a:bodyPr>
          <a:lstStyle/>
          <a:p>
            <a:pPr marL="12700">
              <a:lnSpc>
                <a:spcPct val="100000"/>
              </a:lnSpc>
              <a:spcBef>
                <a:spcPts val="135"/>
              </a:spcBef>
            </a:pPr>
            <a:r>
              <a:rPr sz="1100" spc="-55" dirty="0">
                <a:solidFill>
                  <a:srgbClr val="231F20"/>
                </a:solidFill>
                <a:latin typeface="Arial"/>
                <a:cs typeface="Arial"/>
              </a:rPr>
              <a:t>H</a:t>
            </a:r>
            <a:endParaRPr sz="1100">
              <a:latin typeface="Arial"/>
              <a:cs typeface="Arial"/>
            </a:endParaRPr>
          </a:p>
        </p:txBody>
      </p:sp>
      <p:sp>
        <p:nvSpPr>
          <p:cNvPr id="479" name="object 479"/>
          <p:cNvSpPr txBox="1"/>
          <p:nvPr/>
        </p:nvSpPr>
        <p:spPr>
          <a:xfrm>
            <a:off x="6438253" y="1396041"/>
            <a:ext cx="235585" cy="199390"/>
          </a:xfrm>
          <a:prstGeom prst="rect">
            <a:avLst/>
          </a:prstGeom>
        </p:spPr>
        <p:txBody>
          <a:bodyPr vert="horz" wrap="square" lIns="0" tIns="17145" rIns="0" bIns="0" rtlCol="0">
            <a:spAutoFit/>
          </a:bodyPr>
          <a:lstStyle/>
          <a:p>
            <a:pPr marL="12700">
              <a:lnSpc>
                <a:spcPct val="100000"/>
              </a:lnSpc>
              <a:spcBef>
                <a:spcPts val="135"/>
              </a:spcBef>
              <a:tabLst>
                <a:tab pos="222250" algn="l"/>
              </a:tabLst>
            </a:pPr>
            <a:r>
              <a:rPr sz="1100" u="heavy" spc="-65" dirty="0">
                <a:solidFill>
                  <a:srgbClr val="231F20"/>
                </a:solidFill>
                <a:uFill>
                  <a:solidFill>
                    <a:srgbClr val="231F20"/>
                  </a:solidFill>
                </a:uFill>
                <a:latin typeface="Arial"/>
                <a:cs typeface="Arial"/>
              </a:rPr>
              <a:t> 	</a:t>
            </a:r>
            <a:endParaRPr sz="1100">
              <a:latin typeface="Arial"/>
              <a:cs typeface="Arial"/>
            </a:endParaRPr>
          </a:p>
        </p:txBody>
      </p:sp>
      <p:sp>
        <p:nvSpPr>
          <p:cNvPr id="480" name="object 480"/>
          <p:cNvSpPr txBox="1"/>
          <p:nvPr/>
        </p:nvSpPr>
        <p:spPr>
          <a:xfrm>
            <a:off x="6358041" y="3330919"/>
            <a:ext cx="79375" cy="199390"/>
          </a:xfrm>
          <a:prstGeom prst="rect">
            <a:avLst/>
          </a:prstGeom>
        </p:spPr>
        <p:txBody>
          <a:bodyPr vert="horz" wrap="square" lIns="0" tIns="17145" rIns="0" bIns="0" rtlCol="0">
            <a:spAutoFit/>
          </a:bodyPr>
          <a:lstStyle/>
          <a:p>
            <a:pPr marL="12700">
              <a:lnSpc>
                <a:spcPct val="100000"/>
              </a:lnSpc>
              <a:spcBef>
                <a:spcPts val="135"/>
              </a:spcBef>
            </a:pPr>
            <a:r>
              <a:rPr sz="1100" spc="-130" dirty="0">
                <a:solidFill>
                  <a:srgbClr val="231F20"/>
                </a:solidFill>
                <a:latin typeface="Arial"/>
                <a:cs typeface="Arial"/>
              </a:rPr>
              <a:t>J</a:t>
            </a:r>
            <a:endParaRPr sz="1100">
              <a:latin typeface="Arial"/>
              <a:cs typeface="Arial"/>
            </a:endParaRPr>
          </a:p>
        </p:txBody>
      </p:sp>
      <p:sp>
        <p:nvSpPr>
          <p:cNvPr id="481" name="object 481"/>
          <p:cNvSpPr txBox="1"/>
          <p:nvPr/>
        </p:nvSpPr>
        <p:spPr>
          <a:xfrm>
            <a:off x="6358041" y="3963776"/>
            <a:ext cx="79375" cy="199390"/>
          </a:xfrm>
          <a:prstGeom prst="rect">
            <a:avLst/>
          </a:prstGeom>
        </p:spPr>
        <p:txBody>
          <a:bodyPr vert="horz" wrap="square" lIns="0" tIns="17145" rIns="0" bIns="0" rtlCol="0">
            <a:spAutoFit/>
          </a:bodyPr>
          <a:lstStyle/>
          <a:p>
            <a:pPr marL="12700">
              <a:lnSpc>
                <a:spcPct val="100000"/>
              </a:lnSpc>
              <a:spcBef>
                <a:spcPts val="135"/>
              </a:spcBef>
            </a:pPr>
            <a:r>
              <a:rPr sz="1100" spc="-130" dirty="0">
                <a:solidFill>
                  <a:srgbClr val="231F20"/>
                </a:solidFill>
                <a:latin typeface="Arial"/>
                <a:cs typeface="Arial"/>
              </a:rPr>
              <a:t>J</a:t>
            </a:r>
            <a:endParaRPr sz="1100">
              <a:latin typeface="Arial"/>
              <a:cs typeface="Arial"/>
            </a:endParaRPr>
          </a:p>
        </p:txBody>
      </p:sp>
      <p:sp>
        <p:nvSpPr>
          <p:cNvPr id="482" name="object 482"/>
          <p:cNvSpPr txBox="1"/>
          <p:nvPr/>
        </p:nvSpPr>
        <p:spPr>
          <a:xfrm>
            <a:off x="3239283" y="4194924"/>
            <a:ext cx="158115" cy="121285"/>
          </a:xfrm>
          <a:prstGeom prst="rect">
            <a:avLst/>
          </a:prstGeom>
        </p:spPr>
        <p:txBody>
          <a:bodyPr vert="vert270" wrap="square" lIns="0" tIns="15875" rIns="0" bIns="0" rtlCol="0">
            <a:spAutoFit/>
          </a:bodyPr>
          <a:lstStyle/>
          <a:p>
            <a:pPr marL="12700">
              <a:lnSpc>
                <a:spcPct val="100000"/>
              </a:lnSpc>
              <a:spcBef>
                <a:spcPts val="125"/>
              </a:spcBef>
            </a:pPr>
            <a:r>
              <a:rPr sz="800" b="1" u="heavy" dirty="0">
                <a:solidFill>
                  <a:srgbClr val="231F20"/>
                </a:solidFill>
                <a:uFill>
                  <a:solidFill>
                    <a:srgbClr val="231F20"/>
                  </a:solidFill>
                </a:uFill>
                <a:latin typeface="Arial"/>
                <a:cs typeface="Arial"/>
              </a:rPr>
              <a:t> </a:t>
            </a:r>
            <a:r>
              <a:rPr sz="800" b="1" u="heavy" spc="-90" dirty="0">
                <a:solidFill>
                  <a:srgbClr val="231F20"/>
                </a:solidFill>
                <a:uFill>
                  <a:solidFill>
                    <a:srgbClr val="231F20"/>
                  </a:solidFill>
                </a:uFill>
                <a:latin typeface="Arial"/>
                <a:cs typeface="Arial"/>
              </a:rPr>
              <a:t> </a:t>
            </a:r>
            <a:endParaRPr sz="800">
              <a:latin typeface="Arial"/>
              <a:cs typeface="Arial"/>
            </a:endParaRPr>
          </a:p>
        </p:txBody>
      </p:sp>
      <p:sp>
        <p:nvSpPr>
          <p:cNvPr id="483" name="object 483"/>
          <p:cNvSpPr txBox="1"/>
          <p:nvPr/>
        </p:nvSpPr>
        <p:spPr>
          <a:xfrm>
            <a:off x="3239962" y="3039476"/>
            <a:ext cx="162560" cy="1122045"/>
          </a:xfrm>
          <a:prstGeom prst="rect">
            <a:avLst/>
          </a:prstGeom>
        </p:spPr>
        <p:txBody>
          <a:bodyPr vert="vert270" wrap="square" lIns="0" tIns="20955" rIns="0" bIns="0" rtlCol="0">
            <a:spAutoFit/>
          </a:bodyPr>
          <a:lstStyle/>
          <a:p>
            <a:pPr marL="12700">
              <a:lnSpc>
                <a:spcPct val="100000"/>
              </a:lnSpc>
              <a:spcBef>
                <a:spcPts val="165"/>
              </a:spcBef>
            </a:pPr>
            <a:r>
              <a:rPr sz="1200" b="1" spc="-67" baseline="3472" dirty="0">
                <a:solidFill>
                  <a:srgbClr val="231F20"/>
                </a:solidFill>
                <a:latin typeface="Arial"/>
                <a:cs typeface="Arial"/>
              </a:rPr>
              <a:t>NEW </a:t>
            </a:r>
            <a:r>
              <a:rPr sz="1200" b="1" spc="-97" baseline="3472" dirty="0">
                <a:solidFill>
                  <a:srgbClr val="231F20"/>
                </a:solidFill>
                <a:latin typeface="Arial"/>
                <a:cs typeface="Arial"/>
              </a:rPr>
              <a:t>RE</a:t>
            </a:r>
            <a:r>
              <a:rPr sz="800" b="1" spc="-65" dirty="0">
                <a:solidFill>
                  <a:srgbClr val="231F20"/>
                </a:solidFill>
                <a:latin typeface="Arial"/>
                <a:cs typeface="Arial"/>
              </a:rPr>
              <a:t>D </a:t>
            </a:r>
            <a:r>
              <a:rPr sz="800" b="1" spc="-60" dirty="0">
                <a:solidFill>
                  <a:srgbClr val="231F20"/>
                </a:solidFill>
                <a:latin typeface="Arial"/>
                <a:cs typeface="Arial"/>
              </a:rPr>
              <a:t>RIVER</a:t>
            </a:r>
            <a:r>
              <a:rPr sz="800" b="1" spc="-160" dirty="0">
                <a:solidFill>
                  <a:srgbClr val="231F20"/>
                </a:solidFill>
                <a:latin typeface="Arial"/>
                <a:cs typeface="Arial"/>
              </a:rPr>
              <a:t> </a:t>
            </a:r>
            <a:r>
              <a:rPr sz="800" b="1" spc="-80" dirty="0">
                <a:solidFill>
                  <a:srgbClr val="231F20"/>
                </a:solidFill>
                <a:latin typeface="Arial"/>
                <a:cs typeface="Arial"/>
              </a:rPr>
              <a:t>STREET</a:t>
            </a:r>
            <a:endParaRPr sz="800">
              <a:latin typeface="Arial"/>
              <a:cs typeface="Arial"/>
            </a:endParaRPr>
          </a:p>
        </p:txBody>
      </p:sp>
      <p:sp>
        <p:nvSpPr>
          <p:cNvPr id="484" name="object 484"/>
          <p:cNvSpPr txBox="1"/>
          <p:nvPr/>
        </p:nvSpPr>
        <p:spPr>
          <a:xfrm>
            <a:off x="4989288" y="4785024"/>
            <a:ext cx="157480" cy="737870"/>
          </a:xfrm>
          <a:prstGeom prst="rect">
            <a:avLst/>
          </a:prstGeom>
        </p:spPr>
        <p:txBody>
          <a:bodyPr vert="vert270" wrap="square" lIns="0" tIns="15875" rIns="0" bIns="0" rtlCol="0">
            <a:spAutoFit/>
          </a:bodyPr>
          <a:lstStyle/>
          <a:p>
            <a:pPr marL="12700">
              <a:lnSpc>
                <a:spcPct val="100000"/>
              </a:lnSpc>
              <a:spcBef>
                <a:spcPts val="125"/>
              </a:spcBef>
            </a:pPr>
            <a:r>
              <a:rPr sz="800" b="1" spc="-55" dirty="0">
                <a:solidFill>
                  <a:srgbClr val="231F20"/>
                </a:solidFill>
                <a:latin typeface="Arial"/>
                <a:cs typeface="Arial"/>
              </a:rPr>
              <a:t>SABINE</a:t>
            </a:r>
            <a:r>
              <a:rPr sz="800" b="1" spc="-105"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85" name="object 485"/>
          <p:cNvSpPr txBox="1"/>
          <p:nvPr/>
        </p:nvSpPr>
        <p:spPr>
          <a:xfrm>
            <a:off x="3805304" y="1652659"/>
            <a:ext cx="895985" cy="153035"/>
          </a:xfrm>
          <a:prstGeom prst="rect">
            <a:avLst/>
          </a:prstGeom>
        </p:spPr>
        <p:txBody>
          <a:bodyPr vert="horz" wrap="square" lIns="0" tIns="17145" rIns="0" bIns="0" rtlCol="0">
            <a:spAutoFit/>
          </a:bodyPr>
          <a:lstStyle/>
          <a:p>
            <a:pPr marL="12700">
              <a:lnSpc>
                <a:spcPct val="100000"/>
              </a:lnSpc>
              <a:spcBef>
                <a:spcPts val="135"/>
              </a:spcBef>
            </a:pPr>
            <a:r>
              <a:rPr sz="800" b="1" spc="-65" dirty="0">
                <a:solidFill>
                  <a:srgbClr val="231F20"/>
                </a:solidFill>
                <a:latin typeface="Arial"/>
                <a:cs typeface="Arial"/>
              </a:rPr>
              <a:t>EAST </a:t>
            </a:r>
            <a:r>
              <a:rPr sz="800" b="1" spc="-10" dirty="0">
                <a:solidFill>
                  <a:srgbClr val="231F20"/>
                </a:solidFill>
                <a:latin typeface="Arial"/>
                <a:cs typeface="Arial"/>
              </a:rPr>
              <a:t>15TH</a:t>
            </a:r>
            <a:r>
              <a:rPr sz="800" b="1" spc="-125"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86" name="object 486"/>
          <p:cNvSpPr txBox="1"/>
          <p:nvPr/>
        </p:nvSpPr>
        <p:spPr>
          <a:xfrm>
            <a:off x="6805902" y="3692480"/>
            <a:ext cx="157480" cy="1736725"/>
          </a:xfrm>
          <a:prstGeom prst="rect">
            <a:avLst/>
          </a:prstGeom>
        </p:spPr>
        <p:txBody>
          <a:bodyPr vert="vert270" wrap="square" lIns="0" tIns="15875" rIns="0" bIns="0" rtlCol="0">
            <a:spAutoFit/>
          </a:bodyPr>
          <a:lstStyle/>
          <a:p>
            <a:pPr marL="12700">
              <a:lnSpc>
                <a:spcPct val="100000"/>
              </a:lnSpc>
              <a:spcBef>
                <a:spcPts val="125"/>
              </a:spcBef>
            </a:pPr>
            <a:r>
              <a:rPr sz="800" b="1" spc="0" dirty="0">
                <a:solidFill>
                  <a:srgbClr val="231F20"/>
                </a:solidFill>
                <a:latin typeface="Arial"/>
                <a:cs typeface="Arial"/>
              </a:rPr>
              <a:t>I-35 </a:t>
            </a:r>
            <a:r>
              <a:rPr sz="800" b="1" spc="-35" dirty="0">
                <a:solidFill>
                  <a:srgbClr val="231F20"/>
                </a:solidFill>
                <a:latin typeface="Arial"/>
                <a:cs typeface="Arial"/>
              </a:rPr>
              <a:t>SOUTHBOUND</a:t>
            </a:r>
            <a:r>
              <a:rPr sz="800" b="1" spc="-175" dirty="0">
                <a:solidFill>
                  <a:srgbClr val="231F20"/>
                </a:solidFill>
                <a:latin typeface="Arial"/>
                <a:cs typeface="Arial"/>
              </a:rPr>
              <a:t> </a:t>
            </a:r>
            <a:r>
              <a:rPr sz="800" b="1" spc="-65" dirty="0">
                <a:solidFill>
                  <a:srgbClr val="231F20"/>
                </a:solidFill>
                <a:latin typeface="Arial"/>
                <a:cs typeface="Arial"/>
              </a:rPr>
              <a:t>FRONTAGE </a:t>
            </a:r>
            <a:r>
              <a:rPr sz="800" b="1" spc="-50" dirty="0">
                <a:solidFill>
                  <a:srgbClr val="231F20"/>
                </a:solidFill>
                <a:latin typeface="Arial"/>
                <a:cs typeface="Arial"/>
              </a:rPr>
              <a:t>ROAD</a:t>
            </a:r>
            <a:endParaRPr sz="800">
              <a:latin typeface="Arial"/>
              <a:cs typeface="Arial"/>
            </a:endParaRPr>
          </a:p>
        </p:txBody>
      </p:sp>
      <p:sp>
        <p:nvSpPr>
          <p:cNvPr id="487" name="object 487"/>
          <p:cNvSpPr txBox="1"/>
          <p:nvPr/>
        </p:nvSpPr>
        <p:spPr>
          <a:xfrm>
            <a:off x="5003696" y="2240302"/>
            <a:ext cx="157480" cy="778510"/>
          </a:xfrm>
          <a:prstGeom prst="rect">
            <a:avLst/>
          </a:prstGeom>
        </p:spPr>
        <p:txBody>
          <a:bodyPr vert="vert270" wrap="square" lIns="0" tIns="15875" rIns="0" bIns="0" rtlCol="0">
            <a:spAutoFit/>
          </a:bodyPr>
          <a:lstStyle/>
          <a:p>
            <a:pPr marL="12700">
              <a:lnSpc>
                <a:spcPct val="100000"/>
              </a:lnSpc>
              <a:spcBef>
                <a:spcPts val="125"/>
              </a:spcBef>
            </a:pPr>
            <a:r>
              <a:rPr sz="800" b="1" spc="-55" dirty="0">
                <a:solidFill>
                  <a:srgbClr val="231F20"/>
                </a:solidFill>
                <a:latin typeface="Arial"/>
                <a:cs typeface="Arial"/>
              </a:rPr>
              <a:t>SABINE</a:t>
            </a:r>
            <a:r>
              <a:rPr sz="800" b="1" spc="25"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88" name="object 488"/>
          <p:cNvSpPr txBox="1"/>
          <p:nvPr/>
        </p:nvSpPr>
        <p:spPr>
          <a:xfrm>
            <a:off x="6036603" y="3665034"/>
            <a:ext cx="637540" cy="153035"/>
          </a:xfrm>
          <a:prstGeom prst="rect">
            <a:avLst/>
          </a:prstGeom>
        </p:spPr>
        <p:txBody>
          <a:bodyPr vert="horz" wrap="square" lIns="0" tIns="17145" rIns="0" bIns="0" rtlCol="0">
            <a:spAutoFit/>
          </a:bodyPr>
          <a:lstStyle/>
          <a:p>
            <a:pPr marL="12700">
              <a:lnSpc>
                <a:spcPct val="100000"/>
              </a:lnSpc>
              <a:spcBef>
                <a:spcPts val="135"/>
              </a:spcBef>
            </a:pPr>
            <a:r>
              <a:rPr sz="800" b="1" spc="-10" dirty="0">
                <a:solidFill>
                  <a:srgbClr val="231F20"/>
                </a:solidFill>
                <a:latin typeface="Arial"/>
                <a:cs typeface="Arial"/>
              </a:rPr>
              <a:t>14TH</a:t>
            </a:r>
            <a:r>
              <a:rPr sz="800" b="1" spc="-110"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89" name="object 489"/>
          <p:cNvSpPr txBox="1"/>
          <p:nvPr/>
        </p:nvSpPr>
        <p:spPr>
          <a:xfrm>
            <a:off x="3822242" y="3322866"/>
            <a:ext cx="911860" cy="153035"/>
          </a:xfrm>
          <a:prstGeom prst="rect">
            <a:avLst/>
          </a:prstGeom>
        </p:spPr>
        <p:txBody>
          <a:bodyPr vert="horz" wrap="square" lIns="0" tIns="17145" rIns="0" bIns="0" rtlCol="0">
            <a:spAutoFit/>
          </a:bodyPr>
          <a:lstStyle/>
          <a:p>
            <a:pPr marL="12700">
              <a:lnSpc>
                <a:spcPct val="100000"/>
              </a:lnSpc>
              <a:spcBef>
                <a:spcPts val="135"/>
              </a:spcBef>
            </a:pPr>
            <a:r>
              <a:rPr sz="800" b="1" spc="-65" dirty="0">
                <a:solidFill>
                  <a:srgbClr val="231F20"/>
                </a:solidFill>
                <a:latin typeface="Arial"/>
                <a:cs typeface="Arial"/>
              </a:rPr>
              <a:t>EAST</a:t>
            </a:r>
            <a:r>
              <a:rPr sz="800" b="1" spc="-90" dirty="0">
                <a:solidFill>
                  <a:srgbClr val="231F20"/>
                </a:solidFill>
                <a:latin typeface="Arial"/>
                <a:cs typeface="Arial"/>
              </a:rPr>
              <a:t> </a:t>
            </a:r>
            <a:r>
              <a:rPr sz="800" b="1" spc="5" dirty="0">
                <a:solidFill>
                  <a:srgbClr val="231F20"/>
                </a:solidFill>
                <a:latin typeface="Arial"/>
                <a:cs typeface="Arial"/>
              </a:rPr>
              <a:t>14</a:t>
            </a:r>
            <a:r>
              <a:rPr sz="800" b="1" spc="-120" dirty="0">
                <a:solidFill>
                  <a:srgbClr val="231F20"/>
                </a:solidFill>
                <a:latin typeface="Arial"/>
                <a:cs typeface="Arial"/>
              </a:rPr>
              <a:t> </a:t>
            </a:r>
            <a:r>
              <a:rPr sz="800" b="1" spc="-25" dirty="0">
                <a:solidFill>
                  <a:srgbClr val="231F20"/>
                </a:solidFill>
                <a:latin typeface="Arial"/>
                <a:cs typeface="Arial"/>
              </a:rPr>
              <a:t>TH</a:t>
            </a:r>
            <a:r>
              <a:rPr sz="800" b="1" spc="-90"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490" name="object 490"/>
          <p:cNvSpPr txBox="1"/>
          <p:nvPr/>
        </p:nvSpPr>
        <p:spPr>
          <a:xfrm>
            <a:off x="3672377" y="3928646"/>
            <a:ext cx="2054860" cy="462915"/>
          </a:xfrm>
          <a:prstGeom prst="rect">
            <a:avLst/>
          </a:prstGeom>
        </p:spPr>
        <p:txBody>
          <a:bodyPr vert="horz" wrap="square" lIns="0" tIns="74930" rIns="0" bIns="0" rtlCol="0">
            <a:spAutoFit/>
          </a:bodyPr>
          <a:lstStyle/>
          <a:p>
            <a:pPr marL="12700">
              <a:lnSpc>
                <a:spcPct val="100000"/>
              </a:lnSpc>
              <a:spcBef>
                <a:spcPts val="590"/>
              </a:spcBef>
              <a:tabLst>
                <a:tab pos="1564640" algn="l"/>
                <a:tab pos="2041525" algn="l"/>
              </a:tabLst>
            </a:pPr>
            <a:r>
              <a:rPr sz="800" b="1" spc="-65" dirty="0">
                <a:solidFill>
                  <a:srgbClr val="231F20"/>
                </a:solidFill>
                <a:latin typeface="Arial"/>
                <a:cs typeface="Arial"/>
              </a:rPr>
              <a:t>EAST </a:t>
            </a:r>
            <a:r>
              <a:rPr sz="800" b="1" spc="-10" dirty="0">
                <a:solidFill>
                  <a:srgbClr val="231F20"/>
                </a:solidFill>
                <a:latin typeface="Arial"/>
                <a:cs typeface="Arial"/>
              </a:rPr>
              <a:t>13TH </a:t>
            </a:r>
            <a:r>
              <a:rPr sz="800" b="1" spc="15" dirty="0">
                <a:solidFill>
                  <a:srgbClr val="231F20"/>
                </a:solidFill>
                <a:latin typeface="Arial"/>
                <a:cs typeface="Arial"/>
              </a:rPr>
              <a:t>1/2</a:t>
            </a:r>
            <a:r>
              <a:rPr sz="800" b="1" spc="-30" dirty="0">
                <a:solidFill>
                  <a:srgbClr val="231F20"/>
                </a:solidFill>
                <a:latin typeface="Arial"/>
                <a:cs typeface="Arial"/>
              </a:rPr>
              <a:t> </a:t>
            </a:r>
            <a:r>
              <a:rPr sz="800" b="1" spc="-75" dirty="0">
                <a:solidFill>
                  <a:srgbClr val="231F20"/>
                </a:solidFill>
                <a:latin typeface="Arial"/>
                <a:cs typeface="Arial"/>
              </a:rPr>
              <a:t>STREET	</a:t>
            </a:r>
            <a:r>
              <a:rPr sz="800" b="1" u="heavy" spc="-130" dirty="0">
                <a:solidFill>
                  <a:srgbClr val="231F20"/>
                </a:solidFill>
                <a:uFill>
                  <a:solidFill>
                    <a:srgbClr val="231F20"/>
                  </a:solidFill>
                </a:uFill>
                <a:latin typeface="Arial"/>
                <a:cs typeface="Arial"/>
              </a:rPr>
              <a:t> </a:t>
            </a:r>
            <a:r>
              <a:rPr sz="800" b="1" u="heavy" spc="-75" dirty="0">
                <a:solidFill>
                  <a:srgbClr val="231F20"/>
                </a:solidFill>
                <a:uFill>
                  <a:solidFill>
                    <a:srgbClr val="231F20"/>
                  </a:solidFill>
                </a:uFill>
                <a:latin typeface="Arial"/>
                <a:cs typeface="Arial"/>
              </a:rPr>
              <a:t>	</a:t>
            </a:r>
            <a:endParaRPr sz="800">
              <a:latin typeface="Arial"/>
              <a:cs typeface="Arial"/>
            </a:endParaRPr>
          </a:p>
          <a:p>
            <a:pPr marL="596265">
              <a:lnSpc>
                <a:spcPct val="100000"/>
              </a:lnSpc>
              <a:spcBef>
                <a:spcPts val="665"/>
              </a:spcBef>
            </a:pPr>
            <a:r>
              <a:rPr sz="1100" spc="-175" dirty="0">
                <a:solidFill>
                  <a:srgbClr val="231F20"/>
                </a:solidFill>
                <a:latin typeface="Arial"/>
                <a:cs typeface="Arial"/>
              </a:rPr>
              <a:t>E</a:t>
            </a:r>
            <a:endParaRPr sz="1100">
              <a:latin typeface="Arial"/>
              <a:cs typeface="Arial"/>
            </a:endParaRPr>
          </a:p>
        </p:txBody>
      </p:sp>
      <p:sp>
        <p:nvSpPr>
          <p:cNvPr id="491" name="object 491"/>
          <p:cNvSpPr txBox="1"/>
          <p:nvPr/>
        </p:nvSpPr>
        <p:spPr>
          <a:xfrm>
            <a:off x="2160563" y="2327516"/>
            <a:ext cx="493395" cy="477520"/>
          </a:xfrm>
          <a:prstGeom prst="rect">
            <a:avLst/>
          </a:prstGeom>
        </p:spPr>
        <p:txBody>
          <a:bodyPr vert="horz" wrap="square" lIns="0" tIns="34925" rIns="0" bIns="0" rtlCol="0">
            <a:spAutoFit/>
          </a:bodyPr>
          <a:lstStyle/>
          <a:p>
            <a:pPr marL="12700">
              <a:lnSpc>
                <a:spcPct val="100000"/>
              </a:lnSpc>
              <a:spcBef>
                <a:spcPts val="27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168</a:t>
            </a:r>
            <a:endParaRPr sz="700">
              <a:latin typeface="Arial"/>
              <a:cs typeface="Arial"/>
            </a:endParaRPr>
          </a:p>
          <a:p>
            <a:pPr marL="70485" marR="76200" indent="-13335" algn="just">
              <a:lnSpc>
                <a:spcPct val="103099"/>
              </a:lnSpc>
              <a:spcBef>
                <a:spcPts val="125"/>
              </a:spcBef>
            </a:pPr>
            <a:r>
              <a:rPr sz="650" spc="-50" dirty="0">
                <a:solidFill>
                  <a:srgbClr val="231F20"/>
                </a:solidFill>
                <a:latin typeface="Arial"/>
                <a:cs typeface="Arial"/>
              </a:rPr>
              <a:t>(EXISTING  </a:t>
            </a:r>
            <a:r>
              <a:rPr sz="650" spc="-70" dirty="0">
                <a:solidFill>
                  <a:srgbClr val="231F20"/>
                </a:solidFill>
                <a:latin typeface="Arial"/>
                <a:cs typeface="Arial"/>
              </a:rPr>
              <a:t>PARKING  GAR</a:t>
            </a:r>
            <a:r>
              <a:rPr sz="650" spc="-40" dirty="0">
                <a:solidFill>
                  <a:srgbClr val="231F20"/>
                </a:solidFill>
                <a:latin typeface="Arial"/>
                <a:cs typeface="Arial"/>
              </a:rPr>
              <a:t>A</a:t>
            </a:r>
            <a:r>
              <a:rPr sz="650" spc="-70" dirty="0">
                <a:solidFill>
                  <a:srgbClr val="231F20"/>
                </a:solidFill>
                <a:latin typeface="Arial"/>
                <a:cs typeface="Arial"/>
              </a:rPr>
              <a:t>GE)</a:t>
            </a:r>
            <a:endParaRPr sz="650">
              <a:latin typeface="Arial"/>
              <a:cs typeface="Arial"/>
            </a:endParaRPr>
          </a:p>
        </p:txBody>
      </p:sp>
      <p:sp>
        <p:nvSpPr>
          <p:cNvPr id="492" name="object 492"/>
          <p:cNvSpPr txBox="1"/>
          <p:nvPr/>
        </p:nvSpPr>
        <p:spPr>
          <a:xfrm>
            <a:off x="3976384" y="2489810"/>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167</a:t>
            </a:r>
            <a:endParaRPr sz="700">
              <a:latin typeface="Arial"/>
              <a:cs typeface="Arial"/>
            </a:endParaRPr>
          </a:p>
        </p:txBody>
      </p:sp>
      <p:sp>
        <p:nvSpPr>
          <p:cNvPr id="493" name="object 493"/>
          <p:cNvSpPr txBox="1"/>
          <p:nvPr/>
        </p:nvSpPr>
        <p:spPr>
          <a:xfrm>
            <a:off x="5810175" y="2493180"/>
            <a:ext cx="448945" cy="137795"/>
          </a:xfrm>
          <a:prstGeom prst="rect">
            <a:avLst/>
          </a:prstGeom>
        </p:spPr>
        <p:txBody>
          <a:bodyPr vert="horz" wrap="square" lIns="0" tIns="17145" rIns="0" bIns="0" rtlCol="0">
            <a:spAutoFit/>
          </a:bodyPr>
          <a:lstStyle/>
          <a:p>
            <a:pPr marL="12700">
              <a:lnSpc>
                <a:spcPct val="100000"/>
              </a:lnSpc>
              <a:spcBef>
                <a:spcPts val="135"/>
              </a:spcBef>
            </a:pPr>
            <a:r>
              <a:rPr sz="700" b="1" spc="-20" dirty="0">
                <a:solidFill>
                  <a:srgbClr val="231F20"/>
                </a:solidFill>
                <a:latin typeface="Arial"/>
                <a:cs typeface="Arial"/>
              </a:rPr>
              <a:t>ORIGINAL</a:t>
            </a:r>
            <a:endParaRPr sz="700">
              <a:latin typeface="Arial"/>
              <a:cs typeface="Arial"/>
            </a:endParaRPr>
          </a:p>
        </p:txBody>
      </p:sp>
      <p:sp>
        <p:nvSpPr>
          <p:cNvPr id="494" name="object 494"/>
          <p:cNvSpPr txBox="1"/>
          <p:nvPr/>
        </p:nvSpPr>
        <p:spPr>
          <a:xfrm>
            <a:off x="6799831" y="2493180"/>
            <a:ext cx="212090" cy="137795"/>
          </a:xfrm>
          <a:prstGeom prst="rect">
            <a:avLst/>
          </a:prstGeom>
        </p:spPr>
        <p:txBody>
          <a:bodyPr vert="horz" wrap="square" lIns="0" tIns="17145" rIns="0" bIns="0" rtlCol="0">
            <a:spAutoFit/>
          </a:bodyPr>
          <a:lstStyle/>
          <a:p>
            <a:pPr marL="12700">
              <a:lnSpc>
                <a:spcPct val="100000"/>
              </a:lnSpc>
              <a:spcBef>
                <a:spcPts val="135"/>
              </a:spcBef>
              <a:tabLst>
                <a:tab pos="198755" algn="l"/>
              </a:tabLst>
            </a:pPr>
            <a:r>
              <a:rPr sz="700" b="1" u="sng" spc="-45" dirty="0">
                <a:solidFill>
                  <a:srgbClr val="231F20"/>
                </a:solidFill>
                <a:uFill>
                  <a:solidFill>
                    <a:srgbClr val="010202"/>
                  </a:solidFill>
                </a:uFill>
                <a:latin typeface="Arial"/>
                <a:cs typeface="Arial"/>
              </a:rPr>
              <a:t> 	</a:t>
            </a:r>
            <a:endParaRPr sz="700">
              <a:latin typeface="Arial"/>
              <a:cs typeface="Arial"/>
            </a:endParaRPr>
          </a:p>
        </p:txBody>
      </p:sp>
      <p:sp>
        <p:nvSpPr>
          <p:cNvPr id="495" name="object 495"/>
          <p:cNvSpPr txBox="1"/>
          <p:nvPr/>
        </p:nvSpPr>
        <p:spPr>
          <a:xfrm>
            <a:off x="5808958" y="2586779"/>
            <a:ext cx="451484" cy="231775"/>
          </a:xfrm>
          <a:prstGeom prst="rect">
            <a:avLst/>
          </a:prstGeom>
        </p:spPr>
        <p:txBody>
          <a:bodyPr vert="horz" wrap="square" lIns="0" tIns="31115" rIns="0" bIns="0" rtlCol="0">
            <a:spAutoFit/>
          </a:bodyPr>
          <a:lstStyle/>
          <a:p>
            <a:pPr marL="81915" marR="5080" indent="-69850">
              <a:lnSpc>
                <a:spcPts val="740"/>
              </a:lnSpc>
              <a:spcBef>
                <a:spcPts val="245"/>
              </a:spcBef>
            </a:pPr>
            <a:r>
              <a:rPr sz="700" b="1" spc="-25" dirty="0">
                <a:solidFill>
                  <a:srgbClr val="231F20"/>
                </a:solidFill>
                <a:latin typeface="Arial"/>
                <a:cs typeface="Arial"/>
              </a:rPr>
              <a:t>HOSPI</a:t>
            </a:r>
            <a:r>
              <a:rPr sz="700" b="1" spc="-75" dirty="0">
                <a:solidFill>
                  <a:srgbClr val="231F20"/>
                </a:solidFill>
                <a:latin typeface="Arial"/>
                <a:cs typeface="Arial"/>
              </a:rPr>
              <a:t>T</a:t>
            </a:r>
            <a:r>
              <a:rPr sz="700" b="1" spc="-25" dirty="0">
                <a:solidFill>
                  <a:srgbClr val="231F20"/>
                </a:solidFill>
                <a:latin typeface="Arial"/>
                <a:cs typeface="Arial"/>
              </a:rPr>
              <a:t>AL  </a:t>
            </a:r>
            <a:r>
              <a:rPr sz="700" b="1" spc="-55" dirty="0">
                <a:solidFill>
                  <a:srgbClr val="231F20"/>
                </a:solidFill>
                <a:latin typeface="Arial"/>
                <a:cs typeface="Arial"/>
              </a:rPr>
              <a:t>BLOCK</a:t>
            </a:r>
            <a:endParaRPr sz="700">
              <a:latin typeface="Arial"/>
              <a:cs typeface="Arial"/>
            </a:endParaRPr>
          </a:p>
        </p:txBody>
      </p:sp>
      <p:sp>
        <p:nvSpPr>
          <p:cNvPr id="496" name="object 496"/>
          <p:cNvSpPr txBox="1"/>
          <p:nvPr/>
        </p:nvSpPr>
        <p:spPr>
          <a:xfrm>
            <a:off x="2568021" y="4191151"/>
            <a:ext cx="520700" cy="624840"/>
          </a:xfrm>
          <a:prstGeom prst="rect">
            <a:avLst/>
          </a:prstGeom>
        </p:spPr>
        <p:txBody>
          <a:bodyPr vert="horz" wrap="square" lIns="0" tIns="17145" rIns="0" bIns="0" rtlCol="0">
            <a:spAutoFit/>
          </a:bodyPr>
          <a:lstStyle/>
          <a:p>
            <a:pPr marR="96520" algn="ctr">
              <a:lnSpc>
                <a:spcPct val="100000"/>
              </a:lnSpc>
              <a:spcBef>
                <a:spcPts val="135"/>
              </a:spcBef>
            </a:pPr>
            <a:r>
              <a:rPr sz="1100" spc="-10" dirty="0">
                <a:solidFill>
                  <a:srgbClr val="231F20"/>
                </a:solidFill>
                <a:latin typeface="Arial"/>
                <a:cs typeface="Arial"/>
              </a:rPr>
              <a:t>D1/D2</a:t>
            </a:r>
            <a:endParaRPr sz="1100">
              <a:latin typeface="Arial"/>
              <a:cs typeface="Arial"/>
            </a:endParaRPr>
          </a:p>
          <a:p>
            <a:pPr>
              <a:lnSpc>
                <a:spcPct val="100000"/>
              </a:lnSpc>
              <a:spcBef>
                <a:spcPts val="55"/>
              </a:spcBef>
            </a:pPr>
            <a:endParaRPr sz="1150">
              <a:latin typeface="Times New Roman"/>
              <a:cs typeface="Times New Roman"/>
            </a:endParaRPr>
          </a:p>
          <a:p>
            <a:pPr marL="71755" algn="ctr">
              <a:lnSpc>
                <a:spcPts val="1230"/>
              </a:lnSpc>
            </a:pPr>
            <a:r>
              <a:rPr sz="700" b="1" spc="-60" dirty="0">
                <a:solidFill>
                  <a:srgbClr val="231F20"/>
                </a:solidFill>
                <a:latin typeface="Arial"/>
                <a:cs typeface="Arial"/>
              </a:rPr>
              <a:t>BLOCK</a:t>
            </a:r>
            <a:r>
              <a:rPr sz="700" b="1" spc="50" dirty="0">
                <a:solidFill>
                  <a:srgbClr val="231F20"/>
                </a:solidFill>
                <a:latin typeface="Arial"/>
                <a:cs typeface="Arial"/>
              </a:rPr>
              <a:t> </a:t>
            </a:r>
            <a:r>
              <a:rPr sz="1650" spc="-202" baseline="20202" dirty="0">
                <a:solidFill>
                  <a:srgbClr val="231F20"/>
                </a:solidFill>
                <a:latin typeface="Arial"/>
                <a:cs typeface="Arial"/>
              </a:rPr>
              <a:t>C</a:t>
            </a:r>
            <a:endParaRPr sz="1650" baseline="20202">
              <a:latin typeface="Arial"/>
              <a:cs typeface="Arial"/>
            </a:endParaRPr>
          </a:p>
          <a:p>
            <a:pPr marR="34290" algn="ctr">
              <a:lnSpc>
                <a:spcPts val="750"/>
              </a:lnSpc>
            </a:pPr>
            <a:r>
              <a:rPr sz="700" b="1" spc="15" dirty="0">
                <a:solidFill>
                  <a:srgbClr val="231F20"/>
                </a:solidFill>
                <a:latin typeface="Arial"/>
                <a:cs typeface="Arial"/>
              </a:rPr>
              <a:t>164</a:t>
            </a:r>
            <a:endParaRPr sz="700">
              <a:latin typeface="Arial"/>
              <a:cs typeface="Arial"/>
            </a:endParaRPr>
          </a:p>
        </p:txBody>
      </p:sp>
      <p:sp>
        <p:nvSpPr>
          <p:cNvPr id="497" name="object 497"/>
          <p:cNvSpPr txBox="1"/>
          <p:nvPr/>
        </p:nvSpPr>
        <p:spPr>
          <a:xfrm>
            <a:off x="3956353" y="4671416"/>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165</a:t>
            </a:r>
            <a:endParaRPr sz="700">
              <a:latin typeface="Arial"/>
              <a:cs typeface="Arial"/>
            </a:endParaRPr>
          </a:p>
        </p:txBody>
      </p:sp>
      <p:sp>
        <p:nvSpPr>
          <p:cNvPr id="498" name="object 498"/>
          <p:cNvSpPr txBox="1"/>
          <p:nvPr/>
        </p:nvSpPr>
        <p:spPr>
          <a:xfrm>
            <a:off x="5727621" y="4675534"/>
            <a:ext cx="493395" cy="137795"/>
          </a:xfrm>
          <a:prstGeom prst="rect">
            <a:avLst/>
          </a:prstGeom>
        </p:spPr>
        <p:txBody>
          <a:bodyPr vert="horz" wrap="square" lIns="0" tIns="17145" rIns="0" bIns="0" rtlCol="0">
            <a:spAutoFit/>
          </a:bodyPr>
          <a:lstStyle/>
          <a:p>
            <a:pPr marL="12700">
              <a:lnSpc>
                <a:spcPct val="100000"/>
              </a:lnSpc>
              <a:spcBef>
                <a:spcPts val="135"/>
              </a:spcBef>
            </a:pPr>
            <a:r>
              <a:rPr sz="700" b="1" spc="-60" dirty="0">
                <a:solidFill>
                  <a:srgbClr val="231F20"/>
                </a:solidFill>
                <a:latin typeface="Arial"/>
                <a:cs typeface="Arial"/>
              </a:rPr>
              <a:t>BLOCK</a:t>
            </a:r>
            <a:r>
              <a:rPr sz="700" b="1" spc="-35" dirty="0">
                <a:solidFill>
                  <a:srgbClr val="231F20"/>
                </a:solidFill>
                <a:latin typeface="Arial"/>
                <a:cs typeface="Arial"/>
              </a:rPr>
              <a:t> </a:t>
            </a:r>
            <a:r>
              <a:rPr sz="700" b="1" spc="15" dirty="0">
                <a:solidFill>
                  <a:srgbClr val="231F20"/>
                </a:solidFill>
                <a:latin typeface="Arial"/>
                <a:cs typeface="Arial"/>
              </a:rPr>
              <a:t>166</a:t>
            </a:r>
            <a:endParaRPr sz="700">
              <a:latin typeface="Arial"/>
              <a:cs typeface="Arial"/>
            </a:endParaRPr>
          </a:p>
        </p:txBody>
      </p:sp>
      <p:sp>
        <p:nvSpPr>
          <p:cNvPr id="499" name="object 499"/>
          <p:cNvSpPr txBox="1"/>
          <p:nvPr/>
        </p:nvSpPr>
        <p:spPr>
          <a:xfrm>
            <a:off x="2273630" y="3560209"/>
            <a:ext cx="439420" cy="325120"/>
          </a:xfrm>
          <a:prstGeom prst="rect">
            <a:avLst/>
          </a:prstGeom>
        </p:spPr>
        <p:txBody>
          <a:bodyPr vert="horz" wrap="square" lIns="0" tIns="31114" rIns="0" bIns="0" rtlCol="0">
            <a:spAutoFit/>
          </a:bodyPr>
          <a:lstStyle/>
          <a:p>
            <a:pPr marL="84455" marR="76835" algn="ctr">
              <a:lnSpc>
                <a:spcPts val="740"/>
              </a:lnSpc>
              <a:spcBef>
                <a:spcPts val="244"/>
              </a:spcBef>
            </a:pPr>
            <a:r>
              <a:rPr sz="700" b="1" spc="-30" dirty="0">
                <a:solidFill>
                  <a:srgbClr val="231F20"/>
                </a:solidFill>
                <a:latin typeface="Arial"/>
                <a:cs typeface="Arial"/>
              </a:rPr>
              <a:t>OPEN  </a:t>
            </a:r>
            <a:r>
              <a:rPr sz="700" b="1" spc="-50" dirty="0">
                <a:solidFill>
                  <a:srgbClr val="231F20"/>
                </a:solidFill>
                <a:latin typeface="Arial"/>
                <a:cs typeface="Arial"/>
              </a:rPr>
              <a:t>S</a:t>
            </a:r>
            <a:r>
              <a:rPr sz="700" b="1" spc="-100" dirty="0">
                <a:solidFill>
                  <a:srgbClr val="231F20"/>
                </a:solidFill>
                <a:latin typeface="Arial"/>
                <a:cs typeface="Arial"/>
              </a:rPr>
              <a:t>P</a:t>
            </a:r>
            <a:r>
              <a:rPr sz="700" b="1" spc="-35" dirty="0">
                <a:solidFill>
                  <a:srgbClr val="231F20"/>
                </a:solidFill>
                <a:latin typeface="Arial"/>
                <a:cs typeface="Arial"/>
              </a:rPr>
              <a:t>A</a:t>
            </a:r>
            <a:r>
              <a:rPr sz="700" b="1" spc="-65" dirty="0">
                <a:solidFill>
                  <a:srgbClr val="231F20"/>
                </a:solidFill>
                <a:latin typeface="Arial"/>
                <a:cs typeface="Arial"/>
              </a:rPr>
              <a:t>CE</a:t>
            </a:r>
            <a:endParaRPr sz="700">
              <a:latin typeface="Arial"/>
              <a:cs typeface="Arial"/>
            </a:endParaRPr>
          </a:p>
          <a:p>
            <a:pPr algn="ctr">
              <a:lnSpc>
                <a:spcPts val="725"/>
              </a:lnSpc>
            </a:pPr>
            <a:r>
              <a:rPr sz="700" b="1" spc="-60" dirty="0">
                <a:solidFill>
                  <a:srgbClr val="231F20"/>
                </a:solidFill>
                <a:latin typeface="Arial"/>
                <a:cs typeface="Arial"/>
              </a:rPr>
              <a:t>BLOCK</a:t>
            </a:r>
            <a:r>
              <a:rPr sz="700" b="1" spc="-40" dirty="0">
                <a:solidFill>
                  <a:srgbClr val="231F20"/>
                </a:solidFill>
                <a:latin typeface="Arial"/>
                <a:cs typeface="Arial"/>
              </a:rPr>
              <a:t> </a:t>
            </a:r>
            <a:r>
              <a:rPr sz="700" b="1" spc="10" dirty="0">
                <a:solidFill>
                  <a:srgbClr val="231F20"/>
                </a:solidFill>
                <a:latin typeface="Arial"/>
                <a:cs typeface="Arial"/>
              </a:rPr>
              <a:t>#1</a:t>
            </a:r>
            <a:endParaRPr sz="700">
              <a:latin typeface="Arial"/>
              <a:cs typeface="Arial"/>
            </a:endParaRPr>
          </a:p>
        </p:txBody>
      </p:sp>
      <p:sp>
        <p:nvSpPr>
          <p:cNvPr id="500" name="object 500"/>
          <p:cNvSpPr txBox="1"/>
          <p:nvPr/>
        </p:nvSpPr>
        <p:spPr>
          <a:xfrm>
            <a:off x="4032944" y="5775482"/>
            <a:ext cx="283210" cy="205104"/>
          </a:xfrm>
          <a:prstGeom prst="rect">
            <a:avLst/>
          </a:prstGeom>
        </p:spPr>
        <p:txBody>
          <a:bodyPr vert="horz" wrap="square" lIns="0" tIns="19050" rIns="0" bIns="0" rtlCol="0">
            <a:spAutoFit/>
          </a:bodyPr>
          <a:lstStyle/>
          <a:p>
            <a:pPr marL="26670" marR="5080" indent="-14604">
              <a:lnSpc>
                <a:spcPts val="690"/>
              </a:lnSpc>
              <a:spcBef>
                <a:spcPts val="150"/>
              </a:spcBef>
            </a:pPr>
            <a:r>
              <a:rPr sz="600" b="1" spc="10" dirty="0">
                <a:solidFill>
                  <a:srgbClr val="231F20"/>
                </a:solidFill>
                <a:latin typeface="Arial"/>
                <a:cs typeface="Arial"/>
              </a:rPr>
              <a:t>H</a:t>
            </a:r>
            <a:r>
              <a:rPr sz="600" b="1" spc="25" dirty="0">
                <a:solidFill>
                  <a:srgbClr val="231F20"/>
                </a:solidFill>
                <a:latin typeface="Arial"/>
                <a:cs typeface="Arial"/>
              </a:rPr>
              <a:t>ealth  </a:t>
            </a:r>
            <a:r>
              <a:rPr sz="600" b="1" spc="5" dirty="0">
                <a:solidFill>
                  <a:srgbClr val="231F20"/>
                </a:solidFill>
                <a:latin typeface="Arial"/>
                <a:cs typeface="Arial"/>
              </a:rPr>
              <a:t>South</a:t>
            </a:r>
            <a:endParaRPr sz="600">
              <a:latin typeface="Arial"/>
              <a:cs typeface="Arial"/>
            </a:endParaRPr>
          </a:p>
        </p:txBody>
      </p:sp>
      <p:sp>
        <p:nvSpPr>
          <p:cNvPr id="501" name="object 501"/>
          <p:cNvSpPr txBox="1"/>
          <p:nvPr/>
        </p:nvSpPr>
        <p:spPr>
          <a:xfrm>
            <a:off x="6005441" y="5700356"/>
            <a:ext cx="446405" cy="205104"/>
          </a:xfrm>
          <a:prstGeom prst="rect">
            <a:avLst/>
          </a:prstGeom>
        </p:spPr>
        <p:txBody>
          <a:bodyPr vert="horz" wrap="square" lIns="0" tIns="12700" rIns="0" bIns="0" rtlCol="0">
            <a:spAutoFit/>
          </a:bodyPr>
          <a:lstStyle/>
          <a:p>
            <a:pPr algn="ctr">
              <a:lnSpc>
                <a:spcPts val="705"/>
              </a:lnSpc>
              <a:spcBef>
                <a:spcPts val="100"/>
              </a:spcBef>
            </a:pPr>
            <a:r>
              <a:rPr sz="600" b="1" spc="-30" dirty="0">
                <a:solidFill>
                  <a:srgbClr val="231F20"/>
                </a:solidFill>
                <a:latin typeface="Arial"/>
                <a:cs typeface="Arial"/>
              </a:rPr>
              <a:t>AE</a:t>
            </a:r>
            <a:endParaRPr sz="600">
              <a:latin typeface="Arial"/>
              <a:cs typeface="Arial"/>
            </a:endParaRPr>
          </a:p>
          <a:p>
            <a:pPr algn="ctr">
              <a:lnSpc>
                <a:spcPts val="705"/>
              </a:lnSpc>
            </a:pPr>
            <a:r>
              <a:rPr sz="600" b="1" spc="5" dirty="0">
                <a:solidFill>
                  <a:srgbClr val="231F20"/>
                </a:solidFill>
                <a:latin typeface="Arial"/>
                <a:cs typeface="Arial"/>
              </a:rPr>
              <a:t>Substation</a:t>
            </a:r>
            <a:endParaRPr sz="600">
              <a:latin typeface="Arial"/>
              <a:cs typeface="Arial"/>
            </a:endParaRPr>
          </a:p>
        </p:txBody>
      </p:sp>
      <p:sp>
        <p:nvSpPr>
          <p:cNvPr id="502" name="object 502"/>
          <p:cNvSpPr txBox="1"/>
          <p:nvPr/>
        </p:nvSpPr>
        <p:spPr>
          <a:xfrm>
            <a:off x="5215814" y="5841571"/>
            <a:ext cx="387985" cy="205104"/>
          </a:xfrm>
          <a:prstGeom prst="rect">
            <a:avLst/>
          </a:prstGeom>
        </p:spPr>
        <p:txBody>
          <a:bodyPr vert="horz" wrap="square" lIns="0" tIns="19050" rIns="0" bIns="0" rtlCol="0">
            <a:spAutoFit/>
          </a:bodyPr>
          <a:lstStyle/>
          <a:p>
            <a:pPr marL="12700" marR="5080" indent="29209">
              <a:lnSpc>
                <a:spcPts val="690"/>
              </a:lnSpc>
              <a:spcBef>
                <a:spcPts val="150"/>
              </a:spcBef>
            </a:pPr>
            <a:r>
              <a:rPr sz="600" b="1" spc="10" dirty="0">
                <a:solidFill>
                  <a:srgbClr val="231F20"/>
                </a:solidFill>
                <a:latin typeface="Arial"/>
                <a:cs typeface="Arial"/>
              </a:rPr>
              <a:t>Medical  </a:t>
            </a:r>
            <a:r>
              <a:rPr sz="600" b="1" spc="0" dirty="0">
                <a:solidFill>
                  <a:srgbClr val="231F20"/>
                </a:solidFill>
                <a:latin typeface="Arial"/>
                <a:cs typeface="Arial"/>
              </a:rPr>
              <a:t>Examiner</a:t>
            </a:r>
            <a:endParaRPr sz="600">
              <a:latin typeface="Arial"/>
              <a:cs typeface="Arial"/>
            </a:endParaRPr>
          </a:p>
        </p:txBody>
      </p:sp>
      <p:sp>
        <p:nvSpPr>
          <p:cNvPr id="503" name="object 503"/>
          <p:cNvSpPr txBox="1"/>
          <p:nvPr/>
        </p:nvSpPr>
        <p:spPr>
          <a:xfrm>
            <a:off x="1194786" y="3593372"/>
            <a:ext cx="461645" cy="408305"/>
          </a:xfrm>
          <a:prstGeom prst="rect">
            <a:avLst/>
          </a:prstGeom>
        </p:spPr>
        <p:txBody>
          <a:bodyPr vert="horz" wrap="square" lIns="0" tIns="11430" rIns="0" bIns="0" rtlCol="0">
            <a:spAutoFit/>
          </a:bodyPr>
          <a:lstStyle/>
          <a:p>
            <a:pPr marL="40640" marR="5080" indent="-28575" algn="just">
              <a:lnSpc>
                <a:spcPct val="104700"/>
              </a:lnSpc>
              <a:spcBef>
                <a:spcPts val="90"/>
              </a:spcBef>
            </a:pPr>
            <a:r>
              <a:rPr sz="800" b="1" spc="-40" dirty="0">
                <a:solidFill>
                  <a:srgbClr val="231F20"/>
                </a:solidFill>
                <a:latin typeface="Arial"/>
                <a:cs typeface="Arial"/>
              </a:rPr>
              <a:t>EXISTING  </a:t>
            </a:r>
            <a:r>
              <a:rPr sz="800" b="1" spc="-10" dirty="0">
                <a:solidFill>
                  <a:srgbClr val="231F20"/>
                </a:solidFill>
                <a:latin typeface="Arial"/>
                <a:cs typeface="Arial"/>
              </a:rPr>
              <a:t>14TH </a:t>
            </a:r>
            <a:r>
              <a:rPr sz="800" b="1" spc="-70" dirty="0">
                <a:solidFill>
                  <a:srgbClr val="231F20"/>
                </a:solidFill>
                <a:latin typeface="Arial"/>
                <a:cs typeface="Arial"/>
              </a:rPr>
              <a:t>ST  </a:t>
            </a:r>
            <a:r>
              <a:rPr sz="800" b="1" spc="-55" dirty="0">
                <a:solidFill>
                  <a:srgbClr val="231F20"/>
                </a:solidFill>
                <a:latin typeface="Arial"/>
                <a:cs typeface="Arial"/>
              </a:rPr>
              <a:t>BRIDGE</a:t>
            </a:r>
            <a:endParaRPr sz="800">
              <a:latin typeface="Arial"/>
              <a:cs typeface="Arial"/>
            </a:endParaRPr>
          </a:p>
        </p:txBody>
      </p:sp>
      <p:sp>
        <p:nvSpPr>
          <p:cNvPr id="504" name="object 504"/>
          <p:cNvSpPr txBox="1"/>
          <p:nvPr/>
        </p:nvSpPr>
        <p:spPr>
          <a:xfrm>
            <a:off x="1440887" y="4876291"/>
            <a:ext cx="1107440" cy="768350"/>
          </a:xfrm>
          <a:prstGeom prst="rect">
            <a:avLst/>
          </a:prstGeom>
        </p:spPr>
        <p:txBody>
          <a:bodyPr vert="horz" wrap="square" lIns="0" tIns="31114" rIns="0" bIns="0" rtlCol="0">
            <a:spAutoFit/>
          </a:bodyPr>
          <a:lstStyle/>
          <a:p>
            <a:pPr marL="752475" marR="76835" indent="13970" algn="r">
              <a:lnSpc>
                <a:spcPts val="740"/>
              </a:lnSpc>
              <a:spcBef>
                <a:spcPts val="244"/>
              </a:spcBef>
            </a:pPr>
            <a:r>
              <a:rPr sz="700" b="1" spc="-20" dirty="0">
                <a:solidFill>
                  <a:srgbClr val="231F20"/>
                </a:solidFill>
                <a:latin typeface="Arial"/>
                <a:cs typeface="Arial"/>
              </a:rPr>
              <a:t>OPEN  </a:t>
            </a:r>
            <a:r>
              <a:rPr sz="700" b="1" spc="-50" dirty="0">
                <a:solidFill>
                  <a:srgbClr val="231F20"/>
                </a:solidFill>
                <a:latin typeface="Arial"/>
                <a:cs typeface="Arial"/>
              </a:rPr>
              <a:t>S</a:t>
            </a:r>
            <a:r>
              <a:rPr sz="700" b="1" spc="-100" dirty="0">
                <a:solidFill>
                  <a:srgbClr val="231F20"/>
                </a:solidFill>
                <a:latin typeface="Arial"/>
                <a:cs typeface="Arial"/>
              </a:rPr>
              <a:t>P</a:t>
            </a:r>
            <a:r>
              <a:rPr sz="700" b="1" spc="-35" dirty="0">
                <a:solidFill>
                  <a:srgbClr val="231F20"/>
                </a:solidFill>
                <a:latin typeface="Arial"/>
                <a:cs typeface="Arial"/>
              </a:rPr>
              <a:t>A</a:t>
            </a:r>
            <a:r>
              <a:rPr sz="700" b="1" spc="-65" dirty="0">
                <a:solidFill>
                  <a:srgbClr val="231F20"/>
                </a:solidFill>
                <a:latin typeface="Arial"/>
                <a:cs typeface="Arial"/>
              </a:rPr>
              <a:t>CE</a:t>
            </a:r>
            <a:endParaRPr sz="700">
              <a:latin typeface="Arial"/>
              <a:cs typeface="Arial"/>
            </a:endParaRPr>
          </a:p>
          <a:p>
            <a:pPr marL="668020" algn="ctr">
              <a:lnSpc>
                <a:spcPts val="725"/>
              </a:lnSpc>
            </a:pPr>
            <a:r>
              <a:rPr sz="700" b="1" spc="-60" dirty="0">
                <a:solidFill>
                  <a:srgbClr val="231F20"/>
                </a:solidFill>
                <a:latin typeface="Arial"/>
                <a:cs typeface="Arial"/>
              </a:rPr>
              <a:t>BLOCK</a:t>
            </a:r>
            <a:r>
              <a:rPr sz="700" b="1" spc="-40" dirty="0">
                <a:solidFill>
                  <a:srgbClr val="231F20"/>
                </a:solidFill>
                <a:latin typeface="Arial"/>
                <a:cs typeface="Arial"/>
              </a:rPr>
              <a:t> </a:t>
            </a:r>
            <a:r>
              <a:rPr sz="700" b="1" spc="10" dirty="0">
                <a:solidFill>
                  <a:srgbClr val="231F20"/>
                </a:solidFill>
                <a:latin typeface="Arial"/>
                <a:cs typeface="Arial"/>
              </a:rPr>
              <a:t>#3</a:t>
            </a:r>
            <a:endParaRPr sz="700">
              <a:latin typeface="Arial"/>
              <a:cs typeface="Arial"/>
            </a:endParaRPr>
          </a:p>
          <a:p>
            <a:pPr>
              <a:lnSpc>
                <a:spcPct val="100000"/>
              </a:lnSpc>
              <a:spcBef>
                <a:spcPts val="35"/>
              </a:spcBef>
            </a:pPr>
            <a:endParaRPr sz="1250">
              <a:latin typeface="Times New Roman"/>
              <a:cs typeface="Times New Roman"/>
            </a:endParaRPr>
          </a:p>
          <a:p>
            <a:pPr marL="148590" marR="564515" indent="-136525">
              <a:lnSpc>
                <a:spcPct val="104700"/>
              </a:lnSpc>
              <a:spcBef>
                <a:spcPts val="5"/>
              </a:spcBef>
            </a:pPr>
            <a:r>
              <a:rPr sz="800" b="1" spc="-70" dirty="0">
                <a:solidFill>
                  <a:srgbClr val="231F20"/>
                </a:solidFill>
                <a:latin typeface="Arial"/>
                <a:cs typeface="Arial"/>
              </a:rPr>
              <a:t>W</a:t>
            </a:r>
            <a:r>
              <a:rPr sz="800" b="1" spc="-110" dirty="0">
                <a:solidFill>
                  <a:srgbClr val="231F20"/>
                </a:solidFill>
                <a:latin typeface="Arial"/>
                <a:cs typeface="Arial"/>
              </a:rPr>
              <a:t>A</a:t>
            </a:r>
            <a:r>
              <a:rPr sz="800" b="1" spc="-80" dirty="0">
                <a:solidFill>
                  <a:srgbClr val="231F20"/>
                </a:solidFill>
                <a:latin typeface="Arial"/>
                <a:cs typeface="Arial"/>
              </a:rPr>
              <a:t>TER</a:t>
            </a:r>
            <a:r>
              <a:rPr sz="800" b="1" spc="-110" dirty="0">
                <a:solidFill>
                  <a:srgbClr val="231F20"/>
                </a:solidFill>
                <a:latin typeface="Arial"/>
                <a:cs typeface="Arial"/>
              </a:rPr>
              <a:t>L</a:t>
            </a:r>
            <a:r>
              <a:rPr sz="800" b="1" spc="-25" dirty="0">
                <a:solidFill>
                  <a:srgbClr val="231F20"/>
                </a:solidFill>
                <a:latin typeface="Arial"/>
                <a:cs typeface="Arial"/>
              </a:rPr>
              <a:t>OO  </a:t>
            </a:r>
            <a:r>
              <a:rPr sz="800" b="1" spc="-80" dirty="0">
                <a:solidFill>
                  <a:srgbClr val="231F20"/>
                </a:solidFill>
                <a:latin typeface="Arial"/>
                <a:cs typeface="Arial"/>
              </a:rPr>
              <a:t>PARK</a:t>
            </a:r>
            <a:endParaRPr sz="800">
              <a:latin typeface="Arial"/>
              <a:cs typeface="Arial"/>
            </a:endParaRPr>
          </a:p>
        </p:txBody>
      </p:sp>
      <p:sp>
        <p:nvSpPr>
          <p:cNvPr id="505" name="object 505"/>
          <p:cNvSpPr/>
          <p:nvPr/>
        </p:nvSpPr>
        <p:spPr>
          <a:xfrm>
            <a:off x="4010443" y="6475067"/>
            <a:ext cx="478790" cy="765175"/>
          </a:xfrm>
          <a:custGeom>
            <a:avLst/>
            <a:gdLst/>
            <a:ahLst/>
            <a:cxnLst/>
            <a:rect l="l" t="t" r="r" b="b"/>
            <a:pathLst>
              <a:path w="478789" h="765175">
                <a:moveTo>
                  <a:pt x="10642" y="0"/>
                </a:moveTo>
                <a:lnTo>
                  <a:pt x="0" y="764717"/>
                </a:lnTo>
                <a:lnTo>
                  <a:pt x="465861" y="764717"/>
                </a:lnTo>
                <a:lnTo>
                  <a:pt x="478637" y="18059"/>
                </a:lnTo>
                <a:lnTo>
                  <a:pt x="10642" y="0"/>
                </a:lnTo>
                <a:close/>
              </a:path>
            </a:pathLst>
          </a:custGeom>
          <a:solidFill>
            <a:srgbClr val="FFFFFF"/>
          </a:solidFill>
        </p:spPr>
        <p:txBody>
          <a:bodyPr wrap="square" lIns="0" tIns="0" rIns="0" bIns="0" rtlCol="0"/>
          <a:lstStyle/>
          <a:p>
            <a:endParaRPr/>
          </a:p>
        </p:txBody>
      </p:sp>
      <p:sp>
        <p:nvSpPr>
          <p:cNvPr id="506" name="object 506"/>
          <p:cNvSpPr/>
          <p:nvPr/>
        </p:nvSpPr>
        <p:spPr>
          <a:xfrm>
            <a:off x="4010450" y="6475056"/>
            <a:ext cx="478790" cy="765175"/>
          </a:xfrm>
          <a:custGeom>
            <a:avLst/>
            <a:gdLst/>
            <a:ahLst/>
            <a:cxnLst/>
            <a:rect l="l" t="t" r="r" b="b"/>
            <a:pathLst>
              <a:path w="478789" h="765175">
                <a:moveTo>
                  <a:pt x="10629" y="0"/>
                </a:moveTo>
                <a:lnTo>
                  <a:pt x="0" y="764730"/>
                </a:lnTo>
                <a:lnTo>
                  <a:pt x="465861" y="764730"/>
                </a:lnTo>
                <a:lnTo>
                  <a:pt x="478624" y="18059"/>
                </a:lnTo>
                <a:lnTo>
                  <a:pt x="10629" y="0"/>
                </a:lnTo>
              </a:path>
            </a:pathLst>
          </a:custGeom>
          <a:ln w="4254">
            <a:solidFill>
              <a:srgbClr val="060807"/>
            </a:solidFill>
          </a:ln>
        </p:spPr>
        <p:txBody>
          <a:bodyPr wrap="square" lIns="0" tIns="0" rIns="0" bIns="0" rtlCol="0"/>
          <a:lstStyle/>
          <a:p>
            <a:endParaRPr/>
          </a:p>
        </p:txBody>
      </p:sp>
      <p:sp>
        <p:nvSpPr>
          <p:cNvPr id="507" name="object 507"/>
          <p:cNvSpPr/>
          <p:nvPr/>
        </p:nvSpPr>
        <p:spPr>
          <a:xfrm>
            <a:off x="4535869" y="6885466"/>
            <a:ext cx="253365" cy="373380"/>
          </a:xfrm>
          <a:custGeom>
            <a:avLst/>
            <a:gdLst/>
            <a:ahLst/>
            <a:cxnLst/>
            <a:rect l="l" t="t" r="r" b="b"/>
            <a:pathLst>
              <a:path w="253364" h="373379">
                <a:moveTo>
                  <a:pt x="85102" y="0"/>
                </a:moveTo>
                <a:lnTo>
                  <a:pt x="0" y="0"/>
                </a:lnTo>
                <a:lnTo>
                  <a:pt x="0" y="372757"/>
                </a:lnTo>
                <a:lnTo>
                  <a:pt x="253149" y="372757"/>
                </a:lnTo>
                <a:lnTo>
                  <a:pt x="253149" y="18224"/>
                </a:lnTo>
                <a:lnTo>
                  <a:pt x="91478" y="18224"/>
                </a:lnTo>
                <a:lnTo>
                  <a:pt x="85102" y="0"/>
                </a:lnTo>
                <a:close/>
              </a:path>
            </a:pathLst>
          </a:custGeom>
          <a:solidFill>
            <a:srgbClr val="FFFFFF"/>
          </a:solidFill>
        </p:spPr>
        <p:txBody>
          <a:bodyPr wrap="square" lIns="0" tIns="0" rIns="0" bIns="0" rtlCol="0"/>
          <a:lstStyle/>
          <a:p>
            <a:endParaRPr/>
          </a:p>
        </p:txBody>
      </p:sp>
      <p:sp>
        <p:nvSpPr>
          <p:cNvPr id="508" name="object 508"/>
          <p:cNvSpPr/>
          <p:nvPr/>
        </p:nvSpPr>
        <p:spPr>
          <a:xfrm>
            <a:off x="4535874" y="6885466"/>
            <a:ext cx="253365" cy="373380"/>
          </a:xfrm>
          <a:custGeom>
            <a:avLst/>
            <a:gdLst/>
            <a:ahLst/>
            <a:cxnLst/>
            <a:rect l="l" t="t" r="r" b="b"/>
            <a:pathLst>
              <a:path w="253364" h="373379">
                <a:moveTo>
                  <a:pt x="0" y="0"/>
                </a:moveTo>
                <a:lnTo>
                  <a:pt x="0" y="372757"/>
                </a:lnTo>
                <a:lnTo>
                  <a:pt x="102107" y="372757"/>
                </a:lnTo>
                <a:lnTo>
                  <a:pt x="253136" y="372757"/>
                </a:lnTo>
                <a:lnTo>
                  <a:pt x="253136" y="18211"/>
                </a:lnTo>
                <a:lnTo>
                  <a:pt x="91465" y="18211"/>
                </a:lnTo>
                <a:lnTo>
                  <a:pt x="85090" y="0"/>
                </a:lnTo>
                <a:lnTo>
                  <a:pt x="0" y="0"/>
                </a:lnTo>
                <a:close/>
              </a:path>
            </a:pathLst>
          </a:custGeom>
          <a:ln w="4254">
            <a:solidFill>
              <a:srgbClr val="060807"/>
            </a:solidFill>
          </a:ln>
        </p:spPr>
        <p:txBody>
          <a:bodyPr wrap="square" lIns="0" tIns="0" rIns="0" bIns="0" rtlCol="0"/>
          <a:lstStyle/>
          <a:p>
            <a:endParaRPr/>
          </a:p>
        </p:txBody>
      </p:sp>
      <p:sp>
        <p:nvSpPr>
          <p:cNvPr id="509" name="object 509"/>
          <p:cNvSpPr txBox="1"/>
          <p:nvPr/>
        </p:nvSpPr>
        <p:spPr>
          <a:xfrm>
            <a:off x="3550944" y="7458245"/>
            <a:ext cx="911860" cy="153035"/>
          </a:xfrm>
          <a:prstGeom prst="rect">
            <a:avLst/>
          </a:prstGeom>
        </p:spPr>
        <p:txBody>
          <a:bodyPr vert="horz" wrap="square" lIns="0" tIns="17145" rIns="0" bIns="0" rtlCol="0">
            <a:spAutoFit/>
          </a:bodyPr>
          <a:lstStyle/>
          <a:p>
            <a:pPr marL="12700">
              <a:lnSpc>
                <a:spcPct val="100000"/>
              </a:lnSpc>
              <a:spcBef>
                <a:spcPts val="135"/>
              </a:spcBef>
            </a:pPr>
            <a:r>
              <a:rPr sz="800" b="1" spc="-65" dirty="0">
                <a:solidFill>
                  <a:srgbClr val="231F20"/>
                </a:solidFill>
                <a:latin typeface="Arial"/>
                <a:cs typeface="Arial"/>
              </a:rPr>
              <a:t>EAST</a:t>
            </a:r>
            <a:r>
              <a:rPr sz="800" b="1" spc="-90" dirty="0">
                <a:solidFill>
                  <a:srgbClr val="231F20"/>
                </a:solidFill>
                <a:latin typeface="Arial"/>
                <a:cs typeface="Arial"/>
              </a:rPr>
              <a:t> </a:t>
            </a:r>
            <a:r>
              <a:rPr sz="800" b="1" spc="5" dirty="0">
                <a:solidFill>
                  <a:srgbClr val="231F20"/>
                </a:solidFill>
                <a:latin typeface="Arial"/>
                <a:cs typeface="Arial"/>
              </a:rPr>
              <a:t>12</a:t>
            </a:r>
            <a:r>
              <a:rPr sz="800" b="1" spc="-120" dirty="0">
                <a:solidFill>
                  <a:srgbClr val="231F20"/>
                </a:solidFill>
                <a:latin typeface="Arial"/>
                <a:cs typeface="Arial"/>
              </a:rPr>
              <a:t> </a:t>
            </a:r>
            <a:r>
              <a:rPr sz="800" b="1" spc="-25" dirty="0">
                <a:solidFill>
                  <a:srgbClr val="231F20"/>
                </a:solidFill>
                <a:latin typeface="Arial"/>
                <a:cs typeface="Arial"/>
              </a:rPr>
              <a:t>TH</a:t>
            </a:r>
            <a:r>
              <a:rPr sz="800" b="1" spc="-90" dirty="0">
                <a:solidFill>
                  <a:srgbClr val="231F20"/>
                </a:solidFill>
                <a:latin typeface="Arial"/>
                <a:cs typeface="Arial"/>
              </a:rPr>
              <a:t> </a:t>
            </a:r>
            <a:r>
              <a:rPr sz="800" b="1" spc="-75" dirty="0">
                <a:solidFill>
                  <a:srgbClr val="231F20"/>
                </a:solidFill>
                <a:latin typeface="Arial"/>
                <a:cs typeface="Arial"/>
              </a:rPr>
              <a:t>STREET</a:t>
            </a:r>
            <a:endParaRPr sz="800">
              <a:latin typeface="Arial"/>
              <a:cs typeface="Arial"/>
            </a:endParaRPr>
          </a:p>
        </p:txBody>
      </p:sp>
      <p:sp>
        <p:nvSpPr>
          <p:cNvPr id="510" name="object 510"/>
          <p:cNvSpPr/>
          <p:nvPr/>
        </p:nvSpPr>
        <p:spPr>
          <a:xfrm>
            <a:off x="6563937" y="8828437"/>
            <a:ext cx="309245" cy="309245"/>
          </a:xfrm>
          <a:custGeom>
            <a:avLst/>
            <a:gdLst/>
            <a:ahLst/>
            <a:cxnLst/>
            <a:rect l="l" t="t" r="r" b="b"/>
            <a:pathLst>
              <a:path w="309245" h="309245">
                <a:moveTo>
                  <a:pt x="154428" y="0"/>
                </a:moveTo>
                <a:lnTo>
                  <a:pt x="87321" y="15239"/>
                </a:lnTo>
                <a:lnTo>
                  <a:pt x="33562" y="58165"/>
                </a:lnTo>
                <a:lnTo>
                  <a:pt x="3743" y="120002"/>
                </a:lnTo>
                <a:lnTo>
                  <a:pt x="0" y="153492"/>
                </a:lnTo>
                <a:lnTo>
                  <a:pt x="0" y="155371"/>
                </a:lnTo>
                <a:lnTo>
                  <a:pt x="15173" y="221500"/>
                </a:lnTo>
                <a:lnTo>
                  <a:pt x="58010" y="275208"/>
                </a:lnTo>
                <a:lnTo>
                  <a:pt x="120075" y="305092"/>
                </a:lnTo>
                <a:lnTo>
                  <a:pt x="154428" y="308952"/>
                </a:lnTo>
                <a:lnTo>
                  <a:pt x="188794" y="305092"/>
                </a:lnTo>
                <a:lnTo>
                  <a:pt x="221446" y="293700"/>
                </a:lnTo>
                <a:lnTo>
                  <a:pt x="224546" y="291744"/>
                </a:lnTo>
                <a:lnTo>
                  <a:pt x="154428" y="291744"/>
                </a:lnTo>
                <a:lnTo>
                  <a:pt x="123897" y="288315"/>
                </a:lnTo>
                <a:lnTo>
                  <a:pt x="68767" y="261759"/>
                </a:lnTo>
                <a:lnTo>
                  <a:pt x="30692" y="214045"/>
                </a:lnTo>
                <a:lnTo>
                  <a:pt x="17246" y="155371"/>
                </a:lnTo>
                <a:lnTo>
                  <a:pt x="17246" y="153492"/>
                </a:lnTo>
                <a:lnTo>
                  <a:pt x="20545" y="123850"/>
                </a:lnTo>
                <a:lnTo>
                  <a:pt x="47037" y="68859"/>
                </a:lnTo>
                <a:lnTo>
                  <a:pt x="94802" y="30746"/>
                </a:lnTo>
                <a:lnTo>
                  <a:pt x="154428" y="17221"/>
                </a:lnTo>
                <a:lnTo>
                  <a:pt x="224599" y="17221"/>
                </a:lnTo>
                <a:lnTo>
                  <a:pt x="221446" y="15239"/>
                </a:lnTo>
                <a:lnTo>
                  <a:pt x="188794" y="3771"/>
                </a:lnTo>
                <a:lnTo>
                  <a:pt x="154428" y="0"/>
                </a:lnTo>
                <a:close/>
              </a:path>
              <a:path w="309245" h="309245">
                <a:moveTo>
                  <a:pt x="291737" y="154430"/>
                </a:moveTo>
                <a:lnTo>
                  <a:pt x="278177" y="213969"/>
                </a:lnTo>
                <a:lnTo>
                  <a:pt x="240001" y="261759"/>
                </a:lnTo>
                <a:lnTo>
                  <a:pt x="184972" y="288315"/>
                </a:lnTo>
                <a:lnTo>
                  <a:pt x="154428" y="291744"/>
                </a:lnTo>
                <a:lnTo>
                  <a:pt x="224546" y="291744"/>
                </a:lnTo>
                <a:lnTo>
                  <a:pt x="275192" y="250799"/>
                </a:lnTo>
                <a:lnTo>
                  <a:pt x="305126" y="188785"/>
                </a:lnTo>
                <a:lnTo>
                  <a:pt x="308857" y="155371"/>
                </a:lnTo>
                <a:lnTo>
                  <a:pt x="291842" y="155371"/>
                </a:lnTo>
                <a:lnTo>
                  <a:pt x="291737" y="154430"/>
                </a:lnTo>
                <a:close/>
              </a:path>
              <a:path w="309245" h="309245">
                <a:moveTo>
                  <a:pt x="291842" y="153492"/>
                </a:moveTo>
                <a:lnTo>
                  <a:pt x="291842" y="155371"/>
                </a:lnTo>
                <a:lnTo>
                  <a:pt x="300351" y="154431"/>
                </a:lnTo>
                <a:lnTo>
                  <a:pt x="291842" y="153492"/>
                </a:lnTo>
                <a:close/>
              </a:path>
              <a:path w="309245" h="309245">
                <a:moveTo>
                  <a:pt x="308847" y="153492"/>
                </a:moveTo>
                <a:lnTo>
                  <a:pt x="291842" y="155371"/>
                </a:lnTo>
                <a:lnTo>
                  <a:pt x="308857" y="155371"/>
                </a:lnTo>
                <a:lnTo>
                  <a:pt x="308847" y="153492"/>
                </a:lnTo>
                <a:close/>
              </a:path>
              <a:path w="309245" h="309245">
                <a:moveTo>
                  <a:pt x="308847" y="153492"/>
                </a:moveTo>
                <a:lnTo>
                  <a:pt x="291842" y="153492"/>
                </a:lnTo>
                <a:lnTo>
                  <a:pt x="300363" y="154430"/>
                </a:lnTo>
                <a:lnTo>
                  <a:pt x="308847" y="153492"/>
                </a:lnTo>
                <a:close/>
              </a:path>
              <a:path w="309245" h="309245">
                <a:moveTo>
                  <a:pt x="224599" y="17221"/>
                </a:moveTo>
                <a:lnTo>
                  <a:pt x="154428" y="17221"/>
                </a:lnTo>
                <a:lnTo>
                  <a:pt x="184972" y="20637"/>
                </a:lnTo>
                <a:lnTo>
                  <a:pt x="213966" y="30746"/>
                </a:lnTo>
                <a:lnTo>
                  <a:pt x="261743" y="68859"/>
                </a:lnTo>
                <a:lnTo>
                  <a:pt x="288324" y="123850"/>
                </a:lnTo>
                <a:lnTo>
                  <a:pt x="291737" y="154430"/>
                </a:lnTo>
                <a:lnTo>
                  <a:pt x="291842" y="153492"/>
                </a:lnTo>
                <a:lnTo>
                  <a:pt x="308847" y="153492"/>
                </a:lnTo>
                <a:lnTo>
                  <a:pt x="305126" y="120002"/>
                </a:lnTo>
                <a:lnTo>
                  <a:pt x="293696" y="87363"/>
                </a:lnTo>
                <a:lnTo>
                  <a:pt x="275192" y="58064"/>
                </a:lnTo>
                <a:lnTo>
                  <a:pt x="250758" y="33654"/>
                </a:lnTo>
                <a:lnTo>
                  <a:pt x="224599" y="17221"/>
                </a:lnTo>
                <a:close/>
              </a:path>
            </a:pathLst>
          </a:custGeom>
          <a:solidFill>
            <a:srgbClr val="231F20"/>
          </a:solidFill>
        </p:spPr>
        <p:txBody>
          <a:bodyPr wrap="square" lIns="0" tIns="0" rIns="0" bIns="0" rtlCol="0"/>
          <a:lstStyle/>
          <a:p>
            <a:endParaRPr/>
          </a:p>
        </p:txBody>
      </p:sp>
      <p:sp>
        <p:nvSpPr>
          <p:cNvPr id="511" name="object 511"/>
          <p:cNvSpPr/>
          <p:nvPr/>
        </p:nvSpPr>
        <p:spPr>
          <a:xfrm>
            <a:off x="6648609" y="8846932"/>
            <a:ext cx="77877" cy="139792"/>
          </a:xfrm>
          <a:prstGeom prst="rect">
            <a:avLst/>
          </a:prstGeom>
          <a:blipFill>
            <a:blip r:embed="rId34" cstate="print"/>
            <a:stretch>
              <a:fillRect/>
            </a:stretch>
          </a:blipFill>
        </p:spPr>
        <p:txBody>
          <a:bodyPr wrap="square" lIns="0" tIns="0" rIns="0" bIns="0" rtlCol="0"/>
          <a:lstStyle/>
          <a:p>
            <a:endParaRPr/>
          </a:p>
        </p:txBody>
      </p:sp>
      <p:sp>
        <p:nvSpPr>
          <p:cNvPr id="512" name="object 512"/>
          <p:cNvSpPr/>
          <p:nvPr/>
        </p:nvSpPr>
        <p:spPr>
          <a:xfrm>
            <a:off x="5017770" y="9048147"/>
            <a:ext cx="1235710" cy="0"/>
          </a:xfrm>
          <a:custGeom>
            <a:avLst/>
            <a:gdLst/>
            <a:ahLst/>
            <a:cxnLst/>
            <a:rect l="l" t="t" r="r" b="b"/>
            <a:pathLst>
              <a:path w="1235710">
                <a:moveTo>
                  <a:pt x="0" y="0"/>
                </a:moveTo>
                <a:lnTo>
                  <a:pt x="1235406" y="0"/>
                </a:lnTo>
              </a:path>
            </a:pathLst>
          </a:custGeom>
          <a:ln w="3175">
            <a:solidFill>
              <a:srgbClr val="231F20"/>
            </a:solidFill>
          </a:ln>
        </p:spPr>
        <p:txBody>
          <a:bodyPr wrap="square" lIns="0" tIns="0" rIns="0" bIns="0" rtlCol="0"/>
          <a:lstStyle/>
          <a:p>
            <a:endParaRPr/>
          </a:p>
        </p:txBody>
      </p:sp>
      <p:sp>
        <p:nvSpPr>
          <p:cNvPr id="513" name="object 513"/>
          <p:cNvSpPr/>
          <p:nvPr/>
        </p:nvSpPr>
        <p:spPr>
          <a:xfrm>
            <a:off x="6251119" y="8986553"/>
            <a:ext cx="2540" cy="60960"/>
          </a:xfrm>
          <a:custGeom>
            <a:avLst/>
            <a:gdLst/>
            <a:ahLst/>
            <a:cxnLst/>
            <a:rect l="l" t="t" r="r" b="b"/>
            <a:pathLst>
              <a:path w="2539" h="60959">
                <a:moveTo>
                  <a:pt x="0" y="60960"/>
                </a:moveTo>
                <a:lnTo>
                  <a:pt x="2057" y="60960"/>
                </a:lnTo>
                <a:lnTo>
                  <a:pt x="2057" y="0"/>
                </a:lnTo>
                <a:lnTo>
                  <a:pt x="0" y="0"/>
                </a:lnTo>
                <a:lnTo>
                  <a:pt x="0" y="60960"/>
                </a:lnTo>
                <a:close/>
              </a:path>
            </a:pathLst>
          </a:custGeom>
          <a:solidFill>
            <a:srgbClr val="231F20"/>
          </a:solidFill>
        </p:spPr>
        <p:txBody>
          <a:bodyPr wrap="square" lIns="0" tIns="0" rIns="0" bIns="0" rtlCol="0"/>
          <a:lstStyle/>
          <a:p>
            <a:endParaRPr/>
          </a:p>
        </p:txBody>
      </p:sp>
      <p:sp>
        <p:nvSpPr>
          <p:cNvPr id="514" name="object 514"/>
          <p:cNvSpPr/>
          <p:nvPr/>
        </p:nvSpPr>
        <p:spPr>
          <a:xfrm>
            <a:off x="6251754" y="8985283"/>
            <a:ext cx="1270" cy="1270"/>
          </a:xfrm>
          <a:custGeom>
            <a:avLst/>
            <a:gdLst/>
            <a:ahLst/>
            <a:cxnLst/>
            <a:rect l="l" t="t" r="r" b="b"/>
            <a:pathLst>
              <a:path w="1270" h="1270">
                <a:moveTo>
                  <a:pt x="0" y="1269"/>
                </a:moveTo>
                <a:lnTo>
                  <a:pt x="787" y="1269"/>
                </a:lnTo>
                <a:lnTo>
                  <a:pt x="787" y="0"/>
                </a:lnTo>
                <a:lnTo>
                  <a:pt x="0" y="0"/>
                </a:lnTo>
                <a:lnTo>
                  <a:pt x="0" y="1269"/>
                </a:lnTo>
                <a:close/>
              </a:path>
            </a:pathLst>
          </a:custGeom>
          <a:solidFill>
            <a:srgbClr val="231F20"/>
          </a:solidFill>
        </p:spPr>
        <p:txBody>
          <a:bodyPr wrap="square" lIns="0" tIns="0" rIns="0" bIns="0" rtlCol="0"/>
          <a:lstStyle/>
          <a:p>
            <a:endParaRPr/>
          </a:p>
        </p:txBody>
      </p:sp>
      <p:sp>
        <p:nvSpPr>
          <p:cNvPr id="515" name="object 515"/>
          <p:cNvSpPr/>
          <p:nvPr/>
        </p:nvSpPr>
        <p:spPr>
          <a:xfrm>
            <a:off x="5017858" y="9047753"/>
            <a:ext cx="1905" cy="1270"/>
          </a:xfrm>
          <a:custGeom>
            <a:avLst/>
            <a:gdLst/>
            <a:ahLst/>
            <a:cxnLst/>
            <a:rect l="l" t="t" r="r" b="b"/>
            <a:pathLst>
              <a:path w="1904" h="1270">
                <a:moveTo>
                  <a:pt x="0" y="1269"/>
                </a:moveTo>
                <a:lnTo>
                  <a:pt x="1716" y="1269"/>
                </a:lnTo>
                <a:lnTo>
                  <a:pt x="1716" y="0"/>
                </a:lnTo>
                <a:lnTo>
                  <a:pt x="0" y="0"/>
                </a:lnTo>
                <a:lnTo>
                  <a:pt x="0" y="1269"/>
                </a:lnTo>
                <a:close/>
              </a:path>
            </a:pathLst>
          </a:custGeom>
          <a:solidFill>
            <a:srgbClr val="231F20"/>
          </a:solidFill>
        </p:spPr>
        <p:txBody>
          <a:bodyPr wrap="square" lIns="0" tIns="0" rIns="0" bIns="0" rtlCol="0"/>
          <a:lstStyle/>
          <a:p>
            <a:endParaRPr/>
          </a:p>
        </p:txBody>
      </p:sp>
      <p:sp>
        <p:nvSpPr>
          <p:cNvPr id="516" name="object 516"/>
          <p:cNvSpPr/>
          <p:nvPr/>
        </p:nvSpPr>
        <p:spPr>
          <a:xfrm>
            <a:off x="5017694" y="8988064"/>
            <a:ext cx="2540" cy="59690"/>
          </a:xfrm>
          <a:custGeom>
            <a:avLst/>
            <a:gdLst/>
            <a:ahLst/>
            <a:cxnLst/>
            <a:rect l="l" t="t" r="r" b="b"/>
            <a:pathLst>
              <a:path w="2539" h="59690">
                <a:moveTo>
                  <a:pt x="0" y="59690"/>
                </a:moveTo>
                <a:lnTo>
                  <a:pt x="2044" y="59690"/>
                </a:lnTo>
                <a:lnTo>
                  <a:pt x="2044" y="0"/>
                </a:lnTo>
                <a:lnTo>
                  <a:pt x="0" y="0"/>
                </a:lnTo>
                <a:lnTo>
                  <a:pt x="0" y="59690"/>
                </a:lnTo>
                <a:close/>
              </a:path>
            </a:pathLst>
          </a:custGeom>
          <a:solidFill>
            <a:srgbClr val="231F20"/>
          </a:solidFill>
        </p:spPr>
        <p:txBody>
          <a:bodyPr wrap="square" lIns="0" tIns="0" rIns="0" bIns="0" rtlCol="0"/>
          <a:lstStyle/>
          <a:p>
            <a:endParaRPr/>
          </a:p>
        </p:txBody>
      </p:sp>
      <p:sp>
        <p:nvSpPr>
          <p:cNvPr id="517" name="object 517"/>
          <p:cNvSpPr/>
          <p:nvPr/>
        </p:nvSpPr>
        <p:spPr>
          <a:xfrm>
            <a:off x="5017694" y="8987428"/>
            <a:ext cx="1235075" cy="0"/>
          </a:xfrm>
          <a:custGeom>
            <a:avLst/>
            <a:gdLst/>
            <a:ahLst/>
            <a:cxnLst/>
            <a:rect l="l" t="t" r="r" b="b"/>
            <a:pathLst>
              <a:path w="1235075">
                <a:moveTo>
                  <a:pt x="0" y="0"/>
                </a:moveTo>
                <a:lnTo>
                  <a:pt x="1234605" y="0"/>
                </a:lnTo>
              </a:path>
            </a:pathLst>
          </a:custGeom>
          <a:ln w="3175">
            <a:solidFill>
              <a:srgbClr val="231F20"/>
            </a:solidFill>
          </a:ln>
        </p:spPr>
        <p:txBody>
          <a:bodyPr wrap="square" lIns="0" tIns="0" rIns="0" bIns="0" rtlCol="0"/>
          <a:lstStyle/>
          <a:p>
            <a:endParaRPr/>
          </a:p>
        </p:txBody>
      </p:sp>
      <p:sp>
        <p:nvSpPr>
          <p:cNvPr id="518" name="object 518"/>
          <p:cNvSpPr/>
          <p:nvPr/>
        </p:nvSpPr>
        <p:spPr>
          <a:xfrm>
            <a:off x="5017862" y="8986159"/>
            <a:ext cx="1235075" cy="0"/>
          </a:xfrm>
          <a:custGeom>
            <a:avLst/>
            <a:gdLst/>
            <a:ahLst/>
            <a:cxnLst/>
            <a:rect l="l" t="t" r="r" b="b"/>
            <a:pathLst>
              <a:path w="1235075">
                <a:moveTo>
                  <a:pt x="0" y="0"/>
                </a:moveTo>
                <a:lnTo>
                  <a:pt x="1234920" y="0"/>
                </a:lnTo>
              </a:path>
            </a:pathLst>
          </a:custGeom>
          <a:ln w="3175">
            <a:solidFill>
              <a:srgbClr val="231F20"/>
            </a:solidFill>
          </a:ln>
        </p:spPr>
        <p:txBody>
          <a:bodyPr wrap="square" lIns="0" tIns="0" rIns="0" bIns="0" rtlCol="0"/>
          <a:lstStyle/>
          <a:p>
            <a:endParaRPr/>
          </a:p>
        </p:txBody>
      </p:sp>
      <p:sp>
        <p:nvSpPr>
          <p:cNvPr id="519" name="object 519"/>
          <p:cNvSpPr/>
          <p:nvPr/>
        </p:nvSpPr>
        <p:spPr>
          <a:xfrm>
            <a:off x="5634404" y="8985524"/>
            <a:ext cx="2540" cy="64135"/>
          </a:xfrm>
          <a:custGeom>
            <a:avLst/>
            <a:gdLst/>
            <a:ahLst/>
            <a:cxnLst/>
            <a:rect l="l" t="t" r="r" b="b"/>
            <a:pathLst>
              <a:path w="2539" h="64134">
                <a:moveTo>
                  <a:pt x="1028" y="0"/>
                </a:moveTo>
                <a:lnTo>
                  <a:pt x="0" y="1028"/>
                </a:lnTo>
                <a:lnTo>
                  <a:pt x="0" y="62699"/>
                </a:lnTo>
                <a:lnTo>
                  <a:pt x="1028" y="63728"/>
                </a:lnTo>
                <a:lnTo>
                  <a:pt x="2057" y="62699"/>
                </a:lnTo>
                <a:lnTo>
                  <a:pt x="2057" y="1028"/>
                </a:lnTo>
                <a:lnTo>
                  <a:pt x="1028" y="0"/>
                </a:lnTo>
                <a:close/>
              </a:path>
            </a:pathLst>
          </a:custGeom>
          <a:solidFill>
            <a:srgbClr val="231F20"/>
          </a:solidFill>
        </p:spPr>
        <p:txBody>
          <a:bodyPr wrap="square" lIns="0" tIns="0" rIns="0" bIns="0" rtlCol="0"/>
          <a:lstStyle/>
          <a:p>
            <a:endParaRPr/>
          </a:p>
        </p:txBody>
      </p:sp>
      <p:sp>
        <p:nvSpPr>
          <p:cNvPr id="520" name="object 520"/>
          <p:cNvSpPr/>
          <p:nvPr/>
        </p:nvSpPr>
        <p:spPr>
          <a:xfrm>
            <a:off x="5326045" y="8985524"/>
            <a:ext cx="2540" cy="64135"/>
          </a:xfrm>
          <a:custGeom>
            <a:avLst/>
            <a:gdLst/>
            <a:ahLst/>
            <a:cxnLst/>
            <a:rect l="l" t="t" r="r" b="b"/>
            <a:pathLst>
              <a:path w="2539" h="64134">
                <a:moveTo>
                  <a:pt x="1028" y="0"/>
                </a:moveTo>
                <a:lnTo>
                  <a:pt x="0" y="1028"/>
                </a:lnTo>
                <a:lnTo>
                  <a:pt x="0" y="62699"/>
                </a:lnTo>
                <a:lnTo>
                  <a:pt x="1028" y="63728"/>
                </a:lnTo>
                <a:lnTo>
                  <a:pt x="2057" y="62699"/>
                </a:lnTo>
                <a:lnTo>
                  <a:pt x="2057" y="1028"/>
                </a:lnTo>
                <a:lnTo>
                  <a:pt x="1028" y="0"/>
                </a:lnTo>
                <a:close/>
              </a:path>
            </a:pathLst>
          </a:custGeom>
          <a:solidFill>
            <a:srgbClr val="231F20"/>
          </a:solidFill>
        </p:spPr>
        <p:txBody>
          <a:bodyPr wrap="square" lIns="0" tIns="0" rIns="0" bIns="0" rtlCol="0"/>
          <a:lstStyle/>
          <a:p>
            <a:endParaRPr/>
          </a:p>
        </p:txBody>
      </p:sp>
      <p:sp>
        <p:nvSpPr>
          <p:cNvPr id="521" name="object 521"/>
          <p:cNvSpPr/>
          <p:nvPr/>
        </p:nvSpPr>
        <p:spPr>
          <a:xfrm>
            <a:off x="5018716" y="8986553"/>
            <a:ext cx="308610" cy="0"/>
          </a:xfrm>
          <a:custGeom>
            <a:avLst/>
            <a:gdLst/>
            <a:ahLst/>
            <a:cxnLst/>
            <a:rect l="l" t="t" r="r" b="b"/>
            <a:pathLst>
              <a:path w="308610">
                <a:moveTo>
                  <a:pt x="0" y="0"/>
                </a:moveTo>
                <a:lnTo>
                  <a:pt x="308356" y="0"/>
                </a:lnTo>
              </a:path>
            </a:pathLst>
          </a:custGeom>
          <a:ln w="3175">
            <a:solidFill>
              <a:srgbClr val="231F20"/>
            </a:solidFill>
          </a:ln>
        </p:spPr>
        <p:txBody>
          <a:bodyPr wrap="square" lIns="0" tIns="0" rIns="0" bIns="0" rtlCol="0"/>
          <a:lstStyle/>
          <a:p>
            <a:endParaRPr/>
          </a:p>
        </p:txBody>
      </p:sp>
      <p:sp>
        <p:nvSpPr>
          <p:cNvPr id="522" name="object 522"/>
          <p:cNvSpPr/>
          <p:nvPr/>
        </p:nvSpPr>
        <p:spPr>
          <a:xfrm>
            <a:off x="5635431" y="8986553"/>
            <a:ext cx="617220" cy="0"/>
          </a:xfrm>
          <a:custGeom>
            <a:avLst/>
            <a:gdLst/>
            <a:ahLst/>
            <a:cxnLst/>
            <a:rect l="l" t="t" r="r" b="b"/>
            <a:pathLst>
              <a:path w="617220">
                <a:moveTo>
                  <a:pt x="0" y="0"/>
                </a:moveTo>
                <a:lnTo>
                  <a:pt x="616712" y="0"/>
                </a:lnTo>
              </a:path>
            </a:pathLst>
          </a:custGeom>
          <a:ln w="3175">
            <a:solidFill>
              <a:srgbClr val="231F20"/>
            </a:solidFill>
          </a:ln>
        </p:spPr>
        <p:txBody>
          <a:bodyPr wrap="square" lIns="0" tIns="0" rIns="0" bIns="0" rtlCol="0"/>
          <a:lstStyle/>
          <a:p>
            <a:endParaRPr/>
          </a:p>
        </p:txBody>
      </p:sp>
      <p:sp>
        <p:nvSpPr>
          <p:cNvPr id="523" name="object 523"/>
          <p:cNvSpPr/>
          <p:nvPr/>
        </p:nvSpPr>
        <p:spPr>
          <a:xfrm>
            <a:off x="5018716" y="8986553"/>
            <a:ext cx="308610" cy="62230"/>
          </a:xfrm>
          <a:custGeom>
            <a:avLst/>
            <a:gdLst/>
            <a:ahLst/>
            <a:cxnLst/>
            <a:rect l="l" t="t" r="r" b="b"/>
            <a:pathLst>
              <a:path w="308610" h="62229">
                <a:moveTo>
                  <a:pt x="0" y="0"/>
                </a:moveTo>
                <a:lnTo>
                  <a:pt x="0" y="61671"/>
                </a:lnTo>
                <a:lnTo>
                  <a:pt x="308356" y="61671"/>
                </a:lnTo>
                <a:lnTo>
                  <a:pt x="0" y="0"/>
                </a:lnTo>
                <a:close/>
              </a:path>
            </a:pathLst>
          </a:custGeom>
          <a:solidFill>
            <a:srgbClr val="231F20"/>
          </a:solidFill>
        </p:spPr>
        <p:txBody>
          <a:bodyPr wrap="square" lIns="0" tIns="0" rIns="0" bIns="0" rtlCol="0"/>
          <a:lstStyle/>
          <a:p>
            <a:endParaRPr/>
          </a:p>
        </p:txBody>
      </p:sp>
      <p:sp>
        <p:nvSpPr>
          <p:cNvPr id="524" name="object 524"/>
          <p:cNvSpPr/>
          <p:nvPr/>
        </p:nvSpPr>
        <p:spPr>
          <a:xfrm>
            <a:off x="5018716" y="8986553"/>
            <a:ext cx="308610" cy="62230"/>
          </a:xfrm>
          <a:custGeom>
            <a:avLst/>
            <a:gdLst/>
            <a:ahLst/>
            <a:cxnLst/>
            <a:rect l="l" t="t" r="r" b="b"/>
            <a:pathLst>
              <a:path w="308610" h="62229">
                <a:moveTo>
                  <a:pt x="308356" y="0"/>
                </a:moveTo>
                <a:lnTo>
                  <a:pt x="0" y="0"/>
                </a:lnTo>
                <a:lnTo>
                  <a:pt x="308356" y="61671"/>
                </a:lnTo>
                <a:lnTo>
                  <a:pt x="308356" y="0"/>
                </a:lnTo>
                <a:close/>
              </a:path>
            </a:pathLst>
          </a:custGeom>
          <a:solidFill>
            <a:srgbClr val="231F20"/>
          </a:solidFill>
        </p:spPr>
        <p:txBody>
          <a:bodyPr wrap="square" lIns="0" tIns="0" rIns="0" bIns="0" rtlCol="0"/>
          <a:lstStyle/>
          <a:p>
            <a:endParaRPr/>
          </a:p>
        </p:txBody>
      </p:sp>
      <p:sp>
        <p:nvSpPr>
          <p:cNvPr id="525" name="object 525"/>
          <p:cNvSpPr/>
          <p:nvPr/>
        </p:nvSpPr>
        <p:spPr>
          <a:xfrm>
            <a:off x="5635431" y="8986553"/>
            <a:ext cx="617220" cy="62230"/>
          </a:xfrm>
          <a:custGeom>
            <a:avLst/>
            <a:gdLst/>
            <a:ahLst/>
            <a:cxnLst/>
            <a:rect l="l" t="t" r="r" b="b"/>
            <a:pathLst>
              <a:path w="617220" h="62229">
                <a:moveTo>
                  <a:pt x="0" y="0"/>
                </a:moveTo>
                <a:lnTo>
                  <a:pt x="0" y="61671"/>
                </a:lnTo>
                <a:lnTo>
                  <a:pt x="616712" y="61671"/>
                </a:lnTo>
                <a:lnTo>
                  <a:pt x="0" y="0"/>
                </a:lnTo>
                <a:close/>
              </a:path>
            </a:pathLst>
          </a:custGeom>
          <a:solidFill>
            <a:srgbClr val="231F20"/>
          </a:solidFill>
        </p:spPr>
        <p:txBody>
          <a:bodyPr wrap="square" lIns="0" tIns="0" rIns="0" bIns="0" rtlCol="0"/>
          <a:lstStyle/>
          <a:p>
            <a:endParaRPr/>
          </a:p>
        </p:txBody>
      </p:sp>
      <p:sp>
        <p:nvSpPr>
          <p:cNvPr id="526" name="object 526"/>
          <p:cNvSpPr/>
          <p:nvPr/>
        </p:nvSpPr>
        <p:spPr>
          <a:xfrm>
            <a:off x="5635431" y="8986553"/>
            <a:ext cx="617220" cy="62230"/>
          </a:xfrm>
          <a:custGeom>
            <a:avLst/>
            <a:gdLst/>
            <a:ahLst/>
            <a:cxnLst/>
            <a:rect l="l" t="t" r="r" b="b"/>
            <a:pathLst>
              <a:path w="617220" h="62229">
                <a:moveTo>
                  <a:pt x="616712" y="0"/>
                </a:moveTo>
                <a:lnTo>
                  <a:pt x="0" y="0"/>
                </a:lnTo>
                <a:lnTo>
                  <a:pt x="616712" y="61671"/>
                </a:lnTo>
                <a:lnTo>
                  <a:pt x="616712" y="0"/>
                </a:lnTo>
                <a:close/>
              </a:path>
            </a:pathLst>
          </a:custGeom>
          <a:solidFill>
            <a:srgbClr val="231F20"/>
          </a:solidFill>
        </p:spPr>
        <p:txBody>
          <a:bodyPr wrap="square" lIns="0" tIns="0" rIns="0" bIns="0" rtlCol="0"/>
          <a:lstStyle/>
          <a:p>
            <a:endParaRPr/>
          </a:p>
        </p:txBody>
      </p:sp>
      <p:sp>
        <p:nvSpPr>
          <p:cNvPr id="527" name="object 527"/>
          <p:cNvSpPr/>
          <p:nvPr/>
        </p:nvSpPr>
        <p:spPr>
          <a:xfrm>
            <a:off x="5018716" y="9048224"/>
            <a:ext cx="308610" cy="0"/>
          </a:xfrm>
          <a:custGeom>
            <a:avLst/>
            <a:gdLst/>
            <a:ahLst/>
            <a:cxnLst/>
            <a:rect l="l" t="t" r="r" b="b"/>
            <a:pathLst>
              <a:path w="308610">
                <a:moveTo>
                  <a:pt x="0" y="0"/>
                </a:moveTo>
                <a:lnTo>
                  <a:pt x="308356" y="0"/>
                </a:lnTo>
              </a:path>
            </a:pathLst>
          </a:custGeom>
          <a:ln w="3175">
            <a:solidFill>
              <a:srgbClr val="231F20"/>
            </a:solidFill>
          </a:ln>
        </p:spPr>
        <p:txBody>
          <a:bodyPr wrap="square" lIns="0" tIns="0" rIns="0" bIns="0" rtlCol="0"/>
          <a:lstStyle/>
          <a:p>
            <a:endParaRPr/>
          </a:p>
        </p:txBody>
      </p:sp>
      <p:sp>
        <p:nvSpPr>
          <p:cNvPr id="528" name="object 528"/>
          <p:cNvSpPr/>
          <p:nvPr/>
        </p:nvSpPr>
        <p:spPr>
          <a:xfrm>
            <a:off x="5635431" y="9048224"/>
            <a:ext cx="617220" cy="0"/>
          </a:xfrm>
          <a:custGeom>
            <a:avLst/>
            <a:gdLst/>
            <a:ahLst/>
            <a:cxnLst/>
            <a:rect l="l" t="t" r="r" b="b"/>
            <a:pathLst>
              <a:path w="617220">
                <a:moveTo>
                  <a:pt x="0" y="0"/>
                </a:moveTo>
                <a:lnTo>
                  <a:pt x="616712" y="0"/>
                </a:lnTo>
              </a:path>
            </a:pathLst>
          </a:custGeom>
          <a:ln w="3175">
            <a:solidFill>
              <a:srgbClr val="231F20"/>
            </a:solidFill>
          </a:ln>
        </p:spPr>
        <p:txBody>
          <a:bodyPr wrap="square" lIns="0" tIns="0" rIns="0" bIns="0" rtlCol="0"/>
          <a:lstStyle/>
          <a:p>
            <a:endParaRPr/>
          </a:p>
        </p:txBody>
      </p:sp>
      <p:sp>
        <p:nvSpPr>
          <p:cNvPr id="529" name="object 529"/>
          <p:cNvSpPr txBox="1"/>
          <p:nvPr/>
        </p:nvSpPr>
        <p:spPr>
          <a:xfrm>
            <a:off x="4984920" y="8830894"/>
            <a:ext cx="756285" cy="149225"/>
          </a:xfrm>
          <a:prstGeom prst="rect">
            <a:avLst/>
          </a:prstGeom>
        </p:spPr>
        <p:txBody>
          <a:bodyPr vert="horz" wrap="square" lIns="0" tIns="13970" rIns="0" bIns="0" rtlCol="0">
            <a:spAutoFit/>
          </a:bodyPr>
          <a:lstStyle/>
          <a:p>
            <a:pPr marL="12700">
              <a:lnSpc>
                <a:spcPct val="100000"/>
              </a:lnSpc>
              <a:spcBef>
                <a:spcPts val="110"/>
              </a:spcBef>
              <a:tabLst>
                <a:tab pos="283210" algn="l"/>
                <a:tab pos="584835" algn="l"/>
              </a:tabLst>
            </a:pPr>
            <a:r>
              <a:rPr sz="800" spc="-30" dirty="0">
                <a:solidFill>
                  <a:srgbClr val="231F20"/>
                </a:solidFill>
                <a:latin typeface="Arial"/>
                <a:cs typeface="Arial"/>
              </a:rPr>
              <a:t>0	60	120</a:t>
            </a:r>
            <a:endParaRPr sz="800">
              <a:latin typeface="Arial"/>
              <a:cs typeface="Arial"/>
            </a:endParaRPr>
          </a:p>
        </p:txBody>
      </p:sp>
      <p:sp>
        <p:nvSpPr>
          <p:cNvPr id="530" name="object 530"/>
          <p:cNvSpPr txBox="1"/>
          <p:nvPr/>
        </p:nvSpPr>
        <p:spPr>
          <a:xfrm>
            <a:off x="6149724" y="8830894"/>
            <a:ext cx="371475" cy="149225"/>
          </a:xfrm>
          <a:prstGeom prst="rect">
            <a:avLst/>
          </a:prstGeom>
        </p:spPr>
        <p:txBody>
          <a:bodyPr vert="horz" wrap="square" lIns="0" tIns="13970" rIns="0" bIns="0" rtlCol="0">
            <a:spAutoFit/>
          </a:bodyPr>
          <a:lstStyle/>
          <a:p>
            <a:pPr marL="12700">
              <a:lnSpc>
                <a:spcPct val="100000"/>
              </a:lnSpc>
              <a:spcBef>
                <a:spcPts val="110"/>
              </a:spcBef>
            </a:pPr>
            <a:r>
              <a:rPr sz="800" spc="-30" dirty="0">
                <a:solidFill>
                  <a:srgbClr val="231F20"/>
                </a:solidFill>
                <a:latin typeface="Arial"/>
                <a:cs typeface="Arial"/>
              </a:rPr>
              <a:t>240</a:t>
            </a:r>
            <a:r>
              <a:rPr sz="800" spc="-114" dirty="0">
                <a:solidFill>
                  <a:srgbClr val="231F20"/>
                </a:solidFill>
                <a:latin typeface="Arial"/>
                <a:cs typeface="Arial"/>
              </a:rPr>
              <a:t> </a:t>
            </a:r>
            <a:r>
              <a:rPr sz="800" spc="-10" dirty="0">
                <a:solidFill>
                  <a:srgbClr val="231F20"/>
                </a:solidFill>
                <a:latin typeface="Arial"/>
                <a:cs typeface="Arial"/>
              </a:rPr>
              <a:t>feet</a:t>
            </a:r>
            <a:endParaRPr sz="800">
              <a:latin typeface="Arial"/>
              <a:cs typeface="Arial"/>
            </a:endParaRPr>
          </a:p>
        </p:txBody>
      </p:sp>
      <p:sp>
        <p:nvSpPr>
          <p:cNvPr id="531" name="object 531"/>
          <p:cNvSpPr txBox="1"/>
          <p:nvPr/>
        </p:nvSpPr>
        <p:spPr>
          <a:xfrm>
            <a:off x="685650" y="8601642"/>
            <a:ext cx="3695065" cy="502920"/>
          </a:xfrm>
          <a:prstGeom prst="rect">
            <a:avLst/>
          </a:prstGeom>
        </p:spPr>
        <p:txBody>
          <a:bodyPr vert="horz" wrap="square" lIns="0" tIns="15875" rIns="0" bIns="0" rtlCol="0">
            <a:spAutoFit/>
          </a:bodyPr>
          <a:lstStyle/>
          <a:p>
            <a:pPr marL="12700">
              <a:lnSpc>
                <a:spcPct val="100000"/>
              </a:lnSpc>
              <a:spcBef>
                <a:spcPts val="125"/>
              </a:spcBef>
            </a:pPr>
            <a:r>
              <a:rPr sz="1650" b="1" spc="-25" dirty="0">
                <a:solidFill>
                  <a:srgbClr val="231F20"/>
                </a:solidFill>
                <a:latin typeface="Arial"/>
                <a:cs typeface="Arial"/>
              </a:rPr>
              <a:t>Brackenridge</a:t>
            </a:r>
            <a:r>
              <a:rPr sz="1650" b="1" spc="-135" dirty="0">
                <a:solidFill>
                  <a:srgbClr val="231F20"/>
                </a:solidFill>
                <a:latin typeface="Arial"/>
                <a:cs typeface="Arial"/>
              </a:rPr>
              <a:t> </a:t>
            </a:r>
            <a:r>
              <a:rPr sz="1650" b="1" spc="-65" dirty="0">
                <a:solidFill>
                  <a:srgbClr val="231F20"/>
                </a:solidFill>
                <a:latin typeface="Arial"/>
                <a:cs typeface="Arial"/>
              </a:rPr>
              <a:t>Campus</a:t>
            </a:r>
            <a:endParaRPr sz="1650">
              <a:latin typeface="Arial"/>
              <a:cs typeface="Arial"/>
            </a:endParaRPr>
          </a:p>
          <a:p>
            <a:pPr marL="12700">
              <a:lnSpc>
                <a:spcPct val="100000"/>
              </a:lnSpc>
              <a:spcBef>
                <a:spcPts val="5"/>
              </a:spcBef>
            </a:pPr>
            <a:r>
              <a:rPr sz="1450" b="1" spc="-25" dirty="0">
                <a:solidFill>
                  <a:srgbClr val="231F20"/>
                </a:solidFill>
                <a:latin typeface="Arial"/>
                <a:cs typeface="Arial"/>
              </a:rPr>
              <a:t>Proposed</a:t>
            </a:r>
            <a:r>
              <a:rPr sz="1450" b="1" spc="-110" dirty="0">
                <a:solidFill>
                  <a:srgbClr val="231F20"/>
                </a:solidFill>
                <a:latin typeface="Arial"/>
                <a:cs typeface="Arial"/>
              </a:rPr>
              <a:t> </a:t>
            </a:r>
            <a:r>
              <a:rPr sz="1450" b="1" spc="0" dirty="0">
                <a:solidFill>
                  <a:srgbClr val="231F20"/>
                </a:solidFill>
                <a:latin typeface="Arial"/>
                <a:cs typeface="Arial"/>
              </a:rPr>
              <a:t>Street</a:t>
            </a:r>
            <a:r>
              <a:rPr sz="1450" b="1" spc="-110" dirty="0">
                <a:solidFill>
                  <a:srgbClr val="231F20"/>
                </a:solidFill>
                <a:latin typeface="Arial"/>
                <a:cs typeface="Arial"/>
              </a:rPr>
              <a:t> </a:t>
            </a:r>
            <a:r>
              <a:rPr sz="1450" b="1" spc="5" dirty="0">
                <a:solidFill>
                  <a:srgbClr val="231F20"/>
                </a:solidFill>
                <a:latin typeface="Arial"/>
                <a:cs typeface="Arial"/>
              </a:rPr>
              <a:t>and</a:t>
            </a:r>
            <a:r>
              <a:rPr sz="1450" b="1" spc="-110" dirty="0">
                <a:solidFill>
                  <a:srgbClr val="231F20"/>
                </a:solidFill>
                <a:latin typeface="Arial"/>
                <a:cs typeface="Arial"/>
              </a:rPr>
              <a:t> </a:t>
            </a:r>
            <a:r>
              <a:rPr sz="1450" b="1" spc="-10" dirty="0">
                <a:solidFill>
                  <a:srgbClr val="231F20"/>
                </a:solidFill>
                <a:latin typeface="Arial"/>
                <a:cs typeface="Arial"/>
              </a:rPr>
              <a:t>Pathway</a:t>
            </a:r>
            <a:r>
              <a:rPr sz="1450" b="1" spc="-110" dirty="0">
                <a:solidFill>
                  <a:srgbClr val="231F20"/>
                </a:solidFill>
                <a:latin typeface="Arial"/>
                <a:cs typeface="Arial"/>
              </a:rPr>
              <a:t> </a:t>
            </a:r>
            <a:r>
              <a:rPr sz="1450" b="1" spc="-10" dirty="0">
                <a:solidFill>
                  <a:srgbClr val="231F20"/>
                </a:solidFill>
                <a:latin typeface="Arial"/>
                <a:cs typeface="Arial"/>
              </a:rPr>
              <a:t>Plan</a:t>
            </a:r>
            <a:r>
              <a:rPr sz="1450" b="1" spc="-110" dirty="0">
                <a:solidFill>
                  <a:srgbClr val="231F20"/>
                </a:solidFill>
                <a:latin typeface="Arial"/>
                <a:cs typeface="Arial"/>
              </a:rPr>
              <a:t> </a:t>
            </a:r>
            <a:r>
              <a:rPr sz="1450" b="1" spc="-40" dirty="0">
                <a:solidFill>
                  <a:srgbClr val="231F20"/>
                </a:solidFill>
                <a:latin typeface="Arial"/>
                <a:cs typeface="Arial"/>
              </a:rPr>
              <a:t>Phase</a:t>
            </a:r>
            <a:r>
              <a:rPr sz="1450" b="1" spc="-110" dirty="0">
                <a:solidFill>
                  <a:srgbClr val="231F20"/>
                </a:solidFill>
                <a:latin typeface="Arial"/>
                <a:cs typeface="Arial"/>
              </a:rPr>
              <a:t> </a:t>
            </a:r>
            <a:r>
              <a:rPr sz="1450" b="1" spc="40" dirty="0">
                <a:solidFill>
                  <a:srgbClr val="231F20"/>
                </a:solidFill>
                <a:latin typeface="Arial"/>
                <a:cs typeface="Arial"/>
              </a:rPr>
              <a:t>2</a:t>
            </a:r>
            <a:endParaRPr sz="1450">
              <a:latin typeface="Arial"/>
              <a:cs typeface="Arial"/>
            </a:endParaRPr>
          </a:p>
        </p:txBody>
      </p:sp>
      <p:sp>
        <p:nvSpPr>
          <p:cNvPr id="532" name="object 532"/>
          <p:cNvSpPr/>
          <p:nvPr/>
        </p:nvSpPr>
        <p:spPr>
          <a:xfrm>
            <a:off x="685800" y="7834769"/>
            <a:ext cx="2569845" cy="528955"/>
          </a:xfrm>
          <a:custGeom>
            <a:avLst/>
            <a:gdLst/>
            <a:ahLst/>
            <a:cxnLst/>
            <a:rect l="l" t="t" r="r" b="b"/>
            <a:pathLst>
              <a:path w="2569845" h="528954">
                <a:moveTo>
                  <a:pt x="0" y="528904"/>
                </a:moveTo>
                <a:lnTo>
                  <a:pt x="2569464" y="528904"/>
                </a:lnTo>
                <a:lnTo>
                  <a:pt x="2569464" y="0"/>
                </a:lnTo>
                <a:lnTo>
                  <a:pt x="0" y="0"/>
                </a:lnTo>
                <a:lnTo>
                  <a:pt x="0" y="528904"/>
                </a:lnTo>
                <a:close/>
              </a:path>
            </a:pathLst>
          </a:custGeom>
          <a:solidFill>
            <a:srgbClr val="FFFFFF"/>
          </a:solidFill>
        </p:spPr>
        <p:txBody>
          <a:bodyPr wrap="square" lIns="0" tIns="0" rIns="0" bIns="0" rtlCol="0"/>
          <a:lstStyle/>
          <a:p>
            <a:endParaRPr/>
          </a:p>
        </p:txBody>
      </p:sp>
      <p:sp>
        <p:nvSpPr>
          <p:cNvPr id="533" name="object 533"/>
          <p:cNvSpPr/>
          <p:nvPr/>
        </p:nvSpPr>
        <p:spPr>
          <a:xfrm>
            <a:off x="719251" y="6754355"/>
            <a:ext cx="0" cy="1158240"/>
          </a:xfrm>
          <a:custGeom>
            <a:avLst/>
            <a:gdLst/>
            <a:ahLst/>
            <a:cxnLst/>
            <a:rect l="l" t="t" r="r" b="b"/>
            <a:pathLst>
              <a:path h="1158240">
                <a:moveTo>
                  <a:pt x="0" y="0"/>
                </a:moveTo>
                <a:lnTo>
                  <a:pt x="0" y="1157909"/>
                </a:lnTo>
              </a:path>
            </a:pathLst>
          </a:custGeom>
          <a:ln w="66903">
            <a:solidFill>
              <a:srgbClr val="FFFFFF"/>
            </a:solidFill>
          </a:ln>
        </p:spPr>
        <p:txBody>
          <a:bodyPr wrap="square" lIns="0" tIns="0" rIns="0" bIns="0" rtlCol="0"/>
          <a:lstStyle/>
          <a:p>
            <a:endParaRPr/>
          </a:p>
        </p:txBody>
      </p:sp>
      <p:sp>
        <p:nvSpPr>
          <p:cNvPr id="534" name="object 534"/>
          <p:cNvSpPr/>
          <p:nvPr/>
        </p:nvSpPr>
        <p:spPr>
          <a:xfrm>
            <a:off x="685800" y="6754364"/>
            <a:ext cx="2569845" cy="1609725"/>
          </a:xfrm>
          <a:custGeom>
            <a:avLst/>
            <a:gdLst/>
            <a:ahLst/>
            <a:cxnLst/>
            <a:rect l="l" t="t" r="r" b="b"/>
            <a:pathLst>
              <a:path w="2569845" h="1609725">
                <a:moveTo>
                  <a:pt x="1948548" y="0"/>
                </a:moveTo>
                <a:lnTo>
                  <a:pt x="0" y="0"/>
                </a:lnTo>
                <a:lnTo>
                  <a:pt x="0" y="1609305"/>
                </a:lnTo>
                <a:lnTo>
                  <a:pt x="2569464" y="1609305"/>
                </a:lnTo>
                <a:lnTo>
                  <a:pt x="2569464" y="833755"/>
                </a:lnTo>
                <a:lnTo>
                  <a:pt x="1948548" y="0"/>
                </a:lnTo>
                <a:close/>
              </a:path>
            </a:pathLst>
          </a:custGeom>
          <a:solidFill>
            <a:srgbClr val="FFFFFF"/>
          </a:solidFill>
        </p:spPr>
        <p:txBody>
          <a:bodyPr wrap="square" lIns="0" tIns="0" rIns="0" bIns="0" rtlCol="0"/>
          <a:lstStyle/>
          <a:p>
            <a:endParaRPr/>
          </a:p>
        </p:txBody>
      </p:sp>
      <p:sp>
        <p:nvSpPr>
          <p:cNvPr id="535" name="object 535"/>
          <p:cNvSpPr/>
          <p:nvPr/>
        </p:nvSpPr>
        <p:spPr>
          <a:xfrm>
            <a:off x="764632" y="7261766"/>
            <a:ext cx="287020" cy="139700"/>
          </a:xfrm>
          <a:custGeom>
            <a:avLst/>
            <a:gdLst/>
            <a:ahLst/>
            <a:cxnLst/>
            <a:rect l="l" t="t" r="r" b="b"/>
            <a:pathLst>
              <a:path w="287019" h="139700">
                <a:moveTo>
                  <a:pt x="287007" y="139407"/>
                </a:moveTo>
                <a:lnTo>
                  <a:pt x="0" y="139407"/>
                </a:lnTo>
                <a:lnTo>
                  <a:pt x="0" y="0"/>
                </a:lnTo>
                <a:lnTo>
                  <a:pt x="287007" y="0"/>
                </a:lnTo>
                <a:lnTo>
                  <a:pt x="287007" y="139407"/>
                </a:lnTo>
                <a:close/>
              </a:path>
            </a:pathLst>
          </a:custGeom>
          <a:ln w="16370">
            <a:solidFill>
              <a:srgbClr val="EF3B3A"/>
            </a:solidFill>
            <a:prstDash val="lgDashDot"/>
          </a:ln>
        </p:spPr>
        <p:txBody>
          <a:bodyPr wrap="square" lIns="0" tIns="0" rIns="0" bIns="0" rtlCol="0"/>
          <a:lstStyle/>
          <a:p>
            <a:endParaRPr/>
          </a:p>
        </p:txBody>
      </p:sp>
      <p:sp>
        <p:nvSpPr>
          <p:cNvPr id="536" name="object 536"/>
          <p:cNvSpPr txBox="1"/>
          <p:nvPr/>
        </p:nvSpPr>
        <p:spPr>
          <a:xfrm>
            <a:off x="1106098" y="6952191"/>
            <a:ext cx="1476375" cy="445770"/>
          </a:xfrm>
          <a:prstGeom prst="rect">
            <a:avLst/>
          </a:prstGeom>
        </p:spPr>
        <p:txBody>
          <a:bodyPr vert="horz" wrap="square" lIns="0" tIns="12065" rIns="0" bIns="0" rtlCol="0">
            <a:spAutoFit/>
          </a:bodyPr>
          <a:lstStyle/>
          <a:p>
            <a:pPr marL="12700" marR="5080" indent="-635">
              <a:lnSpc>
                <a:spcPct val="114799"/>
              </a:lnSpc>
              <a:spcBef>
                <a:spcPts val="95"/>
              </a:spcBef>
            </a:pPr>
            <a:r>
              <a:rPr sz="600" b="1" spc="-25" dirty="0">
                <a:solidFill>
                  <a:srgbClr val="231F20"/>
                </a:solidFill>
                <a:latin typeface="Arial"/>
                <a:cs typeface="Arial"/>
              </a:rPr>
              <a:t>Existing</a:t>
            </a:r>
            <a:r>
              <a:rPr sz="600" b="1" spc="-50" dirty="0">
                <a:solidFill>
                  <a:srgbClr val="231F20"/>
                </a:solidFill>
                <a:latin typeface="Arial"/>
                <a:cs typeface="Arial"/>
              </a:rPr>
              <a:t> </a:t>
            </a:r>
            <a:r>
              <a:rPr sz="600" b="1" spc="-20" dirty="0">
                <a:solidFill>
                  <a:srgbClr val="231F20"/>
                </a:solidFill>
                <a:latin typeface="Arial"/>
                <a:cs typeface="Arial"/>
              </a:rPr>
              <a:t>Central</a:t>
            </a:r>
            <a:r>
              <a:rPr sz="600" b="1" spc="-50" dirty="0">
                <a:solidFill>
                  <a:srgbClr val="231F20"/>
                </a:solidFill>
                <a:latin typeface="Arial"/>
                <a:cs typeface="Arial"/>
              </a:rPr>
              <a:t> </a:t>
            </a:r>
            <a:r>
              <a:rPr sz="600" b="1" spc="-10" dirty="0">
                <a:solidFill>
                  <a:srgbClr val="231F20"/>
                </a:solidFill>
                <a:latin typeface="Arial"/>
                <a:cs typeface="Arial"/>
              </a:rPr>
              <a:t>Health</a:t>
            </a:r>
            <a:r>
              <a:rPr sz="600" b="1" spc="-50" dirty="0">
                <a:solidFill>
                  <a:srgbClr val="231F20"/>
                </a:solidFill>
                <a:latin typeface="Arial"/>
                <a:cs typeface="Arial"/>
              </a:rPr>
              <a:t> </a:t>
            </a:r>
            <a:r>
              <a:rPr sz="600" b="1" spc="-15" dirty="0">
                <a:solidFill>
                  <a:srgbClr val="231F20"/>
                </a:solidFill>
                <a:latin typeface="Arial"/>
                <a:cs typeface="Arial"/>
              </a:rPr>
              <a:t>Property</a:t>
            </a:r>
            <a:r>
              <a:rPr sz="600" b="1" spc="-50" dirty="0">
                <a:solidFill>
                  <a:srgbClr val="231F20"/>
                </a:solidFill>
                <a:latin typeface="Arial"/>
                <a:cs typeface="Arial"/>
              </a:rPr>
              <a:t> </a:t>
            </a:r>
            <a:r>
              <a:rPr sz="600" b="1" spc="-20" dirty="0">
                <a:solidFill>
                  <a:srgbClr val="231F20"/>
                </a:solidFill>
                <a:latin typeface="Arial"/>
                <a:cs typeface="Arial"/>
              </a:rPr>
              <a:t>Boundary  </a:t>
            </a:r>
            <a:r>
              <a:rPr sz="600" b="1" spc="-35" dirty="0">
                <a:solidFill>
                  <a:srgbClr val="231F20"/>
                </a:solidFill>
                <a:latin typeface="Arial"/>
                <a:cs typeface="Arial"/>
              </a:rPr>
              <a:t>Per </a:t>
            </a:r>
            <a:r>
              <a:rPr sz="600" b="1" spc="-30" dirty="0">
                <a:solidFill>
                  <a:srgbClr val="231F20"/>
                </a:solidFill>
                <a:latin typeface="Arial"/>
                <a:cs typeface="Arial"/>
              </a:rPr>
              <a:t>Bilnoski Survey, </a:t>
            </a:r>
            <a:r>
              <a:rPr sz="600" b="1" spc="-10" dirty="0">
                <a:solidFill>
                  <a:srgbClr val="231F20"/>
                </a:solidFill>
                <a:latin typeface="Arial"/>
                <a:cs typeface="Arial"/>
              </a:rPr>
              <a:t>Dated</a:t>
            </a:r>
            <a:r>
              <a:rPr sz="600" b="1" spc="-70" dirty="0">
                <a:solidFill>
                  <a:srgbClr val="231F20"/>
                </a:solidFill>
                <a:latin typeface="Arial"/>
                <a:cs typeface="Arial"/>
              </a:rPr>
              <a:t> </a:t>
            </a:r>
            <a:r>
              <a:rPr sz="600" b="1" spc="5" dirty="0">
                <a:solidFill>
                  <a:srgbClr val="231F20"/>
                </a:solidFill>
                <a:latin typeface="Arial"/>
                <a:cs typeface="Arial"/>
              </a:rPr>
              <a:t>9/20/04</a:t>
            </a:r>
            <a:endParaRPr sz="600">
              <a:latin typeface="Arial"/>
              <a:cs typeface="Arial"/>
            </a:endParaRPr>
          </a:p>
          <a:p>
            <a:pPr>
              <a:lnSpc>
                <a:spcPct val="100000"/>
              </a:lnSpc>
              <a:spcBef>
                <a:spcPts val="10"/>
              </a:spcBef>
            </a:pPr>
            <a:endParaRPr sz="800">
              <a:latin typeface="Times New Roman"/>
              <a:cs typeface="Times New Roman"/>
            </a:endParaRPr>
          </a:p>
          <a:p>
            <a:pPr marL="13335">
              <a:lnSpc>
                <a:spcPct val="100000"/>
              </a:lnSpc>
            </a:pPr>
            <a:r>
              <a:rPr sz="600" b="1" spc="-20" dirty="0">
                <a:solidFill>
                  <a:srgbClr val="231F20"/>
                </a:solidFill>
                <a:latin typeface="Arial"/>
                <a:cs typeface="Arial"/>
              </a:rPr>
              <a:t>Future </a:t>
            </a:r>
            <a:r>
              <a:rPr sz="600" b="1" spc="-35" dirty="0">
                <a:solidFill>
                  <a:srgbClr val="231F20"/>
                </a:solidFill>
                <a:latin typeface="Arial"/>
                <a:cs typeface="Arial"/>
              </a:rPr>
              <a:t>Block </a:t>
            </a:r>
            <a:r>
              <a:rPr sz="600" b="1" spc="35" dirty="0">
                <a:solidFill>
                  <a:srgbClr val="231F20"/>
                </a:solidFill>
                <a:latin typeface="Arial"/>
                <a:cs typeface="Arial"/>
              </a:rPr>
              <a:t>/</a:t>
            </a:r>
            <a:r>
              <a:rPr sz="600" b="1" spc="-75" dirty="0">
                <a:solidFill>
                  <a:srgbClr val="231F20"/>
                </a:solidFill>
                <a:latin typeface="Arial"/>
                <a:cs typeface="Arial"/>
              </a:rPr>
              <a:t> </a:t>
            </a:r>
            <a:r>
              <a:rPr sz="600" b="1" spc="-35" dirty="0">
                <a:solidFill>
                  <a:srgbClr val="231F20"/>
                </a:solidFill>
                <a:latin typeface="Arial"/>
                <a:cs typeface="Arial"/>
              </a:rPr>
              <a:t>Parcel </a:t>
            </a:r>
            <a:r>
              <a:rPr sz="600" b="1" spc="-25" dirty="0">
                <a:solidFill>
                  <a:srgbClr val="231F20"/>
                </a:solidFill>
                <a:latin typeface="Arial"/>
                <a:cs typeface="Arial"/>
              </a:rPr>
              <a:t>Boundaries</a:t>
            </a:r>
            <a:endParaRPr sz="600">
              <a:latin typeface="Arial"/>
              <a:cs typeface="Arial"/>
            </a:endParaRPr>
          </a:p>
        </p:txBody>
      </p:sp>
      <p:sp>
        <p:nvSpPr>
          <p:cNvPr id="537" name="object 537"/>
          <p:cNvSpPr txBox="1"/>
          <p:nvPr/>
        </p:nvSpPr>
        <p:spPr>
          <a:xfrm>
            <a:off x="778278" y="7476888"/>
            <a:ext cx="1104265" cy="120650"/>
          </a:xfrm>
          <a:prstGeom prst="rect">
            <a:avLst/>
          </a:prstGeom>
        </p:spPr>
        <p:txBody>
          <a:bodyPr vert="horz" wrap="square" lIns="0" tIns="15875" rIns="0" bIns="0" rtlCol="0">
            <a:spAutoFit/>
          </a:bodyPr>
          <a:lstStyle/>
          <a:p>
            <a:pPr marL="12700">
              <a:lnSpc>
                <a:spcPct val="100000"/>
              </a:lnSpc>
              <a:spcBef>
                <a:spcPts val="125"/>
              </a:spcBef>
              <a:tabLst>
                <a:tab pos="285750" algn="l"/>
              </a:tabLst>
            </a:pPr>
            <a:r>
              <a:rPr sz="600" b="1" u="heavy" spc="-40" dirty="0">
                <a:solidFill>
                  <a:srgbClr val="231F20"/>
                </a:solidFill>
                <a:uFill>
                  <a:solidFill>
                    <a:srgbClr val="666766"/>
                  </a:solidFill>
                </a:uFill>
                <a:latin typeface="Arial"/>
                <a:cs typeface="Arial"/>
              </a:rPr>
              <a:t> 	</a:t>
            </a:r>
            <a:r>
              <a:rPr sz="600" b="1" spc="-40" dirty="0">
                <a:solidFill>
                  <a:srgbClr val="231F20"/>
                </a:solidFill>
                <a:latin typeface="Arial"/>
                <a:cs typeface="Arial"/>
              </a:rPr>
              <a:t>  </a:t>
            </a:r>
            <a:r>
              <a:rPr sz="600" b="1" spc="-65" dirty="0">
                <a:solidFill>
                  <a:srgbClr val="231F20"/>
                </a:solidFill>
                <a:latin typeface="Arial"/>
                <a:cs typeface="Arial"/>
              </a:rPr>
              <a:t> </a:t>
            </a:r>
            <a:r>
              <a:rPr sz="600" b="1" spc="-25" dirty="0">
                <a:solidFill>
                  <a:srgbClr val="231F20"/>
                </a:solidFill>
                <a:latin typeface="Arial"/>
                <a:cs typeface="Arial"/>
              </a:rPr>
              <a:t>Section Cut</a:t>
            </a:r>
            <a:r>
              <a:rPr sz="600" b="1" spc="-75" dirty="0">
                <a:solidFill>
                  <a:srgbClr val="231F20"/>
                </a:solidFill>
                <a:latin typeface="Arial"/>
                <a:cs typeface="Arial"/>
              </a:rPr>
              <a:t> </a:t>
            </a:r>
            <a:r>
              <a:rPr sz="600" b="1" spc="-30" dirty="0">
                <a:solidFill>
                  <a:srgbClr val="231F20"/>
                </a:solidFill>
                <a:latin typeface="Arial"/>
                <a:cs typeface="Arial"/>
              </a:rPr>
              <a:t>Reference</a:t>
            </a:r>
            <a:endParaRPr sz="600">
              <a:latin typeface="Arial"/>
              <a:cs typeface="Arial"/>
            </a:endParaRPr>
          </a:p>
        </p:txBody>
      </p:sp>
      <p:sp>
        <p:nvSpPr>
          <p:cNvPr id="538" name="object 538"/>
          <p:cNvSpPr txBox="1"/>
          <p:nvPr/>
        </p:nvSpPr>
        <p:spPr>
          <a:xfrm>
            <a:off x="1107763" y="7667111"/>
            <a:ext cx="1615440" cy="596265"/>
          </a:xfrm>
          <a:prstGeom prst="rect">
            <a:avLst/>
          </a:prstGeom>
        </p:spPr>
        <p:txBody>
          <a:bodyPr vert="horz" wrap="square" lIns="0" tIns="12065" rIns="0" bIns="0" rtlCol="0">
            <a:spAutoFit/>
          </a:bodyPr>
          <a:lstStyle/>
          <a:p>
            <a:pPr marL="12700" marR="5080" indent="-635">
              <a:lnSpc>
                <a:spcPct val="104000"/>
              </a:lnSpc>
              <a:spcBef>
                <a:spcPts val="95"/>
              </a:spcBef>
            </a:pPr>
            <a:r>
              <a:rPr sz="600" b="1" spc="-20" dirty="0">
                <a:solidFill>
                  <a:srgbClr val="231F20"/>
                </a:solidFill>
                <a:latin typeface="Arial"/>
                <a:cs typeface="Arial"/>
              </a:rPr>
              <a:t>Pedestrian </a:t>
            </a:r>
            <a:r>
              <a:rPr sz="600" b="1" spc="-40" dirty="0">
                <a:solidFill>
                  <a:srgbClr val="231F20"/>
                </a:solidFill>
                <a:latin typeface="Arial"/>
                <a:cs typeface="Arial"/>
              </a:rPr>
              <a:t>Passage </a:t>
            </a:r>
            <a:r>
              <a:rPr sz="600" b="1" spc="-5" dirty="0">
                <a:solidFill>
                  <a:srgbClr val="231F20"/>
                </a:solidFill>
                <a:latin typeface="Arial"/>
                <a:cs typeface="Arial"/>
              </a:rPr>
              <a:t>at </a:t>
            </a:r>
            <a:r>
              <a:rPr sz="600" b="1" spc="-20" dirty="0">
                <a:solidFill>
                  <a:srgbClr val="231F20"/>
                </a:solidFill>
                <a:latin typeface="Arial"/>
                <a:cs typeface="Arial"/>
              </a:rPr>
              <a:t>Ground </a:t>
            </a:r>
            <a:r>
              <a:rPr sz="600" b="1" spc="-30" dirty="0">
                <a:solidFill>
                  <a:srgbClr val="231F20"/>
                </a:solidFill>
                <a:latin typeface="Arial"/>
                <a:cs typeface="Arial"/>
              </a:rPr>
              <a:t>Level </a:t>
            </a:r>
            <a:r>
              <a:rPr sz="600" b="1" spc="-10" dirty="0">
                <a:solidFill>
                  <a:srgbClr val="231F20"/>
                </a:solidFill>
                <a:latin typeface="Arial"/>
                <a:cs typeface="Arial"/>
              </a:rPr>
              <a:t>of </a:t>
            </a:r>
            <a:r>
              <a:rPr sz="600" b="1" spc="-20" dirty="0">
                <a:solidFill>
                  <a:srgbClr val="231F20"/>
                </a:solidFill>
                <a:latin typeface="Arial"/>
                <a:cs typeface="Arial"/>
              </a:rPr>
              <a:t>Future  Building </a:t>
            </a:r>
            <a:r>
              <a:rPr sz="600" b="1" spc="-5" dirty="0">
                <a:solidFill>
                  <a:srgbClr val="231F20"/>
                </a:solidFill>
                <a:latin typeface="Arial"/>
                <a:cs typeface="Arial"/>
              </a:rPr>
              <a:t>(Minimum </a:t>
            </a:r>
            <a:r>
              <a:rPr sz="600" b="1" spc="-20" dirty="0">
                <a:solidFill>
                  <a:srgbClr val="231F20"/>
                </a:solidFill>
                <a:latin typeface="Arial"/>
                <a:cs typeface="Arial"/>
              </a:rPr>
              <a:t>Vertical </a:t>
            </a:r>
            <a:r>
              <a:rPr sz="600" b="1" spc="-30" dirty="0">
                <a:solidFill>
                  <a:srgbClr val="231F20"/>
                </a:solidFill>
                <a:latin typeface="Arial"/>
                <a:cs typeface="Arial"/>
              </a:rPr>
              <a:t>Clearance </a:t>
            </a:r>
            <a:r>
              <a:rPr sz="600" b="1" spc="15" dirty="0">
                <a:solidFill>
                  <a:srgbClr val="231F20"/>
                </a:solidFill>
                <a:latin typeface="Arial"/>
                <a:cs typeface="Arial"/>
              </a:rPr>
              <a:t>=</a:t>
            </a:r>
            <a:r>
              <a:rPr sz="600" b="1" spc="-114" dirty="0">
                <a:solidFill>
                  <a:srgbClr val="231F20"/>
                </a:solidFill>
                <a:latin typeface="Arial"/>
                <a:cs typeface="Arial"/>
              </a:rPr>
              <a:t> </a:t>
            </a:r>
            <a:r>
              <a:rPr sz="600" b="1" spc="-20" dirty="0">
                <a:solidFill>
                  <a:srgbClr val="231F20"/>
                </a:solidFill>
                <a:latin typeface="Arial"/>
                <a:cs typeface="Arial"/>
              </a:rPr>
              <a:t>15’-0”;  </a:t>
            </a:r>
            <a:r>
              <a:rPr sz="600" b="1" spc="-5" dirty="0">
                <a:solidFill>
                  <a:srgbClr val="231F20"/>
                </a:solidFill>
                <a:latin typeface="Arial"/>
                <a:cs typeface="Arial"/>
              </a:rPr>
              <a:t>Minimum </a:t>
            </a:r>
            <a:r>
              <a:rPr sz="600" b="1" spc="-10" dirty="0">
                <a:solidFill>
                  <a:srgbClr val="231F20"/>
                </a:solidFill>
                <a:latin typeface="Arial"/>
                <a:cs typeface="Arial"/>
              </a:rPr>
              <a:t>Width </a:t>
            </a:r>
            <a:r>
              <a:rPr sz="600" b="1" spc="15" dirty="0">
                <a:solidFill>
                  <a:srgbClr val="231F20"/>
                </a:solidFill>
                <a:latin typeface="Arial"/>
                <a:cs typeface="Arial"/>
              </a:rPr>
              <a:t>=</a:t>
            </a:r>
            <a:r>
              <a:rPr sz="600" b="1" spc="-130" dirty="0">
                <a:solidFill>
                  <a:srgbClr val="231F20"/>
                </a:solidFill>
                <a:latin typeface="Arial"/>
                <a:cs typeface="Arial"/>
              </a:rPr>
              <a:t> </a:t>
            </a:r>
            <a:r>
              <a:rPr sz="600" b="1" spc="-15" dirty="0">
                <a:solidFill>
                  <a:srgbClr val="231F20"/>
                </a:solidFill>
                <a:latin typeface="Arial"/>
                <a:cs typeface="Arial"/>
              </a:rPr>
              <a:t>40’-0”)</a:t>
            </a:r>
            <a:endParaRPr sz="600">
              <a:latin typeface="Arial"/>
              <a:cs typeface="Arial"/>
            </a:endParaRPr>
          </a:p>
          <a:p>
            <a:pPr>
              <a:lnSpc>
                <a:spcPct val="100000"/>
              </a:lnSpc>
            </a:pPr>
            <a:endParaRPr sz="650">
              <a:latin typeface="Times New Roman"/>
              <a:cs typeface="Times New Roman"/>
            </a:endParaRPr>
          </a:p>
          <a:p>
            <a:pPr marL="13335" marR="8255" indent="-635">
              <a:lnSpc>
                <a:spcPct val="104000"/>
              </a:lnSpc>
            </a:pPr>
            <a:r>
              <a:rPr sz="600" b="1" spc="-25" dirty="0">
                <a:solidFill>
                  <a:srgbClr val="231F20"/>
                </a:solidFill>
                <a:latin typeface="Arial"/>
                <a:cs typeface="Arial"/>
              </a:rPr>
              <a:t>Existing</a:t>
            </a:r>
            <a:r>
              <a:rPr sz="600" b="1" spc="-40" dirty="0">
                <a:solidFill>
                  <a:srgbClr val="231F20"/>
                </a:solidFill>
                <a:latin typeface="Arial"/>
                <a:cs typeface="Arial"/>
              </a:rPr>
              <a:t> </a:t>
            </a:r>
            <a:r>
              <a:rPr sz="600" b="1" spc="-5" dirty="0">
                <a:solidFill>
                  <a:srgbClr val="231F20"/>
                </a:solidFill>
                <a:latin typeface="Arial"/>
                <a:cs typeface="Arial"/>
              </a:rPr>
              <a:t>Main</a:t>
            </a:r>
            <a:r>
              <a:rPr sz="600" b="1" spc="-40" dirty="0">
                <a:solidFill>
                  <a:srgbClr val="231F20"/>
                </a:solidFill>
                <a:latin typeface="Arial"/>
                <a:cs typeface="Arial"/>
              </a:rPr>
              <a:t> </a:t>
            </a:r>
            <a:r>
              <a:rPr sz="600" b="1" spc="-20" dirty="0">
                <a:solidFill>
                  <a:srgbClr val="231F20"/>
                </a:solidFill>
                <a:latin typeface="Arial"/>
                <a:cs typeface="Arial"/>
              </a:rPr>
              <a:t>Parking</a:t>
            </a:r>
            <a:r>
              <a:rPr sz="600" b="1" spc="-40" dirty="0">
                <a:solidFill>
                  <a:srgbClr val="231F20"/>
                </a:solidFill>
                <a:latin typeface="Arial"/>
                <a:cs typeface="Arial"/>
              </a:rPr>
              <a:t> </a:t>
            </a:r>
            <a:r>
              <a:rPr sz="600" b="1" spc="-25" dirty="0">
                <a:solidFill>
                  <a:srgbClr val="231F20"/>
                </a:solidFill>
                <a:latin typeface="Arial"/>
                <a:cs typeface="Arial"/>
              </a:rPr>
              <a:t>Garage</a:t>
            </a:r>
            <a:r>
              <a:rPr sz="600" b="1" spc="-40" dirty="0">
                <a:solidFill>
                  <a:srgbClr val="231F20"/>
                </a:solidFill>
                <a:latin typeface="Arial"/>
                <a:cs typeface="Arial"/>
              </a:rPr>
              <a:t> </a:t>
            </a:r>
            <a:r>
              <a:rPr sz="600" b="1" spc="-25" dirty="0">
                <a:solidFill>
                  <a:srgbClr val="231F20"/>
                </a:solidFill>
                <a:latin typeface="Arial"/>
                <a:cs typeface="Arial"/>
              </a:rPr>
              <a:t>Likely</a:t>
            </a:r>
            <a:r>
              <a:rPr sz="600" b="1" spc="-40" dirty="0">
                <a:solidFill>
                  <a:srgbClr val="231F20"/>
                </a:solidFill>
                <a:latin typeface="Arial"/>
                <a:cs typeface="Arial"/>
              </a:rPr>
              <a:t> </a:t>
            </a:r>
            <a:r>
              <a:rPr sz="600" b="1" spc="-5" dirty="0">
                <a:solidFill>
                  <a:srgbClr val="231F20"/>
                </a:solidFill>
                <a:latin typeface="Arial"/>
                <a:cs typeface="Arial"/>
              </a:rPr>
              <a:t>to</a:t>
            </a:r>
            <a:r>
              <a:rPr sz="600" b="1" spc="-40" dirty="0">
                <a:solidFill>
                  <a:srgbClr val="231F20"/>
                </a:solidFill>
                <a:latin typeface="Arial"/>
                <a:cs typeface="Arial"/>
              </a:rPr>
              <a:t> </a:t>
            </a:r>
            <a:r>
              <a:rPr sz="600" b="1" spc="-25" dirty="0">
                <a:solidFill>
                  <a:srgbClr val="231F20"/>
                </a:solidFill>
                <a:latin typeface="Arial"/>
                <a:cs typeface="Arial"/>
              </a:rPr>
              <a:t>Remain  </a:t>
            </a:r>
            <a:r>
              <a:rPr sz="600" b="1" spc="-15" dirty="0">
                <a:solidFill>
                  <a:srgbClr val="231F20"/>
                </a:solidFill>
                <a:latin typeface="Arial"/>
                <a:cs typeface="Arial"/>
              </a:rPr>
              <a:t>for </a:t>
            </a:r>
            <a:r>
              <a:rPr sz="600" b="1" spc="-25" dirty="0">
                <a:solidFill>
                  <a:srgbClr val="231F20"/>
                </a:solidFill>
                <a:latin typeface="Arial"/>
                <a:cs typeface="Arial"/>
              </a:rPr>
              <a:t>Foreseeable</a:t>
            </a:r>
            <a:r>
              <a:rPr sz="600" b="1" spc="-70" dirty="0">
                <a:solidFill>
                  <a:srgbClr val="231F20"/>
                </a:solidFill>
                <a:latin typeface="Arial"/>
                <a:cs typeface="Arial"/>
              </a:rPr>
              <a:t> </a:t>
            </a:r>
            <a:r>
              <a:rPr sz="600" b="1" spc="-20" dirty="0">
                <a:solidFill>
                  <a:srgbClr val="231F20"/>
                </a:solidFill>
                <a:latin typeface="Arial"/>
                <a:cs typeface="Arial"/>
              </a:rPr>
              <a:t>Future</a:t>
            </a:r>
            <a:endParaRPr sz="600">
              <a:latin typeface="Arial"/>
              <a:cs typeface="Arial"/>
            </a:endParaRPr>
          </a:p>
        </p:txBody>
      </p:sp>
      <p:sp>
        <p:nvSpPr>
          <p:cNvPr id="539" name="object 539"/>
          <p:cNvSpPr/>
          <p:nvPr/>
        </p:nvSpPr>
        <p:spPr>
          <a:xfrm>
            <a:off x="766546" y="7007342"/>
            <a:ext cx="287020" cy="139700"/>
          </a:xfrm>
          <a:custGeom>
            <a:avLst/>
            <a:gdLst/>
            <a:ahLst/>
            <a:cxnLst/>
            <a:rect l="l" t="t" r="r" b="b"/>
            <a:pathLst>
              <a:path w="287019" h="139700">
                <a:moveTo>
                  <a:pt x="287007" y="139407"/>
                </a:moveTo>
                <a:lnTo>
                  <a:pt x="0" y="139407"/>
                </a:lnTo>
                <a:lnTo>
                  <a:pt x="0" y="0"/>
                </a:lnTo>
                <a:lnTo>
                  <a:pt x="287007" y="0"/>
                </a:lnTo>
                <a:lnTo>
                  <a:pt x="287007" y="139407"/>
                </a:lnTo>
                <a:close/>
              </a:path>
            </a:pathLst>
          </a:custGeom>
          <a:ln w="24549">
            <a:solidFill>
              <a:srgbClr val="662D91"/>
            </a:solidFill>
            <a:prstDash val="lgDashDot"/>
          </a:ln>
        </p:spPr>
        <p:txBody>
          <a:bodyPr wrap="square" lIns="0" tIns="0" rIns="0" bIns="0" rtlCol="0"/>
          <a:lstStyle/>
          <a:p>
            <a:endParaRPr/>
          </a:p>
        </p:txBody>
      </p:sp>
      <p:sp>
        <p:nvSpPr>
          <p:cNvPr id="540" name="object 540"/>
          <p:cNvSpPr/>
          <p:nvPr/>
        </p:nvSpPr>
        <p:spPr>
          <a:xfrm>
            <a:off x="760220" y="7481445"/>
            <a:ext cx="137160" cy="90805"/>
          </a:xfrm>
          <a:custGeom>
            <a:avLst/>
            <a:gdLst/>
            <a:ahLst/>
            <a:cxnLst/>
            <a:rect l="l" t="t" r="r" b="b"/>
            <a:pathLst>
              <a:path w="137159" h="90804">
                <a:moveTo>
                  <a:pt x="68783" y="0"/>
                </a:moveTo>
                <a:lnTo>
                  <a:pt x="0" y="90220"/>
                </a:lnTo>
                <a:lnTo>
                  <a:pt x="137071" y="90601"/>
                </a:lnTo>
                <a:lnTo>
                  <a:pt x="68783" y="0"/>
                </a:lnTo>
                <a:close/>
              </a:path>
            </a:pathLst>
          </a:custGeom>
          <a:solidFill>
            <a:srgbClr val="666766"/>
          </a:solidFill>
        </p:spPr>
        <p:txBody>
          <a:bodyPr wrap="square" lIns="0" tIns="0" rIns="0" bIns="0" rtlCol="0"/>
          <a:lstStyle/>
          <a:p>
            <a:endParaRPr/>
          </a:p>
        </p:txBody>
      </p:sp>
      <p:sp>
        <p:nvSpPr>
          <p:cNvPr id="541" name="object 541"/>
          <p:cNvSpPr/>
          <p:nvPr/>
        </p:nvSpPr>
        <p:spPr>
          <a:xfrm>
            <a:off x="752038" y="7773310"/>
            <a:ext cx="325755" cy="0"/>
          </a:xfrm>
          <a:custGeom>
            <a:avLst/>
            <a:gdLst/>
            <a:ahLst/>
            <a:cxnLst/>
            <a:rect l="l" t="t" r="r" b="b"/>
            <a:pathLst>
              <a:path w="325755">
                <a:moveTo>
                  <a:pt x="0" y="0"/>
                </a:moveTo>
                <a:lnTo>
                  <a:pt x="325323" y="0"/>
                </a:lnTo>
              </a:path>
            </a:pathLst>
          </a:custGeom>
          <a:ln w="16370">
            <a:solidFill>
              <a:srgbClr val="BBBDC0"/>
            </a:solidFill>
            <a:prstDash val="sysDash"/>
          </a:ln>
        </p:spPr>
        <p:txBody>
          <a:bodyPr wrap="square" lIns="0" tIns="0" rIns="0" bIns="0" rtlCol="0"/>
          <a:lstStyle/>
          <a:p>
            <a:endParaRPr/>
          </a:p>
        </p:txBody>
      </p:sp>
      <p:sp>
        <p:nvSpPr>
          <p:cNvPr id="542" name="object 542"/>
          <p:cNvSpPr/>
          <p:nvPr/>
        </p:nvSpPr>
        <p:spPr>
          <a:xfrm>
            <a:off x="754084" y="7877654"/>
            <a:ext cx="325755" cy="0"/>
          </a:xfrm>
          <a:custGeom>
            <a:avLst/>
            <a:gdLst/>
            <a:ahLst/>
            <a:cxnLst/>
            <a:rect l="l" t="t" r="r" b="b"/>
            <a:pathLst>
              <a:path w="325755">
                <a:moveTo>
                  <a:pt x="0" y="0"/>
                </a:moveTo>
                <a:lnTo>
                  <a:pt x="325323" y="0"/>
                </a:lnTo>
              </a:path>
            </a:pathLst>
          </a:custGeom>
          <a:ln w="16370">
            <a:solidFill>
              <a:srgbClr val="BBBDC0"/>
            </a:solidFill>
            <a:prstDash val="sysDash"/>
          </a:ln>
        </p:spPr>
        <p:txBody>
          <a:bodyPr wrap="square" lIns="0" tIns="0" rIns="0" bIns="0" rtlCol="0"/>
          <a:lstStyle/>
          <a:p>
            <a:endParaRPr/>
          </a:p>
        </p:txBody>
      </p:sp>
      <p:sp>
        <p:nvSpPr>
          <p:cNvPr id="543" name="object 543"/>
          <p:cNvSpPr/>
          <p:nvPr/>
        </p:nvSpPr>
        <p:spPr>
          <a:xfrm>
            <a:off x="773937" y="8086800"/>
            <a:ext cx="287020" cy="139700"/>
          </a:xfrm>
          <a:custGeom>
            <a:avLst/>
            <a:gdLst/>
            <a:ahLst/>
            <a:cxnLst/>
            <a:rect l="l" t="t" r="r" b="b"/>
            <a:pathLst>
              <a:path w="287019" h="139700">
                <a:moveTo>
                  <a:pt x="0" y="139395"/>
                </a:moveTo>
                <a:lnTo>
                  <a:pt x="287007" y="139395"/>
                </a:lnTo>
                <a:lnTo>
                  <a:pt x="287007" y="0"/>
                </a:lnTo>
                <a:lnTo>
                  <a:pt x="0" y="0"/>
                </a:lnTo>
                <a:lnTo>
                  <a:pt x="0" y="139395"/>
                </a:lnTo>
                <a:close/>
              </a:path>
            </a:pathLst>
          </a:custGeom>
          <a:solidFill>
            <a:srgbClr val="BFBFBF">
              <a:alpha val="36997"/>
            </a:srgbClr>
          </a:solidFill>
        </p:spPr>
        <p:txBody>
          <a:bodyPr wrap="square" lIns="0" tIns="0" rIns="0" bIns="0" rtlCol="0"/>
          <a:lstStyle/>
          <a:p>
            <a:endParaRPr/>
          </a:p>
        </p:txBody>
      </p:sp>
      <p:sp>
        <p:nvSpPr>
          <p:cNvPr id="544" name="object 544"/>
          <p:cNvSpPr/>
          <p:nvPr/>
        </p:nvSpPr>
        <p:spPr>
          <a:xfrm>
            <a:off x="773936" y="8086783"/>
            <a:ext cx="287020" cy="139700"/>
          </a:xfrm>
          <a:custGeom>
            <a:avLst/>
            <a:gdLst/>
            <a:ahLst/>
            <a:cxnLst/>
            <a:rect l="l" t="t" r="r" b="b"/>
            <a:pathLst>
              <a:path w="287019" h="139700">
                <a:moveTo>
                  <a:pt x="287007" y="139407"/>
                </a:moveTo>
                <a:lnTo>
                  <a:pt x="0" y="139407"/>
                </a:lnTo>
                <a:lnTo>
                  <a:pt x="0" y="0"/>
                </a:lnTo>
                <a:lnTo>
                  <a:pt x="287007" y="0"/>
                </a:lnTo>
                <a:lnTo>
                  <a:pt x="287007" y="139407"/>
                </a:lnTo>
                <a:close/>
              </a:path>
            </a:pathLst>
          </a:custGeom>
          <a:ln w="4089">
            <a:solidFill>
              <a:srgbClr val="231F20"/>
            </a:solidFill>
          </a:ln>
        </p:spPr>
        <p:txBody>
          <a:bodyPr wrap="square" lIns="0" tIns="0" rIns="0" bIns="0" rtlCol="0"/>
          <a:lstStyle/>
          <a:p>
            <a:endParaRPr/>
          </a:p>
        </p:txBody>
      </p:sp>
      <p:sp>
        <p:nvSpPr>
          <p:cNvPr id="545" name="object 545"/>
          <p:cNvSpPr txBox="1"/>
          <p:nvPr/>
        </p:nvSpPr>
        <p:spPr>
          <a:xfrm>
            <a:off x="739999" y="6737608"/>
            <a:ext cx="503555" cy="182880"/>
          </a:xfrm>
          <a:prstGeom prst="rect">
            <a:avLst/>
          </a:prstGeom>
        </p:spPr>
        <p:txBody>
          <a:bodyPr vert="horz" wrap="square" lIns="0" tIns="16510" rIns="0" bIns="0" rtlCol="0">
            <a:spAutoFit/>
          </a:bodyPr>
          <a:lstStyle/>
          <a:p>
            <a:pPr marL="12700">
              <a:lnSpc>
                <a:spcPct val="100000"/>
              </a:lnSpc>
              <a:spcBef>
                <a:spcPts val="130"/>
              </a:spcBef>
            </a:pPr>
            <a:r>
              <a:rPr sz="1000" b="1" spc="-70" dirty="0">
                <a:solidFill>
                  <a:srgbClr val="231F20"/>
                </a:solidFill>
                <a:latin typeface="Arial"/>
                <a:cs typeface="Arial"/>
              </a:rPr>
              <a:t>LEGEND</a:t>
            </a:r>
            <a:endParaRPr sz="1000">
              <a:latin typeface="Arial"/>
              <a:cs typeface="Arial"/>
            </a:endParaRPr>
          </a:p>
        </p:txBody>
      </p:sp>
      <p:sp>
        <p:nvSpPr>
          <p:cNvPr id="546" name="object 546"/>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46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40420" y="8647906"/>
            <a:ext cx="3692525" cy="485140"/>
          </a:xfrm>
          <a:prstGeom prst="rect">
            <a:avLst/>
          </a:prstGeom>
        </p:spPr>
        <p:txBody>
          <a:bodyPr vert="horz" wrap="square" lIns="0" tIns="13970" rIns="0" bIns="0" rtlCol="0">
            <a:spAutoFit/>
          </a:bodyPr>
          <a:lstStyle/>
          <a:p>
            <a:pPr marL="12700">
              <a:lnSpc>
                <a:spcPts val="1920"/>
              </a:lnSpc>
              <a:spcBef>
                <a:spcPts val="110"/>
              </a:spcBef>
            </a:pPr>
            <a:r>
              <a:rPr sz="1600" b="1" spc="-30" dirty="0">
                <a:solidFill>
                  <a:srgbClr val="231F20"/>
                </a:solidFill>
                <a:latin typeface="Arial"/>
                <a:cs typeface="Arial"/>
              </a:rPr>
              <a:t>Brackenridge</a:t>
            </a:r>
            <a:r>
              <a:rPr sz="1600" b="1" spc="-135" dirty="0">
                <a:solidFill>
                  <a:srgbClr val="231F20"/>
                </a:solidFill>
                <a:latin typeface="Arial"/>
                <a:cs typeface="Arial"/>
              </a:rPr>
              <a:t> </a:t>
            </a:r>
            <a:r>
              <a:rPr sz="1600" b="1" spc="-70" dirty="0">
                <a:solidFill>
                  <a:srgbClr val="231F20"/>
                </a:solidFill>
                <a:latin typeface="Arial"/>
                <a:cs typeface="Arial"/>
              </a:rPr>
              <a:t>Campus</a:t>
            </a:r>
            <a:endParaRPr sz="1600">
              <a:latin typeface="Arial"/>
              <a:cs typeface="Arial"/>
            </a:endParaRPr>
          </a:p>
          <a:p>
            <a:pPr marL="12700">
              <a:lnSpc>
                <a:spcPct val="100000"/>
              </a:lnSpc>
            </a:pPr>
            <a:r>
              <a:rPr sz="1400" b="1" spc="-35" dirty="0">
                <a:solidFill>
                  <a:srgbClr val="231F20"/>
                </a:solidFill>
                <a:latin typeface="Arial"/>
                <a:cs typeface="Arial"/>
              </a:rPr>
              <a:t>Revised</a:t>
            </a:r>
            <a:r>
              <a:rPr sz="1400" b="1" spc="-110" dirty="0">
                <a:solidFill>
                  <a:srgbClr val="231F20"/>
                </a:solidFill>
                <a:latin typeface="Arial"/>
                <a:cs typeface="Arial"/>
              </a:rPr>
              <a:t> </a:t>
            </a:r>
            <a:r>
              <a:rPr sz="1400" b="1" spc="0" dirty="0">
                <a:solidFill>
                  <a:srgbClr val="231F20"/>
                </a:solidFill>
                <a:latin typeface="Arial"/>
                <a:cs typeface="Arial"/>
              </a:rPr>
              <a:t>Property</a:t>
            </a:r>
            <a:r>
              <a:rPr sz="1400" b="1" spc="-110" dirty="0">
                <a:solidFill>
                  <a:srgbClr val="231F20"/>
                </a:solidFill>
                <a:latin typeface="Arial"/>
                <a:cs typeface="Arial"/>
              </a:rPr>
              <a:t> </a:t>
            </a:r>
            <a:r>
              <a:rPr sz="1400" b="1" spc="0" dirty="0">
                <a:solidFill>
                  <a:srgbClr val="231F20"/>
                </a:solidFill>
                <a:latin typeface="Arial"/>
                <a:cs typeface="Arial"/>
              </a:rPr>
              <a:t>&amp;</a:t>
            </a:r>
            <a:r>
              <a:rPr sz="1400" b="1" spc="-110" dirty="0">
                <a:solidFill>
                  <a:srgbClr val="231F20"/>
                </a:solidFill>
                <a:latin typeface="Arial"/>
                <a:cs typeface="Arial"/>
              </a:rPr>
              <a:t> </a:t>
            </a:r>
            <a:r>
              <a:rPr sz="1400" b="1" spc="-25" dirty="0">
                <a:solidFill>
                  <a:srgbClr val="231F20"/>
                </a:solidFill>
                <a:latin typeface="Arial"/>
                <a:cs typeface="Arial"/>
              </a:rPr>
              <a:t>Public</a:t>
            </a:r>
            <a:r>
              <a:rPr sz="1400" b="1" spc="-110" dirty="0">
                <a:solidFill>
                  <a:srgbClr val="231F20"/>
                </a:solidFill>
                <a:latin typeface="Arial"/>
                <a:cs typeface="Arial"/>
              </a:rPr>
              <a:t> </a:t>
            </a:r>
            <a:r>
              <a:rPr sz="1400" b="1" spc="-80" dirty="0">
                <a:solidFill>
                  <a:srgbClr val="231F20"/>
                </a:solidFill>
                <a:latin typeface="Arial"/>
                <a:cs typeface="Arial"/>
              </a:rPr>
              <a:t>ROW</a:t>
            </a:r>
            <a:r>
              <a:rPr sz="1400" b="1" spc="-110" dirty="0">
                <a:solidFill>
                  <a:srgbClr val="231F20"/>
                </a:solidFill>
                <a:latin typeface="Arial"/>
                <a:cs typeface="Arial"/>
              </a:rPr>
              <a:t> </a:t>
            </a:r>
            <a:r>
              <a:rPr sz="1400" b="1" spc="-20" dirty="0">
                <a:solidFill>
                  <a:srgbClr val="231F20"/>
                </a:solidFill>
                <a:latin typeface="Arial"/>
                <a:cs typeface="Arial"/>
              </a:rPr>
              <a:t>Dispositions</a:t>
            </a:r>
            <a:endParaRPr sz="1400">
              <a:latin typeface="Arial"/>
              <a:cs typeface="Arial"/>
            </a:endParaRPr>
          </a:p>
        </p:txBody>
      </p:sp>
      <p:sp>
        <p:nvSpPr>
          <p:cNvPr id="3" name="object 3"/>
          <p:cNvSpPr/>
          <p:nvPr/>
        </p:nvSpPr>
        <p:spPr>
          <a:xfrm>
            <a:off x="3359927" y="5529162"/>
            <a:ext cx="1361440" cy="744855"/>
          </a:xfrm>
          <a:custGeom>
            <a:avLst/>
            <a:gdLst/>
            <a:ahLst/>
            <a:cxnLst/>
            <a:rect l="l" t="t" r="r" b="b"/>
            <a:pathLst>
              <a:path w="1361439" h="744854">
                <a:moveTo>
                  <a:pt x="0" y="136880"/>
                </a:moveTo>
                <a:lnTo>
                  <a:pt x="0" y="506895"/>
                </a:lnTo>
                <a:lnTo>
                  <a:pt x="541883" y="506895"/>
                </a:lnTo>
                <a:lnTo>
                  <a:pt x="541883" y="744296"/>
                </a:lnTo>
                <a:lnTo>
                  <a:pt x="815644" y="744296"/>
                </a:lnTo>
                <a:lnTo>
                  <a:pt x="815644" y="504748"/>
                </a:lnTo>
                <a:lnTo>
                  <a:pt x="1361046" y="511175"/>
                </a:lnTo>
                <a:lnTo>
                  <a:pt x="1361046" y="149707"/>
                </a:lnTo>
                <a:lnTo>
                  <a:pt x="963231" y="147574"/>
                </a:lnTo>
                <a:lnTo>
                  <a:pt x="956805" y="0"/>
                </a:lnTo>
                <a:lnTo>
                  <a:pt x="407860" y="0"/>
                </a:lnTo>
                <a:lnTo>
                  <a:pt x="407860" y="136880"/>
                </a:lnTo>
                <a:lnTo>
                  <a:pt x="0" y="136880"/>
                </a:lnTo>
                <a:close/>
              </a:path>
            </a:pathLst>
          </a:custGeom>
          <a:ln w="8559">
            <a:solidFill>
              <a:srgbClr val="010202"/>
            </a:solidFill>
          </a:ln>
        </p:spPr>
        <p:txBody>
          <a:bodyPr wrap="square" lIns="0" tIns="0" rIns="0" bIns="0" rtlCol="0"/>
          <a:lstStyle/>
          <a:p>
            <a:endParaRPr/>
          </a:p>
        </p:txBody>
      </p:sp>
      <p:sp>
        <p:nvSpPr>
          <p:cNvPr id="4" name="object 4"/>
          <p:cNvSpPr/>
          <p:nvPr/>
        </p:nvSpPr>
        <p:spPr>
          <a:xfrm>
            <a:off x="3869734" y="6424264"/>
            <a:ext cx="481330" cy="768985"/>
          </a:xfrm>
          <a:custGeom>
            <a:avLst/>
            <a:gdLst/>
            <a:ahLst/>
            <a:cxnLst/>
            <a:rect l="l" t="t" r="r" b="b"/>
            <a:pathLst>
              <a:path w="481329" h="768984">
                <a:moveTo>
                  <a:pt x="10693" y="0"/>
                </a:moveTo>
                <a:lnTo>
                  <a:pt x="0" y="768883"/>
                </a:lnTo>
                <a:lnTo>
                  <a:pt x="468401" y="768883"/>
                </a:lnTo>
                <a:lnTo>
                  <a:pt x="481228" y="18160"/>
                </a:lnTo>
                <a:lnTo>
                  <a:pt x="10693" y="0"/>
                </a:lnTo>
                <a:close/>
              </a:path>
            </a:pathLst>
          </a:custGeom>
          <a:solidFill>
            <a:srgbClr val="D9D8D8"/>
          </a:solidFill>
        </p:spPr>
        <p:txBody>
          <a:bodyPr wrap="square" lIns="0" tIns="0" rIns="0" bIns="0" rtlCol="0"/>
          <a:lstStyle/>
          <a:p>
            <a:endParaRPr/>
          </a:p>
        </p:txBody>
      </p:sp>
      <p:sp>
        <p:nvSpPr>
          <p:cNvPr id="5" name="object 5"/>
          <p:cNvSpPr/>
          <p:nvPr/>
        </p:nvSpPr>
        <p:spPr>
          <a:xfrm>
            <a:off x="3869734" y="6424264"/>
            <a:ext cx="481330" cy="768985"/>
          </a:xfrm>
          <a:custGeom>
            <a:avLst/>
            <a:gdLst/>
            <a:ahLst/>
            <a:cxnLst/>
            <a:rect l="l" t="t" r="r" b="b"/>
            <a:pathLst>
              <a:path w="481329" h="768984">
                <a:moveTo>
                  <a:pt x="10693" y="0"/>
                </a:moveTo>
                <a:lnTo>
                  <a:pt x="0" y="768883"/>
                </a:lnTo>
                <a:lnTo>
                  <a:pt x="468401" y="768883"/>
                </a:lnTo>
                <a:lnTo>
                  <a:pt x="481228" y="18161"/>
                </a:lnTo>
                <a:lnTo>
                  <a:pt x="10693" y="0"/>
                </a:lnTo>
              </a:path>
            </a:pathLst>
          </a:custGeom>
          <a:ln w="8559">
            <a:solidFill>
              <a:srgbClr val="060807"/>
            </a:solidFill>
          </a:ln>
        </p:spPr>
        <p:txBody>
          <a:bodyPr wrap="square" lIns="0" tIns="0" rIns="0" bIns="0" rtlCol="0"/>
          <a:lstStyle/>
          <a:p>
            <a:endParaRPr/>
          </a:p>
        </p:txBody>
      </p:sp>
      <p:sp>
        <p:nvSpPr>
          <p:cNvPr id="6" name="object 6"/>
          <p:cNvSpPr/>
          <p:nvPr/>
        </p:nvSpPr>
        <p:spPr>
          <a:xfrm>
            <a:off x="4398016" y="6836901"/>
            <a:ext cx="254635" cy="375285"/>
          </a:xfrm>
          <a:custGeom>
            <a:avLst/>
            <a:gdLst/>
            <a:ahLst/>
            <a:cxnLst/>
            <a:rect l="l" t="t" r="r" b="b"/>
            <a:pathLst>
              <a:path w="254635" h="375284">
                <a:moveTo>
                  <a:pt x="85547" y="0"/>
                </a:moveTo>
                <a:lnTo>
                  <a:pt x="0" y="0"/>
                </a:lnTo>
                <a:lnTo>
                  <a:pt x="0" y="374776"/>
                </a:lnTo>
                <a:lnTo>
                  <a:pt x="254520" y="374776"/>
                </a:lnTo>
                <a:lnTo>
                  <a:pt x="254520" y="18313"/>
                </a:lnTo>
                <a:lnTo>
                  <a:pt x="91973" y="18313"/>
                </a:lnTo>
                <a:lnTo>
                  <a:pt x="85547" y="0"/>
                </a:lnTo>
                <a:close/>
              </a:path>
            </a:pathLst>
          </a:custGeom>
          <a:solidFill>
            <a:srgbClr val="D9D8D8"/>
          </a:solidFill>
        </p:spPr>
        <p:txBody>
          <a:bodyPr wrap="square" lIns="0" tIns="0" rIns="0" bIns="0" rtlCol="0"/>
          <a:lstStyle/>
          <a:p>
            <a:endParaRPr/>
          </a:p>
        </p:txBody>
      </p:sp>
      <p:sp>
        <p:nvSpPr>
          <p:cNvPr id="7" name="object 7"/>
          <p:cNvSpPr/>
          <p:nvPr/>
        </p:nvSpPr>
        <p:spPr>
          <a:xfrm>
            <a:off x="4398016" y="6836901"/>
            <a:ext cx="254635" cy="375285"/>
          </a:xfrm>
          <a:custGeom>
            <a:avLst/>
            <a:gdLst/>
            <a:ahLst/>
            <a:cxnLst/>
            <a:rect l="l" t="t" r="r" b="b"/>
            <a:pathLst>
              <a:path w="254635" h="375284">
                <a:moveTo>
                  <a:pt x="0" y="0"/>
                </a:moveTo>
                <a:lnTo>
                  <a:pt x="0" y="374776"/>
                </a:lnTo>
                <a:lnTo>
                  <a:pt x="102666" y="374776"/>
                </a:lnTo>
                <a:lnTo>
                  <a:pt x="254520" y="374776"/>
                </a:lnTo>
                <a:lnTo>
                  <a:pt x="254520" y="18313"/>
                </a:lnTo>
                <a:lnTo>
                  <a:pt x="91973" y="18313"/>
                </a:lnTo>
                <a:lnTo>
                  <a:pt x="85547" y="0"/>
                </a:lnTo>
                <a:lnTo>
                  <a:pt x="0" y="0"/>
                </a:lnTo>
                <a:close/>
              </a:path>
            </a:pathLst>
          </a:custGeom>
          <a:ln w="8559">
            <a:solidFill>
              <a:srgbClr val="060807"/>
            </a:solidFill>
          </a:ln>
        </p:spPr>
        <p:txBody>
          <a:bodyPr wrap="square" lIns="0" tIns="0" rIns="0" bIns="0" rtlCol="0"/>
          <a:lstStyle/>
          <a:p>
            <a:endParaRPr/>
          </a:p>
        </p:txBody>
      </p:sp>
      <p:sp>
        <p:nvSpPr>
          <p:cNvPr id="8" name="object 8"/>
          <p:cNvSpPr/>
          <p:nvPr/>
        </p:nvSpPr>
        <p:spPr>
          <a:xfrm>
            <a:off x="4500683" y="7211679"/>
            <a:ext cx="49530" cy="25400"/>
          </a:xfrm>
          <a:custGeom>
            <a:avLst/>
            <a:gdLst/>
            <a:ahLst/>
            <a:cxnLst/>
            <a:rect l="l" t="t" r="r" b="b"/>
            <a:pathLst>
              <a:path w="49529" h="25400">
                <a:moveTo>
                  <a:pt x="49187" y="0"/>
                </a:moveTo>
                <a:lnTo>
                  <a:pt x="49187" y="25311"/>
                </a:lnTo>
                <a:lnTo>
                  <a:pt x="0" y="25311"/>
                </a:lnTo>
                <a:lnTo>
                  <a:pt x="0" y="0"/>
                </a:lnTo>
                <a:lnTo>
                  <a:pt x="49187" y="0"/>
                </a:lnTo>
                <a:close/>
              </a:path>
            </a:pathLst>
          </a:custGeom>
          <a:solidFill>
            <a:srgbClr val="D9D8D8"/>
          </a:solidFill>
        </p:spPr>
        <p:txBody>
          <a:bodyPr wrap="square" lIns="0" tIns="0" rIns="0" bIns="0" rtlCol="0"/>
          <a:lstStyle/>
          <a:p>
            <a:endParaRPr/>
          </a:p>
        </p:txBody>
      </p:sp>
      <p:sp>
        <p:nvSpPr>
          <p:cNvPr id="9" name="object 9"/>
          <p:cNvSpPr/>
          <p:nvPr/>
        </p:nvSpPr>
        <p:spPr>
          <a:xfrm>
            <a:off x="4500683" y="7211679"/>
            <a:ext cx="49530" cy="25400"/>
          </a:xfrm>
          <a:custGeom>
            <a:avLst/>
            <a:gdLst/>
            <a:ahLst/>
            <a:cxnLst/>
            <a:rect l="l" t="t" r="r" b="b"/>
            <a:pathLst>
              <a:path w="49529" h="25400">
                <a:moveTo>
                  <a:pt x="49187" y="0"/>
                </a:moveTo>
                <a:lnTo>
                  <a:pt x="49187" y="25311"/>
                </a:lnTo>
                <a:lnTo>
                  <a:pt x="0" y="25311"/>
                </a:lnTo>
                <a:lnTo>
                  <a:pt x="0" y="0"/>
                </a:lnTo>
              </a:path>
            </a:pathLst>
          </a:custGeom>
          <a:ln w="8559">
            <a:solidFill>
              <a:srgbClr val="060807"/>
            </a:solidFill>
          </a:ln>
        </p:spPr>
        <p:txBody>
          <a:bodyPr wrap="square" lIns="0" tIns="0" rIns="0" bIns="0" rtlCol="0"/>
          <a:lstStyle/>
          <a:p>
            <a:endParaRPr/>
          </a:p>
        </p:txBody>
      </p:sp>
      <p:sp>
        <p:nvSpPr>
          <p:cNvPr id="10" name="object 10"/>
          <p:cNvSpPr/>
          <p:nvPr/>
        </p:nvSpPr>
        <p:spPr>
          <a:xfrm>
            <a:off x="4652528" y="6877667"/>
            <a:ext cx="58419" cy="142240"/>
          </a:xfrm>
          <a:custGeom>
            <a:avLst/>
            <a:gdLst/>
            <a:ahLst/>
            <a:cxnLst/>
            <a:rect l="l" t="t" r="r" b="b"/>
            <a:pathLst>
              <a:path w="58420" h="142240">
                <a:moveTo>
                  <a:pt x="57924" y="142239"/>
                </a:moveTo>
                <a:lnTo>
                  <a:pt x="57924" y="0"/>
                </a:lnTo>
                <a:lnTo>
                  <a:pt x="0" y="0"/>
                </a:lnTo>
              </a:path>
            </a:pathLst>
          </a:custGeom>
          <a:ln w="8559">
            <a:solidFill>
              <a:srgbClr val="010202"/>
            </a:solidFill>
          </a:ln>
        </p:spPr>
        <p:txBody>
          <a:bodyPr wrap="square" lIns="0" tIns="0" rIns="0" bIns="0" rtlCol="0"/>
          <a:lstStyle/>
          <a:p>
            <a:endParaRPr/>
          </a:p>
        </p:txBody>
      </p:sp>
      <p:sp>
        <p:nvSpPr>
          <p:cNvPr id="11" name="object 11"/>
          <p:cNvSpPr/>
          <p:nvPr/>
        </p:nvSpPr>
        <p:spPr>
          <a:xfrm>
            <a:off x="4652535" y="7019905"/>
            <a:ext cx="58419" cy="0"/>
          </a:xfrm>
          <a:custGeom>
            <a:avLst/>
            <a:gdLst/>
            <a:ahLst/>
            <a:cxnLst/>
            <a:rect l="l" t="t" r="r" b="b"/>
            <a:pathLst>
              <a:path w="58420">
                <a:moveTo>
                  <a:pt x="0" y="0"/>
                </a:moveTo>
                <a:lnTo>
                  <a:pt x="57912" y="0"/>
                </a:lnTo>
              </a:path>
            </a:pathLst>
          </a:custGeom>
          <a:solidFill>
            <a:srgbClr val="D9D8D8"/>
          </a:solidFill>
        </p:spPr>
        <p:txBody>
          <a:bodyPr wrap="square" lIns="0" tIns="0" rIns="0" bIns="0" rtlCol="0"/>
          <a:lstStyle/>
          <a:p>
            <a:endParaRPr/>
          </a:p>
        </p:txBody>
      </p:sp>
      <p:sp>
        <p:nvSpPr>
          <p:cNvPr id="12" name="object 12"/>
          <p:cNvSpPr/>
          <p:nvPr/>
        </p:nvSpPr>
        <p:spPr>
          <a:xfrm>
            <a:off x="4652528" y="7019907"/>
            <a:ext cx="58419" cy="0"/>
          </a:xfrm>
          <a:custGeom>
            <a:avLst/>
            <a:gdLst/>
            <a:ahLst/>
            <a:cxnLst/>
            <a:rect l="l" t="t" r="r" b="b"/>
            <a:pathLst>
              <a:path w="58420">
                <a:moveTo>
                  <a:pt x="57924" y="0"/>
                </a:moveTo>
                <a:lnTo>
                  <a:pt x="0" y="0"/>
                </a:lnTo>
              </a:path>
            </a:pathLst>
          </a:custGeom>
          <a:ln w="8559">
            <a:solidFill>
              <a:srgbClr val="060807"/>
            </a:solidFill>
          </a:ln>
        </p:spPr>
        <p:txBody>
          <a:bodyPr wrap="square" lIns="0" tIns="0" rIns="0" bIns="0" rtlCol="0"/>
          <a:lstStyle/>
          <a:p>
            <a:endParaRPr/>
          </a:p>
        </p:txBody>
      </p:sp>
      <p:sp>
        <p:nvSpPr>
          <p:cNvPr id="13" name="object 13"/>
          <p:cNvSpPr/>
          <p:nvPr/>
        </p:nvSpPr>
        <p:spPr>
          <a:xfrm>
            <a:off x="5124137" y="6413551"/>
            <a:ext cx="1017269" cy="863600"/>
          </a:xfrm>
          <a:custGeom>
            <a:avLst/>
            <a:gdLst/>
            <a:ahLst/>
            <a:cxnLst/>
            <a:rect l="l" t="t" r="r" b="b"/>
            <a:pathLst>
              <a:path w="1017270" h="863600">
                <a:moveTo>
                  <a:pt x="633082" y="0"/>
                </a:moveTo>
                <a:lnTo>
                  <a:pt x="419201" y="0"/>
                </a:lnTo>
                <a:lnTo>
                  <a:pt x="419201" y="27800"/>
                </a:lnTo>
                <a:lnTo>
                  <a:pt x="16645" y="27800"/>
                </a:lnTo>
                <a:lnTo>
                  <a:pt x="0" y="857656"/>
                </a:lnTo>
                <a:lnTo>
                  <a:pt x="518655" y="863003"/>
                </a:lnTo>
                <a:lnTo>
                  <a:pt x="524002" y="378561"/>
                </a:lnTo>
                <a:lnTo>
                  <a:pt x="593521" y="377494"/>
                </a:lnTo>
                <a:lnTo>
                  <a:pt x="1014494" y="377494"/>
                </a:lnTo>
                <a:lnTo>
                  <a:pt x="1017003" y="135813"/>
                </a:lnTo>
                <a:lnTo>
                  <a:pt x="633082" y="130467"/>
                </a:lnTo>
                <a:lnTo>
                  <a:pt x="633082" y="27800"/>
                </a:lnTo>
                <a:lnTo>
                  <a:pt x="419201" y="27800"/>
                </a:lnTo>
                <a:lnTo>
                  <a:pt x="16751" y="22529"/>
                </a:lnTo>
                <a:lnTo>
                  <a:pt x="633082" y="22529"/>
                </a:lnTo>
                <a:lnTo>
                  <a:pt x="633082" y="0"/>
                </a:lnTo>
                <a:close/>
              </a:path>
              <a:path w="1017270" h="863600">
                <a:moveTo>
                  <a:pt x="1014494" y="377494"/>
                </a:moveTo>
                <a:lnTo>
                  <a:pt x="593521" y="377494"/>
                </a:lnTo>
                <a:lnTo>
                  <a:pt x="588175" y="748576"/>
                </a:lnTo>
                <a:lnTo>
                  <a:pt x="1010577" y="754989"/>
                </a:lnTo>
                <a:lnTo>
                  <a:pt x="1014494" y="377494"/>
                </a:lnTo>
                <a:close/>
              </a:path>
            </a:pathLst>
          </a:custGeom>
          <a:solidFill>
            <a:srgbClr val="D9D8D8"/>
          </a:solidFill>
        </p:spPr>
        <p:txBody>
          <a:bodyPr wrap="square" lIns="0" tIns="0" rIns="0" bIns="0" rtlCol="0"/>
          <a:lstStyle/>
          <a:p>
            <a:endParaRPr/>
          </a:p>
        </p:txBody>
      </p:sp>
      <p:sp>
        <p:nvSpPr>
          <p:cNvPr id="14" name="object 14"/>
          <p:cNvSpPr/>
          <p:nvPr/>
        </p:nvSpPr>
        <p:spPr>
          <a:xfrm>
            <a:off x="5124137" y="6413551"/>
            <a:ext cx="1017269" cy="863600"/>
          </a:xfrm>
          <a:custGeom>
            <a:avLst/>
            <a:gdLst/>
            <a:ahLst/>
            <a:cxnLst/>
            <a:rect l="l" t="t" r="r" b="b"/>
            <a:pathLst>
              <a:path w="1017270" h="863600">
                <a:moveTo>
                  <a:pt x="0" y="857656"/>
                </a:moveTo>
                <a:lnTo>
                  <a:pt x="16751" y="22529"/>
                </a:lnTo>
                <a:lnTo>
                  <a:pt x="419201" y="27800"/>
                </a:lnTo>
                <a:lnTo>
                  <a:pt x="419201" y="0"/>
                </a:lnTo>
                <a:lnTo>
                  <a:pt x="633082" y="0"/>
                </a:lnTo>
                <a:lnTo>
                  <a:pt x="633082" y="130467"/>
                </a:lnTo>
                <a:lnTo>
                  <a:pt x="1017003" y="135813"/>
                </a:lnTo>
                <a:lnTo>
                  <a:pt x="1010577" y="754989"/>
                </a:lnTo>
                <a:lnTo>
                  <a:pt x="588175" y="748576"/>
                </a:lnTo>
                <a:lnTo>
                  <a:pt x="593521" y="377494"/>
                </a:lnTo>
                <a:lnTo>
                  <a:pt x="524002" y="378561"/>
                </a:lnTo>
                <a:lnTo>
                  <a:pt x="518655" y="863003"/>
                </a:lnTo>
                <a:lnTo>
                  <a:pt x="0" y="857656"/>
                </a:lnTo>
              </a:path>
            </a:pathLst>
          </a:custGeom>
          <a:ln w="8559">
            <a:solidFill>
              <a:srgbClr val="060807"/>
            </a:solidFill>
          </a:ln>
        </p:spPr>
        <p:txBody>
          <a:bodyPr wrap="square" lIns="0" tIns="0" rIns="0" bIns="0" rtlCol="0"/>
          <a:lstStyle/>
          <a:p>
            <a:endParaRPr/>
          </a:p>
        </p:txBody>
      </p:sp>
      <p:sp>
        <p:nvSpPr>
          <p:cNvPr id="15" name="object 15"/>
          <p:cNvSpPr/>
          <p:nvPr/>
        </p:nvSpPr>
        <p:spPr>
          <a:xfrm>
            <a:off x="5066389" y="5629682"/>
            <a:ext cx="346710" cy="565150"/>
          </a:xfrm>
          <a:custGeom>
            <a:avLst/>
            <a:gdLst/>
            <a:ahLst/>
            <a:cxnLst/>
            <a:rect l="l" t="t" r="r" b="b"/>
            <a:pathLst>
              <a:path w="346710" h="565150">
                <a:moveTo>
                  <a:pt x="0" y="0"/>
                </a:moveTo>
                <a:lnTo>
                  <a:pt x="4279" y="564642"/>
                </a:lnTo>
                <a:lnTo>
                  <a:pt x="288734" y="564642"/>
                </a:lnTo>
                <a:lnTo>
                  <a:pt x="287667" y="531495"/>
                </a:lnTo>
                <a:lnTo>
                  <a:pt x="311829" y="530887"/>
                </a:lnTo>
                <a:lnTo>
                  <a:pt x="324562" y="530685"/>
                </a:lnTo>
                <a:lnTo>
                  <a:pt x="330078" y="530887"/>
                </a:lnTo>
                <a:lnTo>
                  <a:pt x="332587" y="531495"/>
                </a:lnTo>
                <a:lnTo>
                  <a:pt x="333937" y="512895"/>
                </a:lnTo>
                <a:lnTo>
                  <a:pt x="333787" y="470935"/>
                </a:lnTo>
                <a:lnTo>
                  <a:pt x="333037" y="428775"/>
                </a:lnTo>
                <a:lnTo>
                  <a:pt x="332587" y="409575"/>
                </a:lnTo>
                <a:lnTo>
                  <a:pt x="346481" y="409575"/>
                </a:lnTo>
                <a:lnTo>
                  <a:pt x="346481" y="286600"/>
                </a:lnTo>
                <a:lnTo>
                  <a:pt x="314401" y="286600"/>
                </a:lnTo>
                <a:lnTo>
                  <a:pt x="314401" y="23533"/>
                </a:lnTo>
                <a:lnTo>
                  <a:pt x="262001" y="23533"/>
                </a:lnTo>
                <a:lnTo>
                  <a:pt x="262001" y="0"/>
                </a:lnTo>
                <a:lnTo>
                  <a:pt x="0" y="0"/>
                </a:lnTo>
                <a:close/>
              </a:path>
            </a:pathLst>
          </a:custGeom>
          <a:ln w="8559">
            <a:solidFill>
              <a:srgbClr val="010202"/>
            </a:solidFill>
          </a:ln>
        </p:spPr>
        <p:txBody>
          <a:bodyPr wrap="square" lIns="0" tIns="0" rIns="0" bIns="0" rtlCol="0"/>
          <a:lstStyle/>
          <a:p>
            <a:endParaRPr/>
          </a:p>
        </p:txBody>
      </p:sp>
      <p:sp>
        <p:nvSpPr>
          <p:cNvPr id="16" name="object 16"/>
          <p:cNvSpPr/>
          <p:nvPr/>
        </p:nvSpPr>
        <p:spPr>
          <a:xfrm>
            <a:off x="5607503" y="5157741"/>
            <a:ext cx="996950" cy="1209040"/>
          </a:xfrm>
          <a:custGeom>
            <a:avLst/>
            <a:gdLst/>
            <a:ahLst/>
            <a:cxnLst/>
            <a:rect l="l" t="t" r="r" b="b"/>
            <a:pathLst>
              <a:path w="996950" h="1209039">
                <a:moveTo>
                  <a:pt x="953979" y="592073"/>
                </a:moveTo>
                <a:lnTo>
                  <a:pt x="30657" y="592086"/>
                </a:lnTo>
                <a:lnTo>
                  <a:pt x="27749" y="690092"/>
                </a:lnTo>
                <a:lnTo>
                  <a:pt x="13881" y="690092"/>
                </a:lnTo>
                <a:lnTo>
                  <a:pt x="6413" y="877239"/>
                </a:lnTo>
                <a:lnTo>
                  <a:pt x="25133" y="877239"/>
                </a:lnTo>
                <a:lnTo>
                  <a:pt x="28426" y="878894"/>
                </a:lnTo>
                <a:lnTo>
                  <a:pt x="29432" y="890474"/>
                </a:lnTo>
                <a:lnTo>
                  <a:pt x="28065" y="921907"/>
                </a:lnTo>
                <a:lnTo>
                  <a:pt x="24244" y="983119"/>
                </a:lnTo>
                <a:lnTo>
                  <a:pt x="7475" y="983119"/>
                </a:lnTo>
                <a:lnTo>
                  <a:pt x="0" y="1142453"/>
                </a:lnTo>
                <a:lnTo>
                  <a:pt x="20320" y="1142453"/>
                </a:lnTo>
                <a:lnTo>
                  <a:pt x="19608" y="1178814"/>
                </a:lnTo>
                <a:lnTo>
                  <a:pt x="996683" y="1208760"/>
                </a:lnTo>
                <a:lnTo>
                  <a:pt x="996683" y="1148867"/>
                </a:lnTo>
                <a:lnTo>
                  <a:pt x="936790" y="1148867"/>
                </a:lnTo>
                <a:lnTo>
                  <a:pt x="941907" y="983119"/>
                </a:lnTo>
                <a:lnTo>
                  <a:pt x="24244" y="983119"/>
                </a:lnTo>
                <a:lnTo>
                  <a:pt x="7493" y="982751"/>
                </a:lnTo>
                <a:lnTo>
                  <a:pt x="941918" y="982751"/>
                </a:lnTo>
                <a:lnTo>
                  <a:pt x="953979" y="592073"/>
                </a:lnTo>
                <a:close/>
              </a:path>
              <a:path w="996950" h="1209039">
                <a:moveTo>
                  <a:pt x="133680" y="165734"/>
                </a:moveTo>
                <a:lnTo>
                  <a:pt x="33147" y="165734"/>
                </a:lnTo>
                <a:lnTo>
                  <a:pt x="31369" y="213144"/>
                </a:lnTo>
                <a:lnTo>
                  <a:pt x="16586" y="213144"/>
                </a:lnTo>
                <a:lnTo>
                  <a:pt x="14693" y="295490"/>
                </a:lnTo>
                <a:lnTo>
                  <a:pt x="30657" y="296202"/>
                </a:lnTo>
                <a:lnTo>
                  <a:pt x="30302" y="345757"/>
                </a:lnTo>
                <a:lnTo>
                  <a:pt x="20320" y="345757"/>
                </a:lnTo>
                <a:lnTo>
                  <a:pt x="13804" y="592086"/>
                </a:lnTo>
                <a:lnTo>
                  <a:pt x="953979" y="592073"/>
                </a:lnTo>
                <a:lnTo>
                  <a:pt x="966636" y="182130"/>
                </a:lnTo>
                <a:lnTo>
                  <a:pt x="313334" y="182130"/>
                </a:lnTo>
                <a:lnTo>
                  <a:pt x="278041" y="181063"/>
                </a:lnTo>
                <a:lnTo>
                  <a:pt x="174307" y="181063"/>
                </a:lnTo>
                <a:lnTo>
                  <a:pt x="133680" y="180352"/>
                </a:lnTo>
                <a:lnTo>
                  <a:pt x="133680" y="165734"/>
                </a:lnTo>
                <a:close/>
              </a:path>
              <a:path w="996950" h="1209039">
                <a:moveTo>
                  <a:pt x="313334" y="169303"/>
                </a:moveTo>
                <a:lnTo>
                  <a:pt x="313334" y="182130"/>
                </a:lnTo>
                <a:lnTo>
                  <a:pt x="966636" y="182130"/>
                </a:lnTo>
                <a:lnTo>
                  <a:pt x="966867" y="174650"/>
                </a:lnTo>
                <a:lnTo>
                  <a:pt x="481228" y="174650"/>
                </a:lnTo>
                <a:lnTo>
                  <a:pt x="313334" y="169303"/>
                </a:lnTo>
                <a:close/>
              </a:path>
              <a:path w="996950" h="1209039">
                <a:moveTo>
                  <a:pt x="278041" y="165734"/>
                </a:moveTo>
                <a:lnTo>
                  <a:pt x="174307" y="165734"/>
                </a:lnTo>
                <a:lnTo>
                  <a:pt x="174307" y="181063"/>
                </a:lnTo>
                <a:lnTo>
                  <a:pt x="278041" y="181063"/>
                </a:lnTo>
                <a:lnTo>
                  <a:pt x="278041" y="165734"/>
                </a:lnTo>
                <a:close/>
              </a:path>
              <a:path w="996950" h="1209039">
                <a:moveTo>
                  <a:pt x="614908" y="29209"/>
                </a:moveTo>
                <a:lnTo>
                  <a:pt x="614908" y="79476"/>
                </a:lnTo>
                <a:lnTo>
                  <a:pt x="481228" y="79476"/>
                </a:lnTo>
                <a:lnTo>
                  <a:pt x="481228" y="174650"/>
                </a:lnTo>
                <a:lnTo>
                  <a:pt x="966867" y="174650"/>
                </a:lnTo>
                <a:lnTo>
                  <a:pt x="971346" y="29565"/>
                </a:lnTo>
                <a:lnTo>
                  <a:pt x="719340" y="29565"/>
                </a:lnTo>
                <a:lnTo>
                  <a:pt x="614908" y="29209"/>
                </a:lnTo>
                <a:close/>
              </a:path>
              <a:path w="996950" h="1209039">
                <a:moveTo>
                  <a:pt x="822363" y="14236"/>
                </a:moveTo>
                <a:lnTo>
                  <a:pt x="719709" y="14236"/>
                </a:lnTo>
                <a:lnTo>
                  <a:pt x="719340" y="29565"/>
                </a:lnTo>
                <a:lnTo>
                  <a:pt x="971346" y="29565"/>
                </a:lnTo>
                <a:lnTo>
                  <a:pt x="971368" y="28854"/>
                </a:lnTo>
                <a:lnTo>
                  <a:pt x="822363" y="28854"/>
                </a:lnTo>
                <a:lnTo>
                  <a:pt x="822363" y="14236"/>
                </a:lnTo>
                <a:close/>
              </a:path>
              <a:path w="996950" h="1209039">
                <a:moveTo>
                  <a:pt x="870496" y="0"/>
                </a:moveTo>
                <a:lnTo>
                  <a:pt x="870496" y="28143"/>
                </a:lnTo>
                <a:lnTo>
                  <a:pt x="822363" y="28854"/>
                </a:lnTo>
                <a:lnTo>
                  <a:pt x="971368" y="28854"/>
                </a:lnTo>
                <a:lnTo>
                  <a:pt x="972083" y="5689"/>
                </a:lnTo>
                <a:lnTo>
                  <a:pt x="870496" y="0"/>
                </a:lnTo>
                <a:close/>
              </a:path>
            </a:pathLst>
          </a:custGeom>
          <a:solidFill>
            <a:srgbClr val="D9D8D8"/>
          </a:solidFill>
        </p:spPr>
        <p:txBody>
          <a:bodyPr wrap="square" lIns="0" tIns="0" rIns="0" bIns="0" rtlCol="0"/>
          <a:lstStyle/>
          <a:p>
            <a:endParaRPr/>
          </a:p>
        </p:txBody>
      </p:sp>
      <p:sp>
        <p:nvSpPr>
          <p:cNvPr id="17" name="object 17"/>
          <p:cNvSpPr/>
          <p:nvPr/>
        </p:nvSpPr>
        <p:spPr>
          <a:xfrm>
            <a:off x="5607503" y="5157741"/>
            <a:ext cx="996950" cy="1209040"/>
          </a:xfrm>
          <a:custGeom>
            <a:avLst/>
            <a:gdLst/>
            <a:ahLst/>
            <a:cxnLst/>
            <a:rect l="l" t="t" r="r" b="b"/>
            <a:pathLst>
              <a:path w="996950" h="1209039">
                <a:moveTo>
                  <a:pt x="20320" y="1142453"/>
                </a:moveTo>
                <a:lnTo>
                  <a:pt x="0" y="1142453"/>
                </a:lnTo>
                <a:lnTo>
                  <a:pt x="7493" y="982751"/>
                </a:lnTo>
                <a:lnTo>
                  <a:pt x="24244" y="983119"/>
                </a:lnTo>
                <a:lnTo>
                  <a:pt x="28065" y="921907"/>
                </a:lnTo>
                <a:lnTo>
                  <a:pt x="29432" y="890474"/>
                </a:lnTo>
                <a:lnTo>
                  <a:pt x="28426" y="878894"/>
                </a:lnTo>
                <a:lnTo>
                  <a:pt x="25133" y="877239"/>
                </a:lnTo>
                <a:lnTo>
                  <a:pt x="6413" y="877239"/>
                </a:lnTo>
                <a:lnTo>
                  <a:pt x="13881" y="690092"/>
                </a:lnTo>
                <a:lnTo>
                  <a:pt x="27749" y="690092"/>
                </a:lnTo>
                <a:lnTo>
                  <a:pt x="30657" y="592073"/>
                </a:lnTo>
                <a:lnTo>
                  <a:pt x="13804" y="592086"/>
                </a:lnTo>
                <a:lnTo>
                  <a:pt x="20320" y="345757"/>
                </a:lnTo>
                <a:lnTo>
                  <a:pt x="30302" y="345757"/>
                </a:lnTo>
                <a:lnTo>
                  <a:pt x="30657" y="296202"/>
                </a:lnTo>
                <a:lnTo>
                  <a:pt x="14693" y="295490"/>
                </a:lnTo>
                <a:lnTo>
                  <a:pt x="16586" y="213144"/>
                </a:lnTo>
                <a:lnTo>
                  <a:pt x="31369" y="213144"/>
                </a:lnTo>
                <a:lnTo>
                  <a:pt x="33147" y="165734"/>
                </a:lnTo>
                <a:lnTo>
                  <a:pt x="133680" y="165734"/>
                </a:lnTo>
                <a:lnTo>
                  <a:pt x="133680" y="180352"/>
                </a:lnTo>
                <a:lnTo>
                  <a:pt x="174307" y="181063"/>
                </a:lnTo>
                <a:lnTo>
                  <a:pt x="174307" y="165734"/>
                </a:lnTo>
                <a:lnTo>
                  <a:pt x="278041" y="165734"/>
                </a:lnTo>
                <a:lnTo>
                  <a:pt x="278041" y="181063"/>
                </a:lnTo>
                <a:lnTo>
                  <a:pt x="313334" y="182130"/>
                </a:lnTo>
                <a:lnTo>
                  <a:pt x="313334" y="169303"/>
                </a:lnTo>
                <a:lnTo>
                  <a:pt x="481228" y="174650"/>
                </a:lnTo>
                <a:lnTo>
                  <a:pt x="481228" y="79476"/>
                </a:lnTo>
                <a:lnTo>
                  <a:pt x="614908" y="79476"/>
                </a:lnTo>
                <a:lnTo>
                  <a:pt x="614908" y="29209"/>
                </a:lnTo>
                <a:lnTo>
                  <a:pt x="719340" y="29565"/>
                </a:lnTo>
                <a:lnTo>
                  <a:pt x="719709" y="14236"/>
                </a:lnTo>
                <a:lnTo>
                  <a:pt x="822363" y="14236"/>
                </a:lnTo>
                <a:lnTo>
                  <a:pt x="822363" y="28854"/>
                </a:lnTo>
                <a:lnTo>
                  <a:pt x="870496" y="28143"/>
                </a:lnTo>
                <a:lnTo>
                  <a:pt x="870496" y="0"/>
                </a:lnTo>
                <a:lnTo>
                  <a:pt x="972083" y="5689"/>
                </a:lnTo>
                <a:lnTo>
                  <a:pt x="936790" y="1148867"/>
                </a:lnTo>
                <a:lnTo>
                  <a:pt x="996683" y="1148867"/>
                </a:lnTo>
                <a:lnTo>
                  <a:pt x="996683" y="1208760"/>
                </a:lnTo>
                <a:lnTo>
                  <a:pt x="19608" y="1178814"/>
                </a:lnTo>
                <a:lnTo>
                  <a:pt x="20320" y="1142453"/>
                </a:lnTo>
                <a:close/>
              </a:path>
            </a:pathLst>
          </a:custGeom>
          <a:ln w="8559">
            <a:solidFill>
              <a:srgbClr val="060807"/>
            </a:solidFill>
          </a:ln>
        </p:spPr>
        <p:txBody>
          <a:bodyPr wrap="square" lIns="0" tIns="0" rIns="0" bIns="0" rtlCol="0"/>
          <a:lstStyle/>
          <a:p>
            <a:endParaRPr/>
          </a:p>
        </p:txBody>
      </p:sp>
      <p:sp>
        <p:nvSpPr>
          <p:cNvPr id="18" name="object 18"/>
          <p:cNvSpPr/>
          <p:nvPr/>
        </p:nvSpPr>
        <p:spPr>
          <a:xfrm>
            <a:off x="3347151" y="1069822"/>
            <a:ext cx="1222375" cy="200660"/>
          </a:xfrm>
          <a:custGeom>
            <a:avLst/>
            <a:gdLst/>
            <a:ahLst/>
            <a:cxnLst/>
            <a:rect l="l" t="t" r="r" b="b"/>
            <a:pathLst>
              <a:path w="1222375" h="200659">
                <a:moveTo>
                  <a:pt x="1136421" y="0"/>
                </a:moveTo>
                <a:lnTo>
                  <a:pt x="0" y="0"/>
                </a:lnTo>
                <a:lnTo>
                  <a:pt x="0" y="109029"/>
                </a:lnTo>
                <a:lnTo>
                  <a:pt x="98386" y="109029"/>
                </a:lnTo>
                <a:lnTo>
                  <a:pt x="98386" y="163207"/>
                </a:lnTo>
                <a:lnTo>
                  <a:pt x="273761" y="163207"/>
                </a:lnTo>
                <a:lnTo>
                  <a:pt x="273761" y="200278"/>
                </a:lnTo>
                <a:lnTo>
                  <a:pt x="621677" y="200278"/>
                </a:lnTo>
                <a:lnTo>
                  <a:pt x="621677" y="140398"/>
                </a:lnTo>
                <a:lnTo>
                  <a:pt x="1221968" y="140398"/>
                </a:lnTo>
                <a:lnTo>
                  <a:pt x="1221968" y="120434"/>
                </a:lnTo>
                <a:lnTo>
                  <a:pt x="1136421" y="120434"/>
                </a:lnTo>
                <a:lnTo>
                  <a:pt x="1136421" y="0"/>
                </a:lnTo>
                <a:close/>
              </a:path>
              <a:path w="1222375" h="200659">
                <a:moveTo>
                  <a:pt x="1221968" y="140398"/>
                </a:moveTo>
                <a:lnTo>
                  <a:pt x="621677" y="140398"/>
                </a:lnTo>
                <a:lnTo>
                  <a:pt x="713384" y="141820"/>
                </a:lnTo>
                <a:lnTo>
                  <a:pt x="713384" y="163207"/>
                </a:lnTo>
                <a:lnTo>
                  <a:pt x="1221968" y="170345"/>
                </a:lnTo>
                <a:lnTo>
                  <a:pt x="1221968" y="140398"/>
                </a:lnTo>
                <a:close/>
              </a:path>
            </a:pathLst>
          </a:custGeom>
          <a:solidFill>
            <a:srgbClr val="D9D8D8"/>
          </a:solidFill>
        </p:spPr>
        <p:txBody>
          <a:bodyPr wrap="square" lIns="0" tIns="0" rIns="0" bIns="0" rtlCol="0"/>
          <a:lstStyle/>
          <a:p>
            <a:endParaRPr/>
          </a:p>
        </p:txBody>
      </p:sp>
      <p:sp>
        <p:nvSpPr>
          <p:cNvPr id="19" name="object 19"/>
          <p:cNvSpPr/>
          <p:nvPr/>
        </p:nvSpPr>
        <p:spPr>
          <a:xfrm>
            <a:off x="3347151" y="1069822"/>
            <a:ext cx="1222375" cy="200660"/>
          </a:xfrm>
          <a:custGeom>
            <a:avLst/>
            <a:gdLst/>
            <a:ahLst/>
            <a:cxnLst/>
            <a:rect l="l" t="t" r="r" b="b"/>
            <a:pathLst>
              <a:path w="1222375" h="200659">
                <a:moveTo>
                  <a:pt x="0" y="0"/>
                </a:moveTo>
                <a:lnTo>
                  <a:pt x="0" y="109029"/>
                </a:lnTo>
                <a:lnTo>
                  <a:pt x="98386" y="109029"/>
                </a:lnTo>
                <a:lnTo>
                  <a:pt x="98386" y="163207"/>
                </a:lnTo>
                <a:lnTo>
                  <a:pt x="273761" y="163207"/>
                </a:lnTo>
                <a:lnTo>
                  <a:pt x="273761" y="200278"/>
                </a:lnTo>
                <a:lnTo>
                  <a:pt x="621677" y="200278"/>
                </a:lnTo>
                <a:lnTo>
                  <a:pt x="621677" y="140398"/>
                </a:lnTo>
                <a:lnTo>
                  <a:pt x="713384" y="141820"/>
                </a:lnTo>
                <a:lnTo>
                  <a:pt x="713384" y="163207"/>
                </a:lnTo>
                <a:lnTo>
                  <a:pt x="1221968" y="170345"/>
                </a:lnTo>
                <a:lnTo>
                  <a:pt x="1221968" y="120434"/>
                </a:lnTo>
                <a:lnTo>
                  <a:pt x="1136421" y="120434"/>
                </a:lnTo>
                <a:lnTo>
                  <a:pt x="1136421" y="0"/>
                </a:lnTo>
              </a:path>
            </a:pathLst>
          </a:custGeom>
          <a:ln w="8559">
            <a:solidFill>
              <a:srgbClr val="060807"/>
            </a:solidFill>
          </a:ln>
        </p:spPr>
        <p:txBody>
          <a:bodyPr wrap="square" lIns="0" tIns="0" rIns="0" bIns="0" rtlCol="0"/>
          <a:lstStyle/>
          <a:p>
            <a:endParaRPr/>
          </a:p>
        </p:txBody>
      </p:sp>
      <p:sp>
        <p:nvSpPr>
          <p:cNvPr id="20" name="object 20"/>
          <p:cNvSpPr/>
          <p:nvPr/>
        </p:nvSpPr>
        <p:spPr>
          <a:xfrm>
            <a:off x="1781552" y="1069822"/>
            <a:ext cx="1099820" cy="191770"/>
          </a:xfrm>
          <a:custGeom>
            <a:avLst/>
            <a:gdLst/>
            <a:ahLst/>
            <a:cxnLst/>
            <a:rect l="l" t="t" r="r" b="b"/>
            <a:pathLst>
              <a:path w="1099820" h="191769">
                <a:moveTo>
                  <a:pt x="1099477" y="0"/>
                </a:moveTo>
                <a:lnTo>
                  <a:pt x="0" y="0"/>
                </a:lnTo>
                <a:lnTo>
                  <a:pt x="0" y="168907"/>
                </a:lnTo>
                <a:lnTo>
                  <a:pt x="68440" y="168907"/>
                </a:lnTo>
                <a:lnTo>
                  <a:pt x="68440" y="183169"/>
                </a:lnTo>
                <a:lnTo>
                  <a:pt x="1099477" y="191729"/>
                </a:lnTo>
                <a:lnTo>
                  <a:pt x="1099477" y="0"/>
                </a:lnTo>
                <a:close/>
              </a:path>
            </a:pathLst>
          </a:custGeom>
          <a:solidFill>
            <a:srgbClr val="D9D8D8"/>
          </a:solidFill>
        </p:spPr>
        <p:txBody>
          <a:bodyPr wrap="square" lIns="0" tIns="0" rIns="0" bIns="0" rtlCol="0"/>
          <a:lstStyle/>
          <a:p>
            <a:endParaRPr/>
          </a:p>
        </p:txBody>
      </p:sp>
      <p:sp>
        <p:nvSpPr>
          <p:cNvPr id="21" name="object 21"/>
          <p:cNvSpPr/>
          <p:nvPr/>
        </p:nvSpPr>
        <p:spPr>
          <a:xfrm>
            <a:off x="1781552" y="1069822"/>
            <a:ext cx="1099820" cy="191770"/>
          </a:xfrm>
          <a:custGeom>
            <a:avLst/>
            <a:gdLst/>
            <a:ahLst/>
            <a:cxnLst/>
            <a:rect l="l" t="t" r="r" b="b"/>
            <a:pathLst>
              <a:path w="1099820" h="191769">
                <a:moveTo>
                  <a:pt x="0" y="0"/>
                </a:moveTo>
                <a:lnTo>
                  <a:pt x="0" y="168907"/>
                </a:lnTo>
                <a:lnTo>
                  <a:pt x="68440" y="168907"/>
                </a:lnTo>
                <a:lnTo>
                  <a:pt x="68440" y="183169"/>
                </a:lnTo>
                <a:lnTo>
                  <a:pt x="1099477" y="191729"/>
                </a:lnTo>
                <a:lnTo>
                  <a:pt x="1099477" y="0"/>
                </a:lnTo>
              </a:path>
            </a:pathLst>
          </a:custGeom>
          <a:ln w="8559">
            <a:solidFill>
              <a:srgbClr val="060807"/>
            </a:solidFill>
          </a:ln>
        </p:spPr>
        <p:txBody>
          <a:bodyPr wrap="square" lIns="0" tIns="0" rIns="0" bIns="0" rtlCol="0"/>
          <a:lstStyle/>
          <a:p>
            <a:endParaRPr/>
          </a:p>
        </p:txBody>
      </p:sp>
      <p:sp>
        <p:nvSpPr>
          <p:cNvPr id="22" name="object 22"/>
          <p:cNvSpPr/>
          <p:nvPr/>
        </p:nvSpPr>
        <p:spPr>
          <a:xfrm>
            <a:off x="883145" y="3526177"/>
            <a:ext cx="518159" cy="0"/>
          </a:xfrm>
          <a:custGeom>
            <a:avLst/>
            <a:gdLst/>
            <a:ahLst/>
            <a:cxnLst/>
            <a:rect l="l" t="t" r="r" b="b"/>
            <a:pathLst>
              <a:path w="518159">
                <a:moveTo>
                  <a:pt x="0" y="0"/>
                </a:moveTo>
                <a:lnTo>
                  <a:pt x="517705" y="0"/>
                </a:lnTo>
              </a:path>
            </a:pathLst>
          </a:custGeom>
          <a:ln w="3175">
            <a:solidFill>
              <a:srgbClr val="010202"/>
            </a:solidFill>
          </a:ln>
        </p:spPr>
        <p:txBody>
          <a:bodyPr wrap="square" lIns="0" tIns="0" rIns="0" bIns="0" rtlCol="0"/>
          <a:lstStyle/>
          <a:p>
            <a:endParaRPr/>
          </a:p>
        </p:txBody>
      </p:sp>
      <p:sp>
        <p:nvSpPr>
          <p:cNvPr id="23" name="object 23"/>
          <p:cNvSpPr/>
          <p:nvPr/>
        </p:nvSpPr>
        <p:spPr>
          <a:xfrm>
            <a:off x="883145" y="3384724"/>
            <a:ext cx="473709" cy="0"/>
          </a:xfrm>
          <a:custGeom>
            <a:avLst/>
            <a:gdLst/>
            <a:ahLst/>
            <a:cxnLst/>
            <a:rect l="l" t="t" r="r" b="b"/>
            <a:pathLst>
              <a:path w="473709">
                <a:moveTo>
                  <a:pt x="0" y="0"/>
                </a:moveTo>
                <a:lnTo>
                  <a:pt x="473202" y="0"/>
                </a:lnTo>
              </a:path>
            </a:pathLst>
          </a:custGeom>
          <a:ln w="13792">
            <a:solidFill>
              <a:srgbClr val="010202"/>
            </a:solidFill>
          </a:ln>
        </p:spPr>
        <p:txBody>
          <a:bodyPr wrap="square" lIns="0" tIns="0" rIns="0" bIns="0" rtlCol="0"/>
          <a:lstStyle/>
          <a:p>
            <a:endParaRPr/>
          </a:p>
        </p:txBody>
      </p:sp>
      <p:sp>
        <p:nvSpPr>
          <p:cNvPr id="24" name="object 24"/>
          <p:cNvSpPr/>
          <p:nvPr/>
        </p:nvSpPr>
        <p:spPr>
          <a:xfrm>
            <a:off x="1699912" y="3154836"/>
            <a:ext cx="1471930" cy="955040"/>
          </a:xfrm>
          <a:custGeom>
            <a:avLst/>
            <a:gdLst/>
            <a:ahLst/>
            <a:cxnLst/>
            <a:rect l="l" t="t" r="r" b="b"/>
            <a:pathLst>
              <a:path w="1471930" h="955039">
                <a:moveTo>
                  <a:pt x="1358137" y="0"/>
                </a:moveTo>
                <a:lnTo>
                  <a:pt x="0" y="0"/>
                </a:lnTo>
                <a:lnTo>
                  <a:pt x="1154950" y="622"/>
                </a:lnTo>
                <a:lnTo>
                  <a:pt x="1163510" y="411276"/>
                </a:lnTo>
                <a:lnTo>
                  <a:pt x="1150683" y="954532"/>
                </a:lnTo>
                <a:lnTo>
                  <a:pt x="1471498" y="954532"/>
                </a:lnTo>
                <a:lnTo>
                  <a:pt x="1358137" y="0"/>
                </a:lnTo>
                <a:close/>
              </a:path>
            </a:pathLst>
          </a:custGeom>
          <a:solidFill>
            <a:srgbClr val="FBD7DC"/>
          </a:solidFill>
        </p:spPr>
        <p:txBody>
          <a:bodyPr wrap="square" lIns="0" tIns="0" rIns="0" bIns="0" rtlCol="0"/>
          <a:lstStyle/>
          <a:p>
            <a:endParaRPr/>
          </a:p>
        </p:txBody>
      </p:sp>
      <p:sp>
        <p:nvSpPr>
          <p:cNvPr id="25" name="object 25"/>
          <p:cNvSpPr/>
          <p:nvPr/>
        </p:nvSpPr>
        <p:spPr>
          <a:xfrm>
            <a:off x="1706964" y="3153667"/>
            <a:ext cx="1156970" cy="956310"/>
          </a:xfrm>
          <a:custGeom>
            <a:avLst/>
            <a:gdLst/>
            <a:ahLst/>
            <a:cxnLst/>
            <a:rect l="l" t="t" r="r" b="b"/>
            <a:pathLst>
              <a:path w="1156970" h="956310">
                <a:moveTo>
                  <a:pt x="0" y="0"/>
                </a:moveTo>
                <a:lnTo>
                  <a:pt x="52463" y="211378"/>
                </a:lnTo>
                <a:lnTo>
                  <a:pt x="182778" y="541743"/>
                </a:lnTo>
                <a:lnTo>
                  <a:pt x="200456" y="583247"/>
                </a:lnTo>
                <a:lnTo>
                  <a:pt x="395046" y="955700"/>
                </a:lnTo>
                <a:lnTo>
                  <a:pt x="1152182" y="955700"/>
                </a:lnTo>
                <a:lnTo>
                  <a:pt x="1156462" y="1790"/>
                </a:lnTo>
                <a:lnTo>
                  <a:pt x="0" y="0"/>
                </a:lnTo>
                <a:close/>
              </a:path>
            </a:pathLst>
          </a:custGeom>
          <a:solidFill>
            <a:srgbClr val="CDE3AA"/>
          </a:solidFill>
        </p:spPr>
        <p:txBody>
          <a:bodyPr wrap="square" lIns="0" tIns="0" rIns="0" bIns="0" rtlCol="0"/>
          <a:lstStyle/>
          <a:p>
            <a:endParaRPr/>
          </a:p>
        </p:txBody>
      </p:sp>
      <p:sp>
        <p:nvSpPr>
          <p:cNvPr id="26" name="object 26"/>
          <p:cNvSpPr/>
          <p:nvPr/>
        </p:nvSpPr>
        <p:spPr>
          <a:xfrm>
            <a:off x="1250518" y="1845647"/>
            <a:ext cx="1558925" cy="4062095"/>
          </a:xfrm>
          <a:custGeom>
            <a:avLst/>
            <a:gdLst/>
            <a:ahLst/>
            <a:cxnLst/>
            <a:rect l="l" t="t" r="r" b="b"/>
            <a:pathLst>
              <a:path w="1558925" h="4062095">
                <a:moveTo>
                  <a:pt x="69646" y="0"/>
                </a:moveTo>
                <a:lnTo>
                  <a:pt x="69646" y="8559"/>
                </a:lnTo>
                <a:lnTo>
                  <a:pt x="23228" y="336664"/>
                </a:lnTo>
                <a:lnTo>
                  <a:pt x="19735" y="373862"/>
                </a:lnTo>
                <a:lnTo>
                  <a:pt x="16243" y="409994"/>
                </a:lnTo>
                <a:lnTo>
                  <a:pt x="12750" y="447179"/>
                </a:lnTo>
                <a:lnTo>
                  <a:pt x="9258" y="483311"/>
                </a:lnTo>
                <a:lnTo>
                  <a:pt x="4406" y="557707"/>
                </a:lnTo>
                <a:lnTo>
                  <a:pt x="3035" y="593852"/>
                </a:lnTo>
                <a:lnTo>
                  <a:pt x="1676" y="631050"/>
                </a:lnTo>
                <a:lnTo>
                  <a:pt x="1358" y="668274"/>
                </a:lnTo>
                <a:lnTo>
                  <a:pt x="0" y="704418"/>
                </a:lnTo>
                <a:lnTo>
                  <a:pt x="761" y="741641"/>
                </a:lnTo>
                <a:lnTo>
                  <a:pt x="457" y="778865"/>
                </a:lnTo>
                <a:lnTo>
                  <a:pt x="1231" y="815022"/>
                </a:lnTo>
                <a:lnTo>
                  <a:pt x="3047" y="852258"/>
                </a:lnTo>
                <a:lnTo>
                  <a:pt x="3822" y="888415"/>
                </a:lnTo>
                <a:lnTo>
                  <a:pt x="6705" y="925664"/>
                </a:lnTo>
                <a:lnTo>
                  <a:pt x="8521" y="962901"/>
                </a:lnTo>
                <a:lnTo>
                  <a:pt x="11417" y="999083"/>
                </a:lnTo>
                <a:lnTo>
                  <a:pt x="14300" y="1036320"/>
                </a:lnTo>
                <a:lnTo>
                  <a:pt x="22212" y="1108697"/>
                </a:lnTo>
                <a:lnTo>
                  <a:pt x="37261" y="1218361"/>
                </a:lnTo>
                <a:lnTo>
                  <a:pt x="55498" y="1328039"/>
                </a:lnTo>
                <a:lnTo>
                  <a:pt x="69786" y="1400467"/>
                </a:lnTo>
                <a:lnTo>
                  <a:pt x="78003" y="1435633"/>
                </a:lnTo>
                <a:lnTo>
                  <a:pt x="85153" y="1471853"/>
                </a:lnTo>
                <a:lnTo>
                  <a:pt x="94424" y="1508074"/>
                </a:lnTo>
                <a:lnTo>
                  <a:pt x="103695" y="1543253"/>
                </a:lnTo>
                <a:lnTo>
                  <a:pt x="112979" y="1579486"/>
                </a:lnTo>
                <a:lnTo>
                  <a:pt x="142938" y="1684997"/>
                </a:lnTo>
                <a:lnTo>
                  <a:pt x="188569" y="1825752"/>
                </a:lnTo>
                <a:lnTo>
                  <a:pt x="214579" y="1895081"/>
                </a:lnTo>
                <a:lnTo>
                  <a:pt x="255206" y="1997506"/>
                </a:lnTo>
                <a:lnTo>
                  <a:pt x="284416" y="2064740"/>
                </a:lnTo>
                <a:lnTo>
                  <a:pt x="331444" y="2165096"/>
                </a:lnTo>
                <a:lnTo>
                  <a:pt x="349250" y="2198204"/>
                </a:lnTo>
                <a:lnTo>
                  <a:pt x="1279512" y="4062095"/>
                </a:lnTo>
                <a:lnTo>
                  <a:pt x="1558874" y="3925049"/>
                </a:lnTo>
                <a:lnTo>
                  <a:pt x="733882" y="2263736"/>
                </a:lnTo>
                <a:lnTo>
                  <a:pt x="851496" y="2263711"/>
                </a:lnTo>
                <a:lnTo>
                  <a:pt x="699719" y="1984133"/>
                </a:lnTo>
                <a:lnTo>
                  <a:pt x="685088" y="1953183"/>
                </a:lnTo>
                <a:lnTo>
                  <a:pt x="671525" y="1922233"/>
                </a:lnTo>
                <a:lnTo>
                  <a:pt x="656894" y="1891271"/>
                </a:lnTo>
                <a:lnTo>
                  <a:pt x="643331" y="1859254"/>
                </a:lnTo>
                <a:lnTo>
                  <a:pt x="629767" y="1828304"/>
                </a:lnTo>
                <a:lnTo>
                  <a:pt x="592289" y="1732280"/>
                </a:lnTo>
                <a:lnTo>
                  <a:pt x="569417" y="1668297"/>
                </a:lnTo>
                <a:lnTo>
                  <a:pt x="559054" y="1636306"/>
                </a:lnTo>
                <a:lnTo>
                  <a:pt x="547624" y="1603248"/>
                </a:lnTo>
                <a:lnTo>
                  <a:pt x="537248" y="1571256"/>
                </a:lnTo>
                <a:lnTo>
                  <a:pt x="509289" y="1471853"/>
                </a:lnTo>
                <a:lnTo>
                  <a:pt x="484657" y="1373035"/>
                </a:lnTo>
                <a:lnTo>
                  <a:pt x="477494" y="1338948"/>
                </a:lnTo>
                <a:lnTo>
                  <a:pt x="470319" y="1305915"/>
                </a:lnTo>
                <a:lnTo>
                  <a:pt x="276898" y="1304734"/>
                </a:lnTo>
                <a:lnTo>
                  <a:pt x="288988" y="97116"/>
                </a:lnTo>
                <a:lnTo>
                  <a:pt x="285445" y="5168"/>
                </a:lnTo>
                <a:lnTo>
                  <a:pt x="69646" y="0"/>
                </a:lnTo>
                <a:close/>
              </a:path>
            </a:pathLst>
          </a:custGeom>
          <a:solidFill>
            <a:srgbClr val="CDE3AA"/>
          </a:solidFill>
        </p:spPr>
        <p:txBody>
          <a:bodyPr wrap="square" lIns="0" tIns="0" rIns="0" bIns="0" rtlCol="0"/>
          <a:lstStyle/>
          <a:p>
            <a:endParaRPr/>
          </a:p>
        </p:txBody>
      </p:sp>
      <p:sp>
        <p:nvSpPr>
          <p:cNvPr id="27" name="object 27"/>
          <p:cNvSpPr/>
          <p:nvPr/>
        </p:nvSpPr>
        <p:spPr>
          <a:xfrm>
            <a:off x="3312713" y="7057627"/>
            <a:ext cx="14604" cy="192405"/>
          </a:xfrm>
          <a:custGeom>
            <a:avLst/>
            <a:gdLst/>
            <a:ahLst/>
            <a:cxnLst/>
            <a:rect l="l" t="t" r="r" b="b"/>
            <a:pathLst>
              <a:path w="14604" h="192404">
                <a:moveTo>
                  <a:pt x="14477" y="191909"/>
                </a:moveTo>
                <a:lnTo>
                  <a:pt x="12776" y="164058"/>
                </a:lnTo>
                <a:lnTo>
                  <a:pt x="10947" y="126822"/>
                </a:lnTo>
                <a:lnTo>
                  <a:pt x="8077" y="88506"/>
                </a:lnTo>
                <a:lnTo>
                  <a:pt x="5206" y="50203"/>
                </a:lnTo>
                <a:lnTo>
                  <a:pt x="1257" y="11887"/>
                </a:lnTo>
                <a:lnTo>
                  <a:pt x="0" y="0"/>
                </a:lnTo>
              </a:path>
            </a:pathLst>
          </a:custGeom>
          <a:ln w="8559">
            <a:solidFill>
              <a:srgbClr val="010202"/>
            </a:solidFill>
          </a:ln>
        </p:spPr>
        <p:txBody>
          <a:bodyPr wrap="square" lIns="0" tIns="0" rIns="0" bIns="0" rtlCol="0"/>
          <a:lstStyle/>
          <a:p>
            <a:endParaRPr/>
          </a:p>
        </p:txBody>
      </p:sp>
      <p:sp>
        <p:nvSpPr>
          <p:cNvPr id="28" name="object 28"/>
          <p:cNvSpPr/>
          <p:nvPr/>
        </p:nvSpPr>
        <p:spPr>
          <a:xfrm>
            <a:off x="3303990" y="6978307"/>
            <a:ext cx="6985" cy="62230"/>
          </a:xfrm>
          <a:custGeom>
            <a:avLst/>
            <a:gdLst/>
            <a:ahLst/>
            <a:cxnLst/>
            <a:rect l="l" t="t" r="r" b="b"/>
            <a:pathLst>
              <a:path w="6985" h="62229">
                <a:moveTo>
                  <a:pt x="6858" y="61683"/>
                </a:moveTo>
                <a:lnTo>
                  <a:pt x="6032" y="53962"/>
                </a:lnTo>
                <a:lnTo>
                  <a:pt x="2095" y="15646"/>
                </a:lnTo>
                <a:lnTo>
                  <a:pt x="0" y="0"/>
                </a:lnTo>
              </a:path>
            </a:pathLst>
          </a:custGeom>
          <a:ln w="8559">
            <a:solidFill>
              <a:srgbClr val="010202"/>
            </a:solidFill>
            <a:prstDash val="sysDot"/>
          </a:ln>
        </p:spPr>
        <p:txBody>
          <a:bodyPr wrap="square" lIns="0" tIns="0" rIns="0" bIns="0" rtlCol="0"/>
          <a:lstStyle/>
          <a:p>
            <a:endParaRPr/>
          </a:p>
        </p:txBody>
      </p:sp>
      <p:sp>
        <p:nvSpPr>
          <p:cNvPr id="29" name="object 29"/>
          <p:cNvSpPr/>
          <p:nvPr/>
        </p:nvSpPr>
        <p:spPr>
          <a:xfrm>
            <a:off x="3242289" y="6629237"/>
            <a:ext cx="60960" cy="340360"/>
          </a:xfrm>
          <a:custGeom>
            <a:avLst/>
            <a:gdLst/>
            <a:ahLst/>
            <a:cxnLst/>
            <a:rect l="l" t="t" r="r" b="b"/>
            <a:pathLst>
              <a:path w="60960" h="340359">
                <a:moveTo>
                  <a:pt x="60515" y="340283"/>
                </a:moveTo>
                <a:lnTo>
                  <a:pt x="58788" y="327456"/>
                </a:lnTo>
                <a:lnTo>
                  <a:pt x="53784" y="289128"/>
                </a:lnTo>
                <a:lnTo>
                  <a:pt x="48780" y="251866"/>
                </a:lnTo>
                <a:lnTo>
                  <a:pt x="42710" y="213537"/>
                </a:lnTo>
                <a:lnTo>
                  <a:pt x="35572" y="176250"/>
                </a:lnTo>
                <a:lnTo>
                  <a:pt x="29502" y="138988"/>
                </a:lnTo>
                <a:lnTo>
                  <a:pt x="22364" y="101701"/>
                </a:lnTo>
                <a:lnTo>
                  <a:pt x="14160" y="64427"/>
                </a:lnTo>
                <a:lnTo>
                  <a:pt x="5968" y="27127"/>
                </a:lnTo>
                <a:lnTo>
                  <a:pt x="0" y="0"/>
                </a:lnTo>
              </a:path>
            </a:pathLst>
          </a:custGeom>
          <a:ln w="8559">
            <a:solidFill>
              <a:srgbClr val="010202"/>
            </a:solidFill>
            <a:prstDash val="lgDashDot"/>
          </a:ln>
        </p:spPr>
        <p:txBody>
          <a:bodyPr wrap="square" lIns="0" tIns="0" rIns="0" bIns="0" rtlCol="0"/>
          <a:lstStyle/>
          <a:p>
            <a:endParaRPr/>
          </a:p>
        </p:txBody>
      </p:sp>
      <p:sp>
        <p:nvSpPr>
          <p:cNvPr id="30" name="object 30"/>
          <p:cNvSpPr/>
          <p:nvPr/>
        </p:nvSpPr>
        <p:spPr>
          <a:xfrm>
            <a:off x="3190537" y="6434710"/>
            <a:ext cx="50165" cy="186055"/>
          </a:xfrm>
          <a:custGeom>
            <a:avLst/>
            <a:gdLst/>
            <a:ahLst/>
            <a:cxnLst/>
            <a:rect l="l" t="t" r="r" b="b"/>
            <a:pathLst>
              <a:path w="50164" h="186054">
                <a:moveTo>
                  <a:pt x="49847" y="185864"/>
                </a:moveTo>
                <a:lnTo>
                  <a:pt x="40259" y="147078"/>
                </a:lnTo>
                <a:lnTo>
                  <a:pt x="30988" y="109778"/>
                </a:lnTo>
                <a:lnTo>
                  <a:pt x="11391" y="36245"/>
                </a:lnTo>
                <a:lnTo>
                  <a:pt x="0" y="0"/>
                </a:lnTo>
              </a:path>
            </a:pathLst>
          </a:custGeom>
          <a:ln w="8559">
            <a:solidFill>
              <a:srgbClr val="010202"/>
            </a:solidFill>
          </a:ln>
        </p:spPr>
        <p:txBody>
          <a:bodyPr wrap="square" lIns="0" tIns="0" rIns="0" bIns="0" rtlCol="0"/>
          <a:lstStyle/>
          <a:p>
            <a:endParaRPr/>
          </a:p>
        </p:txBody>
      </p:sp>
      <p:sp>
        <p:nvSpPr>
          <p:cNvPr id="31" name="object 31"/>
          <p:cNvSpPr/>
          <p:nvPr/>
        </p:nvSpPr>
        <p:spPr>
          <a:xfrm>
            <a:off x="2899722" y="5726206"/>
            <a:ext cx="80010" cy="159385"/>
          </a:xfrm>
          <a:custGeom>
            <a:avLst/>
            <a:gdLst/>
            <a:ahLst/>
            <a:cxnLst/>
            <a:rect l="l" t="t" r="r" b="b"/>
            <a:pathLst>
              <a:path w="80010" h="159385">
                <a:moveTo>
                  <a:pt x="79489" y="159105"/>
                </a:moveTo>
                <a:lnTo>
                  <a:pt x="0" y="0"/>
                </a:lnTo>
              </a:path>
            </a:pathLst>
          </a:custGeom>
          <a:ln w="8559">
            <a:solidFill>
              <a:srgbClr val="010202"/>
            </a:solidFill>
            <a:prstDash val="lgDash"/>
          </a:ln>
        </p:spPr>
        <p:txBody>
          <a:bodyPr wrap="square" lIns="0" tIns="0" rIns="0" bIns="0" rtlCol="0"/>
          <a:lstStyle/>
          <a:p>
            <a:endParaRPr/>
          </a:p>
        </p:txBody>
      </p:sp>
      <p:sp>
        <p:nvSpPr>
          <p:cNvPr id="32" name="object 32"/>
          <p:cNvSpPr/>
          <p:nvPr/>
        </p:nvSpPr>
        <p:spPr>
          <a:xfrm>
            <a:off x="3092138" y="6140283"/>
            <a:ext cx="64769" cy="181610"/>
          </a:xfrm>
          <a:custGeom>
            <a:avLst/>
            <a:gdLst/>
            <a:ahLst/>
            <a:cxnLst/>
            <a:rect l="l" t="t" r="r" b="b"/>
            <a:pathLst>
              <a:path w="64769" h="181610">
                <a:moveTo>
                  <a:pt x="64236" y="181419"/>
                </a:moveTo>
                <a:lnTo>
                  <a:pt x="52819" y="147294"/>
                </a:lnTo>
                <a:lnTo>
                  <a:pt x="41414" y="112115"/>
                </a:lnTo>
                <a:lnTo>
                  <a:pt x="28943" y="77978"/>
                </a:lnTo>
                <a:lnTo>
                  <a:pt x="16459" y="43840"/>
                </a:lnTo>
                <a:lnTo>
                  <a:pt x="3987" y="9715"/>
                </a:lnTo>
                <a:lnTo>
                  <a:pt x="0" y="0"/>
                </a:lnTo>
              </a:path>
            </a:pathLst>
          </a:custGeom>
          <a:ln w="8559">
            <a:solidFill>
              <a:srgbClr val="010202"/>
            </a:solidFill>
          </a:ln>
        </p:spPr>
        <p:txBody>
          <a:bodyPr wrap="square" lIns="0" tIns="0" rIns="0" bIns="0" rtlCol="0"/>
          <a:lstStyle/>
          <a:p>
            <a:endParaRPr/>
          </a:p>
        </p:txBody>
      </p:sp>
      <p:sp>
        <p:nvSpPr>
          <p:cNvPr id="33" name="object 33"/>
          <p:cNvSpPr/>
          <p:nvPr/>
        </p:nvSpPr>
        <p:spPr>
          <a:xfrm>
            <a:off x="3063015" y="6068121"/>
            <a:ext cx="22860" cy="56515"/>
          </a:xfrm>
          <a:custGeom>
            <a:avLst/>
            <a:gdLst/>
            <a:ahLst/>
            <a:cxnLst/>
            <a:rect l="l" t="t" r="r" b="b"/>
            <a:pathLst>
              <a:path w="22860" h="56514">
                <a:moveTo>
                  <a:pt x="22567" y="56159"/>
                </a:moveTo>
                <a:lnTo>
                  <a:pt x="19557" y="48806"/>
                </a:lnTo>
                <a:lnTo>
                  <a:pt x="6007" y="14655"/>
                </a:lnTo>
                <a:lnTo>
                  <a:pt x="0" y="0"/>
                </a:lnTo>
              </a:path>
            </a:pathLst>
          </a:custGeom>
          <a:ln w="8559">
            <a:solidFill>
              <a:srgbClr val="010202"/>
            </a:solidFill>
            <a:prstDash val="sysDot"/>
          </a:ln>
        </p:spPr>
        <p:txBody>
          <a:bodyPr wrap="square" lIns="0" tIns="0" rIns="0" bIns="0" rtlCol="0"/>
          <a:lstStyle/>
          <a:p>
            <a:endParaRPr/>
          </a:p>
        </p:txBody>
      </p:sp>
      <p:sp>
        <p:nvSpPr>
          <p:cNvPr id="34" name="object 34"/>
          <p:cNvSpPr/>
          <p:nvPr/>
        </p:nvSpPr>
        <p:spPr>
          <a:xfrm>
            <a:off x="2979210" y="5885308"/>
            <a:ext cx="80645" cy="175260"/>
          </a:xfrm>
          <a:custGeom>
            <a:avLst/>
            <a:gdLst/>
            <a:ahLst/>
            <a:cxnLst/>
            <a:rect l="l" t="t" r="r" b="b"/>
            <a:pathLst>
              <a:path w="80644" h="175260">
                <a:moveTo>
                  <a:pt x="80530" y="174802"/>
                </a:moveTo>
                <a:lnTo>
                  <a:pt x="76276" y="164388"/>
                </a:lnTo>
                <a:lnTo>
                  <a:pt x="61658" y="131305"/>
                </a:lnTo>
                <a:lnTo>
                  <a:pt x="45974" y="98221"/>
                </a:lnTo>
                <a:lnTo>
                  <a:pt x="31369" y="65125"/>
                </a:lnTo>
                <a:lnTo>
                  <a:pt x="15697" y="32029"/>
                </a:lnTo>
                <a:lnTo>
                  <a:pt x="0" y="0"/>
                </a:lnTo>
              </a:path>
            </a:pathLst>
          </a:custGeom>
          <a:ln w="8559">
            <a:solidFill>
              <a:srgbClr val="010202"/>
            </a:solidFill>
          </a:ln>
        </p:spPr>
        <p:txBody>
          <a:bodyPr wrap="square" lIns="0" tIns="0" rIns="0" bIns="0" rtlCol="0"/>
          <a:lstStyle/>
          <a:p>
            <a:endParaRPr/>
          </a:p>
        </p:txBody>
      </p:sp>
      <p:sp>
        <p:nvSpPr>
          <p:cNvPr id="35" name="object 35"/>
          <p:cNvSpPr/>
          <p:nvPr/>
        </p:nvSpPr>
        <p:spPr>
          <a:xfrm>
            <a:off x="1667661" y="2197221"/>
            <a:ext cx="8890" cy="191770"/>
          </a:xfrm>
          <a:custGeom>
            <a:avLst/>
            <a:gdLst/>
            <a:ahLst/>
            <a:cxnLst/>
            <a:rect l="l" t="t" r="r" b="b"/>
            <a:pathLst>
              <a:path w="8889" h="191769">
                <a:moveTo>
                  <a:pt x="8470" y="0"/>
                </a:moveTo>
                <a:lnTo>
                  <a:pt x="5003" y="33997"/>
                </a:lnTo>
                <a:lnTo>
                  <a:pt x="1282" y="70713"/>
                </a:lnTo>
                <a:lnTo>
                  <a:pt x="6629" y="104292"/>
                </a:lnTo>
                <a:lnTo>
                  <a:pt x="4216" y="138303"/>
                </a:lnTo>
                <a:lnTo>
                  <a:pt x="749" y="172300"/>
                </a:lnTo>
                <a:lnTo>
                  <a:pt x="0" y="191427"/>
                </a:lnTo>
              </a:path>
            </a:pathLst>
          </a:custGeom>
          <a:ln w="8559">
            <a:solidFill>
              <a:srgbClr val="010202"/>
            </a:solidFill>
          </a:ln>
        </p:spPr>
        <p:txBody>
          <a:bodyPr wrap="square" lIns="0" tIns="0" rIns="0" bIns="0" rtlCol="0"/>
          <a:lstStyle/>
          <a:p>
            <a:endParaRPr/>
          </a:p>
        </p:txBody>
      </p:sp>
      <p:sp>
        <p:nvSpPr>
          <p:cNvPr id="36" name="object 36"/>
          <p:cNvSpPr/>
          <p:nvPr/>
        </p:nvSpPr>
        <p:spPr>
          <a:xfrm>
            <a:off x="1661857" y="2418229"/>
            <a:ext cx="4445" cy="104139"/>
          </a:xfrm>
          <a:custGeom>
            <a:avLst/>
            <a:gdLst/>
            <a:ahLst/>
            <a:cxnLst/>
            <a:rect l="l" t="t" r="r" b="b"/>
            <a:pathLst>
              <a:path w="4444" h="104139">
                <a:moveTo>
                  <a:pt x="4178" y="0"/>
                </a:moveTo>
                <a:lnTo>
                  <a:pt x="2806" y="19329"/>
                </a:lnTo>
                <a:lnTo>
                  <a:pt x="1460" y="53340"/>
                </a:lnTo>
                <a:lnTo>
                  <a:pt x="127" y="88430"/>
                </a:lnTo>
                <a:lnTo>
                  <a:pt x="0" y="103593"/>
                </a:lnTo>
              </a:path>
            </a:pathLst>
          </a:custGeom>
          <a:ln w="8559">
            <a:solidFill>
              <a:srgbClr val="010202"/>
            </a:solidFill>
            <a:prstDash val="dash"/>
          </a:ln>
        </p:spPr>
        <p:txBody>
          <a:bodyPr wrap="square" lIns="0" tIns="0" rIns="0" bIns="0" rtlCol="0"/>
          <a:lstStyle/>
          <a:p>
            <a:endParaRPr/>
          </a:p>
        </p:txBody>
      </p:sp>
      <p:sp>
        <p:nvSpPr>
          <p:cNvPr id="37" name="object 37"/>
          <p:cNvSpPr/>
          <p:nvPr/>
        </p:nvSpPr>
        <p:spPr>
          <a:xfrm>
            <a:off x="1661425" y="2536643"/>
            <a:ext cx="228600" cy="1134745"/>
          </a:xfrm>
          <a:custGeom>
            <a:avLst/>
            <a:gdLst/>
            <a:ahLst/>
            <a:cxnLst/>
            <a:rect l="l" t="t" r="r" b="b"/>
            <a:pathLst>
              <a:path w="228600" h="1134745">
                <a:moveTo>
                  <a:pt x="304" y="0"/>
                </a:moveTo>
                <a:lnTo>
                  <a:pt x="266" y="4038"/>
                </a:lnTo>
                <a:lnTo>
                  <a:pt x="0" y="38061"/>
                </a:lnTo>
                <a:lnTo>
                  <a:pt x="774" y="72097"/>
                </a:lnTo>
                <a:lnTo>
                  <a:pt x="508" y="106133"/>
                </a:lnTo>
                <a:lnTo>
                  <a:pt x="2336" y="140182"/>
                </a:lnTo>
                <a:lnTo>
                  <a:pt x="3124" y="174205"/>
                </a:lnTo>
                <a:lnTo>
                  <a:pt x="4978" y="208254"/>
                </a:lnTo>
                <a:lnTo>
                  <a:pt x="7886" y="242303"/>
                </a:lnTo>
                <a:lnTo>
                  <a:pt x="9728" y="276352"/>
                </a:lnTo>
                <a:lnTo>
                  <a:pt x="16624" y="344462"/>
                </a:lnTo>
                <a:lnTo>
                  <a:pt x="20586" y="378536"/>
                </a:lnTo>
                <a:lnTo>
                  <a:pt x="24561" y="412584"/>
                </a:lnTo>
                <a:lnTo>
                  <a:pt x="29603" y="446671"/>
                </a:lnTo>
                <a:lnTo>
                  <a:pt x="34632" y="480733"/>
                </a:lnTo>
                <a:lnTo>
                  <a:pt x="39687" y="513740"/>
                </a:lnTo>
                <a:lnTo>
                  <a:pt x="45783" y="547827"/>
                </a:lnTo>
                <a:lnTo>
                  <a:pt x="41363" y="575411"/>
                </a:lnTo>
                <a:lnTo>
                  <a:pt x="45542" y="617029"/>
                </a:lnTo>
                <a:lnTo>
                  <a:pt x="64185" y="692162"/>
                </a:lnTo>
                <a:lnTo>
                  <a:pt x="82753" y="755484"/>
                </a:lnTo>
                <a:lnTo>
                  <a:pt x="101866" y="814743"/>
                </a:lnTo>
                <a:lnTo>
                  <a:pt x="116687" y="847216"/>
                </a:lnTo>
                <a:lnTo>
                  <a:pt x="125984" y="880275"/>
                </a:lnTo>
                <a:lnTo>
                  <a:pt x="136359" y="912253"/>
                </a:lnTo>
                <a:lnTo>
                  <a:pt x="147777" y="945311"/>
                </a:lnTo>
                <a:lnTo>
                  <a:pt x="158153" y="977303"/>
                </a:lnTo>
                <a:lnTo>
                  <a:pt x="177863" y="1015111"/>
                </a:lnTo>
                <a:lnTo>
                  <a:pt x="182295" y="1025829"/>
                </a:lnTo>
                <a:lnTo>
                  <a:pt x="201815" y="1072286"/>
                </a:lnTo>
                <a:lnTo>
                  <a:pt x="210947" y="1093622"/>
                </a:lnTo>
                <a:lnTo>
                  <a:pt x="224624" y="1125232"/>
                </a:lnTo>
                <a:lnTo>
                  <a:pt x="228523" y="1134122"/>
                </a:lnTo>
              </a:path>
            </a:pathLst>
          </a:custGeom>
          <a:ln w="8559">
            <a:solidFill>
              <a:srgbClr val="010202"/>
            </a:solidFill>
            <a:prstDash val="lgDashDot"/>
          </a:ln>
        </p:spPr>
        <p:txBody>
          <a:bodyPr wrap="square" lIns="0" tIns="0" rIns="0" bIns="0" rtlCol="0"/>
          <a:lstStyle/>
          <a:p>
            <a:endParaRPr/>
          </a:p>
        </p:txBody>
      </p:sp>
      <p:sp>
        <p:nvSpPr>
          <p:cNvPr id="38" name="object 38"/>
          <p:cNvSpPr/>
          <p:nvPr/>
        </p:nvSpPr>
        <p:spPr>
          <a:xfrm>
            <a:off x="1891614" y="3680048"/>
            <a:ext cx="87934" cy="183921"/>
          </a:xfrm>
          <a:prstGeom prst="rect">
            <a:avLst/>
          </a:prstGeom>
          <a:blipFill>
            <a:blip r:embed="rId2" cstate="print"/>
            <a:stretch>
              <a:fillRect/>
            </a:stretch>
          </a:blipFill>
        </p:spPr>
        <p:txBody>
          <a:bodyPr wrap="square" lIns="0" tIns="0" rIns="0" bIns="0" rtlCol="0"/>
          <a:lstStyle/>
          <a:p>
            <a:endParaRPr/>
          </a:p>
        </p:txBody>
      </p:sp>
      <p:sp>
        <p:nvSpPr>
          <p:cNvPr id="39" name="object 39"/>
          <p:cNvSpPr/>
          <p:nvPr/>
        </p:nvSpPr>
        <p:spPr>
          <a:xfrm>
            <a:off x="1677325" y="1851107"/>
            <a:ext cx="56515" cy="316230"/>
          </a:xfrm>
          <a:custGeom>
            <a:avLst/>
            <a:gdLst/>
            <a:ahLst/>
            <a:cxnLst/>
            <a:rect l="l" t="t" r="r" b="b"/>
            <a:pathLst>
              <a:path w="56514" h="316230">
                <a:moveTo>
                  <a:pt x="0" y="316052"/>
                </a:moveTo>
                <a:lnTo>
                  <a:pt x="55943" y="0"/>
                </a:lnTo>
              </a:path>
            </a:pathLst>
          </a:custGeom>
          <a:ln w="8559">
            <a:solidFill>
              <a:srgbClr val="010202"/>
            </a:solidFill>
            <a:prstDash val="lgDash"/>
          </a:ln>
        </p:spPr>
        <p:txBody>
          <a:bodyPr wrap="square" lIns="0" tIns="0" rIns="0" bIns="0" rtlCol="0"/>
          <a:lstStyle/>
          <a:p>
            <a:endParaRPr/>
          </a:p>
        </p:txBody>
      </p:sp>
      <p:sp>
        <p:nvSpPr>
          <p:cNvPr id="40" name="object 40"/>
          <p:cNvSpPr/>
          <p:nvPr/>
        </p:nvSpPr>
        <p:spPr>
          <a:xfrm>
            <a:off x="2895506" y="7036305"/>
            <a:ext cx="19050" cy="189865"/>
          </a:xfrm>
          <a:custGeom>
            <a:avLst/>
            <a:gdLst/>
            <a:ahLst/>
            <a:cxnLst/>
            <a:rect l="l" t="t" r="r" b="b"/>
            <a:pathLst>
              <a:path w="19050" h="189865">
                <a:moveTo>
                  <a:pt x="11734" y="189801"/>
                </a:moveTo>
                <a:lnTo>
                  <a:pt x="18592" y="176682"/>
                </a:lnTo>
                <a:lnTo>
                  <a:pt x="15709" y="139445"/>
                </a:lnTo>
                <a:lnTo>
                  <a:pt x="11772" y="102184"/>
                </a:lnTo>
                <a:lnTo>
                  <a:pt x="7810" y="66001"/>
                </a:lnTo>
                <a:lnTo>
                  <a:pt x="3860" y="28752"/>
                </a:lnTo>
                <a:lnTo>
                  <a:pt x="0" y="0"/>
                </a:lnTo>
              </a:path>
            </a:pathLst>
          </a:custGeom>
          <a:ln w="8559">
            <a:solidFill>
              <a:srgbClr val="010202"/>
            </a:solidFill>
          </a:ln>
        </p:spPr>
        <p:txBody>
          <a:bodyPr wrap="square" lIns="0" tIns="0" rIns="0" bIns="0" rtlCol="0"/>
          <a:lstStyle/>
          <a:p>
            <a:endParaRPr/>
          </a:p>
        </p:txBody>
      </p:sp>
      <p:sp>
        <p:nvSpPr>
          <p:cNvPr id="41" name="object 41"/>
          <p:cNvSpPr/>
          <p:nvPr/>
        </p:nvSpPr>
        <p:spPr>
          <a:xfrm>
            <a:off x="2872666" y="6890422"/>
            <a:ext cx="18415" cy="113664"/>
          </a:xfrm>
          <a:custGeom>
            <a:avLst/>
            <a:gdLst/>
            <a:ahLst/>
            <a:cxnLst/>
            <a:rect l="l" t="t" r="r" b="b"/>
            <a:pathLst>
              <a:path w="18414" h="113665">
                <a:moveTo>
                  <a:pt x="18364" y="113372"/>
                </a:moveTo>
                <a:lnTo>
                  <a:pt x="16675" y="101168"/>
                </a:lnTo>
                <a:lnTo>
                  <a:pt x="10591" y="63906"/>
                </a:lnTo>
                <a:lnTo>
                  <a:pt x="4508" y="27698"/>
                </a:lnTo>
                <a:lnTo>
                  <a:pt x="0" y="0"/>
                </a:lnTo>
              </a:path>
            </a:pathLst>
          </a:custGeom>
          <a:ln w="8559">
            <a:solidFill>
              <a:srgbClr val="010202"/>
            </a:solidFill>
            <a:prstDash val="dash"/>
          </a:ln>
        </p:spPr>
        <p:txBody>
          <a:bodyPr wrap="square" lIns="0" tIns="0" rIns="0" bIns="0" rtlCol="0"/>
          <a:lstStyle/>
          <a:p>
            <a:endParaRPr/>
          </a:p>
        </p:txBody>
      </p:sp>
      <p:sp>
        <p:nvSpPr>
          <p:cNvPr id="42" name="object 42"/>
          <p:cNvSpPr/>
          <p:nvPr/>
        </p:nvSpPr>
        <p:spPr>
          <a:xfrm>
            <a:off x="2693370" y="6260249"/>
            <a:ext cx="176530" cy="614045"/>
          </a:xfrm>
          <a:custGeom>
            <a:avLst/>
            <a:gdLst/>
            <a:ahLst/>
            <a:cxnLst/>
            <a:rect l="l" t="t" r="r" b="b"/>
            <a:pathLst>
              <a:path w="176530" h="614045">
                <a:moveTo>
                  <a:pt x="176441" y="614019"/>
                </a:moveTo>
                <a:lnTo>
                  <a:pt x="170599" y="584390"/>
                </a:lnTo>
                <a:lnTo>
                  <a:pt x="163449" y="548170"/>
                </a:lnTo>
                <a:lnTo>
                  <a:pt x="155244" y="511949"/>
                </a:lnTo>
                <a:lnTo>
                  <a:pt x="147040" y="474662"/>
                </a:lnTo>
                <a:lnTo>
                  <a:pt x="138836" y="438429"/>
                </a:lnTo>
                <a:lnTo>
                  <a:pt x="129552" y="403275"/>
                </a:lnTo>
                <a:lnTo>
                  <a:pt x="120281" y="367030"/>
                </a:lnTo>
                <a:lnTo>
                  <a:pt x="111010" y="330796"/>
                </a:lnTo>
                <a:lnTo>
                  <a:pt x="100672" y="295630"/>
                </a:lnTo>
                <a:lnTo>
                  <a:pt x="90335" y="259384"/>
                </a:lnTo>
                <a:lnTo>
                  <a:pt x="78917" y="224193"/>
                </a:lnTo>
                <a:lnTo>
                  <a:pt x="68580" y="187960"/>
                </a:lnTo>
                <a:lnTo>
                  <a:pt x="56121" y="152755"/>
                </a:lnTo>
                <a:lnTo>
                  <a:pt x="44704" y="117576"/>
                </a:lnTo>
                <a:lnTo>
                  <a:pt x="32232" y="83439"/>
                </a:lnTo>
                <a:lnTo>
                  <a:pt x="18694" y="48234"/>
                </a:lnTo>
                <a:lnTo>
                  <a:pt x="5168" y="13030"/>
                </a:lnTo>
                <a:lnTo>
                  <a:pt x="0" y="0"/>
                </a:lnTo>
              </a:path>
            </a:pathLst>
          </a:custGeom>
          <a:ln w="8559">
            <a:solidFill>
              <a:srgbClr val="010202"/>
            </a:solidFill>
            <a:prstDash val="lgDashDot"/>
          </a:ln>
        </p:spPr>
        <p:txBody>
          <a:bodyPr wrap="square" lIns="0" tIns="0" rIns="0" bIns="0" rtlCol="0"/>
          <a:lstStyle/>
          <a:p>
            <a:endParaRPr/>
          </a:p>
        </p:txBody>
      </p:sp>
      <p:sp>
        <p:nvSpPr>
          <p:cNvPr id="43" name="object 43"/>
          <p:cNvSpPr/>
          <p:nvPr/>
        </p:nvSpPr>
        <p:spPr>
          <a:xfrm>
            <a:off x="2606625" y="6064106"/>
            <a:ext cx="84975" cy="185178"/>
          </a:xfrm>
          <a:prstGeom prst="rect">
            <a:avLst/>
          </a:prstGeom>
          <a:blipFill>
            <a:blip r:embed="rId3" cstate="print"/>
            <a:stretch>
              <a:fillRect/>
            </a:stretch>
          </a:blipFill>
        </p:spPr>
        <p:txBody>
          <a:bodyPr wrap="square" lIns="0" tIns="0" rIns="0" bIns="0" rtlCol="0"/>
          <a:lstStyle/>
          <a:p>
            <a:endParaRPr/>
          </a:p>
        </p:txBody>
      </p:sp>
      <p:sp>
        <p:nvSpPr>
          <p:cNvPr id="44" name="object 44"/>
          <p:cNvSpPr/>
          <p:nvPr/>
        </p:nvSpPr>
        <p:spPr>
          <a:xfrm>
            <a:off x="1292842" y="1850812"/>
            <a:ext cx="243204" cy="194310"/>
          </a:xfrm>
          <a:custGeom>
            <a:avLst/>
            <a:gdLst/>
            <a:ahLst/>
            <a:cxnLst/>
            <a:rect l="l" t="t" r="r" b="b"/>
            <a:pathLst>
              <a:path w="243205" h="194310">
                <a:moveTo>
                  <a:pt x="243116" y="0"/>
                </a:moveTo>
                <a:lnTo>
                  <a:pt x="26962" y="3390"/>
                </a:lnTo>
                <a:lnTo>
                  <a:pt x="0" y="193992"/>
                </a:lnTo>
              </a:path>
            </a:pathLst>
          </a:custGeom>
          <a:ln w="8559">
            <a:solidFill>
              <a:srgbClr val="010202"/>
            </a:solidFill>
          </a:ln>
        </p:spPr>
        <p:txBody>
          <a:bodyPr wrap="square" lIns="0" tIns="0" rIns="0" bIns="0" rtlCol="0"/>
          <a:lstStyle/>
          <a:p>
            <a:endParaRPr/>
          </a:p>
        </p:txBody>
      </p:sp>
      <p:sp>
        <p:nvSpPr>
          <p:cNvPr id="45" name="object 45"/>
          <p:cNvSpPr/>
          <p:nvPr/>
        </p:nvSpPr>
        <p:spPr>
          <a:xfrm>
            <a:off x="1274762" y="2073183"/>
            <a:ext cx="14604" cy="99695"/>
          </a:xfrm>
          <a:custGeom>
            <a:avLst/>
            <a:gdLst/>
            <a:ahLst/>
            <a:cxnLst/>
            <a:rect l="l" t="t" r="r" b="b"/>
            <a:pathLst>
              <a:path w="14605" h="99694">
                <a:moveTo>
                  <a:pt x="14058" y="0"/>
                </a:moveTo>
                <a:lnTo>
                  <a:pt x="0" y="99339"/>
                </a:lnTo>
              </a:path>
            </a:pathLst>
          </a:custGeom>
          <a:ln w="8559">
            <a:solidFill>
              <a:srgbClr val="010202"/>
            </a:solidFill>
            <a:prstDash val="dash"/>
          </a:ln>
        </p:spPr>
        <p:txBody>
          <a:bodyPr wrap="square" lIns="0" tIns="0" rIns="0" bIns="0" rtlCol="0"/>
          <a:lstStyle/>
          <a:p>
            <a:endParaRPr/>
          </a:p>
        </p:txBody>
      </p:sp>
      <p:sp>
        <p:nvSpPr>
          <p:cNvPr id="46" name="object 46"/>
          <p:cNvSpPr/>
          <p:nvPr/>
        </p:nvSpPr>
        <p:spPr>
          <a:xfrm>
            <a:off x="1250167" y="2186736"/>
            <a:ext cx="260985" cy="1670050"/>
          </a:xfrm>
          <a:custGeom>
            <a:avLst/>
            <a:gdLst/>
            <a:ahLst/>
            <a:cxnLst/>
            <a:rect l="l" t="t" r="r" b="b"/>
            <a:pathLst>
              <a:path w="260984" h="1670050">
                <a:moveTo>
                  <a:pt x="22796" y="0"/>
                </a:moveTo>
                <a:lnTo>
                  <a:pt x="19710" y="32766"/>
                </a:lnTo>
                <a:lnTo>
                  <a:pt x="16230" y="68897"/>
                </a:lnTo>
                <a:lnTo>
                  <a:pt x="12738" y="106083"/>
                </a:lnTo>
                <a:lnTo>
                  <a:pt x="9258" y="142214"/>
                </a:lnTo>
                <a:lnTo>
                  <a:pt x="6819" y="179425"/>
                </a:lnTo>
                <a:lnTo>
                  <a:pt x="4381" y="216623"/>
                </a:lnTo>
                <a:lnTo>
                  <a:pt x="3022" y="252768"/>
                </a:lnTo>
                <a:lnTo>
                  <a:pt x="1663" y="289966"/>
                </a:lnTo>
                <a:lnTo>
                  <a:pt x="1358" y="327190"/>
                </a:lnTo>
                <a:lnTo>
                  <a:pt x="0" y="363334"/>
                </a:lnTo>
                <a:lnTo>
                  <a:pt x="762" y="400558"/>
                </a:lnTo>
                <a:lnTo>
                  <a:pt x="444" y="437781"/>
                </a:lnTo>
                <a:lnTo>
                  <a:pt x="1219" y="473938"/>
                </a:lnTo>
                <a:lnTo>
                  <a:pt x="3035" y="511175"/>
                </a:lnTo>
                <a:lnTo>
                  <a:pt x="3810" y="547331"/>
                </a:lnTo>
                <a:lnTo>
                  <a:pt x="6692" y="584581"/>
                </a:lnTo>
                <a:lnTo>
                  <a:pt x="8509" y="621817"/>
                </a:lnTo>
                <a:lnTo>
                  <a:pt x="11404" y="657999"/>
                </a:lnTo>
                <a:lnTo>
                  <a:pt x="14287" y="695236"/>
                </a:lnTo>
                <a:lnTo>
                  <a:pt x="18249" y="731431"/>
                </a:lnTo>
                <a:lnTo>
                  <a:pt x="22199" y="767613"/>
                </a:lnTo>
                <a:lnTo>
                  <a:pt x="27216" y="804875"/>
                </a:lnTo>
                <a:lnTo>
                  <a:pt x="32219" y="841070"/>
                </a:lnTo>
                <a:lnTo>
                  <a:pt x="37249" y="877265"/>
                </a:lnTo>
                <a:lnTo>
                  <a:pt x="43319" y="914539"/>
                </a:lnTo>
                <a:lnTo>
                  <a:pt x="49403" y="950747"/>
                </a:lnTo>
                <a:lnTo>
                  <a:pt x="55486" y="986955"/>
                </a:lnTo>
                <a:lnTo>
                  <a:pt x="62623" y="1023162"/>
                </a:lnTo>
                <a:lnTo>
                  <a:pt x="69773" y="1059383"/>
                </a:lnTo>
                <a:lnTo>
                  <a:pt x="77990" y="1094536"/>
                </a:lnTo>
                <a:lnTo>
                  <a:pt x="85140" y="1130757"/>
                </a:lnTo>
                <a:lnTo>
                  <a:pt x="94411" y="1166990"/>
                </a:lnTo>
                <a:lnTo>
                  <a:pt x="103695" y="1202156"/>
                </a:lnTo>
                <a:lnTo>
                  <a:pt x="112953" y="1238389"/>
                </a:lnTo>
                <a:lnTo>
                  <a:pt x="122237" y="1273556"/>
                </a:lnTo>
                <a:lnTo>
                  <a:pt x="132588" y="1308735"/>
                </a:lnTo>
                <a:lnTo>
                  <a:pt x="142925" y="1343914"/>
                </a:lnTo>
                <a:lnTo>
                  <a:pt x="154330" y="1379105"/>
                </a:lnTo>
                <a:lnTo>
                  <a:pt x="165747" y="1414297"/>
                </a:lnTo>
                <a:lnTo>
                  <a:pt x="177152" y="1449476"/>
                </a:lnTo>
                <a:lnTo>
                  <a:pt x="188556" y="1484655"/>
                </a:lnTo>
                <a:lnTo>
                  <a:pt x="201041" y="1518793"/>
                </a:lnTo>
                <a:lnTo>
                  <a:pt x="214566" y="1553997"/>
                </a:lnTo>
                <a:lnTo>
                  <a:pt x="228117" y="1588135"/>
                </a:lnTo>
                <a:lnTo>
                  <a:pt x="241655" y="1622272"/>
                </a:lnTo>
                <a:lnTo>
                  <a:pt x="255193" y="1656422"/>
                </a:lnTo>
                <a:lnTo>
                  <a:pt x="260858" y="1669656"/>
                </a:lnTo>
              </a:path>
            </a:pathLst>
          </a:custGeom>
          <a:ln w="8559">
            <a:solidFill>
              <a:srgbClr val="010202"/>
            </a:solidFill>
            <a:prstDash val="lgDashDot"/>
          </a:ln>
        </p:spPr>
        <p:txBody>
          <a:bodyPr wrap="square" lIns="0" tIns="0" rIns="0" bIns="0" rtlCol="0"/>
          <a:lstStyle/>
          <a:p>
            <a:endParaRPr/>
          </a:p>
        </p:txBody>
      </p:sp>
      <p:sp>
        <p:nvSpPr>
          <p:cNvPr id="47" name="object 47"/>
          <p:cNvSpPr/>
          <p:nvPr/>
        </p:nvSpPr>
        <p:spPr>
          <a:xfrm>
            <a:off x="1512379" y="3865293"/>
            <a:ext cx="90233" cy="182829"/>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523879" y="5896143"/>
            <a:ext cx="86360" cy="172720"/>
          </a:xfrm>
          <a:custGeom>
            <a:avLst/>
            <a:gdLst/>
            <a:ahLst/>
            <a:cxnLst/>
            <a:rect l="l" t="t" r="r" b="b"/>
            <a:pathLst>
              <a:path w="86360" h="172720">
                <a:moveTo>
                  <a:pt x="85966" y="172237"/>
                </a:moveTo>
                <a:lnTo>
                  <a:pt x="5791" y="11607"/>
                </a:lnTo>
                <a:lnTo>
                  <a:pt x="0" y="0"/>
                </a:lnTo>
              </a:path>
            </a:pathLst>
          </a:custGeom>
          <a:ln w="8559">
            <a:solidFill>
              <a:srgbClr val="010202"/>
            </a:solidFill>
          </a:ln>
        </p:spPr>
        <p:txBody>
          <a:bodyPr wrap="square" lIns="0" tIns="0" rIns="0" bIns="0" rtlCol="0"/>
          <a:lstStyle/>
          <a:p>
            <a:endParaRPr/>
          </a:p>
        </p:txBody>
      </p:sp>
      <p:sp>
        <p:nvSpPr>
          <p:cNvPr id="49" name="object 49"/>
          <p:cNvSpPr/>
          <p:nvPr/>
        </p:nvSpPr>
        <p:spPr>
          <a:xfrm>
            <a:off x="2465837" y="5779839"/>
            <a:ext cx="45720" cy="90805"/>
          </a:xfrm>
          <a:custGeom>
            <a:avLst/>
            <a:gdLst/>
            <a:ahLst/>
            <a:cxnLst/>
            <a:rect l="l" t="t" r="r" b="b"/>
            <a:pathLst>
              <a:path w="45719" h="90804">
                <a:moveTo>
                  <a:pt x="45148" y="90462"/>
                </a:moveTo>
                <a:lnTo>
                  <a:pt x="0" y="0"/>
                </a:lnTo>
              </a:path>
            </a:pathLst>
          </a:custGeom>
          <a:ln w="8559">
            <a:solidFill>
              <a:srgbClr val="010202"/>
            </a:solidFill>
            <a:prstDash val="dash"/>
          </a:ln>
        </p:spPr>
        <p:txBody>
          <a:bodyPr wrap="square" lIns="0" tIns="0" rIns="0" bIns="0" rtlCol="0"/>
          <a:lstStyle/>
          <a:p>
            <a:endParaRPr/>
          </a:p>
        </p:txBody>
      </p:sp>
      <p:sp>
        <p:nvSpPr>
          <p:cNvPr id="50" name="object 50"/>
          <p:cNvSpPr/>
          <p:nvPr/>
        </p:nvSpPr>
        <p:spPr>
          <a:xfrm>
            <a:off x="1691808" y="4229007"/>
            <a:ext cx="767715" cy="1537970"/>
          </a:xfrm>
          <a:custGeom>
            <a:avLst/>
            <a:gdLst/>
            <a:ahLst/>
            <a:cxnLst/>
            <a:rect l="l" t="t" r="r" b="b"/>
            <a:pathLst>
              <a:path w="767714" h="1537970">
                <a:moveTo>
                  <a:pt x="767575" y="1537906"/>
                </a:moveTo>
                <a:lnTo>
                  <a:pt x="0" y="0"/>
                </a:lnTo>
              </a:path>
            </a:pathLst>
          </a:custGeom>
          <a:ln w="8559">
            <a:solidFill>
              <a:srgbClr val="010202"/>
            </a:solidFill>
            <a:prstDash val="lgDashDot"/>
          </a:ln>
        </p:spPr>
        <p:txBody>
          <a:bodyPr wrap="square" lIns="0" tIns="0" rIns="0" bIns="0" rtlCol="0"/>
          <a:lstStyle/>
          <a:p>
            <a:endParaRPr/>
          </a:p>
        </p:txBody>
      </p:sp>
      <p:sp>
        <p:nvSpPr>
          <p:cNvPr id="51" name="object 51"/>
          <p:cNvSpPr/>
          <p:nvPr/>
        </p:nvSpPr>
        <p:spPr>
          <a:xfrm>
            <a:off x="1599397" y="4043842"/>
            <a:ext cx="86360" cy="172720"/>
          </a:xfrm>
          <a:custGeom>
            <a:avLst/>
            <a:gdLst/>
            <a:ahLst/>
            <a:cxnLst/>
            <a:rect l="l" t="t" r="r" b="b"/>
            <a:pathLst>
              <a:path w="86360" h="172720">
                <a:moveTo>
                  <a:pt x="85966" y="172237"/>
                </a:moveTo>
                <a:lnTo>
                  <a:pt x="0" y="0"/>
                </a:lnTo>
              </a:path>
            </a:pathLst>
          </a:custGeom>
          <a:ln w="8559">
            <a:solidFill>
              <a:srgbClr val="010202"/>
            </a:solidFill>
          </a:ln>
        </p:spPr>
        <p:txBody>
          <a:bodyPr wrap="square" lIns="0" tIns="0" rIns="0" bIns="0" rtlCol="0"/>
          <a:lstStyle/>
          <a:p>
            <a:endParaRPr/>
          </a:p>
        </p:txBody>
      </p:sp>
      <p:sp>
        <p:nvSpPr>
          <p:cNvPr id="52" name="object 52"/>
          <p:cNvSpPr/>
          <p:nvPr/>
        </p:nvSpPr>
        <p:spPr>
          <a:xfrm>
            <a:off x="2814280" y="5553704"/>
            <a:ext cx="85725" cy="172720"/>
          </a:xfrm>
          <a:custGeom>
            <a:avLst/>
            <a:gdLst/>
            <a:ahLst/>
            <a:cxnLst/>
            <a:rect l="l" t="t" r="r" b="b"/>
            <a:pathLst>
              <a:path w="85725" h="172720">
                <a:moveTo>
                  <a:pt x="85432" y="172504"/>
                </a:moveTo>
                <a:lnTo>
                  <a:pt x="0" y="0"/>
                </a:lnTo>
              </a:path>
            </a:pathLst>
          </a:custGeom>
          <a:ln w="8559">
            <a:solidFill>
              <a:srgbClr val="010202"/>
            </a:solidFill>
          </a:ln>
        </p:spPr>
        <p:txBody>
          <a:bodyPr wrap="square" lIns="0" tIns="0" rIns="0" bIns="0" rtlCol="0"/>
          <a:lstStyle/>
          <a:p>
            <a:endParaRPr/>
          </a:p>
        </p:txBody>
      </p:sp>
      <p:sp>
        <p:nvSpPr>
          <p:cNvPr id="53" name="object 53"/>
          <p:cNvSpPr/>
          <p:nvPr/>
        </p:nvSpPr>
        <p:spPr>
          <a:xfrm>
            <a:off x="2762111" y="5448379"/>
            <a:ext cx="40640" cy="82550"/>
          </a:xfrm>
          <a:custGeom>
            <a:avLst/>
            <a:gdLst/>
            <a:ahLst/>
            <a:cxnLst/>
            <a:rect l="l" t="t" r="r" b="b"/>
            <a:pathLst>
              <a:path w="40639" h="82550">
                <a:moveTo>
                  <a:pt x="40576" y="81927"/>
                </a:moveTo>
                <a:lnTo>
                  <a:pt x="0" y="0"/>
                </a:lnTo>
              </a:path>
            </a:pathLst>
          </a:custGeom>
          <a:ln w="8559">
            <a:solidFill>
              <a:srgbClr val="010202"/>
            </a:solidFill>
            <a:prstDash val="dash"/>
          </a:ln>
        </p:spPr>
        <p:txBody>
          <a:bodyPr wrap="square" lIns="0" tIns="0" rIns="0" bIns="0" rtlCol="0"/>
          <a:lstStyle/>
          <a:p>
            <a:endParaRPr/>
          </a:p>
        </p:txBody>
      </p:sp>
      <p:sp>
        <p:nvSpPr>
          <p:cNvPr id="54" name="object 54"/>
          <p:cNvSpPr/>
          <p:nvPr/>
        </p:nvSpPr>
        <p:spPr>
          <a:xfrm>
            <a:off x="2066499" y="4043890"/>
            <a:ext cx="690245" cy="1393190"/>
          </a:xfrm>
          <a:custGeom>
            <a:avLst/>
            <a:gdLst/>
            <a:ahLst/>
            <a:cxnLst/>
            <a:rect l="l" t="t" r="r" b="b"/>
            <a:pathLst>
              <a:path w="690244" h="1393189">
                <a:moveTo>
                  <a:pt x="689813" y="1392783"/>
                </a:moveTo>
                <a:lnTo>
                  <a:pt x="0" y="0"/>
                </a:lnTo>
              </a:path>
            </a:pathLst>
          </a:custGeom>
          <a:ln w="8559">
            <a:solidFill>
              <a:srgbClr val="010202"/>
            </a:solidFill>
            <a:prstDash val="lgDashDot"/>
          </a:ln>
        </p:spPr>
        <p:txBody>
          <a:bodyPr wrap="square" lIns="0" tIns="0" rIns="0" bIns="0" rtlCol="0"/>
          <a:lstStyle/>
          <a:p>
            <a:endParaRPr/>
          </a:p>
        </p:txBody>
      </p:sp>
      <p:sp>
        <p:nvSpPr>
          <p:cNvPr id="55" name="object 55"/>
          <p:cNvSpPr/>
          <p:nvPr/>
        </p:nvSpPr>
        <p:spPr>
          <a:xfrm>
            <a:off x="1975267" y="3859679"/>
            <a:ext cx="85725" cy="172720"/>
          </a:xfrm>
          <a:custGeom>
            <a:avLst/>
            <a:gdLst/>
            <a:ahLst/>
            <a:cxnLst/>
            <a:rect l="l" t="t" r="r" b="b"/>
            <a:pathLst>
              <a:path w="85725" h="172720">
                <a:moveTo>
                  <a:pt x="85432" y="172504"/>
                </a:moveTo>
                <a:lnTo>
                  <a:pt x="0" y="0"/>
                </a:lnTo>
              </a:path>
            </a:pathLst>
          </a:custGeom>
          <a:ln w="8559">
            <a:solidFill>
              <a:srgbClr val="010202"/>
            </a:solidFill>
          </a:ln>
        </p:spPr>
        <p:txBody>
          <a:bodyPr wrap="square" lIns="0" tIns="0" rIns="0" bIns="0" rtlCol="0"/>
          <a:lstStyle/>
          <a:p>
            <a:endParaRPr/>
          </a:p>
        </p:txBody>
      </p:sp>
      <p:sp>
        <p:nvSpPr>
          <p:cNvPr id="56" name="object 56"/>
          <p:cNvSpPr/>
          <p:nvPr/>
        </p:nvSpPr>
        <p:spPr>
          <a:xfrm>
            <a:off x="3156371" y="6321700"/>
            <a:ext cx="34290" cy="113030"/>
          </a:xfrm>
          <a:custGeom>
            <a:avLst/>
            <a:gdLst/>
            <a:ahLst/>
            <a:cxnLst/>
            <a:rect l="l" t="t" r="r" b="b"/>
            <a:pathLst>
              <a:path w="34289" h="113029">
                <a:moveTo>
                  <a:pt x="34162" y="113004"/>
                </a:moveTo>
                <a:lnTo>
                  <a:pt x="17614" y="56502"/>
                </a:lnTo>
                <a:lnTo>
                  <a:pt x="0" y="0"/>
                </a:lnTo>
              </a:path>
            </a:pathLst>
          </a:custGeom>
          <a:ln w="8559">
            <a:solidFill>
              <a:srgbClr val="010202"/>
            </a:solidFill>
            <a:prstDash val="lgDash"/>
          </a:ln>
        </p:spPr>
        <p:txBody>
          <a:bodyPr wrap="square" lIns="0" tIns="0" rIns="0" bIns="0" rtlCol="0"/>
          <a:lstStyle/>
          <a:p>
            <a:endParaRPr/>
          </a:p>
        </p:txBody>
      </p:sp>
      <p:sp>
        <p:nvSpPr>
          <p:cNvPr id="57" name="object 57"/>
          <p:cNvSpPr/>
          <p:nvPr/>
        </p:nvSpPr>
        <p:spPr>
          <a:xfrm>
            <a:off x="2529674" y="5730240"/>
            <a:ext cx="361950" cy="177800"/>
          </a:xfrm>
          <a:custGeom>
            <a:avLst/>
            <a:gdLst/>
            <a:ahLst/>
            <a:cxnLst/>
            <a:rect l="l" t="t" r="r" b="b"/>
            <a:pathLst>
              <a:path w="361950" h="177800">
                <a:moveTo>
                  <a:pt x="0" y="177507"/>
                </a:moveTo>
                <a:lnTo>
                  <a:pt x="361835" y="0"/>
                </a:lnTo>
              </a:path>
            </a:pathLst>
          </a:custGeom>
          <a:ln w="6413">
            <a:solidFill>
              <a:srgbClr val="010202"/>
            </a:solidFill>
            <a:prstDash val="lgDash"/>
          </a:ln>
        </p:spPr>
        <p:txBody>
          <a:bodyPr wrap="square" lIns="0" tIns="0" rIns="0" bIns="0" rtlCol="0"/>
          <a:lstStyle/>
          <a:p>
            <a:endParaRPr/>
          </a:p>
        </p:txBody>
      </p:sp>
      <p:sp>
        <p:nvSpPr>
          <p:cNvPr id="58" name="object 58"/>
          <p:cNvSpPr/>
          <p:nvPr/>
        </p:nvSpPr>
        <p:spPr>
          <a:xfrm>
            <a:off x="1535957" y="1850812"/>
            <a:ext cx="163830" cy="635"/>
          </a:xfrm>
          <a:custGeom>
            <a:avLst/>
            <a:gdLst/>
            <a:ahLst/>
            <a:cxnLst/>
            <a:rect l="l" t="t" r="r" b="b"/>
            <a:pathLst>
              <a:path w="163830" h="635">
                <a:moveTo>
                  <a:pt x="0" y="0"/>
                </a:moveTo>
                <a:lnTo>
                  <a:pt x="163487" y="292"/>
                </a:lnTo>
              </a:path>
            </a:pathLst>
          </a:custGeom>
          <a:ln w="17106">
            <a:solidFill>
              <a:srgbClr val="EF3B3A"/>
            </a:solidFill>
            <a:prstDash val="lgDashDot"/>
          </a:ln>
        </p:spPr>
        <p:txBody>
          <a:bodyPr wrap="square" lIns="0" tIns="0" rIns="0" bIns="0" rtlCol="0"/>
          <a:lstStyle/>
          <a:p>
            <a:endParaRPr/>
          </a:p>
        </p:txBody>
      </p:sp>
      <p:sp>
        <p:nvSpPr>
          <p:cNvPr id="59" name="object 59"/>
          <p:cNvSpPr/>
          <p:nvPr/>
        </p:nvSpPr>
        <p:spPr>
          <a:xfrm>
            <a:off x="2957361" y="1857162"/>
            <a:ext cx="2197100" cy="4465955"/>
          </a:xfrm>
          <a:custGeom>
            <a:avLst/>
            <a:gdLst/>
            <a:ahLst/>
            <a:cxnLst/>
            <a:rect l="l" t="t" r="r" b="b"/>
            <a:pathLst>
              <a:path w="2197100" h="4465955">
                <a:moveTo>
                  <a:pt x="1775416" y="3531169"/>
                </a:moveTo>
                <a:lnTo>
                  <a:pt x="1785442" y="4465383"/>
                </a:lnTo>
                <a:lnTo>
                  <a:pt x="2135987" y="4465383"/>
                </a:lnTo>
                <a:lnTo>
                  <a:pt x="2128546" y="3531209"/>
                </a:lnTo>
                <a:lnTo>
                  <a:pt x="1788223" y="3531209"/>
                </a:lnTo>
                <a:lnTo>
                  <a:pt x="1775416" y="3531169"/>
                </a:lnTo>
                <a:close/>
              </a:path>
              <a:path w="2197100" h="4465955">
                <a:moveTo>
                  <a:pt x="433285" y="0"/>
                </a:moveTo>
                <a:lnTo>
                  <a:pt x="38671" y="2184"/>
                </a:lnTo>
                <a:lnTo>
                  <a:pt x="30111" y="3449929"/>
                </a:lnTo>
                <a:lnTo>
                  <a:pt x="0" y="3582136"/>
                </a:lnTo>
                <a:lnTo>
                  <a:pt x="446659" y="3582136"/>
                </a:lnTo>
                <a:lnTo>
                  <a:pt x="440766" y="3539756"/>
                </a:lnTo>
                <a:lnTo>
                  <a:pt x="1441996" y="3530133"/>
                </a:lnTo>
                <a:lnTo>
                  <a:pt x="410819" y="3526929"/>
                </a:lnTo>
                <a:lnTo>
                  <a:pt x="433285" y="0"/>
                </a:lnTo>
                <a:close/>
              </a:path>
              <a:path w="2197100" h="4465955">
                <a:moveTo>
                  <a:pt x="2196706" y="2224405"/>
                </a:moveTo>
                <a:lnTo>
                  <a:pt x="1783918" y="2245791"/>
                </a:lnTo>
                <a:lnTo>
                  <a:pt x="1788223" y="3531209"/>
                </a:lnTo>
                <a:lnTo>
                  <a:pt x="2128546" y="3531209"/>
                </a:lnTo>
                <a:lnTo>
                  <a:pt x="2127427" y="3390722"/>
                </a:lnTo>
                <a:lnTo>
                  <a:pt x="2179789" y="3390722"/>
                </a:lnTo>
                <a:lnTo>
                  <a:pt x="2196706" y="2224405"/>
                </a:lnTo>
                <a:close/>
              </a:path>
              <a:path w="2197100" h="4465955">
                <a:moveTo>
                  <a:pt x="1775371" y="3526929"/>
                </a:moveTo>
                <a:lnTo>
                  <a:pt x="1441996" y="3530133"/>
                </a:lnTo>
                <a:lnTo>
                  <a:pt x="1775416" y="3531169"/>
                </a:lnTo>
                <a:lnTo>
                  <a:pt x="1775371" y="3526929"/>
                </a:lnTo>
                <a:close/>
              </a:path>
            </a:pathLst>
          </a:custGeom>
          <a:solidFill>
            <a:srgbClr val="FBD7DC"/>
          </a:solidFill>
        </p:spPr>
        <p:txBody>
          <a:bodyPr wrap="square" lIns="0" tIns="0" rIns="0" bIns="0" rtlCol="0"/>
          <a:lstStyle/>
          <a:p>
            <a:endParaRPr/>
          </a:p>
        </p:txBody>
      </p:sp>
      <p:sp>
        <p:nvSpPr>
          <p:cNvPr id="60" name="object 60"/>
          <p:cNvSpPr/>
          <p:nvPr/>
        </p:nvSpPr>
        <p:spPr>
          <a:xfrm>
            <a:off x="4745559" y="1861195"/>
            <a:ext cx="415925" cy="1341755"/>
          </a:xfrm>
          <a:custGeom>
            <a:avLst/>
            <a:gdLst/>
            <a:ahLst/>
            <a:cxnLst/>
            <a:rect l="l" t="t" r="r" b="b"/>
            <a:pathLst>
              <a:path w="415925" h="1341755">
                <a:moveTo>
                  <a:pt x="8572" y="0"/>
                </a:moveTo>
                <a:lnTo>
                  <a:pt x="0" y="1322070"/>
                </a:lnTo>
                <a:lnTo>
                  <a:pt x="406374" y="1341323"/>
                </a:lnTo>
                <a:lnTo>
                  <a:pt x="415645" y="8559"/>
                </a:lnTo>
                <a:lnTo>
                  <a:pt x="8572" y="0"/>
                </a:lnTo>
                <a:close/>
              </a:path>
            </a:pathLst>
          </a:custGeom>
          <a:solidFill>
            <a:srgbClr val="FBD7DC"/>
          </a:solidFill>
        </p:spPr>
        <p:txBody>
          <a:bodyPr wrap="square" lIns="0" tIns="0" rIns="0" bIns="0" rtlCol="0"/>
          <a:lstStyle/>
          <a:p>
            <a:endParaRPr/>
          </a:p>
        </p:txBody>
      </p:sp>
      <p:sp>
        <p:nvSpPr>
          <p:cNvPr id="61" name="object 61"/>
          <p:cNvSpPr/>
          <p:nvPr/>
        </p:nvSpPr>
        <p:spPr>
          <a:xfrm>
            <a:off x="5669522" y="3424952"/>
            <a:ext cx="941705" cy="492125"/>
          </a:xfrm>
          <a:custGeom>
            <a:avLst/>
            <a:gdLst/>
            <a:ahLst/>
            <a:cxnLst/>
            <a:rect l="l" t="t" r="r" b="b"/>
            <a:pathLst>
              <a:path w="941704" h="492125">
                <a:moveTo>
                  <a:pt x="0" y="0"/>
                </a:moveTo>
                <a:lnTo>
                  <a:pt x="179654" y="491921"/>
                </a:lnTo>
                <a:lnTo>
                  <a:pt x="932535" y="486283"/>
                </a:lnTo>
                <a:lnTo>
                  <a:pt x="941133" y="2768"/>
                </a:lnTo>
                <a:lnTo>
                  <a:pt x="0" y="0"/>
                </a:lnTo>
                <a:close/>
              </a:path>
            </a:pathLst>
          </a:custGeom>
          <a:solidFill>
            <a:srgbClr val="FBD7DC"/>
          </a:solidFill>
        </p:spPr>
        <p:txBody>
          <a:bodyPr wrap="square" lIns="0" tIns="0" rIns="0" bIns="0" rtlCol="0"/>
          <a:lstStyle/>
          <a:p>
            <a:endParaRPr/>
          </a:p>
        </p:txBody>
      </p:sp>
      <p:sp>
        <p:nvSpPr>
          <p:cNvPr id="62" name="object 62"/>
          <p:cNvSpPr/>
          <p:nvPr/>
        </p:nvSpPr>
        <p:spPr>
          <a:xfrm>
            <a:off x="5066386" y="5629682"/>
            <a:ext cx="346710" cy="565150"/>
          </a:xfrm>
          <a:custGeom>
            <a:avLst/>
            <a:gdLst/>
            <a:ahLst/>
            <a:cxnLst/>
            <a:rect l="l" t="t" r="r" b="b"/>
            <a:pathLst>
              <a:path w="346710" h="565150">
                <a:moveTo>
                  <a:pt x="262000" y="0"/>
                </a:moveTo>
                <a:lnTo>
                  <a:pt x="0" y="0"/>
                </a:lnTo>
                <a:lnTo>
                  <a:pt x="4279" y="564641"/>
                </a:lnTo>
                <a:lnTo>
                  <a:pt x="288734" y="564641"/>
                </a:lnTo>
                <a:lnTo>
                  <a:pt x="287667" y="531494"/>
                </a:lnTo>
                <a:lnTo>
                  <a:pt x="332587" y="531494"/>
                </a:lnTo>
                <a:lnTo>
                  <a:pt x="332587" y="409574"/>
                </a:lnTo>
                <a:lnTo>
                  <a:pt x="346481" y="409574"/>
                </a:lnTo>
                <a:lnTo>
                  <a:pt x="346481" y="286600"/>
                </a:lnTo>
                <a:lnTo>
                  <a:pt x="314401" y="286600"/>
                </a:lnTo>
                <a:lnTo>
                  <a:pt x="314401" y="23533"/>
                </a:lnTo>
                <a:lnTo>
                  <a:pt x="262000" y="23533"/>
                </a:lnTo>
                <a:lnTo>
                  <a:pt x="262000" y="0"/>
                </a:lnTo>
                <a:close/>
              </a:path>
            </a:pathLst>
          </a:custGeom>
          <a:solidFill>
            <a:srgbClr val="D9D8D8"/>
          </a:solidFill>
        </p:spPr>
        <p:txBody>
          <a:bodyPr wrap="square" lIns="0" tIns="0" rIns="0" bIns="0" rtlCol="0"/>
          <a:lstStyle/>
          <a:p>
            <a:endParaRPr/>
          </a:p>
        </p:txBody>
      </p:sp>
      <p:sp>
        <p:nvSpPr>
          <p:cNvPr id="63" name="object 63"/>
          <p:cNvSpPr/>
          <p:nvPr/>
        </p:nvSpPr>
        <p:spPr>
          <a:xfrm>
            <a:off x="3359928" y="5529154"/>
            <a:ext cx="1361440" cy="744855"/>
          </a:xfrm>
          <a:custGeom>
            <a:avLst/>
            <a:gdLst/>
            <a:ahLst/>
            <a:cxnLst/>
            <a:rect l="l" t="t" r="r" b="b"/>
            <a:pathLst>
              <a:path w="1361439" h="744854">
                <a:moveTo>
                  <a:pt x="956817" y="0"/>
                </a:moveTo>
                <a:lnTo>
                  <a:pt x="407847" y="0"/>
                </a:lnTo>
                <a:lnTo>
                  <a:pt x="407847" y="136893"/>
                </a:lnTo>
                <a:lnTo>
                  <a:pt x="0" y="136893"/>
                </a:lnTo>
                <a:lnTo>
                  <a:pt x="0" y="506895"/>
                </a:lnTo>
                <a:lnTo>
                  <a:pt x="541883" y="506895"/>
                </a:lnTo>
                <a:lnTo>
                  <a:pt x="541883" y="744308"/>
                </a:lnTo>
                <a:lnTo>
                  <a:pt x="815657" y="744308"/>
                </a:lnTo>
                <a:lnTo>
                  <a:pt x="815657" y="504761"/>
                </a:lnTo>
                <a:lnTo>
                  <a:pt x="1361046" y="504761"/>
                </a:lnTo>
                <a:lnTo>
                  <a:pt x="1361046" y="149720"/>
                </a:lnTo>
                <a:lnTo>
                  <a:pt x="963231" y="147586"/>
                </a:lnTo>
                <a:lnTo>
                  <a:pt x="956817" y="0"/>
                </a:lnTo>
                <a:close/>
              </a:path>
              <a:path w="1361439" h="744854">
                <a:moveTo>
                  <a:pt x="1361046" y="504761"/>
                </a:moveTo>
                <a:lnTo>
                  <a:pt x="815657" y="504761"/>
                </a:lnTo>
                <a:lnTo>
                  <a:pt x="1361046" y="511174"/>
                </a:lnTo>
                <a:lnTo>
                  <a:pt x="1361046" y="504761"/>
                </a:lnTo>
                <a:close/>
              </a:path>
            </a:pathLst>
          </a:custGeom>
          <a:solidFill>
            <a:srgbClr val="D9D8D8"/>
          </a:solidFill>
        </p:spPr>
        <p:txBody>
          <a:bodyPr wrap="square" lIns="0" tIns="0" rIns="0" bIns="0" rtlCol="0"/>
          <a:lstStyle/>
          <a:p>
            <a:endParaRPr/>
          </a:p>
        </p:txBody>
      </p:sp>
      <p:sp>
        <p:nvSpPr>
          <p:cNvPr id="64" name="object 64"/>
          <p:cNvSpPr/>
          <p:nvPr/>
        </p:nvSpPr>
        <p:spPr>
          <a:xfrm>
            <a:off x="675892" y="3382105"/>
            <a:ext cx="716280" cy="144145"/>
          </a:xfrm>
          <a:custGeom>
            <a:avLst/>
            <a:gdLst/>
            <a:ahLst/>
            <a:cxnLst/>
            <a:rect l="l" t="t" r="r" b="b"/>
            <a:pathLst>
              <a:path w="716280" h="144145">
                <a:moveTo>
                  <a:pt x="0" y="4978"/>
                </a:moveTo>
                <a:lnTo>
                  <a:pt x="0" y="127063"/>
                </a:lnTo>
                <a:lnTo>
                  <a:pt x="21996" y="144068"/>
                </a:lnTo>
                <a:lnTo>
                  <a:pt x="715886" y="144068"/>
                </a:lnTo>
                <a:lnTo>
                  <a:pt x="677615" y="5232"/>
                </a:lnTo>
                <a:lnTo>
                  <a:pt x="4889" y="5232"/>
                </a:lnTo>
                <a:lnTo>
                  <a:pt x="0" y="4978"/>
                </a:lnTo>
                <a:close/>
              </a:path>
              <a:path w="716280" h="144145">
                <a:moveTo>
                  <a:pt x="676173" y="0"/>
                </a:moveTo>
                <a:lnTo>
                  <a:pt x="4889" y="5232"/>
                </a:lnTo>
                <a:lnTo>
                  <a:pt x="677615" y="5232"/>
                </a:lnTo>
                <a:lnTo>
                  <a:pt x="676173" y="0"/>
                </a:lnTo>
                <a:close/>
              </a:path>
            </a:pathLst>
          </a:custGeom>
          <a:solidFill>
            <a:srgbClr val="D9D8D8"/>
          </a:solidFill>
        </p:spPr>
        <p:txBody>
          <a:bodyPr wrap="square" lIns="0" tIns="0" rIns="0" bIns="0" rtlCol="0"/>
          <a:lstStyle/>
          <a:p>
            <a:endParaRPr/>
          </a:p>
        </p:txBody>
      </p:sp>
      <p:sp>
        <p:nvSpPr>
          <p:cNvPr id="65" name="object 65"/>
          <p:cNvSpPr/>
          <p:nvPr/>
        </p:nvSpPr>
        <p:spPr>
          <a:xfrm>
            <a:off x="1721985" y="1832442"/>
            <a:ext cx="196215" cy="13335"/>
          </a:xfrm>
          <a:custGeom>
            <a:avLst/>
            <a:gdLst/>
            <a:ahLst/>
            <a:cxnLst/>
            <a:rect l="l" t="t" r="r" b="b"/>
            <a:pathLst>
              <a:path w="196214" h="13335">
                <a:moveTo>
                  <a:pt x="0" y="0"/>
                </a:moveTo>
                <a:lnTo>
                  <a:pt x="3606" y="11938"/>
                </a:lnTo>
                <a:lnTo>
                  <a:pt x="196088" y="13284"/>
                </a:lnTo>
              </a:path>
            </a:pathLst>
          </a:custGeom>
          <a:ln w="34226">
            <a:solidFill>
              <a:srgbClr val="662D91"/>
            </a:solidFill>
          </a:ln>
        </p:spPr>
        <p:txBody>
          <a:bodyPr wrap="square" lIns="0" tIns="0" rIns="0" bIns="0" rtlCol="0"/>
          <a:lstStyle/>
          <a:p>
            <a:endParaRPr/>
          </a:p>
        </p:txBody>
      </p:sp>
      <p:sp>
        <p:nvSpPr>
          <p:cNvPr id="66" name="object 66"/>
          <p:cNvSpPr/>
          <p:nvPr/>
        </p:nvSpPr>
        <p:spPr>
          <a:xfrm>
            <a:off x="1942372" y="1845903"/>
            <a:ext cx="85090" cy="635"/>
          </a:xfrm>
          <a:custGeom>
            <a:avLst/>
            <a:gdLst/>
            <a:ahLst/>
            <a:cxnLst/>
            <a:rect l="l" t="t" r="r" b="b"/>
            <a:pathLst>
              <a:path w="85089" h="635">
                <a:moveTo>
                  <a:pt x="-17113" y="298"/>
                </a:moveTo>
                <a:lnTo>
                  <a:pt x="102165" y="298"/>
                </a:lnTo>
              </a:path>
            </a:pathLst>
          </a:custGeom>
          <a:ln w="34823">
            <a:solidFill>
              <a:srgbClr val="662D91"/>
            </a:solidFill>
            <a:prstDash val="sysDot"/>
          </a:ln>
        </p:spPr>
        <p:txBody>
          <a:bodyPr wrap="square" lIns="0" tIns="0" rIns="0" bIns="0" rtlCol="0"/>
          <a:lstStyle/>
          <a:p>
            <a:endParaRPr/>
          </a:p>
        </p:txBody>
      </p:sp>
      <p:sp>
        <p:nvSpPr>
          <p:cNvPr id="67" name="object 67"/>
          <p:cNvSpPr/>
          <p:nvPr/>
        </p:nvSpPr>
        <p:spPr>
          <a:xfrm>
            <a:off x="2039576" y="1846585"/>
            <a:ext cx="4362450" cy="31115"/>
          </a:xfrm>
          <a:custGeom>
            <a:avLst/>
            <a:gdLst/>
            <a:ahLst/>
            <a:cxnLst/>
            <a:rect l="l" t="t" r="r" b="b"/>
            <a:pathLst>
              <a:path w="4362450" h="31114">
                <a:moveTo>
                  <a:pt x="0" y="0"/>
                </a:moveTo>
                <a:lnTo>
                  <a:pt x="4362094" y="30581"/>
                </a:lnTo>
              </a:path>
            </a:pathLst>
          </a:custGeom>
          <a:ln w="34226">
            <a:solidFill>
              <a:srgbClr val="662D91"/>
            </a:solidFill>
            <a:prstDash val="lgDashDot"/>
          </a:ln>
        </p:spPr>
        <p:txBody>
          <a:bodyPr wrap="square" lIns="0" tIns="0" rIns="0" bIns="0" rtlCol="0"/>
          <a:lstStyle/>
          <a:p>
            <a:endParaRPr/>
          </a:p>
        </p:txBody>
      </p:sp>
      <p:sp>
        <p:nvSpPr>
          <p:cNvPr id="68" name="object 68"/>
          <p:cNvSpPr/>
          <p:nvPr/>
        </p:nvSpPr>
        <p:spPr>
          <a:xfrm>
            <a:off x="6413827" y="1877254"/>
            <a:ext cx="193040" cy="194310"/>
          </a:xfrm>
          <a:custGeom>
            <a:avLst/>
            <a:gdLst/>
            <a:ahLst/>
            <a:cxnLst/>
            <a:rect l="l" t="t" r="r" b="b"/>
            <a:pathLst>
              <a:path w="193040" h="194310">
                <a:moveTo>
                  <a:pt x="0" y="0"/>
                </a:moveTo>
                <a:lnTo>
                  <a:pt x="192481" y="1358"/>
                </a:lnTo>
                <a:lnTo>
                  <a:pt x="192709" y="193840"/>
                </a:lnTo>
              </a:path>
            </a:pathLst>
          </a:custGeom>
          <a:ln w="34226">
            <a:solidFill>
              <a:srgbClr val="662D91"/>
            </a:solidFill>
          </a:ln>
        </p:spPr>
        <p:txBody>
          <a:bodyPr wrap="square" lIns="0" tIns="0" rIns="0" bIns="0" rtlCol="0"/>
          <a:lstStyle/>
          <a:p>
            <a:endParaRPr/>
          </a:p>
        </p:txBody>
      </p:sp>
      <p:sp>
        <p:nvSpPr>
          <p:cNvPr id="69" name="object 69"/>
          <p:cNvSpPr/>
          <p:nvPr/>
        </p:nvSpPr>
        <p:spPr>
          <a:xfrm>
            <a:off x="6606576" y="2098462"/>
            <a:ext cx="635" cy="95885"/>
          </a:xfrm>
          <a:custGeom>
            <a:avLst/>
            <a:gdLst/>
            <a:ahLst/>
            <a:cxnLst/>
            <a:rect l="l" t="t" r="r" b="b"/>
            <a:pathLst>
              <a:path w="634" h="95885">
                <a:moveTo>
                  <a:pt x="0" y="0"/>
                </a:moveTo>
                <a:lnTo>
                  <a:pt x="114" y="95783"/>
                </a:lnTo>
              </a:path>
            </a:pathLst>
          </a:custGeom>
          <a:ln w="34226">
            <a:solidFill>
              <a:srgbClr val="662D91"/>
            </a:solidFill>
            <a:prstDash val="dash"/>
          </a:ln>
        </p:spPr>
        <p:txBody>
          <a:bodyPr wrap="square" lIns="0" tIns="0" rIns="0" bIns="0" rtlCol="0"/>
          <a:lstStyle/>
          <a:p>
            <a:endParaRPr/>
          </a:p>
        </p:txBody>
      </p:sp>
      <p:sp>
        <p:nvSpPr>
          <p:cNvPr id="70" name="object 70"/>
          <p:cNvSpPr/>
          <p:nvPr/>
        </p:nvSpPr>
        <p:spPr>
          <a:xfrm>
            <a:off x="6606706" y="2207930"/>
            <a:ext cx="3810" cy="2723515"/>
          </a:xfrm>
          <a:custGeom>
            <a:avLst/>
            <a:gdLst/>
            <a:ahLst/>
            <a:cxnLst/>
            <a:rect l="l" t="t" r="r" b="b"/>
            <a:pathLst>
              <a:path w="3809" h="2723515">
                <a:moveTo>
                  <a:pt x="0" y="0"/>
                </a:moveTo>
                <a:lnTo>
                  <a:pt x="3238" y="2723007"/>
                </a:lnTo>
              </a:path>
            </a:pathLst>
          </a:custGeom>
          <a:ln w="34226">
            <a:solidFill>
              <a:srgbClr val="662D91"/>
            </a:solidFill>
            <a:prstDash val="lgDashDot"/>
          </a:ln>
        </p:spPr>
        <p:txBody>
          <a:bodyPr wrap="square" lIns="0" tIns="0" rIns="0" bIns="0" rtlCol="0"/>
          <a:lstStyle/>
          <a:p>
            <a:endParaRPr/>
          </a:p>
        </p:txBody>
      </p:sp>
      <p:sp>
        <p:nvSpPr>
          <p:cNvPr id="71" name="object 71"/>
          <p:cNvSpPr/>
          <p:nvPr/>
        </p:nvSpPr>
        <p:spPr>
          <a:xfrm>
            <a:off x="6417698" y="4944624"/>
            <a:ext cx="193040" cy="193040"/>
          </a:xfrm>
          <a:custGeom>
            <a:avLst/>
            <a:gdLst/>
            <a:ahLst/>
            <a:cxnLst/>
            <a:rect l="l" t="t" r="r" b="b"/>
            <a:pathLst>
              <a:path w="193040" h="193039">
                <a:moveTo>
                  <a:pt x="192265" y="0"/>
                </a:moveTo>
                <a:lnTo>
                  <a:pt x="192493" y="192493"/>
                </a:lnTo>
                <a:lnTo>
                  <a:pt x="0" y="192493"/>
                </a:lnTo>
              </a:path>
            </a:pathLst>
          </a:custGeom>
          <a:ln w="34226">
            <a:solidFill>
              <a:srgbClr val="662D91"/>
            </a:solidFill>
          </a:ln>
        </p:spPr>
        <p:txBody>
          <a:bodyPr wrap="square" lIns="0" tIns="0" rIns="0" bIns="0" rtlCol="0"/>
          <a:lstStyle/>
          <a:p>
            <a:endParaRPr/>
          </a:p>
        </p:txBody>
      </p:sp>
      <p:sp>
        <p:nvSpPr>
          <p:cNvPr id="72" name="object 72"/>
          <p:cNvSpPr/>
          <p:nvPr/>
        </p:nvSpPr>
        <p:spPr>
          <a:xfrm>
            <a:off x="6305002" y="5137115"/>
            <a:ext cx="88265" cy="0"/>
          </a:xfrm>
          <a:custGeom>
            <a:avLst/>
            <a:gdLst/>
            <a:ahLst/>
            <a:cxnLst/>
            <a:rect l="l" t="t" r="r" b="b"/>
            <a:pathLst>
              <a:path w="88264">
                <a:moveTo>
                  <a:pt x="87655" y="0"/>
                </a:moveTo>
                <a:lnTo>
                  <a:pt x="0" y="0"/>
                </a:lnTo>
              </a:path>
            </a:pathLst>
          </a:custGeom>
          <a:ln w="34226">
            <a:solidFill>
              <a:srgbClr val="662D91"/>
            </a:solidFill>
            <a:prstDash val="sysDot"/>
          </a:ln>
        </p:spPr>
        <p:txBody>
          <a:bodyPr wrap="square" lIns="0" tIns="0" rIns="0" bIns="0" rtlCol="0"/>
          <a:lstStyle/>
          <a:p>
            <a:endParaRPr/>
          </a:p>
        </p:txBody>
      </p:sp>
      <p:sp>
        <p:nvSpPr>
          <p:cNvPr id="73" name="object 73"/>
          <p:cNvSpPr/>
          <p:nvPr/>
        </p:nvSpPr>
        <p:spPr>
          <a:xfrm>
            <a:off x="5907492" y="5137115"/>
            <a:ext cx="385445" cy="157480"/>
          </a:xfrm>
          <a:custGeom>
            <a:avLst/>
            <a:gdLst/>
            <a:ahLst/>
            <a:cxnLst/>
            <a:rect l="l" t="t" r="r" b="b"/>
            <a:pathLst>
              <a:path w="385445" h="157479">
                <a:moveTo>
                  <a:pt x="384987" y="0"/>
                </a:moveTo>
                <a:lnTo>
                  <a:pt x="192493" y="0"/>
                </a:lnTo>
                <a:lnTo>
                  <a:pt x="192493" y="157289"/>
                </a:lnTo>
                <a:lnTo>
                  <a:pt x="0" y="157289"/>
                </a:lnTo>
              </a:path>
            </a:pathLst>
          </a:custGeom>
          <a:ln w="34226">
            <a:solidFill>
              <a:srgbClr val="662D91"/>
            </a:solidFill>
          </a:ln>
        </p:spPr>
        <p:txBody>
          <a:bodyPr wrap="square" lIns="0" tIns="0" rIns="0" bIns="0" rtlCol="0"/>
          <a:lstStyle/>
          <a:p>
            <a:endParaRPr/>
          </a:p>
        </p:txBody>
      </p:sp>
      <p:sp>
        <p:nvSpPr>
          <p:cNvPr id="74" name="object 74"/>
          <p:cNvSpPr/>
          <p:nvPr/>
        </p:nvSpPr>
        <p:spPr>
          <a:xfrm>
            <a:off x="5846104" y="5294406"/>
            <a:ext cx="48260" cy="0"/>
          </a:xfrm>
          <a:custGeom>
            <a:avLst/>
            <a:gdLst/>
            <a:ahLst/>
            <a:cxnLst/>
            <a:rect l="l" t="t" r="r" b="b"/>
            <a:pathLst>
              <a:path w="48260">
                <a:moveTo>
                  <a:pt x="47751" y="0"/>
                </a:moveTo>
                <a:lnTo>
                  <a:pt x="0" y="0"/>
                </a:lnTo>
              </a:path>
            </a:pathLst>
          </a:custGeom>
          <a:ln w="34226">
            <a:solidFill>
              <a:srgbClr val="662D91"/>
            </a:solidFill>
            <a:prstDash val="sysDot"/>
          </a:ln>
        </p:spPr>
        <p:txBody>
          <a:bodyPr wrap="square" lIns="0" tIns="0" rIns="0" bIns="0" rtlCol="0"/>
          <a:lstStyle/>
          <a:p>
            <a:endParaRPr/>
          </a:p>
        </p:txBody>
      </p:sp>
      <p:sp>
        <p:nvSpPr>
          <p:cNvPr id="75" name="object 75"/>
          <p:cNvSpPr/>
          <p:nvPr/>
        </p:nvSpPr>
        <p:spPr>
          <a:xfrm>
            <a:off x="5454303" y="5252953"/>
            <a:ext cx="385445" cy="41910"/>
          </a:xfrm>
          <a:custGeom>
            <a:avLst/>
            <a:gdLst/>
            <a:ahLst/>
            <a:cxnLst/>
            <a:rect l="l" t="t" r="r" b="b"/>
            <a:pathLst>
              <a:path w="385445" h="41910">
                <a:moveTo>
                  <a:pt x="384987" y="41452"/>
                </a:moveTo>
                <a:lnTo>
                  <a:pt x="192493" y="41452"/>
                </a:lnTo>
                <a:lnTo>
                  <a:pt x="192493" y="0"/>
                </a:lnTo>
                <a:lnTo>
                  <a:pt x="0" y="0"/>
                </a:lnTo>
              </a:path>
            </a:pathLst>
          </a:custGeom>
          <a:ln w="34226">
            <a:solidFill>
              <a:srgbClr val="662D91"/>
            </a:solidFill>
          </a:ln>
        </p:spPr>
        <p:txBody>
          <a:bodyPr wrap="square" lIns="0" tIns="0" rIns="0" bIns="0" rtlCol="0"/>
          <a:lstStyle/>
          <a:p>
            <a:endParaRPr/>
          </a:p>
        </p:txBody>
      </p:sp>
      <p:sp>
        <p:nvSpPr>
          <p:cNvPr id="76" name="object 76"/>
          <p:cNvSpPr/>
          <p:nvPr/>
        </p:nvSpPr>
        <p:spPr>
          <a:xfrm>
            <a:off x="5304949" y="5252943"/>
            <a:ext cx="116205" cy="0"/>
          </a:xfrm>
          <a:custGeom>
            <a:avLst/>
            <a:gdLst/>
            <a:ahLst/>
            <a:cxnLst/>
            <a:rect l="l" t="t" r="r" b="b"/>
            <a:pathLst>
              <a:path w="116204">
                <a:moveTo>
                  <a:pt x="116166" y="0"/>
                </a:moveTo>
                <a:lnTo>
                  <a:pt x="0" y="0"/>
                </a:lnTo>
              </a:path>
            </a:pathLst>
          </a:custGeom>
          <a:ln w="34226">
            <a:solidFill>
              <a:srgbClr val="662D91"/>
            </a:solidFill>
            <a:prstDash val="dash"/>
          </a:ln>
        </p:spPr>
        <p:txBody>
          <a:bodyPr wrap="square" lIns="0" tIns="0" rIns="0" bIns="0" rtlCol="0"/>
          <a:lstStyle/>
          <a:p>
            <a:endParaRPr/>
          </a:p>
        </p:txBody>
      </p:sp>
      <p:sp>
        <p:nvSpPr>
          <p:cNvPr id="77" name="object 77"/>
          <p:cNvSpPr/>
          <p:nvPr/>
        </p:nvSpPr>
        <p:spPr>
          <a:xfrm>
            <a:off x="5095859" y="5252943"/>
            <a:ext cx="193040" cy="193040"/>
          </a:xfrm>
          <a:custGeom>
            <a:avLst/>
            <a:gdLst/>
            <a:ahLst/>
            <a:cxnLst/>
            <a:rect l="l" t="t" r="r" b="b"/>
            <a:pathLst>
              <a:path w="193039" h="193039">
                <a:moveTo>
                  <a:pt x="192493" y="0"/>
                </a:moveTo>
                <a:lnTo>
                  <a:pt x="0" y="0"/>
                </a:lnTo>
                <a:lnTo>
                  <a:pt x="0" y="192493"/>
                </a:lnTo>
              </a:path>
            </a:pathLst>
          </a:custGeom>
          <a:ln w="34226">
            <a:solidFill>
              <a:srgbClr val="662D91"/>
            </a:solidFill>
          </a:ln>
        </p:spPr>
        <p:txBody>
          <a:bodyPr wrap="square" lIns="0" tIns="0" rIns="0" bIns="0" rtlCol="0"/>
          <a:lstStyle/>
          <a:p>
            <a:endParaRPr/>
          </a:p>
        </p:txBody>
      </p:sp>
      <p:sp>
        <p:nvSpPr>
          <p:cNvPr id="78" name="object 78"/>
          <p:cNvSpPr/>
          <p:nvPr/>
        </p:nvSpPr>
        <p:spPr>
          <a:xfrm>
            <a:off x="5095861" y="5473022"/>
            <a:ext cx="0" cy="97155"/>
          </a:xfrm>
          <a:custGeom>
            <a:avLst/>
            <a:gdLst/>
            <a:ahLst/>
            <a:cxnLst/>
            <a:rect l="l" t="t" r="r" b="b"/>
            <a:pathLst>
              <a:path h="97154">
                <a:moveTo>
                  <a:pt x="0" y="0"/>
                </a:moveTo>
                <a:lnTo>
                  <a:pt x="0" y="96558"/>
                </a:lnTo>
              </a:path>
            </a:pathLst>
          </a:custGeom>
          <a:ln w="34226">
            <a:solidFill>
              <a:srgbClr val="662D91"/>
            </a:solidFill>
            <a:prstDash val="dash"/>
          </a:ln>
        </p:spPr>
        <p:txBody>
          <a:bodyPr wrap="square" lIns="0" tIns="0" rIns="0" bIns="0" rtlCol="0"/>
          <a:lstStyle/>
          <a:p>
            <a:endParaRPr/>
          </a:p>
        </p:txBody>
      </p:sp>
      <p:sp>
        <p:nvSpPr>
          <p:cNvPr id="79" name="object 79"/>
          <p:cNvSpPr/>
          <p:nvPr/>
        </p:nvSpPr>
        <p:spPr>
          <a:xfrm>
            <a:off x="5095861" y="5583370"/>
            <a:ext cx="0" cy="538480"/>
          </a:xfrm>
          <a:custGeom>
            <a:avLst/>
            <a:gdLst/>
            <a:ahLst/>
            <a:cxnLst/>
            <a:rect l="l" t="t" r="r" b="b"/>
            <a:pathLst>
              <a:path h="538479">
                <a:moveTo>
                  <a:pt x="0" y="0"/>
                </a:moveTo>
                <a:lnTo>
                  <a:pt x="0" y="537946"/>
                </a:lnTo>
              </a:path>
            </a:pathLst>
          </a:custGeom>
          <a:ln w="34226">
            <a:solidFill>
              <a:srgbClr val="662D91"/>
            </a:solidFill>
            <a:prstDash val="lgDashDot"/>
          </a:ln>
        </p:spPr>
        <p:txBody>
          <a:bodyPr wrap="square" lIns="0" tIns="0" rIns="0" bIns="0" rtlCol="0"/>
          <a:lstStyle/>
          <a:p>
            <a:endParaRPr/>
          </a:p>
        </p:txBody>
      </p:sp>
      <p:sp>
        <p:nvSpPr>
          <p:cNvPr id="80" name="object 80"/>
          <p:cNvSpPr/>
          <p:nvPr/>
        </p:nvSpPr>
        <p:spPr>
          <a:xfrm>
            <a:off x="4745315" y="6135110"/>
            <a:ext cx="351155" cy="193040"/>
          </a:xfrm>
          <a:custGeom>
            <a:avLst/>
            <a:gdLst/>
            <a:ahLst/>
            <a:cxnLst/>
            <a:rect l="l" t="t" r="r" b="b"/>
            <a:pathLst>
              <a:path w="351154" h="193039">
                <a:moveTo>
                  <a:pt x="350545" y="0"/>
                </a:moveTo>
                <a:lnTo>
                  <a:pt x="350545" y="192493"/>
                </a:lnTo>
                <a:lnTo>
                  <a:pt x="0" y="192493"/>
                </a:lnTo>
                <a:lnTo>
                  <a:pt x="0" y="0"/>
                </a:lnTo>
              </a:path>
            </a:pathLst>
          </a:custGeom>
          <a:ln w="34226">
            <a:solidFill>
              <a:srgbClr val="662D91"/>
            </a:solidFill>
          </a:ln>
        </p:spPr>
        <p:txBody>
          <a:bodyPr wrap="square" lIns="0" tIns="0" rIns="0" bIns="0" rtlCol="0"/>
          <a:lstStyle/>
          <a:p>
            <a:endParaRPr/>
          </a:p>
        </p:txBody>
      </p:sp>
      <p:sp>
        <p:nvSpPr>
          <p:cNvPr id="81" name="object 81"/>
          <p:cNvSpPr/>
          <p:nvPr/>
        </p:nvSpPr>
        <p:spPr>
          <a:xfrm>
            <a:off x="4745319" y="6036141"/>
            <a:ext cx="0" cy="77470"/>
          </a:xfrm>
          <a:custGeom>
            <a:avLst/>
            <a:gdLst/>
            <a:ahLst/>
            <a:cxnLst/>
            <a:rect l="l" t="t" r="r" b="b"/>
            <a:pathLst>
              <a:path h="77470">
                <a:moveTo>
                  <a:pt x="0" y="76974"/>
                </a:moveTo>
                <a:lnTo>
                  <a:pt x="0" y="0"/>
                </a:lnTo>
              </a:path>
            </a:pathLst>
          </a:custGeom>
          <a:ln w="34226">
            <a:solidFill>
              <a:srgbClr val="662D91"/>
            </a:solidFill>
            <a:prstDash val="sysDot"/>
          </a:ln>
        </p:spPr>
        <p:txBody>
          <a:bodyPr wrap="square" lIns="0" tIns="0" rIns="0" bIns="0" rtlCol="0"/>
          <a:lstStyle/>
          <a:p>
            <a:endParaRPr/>
          </a:p>
        </p:txBody>
      </p:sp>
      <p:sp>
        <p:nvSpPr>
          <p:cNvPr id="82" name="object 82"/>
          <p:cNvSpPr/>
          <p:nvPr/>
        </p:nvSpPr>
        <p:spPr>
          <a:xfrm>
            <a:off x="4745319" y="5596230"/>
            <a:ext cx="0" cy="429259"/>
          </a:xfrm>
          <a:custGeom>
            <a:avLst/>
            <a:gdLst/>
            <a:ahLst/>
            <a:cxnLst/>
            <a:rect l="l" t="t" r="r" b="b"/>
            <a:pathLst>
              <a:path h="429260">
                <a:moveTo>
                  <a:pt x="0" y="428904"/>
                </a:moveTo>
                <a:lnTo>
                  <a:pt x="0" y="0"/>
                </a:lnTo>
              </a:path>
            </a:pathLst>
          </a:custGeom>
          <a:ln w="34226">
            <a:solidFill>
              <a:srgbClr val="662D91"/>
            </a:solidFill>
            <a:prstDash val="lgDashDot"/>
          </a:ln>
        </p:spPr>
        <p:txBody>
          <a:bodyPr wrap="square" lIns="0" tIns="0" rIns="0" bIns="0" rtlCol="0"/>
          <a:lstStyle/>
          <a:p>
            <a:endParaRPr/>
          </a:p>
        </p:txBody>
      </p:sp>
      <p:sp>
        <p:nvSpPr>
          <p:cNvPr id="83" name="object 83"/>
          <p:cNvSpPr/>
          <p:nvPr/>
        </p:nvSpPr>
        <p:spPr>
          <a:xfrm>
            <a:off x="4552825" y="5392736"/>
            <a:ext cx="193040" cy="193040"/>
          </a:xfrm>
          <a:custGeom>
            <a:avLst/>
            <a:gdLst/>
            <a:ahLst/>
            <a:cxnLst/>
            <a:rect l="l" t="t" r="r" b="b"/>
            <a:pathLst>
              <a:path w="193039" h="193039">
                <a:moveTo>
                  <a:pt x="192493" y="192493"/>
                </a:moveTo>
                <a:lnTo>
                  <a:pt x="192493" y="0"/>
                </a:lnTo>
                <a:lnTo>
                  <a:pt x="0" y="0"/>
                </a:lnTo>
              </a:path>
            </a:pathLst>
          </a:custGeom>
          <a:ln w="34226">
            <a:solidFill>
              <a:srgbClr val="662D91"/>
            </a:solidFill>
          </a:ln>
        </p:spPr>
        <p:txBody>
          <a:bodyPr wrap="square" lIns="0" tIns="0" rIns="0" bIns="0" rtlCol="0"/>
          <a:lstStyle/>
          <a:p>
            <a:endParaRPr/>
          </a:p>
        </p:txBody>
      </p:sp>
      <p:sp>
        <p:nvSpPr>
          <p:cNvPr id="84" name="object 84"/>
          <p:cNvSpPr/>
          <p:nvPr/>
        </p:nvSpPr>
        <p:spPr>
          <a:xfrm>
            <a:off x="4458301" y="5392738"/>
            <a:ext cx="73660" cy="0"/>
          </a:xfrm>
          <a:custGeom>
            <a:avLst/>
            <a:gdLst/>
            <a:ahLst/>
            <a:cxnLst/>
            <a:rect l="l" t="t" r="r" b="b"/>
            <a:pathLst>
              <a:path w="73660">
                <a:moveTo>
                  <a:pt x="73520" y="0"/>
                </a:moveTo>
                <a:lnTo>
                  <a:pt x="0" y="0"/>
                </a:lnTo>
              </a:path>
            </a:pathLst>
          </a:custGeom>
          <a:ln w="34226">
            <a:solidFill>
              <a:srgbClr val="662D91"/>
            </a:solidFill>
            <a:prstDash val="sysDot"/>
          </a:ln>
        </p:spPr>
        <p:txBody>
          <a:bodyPr wrap="square" lIns="0" tIns="0" rIns="0" bIns="0" rtlCol="0"/>
          <a:lstStyle/>
          <a:p>
            <a:endParaRPr/>
          </a:p>
        </p:txBody>
      </p:sp>
      <p:sp>
        <p:nvSpPr>
          <p:cNvPr id="85" name="object 85"/>
          <p:cNvSpPr/>
          <p:nvPr/>
        </p:nvSpPr>
        <p:spPr>
          <a:xfrm>
            <a:off x="3618097" y="5392738"/>
            <a:ext cx="829944" cy="0"/>
          </a:xfrm>
          <a:custGeom>
            <a:avLst/>
            <a:gdLst/>
            <a:ahLst/>
            <a:cxnLst/>
            <a:rect l="l" t="t" r="r" b="b"/>
            <a:pathLst>
              <a:path w="829945">
                <a:moveTo>
                  <a:pt x="829703" y="0"/>
                </a:moveTo>
                <a:lnTo>
                  <a:pt x="0" y="0"/>
                </a:lnTo>
              </a:path>
            </a:pathLst>
          </a:custGeom>
          <a:ln w="34226">
            <a:solidFill>
              <a:srgbClr val="662D91"/>
            </a:solidFill>
            <a:prstDash val="lgDashDot"/>
          </a:ln>
        </p:spPr>
        <p:txBody>
          <a:bodyPr wrap="square" lIns="0" tIns="0" rIns="0" bIns="0" rtlCol="0"/>
          <a:lstStyle/>
          <a:p>
            <a:endParaRPr/>
          </a:p>
        </p:txBody>
      </p:sp>
      <p:sp>
        <p:nvSpPr>
          <p:cNvPr id="86" name="object 86"/>
          <p:cNvSpPr/>
          <p:nvPr/>
        </p:nvSpPr>
        <p:spPr>
          <a:xfrm>
            <a:off x="3415101" y="5392738"/>
            <a:ext cx="193040" cy="64135"/>
          </a:xfrm>
          <a:custGeom>
            <a:avLst/>
            <a:gdLst/>
            <a:ahLst/>
            <a:cxnLst/>
            <a:rect l="l" t="t" r="r" b="b"/>
            <a:pathLst>
              <a:path w="193039" h="64135">
                <a:moveTo>
                  <a:pt x="192493" y="0"/>
                </a:moveTo>
                <a:lnTo>
                  <a:pt x="0" y="0"/>
                </a:lnTo>
                <a:lnTo>
                  <a:pt x="0" y="64071"/>
                </a:lnTo>
              </a:path>
            </a:pathLst>
          </a:custGeom>
          <a:ln w="34226">
            <a:solidFill>
              <a:srgbClr val="662D91"/>
            </a:solidFill>
          </a:ln>
        </p:spPr>
        <p:txBody>
          <a:bodyPr wrap="square" lIns="0" tIns="0" rIns="0" bIns="0" rtlCol="0"/>
          <a:lstStyle/>
          <a:p>
            <a:endParaRPr/>
          </a:p>
        </p:txBody>
      </p:sp>
      <p:sp>
        <p:nvSpPr>
          <p:cNvPr id="87" name="object 87"/>
          <p:cNvSpPr/>
          <p:nvPr/>
        </p:nvSpPr>
        <p:spPr>
          <a:xfrm>
            <a:off x="3158449" y="5444355"/>
            <a:ext cx="257175" cy="0"/>
          </a:xfrm>
          <a:custGeom>
            <a:avLst/>
            <a:gdLst/>
            <a:ahLst/>
            <a:cxnLst/>
            <a:rect l="l" t="t" r="r" b="b"/>
            <a:pathLst>
              <a:path w="257175">
                <a:moveTo>
                  <a:pt x="256654" y="0"/>
                </a:moveTo>
                <a:lnTo>
                  <a:pt x="0" y="0"/>
                </a:lnTo>
              </a:path>
            </a:pathLst>
          </a:custGeom>
          <a:ln w="34226">
            <a:solidFill>
              <a:srgbClr val="662D91"/>
            </a:solidFill>
          </a:ln>
        </p:spPr>
        <p:txBody>
          <a:bodyPr wrap="square" lIns="0" tIns="0" rIns="0" bIns="0" rtlCol="0"/>
          <a:lstStyle/>
          <a:p>
            <a:endParaRPr/>
          </a:p>
        </p:txBody>
      </p:sp>
      <p:sp>
        <p:nvSpPr>
          <p:cNvPr id="88" name="object 88"/>
          <p:cNvSpPr/>
          <p:nvPr/>
        </p:nvSpPr>
        <p:spPr>
          <a:xfrm>
            <a:off x="3155510" y="5444355"/>
            <a:ext cx="2540" cy="0"/>
          </a:xfrm>
          <a:custGeom>
            <a:avLst/>
            <a:gdLst/>
            <a:ahLst/>
            <a:cxnLst/>
            <a:rect l="l" t="t" r="r" b="b"/>
            <a:pathLst>
              <a:path w="2539">
                <a:moveTo>
                  <a:pt x="2286" y="0"/>
                </a:moveTo>
                <a:lnTo>
                  <a:pt x="0" y="0"/>
                </a:lnTo>
              </a:path>
            </a:pathLst>
          </a:custGeom>
          <a:ln w="34226">
            <a:solidFill>
              <a:srgbClr val="662D91"/>
            </a:solidFill>
            <a:prstDash val="sysDot"/>
          </a:ln>
        </p:spPr>
        <p:txBody>
          <a:bodyPr wrap="square" lIns="0" tIns="0" rIns="0" bIns="0" rtlCol="0"/>
          <a:lstStyle/>
          <a:p>
            <a:endParaRPr/>
          </a:p>
        </p:txBody>
      </p:sp>
      <p:sp>
        <p:nvSpPr>
          <p:cNvPr id="89" name="object 89"/>
          <p:cNvSpPr/>
          <p:nvPr/>
        </p:nvSpPr>
        <p:spPr>
          <a:xfrm>
            <a:off x="2781236" y="5444355"/>
            <a:ext cx="374015" cy="235585"/>
          </a:xfrm>
          <a:custGeom>
            <a:avLst/>
            <a:gdLst/>
            <a:ahLst/>
            <a:cxnLst/>
            <a:rect l="l" t="t" r="r" b="b"/>
            <a:pathLst>
              <a:path w="374014" h="235585">
                <a:moveTo>
                  <a:pt x="373951" y="0"/>
                </a:moveTo>
                <a:lnTo>
                  <a:pt x="117297" y="0"/>
                </a:lnTo>
                <a:lnTo>
                  <a:pt x="117297" y="235356"/>
                </a:lnTo>
                <a:lnTo>
                  <a:pt x="0" y="7061"/>
                </a:lnTo>
              </a:path>
            </a:pathLst>
          </a:custGeom>
          <a:ln w="34226">
            <a:solidFill>
              <a:srgbClr val="662D91"/>
            </a:solidFill>
          </a:ln>
        </p:spPr>
        <p:txBody>
          <a:bodyPr wrap="square" lIns="0" tIns="0" rIns="0" bIns="0" rtlCol="0"/>
          <a:lstStyle/>
          <a:p>
            <a:endParaRPr/>
          </a:p>
        </p:txBody>
      </p:sp>
      <p:sp>
        <p:nvSpPr>
          <p:cNvPr id="90" name="object 90"/>
          <p:cNvSpPr/>
          <p:nvPr/>
        </p:nvSpPr>
        <p:spPr>
          <a:xfrm>
            <a:off x="2724191" y="5340386"/>
            <a:ext cx="44450" cy="86360"/>
          </a:xfrm>
          <a:custGeom>
            <a:avLst/>
            <a:gdLst/>
            <a:ahLst/>
            <a:cxnLst/>
            <a:rect l="l" t="t" r="r" b="b"/>
            <a:pathLst>
              <a:path w="44450" h="86360">
                <a:moveTo>
                  <a:pt x="44373" y="86360"/>
                </a:moveTo>
                <a:lnTo>
                  <a:pt x="0" y="0"/>
                </a:lnTo>
              </a:path>
            </a:pathLst>
          </a:custGeom>
          <a:ln w="34226">
            <a:solidFill>
              <a:srgbClr val="662D91"/>
            </a:solidFill>
            <a:prstDash val="dash"/>
          </a:ln>
        </p:spPr>
        <p:txBody>
          <a:bodyPr wrap="square" lIns="0" tIns="0" rIns="0" bIns="0" rtlCol="0"/>
          <a:lstStyle/>
          <a:p>
            <a:endParaRPr/>
          </a:p>
        </p:txBody>
      </p:sp>
      <p:sp>
        <p:nvSpPr>
          <p:cNvPr id="91" name="object 91"/>
          <p:cNvSpPr/>
          <p:nvPr/>
        </p:nvSpPr>
        <p:spPr>
          <a:xfrm>
            <a:off x="1665376" y="2099238"/>
            <a:ext cx="1052830" cy="3228975"/>
          </a:xfrm>
          <a:custGeom>
            <a:avLst/>
            <a:gdLst/>
            <a:ahLst/>
            <a:cxnLst/>
            <a:rect l="l" t="t" r="r" b="b"/>
            <a:pathLst>
              <a:path w="1052830" h="3228975">
                <a:moveTo>
                  <a:pt x="1052510" y="3228784"/>
                </a:moveTo>
                <a:lnTo>
                  <a:pt x="888553" y="2905582"/>
                </a:lnTo>
                <a:lnTo>
                  <a:pt x="747011" y="2618257"/>
                </a:lnTo>
                <a:lnTo>
                  <a:pt x="720082" y="2565250"/>
                </a:lnTo>
                <a:lnTo>
                  <a:pt x="694209" y="2514114"/>
                </a:lnTo>
                <a:lnTo>
                  <a:pt x="669421" y="2464930"/>
                </a:lnTo>
                <a:lnTo>
                  <a:pt x="645748" y="2417781"/>
                </a:lnTo>
                <a:lnTo>
                  <a:pt x="623220" y="2372748"/>
                </a:lnTo>
                <a:lnTo>
                  <a:pt x="601865" y="2329914"/>
                </a:lnTo>
                <a:lnTo>
                  <a:pt x="581714" y="2289359"/>
                </a:lnTo>
                <a:lnTo>
                  <a:pt x="562795" y="2251165"/>
                </a:lnTo>
                <a:lnTo>
                  <a:pt x="545139" y="2215415"/>
                </a:lnTo>
                <a:lnTo>
                  <a:pt x="486519" y="2095969"/>
                </a:lnTo>
                <a:lnTo>
                  <a:pt x="446813" y="2014303"/>
                </a:lnTo>
                <a:lnTo>
                  <a:pt x="409572" y="1937010"/>
                </a:lnTo>
                <a:lnTo>
                  <a:pt x="374709" y="1863908"/>
                </a:lnTo>
                <a:lnTo>
                  <a:pt x="342138" y="1794815"/>
                </a:lnTo>
                <a:lnTo>
                  <a:pt x="311772" y="1729549"/>
                </a:lnTo>
                <a:lnTo>
                  <a:pt x="283525" y="1667929"/>
                </a:lnTo>
                <a:lnTo>
                  <a:pt x="257312" y="1609771"/>
                </a:lnTo>
                <a:lnTo>
                  <a:pt x="233046" y="1554895"/>
                </a:lnTo>
                <a:lnTo>
                  <a:pt x="210640" y="1503118"/>
                </a:lnTo>
                <a:lnTo>
                  <a:pt x="190009" y="1454259"/>
                </a:lnTo>
                <a:lnTo>
                  <a:pt x="171066" y="1408136"/>
                </a:lnTo>
                <a:lnTo>
                  <a:pt x="153725" y="1364566"/>
                </a:lnTo>
                <a:lnTo>
                  <a:pt x="137900" y="1323368"/>
                </a:lnTo>
                <a:lnTo>
                  <a:pt x="123504" y="1284360"/>
                </a:lnTo>
                <a:lnTo>
                  <a:pt x="110453" y="1247360"/>
                </a:lnTo>
                <a:lnTo>
                  <a:pt x="88035" y="1178656"/>
                </a:lnTo>
                <a:lnTo>
                  <a:pt x="69956" y="1115802"/>
                </a:lnTo>
                <a:lnTo>
                  <a:pt x="55527" y="1057342"/>
                </a:lnTo>
                <a:lnTo>
                  <a:pt x="44058" y="1001820"/>
                </a:lnTo>
                <a:lnTo>
                  <a:pt x="34860" y="947781"/>
                </a:lnTo>
                <a:lnTo>
                  <a:pt x="22893" y="857800"/>
                </a:lnTo>
                <a:lnTo>
                  <a:pt x="16717" y="797243"/>
                </a:lnTo>
                <a:lnTo>
                  <a:pt x="12107" y="740218"/>
                </a:lnTo>
                <a:lnTo>
                  <a:pt x="8806" y="687754"/>
                </a:lnTo>
                <a:lnTo>
                  <a:pt x="6555" y="640875"/>
                </a:lnTo>
                <a:lnTo>
                  <a:pt x="5093" y="600609"/>
                </a:lnTo>
                <a:lnTo>
                  <a:pt x="2638" y="506636"/>
                </a:lnTo>
                <a:lnTo>
                  <a:pt x="1403" y="447307"/>
                </a:lnTo>
                <a:lnTo>
                  <a:pt x="515" y="389971"/>
                </a:lnTo>
                <a:lnTo>
                  <a:pt x="29" y="334602"/>
                </a:lnTo>
                <a:lnTo>
                  <a:pt x="0" y="281175"/>
                </a:lnTo>
                <a:lnTo>
                  <a:pt x="482" y="229665"/>
                </a:lnTo>
                <a:lnTo>
                  <a:pt x="1533" y="180048"/>
                </a:lnTo>
                <a:lnTo>
                  <a:pt x="3207" y="132298"/>
                </a:lnTo>
                <a:lnTo>
                  <a:pt x="5559" y="86389"/>
                </a:lnTo>
                <a:lnTo>
                  <a:pt x="8644" y="42298"/>
                </a:lnTo>
                <a:lnTo>
                  <a:pt x="12519" y="0"/>
                </a:lnTo>
              </a:path>
            </a:pathLst>
          </a:custGeom>
          <a:ln w="34226">
            <a:solidFill>
              <a:srgbClr val="662D91"/>
            </a:solidFill>
            <a:prstDash val="lgDashDot"/>
          </a:ln>
        </p:spPr>
        <p:txBody>
          <a:bodyPr wrap="square" lIns="0" tIns="0" rIns="0" bIns="0" rtlCol="0"/>
          <a:lstStyle/>
          <a:p>
            <a:endParaRPr/>
          </a:p>
        </p:txBody>
      </p:sp>
      <p:sp>
        <p:nvSpPr>
          <p:cNvPr id="92" name="object 92"/>
          <p:cNvSpPr/>
          <p:nvPr/>
        </p:nvSpPr>
        <p:spPr>
          <a:xfrm>
            <a:off x="1679383" y="1832446"/>
            <a:ext cx="43180" cy="253365"/>
          </a:xfrm>
          <a:custGeom>
            <a:avLst/>
            <a:gdLst/>
            <a:ahLst/>
            <a:cxnLst/>
            <a:rect l="l" t="t" r="r" b="b"/>
            <a:pathLst>
              <a:path w="43180" h="253364">
                <a:moveTo>
                  <a:pt x="0" y="253022"/>
                </a:moveTo>
                <a:lnTo>
                  <a:pt x="1869" y="237072"/>
                </a:lnTo>
                <a:lnTo>
                  <a:pt x="3878" y="221395"/>
                </a:lnTo>
                <a:lnTo>
                  <a:pt x="6027" y="205991"/>
                </a:lnTo>
                <a:lnTo>
                  <a:pt x="8318" y="190855"/>
                </a:lnTo>
                <a:lnTo>
                  <a:pt x="42608" y="0"/>
                </a:lnTo>
              </a:path>
            </a:pathLst>
          </a:custGeom>
          <a:ln w="34226">
            <a:solidFill>
              <a:srgbClr val="662D91"/>
            </a:solidFill>
          </a:ln>
        </p:spPr>
        <p:txBody>
          <a:bodyPr wrap="square" lIns="0" tIns="0" rIns="0" bIns="0" rtlCol="0"/>
          <a:lstStyle/>
          <a:p>
            <a:endParaRPr/>
          </a:p>
        </p:txBody>
      </p:sp>
      <p:sp>
        <p:nvSpPr>
          <p:cNvPr id="93" name="object 93"/>
          <p:cNvSpPr/>
          <p:nvPr/>
        </p:nvSpPr>
        <p:spPr>
          <a:xfrm>
            <a:off x="855532" y="6308722"/>
            <a:ext cx="249554" cy="197485"/>
          </a:xfrm>
          <a:custGeom>
            <a:avLst/>
            <a:gdLst/>
            <a:ahLst/>
            <a:cxnLst/>
            <a:rect l="l" t="t" r="r" b="b"/>
            <a:pathLst>
              <a:path w="249555" h="197484">
                <a:moveTo>
                  <a:pt x="249250" y="0"/>
                </a:moveTo>
                <a:lnTo>
                  <a:pt x="1549" y="0"/>
                </a:lnTo>
                <a:lnTo>
                  <a:pt x="0" y="188341"/>
                </a:lnTo>
                <a:lnTo>
                  <a:pt x="234111" y="196888"/>
                </a:lnTo>
                <a:lnTo>
                  <a:pt x="249250" y="0"/>
                </a:lnTo>
                <a:close/>
              </a:path>
            </a:pathLst>
          </a:custGeom>
          <a:solidFill>
            <a:srgbClr val="D9D8D8"/>
          </a:solidFill>
        </p:spPr>
        <p:txBody>
          <a:bodyPr wrap="square" lIns="0" tIns="0" rIns="0" bIns="0" rtlCol="0"/>
          <a:lstStyle/>
          <a:p>
            <a:endParaRPr/>
          </a:p>
        </p:txBody>
      </p:sp>
      <p:sp>
        <p:nvSpPr>
          <p:cNvPr id="94" name="object 94"/>
          <p:cNvSpPr/>
          <p:nvPr/>
        </p:nvSpPr>
        <p:spPr>
          <a:xfrm>
            <a:off x="853080" y="6021493"/>
            <a:ext cx="800735" cy="907415"/>
          </a:xfrm>
          <a:custGeom>
            <a:avLst/>
            <a:gdLst/>
            <a:ahLst/>
            <a:cxnLst/>
            <a:rect l="l" t="t" r="r" b="b"/>
            <a:pathLst>
              <a:path w="800735" h="907415">
                <a:moveTo>
                  <a:pt x="789791" y="885893"/>
                </a:moveTo>
                <a:lnTo>
                  <a:pt x="403999" y="885893"/>
                </a:lnTo>
                <a:lnTo>
                  <a:pt x="571550" y="887226"/>
                </a:lnTo>
                <a:lnTo>
                  <a:pt x="600887" y="887226"/>
                </a:lnTo>
                <a:lnTo>
                  <a:pt x="600887" y="905895"/>
                </a:lnTo>
                <a:lnTo>
                  <a:pt x="787107" y="907229"/>
                </a:lnTo>
                <a:lnTo>
                  <a:pt x="787107" y="888560"/>
                </a:lnTo>
                <a:lnTo>
                  <a:pt x="789774" y="888560"/>
                </a:lnTo>
                <a:lnTo>
                  <a:pt x="789791" y="885893"/>
                </a:lnTo>
                <a:close/>
              </a:path>
              <a:path w="800735" h="907415">
                <a:moveTo>
                  <a:pt x="2667" y="438776"/>
                </a:moveTo>
                <a:lnTo>
                  <a:pt x="0" y="883670"/>
                </a:lnTo>
                <a:lnTo>
                  <a:pt x="187109" y="884559"/>
                </a:lnTo>
                <a:lnTo>
                  <a:pt x="186664" y="903228"/>
                </a:lnTo>
                <a:lnTo>
                  <a:pt x="344881" y="904562"/>
                </a:lnTo>
                <a:lnTo>
                  <a:pt x="373329" y="904562"/>
                </a:lnTo>
                <a:lnTo>
                  <a:pt x="373329" y="885893"/>
                </a:lnTo>
                <a:lnTo>
                  <a:pt x="789791" y="885893"/>
                </a:lnTo>
                <a:lnTo>
                  <a:pt x="792441" y="449000"/>
                </a:lnTo>
                <a:lnTo>
                  <a:pt x="764882" y="448555"/>
                </a:lnTo>
                <a:lnTo>
                  <a:pt x="768923" y="439665"/>
                </a:lnTo>
                <a:lnTo>
                  <a:pt x="199999" y="439665"/>
                </a:lnTo>
                <a:lnTo>
                  <a:pt x="2667" y="438776"/>
                </a:lnTo>
                <a:close/>
              </a:path>
              <a:path w="800735" h="907415">
                <a:moveTo>
                  <a:pt x="483962" y="0"/>
                </a:moveTo>
                <a:lnTo>
                  <a:pt x="414192" y="8214"/>
                </a:lnTo>
                <a:lnTo>
                  <a:pt x="347325" y="32259"/>
                </a:lnTo>
                <a:lnTo>
                  <a:pt x="286368" y="72608"/>
                </a:lnTo>
                <a:lnTo>
                  <a:pt x="234331" y="129736"/>
                </a:lnTo>
                <a:lnTo>
                  <a:pt x="212597" y="164741"/>
                </a:lnTo>
                <a:lnTo>
                  <a:pt x="194221" y="204119"/>
                </a:lnTo>
                <a:lnTo>
                  <a:pt x="187109" y="226344"/>
                </a:lnTo>
                <a:lnTo>
                  <a:pt x="191998" y="227677"/>
                </a:lnTo>
                <a:lnTo>
                  <a:pt x="186664" y="249013"/>
                </a:lnTo>
                <a:lnTo>
                  <a:pt x="181361" y="286789"/>
                </a:lnTo>
                <a:lnTo>
                  <a:pt x="180622" y="324946"/>
                </a:lnTo>
                <a:lnTo>
                  <a:pt x="184460" y="362913"/>
                </a:lnTo>
                <a:lnTo>
                  <a:pt x="192887" y="400118"/>
                </a:lnTo>
                <a:lnTo>
                  <a:pt x="199999" y="420996"/>
                </a:lnTo>
                <a:lnTo>
                  <a:pt x="199999" y="439665"/>
                </a:lnTo>
                <a:lnTo>
                  <a:pt x="768923" y="439665"/>
                </a:lnTo>
                <a:lnTo>
                  <a:pt x="773772" y="428997"/>
                </a:lnTo>
                <a:lnTo>
                  <a:pt x="787552" y="387227"/>
                </a:lnTo>
                <a:lnTo>
                  <a:pt x="795108" y="344568"/>
                </a:lnTo>
                <a:lnTo>
                  <a:pt x="796442" y="322775"/>
                </a:lnTo>
                <a:lnTo>
                  <a:pt x="800442" y="322775"/>
                </a:lnTo>
                <a:lnTo>
                  <a:pt x="800442" y="299673"/>
                </a:lnTo>
                <a:lnTo>
                  <a:pt x="795059" y="256556"/>
                </a:lnTo>
                <a:lnTo>
                  <a:pt x="785137" y="216564"/>
                </a:lnTo>
                <a:lnTo>
                  <a:pt x="771051" y="179759"/>
                </a:lnTo>
                <a:lnTo>
                  <a:pt x="731896" y="115945"/>
                </a:lnTo>
                <a:lnTo>
                  <a:pt x="680601" y="65587"/>
                </a:lnTo>
                <a:lnTo>
                  <a:pt x="620175" y="29161"/>
                </a:lnTo>
                <a:lnTo>
                  <a:pt x="553625" y="7140"/>
                </a:lnTo>
                <a:lnTo>
                  <a:pt x="518995" y="1680"/>
                </a:lnTo>
                <a:lnTo>
                  <a:pt x="483962" y="0"/>
                </a:lnTo>
                <a:close/>
              </a:path>
            </a:pathLst>
          </a:custGeom>
          <a:solidFill>
            <a:srgbClr val="D9D8D8"/>
          </a:solidFill>
        </p:spPr>
        <p:txBody>
          <a:bodyPr wrap="square" lIns="0" tIns="0" rIns="0" bIns="0" rtlCol="0"/>
          <a:lstStyle/>
          <a:p>
            <a:endParaRPr/>
          </a:p>
        </p:txBody>
      </p:sp>
      <p:sp>
        <p:nvSpPr>
          <p:cNvPr id="95" name="object 95"/>
          <p:cNvSpPr/>
          <p:nvPr/>
        </p:nvSpPr>
        <p:spPr>
          <a:xfrm>
            <a:off x="853080" y="6021493"/>
            <a:ext cx="800735" cy="907415"/>
          </a:xfrm>
          <a:custGeom>
            <a:avLst/>
            <a:gdLst/>
            <a:ahLst/>
            <a:cxnLst/>
            <a:rect l="l" t="t" r="r" b="b"/>
            <a:pathLst>
              <a:path w="800735" h="907415">
                <a:moveTo>
                  <a:pt x="787107" y="888560"/>
                </a:moveTo>
                <a:lnTo>
                  <a:pt x="789774" y="888560"/>
                </a:lnTo>
                <a:lnTo>
                  <a:pt x="792441" y="449000"/>
                </a:lnTo>
                <a:lnTo>
                  <a:pt x="764882" y="448555"/>
                </a:lnTo>
                <a:lnTo>
                  <a:pt x="773772" y="428997"/>
                </a:lnTo>
                <a:lnTo>
                  <a:pt x="787552" y="387227"/>
                </a:lnTo>
                <a:lnTo>
                  <a:pt x="795108" y="344568"/>
                </a:lnTo>
                <a:lnTo>
                  <a:pt x="796442" y="322775"/>
                </a:lnTo>
                <a:lnTo>
                  <a:pt x="800442" y="322775"/>
                </a:lnTo>
                <a:lnTo>
                  <a:pt x="800442" y="299673"/>
                </a:lnTo>
                <a:lnTo>
                  <a:pt x="795059" y="256556"/>
                </a:lnTo>
                <a:lnTo>
                  <a:pt x="785137" y="216564"/>
                </a:lnTo>
                <a:lnTo>
                  <a:pt x="771051" y="179759"/>
                </a:lnTo>
                <a:lnTo>
                  <a:pt x="731896" y="115945"/>
                </a:lnTo>
                <a:lnTo>
                  <a:pt x="680601" y="65587"/>
                </a:lnTo>
                <a:lnTo>
                  <a:pt x="620175" y="29161"/>
                </a:lnTo>
                <a:lnTo>
                  <a:pt x="553625" y="7140"/>
                </a:lnTo>
                <a:lnTo>
                  <a:pt x="483962" y="0"/>
                </a:lnTo>
                <a:lnTo>
                  <a:pt x="448902" y="2158"/>
                </a:lnTo>
                <a:lnTo>
                  <a:pt x="380208" y="18228"/>
                </a:lnTo>
                <a:lnTo>
                  <a:pt x="315920" y="50366"/>
                </a:lnTo>
                <a:lnTo>
                  <a:pt x="259047" y="99045"/>
                </a:lnTo>
                <a:lnTo>
                  <a:pt x="234331" y="129736"/>
                </a:lnTo>
                <a:lnTo>
                  <a:pt x="212597" y="164741"/>
                </a:lnTo>
                <a:lnTo>
                  <a:pt x="194221" y="204119"/>
                </a:lnTo>
                <a:lnTo>
                  <a:pt x="187109" y="226344"/>
                </a:lnTo>
                <a:lnTo>
                  <a:pt x="191998" y="227677"/>
                </a:lnTo>
                <a:lnTo>
                  <a:pt x="186664" y="249013"/>
                </a:lnTo>
                <a:lnTo>
                  <a:pt x="181361" y="286789"/>
                </a:lnTo>
                <a:lnTo>
                  <a:pt x="180622" y="324946"/>
                </a:lnTo>
                <a:lnTo>
                  <a:pt x="184460" y="362913"/>
                </a:lnTo>
                <a:lnTo>
                  <a:pt x="192887" y="400118"/>
                </a:lnTo>
                <a:lnTo>
                  <a:pt x="199999" y="420996"/>
                </a:lnTo>
                <a:lnTo>
                  <a:pt x="199999" y="439665"/>
                </a:lnTo>
                <a:lnTo>
                  <a:pt x="2667" y="438776"/>
                </a:lnTo>
                <a:lnTo>
                  <a:pt x="0" y="883670"/>
                </a:lnTo>
                <a:lnTo>
                  <a:pt x="187109" y="884559"/>
                </a:lnTo>
                <a:lnTo>
                  <a:pt x="186664" y="903228"/>
                </a:lnTo>
                <a:lnTo>
                  <a:pt x="221767" y="903673"/>
                </a:lnTo>
                <a:lnTo>
                  <a:pt x="344881" y="904562"/>
                </a:lnTo>
                <a:lnTo>
                  <a:pt x="373329" y="904562"/>
                </a:lnTo>
                <a:lnTo>
                  <a:pt x="373329" y="885893"/>
                </a:lnTo>
                <a:lnTo>
                  <a:pt x="403999" y="885893"/>
                </a:lnTo>
                <a:lnTo>
                  <a:pt x="571550" y="887226"/>
                </a:lnTo>
                <a:lnTo>
                  <a:pt x="600887" y="887226"/>
                </a:lnTo>
                <a:lnTo>
                  <a:pt x="600887" y="905895"/>
                </a:lnTo>
                <a:lnTo>
                  <a:pt x="629335" y="905895"/>
                </a:lnTo>
                <a:lnTo>
                  <a:pt x="752881" y="906784"/>
                </a:lnTo>
                <a:lnTo>
                  <a:pt x="787107" y="907229"/>
                </a:lnTo>
                <a:lnTo>
                  <a:pt x="787107" y="888560"/>
                </a:lnTo>
                <a:close/>
              </a:path>
            </a:pathLst>
          </a:custGeom>
          <a:ln w="8559">
            <a:solidFill>
              <a:srgbClr val="060807"/>
            </a:solidFill>
          </a:ln>
        </p:spPr>
        <p:txBody>
          <a:bodyPr wrap="square" lIns="0" tIns="0" rIns="0" bIns="0" rtlCol="0"/>
          <a:lstStyle/>
          <a:p>
            <a:endParaRPr/>
          </a:p>
        </p:txBody>
      </p:sp>
      <p:sp>
        <p:nvSpPr>
          <p:cNvPr id="96" name="object 96"/>
          <p:cNvSpPr/>
          <p:nvPr/>
        </p:nvSpPr>
        <p:spPr>
          <a:xfrm>
            <a:off x="855745" y="6308727"/>
            <a:ext cx="179070" cy="151765"/>
          </a:xfrm>
          <a:custGeom>
            <a:avLst/>
            <a:gdLst/>
            <a:ahLst/>
            <a:cxnLst/>
            <a:rect l="l" t="t" r="r" b="b"/>
            <a:pathLst>
              <a:path w="179069" h="151764">
                <a:moveTo>
                  <a:pt x="0" y="151549"/>
                </a:moveTo>
                <a:lnTo>
                  <a:pt x="1333" y="0"/>
                </a:lnTo>
                <a:lnTo>
                  <a:pt x="178663" y="1777"/>
                </a:lnTo>
              </a:path>
            </a:pathLst>
          </a:custGeom>
          <a:ln w="9753">
            <a:solidFill>
              <a:srgbClr val="231F20"/>
            </a:solidFill>
          </a:ln>
        </p:spPr>
        <p:txBody>
          <a:bodyPr wrap="square" lIns="0" tIns="0" rIns="0" bIns="0" rtlCol="0"/>
          <a:lstStyle/>
          <a:p>
            <a:endParaRPr/>
          </a:p>
        </p:txBody>
      </p:sp>
      <p:sp>
        <p:nvSpPr>
          <p:cNvPr id="97" name="object 97"/>
          <p:cNvSpPr/>
          <p:nvPr/>
        </p:nvSpPr>
        <p:spPr>
          <a:xfrm>
            <a:off x="3304011" y="3154826"/>
            <a:ext cx="2590165" cy="930910"/>
          </a:xfrm>
          <a:custGeom>
            <a:avLst/>
            <a:gdLst/>
            <a:ahLst/>
            <a:cxnLst/>
            <a:rect l="l" t="t" r="r" b="b"/>
            <a:pathLst>
              <a:path w="2590165" h="930910">
                <a:moveTo>
                  <a:pt x="38506" y="0"/>
                </a:moveTo>
                <a:lnTo>
                  <a:pt x="0" y="930376"/>
                </a:lnTo>
                <a:lnTo>
                  <a:pt x="438454" y="906856"/>
                </a:lnTo>
                <a:lnTo>
                  <a:pt x="338806" y="663028"/>
                </a:lnTo>
                <a:lnTo>
                  <a:pt x="322961" y="663028"/>
                </a:lnTo>
                <a:lnTo>
                  <a:pt x="223862" y="657326"/>
                </a:lnTo>
                <a:lnTo>
                  <a:pt x="224574" y="299453"/>
                </a:lnTo>
                <a:lnTo>
                  <a:pt x="2588070" y="299453"/>
                </a:lnTo>
                <a:lnTo>
                  <a:pt x="2590088" y="28435"/>
                </a:lnTo>
                <a:lnTo>
                  <a:pt x="38506" y="0"/>
                </a:lnTo>
                <a:close/>
              </a:path>
              <a:path w="2590165" h="930910">
                <a:moveTo>
                  <a:pt x="337934" y="660895"/>
                </a:moveTo>
                <a:lnTo>
                  <a:pt x="322961" y="663028"/>
                </a:lnTo>
                <a:lnTo>
                  <a:pt x="338806" y="663028"/>
                </a:lnTo>
                <a:lnTo>
                  <a:pt x="337934" y="660895"/>
                </a:lnTo>
                <a:close/>
              </a:path>
              <a:path w="2590165" h="930910">
                <a:moveTo>
                  <a:pt x="2588070" y="299453"/>
                </a:moveTo>
                <a:lnTo>
                  <a:pt x="224574" y="299453"/>
                </a:lnTo>
                <a:lnTo>
                  <a:pt x="2587942" y="316572"/>
                </a:lnTo>
                <a:lnTo>
                  <a:pt x="2588070" y="299453"/>
                </a:lnTo>
                <a:close/>
              </a:path>
            </a:pathLst>
          </a:custGeom>
          <a:solidFill>
            <a:srgbClr val="FBD7DC"/>
          </a:solidFill>
        </p:spPr>
        <p:txBody>
          <a:bodyPr wrap="square" lIns="0" tIns="0" rIns="0" bIns="0" rtlCol="0"/>
          <a:lstStyle/>
          <a:p>
            <a:endParaRPr/>
          </a:p>
        </p:txBody>
      </p:sp>
      <p:sp>
        <p:nvSpPr>
          <p:cNvPr id="98" name="object 98"/>
          <p:cNvSpPr/>
          <p:nvPr/>
        </p:nvSpPr>
        <p:spPr>
          <a:xfrm>
            <a:off x="3282622" y="3167429"/>
            <a:ext cx="2616200" cy="962660"/>
          </a:xfrm>
          <a:custGeom>
            <a:avLst/>
            <a:gdLst/>
            <a:ahLst/>
            <a:cxnLst/>
            <a:rect l="l" t="t" r="r" b="b"/>
            <a:pathLst>
              <a:path w="2616200" h="962660">
                <a:moveTo>
                  <a:pt x="2615933" y="0"/>
                </a:moveTo>
                <a:lnTo>
                  <a:pt x="583895" y="344563"/>
                </a:lnTo>
                <a:lnTo>
                  <a:pt x="0" y="947699"/>
                </a:lnTo>
                <a:lnTo>
                  <a:pt x="2607919" y="962596"/>
                </a:lnTo>
                <a:lnTo>
                  <a:pt x="2615933" y="0"/>
                </a:lnTo>
                <a:close/>
              </a:path>
            </a:pathLst>
          </a:custGeom>
          <a:solidFill>
            <a:srgbClr val="FBD7DC"/>
          </a:solidFill>
        </p:spPr>
        <p:txBody>
          <a:bodyPr wrap="square" lIns="0" tIns="0" rIns="0" bIns="0" rtlCol="0"/>
          <a:lstStyle/>
          <a:p>
            <a:endParaRPr/>
          </a:p>
        </p:txBody>
      </p:sp>
      <p:sp>
        <p:nvSpPr>
          <p:cNvPr id="99" name="object 99"/>
          <p:cNvSpPr/>
          <p:nvPr/>
        </p:nvSpPr>
        <p:spPr>
          <a:xfrm>
            <a:off x="1242625" y="1850812"/>
            <a:ext cx="293370" cy="912494"/>
          </a:xfrm>
          <a:custGeom>
            <a:avLst/>
            <a:gdLst/>
            <a:ahLst/>
            <a:cxnLst/>
            <a:rect l="l" t="t" r="r" b="b"/>
            <a:pathLst>
              <a:path w="293369" h="912494">
                <a:moveTo>
                  <a:pt x="293331" y="0"/>
                </a:moveTo>
                <a:lnTo>
                  <a:pt x="75171" y="1409"/>
                </a:lnTo>
                <a:lnTo>
                  <a:pt x="20269" y="433920"/>
                </a:lnTo>
                <a:lnTo>
                  <a:pt x="8432" y="581634"/>
                </a:lnTo>
                <a:lnTo>
                  <a:pt x="0" y="717765"/>
                </a:lnTo>
                <a:lnTo>
                  <a:pt x="7848" y="912355"/>
                </a:lnTo>
              </a:path>
            </a:pathLst>
          </a:custGeom>
          <a:ln w="17106">
            <a:solidFill>
              <a:srgbClr val="EF3B3A"/>
            </a:solidFill>
            <a:prstDash val="lgDashDot"/>
          </a:ln>
        </p:spPr>
        <p:txBody>
          <a:bodyPr wrap="square" lIns="0" tIns="0" rIns="0" bIns="0" rtlCol="0"/>
          <a:lstStyle/>
          <a:p>
            <a:endParaRPr/>
          </a:p>
        </p:txBody>
      </p:sp>
      <p:sp>
        <p:nvSpPr>
          <p:cNvPr id="100" name="object 100"/>
          <p:cNvSpPr/>
          <p:nvPr/>
        </p:nvSpPr>
        <p:spPr>
          <a:xfrm>
            <a:off x="3324336" y="1069822"/>
            <a:ext cx="1426210" cy="247650"/>
          </a:xfrm>
          <a:custGeom>
            <a:avLst/>
            <a:gdLst/>
            <a:ahLst/>
            <a:cxnLst/>
            <a:rect l="l" t="t" r="r" b="b"/>
            <a:pathLst>
              <a:path w="1426210" h="247650">
                <a:moveTo>
                  <a:pt x="4870" y="0"/>
                </a:moveTo>
                <a:lnTo>
                  <a:pt x="0" y="247342"/>
                </a:lnTo>
                <a:lnTo>
                  <a:pt x="1425867" y="247342"/>
                </a:lnTo>
                <a:lnTo>
                  <a:pt x="1425867" y="0"/>
                </a:lnTo>
              </a:path>
            </a:pathLst>
          </a:custGeom>
          <a:ln w="17106">
            <a:solidFill>
              <a:srgbClr val="010202"/>
            </a:solidFill>
            <a:prstDash val="lgDashDot"/>
          </a:ln>
        </p:spPr>
        <p:txBody>
          <a:bodyPr wrap="square" lIns="0" tIns="0" rIns="0" bIns="0" rtlCol="0"/>
          <a:lstStyle/>
          <a:p>
            <a:endParaRPr/>
          </a:p>
        </p:txBody>
      </p:sp>
      <p:sp>
        <p:nvSpPr>
          <p:cNvPr id="101" name="object 101"/>
          <p:cNvSpPr/>
          <p:nvPr/>
        </p:nvSpPr>
        <p:spPr>
          <a:xfrm>
            <a:off x="883145" y="7218893"/>
            <a:ext cx="2028825" cy="0"/>
          </a:xfrm>
          <a:custGeom>
            <a:avLst/>
            <a:gdLst/>
            <a:ahLst/>
            <a:cxnLst/>
            <a:rect l="l" t="t" r="r" b="b"/>
            <a:pathLst>
              <a:path w="2028825">
                <a:moveTo>
                  <a:pt x="0" y="0"/>
                </a:moveTo>
                <a:lnTo>
                  <a:pt x="2028375" y="0"/>
                </a:lnTo>
              </a:path>
            </a:pathLst>
          </a:custGeom>
          <a:ln w="22986">
            <a:solidFill>
              <a:srgbClr val="010202"/>
            </a:solidFill>
            <a:prstDash val="lgDashDot"/>
          </a:ln>
        </p:spPr>
        <p:txBody>
          <a:bodyPr wrap="square" lIns="0" tIns="0" rIns="0" bIns="0" rtlCol="0"/>
          <a:lstStyle/>
          <a:p>
            <a:endParaRPr/>
          </a:p>
        </p:txBody>
      </p:sp>
      <p:sp>
        <p:nvSpPr>
          <p:cNvPr id="102" name="object 102"/>
          <p:cNvSpPr/>
          <p:nvPr/>
        </p:nvSpPr>
        <p:spPr>
          <a:xfrm>
            <a:off x="3306302" y="5453611"/>
            <a:ext cx="4445" cy="193040"/>
          </a:xfrm>
          <a:custGeom>
            <a:avLst/>
            <a:gdLst/>
            <a:ahLst/>
            <a:cxnLst/>
            <a:rect l="l" t="t" r="r" b="b"/>
            <a:pathLst>
              <a:path w="4445" h="193039">
                <a:moveTo>
                  <a:pt x="3860" y="0"/>
                </a:moveTo>
                <a:lnTo>
                  <a:pt x="0" y="192443"/>
                </a:lnTo>
              </a:path>
            </a:pathLst>
          </a:custGeom>
          <a:ln w="8559">
            <a:solidFill>
              <a:srgbClr val="010202"/>
            </a:solidFill>
          </a:ln>
        </p:spPr>
        <p:txBody>
          <a:bodyPr wrap="square" lIns="0" tIns="0" rIns="0" bIns="0" rtlCol="0"/>
          <a:lstStyle/>
          <a:p>
            <a:endParaRPr/>
          </a:p>
        </p:txBody>
      </p:sp>
      <p:sp>
        <p:nvSpPr>
          <p:cNvPr id="103" name="object 103"/>
          <p:cNvSpPr/>
          <p:nvPr/>
        </p:nvSpPr>
        <p:spPr>
          <a:xfrm>
            <a:off x="3304606" y="5664974"/>
            <a:ext cx="1905" cy="66675"/>
          </a:xfrm>
          <a:custGeom>
            <a:avLst/>
            <a:gdLst/>
            <a:ahLst/>
            <a:cxnLst/>
            <a:rect l="l" t="t" r="r" b="b"/>
            <a:pathLst>
              <a:path w="1904" h="66675">
                <a:moveTo>
                  <a:pt x="1320" y="0"/>
                </a:moveTo>
                <a:lnTo>
                  <a:pt x="0" y="66179"/>
                </a:lnTo>
              </a:path>
            </a:pathLst>
          </a:custGeom>
          <a:ln w="8559">
            <a:solidFill>
              <a:srgbClr val="010202"/>
            </a:solidFill>
            <a:prstDash val="sysDot"/>
          </a:ln>
        </p:spPr>
        <p:txBody>
          <a:bodyPr wrap="square" lIns="0" tIns="0" rIns="0" bIns="0" rtlCol="0"/>
          <a:lstStyle/>
          <a:p>
            <a:endParaRPr/>
          </a:p>
        </p:txBody>
      </p:sp>
      <p:sp>
        <p:nvSpPr>
          <p:cNvPr id="104" name="object 104"/>
          <p:cNvSpPr/>
          <p:nvPr/>
        </p:nvSpPr>
        <p:spPr>
          <a:xfrm>
            <a:off x="3297018" y="5740613"/>
            <a:ext cx="7620" cy="368935"/>
          </a:xfrm>
          <a:custGeom>
            <a:avLst/>
            <a:gdLst/>
            <a:ahLst/>
            <a:cxnLst/>
            <a:rect l="l" t="t" r="r" b="b"/>
            <a:pathLst>
              <a:path w="7620" h="368935">
                <a:moveTo>
                  <a:pt x="7391" y="0"/>
                </a:moveTo>
                <a:lnTo>
                  <a:pt x="0" y="368731"/>
                </a:lnTo>
              </a:path>
            </a:pathLst>
          </a:custGeom>
          <a:ln w="8559">
            <a:solidFill>
              <a:srgbClr val="010202"/>
            </a:solidFill>
            <a:prstDash val="lgDashDot"/>
          </a:ln>
        </p:spPr>
        <p:txBody>
          <a:bodyPr wrap="square" lIns="0" tIns="0" rIns="0" bIns="0" rtlCol="0"/>
          <a:lstStyle/>
          <a:p>
            <a:endParaRPr/>
          </a:p>
        </p:txBody>
      </p:sp>
      <p:sp>
        <p:nvSpPr>
          <p:cNvPr id="105" name="object 105"/>
          <p:cNvSpPr/>
          <p:nvPr/>
        </p:nvSpPr>
        <p:spPr>
          <a:xfrm>
            <a:off x="3292969" y="6118807"/>
            <a:ext cx="193040" cy="194310"/>
          </a:xfrm>
          <a:custGeom>
            <a:avLst/>
            <a:gdLst/>
            <a:ahLst/>
            <a:cxnLst/>
            <a:rect l="l" t="t" r="r" b="b"/>
            <a:pathLst>
              <a:path w="193039" h="194310">
                <a:moveTo>
                  <a:pt x="3860" y="0"/>
                </a:moveTo>
                <a:lnTo>
                  <a:pt x="0" y="192443"/>
                </a:lnTo>
                <a:lnTo>
                  <a:pt x="192481" y="194259"/>
                </a:lnTo>
              </a:path>
            </a:pathLst>
          </a:custGeom>
          <a:ln w="8559">
            <a:solidFill>
              <a:srgbClr val="010202"/>
            </a:solidFill>
          </a:ln>
        </p:spPr>
        <p:txBody>
          <a:bodyPr wrap="square" lIns="0" tIns="0" rIns="0" bIns="0" rtlCol="0"/>
          <a:lstStyle/>
          <a:p>
            <a:endParaRPr/>
          </a:p>
        </p:txBody>
      </p:sp>
      <p:sp>
        <p:nvSpPr>
          <p:cNvPr id="106" name="object 106"/>
          <p:cNvSpPr/>
          <p:nvPr/>
        </p:nvSpPr>
        <p:spPr>
          <a:xfrm>
            <a:off x="3509093" y="6313280"/>
            <a:ext cx="83185" cy="1270"/>
          </a:xfrm>
          <a:custGeom>
            <a:avLst/>
            <a:gdLst/>
            <a:ahLst/>
            <a:cxnLst/>
            <a:rect l="l" t="t" r="r" b="b"/>
            <a:pathLst>
              <a:path w="83185" h="1270">
                <a:moveTo>
                  <a:pt x="-4279" y="387"/>
                </a:moveTo>
                <a:lnTo>
                  <a:pt x="87020" y="387"/>
                </a:lnTo>
              </a:path>
            </a:pathLst>
          </a:custGeom>
          <a:ln w="9334">
            <a:solidFill>
              <a:srgbClr val="010202"/>
            </a:solidFill>
            <a:prstDash val="sysDot"/>
          </a:ln>
        </p:spPr>
        <p:txBody>
          <a:bodyPr wrap="square" lIns="0" tIns="0" rIns="0" bIns="0" rtlCol="0"/>
          <a:lstStyle/>
          <a:p>
            <a:endParaRPr/>
          </a:p>
        </p:txBody>
      </p:sp>
      <p:sp>
        <p:nvSpPr>
          <p:cNvPr id="107" name="object 107"/>
          <p:cNvSpPr/>
          <p:nvPr/>
        </p:nvSpPr>
        <p:spPr>
          <a:xfrm>
            <a:off x="3603645" y="6314163"/>
            <a:ext cx="934085" cy="8890"/>
          </a:xfrm>
          <a:custGeom>
            <a:avLst/>
            <a:gdLst/>
            <a:ahLst/>
            <a:cxnLst/>
            <a:rect l="l" t="t" r="r" b="b"/>
            <a:pathLst>
              <a:path w="934085" h="8889">
                <a:moveTo>
                  <a:pt x="0" y="0"/>
                </a:moveTo>
                <a:lnTo>
                  <a:pt x="933704" y="8712"/>
                </a:lnTo>
              </a:path>
            </a:pathLst>
          </a:custGeom>
          <a:ln w="8559">
            <a:solidFill>
              <a:srgbClr val="010202"/>
            </a:solidFill>
            <a:prstDash val="lgDashDot"/>
          </a:ln>
        </p:spPr>
        <p:txBody>
          <a:bodyPr wrap="square" lIns="0" tIns="0" rIns="0" bIns="0" rtlCol="0"/>
          <a:lstStyle/>
          <a:p>
            <a:endParaRPr/>
          </a:p>
        </p:txBody>
      </p:sp>
      <p:sp>
        <p:nvSpPr>
          <p:cNvPr id="108" name="object 108"/>
          <p:cNvSpPr/>
          <p:nvPr/>
        </p:nvSpPr>
        <p:spPr>
          <a:xfrm>
            <a:off x="4549173" y="6132304"/>
            <a:ext cx="193675" cy="193040"/>
          </a:xfrm>
          <a:custGeom>
            <a:avLst/>
            <a:gdLst/>
            <a:ahLst/>
            <a:cxnLst/>
            <a:rect l="l" t="t" r="r" b="b"/>
            <a:pathLst>
              <a:path w="193675" h="193039">
                <a:moveTo>
                  <a:pt x="0" y="190690"/>
                </a:moveTo>
                <a:lnTo>
                  <a:pt x="192481" y="192481"/>
                </a:lnTo>
                <a:lnTo>
                  <a:pt x="193230" y="0"/>
                </a:lnTo>
              </a:path>
            </a:pathLst>
          </a:custGeom>
          <a:ln w="8559">
            <a:solidFill>
              <a:srgbClr val="010202"/>
            </a:solidFill>
          </a:ln>
        </p:spPr>
        <p:txBody>
          <a:bodyPr wrap="square" lIns="0" tIns="0" rIns="0" bIns="0" rtlCol="0"/>
          <a:lstStyle/>
          <a:p>
            <a:endParaRPr/>
          </a:p>
        </p:txBody>
      </p:sp>
      <p:sp>
        <p:nvSpPr>
          <p:cNvPr id="109" name="object 109"/>
          <p:cNvSpPr/>
          <p:nvPr/>
        </p:nvSpPr>
        <p:spPr>
          <a:xfrm>
            <a:off x="4743514" y="5589060"/>
            <a:ext cx="0" cy="525780"/>
          </a:xfrm>
          <a:custGeom>
            <a:avLst/>
            <a:gdLst/>
            <a:ahLst/>
            <a:cxnLst/>
            <a:rect l="l" t="t" r="r" b="b"/>
            <a:pathLst>
              <a:path h="525779">
                <a:moveTo>
                  <a:pt x="0" y="0"/>
                </a:moveTo>
                <a:lnTo>
                  <a:pt x="0" y="525523"/>
                </a:lnTo>
              </a:path>
            </a:pathLst>
          </a:custGeom>
          <a:ln w="10594">
            <a:solidFill>
              <a:srgbClr val="010202"/>
            </a:solidFill>
            <a:prstDash val="lgDashDot"/>
          </a:ln>
        </p:spPr>
        <p:txBody>
          <a:bodyPr wrap="square" lIns="0" tIns="0" rIns="0" bIns="0" rtlCol="0"/>
          <a:lstStyle/>
          <a:p>
            <a:endParaRPr/>
          </a:p>
        </p:txBody>
      </p:sp>
      <p:sp>
        <p:nvSpPr>
          <p:cNvPr id="110" name="object 110"/>
          <p:cNvSpPr/>
          <p:nvPr/>
        </p:nvSpPr>
        <p:spPr>
          <a:xfrm>
            <a:off x="4744570" y="5389843"/>
            <a:ext cx="1270" cy="193040"/>
          </a:xfrm>
          <a:custGeom>
            <a:avLst/>
            <a:gdLst/>
            <a:ahLst/>
            <a:cxnLst/>
            <a:rect l="l" t="t" r="r" b="b"/>
            <a:pathLst>
              <a:path w="1270" h="193039">
                <a:moveTo>
                  <a:pt x="0" y="192493"/>
                </a:moveTo>
                <a:lnTo>
                  <a:pt x="749" y="0"/>
                </a:lnTo>
              </a:path>
            </a:pathLst>
          </a:custGeom>
          <a:ln w="8559">
            <a:solidFill>
              <a:srgbClr val="010202"/>
            </a:solidFill>
          </a:ln>
        </p:spPr>
        <p:txBody>
          <a:bodyPr wrap="square" lIns="0" tIns="0" rIns="0" bIns="0" rtlCol="0"/>
          <a:lstStyle/>
          <a:p>
            <a:endParaRPr/>
          </a:p>
        </p:txBody>
      </p:sp>
      <p:sp>
        <p:nvSpPr>
          <p:cNvPr id="111" name="object 111"/>
          <p:cNvSpPr/>
          <p:nvPr/>
        </p:nvSpPr>
        <p:spPr>
          <a:xfrm>
            <a:off x="5098081" y="5275356"/>
            <a:ext cx="0" cy="193040"/>
          </a:xfrm>
          <a:custGeom>
            <a:avLst/>
            <a:gdLst/>
            <a:ahLst/>
            <a:cxnLst/>
            <a:rect l="l" t="t" r="r" b="b"/>
            <a:pathLst>
              <a:path h="193039">
                <a:moveTo>
                  <a:pt x="0" y="0"/>
                </a:moveTo>
                <a:lnTo>
                  <a:pt x="0" y="192493"/>
                </a:lnTo>
              </a:path>
            </a:pathLst>
          </a:custGeom>
          <a:ln w="8559">
            <a:solidFill>
              <a:srgbClr val="010202"/>
            </a:solidFill>
          </a:ln>
        </p:spPr>
        <p:txBody>
          <a:bodyPr wrap="square" lIns="0" tIns="0" rIns="0" bIns="0" rtlCol="0"/>
          <a:lstStyle/>
          <a:p>
            <a:endParaRPr/>
          </a:p>
        </p:txBody>
      </p:sp>
      <p:sp>
        <p:nvSpPr>
          <p:cNvPr id="112" name="object 112"/>
          <p:cNvSpPr/>
          <p:nvPr/>
        </p:nvSpPr>
        <p:spPr>
          <a:xfrm>
            <a:off x="5098081" y="5494426"/>
            <a:ext cx="0" cy="93345"/>
          </a:xfrm>
          <a:custGeom>
            <a:avLst/>
            <a:gdLst/>
            <a:ahLst/>
            <a:cxnLst/>
            <a:rect l="l" t="t" r="r" b="b"/>
            <a:pathLst>
              <a:path h="93345">
                <a:moveTo>
                  <a:pt x="0" y="0"/>
                </a:moveTo>
                <a:lnTo>
                  <a:pt x="0" y="93014"/>
                </a:lnTo>
              </a:path>
            </a:pathLst>
          </a:custGeom>
          <a:ln w="8559">
            <a:solidFill>
              <a:srgbClr val="010202"/>
            </a:solidFill>
            <a:prstDash val="dash"/>
          </a:ln>
        </p:spPr>
        <p:txBody>
          <a:bodyPr wrap="square" lIns="0" tIns="0" rIns="0" bIns="0" rtlCol="0"/>
          <a:lstStyle/>
          <a:p>
            <a:endParaRPr/>
          </a:p>
        </p:txBody>
      </p:sp>
      <p:sp>
        <p:nvSpPr>
          <p:cNvPr id="113" name="object 113"/>
          <p:cNvSpPr/>
          <p:nvPr/>
        </p:nvSpPr>
        <p:spPr>
          <a:xfrm>
            <a:off x="5098081" y="5600739"/>
            <a:ext cx="0" cy="518795"/>
          </a:xfrm>
          <a:custGeom>
            <a:avLst/>
            <a:gdLst/>
            <a:ahLst/>
            <a:cxnLst/>
            <a:rect l="l" t="t" r="r" b="b"/>
            <a:pathLst>
              <a:path h="518795">
                <a:moveTo>
                  <a:pt x="0" y="0"/>
                </a:moveTo>
                <a:lnTo>
                  <a:pt x="0" y="518274"/>
                </a:lnTo>
              </a:path>
            </a:pathLst>
          </a:custGeom>
          <a:ln w="8559">
            <a:solidFill>
              <a:srgbClr val="010202"/>
            </a:solidFill>
            <a:prstDash val="lgDashDot"/>
          </a:ln>
        </p:spPr>
        <p:txBody>
          <a:bodyPr wrap="square" lIns="0" tIns="0" rIns="0" bIns="0" rtlCol="0"/>
          <a:lstStyle/>
          <a:p>
            <a:endParaRPr/>
          </a:p>
        </p:txBody>
      </p:sp>
      <p:sp>
        <p:nvSpPr>
          <p:cNvPr id="114" name="object 114"/>
          <p:cNvSpPr/>
          <p:nvPr/>
        </p:nvSpPr>
        <p:spPr>
          <a:xfrm>
            <a:off x="5098081" y="6132300"/>
            <a:ext cx="193040" cy="194945"/>
          </a:xfrm>
          <a:custGeom>
            <a:avLst/>
            <a:gdLst/>
            <a:ahLst/>
            <a:cxnLst/>
            <a:rect l="l" t="t" r="r" b="b"/>
            <a:pathLst>
              <a:path w="193039" h="194945">
                <a:moveTo>
                  <a:pt x="0" y="0"/>
                </a:moveTo>
                <a:lnTo>
                  <a:pt x="0" y="192493"/>
                </a:lnTo>
                <a:lnTo>
                  <a:pt x="192481" y="194360"/>
                </a:lnTo>
              </a:path>
            </a:pathLst>
          </a:custGeom>
          <a:ln w="8559">
            <a:solidFill>
              <a:srgbClr val="010202"/>
            </a:solidFill>
          </a:ln>
        </p:spPr>
        <p:txBody>
          <a:bodyPr wrap="square" lIns="0" tIns="0" rIns="0" bIns="0" rtlCol="0"/>
          <a:lstStyle/>
          <a:p>
            <a:endParaRPr/>
          </a:p>
        </p:txBody>
      </p:sp>
      <p:sp>
        <p:nvSpPr>
          <p:cNvPr id="115" name="object 115"/>
          <p:cNvSpPr/>
          <p:nvPr/>
        </p:nvSpPr>
        <p:spPr>
          <a:xfrm>
            <a:off x="5314768" y="6326888"/>
            <a:ext cx="85090" cy="1270"/>
          </a:xfrm>
          <a:custGeom>
            <a:avLst/>
            <a:gdLst/>
            <a:ahLst/>
            <a:cxnLst/>
            <a:rect l="l" t="t" r="r" b="b"/>
            <a:pathLst>
              <a:path w="85089" h="1270">
                <a:moveTo>
                  <a:pt x="-4279" y="412"/>
                </a:moveTo>
                <a:lnTo>
                  <a:pt x="89001" y="412"/>
                </a:lnTo>
              </a:path>
            </a:pathLst>
          </a:custGeom>
          <a:ln w="9385">
            <a:solidFill>
              <a:srgbClr val="010202"/>
            </a:solidFill>
            <a:prstDash val="sysDot"/>
          </a:ln>
        </p:spPr>
        <p:txBody>
          <a:bodyPr wrap="square" lIns="0" tIns="0" rIns="0" bIns="0" rtlCol="0"/>
          <a:lstStyle/>
          <a:p>
            <a:endParaRPr/>
          </a:p>
        </p:txBody>
      </p:sp>
      <p:sp>
        <p:nvSpPr>
          <p:cNvPr id="116" name="object 116"/>
          <p:cNvSpPr/>
          <p:nvPr/>
        </p:nvSpPr>
        <p:spPr>
          <a:xfrm>
            <a:off x="5411589" y="6327824"/>
            <a:ext cx="956310" cy="9525"/>
          </a:xfrm>
          <a:custGeom>
            <a:avLst/>
            <a:gdLst/>
            <a:ahLst/>
            <a:cxnLst/>
            <a:rect l="l" t="t" r="r" b="b"/>
            <a:pathLst>
              <a:path w="956310" h="9525">
                <a:moveTo>
                  <a:pt x="0" y="0"/>
                </a:moveTo>
                <a:lnTo>
                  <a:pt x="956106" y="9245"/>
                </a:lnTo>
              </a:path>
            </a:pathLst>
          </a:custGeom>
          <a:ln w="8559">
            <a:solidFill>
              <a:srgbClr val="010202"/>
            </a:solidFill>
            <a:prstDash val="lgDashDot"/>
          </a:ln>
        </p:spPr>
        <p:txBody>
          <a:bodyPr wrap="square" lIns="0" tIns="0" rIns="0" bIns="0" rtlCol="0"/>
          <a:lstStyle/>
          <a:p>
            <a:endParaRPr/>
          </a:p>
        </p:txBody>
      </p:sp>
      <p:sp>
        <p:nvSpPr>
          <p:cNvPr id="117" name="object 117"/>
          <p:cNvSpPr/>
          <p:nvPr/>
        </p:nvSpPr>
        <p:spPr>
          <a:xfrm>
            <a:off x="6379795" y="6146575"/>
            <a:ext cx="193040" cy="193040"/>
          </a:xfrm>
          <a:custGeom>
            <a:avLst/>
            <a:gdLst/>
            <a:ahLst/>
            <a:cxnLst/>
            <a:rect l="l" t="t" r="r" b="b"/>
            <a:pathLst>
              <a:path w="193040" h="193039">
                <a:moveTo>
                  <a:pt x="0" y="190614"/>
                </a:moveTo>
                <a:lnTo>
                  <a:pt x="192481" y="192481"/>
                </a:lnTo>
                <a:lnTo>
                  <a:pt x="190195" y="0"/>
                </a:lnTo>
              </a:path>
            </a:pathLst>
          </a:custGeom>
          <a:ln w="8559">
            <a:solidFill>
              <a:srgbClr val="010202"/>
            </a:solidFill>
          </a:ln>
        </p:spPr>
        <p:txBody>
          <a:bodyPr wrap="square" lIns="0" tIns="0" rIns="0" bIns="0" rtlCol="0"/>
          <a:lstStyle/>
          <a:p>
            <a:endParaRPr/>
          </a:p>
        </p:txBody>
      </p:sp>
      <p:sp>
        <p:nvSpPr>
          <p:cNvPr id="118" name="object 118"/>
          <p:cNvSpPr/>
          <p:nvPr/>
        </p:nvSpPr>
        <p:spPr>
          <a:xfrm>
            <a:off x="6568247" y="5999631"/>
            <a:ext cx="1905" cy="114300"/>
          </a:xfrm>
          <a:custGeom>
            <a:avLst/>
            <a:gdLst/>
            <a:ahLst/>
            <a:cxnLst/>
            <a:rect l="l" t="t" r="r" b="b"/>
            <a:pathLst>
              <a:path w="1904" h="114300">
                <a:moveTo>
                  <a:pt x="1358" y="114287"/>
                </a:moveTo>
                <a:lnTo>
                  <a:pt x="0" y="0"/>
                </a:lnTo>
              </a:path>
            </a:pathLst>
          </a:custGeom>
          <a:ln w="8559">
            <a:solidFill>
              <a:srgbClr val="010202"/>
            </a:solidFill>
            <a:prstDash val="dash"/>
          </a:ln>
        </p:spPr>
        <p:txBody>
          <a:bodyPr wrap="square" lIns="0" tIns="0" rIns="0" bIns="0" rtlCol="0"/>
          <a:lstStyle/>
          <a:p>
            <a:endParaRPr/>
          </a:p>
        </p:txBody>
      </p:sp>
      <p:sp>
        <p:nvSpPr>
          <p:cNvPr id="119" name="object 119"/>
          <p:cNvSpPr/>
          <p:nvPr/>
        </p:nvSpPr>
        <p:spPr>
          <a:xfrm>
            <a:off x="6560500" y="5346534"/>
            <a:ext cx="7620" cy="636905"/>
          </a:xfrm>
          <a:custGeom>
            <a:avLst/>
            <a:gdLst/>
            <a:ahLst/>
            <a:cxnLst/>
            <a:rect l="l" t="t" r="r" b="b"/>
            <a:pathLst>
              <a:path w="7620" h="636904">
                <a:moveTo>
                  <a:pt x="7556" y="636765"/>
                </a:moveTo>
                <a:lnTo>
                  <a:pt x="0" y="0"/>
                </a:lnTo>
              </a:path>
            </a:pathLst>
          </a:custGeom>
          <a:ln w="8559">
            <a:solidFill>
              <a:srgbClr val="010202"/>
            </a:solidFill>
            <a:prstDash val="lgDashDot"/>
          </a:ln>
        </p:spPr>
        <p:txBody>
          <a:bodyPr wrap="square" lIns="0" tIns="0" rIns="0" bIns="0" rtlCol="0"/>
          <a:lstStyle/>
          <a:p>
            <a:endParaRPr/>
          </a:p>
        </p:txBody>
      </p:sp>
      <p:sp>
        <p:nvSpPr>
          <p:cNvPr id="120" name="object 120"/>
          <p:cNvSpPr/>
          <p:nvPr/>
        </p:nvSpPr>
        <p:spPr>
          <a:xfrm>
            <a:off x="6558016" y="5137742"/>
            <a:ext cx="2540" cy="193040"/>
          </a:xfrm>
          <a:custGeom>
            <a:avLst/>
            <a:gdLst/>
            <a:ahLst/>
            <a:cxnLst/>
            <a:rect l="l" t="t" r="r" b="b"/>
            <a:pathLst>
              <a:path w="2540" h="193039">
                <a:moveTo>
                  <a:pt x="2285" y="192468"/>
                </a:moveTo>
                <a:lnTo>
                  <a:pt x="0" y="0"/>
                </a:lnTo>
              </a:path>
            </a:pathLst>
          </a:custGeom>
          <a:ln w="8559">
            <a:solidFill>
              <a:srgbClr val="010202"/>
            </a:solidFill>
          </a:ln>
        </p:spPr>
        <p:txBody>
          <a:bodyPr wrap="square" lIns="0" tIns="0" rIns="0" bIns="0" rtlCol="0"/>
          <a:lstStyle/>
          <a:p>
            <a:endParaRPr/>
          </a:p>
        </p:txBody>
      </p:sp>
      <p:sp>
        <p:nvSpPr>
          <p:cNvPr id="121" name="object 121"/>
          <p:cNvSpPr/>
          <p:nvPr/>
        </p:nvSpPr>
        <p:spPr>
          <a:xfrm>
            <a:off x="3292971" y="6424262"/>
            <a:ext cx="193040" cy="192405"/>
          </a:xfrm>
          <a:custGeom>
            <a:avLst/>
            <a:gdLst/>
            <a:ahLst/>
            <a:cxnLst/>
            <a:rect l="l" t="t" r="r" b="b"/>
            <a:pathLst>
              <a:path w="193039" h="192404">
                <a:moveTo>
                  <a:pt x="7975" y="192328"/>
                </a:moveTo>
                <a:lnTo>
                  <a:pt x="0" y="0"/>
                </a:lnTo>
                <a:lnTo>
                  <a:pt x="192493" y="0"/>
                </a:lnTo>
              </a:path>
            </a:pathLst>
          </a:custGeom>
          <a:ln w="8559">
            <a:solidFill>
              <a:srgbClr val="010202"/>
            </a:solidFill>
          </a:ln>
        </p:spPr>
        <p:txBody>
          <a:bodyPr wrap="square" lIns="0" tIns="0" rIns="0" bIns="0" rtlCol="0"/>
          <a:lstStyle/>
          <a:p>
            <a:endParaRPr/>
          </a:p>
        </p:txBody>
      </p:sp>
      <p:sp>
        <p:nvSpPr>
          <p:cNvPr id="122" name="object 122"/>
          <p:cNvSpPr/>
          <p:nvPr/>
        </p:nvSpPr>
        <p:spPr>
          <a:xfrm>
            <a:off x="3508911" y="6424264"/>
            <a:ext cx="82550" cy="0"/>
          </a:xfrm>
          <a:custGeom>
            <a:avLst/>
            <a:gdLst/>
            <a:ahLst/>
            <a:cxnLst/>
            <a:rect l="l" t="t" r="r" b="b"/>
            <a:pathLst>
              <a:path w="82550">
                <a:moveTo>
                  <a:pt x="0" y="0"/>
                </a:moveTo>
                <a:lnTo>
                  <a:pt x="82067" y="0"/>
                </a:lnTo>
              </a:path>
            </a:pathLst>
          </a:custGeom>
          <a:ln w="8559">
            <a:solidFill>
              <a:srgbClr val="010202"/>
            </a:solidFill>
            <a:prstDash val="sysDot"/>
          </a:ln>
        </p:spPr>
        <p:txBody>
          <a:bodyPr wrap="square" lIns="0" tIns="0" rIns="0" bIns="0" rtlCol="0"/>
          <a:lstStyle/>
          <a:p>
            <a:endParaRPr/>
          </a:p>
        </p:txBody>
      </p:sp>
      <p:sp>
        <p:nvSpPr>
          <p:cNvPr id="123" name="object 123"/>
          <p:cNvSpPr/>
          <p:nvPr/>
        </p:nvSpPr>
        <p:spPr>
          <a:xfrm>
            <a:off x="3602700" y="6424264"/>
            <a:ext cx="926465" cy="0"/>
          </a:xfrm>
          <a:custGeom>
            <a:avLst/>
            <a:gdLst/>
            <a:ahLst/>
            <a:cxnLst/>
            <a:rect l="l" t="t" r="r" b="b"/>
            <a:pathLst>
              <a:path w="926464">
                <a:moveTo>
                  <a:pt x="0" y="0"/>
                </a:moveTo>
                <a:lnTo>
                  <a:pt x="926172" y="0"/>
                </a:lnTo>
              </a:path>
            </a:pathLst>
          </a:custGeom>
          <a:ln w="8559">
            <a:solidFill>
              <a:srgbClr val="010202"/>
            </a:solidFill>
            <a:prstDash val="lgDashDot"/>
          </a:ln>
        </p:spPr>
        <p:txBody>
          <a:bodyPr wrap="square" lIns="0" tIns="0" rIns="0" bIns="0" rtlCol="0"/>
          <a:lstStyle/>
          <a:p>
            <a:endParaRPr/>
          </a:p>
        </p:txBody>
      </p:sp>
      <p:sp>
        <p:nvSpPr>
          <p:cNvPr id="124" name="object 124"/>
          <p:cNvSpPr/>
          <p:nvPr/>
        </p:nvSpPr>
        <p:spPr>
          <a:xfrm>
            <a:off x="4540603" y="6424264"/>
            <a:ext cx="193040" cy="192405"/>
          </a:xfrm>
          <a:custGeom>
            <a:avLst/>
            <a:gdLst/>
            <a:ahLst/>
            <a:cxnLst/>
            <a:rect l="l" t="t" r="r" b="b"/>
            <a:pathLst>
              <a:path w="193039" h="192404">
                <a:moveTo>
                  <a:pt x="0" y="0"/>
                </a:moveTo>
                <a:lnTo>
                  <a:pt x="192493" y="0"/>
                </a:lnTo>
                <a:lnTo>
                  <a:pt x="185178" y="192354"/>
                </a:lnTo>
              </a:path>
            </a:pathLst>
          </a:custGeom>
          <a:ln w="8559">
            <a:solidFill>
              <a:srgbClr val="010202"/>
            </a:solidFill>
          </a:ln>
        </p:spPr>
        <p:txBody>
          <a:bodyPr wrap="square" lIns="0" tIns="0" rIns="0" bIns="0" rtlCol="0"/>
          <a:lstStyle/>
          <a:p>
            <a:endParaRPr/>
          </a:p>
        </p:txBody>
      </p:sp>
      <p:sp>
        <p:nvSpPr>
          <p:cNvPr id="125" name="object 125"/>
          <p:cNvSpPr/>
          <p:nvPr/>
        </p:nvSpPr>
        <p:spPr>
          <a:xfrm>
            <a:off x="4722762" y="6634240"/>
            <a:ext cx="2540" cy="62230"/>
          </a:xfrm>
          <a:custGeom>
            <a:avLst/>
            <a:gdLst/>
            <a:ahLst/>
            <a:cxnLst/>
            <a:rect l="l" t="t" r="r" b="b"/>
            <a:pathLst>
              <a:path w="2539" h="62229">
                <a:moveTo>
                  <a:pt x="2349" y="0"/>
                </a:moveTo>
                <a:lnTo>
                  <a:pt x="0" y="61683"/>
                </a:lnTo>
              </a:path>
            </a:pathLst>
          </a:custGeom>
          <a:ln w="8559">
            <a:solidFill>
              <a:srgbClr val="010202"/>
            </a:solidFill>
            <a:prstDash val="sysDot"/>
          </a:ln>
        </p:spPr>
        <p:txBody>
          <a:bodyPr wrap="square" lIns="0" tIns="0" rIns="0" bIns="0" rtlCol="0"/>
          <a:lstStyle/>
          <a:p>
            <a:endParaRPr/>
          </a:p>
        </p:txBody>
      </p:sp>
      <p:sp>
        <p:nvSpPr>
          <p:cNvPr id="126" name="object 126"/>
          <p:cNvSpPr/>
          <p:nvPr/>
        </p:nvSpPr>
        <p:spPr>
          <a:xfrm>
            <a:off x="4709364" y="6704730"/>
            <a:ext cx="13335" cy="344170"/>
          </a:xfrm>
          <a:custGeom>
            <a:avLst/>
            <a:gdLst/>
            <a:ahLst/>
            <a:cxnLst/>
            <a:rect l="l" t="t" r="r" b="b"/>
            <a:pathLst>
              <a:path w="13335" h="344170">
                <a:moveTo>
                  <a:pt x="13068" y="0"/>
                </a:moveTo>
                <a:lnTo>
                  <a:pt x="0" y="343649"/>
                </a:lnTo>
              </a:path>
            </a:pathLst>
          </a:custGeom>
          <a:ln w="8559">
            <a:solidFill>
              <a:srgbClr val="010202"/>
            </a:solidFill>
            <a:prstDash val="lgDashDot"/>
          </a:ln>
        </p:spPr>
        <p:txBody>
          <a:bodyPr wrap="square" lIns="0" tIns="0" rIns="0" bIns="0" rtlCol="0"/>
          <a:lstStyle/>
          <a:p>
            <a:endParaRPr/>
          </a:p>
        </p:txBody>
      </p:sp>
      <p:sp>
        <p:nvSpPr>
          <p:cNvPr id="127" name="object 127"/>
          <p:cNvSpPr/>
          <p:nvPr/>
        </p:nvSpPr>
        <p:spPr>
          <a:xfrm>
            <a:off x="4509227" y="7057185"/>
            <a:ext cx="200025" cy="192405"/>
          </a:xfrm>
          <a:custGeom>
            <a:avLst/>
            <a:gdLst/>
            <a:ahLst/>
            <a:cxnLst/>
            <a:rect l="l" t="t" r="r" b="b"/>
            <a:pathLst>
              <a:path w="200025" h="192404">
                <a:moveTo>
                  <a:pt x="199809" y="0"/>
                </a:moveTo>
                <a:lnTo>
                  <a:pt x="192493" y="192354"/>
                </a:lnTo>
                <a:lnTo>
                  <a:pt x="0" y="192354"/>
                </a:lnTo>
              </a:path>
            </a:pathLst>
          </a:custGeom>
          <a:ln w="8559">
            <a:solidFill>
              <a:srgbClr val="010202"/>
            </a:solidFill>
          </a:ln>
        </p:spPr>
        <p:txBody>
          <a:bodyPr wrap="square" lIns="0" tIns="0" rIns="0" bIns="0" rtlCol="0"/>
          <a:lstStyle/>
          <a:p>
            <a:endParaRPr/>
          </a:p>
        </p:txBody>
      </p:sp>
      <p:sp>
        <p:nvSpPr>
          <p:cNvPr id="128" name="object 128"/>
          <p:cNvSpPr/>
          <p:nvPr/>
        </p:nvSpPr>
        <p:spPr>
          <a:xfrm>
            <a:off x="4410280" y="7249537"/>
            <a:ext cx="77470" cy="0"/>
          </a:xfrm>
          <a:custGeom>
            <a:avLst/>
            <a:gdLst/>
            <a:ahLst/>
            <a:cxnLst/>
            <a:rect l="l" t="t" r="r" b="b"/>
            <a:pathLst>
              <a:path w="77470">
                <a:moveTo>
                  <a:pt x="76962" y="0"/>
                </a:moveTo>
                <a:lnTo>
                  <a:pt x="0" y="0"/>
                </a:lnTo>
              </a:path>
            </a:pathLst>
          </a:custGeom>
          <a:ln w="8559">
            <a:solidFill>
              <a:srgbClr val="010202"/>
            </a:solidFill>
            <a:prstDash val="sysDot"/>
          </a:ln>
        </p:spPr>
        <p:txBody>
          <a:bodyPr wrap="square" lIns="0" tIns="0" rIns="0" bIns="0" rtlCol="0"/>
          <a:lstStyle/>
          <a:p>
            <a:endParaRPr/>
          </a:p>
        </p:txBody>
      </p:sp>
      <p:sp>
        <p:nvSpPr>
          <p:cNvPr id="129" name="object 129"/>
          <p:cNvSpPr/>
          <p:nvPr/>
        </p:nvSpPr>
        <p:spPr>
          <a:xfrm>
            <a:off x="3530678" y="7249537"/>
            <a:ext cx="868680" cy="0"/>
          </a:xfrm>
          <a:custGeom>
            <a:avLst/>
            <a:gdLst/>
            <a:ahLst/>
            <a:cxnLst/>
            <a:rect l="l" t="t" r="r" b="b"/>
            <a:pathLst>
              <a:path w="868679">
                <a:moveTo>
                  <a:pt x="868603" y="0"/>
                </a:moveTo>
                <a:lnTo>
                  <a:pt x="0" y="0"/>
                </a:lnTo>
              </a:path>
            </a:pathLst>
          </a:custGeom>
          <a:ln w="8559">
            <a:solidFill>
              <a:srgbClr val="010202"/>
            </a:solidFill>
            <a:prstDash val="lgDashDot"/>
          </a:ln>
        </p:spPr>
        <p:txBody>
          <a:bodyPr wrap="square" lIns="0" tIns="0" rIns="0" bIns="0" rtlCol="0"/>
          <a:lstStyle/>
          <a:p>
            <a:endParaRPr/>
          </a:p>
        </p:txBody>
      </p:sp>
      <p:sp>
        <p:nvSpPr>
          <p:cNvPr id="130" name="object 130"/>
          <p:cNvSpPr/>
          <p:nvPr/>
        </p:nvSpPr>
        <p:spPr>
          <a:xfrm>
            <a:off x="3319213" y="7057208"/>
            <a:ext cx="200660" cy="192405"/>
          </a:xfrm>
          <a:custGeom>
            <a:avLst/>
            <a:gdLst/>
            <a:ahLst/>
            <a:cxnLst/>
            <a:rect l="l" t="t" r="r" b="b"/>
            <a:pathLst>
              <a:path w="200660" h="192404">
                <a:moveTo>
                  <a:pt x="200469" y="192328"/>
                </a:moveTo>
                <a:lnTo>
                  <a:pt x="7975" y="192328"/>
                </a:lnTo>
                <a:lnTo>
                  <a:pt x="0" y="0"/>
                </a:lnTo>
              </a:path>
            </a:pathLst>
          </a:custGeom>
          <a:ln w="8559">
            <a:solidFill>
              <a:srgbClr val="010202"/>
            </a:solidFill>
          </a:ln>
        </p:spPr>
        <p:txBody>
          <a:bodyPr wrap="square" lIns="0" tIns="0" rIns="0" bIns="0" rtlCol="0"/>
          <a:lstStyle/>
          <a:p>
            <a:endParaRPr/>
          </a:p>
        </p:txBody>
      </p:sp>
      <p:sp>
        <p:nvSpPr>
          <p:cNvPr id="131" name="object 131"/>
          <p:cNvSpPr/>
          <p:nvPr/>
        </p:nvSpPr>
        <p:spPr>
          <a:xfrm>
            <a:off x="3315934" y="6977890"/>
            <a:ext cx="3175" cy="62230"/>
          </a:xfrm>
          <a:custGeom>
            <a:avLst/>
            <a:gdLst/>
            <a:ahLst/>
            <a:cxnLst/>
            <a:rect l="l" t="t" r="r" b="b"/>
            <a:pathLst>
              <a:path w="3175" h="62229">
                <a:moveTo>
                  <a:pt x="2552" y="61696"/>
                </a:moveTo>
                <a:lnTo>
                  <a:pt x="0" y="0"/>
                </a:lnTo>
              </a:path>
            </a:pathLst>
          </a:custGeom>
          <a:ln w="8559">
            <a:solidFill>
              <a:srgbClr val="010202"/>
            </a:solidFill>
            <a:prstDash val="sysDot"/>
          </a:ln>
        </p:spPr>
        <p:txBody>
          <a:bodyPr wrap="square" lIns="0" tIns="0" rIns="0" bIns="0" rtlCol="0"/>
          <a:lstStyle/>
          <a:p>
            <a:endParaRPr/>
          </a:p>
        </p:txBody>
      </p:sp>
      <p:sp>
        <p:nvSpPr>
          <p:cNvPr id="132" name="object 132"/>
          <p:cNvSpPr/>
          <p:nvPr/>
        </p:nvSpPr>
        <p:spPr>
          <a:xfrm>
            <a:off x="3301314" y="6625401"/>
            <a:ext cx="14604" cy="344170"/>
          </a:xfrm>
          <a:custGeom>
            <a:avLst/>
            <a:gdLst/>
            <a:ahLst/>
            <a:cxnLst/>
            <a:rect l="l" t="t" r="r" b="b"/>
            <a:pathLst>
              <a:path w="14604" h="344170">
                <a:moveTo>
                  <a:pt x="14249" y="343687"/>
                </a:moveTo>
                <a:lnTo>
                  <a:pt x="0" y="0"/>
                </a:lnTo>
              </a:path>
            </a:pathLst>
          </a:custGeom>
          <a:ln w="8559">
            <a:solidFill>
              <a:srgbClr val="010202"/>
            </a:solidFill>
            <a:prstDash val="lgDashDot"/>
          </a:ln>
        </p:spPr>
        <p:txBody>
          <a:bodyPr wrap="square" lIns="0" tIns="0" rIns="0" bIns="0" rtlCol="0"/>
          <a:lstStyle/>
          <a:p>
            <a:endParaRPr/>
          </a:p>
        </p:txBody>
      </p:sp>
      <p:sp>
        <p:nvSpPr>
          <p:cNvPr id="133" name="object 133"/>
          <p:cNvSpPr/>
          <p:nvPr/>
        </p:nvSpPr>
        <p:spPr>
          <a:xfrm>
            <a:off x="5134833" y="6424272"/>
            <a:ext cx="198755" cy="192405"/>
          </a:xfrm>
          <a:custGeom>
            <a:avLst/>
            <a:gdLst/>
            <a:ahLst/>
            <a:cxnLst/>
            <a:rect l="l" t="t" r="r" b="b"/>
            <a:pathLst>
              <a:path w="198754" h="192404">
                <a:moveTo>
                  <a:pt x="198539" y="1955"/>
                </a:moveTo>
                <a:lnTo>
                  <a:pt x="6057" y="0"/>
                </a:lnTo>
                <a:lnTo>
                  <a:pt x="0" y="192379"/>
                </a:lnTo>
              </a:path>
            </a:pathLst>
          </a:custGeom>
          <a:ln w="8559">
            <a:solidFill>
              <a:srgbClr val="010202"/>
            </a:solidFill>
          </a:ln>
        </p:spPr>
        <p:txBody>
          <a:bodyPr wrap="square" lIns="0" tIns="0" rIns="0" bIns="0" rtlCol="0"/>
          <a:lstStyle/>
          <a:p>
            <a:endParaRPr/>
          </a:p>
        </p:txBody>
      </p:sp>
      <p:sp>
        <p:nvSpPr>
          <p:cNvPr id="134" name="object 134"/>
          <p:cNvSpPr/>
          <p:nvPr/>
        </p:nvSpPr>
        <p:spPr>
          <a:xfrm>
            <a:off x="5132388" y="6633889"/>
            <a:ext cx="1905" cy="60325"/>
          </a:xfrm>
          <a:custGeom>
            <a:avLst/>
            <a:gdLst/>
            <a:ahLst/>
            <a:cxnLst/>
            <a:rect l="l" t="t" r="r" b="b"/>
            <a:pathLst>
              <a:path w="1904" h="60325">
                <a:moveTo>
                  <a:pt x="1904" y="0"/>
                </a:moveTo>
                <a:lnTo>
                  <a:pt x="0" y="60299"/>
                </a:lnTo>
              </a:path>
            </a:pathLst>
          </a:custGeom>
          <a:ln w="8559">
            <a:solidFill>
              <a:srgbClr val="010202"/>
            </a:solidFill>
            <a:prstDash val="sysDot"/>
          </a:ln>
        </p:spPr>
        <p:txBody>
          <a:bodyPr wrap="square" lIns="0" tIns="0" rIns="0" bIns="0" rtlCol="0"/>
          <a:lstStyle/>
          <a:p>
            <a:endParaRPr/>
          </a:p>
        </p:txBody>
      </p:sp>
      <p:sp>
        <p:nvSpPr>
          <p:cNvPr id="135" name="object 135"/>
          <p:cNvSpPr/>
          <p:nvPr/>
        </p:nvSpPr>
        <p:spPr>
          <a:xfrm>
            <a:off x="5121545" y="6702807"/>
            <a:ext cx="10795" cy="336550"/>
          </a:xfrm>
          <a:custGeom>
            <a:avLst/>
            <a:gdLst/>
            <a:ahLst/>
            <a:cxnLst/>
            <a:rect l="l" t="t" r="r" b="b"/>
            <a:pathLst>
              <a:path w="10795" h="336550">
                <a:moveTo>
                  <a:pt x="10579" y="0"/>
                </a:moveTo>
                <a:lnTo>
                  <a:pt x="0" y="335965"/>
                </a:lnTo>
              </a:path>
            </a:pathLst>
          </a:custGeom>
          <a:ln w="8559">
            <a:solidFill>
              <a:srgbClr val="010202"/>
            </a:solidFill>
            <a:prstDash val="lgDashDot"/>
          </a:ln>
        </p:spPr>
        <p:txBody>
          <a:bodyPr wrap="square" lIns="0" tIns="0" rIns="0" bIns="0" rtlCol="0"/>
          <a:lstStyle/>
          <a:p>
            <a:endParaRPr/>
          </a:p>
        </p:txBody>
      </p:sp>
      <p:sp>
        <p:nvSpPr>
          <p:cNvPr id="136" name="object 136"/>
          <p:cNvSpPr/>
          <p:nvPr/>
        </p:nvSpPr>
        <p:spPr>
          <a:xfrm>
            <a:off x="5115222" y="7047396"/>
            <a:ext cx="193040" cy="194310"/>
          </a:xfrm>
          <a:custGeom>
            <a:avLst/>
            <a:gdLst/>
            <a:ahLst/>
            <a:cxnLst/>
            <a:rect l="l" t="t" r="r" b="b"/>
            <a:pathLst>
              <a:path w="193039" h="194309">
                <a:moveTo>
                  <a:pt x="6057" y="0"/>
                </a:moveTo>
                <a:lnTo>
                  <a:pt x="0" y="192392"/>
                </a:lnTo>
                <a:lnTo>
                  <a:pt x="192493" y="193700"/>
                </a:lnTo>
              </a:path>
            </a:pathLst>
          </a:custGeom>
          <a:ln w="8559">
            <a:solidFill>
              <a:srgbClr val="010202"/>
            </a:solidFill>
          </a:ln>
        </p:spPr>
        <p:txBody>
          <a:bodyPr wrap="square" lIns="0" tIns="0" rIns="0" bIns="0" rtlCol="0"/>
          <a:lstStyle/>
          <a:p>
            <a:endParaRPr/>
          </a:p>
        </p:txBody>
      </p:sp>
      <p:sp>
        <p:nvSpPr>
          <p:cNvPr id="137" name="object 137"/>
          <p:cNvSpPr/>
          <p:nvPr/>
        </p:nvSpPr>
        <p:spPr>
          <a:xfrm>
            <a:off x="5331096" y="7241256"/>
            <a:ext cx="81915" cy="635"/>
          </a:xfrm>
          <a:custGeom>
            <a:avLst/>
            <a:gdLst/>
            <a:ahLst/>
            <a:cxnLst/>
            <a:rect l="l" t="t" r="r" b="b"/>
            <a:pathLst>
              <a:path w="81914" h="634">
                <a:moveTo>
                  <a:pt x="-4279" y="279"/>
                </a:moveTo>
                <a:lnTo>
                  <a:pt x="86131" y="279"/>
                </a:lnTo>
              </a:path>
            </a:pathLst>
          </a:custGeom>
          <a:ln w="9118">
            <a:solidFill>
              <a:srgbClr val="010202"/>
            </a:solidFill>
            <a:prstDash val="sysDot"/>
          </a:ln>
        </p:spPr>
        <p:txBody>
          <a:bodyPr wrap="square" lIns="0" tIns="0" rIns="0" bIns="0" rtlCol="0"/>
          <a:lstStyle/>
          <a:p>
            <a:endParaRPr/>
          </a:p>
        </p:txBody>
      </p:sp>
      <p:sp>
        <p:nvSpPr>
          <p:cNvPr id="138" name="object 138"/>
          <p:cNvSpPr/>
          <p:nvPr/>
        </p:nvSpPr>
        <p:spPr>
          <a:xfrm>
            <a:off x="5424634" y="7241892"/>
            <a:ext cx="923925" cy="6350"/>
          </a:xfrm>
          <a:custGeom>
            <a:avLst/>
            <a:gdLst/>
            <a:ahLst/>
            <a:cxnLst/>
            <a:rect l="l" t="t" r="r" b="b"/>
            <a:pathLst>
              <a:path w="923925" h="6350">
                <a:moveTo>
                  <a:pt x="0" y="0"/>
                </a:moveTo>
                <a:lnTo>
                  <a:pt x="923683" y="6261"/>
                </a:lnTo>
              </a:path>
            </a:pathLst>
          </a:custGeom>
          <a:ln w="8559">
            <a:solidFill>
              <a:srgbClr val="010202"/>
            </a:solidFill>
            <a:prstDash val="lgDashDot"/>
          </a:ln>
        </p:spPr>
        <p:txBody>
          <a:bodyPr wrap="square" lIns="0" tIns="0" rIns="0" bIns="0" rtlCol="0"/>
          <a:lstStyle/>
          <a:p>
            <a:endParaRPr/>
          </a:p>
        </p:txBody>
      </p:sp>
      <p:sp>
        <p:nvSpPr>
          <p:cNvPr id="139" name="object 139"/>
          <p:cNvSpPr/>
          <p:nvPr/>
        </p:nvSpPr>
        <p:spPr>
          <a:xfrm>
            <a:off x="6360008" y="7057097"/>
            <a:ext cx="197485" cy="193040"/>
          </a:xfrm>
          <a:custGeom>
            <a:avLst/>
            <a:gdLst/>
            <a:ahLst/>
            <a:cxnLst/>
            <a:rect l="l" t="t" r="r" b="b"/>
            <a:pathLst>
              <a:path w="197484" h="193040">
                <a:moveTo>
                  <a:pt x="0" y="191134"/>
                </a:moveTo>
                <a:lnTo>
                  <a:pt x="192493" y="192443"/>
                </a:lnTo>
                <a:lnTo>
                  <a:pt x="197180" y="0"/>
                </a:lnTo>
              </a:path>
            </a:pathLst>
          </a:custGeom>
          <a:ln w="8559">
            <a:solidFill>
              <a:srgbClr val="010202"/>
            </a:solidFill>
          </a:ln>
        </p:spPr>
        <p:txBody>
          <a:bodyPr wrap="square" lIns="0" tIns="0" rIns="0" bIns="0" rtlCol="0"/>
          <a:lstStyle/>
          <a:p>
            <a:endParaRPr/>
          </a:p>
        </p:txBody>
      </p:sp>
      <p:sp>
        <p:nvSpPr>
          <p:cNvPr id="140" name="object 140"/>
          <p:cNvSpPr/>
          <p:nvPr/>
        </p:nvSpPr>
        <p:spPr>
          <a:xfrm>
            <a:off x="6557605" y="6980458"/>
            <a:ext cx="1905" cy="59690"/>
          </a:xfrm>
          <a:custGeom>
            <a:avLst/>
            <a:gdLst/>
            <a:ahLst/>
            <a:cxnLst/>
            <a:rect l="l" t="t" r="r" b="b"/>
            <a:pathLst>
              <a:path w="1904" h="59690">
                <a:moveTo>
                  <a:pt x="0" y="59613"/>
                </a:moveTo>
                <a:lnTo>
                  <a:pt x="1460" y="0"/>
                </a:lnTo>
              </a:path>
            </a:pathLst>
          </a:custGeom>
          <a:ln w="8559">
            <a:solidFill>
              <a:srgbClr val="010202"/>
            </a:solidFill>
            <a:prstDash val="sysDot"/>
          </a:ln>
        </p:spPr>
        <p:txBody>
          <a:bodyPr wrap="square" lIns="0" tIns="0" rIns="0" bIns="0" rtlCol="0"/>
          <a:lstStyle/>
          <a:p>
            <a:endParaRPr/>
          </a:p>
        </p:txBody>
      </p:sp>
      <p:sp>
        <p:nvSpPr>
          <p:cNvPr id="141" name="object 141"/>
          <p:cNvSpPr/>
          <p:nvPr/>
        </p:nvSpPr>
        <p:spPr>
          <a:xfrm>
            <a:off x="6559269" y="6639811"/>
            <a:ext cx="8255" cy="332740"/>
          </a:xfrm>
          <a:custGeom>
            <a:avLst/>
            <a:gdLst/>
            <a:ahLst/>
            <a:cxnLst/>
            <a:rect l="l" t="t" r="r" b="b"/>
            <a:pathLst>
              <a:path w="8254" h="332740">
                <a:moveTo>
                  <a:pt x="0" y="332130"/>
                </a:moveTo>
                <a:lnTo>
                  <a:pt x="8102" y="0"/>
                </a:lnTo>
              </a:path>
            </a:pathLst>
          </a:custGeom>
          <a:ln w="8559">
            <a:solidFill>
              <a:srgbClr val="010202"/>
            </a:solidFill>
            <a:prstDash val="lgDashDot"/>
          </a:ln>
        </p:spPr>
        <p:txBody>
          <a:bodyPr wrap="square" lIns="0" tIns="0" rIns="0" bIns="0" rtlCol="0"/>
          <a:lstStyle/>
          <a:p>
            <a:endParaRPr/>
          </a:p>
        </p:txBody>
      </p:sp>
      <p:sp>
        <p:nvSpPr>
          <p:cNvPr id="142" name="object 142"/>
          <p:cNvSpPr/>
          <p:nvPr/>
        </p:nvSpPr>
        <p:spPr>
          <a:xfrm>
            <a:off x="6379800" y="6436897"/>
            <a:ext cx="193040" cy="194945"/>
          </a:xfrm>
          <a:custGeom>
            <a:avLst/>
            <a:gdLst/>
            <a:ahLst/>
            <a:cxnLst/>
            <a:rect l="l" t="t" r="r" b="b"/>
            <a:pathLst>
              <a:path w="193040" h="194945">
                <a:moveTo>
                  <a:pt x="187782" y="194398"/>
                </a:moveTo>
                <a:lnTo>
                  <a:pt x="192481" y="1968"/>
                </a:lnTo>
                <a:lnTo>
                  <a:pt x="0" y="0"/>
                </a:lnTo>
              </a:path>
            </a:pathLst>
          </a:custGeom>
          <a:ln w="8559">
            <a:solidFill>
              <a:srgbClr val="010202"/>
            </a:solidFill>
          </a:ln>
        </p:spPr>
        <p:txBody>
          <a:bodyPr wrap="square" lIns="0" tIns="0" rIns="0" bIns="0" rtlCol="0"/>
          <a:lstStyle/>
          <a:p>
            <a:endParaRPr/>
          </a:p>
        </p:txBody>
      </p:sp>
      <p:sp>
        <p:nvSpPr>
          <p:cNvPr id="143" name="object 143"/>
          <p:cNvSpPr/>
          <p:nvPr/>
        </p:nvSpPr>
        <p:spPr>
          <a:xfrm>
            <a:off x="6275161" y="6435835"/>
            <a:ext cx="81915" cy="1270"/>
          </a:xfrm>
          <a:custGeom>
            <a:avLst/>
            <a:gdLst/>
            <a:ahLst/>
            <a:cxnLst/>
            <a:rect l="l" t="t" r="r" b="b"/>
            <a:pathLst>
              <a:path w="81914" h="1270">
                <a:moveTo>
                  <a:pt x="-4279" y="412"/>
                </a:moveTo>
                <a:lnTo>
                  <a:pt x="85661" y="412"/>
                </a:lnTo>
              </a:path>
            </a:pathLst>
          </a:custGeom>
          <a:ln w="9385">
            <a:solidFill>
              <a:srgbClr val="010202"/>
            </a:solidFill>
            <a:prstDash val="sysDot"/>
          </a:ln>
        </p:spPr>
        <p:txBody>
          <a:bodyPr wrap="square" lIns="0" tIns="0" rIns="0" bIns="0" rtlCol="0"/>
          <a:lstStyle/>
          <a:p>
            <a:endParaRPr/>
          </a:p>
        </p:txBody>
      </p:sp>
      <p:sp>
        <p:nvSpPr>
          <p:cNvPr id="144" name="object 144"/>
          <p:cNvSpPr/>
          <p:nvPr/>
        </p:nvSpPr>
        <p:spPr>
          <a:xfrm>
            <a:off x="5345000" y="6426341"/>
            <a:ext cx="918844" cy="9525"/>
          </a:xfrm>
          <a:custGeom>
            <a:avLst/>
            <a:gdLst/>
            <a:ahLst/>
            <a:cxnLst/>
            <a:rect l="l" t="t" r="r" b="b"/>
            <a:pathLst>
              <a:path w="918845" h="9525">
                <a:moveTo>
                  <a:pt x="918527" y="9372"/>
                </a:moveTo>
                <a:lnTo>
                  <a:pt x="0" y="0"/>
                </a:lnTo>
              </a:path>
            </a:pathLst>
          </a:custGeom>
          <a:ln w="8559">
            <a:solidFill>
              <a:srgbClr val="010202"/>
            </a:solidFill>
            <a:prstDash val="lgDashDot"/>
          </a:ln>
        </p:spPr>
        <p:txBody>
          <a:bodyPr wrap="square" lIns="0" tIns="0" rIns="0" bIns="0" rtlCol="0"/>
          <a:lstStyle/>
          <a:p>
            <a:endParaRPr/>
          </a:p>
        </p:txBody>
      </p:sp>
      <p:sp>
        <p:nvSpPr>
          <p:cNvPr id="145" name="object 145"/>
          <p:cNvSpPr/>
          <p:nvPr/>
        </p:nvSpPr>
        <p:spPr>
          <a:xfrm>
            <a:off x="883145" y="1849053"/>
            <a:ext cx="433705" cy="0"/>
          </a:xfrm>
          <a:custGeom>
            <a:avLst/>
            <a:gdLst/>
            <a:ahLst/>
            <a:cxnLst/>
            <a:rect l="l" t="t" r="r" b="b"/>
            <a:pathLst>
              <a:path w="433705">
                <a:moveTo>
                  <a:pt x="0" y="0"/>
                </a:moveTo>
                <a:lnTo>
                  <a:pt x="433153" y="0"/>
                </a:lnTo>
              </a:path>
            </a:pathLst>
          </a:custGeom>
          <a:ln w="8559">
            <a:solidFill>
              <a:srgbClr val="010202"/>
            </a:solidFill>
            <a:prstDash val="lgDashDot"/>
          </a:ln>
        </p:spPr>
        <p:txBody>
          <a:bodyPr wrap="square" lIns="0" tIns="0" rIns="0" bIns="0" rtlCol="0"/>
          <a:lstStyle/>
          <a:p>
            <a:endParaRPr/>
          </a:p>
        </p:txBody>
      </p:sp>
      <p:sp>
        <p:nvSpPr>
          <p:cNvPr id="146" name="object 146"/>
          <p:cNvSpPr/>
          <p:nvPr/>
        </p:nvSpPr>
        <p:spPr>
          <a:xfrm>
            <a:off x="1253972" y="2734071"/>
            <a:ext cx="1557655" cy="3173730"/>
          </a:xfrm>
          <a:custGeom>
            <a:avLst/>
            <a:gdLst/>
            <a:ahLst/>
            <a:cxnLst/>
            <a:rect l="l" t="t" r="r" b="b"/>
            <a:pathLst>
              <a:path w="1557655" h="3173729">
                <a:moveTo>
                  <a:pt x="0" y="0"/>
                </a:moveTo>
                <a:lnTo>
                  <a:pt x="14439" y="184086"/>
                </a:lnTo>
                <a:lnTo>
                  <a:pt x="39522" y="367207"/>
                </a:lnTo>
                <a:lnTo>
                  <a:pt x="65239" y="526199"/>
                </a:lnTo>
                <a:lnTo>
                  <a:pt x="118440" y="726224"/>
                </a:lnTo>
                <a:lnTo>
                  <a:pt x="174320" y="911174"/>
                </a:lnTo>
                <a:lnTo>
                  <a:pt x="259867" y="1135748"/>
                </a:lnTo>
                <a:lnTo>
                  <a:pt x="368947" y="1351775"/>
                </a:lnTo>
                <a:lnTo>
                  <a:pt x="527227" y="1683283"/>
                </a:lnTo>
                <a:lnTo>
                  <a:pt x="826655" y="2273592"/>
                </a:lnTo>
                <a:lnTo>
                  <a:pt x="1276070" y="3173679"/>
                </a:lnTo>
                <a:lnTo>
                  <a:pt x="1557058" y="3023235"/>
                </a:lnTo>
              </a:path>
            </a:pathLst>
          </a:custGeom>
          <a:ln w="17106">
            <a:solidFill>
              <a:srgbClr val="EF3B3A"/>
            </a:solidFill>
            <a:prstDash val="lgDashDot"/>
          </a:ln>
        </p:spPr>
        <p:txBody>
          <a:bodyPr wrap="square" lIns="0" tIns="0" rIns="0" bIns="0" rtlCol="0"/>
          <a:lstStyle/>
          <a:p>
            <a:endParaRPr/>
          </a:p>
        </p:txBody>
      </p:sp>
      <p:sp>
        <p:nvSpPr>
          <p:cNvPr id="147" name="object 147"/>
          <p:cNvSpPr/>
          <p:nvPr/>
        </p:nvSpPr>
        <p:spPr>
          <a:xfrm>
            <a:off x="3528588" y="3445724"/>
            <a:ext cx="2061845" cy="411480"/>
          </a:xfrm>
          <a:custGeom>
            <a:avLst/>
            <a:gdLst/>
            <a:ahLst/>
            <a:cxnLst/>
            <a:rect l="l" t="t" r="r" b="b"/>
            <a:pathLst>
              <a:path w="2061845" h="411479">
                <a:moveTo>
                  <a:pt x="0" y="0"/>
                </a:moveTo>
                <a:lnTo>
                  <a:pt x="6413" y="411251"/>
                </a:lnTo>
                <a:lnTo>
                  <a:pt x="2057527" y="408520"/>
                </a:lnTo>
                <a:lnTo>
                  <a:pt x="2061438" y="18884"/>
                </a:lnTo>
                <a:lnTo>
                  <a:pt x="0" y="0"/>
                </a:lnTo>
                <a:close/>
              </a:path>
            </a:pathLst>
          </a:custGeom>
          <a:solidFill>
            <a:srgbClr val="CDE3AA"/>
          </a:solidFill>
        </p:spPr>
        <p:txBody>
          <a:bodyPr wrap="square" lIns="0" tIns="0" rIns="0" bIns="0" rtlCol="0"/>
          <a:lstStyle/>
          <a:p>
            <a:endParaRPr/>
          </a:p>
        </p:txBody>
      </p:sp>
      <p:sp>
        <p:nvSpPr>
          <p:cNvPr id="148" name="object 148"/>
          <p:cNvSpPr/>
          <p:nvPr/>
        </p:nvSpPr>
        <p:spPr>
          <a:xfrm>
            <a:off x="883145" y="1069822"/>
            <a:ext cx="5937885" cy="280035"/>
          </a:xfrm>
          <a:custGeom>
            <a:avLst/>
            <a:gdLst/>
            <a:ahLst/>
            <a:cxnLst/>
            <a:rect l="l" t="t" r="r" b="b"/>
            <a:pathLst>
              <a:path w="5937884" h="280034">
                <a:moveTo>
                  <a:pt x="0" y="279869"/>
                </a:moveTo>
                <a:lnTo>
                  <a:pt x="5937516" y="279869"/>
                </a:lnTo>
                <a:lnTo>
                  <a:pt x="5937516" y="0"/>
                </a:lnTo>
                <a:lnTo>
                  <a:pt x="0" y="0"/>
                </a:lnTo>
                <a:lnTo>
                  <a:pt x="0" y="279869"/>
                </a:lnTo>
                <a:close/>
              </a:path>
            </a:pathLst>
          </a:custGeom>
          <a:solidFill>
            <a:srgbClr val="FFFFFF"/>
          </a:solidFill>
        </p:spPr>
        <p:txBody>
          <a:bodyPr wrap="square" lIns="0" tIns="0" rIns="0" bIns="0" rtlCol="0"/>
          <a:lstStyle/>
          <a:p>
            <a:endParaRPr/>
          </a:p>
        </p:txBody>
      </p:sp>
      <p:sp>
        <p:nvSpPr>
          <p:cNvPr id="149" name="object 149"/>
          <p:cNvSpPr/>
          <p:nvPr/>
        </p:nvSpPr>
        <p:spPr>
          <a:xfrm>
            <a:off x="675894" y="1069822"/>
            <a:ext cx="207645" cy="6209665"/>
          </a:xfrm>
          <a:custGeom>
            <a:avLst/>
            <a:gdLst/>
            <a:ahLst/>
            <a:cxnLst/>
            <a:rect l="l" t="t" r="r" b="b"/>
            <a:pathLst>
              <a:path w="207644" h="6209665">
                <a:moveTo>
                  <a:pt x="0" y="6209309"/>
                </a:moveTo>
                <a:lnTo>
                  <a:pt x="207251" y="6209309"/>
                </a:lnTo>
                <a:lnTo>
                  <a:pt x="207251" y="0"/>
                </a:lnTo>
                <a:lnTo>
                  <a:pt x="0" y="0"/>
                </a:lnTo>
                <a:lnTo>
                  <a:pt x="0" y="6209309"/>
                </a:lnTo>
                <a:close/>
              </a:path>
            </a:pathLst>
          </a:custGeom>
          <a:solidFill>
            <a:srgbClr val="FFFFFF"/>
          </a:solidFill>
        </p:spPr>
        <p:txBody>
          <a:bodyPr wrap="square" lIns="0" tIns="0" rIns="0" bIns="0" rtlCol="0"/>
          <a:lstStyle/>
          <a:p>
            <a:endParaRPr/>
          </a:p>
        </p:txBody>
      </p:sp>
      <p:sp>
        <p:nvSpPr>
          <p:cNvPr id="150" name="object 150"/>
          <p:cNvSpPr txBox="1"/>
          <p:nvPr/>
        </p:nvSpPr>
        <p:spPr>
          <a:xfrm>
            <a:off x="2130855" y="2328877"/>
            <a:ext cx="300990" cy="233045"/>
          </a:xfrm>
          <a:prstGeom prst="rect">
            <a:avLst/>
          </a:prstGeom>
        </p:spPr>
        <p:txBody>
          <a:bodyPr vert="horz" wrap="square" lIns="0" tIns="31750" rIns="0" bIns="0" rtlCol="0">
            <a:spAutoFit/>
          </a:bodyPr>
          <a:lstStyle/>
          <a:p>
            <a:pPr marL="63500" marR="5080" indent="-64135">
              <a:lnSpc>
                <a:spcPts val="740"/>
              </a:lnSpc>
              <a:spcBef>
                <a:spcPts val="250"/>
              </a:spcBef>
            </a:pPr>
            <a:r>
              <a:rPr sz="750" b="1" spc="-100" dirty="0">
                <a:solidFill>
                  <a:srgbClr val="231F20"/>
                </a:solidFill>
                <a:latin typeface="Arial"/>
                <a:cs typeface="Arial"/>
              </a:rPr>
              <a:t>B</a:t>
            </a:r>
            <a:r>
              <a:rPr sz="750" b="1" spc="-110" dirty="0">
                <a:solidFill>
                  <a:srgbClr val="231F20"/>
                </a:solidFill>
                <a:latin typeface="Arial"/>
                <a:cs typeface="Arial"/>
              </a:rPr>
              <a:t>L</a:t>
            </a:r>
            <a:r>
              <a:rPr sz="750" b="1" spc="-50" dirty="0">
                <a:solidFill>
                  <a:srgbClr val="231F20"/>
                </a:solidFill>
                <a:latin typeface="Arial"/>
                <a:cs typeface="Arial"/>
              </a:rPr>
              <a:t>OCK  </a:t>
            </a:r>
            <a:r>
              <a:rPr sz="750" b="1" spc="-5" dirty="0">
                <a:solidFill>
                  <a:srgbClr val="231F20"/>
                </a:solidFill>
                <a:latin typeface="Arial"/>
                <a:cs typeface="Arial"/>
              </a:rPr>
              <a:t>168</a:t>
            </a:r>
            <a:endParaRPr sz="750">
              <a:latin typeface="Arial"/>
              <a:cs typeface="Arial"/>
            </a:endParaRPr>
          </a:p>
        </p:txBody>
      </p:sp>
      <p:sp>
        <p:nvSpPr>
          <p:cNvPr id="151" name="object 151"/>
          <p:cNvSpPr txBox="1"/>
          <p:nvPr/>
        </p:nvSpPr>
        <p:spPr>
          <a:xfrm>
            <a:off x="3399201" y="2356733"/>
            <a:ext cx="1339215" cy="233045"/>
          </a:xfrm>
          <a:prstGeom prst="rect">
            <a:avLst/>
          </a:prstGeom>
        </p:spPr>
        <p:txBody>
          <a:bodyPr vert="horz" wrap="square" lIns="0" tIns="31750" rIns="0" bIns="0" rtlCol="0">
            <a:spAutoFit/>
          </a:bodyPr>
          <a:lstStyle/>
          <a:p>
            <a:pPr marL="560070" marR="483234" algn="ctr">
              <a:lnSpc>
                <a:spcPts val="740"/>
              </a:lnSpc>
              <a:spcBef>
                <a:spcPts val="250"/>
              </a:spcBef>
            </a:pPr>
            <a:r>
              <a:rPr sz="750" b="1" spc="-100" dirty="0">
                <a:solidFill>
                  <a:srgbClr val="231F20"/>
                </a:solidFill>
                <a:latin typeface="Arial"/>
                <a:cs typeface="Arial"/>
              </a:rPr>
              <a:t>B</a:t>
            </a:r>
            <a:r>
              <a:rPr sz="750" b="1" spc="-110" dirty="0">
                <a:solidFill>
                  <a:srgbClr val="231F20"/>
                </a:solidFill>
                <a:latin typeface="Arial"/>
                <a:cs typeface="Arial"/>
              </a:rPr>
              <a:t>L</a:t>
            </a:r>
            <a:r>
              <a:rPr sz="750" b="1" spc="-50" dirty="0">
                <a:solidFill>
                  <a:srgbClr val="231F20"/>
                </a:solidFill>
                <a:latin typeface="Arial"/>
                <a:cs typeface="Arial"/>
              </a:rPr>
              <a:t>OCK  </a:t>
            </a:r>
            <a:r>
              <a:rPr sz="750" b="1" spc="-5" dirty="0">
                <a:solidFill>
                  <a:srgbClr val="231F20"/>
                </a:solidFill>
                <a:latin typeface="Arial"/>
                <a:cs typeface="Arial"/>
              </a:rPr>
              <a:t>167</a:t>
            </a:r>
            <a:endParaRPr sz="750">
              <a:latin typeface="Arial"/>
              <a:cs typeface="Arial"/>
            </a:endParaRPr>
          </a:p>
        </p:txBody>
      </p:sp>
      <p:sp>
        <p:nvSpPr>
          <p:cNvPr id="152" name="object 152"/>
          <p:cNvSpPr txBox="1"/>
          <p:nvPr/>
        </p:nvSpPr>
        <p:spPr>
          <a:xfrm>
            <a:off x="5686316" y="2340641"/>
            <a:ext cx="453390" cy="327025"/>
          </a:xfrm>
          <a:prstGeom prst="rect">
            <a:avLst/>
          </a:prstGeom>
        </p:spPr>
        <p:txBody>
          <a:bodyPr vert="horz" wrap="square" lIns="0" tIns="31750" rIns="0" bIns="0" rtlCol="0">
            <a:spAutoFit/>
          </a:bodyPr>
          <a:lstStyle/>
          <a:p>
            <a:pPr marL="12700" marR="5080" indent="-635" algn="ctr">
              <a:lnSpc>
                <a:spcPts val="740"/>
              </a:lnSpc>
              <a:spcBef>
                <a:spcPts val="250"/>
              </a:spcBef>
            </a:pPr>
            <a:r>
              <a:rPr sz="750" b="1" spc="-45" dirty="0">
                <a:solidFill>
                  <a:srgbClr val="231F20"/>
                </a:solidFill>
                <a:latin typeface="Arial"/>
                <a:cs typeface="Arial"/>
              </a:rPr>
              <a:t>ORIGINAL  </a:t>
            </a:r>
            <a:r>
              <a:rPr sz="750" b="1" spc="-50" dirty="0">
                <a:solidFill>
                  <a:srgbClr val="231F20"/>
                </a:solidFill>
                <a:latin typeface="Arial"/>
                <a:cs typeface="Arial"/>
              </a:rPr>
              <a:t>HOSPI</a:t>
            </a:r>
            <a:r>
              <a:rPr sz="750" b="1" spc="-100" dirty="0">
                <a:solidFill>
                  <a:srgbClr val="231F20"/>
                </a:solidFill>
                <a:latin typeface="Arial"/>
                <a:cs typeface="Arial"/>
              </a:rPr>
              <a:t>T</a:t>
            </a:r>
            <a:r>
              <a:rPr sz="750" b="1" spc="-45" dirty="0">
                <a:solidFill>
                  <a:srgbClr val="231F20"/>
                </a:solidFill>
                <a:latin typeface="Arial"/>
                <a:cs typeface="Arial"/>
              </a:rPr>
              <a:t>AL  </a:t>
            </a:r>
            <a:r>
              <a:rPr sz="750" b="1" spc="-90" dirty="0">
                <a:solidFill>
                  <a:srgbClr val="231F20"/>
                </a:solidFill>
                <a:latin typeface="Arial"/>
                <a:cs typeface="Arial"/>
              </a:rPr>
              <a:t>BLOCK</a:t>
            </a:r>
            <a:endParaRPr sz="750">
              <a:latin typeface="Arial"/>
              <a:cs typeface="Arial"/>
            </a:endParaRPr>
          </a:p>
        </p:txBody>
      </p:sp>
      <p:sp>
        <p:nvSpPr>
          <p:cNvPr id="153" name="object 153"/>
          <p:cNvSpPr txBox="1"/>
          <p:nvPr/>
        </p:nvSpPr>
        <p:spPr>
          <a:xfrm>
            <a:off x="2460422" y="4394714"/>
            <a:ext cx="313690" cy="233045"/>
          </a:xfrm>
          <a:prstGeom prst="rect">
            <a:avLst/>
          </a:prstGeom>
        </p:spPr>
        <p:txBody>
          <a:bodyPr vert="horz" wrap="square" lIns="0" tIns="31750" rIns="0" bIns="0" rtlCol="0">
            <a:spAutoFit/>
          </a:bodyPr>
          <a:lstStyle/>
          <a:p>
            <a:pPr marL="76200" marR="5080" indent="-64135">
              <a:lnSpc>
                <a:spcPts val="740"/>
              </a:lnSpc>
              <a:spcBef>
                <a:spcPts val="250"/>
              </a:spcBef>
            </a:pPr>
            <a:r>
              <a:rPr sz="750" b="1" spc="-100" dirty="0">
                <a:solidFill>
                  <a:srgbClr val="231F20"/>
                </a:solidFill>
                <a:latin typeface="Arial"/>
                <a:cs typeface="Arial"/>
              </a:rPr>
              <a:t>B</a:t>
            </a:r>
            <a:r>
              <a:rPr sz="750" b="1" spc="-110" dirty="0">
                <a:solidFill>
                  <a:srgbClr val="231F20"/>
                </a:solidFill>
                <a:latin typeface="Arial"/>
                <a:cs typeface="Arial"/>
              </a:rPr>
              <a:t>L</a:t>
            </a:r>
            <a:r>
              <a:rPr sz="750" b="1" spc="-50" dirty="0">
                <a:solidFill>
                  <a:srgbClr val="231F20"/>
                </a:solidFill>
                <a:latin typeface="Arial"/>
                <a:cs typeface="Arial"/>
              </a:rPr>
              <a:t>OCK  </a:t>
            </a:r>
            <a:r>
              <a:rPr sz="750" b="1" spc="-5" dirty="0">
                <a:solidFill>
                  <a:srgbClr val="231F20"/>
                </a:solidFill>
                <a:latin typeface="Arial"/>
                <a:cs typeface="Arial"/>
              </a:rPr>
              <a:t>164</a:t>
            </a:r>
            <a:endParaRPr sz="750">
              <a:latin typeface="Arial"/>
              <a:cs typeface="Arial"/>
            </a:endParaRPr>
          </a:p>
        </p:txBody>
      </p:sp>
      <p:sp>
        <p:nvSpPr>
          <p:cNvPr id="154" name="object 154"/>
          <p:cNvSpPr txBox="1"/>
          <p:nvPr/>
        </p:nvSpPr>
        <p:spPr>
          <a:xfrm>
            <a:off x="3962083" y="4537286"/>
            <a:ext cx="300990" cy="233045"/>
          </a:xfrm>
          <a:prstGeom prst="rect">
            <a:avLst/>
          </a:prstGeom>
        </p:spPr>
        <p:txBody>
          <a:bodyPr vert="horz" wrap="square" lIns="0" tIns="31750" rIns="0" bIns="0" rtlCol="0">
            <a:spAutoFit/>
          </a:bodyPr>
          <a:lstStyle/>
          <a:p>
            <a:pPr marL="63500" marR="5080" indent="-64135">
              <a:lnSpc>
                <a:spcPts val="740"/>
              </a:lnSpc>
              <a:spcBef>
                <a:spcPts val="250"/>
              </a:spcBef>
            </a:pPr>
            <a:r>
              <a:rPr sz="750" b="1" spc="-100" dirty="0">
                <a:solidFill>
                  <a:srgbClr val="231F20"/>
                </a:solidFill>
                <a:latin typeface="Arial"/>
                <a:cs typeface="Arial"/>
              </a:rPr>
              <a:t>B</a:t>
            </a:r>
            <a:r>
              <a:rPr sz="750" b="1" spc="-110" dirty="0">
                <a:solidFill>
                  <a:srgbClr val="231F20"/>
                </a:solidFill>
                <a:latin typeface="Arial"/>
                <a:cs typeface="Arial"/>
              </a:rPr>
              <a:t>L</a:t>
            </a:r>
            <a:r>
              <a:rPr sz="750" b="1" spc="-50" dirty="0">
                <a:solidFill>
                  <a:srgbClr val="231F20"/>
                </a:solidFill>
                <a:latin typeface="Arial"/>
                <a:cs typeface="Arial"/>
              </a:rPr>
              <a:t>OCK  </a:t>
            </a:r>
            <a:r>
              <a:rPr sz="750" b="1" spc="-5" dirty="0">
                <a:solidFill>
                  <a:srgbClr val="231F20"/>
                </a:solidFill>
                <a:latin typeface="Arial"/>
                <a:cs typeface="Arial"/>
              </a:rPr>
              <a:t>165</a:t>
            </a:r>
            <a:endParaRPr sz="750">
              <a:latin typeface="Arial"/>
              <a:cs typeface="Arial"/>
            </a:endParaRPr>
          </a:p>
        </p:txBody>
      </p:sp>
      <p:sp>
        <p:nvSpPr>
          <p:cNvPr id="155" name="object 155"/>
          <p:cNvSpPr txBox="1"/>
          <p:nvPr/>
        </p:nvSpPr>
        <p:spPr>
          <a:xfrm>
            <a:off x="5773083" y="4503408"/>
            <a:ext cx="313690" cy="233045"/>
          </a:xfrm>
          <a:prstGeom prst="rect">
            <a:avLst/>
          </a:prstGeom>
        </p:spPr>
        <p:txBody>
          <a:bodyPr vert="horz" wrap="square" lIns="0" tIns="31750" rIns="0" bIns="0" rtlCol="0">
            <a:spAutoFit/>
          </a:bodyPr>
          <a:lstStyle/>
          <a:p>
            <a:pPr marL="76200" marR="5080" indent="-64135">
              <a:lnSpc>
                <a:spcPts val="740"/>
              </a:lnSpc>
              <a:spcBef>
                <a:spcPts val="250"/>
              </a:spcBef>
            </a:pPr>
            <a:r>
              <a:rPr sz="750" b="1" spc="-100" dirty="0">
                <a:solidFill>
                  <a:srgbClr val="231F20"/>
                </a:solidFill>
                <a:latin typeface="Arial"/>
                <a:cs typeface="Arial"/>
              </a:rPr>
              <a:t>B</a:t>
            </a:r>
            <a:r>
              <a:rPr sz="750" b="1" spc="-110" dirty="0">
                <a:solidFill>
                  <a:srgbClr val="231F20"/>
                </a:solidFill>
                <a:latin typeface="Arial"/>
                <a:cs typeface="Arial"/>
              </a:rPr>
              <a:t>L</a:t>
            </a:r>
            <a:r>
              <a:rPr sz="750" b="1" spc="-50" dirty="0">
                <a:solidFill>
                  <a:srgbClr val="231F20"/>
                </a:solidFill>
                <a:latin typeface="Arial"/>
                <a:cs typeface="Arial"/>
              </a:rPr>
              <a:t>OCK  </a:t>
            </a:r>
            <a:r>
              <a:rPr sz="750" b="1" spc="-5" dirty="0">
                <a:solidFill>
                  <a:srgbClr val="231F20"/>
                </a:solidFill>
                <a:latin typeface="Arial"/>
                <a:cs typeface="Arial"/>
              </a:rPr>
              <a:t>166</a:t>
            </a:r>
            <a:endParaRPr sz="750">
              <a:latin typeface="Arial"/>
              <a:cs typeface="Arial"/>
            </a:endParaRPr>
          </a:p>
        </p:txBody>
      </p:sp>
      <p:sp>
        <p:nvSpPr>
          <p:cNvPr id="156" name="object 156"/>
          <p:cNvSpPr txBox="1"/>
          <p:nvPr/>
        </p:nvSpPr>
        <p:spPr>
          <a:xfrm>
            <a:off x="3533581" y="3532035"/>
            <a:ext cx="2050414" cy="233045"/>
          </a:xfrm>
          <a:prstGeom prst="rect">
            <a:avLst/>
          </a:prstGeom>
        </p:spPr>
        <p:txBody>
          <a:bodyPr vert="horz" wrap="square" lIns="0" tIns="11430" rIns="0" bIns="0" rtlCol="0">
            <a:spAutoFit/>
          </a:bodyPr>
          <a:lstStyle/>
          <a:p>
            <a:pPr marR="40005" algn="ctr">
              <a:lnSpc>
                <a:spcPts val="819"/>
              </a:lnSpc>
              <a:spcBef>
                <a:spcPts val="90"/>
              </a:spcBef>
            </a:pPr>
            <a:r>
              <a:rPr sz="750" b="1" spc="-70" dirty="0">
                <a:solidFill>
                  <a:srgbClr val="231F20"/>
                </a:solidFill>
                <a:latin typeface="Arial"/>
                <a:cs typeface="Arial"/>
              </a:rPr>
              <a:t>OPEN </a:t>
            </a:r>
            <a:r>
              <a:rPr sz="750" b="1" spc="-100" dirty="0">
                <a:solidFill>
                  <a:srgbClr val="231F20"/>
                </a:solidFill>
                <a:latin typeface="Arial"/>
                <a:cs typeface="Arial"/>
              </a:rPr>
              <a:t>SPACE </a:t>
            </a:r>
            <a:r>
              <a:rPr sz="750" b="1" spc="-95" dirty="0">
                <a:solidFill>
                  <a:srgbClr val="231F20"/>
                </a:solidFill>
                <a:latin typeface="Arial"/>
                <a:cs typeface="Arial"/>
              </a:rPr>
              <a:t>BLOCK</a:t>
            </a:r>
            <a:r>
              <a:rPr sz="750" b="1" spc="-110" dirty="0">
                <a:solidFill>
                  <a:srgbClr val="231F20"/>
                </a:solidFill>
                <a:latin typeface="Arial"/>
                <a:cs typeface="Arial"/>
              </a:rPr>
              <a:t> </a:t>
            </a:r>
            <a:r>
              <a:rPr sz="750" b="1" spc="-10" dirty="0">
                <a:solidFill>
                  <a:srgbClr val="231F20"/>
                </a:solidFill>
                <a:latin typeface="Arial"/>
                <a:cs typeface="Arial"/>
              </a:rPr>
              <a:t>#2</a:t>
            </a:r>
            <a:endParaRPr sz="750">
              <a:latin typeface="Arial"/>
              <a:cs typeface="Arial"/>
            </a:endParaRPr>
          </a:p>
          <a:p>
            <a:pPr marR="42545" algn="ctr">
              <a:lnSpc>
                <a:spcPts val="819"/>
              </a:lnSpc>
            </a:pPr>
            <a:r>
              <a:rPr sz="750" b="1" spc="-60" dirty="0">
                <a:solidFill>
                  <a:srgbClr val="231F20"/>
                </a:solidFill>
                <a:latin typeface="Arial"/>
                <a:cs typeface="Arial"/>
              </a:rPr>
              <a:t>(PUBLIC </a:t>
            </a:r>
            <a:r>
              <a:rPr sz="750" b="1" spc="-75" dirty="0">
                <a:solidFill>
                  <a:srgbClr val="231F20"/>
                </a:solidFill>
                <a:latin typeface="Arial"/>
                <a:cs typeface="Arial"/>
              </a:rPr>
              <a:t>MARKET </a:t>
            </a:r>
            <a:r>
              <a:rPr sz="750" b="1" spc="-65" dirty="0">
                <a:solidFill>
                  <a:srgbClr val="231F20"/>
                </a:solidFill>
                <a:latin typeface="Arial"/>
                <a:cs typeface="Arial"/>
              </a:rPr>
              <a:t>&amp; </a:t>
            </a:r>
            <a:r>
              <a:rPr sz="750" b="1" spc="-75" dirty="0">
                <a:solidFill>
                  <a:srgbClr val="231F20"/>
                </a:solidFill>
                <a:latin typeface="Arial"/>
                <a:cs typeface="Arial"/>
              </a:rPr>
              <a:t>CENTRAL</a:t>
            </a:r>
            <a:r>
              <a:rPr sz="750" b="1" spc="-100" dirty="0">
                <a:solidFill>
                  <a:srgbClr val="231F20"/>
                </a:solidFill>
                <a:latin typeface="Arial"/>
                <a:cs typeface="Arial"/>
              </a:rPr>
              <a:t> </a:t>
            </a:r>
            <a:r>
              <a:rPr sz="750" b="1" spc="-50" dirty="0">
                <a:solidFill>
                  <a:srgbClr val="231F20"/>
                </a:solidFill>
                <a:latin typeface="Arial"/>
                <a:cs typeface="Arial"/>
              </a:rPr>
              <a:t>PLAZA)</a:t>
            </a:r>
            <a:endParaRPr sz="750">
              <a:latin typeface="Arial"/>
              <a:cs typeface="Arial"/>
            </a:endParaRPr>
          </a:p>
        </p:txBody>
      </p:sp>
      <p:sp>
        <p:nvSpPr>
          <p:cNvPr id="157" name="object 157"/>
          <p:cNvSpPr txBox="1"/>
          <p:nvPr/>
        </p:nvSpPr>
        <p:spPr>
          <a:xfrm>
            <a:off x="2107145" y="3383817"/>
            <a:ext cx="441959" cy="327025"/>
          </a:xfrm>
          <a:prstGeom prst="rect">
            <a:avLst/>
          </a:prstGeom>
        </p:spPr>
        <p:txBody>
          <a:bodyPr vert="horz" wrap="square" lIns="0" tIns="31750" rIns="0" bIns="0" rtlCol="0">
            <a:spAutoFit/>
          </a:bodyPr>
          <a:lstStyle/>
          <a:p>
            <a:pPr marL="85090" marR="77470" algn="ctr">
              <a:lnSpc>
                <a:spcPts val="740"/>
              </a:lnSpc>
              <a:spcBef>
                <a:spcPts val="250"/>
              </a:spcBef>
            </a:pPr>
            <a:r>
              <a:rPr sz="750" b="1" spc="-65" dirty="0">
                <a:solidFill>
                  <a:srgbClr val="231F20"/>
                </a:solidFill>
                <a:latin typeface="Arial"/>
                <a:cs typeface="Arial"/>
              </a:rPr>
              <a:t>OPEN  </a:t>
            </a:r>
            <a:r>
              <a:rPr sz="750" b="1" spc="-90" dirty="0">
                <a:solidFill>
                  <a:srgbClr val="231F20"/>
                </a:solidFill>
                <a:latin typeface="Arial"/>
                <a:cs typeface="Arial"/>
              </a:rPr>
              <a:t>S</a:t>
            </a:r>
            <a:r>
              <a:rPr sz="750" b="1" spc="-135" dirty="0">
                <a:solidFill>
                  <a:srgbClr val="231F20"/>
                </a:solidFill>
                <a:latin typeface="Arial"/>
                <a:cs typeface="Arial"/>
              </a:rPr>
              <a:t>P</a:t>
            </a:r>
            <a:r>
              <a:rPr sz="750" b="1" spc="-75" dirty="0">
                <a:solidFill>
                  <a:srgbClr val="231F20"/>
                </a:solidFill>
                <a:latin typeface="Arial"/>
                <a:cs typeface="Arial"/>
              </a:rPr>
              <a:t>A</a:t>
            </a:r>
            <a:r>
              <a:rPr sz="750" b="1" spc="-100" dirty="0">
                <a:solidFill>
                  <a:srgbClr val="231F20"/>
                </a:solidFill>
                <a:latin typeface="Arial"/>
                <a:cs typeface="Arial"/>
              </a:rPr>
              <a:t>CE</a:t>
            </a:r>
            <a:endParaRPr sz="750">
              <a:latin typeface="Arial"/>
              <a:cs typeface="Arial"/>
            </a:endParaRPr>
          </a:p>
          <a:p>
            <a:pPr algn="ctr">
              <a:lnSpc>
                <a:spcPts val="745"/>
              </a:lnSpc>
            </a:pPr>
            <a:r>
              <a:rPr sz="750" b="1" spc="-95" dirty="0">
                <a:solidFill>
                  <a:srgbClr val="231F20"/>
                </a:solidFill>
                <a:latin typeface="Arial"/>
                <a:cs typeface="Arial"/>
              </a:rPr>
              <a:t>BLOCK</a:t>
            </a:r>
            <a:r>
              <a:rPr sz="750" b="1" spc="-45" dirty="0">
                <a:solidFill>
                  <a:srgbClr val="231F20"/>
                </a:solidFill>
                <a:latin typeface="Arial"/>
                <a:cs typeface="Arial"/>
              </a:rPr>
              <a:t> </a:t>
            </a:r>
            <a:r>
              <a:rPr sz="750" b="1" spc="-10" dirty="0">
                <a:solidFill>
                  <a:srgbClr val="231F20"/>
                </a:solidFill>
                <a:latin typeface="Arial"/>
                <a:cs typeface="Arial"/>
              </a:rPr>
              <a:t>#1</a:t>
            </a:r>
            <a:endParaRPr sz="750">
              <a:latin typeface="Arial"/>
              <a:cs typeface="Arial"/>
            </a:endParaRPr>
          </a:p>
        </p:txBody>
      </p:sp>
      <p:sp>
        <p:nvSpPr>
          <p:cNvPr id="158" name="object 158"/>
          <p:cNvSpPr txBox="1"/>
          <p:nvPr/>
        </p:nvSpPr>
        <p:spPr>
          <a:xfrm>
            <a:off x="1595014" y="3914204"/>
            <a:ext cx="268605" cy="138430"/>
          </a:xfrm>
          <a:prstGeom prst="rect">
            <a:avLst/>
          </a:prstGeom>
        </p:spPr>
        <p:txBody>
          <a:bodyPr vert="horz" wrap="square" lIns="0" tIns="11430" rIns="0" bIns="0" rtlCol="0">
            <a:spAutoFit/>
          </a:bodyPr>
          <a:lstStyle/>
          <a:p>
            <a:pPr marL="12700">
              <a:lnSpc>
                <a:spcPct val="100000"/>
              </a:lnSpc>
              <a:spcBef>
                <a:spcPts val="90"/>
              </a:spcBef>
            </a:pPr>
            <a:r>
              <a:rPr sz="750" b="1" spc="-65" dirty="0">
                <a:solidFill>
                  <a:srgbClr val="231F20"/>
                </a:solidFill>
                <a:latin typeface="Arial"/>
                <a:cs typeface="Arial"/>
              </a:rPr>
              <a:t>OPEN</a:t>
            </a:r>
            <a:endParaRPr sz="750">
              <a:latin typeface="Arial"/>
              <a:cs typeface="Arial"/>
            </a:endParaRPr>
          </a:p>
        </p:txBody>
      </p:sp>
      <p:sp>
        <p:nvSpPr>
          <p:cNvPr id="159" name="object 159"/>
          <p:cNvSpPr txBox="1"/>
          <p:nvPr/>
        </p:nvSpPr>
        <p:spPr>
          <a:xfrm>
            <a:off x="1580804" y="4008311"/>
            <a:ext cx="296545" cy="138430"/>
          </a:xfrm>
          <a:prstGeom prst="rect">
            <a:avLst/>
          </a:prstGeom>
        </p:spPr>
        <p:txBody>
          <a:bodyPr vert="horz" wrap="square" lIns="0" tIns="11430" rIns="0" bIns="0" rtlCol="0">
            <a:spAutoFit/>
          </a:bodyPr>
          <a:lstStyle/>
          <a:p>
            <a:pPr marL="12700">
              <a:lnSpc>
                <a:spcPct val="100000"/>
              </a:lnSpc>
              <a:spcBef>
                <a:spcPts val="90"/>
              </a:spcBef>
            </a:pPr>
            <a:r>
              <a:rPr sz="750" b="1" spc="-100" dirty="0">
                <a:solidFill>
                  <a:srgbClr val="231F20"/>
                </a:solidFill>
                <a:latin typeface="Arial"/>
                <a:cs typeface="Arial"/>
              </a:rPr>
              <a:t>SPACE</a:t>
            </a:r>
            <a:endParaRPr sz="750">
              <a:latin typeface="Arial"/>
              <a:cs typeface="Arial"/>
            </a:endParaRPr>
          </a:p>
        </p:txBody>
      </p:sp>
      <p:sp>
        <p:nvSpPr>
          <p:cNvPr id="160" name="object 160"/>
          <p:cNvSpPr txBox="1"/>
          <p:nvPr/>
        </p:nvSpPr>
        <p:spPr>
          <a:xfrm>
            <a:off x="2205541" y="4008311"/>
            <a:ext cx="570865" cy="138430"/>
          </a:xfrm>
          <a:prstGeom prst="rect">
            <a:avLst/>
          </a:prstGeom>
        </p:spPr>
        <p:txBody>
          <a:bodyPr vert="horz" wrap="square" lIns="0" tIns="4445" rIns="0" bIns="0" rtlCol="0">
            <a:spAutoFit/>
          </a:bodyPr>
          <a:lstStyle/>
          <a:p>
            <a:pPr>
              <a:lnSpc>
                <a:spcPct val="100000"/>
              </a:lnSpc>
              <a:spcBef>
                <a:spcPts val="35"/>
              </a:spcBef>
            </a:pPr>
            <a:endParaRPr sz="700">
              <a:latin typeface="Times New Roman"/>
              <a:cs typeface="Times New Roman"/>
            </a:endParaRPr>
          </a:p>
          <a:p>
            <a:pPr marL="12700">
              <a:lnSpc>
                <a:spcPct val="100000"/>
              </a:lnSpc>
              <a:tabLst>
                <a:tab pos="557530" algn="l"/>
              </a:tabLst>
            </a:pPr>
            <a:r>
              <a:rPr sz="750" b="1" u="heavy" spc="-55" dirty="0">
                <a:solidFill>
                  <a:srgbClr val="231F20"/>
                </a:solidFill>
                <a:uFill>
                  <a:solidFill>
                    <a:srgbClr val="EF3B3A"/>
                  </a:solidFill>
                </a:uFill>
                <a:latin typeface="Arial"/>
                <a:cs typeface="Arial"/>
              </a:rPr>
              <a:t>    </a:t>
            </a:r>
            <a:r>
              <a:rPr sz="750" b="1" u="heavy" spc="-70" dirty="0">
                <a:solidFill>
                  <a:srgbClr val="231F20"/>
                </a:solidFill>
                <a:uFill>
                  <a:solidFill>
                    <a:srgbClr val="EF3B3A"/>
                  </a:solidFill>
                </a:uFill>
                <a:latin typeface="Arial"/>
                <a:cs typeface="Arial"/>
              </a:rPr>
              <a:t> </a:t>
            </a:r>
            <a:r>
              <a:rPr sz="750" b="1" u="heavy" spc="-55" dirty="0">
                <a:solidFill>
                  <a:srgbClr val="231F20"/>
                </a:solidFill>
                <a:uFill>
                  <a:solidFill>
                    <a:srgbClr val="EF3B3A"/>
                  </a:solidFill>
                </a:uFill>
                <a:latin typeface="Arial"/>
                <a:cs typeface="Arial"/>
              </a:rPr>
              <a:t> </a:t>
            </a:r>
            <a:r>
              <a:rPr sz="750" b="1" u="heavy" dirty="0">
                <a:solidFill>
                  <a:srgbClr val="231F20"/>
                </a:solidFill>
                <a:uFill>
                  <a:solidFill>
                    <a:srgbClr val="EF3B3A"/>
                  </a:solidFill>
                </a:uFill>
                <a:latin typeface="Arial"/>
                <a:cs typeface="Arial"/>
              </a:rPr>
              <a:t>	</a:t>
            </a:r>
            <a:endParaRPr sz="750">
              <a:latin typeface="Arial"/>
              <a:cs typeface="Arial"/>
            </a:endParaRPr>
          </a:p>
        </p:txBody>
      </p:sp>
      <p:sp>
        <p:nvSpPr>
          <p:cNvPr id="161" name="object 161"/>
          <p:cNvSpPr txBox="1"/>
          <p:nvPr/>
        </p:nvSpPr>
        <p:spPr>
          <a:xfrm>
            <a:off x="1508342" y="4102418"/>
            <a:ext cx="441959" cy="138430"/>
          </a:xfrm>
          <a:prstGeom prst="rect">
            <a:avLst/>
          </a:prstGeom>
        </p:spPr>
        <p:txBody>
          <a:bodyPr vert="horz" wrap="square" lIns="0" tIns="11430" rIns="0" bIns="0" rtlCol="0">
            <a:spAutoFit/>
          </a:bodyPr>
          <a:lstStyle/>
          <a:p>
            <a:pPr marL="12700">
              <a:lnSpc>
                <a:spcPct val="100000"/>
              </a:lnSpc>
              <a:spcBef>
                <a:spcPts val="90"/>
              </a:spcBef>
            </a:pPr>
            <a:r>
              <a:rPr sz="750" b="1" spc="-95" dirty="0">
                <a:solidFill>
                  <a:srgbClr val="231F20"/>
                </a:solidFill>
                <a:latin typeface="Arial"/>
                <a:cs typeface="Arial"/>
              </a:rPr>
              <a:t>BLOCK</a:t>
            </a:r>
            <a:r>
              <a:rPr sz="750" b="1" spc="-40" dirty="0">
                <a:solidFill>
                  <a:srgbClr val="231F20"/>
                </a:solidFill>
                <a:latin typeface="Arial"/>
                <a:cs typeface="Arial"/>
              </a:rPr>
              <a:t> </a:t>
            </a:r>
            <a:r>
              <a:rPr sz="750" b="1" spc="-10" dirty="0">
                <a:solidFill>
                  <a:srgbClr val="231F20"/>
                </a:solidFill>
                <a:latin typeface="Arial"/>
                <a:cs typeface="Arial"/>
              </a:rPr>
              <a:t>#3</a:t>
            </a:r>
            <a:endParaRPr sz="750">
              <a:latin typeface="Arial"/>
              <a:cs typeface="Arial"/>
            </a:endParaRPr>
          </a:p>
        </p:txBody>
      </p:sp>
      <p:sp>
        <p:nvSpPr>
          <p:cNvPr id="162" name="object 162"/>
          <p:cNvSpPr txBox="1"/>
          <p:nvPr/>
        </p:nvSpPr>
        <p:spPr>
          <a:xfrm>
            <a:off x="3069363" y="3202259"/>
            <a:ext cx="161925" cy="895350"/>
          </a:xfrm>
          <a:prstGeom prst="rect">
            <a:avLst/>
          </a:prstGeom>
        </p:spPr>
        <p:txBody>
          <a:bodyPr vert="vert270" wrap="square" lIns="0" tIns="13970" rIns="0" bIns="0" rtlCol="0">
            <a:spAutoFit/>
          </a:bodyPr>
          <a:lstStyle/>
          <a:p>
            <a:pPr marL="12700">
              <a:lnSpc>
                <a:spcPct val="100000"/>
              </a:lnSpc>
              <a:spcBef>
                <a:spcPts val="110"/>
              </a:spcBef>
            </a:pPr>
            <a:r>
              <a:rPr sz="1275" b="1" spc="-120" baseline="3267" dirty="0">
                <a:solidFill>
                  <a:srgbClr val="231F20"/>
                </a:solidFill>
                <a:latin typeface="Arial"/>
                <a:cs typeface="Arial"/>
              </a:rPr>
              <a:t>NE</a:t>
            </a:r>
            <a:r>
              <a:rPr sz="850" b="1" spc="-80" dirty="0">
                <a:solidFill>
                  <a:srgbClr val="231F20"/>
                </a:solidFill>
                <a:latin typeface="Arial"/>
                <a:cs typeface="Arial"/>
              </a:rPr>
              <a:t>W </a:t>
            </a:r>
            <a:r>
              <a:rPr sz="850" b="1" spc="-100" dirty="0">
                <a:solidFill>
                  <a:srgbClr val="231F20"/>
                </a:solidFill>
                <a:latin typeface="Arial"/>
                <a:cs typeface="Arial"/>
              </a:rPr>
              <a:t>RED </a:t>
            </a:r>
            <a:r>
              <a:rPr sz="850" b="1" spc="-90" dirty="0">
                <a:solidFill>
                  <a:srgbClr val="231F20"/>
                </a:solidFill>
                <a:latin typeface="Arial"/>
                <a:cs typeface="Arial"/>
              </a:rPr>
              <a:t>RIVER</a:t>
            </a:r>
            <a:r>
              <a:rPr sz="850" b="1" spc="-135"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63" name="object 163"/>
          <p:cNvSpPr txBox="1"/>
          <p:nvPr/>
        </p:nvSpPr>
        <p:spPr>
          <a:xfrm>
            <a:off x="4849591" y="6565626"/>
            <a:ext cx="158115" cy="508000"/>
          </a:xfrm>
          <a:prstGeom prst="rect">
            <a:avLst/>
          </a:prstGeom>
        </p:spPr>
        <p:txBody>
          <a:bodyPr vert="vert270" wrap="square" lIns="0" tIns="10160" rIns="0" bIns="0" rtlCol="0">
            <a:spAutoFit/>
          </a:bodyPr>
          <a:lstStyle/>
          <a:p>
            <a:pPr marL="12700">
              <a:lnSpc>
                <a:spcPct val="100000"/>
              </a:lnSpc>
              <a:spcBef>
                <a:spcPts val="80"/>
              </a:spcBef>
            </a:pPr>
            <a:r>
              <a:rPr sz="850" b="1" spc="-80" dirty="0">
                <a:solidFill>
                  <a:srgbClr val="231F20"/>
                </a:solidFill>
                <a:latin typeface="Arial"/>
                <a:cs typeface="Arial"/>
              </a:rPr>
              <a:t>SABINE</a:t>
            </a:r>
            <a:r>
              <a:rPr sz="850" b="1" spc="-140"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64" name="object 164"/>
          <p:cNvSpPr txBox="1"/>
          <p:nvPr/>
        </p:nvSpPr>
        <p:spPr>
          <a:xfrm>
            <a:off x="3603528" y="1640970"/>
            <a:ext cx="666750" cy="154305"/>
          </a:xfrm>
          <a:prstGeom prst="rect">
            <a:avLst/>
          </a:prstGeom>
        </p:spPr>
        <p:txBody>
          <a:bodyPr vert="horz" wrap="square" lIns="0" tIns="11430" rIns="0" bIns="0" rtlCol="0">
            <a:spAutoFit/>
          </a:bodyPr>
          <a:lstStyle/>
          <a:p>
            <a:pPr marL="12700">
              <a:lnSpc>
                <a:spcPct val="100000"/>
              </a:lnSpc>
              <a:spcBef>
                <a:spcPts val="90"/>
              </a:spcBef>
            </a:pPr>
            <a:r>
              <a:rPr sz="850" b="1" spc="-95" dirty="0">
                <a:solidFill>
                  <a:srgbClr val="231F20"/>
                </a:solidFill>
                <a:latin typeface="Arial"/>
                <a:cs typeface="Arial"/>
              </a:rPr>
              <a:t>EAST </a:t>
            </a:r>
            <a:r>
              <a:rPr sz="850" b="1" spc="-35" dirty="0">
                <a:solidFill>
                  <a:srgbClr val="231F20"/>
                </a:solidFill>
                <a:latin typeface="Arial"/>
                <a:cs typeface="Arial"/>
              </a:rPr>
              <a:t>15TH</a:t>
            </a:r>
            <a:r>
              <a:rPr sz="850" b="1" spc="-145"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65" name="object 165"/>
          <p:cNvSpPr txBox="1"/>
          <p:nvPr/>
        </p:nvSpPr>
        <p:spPr>
          <a:xfrm>
            <a:off x="6688906" y="3617755"/>
            <a:ext cx="158115" cy="1746250"/>
          </a:xfrm>
          <a:prstGeom prst="rect">
            <a:avLst/>
          </a:prstGeom>
        </p:spPr>
        <p:txBody>
          <a:bodyPr vert="vert270" wrap="square" lIns="0" tIns="10160" rIns="0" bIns="0" rtlCol="0">
            <a:spAutoFit/>
          </a:bodyPr>
          <a:lstStyle/>
          <a:p>
            <a:pPr marL="12700">
              <a:lnSpc>
                <a:spcPct val="100000"/>
              </a:lnSpc>
              <a:spcBef>
                <a:spcPts val="80"/>
              </a:spcBef>
            </a:pPr>
            <a:r>
              <a:rPr sz="850" b="1" spc="-15" dirty="0">
                <a:solidFill>
                  <a:srgbClr val="231F20"/>
                </a:solidFill>
                <a:latin typeface="Arial"/>
                <a:cs typeface="Arial"/>
              </a:rPr>
              <a:t>I-35 </a:t>
            </a:r>
            <a:r>
              <a:rPr sz="850" b="1" spc="-70" dirty="0">
                <a:solidFill>
                  <a:srgbClr val="231F20"/>
                </a:solidFill>
                <a:latin typeface="Arial"/>
                <a:cs typeface="Arial"/>
              </a:rPr>
              <a:t>SOUTHBOUND </a:t>
            </a:r>
            <a:r>
              <a:rPr sz="850" b="1" spc="-95" dirty="0">
                <a:solidFill>
                  <a:srgbClr val="231F20"/>
                </a:solidFill>
                <a:latin typeface="Arial"/>
                <a:cs typeface="Arial"/>
              </a:rPr>
              <a:t>FRONTAGE</a:t>
            </a:r>
            <a:r>
              <a:rPr sz="850" b="1" spc="-190" dirty="0">
                <a:solidFill>
                  <a:srgbClr val="231F20"/>
                </a:solidFill>
                <a:latin typeface="Arial"/>
                <a:cs typeface="Arial"/>
              </a:rPr>
              <a:t> </a:t>
            </a:r>
            <a:r>
              <a:rPr sz="850" b="1" spc="-85" dirty="0">
                <a:solidFill>
                  <a:srgbClr val="231F20"/>
                </a:solidFill>
                <a:latin typeface="Arial"/>
                <a:cs typeface="Arial"/>
              </a:rPr>
              <a:t>ROAD</a:t>
            </a:r>
            <a:endParaRPr sz="850">
              <a:latin typeface="Arial"/>
              <a:cs typeface="Arial"/>
            </a:endParaRPr>
          </a:p>
        </p:txBody>
      </p:sp>
      <p:sp>
        <p:nvSpPr>
          <p:cNvPr id="166" name="object 166"/>
          <p:cNvSpPr txBox="1"/>
          <p:nvPr/>
        </p:nvSpPr>
        <p:spPr>
          <a:xfrm>
            <a:off x="4912635" y="2278224"/>
            <a:ext cx="158115" cy="508000"/>
          </a:xfrm>
          <a:prstGeom prst="rect">
            <a:avLst/>
          </a:prstGeom>
        </p:spPr>
        <p:txBody>
          <a:bodyPr vert="vert270" wrap="square" lIns="0" tIns="10160" rIns="0" bIns="0" rtlCol="0">
            <a:spAutoFit/>
          </a:bodyPr>
          <a:lstStyle/>
          <a:p>
            <a:pPr marL="12700">
              <a:lnSpc>
                <a:spcPct val="100000"/>
              </a:lnSpc>
              <a:spcBef>
                <a:spcPts val="80"/>
              </a:spcBef>
            </a:pPr>
            <a:r>
              <a:rPr sz="850" b="1" spc="-80" dirty="0">
                <a:solidFill>
                  <a:srgbClr val="231F20"/>
                </a:solidFill>
                <a:latin typeface="Arial"/>
                <a:cs typeface="Arial"/>
              </a:rPr>
              <a:t>SABINE</a:t>
            </a:r>
            <a:r>
              <a:rPr sz="850" b="1" spc="-140"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67" name="object 167"/>
          <p:cNvSpPr txBox="1"/>
          <p:nvPr/>
        </p:nvSpPr>
        <p:spPr>
          <a:xfrm>
            <a:off x="4912635" y="4455529"/>
            <a:ext cx="158115" cy="508000"/>
          </a:xfrm>
          <a:prstGeom prst="rect">
            <a:avLst/>
          </a:prstGeom>
        </p:spPr>
        <p:txBody>
          <a:bodyPr vert="vert270" wrap="square" lIns="0" tIns="10160" rIns="0" bIns="0" rtlCol="0">
            <a:spAutoFit/>
          </a:bodyPr>
          <a:lstStyle/>
          <a:p>
            <a:pPr marL="12700">
              <a:lnSpc>
                <a:spcPct val="100000"/>
              </a:lnSpc>
              <a:spcBef>
                <a:spcPts val="80"/>
              </a:spcBef>
            </a:pPr>
            <a:r>
              <a:rPr sz="850" b="1" spc="-80" dirty="0">
                <a:solidFill>
                  <a:srgbClr val="231F20"/>
                </a:solidFill>
                <a:latin typeface="Arial"/>
                <a:cs typeface="Arial"/>
              </a:rPr>
              <a:t>SABINE</a:t>
            </a:r>
            <a:r>
              <a:rPr sz="850" b="1" spc="-140"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68" name="object 168"/>
          <p:cNvSpPr txBox="1"/>
          <p:nvPr/>
        </p:nvSpPr>
        <p:spPr>
          <a:xfrm>
            <a:off x="1027370" y="5052345"/>
            <a:ext cx="821690" cy="154305"/>
          </a:xfrm>
          <a:prstGeom prst="rect">
            <a:avLst/>
          </a:prstGeom>
        </p:spPr>
        <p:txBody>
          <a:bodyPr vert="horz" wrap="square" lIns="0" tIns="11430" rIns="0" bIns="0" rtlCol="0">
            <a:spAutoFit/>
          </a:bodyPr>
          <a:lstStyle/>
          <a:p>
            <a:pPr marL="12700">
              <a:lnSpc>
                <a:spcPct val="100000"/>
              </a:lnSpc>
              <a:spcBef>
                <a:spcPts val="90"/>
              </a:spcBef>
            </a:pPr>
            <a:r>
              <a:rPr sz="850" b="1" spc="-105" dirty="0">
                <a:solidFill>
                  <a:srgbClr val="231F20"/>
                </a:solidFill>
                <a:latin typeface="Arial"/>
                <a:cs typeface="Arial"/>
              </a:rPr>
              <a:t>WATERLOO</a:t>
            </a:r>
            <a:r>
              <a:rPr sz="850" b="1" spc="-125" dirty="0">
                <a:solidFill>
                  <a:srgbClr val="231F20"/>
                </a:solidFill>
                <a:latin typeface="Arial"/>
                <a:cs typeface="Arial"/>
              </a:rPr>
              <a:t> </a:t>
            </a:r>
            <a:r>
              <a:rPr sz="850" b="1" spc="-114" dirty="0">
                <a:solidFill>
                  <a:srgbClr val="231F20"/>
                </a:solidFill>
                <a:latin typeface="Arial"/>
                <a:cs typeface="Arial"/>
              </a:rPr>
              <a:t>PARK</a:t>
            </a:r>
            <a:endParaRPr sz="850">
              <a:latin typeface="Arial"/>
              <a:cs typeface="Arial"/>
            </a:endParaRPr>
          </a:p>
        </p:txBody>
      </p:sp>
      <p:sp>
        <p:nvSpPr>
          <p:cNvPr id="169" name="object 169"/>
          <p:cNvSpPr txBox="1"/>
          <p:nvPr/>
        </p:nvSpPr>
        <p:spPr>
          <a:xfrm>
            <a:off x="935187" y="3374237"/>
            <a:ext cx="407034" cy="282575"/>
          </a:xfrm>
          <a:prstGeom prst="rect">
            <a:avLst/>
          </a:prstGeom>
        </p:spPr>
        <p:txBody>
          <a:bodyPr vert="horz" wrap="square" lIns="0" tIns="11430" rIns="0" bIns="0" rtlCol="0">
            <a:spAutoFit/>
          </a:bodyPr>
          <a:lstStyle/>
          <a:p>
            <a:pPr marL="12700" marR="5080">
              <a:lnSpc>
                <a:spcPct val="100000"/>
              </a:lnSpc>
              <a:spcBef>
                <a:spcPts val="90"/>
              </a:spcBef>
            </a:pPr>
            <a:r>
              <a:rPr sz="850" b="1" spc="-35" dirty="0">
                <a:solidFill>
                  <a:srgbClr val="231F20"/>
                </a:solidFill>
                <a:latin typeface="Arial"/>
                <a:cs typeface="Arial"/>
              </a:rPr>
              <a:t>14TH</a:t>
            </a:r>
            <a:r>
              <a:rPr sz="850" b="1" spc="-170" dirty="0">
                <a:solidFill>
                  <a:srgbClr val="231F20"/>
                </a:solidFill>
                <a:latin typeface="Arial"/>
                <a:cs typeface="Arial"/>
              </a:rPr>
              <a:t> </a:t>
            </a:r>
            <a:r>
              <a:rPr sz="850" b="1" spc="-95" dirty="0">
                <a:solidFill>
                  <a:srgbClr val="231F20"/>
                </a:solidFill>
                <a:latin typeface="Arial"/>
                <a:cs typeface="Arial"/>
              </a:rPr>
              <a:t>ST </a:t>
            </a:r>
            <a:r>
              <a:rPr sz="850" b="1" spc="-50" dirty="0">
                <a:solidFill>
                  <a:srgbClr val="231F20"/>
                </a:solidFill>
                <a:latin typeface="Arial"/>
                <a:cs typeface="Arial"/>
              </a:rPr>
              <a:t> </a:t>
            </a:r>
            <a:r>
              <a:rPr sz="850" b="1" spc="-85" dirty="0">
                <a:solidFill>
                  <a:srgbClr val="231F20"/>
                </a:solidFill>
                <a:latin typeface="Arial"/>
                <a:cs typeface="Arial"/>
              </a:rPr>
              <a:t>BRIDGE</a:t>
            </a:r>
            <a:endParaRPr sz="850">
              <a:latin typeface="Arial"/>
              <a:cs typeface="Arial"/>
            </a:endParaRPr>
          </a:p>
        </p:txBody>
      </p:sp>
      <p:sp>
        <p:nvSpPr>
          <p:cNvPr id="170" name="object 170"/>
          <p:cNvSpPr txBox="1"/>
          <p:nvPr/>
        </p:nvSpPr>
        <p:spPr>
          <a:xfrm>
            <a:off x="6001058" y="3573040"/>
            <a:ext cx="483870" cy="154305"/>
          </a:xfrm>
          <a:prstGeom prst="rect">
            <a:avLst/>
          </a:prstGeom>
        </p:spPr>
        <p:txBody>
          <a:bodyPr vert="horz" wrap="square" lIns="0" tIns="11430" rIns="0" bIns="0" rtlCol="0">
            <a:spAutoFit/>
          </a:bodyPr>
          <a:lstStyle/>
          <a:p>
            <a:pPr marL="12700">
              <a:lnSpc>
                <a:spcPct val="100000"/>
              </a:lnSpc>
              <a:spcBef>
                <a:spcPts val="90"/>
              </a:spcBef>
            </a:pPr>
            <a:r>
              <a:rPr sz="850" b="1" spc="-120" dirty="0">
                <a:solidFill>
                  <a:srgbClr val="231F20"/>
                </a:solidFill>
                <a:latin typeface="Arial"/>
                <a:cs typeface="Arial"/>
              </a:rPr>
              <a:t>E </a:t>
            </a:r>
            <a:r>
              <a:rPr sz="850" b="1" spc="-35" dirty="0">
                <a:solidFill>
                  <a:srgbClr val="231F20"/>
                </a:solidFill>
                <a:latin typeface="Arial"/>
                <a:cs typeface="Arial"/>
              </a:rPr>
              <a:t>14TH</a:t>
            </a:r>
            <a:r>
              <a:rPr sz="850" b="1" spc="-114"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71" name="object 171"/>
          <p:cNvSpPr/>
          <p:nvPr/>
        </p:nvSpPr>
        <p:spPr>
          <a:xfrm>
            <a:off x="6381132" y="3121899"/>
            <a:ext cx="185369" cy="185369"/>
          </a:xfrm>
          <a:prstGeom prst="rect">
            <a:avLst/>
          </a:prstGeom>
          <a:blipFill>
            <a:blip r:embed="rId5" cstate="print"/>
            <a:stretch>
              <a:fillRect/>
            </a:stretch>
          </a:blipFill>
        </p:spPr>
        <p:txBody>
          <a:bodyPr wrap="square" lIns="0" tIns="0" rIns="0" bIns="0" rtlCol="0"/>
          <a:lstStyle/>
          <a:p>
            <a:endParaRPr/>
          </a:p>
        </p:txBody>
      </p:sp>
      <p:sp>
        <p:nvSpPr>
          <p:cNvPr id="172" name="object 172"/>
          <p:cNvSpPr txBox="1"/>
          <p:nvPr/>
        </p:nvSpPr>
        <p:spPr>
          <a:xfrm>
            <a:off x="6428322" y="3129164"/>
            <a:ext cx="92075" cy="169545"/>
          </a:xfrm>
          <a:prstGeom prst="rect">
            <a:avLst/>
          </a:prstGeom>
        </p:spPr>
        <p:txBody>
          <a:bodyPr vert="horz" wrap="square" lIns="0" tIns="11430" rIns="0" bIns="0" rtlCol="0">
            <a:spAutoFit/>
          </a:bodyPr>
          <a:lstStyle/>
          <a:p>
            <a:pPr marL="12700">
              <a:lnSpc>
                <a:spcPct val="100000"/>
              </a:lnSpc>
              <a:spcBef>
                <a:spcPts val="90"/>
              </a:spcBef>
            </a:pPr>
            <a:r>
              <a:rPr sz="950" b="1" spc="-5" dirty="0">
                <a:solidFill>
                  <a:srgbClr val="231F20"/>
                </a:solidFill>
                <a:latin typeface="Arial"/>
                <a:cs typeface="Arial"/>
              </a:rPr>
              <a:t>2</a:t>
            </a:r>
            <a:endParaRPr sz="950">
              <a:latin typeface="Arial"/>
              <a:cs typeface="Arial"/>
            </a:endParaRPr>
          </a:p>
        </p:txBody>
      </p:sp>
      <p:sp>
        <p:nvSpPr>
          <p:cNvPr id="173" name="object 173"/>
          <p:cNvSpPr txBox="1"/>
          <p:nvPr/>
        </p:nvSpPr>
        <p:spPr>
          <a:xfrm>
            <a:off x="4270535" y="3225468"/>
            <a:ext cx="668655" cy="154305"/>
          </a:xfrm>
          <a:prstGeom prst="rect">
            <a:avLst/>
          </a:prstGeom>
        </p:spPr>
        <p:txBody>
          <a:bodyPr vert="horz" wrap="square" lIns="0" tIns="11430" rIns="0" bIns="0" rtlCol="0">
            <a:spAutoFit/>
          </a:bodyPr>
          <a:lstStyle/>
          <a:p>
            <a:pPr marL="12700">
              <a:lnSpc>
                <a:spcPct val="100000"/>
              </a:lnSpc>
              <a:spcBef>
                <a:spcPts val="90"/>
              </a:spcBef>
            </a:pPr>
            <a:r>
              <a:rPr sz="850" b="1" spc="-100" dirty="0">
                <a:solidFill>
                  <a:srgbClr val="231F20"/>
                </a:solidFill>
                <a:latin typeface="Arial"/>
                <a:cs typeface="Arial"/>
              </a:rPr>
              <a:t>EAST </a:t>
            </a:r>
            <a:r>
              <a:rPr sz="850" b="1" spc="-40" dirty="0">
                <a:solidFill>
                  <a:srgbClr val="231F20"/>
                </a:solidFill>
                <a:latin typeface="Arial"/>
                <a:cs typeface="Arial"/>
              </a:rPr>
              <a:t>14TH</a:t>
            </a:r>
            <a:r>
              <a:rPr sz="850" b="1" spc="-130"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74" name="object 174"/>
          <p:cNvSpPr txBox="1"/>
          <p:nvPr/>
        </p:nvSpPr>
        <p:spPr>
          <a:xfrm>
            <a:off x="4201641" y="3915152"/>
            <a:ext cx="840105" cy="154305"/>
          </a:xfrm>
          <a:prstGeom prst="rect">
            <a:avLst/>
          </a:prstGeom>
        </p:spPr>
        <p:txBody>
          <a:bodyPr vert="horz" wrap="square" lIns="0" tIns="11430" rIns="0" bIns="0" rtlCol="0">
            <a:spAutoFit/>
          </a:bodyPr>
          <a:lstStyle/>
          <a:p>
            <a:pPr marL="12700">
              <a:lnSpc>
                <a:spcPct val="100000"/>
              </a:lnSpc>
              <a:spcBef>
                <a:spcPts val="90"/>
              </a:spcBef>
            </a:pPr>
            <a:r>
              <a:rPr sz="1275" b="1" spc="-150" baseline="3267" dirty="0">
                <a:solidFill>
                  <a:srgbClr val="231F20"/>
                </a:solidFill>
                <a:latin typeface="Arial"/>
                <a:cs typeface="Arial"/>
              </a:rPr>
              <a:t>E</a:t>
            </a:r>
            <a:r>
              <a:rPr sz="850" b="1" spc="-100" dirty="0">
                <a:solidFill>
                  <a:srgbClr val="231F20"/>
                </a:solidFill>
                <a:latin typeface="Arial"/>
                <a:cs typeface="Arial"/>
              </a:rPr>
              <a:t>AST </a:t>
            </a:r>
            <a:r>
              <a:rPr sz="850" b="1" spc="-40" dirty="0">
                <a:solidFill>
                  <a:srgbClr val="231F20"/>
                </a:solidFill>
                <a:latin typeface="Arial"/>
                <a:cs typeface="Arial"/>
              </a:rPr>
              <a:t>13TH </a:t>
            </a:r>
            <a:r>
              <a:rPr sz="850" b="1" dirty="0">
                <a:solidFill>
                  <a:srgbClr val="231F20"/>
                </a:solidFill>
                <a:latin typeface="Arial"/>
                <a:cs typeface="Arial"/>
              </a:rPr>
              <a:t>1/2</a:t>
            </a:r>
            <a:r>
              <a:rPr sz="850" b="1" spc="-185" dirty="0">
                <a:solidFill>
                  <a:srgbClr val="231F20"/>
                </a:solidFill>
                <a:latin typeface="Arial"/>
                <a:cs typeface="Arial"/>
              </a:rPr>
              <a:t> </a:t>
            </a:r>
            <a:r>
              <a:rPr sz="850" b="1" spc="-95" dirty="0">
                <a:solidFill>
                  <a:srgbClr val="231F20"/>
                </a:solidFill>
                <a:latin typeface="Arial"/>
                <a:cs typeface="Arial"/>
              </a:rPr>
              <a:t>ST</a:t>
            </a:r>
            <a:endParaRPr sz="850">
              <a:latin typeface="Arial"/>
              <a:cs typeface="Arial"/>
            </a:endParaRPr>
          </a:p>
        </p:txBody>
      </p:sp>
      <p:sp>
        <p:nvSpPr>
          <p:cNvPr id="175" name="object 175"/>
          <p:cNvSpPr/>
          <p:nvPr/>
        </p:nvSpPr>
        <p:spPr>
          <a:xfrm>
            <a:off x="1534554" y="1850818"/>
            <a:ext cx="215900" cy="213995"/>
          </a:xfrm>
          <a:custGeom>
            <a:avLst/>
            <a:gdLst/>
            <a:ahLst/>
            <a:cxnLst/>
            <a:rect l="l" t="t" r="r" b="b"/>
            <a:pathLst>
              <a:path w="215900" h="213994">
                <a:moveTo>
                  <a:pt x="215277" y="1244"/>
                </a:moveTo>
                <a:lnTo>
                  <a:pt x="1396" y="0"/>
                </a:lnTo>
                <a:lnTo>
                  <a:pt x="0" y="213867"/>
                </a:lnTo>
              </a:path>
            </a:pathLst>
          </a:custGeom>
          <a:ln w="17106">
            <a:solidFill>
              <a:srgbClr val="EF3B3A"/>
            </a:solidFill>
          </a:ln>
        </p:spPr>
        <p:txBody>
          <a:bodyPr wrap="square" lIns="0" tIns="0" rIns="0" bIns="0" rtlCol="0"/>
          <a:lstStyle/>
          <a:p>
            <a:endParaRPr/>
          </a:p>
        </p:txBody>
      </p:sp>
      <p:sp>
        <p:nvSpPr>
          <p:cNvPr id="176" name="object 176"/>
          <p:cNvSpPr/>
          <p:nvPr/>
        </p:nvSpPr>
        <p:spPr>
          <a:xfrm>
            <a:off x="1533263" y="2108278"/>
            <a:ext cx="1270" cy="153035"/>
          </a:xfrm>
          <a:custGeom>
            <a:avLst/>
            <a:gdLst/>
            <a:ahLst/>
            <a:cxnLst/>
            <a:rect l="l" t="t" r="r" b="b"/>
            <a:pathLst>
              <a:path w="1269" h="153035">
                <a:moveTo>
                  <a:pt x="501" y="-8553"/>
                </a:moveTo>
                <a:lnTo>
                  <a:pt x="501" y="161131"/>
                </a:lnTo>
              </a:path>
            </a:pathLst>
          </a:custGeom>
          <a:ln w="18110">
            <a:solidFill>
              <a:srgbClr val="EF3B3A"/>
            </a:solidFill>
            <a:prstDash val="dash"/>
          </a:ln>
        </p:spPr>
        <p:txBody>
          <a:bodyPr wrap="square" lIns="0" tIns="0" rIns="0" bIns="0" rtlCol="0"/>
          <a:lstStyle/>
          <a:p>
            <a:endParaRPr/>
          </a:p>
        </p:txBody>
      </p:sp>
      <p:sp>
        <p:nvSpPr>
          <p:cNvPr id="177" name="object 177"/>
          <p:cNvSpPr/>
          <p:nvPr/>
        </p:nvSpPr>
        <p:spPr>
          <a:xfrm>
            <a:off x="1528968" y="2282644"/>
            <a:ext cx="4445" cy="632460"/>
          </a:xfrm>
          <a:custGeom>
            <a:avLst/>
            <a:gdLst/>
            <a:ahLst/>
            <a:cxnLst/>
            <a:rect l="l" t="t" r="r" b="b"/>
            <a:pathLst>
              <a:path w="4444" h="632460">
                <a:moveTo>
                  <a:pt x="4152" y="0"/>
                </a:moveTo>
                <a:lnTo>
                  <a:pt x="0" y="632079"/>
                </a:lnTo>
              </a:path>
            </a:pathLst>
          </a:custGeom>
          <a:ln w="17106">
            <a:solidFill>
              <a:srgbClr val="EF3B3A"/>
            </a:solidFill>
            <a:prstDash val="lgDashDot"/>
          </a:ln>
        </p:spPr>
        <p:txBody>
          <a:bodyPr wrap="square" lIns="0" tIns="0" rIns="0" bIns="0" rtlCol="0"/>
          <a:lstStyle/>
          <a:p>
            <a:endParaRPr/>
          </a:p>
        </p:txBody>
      </p:sp>
      <p:sp>
        <p:nvSpPr>
          <p:cNvPr id="178" name="object 178"/>
          <p:cNvSpPr/>
          <p:nvPr/>
        </p:nvSpPr>
        <p:spPr>
          <a:xfrm>
            <a:off x="1527430" y="2936511"/>
            <a:ext cx="213995" cy="215265"/>
          </a:xfrm>
          <a:custGeom>
            <a:avLst/>
            <a:gdLst/>
            <a:ahLst/>
            <a:cxnLst/>
            <a:rect l="l" t="t" r="r" b="b"/>
            <a:pathLst>
              <a:path w="213994" h="215264">
                <a:moveTo>
                  <a:pt x="1396" y="0"/>
                </a:moveTo>
                <a:lnTo>
                  <a:pt x="0" y="213880"/>
                </a:lnTo>
                <a:lnTo>
                  <a:pt x="213868" y="214833"/>
                </a:lnTo>
              </a:path>
            </a:pathLst>
          </a:custGeom>
          <a:ln w="17106">
            <a:solidFill>
              <a:srgbClr val="EF3B3A"/>
            </a:solidFill>
          </a:ln>
        </p:spPr>
        <p:txBody>
          <a:bodyPr wrap="square" lIns="0" tIns="0" rIns="0" bIns="0" rtlCol="0"/>
          <a:lstStyle/>
          <a:p>
            <a:endParaRPr/>
          </a:p>
        </p:txBody>
      </p:sp>
      <p:sp>
        <p:nvSpPr>
          <p:cNvPr id="179" name="object 179"/>
          <p:cNvSpPr/>
          <p:nvPr/>
        </p:nvSpPr>
        <p:spPr>
          <a:xfrm>
            <a:off x="1793058" y="3151568"/>
            <a:ext cx="181610" cy="1270"/>
          </a:xfrm>
          <a:custGeom>
            <a:avLst/>
            <a:gdLst/>
            <a:ahLst/>
            <a:cxnLst/>
            <a:rect l="l" t="t" r="r" b="b"/>
            <a:pathLst>
              <a:path w="181610" h="1269">
                <a:moveTo>
                  <a:pt x="0" y="0"/>
                </a:moveTo>
                <a:lnTo>
                  <a:pt x="181152" y="800"/>
                </a:lnTo>
              </a:path>
            </a:pathLst>
          </a:custGeom>
          <a:ln w="17106">
            <a:solidFill>
              <a:srgbClr val="EF3B3A"/>
            </a:solidFill>
            <a:prstDash val="dash"/>
          </a:ln>
        </p:spPr>
        <p:txBody>
          <a:bodyPr wrap="square" lIns="0" tIns="0" rIns="0" bIns="0" rtlCol="0"/>
          <a:lstStyle/>
          <a:p>
            <a:endParaRPr/>
          </a:p>
        </p:txBody>
      </p:sp>
      <p:sp>
        <p:nvSpPr>
          <p:cNvPr id="180" name="object 180"/>
          <p:cNvSpPr/>
          <p:nvPr/>
        </p:nvSpPr>
        <p:spPr>
          <a:xfrm>
            <a:off x="2000093" y="3152488"/>
            <a:ext cx="750570" cy="3810"/>
          </a:xfrm>
          <a:custGeom>
            <a:avLst/>
            <a:gdLst/>
            <a:ahLst/>
            <a:cxnLst/>
            <a:rect l="l" t="t" r="r" b="b"/>
            <a:pathLst>
              <a:path w="750569" h="3810">
                <a:moveTo>
                  <a:pt x="0" y="0"/>
                </a:moveTo>
                <a:lnTo>
                  <a:pt x="750506" y="3340"/>
                </a:lnTo>
              </a:path>
            </a:pathLst>
          </a:custGeom>
          <a:ln w="17106">
            <a:solidFill>
              <a:srgbClr val="EF3B3A"/>
            </a:solidFill>
            <a:prstDash val="lgDash"/>
          </a:ln>
        </p:spPr>
        <p:txBody>
          <a:bodyPr wrap="square" lIns="0" tIns="0" rIns="0" bIns="0" rtlCol="0"/>
          <a:lstStyle/>
          <a:p>
            <a:endParaRPr/>
          </a:p>
        </p:txBody>
      </p:sp>
      <p:sp>
        <p:nvSpPr>
          <p:cNvPr id="181" name="object 181"/>
          <p:cNvSpPr/>
          <p:nvPr/>
        </p:nvSpPr>
        <p:spPr>
          <a:xfrm>
            <a:off x="2776473" y="2943011"/>
            <a:ext cx="215265" cy="213995"/>
          </a:xfrm>
          <a:custGeom>
            <a:avLst/>
            <a:gdLst/>
            <a:ahLst/>
            <a:cxnLst/>
            <a:rect l="l" t="t" r="r" b="b"/>
            <a:pathLst>
              <a:path w="215264" h="213994">
                <a:moveTo>
                  <a:pt x="0" y="212928"/>
                </a:moveTo>
                <a:lnTo>
                  <a:pt x="213880" y="213880"/>
                </a:lnTo>
                <a:lnTo>
                  <a:pt x="214807" y="0"/>
                </a:lnTo>
              </a:path>
            </a:pathLst>
          </a:custGeom>
          <a:ln w="17106">
            <a:solidFill>
              <a:srgbClr val="EF3B3A"/>
            </a:solidFill>
          </a:ln>
        </p:spPr>
        <p:txBody>
          <a:bodyPr wrap="square" lIns="0" tIns="0" rIns="0" bIns="0" rtlCol="0"/>
          <a:lstStyle/>
          <a:p>
            <a:endParaRPr/>
          </a:p>
        </p:txBody>
      </p:sp>
      <p:sp>
        <p:nvSpPr>
          <p:cNvPr id="182" name="object 182"/>
          <p:cNvSpPr/>
          <p:nvPr/>
        </p:nvSpPr>
        <p:spPr>
          <a:xfrm>
            <a:off x="2991477" y="2747314"/>
            <a:ext cx="1270" cy="152400"/>
          </a:xfrm>
          <a:custGeom>
            <a:avLst/>
            <a:gdLst/>
            <a:ahLst/>
            <a:cxnLst/>
            <a:rect l="l" t="t" r="r" b="b"/>
            <a:pathLst>
              <a:path w="1269" h="152400">
                <a:moveTo>
                  <a:pt x="336" y="-8553"/>
                </a:moveTo>
                <a:lnTo>
                  <a:pt x="336" y="160762"/>
                </a:lnTo>
              </a:path>
            </a:pathLst>
          </a:custGeom>
          <a:ln w="17779">
            <a:solidFill>
              <a:srgbClr val="EF3B3A"/>
            </a:solidFill>
            <a:prstDash val="dash"/>
          </a:ln>
        </p:spPr>
        <p:txBody>
          <a:bodyPr wrap="square" lIns="0" tIns="0" rIns="0" bIns="0" rtlCol="0"/>
          <a:lstStyle/>
          <a:p>
            <a:endParaRPr/>
          </a:p>
        </p:txBody>
      </p:sp>
      <p:sp>
        <p:nvSpPr>
          <p:cNvPr id="183" name="object 183"/>
          <p:cNvSpPr/>
          <p:nvPr/>
        </p:nvSpPr>
        <p:spPr>
          <a:xfrm>
            <a:off x="2992239" y="2094972"/>
            <a:ext cx="3175" cy="631190"/>
          </a:xfrm>
          <a:custGeom>
            <a:avLst/>
            <a:gdLst/>
            <a:ahLst/>
            <a:cxnLst/>
            <a:rect l="l" t="t" r="r" b="b"/>
            <a:pathLst>
              <a:path w="3175" h="631189">
                <a:moveTo>
                  <a:pt x="0" y="630593"/>
                </a:moveTo>
                <a:lnTo>
                  <a:pt x="2755" y="0"/>
                </a:lnTo>
              </a:path>
            </a:pathLst>
          </a:custGeom>
          <a:ln w="17106">
            <a:solidFill>
              <a:srgbClr val="EF3B3A"/>
            </a:solidFill>
            <a:prstDash val="lgDashDot"/>
          </a:ln>
        </p:spPr>
        <p:txBody>
          <a:bodyPr wrap="square" lIns="0" tIns="0" rIns="0" bIns="0" rtlCol="0"/>
          <a:lstStyle/>
          <a:p>
            <a:endParaRPr/>
          </a:p>
        </p:txBody>
      </p:sp>
      <p:sp>
        <p:nvSpPr>
          <p:cNvPr id="184" name="object 184"/>
          <p:cNvSpPr/>
          <p:nvPr/>
        </p:nvSpPr>
        <p:spPr>
          <a:xfrm>
            <a:off x="2782150" y="1858101"/>
            <a:ext cx="213995" cy="215265"/>
          </a:xfrm>
          <a:custGeom>
            <a:avLst/>
            <a:gdLst/>
            <a:ahLst/>
            <a:cxnLst/>
            <a:rect l="l" t="t" r="r" b="b"/>
            <a:pathLst>
              <a:path w="213994" h="215264">
                <a:moveTo>
                  <a:pt x="212940" y="215125"/>
                </a:moveTo>
                <a:lnTo>
                  <a:pt x="213867" y="1244"/>
                </a:lnTo>
                <a:lnTo>
                  <a:pt x="0" y="0"/>
                </a:lnTo>
              </a:path>
            </a:pathLst>
          </a:custGeom>
          <a:ln w="17106">
            <a:solidFill>
              <a:srgbClr val="EF3B3A"/>
            </a:solidFill>
          </a:ln>
        </p:spPr>
        <p:txBody>
          <a:bodyPr wrap="square" lIns="0" tIns="0" rIns="0" bIns="0" rtlCol="0"/>
          <a:lstStyle/>
          <a:p>
            <a:endParaRPr/>
          </a:p>
        </p:txBody>
      </p:sp>
      <p:sp>
        <p:nvSpPr>
          <p:cNvPr id="185" name="object 185"/>
          <p:cNvSpPr/>
          <p:nvPr/>
        </p:nvSpPr>
        <p:spPr>
          <a:xfrm>
            <a:off x="2549878" y="1856741"/>
            <a:ext cx="180975" cy="1270"/>
          </a:xfrm>
          <a:custGeom>
            <a:avLst/>
            <a:gdLst/>
            <a:ahLst/>
            <a:cxnLst/>
            <a:rect l="l" t="t" r="r" b="b"/>
            <a:pathLst>
              <a:path w="180975" h="1269">
                <a:moveTo>
                  <a:pt x="180657" y="1054"/>
                </a:moveTo>
                <a:lnTo>
                  <a:pt x="0" y="0"/>
                </a:lnTo>
              </a:path>
            </a:pathLst>
          </a:custGeom>
          <a:ln w="17106">
            <a:solidFill>
              <a:srgbClr val="EF3B3A"/>
            </a:solidFill>
            <a:prstDash val="dash"/>
          </a:ln>
        </p:spPr>
        <p:txBody>
          <a:bodyPr wrap="square" lIns="0" tIns="0" rIns="0" bIns="0" rtlCol="0"/>
          <a:lstStyle/>
          <a:p>
            <a:endParaRPr/>
          </a:p>
        </p:txBody>
      </p:sp>
      <p:sp>
        <p:nvSpPr>
          <p:cNvPr id="186" name="object 186"/>
          <p:cNvSpPr/>
          <p:nvPr/>
        </p:nvSpPr>
        <p:spPr>
          <a:xfrm>
            <a:off x="1775635" y="1852221"/>
            <a:ext cx="748665" cy="4445"/>
          </a:xfrm>
          <a:custGeom>
            <a:avLst/>
            <a:gdLst/>
            <a:ahLst/>
            <a:cxnLst/>
            <a:rect l="l" t="t" r="r" b="b"/>
            <a:pathLst>
              <a:path w="748664" h="4444">
                <a:moveTo>
                  <a:pt x="748436" y="4368"/>
                </a:moveTo>
                <a:lnTo>
                  <a:pt x="0" y="0"/>
                </a:lnTo>
              </a:path>
            </a:pathLst>
          </a:custGeom>
          <a:ln w="17106">
            <a:solidFill>
              <a:srgbClr val="EF3B3A"/>
            </a:solidFill>
            <a:prstDash val="lgDash"/>
          </a:ln>
        </p:spPr>
        <p:txBody>
          <a:bodyPr wrap="square" lIns="0" tIns="0" rIns="0" bIns="0" rtlCol="0"/>
          <a:lstStyle/>
          <a:p>
            <a:endParaRPr/>
          </a:p>
        </p:txBody>
      </p:sp>
      <p:sp>
        <p:nvSpPr>
          <p:cNvPr id="187" name="object 187"/>
          <p:cNvSpPr/>
          <p:nvPr/>
        </p:nvSpPr>
        <p:spPr>
          <a:xfrm>
            <a:off x="3383003" y="1857164"/>
            <a:ext cx="1371600" cy="1306195"/>
          </a:xfrm>
          <a:custGeom>
            <a:avLst/>
            <a:gdLst/>
            <a:ahLst/>
            <a:cxnLst/>
            <a:rect l="l" t="t" r="r" b="b"/>
            <a:pathLst>
              <a:path w="1371600" h="1306195">
                <a:moveTo>
                  <a:pt x="7645" y="0"/>
                </a:moveTo>
                <a:lnTo>
                  <a:pt x="1371130" y="4025"/>
                </a:lnTo>
                <a:lnTo>
                  <a:pt x="1363916" y="1305687"/>
                </a:lnTo>
                <a:lnTo>
                  <a:pt x="0" y="1305687"/>
                </a:lnTo>
                <a:lnTo>
                  <a:pt x="7645" y="0"/>
                </a:lnTo>
                <a:close/>
              </a:path>
            </a:pathLst>
          </a:custGeom>
          <a:ln w="17106">
            <a:solidFill>
              <a:srgbClr val="EF3B3A"/>
            </a:solidFill>
            <a:prstDash val="lgDashDot"/>
          </a:ln>
        </p:spPr>
        <p:txBody>
          <a:bodyPr wrap="square" lIns="0" tIns="0" rIns="0" bIns="0" rtlCol="0"/>
          <a:lstStyle/>
          <a:p>
            <a:endParaRPr/>
          </a:p>
        </p:txBody>
      </p:sp>
      <p:sp>
        <p:nvSpPr>
          <p:cNvPr id="188" name="object 188"/>
          <p:cNvSpPr/>
          <p:nvPr/>
        </p:nvSpPr>
        <p:spPr>
          <a:xfrm>
            <a:off x="5160078" y="1869753"/>
            <a:ext cx="215265" cy="213995"/>
          </a:xfrm>
          <a:custGeom>
            <a:avLst/>
            <a:gdLst/>
            <a:ahLst/>
            <a:cxnLst/>
            <a:rect l="l" t="t" r="r" b="b"/>
            <a:pathLst>
              <a:path w="215264" h="213994">
                <a:moveTo>
                  <a:pt x="214998" y="1320"/>
                </a:moveTo>
                <a:lnTo>
                  <a:pt x="1117" y="0"/>
                </a:lnTo>
                <a:lnTo>
                  <a:pt x="0" y="213880"/>
                </a:lnTo>
              </a:path>
            </a:pathLst>
          </a:custGeom>
          <a:ln w="17106">
            <a:solidFill>
              <a:srgbClr val="EF3B3A"/>
            </a:solidFill>
          </a:ln>
        </p:spPr>
        <p:txBody>
          <a:bodyPr wrap="square" lIns="0" tIns="0" rIns="0" bIns="0" rtlCol="0"/>
          <a:lstStyle/>
          <a:p>
            <a:endParaRPr/>
          </a:p>
        </p:txBody>
      </p:sp>
      <p:sp>
        <p:nvSpPr>
          <p:cNvPr id="189" name="object 189"/>
          <p:cNvSpPr/>
          <p:nvPr/>
        </p:nvSpPr>
        <p:spPr>
          <a:xfrm>
            <a:off x="5159026" y="2127638"/>
            <a:ext cx="1270" cy="154305"/>
          </a:xfrm>
          <a:custGeom>
            <a:avLst/>
            <a:gdLst/>
            <a:ahLst/>
            <a:cxnLst/>
            <a:rect l="l" t="t" r="r" b="b"/>
            <a:pathLst>
              <a:path w="1270" h="154305">
                <a:moveTo>
                  <a:pt x="406" y="-8553"/>
                </a:moveTo>
                <a:lnTo>
                  <a:pt x="406" y="162579"/>
                </a:lnTo>
              </a:path>
            </a:pathLst>
          </a:custGeom>
          <a:ln w="17919">
            <a:solidFill>
              <a:srgbClr val="EF3B3A"/>
            </a:solidFill>
            <a:prstDash val="dash"/>
          </a:ln>
        </p:spPr>
        <p:txBody>
          <a:bodyPr wrap="square" lIns="0" tIns="0" rIns="0" bIns="0" rtlCol="0"/>
          <a:lstStyle/>
          <a:p>
            <a:endParaRPr/>
          </a:p>
        </p:txBody>
      </p:sp>
      <p:sp>
        <p:nvSpPr>
          <p:cNvPr id="190" name="object 190"/>
          <p:cNvSpPr/>
          <p:nvPr/>
        </p:nvSpPr>
        <p:spPr>
          <a:xfrm>
            <a:off x="5155545" y="2303660"/>
            <a:ext cx="3810" cy="638175"/>
          </a:xfrm>
          <a:custGeom>
            <a:avLst/>
            <a:gdLst/>
            <a:ahLst/>
            <a:cxnLst/>
            <a:rect l="l" t="t" r="r" b="b"/>
            <a:pathLst>
              <a:path w="3810" h="638175">
                <a:moveTo>
                  <a:pt x="3365" y="0"/>
                </a:moveTo>
                <a:lnTo>
                  <a:pt x="0" y="638086"/>
                </a:lnTo>
              </a:path>
            </a:pathLst>
          </a:custGeom>
          <a:ln w="17106">
            <a:solidFill>
              <a:srgbClr val="EF3B3A"/>
            </a:solidFill>
            <a:prstDash val="lgDashDot"/>
          </a:ln>
        </p:spPr>
        <p:txBody>
          <a:bodyPr wrap="square" lIns="0" tIns="0" rIns="0" bIns="0" rtlCol="0"/>
          <a:lstStyle/>
          <a:p>
            <a:endParaRPr/>
          </a:p>
        </p:txBody>
      </p:sp>
      <p:sp>
        <p:nvSpPr>
          <p:cNvPr id="191" name="object 191"/>
          <p:cNvSpPr/>
          <p:nvPr/>
        </p:nvSpPr>
        <p:spPr>
          <a:xfrm>
            <a:off x="5154296" y="2963741"/>
            <a:ext cx="213995" cy="216535"/>
          </a:xfrm>
          <a:custGeom>
            <a:avLst/>
            <a:gdLst/>
            <a:ahLst/>
            <a:cxnLst/>
            <a:rect l="l" t="t" r="r" b="b"/>
            <a:pathLst>
              <a:path w="213995" h="216535">
                <a:moveTo>
                  <a:pt x="1130" y="0"/>
                </a:moveTo>
                <a:lnTo>
                  <a:pt x="0" y="213880"/>
                </a:lnTo>
                <a:lnTo>
                  <a:pt x="213868" y="216052"/>
                </a:lnTo>
              </a:path>
            </a:pathLst>
          </a:custGeom>
          <a:ln w="17106">
            <a:solidFill>
              <a:srgbClr val="EF3B3A"/>
            </a:solidFill>
          </a:ln>
        </p:spPr>
        <p:txBody>
          <a:bodyPr wrap="square" lIns="0" tIns="0" rIns="0" bIns="0" rtlCol="0"/>
          <a:lstStyle/>
          <a:p>
            <a:endParaRPr/>
          </a:p>
        </p:txBody>
      </p:sp>
      <p:sp>
        <p:nvSpPr>
          <p:cNvPr id="192" name="object 192"/>
          <p:cNvSpPr/>
          <p:nvPr/>
        </p:nvSpPr>
        <p:spPr>
          <a:xfrm>
            <a:off x="5431473" y="3180439"/>
            <a:ext cx="221615" cy="2540"/>
          </a:xfrm>
          <a:custGeom>
            <a:avLst/>
            <a:gdLst/>
            <a:ahLst/>
            <a:cxnLst/>
            <a:rect l="l" t="t" r="r" b="b"/>
            <a:pathLst>
              <a:path w="221614" h="2539">
                <a:moveTo>
                  <a:pt x="0" y="0"/>
                </a:moveTo>
                <a:lnTo>
                  <a:pt x="221576" y="2260"/>
                </a:lnTo>
              </a:path>
            </a:pathLst>
          </a:custGeom>
          <a:ln w="17106">
            <a:solidFill>
              <a:srgbClr val="EF3B3A"/>
            </a:solidFill>
            <a:prstDash val="dash"/>
          </a:ln>
        </p:spPr>
        <p:txBody>
          <a:bodyPr wrap="square" lIns="0" tIns="0" rIns="0" bIns="0" rtlCol="0"/>
          <a:lstStyle/>
          <a:p>
            <a:endParaRPr/>
          </a:p>
        </p:txBody>
      </p:sp>
      <p:sp>
        <p:nvSpPr>
          <p:cNvPr id="193" name="object 193"/>
          <p:cNvSpPr/>
          <p:nvPr/>
        </p:nvSpPr>
        <p:spPr>
          <a:xfrm>
            <a:off x="5684703" y="3183017"/>
            <a:ext cx="427990" cy="241300"/>
          </a:xfrm>
          <a:custGeom>
            <a:avLst/>
            <a:gdLst/>
            <a:ahLst/>
            <a:cxnLst/>
            <a:rect l="l" t="t" r="r" b="b"/>
            <a:pathLst>
              <a:path w="427989" h="241300">
                <a:moveTo>
                  <a:pt x="0" y="0"/>
                </a:moveTo>
                <a:lnTo>
                  <a:pt x="213868" y="2184"/>
                </a:lnTo>
                <a:lnTo>
                  <a:pt x="213868" y="239763"/>
                </a:lnTo>
                <a:lnTo>
                  <a:pt x="427736" y="241287"/>
                </a:lnTo>
              </a:path>
            </a:pathLst>
          </a:custGeom>
          <a:ln w="17106">
            <a:solidFill>
              <a:srgbClr val="EF3B3A"/>
            </a:solidFill>
          </a:ln>
        </p:spPr>
        <p:txBody>
          <a:bodyPr wrap="square" lIns="0" tIns="0" rIns="0" bIns="0" rtlCol="0"/>
          <a:lstStyle/>
          <a:p>
            <a:endParaRPr/>
          </a:p>
        </p:txBody>
      </p:sp>
      <p:sp>
        <p:nvSpPr>
          <p:cNvPr id="194" name="object 194"/>
          <p:cNvSpPr/>
          <p:nvPr/>
        </p:nvSpPr>
        <p:spPr>
          <a:xfrm>
            <a:off x="6167592" y="3424689"/>
            <a:ext cx="193040" cy="1905"/>
          </a:xfrm>
          <a:custGeom>
            <a:avLst/>
            <a:gdLst/>
            <a:ahLst/>
            <a:cxnLst/>
            <a:rect l="l" t="t" r="r" b="b"/>
            <a:pathLst>
              <a:path w="193039" h="1904">
                <a:moveTo>
                  <a:pt x="0" y="0"/>
                </a:moveTo>
                <a:lnTo>
                  <a:pt x="193014" y="1371"/>
                </a:lnTo>
              </a:path>
            </a:pathLst>
          </a:custGeom>
          <a:ln w="17106">
            <a:solidFill>
              <a:srgbClr val="EF3B3A"/>
            </a:solidFill>
            <a:prstDash val="dash"/>
          </a:ln>
        </p:spPr>
        <p:txBody>
          <a:bodyPr wrap="square" lIns="0" tIns="0" rIns="0" bIns="0" rtlCol="0"/>
          <a:lstStyle/>
          <a:p>
            <a:endParaRPr/>
          </a:p>
        </p:txBody>
      </p:sp>
      <p:sp>
        <p:nvSpPr>
          <p:cNvPr id="195" name="object 195"/>
          <p:cNvSpPr/>
          <p:nvPr/>
        </p:nvSpPr>
        <p:spPr>
          <a:xfrm>
            <a:off x="6388176" y="3213880"/>
            <a:ext cx="213995" cy="213995"/>
          </a:xfrm>
          <a:custGeom>
            <a:avLst/>
            <a:gdLst/>
            <a:ahLst/>
            <a:cxnLst/>
            <a:rect l="l" t="t" r="r" b="b"/>
            <a:pathLst>
              <a:path w="213995" h="213995">
                <a:moveTo>
                  <a:pt x="0" y="212369"/>
                </a:moveTo>
                <a:lnTo>
                  <a:pt x="213868" y="213880"/>
                </a:lnTo>
                <a:lnTo>
                  <a:pt x="213283" y="0"/>
                </a:lnTo>
              </a:path>
            </a:pathLst>
          </a:custGeom>
          <a:ln w="17106">
            <a:solidFill>
              <a:srgbClr val="EF3B3A"/>
            </a:solidFill>
          </a:ln>
        </p:spPr>
        <p:txBody>
          <a:bodyPr wrap="square" lIns="0" tIns="0" rIns="0" bIns="0" rtlCol="0"/>
          <a:lstStyle/>
          <a:p>
            <a:endParaRPr/>
          </a:p>
        </p:txBody>
      </p:sp>
      <p:sp>
        <p:nvSpPr>
          <p:cNvPr id="196" name="object 196"/>
          <p:cNvSpPr/>
          <p:nvPr/>
        </p:nvSpPr>
        <p:spPr>
          <a:xfrm>
            <a:off x="6600771" y="2961562"/>
            <a:ext cx="635" cy="196850"/>
          </a:xfrm>
          <a:custGeom>
            <a:avLst/>
            <a:gdLst/>
            <a:ahLst/>
            <a:cxnLst/>
            <a:rect l="l" t="t" r="r" b="b"/>
            <a:pathLst>
              <a:path w="634" h="196850">
                <a:moveTo>
                  <a:pt x="533" y="196253"/>
                </a:moveTo>
                <a:lnTo>
                  <a:pt x="0" y="0"/>
                </a:lnTo>
              </a:path>
            </a:pathLst>
          </a:custGeom>
          <a:ln w="17106">
            <a:solidFill>
              <a:srgbClr val="EF3B3A"/>
            </a:solidFill>
            <a:prstDash val="dash"/>
          </a:ln>
        </p:spPr>
        <p:txBody>
          <a:bodyPr wrap="square" lIns="0" tIns="0" rIns="0" bIns="0" rtlCol="0"/>
          <a:lstStyle/>
          <a:p>
            <a:endParaRPr/>
          </a:p>
        </p:txBody>
      </p:sp>
      <p:sp>
        <p:nvSpPr>
          <p:cNvPr id="197" name="object 197"/>
          <p:cNvSpPr/>
          <p:nvPr/>
        </p:nvSpPr>
        <p:spPr>
          <a:xfrm>
            <a:off x="6598437" y="2120519"/>
            <a:ext cx="2540" cy="813435"/>
          </a:xfrm>
          <a:custGeom>
            <a:avLst/>
            <a:gdLst/>
            <a:ahLst/>
            <a:cxnLst/>
            <a:rect l="l" t="t" r="r" b="b"/>
            <a:pathLst>
              <a:path w="2540" h="813435">
                <a:moveTo>
                  <a:pt x="2247" y="813015"/>
                </a:moveTo>
                <a:lnTo>
                  <a:pt x="0" y="0"/>
                </a:lnTo>
              </a:path>
            </a:pathLst>
          </a:custGeom>
          <a:ln w="17106">
            <a:solidFill>
              <a:srgbClr val="EF3B3A"/>
            </a:solidFill>
            <a:prstDash val="lgDash"/>
          </a:ln>
        </p:spPr>
        <p:txBody>
          <a:bodyPr wrap="square" lIns="0" tIns="0" rIns="0" bIns="0" rtlCol="0"/>
          <a:lstStyle/>
          <a:p>
            <a:endParaRPr/>
          </a:p>
        </p:txBody>
      </p:sp>
      <p:sp>
        <p:nvSpPr>
          <p:cNvPr id="198" name="object 198"/>
          <p:cNvSpPr/>
          <p:nvPr/>
        </p:nvSpPr>
        <p:spPr>
          <a:xfrm>
            <a:off x="6383900" y="1877280"/>
            <a:ext cx="214629" cy="215265"/>
          </a:xfrm>
          <a:custGeom>
            <a:avLst/>
            <a:gdLst/>
            <a:ahLst/>
            <a:cxnLst/>
            <a:rect l="l" t="t" r="r" b="b"/>
            <a:pathLst>
              <a:path w="214629" h="215264">
                <a:moveTo>
                  <a:pt x="214464" y="215201"/>
                </a:moveTo>
                <a:lnTo>
                  <a:pt x="213868" y="1320"/>
                </a:lnTo>
                <a:lnTo>
                  <a:pt x="0" y="0"/>
                </a:lnTo>
              </a:path>
            </a:pathLst>
          </a:custGeom>
          <a:ln w="17106">
            <a:solidFill>
              <a:srgbClr val="EF3B3A"/>
            </a:solidFill>
          </a:ln>
        </p:spPr>
        <p:txBody>
          <a:bodyPr wrap="square" lIns="0" tIns="0" rIns="0" bIns="0" rtlCol="0"/>
          <a:lstStyle/>
          <a:p>
            <a:endParaRPr/>
          </a:p>
        </p:txBody>
      </p:sp>
      <p:sp>
        <p:nvSpPr>
          <p:cNvPr id="199" name="object 199"/>
          <p:cNvSpPr/>
          <p:nvPr/>
        </p:nvSpPr>
        <p:spPr>
          <a:xfrm>
            <a:off x="6156914" y="1875883"/>
            <a:ext cx="177165" cy="1270"/>
          </a:xfrm>
          <a:custGeom>
            <a:avLst/>
            <a:gdLst/>
            <a:ahLst/>
            <a:cxnLst/>
            <a:rect l="l" t="t" r="r" b="b"/>
            <a:pathLst>
              <a:path w="177164" h="1269">
                <a:moveTo>
                  <a:pt x="176542" y="1092"/>
                </a:moveTo>
                <a:lnTo>
                  <a:pt x="0" y="0"/>
                </a:lnTo>
              </a:path>
            </a:pathLst>
          </a:custGeom>
          <a:ln w="17106">
            <a:solidFill>
              <a:srgbClr val="EF3B3A"/>
            </a:solidFill>
            <a:prstDash val="dash"/>
          </a:ln>
        </p:spPr>
        <p:txBody>
          <a:bodyPr wrap="square" lIns="0" tIns="0" rIns="0" bIns="0" rtlCol="0"/>
          <a:lstStyle/>
          <a:p>
            <a:endParaRPr/>
          </a:p>
        </p:txBody>
      </p:sp>
      <p:sp>
        <p:nvSpPr>
          <p:cNvPr id="200" name="object 200"/>
          <p:cNvSpPr/>
          <p:nvPr/>
        </p:nvSpPr>
        <p:spPr>
          <a:xfrm>
            <a:off x="5400299" y="1871238"/>
            <a:ext cx="731520" cy="5080"/>
          </a:xfrm>
          <a:custGeom>
            <a:avLst/>
            <a:gdLst/>
            <a:ahLst/>
            <a:cxnLst/>
            <a:rect l="l" t="t" r="r" b="b"/>
            <a:pathLst>
              <a:path w="731520" h="5080">
                <a:moveTo>
                  <a:pt x="731392" y="4495"/>
                </a:moveTo>
                <a:lnTo>
                  <a:pt x="0" y="0"/>
                </a:lnTo>
              </a:path>
            </a:pathLst>
          </a:custGeom>
          <a:ln w="17106">
            <a:solidFill>
              <a:srgbClr val="EF3B3A"/>
            </a:solidFill>
            <a:prstDash val="lgDashDot"/>
          </a:ln>
        </p:spPr>
        <p:txBody>
          <a:bodyPr wrap="square" lIns="0" tIns="0" rIns="0" bIns="0" rtlCol="0"/>
          <a:lstStyle/>
          <a:p>
            <a:endParaRPr/>
          </a:p>
        </p:txBody>
      </p:sp>
      <p:sp>
        <p:nvSpPr>
          <p:cNvPr id="201" name="object 201"/>
          <p:cNvSpPr/>
          <p:nvPr/>
        </p:nvSpPr>
        <p:spPr>
          <a:xfrm>
            <a:off x="5676672" y="3908324"/>
            <a:ext cx="432434" cy="222885"/>
          </a:xfrm>
          <a:custGeom>
            <a:avLst/>
            <a:gdLst/>
            <a:ahLst/>
            <a:cxnLst/>
            <a:rect l="l" t="t" r="r" b="b"/>
            <a:pathLst>
              <a:path w="432435" h="222885">
                <a:moveTo>
                  <a:pt x="0" y="221729"/>
                </a:moveTo>
                <a:lnTo>
                  <a:pt x="213880" y="222351"/>
                </a:lnTo>
                <a:lnTo>
                  <a:pt x="218160" y="0"/>
                </a:lnTo>
                <a:lnTo>
                  <a:pt x="432041" y="876"/>
                </a:lnTo>
              </a:path>
            </a:pathLst>
          </a:custGeom>
          <a:ln w="17106">
            <a:solidFill>
              <a:srgbClr val="EF3B3A"/>
            </a:solidFill>
          </a:ln>
        </p:spPr>
        <p:txBody>
          <a:bodyPr wrap="square" lIns="0" tIns="0" rIns="0" bIns="0" rtlCol="0"/>
          <a:lstStyle/>
          <a:p>
            <a:endParaRPr/>
          </a:p>
        </p:txBody>
      </p:sp>
      <p:sp>
        <p:nvSpPr>
          <p:cNvPr id="202" name="object 202"/>
          <p:cNvSpPr/>
          <p:nvPr/>
        </p:nvSpPr>
        <p:spPr>
          <a:xfrm>
            <a:off x="6164605" y="3909429"/>
            <a:ext cx="196215" cy="1270"/>
          </a:xfrm>
          <a:custGeom>
            <a:avLst/>
            <a:gdLst/>
            <a:ahLst/>
            <a:cxnLst/>
            <a:rect l="l" t="t" r="r" b="b"/>
            <a:pathLst>
              <a:path w="196214" h="1270">
                <a:moveTo>
                  <a:pt x="0" y="0"/>
                </a:moveTo>
                <a:lnTo>
                  <a:pt x="195618" y="800"/>
                </a:lnTo>
              </a:path>
            </a:pathLst>
          </a:custGeom>
          <a:ln w="17106">
            <a:solidFill>
              <a:srgbClr val="EF3B3A"/>
            </a:solidFill>
            <a:prstDash val="dash"/>
          </a:ln>
        </p:spPr>
        <p:txBody>
          <a:bodyPr wrap="square" lIns="0" tIns="0" rIns="0" bIns="0" rtlCol="0"/>
          <a:lstStyle/>
          <a:p>
            <a:endParaRPr/>
          </a:p>
        </p:txBody>
      </p:sp>
      <p:sp>
        <p:nvSpPr>
          <p:cNvPr id="203" name="object 203"/>
          <p:cNvSpPr/>
          <p:nvPr/>
        </p:nvSpPr>
        <p:spPr>
          <a:xfrm>
            <a:off x="6388172" y="3910347"/>
            <a:ext cx="213995" cy="215265"/>
          </a:xfrm>
          <a:custGeom>
            <a:avLst/>
            <a:gdLst/>
            <a:ahLst/>
            <a:cxnLst/>
            <a:rect l="l" t="t" r="r" b="b"/>
            <a:pathLst>
              <a:path w="213995" h="215264">
                <a:moveTo>
                  <a:pt x="0" y="0"/>
                </a:moveTo>
                <a:lnTo>
                  <a:pt x="213880" y="876"/>
                </a:lnTo>
                <a:lnTo>
                  <a:pt x="213804" y="214757"/>
                </a:lnTo>
              </a:path>
            </a:pathLst>
          </a:custGeom>
          <a:ln w="17106">
            <a:solidFill>
              <a:srgbClr val="EF3B3A"/>
            </a:solidFill>
          </a:ln>
        </p:spPr>
        <p:txBody>
          <a:bodyPr wrap="square" lIns="0" tIns="0" rIns="0" bIns="0" rtlCol="0"/>
          <a:lstStyle/>
          <a:p>
            <a:endParaRPr/>
          </a:p>
        </p:txBody>
      </p:sp>
      <p:sp>
        <p:nvSpPr>
          <p:cNvPr id="204" name="object 204"/>
          <p:cNvSpPr/>
          <p:nvPr/>
        </p:nvSpPr>
        <p:spPr>
          <a:xfrm>
            <a:off x="6601929" y="4165013"/>
            <a:ext cx="635" cy="139700"/>
          </a:xfrm>
          <a:custGeom>
            <a:avLst/>
            <a:gdLst/>
            <a:ahLst/>
            <a:cxnLst/>
            <a:rect l="l" t="t" r="r" b="b"/>
            <a:pathLst>
              <a:path w="634" h="139700">
                <a:moveTo>
                  <a:pt x="38" y="0"/>
                </a:moveTo>
                <a:lnTo>
                  <a:pt x="0" y="139674"/>
                </a:lnTo>
              </a:path>
            </a:pathLst>
          </a:custGeom>
          <a:ln w="17106">
            <a:solidFill>
              <a:srgbClr val="EF3B3A"/>
            </a:solidFill>
            <a:prstDash val="dash"/>
          </a:ln>
        </p:spPr>
        <p:txBody>
          <a:bodyPr wrap="square" lIns="0" tIns="0" rIns="0" bIns="0" rtlCol="0"/>
          <a:lstStyle/>
          <a:p>
            <a:endParaRPr/>
          </a:p>
        </p:txBody>
      </p:sp>
      <p:sp>
        <p:nvSpPr>
          <p:cNvPr id="205" name="object 205"/>
          <p:cNvSpPr/>
          <p:nvPr/>
        </p:nvSpPr>
        <p:spPr>
          <a:xfrm>
            <a:off x="6601725" y="4324639"/>
            <a:ext cx="635" cy="579120"/>
          </a:xfrm>
          <a:custGeom>
            <a:avLst/>
            <a:gdLst/>
            <a:ahLst/>
            <a:cxnLst/>
            <a:rect l="l" t="t" r="r" b="b"/>
            <a:pathLst>
              <a:path w="634" h="579120">
                <a:moveTo>
                  <a:pt x="190" y="0"/>
                </a:moveTo>
                <a:lnTo>
                  <a:pt x="0" y="578650"/>
                </a:lnTo>
              </a:path>
            </a:pathLst>
          </a:custGeom>
          <a:ln w="17106">
            <a:solidFill>
              <a:srgbClr val="EF3B3A"/>
            </a:solidFill>
            <a:prstDash val="lgDashDot"/>
          </a:ln>
        </p:spPr>
        <p:txBody>
          <a:bodyPr wrap="square" lIns="0" tIns="0" rIns="0" bIns="0" rtlCol="0"/>
          <a:lstStyle/>
          <a:p>
            <a:endParaRPr/>
          </a:p>
        </p:txBody>
      </p:sp>
      <p:sp>
        <p:nvSpPr>
          <p:cNvPr id="206" name="object 206"/>
          <p:cNvSpPr/>
          <p:nvPr/>
        </p:nvSpPr>
        <p:spPr>
          <a:xfrm>
            <a:off x="6387777" y="4923236"/>
            <a:ext cx="213995" cy="215265"/>
          </a:xfrm>
          <a:custGeom>
            <a:avLst/>
            <a:gdLst/>
            <a:ahLst/>
            <a:cxnLst/>
            <a:rect l="l" t="t" r="r" b="b"/>
            <a:pathLst>
              <a:path w="213995" h="215264">
                <a:moveTo>
                  <a:pt x="213944" y="0"/>
                </a:moveTo>
                <a:lnTo>
                  <a:pt x="213880" y="213880"/>
                </a:lnTo>
                <a:lnTo>
                  <a:pt x="0" y="215214"/>
                </a:lnTo>
              </a:path>
            </a:pathLst>
          </a:custGeom>
          <a:ln w="17106">
            <a:solidFill>
              <a:srgbClr val="EF3B3A"/>
            </a:solidFill>
          </a:ln>
        </p:spPr>
        <p:txBody>
          <a:bodyPr wrap="square" lIns="0" tIns="0" rIns="0" bIns="0" rtlCol="0"/>
          <a:lstStyle/>
          <a:p>
            <a:endParaRPr/>
          </a:p>
        </p:txBody>
      </p:sp>
      <p:sp>
        <p:nvSpPr>
          <p:cNvPr id="207" name="object 207"/>
          <p:cNvSpPr/>
          <p:nvPr/>
        </p:nvSpPr>
        <p:spPr>
          <a:xfrm>
            <a:off x="6317547" y="5138545"/>
            <a:ext cx="55244" cy="635"/>
          </a:xfrm>
          <a:custGeom>
            <a:avLst/>
            <a:gdLst/>
            <a:ahLst/>
            <a:cxnLst/>
            <a:rect l="l" t="t" r="r" b="b"/>
            <a:pathLst>
              <a:path w="55245" h="635">
                <a:moveTo>
                  <a:pt x="-8553" y="171"/>
                </a:moveTo>
                <a:lnTo>
                  <a:pt x="63176" y="171"/>
                </a:lnTo>
              </a:path>
            </a:pathLst>
          </a:custGeom>
          <a:ln w="17449">
            <a:solidFill>
              <a:srgbClr val="EF3B3A"/>
            </a:solidFill>
            <a:prstDash val="sysDot"/>
          </a:ln>
        </p:spPr>
        <p:txBody>
          <a:bodyPr wrap="square" lIns="0" tIns="0" rIns="0" bIns="0" rtlCol="0"/>
          <a:lstStyle/>
          <a:p>
            <a:endParaRPr/>
          </a:p>
        </p:txBody>
      </p:sp>
      <p:sp>
        <p:nvSpPr>
          <p:cNvPr id="208" name="object 208"/>
          <p:cNvSpPr/>
          <p:nvPr/>
        </p:nvSpPr>
        <p:spPr>
          <a:xfrm>
            <a:off x="5877576" y="5138934"/>
            <a:ext cx="432434" cy="155575"/>
          </a:xfrm>
          <a:custGeom>
            <a:avLst/>
            <a:gdLst/>
            <a:ahLst/>
            <a:cxnLst/>
            <a:rect l="l" t="t" r="r" b="b"/>
            <a:pathLst>
              <a:path w="432435" h="155575">
                <a:moveTo>
                  <a:pt x="432168" y="0"/>
                </a:moveTo>
                <a:lnTo>
                  <a:pt x="218287" y="1333"/>
                </a:lnTo>
                <a:lnTo>
                  <a:pt x="213867" y="155473"/>
                </a:lnTo>
                <a:lnTo>
                  <a:pt x="0" y="154736"/>
                </a:lnTo>
              </a:path>
            </a:pathLst>
          </a:custGeom>
          <a:ln w="17106">
            <a:solidFill>
              <a:srgbClr val="EF3B3A"/>
            </a:solidFill>
          </a:ln>
        </p:spPr>
        <p:txBody>
          <a:bodyPr wrap="square" lIns="0" tIns="0" rIns="0" bIns="0" rtlCol="0"/>
          <a:lstStyle/>
          <a:p>
            <a:endParaRPr/>
          </a:p>
        </p:txBody>
      </p:sp>
      <p:sp>
        <p:nvSpPr>
          <p:cNvPr id="209" name="object 209"/>
          <p:cNvSpPr/>
          <p:nvPr/>
        </p:nvSpPr>
        <p:spPr>
          <a:xfrm>
            <a:off x="5852031" y="5293586"/>
            <a:ext cx="20320" cy="635"/>
          </a:xfrm>
          <a:custGeom>
            <a:avLst/>
            <a:gdLst/>
            <a:ahLst/>
            <a:cxnLst/>
            <a:rect l="l" t="t" r="r" b="b"/>
            <a:pathLst>
              <a:path w="20320" h="635">
                <a:moveTo>
                  <a:pt x="19862" y="63"/>
                </a:moveTo>
                <a:lnTo>
                  <a:pt x="0" y="0"/>
                </a:lnTo>
              </a:path>
            </a:pathLst>
          </a:custGeom>
          <a:ln w="17106">
            <a:solidFill>
              <a:srgbClr val="EF3B3A"/>
            </a:solidFill>
            <a:prstDash val="sysDot"/>
          </a:ln>
        </p:spPr>
        <p:txBody>
          <a:bodyPr wrap="square" lIns="0" tIns="0" rIns="0" bIns="0" rtlCol="0"/>
          <a:lstStyle/>
          <a:p>
            <a:endParaRPr/>
          </a:p>
        </p:txBody>
      </p:sp>
      <p:sp>
        <p:nvSpPr>
          <p:cNvPr id="210" name="object 210"/>
          <p:cNvSpPr/>
          <p:nvPr/>
        </p:nvSpPr>
        <p:spPr>
          <a:xfrm>
            <a:off x="5424379" y="5252892"/>
            <a:ext cx="424815" cy="41275"/>
          </a:xfrm>
          <a:custGeom>
            <a:avLst/>
            <a:gdLst/>
            <a:ahLst/>
            <a:cxnLst/>
            <a:rect l="l" t="t" r="r" b="b"/>
            <a:pathLst>
              <a:path w="424814" h="41275">
                <a:moveTo>
                  <a:pt x="424814" y="40678"/>
                </a:moveTo>
                <a:lnTo>
                  <a:pt x="210934" y="39941"/>
                </a:lnTo>
                <a:lnTo>
                  <a:pt x="213880" y="50"/>
                </a:lnTo>
                <a:lnTo>
                  <a:pt x="0" y="0"/>
                </a:lnTo>
              </a:path>
            </a:pathLst>
          </a:custGeom>
          <a:ln w="17106">
            <a:solidFill>
              <a:srgbClr val="EF3B3A"/>
            </a:solidFill>
          </a:ln>
        </p:spPr>
        <p:txBody>
          <a:bodyPr wrap="square" lIns="0" tIns="0" rIns="0" bIns="0" rtlCol="0"/>
          <a:lstStyle/>
          <a:p>
            <a:endParaRPr/>
          </a:p>
        </p:txBody>
      </p:sp>
      <p:sp>
        <p:nvSpPr>
          <p:cNvPr id="211" name="object 211"/>
          <p:cNvSpPr/>
          <p:nvPr/>
        </p:nvSpPr>
        <p:spPr>
          <a:xfrm>
            <a:off x="5366085" y="5252873"/>
            <a:ext cx="45720" cy="635"/>
          </a:xfrm>
          <a:custGeom>
            <a:avLst/>
            <a:gdLst/>
            <a:ahLst/>
            <a:cxnLst/>
            <a:rect l="l" t="t" r="r" b="b"/>
            <a:pathLst>
              <a:path w="45720" h="635">
                <a:moveTo>
                  <a:pt x="45338" y="12"/>
                </a:moveTo>
                <a:lnTo>
                  <a:pt x="0" y="0"/>
                </a:lnTo>
              </a:path>
            </a:pathLst>
          </a:custGeom>
          <a:ln w="17106">
            <a:solidFill>
              <a:srgbClr val="EF3B3A"/>
            </a:solidFill>
            <a:prstDash val="sysDot"/>
          </a:ln>
        </p:spPr>
        <p:txBody>
          <a:bodyPr wrap="square" lIns="0" tIns="0" rIns="0" bIns="0" rtlCol="0"/>
          <a:lstStyle/>
          <a:p>
            <a:endParaRPr/>
          </a:p>
        </p:txBody>
      </p:sp>
      <p:sp>
        <p:nvSpPr>
          <p:cNvPr id="212" name="object 212"/>
          <p:cNvSpPr/>
          <p:nvPr/>
        </p:nvSpPr>
        <p:spPr>
          <a:xfrm>
            <a:off x="5145727" y="5038940"/>
            <a:ext cx="213995" cy="213995"/>
          </a:xfrm>
          <a:custGeom>
            <a:avLst/>
            <a:gdLst/>
            <a:ahLst/>
            <a:cxnLst/>
            <a:rect l="l" t="t" r="r" b="b"/>
            <a:pathLst>
              <a:path w="213995" h="213995">
                <a:moveTo>
                  <a:pt x="213880" y="213931"/>
                </a:moveTo>
                <a:lnTo>
                  <a:pt x="0" y="213880"/>
                </a:lnTo>
                <a:lnTo>
                  <a:pt x="63" y="0"/>
                </a:lnTo>
              </a:path>
            </a:pathLst>
          </a:custGeom>
          <a:ln w="17106">
            <a:solidFill>
              <a:srgbClr val="EF3B3A"/>
            </a:solidFill>
          </a:ln>
        </p:spPr>
        <p:txBody>
          <a:bodyPr wrap="square" lIns="0" tIns="0" rIns="0" bIns="0" rtlCol="0"/>
          <a:lstStyle/>
          <a:p>
            <a:endParaRPr/>
          </a:p>
        </p:txBody>
      </p:sp>
      <p:sp>
        <p:nvSpPr>
          <p:cNvPr id="213" name="object 213"/>
          <p:cNvSpPr/>
          <p:nvPr/>
        </p:nvSpPr>
        <p:spPr>
          <a:xfrm>
            <a:off x="5145806" y="4882219"/>
            <a:ext cx="635" cy="121920"/>
          </a:xfrm>
          <a:custGeom>
            <a:avLst/>
            <a:gdLst/>
            <a:ahLst/>
            <a:cxnLst/>
            <a:rect l="l" t="t" r="r" b="b"/>
            <a:pathLst>
              <a:path w="635" h="121920">
                <a:moveTo>
                  <a:pt x="0" y="121894"/>
                </a:moveTo>
                <a:lnTo>
                  <a:pt x="38" y="0"/>
                </a:lnTo>
              </a:path>
            </a:pathLst>
          </a:custGeom>
          <a:ln w="17106">
            <a:solidFill>
              <a:srgbClr val="EF3B3A"/>
            </a:solidFill>
            <a:prstDash val="dash"/>
          </a:ln>
        </p:spPr>
        <p:txBody>
          <a:bodyPr wrap="square" lIns="0" tIns="0" rIns="0" bIns="0" rtlCol="0"/>
          <a:lstStyle/>
          <a:p>
            <a:endParaRPr/>
          </a:p>
        </p:txBody>
      </p:sp>
      <p:sp>
        <p:nvSpPr>
          <p:cNvPr id="214" name="object 214"/>
          <p:cNvSpPr/>
          <p:nvPr/>
        </p:nvSpPr>
        <p:spPr>
          <a:xfrm>
            <a:off x="5145849" y="4359831"/>
            <a:ext cx="635" cy="505459"/>
          </a:xfrm>
          <a:custGeom>
            <a:avLst/>
            <a:gdLst/>
            <a:ahLst/>
            <a:cxnLst/>
            <a:rect l="l" t="t" r="r" b="b"/>
            <a:pathLst>
              <a:path w="635" h="505460">
                <a:moveTo>
                  <a:pt x="0" y="504977"/>
                </a:moveTo>
                <a:lnTo>
                  <a:pt x="152" y="0"/>
                </a:lnTo>
              </a:path>
            </a:pathLst>
          </a:custGeom>
          <a:ln w="17106">
            <a:solidFill>
              <a:srgbClr val="EF3B3A"/>
            </a:solidFill>
            <a:prstDash val="lgDashDot"/>
          </a:ln>
        </p:spPr>
        <p:txBody>
          <a:bodyPr wrap="square" lIns="0" tIns="0" rIns="0" bIns="0" rtlCol="0"/>
          <a:lstStyle/>
          <a:p>
            <a:endParaRPr/>
          </a:p>
        </p:txBody>
      </p:sp>
      <p:sp>
        <p:nvSpPr>
          <p:cNvPr id="215" name="object 215"/>
          <p:cNvSpPr/>
          <p:nvPr/>
        </p:nvSpPr>
        <p:spPr>
          <a:xfrm>
            <a:off x="5146013" y="4128533"/>
            <a:ext cx="213995" cy="213995"/>
          </a:xfrm>
          <a:custGeom>
            <a:avLst/>
            <a:gdLst/>
            <a:ahLst/>
            <a:cxnLst/>
            <a:rect l="l" t="t" r="r" b="b"/>
            <a:pathLst>
              <a:path w="213995" h="213995">
                <a:moveTo>
                  <a:pt x="0" y="213880"/>
                </a:moveTo>
                <a:lnTo>
                  <a:pt x="63" y="0"/>
                </a:lnTo>
                <a:lnTo>
                  <a:pt x="213944" y="622"/>
                </a:lnTo>
              </a:path>
            </a:pathLst>
          </a:custGeom>
          <a:ln w="17106">
            <a:solidFill>
              <a:srgbClr val="EF3B3A"/>
            </a:solidFill>
          </a:ln>
        </p:spPr>
        <p:txBody>
          <a:bodyPr wrap="square" lIns="0" tIns="0" rIns="0" bIns="0" rtlCol="0"/>
          <a:lstStyle/>
          <a:p>
            <a:endParaRPr/>
          </a:p>
        </p:txBody>
      </p:sp>
      <p:sp>
        <p:nvSpPr>
          <p:cNvPr id="216" name="object 216"/>
          <p:cNvSpPr/>
          <p:nvPr/>
        </p:nvSpPr>
        <p:spPr>
          <a:xfrm>
            <a:off x="5423301" y="4129328"/>
            <a:ext cx="222250" cy="635"/>
          </a:xfrm>
          <a:custGeom>
            <a:avLst/>
            <a:gdLst/>
            <a:ahLst/>
            <a:cxnLst/>
            <a:rect l="l" t="t" r="r" b="b"/>
            <a:pathLst>
              <a:path w="222250" h="635">
                <a:moveTo>
                  <a:pt x="0" y="0"/>
                </a:moveTo>
                <a:lnTo>
                  <a:pt x="221703" y="635"/>
                </a:lnTo>
              </a:path>
            </a:pathLst>
          </a:custGeom>
          <a:ln w="17106">
            <a:solidFill>
              <a:srgbClr val="EF3B3A"/>
            </a:solidFill>
            <a:prstDash val="dash"/>
          </a:ln>
        </p:spPr>
        <p:txBody>
          <a:bodyPr wrap="square" lIns="0" tIns="0" rIns="0" bIns="0" rtlCol="0"/>
          <a:lstStyle/>
          <a:p>
            <a:endParaRPr/>
          </a:p>
        </p:txBody>
      </p:sp>
      <p:sp>
        <p:nvSpPr>
          <p:cNvPr id="217" name="object 217"/>
          <p:cNvSpPr/>
          <p:nvPr/>
        </p:nvSpPr>
        <p:spPr>
          <a:xfrm>
            <a:off x="3377064" y="4107497"/>
            <a:ext cx="1369060" cy="1287145"/>
          </a:xfrm>
          <a:custGeom>
            <a:avLst/>
            <a:gdLst/>
            <a:ahLst/>
            <a:cxnLst/>
            <a:rect l="l" t="t" r="r" b="b"/>
            <a:pathLst>
              <a:path w="1369060" h="1287145">
                <a:moveTo>
                  <a:pt x="0" y="0"/>
                </a:moveTo>
                <a:lnTo>
                  <a:pt x="1366901" y="12344"/>
                </a:lnTo>
                <a:lnTo>
                  <a:pt x="1368513" y="1280871"/>
                </a:lnTo>
                <a:lnTo>
                  <a:pt x="1104" y="1286573"/>
                </a:lnTo>
                <a:lnTo>
                  <a:pt x="0" y="0"/>
                </a:lnTo>
                <a:close/>
              </a:path>
            </a:pathLst>
          </a:custGeom>
          <a:ln w="17106">
            <a:solidFill>
              <a:srgbClr val="EF3B3A"/>
            </a:solidFill>
            <a:prstDash val="lgDashDot"/>
          </a:ln>
        </p:spPr>
        <p:txBody>
          <a:bodyPr wrap="square" lIns="0" tIns="0" rIns="0" bIns="0" rtlCol="0"/>
          <a:lstStyle/>
          <a:p>
            <a:endParaRPr/>
          </a:p>
        </p:txBody>
      </p:sp>
      <p:sp>
        <p:nvSpPr>
          <p:cNvPr id="218" name="object 218"/>
          <p:cNvSpPr/>
          <p:nvPr/>
        </p:nvSpPr>
        <p:spPr>
          <a:xfrm>
            <a:off x="1984397" y="4106017"/>
            <a:ext cx="213995" cy="194945"/>
          </a:xfrm>
          <a:custGeom>
            <a:avLst/>
            <a:gdLst/>
            <a:ahLst/>
            <a:cxnLst/>
            <a:rect l="l" t="t" r="r" b="b"/>
            <a:pathLst>
              <a:path w="213994" h="194945">
                <a:moveTo>
                  <a:pt x="95897" y="194538"/>
                </a:moveTo>
                <a:lnTo>
                  <a:pt x="0" y="3365"/>
                </a:lnTo>
                <a:lnTo>
                  <a:pt x="213855" y="0"/>
                </a:lnTo>
              </a:path>
            </a:pathLst>
          </a:custGeom>
          <a:ln w="17106">
            <a:solidFill>
              <a:srgbClr val="EF3B3A"/>
            </a:solidFill>
          </a:ln>
        </p:spPr>
        <p:txBody>
          <a:bodyPr wrap="square" lIns="0" tIns="0" rIns="0" bIns="0" rtlCol="0"/>
          <a:lstStyle/>
          <a:p>
            <a:endParaRPr/>
          </a:p>
        </p:txBody>
      </p:sp>
      <p:sp>
        <p:nvSpPr>
          <p:cNvPr id="219" name="object 219"/>
          <p:cNvSpPr/>
          <p:nvPr/>
        </p:nvSpPr>
        <p:spPr>
          <a:xfrm>
            <a:off x="2769186" y="4106691"/>
            <a:ext cx="213995" cy="215265"/>
          </a:xfrm>
          <a:custGeom>
            <a:avLst/>
            <a:gdLst/>
            <a:ahLst/>
            <a:cxnLst/>
            <a:rect l="l" t="t" r="r" b="b"/>
            <a:pathLst>
              <a:path w="213994" h="215264">
                <a:moveTo>
                  <a:pt x="0" y="0"/>
                </a:moveTo>
                <a:lnTo>
                  <a:pt x="213880" y="800"/>
                </a:lnTo>
                <a:lnTo>
                  <a:pt x="213461" y="214680"/>
                </a:lnTo>
              </a:path>
            </a:pathLst>
          </a:custGeom>
          <a:ln w="17106">
            <a:solidFill>
              <a:srgbClr val="EF3B3A"/>
            </a:solidFill>
          </a:ln>
        </p:spPr>
        <p:txBody>
          <a:bodyPr wrap="square" lIns="0" tIns="0" rIns="0" bIns="0" rtlCol="0"/>
          <a:lstStyle/>
          <a:p>
            <a:endParaRPr/>
          </a:p>
        </p:txBody>
      </p:sp>
      <p:sp>
        <p:nvSpPr>
          <p:cNvPr id="220" name="object 220"/>
          <p:cNvSpPr/>
          <p:nvPr/>
        </p:nvSpPr>
        <p:spPr>
          <a:xfrm>
            <a:off x="2982358" y="4354649"/>
            <a:ext cx="635" cy="116839"/>
          </a:xfrm>
          <a:custGeom>
            <a:avLst/>
            <a:gdLst/>
            <a:ahLst/>
            <a:cxnLst/>
            <a:rect l="l" t="t" r="r" b="b"/>
            <a:pathLst>
              <a:path w="635" h="116839">
                <a:moveTo>
                  <a:pt x="114" y="-8553"/>
                </a:moveTo>
                <a:lnTo>
                  <a:pt x="114" y="125012"/>
                </a:lnTo>
              </a:path>
            </a:pathLst>
          </a:custGeom>
          <a:ln w="17335">
            <a:solidFill>
              <a:srgbClr val="EF3B3A"/>
            </a:solidFill>
            <a:prstDash val="dash"/>
          </a:ln>
        </p:spPr>
        <p:txBody>
          <a:bodyPr wrap="square" lIns="0" tIns="0" rIns="0" bIns="0" rtlCol="0"/>
          <a:lstStyle/>
          <a:p>
            <a:endParaRPr/>
          </a:p>
        </p:txBody>
      </p:sp>
      <p:sp>
        <p:nvSpPr>
          <p:cNvPr id="221" name="object 221"/>
          <p:cNvSpPr/>
          <p:nvPr/>
        </p:nvSpPr>
        <p:spPr>
          <a:xfrm>
            <a:off x="2967991" y="4487741"/>
            <a:ext cx="14604" cy="981075"/>
          </a:xfrm>
          <a:custGeom>
            <a:avLst/>
            <a:gdLst/>
            <a:ahLst/>
            <a:cxnLst/>
            <a:rect l="l" t="t" r="r" b="b"/>
            <a:pathLst>
              <a:path w="14605" h="981075">
                <a:moveTo>
                  <a:pt x="14338" y="0"/>
                </a:moveTo>
                <a:lnTo>
                  <a:pt x="12636" y="879246"/>
                </a:lnTo>
                <a:lnTo>
                  <a:pt x="0" y="980770"/>
                </a:lnTo>
              </a:path>
            </a:pathLst>
          </a:custGeom>
          <a:ln w="17106">
            <a:solidFill>
              <a:srgbClr val="EF3B3A"/>
            </a:solidFill>
            <a:prstDash val="lgDashDot"/>
          </a:ln>
        </p:spPr>
        <p:txBody>
          <a:bodyPr wrap="square" lIns="0" tIns="0" rIns="0" bIns="0" rtlCol="0"/>
          <a:lstStyle/>
          <a:p>
            <a:endParaRPr/>
          </a:p>
        </p:txBody>
      </p:sp>
      <p:sp>
        <p:nvSpPr>
          <p:cNvPr id="222" name="object 222"/>
          <p:cNvSpPr/>
          <p:nvPr/>
        </p:nvSpPr>
        <p:spPr>
          <a:xfrm>
            <a:off x="2715139" y="5485023"/>
            <a:ext cx="250825" cy="272415"/>
          </a:xfrm>
          <a:custGeom>
            <a:avLst/>
            <a:gdLst/>
            <a:ahLst/>
            <a:cxnLst/>
            <a:rect l="l" t="t" r="r" b="b"/>
            <a:pathLst>
              <a:path w="250825" h="272414">
                <a:moveTo>
                  <a:pt x="250799" y="0"/>
                </a:moveTo>
                <a:lnTo>
                  <a:pt x="246684" y="33096"/>
                </a:lnTo>
                <a:lnTo>
                  <a:pt x="226720" y="175679"/>
                </a:lnTo>
                <a:lnTo>
                  <a:pt x="221551" y="211874"/>
                </a:lnTo>
                <a:lnTo>
                  <a:pt x="95897" y="272288"/>
                </a:lnTo>
                <a:lnTo>
                  <a:pt x="0" y="81114"/>
                </a:lnTo>
              </a:path>
            </a:pathLst>
          </a:custGeom>
          <a:ln w="17106">
            <a:solidFill>
              <a:srgbClr val="EF3B3A"/>
            </a:solidFill>
          </a:ln>
        </p:spPr>
        <p:txBody>
          <a:bodyPr wrap="square" lIns="0" tIns="0" rIns="0" bIns="0" rtlCol="0"/>
          <a:lstStyle/>
          <a:p>
            <a:endParaRPr/>
          </a:p>
        </p:txBody>
      </p:sp>
      <p:sp>
        <p:nvSpPr>
          <p:cNvPr id="223" name="object 223"/>
          <p:cNvSpPr/>
          <p:nvPr/>
        </p:nvSpPr>
        <p:spPr>
          <a:xfrm>
            <a:off x="2633512" y="5403419"/>
            <a:ext cx="63500" cy="127000"/>
          </a:xfrm>
          <a:custGeom>
            <a:avLst/>
            <a:gdLst/>
            <a:ahLst/>
            <a:cxnLst/>
            <a:rect l="l" t="t" r="r" b="b"/>
            <a:pathLst>
              <a:path w="63500" h="127000">
                <a:moveTo>
                  <a:pt x="63487" y="126555"/>
                </a:moveTo>
                <a:lnTo>
                  <a:pt x="0" y="0"/>
                </a:lnTo>
              </a:path>
            </a:pathLst>
          </a:custGeom>
          <a:ln w="17106">
            <a:solidFill>
              <a:srgbClr val="EF3B3A"/>
            </a:solidFill>
            <a:prstDash val="dash"/>
          </a:ln>
        </p:spPr>
        <p:txBody>
          <a:bodyPr wrap="square" lIns="0" tIns="0" rIns="0" bIns="0" rtlCol="0"/>
          <a:lstStyle/>
          <a:p>
            <a:endParaRPr/>
          </a:p>
        </p:txBody>
      </p:sp>
      <p:sp>
        <p:nvSpPr>
          <p:cNvPr id="224" name="object 224"/>
          <p:cNvSpPr/>
          <p:nvPr/>
        </p:nvSpPr>
        <p:spPr>
          <a:xfrm>
            <a:off x="2089356" y="4318638"/>
            <a:ext cx="535305" cy="1066800"/>
          </a:xfrm>
          <a:custGeom>
            <a:avLst/>
            <a:gdLst/>
            <a:ahLst/>
            <a:cxnLst/>
            <a:rect l="l" t="t" r="r" b="b"/>
            <a:pathLst>
              <a:path w="535305" h="1066800">
                <a:moveTo>
                  <a:pt x="535089" y="1066698"/>
                </a:moveTo>
                <a:lnTo>
                  <a:pt x="0" y="0"/>
                </a:lnTo>
              </a:path>
            </a:pathLst>
          </a:custGeom>
          <a:ln w="17106">
            <a:solidFill>
              <a:srgbClr val="EF3B3A"/>
            </a:solidFill>
            <a:prstDash val="lgDashDot"/>
          </a:ln>
        </p:spPr>
        <p:txBody>
          <a:bodyPr wrap="square" lIns="0" tIns="0" rIns="0" bIns="0" rtlCol="0"/>
          <a:lstStyle/>
          <a:p>
            <a:endParaRPr/>
          </a:p>
        </p:txBody>
      </p:sp>
      <p:sp>
        <p:nvSpPr>
          <p:cNvPr id="225" name="object 225"/>
          <p:cNvSpPr/>
          <p:nvPr/>
        </p:nvSpPr>
        <p:spPr>
          <a:xfrm>
            <a:off x="5378660" y="3453190"/>
            <a:ext cx="217170" cy="403860"/>
          </a:xfrm>
          <a:custGeom>
            <a:avLst/>
            <a:gdLst/>
            <a:ahLst/>
            <a:cxnLst/>
            <a:rect l="l" t="t" r="r" b="b"/>
            <a:pathLst>
              <a:path w="217170" h="403860">
                <a:moveTo>
                  <a:pt x="0" y="403364"/>
                </a:moveTo>
                <a:lnTo>
                  <a:pt x="213880" y="403809"/>
                </a:lnTo>
                <a:lnTo>
                  <a:pt x="217093" y="634"/>
                </a:lnTo>
                <a:lnTo>
                  <a:pt x="3213" y="0"/>
                </a:lnTo>
              </a:path>
            </a:pathLst>
          </a:custGeom>
          <a:ln w="17106">
            <a:solidFill>
              <a:srgbClr val="EF3B3A"/>
            </a:solidFill>
          </a:ln>
        </p:spPr>
        <p:txBody>
          <a:bodyPr wrap="square" lIns="0" tIns="0" rIns="0" bIns="0" rtlCol="0"/>
          <a:lstStyle/>
          <a:p>
            <a:endParaRPr/>
          </a:p>
        </p:txBody>
      </p:sp>
      <p:sp>
        <p:nvSpPr>
          <p:cNvPr id="226" name="object 226"/>
          <p:cNvSpPr/>
          <p:nvPr/>
        </p:nvSpPr>
        <p:spPr>
          <a:xfrm>
            <a:off x="5170627" y="3452576"/>
            <a:ext cx="164465" cy="635"/>
          </a:xfrm>
          <a:custGeom>
            <a:avLst/>
            <a:gdLst/>
            <a:ahLst/>
            <a:cxnLst/>
            <a:rect l="l" t="t" r="r" b="b"/>
            <a:pathLst>
              <a:path w="164464" h="635">
                <a:moveTo>
                  <a:pt x="164299" y="482"/>
                </a:moveTo>
                <a:lnTo>
                  <a:pt x="0" y="0"/>
                </a:lnTo>
              </a:path>
            </a:pathLst>
          </a:custGeom>
          <a:ln w="17106">
            <a:solidFill>
              <a:srgbClr val="EF3B3A"/>
            </a:solidFill>
            <a:prstDash val="dash"/>
          </a:ln>
        </p:spPr>
        <p:txBody>
          <a:bodyPr wrap="square" lIns="0" tIns="0" rIns="0" bIns="0" rtlCol="0"/>
          <a:lstStyle/>
          <a:p>
            <a:endParaRPr/>
          </a:p>
        </p:txBody>
      </p:sp>
      <p:sp>
        <p:nvSpPr>
          <p:cNvPr id="227" name="object 227"/>
          <p:cNvSpPr/>
          <p:nvPr/>
        </p:nvSpPr>
        <p:spPr>
          <a:xfrm>
            <a:off x="3762377" y="3448458"/>
            <a:ext cx="1384935" cy="4445"/>
          </a:xfrm>
          <a:custGeom>
            <a:avLst/>
            <a:gdLst/>
            <a:ahLst/>
            <a:cxnLst/>
            <a:rect l="l" t="t" r="r" b="b"/>
            <a:pathLst>
              <a:path w="1384935" h="4445">
                <a:moveTo>
                  <a:pt x="1384782" y="4051"/>
                </a:moveTo>
                <a:lnTo>
                  <a:pt x="0" y="0"/>
                </a:lnTo>
              </a:path>
            </a:pathLst>
          </a:custGeom>
          <a:ln w="17106">
            <a:solidFill>
              <a:srgbClr val="EF3B3A"/>
            </a:solidFill>
            <a:prstDash val="lgDashDot"/>
          </a:ln>
        </p:spPr>
        <p:txBody>
          <a:bodyPr wrap="square" lIns="0" tIns="0" rIns="0" bIns="0" rtlCol="0"/>
          <a:lstStyle/>
          <a:p>
            <a:endParaRPr/>
          </a:p>
        </p:txBody>
      </p:sp>
      <p:sp>
        <p:nvSpPr>
          <p:cNvPr id="228" name="object 228"/>
          <p:cNvSpPr/>
          <p:nvPr/>
        </p:nvSpPr>
        <p:spPr>
          <a:xfrm>
            <a:off x="3525028" y="3447776"/>
            <a:ext cx="213995" cy="405765"/>
          </a:xfrm>
          <a:custGeom>
            <a:avLst/>
            <a:gdLst/>
            <a:ahLst/>
            <a:cxnLst/>
            <a:rect l="l" t="t" r="r" b="b"/>
            <a:pathLst>
              <a:path w="213995" h="405764">
                <a:moveTo>
                  <a:pt x="213880" y="622"/>
                </a:moveTo>
                <a:lnTo>
                  <a:pt x="0" y="0"/>
                </a:lnTo>
                <a:lnTo>
                  <a:pt x="0" y="404952"/>
                </a:lnTo>
                <a:lnTo>
                  <a:pt x="213880" y="405396"/>
                </a:lnTo>
              </a:path>
            </a:pathLst>
          </a:custGeom>
          <a:ln w="17106">
            <a:solidFill>
              <a:srgbClr val="EF3B3A"/>
            </a:solidFill>
          </a:ln>
        </p:spPr>
        <p:txBody>
          <a:bodyPr wrap="square" lIns="0" tIns="0" rIns="0" bIns="0" rtlCol="0"/>
          <a:lstStyle/>
          <a:p>
            <a:endParaRPr/>
          </a:p>
        </p:txBody>
      </p:sp>
      <p:sp>
        <p:nvSpPr>
          <p:cNvPr id="229" name="object 229"/>
          <p:cNvSpPr/>
          <p:nvPr/>
        </p:nvSpPr>
        <p:spPr>
          <a:xfrm>
            <a:off x="3785759" y="3853265"/>
            <a:ext cx="164465" cy="635"/>
          </a:xfrm>
          <a:custGeom>
            <a:avLst/>
            <a:gdLst/>
            <a:ahLst/>
            <a:cxnLst/>
            <a:rect l="l" t="t" r="r" b="b"/>
            <a:pathLst>
              <a:path w="164464" h="635">
                <a:moveTo>
                  <a:pt x="0" y="0"/>
                </a:moveTo>
                <a:lnTo>
                  <a:pt x="163982" y="342"/>
                </a:lnTo>
              </a:path>
            </a:pathLst>
          </a:custGeom>
          <a:ln w="17106">
            <a:solidFill>
              <a:srgbClr val="EF3B3A"/>
            </a:solidFill>
            <a:prstDash val="dash"/>
          </a:ln>
        </p:spPr>
        <p:txBody>
          <a:bodyPr wrap="square" lIns="0" tIns="0" rIns="0" bIns="0" rtlCol="0"/>
          <a:lstStyle/>
          <a:p>
            <a:endParaRPr/>
          </a:p>
        </p:txBody>
      </p:sp>
      <p:sp>
        <p:nvSpPr>
          <p:cNvPr id="230" name="object 230"/>
          <p:cNvSpPr/>
          <p:nvPr/>
        </p:nvSpPr>
        <p:spPr>
          <a:xfrm>
            <a:off x="3973158" y="3853651"/>
            <a:ext cx="1382395" cy="3175"/>
          </a:xfrm>
          <a:custGeom>
            <a:avLst/>
            <a:gdLst/>
            <a:ahLst/>
            <a:cxnLst/>
            <a:rect l="l" t="t" r="r" b="b"/>
            <a:pathLst>
              <a:path w="1382395" h="3175">
                <a:moveTo>
                  <a:pt x="0" y="0"/>
                </a:moveTo>
                <a:lnTo>
                  <a:pt x="1382077" y="2857"/>
                </a:lnTo>
              </a:path>
            </a:pathLst>
          </a:custGeom>
          <a:ln w="17106">
            <a:solidFill>
              <a:srgbClr val="EF3B3A"/>
            </a:solidFill>
            <a:prstDash val="lgDashDot"/>
          </a:ln>
        </p:spPr>
        <p:txBody>
          <a:bodyPr wrap="square" lIns="0" tIns="0" rIns="0" bIns="0" rtlCol="0"/>
          <a:lstStyle/>
          <a:p>
            <a:endParaRPr/>
          </a:p>
        </p:txBody>
      </p:sp>
      <p:sp>
        <p:nvSpPr>
          <p:cNvPr id="231" name="object 231"/>
          <p:cNvSpPr/>
          <p:nvPr/>
        </p:nvSpPr>
        <p:spPr>
          <a:xfrm>
            <a:off x="1529541" y="3149048"/>
            <a:ext cx="92075" cy="193675"/>
          </a:xfrm>
          <a:custGeom>
            <a:avLst/>
            <a:gdLst/>
            <a:ahLst/>
            <a:cxnLst/>
            <a:rect l="l" t="t" r="r" b="b"/>
            <a:pathLst>
              <a:path w="92075" h="193675">
                <a:moveTo>
                  <a:pt x="0" y="0"/>
                </a:moveTo>
                <a:lnTo>
                  <a:pt x="91884" y="193128"/>
                </a:lnTo>
              </a:path>
            </a:pathLst>
          </a:custGeom>
          <a:ln w="17106">
            <a:solidFill>
              <a:srgbClr val="EF3B3A"/>
            </a:solidFill>
          </a:ln>
        </p:spPr>
        <p:txBody>
          <a:bodyPr wrap="square" lIns="0" tIns="0" rIns="0" bIns="0" rtlCol="0"/>
          <a:lstStyle/>
          <a:p>
            <a:endParaRPr/>
          </a:p>
        </p:txBody>
      </p:sp>
      <p:sp>
        <p:nvSpPr>
          <p:cNvPr id="232" name="object 232"/>
          <p:cNvSpPr/>
          <p:nvPr/>
        </p:nvSpPr>
        <p:spPr>
          <a:xfrm>
            <a:off x="1638117" y="3377267"/>
            <a:ext cx="58419" cy="123189"/>
          </a:xfrm>
          <a:custGeom>
            <a:avLst/>
            <a:gdLst/>
            <a:ahLst/>
            <a:cxnLst/>
            <a:rect l="l" t="t" r="r" b="b"/>
            <a:pathLst>
              <a:path w="58419" h="123189">
                <a:moveTo>
                  <a:pt x="0" y="0"/>
                </a:moveTo>
                <a:lnTo>
                  <a:pt x="58419" y="122796"/>
                </a:lnTo>
              </a:path>
            </a:pathLst>
          </a:custGeom>
          <a:ln w="17106">
            <a:solidFill>
              <a:srgbClr val="EF3B3A"/>
            </a:solidFill>
            <a:prstDash val="dash"/>
          </a:ln>
        </p:spPr>
        <p:txBody>
          <a:bodyPr wrap="square" lIns="0" tIns="0" rIns="0" bIns="0" rtlCol="0"/>
          <a:lstStyle/>
          <a:p>
            <a:endParaRPr/>
          </a:p>
        </p:txBody>
      </p:sp>
      <p:sp>
        <p:nvSpPr>
          <p:cNvPr id="233" name="object 233"/>
          <p:cNvSpPr/>
          <p:nvPr/>
        </p:nvSpPr>
        <p:spPr>
          <a:xfrm>
            <a:off x="1704881" y="3517600"/>
            <a:ext cx="242570" cy="509270"/>
          </a:xfrm>
          <a:custGeom>
            <a:avLst/>
            <a:gdLst/>
            <a:ahLst/>
            <a:cxnLst/>
            <a:rect l="l" t="t" r="r" b="b"/>
            <a:pathLst>
              <a:path w="242569" h="509270">
                <a:moveTo>
                  <a:pt x="0" y="0"/>
                </a:moveTo>
                <a:lnTo>
                  <a:pt x="242023" y="508711"/>
                </a:lnTo>
              </a:path>
            </a:pathLst>
          </a:custGeom>
          <a:ln w="17106">
            <a:solidFill>
              <a:srgbClr val="EF3B3A"/>
            </a:solidFill>
            <a:prstDash val="lgDashDot"/>
          </a:ln>
        </p:spPr>
        <p:txBody>
          <a:bodyPr wrap="square" lIns="0" tIns="0" rIns="0" bIns="0" rtlCol="0"/>
          <a:lstStyle/>
          <a:p>
            <a:endParaRPr/>
          </a:p>
        </p:txBody>
      </p:sp>
      <p:sp>
        <p:nvSpPr>
          <p:cNvPr id="234" name="object 234"/>
          <p:cNvSpPr/>
          <p:nvPr/>
        </p:nvSpPr>
        <p:spPr>
          <a:xfrm>
            <a:off x="1955243" y="4043846"/>
            <a:ext cx="92075" cy="193675"/>
          </a:xfrm>
          <a:custGeom>
            <a:avLst/>
            <a:gdLst/>
            <a:ahLst/>
            <a:cxnLst/>
            <a:rect l="l" t="t" r="r" b="b"/>
            <a:pathLst>
              <a:path w="92075" h="193675">
                <a:moveTo>
                  <a:pt x="0" y="0"/>
                </a:moveTo>
                <a:lnTo>
                  <a:pt x="91884" y="193128"/>
                </a:lnTo>
              </a:path>
            </a:pathLst>
          </a:custGeom>
          <a:ln w="17106">
            <a:solidFill>
              <a:srgbClr val="EF3B3A"/>
            </a:solidFill>
          </a:ln>
        </p:spPr>
        <p:txBody>
          <a:bodyPr wrap="square" lIns="0" tIns="0" rIns="0" bIns="0" rtlCol="0"/>
          <a:lstStyle/>
          <a:p>
            <a:endParaRPr/>
          </a:p>
        </p:txBody>
      </p:sp>
      <p:sp>
        <p:nvSpPr>
          <p:cNvPr id="235" name="object 235"/>
          <p:cNvSpPr/>
          <p:nvPr/>
        </p:nvSpPr>
        <p:spPr>
          <a:xfrm>
            <a:off x="2859848" y="3146903"/>
            <a:ext cx="1905" cy="213995"/>
          </a:xfrm>
          <a:custGeom>
            <a:avLst/>
            <a:gdLst/>
            <a:ahLst/>
            <a:cxnLst/>
            <a:rect l="l" t="t" r="r" b="b"/>
            <a:pathLst>
              <a:path w="1905" h="213995">
                <a:moveTo>
                  <a:pt x="1435" y="0"/>
                </a:moveTo>
                <a:lnTo>
                  <a:pt x="0" y="213868"/>
                </a:lnTo>
              </a:path>
            </a:pathLst>
          </a:custGeom>
          <a:ln w="17106">
            <a:solidFill>
              <a:srgbClr val="EF3B3A"/>
            </a:solidFill>
          </a:ln>
        </p:spPr>
        <p:txBody>
          <a:bodyPr wrap="square" lIns="0" tIns="0" rIns="0" bIns="0" rtlCol="0"/>
          <a:lstStyle/>
          <a:p>
            <a:endParaRPr/>
          </a:p>
        </p:txBody>
      </p:sp>
      <p:sp>
        <p:nvSpPr>
          <p:cNvPr id="236" name="object 236"/>
          <p:cNvSpPr/>
          <p:nvPr/>
        </p:nvSpPr>
        <p:spPr>
          <a:xfrm>
            <a:off x="2859045" y="3387084"/>
            <a:ext cx="635" cy="92075"/>
          </a:xfrm>
          <a:custGeom>
            <a:avLst/>
            <a:gdLst/>
            <a:ahLst/>
            <a:cxnLst/>
            <a:rect l="l" t="t" r="r" b="b"/>
            <a:pathLst>
              <a:path w="635" h="92075">
                <a:moveTo>
                  <a:pt x="311" y="-8553"/>
                </a:moveTo>
                <a:lnTo>
                  <a:pt x="311" y="100628"/>
                </a:lnTo>
              </a:path>
            </a:pathLst>
          </a:custGeom>
          <a:ln w="17729">
            <a:solidFill>
              <a:srgbClr val="EF3B3A"/>
            </a:solidFill>
            <a:prstDash val="dash"/>
          </a:ln>
        </p:spPr>
        <p:txBody>
          <a:bodyPr wrap="square" lIns="0" tIns="0" rIns="0" bIns="0" rtlCol="0"/>
          <a:lstStyle/>
          <a:p>
            <a:endParaRPr/>
          </a:p>
        </p:txBody>
      </p:sp>
      <p:sp>
        <p:nvSpPr>
          <p:cNvPr id="237" name="object 237"/>
          <p:cNvSpPr/>
          <p:nvPr/>
        </p:nvSpPr>
        <p:spPr>
          <a:xfrm>
            <a:off x="2856395" y="3492315"/>
            <a:ext cx="3175" cy="381635"/>
          </a:xfrm>
          <a:custGeom>
            <a:avLst/>
            <a:gdLst/>
            <a:ahLst/>
            <a:cxnLst/>
            <a:rect l="l" t="t" r="r" b="b"/>
            <a:pathLst>
              <a:path w="3175" h="381635">
                <a:moveTo>
                  <a:pt x="2565" y="0"/>
                </a:moveTo>
                <a:lnTo>
                  <a:pt x="0" y="381457"/>
                </a:lnTo>
              </a:path>
            </a:pathLst>
          </a:custGeom>
          <a:ln w="17106">
            <a:solidFill>
              <a:srgbClr val="EF3B3A"/>
            </a:solidFill>
            <a:prstDash val="lgDashDot"/>
          </a:ln>
        </p:spPr>
        <p:txBody>
          <a:bodyPr wrap="square" lIns="0" tIns="0" rIns="0" bIns="0" rtlCol="0"/>
          <a:lstStyle/>
          <a:p>
            <a:endParaRPr/>
          </a:p>
        </p:txBody>
      </p:sp>
      <p:sp>
        <p:nvSpPr>
          <p:cNvPr id="238" name="object 238"/>
          <p:cNvSpPr/>
          <p:nvPr/>
        </p:nvSpPr>
        <p:spPr>
          <a:xfrm>
            <a:off x="2854871" y="3886931"/>
            <a:ext cx="1905" cy="213995"/>
          </a:xfrm>
          <a:custGeom>
            <a:avLst/>
            <a:gdLst/>
            <a:ahLst/>
            <a:cxnLst/>
            <a:rect l="l" t="t" r="r" b="b"/>
            <a:pathLst>
              <a:path w="1905" h="213995">
                <a:moveTo>
                  <a:pt x="1435" y="0"/>
                </a:moveTo>
                <a:lnTo>
                  <a:pt x="0" y="213868"/>
                </a:lnTo>
              </a:path>
            </a:pathLst>
          </a:custGeom>
          <a:ln w="17106">
            <a:solidFill>
              <a:srgbClr val="EF3B3A"/>
            </a:solidFill>
          </a:ln>
        </p:spPr>
        <p:txBody>
          <a:bodyPr wrap="square" lIns="0" tIns="0" rIns="0" bIns="0" rtlCol="0"/>
          <a:lstStyle/>
          <a:p>
            <a:endParaRPr/>
          </a:p>
        </p:txBody>
      </p:sp>
      <p:sp>
        <p:nvSpPr>
          <p:cNvPr id="239" name="object 239"/>
          <p:cNvSpPr txBox="1"/>
          <p:nvPr/>
        </p:nvSpPr>
        <p:spPr>
          <a:xfrm>
            <a:off x="1110613" y="6429904"/>
            <a:ext cx="440055" cy="219710"/>
          </a:xfrm>
          <a:prstGeom prst="rect">
            <a:avLst/>
          </a:prstGeom>
        </p:spPr>
        <p:txBody>
          <a:bodyPr vert="horz" wrap="square" lIns="0" tIns="12065" rIns="0" bIns="0" rtlCol="0">
            <a:spAutoFit/>
          </a:bodyPr>
          <a:lstStyle/>
          <a:p>
            <a:pPr algn="ctr">
              <a:lnSpc>
                <a:spcPts val="765"/>
              </a:lnSpc>
              <a:spcBef>
                <a:spcPts val="95"/>
              </a:spcBef>
            </a:pPr>
            <a:r>
              <a:rPr sz="700" b="1" spc="15" dirty="0">
                <a:solidFill>
                  <a:srgbClr val="231F20"/>
                </a:solidFill>
                <a:latin typeface="Arial"/>
                <a:cs typeface="Arial"/>
              </a:rPr>
              <a:t>Intake</a:t>
            </a:r>
            <a:endParaRPr sz="700">
              <a:latin typeface="Arial"/>
              <a:cs typeface="Arial"/>
            </a:endParaRPr>
          </a:p>
          <a:p>
            <a:pPr algn="ctr">
              <a:lnSpc>
                <a:spcPts val="765"/>
              </a:lnSpc>
            </a:pPr>
            <a:r>
              <a:rPr sz="700" b="1" spc="5" dirty="0">
                <a:solidFill>
                  <a:srgbClr val="231F20"/>
                </a:solidFill>
                <a:latin typeface="Arial"/>
                <a:cs typeface="Arial"/>
              </a:rPr>
              <a:t>Structure</a:t>
            </a:r>
            <a:endParaRPr sz="700">
              <a:latin typeface="Arial"/>
              <a:cs typeface="Arial"/>
            </a:endParaRPr>
          </a:p>
        </p:txBody>
      </p:sp>
      <p:sp>
        <p:nvSpPr>
          <p:cNvPr id="240" name="object 240"/>
          <p:cNvSpPr txBox="1"/>
          <p:nvPr/>
        </p:nvSpPr>
        <p:spPr>
          <a:xfrm>
            <a:off x="3900900" y="5712072"/>
            <a:ext cx="284480" cy="206375"/>
          </a:xfrm>
          <a:prstGeom prst="rect">
            <a:avLst/>
          </a:prstGeom>
        </p:spPr>
        <p:txBody>
          <a:bodyPr vert="horz" wrap="square" lIns="0" tIns="19685" rIns="0" bIns="0" rtlCol="0">
            <a:spAutoFit/>
          </a:bodyPr>
          <a:lstStyle/>
          <a:p>
            <a:pPr marL="26670" marR="5080" indent="-14604">
              <a:lnSpc>
                <a:spcPts val="690"/>
              </a:lnSpc>
              <a:spcBef>
                <a:spcPts val="155"/>
              </a:spcBef>
            </a:pPr>
            <a:r>
              <a:rPr sz="600" b="1" spc="10" dirty="0">
                <a:solidFill>
                  <a:srgbClr val="231F20"/>
                </a:solidFill>
                <a:latin typeface="Arial"/>
                <a:cs typeface="Arial"/>
              </a:rPr>
              <a:t>H</a:t>
            </a:r>
            <a:r>
              <a:rPr sz="600" b="1" spc="25" dirty="0">
                <a:solidFill>
                  <a:srgbClr val="231F20"/>
                </a:solidFill>
                <a:latin typeface="Arial"/>
                <a:cs typeface="Arial"/>
              </a:rPr>
              <a:t>ealth  </a:t>
            </a:r>
            <a:r>
              <a:rPr sz="600" b="1" spc="5" dirty="0">
                <a:solidFill>
                  <a:srgbClr val="231F20"/>
                </a:solidFill>
                <a:latin typeface="Arial"/>
                <a:cs typeface="Arial"/>
              </a:rPr>
              <a:t>South</a:t>
            </a:r>
            <a:endParaRPr sz="600">
              <a:latin typeface="Arial"/>
              <a:cs typeface="Arial"/>
            </a:endParaRPr>
          </a:p>
        </p:txBody>
      </p:sp>
      <p:sp>
        <p:nvSpPr>
          <p:cNvPr id="241" name="object 241"/>
          <p:cNvSpPr txBox="1"/>
          <p:nvPr/>
        </p:nvSpPr>
        <p:spPr>
          <a:xfrm>
            <a:off x="5884093" y="5636539"/>
            <a:ext cx="448945" cy="206375"/>
          </a:xfrm>
          <a:prstGeom prst="rect">
            <a:avLst/>
          </a:prstGeom>
        </p:spPr>
        <p:txBody>
          <a:bodyPr vert="horz" wrap="square" lIns="0" tIns="13335" rIns="0" bIns="0" rtlCol="0">
            <a:spAutoFit/>
          </a:bodyPr>
          <a:lstStyle/>
          <a:p>
            <a:pPr algn="ctr">
              <a:lnSpc>
                <a:spcPts val="705"/>
              </a:lnSpc>
              <a:spcBef>
                <a:spcPts val="105"/>
              </a:spcBef>
            </a:pPr>
            <a:r>
              <a:rPr sz="600" b="1" spc="-30" dirty="0">
                <a:solidFill>
                  <a:srgbClr val="231F20"/>
                </a:solidFill>
                <a:latin typeface="Arial"/>
                <a:cs typeface="Arial"/>
              </a:rPr>
              <a:t>AE</a:t>
            </a:r>
            <a:endParaRPr sz="600">
              <a:latin typeface="Arial"/>
              <a:cs typeface="Arial"/>
            </a:endParaRPr>
          </a:p>
          <a:p>
            <a:pPr algn="ctr">
              <a:lnSpc>
                <a:spcPts val="705"/>
              </a:lnSpc>
            </a:pPr>
            <a:r>
              <a:rPr sz="600" b="1" spc="5" dirty="0">
                <a:solidFill>
                  <a:srgbClr val="231F20"/>
                </a:solidFill>
                <a:latin typeface="Arial"/>
                <a:cs typeface="Arial"/>
              </a:rPr>
              <a:t>Substation</a:t>
            </a:r>
            <a:endParaRPr sz="600">
              <a:latin typeface="Arial"/>
              <a:cs typeface="Arial"/>
            </a:endParaRPr>
          </a:p>
        </p:txBody>
      </p:sp>
      <p:sp>
        <p:nvSpPr>
          <p:cNvPr id="242" name="object 242"/>
          <p:cNvSpPr txBox="1"/>
          <p:nvPr/>
        </p:nvSpPr>
        <p:spPr>
          <a:xfrm>
            <a:off x="5147316" y="5780753"/>
            <a:ext cx="389890" cy="206375"/>
          </a:xfrm>
          <a:prstGeom prst="rect">
            <a:avLst/>
          </a:prstGeom>
        </p:spPr>
        <p:txBody>
          <a:bodyPr vert="horz" wrap="square" lIns="0" tIns="19685" rIns="0" bIns="0" rtlCol="0">
            <a:spAutoFit/>
          </a:bodyPr>
          <a:lstStyle/>
          <a:p>
            <a:pPr marL="12700" marR="5080" indent="29209">
              <a:lnSpc>
                <a:spcPts val="690"/>
              </a:lnSpc>
              <a:spcBef>
                <a:spcPts val="155"/>
              </a:spcBef>
            </a:pPr>
            <a:r>
              <a:rPr sz="600" b="1" spc="15" dirty="0">
                <a:solidFill>
                  <a:srgbClr val="231F20"/>
                </a:solidFill>
                <a:latin typeface="Arial"/>
                <a:cs typeface="Arial"/>
              </a:rPr>
              <a:t>Medical  </a:t>
            </a:r>
            <a:r>
              <a:rPr sz="600" b="1" spc="10" dirty="0">
                <a:solidFill>
                  <a:srgbClr val="231F20"/>
                </a:solidFill>
                <a:latin typeface="Arial"/>
                <a:cs typeface="Arial"/>
              </a:rPr>
              <a:t>Examiner</a:t>
            </a:r>
            <a:endParaRPr sz="600">
              <a:latin typeface="Arial"/>
              <a:cs typeface="Arial"/>
            </a:endParaRPr>
          </a:p>
        </p:txBody>
      </p:sp>
      <p:sp>
        <p:nvSpPr>
          <p:cNvPr id="243" name="object 243"/>
          <p:cNvSpPr/>
          <p:nvPr/>
        </p:nvSpPr>
        <p:spPr>
          <a:xfrm>
            <a:off x="2889088" y="5439698"/>
            <a:ext cx="89827" cy="278041"/>
          </a:xfrm>
          <a:prstGeom prst="rect">
            <a:avLst/>
          </a:prstGeom>
          <a:blipFill>
            <a:blip r:embed="rId6" cstate="print"/>
            <a:stretch>
              <a:fillRect/>
            </a:stretch>
          </a:blipFill>
        </p:spPr>
        <p:txBody>
          <a:bodyPr wrap="square" lIns="0" tIns="0" rIns="0" bIns="0" rtlCol="0"/>
          <a:lstStyle/>
          <a:p>
            <a:endParaRPr/>
          </a:p>
        </p:txBody>
      </p:sp>
      <p:sp>
        <p:nvSpPr>
          <p:cNvPr id="244" name="object 244"/>
          <p:cNvSpPr/>
          <p:nvPr/>
        </p:nvSpPr>
        <p:spPr>
          <a:xfrm>
            <a:off x="2889088" y="5439698"/>
            <a:ext cx="90170" cy="278130"/>
          </a:xfrm>
          <a:custGeom>
            <a:avLst/>
            <a:gdLst/>
            <a:ahLst/>
            <a:cxnLst/>
            <a:rect l="l" t="t" r="r" b="b"/>
            <a:pathLst>
              <a:path w="90169" h="278129">
                <a:moveTo>
                  <a:pt x="0" y="0"/>
                </a:moveTo>
                <a:lnTo>
                  <a:pt x="4279" y="278041"/>
                </a:lnTo>
                <a:lnTo>
                  <a:pt x="47053" y="260934"/>
                </a:lnTo>
                <a:lnTo>
                  <a:pt x="89827" y="0"/>
                </a:lnTo>
                <a:lnTo>
                  <a:pt x="0" y="0"/>
                </a:lnTo>
                <a:close/>
              </a:path>
            </a:pathLst>
          </a:custGeom>
          <a:ln w="3175">
            <a:solidFill>
              <a:srgbClr val="010202"/>
            </a:solidFill>
          </a:ln>
        </p:spPr>
        <p:txBody>
          <a:bodyPr wrap="square" lIns="0" tIns="0" rIns="0" bIns="0" rtlCol="0"/>
          <a:lstStyle/>
          <a:p>
            <a:endParaRPr/>
          </a:p>
        </p:txBody>
      </p:sp>
      <p:sp>
        <p:nvSpPr>
          <p:cNvPr id="245" name="object 245"/>
          <p:cNvSpPr/>
          <p:nvPr/>
        </p:nvSpPr>
        <p:spPr>
          <a:xfrm>
            <a:off x="3369246" y="5387301"/>
            <a:ext cx="54533" cy="67373"/>
          </a:xfrm>
          <a:prstGeom prst="rect">
            <a:avLst/>
          </a:prstGeom>
          <a:blipFill>
            <a:blip r:embed="rId7" cstate="print"/>
            <a:stretch>
              <a:fillRect/>
            </a:stretch>
          </a:blipFill>
        </p:spPr>
        <p:txBody>
          <a:bodyPr wrap="square" lIns="0" tIns="0" rIns="0" bIns="0" rtlCol="0"/>
          <a:lstStyle/>
          <a:p>
            <a:endParaRPr/>
          </a:p>
        </p:txBody>
      </p:sp>
      <p:sp>
        <p:nvSpPr>
          <p:cNvPr id="246" name="object 246"/>
          <p:cNvSpPr/>
          <p:nvPr/>
        </p:nvSpPr>
        <p:spPr>
          <a:xfrm>
            <a:off x="3369247" y="5387297"/>
            <a:ext cx="54610" cy="67945"/>
          </a:xfrm>
          <a:custGeom>
            <a:avLst/>
            <a:gdLst/>
            <a:ahLst/>
            <a:cxnLst/>
            <a:rect l="l" t="t" r="r" b="b"/>
            <a:pathLst>
              <a:path w="54610" h="67945">
                <a:moveTo>
                  <a:pt x="0" y="0"/>
                </a:moveTo>
                <a:lnTo>
                  <a:pt x="54533" y="0"/>
                </a:lnTo>
                <a:lnTo>
                  <a:pt x="54533" y="67373"/>
                </a:lnTo>
                <a:lnTo>
                  <a:pt x="0" y="67373"/>
                </a:lnTo>
                <a:lnTo>
                  <a:pt x="0" y="0"/>
                </a:lnTo>
                <a:close/>
              </a:path>
            </a:pathLst>
          </a:custGeom>
          <a:ln w="3175">
            <a:solidFill>
              <a:srgbClr val="010202"/>
            </a:solidFill>
          </a:ln>
        </p:spPr>
        <p:txBody>
          <a:bodyPr wrap="square" lIns="0" tIns="0" rIns="0" bIns="0" rtlCol="0"/>
          <a:lstStyle/>
          <a:p>
            <a:endParaRPr/>
          </a:p>
        </p:txBody>
      </p:sp>
      <p:sp>
        <p:nvSpPr>
          <p:cNvPr id="247" name="object 247"/>
          <p:cNvSpPr txBox="1"/>
          <p:nvPr/>
        </p:nvSpPr>
        <p:spPr>
          <a:xfrm>
            <a:off x="2516710" y="5499870"/>
            <a:ext cx="92075" cy="169545"/>
          </a:xfrm>
          <a:prstGeom prst="rect">
            <a:avLst/>
          </a:prstGeom>
        </p:spPr>
        <p:txBody>
          <a:bodyPr vert="horz" wrap="square" lIns="0" tIns="11430" rIns="0" bIns="0" rtlCol="0">
            <a:spAutoFit/>
          </a:bodyPr>
          <a:lstStyle/>
          <a:p>
            <a:pPr marL="12700">
              <a:lnSpc>
                <a:spcPct val="100000"/>
              </a:lnSpc>
              <a:spcBef>
                <a:spcPts val="90"/>
              </a:spcBef>
            </a:pPr>
            <a:r>
              <a:rPr sz="950" b="1" spc="-5" dirty="0">
                <a:solidFill>
                  <a:srgbClr val="231F20"/>
                </a:solidFill>
                <a:latin typeface="Arial"/>
                <a:cs typeface="Arial"/>
              </a:rPr>
              <a:t>1</a:t>
            </a:r>
            <a:endParaRPr sz="950">
              <a:latin typeface="Arial"/>
              <a:cs typeface="Arial"/>
            </a:endParaRPr>
          </a:p>
        </p:txBody>
      </p:sp>
      <p:sp>
        <p:nvSpPr>
          <p:cNvPr id="248" name="object 248"/>
          <p:cNvSpPr/>
          <p:nvPr/>
        </p:nvSpPr>
        <p:spPr>
          <a:xfrm>
            <a:off x="2469572" y="5500480"/>
            <a:ext cx="185369" cy="185369"/>
          </a:xfrm>
          <a:prstGeom prst="rect">
            <a:avLst/>
          </a:prstGeom>
          <a:blipFill>
            <a:blip r:embed="rId8" cstate="print"/>
            <a:stretch>
              <a:fillRect/>
            </a:stretch>
          </a:blipFill>
        </p:spPr>
        <p:txBody>
          <a:bodyPr wrap="square" lIns="0" tIns="0" rIns="0" bIns="0" rtlCol="0"/>
          <a:lstStyle/>
          <a:p>
            <a:endParaRPr/>
          </a:p>
        </p:txBody>
      </p:sp>
      <p:sp>
        <p:nvSpPr>
          <p:cNvPr id="249" name="object 249"/>
          <p:cNvSpPr/>
          <p:nvPr/>
        </p:nvSpPr>
        <p:spPr>
          <a:xfrm>
            <a:off x="6441928" y="3302324"/>
            <a:ext cx="69977" cy="115498"/>
          </a:xfrm>
          <a:prstGeom prst="rect">
            <a:avLst/>
          </a:prstGeom>
          <a:blipFill>
            <a:blip r:embed="rId9" cstate="print"/>
            <a:stretch>
              <a:fillRect/>
            </a:stretch>
          </a:blipFill>
        </p:spPr>
        <p:txBody>
          <a:bodyPr wrap="square" lIns="0" tIns="0" rIns="0" bIns="0" rtlCol="0"/>
          <a:lstStyle/>
          <a:p>
            <a:endParaRPr/>
          </a:p>
        </p:txBody>
      </p:sp>
      <p:sp>
        <p:nvSpPr>
          <p:cNvPr id="250" name="object 250"/>
          <p:cNvSpPr/>
          <p:nvPr/>
        </p:nvSpPr>
        <p:spPr>
          <a:xfrm>
            <a:off x="6441928" y="3916209"/>
            <a:ext cx="69976" cy="115506"/>
          </a:xfrm>
          <a:prstGeom prst="rect">
            <a:avLst/>
          </a:prstGeom>
          <a:blipFill>
            <a:blip r:embed="rId10" cstate="print"/>
            <a:stretch>
              <a:fillRect/>
            </a:stretch>
          </a:blipFill>
        </p:spPr>
        <p:txBody>
          <a:bodyPr wrap="square" lIns="0" tIns="0" rIns="0" bIns="0" rtlCol="0"/>
          <a:lstStyle/>
          <a:p>
            <a:endParaRPr/>
          </a:p>
        </p:txBody>
      </p:sp>
      <p:sp>
        <p:nvSpPr>
          <p:cNvPr id="251" name="object 251"/>
          <p:cNvSpPr txBox="1"/>
          <p:nvPr/>
        </p:nvSpPr>
        <p:spPr>
          <a:xfrm>
            <a:off x="4340386" y="7640488"/>
            <a:ext cx="2675890" cy="391160"/>
          </a:xfrm>
          <a:prstGeom prst="rect">
            <a:avLst/>
          </a:prstGeom>
        </p:spPr>
        <p:txBody>
          <a:bodyPr vert="horz" wrap="square" lIns="0" tIns="12700" rIns="0" bIns="0" rtlCol="0">
            <a:spAutoFit/>
          </a:bodyPr>
          <a:lstStyle/>
          <a:p>
            <a:pPr marL="12700" marR="5080">
              <a:lnSpc>
                <a:spcPct val="100000"/>
              </a:lnSpc>
              <a:spcBef>
                <a:spcPts val="100"/>
              </a:spcBef>
            </a:pPr>
            <a:r>
              <a:rPr sz="800" b="1" spc="-50" dirty="0">
                <a:solidFill>
                  <a:srgbClr val="231F20"/>
                </a:solidFill>
                <a:latin typeface="Arial"/>
                <a:cs typeface="Arial"/>
              </a:rPr>
              <a:t>This</a:t>
            </a:r>
            <a:r>
              <a:rPr sz="800" b="1" spc="-65" dirty="0">
                <a:solidFill>
                  <a:srgbClr val="231F20"/>
                </a:solidFill>
                <a:latin typeface="Arial"/>
                <a:cs typeface="Arial"/>
              </a:rPr>
              <a:t> </a:t>
            </a:r>
            <a:r>
              <a:rPr sz="800" b="1" spc="-15" dirty="0">
                <a:solidFill>
                  <a:srgbClr val="231F20"/>
                </a:solidFill>
                <a:latin typeface="Arial"/>
                <a:cs typeface="Arial"/>
              </a:rPr>
              <a:t>plan</a:t>
            </a:r>
            <a:r>
              <a:rPr sz="800" b="1" spc="-65" dirty="0">
                <a:solidFill>
                  <a:srgbClr val="231F20"/>
                </a:solidFill>
                <a:latin typeface="Arial"/>
                <a:cs typeface="Arial"/>
              </a:rPr>
              <a:t> </a:t>
            </a:r>
            <a:r>
              <a:rPr sz="800" b="1" spc="-55" dirty="0">
                <a:solidFill>
                  <a:srgbClr val="231F20"/>
                </a:solidFill>
                <a:latin typeface="Arial"/>
                <a:cs typeface="Arial"/>
              </a:rPr>
              <a:t>assumes</a:t>
            </a:r>
            <a:r>
              <a:rPr sz="800" b="1" spc="-65" dirty="0">
                <a:solidFill>
                  <a:srgbClr val="231F20"/>
                </a:solidFill>
                <a:latin typeface="Arial"/>
                <a:cs typeface="Arial"/>
              </a:rPr>
              <a:t> </a:t>
            </a:r>
            <a:r>
              <a:rPr sz="800" b="1" dirty="0">
                <a:solidFill>
                  <a:srgbClr val="231F20"/>
                </a:solidFill>
                <a:latin typeface="Arial"/>
                <a:cs typeface="Arial"/>
              </a:rPr>
              <a:t>that</a:t>
            </a:r>
            <a:r>
              <a:rPr sz="800" b="1" spc="-65" dirty="0">
                <a:solidFill>
                  <a:srgbClr val="231F20"/>
                </a:solidFill>
                <a:latin typeface="Arial"/>
                <a:cs typeface="Arial"/>
              </a:rPr>
              <a:t> </a:t>
            </a:r>
            <a:r>
              <a:rPr sz="800" b="1" spc="-50" dirty="0">
                <a:solidFill>
                  <a:srgbClr val="231F20"/>
                </a:solidFill>
                <a:latin typeface="Arial"/>
                <a:cs typeface="Arial"/>
              </a:rPr>
              <a:t>Red</a:t>
            </a:r>
            <a:r>
              <a:rPr sz="800" b="1" spc="-65" dirty="0">
                <a:solidFill>
                  <a:srgbClr val="231F20"/>
                </a:solidFill>
                <a:latin typeface="Arial"/>
                <a:cs typeface="Arial"/>
              </a:rPr>
              <a:t> </a:t>
            </a:r>
            <a:r>
              <a:rPr sz="800" b="1" spc="-35" dirty="0">
                <a:solidFill>
                  <a:srgbClr val="231F20"/>
                </a:solidFill>
                <a:latin typeface="Arial"/>
                <a:cs typeface="Arial"/>
              </a:rPr>
              <a:t>River</a:t>
            </a:r>
            <a:r>
              <a:rPr sz="800" b="1" spc="-65" dirty="0">
                <a:solidFill>
                  <a:srgbClr val="231F20"/>
                </a:solidFill>
                <a:latin typeface="Arial"/>
                <a:cs typeface="Arial"/>
              </a:rPr>
              <a:t> </a:t>
            </a:r>
            <a:r>
              <a:rPr sz="800" b="1" spc="-20" dirty="0">
                <a:solidFill>
                  <a:srgbClr val="231F20"/>
                </a:solidFill>
                <a:latin typeface="Arial"/>
                <a:cs typeface="Arial"/>
              </a:rPr>
              <a:t>Street</a:t>
            </a:r>
            <a:r>
              <a:rPr sz="800" b="1" spc="-65" dirty="0">
                <a:solidFill>
                  <a:srgbClr val="231F20"/>
                </a:solidFill>
                <a:latin typeface="Arial"/>
                <a:cs typeface="Arial"/>
              </a:rPr>
              <a:t> </a:t>
            </a:r>
            <a:r>
              <a:rPr sz="800" b="1" spc="-10" dirty="0">
                <a:solidFill>
                  <a:srgbClr val="231F20"/>
                </a:solidFill>
                <a:latin typeface="Arial"/>
                <a:cs typeface="Arial"/>
              </a:rPr>
              <a:t>will</a:t>
            </a:r>
            <a:r>
              <a:rPr sz="800" b="1" spc="-65" dirty="0">
                <a:solidFill>
                  <a:srgbClr val="231F20"/>
                </a:solidFill>
                <a:latin typeface="Arial"/>
                <a:cs typeface="Arial"/>
              </a:rPr>
              <a:t> </a:t>
            </a:r>
            <a:r>
              <a:rPr sz="800" b="1" spc="-20" dirty="0">
                <a:solidFill>
                  <a:srgbClr val="231F20"/>
                </a:solidFill>
                <a:latin typeface="Arial"/>
                <a:cs typeface="Arial"/>
              </a:rPr>
              <a:t>be</a:t>
            </a:r>
            <a:r>
              <a:rPr sz="800" b="1" spc="-65" dirty="0">
                <a:solidFill>
                  <a:srgbClr val="231F20"/>
                </a:solidFill>
                <a:latin typeface="Arial"/>
                <a:cs typeface="Arial"/>
              </a:rPr>
              <a:t> </a:t>
            </a:r>
            <a:r>
              <a:rPr sz="800" b="1" spc="-25" dirty="0">
                <a:solidFill>
                  <a:srgbClr val="231F20"/>
                </a:solidFill>
                <a:latin typeface="Arial"/>
                <a:cs typeface="Arial"/>
              </a:rPr>
              <a:t>relocated</a:t>
            </a:r>
            <a:r>
              <a:rPr sz="800" b="1" spc="-65" dirty="0">
                <a:solidFill>
                  <a:srgbClr val="231F20"/>
                </a:solidFill>
                <a:latin typeface="Arial"/>
                <a:cs typeface="Arial"/>
              </a:rPr>
              <a:t> as  </a:t>
            </a:r>
            <a:r>
              <a:rPr sz="800" b="1" spc="-15" dirty="0">
                <a:solidFill>
                  <a:srgbClr val="231F20"/>
                </a:solidFill>
                <a:latin typeface="Arial"/>
                <a:cs typeface="Arial"/>
              </a:rPr>
              <a:t>illustrated </a:t>
            </a:r>
            <a:r>
              <a:rPr sz="800" b="1" spc="-25" dirty="0">
                <a:solidFill>
                  <a:srgbClr val="231F20"/>
                </a:solidFill>
                <a:latin typeface="Arial"/>
                <a:cs typeface="Arial"/>
              </a:rPr>
              <a:t>here, </a:t>
            </a:r>
            <a:r>
              <a:rPr sz="800" b="1" spc="-20" dirty="0">
                <a:solidFill>
                  <a:srgbClr val="231F20"/>
                </a:solidFill>
                <a:latin typeface="Arial"/>
                <a:cs typeface="Arial"/>
              </a:rPr>
              <a:t>and </a:t>
            </a:r>
            <a:r>
              <a:rPr sz="800" b="1" dirty="0">
                <a:solidFill>
                  <a:srgbClr val="231F20"/>
                </a:solidFill>
                <a:latin typeface="Arial"/>
                <a:cs typeface="Arial"/>
              </a:rPr>
              <a:t>that </a:t>
            </a:r>
            <a:r>
              <a:rPr sz="800" b="1" spc="-10" dirty="0">
                <a:solidFill>
                  <a:srgbClr val="231F20"/>
                </a:solidFill>
                <a:latin typeface="Arial"/>
                <a:cs typeface="Arial"/>
              </a:rPr>
              <a:t>the </a:t>
            </a:r>
            <a:r>
              <a:rPr sz="800" b="1" spc="-25" dirty="0">
                <a:solidFill>
                  <a:srgbClr val="231F20"/>
                </a:solidFill>
                <a:latin typeface="Arial"/>
                <a:cs typeface="Arial"/>
              </a:rPr>
              <a:t>existing </a:t>
            </a:r>
            <a:r>
              <a:rPr sz="800" b="1" spc="-50" dirty="0">
                <a:solidFill>
                  <a:srgbClr val="231F20"/>
                </a:solidFill>
                <a:latin typeface="Arial"/>
                <a:cs typeface="Arial"/>
              </a:rPr>
              <a:t>Red </a:t>
            </a:r>
            <a:r>
              <a:rPr sz="800" b="1" spc="-35" dirty="0">
                <a:solidFill>
                  <a:srgbClr val="231F20"/>
                </a:solidFill>
                <a:latin typeface="Arial"/>
                <a:cs typeface="Arial"/>
              </a:rPr>
              <a:t>River </a:t>
            </a:r>
            <a:r>
              <a:rPr sz="800" b="1" spc="-75" dirty="0">
                <a:solidFill>
                  <a:srgbClr val="231F20"/>
                </a:solidFill>
                <a:latin typeface="Arial"/>
                <a:cs typeface="Arial"/>
              </a:rPr>
              <a:t>ROW  </a:t>
            </a:r>
            <a:r>
              <a:rPr sz="800" b="1" spc="-25" dirty="0">
                <a:solidFill>
                  <a:srgbClr val="231F20"/>
                </a:solidFill>
                <a:latin typeface="Arial"/>
                <a:cs typeface="Arial"/>
              </a:rPr>
              <a:t>(approx.</a:t>
            </a:r>
            <a:r>
              <a:rPr sz="800" b="1" spc="-65" dirty="0">
                <a:solidFill>
                  <a:srgbClr val="231F20"/>
                </a:solidFill>
                <a:latin typeface="Arial"/>
                <a:cs typeface="Arial"/>
              </a:rPr>
              <a:t> </a:t>
            </a:r>
            <a:r>
              <a:rPr sz="800" b="1" spc="-5" dirty="0">
                <a:solidFill>
                  <a:srgbClr val="231F20"/>
                </a:solidFill>
                <a:latin typeface="Arial"/>
                <a:cs typeface="Arial"/>
              </a:rPr>
              <a:t>1.52</a:t>
            </a:r>
            <a:r>
              <a:rPr sz="800" b="1" spc="-65" dirty="0">
                <a:solidFill>
                  <a:srgbClr val="231F20"/>
                </a:solidFill>
                <a:latin typeface="Arial"/>
                <a:cs typeface="Arial"/>
              </a:rPr>
              <a:t> </a:t>
            </a:r>
            <a:r>
              <a:rPr sz="800" b="1" spc="-45" dirty="0">
                <a:solidFill>
                  <a:srgbClr val="231F20"/>
                </a:solidFill>
                <a:latin typeface="Arial"/>
                <a:cs typeface="Arial"/>
              </a:rPr>
              <a:t>acres)</a:t>
            </a:r>
            <a:r>
              <a:rPr sz="800" b="1" spc="-65" dirty="0">
                <a:solidFill>
                  <a:srgbClr val="231F20"/>
                </a:solidFill>
                <a:latin typeface="Arial"/>
                <a:cs typeface="Arial"/>
              </a:rPr>
              <a:t> </a:t>
            </a:r>
            <a:r>
              <a:rPr sz="800" b="1" spc="-10" dirty="0">
                <a:solidFill>
                  <a:srgbClr val="231F20"/>
                </a:solidFill>
                <a:latin typeface="Arial"/>
                <a:cs typeface="Arial"/>
              </a:rPr>
              <a:t>will</a:t>
            </a:r>
            <a:r>
              <a:rPr sz="800" b="1" spc="-65" dirty="0">
                <a:solidFill>
                  <a:srgbClr val="231F20"/>
                </a:solidFill>
                <a:latin typeface="Arial"/>
                <a:cs typeface="Arial"/>
              </a:rPr>
              <a:t> </a:t>
            </a:r>
            <a:r>
              <a:rPr sz="800" b="1" spc="-20" dirty="0">
                <a:solidFill>
                  <a:srgbClr val="231F20"/>
                </a:solidFill>
                <a:latin typeface="Arial"/>
                <a:cs typeface="Arial"/>
              </a:rPr>
              <a:t>be</a:t>
            </a:r>
            <a:r>
              <a:rPr sz="800" b="1" spc="-65" dirty="0">
                <a:solidFill>
                  <a:srgbClr val="231F20"/>
                </a:solidFill>
                <a:latin typeface="Arial"/>
                <a:cs typeface="Arial"/>
              </a:rPr>
              <a:t> </a:t>
            </a:r>
            <a:r>
              <a:rPr sz="800" b="1" spc="-40" dirty="0">
                <a:solidFill>
                  <a:srgbClr val="231F20"/>
                </a:solidFill>
                <a:latin typeface="Arial"/>
                <a:cs typeface="Arial"/>
              </a:rPr>
              <a:t>conveyed</a:t>
            </a:r>
            <a:r>
              <a:rPr sz="800" b="1" spc="-65" dirty="0">
                <a:solidFill>
                  <a:srgbClr val="231F20"/>
                </a:solidFill>
                <a:latin typeface="Arial"/>
                <a:cs typeface="Arial"/>
              </a:rPr>
              <a:t> </a:t>
            </a:r>
            <a:r>
              <a:rPr sz="800" b="1" spc="-5" dirty="0">
                <a:solidFill>
                  <a:srgbClr val="231F20"/>
                </a:solidFill>
                <a:latin typeface="Arial"/>
                <a:cs typeface="Arial"/>
              </a:rPr>
              <a:t>to</a:t>
            </a:r>
            <a:r>
              <a:rPr sz="800" b="1" spc="-65" dirty="0">
                <a:solidFill>
                  <a:srgbClr val="231F20"/>
                </a:solidFill>
                <a:latin typeface="Arial"/>
                <a:cs typeface="Arial"/>
              </a:rPr>
              <a:t> </a:t>
            </a:r>
            <a:r>
              <a:rPr sz="800" b="1" spc="-30" dirty="0">
                <a:solidFill>
                  <a:srgbClr val="231F20"/>
                </a:solidFill>
                <a:latin typeface="Arial"/>
                <a:cs typeface="Arial"/>
              </a:rPr>
              <a:t>Central</a:t>
            </a:r>
            <a:r>
              <a:rPr sz="800" b="1" spc="-65" dirty="0">
                <a:solidFill>
                  <a:srgbClr val="231F20"/>
                </a:solidFill>
                <a:latin typeface="Arial"/>
                <a:cs typeface="Arial"/>
              </a:rPr>
              <a:t> </a:t>
            </a:r>
            <a:r>
              <a:rPr sz="800" b="1" spc="-15" dirty="0">
                <a:solidFill>
                  <a:srgbClr val="231F20"/>
                </a:solidFill>
                <a:latin typeface="Arial"/>
                <a:cs typeface="Arial"/>
              </a:rPr>
              <a:t>Health.</a:t>
            </a:r>
            <a:endParaRPr sz="800">
              <a:latin typeface="Arial"/>
              <a:cs typeface="Arial"/>
            </a:endParaRPr>
          </a:p>
        </p:txBody>
      </p:sp>
      <p:sp>
        <p:nvSpPr>
          <p:cNvPr id="252" name="object 252"/>
          <p:cNvSpPr txBox="1"/>
          <p:nvPr/>
        </p:nvSpPr>
        <p:spPr>
          <a:xfrm>
            <a:off x="4340386" y="8128168"/>
            <a:ext cx="2707640" cy="391160"/>
          </a:xfrm>
          <a:prstGeom prst="rect">
            <a:avLst/>
          </a:prstGeom>
        </p:spPr>
        <p:txBody>
          <a:bodyPr vert="horz" wrap="square" lIns="0" tIns="12700" rIns="0" bIns="0" rtlCol="0">
            <a:spAutoFit/>
          </a:bodyPr>
          <a:lstStyle/>
          <a:p>
            <a:pPr marL="12700" marR="5080">
              <a:lnSpc>
                <a:spcPct val="100000"/>
              </a:lnSpc>
              <a:spcBef>
                <a:spcPts val="100"/>
              </a:spcBef>
            </a:pPr>
            <a:r>
              <a:rPr sz="800" b="1" spc="-50" dirty="0">
                <a:solidFill>
                  <a:srgbClr val="231F20"/>
                </a:solidFill>
                <a:latin typeface="Arial"/>
                <a:cs typeface="Arial"/>
              </a:rPr>
              <a:t>This </a:t>
            </a:r>
            <a:r>
              <a:rPr sz="800" b="1" spc="-30" dirty="0">
                <a:solidFill>
                  <a:srgbClr val="231F20"/>
                </a:solidFill>
                <a:latin typeface="Arial"/>
                <a:cs typeface="Arial"/>
              </a:rPr>
              <a:t>segment </a:t>
            </a:r>
            <a:r>
              <a:rPr sz="800" b="1" spc="-15" dirty="0">
                <a:solidFill>
                  <a:srgbClr val="231F20"/>
                </a:solidFill>
                <a:latin typeface="Arial"/>
                <a:cs typeface="Arial"/>
              </a:rPr>
              <a:t>of </a:t>
            </a:r>
            <a:r>
              <a:rPr sz="800" b="1" spc="-50" dirty="0">
                <a:solidFill>
                  <a:srgbClr val="231F20"/>
                </a:solidFill>
                <a:latin typeface="Arial"/>
                <a:cs typeface="Arial"/>
              </a:rPr>
              <a:t>East </a:t>
            </a:r>
            <a:r>
              <a:rPr sz="800" b="1" dirty="0">
                <a:solidFill>
                  <a:srgbClr val="231F20"/>
                </a:solidFill>
                <a:latin typeface="Arial"/>
                <a:cs typeface="Arial"/>
              </a:rPr>
              <a:t>14th </a:t>
            </a:r>
            <a:r>
              <a:rPr sz="800" b="1" spc="-20" dirty="0">
                <a:solidFill>
                  <a:srgbClr val="231F20"/>
                </a:solidFill>
                <a:latin typeface="Arial"/>
                <a:cs typeface="Arial"/>
              </a:rPr>
              <a:t>Street </a:t>
            </a:r>
            <a:r>
              <a:rPr sz="800" b="1" spc="-10" dirty="0">
                <a:solidFill>
                  <a:srgbClr val="231F20"/>
                </a:solidFill>
                <a:latin typeface="Arial"/>
                <a:cs typeface="Arial"/>
              </a:rPr>
              <a:t>will </a:t>
            </a:r>
            <a:r>
              <a:rPr sz="800" b="1" spc="-20" dirty="0">
                <a:solidFill>
                  <a:srgbClr val="231F20"/>
                </a:solidFill>
                <a:latin typeface="Arial"/>
                <a:cs typeface="Arial"/>
              </a:rPr>
              <a:t>be dedicated </a:t>
            </a:r>
            <a:r>
              <a:rPr sz="800" b="1" spc="-5" dirty="0">
                <a:solidFill>
                  <a:srgbClr val="231F20"/>
                </a:solidFill>
                <a:latin typeface="Arial"/>
                <a:cs typeface="Arial"/>
              </a:rPr>
              <a:t>to </a:t>
            </a:r>
            <a:r>
              <a:rPr sz="800" b="1" spc="-10" dirty="0">
                <a:solidFill>
                  <a:srgbClr val="231F20"/>
                </a:solidFill>
                <a:latin typeface="Arial"/>
                <a:cs typeface="Arial"/>
              </a:rPr>
              <a:t>the  </a:t>
            </a:r>
            <a:r>
              <a:rPr sz="800" b="1" spc="-30" dirty="0">
                <a:solidFill>
                  <a:srgbClr val="231F20"/>
                </a:solidFill>
                <a:latin typeface="Arial"/>
                <a:cs typeface="Arial"/>
              </a:rPr>
              <a:t>City</a:t>
            </a:r>
            <a:r>
              <a:rPr sz="800" b="1" spc="-60" dirty="0">
                <a:solidFill>
                  <a:srgbClr val="231F20"/>
                </a:solidFill>
                <a:latin typeface="Arial"/>
                <a:cs typeface="Arial"/>
              </a:rPr>
              <a:t> </a:t>
            </a:r>
            <a:r>
              <a:rPr sz="800" b="1" spc="-15" dirty="0">
                <a:solidFill>
                  <a:srgbClr val="231F20"/>
                </a:solidFill>
                <a:latin typeface="Arial"/>
                <a:cs typeface="Arial"/>
              </a:rPr>
              <a:t>of</a:t>
            </a:r>
            <a:r>
              <a:rPr sz="800" b="1" spc="-60" dirty="0">
                <a:solidFill>
                  <a:srgbClr val="231F20"/>
                </a:solidFill>
                <a:latin typeface="Arial"/>
                <a:cs typeface="Arial"/>
              </a:rPr>
              <a:t> </a:t>
            </a:r>
            <a:r>
              <a:rPr sz="800" b="1" spc="-35" dirty="0">
                <a:solidFill>
                  <a:srgbClr val="231F20"/>
                </a:solidFill>
                <a:latin typeface="Arial"/>
                <a:cs typeface="Arial"/>
              </a:rPr>
              <a:t>Austin</a:t>
            </a:r>
            <a:r>
              <a:rPr sz="800" b="1" spc="-60" dirty="0">
                <a:solidFill>
                  <a:srgbClr val="231F20"/>
                </a:solidFill>
                <a:latin typeface="Arial"/>
                <a:cs typeface="Arial"/>
              </a:rPr>
              <a:t> </a:t>
            </a:r>
            <a:r>
              <a:rPr sz="800" b="1" spc="-20" dirty="0">
                <a:solidFill>
                  <a:srgbClr val="231F20"/>
                </a:solidFill>
                <a:latin typeface="Arial"/>
                <a:cs typeface="Arial"/>
              </a:rPr>
              <a:t>upon</a:t>
            </a:r>
            <a:r>
              <a:rPr sz="800" b="1" spc="-60" dirty="0">
                <a:solidFill>
                  <a:srgbClr val="231F20"/>
                </a:solidFill>
                <a:latin typeface="Arial"/>
                <a:cs typeface="Arial"/>
              </a:rPr>
              <a:t> </a:t>
            </a:r>
            <a:r>
              <a:rPr sz="800" b="1" spc="-10" dirty="0">
                <a:solidFill>
                  <a:srgbClr val="231F20"/>
                </a:solidFill>
                <a:latin typeface="Arial"/>
                <a:cs typeface="Arial"/>
              </a:rPr>
              <a:t>the</a:t>
            </a:r>
            <a:r>
              <a:rPr sz="800" b="1" spc="-60" dirty="0">
                <a:solidFill>
                  <a:srgbClr val="231F20"/>
                </a:solidFill>
                <a:latin typeface="Arial"/>
                <a:cs typeface="Arial"/>
              </a:rPr>
              <a:t> </a:t>
            </a:r>
            <a:r>
              <a:rPr sz="800" b="1" spc="-10" dirty="0">
                <a:solidFill>
                  <a:srgbClr val="231F20"/>
                </a:solidFill>
                <a:latin typeface="Arial"/>
                <a:cs typeface="Arial"/>
              </a:rPr>
              <a:t>future</a:t>
            </a:r>
            <a:r>
              <a:rPr sz="800" b="1" spc="-60" dirty="0">
                <a:solidFill>
                  <a:srgbClr val="231F20"/>
                </a:solidFill>
                <a:latin typeface="Arial"/>
                <a:cs typeface="Arial"/>
              </a:rPr>
              <a:t> </a:t>
            </a:r>
            <a:r>
              <a:rPr sz="800" b="1" spc="-30" dirty="0">
                <a:solidFill>
                  <a:srgbClr val="231F20"/>
                </a:solidFill>
                <a:latin typeface="Arial"/>
                <a:cs typeface="Arial"/>
              </a:rPr>
              <a:t>deconstruction</a:t>
            </a:r>
            <a:r>
              <a:rPr sz="800" b="1" spc="-60" dirty="0">
                <a:solidFill>
                  <a:srgbClr val="231F20"/>
                </a:solidFill>
                <a:latin typeface="Arial"/>
                <a:cs typeface="Arial"/>
              </a:rPr>
              <a:t> </a:t>
            </a:r>
            <a:r>
              <a:rPr sz="800" b="1" spc="-15" dirty="0">
                <a:solidFill>
                  <a:srgbClr val="231F20"/>
                </a:solidFill>
                <a:latin typeface="Arial"/>
                <a:cs typeface="Arial"/>
              </a:rPr>
              <a:t>of</a:t>
            </a:r>
            <a:r>
              <a:rPr sz="800" b="1" spc="-60" dirty="0">
                <a:solidFill>
                  <a:srgbClr val="231F20"/>
                </a:solidFill>
                <a:latin typeface="Arial"/>
                <a:cs typeface="Arial"/>
              </a:rPr>
              <a:t> </a:t>
            </a:r>
            <a:r>
              <a:rPr sz="800" b="1" spc="-10" dirty="0">
                <a:solidFill>
                  <a:srgbClr val="231F20"/>
                </a:solidFill>
                <a:latin typeface="Arial"/>
                <a:cs typeface="Arial"/>
              </a:rPr>
              <a:t>the</a:t>
            </a:r>
            <a:r>
              <a:rPr sz="800" b="1" spc="-60" dirty="0">
                <a:solidFill>
                  <a:srgbClr val="231F20"/>
                </a:solidFill>
                <a:latin typeface="Arial"/>
                <a:cs typeface="Arial"/>
              </a:rPr>
              <a:t> </a:t>
            </a:r>
            <a:r>
              <a:rPr sz="800" b="1" spc="-35" dirty="0">
                <a:solidFill>
                  <a:srgbClr val="231F20"/>
                </a:solidFill>
                <a:latin typeface="Arial"/>
                <a:cs typeface="Arial"/>
              </a:rPr>
              <a:t>Clinical  Education </a:t>
            </a:r>
            <a:r>
              <a:rPr sz="800" b="1" spc="-30" dirty="0">
                <a:solidFill>
                  <a:srgbClr val="231F20"/>
                </a:solidFill>
                <a:latin typeface="Arial"/>
                <a:cs typeface="Arial"/>
              </a:rPr>
              <a:t>Center </a:t>
            </a:r>
            <a:r>
              <a:rPr sz="800" b="1" spc="-25" dirty="0">
                <a:solidFill>
                  <a:srgbClr val="231F20"/>
                </a:solidFill>
                <a:latin typeface="Arial"/>
                <a:cs typeface="Arial"/>
              </a:rPr>
              <a:t>Building</a:t>
            </a:r>
            <a:r>
              <a:rPr sz="800" b="1" spc="-135" dirty="0">
                <a:solidFill>
                  <a:srgbClr val="231F20"/>
                </a:solidFill>
                <a:latin typeface="Arial"/>
                <a:cs typeface="Arial"/>
              </a:rPr>
              <a:t> </a:t>
            </a:r>
            <a:r>
              <a:rPr sz="800" b="1" spc="-65" dirty="0">
                <a:solidFill>
                  <a:srgbClr val="231F20"/>
                </a:solidFill>
                <a:latin typeface="Arial"/>
                <a:cs typeface="Arial"/>
              </a:rPr>
              <a:t>(CEC).</a:t>
            </a:r>
            <a:endParaRPr sz="800">
              <a:latin typeface="Arial"/>
              <a:cs typeface="Arial"/>
            </a:endParaRPr>
          </a:p>
        </p:txBody>
      </p:sp>
      <p:sp>
        <p:nvSpPr>
          <p:cNvPr id="253" name="object 253"/>
          <p:cNvSpPr/>
          <p:nvPr/>
        </p:nvSpPr>
        <p:spPr>
          <a:xfrm>
            <a:off x="4073278" y="8145430"/>
            <a:ext cx="220141" cy="220116"/>
          </a:xfrm>
          <a:prstGeom prst="rect">
            <a:avLst/>
          </a:prstGeom>
          <a:blipFill>
            <a:blip r:embed="rId11" cstate="print"/>
            <a:stretch>
              <a:fillRect/>
            </a:stretch>
          </a:blipFill>
        </p:spPr>
        <p:txBody>
          <a:bodyPr wrap="square" lIns="0" tIns="0" rIns="0" bIns="0" rtlCol="0"/>
          <a:lstStyle/>
          <a:p>
            <a:endParaRPr/>
          </a:p>
        </p:txBody>
      </p:sp>
      <p:sp>
        <p:nvSpPr>
          <p:cNvPr id="254" name="object 254"/>
          <p:cNvSpPr txBox="1"/>
          <p:nvPr/>
        </p:nvSpPr>
        <p:spPr>
          <a:xfrm>
            <a:off x="4065992" y="7384797"/>
            <a:ext cx="391795" cy="172085"/>
          </a:xfrm>
          <a:prstGeom prst="rect">
            <a:avLst/>
          </a:prstGeom>
        </p:spPr>
        <p:txBody>
          <a:bodyPr vert="horz" wrap="square" lIns="0" tIns="13970" rIns="0" bIns="0" rtlCol="0">
            <a:spAutoFit/>
          </a:bodyPr>
          <a:lstStyle/>
          <a:p>
            <a:pPr marL="12700">
              <a:lnSpc>
                <a:spcPct val="100000"/>
              </a:lnSpc>
              <a:spcBef>
                <a:spcPts val="110"/>
              </a:spcBef>
            </a:pPr>
            <a:r>
              <a:rPr sz="950" b="1" spc="-40" dirty="0">
                <a:solidFill>
                  <a:srgbClr val="231F20"/>
                </a:solidFill>
                <a:latin typeface="Arial"/>
                <a:cs typeface="Arial"/>
              </a:rPr>
              <a:t>N</a:t>
            </a:r>
            <a:r>
              <a:rPr sz="950" b="1" spc="-70" dirty="0">
                <a:solidFill>
                  <a:srgbClr val="231F20"/>
                </a:solidFill>
                <a:latin typeface="Arial"/>
                <a:cs typeface="Arial"/>
              </a:rPr>
              <a:t>O</a:t>
            </a:r>
            <a:r>
              <a:rPr sz="950" b="1" spc="-100" dirty="0">
                <a:solidFill>
                  <a:srgbClr val="231F20"/>
                </a:solidFill>
                <a:latin typeface="Arial"/>
                <a:cs typeface="Arial"/>
              </a:rPr>
              <a:t>TES</a:t>
            </a:r>
            <a:endParaRPr sz="950">
              <a:latin typeface="Arial"/>
              <a:cs typeface="Arial"/>
            </a:endParaRPr>
          </a:p>
        </p:txBody>
      </p:sp>
      <p:sp>
        <p:nvSpPr>
          <p:cNvPr id="255" name="object 255"/>
          <p:cNvSpPr/>
          <p:nvPr/>
        </p:nvSpPr>
        <p:spPr>
          <a:xfrm>
            <a:off x="4063118" y="7683076"/>
            <a:ext cx="220141" cy="220116"/>
          </a:xfrm>
          <a:prstGeom prst="rect">
            <a:avLst/>
          </a:prstGeom>
          <a:blipFill>
            <a:blip r:embed="rId12" cstate="print"/>
            <a:stretch>
              <a:fillRect/>
            </a:stretch>
          </a:blipFill>
        </p:spPr>
        <p:txBody>
          <a:bodyPr wrap="square" lIns="0" tIns="0" rIns="0" bIns="0" rtlCol="0"/>
          <a:lstStyle/>
          <a:p>
            <a:endParaRPr/>
          </a:p>
        </p:txBody>
      </p:sp>
      <p:sp>
        <p:nvSpPr>
          <p:cNvPr id="256" name="object 256"/>
          <p:cNvSpPr txBox="1"/>
          <p:nvPr/>
        </p:nvSpPr>
        <p:spPr>
          <a:xfrm>
            <a:off x="4121544" y="7684779"/>
            <a:ext cx="104775" cy="196215"/>
          </a:xfrm>
          <a:prstGeom prst="rect">
            <a:avLst/>
          </a:prstGeom>
        </p:spPr>
        <p:txBody>
          <a:bodyPr vert="horz" wrap="square" lIns="0" tIns="15240" rIns="0" bIns="0" rtlCol="0">
            <a:spAutoFit/>
          </a:bodyPr>
          <a:lstStyle/>
          <a:p>
            <a:pPr marL="12700">
              <a:lnSpc>
                <a:spcPct val="100000"/>
              </a:lnSpc>
              <a:spcBef>
                <a:spcPts val="120"/>
              </a:spcBef>
            </a:pPr>
            <a:r>
              <a:rPr sz="1100" b="1" spc="0" dirty="0">
                <a:solidFill>
                  <a:srgbClr val="231F20"/>
                </a:solidFill>
                <a:latin typeface="Arial"/>
                <a:cs typeface="Arial"/>
              </a:rPr>
              <a:t>1</a:t>
            </a:r>
            <a:endParaRPr sz="1100">
              <a:latin typeface="Arial"/>
              <a:cs typeface="Arial"/>
            </a:endParaRPr>
          </a:p>
        </p:txBody>
      </p:sp>
      <p:sp>
        <p:nvSpPr>
          <p:cNvPr id="257" name="object 257"/>
          <p:cNvSpPr txBox="1"/>
          <p:nvPr/>
        </p:nvSpPr>
        <p:spPr>
          <a:xfrm>
            <a:off x="4136764" y="8147060"/>
            <a:ext cx="104775" cy="196215"/>
          </a:xfrm>
          <a:prstGeom prst="rect">
            <a:avLst/>
          </a:prstGeom>
        </p:spPr>
        <p:txBody>
          <a:bodyPr vert="horz" wrap="square" lIns="0" tIns="15240" rIns="0" bIns="0" rtlCol="0">
            <a:spAutoFit/>
          </a:bodyPr>
          <a:lstStyle/>
          <a:p>
            <a:pPr marL="12700">
              <a:lnSpc>
                <a:spcPct val="100000"/>
              </a:lnSpc>
              <a:spcBef>
                <a:spcPts val="120"/>
              </a:spcBef>
            </a:pPr>
            <a:r>
              <a:rPr sz="1100" b="1" spc="0" dirty="0">
                <a:solidFill>
                  <a:srgbClr val="231F20"/>
                </a:solidFill>
                <a:latin typeface="Arial"/>
                <a:cs typeface="Arial"/>
              </a:rPr>
              <a:t>2</a:t>
            </a:r>
            <a:endParaRPr sz="1100">
              <a:latin typeface="Arial"/>
              <a:cs typeface="Arial"/>
            </a:endParaRPr>
          </a:p>
        </p:txBody>
      </p:sp>
      <p:sp>
        <p:nvSpPr>
          <p:cNvPr id="258" name="object 258"/>
          <p:cNvSpPr txBox="1"/>
          <p:nvPr/>
        </p:nvSpPr>
        <p:spPr>
          <a:xfrm>
            <a:off x="747685" y="7386249"/>
            <a:ext cx="485140" cy="177165"/>
          </a:xfrm>
          <a:prstGeom prst="rect">
            <a:avLst/>
          </a:prstGeom>
        </p:spPr>
        <p:txBody>
          <a:bodyPr vert="horz" wrap="square" lIns="0" tIns="11430" rIns="0" bIns="0" rtlCol="0">
            <a:spAutoFit/>
          </a:bodyPr>
          <a:lstStyle/>
          <a:p>
            <a:pPr marL="12700">
              <a:lnSpc>
                <a:spcPct val="100000"/>
              </a:lnSpc>
              <a:spcBef>
                <a:spcPts val="90"/>
              </a:spcBef>
            </a:pPr>
            <a:r>
              <a:rPr sz="1000" b="1" spc="-95" dirty="0">
                <a:solidFill>
                  <a:srgbClr val="231F20"/>
                </a:solidFill>
                <a:latin typeface="Arial"/>
                <a:cs typeface="Arial"/>
              </a:rPr>
              <a:t>LEGEND</a:t>
            </a:r>
            <a:endParaRPr sz="1000">
              <a:latin typeface="Arial"/>
              <a:cs typeface="Arial"/>
            </a:endParaRPr>
          </a:p>
        </p:txBody>
      </p:sp>
      <p:sp>
        <p:nvSpPr>
          <p:cNvPr id="259" name="object 259"/>
          <p:cNvSpPr txBox="1"/>
          <p:nvPr/>
        </p:nvSpPr>
        <p:spPr>
          <a:xfrm>
            <a:off x="1102219" y="7628641"/>
            <a:ext cx="1421765" cy="227965"/>
          </a:xfrm>
          <a:prstGeom prst="rect">
            <a:avLst/>
          </a:prstGeom>
        </p:spPr>
        <p:txBody>
          <a:bodyPr vert="horz" wrap="square" lIns="0" tIns="12700" rIns="0" bIns="0" rtlCol="0">
            <a:spAutoFit/>
          </a:bodyPr>
          <a:lstStyle/>
          <a:p>
            <a:pPr marL="12700" marR="5080" indent="-635">
              <a:lnSpc>
                <a:spcPct val="110400"/>
              </a:lnSpc>
              <a:spcBef>
                <a:spcPts val="100"/>
              </a:spcBef>
            </a:pPr>
            <a:r>
              <a:rPr sz="600" b="1" spc="-35" dirty="0">
                <a:solidFill>
                  <a:srgbClr val="231F20"/>
                </a:solidFill>
                <a:latin typeface="Arial"/>
                <a:cs typeface="Arial"/>
              </a:rPr>
              <a:t>Existing </a:t>
            </a:r>
            <a:r>
              <a:rPr sz="600" b="1" spc="-30" dirty="0">
                <a:solidFill>
                  <a:srgbClr val="231F20"/>
                </a:solidFill>
                <a:latin typeface="Arial"/>
                <a:cs typeface="Arial"/>
              </a:rPr>
              <a:t>Central </a:t>
            </a:r>
            <a:r>
              <a:rPr sz="600" b="1" spc="-20" dirty="0">
                <a:solidFill>
                  <a:srgbClr val="231F20"/>
                </a:solidFill>
                <a:latin typeface="Arial"/>
                <a:cs typeface="Arial"/>
              </a:rPr>
              <a:t>Health </a:t>
            </a:r>
            <a:r>
              <a:rPr sz="600" b="1" spc="-30" dirty="0">
                <a:solidFill>
                  <a:srgbClr val="231F20"/>
                </a:solidFill>
                <a:latin typeface="Arial"/>
                <a:cs typeface="Arial"/>
              </a:rPr>
              <a:t>Property</a:t>
            </a:r>
            <a:r>
              <a:rPr sz="600" b="1" spc="-110" dirty="0">
                <a:solidFill>
                  <a:srgbClr val="231F20"/>
                </a:solidFill>
                <a:latin typeface="Arial"/>
                <a:cs typeface="Arial"/>
              </a:rPr>
              <a:t> </a:t>
            </a:r>
            <a:r>
              <a:rPr sz="600" b="1" spc="-35" dirty="0">
                <a:solidFill>
                  <a:srgbClr val="231F20"/>
                </a:solidFill>
                <a:latin typeface="Arial"/>
                <a:cs typeface="Arial"/>
              </a:rPr>
              <a:t>Boundary  (Approx. </a:t>
            </a:r>
            <a:r>
              <a:rPr sz="600" b="1" spc="-20" dirty="0">
                <a:solidFill>
                  <a:srgbClr val="231F20"/>
                </a:solidFill>
                <a:latin typeface="Arial"/>
                <a:cs typeface="Arial"/>
              </a:rPr>
              <a:t>14.3</a:t>
            </a:r>
            <a:r>
              <a:rPr sz="600" b="1" spc="-60" dirty="0">
                <a:solidFill>
                  <a:srgbClr val="231F20"/>
                </a:solidFill>
                <a:latin typeface="Arial"/>
                <a:cs typeface="Arial"/>
              </a:rPr>
              <a:t> </a:t>
            </a:r>
            <a:r>
              <a:rPr sz="600" b="1" spc="-50" dirty="0">
                <a:solidFill>
                  <a:srgbClr val="231F20"/>
                </a:solidFill>
                <a:latin typeface="Arial"/>
                <a:cs typeface="Arial"/>
              </a:rPr>
              <a:t>Acres)</a:t>
            </a:r>
            <a:endParaRPr sz="600">
              <a:latin typeface="Arial"/>
              <a:cs typeface="Arial"/>
            </a:endParaRPr>
          </a:p>
        </p:txBody>
      </p:sp>
      <p:sp>
        <p:nvSpPr>
          <p:cNvPr id="260" name="object 260"/>
          <p:cNvSpPr txBox="1"/>
          <p:nvPr/>
        </p:nvSpPr>
        <p:spPr>
          <a:xfrm>
            <a:off x="1102905" y="7912632"/>
            <a:ext cx="1427480" cy="227965"/>
          </a:xfrm>
          <a:prstGeom prst="rect">
            <a:avLst/>
          </a:prstGeom>
        </p:spPr>
        <p:txBody>
          <a:bodyPr vert="horz" wrap="square" lIns="0" tIns="12700" rIns="0" bIns="0" rtlCol="0">
            <a:spAutoFit/>
          </a:bodyPr>
          <a:lstStyle/>
          <a:p>
            <a:pPr marL="12700" marR="5080" indent="-635">
              <a:lnSpc>
                <a:spcPct val="110400"/>
              </a:lnSpc>
              <a:spcBef>
                <a:spcPts val="100"/>
              </a:spcBef>
            </a:pPr>
            <a:r>
              <a:rPr sz="600" b="1" spc="-30" dirty="0">
                <a:solidFill>
                  <a:srgbClr val="231F20"/>
                </a:solidFill>
                <a:latin typeface="Arial"/>
                <a:cs typeface="Arial"/>
              </a:rPr>
              <a:t>Central</a:t>
            </a:r>
            <a:r>
              <a:rPr sz="600" b="1" spc="-50" dirty="0">
                <a:solidFill>
                  <a:srgbClr val="231F20"/>
                </a:solidFill>
                <a:latin typeface="Arial"/>
                <a:cs typeface="Arial"/>
              </a:rPr>
              <a:t> </a:t>
            </a:r>
            <a:r>
              <a:rPr sz="600" b="1" spc="-20" dirty="0">
                <a:solidFill>
                  <a:srgbClr val="231F20"/>
                </a:solidFill>
                <a:latin typeface="Arial"/>
                <a:cs typeface="Arial"/>
              </a:rPr>
              <a:t>Health</a:t>
            </a:r>
            <a:r>
              <a:rPr sz="600" b="1" spc="-50" dirty="0">
                <a:solidFill>
                  <a:srgbClr val="231F20"/>
                </a:solidFill>
                <a:latin typeface="Arial"/>
                <a:cs typeface="Arial"/>
              </a:rPr>
              <a:t> </a:t>
            </a:r>
            <a:r>
              <a:rPr sz="600" b="1" spc="-30" dirty="0">
                <a:solidFill>
                  <a:srgbClr val="231F20"/>
                </a:solidFill>
                <a:latin typeface="Arial"/>
                <a:cs typeface="Arial"/>
              </a:rPr>
              <a:t>Property</a:t>
            </a:r>
            <a:r>
              <a:rPr sz="600" b="1" spc="-50" dirty="0">
                <a:solidFill>
                  <a:srgbClr val="231F20"/>
                </a:solidFill>
                <a:latin typeface="Arial"/>
                <a:cs typeface="Arial"/>
              </a:rPr>
              <a:t> </a:t>
            </a:r>
            <a:r>
              <a:rPr sz="600" b="1" spc="-15" dirty="0">
                <a:solidFill>
                  <a:srgbClr val="231F20"/>
                </a:solidFill>
                <a:latin typeface="Arial"/>
                <a:cs typeface="Arial"/>
              </a:rPr>
              <a:t>to</a:t>
            </a:r>
            <a:r>
              <a:rPr sz="600" b="1" spc="-50" dirty="0">
                <a:solidFill>
                  <a:srgbClr val="231F20"/>
                </a:solidFill>
                <a:latin typeface="Arial"/>
                <a:cs typeface="Arial"/>
              </a:rPr>
              <a:t> </a:t>
            </a:r>
            <a:r>
              <a:rPr sz="600" b="1" spc="-20" dirty="0">
                <a:solidFill>
                  <a:srgbClr val="231F20"/>
                </a:solidFill>
                <a:latin typeface="Arial"/>
                <a:cs typeface="Arial"/>
              </a:rPr>
              <a:t>be</a:t>
            </a:r>
            <a:r>
              <a:rPr sz="600" b="1" spc="-50" dirty="0">
                <a:solidFill>
                  <a:srgbClr val="231F20"/>
                </a:solidFill>
                <a:latin typeface="Arial"/>
                <a:cs typeface="Arial"/>
              </a:rPr>
              <a:t> </a:t>
            </a:r>
            <a:r>
              <a:rPr sz="600" b="1" spc="-25" dirty="0">
                <a:solidFill>
                  <a:srgbClr val="231F20"/>
                </a:solidFill>
                <a:latin typeface="Arial"/>
                <a:cs typeface="Arial"/>
              </a:rPr>
              <a:t>Dedicated</a:t>
            </a:r>
            <a:r>
              <a:rPr sz="600" b="1" spc="-50" dirty="0">
                <a:solidFill>
                  <a:srgbClr val="231F20"/>
                </a:solidFill>
                <a:latin typeface="Arial"/>
                <a:cs typeface="Arial"/>
              </a:rPr>
              <a:t> </a:t>
            </a:r>
            <a:r>
              <a:rPr sz="600" b="1" spc="-15" dirty="0">
                <a:solidFill>
                  <a:srgbClr val="231F20"/>
                </a:solidFill>
                <a:latin typeface="Arial"/>
                <a:cs typeface="Arial"/>
              </a:rPr>
              <a:t>to  </a:t>
            </a:r>
            <a:r>
              <a:rPr sz="600" b="1" spc="-70" dirty="0">
                <a:solidFill>
                  <a:srgbClr val="231F20"/>
                </a:solidFill>
                <a:latin typeface="Arial"/>
                <a:cs typeface="Arial"/>
              </a:rPr>
              <a:t>COA </a:t>
            </a:r>
            <a:r>
              <a:rPr sz="600" b="1" spc="-25" dirty="0">
                <a:solidFill>
                  <a:srgbClr val="231F20"/>
                </a:solidFill>
                <a:latin typeface="Arial"/>
                <a:cs typeface="Arial"/>
              </a:rPr>
              <a:t>for </a:t>
            </a:r>
            <a:r>
              <a:rPr sz="600" b="1" spc="-35" dirty="0">
                <a:solidFill>
                  <a:srgbClr val="231F20"/>
                </a:solidFill>
                <a:latin typeface="Arial"/>
                <a:cs typeface="Arial"/>
              </a:rPr>
              <a:t>Public Streets (Approx. </a:t>
            </a:r>
            <a:r>
              <a:rPr sz="600" b="1" spc="-20" dirty="0">
                <a:solidFill>
                  <a:srgbClr val="231F20"/>
                </a:solidFill>
                <a:latin typeface="Arial"/>
                <a:cs typeface="Arial"/>
              </a:rPr>
              <a:t>4.1</a:t>
            </a:r>
            <a:r>
              <a:rPr sz="600" b="1" spc="-80" dirty="0">
                <a:solidFill>
                  <a:srgbClr val="231F20"/>
                </a:solidFill>
                <a:latin typeface="Arial"/>
                <a:cs typeface="Arial"/>
              </a:rPr>
              <a:t> </a:t>
            </a:r>
            <a:r>
              <a:rPr sz="600" b="1" spc="-50" dirty="0">
                <a:solidFill>
                  <a:srgbClr val="231F20"/>
                </a:solidFill>
                <a:latin typeface="Arial"/>
                <a:cs typeface="Arial"/>
              </a:rPr>
              <a:t>Acres)</a:t>
            </a:r>
            <a:endParaRPr sz="600">
              <a:latin typeface="Arial"/>
              <a:cs typeface="Arial"/>
            </a:endParaRPr>
          </a:p>
        </p:txBody>
      </p:sp>
      <p:sp>
        <p:nvSpPr>
          <p:cNvPr id="261" name="object 261"/>
          <p:cNvSpPr txBox="1"/>
          <p:nvPr/>
        </p:nvSpPr>
        <p:spPr>
          <a:xfrm>
            <a:off x="1103591" y="8196623"/>
            <a:ext cx="1291590" cy="227965"/>
          </a:xfrm>
          <a:prstGeom prst="rect">
            <a:avLst/>
          </a:prstGeom>
        </p:spPr>
        <p:txBody>
          <a:bodyPr vert="horz" wrap="square" lIns="0" tIns="12700" rIns="0" bIns="0" rtlCol="0">
            <a:spAutoFit/>
          </a:bodyPr>
          <a:lstStyle/>
          <a:p>
            <a:pPr marL="12700" marR="5080" indent="-635">
              <a:lnSpc>
                <a:spcPct val="110400"/>
              </a:lnSpc>
              <a:spcBef>
                <a:spcPts val="100"/>
              </a:spcBef>
            </a:pPr>
            <a:r>
              <a:rPr sz="600" b="1" spc="-30" dirty="0">
                <a:solidFill>
                  <a:srgbClr val="231F20"/>
                </a:solidFill>
                <a:latin typeface="Arial"/>
                <a:cs typeface="Arial"/>
              </a:rPr>
              <a:t>Central </a:t>
            </a:r>
            <a:r>
              <a:rPr sz="600" b="1" spc="-20" dirty="0">
                <a:solidFill>
                  <a:srgbClr val="231F20"/>
                </a:solidFill>
                <a:latin typeface="Arial"/>
                <a:cs typeface="Arial"/>
              </a:rPr>
              <a:t>Health </a:t>
            </a:r>
            <a:r>
              <a:rPr sz="600" b="1" spc="-30" dirty="0">
                <a:solidFill>
                  <a:srgbClr val="231F20"/>
                </a:solidFill>
                <a:latin typeface="Arial"/>
                <a:cs typeface="Arial"/>
              </a:rPr>
              <a:t>Property </a:t>
            </a:r>
            <a:r>
              <a:rPr sz="600" b="1" spc="-20" dirty="0">
                <a:solidFill>
                  <a:srgbClr val="231F20"/>
                </a:solidFill>
                <a:latin typeface="Arial"/>
                <a:cs typeface="Arial"/>
              </a:rPr>
              <a:t>in</a:t>
            </a:r>
            <a:r>
              <a:rPr sz="600" b="1" spc="-130" dirty="0">
                <a:solidFill>
                  <a:srgbClr val="231F20"/>
                </a:solidFill>
                <a:latin typeface="Arial"/>
                <a:cs typeface="Arial"/>
              </a:rPr>
              <a:t> </a:t>
            </a:r>
            <a:r>
              <a:rPr sz="600" b="1" spc="-30" dirty="0">
                <a:solidFill>
                  <a:srgbClr val="231F20"/>
                </a:solidFill>
                <a:latin typeface="Arial"/>
                <a:cs typeface="Arial"/>
              </a:rPr>
              <a:t>Open </a:t>
            </a:r>
            <a:r>
              <a:rPr sz="600" b="1" spc="-50" dirty="0">
                <a:solidFill>
                  <a:srgbClr val="231F20"/>
                </a:solidFill>
                <a:latin typeface="Arial"/>
                <a:cs typeface="Arial"/>
              </a:rPr>
              <a:t>Space  </a:t>
            </a:r>
            <a:r>
              <a:rPr sz="600" b="1" spc="-35" dirty="0">
                <a:solidFill>
                  <a:srgbClr val="231F20"/>
                </a:solidFill>
                <a:latin typeface="Arial"/>
                <a:cs typeface="Arial"/>
              </a:rPr>
              <a:t>(Approx. </a:t>
            </a:r>
            <a:r>
              <a:rPr sz="600" b="1" spc="-20" dirty="0">
                <a:solidFill>
                  <a:srgbClr val="231F20"/>
                </a:solidFill>
                <a:latin typeface="Arial"/>
                <a:cs typeface="Arial"/>
              </a:rPr>
              <a:t>2.8</a:t>
            </a:r>
            <a:r>
              <a:rPr sz="600" b="1" spc="-60" dirty="0">
                <a:solidFill>
                  <a:srgbClr val="231F20"/>
                </a:solidFill>
                <a:latin typeface="Arial"/>
                <a:cs typeface="Arial"/>
              </a:rPr>
              <a:t> </a:t>
            </a:r>
            <a:r>
              <a:rPr sz="600" b="1" spc="-50" dirty="0">
                <a:solidFill>
                  <a:srgbClr val="231F20"/>
                </a:solidFill>
                <a:latin typeface="Arial"/>
                <a:cs typeface="Arial"/>
              </a:rPr>
              <a:t>Acres)</a:t>
            </a:r>
            <a:endParaRPr sz="600">
              <a:latin typeface="Arial"/>
              <a:cs typeface="Arial"/>
            </a:endParaRPr>
          </a:p>
        </p:txBody>
      </p:sp>
      <p:sp>
        <p:nvSpPr>
          <p:cNvPr id="262" name="object 262"/>
          <p:cNvSpPr/>
          <p:nvPr/>
        </p:nvSpPr>
        <p:spPr>
          <a:xfrm>
            <a:off x="774166" y="8251723"/>
            <a:ext cx="276225" cy="134620"/>
          </a:xfrm>
          <a:custGeom>
            <a:avLst/>
            <a:gdLst/>
            <a:ahLst/>
            <a:cxnLst/>
            <a:rect l="l" t="t" r="r" b="b"/>
            <a:pathLst>
              <a:path w="276225" h="134620">
                <a:moveTo>
                  <a:pt x="276136" y="134124"/>
                </a:moveTo>
                <a:lnTo>
                  <a:pt x="0" y="134124"/>
                </a:lnTo>
                <a:lnTo>
                  <a:pt x="0" y="0"/>
                </a:lnTo>
                <a:lnTo>
                  <a:pt x="276136" y="0"/>
                </a:lnTo>
                <a:lnTo>
                  <a:pt x="276136" y="134124"/>
                </a:lnTo>
                <a:close/>
              </a:path>
            </a:pathLst>
          </a:custGeom>
          <a:solidFill>
            <a:srgbClr val="CDE3AA"/>
          </a:solidFill>
        </p:spPr>
        <p:txBody>
          <a:bodyPr wrap="square" lIns="0" tIns="0" rIns="0" bIns="0" rtlCol="0"/>
          <a:lstStyle/>
          <a:p>
            <a:endParaRPr/>
          </a:p>
        </p:txBody>
      </p:sp>
      <p:sp>
        <p:nvSpPr>
          <p:cNvPr id="263" name="object 263"/>
          <p:cNvSpPr/>
          <p:nvPr/>
        </p:nvSpPr>
        <p:spPr>
          <a:xfrm>
            <a:off x="774165" y="8251721"/>
            <a:ext cx="276225" cy="134620"/>
          </a:xfrm>
          <a:custGeom>
            <a:avLst/>
            <a:gdLst/>
            <a:ahLst/>
            <a:cxnLst/>
            <a:rect l="l" t="t" r="r" b="b"/>
            <a:pathLst>
              <a:path w="276225" h="134620">
                <a:moveTo>
                  <a:pt x="276136" y="134124"/>
                </a:moveTo>
                <a:lnTo>
                  <a:pt x="0" y="134124"/>
                </a:lnTo>
                <a:lnTo>
                  <a:pt x="0" y="0"/>
                </a:lnTo>
                <a:lnTo>
                  <a:pt x="276136" y="0"/>
                </a:lnTo>
                <a:lnTo>
                  <a:pt x="276136" y="134124"/>
                </a:lnTo>
                <a:close/>
              </a:path>
            </a:pathLst>
          </a:custGeom>
          <a:ln w="3175">
            <a:solidFill>
              <a:srgbClr val="010202"/>
            </a:solidFill>
          </a:ln>
        </p:spPr>
        <p:txBody>
          <a:bodyPr wrap="square" lIns="0" tIns="0" rIns="0" bIns="0" rtlCol="0"/>
          <a:lstStyle/>
          <a:p>
            <a:endParaRPr/>
          </a:p>
        </p:txBody>
      </p:sp>
      <p:sp>
        <p:nvSpPr>
          <p:cNvPr id="264" name="object 264"/>
          <p:cNvSpPr/>
          <p:nvPr/>
        </p:nvSpPr>
        <p:spPr>
          <a:xfrm>
            <a:off x="776006" y="7681769"/>
            <a:ext cx="276225" cy="134620"/>
          </a:xfrm>
          <a:custGeom>
            <a:avLst/>
            <a:gdLst/>
            <a:ahLst/>
            <a:cxnLst/>
            <a:rect l="l" t="t" r="r" b="b"/>
            <a:pathLst>
              <a:path w="276225" h="134620">
                <a:moveTo>
                  <a:pt x="276136" y="134124"/>
                </a:moveTo>
                <a:lnTo>
                  <a:pt x="0" y="134124"/>
                </a:lnTo>
                <a:lnTo>
                  <a:pt x="0" y="0"/>
                </a:lnTo>
                <a:lnTo>
                  <a:pt x="276136" y="0"/>
                </a:lnTo>
                <a:lnTo>
                  <a:pt x="276136" y="134124"/>
                </a:lnTo>
                <a:close/>
              </a:path>
            </a:pathLst>
          </a:custGeom>
          <a:ln w="23622">
            <a:solidFill>
              <a:srgbClr val="662D91"/>
            </a:solidFill>
            <a:prstDash val="lgDashDot"/>
          </a:ln>
        </p:spPr>
        <p:txBody>
          <a:bodyPr wrap="square" lIns="0" tIns="0" rIns="0" bIns="0" rtlCol="0"/>
          <a:lstStyle/>
          <a:p>
            <a:endParaRPr/>
          </a:p>
        </p:txBody>
      </p:sp>
      <p:sp>
        <p:nvSpPr>
          <p:cNvPr id="265" name="object 265"/>
          <p:cNvSpPr/>
          <p:nvPr/>
        </p:nvSpPr>
        <p:spPr>
          <a:xfrm>
            <a:off x="776008" y="7972183"/>
            <a:ext cx="276225" cy="134620"/>
          </a:xfrm>
          <a:custGeom>
            <a:avLst/>
            <a:gdLst/>
            <a:ahLst/>
            <a:cxnLst/>
            <a:rect l="l" t="t" r="r" b="b"/>
            <a:pathLst>
              <a:path w="276225" h="134620">
                <a:moveTo>
                  <a:pt x="276136" y="134124"/>
                </a:moveTo>
                <a:lnTo>
                  <a:pt x="0" y="134124"/>
                </a:lnTo>
                <a:lnTo>
                  <a:pt x="0" y="0"/>
                </a:lnTo>
                <a:lnTo>
                  <a:pt x="276136" y="0"/>
                </a:lnTo>
                <a:lnTo>
                  <a:pt x="276136" y="134124"/>
                </a:lnTo>
                <a:close/>
              </a:path>
            </a:pathLst>
          </a:custGeom>
          <a:solidFill>
            <a:srgbClr val="FBD7DC"/>
          </a:solidFill>
        </p:spPr>
        <p:txBody>
          <a:bodyPr wrap="square" lIns="0" tIns="0" rIns="0" bIns="0" rtlCol="0"/>
          <a:lstStyle/>
          <a:p>
            <a:endParaRPr/>
          </a:p>
        </p:txBody>
      </p:sp>
      <p:sp>
        <p:nvSpPr>
          <p:cNvPr id="266" name="object 266"/>
          <p:cNvSpPr/>
          <p:nvPr/>
        </p:nvSpPr>
        <p:spPr>
          <a:xfrm>
            <a:off x="776006" y="7972177"/>
            <a:ext cx="276225" cy="134620"/>
          </a:xfrm>
          <a:custGeom>
            <a:avLst/>
            <a:gdLst/>
            <a:ahLst/>
            <a:cxnLst/>
            <a:rect l="l" t="t" r="r" b="b"/>
            <a:pathLst>
              <a:path w="276225" h="134620">
                <a:moveTo>
                  <a:pt x="276136" y="134124"/>
                </a:moveTo>
                <a:lnTo>
                  <a:pt x="0" y="134124"/>
                </a:lnTo>
                <a:lnTo>
                  <a:pt x="0" y="0"/>
                </a:lnTo>
                <a:lnTo>
                  <a:pt x="276136" y="0"/>
                </a:lnTo>
                <a:lnTo>
                  <a:pt x="276136" y="134124"/>
                </a:lnTo>
                <a:close/>
              </a:path>
            </a:pathLst>
          </a:custGeom>
          <a:ln w="3175">
            <a:solidFill>
              <a:srgbClr val="010202"/>
            </a:solidFill>
          </a:ln>
        </p:spPr>
        <p:txBody>
          <a:bodyPr wrap="square" lIns="0" tIns="0" rIns="0" bIns="0" rtlCol="0"/>
          <a:lstStyle/>
          <a:p>
            <a:endParaRPr/>
          </a:p>
        </p:txBody>
      </p:sp>
      <p:sp>
        <p:nvSpPr>
          <p:cNvPr id="267" name="object 267"/>
          <p:cNvSpPr/>
          <p:nvPr/>
        </p:nvSpPr>
        <p:spPr>
          <a:xfrm>
            <a:off x="6591280" y="8840558"/>
            <a:ext cx="292100" cy="291465"/>
          </a:xfrm>
          <a:custGeom>
            <a:avLst/>
            <a:gdLst/>
            <a:ahLst/>
            <a:cxnLst/>
            <a:rect l="l" t="t" r="r" b="b"/>
            <a:pathLst>
              <a:path w="292100" h="291465">
                <a:moveTo>
                  <a:pt x="291477" y="145694"/>
                </a:moveTo>
                <a:lnTo>
                  <a:pt x="277088" y="82461"/>
                </a:lnTo>
                <a:lnTo>
                  <a:pt x="236575" y="31813"/>
                </a:lnTo>
                <a:lnTo>
                  <a:pt x="178142" y="3619"/>
                </a:lnTo>
                <a:lnTo>
                  <a:pt x="145745" y="0"/>
                </a:lnTo>
                <a:lnTo>
                  <a:pt x="113334" y="3619"/>
                </a:lnTo>
                <a:lnTo>
                  <a:pt x="54813" y="31813"/>
                </a:lnTo>
                <a:lnTo>
                  <a:pt x="14389" y="82461"/>
                </a:lnTo>
                <a:lnTo>
                  <a:pt x="0" y="145694"/>
                </a:lnTo>
                <a:lnTo>
                  <a:pt x="3619" y="178066"/>
                </a:lnTo>
                <a:lnTo>
                  <a:pt x="31737" y="236537"/>
                </a:lnTo>
                <a:lnTo>
                  <a:pt x="82448" y="277012"/>
                </a:lnTo>
                <a:lnTo>
                  <a:pt x="145745" y="291388"/>
                </a:lnTo>
                <a:lnTo>
                  <a:pt x="178142" y="287769"/>
                </a:lnTo>
                <a:lnTo>
                  <a:pt x="236575" y="259575"/>
                </a:lnTo>
                <a:lnTo>
                  <a:pt x="277088" y="208927"/>
                </a:lnTo>
                <a:lnTo>
                  <a:pt x="291477" y="145694"/>
                </a:lnTo>
                <a:close/>
              </a:path>
            </a:pathLst>
          </a:custGeom>
          <a:ln w="17106">
            <a:solidFill>
              <a:srgbClr val="231F20"/>
            </a:solidFill>
          </a:ln>
        </p:spPr>
        <p:txBody>
          <a:bodyPr wrap="square" lIns="0" tIns="0" rIns="0" bIns="0" rtlCol="0"/>
          <a:lstStyle/>
          <a:p>
            <a:endParaRPr/>
          </a:p>
        </p:txBody>
      </p:sp>
      <p:sp>
        <p:nvSpPr>
          <p:cNvPr id="268" name="object 268"/>
          <p:cNvSpPr/>
          <p:nvPr/>
        </p:nvSpPr>
        <p:spPr>
          <a:xfrm>
            <a:off x="6667346" y="8850463"/>
            <a:ext cx="77777" cy="139598"/>
          </a:xfrm>
          <a:prstGeom prst="rect">
            <a:avLst/>
          </a:prstGeom>
          <a:blipFill>
            <a:blip r:embed="rId13" cstate="print"/>
            <a:stretch>
              <a:fillRect/>
            </a:stretch>
          </a:blipFill>
        </p:spPr>
        <p:txBody>
          <a:bodyPr wrap="square" lIns="0" tIns="0" rIns="0" bIns="0" rtlCol="0"/>
          <a:lstStyle/>
          <a:p>
            <a:endParaRPr/>
          </a:p>
        </p:txBody>
      </p:sp>
      <p:sp>
        <p:nvSpPr>
          <p:cNvPr id="269" name="object 269"/>
          <p:cNvSpPr/>
          <p:nvPr/>
        </p:nvSpPr>
        <p:spPr>
          <a:xfrm>
            <a:off x="5039407" y="8989948"/>
            <a:ext cx="1232535" cy="61594"/>
          </a:xfrm>
          <a:custGeom>
            <a:avLst/>
            <a:gdLst/>
            <a:ahLst/>
            <a:cxnLst/>
            <a:rect l="l" t="t" r="r" b="b"/>
            <a:pathLst>
              <a:path w="1232535" h="61595">
                <a:moveTo>
                  <a:pt x="1231950" y="0"/>
                </a:moveTo>
                <a:lnTo>
                  <a:pt x="1231950" y="61594"/>
                </a:lnTo>
                <a:lnTo>
                  <a:pt x="0" y="61594"/>
                </a:lnTo>
              </a:path>
            </a:pathLst>
          </a:custGeom>
          <a:ln w="3175">
            <a:solidFill>
              <a:srgbClr val="231F20"/>
            </a:solidFill>
          </a:ln>
        </p:spPr>
        <p:txBody>
          <a:bodyPr wrap="square" lIns="0" tIns="0" rIns="0" bIns="0" rtlCol="0"/>
          <a:lstStyle/>
          <a:p>
            <a:endParaRPr/>
          </a:p>
        </p:txBody>
      </p:sp>
      <p:sp>
        <p:nvSpPr>
          <p:cNvPr id="270" name="object 270"/>
          <p:cNvSpPr/>
          <p:nvPr/>
        </p:nvSpPr>
        <p:spPr>
          <a:xfrm>
            <a:off x="5039407" y="8989948"/>
            <a:ext cx="1232535" cy="61594"/>
          </a:xfrm>
          <a:custGeom>
            <a:avLst/>
            <a:gdLst/>
            <a:ahLst/>
            <a:cxnLst/>
            <a:rect l="l" t="t" r="r" b="b"/>
            <a:pathLst>
              <a:path w="1232535" h="61595">
                <a:moveTo>
                  <a:pt x="1231950" y="0"/>
                </a:moveTo>
                <a:lnTo>
                  <a:pt x="0" y="0"/>
                </a:lnTo>
                <a:lnTo>
                  <a:pt x="0" y="61594"/>
                </a:lnTo>
              </a:path>
            </a:pathLst>
          </a:custGeom>
          <a:ln w="3175">
            <a:solidFill>
              <a:srgbClr val="231F20"/>
            </a:solidFill>
          </a:ln>
        </p:spPr>
        <p:txBody>
          <a:bodyPr wrap="square" lIns="0" tIns="0" rIns="0" bIns="0" rtlCol="0"/>
          <a:lstStyle/>
          <a:p>
            <a:endParaRPr/>
          </a:p>
        </p:txBody>
      </p:sp>
      <p:sp>
        <p:nvSpPr>
          <p:cNvPr id="271" name="object 271"/>
          <p:cNvSpPr/>
          <p:nvPr/>
        </p:nvSpPr>
        <p:spPr>
          <a:xfrm>
            <a:off x="5655385" y="8989948"/>
            <a:ext cx="0" cy="61594"/>
          </a:xfrm>
          <a:custGeom>
            <a:avLst/>
            <a:gdLst/>
            <a:ahLst/>
            <a:cxnLst/>
            <a:rect l="l" t="t" r="r" b="b"/>
            <a:pathLst>
              <a:path h="61595">
                <a:moveTo>
                  <a:pt x="0" y="0"/>
                </a:moveTo>
                <a:lnTo>
                  <a:pt x="0" y="61594"/>
                </a:lnTo>
              </a:path>
            </a:pathLst>
          </a:custGeom>
          <a:ln w="3175">
            <a:solidFill>
              <a:srgbClr val="231F20"/>
            </a:solidFill>
          </a:ln>
        </p:spPr>
        <p:txBody>
          <a:bodyPr wrap="square" lIns="0" tIns="0" rIns="0" bIns="0" rtlCol="0"/>
          <a:lstStyle/>
          <a:p>
            <a:endParaRPr/>
          </a:p>
        </p:txBody>
      </p:sp>
      <p:sp>
        <p:nvSpPr>
          <p:cNvPr id="272" name="object 272"/>
          <p:cNvSpPr/>
          <p:nvPr/>
        </p:nvSpPr>
        <p:spPr>
          <a:xfrm>
            <a:off x="5347398" y="8989948"/>
            <a:ext cx="0" cy="61594"/>
          </a:xfrm>
          <a:custGeom>
            <a:avLst/>
            <a:gdLst/>
            <a:ahLst/>
            <a:cxnLst/>
            <a:rect l="l" t="t" r="r" b="b"/>
            <a:pathLst>
              <a:path h="61595">
                <a:moveTo>
                  <a:pt x="0" y="0"/>
                </a:moveTo>
                <a:lnTo>
                  <a:pt x="0" y="61594"/>
                </a:lnTo>
              </a:path>
            </a:pathLst>
          </a:custGeom>
          <a:ln w="3175">
            <a:solidFill>
              <a:srgbClr val="231F20"/>
            </a:solidFill>
          </a:ln>
        </p:spPr>
        <p:txBody>
          <a:bodyPr wrap="square" lIns="0" tIns="0" rIns="0" bIns="0" rtlCol="0"/>
          <a:lstStyle/>
          <a:p>
            <a:endParaRPr/>
          </a:p>
        </p:txBody>
      </p:sp>
      <p:sp>
        <p:nvSpPr>
          <p:cNvPr id="273" name="object 273"/>
          <p:cNvSpPr/>
          <p:nvPr/>
        </p:nvSpPr>
        <p:spPr>
          <a:xfrm>
            <a:off x="5039418" y="8989946"/>
            <a:ext cx="307975" cy="0"/>
          </a:xfrm>
          <a:custGeom>
            <a:avLst/>
            <a:gdLst/>
            <a:ahLst/>
            <a:cxnLst/>
            <a:rect l="l" t="t" r="r" b="b"/>
            <a:pathLst>
              <a:path w="307975">
                <a:moveTo>
                  <a:pt x="0" y="0"/>
                </a:moveTo>
                <a:lnTo>
                  <a:pt x="307975" y="0"/>
                </a:lnTo>
              </a:path>
            </a:pathLst>
          </a:custGeom>
          <a:ln w="3175">
            <a:solidFill>
              <a:srgbClr val="231F20"/>
            </a:solidFill>
          </a:ln>
        </p:spPr>
        <p:txBody>
          <a:bodyPr wrap="square" lIns="0" tIns="0" rIns="0" bIns="0" rtlCol="0"/>
          <a:lstStyle/>
          <a:p>
            <a:endParaRPr/>
          </a:p>
        </p:txBody>
      </p:sp>
      <p:sp>
        <p:nvSpPr>
          <p:cNvPr id="274" name="object 274"/>
          <p:cNvSpPr/>
          <p:nvPr/>
        </p:nvSpPr>
        <p:spPr>
          <a:xfrm>
            <a:off x="5655392" y="8989946"/>
            <a:ext cx="616585" cy="0"/>
          </a:xfrm>
          <a:custGeom>
            <a:avLst/>
            <a:gdLst/>
            <a:ahLst/>
            <a:cxnLst/>
            <a:rect l="l" t="t" r="r" b="b"/>
            <a:pathLst>
              <a:path w="616585">
                <a:moveTo>
                  <a:pt x="0" y="0"/>
                </a:moveTo>
                <a:lnTo>
                  <a:pt x="615962" y="0"/>
                </a:lnTo>
              </a:path>
            </a:pathLst>
          </a:custGeom>
          <a:ln w="3175">
            <a:solidFill>
              <a:srgbClr val="231F20"/>
            </a:solidFill>
          </a:ln>
        </p:spPr>
        <p:txBody>
          <a:bodyPr wrap="square" lIns="0" tIns="0" rIns="0" bIns="0" rtlCol="0"/>
          <a:lstStyle/>
          <a:p>
            <a:endParaRPr/>
          </a:p>
        </p:txBody>
      </p:sp>
      <p:sp>
        <p:nvSpPr>
          <p:cNvPr id="275" name="object 275"/>
          <p:cNvSpPr/>
          <p:nvPr/>
        </p:nvSpPr>
        <p:spPr>
          <a:xfrm>
            <a:off x="5039410" y="8989948"/>
            <a:ext cx="308610" cy="61594"/>
          </a:xfrm>
          <a:custGeom>
            <a:avLst/>
            <a:gdLst/>
            <a:ahLst/>
            <a:cxnLst/>
            <a:rect l="l" t="t" r="r" b="b"/>
            <a:pathLst>
              <a:path w="308610" h="61595">
                <a:moveTo>
                  <a:pt x="0" y="0"/>
                </a:moveTo>
                <a:lnTo>
                  <a:pt x="0" y="61594"/>
                </a:lnTo>
                <a:lnTo>
                  <a:pt x="307987" y="61594"/>
                </a:lnTo>
                <a:lnTo>
                  <a:pt x="0" y="0"/>
                </a:lnTo>
                <a:close/>
              </a:path>
            </a:pathLst>
          </a:custGeom>
          <a:solidFill>
            <a:srgbClr val="231F20"/>
          </a:solidFill>
        </p:spPr>
        <p:txBody>
          <a:bodyPr wrap="square" lIns="0" tIns="0" rIns="0" bIns="0" rtlCol="0"/>
          <a:lstStyle/>
          <a:p>
            <a:endParaRPr/>
          </a:p>
        </p:txBody>
      </p:sp>
      <p:sp>
        <p:nvSpPr>
          <p:cNvPr id="276" name="object 276"/>
          <p:cNvSpPr/>
          <p:nvPr/>
        </p:nvSpPr>
        <p:spPr>
          <a:xfrm>
            <a:off x="5039410" y="8989948"/>
            <a:ext cx="308610" cy="61594"/>
          </a:xfrm>
          <a:custGeom>
            <a:avLst/>
            <a:gdLst/>
            <a:ahLst/>
            <a:cxnLst/>
            <a:rect l="l" t="t" r="r" b="b"/>
            <a:pathLst>
              <a:path w="308610" h="61595">
                <a:moveTo>
                  <a:pt x="307987" y="0"/>
                </a:moveTo>
                <a:lnTo>
                  <a:pt x="0" y="0"/>
                </a:lnTo>
                <a:lnTo>
                  <a:pt x="307987" y="61594"/>
                </a:lnTo>
                <a:lnTo>
                  <a:pt x="307987" y="0"/>
                </a:lnTo>
                <a:close/>
              </a:path>
            </a:pathLst>
          </a:custGeom>
          <a:solidFill>
            <a:srgbClr val="231F20"/>
          </a:solidFill>
        </p:spPr>
        <p:txBody>
          <a:bodyPr wrap="square" lIns="0" tIns="0" rIns="0" bIns="0" rtlCol="0"/>
          <a:lstStyle/>
          <a:p>
            <a:endParaRPr/>
          </a:p>
        </p:txBody>
      </p:sp>
      <p:sp>
        <p:nvSpPr>
          <p:cNvPr id="277" name="object 277"/>
          <p:cNvSpPr/>
          <p:nvPr/>
        </p:nvSpPr>
        <p:spPr>
          <a:xfrm>
            <a:off x="5655385" y="8989948"/>
            <a:ext cx="616585" cy="61594"/>
          </a:xfrm>
          <a:custGeom>
            <a:avLst/>
            <a:gdLst/>
            <a:ahLst/>
            <a:cxnLst/>
            <a:rect l="l" t="t" r="r" b="b"/>
            <a:pathLst>
              <a:path w="616585" h="61595">
                <a:moveTo>
                  <a:pt x="0" y="0"/>
                </a:moveTo>
                <a:lnTo>
                  <a:pt x="0" y="61594"/>
                </a:lnTo>
                <a:lnTo>
                  <a:pt x="615975" y="61594"/>
                </a:lnTo>
                <a:lnTo>
                  <a:pt x="0" y="0"/>
                </a:lnTo>
                <a:close/>
              </a:path>
            </a:pathLst>
          </a:custGeom>
          <a:solidFill>
            <a:srgbClr val="231F20"/>
          </a:solidFill>
        </p:spPr>
        <p:txBody>
          <a:bodyPr wrap="square" lIns="0" tIns="0" rIns="0" bIns="0" rtlCol="0"/>
          <a:lstStyle/>
          <a:p>
            <a:endParaRPr/>
          </a:p>
        </p:txBody>
      </p:sp>
      <p:sp>
        <p:nvSpPr>
          <p:cNvPr id="278" name="object 278"/>
          <p:cNvSpPr/>
          <p:nvPr/>
        </p:nvSpPr>
        <p:spPr>
          <a:xfrm>
            <a:off x="5655385" y="8989948"/>
            <a:ext cx="616585" cy="61594"/>
          </a:xfrm>
          <a:custGeom>
            <a:avLst/>
            <a:gdLst/>
            <a:ahLst/>
            <a:cxnLst/>
            <a:rect l="l" t="t" r="r" b="b"/>
            <a:pathLst>
              <a:path w="616585" h="61595">
                <a:moveTo>
                  <a:pt x="615975" y="0"/>
                </a:moveTo>
                <a:lnTo>
                  <a:pt x="0" y="0"/>
                </a:lnTo>
                <a:lnTo>
                  <a:pt x="615975" y="61594"/>
                </a:lnTo>
                <a:lnTo>
                  <a:pt x="615975" y="0"/>
                </a:lnTo>
                <a:close/>
              </a:path>
            </a:pathLst>
          </a:custGeom>
          <a:solidFill>
            <a:srgbClr val="231F20"/>
          </a:solidFill>
        </p:spPr>
        <p:txBody>
          <a:bodyPr wrap="square" lIns="0" tIns="0" rIns="0" bIns="0" rtlCol="0"/>
          <a:lstStyle/>
          <a:p>
            <a:endParaRPr/>
          </a:p>
        </p:txBody>
      </p:sp>
      <p:sp>
        <p:nvSpPr>
          <p:cNvPr id="279" name="object 279"/>
          <p:cNvSpPr/>
          <p:nvPr/>
        </p:nvSpPr>
        <p:spPr>
          <a:xfrm>
            <a:off x="5039418" y="9051542"/>
            <a:ext cx="307975" cy="0"/>
          </a:xfrm>
          <a:custGeom>
            <a:avLst/>
            <a:gdLst/>
            <a:ahLst/>
            <a:cxnLst/>
            <a:rect l="l" t="t" r="r" b="b"/>
            <a:pathLst>
              <a:path w="307975">
                <a:moveTo>
                  <a:pt x="0" y="0"/>
                </a:moveTo>
                <a:lnTo>
                  <a:pt x="307975" y="0"/>
                </a:lnTo>
              </a:path>
            </a:pathLst>
          </a:custGeom>
          <a:ln w="3175">
            <a:solidFill>
              <a:srgbClr val="231F20"/>
            </a:solidFill>
          </a:ln>
        </p:spPr>
        <p:txBody>
          <a:bodyPr wrap="square" lIns="0" tIns="0" rIns="0" bIns="0" rtlCol="0"/>
          <a:lstStyle/>
          <a:p>
            <a:endParaRPr/>
          </a:p>
        </p:txBody>
      </p:sp>
      <p:sp>
        <p:nvSpPr>
          <p:cNvPr id="280" name="object 280"/>
          <p:cNvSpPr/>
          <p:nvPr/>
        </p:nvSpPr>
        <p:spPr>
          <a:xfrm>
            <a:off x="5655392" y="9051542"/>
            <a:ext cx="616585" cy="0"/>
          </a:xfrm>
          <a:custGeom>
            <a:avLst/>
            <a:gdLst/>
            <a:ahLst/>
            <a:cxnLst/>
            <a:rect l="l" t="t" r="r" b="b"/>
            <a:pathLst>
              <a:path w="616585">
                <a:moveTo>
                  <a:pt x="0" y="0"/>
                </a:moveTo>
                <a:lnTo>
                  <a:pt x="615962" y="0"/>
                </a:lnTo>
              </a:path>
            </a:pathLst>
          </a:custGeom>
          <a:ln w="3175">
            <a:solidFill>
              <a:srgbClr val="231F20"/>
            </a:solidFill>
          </a:ln>
        </p:spPr>
        <p:txBody>
          <a:bodyPr wrap="square" lIns="0" tIns="0" rIns="0" bIns="0" rtlCol="0"/>
          <a:lstStyle/>
          <a:p>
            <a:endParaRPr/>
          </a:p>
        </p:txBody>
      </p:sp>
      <p:sp>
        <p:nvSpPr>
          <p:cNvPr id="281" name="object 281"/>
          <p:cNvSpPr txBox="1"/>
          <p:nvPr/>
        </p:nvSpPr>
        <p:spPr>
          <a:xfrm>
            <a:off x="5005636" y="8834449"/>
            <a:ext cx="755015" cy="149225"/>
          </a:xfrm>
          <a:prstGeom prst="rect">
            <a:avLst/>
          </a:prstGeom>
        </p:spPr>
        <p:txBody>
          <a:bodyPr vert="horz" wrap="square" lIns="0" tIns="13335" rIns="0" bIns="0" rtlCol="0">
            <a:spAutoFit/>
          </a:bodyPr>
          <a:lstStyle/>
          <a:p>
            <a:pPr marL="12700">
              <a:lnSpc>
                <a:spcPct val="100000"/>
              </a:lnSpc>
              <a:spcBef>
                <a:spcPts val="105"/>
              </a:spcBef>
              <a:tabLst>
                <a:tab pos="282575" algn="l"/>
                <a:tab pos="583565" algn="l"/>
              </a:tabLst>
            </a:pPr>
            <a:r>
              <a:rPr sz="800" spc="-35" dirty="0">
                <a:solidFill>
                  <a:srgbClr val="231F20"/>
                </a:solidFill>
                <a:latin typeface="Arial"/>
                <a:cs typeface="Arial"/>
              </a:rPr>
              <a:t>0	60	120</a:t>
            </a:r>
            <a:endParaRPr sz="800">
              <a:latin typeface="Arial"/>
              <a:cs typeface="Arial"/>
            </a:endParaRPr>
          </a:p>
        </p:txBody>
      </p:sp>
      <p:sp>
        <p:nvSpPr>
          <p:cNvPr id="282" name="object 282"/>
          <p:cNvSpPr txBox="1"/>
          <p:nvPr/>
        </p:nvSpPr>
        <p:spPr>
          <a:xfrm>
            <a:off x="6169030" y="8834449"/>
            <a:ext cx="370840" cy="149225"/>
          </a:xfrm>
          <a:prstGeom prst="rect">
            <a:avLst/>
          </a:prstGeom>
        </p:spPr>
        <p:txBody>
          <a:bodyPr vert="horz" wrap="square" lIns="0" tIns="13335" rIns="0" bIns="0" rtlCol="0">
            <a:spAutoFit/>
          </a:bodyPr>
          <a:lstStyle/>
          <a:p>
            <a:pPr marL="12700">
              <a:lnSpc>
                <a:spcPct val="100000"/>
              </a:lnSpc>
              <a:spcBef>
                <a:spcPts val="105"/>
              </a:spcBef>
            </a:pPr>
            <a:r>
              <a:rPr sz="800" spc="-35" dirty="0">
                <a:solidFill>
                  <a:srgbClr val="231F20"/>
                </a:solidFill>
                <a:latin typeface="Arial"/>
                <a:cs typeface="Arial"/>
              </a:rPr>
              <a:t>240</a:t>
            </a:r>
            <a:r>
              <a:rPr sz="800" spc="-105" dirty="0">
                <a:solidFill>
                  <a:srgbClr val="231F20"/>
                </a:solidFill>
                <a:latin typeface="Arial"/>
                <a:cs typeface="Arial"/>
              </a:rPr>
              <a:t> </a:t>
            </a:r>
            <a:r>
              <a:rPr sz="800" spc="-10" dirty="0">
                <a:solidFill>
                  <a:srgbClr val="231F20"/>
                </a:solidFill>
                <a:latin typeface="Arial"/>
                <a:cs typeface="Arial"/>
              </a:rPr>
              <a:t>feet</a:t>
            </a:r>
            <a:endParaRPr sz="800">
              <a:latin typeface="Arial"/>
              <a:cs typeface="Arial"/>
            </a:endParaRPr>
          </a:p>
        </p:txBody>
      </p:sp>
      <p:sp>
        <p:nvSpPr>
          <p:cNvPr id="283" name="object 283"/>
          <p:cNvSpPr/>
          <p:nvPr/>
        </p:nvSpPr>
        <p:spPr>
          <a:xfrm>
            <a:off x="5527217" y="652148"/>
            <a:ext cx="1559388" cy="203080"/>
          </a:xfrm>
          <a:prstGeom prst="rect">
            <a:avLst/>
          </a:prstGeom>
          <a:blipFill>
            <a:blip r:embed="rId14" cstate="print"/>
            <a:stretch>
              <a:fillRect/>
            </a:stretch>
          </a:blipFill>
        </p:spPr>
        <p:txBody>
          <a:bodyPr wrap="square" lIns="0" tIns="0" rIns="0" bIns="0" rtlCol="0"/>
          <a:lstStyle/>
          <a:p>
            <a:endParaRPr/>
          </a:p>
        </p:txBody>
      </p:sp>
      <p:sp>
        <p:nvSpPr>
          <p:cNvPr id="284" name="object 284"/>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285" name="object 285"/>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286" name="object 286"/>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287" name="object 287"/>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288" name="object 288"/>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289" name="object 289"/>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290" name="object 290"/>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291" name="object 291"/>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15"/>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47</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83035" y="1543723"/>
            <a:ext cx="4343400" cy="2509520"/>
          </a:xfrm>
          <a:custGeom>
            <a:avLst/>
            <a:gdLst/>
            <a:ahLst/>
            <a:cxnLst/>
            <a:rect l="l" t="t" r="r" b="b"/>
            <a:pathLst>
              <a:path w="4343400" h="2509520">
                <a:moveTo>
                  <a:pt x="0" y="2509139"/>
                </a:moveTo>
                <a:lnTo>
                  <a:pt x="4343304" y="2509139"/>
                </a:lnTo>
                <a:lnTo>
                  <a:pt x="4343304" y="0"/>
                </a:lnTo>
                <a:lnTo>
                  <a:pt x="0" y="0"/>
                </a:lnTo>
                <a:lnTo>
                  <a:pt x="0" y="2509139"/>
                </a:lnTo>
                <a:close/>
              </a:path>
            </a:pathLst>
          </a:custGeom>
          <a:solidFill>
            <a:srgbClr val="DFE9EC"/>
          </a:solidFill>
        </p:spPr>
        <p:txBody>
          <a:bodyPr wrap="square" lIns="0" tIns="0" rIns="0" bIns="0" rtlCol="0"/>
          <a:lstStyle/>
          <a:p>
            <a:endParaRPr/>
          </a:p>
        </p:txBody>
      </p:sp>
      <p:sp>
        <p:nvSpPr>
          <p:cNvPr id="3" name="object 3"/>
          <p:cNvSpPr/>
          <p:nvPr/>
        </p:nvSpPr>
        <p:spPr>
          <a:xfrm>
            <a:off x="1783035" y="3576027"/>
            <a:ext cx="513715" cy="882650"/>
          </a:xfrm>
          <a:custGeom>
            <a:avLst/>
            <a:gdLst/>
            <a:ahLst/>
            <a:cxnLst/>
            <a:rect l="l" t="t" r="r" b="b"/>
            <a:pathLst>
              <a:path w="513714" h="882650">
                <a:moveTo>
                  <a:pt x="0" y="882332"/>
                </a:moveTo>
                <a:lnTo>
                  <a:pt x="513670" y="882332"/>
                </a:lnTo>
                <a:lnTo>
                  <a:pt x="513670" y="0"/>
                </a:lnTo>
                <a:lnTo>
                  <a:pt x="0" y="0"/>
                </a:lnTo>
                <a:lnTo>
                  <a:pt x="0" y="882332"/>
                </a:lnTo>
                <a:close/>
              </a:path>
            </a:pathLst>
          </a:custGeom>
          <a:solidFill>
            <a:srgbClr val="5C6366"/>
          </a:solidFill>
        </p:spPr>
        <p:txBody>
          <a:bodyPr wrap="square" lIns="0" tIns="0" rIns="0" bIns="0" rtlCol="0"/>
          <a:lstStyle/>
          <a:p>
            <a:endParaRPr/>
          </a:p>
        </p:txBody>
      </p:sp>
      <p:sp>
        <p:nvSpPr>
          <p:cNvPr id="4" name="object 4"/>
          <p:cNvSpPr/>
          <p:nvPr/>
        </p:nvSpPr>
        <p:spPr>
          <a:xfrm>
            <a:off x="5360619" y="3572002"/>
            <a:ext cx="765810" cy="886460"/>
          </a:xfrm>
          <a:custGeom>
            <a:avLst/>
            <a:gdLst/>
            <a:ahLst/>
            <a:cxnLst/>
            <a:rect l="l" t="t" r="r" b="b"/>
            <a:pathLst>
              <a:path w="765810" h="886460">
                <a:moveTo>
                  <a:pt x="0" y="886358"/>
                </a:moveTo>
                <a:lnTo>
                  <a:pt x="765721" y="886358"/>
                </a:lnTo>
                <a:lnTo>
                  <a:pt x="765721" y="0"/>
                </a:lnTo>
                <a:lnTo>
                  <a:pt x="0" y="0"/>
                </a:lnTo>
                <a:lnTo>
                  <a:pt x="0" y="886358"/>
                </a:lnTo>
                <a:close/>
              </a:path>
            </a:pathLst>
          </a:custGeom>
          <a:solidFill>
            <a:srgbClr val="5C6366"/>
          </a:solidFill>
        </p:spPr>
        <p:txBody>
          <a:bodyPr wrap="square" lIns="0" tIns="0" rIns="0" bIns="0" rtlCol="0"/>
          <a:lstStyle/>
          <a:p>
            <a:endParaRPr/>
          </a:p>
        </p:txBody>
      </p:sp>
      <p:sp>
        <p:nvSpPr>
          <p:cNvPr id="5" name="object 5"/>
          <p:cNvSpPr/>
          <p:nvPr/>
        </p:nvSpPr>
        <p:spPr>
          <a:xfrm>
            <a:off x="5027815" y="3571951"/>
            <a:ext cx="333375" cy="886460"/>
          </a:xfrm>
          <a:custGeom>
            <a:avLst/>
            <a:gdLst/>
            <a:ahLst/>
            <a:cxnLst/>
            <a:rect l="l" t="t" r="r" b="b"/>
            <a:pathLst>
              <a:path w="333375" h="886460">
                <a:moveTo>
                  <a:pt x="0" y="886409"/>
                </a:moveTo>
                <a:lnTo>
                  <a:pt x="332803" y="886409"/>
                </a:lnTo>
                <a:lnTo>
                  <a:pt x="332803" y="0"/>
                </a:lnTo>
                <a:lnTo>
                  <a:pt x="0" y="0"/>
                </a:lnTo>
                <a:lnTo>
                  <a:pt x="0" y="886409"/>
                </a:lnTo>
                <a:close/>
              </a:path>
            </a:pathLst>
          </a:custGeom>
          <a:solidFill>
            <a:srgbClr val="5C6366"/>
          </a:solidFill>
        </p:spPr>
        <p:txBody>
          <a:bodyPr wrap="square" lIns="0" tIns="0" rIns="0" bIns="0" rtlCol="0"/>
          <a:lstStyle/>
          <a:p>
            <a:endParaRPr/>
          </a:p>
        </p:txBody>
      </p:sp>
      <p:sp>
        <p:nvSpPr>
          <p:cNvPr id="6" name="object 6"/>
          <p:cNvSpPr/>
          <p:nvPr/>
        </p:nvSpPr>
        <p:spPr>
          <a:xfrm>
            <a:off x="2296706" y="3569576"/>
            <a:ext cx="217170" cy="889000"/>
          </a:xfrm>
          <a:custGeom>
            <a:avLst/>
            <a:gdLst/>
            <a:ahLst/>
            <a:cxnLst/>
            <a:rect l="l" t="t" r="r" b="b"/>
            <a:pathLst>
              <a:path w="217169" h="889000">
                <a:moveTo>
                  <a:pt x="0" y="888784"/>
                </a:moveTo>
                <a:lnTo>
                  <a:pt x="216979" y="888784"/>
                </a:lnTo>
                <a:lnTo>
                  <a:pt x="216979" y="0"/>
                </a:lnTo>
                <a:lnTo>
                  <a:pt x="0" y="0"/>
                </a:lnTo>
                <a:lnTo>
                  <a:pt x="0" y="888784"/>
                </a:lnTo>
                <a:close/>
              </a:path>
            </a:pathLst>
          </a:custGeom>
          <a:solidFill>
            <a:srgbClr val="5C6366"/>
          </a:solidFill>
        </p:spPr>
        <p:txBody>
          <a:bodyPr wrap="square" lIns="0" tIns="0" rIns="0" bIns="0" rtlCol="0"/>
          <a:lstStyle/>
          <a:p>
            <a:endParaRPr/>
          </a:p>
        </p:txBody>
      </p:sp>
      <p:sp>
        <p:nvSpPr>
          <p:cNvPr id="7" name="object 7"/>
          <p:cNvSpPr/>
          <p:nvPr/>
        </p:nvSpPr>
        <p:spPr>
          <a:xfrm>
            <a:off x="2513685" y="3572078"/>
            <a:ext cx="310515" cy="886460"/>
          </a:xfrm>
          <a:custGeom>
            <a:avLst/>
            <a:gdLst/>
            <a:ahLst/>
            <a:cxnLst/>
            <a:rect l="l" t="t" r="r" b="b"/>
            <a:pathLst>
              <a:path w="310514" h="886460">
                <a:moveTo>
                  <a:pt x="0" y="886282"/>
                </a:moveTo>
                <a:lnTo>
                  <a:pt x="310451" y="886282"/>
                </a:lnTo>
                <a:lnTo>
                  <a:pt x="310451" y="0"/>
                </a:lnTo>
                <a:lnTo>
                  <a:pt x="0" y="0"/>
                </a:lnTo>
                <a:lnTo>
                  <a:pt x="0" y="886282"/>
                </a:lnTo>
                <a:close/>
              </a:path>
            </a:pathLst>
          </a:custGeom>
          <a:solidFill>
            <a:srgbClr val="5C6366"/>
          </a:solidFill>
        </p:spPr>
        <p:txBody>
          <a:bodyPr wrap="square" lIns="0" tIns="0" rIns="0" bIns="0" rtlCol="0"/>
          <a:lstStyle/>
          <a:p>
            <a:endParaRPr/>
          </a:p>
        </p:txBody>
      </p:sp>
      <p:sp>
        <p:nvSpPr>
          <p:cNvPr id="8" name="object 8"/>
          <p:cNvSpPr/>
          <p:nvPr/>
        </p:nvSpPr>
        <p:spPr>
          <a:xfrm>
            <a:off x="2806369" y="3605568"/>
            <a:ext cx="2224405" cy="852805"/>
          </a:xfrm>
          <a:custGeom>
            <a:avLst/>
            <a:gdLst/>
            <a:ahLst/>
            <a:cxnLst/>
            <a:rect l="l" t="t" r="r" b="b"/>
            <a:pathLst>
              <a:path w="2224404" h="852804">
                <a:moveTo>
                  <a:pt x="0" y="852792"/>
                </a:moveTo>
                <a:lnTo>
                  <a:pt x="2223973" y="852792"/>
                </a:lnTo>
                <a:lnTo>
                  <a:pt x="2223973" y="0"/>
                </a:lnTo>
                <a:lnTo>
                  <a:pt x="0" y="0"/>
                </a:lnTo>
                <a:lnTo>
                  <a:pt x="0" y="852792"/>
                </a:lnTo>
                <a:close/>
              </a:path>
            </a:pathLst>
          </a:custGeom>
          <a:solidFill>
            <a:srgbClr val="5C6366"/>
          </a:solidFill>
        </p:spPr>
        <p:txBody>
          <a:bodyPr wrap="square" lIns="0" tIns="0" rIns="0" bIns="0" rtlCol="0"/>
          <a:lstStyle/>
          <a:p>
            <a:endParaRPr/>
          </a:p>
        </p:txBody>
      </p:sp>
      <p:sp>
        <p:nvSpPr>
          <p:cNvPr id="9" name="object 9"/>
          <p:cNvSpPr/>
          <p:nvPr/>
        </p:nvSpPr>
        <p:spPr>
          <a:xfrm>
            <a:off x="4261778" y="1862764"/>
            <a:ext cx="1552063" cy="3412732"/>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3179229" y="3586873"/>
            <a:ext cx="51435" cy="53340"/>
          </a:xfrm>
          <a:custGeom>
            <a:avLst/>
            <a:gdLst/>
            <a:ahLst/>
            <a:cxnLst/>
            <a:rect l="l" t="t" r="r" b="b"/>
            <a:pathLst>
              <a:path w="51435" h="53339">
                <a:moveTo>
                  <a:pt x="0" y="52946"/>
                </a:moveTo>
                <a:lnTo>
                  <a:pt x="50901" y="52946"/>
                </a:lnTo>
                <a:lnTo>
                  <a:pt x="50901" y="0"/>
                </a:lnTo>
                <a:lnTo>
                  <a:pt x="0" y="0"/>
                </a:lnTo>
                <a:lnTo>
                  <a:pt x="0" y="52946"/>
                </a:lnTo>
                <a:close/>
              </a:path>
            </a:pathLst>
          </a:custGeom>
          <a:solidFill>
            <a:srgbClr val="5C6366"/>
          </a:solidFill>
        </p:spPr>
        <p:txBody>
          <a:bodyPr wrap="square" lIns="0" tIns="0" rIns="0" bIns="0" rtlCol="0"/>
          <a:lstStyle/>
          <a:p>
            <a:endParaRPr/>
          </a:p>
        </p:txBody>
      </p:sp>
      <p:sp>
        <p:nvSpPr>
          <p:cNvPr id="11" name="object 11"/>
          <p:cNvSpPr txBox="1"/>
          <p:nvPr/>
        </p:nvSpPr>
        <p:spPr>
          <a:xfrm>
            <a:off x="3578645" y="4961283"/>
            <a:ext cx="60325" cy="287655"/>
          </a:xfrm>
          <a:prstGeom prst="rect">
            <a:avLst/>
          </a:prstGeom>
        </p:spPr>
        <p:txBody>
          <a:bodyPr vert="horz" wrap="square" lIns="0" tIns="45720" rIns="0" bIns="0" rtlCol="0">
            <a:spAutoFit/>
          </a:bodyPr>
          <a:lstStyle/>
          <a:p>
            <a:pPr>
              <a:lnSpc>
                <a:spcPct val="100000"/>
              </a:lnSpc>
              <a:spcBef>
                <a:spcPts val="360"/>
              </a:spcBef>
            </a:pPr>
            <a:r>
              <a:rPr sz="350" b="1" spc="-5" dirty="0">
                <a:solidFill>
                  <a:srgbClr val="FFFFFF"/>
                </a:solidFill>
                <a:latin typeface="Arial"/>
                <a:cs typeface="Arial"/>
              </a:rPr>
              <a:t>Line</a:t>
            </a:r>
            <a:endParaRPr sz="350">
              <a:latin typeface="Arial"/>
              <a:cs typeface="Arial"/>
            </a:endParaRPr>
          </a:p>
          <a:p>
            <a:pPr>
              <a:lnSpc>
                <a:spcPct val="100000"/>
              </a:lnSpc>
              <a:spcBef>
                <a:spcPts val="40"/>
              </a:spcBef>
            </a:pPr>
            <a:endParaRPr sz="950">
              <a:latin typeface="Times New Roman"/>
              <a:cs typeface="Times New Roman"/>
            </a:endParaRPr>
          </a:p>
          <a:p>
            <a:pPr>
              <a:lnSpc>
                <a:spcPts val="350"/>
              </a:lnSpc>
            </a:pPr>
            <a:r>
              <a:rPr sz="350" b="1" dirty="0">
                <a:solidFill>
                  <a:srgbClr val="FFFFFF"/>
                </a:solidFill>
                <a:latin typeface="Arial"/>
                <a:cs typeface="Arial"/>
              </a:rPr>
              <a:t>Property</a:t>
            </a:r>
            <a:endParaRPr sz="350">
              <a:latin typeface="Arial"/>
              <a:cs typeface="Arial"/>
            </a:endParaRPr>
          </a:p>
        </p:txBody>
      </p:sp>
      <p:sp>
        <p:nvSpPr>
          <p:cNvPr id="12" name="object 12"/>
          <p:cNvSpPr txBox="1"/>
          <p:nvPr/>
        </p:nvSpPr>
        <p:spPr>
          <a:xfrm>
            <a:off x="5824428" y="3773433"/>
            <a:ext cx="85725" cy="536575"/>
          </a:xfrm>
          <a:prstGeom prst="rect">
            <a:avLst/>
          </a:prstGeom>
        </p:spPr>
        <p:txBody>
          <a:bodyPr vert="vert270" wrap="square" lIns="0" tIns="15875" rIns="0" bIns="0" rtlCol="0">
            <a:spAutoFit/>
          </a:bodyPr>
          <a:lstStyle/>
          <a:p>
            <a:pPr marL="12700">
              <a:lnSpc>
                <a:spcPct val="100000"/>
              </a:lnSpc>
              <a:spcBef>
                <a:spcPts val="125"/>
              </a:spcBef>
            </a:pPr>
            <a:r>
              <a:rPr sz="350" b="1" dirty="0">
                <a:solidFill>
                  <a:srgbClr val="FFFFFF"/>
                </a:solidFill>
                <a:latin typeface="Arial"/>
                <a:cs typeface="Arial"/>
              </a:rPr>
              <a:t>Future Building</a:t>
            </a:r>
            <a:r>
              <a:rPr sz="350" b="1" spc="-65" dirty="0">
                <a:solidFill>
                  <a:srgbClr val="FFFFFF"/>
                </a:solidFill>
                <a:latin typeface="Arial"/>
                <a:cs typeface="Arial"/>
              </a:rPr>
              <a:t> </a:t>
            </a:r>
            <a:r>
              <a:rPr sz="350" b="1" spc="-5" dirty="0">
                <a:solidFill>
                  <a:srgbClr val="FFFFFF"/>
                </a:solidFill>
                <a:latin typeface="Arial"/>
                <a:cs typeface="Arial"/>
              </a:rPr>
              <a:t>Setback</a:t>
            </a:r>
            <a:endParaRPr sz="350">
              <a:latin typeface="Arial"/>
              <a:cs typeface="Arial"/>
            </a:endParaRPr>
          </a:p>
        </p:txBody>
      </p:sp>
      <p:sp>
        <p:nvSpPr>
          <p:cNvPr id="13" name="object 13"/>
          <p:cNvSpPr/>
          <p:nvPr/>
        </p:nvSpPr>
        <p:spPr>
          <a:xfrm>
            <a:off x="2488378" y="2640984"/>
            <a:ext cx="394335" cy="932180"/>
          </a:xfrm>
          <a:custGeom>
            <a:avLst/>
            <a:gdLst/>
            <a:ahLst/>
            <a:cxnLst/>
            <a:rect l="l" t="t" r="r" b="b"/>
            <a:pathLst>
              <a:path w="394335" h="932179">
                <a:moveTo>
                  <a:pt x="0" y="118998"/>
                </a:moveTo>
                <a:lnTo>
                  <a:pt x="24511" y="149517"/>
                </a:lnTo>
                <a:lnTo>
                  <a:pt x="34480" y="162712"/>
                </a:lnTo>
                <a:lnTo>
                  <a:pt x="41313" y="179247"/>
                </a:lnTo>
                <a:lnTo>
                  <a:pt x="51244" y="188506"/>
                </a:lnTo>
                <a:lnTo>
                  <a:pt x="59334" y="195110"/>
                </a:lnTo>
                <a:lnTo>
                  <a:pt x="63068" y="206336"/>
                </a:lnTo>
                <a:lnTo>
                  <a:pt x="75514" y="223507"/>
                </a:lnTo>
                <a:lnTo>
                  <a:pt x="85445" y="242696"/>
                </a:lnTo>
                <a:lnTo>
                  <a:pt x="88531" y="253911"/>
                </a:lnTo>
                <a:lnTo>
                  <a:pt x="92900" y="264502"/>
                </a:lnTo>
                <a:lnTo>
                  <a:pt x="94157" y="273748"/>
                </a:lnTo>
                <a:lnTo>
                  <a:pt x="100368" y="281660"/>
                </a:lnTo>
                <a:lnTo>
                  <a:pt x="102844" y="294906"/>
                </a:lnTo>
                <a:lnTo>
                  <a:pt x="107823" y="311391"/>
                </a:lnTo>
                <a:lnTo>
                  <a:pt x="109689" y="317360"/>
                </a:lnTo>
                <a:lnTo>
                  <a:pt x="118402" y="327952"/>
                </a:lnTo>
                <a:lnTo>
                  <a:pt x="122123" y="344474"/>
                </a:lnTo>
                <a:lnTo>
                  <a:pt x="127723" y="362305"/>
                </a:lnTo>
                <a:lnTo>
                  <a:pt x="135178" y="379501"/>
                </a:lnTo>
                <a:lnTo>
                  <a:pt x="141389" y="399326"/>
                </a:lnTo>
                <a:lnTo>
                  <a:pt x="148209" y="413207"/>
                </a:lnTo>
                <a:lnTo>
                  <a:pt x="151942" y="428396"/>
                </a:lnTo>
                <a:lnTo>
                  <a:pt x="162509" y="441604"/>
                </a:lnTo>
                <a:lnTo>
                  <a:pt x="166230" y="460794"/>
                </a:lnTo>
                <a:lnTo>
                  <a:pt x="172466" y="472008"/>
                </a:lnTo>
                <a:lnTo>
                  <a:pt x="172466" y="485914"/>
                </a:lnTo>
                <a:lnTo>
                  <a:pt x="168673" y="508752"/>
                </a:lnTo>
                <a:lnTo>
                  <a:pt x="170233" y="531609"/>
                </a:lnTo>
                <a:lnTo>
                  <a:pt x="172751" y="554551"/>
                </a:lnTo>
                <a:lnTo>
                  <a:pt x="171831" y="577646"/>
                </a:lnTo>
                <a:lnTo>
                  <a:pt x="172440" y="627862"/>
                </a:lnTo>
                <a:lnTo>
                  <a:pt x="168706" y="634491"/>
                </a:lnTo>
                <a:lnTo>
                  <a:pt x="172440" y="645706"/>
                </a:lnTo>
                <a:lnTo>
                  <a:pt x="170586" y="658901"/>
                </a:lnTo>
                <a:lnTo>
                  <a:pt x="168706" y="677417"/>
                </a:lnTo>
                <a:lnTo>
                  <a:pt x="169341" y="689990"/>
                </a:lnTo>
                <a:lnTo>
                  <a:pt x="171208" y="697915"/>
                </a:lnTo>
                <a:lnTo>
                  <a:pt x="167487" y="709815"/>
                </a:lnTo>
                <a:lnTo>
                  <a:pt x="167487" y="726986"/>
                </a:lnTo>
                <a:lnTo>
                  <a:pt x="168727" y="748160"/>
                </a:lnTo>
                <a:lnTo>
                  <a:pt x="167902" y="768616"/>
                </a:lnTo>
                <a:lnTo>
                  <a:pt x="166933" y="787366"/>
                </a:lnTo>
                <a:lnTo>
                  <a:pt x="167487" y="808291"/>
                </a:lnTo>
                <a:lnTo>
                  <a:pt x="166852" y="824153"/>
                </a:lnTo>
                <a:lnTo>
                  <a:pt x="166852" y="851903"/>
                </a:lnTo>
                <a:lnTo>
                  <a:pt x="165620" y="863155"/>
                </a:lnTo>
                <a:lnTo>
                  <a:pt x="168109" y="873734"/>
                </a:lnTo>
                <a:lnTo>
                  <a:pt x="167397" y="896175"/>
                </a:lnTo>
                <a:lnTo>
                  <a:pt x="166852" y="912075"/>
                </a:lnTo>
                <a:lnTo>
                  <a:pt x="166852" y="927925"/>
                </a:lnTo>
                <a:lnTo>
                  <a:pt x="167487" y="931849"/>
                </a:lnTo>
                <a:lnTo>
                  <a:pt x="211226" y="931798"/>
                </a:lnTo>
                <a:lnTo>
                  <a:pt x="211963" y="919924"/>
                </a:lnTo>
                <a:lnTo>
                  <a:pt x="211963" y="907618"/>
                </a:lnTo>
                <a:lnTo>
                  <a:pt x="212344" y="896175"/>
                </a:lnTo>
                <a:lnTo>
                  <a:pt x="213448" y="881087"/>
                </a:lnTo>
                <a:lnTo>
                  <a:pt x="214210" y="860907"/>
                </a:lnTo>
                <a:lnTo>
                  <a:pt x="212712" y="846251"/>
                </a:lnTo>
                <a:lnTo>
                  <a:pt x="213829" y="830808"/>
                </a:lnTo>
                <a:lnTo>
                  <a:pt x="214566" y="814565"/>
                </a:lnTo>
                <a:lnTo>
                  <a:pt x="214566" y="783259"/>
                </a:lnTo>
                <a:lnTo>
                  <a:pt x="215709" y="768616"/>
                </a:lnTo>
                <a:lnTo>
                  <a:pt x="214210" y="760298"/>
                </a:lnTo>
                <a:lnTo>
                  <a:pt x="214566" y="748804"/>
                </a:lnTo>
                <a:lnTo>
                  <a:pt x="215709" y="737717"/>
                </a:lnTo>
                <a:lnTo>
                  <a:pt x="214566" y="726617"/>
                </a:lnTo>
                <a:lnTo>
                  <a:pt x="213080" y="718705"/>
                </a:lnTo>
                <a:lnTo>
                  <a:pt x="213829" y="701268"/>
                </a:lnTo>
                <a:lnTo>
                  <a:pt x="214566" y="683425"/>
                </a:lnTo>
                <a:lnTo>
                  <a:pt x="214566" y="656513"/>
                </a:lnTo>
                <a:lnTo>
                  <a:pt x="217233" y="641172"/>
                </a:lnTo>
                <a:lnTo>
                  <a:pt x="218248" y="627862"/>
                </a:lnTo>
                <a:lnTo>
                  <a:pt x="218351" y="615035"/>
                </a:lnTo>
                <a:lnTo>
                  <a:pt x="219481" y="600367"/>
                </a:lnTo>
                <a:lnTo>
                  <a:pt x="217970" y="590473"/>
                </a:lnTo>
                <a:lnTo>
                  <a:pt x="217970" y="575005"/>
                </a:lnTo>
                <a:lnTo>
                  <a:pt x="219087" y="559561"/>
                </a:lnTo>
                <a:lnTo>
                  <a:pt x="220586" y="553211"/>
                </a:lnTo>
                <a:lnTo>
                  <a:pt x="220586" y="538556"/>
                </a:lnTo>
                <a:lnTo>
                  <a:pt x="220205" y="529043"/>
                </a:lnTo>
                <a:lnTo>
                  <a:pt x="222808" y="512432"/>
                </a:lnTo>
                <a:lnTo>
                  <a:pt x="222808" y="507263"/>
                </a:lnTo>
                <a:lnTo>
                  <a:pt x="220205" y="491832"/>
                </a:lnTo>
                <a:lnTo>
                  <a:pt x="224675" y="481126"/>
                </a:lnTo>
                <a:lnTo>
                  <a:pt x="228765" y="471233"/>
                </a:lnTo>
                <a:lnTo>
                  <a:pt x="231000" y="458965"/>
                </a:lnTo>
                <a:lnTo>
                  <a:pt x="235102" y="454596"/>
                </a:lnTo>
                <a:lnTo>
                  <a:pt x="239628" y="445642"/>
                </a:lnTo>
                <a:lnTo>
                  <a:pt x="211264" y="445642"/>
                </a:lnTo>
                <a:lnTo>
                  <a:pt x="208673" y="444588"/>
                </a:lnTo>
                <a:lnTo>
                  <a:pt x="208790" y="432409"/>
                </a:lnTo>
                <a:lnTo>
                  <a:pt x="209448" y="424078"/>
                </a:lnTo>
                <a:lnTo>
                  <a:pt x="209829" y="410146"/>
                </a:lnTo>
                <a:lnTo>
                  <a:pt x="210972" y="397865"/>
                </a:lnTo>
                <a:lnTo>
                  <a:pt x="210972" y="387210"/>
                </a:lnTo>
                <a:lnTo>
                  <a:pt x="211353" y="379844"/>
                </a:lnTo>
                <a:lnTo>
                  <a:pt x="213151" y="375196"/>
                </a:lnTo>
                <a:lnTo>
                  <a:pt x="172059" y="375196"/>
                </a:lnTo>
                <a:lnTo>
                  <a:pt x="164249" y="356793"/>
                </a:lnTo>
                <a:lnTo>
                  <a:pt x="118186" y="252234"/>
                </a:lnTo>
                <a:lnTo>
                  <a:pt x="114871" y="236969"/>
                </a:lnTo>
                <a:lnTo>
                  <a:pt x="112014" y="213740"/>
                </a:lnTo>
                <a:lnTo>
                  <a:pt x="110259" y="197650"/>
                </a:lnTo>
                <a:lnTo>
                  <a:pt x="89674" y="197650"/>
                </a:lnTo>
                <a:lnTo>
                  <a:pt x="80962" y="183070"/>
                </a:lnTo>
                <a:lnTo>
                  <a:pt x="67754" y="169290"/>
                </a:lnTo>
                <a:lnTo>
                  <a:pt x="61950" y="156121"/>
                </a:lnTo>
                <a:lnTo>
                  <a:pt x="34226" y="121577"/>
                </a:lnTo>
                <a:lnTo>
                  <a:pt x="0" y="118998"/>
                </a:lnTo>
                <a:close/>
              </a:path>
              <a:path w="394335" h="932179">
                <a:moveTo>
                  <a:pt x="368947" y="175729"/>
                </a:moveTo>
                <a:lnTo>
                  <a:pt x="334391" y="240322"/>
                </a:lnTo>
                <a:lnTo>
                  <a:pt x="325107" y="247497"/>
                </a:lnTo>
                <a:lnTo>
                  <a:pt x="282105" y="312051"/>
                </a:lnTo>
                <a:lnTo>
                  <a:pt x="265239" y="348818"/>
                </a:lnTo>
                <a:lnTo>
                  <a:pt x="241513" y="392950"/>
                </a:lnTo>
                <a:lnTo>
                  <a:pt x="227266" y="417855"/>
                </a:lnTo>
                <a:lnTo>
                  <a:pt x="211264" y="445642"/>
                </a:lnTo>
                <a:lnTo>
                  <a:pt x="239628" y="445642"/>
                </a:lnTo>
                <a:lnTo>
                  <a:pt x="243306" y="438365"/>
                </a:lnTo>
                <a:lnTo>
                  <a:pt x="248894" y="432409"/>
                </a:lnTo>
                <a:lnTo>
                  <a:pt x="255981" y="425284"/>
                </a:lnTo>
                <a:lnTo>
                  <a:pt x="262750" y="416318"/>
                </a:lnTo>
                <a:lnTo>
                  <a:pt x="268719" y="403250"/>
                </a:lnTo>
                <a:lnTo>
                  <a:pt x="276161" y="392950"/>
                </a:lnTo>
                <a:lnTo>
                  <a:pt x="280631" y="381850"/>
                </a:lnTo>
                <a:lnTo>
                  <a:pt x="290322" y="358076"/>
                </a:lnTo>
                <a:lnTo>
                  <a:pt x="295516" y="346989"/>
                </a:lnTo>
                <a:lnTo>
                  <a:pt x="298526" y="338277"/>
                </a:lnTo>
                <a:lnTo>
                  <a:pt x="301866" y="328777"/>
                </a:lnTo>
                <a:lnTo>
                  <a:pt x="310446" y="320027"/>
                </a:lnTo>
                <a:lnTo>
                  <a:pt x="320497" y="307403"/>
                </a:lnTo>
                <a:lnTo>
                  <a:pt x="327317" y="294906"/>
                </a:lnTo>
                <a:lnTo>
                  <a:pt x="333908" y="283222"/>
                </a:lnTo>
                <a:lnTo>
                  <a:pt x="340626" y="271741"/>
                </a:lnTo>
                <a:lnTo>
                  <a:pt x="351409" y="249554"/>
                </a:lnTo>
                <a:lnTo>
                  <a:pt x="354774" y="244805"/>
                </a:lnTo>
                <a:lnTo>
                  <a:pt x="362966" y="237261"/>
                </a:lnTo>
                <a:lnTo>
                  <a:pt x="367068" y="228955"/>
                </a:lnTo>
                <a:lnTo>
                  <a:pt x="370408" y="220243"/>
                </a:lnTo>
                <a:lnTo>
                  <a:pt x="375259" y="211543"/>
                </a:lnTo>
                <a:lnTo>
                  <a:pt x="386867" y="191846"/>
                </a:lnTo>
                <a:lnTo>
                  <a:pt x="393979" y="176695"/>
                </a:lnTo>
                <a:lnTo>
                  <a:pt x="368947" y="175729"/>
                </a:lnTo>
                <a:close/>
              </a:path>
              <a:path w="394335" h="932179">
                <a:moveTo>
                  <a:pt x="137426" y="11722"/>
                </a:moveTo>
                <a:lnTo>
                  <a:pt x="121805" y="21970"/>
                </a:lnTo>
                <a:lnTo>
                  <a:pt x="100495" y="62433"/>
                </a:lnTo>
                <a:lnTo>
                  <a:pt x="72872" y="74434"/>
                </a:lnTo>
                <a:lnTo>
                  <a:pt x="120192" y="83553"/>
                </a:lnTo>
                <a:lnTo>
                  <a:pt x="124383" y="92455"/>
                </a:lnTo>
                <a:lnTo>
                  <a:pt x="128574" y="111124"/>
                </a:lnTo>
                <a:lnTo>
                  <a:pt x="136105" y="130708"/>
                </a:lnTo>
                <a:lnTo>
                  <a:pt x="143624" y="146710"/>
                </a:lnTo>
                <a:lnTo>
                  <a:pt x="153657" y="160934"/>
                </a:lnTo>
                <a:lnTo>
                  <a:pt x="156098" y="181736"/>
                </a:lnTo>
                <a:lnTo>
                  <a:pt x="156218" y="183070"/>
                </a:lnTo>
                <a:lnTo>
                  <a:pt x="156997" y="193827"/>
                </a:lnTo>
                <a:lnTo>
                  <a:pt x="160337" y="205409"/>
                </a:lnTo>
                <a:lnTo>
                  <a:pt x="159512" y="223164"/>
                </a:lnTo>
                <a:lnTo>
                  <a:pt x="164528" y="232943"/>
                </a:lnTo>
                <a:lnTo>
                  <a:pt x="164528" y="250736"/>
                </a:lnTo>
                <a:lnTo>
                  <a:pt x="168680" y="272808"/>
                </a:lnTo>
                <a:lnTo>
                  <a:pt x="171221" y="301421"/>
                </a:lnTo>
                <a:lnTo>
                  <a:pt x="173723" y="346773"/>
                </a:lnTo>
                <a:lnTo>
                  <a:pt x="176237" y="360984"/>
                </a:lnTo>
                <a:lnTo>
                  <a:pt x="172059" y="375196"/>
                </a:lnTo>
                <a:lnTo>
                  <a:pt x="213151" y="375196"/>
                </a:lnTo>
                <a:lnTo>
                  <a:pt x="214845" y="370814"/>
                </a:lnTo>
                <a:lnTo>
                  <a:pt x="214452" y="364274"/>
                </a:lnTo>
                <a:lnTo>
                  <a:pt x="218300" y="356476"/>
                </a:lnTo>
                <a:lnTo>
                  <a:pt x="221767" y="349529"/>
                </a:lnTo>
                <a:lnTo>
                  <a:pt x="227558" y="335991"/>
                </a:lnTo>
                <a:lnTo>
                  <a:pt x="232578" y="324434"/>
                </a:lnTo>
                <a:lnTo>
                  <a:pt x="198805" y="324434"/>
                </a:lnTo>
                <a:lnTo>
                  <a:pt x="198869" y="301421"/>
                </a:lnTo>
                <a:lnTo>
                  <a:pt x="199212" y="281368"/>
                </a:lnTo>
                <a:lnTo>
                  <a:pt x="201676" y="272808"/>
                </a:lnTo>
                <a:lnTo>
                  <a:pt x="208254" y="248335"/>
                </a:lnTo>
                <a:lnTo>
                  <a:pt x="210702" y="242811"/>
                </a:lnTo>
                <a:lnTo>
                  <a:pt x="188417" y="242811"/>
                </a:lnTo>
                <a:lnTo>
                  <a:pt x="185216" y="203263"/>
                </a:lnTo>
                <a:lnTo>
                  <a:pt x="184759" y="181736"/>
                </a:lnTo>
                <a:lnTo>
                  <a:pt x="181076" y="139217"/>
                </a:lnTo>
                <a:lnTo>
                  <a:pt x="181991" y="125552"/>
                </a:lnTo>
                <a:lnTo>
                  <a:pt x="182460" y="115785"/>
                </a:lnTo>
                <a:lnTo>
                  <a:pt x="183079" y="113347"/>
                </a:lnTo>
                <a:lnTo>
                  <a:pt x="164071" y="113347"/>
                </a:lnTo>
                <a:lnTo>
                  <a:pt x="159029" y="100164"/>
                </a:lnTo>
                <a:lnTo>
                  <a:pt x="156260" y="75730"/>
                </a:lnTo>
                <a:lnTo>
                  <a:pt x="158102" y="36639"/>
                </a:lnTo>
                <a:lnTo>
                  <a:pt x="137426" y="11722"/>
                </a:lnTo>
                <a:close/>
              </a:path>
              <a:path w="394335" h="932179">
                <a:moveTo>
                  <a:pt x="251104" y="86334"/>
                </a:moveTo>
                <a:lnTo>
                  <a:pt x="250913" y="87452"/>
                </a:lnTo>
                <a:lnTo>
                  <a:pt x="238975" y="109931"/>
                </a:lnTo>
                <a:lnTo>
                  <a:pt x="237045" y="195389"/>
                </a:lnTo>
                <a:lnTo>
                  <a:pt x="232117" y="225577"/>
                </a:lnTo>
                <a:lnTo>
                  <a:pt x="227190" y="256209"/>
                </a:lnTo>
                <a:lnTo>
                  <a:pt x="220611" y="277202"/>
                </a:lnTo>
                <a:lnTo>
                  <a:pt x="211131" y="296456"/>
                </a:lnTo>
                <a:lnTo>
                  <a:pt x="198805" y="324434"/>
                </a:lnTo>
                <a:lnTo>
                  <a:pt x="232578" y="324434"/>
                </a:lnTo>
                <a:lnTo>
                  <a:pt x="234492" y="320027"/>
                </a:lnTo>
                <a:lnTo>
                  <a:pt x="240271" y="304457"/>
                </a:lnTo>
                <a:lnTo>
                  <a:pt x="242235" y="296443"/>
                </a:lnTo>
                <a:lnTo>
                  <a:pt x="247992" y="287439"/>
                </a:lnTo>
                <a:lnTo>
                  <a:pt x="250317" y="280060"/>
                </a:lnTo>
                <a:lnTo>
                  <a:pt x="254546" y="270217"/>
                </a:lnTo>
                <a:lnTo>
                  <a:pt x="258800" y="258737"/>
                </a:lnTo>
                <a:lnTo>
                  <a:pt x="261112" y="241553"/>
                </a:lnTo>
                <a:lnTo>
                  <a:pt x="262714" y="237261"/>
                </a:lnTo>
                <a:lnTo>
                  <a:pt x="271513" y="217347"/>
                </a:lnTo>
                <a:lnTo>
                  <a:pt x="278330" y="201637"/>
                </a:lnTo>
                <a:lnTo>
                  <a:pt x="253898" y="201637"/>
                </a:lnTo>
                <a:lnTo>
                  <a:pt x="256578" y="117551"/>
                </a:lnTo>
                <a:lnTo>
                  <a:pt x="251104" y="86334"/>
                </a:lnTo>
                <a:close/>
              </a:path>
              <a:path w="394335" h="932179">
                <a:moveTo>
                  <a:pt x="228409" y="138264"/>
                </a:moveTo>
                <a:lnTo>
                  <a:pt x="215988" y="175399"/>
                </a:lnTo>
                <a:lnTo>
                  <a:pt x="207276" y="189052"/>
                </a:lnTo>
                <a:lnTo>
                  <a:pt x="196697" y="220840"/>
                </a:lnTo>
                <a:lnTo>
                  <a:pt x="188417" y="242811"/>
                </a:lnTo>
                <a:lnTo>
                  <a:pt x="210702" y="242811"/>
                </a:lnTo>
                <a:lnTo>
                  <a:pt x="218541" y="225120"/>
                </a:lnTo>
                <a:lnTo>
                  <a:pt x="228409" y="138264"/>
                </a:lnTo>
                <a:close/>
              </a:path>
              <a:path w="394335" h="932179">
                <a:moveTo>
                  <a:pt x="321945" y="80517"/>
                </a:moveTo>
                <a:lnTo>
                  <a:pt x="279412" y="114807"/>
                </a:lnTo>
                <a:lnTo>
                  <a:pt x="253898" y="201637"/>
                </a:lnTo>
                <a:lnTo>
                  <a:pt x="278330" y="201637"/>
                </a:lnTo>
                <a:lnTo>
                  <a:pt x="285369" y="185419"/>
                </a:lnTo>
                <a:lnTo>
                  <a:pt x="283083" y="170637"/>
                </a:lnTo>
                <a:lnTo>
                  <a:pt x="284226" y="164922"/>
                </a:lnTo>
                <a:lnTo>
                  <a:pt x="321945" y="80517"/>
                </a:lnTo>
                <a:close/>
              </a:path>
              <a:path w="394335" h="932179">
                <a:moveTo>
                  <a:pt x="65900" y="77469"/>
                </a:moveTo>
                <a:lnTo>
                  <a:pt x="80962" y="159753"/>
                </a:lnTo>
                <a:lnTo>
                  <a:pt x="89674" y="197650"/>
                </a:lnTo>
                <a:lnTo>
                  <a:pt x="110259" y="197650"/>
                </a:lnTo>
                <a:lnTo>
                  <a:pt x="109537" y="191033"/>
                </a:lnTo>
                <a:lnTo>
                  <a:pt x="106161" y="176695"/>
                </a:lnTo>
                <a:lnTo>
                  <a:pt x="103771" y="165646"/>
                </a:lnTo>
                <a:lnTo>
                  <a:pt x="99250" y="148170"/>
                </a:lnTo>
                <a:lnTo>
                  <a:pt x="96786" y="134607"/>
                </a:lnTo>
                <a:lnTo>
                  <a:pt x="92671" y="120586"/>
                </a:lnTo>
                <a:lnTo>
                  <a:pt x="91427" y="104419"/>
                </a:lnTo>
                <a:lnTo>
                  <a:pt x="87731" y="92608"/>
                </a:lnTo>
                <a:lnTo>
                  <a:pt x="65900" y="77469"/>
                </a:lnTo>
                <a:close/>
              </a:path>
              <a:path w="394335" h="932179">
                <a:moveTo>
                  <a:pt x="183375" y="0"/>
                </a:moveTo>
                <a:lnTo>
                  <a:pt x="178803" y="15633"/>
                </a:lnTo>
                <a:lnTo>
                  <a:pt x="177876" y="31749"/>
                </a:lnTo>
                <a:lnTo>
                  <a:pt x="175107" y="53238"/>
                </a:lnTo>
                <a:lnTo>
                  <a:pt x="169595" y="66916"/>
                </a:lnTo>
                <a:lnTo>
                  <a:pt x="169544" y="83553"/>
                </a:lnTo>
                <a:lnTo>
                  <a:pt x="167741" y="101130"/>
                </a:lnTo>
                <a:lnTo>
                  <a:pt x="164071" y="113347"/>
                </a:lnTo>
                <a:lnTo>
                  <a:pt x="183079" y="113347"/>
                </a:lnTo>
                <a:lnTo>
                  <a:pt x="187045" y="97713"/>
                </a:lnTo>
                <a:lnTo>
                  <a:pt x="189344" y="82067"/>
                </a:lnTo>
                <a:lnTo>
                  <a:pt x="193484" y="54711"/>
                </a:lnTo>
                <a:lnTo>
                  <a:pt x="194856" y="31267"/>
                </a:lnTo>
                <a:lnTo>
                  <a:pt x="198488" y="13639"/>
                </a:lnTo>
                <a:lnTo>
                  <a:pt x="183375" y="0"/>
                </a:lnTo>
                <a:close/>
              </a:path>
            </a:pathLst>
          </a:custGeom>
          <a:solidFill>
            <a:srgbClr val="F9F9FA"/>
          </a:solidFill>
        </p:spPr>
        <p:txBody>
          <a:bodyPr wrap="square" lIns="0" tIns="0" rIns="0" bIns="0" rtlCol="0"/>
          <a:lstStyle/>
          <a:p>
            <a:endParaRPr/>
          </a:p>
        </p:txBody>
      </p:sp>
      <p:sp>
        <p:nvSpPr>
          <p:cNvPr id="14" name="object 14"/>
          <p:cNvSpPr/>
          <p:nvPr/>
        </p:nvSpPr>
        <p:spPr>
          <a:xfrm>
            <a:off x="2488378" y="2640984"/>
            <a:ext cx="394335" cy="932180"/>
          </a:xfrm>
          <a:custGeom>
            <a:avLst/>
            <a:gdLst/>
            <a:ahLst/>
            <a:cxnLst/>
            <a:rect l="l" t="t" r="r" b="b"/>
            <a:pathLst>
              <a:path w="394335" h="932179">
                <a:moveTo>
                  <a:pt x="238975" y="109931"/>
                </a:moveTo>
                <a:lnTo>
                  <a:pt x="250913" y="87452"/>
                </a:lnTo>
                <a:lnTo>
                  <a:pt x="251104" y="86334"/>
                </a:lnTo>
                <a:lnTo>
                  <a:pt x="256578" y="117551"/>
                </a:lnTo>
                <a:lnTo>
                  <a:pt x="253898" y="201637"/>
                </a:lnTo>
                <a:lnTo>
                  <a:pt x="279412" y="114807"/>
                </a:lnTo>
                <a:lnTo>
                  <a:pt x="321945" y="80517"/>
                </a:lnTo>
                <a:lnTo>
                  <a:pt x="284226" y="164922"/>
                </a:lnTo>
                <a:lnTo>
                  <a:pt x="283083" y="170637"/>
                </a:lnTo>
                <a:lnTo>
                  <a:pt x="285369" y="185419"/>
                </a:lnTo>
                <a:lnTo>
                  <a:pt x="271513" y="217347"/>
                </a:lnTo>
                <a:lnTo>
                  <a:pt x="262636" y="237439"/>
                </a:lnTo>
                <a:lnTo>
                  <a:pt x="261112" y="241553"/>
                </a:lnTo>
                <a:lnTo>
                  <a:pt x="258800" y="258737"/>
                </a:lnTo>
                <a:lnTo>
                  <a:pt x="254546" y="270217"/>
                </a:lnTo>
                <a:lnTo>
                  <a:pt x="250317" y="280060"/>
                </a:lnTo>
                <a:lnTo>
                  <a:pt x="247992" y="287439"/>
                </a:lnTo>
                <a:lnTo>
                  <a:pt x="242227" y="296456"/>
                </a:lnTo>
                <a:lnTo>
                  <a:pt x="240271" y="304457"/>
                </a:lnTo>
                <a:lnTo>
                  <a:pt x="234492" y="320027"/>
                </a:lnTo>
                <a:lnTo>
                  <a:pt x="227558" y="335991"/>
                </a:lnTo>
                <a:lnTo>
                  <a:pt x="221767" y="349529"/>
                </a:lnTo>
                <a:lnTo>
                  <a:pt x="218300" y="356476"/>
                </a:lnTo>
                <a:lnTo>
                  <a:pt x="214452" y="364274"/>
                </a:lnTo>
                <a:lnTo>
                  <a:pt x="214845" y="370814"/>
                </a:lnTo>
                <a:lnTo>
                  <a:pt x="211353" y="379844"/>
                </a:lnTo>
                <a:lnTo>
                  <a:pt x="210972" y="387210"/>
                </a:lnTo>
                <a:lnTo>
                  <a:pt x="210972" y="397865"/>
                </a:lnTo>
                <a:lnTo>
                  <a:pt x="209829" y="410146"/>
                </a:lnTo>
                <a:lnTo>
                  <a:pt x="209448" y="424078"/>
                </a:lnTo>
                <a:lnTo>
                  <a:pt x="208673" y="433895"/>
                </a:lnTo>
                <a:lnTo>
                  <a:pt x="208673" y="444588"/>
                </a:lnTo>
                <a:lnTo>
                  <a:pt x="241630" y="392747"/>
                </a:lnTo>
                <a:lnTo>
                  <a:pt x="265239" y="348818"/>
                </a:lnTo>
                <a:lnTo>
                  <a:pt x="282105" y="312051"/>
                </a:lnTo>
                <a:lnTo>
                  <a:pt x="325107" y="247497"/>
                </a:lnTo>
                <a:lnTo>
                  <a:pt x="334391" y="240322"/>
                </a:lnTo>
                <a:lnTo>
                  <a:pt x="368947" y="175729"/>
                </a:lnTo>
                <a:lnTo>
                  <a:pt x="393979" y="176695"/>
                </a:lnTo>
                <a:lnTo>
                  <a:pt x="386867" y="191846"/>
                </a:lnTo>
                <a:lnTo>
                  <a:pt x="375259" y="211543"/>
                </a:lnTo>
                <a:lnTo>
                  <a:pt x="370408" y="220243"/>
                </a:lnTo>
                <a:lnTo>
                  <a:pt x="367068" y="228955"/>
                </a:lnTo>
                <a:lnTo>
                  <a:pt x="362966" y="237261"/>
                </a:lnTo>
                <a:lnTo>
                  <a:pt x="354774" y="244805"/>
                </a:lnTo>
                <a:lnTo>
                  <a:pt x="351409" y="249554"/>
                </a:lnTo>
                <a:lnTo>
                  <a:pt x="345452" y="261835"/>
                </a:lnTo>
                <a:lnTo>
                  <a:pt x="340626" y="271741"/>
                </a:lnTo>
                <a:lnTo>
                  <a:pt x="333908" y="283222"/>
                </a:lnTo>
                <a:lnTo>
                  <a:pt x="327202" y="295109"/>
                </a:lnTo>
                <a:lnTo>
                  <a:pt x="320497" y="307403"/>
                </a:lnTo>
                <a:lnTo>
                  <a:pt x="310426" y="320052"/>
                </a:lnTo>
                <a:lnTo>
                  <a:pt x="301866" y="328777"/>
                </a:lnTo>
                <a:lnTo>
                  <a:pt x="298526" y="338277"/>
                </a:lnTo>
                <a:lnTo>
                  <a:pt x="295516" y="346989"/>
                </a:lnTo>
                <a:lnTo>
                  <a:pt x="290322" y="358076"/>
                </a:lnTo>
                <a:lnTo>
                  <a:pt x="286600" y="367195"/>
                </a:lnTo>
                <a:lnTo>
                  <a:pt x="280631" y="381850"/>
                </a:lnTo>
                <a:lnTo>
                  <a:pt x="276161" y="392950"/>
                </a:lnTo>
                <a:lnTo>
                  <a:pt x="268719" y="403250"/>
                </a:lnTo>
                <a:lnTo>
                  <a:pt x="262750" y="416318"/>
                </a:lnTo>
                <a:lnTo>
                  <a:pt x="255981" y="425284"/>
                </a:lnTo>
                <a:lnTo>
                  <a:pt x="248894" y="432409"/>
                </a:lnTo>
                <a:lnTo>
                  <a:pt x="243306" y="438365"/>
                </a:lnTo>
                <a:lnTo>
                  <a:pt x="235102" y="454596"/>
                </a:lnTo>
                <a:lnTo>
                  <a:pt x="231000" y="458965"/>
                </a:lnTo>
                <a:lnTo>
                  <a:pt x="228765" y="471233"/>
                </a:lnTo>
                <a:lnTo>
                  <a:pt x="224675" y="481126"/>
                </a:lnTo>
                <a:lnTo>
                  <a:pt x="220205" y="491832"/>
                </a:lnTo>
                <a:lnTo>
                  <a:pt x="222808" y="507263"/>
                </a:lnTo>
                <a:lnTo>
                  <a:pt x="222808" y="512432"/>
                </a:lnTo>
                <a:lnTo>
                  <a:pt x="220205" y="529043"/>
                </a:lnTo>
                <a:lnTo>
                  <a:pt x="220586" y="538556"/>
                </a:lnTo>
                <a:lnTo>
                  <a:pt x="220586" y="553211"/>
                </a:lnTo>
                <a:lnTo>
                  <a:pt x="219087" y="559561"/>
                </a:lnTo>
                <a:lnTo>
                  <a:pt x="217970" y="575005"/>
                </a:lnTo>
                <a:lnTo>
                  <a:pt x="217970" y="590473"/>
                </a:lnTo>
                <a:lnTo>
                  <a:pt x="219481" y="600367"/>
                </a:lnTo>
                <a:lnTo>
                  <a:pt x="218351" y="615035"/>
                </a:lnTo>
                <a:lnTo>
                  <a:pt x="218351" y="626516"/>
                </a:lnTo>
                <a:lnTo>
                  <a:pt x="217233" y="641172"/>
                </a:lnTo>
                <a:lnTo>
                  <a:pt x="214566" y="656513"/>
                </a:lnTo>
                <a:lnTo>
                  <a:pt x="214566" y="683425"/>
                </a:lnTo>
                <a:lnTo>
                  <a:pt x="213829" y="701268"/>
                </a:lnTo>
                <a:lnTo>
                  <a:pt x="213080" y="718705"/>
                </a:lnTo>
                <a:lnTo>
                  <a:pt x="214566" y="726617"/>
                </a:lnTo>
                <a:lnTo>
                  <a:pt x="215709" y="737717"/>
                </a:lnTo>
                <a:lnTo>
                  <a:pt x="214566" y="748804"/>
                </a:lnTo>
                <a:lnTo>
                  <a:pt x="214210" y="760298"/>
                </a:lnTo>
                <a:lnTo>
                  <a:pt x="215709" y="768616"/>
                </a:lnTo>
                <a:lnTo>
                  <a:pt x="214566" y="783259"/>
                </a:lnTo>
                <a:lnTo>
                  <a:pt x="214566" y="814565"/>
                </a:lnTo>
                <a:lnTo>
                  <a:pt x="213829" y="830808"/>
                </a:lnTo>
                <a:lnTo>
                  <a:pt x="212712" y="846251"/>
                </a:lnTo>
                <a:lnTo>
                  <a:pt x="214210" y="860907"/>
                </a:lnTo>
                <a:lnTo>
                  <a:pt x="213448" y="881087"/>
                </a:lnTo>
                <a:lnTo>
                  <a:pt x="212344" y="896175"/>
                </a:lnTo>
                <a:lnTo>
                  <a:pt x="211963" y="907618"/>
                </a:lnTo>
                <a:lnTo>
                  <a:pt x="211963" y="919924"/>
                </a:lnTo>
                <a:lnTo>
                  <a:pt x="211226" y="931798"/>
                </a:lnTo>
                <a:lnTo>
                  <a:pt x="167487" y="931849"/>
                </a:lnTo>
                <a:lnTo>
                  <a:pt x="166852" y="927925"/>
                </a:lnTo>
                <a:lnTo>
                  <a:pt x="166852" y="912075"/>
                </a:lnTo>
                <a:lnTo>
                  <a:pt x="167487" y="893559"/>
                </a:lnTo>
                <a:lnTo>
                  <a:pt x="168109" y="873734"/>
                </a:lnTo>
                <a:lnTo>
                  <a:pt x="165620" y="863155"/>
                </a:lnTo>
                <a:lnTo>
                  <a:pt x="166852" y="851903"/>
                </a:lnTo>
                <a:lnTo>
                  <a:pt x="166852" y="824153"/>
                </a:lnTo>
                <a:lnTo>
                  <a:pt x="167487" y="808291"/>
                </a:lnTo>
                <a:lnTo>
                  <a:pt x="166933" y="787366"/>
                </a:lnTo>
                <a:lnTo>
                  <a:pt x="167944" y="767805"/>
                </a:lnTo>
                <a:lnTo>
                  <a:pt x="168727" y="748160"/>
                </a:lnTo>
                <a:lnTo>
                  <a:pt x="167487" y="726986"/>
                </a:lnTo>
                <a:lnTo>
                  <a:pt x="167487" y="709815"/>
                </a:lnTo>
                <a:lnTo>
                  <a:pt x="171208" y="697915"/>
                </a:lnTo>
                <a:lnTo>
                  <a:pt x="169341" y="689990"/>
                </a:lnTo>
                <a:lnTo>
                  <a:pt x="168706" y="677417"/>
                </a:lnTo>
                <a:lnTo>
                  <a:pt x="170586" y="658901"/>
                </a:lnTo>
                <a:lnTo>
                  <a:pt x="172440" y="645706"/>
                </a:lnTo>
                <a:lnTo>
                  <a:pt x="168706" y="634491"/>
                </a:lnTo>
                <a:lnTo>
                  <a:pt x="172440" y="627862"/>
                </a:lnTo>
                <a:lnTo>
                  <a:pt x="171831" y="577646"/>
                </a:lnTo>
                <a:lnTo>
                  <a:pt x="172751" y="554551"/>
                </a:lnTo>
                <a:lnTo>
                  <a:pt x="170233" y="531609"/>
                </a:lnTo>
                <a:lnTo>
                  <a:pt x="168673" y="508752"/>
                </a:lnTo>
                <a:lnTo>
                  <a:pt x="172466" y="485914"/>
                </a:lnTo>
                <a:lnTo>
                  <a:pt x="172466" y="472008"/>
                </a:lnTo>
                <a:lnTo>
                  <a:pt x="166230" y="460794"/>
                </a:lnTo>
                <a:lnTo>
                  <a:pt x="162509" y="441604"/>
                </a:lnTo>
                <a:lnTo>
                  <a:pt x="151942" y="428396"/>
                </a:lnTo>
                <a:lnTo>
                  <a:pt x="148209" y="413207"/>
                </a:lnTo>
                <a:lnTo>
                  <a:pt x="141389" y="399326"/>
                </a:lnTo>
                <a:lnTo>
                  <a:pt x="135178" y="379501"/>
                </a:lnTo>
                <a:lnTo>
                  <a:pt x="127723" y="362305"/>
                </a:lnTo>
                <a:lnTo>
                  <a:pt x="122123" y="344474"/>
                </a:lnTo>
                <a:lnTo>
                  <a:pt x="118402" y="327952"/>
                </a:lnTo>
                <a:lnTo>
                  <a:pt x="109689" y="317360"/>
                </a:lnTo>
                <a:lnTo>
                  <a:pt x="107823" y="311391"/>
                </a:lnTo>
                <a:lnTo>
                  <a:pt x="102844" y="294906"/>
                </a:lnTo>
                <a:lnTo>
                  <a:pt x="100368" y="281660"/>
                </a:lnTo>
                <a:lnTo>
                  <a:pt x="94157" y="273748"/>
                </a:lnTo>
                <a:lnTo>
                  <a:pt x="92900" y="264502"/>
                </a:lnTo>
                <a:lnTo>
                  <a:pt x="88531" y="253911"/>
                </a:lnTo>
                <a:lnTo>
                  <a:pt x="85445" y="242696"/>
                </a:lnTo>
                <a:lnTo>
                  <a:pt x="75514" y="223507"/>
                </a:lnTo>
                <a:lnTo>
                  <a:pt x="63068" y="206336"/>
                </a:lnTo>
                <a:lnTo>
                  <a:pt x="59334" y="195110"/>
                </a:lnTo>
                <a:lnTo>
                  <a:pt x="51244" y="188506"/>
                </a:lnTo>
                <a:lnTo>
                  <a:pt x="41313" y="179247"/>
                </a:lnTo>
                <a:lnTo>
                  <a:pt x="34480" y="162712"/>
                </a:lnTo>
                <a:lnTo>
                  <a:pt x="24511" y="149517"/>
                </a:lnTo>
                <a:lnTo>
                  <a:pt x="0" y="118998"/>
                </a:lnTo>
                <a:lnTo>
                  <a:pt x="34226" y="121577"/>
                </a:lnTo>
                <a:lnTo>
                  <a:pt x="61950" y="156121"/>
                </a:lnTo>
                <a:lnTo>
                  <a:pt x="67754" y="169290"/>
                </a:lnTo>
                <a:lnTo>
                  <a:pt x="80962" y="183070"/>
                </a:lnTo>
                <a:lnTo>
                  <a:pt x="89674" y="197650"/>
                </a:lnTo>
                <a:lnTo>
                  <a:pt x="80962" y="159753"/>
                </a:lnTo>
                <a:lnTo>
                  <a:pt x="65900" y="77469"/>
                </a:lnTo>
                <a:lnTo>
                  <a:pt x="87731" y="92608"/>
                </a:lnTo>
                <a:lnTo>
                  <a:pt x="91427" y="104419"/>
                </a:lnTo>
                <a:lnTo>
                  <a:pt x="92671" y="120586"/>
                </a:lnTo>
                <a:lnTo>
                  <a:pt x="96786" y="134607"/>
                </a:lnTo>
                <a:lnTo>
                  <a:pt x="99250" y="148170"/>
                </a:lnTo>
                <a:lnTo>
                  <a:pt x="103771" y="165646"/>
                </a:lnTo>
                <a:lnTo>
                  <a:pt x="106235" y="177037"/>
                </a:lnTo>
                <a:lnTo>
                  <a:pt x="109537" y="191033"/>
                </a:lnTo>
                <a:lnTo>
                  <a:pt x="112014" y="213740"/>
                </a:lnTo>
                <a:lnTo>
                  <a:pt x="114871" y="236969"/>
                </a:lnTo>
                <a:lnTo>
                  <a:pt x="118186" y="252234"/>
                </a:lnTo>
                <a:lnTo>
                  <a:pt x="164249" y="356793"/>
                </a:lnTo>
                <a:lnTo>
                  <a:pt x="172059" y="375196"/>
                </a:lnTo>
                <a:lnTo>
                  <a:pt x="176237" y="360984"/>
                </a:lnTo>
                <a:lnTo>
                  <a:pt x="173723" y="346773"/>
                </a:lnTo>
                <a:lnTo>
                  <a:pt x="171221" y="301421"/>
                </a:lnTo>
                <a:lnTo>
                  <a:pt x="168706" y="272948"/>
                </a:lnTo>
                <a:lnTo>
                  <a:pt x="164528" y="250736"/>
                </a:lnTo>
                <a:lnTo>
                  <a:pt x="164528" y="232943"/>
                </a:lnTo>
                <a:lnTo>
                  <a:pt x="159512" y="223164"/>
                </a:lnTo>
                <a:lnTo>
                  <a:pt x="160337" y="205409"/>
                </a:lnTo>
                <a:lnTo>
                  <a:pt x="156997" y="193827"/>
                </a:lnTo>
                <a:lnTo>
                  <a:pt x="156159" y="182257"/>
                </a:lnTo>
                <a:lnTo>
                  <a:pt x="153657" y="160934"/>
                </a:lnTo>
                <a:lnTo>
                  <a:pt x="143624" y="146710"/>
                </a:lnTo>
                <a:lnTo>
                  <a:pt x="136105" y="130708"/>
                </a:lnTo>
                <a:lnTo>
                  <a:pt x="128574" y="111124"/>
                </a:lnTo>
                <a:lnTo>
                  <a:pt x="124383" y="92455"/>
                </a:lnTo>
                <a:lnTo>
                  <a:pt x="120192" y="83553"/>
                </a:lnTo>
                <a:lnTo>
                  <a:pt x="72872" y="74434"/>
                </a:lnTo>
                <a:lnTo>
                  <a:pt x="100495" y="62433"/>
                </a:lnTo>
                <a:lnTo>
                  <a:pt x="121805" y="21970"/>
                </a:lnTo>
                <a:lnTo>
                  <a:pt x="137426" y="11722"/>
                </a:lnTo>
                <a:lnTo>
                  <a:pt x="158102" y="36639"/>
                </a:lnTo>
                <a:lnTo>
                  <a:pt x="156260" y="75730"/>
                </a:lnTo>
                <a:lnTo>
                  <a:pt x="159029" y="100164"/>
                </a:lnTo>
                <a:lnTo>
                  <a:pt x="164071" y="113347"/>
                </a:lnTo>
                <a:lnTo>
                  <a:pt x="167741" y="101130"/>
                </a:lnTo>
                <a:lnTo>
                  <a:pt x="169595" y="83057"/>
                </a:lnTo>
                <a:lnTo>
                  <a:pt x="169595" y="66916"/>
                </a:lnTo>
                <a:lnTo>
                  <a:pt x="175107" y="53238"/>
                </a:lnTo>
                <a:lnTo>
                  <a:pt x="177876" y="31749"/>
                </a:lnTo>
                <a:lnTo>
                  <a:pt x="178803" y="15633"/>
                </a:lnTo>
                <a:lnTo>
                  <a:pt x="183375" y="0"/>
                </a:lnTo>
                <a:lnTo>
                  <a:pt x="198488" y="13639"/>
                </a:lnTo>
                <a:lnTo>
                  <a:pt x="194856" y="31267"/>
                </a:lnTo>
                <a:lnTo>
                  <a:pt x="193484" y="54711"/>
                </a:lnTo>
                <a:lnTo>
                  <a:pt x="189344" y="82067"/>
                </a:lnTo>
                <a:lnTo>
                  <a:pt x="187045" y="97713"/>
                </a:lnTo>
                <a:lnTo>
                  <a:pt x="182460" y="115785"/>
                </a:lnTo>
                <a:lnTo>
                  <a:pt x="181991" y="125552"/>
                </a:lnTo>
                <a:lnTo>
                  <a:pt x="181076" y="139217"/>
                </a:lnTo>
                <a:lnTo>
                  <a:pt x="184759" y="181736"/>
                </a:lnTo>
                <a:lnTo>
                  <a:pt x="185216" y="203263"/>
                </a:lnTo>
                <a:lnTo>
                  <a:pt x="188417" y="242811"/>
                </a:lnTo>
                <a:lnTo>
                  <a:pt x="196697" y="220840"/>
                </a:lnTo>
                <a:lnTo>
                  <a:pt x="207276" y="189052"/>
                </a:lnTo>
                <a:lnTo>
                  <a:pt x="215988" y="175399"/>
                </a:lnTo>
                <a:lnTo>
                  <a:pt x="228409" y="138264"/>
                </a:lnTo>
                <a:lnTo>
                  <a:pt x="218541" y="225120"/>
                </a:lnTo>
                <a:lnTo>
                  <a:pt x="208254" y="248335"/>
                </a:lnTo>
                <a:lnTo>
                  <a:pt x="201676" y="272808"/>
                </a:lnTo>
                <a:lnTo>
                  <a:pt x="199212" y="281368"/>
                </a:lnTo>
                <a:lnTo>
                  <a:pt x="198805" y="305180"/>
                </a:lnTo>
                <a:lnTo>
                  <a:pt x="198805" y="324434"/>
                </a:lnTo>
                <a:lnTo>
                  <a:pt x="211137" y="296443"/>
                </a:lnTo>
                <a:lnTo>
                  <a:pt x="220611" y="277202"/>
                </a:lnTo>
                <a:lnTo>
                  <a:pt x="227190" y="256209"/>
                </a:lnTo>
                <a:lnTo>
                  <a:pt x="232117" y="225577"/>
                </a:lnTo>
                <a:lnTo>
                  <a:pt x="237045" y="195389"/>
                </a:lnTo>
                <a:lnTo>
                  <a:pt x="238975" y="109931"/>
                </a:lnTo>
                <a:close/>
              </a:path>
            </a:pathLst>
          </a:custGeom>
          <a:ln w="3175">
            <a:solidFill>
              <a:srgbClr val="343A3A"/>
            </a:solidFill>
          </a:ln>
        </p:spPr>
        <p:txBody>
          <a:bodyPr wrap="square" lIns="0" tIns="0" rIns="0" bIns="0" rtlCol="0"/>
          <a:lstStyle/>
          <a:p>
            <a:endParaRPr/>
          </a:p>
        </p:txBody>
      </p:sp>
      <p:sp>
        <p:nvSpPr>
          <p:cNvPr id="15" name="object 15"/>
          <p:cNvSpPr/>
          <p:nvPr/>
        </p:nvSpPr>
        <p:spPr>
          <a:xfrm>
            <a:off x="1992995" y="1871197"/>
            <a:ext cx="1296035" cy="960119"/>
          </a:xfrm>
          <a:custGeom>
            <a:avLst/>
            <a:gdLst/>
            <a:ahLst/>
            <a:cxnLst/>
            <a:rect l="l" t="t" r="r" b="b"/>
            <a:pathLst>
              <a:path w="1296035" h="960119">
                <a:moveTo>
                  <a:pt x="1205331" y="844549"/>
                </a:moveTo>
                <a:lnTo>
                  <a:pt x="825855" y="844549"/>
                </a:lnTo>
                <a:lnTo>
                  <a:pt x="833551" y="855979"/>
                </a:lnTo>
                <a:lnTo>
                  <a:pt x="845108" y="868679"/>
                </a:lnTo>
                <a:lnTo>
                  <a:pt x="835482" y="872489"/>
                </a:lnTo>
                <a:lnTo>
                  <a:pt x="823937" y="888999"/>
                </a:lnTo>
                <a:lnTo>
                  <a:pt x="823544" y="900429"/>
                </a:lnTo>
                <a:lnTo>
                  <a:pt x="820826" y="910589"/>
                </a:lnTo>
                <a:lnTo>
                  <a:pt x="822388" y="927099"/>
                </a:lnTo>
                <a:lnTo>
                  <a:pt x="815454" y="934719"/>
                </a:lnTo>
                <a:lnTo>
                  <a:pt x="810818" y="948689"/>
                </a:lnTo>
                <a:lnTo>
                  <a:pt x="815060" y="960119"/>
                </a:lnTo>
                <a:lnTo>
                  <a:pt x="824699" y="955039"/>
                </a:lnTo>
                <a:lnTo>
                  <a:pt x="832789" y="946149"/>
                </a:lnTo>
                <a:lnTo>
                  <a:pt x="845883" y="944879"/>
                </a:lnTo>
                <a:lnTo>
                  <a:pt x="847051" y="934719"/>
                </a:lnTo>
                <a:lnTo>
                  <a:pt x="931008" y="934719"/>
                </a:lnTo>
                <a:lnTo>
                  <a:pt x="931418" y="928369"/>
                </a:lnTo>
                <a:lnTo>
                  <a:pt x="955471" y="928369"/>
                </a:lnTo>
                <a:lnTo>
                  <a:pt x="969914" y="924559"/>
                </a:lnTo>
                <a:lnTo>
                  <a:pt x="984296" y="919479"/>
                </a:lnTo>
                <a:lnTo>
                  <a:pt x="998105" y="915669"/>
                </a:lnTo>
                <a:lnTo>
                  <a:pt x="1004062" y="914399"/>
                </a:lnTo>
                <a:lnTo>
                  <a:pt x="999959" y="906779"/>
                </a:lnTo>
                <a:lnTo>
                  <a:pt x="998105" y="901699"/>
                </a:lnTo>
                <a:lnTo>
                  <a:pt x="998474" y="896619"/>
                </a:lnTo>
                <a:lnTo>
                  <a:pt x="1001826" y="891539"/>
                </a:lnTo>
                <a:lnTo>
                  <a:pt x="1004443" y="886459"/>
                </a:lnTo>
                <a:lnTo>
                  <a:pt x="1004443" y="880109"/>
                </a:lnTo>
                <a:lnTo>
                  <a:pt x="1010031" y="876299"/>
                </a:lnTo>
                <a:lnTo>
                  <a:pt x="1015238" y="871219"/>
                </a:lnTo>
                <a:lnTo>
                  <a:pt x="1020089" y="866139"/>
                </a:lnTo>
                <a:lnTo>
                  <a:pt x="1021588" y="861059"/>
                </a:lnTo>
                <a:lnTo>
                  <a:pt x="1207731" y="861059"/>
                </a:lnTo>
                <a:lnTo>
                  <a:pt x="1204760" y="852169"/>
                </a:lnTo>
                <a:lnTo>
                  <a:pt x="1205331" y="844549"/>
                </a:lnTo>
                <a:close/>
              </a:path>
              <a:path w="1296035" h="960119">
                <a:moveTo>
                  <a:pt x="931008" y="934719"/>
                </a:moveTo>
                <a:lnTo>
                  <a:pt x="847051" y="934719"/>
                </a:lnTo>
                <a:lnTo>
                  <a:pt x="853363" y="939799"/>
                </a:lnTo>
                <a:lnTo>
                  <a:pt x="864336" y="946149"/>
                </a:lnTo>
                <a:lnTo>
                  <a:pt x="932167" y="948689"/>
                </a:lnTo>
                <a:lnTo>
                  <a:pt x="930681" y="939799"/>
                </a:lnTo>
                <a:lnTo>
                  <a:pt x="931008" y="934719"/>
                </a:lnTo>
                <a:close/>
              </a:path>
              <a:path w="1296035" h="960119">
                <a:moveTo>
                  <a:pt x="604536" y="816609"/>
                </a:moveTo>
                <a:lnTo>
                  <a:pt x="190322" y="816609"/>
                </a:lnTo>
                <a:lnTo>
                  <a:pt x="195910" y="817879"/>
                </a:lnTo>
                <a:lnTo>
                  <a:pt x="187198" y="835659"/>
                </a:lnTo>
                <a:lnTo>
                  <a:pt x="173545" y="859789"/>
                </a:lnTo>
                <a:lnTo>
                  <a:pt x="164211" y="873759"/>
                </a:lnTo>
                <a:lnTo>
                  <a:pt x="187198" y="876299"/>
                </a:lnTo>
                <a:lnTo>
                  <a:pt x="173164" y="885189"/>
                </a:lnTo>
                <a:lnTo>
                  <a:pt x="231381" y="900429"/>
                </a:lnTo>
                <a:lnTo>
                  <a:pt x="225780" y="908049"/>
                </a:lnTo>
                <a:lnTo>
                  <a:pt x="212115" y="914399"/>
                </a:lnTo>
                <a:lnTo>
                  <a:pt x="218935" y="925829"/>
                </a:lnTo>
                <a:lnTo>
                  <a:pt x="220814" y="938529"/>
                </a:lnTo>
                <a:lnTo>
                  <a:pt x="257492" y="914399"/>
                </a:lnTo>
                <a:lnTo>
                  <a:pt x="309998" y="914399"/>
                </a:lnTo>
                <a:lnTo>
                  <a:pt x="311543" y="901699"/>
                </a:lnTo>
                <a:lnTo>
                  <a:pt x="325208" y="892809"/>
                </a:lnTo>
                <a:lnTo>
                  <a:pt x="337032" y="890269"/>
                </a:lnTo>
                <a:lnTo>
                  <a:pt x="341376" y="886459"/>
                </a:lnTo>
                <a:lnTo>
                  <a:pt x="393179" y="886459"/>
                </a:lnTo>
                <a:lnTo>
                  <a:pt x="400291" y="881379"/>
                </a:lnTo>
                <a:lnTo>
                  <a:pt x="432600" y="881379"/>
                </a:lnTo>
                <a:lnTo>
                  <a:pt x="434454" y="872489"/>
                </a:lnTo>
                <a:lnTo>
                  <a:pt x="448144" y="871219"/>
                </a:lnTo>
                <a:lnTo>
                  <a:pt x="510277" y="871219"/>
                </a:lnTo>
                <a:lnTo>
                  <a:pt x="515594" y="864869"/>
                </a:lnTo>
                <a:lnTo>
                  <a:pt x="526707" y="852169"/>
                </a:lnTo>
                <a:lnTo>
                  <a:pt x="528015" y="844549"/>
                </a:lnTo>
                <a:lnTo>
                  <a:pt x="570073" y="844549"/>
                </a:lnTo>
                <a:lnTo>
                  <a:pt x="587641" y="836929"/>
                </a:lnTo>
                <a:lnTo>
                  <a:pt x="595884" y="833119"/>
                </a:lnTo>
                <a:lnTo>
                  <a:pt x="604536" y="816609"/>
                </a:lnTo>
                <a:close/>
              </a:path>
              <a:path w="1296035" h="960119">
                <a:moveTo>
                  <a:pt x="309998" y="914399"/>
                </a:moveTo>
                <a:lnTo>
                  <a:pt x="257492" y="914399"/>
                </a:lnTo>
                <a:lnTo>
                  <a:pt x="259956" y="924559"/>
                </a:lnTo>
                <a:lnTo>
                  <a:pt x="266192" y="930909"/>
                </a:lnTo>
                <a:lnTo>
                  <a:pt x="274891" y="928369"/>
                </a:lnTo>
                <a:lnTo>
                  <a:pt x="281724" y="918209"/>
                </a:lnTo>
                <a:lnTo>
                  <a:pt x="308198" y="918209"/>
                </a:lnTo>
                <a:lnTo>
                  <a:pt x="309689" y="916939"/>
                </a:lnTo>
                <a:lnTo>
                  <a:pt x="309998" y="914399"/>
                </a:lnTo>
                <a:close/>
              </a:path>
              <a:path w="1296035" h="960119">
                <a:moveTo>
                  <a:pt x="308198" y="918209"/>
                </a:moveTo>
                <a:lnTo>
                  <a:pt x="281724" y="918209"/>
                </a:lnTo>
                <a:lnTo>
                  <a:pt x="291071" y="922019"/>
                </a:lnTo>
                <a:lnTo>
                  <a:pt x="294779" y="929639"/>
                </a:lnTo>
                <a:lnTo>
                  <a:pt x="308198" y="918209"/>
                </a:lnTo>
                <a:close/>
              </a:path>
              <a:path w="1296035" h="960119">
                <a:moveTo>
                  <a:pt x="955471" y="928369"/>
                </a:moveTo>
                <a:lnTo>
                  <a:pt x="931418" y="928369"/>
                </a:lnTo>
                <a:lnTo>
                  <a:pt x="941476" y="929639"/>
                </a:lnTo>
                <a:lnTo>
                  <a:pt x="955471" y="928369"/>
                </a:lnTo>
                <a:close/>
              </a:path>
              <a:path w="1296035" h="960119">
                <a:moveTo>
                  <a:pt x="1208303" y="897889"/>
                </a:moveTo>
                <a:lnTo>
                  <a:pt x="1147025" y="897889"/>
                </a:lnTo>
                <a:lnTo>
                  <a:pt x="1157465" y="909319"/>
                </a:lnTo>
                <a:lnTo>
                  <a:pt x="1170482" y="911859"/>
                </a:lnTo>
                <a:lnTo>
                  <a:pt x="1181290" y="919479"/>
                </a:lnTo>
                <a:lnTo>
                  <a:pt x="1189113" y="927099"/>
                </a:lnTo>
                <a:lnTo>
                  <a:pt x="1195451" y="915669"/>
                </a:lnTo>
                <a:lnTo>
                  <a:pt x="1205128" y="902969"/>
                </a:lnTo>
                <a:lnTo>
                  <a:pt x="1208303" y="897889"/>
                </a:lnTo>
                <a:close/>
              </a:path>
              <a:path w="1296035" h="960119">
                <a:moveTo>
                  <a:pt x="1211973" y="887729"/>
                </a:moveTo>
                <a:lnTo>
                  <a:pt x="1042822" y="887729"/>
                </a:lnTo>
                <a:lnTo>
                  <a:pt x="1054735" y="891539"/>
                </a:lnTo>
                <a:lnTo>
                  <a:pt x="1060678" y="897889"/>
                </a:lnTo>
                <a:lnTo>
                  <a:pt x="1070368" y="899159"/>
                </a:lnTo>
                <a:lnTo>
                  <a:pt x="1080795" y="902969"/>
                </a:lnTo>
                <a:lnTo>
                  <a:pt x="1088250" y="908049"/>
                </a:lnTo>
                <a:lnTo>
                  <a:pt x="1094587" y="914399"/>
                </a:lnTo>
                <a:lnTo>
                  <a:pt x="1105001" y="922019"/>
                </a:lnTo>
                <a:lnTo>
                  <a:pt x="1108354" y="909319"/>
                </a:lnTo>
                <a:lnTo>
                  <a:pt x="1115072" y="896619"/>
                </a:lnTo>
                <a:lnTo>
                  <a:pt x="1209097" y="896619"/>
                </a:lnTo>
                <a:lnTo>
                  <a:pt x="1211478" y="892809"/>
                </a:lnTo>
                <a:lnTo>
                  <a:pt x="1214462" y="892809"/>
                </a:lnTo>
                <a:lnTo>
                  <a:pt x="1211973" y="887729"/>
                </a:lnTo>
                <a:close/>
              </a:path>
              <a:path w="1296035" h="960119">
                <a:moveTo>
                  <a:pt x="1209097" y="896619"/>
                </a:moveTo>
                <a:lnTo>
                  <a:pt x="1115072" y="896619"/>
                </a:lnTo>
                <a:lnTo>
                  <a:pt x="1121321" y="901699"/>
                </a:lnTo>
                <a:lnTo>
                  <a:pt x="1129144" y="909319"/>
                </a:lnTo>
                <a:lnTo>
                  <a:pt x="1138834" y="902969"/>
                </a:lnTo>
                <a:lnTo>
                  <a:pt x="1147025" y="897889"/>
                </a:lnTo>
                <a:lnTo>
                  <a:pt x="1208303" y="897889"/>
                </a:lnTo>
                <a:lnTo>
                  <a:pt x="1209097" y="896619"/>
                </a:lnTo>
                <a:close/>
              </a:path>
              <a:path w="1296035" h="960119">
                <a:moveTo>
                  <a:pt x="510277" y="871219"/>
                </a:moveTo>
                <a:lnTo>
                  <a:pt x="448144" y="871219"/>
                </a:lnTo>
                <a:lnTo>
                  <a:pt x="448642" y="881379"/>
                </a:lnTo>
                <a:lnTo>
                  <a:pt x="448767" y="908049"/>
                </a:lnTo>
                <a:lnTo>
                  <a:pt x="462445" y="897889"/>
                </a:lnTo>
                <a:lnTo>
                  <a:pt x="474256" y="896619"/>
                </a:lnTo>
                <a:lnTo>
                  <a:pt x="484822" y="895349"/>
                </a:lnTo>
                <a:lnTo>
                  <a:pt x="495388" y="888999"/>
                </a:lnTo>
                <a:lnTo>
                  <a:pt x="510277" y="871219"/>
                </a:lnTo>
                <a:close/>
              </a:path>
              <a:path w="1296035" h="960119">
                <a:moveTo>
                  <a:pt x="393179" y="886459"/>
                </a:moveTo>
                <a:lnTo>
                  <a:pt x="341376" y="886459"/>
                </a:lnTo>
                <a:lnTo>
                  <a:pt x="339521" y="901699"/>
                </a:lnTo>
                <a:lnTo>
                  <a:pt x="363601" y="896619"/>
                </a:lnTo>
                <a:lnTo>
                  <a:pt x="376047" y="891539"/>
                </a:lnTo>
                <a:lnTo>
                  <a:pt x="387845" y="890269"/>
                </a:lnTo>
                <a:lnTo>
                  <a:pt x="393179" y="886459"/>
                </a:lnTo>
                <a:close/>
              </a:path>
              <a:path w="1296035" h="960119">
                <a:moveTo>
                  <a:pt x="432600" y="881379"/>
                </a:moveTo>
                <a:lnTo>
                  <a:pt x="400291" y="881379"/>
                </a:lnTo>
                <a:lnTo>
                  <a:pt x="403390" y="890269"/>
                </a:lnTo>
                <a:lnTo>
                  <a:pt x="401535" y="901699"/>
                </a:lnTo>
                <a:lnTo>
                  <a:pt x="412089" y="891539"/>
                </a:lnTo>
                <a:lnTo>
                  <a:pt x="423278" y="887729"/>
                </a:lnTo>
                <a:lnTo>
                  <a:pt x="432600" y="881379"/>
                </a:lnTo>
                <a:close/>
              </a:path>
              <a:path w="1296035" h="960119">
                <a:moveTo>
                  <a:pt x="1207731" y="861059"/>
                </a:moveTo>
                <a:lnTo>
                  <a:pt x="1021588" y="861059"/>
                </a:lnTo>
                <a:lnTo>
                  <a:pt x="1023810" y="868679"/>
                </a:lnTo>
                <a:lnTo>
                  <a:pt x="1026045" y="878839"/>
                </a:lnTo>
                <a:lnTo>
                  <a:pt x="1028636" y="886459"/>
                </a:lnTo>
                <a:lnTo>
                  <a:pt x="1028636" y="888999"/>
                </a:lnTo>
                <a:lnTo>
                  <a:pt x="1037971" y="887729"/>
                </a:lnTo>
                <a:lnTo>
                  <a:pt x="1211973" y="887729"/>
                </a:lnTo>
                <a:lnTo>
                  <a:pt x="1208862" y="881379"/>
                </a:lnTo>
                <a:lnTo>
                  <a:pt x="1206982" y="871219"/>
                </a:lnTo>
                <a:lnTo>
                  <a:pt x="1207731" y="861059"/>
                </a:lnTo>
                <a:close/>
              </a:path>
              <a:path w="1296035" h="960119">
                <a:moveTo>
                  <a:pt x="570073" y="844549"/>
                </a:moveTo>
                <a:lnTo>
                  <a:pt x="528015" y="844549"/>
                </a:lnTo>
                <a:lnTo>
                  <a:pt x="535673" y="849629"/>
                </a:lnTo>
                <a:lnTo>
                  <a:pt x="545185" y="866139"/>
                </a:lnTo>
                <a:lnTo>
                  <a:pt x="557072" y="855979"/>
                </a:lnTo>
                <a:lnTo>
                  <a:pt x="561289" y="848359"/>
                </a:lnTo>
                <a:lnTo>
                  <a:pt x="570073" y="844549"/>
                </a:lnTo>
                <a:close/>
              </a:path>
              <a:path w="1296035" h="960119">
                <a:moveTo>
                  <a:pt x="1285084" y="764539"/>
                </a:moveTo>
                <a:lnTo>
                  <a:pt x="667727" y="764539"/>
                </a:lnTo>
                <a:lnTo>
                  <a:pt x="678751" y="770889"/>
                </a:lnTo>
                <a:lnTo>
                  <a:pt x="709079" y="797559"/>
                </a:lnTo>
                <a:lnTo>
                  <a:pt x="728395" y="817879"/>
                </a:lnTo>
                <a:lnTo>
                  <a:pt x="720585" y="822959"/>
                </a:lnTo>
                <a:lnTo>
                  <a:pt x="714590" y="831849"/>
                </a:lnTo>
                <a:lnTo>
                  <a:pt x="715319" y="845819"/>
                </a:lnTo>
                <a:lnTo>
                  <a:pt x="715414" y="850899"/>
                </a:lnTo>
                <a:lnTo>
                  <a:pt x="714590" y="861059"/>
                </a:lnTo>
                <a:lnTo>
                  <a:pt x="731139" y="845819"/>
                </a:lnTo>
                <a:lnTo>
                  <a:pt x="742162" y="842009"/>
                </a:lnTo>
                <a:lnTo>
                  <a:pt x="752271" y="834389"/>
                </a:lnTo>
                <a:lnTo>
                  <a:pt x="1243133" y="834389"/>
                </a:lnTo>
                <a:lnTo>
                  <a:pt x="1244993" y="833119"/>
                </a:lnTo>
                <a:lnTo>
                  <a:pt x="1264152" y="833119"/>
                </a:lnTo>
                <a:lnTo>
                  <a:pt x="1261757" y="826769"/>
                </a:lnTo>
                <a:lnTo>
                  <a:pt x="1258023" y="816609"/>
                </a:lnTo>
                <a:lnTo>
                  <a:pt x="1257300" y="807719"/>
                </a:lnTo>
                <a:lnTo>
                  <a:pt x="1256157" y="801369"/>
                </a:lnTo>
                <a:lnTo>
                  <a:pt x="1261376" y="801369"/>
                </a:lnTo>
                <a:lnTo>
                  <a:pt x="1270330" y="797559"/>
                </a:lnTo>
                <a:lnTo>
                  <a:pt x="1277035" y="792479"/>
                </a:lnTo>
                <a:lnTo>
                  <a:pt x="1291170" y="787399"/>
                </a:lnTo>
                <a:lnTo>
                  <a:pt x="1295666" y="777239"/>
                </a:lnTo>
                <a:lnTo>
                  <a:pt x="1289710" y="772159"/>
                </a:lnTo>
                <a:lnTo>
                  <a:pt x="1285595" y="765809"/>
                </a:lnTo>
                <a:lnTo>
                  <a:pt x="1285084" y="764539"/>
                </a:lnTo>
                <a:close/>
              </a:path>
              <a:path w="1296035" h="960119">
                <a:moveTo>
                  <a:pt x="1237183" y="842009"/>
                </a:moveTo>
                <a:lnTo>
                  <a:pt x="1205522" y="842009"/>
                </a:lnTo>
                <a:lnTo>
                  <a:pt x="1220787" y="850899"/>
                </a:lnTo>
                <a:lnTo>
                  <a:pt x="1235671" y="858519"/>
                </a:lnTo>
                <a:lnTo>
                  <a:pt x="1236065" y="849629"/>
                </a:lnTo>
                <a:lnTo>
                  <a:pt x="1237183" y="842009"/>
                </a:lnTo>
                <a:close/>
              </a:path>
              <a:path w="1296035" h="960119">
                <a:moveTo>
                  <a:pt x="1205522" y="842009"/>
                </a:moveTo>
                <a:lnTo>
                  <a:pt x="779373" y="842009"/>
                </a:lnTo>
                <a:lnTo>
                  <a:pt x="784898" y="843279"/>
                </a:lnTo>
                <a:lnTo>
                  <a:pt x="786739" y="854709"/>
                </a:lnTo>
                <a:lnTo>
                  <a:pt x="817321" y="850899"/>
                </a:lnTo>
                <a:lnTo>
                  <a:pt x="825855" y="844549"/>
                </a:lnTo>
                <a:lnTo>
                  <a:pt x="1205331" y="844549"/>
                </a:lnTo>
                <a:lnTo>
                  <a:pt x="1205522" y="842009"/>
                </a:lnTo>
                <a:close/>
              </a:path>
              <a:path w="1296035" h="960119">
                <a:moveTo>
                  <a:pt x="1243133" y="834389"/>
                </a:moveTo>
                <a:lnTo>
                  <a:pt x="752271" y="834389"/>
                </a:lnTo>
                <a:lnTo>
                  <a:pt x="773417" y="852169"/>
                </a:lnTo>
                <a:lnTo>
                  <a:pt x="774788" y="845819"/>
                </a:lnTo>
                <a:lnTo>
                  <a:pt x="779373" y="842009"/>
                </a:lnTo>
                <a:lnTo>
                  <a:pt x="1237183" y="842009"/>
                </a:lnTo>
                <a:lnTo>
                  <a:pt x="1241272" y="835659"/>
                </a:lnTo>
                <a:lnTo>
                  <a:pt x="1243133" y="834389"/>
                </a:lnTo>
                <a:close/>
              </a:path>
              <a:path w="1296035" h="960119">
                <a:moveTo>
                  <a:pt x="1264152" y="833119"/>
                </a:moveTo>
                <a:lnTo>
                  <a:pt x="1244993" y="833119"/>
                </a:lnTo>
                <a:lnTo>
                  <a:pt x="1250581" y="836929"/>
                </a:lnTo>
                <a:lnTo>
                  <a:pt x="1265110" y="835659"/>
                </a:lnTo>
                <a:lnTo>
                  <a:pt x="1264152" y="833119"/>
                </a:lnTo>
                <a:close/>
              </a:path>
              <a:path w="1296035" h="960119">
                <a:moveTo>
                  <a:pt x="606532" y="812799"/>
                </a:moveTo>
                <a:lnTo>
                  <a:pt x="102679" y="812799"/>
                </a:lnTo>
                <a:lnTo>
                  <a:pt x="105156" y="820419"/>
                </a:lnTo>
                <a:lnTo>
                  <a:pt x="103898" y="826769"/>
                </a:lnTo>
                <a:lnTo>
                  <a:pt x="130009" y="821689"/>
                </a:lnTo>
                <a:lnTo>
                  <a:pt x="160482" y="821689"/>
                </a:lnTo>
                <a:lnTo>
                  <a:pt x="190322" y="816609"/>
                </a:lnTo>
                <a:lnTo>
                  <a:pt x="604536" y="816609"/>
                </a:lnTo>
                <a:lnTo>
                  <a:pt x="606532" y="812799"/>
                </a:lnTo>
                <a:close/>
              </a:path>
              <a:path w="1296035" h="960119">
                <a:moveTo>
                  <a:pt x="160482" y="821689"/>
                </a:moveTo>
                <a:lnTo>
                  <a:pt x="130009" y="821689"/>
                </a:lnTo>
                <a:lnTo>
                  <a:pt x="153022" y="822959"/>
                </a:lnTo>
                <a:lnTo>
                  <a:pt x="160482" y="821689"/>
                </a:lnTo>
                <a:close/>
              </a:path>
              <a:path w="1296035" h="960119">
                <a:moveTo>
                  <a:pt x="0" y="690879"/>
                </a:moveTo>
                <a:lnTo>
                  <a:pt x="40792" y="715009"/>
                </a:lnTo>
                <a:lnTo>
                  <a:pt x="38315" y="740409"/>
                </a:lnTo>
                <a:lnTo>
                  <a:pt x="18415" y="741679"/>
                </a:lnTo>
                <a:lnTo>
                  <a:pt x="20904" y="754379"/>
                </a:lnTo>
                <a:lnTo>
                  <a:pt x="43002" y="769619"/>
                </a:lnTo>
                <a:lnTo>
                  <a:pt x="59778" y="786129"/>
                </a:lnTo>
                <a:lnTo>
                  <a:pt x="58547" y="796289"/>
                </a:lnTo>
                <a:lnTo>
                  <a:pt x="43624" y="805179"/>
                </a:lnTo>
                <a:lnTo>
                  <a:pt x="61658" y="812799"/>
                </a:lnTo>
                <a:lnTo>
                  <a:pt x="80911" y="814069"/>
                </a:lnTo>
                <a:lnTo>
                  <a:pt x="102679" y="812799"/>
                </a:lnTo>
                <a:lnTo>
                  <a:pt x="606532" y="812799"/>
                </a:lnTo>
                <a:lnTo>
                  <a:pt x="617181" y="792479"/>
                </a:lnTo>
                <a:lnTo>
                  <a:pt x="632802" y="782319"/>
                </a:lnTo>
                <a:lnTo>
                  <a:pt x="659904" y="767079"/>
                </a:lnTo>
                <a:lnTo>
                  <a:pt x="667727" y="764539"/>
                </a:lnTo>
                <a:lnTo>
                  <a:pt x="1285084" y="764539"/>
                </a:lnTo>
                <a:lnTo>
                  <a:pt x="1284062" y="761999"/>
                </a:lnTo>
                <a:lnTo>
                  <a:pt x="1234186" y="761999"/>
                </a:lnTo>
                <a:lnTo>
                  <a:pt x="1231582" y="759459"/>
                </a:lnTo>
                <a:lnTo>
                  <a:pt x="1231214" y="754379"/>
                </a:lnTo>
                <a:lnTo>
                  <a:pt x="1240878" y="742949"/>
                </a:lnTo>
                <a:lnTo>
                  <a:pt x="1235951" y="737869"/>
                </a:lnTo>
                <a:lnTo>
                  <a:pt x="1228509" y="732789"/>
                </a:lnTo>
                <a:lnTo>
                  <a:pt x="73736" y="732789"/>
                </a:lnTo>
                <a:lnTo>
                  <a:pt x="62560" y="715009"/>
                </a:lnTo>
                <a:lnTo>
                  <a:pt x="0" y="690879"/>
                </a:lnTo>
                <a:close/>
              </a:path>
              <a:path w="1296035" h="960119">
                <a:moveTo>
                  <a:pt x="1252116" y="756919"/>
                </a:moveTo>
                <a:lnTo>
                  <a:pt x="1240510" y="758189"/>
                </a:lnTo>
                <a:lnTo>
                  <a:pt x="1234186" y="761999"/>
                </a:lnTo>
                <a:lnTo>
                  <a:pt x="1284062" y="761999"/>
                </a:lnTo>
                <a:lnTo>
                  <a:pt x="1283550" y="760729"/>
                </a:lnTo>
                <a:lnTo>
                  <a:pt x="1265431" y="760729"/>
                </a:lnTo>
                <a:lnTo>
                  <a:pt x="1259024" y="759459"/>
                </a:lnTo>
                <a:lnTo>
                  <a:pt x="1252116" y="756919"/>
                </a:lnTo>
                <a:close/>
              </a:path>
              <a:path w="1296035" h="960119">
                <a:moveTo>
                  <a:pt x="1281506" y="755649"/>
                </a:moveTo>
                <a:lnTo>
                  <a:pt x="1275537" y="760729"/>
                </a:lnTo>
                <a:lnTo>
                  <a:pt x="1283550" y="760729"/>
                </a:lnTo>
                <a:lnTo>
                  <a:pt x="1281506" y="755649"/>
                </a:lnTo>
                <a:close/>
              </a:path>
              <a:path w="1296035" h="960119">
                <a:moveTo>
                  <a:pt x="1167032" y="553719"/>
                </a:moveTo>
                <a:lnTo>
                  <a:pt x="76847" y="553719"/>
                </a:lnTo>
                <a:lnTo>
                  <a:pt x="94246" y="568959"/>
                </a:lnTo>
                <a:lnTo>
                  <a:pt x="48475" y="594359"/>
                </a:lnTo>
                <a:lnTo>
                  <a:pt x="57188" y="595629"/>
                </a:lnTo>
                <a:lnTo>
                  <a:pt x="78955" y="603249"/>
                </a:lnTo>
                <a:lnTo>
                  <a:pt x="101955" y="618489"/>
                </a:lnTo>
                <a:lnTo>
                  <a:pt x="116865" y="623569"/>
                </a:lnTo>
                <a:lnTo>
                  <a:pt x="101320" y="643889"/>
                </a:lnTo>
                <a:lnTo>
                  <a:pt x="87033" y="648969"/>
                </a:lnTo>
                <a:lnTo>
                  <a:pt x="75844" y="651509"/>
                </a:lnTo>
                <a:lnTo>
                  <a:pt x="55956" y="652779"/>
                </a:lnTo>
                <a:lnTo>
                  <a:pt x="56578" y="670559"/>
                </a:lnTo>
                <a:lnTo>
                  <a:pt x="67132" y="684529"/>
                </a:lnTo>
                <a:lnTo>
                  <a:pt x="50355" y="698499"/>
                </a:lnTo>
                <a:lnTo>
                  <a:pt x="83693" y="713739"/>
                </a:lnTo>
                <a:lnTo>
                  <a:pt x="73736" y="732789"/>
                </a:lnTo>
                <a:lnTo>
                  <a:pt x="1220698" y="732789"/>
                </a:lnTo>
                <a:lnTo>
                  <a:pt x="1209128" y="726439"/>
                </a:lnTo>
                <a:lnTo>
                  <a:pt x="1197203" y="723899"/>
                </a:lnTo>
                <a:lnTo>
                  <a:pt x="1190129" y="718819"/>
                </a:lnTo>
                <a:lnTo>
                  <a:pt x="1177467" y="716279"/>
                </a:lnTo>
                <a:lnTo>
                  <a:pt x="1189024" y="704849"/>
                </a:lnTo>
                <a:lnTo>
                  <a:pt x="1196467" y="693419"/>
                </a:lnTo>
                <a:lnTo>
                  <a:pt x="1237419" y="693419"/>
                </a:lnTo>
                <a:lnTo>
                  <a:pt x="1243025" y="687069"/>
                </a:lnTo>
                <a:lnTo>
                  <a:pt x="1241539" y="673099"/>
                </a:lnTo>
                <a:lnTo>
                  <a:pt x="1246009" y="670559"/>
                </a:lnTo>
                <a:lnTo>
                  <a:pt x="1262024" y="670559"/>
                </a:lnTo>
                <a:lnTo>
                  <a:pt x="1263891" y="661669"/>
                </a:lnTo>
                <a:lnTo>
                  <a:pt x="1262380" y="655319"/>
                </a:lnTo>
                <a:lnTo>
                  <a:pt x="1263510" y="646429"/>
                </a:lnTo>
                <a:lnTo>
                  <a:pt x="1266482" y="641349"/>
                </a:lnTo>
                <a:lnTo>
                  <a:pt x="1268742" y="637539"/>
                </a:lnTo>
                <a:lnTo>
                  <a:pt x="1260563" y="627379"/>
                </a:lnTo>
                <a:lnTo>
                  <a:pt x="1254937" y="626109"/>
                </a:lnTo>
                <a:lnTo>
                  <a:pt x="1250124" y="624839"/>
                </a:lnTo>
                <a:lnTo>
                  <a:pt x="1253832" y="618489"/>
                </a:lnTo>
                <a:lnTo>
                  <a:pt x="1256258" y="615949"/>
                </a:lnTo>
                <a:lnTo>
                  <a:pt x="1194968" y="615949"/>
                </a:lnTo>
                <a:lnTo>
                  <a:pt x="1196111" y="604519"/>
                </a:lnTo>
                <a:lnTo>
                  <a:pt x="1198308" y="595629"/>
                </a:lnTo>
                <a:lnTo>
                  <a:pt x="1200937" y="589279"/>
                </a:lnTo>
                <a:lnTo>
                  <a:pt x="1177836" y="589279"/>
                </a:lnTo>
                <a:lnTo>
                  <a:pt x="1174102" y="584199"/>
                </a:lnTo>
                <a:lnTo>
                  <a:pt x="1177836" y="575309"/>
                </a:lnTo>
                <a:lnTo>
                  <a:pt x="1181925" y="562609"/>
                </a:lnTo>
                <a:lnTo>
                  <a:pt x="1176362" y="558799"/>
                </a:lnTo>
                <a:lnTo>
                  <a:pt x="1161808" y="556259"/>
                </a:lnTo>
                <a:lnTo>
                  <a:pt x="1167032" y="553719"/>
                </a:lnTo>
                <a:close/>
              </a:path>
              <a:path w="1296035" h="960119">
                <a:moveTo>
                  <a:pt x="1237419" y="693419"/>
                </a:moveTo>
                <a:lnTo>
                  <a:pt x="1196467" y="693419"/>
                </a:lnTo>
                <a:lnTo>
                  <a:pt x="1206525" y="707389"/>
                </a:lnTo>
                <a:lnTo>
                  <a:pt x="1215097" y="702309"/>
                </a:lnTo>
                <a:lnTo>
                  <a:pt x="1223289" y="697229"/>
                </a:lnTo>
                <a:lnTo>
                  <a:pt x="1235176" y="695959"/>
                </a:lnTo>
                <a:lnTo>
                  <a:pt x="1237419" y="693419"/>
                </a:lnTo>
                <a:close/>
              </a:path>
              <a:path w="1296035" h="960119">
                <a:moveTo>
                  <a:pt x="1266482" y="561339"/>
                </a:moveTo>
                <a:lnTo>
                  <a:pt x="1259052" y="570229"/>
                </a:lnTo>
                <a:lnTo>
                  <a:pt x="1254582" y="577849"/>
                </a:lnTo>
                <a:lnTo>
                  <a:pt x="1247876" y="581659"/>
                </a:lnTo>
                <a:lnTo>
                  <a:pt x="1241920" y="586739"/>
                </a:lnTo>
                <a:lnTo>
                  <a:pt x="1237056" y="591819"/>
                </a:lnTo>
                <a:lnTo>
                  <a:pt x="1231493" y="598169"/>
                </a:lnTo>
                <a:lnTo>
                  <a:pt x="1224788" y="610869"/>
                </a:lnTo>
                <a:lnTo>
                  <a:pt x="1222540" y="613409"/>
                </a:lnTo>
                <a:lnTo>
                  <a:pt x="1204302" y="613409"/>
                </a:lnTo>
                <a:lnTo>
                  <a:pt x="1194968" y="615949"/>
                </a:lnTo>
                <a:lnTo>
                  <a:pt x="1256258" y="615949"/>
                </a:lnTo>
                <a:lnTo>
                  <a:pt x="1258684" y="613409"/>
                </a:lnTo>
                <a:lnTo>
                  <a:pt x="1263510" y="607059"/>
                </a:lnTo>
                <a:lnTo>
                  <a:pt x="1268374" y="604519"/>
                </a:lnTo>
                <a:lnTo>
                  <a:pt x="1268046" y="598169"/>
                </a:lnTo>
                <a:lnTo>
                  <a:pt x="1268089" y="595629"/>
                </a:lnTo>
                <a:lnTo>
                  <a:pt x="1268633" y="589279"/>
                </a:lnTo>
                <a:lnTo>
                  <a:pt x="1268742" y="579119"/>
                </a:lnTo>
                <a:lnTo>
                  <a:pt x="1266863" y="570229"/>
                </a:lnTo>
                <a:lnTo>
                  <a:pt x="1266482" y="561339"/>
                </a:lnTo>
                <a:close/>
              </a:path>
              <a:path w="1296035" h="960119">
                <a:moveTo>
                  <a:pt x="1207274" y="580389"/>
                </a:moveTo>
                <a:lnTo>
                  <a:pt x="1197952" y="584199"/>
                </a:lnTo>
                <a:lnTo>
                  <a:pt x="1186789" y="586739"/>
                </a:lnTo>
                <a:lnTo>
                  <a:pt x="1180807" y="588009"/>
                </a:lnTo>
                <a:lnTo>
                  <a:pt x="1177836" y="589279"/>
                </a:lnTo>
                <a:lnTo>
                  <a:pt x="1200937" y="589279"/>
                </a:lnTo>
                <a:lnTo>
                  <a:pt x="1207274" y="580389"/>
                </a:lnTo>
                <a:close/>
              </a:path>
              <a:path w="1296035" h="960119">
                <a:moveTo>
                  <a:pt x="111290" y="450849"/>
                </a:moveTo>
                <a:lnTo>
                  <a:pt x="88303" y="463549"/>
                </a:lnTo>
                <a:lnTo>
                  <a:pt x="80022" y="486409"/>
                </a:lnTo>
                <a:lnTo>
                  <a:pt x="61925" y="499109"/>
                </a:lnTo>
                <a:lnTo>
                  <a:pt x="57581" y="515619"/>
                </a:lnTo>
                <a:lnTo>
                  <a:pt x="70891" y="528319"/>
                </a:lnTo>
                <a:lnTo>
                  <a:pt x="63182" y="542289"/>
                </a:lnTo>
                <a:lnTo>
                  <a:pt x="55714" y="546099"/>
                </a:lnTo>
                <a:lnTo>
                  <a:pt x="42659" y="546099"/>
                </a:lnTo>
                <a:lnTo>
                  <a:pt x="47625" y="562609"/>
                </a:lnTo>
                <a:lnTo>
                  <a:pt x="55714" y="557529"/>
                </a:lnTo>
                <a:lnTo>
                  <a:pt x="70780" y="557529"/>
                </a:lnTo>
                <a:lnTo>
                  <a:pt x="76847" y="553719"/>
                </a:lnTo>
                <a:lnTo>
                  <a:pt x="1167032" y="553719"/>
                </a:lnTo>
                <a:lnTo>
                  <a:pt x="1169644" y="552449"/>
                </a:lnTo>
                <a:lnTo>
                  <a:pt x="1162939" y="535939"/>
                </a:lnTo>
                <a:lnTo>
                  <a:pt x="1206550" y="535939"/>
                </a:lnTo>
                <a:lnTo>
                  <a:pt x="1206588" y="528319"/>
                </a:lnTo>
                <a:lnTo>
                  <a:pt x="1210132" y="519429"/>
                </a:lnTo>
                <a:lnTo>
                  <a:pt x="1214170" y="511809"/>
                </a:lnTo>
                <a:lnTo>
                  <a:pt x="1213675" y="494029"/>
                </a:lnTo>
                <a:lnTo>
                  <a:pt x="1223238" y="486409"/>
                </a:lnTo>
                <a:lnTo>
                  <a:pt x="1215984" y="481329"/>
                </a:lnTo>
                <a:lnTo>
                  <a:pt x="1207617" y="481329"/>
                </a:lnTo>
                <a:lnTo>
                  <a:pt x="1211830" y="469899"/>
                </a:lnTo>
                <a:lnTo>
                  <a:pt x="143637" y="469899"/>
                </a:lnTo>
                <a:lnTo>
                  <a:pt x="128079" y="452119"/>
                </a:lnTo>
                <a:lnTo>
                  <a:pt x="111290" y="450849"/>
                </a:lnTo>
                <a:close/>
              </a:path>
              <a:path w="1296035" h="960119">
                <a:moveTo>
                  <a:pt x="70780" y="557529"/>
                </a:moveTo>
                <a:lnTo>
                  <a:pt x="55714" y="557529"/>
                </a:lnTo>
                <a:lnTo>
                  <a:pt x="68757" y="558799"/>
                </a:lnTo>
                <a:lnTo>
                  <a:pt x="70780" y="557529"/>
                </a:lnTo>
                <a:close/>
              </a:path>
              <a:path w="1296035" h="960119">
                <a:moveTo>
                  <a:pt x="1203540" y="535939"/>
                </a:moveTo>
                <a:lnTo>
                  <a:pt x="1162939" y="535939"/>
                </a:lnTo>
                <a:lnTo>
                  <a:pt x="1172629" y="537209"/>
                </a:lnTo>
                <a:lnTo>
                  <a:pt x="1181557" y="541019"/>
                </a:lnTo>
                <a:lnTo>
                  <a:pt x="1192758" y="537209"/>
                </a:lnTo>
                <a:lnTo>
                  <a:pt x="1203540" y="535939"/>
                </a:lnTo>
                <a:close/>
              </a:path>
              <a:path w="1296035" h="960119">
                <a:moveTo>
                  <a:pt x="1206550" y="535939"/>
                </a:moveTo>
                <a:lnTo>
                  <a:pt x="1203540" y="535939"/>
                </a:lnTo>
                <a:lnTo>
                  <a:pt x="1206525" y="541019"/>
                </a:lnTo>
                <a:lnTo>
                  <a:pt x="1206550" y="535939"/>
                </a:lnTo>
                <a:close/>
              </a:path>
              <a:path w="1296035" h="960119">
                <a:moveTo>
                  <a:pt x="1214170" y="480059"/>
                </a:moveTo>
                <a:lnTo>
                  <a:pt x="1207617" y="481329"/>
                </a:lnTo>
                <a:lnTo>
                  <a:pt x="1215984" y="481329"/>
                </a:lnTo>
                <a:lnTo>
                  <a:pt x="1214170" y="480059"/>
                </a:lnTo>
                <a:close/>
              </a:path>
              <a:path w="1296035" h="960119">
                <a:moveTo>
                  <a:pt x="1125812" y="387349"/>
                </a:moveTo>
                <a:lnTo>
                  <a:pt x="218097" y="387349"/>
                </a:lnTo>
                <a:lnTo>
                  <a:pt x="216242" y="400049"/>
                </a:lnTo>
                <a:lnTo>
                  <a:pt x="205066" y="403859"/>
                </a:lnTo>
                <a:lnTo>
                  <a:pt x="172212" y="412749"/>
                </a:lnTo>
                <a:lnTo>
                  <a:pt x="178422" y="426719"/>
                </a:lnTo>
                <a:lnTo>
                  <a:pt x="152958" y="463549"/>
                </a:lnTo>
                <a:lnTo>
                  <a:pt x="143637" y="469899"/>
                </a:lnTo>
                <a:lnTo>
                  <a:pt x="1211830" y="469899"/>
                </a:lnTo>
                <a:lnTo>
                  <a:pt x="1214170" y="463549"/>
                </a:lnTo>
                <a:lnTo>
                  <a:pt x="1215656" y="450849"/>
                </a:lnTo>
                <a:lnTo>
                  <a:pt x="1218196" y="435609"/>
                </a:lnTo>
                <a:lnTo>
                  <a:pt x="1219276" y="429259"/>
                </a:lnTo>
                <a:lnTo>
                  <a:pt x="1196543" y="429259"/>
                </a:lnTo>
                <a:lnTo>
                  <a:pt x="1196022" y="421639"/>
                </a:lnTo>
                <a:lnTo>
                  <a:pt x="1197533" y="410209"/>
                </a:lnTo>
                <a:lnTo>
                  <a:pt x="1199879" y="402589"/>
                </a:lnTo>
                <a:lnTo>
                  <a:pt x="1148626" y="402589"/>
                </a:lnTo>
                <a:lnTo>
                  <a:pt x="1143584" y="400049"/>
                </a:lnTo>
                <a:lnTo>
                  <a:pt x="1141095" y="393699"/>
                </a:lnTo>
                <a:lnTo>
                  <a:pt x="1124432" y="393699"/>
                </a:lnTo>
                <a:lnTo>
                  <a:pt x="1125812" y="387349"/>
                </a:lnTo>
                <a:close/>
              </a:path>
              <a:path w="1296035" h="960119">
                <a:moveTo>
                  <a:pt x="1219708" y="426719"/>
                </a:moveTo>
                <a:lnTo>
                  <a:pt x="1209103" y="426719"/>
                </a:lnTo>
                <a:lnTo>
                  <a:pt x="1196543" y="429259"/>
                </a:lnTo>
                <a:lnTo>
                  <a:pt x="1219276" y="429259"/>
                </a:lnTo>
                <a:lnTo>
                  <a:pt x="1219708" y="426719"/>
                </a:lnTo>
                <a:close/>
              </a:path>
              <a:path w="1296035" h="960119">
                <a:moveTo>
                  <a:pt x="1195514" y="380999"/>
                </a:moveTo>
                <a:lnTo>
                  <a:pt x="1185926" y="386079"/>
                </a:lnTo>
                <a:lnTo>
                  <a:pt x="1177353" y="388619"/>
                </a:lnTo>
                <a:lnTo>
                  <a:pt x="1169809" y="388619"/>
                </a:lnTo>
                <a:lnTo>
                  <a:pt x="1159713" y="391159"/>
                </a:lnTo>
                <a:lnTo>
                  <a:pt x="1152169" y="400049"/>
                </a:lnTo>
                <a:lnTo>
                  <a:pt x="1148626" y="402589"/>
                </a:lnTo>
                <a:lnTo>
                  <a:pt x="1199879" y="402589"/>
                </a:lnTo>
                <a:lnTo>
                  <a:pt x="1201051" y="398779"/>
                </a:lnTo>
                <a:lnTo>
                  <a:pt x="1199045" y="382269"/>
                </a:lnTo>
                <a:lnTo>
                  <a:pt x="1195514" y="380999"/>
                </a:lnTo>
                <a:close/>
              </a:path>
              <a:path w="1296035" h="960119">
                <a:moveTo>
                  <a:pt x="229666" y="252729"/>
                </a:moveTo>
                <a:lnTo>
                  <a:pt x="234657" y="273049"/>
                </a:lnTo>
                <a:lnTo>
                  <a:pt x="235254" y="295909"/>
                </a:lnTo>
                <a:lnTo>
                  <a:pt x="244589" y="309879"/>
                </a:lnTo>
                <a:lnTo>
                  <a:pt x="235889" y="318769"/>
                </a:lnTo>
                <a:lnTo>
                  <a:pt x="229057" y="321309"/>
                </a:lnTo>
                <a:lnTo>
                  <a:pt x="233400" y="331469"/>
                </a:lnTo>
                <a:lnTo>
                  <a:pt x="236499" y="364489"/>
                </a:lnTo>
                <a:lnTo>
                  <a:pt x="207530" y="391159"/>
                </a:lnTo>
                <a:lnTo>
                  <a:pt x="218097" y="387349"/>
                </a:lnTo>
                <a:lnTo>
                  <a:pt x="1125812" y="387349"/>
                </a:lnTo>
                <a:lnTo>
                  <a:pt x="1127467" y="379729"/>
                </a:lnTo>
                <a:lnTo>
                  <a:pt x="1129982" y="363219"/>
                </a:lnTo>
                <a:lnTo>
                  <a:pt x="1133500" y="347979"/>
                </a:lnTo>
                <a:lnTo>
                  <a:pt x="1133246" y="345439"/>
                </a:lnTo>
                <a:lnTo>
                  <a:pt x="1089152" y="345439"/>
                </a:lnTo>
                <a:lnTo>
                  <a:pt x="1084440" y="340359"/>
                </a:lnTo>
                <a:lnTo>
                  <a:pt x="1084691" y="336549"/>
                </a:lnTo>
                <a:lnTo>
                  <a:pt x="1052741" y="336549"/>
                </a:lnTo>
                <a:lnTo>
                  <a:pt x="1054608" y="326389"/>
                </a:lnTo>
                <a:lnTo>
                  <a:pt x="1052106" y="308609"/>
                </a:lnTo>
                <a:lnTo>
                  <a:pt x="1047775" y="297179"/>
                </a:lnTo>
                <a:lnTo>
                  <a:pt x="1052106" y="290829"/>
                </a:lnTo>
                <a:lnTo>
                  <a:pt x="1058951" y="275589"/>
                </a:lnTo>
                <a:lnTo>
                  <a:pt x="1057462" y="267969"/>
                </a:lnTo>
                <a:lnTo>
                  <a:pt x="245833" y="267969"/>
                </a:lnTo>
                <a:lnTo>
                  <a:pt x="247065" y="256539"/>
                </a:lnTo>
                <a:lnTo>
                  <a:pt x="229666" y="252729"/>
                </a:lnTo>
                <a:close/>
              </a:path>
              <a:path w="1296035" h="960119">
                <a:moveTo>
                  <a:pt x="1107300" y="341629"/>
                </a:moveTo>
                <a:lnTo>
                  <a:pt x="1089152" y="345439"/>
                </a:lnTo>
                <a:lnTo>
                  <a:pt x="1133246" y="345439"/>
                </a:lnTo>
                <a:lnTo>
                  <a:pt x="1133119" y="344169"/>
                </a:lnTo>
                <a:lnTo>
                  <a:pt x="1118895" y="344169"/>
                </a:lnTo>
                <a:lnTo>
                  <a:pt x="1107300" y="341629"/>
                </a:lnTo>
                <a:close/>
              </a:path>
              <a:path w="1296035" h="960119">
                <a:moveTo>
                  <a:pt x="1132484" y="337819"/>
                </a:moveTo>
                <a:lnTo>
                  <a:pt x="1118895" y="344169"/>
                </a:lnTo>
                <a:lnTo>
                  <a:pt x="1133119" y="344169"/>
                </a:lnTo>
                <a:lnTo>
                  <a:pt x="1132484" y="337819"/>
                </a:lnTo>
                <a:close/>
              </a:path>
              <a:path w="1296035" h="960119">
                <a:moveTo>
                  <a:pt x="1085697" y="321309"/>
                </a:moveTo>
                <a:lnTo>
                  <a:pt x="1070762" y="327659"/>
                </a:lnTo>
                <a:lnTo>
                  <a:pt x="1063917" y="336549"/>
                </a:lnTo>
                <a:lnTo>
                  <a:pt x="1084691" y="336549"/>
                </a:lnTo>
                <a:lnTo>
                  <a:pt x="1085697" y="321309"/>
                </a:lnTo>
                <a:close/>
              </a:path>
              <a:path w="1296035" h="960119">
                <a:moveTo>
                  <a:pt x="278777" y="209549"/>
                </a:moveTo>
                <a:lnTo>
                  <a:pt x="257009" y="232409"/>
                </a:lnTo>
                <a:lnTo>
                  <a:pt x="255778" y="250189"/>
                </a:lnTo>
                <a:lnTo>
                  <a:pt x="245833" y="267969"/>
                </a:lnTo>
                <a:lnTo>
                  <a:pt x="1057462" y="267969"/>
                </a:lnTo>
                <a:lnTo>
                  <a:pt x="1055230" y="256539"/>
                </a:lnTo>
                <a:lnTo>
                  <a:pt x="1062672" y="246379"/>
                </a:lnTo>
                <a:lnTo>
                  <a:pt x="1075105" y="238759"/>
                </a:lnTo>
                <a:lnTo>
                  <a:pt x="1073368" y="233679"/>
                </a:lnTo>
                <a:lnTo>
                  <a:pt x="289953" y="233679"/>
                </a:lnTo>
                <a:lnTo>
                  <a:pt x="278777" y="209549"/>
                </a:lnTo>
                <a:close/>
              </a:path>
              <a:path w="1296035" h="960119">
                <a:moveTo>
                  <a:pt x="296811" y="220979"/>
                </a:moveTo>
                <a:lnTo>
                  <a:pt x="289953" y="233679"/>
                </a:lnTo>
                <a:lnTo>
                  <a:pt x="1013574" y="233679"/>
                </a:lnTo>
                <a:lnTo>
                  <a:pt x="997419" y="229869"/>
                </a:lnTo>
                <a:lnTo>
                  <a:pt x="983107" y="229869"/>
                </a:lnTo>
                <a:lnTo>
                  <a:pt x="989668" y="223519"/>
                </a:lnTo>
                <a:lnTo>
                  <a:pt x="344246" y="223519"/>
                </a:lnTo>
                <a:lnTo>
                  <a:pt x="296811" y="220979"/>
                </a:lnTo>
                <a:close/>
              </a:path>
              <a:path w="1296035" h="960119">
                <a:moveTo>
                  <a:pt x="1060805" y="203199"/>
                </a:moveTo>
                <a:lnTo>
                  <a:pt x="1045273" y="210819"/>
                </a:lnTo>
                <a:lnTo>
                  <a:pt x="1030338" y="213359"/>
                </a:lnTo>
                <a:lnTo>
                  <a:pt x="1027861" y="223519"/>
                </a:lnTo>
                <a:lnTo>
                  <a:pt x="1013574" y="233679"/>
                </a:lnTo>
                <a:lnTo>
                  <a:pt x="1073368" y="233679"/>
                </a:lnTo>
                <a:lnTo>
                  <a:pt x="1070762" y="226059"/>
                </a:lnTo>
                <a:lnTo>
                  <a:pt x="1062672" y="223519"/>
                </a:lnTo>
                <a:lnTo>
                  <a:pt x="1060805" y="203199"/>
                </a:lnTo>
                <a:close/>
              </a:path>
              <a:path w="1296035" h="960119">
                <a:moveTo>
                  <a:pt x="363016" y="167639"/>
                </a:moveTo>
                <a:lnTo>
                  <a:pt x="366699" y="194309"/>
                </a:lnTo>
                <a:lnTo>
                  <a:pt x="373989" y="201929"/>
                </a:lnTo>
                <a:lnTo>
                  <a:pt x="365239" y="201929"/>
                </a:lnTo>
                <a:lnTo>
                  <a:pt x="344246" y="223519"/>
                </a:lnTo>
                <a:lnTo>
                  <a:pt x="989668" y="223519"/>
                </a:lnTo>
                <a:lnTo>
                  <a:pt x="994918" y="218439"/>
                </a:lnTo>
                <a:lnTo>
                  <a:pt x="1007973" y="217169"/>
                </a:lnTo>
                <a:lnTo>
                  <a:pt x="1017308" y="204469"/>
                </a:lnTo>
                <a:lnTo>
                  <a:pt x="1020476" y="199389"/>
                </a:lnTo>
                <a:lnTo>
                  <a:pt x="388493" y="199389"/>
                </a:lnTo>
                <a:lnTo>
                  <a:pt x="363016" y="167639"/>
                </a:lnTo>
                <a:close/>
              </a:path>
              <a:path w="1296035" h="960119">
                <a:moveTo>
                  <a:pt x="431380" y="114299"/>
                </a:moveTo>
                <a:lnTo>
                  <a:pt x="422059" y="130809"/>
                </a:lnTo>
                <a:lnTo>
                  <a:pt x="415848" y="151129"/>
                </a:lnTo>
                <a:lnTo>
                  <a:pt x="407746" y="168909"/>
                </a:lnTo>
                <a:lnTo>
                  <a:pt x="410857" y="184149"/>
                </a:lnTo>
                <a:lnTo>
                  <a:pt x="388493" y="199389"/>
                </a:lnTo>
                <a:lnTo>
                  <a:pt x="1020476" y="199389"/>
                </a:lnTo>
                <a:lnTo>
                  <a:pt x="1026020" y="190499"/>
                </a:lnTo>
                <a:lnTo>
                  <a:pt x="1031184" y="184149"/>
                </a:lnTo>
                <a:lnTo>
                  <a:pt x="789800" y="184149"/>
                </a:lnTo>
                <a:lnTo>
                  <a:pt x="779246" y="182879"/>
                </a:lnTo>
                <a:lnTo>
                  <a:pt x="767435" y="182879"/>
                </a:lnTo>
                <a:lnTo>
                  <a:pt x="775512" y="166369"/>
                </a:lnTo>
                <a:lnTo>
                  <a:pt x="773023" y="160019"/>
                </a:lnTo>
                <a:lnTo>
                  <a:pt x="781735" y="146049"/>
                </a:lnTo>
                <a:lnTo>
                  <a:pt x="785220" y="128269"/>
                </a:lnTo>
                <a:lnTo>
                  <a:pt x="451269" y="128269"/>
                </a:lnTo>
                <a:lnTo>
                  <a:pt x="431380" y="114299"/>
                </a:lnTo>
                <a:close/>
              </a:path>
              <a:path w="1296035" h="960119">
                <a:moveTo>
                  <a:pt x="803465" y="143509"/>
                </a:moveTo>
                <a:lnTo>
                  <a:pt x="799122" y="154939"/>
                </a:lnTo>
                <a:lnTo>
                  <a:pt x="794766" y="163829"/>
                </a:lnTo>
                <a:lnTo>
                  <a:pt x="789190" y="167639"/>
                </a:lnTo>
                <a:lnTo>
                  <a:pt x="790422" y="179069"/>
                </a:lnTo>
                <a:lnTo>
                  <a:pt x="789800" y="184149"/>
                </a:lnTo>
                <a:lnTo>
                  <a:pt x="1031184" y="184149"/>
                </a:lnTo>
                <a:lnTo>
                  <a:pt x="1032217" y="182879"/>
                </a:lnTo>
                <a:lnTo>
                  <a:pt x="1032852" y="173989"/>
                </a:lnTo>
                <a:lnTo>
                  <a:pt x="1034302" y="172719"/>
                </a:lnTo>
                <a:lnTo>
                  <a:pt x="884275" y="172719"/>
                </a:lnTo>
                <a:lnTo>
                  <a:pt x="879322" y="162559"/>
                </a:lnTo>
                <a:lnTo>
                  <a:pt x="875576" y="156209"/>
                </a:lnTo>
                <a:lnTo>
                  <a:pt x="868121" y="153669"/>
                </a:lnTo>
                <a:lnTo>
                  <a:pt x="867422" y="152399"/>
                </a:lnTo>
                <a:lnTo>
                  <a:pt x="814679" y="152399"/>
                </a:lnTo>
                <a:lnTo>
                  <a:pt x="808469" y="151129"/>
                </a:lnTo>
                <a:lnTo>
                  <a:pt x="803465" y="143509"/>
                </a:lnTo>
                <a:close/>
              </a:path>
              <a:path w="1296035" h="960119">
                <a:moveTo>
                  <a:pt x="929652" y="147319"/>
                </a:moveTo>
                <a:lnTo>
                  <a:pt x="917854" y="147319"/>
                </a:lnTo>
                <a:lnTo>
                  <a:pt x="908532" y="154939"/>
                </a:lnTo>
                <a:lnTo>
                  <a:pt x="894245" y="160019"/>
                </a:lnTo>
                <a:lnTo>
                  <a:pt x="888631" y="165099"/>
                </a:lnTo>
                <a:lnTo>
                  <a:pt x="884275" y="172719"/>
                </a:lnTo>
                <a:lnTo>
                  <a:pt x="1034302" y="172719"/>
                </a:lnTo>
                <a:lnTo>
                  <a:pt x="1045895" y="162559"/>
                </a:lnTo>
                <a:lnTo>
                  <a:pt x="1033449" y="157479"/>
                </a:lnTo>
                <a:lnTo>
                  <a:pt x="942086" y="157479"/>
                </a:lnTo>
                <a:lnTo>
                  <a:pt x="936510" y="153669"/>
                </a:lnTo>
                <a:lnTo>
                  <a:pt x="929652" y="147319"/>
                </a:lnTo>
                <a:close/>
              </a:path>
              <a:path w="1296035" h="960119">
                <a:moveTo>
                  <a:pt x="996797" y="128269"/>
                </a:moveTo>
                <a:lnTo>
                  <a:pt x="980617" y="133349"/>
                </a:lnTo>
                <a:lnTo>
                  <a:pt x="970699" y="138429"/>
                </a:lnTo>
                <a:lnTo>
                  <a:pt x="954532" y="146049"/>
                </a:lnTo>
                <a:lnTo>
                  <a:pt x="947077" y="154939"/>
                </a:lnTo>
                <a:lnTo>
                  <a:pt x="942086" y="157479"/>
                </a:lnTo>
                <a:lnTo>
                  <a:pt x="1033449" y="157479"/>
                </a:lnTo>
                <a:lnTo>
                  <a:pt x="1030338" y="156209"/>
                </a:lnTo>
                <a:lnTo>
                  <a:pt x="1030547" y="154939"/>
                </a:lnTo>
                <a:lnTo>
                  <a:pt x="994308" y="154939"/>
                </a:lnTo>
                <a:lnTo>
                  <a:pt x="996797" y="128269"/>
                </a:lnTo>
                <a:close/>
              </a:path>
              <a:path w="1296035" h="960119">
                <a:moveTo>
                  <a:pt x="1032217" y="144779"/>
                </a:moveTo>
                <a:lnTo>
                  <a:pt x="1018540" y="144779"/>
                </a:lnTo>
                <a:lnTo>
                  <a:pt x="1005484" y="148589"/>
                </a:lnTo>
                <a:lnTo>
                  <a:pt x="994308" y="154939"/>
                </a:lnTo>
                <a:lnTo>
                  <a:pt x="1030547" y="154939"/>
                </a:lnTo>
                <a:lnTo>
                  <a:pt x="1032217" y="144779"/>
                </a:lnTo>
                <a:close/>
              </a:path>
              <a:path w="1296035" h="960119">
                <a:moveTo>
                  <a:pt x="845108" y="116839"/>
                </a:moveTo>
                <a:lnTo>
                  <a:pt x="825855" y="133349"/>
                </a:lnTo>
                <a:lnTo>
                  <a:pt x="819645" y="147319"/>
                </a:lnTo>
                <a:lnTo>
                  <a:pt x="814679" y="152399"/>
                </a:lnTo>
                <a:lnTo>
                  <a:pt x="867422" y="152399"/>
                </a:lnTo>
                <a:lnTo>
                  <a:pt x="856945" y="133349"/>
                </a:lnTo>
                <a:lnTo>
                  <a:pt x="845108" y="116839"/>
                </a:lnTo>
                <a:close/>
              </a:path>
              <a:path w="1296035" h="960119">
                <a:moveTo>
                  <a:pt x="476123" y="99059"/>
                </a:moveTo>
                <a:lnTo>
                  <a:pt x="451269" y="128269"/>
                </a:lnTo>
                <a:lnTo>
                  <a:pt x="785220" y="128269"/>
                </a:lnTo>
                <a:lnTo>
                  <a:pt x="785469" y="126999"/>
                </a:lnTo>
                <a:lnTo>
                  <a:pt x="785733" y="123189"/>
                </a:lnTo>
                <a:lnTo>
                  <a:pt x="499745" y="123189"/>
                </a:lnTo>
                <a:lnTo>
                  <a:pt x="492912" y="114299"/>
                </a:lnTo>
                <a:lnTo>
                  <a:pt x="476123" y="99059"/>
                </a:lnTo>
                <a:close/>
              </a:path>
              <a:path w="1296035" h="960119">
                <a:moveTo>
                  <a:pt x="528967" y="73659"/>
                </a:moveTo>
                <a:lnTo>
                  <a:pt x="522744" y="83819"/>
                </a:lnTo>
                <a:lnTo>
                  <a:pt x="516521" y="91439"/>
                </a:lnTo>
                <a:lnTo>
                  <a:pt x="508444" y="106679"/>
                </a:lnTo>
                <a:lnTo>
                  <a:pt x="499745" y="123189"/>
                </a:lnTo>
                <a:lnTo>
                  <a:pt x="785733" y="123189"/>
                </a:lnTo>
                <a:lnTo>
                  <a:pt x="786701" y="109219"/>
                </a:lnTo>
                <a:lnTo>
                  <a:pt x="786812" y="106679"/>
                </a:lnTo>
                <a:lnTo>
                  <a:pt x="701535" y="106679"/>
                </a:lnTo>
                <a:lnTo>
                  <a:pt x="701448" y="104139"/>
                </a:lnTo>
                <a:lnTo>
                  <a:pt x="589635" y="104139"/>
                </a:lnTo>
                <a:lnTo>
                  <a:pt x="585292" y="102869"/>
                </a:lnTo>
                <a:lnTo>
                  <a:pt x="583438" y="85089"/>
                </a:lnTo>
                <a:lnTo>
                  <a:pt x="583109" y="80009"/>
                </a:lnTo>
                <a:lnTo>
                  <a:pt x="546989" y="80009"/>
                </a:lnTo>
                <a:lnTo>
                  <a:pt x="528967" y="73659"/>
                </a:lnTo>
                <a:close/>
              </a:path>
              <a:path w="1296035" h="960119">
                <a:moveTo>
                  <a:pt x="753122" y="69849"/>
                </a:moveTo>
                <a:lnTo>
                  <a:pt x="746290" y="77469"/>
                </a:lnTo>
                <a:lnTo>
                  <a:pt x="735711" y="81279"/>
                </a:lnTo>
                <a:lnTo>
                  <a:pt x="710234" y="97789"/>
                </a:lnTo>
                <a:lnTo>
                  <a:pt x="701535" y="106679"/>
                </a:lnTo>
                <a:lnTo>
                  <a:pt x="786812" y="106679"/>
                </a:lnTo>
                <a:lnTo>
                  <a:pt x="787034" y="101599"/>
                </a:lnTo>
                <a:lnTo>
                  <a:pt x="759980" y="101599"/>
                </a:lnTo>
                <a:lnTo>
                  <a:pt x="757491" y="93979"/>
                </a:lnTo>
                <a:lnTo>
                  <a:pt x="755002" y="76199"/>
                </a:lnTo>
                <a:lnTo>
                  <a:pt x="753122" y="69849"/>
                </a:lnTo>
                <a:close/>
              </a:path>
              <a:path w="1296035" h="960119">
                <a:moveTo>
                  <a:pt x="649325" y="0"/>
                </a:moveTo>
                <a:lnTo>
                  <a:pt x="643724" y="36829"/>
                </a:lnTo>
                <a:lnTo>
                  <a:pt x="641845" y="48259"/>
                </a:lnTo>
                <a:lnTo>
                  <a:pt x="635038" y="54609"/>
                </a:lnTo>
                <a:lnTo>
                  <a:pt x="625703" y="62229"/>
                </a:lnTo>
                <a:lnTo>
                  <a:pt x="620102" y="67309"/>
                </a:lnTo>
                <a:lnTo>
                  <a:pt x="618248" y="91439"/>
                </a:lnTo>
                <a:lnTo>
                  <a:pt x="615759" y="93979"/>
                </a:lnTo>
                <a:lnTo>
                  <a:pt x="603961" y="96519"/>
                </a:lnTo>
                <a:lnTo>
                  <a:pt x="595249" y="100329"/>
                </a:lnTo>
                <a:lnTo>
                  <a:pt x="589635" y="104139"/>
                </a:lnTo>
                <a:lnTo>
                  <a:pt x="701448" y="104139"/>
                </a:lnTo>
                <a:lnTo>
                  <a:pt x="701012" y="91439"/>
                </a:lnTo>
                <a:lnTo>
                  <a:pt x="700925" y="74929"/>
                </a:lnTo>
                <a:lnTo>
                  <a:pt x="703402" y="58419"/>
                </a:lnTo>
                <a:lnTo>
                  <a:pt x="695960" y="52069"/>
                </a:lnTo>
                <a:lnTo>
                  <a:pt x="698319" y="34289"/>
                </a:lnTo>
                <a:lnTo>
                  <a:pt x="664857" y="34289"/>
                </a:lnTo>
                <a:lnTo>
                  <a:pt x="660514" y="33019"/>
                </a:lnTo>
                <a:lnTo>
                  <a:pt x="656145" y="26669"/>
                </a:lnTo>
                <a:lnTo>
                  <a:pt x="655548" y="12699"/>
                </a:lnTo>
                <a:lnTo>
                  <a:pt x="649325" y="0"/>
                </a:lnTo>
                <a:close/>
              </a:path>
              <a:path w="1296035" h="960119">
                <a:moveTo>
                  <a:pt x="773633" y="93979"/>
                </a:moveTo>
                <a:lnTo>
                  <a:pt x="759980" y="101599"/>
                </a:lnTo>
                <a:lnTo>
                  <a:pt x="787034" y="101599"/>
                </a:lnTo>
                <a:lnTo>
                  <a:pt x="787311" y="95249"/>
                </a:lnTo>
                <a:lnTo>
                  <a:pt x="773633" y="93979"/>
                </a:lnTo>
                <a:close/>
              </a:path>
              <a:path w="1296035" h="960119">
                <a:moveTo>
                  <a:pt x="582206" y="66039"/>
                </a:moveTo>
                <a:lnTo>
                  <a:pt x="572249" y="69849"/>
                </a:lnTo>
                <a:lnTo>
                  <a:pt x="564781" y="76199"/>
                </a:lnTo>
                <a:lnTo>
                  <a:pt x="554837" y="78739"/>
                </a:lnTo>
                <a:lnTo>
                  <a:pt x="546989" y="80009"/>
                </a:lnTo>
                <a:lnTo>
                  <a:pt x="583109" y="80009"/>
                </a:lnTo>
                <a:lnTo>
                  <a:pt x="582206" y="66039"/>
                </a:lnTo>
                <a:close/>
              </a:path>
              <a:path w="1296035" h="960119">
                <a:moveTo>
                  <a:pt x="699668" y="24129"/>
                </a:moveTo>
                <a:lnTo>
                  <a:pt x="691578" y="27939"/>
                </a:lnTo>
                <a:lnTo>
                  <a:pt x="672960" y="27939"/>
                </a:lnTo>
                <a:lnTo>
                  <a:pt x="664857" y="34289"/>
                </a:lnTo>
                <a:lnTo>
                  <a:pt x="698319" y="34289"/>
                </a:lnTo>
                <a:lnTo>
                  <a:pt x="699668" y="24129"/>
                </a:lnTo>
                <a:close/>
              </a:path>
            </a:pathLst>
          </a:custGeom>
          <a:solidFill>
            <a:srgbClr val="CED9A2"/>
          </a:solidFill>
        </p:spPr>
        <p:txBody>
          <a:bodyPr wrap="square" lIns="0" tIns="0" rIns="0" bIns="0" rtlCol="0"/>
          <a:lstStyle/>
          <a:p>
            <a:endParaRPr/>
          </a:p>
        </p:txBody>
      </p:sp>
      <p:sp>
        <p:nvSpPr>
          <p:cNvPr id="16" name="object 16"/>
          <p:cNvSpPr/>
          <p:nvPr/>
        </p:nvSpPr>
        <p:spPr>
          <a:xfrm>
            <a:off x="1992995" y="1869940"/>
            <a:ext cx="1296035" cy="961390"/>
          </a:xfrm>
          <a:custGeom>
            <a:avLst/>
            <a:gdLst/>
            <a:ahLst/>
            <a:cxnLst/>
            <a:rect l="l" t="t" r="r" b="b"/>
            <a:pathLst>
              <a:path w="1296035" h="961389">
                <a:moveTo>
                  <a:pt x="495388" y="890041"/>
                </a:moveTo>
                <a:lnTo>
                  <a:pt x="515594" y="865098"/>
                </a:lnTo>
                <a:lnTo>
                  <a:pt x="526707" y="853008"/>
                </a:lnTo>
                <a:lnTo>
                  <a:pt x="528015" y="844588"/>
                </a:lnTo>
                <a:lnTo>
                  <a:pt x="535673" y="849934"/>
                </a:lnTo>
                <a:lnTo>
                  <a:pt x="545185" y="867333"/>
                </a:lnTo>
                <a:lnTo>
                  <a:pt x="557072" y="856932"/>
                </a:lnTo>
                <a:lnTo>
                  <a:pt x="561289" y="848512"/>
                </a:lnTo>
                <a:lnTo>
                  <a:pt x="587641" y="836968"/>
                </a:lnTo>
                <a:lnTo>
                  <a:pt x="595884" y="833488"/>
                </a:lnTo>
                <a:lnTo>
                  <a:pt x="617181" y="793013"/>
                </a:lnTo>
                <a:lnTo>
                  <a:pt x="632802" y="782764"/>
                </a:lnTo>
                <a:lnTo>
                  <a:pt x="659904" y="767130"/>
                </a:lnTo>
                <a:lnTo>
                  <a:pt x="667727" y="765670"/>
                </a:lnTo>
                <a:lnTo>
                  <a:pt x="678751" y="771042"/>
                </a:lnTo>
                <a:lnTo>
                  <a:pt x="709079" y="798398"/>
                </a:lnTo>
                <a:lnTo>
                  <a:pt x="728395" y="817956"/>
                </a:lnTo>
                <a:lnTo>
                  <a:pt x="720585" y="823328"/>
                </a:lnTo>
                <a:lnTo>
                  <a:pt x="714590" y="833094"/>
                </a:lnTo>
                <a:lnTo>
                  <a:pt x="715518" y="850201"/>
                </a:lnTo>
                <a:lnTo>
                  <a:pt x="714590" y="861441"/>
                </a:lnTo>
                <a:lnTo>
                  <a:pt x="731139" y="846289"/>
                </a:lnTo>
                <a:lnTo>
                  <a:pt x="742162" y="842873"/>
                </a:lnTo>
                <a:lnTo>
                  <a:pt x="752271" y="834555"/>
                </a:lnTo>
                <a:lnTo>
                  <a:pt x="773417" y="852639"/>
                </a:lnTo>
                <a:lnTo>
                  <a:pt x="774788" y="846785"/>
                </a:lnTo>
                <a:lnTo>
                  <a:pt x="779373" y="842365"/>
                </a:lnTo>
                <a:lnTo>
                  <a:pt x="784898" y="843838"/>
                </a:lnTo>
                <a:lnTo>
                  <a:pt x="786739" y="855091"/>
                </a:lnTo>
                <a:lnTo>
                  <a:pt x="817321" y="851560"/>
                </a:lnTo>
                <a:lnTo>
                  <a:pt x="825855" y="844613"/>
                </a:lnTo>
                <a:lnTo>
                  <a:pt x="833551" y="856513"/>
                </a:lnTo>
                <a:lnTo>
                  <a:pt x="845108" y="868794"/>
                </a:lnTo>
                <a:lnTo>
                  <a:pt x="835482" y="873696"/>
                </a:lnTo>
                <a:lnTo>
                  <a:pt x="823937" y="889685"/>
                </a:lnTo>
                <a:lnTo>
                  <a:pt x="823544" y="900747"/>
                </a:lnTo>
                <a:lnTo>
                  <a:pt x="820826" y="911796"/>
                </a:lnTo>
                <a:lnTo>
                  <a:pt x="822388" y="927760"/>
                </a:lnTo>
                <a:lnTo>
                  <a:pt x="815454" y="935558"/>
                </a:lnTo>
                <a:lnTo>
                  <a:pt x="810818" y="949883"/>
                </a:lnTo>
                <a:lnTo>
                  <a:pt x="815060" y="961377"/>
                </a:lnTo>
                <a:lnTo>
                  <a:pt x="824699" y="956030"/>
                </a:lnTo>
                <a:lnTo>
                  <a:pt x="832789" y="946213"/>
                </a:lnTo>
                <a:lnTo>
                  <a:pt x="845883" y="945413"/>
                </a:lnTo>
                <a:lnTo>
                  <a:pt x="847051" y="935164"/>
                </a:lnTo>
                <a:lnTo>
                  <a:pt x="853363" y="940536"/>
                </a:lnTo>
                <a:lnTo>
                  <a:pt x="864336" y="946785"/>
                </a:lnTo>
                <a:lnTo>
                  <a:pt x="932167" y="949401"/>
                </a:lnTo>
                <a:lnTo>
                  <a:pt x="930681" y="940307"/>
                </a:lnTo>
                <a:lnTo>
                  <a:pt x="931418" y="929601"/>
                </a:lnTo>
                <a:lnTo>
                  <a:pt x="941476" y="930020"/>
                </a:lnTo>
                <a:lnTo>
                  <a:pt x="955471" y="928581"/>
                </a:lnTo>
                <a:lnTo>
                  <a:pt x="969914" y="924810"/>
                </a:lnTo>
                <a:lnTo>
                  <a:pt x="984296" y="920073"/>
                </a:lnTo>
                <a:lnTo>
                  <a:pt x="998105" y="915733"/>
                </a:lnTo>
                <a:lnTo>
                  <a:pt x="1004062" y="915339"/>
                </a:lnTo>
                <a:lnTo>
                  <a:pt x="999959" y="907440"/>
                </a:lnTo>
                <a:lnTo>
                  <a:pt x="998105" y="902284"/>
                </a:lnTo>
                <a:lnTo>
                  <a:pt x="998474" y="897534"/>
                </a:lnTo>
                <a:lnTo>
                  <a:pt x="1001826" y="891578"/>
                </a:lnTo>
                <a:lnTo>
                  <a:pt x="1004443" y="886815"/>
                </a:lnTo>
                <a:lnTo>
                  <a:pt x="1004443" y="881278"/>
                </a:lnTo>
                <a:lnTo>
                  <a:pt x="1010031" y="876528"/>
                </a:lnTo>
                <a:lnTo>
                  <a:pt x="1015238" y="871778"/>
                </a:lnTo>
                <a:lnTo>
                  <a:pt x="1020089" y="867029"/>
                </a:lnTo>
                <a:lnTo>
                  <a:pt x="1021588" y="861098"/>
                </a:lnTo>
                <a:lnTo>
                  <a:pt x="1023810" y="868997"/>
                </a:lnTo>
                <a:lnTo>
                  <a:pt x="1026045" y="880097"/>
                </a:lnTo>
                <a:lnTo>
                  <a:pt x="1028636" y="887247"/>
                </a:lnTo>
                <a:lnTo>
                  <a:pt x="1028636" y="889203"/>
                </a:lnTo>
                <a:lnTo>
                  <a:pt x="1037971" y="888415"/>
                </a:lnTo>
                <a:lnTo>
                  <a:pt x="1042822" y="888415"/>
                </a:lnTo>
                <a:lnTo>
                  <a:pt x="1054735" y="891997"/>
                </a:lnTo>
                <a:lnTo>
                  <a:pt x="1060678" y="897915"/>
                </a:lnTo>
                <a:lnTo>
                  <a:pt x="1070368" y="899909"/>
                </a:lnTo>
                <a:lnTo>
                  <a:pt x="1080795" y="903846"/>
                </a:lnTo>
                <a:lnTo>
                  <a:pt x="1088250" y="908608"/>
                </a:lnTo>
                <a:lnTo>
                  <a:pt x="1094587" y="914565"/>
                </a:lnTo>
                <a:lnTo>
                  <a:pt x="1105001" y="923264"/>
                </a:lnTo>
                <a:lnTo>
                  <a:pt x="1108354" y="909815"/>
                </a:lnTo>
                <a:lnTo>
                  <a:pt x="1115072" y="896721"/>
                </a:lnTo>
                <a:lnTo>
                  <a:pt x="1121321" y="902665"/>
                </a:lnTo>
                <a:lnTo>
                  <a:pt x="1129144" y="909802"/>
                </a:lnTo>
                <a:lnTo>
                  <a:pt x="1138834" y="903439"/>
                </a:lnTo>
                <a:lnTo>
                  <a:pt x="1147025" y="898296"/>
                </a:lnTo>
                <a:lnTo>
                  <a:pt x="1157465" y="909802"/>
                </a:lnTo>
                <a:lnTo>
                  <a:pt x="1170482" y="912571"/>
                </a:lnTo>
                <a:lnTo>
                  <a:pt x="1181290" y="920089"/>
                </a:lnTo>
                <a:lnTo>
                  <a:pt x="1189113" y="927988"/>
                </a:lnTo>
                <a:lnTo>
                  <a:pt x="1195451" y="916127"/>
                </a:lnTo>
                <a:lnTo>
                  <a:pt x="1205128" y="903046"/>
                </a:lnTo>
                <a:lnTo>
                  <a:pt x="1211478" y="893533"/>
                </a:lnTo>
                <a:lnTo>
                  <a:pt x="1214462" y="893965"/>
                </a:lnTo>
                <a:lnTo>
                  <a:pt x="1208862" y="881659"/>
                </a:lnTo>
                <a:lnTo>
                  <a:pt x="1206982" y="871372"/>
                </a:lnTo>
                <a:lnTo>
                  <a:pt x="1207731" y="861085"/>
                </a:lnTo>
                <a:lnTo>
                  <a:pt x="1204760" y="852754"/>
                </a:lnTo>
                <a:lnTo>
                  <a:pt x="1205522" y="842848"/>
                </a:lnTo>
                <a:lnTo>
                  <a:pt x="1220787" y="851166"/>
                </a:lnTo>
                <a:lnTo>
                  <a:pt x="1228217" y="855116"/>
                </a:lnTo>
                <a:lnTo>
                  <a:pt x="1235671" y="858685"/>
                </a:lnTo>
                <a:lnTo>
                  <a:pt x="1236065" y="849972"/>
                </a:lnTo>
                <a:lnTo>
                  <a:pt x="1237183" y="842441"/>
                </a:lnTo>
                <a:lnTo>
                  <a:pt x="1241272" y="835723"/>
                </a:lnTo>
                <a:lnTo>
                  <a:pt x="1244993" y="833729"/>
                </a:lnTo>
                <a:lnTo>
                  <a:pt x="1250581" y="837285"/>
                </a:lnTo>
                <a:lnTo>
                  <a:pt x="1265110" y="836104"/>
                </a:lnTo>
                <a:lnTo>
                  <a:pt x="1261757" y="827824"/>
                </a:lnTo>
                <a:lnTo>
                  <a:pt x="1258023" y="817117"/>
                </a:lnTo>
                <a:lnTo>
                  <a:pt x="1257300" y="808393"/>
                </a:lnTo>
                <a:lnTo>
                  <a:pt x="1256157" y="802055"/>
                </a:lnTo>
                <a:lnTo>
                  <a:pt x="1261376" y="802436"/>
                </a:lnTo>
                <a:lnTo>
                  <a:pt x="1270330" y="798474"/>
                </a:lnTo>
                <a:lnTo>
                  <a:pt x="1277035" y="793343"/>
                </a:lnTo>
                <a:lnTo>
                  <a:pt x="1291170" y="787780"/>
                </a:lnTo>
                <a:lnTo>
                  <a:pt x="1295666" y="778281"/>
                </a:lnTo>
                <a:lnTo>
                  <a:pt x="1289710" y="772325"/>
                </a:lnTo>
                <a:lnTo>
                  <a:pt x="1285595" y="765987"/>
                </a:lnTo>
                <a:lnTo>
                  <a:pt x="1281506" y="756894"/>
                </a:lnTo>
                <a:lnTo>
                  <a:pt x="1275537" y="761250"/>
                </a:lnTo>
                <a:lnTo>
                  <a:pt x="1265431" y="761869"/>
                </a:lnTo>
                <a:lnTo>
                  <a:pt x="1259024" y="759948"/>
                </a:lnTo>
                <a:lnTo>
                  <a:pt x="1252116" y="758086"/>
                </a:lnTo>
                <a:lnTo>
                  <a:pt x="1240510" y="758875"/>
                </a:lnTo>
                <a:lnTo>
                  <a:pt x="1234186" y="762431"/>
                </a:lnTo>
                <a:lnTo>
                  <a:pt x="1231582" y="760069"/>
                </a:lnTo>
                <a:lnTo>
                  <a:pt x="1231214" y="754900"/>
                </a:lnTo>
                <a:lnTo>
                  <a:pt x="1240878" y="743026"/>
                </a:lnTo>
                <a:lnTo>
                  <a:pt x="1235951" y="738060"/>
                </a:lnTo>
                <a:lnTo>
                  <a:pt x="1228509" y="733691"/>
                </a:lnTo>
                <a:lnTo>
                  <a:pt x="1220698" y="732891"/>
                </a:lnTo>
                <a:lnTo>
                  <a:pt x="1209128" y="727341"/>
                </a:lnTo>
                <a:lnTo>
                  <a:pt x="1197203" y="724166"/>
                </a:lnTo>
                <a:lnTo>
                  <a:pt x="1190129" y="719810"/>
                </a:lnTo>
                <a:lnTo>
                  <a:pt x="1177467" y="717041"/>
                </a:lnTo>
                <a:lnTo>
                  <a:pt x="1189024" y="705954"/>
                </a:lnTo>
                <a:lnTo>
                  <a:pt x="1196467" y="693673"/>
                </a:lnTo>
                <a:lnTo>
                  <a:pt x="1206525" y="707936"/>
                </a:lnTo>
                <a:lnTo>
                  <a:pt x="1215097" y="702386"/>
                </a:lnTo>
                <a:lnTo>
                  <a:pt x="1223289" y="698042"/>
                </a:lnTo>
                <a:lnTo>
                  <a:pt x="1235176" y="696861"/>
                </a:lnTo>
                <a:lnTo>
                  <a:pt x="1243025" y="687743"/>
                </a:lnTo>
                <a:lnTo>
                  <a:pt x="1241539" y="673480"/>
                </a:lnTo>
                <a:lnTo>
                  <a:pt x="1246009" y="671106"/>
                </a:lnTo>
                <a:lnTo>
                  <a:pt x="1262024" y="671487"/>
                </a:lnTo>
                <a:lnTo>
                  <a:pt x="1263891" y="662800"/>
                </a:lnTo>
                <a:lnTo>
                  <a:pt x="1262380" y="656043"/>
                </a:lnTo>
                <a:lnTo>
                  <a:pt x="1263510" y="647331"/>
                </a:lnTo>
                <a:lnTo>
                  <a:pt x="1266482" y="641400"/>
                </a:lnTo>
                <a:lnTo>
                  <a:pt x="1268742" y="638225"/>
                </a:lnTo>
                <a:lnTo>
                  <a:pt x="1260563" y="628319"/>
                </a:lnTo>
                <a:lnTo>
                  <a:pt x="1254937" y="627126"/>
                </a:lnTo>
                <a:lnTo>
                  <a:pt x="1250124" y="625932"/>
                </a:lnTo>
                <a:lnTo>
                  <a:pt x="1253832" y="618807"/>
                </a:lnTo>
                <a:lnTo>
                  <a:pt x="1258684" y="613676"/>
                </a:lnTo>
                <a:lnTo>
                  <a:pt x="1263510" y="607694"/>
                </a:lnTo>
                <a:lnTo>
                  <a:pt x="1268374" y="605345"/>
                </a:lnTo>
                <a:lnTo>
                  <a:pt x="1267980" y="597827"/>
                </a:lnTo>
                <a:lnTo>
                  <a:pt x="1268742" y="588314"/>
                </a:lnTo>
                <a:lnTo>
                  <a:pt x="1268742" y="579208"/>
                </a:lnTo>
                <a:lnTo>
                  <a:pt x="1266863" y="570877"/>
                </a:lnTo>
                <a:lnTo>
                  <a:pt x="1266482" y="562571"/>
                </a:lnTo>
                <a:lnTo>
                  <a:pt x="1259052" y="570496"/>
                </a:lnTo>
                <a:lnTo>
                  <a:pt x="1254582" y="578815"/>
                </a:lnTo>
                <a:lnTo>
                  <a:pt x="1247876" y="581964"/>
                </a:lnTo>
                <a:lnTo>
                  <a:pt x="1241920" y="586739"/>
                </a:lnTo>
                <a:lnTo>
                  <a:pt x="1237056" y="592658"/>
                </a:lnTo>
                <a:lnTo>
                  <a:pt x="1231493" y="599008"/>
                </a:lnTo>
                <a:lnTo>
                  <a:pt x="1224788" y="610882"/>
                </a:lnTo>
                <a:lnTo>
                  <a:pt x="1222540" y="614057"/>
                </a:lnTo>
                <a:lnTo>
                  <a:pt x="1215097" y="614057"/>
                </a:lnTo>
                <a:lnTo>
                  <a:pt x="1204302" y="613676"/>
                </a:lnTo>
                <a:lnTo>
                  <a:pt x="1194968" y="616838"/>
                </a:lnTo>
                <a:lnTo>
                  <a:pt x="1196111" y="605345"/>
                </a:lnTo>
                <a:lnTo>
                  <a:pt x="1198308" y="596645"/>
                </a:lnTo>
                <a:lnTo>
                  <a:pt x="1200937" y="590283"/>
                </a:lnTo>
                <a:lnTo>
                  <a:pt x="1207274" y="580809"/>
                </a:lnTo>
                <a:lnTo>
                  <a:pt x="1197952" y="585152"/>
                </a:lnTo>
                <a:lnTo>
                  <a:pt x="1186789" y="587527"/>
                </a:lnTo>
                <a:lnTo>
                  <a:pt x="1180807" y="588314"/>
                </a:lnTo>
                <a:lnTo>
                  <a:pt x="1177836" y="589521"/>
                </a:lnTo>
                <a:lnTo>
                  <a:pt x="1174102" y="584746"/>
                </a:lnTo>
                <a:lnTo>
                  <a:pt x="1177836" y="576427"/>
                </a:lnTo>
                <a:lnTo>
                  <a:pt x="1181925" y="562978"/>
                </a:lnTo>
                <a:lnTo>
                  <a:pt x="1176362" y="559396"/>
                </a:lnTo>
                <a:lnTo>
                  <a:pt x="1161808" y="557402"/>
                </a:lnTo>
                <a:lnTo>
                  <a:pt x="1169644" y="552691"/>
                </a:lnTo>
                <a:lnTo>
                  <a:pt x="1162939" y="536829"/>
                </a:lnTo>
                <a:lnTo>
                  <a:pt x="1172629" y="537210"/>
                </a:lnTo>
                <a:lnTo>
                  <a:pt x="1181557" y="541578"/>
                </a:lnTo>
                <a:lnTo>
                  <a:pt x="1192758" y="537210"/>
                </a:lnTo>
                <a:lnTo>
                  <a:pt x="1203540" y="536829"/>
                </a:lnTo>
                <a:lnTo>
                  <a:pt x="1206525" y="541578"/>
                </a:lnTo>
                <a:lnTo>
                  <a:pt x="1206588" y="529297"/>
                </a:lnTo>
                <a:lnTo>
                  <a:pt x="1210132" y="520179"/>
                </a:lnTo>
                <a:lnTo>
                  <a:pt x="1214170" y="512152"/>
                </a:lnTo>
                <a:lnTo>
                  <a:pt x="1213675" y="495007"/>
                </a:lnTo>
                <a:lnTo>
                  <a:pt x="1223238" y="486435"/>
                </a:lnTo>
                <a:lnTo>
                  <a:pt x="1214170" y="481075"/>
                </a:lnTo>
                <a:lnTo>
                  <a:pt x="1207617" y="482142"/>
                </a:lnTo>
                <a:lnTo>
                  <a:pt x="1214170" y="464451"/>
                </a:lnTo>
                <a:lnTo>
                  <a:pt x="1215656" y="451053"/>
                </a:lnTo>
                <a:lnTo>
                  <a:pt x="1218196" y="436575"/>
                </a:lnTo>
                <a:lnTo>
                  <a:pt x="1219708" y="426935"/>
                </a:lnTo>
                <a:lnTo>
                  <a:pt x="1209103" y="427469"/>
                </a:lnTo>
                <a:lnTo>
                  <a:pt x="1196543" y="430148"/>
                </a:lnTo>
                <a:lnTo>
                  <a:pt x="1196022" y="422643"/>
                </a:lnTo>
                <a:lnTo>
                  <a:pt x="1197533" y="411391"/>
                </a:lnTo>
                <a:lnTo>
                  <a:pt x="1201051" y="399580"/>
                </a:lnTo>
                <a:lnTo>
                  <a:pt x="1199045" y="382981"/>
                </a:lnTo>
                <a:lnTo>
                  <a:pt x="1195514" y="381914"/>
                </a:lnTo>
                <a:lnTo>
                  <a:pt x="1185926" y="386753"/>
                </a:lnTo>
                <a:lnTo>
                  <a:pt x="1177353" y="388886"/>
                </a:lnTo>
                <a:lnTo>
                  <a:pt x="1169809" y="388886"/>
                </a:lnTo>
                <a:lnTo>
                  <a:pt x="1159713" y="391566"/>
                </a:lnTo>
                <a:lnTo>
                  <a:pt x="1152169" y="401231"/>
                </a:lnTo>
                <a:lnTo>
                  <a:pt x="1148626" y="402843"/>
                </a:lnTo>
                <a:lnTo>
                  <a:pt x="1143584" y="401231"/>
                </a:lnTo>
                <a:lnTo>
                  <a:pt x="1141095" y="394246"/>
                </a:lnTo>
                <a:lnTo>
                  <a:pt x="1134021" y="394246"/>
                </a:lnTo>
                <a:lnTo>
                  <a:pt x="1124432" y="394779"/>
                </a:lnTo>
                <a:lnTo>
                  <a:pt x="1127467" y="379780"/>
                </a:lnTo>
                <a:lnTo>
                  <a:pt x="1129982" y="364235"/>
                </a:lnTo>
                <a:lnTo>
                  <a:pt x="1133500" y="349211"/>
                </a:lnTo>
                <a:lnTo>
                  <a:pt x="1132484" y="339039"/>
                </a:lnTo>
                <a:lnTo>
                  <a:pt x="1118895" y="344398"/>
                </a:lnTo>
                <a:lnTo>
                  <a:pt x="1107300" y="342798"/>
                </a:lnTo>
                <a:lnTo>
                  <a:pt x="1089152" y="345998"/>
                </a:lnTo>
                <a:lnTo>
                  <a:pt x="1084440" y="341071"/>
                </a:lnTo>
                <a:lnTo>
                  <a:pt x="1085697" y="321919"/>
                </a:lnTo>
                <a:lnTo>
                  <a:pt x="1070762" y="327863"/>
                </a:lnTo>
                <a:lnTo>
                  <a:pt x="1063917" y="337121"/>
                </a:lnTo>
                <a:lnTo>
                  <a:pt x="1052741" y="337781"/>
                </a:lnTo>
                <a:lnTo>
                  <a:pt x="1054608" y="327202"/>
                </a:lnTo>
                <a:lnTo>
                  <a:pt x="1052106" y="309359"/>
                </a:lnTo>
                <a:lnTo>
                  <a:pt x="1047775" y="297459"/>
                </a:lnTo>
                <a:lnTo>
                  <a:pt x="1052106" y="290842"/>
                </a:lnTo>
                <a:lnTo>
                  <a:pt x="1058951" y="276313"/>
                </a:lnTo>
                <a:lnTo>
                  <a:pt x="1055230" y="257136"/>
                </a:lnTo>
                <a:lnTo>
                  <a:pt x="1062672" y="247218"/>
                </a:lnTo>
                <a:lnTo>
                  <a:pt x="1075105" y="239306"/>
                </a:lnTo>
                <a:lnTo>
                  <a:pt x="1070762" y="226733"/>
                </a:lnTo>
                <a:lnTo>
                  <a:pt x="1062672" y="224764"/>
                </a:lnTo>
                <a:lnTo>
                  <a:pt x="1060805" y="203631"/>
                </a:lnTo>
                <a:lnTo>
                  <a:pt x="1045273" y="211531"/>
                </a:lnTo>
                <a:lnTo>
                  <a:pt x="1030338" y="213525"/>
                </a:lnTo>
                <a:lnTo>
                  <a:pt x="1027861" y="224104"/>
                </a:lnTo>
                <a:lnTo>
                  <a:pt x="1013574" y="234670"/>
                </a:lnTo>
                <a:lnTo>
                  <a:pt x="997419" y="230720"/>
                </a:lnTo>
                <a:lnTo>
                  <a:pt x="983107" y="230720"/>
                </a:lnTo>
                <a:lnTo>
                  <a:pt x="994918" y="218820"/>
                </a:lnTo>
                <a:lnTo>
                  <a:pt x="1007973" y="217487"/>
                </a:lnTo>
                <a:lnTo>
                  <a:pt x="1017308" y="205587"/>
                </a:lnTo>
                <a:lnTo>
                  <a:pt x="1026020" y="191706"/>
                </a:lnTo>
                <a:lnTo>
                  <a:pt x="1032217" y="183781"/>
                </a:lnTo>
                <a:lnTo>
                  <a:pt x="1032852" y="175196"/>
                </a:lnTo>
                <a:lnTo>
                  <a:pt x="1045895" y="163296"/>
                </a:lnTo>
                <a:lnTo>
                  <a:pt x="1030338" y="156667"/>
                </a:lnTo>
                <a:lnTo>
                  <a:pt x="1032217" y="144779"/>
                </a:lnTo>
                <a:lnTo>
                  <a:pt x="1018540" y="144779"/>
                </a:lnTo>
                <a:lnTo>
                  <a:pt x="1005484" y="149415"/>
                </a:lnTo>
                <a:lnTo>
                  <a:pt x="994308" y="155359"/>
                </a:lnTo>
                <a:lnTo>
                  <a:pt x="996797" y="128930"/>
                </a:lnTo>
                <a:lnTo>
                  <a:pt x="980617" y="134213"/>
                </a:lnTo>
                <a:lnTo>
                  <a:pt x="970699" y="138849"/>
                </a:lnTo>
                <a:lnTo>
                  <a:pt x="954532" y="146761"/>
                </a:lnTo>
                <a:lnTo>
                  <a:pt x="947077" y="155359"/>
                </a:lnTo>
                <a:lnTo>
                  <a:pt x="942086" y="158013"/>
                </a:lnTo>
                <a:lnTo>
                  <a:pt x="936510" y="154038"/>
                </a:lnTo>
                <a:lnTo>
                  <a:pt x="929652" y="148107"/>
                </a:lnTo>
                <a:lnTo>
                  <a:pt x="917854" y="148107"/>
                </a:lnTo>
                <a:lnTo>
                  <a:pt x="908532" y="156032"/>
                </a:lnTo>
                <a:lnTo>
                  <a:pt x="894245" y="160642"/>
                </a:lnTo>
                <a:lnTo>
                  <a:pt x="888631" y="165938"/>
                </a:lnTo>
                <a:lnTo>
                  <a:pt x="884275" y="173202"/>
                </a:lnTo>
                <a:lnTo>
                  <a:pt x="879322" y="163296"/>
                </a:lnTo>
                <a:lnTo>
                  <a:pt x="875576" y="156667"/>
                </a:lnTo>
                <a:lnTo>
                  <a:pt x="868121" y="154038"/>
                </a:lnTo>
                <a:lnTo>
                  <a:pt x="856945" y="133553"/>
                </a:lnTo>
                <a:lnTo>
                  <a:pt x="845108" y="116979"/>
                </a:lnTo>
                <a:lnTo>
                  <a:pt x="825855" y="133489"/>
                </a:lnTo>
                <a:lnTo>
                  <a:pt x="819645" y="148056"/>
                </a:lnTo>
                <a:lnTo>
                  <a:pt x="814679" y="153327"/>
                </a:lnTo>
                <a:lnTo>
                  <a:pt x="808469" y="151345"/>
                </a:lnTo>
                <a:lnTo>
                  <a:pt x="803465" y="144729"/>
                </a:lnTo>
                <a:lnTo>
                  <a:pt x="799122" y="155308"/>
                </a:lnTo>
                <a:lnTo>
                  <a:pt x="794766" y="164566"/>
                </a:lnTo>
                <a:lnTo>
                  <a:pt x="789190" y="168541"/>
                </a:lnTo>
                <a:lnTo>
                  <a:pt x="790422" y="179755"/>
                </a:lnTo>
                <a:lnTo>
                  <a:pt x="789800" y="184391"/>
                </a:lnTo>
                <a:lnTo>
                  <a:pt x="779246" y="183730"/>
                </a:lnTo>
                <a:lnTo>
                  <a:pt x="767435" y="183730"/>
                </a:lnTo>
                <a:lnTo>
                  <a:pt x="771791" y="174485"/>
                </a:lnTo>
                <a:lnTo>
                  <a:pt x="775512" y="166560"/>
                </a:lnTo>
                <a:lnTo>
                  <a:pt x="773023" y="160604"/>
                </a:lnTo>
                <a:lnTo>
                  <a:pt x="781735" y="146723"/>
                </a:lnTo>
                <a:lnTo>
                  <a:pt x="785469" y="127558"/>
                </a:lnTo>
                <a:lnTo>
                  <a:pt x="786701" y="110375"/>
                </a:lnTo>
                <a:lnTo>
                  <a:pt x="787311" y="95821"/>
                </a:lnTo>
                <a:lnTo>
                  <a:pt x="773633" y="95186"/>
                </a:lnTo>
                <a:lnTo>
                  <a:pt x="759980" y="102438"/>
                </a:lnTo>
                <a:lnTo>
                  <a:pt x="757491" y="95186"/>
                </a:lnTo>
                <a:lnTo>
                  <a:pt x="755002" y="77330"/>
                </a:lnTo>
                <a:lnTo>
                  <a:pt x="753122" y="70713"/>
                </a:lnTo>
                <a:lnTo>
                  <a:pt x="746290" y="78651"/>
                </a:lnTo>
                <a:lnTo>
                  <a:pt x="735711" y="81953"/>
                </a:lnTo>
                <a:lnTo>
                  <a:pt x="723900" y="89217"/>
                </a:lnTo>
                <a:lnTo>
                  <a:pt x="710234" y="98475"/>
                </a:lnTo>
                <a:lnTo>
                  <a:pt x="701535" y="107734"/>
                </a:lnTo>
                <a:lnTo>
                  <a:pt x="700925" y="89877"/>
                </a:lnTo>
                <a:lnTo>
                  <a:pt x="700925" y="75996"/>
                </a:lnTo>
                <a:lnTo>
                  <a:pt x="703402" y="59499"/>
                </a:lnTo>
                <a:lnTo>
                  <a:pt x="695960" y="52209"/>
                </a:lnTo>
                <a:lnTo>
                  <a:pt x="699668" y="24460"/>
                </a:lnTo>
                <a:lnTo>
                  <a:pt x="691578" y="28422"/>
                </a:lnTo>
                <a:lnTo>
                  <a:pt x="672960" y="29082"/>
                </a:lnTo>
                <a:lnTo>
                  <a:pt x="664857" y="34366"/>
                </a:lnTo>
                <a:lnTo>
                  <a:pt x="660514" y="33032"/>
                </a:lnTo>
                <a:lnTo>
                  <a:pt x="656145" y="27762"/>
                </a:lnTo>
                <a:lnTo>
                  <a:pt x="655548" y="13220"/>
                </a:lnTo>
                <a:lnTo>
                  <a:pt x="649325" y="0"/>
                </a:lnTo>
                <a:lnTo>
                  <a:pt x="643724" y="37058"/>
                </a:lnTo>
                <a:lnTo>
                  <a:pt x="641845" y="48298"/>
                </a:lnTo>
                <a:lnTo>
                  <a:pt x="635038" y="55549"/>
                </a:lnTo>
                <a:lnTo>
                  <a:pt x="625703" y="62852"/>
                </a:lnTo>
                <a:lnTo>
                  <a:pt x="620102" y="68135"/>
                </a:lnTo>
                <a:lnTo>
                  <a:pt x="618248" y="91922"/>
                </a:lnTo>
                <a:lnTo>
                  <a:pt x="615759" y="95237"/>
                </a:lnTo>
                <a:lnTo>
                  <a:pt x="603961" y="97205"/>
                </a:lnTo>
                <a:lnTo>
                  <a:pt x="595249" y="100520"/>
                </a:lnTo>
                <a:lnTo>
                  <a:pt x="589635" y="104470"/>
                </a:lnTo>
                <a:lnTo>
                  <a:pt x="585292" y="103149"/>
                </a:lnTo>
                <a:lnTo>
                  <a:pt x="583438" y="85966"/>
                </a:lnTo>
                <a:lnTo>
                  <a:pt x="582206" y="66128"/>
                </a:lnTo>
                <a:lnTo>
                  <a:pt x="572249" y="70116"/>
                </a:lnTo>
                <a:lnTo>
                  <a:pt x="564781" y="77368"/>
                </a:lnTo>
                <a:lnTo>
                  <a:pt x="554837" y="79349"/>
                </a:lnTo>
                <a:lnTo>
                  <a:pt x="546989" y="80746"/>
                </a:lnTo>
                <a:lnTo>
                  <a:pt x="528967" y="74155"/>
                </a:lnTo>
                <a:lnTo>
                  <a:pt x="522744" y="84708"/>
                </a:lnTo>
                <a:lnTo>
                  <a:pt x="516521" y="92646"/>
                </a:lnTo>
                <a:lnTo>
                  <a:pt x="508444" y="107848"/>
                </a:lnTo>
                <a:lnTo>
                  <a:pt x="499745" y="123710"/>
                </a:lnTo>
                <a:lnTo>
                  <a:pt x="492912" y="115125"/>
                </a:lnTo>
                <a:lnTo>
                  <a:pt x="476123" y="99263"/>
                </a:lnTo>
                <a:lnTo>
                  <a:pt x="451269" y="129006"/>
                </a:lnTo>
                <a:lnTo>
                  <a:pt x="431380" y="115125"/>
                </a:lnTo>
                <a:lnTo>
                  <a:pt x="422059" y="131648"/>
                </a:lnTo>
                <a:lnTo>
                  <a:pt x="415848" y="151472"/>
                </a:lnTo>
                <a:lnTo>
                  <a:pt x="407746" y="169976"/>
                </a:lnTo>
                <a:lnTo>
                  <a:pt x="410857" y="184518"/>
                </a:lnTo>
                <a:lnTo>
                  <a:pt x="388493" y="199707"/>
                </a:lnTo>
                <a:lnTo>
                  <a:pt x="363016" y="168655"/>
                </a:lnTo>
                <a:lnTo>
                  <a:pt x="366699" y="195452"/>
                </a:lnTo>
                <a:lnTo>
                  <a:pt x="373989" y="202082"/>
                </a:lnTo>
                <a:lnTo>
                  <a:pt x="365239" y="202374"/>
                </a:lnTo>
                <a:lnTo>
                  <a:pt x="344246" y="224180"/>
                </a:lnTo>
                <a:lnTo>
                  <a:pt x="296811" y="222173"/>
                </a:lnTo>
                <a:lnTo>
                  <a:pt x="289953" y="234746"/>
                </a:lnTo>
                <a:lnTo>
                  <a:pt x="278777" y="210311"/>
                </a:lnTo>
                <a:lnTo>
                  <a:pt x="257009" y="232676"/>
                </a:lnTo>
                <a:lnTo>
                  <a:pt x="255778" y="250507"/>
                </a:lnTo>
                <a:lnTo>
                  <a:pt x="245833" y="269011"/>
                </a:lnTo>
                <a:lnTo>
                  <a:pt x="247065" y="257213"/>
                </a:lnTo>
                <a:lnTo>
                  <a:pt x="229666" y="253263"/>
                </a:lnTo>
                <a:lnTo>
                  <a:pt x="234657" y="273075"/>
                </a:lnTo>
                <a:lnTo>
                  <a:pt x="235254" y="296887"/>
                </a:lnTo>
                <a:lnTo>
                  <a:pt x="244589" y="310756"/>
                </a:lnTo>
                <a:lnTo>
                  <a:pt x="235889" y="319341"/>
                </a:lnTo>
                <a:lnTo>
                  <a:pt x="229057" y="321983"/>
                </a:lnTo>
                <a:lnTo>
                  <a:pt x="233400" y="332562"/>
                </a:lnTo>
                <a:lnTo>
                  <a:pt x="236499" y="365607"/>
                </a:lnTo>
                <a:lnTo>
                  <a:pt x="207530" y="391375"/>
                </a:lnTo>
                <a:lnTo>
                  <a:pt x="218097" y="388391"/>
                </a:lnTo>
                <a:lnTo>
                  <a:pt x="216242" y="400926"/>
                </a:lnTo>
                <a:lnTo>
                  <a:pt x="205066" y="404240"/>
                </a:lnTo>
                <a:lnTo>
                  <a:pt x="172212" y="412826"/>
                </a:lnTo>
                <a:lnTo>
                  <a:pt x="178422" y="427380"/>
                </a:lnTo>
                <a:lnTo>
                  <a:pt x="152958" y="464083"/>
                </a:lnTo>
                <a:lnTo>
                  <a:pt x="143637" y="470407"/>
                </a:lnTo>
                <a:lnTo>
                  <a:pt x="128079" y="453212"/>
                </a:lnTo>
                <a:lnTo>
                  <a:pt x="111290" y="450976"/>
                </a:lnTo>
                <a:lnTo>
                  <a:pt x="88303" y="463600"/>
                </a:lnTo>
                <a:lnTo>
                  <a:pt x="80022" y="486994"/>
                </a:lnTo>
                <a:lnTo>
                  <a:pt x="61925" y="500189"/>
                </a:lnTo>
                <a:lnTo>
                  <a:pt x="57581" y="516724"/>
                </a:lnTo>
                <a:lnTo>
                  <a:pt x="70891" y="529285"/>
                </a:lnTo>
                <a:lnTo>
                  <a:pt x="63182" y="543153"/>
                </a:lnTo>
                <a:lnTo>
                  <a:pt x="55714" y="546468"/>
                </a:lnTo>
                <a:lnTo>
                  <a:pt x="42659" y="546468"/>
                </a:lnTo>
                <a:lnTo>
                  <a:pt x="47625" y="562686"/>
                </a:lnTo>
                <a:lnTo>
                  <a:pt x="55714" y="557860"/>
                </a:lnTo>
                <a:lnTo>
                  <a:pt x="68757" y="558812"/>
                </a:lnTo>
                <a:lnTo>
                  <a:pt x="76847" y="554443"/>
                </a:lnTo>
                <a:lnTo>
                  <a:pt x="94246" y="569023"/>
                </a:lnTo>
                <a:lnTo>
                  <a:pt x="48475" y="595426"/>
                </a:lnTo>
                <a:lnTo>
                  <a:pt x="57188" y="596772"/>
                </a:lnTo>
                <a:lnTo>
                  <a:pt x="78955" y="604050"/>
                </a:lnTo>
                <a:lnTo>
                  <a:pt x="101955" y="618566"/>
                </a:lnTo>
                <a:lnTo>
                  <a:pt x="116865" y="624535"/>
                </a:lnTo>
                <a:lnTo>
                  <a:pt x="101320" y="644347"/>
                </a:lnTo>
                <a:lnTo>
                  <a:pt x="87033" y="648969"/>
                </a:lnTo>
                <a:lnTo>
                  <a:pt x="75844" y="651624"/>
                </a:lnTo>
                <a:lnTo>
                  <a:pt x="55956" y="652945"/>
                </a:lnTo>
                <a:lnTo>
                  <a:pt x="56578" y="671448"/>
                </a:lnTo>
                <a:lnTo>
                  <a:pt x="67132" y="685317"/>
                </a:lnTo>
                <a:lnTo>
                  <a:pt x="50355" y="699211"/>
                </a:lnTo>
                <a:lnTo>
                  <a:pt x="83693" y="714413"/>
                </a:lnTo>
                <a:lnTo>
                  <a:pt x="73736" y="732929"/>
                </a:lnTo>
                <a:lnTo>
                  <a:pt x="62560" y="715733"/>
                </a:lnTo>
                <a:lnTo>
                  <a:pt x="0" y="691934"/>
                </a:lnTo>
                <a:lnTo>
                  <a:pt x="40792" y="715733"/>
                </a:lnTo>
                <a:lnTo>
                  <a:pt x="38315" y="741514"/>
                </a:lnTo>
                <a:lnTo>
                  <a:pt x="18415" y="742162"/>
                </a:lnTo>
                <a:lnTo>
                  <a:pt x="20904" y="754722"/>
                </a:lnTo>
                <a:lnTo>
                  <a:pt x="43002" y="770572"/>
                </a:lnTo>
                <a:lnTo>
                  <a:pt x="59778" y="787120"/>
                </a:lnTo>
                <a:lnTo>
                  <a:pt x="58547" y="797013"/>
                </a:lnTo>
                <a:lnTo>
                  <a:pt x="43624" y="805624"/>
                </a:lnTo>
                <a:lnTo>
                  <a:pt x="61658" y="813523"/>
                </a:lnTo>
                <a:lnTo>
                  <a:pt x="80911" y="814870"/>
                </a:lnTo>
                <a:lnTo>
                  <a:pt x="102679" y="812888"/>
                </a:lnTo>
                <a:lnTo>
                  <a:pt x="105156" y="820826"/>
                </a:lnTo>
                <a:lnTo>
                  <a:pt x="103898" y="827430"/>
                </a:lnTo>
                <a:lnTo>
                  <a:pt x="130009" y="822807"/>
                </a:lnTo>
                <a:lnTo>
                  <a:pt x="153022" y="824141"/>
                </a:lnTo>
                <a:lnTo>
                  <a:pt x="190322" y="817524"/>
                </a:lnTo>
                <a:lnTo>
                  <a:pt x="195910" y="818832"/>
                </a:lnTo>
                <a:lnTo>
                  <a:pt x="187198" y="836676"/>
                </a:lnTo>
                <a:lnTo>
                  <a:pt x="173545" y="859815"/>
                </a:lnTo>
                <a:lnTo>
                  <a:pt x="164211" y="874344"/>
                </a:lnTo>
                <a:lnTo>
                  <a:pt x="187198" y="876985"/>
                </a:lnTo>
                <a:lnTo>
                  <a:pt x="173164" y="885418"/>
                </a:lnTo>
                <a:lnTo>
                  <a:pt x="231381" y="900633"/>
                </a:lnTo>
                <a:lnTo>
                  <a:pt x="225780" y="908557"/>
                </a:lnTo>
                <a:lnTo>
                  <a:pt x="212115" y="914501"/>
                </a:lnTo>
                <a:lnTo>
                  <a:pt x="218935" y="927061"/>
                </a:lnTo>
                <a:lnTo>
                  <a:pt x="220814" y="939609"/>
                </a:lnTo>
                <a:lnTo>
                  <a:pt x="257492" y="915149"/>
                </a:lnTo>
                <a:lnTo>
                  <a:pt x="259956" y="925067"/>
                </a:lnTo>
                <a:lnTo>
                  <a:pt x="266192" y="931684"/>
                </a:lnTo>
                <a:lnTo>
                  <a:pt x="274891" y="928382"/>
                </a:lnTo>
                <a:lnTo>
                  <a:pt x="281724" y="918451"/>
                </a:lnTo>
                <a:lnTo>
                  <a:pt x="291071" y="923099"/>
                </a:lnTo>
                <a:lnTo>
                  <a:pt x="294779" y="929690"/>
                </a:lnTo>
                <a:lnTo>
                  <a:pt x="309689" y="917790"/>
                </a:lnTo>
                <a:lnTo>
                  <a:pt x="311543" y="901941"/>
                </a:lnTo>
                <a:lnTo>
                  <a:pt x="325208" y="893991"/>
                </a:lnTo>
                <a:lnTo>
                  <a:pt x="337032" y="891362"/>
                </a:lnTo>
                <a:lnTo>
                  <a:pt x="341376" y="886739"/>
                </a:lnTo>
                <a:lnTo>
                  <a:pt x="339521" y="902601"/>
                </a:lnTo>
                <a:lnTo>
                  <a:pt x="363601" y="897293"/>
                </a:lnTo>
                <a:lnTo>
                  <a:pt x="376047" y="892022"/>
                </a:lnTo>
                <a:lnTo>
                  <a:pt x="387845" y="891362"/>
                </a:lnTo>
                <a:lnTo>
                  <a:pt x="400291" y="881456"/>
                </a:lnTo>
                <a:lnTo>
                  <a:pt x="403390" y="890689"/>
                </a:lnTo>
                <a:lnTo>
                  <a:pt x="401535" y="901941"/>
                </a:lnTo>
                <a:lnTo>
                  <a:pt x="412089" y="892695"/>
                </a:lnTo>
                <a:lnTo>
                  <a:pt x="423278" y="888707"/>
                </a:lnTo>
                <a:lnTo>
                  <a:pt x="432600" y="882129"/>
                </a:lnTo>
                <a:lnTo>
                  <a:pt x="434454" y="872858"/>
                </a:lnTo>
                <a:lnTo>
                  <a:pt x="448144" y="871524"/>
                </a:lnTo>
                <a:lnTo>
                  <a:pt x="448767" y="884097"/>
                </a:lnTo>
                <a:lnTo>
                  <a:pt x="448767" y="908557"/>
                </a:lnTo>
                <a:lnTo>
                  <a:pt x="462445" y="898639"/>
                </a:lnTo>
                <a:lnTo>
                  <a:pt x="474256" y="896670"/>
                </a:lnTo>
                <a:lnTo>
                  <a:pt x="484822" y="895997"/>
                </a:lnTo>
                <a:lnTo>
                  <a:pt x="495388" y="890041"/>
                </a:lnTo>
                <a:close/>
              </a:path>
            </a:pathLst>
          </a:custGeom>
          <a:ln w="3175">
            <a:solidFill>
              <a:srgbClr val="464E4F"/>
            </a:solidFill>
          </a:ln>
        </p:spPr>
        <p:txBody>
          <a:bodyPr wrap="square" lIns="0" tIns="0" rIns="0" bIns="0" rtlCol="0"/>
          <a:lstStyle/>
          <a:p>
            <a:endParaRPr/>
          </a:p>
        </p:txBody>
      </p:sp>
      <p:sp>
        <p:nvSpPr>
          <p:cNvPr id="17" name="object 17"/>
          <p:cNvSpPr/>
          <p:nvPr/>
        </p:nvSpPr>
        <p:spPr>
          <a:xfrm>
            <a:off x="4342013" y="3680255"/>
            <a:ext cx="136537" cy="210693"/>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3357586" y="3680257"/>
            <a:ext cx="136537" cy="210705"/>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2971709" y="3867678"/>
            <a:ext cx="77470" cy="114808"/>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3983890" y="3735478"/>
            <a:ext cx="56515" cy="56515"/>
          </a:xfrm>
          <a:custGeom>
            <a:avLst/>
            <a:gdLst/>
            <a:ahLst/>
            <a:cxnLst/>
            <a:rect l="l" t="t" r="r" b="b"/>
            <a:pathLst>
              <a:path w="56514" h="56514">
                <a:moveTo>
                  <a:pt x="0" y="0"/>
                </a:moveTo>
                <a:lnTo>
                  <a:pt x="56108" y="56095"/>
                </a:lnTo>
                <a:lnTo>
                  <a:pt x="51268" y="35570"/>
                </a:lnTo>
                <a:lnTo>
                  <a:pt x="38527" y="17594"/>
                </a:lnTo>
                <a:lnTo>
                  <a:pt x="20548" y="4844"/>
                </a:lnTo>
                <a:lnTo>
                  <a:pt x="0" y="0"/>
                </a:lnTo>
                <a:close/>
              </a:path>
            </a:pathLst>
          </a:custGeom>
          <a:solidFill>
            <a:srgbClr val="FFFFFF"/>
          </a:solidFill>
        </p:spPr>
        <p:txBody>
          <a:bodyPr wrap="square" lIns="0" tIns="0" rIns="0" bIns="0" rtlCol="0"/>
          <a:lstStyle/>
          <a:p>
            <a:endParaRPr/>
          </a:p>
        </p:txBody>
      </p:sp>
      <p:sp>
        <p:nvSpPr>
          <p:cNvPr id="21" name="object 21"/>
          <p:cNvSpPr/>
          <p:nvPr/>
        </p:nvSpPr>
        <p:spPr>
          <a:xfrm>
            <a:off x="3983890" y="3735478"/>
            <a:ext cx="56515" cy="56515"/>
          </a:xfrm>
          <a:custGeom>
            <a:avLst/>
            <a:gdLst/>
            <a:ahLst/>
            <a:cxnLst/>
            <a:rect l="l" t="t" r="r" b="b"/>
            <a:pathLst>
              <a:path w="56514" h="56514">
                <a:moveTo>
                  <a:pt x="56108" y="56095"/>
                </a:moveTo>
                <a:lnTo>
                  <a:pt x="51268" y="35570"/>
                </a:lnTo>
                <a:lnTo>
                  <a:pt x="38527" y="17594"/>
                </a:lnTo>
                <a:lnTo>
                  <a:pt x="20548" y="4844"/>
                </a:lnTo>
                <a:lnTo>
                  <a:pt x="0" y="0"/>
                </a:lnTo>
              </a:path>
            </a:pathLst>
          </a:custGeom>
          <a:ln w="55435">
            <a:solidFill>
              <a:srgbClr val="FFFFFF"/>
            </a:solidFill>
          </a:ln>
        </p:spPr>
        <p:txBody>
          <a:bodyPr wrap="square" lIns="0" tIns="0" rIns="0" bIns="0" rtlCol="0"/>
          <a:lstStyle/>
          <a:p>
            <a:endParaRPr/>
          </a:p>
        </p:txBody>
      </p:sp>
      <p:sp>
        <p:nvSpPr>
          <p:cNvPr id="22" name="object 22"/>
          <p:cNvSpPr/>
          <p:nvPr/>
        </p:nvSpPr>
        <p:spPr>
          <a:xfrm>
            <a:off x="3901302" y="3668469"/>
            <a:ext cx="52705" cy="136525"/>
          </a:xfrm>
          <a:custGeom>
            <a:avLst/>
            <a:gdLst/>
            <a:ahLst/>
            <a:cxnLst/>
            <a:rect l="l" t="t" r="r" b="b"/>
            <a:pathLst>
              <a:path w="52704" h="136525">
                <a:moveTo>
                  <a:pt x="52438" y="0"/>
                </a:moveTo>
                <a:lnTo>
                  <a:pt x="0" y="68224"/>
                </a:lnTo>
                <a:lnTo>
                  <a:pt x="52438" y="136436"/>
                </a:lnTo>
                <a:lnTo>
                  <a:pt x="52438" y="0"/>
                </a:lnTo>
                <a:close/>
              </a:path>
            </a:pathLst>
          </a:custGeom>
          <a:solidFill>
            <a:srgbClr val="FFFFFF"/>
          </a:solidFill>
        </p:spPr>
        <p:txBody>
          <a:bodyPr wrap="square" lIns="0" tIns="0" rIns="0" bIns="0" rtlCol="0"/>
          <a:lstStyle/>
          <a:p>
            <a:endParaRPr/>
          </a:p>
        </p:txBody>
      </p:sp>
      <p:sp>
        <p:nvSpPr>
          <p:cNvPr id="23" name="object 23"/>
          <p:cNvSpPr/>
          <p:nvPr/>
        </p:nvSpPr>
        <p:spPr>
          <a:xfrm>
            <a:off x="3901302" y="3668469"/>
            <a:ext cx="52705" cy="136525"/>
          </a:xfrm>
          <a:custGeom>
            <a:avLst/>
            <a:gdLst/>
            <a:ahLst/>
            <a:cxnLst/>
            <a:rect l="l" t="t" r="r" b="b"/>
            <a:pathLst>
              <a:path w="52704" h="136525">
                <a:moveTo>
                  <a:pt x="52438" y="39230"/>
                </a:moveTo>
                <a:lnTo>
                  <a:pt x="52438" y="136436"/>
                </a:lnTo>
                <a:lnTo>
                  <a:pt x="0" y="68224"/>
                </a:lnTo>
                <a:lnTo>
                  <a:pt x="52438" y="0"/>
                </a:lnTo>
                <a:lnTo>
                  <a:pt x="52438" y="40170"/>
                </a:lnTo>
              </a:path>
            </a:pathLst>
          </a:custGeom>
          <a:ln w="3175">
            <a:solidFill>
              <a:srgbClr val="FFFFFF"/>
            </a:solidFill>
          </a:ln>
        </p:spPr>
        <p:txBody>
          <a:bodyPr wrap="square" lIns="0" tIns="0" rIns="0" bIns="0" rtlCol="0"/>
          <a:lstStyle/>
          <a:p>
            <a:endParaRPr/>
          </a:p>
        </p:txBody>
      </p:sp>
      <p:sp>
        <p:nvSpPr>
          <p:cNvPr id="24" name="object 24"/>
          <p:cNvSpPr/>
          <p:nvPr/>
        </p:nvSpPr>
        <p:spPr>
          <a:xfrm>
            <a:off x="3969824" y="3707749"/>
            <a:ext cx="0" cy="55880"/>
          </a:xfrm>
          <a:custGeom>
            <a:avLst/>
            <a:gdLst/>
            <a:ahLst/>
            <a:cxnLst/>
            <a:rect l="l" t="t" r="r" b="b"/>
            <a:pathLst>
              <a:path h="55879">
                <a:moveTo>
                  <a:pt x="0" y="0"/>
                </a:moveTo>
                <a:lnTo>
                  <a:pt x="0" y="55435"/>
                </a:lnTo>
              </a:path>
            </a:pathLst>
          </a:custGeom>
          <a:ln w="33261">
            <a:solidFill>
              <a:srgbClr val="FFFFFF"/>
            </a:solidFill>
          </a:ln>
        </p:spPr>
        <p:txBody>
          <a:bodyPr wrap="square" lIns="0" tIns="0" rIns="0" bIns="0" rtlCol="0"/>
          <a:lstStyle/>
          <a:p>
            <a:endParaRPr/>
          </a:p>
        </p:txBody>
      </p:sp>
      <p:sp>
        <p:nvSpPr>
          <p:cNvPr id="25" name="object 25"/>
          <p:cNvSpPr/>
          <p:nvPr/>
        </p:nvSpPr>
        <p:spPr>
          <a:xfrm>
            <a:off x="4042295" y="3788981"/>
            <a:ext cx="0" cy="96520"/>
          </a:xfrm>
          <a:custGeom>
            <a:avLst/>
            <a:gdLst/>
            <a:ahLst/>
            <a:cxnLst/>
            <a:rect l="l" t="t" r="r" b="b"/>
            <a:pathLst>
              <a:path h="96520">
                <a:moveTo>
                  <a:pt x="0" y="0"/>
                </a:moveTo>
                <a:lnTo>
                  <a:pt x="0" y="95923"/>
                </a:lnTo>
              </a:path>
            </a:pathLst>
          </a:custGeom>
          <a:ln w="55435">
            <a:solidFill>
              <a:srgbClr val="FFFFFF"/>
            </a:solidFill>
          </a:ln>
        </p:spPr>
        <p:txBody>
          <a:bodyPr wrap="square" lIns="0" tIns="0" rIns="0" bIns="0" rtlCol="0"/>
          <a:lstStyle/>
          <a:p>
            <a:endParaRPr/>
          </a:p>
        </p:txBody>
      </p:sp>
      <p:sp>
        <p:nvSpPr>
          <p:cNvPr id="26" name="object 26"/>
          <p:cNvSpPr/>
          <p:nvPr/>
        </p:nvSpPr>
        <p:spPr>
          <a:xfrm>
            <a:off x="3836261" y="3932584"/>
            <a:ext cx="56515" cy="56515"/>
          </a:xfrm>
          <a:custGeom>
            <a:avLst/>
            <a:gdLst/>
            <a:ahLst/>
            <a:cxnLst/>
            <a:rect l="l" t="t" r="r" b="b"/>
            <a:pathLst>
              <a:path w="56514" h="56514">
                <a:moveTo>
                  <a:pt x="0" y="0"/>
                </a:moveTo>
                <a:lnTo>
                  <a:pt x="4839" y="20527"/>
                </a:lnTo>
                <a:lnTo>
                  <a:pt x="17579" y="38507"/>
                </a:lnTo>
                <a:lnTo>
                  <a:pt x="35554" y="51261"/>
                </a:lnTo>
                <a:lnTo>
                  <a:pt x="56095" y="56108"/>
                </a:lnTo>
                <a:lnTo>
                  <a:pt x="0" y="0"/>
                </a:lnTo>
                <a:close/>
              </a:path>
            </a:pathLst>
          </a:custGeom>
          <a:solidFill>
            <a:srgbClr val="FFFFFF"/>
          </a:solidFill>
        </p:spPr>
        <p:txBody>
          <a:bodyPr wrap="square" lIns="0" tIns="0" rIns="0" bIns="0" rtlCol="0"/>
          <a:lstStyle/>
          <a:p>
            <a:endParaRPr/>
          </a:p>
        </p:txBody>
      </p:sp>
      <p:sp>
        <p:nvSpPr>
          <p:cNvPr id="27" name="object 27"/>
          <p:cNvSpPr/>
          <p:nvPr/>
        </p:nvSpPr>
        <p:spPr>
          <a:xfrm>
            <a:off x="3836261" y="3932584"/>
            <a:ext cx="56515" cy="56515"/>
          </a:xfrm>
          <a:custGeom>
            <a:avLst/>
            <a:gdLst/>
            <a:ahLst/>
            <a:cxnLst/>
            <a:rect l="l" t="t" r="r" b="b"/>
            <a:pathLst>
              <a:path w="56514" h="56514">
                <a:moveTo>
                  <a:pt x="0" y="0"/>
                </a:moveTo>
                <a:lnTo>
                  <a:pt x="4839" y="20527"/>
                </a:lnTo>
                <a:lnTo>
                  <a:pt x="17579" y="38507"/>
                </a:lnTo>
                <a:lnTo>
                  <a:pt x="35554" y="51261"/>
                </a:lnTo>
                <a:lnTo>
                  <a:pt x="56095" y="56108"/>
                </a:lnTo>
              </a:path>
            </a:pathLst>
          </a:custGeom>
          <a:ln w="55435">
            <a:solidFill>
              <a:srgbClr val="FFFFFF"/>
            </a:solidFill>
          </a:ln>
        </p:spPr>
        <p:txBody>
          <a:bodyPr wrap="square" lIns="0" tIns="0" rIns="0" bIns="0" rtlCol="0"/>
          <a:lstStyle/>
          <a:p>
            <a:endParaRPr/>
          </a:p>
        </p:txBody>
      </p:sp>
      <p:sp>
        <p:nvSpPr>
          <p:cNvPr id="28" name="object 28"/>
          <p:cNvSpPr/>
          <p:nvPr/>
        </p:nvSpPr>
        <p:spPr>
          <a:xfrm>
            <a:off x="3918638" y="3919251"/>
            <a:ext cx="52705" cy="136525"/>
          </a:xfrm>
          <a:custGeom>
            <a:avLst/>
            <a:gdLst/>
            <a:ahLst/>
            <a:cxnLst/>
            <a:rect l="l" t="t" r="r" b="b"/>
            <a:pathLst>
              <a:path w="52704" h="136525">
                <a:moveTo>
                  <a:pt x="0" y="0"/>
                </a:moveTo>
                <a:lnTo>
                  <a:pt x="0" y="136448"/>
                </a:lnTo>
                <a:lnTo>
                  <a:pt x="52463" y="68211"/>
                </a:lnTo>
                <a:lnTo>
                  <a:pt x="0" y="0"/>
                </a:lnTo>
                <a:close/>
              </a:path>
            </a:pathLst>
          </a:custGeom>
          <a:solidFill>
            <a:srgbClr val="FFFFFF"/>
          </a:solidFill>
        </p:spPr>
        <p:txBody>
          <a:bodyPr wrap="square" lIns="0" tIns="0" rIns="0" bIns="0" rtlCol="0"/>
          <a:lstStyle/>
          <a:p>
            <a:endParaRPr/>
          </a:p>
        </p:txBody>
      </p:sp>
      <p:sp>
        <p:nvSpPr>
          <p:cNvPr id="29" name="object 29"/>
          <p:cNvSpPr/>
          <p:nvPr/>
        </p:nvSpPr>
        <p:spPr>
          <a:xfrm>
            <a:off x="3918638" y="3919251"/>
            <a:ext cx="52705" cy="136525"/>
          </a:xfrm>
          <a:custGeom>
            <a:avLst/>
            <a:gdLst/>
            <a:ahLst/>
            <a:cxnLst/>
            <a:rect l="l" t="t" r="r" b="b"/>
            <a:pathLst>
              <a:path w="52704" h="136525">
                <a:moveTo>
                  <a:pt x="0" y="97205"/>
                </a:moveTo>
                <a:lnTo>
                  <a:pt x="0" y="0"/>
                </a:lnTo>
                <a:lnTo>
                  <a:pt x="52463" y="68211"/>
                </a:lnTo>
                <a:lnTo>
                  <a:pt x="0" y="136448"/>
                </a:lnTo>
                <a:lnTo>
                  <a:pt x="0" y="96278"/>
                </a:lnTo>
              </a:path>
            </a:pathLst>
          </a:custGeom>
          <a:ln w="3175">
            <a:solidFill>
              <a:srgbClr val="FFFFFF"/>
            </a:solidFill>
          </a:ln>
        </p:spPr>
        <p:txBody>
          <a:bodyPr wrap="square" lIns="0" tIns="0" rIns="0" bIns="0" rtlCol="0"/>
          <a:lstStyle/>
          <a:p>
            <a:endParaRPr/>
          </a:p>
        </p:txBody>
      </p:sp>
      <p:sp>
        <p:nvSpPr>
          <p:cNvPr id="30" name="object 30"/>
          <p:cNvSpPr/>
          <p:nvPr/>
        </p:nvSpPr>
        <p:spPr>
          <a:xfrm>
            <a:off x="3906423" y="3960973"/>
            <a:ext cx="0" cy="55880"/>
          </a:xfrm>
          <a:custGeom>
            <a:avLst/>
            <a:gdLst/>
            <a:ahLst/>
            <a:cxnLst/>
            <a:rect l="l" t="t" r="r" b="b"/>
            <a:pathLst>
              <a:path h="55879">
                <a:moveTo>
                  <a:pt x="0" y="0"/>
                </a:moveTo>
                <a:lnTo>
                  <a:pt x="0" y="55435"/>
                </a:lnTo>
              </a:path>
            </a:pathLst>
          </a:custGeom>
          <a:ln w="33299">
            <a:solidFill>
              <a:srgbClr val="FFFFFF"/>
            </a:solidFill>
          </a:ln>
        </p:spPr>
        <p:txBody>
          <a:bodyPr wrap="square" lIns="0" tIns="0" rIns="0" bIns="0" rtlCol="0"/>
          <a:lstStyle/>
          <a:p>
            <a:endParaRPr/>
          </a:p>
        </p:txBody>
      </p:sp>
      <p:sp>
        <p:nvSpPr>
          <p:cNvPr id="31" name="object 31"/>
          <p:cNvSpPr/>
          <p:nvPr/>
        </p:nvSpPr>
        <p:spPr>
          <a:xfrm>
            <a:off x="3836217" y="3839241"/>
            <a:ext cx="0" cy="96520"/>
          </a:xfrm>
          <a:custGeom>
            <a:avLst/>
            <a:gdLst/>
            <a:ahLst/>
            <a:cxnLst/>
            <a:rect l="l" t="t" r="r" b="b"/>
            <a:pathLst>
              <a:path h="96520">
                <a:moveTo>
                  <a:pt x="0" y="95935"/>
                </a:moveTo>
                <a:lnTo>
                  <a:pt x="0" y="0"/>
                </a:lnTo>
              </a:path>
            </a:pathLst>
          </a:custGeom>
          <a:ln w="55435">
            <a:solidFill>
              <a:srgbClr val="FFFFFF"/>
            </a:solidFill>
          </a:ln>
        </p:spPr>
        <p:txBody>
          <a:bodyPr wrap="square" lIns="0" tIns="0" rIns="0" bIns="0" rtlCol="0"/>
          <a:lstStyle/>
          <a:p>
            <a:endParaRPr/>
          </a:p>
        </p:txBody>
      </p:sp>
      <p:sp>
        <p:nvSpPr>
          <p:cNvPr id="32" name="object 32"/>
          <p:cNvSpPr/>
          <p:nvPr/>
        </p:nvSpPr>
        <p:spPr>
          <a:xfrm>
            <a:off x="1921818" y="4460548"/>
            <a:ext cx="847090" cy="814705"/>
          </a:xfrm>
          <a:custGeom>
            <a:avLst/>
            <a:gdLst/>
            <a:ahLst/>
            <a:cxnLst/>
            <a:rect l="l" t="t" r="r" b="b"/>
            <a:pathLst>
              <a:path w="847089" h="814704">
                <a:moveTo>
                  <a:pt x="846607" y="128687"/>
                </a:moveTo>
                <a:lnTo>
                  <a:pt x="740435" y="213028"/>
                </a:lnTo>
                <a:lnTo>
                  <a:pt x="829398" y="114069"/>
                </a:lnTo>
                <a:lnTo>
                  <a:pt x="827760" y="112711"/>
                </a:lnTo>
                <a:lnTo>
                  <a:pt x="826122" y="111390"/>
                </a:lnTo>
                <a:lnTo>
                  <a:pt x="824471" y="110069"/>
                </a:lnTo>
                <a:lnTo>
                  <a:pt x="767689" y="158545"/>
                </a:lnTo>
                <a:lnTo>
                  <a:pt x="791489" y="86015"/>
                </a:lnTo>
                <a:lnTo>
                  <a:pt x="765531" y="69742"/>
                </a:lnTo>
                <a:lnTo>
                  <a:pt x="738666" y="55068"/>
                </a:lnTo>
                <a:lnTo>
                  <a:pt x="710968" y="42038"/>
                </a:lnTo>
                <a:lnTo>
                  <a:pt x="682510" y="30694"/>
                </a:lnTo>
                <a:lnTo>
                  <a:pt x="620268" y="104202"/>
                </a:lnTo>
                <a:lnTo>
                  <a:pt x="635482" y="45553"/>
                </a:lnTo>
                <a:lnTo>
                  <a:pt x="640372" y="17372"/>
                </a:lnTo>
                <a:lnTo>
                  <a:pt x="633641" y="15568"/>
                </a:lnTo>
                <a:lnTo>
                  <a:pt x="626846" y="13917"/>
                </a:lnTo>
                <a:lnTo>
                  <a:pt x="620039" y="12368"/>
                </a:lnTo>
                <a:lnTo>
                  <a:pt x="609396" y="23823"/>
                </a:lnTo>
                <a:lnTo>
                  <a:pt x="594194" y="23823"/>
                </a:lnTo>
                <a:lnTo>
                  <a:pt x="595820" y="7542"/>
                </a:lnTo>
                <a:lnTo>
                  <a:pt x="592912" y="7034"/>
                </a:lnTo>
                <a:lnTo>
                  <a:pt x="589991" y="6551"/>
                </a:lnTo>
                <a:lnTo>
                  <a:pt x="587108" y="6094"/>
                </a:lnTo>
                <a:lnTo>
                  <a:pt x="572439" y="39012"/>
                </a:lnTo>
                <a:lnTo>
                  <a:pt x="557237" y="36879"/>
                </a:lnTo>
                <a:lnTo>
                  <a:pt x="557580" y="2373"/>
                </a:lnTo>
                <a:lnTo>
                  <a:pt x="510099" y="0"/>
                </a:lnTo>
                <a:lnTo>
                  <a:pt x="462813" y="2050"/>
                </a:lnTo>
                <a:lnTo>
                  <a:pt x="416026" y="8469"/>
                </a:lnTo>
                <a:lnTo>
                  <a:pt x="370039" y="19202"/>
                </a:lnTo>
                <a:lnTo>
                  <a:pt x="325154" y="34194"/>
                </a:lnTo>
                <a:lnTo>
                  <a:pt x="281673" y="53389"/>
                </a:lnTo>
                <a:lnTo>
                  <a:pt x="294817" y="98245"/>
                </a:lnTo>
                <a:lnTo>
                  <a:pt x="283133" y="111872"/>
                </a:lnTo>
                <a:lnTo>
                  <a:pt x="247954" y="71817"/>
                </a:lnTo>
                <a:lnTo>
                  <a:pt x="245071" y="73518"/>
                </a:lnTo>
                <a:lnTo>
                  <a:pt x="242189" y="75296"/>
                </a:lnTo>
                <a:lnTo>
                  <a:pt x="239331" y="77074"/>
                </a:lnTo>
                <a:lnTo>
                  <a:pt x="301117" y="182827"/>
                </a:lnTo>
                <a:lnTo>
                  <a:pt x="285203" y="193279"/>
                </a:lnTo>
                <a:lnTo>
                  <a:pt x="209130" y="97445"/>
                </a:lnTo>
                <a:lnTo>
                  <a:pt x="171381" y="127787"/>
                </a:lnTo>
                <a:lnTo>
                  <a:pt x="136804" y="161467"/>
                </a:lnTo>
                <a:lnTo>
                  <a:pt x="105608" y="198232"/>
                </a:lnTo>
                <a:lnTo>
                  <a:pt x="78005" y="237834"/>
                </a:lnTo>
                <a:lnTo>
                  <a:pt x="54203" y="280020"/>
                </a:lnTo>
                <a:lnTo>
                  <a:pt x="67144" y="304430"/>
                </a:lnTo>
                <a:lnTo>
                  <a:pt x="57404" y="319987"/>
                </a:lnTo>
                <a:lnTo>
                  <a:pt x="36664" y="318870"/>
                </a:lnTo>
                <a:lnTo>
                  <a:pt x="34836" y="323416"/>
                </a:lnTo>
                <a:lnTo>
                  <a:pt x="33070" y="328014"/>
                </a:lnTo>
                <a:lnTo>
                  <a:pt x="31381" y="332624"/>
                </a:lnTo>
                <a:lnTo>
                  <a:pt x="180352" y="413916"/>
                </a:lnTo>
                <a:lnTo>
                  <a:pt x="42583" y="386332"/>
                </a:lnTo>
                <a:lnTo>
                  <a:pt x="26809" y="438834"/>
                </a:lnTo>
                <a:lnTo>
                  <a:pt x="6146" y="429652"/>
                </a:lnTo>
                <a:lnTo>
                  <a:pt x="4556" y="440540"/>
                </a:lnTo>
                <a:lnTo>
                  <a:pt x="3198" y="451462"/>
                </a:lnTo>
                <a:lnTo>
                  <a:pt x="2076" y="462411"/>
                </a:lnTo>
                <a:lnTo>
                  <a:pt x="1193" y="473378"/>
                </a:lnTo>
                <a:lnTo>
                  <a:pt x="21501" y="474788"/>
                </a:lnTo>
                <a:lnTo>
                  <a:pt x="23469" y="512164"/>
                </a:lnTo>
                <a:lnTo>
                  <a:pt x="0" y="512316"/>
                </a:lnTo>
                <a:lnTo>
                  <a:pt x="578" y="532906"/>
                </a:lnTo>
                <a:lnTo>
                  <a:pt x="1985" y="553440"/>
                </a:lnTo>
                <a:lnTo>
                  <a:pt x="4220" y="573901"/>
                </a:lnTo>
                <a:lnTo>
                  <a:pt x="7277" y="594269"/>
                </a:lnTo>
                <a:lnTo>
                  <a:pt x="79527" y="581899"/>
                </a:lnTo>
                <a:lnTo>
                  <a:pt x="80479" y="586802"/>
                </a:lnTo>
                <a:lnTo>
                  <a:pt x="81495" y="591678"/>
                </a:lnTo>
                <a:lnTo>
                  <a:pt x="82613" y="596542"/>
                </a:lnTo>
                <a:lnTo>
                  <a:pt x="12255" y="619466"/>
                </a:lnTo>
                <a:lnTo>
                  <a:pt x="23561" y="661489"/>
                </a:lnTo>
                <a:lnTo>
                  <a:pt x="38400" y="702329"/>
                </a:lnTo>
                <a:lnTo>
                  <a:pt x="56669" y="741762"/>
                </a:lnTo>
                <a:lnTo>
                  <a:pt x="78270" y="779562"/>
                </a:lnTo>
                <a:lnTo>
                  <a:pt x="102203" y="814231"/>
                </a:lnTo>
              </a:path>
            </a:pathLst>
          </a:custGeom>
          <a:ln w="3175">
            <a:solidFill>
              <a:srgbClr val="FFFFFF"/>
            </a:solidFill>
          </a:ln>
        </p:spPr>
        <p:txBody>
          <a:bodyPr wrap="square" lIns="0" tIns="0" rIns="0" bIns="0" rtlCol="0"/>
          <a:lstStyle/>
          <a:p>
            <a:endParaRPr/>
          </a:p>
        </p:txBody>
      </p:sp>
      <p:sp>
        <p:nvSpPr>
          <p:cNvPr id="33" name="object 33"/>
          <p:cNvSpPr/>
          <p:nvPr/>
        </p:nvSpPr>
        <p:spPr>
          <a:xfrm>
            <a:off x="2730871" y="5257319"/>
            <a:ext cx="39370" cy="17780"/>
          </a:xfrm>
          <a:custGeom>
            <a:avLst/>
            <a:gdLst/>
            <a:ahLst/>
            <a:cxnLst/>
            <a:rect l="l" t="t" r="r" b="b"/>
            <a:pathLst>
              <a:path w="39369" h="17779">
                <a:moveTo>
                  <a:pt x="0" y="17459"/>
                </a:moveTo>
                <a:lnTo>
                  <a:pt x="19761" y="0"/>
                </a:lnTo>
                <a:lnTo>
                  <a:pt x="39180" y="17459"/>
                </a:lnTo>
              </a:path>
            </a:pathLst>
          </a:custGeom>
          <a:ln w="3175">
            <a:solidFill>
              <a:srgbClr val="FFFFFF"/>
            </a:solidFill>
          </a:ln>
        </p:spPr>
        <p:txBody>
          <a:bodyPr wrap="square" lIns="0" tIns="0" rIns="0" bIns="0" rtlCol="0"/>
          <a:lstStyle/>
          <a:p>
            <a:endParaRPr/>
          </a:p>
        </p:txBody>
      </p:sp>
      <p:sp>
        <p:nvSpPr>
          <p:cNvPr id="34" name="object 34"/>
          <p:cNvSpPr/>
          <p:nvPr/>
        </p:nvSpPr>
        <p:spPr>
          <a:xfrm>
            <a:off x="2794008" y="5262933"/>
            <a:ext cx="38100" cy="12065"/>
          </a:xfrm>
          <a:custGeom>
            <a:avLst/>
            <a:gdLst/>
            <a:ahLst/>
            <a:cxnLst/>
            <a:rect l="l" t="t" r="r" b="b"/>
            <a:pathLst>
              <a:path w="38100" h="12064">
                <a:moveTo>
                  <a:pt x="0" y="11846"/>
                </a:moveTo>
                <a:lnTo>
                  <a:pt x="14168" y="0"/>
                </a:lnTo>
                <a:lnTo>
                  <a:pt x="37488" y="11846"/>
                </a:lnTo>
              </a:path>
            </a:pathLst>
          </a:custGeom>
          <a:ln w="3175">
            <a:solidFill>
              <a:srgbClr val="FFFFFF"/>
            </a:solidFill>
          </a:ln>
        </p:spPr>
        <p:txBody>
          <a:bodyPr wrap="square" lIns="0" tIns="0" rIns="0" bIns="0" rtlCol="0"/>
          <a:lstStyle/>
          <a:p>
            <a:endParaRPr/>
          </a:p>
        </p:txBody>
      </p:sp>
      <p:sp>
        <p:nvSpPr>
          <p:cNvPr id="35" name="object 35"/>
          <p:cNvSpPr/>
          <p:nvPr/>
        </p:nvSpPr>
        <p:spPr>
          <a:xfrm>
            <a:off x="2768425" y="4589236"/>
            <a:ext cx="170815" cy="685800"/>
          </a:xfrm>
          <a:custGeom>
            <a:avLst/>
            <a:gdLst/>
            <a:ahLst/>
            <a:cxnLst/>
            <a:rect l="l" t="t" r="r" b="b"/>
            <a:pathLst>
              <a:path w="170814" h="685800">
                <a:moveTo>
                  <a:pt x="68051" y="685543"/>
                </a:moveTo>
                <a:lnTo>
                  <a:pt x="97801" y="641632"/>
                </a:lnTo>
                <a:lnTo>
                  <a:pt x="123591" y="592888"/>
                </a:lnTo>
                <a:lnTo>
                  <a:pt x="143945" y="541641"/>
                </a:lnTo>
                <a:lnTo>
                  <a:pt x="158661" y="488340"/>
                </a:lnTo>
                <a:lnTo>
                  <a:pt x="90360" y="460108"/>
                </a:lnTo>
                <a:lnTo>
                  <a:pt x="90792" y="433222"/>
                </a:lnTo>
                <a:lnTo>
                  <a:pt x="166801" y="440004"/>
                </a:lnTo>
                <a:lnTo>
                  <a:pt x="169506" y="409524"/>
                </a:lnTo>
                <a:lnTo>
                  <a:pt x="139001" y="401383"/>
                </a:lnTo>
                <a:lnTo>
                  <a:pt x="170218" y="392379"/>
                </a:lnTo>
                <a:lnTo>
                  <a:pt x="170421" y="385254"/>
                </a:lnTo>
                <a:lnTo>
                  <a:pt x="170421" y="378167"/>
                </a:lnTo>
                <a:lnTo>
                  <a:pt x="170307" y="371055"/>
                </a:lnTo>
                <a:lnTo>
                  <a:pt x="121500" y="370243"/>
                </a:lnTo>
                <a:lnTo>
                  <a:pt x="169176" y="344500"/>
                </a:lnTo>
                <a:lnTo>
                  <a:pt x="163325" y="295274"/>
                </a:lnTo>
                <a:lnTo>
                  <a:pt x="152797" y="247188"/>
                </a:lnTo>
                <a:lnTo>
                  <a:pt x="137746" y="200551"/>
                </a:lnTo>
                <a:lnTo>
                  <a:pt x="118325" y="155676"/>
                </a:lnTo>
                <a:lnTo>
                  <a:pt x="94687" y="112873"/>
                </a:lnTo>
                <a:lnTo>
                  <a:pt x="66985" y="72451"/>
                </a:lnTo>
                <a:lnTo>
                  <a:pt x="35371" y="34723"/>
                </a:lnTo>
                <a:lnTo>
                  <a:pt x="0" y="0"/>
                </a:lnTo>
              </a:path>
            </a:pathLst>
          </a:custGeom>
          <a:ln w="3175">
            <a:solidFill>
              <a:srgbClr val="FFFFFF"/>
            </a:solidFill>
          </a:ln>
        </p:spPr>
        <p:txBody>
          <a:bodyPr wrap="square" lIns="0" tIns="0" rIns="0" bIns="0" rtlCol="0"/>
          <a:lstStyle/>
          <a:p>
            <a:endParaRPr/>
          </a:p>
        </p:txBody>
      </p:sp>
      <p:sp>
        <p:nvSpPr>
          <p:cNvPr id="36" name="object 36"/>
          <p:cNvSpPr/>
          <p:nvPr/>
        </p:nvSpPr>
        <p:spPr>
          <a:xfrm>
            <a:off x="2407373" y="4954822"/>
            <a:ext cx="44450" cy="44450"/>
          </a:xfrm>
          <a:custGeom>
            <a:avLst/>
            <a:gdLst/>
            <a:ahLst/>
            <a:cxnLst/>
            <a:rect l="l" t="t" r="r" b="b"/>
            <a:pathLst>
              <a:path w="44450" h="44450">
                <a:moveTo>
                  <a:pt x="0" y="22148"/>
                </a:moveTo>
                <a:lnTo>
                  <a:pt x="1742" y="30765"/>
                </a:lnTo>
                <a:lnTo>
                  <a:pt x="6494" y="37811"/>
                </a:lnTo>
                <a:lnTo>
                  <a:pt x="13539" y="42565"/>
                </a:lnTo>
                <a:lnTo>
                  <a:pt x="22161" y="44310"/>
                </a:lnTo>
                <a:lnTo>
                  <a:pt x="30778" y="42565"/>
                </a:lnTo>
                <a:lnTo>
                  <a:pt x="37823" y="37811"/>
                </a:lnTo>
                <a:lnTo>
                  <a:pt x="42578" y="30765"/>
                </a:lnTo>
                <a:lnTo>
                  <a:pt x="44323" y="22148"/>
                </a:lnTo>
                <a:lnTo>
                  <a:pt x="42578" y="13533"/>
                </a:lnTo>
                <a:lnTo>
                  <a:pt x="37823" y="6492"/>
                </a:lnTo>
                <a:lnTo>
                  <a:pt x="30778" y="1742"/>
                </a:lnTo>
                <a:lnTo>
                  <a:pt x="22161" y="0"/>
                </a:lnTo>
                <a:lnTo>
                  <a:pt x="13539" y="1742"/>
                </a:lnTo>
                <a:lnTo>
                  <a:pt x="6494" y="6492"/>
                </a:lnTo>
                <a:lnTo>
                  <a:pt x="1742" y="13533"/>
                </a:lnTo>
                <a:lnTo>
                  <a:pt x="0" y="22148"/>
                </a:lnTo>
                <a:close/>
              </a:path>
            </a:pathLst>
          </a:custGeom>
          <a:ln w="3175">
            <a:solidFill>
              <a:srgbClr val="FFFFFF"/>
            </a:solidFill>
          </a:ln>
        </p:spPr>
        <p:txBody>
          <a:bodyPr wrap="square" lIns="0" tIns="0" rIns="0" bIns="0" rtlCol="0"/>
          <a:lstStyle/>
          <a:p>
            <a:endParaRPr/>
          </a:p>
        </p:txBody>
      </p:sp>
      <p:sp>
        <p:nvSpPr>
          <p:cNvPr id="37" name="object 37"/>
          <p:cNvSpPr/>
          <p:nvPr/>
        </p:nvSpPr>
        <p:spPr>
          <a:xfrm>
            <a:off x="2156077" y="3575328"/>
            <a:ext cx="1017269" cy="727710"/>
          </a:xfrm>
          <a:custGeom>
            <a:avLst/>
            <a:gdLst/>
            <a:ahLst/>
            <a:cxnLst/>
            <a:rect l="l" t="t" r="r" b="b"/>
            <a:pathLst>
              <a:path w="1017269" h="727710">
                <a:moveTo>
                  <a:pt x="78486" y="0"/>
                </a:moveTo>
                <a:lnTo>
                  <a:pt x="57404" y="30645"/>
                </a:lnTo>
                <a:lnTo>
                  <a:pt x="36677" y="29502"/>
                </a:lnTo>
                <a:lnTo>
                  <a:pt x="34836" y="34074"/>
                </a:lnTo>
                <a:lnTo>
                  <a:pt x="33083" y="38658"/>
                </a:lnTo>
                <a:lnTo>
                  <a:pt x="31381" y="43281"/>
                </a:lnTo>
                <a:lnTo>
                  <a:pt x="180352" y="124574"/>
                </a:lnTo>
                <a:lnTo>
                  <a:pt x="42570" y="96964"/>
                </a:lnTo>
                <a:lnTo>
                  <a:pt x="26822" y="149479"/>
                </a:lnTo>
                <a:lnTo>
                  <a:pt x="6134" y="140309"/>
                </a:lnTo>
                <a:lnTo>
                  <a:pt x="4558" y="151193"/>
                </a:lnTo>
                <a:lnTo>
                  <a:pt x="3206" y="162109"/>
                </a:lnTo>
                <a:lnTo>
                  <a:pt x="2083" y="173052"/>
                </a:lnTo>
                <a:lnTo>
                  <a:pt x="1193" y="184023"/>
                </a:lnTo>
                <a:lnTo>
                  <a:pt x="21501" y="185420"/>
                </a:lnTo>
                <a:lnTo>
                  <a:pt x="23456" y="222796"/>
                </a:lnTo>
                <a:lnTo>
                  <a:pt x="0" y="222961"/>
                </a:lnTo>
                <a:lnTo>
                  <a:pt x="583" y="243549"/>
                </a:lnTo>
                <a:lnTo>
                  <a:pt x="1990" y="264079"/>
                </a:lnTo>
                <a:lnTo>
                  <a:pt x="4221" y="284534"/>
                </a:lnTo>
                <a:lnTo>
                  <a:pt x="7277" y="304901"/>
                </a:lnTo>
                <a:lnTo>
                  <a:pt x="79514" y="292544"/>
                </a:lnTo>
                <a:lnTo>
                  <a:pt x="80467" y="297446"/>
                </a:lnTo>
                <a:lnTo>
                  <a:pt x="81495" y="302323"/>
                </a:lnTo>
                <a:lnTo>
                  <a:pt x="82600" y="307174"/>
                </a:lnTo>
                <a:lnTo>
                  <a:pt x="12242" y="330111"/>
                </a:lnTo>
                <a:lnTo>
                  <a:pt x="23548" y="372135"/>
                </a:lnTo>
                <a:lnTo>
                  <a:pt x="38388" y="412977"/>
                </a:lnTo>
                <a:lnTo>
                  <a:pt x="56662" y="452406"/>
                </a:lnTo>
                <a:lnTo>
                  <a:pt x="78270" y="490194"/>
                </a:lnTo>
                <a:lnTo>
                  <a:pt x="102470" y="525262"/>
                </a:lnTo>
                <a:lnTo>
                  <a:pt x="129465" y="558120"/>
                </a:lnTo>
                <a:lnTo>
                  <a:pt x="159110" y="588606"/>
                </a:lnTo>
                <a:lnTo>
                  <a:pt x="191262" y="616559"/>
                </a:lnTo>
                <a:lnTo>
                  <a:pt x="217157" y="635889"/>
                </a:lnTo>
                <a:lnTo>
                  <a:pt x="307238" y="572312"/>
                </a:lnTo>
                <a:lnTo>
                  <a:pt x="303034" y="632129"/>
                </a:lnTo>
                <a:lnTo>
                  <a:pt x="326796" y="606552"/>
                </a:lnTo>
                <a:lnTo>
                  <a:pt x="320078" y="691451"/>
                </a:lnTo>
                <a:lnTo>
                  <a:pt x="370991" y="708689"/>
                </a:lnTo>
                <a:lnTo>
                  <a:pt x="423292" y="720440"/>
                </a:lnTo>
                <a:lnTo>
                  <a:pt x="476538" y="726621"/>
                </a:lnTo>
                <a:lnTo>
                  <a:pt x="530288" y="727151"/>
                </a:lnTo>
                <a:lnTo>
                  <a:pt x="544385" y="623671"/>
                </a:lnTo>
                <a:lnTo>
                  <a:pt x="576199" y="692099"/>
                </a:lnTo>
                <a:lnTo>
                  <a:pt x="580072" y="670052"/>
                </a:lnTo>
                <a:lnTo>
                  <a:pt x="608444" y="667791"/>
                </a:lnTo>
                <a:lnTo>
                  <a:pt x="619594" y="715327"/>
                </a:lnTo>
                <a:lnTo>
                  <a:pt x="667897" y="701989"/>
                </a:lnTo>
                <a:lnTo>
                  <a:pt x="714489" y="684030"/>
                </a:lnTo>
                <a:lnTo>
                  <a:pt x="759047" y="661615"/>
                </a:lnTo>
                <a:lnTo>
                  <a:pt x="801247" y="634909"/>
                </a:lnTo>
                <a:lnTo>
                  <a:pt x="840765" y="604075"/>
                </a:lnTo>
                <a:lnTo>
                  <a:pt x="788263" y="543255"/>
                </a:lnTo>
                <a:lnTo>
                  <a:pt x="828827" y="507403"/>
                </a:lnTo>
                <a:lnTo>
                  <a:pt x="859777" y="535254"/>
                </a:lnTo>
                <a:lnTo>
                  <a:pt x="886358" y="513029"/>
                </a:lnTo>
                <a:lnTo>
                  <a:pt x="913396" y="526757"/>
                </a:lnTo>
                <a:lnTo>
                  <a:pt x="944418" y="480965"/>
                </a:lnTo>
                <a:lnTo>
                  <a:pt x="970200" y="432220"/>
                </a:lnTo>
                <a:lnTo>
                  <a:pt x="990549" y="380973"/>
                </a:lnTo>
                <a:lnTo>
                  <a:pt x="1005268" y="327672"/>
                </a:lnTo>
                <a:lnTo>
                  <a:pt x="936967" y="299440"/>
                </a:lnTo>
                <a:lnTo>
                  <a:pt x="937399" y="272542"/>
                </a:lnTo>
                <a:lnTo>
                  <a:pt x="1013409" y="279349"/>
                </a:lnTo>
                <a:lnTo>
                  <a:pt x="1016114" y="248843"/>
                </a:lnTo>
                <a:lnTo>
                  <a:pt x="985621" y="240703"/>
                </a:lnTo>
                <a:lnTo>
                  <a:pt x="1016838" y="231698"/>
                </a:lnTo>
                <a:lnTo>
                  <a:pt x="1017028" y="224586"/>
                </a:lnTo>
                <a:lnTo>
                  <a:pt x="1017028" y="217500"/>
                </a:lnTo>
                <a:lnTo>
                  <a:pt x="1016927" y="210400"/>
                </a:lnTo>
                <a:lnTo>
                  <a:pt x="968121" y="209588"/>
                </a:lnTo>
                <a:lnTo>
                  <a:pt x="1015771" y="183845"/>
                </a:lnTo>
                <a:lnTo>
                  <a:pt x="1011254" y="142904"/>
                </a:lnTo>
                <a:lnTo>
                  <a:pt x="1003496" y="102719"/>
                </a:lnTo>
                <a:lnTo>
                  <a:pt x="992586" y="63460"/>
                </a:lnTo>
                <a:lnTo>
                  <a:pt x="978611" y="25298"/>
                </a:lnTo>
              </a:path>
            </a:pathLst>
          </a:custGeom>
          <a:ln w="3175">
            <a:solidFill>
              <a:srgbClr val="FFFFFF"/>
            </a:solidFill>
          </a:ln>
        </p:spPr>
        <p:txBody>
          <a:bodyPr wrap="square" lIns="0" tIns="0" rIns="0" bIns="0" rtlCol="0"/>
          <a:lstStyle/>
          <a:p>
            <a:endParaRPr/>
          </a:p>
        </p:txBody>
      </p:sp>
      <p:sp>
        <p:nvSpPr>
          <p:cNvPr id="38" name="object 38"/>
          <p:cNvSpPr/>
          <p:nvPr/>
        </p:nvSpPr>
        <p:spPr>
          <a:xfrm>
            <a:off x="2641638" y="3780247"/>
            <a:ext cx="44450" cy="44450"/>
          </a:xfrm>
          <a:custGeom>
            <a:avLst/>
            <a:gdLst/>
            <a:ahLst/>
            <a:cxnLst/>
            <a:rect l="l" t="t" r="r" b="b"/>
            <a:pathLst>
              <a:path w="44450" h="44450">
                <a:moveTo>
                  <a:pt x="0" y="22161"/>
                </a:moveTo>
                <a:lnTo>
                  <a:pt x="1740" y="30771"/>
                </a:lnTo>
                <a:lnTo>
                  <a:pt x="6488" y="37812"/>
                </a:lnTo>
                <a:lnTo>
                  <a:pt x="13528" y="42565"/>
                </a:lnTo>
                <a:lnTo>
                  <a:pt x="22148" y="44310"/>
                </a:lnTo>
                <a:lnTo>
                  <a:pt x="30771" y="42565"/>
                </a:lnTo>
                <a:lnTo>
                  <a:pt x="37815" y="37812"/>
                </a:lnTo>
                <a:lnTo>
                  <a:pt x="42567" y="30771"/>
                </a:lnTo>
                <a:lnTo>
                  <a:pt x="44310" y="22161"/>
                </a:lnTo>
                <a:lnTo>
                  <a:pt x="42567" y="13539"/>
                </a:lnTo>
                <a:lnTo>
                  <a:pt x="37815" y="6494"/>
                </a:lnTo>
                <a:lnTo>
                  <a:pt x="30771" y="1742"/>
                </a:lnTo>
                <a:lnTo>
                  <a:pt x="22148" y="0"/>
                </a:lnTo>
                <a:lnTo>
                  <a:pt x="13528" y="1742"/>
                </a:lnTo>
                <a:lnTo>
                  <a:pt x="6488" y="6494"/>
                </a:lnTo>
                <a:lnTo>
                  <a:pt x="1740" y="13539"/>
                </a:lnTo>
                <a:lnTo>
                  <a:pt x="0" y="22161"/>
                </a:lnTo>
                <a:close/>
              </a:path>
            </a:pathLst>
          </a:custGeom>
          <a:ln w="3175">
            <a:solidFill>
              <a:srgbClr val="FFFFFF"/>
            </a:solidFill>
          </a:ln>
        </p:spPr>
        <p:txBody>
          <a:bodyPr wrap="square" lIns="0" tIns="0" rIns="0" bIns="0" rtlCol="0"/>
          <a:lstStyle/>
          <a:p>
            <a:endParaRPr/>
          </a:p>
        </p:txBody>
      </p:sp>
      <p:sp>
        <p:nvSpPr>
          <p:cNvPr id="39" name="object 39"/>
          <p:cNvSpPr/>
          <p:nvPr/>
        </p:nvSpPr>
        <p:spPr>
          <a:xfrm>
            <a:off x="4154086" y="3594933"/>
            <a:ext cx="0" cy="863600"/>
          </a:xfrm>
          <a:custGeom>
            <a:avLst/>
            <a:gdLst/>
            <a:ahLst/>
            <a:cxnLst/>
            <a:rect l="l" t="t" r="r" b="b"/>
            <a:pathLst>
              <a:path h="863600">
                <a:moveTo>
                  <a:pt x="0" y="0"/>
                </a:moveTo>
                <a:lnTo>
                  <a:pt x="0" y="863427"/>
                </a:lnTo>
              </a:path>
            </a:pathLst>
          </a:custGeom>
          <a:ln w="3175">
            <a:solidFill>
              <a:srgbClr val="FFFFFF"/>
            </a:solidFill>
          </a:ln>
        </p:spPr>
        <p:txBody>
          <a:bodyPr wrap="square" lIns="0" tIns="0" rIns="0" bIns="0" rtlCol="0"/>
          <a:lstStyle/>
          <a:p>
            <a:endParaRPr/>
          </a:p>
        </p:txBody>
      </p:sp>
      <p:sp>
        <p:nvSpPr>
          <p:cNvPr id="40" name="object 40"/>
          <p:cNvSpPr/>
          <p:nvPr/>
        </p:nvSpPr>
        <p:spPr>
          <a:xfrm>
            <a:off x="2822340" y="3603863"/>
            <a:ext cx="0" cy="854710"/>
          </a:xfrm>
          <a:custGeom>
            <a:avLst/>
            <a:gdLst/>
            <a:ahLst/>
            <a:cxnLst/>
            <a:rect l="l" t="t" r="r" b="b"/>
            <a:pathLst>
              <a:path h="854710">
                <a:moveTo>
                  <a:pt x="0" y="0"/>
                </a:moveTo>
                <a:lnTo>
                  <a:pt x="0" y="854496"/>
                </a:lnTo>
              </a:path>
            </a:pathLst>
          </a:custGeom>
          <a:ln w="3175">
            <a:solidFill>
              <a:srgbClr val="FFFFFF"/>
            </a:solidFill>
          </a:ln>
        </p:spPr>
        <p:txBody>
          <a:bodyPr wrap="square" lIns="0" tIns="0" rIns="0" bIns="0" rtlCol="0"/>
          <a:lstStyle/>
          <a:p>
            <a:endParaRPr/>
          </a:p>
        </p:txBody>
      </p:sp>
      <p:sp>
        <p:nvSpPr>
          <p:cNvPr id="41" name="object 41"/>
          <p:cNvSpPr/>
          <p:nvPr/>
        </p:nvSpPr>
        <p:spPr>
          <a:xfrm>
            <a:off x="2937879" y="3701697"/>
            <a:ext cx="150781" cy="98058"/>
          </a:xfrm>
          <a:prstGeom prst="rect">
            <a:avLst/>
          </a:prstGeom>
          <a:blipFill>
            <a:blip r:embed="rId6" cstate="print"/>
            <a:stretch>
              <a:fillRect/>
            </a:stretch>
          </a:blipFill>
        </p:spPr>
        <p:txBody>
          <a:bodyPr wrap="square" lIns="0" tIns="0" rIns="0" bIns="0" rtlCol="0"/>
          <a:lstStyle/>
          <a:p>
            <a:endParaRPr/>
          </a:p>
        </p:txBody>
      </p:sp>
      <p:sp>
        <p:nvSpPr>
          <p:cNvPr id="42" name="object 42"/>
          <p:cNvSpPr/>
          <p:nvPr/>
        </p:nvSpPr>
        <p:spPr>
          <a:xfrm>
            <a:off x="3701780" y="3603863"/>
            <a:ext cx="0" cy="854710"/>
          </a:xfrm>
          <a:custGeom>
            <a:avLst/>
            <a:gdLst/>
            <a:ahLst/>
            <a:cxnLst/>
            <a:rect l="l" t="t" r="r" b="b"/>
            <a:pathLst>
              <a:path h="854710">
                <a:moveTo>
                  <a:pt x="0" y="0"/>
                </a:moveTo>
                <a:lnTo>
                  <a:pt x="0" y="854496"/>
                </a:lnTo>
              </a:path>
            </a:pathLst>
          </a:custGeom>
          <a:ln w="3175">
            <a:solidFill>
              <a:srgbClr val="FFFFFF"/>
            </a:solidFill>
          </a:ln>
        </p:spPr>
        <p:txBody>
          <a:bodyPr wrap="square" lIns="0" tIns="0" rIns="0" bIns="0" rtlCol="0"/>
          <a:lstStyle/>
          <a:p>
            <a:endParaRPr/>
          </a:p>
        </p:txBody>
      </p:sp>
      <p:sp>
        <p:nvSpPr>
          <p:cNvPr id="43" name="object 43"/>
          <p:cNvSpPr/>
          <p:nvPr/>
        </p:nvSpPr>
        <p:spPr>
          <a:xfrm>
            <a:off x="3179234" y="3603863"/>
            <a:ext cx="0" cy="854710"/>
          </a:xfrm>
          <a:custGeom>
            <a:avLst/>
            <a:gdLst/>
            <a:ahLst/>
            <a:cxnLst/>
            <a:rect l="l" t="t" r="r" b="b"/>
            <a:pathLst>
              <a:path h="854710">
                <a:moveTo>
                  <a:pt x="0" y="0"/>
                </a:moveTo>
                <a:lnTo>
                  <a:pt x="0" y="854496"/>
                </a:lnTo>
              </a:path>
            </a:pathLst>
          </a:custGeom>
          <a:ln w="3175">
            <a:solidFill>
              <a:srgbClr val="FFFFFF"/>
            </a:solidFill>
          </a:ln>
        </p:spPr>
        <p:txBody>
          <a:bodyPr wrap="square" lIns="0" tIns="0" rIns="0" bIns="0" rtlCol="0"/>
          <a:lstStyle/>
          <a:p>
            <a:endParaRPr/>
          </a:p>
        </p:txBody>
      </p:sp>
      <p:sp>
        <p:nvSpPr>
          <p:cNvPr id="44" name="object 44"/>
          <p:cNvSpPr/>
          <p:nvPr/>
        </p:nvSpPr>
        <p:spPr>
          <a:xfrm>
            <a:off x="3228510" y="3603863"/>
            <a:ext cx="0" cy="854710"/>
          </a:xfrm>
          <a:custGeom>
            <a:avLst/>
            <a:gdLst/>
            <a:ahLst/>
            <a:cxnLst/>
            <a:rect l="l" t="t" r="r" b="b"/>
            <a:pathLst>
              <a:path h="854710">
                <a:moveTo>
                  <a:pt x="0" y="0"/>
                </a:moveTo>
                <a:lnTo>
                  <a:pt x="0" y="854496"/>
                </a:lnTo>
              </a:path>
            </a:pathLst>
          </a:custGeom>
          <a:ln w="3175">
            <a:solidFill>
              <a:srgbClr val="FFFFFF"/>
            </a:solidFill>
          </a:ln>
        </p:spPr>
        <p:txBody>
          <a:bodyPr wrap="square" lIns="0" tIns="0" rIns="0" bIns="0" rtlCol="0"/>
          <a:lstStyle/>
          <a:p>
            <a:endParaRPr/>
          </a:p>
        </p:txBody>
      </p:sp>
      <p:sp>
        <p:nvSpPr>
          <p:cNvPr id="45" name="object 45"/>
          <p:cNvSpPr/>
          <p:nvPr/>
        </p:nvSpPr>
        <p:spPr>
          <a:xfrm>
            <a:off x="2010610" y="3591010"/>
            <a:ext cx="1905" cy="862330"/>
          </a:xfrm>
          <a:custGeom>
            <a:avLst/>
            <a:gdLst/>
            <a:ahLst/>
            <a:cxnLst/>
            <a:rect l="l" t="t" r="r" b="b"/>
            <a:pathLst>
              <a:path w="1905" h="862329">
                <a:moveTo>
                  <a:pt x="0" y="0"/>
                </a:moveTo>
                <a:lnTo>
                  <a:pt x="1689" y="862050"/>
                </a:lnTo>
              </a:path>
            </a:pathLst>
          </a:custGeom>
          <a:ln w="12319">
            <a:solidFill>
              <a:srgbClr val="FFFFFF"/>
            </a:solidFill>
            <a:prstDash val="sysDash"/>
          </a:ln>
        </p:spPr>
        <p:txBody>
          <a:bodyPr wrap="square" lIns="0" tIns="0" rIns="0" bIns="0" rtlCol="0"/>
          <a:lstStyle/>
          <a:p>
            <a:endParaRPr/>
          </a:p>
        </p:txBody>
      </p:sp>
      <p:sp>
        <p:nvSpPr>
          <p:cNvPr id="46" name="object 46"/>
          <p:cNvSpPr/>
          <p:nvPr/>
        </p:nvSpPr>
        <p:spPr>
          <a:xfrm>
            <a:off x="3459010" y="5277859"/>
            <a:ext cx="13970" cy="0"/>
          </a:xfrm>
          <a:custGeom>
            <a:avLst/>
            <a:gdLst/>
            <a:ahLst/>
            <a:cxnLst/>
            <a:rect l="l" t="t" r="r" b="b"/>
            <a:pathLst>
              <a:path w="13970">
                <a:moveTo>
                  <a:pt x="0" y="0"/>
                </a:moveTo>
                <a:lnTo>
                  <a:pt x="13628" y="0"/>
                </a:lnTo>
              </a:path>
            </a:pathLst>
          </a:custGeom>
          <a:ln w="6159">
            <a:solidFill>
              <a:srgbClr val="FFFFFF"/>
            </a:solidFill>
            <a:prstDash val="sysDash"/>
          </a:ln>
        </p:spPr>
        <p:txBody>
          <a:bodyPr wrap="square" lIns="0" tIns="0" rIns="0" bIns="0" rtlCol="0"/>
          <a:lstStyle/>
          <a:p>
            <a:endParaRPr/>
          </a:p>
        </p:txBody>
      </p:sp>
      <p:sp>
        <p:nvSpPr>
          <p:cNvPr id="47" name="object 47"/>
          <p:cNvSpPr/>
          <p:nvPr/>
        </p:nvSpPr>
        <p:spPr>
          <a:xfrm>
            <a:off x="2293934" y="3584856"/>
            <a:ext cx="1905" cy="862330"/>
          </a:xfrm>
          <a:custGeom>
            <a:avLst/>
            <a:gdLst/>
            <a:ahLst/>
            <a:cxnLst/>
            <a:rect l="l" t="t" r="r" b="b"/>
            <a:pathLst>
              <a:path w="1905" h="862329">
                <a:moveTo>
                  <a:pt x="0" y="0"/>
                </a:moveTo>
                <a:lnTo>
                  <a:pt x="1689" y="862050"/>
                </a:lnTo>
              </a:path>
            </a:pathLst>
          </a:custGeom>
          <a:ln w="12319">
            <a:solidFill>
              <a:srgbClr val="FFFFFF"/>
            </a:solidFill>
            <a:prstDash val="lgDashDot"/>
          </a:ln>
        </p:spPr>
        <p:txBody>
          <a:bodyPr wrap="square" lIns="0" tIns="0" rIns="0" bIns="0" rtlCol="0"/>
          <a:lstStyle/>
          <a:p>
            <a:endParaRPr/>
          </a:p>
        </p:txBody>
      </p:sp>
      <p:sp>
        <p:nvSpPr>
          <p:cNvPr id="48" name="object 48"/>
          <p:cNvSpPr/>
          <p:nvPr/>
        </p:nvSpPr>
        <p:spPr>
          <a:xfrm>
            <a:off x="2599677" y="4310421"/>
            <a:ext cx="130886" cy="130848"/>
          </a:xfrm>
          <a:prstGeom prst="rect">
            <a:avLst/>
          </a:prstGeom>
          <a:blipFill>
            <a:blip r:embed="rId7" cstate="print"/>
            <a:stretch>
              <a:fillRect/>
            </a:stretch>
          </a:blipFill>
        </p:spPr>
        <p:txBody>
          <a:bodyPr wrap="square" lIns="0" tIns="0" rIns="0" bIns="0" rtlCol="0"/>
          <a:lstStyle/>
          <a:p>
            <a:endParaRPr/>
          </a:p>
        </p:txBody>
      </p:sp>
      <p:sp>
        <p:nvSpPr>
          <p:cNvPr id="49" name="object 49"/>
          <p:cNvSpPr/>
          <p:nvPr/>
        </p:nvSpPr>
        <p:spPr>
          <a:xfrm>
            <a:off x="2269699" y="1890090"/>
            <a:ext cx="0" cy="190500"/>
          </a:xfrm>
          <a:custGeom>
            <a:avLst/>
            <a:gdLst/>
            <a:ahLst/>
            <a:cxnLst/>
            <a:rect l="l" t="t" r="r" b="b"/>
            <a:pathLst>
              <a:path h="190500">
                <a:moveTo>
                  <a:pt x="0" y="0"/>
                </a:moveTo>
                <a:lnTo>
                  <a:pt x="0" y="190258"/>
                </a:lnTo>
              </a:path>
            </a:pathLst>
          </a:custGeom>
          <a:ln w="47790">
            <a:solidFill>
              <a:srgbClr val="F1F1F3"/>
            </a:solidFill>
          </a:ln>
        </p:spPr>
        <p:txBody>
          <a:bodyPr wrap="square" lIns="0" tIns="0" rIns="0" bIns="0" rtlCol="0"/>
          <a:lstStyle/>
          <a:p>
            <a:endParaRPr/>
          </a:p>
        </p:txBody>
      </p:sp>
      <p:sp>
        <p:nvSpPr>
          <p:cNvPr id="50" name="object 50"/>
          <p:cNvSpPr/>
          <p:nvPr/>
        </p:nvSpPr>
        <p:spPr>
          <a:xfrm>
            <a:off x="2245791" y="1890077"/>
            <a:ext cx="48260" cy="190500"/>
          </a:xfrm>
          <a:custGeom>
            <a:avLst/>
            <a:gdLst/>
            <a:ahLst/>
            <a:cxnLst/>
            <a:rect l="l" t="t" r="r" b="b"/>
            <a:pathLst>
              <a:path w="48260" h="190500">
                <a:moveTo>
                  <a:pt x="0" y="190258"/>
                </a:moveTo>
                <a:lnTo>
                  <a:pt x="47790" y="190258"/>
                </a:lnTo>
                <a:lnTo>
                  <a:pt x="47790" y="0"/>
                </a:lnTo>
                <a:lnTo>
                  <a:pt x="0" y="0"/>
                </a:lnTo>
                <a:lnTo>
                  <a:pt x="0" y="190258"/>
                </a:lnTo>
                <a:close/>
              </a:path>
            </a:pathLst>
          </a:custGeom>
          <a:ln w="3175">
            <a:solidFill>
              <a:srgbClr val="221F1F"/>
            </a:solidFill>
          </a:ln>
        </p:spPr>
        <p:txBody>
          <a:bodyPr wrap="square" lIns="0" tIns="0" rIns="0" bIns="0" rtlCol="0"/>
          <a:lstStyle/>
          <a:p>
            <a:endParaRPr/>
          </a:p>
        </p:txBody>
      </p:sp>
      <p:sp>
        <p:nvSpPr>
          <p:cNvPr id="51" name="object 51"/>
          <p:cNvSpPr/>
          <p:nvPr/>
        </p:nvSpPr>
        <p:spPr>
          <a:xfrm>
            <a:off x="1783035" y="1873630"/>
            <a:ext cx="462915" cy="349885"/>
          </a:xfrm>
          <a:custGeom>
            <a:avLst/>
            <a:gdLst/>
            <a:ahLst/>
            <a:cxnLst/>
            <a:rect l="l" t="t" r="r" b="b"/>
            <a:pathLst>
              <a:path w="462914" h="349885">
                <a:moveTo>
                  <a:pt x="0" y="349567"/>
                </a:moveTo>
                <a:lnTo>
                  <a:pt x="462756" y="349567"/>
                </a:lnTo>
                <a:lnTo>
                  <a:pt x="462756" y="0"/>
                </a:lnTo>
                <a:lnTo>
                  <a:pt x="0" y="0"/>
                </a:lnTo>
                <a:lnTo>
                  <a:pt x="0" y="349567"/>
                </a:lnTo>
                <a:close/>
              </a:path>
            </a:pathLst>
          </a:custGeom>
          <a:solidFill>
            <a:srgbClr val="F1F1F3"/>
          </a:solidFill>
        </p:spPr>
        <p:txBody>
          <a:bodyPr wrap="square" lIns="0" tIns="0" rIns="0" bIns="0" rtlCol="0"/>
          <a:lstStyle/>
          <a:p>
            <a:endParaRPr/>
          </a:p>
        </p:txBody>
      </p:sp>
      <p:sp>
        <p:nvSpPr>
          <p:cNvPr id="52" name="object 52"/>
          <p:cNvSpPr/>
          <p:nvPr/>
        </p:nvSpPr>
        <p:spPr>
          <a:xfrm>
            <a:off x="872716" y="1868609"/>
            <a:ext cx="1373505" cy="354965"/>
          </a:xfrm>
          <a:custGeom>
            <a:avLst/>
            <a:gdLst/>
            <a:ahLst/>
            <a:cxnLst/>
            <a:rect l="l" t="t" r="r" b="b"/>
            <a:pathLst>
              <a:path w="1373505" h="354964">
                <a:moveTo>
                  <a:pt x="0" y="354583"/>
                </a:moveTo>
                <a:lnTo>
                  <a:pt x="1373073" y="354583"/>
                </a:lnTo>
                <a:lnTo>
                  <a:pt x="1373073" y="0"/>
                </a:lnTo>
                <a:lnTo>
                  <a:pt x="0" y="0"/>
                </a:lnTo>
                <a:lnTo>
                  <a:pt x="0" y="354583"/>
                </a:lnTo>
                <a:close/>
              </a:path>
            </a:pathLst>
          </a:custGeom>
          <a:ln w="3175">
            <a:solidFill>
              <a:srgbClr val="221F1F"/>
            </a:solidFill>
          </a:ln>
        </p:spPr>
        <p:txBody>
          <a:bodyPr wrap="square" lIns="0" tIns="0" rIns="0" bIns="0" rtlCol="0"/>
          <a:lstStyle/>
          <a:p>
            <a:endParaRPr/>
          </a:p>
        </p:txBody>
      </p:sp>
      <p:sp>
        <p:nvSpPr>
          <p:cNvPr id="53" name="object 53"/>
          <p:cNvSpPr/>
          <p:nvPr/>
        </p:nvSpPr>
        <p:spPr>
          <a:xfrm>
            <a:off x="2269699" y="2366302"/>
            <a:ext cx="0" cy="190500"/>
          </a:xfrm>
          <a:custGeom>
            <a:avLst/>
            <a:gdLst/>
            <a:ahLst/>
            <a:cxnLst/>
            <a:rect l="l" t="t" r="r" b="b"/>
            <a:pathLst>
              <a:path h="190500">
                <a:moveTo>
                  <a:pt x="0" y="0"/>
                </a:moveTo>
                <a:lnTo>
                  <a:pt x="0" y="190258"/>
                </a:lnTo>
              </a:path>
            </a:pathLst>
          </a:custGeom>
          <a:ln w="47790">
            <a:solidFill>
              <a:srgbClr val="F1F1F3"/>
            </a:solidFill>
          </a:ln>
        </p:spPr>
        <p:txBody>
          <a:bodyPr wrap="square" lIns="0" tIns="0" rIns="0" bIns="0" rtlCol="0"/>
          <a:lstStyle/>
          <a:p>
            <a:endParaRPr/>
          </a:p>
        </p:txBody>
      </p:sp>
      <p:sp>
        <p:nvSpPr>
          <p:cNvPr id="54" name="object 54"/>
          <p:cNvSpPr/>
          <p:nvPr/>
        </p:nvSpPr>
        <p:spPr>
          <a:xfrm>
            <a:off x="2245791" y="2366299"/>
            <a:ext cx="48260" cy="190500"/>
          </a:xfrm>
          <a:custGeom>
            <a:avLst/>
            <a:gdLst/>
            <a:ahLst/>
            <a:cxnLst/>
            <a:rect l="l" t="t" r="r" b="b"/>
            <a:pathLst>
              <a:path w="48260" h="190500">
                <a:moveTo>
                  <a:pt x="0" y="190258"/>
                </a:moveTo>
                <a:lnTo>
                  <a:pt x="47790" y="190258"/>
                </a:lnTo>
                <a:lnTo>
                  <a:pt x="47790" y="0"/>
                </a:lnTo>
                <a:lnTo>
                  <a:pt x="0" y="0"/>
                </a:lnTo>
                <a:lnTo>
                  <a:pt x="0" y="190258"/>
                </a:lnTo>
                <a:close/>
              </a:path>
            </a:pathLst>
          </a:custGeom>
          <a:ln w="3175">
            <a:solidFill>
              <a:srgbClr val="221F1F"/>
            </a:solidFill>
          </a:ln>
        </p:spPr>
        <p:txBody>
          <a:bodyPr wrap="square" lIns="0" tIns="0" rIns="0" bIns="0" rtlCol="0"/>
          <a:lstStyle/>
          <a:p>
            <a:endParaRPr/>
          </a:p>
        </p:txBody>
      </p:sp>
      <p:sp>
        <p:nvSpPr>
          <p:cNvPr id="55" name="object 55"/>
          <p:cNvSpPr/>
          <p:nvPr/>
        </p:nvSpPr>
        <p:spPr>
          <a:xfrm>
            <a:off x="1783035" y="2344826"/>
            <a:ext cx="462915" cy="354965"/>
          </a:xfrm>
          <a:custGeom>
            <a:avLst/>
            <a:gdLst/>
            <a:ahLst/>
            <a:cxnLst/>
            <a:rect l="l" t="t" r="r" b="b"/>
            <a:pathLst>
              <a:path w="462914" h="354964">
                <a:moveTo>
                  <a:pt x="0" y="354583"/>
                </a:moveTo>
                <a:lnTo>
                  <a:pt x="462756" y="354583"/>
                </a:lnTo>
                <a:lnTo>
                  <a:pt x="462756" y="0"/>
                </a:lnTo>
                <a:lnTo>
                  <a:pt x="0" y="0"/>
                </a:lnTo>
                <a:lnTo>
                  <a:pt x="0" y="354583"/>
                </a:lnTo>
                <a:close/>
              </a:path>
            </a:pathLst>
          </a:custGeom>
          <a:solidFill>
            <a:srgbClr val="F1F1F3"/>
          </a:solidFill>
        </p:spPr>
        <p:txBody>
          <a:bodyPr wrap="square" lIns="0" tIns="0" rIns="0" bIns="0" rtlCol="0"/>
          <a:lstStyle/>
          <a:p>
            <a:endParaRPr/>
          </a:p>
        </p:txBody>
      </p:sp>
      <p:sp>
        <p:nvSpPr>
          <p:cNvPr id="56" name="object 56"/>
          <p:cNvSpPr/>
          <p:nvPr/>
        </p:nvSpPr>
        <p:spPr>
          <a:xfrm>
            <a:off x="872716" y="2344831"/>
            <a:ext cx="1373505" cy="354965"/>
          </a:xfrm>
          <a:custGeom>
            <a:avLst/>
            <a:gdLst/>
            <a:ahLst/>
            <a:cxnLst/>
            <a:rect l="l" t="t" r="r" b="b"/>
            <a:pathLst>
              <a:path w="1373505" h="354964">
                <a:moveTo>
                  <a:pt x="0" y="354583"/>
                </a:moveTo>
                <a:lnTo>
                  <a:pt x="1373073" y="354583"/>
                </a:lnTo>
                <a:lnTo>
                  <a:pt x="1373073" y="0"/>
                </a:lnTo>
                <a:lnTo>
                  <a:pt x="0" y="0"/>
                </a:lnTo>
                <a:lnTo>
                  <a:pt x="0" y="354583"/>
                </a:lnTo>
                <a:close/>
              </a:path>
            </a:pathLst>
          </a:custGeom>
          <a:ln w="3175">
            <a:solidFill>
              <a:srgbClr val="221F1F"/>
            </a:solidFill>
          </a:ln>
        </p:spPr>
        <p:txBody>
          <a:bodyPr wrap="square" lIns="0" tIns="0" rIns="0" bIns="0" rtlCol="0"/>
          <a:lstStyle/>
          <a:p>
            <a:endParaRPr/>
          </a:p>
        </p:txBody>
      </p:sp>
      <p:sp>
        <p:nvSpPr>
          <p:cNvPr id="57" name="object 57"/>
          <p:cNvSpPr/>
          <p:nvPr/>
        </p:nvSpPr>
        <p:spPr>
          <a:xfrm>
            <a:off x="2269699" y="2840354"/>
            <a:ext cx="0" cy="628015"/>
          </a:xfrm>
          <a:custGeom>
            <a:avLst/>
            <a:gdLst/>
            <a:ahLst/>
            <a:cxnLst/>
            <a:rect l="l" t="t" r="r" b="b"/>
            <a:pathLst>
              <a:path h="628014">
                <a:moveTo>
                  <a:pt x="0" y="0"/>
                </a:moveTo>
                <a:lnTo>
                  <a:pt x="0" y="627735"/>
                </a:lnTo>
              </a:path>
            </a:pathLst>
          </a:custGeom>
          <a:ln w="47790">
            <a:solidFill>
              <a:srgbClr val="F1F1F3"/>
            </a:solidFill>
          </a:ln>
        </p:spPr>
        <p:txBody>
          <a:bodyPr wrap="square" lIns="0" tIns="0" rIns="0" bIns="0" rtlCol="0"/>
          <a:lstStyle/>
          <a:p>
            <a:endParaRPr/>
          </a:p>
        </p:txBody>
      </p:sp>
      <p:sp>
        <p:nvSpPr>
          <p:cNvPr id="58" name="object 58"/>
          <p:cNvSpPr/>
          <p:nvPr/>
        </p:nvSpPr>
        <p:spPr>
          <a:xfrm>
            <a:off x="2245791" y="2840353"/>
            <a:ext cx="48260" cy="628015"/>
          </a:xfrm>
          <a:custGeom>
            <a:avLst/>
            <a:gdLst/>
            <a:ahLst/>
            <a:cxnLst/>
            <a:rect l="l" t="t" r="r" b="b"/>
            <a:pathLst>
              <a:path w="48260" h="628014">
                <a:moveTo>
                  <a:pt x="0" y="627735"/>
                </a:moveTo>
                <a:lnTo>
                  <a:pt x="47790" y="627735"/>
                </a:lnTo>
                <a:lnTo>
                  <a:pt x="47790" y="0"/>
                </a:lnTo>
                <a:lnTo>
                  <a:pt x="0" y="0"/>
                </a:lnTo>
                <a:lnTo>
                  <a:pt x="0" y="627735"/>
                </a:lnTo>
                <a:close/>
              </a:path>
            </a:pathLst>
          </a:custGeom>
          <a:ln w="3175">
            <a:solidFill>
              <a:srgbClr val="221F1F"/>
            </a:solidFill>
          </a:ln>
        </p:spPr>
        <p:txBody>
          <a:bodyPr wrap="square" lIns="0" tIns="0" rIns="0" bIns="0" rtlCol="0"/>
          <a:lstStyle/>
          <a:p>
            <a:endParaRPr/>
          </a:p>
        </p:txBody>
      </p:sp>
      <p:sp>
        <p:nvSpPr>
          <p:cNvPr id="59" name="object 59"/>
          <p:cNvSpPr/>
          <p:nvPr/>
        </p:nvSpPr>
        <p:spPr>
          <a:xfrm>
            <a:off x="1783035" y="2821051"/>
            <a:ext cx="462915" cy="745490"/>
          </a:xfrm>
          <a:custGeom>
            <a:avLst/>
            <a:gdLst/>
            <a:ahLst/>
            <a:cxnLst/>
            <a:rect l="l" t="t" r="r" b="b"/>
            <a:pathLst>
              <a:path w="462914" h="745489">
                <a:moveTo>
                  <a:pt x="0" y="744956"/>
                </a:moveTo>
                <a:lnTo>
                  <a:pt x="462756" y="744956"/>
                </a:lnTo>
                <a:lnTo>
                  <a:pt x="462756" y="0"/>
                </a:lnTo>
                <a:lnTo>
                  <a:pt x="0" y="0"/>
                </a:lnTo>
                <a:lnTo>
                  <a:pt x="0" y="744956"/>
                </a:lnTo>
                <a:close/>
              </a:path>
            </a:pathLst>
          </a:custGeom>
          <a:solidFill>
            <a:srgbClr val="F1F1F3"/>
          </a:solidFill>
        </p:spPr>
        <p:txBody>
          <a:bodyPr wrap="square" lIns="0" tIns="0" rIns="0" bIns="0" rtlCol="0"/>
          <a:lstStyle/>
          <a:p>
            <a:endParaRPr/>
          </a:p>
        </p:txBody>
      </p:sp>
      <p:sp>
        <p:nvSpPr>
          <p:cNvPr id="60" name="object 60"/>
          <p:cNvSpPr/>
          <p:nvPr/>
        </p:nvSpPr>
        <p:spPr>
          <a:xfrm>
            <a:off x="872716" y="2821051"/>
            <a:ext cx="1373505" cy="745490"/>
          </a:xfrm>
          <a:custGeom>
            <a:avLst/>
            <a:gdLst/>
            <a:ahLst/>
            <a:cxnLst/>
            <a:rect l="l" t="t" r="r" b="b"/>
            <a:pathLst>
              <a:path w="1373505" h="745489">
                <a:moveTo>
                  <a:pt x="0" y="744956"/>
                </a:moveTo>
                <a:lnTo>
                  <a:pt x="1373073" y="744956"/>
                </a:lnTo>
                <a:lnTo>
                  <a:pt x="1373073" y="0"/>
                </a:lnTo>
                <a:lnTo>
                  <a:pt x="0" y="0"/>
                </a:lnTo>
                <a:lnTo>
                  <a:pt x="0" y="744956"/>
                </a:lnTo>
                <a:close/>
              </a:path>
            </a:pathLst>
          </a:custGeom>
          <a:ln w="3175">
            <a:solidFill>
              <a:srgbClr val="221F1F"/>
            </a:solidFill>
          </a:ln>
        </p:spPr>
        <p:txBody>
          <a:bodyPr wrap="square" lIns="0" tIns="0" rIns="0" bIns="0" rtlCol="0"/>
          <a:lstStyle/>
          <a:p>
            <a:endParaRPr/>
          </a:p>
        </p:txBody>
      </p:sp>
      <p:sp>
        <p:nvSpPr>
          <p:cNvPr id="61" name="object 61"/>
          <p:cNvSpPr/>
          <p:nvPr/>
        </p:nvSpPr>
        <p:spPr>
          <a:xfrm>
            <a:off x="1783035" y="1797532"/>
            <a:ext cx="462915" cy="0"/>
          </a:xfrm>
          <a:custGeom>
            <a:avLst/>
            <a:gdLst/>
            <a:ahLst/>
            <a:cxnLst/>
            <a:rect l="l" t="t" r="r" b="b"/>
            <a:pathLst>
              <a:path w="462914">
                <a:moveTo>
                  <a:pt x="0" y="0"/>
                </a:moveTo>
                <a:lnTo>
                  <a:pt x="462756" y="0"/>
                </a:lnTo>
              </a:path>
            </a:pathLst>
          </a:custGeom>
          <a:ln w="5029">
            <a:solidFill>
              <a:srgbClr val="929497"/>
            </a:solidFill>
          </a:ln>
        </p:spPr>
        <p:txBody>
          <a:bodyPr wrap="square" lIns="0" tIns="0" rIns="0" bIns="0" rtlCol="0"/>
          <a:lstStyle/>
          <a:p>
            <a:endParaRPr/>
          </a:p>
        </p:txBody>
      </p:sp>
      <p:sp>
        <p:nvSpPr>
          <p:cNvPr id="62" name="object 62"/>
          <p:cNvSpPr/>
          <p:nvPr/>
        </p:nvSpPr>
        <p:spPr>
          <a:xfrm>
            <a:off x="872716" y="1795026"/>
            <a:ext cx="1373505" cy="73660"/>
          </a:xfrm>
          <a:custGeom>
            <a:avLst/>
            <a:gdLst/>
            <a:ahLst/>
            <a:cxnLst/>
            <a:rect l="l" t="t" r="r" b="b"/>
            <a:pathLst>
              <a:path w="1373505" h="73660">
                <a:moveTo>
                  <a:pt x="0" y="73571"/>
                </a:moveTo>
                <a:lnTo>
                  <a:pt x="1373073" y="73571"/>
                </a:lnTo>
                <a:lnTo>
                  <a:pt x="1373073" y="0"/>
                </a:lnTo>
                <a:lnTo>
                  <a:pt x="0" y="0"/>
                </a:lnTo>
                <a:lnTo>
                  <a:pt x="0" y="73571"/>
                </a:lnTo>
                <a:close/>
              </a:path>
            </a:pathLst>
          </a:custGeom>
          <a:ln w="3175">
            <a:solidFill>
              <a:srgbClr val="221F1F"/>
            </a:solidFill>
          </a:ln>
        </p:spPr>
        <p:txBody>
          <a:bodyPr wrap="square" lIns="0" tIns="0" rIns="0" bIns="0" rtlCol="0"/>
          <a:lstStyle/>
          <a:p>
            <a:endParaRPr/>
          </a:p>
        </p:txBody>
      </p:sp>
      <p:sp>
        <p:nvSpPr>
          <p:cNvPr id="63" name="object 63"/>
          <p:cNvSpPr/>
          <p:nvPr/>
        </p:nvSpPr>
        <p:spPr>
          <a:xfrm>
            <a:off x="1783035" y="2271242"/>
            <a:ext cx="462915" cy="73660"/>
          </a:xfrm>
          <a:custGeom>
            <a:avLst/>
            <a:gdLst/>
            <a:ahLst/>
            <a:cxnLst/>
            <a:rect l="l" t="t" r="r" b="b"/>
            <a:pathLst>
              <a:path w="462914" h="73660">
                <a:moveTo>
                  <a:pt x="0" y="73583"/>
                </a:moveTo>
                <a:lnTo>
                  <a:pt x="462756" y="73583"/>
                </a:lnTo>
                <a:lnTo>
                  <a:pt x="462756" y="0"/>
                </a:lnTo>
                <a:lnTo>
                  <a:pt x="0" y="0"/>
                </a:lnTo>
                <a:lnTo>
                  <a:pt x="0" y="73583"/>
                </a:lnTo>
                <a:close/>
              </a:path>
            </a:pathLst>
          </a:custGeom>
          <a:solidFill>
            <a:srgbClr val="929497"/>
          </a:solidFill>
        </p:spPr>
        <p:txBody>
          <a:bodyPr wrap="square" lIns="0" tIns="0" rIns="0" bIns="0" rtlCol="0"/>
          <a:lstStyle/>
          <a:p>
            <a:endParaRPr/>
          </a:p>
        </p:txBody>
      </p:sp>
      <p:sp>
        <p:nvSpPr>
          <p:cNvPr id="64" name="object 64"/>
          <p:cNvSpPr/>
          <p:nvPr/>
        </p:nvSpPr>
        <p:spPr>
          <a:xfrm>
            <a:off x="872716" y="2271241"/>
            <a:ext cx="1373505" cy="73660"/>
          </a:xfrm>
          <a:custGeom>
            <a:avLst/>
            <a:gdLst/>
            <a:ahLst/>
            <a:cxnLst/>
            <a:rect l="l" t="t" r="r" b="b"/>
            <a:pathLst>
              <a:path w="1373505" h="73660">
                <a:moveTo>
                  <a:pt x="0" y="73583"/>
                </a:moveTo>
                <a:lnTo>
                  <a:pt x="1373073" y="73583"/>
                </a:lnTo>
                <a:lnTo>
                  <a:pt x="1373073" y="0"/>
                </a:lnTo>
                <a:lnTo>
                  <a:pt x="0" y="0"/>
                </a:lnTo>
                <a:lnTo>
                  <a:pt x="0" y="73583"/>
                </a:lnTo>
                <a:close/>
              </a:path>
            </a:pathLst>
          </a:custGeom>
          <a:ln w="3175">
            <a:solidFill>
              <a:srgbClr val="221F1F"/>
            </a:solidFill>
          </a:ln>
        </p:spPr>
        <p:txBody>
          <a:bodyPr wrap="square" lIns="0" tIns="0" rIns="0" bIns="0" rtlCol="0"/>
          <a:lstStyle/>
          <a:p>
            <a:endParaRPr/>
          </a:p>
        </p:txBody>
      </p:sp>
      <p:sp>
        <p:nvSpPr>
          <p:cNvPr id="65" name="object 65"/>
          <p:cNvSpPr/>
          <p:nvPr/>
        </p:nvSpPr>
        <p:spPr>
          <a:xfrm>
            <a:off x="1783035" y="2747467"/>
            <a:ext cx="462915" cy="73660"/>
          </a:xfrm>
          <a:custGeom>
            <a:avLst/>
            <a:gdLst/>
            <a:ahLst/>
            <a:cxnLst/>
            <a:rect l="l" t="t" r="r" b="b"/>
            <a:pathLst>
              <a:path w="462914" h="73660">
                <a:moveTo>
                  <a:pt x="0" y="73583"/>
                </a:moveTo>
                <a:lnTo>
                  <a:pt x="462756" y="73583"/>
                </a:lnTo>
                <a:lnTo>
                  <a:pt x="462756" y="0"/>
                </a:lnTo>
                <a:lnTo>
                  <a:pt x="0" y="0"/>
                </a:lnTo>
                <a:lnTo>
                  <a:pt x="0" y="73583"/>
                </a:lnTo>
                <a:close/>
              </a:path>
            </a:pathLst>
          </a:custGeom>
          <a:solidFill>
            <a:srgbClr val="929497"/>
          </a:solidFill>
        </p:spPr>
        <p:txBody>
          <a:bodyPr wrap="square" lIns="0" tIns="0" rIns="0" bIns="0" rtlCol="0"/>
          <a:lstStyle/>
          <a:p>
            <a:endParaRPr/>
          </a:p>
        </p:txBody>
      </p:sp>
      <p:sp>
        <p:nvSpPr>
          <p:cNvPr id="66" name="object 66"/>
          <p:cNvSpPr/>
          <p:nvPr/>
        </p:nvSpPr>
        <p:spPr>
          <a:xfrm>
            <a:off x="872716" y="2747463"/>
            <a:ext cx="1373505" cy="73660"/>
          </a:xfrm>
          <a:custGeom>
            <a:avLst/>
            <a:gdLst/>
            <a:ahLst/>
            <a:cxnLst/>
            <a:rect l="l" t="t" r="r" b="b"/>
            <a:pathLst>
              <a:path w="1373505" h="73660">
                <a:moveTo>
                  <a:pt x="0" y="73583"/>
                </a:moveTo>
                <a:lnTo>
                  <a:pt x="1373073" y="73583"/>
                </a:lnTo>
                <a:lnTo>
                  <a:pt x="1373073" y="0"/>
                </a:lnTo>
                <a:lnTo>
                  <a:pt x="0" y="0"/>
                </a:lnTo>
                <a:lnTo>
                  <a:pt x="0" y="73583"/>
                </a:lnTo>
                <a:close/>
              </a:path>
            </a:pathLst>
          </a:custGeom>
          <a:ln w="3175">
            <a:solidFill>
              <a:srgbClr val="221F1F"/>
            </a:solidFill>
          </a:ln>
        </p:spPr>
        <p:txBody>
          <a:bodyPr wrap="square" lIns="0" tIns="0" rIns="0" bIns="0" rtlCol="0"/>
          <a:lstStyle/>
          <a:p>
            <a:endParaRPr/>
          </a:p>
        </p:txBody>
      </p:sp>
      <p:sp>
        <p:nvSpPr>
          <p:cNvPr id="67" name="object 67"/>
          <p:cNvSpPr/>
          <p:nvPr/>
        </p:nvSpPr>
        <p:spPr>
          <a:xfrm>
            <a:off x="2245793" y="1796482"/>
            <a:ext cx="48260" cy="95250"/>
          </a:xfrm>
          <a:custGeom>
            <a:avLst/>
            <a:gdLst/>
            <a:ahLst/>
            <a:cxnLst/>
            <a:rect l="l" t="t" r="r" b="b"/>
            <a:pathLst>
              <a:path w="48260" h="95250">
                <a:moveTo>
                  <a:pt x="0" y="95250"/>
                </a:moveTo>
                <a:lnTo>
                  <a:pt x="47790" y="95250"/>
                </a:lnTo>
                <a:lnTo>
                  <a:pt x="47790" y="0"/>
                </a:lnTo>
                <a:lnTo>
                  <a:pt x="0" y="0"/>
                </a:lnTo>
                <a:lnTo>
                  <a:pt x="0" y="95250"/>
                </a:lnTo>
                <a:close/>
              </a:path>
            </a:pathLst>
          </a:custGeom>
          <a:solidFill>
            <a:srgbClr val="5D6366"/>
          </a:solidFill>
        </p:spPr>
        <p:txBody>
          <a:bodyPr wrap="square" lIns="0" tIns="0" rIns="0" bIns="0" rtlCol="0"/>
          <a:lstStyle/>
          <a:p>
            <a:endParaRPr/>
          </a:p>
        </p:txBody>
      </p:sp>
      <p:sp>
        <p:nvSpPr>
          <p:cNvPr id="68" name="object 68"/>
          <p:cNvSpPr/>
          <p:nvPr/>
        </p:nvSpPr>
        <p:spPr>
          <a:xfrm>
            <a:off x="1783035" y="1750762"/>
            <a:ext cx="511175" cy="45720"/>
          </a:xfrm>
          <a:custGeom>
            <a:avLst/>
            <a:gdLst/>
            <a:ahLst/>
            <a:cxnLst/>
            <a:rect l="l" t="t" r="r" b="b"/>
            <a:pathLst>
              <a:path w="511175" h="45719">
                <a:moveTo>
                  <a:pt x="0" y="45719"/>
                </a:moveTo>
                <a:lnTo>
                  <a:pt x="510547" y="45719"/>
                </a:lnTo>
                <a:lnTo>
                  <a:pt x="510547" y="0"/>
                </a:lnTo>
                <a:lnTo>
                  <a:pt x="0" y="0"/>
                </a:lnTo>
                <a:lnTo>
                  <a:pt x="0" y="45719"/>
                </a:lnTo>
                <a:close/>
              </a:path>
            </a:pathLst>
          </a:custGeom>
          <a:solidFill>
            <a:srgbClr val="5D6366"/>
          </a:solidFill>
        </p:spPr>
        <p:txBody>
          <a:bodyPr wrap="square" lIns="0" tIns="0" rIns="0" bIns="0" rtlCol="0"/>
          <a:lstStyle/>
          <a:p>
            <a:endParaRPr/>
          </a:p>
        </p:txBody>
      </p:sp>
      <p:sp>
        <p:nvSpPr>
          <p:cNvPr id="69" name="object 69"/>
          <p:cNvSpPr/>
          <p:nvPr/>
        </p:nvSpPr>
        <p:spPr>
          <a:xfrm>
            <a:off x="2246326" y="1607252"/>
            <a:ext cx="47625" cy="143510"/>
          </a:xfrm>
          <a:custGeom>
            <a:avLst/>
            <a:gdLst/>
            <a:ahLst/>
            <a:cxnLst/>
            <a:rect l="l" t="t" r="r" b="b"/>
            <a:pathLst>
              <a:path w="47625" h="143510">
                <a:moveTo>
                  <a:pt x="0" y="143509"/>
                </a:moveTo>
                <a:lnTo>
                  <a:pt x="47256" y="143509"/>
                </a:lnTo>
                <a:lnTo>
                  <a:pt x="47256" y="0"/>
                </a:lnTo>
                <a:lnTo>
                  <a:pt x="0" y="0"/>
                </a:lnTo>
                <a:lnTo>
                  <a:pt x="0" y="143509"/>
                </a:lnTo>
                <a:close/>
              </a:path>
            </a:pathLst>
          </a:custGeom>
          <a:solidFill>
            <a:srgbClr val="5D6366"/>
          </a:solidFill>
        </p:spPr>
        <p:txBody>
          <a:bodyPr wrap="square" lIns="0" tIns="0" rIns="0" bIns="0" rtlCol="0"/>
          <a:lstStyle/>
          <a:p>
            <a:endParaRPr/>
          </a:p>
        </p:txBody>
      </p:sp>
      <p:sp>
        <p:nvSpPr>
          <p:cNvPr id="70" name="object 70"/>
          <p:cNvSpPr/>
          <p:nvPr/>
        </p:nvSpPr>
        <p:spPr>
          <a:xfrm>
            <a:off x="872719" y="1607404"/>
            <a:ext cx="1421130" cy="284480"/>
          </a:xfrm>
          <a:custGeom>
            <a:avLst/>
            <a:gdLst/>
            <a:ahLst/>
            <a:cxnLst/>
            <a:rect l="l" t="t" r="r" b="b"/>
            <a:pathLst>
              <a:path w="1421130" h="284480">
                <a:moveTo>
                  <a:pt x="1420863" y="284327"/>
                </a:moveTo>
                <a:lnTo>
                  <a:pt x="1373073" y="284327"/>
                </a:lnTo>
                <a:lnTo>
                  <a:pt x="1373073" y="189280"/>
                </a:lnTo>
                <a:lnTo>
                  <a:pt x="0" y="189280"/>
                </a:lnTo>
                <a:lnTo>
                  <a:pt x="0" y="142862"/>
                </a:lnTo>
                <a:lnTo>
                  <a:pt x="1373606" y="142862"/>
                </a:lnTo>
                <a:lnTo>
                  <a:pt x="1373606" y="0"/>
                </a:lnTo>
                <a:lnTo>
                  <a:pt x="1420863" y="0"/>
                </a:lnTo>
                <a:lnTo>
                  <a:pt x="1420863" y="284327"/>
                </a:lnTo>
                <a:close/>
              </a:path>
            </a:pathLst>
          </a:custGeom>
          <a:ln w="4622">
            <a:solidFill>
              <a:srgbClr val="221F1F"/>
            </a:solidFill>
          </a:ln>
        </p:spPr>
        <p:txBody>
          <a:bodyPr wrap="square" lIns="0" tIns="0" rIns="0" bIns="0" rtlCol="0"/>
          <a:lstStyle/>
          <a:p>
            <a:endParaRPr/>
          </a:p>
        </p:txBody>
      </p:sp>
      <p:sp>
        <p:nvSpPr>
          <p:cNvPr id="71" name="object 71"/>
          <p:cNvSpPr/>
          <p:nvPr/>
        </p:nvSpPr>
        <p:spPr>
          <a:xfrm>
            <a:off x="2269688" y="2271059"/>
            <a:ext cx="0" cy="95250"/>
          </a:xfrm>
          <a:custGeom>
            <a:avLst/>
            <a:gdLst/>
            <a:ahLst/>
            <a:cxnLst/>
            <a:rect l="l" t="t" r="r" b="b"/>
            <a:pathLst>
              <a:path h="95250">
                <a:moveTo>
                  <a:pt x="0" y="0"/>
                </a:moveTo>
                <a:lnTo>
                  <a:pt x="0" y="95250"/>
                </a:lnTo>
              </a:path>
            </a:pathLst>
          </a:custGeom>
          <a:ln w="47790">
            <a:solidFill>
              <a:srgbClr val="5D6366"/>
            </a:solidFill>
          </a:ln>
        </p:spPr>
        <p:txBody>
          <a:bodyPr wrap="square" lIns="0" tIns="0" rIns="0" bIns="0" rtlCol="0"/>
          <a:lstStyle/>
          <a:p>
            <a:endParaRPr/>
          </a:p>
        </p:txBody>
      </p:sp>
      <p:sp>
        <p:nvSpPr>
          <p:cNvPr id="72" name="object 72"/>
          <p:cNvSpPr/>
          <p:nvPr/>
        </p:nvSpPr>
        <p:spPr>
          <a:xfrm>
            <a:off x="1783035" y="2248199"/>
            <a:ext cx="511175" cy="0"/>
          </a:xfrm>
          <a:custGeom>
            <a:avLst/>
            <a:gdLst/>
            <a:ahLst/>
            <a:cxnLst/>
            <a:rect l="l" t="t" r="r" b="b"/>
            <a:pathLst>
              <a:path w="511175">
                <a:moveTo>
                  <a:pt x="0" y="0"/>
                </a:moveTo>
                <a:lnTo>
                  <a:pt x="510547" y="0"/>
                </a:lnTo>
              </a:path>
            </a:pathLst>
          </a:custGeom>
          <a:ln w="45719">
            <a:solidFill>
              <a:srgbClr val="5D6366"/>
            </a:solidFill>
          </a:ln>
        </p:spPr>
        <p:txBody>
          <a:bodyPr wrap="square" lIns="0" tIns="0" rIns="0" bIns="0" rtlCol="0"/>
          <a:lstStyle/>
          <a:p>
            <a:endParaRPr/>
          </a:p>
        </p:txBody>
      </p:sp>
      <p:sp>
        <p:nvSpPr>
          <p:cNvPr id="73" name="object 73"/>
          <p:cNvSpPr/>
          <p:nvPr/>
        </p:nvSpPr>
        <p:spPr>
          <a:xfrm>
            <a:off x="2269954" y="2081829"/>
            <a:ext cx="0" cy="143510"/>
          </a:xfrm>
          <a:custGeom>
            <a:avLst/>
            <a:gdLst/>
            <a:ahLst/>
            <a:cxnLst/>
            <a:rect l="l" t="t" r="r" b="b"/>
            <a:pathLst>
              <a:path h="143510">
                <a:moveTo>
                  <a:pt x="0" y="0"/>
                </a:moveTo>
                <a:lnTo>
                  <a:pt x="0" y="143509"/>
                </a:lnTo>
              </a:path>
            </a:pathLst>
          </a:custGeom>
          <a:ln w="47256">
            <a:solidFill>
              <a:srgbClr val="5D6366"/>
            </a:solidFill>
          </a:ln>
        </p:spPr>
        <p:txBody>
          <a:bodyPr wrap="square" lIns="0" tIns="0" rIns="0" bIns="0" rtlCol="0"/>
          <a:lstStyle/>
          <a:p>
            <a:endParaRPr/>
          </a:p>
        </p:txBody>
      </p:sp>
      <p:sp>
        <p:nvSpPr>
          <p:cNvPr id="74" name="object 74"/>
          <p:cNvSpPr/>
          <p:nvPr/>
        </p:nvSpPr>
        <p:spPr>
          <a:xfrm>
            <a:off x="872719" y="2081969"/>
            <a:ext cx="1421130" cy="284480"/>
          </a:xfrm>
          <a:custGeom>
            <a:avLst/>
            <a:gdLst/>
            <a:ahLst/>
            <a:cxnLst/>
            <a:rect l="l" t="t" r="r" b="b"/>
            <a:pathLst>
              <a:path w="1421130" h="284480">
                <a:moveTo>
                  <a:pt x="1420863" y="284340"/>
                </a:moveTo>
                <a:lnTo>
                  <a:pt x="1373073" y="284340"/>
                </a:lnTo>
                <a:lnTo>
                  <a:pt x="1373073" y="189293"/>
                </a:lnTo>
                <a:lnTo>
                  <a:pt x="0" y="189293"/>
                </a:lnTo>
                <a:lnTo>
                  <a:pt x="0" y="142875"/>
                </a:lnTo>
                <a:lnTo>
                  <a:pt x="1373606" y="142875"/>
                </a:lnTo>
                <a:lnTo>
                  <a:pt x="1373606" y="0"/>
                </a:lnTo>
                <a:lnTo>
                  <a:pt x="1420863" y="0"/>
                </a:lnTo>
                <a:lnTo>
                  <a:pt x="1420863" y="284340"/>
                </a:lnTo>
                <a:close/>
              </a:path>
            </a:pathLst>
          </a:custGeom>
          <a:ln w="4622">
            <a:solidFill>
              <a:srgbClr val="221F1F"/>
            </a:solidFill>
          </a:ln>
        </p:spPr>
        <p:txBody>
          <a:bodyPr wrap="square" lIns="0" tIns="0" rIns="0" bIns="0" rtlCol="0"/>
          <a:lstStyle/>
          <a:p>
            <a:endParaRPr/>
          </a:p>
        </p:txBody>
      </p:sp>
      <p:sp>
        <p:nvSpPr>
          <p:cNvPr id="75" name="object 75"/>
          <p:cNvSpPr/>
          <p:nvPr/>
        </p:nvSpPr>
        <p:spPr>
          <a:xfrm>
            <a:off x="2269688" y="2747281"/>
            <a:ext cx="0" cy="95250"/>
          </a:xfrm>
          <a:custGeom>
            <a:avLst/>
            <a:gdLst/>
            <a:ahLst/>
            <a:cxnLst/>
            <a:rect l="l" t="t" r="r" b="b"/>
            <a:pathLst>
              <a:path h="95250">
                <a:moveTo>
                  <a:pt x="0" y="0"/>
                </a:moveTo>
                <a:lnTo>
                  <a:pt x="0" y="95250"/>
                </a:lnTo>
              </a:path>
            </a:pathLst>
          </a:custGeom>
          <a:ln w="47790">
            <a:solidFill>
              <a:srgbClr val="5D6366"/>
            </a:solidFill>
          </a:ln>
        </p:spPr>
        <p:txBody>
          <a:bodyPr wrap="square" lIns="0" tIns="0" rIns="0" bIns="0" rtlCol="0"/>
          <a:lstStyle/>
          <a:p>
            <a:endParaRPr/>
          </a:p>
        </p:txBody>
      </p:sp>
      <p:sp>
        <p:nvSpPr>
          <p:cNvPr id="76" name="object 76"/>
          <p:cNvSpPr/>
          <p:nvPr/>
        </p:nvSpPr>
        <p:spPr>
          <a:xfrm>
            <a:off x="1783035" y="2724421"/>
            <a:ext cx="511175" cy="0"/>
          </a:xfrm>
          <a:custGeom>
            <a:avLst/>
            <a:gdLst/>
            <a:ahLst/>
            <a:cxnLst/>
            <a:rect l="l" t="t" r="r" b="b"/>
            <a:pathLst>
              <a:path w="511175">
                <a:moveTo>
                  <a:pt x="0" y="0"/>
                </a:moveTo>
                <a:lnTo>
                  <a:pt x="510547" y="0"/>
                </a:lnTo>
              </a:path>
            </a:pathLst>
          </a:custGeom>
          <a:ln w="45719">
            <a:solidFill>
              <a:srgbClr val="5D6366"/>
            </a:solidFill>
          </a:ln>
        </p:spPr>
        <p:txBody>
          <a:bodyPr wrap="square" lIns="0" tIns="0" rIns="0" bIns="0" rtlCol="0"/>
          <a:lstStyle/>
          <a:p>
            <a:endParaRPr/>
          </a:p>
        </p:txBody>
      </p:sp>
      <p:sp>
        <p:nvSpPr>
          <p:cNvPr id="77" name="object 77"/>
          <p:cNvSpPr/>
          <p:nvPr/>
        </p:nvSpPr>
        <p:spPr>
          <a:xfrm>
            <a:off x="2269954" y="2558051"/>
            <a:ext cx="0" cy="143510"/>
          </a:xfrm>
          <a:custGeom>
            <a:avLst/>
            <a:gdLst/>
            <a:ahLst/>
            <a:cxnLst/>
            <a:rect l="l" t="t" r="r" b="b"/>
            <a:pathLst>
              <a:path h="143510">
                <a:moveTo>
                  <a:pt x="0" y="0"/>
                </a:moveTo>
                <a:lnTo>
                  <a:pt x="0" y="143509"/>
                </a:lnTo>
              </a:path>
            </a:pathLst>
          </a:custGeom>
          <a:ln w="47256">
            <a:solidFill>
              <a:srgbClr val="5D6366"/>
            </a:solidFill>
          </a:ln>
        </p:spPr>
        <p:txBody>
          <a:bodyPr wrap="square" lIns="0" tIns="0" rIns="0" bIns="0" rtlCol="0"/>
          <a:lstStyle/>
          <a:p>
            <a:endParaRPr/>
          </a:p>
        </p:txBody>
      </p:sp>
      <p:sp>
        <p:nvSpPr>
          <p:cNvPr id="78" name="object 78"/>
          <p:cNvSpPr/>
          <p:nvPr/>
        </p:nvSpPr>
        <p:spPr>
          <a:xfrm>
            <a:off x="872719" y="2558191"/>
            <a:ext cx="1421130" cy="284480"/>
          </a:xfrm>
          <a:custGeom>
            <a:avLst/>
            <a:gdLst/>
            <a:ahLst/>
            <a:cxnLst/>
            <a:rect l="l" t="t" r="r" b="b"/>
            <a:pathLst>
              <a:path w="1421130" h="284480">
                <a:moveTo>
                  <a:pt x="1420863" y="284340"/>
                </a:moveTo>
                <a:lnTo>
                  <a:pt x="1373073" y="284340"/>
                </a:lnTo>
                <a:lnTo>
                  <a:pt x="1373073" y="189280"/>
                </a:lnTo>
                <a:lnTo>
                  <a:pt x="0" y="189280"/>
                </a:lnTo>
                <a:lnTo>
                  <a:pt x="0" y="142875"/>
                </a:lnTo>
                <a:lnTo>
                  <a:pt x="1373606" y="142875"/>
                </a:lnTo>
                <a:lnTo>
                  <a:pt x="1373606" y="0"/>
                </a:lnTo>
                <a:lnTo>
                  <a:pt x="1420863" y="0"/>
                </a:lnTo>
                <a:lnTo>
                  <a:pt x="1420863" y="284340"/>
                </a:lnTo>
                <a:close/>
              </a:path>
            </a:pathLst>
          </a:custGeom>
          <a:ln w="4622">
            <a:solidFill>
              <a:srgbClr val="221F1F"/>
            </a:solidFill>
          </a:ln>
        </p:spPr>
        <p:txBody>
          <a:bodyPr wrap="square" lIns="0" tIns="0" rIns="0" bIns="0" rtlCol="0"/>
          <a:lstStyle/>
          <a:p>
            <a:endParaRPr/>
          </a:p>
        </p:txBody>
      </p:sp>
      <p:sp>
        <p:nvSpPr>
          <p:cNvPr id="79" name="object 79"/>
          <p:cNvSpPr/>
          <p:nvPr/>
        </p:nvSpPr>
        <p:spPr>
          <a:xfrm>
            <a:off x="2269070" y="3468090"/>
            <a:ext cx="0" cy="98425"/>
          </a:xfrm>
          <a:custGeom>
            <a:avLst/>
            <a:gdLst/>
            <a:ahLst/>
            <a:cxnLst/>
            <a:rect l="l" t="t" r="r" b="b"/>
            <a:pathLst>
              <a:path h="98425">
                <a:moveTo>
                  <a:pt x="0" y="0"/>
                </a:moveTo>
                <a:lnTo>
                  <a:pt x="0" y="97917"/>
                </a:lnTo>
              </a:path>
            </a:pathLst>
          </a:custGeom>
          <a:ln w="48920">
            <a:solidFill>
              <a:srgbClr val="5D6366"/>
            </a:solidFill>
          </a:ln>
        </p:spPr>
        <p:txBody>
          <a:bodyPr wrap="square" lIns="0" tIns="0" rIns="0" bIns="0" rtlCol="0"/>
          <a:lstStyle/>
          <a:p>
            <a:endParaRPr/>
          </a:p>
        </p:txBody>
      </p:sp>
      <p:sp>
        <p:nvSpPr>
          <p:cNvPr id="80" name="object 80"/>
          <p:cNvSpPr/>
          <p:nvPr/>
        </p:nvSpPr>
        <p:spPr>
          <a:xfrm>
            <a:off x="2244608" y="3468090"/>
            <a:ext cx="49530" cy="98425"/>
          </a:xfrm>
          <a:custGeom>
            <a:avLst/>
            <a:gdLst/>
            <a:ahLst/>
            <a:cxnLst/>
            <a:rect l="l" t="t" r="r" b="b"/>
            <a:pathLst>
              <a:path w="49530" h="98425">
                <a:moveTo>
                  <a:pt x="48920" y="97917"/>
                </a:moveTo>
                <a:lnTo>
                  <a:pt x="0" y="97917"/>
                </a:lnTo>
                <a:lnTo>
                  <a:pt x="0" y="0"/>
                </a:lnTo>
                <a:lnTo>
                  <a:pt x="48920" y="0"/>
                </a:lnTo>
                <a:lnTo>
                  <a:pt x="48920" y="97917"/>
                </a:lnTo>
                <a:close/>
              </a:path>
            </a:pathLst>
          </a:custGeom>
          <a:ln w="4622">
            <a:solidFill>
              <a:srgbClr val="221F1F"/>
            </a:solidFill>
          </a:ln>
        </p:spPr>
        <p:txBody>
          <a:bodyPr wrap="square" lIns="0" tIns="0" rIns="0" bIns="0" rtlCol="0"/>
          <a:lstStyle/>
          <a:p>
            <a:endParaRPr/>
          </a:p>
        </p:txBody>
      </p:sp>
      <p:sp>
        <p:nvSpPr>
          <p:cNvPr id="81" name="object 81"/>
          <p:cNvSpPr/>
          <p:nvPr/>
        </p:nvSpPr>
        <p:spPr>
          <a:xfrm>
            <a:off x="2270613" y="2912516"/>
            <a:ext cx="0" cy="98425"/>
          </a:xfrm>
          <a:custGeom>
            <a:avLst/>
            <a:gdLst/>
            <a:ahLst/>
            <a:cxnLst/>
            <a:rect l="l" t="t" r="r" b="b"/>
            <a:pathLst>
              <a:path h="98425">
                <a:moveTo>
                  <a:pt x="0" y="0"/>
                </a:moveTo>
                <a:lnTo>
                  <a:pt x="0" y="97917"/>
                </a:lnTo>
              </a:path>
            </a:pathLst>
          </a:custGeom>
          <a:ln w="48933">
            <a:solidFill>
              <a:srgbClr val="5D6366"/>
            </a:solidFill>
          </a:ln>
        </p:spPr>
        <p:txBody>
          <a:bodyPr wrap="square" lIns="0" tIns="0" rIns="0" bIns="0" rtlCol="0"/>
          <a:lstStyle/>
          <a:p>
            <a:endParaRPr/>
          </a:p>
        </p:txBody>
      </p:sp>
      <p:sp>
        <p:nvSpPr>
          <p:cNvPr id="82" name="object 82"/>
          <p:cNvSpPr/>
          <p:nvPr/>
        </p:nvSpPr>
        <p:spPr>
          <a:xfrm>
            <a:off x="2246140" y="2912503"/>
            <a:ext cx="49530" cy="98425"/>
          </a:xfrm>
          <a:custGeom>
            <a:avLst/>
            <a:gdLst/>
            <a:ahLst/>
            <a:cxnLst/>
            <a:rect l="l" t="t" r="r" b="b"/>
            <a:pathLst>
              <a:path w="49530" h="98425">
                <a:moveTo>
                  <a:pt x="48933" y="97917"/>
                </a:moveTo>
                <a:lnTo>
                  <a:pt x="0" y="97917"/>
                </a:lnTo>
                <a:lnTo>
                  <a:pt x="0" y="0"/>
                </a:lnTo>
                <a:lnTo>
                  <a:pt x="48933" y="0"/>
                </a:lnTo>
                <a:lnTo>
                  <a:pt x="48933" y="97917"/>
                </a:lnTo>
                <a:close/>
              </a:path>
            </a:pathLst>
          </a:custGeom>
          <a:ln w="4622">
            <a:solidFill>
              <a:srgbClr val="221F1F"/>
            </a:solidFill>
          </a:ln>
        </p:spPr>
        <p:txBody>
          <a:bodyPr wrap="square" lIns="0" tIns="0" rIns="0" bIns="0" rtlCol="0"/>
          <a:lstStyle/>
          <a:p>
            <a:endParaRPr/>
          </a:p>
        </p:txBody>
      </p:sp>
      <p:sp>
        <p:nvSpPr>
          <p:cNvPr id="83" name="object 83"/>
          <p:cNvSpPr/>
          <p:nvPr/>
        </p:nvSpPr>
        <p:spPr>
          <a:xfrm>
            <a:off x="2269699" y="1543723"/>
            <a:ext cx="0" cy="66040"/>
          </a:xfrm>
          <a:custGeom>
            <a:avLst/>
            <a:gdLst/>
            <a:ahLst/>
            <a:cxnLst/>
            <a:rect l="l" t="t" r="r" b="b"/>
            <a:pathLst>
              <a:path h="66040">
                <a:moveTo>
                  <a:pt x="0" y="0"/>
                </a:moveTo>
                <a:lnTo>
                  <a:pt x="0" y="65417"/>
                </a:lnTo>
              </a:path>
            </a:pathLst>
          </a:custGeom>
          <a:ln w="47790">
            <a:solidFill>
              <a:srgbClr val="F1F1F3"/>
            </a:solidFill>
          </a:ln>
        </p:spPr>
        <p:txBody>
          <a:bodyPr wrap="square" lIns="0" tIns="0" rIns="0" bIns="0" rtlCol="0"/>
          <a:lstStyle/>
          <a:p>
            <a:endParaRPr/>
          </a:p>
        </p:txBody>
      </p:sp>
      <p:sp>
        <p:nvSpPr>
          <p:cNvPr id="84" name="object 84"/>
          <p:cNvSpPr/>
          <p:nvPr/>
        </p:nvSpPr>
        <p:spPr>
          <a:xfrm>
            <a:off x="2245791" y="1418875"/>
            <a:ext cx="48260" cy="190500"/>
          </a:xfrm>
          <a:custGeom>
            <a:avLst/>
            <a:gdLst/>
            <a:ahLst/>
            <a:cxnLst/>
            <a:rect l="l" t="t" r="r" b="b"/>
            <a:pathLst>
              <a:path w="48260" h="190500">
                <a:moveTo>
                  <a:pt x="0" y="190258"/>
                </a:moveTo>
                <a:lnTo>
                  <a:pt x="47790" y="190258"/>
                </a:lnTo>
                <a:lnTo>
                  <a:pt x="47790" y="0"/>
                </a:lnTo>
                <a:lnTo>
                  <a:pt x="0" y="0"/>
                </a:lnTo>
                <a:lnTo>
                  <a:pt x="0" y="190258"/>
                </a:lnTo>
                <a:close/>
              </a:path>
            </a:pathLst>
          </a:custGeom>
          <a:ln w="3175">
            <a:solidFill>
              <a:srgbClr val="221F1F"/>
            </a:solidFill>
          </a:ln>
        </p:spPr>
        <p:txBody>
          <a:bodyPr wrap="square" lIns="0" tIns="0" rIns="0" bIns="0" rtlCol="0"/>
          <a:lstStyle/>
          <a:p>
            <a:endParaRPr/>
          </a:p>
        </p:txBody>
      </p:sp>
      <p:sp>
        <p:nvSpPr>
          <p:cNvPr id="85" name="object 85"/>
          <p:cNvSpPr/>
          <p:nvPr/>
        </p:nvSpPr>
        <p:spPr>
          <a:xfrm>
            <a:off x="1783035" y="1543723"/>
            <a:ext cx="462915" cy="208279"/>
          </a:xfrm>
          <a:custGeom>
            <a:avLst/>
            <a:gdLst/>
            <a:ahLst/>
            <a:cxnLst/>
            <a:rect l="l" t="t" r="r" b="b"/>
            <a:pathLst>
              <a:path w="462914" h="208280">
                <a:moveTo>
                  <a:pt x="0" y="208267"/>
                </a:moveTo>
                <a:lnTo>
                  <a:pt x="462756" y="208267"/>
                </a:lnTo>
                <a:lnTo>
                  <a:pt x="462756" y="0"/>
                </a:lnTo>
                <a:lnTo>
                  <a:pt x="0" y="0"/>
                </a:lnTo>
                <a:lnTo>
                  <a:pt x="0" y="208267"/>
                </a:lnTo>
                <a:close/>
              </a:path>
            </a:pathLst>
          </a:custGeom>
          <a:solidFill>
            <a:srgbClr val="F1F1F3"/>
          </a:solidFill>
        </p:spPr>
        <p:txBody>
          <a:bodyPr wrap="square" lIns="0" tIns="0" rIns="0" bIns="0" rtlCol="0"/>
          <a:lstStyle/>
          <a:p>
            <a:endParaRPr/>
          </a:p>
        </p:txBody>
      </p:sp>
      <p:sp>
        <p:nvSpPr>
          <p:cNvPr id="86" name="object 86"/>
          <p:cNvSpPr/>
          <p:nvPr/>
        </p:nvSpPr>
        <p:spPr>
          <a:xfrm>
            <a:off x="872716" y="1397394"/>
            <a:ext cx="1373505" cy="354965"/>
          </a:xfrm>
          <a:custGeom>
            <a:avLst/>
            <a:gdLst/>
            <a:ahLst/>
            <a:cxnLst/>
            <a:rect l="l" t="t" r="r" b="b"/>
            <a:pathLst>
              <a:path w="1373505" h="354964">
                <a:moveTo>
                  <a:pt x="0" y="354596"/>
                </a:moveTo>
                <a:lnTo>
                  <a:pt x="1373073" y="354596"/>
                </a:lnTo>
                <a:lnTo>
                  <a:pt x="1373073" y="0"/>
                </a:lnTo>
                <a:lnTo>
                  <a:pt x="0" y="0"/>
                </a:lnTo>
                <a:lnTo>
                  <a:pt x="0" y="354596"/>
                </a:lnTo>
                <a:close/>
              </a:path>
            </a:pathLst>
          </a:custGeom>
          <a:ln w="3175">
            <a:solidFill>
              <a:srgbClr val="221F1F"/>
            </a:solidFill>
          </a:ln>
        </p:spPr>
        <p:txBody>
          <a:bodyPr wrap="square" lIns="0" tIns="0" rIns="0" bIns="0" rtlCol="0"/>
          <a:lstStyle/>
          <a:p>
            <a:endParaRPr/>
          </a:p>
        </p:txBody>
      </p:sp>
      <p:sp>
        <p:nvSpPr>
          <p:cNvPr id="87" name="object 87"/>
          <p:cNvSpPr/>
          <p:nvPr/>
        </p:nvSpPr>
        <p:spPr>
          <a:xfrm>
            <a:off x="872716" y="1323825"/>
            <a:ext cx="1373505" cy="73660"/>
          </a:xfrm>
          <a:custGeom>
            <a:avLst/>
            <a:gdLst/>
            <a:ahLst/>
            <a:cxnLst/>
            <a:rect l="l" t="t" r="r" b="b"/>
            <a:pathLst>
              <a:path w="1373505" h="73659">
                <a:moveTo>
                  <a:pt x="0" y="73571"/>
                </a:moveTo>
                <a:lnTo>
                  <a:pt x="1373073" y="73571"/>
                </a:lnTo>
                <a:lnTo>
                  <a:pt x="1373073" y="0"/>
                </a:lnTo>
                <a:lnTo>
                  <a:pt x="0" y="0"/>
                </a:lnTo>
                <a:lnTo>
                  <a:pt x="0" y="73571"/>
                </a:lnTo>
                <a:close/>
              </a:path>
            </a:pathLst>
          </a:custGeom>
          <a:ln w="3175">
            <a:solidFill>
              <a:srgbClr val="221F1F"/>
            </a:solidFill>
          </a:ln>
        </p:spPr>
        <p:txBody>
          <a:bodyPr wrap="square" lIns="0" tIns="0" rIns="0" bIns="0" rtlCol="0"/>
          <a:lstStyle/>
          <a:p>
            <a:endParaRPr/>
          </a:p>
        </p:txBody>
      </p:sp>
      <p:sp>
        <p:nvSpPr>
          <p:cNvPr id="88" name="object 88"/>
          <p:cNvSpPr/>
          <p:nvPr/>
        </p:nvSpPr>
        <p:spPr>
          <a:xfrm>
            <a:off x="1783035" y="1800047"/>
            <a:ext cx="462915" cy="73660"/>
          </a:xfrm>
          <a:custGeom>
            <a:avLst/>
            <a:gdLst/>
            <a:ahLst/>
            <a:cxnLst/>
            <a:rect l="l" t="t" r="r" b="b"/>
            <a:pathLst>
              <a:path w="462914" h="73660">
                <a:moveTo>
                  <a:pt x="0" y="73583"/>
                </a:moveTo>
                <a:lnTo>
                  <a:pt x="462756" y="73583"/>
                </a:lnTo>
                <a:lnTo>
                  <a:pt x="462756" y="0"/>
                </a:lnTo>
                <a:lnTo>
                  <a:pt x="0" y="0"/>
                </a:lnTo>
                <a:lnTo>
                  <a:pt x="0" y="73583"/>
                </a:lnTo>
                <a:close/>
              </a:path>
            </a:pathLst>
          </a:custGeom>
          <a:solidFill>
            <a:srgbClr val="929497"/>
          </a:solidFill>
        </p:spPr>
        <p:txBody>
          <a:bodyPr wrap="square" lIns="0" tIns="0" rIns="0" bIns="0" rtlCol="0"/>
          <a:lstStyle/>
          <a:p>
            <a:endParaRPr/>
          </a:p>
        </p:txBody>
      </p:sp>
      <p:sp>
        <p:nvSpPr>
          <p:cNvPr id="89" name="object 89"/>
          <p:cNvSpPr/>
          <p:nvPr/>
        </p:nvSpPr>
        <p:spPr>
          <a:xfrm>
            <a:off x="872716" y="1800039"/>
            <a:ext cx="1373505" cy="73660"/>
          </a:xfrm>
          <a:custGeom>
            <a:avLst/>
            <a:gdLst/>
            <a:ahLst/>
            <a:cxnLst/>
            <a:rect l="l" t="t" r="r" b="b"/>
            <a:pathLst>
              <a:path w="1373505" h="73660">
                <a:moveTo>
                  <a:pt x="0" y="73583"/>
                </a:moveTo>
                <a:lnTo>
                  <a:pt x="1373073" y="73583"/>
                </a:lnTo>
                <a:lnTo>
                  <a:pt x="1373073" y="0"/>
                </a:lnTo>
                <a:lnTo>
                  <a:pt x="0" y="0"/>
                </a:lnTo>
                <a:lnTo>
                  <a:pt x="0" y="73583"/>
                </a:lnTo>
                <a:close/>
              </a:path>
            </a:pathLst>
          </a:custGeom>
          <a:ln w="3175">
            <a:solidFill>
              <a:srgbClr val="221F1F"/>
            </a:solidFill>
          </a:ln>
        </p:spPr>
        <p:txBody>
          <a:bodyPr wrap="square" lIns="0" tIns="0" rIns="0" bIns="0" rtlCol="0"/>
          <a:lstStyle/>
          <a:p>
            <a:endParaRPr/>
          </a:p>
        </p:txBody>
      </p:sp>
      <p:sp>
        <p:nvSpPr>
          <p:cNvPr id="90" name="object 90"/>
          <p:cNvSpPr/>
          <p:nvPr/>
        </p:nvSpPr>
        <p:spPr>
          <a:xfrm>
            <a:off x="2246326" y="1256700"/>
            <a:ext cx="47625" cy="635"/>
          </a:xfrm>
          <a:custGeom>
            <a:avLst/>
            <a:gdLst/>
            <a:ahLst/>
            <a:cxnLst/>
            <a:rect l="l" t="t" r="r" b="b"/>
            <a:pathLst>
              <a:path w="47625" h="634">
                <a:moveTo>
                  <a:pt x="0" y="612"/>
                </a:moveTo>
                <a:lnTo>
                  <a:pt x="47256" y="612"/>
                </a:lnTo>
                <a:lnTo>
                  <a:pt x="47256" y="0"/>
                </a:lnTo>
                <a:lnTo>
                  <a:pt x="0" y="0"/>
                </a:lnTo>
                <a:lnTo>
                  <a:pt x="0" y="612"/>
                </a:lnTo>
                <a:close/>
              </a:path>
            </a:pathLst>
          </a:custGeom>
          <a:solidFill>
            <a:srgbClr val="5D6366"/>
          </a:solidFill>
        </p:spPr>
        <p:txBody>
          <a:bodyPr wrap="square" lIns="0" tIns="0" rIns="0" bIns="0" rtlCol="0"/>
          <a:lstStyle/>
          <a:p>
            <a:endParaRPr/>
          </a:p>
        </p:txBody>
      </p:sp>
      <p:sp>
        <p:nvSpPr>
          <p:cNvPr id="91" name="object 91"/>
          <p:cNvSpPr/>
          <p:nvPr/>
        </p:nvSpPr>
        <p:spPr>
          <a:xfrm>
            <a:off x="872719" y="1257312"/>
            <a:ext cx="1421130" cy="163830"/>
          </a:xfrm>
          <a:custGeom>
            <a:avLst/>
            <a:gdLst/>
            <a:ahLst/>
            <a:cxnLst/>
            <a:rect l="l" t="t" r="r" b="b"/>
            <a:pathLst>
              <a:path w="1421130" h="163830">
                <a:moveTo>
                  <a:pt x="1420863" y="163217"/>
                </a:moveTo>
                <a:lnTo>
                  <a:pt x="1373073" y="163217"/>
                </a:lnTo>
                <a:lnTo>
                  <a:pt x="1373073" y="68170"/>
                </a:lnTo>
                <a:lnTo>
                  <a:pt x="0" y="68170"/>
                </a:lnTo>
                <a:lnTo>
                  <a:pt x="0" y="21752"/>
                </a:lnTo>
                <a:lnTo>
                  <a:pt x="1373606" y="21752"/>
                </a:lnTo>
                <a:lnTo>
                  <a:pt x="1373606" y="0"/>
                </a:lnTo>
              </a:path>
            </a:pathLst>
          </a:custGeom>
          <a:ln w="4622">
            <a:solidFill>
              <a:srgbClr val="221F1F"/>
            </a:solidFill>
          </a:ln>
        </p:spPr>
        <p:txBody>
          <a:bodyPr wrap="square" lIns="0" tIns="0" rIns="0" bIns="0" rtlCol="0"/>
          <a:lstStyle/>
          <a:p>
            <a:endParaRPr/>
          </a:p>
        </p:txBody>
      </p:sp>
      <p:sp>
        <p:nvSpPr>
          <p:cNvPr id="92" name="object 92"/>
          <p:cNvSpPr/>
          <p:nvPr/>
        </p:nvSpPr>
        <p:spPr>
          <a:xfrm>
            <a:off x="2245793" y="1799857"/>
            <a:ext cx="48260" cy="95250"/>
          </a:xfrm>
          <a:custGeom>
            <a:avLst/>
            <a:gdLst/>
            <a:ahLst/>
            <a:cxnLst/>
            <a:rect l="l" t="t" r="r" b="b"/>
            <a:pathLst>
              <a:path w="48260" h="95250">
                <a:moveTo>
                  <a:pt x="0" y="95250"/>
                </a:moveTo>
                <a:lnTo>
                  <a:pt x="47790" y="95250"/>
                </a:lnTo>
                <a:lnTo>
                  <a:pt x="47790" y="0"/>
                </a:lnTo>
                <a:lnTo>
                  <a:pt x="0" y="0"/>
                </a:lnTo>
                <a:lnTo>
                  <a:pt x="0" y="95250"/>
                </a:lnTo>
                <a:close/>
              </a:path>
            </a:pathLst>
          </a:custGeom>
          <a:solidFill>
            <a:srgbClr val="5D6366"/>
          </a:solidFill>
        </p:spPr>
        <p:txBody>
          <a:bodyPr wrap="square" lIns="0" tIns="0" rIns="0" bIns="0" rtlCol="0"/>
          <a:lstStyle/>
          <a:p>
            <a:endParaRPr/>
          </a:p>
        </p:txBody>
      </p:sp>
      <p:sp>
        <p:nvSpPr>
          <p:cNvPr id="93" name="object 93"/>
          <p:cNvSpPr/>
          <p:nvPr/>
        </p:nvSpPr>
        <p:spPr>
          <a:xfrm>
            <a:off x="1783035" y="1754137"/>
            <a:ext cx="511175" cy="45720"/>
          </a:xfrm>
          <a:custGeom>
            <a:avLst/>
            <a:gdLst/>
            <a:ahLst/>
            <a:cxnLst/>
            <a:rect l="l" t="t" r="r" b="b"/>
            <a:pathLst>
              <a:path w="511175" h="45719">
                <a:moveTo>
                  <a:pt x="0" y="45719"/>
                </a:moveTo>
                <a:lnTo>
                  <a:pt x="510547" y="45719"/>
                </a:lnTo>
                <a:lnTo>
                  <a:pt x="510547" y="0"/>
                </a:lnTo>
                <a:lnTo>
                  <a:pt x="0" y="0"/>
                </a:lnTo>
                <a:lnTo>
                  <a:pt x="0" y="45719"/>
                </a:lnTo>
                <a:close/>
              </a:path>
            </a:pathLst>
          </a:custGeom>
          <a:solidFill>
            <a:srgbClr val="5D6366"/>
          </a:solidFill>
        </p:spPr>
        <p:txBody>
          <a:bodyPr wrap="square" lIns="0" tIns="0" rIns="0" bIns="0" rtlCol="0"/>
          <a:lstStyle/>
          <a:p>
            <a:endParaRPr/>
          </a:p>
        </p:txBody>
      </p:sp>
      <p:sp>
        <p:nvSpPr>
          <p:cNvPr id="94" name="object 94"/>
          <p:cNvSpPr/>
          <p:nvPr/>
        </p:nvSpPr>
        <p:spPr>
          <a:xfrm>
            <a:off x="2246326" y="1610627"/>
            <a:ext cx="47625" cy="143510"/>
          </a:xfrm>
          <a:custGeom>
            <a:avLst/>
            <a:gdLst/>
            <a:ahLst/>
            <a:cxnLst/>
            <a:rect l="l" t="t" r="r" b="b"/>
            <a:pathLst>
              <a:path w="47625" h="143510">
                <a:moveTo>
                  <a:pt x="0" y="143509"/>
                </a:moveTo>
                <a:lnTo>
                  <a:pt x="47256" y="143509"/>
                </a:lnTo>
                <a:lnTo>
                  <a:pt x="47256" y="0"/>
                </a:lnTo>
                <a:lnTo>
                  <a:pt x="0" y="0"/>
                </a:lnTo>
                <a:lnTo>
                  <a:pt x="0" y="143509"/>
                </a:lnTo>
                <a:close/>
              </a:path>
            </a:pathLst>
          </a:custGeom>
          <a:solidFill>
            <a:srgbClr val="5D6366"/>
          </a:solidFill>
        </p:spPr>
        <p:txBody>
          <a:bodyPr wrap="square" lIns="0" tIns="0" rIns="0" bIns="0" rtlCol="0"/>
          <a:lstStyle/>
          <a:p>
            <a:endParaRPr/>
          </a:p>
        </p:txBody>
      </p:sp>
      <p:sp>
        <p:nvSpPr>
          <p:cNvPr id="95" name="object 95"/>
          <p:cNvSpPr/>
          <p:nvPr/>
        </p:nvSpPr>
        <p:spPr>
          <a:xfrm>
            <a:off x="872719" y="1610767"/>
            <a:ext cx="1421130" cy="284480"/>
          </a:xfrm>
          <a:custGeom>
            <a:avLst/>
            <a:gdLst/>
            <a:ahLst/>
            <a:cxnLst/>
            <a:rect l="l" t="t" r="r" b="b"/>
            <a:pathLst>
              <a:path w="1421130" h="284480">
                <a:moveTo>
                  <a:pt x="1420863" y="284340"/>
                </a:moveTo>
                <a:lnTo>
                  <a:pt x="1373073" y="284340"/>
                </a:lnTo>
                <a:lnTo>
                  <a:pt x="1373073" y="189293"/>
                </a:lnTo>
                <a:lnTo>
                  <a:pt x="0" y="189293"/>
                </a:lnTo>
                <a:lnTo>
                  <a:pt x="0" y="142875"/>
                </a:lnTo>
                <a:lnTo>
                  <a:pt x="1373606" y="142875"/>
                </a:lnTo>
                <a:lnTo>
                  <a:pt x="1373606" y="0"/>
                </a:lnTo>
                <a:lnTo>
                  <a:pt x="1420863" y="0"/>
                </a:lnTo>
                <a:lnTo>
                  <a:pt x="1420863" y="284340"/>
                </a:lnTo>
                <a:close/>
              </a:path>
            </a:pathLst>
          </a:custGeom>
          <a:ln w="4622">
            <a:solidFill>
              <a:srgbClr val="221F1F"/>
            </a:solidFill>
          </a:ln>
        </p:spPr>
        <p:txBody>
          <a:bodyPr wrap="square" lIns="0" tIns="0" rIns="0" bIns="0" rtlCol="0"/>
          <a:lstStyle/>
          <a:p>
            <a:endParaRPr/>
          </a:p>
        </p:txBody>
      </p:sp>
      <p:sp>
        <p:nvSpPr>
          <p:cNvPr id="96" name="object 96"/>
          <p:cNvSpPr/>
          <p:nvPr/>
        </p:nvSpPr>
        <p:spPr>
          <a:xfrm>
            <a:off x="5839612" y="1543723"/>
            <a:ext cx="43815" cy="121920"/>
          </a:xfrm>
          <a:custGeom>
            <a:avLst/>
            <a:gdLst/>
            <a:ahLst/>
            <a:cxnLst/>
            <a:rect l="l" t="t" r="r" b="b"/>
            <a:pathLst>
              <a:path w="43814" h="121919">
                <a:moveTo>
                  <a:pt x="0" y="121627"/>
                </a:moveTo>
                <a:lnTo>
                  <a:pt x="43268" y="121627"/>
                </a:lnTo>
                <a:lnTo>
                  <a:pt x="43268" y="0"/>
                </a:lnTo>
                <a:lnTo>
                  <a:pt x="0" y="0"/>
                </a:lnTo>
                <a:lnTo>
                  <a:pt x="0" y="121627"/>
                </a:lnTo>
                <a:close/>
              </a:path>
            </a:pathLst>
          </a:custGeom>
          <a:solidFill>
            <a:srgbClr val="F6EFD5"/>
          </a:solidFill>
        </p:spPr>
        <p:txBody>
          <a:bodyPr wrap="square" lIns="0" tIns="0" rIns="0" bIns="0" rtlCol="0"/>
          <a:lstStyle/>
          <a:p>
            <a:endParaRPr/>
          </a:p>
        </p:txBody>
      </p:sp>
      <p:sp>
        <p:nvSpPr>
          <p:cNvPr id="97" name="object 97"/>
          <p:cNvSpPr/>
          <p:nvPr/>
        </p:nvSpPr>
        <p:spPr>
          <a:xfrm>
            <a:off x="5839603" y="1480783"/>
            <a:ext cx="43815" cy="184785"/>
          </a:xfrm>
          <a:custGeom>
            <a:avLst/>
            <a:gdLst/>
            <a:ahLst/>
            <a:cxnLst/>
            <a:rect l="l" t="t" r="r" b="b"/>
            <a:pathLst>
              <a:path w="43814" h="184785">
                <a:moveTo>
                  <a:pt x="43268" y="184569"/>
                </a:moveTo>
                <a:lnTo>
                  <a:pt x="0" y="184569"/>
                </a:lnTo>
                <a:lnTo>
                  <a:pt x="0" y="0"/>
                </a:lnTo>
                <a:lnTo>
                  <a:pt x="43268" y="0"/>
                </a:lnTo>
                <a:lnTo>
                  <a:pt x="43268" y="184569"/>
                </a:lnTo>
                <a:close/>
              </a:path>
            </a:pathLst>
          </a:custGeom>
          <a:ln w="3175">
            <a:solidFill>
              <a:srgbClr val="221F1F"/>
            </a:solidFill>
          </a:ln>
        </p:spPr>
        <p:txBody>
          <a:bodyPr wrap="square" lIns="0" tIns="0" rIns="0" bIns="0" rtlCol="0"/>
          <a:lstStyle/>
          <a:p>
            <a:endParaRPr/>
          </a:p>
        </p:txBody>
      </p:sp>
      <p:sp>
        <p:nvSpPr>
          <p:cNvPr id="98" name="object 98"/>
          <p:cNvSpPr/>
          <p:nvPr/>
        </p:nvSpPr>
        <p:spPr>
          <a:xfrm>
            <a:off x="5882868" y="1543723"/>
            <a:ext cx="12065" cy="121920"/>
          </a:xfrm>
          <a:custGeom>
            <a:avLst/>
            <a:gdLst/>
            <a:ahLst/>
            <a:cxnLst/>
            <a:rect l="l" t="t" r="r" b="b"/>
            <a:pathLst>
              <a:path w="12064" h="121919">
                <a:moveTo>
                  <a:pt x="0" y="121627"/>
                </a:moveTo>
                <a:lnTo>
                  <a:pt x="11887" y="121627"/>
                </a:lnTo>
                <a:lnTo>
                  <a:pt x="11887" y="0"/>
                </a:lnTo>
                <a:lnTo>
                  <a:pt x="0" y="0"/>
                </a:lnTo>
                <a:lnTo>
                  <a:pt x="0" y="121627"/>
                </a:lnTo>
                <a:close/>
              </a:path>
            </a:pathLst>
          </a:custGeom>
          <a:solidFill>
            <a:srgbClr val="FFFFFF"/>
          </a:solidFill>
        </p:spPr>
        <p:txBody>
          <a:bodyPr wrap="square" lIns="0" tIns="0" rIns="0" bIns="0" rtlCol="0"/>
          <a:lstStyle/>
          <a:p>
            <a:endParaRPr/>
          </a:p>
        </p:txBody>
      </p:sp>
      <p:sp>
        <p:nvSpPr>
          <p:cNvPr id="99" name="object 99"/>
          <p:cNvSpPr/>
          <p:nvPr/>
        </p:nvSpPr>
        <p:spPr>
          <a:xfrm>
            <a:off x="5882104" y="1543723"/>
            <a:ext cx="12700" cy="122555"/>
          </a:xfrm>
          <a:custGeom>
            <a:avLst/>
            <a:gdLst/>
            <a:ahLst/>
            <a:cxnLst/>
            <a:rect l="l" t="t" r="r" b="b"/>
            <a:pathLst>
              <a:path w="12700" h="122555">
                <a:moveTo>
                  <a:pt x="0" y="122397"/>
                </a:moveTo>
                <a:lnTo>
                  <a:pt x="12651" y="122397"/>
                </a:lnTo>
                <a:lnTo>
                  <a:pt x="12651" y="0"/>
                </a:lnTo>
                <a:lnTo>
                  <a:pt x="0" y="0"/>
                </a:lnTo>
                <a:lnTo>
                  <a:pt x="0" y="122397"/>
                </a:lnTo>
                <a:close/>
              </a:path>
            </a:pathLst>
          </a:custGeom>
          <a:solidFill>
            <a:srgbClr val="221F1F"/>
          </a:solidFill>
        </p:spPr>
        <p:txBody>
          <a:bodyPr wrap="square" lIns="0" tIns="0" rIns="0" bIns="0" rtlCol="0"/>
          <a:lstStyle/>
          <a:p>
            <a:endParaRPr/>
          </a:p>
        </p:txBody>
      </p:sp>
      <p:sp>
        <p:nvSpPr>
          <p:cNvPr id="100" name="object 100"/>
          <p:cNvSpPr/>
          <p:nvPr/>
        </p:nvSpPr>
        <p:spPr>
          <a:xfrm>
            <a:off x="5894755" y="1543723"/>
            <a:ext cx="231775" cy="260350"/>
          </a:xfrm>
          <a:custGeom>
            <a:avLst/>
            <a:gdLst/>
            <a:ahLst/>
            <a:cxnLst/>
            <a:rect l="l" t="t" r="r" b="b"/>
            <a:pathLst>
              <a:path w="231775" h="260350">
                <a:moveTo>
                  <a:pt x="0" y="260235"/>
                </a:moveTo>
                <a:lnTo>
                  <a:pt x="231584" y="260235"/>
                </a:lnTo>
                <a:lnTo>
                  <a:pt x="231584" y="0"/>
                </a:lnTo>
                <a:lnTo>
                  <a:pt x="0" y="0"/>
                </a:lnTo>
                <a:lnTo>
                  <a:pt x="0" y="260235"/>
                </a:lnTo>
                <a:close/>
              </a:path>
            </a:pathLst>
          </a:custGeom>
          <a:solidFill>
            <a:srgbClr val="F4ECD3"/>
          </a:solidFill>
        </p:spPr>
        <p:txBody>
          <a:bodyPr wrap="square" lIns="0" tIns="0" rIns="0" bIns="0" rtlCol="0"/>
          <a:lstStyle/>
          <a:p>
            <a:endParaRPr/>
          </a:p>
        </p:txBody>
      </p:sp>
      <p:sp>
        <p:nvSpPr>
          <p:cNvPr id="101" name="object 101"/>
          <p:cNvSpPr/>
          <p:nvPr/>
        </p:nvSpPr>
        <p:spPr>
          <a:xfrm>
            <a:off x="5894760" y="1459942"/>
            <a:ext cx="1316355" cy="344170"/>
          </a:xfrm>
          <a:custGeom>
            <a:avLst/>
            <a:gdLst/>
            <a:ahLst/>
            <a:cxnLst/>
            <a:rect l="l" t="t" r="r" b="b"/>
            <a:pathLst>
              <a:path w="1316354" h="344169">
                <a:moveTo>
                  <a:pt x="1316057" y="344004"/>
                </a:moveTo>
                <a:lnTo>
                  <a:pt x="0" y="344004"/>
                </a:lnTo>
                <a:lnTo>
                  <a:pt x="0" y="0"/>
                </a:lnTo>
                <a:lnTo>
                  <a:pt x="1316057" y="0"/>
                </a:lnTo>
              </a:path>
            </a:pathLst>
          </a:custGeom>
          <a:ln w="3175">
            <a:solidFill>
              <a:srgbClr val="221F1F"/>
            </a:solidFill>
          </a:ln>
        </p:spPr>
        <p:txBody>
          <a:bodyPr wrap="square" lIns="0" tIns="0" rIns="0" bIns="0" rtlCol="0"/>
          <a:lstStyle/>
          <a:p>
            <a:endParaRPr/>
          </a:p>
        </p:txBody>
      </p:sp>
      <p:sp>
        <p:nvSpPr>
          <p:cNvPr id="102" name="object 102"/>
          <p:cNvSpPr/>
          <p:nvPr/>
        </p:nvSpPr>
        <p:spPr>
          <a:xfrm>
            <a:off x="5839612" y="1939582"/>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solidFill>
            <a:srgbClr val="F6EFD5"/>
          </a:solidFill>
        </p:spPr>
        <p:txBody>
          <a:bodyPr wrap="square" lIns="0" tIns="0" rIns="0" bIns="0" rtlCol="0"/>
          <a:lstStyle/>
          <a:p>
            <a:endParaRPr/>
          </a:p>
        </p:txBody>
      </p:sp>
      <p:sp>
        <p:nvSpPr>
          <p:cNvPr id="103" name="object 103"/>
          <p:cNvSpPr/>
          <p:nvPr/>
        </p:nvSpPr>
        <p:spPr>
          <a:xfrm>
            <a:off x="5839603" y="1939585"/>
            <a:ext cx="43815" cy="184785"/>
          </a:xfrm>
          <a:custGeom>
            <a:avLst/>
            <a:gdLst/>
            <a:ahLst/>
            <a:cxnLst/>
            <a:rect l="l" t="t" r="r" b="b"/>
            <a:pathLst>
              <a:path w="43814" h="184785">
                <a:moveTo>
                  <a:pt x="43268" y="184569"/>
                </a:moveTo>
                <a:lnTo>
                  <a:pt x="0" y="184569"/>
                </a:lnTo>
                <a:lnTo>
                  <a:pt x="0" y="0"/>
                </a:lnTo>
                <a:lnTo>
                  <a:pt x="43268" y="0"/>
                </a:lnTo>
                <a:lnTo>
                  <a:pt x="43268" y="184569"/>
                </a:lnTo>
                <a:close/>
              </a:path>
            </a:pathLst>
          </a:custGeom>
          <a:ln w="3175">
            <a:solidFill>
              <a:srgbClr val="221F1F"/>
            </a:solidFill>
          </a:ln>
        </p:spPr>
        <p:txBody>
          <a:bodyPr wrap="square" lIns="0" tIns="0" rIns="0" bIns="0" rtlCol="0"/>
          <a:lstStyle/>
          <a:p>
            <a:endParaRPr/>
          </a:p>
        </p:txBody>
      </p:sp>
      <p:sp>
        <p:nvSpPr>
          <p:cNvPr id="104" name="object 104"/>
          <p:cNvSpPr/>
          <p:nvPr/>
        </p:nvSpPr>
        <p:spPr>
          <a:xfrm>
            <a:off x="5882868" y="1940890"/>
            <a:ext cx="12065" cy="184785"/>
          </a:xfrm>
          <a:custGeom>
            <a:avLst/>
            <a:gdLst/>
            <a:ahLst/>
            <a:cxnLst/>
            <a:rect l="l" t="t" r="r" b="b"/>
            <a:pathLst>
              <a:path w="12064" h="184785">
                <a:moveTo>
                  <a:pt x="0" y="184569"/>
                </a:moveTo>
                <a:lnTo>
                  <a:pt x="11887" y="184569"/>
                </a:lnTo>
                <a:lnTo>
                  <a:pt x="11887" y="0"/>
                </a:lnTo>
                <a:lnTo>
                  <a:pt x="0" y="0"/>
                </a:lnTo>
                <a:lnTo>
                  <a:pt x="0" y="184569"/>
                </a:lnTo>
                <a:close/>
              </a:path>
            </a:pathLst>
          </a:custGeom>
          <a:solidFill>
            <a:srgbClr val="FFFFFF"/>
          </a:solidFill>
        </p:spPr>
        <p:txBody>
          <a:bodyPr wrap="square" lIns="0" tIns="0" rIns="0" bIns="0" rtlCol="0"/>
          <a:lstStyle/>
          <a:p>
            <a:endParaRPr/>
          </a:p>
        </p:txBody>
      </p:sp>
      <p:sp>
        <p:nvSpPr>
          <p:cNvPr id="105" name="object 105"/>
          <p:cNvSpPr/>
          <p:nvPr/>
        </p:nvSpPr>
        <p:spPr>
          <a:xfrm>
            <a:off x="5882104" y="1940116"/>
            <a:ext cx="12700" cy="186690"/>
          </a:xfrm>
          <a:custGeom>
            <a:avLst/>
            <a:gdLst/>
            <a:ahLst/>
            <a:cxnLst/>
            <a:rect l="l" t="t" r="r" b="b"/>
            <a:pathLst>
              <a:path w="12700" h="186689">
                <a:moveTo>
                  <a:pt x="0" y="186105"/>
                </a:moveTo>
                <a:lnTo>
                  <a:pt x="12651" y="186105"/>
                </a:lnTo>
                <a:lnTo>
                  <a:pt x="12651" y="0"/>
                </a:lnTo>
                <a:lnTo>
                  <a:pt x="0" y="0"/>
                </a:lnTo>
                <a:lnTo>
                  <a:pt x="0" y="186105"/>
                </a:lnTo>
                <a:close/>
              </a:path>
            </a:pathLst>
          </a:custGeom>
          <a:solidFill>
            <a:srgbClr val="221F1F"/>
          </a:solidFill>
        </p:spPr>
        <p:txBody>
          <a:bodyPr wrap="square" lIns="0" tIns="0" rIns="0" bIns="0" rtlCol="0"/>
          <a:lstStyle/>
          <a:p>
            <a:endParaRPr/>
          </a:p>
        </p:txBody>
      </p:sp>
      <p:sp>
        <p:nvSpPr>
          <p:cNvPr id="106" name="object 106"/>
          <p:cNvSpPr/>
          <p:nvPr/>
        </p:nvSpPr>
        <p:spPr>
          <a:xfrm>
            <a:off x="5894755" y="1918754"/>
            <a:ext cx="231775" cy="344170"/>
          </a:xfrm>
          <a:custGeom>
            <a:avLst/>
            <a:gdLst/>
            <a:ahLst/>
            <a:cxnLst/>
            <a:rect l="l" t="t" r="r" b="b"/>
            <a:pathLst>
              <a:path w="231775" h="344169">
                <a:moveTo>
                  <a:pt x="0" y="343992"/>
                </a:moveTo>
                <a:lnTo>
                  <a:pt x="231584" y="343992"/>
                </a:lnTo>
                <a:lnTo>
                  <a:pt x="231584" y="0"/>
                </a:lnTo>
                <a:lnTo>
                  <a:pt x="0" y="0"/>
                </a:lnTo>
                <a:lnTo>
                  <a:pt x="0" y="343992"/>
                </a:lnTo>
                <a:close/>
              </a:path>
            </a:pathLst>
          </a:custGeom>
          <a:solidFill>
            <a:srgbClr val="F4ECD3"/>
          </a:solidFill>
        </p:spPr>
        <p:txBody>
          <a:bodyPr wrap="square" lIns="0" tIns="0" rIns="0" bIns="0" rtlCol="0"/>
          <a:lstStyle/>
          <a:p>
            <a:endParaRPr/>
          </a:p>
        </p:txBody>
      </p:sp>
      <p:sp>
        <p:nvSpPr>
          <p:cNvPr id="107" name="object 107"/>
          <p:cNvSpPr/>
          <p:nvPr/>
        </p:nvSpPr>
        <p:spPr>
          <a:xfrm>
            <a:off x="5894760" y="1918757"/>
            <a:ext cx="1316355" cy="344170"/>
          </a:xfrm>
          <a:custGeom>
            <a:avLst/>
            <a:gdLst/>
            <a:ahLst/>
            <a:cxnLst/>
            <a:rect l="l" t="t" r="r" b="b"/>
            <a:pathLst>
              <a:path w="1316354" h="344169">
                <a:moveTo>
                  <a:pt x="1316057" y="343992"/>
                </a:moveTo>
                <a:lnTo>
                  <a:pt x="0" y="343992"/>
                </a:lnTo>
                <a:lnTo>
                  <a:pt x="0" y="0"/>
                </a:lnTo>
                <a:lnTo>
                  <a:pt x="1316057" y="0"/>
                </a:lnTo>
              </a:path>
            </a:pathLst>
          </a:custGeom>
          <a:ln w="3175">
            <a:solidFill>
              <a:srgbClr val="221F1F"/>
            </a:solidFill>
          </a:ln>
        </p:spPr>
        <p:txBody>
          <a:bodyPr wrap="square" lIns="0" tIns="0" rIns="0" bIns="0" rtlCol="0"/>
          <a:lstStyle/>
          <a:p>
            <a:endParaRPr/>
          </a:p>
        </p:txBody>
      </p:sp>
      <p:sp>
        <p:nvSpPr>
          <p:cNvPr id="108" name="object 108"/>
          <p:cNvSpPr/>
          <p:nvPr/>
        </p:nvSpPr>
        <p:spPr>
          <a:xfrm>
            <a:off x="5839612" y="2401582"/>
            <a:ext cx="43815" cy="184785"/>
          </a:xfrm>
          <a:custGeom>
            <a:avLst/>
            <a:gdLst/>
            <a:ahLst/>
            <a:cxnLst/>
            <a:rect l="l" t="t" r="r" b="b"/>
            <a:pathLst>
              <a:path w="43814" h="184785">
                <a:moveTo>
                  <a:pt x="0" y="184581"/>
                </a:moveTo>
                <a:lnTo>
                  <a:pt x="43268" y="184581"/>
                </a:lnTo>
                <a:lnTo>
                  <a:pt x="43268" y="0"/>
                </a:lnTo>
                <a:lnTo>
                  <a:pt x="0" y="0"/>
                </a:lnTo>
                <a:lnTo>
                  <a:pt x="0" y="184581"/>
                </a:lnTo>
                <a:close/>
              </a:path>
            </a:pathLst>
          </a:custGeom>
          <a:solidFill>
            <a:srgbClr val="F6EFD5"/>
          </a:solidFill>
        </p:spPr>
        <p:txBody>
          <a:bodyPr wrap="square" lIns="0" tIns="0" rIns="0" bIns="0" rtlCol="0"/>
          <a:lstStyle/>
          <a:p>
            <a:endParaRPr/>
          </a:p>
        </p:txBody>
      </p:sp>
      <p:sp>
        <p:nvSpPr>
          <p:cNvPr id="109" name="object 109"/>
          <p:cNvSpPr/>
          <p:nvPr/>
        </p:nvSpPr>
        <p:spPr>
          <a:xfrm>
            <a:off x="5839603" y="2401578"/>
            <a:ext cx="43815" cy="184785"/>
          </a:xfrm>
          <a:custGeom>
            <a:avLst/>
            <a:gdLst/>
            <a:ahLst/>
            <a:cxnLst/>
            <a:rect l="l" t="t" r="r" b="b"/>
            <a:pathLst>
              <a:path w="43814" h="184785">
                <a:moveTo>
                  <a:pt x="43268" y="184581"/>
                </a:moveTo>
                <a:lnTo>
                  <a:pt x="0" y="184581"/>
                </a:lnTo>
                <a:lnTo>
                  <a:pt x="0" y="0"/>
                </a:lnTo>
                <a:lnTo>
                  <a:pt x="43268" y="0"/>
                </a:lnTo>
                <a:lnTo>
                  <a:pt x="43268" y="184581"/>
                </a:lnTo>
                <a:close/>
              </a:path>
            </a:pathLst>
          </a:custGeom>
          <a:ln w="3175">
            <a:solidFill>
              <a:srgbClr val="221F1F"/>
            </a:solidFill>
          </a:ln>
        </p:spPr>
        <p:txBody>
          <a:bodyPr wrap="square" lIns="0" tIns="0" rIns="0" bIns="0" rtlCol="0"/>
          <a:lstStyle/>
          <a:p>
            <a:endParaRPr/>
          </a:p>
        </p:txBody>
      </p:sp>
      <p:sp>
        <p:nvSpPr>
          <p:cNvPr id="110" name="object 110"/>
          <p:cNvSpPr/>
          <p:nvPr/>
        </p:nvSpPr>
        <p:spPr>
          <a:xfrm>
            <a:off x="5882868" y="2401582"/>
            <a:ext cx="12065" cy="184785"/>
          </a:xfrm>
          <a:custGeom>
            <a:avLst/>
            <a:gdLst/>
            <a:ahLst/>
            <a:cxnLst/>
            <a:rect l="l" t="t" r="r" b="b"/>
            <a:pathLst>
              <a:path w="12064" h="184785">
                <a:moveTo>
                  <a:pt x="0" y="184581"/>
                </a:moveTo>
                <a:lnTo>
                  <a:pt x="11887" y="184581"/>
                </a:lnTo>
                <a:lnTo>
                  <a:pt x="11887" y="0"/>
                </a:lnTo>
                <a:lnTo>
                  <a:pt x="0" y="0"/>
                </a:lnTo>
                <a:lnTo>
                  <a:pt x="0" y="184581"/>
                </a:lnTo>
                <a:close/>
              </a:path>
            </a:pathLst>
          </a:custGeom>
          <a:solidFill>
            <a:srgbClr val="FFFFFF"/>
          </a:solidFill>
        </p:spPr>
        <p:txBody>
          <a:bodyPr wrap="square" lIns="0" tIns="0" rIns="0" bIns="0" rtlCol="0"/>
          <a:lstStyle/>
          <a:p>
            <a:endParaRPr/>
          </a:p>
        </p:txBody>
      </p:sp>
      <p:sp>
        <p:nvSpPr>
          <p:cNvPr id="111" name="object 111"/>
          <p:cNvSpPr/>
          <p:nvPr/>
        </p:nvSpPr>
        <p:spPr>
          <a:xfrm>
            <a:off x="5882104" y="2400810"/>
            <a:ext cx="12700" cy="186690"/>
          </a:xfrm>
          <a:custGeom>
            <a:avLst/>
            <a:gdLst/>
            <a:ahLst/>
            <a:cxnLst/>
            <a:rect l="l" t="t" r="r" b="b"/>
            <a:pathLst>
              <a:path w="12700" h="186689">
                <a:moveTo>
                  <a:pt x="0" y="186118"/>
                </a:moveTo>
                <a:lnTo>
                  <a:pt x="12651" y="186118"/>
                </a:lnTo>
                <a:lnTo>
                  <a:pt x="12651" y="0"/>
                </a:lnTo>
                <a:lnTo>
                  <a:pt x="0" y="0"/>
                </a:lnTo>
                <a:lnTo>
                  <a:pt x="0" y="186118"/>
                </a:lnTo>
                <a:close/>
              </a:path>
            </a:pathLst>
          </a:custGeom>
          <a:solidFill>
            <a:srgbClr val="221F1F"/>
          </a:solidFill>
        </p:spPr>
        <p:txBody>
          <a:bodyPr wrap="square" lIns="0" tIns="0" rIns="0" bIns="0" rtlCol="0"/>
          <a:lstStyle/>
          <a:p>
            <a:endParaRPr/>
          </a:p>
        </p:txBody>
      </p:sp>
      <p:sp>
        <p:nvSpPr>
          <p:cNvPr id="112" name="object 112"/>
          <p:cNvSpPr/>
          <p:nvPr/>
        </p:nvSpPr>
        <p:spPr>
          <a:xfrm>
            <a:off x="5894755" y="2380742"/>
            <a:ext cx="231775" cy="344170"/>
          </a:xfrm>
          <a:custGeom>
            <a:avLst/>
            <a:gdLst/>
            <a:ahLst/>
            <a:cxnLst/>
            <a:rect l="l" t="t" r="r" b="b"/>
            <a:pathLst>
              <a:path w="231775" h="344169">
                <a:moveTo>
                  <a:pt x="0" y="344004"/>
                </a:moveTo>
                <a:lnTo>
                  <a:pt x="231584" y="344004"/>
                </a:lnTo>
                <a:lnTo>
                  <a:pt x="231584" y="0"/>
                </a:lnTo>
                <a:lnTo>
                  <a:pt x="0" y="0"/>
                </a:lnTo>
                <a:lnTo>
                  <a:pt x="0" y="344004"/>
                </a:lnTo>
                <a:close/>
              </a:path>
            </a:pathLst>
          </a:custGeom>
          <a:solidFill>
            <a:srgbClr val="F4ECD3"/>
          </a:solidFill>
        </p:spPr>
        <p:txBody>
          <a:bodyPr wrap="square" lIns="0" tIns="0" rIns="0" bIns="0" rtlCol="0"/>
          <a:lstStyle/>
          <a:p>
            <a:endParaRPr/>
          </a:p>
        </p:txBody>
      </p:sp>
      <p:sp>
        <p:nvSpPr>
          <p:cNvPr id="113" name="object 113"/>
          <p:cNvSpPr/>
          <p:nvPr/>
        </p:nvSpPr>
        <p:spPr>
          <a:xfrm>
            <a:off x="5894760" y="2380750"/>
            <a:ext cx="1316355" cy="344170"/>
          </a:xfrm>
          <a:custGeom>
            <a:avLst/>
            <a:gdLst/>
            <a:ahLst/>
            <a:cxnLst/>
            <a:rect l="l" t="t" r="r" b="b"/>
            <a:pathLst>
              <a:path w="1316354" h="344169">
                <a:moveTo>
                  <a:pt x="1316057" y="344004"/>
                </a:moveTo>
                <a:lnTo>
                  <a:pt x="0" y="344004"/>
                </a:lnTo>
                <a:lnTo>
                  <a:pt x="0" y="0"/>
                </a:lnTo>
                <a:lnTo>
                  <a:pt x="1316057" y="0"/>
                </a:lnTo>
              </a:path>
            </a:pathLst>
          </a:custGeom>
          <a:ln w="3175">
            <a:solidFill>
              <a:srgbClr val="221F1F"/>
            </a:solidFill>
          </a:ln>
        </p:spPr>
        <p:txBody>
          <a:bodyPr wrap="square" lIns="0" tIns="0" rIns="0" bIns="0" rtlCol="0"/>
          <a:lstStyle/>
          <a:p>
            <a:endParaRPr/>
          </a:p>
        </p:txBody>
      </p:sp>
      <p:sp>
        <p:nvSpPr>
          <p:cNvPr id="114" name="object 114"/>
          <p:cNvSpPr/>
          <p:nvPr/>
        </p:nvSpPr>
        <p:spPr>
          <a:xfrm>
            <a:off x="5861246" y="2861462"/>
            <a:ext cx="0" cy="70485"/>
          </a:xfrm>
          <a:custGeom>
            <a:avLst/>
            <a:gdLst/>
            <a:ahLst/>
            <a:cxnLst/>
            <a:rect l="l" t="t" r="r" b="b"/>
            <a:pathLst>
              <a:path h="70485">
                <a:moveTo>
                  <a:pt x="0" y="0"/>
                </a:moveTo>
                <a:lnTo>
                  <a:pt x="0" y="70015"/>
                </a:lnTo>
              </a:path>
            </a:pathLst>
          </a:custGeom>
          <a:ln w="43268">
            <a:solidFill>
              <a:srgbClr val="F6EFD5"/>
            </a:solidFill>
          </a:ln>
        </p:spPr>
        <p:txBody>
          <a:bodyPr wrap="square" lIns="0" tIns="0" rIns="0" bIns="0" rtlCol="0"/>
          <a:lstStyle/>
          <a:p>
            <a:endParaRPr/>
          </a:p>
        </p:txBody>
      </p:sp>
      <p:sp>
        <p:nvSpPr>
          <p:cNvPr id="115" name="object 115"/>
          <p:cNvSpPr/>
          <p:nvPr/>
        </p:nvSpPr>
        <p:spPr>
          <a:xfrm>
            <a:off x="5861246" y="3026460"/>
            <a:ext cx="0" cy="444500"/>
          </a:xfrm>
          <a:custGeom>
            <a:avLst/>
            <a:gdLst/>
            <a:ahLst/>
            <a:cxnLst/>
            <a:rect l="l" t="t" r="r" b="b"/>
            <a:pathLst>
              <a:path h="444500">
                <a:moveTo>
                  <a:pt x="0" y="0"/>
                </a:moveTo>
                <a:lnTo>
                  <a:pt x="0" y="444004"/>
                </a:lnTo>
              </a:path>
            </a:pathLst>
          </a:custGeom>
          <a:ln w="43268">
            <a:solidFill>
              <a:srgbClr val="F6EFD5"/>
            </a:solidFill>
          </a:ln>
        </p:spPr>
        <p:txBody>
          <a:bodyPr wrap="square" lIns="0" tIns="0" rIns="0" bIns="0" rtlCol="0"/>
          <a:lstStyle/>
          <a:p>
            <a:endParaRPr/>
          </a:p>
        </p:txBody>
      </p:sp>
      <p:sp>
        <p:nvSpPr>
          <p:cNvPr id="116" name="object 116"/>
          <p:cNvSpPr/>
          <p:nvPr/>
        </p:nvSpPr>
        <p:spPr>
          <a:xfrm>
            <a:off x="5839603" y="2861470"/>
            <a:ext cx="43815" cy="609600"/>
          </a:xfrm>
          <a:custGeom>
            <a:avLst/>
            <a:gdLst/>
            <a:ahLst/>
            <a:cxnLst/>
            <a:rect l="l" t="t" r="r" b="b"/>
            <a:pathLst>
              <a:path w="43814" h="609600">
                <a:moveTo>
                  <a:pt x="43268" y="609003"/>
                </a:moveTo>
                <a:lnTo>
                  <a:pt x="0" y="609003"/>
                </a:lnTo>
                <a:lnTo>
                  <a:pt x="0" y="0"/>
                </a:lnTo>
                <a:lnTo>
                  <a:pt x="43268" y="0"/>
                </a:lnTo>
                <a:lnTo>
                  <a:pt x="43268" y="609003"/>
                </a:lnTo>
                <a:close/>
              </a:path>
            </a:pathLst>
          </a:custGeom>
          <a:ln w="3175">
            <a:solidFill>
              <a:srgbClr val="221F1F"/>
            </a:solidFill>
          </a:ln>
        </p:spPr>
        <p:txBody>
          <a:bodyPr wrap="square" lIns="0" tIns="0" rIns="0" bIns="0" rtlCol="0"/>
          <a:lstStyle/>
          <a:p>
            <a:endParaRPr/>
          </a:p>
        </p:txBody>
      </p:sp>
      <p:sp>
        <p:nvSpPr>
          <p:cNvPr id="117" name="object 117"/>
          <p:cNvSpPr/>
          <p:nvPr/>
        </p:nvSpPr>
        <p:spPr>
          <a:xfrm>
            <a:off x="5882868" y="2861462"/>
            <a:ext cx="12065" cy="609600"/>
          </a:xfrm>
          <a:custGeom>
            <a:avLst/>
            <a:gdLst/>
            <a:ahLst/>
            <a:cxnLst/>
            <a:rect l="l" t="t" r="r" b="b"/>
            <a:pathLst>
              <a:path w="12064" h="609600">
                <a:moveTo>
                  <a:pt x="0" y="609003"/>
                </a:moveTo>
                <a:lnTo>
                  <a:pt x="11887" y="609003"/>
                </a:lnTo>
                <a:lnTo>
                  <a:pt x="11887" y="0"/>
                </a:lnTo>
                <a:lnTo>
                  <a:pt x="0" y="0"/>
                </a:lnTo>
                <a:lnTo>
                  <a:pt x="0" y="609003"/>
                </a:lnTo>
                <a:close/>
              </a:path>
            </a:pathLst>
          </a:custGeom>
          <a:solidFill>
            <a:srgbClr val="FFFFFF"/>
          </a:solidFill>
        </p:spPr>
        <p:txBody>
          <a:bodyPr wrap="square" lIns="0" tIns="0" rIns="0" bIns="0" rtlCol="0"/>
          <a:lstStyle/>
          <a:p>
            <a:endParaRPr/>
          </a:p>
        </p:txBody>
      </p:sp>
      <p:sp>
        <p:nvSpPr>
          <p:cNvPr id="118" name="object 118"/>
          <p:cNvSpPr/>
          <p:nvPr/>
        </p:nvSpPr>
        <p:spPr>
          <a:xfrm>
            <a:off x="5882104" y="2860701"/>
            <a:ext cx="12700" cy="610870"/>
          </a:xfrm>
          <a:custGeom>
            <a:avLst/>
            <a:gdLst/>
            <a:ahLst/>
            <a:cxnLst/>
            <a:rect l="l" t="t" r="r" b="b"/>
            <a:pathLst>
              <a:path w="12700" h="610870">
                <a:moveTo>
                  <a:pt x="0" y="610539"/>
                </a:moveTo>
                <a:lnTo>
                  <a:pt x="12651" y="610539"/>
                </a:lnTo>
                <a:lnTo>
                  <a:pt x="12651" y="0"/>
                </a:lnTo>
                <a:lnTo>
                  <a:pt x="0" y="0"/>
                </a:lnTo>
                <a:lnTo>
                  <a:pt x="0" y="610539"/>
                </a:lnTo>
                <a:close/>
              </a:path>
            </a:pathLst>
          </a:custGeom>
          <a:solidFill>
            <a:srgbClr val="221F1F"/>
          </a:solidFill>
        </p:spPr>
        <p:txBody>
          <a:bodyPr wrap="square" lIns="0" tIns="0" rIns="0" bIns="0" rtlCol="0"/>
          <a:lstStyle/>
          <a:p>
            <a:endParaRPr/>
          </a:p>
        </p:txBody>
      </p:sp>
      <p:sp>
        <p:nvSpPr>
          <p:cNvPr id="119" name="object 119"/>
          <p:cNvSpPr/>
          <p:nvPr/>
        </p:nvSpPr>
        <p:spPr>
          <a:xfrm>
            <a:off x="5894755" y="2842742"/>
            <a:ext cx="231775" cy="723265"/>
          </a:xfrm>
          <a:custGeom>
            <a:avLst/>
            <a:gdLst/>
            <a:ahLst/>
            <a:cxnLst/>
            <a:rect l="l" t="t" r="r" b="b"/>
            <a:pathLst>
              <a:path w="231775" h="723264">
                <a:moveTo>
                  <a:pt x="0" y="722718"/>
                </a:moveTo>
                <a:lnTo>
                  <a:pt x="231584" y="722718"/>
                </a:lnTo>
                <a:lnTo>
                  <a:pt x="231584" y="0"/>
                </a:lnTo>
                <a:lnTo>
                  <a:pt x="0" y="0"/>
                </a:lnTo>
                <a:lnTo>
                  <a:pt x="0" y="722718"/>
                </a:lnTo>
                <a:close/>
              </a:path>
            </a:pathLst>
          </a:custGeom>
          <a:solidFill>
            <a:srgbClr val="F4ECD3"/>
          </a:solidFill>
        </p:spPr>
        <p:txBody>
          <a:bodyPr wrap="square" lIns="0" tIns="0" rIns="0" bIns="0" rtlCol="0"/>
          <a:lstStyle/>
          <a:p>
            <a:endParaRPr/>
          </a:p>
        </p:txBody>
      </p:sp>
      <p:sp>
        <p:nvSpPr>
          <p:cNvPr id="120" name="object 120"/>
          <p:cNvSpPr/>
          <p:nvPr/>
        </p:nvSpPr>
        <p:spPr>
          <a:xfrm>
            <a:off x="5894760" y="2842746"/>
            <a:ext cx="1316355" cy="723265"/>
          </a:xfrm>
          <a:custGeom>
            <a:avLst/>
            <a:gdLst/>
            <a:ahLst/>
            <a:cxnLst/>
            <a:rect l="l" t="t" r="r" b="b"/>
            <a:pathLst>
              <a:path w="1316354" h="723264">
                <a:moveTo>
                  <a:pt x="1316057" y="722718"/>
                </a:moveTo>
                <a:lnTo>
                  <a:pt x="0" y="722718"/>
                </a:lnTo>
                <a:lnTo>
                  <a:pt x="0" y="0"/>
                </a:lnTo>
                <a:lnTo>
                  <a:pt x="1316057" y="0"/>
                </a:lnTo>
              </a:path>
            </a:pathLst>
          </a:custGeom>
          <a:ln w="3175">
            <a:solidFill>
              <a:srgbClr val="221F1F"/>
            </a:solidFill>
          </a:ln>
        </p:spPr>
        <p:txBody>
          <a:bodyPr wrap="square" lIns="0" tIns="0" rIns="0" bIns="0" rtlCol="0"/>
          <a:lstStyle/>
          <a:p>
            <a:endParaRPr/>
          </a:p>
        </p:txBody>
      </p:sp>
      <p:sp>
        <p:nvSpPr>
          <p:cNvPr id="121" name="object 121"/>
          <p:cNvSpPr/>
          <p:nvPr/>
        </p:nvSpPr>
        <p:spPr>
          <a:xfrm>
            <a:off x="5894755" y="1847380"/>
            <a:ext cx="231775" cy="71755"/>
          </a:xfrm>
          <a:custGeom>
            <a:avLst/>
            <a:gdLst/>
            <a:ahLst/>
            <a:cxnLst/>
            <a:rect l="l" t="t" r="r" b="b"/>
            <a:pathLst>
              <a:path w="231775" h="71755">
                <a:moveTo>
                  <a:pt x="0" y="71373"/>
                </a:moveTo>
                <a:lnTo>
                  <a:pt x="231584" y="71373"/>
                </a:lnTo>
                <a:lnTo>
                  <a:pt x="231584" y="0"/>
                </a:lnTo>
                <a:lnTo>
                  <a:pt x="0" y="0"/>
                </a:lnTo>
                <a:lnTo>
                  <a:pt x="0" y="71373"/>
                </a:lnTo>
                <a:close/>
              </a:path>
            </a:pathLst>
          </a:custGeom>
          <a:solidFill>
            <a:srgbClr val="929497"/>
          </a:solidFill>
        </p:spPr>
        <p:txBody>
          <a:bodyPr wrap="square" lIns="0" tIns="0" rIns="0" bIns="0" rtlCol="0"/>
          <a:lstStyle/>
          <a:p>
            <a:endParaRPr/>
          </a:p>
        </p:txBody>
      </p:sp>
      <p:sp>
        <p:nvSpPr>
          <p:cNvPr id="122" name="object 122"/>
          <p:cNvSpPr/>
          <p:nvPr/>
        </p:nvSpPr>
        <p:spPr>
          <a:xfrm>
            <a:off x="5894760" y="1847373"/>
            <a:ext cx="1316355" cy="71755"/>
          </a:xfrm>
          <a:custGeom>
            <a:avLst/>
            <a:gdLst/>
            <a:ahLst/>
            <a:cxnLst/>
            <a:rect l="l" t="t" r="r" b="b"/>
            <a:pathLst>
              <a:path w="1316354" h="71755">
                <a:moveTo>
                  <a:pt x="1316057" y="71374"/>
                </a:moveTo>
                <a:lnTo>
                  <a:pt x="0" y="71374"/>
                </a:lnTo>
                <a:lnTo>
                  <a:pt x="0" y="0"/>
                </a:lnTo>
                <a:lnTo>
                  <a:pt x="1316057" y="0"/>
                </a:lnTo>
              </a:path>
            </a:pathLst>
          </a:custGeom>
          <a:ln w="3175">
            <a:solidFill>
              <a:srgbClr val="221F1F"/>
            </a:solidFill>
          </a:ln>
        </p:spPr>
        <p:txBody>
          <a:bodyPr wrap="square" lIns="0" tIns="0" rIns="0" bIns="0" rtlCol="0"/>
          <a:lstStyle/>
          <a:p>
            <a:endParaRPr/>
          </a:p>
        </p:txBody>
      </p:sp>
      <p:sp>
        <p:nvSpPr>
          <p:cNvPr id="123" name="object 123"/>
          <p:cNvSpPr/>
          <p:nvPr/>
        </p:nvSpPr>
        <p:spPr>
          <a:xfrm>
            <a:off x="5894755" y="2309367"/>
            <a:ext cx="231775" cy="71755"/>
          </a:xfrm>
          <a:custGeom>
            <a:avLst/>
            <a:gdLst/>
            <a:ahLst/>
            <a:cxnLst/>
            <a:rect l="l" t="t" r="r" b="b"/>
            <a:pathLst>
              <a:path w="231775" h="71755">
                <a:moveTo>
                  <a:pt x="0" y="71373"/>
                </a:moveTo>
                <a:lnTo>
                  <a:pt x="231584" y="71373"/>
                </a:lnTo>
                <a:lnTo>
                  <a:pt x="231584" y="0"/>
                </a:lnTo>
                <a:lnTo>
                  <a:pt x="0" y="0"/>
                </a:lnTo>
                <a:lnTo>
                  <a:pt x="0" y="71373"/>
                </a:lnTo>
                <a:close/>
              </a:path>
            </a:pathLst>
          </a:custGeom>
          <a:solidFill>
            <a:srgbClr val="929497"/>
          </a:solidFill>
        </p:spPr>
        <p:txBody>
          <a:bodyPr wrap="square" lIns="0" tIns="0" rIns="0" bIns="0" rtlCol="0"/>
          <a:lstStyle/>
          <a:p>
            <a:endParaRPr/>
          </a:p>
        </p:txBody>
      </p:sp>
      <p:sp>
        <p:nvSpPr>
          <p:cNvPr id="124" name="object 124"/>
          <p:cNvSpPr/>
          <p:nvPr/>
        </p:nvSpPr>
        <p:spPr>
          <a:xfrm>
            <a:off x="5894760" y="2309372"/>
            <a:ext cx="1316355" cy="71755"/>
          </a:xfrm>
          <a:custGeom>
            <a:avLst/>
            <a:gdLst/>
            <a:ahLst/>
            <a:cxnLst/>
            <a:rect l="l" t="t" r="r" b="b"/>
            <a:pathLst>
              <a:path w="1316354" h="71755">
                <a:moveTo>
                  <a:pt x="1316057" y="71374"/>
                </a:moveTo>
                <a:lnTo>
                  <a:pt x="0" y="71374"/>
                </a:lnTo>
                <a:lnTo>
                  <a:pt x="0" y="0"/>
                </a:lnTo>
                <a:lnTo>
                  <a:pt x="1316057" y="0"/>
                </a:lnTo>
              </a:path>
            </a:pathLst>
          </a:custGeom>
          <a:ln w="3175">
            <a:solidFill>
              <a:srgbClr val="221F1F"/>
            </a:solidFill>
          </a:ln>
        </p:spPr>
        <p:txBody>
          <a:bodyPr wrap="square" lIns="0" tIns="0" rIns="0" bIns="0" rtlCol="0"/>
          <a:lstStyle/>
          <a:p>
            <a:endParaRPr/>
          </a:p>
        </p:txBody>
      </p:sp>
      <p:sp>
        <p:nvSpPr>
          <p:cNvPr id="125" name="object 125"/>
          <p:cNvSpPr/>
          <p:nvPr/>
        </p:nvSpPr>
        <p:spPr>
          <a:xfrm>
            <a:off x="5894755" y="2771381"/>
            <a:ext cx="231775" cy="71755"/>
          </a:xfrm>
          <a:custGeom>
            <a:avLst/>
            <a:gdLst/>
            <a:ahLst/>
            <a:cxnLst/>
            <a:rect l="l" t="t" r="r" b="b"/>
            <a:pathLst>
              <a:path w="231775" h="71755">
                <a:moveTo>
                  <a:pt x="0" y="71373"/>
                </a:moveTo>
                <a:lnTo>
                  <a:pt x="231584" y="71373"/>
                </a:lnTo>
                <a:lnTo>
                  <a:pt x="231584" y="0"/>
                </a:lnTo>
                <a:lnTo>
                  <a:pt x="0" y="0"/>
                </a:lnTo>
                <a:lnTo>
                  <a:pt x="0" y="71373"/>
                </a:lnTo>
                <a:close/>
              </a:path>
            </a:pathLst>
          </a:custGeom>
          <a:solidFill>
            <a:srgbClr val="929497"/>
          </a:solidFill>
        </p:spPr>
        <p:txBody>
          <a:bodyPr wrap="square" lIns="0" tIns="0" rIns="0" bIns="0" rtlCol="0"/>
          <a:lstStyle/>
          <a:p>
            <a:endParaRPr/>
          </a:p>
        </p:txBody>
      </p:sp>
      <p:sp>
        <p:nvSpPr>
          <p:cNvPr id="126" name="object 126"/>
          <p:cNvSpPr/>
          <p:nvPr/>
        </p:nvSpPr>
        <p:spPr>
          <a:xfrm>
            <a:off x="5894760" y="2771378"/>
            <a:ext cx="1316355" cy="71755"/>
          </a:xfrm>
          <a:custGeom>
            <a:avLst/>
            <a:gdLst/>
            <a:ahLst/>
            <a:cxnLst/>
            <a:rect l="l" t="t" r="r" b="b"/>
            <a:pathLst>
              <a:path w="1316354" h="71755">
                <a:moveTo>
                  <a:pt x="1316057" y="71374"/>
                </a:moveTo>
                <a:lnTo>
                  <a:pt x="0" y="71374"/>
                </a:lnTo>
                <a:lnTo>
                  <a:pt x="0" y="0"/>
                </a:lnTo>
                <a:lnTo>
                  <a:pt x="1316057" y="0"/>
                </a:lnTo>
              </a:path>
            </a:pathLst>
          </a:custGeom>
          <a:ln w="3175">
            <a:solidFill>
              <a:srgbClr val="221F1F"/>
            </a:solidFill>
          </a:ln>
        </p:spPr>
        <p:txBody>
          <a:bodyPr wrap="square" lIns="0" tIns="0" rIns="0" bIns="0" rtlCol="0"/>
          <a:lstStyle/>
          <a:p>
            <a:endParaRPr/>
          </a:p>
        </p:txBody>
      </p:sp>
      <p:sp>
        <p:nvSpPr>
          <p:cNvPr id="127" name="object 127"/>
          <p:cNvSpPr/>
          <p:nvPr/>
        </p:nvSpPr>
        <p:spPr>
          <a:xfrm>
            <a:off x="5867185" y="1848477"/>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128" name="object 128"/>
          <p:cNvSpPr/>
          <p:nvPr/>
        </p:nvSpPr>
        <p:spPr>
          <a:xfrm>
            <a:off x="5839607" y="1826252"/>
            <a:ext cx="287020" cy="0"/>
          </a:xfrm>
          <a:custGeom>
            <a:avLst/>
            <a:gdLst/>
            <a:ahLst/>
            <a:cxnLst/>
            <a:rect l="l" t="t" r="r" b="b"/>
            <a:pathLst>
              <a:path w="287020">
                <a:moveTo>
                  <a:pt x="0" y="0"/>
                </a:moveTo>
                <a:lnTo>
                  <a:pt x="286732" y="0"/>
                </a:lnTo>
              </a:path>
            </a:pathLst>
          </a:custGeom>
          <a:ln w="44450">
            <a:solidFill>
              <a:srgbClr val="5D6366"/>
            </a:solidFill>
          </a:ln>
        </p:spPr>
        <p:txBody>
          <a:bodyPr wrap="square" lIns="0" tIns="0" rIns="0" bIns="0" rtlCol="0"/>
          <a:lstStyle/>
          <a:p>
            <a:endParaRPr/>
          </a:p>
        </p:txBody>
      </p:sp>
      <p:sp>
        <p:nvSpPr>
          <p:cNvPr id="129" name="object 129"/>
          <p:cNvSpPr/>
          <p:nvPr/>
        </p:nvSpPr>
        <p:spPr>
          <a:xfrm>
            <a:off x="5866867" y="1665597"/>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130" name="object 130"/>
          <p:cNvSpPr/>
          <p:nvPr/>
        </p:nvSpPr>
        <p:spPr>
          <a:xfrm>
            <a:off x="5839607" y="1848972"/>
            <a:ext cx="1371600" cy="92710"/>
          </a:xfrm>
          <a:custGeom>
            <a:avLst/>
            <a:gdLst/>
            <a:ahLst/>
            <a:cxnLst/>
            <a:rect l="l" t="t" r="r" b="b"/>
            <a:pathLst>
              <a:path w="1371600" h="92710">
                <a:moveTo>
                  <a:pt x="0" y="92214"/>
                </a:moveTo>
                <a:lnTo>
                  <a:pt x="55156" y="92214"/>
                </a:lnTo>
                <a:lnTo>
                  <a:pt x="55156" y="0"/>
                </a:lnTo>
                <a:lnTo>
                  <a:pt x="1371211" y="0"/>
                </a:lnTo>
              </a:path>
            </a:pathLst>
          </a:custGeom>
          <a:ln w="3175">
            <a:solidFill>
              <a:srgbClr val="221F1F"/>
            </a:solidFill>
          </a:ln>
        </p:spPr>
        <p:txBody>
          <a:bodyPr wrap="square" lIns="0" tIns="0" rIns="0" bIns="0" rtlCol="0"/>
          <a:lstStyle/>
          <a:p>
            <a:endParaRPr/>
          </a:p>
        </p:txBody>
      </p:sp>
      <p:sp>
        <p:nvSpPr>
          <p:cNvPr id="131" name="object 131"/>
          <p:cNvSpPr/>
          <p:nvPr/>
        </p:nvSpPr>
        <p:spPr>
          <a:xfrm>
            <a:off x="5839607" y="1665356"/>
            <a:ext cx="1371600" cy="276225"/>
          </a:xfrm>
          <a:custGeom>
            <a:avLst/>
            <a:gdLst/>
            <a:ahLst/>
            <a:cxnLst/>
            <a:rect l="l" t="t" r="r" b="b"/>
            <a:pathLst>
              <a:path w="1371600" h="276225">
                <a:moveTo>
                  <a:pt x="1371211" y="138582"/>
                </a:moveTo>
                <a:lnTo>
                  <a:pt x="54521" y="138582"/>
                </a:lnTo>
                <a:lnTo>
                  <a:pt x="54521" y="0"/>
                </a:lnTo>
                <a:lnTo>
                  <a:pt x="0" y="0"/>
                </a:lnTo>
                <a:lnTo>
                  <a:pt x="0" y="275831"/>
                </a:lnTo>
              </a:path>
            </a:pathLst>
          </a:custGeom>
          <a:ln w="3175">
            <a:solidFill>
              <a:srgbClr val="221F1F"/>
            </a:solidFill>
          </a:ln>
        </p:spPr>
        <p:txBody>
          <a:bodyPr wrap="square" lIns="0" tIns="0" rIns="0" bIns="0" rtlCol="0"/>
          <a:lstStyle/>
          <a:p>
            <a:endParaRPr/>
          </a:p>
        </p:txBody>
      </p:sp>
      <p:sp>
        <p:nvSpPr>
          <p:cNvPr id="132" name="object 132"/>
          <p:cNvSpPr/>
          <p:nvPr/>
        </p:nvSpPr>
        <p:spPr>
          <a:xfrm>
            <a:off x="5867185" y="2308881"/>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133" name="object 133"/>
          <p:cNvSpPr/>
          <p:nvPr/>
        </p:nvSpPr>
        <p:spPr>
          <a:xfrm>
            <a:off x="5839607" y="2286656"/>
            <a:ext cx="287020" cy="0"/>
          </a:xfrm>
          <a:custGeom>
            <a:avLst/>
            <a:gdLst/>
            <a:ahLst/>
            <a:cxnLst/>
            <a:rect l="l" t="t" r="r" b="b"/>
            <a:pathLst>
              <a:path w="287020">
                <a:moveTo>
                  <a:pt x="0" y="0"/>
                </a:moveTo>
                <a:lnTo>
                  <a:pt x="286732" y="0"/>
                </a:lnTo>
              </a:path>
            </a:pathLst>
          </a:custGeom>
          <a:ln w="44450">
            <a:solidFill>
              <a:srgbClr val="5D6366"/>
            </a:solidFill>
          </a:ln>
        </p:spPr>
        <p:txBody>
          <a:bodyPr wrap="square" lIns="0" tIns="0" rIns="0" bIns="0" rtlCol="0"/>
          <a:lstStyle/>
          <a:p>
            <a:endParaRPr/>
          </a:p>
        </p:txBody>
      </p:sp>
      <p:sp>
        <p:nvSpPr>
          <p:cNvPr id="134" name="object 134"/>
          <p:cNvSpPr/>
          <p:nvPr/>
        </p:nvSpPr>
        <p:spPr>
          <a:xfrm>
            <a:off x="5866867" y="2126001"/>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135" name="object 135"/>
          <p:cNvSpPr/>
          <p:nvPr/>
        </p:nvSpPr>
        <p:spPr>
          <a:xfrm>
            <a:off x="5839607" y="2309376"/>
            <a:ext cx="1371600" cy="92710"/>
          </a:xfrm>
          <a:custGeom>
            <a:avLst/>
            <a:gdLst/>
            <a:ahLst/>
            <a:cxnLst/>
            <a:rect l="l" t="t" r="r" b="b"/>
            <a:pathLst>
              <a:path w="1371600" h="92710">
                <a:moveTo>
                  <a:pt x="0" y="92214"/>
                </a:moveTo>
                <a:lnTo>
                  <a:pt x="55156" y="92214"/>
                </a:lnTo>
                <a:lnTo>
                  <a:pt x="55156" y="0"/>
                </a:lnTo>
                <a:lnTo>
                  <a:pt x="1371211" y="0"/>
                </a:lnTo>
              </a:path>
            </a:pathLst>
          </a:custGeom>
          <a:ln w="3175">
            <a:solidFill>
              <a:srgbClr val="221F1F"/>
            </a:solidFill>
          </a:ln>
        </p:spPr>
        <p:txBody>
          <a:bodyPr wrap="square" lIns="0" tIns="0" rIns="0" bIns="0" rtlCol="0"/>
          <a:lstStyle/>
          <a:p>
            <a:endParaRPr/>
          </a:p>
        </p:txBody>
      </p:sp>
      <p:sp>
        <p:nvSpPr>
          <p:cNvPr id="136" name="object 136"/>
          <p:cNvSpPr/>
          <p:nvPr/>
        </p:nvSpPr>
        <p:spPr>
          <a:xfrm>
            <a:off x="5839607" y="2125760"/>
            <a:ext cx="1371600" cy="276225"/>
          </a:xfrm>
          <a:custGeom>
            <a:avLst/>
            <a:gdLst/>
            <a:ahLst/>
            <a:cxnLst/>
            <a:rect l="l" t="t" r="r" b="b"/>
            <a:pathLst>
              <a:path w="1371600" h="276225">
                <a:moveTo>
                  <a:pt x="1371211" y="138595"/>
                </a:moveTo>
                <a:lnTo>
                  <a:pt x="54521" y="138595"/>
                </a:lnTo>
                <a:lnTo>
                  <a:pt x="54521" y="0"/>
                </a:lnTo>
                <a:lnTo>
                  <a:pt x="0" y="0"/>
                </a:lnTo>
                <a:lnTo>
                  <a:pt x="0" y="275831"/>
                </a:lnTo>
              </a:path>
            </a:pathLst>
          </a:custGeom>
          <a:ln w="3175">
            <a:solidFill>
              <a:srgbClr val="221F1F"/>
            </a:solidFill>
          </a:ln>
        </p:spPr>
        <p:txBody>
          <a:bodyPr wrap="square" lIns="0" tIns="0" rIns="0" bIns="0" rtlCol="0"/>
          <a:lstStyle/>
          <a:p>
            <a:endParaRPr/>
          </a:p>
        </p:txBody>
      </p:sp>
      <p:sp>
        <p:nvSpPr>
          <p:cNvPr id="137" name="object 137"/>
          <p:cNvSpPr/>
          <p:nvPr/>
        </p:nvSpPr>
        <p:spPr>
          <a:xfrm>
            <a:off x="5867185" y="2770885"/>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138" name="object 138"/>
          <p:cNvSpPr/>
          <p:nvPr/>
        </p:nvSpPr>
        <p:spPr>
          <a:xfrm>
            <a:off x="5839607" y="2748660"/>
            <a:ext cx="287020" cy="0"/>
          </a:xfrm>
          <a:custGeom>
            <a:avLst/>
            <a:gdLst/>
            <a:ahLst/>
            <a:cxnLst/>
            <a:rect l="l" t="t" r="r" b="b"/>
            <a:pathLst>
              <a:path w="287020">
                <a:moveTo>
                  <a:pt x="0" y="0"/>
                </a:moveTo>
                <a:lnTo>
                  <a:pt x="286732" y="0"/>
                </a:lnTo>
              </a:path>
            </a:pathLst>
          </a:custGeom>
          <a:ln w="44450">
            <a:solidFill>
              <a:srgbClr val="5D6366"/>
            </a:solidFill>
          </a:ln>
        </p:spPr>
        <p:txBody>
          <a:bodyPr wrap="square" lIns="0" tIns="0" rIns="0" bIns="0" rtlCol="0"/>
          <a:lstStyle/>
          <a:p>
            <a:endParaRPr/>
          </a:p>
        </p:txBody>
      </p:sp>
      <p:sp>
        <p:nvSpPr>
          <p:cNvPr id="139" name="object 139"/>
          <p:cNvSpPr/>
          <p:nvPr/>
        </p:nvSpPr>
        <p:spPr>
          <a:xfrm>
            <a:off x="5866867" y="2588005"/>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140" name="object 140"/>
          <p:cNvSpPr/>
          <p:nvPr/>
        </p:nvSpPr>
        <p:spPr>
          <a:xfrm>
            <a:off x="5839607" y="2771381"/>
            <a:ext cx="1371600" cy="92710"/>
          </a:xfrm>
          <a:custGeom>
            <a:avLst/>
            <a:gdLst/>
            <a:ahLst/>
            <a:cxnLst/>
            <a:rect l="l" t="t" r="r" b="b"/>
            <a:pathLst>
              <a:path w="1371600" h="92710">
                <a:moveTo>
                  <a:pt x="0" y="92214"/>
                </a:moveTo>
                <a:lnTo>
                  <a:pt x="55156" y="92214"/>
                </a:lnTo>
                <a:lnTo>
                  <a:pt x="55156" y="0"/>
                </a:lnTo>
                <a:lnTo>
                  <a:pt x="1371211" y="0"/>
                </a:lnTo>
              </a:path>
            </a:pathLst>
          </a:custGeom>
          <a:ln w="3175">
            <a:solidFill>
              <a:srgbClr val="221F1F"/>
            </a:solidFill>
          </a:ln>
        </p:spPr>
        <p:txBody>
          <a:bodyPr wrap="square" lIns="0" tIns="0" rIns="0" bIns="0" rtlCol="0"/>
          <a:lstStyle/>
          <a:p>
            <a:endParaRPr/>
          </a:p>
        </p:txBody>
      </p:sp>
      <p:sp>
        <p:nvSpPr>
          <p:cNvPr id="141" name="object 141"/>
          <p:cNvSpPr/>
          <p:nvPr/>
        </p:nvSpPr>
        <p:spPr>
          <a:xfrm>
            <a:off x="5839607" y="2587764"/>
            <a:ext cx="1371600" cy="276225"/>
          </a:xfrm>
          <a:custGeom>
            <a:avLst/>
            <a:gdLst/>
            <a:ahLst/>
            <a:cxnLst/>
            <a:rect l="l" t="t" r="r" b="b"/>
            <a:pathLst>
              <a:path w="1371600" h="276225">
                <a:moveTo>
                  <a:pt x="1371211" y="138582"/>
                </a:moveTo>
                <a:lnTo>
                  <a:pt x="54521" y="138582"/>
                </a:lnTo>
                <a:lnTo>
                  <a:pt x="54521" y="0"/>
                </a:lnTo>
                <a:lnTo>
                  <a:pt x="0" y="0"/>
                </a:lnTo>
                <a:lnTo>
                  <a:pt x="0" y="275831"/>
                </a:lnTo>
              </a:path>
            </a:pathLst>
          </a:custGeom>
          <a:ln w="3175">
            <a:solidFill>
              <a:srgbClr val="221F1F"/>
            </a:solidFill>
          </a:ln>
        </p:spPr>
        <p:txBody>
          <a:bodyPr wrap="square" lIns="0" tIns="0" rIns="0" bIns="0" rtlCol="0"/>
          <a:lstStyle/>
          <a:p>
            <a:endParaRPr/>
          </a:p>
        </p:txBody>
      </p:sp>
      <p:sp>
        <p:nvSpPr>
          <p:cNvPr id="142" name="object 142"/>
          <p:cNvSpPr/>
          <p:nvPr/>
        </p:nvSpPr>
        <p:spPr>
          <a:xfrm>
            <a:off x="5867895" y="3470465"/>
            <a:ext cx="0" cy="95250"/>
          </a:xfrm>
          <a:custGeom>
            <a:avLst/>
            <a:gdLst/>
            <a:ahLst/>
            <a:cxnLst/>
            <a:rect l="l" t="t" r="r" b="b"/>
            <a:pathLst>
              <a:path h="95250">
                <a:moveTo>
                  <a:pt x="0" y="0"/>
                </a:moveTo>
                <a:lnTo>
                  <a:pt x="0" y="94996"/>
                </a:lnTo>
              </a:path>
            </a:pathLst>
          </a:custGeom>
          <a:ln w="56464">
            <a:solidFill>
              <a:srgbClr val="5D6366"/>
            </a:solidFill>
          </a:ln>
        </p:spPr>
        <p:txBody>
          <a:bodyPr wrap="square" lIns="0" tIns="0" rIns="0" bIns="0" rtlCol="0"/>
          <a:lstStyle/>
          <a:p>
            <a:endParaRPr/>
          </a:p>
        </p:txBody>
      </p:sp>
      <p:sp>
        <p:nvSpPr>
          <p:cNvPr id="143" name="object 143"/>
          <p:cNvSpPr/>
          <p:nvPr/>
        </p:nvSpPr>
        <p:spPr>
          <a:xfrm>
            <a:off x="5839669" y="3470469"/>
            <a:ext cx="56515" cy="95250"/>
          </a:xfrm>
          <a:custGeom>
            <a:avLst/>
            <a:gdLst/>
            <a:ahLst/>
            <a:cxnLst/>
            <a:rect l="l" t="t" r="r" b="b"/>
            <a:pathLst>
              <a:path w="56514" h="95250">
                <a:moveTo>
                  <a:pt x="0" y="94995"/>
                </a:moveTo>
                <a:lnTo>
                  <a:pt x="56451" y="94995"/>
                </a:lnTo>
                <a:lnTo>
                  <a:pt x="56451" y="0"/>
                </a:lnTo>
                <a:lnTo>
                  <a:pt x="0" y="0"/>
                </a:lnTo>
                <a:lnTo>
                  <a:pt x="0" y="94995"/>
                </a:lnTo>
                <a:close/>
              </a:path>
            </a:pathLst>
          </a:custGeom>
          <a:ln w="3175">
            <a:solidFill>
              <a:srgbClr val="221F1F"/>
            </a:solidFill>
          </a:ln>
        </p:spPr>
        <p:txBody>
          <a:bodyPr wrap="square" lIns="0" tIns="0" rIns="0" bIns="0" rtlCol="0"/>
          <a:lstStyle/>
          <a:p>
            <a:endParaRPr/>
          </a:p>
        </p:txBody>
      </p:sp>
      <p:sp>
        <p:nvSpPr>
          <p:cNvPr id="144" name="object 144"/>
          <p:cNvSpPr/>
          <p:nvPr/>
        </p:nvSpPr>
        <p:spPr>
          <a:xfrm>
            <a:off x="5866136" y="2931477"/>
            <a:ext cx="0" cy="95250"/>
          </a:xfrm>
          <a:custGeom>
            <a:avLst/>
            <a:gdLst/>
            <a:ahLst/>
            <a:cxnLst/>
            <a:rect l="l" t="t" r="r" b="b"/>
            <a:pathLst>
              <a:path h="95250">
                <a:moveTo>
                  <a:pt x="0" y="0"/>
                </a:moveTo>
                <a:lnTo>
                  <a:pt x="0" y="94983"/>
                </a:lnTo>
              </a:path>
            </a:pathLst>
          </a:custGeom>
          <a:ln w="56476">
            <a:solidFill>
              <a:srgbClr val="5D6366"/>
            </a:solidFill>
          </a:ln>
        </p:spPr>
        <p:txBody>
          <a:bodyPr wrap="square" lIns="0" tIns="0" rIns="0" bIns="0" rtlCol="0"/>
          <a:lstStyle/>
          <a:p>
            <a:endParaRPr/>
          </a:p>
        </p:txBody>
      </p:sp>
      <p:sp>
        <p:nvSpPr>
          <p:cNvPr id="145" name="object 145"/>
          <p:cNvSpPr/>
          <p:nvPr/>
        </p:nvSpPr>
        <p:spPr>
          <a:xfrm>
            <a:off x="5837890" y="2931482"/>
            <a:ext cx="56515" cy="95250"/>
          </a:xfrm>
          <a:custGeom>
            <a:avLst/>
            <a:gdLst/>
            <a:ahLst/>
            <a:cxnLst/>
            <a:rect l="l" t="t" r="r" b="b"/>
            <a:pathLst>
              <a:path w="56514" h="95250">
                <a:moveTo>
                  <a:pt x="0" y="94983"/>
                </a:moveTo>
                <a:lnTo>
                  <a:pt x="56464" y="94983"/>
                </a:lnTo>
                <a:lnTo>
                  <a:pt x="56464" y="0"/>
                </a:lnTo>
                <a:lnTo>
                  <a:pt x="0" y="0"/>
                </a:lnTo>
                <a:lnTo>
                  <a:pt x="0" y="94983"/>
                </a:lnTo>
                <a:close/>
              </a:path>
            </a:pathLst>
          </a:custGeom>
          <a:ln w="3175">
            <a:solidFill>
              <a:srgbClr val="221F1F"/>
            </a:solidFill>
          </a:ln>
        </p:spPr>
        <p:txBody>
          <a:bodyPr wrap="square" lIns="0" tIns="0" rIns="0" bIns="0" rtlCol="0"/>
          <a:lstStyle/>
          <a:p>
            <a:endParaRPr/>
          </a:p>
        </p:txBody>
      </p:sp>
      <p:sp>
        <p:nvSpPr>
          <p:cNvPr id="146" name="object 146"/>
          <p:cNvSpPr/>
          <p:nvPr/>
        </p:nvSpPr>
        <p:spPr>
          <a:xfrm>
            <a:off x="3770486" y="3314439"/>
            <a:ext cx="335280" cy="290830"/>
          </a:xfrm>
          <a:custGeom>
            <a:avLst/>
            <a:gdLst/>
            <a:ahLst/>
            <a:cxnLst/>
            <a:rect l="l" t="t" r="r" b="b"/>
            <a:pathLst>
              <a:path w="335279" h="290829">
                <a:moveTo>
                  <a:pt x="23113" y="85788"/>
                </a:moveTo>
                <a:lnTo>
                  <a:pt x="17970" y="85788"/>
                </a:lnTo>
                <a:lnTo>
                  <a:pt x="28016" y="96989"/>
                </a:lnTo>
                <a:lnTo>
                  <a:pt x="24945" y="103894"/>
                </a:lnTo>
                <a:lnTo>
                  <a:pt x="22971" y="111147"/>
                </a:lnTo>
                <a:lnTo>
                  <a:pt x="22115" y="118614"/>
                </a:lnTo>
                <a:lnTo>
                  <a:pt x="22402" y="126161"/>
                </a:lnTo>
                <a:lnTo>
                  <a:pt x="24637" y="133134"/>
                </a:lnTo>
                <a:lnTo>
                  <a:pt x="25666" y="140462"/>
                </a:lnTo>
                <a:lnTo>
                  <a:pt x="25425" y="147777"/>
                </a:lnTo>
                <a:lnTo>
                  <a:pt x="24688" y="155028"/>
                </a:lnTo>
                <a:lnTo>
                  <a:pt x="22986" y="162115"/>
                </a:lnTo>
                <a:lnTo>
                  <a:pt x="20396" y="168884"/>
                </a:lnTo>
                <a:lnTo>
                  <a:pt x="18395" y="183952"/>
                </a:lnTo>
                <a:lnTo>
                  <a:pt x="17900" y="199110"/>
                </a:lnTo>
                <a:lnTo>
                  <a:pt x="18910" y="214240"/>
                </a:lnTo>
                <a:lnTo>
                  <a:pt x="21424" y="229222"/>
                </a:lnTo>
                <a:lnTo>
                  <a:pt x="25031" y="241719"/>
                </a:lnTo>
                <a:lnTo>
                  <a:pt x="25031" y="286042"/>
                </a:lnTo>
                <a:lnTo>
                  <a:pt x="25641" y="287477"/>
                </a:lnTo>
                <a:lnTo>
                  <a:pt x="27800" y="289648"/>
                </a:lnTo>
                <a:lnTo>
                  <a:pt x="29260" y="290233"/>
                </a:lnTo>
                <a:lnTo>
                  <a:pt x="65303" y="290233"/>
                </a:lnTo>
                <a:lnTo>
                  <a:pt x="66789" y="289648"/>
                </a:lnTo>
                <a:lnTo>
                  <a:pt x="67843" y="288556"/>
                </a:lnTo>
                <a:lnTo>
                  <a:pt x="68935" y="287477"/>
                </a:lnTo>
                <a:lnTo>
                  <a:pt x="69545" y="286042"/>
                </a:lnTo>
                <a:lnTo>
                  <a:pt x="69545" y="248627"/>
                </a:lnTo>
                <a:lnTo>
                  <a:pt x="307466" y="248627"/>
                </a:lnTo>
                <a:lnTo>
                  <a:pt x="307466" y="245973"/>
                </a:lnTo>
                <a:lnTo>
                  <a:pt x="308508" y="244843"/>
                </a:lnTo>
                <a:lnTo>
                  <a:pt x="309232" y="243471"/>
                </a:lnTo>
                <a:lnTo>
                  <a:pt x="309715" y="241719"/>
                </a:lnTo>
                <a:lnTo>
                  <a:pt x="313321" y="229222"/>
                </a:lnTo>
                <a:lnTo>
                  <a:pt x="315829" y="214240"/>
                </a:lnTo>
                <a:lnTo>
                  <a:pt x="316836" y="199110"/>
                </a:lnTo>
                <a:lnTo>
                  <a:pt x="316343" y="183952"/>
                </a:lnTo>
                <a:lnTo>
                  <a:pt x="314350" y="168884"/>
                </a:lnTo>
                <a:lnTo>
                  <a:pt x="311721" y="162115"/>
                </a:lnTo>
                <a:lnTo>
                  <a:pt x="310019" y="155028"/>
                </a:lnTo>
                <a:lnTo>
                  <a:pt x="309308" y="147777"/>
                </a:lnTo>
                <a:lnTo>
                  <a:pt x="309079" y="140462"/>
                </a:lnTo>
                <a:lnTo>
                  <a:pt x="310095" y="133134"/>
                </a:lnTo>
                <a:lnTo>
                  <a:pt x="312343" y="126161"/>
                </a:lnTo>
                <a:lnTo>
                  <a:pt x="312625" y="118614"/>
                </a:lnTo>
                <a:lnTo>
                  <a:pt x="311769" y="111147"/>
                </a:lnTo>
                <a:lnTo>
                  <a:pt x="309793" y="103894"/>
                </a:lnTo>
                <a:lnTo>
                  <a:pt x="306717" y="96989"/>
                </a:lnTo>
                <a:lnTo>
                  <a:pt x="309929" y="93408"/>
                </a:lnTo>
                <a:lnTo>
                  <a:pt x="29933" y="93408"/>
                </a:lnTo>
                <a:lnTo>
                  <a:pt x="23113" y="85788"/>
                </a:lnTo>
                <a:close/>
              </a:path>
              <a:path w="335279" h="290829">
                <a:moveTo>
                  <a:pt x="307466" y="248627"/>
                </a:moveTo>
                <a:lnTo>
                  <a:pt x="262978" y="248627"/>
                </a:lnTo>
                <a:lnTo>
                  <a:pt x="262978" y="286042"/>
                </a:lnTo>
                <a:lnTo>
                  <a:pt x="263575" y="287477"/>
                </a:lnTo>
                <a:lnTo>
                  <a:pt x="265747" y="289648"/>
                </a:lnTo>
                <a:lnTo>
                  <a:pt x="267207" y="290233"/>
                </a:lnTo>
                <a:lnTo>
                  <a:pt x="303263" y="290233"/>
                </a:lnTo>
                <a:lnTo>
                  <a:pt x="304711" y="289648"/>
                </a:lnTo>
                <a:lnTo>
                  <a:pt x="306857" y="287477"/>
                </a:lnTo>
                <a:lnTo>
                  <a:pt x="307466" y="286042"/>
                </a:lnTo>
                <a:lnTo>
                  <a:pt x="307466" y="248627"/>
                </a:lnTo>
                <a:close/>
              </a:path>
              <a:path w="335279" h="290829">
                <a:moveTo>
                  <a:pt x="197789" y="248627"/>
                </a:moveTo>
                <a:lnTo>
                  <a:pt x="138658" y="248627"/>
                </a:lnTo>
                <a:lnTo>
                  <a:pt x="150317" y="262331"/>
                </a:lnTo>
                <a:lnTo>
                  <a:pt x="186105" y="262331"/>
                </a:lnTo>
                <a:lnTo>
                  <a:pt x="197789" y="248627"/>
                </a:lnTo>
                <a:close/>
              </a:path>
              <a:path w="335279" h="290829">
                <a:moveTo>
                  <a:pt x="226745" y="0"/>
                </a:moveTo>
                <a:lnTo>
                  <a:pt x="107988" y="0"/>
                </a:lnTo>
                <a:lnTo>
                  <a:pt x="93033" y="813"/>
                </a:lnTo>
                <a:lnTo>
                  <a:pt x="78297" y="3213"/>
                </a:lnTo>
                <a:lnTo>
                  <a:pt x="63905" y="7165"/>
                </a:lnTo>
                <a:lnTo>
                  <a:pt x="49987" y="12636"/>
                </a:lnTo>
                <a:lnTo>
                  <a:pt x="50622" y="14033"/>
                </a:lnTo>
                <a:lnTo>
                  <a:pt x="36969" y="63817"/>
                </a:lnTo>
                <a:lnTo>
                  <a:pt x="36232" y="71430"/>
                </a:lnTo>
                <a:lnTo>
                  <a:pt x="34809" y="78927"/>
                </a:lnTo>
                <a:lnTo>
                  <a:pt x="32706" y="86266"/>
                </a:lnTo>
                <a:lnTo>
                  <a:pt x="29933" y="93408"/>
                </a:lnTo>
                <a:lnTo>
                  <a:pt x="304787" y="93408"/>
                </a:lnTo>
                <a:lnTo>
                  <a:pt x="302021" y="86266"/>
                </a:lnTo>
                <a:lnTo>
                  <a:pt x="299920" y="78927"/>
                </a:lnTo>
                <a:lnTo>
                  <a:pt x="298490" y="71430"/>
                </a:lnTo>
                <a:lnTo>
                  <a:pt x="297738" y="63817"/>
                </a:lnTo>
                <a:lnTo>
                  <a:pt x="284137" y="14033"/>
                </a:lnTo>
                <a:lnTo>
                  <a:pt x="284772" y="12636"/>
                </a:lnTo>
                <a:lnTo>
                  <a:pt x="270824" y="7165"/>
                </a:lnTo>
                <a:lnTo>
                  <a:pt x="256420" y="3213"/>
                </a:lnTo>
                <a:lnTo>
                  <a:pt x="241686" y="813"/>
                </a:lnTo>
                <a:lnTo>
                  <a:pt x="226745" y="0"/>
                </a:lnTo>
                <a:close/>
              </a:path>
              <a:path w="335279" h="290829">
                <a:moveTo>
                  <a:pt x="316763" y="85788"/>
                </a:moveTo>
                <a:lnTo>
                  <a:pt x="311594" y="85788"/>
                </a:lnTo>
                <a:lnTo>
                  <a:pt x="304787" y="93408"/>
                </a:lnTo>
                <a:lnTo>
                  <a:pt x="309929" y="93408"/>
                </a:lnTo>
                <a:lnTo>
                  <a:pt x="316763" y="85788"/>
                </a:lnTo>
                <a:close/>
              </a:path>
              <a:path w="335279" h="290829">
                <a:moveTo>
                  <a:pt x="29108" y="67767"/>
                </a:moveTo>
                <a:lnTo>
                  <a:pt x="1714" y="67767"/>
                </a:lnTo>
                <a:lnTo>
                  <a:pt x="0" y="69469"/>
                </a:lnTo>
                <a:lnTo>
                  <a:pt x="0" y="84074"/>
                </a:lnTo>
                <a:lnTo>
                  <a:pt x="1714" y="85788"/>
                </a:lnTo>
                <a:lnTo>
                  <a:pt x="29108" y="85788"/>
                </a:lnTo>
                <a:lnTo>
                  <a:pt x="30822" y="84074"/>
                </a:lnTo>
                <a:lnTo>
                  <a:pt x="30822" y="69469"/>
                </a:lnTo>
                <a:lnTo>
                  <a:pt x="29108" y="67767"/>
                </a:lnTo>
                <a:close/>
              </a:path>
              <a:path w="335279" h="290829">
                <a:moveTo>
                  <a:pt x="332993" y="67767"/>
                </a:moveTo>
                <a:lnTo>
                  <a:pt x="305612" y="67767"/>
                </a:lnTo>
                <a:lnTo>
                  <a:pt x="303898" y="69469"/>
                </a:lnTo>
                <a:lnTo>
                  <a:pt x="303898" y="84074"/>
                </a:lnTo>
                <a:lnTo>
                  <a:pt x="305612" y="85788"/>
                </a:lnTo>
                <a:lnTo>
                  <a:pt x="332993" y="85788"/>
                </a:lnTo>
                <a:lnTo>
                  <a:pt x="334721" y="84074"/>
                </a:lnTo>
                <a:lnTo>
                  <a:pt x="334721" y="69469"/>
                </a:lnTo>
                <a:lnTo>
                  <a:pt x="332993" y="67767"/>
                </a:lnTo>
                <a:close/>
              </a:path>
            </a:pathLst>
          </a:custGeom>
          <a:solidFill>
            <a:srgbClr val="FFFFFF"/>
          </a:solidFill>
        </p:spPr>
        <p:txBody>
          <a:bodyPr wrap="square" lIns="0" tIns="0" rIns="0" bIns="0" rtlCol="0"/>
          <a:lstStyle/>
          <a:p>
            <a:endParaRPr/>
          </a:p>
        </p:txBody>
      </p:sp>
      <p:sp>
        <p:nvSpPr>
          <p:cNvPr id="147" name="object 147"/>
          <p:cNvSpPr/>
          <p:nvPr/>
        </p:nvSpPr>
        <p:spPr>
          <a:xfrm>
            <a:off x="3770486" y="3314439"/>
            <a:ext cx="335280" cy="290830"/>
          </a:xfrm>
          <a:custGeom>
            <a:avLst/>
            <a:gdLst/>
            <a:ahLst/>
            <a:cxnLst/>
            <a:rect l="l" t="t" r="r" b="b"/>
            <a:pathLst>
              <a:path w="335279" h="290829">
                <a:moveTo>
                  <a:pt x="50622" y="14033"/>
                </a:moveTo>
                <a:lnTo>
                  <a:pt x="36969" y="63817"/>
                </a:lnTo>
                <a:lnTo>
                  <a:pt x="36232" y="71430"/>
                </a:lnTo>
                <a:lnTo>
                  <a:pt x="34809" y="78927"/>
                </a:lnTo>
                <a:lnTo>
                  <a:pt x="32706" y="86266"/>
                </a:lnTo>
                <a:lnTo>
                  <a:pt x="29933" y="93408"/>
                </a:lnTo>
                <a:lnTo>
                  <a:pt x="23113" y="85788"/>
                </a:lnTo>
                <a:lnTo>
                  <a:pt x="27000" y="85788"/>
                </a:lnTo>
                <a:lnTo>
                  <a:pt x="29108" y="85788"/>
                </a:lnTo>
                <a:lnTo>
                  <a:pt x="30822" y="84074"/>
                </a:lnTo>
                <a:lnTo>
                  <a:pt x="30822" y="81978"/>
                </a:lnTo>
                <a:lnTo>
                  <a:pt x="30822" y="71577"/>
                </a:lnTo>
                <a:lnTo>
                  <a:pt x="30822" y="69469"/>
                </a:lnTo>
                <a:lnTo>
                  <a:pt x="29108" y="67767"/>
                </a:lnTo>
                <a:lnTo>
                  <a:pt x="27000" y="67767"/>
                </a:lnTo>
                <a:lnTo>
                  <a:pt x="3848" y="67767"/>
                </a:lnTo>
                <a:lnTo>
                  <a:pt x="1714" y="67767"/>
                </a:lnTo>
                <a:lnTo>
                  <a:pt x="0" y="69469"/>
                </a:lnTo>
                <a:lnTo>
                  <a:pt x="0" y="71577"/>
                </a:lnTo>
                <a:lnTo>
                  <a:pt x="0" y="81978"/>
                </a:lnTo>
                <a:lnTo>
                  <a:pt x="0" y="84074"/>
                </a:lnTo>
                <a:lnTo>
                  <a:pt x="1714" y="85788"/>
                </a:lnTo>
                <a:lnTo>
                  <a:pt x="3848" y="85788"/>
                </a:lnTo>
                <a:lnTo>
                  <a:pt x="17970" y="85788"/>
                </a:lnTo>
                <a:lnTo>
                  <a:pt x="28016" y="96989"/>
                </a:lnTo>
                <a:lnTo>
                  <a:pt x="24945" y="103894"/>
                </a:lnTo>
                <a:lnTo>
                  <a:pt x="22971" y="111147"/>
                </a:lnTo>
                <a:lnTo>
                  <a:pt x="22115" y="118614"/>
                </a:lnTo>
                <a:lnTo>
                  <a:pt x="22402" y="126161"/>
                </a:lnTo>
                <a:lnTo>
                  <a:pt x="24637" y="133134"/>
                </a:lnTo>
                <a:lnTo>
                  <a:pt x="25666" y="140462"/>
                </a:lnTo>
                <a:lnTo>
                  <a:pt x="25425" y="147777"/>
                </a:lnTo>
                <a:lnTo>
                  <a:pt x="24688" y="155028"/>
                </a:lnTo>
                <a:lnTo>
                  <a:pt x="22986" y="162115"/>
                </a:lnTo>
                <a:lnTo>
                  <a:pt x="20396" y="168884"/>
                </a:lnTo>
                <a:lnTo>
                  <a:pt x="18395" y="183952"/>
                </a:lnTo>
                <a:lnTo>
                  <a:pt x="17900" y="199110"/>
                </a:lnTo>
                <a:lnTo>
                  <a:pt x="18910" y="214240"/>
                </a:lnTo>
                <a:lnTo>
                  <a:pt x="21424" y="229222"/>
                </a:lnTo>
                <a:lnTo>
                  <a:pt x="25031" y="241719"/>
                </a:lnTo>
                <a:lnTo>
                  <a:pt x="25031" y="284492"/>
                </a:lnTo>
                <a:lnTo>
                  <a:pt x="25031" y="286042"/>
                </a:lnTo>
                <a:lnTo>
                  <a:pt x="25641" y="287477"/>
                </a:lnTo>
                <a:lnTo>
                  <a:pt x="26720" y="288556"/>
                </a:lnTo>
                <a:lnTo>
                  <a:pt x="27800" y="289648"/>
                </a:lnTo>
                <a:lnTo>
                  <a:pt x="29260" y="290233"/>
                </a:lnTo>
                <a:lnTo>
                  <a:pt x="30772" y="290233"/>
                </a:lnTo>
                <a:lnTo>
                  <a:pt x="63792" y="290233"/>
                </a:lnTo>
                <a:lnTo>
                  <a:pt x="65303" y="290233"/>
                </a:lnTo>
                <a:lnTo>
                  <a:pt x="66789" y="289648"/>
                </a:lnTo>
                <a:lnTo>
                  <a:pt x="67843" y="288556"/>
                </a:lnTo>
                <a:lnTo>
                  <a:pt x="68935" y="287477"/>
                </a:lnTo>
                <a:lnTo>
                  <a:pt x="69545" y="286042"/>
                </a:lnTo>
                <a:lnTo>
                  <a:pt x="69545" y="284492"/>
                </a:lnTo>
                <a:lnTo>
                  <a:pt x="69545" y="248627"/>
                </a:lnTo>
                <a:lnTo>
                  <a:pt x="138658" y="248627"/>
                </a:lnTo>
                <a:lnTo>
                  <a:pt x="150317" y="262331"/>
                </a:lnTo>
                <a:lnTo>
                  <a:pt x="186105" y="262331"/>
                </a:lnTo>
                <a:lnTo>
                  <a:pt x="197789" y="248627"/>
                </a:lnTo>
                <a:lnTo>
                  <a:pt x="262978" y="248627"/>
                </a:lnTo>
                <a:lnTo>
                  <a:pt x="262978" y="284492"/>
                </a:lnTo>
                <a:lnTo>
                  <a:pt x="262978" y="286042"/>
                </a:lnTo>
                <a:lnTo>
                  <a:pt x="263575" y="287477"/>
                </a:lnTo>
                <a:lnTo>
                  <a:pt x="264667" y="288556"/>
                </a:lnTo>
                <a:lnTo>
                  <a:pt x="265747" y="289648"/>
                </a:lnTo>
                <a:lnTo>
                  <a:pt x="267207" y="290233"/>
                </a:lnTo>
                <a:lnTo>
                  <a:pt x="268719" y="290233"/>
                </a:lnTo>
                <a:lnTo>
                  <a:pt x="301726" y="290233"/>
                </a:lnTo>
                <a:lnTo>
                  <a:pt x="303263" y="290233"/>
                </a:lnTo>
                <a:lnTo>
                  <a:pt x="304711" y="289648"/>
                </a:lnTo>
                <a:lnTo>
                  <a:pt x="305790" y="288556"/>
                </a:lnTo>
                <a:lnTo>
                  <a:pt x="306857" y="287477"/>
                </a:lnTo>
                <a:lnTo>
                  <a:pt x="307466" y="286042"/>
                </a:lnTo>
                <a:lnTo>
                  <a:pt x="307466" y="284492"/>
                </a:lnTo>
                <a:lnTo>
                  <a:pt x="307466" y="245973"/>
                </a:lnTo>
                <a:lnTo>
                  <a:pt x="308508" y="244843"/>
                </a:lnTo>
                <a:lnTo>
                  <a:pt x="309232" y="243471"/>
                </a:lnTo>
                <a:lnTo>
                  <a:pt x="309638" y="241985"/>
                </a:lnTo>
                <a:lnTo>
                  <a:pt x="313321" y="229222"/>
                </a:lnTo>
                <a:lnTo>
                  <a:pt x="315829" y="214240"/>
                </a:lnTo>
                <a:lnTo>
                  <a:pt x="316836" y="199110"/>
                </a:lnTo>
                <a:lnTo>
                  <a:pt x="316343" y="183952"/>
                </a:lnTo>
                <a:lnTo>
                  <a:pt x="314350" y="168884"/>
                </a:lnTo>
                <a:lnTo>
                  <a:pt x="311721" y="162115"/>
                </a:lnTo>
                <a:lnTo>
                  <a:pt x="310019" y="155028"/>
                </a:lnTo>
                <a:lnTo>
                  <a:pt x="309308" y="147777"/>
                </a:lnTo>
                <a:lnTo>
                  <a:pt x="309079" y="140462"/>
                </a:lnTo>
                <a:lnTo>
                  <a:pt x="310095" y="133134"/>
                </a:lnTo>
                <a:lnTo>
                  <a:pt x="312343" y="126161"/>
                </a:lnTo>
                <a:lnTo>
                  <a:pt x="312625" y="118614"/>
                </a:lnTo>
                <a:lnTo>
                  <a:pt x="311769" y="111147"/>
                </a:lnTo>
                <a:lnTo>
                  <a:pt x="309793" y="103894"/>
                </a:lnTo>
                <a:lnTo>
                  <a:pt x="306717" y="96989"/>
                </a:lnTo>
                <a:lnTo>
                  <a:pt x="316763" y="85788"/>
                </a:lnTo>
                <a:lnTo>
                  <a:pt x="330885" y="85788"/>
                </a:lnTo>
                <a:lnTo>
                  <a:pt x="332993" y="85788"/>
                </a:lnTo>
                <a:lnTo>
                  <a:pt x="334721" y="84074"/>
                </a:lnTo>
                <a:lnTo>
                  <a:pt x="334721" y="81978"/>
                </a:lnTo>
                <a:lnTo>
                  <a:pt x="334721" y="71577"/>
                </a:lnTo>
                <a:lnTo>
                  <a:pt x="334721" y="69469"/>
                </a:lnTo>
                <a:lnTo>
                  <a:pt x="332993" y="67767"/>
                </a:lnTo>
                <a:lnTo>
                  <a:pt x="330885" y="67767"/>
                </a:lnTo>
                <a:lnTo>
                  <a:pt x="307720" y="67767"/>
                </a:lnTo>
                <a:lnTo>
                  <a:pt x="305612" y="67767"/>
                </a:lnTo>
                <a:lnTo>
                  <a:pt x="303898" y="69469"/>
                </a:lnTo>
                <a:lnTo>
                  <a:pt x="303898" y="71577"/>
                </a:lnTo>
                <a:lnTo>
                  <a:pt x="303898" y="81978"/>
                </a:lnTo>
                <a:lnTo>
                  <a:pt x="303898" y="84074"/>
                </a:lnTo>
                <a:lnTo>
                  <a:pt x="305612" y="85788"/>
                </a:lnTo>
                <a:lnTo>
                  <a:pt x="307720" y="85788"/>
                </a:lnTo>
                <a:lnTo>
                  <a:pt x="311594" y="85788"/>
                </a:lnTo>
                <a:lnTo>
                  <a:pt x="304787" y="93408"/>
                </a:lnTo>
                <a:lnTo>
                  <a:pt x="302021" y="86266"/>
                </a:lnTo>
                <a:lnTo>
                  <a:pt x="299920" y="78927"/>
                </a:lnTo>
                <a:lnTo>
                  <a:pt x="298490" y="71430"/>
                </a:lnTo>
                <a:lnTo>
                  <a:pt x="297738" y="63817"/>
                </a:lnTo>
                <a:lnTo>
                  <a:pt x="284137" y="14033"/>
                </a:lnTo>
                <a:lnTo>
                  <a:pt x="241686" y="813"/>
                </a:lnTo>
                <a:lnTo>
                  <a:pt x="226745" y="0"/>
                </a:lnTo>
                <a:lnTo>
                  <a:pt x="107988" y="0"/>
                </a:lnTo>
                <a:lnTo>
                  <a:pt x="93033" y="813"/>
                </a:lnTo>
                <a:lnTo>
                  <a:pt x="78297" y="3213"/>
                </a:lnTo>
                <a:lnTo>
                  <a:pt x="63905" y="7165"/>
                </a:lnTo>
                <a:lnTo>
                  <a:pt x="49987" y="12636"/>
                </a:lnTo>
                <a:lnTo>
                  <a:pt x="50622" y="14033"/>
                </a:lnTo>
                <a:close/>
              </a:path>
            </a:pathLst>
          </a:custGeom>
          <a:ln w="3175">
            <a:solidFill>
              <a:srgbClr val="221F1F"/>
            </a:solidFill>
          </a:ln>
        </p:spPr>
        <p:txBody>
          <a:bodyPr wrap="square" lIns="0" tIns="0" rIns="0" bIns="0" rtlCol="0"/>
          <a:lstStyle/>
          <a:p>
            <a:endParaRPr/>
          </a:p>
        </p:txBody>
      </p:sp>
      <p:sp>
        <p:nvSpPr>
          <p:cNvPr id="148" name="object 148"/>
          <p:cNvSpPr/>
          <p:nvPr/>
        </p:nvSpPr>
        <p:spPr>
          <a:xfrm>
            <a:off x="3270366" y="3409538"/>
            <a:ext cx="289560" cy="193040"/>
          </a:xfrm>
          <a:custGeom>
            <a:avLst/>
            <a:gdLst/>
            <a:ahLst/>
            <a:cxnLst/>
            <a:rect l="l" t="t" r="r" b="b"/>
            <a:pathLst>
              <a:path w="289560" h="193039">
                <a:moveTo>
                  <a:pt x="266434" y="164261"/>
                </a:moveTo>
                <a:lnTo>
                  <a:pt x="143598" y="164261"/>
                </a:lnTo>
                <a:lnTo>
                  <a:pt x="223062" y="166077"/>
                </a:lnTo>
                <a:lnTo>
                  <a:pt x="224853" y="166077"/>
                </a:lnTo>
                <a:lnTo>
                  <a:pt x="226593" y="166763"/>
                </a:lnTo>
                <a:lnTo>
                  <a:pt x="229171" y="169125"/>
                </a:lnTo>
                <a:lnTo>
                  <a:pt x="230797" y="169811"/>
                </a:lnTo>
                <a:lnTo>
                  <a:pt x="232473" y="169913"/>
                </a:lnTo>
                <a:lnTo>
                  <a:pt x="232283" y="189522"/>
                </a:lnTo>
                <a:lnTo>
                  <a:pt x="234035" y="192189"/>
                </a:lnTo>
                <a:lnTo>
                  <a:pt x="262178" y="192430"/>
                </a:lnTo>
                <a:lnTo>
                  <a:pt x="265290" y="191185"/>
                </a:lnTo>
                <a:lnTo>
                  <a:pt x="266204" y="188099"/>
                </a:lnTo>
                <a:lnTo>
                  <a:pt x="266434" y="164261"/>
                </a:lnTo>
                <a:close/>
              </a:path>
              <a:path w="289560" h="193039">
                <a:moveTo>
                  <a:pt x="30099" y="66802"/>
                </a:moveTo>
                <a:lnTo>
                  <a:pt x="22275" y="66802"/>
                </a:lnTo>
                <a:lnTo>
                  <a:pt x="23914" y="69075"/>
                </a:lnTo>
                <a:lnTo>
                  <a:pt x="25133" y="71615"/>
                </a:lnTo>
                <a:lnTo>
                  <a:pt x="25869" y="74307"/>
                </a:lnTo>
                <a:lnTo>
                  <a:pt x="22974" y="77101"/>
                </a:lnTo>
                <a:lnTo>
                  <a:pt x="20358" y="80137"/>
                </a:lnTo>
                <a:lnTo>
                  <a:pt x="17970" y="83350"/>
                </a:lnTo>
                <a:lnTo>
                  <a:pt x="16052" y="85979"/>
                </a:lnTo>
                <a:lnTo>
                  <a:pt x="15214" y="89192"/>
                </a:lnTo>
                <a:lnTo>
                  <a:pt x="15671" y="92379"/>
                </a:lnTo>
                <a:lnTo>
                  <a:pt x="16844" y="98701"/>
                </a:lnTo>
                <a:lnTo>
                  <a:pt x="17694" y="105055"/>
                </a:lnTo>
                <a:lnTo>
                  <a:pt x="18214" y="111441"/>
                </a:lnTo>
                <a:lnTo>
                  <a:pt x="18572" y="125002"/>
                </a:lnTo>
                <a:lnTo>
                  <a:pt x="19046" y="132129"/>
                </a:lnTo>
                <a:lnTo>
                  <a:pt x="19831" y="139224"/>
                </a:lnTo>
                <a:lnTo>
                  <a:pt x="20929" y="146278"/>
                </a:lnTo>
                <a:lnTo>
                  <a:pt x="20548" y="185724"/>
                </a:lnTo>
                <a:lnTo>
                  <a:pt x="21412" y="188810"/>
                </a:lnTo>
                <a:lnTo>
                  <a:pt x="24460" y="190157"/>
                </a:lnTo>
                <a:lnTo>
                  <a:pt x="52641" y="190436"/>
                </a:lnTo>
                <a:lnTo>
                  <a:pt x="54444" y="187820"/>
                </a:lnTo>
                <a:lnTo>
                  <a:pt x="54610" y="168198"/>
                </a:lnTo>
                <a:lnTo>
                  <a:pt x="56299" y="168135"/>
                </a:lnTo>
                <a:lnTo>
                  <a:pt x="57937" y="167474"/>
                </a:lnTo>
                <a:lnTo>
                  <a:pt x="59220" y="166344"/>
                </a:lnTo>
                <a:lnTo>
                  <a:pt x="60579" y="165201"/>
                </a:lnTo>
                <a:lnTo>
                  <a:pt x="62306" y="164528"/>
                </a:lnTo>
                <a:lnTo>
                  <a:pt x="266434" y="164261"/>
                </a:lnTo>
                <a:lnTo>
                  <a:pt x="266585" y="148640"/>
                </a:lnTo>
                <a:lnTo>
                  <a:pt x="267803" y="141603"/>
                </a:lnTo>
                <a:lnTo>
                  <a:pt x="268725" y="134521"/>
                </a:lnTo>
                <a:lnTo>
                  <a:pt x="269343" y="127406"/>
                </a:lnTo>
                <a:lnTo>
                  <a:pt x="269764" y="117856"/>
                </a:lnTo>
                <a:lnTo>
                  <a:pt x="269959" y="113860"/>
                </a:lnTo>
                <a:lnTo>
                  <a:pt x="270610" y="107481"/>
                </a:lnTo>
                <a:lnTo>
                  <a:pt x="271591" y="101143"/>
                </a:lnTo>
                <a:lnTo>
                  <a:pt x="272897" y="94856"/>
                </a:lnTo>
                <a:lnTo>
                  <a:pt x="273405" y="91668"/>
                </a:lnTo>
                <a:lnTo>
                  <a:pt x="272618" y="88417"/>
                </a:lnTo>
                <a:lnTo>
                  <a:pt x="268452" y="82511"/>
                </a:lnTo>
                <a:lnTo>
                  <a:pt x="265874" y="79438"/>
                </a:lnTo>
                <a:lnTo>
                  <a:pt x="263042" y="76581"/>
                </a:lnTo>
                <a:lnTo>
                  <a:pt x="263817" y="73888"/>
                </a:lnTo>
                <a:lnTo>
                  <a:pt x="264968" y="71539"/>
                </a:lnTo>
                <a:lnTo>
                  <a:pt x="257556" y="71539"/>
                </a:lnTo>
                <a:lnTo>
                  <a:pt x="255676" y="70040"/>
                </a:lnTo>
                <a:lnTo>
                  <a:pt x="254786" y="69367"/>
                </a:lnTo>
                <a:lnTo>
                  <a:pt x="31432" y="69367"/>
                </a:lnTo>
                <a:lnTo>
                  <a:pt x="30099" y="66802"/>
                </a:lnTo>
                <a:close/>
              </a:path>
              <a:path w="289560" h="193039">
                <a:moveTo>
                  <a:pt x="70484" y="164528"/>
                </a:moveTo>
                <a:lnTo>
                  <a:pt x="62306" y="164528"/>
                </a:lnTo>
                <a:lnTo>
                  <a:pt x="64109" y="164553"/>
                </a:lnTo>
                <a:lnTo>
                  <a:pt x="70484" y="164528"/>
                </a:lnTo>
                <a:close/>
              </a:path>
              <a:path w="289560" h="193039">
                <a:moveTo>
                  <a:pt x="270992" y="50533"/>
                </a:moveTo>
                <a:lnTo>
                  <a:pt x="263817" y="51689"/>
                </a:lnTo>
                <a:lnTo>
                  <a:pt x="260032" y="53073"/>
                </a:lnTo>
                <a:lnTo>
                  <a:pt x="257975" y="57162"/>
                </a:lnTo>
                <a:lnTo>
                  <a:pt x="259067" y="61010"/>
                </a:lnTo>
                <a:lnTo>
                  <a:pt x="259867" y="64604"/>
                </a:lnTo>
                <a:lnTo>
                  <a:pt x="259308" y="68326"/>
                </a:lnTo>
                <a:lnTo>
                  <a:pt x="257556" y="71539"/>
                </a:lnTo>
                <a:lnTo>
                  <a:pt x="264968" y="71539"/>
                </a:lnTo>
                <a:lnTo>
                  <a:pt x="265107" y="71297"/>
                </a:lnTo>
                <a:lnTo>
                  <a:pt x="266750" y="69151"/>
                </a:lnTo>
                <a:lnTo>
                  <a:pt x="283057" y="69151"/>
                </a:lnTo>
                <a:lnTo>
                  <a:pt x="287477" y="67043"/>
                </a:lnTo>
                <a:lnTo>
                  <a:pt x="289140" y="64389"/>
                </a:lnTo>
                <a:lnTo>
                  <a:pt x="289140" y="58623"/>
                </a:lnTo>
                <a:lnTo>
                  <a:pt x="287502" y="55981"/>
                </a:lnTo>
                <a:lnTo>
                  <a:pt x="278345" y="51587"/>
                </a:lnTo>
                <a:lnTo>
                  <a:pt x="270992" y="50533"/>
                </a:lnTo>
                <a:close/>
              </a:path>
              <a:path w="289560" h="193039">
                <a:moveTo>
                  <a:pt x="283057" y="69151"/>
                </a:moveTo>
                <a:lnTo>
                  <a:pt x="266750" y="69151"/>
                </a:lnTo>
                <a:lnTo>
                  <a:pt x="272656" y="71297"/>
                </a:lnTo>
                <a:lnTo>
                  <a:pt x="279196" y="70993"/>
                </a:lnTo>
                <a:lnTo>
                  <a:pt x="283057" y="69151"/>
                </a:lnTo>
                <a:close/>
              </a:path>
              <a:path w="289560" h="193039">
                <a:moveTo>
                  <a:pt x="145148" y="0"/>
                </a:moveTo>
                <a:lnTo>
                  <a:pt x="106975" y="1157"/>
                </a:lnTo>
                <a:lnTo>
                  <a:pt x="69164" y="6629"/>
                </a:lnTo>
                <a:lnTo>
                  <a:pt x="44704" y="40740"/>
                </a:lnTo>
                <a:lnTo>
                  <a:pt x="34315" y="67183"/>
                </a:lnTo>
                <a:lnTo>
                  <a:pt x="31432" y="69367"/>
                </a:lnTo>
                <a:lnTo>
                  <a:pt x="254786" y="69367"/>
                </a:lnTo>
                <a:lnTo>
                  <a:pt x="250054" y="55854"/>
                </a:lnTo>
                <a:lnTo>
                  <a:pt x="232689" y="16967"/>
                </a:lnTo>
                <a:lnTo>
                  <a:pt x="183338" y="1881"/>
                </a:lnTo>
                <a:lnTo>
                  <a:pt x="164281" y="399"/>
                </a:lnTo>
                <a:lnTo>
                  <a:pt x="145148" y="0"/>
                </a:lnTo>
                <a:close/>
              </a:path>
              <a:path w="289560" h="193039">
                <a:moveTo>
                  <a:pt x="18402" y="48094"/>
                </a:moveTo>
                <a:lnTo>
                  <a:pt x="11023" y="49022"/>
                </a:lnTo>
                <a:lnTo>
                  <a:pt x="1803" y="53238"/>
                </a:lnTo>
                <a:lnTo>
                  <a:pt x="76" y="55854"/>
                </a:lnTo>
                <a:lnTo>
                  <a:pt x="0" y="61607"/>
                </a:lnTo>
                <a:lnTo>
                  <a:pt x="1574" y="64287"/>
                </a:lnTo>
                <a:lnTo>
                  <a:pt x="9817" y="68389"/>
                </a:lnTo>
                <a:lnTo>
                  <a:pt x="16344" y="68846"/>
                </a:lnTo>
                <a:lnTo>
                  <a:pt x="22275" y="66802"/>
                </a:lnTo>
                <a:lnTo>
                  <a:pt x="30099" y="66802"/>
                </a:lnTo>
                <a:lnTo>
                  <a:pt x="29756" y="66141"/>
                </a:lnTo>
                <a:lnTo>
                  <a:pt x="29273" y="62407"/>
                </a:lnTo>
                <a:lnTo>
                  <a:pt x="30111" y="58839"/>
                </a:lnTo>
                <a:lnTo>
                  <a:pt x="31280" y="54978"/>
                </a:lnTo>
                <a:lnTo>
                  <a:pt x="29298" y="50863"/>
                </a:lnTo>
                <a:lnTo>
                  <a:pt x="25539" y="49403"/>
                </a:lnTo>
                <a:lnTo>
                  <a:pt x="18402" y="48094"/>
                </a:lnTo>
                <a:close/>
              </a:path>
            </a:pathLst>
          </a:custGeom>
          <a:solidFill>
            <a:srgbClr val="FFFFFF"/>
          </a:solidFill>
        </p:spPr>
        <p:txBody>
          <a:bodyPr wrap="square" lIns="0" tIns="0" rIns="0" bIns="0" rtlCol="0"/>
          <a:lstStyle/>
          <a:p>
            <a:endParaRPr/>
          </a:p>
        </p:txBody>
      </p:sp>
      <p:sp>
        <p:nvSpPr>
          <p:cNvPr id="149" name="object 149"/>
          <p:cNvSpPr/>
          <p:nvPr/>
        </p:nvSpPr>
        <p:spPr>
          <a:xfrm>
            <a:off x="3270366" y="3409538"/>
            <a:ext cx="289560" cy="193040"/>
          </a:xfrm>
          <a:custGeom>
            <a:avLst/>
            <a:gdLst/>
            <a:ahLst/>
            <a:cxnLst/>
            <a:rect l="l" t="t" r="r" b="b"/>
            <a:pathLst>
              <a:path w="289560" h="193039">
                <a:moveTo>
                  <a:pt x="143598" y="164261"/>
                </a:moveTo>
                <a:lnTo>
                  <a:pt x="163462" y="164700"/>
                </a:lnTo>
                <a:lnTo>
                  <a:pt x="183330" y="165146"/>
                </a:lnTo>
                <a:lnTo>
                  <a:pt x="203199" y="165603"/>
                </a:lnTo>
                <a:lnTo>
                  <a:pt x="223062" y="166077"/>
                </a:lnTo>
                <a:lnTo>
                  <a:pt x="224853" y="166077"/>
                </a:lnTo>
                <a:lnTo>
                  <a:pt x="226593" y="166763"/>
                </a:lnTo>
                <a:lnTo>
                  <a:pt x="227926" y="167970"/>
                </a:lnTo>
                <a:lnTo>
                  <a:pt x="229171" y="169125"/>
                </a:lnTo>
                <a:lnTo>
                  <a:pt x="230797" y="169811"/>
                </a:lnTo>
                <a:lnTo>
                  <a:pt x="232473" y="169913"/>
                </a:lnTo>
                <a:lnTo>
                  <a:pt x="232283" y="189522"/>
                </a:lnTo>
                <a:lnTo>
                  <a:pt x="234035" y="192189"/>
                </a:lnTo>
                <a:lnTo>
                  <a:pt x="262178" y="192430"/>
                </a:lnTo>
                <a:lnTo>
                  <a:pt x="265290" y="191185"/>
                </a:lnTo>
                <a:lnTo>
                  <a:pt x="266204" y="188099"/>
                </a:lnTo>
                <a:lnTo>
                  <a:pt x="266585" y="148640"/>
                </a:lnTo>
                <a:lnTo>
                  <a:pt x="267803" y="141603"/>
                </a:lnTo>
                <a:lnTo>
                  <a:pt x="268725" y="134521"/>
                </a:lnTo>
                <a:lnTo>
                  <a:pt x="269343" y="127406"/>
                </a:lnTo>
                <a:lnTo>
                  <a:pt x="269646" y="120269"/>
                </a:lnTo>
                <a:lnTo>
                  <a:pt x="269959" y="113860"/>
                </a:lnTo>
                <a:lnTo>
                  <a:pt x="270610" y="107481"/>
                </a:lnTo>
                <a:lnTo>
                  <a:pt x="271591" y="101143"/>
                </a:lnTo>
                <a:lnTo>
                  <a:pt x="272897" y="94856"/>
                </a:lnTo>
                <a:lnTo>
                  <a:pt x="273405" y="91668"/>
                </a:lnTo>
                <a:lnTo>
                  <a:pt x="272618" y="88417"/>
                </a:lnTo>
                <a:lnTo>
                  <a:pt x="270751" y="85788"/>
                </a:lnTo>
                <a:lnTo>
                  <a:pt x="268452" y="82511"/>
                </a:lnTo>
                <a:lnTo>
                  <a:pt x="265874" y="79438"/>
                </a:lnTo>
                <a:lnTo>
                  <a:pt x="263042" y="76581"/>
                </a:lnTo>
                <a:lnTo>
                  <a:pt x="263817" y="73888"/>
                </a:lnTo>
                <a:lnTo>
                  <a:pt x="265049" y="71374"/>
                </a:lnTo>
                <a:lnTo>
                  <a:pt x="266750" y="69151"/>
                </a:lnTo>
                <a:lnTo>
                  <a:pt x="272656" y="71297"/>
                </a:lnTo>
                <a:lnTo>
                  <a:pt x="279196" y="70993"/>
                </a:lnTo>
                <a:lnTo>
                  <a:pt x="284873" y="68287"/>
                </a:lnTo>
                <a:lnTo>
                  <a:pt x="287477" y="67043"/>
                </a:lnTo>
                <a:lnTo>
                  <a:pt x="289140" y="64389"/>
                </a:lnTo>
                <a:lnTo>
                  <a:pt x="289140" y="61506"/>
                </a:lnTo>
                <a:lnTo>
                  <a:pt x="289140" y="58623"/>
                </a:lnTo>
                <a:lnTo>
                  <a:pt x="287502" y="55981"/>
                </a:lnTo>
                <a:lnTo>
                  <a:pt x="284899" y="54737"/>
                </a:lnTo>
                <a:lnTo>
                  <a:pt x="278345" y="51587"/>
                </a:lnTo>
                <a:lnTo>
                  <a:pt x="270992" y="50533"/>
                </a:lnTo>
                <a:lnTo>
                  <a:pt x="263817" y="51689"/>
                </a:lnTo>
                <a:lnTo>
                  <a:pt x="260032" y="53073"/>
                </a:lnTo>
                <a:lnTo>
                  <a:pt x="257975" y="57162"/>
                </a:lnTo>
                <a:lnTo>
                  <a:pt x="259067" y="61010"/>
                </a:lnTo>
                <a:lnTo>
                  <a:pt x="259867" y="64604"/>
                </a:lnTo>
                <a:lnTo>
                  <a:pt x="259308" y="68326"/>
                </a:lnTo>
                <a:lnTo>
                  <a:pt x="257556" y="71539"/>
                </a:lnTo>
                <a:lnTo>
                  <a:pt x="256603" y="70789"/>
                </a:lnTo>
                <a:lnTo>
                  <a:pt x="255676" y="70040"/>
                </a:lnTo>
                <a:lnTo>
                  <a:pt x="254685" y="69291"/>
                </a:lnTo>
                <a:lnTo>
                  <a:pt x="239039" y="29688"/>
                </a:lnTo>
                <a:lnTo>
                  <a:pt x="202275" y="4441"/>
                </a:lnTo>
                <a:lnTo>
                  <a:pt x="164281" y="399"/>
                </a:lnTo>
                <a:lnTo>
                  <a:pt x="145148" y="0"/>
                </a:lnTo>
                <a:lnTo>
                  <a:pt x="126042" y="41"/>
                </a:lnTo>
                <a:lnTo>
                  <a:pt x="87998" y="3352"/>
                </a:lnTo>
                <a:lnTo>
                  <a:pt x="50746" y="27876"/>
                </a:lnTo>
                <a:lnTo>
                  <a:pt x="34315" y="67183"/>
                </a:lnTo>
                <a:lnTo>
                  <a:pt x="33337" y="67906"/>
                </a:lnTo>
                <a:lnTo>
                  <a:pt x="32385" y="68630"/>
                </a:lnTo>
                <a:lnTo>
                  <a:pt x="31432" y="69367"/>
                </a:lnTo>
                <a:lnTo>
                  <a:pt x="29756" y="66141"/>
                </a:lnTo>
                <a:lnTo>
                  <a:pt x="29273" y="62407"/>
                </a:lnTo>
                <a:lnTo>
                  <a:pt x="30111" y="58839"/>
                </a:lnTo>
                <a:lnTo>
                  <a:pt x="31280" y="54978"/>
                </a:lnTo>
                <a:lnTo>
                  <a:pt x="29298" y="50863"/>
                </a:lnTo>
                <a:lnTo>
                  <a:pt x="25539" y="49403"/>
                </a:lnTo>
                <a:lnTo>
                  <a:pt x="18402" y="48094"/>
                </a:lnTo>
                <a:lnTo>
                  <a:pt x="11023" y="49022"/>
                </a:lnTo>
                <a:lnTo>
                  <a:pt x="4432" y="52044"/>
                </a:lnTo>
                <a:lnTo>
                  <a:pt x="1803" y="53238"/>
                </a:lnTo>
                <a:lnTo>
                  <a:pt x="76" y="55854"/>
                </a:lnTo>
                <a:lnTo>
                  <a:pt x="38" y="58737"/>
                </a:lnTo>
                <a:lnTo>
                  <a:pt x="0" y="61607"/>
                </a:lnTo>
                <a:lnTo>
                  <a:pt x="1574" y="64287"/>
                </a:lnTo>
                <a:lnTo>
                  <a:pt x="4178" y="65570"/>
                </a:lnTo>
                <a:lnTo>
                  <a:pt x="9817" y="68389"/>
                </a:lnTo>
                <a:lnTo>
                  <a:pt x="16344" y="68846"/>
                </a:lnTo>
                <a:lnTo>
                  <a:pt x="22275" y="66802"/>
                </a:lnTo>
                <a:lnTo>
                  <a:pt x="23914" y="69075"/>
                </a:lnTo>
                <a:lnTo>
                  <a:pt x="25133" y="71615"/>
                </a:lnTo>
                <a:lnTo>
                  <a:pt x="25869" y="74307"/>
                </a:lnTo>
                <a:lnTo>
                  <a:pt x="22974" y="77101"/>
                </a:lnTo>
                <a:lnTo>
                  <a:pt x="20358" y="80137"/>
                </a:lnTo>
                <a:lnTo>
                  <a:pt x="17970" y="83350"/>
                </a:lnTo>
                <a:lnTo>
                  <a:pt x="16052" y="85979"/>
                </a:lnTo>
                <a:lnTo>
                  <a:pt x="15214" y="89192"/>
                </a:lnTo>
                <a:lnTo>
                  <a:pt x="15671" y="92379"/>
                </a:lnTo>
                <a:lnTo>
                  <a:pt x="16844" y="98701"/>
                </a:lnTo>
                <a:lnTo>
                  <a:pt x="17694" y="105055"/>
                </a:lnTo>
                <a:lnTo>
                  <a:pt x="18214" y="111441"/>
                </a:lnTo>
                <a:lnTo>
                  <a:pt x="18402" y="117856"/>
                </a:lnTo>
                <a:lnTo>
                  <a:pt x="18572" y="125002"/>
                </a:lnTo>
                <a:lnTo>
                  <a:pt x="19046" y="132129"/>
                </a:lnTo>
                <a:lnTo>
                  <a:pt x="19831" y="139224"/>
                </a:lnTo>
                <a:lnTo>
                  <a:pt x="20929" y="146278"/>
                </a:lnTo>
                <a:lnTo>
                  <a:pt x="20548" y="185724"/>
                </a:lnTo>
                <a:lnTo>
                  <a:pt x="21412" y="188810"/>
                </a:lnTo>
                <a:lnTo>
                  <a:pt x="24460" y="190157"/>
                </a:lnTo>
                <a:lnTo>
                  <a:pt x="52641" y="190436"/>
                </a:lnTo>
                <a:lnTo>
                  <a:pt x="54444" y="187820"/>
                </a:lnTo>
                <a:lnTo>
                  <a:pt x="54610" y="168198"/>
                </a:lnTo>
                <a:lnTo>
                  <a:pt x="56299" y="168135"/>
                </a:lnTo>
                <a:lnTo>
                  <a:pt x="57937" y="167474"/>
                </a:lnTo>
                <a:lnTo>
                  <a:pt x="59220" y="166344"/>
                </a:lnTo>
                <a:lnTo>
                  <a:pt x="60579" y="165201"/>
                </a:lnTo>
                <a:lnTo>
                  <a:pt x="62306" y="164528"/>
                </a:lnTo>
                <a:lnTo>
                  <a:pt x="64109" y="164553"/>
                </a:lnTo>
                <a:lnTo>
                  <a:pt x="83973" y="164463"/>
                </a:lnTo>
                <a:lnTo>
                  <a:pt x="103844" y="164384"/>
                </a:lnTo>
                <a:lnTo>
                  <a:pt x="123720" y="164316"/>
                </a:lnTo>
                <a:lnTo>
                  <a:pt x="143598" y="164261"/>
                </a:lnTo>
                <a:close/>
              </a:path>
            </a:pathLst>
          </a:custGeom>
          <a:ln w="3175">
            <a:solidFill>
              <a:srgbClr val="221F1F"/>
            </a:solidFill>
          </a:ln>
        </p:spPr>
        <p:txBody>
          <a:bodyPr wrap="square" lIns="0" tIns="0" rIns="0" bIns="0" rtlCol="0"/>
          <a:lstStyle/>
          <a:p>
            <a:endParaRPr/>
          </a:p>
        </p:txBody>
      </p:sp>
      <p:sp>
        <p:nvSpPr>
          <p:cNvPr id="150" name="object 150"/>
          <p:cNvSpPr/>
          <p:nvPr/>
        </p:nvSpPr>
        <p:spPr>
          <a:xfrm>
            <a:off x="1653282" y="1981224"/>
            <a:ext cx="514984" cy="244475"/>
          </a:xfrm>
          <a:custGeom>
            <a:avLst/>
            <a:gdLst/>
            <a:ahLst/>
            <a:cxnLst/>
            <a:rect l="l" t="t" r="r" b="b"/>
            <a:pathLst>
              <a:path w="514985" h="244475">
                <a:moveTo>
                  <a:pt x="491788" y="185927"/>
                </a:moveTo>
                <a:lnTo>
                  <a:pt x="59410" y="185927"/>
                </a:lnTo>
                <a:lnTo>
                  <a:pt x="73761" y="201079"/>
                </a:lnTo>
                <a:lnTo>
                  <a:pt x="81851" y="211569"/>
                </a:lnTo>
                <a:lnTo>
                  <a:pt x="90042" y="227228"/>
                </a:lnTo>
                <a:lnTo>
                  <a:pt x="100774" y="237655"/>
                </a:lnTo>
                <a:lnTo>
                  <a:pt x="122466" y="244030"/>
                </a:lnTo>
                <a:lnTo>
                  <a:pt x="143192" y="238353"/>
                </a:lnTo>
                <a:lnTo>
                  <a:pt x="161289" y="232155"/>
                </a:lnTo>
                <a:lnTo>
                  <a:pt x="176085" y="208648"/>
                </a:lnTo>
                <a:lnTo>
                  <a:pt x="175399" y="194525"/>
                </a:lnTo>
                <a:lnTo>
                  <a:pt x="340161" y="194525"/>
                </a:lnTo>
                <a:lnTo>
                  <a:pt x="356234" y="187477"/>
                </a:lnTo>
                <a:lnTo>
                  <a:pt x="490635" y="187477"/>
                </a:lnTo>
                <a:lnTo>
                  <a:pt x="491788" y="185927"/>
                </a:lnTo>
                <a:close/>
              </a:path>
              <a:path w="514985" h="244475">
                <a:moveTo>
                  <a:pt x="490635" y="187477"/>
                </a:moveTo>
                <a:lnTo>
                  <a:pt x="356234" y="187477"/>
                </a:lnTo>
                <a:lnTo>
                  <a:pt x="372871" y="187756"/>
                </a:lnTo>
                <a:lnTo>
                  <a:pt x="374408" y="202450"/>
                </a:lnTo>
                <a:lnTo>
                  <a:pt x="381711" y="217182"/>
                </a:lnTo>
                <a:lnTo>
                  <a:pt x="390753" y="228714"/>
                </a:lnTo>
                <a:lnTo>
                  <a:pt x="407454" y="237997"/>
                </a:lnTo>
                <a:lnTo>
                  <a:pt x="431901" y="238759"/>
                </a:lnTo>
                <a:lnTo>
                  <a:pt x="455815" y="228358"/>
                </a:lnTo>
                <a:lnTo>
                  <a:pt x="472160" y="196875"/>
                </a:lnTo>
                <a:lnTo>
                  <a:pt x="483637" y="196875"/>
                </a:lnTo>
                <a:lnTo>
                  <a:pt x="490635" y="187477"/>
                </a:lnTo>
                <a:close/>
              </a:path>
              <a:path w="514985" h="244475">
                <a:moveTo>
                  <a:pt x="340161" y="194525"/>
                </a:moveTo>
                <a:lnTo>
                  <a:pt x="180009" y="194525"/>
                </a:lnTo>
                <a:lnTo>
                  <a:pt x="193067" y="195940"/>
                </a:lnTo>
                <a:lnTo>
                  <a:pt x="250926" y="203580"/>
                </a:lnTo>
                <a:lnTo>
                  <a:pt x="250507" y="199174"/>
                </a:lnTo>
                <a:lnTo>
                  <a:pt x="329560" y="199174"/>
                </a:lnTo>
                <a:lnTo>
                  <a:pt x="340161" y="194525"/>
                </a:lnTo>
                <a:close/>
              </a:path>
              <a:path w="514985" h="244475">
                <a:moveTo>
                  <a:pt x="329560" y="199174"/>
                </a:moveTo>
                <a:lnTo>
                  <a:pt x="250507" y="199174"/>
                </a:lnTo>
                <a:lnTo>
                  <a:pt x="322262" y="202374"/>
                </a:lnTo>
                <a:lnTo>
                  <a:pt x="329560" y="199174"/>
                </a:lnTo>
                <a:close/>
              </a:path>
              <a:path w="514985" h="244475">
                <a:moveTo>
                  <a:pt x="501171" y="144445"/>
                </a:moveTo>
                <a:lnTo>
                  <a:pt x="24398" y="144445"/>
                </a:lnTo>
                <a:lnTo>
                  <a:pt x="26930" y="145581"/>
                </a:lnTo>
                <a:lnTo>
                  <a:pt x="27292" y="149097"/>
                </a:lnTo>
                <a:lnTo>
                  <a:pt x="27292" y="155409"/>
                </a:lnTo>
                <a:lnTo>
                  <a:pt x="28333" y="172783"/>
                </a:lnTo>
                <a:lnTo>
                  <a:pt x="25819" y="178180"/>
                </a:lnTo>
                <a:lnTo>
                  <a:pt x="33679" y="190144"/>
                </a:lnTo>
                <a:lnTo>
                  <a:pt x="37977" y="196026"/>
                </a:lnTo>
                <a:lnTo>
                  <a:pt x="40226" y="197528"/>
                </a:lnTo>
                <a:lnTo>
                  <a:pt x="41935" y="196354"/>
                </a:lnTo>
                <a:lnTo>
                  <a:pt x="44500" y="193776"/>
                </a:lnTo>
                <a:lnTo>
                  <a:pt x="59410" y="185927"/>
                </a:lnTo>
                <a:lnTo>
                  <a:pt x="491788" y="185927"/>
                </a:lnTo>
                <a:lnTo>
                  <a:pt x="498843" y="176453"/>
                </a:lnTo>
                <a:lnTo>
                  <a:pt x="514845" y="175361"/>
                </a:lnTo>
                <a:lnTo>
                  <a:pt x="514578" y="162178"/>
                </a:lnTo>
                <a:lnTo>
                  <a:pt x="498741" y="159765"/>
                </a:lnTo>
                <a:lnTo>
                  <a:pt x="501171" y="144445"/>
                </a:lnTo>
                <a:close/>
              </a:path>
              <a:path w="514985" h="244475">
                <a:moveTo>
                  <a:pt x="483637" y="196875"/>
                </a:moveTo>
                <a:lnTo>
                  <a:pt x="472160" y="196875"/>
                </a:lnTo>
                <a:lnTo>
                  <a:pt x="483514" y="197040"/>
                </a:lnTo>
                <a:lnTo>
                  <a:pt x="483637" y="196875"/>
                </a:lnTo>
                <a:close/>
              </a:path>
              <a:path w="514985" h="244475">
                <a:moveTo>
                  <a:pt x="21005" y="48691"/>
                </a:moveTo>
                <a:lnTo>
                  <a:pt x="5156" y="48933"/>
                </a:lnTo>
                <a:lnTo>
                  <a:pt x="0" y="54279"/>
                </a:lnTo>
                <a:lnTo>
                  <a:pt x="1371" y="141516"/>
                </a:lnTo>
                <a:lnTo>
                  <a:pt x="4140" y="149440"/>
                </a:lnTo>
                <a:lnTo>
                  <a:pt x="17525" y="145720"/>
                </a:lnTo>
                <a:lnTo>
                  <a:pt x="24398" y="144445"/>
                </a:lnTo>
                <a:lnTo>
                  <a:pt x="501171" y="144445"/>
                </a:lnTo>
                <a:lnTo>
                  <a:pt x="505891" y="114680"/>
                </a:lnTo>
                <a:lnTo>
                  <a:pt x="498558" y="107556"/>
                </a:lnTo>
                <a:lnTo>
                  <a:pt x="30048" y="107556"/>
                </a:lnTo>
                <a:lnTo>
                  <a:pt x="26377" y="51168"/>
                </a:lnTo>
                <a:lnTo>
                  <a:pt x="21005" y="48691"/>
                </a:lnTo>
                <a:close/>
              </a:path>
              <a:path w="514985" h="244475">
                <a:moveTo>
                  <a:pt x="244995" y="0"/>
                </a:moveTo>
                <a:lnTo>
                  <a:pt x="62572" y="2984"/>
                </a:lnTo>
                <a:lnTo>
                  <a:pt x="54736" y="11074"/>
                </a:lnTo>
                <a:lnTo>
                  <a:pt x="35217" y="106591"/>
                </a:lnTo>
                <a:lnTo>
                  <a:pt x="30048" y="107556"/>
                </a:lnTo>
                <a:lnTo>
                  <a:pt x="498558" y="107556"/>
                </a:lnTo>
                <a:lnTo>
                  <a:pt x="481799" y="91274"/>
                </a:lnTo>
                <a:lnTo>
                  <a:pt x="349567" y="88277"/>
                </a:lnTo>
                <a:lnTo>
                  <a:pt x="322741" y="42815"/>
                </a:lnTo>
                <a:lnTo>
                  <a:pt x="308697" y="19475"/>
                </a:lnTo>
                <a:lnTo>
                  <a:pt x="302842" y="10889"/>
                </a:lnTo>
                <a:lnTo>
                  <a:pt x="300583" y="9690"/>
                </a:lnTo>
                <a:lnTo>
                  <a:pt x="290804" y="8176"/>
                </a:lnTo>
                <a:lnTo>
                  <a:pt x="244995" y="0"/>
                </a:lnTo>
                <a:close/>
              </a:path>
            </a:pathLst>
          </a:custGeom>
          <a:solidFill>
            <a:srgbClr val="FFFFFF"/>
          </a:solidFill>
        </p:spPr>
        <p:txBody>
          <a:bodyPr wrap="square" lIns="0" tIns="0" rIns="0" bIns="0" rtlCol="0"/>
          <a:lstStyle/>
          <a:p>
            <a:endParaRPr/>
          </a:p>
        </p:txBody>
      </p:sp>
      <p:sp>
        <p:nvSpPr>
          <p:cNvPr id="151" name="object 151"/>
          <p:cNvSpPr/>
          <p:nvPr/>
        </p:nvSpPr>
        <p:spPr>
          <a:xfrm>
            <a:off x="1653282" y="1981224"/>
            <a:ext cx="514984" cy="244475"/>
          </a:xfrm>
          <a:custGeom>
            <a:avLst/>
            <a:gdLst/>
            <a:ahLst/>
            <a:cxnLst/>
            <a:rect l="l" t="t" r="r" b="b"/>
            <a:pathLst>
              <a:path w="514985" h="244475">
                <a:moveTo>
                  <a:pt x="514845" y="175361"/>
                </a:moveTo>
                <a:lnTo>
                  <a:pt x="514578" y="162178"/>
                </a:lnTo>
                <a:lnTo>
                  <a:pt x="498741" y="159765"/>
                </a:lnTo>
                <a:lnTo>
                  <a:pt x="505891" y="114680"/>
                </a:lnTo>
                <a:lnTo>
                  <a:pt x="481799" y="91274"/>
                </a:lnTo>
                <a:lnTo>
                  <a:pt x="349567" y="88277"/>
                </a:lnTo>
                <a:lnTo>
                  <a:pt x="322741" y="42815"/>
                </a:lnTo>
                <a:lnTo>
                  <a:pt x="308697" y="19475"/>
                </a:lnTo>
                <a:lnTo>
                  <a:pt x="302842" y="10889"/>
                </a:lnTo>
                <a:lnTo>
                  <a:pt x="300583" y="9690"/>
                </a:lnTo>
                <a:lnTo>
                  <a:pt x="290804" y="8176"/>
                </a:lnTo>
                <a:lnTo>
                  <a:pt x="271818" y="4845"/>
                </a:lnTo>
                <a:lnTo>
                  <a:pt x="253316" y="1514"/>
                </a:lnTo>
                <a:lnTo>
                  <a:pt x="244995" y="0"/>
                </a:lnTo>
                <a:lnTo>
                  <a:pt x="62572" y="2984"/>
                </a:lnTo>
                <a:lnTo>
                  <a:pt x="54736" y="11074"/>
                </a:lnTo>
                <a:lnTo>
                  <a:pt x="35217" y="106591"/>
                </a:lnTo>
                <a:lnTo>
                  <a:pt x="30048" y="107556"/>
                </a:lnTo>
                <a:lnTo>
                  <a:pt x="26377" y="51168"/>
                </a:lnTo>
                <a:lnTo>
                  <a:pt x="21005" y="48691"/>
                </a:lnTo>
                <a:lnTo>
                  <a:pt x="5156" y="48933"/>
                </a:lnTo>
                <a:lnTo>
                  <a:pt x="0" y="54279"/>
                </a:lnTo>
                <a:lnTo>
                  <a:pt x="1371" y="141516"/>
                </a:lnTo>
                <a:lnTo>
                  <a:pt x="4140" y="149440"/>
                </a:lnTo>
                <a:lnTo>
                  <a:pt x="17525" y="145720"/>
                </a:lnTo>
                <a:lnTo>
                  <a:pt x="24398" y="144445"/>
                </a:lnTo>
                <a:lnTo>
                  <a:pt x="26930" y="145581"/>
                </a:lnTo>
                <a:lnTo>
                  <a:pt x="27292" y="149097"/>
                </a:lnTo>
                <a:lnTo>
                  <a:pt x="27292" y="155409"/>
                </a:lnTo>
                <a:lnTo>
                  <a:pt x="28333" y="172783"/>
                </a:lnTo>
                <a:lnTo>
                  <a:pt x="25819" y="178180"/>
                </a:lnTo>
                <a:lnTo>
                  <a:pt x="33679" y="190144"/>
                </a:lnTo>
                <a:lnTo>
                  <a:pt x="37977" y="196026"/>
                </a:lnTo>
                <a:lnTo>
                  <a:pt x="40226" y="197528"/>
                </a:lnTo>
                <a:lnTo>
                  <a:pt x="41935" y="196354"/>
                </a:lnTo>
                <a:lnTo>
                  <a:pt x="44500" y="193776"/>
                </a:lnTo>
                <a:lnTo>
                  <a:pt x="59410" y="185927"/>
                </a:lnTo>
                <a:lnTo>
                  <a:pt x="73761" y="201079"/>
                </a:lnTo>
                <a:lnTo>
                  <a:pt x="81851" y="211569"/>
                </a:lnTo>
                <a:lnTo>
                  <a:pt x="90042" y="227228"/>
                </a:lnTo>
                <a:lnTo>
                  <a:pt x="100774" y="237655"/>
                </a:lnTo>
                <a:lnTo>
                  <a:pt x="122466" y="244030"/>
                </a:lnTo>
                <a:lnTo>
                  <a:pt x="143192" y="238353"/>
                </a:lnTo>
                <a:lnTo>
                  <a:pt x="161289" y="232155"/>
                </a:lnTo>
                <a:lnTo>
                  <a:pt x="176085" y="208648"/>
                </a:lnTo>
                <a:lnTo>
                  <a:pt x="175399" y="194525"/>
                </a:lnTo>
                <a:lnTo>
                  <a:pt x="180009" y="194525"/>
                </a:lnTo>
                <a:lnTo>
                  <a:pt x="193067" y="195940"/>
                </a:lnTo>
                <a:lnTo>
                  <a:pt x="217225" y="199053"/>
                </a:lnTo>
                <a:lnTo>
                  <a:pt x="240504" y="202166"/>
                </a:lnTo>
                <a:lnTo>
                  <a:pt x="250926" y="203580"/>
                </a:lnTo>
                <a:lnTo>
                  <a:pt x="250507" y="199174"/>
                </a:lnTo>
                <a:lnTo>
                  <a:pt x="322262" y="202374"/>
                </a:lnTo>
                <a:lnTo>
                  <a:pt x="356234" y="187477"/>
                </a:lnTo>
                <a:lnTo>
                  <a:pt x="372871" y="187756"/>
                </a:lnTo>
                <a:lnTo>
                  <a:pt x="390753" y="228714"/>
                </a:lnTo>
                <a:lnTo>
                  <a:pt x="431901" y="238759"/>
                </a:lnTo>
                <a:lnTo>
                  <a:pt x="455815" y="228358"/>
                </a:lnTo>
                <a:lnTo>
                  <a:pt x="472160" y="196875"/>
                </a:lnTo>
                <a:lnTo>
                  <a:pt x="483514" y="197040"/>
                </a:lnTo>
                <a:lnTo>
                  <a:pt x="498843" y="176453"/>
                </a:lnTo>
                <a:lnTo>
                  <a:pt x="514845" y="175361"/>
                </a:lnTo>
                <a:close/>
              </a:path>
            </a:pathLst>
          </a:custGeom>
          <a:ln w="3175">
            <a:solidFill>
              <a:srgbClr val="221F1F"/>
            </a:solidFill>
          </a:ln>
        </p:spPr>
        <p:txBody>
          <a:bodyPr wrap="square" lIns="0" tIns="0" rIns="0" bIns="0" rtlCol="0"/>
          <a:lstStyle/>
          <a:p>
            <a:endParaRPr/>
          </a:p>
        </p:txBody>
      </p:sp>
      <p:sp>
        <p:nvSpPr>
          <p:cNvPr id="152" name="object 152"/>
          <p:cNvSpPr/>
          <p:nvPr/>
        </p:nvSpPr>
        <p:spPr>
          <a:xfrm>
            <a:off x="1323479" y="4458360"/>
            <a:ext cx="4965700" cy="816610"/>
          </a:xfrm>
          <a:custGeom>
            <a:avLst/>
            <a:gdLst/>
            <a:ahLst/>
            <a:cxnLst/>
            <a:rect l="l" t="t" r="r" b="b"/>
            <a:pathLst>
              <a:path w="4965700" h="816610">
                <a:moveTo>
                  <a:pt x="4965585" y="816419"/>
                </a:moveTo>
                <a:lnTo>
                  <a:pt x="4965585" y="0"/>
                </a:lnTo>
                <a:lnTo>
                  <a:pt x="0" y="0"/>
                </a:lnTo>
                <a:lnTo>
                  <a:pt x="0" y="816419"/>
                </a:lnTo>
                <a:lnTo>
                  <a:pt x="4965585" y="816419"/>
                </a:lnTo>
                <a:close/>
              </a:path>
            </a:pathLst>
          </a:custGeom>
          <a:solidFill>
            <a:srgbClr val="FFFFFF"/>
          </a:solidFill>
        </p:spPr>
        <p:txBody>
          <a:bodyPr wrap="square" lIns="0" tIns="0" rIns="0" bIns="0" rtlCol="0"/>
          <a:lstStyle/>
          <a:p>
            <a:endParaRPr/>
          </a:p>
        </p:txBody>
      </p:sp>
      <p:sp>
        <p:nvSpPr>
          <p:cNvPr id="153" name="object 153"/>
          <p:cNvSpPr/>
          <p:nvPr/>
        </p:nvSpPr>
        <p:spPr>
          <a:xfrm>
            <a:off x="6126340" y="1257312"/>
            <a:ext cx="1084580" cy="3897629"/>
          </a:xfrm>
          <a:custGeom>
            <a:avLst/>
            <a:gdLst/>
            <a:ahLst/>
            <a:cxnLst/>
            <a:rect l="l" t="t" r="r" b="b"/>
            <a:pathLst>
              <a:path w="1084579" h="3897629">
                <a:moveTo>
                  <a:pt x="0" y="0"/>
                </a:moveTo>
                <a:lnTo>
                  <a:pt x="1084478" y="0"/>
                </a:lnTo>
                <a:lnTo>
                  <a:pt x="1084478" y="3897020"/>
                </a:lnTo>
                <a:lnTo>
                  <a:pt x="0" y="3897020"/>
                </a:lnTo>
                <a:lnTo>
                  <a:pt x="0" y="0"/>
                </a:lnTo>
                <a:close/>
              </a:path>
            </a:pathLst>
          </a:custGeom>
          <a:solidFill>
            <a:srgbClr val="FFFFFF"/>
          </a:solidFill>
        </p:spPr>
        <p:txBody>
          <a:bodyPr wrap="square" lIns="0" tIns="0" rIns="0" bIns="0" rtlCol="0"/>
          <a:lstStyle/>
          <a:p>
            <a:endParaRPr/>
          </a:p>
        </p:txBody>
      </p:sp>
      <p:sp>
        <p:nvSpPr>
          <p:cNvPr id="154" name="object 154"/>
          <p:cNvSpPr/>
          <p:nvPr/>
        </p:nvSpPr>
        <p:spPr>
          <a:xfrm>
            <a:off x="790194" y="1257312"/>
            <a:ext cx="993140" cy="3691890"/>
          </a:xfrm>
          <a:custGeom>
            <a:avLst/>
            <a:gdLst/>
            <a:ahLst/>
            <a:cxnLst/>
            <a:rect l="l" t="t" r="r" b="b"/>
            <a:pathLst>
              <a:path w="993139" h="3691890">
                <a:moveTo>
                  <a:pt x="992841" y="3691712"/>
                </a:moveTo>
                <a:lnTo>
                  <a:pt x="0" y="3691712"/>
                </a:lnTo>
                <a:lnTo>
                  <a:pt x="0" y="0"/>
                </a:lnTo>
                <a:lnTo>
                  <a:pt x="992841" y="0"/>
                </a:lnTo>
                <a:lnTo>
                  <a:pt x="992841" y="3691712"/>
                </a:lnTo>
                <a:close/>
              </a:path>
            </a:pathLst>
          </a:custGeom>
          <a:solidFill>
            <a:srgbClr val="FFFFFF"/>
          </a:solidFill>
        </p:spPr>
        <p:txBody>
          <a:bodyPr wrap="square" lIns="0" tIns="0" rIns="0" bIns="0" rtlCol="0"/>
          <a:lstStyle/>
          <a:p>
            <a:endParaRPr/>
          </a:p>
        </p:txBody>
      </p:sp>
      <p:sp>
        <p:nvSpPr>
          <p:cNvPr id="155" name="object 155"/>
          <p:cNvSpPr/>
          <p:nvPr/>
        </p:nvSpPr>
        <p:spPr>
          <a:xfrm>
            <a:off x="1497469" y="1257312"/>
            <a:ext cx="4693285" cy="287020"/>
          </a:xfrm>
          <a:custGeom>
            <a:avLst/>
            <a:gdLst/>
            <a:ahLst/>
            <a:cxnLst/>
            <a:rect l="l" t="t" r="r" b="b"/>
            <a:pathLst>
              <a:path w="4693285" h="287019">
                <a:moveTo>
                  <a:pt x="0" y="286410"/>
                </a:moveTo>
                <a:lnTo>
                  <a:pt x="4692878" y="286410"/>
                </a:lnTo>
                <a:lnTo>
                  <a:pt x="4692878" y="0"/>
                </a:lnTo>
                <a:lnTo>
                  <a:pt x="0" y="0"/>
                </a:lnTo>
                <a:lnTo>
                  <a:pt x="0" y="286410"/>
                </a:lnTo>
                <a:close/>
              </a:path>
            </a:pathLst>
          </a:custGeom>
          <a:solidFill>
            <a:srgbClr val="FFFFFF"/>
          </a:solidFill>
        </p:spPr>
        <p:txBody>
          <a:bodyPr wrap="square" lIns="0" tIns="0" rIns="0" bIns="0" rtlCol="0"/>
          <a:lstStyle/>
          <a:p>
            <a:endParaRPr/>
          </a:p>
        </p:txBody>
      </p:sp>
      <p:sp>
        <p:nvSpPr>
          <p:cNvPr id="156" name="object 156"/>
          <p:cNvSpPr/>
          <p:nvPr/>
        </p:nvSpPr>
        <p:spPr>
          <a:xfrm>
            <a:off x="1782913" y="1543720"/>
            <a:ext cx="4344035" cy="2914650"/>
          </a:xfrm>
          <a:custGeom>
            <a:avLst/>
            <a:gdLst/>
            <a:ahLst/>
            <a:cxnLst/>
            <a:rect l="l" t="t" r="r" b="b"/>
            <a:pathLst>
              <a:path w="4344035" h="2914650">
                <a:moveTo>
                  <a:pt x="4343425" y="0"/>
                </a:moveTo>
                <a:lnTo>
                  <a:pt x="0" y="0"/>
                </a:lnTo>
                <a:lnTo>
                  <a:pt x="0" y="2914180"/>
                </a:lnTo>
                <a:lnTo>
                  <a:pt x="4343425" y="2914180"/>
                </a:lnTo>
                <a:lnTo>
                  <a:pt x="4343425" y="0"/>
                </a:lnTo>
                <a:close/>
              </a:path>
            </a:pathLst>
          </a:custGeom>
          <a:ln w="3175">
            <a:solidFill>
              <a:srgbClr val="221F1F"/>
            </a:solidFill>
          </a:ln>
        </p:spPr>
        <p:txBody>
          <a:bodyPr wrap="square" lIns="0" tIns="0" rIns="0" bIns="0" rtlCol="0"/>
          <a:lstStyle/>
          <a:p>
            <a:endParaRPr/>
          </a:p>
        </p:txBody>
      </p:sp>
      <p:sp>
        <p:nvSpPr>
          <p:cNvPr id="157" name="object 157"/>
          <p:cNvSpPr/>
          <p:nvPr/>
        </p:nvSpPr>
        <p:spPr>
          <a:xfrm>
            <a:off x="2231741" y="5151358"/>
            <a:ext cx="3394075" cy="0"/>
          </a:xfrm>
          <a:custGeom>
            <a:avLst/>
            <a:gdLst/>
            <a:ahLst/>
            <a:cxnLst/>
            <a:rect l="l" t="t" r="r" b="b"/>
            <a:pathLst>
              <a:path w="3394075">
                <a:moveTo>
                  <a:pt x="0" y="0"/>
                </a:moveTo>
                <a:lnTo>
                  <a:pt x="3393630" y="0"/>
                </a:lnTo>
              </a:path>
            </a:pathLst>
          </a:custGeom>
          <a:ln w="3175">
            <a:solidFill>
              <a:srgbClr val="221F1F"/>
            </a:solidFill>
          </a:ln>
        </p:spPr>
        <p:txBody>
          <a:bodyPr wrap="square" lIns="0" tIns="0" rIns="0" bIns="0" rtlCol="0"/>
          <a:lstStyle/>
          <a:p>
            <a:endParaRPr/>
          </a:p>
        </p:txBody>
      </p:sp>
      <p:sp>
        <p:nvSpPr>
          <p:cNvPr id="158" name="object 158"/>
          <p:cNvSpPr/>
          <p:nvPr/>
        </p:nvSpPr>
        <p:spPr>
          <a:xfrm>
            <a:off x="2231741" y="5151358"/>
            <a:ext cx="3394075" cy="0"/>
          </a:xfrm>
          <a:custGeom>
            <a:avLst/>
            <a:gdLst/>
            <a:ahLst/>
            <a:cxnLst/>
            <a:rect l="l" t="t" r="r" b="b"/>
            <a:pathLst>
              <a:path w="3394075">
                <a:moveTo>
                  <a:pt x="0" y="0"/>
                </a:moveTo>
                <a:lnTo>
                  <a:pt x="3393630" y="0"/>
                </a:lnTo>
              </a:path>
            </a:pathLst>
          </a:custGeom>
          <a:ln w="3175">
            <a:solidFill>
              <a:srgbClr val="221F1F"/>
            </a:solidFill>
          </a:ln>
        </p:spPr>
        <p:txBody>
          <a:bodyPr wrap="square" lIns="0" tIns="0" rIns="0" bIns="0" rtlCol="0"/>
          <a:lstStyle/>
          <a:p>
            <a:endParaRPr/>
          </a:p>
        </p:txBody>
      </p:sp>
      <p:sp>
        <p:nvSpPr>
          <p:cNvPr id="159" name="object 159"/>
          <p:cNvSpPr/>
          <p:nvPr/>
        </p:nvSpPr>
        <p:spPr>
          <a:xfrm>
            <a:off x="3181845" y="4901603"/>
            <a:ext cx="1501775" cy="0"/>
          </a:xfrm>
          <a:custGeom>
            <a:avLst/>
            <a:gdLst/>
            <a:ahLst/>
            <a:cxnLst/>
            <a:rect l="l" t="t" r="r" b="b"/>
            <a:pathLst>
              <a:path w="1501775">
                <a:moveTo>
                  <a:pt x="0" y="0"/>
                </a:moveTo>
                <a:lnTo>
                  <a:pt x="1501381" y="0"/>
                </a:lnTo>
              </a:path>
            </a:pathLst>
          </a:custGeom>
          <a:ln w="3175">
            <a:solidFill>
              <a:srgbClr val="221F1F"/>
            </a:solidFill>
          </a:ln>
        </p:spPr>
        <p:txBody>
          <a:bodyPr wrap="square" lIns="0" tIns="0" rIns="0" bIns="0" rtlCol="0"/>
          <a:lstStyle/>
          <a:p>
            <a:endParaRPr/>
          </a:p>
        </p:txBody>
      </p:sp>
      <p:sp>
        <p:nvSpPr>
          <p:cNvPr id="160" name="object 160"/>
          <p:cNvSpPr/>
          <p:nvPr/>
        </p:nvSpPr>
        <p:spPr>
          <a:xfrm>
            <a:off x="3181845" y="4901603"/>
            <a:ext cx="1501775" cy="0"/>
          </a:xfrm>
          <a:custGeom>
            <a:avLst/>
            <a:gdLst/>
            <a:ahLst/>
            <a:cxnLst/>
            <a:rect l="l" t="t" r="r" b="b"/>
            <a:pathLst>
              <a:path w="1501775">
                <a:moveTo>
                  <a:pt x="0" y="0"/>
                </a:moveTo>
                <a:lnTo>
                  <a:pt x="1501381" y="0"/>
                </a:lnTo>
              </a:path>
            </a:pathLst>
          </a:custGeom>
          <a:ln w="3175">
            <a:solidFill>
              <a:srgbClr val="221F1F"/>
            </a:solidFill>
          </a:ln>
        </p:spPr>
        <p:txBody>
          <a:bodyPr wrap="square" lIns="0" tIns="0" rIns="0" bIns="0" rtlCol="0"/>
          <a:lstStyle/>
          <a:p>
            <a:endParaRPr/>
          </a:p>
        </p:txBody>
      </p:sp>
      <p:sp>
        <p:nvSpPr>
          <p:cNvPr id="161" name="object 161"/>
          <p:cNvSpPr/>
          <p:nvPr/>
        </p:nvSpPr>
        <p:spPr>
          <a:xfrm>
            <a:off x="3469001" y="4898929"/>
            <a:ext cx="1270" cy="1270"/>
          </a:xfrm>
          <a:custGeom>
            <a:avLst/>
            <a:gdLst/>
            <a:ahLst/>
            <a:cxnLst/>
            <a:rect l="l" t="t" r="r" b="b"/>
            <a:pathLst>
              <a:path w="1270" h="1270">
                <a:moveTo>
                  <a:pt x="622" y="0"/>
                </a:moveTo>
                <a:lnTo>
                  <a:pt x="190" y="0"/>
                </a:lnTo>
                <a:lnTo>
                  <a:pt x="0" y="190"/>
                </a:lnTo>
                <a:lnTo>
                  <a:pt x="0" y="622"/>
                </a:lnTo>
                <a:lnTo>
                  <a:pt x="190" y="825"/>
                </a:lnTo>
                <a:lnTo>
                  <a:pt x="622" y="825"/>
                </a:lnTo>
                <a:lnTo>
                  <a:pt x="825" y="622"/>
                </a:lnTo>
                <a:lnTo>
                  <a:pt x="825" y="190"/>
                </a:lnTo>
                <a:lnTo>
                  <a:pt x="622" y="0"/>
                </a:lnTo>
                <a:close/>
              </a:path>
            </a:pathLst>
          </a:custGeom>
          <a:solidFill>
            <a:srgbClr val="221F1F"/>
          </a:solidFill>
        </p:spPr>
        <p:txBody>
          <a:bodyPr wrap="square" lIns="0" tIns="0" rIns="0" bIns="0" rtlCol="0"/>
          <a:lstStyle/>
          <a:p>
            <a:endParaRPr/>
          </a:p>
        </p:txBody>
      </p:sp>
      <p:sp>
        <p:nvSpPr>
          <p:cNvPr id="162" name="object 162"/>
          <p:cNvSpPr/>
          <p:nvPr/>
        </p:nvSpPr>
        <p:spPr>
          <a:xfrm>
            <a:off x="3225091" y="4496615"/>
            <a:ext cx="0" cy="470534"/>
          </a:xfrm>
          <a:custGeom>
            <a:avLst/>
            <a:gdLst/>
            <a:ahLst/>
            <a:cxnLst/>
            <a:rect l="l" t="t" r="r" b="b"/>
            <a:pathLst>
              <a:path h="470535">
                <a:moveTo>
                  <a:pt x="0" y="0"/>
                </a:moveTo>
                <a:lnTo>
                  <a:pt x="0" y="470255"/>
                </a:lnTo>
              </a:path>
            </a:pathLst>
          </a:custGeom>
          <a:ln w="3175">
            <a:solidFill>
              <a:srgbClr val="221F1F"/>
            </a:solidFill>
          </a:ln>
        </p:spPr>
        <p:txBody>
          <a:bodyPr wrap="square" lIns="0" tIns="0" rIns="0" bIns="0" rtlCol="0"/>
          <a:lstStyle/>
          <a:p>
            <a:endParaRPr/>
          </a:p>
        </p:txBody>
      </p:sp>
      <p:sp>
        <p:nvSpPr>
          <p:cNvPr id="163" name="object 163"/>
          <p:cNvSpPr txBox="1"/>
          <p:nvPr/>
        </p:nvSpPr>
        <p:spPr>
          <a:xfrm>
            <a:off x="3304075" y="4645868"/>
            <a:ext cx="318135"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21F1F"/>
                </a:solidFill>
                <a:latin typeface="Arial"/>
                <a:cs typeface="Arial"/>
              </a:rPr>
              <a:t>Travel</a:t>
            </a:r>
            <a:r>
              <a:rPr sz="450" spc="-65" dirty="0">
                <a:solidFill>
                  <a:srgbClr val="221F1F"/>
                </a:solidFill>
                <a:latin typeface="Arial"/>
                <a:cs typeface="Arial"/>
              </a:rPr>
              <a:t> </a:t>
            </a:r>
            <a:r>
              <a:rPr sz="450" spc="-10" dirty="0">
                <a:solidFill>
                  <a:srgbClr val="221F1F"/>
                </a:solidFill>
                <a:latin typeface="Arial"/>
                <a:cs typeface="Arial"/>
              </a:rPr>
              <a:t>Lane</a:t>
            </a:r>
            <a:endParaRPr sz="450">
              <a:latin typeface="Arial"/>
              <a:cs typeface="Arial"/>
            </a:endParaRPr>
          </a:p>
        </p:txBody>
      </p:sp>
      <p:sp>
        <p:nvSpPr>
          <p:cNvPr id="164" name="object 164"/>
          <p:cNvSpPr txBox="1"/>
          <p:nvPr/>
        </p:nvSpPr>
        <p:spPr>
          <a:xfrm>
            <a:off x="4232989" y="4645868"/>
            <a:ext cx="318135"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21F1F"/>
                </a:solidFill>
                <a:latin typeface="Arial"/>
                <a:cs typeface="Arial"/>
              </a:rPr>
              <a:t>Travel</a:t>
            </a:r>
            <a:r>
              <a:rPr sz="450" spc="-65" dirty="0">
                <a:solidFill>
                  <a:srgbClr val="221F1F"/>
                </a:solidFill>
                <a:latin typeface="Arial"/>
                <a:cs typeface="Arial"/>
              </a:rPr>
              <a:t> </a:t>
            </a:r>
            <a:r>
              <a:rPr sz="450" spc="-10" dirty="0">
                <a:solidFill>
                  <a:srgbClr val="221F1F"/>
                </a:solidFill>
                <a:latin typeface="Arial"/>
                <a:cs typeface="Arial"/>
              </a:rPr>
              <a:t>Lane</a:t>
            </a:r>
            <a:endParaRPr sz="450">
              <a:latin typeface="Arial"/>
              <a:cs typeface="Arial"/>
            </a:endParaRPr>
          </a:p>
        </p:txBody>
      </p:sp>
      <p:sp>
        <p:nvSpPr>
          <p:cNvPr id="165" name="object 165"/>
          <p:cNvSpPr txBox="1"/>
          <p:nvPr/>
        </p:nvSpPr>
        <p:spPr>
          <a:xfrm>
            <a:off x="3747990" y="4645868"/>
            <a:ext cx="364490" cy="99695"/>
          </a:xfrm>
          <a:prstGeom prst="rect">
            <a:avLst/>
          </a:prstGeom>
        </p:spPr>
        <p:txBody>
          <a:bodyPr vert="horz" wrap="square" lIns="0" tIns="17145" rIns="0" bIns="0" rtlCol="0">
            <a:spAutoFit/>
          </a:bodyPr>
          <a:lstStyle/>
          <a:p>
            <a:pPr marL="12700">
              <a:lnSpc>
                <a:spcPct val="100000"/>
              </a:lnSpc>
              <a:spcBef>
                <a:spcPts val="135"/>
              </a:spcBef>
            </a:pPr>
            <a:r>
              <a:rPr sz="450" spc="0" dirty="0">
                <a:solidFill>
                  <a:srgbClr val="221F1F"/>
                </a:solidFill>
                <a:latin typeface="Arial"/>
                <a:cs typeface="Arial"/>
              </a:rPr>
              <a:t>Turning</a:t>
            </a:r>
            <a:r>
              <a:rPr sz="450" spc="-55" dirty="0">
                <a:solidFill>
                  <a:srgbClr val="221F1F"/>
                </a:solidFill>
                <a:latin typeface="Arial"/>
                <a:cs typeface="Arial"/>
              </a:rPr>
              <a:t> </a:t>
            </a:r>
            <a:r>
              <a:rPr sz="450" spc="-10" dirty="0">
                <a:solidFill>
                  <a:srgbClr val="221F1F"/>
                </a:solidFill>
                <a:latin typeface="Arial"/>
                <a:cs typeface="Arial"/>
              </a:rPr>
              <a:t>Lane</a:t>
            </a:r>
            <a:endParaRPr sz="450">
              <a:latin typeface="Arial"/>
              <a:cs typeface="Arial"/>
            </a:endParaRPr>
          </a:p>
        </p:txBody>
      </p:sp>
      <p:sp>
        <p:nvSpPr>
          <p:cNvPr id="166" name="object 166"/>
          <p:cNvSpPr txBox="1"/>
          <p:nvPr/>
        </p:nvSpPr>
        <p:spPr>
          <a:xfrm>
            <a:off x="2817351" y="4638538"/>
            <a:ext cx="313690" cy="187960"/>
          </a:xfrm>
          <a:prstGeom prst="rect">
            <a:avLst/>
          </a:prstGeom>
        </p:spPr>
        <p:txBody>
          <a:bodyPr vert="horz" wrap="square" lIns="0" tIns="11430" rIns="0" bIns="0" rtlCol="0">
            <a:spAutoFit/>
          </a:bodyPr>
          <a:lstStyle/>
          <a:p>
            <a:pPr marL="12700" marR="5080" indent="24765">
              <a:lnSpc>
                <a:spcPct val="118500"/>
              </a:lnSpc>
              <a:spcBef>
                <a:spcPts val="90"/>
              </a:spcBef>
            </a:pPr>
            <a:r>
              <a:rPr sz="450" spc="-5" dirty="0">
                <a:solidFill>
                  <a:srgbClr val="221F1F"/>
                </a:solidFill>
                <a:latin typeface="Arial"/>
                <a:cs typeface="Arial"/>
              </a:rPr>
              <a:t>One-Way  </a:t>
            </a:r>
            <a:r>
              <a:rPr sz="450" spc="-10" dirty="0">
                <a:solidFill>
                  <a:srgbClr val="221F1F"/>
                </a:solidFill>
                <a:latin typeface="Arial"/>
                <a:cs typeface="Arial"/>
              </a:rPr>
              <a:t>Cycle</a:t>
            </a:r>
            <a:r>
              <a:rPr sz="450" spc="-25" dirty="0">
                <a:solidFill>
                  <a:srgbClr val="221F1F"/>
                </a:solidFill>
                <a:latin typeface="Arial"/>
                <a:cs typeface="Arial"/>
              </a:rPr>
              <a:t> </a:t>
            </a:r>
            <a:r>
              <a:rPr sz="450" spc="-10" dirty="0">
                <a:solidFill>
                  <a:srgbClr val="221F1F"/>
                </a:solidFill>
                <a:latin typeface="Arial"/>
                <a:cs typeface="Arial"/>
              </a:rPr>
              <a:t>Track</a:t>
            </a:r>
            <a:endParaRPr sz="450">
              <a:latin typeface="Arial"/>
              <a:cs typeface="Arial"/>
            </a:endParaRPr>
          </a:p>
        </p:txBody>
      </p:sp>
      <p:sp>
        <p:nvSpPr>
          <p:cNvPr id="167" name="object 167"/>
          <p:cNvSpPr/>
          <p:nvPr/>
        </p:nvSpPr>
        <p:spPr>
          <a:xfrm>
            <a:off x="2891030" y="4898929"/>
            <a:ext cx="1270" cy="1270"/>
          </a:xfrm>
          <a:custGeom>
            <a:avLst/>
            <a:gdLst/>
            <a:ahLst/>
            <a:cxnLst/>
            <a:rect l="l" t="t" r="r" b="b"/>
            <a:pathLst>
              <a:path w="1269" h="1270">
                <a:moveTo>
                  <a:pt x="622" y="0"/>
                </a:moveTo>
                <a:lnTo>
                  <a:pt x="177" y="0"/>
                </a:lnTo>
                <a:lnTo>
                  <a:pt x="0" y="190"/>
                </a:lnTo>
                <a:lnTo>
                  <a:pt x="0" y="622"/>
                </a:lnTo>
                <a:lnTo>
                  <a:pt x="177" y="825"/>
                </a:lnTo>
                <a:lnTo>
                  <a:pt x="622" y="825"/>
                </a:lnTo>
                <a:lnTo>
                  <a:pt x="812" y="622"/>
                </a:lnTo>
                <a:lnTo>
                  <a:pt x="812" y="190"/>
                </a:lnTo>
                <a:lnTo>
                  <a:pt x="622" y="0"/>
                </a:lnTo>
                <a:close/>
              </a:path>
            </a:pathLst>
          </a:custGeom>
          <a:solidFill>
            <a:srgbClr val="221F1F"/>
          </a:solidFill>
        </p:spPr>
        <p:txBody>
          <a:bodyPr wrap="square" lIns="0" tIns="0" rIns="0" bIns="0" rtlCol="0"/>
          <a:lstStyle/>
          <a:p>
            <a:endParaRPr/>
          </a:p>
        </p:txBody>
      </p:sp>
      <p:sp>
        <p:nvSpPr>
          <p:cNvPr id="168" name="object 168"/>
          <p:cNvSpPr/>
          <p:nvPr/>
        </p:nvSpPr>
        <p:spPr>
          <a:xfrm>
            <a:off x="3246710" y="4898929"/>
            <a:ext cx="1270" cy="1270"/>
          </a:xfrm>
          <a:custGeom>
            <a:avLst/>
            <a:gdLst/>
            <a:ahLst/>
            <a:cxnLst/>
            <a:rect l="l" t="t" r="r" b="b"/>
            <a:pathLst>
              <a:path w="1269" h="1270">
                <a:moveTo>
                  <a:pt x="634" y="0"/>
                </a:moveTo>
                <a:lnTo>
                  <a:pt x="190" y="0"/>
                </a:lnTo>
                <a:lnTo>
                  <a:pt x="0" y="190"/>
                </a:lnTo>
                <a:lnTo>
                  <a:pt x="0" y="622"/>
                </a:lnTo>
                <a:lnTo>
                  <a:pt x="190" y="825"/>
                </a:lnTo>
                <a:lnTo>
                  <a:pt x="634" y="825"/>
                </a:lnTo>
                <a:lnTo>
                  <a:pt x="812" y="622"/>
                </a:lnTo>
                <a:lnTo>
                  <a:pt x="812" y="190"/>
                </a:lnTo>
                <a:lnTo>
                  <a:pt x="634" y="0"/>
                </a:lnTo>
                <a:close/>
              </a:path>
            </a:pathLst>
          </a:custGeom>
          <a:solidFill>
            <a:srgbClr val="221F1F"/>
          </a:solidFill>
        </p:spPr>
        <p:txBody>
          <a:bodyPr wrap="square" lIns="0" tIns="0" rIns="0" bIns="0" rtlCol="0"/>
          <a:lstStyle/>
          <a:p>
            <a:endParaRPr/>
          </a:p>
        </p:txBody>
      </p:sp>
      <p:sp>
        <p:nvSpPr>
          <p:cNvPr id="169" name="object 169"/>
          <p:cNvSpPr/>
          <p:nvPr/>
        </p:nvSpPr>
        <p:spPr>
          <a:xfrm>
            <a:off x="4002532" y="4898936"/>
            <a:ext cx="812" cy="812"/>
          </a:xfrm>
          <a:prstGeom prst="rect">
            <a:avLst/>
          </a:prstGeom>
          <a:blipFill>
            <a:blip r:embed="rId8" cstate="print"/>
            <a:stretch>
              <a:fillRect/>
            </a:stretch>
          </a:blipFill>
        </p:spPr>
        <p:txBody>
          <a:bodyPr wrap="square" lIns="0" tIns="0" rIns="0" bIns="0" rtlCol="0"/>
          <a:lstStyle/>
          <a:p>
            <a:endParaRPr/>
          </a:p>
        </p:txBody>
      </p:sp>
      <p:sp>
        <p:nvSpPr>
          <p:cNvPr id="170" name="object 170"/>
          <p:cNvSpPr/>
          <p:nvPr/>
        </p:nvSpPr>
        <p:spPr>
          <a:xfrm>
            <a:off x="4713198" y="4898936"/>
            <a:ext cx="812" cy="812"/>
          </a:xfrm>
          <a:prstGeom prst="rect">
            <a:avLst/>
          </a:prstGeom>
          <a:blipFill>
            <a:blip r:embed="rId8" cstate="print"/>
            <a:stretch>
              <a:fillRect/>
            </a:stretch>
          </a:blipFill>
        </p:spPr>
        <p:txBody>
          <a:bodyPr wrap="square" lIns="0" tIns="0" rIns="0" bIns="0" rtlCol="0"/>
          <a:lstStyle/>
          <a:p>
            <a:endParaRPr/>
          </a:p>
        </p:txBody>
      </p:sp>
      <p:sp>
        <p:nvSpPr>
          <p:cNvPr id="171" name="object 171"/>
          <p:cNvSpPr/>
          <p:nvPr/>
        </p:nvSpPr>
        <p:spPr>
          <a:xfrm>
            <a:off x="4885931" y="4429937"/>
            <a:ext cx="812" cy="825"/>
          </a:xfrm>
          <a:prstGeom prst="rect">
            <a:avLst/>
          </a:prstGeom>
          <a:blipFill>
            <a:blip r:embed="rId8" cstate="print"/>
            <a:stretch>
              <a:fillRect/>
            </a:stretch>
          </a:blipFill>
        </p:spPr>
        <p:txBody>
          <a:bodyPr wrap="square" lIns="0" tIns="0" rIns="0" bIns="0" rtlCol="0"/>
          <a:lstStyle/>
          <a:p>
            <a:endParaRPr/>
          </a:p>
        </p:txBody>
      </p:sp>
      <p:sp>
        <p:nvSpPr>
          <p:cNvPr id="172" name="object 172"/>
          <p:cNvSpPr/>
          <p:nvPr/>
        </p:nvSpPr>
        <p:spPr>
          <a:xfrm>
            <a:off x="4935232" y="4898936"/>
            <a:ext cx="825" cy="812"/>
          </a:xfrm>
          <a:prstGeom prst="rect">
            <a:avLst/>
          </a:prstGeom>
          <a:blipFill>
            <a:blip r:embed="rId8" cstate="print"/>
            <a:stretch>
              <a:fillRect/>
            </a:stretch>
          </a:blipFill>
        </p:spPr>
        <p:txBody>
          <a:bodyPr wrap="square" lIns="0" tIns="0" rIns="0" bIns="0" rtlCol="0"/>
          <a:lstStyle/>
          <a:p>
            <a:endParaRPr/>
          </a:p>
        </p:txBody>
      </p:sp>
      <p:sp>
        <p:nvSpPr>
          <p:cNvPr id="173" name="object 173"/>
          <p:cNvSpPr/>
          <p:nvPr/>
        </p:nvSpPr>
        <p:spPr>
          <a:xfrm>
            <a:off x="5568584" y="4502694"/>
            <a:ext cx="0" cy="706120"/>
          </a:xfrm>
          <a:custGeom>
            <a:avLst/>
            <a:gdLst/>
            <a:ahLst/>
            <a:cxnLst/>
            <a:rect l="l" t="t" r="r" b="b"/>
            <a:pathLst>
              <a:path h="706120">
                <a:moveTo>
                  <a:pt x="0" y="0"/>
                </a:moveTo>
                <a:lnTo>
                  <a:pt x="0" y="705929"/>
                </a:lnTo>
              </a:path>
            </a:pathLst>
          </a:custGeom>
          <a:ln w="6159">
            <a:solidFill>
              <a:srgbClr val="010202"/>
            </a:solidFill>
            <a:prstDash val="lgDashDot"/>
          </a:ln>
        </p:spPr>
        <p:txBody>
          <a:bodyPr wrap="square" lIns="0" tIns="0" rIns="0" bIns="0" rtlCol="0"/>
          <a:lstStyle/>
          <a:p>
            <a:endParaRPr/>
          </a:p>
        </p:txBody>
      </p:sp>
      <p:sp>
        <p:nvSpPr>
          <p:cNvPr id="174" name="object 174"/>
          <p:cNvSpPr/>
          <p:nvPr/>
        </p:nvSpPr>
        <p:spPr>
          <a:xfrm>
            <a:off x="4269613" y="4898936"/>
            <a:ext cx="812" cy="812"/>
          </a:xfrm>
          <a:prstGeom prst="rect">
            <a:avLst/>
          </a:prstGeom>
          <a:blipFill>
            <a:blip r:embed="rId8" cstate="print"/>
            <a:stretch>
              <a:fillRect/>
            </a:stretch>
          </a:blipFill>
        </p:spPr>
        <p:txBody>
          <a:bodyPr wrap="square" lIns="0" tIns="0" rIns="0" bIns="0" rtlCol="0"/>
          <a:lstStyle/>
          <a:p>
            <a:endParaRPr/>
          </a:p>
        </p:txBody>
      </p:sp>
      <p:sp>
        <p:nvSpPr>
          <p:cNvPr id="175" name="object 175"/>
          <p:cNvSpPr/>
          <p:nvPr/>
        </p:nvSpPr>
        <p:spPr>
          <a:xfrm>
            <a:off x="4846891" y="4898936"/>
            <a:ext cx="825" cy="812"/>
          </a:xfrm>
          <a:prstGeom prst="rect">
            <a:avLst/>
          </a:prstGeom>
          <a:blipFill>
            <a:blip r:embed="rId8" cstate="print"/>
            <a:stretch>
              <a:fillRect/>
            </a:stretch>
          </a:blipFill>
        </p:spPr>
        <p:txBody>
          <a:bodyPr wrap="square" lIns="0" tIns="0" rIns="0" bIns="0" rtlCol="0"/>
          <a:lstStyle/>
          <a:p>
            <a:endParaRPr/>
          </a:p>
        </p:txBody>
      </p:sp>
      <p:sp>
        <p:nvSpPr>
          <p:cNvPr id="176" name="object 176"/>
          <p:cNvSpPr/>
          <p:nvPr/>
        </p:nvSpPr>
        <p:spPr>
          <a:xfrm>
            <a:off x="5106174" y="4898936"/>
            <a:ext cx="787" cy="812"/>
          </a:xfrm>
          <a:prstGeom prst="rect">
            <a:avLst/>
          </a:prstGeom>
          <a:blipFill>
            <a:blip r:embed="rId8" cstate="print"/>
            <a:stretch>
              <a:fillRect/>
            </a:stretch>
          </a:blipFill>
        </p:spPr>
        <p:txBody>
          <a:bodyPr wrap="square" lIns="0" tIns="0" rIns="0" bIns="0" rtlCol="0"/>
          <a:lstStyle/>
          <a:p>
            <a:endParaRPr/>
          </a:p>
        </p:txBody>
      </p:sp>
      <p:sp>
        <p:nvSpPr>
          <p:cNvPr id="177" name="object 177"/>
          <p:cNvSpPr/>
          <p:nvPr/>
        </p:nvSpPr>
        <p:spPr>
          <a:xfrm>
            <a:off x="4579861" y="4898936"/>
            <a:ext cx="850" cy="812"/>
          </a:xfrm>
          <a:prstGeom prst="rect">
            <a:avLst/>
          </a:prstGeom>
          <a:blipFill>
            <a:blip r:embed="rId8" cstate="print"/>
            <a:stretch>
              <a:fillRect/>
            </a:stretch>
          </a:blipFill>
        </p:spPr>
        <p:txBody>
          <a:bodyPr wrap="square" lIns="0" tIns="0" rIns="0" bIns="0" rtlCol="0"/>
          <a:lstStyle/>
          <a:p>
            <a:endParaRPr/>
          </a:p>
        </p:txBody>
      </p:sp>
      <p:sp>
        <p:nvSpPr>
          <p:cNvPr id="178" name="object 178"/>
          <p:cNvSpPr txBox="1"/>
          <p:nvPr/>
        </p:nvSpPr>
        <p:spPr>
          <a:xfrm>
            <a:off x="2117286" y="4641420"/>
            <a:ext cx="57721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Sidewalk</a:t>
            </a:r>
            <a:r>
              <a:rPr sz="450" spc="-55" dirty="0">
                <a:solidFill>
                  <a:srgbClr val="221F1F"/>
                </a:solidFill>
                <a:latin typeface="Arial"/>
                <a:cs typeface="Arial"/>
              </a:rPr>
              <a:t> </a:t>
            </a:r>
            <a:r>
              <a:rPr sz="450" spc="35" dirty="0">
                <a:solidFill>
                  <a:srgbClr val="221F1F"/>
                </a:solidFill>
                <a:latin typeface="Arial"/>
                <a:cs typeface="Arial"/>
              </a:rPr>
              <a:t>/</a:t>
            </a:r>
            <a:r>
              <a:rPr sz="450" spc="-55" dirty="0">
                <a:solidFill>
                  <a:srgbClr val="221F1F"/>
                </a:solidFill>
                <a:latin typeface="Arial"/>
                <a:cs typeface="Arial"/>
              </a:rPr>
              <a:t> </a:t>
            </a:r>
            <a:r>
              <a:rPr sz="450" spc="-5" dirty="0">
                <a:solidFill>
                  <a:srgbClr val="221F1F"/>
                </a:solidFill>
                <a:latin typeface="Arial"/>
                <a:cs typeface="Arial"/>
              </a:rPr>
              <a:t>Landscape</a:t>
            </a:r>
            <a:endParaRPr sz="450">
              <a:latin typeface="Arial"/>
              <a:cs typeface="Arial"/>
            </a:endParaRPr>
          </a:p>
        </p:txBody>
      </p:sp>
      <p:sp>
        <p:nvSpPr>
          <p:cNvPr id="179" name="object 179"/>
          <p:cNvSpPr/>
          <p:nvPr/>
        </p:nvSpPr>
        <p:spPr>
          <a:xfrm>
            <a:off x="3703851" y="4498771"/>
            <a:ext cx="0" cy="244475"/>
          </a:xfrm>
          <a:custGeom>
            <a:avLst/>
            <a:gdLst/>
            <a:ahLst/>
            <a:cxnLst/>
            <a:rect l="l" t="t" r="r" b="b"/>
            <a:pathLst>
              <a:path h="244475">
                <a:moveTo>
                  <a:pt x="0" y="0"/>
                </a:moveTo>
                <a:lnTo>
                  <a:pt x="0" y="244055"/>
                </a:lnTo>
              </a:path>
            </a:pathLst>
          </a:custGeom>
          <a:ln w="3175">
            <a:solidFill>
              <a:srgbClr val="221F1F"/>
            </a:solidFill>
          </a:ln>
        </p:spPr>
        <p:txBody>
          <a:bodyPr wrap="square" lIns="0" tIns="0" rIns="0" bIns="0" rtlCol="0"/>
          <a:lstStyle/>
          <a:p>
            <a:endParaRPr/>
          </a:p>
        </p:txBody>
      </p:sp>
      <p:sp>
        <p:nvSpPr>
          <p:cNvPr id="180" name="object 180"/>
          <p:cNvSpPr/>
          <p:nvPr/>
        </p:nvSpPr>
        <p:spPr>
          <a:xfrm>
            <a:off x="4153598" y="4498771"/>
            <a:ext cx="0" cy="244475"/>
          </a:xfrm>
          <a:custGeom>
            <a:avLst/>
            <a:gdLst/>
            <a:ahLst/>
            <a:cxnLst/>
            <a:rect l="l" t="t" r="r" b="b"/>
            <a:pathLst>
              <a:path h="244475">
                <a:moveTo>
                  <a:pt x="0" y="0"/>
                </a:moveTo>
                <a:lnTo>
                  <a:pt x="0" y="244055"/>
                </a:lnTo>
              </a:path>
            </a:pathLst>
          </a:custGeom>
          <a:ln w="3175">
            <a:solidFill>
              <a:srgbClr val="221F1F"/>
            </a:solidFill>
          </a:ln>
        </p:spPr>
        <p:txBody>
          <a:bodyPr wrap="square" lIns="0" tIns="0" rIns="0" bIns="0" rtlCol="0"/>
          <a:lstStyle/>
          <a:p>
            <a:endParaRPr/>
          </a:p>
        </p:txBody>
      </p:sp>
      <p:sp>
        <p:nvSpPr>
          <p:cNvPr id="181" name="object 181"/>
          <p:cNvSpPr/>
          <p:nvPr/>
        </p:nvSpPr>
        <p:spPr>
          <a:xfrm>
            <a:off x="4680211" y="4498771"/>
            <a:ext cx="0" cy="244475"/>
          </a:xfrm>
          <a:custGeom>
            <a:avLst/>
            <a:gdLst/>
            <a:ahLst/>
            <a:cxnLst/>
            <a:rect l="l" t="t" r="r" b="b"/>
            <a:pathLst>
              <a:path h="244475">
                <a:moveTo>
                  <a:pt x="0" y="0"/>
                </a:moveTo>
                <a:lnTo>
                  <a:pt x="0" y="244055"/>
                </a:lnTo>
              </a:path>
            </a:pathLst>
          </a:custGeom>
          <a:ln w="3175">
            <a:solidFill>
              <a:srgbClr val="221F1F"/>
            </a:solidFill>
          </a:ln>
        </p:spPr>
        <p:txBody>
          <a:bodyPr wrap="square" lIns="0" tIns="0" rIns="0" bIns="0" rtlCol="0"/>
          <a:lstStyle/>
          <a:p>
            <a:endParaRPr/>
          </a:p>
        </p:txBody>
      </p:sp>
      <p:sp>
        <p:nvSpPr>
          <p:cNvPr id="182" name="object 182"/>
          <p:cNvSpPr/>
          <p:nvPr/>
        </p:nvSpPr>
        <p:spPr>
          <a:xfrm>
            <a:off x="4672698" y="4650626"/>
            <a:ext cx="1203325" cy="0"/>
          </a:xfrm>
          <a:custGeom>
            <a:avLst/>
            <a:gdLst/>
            <a:ahLst/>
            <a:cxnLst/>
            <a:rect l="l" t="t" r="r" b="b"/>
            <a:pathLst>
              <a:path w="1203325">
                <a:moveTo>
                  <a:pt x="0" y="0"/>
                </a:moveTo>
                <a:lnTo>
                  <a:pt x="1203159" y="0"/>
                </a:lnTo>
              </a:path>
            </a:pathLst>
          </a:custGeom>
          <a:ln w="3175">
            <a:solidFill>
              <a:srgbClr val="221F1F"/>
            </a:solidFill>
          </a:ln>
        </p:spPr>
        <p:txBody>
          <a:bodyPr wrap="square" lIns="0" tIns="0" rIns="0" bIns="0" rtlCol="0"/>
          <a:lstStyle/>
          <a:p>
            <a:endParaRPr/>
          </a:p>
        </p:txBody>
      </p:sp>
      <p:sp>
        <p:nvSpPr>
          <p:cNvPr id="183" name="object 183"/>
          <p:cNvSpPr/>
          <p:nvPr/>
        </p:nvSpPr>
        <p:spPr>
          <a:xfrm>
            <a:off x="4672696" y="4650628"/>
            <a:ext cx="1203325" cy="0"/>
          </a:xfrm>
          <a:custGeom>
            <a:avLst/>
            <a:gdLst/>
            <a:ahLst/>
            <a:cxnLst/>
            <a:rect l="l" t="t" r="r" b="b"/>
            <a:pathLst>
              <a:path w="1203325">
                <a:moveTo>
                  <a:pt x="0" y="0"/>
                </a:moveTo>
                <a:lnTo>
                  <a:pt x="1203159" y="0"/>
                </a:lnTo>
              </a:path>
            </a:pathLst>
          </a:custGeom>
          <a:ln w="3175">
            <a:solidFill>
              <a:srgbClr val="221F1F"/>
            </a:solidFill>
          </a:ln>
        </p:spPr>
        <p:txBody>
          <a:bodyPr wrap="square" lIns="0" tIns="0" rIns="0" bIns="0" rtlCol="0"/>
          <a:lstStyle/>
          <a:p>
            <a:endParaRPr/>
          </a:p>
        </p:txBody>
      </p:sp>
      <p:sp>
        <p:nvSpPr>
          <p:cNvPr id="184" name="object 184"/>
          <p:cNvSpPr/>
          <p:nvPr/>
        </p:nvSpPr>
        <p:spPr>
          <a:xfrm>
            <a:off x="1963548" y="4650626"/>
            <a:ext cx="2721610" cy="0"/>
          </a:xfrm>
          <a:custGeom>
            <a:avLst/>
            <a:gdLst/>
            <a:ahLst/>
            <a:cxnLst/>
            <a:rect l="l" t="t" r="r" b="b"/>
            <a:pathLst>
              <a:path w="2721610">
                <a:moveTo>
                  <a:pt x="0" y="0"/>
                </a:moveTo>
                <a:lnTo>
                  <a:pt x="2721457" y="0"/>
                </a:lnTo>
              </a:path>
            </a:pathLst>
          </a:custGeom>
          <a:ln w="3175">
            <a:solidFill>
              <a:srgbClr val="221F1F"/>
            </a:solidFill>
          </a:ln>
        </p:spPr>
        <p:txBody>
          <a:bodyPr wrap="square" lIns="0" tIns="0" rIns="0" bIns="0" rtlCol="0"/>
          <a:lstStyle/>
          <a:p>
            <a:endParaRPr/>
          </a:p>
        </p:txBody>
      </p:sp>
      <p:sp>
        <p:nvSpPr>
          <p:cNvPr id="185" name="object 185"/>
          <p:cNvSpPr/>
          <p:nvPr/>
        </p:nvSpPr>
        <p:spPr>
          <a:xfrm>
            <a:off x="1963545" y="4650628"/>
            <a:ext cx="2721610" cy="0"/>
          </a:xfrm>
          <a:custGeom>
            <a:avLst/>
            <a:gdLst/>
            <a:ahLst/>
            <a:cxnLst/>
            <a:rect l="l" t="t" r="r" b="b"/>
            <a:pathLst>
              <a:path w="2721610">
                <a:moveTo>
                  <a:pt x="0" y="0"/>
                </a:moveTo>
                <a:lnTo>
                  <a:pt x="2721470" y="0"/>
                </a:lnTo>
              </a:path>
            </a:pathLst>
          </a:custGeom>
          <a:ln w="3175">
            <a:solidFill>
              <a:srgbClr val="221F1F"/>
            </a:solidFill>
          </a:ln>
        </p:spPr>
        <p:txBody>
          <a:bodyPr wrap="square" lIns="0" tIns="0" rIns="0" bIns="0" rtlCol="0"/>
          <a:lstStyle/>
          <a:p>
            <a:endParaRPr/>
          </a:p>
        </p:txBody>
      </p:sp>
      <p:sp>
        <p:nvSpPr>
          <p:cNvPr id="186" name="object 186"/>
          <p:cNvSpPr/>
          <p:nvPr/>
        </p:nvSpPr>
        <p:spPr>
          <a:xfrm>
            <a:off x="4637717" y="4496615"/>
            <a:ext cx="0" cy="494665"/>
          </a:xfrm>
          <a:custGeom>
            <a:avLst/>
            <a:gdLst/>
            <a:ahLst/>
            <a:cxnLst/>
            <a:rect l="l" t="t" r="r" b="b"/>
            <a:pathLst>
              <a:path h="494664">
                <a:moveTo>
                  <a:pt x="0" y="0"/>
                </a:moveTo>
                <a:lnTo>
                  <a:pt x="0" y="494080"/>
                </a:lnTo>
              </a:path>
            </a:pathLst>
          </a:custGeom>
          <a:ln w="3175">
            <a:solidFill>
              <a:srgbClr val="221F1F"/>
            </a:solidFill>
          </a:ln>
        </p:spPr>
        <p:txBody>
          <a:bodyPr wrap="square" lIns="0" tIns="0" rIns="0" bIns="0" rtlCol="0"/>
          <a:lstStyle/>
          <a:p>
            <a:endParaRPr/>
          </a:p>
        </p:txBody>
      </p:sp>
      <p:sp>
        <p:nvSpPr>
          <p:cNvPr id="187" name="object 187"/>
          <p:cNvSpPr txBox="1"/>
          <p:nvPr/>
        </p:nvSpPr>
        <p:spPr>
          <a:xfrm>
            <a:off x="3877327" y="4565313"/>
            <a:ext cx="10033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10'</a:t>
            </a:r>
            <a:endParaRPr sz="450">
              <a:latin typeface="Arial"/>
              <a:cs typeface="Arial"/>
            </a:endParaRPr>
          </a:p>
        </p:txBody>
      </p:sp>
      <p:sp>
        <p:nvSpPr>
          <p:cNvPr id="188" name="object 188"/>
          <p:cNvSpPr txBox="1"/>
          <p:nvPr/>
        </p:nvSpPr>
        <p:spPr>
          <a:xfrm>
            <a:off x="3413332" y="4565313"/>
            <a:ext cx="10033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11'</a:t>
            </a:r>
            <a:endParaRPr sz="450">
              <a:latin typeface="Arial"/>
              <a:cs typeface="Arial"/>
            </a:endParaRPr>
          </a:p>
        </p:txBody>
      </p:sp>
      <p:sp>
        <p:nvSpPr>
          <p:cNvPr id="189" name="object 189"/>
          <p:cNvSpPr txBox="1"/>
          <p:nvPr/>
        </p:nvSpPr>
        <p:spPr>
          <a:xfrm>
            <a:off x="4828477" y="4565313"/>
            <a:ext cx="6858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8'</a:t>
            </a:r>
            <a:endParaRPr sz="450">
              <a:latin typeface="Arial"/>
              <a:cs typeface="Arial"/>
            </a:endParaRPr>
          </a:p>
        </p:txBody>
      </p:sp>
      <p:sp>
        <p:nvSpPr>
          <p:cNvPr id="190" name="object 190"/>
          <p:cNvSpPr txBox="1"/>
          <p:nvPr/>
        </p:nvSpPr>
        <p:spPr>
          <a:xfrm>
            <a:off x="2361659" y="4555027"/>
            <a:ext cx="101600"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21F1F"/>
                </a:solidFill>
                <a:latin typeface="Arial"/>
                <a:cs typeface="Arial"/>
              </a:rPr>
              <a:t>18’</a:t>
            </a:r>
            <a:endParaRPr sz="450">
              <a:latin typeface="Arial"/>
              <a:cs typeface="Arial"/>
            </a:endParaRPr>
          </a:p>
        </p:txBody>
      </p:sp>
      <p:sp>
        <p:nvSpPr>
          <p:cNvPr id="191" name="object 191"/>
          <p:cNvSpPr txBox="1"/>
          <p:nvPr/>
        </p:nvSpPr>
        <p:spPr>
          <a:xfrm>
            <a:off x="3595912" y="4797094"/>
            <a:ext cx="464820" cy="452755"/>
          </a:xfrm>
          <a:prstGeom prst="rect">
            <a:avLst/>
          </a:prstGeom>
        </p:spPr>
        <p:txBody>
          <a:bodyPr vert="horz" wrap="square" lIns="0" tIns="29209" rIns="0" bIns="0" rtlCol="0">
            <a:spAutoFit/>
          </a:bodyPr>
          <a:lstStyle/>
          <a:p>
            <a:pPr marL="302260">
              <a:lnSpc>
                <a:spcPct val="100000"/>
              </a:lnSpc>
              <a:spcBef>
                <a:spcPts val="229"/>
              </a:spcBef>
            </a:pPr>
            <a:r>
              <a:rPr sz="450" dirty="0">
                <a:solidFill>
                  <a:srgbClr val="221F1F"/>
                </a:solidFill>
                <a:latin typeface="Arial"/>
                <a:cs typeface="Arial"/>
              </a:rPr>
              <a:t>32'</a:t>
            </a:r>
            <a:endParaRPr sz="450">
              <a:latin typeface="Arial"/>
              <a:cs typeface="Arial"/>
            </a:endParaRPr>
          </a:p>
          <a:p>
            <a:pPr marL="215900">
              <a:lnSpc>
                <a:spcPct val="100000"/>
              </a:lnSpc>
              <a:spcBef>
                <a:spcPts val="140"/>
              </a:spcBef>
            </a:pPr>
            <a:r>
              <a:rPr sz="450" spc="-5" dirty="0">
                <a:solidFill>
                  <a:srgbClr val="221F1F"/>
                </a:solidFill>
                <a:latin typeface="Arial"/>
                <a:cs typeface="Arial"/>
              </a:rPr>
              <a:t>Roadway</a:t>
            </a:r>
            <a:endParaRPr sz="450">
              <a:latin typeface="Arial"/>
              <a:cs typeface="Arial"/>
            </a:endParaRPr>
          </a:p>
          <a:p>
            <a:pPr>
              <a:lnSpc>
                <a:spcPct val="100000"/>
              </a:lnSpc>
              <a:spcBef>
                <a:spcPts val="5"/>
              </a:spcBef>
            </a:pPr>
            <a:endParaRPr sz="550">
              <a:latin typeface="Times New Roman"/>
              <a:cs typeface="Times New Roman"/>
            </a:endParaRPr>
          </a:p>
          <a:p>
            <a:pPr marL="12700" marR="147955" indent="107314">
              <a:lnSpc>
                <a:spcPct val="126400"/>
              </a:lnSpc>
            </a:pPr>
            <a:r>
              <a:rPr sz="450" dirty="0">
                <a:solidFill>
                  <a:srgbClr val="221F1F"/>
                </a:solidFill>
                <a:latin typeface="Arial"/>
                <a:cs typeface="Arial"/>
              </a:rPr>
              <a:t>74'  </a:t>
            </a:r>
            <a:r>
              <a:rPr sz="450" spc="0" dirty="0">
                <a:solidFill>
                  <a:srgbClr val="221F1F"/>
                </a:solidFill>
                <a:latin typeface="Arial"/>
                <a:cs typeface="Arial"/>
              </a:rPr>
              <a:t>New</a:t>
            </a:r>
            <a:r>
              <a:rPr sz="450" spc="-25" dirty="0">
                <a:solidFill>
                  <a:srgbClr val="221F1F"/>
                </a:solidFill>
                <a:latin typeface="Arial"/>
                <a:cs typeface="Arial"/>
              </a:rPr>
              <a:t> </a:t>
            </a:r>
            <a:r>
              <a:rPr sz="450" spc="-30" dirty="0">
                <a:solidFill>
                  <a:srgbClr val="221F1F"/>
                </a:solidFill>
                <a:latin typeface="Arial"/>
                <a:cs typeface="Arial"/>
              </a:rPr>
              <a:t>R.O.W.</a:t>
            </a:r>
            <a:endParaRPr sz="450">
              <a:latin typeface="Arial"/>
              <a:cs typeface="Arial"/>
            </a:endParaRPr>
          </a:p>
        </p:txBody>
      </p:sp>
      <p:sp>
        <p:nvSpPr>
          <p:cNvPr id="192" name="object 192"/>
          <p:cNvSpPr/>
          <p:nvPr/>
        </p:nvSpPr>
        <p:spPr>
          <a:xfrm>
            <a:off x="1993623" y="463145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193" name="object 193"/>
          <p:cNvSpPr/>
          <p:nvPr/>
        </p:nvSpPr>
        <p:spPr>
          <a:xfrm>
            <a:off x="2799513" y="4631451"/>
            <a:ext cx="38735" cy="38735"/>
          </a:xfrm>
          <a:custGeom>
            <a:avLst/>
            <a:gdLst/>
            <a:ahLst/>
            <a:cxnLst/>
            <a:rect l="l" t="t" r="r" b="b"/>
            <a:pathLst>
              <a:path w="38735" h="38735">
                <a:moveTo>
                  <a:pt x="19202" y="0"/>
                </a:moveTo>
                <a:lnTo>
                  <a:pt x="11728" y="1505"/>
                </a:lnTo>
                <a:lnTo>
                  <a:pt x="5624" y="5611"/>
                </a:lnTo>
                <a:lnTo>
                  <a:pt x="1509" y="11706"/>
                </a:lnTo>
                <a:lnTo>
                  <a:pt x="0" y="19176"/>
                </a:lnTo>
                <a:lnTo>
                  <a:pt x="1509" y="26641"/>
                </a:lnTo>
                <a:lnTo>
                  <a:pt x="5624" y="32737"/>
                </a:lnTo>
                <a:lnTo>
                  <a:pt x="11728" y="36847"/>
                </a:lnTo>
                <a:lnTo>
                  <a:pt x="19202" y="38353"/>
                </a:lnTo>
                <a:lnTo>
                  <a:pt x="26661" y="36847"/>
                </a:lnTo>
                <a:lnTo>
                  <a:pt x="32758" y="32737"/>
                </a:lnTo>
                <a:lnTo>
                  <a:pt x="36870" y="26641"/>
                </a:lnTo>
                <a:lnTo>
                  <a:pt x="38379" y="19176"/>
                </a:lnTo>
                <a:lnTo>
                  <a:pt x="36870" y="11706"/>
                </a:lnTo>
                <a:lnTo>
                  <a:pt x="32758" y="5611"/>
                </a:lnTo>
                <a:lnTo>
                  <a:pt x="26661" y="1505"/>
                </a:lnTo>
                <a:lnTo>
                  <a:pt x="19202" y="0"/>
                </a:lnTo>
                <a:close/>
              </a:path>
            </a:pathLst>
          </a:custGeom>
          <a:solidFill>
            <a:srgbClr val="221F1F"/>
          </a:solidFill>
        </p:spPr>
        <p:txBody>
          <a:bodyPr wrap="square" lIns="0" tIns="0" rIns="0" bIns="0" rtlCol="0"/>
          <a:lstStyle/>
          <a:p>
            <a:endParaRPr/>
          </a:p>
        </p:txBody>
      </p:sp>
      <p:sp>
        <p:nvSpPr>
          <p:cNvPr id="194" name="object 194"/>
          <p:cNvSpPr/>
          <p:nvPr/>
        </p:nvSpPr>
        <p:spPr>
          <a:xfrm>
            <a:off x="3684658" y="4631894"/>
            <a:ext cx="38735" cy="38735"/>
          </a:xfrm>
          <a:custGeom>
            <a:avLst/>
            <a:gdLst/>
            <a:ahLst/>
            <a:cxnLst/>
            <a:rect l="l" t="t" r="r" b="b"/>
            <a:pathLst>
              <a:path w="38735" h="38735">
                <a:moveTo>
                  <a:pt x="19189" y="0"/>
                </a:moveTo>
                <a:lnTo>
                  <a:pt x="11722" y="1506"/>
                </a:lnTo>
                <a:lnTo>
                  <a:pt x="5622" y="5616"/>
                </a:lnTo>
                <a:lnTo>
                  <a:pt x="1508" y="11712"/>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12"/>
                </a:lnTo>
                <a:lnTo>
                  <a:pt x="32756" y="5616"/>
                </a:lnTo>
                <a:lnTo>
                  <a:pt x="26656" y="1506"/>
                </a:lnTo>
                <a:lnTo>
                  <a:pt x="19189" y="0"/>
                </a:lnTo>
                <a:close/>
              </a:path>
            </a:pathLst>
          </a:custGeom>
          <a:solidFill>
            <a:srgbClr val="221F1F"/>
          </a:solidFill>
        </p:spPr>
        <p:txBody>
          <a:bodyPr wrap="square" lIns="0" tIns="0" rIns="0" bIns="0" rtlCol="0"/>
          <a:lstStyle/>
          <a:p>
            <a:endParaRPr/>
          </a:p>
        </p:txBody>
      </p:sp>
      <p:sp>
        <p:nvSpPr>
          <p:cNvPr id="195" name="object 195"/>
          <p:cNvSpPr/>
          <p:nvPr/>
        </p:nvSpPr>
        <p:spPr>
          <a:xfrm>
            <a:off x="4137036" y="463145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196" name="object 196"/>
          <p:cNvSpPr/>
          <p:nvPr/>
        </p:nvSpPr>
        <p:spPr>
          <a:xfrm>
            <a:off x="4619837" y="463145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21F1F"/>
          </a:solidFill>
        </p:spPr>
        <p:txBody>
          <a:bodyPr wrap="square" lIns="0" tIns="0" rIns="0" bIns="0" rtlCol="0"/>
          <a:lstStyle/>
          <a:p>
            <a:endParaRPr/>
          </a:p>
        </p:txBody>
      </p:sp>
      <p:sp>
        <p:nvSpPr>
          <p:cNvPr id="197" name="object 197"/>
          <p:cNvSpPr/>
          <p:nvPr/>
        </p:nvSpPr>
        <p:spPr>
          <a:xfrm>
            <a:off x="4661437" y="4630945"/>
            <a:ext cx="38735" cy="38735"/>
          </a:xfrm>
          <a:custGeom>
            <a:avLst/>
            <a:gdLst/>
            <a:ahLst/>
            <a:cxnLst/>
            <a:rect l="l" t="t" r="r" b="b"/>
            <a:pathLst>
              <a:path w="38735" h="38735">
                <a:moveTo>
                  <a:pt x="19202" y="0"/>
                </a:moveTo>
                <a:lnTo>
                  <a:pt x="11733" y="1505"/>
                </a:lnTo>
                <a:lnTo>
                  <a:pt x="5629" y="5611"/>
                </a:lnTo>
                <a:lnTo>
                  <a:pt x="1510" y="11706"/>
                </a:lnTo>
                <a:lnTo>
                  <a:pt x="0" y="19176"/>
                </a:lnTo>
                <a:lnTo>
                  <a:pt x="1510" y="26643"/>
                </a:lnTo>
                <a:lnTo>
                  <a:pt x="5629" y="32743"/>
                </a:lnTo>
                <a:lnTo>
                  <a:pt x="11733" y="36857"/>
                </a:lnTo>
                <a:lnTo>
                  <a:pt x="19202" y="38366"/>
                </a:lnTo>
                <a:lnTo>
                  <a:pt x="26669" y="36857"/>
                </a:lnTo>
                <a:lnTo>
                  <a:pt x="32769" y="32743"/>
                </a:lnTo>
                <a:lnTo>
                  <a:pt x="36883" y="26643"/>
                </a:lnTo>
                <a:lnTo>
                  <a:pt x="38392" y="19176"/>
                </a:lnTo>
                <a:lnTo>
                  <a:pt x="36883" y="11706"/>
                </a:lnTo>
                <a:lnTo>
                  <a:pt x="32769" y="5611"/>
                </a:lnTo>
                <a:lnTo>
                  <a:pt x="26669" y="1505"/>
                </a:lnTo>
                <a:lnTo>
                  <a:pt x="19202" y="0"/>
                </a:lnTo>
                <a:close/>
              </a:path>
            </a:pathLst>
          </a:custGeom>
          <a:solidFill>
            <a:srgbClr val="221F1F"/>
          </a:solidFill>
        </p:spPr>
        <p:txBody>
          <a:bodyPr wrap="square" lIns="0" tIns="0" rIns="0" bIns="0" rtlCol="0"/>
          <a:lstStyle/>
          <a:p>
            <a:endParaRPr/>
          </a:p>
        </p:txBody>
      </p:sp>
      <p:sp>
        <p:nvSpPr>
          <p:cNvPr id="198" name="object 198"/>
          <p:cNvSpPr/>
          <p:nvPr/>
        </p:nvSpPr>
        <p:spPr>
          <a:xfrm>
            <a:off x="5012547" y="4631894"/>
            <a:ext cx="38735" cy="38735"/>
          </a:xfrm>
          <a:custGeom>
            <a:avLst/>
            <a:gdLst/>
            <a:ahLst/>
            <a:cxnLst/>
            <a:rect l="l" t="t" r="r" b="b"/>
            <a:pathLst>
              <a:path w="38735" h="38735">
                <a:moveTo>
                  <a:pt x="19189" y="0"/>
                </a:moveTo>
                <a:lnTo>
                  <a:pt x="11722" y="1506"/>
                </a:lnTo>
                <a:lnTo>
                  <a:pt x="5622" y="5616"/>
                </a:lnTo>
                <a:lnTo>
                  <a:pt x="1508" y="11712"/>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12"/>
                </a:lnTo>
                <a:lnTo>
                  <a:pt x="32756" y="5616"/>
                </a:lnTo>
                <a:lnTo>
                  <a:pt x="26656" y="1506"/>
                </a:lnTo>
                <a:lnTo>
                  <a:pt x="19189" y="0"/>
                </a:lnTo>
                <a:close/>
              </a:path>
            </a:pathLst>
          </a:custGeom>
          <a:solidFill>
            <a:srgbClr val="221F1F"/>
          </a:solidFill>
        </p:spPr>
        <p:txBody>
          <a:bodyPr wrap="square" lIns="0" tIns="0" rIns="0" bIns="0" rtlCol="0"/>
          <a:lstStyle/>
          <a:p>
            <a:endParaRPr/>
          </a:p>
        </p:txBody>
      </p:sp>
      <p:sp>
        <p:nvSpPr>
          <p:cNvPr id="199" name="object 199"/>
          <p:cNvSpPr/>
          <p:nvPr/>
        </p:nvSpPr>
        <p:spPr>
          <a:xfrm>
            <a:off x="4618026" y="488057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200" name="object 200"/>
          <p:cNvSpPr/>
          <p:nvPr/>
        </p:nvSpPr>
        <p:spPr>
          <a:xfrm>
            <a:off x="5549379" y="5132181"/>
            <a:ext cx="38735" cy="38735"/>
          </a:xfrm>
          <a:custGeom>
            <a:avLst/>
            <a:gdLst/>
            <a:ahLst/>
            <a:cxnLst/>
            <a:rect l="l" t="t" r="r" b="b"/>
            <a:pathLst>
              <a:path w="38735" h="38735">
                <a:moveTo>
                  <a:pt x="19202" y="0"/>
                </a:moveTo>
                <a:lnTo>
                  <a:pt x="11733" y="1506"/>
                </a:lnTo>
                <a:lnTo>
                  <a:pt x="5629" y="5616"/>
                </a:lnTo>
                <a:lnTo>
                  <a:pt x="1510" y="11712"/>
                </a:lnTo>
                <a:lnTo>
                  <a:pt x="0" y="19176"/>
                </a:lnTo>
                <a:lnTo>
                  <a:pt x="1510" y="26641"/>
                </a:lnTo>
                <a:lnTo>
                  <a:pt x="5629" y="32737"/>
                </a:lnTo>
                <a:lnTo>
                  <a:pt x="11733" y="36847"/>
                </a:lnTo>
                <a:lnTo>
                  <a:pt x="19202" y="38353"/>
                </a:lnTo>
                <a:lnTo>
                  <a:pt x="26669" y="36847"/>
                </a:lnTo>
                <a:lnTo>
                  <a:pt x="32769" y="32737"/>
                </a:lnTo>
                <a:lnTo>
                  <a:pt x="36883" y="26641"/>
                </a:lnTo>
                <a:lnTo>
                  <a:pt x="38392" y="19176"/>
                </a:lnTo>
                <a:lnTo>
                  <a:pt x="36883" y="11712"/>
                </a:lnTo>
                <a:lnTo>
                  <a:pt x="32769" y="5616"/>
                </a:lnTo>
                <a:lnTo>
                  <a:pt x="26669" y="1506"/>
                </a:lnTo>
                <a:lnTo>
                  <a:pt x="19202" y="0"/>
                </a:lnTo>
                <a:close/>
              </a:path>
            </a:pathLst>
          </a:custGeom>
          <a:solidFill>
            <a:srgbClr val="221F1F"/>
          </a:solidFill>
        </p:spPr>
        <p:txBody>
          <a:bodyPr wrap="square" lIns="0" tIns="0" rIns="0" bIns="0" rtlCol="0"/>
          <a:lstStyle/>
          <a:p>
            <a:endParaRPr/>
          </a:p>
        </p:txBody>
      </p:sp>
      <p:sp>
        <p:nvSpPr>
          <p:cNvPr id="201" name="object 201"/>
          <p:cNvSpPr txBox="1"/>
          <p:nvPr/>
        </p:nvSpPr>
        <p:spPr>
          <a:xfrm>
            <a:off x="4339783" y="4565313"/>
            <a:ext cx="350520" cy="99695"/>
          </a:xfrm>
          <a:prstGeom prst="rect">
            <a:avLst/>
          </a:prstGeom>
        </p:spPr>
        <p:txBody>
          <a:bodyPr vert="horz" wrap="square" lIns="0" tIns="17145" rIns="0" bIns="0" rtlCol="0">
            <a:spAutoFit/>
          </a:bodyPr>
          <a:lstStyle/>
          <a:p>
            <a:pPr marL="12700">
              <a:lnSpc>
                <a:spcPct val="100000"/>
              </a:lnSpc>
              <a:spcBef>
                <a:spcPts val="135"/>
              </a:spcBef>
              <a:tabLst>
                <a:tab pos="294005" algn="l"/>
              </a:tabLst>
            </a:pPr>
            <a:r>
              <a:rPr sz="450" dirty="0">
                <a:solidFill>
                  <a:srgbClr val="221F1F"/>
                </a:solidFill>
                <a:latin typeface="Arial"/>
                <a:cs typeface="Arial"/>
              </a:rPr>
              <a:t>11'	</a:t>
            </a:r>
            <a:r>
              <a:rPr sz="675" baseline="6172" dirty="0">
                <a:solidFill>
                  <a:srgbClr val="221F1F"/>
                </a:solidFill>
                <a:latin typeface="Arial"/>
                <a:cs typeface="Arial"/>
              </a:rPr>
              <a:t>1'</a:t>
            </a:r>
            <a:endParaRPr sz="675" baseline="6172">
              <a:latin typeface="Arial"/>
              <a:cs typeface="Arial"/>
            </a:endParaRPr>
          </a:p>
        </p:txBody>
      </p:sp>
      <p:sp>
        <p:nvSpPr>
          <p:cNvPr id="202" name="object 202"/>
          <p:cNvSpPr/>
          <p:nvPr/>
        </p:nvSpPr>
        <p:spPr>
          <a:xfrm>
            <a:off x="3158790" y="4498771"/>
            <a:ext cx="84372" cy="244055"/>
          </a:xfrm>
          <a:prstGeom prst="rect">
            <a:avLst/>
          </a:prstGeom>
          <a:blipFill>
            <a:blip r:embed="rId9" cstate="print"/>
            <a:stretch>
              <a:fillRect/>
            </a:stretch>
          </a:blipFill>
        </p:spPr>
        <p:txBody>
          <a:bodyPr wrap="square" lIns="0" tIns="0" rIns="0" bIns="0" rtlCol="0"/>
          <a:lstStyle/>
          <a:p>
            <a:endParaRPr/>
          </a:p>
        </p:txBody>
      </p:sp>
      <p:sp>
        <p:nvSpPr>
          <p:cNvPr id="203" name="object 203"/>
          <p:cNvSpPr txBox="1"/>
          <p:nvPr/>
        </p:nvSpPr>
        <p:spPr>
          <a:xfrm>
            <a:off x="3164987" y="4552987"/>
            <a:ext cx="6858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1'</a:t>
            </a:r>
            <a:endParaRPr sz="450">
              <a:latin typeface="Arial"/>
              <a:cs typeface="Arial"/>
            </a:endParaRPr>
          </a:p>
        </p:txBody>
      </p:sp>
      <p:sp>
        <p:nvSpPr>
          <p:cNvPr id="204" name="object 204"/>
          <p:cNvSpPr txBox="1"/>
          <p:nvPr/>
        </p:nvSpPr>
        <p:spPr>
          <a:xfrm>
            <a:off x="2943614" y="4565306"/>
            <a:ext cx="6858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8'</a:t>
            </a:r>
            <a:endParaRPr sz="450">
              <a:latin typeface="Arial"/>
              <a:cs typeface="Arial"/>
            </a:endParaRPr>
          </a:p>
        </p:txBody>
      </p:sp>
      <p:sp>
        <p:nvSpPr>
          <p:cNvPr id="205" name="object 205"/>
          <p:cNvSpPr txBox="1"/>
          <p:nvPr/>
        </p:nvSpPr>
        <p:spPr>
          <a:xfrm>
            <a:off x="4707572" y="4634355"/>
            <a:ext cx="313690" cy="187960"/>
          </a:xfrm>
          <a:prstGeom prst="rect">
            <a:avLst/>
          </a:prstGeom>
        </p:spPr>
        <p:txBody>
          <a:bodyPr vert="horz" wrap="square" lIns="0" tIns="11430" rIns="0" bIns="0" rtlCol="0">
            <a:spAutoFit/>
          </a:bodyPr>
          <a:lstStyle/>
          <a:p>
            <a:pPr marL="12700" marR="5080" indent="24765">
              <a:lnSpc>
                <a:spcPct val="118500"/>
              </a:lnSpc>
              <a:spcBef>
                <a:spcPts val="90"/>
              </a:spcBef>
            </a:pPr>
            <a:r>
              <a:rPr sz="450" spc="-5" dirty="0">
                <a:solidFill>
                  <a:srgbClr val="221F1F"/>
                </a:solidFill>
                <a:latin typeface="Arial"/>
                <a:cs typeface="Arial"/>
              </a:rPr>
              <a:t>One-Way  </a:t>
            </a:r>
            <a:r>
              <a:rPr sz="450" spc="-10" dirty="0">
                <a:solidFill>
                  <a:srgbClr val="221F1F"/>
                </a:solidFill>
                <a:latin typeface="Arial"/>
                <a:cs typeface="Arial"/>
              </a:rPr>
              <a:t>Cycle</a:t>
            </a:r>
            <a:r>
              <a:rPr sz="450" spc="-25" dirty="0">
                <a:solidFill>
                  <a:srgbClr val="221F1F"/>
                </a:solidFill>
                <a:latin typeface="Arial"/>
                <a:cs typeface="Arial"/>
              </a:rPr>
              <a:t> </a:t>
            </a:r>
            <a:r>
              <a:rPr sz="450" spc="-10" dirty="0">
                <a:solidFill>
                  <a:srgbClr val="221F1F"/>
                </a:solidFill>
                <a:latin typeface="Arial"/>
                <a:cs typeface="Arial"/>
              </a:rPr>
              <a:t>Track</a:t>
            </a:r>
            <a:endParaRPr sz="450">
              <a:latin typeface="Arial"/>
              <a:cs typeface="Arial"/>
            </a:endParaRPr>
          </a:p>
        </p:txBody>
      </p:sp>
      <p:sp>
        <p:nvSpPr>
          <p:cNvPr id="206" name="object 206"/>
          <p:cNvSpPr/>
          <p:nvPr/>
        </p:nvSpPr>
        <p:spPr>
          <a:xfrm>
            <a:off x="5812370" y="463145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207" name="object 207"/>
          <p:cNvSpPr/>
          <p:nvPr/>
        </p:nvSpPr>
        <p:spPr>
          <a:xfrm>
            <a:off x="5828348" y="3590984"/>
            <a:ext cx="1905" cy="867410"/>
          </a:xfrm>
          <a:custGeom>
            <a:avLst/>
            <a:gdLst/>
            <a:ahLst/>
            <a:cxnLst/>
            <a:rect l="l" t="t" r="r" b="b"/>
            <a:pathLst>
              <a:path w="1904" h="867410">
                <a:moveTo>
                  <a:pt x="0" y="0"/>
                </a:moveTo>
                <a:lnTo>
                  <a:pt x="1689" y="867003"/>
                </a:lnTo>
              </a:path>
            </a:pathLst>
          </a:custGeom>
          <a:ln w="12318">
            <a:solidFill>
              <a:srgbClr val="FFFFFF"/>
            </a:solidFill>
            <a:prstDash val="sysDash"/>
          </a:ln>
        </p:spPr>
        <p:txBody>
          <a:bodyPr wrap="square" lIns="0" tIns="0" rIns="0" bIns="0" rtlCol="0"/>
          <a:lstStyle/>
          <a:p>
            <a:endParaRPr/>
          </a:p>
        </p:txBody>
      </p:sp>
      <p:sp>
        <p:nvSpPr>
          <p:cNvPr id="208" name="object 208"/>
          <p:cNvSpPr/>
          <p:nvPr/>
        </p:nvSpPr>
        <p:spPr>
          <a:xfrm>
            <a:off x="5832598" y="4521352"/>
            <a:ext cx="0" cy="244475"/>
          </a:xfrm>
          <a:custGeom>
            <a:avLst/>
            <a:gdLst/>
            <a:ahLst/>
            <a:cxnLst/>
            <a:rect l="l" t="t" r="r" b="b"/>
            <a:pathLst>
              <a:path h="244475">
                <a:moveTo>
                  <a:pt x="0" y="0"/>
                </a:moveTo>
                <a:lnTo>
                  <a:pt x="0" y="244055"/>
                </a:lnTo>
              </a:path>
            </a:pathLst>
          </a:custGeom>
          <a:ln w="4622">
            <a:solidFill>
              <a:srgbClr val="221F1F"/>
            </a:solidFill>
            <a:prstDash val="sysDash"/>
          </a:ln>
        </p:spPr>
        <p:txBody>
          <a:bodyPr wrap="square" lIns="0" tIns="0" rIns="0" bIns="0" rtlCol="0"/>
          <a:lstStyle/>
          <a:p>
            <a:endParaRPr/>
          </a:p>
        </p:txBody>
      </p:sp>
      <p:sp>
        <p:nvSpPr>
          <p:cNvPr id="209" name="object 209"/>
          <p:cNvSpPr/>
          <p:nvPr/>
        </p:nvSpPr>
        <p:spPr>
          <a:xfrm>
            <a:off x="2010425" y="4502694"/>
            <a:ext cx="0" cy="259715"/>
          </a:xfrm>
          <a:custGeom>
            <a:avLst/>
            <a:gdLst/>
            <a:ahLst/>
            <a:cxnLst/>
            <a:rect l="l" t="t" r="r" b="b"/>
            <a:pathLst>
              <a:path h="259714">
                <a:moveTo>
                  <a:pt x="0" y="0"/>
                </a:moveTo>
                <a:lnTo>
                  <a:pt x="0" y="259359"/>
                </a:lnTo>
              </a:path>
            </a:pathLst>
          </a:custGeom>
          <a:ln w="4622">
            <a:solidFill>
              <a:srgbClr val="221F1F"/>
            </a:solidFill>
            <a:prstDash val="sysDash"/>
          </a:ln>
        </p:spPr>
        <p:txBody>
          <a:bodyPr wrap="square" lIns="0" tIns="0" rIns="0" bIns="0" rtlCol="0"/>
          <a:lstStyle/>
          <a:p>
            <a:endParaRPr/>
          </a:p>
        </p:txBody>
      </p:sp>
      <p:sp>
        <p:nvSpPr>
          <p:cNvPr id="210" name="object 210"/>
          <p:cNvSpPr/>
          <p:nvPr/>
        </p:nvSpPr>
        <p:spPr>
          <a:xfrm>
            <a:off x="2272093" y="5131959"/>
            <a:ext cx="38735" cy="38735"/>
          </a:xfrm>
          <a:custGeom>
            <a:avLst/>
            <a:gdLst/>
            <a:ahLst/>
            <a:cxnLst/>
            <a:rect l="l" t="t" r="r" b="b"/>
            <a:pathLst>
              <a:path w="38735" h="38735">
                <a:moveTo>
                  <a:pt x="19202" y="0"/>
                </a:moveTo>
                <a:lnTo>
                  <a:pt x="11728" y="1505"/>
                </a:lnTo>
                <a:lnTo>
                  <a:pt x="5624" y="5611"/>
                </a:lnTo>
                <a:lnTo>
                  <a:pt x="1509" y="11706"/>
                </a:lnTo>
                <a:lnTo>
                  <a:pt x="0" y="19176"/>
                </a:lnTo>
                <a:lnTo>
                  <a:pt x="1509" y="26641"/>
                </a:lnTo>
                <a:lnTo>
                  <a:pt x="5624" y="32737"/>
                </a:lnTo>
                <a:lnTo>
                  <a:pt x="11728" y="36847"/>
                </a:lnTo>
                <a:lnTo>
                  <a:pt x="19202" y="38353"/>
                </a:lnTo>
                <a:lnTo>
                  <a:pt x="26661" y="36847"/>
                </a:lnTo>
                <a:lnTo>
                  <a:pt x="32758" y="32737"/>
                </a:lnTo>
                <a:lnTo>
                  <a:pt x="36870" y="26641"/>
                </a:lnTo>
                <a:lnTo>
                  <a:pt x="38379" y="19176"/>
                </a:lnTo>
                <a:lnTo>
                  <a:pt x="36870" y="11706"/>
                </a:lnTo>
                <a:lnTo>
                  <a:pt x="32758" y="5611"/>
                </a:lnTo>
                <a:lnTo>
                  <a:pt x="26661" y="1505"/>
                </a:lnTo>
                <a:lnTo>
                  <a:pt x="19202" y="0"/>
                </a:lnTo>
                <a:close/>
              </a:path>
            </a:pathLst>
          </a:custGeom>
          <a:solidFill>
            <a:srgbClr val="221F1F"/>
          </a:solidFill>
        </p:spPr>
        <p:txBody>
          <a:bodyPr wrap="square" lIns="0" tIns="0" rIns="0" bIns="0" rtlCol="0"/>
          <a:lstStyle/>
          <a:p>
            <a:endParaRPr/>
          </a:p>
        </p:txBody>
      </p:sp>
      <p:sp>
        <p:nvSpPr>
          <p:cNvPr id="211" name="object 211"/>
          <p:cNvSpPr/>
          <p:nvPr/>
        </p:nvSpPr>
        <p:spPr>
          <a:xfrm>
            <a:off x="2820535" y="4503390"/>
            <a:ext cx="0" cy="226695"/>
          </a:xfrm>
          <a:custGeom>
            <a:avLst/>
            <a:gdLst/>
            <a:ahLst/>
            <a:cxnLst/>
            <a:rect l="l" t="t" r="r" b="b"/>
            <a:pathLst>
              <a:path h="226695">
                <a:moveTo>
                  <a:pt x="0" y="0"/>
                </a:moveTo>
                <a:lnTo>
                  <a:pt x="0" y="226326"/>
                </a:lnTo>
              </a:path>
            </a:pathLst>
          </a:custGeom>
          <a:ln w="3175">
            <a:solidFill>
              <a:srgbClr val="221F1F"/>
            </a:solidFill>
          </a:ln>
        </p:spPr>
        <p:txBody>
          <a:bodyPr wrap="square" lIns="0" tIns="0" rIns="0" bIns="0" rtlCol="0"/>
          <a:lstStyle/>
          <a:p>
            <a:endParaRPr/>
          </a:p>
        </p:txBody>
      </p:sp>
      <p:sp>
        <p:nvSpPr>
          <p:cNvPr id="212" name="object 212"/>
          <p:cNvSpPr/>
          <p:nvPr/>
        </p:nvSpPr>
        <p:spPr>
          <a:xfrm>
            <a:off x="5032288" y="4506353"/>
            <a:ext cx="0" cy="244475"/>
          </a:xfrm>
          <a:custGeom>
            <a:avLst/>
            <a:gdLst/>
            <a:ahLst/>
            <a:cxnLst/>
            <a:rect l="l" t="t" r="r" b="b"/>
            <a:pathLst>
              <a:path h="244475">
                <a:moveTo>
                  <a:pt x="0" y="0"/>
                </a:moveTo>
                <a:lnTo>
                  <a:pt x="0" y="244055"/>
                </a:lnTo>
              </a:path>
            </a:pathLst>
          </a:custGeom>
          <a:ln w="3175">
            <a:solidFill>
              <a:srgbClr val="221F1F"/>
            </a:solidFill>
          </a:ln>
        </p:spPr>
        <p:txBody>
          <a:bodyPr wrap="square" lIns="0" tIns="0" rIns="0" bIns="0" rtlCol="0"/>
          <a:lstStyle/>
          <a:p>
            <a:endParaRPr/>
          </a:p>
        </p:txBody>
      </p:sp>
      <p:sp>
        <p:nvSpPr>
          <p:cNvPr id="213" name="object 213"/>
          <p:cNvSpPr txBox="1"/>
          <p:nvPr/>
        </p:nvSpPr>
        <p:spPr>
          <a:xfrm>
            <a:off x="5382586" y="4561161"/>
            <a:ext cx="10033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18'</a:t>
            </a:r>
            <a:endParaRPr sz="450">
              <a:latin typeface="Arial"/>
              <a:cs typeface="Arial"/>
            </a:endParaRPr>
          </a:p>
        </p:txBody>
      </p:sp>
      <p:sp>
        <p:nvSpPr>
          <p:cNvPr id="214" name="object 214"/>
          <p:cNvSpPr txBox="1"/>
          <p:nvPr/>
        </p:nvSpPr>
        <p:spPr>
          <a:xfrm>
            <a:off x="5150311" y="4651706"/>
            <a:ext cx="57721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Sidewalk</a:t>
            </a:r>
            <a:r>
              <a:rPr sz="450" spc="-55" dirty="0">
                <a:solidFill>
                  <a:srgbClr val="221F1F"/>
                </a:solidFill>
                <a:latin typeface="Arial"/>
                <a:cs typeface="Arial"/>
              </a:rPr>
              <a:t> </a:t>
            </a:r>
            <a:r>
              <a:rPr sz="450" spc="35" dirty="0">
                <a:solidFill>
                  <a:srgbClr val="221F1F"/>
                </a:solidFill>
                <a:latin typeface="Arial"/>
                <a:cs typeface="Arial"/>
              </a:rPr>
              <a:t>/</a:t>
            </a:r>
            <a:r>
              <a:rPr sz="450" spc="-55" dirty="0">
                <a:solidFill>
                  <a:srgbClr val="221F1F"/>
                </a:solidFill>
                <a:latin typeface="Arial"/>
                <a:cs typeface="Arial"/>
              </a:rPr>
              <a:t> </a:t>
            </a:r>
            <a:r>
              <a:rPr sz="450" spc="-5" dirty="0">
                <a:solidFill>
                  <a:srgbClr val="221F1F"/>
                </a:solidFill>
                <a:latin typeface="Arial"/>
                <a:cs typeface="Arial"/>
              </a:rPr>
              <a:t>Landscape</a:t>
            </a:r>
            <a:endParaRPr sz="450">
              <a:latin typeface="Arial"/>
              <a:cs typeface="Arial"/>
            </a:endParaRPr>
          </a:p>
        </p:txBody>
      </p:sp>
      <p:sp>
        <p:nvSpPr>
          <p:cNvPr id="215" name="object 215"/>
          <p:cNvSpPr/>
          <p:nvPr/>
        </p:nvSpPr>
        <p:spPr>
          <a:xfrm>
            <a:off x="2291778" y="4502688"/>
            <a:ext cx="0" cy="706120"/>
          </a:xfrm>
          <a:custGeom>
            <a:avLst/>
            <a:gdLst/>
            <a:ahLst/>
            <a:cxnLst/>
            <a:rect l="l" t="t" r="r" b="b"/>
            <a:pathLst>
              <a:path h="706120">
                <a:moveTo>
                  <a:pt x="0" y="0"/>
                </a:moveTo>
                <a:lnTo>
                  <a:pt x="0" y="705916"/>
                </a:lnTo>
              </a:path>
            </a:pathLst>
          </a:custGeom>
          <a:ln w="6159">
            <a:solidFill>
              <a:srgbClr val="010202"/>
            </a:solidFill>
            <a:prstDash val="lgDashDot"/>
          </a:ln>
        </p:spPr>
        <p:txBody>
          <a:bodyPr wrap="square" lIns="0" tIns="0" rIns="0" bIns="0" rtlCol="0"/>
          <a:lstStyle/>
          <a:p>
            <a:endParaRPr/>
          </a:p>
        </p:txBody>
      </p:sp>
      <p:sp>
        <p:nvSpPr>
          <p:cNvPr id="216" name="object 216"/>
          <p:cNvSpPr/>
          <p:nvPr/>
        </p:nvSpPr>
        <p:spPr>
          <a:xfrm>
            <a:off x="3206526" y="4882451"/>
            <a:ext cx="38735" cy="38735"/>
          </a:xfrm>
          <a:custGeom>
            <a:avLst/>
            <a:gdLst/>
            <a:ahLst/>
            <a:cxnLst/>
            <a:rect l="l" t="t" r="r" b="b"/>
            <a:pathLst>
              <a:path w="38735" h="38735">
                <a:moveTo>
                  <a:pt x="19202" y="0"/>
                </a:moveTo>
                <a:lnTo>
                  <a:pt x="11733" y="1505"/>
                </a:lnTo>
                <a:lnTo>
                  <a:pt x="5629" y="5611"/>
                </a:lnTo>
                <a:lnTo>
                  <a:pt x="1510" y="11706"/>
                </a:lnTo>
                <a:lnTo>
                  <a:pt x="0" y="19176"/>
                </a:lnTo>
                <a:lnTo>
                  <a:pt x="1510" y="26641"/>
                </a:lnTo>
                <a:lnTo>
                  <a:pt x="5629" y="32737"/>
                </a:lnTo>
                <a:lnTo>
                  <a:pt x="11733" y="36847"/>
                </a:lnTo>
                <a:lnTo>
                  <a:pt x="19202" y="38353"/>
                </a:lnTo>
                <a:lnTo>
                  <a:pt x="26669" y="36847"/>
                </a:lnTo>
                <a:lnTo>
                  <a:pt x="32769" y="32737"/>
                </a:lnTo>
                <a:lnTo>
                  <a:pt x="36883" y="26641"/>
                </a:lnTo>
                <a:lnTo>
                  <a:pt x="38392" y="19176"/>
                </a:lnTo>
                <a:lnTo>
                  <a:pt x="36883" y="11706"/>
                </a:lnTo>
                <a:lnTo>
                  <a:pt x="32769" y="5611"/>
                </a:lnTo>
                <a:lnTo>
                  <a:pt x="26669" y="1505"/>
                </a:lnTo>
                <a:lnTo>
                  <a:pt x="19202" y="0"/>
                </a:lnTo>
                <a:close/>
              </a:path>
            </a:pathLst>
          </a:custGeom>
          <a:solidFill>
            <a:srgbClr val="221F1F"/>
          </a:solidFill>
        </p:spPr>
        <p:txBody>
          <a:bodyPr wrap="square" lIns="0" tIns="0" rIns="0" bIns="0" rtlCol="0"/>
          <a:lstStyle/>
          <a:p>
            <a:endParaRPr/>
          </a:p>
        </p:txBody>
      </p:sp>
      <p:sp>
        <p:nvSpPr>
          <p:cNvPr id="217" name="object 217"/>
          <p:cNvSpPr/>
          <p:nvPr/>
        </p:nvSpPr>
        <p:spPr>
          <a:xfrm>
            <a:off x="5513861" y="3030266"/>
            <a:ext cx="323215" cy="92710"/>
          </a:xfrm>
          <a:custGeom>
            <a:avLst/>
            <a:gdLst/>
            <a:ahLst/>
            <a:cxnLst/>
            <a:rect l="l" t="t" r="r" b="b"/>
            <a:pathLst>
              <a:path w="323214" h="92710">
                <a:moveTo>
                  <a:pt x="162242" y="92151"/>
                </a:moveTo>
                <a:lnTo>
                  <a:pt x="0" y="79476"/>
                </a:lnTo>
                <a:lnTo>
                  <a:pt x="323049" y="0"/>
                </a:lnTo>
                <a:lnTo>
                  <a:pt x="177672" y="92151"/>
                </a:lnTo>
              </a:path>
            </a:pathLst>
          </a:custGeom>
          <a:ln w="3175">
            <a:solidFill>
              <a:srgbClr val="23201F"/>
            </a:solidFill>
          </a:ln>
        </p:spPr>
        <p:txBody>
          <a:bodyPr wrap="square" lIns="0" tIns="0" rIns="0" bIns="0" rtlCol="0"/>
          <a:lstStyle/>
          <a:p>
            <a:endParaRPr/>
          </a:p>
        </p:txBody>
      </p:sp>
      <p:sp>
        <p:nvSpPr>
          <p:cNvPr id="218" name="object 218"/>
          <p:cNvSpPr/>
          <p:nvPr/>
        </p:nvSpPr>
        <p:spPr>
          <a:xfrm>
            <a:off x="5676103" y="3116080"/>
            <a:ext cx="15875" cy="12700"/>
          </a:xfrm>
          <a:custGeom>
            <a:avLst/>
            <a:gdLst/>
            <a:ahLst/>
            <a:cxnLst/>
            <a:rect l="l" t="t" r="r" b="b"/>
            <a:pathLst>
              <a:path w="15875" h="12700">
                <a:moveTo>
                  <a:pt x="11988" y="0"/>
                </a:moveTo>
                <a:lnTo>
                  <a:pt x="3467" y="0"/>
                </a:lnTo>
                <a:lnTo>
                  <a:pt x="0" y="2844"/>
                </a:lnTo>
                <a:lnTo>
                  <a:pt x="0" y="9842"/>
                </a:lnTo>
                <a:lnTo>
                  <a:pt x="3467" y="12687"/>
                </a:lnTo>
                <a:lnTo>
                  <a:pt x="11988" y="12687"/>
                </a:lnTo>
                <a:lnTo>
                  <a:pt x="15430" y="9842"/>
                </a:lnTo>
                <a:lnTo>
                  <a:pt x="15430" y="2844"/>
                </a:lnTo>
                <a:lnTo>
                  <a:pt x="11988" y="0"/>
                </a:lnTo>
                <a:close/>
              </a:path>
            </a:pathLst>
          </a:custGeom>
          <a:solidFill>
            <a:srgbClr val="FFFFFF"/>
          </a:solidFill>
        </p:spPr>
        <p:txBody>
          <a:bodyPr wrap="square" lIns="0" tIns="0" rIns="0" bIns="0" rtlCol="0"/>
          <a:lstStyle/>
          <a:p>
            <a:endParaRPr/>
          </a:p>
        </p:txBody>
      </p:sp>
      <p:sp>
        <p:nvSpPr>
          <p:cNvPr id="219" name="object 219"/>
          <p:cNvSpPr/>
          <p:nvPr/>
        </p:nvSpPr>
        <p:spPr>
          <a:xfrm>
            <a:off x="5676103" y="3116080"/>
            <a:ext cx="15875" cy="12700"/>
          </a:xfrm>
          <a:custGeom>
            <a:avLst/>
            <a:gdLst/>
            <a:ahLst/>
            <a:cxnLst/>
            <a:rect l="l" t="t" r="r" b="b"/>
            <a:pathLst>
              <a:path w="15875" h="12700">
                <a:moveTo>
                  <a:pt x="0" y="6337"/>
                </a:moveTo>
                <a:lnTo>
                  <a:pt x="0" y="9842"/>
                </a:lnTo>
                <a:lnTo>
                  <a:pt x="3467" y="12687"/>
                </a:lnTo>
                <a:lnTo>
                  <a:pt x="7721" y="12687"/>
                </a:lnTo>
                <a:lnTo>
                  <a:pt x="11988" y="12687"/>
                </a:lnTo>
                <a:lnTo>
                  <a:pt x="15430" y="9842"/>
                </a:lnTo>
                <a:lnTo>
                  <a:pt x="15430" y="6337"/>
                </a:lnTo>
                <a:lnTo>
                  <a:pt x="15430" y="2844"/>
                </a:lnTo>
                <a:lnTo>
                  <a:pt x="11988" y="0"/>
                </a:lnTo>
                <a:lnTo>
                  <a:pt x="7721" y="0"/>
                </a:lnTo>
                <a:lnTo>
                  <a:pt x="3467" y="0"/>
                </a:lnTo>
                <a:lnTo>
                  <a:pt x="0" y="2844"/>
                </a:lnTo>
                <a:lnTo>
                  <a:pt x="0" y="6337"/>
                </a:lnTo>
                <a:close/>
              </a:path>
            </a:pathLst>
          </a:custGeom>
          <a:ln w="3175">
            <a:solidFill>
              <a:srgbClr val="241F1D"/>
            </a:solidFill>
          </a:ln>
        </p:spPr>
        <p:txBody>
          <a:bodyPr wrap="square" lIns="0" tIns="0" rIns="0" bIns="0" rtlCol="0"/>
          <a:lstStyle/>
          <a:p>
            <a:endParaRPr/>
          </a:p>
        </p:txBody>
      </p:sp>
      <p:sp>
        <p:nvSpPr>
          <p:cNvPr id="220" name="object 220"/>
          <p:cNvSpPr/>
          <p:nvPr/>
        </p:nvSpPr>
        <p:spPr>
          <a:xfrm>
            <a:off x="5367793" y="3018280"/>
            <a:ext cx="481330" cy="160020"/>
          </a:xfrm>
          <a:custGeom>
            <a:avLst/>
            <a:gdLst/>
            <a:ahLst/>
            <a:cxnLst/>
            <a:rect l="l" t="t" r="r" b="b"/>
            <a:pathLst>
              <a:path w="481329" h="160019">
                <a:moveTo>
                  <a:pt x="480949" y="0"/>
                </a:moveTo>
                <a:lnTo>
                  <a:pt x="0" y="118249"/>
                </a:lnTo>
                <a:lnTo>
                  <a:pt x="0" y="159727"/>
                </a:lnTo>
              </a:path>
            </a:pathLst>
          </a:custGeom>
          <a:ln w="6159">
            <a:solidFill>
              <a:srgbClr val="23201F"/>
            </a:solidFill>
          </a:ln>
        </p:spPr>
        <p:txBody>
          <a:bodyPr wrap="square" lIns="0" tIns="0" rIns="0" bIns="0" rtlCol="0"/>
          <a:lstStyle/>
          <a:p>
            <a:endParaRPr/>
          </a:p>
        </p:txBody>
      </p:sp>
      <p:sp>
        <p:nvSpPr>
          <p:cNvPr id="221" name="object 221"/>
          <p:cNvSpPr/>
          <p:nvPr/>
        </p:nvSpPr>
        <p:spPr>
          <a:xfrm>
            <a:off x="5464647" y="3309130"/>
            <a:ext cx="89535" cy="262890"/>
          </a:xfrm>
          <a:custGeom>
            <a:avLst/>
            <a:gdLst/>
            <a:ahLst/>
            <a:cxnLst/>
            <a:rect l="l" t="t" r="r" b="b"/>
            <a:pathLst>
              <a:path w="89535" h="262889">
                <a:moveTo>
                  <a:pt x="82976" y="107048"/>
                </a:moveTo>
                <a:lnTo>
                  <a:pt x="17132" y="107048"/>
                </a:lnTo>
                <a:lnTo>
                  <a:pt x="13881" y="157607"/>
                </a:lnTo>
                <a:lnTo>
                  <a:pt x="17970" y="209816"/>
                </a:lnTo>
                <a:lnTo>
                  <a:pt x="19596" y="253847"/>
                </a:lnTo>
                <a:lnTo>
                  <a:pt x="10045" y="260680"/>
                </a:lnTo>
                <a:lnTo>
                  <a:pt x="11188" y="262839"/>
                </a:lnTo>
                <a:lnTo>
                  <a:pt x="31026" y="262813"/>
                </a:lnTo>
                <a:lnTo>
                  <a:pt x="35102" y="260375"/>
                </a:lnTo>
                <a:lnTo>
                  <a:pt x="37541" y="186969"/>
                </a:lnTo>
                <a:lnTo>
                  <a:pt x="40919" y="152107"/>
                </a:lnTo>
                <a:lnTo>
                  <a:pt x="71157" y="152107"/>
                </a:lnTo>
                <a:lnTo>
                  <a:pt x="71107" y="150545"/>
                </a:lnTo>
                <a:lnTo>
                  <a:pt x="70192" y="129882"/>
                </a:lnTo>
                <a:lnTo>
                  <a:pt x="82976" y="107048"/>
                </a:lnTo>
                <a:close/>
              </a:path>
              <a:path w="89535" h="262889">
                <a:moveTo>
                  <a:pt x="71157" y="152107"/>
                </a:moveTo>
                <a:lnTo>
                  <a:pt x="40919" y="152107"/>
                </a:lnTo>
                <a:lnTo>
                  <a:pt x="52362" y="200977"/>
                </a:lnTo>
                <a:lnTo>
                  <a:pt x="61214" y="260743"/>
                </a:lnTo>
                <a:lnTo>
                  <a:pt x="64516" y="262839"/>
                </a:lnTo>
                <a:lnTo>
                  <a:pt x="84048" y="262839"/>
                </a:lnTo>
                <a:lnTo>
                  <a:pt x="85140" y="260743"/>
                </a:lnTo>
                <a:lnTo>
                  <a:pt x="78371" y="253453"/>
                </a:lnTo>
                <a:lnTo>
                  <a:pt x="72656" y="198361"/>
                </a:lnTo>
                <a:lnTo>
                  <a:pt x="71157" y="152107"/>
                </a:lnTo>
                <a:close/>
              </a:path>
              <a:path w="89535" h="262889">
                <a:moveTo>
                  <a:pt x="52122" y="23253"/>
                </a:moveTo>
                <a:lnTo>
                  <a:pt x="22186" y="23253"/>
                </a:lnTo>
                <a:lnTo>
                  <a:pt x="25844" y="30492"/>
                </a:lnTo>
                <a:lnTo>
                  <a:pt x="28994" y="34645"/>
                </a:lnTo>
                <a:lnTo>
                  <a:pt x="32613" y="38290"/>
                </a:lnTo>
                <a:lnTo>
                  <a:pt x="24472" y="41808"/>
                </a:lnTo>
                <a:lnTo>
                  <a:pt x="14693" y="49961"/>
                </a:lnTo>
                <a:lnTo>
                  <a:pt x="8978" y="92392"/>
                </a:lnTo>
                <a:lnTo>
                  <a:pt x="0" y="129057"/>
                </a:lnTo>
                <a:lnTo>
                  <a:pt x="0" y="140500"/>
                </a:lnTo>
                <a:lnTo>
                  <a:pt x="4914" y="146189"/>
                </a:lnTo>
                <a:lnTo>
                  <a:pt x="8978" y="143751"/>
                </a:lnTo>
                <a:lnTo>
                  <a:pt x="8978" y="129882"/>
                </a:lnTo>
                <a:lnTo>
                  <a:pt x="17132" y="107048"/>
                </a:lnTo>
                <a:lnTo>
                  <a:pt x="82976" y="107048"/>
                </a:lnTo>
                <a:lnTo>
                  <a:pt x="85699" y="102184"/>
                </a:lnTo>
                <a:lnTo>
                  <a:pt x="89306" y="93383"/>
                </a:lnTo>
                <a:lnTo>
                  <a:pt x="76733" y="41808"/>
                </a:lnTo>
                <a:lnTo>
                  <a:pt x="72644" y="37731"/>
                </a:lnTo>
                <a:lnTo>
                  <a:pt x="54216" y="33426"/>
                </a:lnTo>
                <a:lnTo>
                  <a:pt x="52158" y="23749"/>
                </a:lnTo>
                <a:lnTo>
                  <a:pt x="52122" y="23253"/>
                </a:lnTo>
                <a:close/>
              </a:path>
              <a:path w="89535" h="262889">
                <a:moveTo>
                  <a:pt x="40335" y="0"/>
                </a:moveTo>
                <a:lnTo>
                  <a:pt x="26466" y="1054"/>
                </a:lnTo>
                <a:lnTo>
                  <a:pt x="18275" y="10655"/>
                </a:lnTo>
                <a:lnTo>
                  <a:pt x="19697" y="16840"/>
                </a:lnTo>
                <a:lnTo>
                  <a:pt x="8636" y="24180"/>
                </a:lnTo>
                <a:lnTo>
                  <a:pt x="11861" y="25234"/>
                </a:lnTo>
                <a:lnTo>
                  <a:pt x="17538" y="24536"/>
                </a:lnTo>
                <a:lnTo>
                  <a:pt x="22186" y="23253"/>
                </a:lnTo>
                <a:lnTo>
                  <a:pt x="52122" y="23253"/>
                </a:lnTo>
                <a:lnTo>
                  <a:pt x="51739" y="18122"/>
                </a:lnTo>
                <a:lnTo>
                  <a:pt x="50292" y="10655"/>
                </a:lnTo>
                <a:lnTo>
                  <a:pt x="40335" y="0"/>
                </a:lnTo>
                <a:close/>
              </a:path>
            </a:pathLst>
          </a:custGeom>
          <a:solidFill>
            <a:srgbClr val="211F20"/>
          </a:solidFill>
        </p:spPr>
        <p:txBody>
          <a:bodyPr wrap="square" lIns="0" tIns="0" rIns="0" bIns="0" rtlCol="0"/>
          <a:lstStyle/>
          <a:p>
            <a:endParaRPr/>
          </a:p>
        </p:txBody>
      </p:sp>
      <p:sp>
        <p:nvSpPr>
          <p:cNvPr id="222" name="object 222"/>
          <p:cNvSpPr/>
          <p:nvPr/>
        </p:nvSpPr>
        <p:spPr>
          <a:xfrm>
            <a:off x="5330690" y="3430488"/>
            <a:ext cx="139179" cy="141452"/>
          </a:xfrm>
          <a:prstGeom prst="rect">
            <a:avLst/>
          </a:prstGeom>
          <a:blipFill>
            <a:blip r:embed="rId10" cstate="print"/>
            <a:stretch>
              <a:fillRect/>
            </a:stretch>
          </a:blipFill>
        </p:spPr>
        <p:txBody>
          <a:bodyPr wrap="square" lIns="0" tIns="0" rIns="0" bIns="0" rtlCol="0"/>
          <a:lstStyle/>
          <a:p>
            <a:endParaRPr/>
          </a:p>
        </p:txBody>
      </p:sp>
      <p:sp>
        <p:nvSpPr>
          <p:cNvPr id="223" name="object 223"/>
          <p:cNvSpPr/>
          <p:nvPr/>
        </p:nvSpPr>
        <p:spPr>
          <a:xfrm>
            <a:off x="4805396" y="3329051"/>
            <a:ext cx="105410" cy="276225"/>
          </a:xfrm>
          <a:custGeom>
            <a:avLst/>
            <a:gdLst/>
            <a:ahLst/>
            <a:cxnLst/>
            <a:rect l="l" t="t" r="r" b="b"/>
            <a:pathLst>
              <a:path w="105410" h="276225">
                <a:moveTo>
                  <a:pt x="94385" y="116878"/>
                </a:moveTo>
                <a:lnTo>
                  <a:pt x="25565" y="116878"/>
                </a:lnTo>
                <a:lnTo>
                  <a:pt x="27330" y="127482"/>
                </a:lnTo>
                <a:lnTo>
                  <a:pt x="11214" y="161124"/>
                </a:lnTo>
                <a:lnTo>
                  <a:pt x="10833" y="171907"/>
                </a:lnTo>
                <a:lnTo>
                  <a:pt x="37147" y="211556"/>
                </a:lnTo>
                <a:lnTo>
                  <a:pt x="32943" y="222072"/>
                </a:lnTo>
                <a:lnTo>
                  <a:pt x="34340" y="229768"/>
                </a:lnTo>
                <a:lnTo>
                  <a:pt x="39941" y="230466"/>
                </a:lnTo>
                <a:lnTo>
                  <a:pt x="48361" y="233972"/>
                </a:lnTo>
                <a:lnTo>
                  <a:pt x="50469" y="276123"/>
                </a:lnTo>
                <a:lnTo>
                  <a:pt x="57480" y="276123"/>
                </a:lnTo>
                <a:lnTo>
                  <a:pt x="58877" y="201053"/>
                </a:lnTo>
                <a:lnTo>
                  <a:pt x="67284" y="199643"/>
                </a:lnTo>
                <a:lnTo>
                  <a:pt x="72898" y="196849"/>
                </a:lnTo>
                <a:lnTo>
                  <a:pt x="75018" y="180009"/>
                </a:lnTo>
                <a:lnTo>
                  <a:pt x="89738" y="180009"/>
                </a:lnTo>
                <a:lnTo>
                  <a:pt x="89738" y="177914"/>
                </a:lnTo>
                <a:lnTo>
                  <a:pt x="88303" y="177228"/>
                </a:lnTo>
                <a:lnTo>
                  <a:pt x="89027" y="173735"/>
                </a:lnTo>
                <a:lnTo>
                  <a:pt x="86931" y="166027"/>
                </a:lnTo>
                <a:lnTo>
                  <a:pt x="99517" y="141376"/>
                </a:lnTo>
                <a:lnTo>
                  <a:pt x="100330" y="125387"/>
                </a:lnTo>
                <a:lnTo>
                  <a:pt x="94385" y="116878"/>
                </a:lnTo>
                <a:close/>
              </a:path>
              <a:path w="105410" h="276225">
                <a:moveTo>
                  <a:pt x="93472" y="115569"/>
                </a:moveTo>
                <a:lnTo>
                  <a:pt x="13843" y="115569"/>
                </a:lnTo>
                <a:lnTo>
                  <a:pt x="15621" y="119037"/>
                </a:lnTo>
                <a:lnTo>
                  <a:pt x="18872" y="119468"/>
                </a:lnTo>
                <a:lnTo>
                  <a:pt x="21386" y="117716"/>
                </a:lnTo>
                <a:lnTo>
                  <a:pt x="25565" y="116878"/>
                </a:lnTo>
                <a:lnTo>
                  <a:pt x="94385" y="116878"/>
                </a:lnTo>
                <a:lnTo>
                  <a:pt x="93472" y="115569"/>
                </a:lnTo>
                <a:close/>
              </a:path>
              <a:path w="105410" h="276225">
                <a:moveTo>
                  <a:pt x="105143" y="110680"/>
                </a:moveTo>
                <a:lnTo>
                  <a:pt x="0" y="110680"/>
                </a:lnTo>
                <a:lnTo>
                  <a:pt x="0" y="115569"/>
                </a:lnTo>
                <a:lnTo>
                  <a:pt x="105143" y="115569"/>
                </a:lnTo>
                <a:lnTo>
                  <a:pt x="105143" y="110680"/>
                </a:lnTo>
                <a:close/>
              </a:path>
              <a:path w="105410" h="276225">
                <a:moveTo>
                  <a:pt x="57480" y="0"/>
                </a:moveTo>
                <a:lnTo>
                  <a:pt x="45580" y="4902"/>
                </a:lnTo>
                <a:lnTo>
                  <a:pt x="43472" y="18199"/>
                </a:lnTo>
                <a:lnTo>
                  <a:pt x="44145" y="32219"/>
                </a:lnTo>
                <a:lnTo>
                  <a:pt x="37147" y="36423"/>
                </a:lnTo>
                <a:lnTo>
                  <a:pt x="21729" y="38531"/>
                </a:lnTo>
                <a:lnTo>
                  <a:pt x="16116" y="46227"/>
                </a:lnTo>
                <a:lnTo>
                  <a:pt x="6997" y="95275"/>
                </a:lnTo>
                <a:lnTo>
                  <a:pt x="9677" y="110680"/>
                </a:lnTo>
                <a:lnTo>
                  <a:pt x="91135" y="110680"/>
                </a:lnTo>
                <a:lnTo>
                  <a:pt x="90411" y="107175"/>
                </a:lnTo>
                <a:lnTo>
                  <a:pt x="88099" y="105778"/>
                </a:lnTo>
                <a:lnTo>
                  <a:pt x="93929" y="67259"/>
                </a:lnTo>
                <a:lnTo>
                  <a:pt x="95338" y="44818"/>
                </a:lnTo>
                <a:lnTo>
                  <a:pt x="91833" y="38531"/>
                </a:lnTo>
                <a:lnTo>
                  <a:pt x="84810" y="36423"/>
                </a:lnTo>
                <a:lnTo>
                  <a:pt x="73596" y="34328"/>
                </a:lnTo>
                <a:lnTo>
                  <a:pt x="69392" y="31508"/>
                </a:lnTo>
                <a:lnTo>
                  <a:pt x="68694" y="26606"/>
                </a:lnTo>
                <a:lnTo>
                  <a:pt x="71488" y="21005"/>
                </a:lnTo>
                <a:lnTo>
                  <a:pt x="70789" y="11912"/>
                </a:lnTo>
                <a:lnTo>
                  <a:pt x="66598" y="1384"/>
                </a:lnTo>
                <a:lnTo>
                  <a:pt x="57480" y="0"/>
                </a:lnTo>
                <a:close/>
              </a:path>
            </a:pathLst>
          </a:custGeom>
          <a:solidFill>
            <a:srgbClr val="211F1F"/>
          </a:solidFill>
        </p:spPr>
        <p:txBody>
          <a:bodyPr wrap="square" lIns="0" tIns="0" rIns="0" bIns="0" rtlCol="0"/>
          <a:lstStyle/>
          <a:p>
            <a:endParaRPr/>
          </a:p>
        </p:txBody>
      </p:sp>
      <p:sp>
        <p:nvSpPr>
          <p:cNvPr id="224" name="object 224"/>
          <p:cNvSpPr/>
          <p:nvPr/>
        </p:nvSpPr>
        <p:spPr>
          <a:xfrm>
            <a:off x="4805396" y="3329051"/>
            <a:ext cx="105410" cy="276225"/>
          </a:xfrm>
          <a:custGeom>
            <a:avLst/>
            <a:gdLst/>
            <a:ahLst/>
            <a:cxnLst/>
            <a:rect l="l" t="t" r="r" b="b"/>
            <a:pathLst>
              <a:path w="105410" h="276225">
                <a:moveTo>
                  <a:pt x="88099" y="105778"/>
                </a:moveTo>
                <a:lnTo>
                  <a:pt x="93929" y="67259"/>
                </a:lnTo>
                <a:lnTo>
                  <a:pt x="95338" y="44818"/>
                </a:lnTo>
                <a:lnTo>
                  <a:pt x="91833" y="38531"/>
                </a:lnTo>
                <a:lnTo>
                  <a:pt x="84810" y="36423"/>
                </a:lnTo>
                <a:lnTo>
                  <a:pt x="73596" y="34328"/>
                </a:lnTo>
                <a:lnTo>
                  <a:pt x="69392" y="31508"/>
                </a:lnTo>
                <a:lnTo>
                  <a:pt x="68694" y="26606"/>
                </a:lnTo>
                <a:lnTo>
                  <a:pt x="71488" y="21005"/>
                </a:lnTo>
                <a:lnTo>
                  <a:pt x="70789" y="11912"/>
                </a:lnTo>
                <a:lnTo>
                  <a:pt x="66598" y="1384"/>
                </a:lnTo>
                <a:lnTo>
                  <a:pt x="57480" y="0"/>
                </a:lnTo>
                <a:lnTo>
                  <a:pt x="45580" y="4902"/>
                </a:lnTo>
                <a:lnTo>
                  <a:pt x="43472" y="18199"/>
                </a:lnTo>
                <a:lnTo>
                  <a:pt x="44145" y="32219"/>
                </a:lnTo>
                <a:lnTo>
                  <a:pt x="37147" y="36423"/>
                </a:lnTo>
                <a:lnTo>
                  <a:pt x="21729" y="38531"/>
                </a:lnTo>
                <a:lnTo>
                  <a:pt x="16116" y="46227"/>
                </a:lnTo>
                <a:lnTo>
                  <a:pt x="6997" y="95275"/>
                </a:lnTo>
                <a:lnTo>
                  <a:pt x="9677" y="110680"/>
                </a:lnTo>
                <a:lnTo>
                  <a:pt x="0" y="110680"/>
                </a:lnTo>
                <a:lnTo>
                  <a:pt x="0" y="115569"/>
                </a:lnTo>
                <a:lnTo>
                  <a:pt x="13843" y="115569"/>
                </a:lnTo>
                <a:lnTo>
                  <a:pt x="15621" y="119037"/>
                </a:lnTo>
                <a:lnTo>
                  <a:pt x="18872" y="119468"/>
                </a:lnTo>
                <a:lnTo>
                  <a:pt x="21386" y="117716"/>
                </a:lnTo>
                <a:lnTo>
                  <a:pt x="25565" y="116878"/>
                </a:lnTo>
                <a:lnTo>
                  <a:pt x="27330" y="127482"/>
                </a:lnTo>
                <a:lnTo>
                  <a:pt x="11214" y="161124"/>
                </a:lnTo>
                <a:lnTo>
                  <a:pt x="10833" y="171907"/>
                </a:lnTo>
                <a:lnTo>
                  <a:pt x="37147" y="211556"/>
                </a:lnTo>
                <a:lnTo>
                  <a:pt x="32943" y="222072"/>
                </a:lnTo>
                <a:lnTo>
                  <a:pt x="34340" y="229768"/>
                </a:lnTo>
                <a:lnTo>
                  <a:pt x="39941" y="230466"/>
                </a:lnTo>
                <a:lnTo>
                  <a:pt x="48361" y="233972"/>
                </a:lnTo>
                <a:lnTo>
                  <a:pt x="50469" y="276123"/>
                </a:lnTo>
                <a:lnTo>
                  <a:pt x="57480" y="276123"/>
                </a:lnTo>
                <a:lnTo>
                  <a:pt x="58877" y="201053"/>
                </a:lnTo>
                <a:lnTo>
                  <a:pt x="67284" y="199643"/>
                </a:lnTo>
                <a:lnTo>
                  <a:pt x="72898" y="196849"/>
                </a:lnTo>
                <a:lnTo>
                  <a:pt x="75018" y="180009"/>
                </a:lnTo>
                <a:lnTo>
                  <a:pt x="89738" y="180009"/>
                </a:lnTo>
                <a:lnTo>
                  <a:pt x="89738" y="177914"/>
                </a:lnTo>
                <a:lnTo>
                  <a:pt x="88303" y="177228"/>
                </a:lnTo>
                <a:lnTo>
                  <a:pt x="89027" y="173735"/>
                </a:lnTo>
                <a:lnTo>
                  <a:pt x="86931" y="166027"/>
                </a:lnTo>
                <a:lnTo>
                  <a:pt x="99517" y="141376"/>
                </a:lnTo>
                <a:lnTo>
                  <a:pt x="100330" y="125387"/>
                </a:lnTo>
                <a:lnTo>
                  <a:pt x="93472" y="115569"/>
                </a:lnTo>
                <a:lnTo>
                  <a:pt x="105143" y="115569"/>
                </a:lnTo>
                <a:lnTo>
                  <a:pt x="105143" y="110680"/>
                </a:lnTo>
                <a:lnTo>
                  <a:pt x="91135" y="110680"/>
                </a:lnTo>
                <a:lnTo>
                  <a:pt x="90411" y="107175"/>
                </a:lnTo>
                <a:lnTo>
                  <a:pt x="88099" y="105778"/>
                </a:lnTo>
                <a:close/>
              </a:path>
            </a:pathLst>
          </a:custGeom>
          <a:ln w="3175">
            <a:solidFill>
              <a:srgbClr val="252C2C"/>
            </a:solidFill>
          </a:ln>
        </p:spPr>
        <p:txBody>
          <a:bodyPr wrap="square" lIns="0" tIns="0" rIns="0" bIns="0" rtlCol="0"/>
          <a:lstStyle/>
          <a:p>
            <a:endParaRPr/>
          </a:p>
        </p:txBody>
      </p:sp>
      <p:sp>
        <p:nvSpPr>
          <p:cNvPr id="225" name="object 225"/>
          <p:cNvSpPr/>
          <p:nvPr/>
        </p:nvSpPr>
        <p:spPr>
          <a:xfrm>
            <a:off x="2355482" y="3295322"/>
            <a:ext cx="149225" cy="278130"/>
          </a:xfrm>
          <a:custGeom>
            <a:avLst/>
            <a:gdLst/>
            <a:ahLst/>
            <a:cxnLst/>
            <a:rect l="l" t="t" r="r" b="b"/>
            <a:pathLst>
              <a:path w="149225" h="278129">
                <a:moveTo>
                  <a:pt x="147967" y="77673"/>
                </a:moveTo>
                <a:lnTo>
                  <a:pt x="29053" y="77673"/>
                </a:lnTo>
                <a:lnTo>
                  <a:pt x="31504" y="87528"/>
                </a:lnTo>
                <a:lnTo>
                  <a:pt x="29890" y="99237"/>
                </a:lnTo>
                <a:lnTo>
                  <a:pt x="29792" y="99656"/>
                </a:lnTo>
                <a:lnTo>
                  <a:pt x="25751" y="112953"/>
                </a:lnTo>
                <a:lnTo>
                  <a:pt x="22893" y="128943"/>
                </a:lnTo>
                <a:lnTo>
                  <a:pt x="26576" y="162991"/>
                </a:lnTo>
                <a:lnTo>
                  <a:pt x="29053" y="172427"/>
                </a:lnTo>
                <a:lnTo>
                  <a:pt x="30272" y="172427"/>
                </a:lnTo>
                <a:lnTo>
                  <a:pt x="31504" y="180632"/>
                </a:lnTo>
                <a:lnTo>
                  <a:pt x="31910" y="186372"/>
                </a:lnTo>
                <a:lnTo>
                  <a:pt x="30272" y="192519"/>
                </a:lnTo>
                <a:lnTo>
                  <a:pt x="29911" y="200520"/>
                </a:lnTo>
                <a:lnTo>
                  <a:pt x="29935" y="202234"/>
                </a:lnTo>
                <a:lnTo>
                  <a:pt x="30881" y="211747"/>
                </a:lnTo>
                <a:lnTo>
                  <a:pt x="35187" y="240487"/>
                </a:lnTo>
                <a:lnTo>
                  <a:pt x="35911" y="246240"/>
                </a:lnTo>
                <a:lnTo>
                  <a:pt x="36012" y="255257"/>
                </a:lnTo>
                <a:lnTo>
                  <a:pt x="34374" y="268782"/>
                </a:lnTo>
                <a:lnTo>
                  <a:pt x="36419" y="274116"/>
                </a:lnTo>
                <a:lnTo>
                  <a:pt x="38222" y="277888"/>
                </a:lnTo>
                <a:lnTo>
                  <a:pt x="42070" y="277888"/>
                </a:lnTo>
                <a:lnTo>
                  <a:pt x="43823" y="273304"/>
                </a:lnTo>
                <a:lnTo>
                  <a:pt x="45042" y="267970"/>
                </a:lnTo>
                <a:lnTo>
                  <a:pt x="44623" y="259346"/>
                </a:lnTo>
                <a:lnTo>
                  <a:pt x="43823" y="255257"/>
                </a:lnTo>
                <a:lnTo>
                  <a:pt x="43059" y="247040"/>
                </a:lnTo>
                <a:lnTo>
                  <a:pt x="43080" y="244589"/>
                </a:lnTo>
                <a:lnTo>
                  <a:pt x="45537" y="202234"/>
                </a:lnTo>
                <a:lnTo>
                  <a:pt x="43823" y="188823"/>
                </a:lnTo>
                <a:lnTo>
                  <a:pt x="45461" y="180632"/>
                </a:lnTo>
                <a:lnTo>
                  <a:pt x="45855" y="173647"/>
                </a:lnTo>
                <a:lnTo>
                  <a:pt x="63949" y="173647"/>
                </a:lnTo>
                <a:lnTo>
                  <a:pt x="63914" y="173240"/>
                </a:lnTo>
                <a:lnTo>
                  <a:pt x="66797" y="172834"/>
                </a:lnTo>
                <a:lnTo>
                  <a:pt x="70480" y="140030"/>
                </a:lnTo>
                <a:lnTo>
                  <a:pt x="71318" y="124853"/>
                </a:lnTo>
                <a:lnTo>
                  <a:pt x="70480" y="111315"/>
                </a:lnTo>
                <a:lnTo>
                  <a:pt x="135082" y="111315"/>
                </a:lnTo>
                <a:lnTo>
                  <a:pt x="134424" y="108267"/>
                </a:lnTo>
                <a:lnTo>
                  <a:pt x="134018" y="99237"/>
                </a:lnTo>
                <a:lnTo>
                  <a:pt x="136075" y="98425"/>
                </a:lnTo>
                <a:lnTo>
                  <a:pt x="145188" y="98425"/>
                </a:lnTo>
                <a:lnTo>
                  <a:pt x="147569" y="95148"/>
                </a:lnTo>
                <a:lnTo>
                  <a:pt x="148788" y="87337"/>
                </a:lnTo>
                <a:lnTo>
                  <a:pt x="147967" y="77673"/>
                </a:lnTo>
                <a:close/>
              </a:path>
              <a:path w="149225" h="278129">
                <a:moveTo>
                  <a:pt x="135082" y="111315"/>
                </a:moveTo>
                <a:lnTo>
                  <a:pt x="70480" y="111315"/>
                </a:lnTo>
                <a:lnTo>
                  <a:pt x="75408" y="121970"/>
                </a:lnTo>
                <a:lnTo>
                  <a:pt x="76639" y="126898"/>
                </a:lnTo>
                <a:lnTo>
                  <a:pt x="77465" y="135928"/>
                </a:lnTo>
                <a:lnTo>
                  <a:pt x="78290" y="140855"/>
                </a:lnTo>
                <a:lnTo>
                  <a:pt x="82799" y="144132"/>
                </a:lnTo>
                <a:lnTo>
                  <a:pt x="85250" y="144538"/>
                </a:lnTo>
                <a:lnTo>
                  <a:pt x="84831" y="169545"/>
                </a:lnTo>
                <a:lnTo>
                  <a:pt x="86552" y="202234"/>
                </a:lnTo>
                <a:lnTo>
                  <a:pt x="89365" y="262623"/>
                </a:lnTo>
                <a:lnTo>
                  <a:pt x="90990" y="263042"/>
                </a:lnTo>
                <a:lnTo>
                  <a:pt x="90990" y="267144"/>
                </a:lnTo>
                <a:lnTo>
                  <a:pt x="87714" y="270014"/>
                </a:lnTo>
                <a:lnTo>
                  <a:pt x="86482" y="274116"/>
                </a:lnTo>
                <a:lnTo>
                  <a:pt x="86812" y="277888"/>
                </a:lnTo>
                <a:lnTo>
                  <a:pt x="99792" y="277888"/>
                </a:lnTo>
                <a:lnTo>
                  <a:pt x="102497" y="274942"/>
                </a:lnTo>
                <a:lnTo>
                  <a:pt x="101736" y="270014"/>
                </a:lnTo>
                <a:lnTo>
                  <a:pt x="101777" y="267144"/>
                </a:lnTo>
                <a:lnTo>
                  <a:pt x="102078" y="260172"/>
                </a:lnTo>
                <a:lnTo>
                  <a:pt x="103309" y="259765"/>
                </a:lnTo>
                <a:lnTo>
                  <a:pt x="107005" y="206044"/>
                </a:lnTo>
                <a:lnTo>
                  <a:pt x="126248" y="206044"/>
                </a:lnTo>
                <a:lnTo>
                  <a:pt x="133675" y="166281"/>
                </a:lnTo>
                <a:lnTo>
                  <a:pt x="136901" y="119748"/>
                </a:lnTo>
                <a:lnTo>
                  <a:pt x="135082" y="111315"/>
                </a:lnTo>
                <a:close/>
              </a:path>
              <a:path w="149225" h="278129">
                <a:moveTo>
                  <a:pt x="126248" y="206044"/>
                </a:moveTo>
                <a:lnTo>
                  <a:pt x="107005" y="206044"/>
                </a:lnTo>
                <a:lnTo>
                  <a:pt x="106586" y="226961"/>
                </a:lnTo>
                <a:lnTo>
                  <a:pt x="108656" y="230644"/>
                </a:lnTo>
                <a:lnTo>
                  <a:pt x="107005" y="244589"/>
                </a:lnTo>
                <a:lnTo>
                  <a:pt x="111107" y="255257"/>
                </a:lnTo>
                <a:lnTo>
                  <a:pt x="117254" y="254431"/>
                </a:lnTo>
                <a:lnTo>
                  <a:pt x="119324" y="251561"/>
                </a:lnTo>
                <a:lnTo>
                  <a:pt x="122601" y="232283"/>
                </a:lnTo>
                <a:lnTo>
                  <a:pt x="121382" y="226961"/>
                </a:lnTo>
                <a:lnTo>
                  <a:pt x="123820" y="224904"/>
                </a:lnTo>
                <a:lnTo>
                  <a:pt x="125484" y="210134"/>
                </a:lnTo>
                <a:lnTo>
                  <a:pt x="126248" y="206044"/>
                </a:lnTo>
                <a:close/>
              </a:path>
              <a:path w="149225" h="278129">
                <a:moveTo>
                  <a:pt x="63949" y="173647"/>
                </a:moveTo>
                <a:lnTo>
                  <a:pt x="50376" y="173647"/>
                </a:lnTo>
                <a:lnTo>
                  <a:pt x="50376" y="176517"/>
                </a:lnTo>
                <a:lnTo>
                  <a:pt x="50072" y="185547"/>
                </a:lnTo>
                <a:lnTo>
                  <a:pt x="49994" y="188823"/>
                </a:lnTo>
                <a:lnTo>
                  <a:pt x="50782" y="195795"/>
                </a:lnTo>
                <a:lnTo>
                  <a:pt x="53652" y="212598"/>
                </a:lnTo>
                <a:lnTo>
                  <a:pt x="53652" y="218757"/>
                </a:lnTo>
                <a:lnTo>
                  <a:pt x="53259" y="224078"/>
                </a:lnTo>
                <a:lnTo>
                  <a:pt x="53259" y="229006"/>
                </a:lnTo>
                <a:lnTo>
                  <a:pt x="55710" y="246634"/>
                </a:lnTo>
                <a:lnTo>
                  <a:pt x="58580" y="249097"/>
                </a:lnTo>
                <a:lnTo>
                  <a:pt x="60637" y="249923"/>
                </a:lnTo>
                <a:lnTo>
                  <a:pt x="65133" y="235165"/>
                </a:lnTo>
                <a:lnTo>
                  <a:pt x="65133" y="230251"/>
                </a:lnTo>
                <a:lnTo>
                  <a:pt x="61450" y="225729"/>
                </a:lnTo>
                <a:lnTo>
                  <a:pt x="61450" y="217944"/>
                </a:lnTo>
                <a:lnTo>
                  <a:pt x="64270" y="200520"/>
                </a:lnTo>
                <a:lnTo>
                  <a:pt x="64968" y="185547"/>
                </a:lnTo>
                <a:lnTo>
                  <a:pt x="63949" y="173647"/>
                </a:lnTo>
                <a:close/>
              </a:path>
              <a:path w="149225" h="278129">
                <a:moveTo>
                  <a:pt x="43785" y="6172"/>
                </a:moveTo>
                <a:lnTo>
                  <a:pt x="37625" y="8623"/>
                </a:lnTo>
                <a:lnTo>
                  <a:pt x="32304" y="13144"/>
                </a:lnTo>
                <a:lnTo>
                  <a:pt x="29853" y="24206"/>
                </a:lnTo>
                <a:lnTo>
                  <a:pt x="26563" y="28321"/>
                </a:lnTo>
                <a:lnTo>
                  <a:pt x="25933" y="35013"/>
                </a:lnTo>
                <a:lnTo>
                  <a:pt x="25873" y="37693"/>
                </a:lnTo>
                <a:lnTo>
                  <a:pt x="26957" y="44310"/>
                </a:lnTo>
                <a:lnTo>
                  <a:pt x="31491" y="46786"/>
                </a:lnTo>
                <a:lnTo>
                  <a:pt x="31491" y="47993"/>
                </a:lnTo>
                <a:lnTo>
                  <a:pt x="15502" y="82194"/>
                </a:lnTo>
                <a:lnTo>
                  <a:pt x="11387" y="96126"/>
                </a:lnTo>
                <a:lnTo>
                  <a:pt x="8517" y="108432"/>
                </a:lnTo>
                <a:lnTo>
                  <a:pt x="4834" y="124853"/>
                </a:lnTo>
                <a:lnTo>
                  <a:pt x="300" y="134277"/>
                </a:lnTo>
                <a:lnTo>
                  <a:pt x="52" y="140030"/>
                </a:lnTo>
                <a:lnTo>
                  <a:pt x="0" y="144132"/>
                </a:lnTo>
                <a:lnTo>
                  <a:pt x="1138" y="148628"/>
                </a:lnTo>
                <a:lnTo>
                  <a:pt x="3589" y="148221"/>
                </a:lnTo>
                <a:lnTo>
                  <a:pt x="4427" y="141655"/>
                </a:lnTo>
                <a:lnTo>
                  <a:pt x="6878" y="135928"/>
                </a:lnTo>
                <a:lnTo>
                  <a:pt x="9342" y="126479"/>
                </a:lnTo>
                <a:lnTo>
                  <a:pt x="19185" y="103936"/>
                </a:lnTo>
                <a:lnTo>
                  <a:pt x="20836" y="96964"/>
                </a:lnTo>
                <a:lnTo>
                  <a:pt x="27402" y="77673"/>
                </a:lnTo>
                <a:lnTo>
                  <a:pt x="147967" y="77673"/>
                </a:lnTo>
                <a:lnTo>
                  <a:pt x="147569" y="72986"/>
                </a:lnTo>
                <a:lnTo>
                  <a:pt x="149220" y="71767"/>
                </a:lnTo>
                <a:lnTo>
                  <a:pt x="147578" y="56197"/>
                </a:lnTo>
                <a:lnTo>
                  <a:pt x="74988" y="56197"/>
                </a:lnTo>
                <a:lnTo>
                  <a:pt x="74150" y="52933"/>
                </a:lnTo>
                <a:lnTo>
                  <a:pt x="71699" y="48831"/>
                </a:lnTo>
                <a:lnTo>
                  <a:pt x="66784" y="45542"/>
                </a:lnTo>
                <a:lnTo>
                  <a:pt x="62030" y="44716"/>
                </a:lnTo>
                <a:lnTo>
                  <a:pt x="56104" y="44716"/>
                </a:lnTo>
                <a:lnTo>
                  <a:pt x="54872" y="42672"/>
                </a:lnTo>
                <a:lnTo>
                  <a:pt x="55710" y="40627"/>
                </a:lnTo>
                <a:lnTo>
                  <a:pt x="61031" y="40627"/>
                </a:lnTo>
                <a:lnTo>
                  <a:pt x="62669" y="40208"/>
                </a:lnTo>
                <a:lnTo>
                  <a:pt x="63901" y="38569"/>
                </a:lnTo>
                <a:lnTo>
                  <a:pt x="63368" y="30861"/>
                </a:lnTo>
                <a:lnTo>
                  <a:pt x="65006" y="28003"/>
                </a:lnTo>
                <a:lnTo>
                  <a:pt x="65006" y="27597"/>
                </a:lnTo>
                <a:lnTo>
                  <a:pt x="61717" y="22263"/>
                </a:lnTo>
                <a:lnTo>
                  <a:pt x="62123" y="21031"/>
                </a:lnTo>
                <a:lnTo>
                  <a:pt x="61031" y="17246"/>
                </a:lnTo>
                <a:lnTo>
                  <a:pt x="61031" y="15189"/>
                </a:lnTo>
                <a:lnTo>
                  <a:pt x="60218" y="9855"/>
                </a:lnTo>
                <a:lnTo>
                  <a:pt x="54059" y="6578"/>
                </a:lnTo>
                <a:lnTo>
                  <a:pt x="43785" y="6172"/>
                </a:lnTo>
                <a:close/>
              </a:path>
              <a:path w="149225" h="278129">
                <a:moveTo>
                  <a:pt x="145188" y="98425"/>
                </a:moveTo>
                <a:lnTo>
                  <a:pt x="136075" y="98425"/>
                </a:lnTo>
                <a:lnTo>
                  <a:pt x="144292" y="99656"/>
                </a:lnTo>
                <a:lnTo>
                  <a:pt x="145188" y="98425"/>
                </a:lnTo>
                <a:close/>
              </a:path>
              <a:path w="149225" h="278129">
                <a:moveTo>
                  <a:pt x="100693" y="0"/>
                </a:moveTo>
                <a:lnTo>
                  <a:pt x="89276" y="2108"/>
                </a:lnTo>
                <a:lnTo>
                  <a:pt x="85199" y="6172"/>
                </a:lnTo>
                <a:lnTo>
                  <a:pt x="83650" y="12928"/>
                </a:lnTo>
                <a:lnTo>
                  <a:pt x="85072" y="17005"/>
                </a:lnTo>
                <a:lnTo>
                  <a:pt x="84640" y="27279"/>
                </a:lnTo>
                <a:lnTo>
                  <a:pt x="87155" y="27838"/>
                </a:lnTo>
                <a:lnTo>
                  <a:pt x="89428" y="34175"/>
                </a:lnTo>
                <a:lnTo>
                  <a:pt x="91524" y="35013"/>
                </a:lnTo>
                <a:lnTo>
                  <a:pt x="94267" y="35293"/>
                </a:lnTo>
                <a:lnTo>
                  <a:pt x="95054" y="37693"/>
                </a:lnTo>
                <a:lnTo>
                  <a:pt x="83599" y="42265"/>
                </a:lnTo>
                <a:lnTo>
                  <a:pt x="77440" y="47586"/>
                </a:lnTo>
                <a:lnTo>
                  <a:pt x="74988" y="56197"/>
                </a:lnTo>
                <a:lnTo>
                  <a:pt x="147578" y="56197"/>
                </a:lnTo>
                <a:lnTo>
                  <a:pt x="146756" y="48399"/>
                </a:lnTo>
                <a:lnTo>
                  <a:pt x="143441" y="42252"/>
                </a:lnTo>
                <a:lnTo>
                  <a:pt x="120061" y="31572"/>
                </a:lnTo>
                <a:lnTo>
                  <a:pt x="115616" y="31508"/>
                </a:lnTo>
                <a:lnTo>
                  <a:pt x="113914" y="29095"/>
                </a:lnTo>
                <a:lnTo>
                  <a:pt x="114485" y="24472"/>
                </a:lnTo>
                <a:lnTo>
                  <a:pt x="109710" y="6045"/>
                </a:lnTo>
                <a:lnTo>
                  <a:pt x="105761" y="838"/>
                </a:lnTo>
                <a:lnTo>
                  <a:pt x="100693" y="0"/>
                </a:lnTo>
                <a:close/>
              </a:path>
              <a:path w="149225" h="278129">
                <a:moveTo>
                  <a:pt x="57348" y="43903"/>
                </a:moveTo>
                <a:lnTo>
                  <a:pt x="56104" y="44716"/>
                </a:lnTo>
                <a:lnTo>
                  <a:pt x="62030" y="44716"/>
                </a:lnTo>
                <a:lnTo>
                  <a:pt x="57348" y="43903"/>
                </a:lnTo>
                <a:close/>
              </a:path>
            </a:pathLst>
          </a:custGeom>
          <a:solidFill>
            <a:srgbClr val="252C2C"/>
          </a:solidFill>
        </p:spPr>
        <p:txBody>
          <a:bodyPr wrap="square" lIns="0" tIns="0" rIns="0" bIns="0" rtlCol="0"/>
          <a:lstStyle/>
          <a:p>
            <a:endParaRPr/>
          </a:p>
        </p:txBody>
      </p:sp>
      <p:sp>
        <p:nvSpPr>
          <p:cNvPr id="226" name="object 226"/>
          <p:cNvSpPr/>
          <p:nvPr/>
        </p:nvSpPr>
        <p:spPr>
          <a:xfrm>
            <a:off x="2355376" y="3295322"/>
            <a:ext cx="149860" cy="278130"/>
          </a:xfrm>
          <a:custGeom>
            <a:avLst/>
            <a:gdLst/>
            <a:ahLst/>
            <a:cxnLst/>
            <a:rect l="l" t="t" r="r" b="b"/>
            <a:pathLst>
              <a:path w="149860" h="278129">
                <a:moveTo>
                  <a:pt x="83756" y="12928"/>
                </a:moveTo>
                <a:lnTo>
                  <a:pt x="85305" y="6172"/>
                </a:lnTo>
                <a:lnTo>
                  <a:pt x="89382" y="2108"/>
                </a:lnTo>
                <a:lnTo>
                  <a:pt x="100799" y="0"/>
                </a:lnTo>
                <a:lnTo>
                  <a:pt x="105867" y="838"/>
                </a:lnTo>
                <a:lnTo>
                  <a:pt x="109816" y="6045"/>
                </a:lnTo>
                <a:lnTo>
                  <a:pt x="114592" y="24472"/>
                </a:lnTo>
                <a:lnTo>
                  <a:pt x="114020" y="29095"/>
                </a:lnTo>
                <a:lnTo>
                  <a:pt x="115722" y="31508"/>
                </a:lnTo>
                <a:lnTo>
                  <a:pt x="120167" y="31572"/>
                </a:lnTo>
                <a:lnTo>
                  <a:pt x="143548" y="42252"/>
                </a:lnTo>
                <a:lnTo>
                  <a:pt x="146862" y="48399"/>
                </a:lnTo>
                <a:lnTo>
                  <a:pt x="149326" y="71767"/>
                </a:lnTo>
                <a:lnTo>
                  <a:pt x="147675" y="72986"/>
                </a:lnTo>
                <a:lnTo>
                  <a:pt x="148894" y="87337"/>
                </a:lnTo>
                <a:lnTo>
                  <a:pt x="147675" y="95148"/>
                </a:lnTo>
                <a:lnTo>
                  <a:pt x="144399" y="99656"/>
                </a:lnTo>
                <a:lnTo>
                  <a:pt x="136182" y="98425"/>
                </a:lnTo>
                <a:lnTo>
                  <a:pt x="134124" y="99237"/>
                </a:lnTo>
                <a:lnTo>
                  <a:pt x="134531" y="108267"/>
                </a:lnTo>
                <a:lnTo>
                  <a:pt x="137007" y="119748"/>
                </a:lnTo>
                <a:lnTo>
                  <a:pt x="133781" y="166281"/>
                </a:lnTo>
                <a:lnTo>
                  <a:pt x="125590" y="210134"/>
                </a:lnTo>
                <a:lnTo>
                  <a:pt x="123926" y="224904"/>
                </a:lnTo>
                <a:lnTo>
                  <a:pt x="121488" y="226961"/>
                </a:lnTo>
                <a:lnTo>
                  <a:pt x="122707" y="232283"/>
                </a:lnTo>
                <a:lnTo>
                  <a:pt x="119430" y="251561"/>
                </a:lnTo>
                <a:lnTo>
                  <a:pt x="117360" y="254431"/>
                </a:lnTo>
                <a:lnTo>
                  <a:pt x="111213" y="255257"/>
                </a:lnTo>
                <a:lnTo>
                  <a:pt x="107111" y="244589"/>
                </a:lnTo>
                <a:lnTo>
                  <a:pt x="108762" y="230644"/>
                </a:lnTo>
                <a:lnTo>
                  <a:pt x="106692" y="226961"/>
                </a:lnTo>
                <a:lnTo>
                  <a:pt x="107111" y="206044"/>
                </a:lnTo>
                <a:lnTo>
                  <a:pt x="103416" y="259765"/>
                </a:lnTo>
                <a:lnTo>
                  <a:pt x="102184" y="260172"/>
                </a:lnTo>
                <a:lnTo>
                  <a:pt x="101777" y="269595"/>
                </a:lnTo>
                <a:lnTo>
                  <a:pt x="102603" y="274942"/>
                </a:lnTo>
                <a:lnTo>
                  <a:pt x="99898" y="277888"/>
                </a:lnTo>
                <a:lnTo>
                  <a:pt x="86918" y="277888"/>
                </a:lnTo>
                <a:lnTo>
                  <a:pt x="86588" y="274116"/>
                </a:lnTo>
                <a:lnTo>
                  <a:pt x="87820" y="270014"/>
                </a:lnTo>
                <a:lnTo>
                  <a:pt x="91097" y="267144"/>
                </a:lnTo>
                <a:lnTo>
                  <a:pt x="91097" y="263042"/>
                </a:lnTo>
                <a:lnTo>
                  <a:pt x="89471" y="262623"/>
                </a:lnTo>
                <a:lnTo>
                  <a:pt x="86588" y="200723"/>
                </a:lnTo>
                <a:lnTo>
                  <a:pt x="84937" y="169545"/>
                </a:lnTo>
                <a:lnTo>
                  <a:pt x="85356" y="144538"/>
                </a:lnTo>
                <a:lnTo>
                  <a:pt x="82905" y="144132"/>
                </a:lnTo>
                <a:lnTo>
                  <a:pt x="78397" y="140855"/>
                </a:lnTo>
                <a:lnTo>
                  <a:pt x="77571" y="135928"/>
                </a:lnTo>
                <a:lnTo>
                  <a:pt x="76746" y="126898"/>
                </a:lnTo>
                <a:lnTo>
                  <a:pt x="75514" y="121970"/>
                </a:lnTo>
                <a:lnTo>
                  <a:pt x="70586" y="111315"/>
                </a:lnTo>
                <a:lnTo>
                  <a:pt x="71424" y="124853"/>
                </a:lnTo>
                <a:lnTo>
                  <a:pt x="70586" y="140030"/>
                </a:lnTo>
                <a:lnTo>
                  <a:pt x="66903" y="172834"/>
                </a:lnTo>
                <a:lnTo>
                  <a:pt x="64020" y="173240"/>
                </a:lnTo>
                <a:lnTo>
                  <a:pt x="65074" y="185547"/>
                </a:lnTo>
                <a:lnTo>
                  <a:pt x="64376" y="200520"/>
                </a:lnTo>
                <a:lnTo>
                  <a:pt x="61556" y="217944"/>
                </a:lnTo>
                <a:lnTo>
                  <a:pt x="61556" y="225729"/>
                </a:lnTo>
                <a:lnTo>
                  <a:pt x="65239" y="230251"/>
                </a:lnTo>
                <a:lnTo>
                  <a:pt x="65239" y="235165"/>
                </a:lnTo>
                <a:lnTo>
                  <a:pt x="60744" y="249923"/>
                </a:lnTo>
                <a:lnTo>
                  <a:pt x="58686" y="249097"/>
                </a:lnTo>
                <a:lnTo>
                  <a:pt x="55816" y="246634"/>
                </a:lnTo>
                <a:lnTo>
                  <a:pt x="53365" y="229006"/>
                </a:lnTo>
                <a:lnTo>
                  <a:pt x="53365" y="224078"/>
                </a:lnTo>
                <a:lnTo>
                  <a:pt x="53759" y="218757"/>
                </a:lnTo>
                <a:lnTo>
                  <a:pt x="53759" y="212598"/>
                </a:lnTo>
                <a:lnTo>
                  <a:pt x="50888" y="195795"/>
                </a:lnTo>
                <a:lnTo>
                  <a:pt x="50076" y="188607"/>
                </a:lnTo>
                <a:lnTo>
                  <a:pt x="50482" y="176517"/>
                </a:lnTo>
                <a:lnTo>
                  <a:pt x="50482" y="173647"/>
                </a:lnTo>
                <a:lnTo>
                  <a:pt x="45961" y="173647"/>
                </a:lnTo>
                <a:lnTo>
                  <a:pt x="45567" y="180632"/>
                </a:lnTo>
                <a:lnTo>
                  <a:pt x="43929" y="188823"/>
                </a:lnTo>
                <a:lnTo>
                  <a:pt x="45643" y="202234"/>
                </a:lnTo>
                <a:lnTo>
                  <a:pt x="44945" y="214134"/>
                </a:lnTo>
                <a:lnTo>
                  <a:pt x="43091" y="246240"/>
                </a:lnTo>
                <a:lnTo>
                  <a:pt x="43929" y="255257"/>
                </a:lnTo>
                <a:lnTo>
                  <a:pt x="44729" y="259346"/>
                </a:lnTo>
                <a:lnTo>
                  <a:pt x="45148" y="267970"/>
                </a:lnTo>
                <a:lnTo>
                  <a:pt x="43929" y="273304"/>
                </a:lnTo>
                <a:lnTo>
                  <a:pt x="42176" y="277888"/>
                </a:lnTo>
                <a:lnTo>
                  <a:pt x="38328" y="277888"/>
                </a:lnTo>
                <a:lnTo>
                  <a:pt x="36525" y="274116"/>
                </a:lnTo>
                <a:lnTo>
                  <a:pt x="34480" y="268782"/>
                </a:lnTo>
                <a:lnTo>
                  <a:pt x="36118" y="255257"/>
                </a:lnTo>
                <a:lnTo>
                  <a:pt x="36118" y="247040"/>
                </a:lnTo>
                <a:lnTo>
                  <a:pt x="35293" y="240487"/>
                </a:lnTo>
                <a:lnTo>
                  <a:pt x="30987" y="211747"/>
                </a:lnTo>
                <a:lnTo>
                  <a:pt x="29971" y="201536"/>
                </a:lnTo>
                <a:lnTo>
                  <a:pt x="30378" y="192519"/>
                </a:lnTo>
                <a:lnTo>
                  <a:pt x="32016" y="186372"/>
                </a:lnTo>
                <a:lnTo>
                  <a:pt x="31610" y="180632"/>
                </a:lnTo>
                <a:lnTo>
                  <a:pt x="30378" y="172427"/>
                </a:lnTo>
                <a:lnTo>
                  <a:pt x="29159" y="172427"/>
                </a:lnTo>
                <a:lnTo>
                  <a:pt x="26682" y="162991"/>
                </a:lnTo>
                <a:lnTo>
                  <a:pt x="22999" y="128943"/>
                </a:lnTo>
                <a:lnTo>
                  <a:pt x="25857" y="112953"/>
                </a:lnTo>
                <a:lnTo>
                  <a:pt x="29971" y="99415"/>
                </a:lnTo>
                <a:lnTo>
                  <a:pt x="31610" y="87528"/>
                </a:lnTo>
                <a:lnTo>
                  <a:pt x="29159" y="77673"/>
                </a:lnTo>
                <a:lnTo>
                  <a:pt x="27508" y="77673"/>
                </a:lnTo>
                <a:lnTo>
                  <a:pt x="20942" y="96964"/>
                </a:lnTo>
                <a:lnTo>
                  <a:pt x="19291" y="103936"/>
                </a:lnTo>
                <a:lnTo>
                  <a:pt x="9448" y="126479"/>
                </a:lnTo>
                <a:lnTo>
                  <a:pt x="6984" y="135928"/>
                </a:lnTo>
                <a:lnTo>
                  <a:pt x="4533" y="141655"/>
                </a:lnTo>
                <a:lnTo>
                  <a:pt x="3695" y="148221"/>
                </a:lnTo>
                <a:lnTo>
                  <a:pt x="1244" y="148628"/>
                </a:lnTo>
                <a:lnTo>
                  <a:pt x="0" y="143713"/>
                </a:lnTo>
                <a:lnTo>
                  <a:pt x="406" y="134277"/>
                </a:lnTo>
                <a:lnTo>
                  <a:pt x="4940" y="124853"/>
                </a:lnTo>
                <a:lnTo>
                  <a:pt x="8623" y="108432"/>
                </a:lnTo>
                <a:lnTo>
                  <a:pt x="11493" y="96126"/>
                </a:lnTo>
                <a:lnTo>
                  <a:pt x="15608" y="82194"/>
                </a:lnTo>
                <a:lnTo>
                  <a:pt x="17233" y="70307"/>
                </a:lnTo>
                <a:lnTo>
                  <a:pt x="18872" y="61544"/>
                </a:lnTo>
                <a:lnTo>
                  <a:pt x="21323" y="54978"/>
                </a:lnTo>
                <a:lnTo>
                  <a:pt x="25031" y="51295"/>
                </a:lnTo>
                <a:lnTo>
                  <a:pt x="31597" y="47993"/>
                </a:lnTo>
                <a:lnTo>
                  <a:pt x="31597" y="46786"/>
                </a:lnTo>
                <a:lnTo>
                  <a:pt x="27063" y="44310"/>
                </a:lnTo>
                <a:lnTo>
                  <a:pt x="25857" y="36944"/>
                </a:lnTo>
                <a:lnTo>
                  <a:pt x="26669" y="28321"/>
                </a:lnTo>
                <a:lnTo>
                  <a:pt x="29959" y="24206"/>
                </a:lnTo>
                <a:lnTo>
                  <a:pt x="32410" y="13144"/>
                </a:lnTo>
                <a:lnTo>
                  <a:pt x="37731" y="8623"/>
                </a:lnTo>
                <a:lnTo>
                  <a:pt x="43891" y="6172"/>
                </a:lnTo>
                <a:lnTo>
                  <a:pt x="54165" y="6578"/>
                </a:lnTo>
                <a:lnTo>
                  <a:pt x="60324" y="9855"/>
                </a:lnTo>
                <a:lnTo>
                  <a:pt x="61137" y="15189"/>
                </a:lnTo>
                <a:lnTo>
                  <a:pt x="61137" y="17246"/>
                </a:lnTo>
                <a:lnTo>
                  <a:pt x="62229" y="21031"/>
                </a:lnTo>
                <a:lnTo>
                  <a:pt x="61823" y="22263"/>
                </a:lnTo>
                <a:lnTo>
                  <a:pt x="65112" y="27597"/>
                </a:lnTo>
                <a:lnTo>
                  <a:pt x="65112" y="28003"/>
                </a:lnTo>
                <a:lnTo>
                  <a:pt x="63474" y="30861"/>
                </a:lnTo>
                <a:lnTo>
                  <a:pt x="64007" y="38569"/>
                </a:lnTo>
                <a:lnTo>
                  <a:pt x="62776" y="40208"/>
                </a:lnTo>
                <a:lnTo>
                  <a:pt x="61137" y="40627"/>
                </a:lnTo>
                <a:lnTo>
                  <a:pt x="55816" y="40627"/>
                </a:lnTo>
                <a:lnTo>
                  <a:pt x="54978" y="42672"/>
                </a:lnTo>
                <a:lnTo>
                  <a:pt x="56210" y="44716"/>
                </a:lnTo>
                <a:lnTo>
                  <a:pt x="57454" y="43903"/>
                </a:lnTo>
                <a:lnTo>
                  <a:pt x="66890" y="45542"/>
                </a:lnTo>
                <a:lnTo>
                  <a:pt x="71805" y="48831"/>
                </a:lnTo>
                <a:lnTo>
                  <a:pt x="74256" y="52933"/>
                </a:lnTo>
                <a:lnTo>
                  <a:pt x="75095" y="56197"/>
                </a:lnTo>
                <a:lnTo>
                  <a:pt x="77546" y="47586"/>
                </a:lnTo>
                <a:lnTo>
                  <a:pt x="83705" y="42265"/>
                </a:lnTo>
                <a:lnTo>
                  <a:pt x="95161" y="37693"/>
                </a:lnTo>
                <a:lnTo>
                  <a:pt x="94373" y="35293"/>
                </a:lnTo>
                <a:lnTo>
                  <a:pt x="91630" y="35013"/>
                </a:lnTo>
                <a:lnTo>
                  <a:pt x="89534" y="34175"/>
                </a:lnTo>
                <a:lnTo>
                  <a:pt x="87261" y="27838"/>
                </a:lnTo>
                <a:lnTo>
                  <a:pt x="84747" y="27279"/>
                </a:lnTo>
                <a:lnTo>
                  <a:pt x="85178" y="17005"/>
                </a:lnTo>
                <a:lnTo>
                  <a:pt x="83756" y="12928"/>
                </a:lnTo>
                <a:close/>
              </a:path>
            </a:pathLst>
          </a:custGeom>
          <a:ln w="3175">
            <a:solidFill>
              <a:srgbClr val="252C2C"/>
            </a:solidFill>
          </a:ln>
        </p:spPr>
        <p:txBody>
          <a:bodyPr wrap="square" lIns="0" tIns="0" rIns="0" bIns="0" rtlCol="0"/>
          <a:lstStyle/>
          <a:p>
            <a:endParaRPr/>
          </a:p>
        </p:txBody>
      </p:sp>
      <p:sp>
        <p:nvSpPr>
          <p:cNvPr id="227" name="object 227"/>
          <p:cNvSpPr/>
          <p:nvPr/>
        </p:nvSpPr>
        <p:spPr>
          <a:xfrm>
            <a:off x="2968492" y="3339613"/>
            <a:ext cx="97790" cy="266700"/>
          </a:xfrm>
          <a:custGeom>
            <a:avLst/>
            <a:gdLst/>
            <a:ahLst/>
            <a:cxnLst/>
            <a:rect l="l" t="t" r="r" b="b"/>
            <a:pathLst>
              <a:path w="97789" h="266700">
                <a:moveTo>
                  <a:pt x="92550" y="166560"/>
                </a:moveTo>
                <a:lnTo>
                  <a:pt x="32258" y="166560"/>
                </a:lnTo>
                <a:lnTo>
                  <a:pt x="33058" y="170535"/>
                </a:lnTo>
                <a:lnTo>
                  <a:pt x="27457" y="179933"/>
                </a:lnTo>
                <a:lnTo>
                  <a:pt x="28244" y="183235"/>
                </a:lnTo>
                <a:lnTo>
                  <a:pt x="37973" y="183527"/>
                </a:lnTo>
                <a:lnTo>
                  <a:pt x="37385" y="202476"/>
                </a:lnTo>
                <a:lnTo>
                  <a:pt x="42265" y="250393"/>
                </a:lnTo>
                <a:lnTo>
                  <a:pt x="51676" y="266585"/>
                </a:lnTo>
                <a:lnTo>
                  <a:pt x="53809" y="266585"/>
                </a:lnTo>
                <a:lnTo>
                  <a:pt x="56134" y="264363"/>
                </a:lnTo>
                <a:lnTo>
                  <a:pt x="59588" y="257784"/>
                </a:lnTo>
                <a:lnTo>
                  <a:pt x="61735" y="250393"/>
                </a:lnTo>
                <a:lnTo>
                  <a:pt x="63182" y="242493"/>
                </a:lnTo>
                <a:lnTo>
                  <a:pt x="86267" y="242493"/>
                </a:lnTo>
                <a:lnTo>
                  <a:pt x="87579" y="233603"/>
                </a:lnTo>
                <a:lnTo>
                  <a:pt x="88861" y="206768"/>
                </a:lnTo>
                <a:lnTo>
                  <a:pt x="89204" y="205524"/>
                </a:lnTo>
                <a:lnTo>
                  <a:pt x="93209" y="205524"/>
                </a:lnTo>
                <a:lnTo>
                  <a:pt x="95300" y="202476"/>
                </a:lnTo>
                <a:lnTo>
                  <a:pt x="95300" y="187566"/>
                </a:lnTo>
                <a:lnTo>
                  <a:pt x="93700" y="171805"/>
                </a:lnTo>
                <a:lnTo>
                  <a:pt x="92550" y="166560"/>
                </a:lnTo>
                <a:close/>
              </a:path>
              <a:path w="97789" h="266700">
                <a:moveTo>
                  <a:pt x="86267" y="242493"/>
                </a:moveTo>
                <a:lnTo>
                  <a:pt x="63182" y="242493"/>
                </a:lnTo>
                <a:lnTo>
                  <a:pt x="64185" y="242823"/>
                </a:lnTo>
                <a:lnTo>
                  <a:pt x="65341" y="249580"/>
                </a:lnTo>
                <a:lnTo>
                  <a:pt x="67805" y="257301"/>
                </a:lnTo>
                <a:lnTo>
                  <a:pt x="70104" y="262902"/>
                </a:lnTo>
                <a:lnTo>
                  <a:pt x="72593" y="265544"/>
                </a:lnTo>
                <a:lnTo>
                  <a:pt x="75539" y="266585"/>
                </a:lnTo>
                <a:lnTo>
                  <a:pt x="79222" y="264121"/>
                </a:lnTo>
                <a:lnTo>
                  <a:pt x="82613" y="257784"/>
                </a:lnTo>
                <a:lnTo>
                  <a:pt x="85585" y="247116"/>
                </a:lnTo>
                <a:lnTo>
                  <a:pt x="86267" y="242493"/>
                </a:lnTo>
                <a:close/>
              </a:path>
              <a:path w="97789" h="266700">
                <a:moveTo>
                  <a:pt x="93209" y="205524"/>
                </a:moveTo>
                <a:lnTo>
                  <a:pt x="89204" y="205524"/>
                </a:lnTo>
                <a:lnTo>
                  <a:pt x="90144" y="205638"/>
                </a:lnTo>
                <a:lnTo>
                  <a:pt x="93078" y="205714"/>
                </a:lnTo>
                <a:lnTo>
                  <a:pt x="93209" y="205524"/>
                </a:lnTo>
                <a:close/>
              </a:path>
              <a:path w="97789" h="266700">
                <a:moveTo>
                  <a:pt x="91505" y="102196"/>
                </a:moveTo>
                <a:lnTo>
                  <a:pt x="9842" y="102196"/>
                </a:lnTo>
                <a:lnTo>
                  <a:pt x="13169" y="102234"/>
                </a:lnTo>
                <a:lnTo>
                  <a:pt x="20027" y="102234"/>
                </a:lnTo>
                <a:lnTo>
                  <a:pt x="20701" y="105498"/>
                </a:lnTo>
                <a:lnTo>
                  <a:pt x="23888" y="107873"/>
                </a:lnTo>
                <a:lnTo>
                  <a:pt x="20701" y="116598"/>
                </a:lnTo>
                <a:lnTo>
                  <a:pt x="17546" y="124409"/>
                </a:lnTo>
                <a:lnTo>
                  <a:pt x="17556" y="124853"/>
                </a:lnTo>
                <a:lnTo>
                  <a:pt x="19100" y="134035"/>
                </a:lnTo>
                <a:lnTo>
                  <a:pt x="24650" y="151498"/>
                </a:lnTo>
                <a:lnTo>
                  <a:pt x="28663" y="167360"/>
                </a:lnTo>
                <a:lnTo>
                  <a:pt x="32258" y="166560"/>
                </a:lnTo>
                <a:lnTo>
                  <a:pt x="92550" y="166560"/>
                </a:lnTo>
                <a:lnTo>
                  <a:pt x="90144" y="155587"/>
                </a:lnTo>
                <a:lnTo>
                  <a:pt x="88074" y="148513"/>
                </a:lnTo>
                <a:lnTo>
                  <a:pt x="90493" y="124409"/>
                </a:lnTo>
                <a:lnTo>
                  <a:pt x="91668" y="108013"/>
                </a:lnTo>
                <a:lnTo>
                  <a:pt x="91505" y="102196"/>
                </a:lnTo>
                <a:close/>
              </a:path>
              <a:path w="97789" h="266700">
                <a:moveTo>
                  <a:pt x="7950" y="97383"/>
                </a:moveTo>
                <a:lnTo>
                  <a:pt x="2971" y="101104"/>
                </a:lnTo>
                <a:lnTo>
                  <a:pt x="0" y="113017"/>
                </a:lnTo>
                <a:lnTo>
                  <a:pt x="2057" y="119862"/>
                </a:lnTo>
                <a:lnTo>
                  <a:pt x="6972" y="124409"/>
                </a:lnTo>
                <a:lnTo>
                  <a:pt x="9004" y="125755"/>
                </a:lnTo>
                <a:lnTo>
                  <a:pt x="10591" y="125488"/>
                </a:lnTo>
                <a:lnTo>
                  <a:pt x="11532" y="124523"/>
                </a:lnTo>
                <a:lnTo>
                  <a:pt x="11582" y="123189"/>
                </a:lnTo>
                <a:lnTo>
                  <a:pt x="11163" y="121894"/>
                </a:lnTo>
                <a:lnTo>
                  <a:pt x="9880" y="120789"/>
                </a:lnTo>
                <a:lnTo>
                  <a:pt x="6375" y="117398"/>
                </a:lnTo>
                <a:lnTo>
                  <a:pt x="4940" y="112407"/>
                </a:lnTo>
                <a:lnTo>
                  <a:pt x="6096" y="107657"/>
                </a:lnTo>
                <a:lnTo>
                  <a:pt x="6921" y="104432"/>
                </a:lnTo>
                <a:lnTo>
                  <a:pt x="9842" y="102196"/>
                </a:lnTo>
                <a:lnTo>
                  <a:pt x="91505" y="102196"/>
                </a:lnTo>
                <a:lnTo>
                  <a:pt x="91377" y="97599"/>
                </a:lnTo>
                <a:lnTo>
                  <a:pt x="13550" y="97599"/>
                </a:lnTo>
                <a:lnTo>
                  <a:pt x="7950" y="97383"/>
                </a:lnTo>
                <a:close/>
              </a:path>
              <a:path w="97789" h="266700">
                <a:moveTo>
                  <a:pt x="64363" y="0"/>
                </a:moveTo>
                <a:lnTo>
                  <a:pt x="50863" y="0"/>
                </a:lnTo>
                <a:lnTo>
                  <a:pt x="42926" y="11112"/>
                </a:lnTo>
                <a:lnTo>
                  <a:pt x="42125" y="16636"/>
                </a:lnTo>
                <a:lnTo>
                  <a:pt x="25476" y="18224"/>
                </a:lnTo>
                <a:lnTo>
                  <a:pt x="14363" y="25374"/>
                </a:lnTo>
                <a:lnTo>
                  <a:pt x="11963" y="37274"/>
                </a:lnTo>
                <a:lnTo>
                  <a:pt x="15125" y="76936"/>
                </a:lnTo>
                <a:lnTo>
                  <a:pt x="15913" y="82499"/>
                </a:lnTo>
                <a:lnTo>
                  <a:pt x="23063" y="88036"/>
                </a:lnTo>
                <a:lnTo>
                  <a:pt x="23888" y="90411"/>
                </a:lnTo>
                <a:lnTo>
                  <a:pt x="20650" y="97599"/>
                </a:lnTo>
                <a:lnTo>
                  <a:pt x="91377" y="97599"/>
                </a:lnTo>
                <a:lnTo>
                  <a:pt x="91287" y="94399"/>
                </a:lnTo>
                <a:lnTo>
                  <a:pt x="86842" y="87160"/>
                </a:lnTo>
                <a:lnTo>
                  <a:pt x="86055" y="85166"/>
                </a:lnTo>
                <a:lnTo>
                  <a:pt x="91287" y="59093"/>
                </a:lnTo>
                <a:lnTo>
                  <a:pt x="97294" y="37045"/>
                </a:lnTo>
                <a:lnTo>
                  <a:pt x="94462" y="29413"/>
                </a:lnTo>
                <a:lnTo>
                  <a:pt x="84848" y="25018"/>
                </a:lnTo>
                <a:lnTo>
                  <a:pt x="74815" y="21018"/>
                </a:lnTo>
                <a:lnTo>
                  <a:pt x="75463" y="13474"/>
                </a:lnTo>
                <a:lnTo>
                  <a:pt x="71488" y="3162"/>
                </a:lnTo>
                <a:lnTo>
                  <a:pt x="64363" y="0"/>
                </a:lnTo>
                <a:close/>
              </a:path>
            </a:pathLst>
          </a:custGeom>
          <a:solidFill>
            <a:srgbClr val="211F1F"/>
          </a:solidFill>
        </p:spPr>
        <p:txBody>
          <a:bodyPr wrap="square" lIns="0" tIns="0" rIns="0" bIns="0" rtlCol="0"/>
          <a:lstStyle/>
          <a:p>
            <a:endParaRPr/>
          </a:p>
        </p:txBody>
      </p:sp>
      <p:sp>
        <p:nvSpPr>
          <p:cNvPr id="228" name="object 228"/>
          <p:cNvSpPr/>
          <p:nvPr/>
        </p:nvSpPr>
        <p:spPr>
          <a:xfrm>
            <a:off x="2968492" y="3339613"/>
            <a:ext cx="97790" cy="266700"/>
          </a:xfrm>
          <a:custGeom>
            <a:avLst/>
            <a:gdLst/>
            <a:ahLst/>
            <a:cxnLst/>
            <a:rect l="l" t="t" r="r" b="b"/>
            <a:pathLst>
              <a:path w="97789" h="266700">
                <a:moveTo>
                  <a:pt x="13550" y="97599"/>
                </a:moveTo>
                <a:lnTo>
                  <a:pt x="7950" y="97383"/>
                </a:lnTo>
                <a:lnTo>
                  <a:pt x="2971" y="101104"/>
                </a:lnTo>
                <a:lnTo>
                  <a:pt x="1600" y="106540"/>
                </a:lnTo>
                <a:lnTo>
                  <a:pt x="0" y="113017"/>
                </a:lnTo>
                <a:lnTo>
                  <a:pt x="2057" y="119862"/>
                </a:lnTo>
                <a:lnTo>
                  <a:pt x="6972" y="124409"/>
                </a:lnTo>
                <a:lnTo>
                  <a:pt x="9004" y="125755"/>
                </a:lnTo>
                <a:lnTo>
                  <a:pt x="10591" y="125488"/>
                </a:lnTo>
                <a:lnTo>
                  <a:pt x="11582" y="124472"/>
                </a:lnTo>
                <a:lnTo>
                  <a:pt x="11582" y="123189"/>
                </a:lnTo>
                <a:lnTo>
                  <a:pt x="11163" y="121894"/>
                </a:lnTo>
                <a:lnTo>
                  <a:pt x="9880" y="120789"/>
                </a:lnTo>
                <a:lnTo>
                  <a:pt x="6375" y="117398"/>
                </a:lnTo>
                <a:lnTo>
                  <a:pt x="4940" y="112407"/>
                </a:lnTo>
                <a:lnTo>
                  <a:pt x="6096" y="107657"/>
                </a:lnTo>
                <a:lnTo>
                  <a:pt x="6921" y="104432"/>
                </a:lnTo>
                <a:lnTo>
                  <a:pt x="9842" y="102196"/>
                </a:lnTo>
                <a:lnTo>
                  <a:pt x="13169" y="102234"/>
                </a:lnTo>
                <a:lnTo>
                  <a:pt x="20027" y="102234"/>
                </a:lnTo>
                <a:lnTo>
                  <a:pt x="20701" y="105498"/>
                </a:lnTo>
                <a:lnTo>
                  <a:pt x="23888" y="107873"/>
                </a:lnTo>
                <a:lnTo>
                  <a:pt x="20701" y="116598"/>
                </a:lnTo>
                <a:lnTo>
                  <a:pt x="17500" y="124523"/>
                </a:lnTo>
                <a:lnTo>
                  <a:pt x="19100" y="134035"/>
                </a:lnTo>
                <a:lnTo>
                  <a:pt x="24650" y="151498"/>
                </a:lnTo>
                <a:lnTo>
                  <a:pt x="28663" y="167360"/>
                </a:lnTo>
                <a:lnTo>
                  <a:pt x="32258" y="166560"/>
                </a:lnTo>
                <a:lnTo>
                  <a:pt x="33058" y="170535"/>
                </a:lnTo>
                <a:lnTo>
                  <a:pt x="27457" y="179933"/>
                </a:lnTo>
                <a:lnTo>
                  <a:pt x="28244" y="183235"/>
                </a:lnTo>
                <a:lnTo>
                  <a:pt x="37973" y="183527"/>
                </a:lnTo>
                <a:lnTo>
                  <a:pt x="37363" y="203199"/>
                </a:lnTo>
                <a:lnTo>
                  <a:pt x="38011" y="220281"/>
                </a:lnTo>
                <a:lnTo>
                  <a:pt x="45707" y="259664"/>
                </a:lnTo>
                <a:lnTo>
                  <a:pt x="51676" y="266585"/>
                </a:lnTo>
                <a:lnTo>
                  <a:pt x="53809" y="266585"/>
                </a:lnTo>
                <a:lnTo>
                  <a:pt x="56134" y="264363"/>
                </a:lnTo>
                <a:lnTo>
                  <a:pt x="59588" y="257784"/>
                </a:lnTo>
                <a:lnTo>
                  <a:pt x="61722" y="250469"/>
                </a:lnTo>
                <a:lnTo>
                  <a:pt x="63182" y="242493"/>
                </a:lnTo>
                <a:lnTo>
                  <a:pt x="64185" y="242823"/>
                </a:lnTo>
                <a:lnTo>
                  <a:pt x="75539" y="266585"/>
                </a:lnTo>
                <a:lnTo>
                  <a:pt x="79222" y="264121"/>
                </a:lnTo>
                <a:lnTo>
                  <a:pt x="82613" y="257784"/>
                </a:lnTo>
                <a:lnTo>
                  <a:pt x="85585" y="247116"/>
                </a:lnTo>
                <a:lnTo>
                  <a:pt x="87579" y="233603"/>
                </a:lnTo>
                <a:lnTo>
                  <a:pt x="88861" y="206768"/>
                </a:lnTo>
                <a:lnTo>
                  <a:pt x="89204" y="205524"/>
                </a:lnTo>
                <a:lnTo>
                  <a:pt x="90144" y="205638"/>
                </a:lnTo>
                <a:lnTo>
                  <a:pt x="93078" y="205714"/>
                </a:lnTo>
                <a:lnTo>
                  <a:pt x="95300" y="202476"/>
                </a:lnTo>
                <a:lnTo>
                  <a:pt x="95300" y="187566"/>
                </a:lnTo>
                <a:lnTo>
                  <a:pt x="93700" y="171805"/>
                </a:lnTo>
                <a:lnTo>
                  <a:pt x="90144" y="155587"/>
                </a:lnTo>
                <a:lnTo>
                  <a:pt x="88074" y="148513"/>
                </a:lnTo>
                <a:lnTo>
                  <a:pt x="90462" y="124853"/>
                </a:lnTo>
                <a:lnTo>
                  <a:pt x="91668" y="108013"/>
                </a:lnTo>
                <a:lnTo>
                  <a:pt x="91287" y="94399"/>
                </a:lnTo>
                <a:lnTo>
                  <a:pt x="86842" y="87160"/>
                </a:lnTo>
                <a:lnTo>
                  <a:pt x="86055" y="85166"/>
                </a:lnTo>
                <a:lnTo>
                  <a:pt x="91287" y="59093"/>
                </a:lnTo>
                <a:lnTo>
                  <a:pt x="97294" y="37045"/>
                </a:lnTo>
                <a:lnTo>
                  <a:pt x="94462" y="29413"/>
                </a:lnTo>
                <a:lnTo>
                  <a:pt x="84848" y="25018"/>
                </a:lnTo>
                <a:lnTo>
                  <a:pt x="74815" y="21018"/>
                </a:lnTo>
                <a:lnTo>
                  <a:pt x="75463" y="13474"/>
                </a:lnTo>
                <a:lnTo>
                  <a:pt x="71488" y="3162"/>
                </a:lnTo>
                <a:lnTo>
                  <a:pt x="64363" y="0"/>
                </a:lnTo>
                <a:lnTo>
                  <a:pt x="50863" y="0"/>
                </a:lnTo>
                <a:lnTo>
                  <a:pt x="42926" y="11112"/>
                </a:lnTo>
                <a:lnTo>
                  <a:pt x="42125" y="16636"/>
                </a:lnTo>
                <a:lnTo>
                  <a:pt x="25476" y="18224"/>
                </a:lnTo>
                <a:lnTo>
                  <a:pt x="14363" y="25374"/>
                </a:lnTo>
                <a:lnTo>
                  <a:pt x="11963" y="37274"/>
                </a:lnTo>
                <a:lnTo>
                  <a:pt x="15125" y="76936"/>
                </a:lnTo>
                <a:lnTo>
                  <a:pt x="15913" y="82499"/>
                </a:lnTo>
                <a:lnTo>
                  <a:pt x="23063" y="88036"/>
                </a:lnTo>
                <a:lnTo>
                  <a:pt x="23888" y="90411"/>
                </a:lnTo>
                <a:lnTo>
                  <a:pt x="20650" y="97599"/>
                </a:lnTo>
                <a:lnTo>
                  <a:pt x="12522" y="97599"/>
                </a:lnTo>
              </a:path>
            </a:pathLst>
          </a:custGeom>
          <a:ln w="3175">
            <a:solidFill>
              <a:srgbClr val="252C2C"/>
            </a:solidFill>
          </a:ln>
        </p:spPr>
        <p:txBody>
          <a:bodyPr wrap="square" lIns="0" tIns="0" rIns="0" bIns="0" rtlCol="0"/>
          <a:lstStyle/>
          <a:p>
            <a:endParaRPr/>
          </a:p>
        </p:txBody>
      </p:sp>
      <p:sp>
        <p:nvSpPr>
          <p:cNvPr id="229" name="object 229"/>
          <p:cNvSpPr/>
          <p:nvPr/>
        </p:nvSpPr>
        <p:spPr>
          <a:xfrm>
            <a:off x="3036858" y="3538173"/>
            <a:ext cx="15875" cy="61594"/>
          </a:xfrm>
          <a:custGeom>
            <a:avLst/>
            <a:gdLst/>
            <a:ahLst/>
            <a:cxnLst/>
            <a:rect l="l" t="t" r="r" b="b"/>
            <a:pathLst>
              <a:path w="15875" h="61595">
                <a:moveTo>
                  <a:pt x="14122" y="0"/>
                </a:moveTo>
                <a:lnTo>
                  <a:pt x="11506" y="20548"/>
                </a:lnTo>
                <a:lnTo>
                  <a:pt x="12966" y="28168"/>
                </a:lnTo>
                <a:lnTo>
                  <a:pt x="11823" y="34886"/>
                </a:lnTo>
                <a:lnTo>
                  <a:pt x="5333" y="37274"/>
                </a:lnTo>
                <a:lnTo>
                  <a:pt x="579" y="37274"/>
                </a:lnTo>
                <a:lnTo>
                  <a:pt x="0" y="40894"/>
                </a:lnTo>
                <a:lnTo>
                  <a:pt x="965" y="47790"/>
                </a:lnTo>
                <a:lnTo>
                  <a:pt x="2362" y="54736"/>
                </a:lnTo>
                <a:lnTo>
                  <a:pt x="4178" y="59423"/>
                </a:lnTo>
                <a:lnTo>
                  <a:pt x="6451" y="61429"/>
                </a:lnTo>
                <a:lnTo>
                  <a:pt x="8966" y="59690"/>
                </a:lnTo>
                <a:lnTo>
                  <a:pt x="13023" y="46698"/>
                </a:lnTo>
                <a:lnTo>
                  <a:pt x="14323" y="37274"/>
                </a:lnTo>
                <a:lnTo>
                  <a:pt x="5333" y="37274"/>
                </a:lnTo>
                <a:lnTo>
                  <a:pt x="609" y="37084"/>
                </a:lnTo>
                <a:lnTo>
                  <a:pt x="14349" y="37084"/>
                </a:lnTo>
                <a:lnTo>
                  <a:pt x="15038" y="32094"/>
                </a:lnTo>
                <a:lnTo>
                  <a:pt x="15693" y="17282"/>
                </a:lnTo>
                <a:lnTo>
                  <a:pt x="15671" y="3670"/>
                </a:lnTo>
                <a:lnTo>
                  <a:pt x="14122" y="0"/>
                </a:lnTo>
                <a:close/>
              </a:path>
            </a:pathLst>
          </a:custGeom>
          <a:solidFill>
            <a:srgbClr val="DFE9EC"/>
          </a:solidFill>
        </p:spPr>
        <p:txBody>
          <a:bodyPr wrap="square" lIns="0" tIns="0" rIns="0" bIns="0" rtlCol="0"/>
          <a:lstStyle/>
          <a:p>
            <a:endParaRPr/>
          </a:p>
        </p:txBody>
      </p:sp>
      <p:sp>
        <p:nvSpPr>
          <p:cNvPr id="230" name="object 230"/>
          <p:cNvSpPr/>
          <p:nvPr/>
        </p:nvSpPr>
        <p:spPr>
          <a:xfrm>
            <a:off x="3010287" y="3470907"/>
            <a:ext cx="20955" cy="11430"/>
          </a:xfrm>
          <a:custGeom>
            <a:avLst/>
            <a:gdLst/>
            <a:ahLst/>
            <a:cxnLst/>
            <a:rect l="l" t="t" r="r" b="b"/>
            <a:pathLst>
              <a:path w="20955" h="11429">
                <a:moveTo>
                  <a:pt x="11417" y="0"/>
                </a:moveTo>
                <a:lnTo>
                  <a:pt x="0" y="4102"/>
                </a:lnTo>
                <a:lnTo>
                  <a:pt x="774" y="10998"/>
                </a:lnTo>
                <a:lnTo>
                  <a:pt x="20650" y="10998"/>
                </a:lnTo>
                <a:lnTo>
                  <a:pt x="19570" y="2209"/>
                </a:lnTo>
                <a:lnTo>
                  <a:pt x="11417" y="0"/>
                </a:lnTo>
                <a:close/>
              </a:path>
            </a:pathLst>
          </a:custGeom>
          <a:solidFill>
            <a:srgbClr val="DFE9EC"/>
          </a:solidFill>
        </p:spPr>
        <p:txBody>
          <a:bodyPr wrap="square" lIns="0" tIns="0" rIns="0" bIns="0" rtlCol="0"/>
          <a:lstStyle/>
          <a:p>
            <a:endParaRPr/>
          </a:p>
        </p:txBody>
      </p:sp>
      <p:sp>
        <p:nvSpPr>
          <p:cNvPr id="231" name="object 231"/>
          <p:cNvSpPr/>
          <p:nvPr/>
        </p:nvSpPr>
        <p:spPr>
          <a:xfrm>
            <a:off x="3010136" y="3523131"/>
            <a:ext cx="24765" cy="76835"/>
          </a:xfrm>
          <a:custGeom>
            <a:avLst/>
            <a:gdLst/>
            <a:ahLst/>
            <a:cxnLst/>
            <a:rect l="l" t="t" r="r" b="b"/>
            <a:pathLst>
              <a:path w="24764" h="76835">
                <a:moveTo>
                  <a:pt x="8204" y="0"/>
                </a:moveTo>
                <a:lnTo>
                  <a:pt x="1079" y="0"/>
                </a:lnTo>
                <a:lnTo>
                  <a:pt x="0" y="20523"/>
                </a:lnTo>
                <a:lnTo>
                  <a:pt x="800" y="37922"/>
                </a:lnTo>
                <a:lnTo>
                  <a:pt x="2832" y="55029"/>
                </a:lnTo>
                <a:lnTo>
                  <a:pt x="4826" y="64579"/>
                </a:lnTo>
                <a:lnTo>
                  <a:pt x="7404" y="73113"/>
                </a:lnTo>
                <a:lnTo>
                  <a:pt x="9486" y="76555"/>
                </a:lnTo>
                <a:lnTo>
                  <a:pt x="11518" y="76072"/>
                </a:lnTo>
                <a:lnTo>
                  <a:pt x="13487" y="72796"/>
                </a:lnTo>
                <a:lnTo>
                  <a:pt x="15963" y="64744"/>
                </a:lnTo>
                <a:lnTo>
                  <a:pt x="18300" y="52146"/>
                </a:lnTo>
                <a:lnTo>
                  <a:pt x="16840" y="50533"/>
                </a:lnTo>
                <a:lnTo>
                  <a:pt x="16840" y="47307"/>
                </a:lnTo>
                <a:lnTo>
                  <a:pt x="21526" y="40601"/>
                </a:lnTo>
                <a:lnTo>
                  <a:pt x="24752" y="35318"/>
                </a:lnTo>
                <a:lnTo>
                  <a:pt x="24740" y="31343"/>
                </a:lnTo>
                <a:lnTo>
                  <a:pt x="13322" y="31343"/>
                </a:lnTo>
                <a:lnTo>
                  <a:pt x="8915" y="23494"/>
                </a:lnTo>
                <a:lnTo>
                  <a:pt x="9105" y="10159"/>
                </a:lnTo>
                <a:lnTo>
                  <a:pt x="10287" y="8000"/>
                </a:lnTo>
                <a:lnTo>
                  <a:pt x="8204" y="0"/>
                </a:lnTo>
                <a:close/>
              </a:path>
              <a:path w="24764" h="76835">
                <a:moveTo>
                  <a:pt x="24714" y="22783"/>
                </a:moveTo>
                <a:lnTo>
                  <a:pt x="23723" y="22783"/>
                </a:lnTo>
                <a:lnTo>
                  <a:pt x="18643" y="31343"/>
                </a:lnTo>
                <a:lnTo>
                  <a:pt x="24740" y="31343"/>
                </a:lnTo>
                <a:lnTo>
                  <a:pt x="24714" y="22783"/>
                </a:lnTo>
                <a:close/>
              </a:path>
            </a:pathLst>
          </a:custGeom>
          <a:solidFill>
            <a:srgbClr val="DFE9EC"/>
          </a:solidFill>
        </p:spPr>
        <p:txBody>
          <a:bodyPr wrap="square" lIns="0" tIns="0" rIns="0" bIns="0" rtlCol="0"/>
          <a:lstStyle/>
          <a:p>
            <a:endParaRPr/>
          </a:p>
        </p:txBody>
      </p:sp>
      <p:sp>
        <p:nvSpPr>
          <p:cNvPr id="232" name="object 232"/>
          <p:cNvSpPr/>
          <p:nvPr/>
        </p:nvSpPr>
        <p:spPr>
          <a:xfrm>
            <a:off x="3012321" y="3489006"/>
            <a:ext cx="20320" cy="38735"/>
          </a:xfrm>
          <a:custGeom>
            <a:avLst/>
            <a:gdLst/>
            <a:ahLst/>
            <a:cxnLst/>
            <a:rect l="l" t="t" r="r" b="b"/>
            <a:pathLst>
              <a:path w="20319" h="38735">
                <a:moveTo>
                  <a:pt x="18796" y="0"/>
                </a:moveTo>
                <a:lnTo>
                  <a:pt x="4686" y="0"/>
                </a:lnTo>
                <a:lnTo>
                  <a:pt x="3911" y="520"/>
                </a:lnTo>
                <a:lnTo>
                  <a:pt x="330" y="5905"/>
                </a:lnTo>
                <a:lnTo>
                  <a:pt x="266" y="6223"/>
                </a:lnTo>
                <a:lnTo>
                  <a:pt x="1485" y="16751"/>
                </a:lnTo>
                <a:lnTo>
                  <a:pt x="0" y="18503"/>
                </a:lnTo>
                <a:lnTo>
                  <a:pt x="2654" y="27584"/>
                </a:lnTo>
                <a:lnTo>
                  <a:pt x="2222" y="30073"/>
                </a:lnTo>
                <a:lnTo>
                  <a:pt x="8229" y="30187"/>
                </a:lnTo>
                <a:lnTo>
                  <a:pt x="10293" y="38139"/>
                </a:lnTo>
                <a:lnTo>
                  <a:pt x="10922" y="36969"/>
                </a:lnTo>
                <a:lnTo>
                  <a:pt x="19608" y="35941"/>
                </a:lnTo>
                <a:lnTo>
                  <a:pt x="20129" y="21323"/>
                </a:lnTo>
                <a:lnTo>
                  <a:pt x="18796" y="0"/>
                </a:lnTo>
                <a:close/>
              </a:path>
            </a:pathLst>
          </a:custGeom>
          <a:solidFill>
            <a:srgbClr val="DFE9EC"/>
          </a:solidFill>
        </p:spPr>
        <p:txBody>
          <a:bodyPr wrap="square" lIns="0" tIns="0" rIns="0" bIns="0" rtlCol="0"/>
          <a:lstStyle/>
          <a:p>
            <a:endParaRPr/>
          </a:p>
        </p:txBody>
      </p:sp>
      <p:sp>
        <p:nvSpPr>
          <p:cNvPr id="233" name="object 233"/>
          <p:cNvSpPr/>
          <p:nvPr/>
        </p:nvSpPr>
        <p:spPr>
          <a:xfrm>
            <a:off x="2013800" y="1554592"/>
            <a:ext cx="0" cy="2017395"/>
          </a:xfrm>
          <a:custGeom>
            <a:avLst/>
            <a:gdLst/>
            <a:ahLst/>
            <a:cxnLst/>
            <a:rect l="l" t="t" r="r" b="b"/>
            <a:pathLst>
              <a:path h="2017395">
                <a:moveTo>
                  <a:pt x="0" y="0"/>
                </a:moveTo>
                <a:lnTo>
                  <a:pt x="0" y="2016925"/>
                </a:lnTo>
              </a:path>
            </a:pathLst>
          </a:custGeom>
          <a:ln w="12319">
            <a:solidFill>
              <a:srgbClr val="010202"/>
            </a:solidFill>
            <a:prstDash val="sysDash"/>
          </a:ln>
        </p:spPr>
        <p:txBody>
          <a:bodyPr wrap="square" lIns="0" tIns="0" rIns="0" bIns="0" rtlCol="0"/>
          <a:lstStyle/>
          <a:p>
            <a:endParaRPr/>
          </a:p>
        </p:txBody>
      </p:sp>
      <p:sp>
        <p:nvSpPr>
          <p:cNvPr id="234" name="object 234"/>
          <p:cNvSpPr/>
          <p:nvPr/>
        </p:nvSpPr>
        <p:spPr>
          <a:xfrm>
            <a:off x="5112749" y="3592803"/>
            <a:ext cx="181610" cy="433705"/>
          </a:xfrm>
          <a:custGeom>
            <a:avLst/>
            <a:gdLst/>
            <a:ahLst/>
            <a:cxnLst/>
            <a:rect l="l" t="t" r="r" b="b"/>
            <a:pathLst>
              <a:path w="181610" h="433704">
                <a:moveTo>
                  <a:pt x="181508" y="433171"/>
                </a:moveTo>
                <a:lnTo>
                  <a:pt x="0" y="433171"/>
                </a:lnTo>
                <a:lnTo>
                  <a:pt x="0" y="0"/>
                </a:lnTo>
                <a:lnTo>
                  <a:pt x="181508" y="0"/>
                </a:lnTo>
                <a:lnTo>
                  <a:pt x="181508" y="433171"/>
                </a:lnTo>
                <a:close/>
              </a:path>
            </a:pathLst>
          </a:custGeom>
          <a:ln w="3175">
            <a:solidFill>
              <a:srgbClr val="FFFFFF"/>
            </a:solidFill>
          </a:ln>
        </p:spPr>
        <p:txBody>
          <a:bodyPr wrap="square" lIns="0" tIns="0" rIns="0" bIns="0" rtlCol="0"/>
          <a:lstStyle/>
          <a:p>
            <a:endParaRPr/>
          </a:p>
        </p:txBody>
      </p:sp>
      <p:sp>
        <p:nvSpPr>
          <p:cNvPr id="235" name="object 235"/>
          <p:cNvSpPr/>
          <p:nvPr/>
        </p:nvSpPr>
        <p:spPr>
          <a:xfrm>
            <a:off x="5125375" y="3525443"/>
            <a:ext cx="168910" cy="43815"/>
          </a:xfrm>
          <a:custGeom>
            <a:avLst/>
            <a:gdLst/>
            <a:ahLst/>
            <a:cxnLst/>
            <a:rect l="l" t="t" r="r" b="b"/>
            <a:pathLst>
              <a:path w="168910" h="43814">
                <a:moveTo>
                  <a:pt x="4140" y="6261"/>
                </a:moveTo>
                <a:lnTo>
                  <a:pt x="0" y="43675"/>
                </a:lnTo>
                <a:lnTo>
                  <a:pt x="168871" y="43662"/>
                </a:lnTo>
                <a:lnTo>
                  <a:pt x="167710" y="19761"/>
                </a:lnTo>
                <a:lnTo>
                  <a:pt x="25920" y="19761"/>
                </a:lnTo>
                <a:lnTo>
                  <a:pt x="4140" y="6261"/>
                </a:lnTo>
                <a:close/>
              </a:path>
              <a:path w="168910" h="43814">
                <a:moveTo>
                  <a:pt x="49453" y="0"/>
                </a:moveTo>
                <a:lnTo>
                  <a:pt x="25920" y="19761"/>
                </a:lnTo>
                <a:lnTo>
                  <a:pt x="167710" y="19761"/>
                </a:lnTo>
                <a:lnTo>
                  <a:pt x="167667" y="18884"/>
                </a:lnTo>
                <a:lnTo>
                  <a:pt x="147332" y="18884"/>
                </a:lnTo>
                <a:lnTo>
                  <a:pt x="133311" y="17005"/>
                </a:lnTo>
                <a:lnTo>
                  <a:pt x="131472" y="13538"/>
                </a:lnTo>
                <a:lnTo>
                  <a:pt x="75653" y="13538"/>
                </a:lnTo>
                <a:lnTo>
                  <a:pt x="49453" y="0"/>
                </a:lnTo>
                <a:close/>
              </a:path>
              <a:path w="168910" h="43814">
                <a:moveTo>
                  <a:pt x="166954" y="4203"/>
                </a:moveTo>
                <a:lnTo>
                  <a:pt x="147332" y="18884"/>
                </a:lnTo>
                <a:lnTo>
                  <a:pt x="167667" y="18884"/>
                </a:lnTo>
                <a:lnTo>
                  <a:pt x="166954" y="4203"/>
                </a:lnTo>
                <a:close/>
              </a:path>
              <a:path w="168910" h="43814">
                <a:moveTo>
                  <a:pt x="125399" y="2095"/>
                </a:moveTo>
                <a:lnTo>
                  <a:pt x="75653" y="13538"/>
                </a:lnTo>
                <a:lnTo>
                  <a:pt x="131472" y="13538"/>
                </a:lnTo>
                <a:lnTo>
                  <a:pt x="125399" y="2095"/>
                </a:lnTo>
                <a:close/>
              </a:path>
            </a:pathLst>
          </a:custGeom>
          <a:solidFill>
            <a:srgbClr val="6DC499"/>
          </a:solidFill>
        </p:spPr>
        <p:txBody>
          <a:bodyPr wrap="square" lIns="0" tIns="0" rIns="0" bIns="0" rtlCol="0"/>
          <a:lstStyle/>
          <a:p>
            <a:endParaRPr/>
          </a:p>
        </p:txBody>
      </p:sp>
      <p:sp>
        <p:nvSpPr>
          <p:cNvPr id="236" name="object 236"/>
          <p:cNvSpPr/>
          <p:nvPr/>
        </p:nvSpPr>
        <p:spPr>
          <a:xfrm>
            <a:off x="5125375" y="3525443"/>
            <a:ext cx="168910" cy="43815"/>
          </a:xfrm>
          <a:custGeom>
            <a:avLst/>
            <a:gdLst/>
            <a:ahLst/>
            <a:cxnLst/>
            <a:rect l="l" t="t" r="r" b="b"/>
            <a:pathLst>
              <a:path w="168910" h="43814">
                <a:moveTo>
                  <a:pt x="4140" y="6261"/>
                </a:moveTo>
                <a:lnTo>
                  <a:pt x="0" y="43675"/>
                </a:lnTo>
                <a:lnTo>
                  <a:pt x="168871" y="43662"/>
                </a:lnTo>
                <a:lnTo>
                  <a:pt x="166954" y="4203"/>
                </a:lnTo>
                <a:lnTo>
                  <a:pt x="147332" y="18884"/>
                </a:lnTo>
                <a:lnTo>
                  <a:pt x="133311" y="17005"/>
                </a:lnTo>
                <a:lnTo>
                  <a:pt x="125399" y="2095"/>
                </a:lnTo>
                <a:lnTo>
                  <a:pt x="75653" y="13538"/>
                </a:lnTo>
                <a:lnTo>
                  <a:pt x="49453" y="0"/>
                </a:lnTo>
                <a:lnTo>
                  <a:pt x="25920" y="19761"/>
                </a:lnTo>
                <a:lnTo>
                  <a:pt x="4140" y="6261"/>
                </a:lnTo>
                <a:close/>
              </a:path>
            </a:pathLst>
          </a:custGeom>
          <a:ln w="3175">
            <a:solidFill>
              <a:srgbClr val="211F20"/>
            </a:solidFill>
          </a:ln>
        </p:spPr>
        <p:txBody>
          <a:bodyPr wrap="square" lIns="0" tIns="0" rIns="0" bIns="0" rtlCol="0"/>
          <a:lstStyle/>
          <a:p>
            <a:endParaRPr/>
          </a:p>
        </p:txBody>
      </p:sp>
      <p:sp>
        <p:nvSpPr>
          <p:cNvPr id="237" name="object 237"/>
          <p:cNvSpPr/>
          <p:nvPr/>
        </p:nvSpPr>
        <p:spPr>
          <a:xfrm>
            <a:off x="5110218" y="3539644"/>
            <a:ext cx="9525" cy="36830"/>
          </a:xfrm>
          <a:custGeom>
            <a:avLst/>
            <a:gdLst/>
            <a:ahLst/>
            <a:cxnLst/>
            <a:rect l="l" t="t" r="r" b="b"/>
            <a:pathLst>
              <a:path w="9525" h="36829">
                <a:moveTo>
                  <a:pt x="0" y="36753"/>
                </a:moveTo>
                <a:lnTo>
                  <a:pt x="9385" y="36753"/>
                </a:lnTo>
                <a:lnTo>
                  <a:pt x="9385" y="0"/>
                </a:lnTo>
                <a:lnTo>
                  <a:pt x="0" y="0"/>
                </a:lnTo>
                <a:lnTo>
                  <a:pt x="0" y="36753"/>
                </a:lnTo>
                <a:close/>
              </a:path>
            </a:pathLst>
          </a:custGeom>
          <a:ln w="3175">
            <a:solidFill>
              <a:srgbClr val="221F1F"/>
            </a:solidFill>
          </a:ln>
        </p:spPr>
        <p:txBody>
          <a:bodyPr wrap="square" lIns="0" tIns="0" rIns="0" bIns="0" rtlCol="0"/>
          <a:lstStyle/>
          <a:p>
            <a:endParaRPr/>
          </a:p>
        </p:txBody>
      </p:sp>
      <p:sp>
        <p:nvSpPr>
          <p:cNvPr id="238" name="object 238"/>
          <p:cNvSpPr/>
          <p:nvPr/>
        </p:nvSpPr>
        <p:spPr>
          <a:xfrm>
            <a:off x="5167082" y="3517095"/>
            <a:ext cx="126364" cy="0"/>
          </a:xfrm>
          <a:custGeom>
            <a:avLst/>
            <a:gdLst/>
            <a:ahLst/>
            <a:cxnLst/>
            <a:rect l="l" t="t" r="r" b="b"/>
            <a:pathLst>
              <a:path w="126364">
                <a:moveTo>
                  <a:pt x="0" y="0"/>
                </a:moveTo>
                <a:lnTo>
                  <a:pt x="126276" y="0"/>
                </a:lnTo>
              </a:path>
            </a:pathLst>
          </a:custGeom>
          <a:ln w="3175">
            <a:solidFill>
              <a:srgbClr val="221F1F"/>
            </a:solidFill>
          </a:ln>
        </p:spPr>
        <p:txBody>
          <a:bodyPr wrap="square" lIns="0" tIns="0" rIns="0" bIns="0" rtlCol="0"/>
          <a:lstStyle/>
          <a:p>
            <a:endParaRPr/>
          </a:p>
        </p:txBody>
      </p:sp>
      <p:sp>
        <p:nvSpPr>
          <p:cNvPr id="239" name="object 239"/>
          <p:cNvSpPr/>
          <p:nvPr/>
        </p:nvSpPr>
        <p:spPr>
          <a:xfrm>
            <a:off x="5167975" y="3519928"/>
            <a:ext cx="116205" cy="0"/>
          </a:xfrm>
          <a:custGeom>
            <a:avLst/>
            <a:gdLst/>
            <a:ahLst/>
            <a:cxnLst/>
            <a:rect l="l" t="t" r="r" b="b"/>
            <a:pathLst>
              <a:path w="116204">
                <a:moveTo>
                  <a:pt x="0" y="0"/>
                </a:moveTo>
                <a:lnTo>
                  <a:pt x="115963" y="0"/>
                </a:lnTo>
              </a:path>
            </a:pathLst>
          </a:custGeom>
          <a:ln w="3175">
            <a:solidFill>
              <a:srgbClr val="221F1F"/>
            </a:solidFill>
          </a:ln>
        </p:spPr>
        <p:txBody>
          <a:bodyPr wrap="square" lIns="0" tIns="0" rIns="0" bIns="0" rtlCol="0"/>
          <a:lstStyle/>
          <a:p>
            <a:endParaRPr/>
          </a:p>
        </p:txBody>
      </p:sp>
      <p:sp>
        <p:nvSpPr>
          <p:cNvPr id="240" name="object 240"/>
          <p:cNvSpPr/>
          <p:nvPr/>
        </p:nvSpPr>
        <p:spPr>
          <a:xfrm>
            <a:off x="5119611" y="3558443"/>
            <a:ext cx="164465" cy="0"/>
          </a:xfrm>
          <a:custGeom>
            <a:avLst/>
            <a:gdLst/>
            <a:ahLst/>
            <a:cxnLst/>
            <a:rect l="l" t="t" r="r" b="b"/>
            <a:pathLst>
              <a:path w="164464">
                <a:moveTo>
                  <a:pt x="0" y="0"/>
                </a:moveTo>
                <a:lnTo>
                  <a:pt x="164325" y="0"/>
                </a:lnTo>
              </a:path>
            </a:pathLst>
          </a:custGeom>
          <a:ln w="3175">
            <a:solidFill>
              <a:srgbClr val="221F1F"/>
            </a:solidFill>
          </a:ln>
        </p:spPr>
        <p:txBody>
          <a:bodyPr wrap="square" lIns="0" tIns="0" rIns="0" bIns="0" rtlCol="0"/>
          <a:lstStyle/>
          <a:p>
            <a:endParaRPr/>
          </a:p>
        </p:txBody>
      </p:sp>
      <p:sp>
        <p:nvSpPr>
          <p:cNvPr id="241" name="object 241"/>
          <p:cNvSpPr/>
          <p:nvPr/>
        </p:nvSpPr>
        <p:spPr>
          <a:xfrm>
            <a:off x="5119611" y="3555592"/>
            <a:ext cx="164465" cy="0"/>
          </a:xfrm>
          <a:custGeom>
            <a:avLst/>
            <a:gdLst/>
            <a:ahLst/>
            <a:cxnLst/>
            <a:rect l="l" t="t" r="r" b="b"/>
            <a:pathLst>
              <a:path w="164464">
                <a:moveTo>
                  <a:pt x="0" y="0"/>
                </a:moveTo>
                <a:lnTo>
                  <a:pt x="164325" y="0"/>
                </a:lnTo>
              </a:path>
            </a:pathLst>
          </a:custGeom>
          <a:ln w="3175">
            <a:solidFill>
              <a:srgbClr val="221F1F"/>
            </a:solidFill>
          </a:ln>
        </p:spPr>
        <p:txBody>
          <a:bodyPr wrap="square" lIns="0" tIns="0" rIns="0" bIns="0" rtlCol="0"/>
          <a:lstStyle/>
          <a:p>
            <a:endParaRPr/>
          </a:p>
        </p:txBody>
      </p:sp>
      <p:sp>
        <p:nvSpPr>
          <p:cNvPr id="242" name="object 242"/>
          <p:cNvSpPr/>
          <p:nvPr/>
        </p:nvSpPr>
        <p:spPr>
          <a:xfrm>
            <a:off x="5283935" y="3517095"/>
            <a:ext cx="9525" cy="53340"/>
          </a:xfrm>
          <a:custGeom>
            <a:avLst/>
            <a:gdLst/>
            <a:ahLst/>
            <a:cxnLst/>
            <a:rect l="l" t="t" r="r" b="b"/>
            <a:pathLst>
              <a:path w="9525" h="53339">
                <a:moveTo>
                  <a:pt x="0" y="0"/>
                </a:moveTo>
                <a:lnTo>
                  <a:pt x="0" y="53124"/>
                </a:lnTo>
                <a:lnTo>
                  <a:pt x="9410" y="53124"/>
                </a:lnTo>
                <a:lnTo>
                  <a:pt x="9410" y="0"/>
                </a:lnTo>
              </a:path>
            </a:pathLst>
          </a:custGeom>
          <a:ln w="3175">
            <a:solidFill>
              <a:srgbClr val="221F1F"/>
            </a:solidFill>
          </a:ln>
        </p:spPr>
        <p:txBody>
          <a:bodyPr wrap="square" lIns="0" tIns="0" rIns="0" bIns="0" rtlCol="0"/>
          <a:lstStyle/>
          <a:p>
            <a:endParaRPr/>
          </a:p>
        </p:txBody>
      </p:sp>
      <p:sp>
        <p:nvSpPr>
          <p:cNvPr id="243" name="object 243"/>
          <p:cNvSpPr/>
          <p:nvPr/>
        </p:nvSpPr>
        <p:spPr>
          <a:xfrm>
            <a:off x="5193352" y="3519928"/>
            <a:ext cx="0" cy="36195"/>
          </a:xfrm>
          <a:custGeom>
            <a:avLst/>
            <a:gdLst/>
            <a:ahLst/>
            <a:cxnLst/>
            <a:rect l="l" t="t" r="r" b="b"/>
            <a:pathLst>
              <a:path h="36195">
                <a:moveTo>
                  <a:pt x="0" y="0"/>
                </a:moveTo>
                <a:lnTo>
                  <a:pt x="0" y="35661"/>
                </a:lnTo>
              </a:path>
            </a:pathLst>
          </a:custGeom>
          <a:ln w="3175">
            <a:solidFill>
              <a:srgbClr val="221F1F"/>
            </a:solidFill>
          </a:ln>
        </p:spPr>
        <p:txBody>
          <a:bodyPr wrap="square" lIns="0" tIns="0" rIns="0" bIns="0" rtlCol="0"/>
          <a:lstStyle/>
          <a:p>
            <a:endParaRPr/>
          </a:p>
        </p:txBody>
      </p:sp>
      <p:sp>
        <p:nvSpPr>
          <p:cNvPr id="244" name="object 244"/>
          <p:cNvSpPr/>
          <p:nvPr/>
        </p:nvSpPr>
        <p:spPr>
          <a:xfrm>
            <a:off x="5196180" y="3519928"/>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45" name="object 245"/>
          <p:cNvSpPr/>
          <p:nvPr/>
        </p:nvSpPr>
        <p:spPr>
          <a:xfrm>
            <a:off x="5196180"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46" name="object 246"/>
          <p:cNvSpPr/>
          <p:nvPr/>
        </p:nvSpPr>
        <p:spPr>
          <a:xfrm>
            <a:off x="5196175" y="3533205"/>
            <a:ext cx="22860" cy="22860"/>
          </a:xfrm>
          <a:custGeom>
            <a:avLst/>
            <a:gdLst/>
            <a:ahLst/>
            <a:cxnLst/>
            <a:rect l="l" t="t" r="r" b="b"/>
            <a:pathLst>
              <a:path w="22860" h="22860">
                <a:moveTo>
                  <a:pt x="22542" y="11126"/>
                </a:moveTo>
                <a:lnTo>
                  <a:pt x="22110" y="8281"/>
                </a:lnTo>
                <a:lnTo>
                  <a:pt x="21043" y="5538"/>
                </a:lnTo>
                <a:lnTo>
                  <a:pt x="15953" y="943"/>
                </a:lnTo>
                <a:lnTo>
                  <a:pt x="9766" y="0"/>
                </a:lnTo>
                <a:lnTo>
                  <a:pt x="4045" y="2511"/>
                </a:lnTo>
                <a:lnTo>
                  <a:pt x="355" y="8281"/>
                </a:lnTo>
                <a:lnTo>
                  <a:pt x="0" y="11126"/>
                </a:lnTo>
                <a:lnTo>
                  <a:pt x="355" y="14060"/>
                </a:lnTo>
                <a:lnTo>
                  <a:pt x="4041" y="19798"/>
                </a:lnTo>
                <a:lnTo>
                  <a:pt x="9747" y="22294"/>
                </a:lnTo>
                <a:lnTo>
                  <a:pt x="15928" y="21359"/>
                </a:lnTo>
                <a:lnTo>
                  <a:pt x="21043" y="16803"/>
                </a:lnTo>
                <a:lnTo>
                  <a:pt x="22110" y="14060"/>
                </a:lnTo>
                <a:lnTo>
                  <a:pt x="22542" y="11126"/>
                </a:lnTo>
                <a:close/>
              </a:path>
            </a:pathLst>
          </a:custGeom>
          <a:ln w="3175">
            <a:solidFill>
              <a:srgbClr val="221F1F"/>
            </a:solidFill>
          </a:ln>
        </p:spPr>
        <p:txBody>
          <a:bodyPr wrap="square" lIns="0" tIns="0" rIns="0" bIns="0" rtlCol="0"/>
          <a:lstStyle/>
          <a:p>
            <a:endParaRPr/>
          </a:p>
        </p:txBody>
      </p:sp>
      <p:sp>
        <p:nvSpPr>
          <p:cNvPr id="247" name="object 247"/>
          <p:cNvSpPr/>
          <p:nvPr/>
        </p:nvSpPr>
        <p:spPr>
          <a:xfrm>
            <a:off x="5198924" y="3533918"/>
            <a:ext cx="17145" cy="21590"/>
          </a:xfrm>
          <a:custGeom>
            <a:avLst/>
            <a:gdLst/>
            <a:ahLst/>
            <a:cxnLst/>
            <a:rect l="l" t="t" r="r" b="b"/>
            <a:pathLst>
              <a:path w="17145" h="21589">
                <a:moveTo>
                  <a:pt x="16967" y="10414"/>
                </a:moveTo>
                <a:lnTo>
                  <a:pt x="16510" y="7848"/>
                </a:lnTo>
                <a:lnTo>
                  <a:pt x="15354" y="5448"/>
                </a:lnTo>
                <a:lnTo>
                  <a:pt x="11366" y="0"/>
                </a:lnTo>
                <a:lnTo>
                  <a:pt x="2628" y="1193"/>
                </a:lnTo>
                <a:lnTo>
                  <a:pt x="457" y="7848"/>
                </a:lnTo>
                <a:lnTo>
                  <a:pt x="0" y="10414"/>
                </a:lnTo>
                <a:lnTo>
                  <a:pt x="457" y="13081"/>
                </a:lnTo>
                <a:lnTo>
                  <a:pt x="2933" y="19646"/>
                </a:lnTo>
                <a:lnTo>
                  <a:pt x="11010" y="21056"/>
                </a:lnTo>
                <a:lnTo>
                  <a:pt x="15354" y="15392"/>
                </a:lnTo>
                <a:lnTo>
                  <a:pt x="16510" y="13081"/>
                </a:lnTo>
                <a:lnTo>
                  <a:pt x="16967" y="10414"/>
                </a:lnTo>
                <a:close/>
              </a:path>
            </a:pathLst>
          </a:custGeom>
          <a:ln w="3175">
            <a:solidFill>
              <a:srgbClr val="221F1F"/>
            </a:solidFill>
          </a:ln>
        </p:spPr>
        <p:txBody>
          <a:bodyPr wrap="square" lIns="0" tIns="0" rIns="0" bIns="0" rtlCol="0"/>
          <a:lstStyle/>
          <a:p>
            <a:endParaRPr/>
          </a:p>
        </p:txBody>
      </p:sp>
      <p:sp>
        <p:nvSpPr>
          <p:cNvPr id="248" name="object 248"/>
          <p:cNvSpPr/>
          <p:nvPr/>
        </p:nvSpPr>
        <p:spPr>
          <a:xfrm>
            <a:off x="5218718"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49" name="object 249"/>
          <p:cNvSpPr/>
          <p:nvPr/>
        </p:nvSpPr>
        <p:spPr>
          <a:xfrm>
            <a:off x="5218718"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50" name="object 250"/>
          <p:cNvSpPr/>
          <p:nvPr/>
        </p:nvSpPr>
        <p:spPr>
          <a:xfrm>
            <a:off x="5221483"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51" name="object 251"/>
          <p:cNvSpPr/>
          <p:nvPr/>
        </p:nvSpPr>
        <p:spPr>
          <a:xfrm>
            <a:off x="522148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52" name="object 252"/>
          <p:cNvSpPr/>
          <p:nvPr/>
        </p:nvSpPr>
        <p:spPr>
          <a:xfrm>
            <a:off x="5221485" y="3533210"/>
            <a:ext cx="22860" cy="22860"/>
          </a:xfrm>
          <a:custGeom>
            <a:avLst/>
            <a:gdLst/>
            <a:ahLst/>
            <a:cxnLst/>
            <a:rect l="l" t="t" r="r" b="b"/>
            <a:pathLst>
              <a:path w="22860" h="22860">
                <a:moveTo>
                  <a:pt x="22529" y="11122"/>
                </a:moveTo>
                <a:lnTo>
                  <a:pt x="22174" y="8277"/>
                </a:lnTo>
                <a:lnTo>
                  <a:pt x="21005" y="5534"/>
                </a:lnTo>
                <a:lnTo>
                  <a:pt x="15998" y="915"/>
                </a:lnTo>
                <a:lnTo>
                  <a:pt x="9777" y="0"/>
                </a:lnTo>
                <a:lnTo>
                  <a:pt x="4030" y="2537"/>
                </a:lnTo>
                <a:lnTo>
                  <a:pt x="444" y="8277"/>
                </a:lnTo>
                <a:lnTo>
                  <a:pt x="0" y="11122"/>
                </a:lnTo>
                <a:lnTo>
                  <a:pt x="444" y="14055"/>
                </a:lnTo>
                <a:lnTo>
                  <a:pt x="4021" y="19758"/>
                </a:lnTo>
                <a:lnTo>
                  <a:pt x="9782" y="22271"/>
                </a:lnTo>
                <a:lnTo>
                  <a:pt x="16014" y="21361"/>
                </a:lnTo>
                <a:lnTo>
                  <a:pt x="21005" y="16798"/>
                </a:lnTo>
                <a:lnTo>
                  <a:pt x="22174" y="14055"/>
                </a:lnTo>
                <a:lnTo>
                  <a:pt x="22529" y="11122"/>
                </a:lnTo>
                <a:close/>
              </a:path>
            </a:pathLst>
          </a:custGeom>
          <a:ln w="3175">
            <a:solidFill>
              <a:srgbClr val="221F1F"/>
            </a:solidFill>
          </a:ln>
        </p:spPr>
        <p:txBody>
          <a:bodyPr wrap="square" lIns="0" tIns="0" rIns="0" bIns="0" rtlCol="0"/>
          <a:lstStyle/>
          <a:p>
            <a:endParaRPr/>
          </a:p>
        </p:txBody>
      </p:sp>
      <p:sp>
        <p:nvSpPr>
          <p:cNvPr id="253" name="object 253"/>
          <p:cNvSpPr/>
          <p:nvPr/>
        </p:nvSpPr>
        <p:spPr>
          <a:xfrm>
            <a:off x="5224307" y="3533867"/>
            <a:ext cx="17145" cy="21590"/>
          </a:xfrm>
          <a:custGeom>
            <a:avLst/>
            <a:gdLst/>
            <a:ahLst/>
            <a:cxnLst/>
            <a:rect l="l" t="t" r="r" b="b"/>
            <a:pathLst>
              <a:path w="17145" h="21589">
                <a:moveTo>
                  <a:pt x="16954" y="10464"/>
                </a:moveTo>
                <a:lnTo>
                  <a:pt x="16509" y="7899"/>
                </a:lnTo>
                <a:lnTo>
                  <a:pt x="15252" y="5499"/>
                </a:lnTo>
                <a:lnTo>
                  <a:pt x="11341" y="0"/>
                </a:lnTo>
                <a:lnTo>
                  <a:pt x="2374" y="1333"/>
                </a:lnTo>
                <a:lnTo>
                  <a:pt x="444" y="7899"/>
                </a:lnTo>
                <a:lnTo>
                  <a:pt x="0" y="10464"/>
                </a:lnTo>
                <a:lnTo>
                  <a:pt x="444" y="13131"/>
                </a:lnTo>
                <a:lnTo>
                  <a:pt x="2705" y="19672"/>
                </a:lnTo>
                <a:lnTo>
                  <a:pt x="11087" y="21107"/>
                </a:lnTo>
                <a:lnTo>
                  <a:pt x="15252" y="15443"/>
                </a:lnTo>
                <a:lnTo>
                  <a:pt x="16509" y="13131"/>
                </a:lnTo>
                <a:lnTo>
                  <a:pt x="16954" y="10464"/>
                </a:lnTo>
                <a:close/>
              </a:path>
            </a:pathLst>
          </a:custGeom>
          <a:ln w="3175">
            <a:solidFill>
              <a:srgbClr val="221F1F"/>
            </a:solidFill>
          </a:ln>
        </p:spPr>
        <p:txBody>
          <a:bodyPr wrap="square" lIns="0" tIns="0" rIns="0" bIns="0" rtlCol="0"/>
          <a:lstStyle/>
          <a:p>
            <a:endParaRPr/>
          </a:p>
        </p:txBody>
      </p:sp>
      <p:sp>
        <p:nvSpPr>
          <p:cNvPr id="254" name="object 254"/>
          <p:cNvSpPr/>
          <p:nvPr/>
        </p:nvSpPr>
        <p:spPr>
          <a:xfrm>
            <a:off x="5244015"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55" name="object 255"/>
          <p:cNvSpPr/>
          <p:nvPr/>
        </p:nvSpPr>
        <p:spPr>
          <a:xfrm>
            <a:off x="5244015"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56" name="object 256"/>
          <p:cNvSpPr/>
          <p:nvPr/>
        </p:nvSpPr>
        <p:spPr>
          <a:xfrm>
            <a:off x="5246848"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57" name="object 257"/>
          <p:cNvSpPr/>
          <p:nvPr/>
        </p:nvSpPr>
        <p:spPr>
          <a:xfrm>
            <a:off x="5246848"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58" name="object 258"/>
          <p:cNvSpPr/>
          <p:nvPr/>
        </p:nvSpPr>
        <p:spPr>
          <a:xfrm>
            <a:off x="5246843" y="3533210"/>
            <a:ext cx="22860" cy="22860"/>
          </a:xfrm>
          <a:custGeom>
            <a:avLst/>
            <a:gdLst/>
            <a:ahLst/>
            <a:cxnLst/>
            <a:rect l="l" t="t" r="r" b="b"/>
            <a:pathLst>
              <a:path w="22860" h="22860">
                <a:moveTo>
                  <a:pt x="22529" y="11122"/>
                </a:moveTo>
                <a:lnTo>
                  <a:pt x="22174" y="8277"/>
                </a:lnTo>
                <a:lnTo>
                  <a:pt x="21031" y="5534"/>
                </a:lnTo>
                <a:lnTo>
                  <a:pt x="16016" y="915"/>
                </a:lnTo>
                <a:lnTo>
                  <a:pt x="9793" y="0"/>
                </a:lnTo>
                <a:lnTo>
                  <a:pt x="4020" y="2537"/>
                </a:lnTo>
                <a:lnTo>
                  <a:pt x="355" y="8277"/>
                </a:lnTo>
                <a:lnTo>
                  <a:pt x="0" y="11122"/>
                </a:lnTo>
                <a:lnTo>
                  <a:pt x="355" y="14055"/>
                </a:lnTo>
                <a:lnTo>
                  <a:pt x="4018" y="19761"/>
                </a:lnTo>
                <a:lnTo>
                  <a:pt x="9779" y="22280"/>
                </a:lnTo>
                <a:lnTo>
                  <a:pt x="15996" y="21372"/>
                </a:lnTo>
                <a:lnTo>
                  <a:pt x="21031" y="16798"/>
                </a:lnTo>
                <a:lnTo>
                  <a:pt x="22174" y="14055"/>
                </a:lnTo>
                <a:lnTo>
                  <a:pt x="22529" y="11122"/>
                </a:lnTo>
                <a:close/>
              </a:path>
            </a:pathLst>
          </a:custGeom>
          <a:ln w="3175">
            <a:solidFill>
              <a:srgbClr val="221F1F"/>
            </a:solidFill>
          </a:ln>
        </p:spPr>
        <p:txBody>
          <a:bodyPr wrap="square" lIns="0" tIns="0" rIns="0" bIns="0" rtlCol="0"/>
          <a:lstStyle/>
          <a:p>
            <a:endParaRPr/>
          </a:p>
        </p:txBody>
      </p:sp>
      <p:sp>
        <p:nvSpPr>
          <p:cNvPr id="259" name="object 259"/>
          <p:cNvSpPr/>
          <p:nvPr/>
        </p:nvSpPr>
        <p:spPr>
          <a:xfrm>
            <a:off x="5249687" y="3533880"/>
            <a:ext cx="17145" cy="21590"/>
          </a:xfrm>
          <a:custGeom>
            <a:avLst/>
            <a:gdLst/>
            <a:ahLst/>
            <a:cxnLst/>
            <a:rect l="l" t="t" r="r" b="b"/>
            <a:pathLst>
              <a:path w="17145" h="21589">
                <a:moveTo>
                  <a:pt x="16865" y="10452"/>
                </a:moveTo>
                <a:lnTo>
                  <a:pt x="16497" y="7886"/>
                </a:lnTo>
                <a:lnTo>
                  <a:pt x="15252" y="5486"/>
                </a:lnTo>
                <a:lnTo>
                  <a:pt x="11328" y="0"/>
                </a:lnTo>
                <a:lnTo>
                  <a:pt x="2349" y="1320"/>
                </a:lnTo>
                <a:lnTo>
                  <a:pt x="444" y="7886"/>
                </a:lnTo>
                <a:lnTo>
                  <a:pt x="0" y="10452"/>
                </a:lnTo>
                <a:lnTo>
                  <a:pt x="444" y="13119"/>
                </a:lnTo>
                <a:lnTo>
                  <a:pt x="2692" y="19659"/>
                </a:lnTo>
                <a:lnTo>
                  <a:pt x="11074" y="21069"/>
                </a:lnTo>
                <a:lnTo>
                  <a:pt x="15252" y="15430"/>
                </a:lnTo>
                <a:lnTo>
                  <a:pt x="16497" y="13119"/>
                </a:lnTo>
                <a:lnTo>
                  <a:pt x="16865" y="10452"/>
                </a:lnTo>
                <a:close/>
              </a:path>
            </a:pathLst>
          </a:custGeom>
          <a:ln w="3175">
            <a:solidFill>
              <a:srgbClr val="221F1F"/>
            </a:solidFill>
          </a:ln>
        </p:spPr>
        <p:txBody>
          <a:bodyPr wrap="square" lIns="0" tIns="0" rIns="0" bIns="0" rtlCol="0"/>
          <a:lstStyle/>
          <a:p>
            <a:endParaRPr/>
          </a:p>
        </p:txBody>
      </p:sp>
      <p:sp>
        <p:nvSpPr>
          <p:cNvPr id="260" name="object 260"/>
          <p:cNvSpPr/>
          <p:nvPr/>
        </p:nvSpPr>
        <p:spPr>
          <a:xfrm>
            <a:off x="5269373"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61" name="object 261"/>
          <p:cNvSpPr/>
          <p:nvPr/>
        </p:nvSpPr>
        <p:spPr>
          <a:xfrm>
            <a:off x="526937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62" name="object 262"/>
          <p:cNvSpPr/>
          <p:nvPr/>
        </p:nvSpPr>
        <p:spPr>
          <a:xfrm>
            <a:off x="526937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63" name="object 263"/>
          <p:cNvSpPr/>
          <p:nvPr/>
        </p:nvSpPr>
        <p:spPr>
          <a:xfrm>
            <a:off x="5272225"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64" name="object 264"/>
          <p:cNvSpPr/>
          <p:nvPr/>
        </p:nvSpPr>
        <p:spPr>
          <a:xfrm>
            <a:off x="5272225"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65" name="object 265"/>
          <p:cNvSpPr/>
          <p:nvPr/>
        </p:nvSpPr>
        <p:spPr>
          <a:xfrm>
            <a:off x="5272225"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66" name="object 266"/>
          <p:cNvSpPr/>
          <p:nvPr/>
        </p:nvSpPr>
        <p:spPr>
          <a:xfrm>
            <a:off x="5196180" y="3533059"/>
            <a:ext cx="22860" cy="0"/>
          </a:xfrm>
          <a:custGeom>
            <a:avLst/>
            <a:gdLst/>
            <a:ahLst/>
            <a:cxnLst/>
            <a:rect l="l" t="t" r="r" b="b"/>
            <a:pathLst>
              <a:path w="22860">
                <a:moveTo>
                  <a:pt x="0" y="0"/>
                </a:moveTo>
                <a:lnTo>
                  <a:pt x="22529" y="0"/>
                </a:lnTo>
              </a:path>
            </a:pathLst>
          </a:custGeom>
          <a:ln w="3175">
            <a:solidFill>
              <a:srgbClr val="221F1F"/>
            </a:solidFill>
          </a:ln>
        </p:spPr>
        <p:txBody>
          <a:bodyPr wrap="square" lIns="0" tIns="0" rIns="0" bIns="0" rtlCol="0"/>
          <a:lstStyle/>
          <a:p>
            <a:endParaRPr/>
          </a:p>
        </p:txBody>
      </p:sp>
      <p:sp>
        <p:nvSpPr>
          <p:cNvPr id="267" name="object 267"/>
          <p:cNvSpPr/>
          <p:nvPr/>
        </p:nvSpPr>
        <p:spPr>
          <a:xfrm>
            <a:off x="5221483" y="3533059"/>
            <a:ext cx="22860" cy="0"/>
          </a:xfrm>
          <a:custGeom>
            <a:avLst/>
            <a:gdLst/>
            <a:ahLst/>
            <a:cxnLst/>
            <a:rect l="l" t="t" r="r" b="b"/>
            <a:pathLst>
              <a:path w="22860">
                <a:moveTo>
                  <a:pt x="0" y="0"/>
                </a:moveTo>
                <a:lnTo>
                  <a:pt x="22529" y="0"/>
                </a:lnTo>
              </a:path>
            </a:pathLst>
          </a:custGeom>
          <a:ln w="3175">
            <a:solidFill>
              <a:srgbClr val="221F1F"/>
            </a:solidFill>
          </a:ln>
        </p:spPr>
        <p:txBody>
          <a:bodyPr wrap="square" lIns="0" tIns="0" rIns="0" bIns="0" rtlCol="0"/>
          <a:lstStyle/>
          <a:p>
            <a:endParaRPr/>
          </a:p>
        </p:txBody>
      </p:sp>
      <p:sp>
        <p:nvSpPr>
          <p:cNvPr id="268" name="object 268"/>
          <p:cNvSpPr/>
          <p:nvPr/>
        </p:nvSpPr>
        <p:spPr>
          <a:xfrm>
            <a:off x="5246848" y="3533059"/>
            <a:ext cx="22860" cy="0"/>
          </a:xfrm>
          <a:custGeom>
            <a:avLst/>
            <a:gdLst/>
            <a:ahLst/>
            <a:cxnLst/>
            <a:rect l="l" t="t" r="r" b="b"/>
            <a:pathLst>
              <a:path w="22860">
                <a:moveTo>
                  <a:pt x="0" y="0"/>
                </a:moveTo>
                <a:lnTo>
                  <a:pt x="22517" y="0"/>
                </a:lnTo>
              </a:path>
            </a:pathLst>
          </a:custGeom>
          <a:ln w="3175">
            <a:solidFill>
              <a:srgbClr val="221F1F"/>
            </a:solidFill>
          </a:ln>
        </p:spPr>
        <p:txBody>
          <a:bodyPr wrap="square" lIns="0" tIns="0" rIns="0" bIns="0" rtlCol="0"/>
          <a:lstStyle/>
          <a:p>
            <a:endParaRPr/>
          </a:p>
        </p:txBody>
      </p:sp>
      <p:sp>
        <p:nvSpPr>
          <p:cNvPr id="269" name="object 269"/>
          <p:cNvSpPr/>
          <p:nvPr/>
        </p:nvSpPr>
        <p:spPr>
          <a:xfrm>
            <a:off x="5272225" y="3533059"/>
            <a:ext cx="12065" cy="0"/>
          </a:xfrm>
          <a:custGeom>
            <a:avLst/>
            <a:gdLst/>
            <a:ahLst/>
            <a:cxnLst/>
            <a:rect l="l" t="t" r="r" b="b"/>
            <a:pathLst>
              <a:path w="12064">
                <a:moveTo>
                  <a:pt x="0" y="0"/>
                </a:moveTo>
                <a:lnTo>
                  <a:pt x="11696" y="0"/>
                </a:lnTo>
              </a:path>
            </a:pathLst>
          </a:custGeom>
          <a:ln w="3175">
            <a:solidFill>
              <a:srgbClr val="221F1F"/>
            </a:solidFill>
          </a:ln>
        </p:spPr>
        <p:txBody>
          <a:bodyPr wrap="square" lIns="0" tIns="0" rIns="0" bIns="0" rtlCol="0"/>
          <a:lstStyle/>
          <a:p>
            <a:endParaRPr/>
          </a:p>
        </p:txBody>
      </p:sp>
      <p:sp>
        <p:nvSpPr>
          <p:cNvPr id="270" name="object 270"/>
          <p:cNvSpPr/>
          <p:nvPr/>
        </p:nvSpPr>
        <p:spPr>
          <a:xfrm>
            <a:off x="5196180" y="3530314"/>
            <a:ext cx="22860" cy="0"/>
          </a:xfrm>
          <a:custGeom>
            <a:avLst/>
            <a:gdLst/>
            <a:ahLst/>
            <a:cxnLst/>
            <a:rect l="l" t="t" r="r" b="b"/>
            <a:pathLst>
              <a:path w="22860">
                <a:moveTo>
                  <a:pt x="0" y="0"/>
                </a:moveTo>
                <a:lnTo>
                  <a:pt x="22529" y="0"/>
                </a:lnTo>
              </a:path>
            </a:pathLst>
          </a:custGeom>
          <a:ln w="3175">
            <a:solidFill>
              <a:srgbClr val="221F1F"/>
            </a:solidFill>
          </a:ln>
        </p:spPr>
        <p:txBody>
          <a:bodyPr wrap="square" lIns="0" tIns="0" rIns="0" bIns="0" rtlCol="0"/>
          <a:lstStyle/>
          <a:p>
            <a:endParaRPr/>
          </a:p>
        </p:txBody>
      </p:sp>
      <p:sp>
        <p:nvSpPr>
          <p:cNvPr id="271" name="object 271"/>
          <p:cNvSpPr/>
          <p:nvPr/>
        </p:nvSpPr>
        <p:spPr>
          <a:xfrm>
            <a:off x="5221483" y="3530314"/>
            <a:ext cx="22860" cy="0"/>
          </a:xfrm>
          <a:custGeom>
            <a:avLst/>
            <a:gdLst/>
            <a:ahLst/>
            <a:cxnLst/>
            <a:rect l="l" t="t" r="r" b="b"/>
            <a:pathLst>
              <a:path w="22860">
                <a:moveTo>
                  <a:pt x="0" y="0"/>
                </a:moveTo>
                <a:lnTo>
                  <a:pt x="22529" y="0"/>
                </a:lnTo>
              </a:path>
            </a:pathLst>
          </a:custGeom>
          <a:ln w="3175">
            <a:solidFill>
              <a:srgbClr val="221F1F"/>
            </a:solidFill>
          </a:ln>
        </p:spPr>
        <p:txBody>
          <a:bodyPr wrap="square" lIns="0" tIns="0" rIns="0" bIns="0" rtlCol="0"/>
          <a:lstStyle/>
          <a:p>
            <a:endParaRPr/>
          </a:p>
        </p:txBody>
      </p:sp>
      <p:sp>
        <p:nvSpPr>
          <p:cNvPr id="272" name="object 272"/>
          <p:cNvSpPr/>
          <p:nvPr/>
        </p:nvSpPr>
        <p:spPr>
          <a:xfrm>
            <a:off x="5246848" y="3530314"/>
            <a:ext cx="22860" cy="0"/>
          </a:xfrm>
          <a:custGeom>
            <a:avLst/>
            <a:gdLst/>
            <a:ahLst/>
            <a:cxnLst/>
            <a:rect l="l" t="t" r="r" b="b"/>
            <a:pathLst>
              <a:path w="22860">
                <a:moveTo>
                  <a:pt x="0" y="0"/>
                </a:moveTo>
                <a:lnTo>
                  <a:pt x="22517" y="0"/>
                </a:lnTo>
              </a:path>
            </a:pathLst>
          </a:custGeom>
          <a:ln w="3175">
            <a:solidFill>
              <a:srgbClr val="221F1F"/>
            </a:solidFill>
          </a:ln>
        </p:spPr>
        <p:txBody>
          <a:bodyPr wrap="square" lIns="0" tIns="0" rIns="0" bIns="0" rtlCol="0"/>
          <a:lstStyle/>
          <a:p>
            <a:endParaRPr/>
          </a:p>
        </p:txBody>
      </p:sp>
      <p:sp>
        <p:nvSpPr>
          <p:cNvPr id="273" name="object 273"/>
          <p:cNvSpPr/>
          <p:nvPr/>
        </p:nvSpPr>
        <p:spPr>
          <a:xfrm>
            <a:off x="5272225" y="3530314"/>
            <a:ext cx="12065" cy="0"/>
          </a:xfrm>
          <a:custGeom>
            <a:avLst/>
            <a:gdLst/>
            <a:ahLst/>
            <a:cxnLst/>
            <a:rect l="l" t="t" r="r" b="b"/>
            <a:pathLst>
              <a:path w="12064">
                <a:moveTo>
                  <a:pt x="0" y="0"/>
                </a:moveTo>
                <a:lnTo>
                  <a:pt x="11696" y="0"/>
                </a:lnTo>
              </a:path>
            </a:pathLst>
          </a:custGeom>
          <a:ln w="3175">
            <a:solidFill>
              <a:srgbClr val="221F1F"/>
            </a:solidFill>
          </a:ln>
        </p:spPr>
        <p:txBody>
          <a:bodyPr wrap="square" lIns="0" tIns="0" rIns="0" bIns="0" rtlCol="0"/>
          <a:lstStyle/>
          <a:p>
            <a:endParaRPr/>
          </a:p>
        </p:txBody>
      </p:sp>
      <p:sp>
        <p:nvSpPr>
          <p:cNvPr id="274" name="object 274"/>
          <p:cNvSpPr/>
          <p:nvPr/>
        </p:nvSpPr>
        <p:spPr>
          <a:xfrm>
            <a:off x="5119611" y="3542472"/>
            <a:ext cx="14604" cy="0"/>
          </a:xfrm>
          <a:custGeom>
            <a:avLst/>
            <a:gdLst/>
            <a:ahLst/>
            <a:cxnLst/>
            <a:rect l="l" t="t" r="r" b="b"/>
            <a:pathLst>
              <a:path w="14604">
                <a:moveTo>
                  <a:pt x="0" y="0"/>
                </a:moveTo>
                <a:lnTo>
                  <a:pt x="14566" y="0"/>
                </a:lnTo>
              </a:path>
            </a:pathLst>
          </a:custGeom>
          <a:ln w="3175">
            <a:solidFill>
              <a:srgbClr val="221F1F"/>
            </a:solidFill>
          </a:ln>
        </p:spPr>
        <p:txBody>
          <a:bodyPr wrap="square" lIns="0" tIns="0" rIns="0" bIns="0" rtlCol="0"/>
          <a:lstStyle/>
          <a:p>
            <a:endParaRPr/>
          </a:p>
        </p:txBody>
      </p:sp>
      <p:sp>
        <p:nvSpPr>
          <p:cNvPr id="275" name="object 275"/>
          <p:cNvSpPr/>
          <p:nvPr/>
        </p:nvSpPr>
        <p:spPr>
          <a:xfrm>
            <a:off x="5119611" y="3539630"/>
            <a:ext cx="13970" cy="0"/>
          </a:xfrm>
          <a:custGeom>
            <a:avLst/>
            <a:gdLst/>
            <a:ahLst/>
            <a:cxnLst/>
            <a:rect l="l" t="t" r="r" b="b"/>
            <a:pathLst>
              <a:path w="13970">
                <a:moveTo>
                  <a:pt x="0" y="0"/>
                </a:moveTo>
                <a:lnTo>
                  <a:pt x="13754" y="0"/>
                </a:lnTo>
              </a:path>
            </a:pathLst>
          </a:custGeom>
          <a:ln w="3175">
            <a:solidFill>
              <a:srgbClr val="221F1F"/>
            </a:solidFill>
          </a:ln>
        </p:spPr>
        <p:txBody>
          <a:bodyPr wrap="square" lIns="0" tIns="0" rIns="0" bIns="0" rtlCol="0"/>
          <a:lstStyle/>
          <a:p>
            <a:endParaRPr/>
          </a:p>
        </p:txBody>
      </p:sp>
      <p:sp>
        <p:nvSpPr>
          <p:cNvPr id="276" name="object 276"/>
          <p:cNvSpPr/>
          <p:nvPr/>
        </p:nvSpPr>
        <p:spPr>
          <a:xfrm>
            <a:off x="5131346" y="3542472"/>
            <a:ext cx="0" cy="13335"/>
          </a:xfrm>
          <a:custGeom>
            <a:avLst/>
            <a:gdLst/>
            <a:ahLst/>
            <a:cxnLst/>
            <a:rect l="l" t="t" r="r" b="b"/>
            <a:pathLst>
              <a:path h="13335">
                <a:moveTo>
                  <a:pt x="0" y="0"/>
                </a:moveTo>
                <a:lnTo>
                  <a:pt x="0" y="13119"/>
                </a:lnTo>
              </a:path>
            </a:pathLst>
          </a:custGeom>
          <a:ln w="3175">
            <a:solidFill>
              <a:srgbClr val="221F1F"/>
            </a:solidFill>
          </a:ln>
        </p:spPr>
        <p:txBody>
          <a:bodyPr wrap="square" lIns="0" tIns="0" rIns="0" bIns="0" rtlCol="0"/>
          <a:lstStyle/>
          <a:p>
            <a:endParaRPr/>
          </a:p>
        </p:txBody>
      </p:sp>
      <p:sp>
        <p:nvSpPr>
          <p:cNvPr id="277" name="object 277"/>
          <p:cNvSpPr/>
          <p:nvPr/>
        </p:nvSpPr>
        <p:spPr>
          <a:xfrm>
            <a:off x="5134173" y="3542472"/>
            <a:ext cx="0" cy="13335"/>
          </a:xfrm>
          <a:custGeom>
            <a:avLst/>
            <a:gdLst/>
            <a:ahLst/>
            <a:cxnLst/>
            <a:rect l="l" t="t" r="r" b="b"/>
            <a:pathLst>
              <a:path h="13335">
                <a:moveTo>
                  <a:pt x="0" y="0"/>
                </a:moveTo>
                <a:lnTo>
                  <a:pt x="0" y="13119"/>
                </a:lnTo>
              </a:path>
            </a:pathLst>
          </a:custGeom>
          <a:ln w="3175">
            <a:solidFill>
              <a:srgbClr val="221F1F"/>
            </a:solidFill>
          </a:ln>
        </p:spPr>
        <p:txBody>
          <a:bodyPr wrap="square" lIns="0" tIns="0" rIns="0" bIns="0" rtlCol="0"/>
          <a:lstStyle/>
          <a:p>
            <a:endParaRPr/>
          </a:p>
        </p:txBody>
      </p:sp>
      <p:sp>
        <p:nvSpPr>
          <p:cNvPr id="278" name="object 278"/>
          <p:cNvSpPr/>
          <p:nvPr/>
        </p:nvSpPr>
        <p:spPr>
          <a:xfrm>
            <a:off x="5167975" y="3519927"/>
            <a:ext cx="0" cy="36195"/>
          </a:xfrm>
          <a:custGeom>
            <a:avLst/>
            <a:gdLst/>
            <a:ahLst/>
            <a:cxnLst/>
            <a:rect l="l" t="t" r="r" b="b"/>
            <a:pathLst>
              <a:path h="36195">
                <a:moveTo>
                  <a:pt x="0" y="0"/>
                </a:moveTo>
                <a:lnTo>
                  <a:pt x="0" y="35661"/>
                </a:lnTo>
              </a:path>
            </a:pathLst>
          </a:custGeom>
          <a:ln w="3175">
            <a:solidFill>
              <a:srgbClr val="221F1F"/>
            </a:solidFill>
          </a:ln>
        </p:spPr>
        <p:txBody>
          <a:bodyPr wrap="square" lIns="0" tIns="0" rIns="0" bIns="0" rtlCol="0"/>
          <a:lstStyle/>
          <a:p>
            <a:endParaRPr/>
          </a:p>
        </p:txBody>
      </p:sp>
      <p:sp>
        <p:nvSpPr>
          <p:cNvPr id="279" name="object 279"/>
          <p:cNvSpPr/>
          <p:nvPr/>
        </p:nvSpPr>
        <p:spPr>
          <a:xfrm>
            <a:off x="5170809"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280" name="object 280"/>
          <p:cNvSpPr/>
          <p:nvPr/>
        </p:nvSpPr>
        <p:spPr>
          <a:xfrm>
            <a:off x="5170809"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281" name="object 281"/>
          <p:cNvSpPr/>
          <p:nvPr/>
        </p:nvSpPr>
        <p:spPr>
          <a:xfrm>
            <a:off x="5170809" y="3533199"/>
            <a:ext cx="22860" cy="22860"/>
          </a:xfrm>
          <a:custGeom>
            <a:avLst/>
            <a:gdLst/>
            <a:ahLst/>
            <a:cxnLst/>
            <a:rect l="l" t="t" r="r" b="b"/>
            <a:pathLst>
              <a:path w="22860" h="22860">
                <a:moveTo>
                  <a:pt x="22542" y="11131"/>
                </a:moveTo>
                <a:lnTo>
                  <a:pt x="22186" y="8286"/>
                </a:lnTo>
                <a:lnTo>
                  <a:pt x="21018" y="5543"/>
                </a:lnTo>
                <a:lnTo>
                  <a:pt x="15991" y="946"/>
                </a:lnTo>
                <a:lnTo>
                  <a:pt x="9794" y="0"/>
                </a:lnTo>
                <a:lnTo>
                  <a:pt x="4041" y="2511"/>
                </a:lnTo>
                <a:lnTo>
                  <a:pt x="342" y="8286"/>
                </a:lnTo>
                <a:lnTo>
                  <a:pt x="0" y="11131"/>
                </a:lnTo>
                <a:lnTo>
                  <a:pt x="342" y="14065"/>
                </a:lnTo>
                <a:lnTo>
                  <a:pt x="4021" y="19798"/>
                </a:lnTo>
                <a:lnTo>
                  <a:pt x="9761" y="22305"/>
                </a:lnTo>
                <a:lnTo>
                  <a:pt x="15960" y="21382"/>
                </a:lnTo>
                <a:lnTo>
                  <a:pt x="21018" y="16821"/>
                </a:lnTo>
                <a:lnTo>
                  <a:pt x="22186" y="14065"/>
                </a:lnTo>
                <a:lnTo>
                  <a:pt x="22542" y="11131"/>
                </a:lnTo>
                <a:close/>
              </a:path>
            </a:pathLst>
          </a:custGeom>
          <a:ln w="3175">
            <a:solidFill>
              <a:srgbClr val="221F1F"/>
            </a:solidFill>
          </a:ln>
        </p:spPr>
        <p:txBody>
          <a:bodyPr wrap="square" lIns="0" tIns="0" rIns="0" bIns="0" rtlCol="0"/>
          <a:lstStyle/>
          <a:p>
            <a:endParaRPr/>
          </a:p>
        </p:txBody>
      </p:sp>
      <p:sp>
        <p:nvSpPr>
          <p:cNvPr id="282" name="object 282"/>
          <p:cNvSpPr/>
          <p:nvPr/>
        </p:nvSpPr>
        <p:spPr>
          <a:xfrm>
            <a:off x="5173654" y="3533904"/>
            <a:ext cx="17145" cy="21590"/>
          </a:xfrm>
          <a:custGeom>
            <a:avLst/>
            <a:gdLst/>
            <a:ahLst/>
            <a:cxnLst/>
            <a:rect l="l" t="t" r="r" b="b"/>
            <a:pathLst>
              <a:path w="17145" h="21589">
                <a:moveTo>
                  <a:pt x="16852" y="10426"/>
                </a:moveTo>
                <a:lnTo>
                  <a:pt x="16395" y="7861"/>
                </a:lnTo>
                <a:lnTo>
                  <a:pt x="15252" y="5461"/>
                </a:lnTo>
                <a:lnTo>
                  <a:pt x="11201" y="0"/>
                </a:lnTo>
                <a:lnTo>
                  <a:pt x="2565" y="1206"/>
                </a:lnTo>
                <a:lnTo>
                  <a:pt x="355" y="7861"/>
                </a:lnTo>
                <a:lnTo>
                  <a:pt x="0" y="10426"/>
                </a:lnTo>
                <a:lnTo>
                  <a:pt x="355" y="13093"/>
                </a:lnTo>
                <a:lnTo>
                  <a:pt x="2870" y="19646"/>
                </a:lnTo>
                <a:lnTo>
                  <a:pt x="10858" y="21082"/>
                </a:lnTo>
                <a:lnTo>
                  <a:pt x="15252" y="15405"/>
                </a:lnTo>
                <a:lnTo>
                  <a:pt x="16395" y="13093"/>
                </a:lnTo>
                <a:lnTo>
                  <a:pt x="16852" y="10426"/>
                </a:lnTo>
                <a:close/>
              </a:path>
            </a:pathLst>
          </a:custGeom>
          <a:ln w="3175">
            <a:solidFill>
              <a:srgbClr val="221F1F"/>
            </a:solidFill>
          </a:ln>
        </p:spPr>
        <p:txBody>
          <a:bodyPr wrap="square" lIns="0" tIns="0" rIns="0" bIns="0" rtlCol="0"/>
          <a:lstStyle/>
          <a:p>
            <a:endParaRPr/>
          </a:p>
        </p:txBody>
      </p:sp>
      <p:sp>
        <p:nvSpPr>
          <p:cNvPr id="283" name="object 283"/>
          <p:cNvSpPr/>
          <p:nvPr/>
        </p:nvSpPr>
        <p:spPr>
          <a:xfrm>
            <a:off x="5170809" y="3533059"/>
            <a:ext cx="22860" cy="0"/>
          </a:xfrm>
          <a:custGeom>
            <a:avLst/>
            <a:gdLst/>
            <a:ahLst/>
            <a:cxnLst/>
            <a:rect l="l" t="t" r="r" b="b"/>
            <a:pathLst>
              <a:path w="22860">
                <a:moveTo>
                  <a:pt x="0" y="0"/>
                </a:moveTo>
                <a:lnTo>
                  <a:pt x="22542" y="0"/>
                </a:lnTo>
              </a:path>
            </a:pathLst>
          </a:custGeom>
          <a:ln w="3175">
            <a:solidFill>
              <a:srgbClr val="221F1F"/>
            </a:solidFill>
          </a:ln>
        </p:spPr>
        <p:txBody>
          <a:bodyPr wrap="square" lIns="0" tIns="0" rIns="0" bIns="0" rtlCol="0"/>
          <a:lstStyle/>
          <a:p>
            <a:endParaRPr/>
          </a:p>
        </p:txBody>
      </p:sp>
      <p:sp>
        <p:nvSpPr>
          <p:cNvPr id="284" name="object 284"/>
          <p:cNvSpPr/>
          <p:nvPr/>
        </p:nvSpPr>
        <p:spPr>
          <a:xfrm>
            <a:off x="5170809" y="3530312"/>
            <a:ext cx="22860" cy="0"/>
          </a:xfrm>
          <a:custGeom>
            <a:avLst/>
            <a:gdLst/>
            <a:ahLst/>
            <a:cxnLst/>
            <a:rect l="l" t="t" r="r" b="b"/>
            <a:pathLst>
              <a:path w="22860">
                <a:moveTo>
                  <a:pt x="0" y="0"/>
                </a:moveTo>
                <a:lnTo>
                  <a:pt x="22542" y="0"/>
                </a:lnTo>
              </a:path>
            </a:pathLst>
          </a:custGeom>
          <a:ln w="3175">
            <a:solidFill>
              <a:srgbClr val="221F1F"/>
            </a:solidFill>
          </a:ln>
        </p:spPr>
        <p:txBody>
          <a:bodyPr wrap="square" lIns="0" tIns="0" rIns="0" bIns="0" rtlCol="0"/>
          <a:lstStyle/>
          <a:p>
            <a:endParaRPr/>
          </a:p>
        </p:txBody>
      </p:sp>
      <p:sp>
        <p:nvSpPr>
          <p:cNvPr id="285" name="object 285"/>
          <p:cNvSpPr/>
          <p:nvPr/>
        </p:nvSpPr>
        <p:spPr>
          <a:xfrm>
            <a:off x="5134168" y="3519927"/>
            <a:ext cx="34290" cy="22860"/>
          </a:xfrm>
          <a:custGeom>
            <a:avLst/>
            <a:gdLst/>
            <a:ahLst/>
            <a:cxnLst/>
            <a:rect l="l" t="t" r="r" b="b"/>
            <a:pathLst>
              <a:path w="34289" h="22860">
                <a:moveTo>
                  <a:pt x="33807" y="0"/>
                </a:moveTo>
                <a:lnTo>
                  <a:pt x="0" y="22542"/>
                </a:lnTo>
              </a:path>
            </a:pathLst>
          </a:custGeom>
          <a:ln w="3175">
            <a:solidFill>
              <a:srgbClr val="221F1F"/>
            </a:solidFill>
          </a:ln>
        </p:spPr>
        <p:txBody>
          <a:bodyPr wrap="square" lIns="0" tIns="0" rIns="0" bIns="0" rtlCol="0"/>
          <a:lstStyle/>
          <a:p>
            <a:endParaRPr/>
          </a:p>
        </p:txBody>
      </p:sp>
      <p:sp>
        <p:nvSpPr>
          <p:cNvPr id="286" name="object 286"/>
          <p:cNvSpPr/>
          <p:nvPr/>
        </p:nvSpPr>
        <p:spPr>
          <a:xfrm>
            <a:off x="5133375" y="3517093"/>
            <a:ext cx="34290" cy="22860"/>
          </a:xfrm>
          <a:custGeom>
            <a:avLst/>
            <a:gdLst/>
            <a:ahLst/>
            <a:cxnLst/>
            <a:rect l="l" t="t" r="r" b="b"/>
            <a:pathLst>
              <a:path w="34289" h="22860">
                <a:moveTo>
                  <a:pt x="33705" y="0"/>
                </a:moveTo>
                <a:lnTo>
                  <a:pt x="0" y="22542"/>
                </a:lnTo>
              </a:path>
            </a:pathLst>
          </a:custGeom>
          <a:ln w="3175">
            <a:solidFill>
              <a:srgbClr val="221F1F"/>
            </a:solidFill>
          </a:ln>
        </p:spPr>
        <p:txBody>
          <a:bodyPr wrap="square" lIns="0" tIns="0" rIns="0" bIns="0" rtlCol="0"/>
          <a:lstStyle/>
          <a:p>
            <a:endParaRPr/>
          </a:p>
        </p:txBody>
      </p:sp>
      <p:sp>
        <p:nvSpPr>
          <p:cNvPr id="287" name="object 287"/>
          <p:cNvSpPr/>
          <p:nvPr/>
        </p:nvSpPr>
        <p:spPr>
          <a:xfrm>
            <a:off x="5149700" y="3532172"/>
            <a:ext cx="0" cy="23495"/>
          </a:xfrm>
          <a:custGeom>
            <a:avLst/>
            <a:gdLst/>
            <a:ahLst/>
            <a:cxnLst/>
            <a:rect l="l" t="t" r="r" b="b"/>
            <a:pathLst>
              <a:path h="23495">
                <a:moveTo>
                  <a:pt x="0" y="23418"/>
                </a:moveTo>
                <a:lnTo>
                  <a:pt x="0" y="0"/>
                </a:lnTo>
              </a:path>
            </a:pathLst>
          </a:custGeom>
          <a:ln w="3175">
            <a:solidFill>
              <a:srgbClr val="221F1F"/>
            </a:solidFill>
          </a:ln>
        </p:spPr>
        <p:txBody>
          <a:bodyPr wrap="square" lIns="0" tIns="0" rIns="0" bIns="0" rtlCol="0"/>
          <a:lstStyle/>
          <a:p>
            <a:endParaRPr/>
          </a:p>
        </p:txBody>
      </p:sp>
      <p:sp>
        <p:nvSpPr>
          <p:cNvPr id="288" name="object 288"/>
          <p:cNvSpPr/>
          <p:nvPr/>
        </p:nvSpPr>
        <p:spPr>
          <a:xfrm>
            <a:off x="5152452" y="3530318"/>
            <a:ext cx="0" cy="25400"/>
          </a:xfrm>
          <a:custGeom>
            <a:avLst/>
            <a:gdLst/>
            <a:ahLst/>
            <a:cxnLst/>
            <a:rect l="l" t="t" r="r" b="b"/>
            <a:pathLst>
              <a:path h="25400">
                <a:moveTo>
                  <a:pt x="0" y="25273"/>
                </a:moveTo>
                <a:lnTo>
                  <a:pt x="0" y="0"/>
                </a:lnTo>
              </a:path>
            </a:pathLst>
          </a:custGeom>
          <a:ln w="3175">
            <a:solidFill>
              <a:srgbClr val="221F1F"/>
            </a:solidFill>
          </a:ln>
        </p:spPr>
        <p:txBody>
          <a:bodyPr wrap="square" lIns="0" tIns="0" rIns="0" bIns="0" rtlCol="0"/>
          <a:lstStyle/>
          <a:p>
            <a:endParaRPr/>
          </a:p>
        </p:txBody>
      </p:sp>
      <p:sp>
        <p:nvSpPr>
          <p:cNvPr id="289" name="object 289"/>
          <p:cNvSpPr/>
          <p:nvPr/>
        </p:nvSpPr>
        <p:spPr>
          <a:xfrm>
            <a:off x="2574968" y="3592803"/>
            <a:ext cx="181610" cy="433705"/>
          </a:xfrm>
          <a:custGeom>
            <a:avLst/>
            <a:gdLst/>
            <a:ahLst/>
            <a:cxnLst/>
            <a:rect l="l" t="t" r="r" b="b"/>
            <a:pathLst>
              <a:path w="181610" h="433704">
                <a:moveTo>
                  <a:pt x="0" y="433171"/>
                </a:moveTo>
                <a:lnTo>
                  <a:pt x="181521" y="433171"/>
                </a:lnTo>
                <a:lnTo>
                  <a:pt x="181521" y="0"/>
                </a:lnTo>
                <a:lnTo>
                  <a:pt x="0" y="0"/>
                </a:lnTo>
                <a:lnTo>
                  <a:pt x="0" y="433171"/>
                </a:lnTo>
                <a:close/>
              </a:path>
            </a:pathLst>
          </a:custGeom>
          <a:ln w="3175">
            <a:solidFill>
              <a:srgbClr val="FFFFFF"/>
            </a:solidFill>
          </a:ln>
        </p:spPr>
        <p:txBody>
          <a:bodyPr wrap="square" lIns="0" tIns="0" rIns="0" bIns="0" rtlCol="0"/>
          <a:lstStyle/>
          <a:p>
            <a:endParaRPr/>
          </a:p>
        </p:txBody>
      </p:sp>
      <p:sp>
        <p:nvSpPr>
          <p:cNvPr id="290" name="object 290"/>
          <p:cNvSpPr/>
          <p:nvPr/>
        </p:nvSpPr>
        <p:spPr>
          <a:xfrm>
            <a:off x="2574978" y="3525443"/>
            <a:ext cx="168910" cy="43815"/>
          </a:xfrm>
          <a:custGeom>
            <a:avLst/>
            <a:gdLst/>
            <a:ahLst/>
            <a:cxnLst/>
            <a:rect l="l" t="t" r="r" b="b"/>
            <a:pathLst>
              <a:path w="168910" h="43814">
                <a:moveTo>
                  <a:pt x="1917" y="4203"/>
                </a:moveTo>
                <a:lnTo>
                  <a:pt x="0" y="43662"/>
                </a:lnTo>
                <a:lnTo>
                  <a:pt x="168871" y="43675"/>
                </a:lnTo>
                <a:lnTo>
                  <a:pt x="166225" y="19761"/>
                </a:lnTo>
                <a:lnTo>
                  <a:pt x="142963" y="19761"/>
                </a:lnTo>
                <a:lnTo>
                  <a:pt x="141920" y="18884"/>
                </a:lnTo>
                <a:lnTo>
                  <a:pt x="21539" y="18884"/>
                </a:lnTo>
                <a:lnTo>
                  <a:pt x="1917" y="4203"/>
                </a:lnTo>
                <a:close/>
              </a:path>
              <a:path w="168910" h="43814">
                <a:moveTo>
                  <a:pt x="164731" y="6261"/>
                </a:moveTo>
                <a:lnTo>
                  <a:pt x="142963" y="19761"/>
                </a:lnTo>
                <a:lnTo>
                  <a:pt x="166225" y="19761"/>
                </a:lnTo>
                <a:lnTo>
                  <a:pt x="164731" y="6261"/>
                </a:lnTo>
                <a:close/>
              </a:path>
              <a:path w="168910" h="43814">
                <a:moveTo>
                  <a:pt x="43459" y="2095"/>
                </a:moveTo>
                <a:lnTo>
                  <a:pt x="35560" y="17005"/>
                </a:lnTo>
                <a:lnTo>
                  <a:pt x="21539" y="18884"/>
                </a:lnTo>
                <a:lnTo>
                  <a:pt x="141920" y="18884"/>
                </a:lnTo>
                <a:lnTo>
                  <a:pt x="135553" y="13538"/>
                </a:lnTo>
                <a:lnTo>
                  <a:pt x="93218" y="13538"/>
                </a:lnTo>
                <a:lnTo>
                  <a:pt x="43459" y="2095"/>
                </a:lnTo>
                <a:close/>
              </a:path>
              <a:path w="168910" h="43814">
                <a:moveTo>
                  <a:pt x="119430" y="0"/>
                </a:moveTo>
                <a:lnTo>
                  <a:pt x="93218" y="13538"/>
                </a:lnTo>
                <a:lnTo>
                  <a:pt x="135553" y="13538"/>
                </a:lnTo>
                <a:lnTo>
                  <a:pt x="119430" y="0"/>
                </a:lnTo>
                <a:close/>
              </a:path>
            </a:pathLst>
          </a:custGeom>
          <a:solidFill>
            <a:srgbClr val="6DC499"/>
          </a:solidFill>
        </p:spPr>
        <p:txBody>
          <a:bodyPr wrap="square" lIns="0" tIns="0" rIns="0" bIns="0" rtlCol="0"/>
          <a:lstStyle/>
          <a:p>
            <a:endParaRPr/>
          </a:p>
        </p:txBody>
      </p:sp>
      <p:sp>
        <p:nvSpPr>
          <p:cNvPr id="291" name="object 291"/>
          <p:cNvSpPr/>
          <p:nvPr/>
        </p:nvSpPr>
        <p:spPr>
          <a:xfrm>
            <a:off x="2574978" y="3525443"/>
            <a:ext cx="168910" cy="43815"/>
          </a:xfrm>
          <a:custGeom>
            <a:avLst/>
            <a:gdLst/>
            <a:ahLst/>
            <a:cxnLst/>
            <a:rect l="l" t="t" r="r" b="b"/>
            <a:pathLst>
              <a:path w="168910" h="43814">
                <a:moveTo>
                  <a:pt x="164731" y="6261"/>
                </a:moveTo>
                <a:lnTo>
                  <a:pt x="168871" y="43675"/>
                </a:lnTo>
                <a:lnTo>
                  <a:pt x="0" y="43662"/>
                </a:lnTo>
                <a:lnTo>
                  <a:pt x="1917" y="4203"/>
                </a:lnTo>
                <a:lnTo>
                  <a:pt x="21539" y="18884"/>
                </a:lnTo>
                <a:lnTo>
                  <a:pt x="35560" y="17005"/>
                </a:lnTo>
                <a:lnTo>
                  <a:pt x="43459" y="2095"/>
                </a:lnTo>
                <a:lnTo>
                  <a:pt x="93218" y="13538"/>
                </a:lnTo>
                <a:lnTo>
                  <a:pt x="119430" y="0"/>
                </a:lnTo>
                <a:lnTo>
                  <a:pt x="142963" y="19761"/>
                </a:lnTo>
                <a:lnTo>
                  <a:pt x="164731" y="6261"/>
                </a:lnTo>
                <a:close/>
              </a:path>
            </a:pathLst>
          </a:custGeom>
          <a:ln w="3175">
            <a:solidFill>
              <a:srgbClr val="211F20"/>
            </a:solidFill>
          </a:ln>
        </p:spPr>
        <p:txBody>
          <a:bodyPr wrap="square" lIns="0" tIns="0" rIns="0" bIns="0" rtlCol="0"/>
          <a:lstStyle/>
          <a:p>
            <a:endParaRPr/>
          </a:p>
        </p:txBody>
      </p:sp>
      <p:sp>
        <p:nvSpPr>
          <p:cNvPr id="292" name="object 292"/>
          <p:cNvSpPr/>
          <p:nvPr/>
        </p:nvSpPr>
        <p:spPr>
          <a:xfrm>
            <a:off x="2749616" y="3539644"/>
            <a:ext cx="9525" cy="36830"/>
          </a:xfrm>
          <a:custGeom>
            <a:avLst/>
            <a:gdLst/>
            <a:ahLst/>
            <a:cxnLst/>
            <a:rect l="l" t="t" r="r" b="b"/>
            <a:pathLst>
              <a:path w="9525" h="36829">
                <a:moveTo>
                  <a:pt x="9398" y="36753"/>
                </a:moveTo>
                <a:lnTo>
                  <a:pt x="0" y="36753"/>
                </a:lnTo>
                <a:lnTo>
                  <a:pt x="0" y="0"/>
                </a:lnTo>
                <a:lnTo>
                  <a:pt x="9398" y="0"/>
                </a:lnTo>
                <a:lnTo>
                  <a:pt x="9398" y="36753"/>
                </a:lnTo>
                <a:close/>
              </a:path>
            </a:pathLst>
          </a:custGeom>
          <a:ln w="3175">
            <a:solidFill>
              <a:srgbClr val="221F1F"/>
            </a:solidFill>
          </a:ln>
        </p:spPr>
        <p:txBody>
          <a:bodyPr wrap="square" lIns="0" tIns="0" rIns="0" bIns="0" rtlCol="0"/>
          <a:lstStyle/>
          <a:p>
            <a:endParaRPr/>
          </a:p>
        </p:txBody>
      </p:sp>
      <p:sp>
        <p:nvSpPr>
          <p:cNvPr id="293" name="object 293"/>
          <p:cNvSpPr/>
          <p:nvPr/>
        </p:nvSpPr>
        <p:spPr>
          <a:xfrm>
            <a:off x="2575879" y="3517095"/>
            <a:ext cx="126364" cy="0"/>
          </a:xfrm>
          <a:custGeom>
            <a:avLst/>
            <a:gdLst/>
            <a:ahLst/>
            <a:cxnLst/>
            <a:rect l="l" t="t" r="r" b="b"/>
            <a:pathLst>
              <a:path w="126364">
                <a:moveTo>
                  <a:pt x="126263" y="0"/>
                </a:moveTo>
                <a:lnTo>
                  <a:pt x="0" y="0"/>
                </a:lnTo>
              </a:path>
            </a:pathLst>
          </a:custGeom>
          <a:ln w="3175">
            <a:solidFill>
              <a:srgbClr val="221F1F"/>
            </a:solidFill>
          </a:ln>
        </p:spPr>
        <p:txBody>
          <a:bodyPr wrap="square" lIns="0" tIns="0" rIns="0" bIns="0" rtlCol="0"/>
          <a:lstStyle/>
          <a:p>
            <a:endParaRPr/>
          </a:p>
        </p:txBody>
      </p:sp>
      <p:sp>
        <p:nvSpPr>
          <p:cNvPr id="294" name="object 294"/>
          <p:cNvSpPr/>
          <p:nvPr/>
        </p:nvSpPr>
        <p:spPr>
          <a:xfrm>
            <a:off x="2585280" y="3519928"/>
            <a:ext cx="116205" cy="0"/>
          </a:xfrm>
          <a:custGeom>
            <a:avLst/>
            <a:gdLst/>
            <a:ahLst/>
            <a:cxnLst/>
            <a:rect l="l" t="t" r="r" b="b"/>
            <a:pathLst>
              <a:path w="116205">
                <a:moveTo>
                  <a:pt x="115976" y="0"/>
                </a:moveTo>
                <a:lnTo>
                  <a:pt x="0" y="0"/>
                </a:lnTo>
              </a:path>
            </a:pathLst>
          </a:custGeom>
          <a:ln w="3175">
            <a:solidFill>
              <a:srgbClr val="221F1F"/>
            </a:solidFill>
          </a:ln>
        </p:spPr>
        <p:txBody>
          <a:bodyPr wrap="square" lIns="0" tIns="0" rIns="0" bIns="0" rtlCol="0"/>
          <a:lstStyle/>
          <a:p>
            <a:endParaRPr/>
          </a:p>
        </p:txBody>
      </p:sp>
      <p:sp>
        <p:nvSpPr>
          <p:cNvPr id="295" name="object 295"/>
          <p:cNvSpPr/>
          <p:nvPr/>
        </p:nvSpPr>
        <p:spPr>
          <a:xfrm>
            <a:off x="2585289" y="3558443"/>
            <a:ext cx="164465" cy="0"/>
          </a:xfrm>
          <a:custGeom>
            <a:avLst/>
            <a:gdLst/>
            <a:ahLst/>
            <a:cxnLst/>
            <a:rect l="l" t="t" r="r" b="b"/>
            <a:pathLst>
              <a:path w="164464">
                <a:moveTo>
                  <a:pt x="164325" y="0"/>
                </a:moveTo>
                <a:lnTo>
                  <a:pt x="0" y="0"/>
                </a:lnTo>
              </a:path>
            </a:pathLst>
          </a:custGeom>
          <a:ln w="3175">
            <a:solidFill>
              <a:srgbClr val="221F1F"/>
            </a:solidFill>
          </a:ln>
        </p:spPr>
        <p:txBody>
          <a:bodyPr wrap="square" lIns="0" tIns="0" rIns="0" bIns="0" rtlCol="0"/>
          <a:lstStyle/>
          <a:p>
            <a:endParaRPr/>
          </a:p>
        </p:txBody>
      </p:sp>
      <p:sp>
        <p:nvSpPr>
          <p:cNvPr id="296" name="object 296"/>
          <p:cNvSpPr/>
          <p:nvPr/>
        </p:nvSpPr>
        <p:spPr>
          <a:xfrm>
            <a:off x="2585289" y="3555592"/>
            <a:ext cx="164465" cy="0"/>
          </a:xfrm>
          <a:custGeom>
            <a:avLst/>
            <a:gdLst/>
            <a:ahLst/>
            <a:cxnLst/>
            <a:rect l="l" t="t" r="r" b="b"/>
            <a:pathLst>
              <a:path w="164464">
                <a:moveTo>
                  <a:pt x="164325" y="0"/>
                </a:moveTo>
                <a:lnTo>
                  <a:pt x="0" y="0"/>
                </a:lnTo>
              </a:path>
            </a:pathLst>
          </a:custGeom>
          <a:ln w="3175">
            <a:solidFill>
              <a:srgbClr val="221F1F"/>
            </a:solidFill>
          </a:ln>
        </p:spPr>
        <p:txBody>
          <a:bodyPr wrap="square" lIns="0" tIns="0" rIns="0" bIns="0" rtlCol="0"/>
          <a:lstStyle/>
          <a:p>
            <a:endParaRPr/>
          </a:p>
        </p:txBody>
      </p:sp>
      <p:sp>
        <p:nvSpPr>
          <p:cNvPr id="297" name="object 297"/>
          <p:cNvSpPr/>
          <p:nvPr/>
        </p:nvSpPr>
        <p:spPr>
          <a:xfrm>
            <a:off x="2575881" y="3517095"/>
            <a:ext cx="9525" cy="53340"/>
          </a:xfrm>
          <a:custGeom>
            <a:avLst/>
            <a:gdLst/>
            <a:ahLst/>
            <a:cxnLst/>
            <a:rect l="l" t="t" r="r" b="b"/>
            <a:pathLst>
              <a:path w="9525" h="53339">
                <a:moveTo>
                  <a:pt x="9410" y="0"/>
                </a:moveTo>
                <a:lnTo>
                  <a:pt x="9410" y="53124"/>
                </a:lnTo>
                <a:lnTo>
                  <a:pt x="0" y="53124"/>
                </a:lnTo>
                <a:lnTo>
                  <a:pt x="0" y="0"/>
                </a:lnTo>
              </a:path>
            </a:pathLst>
          </a:custGeom>
          <a:ln w="3175">
            <a:solidFill>
              <a:srgbClr val="221F1F"/>
            </a:solidFill>
          </a:ln>
        </p:spPr>
        <p:txBody>
          <a:bodyPr wrap="square" lIns="0" tIns="0" rIns="0" bIns="0" rtlCol="0"/>
          <a:lstStyle/>
          <a:p>
            <a:endParaRPr/>
          </a:p>
        </p:txBody>
      </p:sp>
      <p:sp>
        <p:nvSpPr>
          <p:cNvPr id="298" name="object 298"/>
          <p:cNvSpPr/>
          <p:nvPr/>
        </p:nvSpPr>
        <p:spPr>
          <a:xfrm>
            <a:off x="2675879" y="3519928"/>
            <a:ext cx="0" cy="36195"/>
          </a:xfrm>
          <a:custGeom>
            <a:avLst/>
            <a:gdLst/>
            <a:ahLst/>
            <a:cxnLst/>
            <a:rect l="l" t="t" r="r" b="b"/>
            <a:pathLst>
              <a:path h="36195">
                <a:moveTo>
                  <a:pt x="0" y="0"/>
                </a:moveTo>
                <a:lnTo>
                  <a:pt x="0" y="35661"/>
                </a:lnTo>
              </a:path>
            </a:pathLst>
          </a:custGeom>
          <a:ln w="3175">
            <a:solidFill>
              <a:srgbClr val="221F1F"/>
            </a:solidFill>
          </a:ln>
        </p:spPr>
        <p:txBody>
          <a:bodyPr wrap="square" lIns="0" tIns="0" rIns="0" bIns="0" rtlCol="0"/>
          <a:lstStyle/>
          <a:p>
            <a:endParaRPr/>
          </a:p>
        </p:txBody>
      </p:sp>
      <p:sp>
        <p:nvSpPr>
          <p:cNvPr id="299" name="object 299"/>
          <p:cNvSpPr/>
          <p:nvPr/>
        </p:nvSpPr>
        <p:spPr>
          <a:xfrm>
            <a:off x="2673045" y="3519928"/>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00" name="object 300"/>
          <p:cNvSpPr/>
          <p:nvPr/>
        </p:nvSpPr>
        <p:spPr>
          <a:xfrm>
            <a:off x="2673045"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01" name="object 301"/>
          <p:cNvSpPr/>
          <p:nvPr/>
        </p:nvSpPr>
        <p:spPr>
          <a:xfrm>
            <a:off x="2650507" y="3533205"/>
            <a:ext cx="22860" cy="22860"/>
          </a:xfrm>
          <a:custGeom>
            <a:avLst/>
            <a:gdLst/>
            <a:ahLst/>
            <a:cxnLst/>
            <a:rect l="l" t="t" r="r" b="b"/>
            <a:pathLst>
              <a:path w="22860" h="22860">
                <a:moveTo>
                  <a:pt x="0" y="11126"/>
                </a:moveTo>
                <a:lnTo>
                  <a:pt x="431" y="8281"/>
                </a:lnTo>
                <a:lnTo>
                  <a:pt x="1498" y="5538"/>
                </a:lnTo>
                <a:lnTo>
                  <a:pt x="6588" y="943"/>
                </a:lnTo>
                <a:lnTo>
                  <a:pt x="12776" y="0"/>
                </a:lnTo>
                <a:lnTo>
                  <a:pt x="18497" y="2511"/>
                </a:lnTo>
                <a:lnTo>
                  <a:pt x="22186" y="8281"/>
                </a:lnTo>
                <a:lnTo>
                  <a:pt x="22529" y="11126"/>
                </a:lnTo>
                <a:lnTo>
                  <a:pt x="22186" y="14060"/>
                </a:lnTo>
                <a:lnTo>
                  <a:pt x="18498" y="19798"/>
                </a:lnTo>
                <a:lnTo>
                  <a:pt x="12790" y="22294"/>
                </a:lnTo>
                <a:lnTo>
                  <a:pt x="6608" y="21359"/>
                </a:lnTo>
                <a:lnTo>
                  <a:pt x="1498" y="16803"/>
                </a:lnTo>
                <a:lnTo>
                  <a:pt x="431" y="14060"/>
                </a:lnTo>
                <a:lnTo>
                  <a:pt x="0" y="11126"/>
                </a:lnTo>
                <a:close/>
              </a:path>
            </a:pathLst>
          </a:custGeom>
          <a:ln w="3175">
            <a:solidFill>
              <a:srgbClr val="221F1F"/>
            </a:solidFill>
          </a:ln>
        </p:spPr>
        <p:txBody>
          <a:bodyPr wrap="square" lIns="0" tIns="0" rIns="0" bIns="0" rtlCol="0"/>
          <a:lstStyle/>
          <a:p>
            <a:endParaRPr/>
          </a:p>
        </p:txBody>
      </p:sp>
      <p:sp>
        <p:nvSpPr>
          <p:cNvPr id="302" name="object 302"/>
          <p:cNvSpPr/>
          <p:nvPr/>
        </p:nvSpPr>
        <p:spPr>
          <a:xfrm>
            <a:off x="2653336" y="3533918"/>
            <a:ext cx="17145" cy="21590"/>
          </a:xfrm>
          <a:custGeom>
            <a:avLst/>
            <a:gdLst/>
            <a:ahLst/>
            <a:cxnLst/>
            <a:rect l="l" t="t" r="r" b="b"/>
            <a:pathLst>
              <a:path w="17144" h="21589">
                <a:moveTo>
                  <a:pt x="0" y="10414"/>
                </a:moveTo>
                <a:lnTo>
                  <a:pt x="457" y="7848"/>
                </a:lnTo>
                <a:lnTo>
                  <a:pt x="1612" y="5448"/>
                </a:lnTo>
                <a:lnTo>
                  <a:pt x="5613" y="0"/>
                </a:lnTo>
                <a:lnTo>
                  <a:pt x="14338" y="1193"/>
                </a:lnTo>
                <a:lnTo>
                  <a:pt x="16510" y="7848"/>
                </a:lnTo>
                <a:lnTo>
                  <a:pt x="16954" y="10414"/>
                </a:lnTo>
                <a:lnTo>
                  <a:pt x="16510" y="13081"/>
                </a:lnTo>
                <a:lnTo>
                  <a:pt x="14033" y="19634"/>
                </a:lnTo>
                <a:lnTo>
                  <a:pt x="5956" y="21056"/>
                </a:lnTo>
                <a:lnTo>
                  <a:pt x="1612" y="15392"/>
                </a:lnTo>
                <a:lnTo>
                  <a:pt x="457" y="13081"/>
                </a:lnTo>
                <a:lnTo>
                  <a:pt x="0" y="10414"/>
                </a:lnTo>
                <a:close/>
              </a:path>
            </a:pathLst>
          </a:custGeom>
          <a:ln w="3175">
            <a:solidFill>
              <a:srgbClr val="221F1F"/>
            </a:solidFill>
          </a:ln>
        </p:spPr>
        <p:txBody>
          <a:bodyPr wrap="square" lIns="0" tIns="0" rIns="0" bIns="0" rtlCol="0"/>
          <a:lstStyle/>
          <a:p>
            <a:endParaRPr/>
          </a:p>
        </p:txBody>
      </p:sp>
      <p:sp>
        <p:nvSpPr>
          <p:cNvPr id="303" name="object 303"/>
          <p:cNvSpPr/>
          <p:nvPr/>
        </p:nvSpPr>
        <p:spPr>
          <a:xfrm>
            <a:off x="2650507"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04" name="object 304"/>
          <p:cNvSpPr/>
          <p:nvPr/>
        </p:nvSpPr>
        <p:spPr>
          <a:xfrm>
            <a:off x="2650507"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05" name="object 305"/>
          <p:cNvSpPr/>
          <p:nvPr/>
        </p:nvSpPr>
        <p:spPr>
          <a:xfrm>
            <a:off x="2647743"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06" name="object 306"/>
          <p:cNvSpPr/>
          <p:nvPr/>
        </p:nvSpPr>
        <p:spPr>
          <a:xfrm>
            <a:off x="264774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07" name="object 307"/>
          <p:cNvSpPr/>
          <p:nvPr/>
        </p:nvSpPr>
        <p:spPr>
          <a:xfrm>
            <a:off x="2625210" y="3533210"/>
            <a:ext cx="22860" cy="22860"/>
          </a:xfrm>
          <a:custGeom>
            <a:avLst/>
            <a:gdLst/>
            <a:ahLst/>
            <a:cxnLst/>
            <a:rect l="l" t="t" r="r" b="b"/>
            <a:pathLst>
              <a:path w="22860" h="22860">
                <a:moveTo>
                  <a:pt x="0" y="11122"/>
                </a:moveTo>
                <a:lnTo>
                  <a:pt x="368" y="8277"/>
                </a:lnTo>
                <a:lnTo>
                  <a:pt x="1524" y="5534"/>
                </a:lnTo>
                <a:lnTo>
                  <a:pt x="6529" y="915"/>
                </a:lnTo>
                <a:lnTo>
                  <a:pt x="12747" y="0"/>
                </a:lnTo>
                <a:lnTo>
                  <a:pt x="18493" y="2537"/>
                </a:lnTo>
                <a:lnTo>
                  <a:pt x="22085" y="8277"/>
                </a:lnTo>
                <a:lnTo>
                  <a:pt x="22529" y="11122"/>
                </a:lnTo>
                <a:lnTo>
                  <a:pt x="22085" y="14055"/>
                </a:lnTo>
                <a:lnTo>
                  <a:pt x="18499" y="19760"/>
                </a:lnTo>
                <a:lnTo>
                  <a:pt x="12742" y="22275"/>
                </a:lnTo>
                <a:lnTo>
                  <a:pt x="6517" y="21367"/>
                </a:lnTo>
                <a:lnTo>
                  <a:pt x="1524" y="16798"/>
                </a:lnTo>
                <a:lnTo>
                  <a:pt x="368" y="14055"/>
                </a:lnTo>
                <a:lnTo>
                  <a:pt x="0" y="11122"/>
                </a:lnTo>
                <a:close/>
              </a:path>
            </a:pathLst>
          </a:custGeom>
          <a:ln w="3175">
            <a:solidFill>
              <a:srgbClr val="221F1F"/>
            </a:solidFill>
          </a:ln>
        </p:spPr>
        <p:txBody>
          <a:bodyPr wrap="square" lIns="0" tIns="0" rIns="0" bIns="0" rtlCol="0"/>
          <a:lstStyle/>
          <a:p>
            <a:endParaRPr/>
          </a:p>
        </p:txBody>
      </p:sp>
      <p:sp>
        <p:nvSpPr>
          <p:cNvPr id="308" name="object 308"/>
          <p:cNvSpPr/>
          <p:nvPr/>
        </p:nvSpPr>
        <p:spPr>
          <a:xfrm>
            <a:off x="2627964" y="3533867"/>
            <a:ext cx="17145" cy="21590"/>
          </a:xfrm>
          <a:custGeom>
            <a:avLst/>
            <a:gdLst/>
            <a:ahLst/>
            <a:cxnLst/>
            <a:rect l="l" t="t" r="r" b="b"/>
            <a:pathLst>
              <a:path w="17144" h="21589">
                <a:moveTo>
                  <a:pt x="0" y="10464"/>
                </a:moveTo>
                <a:lnTo>
                  <a:pt x="444" y="7899"/>
                </a:lnTo>
                <a:lnTo>
                  <a:pt x="1701" y="5499"/>
                </a:lnTo>
                <a:lnTo>
                  <a:pt x="5613" y="0"/>
                </a:lnTo>
                <a:lnTo>
                  <a:pt x="14579" y="1333"/>
                </a:lnTo>
                <a:lnTo>
                  <a:pt x="16510" y="7899"/>
                </a:lnTo>
                <a:lnTo>
                  <a:pt x="16941" y="10464"/>
                </a:lnTo>
                <a:lnTo>
                  <a:pt x="16510" y="13131"/>
                </a:lnTo>
                <a:lnTo>
                  <a:pt x="14236" y="19659"/>
                </a:lnTo>
                <a:lnTo>
                  <a:pt x="5880" y="21107"/>
                </a:lnTo>
                <a:lnTo>
                  <a:pt x="1701" y="15443"/>
                </a:lnTo>
                <a:lnTo>
                  <a:pt x="444" y="13131"/>
                </a:lnTo>
                <a:lnTo>
                  <a:pt x="0" y="10464"/>
                </a:lnTo>
                <a:close/>
              </a:path>
            </a:pathLst>
          </a:custGeom>
          <a:ln w="3175">
            <a:solidFill>
              <a:srgbClr val="221F1F"/>
            </a:solidFill>
          </a:ln>
        </p:spPr>
        <p:txBody>
          <a:bodyPr wrap="square" lIns="0" tIns="0" rIns="0" bIns="0" rtlCol="0"/>
          <a:lstStyle/>
          <a:p>
            <a:endParaRPr/>
          </a:p>
        </p:txBody>
      </p:sp>
      <p:sp>
        <p:nvSpPr>
          <p:cNvPr id="309" name="object 309"/>
          <p:cNvSpPr/>
          <p:nvPr/>
        </p:nvSpPr>
        <p:spPr>
          <a:xfrm>
            <a:off x="2625210"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10" name="object 310"/>
          <p:cNvSpPr/>
          <p:nvPr/>
        </p:nvSpPr>
        <p:spPr>
          <a:xfrm>
            <a:off x="2625210"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11" name="object 311"/>
          <p:cNvSpPr/>
          <p:nvPr/>
        </p:nvSpPr>
        <p:spPr>
          <a:xfrm>
            <a:off x="2622383"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12" name="object 312"/>
          <p:cNvSpPr/>
          <p:nvPr/>
        </p:nvSpPr>
        <p:spPr>
          <a:xfrm>
            <a:off x="262238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13" name="object 313"/>
          <p:cNvSpPr/>
          <p:nvPr/>
        </p:nvSpPr>
        <p:spPr>
          <a:xfrm>
            <a:off x="2599858" y="3533210"/>
            <a:ext cx="22860" cy="22860"/>
          </a:xfrm>
          <a:custGeom>
            <a:avLst/>
            <a:gdLst/>
            <a:ahLst/>
            <a:cxnLst/>
            <a:rect l="l" t="t" r="r" b="b"/>
            <a:pathLst>
              <a:path w="22860" h="22860">
                <a:moveTo>
                  <a:pt x="0" y="11122"/>
                </a:moveTo>
                <a:lnTo>
                  <a:pt x="355" y="8277"/>
                </a:lnTo>
                <a:lnTo>
                  <a:pt x="1485" y="5534"/>
                </a:lnTo>
                <a:lnTo>
                  <a:pt x="6507" y="915"/>
                </a:lnTo>
                <a:lnTo>
                  <a:pt x="12733" y="0"/>
                </a:lnTo>
                <a:lnTo>
                  <a:pt x="18504" y="2537"/>
                </a:lnTo>
                <a:lnTo>
                  <a:pt x="22161" y="8277"/>
                </a:lnTo>
                <a:lnTo>
                  <a:pt x="22517" y="11122"/>
                </a:lnTo>
                <a:lnTo>
                  <a:pt x="22161" y="14055"/>
                </a:lnTo>
                <a:lnTo>
                  <a:pt x="18507" y="19761"/>
                </a:lnTo>
                <a:lnTo>
                  <a:pt x="12742" y="22280"/>
                </a:lnTo>
                <a:lnTo>
                  <a:pt x="6518" y="21372"/>
                </a:lnTo>
                <a:lnTo>
                  <a:pt x="1485" y="16798"/>
                </a:lnTo>
                <a:lnTo>
                  <a:pt x="355" y="14055"/>
                </a:lnTo>
                <a:lnTo>
                  <a:pt x="0" y="11122"/>
                </a:lnTo>
                <a:close/>
              </a:path>
            </a:pathLst>
          </a:custGeom>
          <a:ln w="3175">
            <a:solidFill>
              <a:srgbClr val="221F1F"/>
            </a:solidFill>
          </a:ln>
        </p:spPr>
        <p:txBody>
          <a:bodyPr wrap="square" lIns="0" tIns="0" rIns="0" bIns="0" rtlCol="0"/>
          <a:lstStyle/>
          <a:p>
            <a:endParaRPr/>
          </a:p>
        </p:txBody>
      </p:sp>
      <p:sp>
        <p:nvSpPr>
          <p:cNvPr id="314" name="object 314"/>
          <p:cNvSpPr/>
          <p:nvPr/>
        </p:nvSpPr>
        <p:spPr>
          <a:xfrm>
            <a:off x="2602679" y="3533880"/>
            <a:ext cx="17145" cy="21590"/>
          </a:xfrm>
          <a:custGeom>
            <a:avLst/>
            <a:gdLst/>
            <a:ahLst/>
            <a:cxnLst/>
            <a:rect l="l" t="t" r="r" b="b"/>
            <a:pathLst>
              <a:path w="17144" h="21589">
                <a:moveTo>
                  <a:pt x="0" y="10452"/>
                </a:moveTo>
                <a:lnTo>
                  <a:pt x="355" y="7886"/>
                </a:lnTo>
                <a:lnTo>
                  <a:pt x="1600" y="5486"/>
                </a:lnTo>
                <a:lnTo>
                  <a:pt x="5537" y="0"/>
                </a:lnTo>
                <a:lnTo>
                  <a:pt x="14503" y="1308"/>
                </a:lnTo>
                <a:lnTo>
                  <a:pt x="16421" y="7886"/>
                </a:lnTo>
                <a:lnTo>
                  <a:pt x="16852" y="10452"/>
                </a:lnTo>
                <a:lnTo>
                  <a:pt x="16421" y="13119"/>
                </a:lnTo>
                <a:lnTo>
                  <a:pt x="14160" y="19659"/>
                </a:lnTo>
                <a:lnTo>
                  <a:pt x="5791" y="21069"/>
                </a:lnTo>
                <a:lnTo>
                  <a:pt x="1600" y="15430"/>
                </a:lnTo>
                <a:lnTo>
                  <a:pt x="355" y="13119"/>
                </a:lnTo>
                <a:lnTo>
                  <a:pt x="0" y="10452"/>
                </a:lnTo>
                <a:close/>
              </a:path>
            </a:pathLst>
          </a:custGeom>
          <a:ln w="3175">
            <a:solidFill>
              <a:srgbClr val="221F1F"/>
            </a:solidFill>
          </a:ln>
        </p:spPr>
        <p:txBody>
          <a:bodyPr wrap="square" lIns="0" tIns="0" rIns="0" bIns="0" rtlCol="0"/>
          <a:lstStyle/>
          <a:p>
            <a:endParaRPr/>
          </a:p>
        </p:txBody>
      </p:sp>
      <p:sp>
        <p:nvSpPr>
          <p:cNvPr id="315" name="object 315"/>
          <p:cNvSpPr/>
          <p:nvPr/>
        </p:nvSpPr>
        <p:spPr>
          <a:xfrm>
            <a:off x="2599858"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16" name="object 316"/>
          <p:cNvSpPr/>
          <p:nvPr/>
        </p:nvSpPr>
        <p:spPr>
          <a:xfrm>
            <a:off x="2599858"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17" name="object 317"/>
          <p:cNvSpPr/>
          <p:nvPr/>
        </p:nvSpPr>
        <p:spPr>
          <a:xfrm>
            <a:off x="2599858"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18" name="object 318"/>
          <p:cNvSpPr/>
          <p:nvPr/>
        </p:nvSpPr>
        <p:spPr>
          <a:xfrm>
            <a:off x="2597006"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19" name="object 319"/>
          <p:cNvSpPr/>
          <p:nvPr/>
        </p:nvSpPr>
        <p:spPr>
          <a:xfrm>
            <a:off x="2597006"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20" name="object 320"/>
          <p:cNvSpPr/>
          <p:nvPr/>
        </p:nvSpPr>
        <p:spPr>
          <a:xfrm>
            <a:off x="2597006"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21" name="object 321"/>
          <p:cNvSpPr/>
          <p:nvPr/>
        </p:nvSpPr>
        <p:spPr>
          <a:xfrm>
            <a:off x="2650502" y="3533059"/>
            <a:ext cx="22860" cy="0"/>
          </a:xfrm>
          <a:custGeom>
            <a:avLst/>
            <a:gdLst/>
            <a:ahLst/>
            <a:cxnLst/>
            <a:rect l="l" t="t" r="r" b="b"/>
            <a:pathLst>
              <a:path w="22860">
                <a:moveTo>
                  <a:pt x="22542" y="0"/>
                </a:moveTo>
                <a:lnTo>
                  <a:pt x="0" y="0"/>
                </a:lnTo>
              </a:path>
            </a:pathLst>
          </a:custGeom>
          <a:ln w="3175">
            <a:solidFill>
              <a:srgbClr val="221F1F"/>
            </a:solidFill>
          </a:ln>
        </p:spPr>
        <p:txBody>
          <a:bodyPr wrap="square" lIns="0" tIns="0" rIns="0" bIns="0" rtlCol="0"/>
          <a:lstStyle/>
          <a:p>
            <a:endParaRPr/>
          </a:p>
        </p:txBody>
      </p:sp>
      <p:sp>
        <p:nvSpPr>
          <p:cNvPr id="322" name="object 322"/>
          <p:cNvSpPr/>
          <p:nvPr/>
        </p:nvSpPr>
        <p:spPr>
          <a:xfrm>
            <a:off x="2625213" y="3533059"/>
            <a:ext cx="22860" cy="0"/>
          </a:xfrm>
          <a:custGeom>
            <a:avLst/>
            <a:gdLst/>
            <a:ahLst/>
            <a:cxnLst/>
            <a:rect l="l" t="t" r="r" b="b"/>
            <a:pathLst>
              <a:path w="22860">
                <a:moveTo>
                  <a:pt x="22529" y="0"/>
                </a:moveTo>
                <a:lnTo>
                  <a:pt x="0" y="0"/>
                </a:lnTo>
              </a:path>
            </a:pathLst>
          </a:custGeom>
          <a:ln w="3175">
            <a:solidFill>
              <a:srgbClr val="221F1F"/>
            </a:solidFill>
          </a:ln>
        </p:spPr>
        <p:txBody>
          <a:bodyPr wrap="square" lIns="0" tIns="0" rIns="0" bIns="0" rtlCol="0"/>
          <a:lstStyle/>
          <a:p>
            <a:endParaRPr/>
          </a:p>
        </p:txBody>
      </p:sp>
      <p:sp>
        <p:nvSpPr>
          <p:cNvPr id="323" name="object 323"/>
          <p:cNvSpPr/>
          <p:nvPr/>
        </p:nvSpPr>
        <p:spPr>
          <a:xfrm>
            <a:off x="2599866" y="3533059"/>
            <a:ext cx="22860" cy="0"/>
          </a:xfrm>
          <a:custGeom>
            <a:avLst/>
            <a:gdLst/>
            <a:ahLst/>
            <a:cxnLst/>
            <a:rect l="l" t="t" r="r" b="b"/>
            <a:pathLst>
              <a:path w="22860">
                <a:moveTo>
                  <a:pt x="22517" y="0"/>
                </a:moveTo>
                <a:lnTo>
                  <a:pt x="0" y="0"/>
                </a:lnTo>
              </a:path>
            </a:pathLst>
          </a:custGeom>
          <a:ln w="3175">
            <a:solidFill>
              <a:srgbClr val="221F1F"/>
            </a:solidFill>
          </a:ln>
        </p:spPr>
        <p:txBody>
          <a:bodyPr wrap="square" lIns="0" tIns="0" rIns="0" bIns="0" rtlCol="0"/>
          <a:lstStyle/>
          <a:p>
            <a:endParaRPr/>
          </a:p>
        </p:txBody>
      </p:sp>
      <p:sp>
        <p:nvSpPr>
          <p:cNvPr id="324" name="object 324"/>
          <p:cNvSpPr/>
          <p:nvPr/>
        </p:nvSpPr>
        <p:spPr>
          <a:xfrm>
            <a:off x="2585297" y="3533059"/>
            <a:ext cx="12065" cy="0"/>
          </a:xfrm>
          <a:custGeom>
            <a:avLst/>
            <a:gdLst/>
            <a:ahLst/>
            <a:cxnLst/>
            <a:rect l="l" t="t" r="r" b="b"/>
            <a:pathLst>
              <a:path w="12064">
                <a:moveTo>
                  <a:pt x="11709" y="0"/>
                </a:moveTo>
                <a:lnTo>
                  <a:pt x="0" y="0"/>
                </a:lnTo>
              </a:path>
            </a:pathLst>
          </a:custGeom>
          <a:ln w="3175">
            <a:solidFill>
              <a:srgbClr val="221F1F"/>
            </a:solidFill>
          </a:ln>
        </p:spPr>
        <p:txBody>
          <a:bodyPr wrap="square" lIns="0" tIns="0" rIns="0" bIns="0" rtlCol="0"/>
          <a:lstStyle/>
          <a:p>
            <a:endParaRPr/>
          </a:p>
        </p:txBody>
      </p:sp>
      <p:sp>
        <p:nvSpPr>
          <p:cNvPr id="325" name="object 325"/>
          <p:cNvSpPr/>
          <p:nvPr/>
        </p:nvSpPr>
        <p:spPr>
          <a:xfrm>
            <a:off x="2650502" y="3530314"/>
            <a:ext cx="22860" cy="0"/>
          </a:xfrm>
          <a:custGeom>
            <a:avLst/>
            <a:gdLst/>
            <a:ahLst/>
            <a:cxnLst/>
            <a:rect l="l" t="t" r="r" b="b"/>
            <a:pathLst>
              <a:path w="22860">
                <a:moveTo>
                  <a:pt x="22542" y="0"/>
                </a:moveTo>
                <a:lnTo>
                  <a:pt x="0" y="0"/>
                </a:lnTo>
              </a:path>
            </a:pathLst>
          </a:custGeom>
          <a:ln w="3175">
            <a:solidFill>
              <a:srgbClr val="221F1F"/>
            </a:solidFill>
          </a:ln>
        </p:spPr>
        <p:txBody>
          <a:bodyPr wrap="square" lIns="0" tIns="0" rIns="0" bIns="0" rtlCol="0"/>
          <a:lstStyle/>
          <a:p>
            <a:endParaRPr/>
          </a:p>
        </p:txBody>
      </p:sp>
      <p:sp>
        <p:nvSpPr>
          <p:cNvPr id="326" name="object 326"/>
          <p:cNvSpPr/>
          <p:nvPr/>
        </p:nvSpPr>
        <p:spPr>
          <a:xfrm>
            <a:off x="2625213" y="3530314"/>
            <a:ext cx="22860" cy="0"/>
          </a:xfrm>
          <a:custGeom>
            <a:avLst/>
            <a:gdLst/>
            <a:ahLst/>
            <a:cxnLst/>
            <a:rect l="l" t="t" r="r" b="b"/>
            <a:pathLst>
              <a:path w="22860">
                <a:moveTo>
                  <a:pt x="22529" y="0"/>
                </a:moveTo>
                <a:lnTo>
                  <a:pt x="0" y="0"/>
                </a:lnTo>
              </a:path>
            </a:pathLst>
          </a:custGeom>
          <a:ln w="3175">
            <a:solidFill>
              <a:srgbClr val="221F1F"/>
            </a:solidFill>
          </a:ln>
        </p:spPr>
        <p:txBody>
          <a:bodyPr wrap="square" lIns="0" tIns="0" rIns="0" bIns="0" rtlCol="0"/>
          <a:lstStyle/>
          <a:p>
            <a:endParaRPr/>
          </a:p>
        </p:txBody>
      </p:sp>
      <p:sp>
        <p:nvSpPr>
          <p:cNvPr id="327" name="object 327"/>
          <p:cNvSpPr/>
          <p:nvPr/>
        </p:nvSpPr>
        <p:spPr>
          <a:xfrm>
            <a:off x="2599866" y="3530314"/>
            <a:ext cx="22860" cy="0"/>
          </a:xfrm>
          <a:custGeom>
            <a:avLst/>
            <a:gdLst/>
            <a:ahLst/>
            <a:cxnLst/>
            <a:rect l="l" t="t" r="r" b="b"/>
            <a:pathLst>
              <a:path w="22860">
                <a:moveTo>
                  <a:pt x="22517" y="0"/>
                </a:moveTo>
                <a:lnTo>
                  <a:pt x="0" y="0"/>
                </a:lnTo>
              </a:path>
            </a:pathLst>
          </a:custGeom>
          <a:ln w="3175">
            <a:solidFill>
              <a:srgbClr val="221F1F"/>
            </a:solidFill>
          </a:ln>
        </p:spPr>
        <p:txBody>
          <a:bodyPr wrap="square" lIns="0" tIns="0" rIns="0" bIns="0" rtlCol="0"/>
          <a:lstStyle/>
          <a:p>
            <a:endParaRPr/>
          </a:p>
        </p:txBody>
      </p:sp>
      <p:sp>
        <p:nvSpPr>
          <p:cNvPr id="328" name="object 328"/>
          <p:cNvSpPr/>
          <p:nvPr/>
        </p:nvSpPr>
        <p:spPr>
          <a:xfrm>
            <a:off x="2585297" y="3530314"/>
            <a:ext cx="12065" cy="0"/>
          </a:xfrm>
          <a:custGeom>
            <a:avLst/>
            <a:gdLst/>
            <a:ahLst/>
            <a:cxnLst/>
            <a:rect l="l" t="t" r="r" b="b"/>
            <a:pathLst>
              <a:path w="12064">
                <a:moveTo>
                  <a:pt x="11709" y="0"/>
                </a:moveTo>
                <a:lnTo>
                  <a:pt x="0" y="0"/>
                </a:lnTo>
              </a:path>
            </a:pathLst>
          </a:custGeom>
          <a:ln w="3175">
            <a:solidFill>
              <a:srgbClr val="221F1F"/>
            </a:solidFill>
          </a:ln>
        </p:spPr>
        <p:txBody>
          <a:bodyPr wrap="square" lIns="0" tIns="0" rIns="0" bIns="0" rtlCol="0"/>
          <a:lstStyle/>
          <a:p>
            <a:endParaRPr/>
          </a:p>
        </p:txBody>
      </p:sp>
      <p:sp>
        <p:nvSpPr>
          <p:cNvPr id="329" name="object 329"/>
          <p:cNvSpPr/>
          <p:nvPr/>
        </p:nvSpPr>
        <p:spPr>
          <a:xfrm>
            <a:off x="2735060" y="3542472"/>
            <a:ext cx="14604" cy="0"/>
          </a:xfrm>
          <a:custGeom>
            <a:avLst/>
            <a:gdLst/>
            <a:ahLst/>
            <a:cxnLst/>
            <a:rect l="l" t="t" r="r" b="b"/>
            <a:pathLst>
              <a:path w="14605">
                <a:moveTo>
                  <a:pt x="14554" y="0"/>
                </a:moveTo>
                <a:lnTo>
                  <a:pt x="0" y="0"/>
                </a:lnTo>
              </a:path>
            </a:pathLst>
          </a:custGeom>
          <a:ln w="3175">
            <a:solidFill>
              <a:srgbClr val="221F1F"/>
            </a:solidFill>
          </a:ln>
        </p:spPr>
        <p:txBody>
          <a:bodyPr wrap="square" lIns="0" tIns="0" rIns="0" bIns="0" rtlCol="0"/>
          <a:lstStyle/>
          <a:p>
            <a:endParaRPr/>
          </a:p>
        </p:txBody>
      </p:sp>
      <p:sp>
        <p:nvSpPr>
          <p:cNvPr id="330" name="object 330"/>
          <p:cNvSpPr/>
          <p:nvPr/>
        </p:nvSpPr>
        <p:spPr>
          <a:xfrm>
            <a:off x="2735860" y="3539630"/>
            <a:ext cx="13970" cy="0"/>
          </a:xfrm>
          <a:custGeom>
            <a:avLst/>
            <a:gdLst/>
            <a:ahLst/>
            <a:cxnLst/>
            <a:rect l="l" t="t" r="r" b="b"/>
            <a:pathLst>
              <a:path w="13969">
                <a:moveTo>
                  <a:pt x="13754" y="0"/>
                </a:moveTo>
                <a:lnTo>
                  <a:pt x="0" y="0"/>
                </a:lnTo>
              </a:path>
            </a:pathLst>
          </a:custGeom>
          <a:ln w="3175">
            <a:solidFill>
              <a:srgbClr val="221F1F"/>
            </a:solidFill>
          </a:ln>
        </p:spPr>
        <p:txBody>
          <a:bodyPr wrap="square" lIns="0" tIns="0" rIns="0" bIns="0" rtlCol="0"/>
          <a:lstStyle/>
          <a:p>
            <a:endParaRPr/>
          </a:p>
        </p:txBody>
      </p:sp>
      <p:sp>
        <p:nvSpPr>
          <p:cNvPr id="331" name="object 331"/>
          <p:cNvSpPr/>
          <p:nvPr/>
        </p:nvSpPr>
        <p:spPr>
          <a:xfrm>
            <a:off x="2737886" y="3542472"/>
            <a:ext cx="0" cy="13335"/>
          </a:xfrm>
          <a:custGeom>
            <a:avLst/>
            <a:gdLst/>
            <a:ahLst/>
            <a:cxnLst/>
            <a:rect l="l" t="t" r="r" b="b"/>
            <a:pathLst>
              <a:path h="13335">
                <a:moveTo>
                  <a:pt x="0" y="0"/>
                </a:moveTo>
                <a:lnTo>
                  <a:pt x="0" y="13119"/>
                </a:lnTo>
              </a:path>
            </a:pathLst>
          </a:custGeom>
          <a:ln w="3175">
            <a:solidFill>
              <a:srgbClr val="221F1F"/>
            </a:solidFill>
          </a:ln>
        </p:spPr>
        <p:txBody>
          <a:bodyPr wrap="square" lIns="0" tIns="0" rIns="0" bIns="0" rtlCol="0"/>
          <a:lstStyle/>
          <a:p>
            <a:endParaRPr/>
          </a:p>
        </p:txBody>
      </p:sp>
      <p:sp>
        <p:nvSpPr>
          <p:cNvPr id="332" name="object 332"/>
          <p:cNvSpPr/>
          <p:nvPr/>
        </p:nvSpPr>
        <p:spPr>
          <a:xfrm>
            <a:off x="2735059" y="3542472"/>
            <a:ext cx="0" cy="13335"/>
          </a:xfrm>
          <a:custGeom>
            <a:avLst/>
            <a:gdLst/>
            <a:ahLst/>
            <a:cxnLst/>
            <a:rect l="l" t="t" r="r" b="b"/>
            <a:pathLst>
              <a:path h="13335">
                <a:moveTo>
                  <a:pt x="0" y="0"/>
                </a:moveTo>
                <a:lnTo>
                  <a:pt x="0" y="13119"/>
                </a:lnTo>
              </a:path>
            </a:pathLst>
          </a:custGeom>
          <a:ln w="3175">
            <a:solidFill>
              <a:srgbClr val="221F1F"/>
            </a:solidFill>
          </a:ln>
        </p:spPr>
        <p:txBody>
          <a:bodyPr wrap="square" lIns="0" tIns="0" rIns="0" bIns="0" rtlCol="0"/>
          <a:lstStyle/>
          <a:p>
            <a:endParaRPr/>
          </a:p>
        </p:txBody>
      </p:sp>
      <p:sp>
        <p:nvSpPr>
          <p:cNvPr id="333" name="object 333"/>
          <p:cNvSpPr/>
          <p:nvPr/>
        </p:nvSpPr>
        <p:spPr>
          <a:xfrm>
            <a:off x="2701257" y="3519927"/>
            <a:ext cx="0" cy="36195"/>
          </a:xfrm>
          <a:custGeom>
            <a:avLst/>
            <a:gdLst/>
            <a:ahLst/>
            <a:cxnLst/>
            <a:rect l="l" t="t" r="r" b="b"/>
            <a:pathLst>
              <a:path h="36195">
                <a:moveTo>
                  <a:pt x="0" y="0"/>
                </a:moveTo>
                <a:lnTo>
                  <a:pt x="0" y="35661"/>
                </a:lnTo>
              </a:path>
            </a:pathLst>
          </a:custGeom>
          <a:ln w="3175">
            <a:solidFill>
              <a:srgbClr val="221F1F"/>
            </a:solidFill>
          </a:ln>
        </p:spPr>
        <p:txBody>
          <a:bodyPr wrap="square" lIns="0" tIns="0" rIns="0" bIns="0" rtlCol="0"/>
          <a:lstStyle/>
          <a:p>
            <a:endParaRPr/>
          </a:p>
        </p:txBody>
      </p:sp>
      <p:sp>
        <p:nvSpPr>
          <p:cNvPr id="334" name="object 334"/>
          <p:cNvSpPr/>
          <p:nvPr/>
        </p:nvSpPr>
        <p:spPr>
          <a:xfrm>
            <a:off x="2698423" y="3519927"/>
            <a:ext cx="0" cy="10795"/>
          </a:xfrm>
          <a:custGeom>
            <a:avLst/>
            <a:gdLst/>
            <a:ahLst/>
            <a:cxnLst/>
            <a:rect l="l" t="t" r="r" b="b"/>
            <a:pathLst>
              <a:path h="10795">
                <a:moveTo>
                  <a:pt x="0" y="0"/>
                </a:moveTo>
                <a:lnTo>
                  <a:pt x="0" y="10388"/>
                </a:lnTo>
              </a:path>
            </a:pathLst>
          </a:custGeom>
          <a:ln w="3175">
            <a:solidFill>
              <a:srgbClr val="221F1F"/>
            </a:solidFill>
          </a:ln>
        </p:spPr>
        <p:txBody>
          <a:bodyPr wrap="square" lIns="0" tIns="0" rIns="0" bIns="0" rtlCol="0"/>
          <a:lstStyle/>
          <a:p>
            <a:endParaRPr/>
          </a:p>
        </p:txBody>
      </p:sp>
      <p:sp>
        <p:nvSpPr>
          <p:cNvPr id="335" name="object 335"/>
          <p:cNvSpPr/>
          <p:nvPr/>
        </p:nvSpPr>
        <p:spPr>
          <a:xfrm>
            <a:off x="2698423" y="3533059"/>
            <a:ext cx="0" cy="22860"/>
          </a:xfrm>
          <a:custGeom>
            <a:avLst/>
            <a:gdLst/>
            <a:ahLst/>
            <a:cxnLst/>
            <a:rect l="l" t="t" r="r" b="b"/>
            <a:pathLst>
              <a:path h="22860">
                <a:moveTo>
                  <a:pt x="0" y="0"/>
                </a:moveTo>
                <a:lnTo>
                  <a:pt x="0" y="22529"/>
                </a:lnTo>
              </a:path>
            </a:pathLst>
          </a:custGeom>
          <a:ln w="3175">
            <a:solidFill>
              <a:srgbClr val="221F1F"/>
            </a:solidFill>
          </a:ln>
        </p:spPr>
        <p:txBody>
          <a:bodyPr wrap="square" lIns="0" tIns="0" rIns="0" bIns="0" rtlCol="0"/>
          <a:lstStyle/>
          <a:p>
            <a:endParaRPr/>
          </a:p>
        </p:txBody>
      </p:sp>
      <p:sp>
        <p:nvSpPr>
          <p:cNvPr id="336" name="object 336"/>
          <p:cNvSpPr/>
          <p:nvPr/>
        </p:nvSpPr>
        <p:spPr>
          <a:xfrm>
            <a:off x="2675879" y="3533194"/>
            <a:ext cx="22860" cy="22860"/>
          </a:xfrm>
          <a:custGeom>
            <a:avLst/>
            <a:gdLst/>
            <a:ahLst/>
            <a:cxnLst/>
            <a:rect l="l" t="t" r="r" b="b"/>
            <a:pathLst>
              <a:path w="22860" h="22860">
                <a:moveTo>
                  <a:pt x="0" y="11136"/>
                </a:moveTo>
                <a:lnTo>
                  <a:pt x="342" y="8291"/>
                </a:lnTo>
                <a:lnTo>
                  <a:pt x="1524" y="5548"/>
                </a:lnTo>
                <a:lnTo>
                  <a:pt x="6552" y="945"/>
                </a:lnTo>
                <a:lnTo>
                  <a:pt x="12750" y="0"/>
                </a:lnTo>
                <a:lnTo>
                  <a:pt x="18501" y="2514"/>
                </a:lnTo>
                <a:lnTo>
                  <a:pt x="22186" y="8291"/>
                </a:lnTo>
                <a:lnTo>
                  <a:pt x="22542" y="11136"/>
                </a:lnTo>
                <a:lnTo>
                  <a:pt x="22186" y="14070"/>
                </a:lnTo>
                <a:lnTo>
                  <a:pt x="18518" y="19799"/>
                </a:lnTo>
                <a:lnTo>
                  <a:pt x="12779" y="22310"/>
                </a:lnTo>
                <a:lnTo>
                  <a:pt x="6577" y="21390"/>
                </a:lnTo>
                <a:lnTo>
                  <a:pt x="1524" y="16825"/>
                </a:lnTo>
                <a:lnTo>
                  <a:pt x="342" y="14070"/>
                </a:lnTo>
                <a:lnTo>
                  <a:pt x="0" y="11136"/>
                </a:lnTo>
                <a:close/>
              </a:path>
            </a:pathLst>
          </a:custGeom>
          <a:ln w="3175">
            <a:solidFill>
              <a:srgbClr val="221F1F"/>
            </a:solidFill>
          </a:ln>
        </p:spPr>
        <p:txBody>
          <a:bodyPr wrap="square" lIns="0" tIns="0" rIns="0" bIns="0" rtlCol="0"/>
          <a:lstStyle/>
          <a:p>
            <a:endParaRPr/>
          </a:p>
        </p:txBody>
      </p:sp>
      <p:sp>
        <p:nvSpPr>
          <p:cNvPr id="337" name="object 337"/>
          <p:cNvSpPr/>
          <p:nvPr/>
        </p:nvSpPr>
        <p:spPr>
          <a:xfrm>
            <a:off x="2678718" y="3533917"/>
            <a:ext cx="17145" cy="21590"/>
          </a:xfrm>
          <a:custGeom>
            <a:avLst/>
            <a:gdLst/>
            <a:ahLst/>
            <a:cxnLst/>
            <a:rect l="l" t="t" r="r" b="b"/>
            <a:pathLst>
              <a:path w="17144" h="21589">
                <a:moveTo>
                  <a:pt x="0" y="10414"/>
                </a:moveTo>
                <a:lnTo>
                  <a:pt x="457" y="7848"/>
                </a:lnTo>
                <a:lnTo>
                  <a:pt x="1600" y="5448"/>
                </a:lnTo>
                <a:lnTo>
                  <a:pt x="5638" y="0"/>
                </a:lnTo>
                <a:lnTo>
                  <a:pt x="14274" y="1193"/>
                </a:lnTo>
                <a:lnTo>
                  <a:pt x="16497" y="7848"/>
                </a:lnTo>
                <a:lnTo>
                  <a:pt x="16852" y="10414"/>
                </a:lnTo>
                <a:lnTo>
                  <a:pt x="16497" y="13081"/>
                </a:lnTo>
                <a:lnTo>
                  <a:pt x="13970" y="19634"/>
                </a:lnTo>
                <a:lnTo>
                  <a:pt x="5994" y="21056"/>
                </a:lnTo>
                <a:lnTo>
                  <a:pt x="1600" y="15392"/>
                </a:lnTo>
                <a:lnTo>
                  <a:pt x="457" y="13081"/>
                </a:lnTo>
                <a:lnTo>
                  <a:pt x="0" y="10414"/>
                </a:lnTo>
                <a:close/>
              </a:path>
            </a:pathLst>
          </a:custGeom>
          <a:ln w="3175">
            <a:solidFill>
              <a:srgbClr val="221F1F"/>
            </a:solidFill>
          </a:ln>
        </p:spPr>
        <p:txBody>
          <a:bodyPr wrap="square" lIns="0" tIns="0" rIns="0" bIns="0" rtlCol="0"/>
          <a:lstStyle/>
          <a:p>
            <a:endParaRPr/>
          </a:p>
        </p:txBody>
      </p:sp>
      <p:sp>
        <p:nvSpPr>
          <p:cNvPr id="338" name="object 338"/>
          <p:cNvSpPr/>
          <p:nvPr/>
        </p:nvSpPr>
        <p:spPr>
          <a:xfrm>
            <a:off x="2675881" y="3533059"/>
            <a:ext cx="22860" cy="0"/>
          </a:xfrm>
          <a:custGeom>
            <a:avLst/>
            <a:gdLst/>
            <a:ahLst/>
            <a:cxnLst/>
            <a:rect l="l" t="t" r="r" b="b"/>
            <a:pathLst>
              <a:path w="22860">
                <a:moveTo>
                  <a:pt x="22542" y="0"/>
                </a:moveTo>
                <a:lnTo>
                  <a:pt x="0" y="0"/>
                </a:lnTo>
              </a:path>
            </a:pathLst>
          </a:custGeom>
          <a:ln w="3175">
            <a:solidFill>
              <a:srgbClr val="221F1F"/>
            </a:solidFill>
          </a:ln>
        </p:spPr>
        <p:txBody>
          <a:bodyPr wrap="square" lIns="0" tIns="0" rIns="0" bIns="0" rtlCol="0"/>
          <a:lstStyle/>
          <a:p>
            <a:endParaRPr/>
          </a:p>
        </p:txBody>
      </p:sp>
      <p:sp>
        <p:nvSpPr>
          <p:cNvPr id="339" name="object 339"/>
          <p:cNvSpPr/>
          <p:nvPr/>
        </p:nvSpPr>
        <p:spPr>
          <a:xfrm>
            <a:off x="2675881" y="3530312"/>
            <a:ext cx="22860" cy="0"/>
          </a:xfrm>
          <a:custGeom>
            <a:avLst/>
            <a:gdLst/>
            <a:ahLst/>
            <a:cxnLst/>
            <a:rect l="l" t="t" r="r" b="b"/>
            <a:pathLst>
              <a:path w="22860">
                <a:moveTo>
                  <a:pt x="22542" y="0"/>
                </a:moveTo>
                <a:lnTo>
                  <a:pt x="0" y="0"/>
                </a:lnTo>
              </a:path>
            </a:pathLst>
          </a:custGeom>
          <a:ln w="3175">
            <a:solidFill>
              <a:srgbClr val="221F1F"/>
            </a:solidFill>
          </a:ln>
        </p:spPr>
        <p:txBody>
          <a:bodyPr wrap="square" lIns="0" tIns="0" rIns="0" bIns="0" rtlCol="0"/>
          <a:lstStyle/>
          <a:p>
            <a:endParaRPr/>
          </a:p>
        </p:txBody>
      </p:sp>
      <p:sp>
        <p:nvSpPr>
          <p:cNvPr id="340" name="object 340"/>
          <p:cNvSpPr/>
          <p:nvPr/>
        </p:nvSpPr>
        <p:spPr>
          <a:xfrm>
            <a:off x="2701257" y="3519927"/>
            <a:ext cx="34290" cy="22860"/>
          </a:xfrm>
          <a:custGeom>
            <a:avLst/>
            <a:gdLst/>
            <a:ahLst/>
            <a:cxnLst/>
            <a:rect l="l" t="t" r="r" b="b"/>
            <a:pathLst>
              <a:path w="34289" h="22860">
                <a:moveTo>
                  <a:pt x="0" y="0"/>
                </a:moveTo>
                <a:lnTo>
                  <a:pt x="33807" y="22542"/>
                </a:lnTo>
              </a:path>
            </a:pathLst>
          </a:custGeom>
          <a:ln w="3175">
            <a:solidFill>
              <a:srgbClr val="221F1F"/>
            </a:solidFill>
          </a:ln>
        </p:spPr>
        <p:txBody>
          <a:bodyPr wrap="square" lIns="0" tIns="0" rIns="0" bIns="0" rtlCol="0"/>
          <a:lstStyle/>
          <a:p>
            <a:endParaRPr/>
          </a:p>
        </p:txBody>
      </p:sp>
      <p:sp>
        <p:nvSpPr>
          <p:cNvPr id="341" name="object 341"/>
          <p:cNvSpPr/>
          <p:nvPr/>
        </p:nvSpPr>
        <p:spPr>
          <a:xfrm>
            <a:off x="2702143" y="3517093"/>
            <a:ext cx="34290" cy="22860"/>
          </a:xfrm>
          <a:custGeom>
            <a:avLst/>
            <a:gdLst/>
            <a:ahLst/>
            <a:cxnLst/>
            <a:rect l="l" t="t" r="r" b="b"/>
            <a:pathLst>
              <a:path w="34289" h="22860">
                <a:moveTo>
                  <a:pt x="0" y="0"/>
                </a:moveTo>
                <a:lnTo>
                  <a:pt x="33705" y="22542"/>
                </a:lnTo>
              </a:path>
            </a:pathLst>
          </a:custGeom>
          <a:ln w="3175">
            <a:solidFill>
              <a:srgbClr val="221F1F"/>
            </a:solidFill>
          </a:ln>
        </p:spPr>
        <p:txBody>
          <a:bodyPr wrap="square" lIns="0" tIns="0" rIns="0" bIns="0" rtlCol="0"/>
          <a:lstStyle/>
          <a:p>
            <a:endParaRPr/>
          </a:p>
        </p:txBody>
      </p:sp>
      <p:sp>
        <p:nvSpPr>
          <p:cNvPr id="342" name="object 342"/>
          <p:cNvSpPr/>
          <p:nvPr/>
        </p:nvSpPr>
        <p:spPr>
          <a:xfrm>
            <a:off x="2719525" y="3532172"/>
            <a:ext cx="0" cy="23495"/>
          </a:xfrm>
          <a:custGeom>
            <a:avLst/>
            <a:gdLst/>
            <a:ahLst/>
            <a:cxnLst/>
            <a:rect l="l" t="t" r="r" b="b"/>
            <a:pathLst>
              <a:path h="23495">
                <a:moveTo>
                  <a:pt x="0" y="23418"/>
                </a:moveTo>
                <a:lnTo>
                  <a:pt x="0" y="0"/>
                </a:lnTo>
              </a:path>
            </a:pathLst>
          </a:custGeom>
          <a:ln w="3175">
            <a:solidFill>
              <a:srgbClr val="221F1F"/>
            </a:solidFill>
          </a:ln>
        </p:spPr>
        <p:txBody>
          <a:bodyPr wrap="square" lIns="0" tIns="0" rIns="0" bIns="0" rtlCol="0"/>
          <a:lstStyle/>
          <a:p>
            <a:endParaRPr/>
          </a:p>
        </p:txBody>
      </p:sp>
      <p:sp>
        <p:nvSpPr>
          <p:cNvPr id="343" name="object 343"/>
          <p:cNvSpPr/>
          <p:nvPr/>
        </p:nvSpPr>
        <p:spPr>
          <a:xfrm>
            <a:off x="2716772" y="3530318"/>
            <a:ext cx="0" cy="25400"/>
          </a:xfrm>
          <a:custGeom>
            <a:avLst/>
            <a:gdLst/>
            <a:ahLst/>
            <a:cxnLst/>
            <a:rect l="l" t="t" r="r" b="b"/>
            <a:pathLst>
              <a:path h="25400">
                <a:moveTo>
                  <a:pt x="0" y="25273"/>
                </a:moveTo>
                <a:lnTo>
                  <a:pt x="0" y="0"/>
                </a:lnTo>
              </a:path>
            </a:pathLst>
          </a:custGeom>
          <a:ln w="3175">
            <a:solidFill>
              <a:srgbClr val="221F1F"/>
            </a:solidFill>
          </a:ln>
        </p:spPr>
        <p:txBody>
          <a:bodyPr wrap="square" lIns="0" tIns="0" rIns="0" bIns="0" rtlCol="0"/>
          <a:lstStyle/>
          <a:p>
            <a:endParaRPr/>
          </a:p>
        </p:txBody>
      </p:sp>
      <p:sp>
        <p:nvSpPr>
          <p:cNvPr id="344" name="object 344"/>
          <p:cNvSpPr/>
          <p:nvPr/>
        </p:nvSpPr>
        <p:spPr>
          <a:xfrm>
            <a:off x="2648412" y="2714603"/>
            <a:ext cx="69215" cy="854710"/>
          </a:xfrm>
          <a:custGeom>
            <a:avLst/>
            <a:gdLst/>
            <a:ahLst/>
            <a:cxnLst/>
            <a:rect l="l" t="t" r="r" b="b"/>
            <a:pathLst>
              <a:path w="69214" h="854710">
                <a:moveTo>
                  <a:pt x="62052" y="853440"/>
                </a:moveTo>
                <a:lnTo>
                  <a:pt x="6997" y="853440"/>
                </a:lnTo>
                <a:lnTo>
                  <a:pt x="6616" y="854710"/>
                </a:lnTo>
                <a:lnTo>
                  <a:pt x="61836" y="854710"/>
                </a:lnTo>
                <a:lnTo>
                  <a:pt x="62052" y="853440"/>
                </a:lnTo>
                <a:close/>
              </a:path>
              <a:path w="69214" h="854710">
                <a:moveTo>
                  <a:pt x="59702" y="840740"/>
                </a:moveTo>
                <a:lnTo>
                  <a:pt x="8953" y="840740"/>
                </a:lnTo>
                <a:lnTo>
                  <a:pt x="8953" y="853440"/>
                </a:lnTo>
                <a:lnTo>
                  <a:pt x="59702" y="853440"/>
                </a:lnTo>
                <a:lnTo>
                  <a:pt x="59702" y="840740"/>
                </a:lnTo>
                <a:close/>
              </a:path>
              <a:path w="69214" h="854710">
                <a:moveTo>
                  <a:pt x="61671" y="839470"/>
                </a:moveTo>
                <a:lnTo>
                  <a:pt x="6984" y="839470"/>
                </a:lnTo>
                <a:lnTo>
                  <a:pt x="7061" y="840740"/>
                </a:lnTo>
                <a:lnTo>
                  <a:pt x="61493" y="840740"/>
                </a:lnTo>
                <a:lnTo>
                  <a:pt x="61671" y="839470"/>
                </a:lnTo>
                <a:close/>
              </a:path>
              <a:path w="69214" h="854710">
                <a:moveTo>
                  <a:pt x="51282" y="784860"/>
                </a:moveTo>
                <a:lnTo>
                  <a:pt x="17360" y="784860"/>
                </a:lnTo>
                <a:lnTo>
                  <a:pt x="17360" y="800100"/>
                </a:lnTo>
                <a:lnTo>
                  <a:pt x="16884" y="808990"/>
                </a:lnTo>
                <a:lnTo>
                  <a:pt x="15540" y="819150"/>
                </a:lnTo>
                <a:lnTo>
                  <a:pt x="13283" y="829310"/>
                </a:lnTo>
                <a:lnTo>
                  <a:pt x="10071" y="836930"/>
                </a:lnTo>
                <a:lnTo>
                  <a:pt x="9486" y="839470"/>
                </a:lnTo>
                <a:lnTo>
                  <a:pt x="59181" y="839470"/>
                </a:lnTo>
                <a:lnTo>
                  <a:pt x="58585" y="836930"/>
                </a:lnTo>
                <a:lnTo>
                  <a:pt x="55375" y="829310"/>
                </a:lnTo>
                <a:lnTo>
                  <a:pt x="53114" y="819150"/>
                </a:lnTo>
                <a:lnTo>
                  <a:pt x="51762" y="808990"/>
                </a:lnTo>
                <a:lnTo>
                  <a:pt x="51282" y="800100"/>
                </a:lnTo>
                <a:lnTo>
                  <a:pt x="51282" y="784860"/>
                </a:lnTo>
                <a:close/>
              </a:path>
              <a:path w="69214" h="854710">
                <a:moveTo>
                  <a:pt x="51854" y="783590"/>
                </a:moveTo>
                <a:lnTo>
                  <a:pt x="16738" y="783590"/>
                </a:lnTo>
                <a:lnTo>
                  <a:pt x="16916" y="784860"/>
                </a:lnTo>
                <a:lnTo>
                  <a:pt x="51739" y="784860"/>
                </a:lnTo>
                <a:lnTo>
                  <a:pt x="51854" y="783590"/>
                </a:lnTo>
                <a:close/>
              </a:path>
              <a:path w="69214" h="854710">
                <a:moveTo>
                  <a:pt x="52450" y="782320"/>
                </a:moveTo>
                <a:lnTo>
                  <a:pt x="16179" y="782320"/>
                </a:lnTo>
                <a:lnTo>
                  <a:pt x="16179" y="783590"/>
                </a:lnTo>
                <a:lnTo>
                  <a:pt x="52450" y="783590"/>
                </a:lnTo>
                <a:lnTo>
                  <a:pt x="52450" y="782320"/>
                </a:lnTo>
                <a:close/>
              </a:path>
              <a:path w="69214" h="854710">
                <a:moveTo>
                  <a:pt x="52806" y="778510"/>
                </a:moveTo>
                <a:lnTo>
                  <a:pt x="15836" y="778510"/>
                </a:lnTo>
                <a:lnTo>
                  <a:pt x="15570" y="779780"/>
                </a:lnTo>
                <a:lnTo>
                  <a:pt x="15659" y="781050"/>
                </a:lnTo>
                <a:lnTo>
                  <a:pt x="16027" y="782320"/>
                </a:lnTo>
                <a:lnTo>
                  <a:pt x="52628" y="782320"/>
                </a:lnTo>
                <a:lnTo>
                  <a:pt x="52997" y="781050"/>
                </a:lnTo>
                <a:lnTo>
                  <a:pt x="53073" y="779780"/>
                </a:lnTo>
                <a:lnTo>
                  <a:pt x="52806" y="778510"/>
                </a:lnTo>
                <a:close/>
              </a:path>
              <a:path w="69214" h="854710">
                <a:moveTo>
                  <a:pt x="51460" y="777240"/>
                </a:moveTo>
                <a:lnTo>
                  <a:pt x="17183" y="777240"/>
                </a:lnTo>
                <a:lnTo>
                  <a:pt x="16382" y="778510"/>
                </a:lnTo>
                <a:lnTo>
                  <a:pt x="52273" y="778510"/>
                </a:lnTo>
                <a:lnTo>
                  <a:pt x="51460" y="777240"/>
                </a:lnTo>
                <a:close/>
              </a:path>
              <a:path w="69214" h="854710">
                <a:moveTo>
                  <a:pt x="50203" y="775970"/>
                </a:moveTo>
                <a:lnTo>
                  <a:pt x="18478" y="775970"/>
                </a:lnTo>
                <a:lnTo>
                  <a:pt x="17665" y="777240"/>
                </a:lnTo>
                <a:lnTo>
                  <a:pt x="50990" y="777240"/>
                </a:lnTo>
                <a:lnTo>
                  <a:pt x="50203" y="775970"/>
                </a:lnTo>
                <a:close/>
              </a:path>
              <a:path w="69214" h="854710">
                <a:moveTo>
                  <a:pt x="42786" y="160020"/>
                </a:moveTo>
                <a:lnTo>
                  <a:pt x="25857" y="160020"/>
                </a:lnTo>
                <a:lnTo>
                  <a:pt x="23571" y="450850"/>
                </a:lnTo>
                <a:lnTo>
                  <a:pt x="21056" y="775970"/>
                </a:lnTo>
                <a:lnTo>
                  <a:pt x="47599" y="775970"/>
                </a:lnTo>
                <a:lnTo>
                  <a:pt x="42786" y="160020"/>
                </a:lnTo>
                <a:close/>
              </a:path>
              <a:path w="69214" h="854710">
                <a:moveTo>
                  <a:pt x="43789" y="157480"/>
                </a:moveTo>
                <a:lnTo>
                  <a:pt x="24841" y="157480"/>
                </a:lnTo>
                <a:lnTo>
                  <a:pt x="24612" y="158750"/>
                </a:lnTo>
                <a:lnTo>
                  <a:pt x="24815" y="160020"/>
                </a:lnTo>
                <a:lnTo>
                  <a:pt x="43827" y="160020"/>
                </a:lnTo>
                <a:lnTo>
                  <a:pt x="43941" y="158750"/>
                </a:lnTo>
                <a:lnTo>
                  <a:pt x="43789" y="157480"/>
                </a:lnTo>
                <a:close/>
              </a:path>
              <a:path w="69214" h="854710">
                <a:moveTo>
                  <a:pt x="44856" y="153670"/>
                </a:moveTo>
                <a:lnTo>
                  <a:pt x="23774" y="153670"/>
                </a:lnTo>
                <a:lnTo>
                  <a:pt x="23774" y="156210"/>
                </a:lnTo>
                <a:lnTo>
                  <a:pt x="24358" y="157480"/>
                </a:lnTo>
                <a:lnTo>
                  <a:pt x="44284" y="157480"/>
                </a:lnTo>
                <a:lnTo>
                  <a:pt x="44856" y="156210"/>
                </a:lnTo>
                <a:lnTo>
                  <a:pt x="44856" y="153670"/>
                </a:lnTo>
                <a:close/>
              </a:path>
              <a:path w="69214" h="854710">
                <a:moveTo>
                  <a:pt x="46964" y="129540"/>
                </a:moveTo>
                <a:lnTo>
                  <a:pt x="21678" y="129540"/>
                </a:lnTo>
                <a:lnTo>
                  <a:pt x="25222" y="153670"/>
                </a:lnTo>
                <a:lnTo>
                  <a:pt x="43421" y="153670"/>
                </a:lnTo>
                <a:lnTo>
                  <a:pt x="46964" y="129540"/>
                </a:lnTo>
                <a:close/>
              </a:path>
              <a:path w="69214" h="854710">
                <a:moveTo>
                  <a:pt x="49453" y="125730"/>
                </a:moveTo>
                <a:lnTo>
                  <a:pt x="19189" y="125730"/>
                </a:lnTo>
                <a:lnTo>
                  <a:pt x="19189" y="128270"/>
                </a:lnTo>
                <a:lnTo>
                  <a:pt x="19875" y="129540"/>
                </a:lnTo>
                <a:lnTo>
                  <a:pt x="48767" y="129540"/>
                </a:lnTo>
                <a:lnTo>
                  <a:pt x="49453" y="128270"/>
                </a:lnTo>
                <a:lnTo>
                  <a:pt x="49453" y="125730"/>
                </a:lnTo>
                <a:close/>
              </a:path>
              <a:path w="69214" h="854710">
                <a:moveTo>
                  <a:pt x="47764" y="124460"/>
                </a:moveTo>
                <a:lnTo>
                  <a:pt x="20878" y="124460"/>
                </a:lnTo>
                <a:lnTo>
                  <a:pt x="19875" y="125730"/>
                </a:lnTo>
                <a:lnTo>
                  <a:pt x="48767" y="125730"/>
                </a:lnTo>
                <a:lnTo>
                  <a:pt x="47764" y="124460"/>
                </a:lnTo>
                <a:close/>
              </a:path>
              <a:path w="69214" h="854710">
                <a:moveTo>
                  <a:pt x="49644" y="123190"/>
                </a:moveTo>
                <a:lnTo>
                  <a:pt x="18999" y="123190"/>
                </a:lnTo>
                <a:lnTo>
                  <a:pt x="18935" y="124460"/>
                </a:lnTo>
                <a:lnTo>
                  <a:pt x="49733" y="124460"/>
                </a:lnTo>
                <a:lnTo>
                  <a:pt x="49644" y="123190"/>
                </a:lnTo>
                <a:close/>
              </a:path>
              <a:path w="69214" h="854710">
                <a:moveTo>
                  <a:pt x="50952" y="114300"/>
                </a:moveTo>
                <a:lnTo>
                  <a:pt x="17716" y="114300"/>
                </a:lnTo>
                <a:lnTo>
                  <a:pt x="20053" y="116840"/>
                </a:lnTo>
                <a:lnTo>
                  <a:pt x="20891" y="119380"/>
                </a:lnTo>
                <a:lnTo>
                  <a:pt x="19799" y="123190"/>
                </a:lnTo>
                <a:lnTo>
                  <a:pt x="48856" y="123190"/>
                </a:lnTo>
                <a:lnTo>
                  <a:pt x="47764" y="119380"/>
                </a:lnTo>
                <a:lnTo>
                  <a:pt x="48590" y="116840"/>
                </a:lnTo>
                <a:lnTo>
                  <a:pt x="50952" y="114300"/>
                </a:lnTo>
                <a:close/>
              </a:path>
              <a:path w="69214" h="854710">
                <a:moveTo>
                  <a:pt x="52158" y="113030"/>
                </a:moveTo>
                <a:lnTo>
                  <a:pt x="16497" y="113030"/>
                </a:lnTo>
                <a:lnTo>
                  <a:pt x="17081" y="114300"/>
                </a:lnTo>
                <a:lnTo>
                  <a:pt x="51574" y="114300"/>
                </a:lnTo>
                <a:lnTo>
                  <a:pt x="52158" y="113030"/>
                </a:lnTo>
                <a:close/>
              </a:path>
              <a:path w="69214" h="854710">
                <a:moveTo>
                  <a:pt x="51015" y="107950"/>
                </a:moveTo>
                <a:lnTo>
                  <a:pt x="17627" y="107950"/>
                </a:lnTo>
                <a:lnTo>
                  <a:pt x="15874" y="111760"/>
                </a:lnTo>
                <a:lnTo>
                  <a:pt x="16128" y="113030"/>
                </a:lnTo>
                <a:lnTo>
                  <a:pt x="52514" y="113030"/>
                </a:lnTo>
                <a:lnTo>
                  <a:pt x="52768" y="111760"/>
                </a:lnTo>
                <a:lnTo>
                  <a:pt x="51015" y="107950"/>
                </a:lnTo>
                <a:close/>
              </a:path>
              <a:path w="69214" h="854710">
                <a:moveTo>
                  <a:pt x="51854" y="106680"/>
                </a:moveTo>
                <a:lnTo>
                  <a:pt x="16789" y="106680"/>
                </a:lnTo>
                <a:lnTo>
                  <a:pt x="16916" y="107950"/>
                </a:lnTo>
                <a:lnTo>
                  <a:pt x="51752" y="107950"/>
                </a:lnTo>
                <a:lnTo>
                  <a:pt x="51854" y="106680"/>
                </a:lnTo>
                <a:close/>
              </a:path>
              <a:path w="69214" h="854710">
                <a:moveTo>
                  <a:pt x="68656" y="44450"/>
                </a:moveTo>
                <a:lnTo>
                  <a:pt x="0" y="44450"/>
                </a:lnTo>
                <a:lnTo>
                  <a:pt x="1498" y="48260"/>
                </a:lnTo>
                <a:lnTo>
                  <a:pt x="177" y="55880"/>
                </a:lnTo>
                <a:lnTo>
                  <a:pt x="774" y="64770"/>
                </a:lnTo>
                <a:lnTo>
                  <a:pt x="6067" y="81280"/>
                </a:lnTo>
                <a:lnTo>
                  <a:pt x="9293" y="88900"/>
                </a:lnTo>
                <a:lnTo>
                  <a:pt x="12894" y="97790"/>
                </a:lnTo>
                <a:lnTo>
                  <a:pt x="16865" y="105410"/>
                </a:lnTo>
                <a:lnTo>
                  <a:pt x="16865" y="106680"/>
                </a:lnTo>
                <a:lnTo>
                  <a:pt x="51803" y="106680"/>
                </a:lnTo>
                <a:lnTo>
                  <a:pt x="51803" y="105410"/>
                </a:lnTo>
                <a:lnTo>
                  <a:pt x="55766" y="97790"/>
                </a:lnTo>
                <a:lnTo>
                  <a:pt x="59364" y="88900"/>
                </a:lnTo>
                <a:lnTo>
                  <a:pt x="62588" y="81280"/>
                </a:lnTo>
                <a:lnTo>
                  <a:pt x="67881" y="64770"/>
                </a:lnTo>
                <a:lnTo>
                  <a:pt x="68465" y="55880"/>
                </a:lnTo>
                <a:lnTo>
                  <a:pt x="67157" y="48260"/>
                </a:lnTo>
                <a:lnTo>
                  <a:pt x="68656" y="44450"/>
                </a:lnTo>
                <a:close/>
              </a:path>
              <a:path w="69214" h="854710">
                <a:moveTo>
                  <a:pt x="1346" y="36830"/>
                </a:moveTo>
                <a:lnTo>
                  <a:pt x="888" y="38100"/>
                </a:lnTo>
                <a:lnTo>
                  <a:pt x="1435" y="39370"/>
                </a:lnTo>
                <a:lnTo>
                  <a:pt x="1155" y="41910"/>
                </a:lnTo>
                <a:lnTo>
                  <a:pt x="88" y="43180"/>
                </a:lnTo>
                <a:lnTo>
                  <a:pt x="241" y="44450"/>
                </a:lnTo>
                <a:lnTo>
                  <a:pt x="68414" y="44450"/>
                </a:lnTo>
                <a:lnTo>
                  <a:pt x="68567" y="43180"/>
                </a:lnTo>
                <a:lnTo>
                  <a:pt x="67500" y="41910"/>
                </a:lnTo>
                <a:lnTo>
                  <a:pt x="3530" y="41910"/>
                </a:lnTo>
                <a:lnTo>
                  <a:pt x="1346" y="36830"/>
                </a:lnTo>
                <a:close/>
              </a:path>
              <a:path w="69214" h="854710">
                <a:moveTo>
                  <a:pt x="63944" y="40640"/>
                </a:moveTo>
                <a:lnTo>
                  <a:pt x="4711" y="40640"/>
                </a:lnTo>
                <a:lnTo>
                  <a:pt x="4368" y="41910"/>
                </a:lnTo>
                <a:lnTo>
                  <a:pt x="64287" y="41910"/>
                </a:lnTo>
                <a:lnTo>
                  <a:pt x="63944" y="40640"/>
                </a:lnTo>
                <a:close/>
              </a:path>
              <a:path w="69214" h="854710">
                <a:moveTo>
                  <a:pt x="67309" y="36830"/>
                </a:moveTo>
                <a:lnTo>
                  <a:pt x="65112" y="41910"/>
                </a:lnTo>
                <a:lnTo>
                  <a:pt x="67500" y="41910"/>
                </a:lnTo>
                <a:lnTo>
                  <a:pt x="67208" y="39370"/>
                </a:lnTo>
                <a:lnTo>
                  <a:pt x="67779" y="38100"/>
                </a:lnTo>
                <a:lnTo>
                  <a:pt x="67309" y="36830"/>
                </a:lnTo>
                <a:close/>
              </a:path>
              <a:path w="69214" h="854710">
                <a:moveTo>
                  <a:pt x="65074" y="38100"/>
                </a:moveTo>
                <a:lnTo>
                  <a:pt x="3581" y="38100"/>
                </a:lnTo>
                <a:lnTo>
                  <a:pt x="3467" y="39370"/>
                </a:lnTo>
                <a:lnTo>
                  <a:pt x="3771" y="40640"/>
                </a:lnTo>
                <a:lnTo>
                  <a:pt x="64884" y="40640"/>
                </a:lnTo>
                <a:lnTo>
                  <a:pt x="65189" y="39370"/>
                </a:lnTo>
                <a:lnTo>
                  <a:pt x="65074" y="38100"/>
                </a:lnTo>
                <a:close/>
              </a:path>
              <a:path w="69214" h="854710">
                <a:moveTo>
                  <a:pt x="64236" y="36830"/>
                </a:moveTo>
                <a:lnTo>
                  <a:pt x="4419" y="36830"/>
                </a:lnTo>
                <a:lnTo>
                  <a:pt x="3936" y="38100"/>
                </a:lnTo>
                <a:lnTo>
                  <a:pt x="64706" y="38100"/>
                </a:lnTo>
                <a:lnTo>
                  <a:pt x="64236" y="36830"/>
                </a:lnTo>
                <a:close/>
              </a:path>
              <a:path w="69214" h="854710">
                <a:moveTo>
                  <a:pt x="61594" y="35560"/>
                </a:moveTo>
                <a:lnTo>
                  <a:pt x="7061" y="35560"/>
                </a:lnTo>
                <a:lnTo>
                  <a:pt x="6553" y="36830"/>
                </a:lnTo>
                <a:lnTo>
                  <a:pt x="62102" y="36830"/>
                </a:lnTo>
                <a:lnTo>
                  <a:pt x="61594" y="35560"/>
                </a:lnTo>
                <a:close/>
              </a:path>
              <a:path w="69214" h="854710">
                <a:moveTo>
                  <a:pt x="49695" y="22860"/>
                </a:moveTo>
                <a:lnTo>
                  <a:pt x="18961" y="22860"/>
                </a:lnTo>
                <a:lnTo>
                  <a:pt x="14312" y="26670"/>
                </a:lnTo>
                <a:lnTo>
                  <a:pt x="10299" y="30480"/>
                </a:lnTo>
                <a:lnTo>
                  <a:pt x="7213" y="35560"/>
                </a:lnTo>
                <a:lnTo>
                  <a:pt x="61429" y="35560"/>
                </a:lnTo>
                <a:lnTo>
                  <a:pt x="58356" y="30480"/>
                </a:lnTo>
                <a:lnTo>
                  <a:pt x="54343" y="26670"/>
                </a:lnTo>
                <a:lnTo>
                  <a:pt x="49695" y="22860"/>
                </a:lnTo>
                <a:close/>
              </a:path>
              <a:path w="69214" h="854710">
                <a:moveTo>
                  <a:pt x="50228" y="19050"/>
                </a:moveTo>
                <a:lnTo>
                  <a:pt x="18427" y="19050"/>
                </a:lnTo>
                <a:lnTo>
                  <a:pt x="18427" y="22860"/>
                </a:lnTo>
                <a:lnTo>
                  <a:pt x="50228" y="22860"/>
                </a:lnTo>
                <a:lnTo>
                  <a:pt x="50228" y="19050"/>
                </a:lnTo>
                <a:close/>
              </a:path>
              <a:path w="69214" h="854710">
                <a:moveTo>
                  <a:pt x="50164" y="17780"/>
                </a:moveTo>
                <a:lnTo>
                  <a:pt x="18503" y="17780"/>
                </a:lnTo>
                <a:lnTo>
                  <a:pt x="18503" y="19050"/>
                </a:lnTo>
                <a:lnTo>
                  <a:pt x="50164" y="19050"/>
                </a:lnTo>
                <a:lnTo>
                  <a:pt x="50164" y="17780"/>
                </a:lnTo>
                <a:close/>
              </a:path>
              <a:path w="69214" h="854710">
                <a:moveTo>
                  <a:pt x="41782" y="15240"/>
                </a:moveTo>
                <a:lnTo>
                  <a:pt x="26873" y="15240"/>
                </a:lnTo>
                <a:lnTo>
                  <a:pt x="23609" y="16510"/>
                </a:lnTo>
                <a:lnTo>
                  <a:pt x="20535" y="17780"/>
                </a:lnTo>
                <a:lnTo>
                  <a:pt x="48120" y="17780"/>
                </a:lnTo>
                <a:lnTo>
                  <a:pt x="45046" y="16510"/>
                </a:lnTo>
                <a:lnTo>
                  <a:pt x="41782" y="15240"/>
                </a:lnTo>
                <a:close/>
              </a:path>
              <a:path w="69214" h="854710">
                <a:moveTo>
                  <a:pt x="38480" y="13970"/>
                </a:moveTo>
                <a:lnTo>
                  <a:pt x="30162" y="13970"/>
                </a:lnTo>
                <a:lnTo>
                  <a:pt x="30251" y="15240"/>
                </a:lnTo>
                <a:lnTo>
                  <a:pt x="38404" y="15240"/>
                </a:lnTo>
                <a:lnTo>
                  <a:pt x="38480" y="13970"/>
                </a:lnTo>
                <a:close/>
              </a:path>
              <a:path w="69214" h="854710">
                <a:moveTo>
                  <a:pt x="35991" y="12700"/>
                </a:moveTo>
                <a:lnTo>
                  <a:pt x="32664" y="12700"/>
                </a:lnTo>
                <a:lnTo>
                  <a:pt x="32626" y="13970"/>
                </a:lnTo>
                <a:lnTo>
                  <a:pt x="36029" y="13970"/>
                </a:lnTo>
                <a:lnTo>
                  <a:pt x="35991" y="12700"/>
                </a:lnTo>
                <a:close/>
              </a:path>
              <a:path w="69214" h="854710">
                <a:moveTo>
                  <a:pt x="39166" y="10160"/>
                </a:moveTo>
                <a:lnTo>
                  <a:pt x="29489" y="10160"/>
                </a:lnTo>
                <a:lnTo>
                  <a:pt x="29946" y="11430"/>
                </a:lnTo>
                <a:lnTo>
                  <a:pt x="30175" y="12700"/>
                </a:lnTo>
                <a:lnTo>
                  <a:pt x="38480" y="12700"/>
                </a:lnTo>
                <a:lnTo>
                  <a:pt x="38696" y="11430"/>
                </a:lnTo>
                <a:lnTo>
                  <a:pt x="39166" y="10160"/>
                </a:lnTo>
                <a:close/>
              </a:path>
              <a:path w="69214" h="854710">
                <a:moveTo>
                  <a:pt x="29629" y="8890"/>
                </a:moveTo>
                <a:lnTo>
                  <a:pt x="27825" y="8890"/>
                </a:lnTo>
                <a:lnTo>
                  <a:pt x="28727" y="10160"/>
                </a:lnTo>
                <a:lnTo>
                  <a:pt x="30479" y="10160"/>
                </a:lnTo>
                <a:lnTo>
                  <a:pt x="29629" y="8890"/>
                </a:lnTo>
                <a:close/>
              </a:path>
              <a:path w="69214" h="854710">
                <a:moveTo>
                  <a:pt x="37388" y="2540"/>
                </a:moveTo>
                <a:lnTo>
                  <a:pt x="31267" y="2540"/>
                </a:lnTo>
                <a:lnTo>
                  <a:pt x="30251" y="5080"/>
                </a:lnTo>
                <a:lnTo>
                  <a:pt x="29984" y="7620"/>
                </a:lnTo>
                <a:lnTo>
                  <a:pt x="30479" y="10160"/>
                </a:lnTo>
                <a:lnTo>
                  <a:pt x="38163" y="10160"/>
                </a:lnTo>
                <a:lnTo>
                  <a:pt x="38671" y="7620"/>
                </a:lnTo>
                <a:lnTo>
                  <a:pt x="38404" y="5080"/>
                </a:lnTo>
                <a:lnTo>
                  <a:pt x="37388" y="2540"/>
                </a:lnTo>
                <a:close/>
              </a:path>
              <a:path w="69214" h="854710">
                <a:moveTo>
                  <a:pt x="40817" y="8890"/>
                </a:moveTo>
                <a:lnTo>
                  <a:pt x="39027" y="8890"/>
                </a:lnTo>
                <a:lnTo>
                  <a:pt x="38163" y="10160"/>
                </a:lnTo>
                <a:lnTo>
                  <a:pt x="39916" y="10160"/>
                </a:lnTo>
                <a:lnTo>
                  <a:pt x="40817" y="8890"/>
                </a:lnTo>
                <a:close/>
              </a:path>
              <a:path w="69214" h="854710">
                <a:moveTo>
                  <a:pt x="35979" y="1270"/>
                </a:moveTo>
                <a:lnTo>
                  <a:pt x="32677" y="1270"/>
                </a:lnTo>
                <a:lnTo>
                  <a:pt x="31902" y="2540"/>
                </a:lnTo>
                <a:lnTo>
                  <a:pt x="36753" y="2540"/>
                </a:lnTo>
                <a:lnTo>
                  <a:pt x="35979" y="1270"/>
                </a:lnTo>
                <a:close/>
              </a:path>
              <a:path w="69214" h="854710">
                <a:moveTo>
                  <a:pt x="34328" y="0"/>
                </a:moveTo>
                <a:lnTo>
                  <a:pt x="34251" y="1270"/>
                </a:lnTo>
                <a:lnTo>
                  <a:pt x="34391" y="1270"/>
                </a:lnTo>
                <a:lnTo>
                  <a:pt x="34328" y="0"/>
                </a:lnTo>
                <a:close/>
              </a:path>
            </a:pathLst>
          </a:custGeom>
          <a:solidFill>
            <a:srgbClr val="EFCDA1"/>
          </a:solidFill>
        </p:spPr>
        <p:txBody>
          <a:bodyPr wrap="square" lIns="0" tIns="0" rIns="0" bIns="0" rtlCol="0"/>
          <a:lstStyle/>
          <a:p>
            <a:endParaRPr/>
          </a:p>
        </p:txBody>
      </p:sp>
      <p:sp>
        <p:nvSpPr>
          <p:cNvPr id="345" name="object 345"/>
          <p:cNvSpPr/>
          <p:nvPr/>
        </p:nvSpPr>
        <p:spPr>
          <a:xfrm>
            <a:off x="2648412" y="2714108"/>
            <a:ext cx="69215" cy="855344"/>
          </a:xfrm>
          <a:custGeom>
            <a:avLst/>
            <a:gdLst/>
            <a:ahLst/>
            <a:cxnLst/>
            <a:rect l="l" t="t" r="r" b="b"/>
            <a:pathLst>
              <a:path w="69214" h="855345">
                <a:moveTo>
                  <a:pt x="42989" y="185127"/>
                </a:moveTo>
                <a:lnTo>
                  <a:pt x="42786" y="160070"/>
                </a:lnTo>
                <a:lnTo>
                  <a:pt x="43395" y="159892"/>
                </a:lnTo>
                <a:lnTo>
                  <a:pt x="43827" y="159334"/>
                </a:lnTo>
                <a:lnTo>
                  <a:pt x="43941" y="158699"/>
                </a:lnTo>
                <a:lnTo>
                  <a:pt x="44030" y="158026"/>
                </a:lnTo>
                <a:lnTo>
                  <a:pt x="43789" y="157391"/>
                </a:lnTo>
                <a:lnTo>
                  <a:pt x="43294" y="156984"/>
                </a:lnTo>
                <a:lnTo>
                  <a:pt x="44284" y="156730"/>
                </a:lnTo>
                <a:lnTo>
                  <a:pt x="44856" y="155917"/>
                </a:lnTo>
                <a:lnTo>
                  <a:pt x="44856" y="154978"/>
                </a:lnTo>
                <a:lnTo>
                  <a:pt x="44856" y="154076"/>
                </a:lnTo>
                <a:lnTo>
                  <a:pt x="44284" y="153238"/>
                </a:lnTo>
                <a:lnTo>
                  <a:pt x="43421" y="153009"/>
                </a:lnTo>
                <a:lnTo>
                  <a:pt x="46964" y="129336"/>
                </a:lnTo>
                <a:lnTo>
                  <a:pt x="47764" y="129336"/>
                </a:lnTo>
                <a:lnTo>
                  <a:pt x="48767" y="129095"/>
                </a:lnTo>
                <a:lnTo>
                  <a:pt x="49453" y="128155"/>
                </a:lnTo>
                <a:lnTo>
                  <a:pt x="49453" y="127063"/>
                </a:lnTo>
                <a:lnTo>
                  <a:pt x="49453" y="126009"/>
                </a:lnTo>
                <a:lnTo>
                  <a:pt x="48767" y="125094"/>
                </a:lnTo>
                <a:lnTo>
                  <a:pt x="47764" y="124815"/>
                </a:lnTo>
                <a:lnTo>
                  <a:pt x="48526" y="124815"/>
                </a:lnTo>
                <a:lnTo>
                  <a:pt x="48856" y="124904"/>
                </a:lnTo>
                <a:lnTo>
                  <a:pt x="49187" y="124815"/>
                </a:lnTo>
                <a:lnTo>
                  <a:pt x="49415" y="124574"/>
                </a:lnTo>
                <a:lnTo>
                  <a:pt x="49644" y="124320"/>
                </a:lnTo>
                <a:lnTo>
                  <a:pt x="49733" y="123964"/>
                </a:lnTo>
                <a:lnTo>
                  <a:pt x="49644" y="123634"/>
                </a:lnTo>
                <a:lnTo>
                  <a:pt x="49529" y="123316"/>
                </a:lnTo>
                <a:lnTo>
                  <a:pt x="49301" y="123050"/>
                </a:lnTo>
                <a:lnTo>
                  <a:pt x="48971" y="122961"/>
                </a:lnTo>
                <a:lnTo>
                  <a:pt x="47764" y="119735"/>
                </a:lnTo>
                <a:lnTo>
                  <a:pt x="48590" y="116154"/>
                </a:lnTo>
                <a:lnTo>
                  <a:pt x="50952" y="113791"/>
                </a:lnTo>
                <a:lnTo>
                  <a:pt x="51574" y="113753"/>
                </a:lnTo>
                <a:lnTo>
                  <a:pt x="52158" y="113410"/>
                </a:lnTo>
                <a:lnTo>
                  <a:pt x="52514" y="112852"/>
                </a:lnTo>
                <a:lnTo>
                  <a:pt x="52768" y="110997"/>
                </a:lnTo>
                <a:lnTo>
                  <a:pt x="51015" y="107695"/>
                </a:lnTo>
                <a:lnTo>
                  <a:pt x="51244" y="107556"/>
                </a:lnTo>
                <a:lnTo>
                  <a:pt x="51447" y="107543"/>
                </a:lnTo>
                <a:lnTo>
                  <a:pt x="51638" y="107416"/>
                </a:lnTo>
                <a:lnTo>
                  <a:pt x="51752" y="107276"/>
                </a:lnTo>
                <a:lnTo>
                  <a:pt x="51854" y="107060"/>
                </a:lnTo>
                <a:lnTo>
                  <a:pt x="51854" y="106857"/>
                </a:lnTo>
                <a:lnTo>
                  <a:pt x="51803" y="106641"/>
                </a:lnTo>
                <a:lnTo>
                  <a:pt x="51803" y="105181"/>
                </a:lnTo>
                <a:lnTo>
                  <a:pt x="67881" y="64388"/>
                </a:lnTo>
                <a:lnTo>
                  <a:pt x="68465" y="55994"/>
                </a:lnTo>
                <a:lnTo>
                  <a:pt x="67157" y="47815"/>
                </a:lnTo>
                <a:lnTo>
                  <a:pt x="68656" y="44348"/>
                </a:lnTo>
                <a:lnTo>
                  <a:pt x="68414" y="43967"/>
                </a:lnTo>
                <a:lnTo>
                  <a:pt x="68567" y="43624"/>
                </a:lnTo>
                <a:lnTo>
                  <a:pt x="67500" y="41770"/>
                </a:lnTo>
                <a:lnTo>
                  <a:pt x="67208" y="39547"/>
                </a:lnTo>
                <a:lnTo>
                  <a:pt x="67779" y="37464"/>
                </a:lnTo>
                <a:lnTo>
                  <a:pt x="67309" y="36791"/>
                </a:lnTo>
                <a:lnTo>
                  <a:pt x="65112" y="42405"/>
                </a:lnTo>
                <a:lnTo>
                  <a:pt x="64668" y="41948"/>
                </a:lnTo>
                <a:lnTo>
                  <a:pt x="64287" y="41452"/>
                </a:lnTo>
                <a:lnTo>
                  <a:pt x="63944" y="40906"/>
                </a:lnTo>
                <a:lnTo>
                  <a:pt x="64490" y="40639"/>
                </a:lnTo>
                <a:lnTo>
                  <a:pt x="64884" y="40119"/>
                </a:lnTo>
                <a:lnTo>
                  <a:pt x="65036" y="39496"/>
                </a:lnTo>
                <a:lnTo>
                  <a:pt x="65189" y="38887"/>
                </a:lnTo>
                <a:lnTo>
                  <a:pt x="65074" y="38226"/>
                </a:lnTo>
                <a:lnTo>
                  <a:pt x="64706" y="37706"/>
                </a:lnTo>
                <a:lnTo>
                  <a:pt x="64236" y="37096"/>
                </a:lnTo>
                <a:lnTo>
                  <a:pt x="63525" y="36741"/>
                </a:lnTo>
                <a:lnTo>
                  <a:pt x="62776" y="36715"/>
                </a:lnTo>
                <a:lnTo>
                  <a:pt x="62102" y="36499"/>
                </a:lnTo>
                <a:lnTo>
                  <a:pt x="61594" y="35953"/>
                </a:lnTo>
                <a:lnTo>
                  <a:pt x="61429" y="35242"/>
                </a:lnTo>
                <a:lnTo>
                  <a:pt x="58356" y="30467"/>
                </a:lnTo>
                <a:lnTo>
                  <a:pt x="54343" y="26403"/>
                </a:lnTo>
                <a:lnTo>
                  <a:pt x="49695" y="23317"/>
                </a:lnTo>
                <a:lnTo>
                  <a:pt x="51168" y="23317"/>
                </a:lnTo>
                <a:lnTo>
                  <a:pt x="51168" y="22504"/>
                </a:lnTo>
                <a:lnTo>
                  <a:pt x="50228" y="22504"/>
                </a:lnTo>
                <a:lnTo>
                  <a:pt x="50228" y="19469"/>
                </a:lnTo>
                <a:lnTo>
                  <a:pt x="50723" y="19481"/>
                </a:lnTo>
                <a:lnTo>
                  <a:pt x="51130" y="19049"/>
                </a:lnTo>
                <a:lnTo>
                  <a:pt x="51168" y="18567"/>
                </a:lnTo>
                <a:lnTo>
                  <a:pt x="50164" y="18567"/>
                </a:lnTo>
                <a:lnTo>
                  <a:pt x="50164" y="18084"/>
                </a:lnTo>
                <a:lnTo>
                  <a:pt x="48120" y="18084"/>
                </a:lnTo>
                <a:lnTo>
                  <a:pt x="45046" y="16421"/>
                </a:lnTo>
                <a:lnTo>
                  <a:pt x="41782" y="15239"/>
                </a:lnTo>
                <a:lnTo>
                  <a:pt x="38404" y="14541"/>
                </a:lnTo>
                <a:lnTo>
                  <a:pt x="38480" y="14363"/>
                </a:lnTo>
                <a:lnTo>
                  <a:pt x="38455" y="14147"/>
                </a:lnTo>
                <a:lnTo>
                  <a:pt x="38214" y="13906"/>
                </a:lnTo>
                <a:lnTo>
                  <a:pt x="37998" y="13855"/>
                </a:lnTo>
                <a:lnTo>
                  <a:pt x="37858" y="13969"/>
                </a:lnTo>
                <a:lnTo>
                  <a:pt x="37325" y="13779"/>
                </a:lnTo>
                <a:lnTo>
                  <a:pt x="36766" y="13741"/>
                </a:lnTo>
                <a:lnTo>
                  <a:pt x="36194" y="13779"/>
                </a:lnTo>
                <a:lnTo>
                  <a:pt x="36029" y="13550"/>
                </a:lnTo>
                <a:lnTo>
                  <a:pt x="35991" y="13195"/>
                </a:lnTo>
                <a:lnTo>
                  <a:pt x="36118" y="12890"/>
                </a:lnTo>
                <a:lnTo>
                  <a:pt x="36245" y="12598"/>
                </a:lnTo>
                <a:lnTo>
                  <a:pt x="36525" y="12433"/>
                </a:lnTo>
                <a:lnTo>
                  <a:pt x="36842" y="12407"/>
                </a:lnTo>
                <a:lnTo>
                  <a:pt x="37680" y="12509"/>
                </a:lnTo>
                <a:lnTo>
                  <a:pt x="38480" y="11963"/>
                </a:lnTo>
                <a:lnTo>
                  <a:pt x="38696" y="11099"/>
                </a:lnTo>
                <a:lnTo>
                  <a:pt x="39166" y="10185"/>
                </a:lnTo>
                <a:lnTo>
                  <a:pt x="39916" y="9512"/>
                </a:lnTo>
                <a:lnTo>
                  <a:pt x="40817" y="9207"/>
                </a:lnTo>
                <a:lnTo>
                  <a:pt x="39928" y="9169"/>
                </a:lnTo>
                <a:lnTo>
                  <a:pt x="39027" y="9258"/>
                </a:lnTo>
                <a:lnTo>
                  <a:pt x="38163" y="9436"/>
                </a:lnTo>
                <a:lnTo>
                  <a:pt x="38671" y="7238"/>
                </a:lnTo>
                <a:lnTo>
                  <a:pt x="35102" y="1409"/>
                </a:lnTo>
                <a:lnTo>
                  <a:pt x="34683" y="1054"/>
                </a:lnTo>
                <a:lnTo>
                  <a:pt x="34391" y="558"/>
                </a:lnTo>
                <a:lnTo>
                  <a:pt x="34328" y="0"/>
                </a:lnTo>
                <a:lnTo>
                  <a:pt x="34251" y="558"/>
                </a:lnTo>
                <a:lnTo>
                  <a:pt x="33972" y="1054"/>
                </a:lnTo>
                <a:lnTo>
                  <a:pt x="33540" y="1409"/>
                </a:lnTo>
                <a:lnTo>
                  <a:pt x="32677" y="1714"/>
                </a:lnTo>
                <a:lnTo>
                  <a:pt x="31902" y="2235"/>
                </a:lnTo>
                <a:lnTo>
                  <a:pt x="31267" y="2946"/>
                </a:lnTo>
                <a:lnTo>
                  <a:pt x="30251" y="4940"/>
                </a:lnTo>
                <a:lnTo>
                  <a:pt x="29984" y="7238"/>
                </a:lnTo>
                <a:lnTo>
                  <a:pt x="30479" y="9436"/>
                </a:lnTo>
                <a:lnTo>
                  <a:pt x="29629" y="9258"/>
                </a:lnTo>
                <a:lnTo>
                  <a:pt x="28714" y="9169"/>
                </a:lnTo>
                <a:lnTo>
                  <a:pt x="27825" y="9207"/>
                </a:lnTo>
                <a:lnTo>
                  <a:pt x="28727" y="9512"/>
                </a:lnTo>
                <a:lnTo>
                  <a:pt x="29489" y="10185"/>
                </a:lnTo>
                <a:lnTo>
                  <a:pt x="29946" y="11099"/>
                </a:lnTo>
                <a:lnTo>
                  <a:pt x="30175" y="11963"/>
                </a:lnTo>
                <a:lnTo>
                  <a:pt x="30962" y="12509"/>
                </a:lnTo>
                <a:lnTo>
                  <a:pt x="31826" y="12407"/>
                </a:lnTo>
                <a:lnTo>
                  <a:pt x="32130" y="12433"/>
                </a:lnTo>
                <a:lnTo>
                  <a:pt x="32410" y="12598"/>
                </a:lnTo>
                <a:lnTo>
                  <a:pt x="32524" y="12890"/>
                </a:lnTo>
                <a:lnTo>
                  <a:pt x="32664" y="13195"/>
                </a:lnTo>
                <a:lnTo>
                  <a:pt x="32626" y="13550"/>
                </a:lnTo>
                <a:lnTo>
                  <a:pt x="32461" y="13779"/>
                </a:lnTo>
                <a:lnTo>
                  <a:pt x="31889" y="13741"/>
                </a:lnTo>
                <a:lnTo>
                  <a:pt x="31318" y="13779"/>
                </a:lnTo>
                <a:lnTo>
                  <a:pt x="30797" y="13969"/>
                </a:lnTo>
                <a:lnTo>
                  <a:pt x="30645" y="13855"/>
                </a:lnTo>
                <a:lnTo>
                  <a:pt x="30454" y="13906"/>
                </a:lnTo>
                <a:lnTo>
                  <a:pt x="30314" y="14033"/>
                </a:lnTo>
                <a:lnTo>
                  <a:pt x="30162" y="14363"/>
                </a:lnTo>
                <a:lnTo>
                  <a:pt x="30251" y="14541"/>
                </a:lnTo>
                <a:lnTo>
                  <a:pt x="26873" y="15239"/>
                </a:lnTo>
                <a:lnTo>
                  <a:pt x="23609" y="16421"/>
                </a:lnTo>
                <a:lnTo>
                  <a:pt x="20535" y="18084"/>
                </a:lnTo>
                <a:lnTo>
                  <a:pt x="18503" y="18084"/>
                </a:lnTo>
                <a:lnTo>
                  <a:pt x="18503" y="18567"/>
                </a:lnTo>
                <a:lnTo>
                  <a:pt x="17487" y="18567"/>
                </a:lnTo>
                <a:lnTo>
                  <a:pt x="17525" y="19049"/>
                </a:lnTo>
                <a:lnTo>
                  <a:pt x="17932" y="19481"/>
                </a:lnTo>
                <a:lnTo>
                  <a:pt x="18427" y="19469"/>
                </a:lnTo>
                <a:lnTo>
                  <a:pt x="18427" y="22504"/>
                </a:lnTo>
                <a:lnTo>
                  <a:pt x="17487" y="22504"/>
                </a:lnTo>
                <a:lnTo>
                  <a:pt x="17487" y="23317"/>
                </a:lnTo>
                <a:lnTo>
                  <a:pt x="18961" y="23317"/>
                </a:lnTo>
                <a:lnTo>
                  <a:pt x="14312" y="26403"/>
                </a:lnTo>
                <a:lnTo>
                  <a:pt x="10299" y="30467"/>
                </a:lnTo>
                <a:lnTo>
                  <a:pt x="7213" y="35242"/>
                </a:lnTo>
                <a:lnTo>
                  <a:pt x="7061" y="35953"/>
                </a:lnTo>
                <a:lnTo>
                  <a:pt x="6553" y="36499"/>
                </a:lnTo>
                <a:lnTo>
                  <a:pt x="5867" y="36715"/>
                </a:lnTo>
                <a:lnTo>
                  <a:pt x="5130" y="36741"/>
                </a:lnTo>
                <a:lnTo>
                  <a:pt x="4419" y="37096"/>
                </a:lnTo>
                <a:lnTo>
                  <a:pt x="3936" y="37706"/>
                </a:lnTo>
                <a:lnTo>
                  <a:pt x="3581" y="38226"/>
                </a:lnTo>
                <a:lnTo>
                  <a:pt x="3467" y="38887"/>
                </a:lnTo>
                <a:lnTo>
                  <a:pt x="3606" y="39496"/>
                </a:lnTo>
                <a:lnTo>
                  <a:pt x="3771" y="40119"/>
                </a:lnTo>
                <a:lnTo>
                  <a:pt x="4178" y="40639"/>
                </a:lnTo>
                <a:lnTo>
                  <a:pt x="4711" y="40906"/>
                </a:lnTo>
                <a:lnTo>
                  <a:pt x="4368" y="41452"/>
                </a:lnTo>
                <a:lnTo>
                  <a:pt x="3975" y="41948"/>
                </a:lnTo>
                <a:lnTo>
                  <a:pt x="3530" y="42405"/>
                </a:lnTo>
                <a:lnTo>
                  <a:pt x="1346" y="36791"/>
                </a:lnTo>
                <a:lnTo>
                  <a:pt x="888" y="37464"/>
                </a:lnTo>
                <a:lnTo>
                  <a:pt x="1435" y="39547"/>
                </a:lnTo>
                <a:lnTo>
                  <a:pt x="1155" y="41770"/>
                </a:lnTo>
                <a:lnTo>
                  <a:pt x="88" y="43624"/>
                </a:lnTo>
                <a:lnTo>
                  <a:pt x="241" y="43967"/>
                </a:lnTo>
                <a:lnTo>
                  <a:pt x="0" y="44348"/>
                </a:lnTo>
                <a:lnTo>
                  <a:pt x="1498" y="47815"/>
                </a:lnTo>
                <a:lnTo>
                  <a:pt x="177" y="55994"/>
                </a:lnTo>
                <a:lnTo>
                  <a:pt x="12894" y="97220"/>
                </a:lnTo>
                <a:lnTo>
                  <a:pt x="16865" y="105181"/>
                </a:lnTo>
                <a:lnTo>
                  <a:pt x="16865" y="106641"/>
                </a:lnTo>
                <a:lnTo>
                  <a:pt x="16789" y="106857"/>
                </a:lnTo>
                <a:lnTo>
                  <a:pt x="16802" y="107060"/>
                </a:lnTo>
                <a:lnTo>
                  <a:pt x="16916" y="107276"/>
                </a:lnTo>
                <a:lnTo>
                  <a:pt x="17017" y="107416"/>
                </a:lnTo>
                <a:lnTo>
                  <a:pt x="17195" y="107543"/>
                </a:lnTo>
                <a:lnTo>
                  <a:pt x="17398" y="107556"/>
                </a:lnTo>
                <a:lnTo>
                  <a:pt x="17627" y="107695"/>
                </a:lnTo>
                <a:lnTo>
                  <a:pt x="15874" y="110997"/>
                </a:lnTo>
                <a:lnTo>
                  <a:pt x="16128" y="112852"/>
                </a:lnTo>
                <a:lnTo>
                  <a:pt x="16497" y="113410"/>
                </a:lnTo>
                <a:lnTo>
                  <a:pt x="17081" y="113753"/>
                </a:lnTo>
                <a:lnTo>
                  <a:pt x="17716" y="113791"/>
                </a:lnTo>
                <a:lnTo>
                  <a:pt x="20053" y="116154"/>
                </a:lnTo>
                <a:lnTo>
                  <a:pt x="20891" y="119735"/>
                </a:lnTo>
                <a:lnTo>
                  <a:pt x="19799" y="122961"/>
                </a:lnTo>
                <a:lnTo>
                  <a:pt x="19367" y="123050"/>
                </a:lnTo>
                <a:lnTo>
                  <a:pt x="19100" y="123316"/>
                </a:lnTo>
                <a:lnTo>
                  <a:pt x="18999" y="123634"/>
                </a:lnTo>
                <a:lnTo>
                  <a:pt x="18935" y="123964"/>
                </a:lnTo>
                <a:lnTo>
                  <a:pt x="18999" y="124320"/>
                </a:lnTo>
                <a:lnTo>
                  <a:pt x="19240" y="124574"/>
                </a:lnTo>
                <a:lnTo>
                  <a:pt x="19469" y="124815"/>
                </a:lnTo>
                <a:lnTo>
                  <a:pt x="19799" y="124904"/>
                </a:lnTo>
                <a:lnTo>
                  <a:pt x="20129" y="124815"/>
                </a:lnTo>
                <a:lnTo>
                  <a:pt x="20878" y="124815"/>
                </a:lnTo>
                <a:lnTo>
                  <a:pt x="19875" y="125094"/>
                </a:lnTo>
                <a:lnTo>
                  <a:pt x="19189" y="126009"/>
                </a:lnTo>
                <a:lnTo>
                  <a:pt x="19189" y="127063"/>
                </a:lnTo>
                <a:lnTo>
                  <a:pt x="19189" y="128155"/>
                </a:lnTo>
                <a:lnTo>
                  <a:pt x="19875" y="129095"/>
                </a:lnTo>
                <a:lnTo>
                  <a:pt x="20878" y="129336"/>
                </a:lnTo>
                <a:lnTo>
                  <a:pt x="21678" y="129336"/>
                </a:lnTo>
                <a:lnTo>
                  <a:pt x="25222" y="153009"/>
                </a:lnTo>
                <a:lnTo>
                  <a:pt x="24358" y="153238"/>
                </a:lnTo>
                <a:lnTo>
                  <a:pt x="23774" y="154076"/>
                </a:lnTo>
                <a:lnTo>
                  <a:pt x="23774" y="154978"/>
                </a:lnTo>
                <a:lnTo>
                  <a:pt x="23774" y="155917"/>
                </a:lnTo>
                <a:lnTo>
                  <a:pt x="24358" y="156730"/>
                </a:lnTo>
                <a:lnTo>
                  <a:pt x="25222" y="156984"/>
                </a:lnTo>
                <a:lnTo>
                  <a:pt x="25361" y="156984"/>
                </a:lnTo>
                <a:lnTo>
                  <a:pt x="24841" y="157391"/>
                </a:lnTo>
                <a:lnTo>
                  <a:pt x="24612" y="158026"/>
                </a:lnTo>
                <a:lnTo>
                  <a:pt x="24714" y="158699"/>
                </a:lnTo>
                <a:lnTo>
                  <a:pt x="24815" y="159334"/>
                </a:lnTo>
                <a:lnTo>
                  <a:pt x="25260" y="159892"/>
                </a:lnTo>
                <a:lnTo>
                  <a:pt x="25857" y="160070"/>
                </a:lnTo>
                <a:lnTo>
                  <a:pt x="25666" y="185127"/>
                </a:lnTo>
                <a:lnTo>
                  <a:pt x="23571" y="451243"/>
                </a:lnTo>
                <a:lnTo>
                  <a:pt x="21056" y="775385"/>
                </a:lnTo>
                <a:lnTo>
                  <a:pt x="20396" y="775385"/>
                </a:lnTo>
                <a:lnTo>
                  <a:pt x="19799" y="776008"/>
                </a:lnTo>
                <a:lnTo>
                  <a:pt x="18478" y="776439"/>
                </a:lnTo>
                <a:lnTo>
                  <a:pt x="17665" y="776897"/>
                </a:lnTo>
                <a:lnTo>
                  <a:pt x="17094" y="777163"/>
                </a:lnTo>
                <a:lnTo>
                  <a:pt x="16382" y="777925"/>
                </a:lnTo>
                <a:lnTo>
                  <a:pt x="15836" y="778687"/>
                </a:lnTo>
                <a:lnTo>
                  <a:pt x="15570" y="779703"/>
                </a:lnTo>
                <a:lnTo>
                  <a:pt x="15659" y="780643"/>
                </a:lnTo>
                <a:lnTo>
                  <a:pt x="16027" y="781596"/>
                </a:lnTo>
                <a:lnTo>
                  <a:pt x="16649" y="782345"/>
                </a:lnTo>
                <a:lnTo>
                  <a:pt x="16649" y="782624"/>
                </a:lnTo>
                <a:lnTo>
                  <a:pt x="16179" y="782624"/>
                </a:lnTo>
                <a:lnTo>
                  <a:pt x="16179" y="783399"/>
                </a:lnTo>
                <a:lnTo>
                  <a:pt x="16459" y="783463"/>
                </a:lnTo>
                <a:lnTo>
                  <a:pt x="16738" y="783755"/>
                </a:lnTo>
                <a:lnTo>
                  <a:pt x="16789" y="783996"/>
                </a:lnTo>
                <a:lnTo>
                  <a:pt x="16827" y="784199"/>
                </a:lnTo>
                <a:lnTo>
                  <a:pt x="16916" y="784694"/>
                </a:lnTo>
                <a:lnTo>
                  <a:pt x="17360" y="784694"/>
                </a:lnTo>
                <a:lnTo>
                  <a:pt x="17360" y="796988"/>
                </a:lnTo>
                <a:lnTo>
                  <a:pt x="16560" y="796988"/>
                </a:lnTo>
                <a:lnTo>
                  <a:pt x="16382" y="797102"/>
                </a:lnTo>
                <a:lnTo>
                  <a:pt x="16179" y="797191"/>
                </a:lnTo>
                <a:lnTo>
                  <a:pt x="16154" y="797369"/>
                </a:lnTo>
                <a:lnTo>
                  <a:pt x="16103" y="797560"/>
                </a:lnTo>
                <a:lnTo>
                  <a:pt x="16154" y="797763"/>
                </a:lnTo>
                <a:lnTo>
                  <a:pt x="16179" y="797928"/>
                </a:lnTo>
                <a:lnTo>
                  <a:pt x="16382" y="797991"/>
                </a:lnTo>
                <a:lnTo>
                  <a:pt x="16560" y="798017"/>
                </a:lnTo>
                <a:lnTo>
                  <a:pt x="17360" y="798017"/>
                </a:lnTo>
                <a:lnTo>
                  <a:pt x="17360" y="799960"/>
                </a:lnTo>
                <a:lnTo>
                  <a:pt x="10071" y="837387"/>
                </a:lnTo>
                <a:lnTo>
                  <a:pt x="9486" y="838695"/>
                </a:lnTo>
                <a:lnTo>
                  <a:pt x="7950" y="838695"/>
                </a:lnTo>
                <a:lnTo>
                  <a:pt x="7607" y="838860"/>
                </a:lnTo>
                <a:lnTo>
                  <a:pt x="7150" y="839063"/>
                </a:lnTo>
                <a:lnTo>
                  <a:pt x="7061" y="839495"/>
                </a:lnTo>
                <a:lnTo>
                  <a:pt x="6984" y="839736"/>
                </a:lnTo>
                <a:lnTo>
                  <a:pt x="7061" y="840003"/>
                </a:lnTo>
                <a:lnTo>
                  <a:pt x="7188" y="840727"/>
                </a:lnTo>
                <a:lnTo>
                  <a:pt x="7785" y="840663"/>
                </a:lnTo>
                <a:lnTo>
                  <a:pt x="8051" y="840854"/>
                </a:lnTo>
                <a:lnTo>
                  <a:pt x="8953" y="840854"/>
                </a:lnTo>
                <a:lnTo>
                  <a:pt x="8953" y="853173"/>
                </a:lnTo>
                <a:lnTo>
                  <a:pt x="7950" y="853173"/>
                </a:lnTo>
                <a:lnTo>
                  <a:pt x="6997" y="853452"/>
                </a:lnTo>
                <a:lnTo>
                  <a:pt x="6616" y="854443"/>
                </a:lnTo>
                <a:lnTo>
                  <a:pt x="7518" y="855129"/>
                </a:lnTo>
                <a:lnTo>
                  <a:pt x="7950" y="855205"/>
                </a:lnTo>
                <a:lnTo>
                  <a:pt x="60693" y="855205"/>
                </a:lnTo>
                <a:lnTo>
                  <a:pt x="61836" y="855154"/>
                </a:lnTo>
                <a:lnTo>
                  <a:pt x="62052" y="853528"/>
                </a:lnTo>
                <a:lnTo>
                  <a:pt x="60693" y="853173"/>
                </a:lnTo>
                <a:lnTo>
                  <a:pt x="59702" y="853173"/>
                </a:lnTo>
                <a:lnTo>
                  <a:pt x="59702" y="840854"/>
                </a:lnTo>
                <a:lnTo>
                  <a:pt x="60604" y="840854"/>
                </a:lnTo>
                <a:lnTo>
                  <a:pt x="61048" y="840536"/>
                </a:lnTo>
                <a:lnTo>
                  <a:pt x="60947" y="840955"/>
                </a:lnTo>
                <a:lnTo>
                  <a:pt x="61493" y="840308"/>
                </a:lnTo>
                <a:lnTo>
                  <a:pt x="61582" y="840003"/>
                </a:lnTo>
                <a:lnTo>
                  <a:pt x="61671" y="839736"/>
                </a:lnTo>
                <a:lnTo>
                  <a:pt x="61429" y="839076"/>
                </a:lnTo>
                <a:lnTo>
                  <a:pt x="60693" y="838695"/>
                </a:lnTo>
                <a:lnTo>
                  <a:pt x="59181" y="838695"/>
                </a:lnTo>
                <a:lnTo>
                  <a:pt x="58585" y="837387"/>
                </a:lnTo>
                <a:lnTo>
                  <a:pt x="55375" y="828615"/>
                </a:lnTo>
                <a:lnTo>
                  <a:pt x="53114" y="819078"/>
                </a:lnTo>
                <a:lnTo>
                  <a:pt x="51762" y="809339"/>
                </a:lnTo>
                <a:lnTo>
                  <a:pt x="51282" y="799960"/>
                </a:lnTo>
                <a:lnTo>
                  <a:pt x="51282" y="798017"/>
                </a:lnTo>
                <a:lnTo>
                  <a:pt x="52082" y="798017"/>
                </a:lnTo>
                <a:lnTo>
                  <a:pt x="52273" y="797991"/>
                </a:lnTo>
                <a:lnTo>
                  <a:pt x="52450" y="797928"/>
                </a:lnTo>
                <a:lnTo>
                  <a:pt x="52501" y="797763"/>
                </a:lnTo>
                <a:lnTo>
                  <a:pt x="52565" y="797267"/>
                </a:lnTo>
                <a:lnTo>
                  <a:pt x="52082" y="796988"/>
                </a:lnTo>
                <a:lnTo>
                  <a:pt x="51282" y="796988"/>
                </a:lnTo>
                <a:lnTo>
                  <a:pt x="51282" y="784694"/>
                </a:lnTo>
                <a:lnTo>
                  <a:pt x="51739" y="784694"/>
                </a:lnTo>
                <a:lnTo>
                  <a:pt x="51815" y="784199"/>
                </a:lnTo>
                <a:lnTo>
                  <a:pt x="51854" y="783996"/>
                </a:lnTo>
                <a:lnTo>
                  <a:pt x="51917" y="783755"/>
                </a:lnTo>
                <a:lnTo>
                  <a:pt x="52196" y="783463"/>
                </a:lnTo>
                <a:lnTo>
                  <a:pt x="52450" y="783399"/>
                </a:lnTo>
                <a:lnTo>
                  <a:pt x="52450" y="782624"/>
                </a:lnTo>
                <a:lnTo>
                  <a:pt x="52006" y="782624"/>
                </a:lnTo>
                <a:lnTo>
                  <a:pt x="52006" y="782345"/>
                </a:lnTo>
                <a:lnTo>
                  <a:pt x="52628" y="781596"/>
                </a:lnTo>
                <a:lnTo>
                  <a:pt x="52997" y="780643"/>
                </a:lnTo>
                <a:lnTo>
                  <a:pt x="53073" y="779703"/>
                </a:lnTo>
                <a:lnTo>
                  <a:pt x="52806" y="778687"/>
                </a:lnTo>
                <a:lnTo>
                  <a:pt x="52273" y="777925"/>
                </a:lnTo>
                <a:lnTo>
                  <a:pt x="51460" y="777265"/>
                </a:lnTo>
                <a:lnTo>
                  <a:pt x="50990" y="776897"/>
                </a:lnTo>
                <a:lnTo>
                  <a:pt x="50203" y="776439"/>
                </a:lnTo>
                <a:lnTo>
                  <a:pt x="48793" y="775995"/>
                </a:lnTo>
                <a:lnTo>
                  <a:pt x="48247" y="775385"/>
                </a:lnTo>
                <a:lnTo>
                  <a:pt x="47599" y="775385"/>
                </a:lnTo>
                <a:lnTo>
                  <a:pt x="45072" y="451243"/>
                </a:lnTo>
                <a:lnTo>
                  <a:pt x="42989" y="185127"/>
                </a:lnTo>
                <a:close/>
              </a:path>
            </a:pathLst>
          </a:custGeom>
          <a:ln w="3175">
            <a:solidFill>
              <a:srgbClr val="221F1F"/>
            </a:solidFill>
          </a:ln>
        </p:spPr>
        <p:txBody>
          <a:bodyPr wrap="square" lIns="0" tIns="0" rIns="0" bIns="0" rtlCol="0"/>
          <a:lstStyle/>
          <a:p>
            <a:endParaRPr/>
          </a:p>
        </p:txBody>
      </p:sp>
      <p:sp>
        <p:nvSpPr>
          <p:cNvPr id="346" name="object 346"/>
          <p:cNvSpPr/>
          <p:nvPr/>
        </p:nvSpPr>
        <p:spPr>
          <a:xfrm>
            <a:off x="5169532" y="2714603"/>
            <a:ext cx="69215" cy="854710"/>
          </a:xfrm>
          <a:custGeom>
            <a:avLst/>
            <a:gdLst/>
            <a:ahLst/>
            <a:cxnLst/>
            <a:rect l="l" t="t" r="r" b="b"/>
            <a:pathLst>
              <a:path w="69214" h="854710">
                <a:moveTo>
                  <a:pt x="62039" y="853440"/>
                </a:moveTo>
                <a:lnTo>
                  <a:pt x="6972" y="853440"/>
                </a:lnTo>
                <a:lnTo>
                  <a:pt x="6616" y="854710"/>
                </a:lnTo>
                <a:lnTo>
                  <a:pt x="61836" y="854710"/>
                </a:lnTo>
                <a:lnTo>
                  <a:pt x="62039" y="853440"/>
                </a:lnTo>
                <a:close/>
              </a:path>
              <a:path w="69214" h="854710">
                <a:moveTo>
                  <a:pt x="59689" y="840740"/>
                </a:moveTo>
                <a:lnTo>
                  <a:pt x="8940" y="840740"/>
                </a:lnTo>
                <a:lnTo>
                  <a:pt x="8940" y="853440"/>
                </a:lnTo>
                <a:lnTo>
                  <a:pt x="59689" y="853440"/>
                </a:lnTo>
                <a:lnTo>
                  <a:pt x="59689" y="840740"/>
                </a:lnTo>
                <a:close/>
              </a:path>
              <a:path w="69214" h="854710">
                <a:moveTo>
                  <a:pt x="61671" y="839470"/>
                </a:moveTo>
                <a:lnTo>
                  <a:pt x="6972" y="839470"/>
                </a:lnTo>
                <a:lnTo>
                  <a:pt x="7061" y="840740"/>
                </a:lnTo>
                <a:lnTo>
                  <a:pt x="61569" y="840740"/>
                </a:lnTo>
                <a:lnTo>
                  <a:pt x="61671" y="839470"/>
                </a:lnTo>
                <a:close/>
              </a:path>
              <a:path w="69214" h="854710">
                <a:moveTo>
                  <a:pt x="51295" y="784860"/>
                </a:moveTo>
                <a:lnTo>
                  <a:pt x="17360" y="784860"/>
                </a:lnTo>
                <a:lnTo>
                  <a:pt x="17360" y="800100"/>
                </a:lnTo>
                <a:lnTo>
                  <a:pt x="16877" y="808990"/>
                </a:lnTo>
                <a:lnTo>
                  <a:pt x="15530" y="819150"/>
                </a:lnTo>
                <a:lnTo>
                  <a:pt x="13276" y="829310"/>
                </a:lnTo>
                <a:lnTo>
                  <a:pt x="10071" y="836930"/>
                </a:lnTo>
                <a:lnTo>
                  <a:pt x="9474" y="839470"/>
                </a:lnTo>
                <a:lnTo>
                  <a:pt x="59169" y="839470"/>
                </a:lnTo>
                <a:lnTo>
                  <a:pt x="58585" y="836930"/>
                </a:lnTo>
                <a:lnTo>
                  <a:pt x="55372" y="829310"/>
                </a:lnTo>
                <a:lnTo>
                  <a:pt x="53106" y="819150"/>
                </a:lnTo>
                <a:lnTo>
                  <a:pt x="51757" y="808990"/>
                </a:lnTo>
                <a:lnTo>
                  <a:pt x="51295" y="800100"/>
                </a:lnTo>
                <a:lnTo>
                  <a:pt x="51295" y="784860"/>
                </a:lnTo>
                <a:close/>
              </a:path>
              <a:path w="69214" h="854710">
                <a:moveTo>
                  <a:pt x="51917" y="783590"/>
                </a:moveTo>
                <a:lnTo>
                  <a:pt x="16738" y="783590"/>
                </a:lnTo>
                <a:lnTo>
                  <a:pt x="16916" y="784860"/>
                </a:lnTo>
                <a:lnTo>
                  <a:pt x="51727" y="784860"/>
                </a:lnTo>
                <a:lnTo>
                  <a:pt x="51917" y="783590"/>
                </a:lnTo>
                <a:close/>
              </a:path>
              <a:path w="69214" h="854710">
                <a:moveTo>
                  <a:pt x="52450" y="782320"/>
                </a:moveTo>
                <a:lnTo>
                  <a:pt x="16179" y="782320"/>
                </a:lnTo>
                <a:lnTo>
                  <a:pt x="16179" y="783590"/>
                </a:lnTo>
                <a:lnTo>
                  <a:pt x="52450" y="783590"/>
                </a:lnTo>
                <a:lnTo>
                  <a:pt x="52450" y="782320"/>
                </a:lnTo>
                <a:close/>
              </a:path>
              <a:path w="69214" h="854710">
                <a:moveTo>
                  <a:pt x="52806" y="778510"/>
                </a:moveTo>
                <a:lnTo>
                  <a:pt x="15824" y="778510"/>
                </a:lnTo>
                <a:lnTo>
                  <a:pt x="15557" y="779780"/>
                </a:lnTo>
                <a:lnTo>
                  <a:pt x="15659" y="781050"/>
                </a:lnTo>
                <a:lnTo>
                  <a:pt x="16027" y="782320"/>
                </a:lnTo>
                <a:lnTo>
                  <a:pt x="52628" y="782320"/>
                </a:lnTo>
                <a:lnTo>
                  <a:pt x="52984" y="781050"/>
                </a:lnTo>
                <a:lnTo>
                  <a:pt x="53060" y="779780"/>
                </a:lnTo>
                <a:lnTo>
                  <a:pt x="52806" y="778510"/>
                </a:lnTo>
                <a:close/>
              </a:path>
              <a:path w="69214" h="854710">
                <a:moveTo>
                  <a:pt x="51447" y="777240"/>
                </a:moveTo>
                <a:lnTo>
                  <a:pt x="17170" y="777240"/>
                </a:lnTo>
                <a:lnTo>
                  <a:pt x="16382" y="778510"/>
                </a:lnTo>
                <a:lnTo>
                  <a:pt x="52273" y="778510"/>
                </a:lnTo>
                <a:lnTo>
                  <a:pt x="51447" y="777240"/>
                </a:lnTo>
                <a:close/>
              </a:path>
              <a:path w="69214" h="854710">
                <a:moveTo>
                  <a:pt x="50203" y="775970"/>
                </a:moveTo>
                <a:lnTo>
                  <a:pt x="18503" y="775970"/>
                </a:lnTo>
                <a:lnTo>
                  <a:pt x="17665" y="777240"/>
                </a:lnTo>
                <a:lnTo>
                  <a:pt x="50977" y="777240"/>
                </a:lnTo>
                <a:lnTo>
                  <a:pt x="50203" y="775970"/>
                </a:lnTo>
                <a:close/>
              </a:path>
              <a:path w="69214" h="854710">
                <a:moveTo>
                  <a:pt x="42773" y="160020"/>
                </a:moveTo>
                <a:lnTo>
                  <a:pt x="25844" y="160020"/>
                </a:lnTo>
                <a:lnTo>
                  <a:pt x="25666" y="185420"/>
                </a:lnTo>
                <a:lnTo>
                  <a:pt x="21043" y="775970"/>
                </a:lnTo>
                <a:lnTo>
                  <a:pt x="47586" y="775970"/>
                </a:lnTo>
                <a:lnTo>
                  <a:pt x="42989" y="185420"/>
                </a:lnTo>
                <a:lnTo>
                  <a:pt x="42773" y="160020"/>
                </a:lnTo>
                <a:close/>
              </a:path>
              <a:path w="69214" h="854710">
                <a:moveTo>
                  <a:pt x="43776" y="157480"/>
                </a:moveTo>
                <a:lnTo>
                  <a:pt x="24841" y="157480"/>
                </a:lnTo>
                <a:lnTo>
                  <a:pt x="24612" y="158750"/>
                </a:lnTo>
                <a:lnTo>
                  <a:pt x="24803" y="160020"/>
                </a:lnTo>
                <a:lnTo>
                  <a:pt x="43814" y="160020"/>
                </a:lnTo>
                <a:lnTo>
                  <a:pt x="43929" y="158750"/>
                </a:lnTo>
                <a:lnTo>
                  <a:pt x="43776" y="157480"/>
                </a:lnTo>
                <a:close/>
              </a:path>
              <a:path w="69214" h="854710">
                <a:moveTo>
                  <a:pt x="44856" y="153670"/>
                </a:moveTo>
                <a:lnTo>
                  <a:pt x="23761" y="153670"/>
                </a:lnTo>
                <a:lnTo>
                  <a:pt x="23761" y="156210"/>
                </a:lnTo>
                <a:lnTo>
                  <a:pt x="24358" y="157480"/>
                </a:lnTo>
                <a:lnTo>
                  <a:pt x="44272" y="157480"/>
                </a:lnTo>
                <a:lnTo>
                  <a:pt x="44856" y="156210"/>
                </a:lnTo>
                <a:lnTo>
                  <a:pt x="44856" y="153670"/>
                </a:lnTo>
                <a:close/>
              </a:path>
              <a:path w="69214" h="854710">
                <a:moveTo>
                  <a:pt x="46964" y="129540"/>
                </a:moveTo>
                <a:lnTo>
                  <a:pt x="21666" y="129540"/>
                </a:lnTo>
                <a:lnTo>
                  <a:pt x="25222" y="153670"/>
                </a:lnTo>
                <a:lnTo>
                  <a:pt x="43421" y="153670"/>
                </a:lnTo>
                <a:lnTo>
                  <a:pt x="46964" y="129540"/>
                </a:lnTo>
                <a:close/>
              </a:path>
              <a:path w="69214" h="854710">
                <a:moveTo>
                  <a:pt x="49441" y="125730"/>
                </a:moveTo>
                <a:lnTo>
                  <a:pt x="19176" y="125730"/>
                </a:lnTo>
                <a:lnTo>
                  <a:pt x="19176" y="128270"/>
                </a:lnTo>
                <a:lnTo>
                  <a:pt x="19862" y="129540"/>
                </a:lnTo>
                <a:lnTo>
                  <a:pt x="48767" y="129540"/>
                </a:lnTo>
                <a:lnTo>
                  <a:pt x="49441" y="128270"/>
                </a:lnTo>
                <a:lnTo>
                  <a:pt x="49441" y="125730"/>
                </a:lnTo>
                <a:close/>
              </a:path>
              <a:path w="69214" h="854710">
                <a:moveTo>
                  <a:pt x="47777" y="124460"/>
                </a:moveTo>
                <a:lnTo>
                  <a:pt x="20878" y="124460"/>
                </a:lnTo>
                <a:lnTo>
                  <a:pt x="19862" y="125730"/>
                </a:lnTo>
                <a:lnTo>
                  <a:pt x="48767" y="125730"/>
                </a:lnTo>
                <a:lnTo>
                  <a:pt x="47777" y="124460"/>
                </a:lnTo>
                <a:close/>
              </a:path>
              <a:path w="69214" h="854710">
                <a:moveTo>
                  <a:pt x="49529" y="123190"/>
                </a:moveTo>
                <a:lnTo>
                  <a:pt x="18999" y="123190"/>
                </a:lnTo>
                <a:lnTo>
                  <a:pt x="18935" y="124460"/>
                </a:lnTo>
                <a:lnTo>
                  <a:pt x="49733" y="124460"/>
                </a:lnTo>
                <a:lnTo>
                  <a:pt x="49529" y="123190"/>
                </a:lnTo>
                <a:close/>
              </a:path>
              <a:path w="69214" h="854710">
                <a:moveTo>
                  <a:pt x="50939" y="114300"/>
                </a:moveTo>
                <a:lnTo>
                  <a:pt x="17703" y="114300"/>
                </a:lnTo>
                <a:lnTo>
                  <a:pt x="20065" y="116840"/>
                </a:lnTo>
                <a:lnTo>
                  <a:pt x="20878" y="119380"/>
                </a:lnTo>
                <a:lnTo>
                  <a:pt x="19786" y="123190"/>
                </a:lnTo>
                <a:lnTo>
                  <a:pt x="48856" y="123190"/>
                </a:lnTo>
                <a:lnTo>
                  <a:pt x="47751" y="119380"/>
                </a:lnTo>
                <a:lnTo>
                  <a:pt x="48590" y="116840"/>
                </a:lnTo>
                <a:lnTo>
                  <a:pt x="50939" y="114300"/>
                </a:lnTo>
                <a:close/>
              </a:path>
              <a:path w="69214" h="854710">
                <a:moveTo>
                  <a:pt x="52158" y="113030"/>
                </a:moveTo>
                <a:lnTo>
                  <a:pt x="16497" y="113030"/>
                </a:lnTo>
                <a:lnTo>
                  <a:pt x="17068" y="114300"/>
                </a:lnTo>
                <a:lnTo>
                  <a:pt x="51561" y="114300"/>
                </a:lnTo>
                <a:lnTo>
                  <a:pt x="52158" y="113030"/>
                </a:lnTo>
                <a:close/>
              </a:path>
              <a:path w="69214" h="854710">
                <a:moveTo>
                  <a:pt x="51003" y="107950"/>
                </a:moveTo>
                <a:lnTo>
                  <a:pt x="17614" y="107950"/>
                </a:lnTo>
                <a:lnTo>
                  <a:pt x="15874" y="111760"/>
                </a:lnTo>
                <a:lnTo>
                  <a:pt x="16128" y="113030"/>
                </a:lnTo>
                <a:lnTo>
                  <a:pt x="52501" y="113030"/>
                </a:lnTo>
                <a:lnTo>
                  <a:pt x="52755" y="111760"/>
                </a:lnTo>
                <a:lnTo>
                  <a:pt x="51003" y="107950"/>
                </a:lnTo>
                <a:close/>
              </a:path>
              <a:path w="69214" h="854710">
                <a:moveTo>
                  <a:pt x="51841" y="106680"/>
                </a:moveTo>
                <a:lnTo>
                  <a:pt x="16789" y="106680"/>
                </a:lnTo>
                <a:lnTo>
                  <a:pt x="17017" y="107950"/>
                </a:lnTo>
                <a:lnTo>
                  <a:pt x="51752" y="107950"/>
                </a:lnTo>
                <a:lnTo>
                  <a:pt x="51841" y="106680"/>
                </a:lnTo>
                <a:close/>
              </a:path>
              <a:path w="69214" h="854710">
                <a:moveTo>
                  <a:pt x="68643" y="44450"/>
                </a:moveTo>
                <a:lnTo>
                  <a:pt x="0" y="44450"/>
                </a:lnTo>
                <a:lnTo>
                  <a:pt x="1485" y="48260"/>
                </a:lnTo>
                <a:lnTo>
                  <a:pt x="165" y="55880"/>
                </a:lnTo>
                <a:lnTo>
                  <a:pt x="761" y="64770"/>
                </a:lnTo>
                <a:lnTo>
                  <a:pt x="6062" y="81280"/>
                </a:lnTo>
                <a:lnTo>
                  <a:pt x="9291" y="88900"/>
                </a:lnTo>
                <a:lnTo>
                  <a:pt x="12894" y="97790"/>
                </a:lnTo>
                <a:lnTo>
                  <a:pt x="16865" y="105410"/>
                </a:lnTo>
                <a:lnTo>
                  <a:pt x="16865" y="106680"/>
                </a:lnTo>
                <a:lnTo>
                  <a:pt x="51803" y="106680"/>
                </a:lnTo>
                <a:lnTo>
                  <a:pt x="51803" y="105410"/>
                </a:lnTo>
                <a:lnTo>
                  <a:pt x="55766" y="97790"/>
                </a:lnTo>
                <a:lnTo>
                  <a:pt x="59362" y="88900"/>
                </a:lnTo>
                <a:lnTo>
                  <a:pt x="62583" y="81280"/>
                </a:lnTo>
                <a:lnTo>
                  <a:pt x="67868" y="64770"/>
                </a:lnTo>
                <a:lnTo>
                  <a:pt x="68452" y="55880"/>
                </a:lnTo>
                <a:lnTo>
                  <a:pt x="67144" y="48260"/>
                </a:lnTo>
                <a:lnTo>
                  <a:pt x="68643" y="44450"/>
                </a:lnTo>
                <a:close/>
              </a:path>
              <a:path w="69214" h="854710">
                <a:moveTo>
                  <a:pt x="1333" y="36830"/>
                </a:moveTo>
                <a:lnTo>
                  <a:pt x="888" y="38100"/>
                </a:lnTo>
                <a:lnTo>
                  <a:pt x="1435" y="39370"/>
                </a:lnTo>
                <a:lnTo>
                  <a:pt x="1142" y="41910"/>
                </a:lnTo>
                <a:lnTo>
                  <a:pt x="88" y="43180"/>
                </a:lnTo>
                <a:lnTo>
                  <a:pt x="241" y="44450"/>
                </a:lnTo>
                <a:lnTo>
                  <a:pt x="68402" y="44450"/>
                </a:lnTo>
                <a:lnTo>
                  <a:pt x="68567" y="43180"/>
                </a:lnTo>
                <a:lnTo>
                  <a:pt x="67487" y="41910"/>
                </a:lnTo>
                <a:lnTo>
                  <a:pt x="3530" y="41910"/>
                </a:lnTo>
                <a:lnTo>
                  <a:pt x="1333" y="36830"/>
                </a:lnTo>
                <a:close/>
              </a:path>
              <a:path w="69214" h="854710">
                <a:moveTo>
                  <a:pt x="63944" y="40640"/>
                </a:moveTo>
                <a:lnTo>
                  <a:pt x="4711" y="40640"/>
                </a:lnTo>
                <a:lnTo>
                  <a:pt x="4356" y="41910"/>
                </a:lnTo>
                <a:lnTo>
                  <a:pt x="64274" y="41910"/>
                </a:lnTo>
                <a:lnTo>
                  <a:pt x="63944" y="40640"/>
                </a:lnTo>
                <a:close/>
              </a:path>
              <a:path w="69214" h="854710">
                <a:moveTo>
                  <a:pt x="67309" y="36830"/>
                </a:moveTo>
                <a:lnTo>
                  <a:pt x="65100" y="41910"/>
                </a:lnTo>
                <a:lnTo>
                  <a:pt x="67487" y="41910"/>
                </a:lnTo>
                <a:lnTo>
                  <a:pt x="67221" y="39370"/>
                </a:lnTo>
                <a:lnTo>
                  <a:pt x="67779" y="38100"/>
                </a:lnTo>
                <a:lnTo>
                  <a:pt x="67309" y="36830"/>
                </a:lnTo>
                <a:close/>
              </a:path>
              <a:path w="69214" h="854710">
                <a:moveTo>
                  <a:pt x="65074" y="38100"/>
                </a:moveTo>
                <a:lnTo>
                  <a:pt x="3581" y="38100"/>
                </a:lnTo>
                <a:lnTo>
                  <a:pt x="3454" y="39370"/>
                </a:lnTo>
                <a:lnTo>
                  <a:pt x="3759" y="40640"/>
                </a:lnTo>
                <a:lnTo>
                  <a:pt x="64871" y="40640"/>
                </a:lnTo>
                <a:lnTo>
                  <a:pt x="65176" y="39370"/>
                </a:lnTo>
                <a:lnTo>
                  <a:pt x="65074" y="38100"/>
                </a:lnTo>
                <a:close/>
              </a:path>
              <a:path w="69214" h="854710">
                <a:moveTo>
                  <a:pt x="64236" y="36830"/>
                </a:moveTo>
                <a:lnTo>
                  <a:pt x="4419" y="36830"/>
                </a:lnTo>
                <a:lnTo>
                  <a:pt x="3936" y="38100"/>
                </a:lnTo>
                <a:lnTo>
                  <a:pt x="64719" y="38100"/>
                </a:lnTo>
                <a:lnTo>
                  <a:pt x="64236" y="36830"/>
                </a:lnTo>
                <a:close/>
              </a:path>
              <a:path w="69214" h="854710">
                <a:moveTo>
                  <a:pt x="61594" y="35560"/>
                </a:moveTo>
                <a:lnTo>
                  <a:pt x="7048" y="35560"/>
                </a:lnTo>
                <a:lnTo>
                  <a:pt x="6540" y="36830"/>
                </a:lnTo>
                <a:lnTo>
                  <a:pt x="62090" y="36830"/>
                </a:lnTo>
                <a:lnTo>
                  <a:pt x="61594" y="35560"/>
                </a:lnTo>
                <a:close/>
              </a:path>
              <a:path w="69214" h="854710">
                <a:moveTo>
                  <a:pt x="49682" y="22860"/>
                </a:moveTo>
                <a:lnTo>
                  <a:pt x="18961" y="22860"/>
                </a:lnTo>
                <a:lnTo>
                  <a:pt x="14312" y="26670"/>
                </a:lnTo>
                <a:lnTo>
                  <a:pt x="10299" y="30480"/>
                </a:lnTo>
                <a:lnTo>
                  <a:pt x="7213" y="35560"/>
                </a:lnTo>
                <a:lnTo>
                  <a:pt x="61417" y="35560"/>
                </a:lnTo>
                <a:lnTo>
                  <a:pt x="58343" y="30480"/>
                </a:lnTo>
                <a:lnTo>
                  <a:pt x="54343" y="26670"/>
                </a:lnTo>
                <a:lnTo>
                  <a:pt x="49682" y="22860"/>
                </a:lnTo>
                <a:close/>
              </a:path>
              <a:path w="69214" h="854710">
                <a:moveTo>
                  <a:pt x="50228" y="19050"/>
                </a:moveTo>
                <a:lnTo>
                  <a:pt x="18427" y="19050"/>
                </a:lnTo>
                <a:lnTo>
                  <a:pt x="18427" y="22860"/>
                </a:lnTo>
                <a:lnTo>
                  <a:pt x="50228" y="22860"/>
                </a:lnTo>
                <a:lnTo>
                  <a:pt x="50228" y="19050"/>
                </a:lnTo>
                <a:close/>
              </a:path>
              <a:path w="69214" h="854710">
                <a:moveTo>
                  <a:pt x="50164" y="17780"/>
                </a:moveTo>
                <a:lnTo>
                  <a:pt x="18503" y="17780"/>
                </a:lnTo>
                <a:lnTo>
                  <a:pt x="18503" y="19050"/>
                </a:lnTo>
                <a:lnTo>
                  <a:pt x="50164" y="19050"/>
                </a:lnTo>
                <a:lnTo>
                  <a:pt x="50164" y="17780"/>
                </a:lnTo>
                <a:close/>
              </a:path>
              <a:path w="69214" h="854710">
                <a:moveTo>
                  <a:pt x="41770" y="15240"/>
                </a:moveTo>
                <a:lnTo>
                  <a:pt x="26860" y="15240"/>
                </a:lnTo>
                <a:lnTo>
                  <a:pt x="23596" y="16510"/>
                </a:lnTo>
                <a:lnTo>
                  <a:pt x="20548" y="17780"/>
                </a:lnTo>
                <a:lnTo>
                  <a:pt x="48120" y="17780"/>
                </a:lnTo>
                <a:lnTo>
                  <a:pt x="45034" y="16510"/>
                </a:lnTo>
                <a:lnTo>
                  <a:pt x="41770" y="15240"/>
                </a:lnTo>
                <a:close/>
              </a:path>
              <a:path w="69214" h="854710">
                <a:moveTo>
                  <a:pt x="38493" y="13970"/>
                </a:moveTo>
                <a:lnTo>
                  <a:pt x="30162" y="13970"/>
                </a:lnTo>
                <a:lnTo>
                  <a:pt x="30238" y="15240"/>
                </a:lnTo>
                <a:lnTo>
                  <a:pt x="38392" y="15240"/>
                </a:lnTo>
                <a:lnTo>
                  <a:pt x="38493" y="13970"/>
                </a:lnTo>
                <a:close/>
              </a:path>
              <a:path w="69214" h="854710">
                <a:moveTo>
                  <a:pt x="35991" y="12700"/>
                </a:moveTo>
                <a:lnTo>
                  <a:pt x="32664" y="12700"/>
                </a:lnTo>
                <a:lnTo>
                  <a:pt x="32613" y="13970"/>
                </a:lnTo>
                <a:lnTo>
                  <a:pt x="36029" y="13970"/>
                </a:lnTo>
                <a:lnTo>
                  <a:pt x="35991" y="12700"/>
                </a:lnTo>
                <a:close/>
              </a:path>
              <a:path w="69214" h="854710">
                <a:moveTo>
                  <a:pt x="39154" y="10160"/>
                </a:moveTo>
                <a:lnTo>
                  <a:pt x="29476" y="10160"/>
                </a:lnTo>
                <a:lnTo>
                  <a:pt x="29933" y="11430"/>
                </a:lnTo>
                <a:lnTo>
                  <a:pt x="30162" y="12700"/>
                </a:lnTo>
                <a:lnTo>
                  <a:pt x="38468" y="12700"/>
                </a:lnTo>
                <a:lnTo>
                  <a:pt x="38696" y="11430"/>
                </a:lnTo>
                <a:lnTo>
                  <a:pt x="39154" y="10160"/>
                </a:lnTo>
                <a:close/>
              </a:path>
              <a:path w="69214" h="854710">
                <a:moveTo>
                  <a:pt x="29616" y="8890"/>
                </a:moveTo>
                <a:lnTo>
                  <a:pt x="27825" y="8890"/>
                </a:lnTo>
                <a:lnTo>
                  <a:pt x="28727" y="10160"/>
                </a:lnTo>
                <a:lnTo>
                  <a:pt x="30467" y="10160"/>
                </a:lnTo>
                <a:lnTo>
                  <a:pt x="29616" y="8890"/>
                </a:lnTo>
                <a:close/>
              </a:path>
              <a:path w="69214" h="854710">
                <a:moveTo>
                  <a:pt x="37388" y="2540"/>
                </a:moveTo>
                <a:lnTo>
                  <a:pt x="31280" y="2540"/>
                </a:lnTo>
                <a:lnTo>
                  <a:pt x="30238" y="5080"/>
                </a:lnTo>
                <a:lnTo>
                  <a:pt x="29971" y="7620"/>
                </a:lnTo>
                <a:lnTo>
                  <a:pt x="30467" y="10160"/>
                </a:lnTo>
                <a:lnTo>
                  <a:pt x="38150" y="10160"/>
                </a:lnTo>
                <a:lnTo>
                  <a:pt x="38671" y="7620"/>
                </a:lnTo>
                <a:lnTo>
                  <a:pt x="38392" y="5080"/>
                </a:lnTo>
                <a:lnTo>
                  <a:pt x="37388" y="2540"/>
                </a:lnTo>
                <a:close/>
              </a:path>
              <a:path w="69214" h="854710">
                <a:moveTo>
                  <a:pt x="40817" y="8890"/>
                </a:moveTo>
                <a:lnTo>
                  <a:pt x="39027" y="8890"/>
                </a:lnTo>
                <a:lnTo>
                  <a:pt x="38150" y="10160"/>
                </a:lnTo>
                <a:lnTo>
                  <a:pt x="39916" y="10160"/>
                </a:lnTo>
                <a:lnTo>
                  <a:pt x="40817" y="8890"/>
                </a:lnTo>
                <a:close/>
              </a:path>
              <a:path w="69214" h="854710">
                <a:moveTo>
                  <a:pt x="35966" y="1270"/>
                </a:moveTo>
                <a:lnTo>
                  <a:pt x="32664" y="1270"/>
                </a:lnTo>
                <a:lnTo>
                  <a:pt x="31902" y="2540"/>
                </a:lnTo>
                <a:lnTo>
                  <a:pt x="36753" y="2540"/>
                </a:lnTo>
                <a:lnTo>
                  <a:pt x="35966" y="1270"/>
                </a:lnTo>
                <a:close/>
              </a:path>
              <a:path w="69214" h="854710">
                <a:moveTo>
                  <a:pt x="34328" y="0"/>
                </a:moveTo>
                <a:lnTo>
                  <a:pt x="34251" y="1270"/>
                </a:lnTo>
                <a:lnTo>
                  <a:pt x="34404" y="1270"/>
                </a:lnTo>
                <a:lnTo>
                  <a:pt x="34328" y="0"/>
                </a:lnTo>
                <a:close/>
              </a:path>
            </a:pathLst>
          </a:custGeom>
          <a:solidFill>
            <a:srgbClr val="EFCDA1"/>
          </a:solidFill>
        </p:spPr>
        <p:txBody>
          <a:bodyPr wrap="square" lIns="0" tIns="0" rIns="0" bIns="0" rtlCol="0"/>
          <a:lstStyle/>
          <a:p>
            <a:endParaRPr/>
          </a:p>
        </p:txBody>
      </p:sp>
      <p:sp>
        <p:nvSpPr>
          <p:cNvPr id="347" name="object 347"/>
          <p:cNvSpPr/>
          <p:nvPr/>
        </p:nvSpPr>
        <p:spPr>
          <a:xfrm>
            <a:off x="5169532" y="2714108"/>
            <a:ext cx="69215" cy="855344"/>
          </a:xfrm>
          <a:custGeom>
            <a:avLst/>
            <a:gdLst/>
            <a:ahLst/>
            <a:cxnLst/>
            <a:rect l="l" t="t" r="r" b="b"/>
            <a:pathLst>
              <a:path w="69214" h="855345">
                <a:moveTo>
                  <a:pt x="42989" y="185127"/>
                </a:moveTo>
                <a:lnTo>
                  <a:pt x="42773" y="160070"/>
                </a:lnTo>
                <a:lnTo>
                  <a:pt x="43383" y="159892"/>
                </a:lnTo>
                <a:lnTo>
                  <a:pt x="43814" y="159334"/>
                </a:lnTo>
                <a:lnTo>
                  <a:pt x="43929" y="158699"/>
                </a:lnTo>
                <a:lnTo>
                  <a:pt x="44018" y="158026"/>
                </a:lnTo>
                <a:lnTo>
                  <a:pt x="43776" y="157391"/>
                </a:lnTo>
                <a:lnTo>
                  <a:pt x="43281" y="156984"/>
                </a:lnTo>
                <a:lnTo>
                  <a:pt x="43421" y="156984"/>
                </a:lnTo>
                <a:lnTo>
                  <a:pt x="44272" y="156730"/>
                </a:lnTo>
                <a:lnTo>
                  <a:pt x="44856" y="155917"/>
                </a:lnTo>
                <a:lnTo>
                  <a:pt x="44856" y="154978"/>
                </a:lnTo>
                <a:lnTo>
                  <a:pt x="44856" y="154076"/>
                </a:lnTo>
                <a:lnTo>
                  <a:pt x="44272" y="153238"/>
                </a:lnTo>
                <a:lnTo>
                  <a:pt x="43421" y="153009"/>
                </a:lnTo>
                <a:lnTo>
                  <a:pt x="46964" y="129336"/>
                </a:lnTo>
                <a:lnTo>
                  <a:pt x="47777" y="129336"/>
                </a:lnTo>
                <a:lnTo>
                  <a:pt x="48767" y="129095"/>
                </a:lnTo>
                <a:lnTo>
                  <a:pt x="49441" y="128155"/>
                </a:lnTo>
                <a:lnTo>
                  <a:pt x="49441" y="127063"/>
                </a:lnTo>
                <a:lnTo>
                  <a:pt x="49441" y="126009"/>
                </a:lnTo>
                <a:lnTo>
                  <a:pt x="48767" y="125094"/>
                </a:lnTo>
                <a:lnTo>
                  <a:pt x="47777" y="124815"/>
                </a:lnTo>
                <a:lnTo>
                  <a:pt x="48526" y="124815"/>
                </a:lnTo>
                <a:lnTo>
                  <a:pt x="48856" y="124904"/>
                </a:lnTo>
                <a:lnTo>
                  <a:pt x="49174" y="124815"/>
                </a:lnTo>
                <a:lnTo>
                  <a:pt x="49402" y="124574"/>
                </a:lnTo>
                <a:lnTo>
                  <a:pt x="49631" y="124320"/>
                </a:lnTo>
                <a:lnTo>
                  <a:pt x="49733" y="123964"/>
                </a:lnTo>
                <a:lnTo>
                  <a:pt x="49631" y="123634"/>
                </a:lnTo>
                <a:lnTo>
                  <a:pt x="49529" y="123316"/>
                </a:lnTo>
                <a:lnTo>
                  <a:pt x="49301" y="123050"/>
                </a:lnTo>
                <a:lnTo>
                  <a:pt x="48958" y="122961"/>
                </a:lnTo>
                <a:lnTo>
                  <a:pt x="47751" y="119735"/>
                </a:lnTo>
                <a:lnTo>
                  <a:pt x="48590" y="116154"/>
                </a:lnTo>
                <a:lnTo>
                  <a:pt x="50939" y="113791"/>
                </a:lnTo>
                <a:lnTo>
                  <a:pt x="51561" y="113753"/>
                </a:lnTo>
                <a:lnTo>
                  <a:pt x="52158" y="113410"/>
                </a:lnTo>
                <a:lnTo>
                  <a:pt x="52501" y="112852"/>
                </a:lnTo>
                <a:lnTo>
                  <a:pt x="52755" y="110997"/>
                </a:lnTo>
                <a:lnTo>
                  <a:pt x="51003" y="107695"/>
                </a:lnTo>
                <a:lnTo>
                  <a:pt x="51244" y="107556"/>
                </a:lnTo>
                <a:lnTo>
                  <a:pt x="51866" y="106857"/>
                </a:lnTo>
                <a:lnTo>
                  <a:pt x="51803" y="106641"/>
                </a:lnTo>
                <a:lnTo>
                  <a:pt x="51803" y="105181"/>
                </a:lnTo>
                <a:lnTo>
                  <a:pt x="67868" y="64388"/>
                </a:lnTo>
                <a:lnTo>
                  <a:pt x="68452" y="55994"/>
                </a:lnTo>
                <a:lnTo>
                  <a:pt x="67144" y="47815"/>
                </a:lnTo>
                <a:lnTo>
                  <a:pt x="68643" y="44348"/>
                </a:lnTo>
                <a:lnTo>
                  <a:pt x="68402" y="43967"/>
                </a:lnTo>
                <a:lnTo>
                  <a:pt x="68567" y="43624"/>
                </a:lnTo>
                <a:lnTo>
                  <a:pt x="67487" y="41770"/>
                </a:lnTo>
                <a:lnTo>
                  <a:pt x="67221" y="39547"/>
                </a:lnTo>
                <a:lnTo>
                  <a:pt x="67779" y="37464"/>
                </a:lnTo>
                <a:lnTo>
                  <a:pt x="67309" y="36791"/>
                </a:lnTo>
                <a:lnTo>
                  <a:pt x="65100" y="42405"/>
                </a:lnTo>
                <a:lnTo>
                  <a:pt x="64668" y="41948"/>
                </a:lnTo>
                <a:lnTo>
                  <a:pt x="64274" y="41452"/>
                </a:lnTo>
                <a:lnTo>
                  <a:pt x="63944" y="40906"/>
                </a:lnTo>
                <a:lnTo>
                  <a:pt x="64477" y="40639"/>
                </a:lnTo>
                <a:lnTo>
                  <a:pt x="64871" y="40119"/>
                </a:lnTo>
                <a:lnTo>
                  <a:pt x="65023" y="39496"/>
                </a:lnTo>
                <a:lnTo>
                  <a:pt x="65176" y="38887"/>
                </a:lnTo>
                <a:lnTo>
                  <a:pt x="65074" y="38226"/>
                </a:lnTo>
                <a:lnTo>
                  <a:pt x="64719" y="37706"/>
                </a:lnTo>
                <a:lnTo>
                  <a:pt x="64236" y="37096"/>
                </a:lnTo>
                <a:lnTo>
                  <a:pt x="63512" y="36741"/>
                </a:lnTo>
                <a:lnTo>
                  <a:pt x="62763" y="36715"/>
                </a:lnTo>
                <a:lnTo>
                  <a:pt x="62090" y="36499"/>
                </a:lnTo>
                <a:lnTo>
                  <a:pt x="61594" y="35953"/>
                </a:lnTo>
                <a:lnTo>
                  <a:pt x="61417" y="35242"/>
                </a:lnTo>
                <a:lnTo>
                  <a:pt x="58343" y="30467"/>
                </a:lnTo>
                <a:lnTo>
                  <a:pt x="54343" y="26403"/>
                </a:lnTo>
                <a:lnTo>
                  <a:pt x="49682" y="23317"/>
                </a:lnTo>
                <a:lnTo>
                  <a:pt x="51168" y="23317"/>
                </a:lnTo>
                <a:lnTo>
                  <a:pt x="51168" y="22504"/>
                </a:lnTo>
                <a:lnTo>
                  <a:pt x="50228" y="22504"/>
                </a:lnTo>
                <a:lnTo>
                  <a:pt x="50228" y="19469"/>
                </a:lnTo>
                <a:lnTo>
                  <a:pt x="50711" y="19481"/>
                </a:lnTo>
                <a:lnTo>
                  <a:pt x="51117" y="19049"/>
                </a:lnTo>
                <a:lnTo>
                  <a:pt x="51168" y="18567"/>
                </a:lnTo>
                <a:lnTo>
                  <a:pt x="50164" y="18567"/>
                </a:lnTo>
                <a:lnTo>
                  <a:pt x="50164" y="18084"/>
                </a:lnTo>
                <a:lnTo>
                  <a:pt x="48120" y="18084"/>
                </a:lnTo>
                <a:lnTo>
                  <a:pt x="45034" y="16421"/>
                </a:lnTo>
                <a:lnTo>
                  <a:pt x="41770" y="15239"/>
                </a:lnTo>
                <a:lnTo>
                  <a:pt x="38392" y="14541"/>
                </a:lnTo>
                <a:lnTo>
                  <a:pt x="38493" y="14363"/>
                </a:lnTo>
                <a:lnTo>
                  <a:pt x="38442" y="14147"/>
                </a:lnTo>
                <a:lnTo>
                  <a:pt x="38201" y="13906"/>
                </a:lnTo>
                <a:lnTo>
                  <a:pt x="38011" y="13855"/>
                </a:lnTo>
                <a:lnTo>
                  <a:pt x="37845" y="13969"/>
                </a:lnTo>
                <a:lnTo>
                  <a:pt x="37312" y="13779"/>
                </a:lnTo>
                <a:lnTo>
                  <a:pt x="36753" y="13741"/>
                </a:lnTo>
                <a:lnTo>
                  <a:pt x="36194" y="13779"/>
                </a:lnTo>
                <a:lnTo>
                  <a:pt x="36029" y="13550"/>
                </a:lnTo>
                <a:lnTo>
                  <a:pt x="35991" y="13195"/>
                </a:lnTo>
                <a:lnTo>
                  <a:pt x="36106" y="12890"/>
                </a:lnTo>
                <a:lnTo>
                  <a:pt x="36245" y="12598"/>
                </a:lnTo>
                <a:lnTo>
                  <a:pt x="36525" y="12433"/>
                </a:lnTo>
                <a:lnTo>
                  <a:pt x="36829" y="12407"/>
                </a:lnTo>
                <a:lnTo>
                  <a:pt x="37668" y="12509"/>
                </a:lnTo>
                <a:lnTo>
                  <a:pt x="38468" y="11963"/>
                </a:lnTo>
                <a:lnTo>
                  <a:pt x="38696" y="11099"/>
                </a:lnTo>
                <a:lnTo>
                  <a:pt x="39154" y="10185"/>
                </a:lnTo>
                <a:lnTo>
                  <a:pt x="39916" y="9512"/>
                </a:lnTo>
                <a:lnTo>
                  <a:pt x="40817" y="9207"/>
                </a:lnTo>
                <a:lnTo>
                  <a:pt x="39928" y="9169"/>
                </a:lnTo>
                <a:lnTo>
                  <a:pt x="39027" y="9258"/>
                </a:lnTo>
                <a:lnTo>
                  <a:pt x="38150" y="9436"/>
                </a:lnTo>
                <a:lnTo>
                  <a:pt x="38671" y="7238"/>
                </a:lnTo>
                <a:lnTo>
                  <a:pt x="35090" y="1409"/>
                </a:lnTo>
                <a:lnTo>
                  <a:pt x="34683" y="1054"/>
                </a:lnTo>
                <a:lnTo>
                  <a:pt x="34404" y="558"/>
                </a:lnTo>
                <a:lnTo>
                  <a:pt x="34328" y="0"/>
                </a:lnTo>
                <a:lnTo>
                  <a:pt x="34251" y="558"/>
                </a:lnTo>
                <a:lnTo>
                  <a:pt x="33972" y="1054"/>
                </a:lnTo>
                <a:lnTo>
                  <a:pt x="33527" y="1409"/>
                </a:lnTo>
                <a:lnTo>
                  <a:pt x="32664" y="1714"/>
                </a:lnTo>
                <a:lnTo>
                  <a:pt x="31902" y="2235"/>
                </a:lnTo>
                <a:lnTo>
                  <a:pt x="31280" y="2946"/>
                </a:lnTo>
                <a:lnTo>
                  <a:pt x="30238" y="4940"/>
                </a:lnTo>
                <a:lnTo>
                  <a:pt x="29971" y="7238"/>
                </a:lnTo>
                <a:lnTo>
                  <a:pt x="30467" y="9436"/>
                </a:lnTo>
                <a:lnTo>
                  <a:pt x="29616" y="9258"/>
                </a:lnTo>
                <a:lnTo>
                  <a:pt x="28727" y="9169"/>
                </a:lnTo>
                <a:lnTo>
                  <a:pt x="27825" y="9207"/>
                </a:lnTo>
                <a:lnTo>
                  <a:pt x="28727" y="9512"/>
                </a:lnTo>
                <a:lnTo>
                  <a:pt x="29476" y="10185"/>
                </a:lnTo>
                <a:lnTo>
                  <a:pt x="29933" y="11099"/>
                </a:lnTo>
                <a:lnTo>
                  <a:pt x="30162" y="11963"/>
                </a:lnTo>
                <a:lnTo>
                  <a:pt x="30949" y="12509"/>
                </a:lnTo>
                <a:lnTo>
                  <a:pt x="31826" y="12407"/>
                </a:lnTo>
                <a:lnTo>
                  <a:pt x="32130" y="12433"/>
                </a:lnTo>
                <a:lnTo>
                  <a:pt x="32410" y="12598"/>
                </a:lnTo>
                <a:lnTo>
                  <a:pt x="32524" y="12890"/>
                </a:lnTo>
                <a:lnTo>
                  <a:pt x="32664" y="13195"/>
                </a:lnTo>
                <a:lnTo>
                  <a:pt x="32613" y="13550"/>
                </a:lnTo>
                <a:lnTo>
                  <a:pt x="32448" y="13779"/>
                </a:lnTo>
                <a:lnTo>
                  <a:pt x="31889" y="13741"/>
                </a:lnTo>
                <a:lnTo>
                  <a:pt x="31318" y="13779"/>
                </a:lnTo>
                <a:lnTo>
                  <a:pt x="30797" y="13969"/>
                </a:lnTo>
                <a:lnTo>
                  <a:pt x="30645" y="13855"/>
                </a:lnTo>
                <a:lnTo>
                  <a:pt x="30441" y="13906"/>
                </a:lnTo>
                <a:lnTo>
                  <a:pt x="30314" y="14033"/>
                </a:lnTo>
                <a:lnTo>
                  <a:pt x="30162" y="14363"/>
                </a:lnTo>
                <a:lnTo>
                  <a:pt x="30238" y="14541"/>
                </a:lnTo>
                <a:lnTo>
                  <a:pt x="26860" y="15239"/>
                </a:lnTo>
                <a:lnTo>
                  <a:pt x="23596" y="16421"/>
                </a:lnTo>
                <a:lnTo>
                  <a:pt x="20548" y="18084"/>
                </a:lnTo>
                <a:lnTo>
                  <a:pt x="18503" y="18084"/>
                </a:lnTo>
                <a:lnTo>
                  <a:pt x="18503" y="18567"/>
                </a:lnTo>
                <a:lnTo>
                  <a:pt x="17487" y="18567"/>
                </a:lnTo>
                <a:lnTo>
                  <a:pt x="17525" y="19049"/>
                </a:lnTo>
                <a:lnTo>
                  <a:pt x="17919" y="19481"/>
                </a:lnTo>
                <a:lnTo>
                  <a:pt x="18427" y="19469"/>
                </a:lnTo>
                <a:lnTo>
                  <a:pt x="18427" y="22504"/>
                </a:lnTo>
                <a:lnTo>
                  <a:pt x="17487" y="22504"/>
                </a:lnTo>
                <a:lnTo>
                  <a:pt x="17487" y="23317"/>
                </a:lnTo>
                <a:lnTo>
                  <a:pt x="18961" y="23317"/>
                </a:lnTo>
                <a:lnTo>
                  <a:pt x="14312" y="26403"/>
                </a:lnTo>
                <a:lnTo>
                  <a:pt x="10299" y="30467"/>
                </a:lnTo>
                <a:lnTo>
                  <a:pt x="7213" y="35242"/>
                </a:lnTo>
                <a:lnTo>
                  <a:pt x="7048" y="35953"/>
                </a:lnTo>
                <a:lnTo>
                  <a:pt x="6540" y="36499"/>
                </a:lnTo>
                <a:lnTo>
                  <a:pt x="5867" y="36715"/>
                </a:lnTo>
                <a:lnTo>
                  <a:pt x="5118" y="36741"/>
                </a:lnTo>
                <a:lnTo>
                  <a:pt x="4419" y="37096"/>
                </a:lnTo>
                <a:lnTo>
                  <a:pt x="3936" y="37706"/>
                </a:lnTo>
                <a:lnTo>
                  <a:pt x="3581" y="38226"/>
                </a:lnTo>
                <a:lnTo>
                  <a:pt x="3454" y="38887"/>
                </a:lnTo>
                <a:lnTo>
                  <a:pt x="3606" y="39496"/>
                </a:lnTo>
                <a:lnTo>
                  <a:pt x="3759" y="40119"/>
                </a:lnTo>
                <a:lnTo>
                  <a:pt x="4178" y="40639"/>
                </a:lnTo>
                <a:lnTo>
                  <a:pt x="4711" y="40906"/>
                </a:lnTo>
                <a:lnTo>
                  <a:pt x="4356" y="41452"/>
                </a:lnTo>
                <a:lnTo>
                  <a:pt x="3962" y="41948"/>
                </a:lnTo>
                <a:lnTo>
                  <a:pt x="3530" y="42405"/>
                </a:lnTo>
                <a:lnTo>
                  <a:pt x="1333" y="36791"/>
                </a:lnTo>
                <a:lnTo>
                  <a:pt x="888" y="37464"/>
                </a:lnTo>
                <a:lnTo>
                  <a:pt x="1435" y="39547"/>
                </a:lnTo>
                <a:lnTo>
                  <a:pt x="1142" y="41770"/>
                </a:lnTo>
                <a:lnTo>
                  <a:pt x="88" y="43624"/>
                </a:lnTo>
                <a:lnTo>
                  <a:pt x="241" y="43967"/>
                </a:lnTo>
                <a:lnTo>
                  <a:pt x="0" y="44348"/>
                </a:lnTo>
                <a:lnTo>
                  <a:pt x="1485" y="47815"/>
                </a:lnTo>
                <a:lnTo>
                  <a:pt x="165" y="55994"/>
                </a:lnTo>
                <a:lnTo>
                  <a:pt x="12894" y="97220"/>
                </a:lnTo>
                <a:lnTo>
                  <a:pt x="16865" y="105181"/>
                </a:lnTo>
                <a:lnTo>
                  <a:pt x="16865" y="106641"/>
                </a:lnTo>
                <a:lnTo>
                  <a:pt x="16789" y="106857"/>
                </a:lnTo>
                <a:lnTo>
                  <a:pt x="16789" y="107060"/>
                </a:lnTo>
                <a:lnTo>
                  <a:pt x="16916" y="107276"/>
                </a:lnTo>
                <a:lnTo>
                  <a:pt x="17017" y="107416"/>
                </a:lnTo>
                <a:lnTo>
                  <a:pt x="17195" y="107543"/>
                </a:lnTo>
                <a:lnTo>
                  <a:pt x="17386" y="107556"/>
                </a:lnTo>
                <a:lnTo>
                  <a:pt x="17614" y="107695"/>
                </a:lnTo>
                <a:lnTo>
                  <a:pt x="15874" y="110997"/>
                </a:lnTo>
                <a:lnTo>
                  <a:pt x="16128" y="112852"/>
                </a:lnTo>
                <a:lnTo>
                  <a:pt x="16497" y="113410"/>
                </a:lnTo>
                <a:lnTo>
                  <a:pt x="17068" y="113753"/>
                </a:lnTo>
                <a:lnTo>
                  <a:pt x="17703" y="113791"/>
                </a:lnTo>
                <a:lnTo>
                  <a:pt x="20065" y="116154"/>
                </a:lnTo>
                <a:lnTo>
                  <a:pt x="20878" y="119735"/>
                </a:lnTo>
                <a:lnTo>
                  <a:pt x="19786" y="122961"/>
                </a:lnTo>
                <a:lnTo>
                  <a:pt x="19659" y="122961"/>
                </a:lnTo>
                <a:lnTo>
                  <a:pt x="19367" y="123050"/>
                </a:lnTo>
                <a:lnTo>
                  <a:pt x="19100" y="123316"/>
                </a:lnTo>
                <a:lnTo>
                  <a:pt x="18999" y="123634"/>
                </a:lnTo>
                <a:lnTo>
                  <a:pt x="18935" y="123964"/>
                </a:lnTo>
                <a:lnTo>
                  <a:pt x="18999" y="124320"/>
                </a:lnTo>
                <a:lnTo>
                  <a:pt x="19227" y="124574"/>
                </a:lnTo>
                <a:lnTo>
                  <a:pt x="19456" y="124815"/>
                </a:lnTo>
                <a:lnTo>
                  <a:pt x="19786" y="124904"/>
                </a:lnTo>
                <a:lnTo>
                  <a:pt x="20129" y="124815"/>
                </a:lnTo>
                <a:lnTo>
                  <a:pt x="20878" y="124815"/>
                </a:lnTo>
                <a:lnTo>
                  <a:pt x="19862" y="125094"/>
                </a:lnTo>
                <a:lnTo>
                  <a:pt x="19176" y="126009"/>
                </a:lnTo>
                <a:lnTo>
                  <a:pt x="19176" y="127063"/>
                </a:lnTo>
                <a:lnTo>
                  <a:pt x="19176" y="128155"/>
                </a:lnTo>
                <a:lnTo>
                  <a:pt x="19862" y="129095"/>
                </a:lnTo>
                <a:lnTo>
                  <a:pt x="20878" y="129336"/>
                </a:lnTo>
                <a:lnTo>
                  <a:pt x="21666" y="129336"/>
                </a:lnTo>
                <a:lnTo>
                  <a:pt x="25222" y="153009"/>
                </a:lnTo>
                <a:lnTo>
                  <a:pt x="24358" y="153238"/>
                </a:lnTo>
                <a:lnTo>
                  <a:pt x="23761" y="154076"/>
                </a:lnTo>
                <a:lnTo>
                  <a:pt x="23761" y="154978"/>
                </a:lnTo>
                <a:lnTo>
                  <a:pt x="23761" y="155917"/>
                </a:lnTo>
                <a:lnTo>
                  <a:pt x="24358" y="156730"/>
                </a:lnTo>
                <a:lnTo>
                  <a:pt x="25222" y="156984"/>
                </a:lnTo>
                <a:lnTo>
                  <a:pt x="25349" y="156984"/>
                </a:lnTo>
                <a:lnTo>
                  <a:pt x="24841" y="157391"/>
                </a:lnTo>
                <a:lnTo>
                  <a:pt x="24612" y="158026"/>
                </a:lnTo>
                <a:lnTo>
                  <a:pt x="24714" y="158699"/>
                </a:lnTo>
                <a:lnTo>
                  <a:pt x="24803" y="159334"/>
                </a:lnTo>
                <a:lnTo>
                  <a:pt x="25260" y="159892"/>
                </a:lnTo>
                <a:lnTo>
                  <a:pt x="25844" y="160070"/>
                </a:lnTo>
                <a:lnTo>
                  <a:pt x="25666" y="185127"/>
                </a:lnTo>
                <a:lnTo>
                  <a:pt x="23571" y="451243"/>
                </a:lnTo>
                <a:lnTo>
                  <a:pt x="21043" y="775385"/>
                </a:lnTo>
                <a:lnTo>
                  <a:pt x="20396" y="775385"/>
                </a:lnTo>
                <a:lnTo>
                  <a:pt x="19773" y="776020"/>
                </a:lnTo>
                <a:lnTo>
                  <a:pt x="18503" y="776427"/>
                </a:lnTo>
                <a:lnTo>
                  <a:pt x="17665" y="776897"/>
                </a:lnTo>
                <a:lnTo>
                  <a:pt x="17081" y="777163"/>
                </a:lnTo>
                <a:lnTo>
                  <a:pt x="16382" y="777925"/>
                </a:lnTo>
                <a:lnTo>
                  <a:pt x="15824" y="778687"/>
                </a:lnTo>
                <a:lnTo>
                  <a:pt x="15557" y="779703"/>
                </a:lnTo>
                <a:lnTo>
                  <a:pt x="15659" y="780643"/>
                </a:lnTo>
                <a:lnTo>
                  <a:pt x="16027" y="781596"/>
                </a:lnTo>
                <a:lnTo>
                  <a:pt x="16636" y="782345"/>
                </a:lnTo>
                <a:lnTo>
                  <a:pt x="16636" y="782624"/>
                </a:lnTo>
                <a:lnTo>
                  <a:pt x="16179" y="782624"/>
                </a:lnTo>
                <a:lnTo>
                  <a:pt x="16179" y="783399"/>
                </a:lnTo>
                <a:lnTo>
                  <a:pt x="16459" y="783463"/>
                </a:lnTo>
                <a:lnTo>
                  <a:pt x="16738" y="783755"/>
                </a:lnTo>
                <a:lnTo>
                  <a:pt x="16789" y="783996"/>
                </a:lnTo>
                <a:lnTo>
                  <a:pt x="16814" y="784199"/>
                </a:lnTo>
                <a:lnTo>
                  <a:pt x="16916" y="784694"/>
                </a:lnTo>
                <a:lnTo>
                  <a:pt x="17360" y="784694"/>
                </a:lnTo>
                <a:lnTo>
                  <a:pt x="17360" y="796988"/>
                </a:lnTo>
                <a:lnTo>
                  <a:pt x="16548" y="796988"/>
                </a:lnTo>
                <a:lnTo>
                  <a:pt x="16382" y="797102"/>
                </a:lnTo>
                <a:lnTo>
                  <a:pt x="16179" y="797191"/>
                </a:lnTo>
                <a:lnTo>
                  <a:pt x="16141" y="797369"/>
                </a:lnTo>
                <a:lnTo>
                  <a:pt x="16090" y="797560"/>
                </a:lnTo>
                <a:lnTo>
                  <a:pt x="16141" y="797763"/>
                </a:lnTo>
                <a:lnTo>
                  <a:pt x="16179" y="797928"/>
                </a:lnTo>
                <a:lnTo>
                  <a:pt x="16382" y="797991"/>
                </a:lnTo>
                <a:lnTo>
                  <a:pt x="16548" y="798017"/>
                </a:lnTo>
                <a:lnTo>
                  <a:pt x="17360" y="798017"/>
                </a:lnTo>
                <a:lnTo>
                  <a:pt x="17360" y="799960"/>
                </a:lnTo>
                <a:lnTo>
                  <a:pt x="10071" y="837387"/>
                </a:lnTo>
                <a:lnTo>
                  <a:pt x="9474" y="838695"/>
                </a:lnTo>
                <a:lnTo>
                  <a:pt x="7950" y="838695"/>
                </a:lnTo>
                <a:lnTo>
                  <a:pt x="7607" y="838860"/>
                </a:lnTo>
                <a:lnTo>
                  <a:pt x="7124" y="839063"/>
                </a:lnTo>
                <a:lnTo>
                  <a:pt x="7061" y="839495"/>
                </a:lnTo>
                <a:lnTo>
                  <a:pt x="6972" y="839736"/>
                </a:lnTo>
                <a:lnTo>
                  <a:pt x="7061" y="840003"/>
                </a:lnTo>
                <a:lnTo>
                  <a:pt x="7150" y="840701"/>
                </a:lnTo>
                <a:lnTo>
                  <a:pt x="7797" y="840663"/>
                </a:lnTo>
                <a:lnTo>
                  <a:pt x="8051" y="840854"/>
                </a:lnTo>
                <a:lnTo>
                  <a:pt x="8940" y="840854"/>
                </a:lnTo>
                <a:lnTo>
                  <a:pt x="8940" y="853173"/>
                </a:lnTo>
                <a:lnTo>
                  <a:pt x="7950" y="853173"/>
                </a:lnTo>
                <a:lnTo>
                  <a:pt x="6972" y="853465"/>
                </a:lnTo>
                <a:lnTo>
                  <a:pt x="6616" y="854468"/>
                </a:lnTo>
                <a:lnTo>
                  <a:pt x="7518" y="855129"/>
                </a:lnTo>
                <a:lnTo>
                  <a:pt x="7950" y="855205"/>
                </a:lnTo>
                <a:lnTo>
                  <a:pt x="60680" y="855205"/>
                </a:lnTo>
                <a:lnTo>
                  <a:pt x="61836" y="855167"/>
                </a:lnTo>
                <a:lnTo>
                  <a:pt x="62039" y="853516"/>
                </a:lnTo>
                <a:lnTo>
                  <a:pt x="60680" y="853173"/>
                </a:lnTo>
                <a:lnTo>
                  <a:pt x="59689" y="853173"/>
                </a:lnTo>
                <a:lnTo>
                  <a:pt x="59689" y="840854"/>
                </a:lnTo>
                <a:lnTo>
                  <a:pt x="60604" y="840854"/>
                </a:lnTo>
                <a:lnTo>
                  <a:pt x="60909" y="840714"/>
                </a:lnTo>
                <a:lnTo>
                  <a:pt x="61137" y="840663"/>
                </a:lnTo>
                <a:lnTo>
                  <a:pt x="61302" y="840486"/>
                </a:lnTo>
                <a:lnTo>
                  <a:pt x="61493" y="840308"/>
                </a:lnTo>
                <a:lnTo>
                  <a:pt x="61569" y="840003"/>
                </a:lnTo>
                <a:lnTo>
                  <a:pt x="61671" y="839736"/>
                </a:lnTo>
                <a:lnTo>
                  <a:pt x="61417" y="839076"/>
                </a:lnTo>
                <a:lnTo>
                  <a:pt x="60680" y="838695"/>
                </a:lnTo>
                <a:lnTo>
                  <a:pt x="59169" y="838695"/>
                </a:lnTo>
                <a:lnTo>
                  <a:pt x="58585" y="837387"/>
                </a:lnTo>
                <a:lnTo>
                  <a:pt x="55372" y="828629"/>
                </a:lnTo>
                <a:lnTo>
                  <a:pt x="53106" y="819088"/>
                </a:lnTo>
                <a:lnTo>
                  <a:pt x="51757" y="809339"/>
                </a:lnTo>
                <a:lnTo>
                  <a:pt x="51295" y="799960"/>
                </a:lnTo>
                <a:lnTo>
                  <a:pt x="51295" y="798017"/>
                </a:lnTo>
                <a:lnTo>
                  <a:pt x="52082" y="798017"/>
                </a:lnTo>
                <a:lnTo>
                  <a:pt x="52273" y="797991"/>
                </a:lnTo>
                <a:lnTo>
                  <a:pt x="52450" y="797928"/>
                </a:lnTo>
                <a:lnTo>
                  <a:pt x="52489" y="797763"/>
                </a:lnTo>
                <a:lnTo>
                  <a:pt x="52552" y="797267"/>
                </a:lnTo>
                <a:lnTo>
                  <a:pt x="52082" y="796988"/>
                </a:lnTo>
                <a:lnTo>
                  <a:pt x="51295" y="796988"/>
                </a:lnTo>
                <a:lnTo>
                  <a:pt x="51295" y="784694"/>
                </a:lnTo>
                <a:lnTo>
                  <a:pt x="51727" y="784694"/>
                </a:lnTo>
                <a:lnTo>
                  <a:pt x="51815" y="784199"/>
                </a:lnTo>
                <a:lnTo>
                  <a:pt x="51866" y="783996"/>
                </a:lnTo>
                <a:lnTo>
                  <a:pt x="51917" y="783755"/>
                </a:lnTo>
                <a:lnTo>
                  <a:pt x="52184" y="783463"/>
                </a:lnTo>
                <a:lnTo>
                  <a:pt x="52450" y="783399"/>
                </a:lnTo>
                <a:lnTo>
                  <a:pt x="52450" y="782624"/>
                </a:lnTo>
                <a:lnTo>
                  <a:pt x="51993" y="782624"/>
                </a:lnTo>
                <a:lnTo>
                  <a:pt x="51993" y="782345"/>
                </a:lnTo>
                <a:lnTo>
                  <a:pt x="52628" y="781596"/>
                </a:lnTo>
                <a:lnTo>
                  <a:pt x="52984" y="780643"/>
                </a:lnTo>
                <a:lnTo>
                  <a:pt x="53060" y="779703"/>
                </a:lnTo>
                <a:lnTo>
                  <a:pt x="52806" y="778687"/>
                </a:lnTo>
                <a:lnTo>
                  <a:pt x="52273" y="777925"/>
                </a:lnTo>
                <a:lnTo>
                  <a:pt x="51447" y="777265"/>
                </a:lnTo>
                <a:lnTo>
                  <a:pt x="50977" y="776897"/>
                </a:lnTo>
                <a:lnTo>
                  <a:pt x="50203" y="776439"/>
                </a:lnTo>
                <a:lnTo>
                  <a:pt x="48767" y="775995"/>
                </a:lnTo>
                <a:lnTo>
                  <a:pt x="48259" y="775385"/>
                </a:lnTo>
                <a:lnTo>
                  <a:pt x="47586" y="775385"/>
                </a:lnTo>
                <a:lnTo>
                  <a:pt x="45059" y="451243"/>
                </a:lnTo>
                <a:lnTo>
                  <a:pt x="42989" y="185127"/>
                </a:lnTo>
                <a:close/>
              </a:path>
            </a:pathLst>
          </a:custGeom>
          <a:ln w="3175">
            <a:solidFill>
              <a:srgbClr val="221F1F"/>
            </a:solidFill>
          </a:ln>
        </p:spPr>
        <p:txBody>
          <a:bodyPr wrap="square" lIns="0" tIns="0" rIns="0" bIns="0" rtlCol="0"/>
          <a:lstStyle/>
          <a:p>
            <a:endParaRPr/>
          </a:p>
        </p:txBody>
      </p:sp>
      <p:sp>
        <p:nvSpPr>
          <p:cNvPr id="348" name="object 348"/>
          <p:cNvSpPr/>
          <p:nvPr/>
        </p:nvSpPr>
        <p:spPr>
          <a:xfrm>
            <a:off x="2824864" y="3586869"/>
            <a:ext cx="742950" cy="19050"/>
          </a:xfrm>
          <a:custGeom>
            <a:avLst/>
            <a:gdLst/>
            <a:ahLst/>
            <a:cxnLst/>
            <a:rect l="l" t="t" r="r" b="b"/>
            <a:pathLst>
              <a:path w="742950" h="19050">
                <a:moveTo>
                  <a:pt x="0" y="18465"/>
                </a:moveTo>
                <a:lnTo>
                  <a:pt x="354368" y="18478"/>
                </a:lnTo>
                <a:lnTo>
                  <a:pt x="354368" y="0"/>
                </a:lnTo>
                <a:lnTo>
                  <a:pt x="403644" y="0"/>
                </a:lnTo>
                <a:lnTo>
                  <a:pt x="403644" y="18491"/>
                </a:lnTo>
                <a:lnTo>
                  <a:pt x="742670" y="18491"/>
                </a:lnTo>
              </a:path>
            </a:pathLst>
          </a:custGeom>
          <a:ln w="11582">
            <a:solidFill>
              <a:srgbClr val="211F20"/>
            </a:solidFill>
          </a:ln>
        </p:spPr>
        <p:txBody>
          <a:bodyPr wrap="square" lIns="0" tIns="0" rIns="0" bIns="0" rtlCol="0"/>
          <a:lstStyle/>
          <a:p>
            <a:endParaRPr/>
          </a:p>
        </p:txBody>
      </p:sp>
      <p:sp>
        <p:nvSpPr>
          <p:cNvPr id="349" name="object 349"/>
          <p:cNvSpPr/>
          <p:nvPr/>
        </p:nvSpPr>
        <p:spPr>
          <a:xfrm>
            <a:off x="3564103" y="3605372"/>
            <a:ext cx="1072515" cy="635"/>
          </a:xfrm>
          <a:custGeom>
            <a:avLst/>
            <a:gdLst/>
            <a:ahLst/>
            <a:cxnLst/>
            <a:rect l="l" t="t" r="r" b="b"/>
            <a:pathLst>
              <a:path w="1072514" h="635">
                <a:moveTo>
                  <a:pt x="0" y="0"/>
                </a:moveTo>
                <a:lnTo>
                  <a:pt x="1072159" y="63"/>
                </a:lnTo>
              </a:path>
            </a:pathLst>
          </a:custGeom>
          <a:ln w="11582">
            <a:solidFill>
              <a:srgbClr val="211F20"/>
            </a:solidFill>
          </a:ln>
        </p:spPr>
        <p:txBody>
          <a:bodyPr wrap="square" lIns="0" tIns="0" rIns="0" bIns="0" rtlCol="0"/>
          <a:lstStyle/>
          <a:p>
            <a:endParaRPr/>
          </a:p>
        </p:txBody>
      </p:sp>
      <p:sp>
        <p:nvSpPr>
          <p:cNvPr id="350" name="object 350"/>
          <p:cNvSpPr/>
          <p:nvPr/>
        </p:nvSpPr>
        <p:spPr>
          <a:xfrm>
            <a:off x="4636261" y="3571986"/>
            <a:ext cx="399415" cy="37465"/>
          </a:xfrm>
          <a:custGeom>
            <a:avLst/>
            <a:gdLst/>
            <a:ahLst/>
            <a:cxnLst/>
            <a:rect l="l" t="t" r="r" b="b"/>
            <a:pathLst>
              <a:path w="399414" h="37464">
                <a:moveTo>
                  <a:pt x="398957" y="31876"/>
                </a:moveTo>
                <a:lnTo>
                  <a:pt x="51371" y="31876"/>
                </a:lnTo>
                <a:lnTo>
                  <a:pt x="51968" y="12"/>
                </a:lnTo>
                <a:lnTo>
                  <a:pt x="139" y="0"/>
                </a:lnTo>
                <a:lnTo>
                  <a:pt x="0" y="37464"/>
                </a:lnTo>
              </a:path>
            </a:pathLst>
          </a:custGeom>
          <a:ln w="11582">
            <a:solidFill>
              <a:srgbClr val="211F20"/>
            </a:solidFill>
          </a:ln>
        </p:spPr>
        <p:txBody>
          <a:bodyPr wrap="square" lIns="0" tIns="0" rIns="0" bIns="0" rtlCol="0"/>
          <a:lstStyle/>
          <a:p>
            <a:endParaRPr/>
          </a:p>
        </p:txBody>
      </p:sp>
      <p:sp>
        <p:nvSpPr>
          <p:cNvPr id="351" name="object 351"/>
          <p:cNvSpPr/>
          <p:nvPr/>
        </p:nvSpPr>
        <p:spPr>
          <a:xfrm>
            <a:off x="5034439" y="3571994"/>
            <a:ext cx="1094105" cy="32384"/>
          </a:xfrm>
          <a:custGeom>
            <a:avLst/>
            <a:gdLst/>
            <a:ahLst/>
            <a:cxnLst/>
            <a:rect l="l" t="t" r="r" b="b"/>
            <a:pathLst>
              <a:path w="1094104" h="32385">
                <a:moveTo>
                  <a:pt x="1093673" y="12"/>
                </a:moveTo>
                <a:lnTo>
                  <a:pt x="0" y="0"/>
                </a:lnTo>
                <a:lnTo>
                  <a:pt x="774" y="31864"/>
                </a:lnTo>
              </a:path>
            </a:pathLst>
          </a:custGeom>
          <a:ln w="11582">
            <a:solidFill>
              <a:srgbClr val="211F20"/>
            </a:solidFill>
          </a:ln>
        </p:spPr>
        <p:txBody>
          <a:bodyPr wrap="square" lIns="0" tIns="0" rIns="0" bIns="0" rtlCol="0"/>
          <a:lstStyle/>
          <a:p>
            <a:endParaRPr/>
          </a:p>
        </p:txBody>
      </p:sp>
      <p:sp>
        <p:nvSpPr>
          <p:cNvPr id="352" name="object 352"/>
          <p:cNvSpPr/>
          <p:nvPr/>
        </p:nvSpPr>
        <p:spPr>
          <a:xfrm>
            <a:off x="1782554" y="3571988"/>
            <a:ext cx="1044575" cy="38735"/>
          </a:xfrm>
          <a:custGeom>
            <a:avLst/>
            <a:gdLst/>
            <a:ahLst/>
            <a:cxnLst/>
            <a:rect l="l" t="t" r="r" b="b"/>
            <a:pathLst>
              <a:path w="1044575" h="38735">
                <a:moveTo>
                  <a:pt x="0" y="25"/>
                </a:moveTo>
                <a:lnTo>
                  <a:pt x="1044549" y="0"/>
                </a:lnTo>
                <a:lnTo>
                  <a:pt x="1044549" y="38620"/>
                </a:lnTo>
              </a:path>
            </a:pathLst>
          </a:custGeom>
          <a:ln w="11582">
            <a:solidFill>
              <a:srgbClr val="211F20"/>
            </a:solidFill>
          </a:ln>
        </p:spPr>
        <p:txBody>
          <a:bodyPr wrap="square" lIns="0" tIns="0" rIns="0" bIns="0" rtlCol="0"/>
          <a:lstStyle/>
          <a:p>
            <a:endParaRPr/>
          </a:p>
        </p:txBody>
      </p:sp>
      <p:sp>
        <p:nvSpPr>
          <p:cNvPr id="353" name="object 353"/>
          <p:cNvSpPr txBox="1"/>
          <p:nvPr/>
        </p:nvSpPr>
        <p:spPr>
          <a:xfrm>
            <a:off x="2500808" y="1592916"/>
            <a:ext cx="309245" cy="114300"/>
          </a:xfrm>
          <a:prstGeom prst="rect">
            <a:avLst/>
          </a:prstGeom>
        </p:spPr>
        <p:txBody>
          <a:bodyPr vert="horz" wrap="square" lIns="0" tIns="16510" rIns="0" bIns="0" rtlCol="0">
            <a:spAutoFit/>
          </a:bodyPr>
          <a:lstStyle/>
          <a:p>
            <a:pPr marL="12700">
              <a:lnSpc>
                <a:spcPct val="100000"/>
              </a:lnSpc>
              <a:spcBef>
                <a:spcPts val="130"/>
              </a:spcBef>
            </a:pPr>
            <a:r>
              <a:rPr sz="550" spc="-45" dirty="0">
                <a:solidFill>
                  <a:srgbClr val="221F1F"/>
                </a:solidFill>
                <a:latin typeface="Arial"/>
                <a:cs typeface="Arial"/>
              </a:rPr>
              <a:t>EXISTING</a:t>
            </a:r>
            <a:endParaRPr sz="550">
              <a:latin typeface="Arial"/>
              <a:cs typeface="Arial"/>
            </a:endParaRPr>
          </a:p>
        </p:txBody>
      </p:sp>
      <p:sp>
        <p:nvSpPr>
          <p:cNvPr id="354" name="object 354"/>
          <p:cNvSpPr txBox="1"/>
          <p:nvPr/>
        </p:nvSpPr>
        <p:spPr>
          <a:xfrm>
            <a:off x="2500808" y="1654486"/>
            <a:ext cx="297815" cy="114300"/>
          </a:xfrm>
          <a:prstGeom prst="rect">
            <a:avLst/>
          </a:prstGeom>
        </p:spPr>
        <p:txBody>
          <a:bodyPr vert="horz" wrap="square" lIns="0" tIns="16510" rIns="0" bIns="0" rtlCol="0">
            <a:spAutoFit/>
          </a:bodyPr>
          <a:lstStyle/>
          <a:p>
            <a:pPr marL="12700">
              <a:lnSpc>
                <a:spcPct val="100000"/>
              </a:lnSpc>
              <a:spcBef>
                <a:spcPts val="130"/>
              </a:spcBef>
            </a:pPr>
            <a:r>
              <a:rPr sz="550" spc="-110" dirty="0">
                <a:solidFill>
                  <a:srgbClr val="221F1F"/>
                </a:solidFill>
                <a:latin typeface="Arial"/>
                <a:cs typeface="Arial"/>
              </a:rPr>
              <a:t>P</a:t>
            </a:r>
            <a:r>
              <a:rPr sz="550" spc="-40" dirty="0">
                <a:solidFill>
                  <a:srgbClr val="221F1F"/>
                </a:solidFill>
                <a:latin typeface="Arial"/>
                <a:cs typeface="Arial"/>
              </a:rPr>
              <a:t>ARKING</a:t>
            </a:r>
            <a:endParaRPr sz="550">
              <a:latin typeface="Arial"/>
              <a:cs typeface="Arial"/>
            </a:endParaRPr>
          </a:p>
        </p:txBody>
      </p:sp>
      <p:sp>
        <p:nvSpPr>
          <p:cNvPr id="355" name="object 355"/>
          <p:cNvSpPr txBox="1"/>
          <p:nvPr/>
        </p:nvSpPr>
        <p:spPr>
          <a:xfrm>
            <a:off x="2500808" y="1716057"/>
            <a:ext cx="287020" cy="114300"/>
          </a:xfrm>
          <a:prstGeom prst="rect">
            <a:avLst/>
          </a:prstGeom>
        </p:spPr>
        <p:txBody>
          <a:bodyPr vert="horz" wrap="square" lIns="0" tIns="16510" rIns="0" bIns="0" rtlCol="0">
            <a:spAutoFit/>
          </a:bodyPr>
          <a:lstStyle/>
          <a:p>
            <a:pPr marL="12700">
              <a:lnSpc>
                <a:spcPct val="100000"/>
              </a:lnSpc>
              <a:spcBef>
                <a:spcPts val="130"/>
              </a:spcBef>
            </a:pPr>
            <a:r>
              <a:rPr sz="550" spc="-45" dirty="0">
                <a:solidFill>
                  <a:srgbClr val="221F1F"/>
                </a:solidFill>
                <a:latin typeface="Arial"/>
                <a:cs typeface="Arial"/>
              </a:rPr>
              <a:t>GAR</a:t>
            </a:r>
            <a:r>
              <a:rPr sz="550" spc="-50" dirty="0">
                <a:solidFill>
                  <a:srgbClr val="221F1F"/>
                </a:solidFill>
                <a:latin typeface="Arial"/>
                <a:cs typeface="Arial"/>
              </a:rPr>
              <a:t>A</a:t>
            </a:r>
            <a:r>
              <a:rPr sz="550" spc="-55" dirty="0">
                <a:solidFill>
                  <a:srgbClr val="221F1F"/>
                </a:solidFill>
                <a:latin typeface="Arial"/>
                <a:cs typeface="Arial"/>
              </a:rPr>
              <a:t>G</a:t>
            </a:r>
            <a:r>
              <a:rPr sz="550" spc="-85" dirty="0">
                <a:solidFill>
                  <a:srgbClr val="221F1F"/>
                </a:solidFill>
                <a:latin typeface="Arial"/>
                <a:cs typeface="Arial"/>
              </a:rPr>
              <a:t>E</a:t>
            </a:r>
            <a:endParaRPr sz="550">
              <a:latin typeface="Arial"/>
              <a:cs typeface="Arial"/>
            </a:endParaRPr>
          </a:p>
        </p:txBody>
      </p:sp>
      <p:sp>
        <p:nvSpPr>
          <p:cNvPr id="356" name="object 356"/>
          <p:cNvSpPr/>
          <p:nvPr/>
        </p:nvSpPr>
        <p:spPr>
          <a:xfrm>
            <a:off x="2298136" y="1674524"/>
            <a:ext cx="203047" cy="156844"/>
          </a:xfrm>
          <a:prstGeom prst="rect">
            <a:avLst/>
          </a:prstGeom>
          <a:blipFill>
            <a:blip r:embed="rId11" cstate="print"/>
            <a:stretch>
              <a:fillRect/>
            </a:stretch>
          </a:blipFill>
        </p:spPr>
        <p:txBody>
          <a:bodyPr wrap="square" lIns="0" tIns="0" rIns="0" bIns="0" rtlCol="0"/>
          <a:lstStyle/>
          <a:p>
            <a:endParaRPr/>
          </a:p>
        </p:txBody>
      </p:sp>
      <p:sp>
        <p:nvSpPr>
          <p:cNvPr id="357" name="object 357"/>
          <p:cNvSpPr txBox="1"/>
          <p:nvPr/>
        </p:nvSpPr>
        <p:spPr>
          <a:xfrm>
            <a:off x="2354336" y="2346341"/>
            <a:ext cx="589915" cy="114300"/>
          </a:xfrm>
          <a:prstGeom prst="rect">
            <a:avLst/>
          </a:prstGeom>
        </p:spPr>
        <p:txBody>
          <a:bodyPr vert="horz" wrap="square" lIns="0" tIns="16510" rIns="0" bIns="0" rtlCol="0">
            <a:spAutoFit/>
          </a:bodyPr>
          <a:lstStyle/>
          <a:p>
            <a:pPr marL="12700">
              <a:lnSpc>
                <a:spcPct val="100000"/>
              </a:lnSpc>
              <a:spcBef>
                <a:spcPts val="130"/>
              </a:spcBef>
            </a:pPr>
            <a:r>
              <a:rPr sz="550" spc="-55" dirty="0">
                <a:solidFill>
                  <a:srgbClr val="221F1F"/>
                </a:solidFill>
                <a:latin typeface="Arial"/>
                <a:cs typeface="Arial"/>
              </a:rPr>
              <a:t>FUTURE </a:t>
            </a:r>
            <a:r>
              <a:rPr sz="550" spc="-30" dirty="0">
                <a:solidFill>
                  <a:srgbClr val="221F1F"/>
                </a:solidFill>
                <a:latin typeface="Arial"/>
                <a:cs typeface="Arial"/>
              </a:rPr>
              <a:t>BUILDING</a:t>
            </a:r>
            <a:endParaRPr sz="550">
              <a:latin typeface="Arial"/>
              <a:cs typeface="Arial"/>
            </a:endParaRPr>
          </a:p>
        </p:txBody>
      </p:sp>
      <p:sp>
        <p:nvSpPr>
          <p:cNvPr id="358" name="object 358"/>
          <p:cNvSpPr txBox="1"/>
          <p:nvPr/>
        </p:nvSpPr>
        <p:spPr>
          <a:xfrm>
            <a:off x="2354336" y="2407911"/>
            <a:ext cx="456565" cy="114300"/>
          </a:xfrm>
          <a:prstGeom prst="rect">
            <a:avLst/>
          </a:prstGeom>
        </p:spPr>
        <p:txBody>
          <a:bodyPr vert="horz" wrap="square" lIns="0" tIns="16510" rIns="0" bIns="0" rtlCol="0">
            <a:spAutoFit/>
          </a:bodyPr>
          <a:lstStyle/>
          <a:p>
            <a:pPr marL="12700">
              <a:lnSpc>
                <a:spcPct val="100000"/>
              </a:lnSpc>
              <a:spcBef>
                <a:spcPts val="130"/>
              </a:spcBef>
            </a:pPr>
            <a:r>
              <a:rPr sz="550" spc="-60" dirty="0">
                <a:solidFill>
                  <a:srgbClr val="221F1F"/>
                </a:solidFill>
                <a:latin typeface="Arial"/>
                <a:cs typeface="Arial"/>
              </a:rPr>
              <a:t>SETBACK</a:t>
            </a:r>
            <a:r>
              <a:rPr sz="550" spc="-65" dirty="0">
                <a:solidFill>
                  <a:srgbClr val="221F1F"/>
                </a:solidFill>
                <a:latin typeface="Arial"/>
                <a:cs typeface="Arial"/>
              </a:rPr>
              <a:t> </a:t>
            </a:r>
            <a:r>
              <a:rPr sz="550" spc="-35" dirty="0">
                <a:solidFill>
                  <a:srgbClr val="221F1F"/>
                </a:solidFill>
                <a:latin typeface="Arial"/>
                <a:cs typeface="Arial"/>
              </a:rPr>
              <a:t>LINE</a:t>
            </a:r>
            <a:endParaRPr sz="550">
              <a:latin typeface="Arial"/>
              <a:cs typeface="Arial"/>
            </a:endParaRPr>
          </a:p>
        </p:txBody>
      </p:sp>
      <p:sp>
        <p:nvSpPr>
          <p:cNvPr id="359" name="object 359"/>
          <p:cNvSpPr/>
          <p:nvPr/>
        </p:nvSpPr>
        <p:spPr>
          <a:xfrm>
            <a:off x="2071000" y="2431027"/>
            <a:ext cx="281940" cy="113664"/>
          </a:xfrm>
          <a:custGeom>
            <a:avLst/>
            <a:gdLst/>
            <a:ahLst/>
            <a:cxnLst/>
            <a:rect l="l" t="t" r="r" b="b"/>
            <a:pathLst>
              <a:path w="281939" h="113664">
                <a:moveTo>
                  <a:pt x="281622" y="0"/>
                </a:moveTo>
                <a:lnTo>
                  <a:pt x="118808" y="0"/>
                </a:lnTo>
                <a:lnTo>
                  <a:pt x="0" y="113068"/>
                </a:lnTo>
              </a:path>
            </a:pathLst>
          </a:custGeom>
          <a:ln w="6159">
            <a:solidFill>
              <a:srgbClr val="221F1F"/>
            </a:solidFill>
          </a:ln>
        </p:spPr>
        <p:txBody>
          <a:bodyPr wrap="square" lIns="0" tIns="0" rIns="0" bIns="0" rtlCol="0"/>
          <a:lstStyle/>
          <a:p>
            <a:endParaRPr/>
          </a:p>
        </p:txBody>
      </p:sp>
      <p:sp>
        <p:nvSpPr>
          <p:cNvPr id="360" name="object 360"/>
          <p:cNvSpPr/>
          <p:nvPr/>
        </p:nvSpPr>
        <p:spPr>
          <a:xfrm>
            <a:off x="2031469" y="2522711"/>
            <a:ext cx="60960" cy="59055"/>
          </a:xfrm>
          <a:custGeom>
            <a:avLst/>
            <a:gdLst/>
            <a:ahLst/>
            <a:cxnLst/>
            <a:rect l="l" t="t" r="r" b="b"/>
            <a:pathLst>
              <a:path w="60960" h="59055">
                <a:moveTo>
                  <a:pt x="36029" y="0"/>
                </a:moveTo>
                <a:lnTo>
                  <a:pt x="0" y="58991"/>
                </a:lnTo>
                <a:lnTo>
                  <a:pt x="60705" y="25933"/>
                </a:lnTo>
                <a:lnTo>
                  <a:pt x="36029" y="0"/>
                </a:lnTo>
                <a:close/>
              </a:path>
            </a:pathLst>
          </a:custGeom>
          <a:solidFill>
            <a:srgbClr val="221F1F"/>
          </a:solidFill>
        </p:spPr>
        <p:txBody>
          <a:bodyPr wrap="square" lIns="0" tIns="0" rIns="0" bIns="0" rtlCol="0"/>
          <a:lstStyle/>
          <a:p>
            <a:endParaRPr/>
          </a:p>
        </p:txBody>
      </p:sp>
      <p:sp>
        <p:nvSpPr>
          <p:cNvPr id="361" name="object 361"/>
          <p:cNvSpPr/>
          <p:nvPr/>
        </p:nvSpPr>
        <p:spPr>
          <a:xfrm>
            <a:off x="2031465" y="2431027"/>
            <a:ext cx="321310" cy="151130"/>
          </a:xfrm>
          <a:custGeom>
            <a:avLst/>
            <a:gdLst/>
            <a:ahLst/>
            <a:cxnLst/>
            <a:rect l="l" t="t" r="r" b="b"/>
            <a:pathLst>
              <a:path w="321310" h="151130">
                <a:moveTo>
                  <a:pt x="321157" y="0"/>
                </a:moveTo>
                <a:lnTo>
                  <a:pt x="158343" y="0"/>
                </a:lnTo>
                <a:lnTo>
                  <a:pt x="0" y="150685"/>
                </a:lnTo>
              </a:path>
            </a:pathLst>
          </a:custGeom>
          <a:ln w="6159">
            <a:solidFill>
              <a:srgbClr val="221F1F"/>
            </a:solidFill>
          </a:ln>
        </p:spPr>
        <p:txBody>
          <a:bodyPr wrap="square" lIns="0" tIns="0" rIns="0" bIns="0" rtlCol="0"/>
          <a:lstStyle/>
          <a:p>
            <a:endParaRPr/>
          </a:p>
        </p:txBody>
      </p:sp>
      <p:sp>
        <p:nvSpPr>
          <p:cNvPr id="362" name="object 362"/>
          <p:cNvSpPr txBox="1"/>
          <p:nvPr/>
        </p:nvSpPr>
        <p:spPr>
          <a:xfrm>
            <a:off x="5325666" y="1638086"/>
            <a:ext cx="270510" cy="114300"/>
          </a:xfrm>
          <a:prstGeom prst="rect">
            <a:avLst/>
          </a:prstGeom>
        </p:spPr>
        <p:txBody>
          <a:bodyPr vert="horz" wrap="square" lIns="0" tIns="16510" rIns="0" bIns="0" rtlCol="0">
            <a:spAutoFit/>
          </a:bodyPr>
          <a:lstStyle/>
          <a:p>
            <a:pPr marL="12700">
              <a:lnSpc>
                <a:spcPct val="100000"/>
              </a:lnSpc>
              <a:spcBef>
                <a:spcPts val="130"/>
              </a:spcBef>
            </a:pPr>
            <a:r>
              <a:rPr sz="550" spc="-55" dirty="0">
                <a:solidFill>
                  <a:srgbClr val="221F1F"/>
                </a:solidFill>
                <a:latin typeface="Arial"/>
                <a:cs typeface="Arial"/>
              </a:rPr>
              <a:t>FUTURE</a:t>
            </a:r>
            <a:endParaRPr sz="550">
              <a:latin typeface="Arial"/>
              <a:cs typeface="Arial"/>
            </a:endParaRPr>
          </a:p>
        </p:txBody>
      </p:sp>
      <p:sp>
        <p:nvSpPr>
          <p:cNvPr id="363" name="object 363"/>
          <p:cNvSpPr txBox="1"/>
          <p:nvPr/>
        </p:nvSpPr>
        <p:spPr>
          <a:xfrm>
            <a:off x="5325666" y="1699656"/>
            <a:ext cx="329565" cy="114300"/>
          </a:xfrm>
          <a:prstGeom prst="rect">
            <a:avLst/>
          </a:prstGeom>
        </p:spPr>
        <p:txBody>
          <a:bodyPr vert="horz" wrap="square" lIns="0" tIns="16510" rIns="0" bIns="0" rtlCol="0">
            <a:spAutoFit/>
          </a:bodyPr>
          <a:lstStyle/>
          <a:p>
            <a:pPr marL="12700">
              <a:lnSpc>
                <a:spcPct val="100000"/>
              </a:lnSpc>
              <a:spcBef>
                <a:spcPts val="130"/>
              </a:spcBef>
            </a:pPr>
            <a:r>
              <a:rPr sz="550" spc="-30" dirty="0">
                <a:solidFill>
                  <a:srgbClr val="221F1F"/>
                </a:solidFill>
                <a:latin typeface="Arial"/>
                <a:cs typeface="Arial"/>
              </a:rPr>
              <a:t>BUILDING</a:t>
            </a:r>
            <a:endParaRPr sz="550">
              <a:latin typeface="Arial"/>
              <a:cs typeface="Arial"/>
            </a:endParaRPr>
          </a:p>
        </p:txBody>
      </p:sp>
      <p:sp>
        <p:nvSpPr>
          <p:cNvPr id="364" name="object 364"/>
          <p:cNvSpPr/>
          <p:nvPr/>
        </p:nvSpPr>
        <p:spPr>
          <a:xfrm>
            <a:off x="5605861" y="1716612"/>
            <a:ext cx="242747" cy="156844"/>
          </a:xfrm>
          <a:prstGeom prst="rect">
            <a:avLst/>
          </a:prstGeom>
          <a:blipFill>
            <a:blip r:embed="rId12" cstate="print"/>
            <a:stretch>
              <a:fillRect/>
            </a:stretch>
          </a:blipFill>
        </p:spPr>
        <p:txBody>
          <a:bodyPr wrap="square" lIns="0" tIns="0" rIns="0" bIns="0" rtlCol="0"/>
          <a:lstStyle/>
          <a:p>
            <a:endParaRPr/>
          </a:p>
        </p:txBody>
      </p:sp>
      <p:sp>
        <p:nvSpPr>
          <p:cNvPr id="365" name="object 365"/>
          <p:cNvSpPr txBox="1"/>
          <p:nvPr/>
        </p:nvSpPr>
        <p:spPr>
          <a:xfrm>
            <a:off x="2000446" y="1273189"/>
            <a:ext cx="5223510" cy="203200"/>
          </a:xfrm>
          <a:prstGeom prst="rect">
            <a:avLst/>
          </a:prstGeom>
        </p:spPr>
        <p:txBody>
          <a:bodyPr vert="horz" wrap="square" lIns="0" tIns="13970" rIns="0" bIns="0" rtlCol="0">
            <a:spAutoFit/>
          </a:bodyPr>
          <a:lstStyle/>
          <a:p>
            <a:pPr marL="12700">
              <a:lnSpc>
                <a:spcPct val="100000"/>
              </a:lnSpc>
              <a:spcBef>
                <a:spcPts val="110"/>
              </a:spcBef>
              <a:tabLst>
                <a:tab pos="5210175" algn="l"/>
              </a:tabLst>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45" dirty="0">
                <a:solidFill>
                  <a:srgbClr val="231F20"/>
                </a:solidFill>
                <a:latin typeface="Arial"/>
                <a:cs typeface="Arial"/>
              </a:rPr>
              <a:t>A-A:</a:t>
            </a:r>
            <a:r>
              <a:rPr sz="1150" b="1" spc="140" dirty="0">
                <a:solidFill>
                  <a:srgbClr val="231F20"/>
                </a:solidFill>
                <a:latin typeface="Arial"/>
                <a:cs typeface="Arial"/>
              </a:rPr>
              <a:t> </a:t>
            </a:r>
            <a:r>
              <a:rPr sz="1150" b="1" spc="-40" dirty="0">
                <a:solidFill>
                  <a:srgbClr val="231F20"/>
                </a:solidFill>
                <a:latin typeface="Arial"/>
                <a:cs typeface="Arial"/>
              </a:rPr>
              <a:t>Red</a:t>
            </a:r>
            <a:r>
              <a:rPr sz="1150" b="1" spc="-90" dirty="0">
                <a:solidFill>
                  <a:srgbClr val="231F20"/>
                </a:solidFill>
                <a:latin typeface="Arial"/>
                <a:cs typeface="Arial"/>
              </a:rPr>
              <a:t> </a:t>
            </a:r>
            <a:r>
              <a:rPr sz="1150" b="1" spc="-20" dirty="0">
                <a:solidFill>
                  <a:srgbClr val="231F20"/>
                </a:solidFill>
                <a:latin typeface="Arial"/>
                <a:cs typeface="Arial"/>
              </a:rPr>
              <a:t>River</a:t>
            </a:r>
            <a:r>
              <a:rPr sz="1150" b="1" spc="-90" dirty="0">
                <a:solidFill>
                  <a:srgbClr val="231F20"/>
                </a:solidFill>
                <a:latin typeface="Arial"/>
                <a:cs typeface="Arial"/>
              </a:rPr>
              <a:t> </a:t>
            </a:r>
            <a:r>
              <a:rPr sz="1150" b="1" spc="5" dirty="0">
                <a:solidFill>
                  <a:srgbClr val="231F20"/>
                </a:solidFill>
                <a:latin typeface="Arial"/>
                <a:cs typeface="Arial"/>
              </a:rPr>
              <a:t>North</a:t>
            </a:r>
            <a:r>
              <a:rPr sz="1150" b="1" spc="-90" dirty="0">
                <a:solidFill>
                  <a:srgbClr val="231F20"/>
                </a:solidFill>
                <a:latin typeface="Arial"/>
                <a:cs typeface="Arial"/>
              </a:rPr>
              <a:t> </a:t>
            </a:r>
            <a:r>
              <a:rPr sz="1150" b="1" spc="5" dirty="0">
                <a:solidFill>
                  <a:srgbClr val="231F20"/>
                </a:solidFill>
                <a:latin typeface="Arial"/>
                <a:cs typeface="Arial"/>
              </a:rPr>
              <a:t>of</a:t>
            </a:r>
            <a:r>
              <a:rPr sz="1150" b="1" spc="-90" dirty="0">
                <a:solidFill>
                  <a:srgbClr val="231F20"/>
                </a:solidFill>
                <a:latin typeface="Arial"/>
                <a:cs typeface="Arial"/>
              </a:rPr>
              <a:t> </a:t>
            </a:r>
            <a:r>
              <a:rPr sz="1150" b="1" spc="25" dirty="0">
                <a:solidFill>
                  <a:srgbClr val="231F20"/>
                </a:solidFill>
                <a:latin typeface="Arial"/>
                <a:cs typeface="Arial"/>
              </a:rPr>
              <a:t>14th</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5" dirty="0">
                <a:solidFill>
                  <a:srgbClr val="231F20"/>
                </a:solidFill>
                <a:latin typeface="Arial"/>
                <a:cs typeface="Arial"/>
              </a:rPr>
              <a:t>Nort</a:t>
            </a:r>
            <a:r>
              <a:rPr sz="1150" b="1" strike="sngStrike" spc="5" dirty="0">
                <a:solidFill>
                  <a:srgbClr val="231F20"/>
                </a:solidFill>
                <a:latin typeface="Arial"/>
                <a:cs typeface="Arial"/>
              </a:rPr>
              <a:t>h	</a:t>
            </a:r>
            <a:endParaRPr sz="1150">
              <a:latin typeface="Arial"/>
              <a:cs typeface="Arial"/>
            </a:endParaRPr>
          </a:p>
        </p:txBody>
      </p:sp>
      <p:sp>
        <p:nvSpPr>
          <p:cNvPr id="366" name="object 366"/>
          <p:cNvSpPr txBox="1"/>
          <p:nvPr/>
        </p:nvSpPr>
        <p:spPr>
          <a:xfrm>
            <a:off x="2056177" y="5630124"/>
            <a:ext cx="3840479"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60" dirty="0">
                <a:solidFill>
                  <a:srgbClr val="231F20"/>
                </a:solidFill>
                <a:latin typeface="Arial"/>
                <a:cs typeface="Arial"/>
              </a:rPr>
              <a:t>B-B:</a:t>
            </a:r>
            <a:r>
              <a:rPr sz="1150" b="1" spc="135" dirty="0">
                <a:solidFill>
                  <a:srgbClr val="231F20"/>
                </a:solidFill>
                <a:latin typeface="Arial"/>
                <a:cs typeface="Arial"/>
              </a:rPr>
              <a:t> </a:t>
            </a:r>
            <a:r>
              <a:rPr sz="1150" b="1" spc="-40" dirty="0">
                <a:solidFill>
                  <a:srgbClr val="231F20"/>
                </a:solidFill>
                <a:latin typeface="Arial"/>
                <a:cs typeface="Arial"/>
              </a:rPr>
              <a:t>Red</a:t>
            </a:r>
            <a:r>
              <a:rPr sz="1150" b="1" spc="-90" dirty="0">
                <a:solidFill>
                  <a:srgbClr val="231F20"/>
                </a:solidFill>
                <a:latin typeface="Arial"/>
                <a:cs typeface="Arial"/>
              </a:rPr>
              <a:t> </a:t>
            </a:r>
            <a:r>
              <a:rPr sz="1150" b="1" spc="-20" dirty="0">
                <a:solidFill>
                  <a:srgbClr val="231F20"/>
                </a:solidFill>
                <a:latin typeface="Arial"/>
                <a:cs typeface="Arial"/>
              </a:rPr>
              <a:t>River</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spc="15" dirty="0">
                <a:solidFill>
                  <a:srgbClr val="231F20"/>
                </a:solidFill>
                <a:latin typeface="Arial"/>
                <a:cs typeface="Arial"/>
              </a:rPr>
              <a:t>at</a:t>
            </a:r>
            <a:r>
              <a:rPr sz="1150" b="1" spc="-90" dirty="0">
                <a:solidFill>
                  <a:srgbClr val="231F20"/>
                </a:solidFill>
                <a:latin typeface="Arial"/>
                <a:cs typeface="Arial"/>
              </a:rPr>
              <a:t> </a:t>
            </a:r>
            <a:r>
              <a:rPr sz="1150" b="1" spc="-75" dirty="0">
                <a:solidFill>
                  <a:srgbClr val="231F20"/>
                </a:solidFill>
                <a:latin typeface="Arial"/>
                <a:cs typeface="Arial"/>
              </a:rPr>
              <a:t>Bus</a:t>
            </a:r>
            <a:r>
              <a:rPr sz="1150" b="1" spc="-90" dirty="0">
                <a:solidFill>
                  <a:srgbClr val="231F20"/>
                </a:solidFill>
                <a:latin typeface="Arial"/>
                <a:cs typeface="Arial"/>
              </a:rPr>
              <a:t> </a:t>
            </a:r>
            <a:r>
              <a:rPr sz="1150" b="1" spc="-15" dirty="0">
                <a:solidFill>
                  <a:srgbClr val="231F20"/>
                </a:solidFill>
                <a:latin typeface="Arial"/>
                <a:cs typeface="Arial"/>
              </a:rPr>
              <a:t>Plaza</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367" name="object 367"/>
          <p:cNvSpPr/>
          <p:nvPr/>
        </p:nvSpPr>
        <p:spPr>
          <a:xfrm>
            <a:off x="833107" y="5918796"/>
            <a:ext cx="6336665" cy="1978025"/>
          </a:xfrm>
          <a:custGeom>
            <a:avLst/>
            <a:gdLst/>
            <a:ahLst/>
            <a:cxnLst/>
            <a:rect l="l" t="t" r="r" b="b"/>
            <a:pathLst>
              <a:path w="6336665" h="1978025">
                <a:moveTo>
                  <a:pt x="0" y="1977783"/>
                </a:moveTo>
                <a:lnTo>
                  <a:pt x="6336207" y="1977783"/>
                </a:lnTo>
                <a:lnTo>
                  <a:pt x="6336207" y="0"/>
                </a:lnTo>
                <a:lnTo>
                  <a:pt x="0" y="0"/>
                </a:lnTo>
                <a:lnTo>
                  <a:pt x="0" y="1977783"/>
                </a:lnTo>
                <a:close/>
              </a:path>
            </a:pathLst>
          </a:custGeom>
          <a:solidFill>
            <a:srgbClr val="DFE9EB"/>
          </a:solidFill>
        </p:spPr>
        <p:txBody>
          <a:bodyPr wrap="square" lIns="0" tIns="0" rIns="0" bIns="0" rtlCol="0"/>
          <a:lstStyle/>
          <a:p>
            <a:endParaRPr/>
          </a:p>
        </p:txBody>
      </p:sp>
      <p:sp>
        <p:nvSpPr>
          <p:cNvPr id="368" name="object 368"/>
          <p:cNvSpPr/>
          <p:nvPr/>
        </p:nvSpPr>
        <p:spPr>
          <a:xfrm>
            <a:off x="2920034" y="7352828"/>
            <a:ext cx="94782" cy="240868"/>
          </a:xfrm>
          <a:prstGeom prst="rect">
            <a:avLst/>
          </a:prstGeom>
          <a:blipFill>
            <a:blip r:embed="rId13" cstate="print"/>
            <a:stretch>
              <a:fillRect/>
            </a:stretch>
          </a:blipFill>
        </p:spPr>
        <p:txBody>
          <a:bodyPr wrap="square" lIns="0" tIns="0" rIns="0" bIns="0" rtlCol="0"/>
          <a:lstStyle/>
          <a:p>
            <a:endParaRPr/>
          </a:p>
        </p:txBody>
      </p:sp>
      <p:sp>
        <p:nvSpPr>
          <p:cNvPr id="369" name="object 369"/>
          <p:cNvSpPr/>
          <p:nvPr/>
        </p:nvSpPr>
        <p:spPr>
          <a:xfrm>
            <a:off x="5560128" y="7344218"/>
            <a:ext cx="95554" cy="249453"/>
          </a:xfrm>
          <a:prstGeom prst="rect">
            <a:avLst/>
          </a:prstGeom>
          <a:blipFill>
            <a:blip r:embed="rId14" cstate="print"/>
            <a:stretch>
              <a:fillRect/>
            </a:stretch>
          </a:blipFill>
        </p:spPr>
        <p:txBody>
          <a:bodyPr wrap="square" lIns="0" tIns="0" rIns="0" bIns="0" rtlCol="0"/>
          <a:lstStyle/>
          <a:p>
            <a:endParaRPr/>
          </a:p>
        </p:txBody>
      </p:sp>
      <p:sp>
        <p:nvSpPr>
          <p:cNvPr id="370" name="object 370"/>
          <p:cNvSpPr/>
          <p:nvPr/>
        </p:nvSpPr>
        <p:spPr>
          <a:xfrm>
            <a:off x="4729566" y="7154400"/>
            <a:ext cx="717494" cy="441876"/>
          </a:xfrm>
          <a:prstGeom prst="rect">
            <a:avLst/>
          </a:prstGeom>
          <a:blipFill>
            <a:blip r:embed="rId15" cstate="print"/>
            <a:stretch>
              <a:fillRect/>
            </a:stretch>
          </a:blipFill>
        </p:spPr>
        <p:txBody>
          <a:bodyPr wrap="square" lIns="0" tIns="0" rIns="0" bIns="0" rtlCol="0"/>
          <a:lstStyle/>
          <a:p>
            <a:endParaRPr/>
          </a:p>
        </p:txBody>
      </p:sp>
      <p:sp>
        <p:nvSpPr>
          <p:cNvPr id="371" name="object 371"/>
          <p:cNvSpPr/>
          <p:nvPr/>
        </p:nvSpPr>
        <p:spPr>
          <a:xfrm>
            <a:off x="1994132" y="6089194"/>
            <a:ext cx="1281196" cy="1508649"/>
          </a:xfrm>
          <a:prstGeom prst="rect">
            <a:avLst/>
          </a:prstGeom>
          <a:blipFill>
            <a:blip r:embed="rId16" cstate="print"/>
            <a:stretch>
              <a:fillRect/>
            </a:stretch>
          </a:blipFill>
        </p:spPr>
        <p:txBody>
          <a:bodyPr wrap="square" lIns="0" tIns="0" rIns="0" bIns="0" rtlCol="0"/>
          <a:lstStyle/>
          <a:p>
            <a:endParaRPr/>
          </a:p>
        </p:txBody>
      </p:sp>
      <p:sp>
        <p:nvSpPr>
          <p:cNvPr id="372" name="object 372"/>
          <p:cNvSpPr/>
          <p:nvPr/>
        </p:nvSpPr>
        <p:spPr>
          <a:xfrm>
            <a:off x="3157889" y="7382445"/>
            <a:ext cx="116814" cy="190284"/>
          </a:xfrm>
          <a:prstGeom prst="rect">
            <a:avLst/>
          </a:prstGeom>
          <a:blipFill>
            <a:blip r:embed="rId17" cstate="print"/>
            <a:stretch>
              <a:fillRect/>
            </a:stretch>
          </a:blipFill>
        </p:spPr>
        <p:txBody>
          <a:bodyPr wrap="square" lIns="0" tIns="0" rIns="0" bIns="0" rtlCol="0"/>
          <a:lstStyle/>
          <a:p>
            <a:endParaRPr/>
          </a:p>
        </p:txBody>
      </p:sp>
      <p:sp>
        <p:nvSpPr>
          <p:cNvPr id="373" name="object 373"/>
          <p:cNvSpPr/>
          <p:nvPr/>
        </p:nvSpPr>
        <p:spPr>
          <a:xfrm>
            <a:off x="3320211" y="7330301"/>
            <a:ext cx="67665" cy="244487"/>
          </a:xfrm>
          <a:prstGeom prst="rect">
            <a:avLst/>
          </a:prstGeom>
          <a:blipFill>
            <a:blip r:embed="rId18" cstate="print"/>
            <a:stretch>
              <a:fillRect/>
            </a:stretch>
          </a:blipFill>
        </p:spPr>
        <p:txBody>
          <a:bodyPr wrap="square" lIns="0" tIns="0" rIns="0" bIns="0" rtlCol="0"/>
          <a:lstStyle/>
          <a:p>
            <a:endParaRPr/>
          </a:p>
        </p:txBody>
      </p:sp>
      <p:sp>
        <p:nvSpPr>
          <p:cNvPr id="374" name="object 374"/>
          <p:cNvSpPr/>
          <p:nvPr/>
        </p:nvSpPr>
        <p:spPr>
          <a:xfrm>
            <a:off x="3912447" y="7357407"/>
            <a:ext cx="321310" cy="234950"/>
          </a:xfrm>
          <a:custGeom>
            <a:avLst/>
            <a:gdLst/>
            <a:ahLst/>
            <a:cxnLst/>
            <a:rect l="l" t="t" r="r" b="b"/>
            <a:pathLst>
              <a:path w="321310" h="234950">
                <a:moveTo>
                  <a:pt x="318109" y="189661"/>
                </a:moveTo>
                <a:lnTo>
                  <a:pt x="248170" y="189661"/>
                </a:lnTo>
                <a:lnTo>
                  <a:pt x="275297" y="195148"/>
                </a:lnTo>
                <a:lnTo>
                  <a:pt x="275297" y="223520"/>
                </a:lnTo>
                <a:lnTo>
                  <a:pt x="278295" y="230733"/>
                </a:lnTo>
                <a:lnTo>
                  <a:pt x="287985" y="234734"/>
                </a:lnTo>
                <a:lnTo>
                  <a:pt x="299440" y="234734"/>
                </a:lnTo>
                <a:lnTo>
                  <a:pt x="311391" y="232486"/>
                </a:lnTo>
                <a:lnTo>
                  <a:pt x="315874" y="229006"/>
                </a:lnTo>
                <a:lnTo>
                  <a:pt x="318109" y="220535"/>
                </a:lnTo>
                <a:lnTo>
                  <a:pt x="318109" y="189661"/>
                </a:lnTo>
                <a:close/>
              </a:path>
              <a:path w="321310" h="234950">
                <a:moveTo>
                  <a:pt x="19672" y="48298"/>
                </a:moveTo>
                <a:lnTo>
                  <a:pt x="13931" y="49784"/>
                </a:lnTo>
                <a:lnTo>
                  <a:pt x="10960" y="55499"/>
                </a:lnTo>
                <a:lnTo>
                  <a:pt x="12204" y="63474"/>
                </a:lnTo>
                <a:lnTo>
                  <a:pt x="12687" y="65468"/>
                </a:lnTo>
                <a:lnTo>
                  <a:pt x="18173" y="70929"/>
                </a:lnTo>
                <a:lnTo>
                  <a:pt x="15189" y="75171"/>
                </a:lnTo>
                <a:lnTo>
                  <a:pt x="6718" y="88112"/>
                </a:lnTo>
                <a:lnTo>
                  <a:pt x="6718" y="100063"/>
                </a:lnTo>
                <a:lnTo>
                  <a:pt x="4000" y="122466"/>
                </a:lnTo>
                <a:lnTo>
                  <a:pt x="3733" y="131419"/>
                </a:lnTo>
                <a:lnTo>
                  <a:pt x="5981" y="138150"/>
                </a:lnTo>
                <a:lnTo>
                  <a:pt x="0" y="141884"/>
                </a:lnTo>
                <a:lnTo>
                  <a:pt x="0" y="148107"/>
                </a:lnTo>
                <a:lnTo>
                  <a:pt x="1752" y="150596"/>
                </a:lnTo>
                <a:lnTo>
                  <a:pt x="1752" y="159054"/>
                </a:lnTo>
                <a:lnTo>
                  <a:pt x="4229" y="164033"/>
                </a:lnTo>
                <a:lnTo>
                  <a:pt x="6972" y="174485"/>
                </a:lnTo>
                <a:lnTo>
                  <a:pt x="9220" y="228498"/>
                </a:lnTo>
                <a:lnTo>
                  <a:pt x="15684" y="233222"/>
                </a:lnTo>
                <a:lnTo>
                  <a:pt x="43815" y="233222"/>
                </a:lnTo>
                <a:lnTo>
                  <a:pt x="49276" y="228498"/>
                </a:lnTo>
                <a:lnTo>
                  <a:pt x="50520" y="221030"/>
                </a:lnTo>
                <a:lnTo>
                  <a:pt x="49276" y="196634"/>
                </a:lnTo>
                <a:lnTo>
                  <a:pt x="119976" y="188417"/>
                </a:lnTo>
                <a:lnTo>
                  <a:pt x="318109" y="188417"/>
                </a:lnTo>
                <a:lnTo>
                  <a:pt x="318109" y="178219"/>
                </a:lnTo>
                <a:lnTo>
                  <a:pt x="318858" y="167259"/>
                </a:lnTo>
                <a:lnTo>
                  <a:pt x="321094" y="154317"/>
                </a:lnTo>
                <a:lnTo>
                  <a:pt x="321021" y="141884"/>
                </a:lnTo>
                <a:lnTo>
                  <a:pt x="320103" y="126199"/>
                </a:lnTo>
                <a:lnTo>
                  <a:pt x="320103" y="118973"/>
                </a:lnTo>
                <a:lnTo>
                  <a:pt x="318858" y="107276"/>
                </a:lnTo>
                <a:lnTo>
                  <a:pt x="314883" y="98818"/>
                </a:lnTo>
                <a:lnTo>
                  <a:pt x="312394" y="78905"/>
                </a:lnTo>
                <a:lnTo>
                  <a:pt x="309397" y="70929"/>
                </a:lnTo>
                <a:lnTo>
                  <a:pt x="312394" y="67449"/>
                </a:lnTo>
                <a:lnTo>
                  <a:pt x="310146" y="57492"/>
                </a:lnTo>
                <a:lnTo>
                  <a:pt x="310146" y="53759"/>
                </a:lnTo>
                <a:lnTo>
                  <a:pt x="308986" y="52514"/>
                </a:lnTo>
                <a:lnTo>
                  <a:pt x="41821" y="52514"/>
                </a:lnTo>
                <a:lnTo>
                  <a:pt x="36093" y="48539"/>
                </a:lnTo>
                <a:lnTo>
                  <a:pt x="19672" y="48298"/>
                </a:lnTo>
                <a:close/>
              </a:path>
              <a:path w="321310" h="234950">
                <a:moveTo>
                  <a:pt x="318109" y="188417"/>
                </a:moveTo>
                <a:lnTo>
                  <a:pt x="119976" y="188417"/>
                </a:lnTo>
                <a:lnTo>
                  <a:pt x="205613" y="189420"/>
                </a:lnTo>
                <a:lnTo>
                  <a:pt x="226263" y="194640"/>
                </a:lnTo>
                <a:lnTo>
                  <a:pt x="248170" y="189661"/>
                </a:lnTo>
                <a:lnTo>
                  <a:pt x="318109" y="189661"/>
                </a:lnTo>
                <a:lnTo>
                  <a:pt x="318109" y="188417"/>
                </a:lnTo>
                <a:close/>
              </a:path>
              <a:path w="321310" h="234950">
                <a:moveTo>
                  <a:pt x="153085" y="0"/>
                </a:moveTo>
                <a:lnTo>
                  <a:pt x="75425" y="6718"/>
                </a:lnTo>
                <a:lnTo>
                  <a:pt x="69951" y="6718"/>
                </a:lnTo>
                <a:lnTo>
                  <a:pt x="62979" y="8712"/>
                </a:lnTo>
                <a:lnTo>
                  <a:pt x="59486" y="15176"/>
                </a:lnTo>
                <a:lnTo>
                  <a:pt x="41821" y="52514"/>
                </a:lnTo>
                <a:lnTo>
                  <a:pt x="308986" y="52514"/>
                </a:lnTo>
                <a:lnTo>
                  <a:pt x="306666" y="50025"/>
                </a:lnTo>
                <a:lnTo>
                  <a:pt x="282511" y="50025"/>
                </a:lnTo>
                <a:lnTo>
                  <a:pt x="262102" y="11938"/>
                </a:lnTo>
                <a:lnTo>
                  <a:pt x="254393" y="7708"/>
                </a:lnTo>
                <a:lnTo>
                  <a:pt x="216801" y="2743"/>
                </a:lnTo>
                <a:lnTo>
                  <a:pt x="153085" y="0"/>
                </a:lnTo>
                <a:close/>
              </a:path>
              <a:path w="321310" h="234950">
                <a:moveTo>
                  <a:pt x="291490" y="47294"/>
                </a:moveTo>
                <a:lnTo>
                  <a:pt x="282511" y="50025"/>
                </a:lnTo>
                <a:lnTo>
                  <a:pt x="306666" y="50025"/>
                </a:lnTo>
                <a:lnTo>
                  <a:pt x="291490" y="47294"/>
                </a:lnTo>
                <a:close/>
              </a:path>
            </a:pathLst>
          </a:custGeom>
          <a:solidFill>
            <a:srgbClr val="FFFFFF"/>
          </a:solidFill>
        </p:spPr>
        <p:txBody>
          <a:bodyPr wrap="square" lIns="0" tIns="0" rIns="0" bIns="0" rtlCol="0"/>
          <a:lstStyle/>
          <a:p>
            <a:endParaRPr/>
          </a:p>
        </p:txBody>
      </p:sp>
      <p:sp>
        <p:nvSpPr>
          <p:cNvPr id="375" name="object 375"/>
          <p:cNvSpPr/>
          <p:nvPr/>
        </p:nvSpPr>
        <p:spPr>
          <a:xfrm>
            <a:off x="3912447" y="7357407"/>
            <a:ext cx="321310" cy="234950"/>
          </a:xfrm>
          <a:custGeom>
            <a:avLst/>
            <a:gdLst/>
            <a:ahLst/>
            <a:cxnLst/>
            <a:rect l="l" t="t" r="r" b="b"/>
            <a:pathLst>
              <a:path w="321310" h="234950">
                <a:moveTo>
                  <a:pt x="62979" y="8712"/>
                </a:moveTo>
                <a:lnTo>
                  <a:pt x="69951" y="6718"/>
                </a:lnTo>
                <a:lnTo>
                  <a:pt x="75425" y="6718"/>
                </a:lnTo>
                <a:lnTo>
                  <a:pt x="153085" y="0"/>
                </a:lnTo>
                <a:lnTo>
                  <a:pt x="216801" y="2743"/>
                </a:lnTo>
                <a:lnTo>
                  <a:pt x="254393" y="7708"/>
                </a:lnTo>
                <a:lnTo>
                  <a:pt x="262102" y="11938"/>
                </a:lnTo>
                <a:lnTo>
                  <a:pt x="282511" y="50025"/>
                </a:lnTo>
                <a:lnTo>
                  <a:pt x="291490" y="47294"/>
                </a:lnTo>
                <a:lnTo>
                  <a:pt x="306666" y="50025"/>
                </a:lnTo>
                <a:lnTo>
                  <a:pt x="310146" y="53759"/>
                </a:lnTo>
                <a:lnTo>
                  <a:pt x="310146" y="57492"/>
                </a:lnTo>
                <a:lnTo>
                  <a:pt x="312394" y="67449"/>
                </a:lnTo>
                <a:lnTo>
                  <a:pt x="309397" y="70929"/>
                </a:lnTo>
                <a:lnTo>
                  <a:pt x="312394" y="78905"/>
                </a:lnTo>
                <a:lnTo>
                  <a:pt x="314883" y="98818"/>
                </a:lnTo>
                <a:lnTo>
                  <a:pt x="318858" y="107276"/>
                </a:lnTo>
                <a:lnTo>
                  <a:pt x="320103" y="118973"/>
                </a:lnTo>
                <a:lnTo>
                  <a:pt x="320103" y="126199"/>
                </a:lnTo>
                <a:lnTo>
                  <a:pt x="321094" y="143129"/>
                </a:lnTo>
                <a:lnTo>
                  <a:pt x="321094" y="154317"/>
                </a:lnTo>
                <a:lnTo>
                  <a:pt x="318858" y="167259"/>
                </a:lnTo>
                <a:lnTo>
                  <a:pt x="318109" y="178219"/>
                </a:lnTo>
                <a:lnTo>
                  <a:pt x="318109" y="220535"/>
                </a:lnTo>
                <a:lnTo>
                  <a:pt x="315874" y="229006"/>
                </a:lnTo>
                <a:lnTo>
                  <a:pt x="311391" y="232486"/>
                </a:lnTo>
                <a:lnTo>
                  <a:pt x="299440" y="234734"/>
                </a:lnTo>
                <a:lnTo>
                  <a:pt x="287985" y="234734"/>
                </a:lnTo>
                <a:lnTo>
                  <a:pt x="278295" y="230733"/>
                </a:lnTo>
                <a:lnTo>
                  <a:pt x="275297" y="223520"/>
                </a:lnTo>
                <a:lnTo>
                  <a:pt x="275297" y="195148"/>
                </a:lnTo>
                <a:lnTo>
                  <a:pt x="248170" y="189661"/>
                </a:lnTo>
                <a:lnTo>
                  <a:pt x="226263" y="194640"/>
                </a:lnTo>
                <a:lnTo>
                  <a:pt x="205613" y="189420"/>
                </a:lnTo>
                <a:lnTo>
                  <a:pt x="119976" y="188417"/>
                </a:lnTo>
                <a:lnTo>
                  <a:pt x="49276" y="196634"/>
                </a:lnTo>
                <a:lnTo>
                  <a:pt x="50520" y="221030"/>
                </a:lnTo>
                <a:lnTo>
                  <a:pt x="49276" y="228498"/>
                </a:lnTo>
                <a:lnTo>
                  <a:pt x="43815" y="233222"/>
                </a:lnTo>
                <a:lnTo>
                  <a:pt x="15684" y="233222"/>
                </a:lnTo>
                <a:lnTo>
                  <a:pt x="9220" y="228498"/>
                </a:lnTo>
                <a:lnTo>
                  <a:pt x="6972" y="174485"/>
                </a:lnTo>
                <a:lnTo>
                  <a:pt x="4229" y="164033"/>
                </a:lnTo>
                <a:lnTo>
                  <a:pt x="1752" y="159054"/>
                </a:lnTo>
                <a:lnTo>
                  <a:pt x="1752" y="150596"/>
                </a:lnTo>
                <a:lnTo>
                  <a:pt x="0" y="148107"/>
                </a:lnTo>
                <a:lnTo>
                  <a:pt x="0" y="141884"/>
                </a:lnTo>
                <a:lnTo>
                  <a:pt x="5981" y="138150"/>
                </a:lnTo>
                <a:lnTo>
                  <a:pt x="3733" y="131419"/>
                </a:lnTo>
                <a:lnTo>
                  <a:pt x="4000" y="122466"/>
                </a:lnTo>
                <a:lnTo>
                  <a:pt x="6718" y="100063"/>
                </a:lnTo>
                <a:lnTo>
                  <a:pt x="6718" y="88112"/>
                </a:lnTo>
                <a:lnTo>
                  <a:pt x="15189" y="75171"/>
                </a:lnTo>
                <a:lnTo>
                  <a:pt x="18173" y="70929"/>
                </a:lnTo>
                <a:lnTo>
                  <a:pt x="12687" y="65468"/>
                </a:lnTo>
                <a:lnTo>
                  <a:pt x="12446" y="64465"/>
                </a:lnTo>
                <a:lnTo>
                  <a:pt x="12204" y="63474"/>
                </a:lnTo>
                <a:lnTo>
                  <a:pt x="10960" y="55499"/>
                </a:lnTo>
                <a:lnTo>
                  <a:pt x="13931" y="49784"/>
                </a:lnTo>
                <a:lnTo>
                  <a:pt x="19672" y="48298"/>
                </a:lnTo>
                <a:lnTo>
                  <a:pt x="36093" y="48539"/>
                </a:lnTo>
                <a:lnTo>
                  <a:pt x="41821" y="52514"/>
                </a:lnTo>
                <a:lnTo>
                  <a:pt x="59486" y="15176"/>
                </a:lnTo>
                <a:lnTo>
                  <a:pt x="62979" y="8712"/>
                </a:lnTo>
                <a:close/>
              </a:path>
            </a:pathLst>
          </a:custGeom>
          <a:ln w="3175">
            <a:solidFill>
              <a:srgbClr val="211E1F"/>
            </a:solidFill>
          </a:ln>
        </p:spPr>
        <p:txBody>
          <a:bodyPr wrap="square" lIns="0" tIns="0" rIns="0" bIns="0" rtlCol="0"/>
          <a:lstStyle/>
          <a:p>
            <a:endParaRPr/>
          </a:p>
        </p:txBody>
      </p:sp>
      <p:sp>
        <p:nvSpPr>
          <p:cNvPr id="376" name="object 376"/>
          <p:cNvSpPr/>
          <p:nvPr/>
        </p:nvSpPr>
        <p:spPr>
          <a:xfrm>
            <a:off x="4316865" y="7295431"/>
            <a:ext cx="337820" cy="292735"/>
          </a:xfrm>
          <a:custGeom>
            <a:avLst/>
            <a:gdLst/>
            <a:ahLst/>
            <a:cxnLst/>
            <a:rect l="l" t="t" r="r" b="b"/>
            <a:pathLst>
              <a:path w="337820" h="292734">
                <a:moveTo>
                  <a:pt x="23304" y="86512"/>
                </a:moveTo>
                <a:lnTo>
                  <a:pt x="18097" y="86512"/>
                </a:lnTo>
                <a:lnTo>
                  <a:pt x="28232" y="97802"/>
                </a:lnTo>
                <a:lnTo>
                  <a:pt x="25139" y="104759"/>
                </a:lnTo>
                <a:lnTo>
                  <a:pt x="23152" y="112072"/>
                </a:lnTo>
                <a:lnTo>
                  <a:pt x="22288" y="119607"/>
                </a:lnTo>
                <a:lnTo>
                  <a:pt x="22567" y="127228"/>
                </a:lnTo>
                <a:lnTo>
                  <a:pt x="24853" y="134251"/>
                </a:lnTo>
                <a:lnTo>
                  <a:pt x="25869" y="141630"/>
                </a:lnTo>
                <a:lnTo>
                  <a:pt x="25628" y="149009"/>
                </a:lnTo>
                <a:lnTo>
                  <a:pt x="24904" y="156311"/>
                </a:lnTo>
                <a:lnTo>
                  <a:pt x="23190" y="163474"/>
                </a:lnTo>
                <a:lnTo>
                  <a:pt x="20573" y="170294"/>
                </a:lnTo>
                <a:lnTo>
                  <a:pt x="18539" y="185482"/>
                </a:lnTo>
                <a:lnTo>
                  <a:pt x="18032" y="200760"/>
                </a:lnTo>
                <a:lnTo>
                  <a:pt x="19047" y="216016"/>
                </a:lnTo>
                <a:lnTo>
                  <a:pt x="21577" y="231140"/>
                </a:lnTo>
                <a:lnTo>
                  <a:pt x="25247" y="243713"/>
                </a:lnTo>
                <a:lnTo>
                  <a:pt x="25247" y="288391"/>
                </a:lnTo>
                <a:lnTo>
                  <a:pt x="25844" y="289864"/>
                </a:lnTo>
                <a:lnTo>
                  <a:pt x="26949" y="290944"/>
                </a:lnTo>
                <a:lnTo>
                  <a:pt x="28016" y="292036"/>
                </a:lnTo>
                <a:lnTo>
                  <a:pt x="29489" y="292646"/>
                </a:lnTo>
                <a:lnTo>
                  <a:pt x="65849" y="292646"/>
                </a:lnTo>
                <a:lnTo>
                  <a:pt x="67322" y="292036"/>
                </a:lnTo>
                <a:lnTo>
                  <a:pt x="69494" y="289864"/>
                </a:lnTo>
                <a:lnTo>
                  <a:pt x="70103" y="288391"/>
                </a:lnTo>
                <a:lnTo>
                  <a:pt x="70103" y="250698"/>
                </a:lnTo>
                <a:lnTo>
                  <a:pt x="310006" y="250698"/>
                </a:lnTo>
                <a:lnTo>
                  <a:pt x="310006" y="248018"/>
                </a:lnTo>
                <a:lnTo>
                  <a:pt x="311022" y="246862"/>
                </a:lnTo>
                <a:lnTo>
                  <a:pt x="311772" y="245491"/>
                </a:lnTo>
                <a:lnTo>
                  <a:pt x="312255" y="243713"/>
                </a:lnTo>
                <a:lnTo>
                  <a:pt x="315899" y="231140"/>
                </a:lnTo>
                <a:lnTo>
                  <a:pt x="318424" y="216016"/>
                </a:lnTo>
                <a:lnTo>
                  <a:pt x="319439" y="200760"/>
                </a:lnTo>
                <a:lnTo>
                  <a:pt x="318935" y="185482"/>
                </a:lnTo>
                <a:lnTo>
                  <a:pt x="316903" y="170294"/>
                </a:lnTo>
                <a:lnTo>
                  <a:pt x="314286" y="163474"/>
                </a:lnTo>
                <a:lnTo>
                  <a:pt x="312559" y="156311"/>
                </a:lnTo>
                <a:lnTo>
                  <a:pt x="311848" y="149009"/>
                </a:lnTo>
                <a:lnTo>
                  <a:pt x="311607" y="141630"/>
                </a:lnTo>
                <a:lnTo>
                  <a:pt x="312635" y="134251"/>
                </a:lnTo>
                <a:lnTo>
                  <a:pt x="314883" y="127228"/>
                </a:lnTo>
                <a:lnTo>
                  <a:pt x="315183" y="119607"/>
                </a:lnTo>
                <a:lnTo>
                  <a:pt x="314324" y="112072"/>
                </a:lnTo>
                <a:lnTo>
                  <a:pt x="312333" y="104759"/>
                </a:lnTo>
                <a:lnTo>
                  <a:pt x="309232" y="97802"/>
                </a:lnTo>
                <a:lnTo>
                  <a:pt x="312481" y="94183"/>
                </a:lnTo>
                <a:lnTo>
                  <a:pt x="30175" y="94183"/>
                </a:lnTo>
                <a:lnTo>
                  <a:pt x="23304" y="86512"/>
                </a:lnTo>
                <a:close/>
              </a:path>
              <a:path w="337820" h="292734">
                <a:moveTo>
                  <a:pt x="310006" y="250698"/>
                </a:moveTo>
                <a:lnTo>
                  <a:pt x="265137" y="250698"/>
                </a:lnTo>
                <a:lnTo>
                  <a:pt x="265137" y="288391"/>
                </a:lnTo>
                <a:lnTo>
                  <a:pt x="265734" y="289864"/>
                </a:lnTo>
                <a:lnTo>
                  <a:pt x="267931" y="292036"/>
                </a:lnTo>
                <a:lnTo>
                  <a:pt x="269379" y="292646"/>
                </a:lnTo>
                <a:lnTo>
                  <a:pt x="305739" y="292646"/>
                </a:lnTo>
                <a:lnTo>
                  <a:pt x="307200" y="292036"/>
                </a:lnTo>
                <a:lnTo>
                  <a:pt x="308279" y="290944"/>
                </a:lnTo>
                <a:lnTo>
                  <a:pt x="309397" y="289864"/>
                </a:lnTo>
                <a:lnTo>
                  <a:pt x="310006" y="288391"/>
                </a:lnTo>
                <a:lnTo>
                  <a:pt x="310006" y="250698"/>
                </a:lnTo>
                <a:close/>
              </a:path>
              <a:path w="337820" h="292734">
                <a:moveTo>
                  <a:pt x="199415" y="250698"/>
                </a:moveTo>
                <a:lnTo>
                  <a:pt x="139788" y="250698"/>
                </a:lnTo>
                <a:lnTo>
                  <a:pt x="151549" y="264502"/>
                </a:lnTo>
                <a:lnTo>
                  <a:pt x="187629" y="264502"/>
                </a:lnTo>
                <a:lnTo>
                  <a:pt x="199415" y="250698"/>
                </a:lnTo>
                <a:close/>
              </a:path>
              <a:path w="337820" h="292734">
                <a:moveTo>
                  <a:pt x="228612" y="0"/>
                </a:moveTo>
                <a:lnTo>
                  <a:pt x="108864" y="0"/>
                </a:lnTo>
                <a:lnTo>
                  <a:pt x="93789" y="833"/>
                </a:lnTo>
                <a:lnTo>
                  <a:pt x="78936" y="3255"/>
                </a:lnTo>
                <a:lnTo>
                  <a:pt x="64426" y="7238"/>
                </a:lnTo>
                <a:lnTo>
                  <a:pt x="50380" y="12750"/>
                </a:lnTo>
                <a:lnTo>
                  <a:pt x="51015" y="14160"/>
                </a:lnTo>
                <a:lnTo>
                  <a:pt x="37274" y="64363"/>
                </a:lnTo>
                <a:lnTo>
                  <a:pt x="36533" y="72039"/>
                </a:lnTo>
                <a:lnTo>
                  <a:pt x="35096" y="79592"/>
                </a:lnTo>
                <a:lnTo>
                  <a:pt x="32973" y="86986"/>
                </a:lnTo>
                <a:lnTo>
                  <a:pt x="30175" y="94183"/>
                </a:lnTo>
                <a:lnTo>
                  <a:pt x="307289" y="94183"/>
                </a:lnTo>
                <a:lnTo>
                  <a:pt x="304502" y="86986"/>
                </a:lnTo>
                <a:lnTo>
                  <a:pt x="302382" y="79592"/>
                </a:lnTo>
                <a:lnTo>
                  <a:pt x="300940" y="72039"/>
                </a:lnTo>
                <a:lnTo>
                  <a:pt x="300189" y="64363"/>
                </a:lnTo>
                <a:lnTo>
                  <a:pt x="286473" y="14160"/>
                </a:lnTo>
                <a:lnTo>
                  <a:pt x="287096" y="12750"/>
                </a:lnTo>
                <a:lnTo>
                  <a:pt x="273046" y="7238"/>
                </a:lnTo>
                <a:lnTo>
                  <a:pt x="258530" y="3255"/>
                </a:lnTo>
                <a:lnTo>
                  <a:pt x="243676" y="833"/>
                </a:lnTo>
                <a:lnTo>
                  <a:pt x="228612" y="0"/>
                </a:lnTo>
                <a:close/>
              </a:path>
              <a:path w="337820" h="292734">
                <a:moveTo>
                  <a:pt x="319366" y="86512"/>
                </a:moveTo>
                <a:lnTo>
                  <a:pt x="314172" y="86512"/>
                </a:lnTo>
                <a:lnTo>
                  <a:pt x="307289" y="94183"/>
                </a:lnTo>
                <a:lnTo>
                  <a:pt x="312481" y="94183"/>
                </a:lnTo>
                <a:lnTo>
                  <a:pt x="319366" y="86512"/>
                </a:lnTo>
                <a:close/>
              </a:path>
              <a:path w="337820" h="292734">
                <a:moveTo>
                  <a:pt x="29349" y="68326"/>
                </a:moveTo>
                <a:lnTo>
                  <a:pt x="1739" y="68326"/>
                </a:lnTo>
                <a:lnTo>
                  <a:pt x="0" y="70053"/>
                </a:lnTo>
                <a:lnTo>
                  <a:pt x="0" y="84759"/>
                </a:lnTo>
                <a:lnTo>
                  <a:pt x="1739" y="86512"/>
                </a:lnTo>
                <a:lnTo>
                  <a:pt x="29349" y="86512"/>
                </a:lnTo>
                <a:lnTo>
                  <a:pt x="31076" y="84759"/>
                </a:lnTo>
                <a:lnTo>
                  <a:pt x="31076" y="70053"/>
                </a:lnTo>
                <a:lnTo>
                  <a:pt x="29349" y="68326"/>
                </a:lnTo>
                <a:close/>
              </a:path>
              <a:path w="337820" h="292734">
                <a:moveTo>
                  <a:pt x="335737" y="68326"/>
                </a:moveTo>
                <a:lnTo>
                  <a:pt x="308127" y="68326"/>
                </a:lnTo>
                <a:lnTo>
                  <a:pt x="306400" y="70053"/>
                </a:lnTo>
                <a:lnTo>
                  <a:pt x="306400" y="84759"/>
                </a:lnTo>
                <a:lnTo>
                  <a:pt x="308127" y="86512"/>
                </a:lnTo>
                <a:lnTo>
                  <a:pt x="335737" y="86512"/>
                </a:lnTo>
                <a:lnTo>
                  <a:pt x="337451" y="84759"/>
                </a:lnTo>
                <a:lnTo>
                  <a:pt x="337451" y="70053"/>
                </a:lnTo>
                <a:lnTo>
                  <a:pt x="335737" y="68326"/>
                </a:lnTo>
                <a:close/>
              </a:path>
            </a:pathLst>
          </a:custGeom>
          <a:solidFill>
            <a:srgbClr val="FFFFFF"/>
          </a:solidFill>
        </p:spPr>
        <p:txBody>
          <a:bodyPr wrap="square" lIns="0" tIns="0" rIns="0" bIns="0" rtlCol="0"/>
          <a:lstStyle/>
          <a:p>
            <a:endParaRPr/>
          </a:p>
        </p:txBody>
      </p:sp>
      <p:sp>
        <p:nvSpPr>
          <p:cNvPr id="377" name="object 377"/>
          <p:cNvSpPr/>
          <p:nvPr/>
        </p:nvSpPr>
        <p:spPr>
          <a:xfrm>
            <a:off x="4316865" y="7295431"/>
            <a:ext cx="337820" cy="292735"/>
          </a:xfrm>
          <a:custGeom>
            <a:avLst/>
            <a:gdLst/>
            <a:ahLst/>
            <a:cxnLst/>
            <a:rect l="l" t="t" r="r" b="b"/>
            <a:pathLst>
              <a:path w="337820" h="292734">
                <a:moveTo>
                  <a:pt x="51015" y="14160"/>
                </a:moveTo>
                <a:lnTo>
                  <a:pt x="37274" y="64363"/>
                </a:lnTo>
                <a:lnTo>
                  <a:pt x="36533" y="72039"/>
                </a:lnTo>
                <a:lnTo>
                  <a:pt x="35096" y="79592"/>
                </a:lnTo>
                <a:lnTo>
                  <a:pt x="32973" y="86986"/>
                </a:lnTo>
                <a:lnTo>
                  <a:pt x="30175" y="94183"/>
                </a:lnTo>
                <a:lnTo>
                  <a:pt x="23304" y="86512"/>
                </a:lnTo>
                <a:lnTo>
                  <a:pt x="27203" y="86512"/>
                </a:lnTo>
                <a:lnTo>
                  <a:pt x="29349" y="86512"/>
                </a:lnTo>
                <a:lnTo>
                  <a:pt x="31076" y="84759"/>
                </a:lnTo>
                <a:lnTo>
                  <a:pt x="31076" y="82651"/>
                </a:lnTo>
                <a:lnTo>
                  <a:pt x="31076" y="72186"/>
                </a:lnTo>
                <a:lnTo>
                  <a:pt x="31076" y="70053"/>
                </a:lnTo>
                <a:lnTo>
                  <a:pt x="29349" y="68326"/>
                </a:lnTo>
                <a:lnTo>
                  <a:pt x="27203" y="68326"/>
                </a:lnTo>
                <a:lnTo>
                  <a:pt x="3873" y="68326"/>
                </a:lnTo>
                <a:lnTo>
                  <a:pt x="1739" y="68326"/>
                </a:lnTo>
                <a:lnTo>
                  <a:pt x="0" y="70053"/>
                </a:lnTo>
                <a:lnTo>
                  <a:pt x="0" y="72186"/>
                </a:lnTo>
                <a:lnTo>
                  <a:pt x="0" y="82651"/>
                </a:lnTo>
                <a:lnTo>
                  <a:pt x="0" y="84759"/>
                </a:lnTo>
                <a:lnTo>
                  <a:pt x="1739" y="86512"/>
                </a:lnTo>
                <a:lnTo>
                  <a:pt x="3873" y="86512"/>
                </a:lnTo>
                <a:lnTo>
                  <a:pt x="18097" y="86512"/>
                </a:lnTo>
                <a:lnTo>
                  <a:pt x="28232" y="97802"/>
                </a:lnTo>
                <a:lnTo>
                  <a:pt x="25139" y="104759"/>
                </a:lnTo>
                <a:lnTo>
                  <a:pt x="23152" y="112072"/>
                </a:lnTo>
                <a:lnTo>
                  <a:pt x="22288" y="119607"/>
                </a:lnTo>
                <a:lnTo>
                  <a:pt x="22567" y="127228"/>
                </a:lnTo>
                <a:lnTo>
                  <a:pt x="24853" y="134251"/>
                </a:lnTo>
                <a:lnTo>
                  <a:pt x="25869" y="141630"/>
                </a:lnTo>
                <a:lnTo>
                  <a:pt x="25628" y="149009"/>
                </a:lnTo>
                <a:lnTo>
                  <a:pt x="24904" y="156311"/>
                </a:lnTo>
                <a:lnTo>
                  <a:pt x="23190" y="163474"/>
                </a:lnTo>
                <a:lnTo>
                  <a:pt x="20573" y="170294"/>
                </a:lnTo>
                <a:lnTo>
                  <a:pt x="18539" y="185482"/>
                </a:lnTo>
                <a:lnTo>
                  <a:pt x="18032" y="200760"/>
                </a:lnTo>
                <a:lnTo>
                  <a:pt x="19047" y="216016"/>
                </a:lnTo>
                <a:lnTo>
                  <a:pt x="21577" y="231140"/>
                </a:lnTo>
                <a:lnTo>
                  <a:pt x="25247" y="243713"/>
                </a:lnTo>
                <a:lnTo>
                  <a:pt x="25247" y="286854"/>
                </a:lnTo>
                <a:lnTo>
                  <a:pt x="25247" y="288391"/>
                </a:lnTo>
                <a:lnTo>
                  <a:pt x="25844" y="289864"/>
                </a:lnTo>
                <a:lnTo>
                  <a:pt x="26949" y="290944"/>
                </a:lnTo>
                <a:lnTo>
                  <a:pt x="28016" y="292036"/>
                </a:lnTo>
                <a:lnTo>
                  <a:pt x="29489" y="292646"/>
                </a:lnTo>
                <a:lnTo>
                  <a:pt x="31038" y="292646"/>
                </a:lnTo>
                <a:lnTo>
                  <a:pt x="64312" y="292646"/>
                </a:lnTo>
                <a:lnTo>
                  <a:pt x="65849" y="292646"/>
                </a:lnTo>
                <a:lnTo>
                  <a:pt x="67322" y="292036"/>
                </a:lnTo>
                <a:lnTo>
                  <a:pt x="68414" y="290944"/>
                </a:lnTo>
                <a:lnTo>
                  <a:pt x="69494" y="289864"/>
                </a:lnTo>
                <a:lnTo>
                  <a:pt x="70103" y="288391"/>
                </a:lnTo>
                <a:lnTo>
                  <a:pt x="70103" y="286854"/>
                </a:lnTo>
                <a:lnTo>
                  <a:pt x="70103" y="250698"/>
                </a:lnTo>
                <a:lnTo>
                  <a:pt x="139788" y="250698"/>
                </a:lnTo>
                <a:lnTo>
                  <a:pt x="151549" y="264502"/>
                </a:lnTo>
                <a:lnTo>
                  <a:pt x="187629" y="264502"/>
                </a:lnTo>
                <a:lnTo>
                  <a:pt x="199415" y="250698"/>
                </a:lnTo>
                <a:lnTo>
                  <a:pt x="265137" y="250698"/>
                </a:lnTo>
                <a:lnTo>
                  <a:pt x="265137" y="286854"/>
                </a:lnTo>
                <a:lnTo>
                  <a:pt x="265137" y="288391"/>
                </a:lnTo>
                <a:lnTo>
                  <a:pt x="265734" y="289864"/>
                </a:lnTo>
                <a:lnTo>
                  <a:pt x="266839" y="290944"/>
                </a:lnTo>
                <a:lnTo>
                  <a:pt x="267931" y="292036"/>
                </a:lnTo>
                <a:lnTo>
                  <a:pt x="269379" y="292646"/>
                </a:lnTo>
                <a:lnTo>
                  <a:pt x="270929" y="292646"/>
                </a:lnTo>
                <a:lnTo>
                  <a:pt x="304215" y="292646"/>
                </a:lnTo>
                <a:lnTo>
                  <a:pt x="305739" y="292646"/>
                </a:lnTo>
                <a:lnTo>
                  <a:pt x="307200" y="292036"/>
                </a:lnTo>
                <a:lnTo>
                  <a:pt x="308279" y="290944"/>
                </a:lnTo>
                <a:lnTo>
                  <a:pt x="309397" y="289864"/>
                </a:lnTo>
                <a:lnTo>
                  <a:pt x="310006" y="288391"/>
                </a:lnTo>
                <a:lnTo>
                  <a:pt x="310006" y="286854"/>
                </a:lnTo>
                <a:lnTo>
                  <a:pt x="310006" y="248018"/>
                </a:lnTo>
                <a:lnTo>
                  <a:pt x="311022" y="246862"/>
                </a:lnTo>
                <a:lnTo>
                  <a:pt x="311772" y="245491"/>
                </a:lnTo>
                <a:lnTo>
                  <a:pt x="312178" y="243979"/>
                </a:lnTo>
                <a:lnTo>
                  <a:pt x="315899" y="231140"/>
                </a:lnTo>
                <a:lnTo>
                  <a:pt x="318424" y="216016"/>
                </a:lnTo>
                <a:lnTo>
                  <a:pt x="319439" y="200760"/>
                </a:lnTo>
                <a:lnTo>
                  <a:pt x="318935" y="185482"/>
                </a:lnTo>
                <a:lnTo>
                  <a:pt x="316903" y="170294"/>
                </a:lnTo>
                <a:lnTo>
                  <a:pt x="314286" y="163474"/>
                </a:lnTo>
                <a:lnTo>
                  <a:pt x="312559" y="156311"/>
                </a:lnTo>
                <a:lnTo>
                  <a:pt x="311848" y="149009"/>
                </a:lnTo>
                <a:lnTo>
                  <a:pt x="311607" y="141630"/>
                </a:lnTo>
                <a:lnTo>
                  <a:pt x="312635" y="134251"/>
                </a:lnTo>
                <a:lnTo>
                  <a:pt x="314883" y="127228"/>
                </a:lnTo>
                <a:lnTo>
                  <a:pt x="315183" y="119607"/>
                </a:lnTo>
                <a:lnTo>
                  <a:pt x="314324" y="112072"/>
                </a:lnTo>
                <a:lnTo>
                  <a:pt x="312333" y="104759"/>
                </a:lnTo>
                <a:lnTo>
                  <a:pt x="309232" y="97802"/>
                </a:lnTo>
                <a:lnTo>
                  <a:pt x="319366" y="86512"/>
                </a:lnTo>
                <a:lnTo>
                  <a:pt x="333590" y="86512"/>
                </a:lnTo>
                <a:lnTo>
                  <a:pt x="335737" y="86512"/>
                </a:lnTo>
                <a:lnTo>
                  <a:pt x="337451" y="84759"/>
                </a:lnTo>
                <a:lnTo>
                  <a:pt x="337451" y="82651"/>
                </a:lnTo>
                <a:lnTo>
                  <a:pt x="337451" y="72186"/>
                </a:lnTo>
                <a:lnTo>
                  <a:pt x="337451" y="70053"/>
                </a:lnTo>
                <a:lnTo>
                  <a:pt x="335737" y="68326"/>
                </a:lnTo>
                <a:lnTo>
                  <a:pt x="333590" y="68326"/>
                </a:lnTo>
                <a:lnTo>
                  <a:pt x="310260" y="68326"/>
                </a:lnTo>
                <a:lnTo>
                  <a:pt x="308127" y="68326"/>
                </a:lnTo>
                <a:lnTo>
                  <a:pt x="306400" y="70053"/>
                </a:lnTo>
                <a:lnTo>
                  <a:pt x="306400" y="72186"/>
                </a:lnTo>
                <a:lnTo>
                  <a:pt x="306400" y="82651"/>
                </a:lnTo>
                <a:lnTo>
                  <a:pt x="306400" y="84759"/>
                </a:lnTo>
                <a:lnTo>
                  <a:pt x="308127" y="86512"/>
                </a:lnTo>
                <a:lnTo>
                  <a:pt x="310260" y="86512"/>
                </a:lnTo>
                <a:lnTo>
                  <a:pt x="314172" y="86512"/>
                </a:lnTo>
                <a:lnTo>
                  <a:pt x="307289" y="94183"/>
                </a:lnTo>
                <a:lnTo>
                  <a:pt x="304502" y="86986"/>
                </a:lnTo>
                <a:lnTo>
                  <a:pt x="302382" y="79592"/>
                </a:lnTo>
                <a:lnTo>
                  <a:pt x="300940" y="72039"/>
                </a:lnTo>
                <a:lnTo>
                  <a:pt x="300189" y="64363"/>
                </a:lnTo>
                <a:lnTo>
                  <a:pt x="286473" y="14160"/>
                </a:lnTo>
                <a:lnTo>
                  <a:pt x="243676" y="833"/>
                </a:lnTo>
                <a:lnTo>
                  <a:pt x="228612" y="0"/>
                </a:lnTo>
                <a:lnTo>
                  <a:pt x="108864" y="0"/>
                </a:lnTo>
                <a:lnTo>
                  <a:pt x="93789" y="833"/>
                </a:lnTo>
                <a:lnTo>
                  <a:pt x="78936" y="3255"/>
                </a:lnTo>
                <a:lnTo>
                  <a:pt x="64426" y="7238"/>
                </a:lnTo>
                <a:lnTo>
                  <a:pt x="50380" y="12750"/>
                </a:lnTo>
                <a:lnTo>
                  <a:pt x="51015" y="14160"/>
                </a:lnTo>
                <a:close/>
              </a:path>
            </a:pathLst>
          </a:custGeom>
          <a:ln w="3175">
            <a:solidFill>
              <a:srgbClr val="211E1F"/>
            </a:solidFill>
          </a:ln>
        </p:spPr>
        <p:txBody>
          <a:bodyPr wrap="square" lIns="0" tIns="0" rIns="0" bIns="0" rtlCol="0"/>
          <a:lstStyle/>
          <a:p>
            <a:endParaRPr/>
          </a:p>
        </p:txBody>
      </p:sp>
      <p:sp>
        <p:nvSpPr>
          <p:cNvPr id="378" name="object 378"/>
          <p:cNvSpPr/>
          <p:nvPr/>
        </p:nvSpPr>
        <p:spPr>
          <a:xfrm>
            <a:off x="2568497" y="7709588"/>
            <a:ext cx="400050" cy="435609"/>
          </a:xfrm>
          <a:custGeom>
            <a:avLst/>
            <a:gdLst/>
            <a:ahLst/>
            <a:cxnLst/>
            <a:rect l="l" t="t" r="r" b="b"/>
            <a:pathLst>
              <a:path w="400050" h="435609">
                <a:moveTo>
                  <a:pt x="96621" y="389801"/>
                </a:moveTo>
                <a:lnTo>
                  <a:pt x="48361" y="389801"/>
                </a:lnTo>
                <a:lnTo>
                  <a:pt x="48361" y="432206"/>
                </a:lnTo>
                <a:lnTo>
                  <a:pt x="51142" y="435051"/>
                </a:lnTo>
                <a:lnTo>
                  <a:pt x="93827" y="435051"/>
                </a:lnTo>
                <a:lnTo>
                  <a:pt x="96621" y="432206"/>
                </a:lnTo>
                <a:lnTo>
                  <a:pt x="96621" y="389801"/>
                </a:lnTo>
                <a:close/>
              </a:path>
              <a:path w="400050" h="435609">
                <a:moveTo>
                  <a:pt x="351142" y="389801"/>
                </a:moveTo>
                <a:lnTo>
                  <a:pt x="302869" y="389801"/>
                </a:lnTo>
                <a:lnTo>
                  <a:pt x="302869" y="432206"/>
                </a:lnTo>
                <a:lnTo>
                  <a:pt x="305676" y="435051"/>
                </a:lnTo>
                <a:lnTo>
                  <a:pt x="348386" y="435051"/>
                </a:lnTo>
                <a:lnTo>
                  <a:pt x="351142" y="432206"/>
                </a:lnTo>
                <a:lnTo>
                  <a:pt x="351142" y="389801"/>
                </a:lnTo>
                <a:close/>
              </a:path>
              <a:path w="400050" h="435609">
                <a:moveTo>
                  <a:pt x="375500" y="194500"/>
                </a:moveTo>
                <a:lnTo>
                  <a:pt x="23990" y="194500"/>
                </a:lnTo>
                <a:lnTo>
                  <a:pt x="23990" y="253276"/>
                </a:lnTo>
                <a:lnTo>
                  <a:pt x="24663" y="255638"/>
                </a:lnTo>
                <a:lnTo>
                  <a:pt x="25933" y="257670"/>
                </a:lnTo>
                <a:lnTo>
                  <a:pt x="25933" y="349262"/>
                </a:lnTo>
                <a:lnTo>
                  <a:pt x="24663" y="351281"/>
                </a:lnTo>
                <a:lnTo>
                  <a:pt x="23990" y="353644"/>
                </a:lnTo>
                <a:lnTo>
                  <a:pt x="23990" y="380479"/>
                </a:lnTo>
                <a:lnTo>
                  <a:pt x="25323" y="383705"/>
                </a:lnTo>
                <a:lnTo>
                  <a:pt x="27660" y="386079"/>
                </a:lnTo>
                <a:lnTo>
                  <a:pt x="29984" y="388480"/>
                </a:lnTo>
                <a:lnTo>
                  <a:pt x="33172" y="389801"/>
                </a:lnTo>
                <a:lnTo>
                  <a:pt x="366331" y="389801"/>
                </a:lnTo>
                <a:lnTo>
                  <a:pt x="369519" y="388480"/>
                </a:lnTo>
                <a:lnTo>
                  <a:pt x="374180" y="383705"/>
                </a:lnTo>
                <a:lnTo>
                  <a:pt x="375500" y="380479"/>
                </a:lnTo>
                <a:lnTo>
                  <a:pt x="375500" y="353644"/>
                </a:lnTo>
                <a:lnTo>
                  <a:pt x="374840" y="351281"/>
                </a:lnTo>
                <a:lnTo>
                  <a:pt x="373583" y="349262"/>
                </a:lnTo>
                <a:lnTo>
                  <a:pt x="373583" y="257670"/>
                </a:lnTo>
                <a:lnTo>
                  <a:pt x="374840" y="255638"/>
                </a:lnTo>
                <a:lnTo>
                  <a:pt x="375500" y="253276"/>
                </a:lnTo>
                <a:lnTo>
                  <a:pt x="375500" y="194500"/>
                </a:lnTo>
                <a:close/>
              </a:path>
              <a:path w="400050" h="435609">
                <a:moveTo>
                  <a:pt x="18897" y="156756"/>
                </a:moveTo>
                <a:lnTo>
                  <a:pt x="3784" y="156756"/>
                </a:lnTo>
                <a:lnTo>
                  <a:pt x="2476" y="157314"/>
                </a:lnTo>
                <a:lnTo>
                  <a:pt x="520" y="159283"/>
                </a:lnTo>
                <a:lnTo>
                  <a:pt x="0" y="160616"/>
                </a:lnTo>
                <a:lnTo>
                  <a:pt x="0" y="234911"/>
                </a:lnTo>
                <a:lnTo>
                  <a:pt x="2311" y="237261"/>
                </a:lnTo>
                <a:lnTo>
                  <a:pt x="18897" y="237261"/>
                </a:lnTo>
                <a:lnTo>
                  <a:pt x="21234" y="234911"/>
                </a:lnTo>
                <a:lnTo>
                  <a:pt x="21234" y="194500"/>
                </a:lnTo>
                <a:lnTo>
                  <a:pt x="399529" y="194500"/>
                </a:lnTo>
                <a:lnTo>
                  <a:pt x="399529" y="173824"/>
                </a:lnTo>
                <a:lnTo>
                  <a:pt x="21234" y="173824"/>
                </a:lnTo>
                <a:lnTo>
                  <a:pt x="21234" y="159105"/>
                </a:lnTo>
                <a:lnTo>
                  <a:pt x="18897" y="156756"/>
                </a:lnTo>
                <a:close/>
              </a:path>
              <a:path w="400050" h="435609">
                <a:moveTo>
                  <a:pt x="399529" y="194500"/>
                </a:moveTo>
                <a:lnTo>
                  <a:pt x="378282" y="194500"/>
                </a:lnTo>
                <a:lnTo>
                  <a:pt x="378282" y="233400"/>
                </a:lnTo>
                <a:lnTo>
                  <a:pt x="378828" y="234734"/>
                </a:lnTo>
                <a:lnTo>
                  <a:pt x="380771" y="236702"/>
                </a:lnTo>
                <a:lnTo>
                  <a:pt x="382054" y="237261"/>
                </a:lnTo>
                <a:lnTo>
                  <a:pt x="397179" y="237261"/>
                </a:lnTo>
                <a:lnTo>
                  <a:pt x="399529" y="234911"/>
                </a:lnTo>
                <a:lnTo>
                  <a:pt x="399529" y="194500"/>
                </a:lnTo>
                <a:close/>
              </a:path>
              <a:path w="400050" h="435609">
                <a:moveTo>
                  <a:pt x="304812" y="0"/>
                </a:moveTo>
                <a:lnTo>
                  <a:pt x="94691" y="0"/>
                </a:lnTo>
                <a:lnTo>
                  <a:pt x="72158" y="4310"/>
                </a:lnTo>
                <a:lnTo>
                  <a:pt x="53239" y="16202"/>
                </a:lnTo>
                <a:lnTo>
                  <a:pt x="39628" y="34118"/>
                </a:lnTo>
                <a:lnTo>
                  <a:pt x="33020" y="56502"/>
                </a:lnTo>
                <a:lnTo>
                  <a:pt x="23990" y="165442"/>
                </a:lnTo>
                <a:lnTo>
                  <a:pt x="23990" y="173824"/>
                </a:lnTo>
                <a:lnTo>
                  <a:pt x="375500" y="173824"/>
                </a:lnTo>
                <a:lnTo>
                  <a:pt x="375500" y="165442"/>
                </a:lnTo>
                <a:lnTo>
                  <a:pt x="366496" y="56502"/>
                </a:lnTo>
                <a:lnTo>
                  <a:pt x="346275" y="16202"/>
                </a:lnTo>
                <a:lnTo>
                  <a:pt x="304812" y="0"/>
                </a:lnTo>
                <a:close/>
              </a:path>
              <a:path w="400050" h="435609">
                <a:moveTo>
                  <a:pt x="397179" y="156756"/>
                </a:moveTo>
                <a:lnTo>
                  <a:pt x="380606" y="156756"/>
                </a:lnTo>
                <a:lnTo>
                  <a:pt x="378282" y="159105"/>
                </a:lnTo>
                <a:lnTo>
                  <a:pt x="378282" y="173824"/>
                </a:lnTo>
                <a:lnTo>
                  <a:pt x="399529" y="173824"/>
                </a:lnTo>
                <a:lnTo>
                  <a:pt x="399529" y="159105"/>
                </a:lnTo>
                <a:lnTo>
                  <a:pt x="397179" y="156756"/>
                </a:lnTo>
                <a:close/>
              </a:path>
            </a:pathLst>
          </a:custGeom>
          <a:solidFill>
            <a:srgbClr val="FFFFFF"/>
          </a:solidFill>
        </p:spPr>
        <p:txBody>
          <a:bodyPr wrap="square" lIns="0" tIns="0" rIns="0" bIns="0" rtlCol="0"/>
          <a:lstStyle/>
          <a:p>
            <a:endParaRPr/>
          </a:p>
        </p:txBody>
      </p:sp>
      <p:sp>
        <p:nvSpPr>
          <p:cNvPr id="379" name="object 379"/>
          <p:cNvSpPr/>
          <p:nvPr/>
        </p:nvSpPr>
        <p:spPr>
          <a:xfrm>
            <a:off x="2568497" y="7709588"/>
            <a:ext cx="400050" cy="435609"/>
          </a:xfrm>
          <a:custGeom>
            <a:avLst/>
            <a:gdLst/>
            <a:ahLst/>
            <a:cxnLst/>
            <a:rect l="l" t="t" r="r" b="b"/>
            <a:pathLst>
              <a:path w="400050" h="435609">
                <a:moveTo>
                  <a:pt x="23990" y="194500"/>
                </a:moveTo>
                <a:lnTo>
                  <a:pt x="21234" y="194500"/>
                </a:lnTo>
                <a:lnTo>
                  <a:pt x="21234" y="232003"/>
                </a:lnTo>
                <a:lnTo>
                  <a:pt x="21234" y="234911"/>
                </a:lnTo>
                <a:lnTo>
                  <a:pt x="18897" y="237261"/>
                </a:lnTo>
                <a:lnTo>
                  <a:pt x="16052" y="237261"/>
                </a:lnTo>
                <a:lnTo>
                  <a:pt x="5156" y="237261"/>
                </a:lnTo>
                <a:lnTo>
                  <a:pt x="2311" y="237261"/>
                </a:lnTo>
                <a:lnTo>
                  <a:pt x="0" y="234911"/>
                </a:lnTo>
                <a:lnTo>
                  <a:pt x="0" y="232003"/>
                </a:lnTo>
                <a:lnTo>
                  <a:pt x="0" y="162026"/>
                </a:lnTo>
                <a:lnTo>
                  <a:pt x="0" y="160616"/>
                </a:lnTo>
                <a:lnTo>
                  <a:pt x="520" y="159283"/>
                </a:lnTo>
                <a:lnTo>
                  <a:pt x="1498" y="158292"/>
                </a:lnTo>
                <a:lnTo>
                  <a:pt x="2476" y="157314"/>
                </a:lnTo>
                <a:lnTo>
                  <a:pt x="3784" y="156756"/>
                </a:lnTo>
                <a:lnTo>
                  <a:pt x="5156" y="156756"/>
                </a:lnTo>
                <a:lnTo>
                  <a:pt x="16052" y="156756"/>
                </a:lnTo>
                <a:lnTo>
                  <a:pt x="18897" y="156756"/>
                </a:lnTo>
                <a:lnTo>
                  <a:pt x="21234" y="159105"/>
                </a:lnTo>
                <a:lnTo>
                  <a:pt x="21234" y="162026"/>
                </a:lnTo>
                <a:lnTo>
                  <a:pt x="21234" y="173824"/>
                </a:lnTo>
                <a:lnTo>
                  <a:pt x="23990" y="173824"/>
                </a:lnTo>
                <a:lnTo>
                  <a:pt x="23990" y="165442"/>
                </a:lnTo>
                <a:lnTo>
                  <a:pt x="33020" y="56502"/>
                </a:lnTo>
                <a:lnTo>
                  <a:pt x="39628" y="34118"/>
                </a:lnTo>
                <a:lnTo>
                  <a:pt x="53239" y="16202"/>
                </a:lnTo>
                <a:lnTo>
                  <a:pt x="72158" y="4310"/>
                </a:lnTo>
                <a:lnTo>
                  <a:pt x="94691" y="0"/>
                </a:lnTo>
                <a:lnTo>
                  <a:pt x="304812" y="0"/>
                </a:lnTo>
                <a:lnTo>
                  <a:pt x="346275" y="16202"/>
                </a:lnTo>
                <a:lnTo>
                  <a:pt x="366496" y="56502"/>
                </a:lnTo>
                <a:lnTo>
                  <a:pt x="375500" y="165442"/>
                </a:lnTo>
                <a:lnTo>
                  <a:pt x="375500" y="173824"/>
                </a:lnTo>
                <a:lnTo>
                  <a:pt x="378282" y="173824"/>
                </a:lnTo>
                <a:lnTo>
                  <a:pt x="378282" y="162026"/>
                </a:lnTo>
                <a:lnTo>
                  <a:pt x="378282" y="159105"/>
                </a:lnTo>
                <a:lnTo>
                  <a:pt x="380606" y="156756"/>
                </a:lnTo>
                <a:lnTo>
                  <a:pt x="383451" y="156756"/>
                </a:lnTo>
                <a:lnTo>
                  <a:pt x="394360" y="156756"/>
                </a:lnTo>
                <a:lnTo>
                  <a:pt x="397179" y="156756"/>
                </a:lnTo>
                <a:lnTo>
                  <a:pt x="399529" y="159105"/>
                </a:lnTo>
                <a:lnTo>
                  <a:pt x="399529" y="162026"/>
                </a:lnTo>
                <a:lnTo>
                  <a:pt x="399529" y="232003"/>
                </a:lnTo>
                <a:lnTo>
                  <a:pt x="399529" y="234911"/>
                </a:lnTo>
                <a:lnTo>
                  <a:pt x="397179" y="237261"/>
                </a:lnTo>
                <a:lnTo>
                  <a:pt x="394360" y="237261"/>
                </a:lnTo>
                <a:lnTo>
                  <a:pt x="383451" y="237261"/>
                </a:lnTo>
                <a:lnTo>
                  <a:pt x="382054" y="237261"/>
                </a:lnTo>
                <a:lnTo>
                  <a:pt x="380771" y="236702"/>
                </a:lnTo>
                <a:lnTo>
                  <a:pt x="379806" y="235724"/>
                </a:lnTo>
                <a:lnTo>
                  <a:pt x="378828" y="234734"/>
                </a:lnTo>
                <a:lnTo>
                  <a:pt x="378282" y="233400"/>
                </a:lnTo>
                <a:lnTo>
                  <a:pt x="378282" y="232003"/>
                </a:lnTo>
                <a:lnTo>
                  <a:pt x="378282" y="194500"/>
                </a:lnTo>
                <a:lnTo>
                  <a:pt x="375500" y="194500"/>
                </a:lnTo>
                <a:lnTo>
                  <a:pt x="375500" y="250875"/>
                </a:lnTo>
                <a:lnTo>
                  <a:pt x="375500" y="253276"/>
                </a:lnTo>
                <a:lnTo>
                  <a:pt x="374840" y="255638"/>
                </a:lnTo>
                <a:lnTo>
                  <a:pt x="373583" y="257670"/>
                </a:lnTo>
                <a:lnTo>
                  <a:pt x="373583" y="349262"/>
                </a:lnTo>
                <a:lnTo>
                  <a:pt x="374840" y="351281"/>
                </a:lnTo>
                <a:lnTo>
                  <a:pt x="375500" y="353644"/>
                </a:lnTo>
                <a:lnTo>
                  <a:pt x="375500" y="356057"/>
                </a:lnTo>
                <a:lnTo>
                  <a:pt x="375500" y="377088"/>
                </a:lnTo>
                <a:lnTo>
                  <a:pt x="375500" y="380479"/>
                </a:lnTo>
                <a:lnTo>
                  <a:pt x="374180" y="383705"/>
                </a:lnTo>
                <a:lnTo>
                  <a:pt x="371856" y="386079"/>
                </a:lnTo>
                <a:lnTo>
                  <a:pt x="369519" y="388480"/>
                </a:lnTo>
                <a:lnTo>
                  <a:pt x="366331" y="389801"/>
                </a:lnTo>
                <a:lnTo>
                  <a:pt x="363029" y="389801"/>
                </a:lnTo>
                <a:lnTo>
                  <a:pt x="351142" y="389801"/>
                </a:lnTo>
                <a:lnTo>
                  <a:pt x="351142" y="428701"/>
                </a:lnTo>
                <a:lnTo>
                  <a:pt x="351142" y="432206"/>
                </a:lnTo>
                <a:lnTo>
                  <a:pt x="348386" y="435051"/>
                </a:lnTo>
                <a:lnTo>
                  <a:pt x="344932" y="435051"/>
                </a:lnTo>
                <a:lnTo>
                  <a:pt x="309105" y="435051"/>
                </a:lnTo>
                <a:lnTo>
                  <a:pt x="305676" y="435051"/>
                </a:lnTo>
                <a:lnTo>
                  <a:pt x="302869" y="432206"/>
                </a:lnTo>
                <a:lnTo>
                  <a:pt x="302869" y="428701"/>
                </a:lnTo>
                <a:lnTo>
                  <a:pt x="302869" y="389801"/>
                </a:lnTo>
                <a:lnTo>
                  <a:pt x="96621" y="389801"/>
                </a:lnTo>
                <a:lnTo>
                  <a:pt x="96621" y="428701"/>
                </a:lnTo>
                <a:lnTo>
                  <a:pt x="96621" y="432206"/>
                </a:lnTo>
                <a:lnTo>
                  <a:pt x="93827" y="435051"/>
                </a:lnTo>
                <a:lnTo>
                  <a:pt x="90398" y="435051"/>
                </a:lnTo>
                <a:lnTo>
                  <a:pt x="54571" y="435051"/>
                </a:lnTo>
                <a:lnTo>
                  <a:pt x="51142" y="435051"/>
                </a:lnTo>
                <a:lnTo>
                  <a:pt x="48361" y="432206"/>
                </a:lnTo>
                <a:lnTo>
                  <a:pt x="48361" y="428701"/>
                </a:lnTo>
                <a:lnTo>
                  <a:pt x="48361" y="389801"/>
                </a:lnTo>
                <a:lnTo>
                  <a:pt x="36474" y="389801"/>
                </a:lnTo>
                <a:lnTo>
                  <a:pt x="33172" y="389801"/>
                </a:lnTo>
                <a:lnTo>
                  <a:pt x="29984" y="388480"/>
                </a:lnTo>
                <a:lnTo>
                  <a:pt x="27660" y="386079"/>
                </a:lnTo>
                <a:lnTo>
                  <a:pt x="25323" y="383705"/>
                </a:lnTo>
                <a:lnTo>
                  <a:pt x="23990" y="380479"/>
                </a:lnTo>
                <a:lnTo>
                  <a:pt x="23990" y="377088"/>
                </a:lnTo>
                <a:lnTo>
                  <a:pt x="23990" y="356057"/>
                </a:lnTo>
                <a:lnTo>
                  <a:pt x="23990" y="353644"/>
                </a:lnTo>
                <a:lnTo>
                  <a:pt x="24663" y="351281"/>
                </a:lnTo>
                <a:lnTo>
                  <a:pt x="25933" y="349262"/>
                </a:lnTo>
                <a:lnTo>
                  <a:pt x="25933" y="257670"/>
                </a:lnTo>
                <a:lnTo>
                  <a:pt x="24663" y="255638"/>
                </a:lnTo>
                <a:lnTo>
                  <a:pt x="23990" y="253276"/>
                </a:lnTo>
                <a:lnTo>
                  <a:pt x="23990" y="250875"/>
                </a:lnTo>
                <a:lnTo>
                  <a:pt x="23990" y="194500"/>
                </a:lnTo>
                <a:close/>
              </a:path>
            </a:pathLst>
          </a:custGeom>
          <a:ln w="3175">
            <a:solidFill>
              <a:srgbClr val="211E1F"/>
            </a:solidFill>
          </a:ln>
        </p:spPr>
        <p:txBody>
          <a:bodyPr wrap="square" lIns="0" tIns="0" rIns="0" bIns="0" rtlCol="0"/>
          <a:lstStyle/>
          <a:p>
            <a:endParaRPr/>
          </a:p>
        </p:txBody>
      </p:sp>
      <p:sp>
        <p:nvSpPr>
          <p:cNvPr id="380" name="object 380"/>
          <p:cNvSpPr/>
          <p:nvPr/>
        </p:nvSpPr>
        <p:spPr>
          <a:xfrm>
            <a:off x="3444483" y="7155055"/>
            <a:ext cx="400050" cy="435609"/>
          </a:xfrm>
          <a:custGeom>
            <a:avLst/>
            <a:gdLst/>
            <a:ahLst/>
            <a:cxnLst/>
            <a:rect l="l" t="t" r="r" b="b"/>
            <a:pathLst>
              <a:path w="400050" h="435609">
                <a:moveTo>
                  <a:pt x="96634" y="389801"/>
                </a:moveTo>
                <a:lnTo>
                  <a:pt x="48361" y="389801"/>
                </a:lnTo>
                <a:lnTo>
                  <a:pt x="48361" y="432206"/>
                </a:lnTo>
                <a:lnTo>
                  <a:pt x="51142" y="435051"/>
                </a:lnTo>
                <a:lnTo>
                  <a:pt x="93840" y="435051"/>
                </a:lnTo>
                <a:lnTo>
                  <a:pt x="96634" y="432206"/>
                </a:lnTo>
                <a:lnTo>
                  <a:pt x="96634" y="389801"/>
                </a:lnTo>
                <a:close/>
              </a:path>
              <a:path w="400050" h="435609">
                <a:moveTo>
                  <a:pt x="351142" y="389801"/>
                </a:moveTo>
                <a:lnTo>
                  <a:pt x="302882" y="389801"/>
                </a:lnTo>
                <a:lnTo>
                  <a:pt x="302882" y="432206"/>
                </a:lnTo>
                <a:lnTo>
                  <a:pt x="305676" y="435051"/>
                </a:lnTo>
                <a:lnTo>
                  <a:pt x="348386" y="435051"/>
                </a:lnTo>
                <a:lnTo>
                  <a:pt x="351142" y="432206"/>
                </a:lnTo>
                <a:lnTo>
                  <a:pt x="351142" y="389801"/>
                </a:lnTo>
                <a:close/>
              </a:path>
              <a:path w="400050" h="435609">
                <a:moveTo>
                  <a:pt x="375500" y="194500"/>
                </a:moveTo>
                <a:lnTo>
                  <a:pt x="23990" y="194500"/>
                </a:lnTo>
                <a:lnTo>
                  <a:pt x="23990" y="253276"/>
                </a:lnTo>
                <a:lnTo>
                  <a:pt x="24663" y="255638"/>
                </a:lnTo>
                <a:lnTo>
                  <a:pt x="25933" y="257670"/>
                </a:lnTo>
                <a:lnTo>
                  <a:pt x="25933" y="349262"/>
                </a:lnTo>
                <a:lnTo>
                  <a:pt x="24663" y="351281"/>
                </a:lnTo>
                <a:lnTo>
                  <a:pt x="23990" y="353644"/>
                </a:lnTo>
                <a:lnTo>
                  <a:pt x="23990" y="380479"/>
                </a:lnTo>
                <a:lnTo>
                  <a:pt x="25323" y="383692"/>
                </a:lnTo>
                <a:lnTo>
                  <a:pt x="29984" y="388480"/>
                </a:lnTo>
                <a:lnTo>
                  <a:pt x="33172" y="389801"/>
                </a:lnTo>
                <a:lnTo>
                  <a:pt x="366331" y="389801"/>
                </a:lnTo>
                <a:lnTo>
                  <a:pt x="369519" y="388480"/>
                </a:lnTo>
                <a:lnTo>
                  <a:pt x="374180" y="383692"/>
                </a:lnTo>
                <a:lnTo>
                  <a:pt x="375500" y="380479"/>
                </a:lnTo>
                <a:lnTo>
                  <a:pt x="375500" y="353644"/>
                </a:lnTo>
                <a:lnTo>
                  <a:pt x="374840" y="351281"/>
                </a:lnTo>
                <a:lnTo>
                  <a:pt x="373583" y="349262"/>
                </a:lnTo>
                <a:lnTo>
                  <a:pt x="373583" y="257670"/>
                </a:lnTo>
                <a:lnTo>
                  <a:pt x="374840" y="255638"/>
                </a:lnTo>
                <a:lnTo>
                  <a:pt x="375500" y="253276"/>
                </a:lnTo>
                <a:lnTo>
                  <a:pt x="375500" y="194500"/>
                </a:lnTo>
                <a:close/>
              </a:path>
              <a:path w="400050" h="435609">
                <a:moveTo>
                  <a:pt x="18897" y="156756"/>
                </a:moveTo>
                <a:lnTo>
                  <a:pt x="3784" y="156756"/>
                </a:lnTo>
                <a:lnTo>
                  <a:pt x="2476" y="157314"/>
                </a:lnTo>
                <a:lnTo>
                  <a:pt x="520" y="159283"/>
                </a:lnTo>
                <a:lnTo>
                  <a:pt x="0" y="160616"/>
                </a:lnTo>
                <a:lnTo>
                  <a:pt x="0" y="234911"/>
                </a:lnTo>
                <a:lnTo>
                  <a:pt x="2311" y="237261"/>
                </a:lnTo>
                <a:lnTo>
                  <a:pt x="18897" y="237261"/>
                </a:lnTo>
                <a:lnTo>
                  <a:pt x="21234" y="234911"/>
                </a:lnTo>
                <a:lnTo>
                  <a:pt x="21234" y="194500"/>
                </a:lnTo>
                <a:lnTo>
                  <a:pt x="399529" y="194500"/>
                </a:lnTo>
                <a:lnTo>
                  <a:pt x="399529" y="173824"/>
                </a:lnTo>
                <a:lnTo>
                  <a:pt x="21234" y="173824"/>
                </a:lnTo>
                <a:lnTo>
                  <a:pt x="21234" y="159105"/>
                </a:lnTo>
                <a:lnTo>
                  <a:pt x="18897" y="156756"/>
                </a:lnTo>
                <a:close/>
              </a:path>
              <a:path w="400050" h="435609">
                <a:moveTo>
                  <a:pt x="399529" y="194500"/>
                </a:moveTo>
                <a:lnTo>
                  <a:pt x="378282" y="194500"/>
                </a:lnTo>
                <a:lnTo>
                  <a:pt x="378282" y="233400"/>
                </a:lnTo>
                <a:lnTo>
                  <a:pt x="378828" y="234734"/>
                </a:lnTo>
                <a:lnTo>
                  <a:pt x="380771" y="236702"/>
                </a:lnTo>
                <a:lnTo>
                  <a:pt x="382054" y="237261"/>
                </a:lnTo>
                <a:lnTo>
                  <a:pt x="397179" y="237261"/>
                </a:lnTo>
                <a:lnTo>
                  <a:pt x="399529" y="234911"/>
                </a:lnTo>
                <a:lnTo>
                  <a:pt x="399529" y="194500"/>
                </a:lnTo>
                <a:close/>
              </a:path>
              <a:path w="400050" h="435609">
                <a:moveTo>
                  <a:pt x="304812" y="0"/>
                </a:moveTo>
                <a:lnTo>
                  <a:pt x="94703" y="0"/>
                </a:lnTo>
                <a:lnTo>
                  <a:pt x="72164" y="4310"/>
                </a:lnTo>
                <a:lnTo>
                  <a:pt x="53241" y="16202"/>
                </a:lnTo>
                <a:lnTo>
                  <a:pt x="39629" y="34118"/>
                </a:lnTo>
                <a:lnTo>
                  <a:pt x="33020" y="56502"/>
                </a:lnTo>
                <a:lnTo>
                  <a:pt x="23990" y="165442"/>
                </a:lnTo>
                <a:lnTo>
                  <a:pt x="23990" y="173824"/>
                </a:lnTo>
                <a:lnTo>
                  <a:pt x="375500" y="173824"/>
                </a:lnTo>
                <a:lnTo>
                  <a:pt x="375500" y="165442"/>
                </a:lnTo>
                <a:lnTo>
                  <a:pt x="366496" y="56502"/>
                </a:lnTo>
                <a:lnTo>
                  <a:pt x="346275" y="16202"/>
                </a:lnTo>
                <a:lnTo>
                  <a:pt x="304812" y="0"/>
                </a:lnTo>
                <a:close/>
              </a:path>
              <a:path w="400050" h="435609">
                <a:moveTo>
                  <a:pt x="397179" y="156756"/>
                </a:moveTo>
                <a:lnTo>
                  <a:pt x="380606" y="156756"/>
                </a:lnTo>
                <a:lnTo>
                  <a:pt x="378282" y="159105"/>
                </a:lnTo>
                <a:lnTo>
                  <a:pt x="378282" y="173824"/>
                </a:lnTo>
                <a:lnTo>
                  <a:pt x="399529" y="173824"/>
                </a:lnTo>
                <a:lnTo>
                  <a:pt x="399529" y="159105"/>
                </a:lnTo>
                <a:lnTo>
                  <a:pt x="397179" y="156756"/>
                </a:lnTo>
                <a:close/>
              </a:path>
            </a:pathLst>
          </a:custGeom>
          <a:solidFill>
            <a:srgbClr val="FFFFFF"/>
          </a:solidFill>
        </p:spPr>
        <p:txBody>
          <a:bodyPr wrap="square" lIns="0" tIns="0" rIns="0" bIns="0" rtlCol="0"/>
          <a:lstStyle/>
          <a:p>
            <a:endParaRPr/>
          </a:p>
        </p:txBody>
      </p:sp>
      <p:sp>
        <p:nvSpPr>
          <p:cNvPr id="381" name="object 381"/>
          <p:cNvSpPr/>
          <p:nvPr/>
        </p:nvSpPr>
        <p:spPr>
          <a:xfrm>
            <a:off x="3444483" y="7155055"/>
            <a:ext cx="400050" cy="435609"/>
          </a:xfrm>
          <a:custGeom>
            <a:avLst/>
            <a:gdLst/>
            <a:ahLst/>
            <a:cxnLst/>
            <a:rect l="l" t="t" r="r" b="b"/>
            <a:pathLst>
              <a:path w="400050" h="435609">
                <a:moveTo>
                  <a:pt x="23990" y="194500"/>
                </a:moveTo>
                <a:lnTo>
                  <a:pt x="21234" y="194500"/>
                </a:lnTo>
                <a:lnTo>
                  <a:pt x="21234" y="232003"/>
                </a:lnTo>
                <a:lnTo>
                  <a:pt x="21234" y="234911"/>
                </a:lnTo>
                <a:lnTo>
                  <a:pt x="18897" y="237261"/>
                </a:lnTo>
                <a:lnTo>
                  <a:pt x="16052" y="237261"/>
                </a:lnTo>
                <a:lnTo>
                  <a:pt x="5156" y="237261"/>
                </a:lnTo>
                <a:lnTo>
                  <a:pt x="2311" y="237261"/>
                </a:lnTo>
                <a:lnTo>
                  <a:pt x="0" y="234911"/>
                </a:lnTo>
                <a:lnTo>
                  <a:pt x="0" y="232003"/>
                </a:lnTo>
                <a:lnTo>
                  <a:pt x="0" y="162013"/>
                </a:lnTo>
                <a:lnTo>
                  <a:pt x="0" y="160616"/>
                </a:lnTo>
                <a:lnTo>
                  <a:pt x="520" y="159283"/>
                </a:lnTo>
                <a:lnTo>
                  <a:pt x="1498" y="158292"/>
                </a:lnTo>
                <a:lnTo>
                  <a:pt x="2476" y="157314"/>
                </a:lnTo>
                <a:lnTo>
                  <a:pt x="3784" y="156756"/>
                </a:lnTo>
                <a:lnTo>
                  <a:pt x="5156" y="156756"/>
                </a:lnTo>
                <a:lnTo>
                  <a:pt x="16052" y="156756"/>
                </a:lnTo>
                <a:lnTo>
                  <a:pt x="18897" y="156756"/>
                </a:lnTo>
                <a:lnTo>
                  <a:pt x="21234" y="159105"/>
                </a:lnTo>
                <a:lnTo>
                  <a:pt x="21234" y="162013"/>
                </a:lnTo>
                <a:lnTo>
                  <a:pt x="21234" y="173824"/>
                </a:lnTo>
                <a:lnTo>
                  <a:pt x="23990" y="173824"/>
                </a:lnTo>
                <a:lnTo>
                  <a:pt x="23990" y="165442"/>
                </a:lnTo>
                <a:lnTo>
                  <a:pt x="33020" y="56502"/>
                </a:lnTo>
                <a:lnTo>
                  <a:pt x="39629" y="34118"/>
                </a:lnTo>
                <a:lnTo>
                  <a:pt x="53241" y="16202"/>
                </a:lnTo>
                <a:lnTo>
                  <a:pt x="72164" y="4310"/>
                </a:lnTo>
                <a:lnTo>
                  <a:pt x="94703" y="0"/>
                </a:lnTo>
                <a:lnTo>
                  <a:pt x="304812" y="0"/>
                </a:lnTo>
                <a:lnTo>
                  <a:pt x="346275" y="16202"/>
                </a:lnTo>
                <a:lnTo>
                  <a:pt x="366496" y="56502"/>
                </a:lnTo>
                <a:lnTo>
                  <a:pt x="375500" y="165442"/>
                </a:lnTo>
                <a:lnTo>
                  <a:pt x="375500" y="173824"/>
                </a:lnTo>
                <a:lnTo>
                  <a:pt x="378282" y="173824"/>
                </a:lnTo>
                <a:lnTo>
                  <a:pt x="378282" y="162013"/>
                </a:lnTo>
                <a:lnTo>
                  <a:pt x="378282" y="159105"/>
                </a:lnTo>
                <a:lnTo>
                  <a:pt x="380606" y="156756"/>
                </a:lnTo>
                <a:lnTo>
                  <a:pt x="383451" y="156756"/>
                </a:lnTo>
                <a:lnTo>
                  <a:pt x="394360" y="156756"/>
                </a:lnTo>
                <a:lnTo>
                  <a:pt x="397179" y="156756"/>
                </a:lnTo>
                <a:lnTo>
                  <a:pt x="399529" y="159105"/>
                </a:lnTo>
                <a:lnTo>
                  <a:pt x="399529" y="162013"/>
                </a:lnTo>
                <a:lnTo>
                  <a:pt x="399529" y="232003"/>
                </a:lnTo>
                <a:lnTo>
                  <a:pt x="399529" y="234911"/>
                </a:lnTo>
                <a:lnTo>
                  <a:pt x="397179" y="237261"/>
                </a:lnTo>
                <a:lnTo>
                  <a:pt x="394360" y="237261"/>
                </a:lnTo>
                <a:lnTo>
                  <a:pt x="383451" y="237261"/>
                </a:lnTo>
                <a:lnTo>
                  <a:pt x="382054" y="237261"/>
                </a:lnTo>
                <a:lnTo>
                  <a:pt x="380771" y="236702"/>
                </a:lnTo>
                <a:lnTo>
                  <a:pt x="379793" y="235724"/>
                </a:lnTo>
                <a:lnTo>
                  <a:pt x="378828" y="234734"/>
                </a:lnTo>
                <a:lnTo>
                  <a:pt x="378282" y="233400"/>
                </a:lnTo>
                <a:lnTo>
                  <a:pt x="378282" y="232003"/>
                </a:lnTo>
                <a:lnTo>
                  <a:pt x="378282" y="194500"/>
                </a:lnTo>
                <a:lnTo>
                  <a:pt x="375500" y="194500"/>
                </a:lnTo>
                <a:lnTo>
                  <a:pt x="375500" y="250875"/>
                </a:lnTo>
                <a:lnTo>
                  <a:pt x="375500" y="253276"/>
                </a:lnTo>
                <a:lnTo>
                  <a:pt x="374840" y="255638"/>
                </a:lnTo>
                <a:lnTo>
                  <a:pt x="373583" y="257670"/>
                </a:lnTo>
                <a:lnTo>
                  <a:pt x="373583" y="349262"/>
                </a:lnTo>
                <a:lnTo>
                  <a:pt x="374840" y="351281"/>
                </a:lnTo>
                <a:lnTo>
                  <a:pt x="375500" y="353644"/>
                </a:lnTo>
                <a:lnTo>
                  <a:pt x="375500" y="356057"/>
                </a:lnTo>
                <a:lnTo>
                  <a:pt x="375500" y="377088"/>
                </a:lnTo>
                <a:lnTo>
                  <a:pt x="375500" y="380479"/>
                </a:lnTo>
                <a:lnTo>
                  <a:pt x="374180" y="383692"/>
                </a:lnTo>
                <a:lnTo>
                  <a:pt x="371856" y="386079"/>
                </a:lnTo>
                <a:lnTo>
                  <a:pt x="369519" y="388480"/>
                </a:lnTo>
                <a:lnTo>
                  <a:pt x="366331" y="389801"/>
                </a:lnTo>
                <a:lnTo>
                  <a:pt x="363029" y="389801"/>
                </a:lnTo>
                <a:lnTo>
                  <a:pt x="351142" y="389801"/>
                </a:lnTo>
                <a:lnTo>
                  <a:pt x="351142" y="428701"/>
                </a:lnTo>
                <a:lnTo>
                  <a:pt x="351142" y="432206"/>
                </a:lnTo>
                <a:lnTo>
                  <a:pt x="348386" y="435051"/>
                </a:lnTo>
                <a:lnTo>
                  <a:pt x="344932" y="435051"/>
                </a:lnTo>
                <a:lnTo>
                  <a:pt x="309105" y="435051"/>
                </a:lnTo>
                <a:lnTo>
                  <a:pt x="305676" y="435051"/>
                </a:lnTo>
                <a:lnTo>
                  <a:pt x="302882" y="432206"/>
                </a:lnTo>
                <a:lnTo>
                  <a:pt x="302882" y="428701"/>
                </a:lnTo>
                <a:lnTo>
                  <a:pt x="302882" y="389801"/>
                </a:lnTo>
                <a:lnTo>
                  <a:pt x="96634" y="389801"/>
                </a:lnTo>
                <a:lnTo>
                  <a:pt x="96634" y="428701"/>
                </a:lnTo>
                <a:lnTo>
                  <a:pt x="96634" y="432206"/>
                </a:lnTo>
                <a:lnTo>
                  <a:pt x="93840" y="435051"/>
                </a:lnTo>
                <a:lnTo>
                  <a:pt x="90398" y="435051"/>
                </a:lnTo>
                <a:lnTo>
                  <a:pt x="54571" y="435051"/>
                </a:lnTo>
                <a:lnTo>
                  <a:pt x="51142" y="435051"/>
                </a:lnTo>
                <a:lnTo>
                  <a:pt x="48361" y="432206"/>
                </a:lnTo>
                <a:lnTo>
                  <a:pt x="48361" y="428701"/>
                </a:lnTo>
                <a:lnTo>
                  <a:pt x="48361" y="389801"/>
                </a:lnTo>
                <a:lnTo>
                  <a:pt x="36474" y="389801"/>
                </a:lnTo>
                <a:lnTo>
                  <a:pt x="33172" y="389801"/>
                </a:lnTo>
                <a:lnTo>
                  <a:pt x="29984" y="388480"/>
                </a:lnTo>
                <a:lnTo>
                  <a:pt x="27660" y="386079"/>
                </a:lnTo>
                <a:lnTo>
                  <a:pt x="25323" y="383692"/>
                </a:lnTo>
                <a:lnTo>
                  <a:pt x="23990" y="380479"/>
                </a:lnTo>
                <a:lnTo>
                  <a:pt x="23990" y="377088"/>
                </a:lnTo>
                <a:lnTo>
                  <a:pt x="23990" y="356057"/>
                </a:lnTo>
                <a:lnTo>
                  <a:pt x="23990" y="353644"/>
                </a:lnTo>
                <a:lnTo>
                  <a:pt x="24663" y="351281"/>
                </a:lnTo>
                <a:lnTo>
                  <a:pt x="25933" y="349262"/>
                </a:lnTo>
                <a:lnTo>
                  <a:pt x="25933" y="257670"/>
                </a:lnTo>
                <a:lnTo>
                  <a:pt x="24663" y="255638"/>
                </a:lnTo>
                <a:lnTo>
                  <a:pt x="23990" y="253276"/>
                </a:lnTo>
                <a:lnTo>
                  <a:pt x="23990" y="250875"/>
                </a:lnTo>
                <a:lnTo>
                  <a:pt x="23990" y="194500"/>
                </a:lnTo>
                <a:close/>
              </a:path>
            </a:pathLst>
          </a:custGeom>
          <a:ln w="3175">
            <a:solidFill>
              <a:srgbClr val="211E1F"/>
            </a:solidFill>
          </a:ln>
        </p:spPr>
        <p:txBody>
          <a:bodyPr wrap="square" lIns="0" tIns="0" rIns="0" bIns="0" rtlCol="0"/>
          <a:lstStyle/>
          <a:p>
            <a:endParaRPr/>
          </a:p>
        </p:txBody>
      </p:sp>
      <p:sp>
        <p:nvSpPr>
          <p:cNvPr id="382" name="object 382"/>
          <p:cNvSpPr txBox="1"/>
          <p:nvPr/>
        </p:nvSpPr>
        <p:spPr>
          <a:xfrm>
            <a:off x="1226058" y="8437965"/>
            <a:ext cx="304165" cy="193040"/>
          </a:xfrm>
          <a:prstGeom prst="rect">
            <a:avLst/>
          </a:prstGeom>
        </p:spPr>
        <p:txBody>
          <a:bodyPr vert="horz" wrap="square" lIns="0" tIns="11430" rIns="0" bIns="0" rtlCol="0">
            <a:spAutoFit/>
          </a:bodyPr>
          <a:lstStyle/>
          <a:p>
            <a:pPr marL="55244" marR="5080" indent="-43180">
              <a:lnSpc>
                <a:spcPct val="137500"/>
              </a:lnSpc>
              <a:spcBef>
                <a:spcPts val="90"/>
              </a:spcBef>
            </a:pPr>
            <a:r>
              <a:rPr sz="400" spc="0" dirty="0">
                <a:solidFill>
                  <a:srgbClr val="211E1F"/>
                </a:solidFill>
                <a:latin typeface="Arial"/>
                <a:cs typeface="Arial"/>
              </a:rPr>
              <a:t>Open</a:t>
            </a:r>
            <a:r>
              <a:rPr sz="400" spc="-20" dirty="0">
                <a:solidFill>
                  <a:srgbClr val="211E1F"/>
                </a:solidFill>
                <a:latin typeface="Arial"/>
                <a:cs typeface="Arial"/>
              </a:rPr>
              <a:t> </a:t>
            </a:r>
            <a:r>
              <a:rPr sz="400" spc="-10" dirty="0">
                <a:solidFill>
                  <a:srgbClr val="211E1F"/>
                </a:solidFill>
                <a:latin typeface="Arial"/>
                <a:cs typeface="Arial"/>
              </a:rPr>
              <a:t>Space  </a:t>
            </a:r>
            <a:r>
              <a:rPr sz="400" dirty="0">
                <a:solidFill>
                  <a:srgbClr val="211E1F"/>
                </a:solidFill>
                <a:latin typeface="Arial"/>
                <a:cs typeface="Arial"/>
              </a:rPr>
              <a:t>Block</a:t>
            </a:r>
            <a:r>
              <a:rPr sz="400" spc="-40" dirty="0">
                <a:solidFill>
                  <a:srgbClr val="211E1F"/>
                </a:solidFill>
                <a:latin typeface="Arial"/>
                <a:cs typeface="Arial"/>
              </a:rPr>
              <a:t> </a:t>
            </a:r>
            <a:r>
              <a:rPr sz="400" spc="-5" dirty="0">
                <a:solidFill>
                  <a:srgbClr val="211E1F"/>
                </a:solidFill>
                <a:latin typeface="Arial"/>
                <a:cs typeface="Arial"/>
              </a:rPr>
              <a:t>#1</a:t>
            </a:r>
            <a:endParaRPr sz="400">
              <a:latin typeface="Arial"/>
              <a:cs typeface="Arial"/>
            </a:endParaRPr>
          </a:p>
        </p:txBody>
      </p:sp>
      <p:sp>
        <p:nvSpPr>
          <p:cNvPr id="383" name="object 383"/>
          <p:cNvSpPr txBox="1"/>
          <p:nvPr/>
        </p:nvSpPr>
        <p:spPr>
          <a:xfrm>
            <a:off x="2564326" y="8449662"/>
            <a:ext cx="234315" cy="158750"/>
          </a:xfrm>
          <a:prstGeom prst="rect">
            <a:avLst/>
          </a:prstGeom>
        </p:spPr>
        <p:txBody>
          <a:bodyPr vert="horz" wrap="square" lIns="0" tIns="11430" rIns="0" bIns="0" rtlCol="0">
            <a:spAutoFit/>
          </a:bodyPr>
          <a:lstStyle/>
          <a:p>
            <a:pPr marL="12700" marR="5080" indent="59055">
              <a:lnSpc>
                <a:spcPct val="109100"/>
              </a:lnSpc>
              <a:spcBef>
                <a:spcPts val="90"/>
              </a:spcBef>
            </a:pPr>
            <a:r>
              <a:rPr sz="400" dirty="0">
                <a:solidFill>
                  <a:srgbClr val="211E1F"/>
                </a:solidFill>
                <a:latin typeface="Arial"/>
                <a:cs typeface="Arial"/>
              </a:rPr>
              <a:t>Bio-  </a:t>
            </a:r>
            <a:r>
              <a:rPr sz="400" spc="5" dirty="0">
                <a:solidFill>
                  <a:srgbClr val="211E1F"/>
                </a:solidFill>
                <a:latin typeface="Arial"/>
                <a:cs typeface="Arial"/>
              </a:rPr>
              <a:t>Filtration</a:t>
            </a:r>
            <a:endParaRPr sz="400">
              <a:latin typeface="Arial"/>
              <a:cs typeface="Arial"/>
            </a:endParaRPr>
          </a:p>
        </p:txBody>
      </p:sp>
      <p:sp>
        <p:nvSpPr>
          <p:cNvPr id="384" name="object 384"/>
          <p:cNvSpPr txBox="1"/>
          <p:nvPr/>
        </p:nvSpPr>
        <p:spPr>
          <a:xfrm>
            <a:off x="3925156" y="8455316"/>
            <a:ext cx="288925" cy="92075"/>
          </a:xfrm>
          <a:prstGeom prst="rect">
            <a:avLst/>
          </a:prstGeom>
        </p:spPr>
        <p:txBody>
          <a:bodyPr vert="horz" wrap="square" lIns="0" tIns="17145" rIns="0" bIns="0" rtlCol="0">
            <a:spAutoFit/>
          </a:bodyPr>
          <a:lstStyle/>
          <a:p>
            <a:pPr marL="12700">
              <a:lnSpc>
                <a:spcPct val="100000"/>
              </a:lnSpc>
              <a:spcBef>
                <a:spcPts val="135"/>
              </a:spcBef>
            </a:pPr>
            <a:r>
              <a:rPr sz="400" spc="-5" dirty="0">
                <a:solidFill>
                  <a:srgbClr val="211E1F"/>
                </a:solidFill>
                <a:latin typeface="Arial"/>
                <a:cs typeface="Arial"/>
              </a:rPr>
              <a:t>Travel</a:t>
            </a:r>
            <a:r>
              <a:rPr sz="400" spc="-55" dirty="0">
                <a:solidFill>
                  <a:srgbClr val="211E1F"/>
                </a:solidFill>
                <a:latin typeface="Arial"/>
                <a:cs typeface="Arial"/>
              </a:rPr>
              <a:t> </a:t>
            </a:r>
            <a:r>
              <a:rPr sz="400" spc="-5" dirty="0">
                <a:solidFill>
                  <a:srgbClr val="211E1F"/>
                </a:solidFill>
                <a:latin typeface="Arial"/>
                <a:cs typeface="Arial"/>
              </a:rPr>
              <a:t>Lane</a:t>
            </a:r>
            <a:endParaRPr sz="400">
              <a:latin typeface="Arial"/>
              <a:cs typeface="Arial"/>
            </a:endParaRPr>
          </a:p>
        </p:txBody>
      </p:sp>
      <p:sp>
        <p:nvSpPr>
          <p:cNvPr id="385" name="object 385"/>
          <p:cNvSpPr txBox="1"/>
          <p:nvPr/>
        </p:nvSpPr>
        <p:spPr>
          <a:xfrm>
            <a:off x="2124312" y="8375184"/>
            <a:ext cx="93980"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18’</a:t>
            </a:r>
            <a:endParaRPr sz="400">
              <a:latin typeface="Arial"/>
              <a:cs typeface="Arial"/>
            </a:endParaRPr>
          </a:p>
        </p:txBody>
      </p:sp>
      <p:sp>
        <p:nvSpPr>
          <p:cNvPr id="386" name="object 386"/>
          <p:cNvSpPr txBox="1"/>
          <p:nvPr/>
        </p:nvSpPr>
        <p:spPr>
          <a:xfrm>
            <a:off x="2637756" y="8372247"/>
            <a:ext cx="65405"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7’</a:t>
            </a:r>
            <a:endParaRPr sz="400">
              <a:latin typeface="Arial"/>
              <a:cs typeface="Arial"/>
            </a:endParaRPr>
          </a:p>
        </p:txBody>
      </p:sp>
      <p:sp>
        <p:nvSpPr>
          <p:cNvPr id="387" name="object 387"/>
          <p:cNvSpPr txBox="1"/>
          <p:nvPr/>
        </p:nvSpPr>
        <p:spPr>
          <a:xfrm>
            <a:off x="4459034" y="8366592"/>
            <a:ext cx="92710"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11'</a:t>
            </a:r>
            <a:endParaRPr sz="400">
              <a:latin typeface="Arial"/>
              <a:cs typeface="Arial"/>
            </a:endParaRPr>
          </a:p>
        </p:txBody>
      </p:sp>
      <p:sp>
        <p:nvSpPr>
          <p:cNvPr id="388" name="object 388"/>
          <p:cNvSpPr txBox="1"/>
          <p:nvPr/>
        </p:nvSpPr>
        <p:spPr>
          <a:xfrm>
            <a:off x="4194740" y="8566243"/>
            <a:ext cx="237490" cy="231775"/>
          </a:xfrm>
          <a:prstGeom prst="rect">
            <a:avLst/>
          </a:prstGeom>
        </p:spPr>
        <p:txBody>
          <a:bodyPr vert="horz" wrap="square" lIns="0" tIns="53340" rIns="0" bIns="0" rtlCol="0">
            <a:spAutoFit/>
          </a:bodyPr>
          <a:lstStyle/>
          <a:p>
            <a:pPr marL="12700" algn="ctr">
              <a:lnSpc>
                <a:spcPct val="100000"/>
              </a:lnSpc>
              <a:spcBef>
                <a:spcPts val="420"/>
              </a:spcBef>
            </a:pPr>
            <a:r>
              <a:rPr sz="400" dirty="0">
                <a:solidFill>
                  <a:srgbClr val="211E1F"/>
                </a:solidFill>
                <a:latin typeface="Arial"/>
                <a:cs typeface="Arial"/>
              </a:rPr>
              <a:t>42'</a:t>
            </a:r>
            <a:endParaRPr sz="400">
              <a:latin typeface="Arial"/>
              <a:cs typeface="Arial"/>
            </a:endParaRPr>
          </a:p>
          <a:p>
            <a:pPr algn="ctr">
              <a:lnSpc>
                <a:spcPct val="100000"/>
              </a:lnSpc>
              <a:spcBef>
                <a:spcPts val="330"/>
              </a:spcBef>
            </a:pPr>
            <a:r>
              <a:rPr sz="400" dirty="0">
                <a:solidFill>
                  <a:srgbClr val="211E1F"/>
                </a:solidFill>
                <a:latin typeface="Arial"/>
                <a:cs typeface="Arial"/>
              </a:rPr>
              <a:t>Roadway</a:t>
            </a:r>
            <a:endParaRPr sz="400">
              <a:latin typeface="Arial"/>
              <a:cs typeface="Arial"/>
            </a:endParaRPr>
          </a:p>
        </p:txBody>
      </p:sp>
      <p:sp>
        <p:nvSpPr>
          <p:cNvPr id="389" name="object 389"/>
          <p:cNvSpPr/>
          <p:nvPr/>
        </p:nvSpPr>
        <p:spPr>
          <a:xfrm>
            <a:off x="5756955" y="8294902"/>
            <a:ext cx="0" cy="246379"/>
          </a:xfrm>
          <a:custGeom>
            <a:avLst/>
            <a:gdLst/>
            <a:ahLst/>
            <a:cxnLst/>
            <a:rect l="l" t="t" r="r" b="b"/>
            <a:pathLst>
              <a:path h="246379">
                <a:moveTo>
                  <a:pt x="0" y="0"/>
                </a:moveTo>
                <a:lnTo>
                  <a:pt x="0" y="246176"/>
                </a:lnTo>
              </a:path>
            </a:pathLst>
          </a:custGeom>
          <a:ln w="3175">
            <a:solidFill>
              <a:srgbClr val="211E1F"/>
            </a:solidFill>
          </a:ln>
        </p:spPr>
        <p:txBody>
          <a:bodyPr wrap="square" lIns="0" tIns="0" rIns="0" bIns="0" rtlCol="0"/>
          <a:lstStyle/>
          <a:p>
            <a:endParaRPr/>
          </a:p>
        </p:txBody>
      </p:sp>
      <p:sp>
        <p:nvSpPr>
          <p:cNvPr id="390" name="object 390"/>
          <p:cNvSpPr/>
          <p:nvPr/>
        </p:nvSpPr>
        <p:spPr>
          <a:xfrm>
            <a:off x="6036741" y="7588111"/>
            <a:ext cx="622935" cy="0"/>
          </a:xfrm>
          <a:custGeom>
            <a:avLst/>
            <a:gdLst/>
            <a:ahLst/>
            <a:cxnLst/>
            <a:rect l="l" t="t" r="r" b="b"/>
            <a:pathLst>
              <a:path w="622934">
                <a:moveTo>
                  <a:pt x="0" y="0"/>
                </a:moveTo>
                <a:lnTo>
                  <a:pt x="622487" y="0"/>
                </a:lnTo>
              </a:path>
            </a:pathLst>
          </a:custGeom>
          <a:ln w="4518">
            <a:solidFill>
              <a:srgbClr val="201F1F"/>
            </a:solidFill>
          </a:ln>
        </p:spPr>
        <p:txBody>
          <a:bodyPr wrap="square" lIns="0" tIns="0" rIns="0" bIns="0" rtlCol="0"/>
          <a:lstStyle/>
          <a:p>
            <a:endParaRPr/>
          </a:p>
        </p:txBody>
      </p:sp>
      <p:sp>
        <p:nvSpPr>
          <p:cNvPr id="391" name="object 391"/>
          <p:cNvSpPr/>
          <p:nvPr/>
        </p:nvSpPr>
        <p:spPr>
          <a:xfrm>
            <a:off x="5486232" y="7588111"/>
            <a:ext cx="269240" cy="0"/>
          </a:xfrm>
          <a:custGeom>
            <a:avLst/>
            <a:gdLst/>
            <a:ahLst/>
            <a:cxnLst/>
            <a:rect l="l" t="t" r="r" b="b"/>
            <a:pathLst>
              <a:path w="269239">
                <a:moveTo>
                  <a:pt x="0" y="0"/>
                </a:moveTo>
                <a:lnTo>
                  <a:pt x="269013" y="0"/>
                </a:lnTo>
              </a:path>
            </a:pathLst>
          </a:custGeom>
          <a:ln w="4518">
            <a:solidFill>
              <a:srgbClr val="201F1F"/>
            </a:solidFill>
          </a:ln>
        </p:spPr>
        <p:txBody>
          <a:bodyPr wrap="square" lIns="0" tIns="0" rIns="0" bIns="0" rtlCol="0"/>
          <a:lstStyle/>
          <a:p>
            <a:endParaRPr/>
          </a:p>
        </p:txBody>
      </p:sp>
      <p:sp>
        <p:nvSpPr>
          <p:cNvPr id="392" name="object 392"/>
          <p:cNvSpPr/>
          <p:nvPr/>
        </p:nvSpPr>
        <p:spPr>
          <a:xfrm>
            <a:off x="1790585" y="7590370"/>
            <a:ext cx="5375275" cy="688975"/>
          </a:xfrm>
          <a:custGeom>
            <a:avLst/>
            <a:gdLst/>
            <a:ahLst/>
            <a:cxnLst/>
            <a:rect l="l" t="t" r="r" b="b"/>
            <a:pathLst>
              <a:path w="5375275" h="688975">
                <a:moveTo>
                  <a:pt x="0" y="688847"/>
                </a:moveTo>
                <a:lnTo>
                  <a:pt x="5374944" y="688847"/>
                </a:lnTo>
                <a:lnTo>
                  <a:pt x="5374944" y="0"/>
                </a:lnTo>
                <a:lnTo>
                  <a:pt x="0" y="0"/>
                </a:lnTo>
                <a:lnTo>
                  <a:pt x="0" y="688847"/>
                </a:lnTo>
                <a:close/>
              </a:path>
            </a:pathLst>
          </a:custGeom>
          <a:solidFill>
            <a:srgbClr val="5C6366"/>
          </a:solidFill>
        </p:spPr>
        <p:txBody>
          <a:bodyPr wrap="square" lIns="0" tIns="0" rIns="0" bIns="0" rtlCol="0"/>
          <a:lstStyle/>
          <a:p>
            <a:endParaRPr/>
          </a:p>
        </p:txBody>
      </p:sp>
      <p:sp>
        <p:nvSpPr>
          <p:cNvPr id="393" name="object 393"/>
          <p:cNvSpPr/>
          <p:nvPr/>
        </p:nvSpPr>
        <p:spPr>
          <a:xfrm>
            <a:off x="5120081" y="7572794"/>
            <a:ext cx="320675" cy="90805"/>
          </a:xfrm>
          <a:custGeom>
            <a:avLst/>
            <a:gdLst/>
            <a:ahLst/>
            <a:cxnLst/>
            <a:rect l="l" t="t" r="r" b="b"/>
            <a:pathLst>
              <a:path w="320675" h="90804">
                <a:moveTo>
                  <a:pt x="0" y="90284"/>
                </a:moveTo>
                <a:lnTo>
                  <a:pt x="320166" y="90284"/>
                </a:lnTo>
                <a:lnTo>
                  <a:pt x="320166" y="0"/>
                </a:lnTo>
                <a:lnTo>
                  <a:pt x="0" y="0"/>
                </a:lnTo>
                <a:lnTo>
                  <a:pt x="0" y="90284"/>
                </a:lnTo>
                <a:close/>
              </a:path>
            </a:pathLst>
          </a:custGeom>
          <a:solidFill>
            <a:srgbClr val="5C6366"/>
          </a:solidFill>
        </p:spPr>
        <p:txBody>
          <a:bodyPr wrap="square" lIns="0" tIns="0" rIns="0" bIns="0" rtlCol="0"/>
          <a:lstStyle/>
          <a:p>
            <a:endParaRPr/>
          </a:p>
        </p:txBody>
      </p:sp>
      <p:sp>
        <p:nvSpPr>
          <p:cNvPr id="394" name="object 394"/>
          <p:cNvSpPr/>
          <p:nvPr/>
        </p:nvSpPr>
        <p:spPr>
          <a:xfrm>
            <a:off x="3131718" y="7574191"/>
            <a:ext cx="313690" cy="90805"/>
          </a:xfrm>
          <a:custGeom>
            <a:avLst/>
            <a:gdLst/>
            <a:ahLst/>
            <a:cxnLst/>
            <a:rect l="l" t="t" r="r" b="b"/>
            <a:pathLst>
              <a:path w="313689" h="90804">
                <a:moveTo>
                  <a:pt x="0" y="90284"/>
                </a:moveTo>
                <a:lnTo>
                  <a:pt x="313474" y="90284"/>
                </a:lnTo>
                <a:lnTo>
                  <a:pt x="313474" y="0"/>
                </a:lnTo>
                <a:lnTo>
                  <a:pt x="0" y="0"/>
                </a:lnTo>
                <a:lnTo>
                  <a:pt x="0" y="90284"/>
                </a:lnTo>
                <a:close/>
              </a:path>
            </a:pathLst>
          </a:custGeom>
          <a:solidFill>
            <a:srgbClr val="5C6366"/>
          </a:solidFill>
        </p:spPr>
        <p:txBody>
          <a:bodyPr wrap="square" lIns="0" tIns="0" rIns="0" bIns="0" rtlCol="0"/>
          <a:lstStyle/>
          <a:p>
            <a:endParaRPr/>
          </a:p>
        </p:txBody>
      </p:sp>
      <p:sp>
        <p:nvSpPr>
          <p:cNvPr id="395" name="object 395"/>
          <p:cNvSpPr/>
          <p:nvPr/>
        </p:nvSpPr>
        <p:spPr>
          <a:xfrm>
            <a:off x="2535339" y="7609275"/>
            <a:ext cx="3175" cy="1189990"/>
          </a:xfrm>
          <a:custGeom>
            <a:avLst/>
            <a:gdLst/>
            <a:ahLst/>
            <a:cxnLst/>
            <a:rect l="l" t="t" r="r" b="b"/>
            <a:pathLst>
              <a:path w="3175" h="1189990">
                <a:moveTo>
                  <a:pt x="0" y="0"/>
                </a:moveTo>
                <a:lnTo>
                  <a:pt x="2692" y="1189672"/>
                </a:lnTo>
              </a:path>
            </a:pathLst>
          </a:custGeom>
          <a:ln w="3175">
            <a:solidFill>
              <a:srgbClr val="FFFFFF"/>
            </a:solidFill>
            <a:prstDash val="lgDash"/>
          </a:ln>
        </p:spPr>
        <p:txBody>
          <a:bodyPr wrap="square" lIns="0" tIns="0" rIns="0" bIns="0" rtlCol="0"/>
          <a:lstStyle/>
          <a:p>
            <a:endParaRPr/>
          </a:p>
        </p:txBody>
      </p:sp>
      <p:sp>
        <p:nvSpPr>
          <p:cNvPr id="396" name="object 396"/>
          <p:cNvSpPr/>
          <p:nvPr/>
        </p:nvSpPr>
        <p:spPr>
          <a:xfrm>
            <a:off x="6088481" y="7603561"/>
            <a:ext cx="3175" cy="690245"/>
          </a:xfrm>
          <a:custGeom>
            <a:avLst/>
            <a:gdLst/>
            <a:ahLst/>
            <a:cxnLst/>
            <a:rect l="l" t="t" r="r" b="b"/>
            <a:pathLst>
              <a:path w="3175" h="690245">
                <a:moveTo>
                  <a:pt x="0" y="0"/>
                </a:moveTo>
                <a:lnTo>
                  <a:pt x="2705" y="689990"/>
                </a:lnTo>
              </a:path>
            </a:pathLst>
          </a:custGeom>
          <a:ln w="3175">
            <a:solidFill>
              <a:srgbClr val="FFFFFF"/>
            </a:solidFill>
            <a:prstDash val="lgDash"/>
          </a:ln>
        </p:spPr>
        <p:txBody>
          <a:bodyPr wrap="square" lIns="0" tIns="0" rIns="0" bIns="0" rtlCol="0"/>
          <a:lstStyle/>
          <a:p>
            <a:endParaRPr/>
          </a:p>
        </p:txBody>
      </p:sp>
      <p:sp>
        <p:nvSpPr>
          <p:cNvPr id="397" name="object 397"/>
          <p:cNvSpPr/>
          <p:nvPr/>
        </p:nvSpPr>
        <p:spPr>
          <a:xfrm>
            <a:off x="1699958" y="7616304"/>
            <a:ext cx="95885" cy="86995"/>
          </a:xfrm>
          <a:custGeom>
            <a:avLst/>
            <a:gdLst/>
            <a:ahLst/>
            <a:cxnLst/>
            <a:rect l="l" t="t" r="r" b="b"/>
            <a:pathLst>
              <a:path w="95885" h="86995">
                <a:moveTo>
                  <a:pt x="0" y="86753"/>
                </a:moveTo>
                <a:lnTo>
                  <a:pt x="95389" y="86753"/>
                </a:lnTo>
                <a:lnTo>
                  <a:pt x="95389" y="0"/>
                </a:lnTo>
                <a:lnTo>
                  <a:pt x="0" y="0"/>
                </a:lnTo>
                <a:lnTo>
                  <a:pt x="0" y="86753"/>
                </a:lnTo>
                <a:close/>
              </a:path>
            </a:pathLst>
          </a:custGeom>
          <a:solidFill>
            <a:srgbClr val="5C6366"/>
          </a:solidFill>
        </p:spPr>
        <p:txBody>
          <a:bodyPr wrap="square" lIns="0" tIns="0" rIns="0" bIns="0" rtlCol="0"/>
          <a:lstStyle/>
          <a:p>
            <a:endParaRPr/>
          </a:p>
        </p:txBody>
      </p:sp>
      <p:sp>
        <p:nvSpPr>
          <p:cNvPr id="398" name="object 398"/>
          <p:cNvSpPr/>
          <p:nvPr/>
        </p:nvSpPr>
        <p:spPr>
          <a:xfrm>
            <a:off x="1607832" y="7635087"/>
            <a:ext cx="95885" cy="68580"/>
          </a:xfrm>
          <a:custGeom>
            <a:avLst/>
            <a:gdLst/>
            <a:ahLst/>
            <a:cxnLst/>
            <a:rect l="l" t="t" r="r" b="b"/>
            <a:pathLst>
              <a:path w="95885" h="68579">
                <a:moveTo>
                  <a:pt x="0" y="67970"/>
                </a:moveTo>
                <a:lnTo>
                  <a:pt x="95389" y="67970"/>
                </a:lnTo>
                <a:lnTo>
                  <a:pt x="95389" y="0"/>
                </a:lnTo>
                <a:lnTo>
                  <a:pt x="0" y="0"/>
                </a:lnTo>
                <a:lnTo>
                  <a:pt x="0" y="67970"/>
                </a:lnTo>
                <a:close/>
              </a:path>
            </a:pathLst>
          </a:custGeom>
          <a:solidFill>
            <a:srgbClr val="5C6366"/>
          </a:solidFill>
        </p:spPr>
        <p:txBody>
          <a:bodyPr wrap="square" lIns="0" tIns="0" rIns="0" bIns="0" rtlCol="0"/>
          <a:lstStyle/>
          <a:p>
            <a:endParaRPr/>
          </a:p>
        </p:txBody>
      </p:sp>
      <p:sp>
        <p:nvSpPr>
          <p:cNvPr id="399" name="object 399"/>
          <p:cNvSpPr/>
          <p:nvPr/>
        </p:nvSpPr>
        <p:spPr>
          <a:xfrm>
            <a:off x="1518805" y="7655928"/>
            <a:ext cx="95885" cy="47625"/>
          </a:xfrm>
          <a:custGeom>
            <a:avLst/>
            <a:gdLst/>
            <a:ahLst/>
            <a:cxnLst/>
            <a:rect l="l" t="t" r="r" b="b"/>
            <a:pathLst>
              <a:path w="95884" h="47625">
                <a:moveTo>
                  <a:pt x="0" y="47129"/>
                </a:moveTo>
                <a:lnTo>
                  <a:pt x="95389" y="47129"/>
                </a:lnTo>
                <a:lnTo>
                  <a:pt x="95389" y="0"/>
                </a:lnTo>
                <a:lnTo>
                  <a:pt x="0" y="0"/>
                </a:lnTo>
                <a:lnTo>
                  <a:pt x="0" y="47129"/>
                </a:lnTo>
                <a:close/>
              </a:path>
            </a:pathLst>
          </a:custGeom>
          <a:solidFill>
            <a:srgbClr val="5C6366"/>
          </a:solidFill>
        </p:spPr>
        <p:txBody>
          <a:bodyPr wrap="square" lIns="0" tIns="0" rIns="0" bIns="0" rtlCol="0"/>
          <a:lstStyle/>
          <a:p>
            <a:endParaRPr/>
          </a:p>
        </p:txBody>
      </p:sp>
      <p:sp>
        <p:nvSpPr>
          <p:cNvPr id="400" name="object 400"/>
          <p:cNvSpPr/>
          <p:nvPr/>
        </p:nvSpPr>
        <p:spPr>
          <a:xfrm>
            <a:off x="1436306" y="7673695"/>
            <a:ext cx="95885" cy="29845"/>
          </a:xfrm>
          <a:custGeom>
            <a:avLst/>
            <a:gdLst/>
            <a:ahLst/>
            <a:cxnLst/>
            <a:rect l="l" t="t" r="r" b="b"/>
            <a:pathLst>
              <a:path w="95884" h="29845">
                <a:moveTo>
                  <a:pt x="0" y="29362"/>
                </a:moveTo>
                <a:lnTo>
                  <a:pt x="95389" y="29362"/>
                </a:lnTo>
                <a:lnTo>
                  <a:pt x="95389" y="0"/>
                </a:lnTo>
                <a:lnTo>
                  <a:pt x="0" y="0"/>
                </a:lnTo>
                <a:lnTo>
                  <a:pt x="0" y="29362"/>
                </a:lnTo>
                <a:close/>
              </a:path>
            </a:pathLst>
          </a:custGeom>
          <a:solidFill>
            <a:srgbClr val="5C6366"/>
          </a:solidFill>
        </p:spPr>
        <p:txBody>
          <a:bodyPr wrap="square" lIns="0" tIns="0" rIns="0" bIns="0" rtlCol="0"/>
          <a:lstStyle/>
          <a:p>
            <a:endParaRPr/>
          </a:p>
        </p:txBody>
      </p:sp>
      <p:sp>
        <p:nvSpPr>
          <p:cNvPr id="401" name="object 401"/>
          <p:cNvSpPr/>
          <p:nvPr/>
        </p:nvSpPr>
        <p:spPr>
          <a:xfrm>
            <a:off x="6302231" y="7358608"/>
            <a:ext cx="347539" cy="234251"/>
          </a:xfrm>
          <a:prstGeom prst="rect">
            <a:avLst/>
          </a:prstGeom>
          <a:blipFill>
            <a:blip r:embed="rId19" cstate="print"/>
            <a:stretch>
              <a:fillRect/>
            </a:stretch>
          </a:blipFill>
        </p:spPr>
        <p:txBody>
          <a:bodyPr wrap="square" lIns="0" tIns="0" rIns="0" bIns="0" rtlCol="0"/>
          <a:lstStyle/>
          <a:p>
            <a:endParaRPr/>
          </a:p>
        </p:txBody>
      </p:sp>
      <p:sp>
        <p:nvSpPr>
          <p:cNvPr id="402" name="object 402"/>
          <p:cNvSpPr/>
          <p:nvPr/>
        </p:nvSpPr>
        <p:spPr>
          <a:xfrm>
            <a:off x="833107" y="7703057"/>
            <a:ext cx="1040765" cy="577850"/>
          </a:xfrm>
          <a:custGeom>
            <a:avLst/>
            <a:gdLst/>
            <a:ahLst/>
            <a:cxnLst/>
            <a:rect l="l" t="t" r="r" b="b"/>
            <a:pathLst>
              <a:path w="1040764" h="577850">
                <a:moveTo>
                  <a:pt x="0" y="577291"/>
                </a:moveTo>
                <a:lnTo>
                  <a:pt x="1040676" y="577291"/>
                </a:lnTo>
                <a:lnTo>
                  <a:pt x="1040676" y="0"/>
                </a:lnTo>
                <a:lnTo>
                  <a:pt x="0" y="0"/>
                </a:lnTo>
                <a:lnTo>
                  <a:pt x="0" y="577291"/>
                </a:lnTo>
                <a:close/>
              </a:path>
            </a:pathLst>
          </a:custGeom>
          <a:solidFill>
            <a:srgbClr val="5C6366"/>
          </a:solidFill>
        </p:spPr>
        <p:txBody>
          <a:bodyPr wrap="square" lIns="0" tIns="0" rIns="0" bIns="0" rtlCol="0"/>
          <a:lstStyle/>
          <a:p>
            <a:endParaRPr/>
          </a:p>
        </p:txBody>
      </p:sp>
      <p:sp>
        <p:nvSpPr>
          <p:cNvPr id="403" name="object 403"/>
          <p:cNvSpPr/>
          <p:nvPr/>
        </p:nvSpPr>
        <p:spPr>
          <a:xfrm>
            <a:off x="5192339" y="7075475"/>
            <a:ext cx="266052" cy="65070"/>
          </a:xfrm>
          <a:prstGeom prst="rect">
            <a:avLst/>
          </a:prstGeom>
          <a:blipFill>
            <a:blip r:embed="rId20" cstate="print"/>
            <a:stretch>
              <a:fillRect/>
            </a:stretch>
          </a:blipFill>
        </p:spPr>
        <p:txBody>
          <a:bodyPr wrap="square" lIns="0" tIns="0" rIns="0" bIns="0" rtlCol="0"/>
          <a:lstStyle/>
          <a:p>
            <a:endParaRPr/>
          </a:p>
        </p:txBody>
      </p:sp>
      <p:sp>
        <p:nvSpPr>
          <p:cNvPr id="404" name="object 404"/>
          <p:cNvSpPr/>
          <p:nvPr/>
        </p:nvSpPr>
        <p:spPr>
          <a:xfrm>
            <a:off x="5418212" y="7078837"/>
            <a:ext cx="0" cy="491490"/>
          </a:xfrm>
          <a:custGeom>
            <a:avLst/>
            <a:gdLst/>
            <a:ahLst/>
            <a:cxnLst/>
            <a:rect l="l" t="t" r="r" b="b"/>
            <a:pathLst>
              <a:path h="491490">
                <a:moveTo>
                  <a:pt x="0" y="490956"/>
                </a:moveTo>
                <a:lnTo>
                  <a:pt x="0" y="0"/>
                </a:lnTo>
              </a:path>
            </a:pathLst>
          </a:custGeom>
          <a:ln w="5397">
            <a:solidFill>
              <a:srgbClr val="211E1F"/>
            </a:solidFill>
          </a:ln>
        </p:spPr>
        <p:txBody>
          <a:bodyPr wrap="square" lIns="0" tIns="0" rIns="0" bIns="0" rtlCol="0"/>
          <a:lstStyle/>
          <a:p>
            <a:endParaRPr/>
          </a:p>
        </p:txBody>
      </p:sp>
      <p:sp>
        <p:nvSpPr>
          <p:cNvPr id="405" name="object 405"/>
          <p:cNvSpPr/>
          <p:nvPr/>
        </p:nvSpPr>
        <p:spPr>
          <a:xfrm>
            <a:off x="5351818" y="7499337"/>
            <a:ext cx="74930" cy="22225"/>
          </a:xfrm>
          <a:custGeom>
            <a:avLst/>
            <a:gdLst/>
            <a:ahLst/>
            <a:cxnLst/>
            <a:rect l="l" t="t" r="r" b="b"/>
            <a:pathLst>
              <a:path w="74929" h="22225">
                <a:moveTo>
                  <a:pt x="0" y="22136"/>
                </a:moveTo>
                <a:lnTo>
                  <a:pt x="74447" y="22136"/>
                </a:lnTo>
                <a:lnTo>
                  <a:pt x="74447" y="0"/>
                </a:lnTo>
                <a:lnTo>
                  <a:pt x="0" y="0"/>
                </a:lnTo>
                <a:lnTo>
                  <a:pt x="0" y="22136"/>
                </a:lnTo>
                <a:close/>
              </a:path>
            </a:pathLst>
          </a:custGeom>
          <a:solidFill>
            <a:srgbClr val="211E1F"/>
          </a:solidFill>
        </p:spPr>
        <p:txBody>
          <a:bodyPr wrap="square" lIns="0" tIns="0" rIns="0" bIns="0" rtlCol="0"/>
          <a:lstStyle/>
          <a:p>
            <a:endParaRPr/>
          </a:p>
        </p:txBody>
      </p:sp>
      <p:sp>
        <p:nvSpPr>
          <p:cNvPr id="406" name="object 406"/>
          <p:cNvSpPr/>
          <p:nvPr/>
        </p:nvSpPr>
        <p:spPr>
          <a:xfrm>
            <a:off x="5395239" y="7187171"/>
            <a:ext cx="19050" cy="68580"/>
          </a:xfrm>
          <a:custGeom>
            <a:avLst/>
            <a:gdLst/>
            <a:ahLst/>
            <a:cxnLst/>
            <a:rect l="l" t="t" r="r" b="b"/>
            <a:pathLst>
              <a:path w="19050" h="68579">
                <a:moveTo>
                  <a:pt x="0" y="67983"/>
                </a:moveTo>
                <a:lnTo>
                  <a:pt x="18630" y="67983"/>
                </a:lnTo>
                <a:lnTo>
                  <a:pt x="18630" y="0"/>
                </a:lnTo>
                <a:lnTo>
                  <a:pt x="0" y="0"/>
                </a:lnTo>
                <a:lnTo>
                  <a:pt x="0" y="67983"/>
                </a:lnTo>
                <a:close/>
              </a:path>
            </a:pathLst>
          </a:custGeom>
          <a:solidFill>
            <a:srgbClr val="211E1F"/>
          </a:solidFill>
        </p:spPr>
        <p:txBody>
          <a:bodyPr wrap="square" lIns="0" tIns="0" rIns="0" bIns="0" rtlCol="0"/>
          <a:lstStyle/>
          <a:p>
            <a:endParaRPr/>
          </a:p>
        </p:txBody>
      </p:sp>
      <p:sp>
        <p:nvSpPr>
          <p:cNvPr id="407" name="object 407"/>
          <p:cNvSpPr/>
          <p:nvPr/>
        </p:nvSpPr>
        <p:spPr>
          <a:xfrm>
            <a:off x="3164959" y="7078150"/>
            <a:ext cx="213918" cy="65333"/>
          </a:xfrm>
          <a:prstGeom prst="rect">
            <a:avLst/>
          </a:prstGeom>
          <a:blipFill>
            <a:blip r:embed="rId21" cstate="print"/>
            <a:stretch>
              <a:fillRect/>
            </a:stretch>
          </a:blipFill>
        </p:spPr>
        <p:txBody>
          <a:bodyPr wrap="square" lIns="0" tIns="0" rIns="0" bIns="0" rtlCol="0"/>
          <a:lstStyle/>
          <a:p>
            <a:endParaRPr/>
          </a:p>
        </p:txBody>
      </p:sp>
      <p:sp>
        <p:nvSpPr>
          <p:cNvPr id="408" name="object 408"/>
          <p:cNvSpPr/>
          <p:nvPr/>
        </p:nvSpPr>
        <p:spPr>
          <a:xfrm>
            <a:off x="3166305" y="7081515"/>
            <a:ext cx="0" cy="493395"/>
          </a:xfrm>
          <a:custGeom>
            <a:avLst/>
            <a:gdLst/>
            <a:ahLst/>
            <a:cxnLst/>
            <a:rect l="l" t="t" r="r" b="b"/>
            <a:pathLst>
              <a:path h="493395">
                <a:moveTo>
                  <a:pt x="0" y="493052"/>
                </a:moveTo>
                <a:lnTo>
                  <a:pt x="0" y="0"/>
                </a:lnTo>
              </a:path>
            </a:pathLst>
          </a:custGeom>
          <a:ln w="5397">
            <a:solidFill>
              <a:srgbClr val="211E1F"/>
            </a:solidFill>
          </a:ln>
        </p:spPr>
        <p:txBody>
          <a:bodyPr wrap="square" lIns="0" tIns="0" rIns="0" bIns="0" rtlCol="0"/>
          <a:lstStyle/>
          <a:p>
            <a:endParaRPr/>
          </a:p>
        </p:txBody>
      </p:sp>
      <p:sp>
        <p:nvSpPr>
          <p:cNvPr id="409" name="object 409"/>
          <p:cNvSpPr/>
          <p:nvPr/>
        </p:nvSpPr>
        <p:spPr>
          <a:xfrm>
            <a:off x="3158870" y="7503794"/>
            <a:ext cx="69215" cy="22860"/>
          </a:xfrm>
          <a:custGeom>
            <a:avLst/>
            <a:gdLst/>
            <a:ahLst/>
            <a:cxnLst/>
            <a:rect l="l" t="t" r="r" b="b"/>
            <a:pathLst>
              <a:path w="69214" h="22859">
                <a:moveTo>
                  <a:pt x="0" y="22237"/>
                </a:moveTo>
                <a:lnTo>
                  <a:pt x="68795" y="22237"/>
                </a:lnTo>
                <a:lnTo>
                  <a:pt x="68795" y="0"/>
                </a:lnTo>
                <a:lnTo>
                  <a:pt x="0" y="0"/>
                </a:lnTo>
                <a:lnTo>
                  <a:pt x="0" y="22237"/>
                </a:lnTo>
                <a:close/>
              </a:path>
            </a:pathLst>
          </a:custGeom>
          <a:solidFill>
            <a:srgbClr val="211E1F"/>
          </a:solidFill>
        </p:spPr>
        <p:txBody>
          <a:bodyPr wrap="square" lIns="0" tIns="0" rIns="0" bIns="0" rtlCol="0"/>
          <a:lstStyle/>
          <a:p>
            <a:endParaRPr/>
          </a:p>
        </p:txBody>
      </p:sp>
      <p:sp>
        <p:nvSpPr>
          <p:cNvPr id="410" name="object 410"/>
          <p:cNvSpPr/>
          <p:nvPr/>
        </p:nvSpPr>
        <p:spPr>
          <a:xfrm>
            <a:off x="3170326" y="7190320"/>
            <a:ext cx="17780" cy="68580"/>
          </a:xfrm>
          <a:custGeom>
            <a:avLst/>
            <a:gdLst/>
            <a:ahLst/>
            <a:cxnLst/>
            <a:rect l="l" t="t" r="r" b="b"/>
            <a:pathLst>
              <a:path w="17780" h="68579">
                <a:moveTo>
                  <a:pt x="0" y="68275"/>
                </a:moveTo>
                <a:lnTo>
                  <a:pt x="17208" y="68275"/>
                </a:lnTo>
                <a:lnTo>
                  <a:pt x="17208" y="0"/>
                </a:lnTo>
                <a:lnTo>
                  <a:pt x="0" y="0"/>
                </a:lnTo>
                <a:lnTo>
                  <a:pt x="0" y="68275"/>
                </a:lnTo>
                <a:close/>
              </a:path>
            </a:pathLst>
          </a:custGeom>
          <a:solidFill>
            <a:srgbClr val="211E1F"/>
          </a:solidFill>
        </p:spPr>
        <p:txBody>
          <a:bodyPr wrap="square" lIns="0" tIns="0" rIns="0" bIns="0" rtlCol="0"/>
          <a:lstStyle/>
          <a:p>
            <a:endParaRPr/>
          </a:p>
        </p:txBody>
      </p:sp>
      <p:sp>
        <p:nvSpPr>
          <p:cNvPr id="411" name="object 411"/>
          <p:cNvSpPr/>
          <p:nvPr/>
        </p:nvSpPr>
        <p:spPr>
          <a:xfrm>
            <a:off x="4447476" y="7710845"/>
            <a:ext cx="121958" cy="188696"/>
          </a:xfrm>
          <a:prstGeom prst="rect">
            <a:avLst/>
          </a:prstGeom>
          <a:blipFill>
            <a:blip r:embed="rId22" cstate="print"/>
            <a:stretch>
              <a:fillRect/>
            </a:stretch>
          </a:blipFill>
        </p:spPr>
        <p:txBody>
          <a:bodyPr wrap="square" lIns="0" tIns="0" rIns="0" bIns="0" rtlCol="0"/>
          <a:lstStyle/>
          <a:p>
            <a:endParaRPr/>
          </a:p>
        </p:txBody>
      </p:sp>
      <p:sp>
        <p:nvSpPr>
          <p:cNvPr id="412" name="object 412"/>
          <p:cNvSpPr/>
          <p:nvPr/>
        </p:nvSpPr>
        <p:spPr>
          <a:xfrm>
            <a:off x="4011154" y="7710382"/>
            <a:ext cx="122885" cy="189623"/>
          </a:xfrm>
          <a:prstGeom prst="rect">
            <a:avLst/>
          </a:prstGeom>
          <a:blipFill>
            <a:blip r:embed="rId23" cstate="print"/>
            <a:stretch>
              <a:fillRect/>
            </a:stretch>
          </a:blipFill>
        </p:spPr>
        <p:txBody>
          <a:bodyPr wrap="square" lIns="0" tIns="0" rIns="0" bIns="0" rtlCol="0"/>
          <a:lstStyle/>
          <a:p>
            <a:endParaRPr/>
          </a:p>
        </p:txBody>
      </p:sp>
      <p:sp>
        <p:nvSpPr>
          <p:cNvPr id="413" name="object 413"/>
          <p:cNvSpPr/>
          <p:nvPr/>
        </p:nvSpPr>
        <p:spPr>
          <a:xfrm>
            <a:off x="5123516" y="8299786"/>
            <a:ext cx="0" cy="506730"/>
          </a:xfrm>
          <a:custGeom>
            <a:avLst/>
            <a:gdLst/>
            <a:ahLst/>
            <a:cxnLst/>
            <a:rect l="l" t="t" r="r" b="b"/>
            <a:pathLst>
              <a:path h="506729">
                <a:moveTo>
                  <a:pt x="0" y="0"/>
                </a:moveTo>
                <a:lnTo>
                  <a:pt x="0" y="506234"/>
                </a:lnTo>
              </a:path>
            </a:pathLst>
          </a:custGeom>
          <a:ln w="3175">
            <a:solidFill>
              <a:srgbClr val="211E1F"/>
            </a:solidFill>
          </a:ln>
        </p:spPr>
        <p:txBody>
          <a:bodyPr wrap="square" lIns="0" tIns="0" rIns="0" bIns="0" rtlCol="0"/>
          <a:lstStyle/>
          <a:p>
            <a:endParaRPr/>
          </a:p>
        </p:txBody>
      </p:sp>
      <p:sp>
        <p:nvSpPr>
          <p:cNvPr id="414" name="object 414"/>
          <p:cNvSpPr/>
          <p:nvPr/>
        </p:nvSpPr>
        <p:spPr>
          <a:xfrm>
            <a:off x="3446659" y="8294946"/>
            <a:ext cx="0" cy="512445"/>
          </a:xfrm>
          <a:custGeom>
            <a:avLst/>
            <a:gdLst/>
            <a:ahLst/>
            <a:cxnLst/>
            <a:rect l="l" t="t" r="r" b="b"/>
            <a:pathLst>
              <a:path h="512445">
                <a:moveTo>
                  <a:pt x="0" y="0"/>
                </a:moveTo>
                <a:lnTo>
                  <a:pt x="0" y="512305"/>
                </a:lnTo>
              </a:path>
            </a:pathLst>
          </a:custGeom>
          <a:ln w="3175">
            <a:solidFill>
              <a:srgbClr val="211E1F"/>
            </a:solidFill>
          </a:ln>
        </p:spPr>
        <p:txBody>
          <a:bodyPr wrap="square" lIns="0" tIns="0" rIns="0" bIns="0" rtlCol="0"/>
          <a:lstStyle/>
          <a:p>
            <a:endParaRPr/>
          </a:p>
        </p:txBody>
      </p:sp>
      <p:sp>
        <p:nvSpPr>
          <p:cNvPr id="415" name="object 415"/>
          <p:cNvSpPr/>
          <p:nvPr/>
        </p:nvSpPr>
        <p:spPr>
          <a:xfrm>
            <a:off x="3844676" y="8297170"/>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16" name="object 416"/>
          <p:cNvSpPr/>
          <p:nvPr/>
        </p:nvSpPr>
        <p:spPr>
          <a:xfrm>
            <a:off x="4290043" y="8300884"/>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17" name="object 417"/>
          <p:cNvSpPr/>
          <p:nvPr/>
        </p:nvSpPr>
        <p:spPr>
          <a:xfrm>
            <a:off x="4722695" y="8297170"/>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18" name="object 418"/>
          <p:cNvSpPr/>
          <p:nvPr/>
        </p:nvSpPr>
        <p:spPr>
          <a:xfrm>
            <a:off x="5442015" y="8295595"/>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19" name="object 419"/>
          <p:cNvSpPr/>
          <p:nvPr/>
        </p:nvSpPr>
        <p:spPr>
          <a:xfrm>
            <a:off x="2537805" y="8302730"/>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20" name="object 420"/>
          <p:cNvSpPr/>
          <p:nvPr/>
        </p:nvSpPr>
        <p:spPr>
          <a:xfrm>
            <a:off x="2815476" y="8293466"/>
            <a:ext cx="0" cy="254000"/>
          </a:xfrm>
          <a:custGeom>
            <a:avLst/>
            <a:gdLst/>
            <a:ahLst/>
            <a:cxnLst/>
            <a:rect l="l" t="t" r="r" b="b"/>
            <a:pathLst>
              <a:path h="254000">
                <a:moveTo>
                  <a:pt x="0" y="0"/>
                </a:moveTo>
                <a:lnTo>
                  <a:pt x="0" y="253860"/>
                </a:lnTo>
              </a:path>
            </a:pathLst>
          </a:custGeom>
          <a:ln w="3175">
            <a:solidFill>
              <a:srgbClr val="211E1F"/>
            </a:solidFill>
          </a:ln>
        </p:spPr>
        <p:txBody>
          <a:bodyPr wrap="square" lIns="0" tIns="0" rIns="0" bIns="0" rtlCol="0"/>
          <a:lstStyle/>
          <a:p>
            <a:endParaRPr/>
          </a:p>
        </p:txBody>
      </p:sp>
      <p:sp>
        <p:nvSpPr>
          <p:cNvPr id="421" name="object 421"/>
          <p:cNvSpPr/>
          <p:nvPr/>
        </p:nvSpPr>
        <p:spPr>
          <a:xfrm>
            <a:off x="3132279" y="8294403"/>
            <a:ext cx="0" cy="252095"/>
          </a:xfrm>
          <a:custGeom>
            <a:avLst/>
            <a:gdLst/>
            <a:ahLst/>
            <a:cxnLst/>
            <a:rect l="l" t="t" r="r" b="b"/>
            <a:pathLst>
              <a:path h="252095">
                <a:moveTo>
                  <a:pt x="0" y="0"/>
                </a:moveTo>
                <a:lnTo>
                  <a:pt x="0" y="251802"/>
                </a:lnTo>
              </a:path>
            </a:pathLst>
          </a:custGeom>
          <a:ln w="3175">
            <a:solidFill>
              <a:srgbClr val="211E1F"/>
            </a:solidFill>
          </a:ln>
        </p:spPr>
        <p:txBody>
          <a:bodyPr wrap="square" lIns="0" tIns="0" rIns="0" bIns="0" rtlCol="0"/>
          <a:lstStyle/>
          <a:p>
            <a:endParaRPr/>
          </a:p>
        </p:txBody>
      </p:sp>
      <p:sp>
        <p:nvSpPr>
          <p:cNvPr id="422" name="object 422"/>
          <p:cNvSpPr/>
          <p:nvPr/>
        </p:nvSpPr>
        <p:spPr>
          <a:xfrm>
            <a:off x="3398004" y="8695652"/>
            <a:ext cx="1781810" cy="0"/>
          </a:xfrm>
          <a:custGeom>
            <a:avLst/>
            <a:gdLst/>
            <a:ahLst/>
            <a:cxnLst/>
            <a:rect l="l" t="t" r="r" b="b"/>
            <a:pathLst>
              <a:path w="1781810">
                <a:moveTo>
                  <a:pt x="0" y="0"/>
                </a:moveTo>
                <a:lnTo>
                  <a:pt x="1781327" y="0"/>
                </a:lnTo>
              </a:path>
            </a:pathLst>
          </a:custGeom>
          <a:ln w="3175">
            <a:solidFill>
              <a:srgbClr val="211E1F"/>
            </a:solidFill>
          </a:ln>
        </p:spPr>
        <p:txBody>
          <a:bodyPr wrap="square" lIns="0" tIns="0" rIns="0" bIns="0" rtlCol="0"/>
          <a:lstStyle/>
          <a:p>
            <a:endParaRPr/>
          </a:p>
        </p:txBody>
      </p:sp>
      <p:sp>
        <p:nvSpPr>
          <p:cNvPr id="423" name="object 423"/>
          <p:cNvSpPr/>
          <p:nvPr/>
        </p:nvSpPr>
        <p:spPr>
          <a:xfrm>
            <a:off x="956850" y="8453845"/>
            <a:ext cx="5699125" cy="0"/>
          </a:xfrm>
          <a:custGeom>
            <a:avLst/>
            <a:gdLst/>
            <a:ahLst/>
            <a:cxnLst/>
            <a:rect l="l" t="t" r="r" b="b"/>
            <a:pathLst>
              <a:path w="5699125">
                <a:moveTo>
                  <a:pt x="0" y="0"/>
                </a:moveTo>
                <a:lnTo>
                  <a:pt x="5698731" y="0"/>
                </a:lnTo>
              </a:path>
            </a:pathLst>
          </a:custGeom>
          <a:ln w="3175">
            <a:solidFill>
              <a:srgbClr val="211E1F"/>
            </a:solidFill>
          </a:ln>
        </p:spPr>
        <p:txBody>
          <a:bodyPr wrap="square" lIns="0" tIns="0" rIns="0" bIns="0" rtlCol="0"/>
          <a:lstStyle/>
          <a:p>
            <a:endParaRPr/>
          </a:p>
        </p:txBody>
      </p:sp>
      <p:sp>
        <p:nvSpPr>
          <p:cNvPr id="424" name="object 424"/>
          <p:cNvSpPr/>
          <p:nvPr/>
        </p:nvSpPr>
        <p:spPr>
          <a:xfrm>
            <a:off x="961553" y="8454335"/>
            <a:ext cx="6169025" cy="0"/>
          </a:xfrm>
          <a:custGeom>
            <a:avLst/>
            <a:gdLst/>
            <a:ahLst/>
            <a:cxnLst/>
            <a:rect l="l" t="t" r="r" b="b"/>
            <a:pathLst>
              <a:path w="6169025">
                <a:moveTo>
                  <a:pt x="0" y="0"/>
                </a:moveTo>
                <a:lnTo>
                  <a:pt x="6168999" y="0"/>
                </a:lnTo>
              </a:path>
            </a:pathLst>
          </a:custGeom>
          <a:ln w="3175">
            <a:solidFill>
              <a:srgbClr val="211E1F"/>
            </a:solidFill>
          </a:ln>
        </p:spPr>
        <p:txBody>
          <a:bodyPr wrap="square" lIns="0" tIns="0" rIns="0" bIns="0" rtlCol="0"/>
          <a:lstStyle/>
          <a:p>
            <a:endParaRPr/>
          </a:p>
        </p:txBody>
      </p:sp>
      <p:sp>
        <p:nvSpPr>
          <p:cNvPr id="425" name="object 425"/>
          <p:cNvSpPr/>
          <p:nvPr/>
        </p:nvSpPr>
        <p:spPr>
          <a:xfrm>
            <a:off x="7109706" y="8433023"/>
            <a:ext cx="26670" cy="43180"/>
          </a:xfrm>
          <a:custGeom>
            <a:avLst/>
            <a:gdLst/>
            <a:ahLst/>
            <a:cxnLst/>
            <a:rect l="l" t="t" r="r" b="b"/>
            <a:pathLst>
              <a:path w="26670" h="43179">
                <a:moveTo>
                  <a:pt x="3606" y="0"/>
                </a:moveTo>
                <a:lnTo>
                  <a:pt x="0" y="3822"/>
                </a:lnTo>
                <a:lnTo>
                  <a:pt x="18846" y="21323"/>
                </a:lnTo>
                <a:lnTo>
                  <a:pt x="0" y="38798"/>
                </a:lnTo>
                <a:lnTo>
                  <a:pt x="3606" y="42621"/>
                </a:lnTo>
                <a:lnTo>
                  <a:pt x="26492" y="21323"/>
                </a:lnTo>
                <a:lnTo>
                  <a:pt x="3606" y="0"/>
                </a:lnTo>
                <a:close/>
              </a:path>
            </a:pathLst>
          </a:custGeom>
          <a:solidFill>
            <a:srgbClr val="211E1F"/>
          </a:solidFill>
        </p:spPr>
        <p:txBody>
          <a:bodyPr wrap="square" lIns="0" tIns="0" rIns="0" bIns="0" rtlCol="0"/>
          <a:lstStyle/>
          <a:p>
            <a:endParaRPr/>
          </a:p>
        </p:txBody>
      </p:sp>
      <p:sp>
        <p:nvSpPr>
          <p:cNvPr id="426" name="object 426"/>
          <p:cNvSpPr/>
          <p:nvPr/>
        </p:nvSpPr>
        <p:spPr>
          <a:xfrm>
            <a:off x="956853" y="8433917"/>
            <a:ext cx="32384" cy="40005"/>
          </a:xfrm>
          <a:custGeom>
            <a:avLst/>
            <a:gdLst/>
            <a:ahLst/>
            <a:cxnLst/>
            <a:rect l="l" t="t" r="r" b="b"/>
            <a:pathLst>
              <a:path w="32384" h="40004">
                <a:moveTo>
                  <a:pt x="29603" y="0"/>
                </a:moveTo>
                <a:lnTo>
                  <a:pt x="342" y="18643"/>
                </a:lnTo>
                <a:lnTo>
                  <a:pt x="0" y="19253"/>
                </a:lnTo>
                <a:lnTo>
                  <a:pt x="0" y="20599"/>
                </a:lnTo>
                <a:lnTo>
                  <a:pt x="342" y="21221"/>
                </a:lnTo>
                <a:lnTo>
                  <a:pt x="29032" y="39497"/>
                </a:lnTo>
                <a:lnTo>
                  <a:pt x="29400" y="39585"/>
                </a:lnTo>
                <a:lnTo>
                  <a:pt x="30403" y="39585"/>
                </a:lnTo>
                <a:lnTo>
                  <a:pt x="31038" y="39281"/>
                </a:lnTo>
                <a:lnTo>
                  <a:pt x="31991" y="37769"/>
                </a:lnTo>
                <a:lnTo>
                  <a:pt x="31711" y="36563"/>
                </a:lnTo>
                <a:lnTo>
                  <a:pt x="5587" y="19939"/>
                </a:lnTo>
                <a:lnTo>
                  <a:pt x="31711" y="3289"/>
                </a:lnTo>
                <a:lnTo>
                  <a:pt x="31991" y="2082"/>
                </a:lnTo>
                <a:lnTo>
                  <a:pt x="30822" y="266"/>
                </a:lnTo>
                <a:lnTo>
                  <a:pt x="29603" y="0"/>
                </a:lnTo>
                <a:close/>
              </a:path>
            </a:pathLst>
          </a:custGeom>
          <a:solidFill>
            <a:srgbClr val="211E1F"/>
          </a:solidFill>
        </p:spPr>
        <p:txBody>
          <a:bodyPr wrap="square" lIns="0" tIns="0" rIns="0" bIns="0" rtlCol="0"/>
          <a:lstStyle/>
          <a:p>
            <a:endParaRPr/>
          </a:p>
        </p:txBody>
      </p:sp>
      <p:sp>
        <p:nvSpPr>
          <p:cNvPr id="427" name="object 427"/>
          <p:cNvSpPr/>
          <p:nvPr/>
        </p:nvSpPr>
        <p:spPr>
          <a:xfrm>
            <a:off x="2541117" y="7606683"/>
            <a:ext cx="268605" cy="0"/>
          </a:xfrm>
          <a:custGeom>
            <a:avLst/>
            <a:gdLst/>
            <a:ahLst/>
            <a:cxnLst/>
            <a:rect l="l" t="t" r="r" b="b"/>
            <a:pathLst>
              <a:path w="268605">
                <a:moveTo>
                  <a:pt x="0" y="0"/>
                </a:moveTo>
                <a:lnTo>
                  <a:pt x="268465" y="0"/>
                </a:lnTo>
              </a:path>
            </a:pathLst>
          </a:custGeom>
          <a:ln w="71386">
            <a:solidFill>
              <a:srgbClr val="DFE9EB"/>
            </a:solidFill>
          </a:ln>
        </p:spPr>
        <p:txBody>
          <a:bodyPr wrap="square" lIns="0" tIns="0" rIns="0" bIns="0" rtlCol="0"/>
          <a:lstStyle/>
          <a:p>
            <a:endParaRPr/>
          </a:p>
        </p:txBody>
      </p:sp>
      <p:sp>
        <p:nvSpPr>
          <p:cNvPr id="428" name="object 428"/>
          <p:cNvSpPr/>
          <p:nvPr/>
        </p:nvSpPr>
        <p:spPr>
          <a:xfrm>
            <a:off x="2529239" y="7481388"/>
            <a:ext cx="114162" cy="177485"/>
          </a:xfrm>
          <a:prstGeom prst="rect">
            <a:avLst/>
          </a:prstGeom>
          <a:blipFill>
            <a:blip r:embed="rId24" cstate="print"/>
            <a:stretch>
              <a:fillRect/>
            </a:stretch>
          </a:blipFill>
        </p:spPr>
        <p:txBody>
          <a:bodyPr wrap="square" lIns="0" tIns="0" rIns="0" bIns="0" rtlCol="0"/>
          <a:lstStyle/>
          <a:p>
            <a:endParaRPr/>
          </a:p>
        </p:txBody>
      </p:sp>
      <p:sp>
        <p:nvSpPr>
          <p:cNvPr id="429" name="object 429"/>
          <p:cNvSpPr/>
          <p:nvPr/>
        </p:nvSpPr>
        <p:spPr>
          <a:xfrm>
            <a:off x="833884" y="7574183"/>
            <a:ext cx="3543300" cy="128905"/>
          </a:xfrm>
          <a:custGeom>
            <a:avLst/>
            <a:gdLst/>
            <a:ahLst/>
            <a:cxnLst/>
            <a:rect l="l" t="t" r="r" b="b"/>
            <a:pathLst>
              <a:path w="3543300" h="128904">
                <a:moveTo>
                  <a:pt x="0" y="128866"/>
                </a:moveTo>
                <a:lnTo>
                  <a:pt x="602424" y="128866"/>
                </a:lnTo>
                <a:lnTo>
                  <a:pt x="602424" y="99504"/>
                </a:lnTo>
                <a:lnTo>
                  <a:pt x="684911" y="99504"/>
                </a:lnTo>
                <a:lnTo>
                  <a:pt x="684911" y="81368"/>
                </a:lnTo>
                <a:lnTo>
                  <a:pt x="773938" y="81368"/>
                </a:lnTo>
                <a:lnTo>
                  <a:pt x="773938" y="60909"/>
                </a:lnTo>
                <a:lnTo>
                  <a:pt x="866076" y="60909"/>
                </a:lnTo>
                <a:lnTo>
                  <a:pt x="866076" y="42113"/>
                </a:lnTo>
                <a:lnTo>
                  <a:pt x="954938" y="42113"/>
                </a:lnTo>
                <a:lnTo>
                  <a:pt x="954938" y="19824"/>
                </a:lnTo>
                <a:lnTo>
                  <a:pt x="2298395" y="19824"/>
                </a:lnTo>
                <a:lnTo>
                  <a:pt x="2298395" y="0"/>
                </a:lnTo>
                <a:lnTo>
                  <a:pt x="2614117" y="0"/>
                </a:lnTo>
                <a:lnTo>
                  <a:pt x="2614117" y="15544"/>
                </a:lnTo>
                <a:lnTo>
                  <a:pt x="2914065" y="15544"/>
                </a:lnTo>
                <a:lnTo>
                  <a:pt x="3542741" y="15570"/>
                </a:lnTo>
              </a:path>
            </a:pathLst>
          </a:custGeom>
          <a:ln w="5537">
            <a:solidFill>
              <a:srgbClr val="201F1F"/>
            </a:solidFill>
          </a:ln>
        </p:spPr>
        <p:txBody>
          <a:bodyPr wrap="square" lIns="0" tIns="0" rIns="0" bIns="0" rtlCol="0"/>
          <a:lstStyle/>
          <a:p>
            <a:endParaRPr/>
          </a:p>
        </p:txBody>
      </p:sp>
      <p:sp>
        <p:nvSpPr>
          <p:cNvPr id="430" name="object 430"/>
          <p:cNvSpPr/>
          <p:nvPr/>
        </p:nvSpPr>
        <p:spPr>
          <a:xfrm>
            <a:off x="4290486" y="7572795"/>
            <a:ext cx="2474595" cy="18415"/>
          </a:xfrm>
          <a:custGeom>
            <a:avLst/>
            <a:gdLst/>
            <a:ahLst/>
            <a:cxnLst/>
            <a:rect l="l" t="t" r="r" b="b"/>
            <a:pathLst>
              <a:path w="2474595" h="18415">
                <a:moveTo>
                  <a:pt x="-2768" y="9137"/>
                </a:moveTo>
                <a:lnTo>
                  <a:pt x="2476906" y="9137"/>
                </a:lnTo>
              </a:path>
            </a:pathLst>
          </a:custGeom>
          <a:ln w="23812">
            <a:solidFill>
              <a:srgbClr val="201F1F"/>
            </a:solidFill>
          </a:ln>
        </p:spPr>
        <p:txBody>
          <a:bodyPr wrap="square" lIns="0" tIns="0" rIns="0" bIns="0" rtlCol="0"/>
          <a:lstStyle/>
          <a:p>
            <a:endParaRPr/>
          </a:p>
        </p:txBody>
      </p:sp>
      <p:sp>
        <p:nvSpPr>
          <p:cNvPr id="431" name="object 431"/>
          <p:cNvSpPr/>
          <p:nvPr/>
        </p:nvSpPr>
        <p:spPr>
          <a:xfrm>
            <a:off x="2510810" y="7480948"/>
            <a:ext cx="320616" cy="799393"/>
          </a:xfrm>
          <a:prstGeom prst="rect">
            <a:avLst/>
          </a:prstGeom>
          <a:blipFill>
            <a:blip r:embed="rId25" cstate="print"/>
            <a:stretch>
              <a:fillRect/>
            </a:stretch>
          </a:blipFill>
        </p:spPr>
        <p:txBody>
          <a:bodyPr wrap="square" lIns="0" tIns="0" rIns="0" bIns="0" rtlCol="0"/>
          <a:lstStyle/>
          <a:p>
            <a:endParaRPr/>
          </a:p>
        </p:txBody>
      </p:sp>
      <p:sp>
        <p:nvSpPr>
          <p:cNvPr id="432" name="object 432"/>
          <p:cNvSpPr/>
          <p:nvPr/>
        </p:nvSpPr>
        <p:spPr>
          <a:xfrm>
            <a:off x="790193" y="7684432"/>
            <a:ext cx="646430" cy="16510"/>
          </a:xfrm>
          <a:custGeom>
            <a:avLst/>
            <a:gdLst/>
            <a:ahLst/>
            <a:cxnLst/>
            <a:rect l="l" t="t" r="r" b="b"/>
            <a:pathLst>
              <a:path w="646430" h="16509">
                <a:moveTo>
                  <a:pt x="82833" y="1092"/>
                </a:moveTo>
                <a:lnTo>
                  <a:pt x="0" y="1092"/>
                </a:lnTo>
                <a:lnTo>
                  <a:pt x="0" y="15955"/>
                </a:lnTo>
                <a:lnTo>
                  <a:pt x="645938" y="16128"/>
                </a:lnTo>
                <a:lnTo>
                  <a:pt x="645938" y="3276"/>
                </a:lnTo>
                <a:lnTo>
                  <a:pt x="126330" y="3276"/>
                </a:lnTo>
                <a:lnTo>
                  <a:pt x="82833" y="1092"/>
                </a:lnTo>
                <a:close/>
              </a:path>
              <a:path w="646430" h="16509">
                <a:moveTo>
                  <a:pt x="253762" y="0"/>
                </a:moveTo>
                <a:lnTo>
                  <a:pt x="180039" y="1092"/>
                </a:lnTo>
                <a:lnTo>
                  <a:pt x="126330" y="3276"/>
                </a:lnTo>
                <a:lnTo>
                  <a:pt x="645938" y="3276"/>
                </a:lnTo>
                <a:lnTo>
                  <a:pt x="599062" y="2463"/>
                </a:lnTo>
                <a:lnTo>
                  <a:pt x="424768" y="2463"/>
                </a:lnTo>
                <a:lnTo>
                  <a:pt x="344288" y="1650"/>
                </a:lnTo>
                <a:lnTo>
                  <a:pt x="310760" y="266"/>
                </a:lnTo>
                <a:lnTo>
                  <a:pt x="253762" y="0"/>
                </a:lnTo>
                <a:close/>
              </a:path>
              <a:path w="646430" h="16509">
                <a:moveTo>
                  <a:pt x="481689" y="0"/>
                </a:moveTo>
                <a:lnTo>
                  <a:pt x="424768" y="2463"/>
                </a:lnTo>
                <a:lnTo>
                  <a:pt x="599062" y="2463"/>
                </a:lnTo>
                <a:lnTo>
                  <a:pt x="525275" y="2197"/>
                </a:lnTo>
                <a:lnTo>
                  <a:pt x="481689" y="0"/>
                </a:lnTo>
                <a:close/>
              </a:path>
            </a:pathLst>
          </a:custGeom>
          <a:solidFill>
            <a:srgbClr val="56AB46"/>
          </a:solidFill>
        </p:spPr>
        <p:txBody>
          <a:bodyPr wrap="square" lIns="0" tIns="0" rIns="0" bIns="0" rtlCol="0"/>
          <a:lstStyle/>
          <a:p>
            <a:endParaRPr/>
          </a:p>
        </p:txBody>
      </p:sp>
      <p:sp>
        <p:nvSpPr>
          <p:cNvPr id="433" name="object 433"/>
          <p:cNvSpPr/>
          <p:nvPr/>
        </p:nvSpPr>
        <p:spPr>
          <a:xfrm>
            <a:off x="790193" y="7684432"/>
            <a:ext cx="646430" cy="16510"/>
          </a:xfrm>
          <a:custGeom>
            <a:avLst/>
            <a:gdLst/>
            <a:ahLst/>
            <a:cxnLst/>
            <a:rect l="l" t="t" r="r" b="b"/>
            <a:pathLst>
              <a:path w="646430" h="16509">
                <a:moveTo>
                  <a:pt x="0" y="15955"/>
                </a:moveTo>
                <a:lnTo>
                  <a:pt x="0" y="1092"/>
                </a:lnTo>
                <a:lnTo>
                  <a:pt x="82833" y="1092"/>
                </a:lnTo>
                <a:lnTo>
                  <a:pt x="126330" y="3276"/>
                </a:lnTo>
                <a:lnTo>
                  <a:pt x="180039" y="1092"/>
                </a:lnTo>
                <a:lnTo>
                  <a:pt x="253762" y="0"/>
                </a:lnTo>
                <a:lnTo>
                  <a:pt x="310760" y="266"/>
                </a:lnTo>
                <a:lnTo>
                  <a:pt x="344288" y="1650"/>
                </a:lnTo>
                <a:lnTo>
                  <a:pt x="424768" y="2463"/>
                </a:lnTo>
                <a:lnTo>
                  <a:pt x="481689" y="0"/>
                </a:lnTo>
                <a:lnTo>
                  <a:pt x="525275" y="2197"/>
                </a:lnTo>
                <a:lnTo>
                  <a:pt x="599062" y="2463"/>
                </a:lnTo>
                <a:lnTo>
                  <a:pt x="645938" y="3276"/>
                </a:lnTo>
                <a:lnTo>
                  <a:pt x="645938" y="16128"/>
                </a:lnTo>
                <a:lnTo>
                  <a:pt x="0" y="15955"/>
                </a:lnTo>
              </a:path>
            </a:pathLst>
          </a:custGeom>
          <a:ln w="3175">
            <a:solidFill>
              <a:srgbClr val="020403"/>
            </a:solidFill>
          </a:ln>
        </p:spPr>
        <p:txBody>
          <a:bodyPr wrap="square" lIns="0" tIns="0" rIns="0" bIns="0" rtlCol="0"/>
          <a:lstStyle/>
          <a:p>
            <a:endParaRPr/>
          </a:p>
        </p:txBody>
      </p:sp>
      <p:sp>
        <p:nvSpPr>
          <p:cNvPr id="434" name="object 434"/>
          <p:cNvSpPr/>
          <p:nvPr/>
        </p:nvSpPr>
        <p:spPr>
          <a:xfrm>
            <a:off x="1061368" y="7462786"/>
            <a:ext cx="168325" cy="229870"/>
          </a:xfrm>
          <a:prstGeom prst="rect">
            <a:avLst/>
          </a:prstGeom>
          <a:blipFill>
            <a:blip r:embed="rId26" cstate="print"/>
            <a:stretch>
              <a:fillRect/>
            </a:stretch>
          </a:blipFill>
        </p:spPr>
        <p:txBody>
          <a:bodyPr wrap="square" lIns="0" tIns="0" rIns="0" bIns="0" rtlCol="0"/>
          <a:lstStyle/>
          <a:p>
            <a:endParaRPr/>
          </a:p>
        </p:txBody>
      </p:sp>
      <p:sp>
        <p:nvSpPr>
          <p:cNvPr id="435" name="object 435"/>
          <p:cNvSpPr/>
          <p:nvPr/>
        </p:nvSpPr>
        <p:spPr>
          <a:xfrm>
            <a:off x="1797983" y="8436575"/>
            <a:ext cx="34925" cy="34925"/>
          </a:xfrm>
          <a:custGeom>
            <a:avLst/>
            <a:gdLst/>
            <a:ahLst/>
            <a:cxnLst/>
            <a:rect l="l" t="t" r="r" b="b"/>
            <a:pathLst>
              <a:path w="34925" h="34925">
                <a:moveTo>
                  <a:pt x="26809" y="0"/>
                </a:moveTo>
                <a:lnTo>
                  <a:pt x="7734" y="0"/>
                </a:lnTo>
                <a:lnTo>
                  <a:pt x="0" y="7734"/>
                </a:lnTo>
                <a:lnTo>
                  <a:pt x="0" y="26809"/>
                </a:lnTo>
                <a:lnTo>
                  <a:pt x="7734" y="34544"/>
                </a:lnTo>
                <a:lnTo>
                  <a:pt x="26809" y="34544"/>
                </a:lnTo>
                <a:lnTo>
                  <a:pt x="34543" y="26809"/>
                </a:lnTo>
                <a:lnTo>
                  <a:pt x="34543" y="7734"/>
                </a:lnTo>
                <a:lnTo>
                  <a:pt x="26809" y="0"/>
                </a:lnTo>
                <a:close/>
              </a:path>
            </a:pathLst>
          </a:custGeom>
          <a:solidFill>
            <a:srgbClr val="211E1F"/>
          </a:solidFill>
        </p:spPr>
        <p:txBody>
          <a:bodyPr wrap="square" lIns="0" tIns="0" rIns="0" bIns="0" rtlCol="0"/>
          <a:lstStyle/>
          <a:p>
            <a:endParaRPr/>
          </a:p>
        </p:txBody>
      </p:sp>
      <p:sp>
        <p:nvSpPr>
          <p:cNvPr id="436" name="object 436"/>
          <p:cNvSpPr/>
          <p:nvPr/>
        </p:nvSpPr>
        <p:spPr>
          <a:xfrm>
            <a:off x="2520529" y="8438422"/>
            <a:ext cx="34925" cy="34925"/>
          </a:xfrm>
          <a:custGeom>
            <a:avLst/>
            <a:gdLst/>
            <a:ahLst/>
            <a:cxnLst/>
            <a:rect l="l" t="t" r="r" b="b"/>
            <a:pathLst>
              <a:path w="34925" h="34925">
                <a:moveTo>
                  <a:pt x="26809" y="0"/>
                </a:moveTo>
                <a:lnTo>
                  <a:pt x="7734" y="0"/>
                </a:lnTo>
                <a:lnTo>
                  <a:pt x="0" y="7734"/>
                </a:lnTo>
                <a:lnTo>
                  <a:pt x="0" y="26809"/>
                </a:lnTo>
                <a:lnTo>
                  <a:pt x="7734" y="34543"/>
                </a:lnTo>
                <a:lnTo>
                  <a:pt x="26809" y="34543"/>
                </a:lnTo>
                <a:lnTo>
                  <a:pt x="34543" y="26809"/>
                </a:lnTo>
                <a:lnTo>
                  <a:pt x="34543" y="7734"/>
                </a:lnTo>
                <a:lnTo>
                  <a:pt x="26809" y="0"/>
                </a:lnTo>
                <a:close/>
              </a:path>
            </a:pathLst>
          </a:custGeom>
          <a:solidFill>
            <a:srgbClr val="211E1F"/>
          </a:solidFill>
        </p:spPr>
        <p:txBody>
          <a:bodyPr wrap="square" lIns="0" tIns="0" rIns="0" bIns="0" rtlCol="0"/>
          <a:lstStyle/>
          <a:p>
            <a:endParaRPr/>
          </a:p>
        </p:txBody>
      </p:sp>
      <p:sp>
        <p:nvSpPr>
          <p:cNvPr id="437" name="object 437"/>
          <p:cNvSpPr/>
          <p:nvPr/>
        </p:nvSpPr>
        <p:spPr>
          <a:xfrm>
            <a:off x="2798201" y="8438422"/>
            <a:ext cx="34925" cy="34925"/>
          </a:xfrm>
          <a:custGeom>
            <a:avLst/>
            <a:gdLst/>
            <a:ahLst/>
            <a:cxnLst/>
            <a:rect l="l" t="t" r="r" b="b"/>
            <a:pathLst>
              <a:path w="34925" h="34925">
                <a:moveTo>
                  <a:pt x="26809" y="0"/>
                </a:moveTo>
                <a:lnTo>
                  <a:pt x="7734" y="0"/>
                </a:lnTo>
                <a:lnTo>
                  <a:pt x="0" y="7734"/>
                </a:lnTo>
                <a:lnTo>
                  <a:pt x="0" y="26809"/>
                </a:lnTo>
                <a:lnTo>
                  <a:pt x="7734" y="34543"/>
                </a:lnTo>
                <a:lnTo>
                  <a:pt x="26809" y="34543"/>
                </a:lnTo>
                <a:lnTo>
                  <a:pt x="34543" y="26809"/>
                </a:lnTo>
                <a:lnTo>
                  <a:pt x="34543" y="7734"/>
                </a:lnTo>
                <a:lnTo>
                  <a:pt x="26809" y="0"/>
                </a:lnTo>
                <a:close/>
              </a:path>
            </a:pathLst>
          </a:custGeom>
          <a:solidFill>
            <a:srgbClr val="211E1F"/>
          </a:solidFill>
        </p:spPr>
        <p:txBody>
          <a:bodyPr wrap="square" lIns="0" tIns="0" rIns="0" bIns="0" rtlCol="0"/>
          <a:lstStyle/>
          <a:p>
            <a:endParaRPr/>
          </a:p>
        </p:txBody>
      </p:sp>
      <p:sp>
        <p:nvSpPr>
          <p:cNvPr id="438" name="object 438"/>
          <p:cNvSpPr/>
          <p:nvPr/>
        </p:nvSpPr>
        <p:spPr>
          <a:xfrm>
            <a:off x="3114522" y="8436575"/>
            <a:ext cx="34925" cy="34925"/>
          </a:xfrm>
          <a:custGeom>
            <a:avLst/>
            <a:gdLst/>
            <a:ahLst/>
            <a:cxnLst/>
            <a:rect l="l" t="t" r="r" b="b"/>
            <a:pathLst>
              <a:path w="34925" h="34925">
                <a:moveTo>
                  <a:pt x="26796" y="0"/>
                </a:moveTo>
                <a:lnTo>
                  <a:pt x="7721" y="0"/>
                </a:lnTo>
                <a:lnTo>
                  <a:pt x="0" y="7734"/>
                </a:lnTo>
                <a:lnTo>
                  <a:pt x="0" y="26809"/>
                </a:lnTo>
                <a:lnTo>
                  <a:pt x="7721" y="34544"/>
                </a:lnTo>
                <a:lnTo>
                  <a:pt x="26796" y="34544"/>
                </a:lnTo>
                <a:lnTo>
                  <a:pt x="34531" y="26809"/>
                </a:lnTo>
                <a:lnTo>
                  <a:pt x="34531" y="7734"/>
                </a:lnTo>
                <a:lnTo>
                  <a:pt x="26796" y="0"/>
                </a:lnTo>
                <a:close/>
              </a:path>
            </a:pathLst>
          </a:custGeom>
          <a:solidFill>
            <a:srgbClr val="211E1F"/>
          </a:solidFill>
        </p:spPr>
        <p:txBody>
          <a:bodyPr wrap="square" lIns="0" tIns="0" rIns="0" bIns="0" rtlCol="0"/>
          <a:lstStyle/>
          <a:p>
            <a:endParaRPr/>
          </a:p>
        </p:txBody>
      </p:sp>
      <p:sp>
        <p:nvSpPr>
          <p:cNvPr id="439" name="object 439"/>
          <p:cNvSpPr/>
          <p:nvPr/>
        </p:nvSpPr>
        <p:spPr>
          <a:xfrm>
            <a:off x="3429396" y="8439219"/>
            <a:ext cx="34925" cy="34925"/>
          </a:xfrm>
          <a:custGeom>
            <a:avLst/>
            <a:gdLst/>
            <a:ahLst/>
            <a:cxnLst/>
            <a:rect l="l" t="t" r="r" b="b"/>
            <a:pathLst>
              <a:path w="34925" h="34925">
                <a:moveTo>
                  <a:pt x="26796" y="0"/>
                </a:moveTo>
                <a:lnTo>
                  <a:pt x="7721" y="0"/>
                </a:lnTo>
                <a:lnTo>
                  <a:pt x="0" y="7734"/>
                </a:lnTo>
                <a:lnTo>
                  <a:pt x="0" y="26809"/>
                </a:lnTo>
                <a:lnTo>
                  <a:pt x="7721" y="34544"/>
                </a:lnTo>
                <a:lnTo>
                  <a:pt x="26796" y="34544"/>
                </a:lnTo>
                <a:lnTo>
                  <a:pt x="34531" y="26809"/>
                </a:lnTo>
                <a:lnTo>
                  <a:pt x="34531" y="7734"/>
                </a:lnTo>
                <a:lnTo>
                  <a:pt x="26796" y="0"/>
                </a:lnTo>
                <a:close/>
              </a:path>
            </a:pathLst>
          </a:custGeom>
          <a:solidFill>
            <a:srgbClr val="211E1F"/>
          </a:solidFill>
        </p:spPr>
        <p:txBody>
          <a:bodyPr wrap="square" lIns="0" tIns="0" rIns="0" bIns="0" rtlCol="0"/>
          <a:lstStyle/>
          <a:p>
            <a:endParaRPr/>
          </a:p>
        </p:txBody>
      </p:sp>
      <p:sp>
        <p:nvSpPr>
          <p:cNvPr id="440" name="object 440"/>
          <p:cNvSpPr/>
          <p:nvPr/>
        </p:nvSpPr>
        <p:spPr>
          <a:xfrm>
            <a:off x="3827405" y="8436575"/>
            <a:ext cx="34925" cy="34925"/>
          </a:xfrm>
          <a:custGeom>
            <a:avLst/>
            <a:gdLst/>
            <a:ahLst/>
            <a:cxnLst/>
            <a:rect l="l" t="t" r="r" b="b"/>
            <a:pathLst>
              <a:path w="34925" h="34925">
                <a:moveTo>
                  <a:pt x="26809" y="0"/>
                </a:moveTo>
                <a:lnTo>
                  <a:pt x="7734" y="0"/>
                </a:lnTo>
                <a:lnTo>
                  <a:pt x="0" y="7734"/>
                </a:lnTo>
                <a:lnTo>
                  <a:pt x="0" y="26809"/>
                </a:lnTo>
                <a:lnTo>
                  <a:pt x="7734" y="34544"/>
                </a:lnTo>
                <a:lnTo>
                  <a:pt x="26809" y="34544"/>
                </a:lnTo>
                <a:lnTo>
                  <a:pt x="34544" y="26809"/>
                </a:lnTo>
                <a:lnTo>
                  <a:pt x="34544" y="7734"/>
                </a:lnTo>
                <a:lnTo>
                  <a:pt x="26809" y="0"/>
                </a:lnTo>
                <a:close/>
              </a:path>
            </a:pathLst>
          </a:custGeom>
          <a:solidFill>
            <a:srgbClr val="211E1F"/>
          </a:solidFill>
        </p:spPr>
        <p:txBody>
          <a:bodyPr wrap="square" lIns="0" tIns="0" rIns="0" bIns="0" rtlCol="0"/>
          <a:lstStyle/>
          <a:p>
            <a:endParaRPr/>
          </a:p>
        </p:txBody>
      </p:sp>
      <p:sp>
        <p:nvSpPr>
          <p:cNvPr id="441" name="object 441"/>
          <p:cNvSpPr/>
          <p:nvPr/>
        </p:nvSpPr>
        <p:spPr>
          <a:xfrm>
            <a:off x="4272781" y="8436370"/>
            <a:ext cx="34925" cy="34925"/>
          </a:xfrm>
          <a:custGeom>
            <a:avLst/>
            <a:gdLst/>
            <a:ahLst/>
            <a:cxnLst/>
            <a:rect l="l" t="t" r="r" b="b"/>
            <a:pathLst>
              <a:path w="34925" h="34925">
                <a:moveTo>
                  <a:pt x="26796" y="0"/>
                </a:moveTo>
                <a:lnTo>
                  <a:pt x="7721" y="0"/>
                </a:lnTo>
                <a:lnTo>
                  <a:pt x="0" y="7734"/>
                </a:lnTo>
                <a:lnTo>
                  <a:pt x="0" y="26809"/>
                </a:lnTo>
                <a:lnTo>
                  <a:pt x="7721" y="34543"/>
                </a:lnTo>
                <a:lnTo>
                  <a:pt x="26796" y="34543"/>
                </a:lnTo>
                <a:lnTo>
                  <a:pt x="34531" y="26809"/>
                </a:lnTo>
                <a:lnTo>
                  <a:pt x="34531" y="7734"/>
                </a:lnTo>
                <a:lnTo>
                  <a:pt x="26796" y="0"/>
                </a:lnTo>
                <a:close/>
              </a:path>
            </a:pathLst>
          </a:custGeom>
          <a:solidFill>
            <a:srgbClr val="211E1F"/>
          </a:solidFill>
        </p:spPr>
        <p:txBody>
          <a:bodyPr wrap="square" lIns="0" tIns="0" rIns="0" bIns="0" rtlCol="0"/>
          <a:lstStyle/>
          <a:p>
            <a:endParaRPr/>
          </a:p>
        </p:txBody>
      </p:sp>
      <p:sp>
        <p:nvSpPr>
          <p:cNvPr id="442" name="object 442"/>
          <p:cNvSpPr/>
          <p:nvPr/>
        </p:nvSpPr>
        <p:spPr>
          <a:xfrm>
            <a:off x="4705421" y="8436575"/>
            <a:ext cx="34925" cy="34925"/>
          </a:xfrm>
          <a:custGeom>
            <a:avLst/>
            <a:gdLst/>
            <a:ahLst/>
            <a:cxnLst/>
            <a:rect l="l" t="t" r="r" b="b"/>
            <a:pathLst>
              <a:path w="34925" h="34925">
                <a:moveTo>
                  <a:pt x="26809" y="0"/>
                </a:moveTo>
                <a:lnTo>
                  <a:pt x="7734" y="0"/>
                </a:lnTo>
                <a:lnTo>
                  <a:pt x="0" y="7734"/>
                </a:lnTo>
                <a:lnTo>
                  <a:pt x="0" y="26809"/>
                </a:lnTo>
                <a:lnTo>
                  <a:pt x="7734" y="34544"/>
                </a:lnTo>
                <a:lnTo>
                  <a:pt x="26809" y="34544"/>
                </a:lnTo>
                <a:lnTo>
                  <a:pt x="34544" y="26809"/>
                </a:lnTo>
                <a:lnTo>
                  <a:pt x="34544" y="7734"/>
                </a:lnTo>
                <a:lnTo>
                  <a:pt x="26809" y="0"/>
                </a:lnTo>
                <a:close/>
              </a:path>
            </a:pathLst>
          </a:custGeom>
          <a:solidFill>
            <a:srgbClr val="211E1F"/>
          </a:solidFill>
        </p:spPr>
        <p:txBody>
          <a:bodyPr wrap="square" lIns="0" tIns="0" rIns="0" bIns="0" rtlCol="0"/>
          <a:lstStyle/>
          <a:p>
            <a:endParaRPr/>
          </a:p>
        </p:txBody>
      </p:sp>
      <p:sp>
        <p:nvSpPr>
          <p:cNvPr id="443" name="object 443"/>
          <p:cNvSpPr/>
          <p:nvPr/>
        </p:nvSpPr>
        <p:spPr>
          <a:xfrm>
            <a:off x="5106242" y="8436370"/>
            <a:ext cx="34925" cy="34925"/>
          </a:xfrm>
          <a:custGeom>
            <a:avLst/>
            <a:gdLst/>
            <a:ahLst/>
            <a:cxnLst/>
            <a:rect l="l" t="t" r="r" b="b"/>
            <a:pathLst>
              <a:path w="34925" h="34925">
                <a:moveTo>
                  <a:pt x="26822" y="0"/>
                </a:moveTo>
                <a:lnTo>
                  <a:pt x="7734" y="0"/>
                </a:lnTo>
                <a:lnTo>
                  <a:pt x="0" y="7734"/>
                </a:lnTo>
                <a:lnTo>
                  <a:pt x="0" y="26809"/>
                </a:lnTo>
                <a:lnTo>
                  <a:pt x="7734" y="34543"/>
                </a:lnTo>
                <a:lnTo>
                  <a:pt x="26822" y="34543"/>
                </a:lnTo>
                <a:lnTo>
                  <a:pt x="34544" y="26809"/>
                </a:lnTo>
                <a:lnTo>
                  <a:pt x="34544" y="7734"/>
                </a:lnTo>
                <a:lnTo>
                  <a:pt x="26822" y="0"/>
                </a:lnTo>
                <a:close/>
              </a:path>
            </a:pathLst>
          </a:custGeom>
          <a:solidFill>
            <a:srgbClr val="211E1F"/>
          </a:solidFill>
        </p:spPr>
        <p:txBody>
          <a:bodyPr wrap="square" lIns="0" tIns="0" rIns="0" bIns="0" rtlCol="0"/>
          <a:lstStyle/>
          <a:p>
            <a:endParaRPr/>
          </a:p>
        </p:txBody>
      </p:sp>
      <p:sp>
        <p:nvSpPr>
          <p:cNvPr id="444" name="object 444"/>
          <p:cNvSpPr/>
          <p:nvPr/>
        </p:nvSpPr>
        <p:spPr>
          <a:xfrm>
            <a:off x="5424745" y="8436575"/>
            <a:ext cx="34925" cy="34925"/>
          </a:xfrm>
          <a:custGeom>
            <a:avLst/>
            <a:gdLst/>
            <a:ahLst/>
            <a:cxnLst/>
            <a:rect l="l" t="t" r="r" b="b"/>
            <a:pathLst>
              <a:path w="34925" h="34925">
                <a:moveTo>
                  <a:pt x="26809" y="0"/>
                </a:moveTo>
                <a:lnTo>
                  <a:pt x="7734" y="0"/>
                </a:lnTo>
                <a:lnTo>
                  <a:pt x="0" y="7734"/>
                </a:lnTo>
                <a:lnTo>
                  <a:pt x="0" y="26809"/>
                </a:lnTo>
                <a:lnTo>
                  <a:pt x="7734" y="34544"/>
                </a:lnTo>
                <a:lnTo>
                  <a:pt x="26809" y="34544"/>
                </a:lnTo>
                <a:lnTo>
                  <a:pt x="34544" y="26809"/>
                </a:lnTo>
                <a:lnTo>
                  <a:pt x="34544" y="7734"/>
                </a:lnTo>
                <a:lnTo>
                  <a:pt x="26809" y="0"/>
                </a:lnTo>
                <a:close/>
              </a:path>
            </a:pathLst>
          </a:custGeom>
          <a:solidFill>
            <a:srgbClr val="211E1F"/>
          </a:solidFill>
        </p:spPr>
        <p:txBody>
          <a:bodyPr wrap="square" lIns="0" tIns="0" rIns="0" bIns="0" rtlCol="0"/>
          <a:lstStyle/>
          <a:p>
            <a:endParaRPr/>
          </a:p>
        </p:txBody>
      </p:sp>
      <p:sp>
        <p:nvSpPr>
          <p:cNvPr id="445" name="object 445"/>
          <p:cNvSpPr/>
          <p:nvPr/>
        </p:nvSpPr>
        <p:spPr>
          <a:xfrm>
            <a:off x="5104352" y="8678379"/>
            <a:ext cx="34925" cy="34925"/>
          </a:xfrm>
          <a:custGeom>
            <a:avLst/>
            <a:gdLst/>
            <a:ahLst/>
            <a:cxnLst/>
            <a:rect l="l" t="t" r="r" b="b"/>
            <a:pathLst>
              <a:path w="34925" h="34925">
                <a:moveTo>
                  <a:pt x="26822" y="0"/>
                </a:moveTo>
                <a:lnTo>
                  <a:pt x="7734" y="0"/>
                </a:lnTo>
                <a:lnTo>
                  <a:pt x="0" y="7734"/>
                </a:lnTo>
                <a:lnTo>
                  <a:pt x="0" y="26809"/>
                </a:lnTo>
                <a:lnTo>
                  <a:pt x="7734" y="34544"/>
                </a:lnTo>
                <a:lnTo>
                  <a:pt x="26822" y="34544"/>
                </a:lnTo>
                <a:lnTo>
                  <a:pt x="34544" y="26809"/>
                </a:lnTo>
                <a:lnTo>
                  <a:pt x="34544" y="7734"/>
                </a:lnTo>
                <a:lnTo>
                  <a:pt x="26822" y="0"/>
                </a:lnTo>
                <a:close/>
              </a:path>
            </a:pathLst>
          </a:custGeom>
          <a:solidFill>
            <a:srgbClr val="211E1F"/>
          </a:solidFill>
        </p:spPr>
        <p:txBody>
          <a:bodyPr wrap="square" lIns="0" tIns="0" rIns="0" bIns="0" rtlCol="0"/>
          <a:lstStyle/>
          <a:p>
            <a:endParaRPr/>
          </a:p>
        </p:txBody>
      </p:sp>
      <p:sp>
        <p:nvSpPr>
          <p:cNvPr id="446" name="object 446"/>
          <p:cNvSpPr/>
          <p:nvPr/>
        </p:nvSpPr>
        <p:spPr>
          <a:xfrm>
            <a:off x="5740702" y="8435881"/>
            <a:ext cx="34925" cy="34925"/>
          </a:xfrm>
          <a:custGeom>
            <a:avLst/>
            <a:gdLst/>
            <a:ahLst/>
            <a:cxnLst/>
            <a:rect l="l" t="t" r="r" b="b"/>
            <a:pathLst>
              <a:path w="34925" h="34925">
                <a:moveTo>
                  <a:pt x="26796" y="0"/>
                </a:moveTo>
                <a:lnTo>
                  <a:pt x="7721" y="0"/>
                </a:lnTo>
                <a:lnTo>
                  <a:pt x="0" y="7734"/>
                </a:lnTo>
                <a:lnTo>
                  <a:pt x="0" y="26809"/>
                </a:lnTo>
                <a:lnTo>
                  <a:pt x="7721" y="34543"/>
                </a:lnTo>
                <a:lnTo>
                  <a:pt x="26796" y="34543"/>
                </a:lnTo>
                <a:lnTo>
                  <a:pt x="34531" y="26809"/>
                </a:lnTo>
                <a:lnTo>
                  <a:pt x="34531" y="7734"/>
                </a:lnTo>
                <a:lnTo>
                  <a:pt x="26796" y="0"/>
                </a:lnTo>
                <a:close/>
              </a:path>
            </a:pathLst>
          </a:custGeom>
          <a:solidFill>
            <a:srgbClr val="211E1F"/>
          </a:solidFill>
        </p:spPr>
        <p:txBody>
          <a:bodyPr wrap="square" lIns="0" tIns="0" rIns="0" bIns="0" rtlCol="0"/>
          <a:lstStyle/>
          <a:p>
            <a:endParaRPr/>
          </a:p>
        </p:txBody>
      </p:sp>
      <p:sp>
        <p:nvSpPr>
          <p:cNvPr id="447" name="object 447"/>
          <p:cNvSpPr/>
          <p:nvPr/>
        </p:nvSpPr>
        <p:spPr>
          <a:xfrm>
            <a:off x="4293403" y="7634654"/>
            <a:ext cx="0" cy="671195"/>
          </a:xfrm>
          <a:custGeom>
            <a:avLst/>
            <a:gdLst/>
            <a:ahLst/>
            <a:cxnLst/>
            <a:rect l="l" t="t" r="r" b="b"/>
            <a:pathLst>
              <a:path h="671195">
                <a:moveTo>
                  <a:pt x="0" y="0"/>
                </a:moveTo>
                <a:lnTo>
                  <a:pt x="0" y="671067"/>
                </a:lnTo>
              </a:path>
            </a:pathLst>
          </a:custGeom>
          <a:ln w="3175">
            <a:solidFill>
              <a:srgbClr val="FFFFFF"/>
            </a:solidFill>
          </a:ln>
        </p:spPr>
        <p:txBody>
          <a:bodyPr wrap="square" lIns="0" tIns="0" rIns="0" bIns="0" rtlCol="0"/>
          <a:lstStyle/>
          <a:p>
            <a:endParaRPr/>
          </a:p>
        </p:txBody>
      </p:sp>
      <p:sp>
        <p:nvSpPr>
          <p:cNvPr id="448" name="object 448"/>
          <p:cNvSpPr/>
          <p:nvPr/>
        </p:nvSpPr>
        <p:spPr>
          <a:xfrm>
            <a:off x="3842170" y="7653464"/>
            <a:ext cx="0" cy="632460"/>
          </a:xfrm>
          <a:custGeom>
            <a:avLst/>
            <a:gdLst/>
            <a:ahLst/>
            <a:cxnLst/>
            <a:rect l="l" t="t" r="r" b="b"/>
            <a:pathLst>
              <a:path h="632459">
                <a:moveTo>
                  <a:pt x="0" y="0"/>
                </a:moveTo>
                <a:lnTo>
                  <a:pt x="0" y="632421"/>
                </a:lnTo>
              </a:path>
            </a:pathLst>
          </a:custGeom>
          <a:ln w="3175">
            <a:solidFill>
              <a:srgbClr val="FFFFFF"/>
            </a:solidFill>
          </a:ln>
        </p:spPr>
        <p:txBody>
          <a:bodyPr wrap="square" lIns="0" tIns="0" rIns="0" bIns="0" rtlCol="0"/>
          <a:lstStyle/>
          <a:p>
            <a:endParaRPr/>
          </a:p>
        </p:txBody>
      </p:sp>
      <p:sp>
        <p:nvSpPr>
          <p:cNvPr id="449" name="object 449"/>
          <p:cNvSpPr/>
          <p:nvPr/>
        </p:nvSpPr>
        <p:spPr>
          <a:xfrm>
            <a:off x="4725201" y="7650691"/>
            <a:ext cx="0" cy="650875"/>
          </a:xfrm>
          <a:custGeom>
            <a:avLst/>
            <a:gdLst/>
            <a:ahLst/>
            <a:cxnLst/>
            <a:rect l="l" t="t" r="r" b="b"/>
            <a:pathLst>
              <a:path h="650875">
                <a:moveTo>
                  <a:pt x="0" y="0"/>
                </a:moveTo>
                <a:lnTo>
                  <a:pt x="0" y="650659"/>
                </a:lnTo>
              </a:path>
            </a:pathLst>
          </a:custGeom>
          <a:ln w="3175">
            <a:solidFill>
              <a:srgbClr val="FFFFFF"/>
            </a:solidFill>
          </a:ln>
        </p:spPr>
        <p:txBody>
          <a:bodyPr wrap="square" lIns="0" tIns="0" rIns="0" bIns="0" rtlCol="0"/>
          <a:lstStyle/>
          <a:p>
            <a:endParaRPr/>
          </a:p>
        </p:txBody>
      </p:sp>
      <p:sp>
        <p:nvSpPr>
          <p:cNvPr id="450" name="object 450"/>
          <p:cNvSpPr/>
          <p:nvPr/>
        </p:nvSpPr>
        <p:spPr>
          <a:xfrm>
            <a:off x="5121221" y="7594042"/>
            <a:ext cx="0" cy="707390"/>
          </a:xfrm>
          <a:custGeom>
            <a:avLst/>
            <a:gdLst/>
            <a:ahLst/>
            <a:cxnLst/>
            <a:rect l="l" t="t" r="r" b="b"/>
            <a:pathLst>
              <a:path h="707390">
                <a:moveTo>
                  <a:pt x="0" y="0"/>
                </a:moveTo>
                <a:lnTo>
                  <a:pt x="0" y="707326"/>
                </a:lnTo>
              </a:path>
            </a:pathLst>
          </a:custGeom>
          <a:ln w="3175">
            <a:solidFill>
              <a:srgbClr val="FFFFFF"/>
            </a:solidFill>
          </a:ln>
        </p:spPr>
        <p:txBody>
          <a:bodyPr wrap="square" lIns="0" tIns="0" rIns="0" bIns="0" rtlCol="0"/>
          <a:lstStyle/>
          <a:p>
            <a:endParaRPr/>
          </a:p>
        </p:txBody>
      </p:sp>
      <p:sp>
        <p:nvSpPr>
          <p:cNvPr id="451" name="object 451"/>
          <p:cNvSpPr/>
          <p:nvPr/>
        </p:nvSpPr>
        <p:spPr>
          <a:xfrm>
            <a:off x="5442010" y="7593798"/>
            <a:ext cx="0" cy="673100"/>
          </a:xfrm>
          <a:custGeom>
            <a:avLst/>
            <a:gdLst/>
            <a:ahLst/>
            <a:cxnLst/>
            <a:rect l="l" t="t" r="r" b="b"/>
            <a:pathLst>
              <a:path h="673100">
                <a:moveTo>
                  <a:pt x="0" y="0"/>
                </a:moveTo>
                <a:lnTo>
                  <a:pt x="0" y="672845"/>
                </a:lnTo>
              </a:path>
            </a:pathLst>
          </a:custGeom>
          <a:ln w="3175">
            <a:solidFill>
              <a:srgbClr val="FFFFFF"/>
            </a:solidFill>
          </a:ln>
        </p:spPr>
        <p:txBody>
          <a:bodyPr wrap="square" lIns="0" tIns="0" rIns="0" bIns="0" rtlCol="0"/>
          <a:lstStyle/>
          <a:p>
            <a:endParaRPr/>
          </a:p>
        </p:txBody>
      </p:sp>
      <p:sp>
        <p:nvSpPr>
          <p:cNvPr id="452" name="object 452"/>
          <p:cNvSpPr/>
          <p:nvPr/>
        </p:nvSpPr>
        <p:spPr>
          <a:xfrm>
            <a:off x="3132279" y="7594008"/>
            <a:ext cx="0" cy="715645"/>
          </a:xfrm>
          <a:custGeom>
            <a:avLst/>
            <a:gdLst/>
            <a:ahLst/>
            <a:cxnLst/>
            <a:rect l="l" t="t" r="r" b="b"/>
            <a:pathLst>
              <a:path h="715645">
                <a:moveTo>
                  <a:pt x="0" y="715302"/>
                </a:moveTo>
                <a:lnTo>
                  <a:pt x="0" y="0"/>
                </a:lnTo>
              </a:path>
            </a:pathLst>
          </a:custGeom>
          <a:ln w="3175">
            <a:solidFill>
              <a:srgbClr val="FFFFFF"/>
            </a:solidFill>
          </a:ln>
        </p:spPr>
        <p:txBody>
          <a:bodyPr wrap="square" lIns="0" tIns="0" rIns="0" bIns="0" rtlCol="0"/>
          <a:lstStyle/>
          <a:p>
            <a:endParaRPr/>
          </a:p>
        </p:txBody>
      </p:sp>
      <p:sp>
        <p:nvSpPr>
          <p:cNvPr id="453" name="object 453"/>
          <p:cNvSpPr/>
          <p:nvPr/>
        </p:nvSpPr>
        <p:spPr>
          <a:xfrm>
            <a:off x="3641499" y="8313756"/>
            <a:ext cx="0" cy="848994"/>
          </a:xfrm>
          <a:custGeom>
            <a:avLst/>
            <a:gdLst/>
            <a:ahLst/>
            <a:cxnLst/>
            <a:rect l="l" t="t" r="r" b="b"/>
            <a:pathLst>
              <a:path h="848995">
                <a:moveTo>
                  <a:pt x="0" y="0"/>
                </a:moveTo>
                <a:lnTo>
                  <a:pt x="0" y="848658"/>
                </a:lnTo>
              </a:path>
            </a:pathLst>
          </a:custGeom>
          <a:ln w="3175">
            <a:solidFill>
              <a:srgbClr val="FFFFFF"/>
            </a:solidFill>
          </a:ln>
        </p:spPr>
        <p:txBody>
          <a:bodyPr wrap="square" lIns="0" tIns="0" rIns="0" bIns="0" rtlCol="0"/>
          <a:lstStyle/>
          <a:p>
            <a:endParaRPr/>
          </a:p>
        </p:txBody>
      </p:sp>
      <p:sp>
        <p:nvSpPr>
          <p:cNvPr id="454" name="object 454"/>
          <p:cNvSpPr/>
          <p:nvPr/>
        </p:nvSpPr>
        <p:spPr>
          <a:xfrm>
            <a:off x="3447512" y="7586853"/>
            <a:ext cx="0" cy="705485"/>
          </a:xfrm>
          <a:custGeom>
            <a:avLst/>
            <a:gdLst/>
            <a:ahLst/>
            <a:cxnLst/>
            <a:rect l="l" t="t" r="r" b="b"/>
            <a:pathLst>
              <a:path h="705484">
                <a:moveTo>
                  <a:pt x="0" y="0"/>
                </a:moveTo>
                <a:lnTo>
                  <a:pt x="0" y="705142"/>
                </a:lnTo>
              </a:path>
            </a:pathLst>
          </a:custGeom>
          <a:ln w="3175">
            <a:solidFill>
              <a:srgbClr val="FFFFFF"/>
            </a:solidFill>
          </a:ln>
        </p:spPr>
        <p:txBody>
          <a:bodyPr wrap="square" lIns="0" tIns="0" rIns="0" bIns="0" rtlCol="0"/>
          <a:lstStyle/>
          <a:p>
            <a:endParaRPr/>
          </a:p>
        </p:txBody>
      </p:sp>
      <p:sp>
        <p:nvSpPr>
          <p:cNvPr id="455" name="object 455"/>
          <p:cNvSpPr/>
          <p:nvPr/>
        </p:nvSpPr>
        <p:spPr>
          <a:xfrm>
            <a:off x="3429396" y="8678773"/>
            <a:ext cx="34925" cy="34925"/>
          </a:xfrm>
          <a:custGeom>
            <a:avLst/>
            <a:gdLst/>
            <a:ahLst/>
            <a:cxnLst/>
            <a:rect l="l" t="t" r="r" b="b"/>
            <a:pathLst>
              <a:path w="34925" h="34925">
                <a:moveTo>
                  <a:pt x="26796" y="0"/>
                </a:moveTo>
                <a:lnTo>
                  <a:pt x="7721" y="0"/>
                </a:lnTo>
                <a:lnTo>
                  <a:pt x="0" y="7734"/>
                </a:lnTo>
                <a:lnTo>
                  <a:pt x="0" y="26809"/>
                </a:lnTo>
                <a:lnTo>
                  <a:pt x="7721" y="34544"/>
                </a:lnTo>
                <a:lnTo>
                  <a:pt x="26796" y="34544"/>
                </a:lnTo>
                <a:lnTo>
                  <a:pt x="34531" y="26809"/>
                </a:lnTo>
                <a:lnTo>
                  <a:pt x="34531" y="7734"/>
                </a:lnTo>
                <a:lnTo>
                  <a:pt x="26796" y="0"/>
                </a:lnTo>
                <a:close/>
              </a:path>
            </a:pathLst>
          </a:custGeom>
          <a:solidFill>
            <a:srgbClr val="211E1F"/>
          </a:solidFill>
        </p:spPr>
        <p:txBody>
          <a:bodyPr wrap="square" lIns="0" tIns="0" rIns="0" bIns="0" rtlCol="0"/>
          <a:lstStyle/>
          <a:p>
            <a:endParaRPr/>
          </a:p>
        </p:txBody>
      </p:sp>
      <p:sp>
        <p:nvSpPr>
          <p:cNvPr id="456" name="object 456"/>
          <p:cNvSpPr/>
          <p:nvPr/>
        </p:nvSpPr>
        <p:spPr>
          <a:xfrm>
            <a:off x="811650" y="7159142"/>
            <a:ext cx="0" cy="1026160"/>
          </a:xfrm>
          <a:custGeom>
            <a:avLst/>
            <a:gdLst/>
            <a:ahLst/>
            <a:cxnLst/>
            <a:rect l="l" t="t" r="r" b="b"/>
            <a:pathLst>
              <a:path h="1026159">
                <a:moveTo>
                  <a:pt x="0" y="0"/>
                </a:moveTo>
                <a:lnTo>
                  <a:pt x="0" y="1025550"/>
                </a:lnTo>
              </a:path>
            </a:pathLst>
          </a:custGeom>
          <a:ln w="42913">
            <a:solidFill>
              <a:srgbClr val="FFFFFF"/>
            </a:solidFill>
          </a:ln>
        </p:spPr>
        <p:txBody>
          <a:bodyPr wrap="square" lIns="0" tIns="0" rIns="0" bIns="0" rtlCol="0"/>
          <a:lstStyle/>
          <a:p>
            <a:endParaRPr/>
          </a:p>
        </p:txBody>
      </p:sp>
      <p:sp>
        <p:nvSpPr>
          <p:cNvPr id="457" name="object 457"/>
          <p:cNvSpPr/>
          <p:nvPr/>
        </p:nvSpPr>
        <p:spPr>
          <a:xfrm>
            <a:off x="834478" y="5918796"/>
            <a:ext cx="6331585" cy="2361565"/>
          </a:xfrm>
          <a:custGeom>
            <a:avLst/>
            <a:gdLst/>
            <a:ahLst/>
            <a:cxnLst/>
            <a:rect l="l" t="t" r="r" b="b"/>
            <a:pathLst>
              <a:path w="6331584" h="2361565">
                <a:moveTo>
                  <a:pt x="6331165" y="1098511"/>
                </a:moveTo>
                <a:lnTo>
                  <a:pt x="6331165" y="0"/>
                </a:lnTo>
                <a:lnTo>
                  <a:pt x="0" y="0"/>
                </a:lnTo>
                <a:lnTo>
                  <a:pt x="0" y="2361552"/>
                </a:lnTo>
                <a:lnTo>
                  <a:pt x="6331165" y="2361552"/>
                </a:lnTo>
                <a:lnTo>
                  <a:pt x="6331165" y="1098511"/>
                </a:lnTo>
              </a:path>
            </a:pathLst>
          </a:custGeom>
          <a:ln w="3175">
            <a:solidFill>
              <a:srgbClr val="211E1F"/>
            </a:solidFill>
          </a:ln>
        </p:spPr>
        <p:txBody>
          <a:bodyPr wrap="square" lIns="0" tIns="0" rIns="0" bIns="0" rtlCol="0"/>
          <a:lstStyle/>
          <a:p>
            <a:endParaRPr/>
          </a:p>
        </p:txBody>
      </p:sp>
      <p:sp>
        <p:nvSpPr>
          <p:cNvPr id="458" name="object 458"/>
          <p:cNvSpPr txBox="1"/>
          <p:nvPr/>
        </p:nvSpPr>
        <p:spPr>
          <a:xfrm>
            <a:off x="5864457" y="8370533"/>
            <a:ext cx="65405"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7’</a:t>
            </a:r>
            <a:endParaRPr sz="400">
              <a:latin typeface="Arial"/>
              <a:cs typeface="Arial"/>
            </a:endParaRPr>
          </a:p>
        </p:txBody>
      </p:sp>
      <p:sp>
        <p:nvSpPr>
          <p:cNvPr id="459" name="object 459"/>
          <p:cNvSpPr/>
          <p:nvPr/>
        </p:nvSpPr>
        <p:spPr>
          <a:xfrm>
            <a:off x="5284491" y="6133598"/>
            <a:ext cx="1167892" cy="2155535"/>
          </a:xfrm>
          <a:prstGeom prst="rect">
            <a:avLst/>
          </a:prstGeom>
          <a:blipFill>
            <a:blip r:embed="rId27" cstate="print"/>
            <a:stretch>
              <a:fillRect/>
            </a:stretch>
          </a:blipFill>
        </p:spPr>
        <p:txBody>
          <a:bodyPr wrap="square" lIns="0" tIns="0" rIns="0" bIns="0" rtlCol="0"/>
          <a:lstStyle/>
          <a:p>
            <a:endParaRPr/>
          </a:p>
        </p:txBody>
      </p:sp>
      <p:sp>
        <p:nvSpPr>
          <p:cNvPr id="460" name="object 460"/>
          <p:cNvSpPr/>
          <p:nvPr/>
        </p:nvSpPr>
        <p:spPr>
          <a:xfrm>
            <a:off x="2946273" y="7852264"/>
            <a:ext cx="69722" cy="103339"/>
          </a:xfrm>
          <a:prstGeom prst="rect">
            <a:avLst/>
          </a:prstGeom>
          <a:blipFill>
            <a:blip r:embed="rId28" cstate="print"/>
            <a:stretch>
              <a:fillRect/>
            </a:stretch>
          </a:blipFill>
        </p:spPr>
        <p:txBody>
          <a:bodyPr wrap="square" lIns="0" tIns="0" rIns="0" bIns="0" rtlCol="0"/>
          <a:lstStyle/>
          <a:p>
            <a:endParaRPr/>
          </a:p>
        </p:txBody>
      </p:sp>
      <p:sp>
        <p:nvSpPr>
          <p:cNvPr id="461" name="object 461"/>
          <p:cNvSpPr/>
          <p:nvPr/>
        </p:nvSpPr>
        <p:spPr>
          <a:xfrm>
            <a:off x="2915832" y="7702876"/>
            <a:ext cx="135705" cy="88267"/>
          </a:xfrm>
          <a:prstGeom prst="rect">
            <a:avLst/>
          </a:prstGeom>
          <a:blipFill>
            <a:blip r:embed="rId29" cstate="print"/>
            <a:stretch>
              <a:fillRect/>
            </a:stretch>
          </a:blipFill>
        </p:spPr>
        <p:txBody>
          <a:bodyPr wrap="square" lIns="0" tIns="0" rIns="0" bIns="0" rtlCol="0"/>
          <a:lstStyle/>
          <a:p>
            <a:endParaRPr/>
          </a:p>
        </p:txBody>
      </p:sp>
      <p:sp>
        <p:nvSpPr>
          <p:cNvPr id="462" name="object 462"/>
          <p:cNvSpPr txBox="1"/>
          <p:nvPr/>
        </p:nvSpPr>
        <p:spPr>
          <a:xfrm>
            <a:off x="2520548" y="7806820"/>
            <a:ext cx="80010" cy="284480"/>
          </a:xfrm>
          <a:prstGeom prst="rect">
            <a:avLst/>
          </a:prstGeom>
        </p:spPr>
        <p:txBody>
          <a:bodyPr vert="vert270" wrap="square" lIns="0" tIns="11430" rIns="0" bIns="0" rtlCol="0">
            <a:spAutoFit/>
          </a:bodyPr>
          <a:lstStyle/>
          <a:p>
            <a:pPr marL="12700">
              <a:lnSpc>
                <a:spcPct val="100000"/>
              </a:lnSpc>
              <a:spcBef>
                <a:spcPts val="90"/>
              </a:spcBef>
            </a:pPr>
            <a:r>
              <a:rPr sz="350" b="1" spc="-15" dirty="0">
                <a:solidFill>
                  <a:srgbClr val="FFFFFF"/>
                </a:solidFill>
                <a:latin typeface="Arial"/>
                <a:cs typeface="Arial"/>
              </a:rPr>
              <a:t>Property</a:t>
            </a:r>
            <a:r>
              <a:rPr sz="350" b="1" spc="-65" dirty="0">
                <a:solidFill>
                  <a:srgbClr val="FFFFFF"/>
                </a:solidFill>
                <a:latin typeface="Arial"/>
                <a:cs typeface="Arial"/>
              </a:rPr>
              <a:t> </a:t>
            </a:r>
            <a:r>
              <a:rPr sz="350" b="1" spc="-20" dirty="0">
                <a:solidFill>
                  <a:srgbClr val="FFFFFF"/>
                </a:solidFill>
                <a:latin typeface="Arial"/>
                <a:cs typeface="Arial"/>
              </a:rPr>
              <a:t>Line</a:t>
            </a:r>
            <a:endParaRPr sz="350">
              <a:latin typeface="Arial"/>
              <a:cs typeface="Arial"/>
            </a:endParaRPr>
          </a:p>
        </p:txBody>
      </p:sp>
      <p:sp>
        <p:nvSpPr>
          <p:cNvPr id="463" name="object 463"/>
          <p:cNvSpPr txBox="1"/>
          <p:nvPr/>
        </p:nvSpPr>
        <p:spPr>
          <a:xfrm>
            <a:off x="2058992" y="8455172"/>
            <a:ext cx="231775"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Sidewalk</a:t>
            </a:r>
            <a:endParaRPr sz="400">
              <a:latin typeface="Arial"/>
              <a:cs typeface="Arial"/>
            </a:endParaRPr>
          </a:p>
        </p:txBody>
      </p:sp>
      <p:sp>
        <p:nvSpPr>
          <p:cNvPr id="464" name="object 464"/>
          <p:cNvSpPr/>
          <p:nvPr/>
        </p:nvSpPr>
        <p:spPr>
          <a:xfrm>
            <a:off x="1298978" y="5928273"/>
            <a:ext cx="1167917" cy="1667170"/>
          </a:xfrm>
          <a:prstGeom prst="rect">
            <a:avLst/>
          </a:prstGeom>
          <a:blipFill>
            <a:blip r:embed="rId30" cstate="print"/>
            <a:stretch>
              <a:fillRect/>
            </a:stretch>
          </a:blipFill>
        </p:spPr>
        <p:txBody>
          <a:bodyPr wrap="square" lIns="0" tIns="0" rIns="0" bIns="0" rtlCol="0"/>
          <a:lstStyle/>
          <a:p>
            <a:endParaRPr/>
          </a:p>
        </p:txBody>
      </p:sp>
      <p:sp>
        <p:nvSpPr>
          <p:cNvPr id="465" name="object 465"/>
          <p:cNvSpPr/>
          <p:nvPr/>
        </p:nvSpPr>
        <p:spPr>
          <a:xfrm>
            <a:off x="1809677" y="7611643"/>
            <a:ext cx="1905" cy="775970"/>
          </a:xfrm>
          <a:custGeom>
            <a:avLst/>
            <a:gdLst/>
            <a:ahLst/>
            <a:cxnLst/>
            <a:rect l="l" t="t" r="r" b="b"/>
            <a:pathLst>
              <a:path w="1905" h="775970">
                <a:moveTo>
                  <a:pt x="0" y="0"/>
                </a:moveTo>
                <a:lnTo>
                  <a:pt x="1511" y="775843"/>
                </a:lnTo>
              </a:path>
            </a:pathLst>
          </a:custGeom>
          <a:ln w="11087">
            <a:solidFill>
              <a:srgbClr val="FFFFFF"/>
            </a:solidFill>
            <a:prstDash val="lgDashDot"/>
          </a:ln>
        </p:spPr>
        <p:txBody>
          <a:bodyPr wrap="square" lIns="0" tIns="0" rIns="0" bIns="0" rtlCol="0"/>
          <a:lstStyle/>
          <a:p>
            <a:endParaRPr/>
          </a:p>
        </p:txBody>
      </p:sp>
      <p:sp>
        <p:nvSpPr>
          <p:cNvPr id="466" name="object 466"/>
          <p:cNvSpPr/>
          <p:nvPr/>
        </p:nvSpPr>
        <p:spPr>
          <a:xfrm>
            <a:off x="1815049" y="8299015"/>
            <a:ext cx="0" cy="752475"/>
          </a:xfrm>
          <a:custGeom>
            <a:avLst/>
            <a:gdLst/>
            <a:ahLst/>
            <a:cxnLst/>
            <a:rect l="l" t="t" r="r" b="b"/>
            <a:pathLst>
              <a:path h="752475">
                <a:moveTo>
                  <a:pt x="0" y="0"/>
                </a:moveTo>
                <a:lnTo>
                  <a:pt x="0" y="752043"/>
                </a:lnTo>
              </a:path>
            </a:pathLst>
          </a:custGeom>
          <a:ln w="5537">
            <a:solidFill>
              <a:srgbClr val="010202"/>
            </a:solidFill>
            <a:prstDash val="lgDashDot"/>
          </a:ln>
        </p:spPr>
        <p:txBody>
          <a:bodyPr wrap="square" lIns="0" tIns="0" rIns="0" bIns="0" rtlCol="0"/>
          <a:lstStyle/>
          <a:p>
            <a:endParaRPr/>
          </a:p>
        </p:txBody>
      </p:sp>
      <p:sp>
        <p:nvSpPr>
          <p:cNvPr id="467" name="object 467"/>
          <p:cNvSpPr/>
          <p:nvPr/>
        </p:nvSpPr>
        <p:spPr>
          <a:xfrm>
            <a:off x="6759745" y="7585788"/>
            <a:ext cx="1905" cy="688975"/>
          </a:xfrm>
          <a:custGeom>
            <a:avLst/>
            <a:gdLst/>
            <a:ahLst/>
            <a:cxnLst/>
            <a:rect l="l" t="t" r="r" b="b"/>
            <a:pathLst>
              <a:path w="1904" h="688975">
                <a:moveTo>
                  <a:pt x="0" y="0"/>
                </a:moveTo>
                <a:lnTo>
                  <a:pt x="1485" y="688530"/>
                </a:lnTo>
              </a:path>
            </a:pathLst>
          </a:custGeom>
          <a:ln w="11087">
            <a:solidFill>
              <a:srgbClr val="FFFFFF"/>
            </a:solidFill>
            <a:prstDash val="lgDashDot"/>
          </a:ln>
        </p:spPr>
        <p:txBody>
          <a:bodyPr wrap="square" lIns="0" tIns="0" rIns="0" bIns="0" rtlCol="0"/>
          <a:lstStyle/>
          <a:p>
            <a:endParaRPr/>
          </a:p>
        </p:txBody>
      </p:sp>
      <p:sp>
        <p:nvSpPr>
          <p:cNvPr id="468" name="object 468"/>
          <p:cNvSpPr/>
          <p:nvPr/>
        </p:nvSpPr>
        <p:spPr>
          <a:xfrm>
            <a:off x="6761574" y="7588287"/>
            <a:ext cx="404495" cy="0"/>
          </a:xfrm>
          <a:custGeom>
            <a:avLst/>
            <a:gdLst/>
            <a:ahLst/>
            <a:cxnLst/>
            <a:rect l="l" t="t" r="r" b="b"/>
            <a:pathLst>
              <a:path w="404495">
                <a:moveTo>
                  <a:pt x="0" y="0"/>
                </a:moveTo>
                <a:lnTo>
                  <a:pt x="404012" y="0"/>
                </a:lnTo>
              </a:path>
            </a:pathLst>
          </a:custGeom>
          <a:ln w="3175">
            <a:solidFill>
              <a:srgbClr val="5C6366"/>
            </a:solidFill>
          </a:ln>
        </p:spPr>
        <p:txBody>
          <a:bodyPr wrap="square" lIns="0" tIns="0" rIns="0" bIns="0" rtlCol="0"/>
          <a:lstStyle/>
          <a:p>
            <a:endParaRPr/>
          </a:p>
        </p:txBody>
      </p:sp>
      <p:sp>
        <p:nvSpPr>
          <p:cNvPr id="469" name="object 469"/>
          <p:cNvSpPr/>
          <p:nvPr/>
        </p:nvSpPr>
        <p:spPr>
          <a:xfrm>
            <a:off x="6761574" y="7588287"/>
            <a:ext cx="404495" cy="0"/>
          </a:xfrm>
          <a:custGeom>
            <a:avLst/>
            <a:gdLst/>
            <a:ahLst/>
            <a:cxnLst/>
            <a:rect l="l" t="t" r="r" b="b"/>
            <a:pathLst>
              <a:path w="404495">
                <a:moveTo>
                  <a:pt x="0" y="0"/>
                </a:moveTo>
                <a:lnTo>
                  <a:pt x="404012" y="0"/>
                </a:lnTo>
              </a:path>
            </a:pathLst>
          </a:custGeom>
          <a:ln w="4991">
            <a:solidFill>
              <a:srgbClr val="211E1F"/>
            </a:solidFill>
          </a:ln>
        </p:spPr>
        <p:txBody>
          <a:bodyPr wrap="square" lIns="0" tIns="0" rIns="0" bIns="0" rtlCol="0"/>
          <a:lstStyle/>
          <a:p>
            <a:endParaRPr/>
          </a:p>
        </p:txBody>
      </p:sp>
      <p:sp>
        <p:nvSpPr>
          <p:cNvPr id="470" name="object 470"/>
          <p:cNvSpPr txBox="1"/>
          <p:nvPr/>
        </p:nvSpPr>
        <p:spPr>
          <a:xfrm>
            <a:off x="6347910" y="8369391"/>
            <a:ext cx="93980"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18’</a:t>
            </a:r>
            <a:endParaRPr sz="400">
              <a:latin typeface="Arial"/>
              <a:cs typeface="Arial"/>
            </a:endParaRPr>
          </a:p>
        </p:txBody>
      </p:sp>
      <p:sp>
        <p:nvSpPr>
          <p:cNvPr id="471" name="object 471"/>
          <p:cNvSpPr txBox="1"/>
          <p:nvPr/>
        </p:nvSpPr>
        <p:spPr>
          <a:xfrm>
            <a:off x="6270133" y="8464536"/>
            <a:ext cx="254000" cy="92075"/>
          </a:xfrm>
          <a:prstGeom prst="rect">
            <a:avLst/>
          </a:prstGeom>
        </p:spPr>
        <p:txBody>
          <a:bodyPr vert="horz" wrap="square" lIns="0" tIns="17145" rIns="0" bIns="0" rtlCol="0">
            <a:spAutoFit/>
          </a:bodyPr>
          <a:lstStyle/>
          <a:p>
            <a:pPr marL="12700">
              <a:lnSpc>
                <a:spcPct val="100000"/>
              </a:lnSpc>
              <a:spcBef>
                <a:spcPts val="135"/>
              </a:spcBef>
            </a:pPr>
            <a:r>
              <a:rPr sz="400" spc="15" dirty="0">
                <a:solidFill>
                  <a:srgbClr val="211E1F"/>
                </a:solidFill>
                <a:latin typeface="Arial"/>
                <a:cs typeface="Arial"/>
              </a:rPr>
              <a:t>Sidewalk</a:t>
            </a:r>
            <a:endParaRPr sz="400">
              <a:latin typeface="Arial"/>
              <a:cs typeface="Arial"/>
            </a:endParaRPr>
          </a:p>
        </p:txBody>
      </p:sp>
      <p:sp>
        <p:nvSpPr>
          <p:cNvPr id="472" name="object 472"/>
          <p:cNvSpPr/>
          <p:nvPr/>
        </p:nvSpPr>
        <p:spPr>
          <a:xfrm>
            <a:off x="6038656" y="8304831"/>
            <a:ext cx="0" cy="229870"/>
          </a:xfrm>
          <a:custGeom>
            <a:avLst/>
            <a:gdLst/>
            <a:ahLst/>
            <a:cxnLst/>
            <a:rect l="l" t="t" r="r" b="b"/>
            <a:pathLst>
              <a:path h="229870">
                <a:moveTo>
                  <a:pt x="0" y="0"/>
                </a:moveTo>
                <a:lnTo>
                  <a:pt x="0" y="229565"/>
                </a:lnTo>
              </a:path>
            </a:pathLst>
          </a:custGeom>
          <a:ln w="3175">
            <a:solidFill>
              <a:srgbClr val="211E1F"/>
            </a:solidFill>
          </a:ln>
        </p:spPr>
        <p:txBody>
          <a:bodyPr wrap="square" lIns="0" tIns="0" rIns="0" bIns="0" rtlCol="0"/>
          <a:lstStyle/>
          <a:p>
            <a:endParaRPr/>
          </a:p>
        </p:txBody>
      </p:sp>
      <p:sp>
        <p:nvSpPr>
          <p:cNvPr id="473" name="object 473"/>
          <p:cNvSpPr/>
          <p:nvPr/>
        </p:nvSpPr>
        <p:spPr>
          <a:xfrm>
            <a:off x="6021382" y="8438155"/>
            <a:ext cx="34925" cy="34925"/>
          </a:xfrm>
          <a:custGeom>
            <a:avLst/>
            <a:gdLst/>
            <a:ahLst/>
            <a:cxnLst/>
            <a:rect l="l" t="t" r="r" b="b"/>
            <a:pathLst>
              <a:path w="34925" h="34925">
                <a:moveTo>
                  <a:pt x="26822" y="0"/>
                </a:moveTo>
                <a:lnTo>
                  <a:pt x="7734" y="0"/>
                </a:lnTo>
                <a:lnTo>
                  <a:pt x="0" y="7734"/>
                </a:lnTo>
                <a:lnTo>
                  <a:pt x="0" y="26809"/>
                </a:lnTo>
                <a:lnTo>
                  <a:pt x="7734" y="34544"/>
                </a:lnTo>
                <a:lnTo>
                  <a:pt x="26822" y="34544"/>
                </a:lnTo>
                <a:lnTo>
                  <a:pt x="34544" y="26809"/>
                </a:lnTo>
                <a:lnTo>
                  <a:pt x="34544" y="7734"/>
                </a:lnTo>
                <a:lnTo>
                  <a:pt x="26822" y="0"/>
                </a:lnTo>
                <a:close/>
              </a:path>
            </a:pathLst>
          </a:custGeom>
          <a:solidFill>
            <a:srgbClr val="211E1F"/>
          </a:solidFill>
        </p:spPr>
        <p:txBody>
          <a:bodyPr wrap="square" lIns="0" tIns="0" rIns="0" bIns="0" rtlCol="0"/>
          <a:lstStyle/>
          <a:p>
            <a:endParaRPr/>
          </a:p>
        </p:txBody>
      </p:sp>
      <p:sp>
        <p:nvSpPr>
          <p:cNvPr id="474" name="object 474"/>
          <p:cNvSpPr/>
          <p:nvPr/>
        </p:nvSpPr>
        <p:spPr>
          <a:xfrm>
            <a:off x="6761408" y="8304558"/>
            <a:ext cx="0" cy="741045"/>
          </a:xfrm>
          <a:custGeom>
            <a:avLst/>
            <a:gdLst/>
            <a:ahLst/>
            <a:cxnLst/>
            <a:rect l="l" t="t" r="r" b="b"/>
            <a:pathLst>
              <a:path h="741045">
                <a:moveTo>
                  <a:pt x="0" y="0"/>
                </a:moveTo>
                <a:lnTo>
                  <a:pt x="0" y="740956"/>
                </a:lnTo>
              </a:path>
            </a:pathLst>
          </a:custGeom>
          <a:ln w="5537">
            <a:solidFill>
              <a:srgbClr val="010202"/>
            </a:solidFill>
            <a:prstDash val="lgDashDot"/>
          </a:ln>
        </p:spPr>
        <p:txBody>
          <a:bodyPr wrap="square" lIns="0" tIns="0" rIns="0" bIns="0" rtlCol="0"/>
          <a:lstStyle/>
          <a:p>
            <a:endParaRPr/>
          </a:p>
        </p:txBody>
      </p:sp>
      <p:sp>
        <p:nvSpPr>
          <p:cNvPr id="475" name="object 475"/>
          <p:cNvSpPr txBox="1"/>
          <p:nvPr/>
        </p:nvSpPr>
        <p:spPr>
          <a:xfrm>
            <a:off x="6769386" y="8439817"/>
            <a:ext cx="304165" cy="193040"/>
          </a:xfrm>
          <a:prstGeom prst="rect">
            <a:avLst/>
          </a:prstGeom>
        </p:spPr>
        <p:txBody>
          <a:bodyPr vert="horz" wrap="square" lIns="0" tIns="11430" rIns="0" bIns="0" rtlCol="0">
            <a:spAutoFit/>
          </a:bodyPr>
          <a:lstStyle/>
          <a:p>
            <a:pPr marL="55244" marR="5080" indent="-43180">
              <a:lnSpc>
                <a:spcPct val="137500"/>
              </a:lnSpc>
              <a:spcBef>
                <a:spcPts val="90"/>
              </a:spcBef>
            </a:pPr>
            <a:r>
              <a:rPr sz="400" spc="0" dirty="0">
                <a:solidFill>
                  <a:srgbClr val="211E1F"/>
                </a:solidFill>
                <a:latin typeface="Arial"/>
                <a:cs typeface="Arial"/>
              </a:rPr>
              <a:t>Open</a:t>
            </a:r>
            <a:r>
              <a:rPr sz="400" spc="-20" dirty="0">
                <a:solidFill>
                  <a:srgbClr val="211E1F"/>
                </a:solidFill>
                <a:latin typeface="Arial"/>
                <a:cs typeface="Arial"/>
              </a:rPr>
              <a:t> </a:t>
            </a:r>
            <a:r>
              <a:rPr sz="400" spc="-10" dirty="0">
                <a:solidFill>
                  <a:srgbClr val="211E1F"/>
                </a:solidFill>
                <a:latin typeface="Arial"/>
                <a:cs typeface="Arial"/>
              </a:rPr>
              <a:t>Space  </a:t>
            </a:r>
            <a:r>
              <a:rPr sz="400" dirty="0">
                <a:solidFill>
                  <a:srgbClr val="211E1F"/>
                </a:solidFill>
                <a:latin typeface="Arial"/>
                <a:cs typeface="Arial"/>
              </a:rPr>
              <a:t>Block</a:t>
            </a:r>
            <a:r>
              <a:rPr sz="400" spc="-40" dirty="0">
                <a:solidFill>
                  <a:srgbClr val="211E1F"/>
                </a:solidFill>
                <a:latin typeface="Arial"/>
                <a:cs typeface="Arial"/>
              </a:rPr>
              <a:t> </a:t>
            </a:r>
            <a:r>
              <a:rPr sz="400" spc="-5" dirty="0">
                <a:solidFill>
                  <a:srgbClr val="211E1F"/>
                </a:solidFill>
                <a:latin typeface="Arial"/>
                <a:cs typeface="Arial"/>
              </a:rPr>
              <a:t>#2</a:t>
            </a:r>
            <a:endParaRPr sz="400">
              <a:latin typeface="Arial"/>
              <a:cs typeface="Arial"/>
            </a:endParaRPr>
          </a:p>
        </p:txBody>
      </p:sp>
      <p:sp>
        <p:nvSpPr>
          <p:cNvPr id="476" name="object 476"/>
          <p:cNvSpPr/>
          <p:nvPr/>
        </p:nvSpPr>
        <p:spPr>
          <a:xfrm>
            <a:off x="6756033" y="5928267"/>
            <a:ext cx="1905" cy="1652270"/>
          </a:xfrm>
          <a:custGeom>
            <a:avLst/>
            <a:gdLst/>
            <a:ahLst/>
            <a:cxnLst/>
            <a:rect l="l" t="t" r="r" b="b"/>
            <a:pathLst>
              <a:path w="1904" h="1652270">
                <a:moveTo>
                  <a:pt x="0" y="0"/>
                </a:moveTo>
                <a:lnTo>
                  <a:pt x="1549" y="1651723"/>
                </a:lnTo>
              </a:path>
            </a:pathLst>
          </a:custGeom>
          <a:ln w="11087">
            <a:solidFill>
              <a:srgbClr val="010202"/>
            </a:solidFill>
            <a:prstDash val="lgDashDot"/>
          </a:ln>
        </p:spPr>
        <p:txBody>
          <a:bodyPr wrap="square" lIns="0" tIns="0" rIns="0" bIns="0" rtlCol="0"/>
          <a:lstStyle/>
          <a:p>
            <a:endParaRPr/>
          </a:p>
        </p:txBody>
      </p:sp>
      <p:sp>
        <p:nvSpPr>
          <p:cNvPr id="477" name="object 477"/>
          <p:cNvSpPr txBox="1"/>
          <p:nvPr/>
        </p:nvSpPr>
        <p:spPr>
          <a:xfrm>
            <a:off x="4045097" y="8835221"/>
            <a:ext cx="483234" cy="220345"/>
          </a:xfrm>
          <a:prstGeom prst="rect">
            <a:avLst/>
          </a:prstGeom>
        </p:spPr>
        <p:txBody>
          <a:bodyPr vert="horz" wrap="square" lIns="0" tIns="47625" rIns="0" bIns="0" rtlCol="0">
            <a:spAutoFit/>
          </a:bodyPr>
          <a:lstStyle/>
          <a:p>
            <a:pPr marR="13970" algn="ctr">
              <a:lnSpc>
                <a:spcPct val="100000"/>
              </a:lnSpc>
              <a:spcBef>
                <a:spcPts val="375"/>
              </a:spcBef>
            </a:pPr>
            <a:r>
              <a:rPr sz="400" dirty="0">
                <a:solidFill>
                  <a:srgbClr val="211E1F"/>
                </a:solidFill>
                <a:latin typeface="Arial"/>
                <a:cs typeface="Arial"/>
              </a:rPr>
              <a:t>124'</a:t>
            </a:r>
            <a:endParaRPr sz="400">
              <a:latin typeface="Arial"/>
              <a:cs typeface="Arial"/>
            </a:endParaRPr>
          </a:p>
          <a:p>
            <a:pPr algn="ctr">
              <a:lnSpc>
                <a:spcPct val="100000"/>
              </a:lnSpc>
              <a:spcBef>
                <a:spcPts val="290"/>
              </a:spcBef>
            </a:pPr>
            <a:r>
              <a:rPr sz="400" spc="0" dirty="0">
                <a:solidFill>
                  <a:srgbClr val="211E1F"/>
                </a:solidFill>
                <a:latin typeface="Arial"/>
                <a:cs typeface="Arial"/>
              </a:rPr>
              <a:t>New</a:t>
            </a:r>
            <a:r>
              <a:rPr sz="400" spc="-80" dirty="0">
                <a:solidFill>
                  <a:srgbClr val="211E1F"/>
                </a:solidFill>
                <a:latin typeface="Arial"/>
                <a:cs typeface="Arial"/>
              </a:rPr>
              <a:t> </a:t>
            </a:r>
            <a:r>
              <a:rPr sz="400" spc="-15" dirty="0">
                <a:solidFill>
                  <a:srgbClr val="211E1F"/>
                </a:solidFill>
                <a:latin typeface="Arial"/>
                <a:cs typeface="Arial"/>
              </a:rPr>
              <a:t>Bus Plaza </a:t>
            </a:r>
            <a:r>
              <a:rPr sz="400" spc="-25" dirty="0">
                <a:solidFill>
                  <a:srgbClr val="211E1F"/>
                </a:solidFill>
                <a:latin typeface="Arial"/>
                <a:cs typeface="Arial"/>
              </a:rPr>
              <a:t>ROW</a:t>
            </a:r>
            <a:endParaRPr sz="400">
              <a:latin typeface="Arial"/>
              <a:cs typeface="Arial"/>
            </a:endParaRPr>
          </a:p>
        </p:txBody>
      </p:sp>
      <p:sp>
        <p:nvSpPr>
          <p:cNvPr id="478" name="object 478"/>
          <p:cNvSpPr/>
          <p:nvPr/>
        </p:nvSpPr>
        <p:spPr>
          <a:xfrm>
            <a:off x="1763123" y="8953398"/>
            <a:ext cx="5276215" cy="0"/>
          </a:xfrm>
          <a:custGeom>
            <a:avLst/>
            <a:gdLst/>
            <a:ahLst/>
            <a:cxnLst/>
            <a:rect l="l" t="t" r="r" b="b"/>
            <a:pathLst>
              <a:path w="5276215">
                <a:moveTo>
                  <a:pt x="0" y="0"/>
                </a:moveTo>
                <a:lnTo>
                  <a:pt x="5276075" y="0"/>
                </a:lnTo>
              </a:path>
            </a:pathLst>
          </a:custGeom>
          <a:ln w="3175">
            <a:solidFill>
              <a:srgbClr val="211E1F"/>
            </a:solidFill>
          </a:ln>
        </p:spPr>
        <p:txBody>
          <a:bodyPr wrap="square" lIns="0" tIns="0" rIns="0" bIns="0" rtlCol="0"/>
          <a:lstStyle/>
          <a:p>
            <a:endParaRPr/>
          </a:p>
        </p:txBody>
      </p:sp>
      <p:sp>
        <p:nvSpPr>
          <p:cNvPr id="479" name="object 479"/>
          <p:cNvSpPr/>
          <p:nvPr/>
        </p:nvSpPr>
        <p:spPr>
          <a:xfrm>
            <a:off x="6743771" y="8936126"/>
            <a:ext cx="34925" cy="34925"/>
          </a:xfrm>
          <a:custGeom>
            <a:avLst/>
            <a:gdLst/>
            <a:ahLst/>
            <a:cxnLst/>
            <a:rect l="l" t="t" r="r" b="b"/>
            <a:pathLst>
              <a:path w="34925" h="34925">
                <a:moveTo>
                  <a:pt x="26847" y="0"/>
                </a:moveTo>
                <a:lnTo>
                  <a:pt x="7759" y="0"/>
                </a:lnTo>
                <a:lnTo>
                  <a:pt x="0" y="7734"/>
                </a:lnTo>
                <a:lnTo>
                  <a:pt x="0" y="26809"/>
                </a:lnTo>
                <a:lnTo>
                  <a:pt x="7759" y="34543"/>
                </a:lnTo>
                <a:lnTo>
                  <a:pt x="26847" y="34543"/>
                </a:lnTo>
                <a:lnTo>
                  <a:pt x="34544" y="26809"/>
                </a:lnTo>
                <a:lnTo>
                  <a:pt x="34544" y="7734"/>
                </a:lnTo>
                <a:lnTo>
                  <a:pt x="26847" y="0"/>
                </a:lnTo>
                <a:close/>
              </a:path>
            </a:pathLst>
          </a:custGeom>
          <a:solidFill>
            <a:srgbClr val="211E1F"/>
          </a:solidFill>
        </p:spPr>
        <p:txBody>
          <a:bodyPr wrap="square" lIns="0" tIns="0" rIns="0" bIns="0" rtlCol="0"/>
          <a:lstStyle/>
          <a:p>
            <a:endParaRPr/>
          </a:p>
        </p:txBody>
      </p:sp>
      <p:sp>
        <p:nvSpPr>
          <p:cNvPr id="480" name="object 480"/>
          <p:cNvSpPr/>
          <p:nvPr/>
        </p:nvSpPr>
        <p:spPr>
          <a:xfrm>
            <a:off x="1795500" y="8936525"/>
            <a:ext cx="34925" cy="34925"/>
          </a:xfrm>
          <a:custGeom>
            <a:avLst/>
            <a:gdLst/>
            <a:ahLst/>
            <a:cxnLst/>
            <a:rect l="l" t="t" r="r" b="b"/>
            <a:pathLst>
              <a:path w="34925" h="34925">
                <a:moveTo>
                  <a:pt x="26809" y="0"/>
                </a:moveTo>
                <a:lnTo>
                  <a:pt x="7734" y="0"/>
                </a:lnTo>
                <a:lnTo>
                  <a:pt x="0" y="7734"/>
                </a:lnTo>
                <a:lnTo>
                  <a:pt x="0" y="26809"/>
                </a:lnTo>
                <a:lnTo>
                  <a:pt x="7734" y="34543"/>
                </a:lnTo>
                <a:lnTo>
                  <a:pt x="26809" y="34543"/>
                </a:lnTo>
                <a:lnTo>
                  <a:pt x="34543" y="26809"/>
                </a:lnTo>
                <a:lnTo>
                  <a:pt x="34543" y="7734"/>
                </a:lnTo>
                <a:lnTo>
                  <a:pt x="26809" y="0"/>
                </a:lnTo>
                <a:close/>
              </a:path>
            </a:pathLst>
          </a:custGeom>
          <a:solidFill>
            <a:srgbClr val="211E1F"/>
          </a:solidFill>
        </p:spPr>
        <p:txBody>
          <a:bodyPr wrap="square" lIns="0" tIns="0" rIns="0" bIns="0" rtlCol="0"/>
          <a:lstStyle/>
          <a:p>
            <a:endParaRPr/>
          </a:p>
        </p:txBody>
      </p:sp>
      <p:sp>
        <p:nvSpPr>
          <p:cNvPr id="481" name="object 481"/>
          <p:cNvSpPr txBox="1"/>
          <p:nvPr/>
        </p:nvSpPr>
        <p:spPr>
          <a:xfrm>
            <a:off x="2831636" y="8358805"/>
            <a:ext cx="951230" cy="188595"/>
          </a:xfrm>
          <a:prstGeom prst="rect">
            <a:avLst/>
          </a:prstGeom>
        </p:spPr>
        <p:txBody>
          <a:bodyPr vert="horz" wrap="square" lIns="0" tIns="32384" rIns="0" bIns="0" rtlCol="0">
            <a:spAutoFit/>
          </a:bodyPr>
          <a:lstStyle/>
          <a:p>
            <a:pPr marL="10795" algn="ctr">
              <a:lnSpc>
                <a:spcPct val="100000"/>
              </a:lnSpc>
              <a:spcBef>
                <a:spcPts val="254"/>
              </a:spcBef>
              <a:tabLst>
                <a:tab pos="332105" algn="l"/>
                <a:tab pos="670560" algn="l"/>
              </a:tabLst>
            </a:pPr>
            <a:r>
              <a:rPr sz="400" dirty="0">
                <a:solidFill>
                  <a:srgbClr val="211E1F"/>
                </a:solidFill>
                <a:latin typeface="Arial"/>
                <a:cs typeface="Arial"/>
              </a:rPr>
              <a:t>8’	</a:t>
            </a:r>
            <a:r>
              <a:rPr sz="600" baseline="6944" dirty="0">
                <a:solidFill>
                  <a:srgbClr val="211E1F"/>
                </a:solidFill>
                <a:latin typeface="Arial"/>
                <a:cs typeface="Arial"/>
              </a:rPr>
              <a:t>8’	10’</a:t>
            </a:r>
            <a:endParaRPr sz="600" baseline="6944">
              <a:latin typeface="Arial"/>
              <a:cs typeface="Arial"/>
            </a:endParaRPr>
          </a:p>
          <a:p>
            <a:pPr algn="ctr">
              <a:lnSpc>
                <a:spcPct val="100000"/>
              </a:lnSpc>
              <a:spcBef>
                <a:spcPts val="160"/>
              </a:spcBef>
            </a:pPr>
            <a:r>
              <a:rPr sz="400" spc="-5" dirty="0">
                <a:solidFill>
                  <a:srgbClr val="211E1F"/>
                </a:solidFill>
                <a:latin typeface="Arial"/>
                <a:cs typeface="Arial"/>
              </a:rPr>
              <a:t>Cycle </a:t>
            </a:r>
            <a:r>
              <a:rPr sz="400" spc="-10" dirty="0">
                <a:solidFill>
                  <a:srgbClr val="211E1F"/>
                </a:solidFill>
                <a:latin typeface="Arial"/>
                <a:cs typeface="Arial"/>
              </a:rPr>
              <a:t>Track </a:t>
            </a:r>
            <a:r>
              <a:rPr sz="400" spc="-15" dirty="0">
                <a:solidFill>
                  <a:srgbClr val="211E1F"/>
                </a:solidFill>
                <a:latin typeface="Arial"/>
                <a:cs typeface="Arial"/>
              </a:rPr>
              <a:t>Bus </a:t>
            </a:r>
            <a:r>
              <a:rPr sz="400" spc="0" dirty="0">
                <a:solidFill>
                  <a:srgbClr val="211E1F"/>
                </a:solidFill>
                <a:latin typeface="Arial"/>
                <a:cs typeface="Arial"/>
              </a:rPr>
              <a:t>Platform </a:t>
            </a:r>
            <a:r>
              <a:rPr sz="400" spc="-15" dirty="0">
                <a:solidFill>
                  <a:srgbClr val="211E1F"/>
                </a:solidFill>
                <a:latin typeface="Arial"/>
                <a:cs typeface="Arial"/>
              </a:rPr>
              <a:t>Bus</a:t>
            </a:r>
            <a:r>
              <a:rPr sz="400" spc="-60" dirty="0">
                <a:solidFill>
                  <a:srgbClr val="211E1F"/>
                </a:solidFill>
                <a:latin typeface="Arial"/>
                <a:cs typeface="Arial"/>
              </a:rPr>
              <a:t> </a:t>
            </a:r>
            <a:r>
              <a:rPr sz="400" spc="5" dirty="0">
                <a:solidFill>
                  <a:srgbClr val="211E1F"/>
                </a:solidFill>
                <a:latin typeface="Arial"/>
                <a:cs typeface="Arial"/>
              </a:rPr>
              <a:t>Pullout</a:t>
            </a:r>
            <a:endParaRPr sz="400">
              <a:latin typeface="Arial"/>
              <a:cs typeface="Arial"/>
            </a:endParaRPr>
          </a:p>
        </p:txBody>
      </p:sp>
      <p:sp>
        <p:nvSpPr>
          <p:cNvPr id="482" name="object 482"/>
          <p:cNvSpPr txBox="1"/>
          <p:nvPr/>
        </p:nvSpPr>
        <p:spPr>
          <a:xfrm>
            <a:off x="4368641" y="8456176"/>
            <a:ext cx="288925" cy="92075"/>
          </a:xfrm>
          <a:prstGeom prst="rect">
            <a:avLst/>
          </a:prstGeom>
        </p:spPr>
        <p:txBody>
          <a:bodyPr vert="horz" wrap="square" lIns="0" tIns="17145" rIns="0" bIns="0" rtlCol="0">
            <a:spAutoFit/>
          </a:bodyPr>
          <a:lstStyle/>
          <a:p>
            <a:pPr marL="12700">
              <a:lnSpc>
                <a:spcPct val="100000"/>
              </a:lnSpc>
              <a:spcBef>
                <a:spcPts val="135"/>
              </a:spcBef>
            </a:pPr>
            <a:r>
              <a:rPr sz="400" spc="-5" dirty="0">
                <a:solidFill>
                  <a:srgbClr val="211E1F"/>
                </a:solidFill>
                <a:latin typeface="Arial"/>
                <a:cs typeface="Arial"/>
              </a:rPr>
              <a:t>Travel</a:t>
            </a:r>
            <a:r>
              <a:rPr sz="400" spc="-55" dirty="0">
                <a:solidFill>
                  <a:srgbClr val="211E1F"/>
                </a:solidFill>
                <a:latin typeface="Arial"/>
                <a:cs typeface="Arial"/>
              </a:rPr>
              <a:t> </a:t>
            </a:r>
            <a:r>
              <a:rPr sz="400" spc="-5" dirty="0">
                <a:solidFill>
                  <a:srgbClr val="211E1F"/>
                </a:solidFill>
                <a:latin typeface="Arial"/>
                <a:cs typeface="Arial"/>
              </a:rPr>
              <a:t>Lane</a:t>
            </a:r>
            <a:endParaRPr sz="400">
              <a:latin typeface="Arial"/>
              <a:cs typeface="Arial"/>
            </a:endParaRPr>
          </a:p>
        </p:txBody>
      </p:sp>
      <p:sp>
        <p:nvSpPr>
          <p:cNvPr id="483" name="object 483"/>
          <p:cNvSpPr txBox="1"/>
          <p:nvPr/>
        </p:nvSpPr>
        <p:spPr>
          <a:xfrm>
            <a:off x="4011802" y="8367534"/>
            <a:ext cx="92710"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211E1F"/>
                </a:solidFill>
                <a:latin typeface="Arial"/>
                <a:cs typeface="Arial"/>
              </a:rPr>
              <a:t>11'</a:t>
            </a:r>
            <a:endParaRPr sz="400">
              <a:latin typeface="Arial"/>
              <a:cs typeface="Arial"/>
            </a:endParaRPr>
          </a:p>
        </p:txBody>
      </p:sp>
      <p:sp>
        <p:nvSpPr>
          <p:cNvPr id="484" name="object 484"/>
          <p:cNvSpPr txBox="1"/>
          <p:nvPr/>
        </p:nvSpPr>
        <p:spPr>
          <a:xfrm>
            <a:off x="4777699" y="8348271"/>
            <a:ext cx="962660" cy="205104"/>
          </a:xfrm>
          <a:prstGeom prst="rect">
            <a:avLst/>
          </a:prstGeom>
        </p:spPr>
        <p:txBody>
          <a:bodyPr vert="horz" wrap="square" lIns="0" tIns="40005" rIns="0" bIns="0" rtlCol="0">
            <a:spAutoFit/>
          </a:bodyPr>
          <a:lstStyle/>
          <a:p>
            <a:pPr marR="3810" algn="ctr">
              <a:lnSpc>
                <a:spcPct val="100000"/>
              </a:lnSpc>
              <a:spcBef>
                <a:spcPts val="315"/>
              </a:spcBef>
              <a:tabLst>
                <a:tab pos="386080" algn="l"/>
                <a:tab pos="692785" algn="l"/>
              </a:tabLst>
            </a:pPr>
            <a:r>
              <a:rPr sz="600" baseline="6944" dirty="0">
                <a:solidFill>
                  <a:srgbClr val="211E1F"/>
                </a:solidFill>
                <a:latin typeface="Arial"/>
                <a:cs typeface="Arial"/>
              </a:rPr>
              <a:t>10'	8’	</a:t>
            </a:r>
            <a:r>
              <a:rPr sz="400" dirty="0">
                <a:solidFill>
                  <a:srgbClr val="211E1F"/>
                </a:solidFill>
                <a:latin typeface="Arial"/>
                <a:cs typeface="Arial"/>
              </a:rPr>
              <a:t>8’</a:t>
            </a:r>
            <a:endParaRPr sz="400">
              <a:latin typeface="Arial"/>
              <a:cs typeface="Arial"/>
            </a:endParaRPr>
          </a:p>
          <a:p>
            <a:pPr algn="ctr">
              <a:lnSpc>
                <a:spcPct val="100000"/>
              </a:lnSpc>
              <a:spcBef>
                <a:spcPts val="225"/>
              </a:spcBef>
            </a:pPr>
            <a:r>
              <a:rPr sz="600" spc="-22" baseline="6944" dirty="0">
                <a:solidFill>
                  <a:srgbClr val="211E1F"/>
                </a:solidFill>
                <a:latin typeface="Arial"/>
                <a:cs typeface="Arial"/>
              </a:rPr>
              <a:t>Bus </a:t>
            </a:r>
            <a:r>
              <a:rPr sz="600" spc="7" baseline="6944" dirty="0">
                <a:solidFill>
                  <a:srgbClr val="211E1F"/>
                </a:solidFill>
                <a:latin typeface="Arial"/>
                <a:cs typeface="Arial"/>
              </a:rPr>
              <a:t>Pullout </a:t>
            </a:r>
            <a:r>
              <a:rPr sz="600" spc="-22" baseline="6944" dirty="0">
                <a:solidFill>
                  <a:srgbClr val="211E1F"/>
                </a:solidFill>
                <a:latin typeface="Arial"/>
                <a:cs typeface="Arial"/>
              </a:rPr>
              <a:t>Bus </a:t>
            </a:r>
            <a:r>
              <a:rPr sz="600" spc="0" baseline="6944" dirty="0">
                <a:solidFill>
                  <a:srgbClr val="211E1F"/>
                </a:solidFill>
                <a:latin typeface="Arial"/>
                <a:cs typeface="Arial"/>
              </a:rPr>
              <a:t>Platform </a:t>
            </a:r>
            <a:r>
              <a:rPr sz="400" spc="-5" dirty="0">
                <a:solidFill>
                  <a:srgbClr val="211E1F"/>
                </a:solidFill>
                <a:latin typeface="Arial"/>
                <a:cs typeface="Arial"/>
              </a:rPr>
              <a:t>Cycle</a:t>
            </a:r>
            <a:r>
              <a:rPr sz="400" spc="-30" dirty="0">
                <a:solidFill>
                  <a:srgbClr val="211E1F"/>
                </a:solidFill>
                <a:latin typeface="Arial"/>
                <a:cs typeface="Arial"/>
              </a:rPr>
              <a:t> </a:t>
            </a:r>
            <a:r>
              <a:rPr sz="400" spc="-10" dirty="0">
                <a:solidFill>
                  <a:srgbClr val="211E1F"/>
                </a:solidFill>
                <a:latin typeface="Arial"/>
                <a:cs typeface="Arial"/>
              </a:rPr>
              <a:t>Track</a:t>
            </a:r>
            <a:endParaRPr sz="400">
              <a:latin typeface="Arial"/>
              <a:cs typeface="Arial"/>
            </a:endParaRPr>
          </a:p>
        </p:txBody>
      </p:sp>
      <p:sp>
        <p:nvSpPr>
          <p:cNvPr id="485" name="object 485"/>
          <p:cNvSpPr/>
          <p:nvPr/>
        </p:nvSpPr>
        <p:spPr>
          <a:xfrm>
            <a:off x="5758102" y="7582283"/>
            <a:ext cx="0" cy="80010"/>
          </a:xfrm>
          <a:custGeom>
            <a:avLst/>
            <a:gdLst/>
            <a:ahLst/>
            <a:cxnLst/>
            <a:rect l="l" t="t" r="r" b="b"/>
            <a:pathLst>
              <a:path h="80009">
                <a:moveTo>
                  <a:pt x="0" y="79451"/>
                </a:moveTo>
                <a:lnTo>
                  <a:pt x="0" y="0"/>
                </a:lnTo>
              </a:path>
            </a:pathLst>
          </a:custGeom>
          <a:solidFill>
            <a:srgbClr val="5C6366"/>
          </a:solidFill>
        </p:spPr>
        <p:txBody>
          <a:bodyPr wrap="square" lIns="0" tIns="0" rIns="0" bIns="0" rtlCol="0"/>
          <a:lstStyle/>
          <a:p>
            <a:endParaRPr/>
          </a:p>
        </p:txBody>
      </p:sp>
      <p:sp>
        <p:nvSpPr>
          <p:cNvPr id="486" name="object 486"/>
          <p:cNvSpPr/>
          <p:nvPr/>
        </p:nvSpPr>
        <p:spPr>
          <a:xfrm>
            <a:off x="5758103" y="7582279"/>
            <a:ext cx="0" cy="80010"/>
          </a:xfrm>
          <a:custGeom>
            <a:avLst/>
            <a:gdLst/>
            <a:ahLst/>
            <a:cxnLst/>
            <a:rect l="l" t="t" r="r" b="b"/>
            <a:pathLst>
              <a:path h="80009">
                <a:moveTo>
                  <a:pt x="0" y="0"/>
                </a:moveTo>
                <a:lnTo>
                  <a:pt x="0" y="79463"/>
                </a:lnTo>
              </a:path>
            </a:pathLst>
          </a:custGeom>
          <a:ln w="11087">
            <a:solidFill>
              <a:srgbClr val="211E1F"/>
            </a:solidFill>
          </a:ln>
        </p:spPr>
        <p:txBody>
          <a:bodyPr wrap="square" lIns="0" tIns="0" rIns="0" bIns="0" rtlCol="0"/>
          <a:lstStyle/>
          <a:p>
            <a:endParaRPr/>
          </a:p>
        </p:txBody>
      </p:sp>
      <p:sp>
        <p:nvSpPr>
          <p:cNvPr id="487" name="object 487"/>
          <p:cNvSpPr/>
          <p:nvPr/>
        </p:nvSpPr>
        <p:spPr>
          <a:xfrm>
            <a:off x="4730762" y="7594486"/>
            <a:ext cx="383654" cy="684631"/>
          </a:xfrm>
          <a:prstGeom prst="rect">
            <a:avLst/>
          </a:prstGeom>
          <a:blipFill>
            <a:blip r:embed="rId31" cstate="print"/>
            <a:stretch>
              <a:fillRect/>
            </a:stretch>
          </a:blipFill>
        </p:spPr>
        <p:txBody>
          <a:bodyPr wrap="square" lIns="0" tIns="0" rIns="0" bIns="0" rtlCol="0"/>
          <a:lstStyle/>
          <a:p>
            <a:endParaRPr/>
          </a:p>
        </p:txBody>
      </p:sp>
      <p:sp>
        <p:nvSpPr>
          <p:cNvPr id="488" name="object 488"/>
          <p:cNvSpPr/>
          <p:nvPr/>
        </p:nvSpPr>
        <p:spPr>
          <a:xfrm>
            <a:off x="3455758" y="7594486"/>
            <a:ext cx="383641" cy="684631"/>
          </a:xfrm>
          <a:prstGeom prst="rect">
            <a:avLst/>
          </a:prstGeom>
          <a:blipFill>
            <a:blip r:embed="rId32" cstate="print"/>
            <a:stretch>
              <a:fillRect/>
            </a:stretch>
          </a:blipFill>
        </p:spPr>
        <p:txBody>
          <a:bodyPr wrap="square" lIns="0" tIns="0" rIns="0" bIns="0" rtlCol="0"/>
          <a:lstStyle/>
          <a:p>
            <a:endParaRPr/>
          </a:p>
        </p:txBody>
      </p:sp>
      <p:sp>
        <p:nvSpPr>
          <p:cNvPr id="489" name="object 489"/>
          <p:cNvSpPr/>
          <p:nvPr/>
        </p:nvSpPr>
        <p:spPr>
          <a:xfrm>
            <a:off x="6745158" y="8435821"/>
            <a:ext cx="34925" cy="34925"/>
          </a:xfrm>
          <a:custGeom>
            <a:avLst/>
            <a:gdLst/>
            <a:ahLst/>
            <a:cxnLst/>
            <a:rect l="l" t="t" r="r" b="b"/>
            <a:pathLst>
              <a:path w="34925" h="34925">
                <a:moveTo>
                  <a:pt x="26835" y="0"/>
                </a:moveTo>
                <a:lnTo>
                  <a:pt x="7759" y="0"/>
                </a:lnTo>
                <a:lnTo>
                  <a:pt x="0" y="7734"/>
                </a:lnTo>
                <a:lnTo>
                  <a:pt x="0" y="26809"/>
                </a:lnTo>
                <a:lnTo>
                  <a:pt x="7759" y="34544"/>
                </a:lnTo>
                <a:lnTo>
                  <a:pt x="26835" y="34544"/>
                </a:lnTo>
                <a:lnTo>
                  <a:pt x="34544" y="26809"/>
                </a:lnTo>
                <a:lnTo>
                  <a:pt x="34544" y="7734"/>
                </a:lnTo>
                <a:lnTo>
                  <a:pt x="26835" y="0"/>
                </a:lnTo>
                <a:close/>
              </a:path>
            </a:pathLst>
          </a:custGeom>
          <a:solidFill>
            <a:srgbClr val="211E1F"/>
          </a:solidFill>
        </p:spPr>
        <p:txBody>
          <a:bodyPr wrap="square" lIns="0" tIns="0" rIns="0" bIns="0" rtlCol="0"/>
          <a:lstStyle/>
          <a:p>
            <a:endParaRPr/>
          </a:p>
        </p:txBody>
      </p:sp>
      <p:sp>
        <p:nvSpPr>
          <p:cNvPr id="490" name="object 490"/>
          <p:cNvSpPr txBox="1"/>
          <p:nvPr/>
        </p:nvSpPr>
        <p:spPr>
          <a:xfrm>
            <a:off x="5779580" y="8452399"/>
            <a:ext cx="234315" cy="158750"/>
          </a:xfrm>
          <a:prstGeom prst="rect">
            <a:avLst/>
          </a:prstGeom>
        </p:spPr>
        <p:txBody>
          <a:bodyPr vert="horz" wrap="square" lIns="0" tIns="11430" rIns="0" bIns="0" rtlCol="0">
            <a:spAutoFit/>
          </a:bodyPr>
          <a:lstStyle/>
          <a:p>
            <a:pPr marL="12700" marR="5080" indent="59055">
              <a:lnSpc>
                <a:spcPct val="109100"/>
              </a:lnSpc>
              <a:spcBef>
                <a:spcPts val="90"/>
              </a:spcBef>
            </a:pPr>
            <a:r>
              <a:rPr sz="400" dirty="0">
                <a:solidFill>
                  <a:srgbClr val="211E1F"/>
                </a:solidFill>
                <a:latin typeface="Arial"/>
                <a:cs typeface="Arial"/>
              </a:rPr>
              <a:t>Bio-  </a:t>
            </a:r>
            <a:r>
              <a:rPr sz="400" spc="5" dirty="0">
                <a:solidFill>
                  <a:srgbClr val="211E1F"/>
                </a:solidFill>
                <a:latin typeface="Arial"/>
                <a:cs typeface="Arial"/>
              </a:rPr>
              <a:t>Filtration</a:t>
            </a:r>
            <a:endParaRPr sz="400">
              <a:latin typeface="Arial"/>
              <a:cs typeface="Arial"/>
            </a:endParaRPr>
          </a:p>
        </p:txBody>
      </p:sp>
      <p:sp>
        <p:nvSpPr>
          <p:cNvPr id="491" name="object 491"/>
          <p:cNvSpPr/>
          <p:nvPr/>
        </p:nvSpPr>
        <p:spPr>
          <a:xfrm>
            <a:off x="5757993" y="7671408"/>
            <a:ext cx="0" cy="606425"/>
          </a:xfrm>
          <a:custGeom>
            <a:avLst/>
            <a:gdLst/>
            <a:ahLst/>
            <a:cxnLst/>
            <a:rect l="l" t="t" r="r" b="b"/>
            <a:pathLst>
              <a:path h="606425">
                <a:moveTo>
                  <a:pt x="0" y="0"/>
                </a:moveTo>
                <a:lnTo>
                  <a:pt x="0" y="606323"/>
                </a:lnTo>
              </a:path>
            </a:pathLst>
          </a:custGeom>
          <a:ln w="3175">
            <a:solidFill>
              <a:srgbClr val="FFFFFF"/>
            </a:solidFill>
          </a:ln>
        </p:spPr>
        <p:txBody>
          <a:bodyPr wrap="square" lIns="0" tIns="0" rIns="0" bIns="0" rtlCol="0"/>
          <a:lstStyle/>
          <a:p>
            <a:endParaRPr/>
          </a:p>
        </p:txBody>
      </p:sp>
      <p:sp>
        <p:nvSpPr>
          <p:cNvPr id="492" name="object 492"/>
          <p:cNvSpPr/>
          <p:nvPr/>
        </p:nvSpPr>
        <p:spPr>
          <a:xfrm>
            <a:off x="790194" y="9162412"/>
            <a:ext cx="6421120" cy="0"/>
          </a:xfrm>
          <a:custGeom>
            <a:avLst/>
            <a:gdLst/>
            <a:ahLst/>
            <a:cxnLst/>
            <a:rect l="l" t="t" r="r" b="b"/>
            <a:pathLst>
              <a:path w="6421120">
                <a:moveTo>
                  <a:pt x="0" y="0"/>
                </a:moveTo>
                <a:lnTo>
                  <a:pt x="6420624" y="0"/>
                </a:lnTo>
              </a:path>
            </a:pathLst>
          </a:custGeom>
          <a:ln w="12319">
            <a:solidFill>
              <a:srgbClr val="FFFFFF"/>
            </a:solidFill>
          </a:ln>
        </p:spPr>
        <p:txBody>
          <a:bodyPr wrap="square" lIns="0" tIns="0" rIns="0" bIns="0" rtlCol="0"/>
          <a:lstStyle/>
          <a:p>
            <a:endParaRPr/>
          </a:p>
        </p:txBody>
      </p:sp>
      <p:sp>
        <p:nvSpPr>
          <p:cNvPr id="493" name="object 493"/>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48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89380" y="1572361"/>
            <a:ext cx="4830445" cy="2760345"/>
          </a:xfrm>
          <a:custGeom>
            <a:avLst/>
            <a:gdLst/>
            <a:ahLst/>
            <a:cxnLst/>
            <a:rect l="l" t="t" r="r" b="b"/>
            <a:pathLst>
              <a:path w="4830445" h="2760345">
                <a:moveTo>
                  <a:pt x="0" y="2760040"/>
                </a:moveTo>
                <a:lnTo>
                  <a:pt x="4829848" y="2760040"/>
                </a:lnTo>
                <a:lnTo>
                  <a:pt x="4829848" y="0"/>
                </a:lnTo>
                <a:lnTo>
                  <a:pt x="0" y="0"/>
                </a:lnTo>
                <a:lnTo>
                  <a:pt x="0" y="2760040"/>
                </a:lnTo>
                <a:close/>
              </a:path>
            </a:pathLst>
          </a:custGeom>
          <a:solidFill>
            <a:srgbClr val="DFE9EC"/>
          </a:solidFill>
        </p:spPr>
        <p:txBody>
          <a:bodyPr wrap="square" lIns="0" tIns="0" rIns="0" bIns="0" rtlCol="0"/>
          <a:lstStyle/>
          <a:p>
            <a:endParaRPr/>
          </a:p>
        </p:txBody>
      </p:sp>
      <p:sp>
        <p:nvSpPr>
          <p:cNvPr id="3" name="object 3"/>
          <p:cNvSpPr/>
          <p:nvPr/>
        </p:nvSpPr>
        <p:spPr>
          <a:xfrm>
            <a:off x="1189380" y="3807891"/>
            <a:ext cx="663575" cy="982980"/>
          </a:xfrm>
          <a:custGeom>
            <a:avLst/>
            <a:gdLst/>
            <a:ahLst/>
            <a:cxnLst/>
            <a:rect l="l" t="t" r="r" b="b"/>
            <a:pathLst>
              <a:path w="663575" h="982979">
                <a:moveTo>
                  <a:pt x="0" y="982979"/>
                </a:moveTo>
                <a:lnTo>
                  <a:pt x="663549" y="982979"/>
                </a:lnTo>
                <a:lnTo>
                  <a:pt x="663549" y="0"/>
                </a:lnTo>
                <a:lnTo>
                  <a:pt x="0" y="0"/>
                </a:lnTo>
                <a:lnTo>
                  <a:pt x="0" y="982979"/>
                </a:lnTo>
                <a:close/>
              </a:path>
            </a:pathLst>
          </a:custGeom>
          <a:solidFill>
            <a:srgbClr val="5C6366"/>
          </a:solidFill>
        </p:spPr>
        <p:txBody>
          <a:bodyPr wrap="square" lIns="0" tIns="0" rIns="0" bIns="0" rtlCol="0"/>
          <a:lstStyle/>
          <a:p>
            <a:endParaRPr/>
          </a:p>
        </p:txBody>
      </p:sp>
      <p:sp>
        <p:nvSpPr>
          <p:cNvPr id="4" name="object 4"/>
          <p:cNvSpPr/>
          <p:nvPr/>
        </p:nvSpPr>
        <p:spPr>
          <a:xfrm>
            <a:off x="5011013" y="3804437"/>
            <a:ext cx="1426210" cy="986790"/>
          </a:xfrm>
          <a:custGeom>
            <a:avLst/>
            <a:gdLst/>
            <a:ahLst/>
            <a:cxnLst/>
            <a:rect l="l" t="t" r="r" b="b"/>
            <a:pathLst>
              <a:path w="1426210" h="986789">
                <a:moveTo>
                  <a:pt x="0" y="986434"/>
                </a:moveTo>
                <a:lnTo>
                  <a:pt x="1425955" y="986434"/>
                </a:lnTo>
                <a:lnTo>
                  <a:pt x="1425955" y="0"/>
                </a:lnTo>
                <a:lnTo>
                  <a:pt x="0" y="0"/>
                </a:lnTo>
                <a:lnTo>
                  <a:pt x="0" y="986434"/>
                </a:lnTo>
                <a:close/>
              </a:path>
            </a:pathLst>
          </a:custGeom>
          <a:solidFill>
            <a:srgbClr val="5C6366"/>
          </a:solidFill>
        </p:spPr>
        <p:txBody>
          <a:bodyPr wrap="square" lIns="0" tIns="0" rIns="0" bIns="0" rtlCol="0"/>
          <a:lstStyle/>
          <a:p>
            <a:endParaRPr/>
          </a:p>
        </p:txBody>
      </p:sp>
      <p:sp>
        <p:nvSpPr>
          <p:cNvPr id="5" name="object 5"/>
          <p:cNvSpPr/>
          <p:nvPr/>
        </p:nvSpPr>
        <p:spPr>
          <a:xfrm>
            <a:off x="1852929" y="3800792"/>
            <a:ext cx="290830" cy="990600"/>
          </a:xfrm>
          <a:custGeom>
            <a:avLst/>
            <a:gdLst/>
            <a:ahLst/>
            <a:cxnLst/>
            <a:rect l="l" t="t" r="r" b="b"/>
            <a:pathLst>
              <a:path w="290830" h="990600">
                <a:moveTo>
                  <a:pt x="0" y="990079"/>
                </a:moveTo>
                <a:lnTo>
                  <a:pt x="290220" y="990079"/>
                </a:lnTo>
                <a:lnTo>
                  <a:pt x="290220" y="0"/>
                </a:lnTo>
                <a:lnTo>
                  <a:pt x="0" y="0"/>
                </a:lnTo>
                <a:lnTo>
                  <a:pt x="0" y="990079"/>
                </a:lnTo>
                <a:close/>
              </a:path>
            </a:pathLst>
          </a:custGeom>
          <a:solidFill>
            <a:srgbClr val="5C6366"/>
          </a:solidFill>
        </p:spPr>
        <p:txBody>
          <a:bodyPr wrap="square" lIns="0" tIns="0" rIns="0" bIns="0" rtlCol="0"/>
          <a:lstStyle/>
          <a:p>
            <a:endParaRPr/>
          </a:p>
        </p:txBody>
      </p:sp>
      <p:sp>
        <p:nvSpPr>
          <p:cNvPr id="6" name="object 6"/>
          <p:cNvSpPr/>
          <p:nvPr/>
        </p:nvSpPr>
        <p:spPr>
          <a:xfrm>
            <a:off x="2143150" y="3803434"/>
            <a:ext cx="433070" cy="988060"/>
          </a:xfrm>
          <a:custGeom>
            <a:avLst/>
            <a:gdLst/>
            <a:ahLst/>
            <a:cxnLst/>
            <a:rect l="l" t="t" r="r" b="b"/>
            <a:pathLst>
              <a:path w="433069" h="988060">
                <a:moveTo>
                  <a:pt x="0" y="987437"/>
                </a:moveTo>
                <a:lnTo>
                  <a:pt x="432612" y="987437"/>
                </a:lnTo>
                <a:lnTo>
                  <a:pt x="432612" y="0"/>
                </a:lnTo>
                <a:lnTo>
                  <a:pt x="0" y="0"/>
                </a:lnTo>
                <a:lnTo>
                  <a:pt x="0" y="987437"/>
                </a:lnTo>
                <a:close/>
              </a:path>
            </a:pathLst>
          </a:custGeom>
          <a:solidFill>
            <a:srgbClr val="5C6366"/>
          </a:solidFill>
        </p:spPr>
        <p:txBody>
          <a:bodyPr wrap="square" lIns="0" tIns="0" rIns="0" bIns="0" rtlCol="0"/>
          <a:lstStyle/>
          <a:p>
            <a:endParaRPr/>
          </a:p>
        </p:txBody>
      </p:sp>
      <p:sp>
        <p:nvSpPr>
          <p:cNvPr id="7" name="object 7"/>
          <p:cNvSpPr/>
          <p:nvPr/>
        </p:nvSpPr>
        <p:spPr>
          <a:xfrm>
            <a:off x="4627232" y="3840378"/>
            <a:ext cx="725805" cy="950594"/>
          </a:xfrm>
          <a:custGeom>
            <a:avLst/>
            <a:gdLst/>
            <a:ahLst/>
            <a:cxnLst/>
            <a:rect l="l" t="t" r="r" b="b"/>
            <a:pathLst>
              <a:path w="725804" h="950595">
                <a:moveTo>
                  <a:pt x="0" y="950493"/>
                </a:moveTo>
                <a:lnTo>
                  <a:pt x="725563" y="950493"/>
                </a:lnTo>
                <a:lnTo>
                  <a:pt x="725563" y="0"/>
                </a:lnTo>
                <a:lnTo>
                  <a:pt x="0" y="0"/>
                </a:lnTo>
                <a:lnTo>
                  <a:pt x="0" y="950493"/>
                </a:lnTo>
                <a:close/>
              </a:path>
            </a:pathLst>
          </a:custGeom>
          <a:solidFill>
            <a:srgbClr val="5C6366"/>
          </a:solidFill>
        </p:spPr>
        <p:txBody>
          <a:bodyPr wrap="square" lIns="0" tIns="0" rIns="0" bIns="0" rtlCol="0"/>
          <a:lstStyle/>
          <a:p>
            <a:endParaRPr/>
          </a:p>
        </p:txBody>
      </p:sp>
      <p:sp>
        <p:nvSpPr>
          <p:cNvPr id="8" name="object 8"/>
          <p:cNvSpPr/>
          <p:nvPr/>
        </p:nvSpPr>
        <p:spPr>
          <a:xfrm>
            <a:off x="3011843" y="3840378"/>
            <a:ext cx="1466215" cy="950594"/>
          </a:xfrm>
          <a:custGeom>
            <a:avLst/>
            <a:gdLst/>
            <a:ahLst/>
            <a:cxnLst/>
            <a:rect l="l" t="t" r="r" b="b"/>
            <a:pathLst>
              <a:path w="1466214" h="950595">
                <a:moveTo>
                  <a:pt x="0" y="950493"/>
                </a:moveTo>
                <a:lnTo>
                  <a:pt x="1466075" y="950493"/>
                </a:lnTo>
                <a:lnTo>
                  <a:pt x="1466075" y="0"/>
                </a:lnTo>
                <a:lnTo>
                  <a:pt x="0" y="0"/>
                </a:lnTo>
                <a:lnTo>
                  <a:pt x="0" y="950493"/>
                </a:lnTo>
                <a:close/>
              </a:path>
            </a:pathLst>
          </a:custGeom>
          <a:solidFill>
            <a:srgbClr val="5C6366"/>
          </a:solidFill>
        </p:spPr>
        <p:txBody>
          <a:bodyPr wrap="square" lIns="0" tIns="0" rIns="0" bIns="0" rtlCol="0"/>
          <a:lstStyle/>
          <a:p>
            <a:endParaRPr/>
          </a:p>
        </p:txBody>
      </p:sp>
      <p:sp>
        <p:nvSpPr>
          <p:cNvPr id="9" name="object 9"/>
          <p:cNvSpPr/>
          <p:nvPr/>
        </p:nvSpPr>
        <p:spPr>
          <a:xfrm>
            <a:off x="2427770" y="3840378"/>
            <a:ext cx="530225" cy="950594"/>
          </a:xfrm>
          <a:custGeom>
            <a:avLst/>
            <a:gdLst/>
            <a:ahLst/>
            <a:cxnLst/>
            <a:rect l="l" t="t" r="r" b="b"/>
            <a:pathLst>
              <a:path w="530225" h="950595">
                <a:moveTo>
                  <a:pt x="0" y="950493"/>
                </a:moveTo>
                <a:lnTo>
                  <a:pt x="530085" y="950493"/>
                </a:lnTo>
                <a:lnTo>
                  <a:pt x="530085" y="0"/>
                </a:lnTo>
                <a:lnTo>
                  <a:pt x="0" y="0"/>
                </a:lnTo>
                <a:lnTo>
                  <a:pt x="0" y="950493"/>
                </a:lnTo>
                <a:close/>
              </a:path>
            </a:pathLst>
          </a:custGeom>
          <a:solidFill>
            <a:srgbClr val="5C6366"/>
          </a:solidFill>
        </p:spPr>
        <p:txBody>
          <a:bodyPr wrap="square" lIns="0" tIns="0" rIns="0" bIns="0" rtlCol="0"/>
          <a:lstStyle/>
          <a:p>
            <a:endParaRPr/>
          </a:p>
        </p:txBody>
      </p:sp>
      <p:sp>
        <p:nvSpPr>
          <p:cNvPr id="10" name="object 10"/>
          <p:cNvSpPr/>
          <p:nvPr/>
        </p:nvSpPr>
        <p:spPr>
          <a:xfrm>
            <a:off x="4477918" y="3816527"/>
            <a:ext cx="149860" cy="974725"/>
          </a:xfrm>
          <a:custGeom>
            <a:avLst/>
            <a:gdLst/>
            <a:ahLst/>
            <a:cxnLst/>
            <a:rect l="l" t="t" r="r" b="b"/>
            <a:pathLst>
              <a:path w="149860" h="974725">
                <a:moveTo>
                  <a:pt x="0" y="974344"/>
                </a:moveTo>
                <a:lnTo>
                  <a:pt x="149313" y="974344"/>
                </a:lnTo>
                <a:lnTo>
                  <a:pt x="149313" y="0"/>
                </a:lnTo>
                <a:lnTo>
                  <a:pt x="0" y="0"/>
                </a:lnTo>
                <a:lnTo>
                  <a:pt x="0" y="974344"/>
                </a:lnTo>
                <a:close/>
              </a:path>
            </a:pathLst>
          </a:custGeom>
          <a:solidFill>
            <a:srgbClr val="5C6366"/>
          </a:solidFill>
        </p:spPr>
        <p:txBody>
          <a:bodyPr wrap="square" lIns="0" tIns="0" rIns="0" bIns="0" rtlCol="0"/>
          <a:lstStyle/>
          <a:p>
            <a:endParaRPr/>
          </a:p>
        </p:txBody>
      </p:sp>
      <p:sp>
        <p:nvSpPr>
          <p:cNvPr id="11" name="object 11"/>
          <p:cNvSpPr/>
          <p:nvPr/>
        </p:nvSpPr>
        <p:spPr>
          <a:xfrm>
            <a:off x="2984849" y="3809758"/>
            <a:ext cx="0" cy="981710"/>
          </a:xfrm>
          <a:custGeom>
            <a:avLst/>
            <a:gdLst/>
            <a:ahLst/>
            <a:cxnLst/>
            <a:rect l="l" t="t" r="r" b="b"/>
            <a:pathLst>
              <a:path h="981710">
                <a:moveTo>
                  <a:pt x="0" y="0"/>
                </a:moveTo>
                <a:lnTo>
                  <a:pt x="0" y="981113"/>
                </a:lnTo>
              </a:path>
            </a:pathLst>
          </a:custGeom>
          <a:ln w="53987">
            <a:solidFill>
              <a:srgbClr val="5C6366"/>
            </a:solidFill>
          </a:ln>
        </p:spPr>
        <p:txBody>
          <a:bodyPr wrap="square" lIns="0" tIns="0" rIns="0" bIns="0" rtlCol="0"/>
          <a:lstStyle/>
          <a:p>
            <a:endParaRPr/>
          </a:p>
        </p:txBody>
      </p:sp>
      <p:sp>
        <p:nvSpPr>
          <p:cNvPr id="12" name="object 12"/>
          <p:cNvSpPr/>
          <p:nvPr/>
        </p:nvSpPr>
        <p:spPr>
          <a:xfrm>
            <a:off x="5906680" y="1572361"/>
            <a:ext cx="47625" cy="133985"/>
          </a:xfrm>
          <a:custGeom>
            <a:avLst/>
            <a:gdLst/>
            <a:ahLst/>
            <a:cxnLst/>
            <a:rect l="l" t="t" r="r" b="b"/>
            <a:pathLst>
              <a:path w="47625" h="133985">
                <a:moveTo>
                  <a:pt x="0" y="133781"/>
                </a:moveTo>
                <a:lnTo>
                  <a:pt x="47586" y="133781"/>
                </a:lnTo>
                <a:lnTo>
                  <a:pt x="47586" y="0"/>
                </a:lnTo>
                <a:lnTo>
                  <a:pt x="0" y="0"/>
                </a:lnTo>
                <a:lnTo>
                  <a:pt x="0" y="133781"/>
                </a:lnTo>
                <a:close/>
              </a:path>
            </a:pathLst>
          </a:custGeom>
          <a:solidFill>
            <a:srgbClr val="F6EFD5"/>
          </a:solidFill>
        </p:spPr>
        <p:txBody>
          <a:bodyPr wrap="square" lIns="0" tIns="0" rIns="0" bIns="0" rtlCol="0"/>
          <a:lstStyle/>
          <a:p>
            <a:endParaRPr/>
          </a:p>
        </p:txBody>
      </p:sp>
      <p:sp>
        <p:nvSpPr>
          <p:cNvPr id="13" name="object 13"/>
          <p:cNvSpPr/>
          <p:nvPr/>
        </p:nvSpPr>
        <p:spPr>
          <a:xfrm>
            <a:off x="5906672" y="1503125"/>
            <a:ext cx="47625" cy="203200"/>
          </a:xfrm>
          <a:custGeom>
            <a:avLst/>
            <a:gdLst/>
            <a:ahLst/>
            <a:cxnLst/>
            <a:rect l="l" t="t" r="r" b="b"/>
            <a:pathLst>
              <a:path w="47625" h="203200">
                <a:moveTo>
                  <a:pt x="47586" y="203022"/>
                </a:moveTo>
                <a:lnTo>
                  <a:pt x="0" y="203022"/>
                </a:lnTo>
                <a:lnTo>
                  <a:pt x="0" y="0"/>
                </a:lnTo>
                <a:lnTo>
                  <a:pt x="47586" y="0"/>
                </a:lnTo>
                <a:lnTo>
                  <a:pt x="47586" y="203022"/>
                </a:lnTo>
                <a:close/>
              </a:path>
            </a:pathLst>
          </a:custGeom>
          <a:ln w="3175">
            <a:solidFill>
              <a:srgbClr val="221F1F"/>
            </a:solidFill>
          </a:ln>
        </p:spPr>
        <p:txBody>
          <a:bodyPr wrap="square" lIns="0" tIns="0" rIns="0" bIns="0" rtlCol="0"/>
          <a:lstStyle/>
          <a:p>
            <a:endParaRPr/>
          </a:p>
        </p:txBody>
      </p:sp>
      <p:sp>
        <p:nvSpPr>
          <p:cNvPr id="14" name="object 14"/>
          <p:cNvSpPr/>
          <p:nvPr/>
        </p:nvSpPr>
        <p:spPr>
          <a:xfrm>
            <a:off x="5954255" y="1572361"/>
            <a:ext cx="13335" cy="133985"/>
          </a:xfrm>
          <a:custGeom>
            <a:avLst/>
            <a:gdLst/>
            <a:ahLst/>
            <a:cxnLst/>
            <a:rect l="l" t="t" r="r" b="b"/>
            <a:pathLst>
              <a:path w="13335" h="133985">
                <a:moveTo>
                  <a:pt x="0" y="133781"/>
                </a:moveTo>
                <a:lnTo>
                  <a:pt x="13068" y="133781"/>
                </a:lnTo>
                <a:lnTo>
                  <a:pt x="13068" y="0"/>
                </a:lnTo>
                <a:lnTo>
                  <a:pt x="0" y="0"/>
                </a:lnTo>
                <a:lnTo>
                  <a:pt x="0" y="133781"/>
                </a:lnTo>
                <a:close/>
              </a:path>
            </a:pathLst>
          </a:custGeom>
          <a:solidFill>
            <a:srgbClr val="FFFFFF"/>
          </a:solidFill>
        </p:spPr>
        <p:txBody>
          <a:bodyPr wrap="square" lIns="0" tIns="0" rIns="0" bIns="0" rtlCol="0"/>
          <a:lstStyle/>
          <a:p>
            <a:endParaRPr/>
          </a:p>
        </p:txBody>
      </p:sp>
      <p:sp>
        <p:nvSpPr>
          <p:cNvPr id="15" name="object 15"/>
          <p:cNvSpPr/>
          <p:nvPr/>
        </p:nvSpPr>
        <p:spPr>
          <a:xfrm>
            <a:off x="5953414" y="1572361"/>
            <a:ext cx="13970" cy="135255"/>
          </a:xfrm>
          <a:custGeom>
            <a:avLst/>
            <a:gdLst/>
            <a:ahLst/>
            <a:cxnLst/>
            <a:rect l="l" t="t" r="r" b="b"/>
            <a:pathLst>
              <a:path w="13970" h="135255">
                <a:moveTo>
                  <a:pt x="0" y="134630"/>
                </a:moveTo>
                <a:lnTo>
                  <a:pt x="13921" y="134630"/>
                </a:lnTo>
                <a:lnTo>
                  <a:pt x="13921" y="0"/>
                </a:lnTo>
                <a:lnTo>
                  <a:pt x="0" y="0"/>
                </a:lnTo>
                <a:lnTo>
                  <a:pt x="0" y="134630"/>
                </a:lnTo>
                <a:close/>
              </a:path>
            </a:pathLst>
          </a:custGeom>
          <a:solidFill>
            <a:srgbClr val="221F1F"/>
          </a:solidFill>
        </p:spPr>
        <p:txBody>
          <a:bodyPr wrap="square" lIns="0" tIns="0" rIns="0" bIns="0" rtlCol="0"/>
          <a:lstStyle/>
          <a:p>
            <a:endParaRPr/>
          </a:p>
        </p:txBody>
      </p:sp>
      <p:sp>
        <p:nvSpPr>
          <p:cNvPr id="16" name="object 16"/>
          <p:cNvSpPr/>
          <p:nvPr/>
        </p:nvSpPr>
        <p:spPr>
          <a:xfrm>
            <a:off x="5967336" y="1572361"/>
            <a:ext cx="474980" cy="286385"/>
          </a:xfrm>
          <a:custGeom>
            <a:avLst/>
            <a:gdLst/>
            <a:ahLst/>
            <a:cxnLst/>
            <a:rect l="l" t="t" r="r" b="b"/>
            <a:pathLst>
              <a:path w="474979" h="286385">
                <a:moveTo>
                  <a:pt x="0" y="286245"/>
                </a:moveTo>
                <a:lnTo>
                  <a:pt x="474916" y="286245"/>
                </a:lnTo>
                <a:lnTo>
                  <a:pt x="474916" y="0"/>
                </a:lnTo>
                <a:lnTo>
                  <a:pt x="0" y="0"/>
                </a:lnTo>
                <a:lnTo>
                  <a:pt x="0" y="286245"/>
                </a:lnTo>
                <a:close/>
              </a:path>
            </a:pathLst>
          </a:custGeom>
          <a:solidFill>
            <a:srgbClr val="F4ECD3"/>
          </a:solidFill>
        </p:spPr>
        <p:txBody>
          <a:bodyPr wrap="square" lIns="0" tIns="0" rIns="0" bIns="0" rtlCol="0"/>
          <a:lstStyle/>
          <a:p>
            <a:endParaRPr/>
          </a:p>
        </p:txBody>
      </p:sp>
      <p:sp>
        <p:nvSpPr>
          <p:cNvPr id="17" name="object 17"/>
          <p:cNvSpPr/>
          <p:nvPr/>
        </p:nvSpPr>
        <p:spPr>
          <a:xfrm>
            <a:off x="5967345" y="1480205"/>
            <a:ext cx="711200" cy="378460"/>
          </a:xfrm>
          <a:custGeom>
            <a:avLst/>
            <a:gdLst/>
            <a:ahLst/>
            <a:cxnLst/>
            <a:rect l="l" t="t" r="r" b="b"/>
            <a:pathLst>
              <a:path w="711200" h="378460">
                <a:moveTo>
                  <a:pt x="711076" y="378396"/>
                </a:moveTo>
                <a:lnTo>
                  <a:pt x="0" y="378396"/>
                </a:lnTo>
                <a:lnTo>
                  <a:pt x="0" y="0"/>
                </a:lnTo>
                <a:lnTo>
                  <a:pt x="711076" y="0"/>
                </a:lnTo>
              </a:path>
            </a:pathLst>
          </a:custGeom>
          <a:ln w="3175">
            <a:solidFill>
              <a:srgbClr val="221F1F"/>
            </a:solidFill>
          </a:ln>
        </p:spPr>
        <p:txBody>
          <a:bodyPr wrap="square" lIns="0" tIns="0" rIns="0" bIns="0" rtlCol="0"/>
          <a:lstStyle/>
          <a:p>
            <a:endParaRPr/>
          </a:p>
        </p:txBody>
      </p:sp>
      <p:sp>
        <p:nvSpPr>
          <p:cNvPr id="18" name="object 18"/>
          <p:cNvSpPr/>
          <p:nvPr/>
        </p:nvSpPr>
        <p:spPr>
          <a:xfrm>
            <a:off x="5906680" y="2007806"/>
            <a:ext cx="47625" cy="203200"/>
          </a:xfrm>
          <a:custGeom>
            <a:avLst/>
            <a:gdLst/>
            <a:ahLst/>
            <a:cxnLst/>
            <a:rect l="l" t="t" r="r" b="b"/>
            <a:pathLst>
              <a:path w="47625" h="203200">
                <a:moveTo>
                  <a:pt x="0" y="203022"/>
                </a:moveTo>
                <a:lnTo>
                  <a:pt x="47586" y="203022"/>
                </a:lnTo>
                <a:lnTo>
                  <a:pt x="47586" y="0"/>
                </a:lnTo>
                <a:lnTo>
                  <a:pt x="0" y="0"/>
                </a:lnTo>
                <a:lnTo>
                  <a:pt x="0" y="203022"/>
                </a:lnTo>
                <a:close/>
              </a:path>
            </a:pathLst>
          </a:custGeom>
          <a:solidFill>
            <a:srgbClr val="F6EFD5"/>
          </a:solidFill>
        </p:spPr>
        <p:txBody>
          <a:bodyPr wrap="square" lIns="0" tIns="0" rIns="0" bIns="0" rtlCol="0"/>
          <a:lstStyle/>
          <a:p>
            <a:endParaRPr/>
          </a:p>
        </p:txBody>
      </p:sp>
      <p:sp>
        <p:nvSpPr>
          <p:cNvPr id="19" name="object 19"/>
          <p:cNvSpPr/>
          <p:nvPr/>
        </p:nvSpPr>
        <p:spPr>
          <a:xfrm>
            <a:off x="5906672" y="2007809"/>
            <a:ext cx="47625" cy="203200"/>
          </a:xfrm>
          <a:custGeom>
            <a:avLst/>
            <a:gdLst/>
            <a:ahLst/>
            <a:cxnLst/>
            <a:rect l="l" t="t" r="r" b="b"/>
            <a:pathLst>
              <a:path w="47625" h="203200">
                <a:moveTo>
                  <a:pt x="47586" y="203022"/>
                </a:moveTo>
                <a:lnTo>
                  <a:pt x="0" y="203022"/>
                </a:lnTo>
                <a:lnTo>
                  <a:pt x="0" y="0"/>
                </a:lnTo>
                <a:lnTo>
                  <a:pt x="47586" y="0"/>
                </a:lnTo>
                <a:lnTo>
                  <a:pt x="47586" y="203022"/>
                </a:lnTo>
                <a:close/>
              </a:path>
            </a:pathLst>
          </a:custGeom>
          <a:ln w="3175">
            <a:solidFill>
              <a:srgbClr val="221F1F"/>
            </a:solidFill>
          </a:ln>
        </p:spPr>
        <p:txBody>
          <a:bodyPr wrap="square" lIns="0" tIns="0" rIns="0" bIns="0" rtlCol="0"/>
          <a:lstStyle/>
          <a:p>
            <a:endParaRPr/>
          </a:p>
        </p:txBody>
      </p:sp>
      <p:sp>
        <p:nvSpPr>
          <p:cNvPr id="20" name="object 20"/>
          <p:cNvSpPr/>
          <p:nvPr/>
        </p:nvSpPr>
        <p:spPr>
          <a:xfrm>
            <a:off x="5954255" y="2009228"/>
            <a:ext cx="13335" cy="203200"/>
          </a:xfrm>
          <a:custGeom>
            <a:avLst/>
            <a:gdLst/>
            <a:ahLst/>
            <a:cxnLst/>
            <a:rect l="l" t="t" r="r" b="b"/>
            <a:pathLst>
              <a:path w="13335" h="203200">
                <a:moveTo>
                  <a:pt x="0" y="203022"/>
                </a:moveTo>
                <a:lnTo>
                  <a:pt x="13068" y="203022"/>
                </a:lnTo>
                <a:lnTo>
                  <a:pt x="13068" y="0"/>
                </a:lnTo>
                <a:lnTo>
                  <a:pt x="0" y="0"/>
                </a:lnTo>
                <a:lnTo>
                  <a:pt x="0" y="203022"/>
                </a:lnTo>
                <a:close/>
              </a:path>
            </a:pathLst>
          </a:custGeom>
          <a:solidFill>
            <a:srgbClr val="FFFFFF"/>
          </a:solidFill>
        </p:spPr>
        <p:txBody>
          <a:bodyPr wrap="square" lIns="0" tIns="0" rIns="0" bIns="0" rtlCol="0"/>
          <a:lstStyle/>
          <a:p>
            <a:endParaRPr/>
          </a:p>
        </p:txBody>
      </p:sp>
      <p:sp>
        <p:nvSpPr>
          <p:cNvPr id="21" name="object 21"/>
          <p:cNvSpPr/>
          <p:nvPr/>
        </p:nvSpPr>
        <p:spPr>
          <a:xfrm>
            <a:off x="5953414" y="2008393"/>
            <a:ext cx="13970" cy="205104"/>
          </a:xfrm>
          <a:custGeom>
            <a:avLst/>
            <a:gdLst/>
            <a:ahLst/>
            <a:cxnLst/>
            <a:rect l="l" t="t" r="r" b="b"/>
            <a:pathLst>
              <a:path w="13970" h="205105">
                <a:moveTo>
                  <a:pt x="0" y="204711"/>
                </a:moveTo>
                <a:lnTo>
                  <a:pt x="13921" y="204711"/>
                </a:lnTo>
                <a:lnTo>
                  <a:pt x="13921" y="0"/>
                </a:lnTo>
                <a:lnTo>
                  <a:pt x="0" y="0"/>
                </a:lnTo>
                <a:lnTo>
                  <a:pt x="0" y="204711"/>
                </a:lnTo>
                <a:close/>
              </a:path>
            </a:pathLst>
          </a:custGeom>
          <a:solidFill>
            <a:srgbClr val="221F1F"/>
          </a:solidFill>
        </p:spPr>
        <p:txBody>
          <a:bodyPr wrap="square" lIns="0" tIns="0" rIns="0" bIns="0" rtlCol="0"/>
          <a:lstStyle/>
          <a:p>
            <a:endParaRPr/>
          </a:p>
        </p:txBody>
      </p:sp>
      <p:sp>
        <p:nvSpPr>
          <p:cNvPr id="22" name="object 22"/>
          <p:cNvSpPr/>
          <p:nvPr/>
        </p:nvSpPr>
        <p:spPr>
          <a:xfrm>
            <a:off x="5967336" y="1984895"/>
            <a:ext cx="474980" cy="378460"/>
          </a:xfrm>
          <a:custGeom>
            <a:avLst/>
            <a:gdLst/>
            <a:ahLst/>
            <a:cxnLst/>
            <a:rect l="l" t="t" r="r" b="b"/>
            <a:pathLst>
              <a:path w="474979" h="378460">
                <a:moveTo>
                  <a:pt x="0" y="378396"/>
                </a:moveTo>
                <a:lnTo>
                  <a:pt x="474916" y="378396"/>
                </a:lnTo>
                <a:lnTo>
                  <a:pt x="474916" y="0"/>
                </a:lnTo>
                <a:lnTo>
                  <a:pt x="0" y="0"/>
                </a:lnTo>
                <a:lnTo>
                  <a:pt x="0" y="378396"/>
                </a:lnTo>
                <a:close/>
              </a:path>
            </a:pathLst>
          </a:custGeom>
          <a:solidFill>
            <a:srgbClr val="F4ECD3"/>
          </a:solidFill>
        </p:spPr>
        <p:txBody>
          <a:bodyPr wrap="square" lIns="0" tIns="0" rIns="0" bIns="0" rtlCol="0"/>
          <a:lstStyle/>
          <a:p>
            <a:endParaRPr/>
          </a:p>
        </p:txBody>
      </p:sp>
      <p:sp>
        <p:nvSpPr>
          <p:cNvPr id="23" name="object 23"/>
          <p:cNvSpPr/>
          <p:nvPr/>
        </p:nvSpPr>
        <p:spPr>
          <a:xfrm>
            <a:off x="5967345" y="1984888"/>
            <a:ext cx="711200" cy="378460"/>
          </a:xfrm>
          <a:custGeom>
            <a:avLst/>
            <a:gdLst/>
            <a:ahLst/>
            <a:cxnLst/>
            <a:rect l="l" t="t" r="r" b="b"/>
            <a:pathLst>
              <a:path w="711200" h="378460">
                <a:moveTo>
                  <a:pt x="711076" y="378396"/>
                </a:moveTo>
                <a:lnTo>
                  <a:pt x="0" y="378396"/>
                </a:lnTo>
                <a:lnTo>
                  <a:pt x="0" y="0"/>
                </a:lnTo>
                <a:lnTo>
                  <a:pt x="711076" y="0"/>
                </a:lnTo>
              </a:path>
            </a:pathLst>
          </a:custGeom>
          <a:ln w="3175">
            <a:solidFill>
              <a:srgbClr val="221F1F"/>
            </a:solidFill>
          </a:ln>
        </p:spPr>
        <p:txBody>
          <a:bodyPr wrap="square" lIns="0" tIns="0" rIns="0" bIns="0" rtlCol="0"/>
          <a:lstStyle/>
          <a:p>
            <a:endParaRPr/>
          </a:p>
        </p:txBody>
      </p:sp>
      <p:sp>
        <p:nvSpPr>
          <p:cNvPr id="24" name="object 24"/>
          <p:cNvSpPr/>
          <p:nvPr/>
        </p:nvSpPr>
        <p:spPr>
          <a:xfrm>
            <a:off x="5906680" y="2515997"/>
            <a:ext cx="47625" cy="203200"/>
          </a:xfrm>
          <a:custGeom>
            <a:avLst/>
            <a:gdLst/>
            <a:ahLst/>
            <a:cxnLst/>
            <a:rect l="l" t="t" r="r" b="b"/>
            <a:pathLst>
              <a:path w="47625" h="203200">
                <a:moveTo>
                  <a:pt x="0" y="203034"/>
                </a:moveTo>
                <a:lnTo>
                  <a:pt x="47586" y="203034"/>
                </a:lnTo>
                <a:lnTo>
                  <a:pt x="47586" y="0"/>
                </a:lnTo>
                <a:lnTo>
                  <a:pt x="0" y="0"/>
                </a:lnTo>
                <a:lnTo>
                  <a:pt x="0" y="203034"/>
                </a:lnTo>
                <a:close/>
              </a:path>
            </a:pathLst>
          </a:custGeom>
          <a:solidFill>
            <a:srgbClr val="F6EFD5"/>
          </a:solidFill>
        </p:spPr>
        <p:txBody>
          <a:bodyPr wrap="square" lIns="0" tIns="0" rIns="0" bIns="0" rtlCol="0"/>
          <a:lstStyle/>
          <a:p>
            <a:endParaRPr/>
          </a:p>
        </p:txBody>
      </p:sp>
      <p:sp>
        <p:nvSpPr>
          <p:cNvPr id="25" name="object 25"/>
          <p:cNvSpPr/>
          <p:nvPr/>
        </p:nvSpPr>
        <p:spPr>
          <a:xfrm>
            <a:off x="5906672" y="2516002"/>
            <a:ext cx="47625" cy="203200"/>
          </a:xfrm>
          <a:custGeom>
            <a:avLst/>
            <a:gdLst/>
            <a:ahLst/>
            <a:cxnLst/>
            <a:rect l="l" t="t" r="r" b="b"/>
            <a:pathLst>
              <a:path w="47625" h="203200">
                <a:moveTo>
                  <a:pt x="47586" y="203034"/>
                </a:moveTo>
                <a:lnTo>
                  <a:pt x="0" y="203034"/>
                </a:lnTo>
                <a:lnTo>
                  <a:pt x="0" y="0"/>
                </a:lnTo>
                <a:lnTo>
                  <a:pt x="47586" y="0"/>
                </a:lnTo>
                <a:lnTo>
                  <a:pt x="47586" y="203034"/>
                </a:lnTo>
                <a:close/>
              </a:path>
            </a:pathLst>
          </a:custGeom>
          <a:ln w="3175">
            <a:solidFill>
              <a:srgbClr val="221F1F"/>
            </a:solidFill>
          </a:ln>
        </p:spPr>
        <p:txBody>
          <a:bodyPr wrap="square" lIns="0" tIns="0" rIns="0" bIns="0" rtlCol="0"/>
          <a:lstStyle/>
          <a:p>
            <a:endParaRPr/>
          </a:p>
        </p:txBody>
      </p:sp>
      <p:sp>
        <p:nvSpPr>
          <p:cNvPr id="26" name="object 26"/>
          <p:cNvSpPr/>
          <p:nvPr/>
        </p:nvSpPr>
        <p:spPr>
          <a:xfrm>
            <a:off x="5954255" y="2515997"/>
            <a:ext cx="13335" cy="203200"/>
          </a:xfrm>
          <a:custGeom>
            <a:avLst/>
            <a:gdLst/>
            <a:ahLst/>
            <a:cxnLst/>
            <a:rect l="l" t="t" r="r" b="b"/>
            <a:pathLst>
              <a:path w="13335" h="203200">
                <a:moveTo>
                  <a:pt x="0" y="203034"/>
                </a:moveTo>
                <a:lnTo>
                  <a:pt x="13068" y="203034"/>
                </a:lnTo>
                <a:lnTo>
                  <a:pt x="13068" y="0"/>
                </a:lnTo>
                <a:lnTo>
                  <a:pt x="0" y="0"/>
                </a:lnTo>
                <a:lnTo>
                  <a:pt x="0" y="203034"/>
                </a:lnTo>
                <a:close/>
              </a:path>
            </a:pathLst>
          </a:custGeom>
          <a:solidFill>
            <a:srgbClr val="FFFFFF"/>
          </a:solidFill>
        </p:spPr>
        <p:txBody>
          <a:bodyPr wrap="square" lIns="0" tIns="0" rIns="0" bIns="0" rtlCol="0"/>
          <a:lstStyle/>
          <a:p>
            <a:endParaRPr/>
          </a:p>
        </p:txBody>
      </p:sp>
      <p:sp>
        <p:nvSpPr>
          <p:cNvPr id="27" name="object 27"/>
          <p:cNvSpPr/>
          <p:nvPr/>
        </p:nvSpPr>
        <p:spPr>
          <a:xfrm>
            <a:off x="5953414" y="2515157"/>
            <a:ext cx="13970" cy="205104"/>
          </a:xfrm>
          <a:custGeom>
            <a:avLst/>
            <a:gdLst/>
            <a:ahLst/>
            <a:cxnLst/>
            <a:rect l="l" t="t" r="r" b="b"/>
            <a:pathLst>
              <a:path w="13970" h="205105">
                <a:moveTo>
                  <a:pt x="0" y="204724"/>
                </a:moveTo>
                <a:lnTo>
                  <a:pt x="13921" y="204724"/>
                </a:lnTo>
                <a:lnTo>
                  <a:pt x="13921" y="0"/>
                </a:lnTo>
                <a:lnTo>
                  <a:pt x="0" y="0"/>
                </a:lnTo>
                <a:lnTo>
                  <a:pt x="0" y="204724"/>
                </a:lnTo>
                <a:close/>
              </a:path>
            </a:pathLst>
          </a:custGeom>
          <a:solidFill>
            <a:srgbClr val="221F1F"/>
          </a:solidFill>
        </p:spPr>
        <p:txBody>
          <a:bodyPr wrap="square" lIns="0" tIns="0" rIns="0" bIns="0" rtlCol="0"/>
          <a:lstStyle/>
          <a:p>
            <a:endParaRPr/>
          </a:p>
        </p:txBody>
      </p:sp>
      <p:sp>
        <p:nvSpPr>
          <p:cNvPr id="28" name="object 28"/>
          <p:cNvSpPr/>
          <p:nvPr/>
        </p:nvSpPr>
        <p:spPr>
          <a:xfrm>
            <a:off x="5967336" y="2493086"/>
            <a:ext cx="474980" cy="378460"/>
          </a:xfrm>
          <a:custGeom>
            <a:avLst/>
            <a:gdLst/>
            <a:ahLst/>
            <a:cxnLst/>
            <a:rect l="l" t="t" r="r" b="b"/>
            <a:pathLst>
              <a:path w="474979" h="378460">
                <a:moveTo>
                  <a:pt x="0" y="378409"/>
                </a:moveTo>
                <a:lnTo>
                  <a:pt x="474916" y="378409"/>
                </a:lnTo>
                <a:lnTo>
                  <a:pt x="474916" y="0"/>
                </a:lnTo>
                <a:lnTo>
                  <a:pt x="0" y="0"/>
                </a:lnTo>
                <a:lnTo>
                  <a:pt x="0" y="378409"/>
                </a:lnTo>
                <a:close/>
              </a:path>
            </a:pathLst>
          </a:custGeom>
          <a:solidFill>
            <a:srgbClr val="F4ECD3"/>
          </a:solidFill>
        </p:spPr>
        <p:txBody>
          <a:bodyPr wrap="square" lIns="0" tIns="0" rIns="0" bIns="0" rtlCol="0"/>
          <a:lstStyle/>
          <a:p>
            <a:endParaRPr/>
          </a:p>
        </p:txBody>
      </p:sp>
      <p:sp>
        <p:nvSpPr>
          <p:cNvPr id="29" name="object 29"/>
          <p:cNvSpPr/>
          <p:nvPr/>
        </p:nvSpPr>
        <p:spPr>
          <a:xfrm>
            <a:off x="5967345" y="2493082"/>
            <a:ext cx="711200" cy="378460"/>
          </a:xfrm>
          <a:custGeom>
            <a:avLst/>
            <a:gdLst/>
            <a:ahLst/>
            <a:cxnLst/>
            <a:rect l="l" t="t" r="r" b="b"/>
            <a:pathLst>
              <a:path w="711200" h="378460">
                <a:moveTo>
                  <a:pt x="711076" y="378409"/>
                </a:moveTo>
                <a:lnTo>
                  <a:pt x="0" y="378409"/>
                </a:lnTo>
                <a:lnTo>
                  <a:pt x="0" y="0"/>
                </a:lnTo>
                <a:lnTo>
                  <a:pt x="711076" y="0"/>
                </a:lnTo>
              </a:path>
            </a:pathLst>
          </a:custGeom>
          <a:ln w="3175">
            <a:solidFill>
              <a:srgbClr val="221F1F"/>
            </a:solidFill>
          </a:ln>
        </p:spPr>
        <p:txBody>
          <a:bodyPr wrap="square" lIns="0" tIns="0" rIns="0" bIns="0" rtlCol="0"/>
          <a:lstStyle/>
          <a:p>
            <a:endParaRPr/>
          </a:p>
        </p:txBody>
      </p:sp>
      <p:sp>
        <p:nvSpPr>
          <p:cNvPr id="30" name="object 30"/>
          <p:cNvSpPr/>
          <p:nvPr/>
        </p:nvSpPr>
        <p:spPr>
          <a:xfrm>
            <a:off x="5930474" y="3021863"/>
            <a:ext cx="0" cy="77470"/>
          </a:xfrm>
          <a:custGeom>
            <a:avLst/>
            <a:gdLst/>
            <a:ahLst/>
            <a:cxnLst/>
            <a:rect l="l" t="t" r="r" b="b"/>
            <a:pathLst>
              <a:path h="77469">
                <a:moveTo>
                  <a:pt x="0" y="0"/>
                </a:moveTo>
                <a:lnTo>
                  <a:pt x="0" y="77025"/>
                </a:lnTo>
              </a:path>
            </a:pathLst>
          </a:custGeom>
          <a:ln w="47586">
            <a:solidFill>
              <a:srgbClr val="F6EFD5"/>
            </a:solidFill>
          </a:ln>
        </p:spPr>
        <p:txBody>
          <a:bodyPr wrap="square" lIns="0" tIns="0" rIns="0" bIns="0" rtlCol="0"/>
          <a:lstStyle/>
          <a:p>
            <a:endParaRPr/>
          </a:p>
        </p:txBody>
      </p:sp>
      <p:sp>
        <p:nvSpPr>
          <p:cNvPr id="31" name="object 31"/>
          <p:cNvSpPr/>
          <p:nvPr/>
        </p:nvSpPr>
        <p:spPr>
          <a:xfrm>
            <a:off x="5930474" y="3203371"/>
            <a:ext cx="0" cy="488950"/>
          </a:xfrm>
          <a:custGeom>
            <a:avLst/>
            <a:gdLst/>
            <a:ahLst/>
            <a:cxnLst/>
            <a:rect l="l" t="t" r="r" b="b"/>
            <a:pathLst>
              <a:path h="488950">
                <a:moveTo>
                  <a:pt x="0" y="0"/>
                </a:moveTo>
                <a:lnTo>
                  <a:pt x="0" y="488403"/>
                </a:lnTo>
              </a:path>
            </a:pathLst>
          </a:custGeom>
          <a:ln w="47586">
            <a:solidFill>
              <a:srgbClr val="F6EFD5"/>
            </a:solidFill>
          </a:ln>
        </p:spPr>
        <p:txBody>
          <a:bodyPr wrap="square" lIns="0" tIns="0" rIns="0" bIns="0" rtlCol="0"/>
          <a:lstStyle/>
          <a:p>
            <a:endParaRPr/>
          </a:p>
        </p:txBody>
      </p:sp>
      <p:sp>
        <p:nvSpPr>
          <p:cNvPr id="32" name="object 32"/>
          <p:cNvSpPr/>
          <p:nvPr/>
        </p:nvSpPr>
        <p:spPr>
          <a:xfrm>
            <a:off x="5906672" y="3021869"/>
            <a:ext cx="47625" cy="669925"/>
          </a:xfrm>
          <a:custGeom>
            <a:avLst/>
            <a:gdLst/>
            <a:ahLst/>
            <a:cxnLst/>
            <a:rect l="l" t="t" r="r" b="b"/>
            <a:pathLst>
              <a:path w="47625" h="669925">
                <a:moveTo>
                  <a:pt x="47586" y="669912"/>
                </a:moveTo>
                <a:lnTo>
                  <a:pt x="0" y="669912"/>
                </a:lnTo>
                <a:lnTo>
                  <a:pt x="0" y="0"/>
                </a:lnTo>
                <a:lnTo>
                  <a:pt x="47586" y="0"/>
                </a:lnTo>
                <a:lnTo>
                  <a:pt x="47586" y="669912"/>
                </a:lnTo>
                <a:close/>
              </a:path>
            </a:pathLst>
          </a:custGeom>
          <a:ln w="3175">
            <a:solidFill>
              <a:srgbClr val="221F1F"/>
            </a:solidFill>
          </a:ln>
        </p:spPr>
        <p:txBody>
          <a:bodyPr wrap="square" lIns="0" tIns="0" rIns="0" bIns="0" rtlCol="0"/>
          <a:lstStyle/>
          <a:p>
            <a:endParaRPr/>
          </a:p>
        </p:txBody>
      </p:sp>
      <p:sp>
        <p:nvSpPr>
          <p:cNvPr id="33" name="object 33"/>
          <p:cNvSpPr/>
          <p:nvPr/>
        </p:nvSpPr>
        <p:spPr>
          <a:xfrm>
            <a:off x="5954255" y="3021863"/>
            <a:ext cx="13335" cy="669925"/>
          </a:xfrm>
          <a:custGeom>
            <a:avLst/>
            <a:gdLst/>
            <a:ahLst/>
            <a:cxnLst/>
            <a:rect l="l" t="t" r="r" b="b"/>
            <a:pathLst>
              <a:path w="13335" h="669925">
                <a:moveTo>
                  <a:pt x="0" y="669912"/>
                </a:moveTo>
                <a:lnTo>
                  <a:pt x="13068" y="669912"/>
                </a:lnTo>
                <a:lnTo>
                  <a:pt x="13068" y="0"/>
                </a:lnTo>
                <a:lnTo>
                  <a:pt x="0" y="0"/>
                </a:lnTo>
                <a:lnTo>
                  <a:pt x="0" y="669912"/>
                </a:lnTo>
                <a:close/>
              </a:path>
            </a:pathLst>
          </a:custGeom>
          <a:solidFill>
            <a:srgbClr val="FFFFFF"/>
          </a:solidFill>
        </p:spPr>
        <p:txBody>
          <a:bodyPr wrap="square" lIns="0" tIns="0" rIns="0" bIns="0" rtlCol="0"/>
          <a:lstStyle/>
          <a:p>
            <a:endParaRPr/>
          </a:p>
        </p:txBody>
      </p:sp>
      <p:sp>
        <p:nvSpPr>
          <p:cNvPr id="34" name="object 34"/>
          <p:cNvSpPr/>
          <p:nvPr/>
        </p:nvSpPr>
        <p:spPr>
          <a:xfrm>
            <a:off x="5953414" y="3021025"/>
            <a:ext cx="13970" cy="671830"/>
          </a:xfrm>
          <a:custGeom>
            <a:avLst/>
            <a:gdLst/>
            <a:ahLst/>
            <a:cxnLst/>
            <a:rect l="l" t="t" r="r" b="b"/>
            <a:pathLst>
              <a:path w="13970" h="671829">
                <a:moveTo>
                  <a:pt x="0" y="671601"/>
                </a:moveTo>
                <a:lnTo>
                  <a:pt x="13921" y="671601"/>
                </a:lnTo>
                <a:lnTo>
                  <a:pt x="13921" y="0"/>
                </a:lnTo>
                <a:lnTo>
                  <a:pt x="0" y="0"/>
                </a:lnTo>
                <a:lnTo>
                  <a:pt x="0" y="671601"/>
                </a:lnTo>
                <a:close/>
              </a:path>
            </a:pathLst>
          </a:custGeom>
          <a:solidFill>
            <a:srgbClr val="221F1F"/>
          </a:solidFill>
        </p:spPr>
        <p:txBody>
          <a:bodyPr wrap="square" lIns="0" tIns="0" rIns="0" bIns="0" rtlCol="0"/>
          <a:lstStyle/>
          <a:p>
            <a:endParaRPr/>
          </a:p>
        </p:txBody>
      </p:sp>
      <p:sp>
        <p:nvSpPr>
          <p:cNvPr id="35" name="object 35"/>
          <p:cNvSpPr/>
          <p:nvPr/>
        </p:nvSpPr>
        <p:spPr>
          <a:xfrm>
            <a:off x="5967336" y="3001289"/>
            <a:ext cx="474980" cy="795020"/>
          </a:xfrm>
          <a:custGeom>
            <a:avLst/>
            <a:gdLst/>
            <a:ahLst/>
            <a:cxnLst/>
            <a:rect l="l" t="t" r="r" b="b"/>
            <a:pathLst>
              <a:path w="474979" h="795020">
                <a:moveTo>
                  <a:pt x="0" y="794981"/>
                </a:moveTo>
                <a:lnTo>
                  <a:pt x="474916" y="794981"/>
                </a:lnTo>
                <a:lnTo>
                  <a:pt x="474916" y="0"/>
                </a:lnTo>
                <a:lnTo>
                  <a:pt x="0" y="0"/>
                </a:lnTo>
                <a:lnTo>
                  <a:pt x="0" y="794981"/>
                </a:lnTo>
                <a:close/>
              </a:path>
            </a:pathLst>
          </a:custGeom>
          <a:solidFill>
            <a:srgbClr val="F4ECD3"/>
          </a:solidFill>
        </p:spPr>
        <p:txBody>
          <a:bodyPr wrap="square" lIns="0" tIns="0" rIns="0" bIns="0" rtlCol="0"/>
          <a:lstStyle/>
          <a:p>
            <a:endParaRPr/>
          </a:p>
        </p:txBody>
      </p:sp>
      <p:sp>
        <p:nvSpPr>
          <p:cNvPr id="36" name="object 36"/>
          <p:cNvSpPr/>
          <p:nvPr/>
        </p:nvSpPr>
        <p:spPr>
          <a:xfrm>
            <a:off x="5967345" y="3001290"/>
            <a:ext cx="711200" cy="795020"/>
          </a:xfrm>
          <a:custGeom>
            <a:avLst/>
            <a:gdLst/>
            <a:ahLst/>
            <a:cxnLst/>
            <a:rect l="l" t="t" r="r" b="b"/>
            <a:pathLst>
              <a:path w="711200" h="795020">
                <a:moveTo>
                  <a:pt x="711076" y="794981"/>
                </a:moveTo>
                <a:lnTo>
                  <a:pt x="0" y="794981"/>
                </a:lnTo>
                <a:lnTo>
                  <a:pt x="0" y="0"/>
                </a:lnTo>
                <a:lnTo>
                  <a:pt x="711076" y="0"/>
                </a:lnTo>
              </a:path>
            </a:pathLst>
          </a:custGeom>
          <a:ln w="3175">
            <a:solidFill>
              <a:srgbClr val="221F1F"/>
            </a:solidFill>
          </a:ln>
        </p:spPr>
        <p:txBody>
          <a:bodyPr wrap="square" lIns="0" tIns="0" rIns="0" bIns="0" rtlCol="0"/>
          <a:lstStyle/>
          <a:p>
            <a:endParaRPr/>
          </a:p>
        </p:txBody>
      </p:sp>
      <p:sp>
        <p:nvSpPr>
          <p:cNvPr id="37" name="object 37"/>
          <p:cNvSpPr/>
          <p:nvPr/>
        </p:nvSpPr>
        <p:spPr>
          <a:xfrm>
            <a:off x="5967345" y="1401679"/>
            <a:ext cx="711200" cy="78740"/>
          </a:xfrm>
          <a:custGeom>
            <a:avLst/>
            <a:gdLst/>
            <a:ahLst/>
            <a:cxnLst/>
            <a:rect l="l" t="t" r="r" b="b"/>
            <a:pathLst>
              <a:path w="711200" h="78740">
                <a:moveTo>
                  <a:pt x="711076" y="78511"/>
                </a:moveTo>
                <a:lnTo>
                  <a:pt x="0" y="78511"/>
                </a:lnTo>
                <a:lnTo>
                  <a:pt x="0" y="0"/>
                </a:lnTo>
                <a:lnTo>
                  <a:pt x="711076" y="0"/>
                </a:lnTo>
              </a:path>
            </a:pathLst>
          </a:custGeom>
          <a:ln w="3175">
            <a:solidFill>
              <a:srgbClr val="221F1F"/>
            </a:solidFill>
          </a:ln>
        </p:spPr>
        <p:txBody>
          <a:bodyPr wrap="square" lIns="0" tIns="0" rIns="0" bIns="0" rtlCol="0"/>
          <a:lstStyle/>
          <a:p>
            <a:endParaRPr/>
          </a:p>
        </p:txBody>
      </p:sp>
      <p:sp>
        <p:nvSpPr>
          <p:cNvPr id="38" name="object 38"/>
          <p:cNvSpPr/>
          <p:nvPr/>
        </p:nvSpPr>
        <p:spPr>
          <a:xfrm>
            <a:off x="5967336" y="1906358"/>
            <a:ext cx="474980" cy="78740"/>
          </a:xfrm>
          <a:custGeom>
            <a:avLst/>
            <a:gdLst/>
            <a:ahLst/>
            <a:cxnLst/>
            <a:rect l="l" t="t" r="r" b="b"/>
            <a:pathLst>
              <a:path w="474979" h="78739">
                <a:moveTo>
                  <a:pt x="0" y="78524"/>
                </a:moveTo>
                <a:lnTo>
                  <a:pt x="474916" y="78524"/>
                </a:lnTo>
                <a:lnTo>
                  <a:pt x="474916" y="0"/>
                </a:lnTo>
                <a:lnTo>
                  <a:pt x="0" y="0"/>
                </a:lnTo>
                <a:lnTo>
                  <a:pt x="0" y="78524"/>
                </a:lnTo>
                <a:close/>
              </a:path>
            </a:pathLst>
          </a:custGeom>
          <a:solidFill>
            <a:srgbClr val="929497"/>
          </a:solidFill>
        </p:spPr>
        <p:txBody>
          <a:bodyPr wrap="square" lIns="0" tIns="0" rIns="0" bIns="0" rtlCol="0"/>
          <a:lstStyle/>
          <a:p>
            <a:endParaRPr/>
          </a:p>
        </p:txBody>
      </p:sp>
      <p:sp>
        <p:nvSpPr>
          <p:cNvPr id="39" name="object 39"/>
          <p:cNvSpPr/>
          <p:nvPr/>
        </p:nvSpPr>
        <p:spPr>
          <a:xfrm>
            <a:off x="5967345" y="1906371"/>
            <a:ext cx="711200" cy="78740"/>
          </a:xfrm>
          <a:custGeom>
            <a:avLst/>
            <a:gdLst/>
            <a:ahLst/>
            <a:cxnLst/>
            <a:rect l="l" t="t" r="r" b="b"/>
            <a:pathLst>
              <a:path w="711200" h="78739">
                <a:moveTo>
                  <a:pt x="711076" y="78511"/>
                </a:moveTo>
                <a:lnTo>
                  <a:pt x="0" y="78511"/>
                </a:lnTo>
                <a:lnTo>
                  <a:pt x="0" y="0"/>
                </a:lnTo>
                <a:lnTo>
                  <a:pt x="711076" y="0"/>
                </a:lnTo>
              </a:path>
            </a:pathLst>
          </a:custGeom>
          <a:ln w="3175">
            <a:solidFill>
              <a:srgbClr val="221F1F"/>
            </a:solidFill>
          </a:ln>
        </p:spPr>
        <p:txBody>
          <a:bodyPr wrap="square" lIns="0" tIns="0" rIns="0" bIns="0" rtlCol="0"/>
          <a:lstStyle/>
          <a:p>
            <a:endParaRPr/>
          </a:p>
        </p:txBody>
      </p:sp>
      <p:sp>
        <p:nvSpPr>
          <p:cNvPr id="40" name="object 40"/>
          <p:cNvSpPr/>
          <p:nvPr/>
        </p:nvSpPr>
        <p:spPr>
          <a:xfrm>
            <a:off x="5967336" y="2414562"/>
            <a:ext cx="474980" cy="78740"/>
          </a:xfrm>
          <a:custGeom>
            <a:avLst/>
            <a:gdLst/>
            <a:ahLst/>
            <a:cxnLst/>
            <a:rect l="l" t="t" r="r" b="b"/>
            <a:pathLst>
              <a:path w="474979" h="78739">
                <a:moveTo>
                  <a:pt x="0" y="78524"/>
                </a:moveTo>
                <a:lnTo>
                  <a:pt x="474916" y="78524"/>
                </a:lnTo>
                <a:lnTo>
                  <a:pt x="474916" y="0"/>
                </a:lnTo>
                <a:lnTo>
                  <a:pt x="0" y="0"/>
                </a:lnTo>
                <a:lnTo>
                  <a:pt x="0" y="78524"/>
                </a:lnTo>
                <a:close/>
              </a:path>
            </a:pathLst>
          </a:custGeom>
          <a:solidFill>
            <a:srgbClr val="929497"/>
          </a:solidFill>
        </p:spPr>
        <p:txBody>
          <a:bodyPr wrap="square" lIns="0" tIns="0" rIns="0" bIns="0" rtlCol="0"/>
          <a:lstStyle/>
          <a:p>
            <a:endParaRPr/>
          </a:p>
        </p:txBody>
      </p:sp>
      <p:sp>
        <p:nvSpPr>
          <p:cNvPr id="41" name="object 41"/>
          <p:cNvSpPr/>
          <p:nvPr/>
        </p:nvSpPr>
        <p:spPr>
          <a:xfrm>
            <a:off x="5967345" y="2414571"/>
            <a:ext cx="711200" cy="78740"/>
          </a:xfrm>
          <a:custGeom>
            <a:avLst/>
            <a:gdLst/>
            <a:ahLst/>
            <a:cxnLst/>
            <a:rect l="l" t="t" r="r" b="b"/>
            <a:pathLst>
              <a:path w="711200" h="78739">
                <a:moveTo>
                  <a:pt x="711076" y="78511"/>
                </a:moveTo>
                <a:lnTo>
                  <a:pt x="0" y="78511"/>
                </a:lnTo>
                <a:lnTo>
                  <a:pt x="0" y="0"/>
                </a:lnTo>
                <a:lnTo>
                  <a:pt x="711076" y="0"/>
                </a:lnTo>
              </a:path>
            </a:pathLst>
          </a:custGeom>
          <a:ln w="3175">
            <a:solidFill>
              <a:srgbClr val="221F1F"/>
            </a:solidFill>
          </a:ln>
        </p:spPr>
        <p:txBody>
          <a:bodyPr wrap="square" lIns="0" tIns="0" rIns="0" bIns="0" rtlCol="0"/>
          <a:lstStyle/>
          <a:p>
            <a:endParaRPr/>
          </a:p>
        </p:txBody>
      </p:sp>
      <p:sp>
        <p:nvSpPr>
          <p:cNvPr id="42" name="object 42"/>
          <p:cNvSpPr/>
          <p:nvPr/>
        </p:nvSpPr>
        <p:spPr>
          <a:xfrm>
            <a:off x="5967336" y="2922765"/>
            <a:ext cx="474980" cy="78740"/>
          </a:xfrm>
          <a:custGeom>
            <a:avLst/>
            <a:gdLst/>
            <a:ahLst/>
            <a:cxnLst/>
            <a:rect l="l" t="t" r="r" b="b"/>
            <a:pathLst>
              <a:path w="474979" h="78739">
                <a:moveTo>
                  <a:pt x="0" y="78524"/>
                </a:moveTo>
                <a:lnTo>
                  <a:pt x="474916" y="78524"/>
                </a:lnTo>
                <a:lnTo>
                  <a:pt x="474916" y="0"/>
                </a:lnTo>
                <a:lnTo>
                  <a:pt x="0" y="0"/>
                </a:lnTo>
                <a:lnTo>
                  <a:pt x="0" y="78524"/>
                </a:lnTo>
                <a:close/>
              </a:path>
            </a:pathLst>
          </a:custGeom>
          <a:solidFill>
            <a:srgbClr val="929497"/>
          </a:solidFill>
        </p:spPr>
        <p:txBody>
          <a:bodyPr wrap="square" lIns="0" tIns="0" rIns="0" bIns="0" rtlCol="0"/>
          <a:lstStyle/>
          <a:p>
            <a:endParaRPr/>
          </a:p>
        </p:txBody>
      </p:sp>
      <p:sp>
        <p:nvSpPr>
          <p:cNvPr id="43" name="object 43"/>
          <p:cNvSpPr/>
          <p:nvPr/>
        </p:nvSpPr>
        <p:spPr>
          <a:xfrm>
            <a:off x="5967345" y="2922776"/>
            <a:ext cx="711200" cy="78740"/>
          </a:xfrm>
          <a:custGeom>
            <a:avLst/>
            <a:gdLst/>
            <a:ahLst/>
            <a:cxnLst/>
            <a:rect l="l" t="t" r="r" b="b"/>
            <a:pathLst>
              <a:path w="711200" h="78739">
                <a:moveTo>
                  <a:pt x="711076" y="78511"/>
                </a:moveTo>
                <a:lnTo>
                  <a:pt x="0" y="78511"/>
                </a:lnTo>
                <a:lnTo>
                  <a:pt x="0" y="0"/>
                </a:lnTo>
                <a:lnTo>
                  <a:pt x="711076" y="0"/>
                </a:lnTo>
              </a:path>
            </a:pathLst>
          </a:custGeom>
          <a:ln w="3175">
            <a:solidFill>
              <a:srgbClr val="221F1F"/>
            </a:solidFill>
          </a:ln>
        </p:spPr>
        <p:txBody>
          <a:bodyPr wrap="square" lIns="0" tIns="0" rIns="0" bIns="0" rtlCol="0"/>
          <a:lstStyle/>
          <a:p>
            <a:endParaRPr/>
          </a:p>
        </p:txBody>
      </p:sp>
      <p:sp>
        <p:nvSpPr>
          <p:cNvPr id="44" name="object 44"/>
          <p:cNvSpPr/>
          <p:nvPr/>
        </p:nvSpPr>
        <p:spPr>
          <a:xfrm>
            <a:off x="5906674" y="1401673"/>
            <a:ext cx="772160" cy="101600"/>
          </a:xfrm>
          <a:custGeom>
            <a:avLst/>
            <a:gdLst/>
            <a:ahLst/>
            <a:cxnLst/>
            <a:rect l="l" t="t" r="r" b="b"/>
            <a:pathLst>
              <a:path w="772159" h="101600">
                <a:moveTo>
                  <a:pt x="0" y="101447"/>
                </a:moveTo>
                <a:lnTo>
                  <a:pt x="60655" y="101447"/>
                </a:lnTo>
                <a:lnTo>
                  <a:pt x="60655" y="0"/>
                </a:lnTo>
                <a:lnTo>
                  <a:pt x="771747" y="0"/>
                </a:lnTo>
              </a:path>
            </a:pathLst>
          </a:custGeom>
          <a:ln w="3175">
            <a:solidFill>
              <a:srgbClr val="221F1F"/>
            </a:solidFill>
          </a:ln>
        </p:spPr>
        <p:txBody>
          <a:bodyPr wrap="square" lIns="0" tIns="0" rIns="0" bIns="0" rtlCol="0"/>
          <a:lstStyle/>
          <a:p>
            <a:endParaRPr/>
          </a:p>
        </p:txBody>
      </p:sp>
      <p:sp>
        <p:nvSpPr>
          <p:cNvPr id="45" name="object 45"/>
          <p:cNvSpPr/>
          <p:nvPr/>
        </p:nvSpPr>
        <p:spPr>
          <a:xfrm>
            <a:off x="5966656" y="1257299"/>
            <a:ext cx="711835" cy="95250"/>
          </a:xfrm>
          <a:custGeom>
            <a:avLst/>
            <a:gdLst/>
            <a:ahLst/>
            <a:cxnLst/>
            <a:rect l="l" t="t" r="r" b="b"/>
            <a:pathLst>
              <a:path w="711834" h="95250">
                <a:moveTo>
                  <a:pt x="711765" y="94856"/>
                </a:moveTo>
                <a:lnTo>
                  <a:pt x="0" y="94856"/>
                </a:lnTo>
                <a:lnTo>
                  <a:pt x="0" y="0"/>
                </a:lnTo>
              </a:path>
            </a:pathLst>
          </a:custGeom>
          <a:ln w="3175">
            <a:solidFill>
              <a:srgbClr val="221F1F"/>
            </a:solidFill>
          </a:ln>
        </p:spPr>
        <p:txBody>
          <a:bodyPr wrap="square" lIns="0" tIns="0" rIns="0" bIns="0" rtlCol="0"/>
          <a:lstStyle/>
          <a:p>
            <a:endParaRPr/>
          </a:p>
        </p:txBody>
      </p:sp>
      <p:sp>
        <p:nvSpPr>
          <p:cNvPr id="46" name="object 46"/>
          <p:cNvSpPr/>
          <p:nvPr/>
        </p:nvSpPr>
        <p:spPr>
          <a:xfrm>
            <a:off x="5937005" y="1908072"/>
            <a:ext cx="0" cy="101600"/>
          </a:xfrm>
          <a:custGeom>
            <a:avLst/>
            <a:gdLst/>
            <a:ahLst/>
            <a:cxnLst/>
            <a:rect l="l" t="t" r="r" b="b"/>
            <a:pathLst>
              <a:path h="101600">
                <a:moveTo>
                  <a:pt x="0" y="0"/>
                </a:moveTo>
                <a:lnTo>
                  <a:pt x="0" y="101600"/>
                </a:lnTo>
              </a:path>
            </a:pathLst>
          </a:custGeom>
          <a:ln w="60667">
            <a:solidFill>
              <a:srgbClr val="5D6366"/>
            </a:solidFill>
          </a:ln>
        </p:spPr>
        <p:txBody>
          <a:bodyPr wrap="square" lIns="0" tIns="0" rIns="0" bIns="0" rtlCol="0"/>
          <a:lstStyle/>
          <a:p>
            <a:endParaRPr/>
          </a:p>
        </p:txBody>
      </p:sp>
      <p:sp>
        <p:nvSpPr>
          <p:cNvPr id="47" name="object 47"/>
          <p:cNvSpPr/>
          <p:nvPr/>
        </p:nvSpPr>
        <p:spPr>
          <a:xfrm>
            <a:off x="5906670" y="1883307"/>
            <a:ext cx="535940" cy="0"/>
          </a:xfrm>
          <a:custGeom>
            <a:avLst/>
            <a:gdLst/>
            <a:ahLst/>
            <a:cxnLst/>
            <a:rect l="l" t="t" r="r" b="b"/>
            <a:pathLst>
              <a:path w="535939">
                <a:moveTo>
                  <a:pt x="0" y="0"/>
                </a:moveTo>
                <a:lnTo>
                  <a:pt x="535581" y="0"/>
                </a:lnTo>
              </a:path>
            </a:pathLst>
          </a:custGeom>
          <a:ln w="49530">
            <a:solidFill>
              <a:srgbClr val="5D6366"/>
            </a:solidFill>
          </a:ln>
        </p:spPr>
        <p:txBody>
          <a:bodyPr wrap="square" lIns="0" tIns="0" rIns="0" bIns="0" rtlCol="0"/>
          <a:lstStyle/>
          <a:p>
            <a:endParaRPr/>
          </a:p>
        </p:txBody>
      </p:sp>
      <p:sp>
        <p:nvSpPr>
          <p:cNvPr id="48" name="object 48"/>
          <p:cNvSpPr/>
          <p:nvPr/>
        </p:nvSpPr>
        <p:spPr>
          <a:xfrm>
            <a:off x="5936662" y="1706142"/>
            <a:ext cx="0" cy="152400"/>
          </a:xfrm>
          <a:custGeom>
            <a:avLst/>
            <a:gdLst/>
            <a:ahLst/>
            <a:cxnLst/>
            <a:rect l="l" t="t" r="r" b="b"/>
            <a:pathLst>
              <a:path h="152400">
                <a:moveTo>
                  <a:pt x="0" y="0"/>
                </a:moveTo>
                <a:lnTo>
                  <a:pt x="0" y="152400"/>
                </a:lnTo>
              </a:path>
            </a:pathLst>
          </a:custGeom>
          <a:ln w="59982">
            <a:solidFill>
              <a:srgbClr val="5D6366"/>
            </a:solidFill>
          </a:ln>
        </p:spPr>
        <p:txBody>
          <a:bodyPr wrap="square" lIns="0" tIns="0" rIns="0" bIns="0" rtlCol="0"/>
          <a:lstStyle/>
          <a:p>
            <a:endParaRPr/>
          </a:p>
        </p:txBody>
      </p:sp>
      <p:sp>
        <p:nvSpPr>
          <p:cNvPr id="49" name="object 49"/>
          <p:cNvSpPr/>
          <p:nvPr/>
        </p:nvSpPr>
        <p:spPr>
          <a:xfrm>
            <a:off x="5906674" y="1908119"/>
            <a:ext cx="772160" cy="101600"/>
          </a:xfrm>
          <a:custGeom>
            <a:avLst/>
            <a:gdLst/>
            <a:ahLst/>
            <a:cxnLst/>
            <a:rect l="l" t="t" r="r" b="b"/>
            <a:pathLst>
              <a:path w="772159" h="101600">
                <a:moveTo>
                  <a:pt x="0" y="101447"/>
                </a:moveTo>
                <a:lnTo>
                  <a:pt x="60655" y="101447"/>
                </a:lnTo>
                <a:lnTo>
                  <a:pt x="60655" y="0"/>
                </a:lnTo>
                <a:lnTo>
                  <a:pt x="771747" y="0"/>
                </a:lnTo>
              </a:path>
            </a:pathLst>
          </a:custGeom>
          <a:ln w="3175">
            <a:solidFill>
              <a:srgbClr val="221F1F"/>
            </a:solidFill>
          </a:ln>
        </p:spPr>
        <p:txBody>
          <a:bodyPr wrap="square" lIns="0" tIns="0" rIns="0" bIns="0" rtlCol="0"/>
          <a:lstStyle/>
          <a:p>
            <a:endParaRPr/>
          </a:p>
        </p:txBody>
      </p:sp>
      <p:sp>
        <p:nvSpPr>
          <p:cNvPr id="50" name="object 50"/>
          <p:cNvSpPr/>
          <p:nvPr/>
        </p:nvSpPr>
        <p:spPr>
          <a:xfrm>
            <a:off x="5906674" y="1706151"/>
            <a:ext cx="772160" cy="303530"/>
          </a:xfrm>
          <a:custGeom>
            <a:avLst/>
            <a:gdLst/>
            <a:ahLst/>
            <a:cxnLst/>
            <a:rect l="l" t="t" r="r" b="b"/>
            <a:pathLst>
              <a:path w="772159" h="303530">
                <a:moveTo>
                  <a:pt x="771747" y="152450"/>
                </a:moveTo>
                <a:lnTo>
                  <a:pt x="59982" y="152450"/>
                </a:lnTo>
                <a:lnTo>
                  <a:pt x="59982" y="0"/>
                </a:lnTo>
                <a:lnTo>
                  <a:pt x="0" y="0"/>
                </a:lnTo>
                <a:lnTo>
                  <a:pt x="0" y="303415"/>
                </a:lnTo>
              </a:path>
            </a:pathLst>
          </a:custGeom>
          <a:ln w="3175">
            <a:solidFill>
              <a:srgbClr val="221F1F"/>
            </a:solidFill>
          </a:ln>
        </p:spPr>
        <p:txBody>
          <a:bodyPr wrap="square" lIns="0" tIns="0" rIns="0" bIns="0" rtlCol="0"/>
          <a:lstStyle/>
          <a:p>
            <a:endParaRPr/>
          </a:p>
        </p:txBody>
      </p:sp>
      <p:sp>
        <p:nvSpPr>
          <p:cNvPr id="51" name="object 51"/>
          <p:cNvSpPr/>
          <p:nvPr/>
        </p:nvSpPr>
        <p:spPr>
          <a:xfrm>
            <a:off x="5937005" y="2414520"/>
            <a:ext cx="0" cy="101600"/>
          </a:xfrm>
          <a:custGeom>
            <a:avLst/>
            <a:gdLst/>
            <a:ahLst/>
            <a:cxnLst/>
            <a:rect l="l" t="t" r="r" b="b"/>
            <a:pathLst>
              <a:path h="101600">
                <a:moveTo>
                  <a:pt x="0" y="0"/>
                </a:moveTo>
                <a:lnTo>
                  <a:pt x="0" y="101600"/>
                </a:lnTo>
              </a:path>
            </a:pathLst>
          </a:custGeom>
          <a:ln w="60667">
            <a:solidFill>
              <a:srgbClr val="5D6366"/>
            </a:solidFill>
          </a:ln>
        </p:spPr>
        <p:txBody>
          <a:bodyPr wrap="square" lIns="0" tIns="0" rIns="0" bIns="0" rtlCol="0"/>
          <a:lstStyle/>
          <a:p>
            <a:endParaRPr/>
          </a:p>
        </p:txBody>
      </p:sp>
      <p:sp>
        <p:nvSpPr>
          <p:cNvPr id="52" name="object 52"/>
          <p:cNvSpPr/>
          <p:nvPr/>
        </p:nvSpPr>
        <p:spPr>
          <a:xfrm>
            <a:off x="5906670" y="2389755"/>
            <a:ext cx="535940" cy="0"/>
          </a:xfrm>
          <a:custGeom>
            <a:avLst/>
            <a:gdLst/>
            <a:ahLst/>
            <a:cxnLst/>
            <a:rect l="l" t="t" r="r" b="b"/>
            <a:pathLst>
              <a:path w="535939">
                <a:moveTo>
                  <a:pt x="0" y="0"/>
                </a:moveTo>
                <a:lnTo>
                  <a:pt x="535581" y="0"/>
                </a:lnTo>
              </a:path>
            </a:pathLst>
          </a:custGeom>
          <a:ln w="49530">
            <a:solidFill>
              <a:srgbClr val="5D6366"/>
            </a:solidFill>
          </a:ln>
        </p:spPr>
        <p:txBody>
          <a:bodyPr wrap="square" lIns="0" tIns="0" rIns="0" bIns="0" rtlCol="0"/>
          <a:lstStyle/>
          <a:p>
            <a:endParaRPr/>
          </a:p>
        </p:txBody>
      </p:sp>
      <p:sp>
        <p:nvSpPr>
          <p:cNvPr id="53" name="object 53"/>
          <p:cNvSpPr/>
          <p:nvPr/>
        </p:nvSpPr>
        <p:spPr>
          <a:xfrm>
            <a:off x="5936662" y="2212590"/>
            <a:ext cx="0" cy="152400"/>
          </a:xfrm>
          <a:custGeom>
            <a:avLst/>
            <a:gdLst/>
            <a:ahLst/>
            <a:cxnLst/>
            <a:rect l="l" t="t" r="r" b="b"/>
            <a:pathLst>
              <a:path h="152400">
                <a:moveTo>
                  <a:pt x="0" y="0"/>
                </a:moveTo>
                <a:lnTo>
                  <a:pt x="0" y="152400"/>
                </a:lnTo>
              </a:path>
            </a:pathLst>
          </a:custGeom>
          <a:ln w="59982">
            <a:solidFill>
              <a:srgbClr val="5D6366"/>
            </a:solidFill>
          </a:ln>
        </p:spPr>
        <p:txBody>
          <a:bodyPr wrap="square" lIns="0" tIns="0" rIns="0" bIns="0" rtlCol="0"/>
          <a:lstStyle/>
          <a:p>
            <a:endParaRPr/>
          </a:p>
        </p:txBody>
      </p:sp>
      <p:sp>
        <p:nvSpPr>
          <p:cNvPr id="54" name="object 54"/>
          <p:cNvSpPr/>
          <p:nvPr/>
        </p:nvSpPr>
        <p:spPr>
          <a:xfrm>
            <a:off x="5906674" y="2414563"/>
            <a:ext cx="772160" cy="101600"/>
          </a:xfrm>
          <a:custGeom>
            <a:avLst/>
            <a:gdLst/>
            <a:ahLst/>
            <a:cxnLst/>
            <a:rect l="l" t="t" r="r" b="b"/>
            <a:pathLst>
              <a:path w="772159" h="101600">
                <a:moveTo>
                  <a:pt x="0" y="101447"/>
                </a:moveTo>
                <a:lnTo>
                  <a:pt x="60655" y="101447"/>
                </a:lnTo>
                <a:lnTo>
                  <a:pt x="60655" y="0"/>
                </a:lnTo>
                <a:lnTo>
                  <a:pt x="771747" y="0"/>
                </a:lnTo>
              </a:path>
            </a:pathLst>
          </a:custGeom>
          <a:ln w="3175">
            <a:solidFill>
              <a:srgbClr val="221F1F"/>
            </a:solidFill>
          </a:ln>
        </p:spPr>
        <p:txBody>
          <a:bodyPr wrap="square" lIns="0" tIns="0" rIns="0" bIns="0" rtlCol="0"/>
          <a:lstStyle/>
          <a:p>
            <a:endParaRPr/>
          </a:p>
        </p:txBody>
      </p:sp>
      <p:sp>
        <p:nvSpPr>
          <p:cNvPr id="55" name="object 55"/>
          <p:cNvSpPr/>
          <p:nvPr/>
        </p:nvSpPr>
        <p:spPr>
          <a:xfrm>
            <a:off x="5906674" y="2212595"/>
            <a:ext cx="772160" cy="303530"/>
          </a:xfrm>
          <a:custGeom>
            <a:avLst/>
            <a:gdLst/>
            <a:ahLst/>
            <a:cxnLst/>
            <a:rect l="l" t="t" r="r" b="b"/>
            <a:pathLst>
              <a:path w="772159" h="303530">
                <a:moveTo>
                  <a:pt x="771747" y="152450"/>
                </a:moveTo>
                <a:lnTo>
                  <a:pt x="59982" y="152450"/>
                </a:lnTo>
                <a:lnTo>
                  <a:pt x="59982" y="0"/>
                </a:lnTo>
                <a:lnTo>
                  <a:pt x="0" y="0"/>
                </a:lnTo>
                <a:lnTo>
                  <a:pt x="0" y="303415"/>
                </a:lnTo>
              </a:path>
            </a:pathLst>
          </a:custGeom>
          <a:ln w="3175">
            <a:solidFill>
              <a:srgbClr val="221F1F"/>
            </a:solidFill>
          </a:ln>
        </p:spPr>
        <p:txBody>
          <a:bodyPr wrap="square" lIns="0" tIns="0" rIns="0" bIns="0" rtlCol="0"/>
          <a:lstStyle/>
          <a:p>
            <a:endParaRPr/>
          </a:p>
        </p:txBody>
      </p:sp>
      <p:sp>
        <p:nvSpPr>
          <p:cNvPr id="56" name="object 56"/>
          <p:cNvSpPr/>
          <p:nvPr/>
        </p:nvSpPr>
        <p:spPr>
          <a:xfrm>
            <a:off x="5937005" y="2922719"/>
            <a:ext cx="0" cy="101600"/>
          </a:xfrm>
          <a:custGeom>
            <a:avLst/>
            <a:gdLst/>
            <a:ahLst/>
            <a:cxnLst/>
            <a:rect l="l" t="t" r="r" b="b"/>
            <a:pathLst>
              <a:path h="101600">
                <a:moveTo>
                  <a:pt x="0" y="0"/>
                </a:moveTo>
                <a:lnTo>
                  <a:pt x="0" y="101600"/>
                </a:lnTo>
              </a:path>
            </a:pathLst>
          </a:custGeom>
          <a:ln w="60667">
            <a:solidFill>
              <a:srgbClr val="5D6366"/>
            </a:solidFill>
          </a:ln>
        </p:spPr>
        <p:txBody>
          <a:bodyPr wrap="square" lIns="0" tIns="0" rIns="0" bIns="0" rtlCol="0"/>
          <a:lstStyle/>
          <a:p>
            <a:endParaRPr/>
          </a:p>
        </p:txBody>
      </p:sp>
      <p:sp>
        <p:nvSpPr>
          <p:cNvPr id="57" name="object 57"/>
          <p:cNvSpPr/>
          <p:nvPr/>
        </p:nvSpPr>
        <p:spPr>
          <a:xfrm>
            <a:off x="5906670" y="2897954"/>
            <a:ext cx="535940" cy="0"/>
          </a:xfrm>
          <a:custGeom>
            <a:avLst/>
            <a:gdLst/>
            <a:ahLst/>
            <a:cxnLst/>
            <a:rect l="l" t="t" r="r" b="b"/>
            <a:pathLst>
              <a:path w="535939">
                <a:moveTo>
                  <a:pt x="0" y="0"/>
                </a:moveTo>
                <a:lnTo>
                  <a:pt x="535581" y="0"/>
                </a:lnTo>
              </a:path>
            </a:pathLst>
          </a:custGeom>
          <a:ln w="49530">
            <a:solidFill>
              <a:srgbClr val="5D6366"/>
            </a:solidFill>
          </a:ln>
        </p:spPr>
        <p:txBody>
          <a:bodyPr wrap="square" lIns="0" tIns="0" rIns="0" bIns="0" rtlCol="0"/>
          <a:lstStyle/>
          <a:p>
            <a:endParaRPr/>
          </a:p>
        </p:txBody>
      </p:sp>
      <p:sp>
        <p:nvSpPr>
          <p:cNvPr id="58" name="object 58"/>
          <p:cNvSpPr/>
          <p:nvPr/>
        </p:nvSpPr>
        <p:spPr>
          <a:xfrm>
            <a:off x="5936662" y="2720789"/>
            <a:ext cx="0" cy="152400"/>
          </a:xfrm>
          <a:custGeom>
            <a:avLst/>
            <a:gdLst/>
            <a:ahLst/>
            <a:cxnLst/>
            <a:rect l="l" t="t" r="r" b="b"/>
            <a:pathLst>
              <a:path h="152400">
                <a:moveTo>
                  <a:pt x="0" y="0"/>
                </a:moveTo>
                <a:lnTo>
                  <a:pt x="0" y="152400"/>
                </a:lnTo>
              </a:path>
            </a:pathLst>
          </a:custGeom>
          <a:ln w="59982">
            <a:solidFill>
              <a:srgbClr val="5D6366"/>
            </a:solidFill>
          </a:ln>
        </p:spPr>
        <p:txBody>
          <a:bodyPr wrap="square" lIns="0" tIns="0" rIns="0" bIns="0" rtlCol="0"/>
          <a:lstStyle/>
          <a:p>
            <a:endParaRPr/>
          </a:p>
        </p:txBody>
      </p:sp>
      <p:sp>
        <p:nvSpPr>
          <p:cNvPr id="59" name="object 59"/>
          <p:cNvSpPr/>
          <p:nvPr/>
        </p:nvSpPr>
        <p:spPr>
          <a:xfrm>
            <a:off x="5906674" y="2922769"/>
            <a:ext cx="772160" cy="101600"/>
          </a:xfrm>
          <a:custGeom>
            <a:avLst/>
            <a:gdLst/>
            <a:ahLst/>
            <a:cxnLst/>
            <a:rect l="l" t="t" r="r" b="b"/>
            <a:pathLst>
              <a:path w="772159" h="101600">
                <a:moveTo>
                  <a:pt x="0" y="101447"/>
                </a:moveTo>
                <a:lnTo>
                  <a:pt x="60655" y="101447"/>
                </a:lnTo>
                <a:lnTo>
                  <a:pt x="60655" y="0"/>
                </a:lnTo>
                <a:lnTo>
                  <a:pt x="771747" y="0"/>
                </a:lnTo>
              </a:path>
            </a:pathLst>
          </a:custGeom>
          <a:ln w="3175">
            <a:solidFill>
              <a:srgbClr val="221F1F"/>
            </a:solidFill>
          </a:ln>
        </p:spPr>
        <p:txBody>
          <a:bodyPr wrap="square" lIns="0" tIns="0" rIns="0" bIns="0" rtlCol="0"/>
          <a:lstStyle/>
          <a:p>
            <a:endParaRPr/>
          </a:p>
        </p:txBody>
      </p:sp>
      <p:sp>
        <p:nvSpPr>
          <p:cNvPr id="60" name="object 60"/>
          <p:cNvSpPr/>
          <p:nvPr/>
        </p:nvSpPr>
        <p:spPr>
          <a:xfrm>
            <a:off x="5906674" y="2720788"/>
            <a:ext cx="772160" cy="303530"/>
          </a:xfrm>
          <a:custGeom>
            <a:avLst/>
            <a:gdLst/>
            <a:ahLst/>
            <a:cxnLst/>
            <a:rect l="l" t="t" r="r" b="b"/>
            <a:pathLst>
              <a:path w="772159" h="303530">
                <a:moveTo>
                  <a:pt x="771747" y="152463"/>
                </a:moveTo>
                <a:lnTo>
                  <a:pt x="59982" y="152463"/>
                </a:lnTo>
                <a:lnTo>
                  <a:pt x="59982" y="0"/>
                </a:lnTo>
                <a:lnTo>
                  <a:pt x="0" y="0"/>
                </a:lnTo>
                <a:lnTo>
                  <a:pt x="0" y="303428"/>
                </a:lnTo>
              </a:path>
            </a:pathLst>
          </a:custGeom>
          <a:ln w="3175">
            <a:solidFill>
              <a:srgbClr val="221F1F"/>
            </a:solidFill>
          </a:ln>
        </p:spPr>
        <p:txBody>
          <a:bodyPr wrap="square" lIns="0" tIns="0" rIns="0" bIns="0" rtlCol="0"/>
          <a:lstStyle/>
          <a:p>
            <a:endParaRPr/>
          </a:p>
        </p:txBody>
      </p:sp>
      <p:sp>
        <p:nvSpPr>
          <p:cNvPr id="61" name="object 61"/>
          <p:cNvSpPr/>
          <p:nvPr/>
        </p:nvSpPr>
        <p:spPr>
          <a:xfrm>
            <a:off x="5937796" y="3691775"/>
            <a:ext cx="0" cy="104775"/>
          </a:xfrm>
          <a:custGeom>
            <a:avLst/>
            <a:gdLst/>
            <a:ahLst/>
            <a:cxnLst/>
            <a:rect l="l" t="t" r="r" b="b"/>
            <a:pathLst>
              <a:path h="104775">
                <a:moveTo>
                  <a:pt x="0" y="0"/>
                </a:moveTo>
                <a:lnTo>
                  <a:pt x="0" y="104495"/>
                </a:lnTo>
              </a:path>
            </a:pathLst>
          </a:custGeom>
          <a:ln w="62102">
            <a:solidFill>
              <a:srgbClr val="5D6366"/>
            </a:solidFill>
          </a:ln>
        </p:spPr>
        <p:txBody>
          <a:bodyPr wrap="square" lIns="0" tIns="0" rIns="0" bIns="0" rtlCol="0"/>
          <a:lstStyle/>
          <a:p>
            <a:endParaRPr/>
          </a:p>
        </p:txBody>
      </p:sp>
      <p:sp>
        <p:nvSpPr>
          <p:cNvPr id="62" name="object 62"/>
          <p:cNvSpPr/>
          <p:nvPr/>
        </p:nvSpPr>
        <p:spPr>
          <a:xfrm>
            <a:off x="5906735" y="3691776"/>
            <a:ext cx="62230" cy="104775"/>
          </a:xfrm>
          <a:custGeom>
            <a:avLst/>
            <a:gdLst/>
            <a:ahLst/>
            <a:cxnLst/>
            <a:rect l="l" t="t" r="r" b="b"/>
            <a:pathLst>
              <a:path w="62229" h="104775">
                <a:moveTo>
                  <a:pt x="0" y="104495"/>
                </a:moveTo>
                <a:lnTo>
                  <a:pt x="62102" y="104495"/>
                </a:lnTo>
                <a:lnTo>
                  <a:pt x="62102" y="0"/>
                </a:lnTo>
                <a:lnTo>
                  <a:pt x="0" y="0"/>
                </a:lnTo>
                <a:lnTo>
                  <a:pt x="0" y="104495"/>
                </a:lnTo>
                <a:close/>
              </a:path>
            </a:pathLst>
          </a:custGeom>
          <a:ln w="3175">
            <a:solidFill>
              <a:srgbClr val="221F1F"/>
            </a:solidFill>
          </a:ln>
        </p:spPr>
        <p:txBody>
          <a:bodyPr wrap="square" lIns="0" tIns="0" rIns="0" bIns="0" rtlCol="0"/>
          <a:lstStyle/>
          <a:p>
            <a:endParaRPr/>
          </a:p>
        </p:txBody>
      </p:sp>
      <p:sp>
        <p:nvSpPr>
          <p:cNvPr id="63" name="object 63"/>
          <p:cNvSpPr/>
          <p:nvPr/>
        </p:nvSpPr>
        <p:spPr>
          <a:xfrm>
            <a:off x="5935833" y="3098888"/>
            <a:ext cx="0" cy="104775"/>
          </a:xfrm>
          <a:custGeom>
            <a:avLst/>
            <a:gdLst/>
            <a:ahLst/>
            <a:cxnLst/>
            <a:rect l="l" t="t" r="r" b="b"/>
            <a:pathLst>
              <a:path h="104775">
                <a:moveTo>
                  <a:pt x="0" y="0"/>
                </a:moveTo>
                <a:lnTo>
                  <a:pt x="0" y="104482"/>
                </a:lnTo>
              </a:path>
            </a:pathLst>
          </a:custGeom>
          <a:ln w="62115">
            <a:solidFill>
              <a:srgbClr val="5D6366"/>
            </a:solidFill>
          </a:ln>
        </p:spPr>
        <p:txBody>
          <a:bodyPr wrap="square" lIns="0" tIns="0" rIns="0" bIns="0" rtlCol="0"/>
          <a:lstStyle/>
          <a:p>
            <a:endParaRPr/>
          </a:p>
        </p:txBody>
      </p:sp>
      <p:sp>
        <p:nvSpPr>
          <p:cNvPr id="64" name="object 64"/>
          <p:cNvSpPr/>
          <p:nvPr/>
        </p:nvSpPr>
        <p:spPr>
          <a:xfrm>
            <a:off x="5904777" y="3098890"/>
            <a:ext cx="62230" cy="104775"/>
          </a:xfrm>
          <a:custGeom>
            <a:avLst/>
            <a:gdLst/>
            <a:ahLst/>
            <a:cxnLst/>
            <a:rect l="l" t="t" r="r" b="b"/>
            <a:pathLst>
              <a:path w="62229" h="104775">
                <a:moveTo>
                  <a:pt x="0" y="104482"/>
                </a:moveTo>
                <a:lnTo>
                  <a:pt x="62115" y="104482"/>
                </a:lnTo>
                <a:lnTo>
                  <a:pt x="62115" y="0"/>
                </a:lnTo>
                <a:lnTo>
                  <a:pt x="0" y="0"/>
                </a:lnTo>
                <a:lnTo>
                  <a:pt x="0" y="104482"/>
                </a:lnTo>
                <a:close/>
              </a:path>
            </a:pathLst>
          </a:custGeom>
          <a:ln w="3175">
            <a:solidFill>
              <a:srgbClr val="221F1F"/>
            </a:solidFill>
          </a:ln>
        </p:spPr>
        <p:txBody>
          <a:bodyPr wrap="square" lIns="0" tIns="0" rIns="0" bIns="0" rtlCol="0"/>
          <a:lstStyle/>
          <a:p>
            <a:endParaRPr/>
          </a:p>
        </p:txBody>
      </p:sp>
      <p:sp>
        <p:nvSpPr>
          <p:cNvPr id="65" name="object 65"/>
          <p:cNvSpPr txBox="1"/>
          <p:nvPr/>
        </p:nvSpPr>
        <p:spPr>
          <a:xfrm>
            <a:off x="5340861" y="1683441"/>
            <a:ext cx="294640" cy="123189"/>
          </a:xfrm>
          <a:prstGeom prst="rect">
            <a:avLst/>
          </a:prstGeom>
        </p:spPr>
        <p:txBody>
          <a:bodyPr vert="horz" wrap="square" lIns="0" tIns="11430" rIns="0" bIns="0" rtlCol="0">
            <a:spAutoFit/>
          </a:bodyPr>
          <a:lstStyle/>
          <a:p>
            <a:pPr marL="12700">
              <a:lnSpc>
                <a:spcPct val="100000"/>
              </a:lnSpc>
              <a:spcBef>
                <a:spcPts val="90"/>
              </a:spcBef>
            </a:pPr>
            <a:r>
              <a:rPr sz="650" spc="-90" dirty="0">
                <a:solidFill>
                  <a:srgbClr val="221F1F"/>
                </a:solidFill>
                <a:latin typeface="Arial"/>
                <a:cs typeface="Arial"/>
              </a:rPr>
              <a:t>FUTURE</a:t>
            </a:r>
            <a:endParaRPr sz="650">
              <a:latin typeface="Arial"/>
              <a:cs typeface="Arial"/>
            </a:endParaRPr>
          </a:p>
        </p:txBody>
      </p:sp>
      <p:sp>
        <p:nvSpPr>
          <p:cNvPr id="66" name="object 66"/>
          <p:cNvSpPr txBox="1"/>
          <p:nvPr/>
        </p:nvSpPr>
        <p:spPr>
          <a:xfrm>
            <a:off x="5340861" y="1751168"/>
            <a:ext cx="360045" cy="123189"/>
          </a:xfrm>
          <a:prstGeom prst="rect">
            <a:avLst/>
          </a:prstGeom>
        </p:spPr>
        <p:txBody>
          <a:bodyPr vert="horz" wrap="square" lIns="0" tIns="11430" rIns="0" bIns="0" rtlCol="0">
            <a:spAutoFit/>
          </a:bodyPr>
          <a:lstStyle/>
          <a:p>
            <a:pPr marL="12700">
              <a:lnSpc>
                <a:spcPct val="100000"/>
              </a:lnSpc>
              <a:spcBef>
                <a:spcPts val="90"/>
              </a:spcBef>
            </a:pPr>
            <a:r>
              <a:rPr sz="650" spc="-55" dirty="0">
                <a:solidFill>
                  <a:srgbClr val="221F1F"/>
                </a:solidFill>
                <a:latin typeface="Arial"/>
                <a:cs typeface="Arial"/>
              </a:rPr>
              <a:t>BUILDING</a:t>
            </a:r>
            <a:endParaRPr sz="650">
              <a:latin typeface="Arial"/>
              <a:cs typeface="Arial"/>
            </a:endParaRPr>
          </a:p>
        </p:txBody>
      </p:sp>
      <p:sp>
        <p:nvSpPr>
          <p:cNvPr id="67" name="object 67"/>
          <p:cNvSpPr/>
          <p:nvPr/>
        </p:nvSpPr>
        <p:spPr>
          <a:xfrm>
            <a:off x="5639803" y="1753812"/>
            <a:ext cx="228600" cy="124460"/>
          </a:xfrm>
          <a:custGeom>
            <a:avLst/>
            <a:gdLst/>
            <a:ahLst/>
            <a:cxnLst/>
            <a:rect l="l" t="t" r="r" b="b"/>
            <a:pathLst>
              <a:path w="228600" h="124460">
                <a:moveTo>
                  <a:pt x="0" y="0"/>
                </a:moveTo>
                <a:lnTo>
                  <a:pt x="97332" y="0"/>
                </a:lnTo>
                <a:lnTo>
                  <a:pt x="228041" y="124371"/>
                </a:lnTo>
              </a:path>
            </a:pathLst>
          </a:custGeom>
          <a:ln w="6769">
            <a:solidFill>
              <a:srgbClr val="221F1F"/>
            </a:solidFill>
          </a:ln>
        </p:spPr>
        <p:txBody>
          <a:bodyPr wrap="square" lIns="0" tIns="0" rIns="0" bIns="0" rtlCol="0"/>
          <a:lstStyle/>
          <a:p>
            <a:endParaRPr/>
          </a:p>
        </p:txBody>
      </p:sp>
      <p:sp>
        <p:nvSpPr>
          <p:cNvPr id="68" name="object 68"/>
          <p:cNvSpPr/>
          <p:nvPr/>
        </p:nvSpPr>
        <p:spPr>
          <a:xfrm>
            <a:off x="5844537" y="1854672"/>
            <a:ext cx="67310" cy="65405"/>
          </a:xfrm>
          <a:custGeom>
            <a:avLst/>
            <a:gdLst/>
            <a:ahLst/>
            <a:cxnLst/>
            <a:rect l="l" t="t" r="r" b="b"/>
            <a:pathLst>
              <a:path w="67310" h="65405">
                <a:moveTo>
                  <a:pt x="27139" y="0"/>
                </a:moveTo>
                <a:lnTo>
                  <a:pt x="0" y="28511"/>
                </a:lnTo>
                <a:lnTo>
                  <a:pt x="66776" y="64884"/>
                </a:lnTo>
                <a:lnTo>
                  <a:pt x="27139" y="0"/>
                </a:lnTo>
                <a:close/>
              </a:path>
            </a:pathLst>
          </a:custGeom>
          <a:solidFill>
            <a:srgbClr val="221F1F"/>
          </a:solidFill>
        </p:spPr>
        <p:txBody>
          <a:bodyPr wrap="square" lIns="0" tIns="0" rIns="0" bIns="0" rtlCol="0"/>
          <a:lstStyle/>
          <a:p>
            <a:endParaRPr/>
          </a:p>
        </p:txBody>
      </p:sp>
      <p:sp>
        <p:nvSpPr>
          <p:cNvPr id="69" name="object 69"/>
          <p:cNvSpPr/>
          <p:nvPr/>
        </p:nvSpPr>
        <p:spPr>
          <a:xfrm>
            <a:off x="5639803" y="1753812"/>
            <a:ext cx="271780" cy="166370"/>
          </a:xfrm>
          <a:custGeom>
            <a:avLst/>
            <a:gdLst/>
            <a:ahLst/>
            <a:cxnLst/>
            <a:rect l="l" t="t" r="r" b="b"/>
            <a:pathLst>
              <a:path w="271779" h="166369">
                <a:moveTo>
                  <a:pt x="0" y="0"/>
                </a:moveTo>
                <a:lnTo>
                  <a:pt x="97332" y="0"/>
                </a:lnTo>
                <a:lnTo>
                  <a:pt x="271513" y="165747"/>
                </a:lnTo>
              </a:path>
            </a:pathLst>
          </a:custGeom>
          <a:ln w="6769">
            <a:solidFill>
              <a:srgbClr val="221F1F"/>
            </a:solidFill>
          </a:ln>
        </p:spPr>
        <p:txBody>
          <a:bodyPr wrap="square" lIns="0" tIns="0" rIns="0" bIns="0" rtlCol="0"/>
          <a:lstStyle/>
          <a:p>
            <a:endParaRPr/>
          </a:p>
        </p:txBody>
      </p:sp>
      <p:sp>
        <p:nvSpPr>
          <p:cNvPr id="70" name="object 70"/>
          <p:cNvSpPr/>
          <p:nvPr/>
        </p:nvSpPr>
        <p:spPr>
          <a:xfrm>
            <a:off x="1647291" y="1572361"/>
            <a:ext cx="47625" cy="133985"/>
          </a:xfrm>
          <a:custGeom>
            <a:avLst/>
            <a:gdLst/>
            <a:ahLst/>
            <a:cxnLst/>
            <a:rect l="l" t="t" r="r" b="b"/>
            <a:pathLst>
              <a:path w="47625" h="133985">
                <a:moveTo>
                  <a:pt x="0" y="133781"/>
                </a:moveTo>
                <a:lnTo>
                  <a:pt x="47586" y="133781"/>
                </a:lnTo>
                <a:lnTo>
                  <a:pt x="47586" y="0"/>
                </a:lnTo>
                <a:lnTo>
                  <a:pt x="0" y="0"/>
                </a:lnTo>
                <a:lnTo>
                  <a:pt x="0" y="133781"/>
                </a:lnTo>
                <a:close/>
              </a:path>
            </a:pathLst>
          </a:custGeom>
          <a:solidFill>
            <a:srgbClr val="F6EFD5"/>
          </a:solidFill>
        </p:spPr>
        <p:txBody>
          <a:bodyPr wrap="square" lIns="0" tIns="0" rIns="0" bIns="0" rtlCol="0"/>
          <a:lstStyle/>
          <a:p>
            <a:endParaRPr/>
          </a:p>
        </p:txBody>
      </p:sp>
      <p:sp>
        <p:nvSpPr>
          <p:cNvPr id="71" name="object 71"/>
          <p:cNvSpPr/>
          <p:nvPr/>
        </p:nvSpPr>
        <p:spPr>
          <a:xfrm>
            <a:off x="1647287" y="1503125"/>
            <a:ext cx="47625" cy="203200"/>
          </a:xfrm>
          <a:custGeom>
            <a:avLst/>
            <a:gdLst/>
            <a:ahLst/>
            <a:cxnLst/>
            <a:rect l="l" t="t" r="r" b="b"/>
            <a:pathLst>
              <a:path w="47625" h="203200">
                <a:moveTo>
                  <a:pt x="0" y="203022"/>
                </a:moveTo>
                <a:lnTo>
                  <a:pt x="47586" y="203022"/>
                </a:lnTo>
                <a:lnTo>
                  <a:pt x="47586" y="0"/>
                </a:lnTo>
                <a:lnTo>
                  <a:pt x="0" y="0"/>
                </a:lnTo>
                <a:lnTo>
                  <a:pt x="0" y="203022"/>
                </a:lnTo>
                <a:close/>
              </a:path>
            </a:pathLst>
          </a:custGeom>
          <a:ln w="3175">
            <a:solidFill>
              <a:srgbClr val="221F1F"/>
            </a:solidFill>
          </a:ln>
        </p:spPr>
        <p:txBody>
          <a:bodyPr wrap="square" lIns="0" tIns="0" rIns="0" bIns="0" rtlCol="0"/>
          <a:lstStyle/>
          <a:p>
            <a:endParaRPr/>
          </a:p>
        </p:txBody>
      </p:sp>
      <p:sp>
        <p:nvSpPr>
          <p:cNvPr id="72" name="object 72"/>
          <p:cNvSpPr/>
          <p:nvPr/>
        </p:nvSpPr>
        <p:spPr>
          <a:xfrm>
            <a:off x="1634210" y="1572361"/>
            <a:ext cx="13335" cy="133985"/>
          </a:xfrm>
          <a:custGeom>
            <a:avLst/>
            <a:gdLst/>
            <a:ahLst/>
            <a:cxnLst/>
            <a:rect l="l" t="t" r="r" b="b"/>
            <a:pathLst>
              <a:path w="13335" h="133985">
                <a:moveTo>
                  <a:pt x="0" y="133781"/>
                </a:moveTo>
                <a:lnTo>
                  <a:pt x="13068" y="133781"/>
                </a:lnTo>
                <a:lnTo>
                  <a:pt x="13068" y="0"/>
                </a:lnTo>
                <a:lnTo>
                  <a:pt x="0" y="0"/>
                </a:lnTo>
                <a:lnTo>
                  <a:pt x="0" y="133781"/>
                </a:lnTo>
                <a:close/>
              </a:path>
            </a:pathLst>
          </a:custGeom>
          <a:solidFill>
            <a:srgbClr val="FFFFFF"/>
          </a:solidFill>
        </p:spPr>
        <p:txBody>
          <a:bodyPr wrap="square" lIns="0" tIns="0" rIns="0" bIns="0" rtlCol="0"/>
          <a:lstStyle/>
          <a:p>
            <a:endParaRPr/>
          </a:p>
        </p:txBody>
      </p:sp>
      <p:sp>
        <p:nvSpPr>
          <p:cNvPr id="73" name="object 73"/>
          <p:cNvSpPr/>
          <p:nvPr/>
        </p:nvSpPr>
        <p:spPr>
          <a:xfrm>
            <a:off x="1634210" y="1572361"/>
            <a:ext cx="13970" cy="135255"/>
          </a:xfrm>
          <a:custGeom>
            <a:avLst/>
            <a:gdLst/>
            <a:ahLst/>
            <a:cxnLst/>
            <a:rect l="l" t="t" r="r" b="b"/>
            <a:pathLst>
              <a:path w="13969" h="135255">
                <a:moveTo>
                  <a:pt x="0" y="134630"/>
                </a:moveTo>
                <a:lnTo>
                  <a:pt x="13921" y="134630"/>
                </a:lnTo>
                <a:lnTo>
                  <a:pt x="13921" y="0"/>
                </a:lnTo>
                <a:lnTo>
                  <a:pt x="0" y="0"/>
                </a:lnTo>
                <a:lnTo>
                  <a:pt x="0" y="134630"/>
                </a:lnTo>
                <a:close/>
              </a:path>
            </a:pathLst>
          </a:custGeom>
          <a:solidFill>
            <a:srgbClr val="221F1F"/>
          </a:solidFill>
        </p:spPr>
        <p:txBody>
          <a:bodyPr wrap="square" lIns="0" tIns="0" rIns="0" bIns="0" rtlCol="0"/>
          <a:lstStyle/>
          <a:p>
            <a:endParaRPr/>
          </a:p>
        </p:txBody>
      </p:sp>
      <p:sp>
        <p:nvSpPr>
          <p:cNvPr id="74" name="object 74"/>
          <p:cNvSpPr/>
          <p:nvPr/>
        </p:nvSpPr>
        <p:spPr>
          <a:xfrm>
            <a:off x="1189380" y="1572361"/>
            <a:ext cx="445134" cy="286385"/>
          </a:xfrm>
          <a:custGeom>
            <a:avLst/>
            <a:gdLst/>
            <a:ahLst/>
            <a:cxnLst/>
            <a:rect l="l" t="t" r="r" b="b"/>
            <a:pathLst>
              <a:path w="445135" h="286385">
                <a:moveTo>
                  <a:pt x="0" y="286245"/>
                </a:moveTo>
                <a:lnTo>
                  <a:pt x="444830" y="286245"/>
                </a:lnTo>
                <a:lnTo>
                  <a:pt x="444830" y="0"/>
                </a:lnTo>
                <a:lnTo>
                  <a:pt x="0" y="0"/>
                </a:lnTo>
                <a:lnTo>
                  <a:pt x="0" y="286245"/>
                </a:lnTo>
                <a:close/>
              </a:path>
            </a:pathLst>
          </a:custGeom>
          <a:solidFill>
            <a:srgbClr val="F4ECD3"/>
          </a:solidFill>
        </p:spPr>
        <p:txBody>
          <a:bodyPr wrap="square" lIns="0" tIns="0" rIns="0" bIns="0" rtlCol="0"/>
          <a:lstStyle/>
          <a:p>
            <a:endParaRPr/>
          </a:p>
        </p:txBody>
      </p:sp>
      <p:sp>
        <p:nvSpPr>
          <p:cNvPr id="75" name="object 75"/>
          <p:cNvSpPr/>
          <p:nvPr/>
        </p:nvSpPr>
        <p:spPr>
          <a:xfrm>
            <a:off x="815568" y="1480205"/>
            <a:ext cx="819150" cy="378460"/>
          </a:xfrm>
          <a:custGeom>
            <a:avLst/>
            <a:gdLst/>
            <a:ahLst/>
            <a:cxnLst/>
            <a:rect l="l" t="t" r="r" b="b"/>
            <a:pathLst>
              <a:path w="819150" h="378460">
                <a:moveTo>
                  <a:pt x="0" y="378396"/>
                </a:moveTo>
                <a:lnTo>
                  <a:pt x="818639" y="378396"/>
                </a:lnTo>
                <a:lnTo>
                  <a:pt x="818639" y="0"/>
                </a:lnTo>
                <a:lnTo>
                  <a:pt x="0" y="0"/>
                </a:lnTo>
              </a:path>
            </a:pathLst>
          </a:custGeom>
          <a:ln w="3175">
            <a:solidFill>
              <a:srgbClr val="221F1F"/>
            </a:solidFill>
          </a:ln>
        </p:spPr>
        <p:txBody>
          <a:bodyPr wrap="square" lIns="0" tIns="0" rIns="0" bIns="0" rtlCol="0"/>
          <a:lstStyle/>
          <a:p>
            <a:endParaRPr/>
          </a:p>
        </p:txBody>
      </p:sp>
      <p:sp>
        <p:nvSpPr>
          <p:cNvPr id="76" name="object 76"/>
          <p:cNvSpPr/>
          <p:nvPr/>
        </p:nvSpPr>
        <p:spPr>
          <a:xfrm>
            <a:off x="1647291" y="2007806"/>
            <a:ext cx="47625" cy="203200"/>
          </a:xfrm>
          <a:custGeom>
            <a:avLst/>
            <a:gdLst/>
            <a:ahLst/>
            <a:cxnLst/>
            <a:rect l="l" t="t" r="r" b="b"/>
            <a:pathLst>
              <a:path w="47625" h="203200">
                <a:moveTo>
                  <a:pt x="0" y="203022"/>
                </a:moveTo>
                <a:lnTo>
                  <a:pt x="47586" y="203022"/>
                </a:lnTo>
                <a:lnTo>
                  <a:pt x="47586" y="0"/>
                </a:lnTo>
                <a:lnTo>
                  <a:pt x="0" y="0"/>
                </a:lnTo>
                <a:lnTo>
                  <a:pt x="0" y="203022"/>
                </a:lnTo>
                <a:close/>
              </a:path>
            </a:pathLst>
          </a:custGeom>
          <a:solidFill>
            <a:srgbClr val="F6EFD5"/>
          </a:solidFill>
        </p:spPr>
        <p:txBody>
          <a:bodyPr wrap="square" lIns="0" tIns="0" rIns="0" bIns="0" rtlCol="0"/>
          <a:lstStyle/>
          <a:p>
            <a:endParaRPr/>
          </a:p>
        </p:txBody>
      </p:sp>
      <p:sp>
        <p:nvSpPr>
          <p:cNvPr id="77" name="object 77"/>
          <p:cNvSpPr/>
          <p:nvPr/>
        </p:nvSpPr>
        <p:spPr>
          <a:xfrm>
            <a:off x="1647287" y="2007809"/>
            <a:ext cx="47625" cy="203200"/>
          </a:xfrm>
          <a:custGeom>
            <a:avLst/>
            <a:gdLst/>
            <a:ahLst/>
            <a:cxnLst/>
            <a:rect l="l" t="t" r="r" b="b"/>
            <a:pathLst>
              <a:path w="47625" h="203200">
                <a:moveTo>
                  <a:pt x="0" y="203022"/>
                </a:moveTo>
                <a:lnTo>
                  <a:pt x="47586" y="203022"/>
                </a:lnTo>
                <a:lnTo>
                  <a:pt x="47586" y="0"/>
                </a:lnTo>
                <a:lnTo>
                  <a:pt x="0" y="0"/>
                </a:lnTo>
                <a:lnTo>
                  <a:pt x="0" y="203022"/>
                </a:lnTo>
                <a:close/>
              </a:path>
            </a:pathLst>
          </a:custGeom>
          <a:ln w="3175">
            <a:solidFill>
              <a:srgbClr val="221F1F"/>
            </a:solidFill>
          </a:ln>
        </p:spPr>
        <p:txBody>
          <a:bodyPr wrap="square" lIns="0" tIns="0" rIns="0" bIns="0" rtlCol="0"/>
          <a:lstStyle/>
          <a:p>
            <a:endParaRPr/>
          </a:p>
        </p:txBody>
      </p:sp>
      <p:sp>
        <p:nvSpPr>
          <p:cNvPr id="78" name="object 78"/>
          <p:cNvSpPr/>
          <p:nvPr/>
        </p:nvSpPr>
        <p:spPr>
          <a:xfrm>
            <a:off x="1634210" y="2009228"/>
            <a:ext cx="13335" cy="203200"/>
          </a:xfrm>
          <a:custGeom>
            <a:avLst/>
            <a:gdLst/>
            <a:ahLst/>
            <a:cxnLst/>
            <a:rect l="l" t="t" r="r" b="b"/>
            <a:pathLst>
              <a:path w="13335" h="203200">
                <a:moveTo>
                  <a:pt x="0" y="203022"/>
                </a:moveTo>
                <a:lnTo>
                  <a:pt x="13068" y="203022"/>
                </a:lnTo>
                <a:lnTo>
                  <a:pt x="13068" y="0"/>
                </a:lnTo>
                <a:lnTo>
                  <a:pt x="0" y="0"/>
                </a:lnTo>
                <a:lnTo>
                  <a:pt x="0" y="203022"/>
                </a:lnTo>
                <a:close/>
              </a:path>
            </a:pathLst>
          </a:custGeom>
          <a:solidFill>
            <a:srgbClr val="FFFFFF"/>
          </a:solidFill>
        </p:spPr>
        <p:txBody>
          <a:bodyPr wrap="square" lIns="0" tIns="0" rIns="0" bIns="0" rtlCol="0"/>
          <a:lstStyle/>
          <a:p>
            <a:endParaRPr/>
          </a:p>
        </p:txBody>
      </p:sp>
      <p:sp>
        <p:nvSpPr>
          <p:cNvPr id="79" name="object 79"/>
          <p:cNvSpPr/>
          <p:nvPr/>
        </p:nvSpPr>
        <p:spPr>
          <a:xfrm>
            <a:off x="1634210" y="2008393"/>
            <a:ext cx="13970" cy="205104"/>
          </a:xfrm>
          <a:custGeom>
            <a:avLst/>
            <a:gdLst/>
            <a:ahLst/>
            <a:cxnLst/>
            <a:rect l="l" t="t" r="r" b="b"/>
            <a:pathLst>
              <a:path w="13969" h="205105">
                <a:moveTo>
                  <a:pt x="0" y="204711"/>
                </a:moveTo>
                <a:lnTo>
                  <a:pt x="13921" y="204711"/>
                </a:lnTo>
                <a:lnTo>
                  <a:pt x="13921" y="0"/>
                </a:lnTo>
                <a:lnTo>
                  <a:pt x="0" y="0"/>
                </a:lnTo>
                <a:lnTo>
                  <a:pt x="0" y="204711"/>
                </a:lnTo>
                <a:close/>
              </a:path>
            </a:pathLst>
          </a:custGeom>
          <a:solidFill>
            <a:srgbClr val="221F1F"/>
          </a:solidFill>
        </p:spPr>
        <p:txBody>
          <a:bodyPr wrap="square" lIns="0" tIns="0" rIns="0" bIns="0" rtlCol="0"/>
          <a:lstStyle/>
          <a:p>
            <a:endParaRPr/>
          </a:p>
        </p:txBody>
      </p:sp>
      <p:sp>
        <p:nvSpPr>
          <p:cNvPr id="80" name="object 80"/>
          <p:cNvSpPr/>
          <p:nvPr/>
        </p:nvSpPr>
        <p:spPr>
          <a:xfrm>
            <a:off x="1189380" y="1984895"/>
            <a:ext cx="445134" cy="378460"/>
          </a:xfrm>
          <a:custGeom>
            <a:avLst/>
            <a:gdLst/>
            <a:ahLst/>
            <a:cxnLst/>
            <a:rect l="l" t="t" r="r" b="b"/>
            <a:pathLst>
              <a:path w="445135" h="378460">
                <a:moveTo>
                  <a:pt x="0" y="378396"/>
                </a:moveTo>
                <a:lnTo>
                  <a:pt x="444830" y="378396"/>
                </a:lnTo>
                <a:lnTo>
                  <a:pt x="444830" y="0"/>
                </a:lnTo>
                <a:lnTo>
                  <a:pt x="0" y="0"/>
                </a:lnTo>
                <a:lnTo>
                  <a:pt x="0" y="378396"/>
                </a:lnTo>
                <a:close/>
              </a:path>
            </a:pathLst>
          </a:custGeom>
          <a:solidFill>
            <a:srgbClr val="F4ECD3"/>
          </a:solidFill>
        </p:spPr>
        <p:txBody>
          <a:bodyPr wrap="square" lIns="0" tIns="0" rIns="0" bIns="0" rtlCol="0"/>
          <a:lstStyle/>
          <a:p>
            <a:endParaRPr/>
          </a:p>
        </p:txBody>
      </p:sp>
      <p:sp>
        <p:nvSpPr>
          <p:cNvPr id="81" name="object 81"/>
          <p:cNvSpPr/>
          <p:nvPr/>
        </p:nvSpPr>
        <p:spPr>
          <a:xfrm>
            <a:off x="815568" y="1984888"/>
            <a:ext cx="819150" cy="378460"/>
          </a:xfrm>
          <a:custGeom>
            <a:avLst/>
            <a:gdLst/>
            <a:ahLst/>
            <a:cxnLst/>
            <a:rect l="l" t="t" r="r" b="b"/>
            <a:pathLst>
              <a:path w="819150" h="378460">
                <a:moveTo>
                  <a:pt x="0" y="378396"/>
                </a:moveTo>
                <a:lnTo>
                  <a:pt x="818639" y="378396"/>
                </a:lnTo>
                <a:lnTo>
                  <a:pt x="818639" y="0"/>
                </a:lnTo>
                <a:lnTo>
                  <a:pt x="0" y="0"/>
                </a:lnTo>
              </a:path>
            </a:pathLst>
          </a:custGeom>
          <a:ln w="3175">
            <a:solidFill>
              <a:srgbClr val="221F1F"/>
            </a:solidFill>
          </a:ln>
        </p:spPr>
        <p:txBody>
          <a:bodyPr wrap="square" lIns="0" tIns="0" rIns="0" bIns="0" rtlCol="0"/>
          <a:lstStyle/>
          <a:p>
            <a:endParaRPr/>
          </a:p>
        </p:txBody>
      </p:sp>
      <p:sp>
        <p:nvSpPr>
          <p:cNvPr id="82" name="object 82"/>
          <p:cNvSpPr/>
          <p:nvPr/>
        </p:nvSpPr>
        <p:spPr>
          <a:xfrm>
            <a:off x="1647291" y="2515997"/>
            <a:ext cx="47625" cy="203200"/>
          </a:xfrm>
          <a:custGeom>
            <a:avLst/>
            <a:gdLst/>
            <a:ahLst/>
            <a:cxnLst/>
            <a:rect l="l" t="t" r="r" b="b"/>
            <a:pathLst>
              <a:path w="47625" h="203200">
                <a:moveTo>
                  <a:pt x="0" y="203034"/>
                </a:moveTo>
                <a:lnTo>
                  <a:pt x="47586" y="203034"/>
                </a:lnTo>
                <a:lnTo>
                  <a:pt x="47586" y="0"/>
                </a:lnTo>
                <a:lnTo>
                  <a:pt x="0" y="0"/>
                </a:lnTo>
                <a:lnTo>
                  <a:pt x="0" y="203034"/>
                </a:lnTo>
                <a:close/>
              </a:path>
            </a:pathLst>
          </a:custGeom>
          <a:solidFill>
            <a:srgbClr val="F6EFD5"/>
          </a:solidFill>
        </p:spPr>
        <p:txBody>
          <a:bodyPr wrap="square" lIns="0" tIns="0" rIns="0" bIns="0" rtlCol="0"/>
          <a:lstStyle/>
          <a:p>
            <a:endParaRPr/>
          </a:p>
        </p:txBody>
      </p:sp>
      <p:sp>
        <p:nvSpPr>
          <p:cNvPr id="83" name="object 83"/>
          <p:cNvSpPr/>
          <p:nvPr/>
        </p:nvSpPr>
        <p:spPr>
          <a:xfrm>
            <a:off x="1647287" y="2516002"/>
            <a:ext cx="47625" cy="203200"/>
          </a:xfrm>
          <a:custGeom>
            <a:avLst/>
            <a:gdLst/>
            <a:ahLst/>
            <a:cxnLst/>
            <a:rect l="l" t="t" r="r" b="b"/>
            <a:pathLst>
              <a:path w="47625" h="203200">
                <a:moveTo>
                  <a:pt x="0" y="203034"/>
                </a:moveTo>
                <a:lnTo>
                  <a:pt x="47586" y="203034"/>
                </a:lnTo>
                <a:lnTo>
                  <a:pt x="47586" y="0"/>
                </a:lnTo>
                <a:lnTo>
                  <a:pt x="0" y="0"/>
                </a:lnTo>
                <a:lnTo>
                  <a:pt x="0" y="203034"/>
                </a:lnTo>
                <a:close/>
              </a:path>
            </a:pathLst>
          </a:custGeom>
          <a:ln w="3175">
            <a:solidFill>
              <a:srgbClr val="221F1F"/>
            </a:solidFill>
          </a:ln>
        </p:spPr>
        <p:txBody>
          <a:bodyPr wrap="square" lIns="0" tIns="0" rIns="0" bIns="0" rtlCol="0"/>
          <a:lstStyle/>
          <a:p>
            <a:endParaRPr/>
          </a:p>
        </p:txBody>
      </p:sp>
      <p:sp>
        <p:nvSpPr>
          <p:cNvPr id="84" name="object 84"/>
          <p:cNvSpPr/>
          <p:nvPr/>
        </p:nvSpPr>
        <p:spPr>
          <a:xfrm>
            <a:off x="1634210" y="2515997"/>
            <a:ext cx="13335" cy="203200"/>
          </a:xfrm>
          <a:custGeom>
            <a:avLst/>
            <a:gdLst/>
            <a:ahLst/>
            <a:cxnLst/>
            <a:rect l="l" t="t" r="r" b="b"/>
            <a:pathLst>
              <a:path w="13335" h="203200">
                <a:moveTo>
                  <a:pt x="0" y="203034"/>
                </a:moveTo>
                <a:lnTo>
                  <a:pt x="13068" y="203034"/>
                </a:lnTo>
                <a:lnTo>
                  <a:pt x="13068" y="0"/>
                </a:lnTo>
                <a:lnTo>
                  <a:pt x="0" y="0"/>
                </a:lnTo>
                <a:lnTo>
                  <a:pt x="0" y="203034"/>
                </a:lnTo>
                <a:close/>
              </a:path>
            </a:pathLst>
          </a:custGeom>
          <a:solidFill>
            <a:srgbClr val="FFFFFF"/>
          </a:solidFill>
        </p:spPr>
        <p:txBody>
          <a:bodyPr wrap="square" lIns="0" tIns="0" rIns="0" bIns="0" rtlCol="0"/>
          <a:lstStyle/>
          <a:p>
            <a:endParaRPr/>
          </a:p>
        </p:txBody>
      </p:sp>
      <p:sp>
        <p:nvSpPr>
          <p:cNvPr id="85" name="object 85"/>
          <p:cNvSpPr/>
          <p:nvPr/>
        </p:nvSpPr>
        <p:spPr>
          <a:xfrm>
            <a:off x="1634210" y="2515157"/>
            <a:ext cx="13970" cy="205104"/>
          </a:xfrm>
          <a:custGeom>
            <a:avLst/>
            <a:gdLst/>
            <a:ahLst/>
            <a:cxnLst/>
            <a:rect l="l" t="t" r="r" b="b"/>
            <a:pathLst>
              <a:path w="13969" h="205105">
                <a:moveTo>
                  <a:pt x="0" y="204724"/>
                </a:moveTo>
                <a:lnTo>
                  <a:pt x="13921" y="204724"/>
                </a:lnTo>
                <a:lnTo>
                  <a:pt x="13921" y="0"/>
                </a:lnTo>
                <a:lnTo>
                  <a:pt x="0" y="0"/>
                </a:lnTo>
                <a:lnTo>
                  <a:pt x="0" y="204724"/>
                </a:lnTo>
                <a:close/>
              </a:path>
            </a:pathLst>
          </a:custGeom>
          <a:solidFill>
            <a:srgbClr val="221F1F"/>
          </a:solidFill>
        </p:spPr>
        <p:txBody>
          <a:bodyPr wrap="square" lIns="0" tIns="0" rIns="0" bIns="0" rtlCol="0"/>
          <a:lstStyle/>
          <a:p>
            <a:endParaRPr/>
          </a:p>
        </p:txBody>
      </p:sp>
      <p:sp>
        <p:nvSpPr>
          <p:cNvPr id="86" name="object 86"/>
          <p:cNvSpPr/>
          <p:nvPr/>
        </p:nvSpPr>
        <p:spPr>
          <a:xfrm>
            <a:off x="1189380" y="2493086"/>
            <a:ext cx="445134" cy="378460"/>
          </a:xfrm>
          <a:custGeom>
            <a:avLst/>
            <a:gdLst/>
            <a:ahLst/>
            <a:cxnLst/>
            <a:rect l="l" t="t" r="r" b="b"/>
            <a:pathLst>
              <a:path w="445135" h="378460">
                <a:moveTo>
                  <a:pt x="0" y="378409"/>
                </a:moveTo>
                <a:lnTo>
                  <a:pt x="444830" y="378409"/>
                </a:lnTo>
                <a:lnTo>
                  <a:pt x="444830" y="0"/>
                </a:lnTo>
                <a:lnTo>
                  <a:pt x="0" y="0"/>
                </a:lnTo>
                <a:lnTo>
                  <a:pt x="0" y="378409"/>
                </a:lnTo>
                <a:close/>
              </a:path>
            </a:pathLst>
          </a:custGeom>
          <a:solidFill>
            <a:srgbClr val="F4ECD3"/>
          </a:solidFill>
        </p:spPr>
        <p:txBody>
          <a:bodyPr wrap="square" lIns="0" tIns="0" rIns="0" bIns="0" rtlCol="0"/>
          <a:lstStyle/>
          <a:p>
            <a:endParaRPr/>
          </a:p>
        </p:txBody>
      </p:sp>
      <p:sp>
        <p:nvSpPr>
          <p:cNvPr id="87" name="object 87"/>
          <p:cNvSpPr/>
          <p:nvPr/>
        </p:nvSpPr>
        <p:spPr>
          <a:xfrm>
            <a:off x="815568" y="2493082"/>
            <a:ext cx="819150" cy="378460"/>
          </a:xfrm>
          <a:custGeom>
            <a:avLst/>
            <a:gdLst/>
            <a:ahLst/>
            <a:cxnLst/>
            <a:rect l="l" t="t" r="r" b="b"/>
            <a:pathLst>
              <a:path w="819150" h="378460">
                <a:moveTo>
                  <a:pt x="0" y="378409"/>
                </a:moveTo>
                <a:lnTo>
                  <a:pt x="818639" y="378409"/>
                </a:lnTo>
                <a:lnTo>
                  <a:pt x="818639" y="0"/>
                </a:lnTo>
                <a:lnTo>
                  <a:pt x="0" y="0"/>
                </a:lnTo>
              </a:path>
            </a:pathLst>
          </a:custGeom>
          <a:ln w="3175">
            <a:solidFill>
              <a:srgbClr val="221F1F"/>
            </a:solidFill>
          </a:ln>
        </p:spPr>
        <p:txBody>
          <a:bodyPr wrap="square" lIns="0" tIns="0" rIns="0" bIns="0" rtlCol="0"/>
          <a:lstStyle/>
          <a:p>
            <a:endParaRPr/>
          </a:p>
        </p:txBody>
      </p:sp>
      <p:sp>
        <p:nvSpPr>
          <p:cNvPr id="88" name="object 88"/>
          <p:cNvSpPr/>
          <p:nvPr/>
        </p:nvSpPr>
        <p:spPr>
          <a:xfrm>
            <a:off x="1671085" y="3021863"/>
            <a:ext cx="0" cy="77470"/>
          </a:xfrm>
          <a:custGeom>
            <a:avLst/>
            <a:gdLst/>
            <a:ahLst/>
            <a:cxnLst/>
            <a:rect l="l" t="t" r="r" b="b"/>
            <a:pathLst>
              <a:path h="77469">
                <a:moveTo>
                  <a:pt x="0" y="0"/>
                </a:moveTo>
                <a:lnTo>
                  <a:pt x="0" y="77025"/>
                </a:lnTo>
              </a:path>
            </a:pathLst>
          </a:custGeom>
          <a:ln w="47586">
            <a:solidFill>
              <a:srgbClr val="F6EFD5"/>
            </a:solidFill>
          </a:ln>
        </p:spPr>
        <p:txBody>
          <a:bodyPr wrap="square" lIns="0" tIns="0" rIns="0" bIns="0" rtlCol="0"/>
          <a:lstStyle/>
          <a:p>
            <a:endParaRPr/>
          </a:p>
        </p:txBody>
      </p:sp>
      <p:sp>
        <p:nvSpPr>
          <p:cNvPr id="89" name="object 89"/>
          <p:cNvSpPr/>
          <p:nvPr/>
        </p:nvSpPr>
        <p:spPr>
          <a:xfrm>
            <a:off x="1671085" y="3203371"/>
            <a:ext cx="0" cy="488950"/>
          </a:xfrm>
          <a:custGeom>
            <a:avLst/>
            <a:gdLst/>
            <a:ahLst/>
            <a:cxnLst/>
            <a:rect l="l" t="t" r="r" b="b"/>
            <a:pathLst>
              <a:path h="488950">
                <a:moveTo>
                  <a:pt x="0" y="0"/>
                </a:moveTo>
                <a:lnTo>
                  <a:pt x="0" y="488403"/>
                </a:lnTo>
              </a:path>
            </a:pathLst>
          </a:custGeom>
          <a:ln w="47586">
            <a:solidFill>
              <a:srgbClr val="F6EFD5"/>
            </a:solidFill>
          </a:ln>
        </p:spPr>
        <p:txBody>
          <a:bodyPr wrap="square" lIns="0" tIns="0" rIns="0" bIns="0" rtlCol="0"/>
          <a:lstStyle/>
          <a:p>
            <a:endParaRPr/>
          </a:p>
        </p:txBody>
      </p:sp>
      <p:sp>
        <p:nvSpPr>
          <p:cNvPr id="90" name="object 90"/>
          <p:cNvSpPr/>
          <p:nvPr/>
        </p:nvSpPr>
        <p:spPr>
          <a:xfrm>
            <a:off x="1647287" y="3021869"/>
            <a:ext cx="47625" cy="669925"/>
          </a:xfrm>
          <a:custGeom>
            <a:avLst/>
            <a:gdLst/>
            <a:ahLst/>
            <a:cxnLst/>
            <a:rect l="l" t="t" r="r" b="b"/>
            <a:pathLst>
              <a:path w="47625" h="669925">
                <a:moveTo>
                  <a:pt x="0" y="669912"/>
                </a:moveTo>
                <a:lnTo>
                  <a:pt x="47586" y="669912"/>
                </a:lnTo>
                <a:lnTo>
                  <a:pt x="47586" y="0"/>
                </a:lnTo>
                <a:lnTo>
                  <a:pt x="0" y="0"/>
                </a:lnTo>
                <a:lnTo>
                  <a:pt x="0" y="669912"/>
                </a:lnTo>
                <a:close/>
              </a:path>
            </a:pathLst>
          </a:custGeom>
          <a:ln w="3175">
            <a:solidFill>
              <a:srgbClr val="221F1F"/>
            </a:solidFill>
          </a:ln>
        </p:spPr>
        <p:txBody>
          <a:bodyPr wrap="square" lIns="0" tIns="0" rIns="0" bIns="0" rtlCol="0"/>
          <a:lstStyle/>
          <a:p>
            <a:endParaRPr/>
          </a:p>
        </p:txBody>
      </p:sp>
      <p:sp>
        <p:nvSpPr>
          <p:cNvPr id="91" name="object 91"/>
          <p:cNvSpPr/>
          <p:nvPr/>
        </p:nvSpPr>
        <p:spPr>
          <a:xfrm>
            <a:off x="1634210" y="3021863"/>
            <a:ext cx="13335" cy="669925"/>
          </a:xfrm>
          <a:custGeom>
            <a:avLst/>
            <a:gdLst/>
            <a:ahLst/>
            <a:cxnLst/>
            <a:rect l="l" t="t" r="r" b="b"/>
            <a:pathLst>
              <a:path w="13335" h="669925">
                <a:moveTo>
                  <a:pt x="0" y="669912"/>
                </a:moveTo>
                <a:lnTo>
                  <a:pt x="13068" y="669912"/>
                </a:lnTo>
                <a:lnTo>
                  <a:pt x="13068" y="0"/>
                </a:lnTo>
                <a:lnTo>
                  <a:pt x="0" y="0"/>
                </a:lnTo>
                <a:lnTo>
                  <a:pt x="0" y="669912"/>
                </a:lnTo>
                <a:close/>
              </a:path>
            </a:pathLst>
          </a:custGeom>
          <a:solidFill>
            <a:srgbClr val="FFFFFF"/>
          </a:solidFill>
        </p:spPr>
        <p:txBody>
          <a:bodyPr wrap="square" lIns="0" tIns="0" rIns="0" bIns="0" rtlCol="0"/>
          <a:lstStyle/>
          <a:p>
            <a:endParaRPr/>
          </a:p>
        </p:txBody>
      </p:sp>
      <p:sp>
        <p:nvSpPr>
          <p:cNvPr id="92" name="object 92"/>
          <p:cNvSpPr/>
          <p:nvPr/>
        </p:nvSpPr>
        <p:spPr>
          <a:xfrm>
            <a:off x="1634210" y="3021025"/>
            <a:ext cx="13970" cy="671830"/>
          </a:xfrm>
          <a:custGeom>
            <a:avLst/>
            <a:gdLst/>
            <a:ahLst/>
            <a:cxnLst/>
            <a:rect l="l" t="t" r="r" b="b"/>
            <a:pathLst>
              <a:path w="13969" h="671829">
                <a:moveTo>
                  <a:pt x="0" y="671601"/>
                </a:moveTo>
                <a:lnTo>
                  <a:pt x="13921" y="671601"/>
                </a:lnTo>
                <a:lnTo>
                  <a:pt x="13921" y="0"/>
                </a:lnTo>
                <a:lnTo>
                  <a:pt x="0" y="0"/>
                </a:lnTo>
                <a:lnTo>
                  <a:pt x="0" y="671601"/>
                </a:lnTo>
                <a:close/>
              </a:path>
            </a:pathLst>
          </a:custGeom>
          <a:solidFill>
            <a:srgbClr val="221F1F"/>
          </a:solidFill>
        </p:spPr>
        <p:txBody>
          <a:bodyPr wrap="square" lIns="0" tIns="0" rIns="0" bIns="0" rtlCol="0"/>
          <a:lstStyle/>
          <a:p>
            <a:endParaRPr/>
          </a:p>
        </p:txBody>
      </p:sp>
      <p:sp>
        <p:nvSpPr>
          <p:cNvPr id="93" name="object 93"/>
          <p:cNvSpPr/>
          <p:nvPr/>
        </p:nvSpPr>
        <p:spPr>
          <a:xfrm>
            <a:off x="1189380" y="3001289"/>
            <a:ext cx="445134" cy="795020"/>
          </a:xfrm>
          <a:custGeom>
            <a:avLst/>
            <a:gdLst/>
            <a:ahLst/>
            <a:cxnLst/>
            <a:rect l="l" t="t" r="r" b="b"/>
            <a:pathLst>
              <a:path w="445135" h="795020">
                <a:moveTo>
                  <a:pt x="0" y="794981"/>
                </a:moveTo>
                <a:lnTo>
                  <a:pt x="444830" y="794981"/>
                </a:lnTo>
                <a:lnTo>
                  <a:pt x="444830" y="0"/>
                </a:lnTo>
                <a:lnTo>
                  <a:pt x="0" y="0"/>
                </a:lnTo>
                <a:lnTo>
                  <a:pt x="0" y="794981"/>
                </a:lnTo>
                <a:close/>
              </a:path>
            </a:pathLst>
          </a:custGeom>
          <a:solidFill>
            <a:srgbClr val="F4ECD3"/>
          </a:solidFill>
        </p:spPr>
        <p:txBody>
          <a:bodyPr wrap="square" lIns="0" tIns="0" rIns="0" bIns="0" rtlCol="0"/>
          <a:lstStyle/>
          <a:p>
            <a:endParaRPr/>
          </a:p>
        </p:txBody>
      </p:sp>
      <p:sp>
        <p:nvSpPr>
          <p:cNvPr id="94" name="object 94"/>
          <p:cNvSpPr/>
          <p:nvPr/>
        </p:nvSpPr>
        <p:spPr>
          <a:xfrm>
            <a:off x="815568" y="3001290"/>
            <a:ext cx="819150" cy="795020"/>
          </a:xfrm>
          <a:custGeom>
            <a:avLst/>
            <a:gdLst/>
            <a:ahLst/>
            <a:cxnLst/>
            <a:rect l="l" t="t" r="r" b="b"/>
            <a:pathLst>
              <a:path w="819150" h="795020">
                <a:moveTo>
                  <a:pt x="0" y="794981"/>
                </a:moveTo>
                <a:lnTo>
                  <a:pt x="818639" y="794981"/>
                </a:lnTo>
                <a:lnTo>
                  <a:pt x="818639" y="0"/>
                </a:lnTo>
                <a:lnTo>
                  <a:pt x="0" y="0"/>
                </a:lnTo>
              </a:path>
            </a:pathLst>
          </a:custGeom>
          <a:ln w="3175">
            <a:solidFill>
              <a:srgbClr val="221F1F"/>
            </a:solidFill>
          </a:ln>
        </p:spPr>
        <p:txBody>
          <a:bodyPr wrap="square" lIns="0" tIns="0" rIns="0" bIns="0" rtlCol="0"/>
          <a:lstStyle/>
          <a:p>
            <a:endParaRPr/>
          </a:p>
        </p:txBody>
      </p:sp>
      <p:sp>
        <p:nvSpPr>
          <p:cNvPr id="95" name="object 95"/>
          <p:cNvSpPr/>
          <p:nvPr/>
        </p:nvSpPr>
        <p:spPr>
          <a:xfrm>
            <a:off x="815568" y="1401679"/>
            <a:ext cx="819150" cy="78740"/>
          </a:xfrm>
          <a:custGeom>
            <a:avLst/>
            <a:gdLst/>
            <a:ahLst/>
            <a:cxnLst/>
            <a:rect l="l" t="t" r="r" b="b"/>
            <a:pathLst>
              <a:path w="819150" h="78740">
                <a:moveTo>
                  <a:pt x="0" y="78511"/>
                </a:moveTo>
                <a:lnTo>
                  <a:pt x="818639" y="78511"/>
                </a:lnTo>
                <a:lnTo>
                  <a:pt x="818639" y="0"/>
                </a:lnTo>
                <a:lnTo>
                  <a:pt x="0" y="0"/>
                </a:lnTo>
              </a:path>
            </a:pathLst>
          </a:custGeom>
          <a:ln w="3175">
            <a:solidFill>
              <a:srgbClr val="221F1F"/>
            </a:solidFill>
          </a:ln>
        </p:spPr>
        <p:txBody>
          <a:bodyPr wrap="square" lIns="0" tIns="0" rIns="0" bIns="0" rtlCol="0"/>
          <a:lstStyle/>
          <a:p>
            <a:endParaRPr/>
          </a:p>
        </p:txBody>
      </p:sp>
      <p:sp>
        <p:nvSpPr>
          <p:cNvPr id="96" name="object 96"/>
          <p:cNvSpPr/>
          <p:nvPr/>
        </p:nvSpPr>
        <p:spPr>
          <a:xfrm>
            <a:off x="1189380" y="1906358"/>
            <a:ext cx="445134" cy="78740"/>
          </a:xfrm>
          <a:custGeom>
            <a:avLst/>
            <a:gdLst/>
            <a:ahLst/>
            <a:cxnLst/>
            <a:rect l="l" t="t" r="r" b="b"/>
            <a:pathLst>
              <a:path w="445135" h="78739">
                <a:moveTo>
                  <a:pt x="0" y="78524"/>
                </a:moveTo>
                <a:lnTo>
                  <a:pt x="444830" y="78524"/>
                </a:lnTo>
                <a:lnTo>
                  <a:pt x="444830" y="0"/>
                </a:lnTo>
                <a:lnTo>
                  <a:pt x="0" y="0"/>
                </a:lnTo>
                <a:lnTo>
                  <a:pt x="0" y="78524"/>
                </a:lnTo>
                <a:close/>
              </a:path>
            </a:pathLst>
          </a:custGeom>
          <a:solidFill>
            <a:srgbClr val="929497"/>
          </a:solidFill>
        </p:spPr>
        <p:txBody>
          <a:bodyPr wrap="square" lIns="0" tIns="0" rIns="0" bIns="0" rtlCol="0"/>
          <a:lstStyle/>
          <a:p>
            <a:endParaRPr/>
          </a:p>
        </p:txBody>
      </p:sp>
      <p:sp>
        <p:nvSpPr>
          <p:cNvPr id="97" name="object 97"/>
          <p:cNvSpPr/>
          <p:nvPr/>
        </p:nvSpPr>
        <p:spPr>
          <a:xfrm>
            <a:off x="815568" y="1906371"/>
            <a:ext cx="819150" cy="78740"/>
          </a:xfrm>
          <a:custGeom>
            <a:avLst/>
            <a:gdLst/>
            <a:ahLst/>
            <a:cxnLst/>
            <a:rect l="l" t="t" r="r" b="b"/>
            <a:pathLst>
              <a:path w="819150" h="78739">
                <a:moveTo>
                  <a:pt x="0" y="78511"/>
                </a:moveTo>
                <a:lnTo>
                  <a:pt x="818639" y="78511"/>
                </a:lnTo>
                <a:lnTo>
                  <a:pt x="818639" y="0"/>
                </a:lnTo>
                <a:lnTo>
                  <a:pt x="0" y="0"/>
                </a:lnTo>
              </a:path>
            </a:pathLst>
          </a:custGeom>
          <a:ln w="3175">
            <a:solidFill>
              <a:srgbClr val="221F1F"/>
            </a:solidFill>
          </a:ln>
        </p:spPr>
        <p:txBody>
          <a:bodyPr wrap="square" lIns="0" tIns="0" rIns="0" bIns="0" rtlCol="0"/>
          <a:lstStyle/>
          <a:p>
            <a:endParaRPr/>
          </a:p>
        </p:txBody>
      </p:sp>
      <p:sp>
        <p:nvSpPr>
          <p:cNvPr id="98" name="object 98"/>
          <p:cNvSpPr/>
          <p:nvPr/>
        </p:nvSpPr>
        <p:spPr>
          <a:xfrm>
            <a:off x="1189380" y="2414562"/>
            <a:ext cx="445134" cy="78740"/>
          </a:xfrm>
          <a:custGeom>
            <a:avLst/>
            <a:gdLst/>
            <a:ahLst/>
            <a:cxnLst/>
            <a:rect l="l" t="t" r="r" b="b"/>
            <a:pathLst>
              <a:path w="445135" h="78739">
                <a:moveTo>
                  <a:pt x="0" y="78524"/>
                </a:moveTo>
                <a:lnTo>
                  <a:pt x="444830" y="78524"/>
                </a:lnTo>
                <a:lnTo>
                  <a:pt x="444830" y="0"/>
                </a:lnTo>
                <a:lnTo>
                  <a:pt x="0" y="0"/>
                </a:lnTo>
                <a:lnTo>
                  <a:pt x="0" y="78524"/>
                </a:lnTo>
                <a:close/>
              </a:path>
            </a:pathLst>
          </a:custGeom>
          <a:solidFill>
            <a:srgbClr val="929497"/>
          </a:solidFill>
        </p:spPr>
        <p:txBody>
          <a:bodyPr wrap="square" lIns="0" tIns="0" rIns="0" bIns="0" rtlCol="0"/>
          <a:lstStyle/>
          <a:p>
            <a:endParaRPr/>
          </a:p>
        </p:txBody>
      </p:sp>
      <p:sp>
        <p:nvSpPr>
          <p:cNvPr id="99" name="object 99"/>
          <p:cNvSpPr/>
          <p:nvPr/>
        </p:nvSpPr>
        <p:spPr>
          <a:xfrm>
            <a:off x="815568" y="2414571"/>
            <a:ext cx="819150" cy="78740"/>
          </a:xfrm>
          <a:custGeom>
            <a:avLst/>
            <a:gdLst/>
            <a:ahLst/>
            <a:cxnLst/>
            <a:rect l="l" t="t" r="r" b="b"/>
            <a:pathLst>
              <a:path w="819150" h="78739">
                <a:moveTo>
                  <a:pt x="0" y="78511"/>
                </a:moveTo>
                <a:lnTo>
                  <a:pt x="818639" y="78511"/>
                </a:lnTo>
                <a:lnTo>
                  <a:pt x="818639" y="0"/>
                </a:lnTo>
                <a:lnTo>
                  <a:pt x="0" y="0"/>
                </a:lnTo>
              </a:path>
            </a:pathLst>
          </a:custGeom>
          <a:ln w="3175">
            <a:solidFill>
              <a:srgbClr val="221F1F"/>
            </a:solidFill>
          </a:ln>
        </p:spPr>
        <p:txBody>
          <a:bodyPr wrap="square" lIns="0" tIns="0" rIns="0" bIns="0" rtlCol="0"/>
          <a:lstStyle/>
          <a:p>
            <a:endParaRPr/>
          </a:p>
        </p:txBody>
      </p:sp>
      <p:sp>
        <p:nvSpPr>
          <p:cNvPr id="100" name="object 100"/>
          <p:cNvSpPr/>
          <p:nvPr/>
        </p:nvSpPr>
        <p:spPr>
          <a:xfrm>
            <a:off x="1189380" y="2922765"/>
            <a:ext cx="445134" cy="78740"/>
          </a:xfrm>
          <a:custGeom>
            <a:avLst/>
            <a:gdLst/>
            <a:ahLst/>
            <a:cxnLst/>
            <a:rect l="l" t="t" r="r" b="b"/>
            <a:pathLst>
              <a:path w="445135" h="78739">
                <a:moveTo>
                  <a:pt x="0" y="78524"/>
                </a:moveTo>
                <a:lnTo>
                  <a:pt x="444830" y="78524"/>
                </a:lnTo>
                <a:lnTo>
                  <a:pt x="444830" y="0"/>
                </a:lnTo>
                <a:lnTo>
                  <a:pt x="0" y="0"/>
                </a:lnTo>
                <a:lnTo>
                  <a:pt x="0" y="78524"/>
                </a:lnTo>
                <a:close/>
              </a:path>
            </a:pathLst>
          </a:custGeom>
          <a:solidFill>
            <a:srgbClr val="929497"/>
          </a:solidFill>
        </p:spPr>
        <p:txBody>
          <a:bodyPr wrap="square" lIns="0" tIns="0" rIns="0" bIns="0" rtlCol="0"/>
          <a:lstStyle/>
          <a:p>
            <a:endParaRPr/>
          </a:p>
        </p:txBody>
      </p:sp>
      <p:sp>
        <p:nvSpPr>
          <p:cNvPr id="101" name="object 101"/>
          <p:cNvSpPr/>
          <p:nvPr/>
        </p:nvSpPr>
        <p:spPr>
          <a:xfrm>
            <a:off x="815568" y="2922776"/>
            <a:ext cx="819150" cy="78740"/>
          </a:xfrm>
          <a:custGeom>
            <a:avLst/>
            <a:gdLst/>
            <a:ahLst/>
            <a:cxnLst/>
            <a:rect l="l" t="t" r="r" b="b"/>
            <a:pathLst>
              <a:path w="819150" h="78739">
                <a:moveTo>
                  <a:pt x="0" y="78511"/>
                </a:moveTo>
                <a:lnTo>
                  <a:pt x="818639" y="78511"/>
                </a:lnTo>
                <a:lnTo>
                  <a:pt x="818639" y="0"/>
                </a:lnTo>
                <a:lnTo>
                  <a:pt x="0" y="0"/>
                </a:lnTo>
              </a:path>
            </a:pathLst>
          </a:custGeom>
          <a:ln w="3175">
            <a:solidFill>
              <a:srgbClr val="221F1F"/>
            </a:solidFill>
          </a:ln>
        </p:spPr>
        <p:txBody>
          <a:bodyPr wrap="square" lIns="0" tIns="0" rIns="0" bIns="0" rtlCol="0"/>
          <a:lstStyle/>
          <a:p>
            <a:endParaRPr/>
          </a:p>
        </p:txBody>
      </p:sp>
      <p:sp>
        <p:nvSpPr>
          <p:cNvPr id="102" name="object 102"/>
          <p:cNvSpPr/>
          <p:nvPr/>
        </p:nvSpPr>
        <p:spPr>
          <a:xfrm>
            <a:off x="815568" y="1401673"/>
            <a:ext cx="879475" cy="101600"/>
          </a:xfrm>
          <a:custGeom>
            <a:avLst/>
            <a:gdLst/>
            <a:ahLst/>
            <a:cxnLst/>
            <a:rect l="l" t="t" r="r" b="b"/>
            <a:pathLst>
              <a:path w="879475" h="101600">
                <a:moveTo>
                  <a:pt x="879303" y="101447"/>
                </a:moveTo>
                <a:lnTo>
                  <a:pt x="818648" y="101447"/>
                </a:lnTo>
                <a:lnTo>
                  <a:pt x="818648" y="0"/>
                </a:lnTo>
                <a:lnTo>
                  <a:pt x="0" y="0"/>
                </a:lnTo>
              </a:path>
            </a:pathLst>
          </a:custGeom>
          <a:ln w="3175">
            <a:solidFill>
              <a:srgbClr val="221F1F"/>
            </a:solidFill>
          </a:ln>
        </p:spPr>
        <p:txBody>
          <a:bodyPr wrap="square" lIns="0" tIns="0" rIns="0" bIns="0" rtlCol="0"/>
          <a:lstStyle/>
          <a:p>
            <a:endParaRPr/>
          </a:p>
        </p:txBody>
      </p:sp>
      <p:sp>
        <p:nvSpPr>
          <p:cNvPr id="103" name="object 103"/>
          <p:cNvSpPr/>
          <p:nvPr/>
        </p:nvSpPr>
        <p:spPr>
          <a:xfrm>
            <a:off x="815568" y="1257299"/>
            <a:ext cx="819785" cy="95250"/>
          </a:xfrm>
          <a:custGeom>
            <a:avLst/>
            <a:gdLst/>
            <a:ahLst/>
            <a:cxnLst/>
            <a:rect l="l" t="t" r="r" b="b"/>
            <a:pathLst>
              <a:path w="819785" h="95250">
                <a:moveTo>
                  <a:pt x="0" y="94856"/>
                </a:moveTo>
                <a:lnTo>
                  <a:pt x="819321" y="94856"/>
                </a:lnTo>
                <a:lnTo>
                  <a:pt x="819321" y="0"/>
                </a:lnTo>
              </a:path>
            </a:pathLst>
          </a:custGeom>
          <a:ln w="3175">
            <a:solidFill>
              <a:srgbClr val="221F1F"/>
            </a:solidFill>
          </a:ln>
        </p:spPr>
        <p:txBody>
          <a:bodyPr wrap="square" lIns="0" tIns="0" rIns="0" bIns="0" rtlCol="0"/>
          <a:lstStyle/>
          <a:p>
            <a:endParaRPr/>
          </a:p>
        </p:txBody>
      </p:sp>
      <p:sp>
        <p:nvSpPr>
          <p:cNvPr id="104" name="object 104"/>
          <p:cNvSpPr/>
          <p:nvPr/>
        </p:nvSpPr>
        <p:spPr>
          <a:xfrm>
            <a:off x="1664542" y="1908072"/>
            <a:ext cx="0" cy="101600"/>
          </a:xfrm>
          <a:custGeom>
            <a:avLst/>
            <a:gdLst/>
            <a:ahLst/>
            <a:cxnLst/>
            <a:rect l="l" t="t" r="r" b="b"/>
            <a:pathLst>
              <a:path h="101600">
                <a:moveTo>
                  <a:pt x="0" y="0"/>
                </a:moveTo>
                <a:lnTo>
                  <a:pt x="0" y="101600"/>
                </a:lnTo>
              </a:path>
            </a:pathLst>
          </a:custGeom>
          <a:ln w="60655">
            <a:solidFill>
              <a:srgbClr val="5D6366"/>
            </a:solidFill>
          </a:ln>
        </p:spPr>
        <p:txBody>
          <a:bodyPr wrap="square" lIns="0" tIns="0" rIns="0" bIns="0" rtlCol="0"/>
          <a:lstStyle/>
          <a:p>
            <a:endParaRPr/>
          </a:p>
        </p:txBody>
      </p:sp>
      <p:sp>
        <p:nvSpPr>
          <p:cNvPr id="105" name="object 105"/>
          <p:cNvSpPr/>
          <p:nvPr/>
        </p:nvSpPr>
        <p:spPr>
          <a:xfrm>
            <a:off x="1189380" y="1883307"/>
            <a:ext cx="506095" cy="0"/>
          </a:xfrm>
          <a:custGeom>
            <a:avLst/>
            <a:gdLst/>
            <a:ahLst/>
            <a:cxnLst/>
            <a:rect l="l" t="t" r="r" b="b"/>
            <a:pathLst>
              <a:path w="506094">
                <a:moveTo>
                  <a:pt x="0" y="0"/>
                </a:moveTo>
                <a:lnTo>
                  <a:pt x="505489" y="0"/>
                </a:lnTo>
              </a:path>
            </a:pathLst>
          </a:custGeom>
          <a:ln w="49530">
            <a:solidFill>
              <a:srgbClr val="5D6366"/>
            </a:solidFill>
          </a:ln>
        </p:spPr>
        <p:txBody>
          <a:bodyPr wrap="square" lIns="0" tIns="0" rIns="0" bIns="0" rtlCol="0"/>
          <a:lstStyle/>
          <a:p>
            <a:endParaRPr/>
          </a:p>
        </p:txBody>
      </p:sp>
      <p:sp>
        <p:nvSpPr>
          <p:cNvPr id="106" name="object 106"/>
          <p:cNvSpPr/>
          <p:nvPr/>
        </p:nvSpPr>
        <p:spPr>
          <a:xfrm>
            <a:off x="1664885" y="1706142"/>
            <a:ext cx="0" cy="152400"/>
          </a:xfrm>
          <a:custGeom>
            <a:avLst/>
            <a:gdLst/>
            <a:ahLst/>
            <a:cxnLst/>
            <a:rect l="l" t="t" r="r" b="b"/>
            <a:pathLst>
              <a:path h="152400">
                <a:moveTo>
                  <a:pt x="0" y="0"/>
                </a:moveTo>
                <a:lnTo>
                  <a:pt x="0" y="152400"/>
                </a:lnTo>
              </a:path>
            </a:pathLst>
          </a:custGeom>
          <a:ln w="59969">
            <a:solidFill>
              <a:srgbClr val="5D6366"/>
            </a:solidFill>
          </a:ln>
        </p:spPr>
        <p:txBody>
          <a:bodyPr wrap="square" lIns="0" tIns="0" rIns="0" bIns="0" rtlCol="0"/>
          <a:lstStyle/>
          <a:p>
            <a:endParaRPr/>
          </a:p>
        </p:txBody>
      </p:sp>
      <p:sp>
        <p:nvSpPr>
          <p:cNvPr id="107" name="object 107"/>
          <p:cNvSpPr/>
          <p:nvPr/>
        </p:nvSpPr>
        <p:spPr>
          <a:xfrm>
            <a:off x="815568" y="1908119"/>
            <a:ext cx="879475" cy="101600"/>
          </a:xfrm>
          <a:custGeom>
            <a:avLst/>
            <a:gdLst/>
            <a:ahLst/>
            <a:cxnLst/>
            <a:rect l="l" t="t" r="r" b="b"/>
            <a:pathLst>
              <a:path w="879475" h="101600">
                <a:moveTo>
                  <a:pt x="879303" y="101447"/>
                </a:moveTo>
                <a:lnTo>
                  <a:pt x="818648" y="101447"/>
                </a:lnTo>
                <a:lnTo>
                  <a:pt x="818648" y="0"/>
                </a:lnTo>
                <a:lnTo>
                  <a:pt x="0" y="0"/>
                </a:lnTo>
              </a:path>
            </a:pathLst>
          </a:custGeom>
          <a:ln w="3175">
            <a:solidFill>
              <a:srgbClr val="221F1F"/>
            </a:solidFill>
          </a:ln>
        </p:spPr>
        <p:txBody>
          <a:bodyPr wrap="square" lIns="0" tIns="0" rIns="0" bIns="0" rtlCol="0"/>
          <a:lstStyle/>
          <a:p>
            <a:endParaRPr/>
          </a:p>
        </p:txBody>
      </p:sp>
      <p:sp>
        <p:nvSpPr>
          <p:cNvPr id="108" name="object 108"/>
          <p:cNvSpPr/>
          <p:nvPr/>
        </p:nvSpPr>
        <p:spPr>
          <a:xfrm>
            <a:off x="815568" y="1706151"/>
            <a:ext cx="879475" cy="303530"/>
          </a:xfrm>
          <a:custGeom>
            <a:avLst/>
            <a:gdLst/>
            <a:ahLst/>
            <a:cxnLst/>
            <a:rect l="l" t="t" r="r" b="b"/>
            <a:pathLst>
              <a:path w="879475" h="303530">
                <a:moveTo>
                  <a:pt x="0" y="152450"/>
                </a:moveTo>
                <a:lnTo>
                  <a:pt x="819321" y="152450"/>
                </a:lnTo>
                <a:lnTo>
                  <a:pt x="819321" y="0"/>
                </a:lnTo>
                <a:lnTo>
                  <a:pt x="879303" y="0"/>
                </a:lnTo>
                <a:lnTo>
                  <a:pt x="879303" y="303415"/>
                </a:lnTo>
              </a:path>
            </a:pathLst>
          </a:custGeom>
          <a:ln w="3175">
            <a:solidFill>
              <a:srgbClr val="221F1F"/>
            </a:solidFill>
          </a:ln>
        </p:spPr>
        <p:txBody>
          <a:bodyPr wrap="square" lIns="0" tIns="0" rIns="0" bIns="0" rtlCol="0"/>
          <a:lstStyle/>
          <a:p>
            <a:endParaRPr/>
          </a:p>
        </p:txBody>
      </p:sp>
      <p:sp>
        <p:nvSpPr>
          <p:cNvPr id="109" name="object 109"/>
          <p:cNvSpPr/>
          <p:nvPr/>
        </p:nvSpPr>
        <p:spPr>
          <a:xfrm>
            <a:off x="1664542" y="2414520"/>
            <a:ext cx="0" cy="101600"/>
          </a:xfrm>
          <a:custGeom>
            <a:avLst/>
            <a:gdLst/>
            <a:ahLst/>
            <a:cxnLst/>
            <a:rect l="l" t="t" r="r" b="b"/>
            <a:pathLst>
              <a:path h="101600">
                <a:moveTo>
                  <a:pt x="0" y="0"/>
                </a:moveTo>
                <a:lnTo>
                  <a:pt x="0" y="101600"/>
                </a:lnTo>
              </a:path>
            </a:pathLst>
          </a:custGeom>
          <a:ln w="60655">
            <a:solidFill>
              <a:srgbClr val="5D6366"/>
            </a:solidFill>
          </a:ln>
        </p:spPr>
        <p:txBody>
          <a:bodyPr wrap="square" lIns="0" tIns="0" rIns="0" bIns="0" rtlCol="0"/>
          <a:lstStyle/>
          <a:p>
            <a:endParaRPr/>
          </a:p>
        </p:txBody>
      </p:sp>
      <p:sp>
        <p:nvSpPr>
          <p:cNvPr id="110" name="object 110"/>
          <p:cNvSpPr/>
          <p:nvPr/>
        </p:nvSpPr>
        <p:spPr>
          <a:xfrm>
            <a:off x="1189380" y="2389755"/>
            <a:ext cx="506095" cy="0"/>
          </a:xfrm>
          <a:custGeom>
            <a:avLst/>
            <a:gdLst/>
            <a:ahLst/>
            <a:cxnLst/>
            <a:rect l="l" t="t" r="r" b="b"/>
            <a:pathLst>
              <a:path w="506094">
                <a:moveTo>
                  <a:pt x="0" y="0"/>
                </a:moveTo>
                <a:lnTo>
                  <a:pt x="505489" y="0"/>
                </a:lnTo>
              </a:path>
            </a:pathLst>
          </a:custGeom>
          <a:ln w="49530">
            <a:solidFill>
              <a:srgbClr val="5D6366"/>
            </a:solidFill>
          </a:ln>
        </p:spPr>
        <p:txBody>
          <a:bodyPr wrap="square" lIns="0" tIns="0" rIns="0" bIns="0" rtlCol="0"/>
          <a:lstStyle/>
          <a:p>
            <a:endParaRPr/>
          </a:p>
        </p:txBody>
      </p:sp>
      <p:sp>
        <p:nvSpPr>
          <p:cNvPr id="111" name="object 111"/>
          <p:cNvSpPr/>
          <p:nvPr/>
        </p:nvSpPr>
        <p:spPr>
          <a:xfrm>
            <a:off x="1664885" y="2212590"/>
            <a:ext cx="0" cy="152400"/>
          </a:xfrm>
          <a:custGeom>
            <a:avLst/>
            <a:gdLst/>
            <a:ahLst/>
            <a:cxnLst/>
            <a:rect l="l" t="t" r="r" b="b"/>
            <a:pathLst>
              <a:path h="152400">
                <a:moveTo>
                  <a:pt x="0" y="0"/>
                </a:moveTo>
                <a:lnTo>
                  <a:pt x="0" y="152400"/>
                </a:lnTo>
              </a:path>
            </a:pathLst>
          </a:custGeom>
          <a:ln w="59969">
            <a:solidFill>
              <a:srgbClr val="5D6366"/>
            </a:solidFill>
          </a:ln>
        </p:spPr>
        <p:txBody>
          <a:bodyPr wrap="square" lIns="0" tIns="0" rIns="0" bIns="0" rtlCol="0"/>
          <a:lstStyle/>
          <a:p>
            <a:endParaRPr/>
          </a:p>
        </p:txBody>
      </p:sp>
      <p:sp>
        <p:nvSpPr>
          <p:cNvPr id="112" name="object 112"/>
          <p:cNvSpPr/>
          <p:nvPr/>
        </p:nvSpPr>
        <p:spPr>
          <a:xfrm>
            <a:off x="815568" y="2414563"/>
            <a:ext cx="879475" cy="101600"/>
          </a:xfrm>
          <a:custGeom>
            <a:avLst/>
            <a:gdLst/>
            <a:ahLst/>
            <a:cxnLst/>
            <a:rect l="l" t="t" r="r" b="b"/>
            <a:pathLst>
              <a:path w="879475" h="101600">
                <a:moveTo>
                  <a:pt x="879303" y="101447"/>
                </a:moveTo>
                <a:lnTo>
                  <a:pt x="818648" y="101447"/>
                </a:lnTo>
                <a:lnTo>
                  <a:pt x="818648" y="0"/>
                </a:lnTo>
                <a:lnTo>
                  <a:pt x="0" y="0"/>
                </a:lnTo>
              </a:path>
            </a:pathLst>
          </a:custGeom>
          <a:ln w="3175">
            <a:solidFill>
              <a:srgbClr val="221F1F"/>
            </a:solidFill>
          </a:ln>
        </p:spPr>
        <p:txBody>
          <a:bodyPr wrap="square" lIns="0" tIns="0" rIns="0" bIns="0" rtlCol="0"/>
          <a:lstStyle/>
          <a:p>
            <a:endParaRPr/>
          </a:p>
        </p:txBody>
      </p:sp>
      <p:sp>
        <p:nvSpPr>
          <p:cNvPr id="113" name="object 113"/>
          <p:cNvSpPr/>
          <p:nvPr/>
        </p:nvSpPr>
        <p:spPr>
          <a:xfrm>
            <a:off x="815568" y="2212595"/>
            <a:ext cx="879475" cy="303530"/>
          </a:xfrm>
          <a:custGeom>
            <a:avLst/>
            <a:gdLst/>
            <a:ahLst/>
            <a:cxnLst/>
            <a:rect l="l" t="t" r="r" b="b"/>
            <a:pathLst>
              <a:path w="879475" h="303530">
                <a:moveTo>
                  <a:pt x="0" y="152450"/>
                </a:moveTo>
                <a:lnTo>
                  <a:pt x="819321" y="152450"/>
                </a:lnTo>
                <a:lnTo>
                  <a:pt x="819321" y="0"/>
                </a:lnTo>
                <a:lnTo>
                  <a:pt x="879303" y="0"/>
                </a:lnTo>
                <a:lnTo>
                  <a:pt x="879303" y="303415"/>
                </a:lnTo>
              </a:path>
            </a:pathLst>
          </a:custGeom>
          <a:ln w="3175">
            <a:solidFill>
              <a:srgbClr val="221F1F"/>
            </a:solidFill>
          </a:ln>
        </p:spPr>
        <p:txBody>
          <a:bodyPr wrap="square" lIns="0" tIns="0" rIns="0" bIns="0" rtlCol="0"/>
          <a:lstStyle/>
          <a:p>
            <a:endParaRPr/>
          </a:p>
        </p:txBody>
      </p:sp>
      <p:sp>
        <p:nvSpPr>
          <p:cNvPr id="114" name="object 114"/>
          <p:cNvSpPr/>
          <p:nvPr/>
        </p:nvSpPr>
        <p:spPr>
          <a:xfrm>
            <a:off x="1664542" y="2922719"/>
            <a:ext cx="0" cy="101600"/>
          </a:xfrm>
          <a:custGeom>
            <a:avLst/>
            <a:gdLst/>
            <a:ahLst/>
            <a:cxnLst/>
            <a:rect l="l" t="t" r="r" b="b"/>
            <a:pathLst>
              <a:path h="101600">
                <a:moveTo>
                  <a:pt x="0" y="0"/>
                </a:moveTo>
                <a:lnTo>
                  <a:pt x="0" y="101600"/>
                </a:lnTo>
              </a:path>
            </a:pathLst>
          </a:custGeom>
          <a:ln w="60655">
            <a:solidFill>
              <a:srgbClr val="5D6366"/>
            </a:solidFill>
          </a:ln>
        </p:spPr>
        <p:txBody>
          <a:bodyPr wrap="square" lIns="0" tIns="0" rIns="0" bIns="0" rtlCol="0"/>
          <a:lstStyle/>
          <a:p>
            <a:endParaRPr/>
          </a:p>
        </p:txBody>
      </p:sp>
      <p:sp>
        <p:nvSpPr>
          <p:cNvPr id="115" name="object 115"/>
          <p:cNvSpPr/>
          <p:nvPr/>
        </p:nvSpPr>
        <p:spPr>
          <a:xfrm>
            <a:off x="1189380" y="2897954"/>
            <a:ext cx="506095" cy="0"/>
          </a:xfrm>
          <a:custGeom>
            <a:avLst/>
            <a:gdLst/>
            <a:ahLst/>
            <a:cxnLst/>
            <a:rect l="l" t="t" r="r" b="b"/>
            <a:pathLst>
              <a:path w="506094">
                <a:moveTo>
                  <a:pt x="0" y="0"/>
                </a:moveTo>
                <a:lnTo>
                  <a:pt x="505489" y="0"/>
                </a:lnTo>
              </a:path>
            </a:pathLst>
          </a:custGeom>
          <a:ln w="49530">
            <a:solidFill>
              <a:srgbClr val="5D6366"/>
            </a:solidFill>
          </a:ln>
        </p:spPr>
        <p:txBody>
          <a:bodyPr wrap="square" lIns="0" tIns="0" rIns="0" bIns="0" rtlCol="0"/>
          <a:lstStyle/>
          <a:p>
            <a:endParaRPr/>
          </a:p>
        </p:txBody>
      </p:sp>
      <p:sp>
        <p:nvSpPr>
          <p:cNvPr id="116" name="object 116"/>
          <p:cNvSpPr/>
          <p:nvPr/>
        </p:nvSpPr>
        <p:spPr>
          <a:xfrm>
            <a:off x="1664885" y="2720789"/>
            <a:ext cx="0" cy="152400"/>
          </a:xfrm>
          <a:custGeom>
            <a:avLst/>
            <a:gdLst/>
            <a:ahLst/>
            <a:cxnLst/>
            <a:rect l="l" t="t" r="r" b="b"/>
            <a:pathLst>
              <a:path h="152400">
                <a:moveTo>
                  <a:pt x="0" y="0"/>
                </a:moveTo>
                <a:lnTo>
                  <a:pt x="0" y="152400"/>
                </a:lnTo>
              </a:path>
            </a:pathLst>
          </a:custGeom>
          <a:ln w="59969">
            <a:solidFill>
              <a:srgbClr val="5D6366"/>
            </a:solidFill>
          </a:ln>
        </p:spPr>
        <p:txBody>
          <a:bodyPr wrap="square" lIns="0" tIns="0" rIns="0" bIns="0" rtlCol="0"/>
          <a:lstStyle/>
          <a:p>
            <a:endParaRPr/>
          </a:p>
        </p:txBody>
      </p:sp>
      <p:sp>
        <p:nvSpPr>
          <p:cNvPr id="117" name="object 117"/>
          <p:cNvSpPr/>
          <p:nvPr/>
        </p:nvSpPr>
        <p:spPr>
          <a:xfrm>
            <a:off x="815568" y="2922769"/>
            <a:ext cx="879475" cy="101600"/>
          </a:xfrm>
          <a:custGeom>
            <a:avLst/>
            <a:gdLst/>
            <a:ahLst/>
            <a:cxnLst/>
            <a:rect l="l" t="t" r="r" b="b"/>
            <a:pathLst>
              <a:path w="879475" h="101600">
                <a:moveTo>
                  <a:pt x="879303" y="101447"/>
                </a:moveTo>
                <a:lnTo>
                  <a:pt x="818648" y="101447"/>
                </a:lnTo>
                <a:lnTo>
                  <a:pt x="818648" y="0"/>
                </a:lnTo>
                <a:lnTo>
                  <a:pt x="0" y="0"/>
                </a:lnTo>
              </a:path>
            </a:pathLst>
          </a:custGeom>
          <a:ln w="3175">
            <a:solidFill>
              <a:srgbClr val="221F1F"/>
            </a:solidFill>
          </a:ln>
        </p:spPr>
        <p:txBody>
          <a:bodyPr wrap="square" lIns="0" tIns="0" rIns="0" bIns="0" rtlCol="0"/>
          <a:lstStyle/>
          <a:p>
            <a:endParaRPr/>
          </a:p>
        </p:txBody>
      </p:sp>
      <p:sp>
        <p:nvSpPr>
          <p:cNvPr id="118" name="object 118"/>
          <p:cNvSpPr/>
          <p:nvPr/>
        </p:nvSpPr>
        <p:spPr>
          <a:xfrm>
            <a:off x="815568" y="2720788"/>
            <a:ext cx="879475" cy="303530"/>
          </a:xfrm>
          <a:custGeom>
            <a:avLst/>
            <a:gdLst/>
            <a:ahLst/>
            <a:cxnLst/>
            <a:rect l="l" t="t" r="r" b="b"/>
            <a:pathLst>
              <a:path w="879475" h="303530">
                <a:moveTo>
                  <a:pt x="0" y="152463"/>
                </a:moveTo>
                <a:lnTo>
                  <a:pt x="819321" y="152463"/>
                </a:lnTo>
                <a:lnTo>
                  <a:pt x="819321" y="0"/>
                </a:lnTo>
                <a:lnTo>
                  <a:pt x="879303" y="0"/>
                </a:lnTo>
                <a:lnTo>
                  <a:pt x="879303" y="303428"/>
                </a:lnTo>
              </a:path>
            </a:pathLst>
          </a:custGeom>
          <a:ln w="3175">
            <a:solidFill>
              <a:srgbClr val="221F1F"/>
            </a:solidFill>
          </a:ln>
        </p:spPr>
        <p:txBody>
          <a:bodyPr wrap="square" lIns="0" tIns="0" rIns="0" bIns="0" rtlCol="0"/>
          <a:lstStyle/>
          <a:p>
            <a:endParaRPr/>
          </a:p>
        </p:txBody>
      </p:sp>
      <p:sp>
        <p:nvSpPr>
          <p:cNvPr id="119" name="object 119"/>
          <p:cNvSpPr/>
          <p:nvPr/>
        </p:nvSpPr>
        <p:spPr>
          <a:xfrm>
            <a:off x="1663763" y="3691775"/>
            <a:ext cx="0" cy="104775"/>
          </a:xfrm>
          <a:custGeom>
            <a:avLst/>
            <a:gdLst/>
            <a:ahLst/>
            <a:cxnLst/>
            <a:rect l="l" t="t" r="r" b="b"/>
            <a:pathLst>
              <a:path h="104775">
                <a:moveTo>
                  <a:pt x="0" y="0"/>
                </a:moveTo>
                <a:lnTo>
                  <a:pt x="0" y="104495"/>
                </a:lnTo>
              </a:path>
            </a:pathLst>
          </a:custGeom>
          <a:ln w="62102">
            <a:solidFill>
              <a:srgbClr val="5D6366"/>
            </a:solidFill>
          </a:ln>
        </p:spPr>
        <p:txBody>
          <a:bodyPr wrap="square" lIns="0" tIns="0" rIns="0" bIns="0" rtlCol="0"/>
          <a:lstStyle/>
          <a:p>
            <a:endParaRPr/>
          </a:p>
        </p:txBody>
      </p:sp>
      <p:sp>
        <p:nvSpPr>
          <p:cNvPr id="120" name="object 120"/>
          <p:cNvSpPr/>
          <p:nvPr/>
        </p:nvSpPr>
        <p:spPr>
          <a:xfrm>
            <a:off x="1632708" y="3691776"/>
            <a:ext cx="62230" cy="104775"/>
          </a:xfrm>
          <a:custGeom>
            <a:avLst/>
            <a:gdLst/>
            <a:ahLst/>
            <a:cxnLst/>
            <a:rect l="l" t="t" r="r" b="b"/>
            <a:pathLst>
              <a:path w="62230" h="104775">
                <a:moveTo>
                  <a:pt x="62102" y="104495"/>
                </a:moveTo>
                <a:lnTo>
                  <a:pt x="0" y="104495"/>
                </a:lnTo>
                <a:lnTo>
                  <a:pt x="0" y="0"/>
                </a:lnTo>
                <a:lnTo>
                  <a:pt x="62102" y="0"/>
                </a:lnTo>
                <a:lnTo>
                  <a:pt x="62102" y="104495"/>
                </a:lnTo>
                <a:close/>
              </a:path>
            </a:pathLst>
          </a:custGeom>
          <a:ln w="3175">
            <a:solidFill>
              <a:srgbClr val="221F1F"/>
            </a:solidFill>
          </a:ln>
        </p:spPr>
        <p:txBody>
          <a:bodyPr wrap="square" lIns="0" tIns="0" rIns="0" bIns="0" rtlCol="0"/>
          <a:lstStyle/>
          <a:p>
            <a:endParaRPr/>
          </a:p>
        </p:txBody>
      </p:sp>
      <p:sp>
        <p:nvSpPr>
          <p:cNvPr id="121" name="object 121"/>
          <p:cNvSpPr/>
          <p:nvPr/>
        </p:nvSpPr>
        <p:spPr>
          <a:xfrm>
            <a:off x="1665700" y="3098888"/>
            <a:ext cx="0" cy="104775"/>
          </a:xfrm>
          <a:custGeom>
            <a:avLst/>
            <a:gdLst/>
            <a:ahLst/>
            <a:cxnLst/>
            <a:rect l="l" t="t" r="r" b="b"/>
            <a:pathLst>
              <a:path h="104775">
                <a:moveTo>
                  <a:pt x="0" y="0"/>
                </a:moveTo>
                <a:lnTo>
                  <a:pt x="0" y="104482"/>
                </a:lnTo>
              </a:path>
            </a:pathLst>
          </a:custGeom>
          <a:ln w="62115">
            <a:solidFill>
              <a:srgbClr val="5D6366"/>
            </a:solidFill>
          </a:ln>
        </p:spPr>
        <p:txBody>
          <a:bodyPr wrap="square" lIns="0" tIns="0" rIns="0" bIns="0" rtlCol="0"/>
          <a:lstStyle/>
          <a:p>
            <a:endParaRPr/>
          </a:p>
        </p:txBody>
      </p:sp>
      <p:sp>
        <p:nvSpPr>
          <p:cNvPr id="122" name="object 122"/>
          <p:cNvSpPr/>
          <p:nvPr/>
        </p:nvSpPr>
        <p:spPr>
          <a:xfrm>
            <a:off x="1634653" y="3098890"/>
            <a:ext cx="62230" cy="104775"/>
          </a:xfrm>
          <a:custGeom>
            <a:avLst/>
            <a:gdLst/>
            <a:ahLst/>
            <a:cxnLst/>
            <a:rect l="l" t="t" r="r" b="b"/>
            <a:pathLst>
              <a:path w="62230" h="104775">
                <a:moveTo>
                  <a:pt x="62115" y="104482"/>
                </a:moveTo>
                <a:lnTo>
                  <a:pt x="0" y="104482"/>
                </a:lnTo>
                <a:lnTo>
                  <a:pt x="0" y="0"/>
                </a:lnTo>
                <a:lnTo>
                  <a:pt x="62115" y="0"/>
                </a:lnTo>
                <a:lnTo>
                  <a:pt x="62115" y="104482"/>
                </a:lnTo>
                <a:close/>
              </a:path>
            </a:pathLst>
          </a:custGeom>
          <a:ln w="3175">
            <a:solidFill>
              <a:srgbClr val="221F1F"/>
            </a:solidFill>
          </a:ln>
        </p:spPr>
        <p:txBody>
          <a:bodyPr wrap="square" lIns="0" tIns="0" rIns="0" bIns="0" rtlCol="0"/>
          <a:lstStyle/>
          <a:p>
            <a:endParaRPr/>
          </a:p>
        </p:txBody>
      </p:sp>
      <p:sp>
        <p:nvSpPr>
          <p:cNvPr id="123" name="object 123"/>
          <p:cNvSpPr txBox="1"/>
          <p:nvPr/>
        </p:nvSpPr>
        <p:spPr>
          <a:xfrm>
            <a:off x="1904772" y="1663098"/>
            <a:ext cx="294640" cy="123189"/>
          </a:xfrm>
          <a:prstGeom prst="rect">
            <a:avLst/>
          </a:prstGeom>
        </p:spPr>
        <p:txBody>
          <a:bodyPr vert="horz" wrap="square" lIns="0" tIns="11430" rIns="0" bIns="0" rtlCol="0">
            <a:spAutoFit/>
          </a:bodyPr>
          <a:lstStyle/>
          <a:p>
            <a:pPr marL="12700">
              <a:lnSpc>
                <a:spcPct val="100000"/>
              </a:lnSpc>
              <a:spcBef>
                <a:spcPts val="90"/>
              </a:spcBef>
            </a:pPr>
            <a:r>
              <a:rPr sz="650" spc="-90" dirty="0">
                <a:solidFill>
                  <a:srgbClr val="221F1F"/>
                </a:solidFill>
                <a:latin typeface="Arial"/>
                <a:cs typeface="Arial"/>
              </a:rPr>
              <a:t>FUTURE</a:t>
            </a:r>
            <a:endParaRPr sz="650">
              <a:latin typeface="Arial"/>
              <a:cs typeface="Arial"/>
            </a:endParaRPr>
          </a:p>
        </p:txBody>
      </p:sp>
      <p:sp>
        <p:nvSpPr>
          <p:cNvPr id="124" name="object 124"/>
          <p:cNvSpPr txBox="1"/>
          <p:nvPr/>
        </p:nvSpPr>
        <p:spPr>
          <a:xfrm>
            <a:off x="1904772" y="1730825"/>
            <a:ext cx="360045" cy="123189"/>
          </a:xfrm>
          <a:prstGeom prst="rect">
            <a:avLst/>
          </a:prstGeom>
        </p:spPr>
        <p:txBody>
          <a:bodyPr vert="horz" wrap="square" lIns="0" tIns="11430" rIns="0" bIns="0" rtlCol="0">
            <a:spAutoFit/>
          </a:bodyPr>
          <a:lstStyle/>
          <a:p>
            <a:pPr marL="12700">
              <a:lnSpc>
                <a:spcPct val="100000"/>
              </a:lnSpc>
              <a:spcBef>
                <a:spcPts val="90"/>
              </a:spcBef>
            </a:pPr>
            <a:r>
              <a:rPr sz="650" spc="-55" dirty="0">
                <a:solidFill>
                  <a:srgbClr val="221F1F"/>
                </a:solidFill>
                <a:latin typeface="Arial"/>
                <a:cs typeface="Arial"/>
              </a:rPr>
              <a:t>BUILDING</a:t>
            </a:r>
            <a:endParaRPr sz="650">
              <a:latin typeface="Arial"/>
              <a:cs typeface="Arial"/>
            </a:endParaRPr>
          </a:p>
        </p:txBody>
      </p:sp>
      <p:sp>
        <p:nvSpPr>
          <p:cNvPr id="125" name="object 125"/>
          <p:cNvSpPr/>
          <p:nvPr/>
        </p:nvSpPr>
        <p:spPr>
          <a:xfrm>
            <a:off x="1686836" y="1730136"/>
            <a:ext cx="223342" cy="172516"/>
          </a:xfrm>
          <a:prstGeom prst="rect">
            <a:avLst/>
          </a:prstGeom>
          <a:blipFill>
            <a:blip r:embed="rId2" cstate="print"/>
            <a:stretch>
              <a:fillRect/>
            </a:stretch>
          </a:blipFill>
        </p:spPr>
        <p:txBody>
          <a:bodyPr wrap="square" lIns="0" tIns="0" rIns="0" bIns="0" rtlCol="0"/>
          <a:lstStyle/>
          <a:p>
            <a:endParaRPr/>
          </a:p>
        </p:txBody>
      </p:sp>
      <p:sp>
        <p:nvSpPr>
          <p:cNvPr id="126" name="object 126"/>
          <p:cNvSpPr/>
          <p:nvPr/>
        </p:nvSpPr>
        <p:spPr>
          <a:xfrm>
            <a:off x="3758386" y="3922560"/>
            <a:ext cx="150177" cy="231736"/>
          </a:xfrm>
          <a:prstGeom prst="rect">
            <a:avLst/>
          </a:prstGeom>
          <a:blipFill>
            <a:blip r:embed="rId3" cstate="print"/>
            <a:stretch>
              <a:fillRect/>
            </a:stretch>
          </a:blipFill>
        </p:spPr>
        <p:txBody>
          <a:bodyPr wrap="square" lIns="0" tIns="0" rIns="0" bIns="0" rtlCol="0"/>
          <a:lstStyle/>
          <a:p>
            <a:endParaRPr/>
          </a:p>
        </p:txBody>
      </p:sp>
      <p:sp>
        <p:nvSpPr>
          <p:cNvPr id="127" name="object 127"/>
          <p:cNvSpPr/>
          <p:nvPr/>
        </p:nvSpPr>
        <p:spPr>
          <a:xfrm>
            <a:off x="3232409" y="3922550"/>
            <a:ext cx="150177" cy="231762"/>
          </a:xfrm>
          <a:prstGeom prst="rect">
            <a:avLst/>
          </a:prstGeom>
          <a:blipFill>
            <a:blip r:embed="rId4" cstate="print"/>
            <a:stretch>
              <a:fillRect/>
            </a:stretch>
          </a:blipFill>
        </p:spPr>
        <p:txBody>
          <a:bodyPr wrap="square" lIns="0" tIns="0" rIns="0" bIns="0" rtlCol="0"/>
          <a:lstStyle/>
          <a:p>
            <a:endParaRPr/>
          </a:p>
        </p:txBody>
      </p:sp>
      <p:sp>
        <p:nvSpPr>
          <p:cNvPr id="128" name="object 128"/>
          <p:cNvSpPr/>
          <p:nvPr/>
        </p:nvSpPr>
        <p:spPr>
          <a:xfrm>
            <a:off x="4760719" y="3939005"/>
            <a:ext cx="85229" cy="126263"/>
          </a:xfrm>
          <a:prstGeom prst="rect">
            <a:avLst/>
          </a:prstGeom>
          <a:blipFill>
            <a:blip r:embed="rId5" cstate="print"/>
            <a:stretch>
              <a:fillRect/>
            </a:stretch>
          </a:blipFill>
        </p:spPr>
        <p:txBody>
          <a:bodyPr wrap="square" lIns="0" tIns="0" rIns="0" bIns="0" rtlCol="0"/>
          <a:lstStyle/>
          <a:p>
            <a:endParaRPr/>
          </a:p>
        </p:txBody>
      </p:sp>
      <p:sp>
        <p:nvSpPr>
          <p:cNvPr id="129" name="object 129"/>
          <p:cNvSpPr/>
          <p:nvPr/>
        </p:nvSpPr>
        <p:spPr>
          <a:xfrm>
            <a:off x="2724898" y="4128711"/>
            <a:ext cx="85217" cy="126263"/>
          </a:xfrm>
          <a:prstGeom prst="rect">
            <a:avLst/>
          </a:prstGeom>
          <a:blipFill>
            <a:blip r:embed="rId6" cstate="print"/>
            <a:stretch>
              <a:fillRect/>
            </a:stretch>
          </a:blipFill>
        </p:spPr>
        <p:txBody>
          <a:bodyPr wrap="square" lIns="0" tIns="0" rIns="0" bIns="0" rtlCol="0"/>
          <a:lstStyle/>
          <a:p>
            <a:endParaRPr/>
          </a:p>
        </p:txBody>
      </p:sp>
      <p:sp>
        <p:nvSpPr>
          <p:cNvPr id="130" name="object 130"/>
          <p:cNvSpPr/>
          <p:nvPr/>
        </p:nvSpPr>
        <p:spPr>
          <a:xfrm>
            <a:off x="4236688" y="4780862"/>
            <a:ext cx="931544" cy="901065"/>
          </a:xfrm>
          <a:custGeom>
            <a:avLst/>
            <a:gdLst/>
            <a:ahLst/>
            <a:cxnLst/>
            <a:rect l="l" t="t" r="r" b="b"/>
            <a:pathLst>
              <a:path w="931545" h="901064">
                <a:moveTo>
                  <a:pt x="0" y="141558"/>
                </a:moveTo>
                <a:lnTo>
                  <a:pt x="116789" y="234331"/>
                </a:lnTo>
                <a:lnTo>
                  <a:pt x="18923" y="125467"/>
                </a:lnTo>
                <a:lnTo>
                  <a:pt x="20739" y="123981"/>
                </a:lnTo>
                <a:lnTo>
                  <a:pt x="22529" y="122533"/>
                </a:lnTo>
                <a:lnTo>
                  <a:pt x="24358" y="121085"/>
                </a:lnTo>
                <a:lnTo>
                  <a:pt x="86817" y="174412"/>
                </a:lnTo>
                <a:lnTo>
                  <a:pt x="60617" y="94618"/>
                </a:lnTo>
                <a:lnTo>
                  <a:pt x="89177" y="76714"/>
                </a:lnTo>
                <a:lnTo>
                  <a:pt x="118727" y="60574"/>
                </a:lnTo>
                <a:lnTo>
                  <a:pt x="149194" y="46243"/>
                </a:lnTo>
                <a:lnTo>
                  <a:pt x="180505" y="33760"/>
                </a:lnTo>
                <a:lnTo>
                  <a:pt x="248983" y="114634"/>
                </a:lnTo>
                <a:lnTo>
                  <a:pt x="232232" y="50118"/>
                </a:lnTo>
                <a:lnTo>
                  <a:pt x="226860" y="19117"/>
                </a:lnTo>
                <a:lnTo>
                  <a:pt x="234264" y="17136"/>
                </a:lnTo>
                <a:lnTo>
                  <a:pt x="241719" y="15307"/>
                </a:lnTo>
                <a:lnTo>
                  <a:pt x="249224" y="13618"/>
                </a:lnTo>
                <a:lnTo>
                  <a:pt x="260946" y="26216"/>
                </a:lnTo>
                <a:lnTo>
                  <a:pt x="277660" y="26216"/>
                </a:lnTo>
                <a:lnTo>
                  <a:pt x="275869" y="8309"/>
                </a:lnTo>
                <a:lnTo>
                  <a:pt x="279069" y="7750"/>
                </a:lnTo>
                <a:lnTo>
                  <a:pt x="282270" y="7217"/>
                </a:lnTo>
                <a:lnTo>
                  <a:pt x="285445" y="6696"/>
                </a:lnTo>
                <a:lnTo>
                  <a:pt x="301599" y="42929"/>
                </a:lnTo>
                <a:lnTo>
                  <a:pt x="318312" y="40567"/>
                </a:lnTo>
                <a:lnTo>
                  <a:pt x="317944" y="2607"/>
                </a:lnTo>
                <a:lnTo>
                  <a:pt x="370161" y="0"/>
                </a:lnTo>
                <a:lnTo>
                  <a:pt x="422171" y="2258"/>
                </a:lnTo>
                <a:lnTo>
                  <a:pt x="473636" y="9322"/>
                </a:lnTo>
                <a:lnTo>
                  <a:pt x="524224" y="21129"/>
                </a:lnTo>
                <a:lnTo>
                  <a:pt x="573598" y="37618"/>
                </a:lnTo>
                <a:lnTo>
                  <a:pt x="621423" y="58728"/>
                </a:lnTo>
                <a:lnTo>
                  <a:pt x="606971" y="108080"/>
                </a:lnTo>
                <a:lnTo>
                  <a:pt x="619810" y="123066"/>
                </a:lnTo>
                <a:lnTo>
                  <a:pt x="658533" y="78985"/>
                </a:lnTo>
                <a:lnTo>
                  <a:pt x="661708" y="80890"/>
                </a:lnTo>
                <a:lnTo>
                  <a:pt x="664870" y="82833"/>
                </a:lnTo>
                <a:lnTo>
                  <a:pt x="668020" y="84763"/>
                </a:lnTo>
                <a:lnTo>
                  <a:pt x="600036" y="201121"/>
                </a:lnTo>
                <a:lnTo>
                  <a:pt x="617537" y="212601"/>
                </a:lnTo>
                <a:lnTo>
                  <a:pt x="701205" y="107191"/>
                </a:lnTo>
                <a:lnTo>
                  <a:pt x="742731" y="140566"/>
                </a:lnTo>
                <a:lnTo>
                  <a:pt x="780772" y="177611"/>
                </a:lnTo>
                <a:lnTo>
                  <a:pt x="815092" y="218054"/>
                </a:lnTo>
                <a:lnTo>
                  <a:pt x="845455" y="261622"/>
                </a:lnTo>
                <a:lnTo>
                  <a:pt x="871626" y="308042"/>
                </a:lnTo>
                <a:lnTo>
                  <a:pt x="857402" y="334877"/>
                </a:lnTo>
                <a:lnTo>
                  <a:pt x="868108" y="351997"/>
                </a:lnTo>
                <a:lnTo>
                  <a:pt x="890930" y="350752"/>
                </a:lnTo>
                <a:lnTo>
                  <a:pt x="892924" y="355756"/>
                </a:lnTo>
                <a:lnTo>
                  <a:pt x="894892" y="360798"/>
                </a:lnTo>
                <a:lnTo>
                  <a:pt x="896747" y="365890"/>
                </a:lnTo>
                <a:lnTo>
                  <a:pt x="732866" y="455311"/>
                </a:lnTo>
                <a:lnTo>
                  <a:pt x="884415" y="424958"/>
                </a:lnTo>
                <a:lnTo>
                  <a:pt x="901776" y="482718"/>
                </a:lnTo>
                <a:lnTo>
                  <a:pt x="924521" y="472634"/>
                </a:lnTo>
                <a:lnTo>
                  <a:pt x="926258" y="484603"/>
                </a:lnTo>
                <a:lnTo>
                  <a:pt x="927747" y="496615"/>
                </a:lnTo>
                <a:lnTo>
                  <a:pt x="928979" y="508660"/>
                </a:lnTo>
                <a:lnTo>
                  <a:pt x="929944" y="520729"/>
                </a:lnTo>
                <a:lnTo>
                  <a:pt x="907605" y="522278"/>
                </a:lnTo>
                <a:lnTo>
                  <a:pt x="905459" y="563388"/>
                </a:lnTo>
                <a:lnTo>
                  <a:pt x="931265" y="563553"/>
                </a:lnTo>
                <a:lnTo>
                  <a:pt x="930627" y="586200"/>
                </a:lnTo>
                <a:lnTo>
                  <a:pt x="929078" y="608787"/>
                </a:lnTo>
                <a:lnTo>
                  <a:pt x="926618" y="631294"/>
                </a:lnTo>
                <a:lnTo>
                  <a:pt x="923251" y="653698"/>
                </a:lnTo>
                <a:lnTo>
                  <a:pt x="843788" y="640096"/>
                </a:lnTo>
                <a:lnTo>
                  <a:pt x="842759" y="645481"/>
                </a:lnTo>
                <a:lnTo>
                  <a:pt x="841603" y="650840"/>
                </a:lnTo>
                <a:lnTo>
                  <a:pt x="840384" y="656200"/>
                </a:lnTo>
                <a:lnTo>
                  <a:pt x="917816" y="681409"/>
                </a:lnTo>
                <a:lnTo>
                  <a:pt x="905367" y="727632"/>
                </a:lnTo>
                <a:lnTo>
                  <a:pt x="889042" y="772559"/>
                </a:lnTo>
                <a:lnTo>
                  <a:pt x="868944" y="815935"/>
                </a:lnTo>
                <a:lnTo>
                  <a:pt x="845172" y="857507"/>
                </a:lnTo>
                <a:lnTo>
                  <a:pt x="818553" y="896073"/>
                </a:lnTo>
                <a:lnTo>
                  <a:pt x="814502" y="901002"/>
                </a:lnTo>
              </a:path>
            </a:pathLst>
          </a:custGeom>
          <a:ln w="3175">
            <a:solidFill>
              <a:srgbClr val="FFFFFF"/>
            </a:solidFill>
          </a:ln>
        </p:spPr>
        <p:txBody>
          <a:bodyPr wrap="square" lIns="0" tIns="0" rIns="0" bIns="0" rtlCol="0"/>
          <a:lstStyle/>
          <a:p>
            <a:endParaRPr/>
          </a:p>
        </p:txBody>
      </p:sp>
      <p:sp>
        <p:nvSpPr>
          <p:cNvPr id="131" name="object 131"/>
          <p:cNvSpPr/>
          <p:nvPr/>
        </p:nvSpPr>
        <p:spPr>
          <a:xfrm>
            <a:off x="4228950" y="5657319"/>
            <a:ext cx="55244" cy="24765"/>
          </a:xfrm>
          <a:custGeom>
            <a:avLst/>
            <a:gdLst/>
            <a:ahLst/>
            <a:cxnLst/>
            <a:rect l="l" t="t" r="r" b="b"/>
            <a:pathLst>
              <a:path w="55245" h="24764">
                <a:moveTo>
                  <a:pt x="55068" y="24546"/>
                </a:moveTo>
                <a:lnTo>
                  <a:pt x="27295" y="0"/>
                </a:lnTo>
                <a:lnTo>
                  <a:pt x="0" y="24546"/>
                </a:lnTo>
              </a:path>
            </a:pathLst>
          </a:custGeom>
          <a:ln w="3175">
            <a:solidFill>
              <a:srgbClr val="FFFFFF"/>
            </a:solidFill>
          </a:ln>
        </p:spPr>
        <p:txBody>
          <a:bodyPr wrap="square" lIns="0" tIns="0" rIns="0" bIns="0" rtlCol="0"/>
          <a:lstStyle/>
          <a:p>
            <a:endParaRPr/>
          </a:p>
        </p:txBody>
      </p:sp>
      <p:sp>
        <p:nvSpPr>
          <p:cNvPr id="132" name="object 132"/>
          <p:cNvSpPr/>
          <p:nvPr/>
        </p:nvSpPr>
        <p:spPr>
          <a:xfrm>
            <a:off x="4049236" y="4922420"/>
            <a:ext cx="187960" cy="759460"/>
          </a:xfrm>
          <a:custGeom>
            <a:avLst/>
            <a:gdLst/>
            <a:ahLst/>
            <a:cxnLst/>
            <a:rect l="l" t="t" r="r" b="b"/>
            <a:pathLst>
              <a:path w="187960" h="759460">
                <a:moveTo>
                  <a:pt x="165695" y="759444"/>
                </a:moveTo>
                <a:lnTo>
                  <a:pt x="143713" y="741070"/>
                </a:lnTo>
                <a:lnTo>
                  <a:pt x="113982" y="756183"/>
                </a:lnTo>
                <a:lnTo>
                  <a:pt x="86230" y="716158"/>
                </a:lnTo>
                <a:lnTo>
                  <a:pt x="62136" y="673991"/>
                </a:lnTo>
                <a:lnTo>
                  <a:pt x="41810" y="629937"/>
                </a:lnTo>
                <a:lnTo>
                  <a:pt x="25366" y="584250"/>
                </a:lnTo>
                <a:lnTo>
                  <a:pt x="12915" y="537184"/>
                </a:lnTo>
                <a:lnTo>
                  <a:pt x="88074" y="506133"/>
                </a:lnTo>
                <a:lnTo>
                  <a:pt x="87566" y="476542"/>
                </a:lnTo>
                <a:lnTo>
                  <a:pt x="3987" y="484009"/>
                </a:lnTo>
                <a:lnTo>
                  <a:pt x="990" y="450469"/>
                </a:lnTo>
                <a:lnTo>
                  <a:pt x="34543" y="441515"/>
                </a:lnTo>
                <a:lnTo>
                  <a:pt x="228" y="431622"/>
                </a:lnTo>
                <a:lnTo>
                  <a:pt x="0" y="423786"/>
                </a:lnTo>
                <a:lnTo>
                  <a:pt x="0" y="415988"/>
                </a:lnTo>
                <a:lnTo>
                  <a:pt x="101" y="408165"/>
                </a:lnTo>
                <a:lnTo>
                  <a:pt x="53797" y="407276"/>
                </a:lnTo>
                <a:lnTo>
                  <a:pt x="1358" y="378955"/>
                </a:lnTo>
                <a:lnTo>
                  <a:pt x="6817" y="330765"/>
                </a:lnTo>
                <a:lnTo>
                  <a:pt x="16356" y="283536"/>
                </a:lnTo>
                <a:lnTo>
                  <a:pt x="29858" y="237507"/>
                </a:lnTo>
                <a:lnTo>
                  <a:pt x="47204" y="192920"/>
                </a:lnTo>
                <a:lnTo>
                  <a:pt x="68275" y="150013"/>
                </a:lnTo>
                <a:lnTo>
                  <a:pt x="92955" y="109028"/>
                </a:lnTo>
                <a:lnTo>
                  <a:pt x="121123" y="70204"/>
                </a:lnTo>
                <a:lnTo>
                  <a:pt x="152661" y="33781"/>
                </a:lnTo>
                <a:lnTo>
                  <a:pt x="187451" y="0"/>
                </a:lnTo>
              </a:path>
            </a:pathLst>
          </a:custGeom>
          <a:ln w="3175">
            <a:solidFill>
              <a:srgbClr val="FFFFFF"/>
            </a:solidFill>
          </a:ln>
        </p:spPr>
        <p:txBody>
          <a:bodyPr wrap="square" lIns="0" tIns="0" rIns="0" bIns="0" rtlCol="0"/>
          <a:lstStyle/>
          <a:p>
            <a:endParaRPr/>
          </a:p>
        </p:txBody>
      </p:sp>
      <p:sp>
        <p:nvSpPr>
          <p:cNvPr id="133" name="object 133"/>
          <p:cNvSpPr/>
          <p:nvPr/>
        </p:nvSpPr>
        <p:spPr>
          <a:xfrm>
            <a:off x="4585103" y="5324556"/>
            <a:ext cx="48895" cy="48895"/>
          </a:xfrm>
          <a:custGeom>
            <a:avLst/>
            <a:gdLst/>
            <a:ahLst/>
            <a:cxnLst/>
            <a:rect l="l" t="t" r="r" b="b"/>
            <a:pathLst>
              <a:path w="48895" h="48895">
                <a:moveTo>
                  <a:pt x="48755" y="24371"/>
                </a:moveTo>
                <a:lnTo>
                  <a:pt x="46840" y="33849"/>
                </a:lnTo>
                <a:lnTo>
                  <a:pt x="41616" y="41602"/>
                </a:lnTo>
                <a:lnTo>
                  <a:pt x="33865" y="46834"/>
                </a:lnTo>
                <a:lnTo>
                  <a:pt x="24371" y="48755"/>
                </a:lnTo>
                <a:lnTo>
                  <a:pt x="14889" y="46834"/>
                </a:lnTo>
                <a:lnTo>
                  <a:pt x="7142" y="41602"/>
                </a:lnTo>
                <a:lnTo>
                  <a:pt x="1916" y="33849"/>
                </a:lnTo>
                <a:lnTo>
                  <a:pt x="0" y="24371"/>
                </a:lnTo>
                <a:lnTo>
                  <a:pt x="1916" y="14894"/>
                </a:lnTo>
                <a:lnTo>
                  <a:pt x="7142" y="7146"/>
                </a:lnTo>
                <a:lnTo>
                  <a:pt x="14889" y="1918"/>
                </a:lnTo>
                <a:lnTo>
                  <a:pt x="24371" y="0"/>
                </a:lnTo>
                <a:lnTo>
                  <a:pt x="33865" y="1918"/>
                </a:lnTo>
                <a:lnTo>
                  <a:pt x="41616" y="7146"/>
                </a:lnTo>
                <a:lnTo>
                  <a:pt x="46840" y="14894"/>
                </a:lnTo>
                <a:lnTo>
                  <a:pt x="48755" y="24371"/>
                </a:lnTo>
                <a:close/>
              </a:path>
            </a:pathLst>
          </a:custGeom>
          <a:ln w="3175">
            <a:solidFill>
              <a:srgbClr val="FFFFFF"/>
            </a:solidFill>
          </a:ln>
        </p:spPr>
        <p:txBody>
          <a:bodyPr wrap="square" lIns="0" tIns="0" rIns="0" bIns="0" rtlCol="0"/>
          <a:lstStyle/>
          <a:p>
            <a:endParaRPr/>
          </a:p>
        </p:txBody>
      </p:sp>
      <p:sp>
        <p:nvSpPr>
          <p:cNvPr id="134" name="object 134"/>
          <p:cNvSpPr/>
          <p:nvPr/>
        </p:nvSpPr>
        <p:spPr>
          <a:xfrm>
            <a:off x="4632229" y="3808251"/>
            <a:ext cx="1118870" cy="798830"/>
          </a:xfrm>
          <a:custGeom>
            <a:avLst/>
            <a:gdLst/>
            <a:ahLst/>
            <a:cxnLst/>
            <a:rect l="l" t="t" r="r" b="b"/>
            <a:pathLst>
              <a:path w="1118870" h="798829">
                <a:moveTo>
                  <a:pt x="1034986" y="0"/>
                </a:moveTo>
                <a:lnTo>
                  <a:pt x="1055560" y="32588"/>
                </a:lnTo>
                <a:lnTo>
                  <a:pt x="1078382" y="31330"/>
                </a:lnTo>
                <a:lnTo>
                  <a:pt x="1080376" y="36347"/>
                </a:lnTo>
                <a:lnTo>
                  <a:pt x="1082344" y="41376"/>
                </a:lnTo>
                <a:lnTo>
                  <a:pt x="1084211" y="46469"/>
                </a:lnTo>
                <a:lnTo>
                  <a:pt x="920318" y="135890"/>
                </a:lnTo>
                <a:lnTo>
                  <a:pt x="1071880" y="105524"/>
                </a:lnTo>
                <a:lnTo>
                  <a:pt x="1089240" y="163283"/>
                </a:lnTo>
                <a:lnTo>
                  <a:pt x="1111973" y="153212"/>
                </a:lnTo>
                <a:lnTo>
                  <a:pt x="1113712" y="165186"/>
                </a:lnTo>
                <a:lnTo>
                  <a:pt x="1115204" y="177196"/>
                </a:lnTo>
                <a:lnTo>
                  <a:pt x="1116436" y="189235"/>
                </a:lnTo>
                <a:lnTo>
                  <a:pt x="1117396" y="201295"/>
                </a:lnTo>
                <a:lnTo>
                  <a:pt x="1095057" y="202844"/>
                </a:lnTo>
                <a:lnTo>
                  <a:pt x="1092911" y="243954"/>
                </a:lnTo>
                <a:lnTo>
                  <a:pt x="1118717" y="244144"/>
                </a:lnTo>
                <a:lnTo>
                  <a:pt x="1118081" y="266784"/>
                </a:lnTo>
                <a:lnTo>
                  <a:pt x="1116534" y="289366"/>
                </a:lnTo>
                <a:lnTo>
                  <a:pt x="1114075" y="311867"/>
                </a:lnTo>
                <a:lnTo>
                  <a:pt x="1110703" y="334264"/>
                </a:lnTo>
                <a:lnTo>
                  <a:pt x="1031240" y="320662"/>
                </a:lnTo>
                <a:lnTo>
                  <a:pt x="1030211" y="326059"/>
                </a:lnTo>
                <a:lnTo>
                  <a:pt x="1029055" y="331419"/>
                </a:lnTo>
                <a:lnTo>
                  <a:pt x="1027849" y="336765"/>
                </a:lnTo>
                <a:lnTo>
                  <a:pt x="1105268" y="361988"/>
                </a:lnTo>
                <a:lnTo>
                  <a:pt x="1092826" y="408218"/>
                </a:lnTo>
                <a:lnTo>
                  <a:pt x="1076505" y="453148"/>
                </a:lnTo>
                <a:lnTo>
                  <a:pt x="1056408" y="496526"/>
                </a:lnTo>
                <a:lnTo>
                  <a:pt x="1032637" y="538099"/>
                </a:lnTo>
                <a:lnTo>
                  <a:pt x="1006013" y="576662"/>
                </a:lnTo>
                <a:lnTo>
                  <a:pt x="976312" y="612795"/>
                </a:lnTo>
                <a:lnTo>
                  <a:pt x="943697" y="646321"/>
                </a:lnTo>
                <a:lnTo>
                  <a:pt x="908329" y="677062"/>
                </a:lnTo>
                <a:lnTo>
                  <a:pt x="879843" y="698347"/>
                </a:lnTo>
                <a:lnTo>
                  <a:pt x="780770" y="628421"/>
                </a:lnTo>
                <a:lnTo>
                  <a:pt x="785368" y="694194"/>
                </a:lnTo>
                <a:lnTo>
                  <a:pt x="759231" y="666076"/>
                </a:lnTo>
                <a:lnTo>
                  <a:pt x="766635" y="759460"/>
                </a:lnTo>
                <a:lnTo>
                  <a:pt x="721963" y="775117"/>
                </a:lnTo>
                <a:lnTo>
                  <a:pt x="676261" y="786918"/>
                </a:lnTo>
                <a:lnTo>
                  <a:pt x="629774" y="794818"/>
                </a:lnTo>
                <a:lnTo>
                  <a:pt x="582749" y="798774"/>
                </a:lnTo>
                <a:lnTo>
                  <a:pt x="535432" y="798741"/>
                </a:lnTo>
                <a:lnTo>
                  <a:pt x="519887" y="684898"/>
                </a:lnTo>
                <a:lnTo>
                  <a:pt x="484936" y="760171"/>
                </a:lnTo>
                <a:lnTo>
                  <a:pt x="480644" y="735926"/>
                </a:lnTo>
                <a:lnTo>
                  <a:pt x="449414" y="733437"/>
                </a:lnTo>
                <a:lnTo>
                  <a:pt x="437184" y="785736"/>
                </a:lnTo>
                <a:lnTo>
                  <a:pt x="384046" y="771063"/>
                </a:lnTo>
                <a:lnTo>
                  <a:pt x="332787" y="751306"/>
                </a:lnTo>
                <a:lnTo>
                  <a:pt x="283767" y="726647"/>
                </a:lnTo>
                <a:lnTo>
                  <a:pt x="237348" y="697271"/>
                </a:lnTo>
                <a:lnTo>
                  <a:pt x="193890" y="663359"/>
                </a:lnTo>
                <a:lnTo>
                  <a:pt x="251625" y="596455"/>
                </a:lnTo>
                <a:lnTo>
                  <a:pt x="207022" y="557022"/>
                </a:lnTo>
                <a:lnTo>
                  <a:pt x="172961" y="587641"/>
                </a:lnTo>
                <a:lnTo>
                  <a:pt x="143713" y="563194"/>
                </a:lnTo>
                <a:lnTo>
                  <a:pt x="113982" y="578307"/>
                </a:lnTo>
                <a:lnTo>
                  <a:pt x="86237" y="538283"/>
                </a:lnTo>
                <a:lnTo>
                  <a:pt x="62146" y="496119"/>
                </a:lnTo>
                <a:lnTo>
                  <a:pt x="41822" y="452066"/>
                </a:lnTo>
                <a:lnTo>
                  <a:pt x="25379" y="406379"/>
                </a:lnTo>
                <a:lnTo>
                  <a:pt x="12928" y="359308"/>
                </a:lnTo>
                <a:lnTo>
                  <a:pt x="88074" y="328256"/>
                </a:lnTo>
                <a:lnTo>
                  <a:pt x="87566" y="298665"/>
                </a:lnTo>
                <a:lnTo>
                  <a:pt x="3987" y="306133"/>
                </a:lnTo>
                <a:lnTo>
                  <a:pt x="1003" y="272592"/>
                </a:lnTo>
                <a:lnTo>
                  <a:pt x="34556" y="263652"/>
                </a:lnTo>
                <a:lnTo>
                  <a:pt x="228" y="253733"/>
                </a:lnTo>
                <a:lnTo>
                  <a:pt x="0" y="245910"/>
                </a:lnTo>
                <a:lnTo>
                  <a:pt x="0" y="238125"/>
                </a:lnTo>
                <a:lnTo>
                  <a:pt x="114" y="230301"/>
                </a:lnTo>
                <a:lnTo>
                  <a:pt x="53809" y="229412"/>
                </a:lnTo>
                <a:lnTo>
                  <a:pt x="1371" y="201091"/>
                </a:lnTo>
                <a:lnTo>
                  <a:pt x="6225" y="155942"/>
                </a:lnTo>
                <a:lnTo>
                  <a:pt x="14470" y="112788"/>
                </a:lnTo>
                <a:lnTo>
                  <a:pt x="26340" y="70711"/>
                </a:lnTo>
                <a:lnTo>
                  <a:pt x="42075" y="28790"/>
                </a:lnTo>
              </a:path>
            </a:pathLst>
          </a:custGeom>
          <a:ln w="3175">
            <a:solidFill>
              <a:srgbClr val="FFFFFF"/>
            </a:solidFill>
          </a:ln>
        </p:spPr>
        <p:txBody>
          <a:bodyPr wrap="square" lIns="0" tIns="0" rIns="0" bIns="0" rtlCol="0"/>
          <a:lstStyle/>
          <a:p>
            <a:endParaRPr/>
          </a:p>
        </p:txBody>
      </p:sp>
      <p:sp>
        <p:nvSpPr>
          <p:cNvPr id="135" name="object 135"/>
          <p:cNvSpPr/>
          <p:nvPr/>
        </p:nvSpPr>
        <p:spPr>
          <a:xfrm>
            <a:off x="5168092" y="4032526"/>
            <a:ext cx="48895" cy="48895"/>
          </a:xfrm>
          <a:custGeom>
            <a:avLst/>
            <a:gdLst/>
            <a:ahLst/>
            <a:cxnLst/>
            <a:rect l="l" t="t" r="r" b="b"/>
            <a:pathLst>
              <a:path w="48895" h="48895">
                <a:moveTo>
                  <a:pt x="48767" y="24384"/>
                </a:moveTo>
                <a:lnTo>
                  <a:pt x="46851" y="33853"/>
                </a:lnTo>
                <a:lnTo>
                  <a:pt x="41624" y="41597"/>
                </a:lnTo>
                <a:lnTo>
                  <a:pt x="33873" y="46824"/>
                </a:lnTo>
                <a:lnTo>
                  <a:pt x="24383" y="48742"/>
                </a:lnTo>
                <a:lnTo>
                  <a:pt x="14900" y="46824"/>
                </a:lnTo>
                <a:lnTo>
                  <a:pt x="7148" y="41597"/>
                </a:lnTo>
                <a:lnTo>
                  <a:pt x="1918" y="33853"/>
                </a:lnTo>
                <a:lnTo>
                  <a:pt x="0" y="24384"/>
                </a:lnTo>
                <a:lnTo>
                  <a:pt x="1918" y="14894"/>
                </a:lnTo>
                <a:lnTo>
                  <a:pt x="7148" y="7143"/>
                </a:lnTo>
                <a:lnTo>
                  <a:pt x="14900" y="1916"/>
                </a:lnTo>
                <a:lnTo>
                  <a:pt x="24383" y="0"/>
                </a:lnTo>
                <a:lnTo>
                  <a:pt x="33873" y="1916"/>
                </a:lnTo>
                <a:lnTo>
                  <a:pt x="41624" y="7143"/>
                </a:lnTo>
                <a:lnTo>
                  <a:pt x="46851" y="14894"/>
                </a:lnTo>
                <a:lnTo>
                  <a:pt x="48767" y="24384"/>
                </a:lnTo>
                <a:close/>
              </a:path>
            </a:pathLst>
          </a:custGeom>
          <a:ln w="3175">
            <a:solidFill>
              <a:srgbClr val="FFFFFF"/>
            </a:solidFill>
          </a:ln>
        </p:spPr>
        <p:txBody>
          <a:bodyPr wrap="square" lIns="0" tIns="0" rIns="0" bIns="0" rtlCol="0"/>
          <a:lstStyle/>
          <a:p>
            <a:endParaRPr/>
          </a:p>
        </p:txBody>
      </p:sp>
      <p:sp>
        <p:nvSpPr>
          <p:cNvPr id="136" name="object 136"/>
          <p:cNvSpPr/>
          <p:nvPr/>
        </p:nvSpPr>
        <p:spPr>
          <a:xfrm>
            <a:off x="1440555" y="4780862"/>
            <a:ext cx="931544" cy="901065"/>
          </a:xfrm>
          <a:custGeom>
            <a:avLst/>
            <a:gdLst/>
            <a:ahLst/>
            <a:cxnLst/>
            <a:rect l="l" t="t" r="r" b="b"/>
            <a:pathLst>
              <a:path w="931544" h="901064">
                <a:moveTo>
                  <a:pt x="931265" y="141558"/>
                </a:moveTo>
                <a:lnTo>
                  <a:pt x="814463" y="234331"/>
                </a:lnTo>
                <a:lnTo>
                  <a:pt x="912342" y="125467"/>
                </a:lnTo>
                <a:lnTo>
                  <a:pt x="910526" y="123981"/>
                </a:lnTo>
                <a:lnTo>
                  <a:pt x="908735" y="122533"/>
                </a:lnTo>
                <a:lnTo>
                  <a:pt x="906919" y="121085"/>
                </a:lnTo>
                <a:lnTo>
                  <a:pt x="844448" y="174412"/>
                </a:lnTo>
                <a:lnTo>
                  <a:pt x="870648" y="94618"/>
                </a:lnTo>
                <a:lnTo>
                  <a:pt x="842096" y="76714"/>
                </a:lnTo>
                <a:lnTo>
                  <a:pt x="812542" y="60574"/>
                </a:lnTo>
                <a:lnTo>
                  <a:pt x="782069" y="46243"/>
                </a:lnTo>
                <a:lnTo>
                  <a:pt x="750760" y="33760"/>
                </a:lnTo>
                <a:lnTo>
                  <a:pt x="682294" y="114634"/>
                </a:lnTo>
                <a:lnTo>
                  <a:pt x="699033" y="50118"/>
                </a:lnTo>
                <a:lnTo>
                  <a:pt x="704405" y="19117"/>
                </a:lnTo>
                <a:lnTo>
                  <a:pt x="696988" y="17136"/>
                </a:lnTo>
                <a:lnTo>
                  <a:pt x="689546" y="15307"/>
                </a:lnTo>
                <a:lnTo>
                  <a:pt x="682040" y="13618"/>
                </a:lnTo>
                <a:lnTo>
                  <a:pt x="670331" y="26216"/>
                </a:lnTo>
                <a:lnTo>
                  <a:pt x="653605" y="26216"/>
                </a:lnTo>
                <a:lnTo>
                  <a:pt x="655396" y="8309"/>
                </a:lnTo>
                <a:lnTo>
                  <a:pt x="652208" y="7738"/>
                </a:lnTo>
                <a:lnTo>
                  <a:pt x="648982" y="7217"/>
                </a:lnTo>
                <a:lnTo>
                  <a:pt x="645807" y="6696"/>
                </a:lnTo>
                <a:lnTo>
                  <a:pt x="629678" y="42929"/>
                </a:lnTo>
                <a:lnTo>
                  <a:pt x="612952" y="40567"/>
                </a:lnTo>
                <a:lnTo>
                  <a:pt x="613333" y="2607"/>
                </a:lnTo>
                <a:lnTo>
                  <a:pt x="561112" y="0"/>
                </a:lnTo>
                <a:lnTo>
                  <a:pt x="509103" y="2258"/>
                </a:lnTo>
                <a:lnTo>
                  <a:pt x="457638" y="9322"/>
                </a:lnTo>
                <a:lnTo>
                  <a:pt x="407049" y="21129"/>
                </a:lnTo>
                <a:lnTo>
                  <a:pt x="357668" y="37618"/>
                </a:lnTo>
                <a:lnTo>
                  <a:pt x="309829" y="58728"/>
                </a:lnTo>
                <a:lnTo>
                  <a:pt x="324294" y="108080"/>
                </a:lnTo>
                <a:lnTo>
                  <a:pt x="311442" y="123066"/>
                </a:lnTo>
                <a:lnTo>
                  <a:pt x="272745" y="78985"/>
                </a:lnTo>
                <a:lnTo>
                  <a:pt x="269570" y="80890"/>
                </a:lnTo>
                <a:lnTo>
                  <a:pt x="266420" y="82833"/>
                </a:lnTo>
                <a:lnTo>
                  <a:pt x="263271" y="84763"/>
                </a:lnTo>
                <a:lnTo>
                  <a:pt x="331228" y="201121"/>
                </a:lnTo>
                <a:lnTo>
                  <a:pt x="313728" y="212601"/>
                </a:lnTo>
                <a:lnTo>
                  <a:pt x="230047" y="107191"/>
                </a:lnTo>
                <a:lnTo>
                  <a:pt x="188523" y="140566"/>
                </a:lnTo>
                <a:lnTo>
                  <a:pt x="150487" y="177610"/>
                </a:lnTo>
                <a:lnTo>
                  <a:pt x="116171" y="218051"/>
                </a:lnTo>
                <a:lnTo>
                  <a:pt x="85806" y="261616"/>
                </a:lnTo>
                <a:lnTo>
                  <a:pt x="59626" y="308029"/>
                </a:lnTo>
                <a:lnTo>
                  <a:pt x="73863" y="334877"/>
                </a:lnTo>
                <a:lnTo>
                  <a:pt x="63157" y="351997"/>
                </a:lnTo>
                <a:lnTo>
                  <a:pt x="40335" y="350752"/>
                </a:lnTo>
                <a:lnTo>
                  <a:pt x="38328" y="355756"/>
                </a:lnTo>
                <a:lnTo>
                  <a:pt x="36372" y="360798"/>
                </a:lnTo>
                <a:lnTo>
                  <a:pt x="34518" y="365890"/>
                </a:lnTo>
                <a:lnTo>
                  <a:pt x="198386" y="455311"/>
                </a:lnTo>
                <a:lnTo>
                  <a:pt x="46837" y="424958"/>
                </a:lnTo>
                <a:lnTo>
                  <a:pt x="29502" y="482718"/>
                </a:lnTo>
                <a:lnTo>
                  <a:pt x="6743" y="472634"/>
                </a:lnTo>
                <a:lnTo>
                  <a:pt x="5008" y="484603"/>
                </a:lnTo>
                <a:lnTo>
                  <a:pt x="3522" y="496615"/>
                </a:lnTo>
                <a:lnTo>
                  <a:pt x="2291" y="508660"/>
                </a:lnTo>
                <a:lnTo>
                  <a:pt x="1320" y="520729"/>
                </a:lnTo>
                <a:lnTo>
                  <a:pt x="23647" y="522278"/>
                </a:lnTo>
                <a:lnTo>
                  <a:pt x="25806" y="563388"/>
                </a:lnTo>
                <a:lnTo>
                  <a:pt x="0" y="563553"/>
                </a:lnTo>
                <a:lnTo>
                  <a:pt x="632" y="586200"/>
                </a:lnTo>
                <a:lnTo>
                  <a:pt x="2181" y="608787"/>
                </a:lnTo>
                <a:lnTo>
                  <a:pt x="4639" y="631294"/>
                </a:lnTo>
                <a:lnTo>
                  <a:pt x="8001" y="653698"/>
                </a:lnTo>
                <a:lnTo>
                  <a:pt x="87477" y="640096"/>
                </a:lnTo>
                <a:lnTo>
                  <a:pt x="88518" y="645481"/>
                </a:lnTo>
                <a:lnTo>
                  <a:pt x="89649" y="650840"/>
                </a:lnTo>
                <a:lnTo>
                  <a:pt x="90868" y="656200"/>
                </a:lnTo>
                <a:lnTo>
                  <a:pt x="13474" y="681409"/>
                </a:lnTo>
                <a:lnTo>
                  <a:pt x="25910" y="727632"/>
                </a:lnTo>
                <a:lnTo>
                  <a:pt x="42230" y="772559"/>
                </a:lnTo>
                <a:lnTo>
                  <a:pt x="62327" y="815935"/>
                </a:lnTo>
                <a:lnTo>
                  <a:pt x="86093" y="857507"/>
                </a:lnTo>
                <a:lnTo>
                  <a:pt x="112715" y="896073"/>
                </a:lnTo>
                <a:lnTo>
                  <a:pt x="116766" y="901002"/>
                </a:lnTo>
              </a:path>
            </a:pathLst>
          </a:custGeom>
          <a:ln w="3175">
            <a:solidFill>
              <a:srgbClr val="FFFFFF"/>
            </a:solidFill>
          </a:ln>
        </p:spPr>
        <p:txBody>
          <a:bodyPr wrap="square" lIns="0" tIns="0" rIns="0" bIns="0" rtlCol="0"/>
          <a:lstStyle/>
          <a:p>
            <a:endParaRPr/>
          </a:p>
        </p:txBody>
      </p:sp>
      <p:sp>
        <p:nvSpPr>
          <p:cNvPr id="137" name="object 137"/>
          <p:cNvSpPr/>
          <p:nvPr/>
        </p:nvSpPr>
        <p:spPr>
          <a:xfrm>
            <a:off x="2324479" y="5657319"/>
            <a:ext cx="55244" cy="24765"/>
          </a:xfrm>
          <a:custGeom>
            <a:avLst/>
            <a:gdLst/>
            <a:ahLst/>
            <a:cxnLst/>
            <a:rect l="l" t="t" r="r" b="b"/>
            <a:pathLst>
              <a:path w="55244" h="24764">
                <a:moveTo>
                  <a:pt x="0" y="24546"/>
                </a:moveTo>
                <a:lnTo>
                  <a:pt x="27796" y="0"/>
                </a:lnTo>
                <a:lnTo>
                  <a:pt x="55082" y="24546"/>
                </a:lnTo>
              </a:path>
            </a:pathLst>
          </a:custGeom>
          <a:ln w="3175">
            <a:solidFill>
              <a:srgbClr val="FFFFFF"/>
            </a:solidFill>
          </a:ln>
        </p:spPr>
        <p:txBody>
          <a:bodyPr wrap="square" lIns="0" tIns="0" rIns="0" bIns="0" rtlCol="0"/>
          <a:lstStyle/>
          <a:p>
            <a:endParaRPr/>
          </a:p>
        </p:txBody>
      </p:sp>
      <p:sp>
        <p:nvSpPr>
          <p:cNvPr id="138" name="object 138"/>
          <p:cNvSpPr/>
          <p:nvPr/>
        </p:nvSpPr>
        <p:spPr>
          <a:xfrm>
            <a:off x="2371821" y="4922420"/>
            <a:ext cx="187960" cy="759460"/>
          </a:xfrm>
          <a:custGeom>
            <a:avLst/>
            <a:gdLst/>
            <a:ahLst/>
            <a:cxnLst/>
            <a:rect l="l" t="t" r="r" b="b"/>
            <a:pathLst>
              <a:path w="187960" h="759460">
                <a:moveTo>
                  <a:pt x="21753" y="759444"/>
                </a:moveTo>
                <a:lnTo>
                  <a:pt x="43726" y="741070"/>
                </a:lnTo>
                <a:lnTo>
                  <a:pt x="73456" y="756183"/>
                </a:lnTo>
                <a:lnTo>
                  <a:pt x="101209" y="716158"/>
                </a:lnTo>
                <a:lnTo>
                  <a:pt x="125306" y="673991"/>
                </a:lnTo>
                <a:lnTo>
                  <a:pt x="145634" y="629937"/>
                </a:lnTo>
                <a:lnTo>
                  <a:pt x="162077" y="584250"/>
                </a:lnTo>
                <a:lnTo>
                  <a:pt x="174523" y="537184"/>
                </a:lnTo>
                <a:lnTo>
                  <a:pt x="99390" y="506133"/>
                </a:lnTo>
                <a:lnTo>
                  <a:pt x="99885" y="476542"/>
                </a:lnTo>
                <a:lnTo>
                  <a:pt x="183489" y="484009"/>
                </a:lnTo>
                <a:lnTo>
                  <a:pt x="186461" y="450469"/>
                </a:lnTo>
                <a:lnTo>
                  <a:pt x="152920" y="441515"/>
                </a:lnTo>
                <a:lnTo>
                  <a:pt x="187236" y="431622"/>
                </a:lnTo>
                <a:lnTo>
                  <a:pt x="187452" y="423786"/>
                </a:lnTo>
                <a:lnTo>
                  <a:pt x="187452" y="415988"/>
                </a:lnTo>
                <a:lnTo>
                  <a:pt x="187350" y="408165"/>
                </a:lnTo>
                <a:lnTo>
                  <a:pt x="133654" y="407276"/>
                </a:lnTo>
                <a:lnTo>
                  <a:pt x="186093" y="378955"/>
                </a:lnTo>
                <a:lnTo>
                  <a:pt x="180631" y="330765"/>
                </a:lnTo>
                <a:lnTo>
                  <a:pt x="171089" y="283536"/>
                </a:lnTo>
                <a:lnTo>
                  <a:pt x="157585" y="237507"/>
                </a:lnTo>
                <a:lnTo>
                  <a:pt x="140238" y="192920"/>
                </a:lnTo>
                <a:lnTo>
                  <a:pt x="119166" y="150013"/>
                </a:lnTo>
                <a:lnTo>
                  <a:pt x="94488" y="109028"/>
                </a:lnTo>
                <a:lnTo>
                  <a:pt x="66322" y="70204"/>
                </a:lnTo>
                <a:lnTo>
                  <a:pt x="34786" y="33781"/>
                </a:lnTo>
                <a:lnTo>
                  <a:pt x="0" y="0"/>
                </a:lnTo>
              </a:path>
            </a:pathLst>
          </a:custGeom>
          <a:ln w="3175">
            <a:solidFill>
              <a:srgbClr val="FFFFFF"/>
            </a:solidFill>
          </a:ln>
        </p:spPr>
        <p:txBody>
          <a:bodyPr wrap="square" lIns="0" tIns="0" rIns="0" bIns="0" rtlCol="0"/>
          <a:lstStyle/>
          <a:p>
            <a:endParaRPr/>
          </a:p>
        </p:txBody>
      </p:sp>
      <p:sp>
        <p:nvSpPr>
          <p:cNvPr id="139" name="object 139"/>
          <p:cNvSpPr/>
          <p:nvPr/>
        </p:nvSpPr>
        <p:spPr>
          <a:xfrm>
            <a:off x="1974663" y="5324557"/>
            <a:ext cx="48895" cy="48895"/>
          </a:xfrm>
          <a:custGeom>
            <a:avLst/>
            <a:gdLst/>
            <a:ahLst/>
            <a:cxnLst/>
            <a:rect l="l" t="t" r="r" b="b"/>
            <a:pathLst>
              <a:path w="48894" h="48895">
                <a:moveTo>
                  <a:pt x="0" y="24371"/>
                </a:moveTo>
                <a:lnTo>
                  <a:pt x="1916" y="33849"/>
                </a:lnTo>
                <a:lnTo>
                  <a:pt x="7143" y="41602"/>
                </a:lnTo>
                <a:lnTo>
                  <a:pt x="14894" y="46834"/>
                </a:lnTo>
                <a:lnTo>
                  <a:pt x="24384" y="48755"/>
                </a:lnTo>
                <a:lnTo>
                  <a:pt x="33860" y="46834"/>
                </a:lnTo>
                <a:lnTo>
                  <a:pt x="41608" y="41602"/>
                </a:lnTo>
                <a:lnTo>
                  <a:pt x="46836" y="33849"/>
                </a:lnTo>
                <a:lnTo>
                  <a:pt x="48755" y="24371"/>
                </a:lnTo>
                <a:lnTo>
                  <a:pt x="46836" y="14894"/>
                </a:lnTo>
                <a:lnTo>
                  <a:pt x="41608" y="7146"/>
                </a:lnTo>
                <a:lnTo>
                  <a:pt x="33860" y="1918"/>
                </a:lnTo>
                <a:lnTo>
                  <a:pt x="24384" y="0"/>
                </a:lnTo>
                <a:lnTo>
                  <a:pt x="14894" y="1918"/>
                </a:lnTo>
                <a:lnTo>
                  <a:pt x="7143" y="7146"/>
                </a:lnTo>
                <a:lnTo>
                  <a:pt x="1916" y="14894"/>
                </a:lnTo>
                <a:lnTo>
                  <a:pt x="0" y="24371"/>
                </a:lnTo>
                <a:close/>
              </a:path>
            </a:pathLst>
          </a:custGeom>
          <a:ln w="3175">
            <a:solidFill>
              <a:srgbClr val="FFFFFF"/>
            </a:solidFill>
          </a:ln>
        </p:spPr>
        <p:txBody>
          <a:bodyPr wrap="square" lIns="0" tIns="0" rIns="0" bIns="0" rtlCol="0"/>
          <a:lstStyle/>
          <a:p>
            <a:endParaRPr/>
          </a:p>
        </p:txBody>
      </p:sp>
      <p:sp>
        <p:nvSpPr>
          <p:cNvPr id="140" name="object 140"/>
          <p:cNvSpPr/>
          <p:nvPr/>
        </p:nvSpPr>
        <p:spPr>
          <a:xfrm>
            <a:off x="1840522" y="3807119"/>
            <a:ext cx="1118870" cy="800100"/>
          </a:xfrm>
          <a:custGeom>
            <a:avLst/>
            <a:gdLst/>
            <a:ahLst/>
            <a:cxnLst/>
            <a:rect l="l" t="t" r="r" b="b"/>
            <a:pathLst>
              <a:path w="1118870" h="800100">
                <a:moveTo>
                  <a:pt x="86334" y="0"/>
                </a:moveTo>
                <a:lnTo>
                  <a:pt x="63144" y="33718"/>
                </a:lnTo>
                <a:lnTo>
                  <a:pt x="40347" y="32461"/>
                </a:lnTo>
                <a:lnTo>
                  <a:pt x="38328" y="37477"/>
                </a:lnTo>
                <a:lnTo>
                  <a:pt x="36385" y="42506"/>
                </a:lnTo>
                <a:lnTo>
                  <a:pt x="34518" y="47599"/>
                </a:lnTo>
                <a:lnTo>
                  <a:pt x="198386" y="137020"/>
                </a:lnTo>
                <a:lnTo>
                  <a:pt x="46837" y="106654"/>
                </a:lnTo>
                <a:lnTo>
                  <a:pt x="29502" y="164426"/>
                </a:lnTo>
                <a:lnTo>
                  <a:pt x="6756" y="154343"/>
                </a:lnTo>
                <a:lnTo>
                  <a:pt x="5014" y="166317"/>
                </a:lnTo>
                <a:lnTo>
                  <a:pt x="3524" y="178327"/>
                </a:lnTo>
                <a:lnTo>
                  <a:pt x="2291" y="190365"/>
                </a:lnTo>
                <a:lnTo>
                  <a:pt x="1320" y="202425"/>
                </a:lnTo>
                <a:lnTo>
                  <a:pt x="23660" y="203974"/>
                </a:lnTo>
                <a:lnTo>
                  <a:pt x="25806" y="245084"/>
                </a:lnTo>
                <a:lnTo>
                  <a:pt x="0" y="245262"/>
                </a:lnTo>
                <a:lnTo>
                  <a:pt x="643" y="267909"/>
                </a:lnTo>
                <a:lnTo>
                  <a:pt x="2193" y="290495"/>
                </a:lnTo>
                <a:lnTo>
                  <a:pt x="4654" y="312997"/>
                </a:lnTo>
                <a:lnTo>
                  <a:pt x="8026" y="335394"/>
                </a:lnTo>
                <a:lnTo>
                  <a:pt x="87477" y="321792"/>
                </a:lnTo>
                <a:lnTo>
                  <a:pt x="88531" y="327190"/>
                </a:lnTo>
                <a:lnTo>
                  <a:pt x="89649" y="332549"/>
                </a:lnTo>
                <a:lnTo>
                  <a:pt x="90868" y="337896"/>
                </a:lnTo>
                <a:lnTo>
                  <a:pt x="13474" y="363118"/>
                </a:lnTo>
                <a:lnTo>
                  <a:pt x="25912" y="409348"/>
                </a:lnTo>
                <a:lnTo>
                  <a:pt x="42237" y="454279"/>
                </a:lnTo>
                <a:lnTo>
                  <a:pt x="62337" y="497656"/>
                </a:lnTo>
                <a:lnTo>
                  <a:pt x="86106" y="539229"/>
                </a:lnTo>
                <a:lnTo>
                  <a:pt x="112726" y="577794"/>
                </a:lnTo>
                <a:lnTo>
                  <a:pt x="142420" y="613930"/>
                </a:lnTo>
                <a:lnTo>
                  <a:pt x="175034" y="647457"/>
                </a:lnTo>
                <a:lnTo>
                  <a:pt x="210413" y="678192"/>
                </a:lnTo>
                <a:lnTo>
                  <a:pt x="238887" y="699490"/>
                </a:lnTo>
                <a:lnTo>
                  <a:pt x="337972" y="629551"/>
                </a:lnTo>
                <a:lnTo>
                  <a:pt x="333336" y="695337"/>
                </a:lnTo>
                <a:lnTo>
                  <a:pt x="359498" y="667207"/>
                </a:lnTo>
                <a:lnTo>
                  <a:pt x="352094" y="760590"/>
                </a:lnTo>
                <a:lnTo>
                  <a:pt x="396761" y="776243"/>
                </a:lnTo>
                <a:lnTo>
                  <a:pt x="442464" y="788043"/>
                </a:lnTo>
                <a:lnTo>
                  <a:pt x="488957" y="795945"/>
                </a:lnTo>
                <a:lnTo>
                  <a:pt x="535992" y="799903"/>
                </a:lnTo>
                <a:lnTo>
                  <a:pt x="583323" y="799871"/>
                </a:lnTo>
                <a:lnTo>
                  <a:pt x="598843" y="686028"/>
                </a:lnTo>
                <a:lnTo>
                  <a:pt x="633818" y="761301"/>
                </a:lnTo>
                <a:lnTo>
                  <a:pt x="638086" y="737057"/>
                </a:lnTo>
                <a:lnTo>
                  <a:pt x="669290" y="734568"/>
                </a:lnTo>
                <a:lnTo>
                  <a:pt x="681558" y="786866"/>
                </a:lnTo>
                <a:lnTo>
                  <a:pt x="734687" y="772193"/>
                </a:lnTo>
                <a:lnTo>
                  <a:pt x="785938" y="752436"/>
                </a:lnTo>
                <a:lnTo>
                  <a:pt x="834952" y="727778"/>
                </a:lnTo>
                <a:lnTo>
                  <a:pt x="881372" y="698401"/>
                </a:lnTo>
                <a:lnTo>
                  <a:pt x="924839" y="664489"/>
                </a:lnTo>
                <a:lnTo>
                  <a:pt x="867105" y="597585"/>
                </a:lnTo>
                <a:lnTo>
                  <a:pt x="911720" y="558152"/>
                </a:lnTo>
                <a:lnTo>
                  <a:pt x="945769" y="588772"/>
                </a:lnTo>
                <a:lnTo>
                  <a:pt x="974991" y="564337"/>
                </a:lnTo>
                <a:lnTo>
                  <a:pt x="1004722" y="579424"/>
                </a:lnTo>
                <a:lnTo>
                  <a:pt x="1032486" y="539406"/>
                </a:lnTo>
                <a:lnTo>
                  <a:pt x="1056586" y="497245"/>
                </a:lnTo>
                <a:lnTo>
                  <a:pt x="1076912" y="453193"/>
                </a:lnTo>
                <a:lnTo>
                  <a:pt x="1093350" y="407502"/>
                </a:lnTo>
                <a:lnTo>
                  <a:pt x="1105789" y="360426"/>
                </a:lnTo>
                <a:lnTo>
                  <a:pt x="1030668" y="329387"/>
                </a:lnTo>
                <a:lnTo>
                  <a:pt x="1031151" y="299796"/>
                </a:lnTo>
                <a:lnTo>
                  <a:pt x="1114755" y="307276"/>
                </a:lnTo>
                <a:lnTo>
                  <a:pt x="1117727" y="273723"/>
                </a:lnTo>
                <a:lnTo>
                  <a:pt x="1084186" y="264769"/>
                </a:lnTo>
                <a:lnTo>
                  <a:pt x="1118514" y="254863"/>
                </a:lnTo>
                <a:lnTo>
                  <a:pt x="1118743" y="247040"/>
                </a:lnTo>
                <a:lnTo>
                  <a:pt x="1118743" y="239255"/>
                </a:lnTo>
                <a:lnTo>
                  <a:pt x="1118616" y="231432"/>
                </a:lnTo>
                <a:lnTo>
                  <a:pt x="1064933" y="230555"/>
                </a:lnTo>
                <a:lnTo>
                  <a:pt x="1117358" y="202222"/>
                </a:lnTo>
                <a:lnTo>
                  <a:pt x="1112378" y="157188"/>
                </a:lnTo>
                <a:lnTo>
                  <a:pt x="1103842" y="112985"/>
                </a:lnTo>
                <a:lnTo>
                  <a:pt x="1091844" y="69801"/>
                </a:lnTo>
                <a:lnTo>
                  <a:pt x="1076477" y="27825"/>
                </a:lnTo>
              </a:path>
            </a:pathLst>
          </a:custGeom>
          <a:ln w="3175">
            <a:solidFill>
              <a:srgbClr val="FFFFFF"/>
            </a:solidFill>
          </a:ln>
        </p:spPr>
        <p:txBody>
          <a:bodyPr wrap="square" lIns="0" tIns="0" rIns="0" bIns="0" rtlCol="0"/>
          <a:lstStyle/>
          <a:p>
            <a:endParaRPr/>
          </a:p>
        </p:txBody>
      </p:sp>
      <p:sp>
        <p:nvSpPr>
          <p:cNvPr id="141" name="object 141"/>
          <p:cNvSpPr/>
          <p:nvPr/>
        </p:nvSpPr>
        <p:spPr>
          <a:xfrm>
            <a:off x="2374639" y="4032526"/>
            <a:ext cx="48895" cy="48895"/>
          </a:xfrm>
          <a:custGeom>
            <a:avLst/>
            <a:gdLst/>
            <a:ahLst/>
            <a:cxnLst/>
            <a:rect l="l" t="t" r="r" b="b"/>
            <a:pathLst>
              <a:path w="48894" h="48895">
                <a:moveTo>
                  <a:pt x="0" y="24384"/>
                </a:moveTo>
                <a:lnTo>
                  <a:pt x="1915" y="33853"/>
                </a:lnTo>
                <a:lnTo>
                  <a:pt x="7138" y="41597"/>
                </a:lnTo>
                <a:lnTo>
                  <a:pt x="14889" y="46824"/>
                </a:lnTo>
                <a:lnTo>
                  <a:pt x="24384" y="48742"/>
                </a:lnTo>
                <a:lnTo>
                  <a:pt x="33858" y="46824"/>
                </a:lnTo>
                <a:lnTo>
                  <a:pt x="41602" y="41597"/>
                </a:lnTo>
                <a:lnTo>
                  <a:pt x="46826" y="33853"/>
                </a:lnTo>
                <a:lnTo>
                  <a:pt x="48742" y="24384"/>
                </a:lnTo>
                <a:lnTo>
                  <a:pt x="46826" y="14894"/>
                </a:lnTo>
                <a:lnTo>
                  <a:pt x="41602" y="7143"/>
                </a:lnTo>
                <a:lnTo>
                  <a:pt x="33858" y="1916"/>
                </a:lnTo>
                <a:lnTo>
                  <a:pt x="24384" y="0"/>
                </a:lnTo>
                <a:lnTo>
                  <a:pt x="14889" y="1916"/>
                </a:lnTo>
                <a:lnTo>
                  <a:pt x="7138" y="7143"/>
                </a:lnTo>
                <a:lnTo>
                  <a:pt x="1915" y="14894"/>
                </a:lnTo>
                <a:lnTo>
                  <a:pt x="0" y="24384"/>
                </a:lnTo>
                <a:close/>
              </a:path>
            </a:pathLst>
          </a:custGeom>
          <a:ln w="3175">
            <a:solidFill>
              <a:srgbClr val="FFFFFF"/>
            </a:solidFill>
          </a:ln>
        </p:spPr>
        <p:txBody>
          <a:bodyPr wrap="square" lIns="0" tIns="0" rIns="0" bIns="0" rtlCol="0"/>
          <a:lstStyle/>
          <a:p>
            <a:endParaRPr/>
          </a:p>
        </p:txBody>
      </p:sp>
      <p:sp>
        <p:nvSpPr>
          <p:cNvPr id="142" name="object 142"/>
          <p:cNvSpPr/>
          <p:nvPr/>
        </p:nvSpPr>
        <p:spPr>
          <a:xfrm>
            <a:off x="5015011" y="3837894"/>
            <a:ext cx="0" cy="953135"/>
          </a:xfrm>
          <a:custGeom>
            <a:avLst/>
            <a:gdLst/>
            <a:ahLst/>
            <a:cxnLst/>
            <a:rect l="l" t="t" r="r" b="b"/>
            <a:pathLst>
              <a:path h="953135">
                <a:moveTo>
                  <a:pt x="0" y="0"/>
                </a:moveTo>
                <a:lnTo>
                  <a:pt x="0" y="952977"/>
                </a:lnTo>
              </a:path>
            </a:pathLst>
          </a:custGeom>
          <a:ln w="3175">
            <a:solidFill>
              <a:srgbClr val="FFFFFF"/>
            </a:solidFill>
          </a:ln>
        </p:spPr>
        <p:txBody>
          <a:bodyPr wrap="square" lIns="0" tIns="0" rIns="0" bIns="0" rtlCol="0"/>
          <a:lstStyle/>
          <a:p>
            <a:endParaRPr/>
          </a:p>
        </p:txBody>
      </p:sp>
      <p:sp>
        <p:nvSpPr>
          <p:cNvPr id="143" name="object 143"/>
          <p:cNvSpPr/>
          <p:nvPr/>
        </p:nvSpPr>
        <p:spPr>
          <a:xfrm>
            <a:off x="2569399" y="3838510"/>
            <a:ext cx="0" cy="952500"/>
          </a:xfrm>
          <a:custGeom>
            <a:avLst/>
            <a:gdLst/>
            <a:ahLst/>
            <a:cxnLst/>
            <a:rect l="l" t="t" r="r" b="b"/>
            <a:pathLst>
              <a:path h="952500">
                <a:moveTo>
                  <a:pt x="0" y="0"/>
                </a:moveTo>
                <a:lnTo>
                  <a:pt x="0" y="952361"/>
                </a:lnTo>
              </a:path>
            </a:pathLst>
          </a:custGeom>
          <a:ln w="3175">
            <a:solidFill>
              <a:srgbClr val="FFFFFF"/>
            </a:solidFill>
          </a:ln>
        </p:spPr>
        <p:txBody>
          <a:bodyPr wrap="square" lIns="0" tIns="0" rIns="0" bIns="0" rtlCol="0"/>
          <a:lstStyle/>
          <a:p>
            <a:endParaRPr/>
          </a:p>
        </p:txBody>
      </p:sp>
      <p:sp>
        <p:nvSpPr>
          <p:cNvPr id="144" name="object 144"/>
          <p:cNvSpPr/>
          <p:nvPr/>
        </p:nvSpPr>
        <p:spPr>
          <a:xfrm>
            <a:off x="4719691" y="4131325"/>
            <a:ext cx="165859" cy="107880"/>
          </a:xfrm>
          <a:prstGeom prst="rect">
            <a:avLst/>
          </a:prstGeom>
          <a:blipFill>
            <a:blip r:embed="rId7" cstate="print"/>
            <a:stretch>
              <a:fillRect/>
            </a:stretch>
          </a:blipFill>
        </p:spPr>
        <p:txBody>
          <a:bodyPr wrap="square" lIns="0" tIns="0" rIns="0" bIns="0" rtlCol="0"/>
          <a:lstStyle/>
          <a:p>
            <a:endParaRPr/>
          </a:p>
        </p:txBody>
      </p:sp>
      <p:sp>
        <p:nvSpPr>
          <p:cNvPr id="145" name="object 145"/>
          <p:cNvSpPr/>
          <p:nvPr/>
        </p:nvSpPr>
        <p:spPr>
          <a:xfrm>
            <a:off x="2687695" y="3946121"/>
            <a:ext cx="165864" cy="107876"/>
          </a:xfrm>
          <a:prstGeom prst="rect">
            <a:avLst/>
          </a:prstGeom>
          <a:blipFill>
            <a:blip r:embed="rId8" cstate="print"/>
            <a:stretch>
              <a:fillRect/>
            </a:stretch>
          </a:blipFill>
        </p:spPr>
        <p:txBody>
          <a:bodyPr wrap="square" lIns="0" tIns="0" rIns="0" bIns="0" rtlCol="0"/>
          <a:lstStyle/>
          <a:p>
            <a:endParaRPr/>
          </a:p>
        </p:txBody>
      </p:sp>
      <p:sp>
        <p:nvSpPr>
          <p:cNvPr id="146" name="object 146"/>
          <p:cNvSpPr/>
          <p:nvPr/>
        </p:nvSpPr>
        <p:spPr>
          <a:xfrm>
            <a:off x="3552199" y="3838849"/>
            <a:ext cx="0" cy="952500"/>
          </a:xfrm>
          <a:custGeom>
            <a:avLst/>
            <a:gdLst/>
            <a:ahLst/>
            <a:cxnLst/>
            <a:rect l="l" t="t" r="r" b="b"/>
            <a:pathLst>
              <a:path h="952500">
                <a:moveTo>
                  <a:pt x="0" y="0"/>
                </a:moveTo>
                <a:lnTo>
                  <a:pt x="0" y="952022"/>
                </a:lnTo>
              </a:path>
            </a:pathLst>
          </a:custGeom>
          <a:ln w="3175">
            <a:solidFill>
              <a:srgbClr val="FFFFFF"/>
            </a:solidFill>
          </a:ln>
        </p:spPr>
        <p:txBody>
          <a:bodyPr wrap="square" lIns="0" tIns="0" rIns="0" bIns="0" rtlCol="0"/>
          <a:lstStyle/>
          <a:p>
            <a:endParaRPr/>
          </a:p>
        </p:txBody>
      </p:sp>
      <p:sp>
        <p:nvSpPr>
          <p:cNvPr id="147" name="object 147"/>
          <p:cNvSpPr/>
          <p:nvPr/>
        </p:nvSpPr>
        <p:spPr>
          <a:xfrm>
            <a:off x="4473253" y="3844175"/>
            <a:ext cx="0" cy="946785"/>
          </a:xfrm>
          <a:custGeom>
            <a:avLst/>
            <a:gdLst/>
            <a:ahLst/>
            <a:cxnLst/>
            <a:rect l="l" t="t" r="r" b="b"/>
            <a:pathLst>
              <a:path h="946785">
                <a:moveTo>
                  <a:pt x="0" y="0"/>
                </a:moveTo>
                <a:lnTo>
                  <a:pt x="0" y="946696"/>
                </a:lnTo>
              </a:path>
            </a:pathLst>
          </a:custGeom>
          <a:ln w="3175">
            <a:solidFill>
              <a:srgbClr val="FFFFFF"/>
            </a:solidFill>
          </a:ln>
        </p:spPr>
        <p:txBody>
          <a:bodyPr wrap="square" lIns="0" tIns="0" rIns="0" bIns="0" rtlCol="0"/>
          <a:lstStyle/>
          <a:p>
            <a:endParaRPr/>
          </a:p>
        </p:txBody>
      </p:sp>
      <p:sp>
        <p:nvSpPr>
          <p:cNvPr id="148" name="object 148"/>
          <p:cNvSpPr/>
          <p:nvPr/>
        </p:nvSpPr>
        <p:spPr>
          <a:xfrm>
            <a:off x="4622970" y="3803521"/>
            <a:ext cx="0" cy="987425"/>
          </a:xfrm>
          <a:custGeom>
            <a:avLst/>
            <a:gdLst/>
            <a:ahLst/>
            <a:cxnLst/>
            <a:rect l="l" t="t" r="r" b="b"/>
            <a:pathLst>
              <a:path h="987425">
                <a:moveTo>
                  <a:pt x="0" y="0"/>
                </a:moveTo>
                <a:lnTo>
                  <a:pt x="0" y="987350"/>
                </a:lnTo>
              </a:path>
            </a:pathLst>
          </a:custGeom>
          <a:ln w="3175">
            <a:solidFill>
              <a:srgbClr val="FFFFFF"/>
            </a:solidFill>
          </a:ln>
        </p:spPr>
        <p:txBody>
          <a:bodyPr wrap="square" lIns="0" tIns="0" rIns="0" bIns="0" rtlCol="0"/>
          <a:lstStyle/>
          <a:p>
            <a:endParaRPr/>
          </a:p>
        </p:txBody>
      </p:sp>
      <p:sp>
        <p:nvSpPr>
          <p:cNvPr id="149" name="object 149"/>
          <p:cNvSpPr/>
          <p:nvPr/>
        </p:nvSpPr>
        <p:spPr>
          <a:xfrm>
            <a:off x="4086978" y="3828686"/>
            <a:ext cx="0" cy="962660"/>
          </a:xfrm>
          <a:custGeom>
            <a:avLst/>
            <a:gdLst/>
            <a:ahLst/>
            <a:cxnLst/>
            <a:rect l="l" t="t" r="r" b="b"/>
            <a:pathLst>
              <a:path h="962660">
                <a:moveTo>
                  <a:pt x="0" y="0"/>
                </a:moveTo>
                <a:lnTo>
                  <a:pt x="0" y="962185"/>
                </a:lnTo>
              </a:path>
            </a:pathLst>
          </a:custGeom>
          <a:ln w="3175">
            <a:solidFill>
              <a:srgbClr val="FFFFFF"/>
            </a:solidFill>
          </a:ln>
        </p:spPr>
        <p:txBody>
          <a:bodyPr wrap="square" lIns="0" tIns="0" rIns="0" bIns="0" rtlCol="0"/>
          <a:lstStyle/>
          <a:p>
            <a:endParaRPr/>
          </a:p>
        </p:txBody>
      </p:sp>
      <p:sp>
        <p:nvSpPr>
          <p:cNvPr id="150" name="object 150"/>
          <p:cNvSpPr/>
          <p:nvPr/>
        </p:nvSpPr>
        <p:spPr>
          <a:xfrm>
            <a:off x="3012060" y="3838849"/>
            <a:ext cx="0" cy="952500"/>
          </a:xfrm>
          <a:custGeom>
            <a:avLst/>
            <a:gdLst/>
            <a:ahLst/>
            <a:cxnLst/>
            <a:rect l="l" t="t" r="r" b="b"/>
            <a:pathLst>
              <a:path h="952500">
                <a:moveTo>
                  <a:pt x="0" y="0"/>
                </a:moveTo>
                <a:lnTo>
                  <a:pt x="0" y="952022"/>
                </a:lnTo>
              </a:path>
            </a:pathLst>
          </a:custGeom>
          <a:ln w="3175">
            <a:solidFill>
              <a:srgbClr val="FFFFFF"/>
            </a:solidFill>
          </a:ln>
        </p:spPr>
        <p:txBody>
          <a:bodyPr wrap="square" lIns="0" tIns="0" rIns="0" bIns="0" rtlCol="0"/>
          <a:lstStyle/>
          <a:p>
            <a:endParaRPr/>
          </a:p>
        </p:txBody>
      </p:sp>
      <p:sp>
        <p:nvSpPr>
          <p:cNvPr id="151" name="object 151"/>
          <p:cNvSpPr/>
          <p:nvPr/>
        </p:nvSpPr>
        <p:spPr>
          <a:xfrm>
            <a:off x="2957856" y="3838849"/>
            <a:ext cx="0" cy="952500"/>
          </a:xfrm>
          <a:custGeom>
            <a:avLst/>
            <a:gdLst/>
            <a:ahLst/>
            <a:cxnLst/>
            <a:rect l="l" t="t" r="r" b="b"/>
            <a:pathLst>
              <a:path h="952500">
                <a:moveTo>
                  <a:pt x="0" y="0"/>
                </a:moveTo>
                <a:lnTo>
                  <a:pt x="0" y="952022"/>
                </a:lnTo>
              </a:path>
            </a:pathLst>
          </a:custGeom>
          <a:ln w="3175">
            <a:solidFill>
              <a:srgbClr val="FFFFFF"/>
            </a:solidFill>
          </a:ln>
        </p:spPr>
        <p:txBody>
          <a:bodyPr wrap="square" lIns="0" tIns="0" rIns="0" bIns="0" rtlCol="0"/>
          <a:lstStyle/>
          <a:p>
            <a:endParaRPr/>
          </a:p>
        </p:txBody>
      </p:sp>
      <p:sp>
        <p:nvSpPr>
          <p:cNvPr id="152" name="object 152"/>
          <p:cNvSpPr/>
          <p:nvPr/>
        </p:nvSpPr>
        <p:spPr>
          <a:xfrm>
            <a:off x="2328480" y="4615707"/>
            <a:ext cx="143979" cy="143967"/>
          </a:xfrm>
          <a:prstGeom prst="rect">
            <a:avLst/>
          </a:prstGeom>
          <a:blipFill>
            <a:blip r:embed="rId9" cstate="print"/>
            <a:stretch>
              <a:fillRect/>
            </a:stretch>
          </a:blipFill>
        </p:spPr>
        <p:txBody>
          <a:bodyPr wrap="square" lIns="0" tIns="0" rIns="0" bIns="0" rtlCol="0"/>
          <a:lstStyle/>
          <a:p>
            <a:endParaRPr/>
          </a:p>
        </p:txBody>
      </p:sp>
      <p:sp>
        <p:nvSpPr>
          <p:cNvPr id="153" name="object 153"/>
          <p:cNvSpPr/>
          <p:nvPr/>
        </p:nvSpPr>
        <p:spPr>
          <a:xfrm>
            <a:off x="5118129" y="4615707"/>
            <a:ext cx="143979" cy="143967"/>
          </a:xfrm>
          <a:prstGeom prst="rect">
            <a:avLst/>
          </a:prstGeom>
          <a:blipFill>
            <a:blip r:embed="rId10" cstate="print"/>
            <a:stretch>
              <a:fillRect/>
            </a:stretch>
          </a:blipFill>
        </p:spPr>
        <p:txBody>
          <a:bodyPr wrap="square" lIns="0" tIns="0" rIns="0" bIns="0" rtlCol="0"/>
          <a:lstStyle/>
          <a:p>
            <a:endParaRPr/>
          </a:p>
        </p:txBody>
      </p:sp>
      <p:sp>
        <p:nvSpPr>
          <p:cNvPr id="154" name="object 154"/>
          <p:cNvSpPr/>
          <p:nvPr/>
        </p:nvSpPr>
        <p:spPr>
          <a:xfrm>
            <a:off x="6442252" y="1572361"/>
            <a:ext cx="236220" cy="3218815"/>
          </a:xfrm>
          <a:custGeom>
            <a:avLst/>
            <a:gdLst/>
            <a:ahLst/>
            <a:cxnLst/>
            <a:rect l="l" t="t" r="r" b="b"/>
            <a:pathLst>
              <a:path w="236220" h="3218815">
                <a:moveTo>
                  <a:pt x="0" y="3218510"/>
                </a:moveTo>
                <a:lnTo>
                  <a:pt x="236169" y="3218510"/>
                </a:lnTo>
                <a:lnTo>
                  <a:pt x="236169" y="0"/>
                </a:lnTo>
                <a:lnTo>
                  <a:pt x="0" y="0"/>
                </a:lnTo>
                <a:lnTo>
                  <a:pt x="0" y="3218510"/>
                </a:lnTo>
                <a:close/>
              </a:path>
            </a:pathLst>
          </a:custGeom>
          <a:solidFill>
            <a:srgbClr val="FFFFFF"/>
          </a:solidFill>
        </p:spPr>
        <p:txBody>
          <a:bodyPr wrap="square" lIns="0" tIns="0" rIns="0" bIns="0" rtlCol="0"/>
          <a:lstStyle/>
          <a:p>
            <a:endParaRPr/>
          </a:p>
        </p:txBody>
      </p:sp>
      <p:sp>
        <p:nvSpPr>
          <p:cNvPr id="155" name="object 155"/>
          <p:cNvSpPr/>
          <p:nvPr/>
        </p:nvSpPr>
        <p:spPr>
          <a:xfrm>
            <a:off x="1189380" y="1257312"/>
            <a:ext cx="5489575" cy="315595"/>
          </a:xfrm>
          <a:custGeom>
            <a:avLst/>
            <a:gdLst/>
            <a:ahLst/>
            <a:cxnLst/>
            <a:rect l="l" t="t" r="r" b="b"/>
            <a:pathLst>
              <a:path w="5489575" h="315594">
                <a:moveTo>
                  <a:pt x="0" y="315048"/>
                </a:moveTo>
                <a:lnTo>
                  <a:pt x="5489041" y="315048"/>
                </a:lnTo>
                <a:lnTo>
                  <a:pt x="5489041" y="0"/>
                </a:lnTo>
                <a:lnTo>
                  <a:pt x="0" y="0"/>
                </a:lnTo>
                <a:lnTo>
                  <a:pt x="0" y="315048"/>
                </a:lnTo>
                <a:close/>
              </a:path>
            </a:pathLst>
          </a:custGeom>
          <a:solidFill>
            <a:srgbClr val="FFFFFF"/>
          </a:solidFill>
        </p:spPr>
        <p:txBody>
          <a:bodyPr wrap="square" lIns="0" tIns="0" rIns="0" bIns="0" rtlCol="0"/>
          <a:lstStyle/>
          <a:p>
            <a:endParaRPr/>
          </a:p>
        </p:txBody>
      </p:sp>
      <p:sp>
        <p:nvSpPr>
          <p:cNvPr id="156" name="object 156"/>
          <p:cNvSpPr/>
          <p:nvPr/>
        </p:nvSpPr>
        <p:spPr>
          <a:xfrm>
            <a:off x="815568" y="4790871"/>
            <a:ext cx="5862955" cy="891540"/>
          </a:xfrm>
          <a:custGeom>
            <a:avLst/>
            <a:gdLst/>
            <a:ahLst/>
            <a:cxnLst/>
            <a:rect l="l" t="t" r="r" b="b"/>
            <a:pathLst>
              <a:path w="5862955" h="891539">
                <a:moveTo>
                  <a:pt x="0" y="890993"/>
                </a:moveTo>
                <a:lnTo>
                  <a:pt x="5862853" y="890993"/>
                </a:lnTo>
                <a:lnTo>
                  <a:pt x="5862853" y="0"/>
                </a:lnTo>
                <a:lnTo>
                  <a:pt x="0" y="0"/>
                </a:lnTo>
                <a:lnTo>
                  <a:pt x="0" y="890993"/>
                </a:lnTo>
                <a:close/>
              </a:path>
            </a:pathLst>
          </a:custGeom>
          <a:solidFill>
            <a:srgbClr val="FFFFFF"/>
          </a:solidFill>
        </p:spPr>
        <p:txBody>
          <a:bodyPr wrap="square" lIns="0" tIns="0" rIns="0" bIns="0" rtlCol="0"/>
          <a:lstStyle/>
          <a:p>
            <a:endParaRPr/>
          </a:p>
        </p:txBody>
      </p:sp>
      <p:sp>
        <p:nvSpPr>
          <p:cNvPr id="157" name="object 157"/>
          <p:cNvSpPr/>
          <p:nvPr/>
        </p:nvSpPr>
        <p:spPr>
          <a:xfrm>
            <a:off x="815568" y="1257300"/>
            <a:ext cx="374015" cy="4067810"/>
          </a:xfrm>
          <a:custGeom>
            <a:avLst/>
            <a:gdLst/>
            <a:ahLst/>
            <a:cxnLst/>
            <a:rect l="l" t="t" r="r" b="b"/>
            <a:pathLst>
              <a:path w="374015" h="4067810">
                <a:moveTo>
                  <a:pt x="0" y="4067657"/>
                </a:moveTo>
                <a:lnTo>
                  <a:pt x="373811" y="4067657"/>
                </a:lnTo>
                <a:lnTo>
                  <a:pt x="373811" y="0"/>
                </a:lnTo>
                <a:lnTo>
                  <a:pt x="0" y="0"/>
                </a:lnTo>
                <a:lnTo>
                  <a:pt x="0" y="4067657"/>
                </a:lnTo>
                <a:close/>
              </a:path>
            </a:pathLst>
          </a:custGeom>
          <a:solidFill>
            <a:srgbClr val="FFFFFF"/>
          </a:solidFill>
        </p:spPr>
        <p:txBody>
          <a:bodyPr wrap="square" lIns="0" tIns="0" rIns="0" bIns="0" rtlCol="0"/>
          <a:lstStyle/>
          <a:p>
            <a:endParaRPr/>
          </a:p>
        </p:txBody>
      </p:sp>
      <p:sp>
        <p:nvSpPr>
          <p:cNvPr id="158" name="object 158"/>
          <p:cNvSpPr/>
          <p:nvPr/>
        </p:nvSpPr>
        <p:spPr>
          <a:xfrm>
            <a:off x="973772" y="1257312"/>
            <a:ext cx="5162550" cy="95250"/>
          </a:xfrm>
          <a:custGeom>
            <a:avLst/>
            <a:gdLst/>
            <a:ahLst/>
            <a:cxnLst/>
            <a:rect l="l" t="t" r="r" b="b"/>
            <a:pathLst>
              <a:path w="5162550" h="95250">
                <a:moveTo>
                  <a:pt x="0" y="94869"/>
                </a:moveTo>
                <a:lnTo>
                  <a:pt x="5162181" y="94869"/>
                </a:lnTo>
                <a:lnTo>
                  <a:pt x="5162181" y="0"/>
                </a:lnTo>
                <a:lnTo>
                  <a:pt x="0" y="0"/>
                </a:lnTo>
                <a:lnTo>
                  <a:pt x="0" y="94869"/>
                </a:lnTo>
                <a:close/>
              </a:path>
            </a:pathLst>
          </a:custGeom>
          <a:solidFill>
            <a:srgbClr val="FFFFFF"/>
          </a:solidFill>
        </p:spPr>
        <p:txBody>
          <a:bodyPr wrap="square" lIns="0" tIns="0" rIns="0" bIns="0" rtlCol="0"/>
          <a:lstStyle/>
          <a:p>
            <a:endParaRPr/>
          </a:p>
        </p:txBody>
      </p:sp>
      <p:sp>
        <p:nvSpPr>
          <p:cNvPr id="159" name="object 159"/>
          <p:cNvSpPr/>
          <p:nvPr/>
        </p:nvSpPr>
        <p:spPr>
          <a:xfrm>
            <a:off x="1189399" y="1572352"/>
            <a:ext cx="5247005" cy="3211195"/>
          </a:xfrm>
          <a:custGeom>
            <a:avLst/>
            <a:gdLst/>
            <a:ahLst/>
            <a:cxnLst/>
            <a:rect l="l" t="t" r="r" b="b"/>
            <a:pathLst>
              <a:path w="5247005" h="3211195">
                <a:moveTo>
                  <a:pt x="5246573" y="0"/>
                </a:moveTo>
                <a:lnTo>
                  <a:pt x="0" y="0"/>
                </a:lnTo>
                <a:lnTo>
                  <a:pt x="0" y="3210674"/>
                </a:lnTo>
                <a:lnTo>
                  <a:pt x="5246573" y="3210674"/>
                </a:lnTo>
                <a:lnTo>
                  <a:pt x="5246573" y="0"/>
                </a:lnTo>
                <a:close/>
              </a:path>
            </a:pathLst>
          </a:custGeom>
          <a:ln w="3390">
            <a:solidFill>
              <a:srgbClr val="221F1F"/>
            </a:solidFill>
          </a:ln>
        </p:spPr>
        <p:txBody>
          <a:bodyPr wrap="square" lIns="0" tIns="0" rIns="0" bIns="0" rtlCol="0"/>
          <a:lstStyle/>
          <a:p>
            <a:endParaRPr/>
          </a:p>
        </p:txBody>
      </p:sp>
      <p:sp>
        <p:nvSpPr>
          <p:cNvPr id="160" name="object 160"/>
          <p:cNvSpPr/>
          <p:nvPr/>
        </p:nvSpPr>
        <p:spPr>
          <a:xfrm>
            <a:off x="5903469" y="3814179"/>
            <a:ext cx="1905" cy="953769"/>
          </a:xfrm>
          <a:custGeom>
            <a:avLst/>
            <a:gdLst/>
            <a:ahLst/>
            <a:cxnLst/>
            <a:rect l="l" t="t" r="r" b="b"/>
            <a:pathLst>
              <a:path w="1904" h="953770">
                <a:moveTo>
                  <a:pt x="0" y="0"/>
                </a:moveTo>
                <a:lnTo>
                  <a:pt x="1854" y="953706"/>
                </a:lnTo>
              </a:path>
            </a:pathLst>
          </a:custGeom>
          <a:ln w="13550">
            <a:solidFill>
              <a:srgbClr val="FFFFFF"/>
            </a:solidFill>
            <a:prstDash val="sysDash"/>
          </a:ln>
        </p:spPr>
        <p:txBody>
          <a:bodyPr wrap="square" lIns="0" tIns="0" rIns="0" bIns="0" rtlCol="0"/>
          <a:lstStyle/>
          <a:p>
            <a:endParaRPr/>
          </a:p>
        </p:txBody>
      </p:sp>
      <p:sp>
        <p:nvSpPr>
          <p:cNvPr id="161" name="object 161"/>
          <p:cNvSpPr/>
          <p:nvPr/>
        </p:nvSpPr>
        <p:spPr>
          <a:xfrm>
            <a:off x="5908151" y="4837583"/>
            <a:ext cx="0" cy="254635"/>
          </a:xfrm>
          <a:custGeom>
            <a:avLst/>
            <a:gdLst/>
            <a:ahLst/>
            <a:cxnLst/>
            <a:rect l="l" t="t" r="r" b="b"/>
            <a:pathLst>
              <a:path h="254635">
                <a:moveTo>
                  <a:pt x="0" y="0"/>
                </a:moveTo>
                <a:lnTo>
                  <a:pt x="0" y="254609"/>
                </a:lnTo>
              </a:path>
            </a:pathLst>
          </a:custGeom>
          <a:ln w="5092">
            <a:solidFill>
              <a:srgbClr val="221F1F"/>
            </a:solidFill>
            <a:prstDash val="sysDash"/>
          </a:ln>
        </p:spPr>
        <p:txBody>
          <a:bodyPr wrap="square" lIns="0" tIns="0" rIns="0" bIns="0" rtlCol="0"/>
          <a:lstStyle/>
          <a:p>
            <a:endParaRPr/>
          </a:p>
        </p:txBody>
      </p:sp>
      <p:sp>
        <p:nvSpPr>
          <p:cNvPr id="162" name="object 162"/>
          <p:cNvSpPr/>
          <p:nvPr/>
        </p:nvSpPr>
        <p:spPr>
          <a:xfrm>
            <a:off x="1639695" y="1930065"/>
            <a:ext cx="1427454" cy="1874884"/>
          </a:xfrm>
          <a:prstGeom prst="rect">
            <a:avLst/>
          </a:prstGeom>
          <a:blipFill>
            <a:blip r:embed="rId11" cstate="print"/>
            <a:stretch>
              <a:fillRect/>
            </a:stretch>
          </a:blipFill>
        </p:spPr>
        <p:txBody>
          <a:bodyPr wrap="square" lIns="0" tIns="0" rIns="0" bIns="0" rtlCol="0"/>
          <a:lstStyle/>
          <a:p>
            <a:endParaRPr/>
          </a:p>
        </p:txBody>
      </p:sp>
      <p:sp>
        <p:nvSpPr>
          <p:cNvPr id="163" name="object 163"/>
          <p:cNvSpPr/>
          <p:nvPr/>
        </p:nvSpPr>
        <p:spPr>
          <a:xfrm>
            <a:off x="4434420" y="1930065"/>
            <a:ext cx="1427467" cy="1874884"/>
          </a:xfrm>
          <a:prstGeom prst="rect">
            <a:avLst/>
          </a:prstGeom>
          <a:blipFill>
            <a:blip r:embed="rId12" cstate="print"/>
            <a:stretch>
              <a:fillRect/>
            </a:stretch>
          </a:blipFill>
        </p:spPr>
        <p:txBody>
          <a:bodyPr wrap="square" lIns="0" tIns="0" rIns="0" bIns="0" rtlCol="0"/>
          <a:lstStyle/>
          <a:p>
            <a:endParaRPr/>
          </a:p>
        </p:txBody>
      </p:sp>
      <p:sp>
        <p:nvSpPr>
          <p:cNvPr id="164" name="object 164"/>
          <p:cNvSpPr/>
          <p:nvPr/>
        </p:nvSpPr>
        <p:spPr>
          <a:xfrm>
            <a:off x="1919065" y="5540753"/>
            <a:ext cx="3748404" cy="0"/>
          </a:xfrm>
          <a:custGeom>
            <a:avLst/>
            <a:gdLst/>
            <a:ahLst/>
            <a:cxnLst/>
            <a:rect l="l" t="t" r="r" b="b"/>
            <a:pathLst>
              <a:path w="3748404">
                <a:moveTo>
                  <a:pt x="0" y="0"/>
                </a:moveTo>
                <a:lnTo>
                  <a:pt x="3747897" y="0"/>
                </a:lnTo>
              </a:path>
            </a:pathLst>
          </a:custGeom>
          <a:ln w="3175">
            <a:solidFill>
              <a:srgbClr val="221F1F"/>
            </a:solidFill>
          </a:ln>
        </p:spPr>
        <p:txBody>
          <a:bodyPr wrap="square" lIns="0" tIns="0" rIns="0" bIns="0" rtlCol="0"/>
          <a:lstStyle/>
          <a:p>
            <a:endParaRPr/>
          </a:p>
        </p:txBody>
      </p:sp>
      <p:sp>
        <p:nvSpPr>
          <p:cNvPr id="165" name="object 165"/>
          <p:cNvSpPr/>
          <p:nvPr/>
        </p:nvSpPr>
        <p:spPr>
          <a:xfrm>
            <a:off x="1919065" y="5540753"/>
            <a:ext cx="3748404" cy="0"/>
          </a:xfrm>
          <a:custGeom>
            <a:avLst/>
            <a:gdLst/>
            <a:ahLst/>
            <a:cxnLst/>
            <a:rect l="l" t="t" r="r" b="b"/>
            <a:pathLst>
              <a:path w="3748404">
                <a:moveTo>
                  <a:pt x="0" y="0"/>
                </a:moveTo>
                <a:lnTo>
                  <a:pt x="3747897" y="0"/>
                </a:lnTo>
              </a:path>
            </a:pathLst>
          </a:custGeom>
          <a:ln w="3175">
            <a:solidFill>
              <a:srgbClr val="221F1F"/>
            </a:solidFill>
          </a:ln>
        </p:spPr>
        <p:txBody>
          <a:bodyPr wrap="square" lIns="0" tIns="0" rIns="0" bIns="0" rtlCol="0"/>
          <a:lstStyle/>
          <a:p>
            <a:endParaRPr/>
          </a:p>
        </p:txBody>
      </p:sp>
      <p:sp>
        <p:nvSpPr>
          <p:cNvPr id="166" name="object 166"/>
          <p:cNvSpPr/>
          <p:nvPr/>
        </p:nvSpPr>
        <p:spPr>
          <a:xfrm>
            <a:off x="1904626" y="5263042"/>
            <a:ext cx="3740785" cy="0"/>
          </a:xfrm>
          <a:custGeom>
            <a:avLst/>
            <a:gdLst/>
            <a:ahLst/>
            <a:cxnLst/>
            <a:rect l="l" t="t" r="r" b="b"/>
            <a:pathLst>
              <a:path w="3740785">
                <a:moveTo>
                  <a:pt x="0" y="0"/>
                </a:moveTo>
                <a:lnTo>
                  <a:pt x="3740619" y="0"/>
                </a:lnTo>
              </a:path>
            </a:pathLst>
          </a:custGeom>
          <a:ln w="3175">
            <a:solidFill>
              <a:srgbClr val="221F1F"/>
            </a:solidFill>
          </a:ln>
        </p:spPr>
        <p:txBody>
          <a:bodyPr wrap="square" lIns="0" tIns="0" rIns="0" bIns="0" rtlCol="0"/>
          <a:lstStyle/>
          <a:p>
            <a:endParaRPr/>
          </a:p>
        </p:txBody>
      </p:sp>
      <p:sp>
        <p:nvSpPr>
          <p:cNvPr id="167" name="object 167"/>
          <p:cNvSpPr/>
          <p:nvPr/>
        </p:nvSpPr>
        <p:spPr>
          <a:xfrm>
            <a:off x="1904626" y="5263042"/>
            <a:ext cx="3740785" cy="0"/>
          </a:xfrm>
          <a:custGeom>
            <a:avLst/>
            <a:gdLst/>
            <a:ahLst/>
            <a:cxnLst/>
            <a:rect l="l" t="t" r="r" b="b"/>
            <a:pathLst>
              <a:path w="3740785">
                <a:moveTo>
                  <a:pt x="0" y="0"/>
                </a:moveTo>
                <a:lnTo>
                  <a:pt x="3740619" y="0"/>
                </a:lnTo>
              </a:path>
            </a:pathLst>
          </a:custGeom>
          <a:ln w="3175">
            <a:solidFill>
              <a:srgbClr val="221F1F"/>
            </a:solidFill>
          </a:ln>
        </p:spPr>
        <p:txBody>
          <a:bodyPr wrap="square" lIns="0" tIns="0" rIns="0" bIns="0" rtlCol="0"/>
          <a:lstStyle/>
          <a:p>
            <a:endParaRPr/>
          </a:p>
        </p:txBody>
      </p:sp>
      <p:sp>
        <p:nvSpPr>
          <p:cNvPr id="168" name="object 168"/>
          <p:cNvSpPr/>
          <p:nvPr/>
        </p:nvSpPr>
        <p:spPr>
          <a:xfrm>
            <a:off x="3278072" y="5263084"/>
            <a:ext cx="1270" cy="1270"/>
          </a:xfrm>
          <a:custGeom>
            <a:avLst/>
            <a:gdLst/>
            <a:ahLst/>
            <a:cxnLst/>
            <a:rect l="l" t="t" r="r" b="b"/>
            <a:pathLst>
              <a:path w="1270" h="1270">
                <a:moveTo>
                  <a:pt x="698" y="0"/>
                </a:moveTo>
                <a:lnTo>
                  <a:pt x="215" y="0"/>
                </a:lnTo>
                <a:lnTo>
                  <a:pt x="0" y="203"/>
                </a:lnTo>
                <a:lnTo>
                  <a:pt x="0" y="685"/>
                </a:lnTo>
                <a:lnTo>
                  <a:pt x="215" y="901"/>
                </a:lnTo>
                <a:lnTo>
                  <a:pt x="698" y="901"/>
                </a:lnTo>
                <a:lnTo>
                  <a:pt x="914" y="685"/>
                </a:lnTo>
                <a:lnTo>
                  <a:pt x="914" y="203"/>
                </a:lnTo>
                <a:lnTo>
                  <a:pt x="698" y="0"/>
                </a:lnTo>
                <a:close/>
              </a:path>
            </a:pathLst>
          </a:custGeom>
          <a:solidFill>
            <a:srgbClr val="221F1F"/>
          </a:solidFill>
        </p:spPr>
        <p:txBody>
          <a:bodyPr wrap="square" lIns="0" tIns="0" rIns="0" bIns="0" rtlCol="0"/>
          <a:lstStyle/>
          <a:p>
            <a:endParaRPr/>
          </a:p>
        </p:txBody>
      </p:sp>
      <p:sp>
        <p:nvSpPr>
          <p:cNvPr id="169" name="object 169"/>
          <p:cNvSpPr txBox="1"/>
          <p:nvPr/>
        </p:nvSpPr>
        <p:spPr>
          <a:xfrm>
            <a:off x="3122123" y="4985984"/>
            <a:ext cx="347345" cy="107314"/>
          </a:xfrm>
          <a:prstGeom prst="rect">
            <a:avLst/>
          </a:prstGeom>
        </p:spPr>
        <p:txBody>
          <a:bodyPr vert="horz" wrap="square" lIns="0" tIns="16510" rIns="0" bIns="0" rtlCol="0">
            <a:spAutoFit/>
          </a:bodyPr>
          <a:lstStyle/>
          <a:p>
            <a:pPr marL="12700">
              <a:lnSpc>
                <a:spcPct val="100000"/>
              </a:lnSpc>
              <a:spcBef>
                <a:spcPts val="130"/>
              </a:spcBef>
            </a:pPr>
            <a:r>
              <a:rPr sz="500" spc="-10" dirty="0">
                <a:solidFill>
                  <a:srgbClr val="221F1F"/>
                </a:solidFill>
                <a:latin typeface="Arial"/>
                <a:cs typeface="Arial"/>
              </a:rPr>
              <a:t>Travel</a:t>
            </a:r>
            <a:r>
              <a:rPr sz="500" spc="-75" dirty="0">
                <a:solidFill>
                  <a:srgbClr val="221F1F"/>
                </a:solidFill>
                <a:latin typeface="Arial"/>
                <a:cs typeface="Arial"/>
              </a:rPr>
              <a:t> </a:t>
            </a:r>
            <a:r>
              <a:rPr sz="500" spc="-10" dirty="0">
                <a:solidFill>
                  <a:srgbClr val="221F1F"/>
                </a:solidFill>
                <a:latin typeface="Arial"/>
                <a:cs typeface="Arial"/>
              </a:rPr>
              <a:t>Lane</a:t>
            </a:r>
            <a:endParaRPr sz="500">
              <a:latin typeface="Arial"/>
              <a:cs typeface="Arial"/>
            </a:endParaRPr>
          </a:p>
        </p:txBody>
      </p:sp>
      <p:sp>
        <p:nvSpPr>
          <p:cNvPr id="170" name="object 170"/>
          <p:cNvSpPr txBox="1"/>
          <p:nvPr/>
        </p:nvSpPr>
        <p:spPr>
          <a:xfrm>
            <a:off x="3647227" y="4985984"/>
            <a:ext cx="347345" cy="107314"/>
          </a:xfrm>
          <a:prstGeom prst="rect">
            <a:avLst/>
          </a:prstGeom>
        </p:spPr>
        <p:txBody>
          <a:bodyPr vert="horz" wrap="square" lIns="0" tIns="16510" rIns="0" bIns="0" rtlCol="0">
            <a:spAutoFit/>
          </a:bodyPr>
          <a:lstStyle/>
          <a:p>
            <a:pPr marL="12700">
              <a:lnSpc>
                <a:spcPct val="100000"/>
              </a:lnSpc>
              <a:spcBef>
                <a:spcPts val="130"/>
              </a:spcBef>
            </a:pPr>
            <a:r>
              <a:rPr sz="500" spc="-10" dirty="0">
                <a:solidFill>
                  <a:srgbClr val="221F1F"/>
                </a:solidFill>
                <a:latin typeface="Arial"/>
                <a:cs typeface="Arial"/>
              </a:rPr>
              <a:t>Travel</a:t>
            </a:r>
            <a:r>
              <a:rPr sz="500" spc="-75" dirty="0">
                <a:solidFill>
                  <a:srgbClr val="221F1F"/>
                </a:solidFill>
                <a:latin typeface="Arial"/>
                <a:cs typeface="Arial"/>
              </a:rPr>
              <a:t> </a:t>
            </a:r>
            <a:r>
              <a:rPr sz="500" spc="-10" dirty="0">
                <a:solidFill>
                  <a:srgbClr val="221F1F"/>
                </a:solidFill>
                <a:latin typeface="Arial"/>
                <a:cs typeface="Arial"/>
              </a:rPr>
              <a:t>Lane</a:t>
            </a:r>
            <a:endParaRPr sz="500">
              <a:latin typeface="Arial"/>
              <a:cs typeface="Arial"/>
            </a:endParaRPr>
          </a:p>
        </p:txBody>
      </p:sp>
      <p:sp>
        <p:nvSpPr>
          <p:cNvPr id="171" name="object 171"/>
          <p:cNvSpPr txBox="1"/>
          <p:nvPr/>
        </p:nvSpPr>
        <p:spPr>
          <a:xfrm>
            <a:off x="3547892" y="5431470"/>
            <a:ext cx="208279" cy="216535"/>
          </a:xfrm>
          <a:prstGeom prst="rect">
            <a:avLst/>
          </a:prstGeom>
        </p:spPr>
        <p:txBody>
          <a:bodyPr vert="horz" wrap="square" lIns="0" tIns="11430" rIns="0" bIns="0" rtlCol="0">
            <a:spAutoFit/>
          </a:bodyPr>
          <a:lstStyle/>
          <a:p>
            <a:pPr marL="12700" marR="5080" indent="46990">
              <a:lnSpc>
                <a:spcPct val="125099"/>
              </a:lnSpc>
              <a:spcBef>
                <a:spcPts val="90"/>
              </a:spcBef>
            </a:pPr>
            <a:r>
              <a:rPr sz="500" spc="-5" dirty="0">
                <a:solidFill>
                  <a:srgbClr val="221F1F"/>
                </a:solidFill>
                <a:latin typeface="Arial"/>
                <a:cs typeface="Arial"/>
              </a:rPr>
              <a:t>74’  </a:t>
            </a:r>
            <a:r>
              <a:rPr sz="500" spc="-35" dirty="0">
                <a:solidFill>
                  <a:srgbClr val="221F1F"/>
                </a:solidFill>
                <a:latin typeface="Arial"/>
                <a:cs typeface="Arial"/>
              </a:rPr>
              <a:t>R.O.W.</a:t>
            </a:r>
            <a:endParaRPr sz="500">
              <a:latin typeface="Arial"/>
              <a:cs typeface="Arial"/>
            </a:endParaRPr>
          </a:p>
        </p:txBody>
      </p:sp>
      <p:sp>
        <p:nvSpPr>
          <p:cNvPr id="172" name="object 172"/>
          <p:cNvSpPr/>
          <p:nvPr/>
        </p:nvSpPr>
        <p:spPr>
          <a:xfrm>
            <a:off x="2642303" y="5263084"/>
            <a:ext cx="1270" cy="1270"/>
          </a:xfrm>
          <a:custGeom>
            <a:avLst/>
            <a:gdLst/>
            <a:ahLst/>
            <a:cxnLst/>
            <a:rect l="l" t="t" r="r" b="b"/>
            <a:pathLst>
              <a:path w="1269" h="1270">
                <a:moveTo>
                  <a:pt x="698" y="0"/>
                </a:moveTo>
                <a:lnTo>
                  <a:pt x="203" y="0"/>
                </a:lnTo>
                <a:lnTo>
                  <a:pt x="0" y="203"/>
                </a:lnTo>
                <a:lnTo>
                  <a:pt x="0" y="685"/>
                </a:lnTo>
                <a:lnTo>
                  <a:pt x="203" y="901"/>
                </a:lnTo>
                <a:lnTo>
                  <a:pt x="698" y="901"/>
                </a:lnTo>
                <a:lnTo>
                  <a:pt x="901" y="685"/>
                </a:lnTo>
                <a:lnTo>
                  <a:pt x="901" y="203"/>
                </a:lnTo>
                <a:lnTo>
                  <a:pt x="698" y="0"/>
                </a:lnTo>
                <a:close/>
              </a:path>
            </a:pathLst>
          </a:custGeom>
          <a:solidFill>
            <a:srgbClr val="221F1F"/>
          </a:solidFill>
        </p:spPr>
        <p:txBody>
          <a:bodyPr wrap="square" lIns="0" tIns="0" rIns="0" bIns="0" rtlCol="0"/>
          <a:lstStyle/>
          <a:p>
            <a:endParaRPr/>
          </a:p>
        </p:txBody>
      </p:sp>
      <p:sp>
        <p:nvSpPr>
          <p:cNvPr id="173" name="object 173"/>
          <p:cNvSpPr/>
          <p:nvPr/>
        </p:nvSpPr>
        <p:spPr>
          <a:xfrm>
            <a:off x="3033557" y="5263084"/>
            <a:ext cx="1270" cy="1270"/>
          </a:xfrm>
          <a:custGeom>
            <a:avLst/>
            <a:gdLst/>
            <a:ahLst/>
            <a:cxnLst/>
            <a:rect l="l" t="t" r="r" b="b"/>
            <a:pathLst>
              <a:path w="1269" h="1270">
                <a:moveTo>
                  <a:pt x="698" y="0"/>
                </a:moveTo>
                <a:lnTo>
                  <a:pt x="203" y="0"/>
                </a:lnTo>
                <a:lnTo>
                  <a:pt x="0" y="203"/>
                </a:lnTo>
                <a:lnTo>
                  <a:pt x="0" y="685"/>
                </a:lnTo>
                <a:lnTo>
                  <a:pt x="203" y="901"/>
                </a:lnTo>
                <a:lnTo>
                  <a:pt x="698" y="901"/>
                </a:lnTo>
                <a:lnTo>
                  <a:pt x="888" y="685"/>
                </a:lnTo>
                <a:lnTo>
                  <a:pt x="888" y="203"/>
                </a:lnTo>
                <a:lnTo>
                  <a:pt x="698" y="0"/>
                </a:lnTo>
                <a:close/>
              </a:path>
            </a:pathLst>
          </a:custGeom>
          <a:solidFill>
            <a:srgbClr val="221F1F"/>
          </a:solidFill>
        </p:spPr>
        <p:txBody>
          <a:bodyPr wrap="square" lIns="0" tIns="0" rIns="0" bIns="0" rtlCol="0"/>
          <a:lstStyle/>
          <a:p>
            <a:endParaRPr/>
          </a:p>
        </p:txBody>
      </p:sp>
      <p:sp>
        <p:nvSpPr>
          <p:cNvPr id="174" name="object 174"/>
          <p:cNvSpPr/>
          <p:nvPr/>
        </p:nvSpPr>
        <p:spPr>
          <a:xfrm>
            <a:off x="3864965" y="5263083"/>
            <a:ext cx="889" cy="901"/>
          </a:xfrm>
          <a:prstGeom prst="rect">
            <a:avLst/>
          </a:prstGeom>
          <a:blipFill>
            <a:blip r:embed="rId13" cstate="print"/>
            <a:stretch>
              <a:fillRect/>
            </a:stretch>
          </a:blipFill>
        </p:spPr>
        <p:txBody>
          <a:bodyPr wrap="square" lIns="0" tIns="0" rIns="0" bIns="0" rtlCol="0"/>
          <a:lstStyle/>
          <a:p>
            <a:endParaRPr/>
          </a:p>
        </p:txBody>
      </p:sp>
      <p:sp>
        <p:nvSpPr>
          <p:cNvPr id="175" name="object 175"/>
          <p:cNvSpPr/>
          <p:nvPr/>
        </p:nvSpPr>
        <p:spPr>
          <a:xfrm>
            <a:off x="4646701" y="5263083"/>
            <a:ext cx="888" cy="901"/>
          </a:xfrm>
          <a:prstGeom prst="rect">
            <a:avLst/>
          </a:prstGeom>
          <a:blipFill>
            <a:blip r:embed="rId13" cstate="print"/>
            <a:stretch>
              <a:fillRect/>
            </a:stretch>
          </a:blipFill>
        </p:spPr>
        <p:txBody>
          <a:bodyPr wrap="square" lIns="0" tIns="0" rIns="0" bIns="0" rtlCol="0"/>
          <a:lstStyle/>
          <a:p>
            <a:endParaRPr/>
          </a:p>
        </p:txBody>
      </p:sp>
      <p:sp>
        <p:nvSpPr>
          <p:cNvPr id="176" name="object 176"/>
          <p:cNvSpPr/>
          <p:nvPr/>
        </p:nvSpPr>
        <p:spPr>
          <a:xfrm>
            <a:off x="4836680" y="4747183"/>
            <a:ext cx="901" cy="901"/>
          </a:xfrm>
          <a:prstGeom prst="rect">
            <a:avLst/>
          </a:prstGeom>
          <a:blipFill>
            <a:blip r:embed="rId13" cstate="print"/>
            <a:stretch>
              <a:fillRect/>
            </a:stretch>
          </a:blipFill>
        </p:spPr>
        <p:txBody>
          <a:bodyPr wrap="square" lIns="0" tIns="0" rIns="0" bIns="0" rtlCol="0"/>
          <a:lstStyle/>
          <a:p>
            <a:endParaRPr/>
          </a:p>
        </p:txBody>
      </p:sp>
      <p:sp>
        <p:nvSpPr>
          <p:cNvPr id="177" name="object 177"/>
          <p:cNvSpPr/>
          <p:nvPr/>
        </p:nvSpPr>
        <p:spPr>
          <a:xfrm>
            <a:off x="4890947" y="5263083"/>
            <a:ext cx="889" cy="901"/>
          </a:xfrm>
          <a:prstGeom prst="rect">
            <a:avLst/>
          </a:prstGeom>
          <a:blipFill>
            <a:blip r:embed="rId13" cstate="print"/>
            <a:stretch>
              <a:fillRect/>
            </a:stretch>
          </a:blipFill>
        </p:spPr>
        <p:txBody>
          <a:bodyPr wrap="square" lIns="0" tIns="0" rIns="0" bIns="0" rtlCol="0"/>
          <a:lstStyle/>
          <a:p>
            <a:endParaRPr/>
          </a:p>
        </p:txBody>
      </p:sp>
      <p:sp>
        <p:nvSpPr>
          <p:cNvPr id="178" name="object 178"/>
          <p:cNvSpPr txBox="1"/>
          <p:nvPr/>
        </p:nvSpPr>
        <p:spPr>
          <a:xfrm>
            <a:off x="3516903" y="5261149"/>
            <a:ext cx="284480" cy="107314"/>
          </a:xfrm>
          <a:prstGeom prst="rect">
            <a:avLst/>
          </a:prstGeom>
        </p:spPr>
        <p:txBody>
          <a:bodyPr vert="horz" wrap="square" lIns="0" tIns="16510" rIns="0" bIns="0" rtlCol="0">
            <a:spAutoFit/>
          </a:bodyPr>
          <a:lstStyle/>
          <a:p>
            <a:pPr marL="12700">
              <a:lnSpc>
                <a:spcPct val="100000"/>
              </a:lnSpc>
              <a:spcBef>
                <a:spcPts val="130"/>
              </a:spcBef>
            </a:pPr>
            <a:r>
              <a:rPr sz="500" spc="-10" dirty="0">
                <a:solidFill>
                  <a:srgbClr val="221F1F"/>
                </a:solidFill>
                <a:latin typeface="Arial"/>
                <a:cs typeface="Arial"/>
              </a:rPr>
              <a:t>Roadway</a:t>
            </a:r>
            <a:endParaRPr sz="500">
              <a:latin typeface="Arial"/>
              <a:cs typeface="Arial"/>
            </a:endParaRPr>
          </a:p>
        </p:txBody>
      </p:sp>
      <p:sp>
        <p:nvSpPr>
          <p:cNvPr id="179" name="object 179"/>
          <p:cNvSpPr/>
          <p:nvPr/>
        </p:nvSpPr>
        <p:spPr>
          <a:xfrm>
            <a:off x="4158741" y="5263083"/>
            <a:ext cx="901" cy="901"/>
          </a:xfrm>
          <a:prstGeom prst="rect">
            <a:avLst/>
          </a:prstGeom>
          <a:blipFill>
            <a:blip r:embed="rId13" cstate="print"/>
            <a:stretch>
              <a:fillRect/>
            </a:stretch>
          </a:blipFill>
        </p:spPr>
        <p:txBody>
          <a:bodyPr wrap="square" lIns="0" tIns="0" rIns="0" bIns="0" rtlCol="0"/>
          <a:lstStyle/>
          <a:p>
            <a:endParaRPr/>
          </a:p>
        </p:txBody>
      </p:sp>
      <p:sp>
        <p:nvSpPr>
          <p:cNvPr id="180" name="object 180"/>
          <p:cNvSpPr/>
          <p:nvPr/>
        </p:nvSpPr>
        <p:spPr>
          <a:xfrm>
            <a:off x="4793754" y="5263083"/>
            <a:ext cx="901" cy="901"/>
          </a:xfrm>
          <a:prstGeom prst="rect">
            <a:avLst/>
          </a:prstGeom>
          <a:blipFill>
            <a:blip r:embed="rId13" cstate="print"/>
            <a:stretch>
              <a:fillRect/>
            </a:stretch>
          </a:blipFill>
        </p:spPr>
        <p:txBody>
          <a:bodyPr wrap="square" lIns="0" tIns="0" rIns="0" bIns="0" rtlCol="0"/>
          <a:lstStyle/>
          <a:p>
            <a:endParaRPr/>
          </a:p>
        </p:txBody>
      </p:sp>
      <p:sp>
        <p:nvSpPr>
          <p:cNvPr id="181" name="object 181"/>
          <p:cNvSpPr/>
          <p:nvPr/>
        </p:nvSpPr>
        <p:spPr>
          <a:xfrm>
            <a:off x="5078958" y="5263083"/>
            <a:ext cx="876" cy="901"/>
          </a:xfrm>
          <a:prstGeom prst="rect">
            <a:avLst/>
          </a:prstGeom>
          <a:blipFill>
            <a:blip r:embed="rId13" cstate="print"/>
            <a:stretch>
              <a:fillRect/>
            </a:stretch>
          </a:blipFill>
        </p:spPr>
        <p:txBody>
          <a:bodyPr wrap="square" lIns="0" tIns="0" rIns="0" bIns="0" rtlCol="0"/>
          <a:lstStyle/>
          <a:p>
            <a:endParaRPr/>
          </a:p>
        </p:txBody>
      </p:sp>
      <p:sp>
        <p:nvSpPr>
          <p:cNvPr id="182" name="object 182"/>
          <p:cNvSpPr/>
          <p:nvPr/>
        </p:nvSpPr>
        <p:spPr>
          <a:xfrm>
            <a:off x="4500041" y="5263083"/>
            <a:ext cx="901" cy="901"/>
          </a:xfrm>
          <a:prstGeom prst="rect">
            <a:avLst/>
          </a:prstGeom>
          <a:blipFill>
            <a:blip r:embed="rId13" cstate="print"/>
            <a:stretch>
              <a:fillRect/>
            </a:stretch>
          </a:blipFill>
        </p:spPr>
        <p:txBody>
          <a:bodyPr wrap="square" lIns="0" tIns="0" rIns="0" bIns="0" rtlCol="0"/>
          <a:lstStyle/>
          <a:p>
            <a:endParaRPr/>
          </a:p>
        </p:txBody>
      </p:sp>
      <p:sp>
        <p:nvSpPr>
          <p:cNvPr id="183" name="object 183"/>
          <p:cNvSpPr/>
          <p:nvPr/>
        </p:nvSpPr>
        <p:spPr>
          <a:xfrm>
            <a:off x="4617845" y="4989949"/>
            <a:ext cx="1336675" cy="0"/>
          </a:xfrm>
          <a:custGeom>
            <a:avLst/>
            <a:gdLst/>
            <a:ahLst/>
            <a:cxnLst/>
            <a:rect l="l" t="t" r="r" b="b"/>
            <a:pathLst>
              <a:path w="1336675">
                <a:moveTo>
                  <a:pt x="0" y="0"/>
                </a:moveTo>
                <a:lnTo>
                  <a:pt x="1336408" y="0"/>
                </a:lnTo>
              </a:path>
            </a:pathLst>
          </a:custGeom>
          <a:ln w="3175">
            <a:solidFill>
              <a:srgbClr val="221F1F"/>
            </a:solidFill>
          </a:ln>
        </p:spPr>
        <p:txBody>
          <a:bodyPr wrap="square" lIns="0" tIns="0" rIns="0" bIns="0" rtlCol="0"/>
          <a:lstStyle/>
          <a:p>
            <a:endParaRPr/>
          </a:p>
        </p:txBody>
      </p:sp>
      <p:sp>
        <p:nvSpPr>
          <p:cNvPr id="184" name="object 184"/>
          <p:cNvSpPr/>
          <p:nvPr/>
        </p:nvSpPr>
        <p:spPr>
          <a:xfrm>
            <a:off x="4617841" y="4989950"/>
            <a:ext cx="1336675" cy="0"/>
          </a:xfrm>
          <a:custGeom>
            <a:avLst/>
            <a:gdLst/>
            <a:ahLst/>
            <a:cxnLst/>
            <a:rect l="l" t="t" r="r" b="b"/>
            <a:pathLst>
              <a:path w="1336675">
                <a:moveTo>
                  <a:pt x="0" y="0"/>
                </a:moveTo>
                <a:lnTo>
                  <a:pt x="1336408" y="0"/>
                </a:lnTo>
              </a:path>
            </a:pathLst>
          </a:custGeom>
          <a:ln w="3175">
            <a:solidFill>
              <a:srgbClr val="221F1F"/>
            </a:solidFill>
          </a:ln>
        </p:spPr>
        <p:txBody>
          <a:bodyPr wrap="square" lIns="0" tIns="0" rIns="0" bIns="0" rtlCol="0"/>
          <a:lstStyle/>
          <a:p>
            <a:endParaRPr/>
          </a:p>
        </p:txBody>
      </p:sp>
      <p:sp>
        <p:nvSpPr>
          <p:cNvPr id="185" name="object 185"/>
          <p:cNvSpPr/>
          <p:nvPr/>
        </p:nvSpPr>
        <p:spPr>
          <a:xfrm>
            <a:off x="1622065" y="4989949"/>
            <a:ext cx="2994025" cy="0"/>
          </a:xfrm>
          <a:custGeom>
            <a:avLst/>
            <a:gdLst/>
            <a:ahLst/>
            <a:cxnLst/>
            <a:rect l="l" t="t" r="r" b="b"/>
            <a:pathLst>
              <a:path w="2994025">
                <a:moveTo>
                  <a:pt x="0" y="0"/>
                </a:moveTo>
                <a:lnTo>
                  <a:pt x="2993631" y="0"/>
                </a:lnTo>
              </a:path>
            </a:pathLst>
          </a:custGeom>
          <a:ln w="3175">
            <a:solidFill>
              <a:srgbClr val="221F1F"/>
            </a:solidFill>
          </a:ln>
        </p:spPr>
        <p:txBody>
          <a:bodyPr wrap="square" lIns="0" tIns="0" rIns="0" bIns="0" rtlCol="0"/>
          <a:lstStyle/>
          <a:p>
            <a:endParaRPr/>
          </a:p>
        </p:txBody>
      </p:sp>
      <p:sp>
        <p:nvSpPr>
          <p:cNvPr id="186" name="object 186"/>
          <p:cNvSpPr/>
          <p:nvPr/>
        </p:nvSpPr>
        <p:spPr>
          <a:xfrm>
            <a:off x="1622069" y="4989950"/>
            <a:ext cx="2994025" cy="0"/>
          </a:xfrm>
          <a:custGeom>
            <a:avLst/>
            <a:gdLst/>
            <a:ahLst/>
            <a:cxnLst/>
            <a:rect l="l" t="t" r="r" b="b"/>
            <a:pathLst>
              <a:path w="2994025">
                <a:moveTo>
                  <a:pt x="0" y="0"/>
                </a:moveTo>
                <a:lnTo>
                  <a:pt x="2993631" y="0"/>
                </a:lnTo>
              </a:path>
            </a:pathLst>
          </a:custGeom>
          <a:ln w="3175">
            <a:solidFill>
              <a:srgbClr val="221F1F"/>
            </a:solidFill>
          </a:ln>
        </p:spPr>
        <p:txBody>
          <a:bodyPr wrap="square" lIns="0" tIns="0" rIns="0" bIns="0" rtlCol="0"/>
          <a:lstStyle/>
          <a:p>
            <a:endParaRPr/>
          </a:p>
        </p:txBody>
      </p:sp>
      <p:sp>
        <p:nvSpPr>
          <p:cNvPr id="187" name="object 187"/>
          <p:cNvSpPr txBox="1"/>
          <p:nvPr/>
        </p:nvSpPr>
        <p:spPr>
          <a:xfrm>
            <a:off x="3766639" y="4897375"/>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11'</a:t>
            </a:r>
            <a:endParaRPr sz="500">
              <a:latin typeface="Arial"/>
              <a:cs typeface="Arial"/>
            </a:endParaRPr>
          </a:p>
        </p:txBody>
      </p:sp>
      <p:sp>
        <p:nvSpPr>
          <p:cNvPr id="188" name="object 188"/>
          <p:cNvSpPr txBox="1"/>
          <p:nvPr/>
        </p:nvSpPr>
        <p:spPr>
          <a:xfrm>
            <a:off x="3242287" y="4897375"/>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11'</a:t>
            </a:r>
            <a:endParaRPr sz="500">
              <a:latin typeface="Arial"/>
              <a:cs typeface="Arial"/>
            </a:endParaRPr>
          </a:p>
        </p:txBody>
      </p:sp>
      <p:sp>
        <p:nvSpPr>
          <p:cNvPr id="189" name="object 189"/>
          <p:cNvSpPr txBox="1"/>
          <p:nvPr/>
        </p:nvSpPr>
        <p:spPr>
          <a:xfrm>
            <a:off x="2218652" y="4897375"/>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12'</a:t>
            </a:r>
            <a:endParaRPr sz="500">
              <a:latin typeface="Arial"/>
              <a:cs typeface="Arial"/>
            </a:endParaRPr>
          </a:p>
        </p:txBody>
      </p:sp>
      <p:sp>
        <p:nvSpPr>
          <p:cNvPr id="190" name="object 190"/>
          <p:cNvSpPr txBox="1"/>
          <p:nvPr/>
        </p:nvSpPr>
        <p:spPr>
          <a:xfrm>
            <a:off x="4783431" y="4897375"/>
            <a:ext cx="73025" cy="107314"/>
          </a:xfrm>
          <a:prstGeom prst="rect">
            <a:avLst/>
          </a:prstGeom>
        </p:spPr>
        <p:txBody>
          <a:bodyPr vert="horz" wrap="square" lIns="0" tIns="16510" rIns="0" bIns="0" rtlCol="0">
            <a:spAutoFit/>
          </a:bodyPr>
          <a:lstStyle/>
          <a:p>
            <a:pPr marL="12700">
              <a:lnSpc>
                <a:spcPct val="100000"/>
              </a:lnSpc>
              <a:spcBef>
                <a:spcPts val="130"/>
              </a:spcBef>
            </a:pPr>
            <a:r>
              <a:rPr sz="500" dirty="0">
                <a:solidFill>
                  <a:srgbClr val="221F1F"/>
                </a:solidFill>
                <a:latin typeface="Arial"/>
                <a:cs typeface="Arial"/>
              </a:rPr>
              <a:t>8'</a:t>
            </a:r>
            <a:endParaRPr sz="500">
              <a:latin typeface="Arial"/>
              <a:cs typeface="Arial"/>
            </a:endParaRPr>
          </a:p>
        </p:txBody>
      </p:sp>
      <p:sp>
        <p:nvSpPr>
          <p:cNvPr id="191" name="object 191"/>
          <p:cNvSpPr txBox="1"/>
          <p:nvPr/>
        </p:nvSpPr>
        <p:spPr>
          <a:xfrm>
            <a:off x="3604774" y="5166089"/>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30'</a:t>
            </a:r>
            <a:endParaRPr sz="500">
              <a:latin typeface="Arial"/>
              <a:cs typeface="Arial"/>
            </a:endParaRPr>
          </a:p>
        </p:txBody>
      </p:sp>
      <p:sp>
        <p:nvSpPr>
          <p:cNvPr id="192" name="object 192"/>
          <p:cNvSpPr txBox="1"/>
          <p:nvPr/>
        </p:nvSpPr>
        <p:spPr>
          <a:xfrm>
            <a:off x="5256560" y="4894868"/>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12'</a:t>
            </a:r>
            <a:endParaRPr sz="500">
              <a:latin typeface="Arial"/>
              <a:cs typeface="Arial"/>
            </a:endParaRPr>
          </a:p>
        </p:txBody>
      </p:sp>
      <p:sp>
        <p:nvSpPr>
          <p:cNvPr id="193" name="object 193"/>
          <p:cNvSpPr txBox="1"/>
          <p:nvPr/>
        </p:nvSpPr>
        <p:spPr>
          <a:xfrm>
            <a:off x="4158531" y="4985998"/>
            <a:ext cx="239395"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Parking</a:t>
            </a:r>
            <a:endParaRPr sz="500">
              <a:latin typeface="Arial"/>
              <a:cs typeface="Arial"/>
            </a:endParaRPr>
          </a:p>
        </p:txBody>
      </p:sp>
      <p:sp>
        <p:nvSpPr>
          <p:cNvPr id="194" name="object 194"/>
          <p:cNvSpPr txBox="1"/>
          <p:nvPr/>
        </p:nvSpPr>
        <p:spPr>
          <a:xfrm>
            <a:off x="4243631" y="4897375"/>
            <a:ext cx="73025" cy="107314"/>
          </a:xfrm>
          <a:prstGeom prst="rect">
            <a:avLst/>
          </a:prstGeom>
        </p:spPr>
        <p:txBody>
          <a:bodyPr vert="horz" wrap="square" lIns="0" tIns="16510" rIns="0" bIns="0" rtlCol="0">
            <a:spAutoFit/>
          </a:bodyPr>
          <a:lstStyle/>
          <a:p>
            <a:pPr marL="12700">
              <a:lnSpc>
                <a:spcPct val="100000"/>
              </a:lnSpc>
              <a:spcBef>
                <a:spcPts val="130"/>
              </a:spcBef>
            </a:pPr>
            <a:r>
              <a:rPr sz="500" dirty="0">
                <a:solidFill>
                  <a:srgbClr val="221F1F"/>
                </a:solidFill>
                <a:latin typeface="Arial"/>
                <a:cs typeface="Arial"/>
              </a:rPr>
              <a:t>8'</a:t>
            </a:r>
            <a:endParaRPr sz="500">
              <a:latin typeface="Arial"/>
              <a:cs typeface="Arial"/>
            </a:endParaRPr>
          </a:p>
        </p:txBody>
      </p:sp>
      <p:sp>
        <p:nvSpPr>
          <p:cNvPr id="195" name="object 195"/>
          <p:cNvSpPr txBox="1"/>
          <p:nvPr/>
        </p:nvSpPr>
        <p:spPr>
          <a:xfrm>
            <a:off x="4516112" y="4897375"/>
            <a:ext cx="73025" cy="107314"/>
          </a:xfrm>
          <a:prstGeom prst="rect">
            <a:avLst/>
          </a:prstGeom>
        </p:spPr>
        <p:txBody>
          <a:bodyPr vert="horz" wrap="square" lIns="0" tIns="16510" rIns="0" bIns="0" rtlCol="0">
            <a:spAutoFit/>
          </a:bodyPr>
          <a:lstStyle/>
          <a:p>
            <a:pPr marL="12700">
              <a:lnSpc>
                <a:spcPct val="100000"/>
              </a:lnSpc>
              <a:spcBef>
                <a:spcPts val="130"/>
              </a:spcBef>
            </a:pPr>
            <a:r>
              <a:rPr sz="500" dirty="0">
                <a:solidFill>
                  <a:srgbClr val="221F1F"/>
                </a:solidFill>
                <a:latin typeface="Arial"/>
                <a:cs typeface="Arial"/>
              </a:rPr>
              <a:t>3'</a:t>
            </a:r>
            <a:endParaRPr sz="500">
              <a:latin typeface="Arial"/>
              <a:cs typeface="Arial"/>
            </a:endParaRPr>
          </a:p>
        </p:txBody>
      </p:sp>
      <p:sp>
        <p:nvSpPr>
          <p:cNvPr id="196" name="object 196"/>
          <p:cNvSpPr/>
          <p:nvPr/>
        </p:nvSpPr>
        <p:spPr>
          <a:xfrm>
            <a:off x="1672360" y="4967766"/>
            <a:ext cx="42545" cy="42545"/>
          </a:xfrm>
          <a:custGeom>
            <a:avLst/>
            <a:gdLst/>
            <a:ahLst/>
            <a:cxnLst/>
            <a:rect l="l" t="t" r="r" b="b"/>
            <a:pathLst>
              <a:path w="42544" h="42545">
                <a:moveTo>
                  <a:pt x="21094" y="0"/>
                </a:moveTo>
                <a:lnTo>
                  <a:pt x="12885" y="1658"/>
                </a:lnTo>
                <a:lnTo>
                  <a:pt x="6180" y="6181"/>
                </a:lnTo>
                <a:lnTo>
                  <a:pt x="1658" y="12890"/>
                </a:lnTo>
                <a:lnTo>
                  <a:pt x="0" y="21107"/>
                </a:lnTo>
                <a:lnTo>
                  <a:pt x="1658" y="29323"/>
                </a:lnTo>
                <a:lnTo>
                  <a:pt x="6180" y="36033"/>
                </a:lnTo>
                <a:lnTo>
                  <a:pt x="12885" y="40556"/>
                </a:lnTo>
                <a:lnTo>
                  <a:pt x="21094" y="42214"/>
                </a:lnTo>
                <a:lnTo>
                  <a:pt x="29311" y="40556"/>
                </a:lnTo>
                <a:lnTo>
                  <a:pt x="36020" y="36033"/>
                </a:lnTo>
                <a:lnTo>
                  <a:pt x="40543" y="29323"/>
                </a:lnTo>
                <a:lnTo>
                  <a:pt x="42202" y="21107"/>
                </a:lnTo>
                <a:lnTo>
                  <a:pt x="40543" y="12890"/>
                </a:lnTo>
                <a:lnTo>
                  <a:pt x="36020" y="6181"/>
                </a:lnTo>
                <a:lnTo>
                  <a:pt x="29311" y="1658"/>
                </a:lnTo>
                <a:lnTo>
                  <a:pt x="21094" y="0"/>
                </a:lnTo>
                <a:close/>
              </a:path>
            </a:pathLst>
          </a:custGeom>
          <a:solidFill>
            <a:srgbClr val="221F1F"/>
          </a:solidFill>
        </p:spPr>
        <p:txBody>
          <a:bodyPr wrap="square" lIns="0" tIns="0" rIns="0" bIns="0" rtlCol="0"/>
          <a:lstStyle/>
          <a:p>
            <a:endParaRPr/>
          </a:p>
        </p:txBody>
      </p:sp>
      <p:sp>
        <p:nvSpPr>
          <p:cNvPr id="197" name="object 197"/>
          <p:cNvSpPr/>
          <p:nvPr/>
        </p:nvSpPr>
        <p:spPr>
          <a:xfrm>
            <a:off x="2550648" y="4969330"/>
            <a:ext cx="42545" cy="42545"/>
          </a:xfrm>
          <a:custGeom>
            <a:avLst/>
            <a:gdLst/>
            <a:ahLst/>
            <a:cxnLst/>
            <a:rect l="l" t="t" r="r" b="b"/>
            <a:pathLst>
              <a:path w="42544"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198" name="object 198"/>
          <p:cNvSpPr/>
          <p:nvPr/>
        </p:nvSpPr>
        <p:spPr>
          <a:xfrm>
            <a:off x="2988274" y="5241974"/>
            <a:ext cx="42545" cy="42545"/>
          </a:xfrm>
          <a:custGeom>
            <a:avLst/>
            <a:gdLst/>
            <a:ahLst/>
            <a:cxnLst/>
            <a:rect l="l" t="t" r="r" b="b"/>
            <a:pathLst>
              <a:path w="42544" h="42545">
                <a:moveTo>
                  <a:pt x="21107" y="0"/>
                </a:moveTo>
                <a:lnTo>
                  <a:pt x="12890" y="1656"/>
                </a:lnTo>
                <a:lnTo>
                  <a:pt x="6181" y="6176"/>
                </a:lnTo>
                <a:lnTo>
                  <a:pt x="1658" y="12885"/>
                </a:lnTo>
                <a:lnTo>
                  <a:pt x="0" y="21107"/>
                </a:lnTo>
                <a:lnTo>
                  <a:pt x="1658" y="29323"/>
                </a:lnTo>
                <a:lnTo>
                  <a:pt x="6181" y="36033"/>
                </a:lnTo>
                <a:lnTo>
                  <a:pt x="12890"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199" name="object 199"/>
          <p:cNvSpPr/>
          <p:nvPr/>
        </p:nvSpPr>
        <p:spPr>
          <a:xfrm>
            <a:off x="3533691" y="4969330"/>
            <a:ext cx="42545" cy="42545"/>
          </a:xfrm>
          <a:custGeom>
            <a:avLst/>
            <a:gdLst/>
            <a:ahLst/>
            <a:cxnLst/>
            <a:rect l="l" t="t" r="r" b="b"/>
            <a:pathLst>
              <a:path w="42545" h="42545">
                <a:moveTo>
                  <a:pt x="21107" y="0"/>
                </a:moveTo>
                <a:lnTo>
                  <a:pt x="12890" y="1656"/>
                </a:lnTo>
                <a:lnTo>
                  <a:pt x="6181" y="6176"/>
                </a:lnTo>
                <a:lnTo>
                  <a:pt x="1658" y="12885"/>
                </a:lnTo>
                <a:lnTo>
                  <a:pt x="0" y="21107"/>
                </a:lnTo>
                <a:lnTo>
                  <a:pt x="1658" y="29323"/>
                </a:lnTo>
                <a:lnTo>
                  <a:pt x="6181" y="36033"/>
                </a:lnTo>
                <a:lnTo>
                  <a:pt x="12890"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0" name="object 200"/>
          <p:cNvSpPr/>
          <p:nvPr/>
        </p:nvSpPr>
        <p:spPr>
          <a:xfrm>
            <a:off x="4065868" y="4969330"/>
            <a:ext cx="42545" cy="42545"/>
          </a:xfrm>
          <a:custGeom>
            <a:avLst/>
            <a:gdLst/>
            <a:ahLst/>
            <a:cxnLst/>
            <a:rect l="l" t="t" r="r" b="b"/>
            <a:pathLst>
              <a:path w="42545"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1" name="object 201"/>
          <p:cNvSpPr/>
          <p:nvPr/>
        </p:nvSpPr>
        <p:spPr>
          <a:xfrm>
            <a:off x="4452143" y="4969330"/>
            <a:ext cx="42545" cy="42545"/>
          </a:xfrm>
          <a:custGeom>
            <a:avLst/>
            <a:gdLst/>
            <a:ahLst/>
            <a:cxnLst/>
            <a:rect l="l" t="t" r="r" b="b"/>
            <a:pathLst>
              <a:path w="42545"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2" name="object 202"/>
          <p:cNvSpPr/>
          <p:nvPr/>
        </p:nvSpPr>
        <p:spPr>
          <a:xfrm>
            <a:off x="4601359" y="4969330"/>
            <a:ext cx="42545" cy="42545"/>
          </a:xfrm>
          <a:custGeom>
            <a:avLst/>
            <a:gdLst/>
            <a:ahLst/>
            <a:cxnLst/>
            <a:rect l="l" t="t" r="r" b="b"/>
            <a:pathLst>
              <a:path w="42545"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3" name="object 203"/>
          <p:cNvSpPr/>
          <p:nvPr/>
        </p:nvSpPr>
        <p:spPr>
          <a:xfrm>
            <a:off x="4451554" y="5241935"/>
            <a:ext cx="42545" cy="42545"/>
          </a:xfrm>
          <a:custGeom>
            <a:avLst/>
            <a:gdLst/>
            <a:ahLst/>
            <a:cxnLst/>
            <a:rect l="l" t="t" r="r" b="b"/>
            <a:pathLst>
              <a:path w="42545" h="42545">
                <a:moveTo>
                  <a:pt x="21107" y="0"/>
                </a:moveTo>
                <a:lnTo>
                  <a:pt x="12896" y="1658"/>
                </a:lnTo>
                <a:lnTo>
                  <a:pt x="6186" y="6181"/>
                </a:lnTo>
                <a:lnTo>
                  <a:pt x="1660" y="12890"/>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90"/>
                </a:lnTo>
                <a:lnTo>
                  <a:pt x="36033" y="6181"/>
                </a:lnTo>
                <a:lnTo>
                  <a:pt x="29323" y="1658"/>
                </a:lnTo>
                <a:lnTo>
                  <a:pt x="21107" y="0"/>
                </a:lnTo>
                <a:close/>
              </a:path>
            </a:pathLst>
          </a:custGeom>
          <a:solidFill>
            <a:srgbClr val="221F1F"/>
          </a:solidFill>
        </p:spPr>
        <p:txBody>
          <a:bodyPr wrap="square" lIns="0" tIns="0" rIns="0" bIns="0" rtlCol="0"/>
          <a:lstStyle/>
          <a:p>
            <a:endParaRPr/>
          </a:p>
        </p:txBody>
      </p:sp>
      <p:sp>
        <p:nvSpPr>
          <p:cNvPr id="204" name="object 204"/>
          <p:cNvSpPr/>
          <p:nvPr/>
        </p:nvSpPr>
        <p:spPr>
          <a:xfrm>
            <a:off x="5581619" y="4969330"/>
            <a:ext cx="42545" cy="42545"/>
          </a:xfrm>
          <a:custGeom>
            <a:avLst/>
            <a:gdLst/>
            <a:ahLst/>
            <a:cxnLst/>
            <a:rect l="l" t="t" r="r" b="b"/>
            <a:pathLst>
              <a:path w="42545"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5" name="object 205"/>
          <p:cNvSpPr/>
          <p:nvPr/>
        </p:nvSpPr>
        <p:spPr>
          <a:xfrm>
            <a:off x="5583001" y="5519646"/>
            <a:ext cx="42545" cy="42545"/>
          </a:xfrm>
          <a:custGeom>
            <a:avLst/>
            <a:gdLst/>
            <a:ahLst/>
            <a:cxnLst/>
            <a:rect l="l" t="t" r="r" b="b"/>
            <a:pathLst>
              <a:path w="42545" h="42545">
                <a:moveTo>
                  <a:pt x="21107" y="0"/>
                </a:moveTo>
                <a:lnTo>
                  <a:pt x="12896" y="1658"/>
                </a:lnTo>
                <a:lnTo>
                  <a:pt x="6186" y="6181"/>
                </a:lnTo>
                <a:lnTo>
                  <a:pt x="1660" y="12890"/>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90"/>
                </a:lnTo>
                <a:lnTo>
                  <a:pt x="36033" y="6181"/>
                </a:lnTo>
                <a:lnTo>
                  <a:pt x="29323" y="1658"/>
                </a:lnTo>
                <a:lnTo>
                  <a:pt x="21107" y="0"/>
                </a:lnTo>
                <a:close/>
              </a:path>
            </a:pathLst>
          </a:custGeom>
          <a:solidFill>
            <a:srgbClr val="221F1F"/>
          </a:solidFill>
        </p:spPr>
        <p:txBody>
          <a:bodyPr wrap="square" lIns="0" tIns="0" rIns="0" bIns="0" rtlCol="0"/>
          <a:lstStyle/>
          <a:p>
            <a:endParaRPr/>
          </a:p>
        </p:txBody>
      </p:sp>
      <p:sp>
        <p:nvSpPr>
          <p:cNvPr id="206" name="object 206"/>
          <p:cNvSpPr/>
          <p:nvPr/>
        </p:nvSpPr>
        <p:spPr>
          <a:xfrm>
            <a:off x="4994024" y="4969330"/>
            <a:ext cx="42545" cy="42545"/>
          </a:xfrm>
          <a:custGeom>
            <a:avLst/>
            <a:gdLst/>
            <a:ahLst/>
            <a:cxnLst/>
            <a:rect l="l" t="t" r="r" b="b"/>
            <a:pathLst>
              <a:path w="42545"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7" name="object 207"/>
          <p:cNvSpPr/>
          <p:nvPr/>
        </p:nvSpPr>
        <p:spPr>
          <a:xfrm>
            <a:off x="3011117" y="4826867"/>
            <a:ext cx="0" cy="553720"/>
          </a:xfrm>
          <a:custGeom>
            <a:avLst/>
            <a:gdLst/>
            <a:ahLst/>
            <a:cxnLst/>
            <a:rect l="l" t="t" r="r" b="b"/>
            <a:pathLst>
              <a:path h="553720">
                <a:moveTo>
                  <a:pt x="0" y="0"/>
                </a:moveTo>
                <a:lnTo>
                  <a:pt x="0" y="553300"/>
                </a:lnTo>
              </a:path>
            </a:pathLst>
          </a:custGeom>
          <a:ln w="3175">
            <a:solidFill>
              <a:srgbClr val="221F1F"/>
            </a:solidFill>
          </a:ln>
        </p:spPr>
        <p:txBody>
          <a:bodyPr wrap="square" lIns="0" tIns="0" rIns="0" bIns="0" rtlCol="0"/>
          <a:lstStyle/>
          <a:p>
            <a:endParaRPr/>
          </a:p>
        </p:txBody>
      </p:sp>
      <p:sp>
        <p:nvSpPr>
          <p:cNvPr id="208" name="object 208"/>
          <p:cNvSpPr/>
          <p:nvPr/>
        </p:nvSpPr>
        <p:spPr>
          <a:xfrm>
            <a:off x="2990836" y="4969330"/>
            <a:ext cx="42545" cy="42545"/>
          </a:xfrm>
          <a:custGeom>
            <a:avLst/>
            <a:gdLst/>
            <a:ahLst/>
            <a:cxnLst/>
            <a:rect l="l" t="t" r="r" b="b"/>
            <a:pathLst>
              <a:path w="42544"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09" name="object 209"/>
          <p:cNvSpPr/>
          <p:nvPr/>
        </p:nvSpPr>
        <p:spPr>
          <a:xfrm>
            <a:off x="2956914" y="4826867"/>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10" name="object 210"/>
          <p:cNvSpPr/>
          <p:nvPr/>
        </p:nvSpPr>
        <p:spPr>
          <a:xfrm>
            <a:off x="2936645" y="4969330"/>
            <a:ext cx="42545" cy="42545"/>
          </a:xfrm>
          <a:custGeom>
            <a:avLst/>
            <a:gdLst/>
            <a:ahLst/>
            <a:cxnLst/>
            <a:rect l="l" t="t" r="r" b="b"/>
            <a:pathLst>
              <a:path w="42544" h="42545">
                <a:moveTo>
                  <a:pt x="21094" y="0"/>
                </a:moveTo>
                <a:lnTo>
                  <a:pt x="12885" y="1656"/>
                </a:lnTo>
                <a:lnTo>
                  <a:pt x="6180" y="6176"/>
                </a:lnTo>
                <a:lnTo>
                  <a:pt x="1658" y="12885"/>
                </a:lnTo>
                <a:lnTo>
                  <a:pt x="0" y="21107"/>
                </a:lnTo>
                <a:lnTo>
                  <a:pt x="1658" y="29323"/>
                </a:lnTo>
                <a:lnTo>
                  <a:pt x="6180" y="36033"/>
                </a:lnTo>
                <a:lnTo>
                  <a:pt x="12885" y="40556"/>
                </a:lnTo>
                <a:lnTo>
                  <a:pt x="21094" y="42214"/>
                </a:lnTo>
                <a:lnTo>
                  <a:pt x="29311" y="40556"/>
                </a:lnTo>
                <a:lnTo>
                  <a:pt x="36020" y="36033"/>
                </a:lnTo>
                <a:lnTo>
                  <a:pt x="40543" y="29323"/>
                </a:lnTo>
                <a:lnTo>
                  <a:pt x="42202" y="21107"/>
                </a:lnTo>
                <a:lnTo>
                  <a:pt x="40543" y="12885"/>
                </a:lnTo>
                <a:lnTo>
                  <a:pt x="36020" y="6176"/>
                </a:lnTo>
                <a:lnTo>
                  <a:pt x="29311" y="1656"/>
                </a:lnTo>
                <a:lnTo>
                  <a:pt x="21094" y="0"/>
                </a:lnTo>
                <a:close/>
              </a:path>
            </a:pathLst>
          </a:custGeom>
          <a:solidFill>
            <a:srgbClr val="221F1F"/>
          </a:solidFill>
        </p:spPr>
        <p:txBody>
          <a:bodyPr wrap="square" lIns="0" tIns="0" rIns="0" bIns="0" rtlCol="0"/>
          <a:lstStyle/>
          <a:p>
            <a:endParaRPr/>
          </a:p>
        </p:txBody>
      </p:sp>
      <p:sp>
        <p:nvSpPr>
          <p:cNvPr id="211" name="object 211"/>
          <p:cNvSpPr txBox="1"/>
          <p:nvPr/>
        </p:nvSpPr>
        <p:spPr>
          <a:xfrm>
            <a:off x="2948700" y="4897375"/>
            <a:ext cx="74295"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1’</a:t>
            </a:r>
            <a:endParaRPr sz="500">
              <a:latin typeface="Arial"/>
              <a:cs typeface="Arial"/>
            </a:endParaRPr>
          </a:p>
        </p:txBody>
      </p:sp>
      <p:sp>
        <p:nvSpPr>
          <p:cNvPr id="212" name="object 212"/>
          <p:cNvSpPr txBox="1"/>
          <p:nvPr/>
        </p:nvSpPr>
        <p:spPr>
          <a:xfrm>
            <a:off x="2595021" y="4977935"/>
            <a:ext cx="342265" cy="204470"/>
          </a:xfrm>
          <a:prstGeom prst="rect">
            <a:avLst/>
          </a:prstGeom>
        </p:spPr>
        <p:txBody>
          <a:bodyPr vert="horz" wrap="square" lIns="0" tIns="11430" rIns="0" bIns="0" rtlCol="0">
            <a:spAutoFit/>
          </a:bodyPr>
          <a:lstStyle/>
          <a:p>
            <a:pPr marL="12700" marR="5080" indent="27305">
              <a:lnSpc>
                <a:spcPct val="117300"/>
              </a:lnSpc>
              <a:spcBef>
                <a:spcPts val="90"/>
              </a:spcBef>
            </a:pPr>
            <a:r>
              <a:rPr sz="500" spc="-10" dirty="0">
                <a:solidFill>
                  <a:srgbClr val="221F1F"/>
                </a:solidFill>
                <a:latin typeface="Arial"/>
                <a:cs typeface="Arial"/>
              </a:rPr>
              <a:t>One-Way  </a:t>
            </a:r>
            <a:r>
              <a:rPr sz="500" spc="-15" dirty="0">
                <a:solidFill>
                  <a:srgbClr val="221F1F"/>
                </a:solidFill>
                <a:latin typeface="Arial"/>
                <a:cs typeface="Arial"/>
              </a:rPr>
              <a:t>Cycle</a:t>
            </a:r>
            <a:r>
              <a:rPr sz="500" spc="-95" dirty="0">
                <a:solidFill>
                  <a:srgbClr val="221F1F"/>
                </a:solidFill>
                <a:latin typeface="Arial"/>
                <a:cs typeface="Arial"/>
              </a:rPr>
              <a:t> </a:t>
            </a:r>
            <a:r>
              <a:rPr sz="500" spc="-15" dirty="0">
                <a:solidFill>
                  <a:srgbClr val="221F1F"/>
                </a:solidFill>
                <a:latin typeface="Arial"/>
                <a:cs typeface="Arial"/>
              </a:rPr>
              <a:t>Track</a:t>
            </a:r>
            <a:endParaRPr sz="500">
              <a:latin typeface="Arial"/>
              <a:cs typeface="Arial"/>
            </a:endParaRPr>
          </a:p>
        </p:txBody>
      </p:sp>
      <p:sp>
        <p:nvSpPr>
          <p:cNvPr id="213" name="object 213"/>
          <p:cNvSpPr txBox="1"/>
          <p:nvPr/>
        </p:nvSpPr>
        <p:spPr>
          <a:xfrm>
            <a:off x="2731275" y="4897375"/>
            <a:ext cx="73025" cy="107314"/>
          </a:xfrm>
          <a:prstGeom prst="rect">
            <a:avLst/>
          </a:prstGeom>
        </p:spPr>
        <p:txBody>
          <a:bodyPr vert="horz" wrap="square" lIns="0" tIns="16510" rIns="0" bIns="0" rtlCol="0">
            <a:spAutoFit/>
          </a:bodyPr>
          <a:lstStyle/>
          <a:p>
            <a:pPr marL="12700">
              <a:lnSpc>
                <a:spcPct val="100000"/>
              </a:lnSpc>
              <a:spcBef>
                <a:spcPts val="130"/>
              </a:spcBef>
            </a:pPr>
            <a:r>
              <a:rPr sz="500" dirty="0">
                <a:solidFill>
                  <a:srgbClr val="221F1F"/>
                </a:solidFill>
                <a:latin typeface="Arial"/>
                <a:cs typeface="Arial"/>
              </a:rPr>
              <a:t>8'</a:t>
            </a:r>
            <a:endParaRPr sz="500">
              <a:latin typeface="Arial"/>
              <a:cs typeface="Arial"/>
            </a:endParaRPr>
          </a:p>
        </p:txBody>
      </p:sp>
      <p:sp>
        <p:nvSpPr>
          <p:cNvPr id="214" name="object 214"/>
          <p:cNvSpPr/>
          <p:nvPr/>
        </p:nvSpPr>
        <p:spPr>
          <a:xfrm>
            <a:off x="5889569" y="4968843"/>
            <a:ext cx="42545" cy="42545"/>
          </a:xfrm>
          <a:custGeom>
            <a:avLst/>
            <a:gdLst/>
            <a:ahLst/>
            <a:cxnLst/>
            <a:rect l="l" t="t" r="r" b="b"/>
            <a:pathLst>
              <a:path w="42545" h="42545">
                <a:moveTo>
                  <a:pt x="21107" y="0"/>
                </a:moveTo>
                <a:lnTo>
                  <a:pt x="12890" y="1656"/>
                </a:lnTo>
                <a:lnTo>
                  <a:pt x="6181" y="6176"/>
                </a:lnTo>
                <a:lnTo>
                  <a:pt x="1658" y="12885"/>
                </a:lnTo>
                <a:lnTo>
                  <a:pt x="0" y="21107"/>
                </a:lnTo>
                <a:lnTo>
                  <a:pt x="1658" y="29323"/>
                </a:lnTo>
                <a:lnTo>
                  <a:pt x="6181" y="36033"/>
                </a:lnTo>
                <a:lnTo>
                  <a:pt x="12890"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15" name="object 215"/>
          <p:cNvSpPr txBox="1"/>
          <p:nvPr/>
        </p:nvSpPr>
        <p:spPr>
          <a:xfrm>
            <a:off x="5717336" y="4897375"/>
            <a:ext cx="74295"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6’</a:t>
            </a:r>
            <a:endParaRPr sz="500">
              <a:latin typeface="Arial"/>
              <a:cs typeface="Arial"/>
            </a:endParaRPr>
          </a:p>
        </p:txBody>
      </p:sp>
      <p:sp>
        <p:nvSpPr>
          <p:cNvPr id="216" name="object 216"/>
          <p:cNvSpPr txBox="1"/>
          <p:nvPr/>
        </p:nvSpPr>
        <p:spPr>
          <a:xfrm>
            <a:off x="2112932" y="4975292"/>
            <a:ext cx="328295" cy="204470"/>
          </a:xfrm>
          <a:prstGeom prst="rect">
            <a:avLst/>
          </a:prstGeom>
        </p:spPr>
        <p:txBody>
          <a:bodyPr vert="horz" wrap="square" lIns="0" tIns="11430" rIns="0" bIns="0" rtlCol="0">
            <a:spAutoFit/>
          </a:bodyPr>
          <a:lstStyle/>
          <a:p>
            <a:pPr marL="12700" marR="5080" indent="13335">
              <a:lnSpc>
                <a:spcPct val="117300"/>
              </a:lnSpc>
              <a:spcBef>
                <a:spcPts val="90"/>
              </a:spcBef>
            </a:pPr>
            <a:r>
              <a:rPr sz="500" dirty="0">
                <a:solidFill>
                  <a:srgbClr val="221F1F"/>
                </a:solidFill>
                <a:latin typeface="Arial"/>
                <a:cs typeface="Arial"/>
              </a:rPr>
              <a:t>Sidewalk/  </a:t>
            </a:r>
            <a:r>
              <a:rPr sz="500" spc="-10" dirty="0">
                <a:solidFill>
                  <a:srgbClr val="221F1F"/>
                </a:solidFill>
                <a:latin typeface="Arial"/>
                <a:cs typeface="Arial"/>
              </a:rPr>
              <a:t>Landscape</a:t>
            </a:r>
            <a:endParaRPr sz="500">
              <a:latin typeface="Arial"/>
              <a:cs typeface="Arial"/>
            </a:endParaRPr>
          </a:p>
        </p:txBody>
      </p:sp>
      <p:sp>
        <p:nvSpPr>
          <p:cNvPr id="217" name="object 217"/>
          <p:cNvSpPr/>
          <p:nvPr/>
        </p:nvSpPr>
        <p:spPr>
          <a:xfrm>
            <a:off x="1693787" y="3810819"/>
            <a:ext cx="1905" cy="948690"/>
          </a:xfrm>
          <a:custGeom>
            <a:avLst/>
            <a:gdLst/>
            <a:ahLst/>
            <a:cxnLst/>
            <a:rect l="l" t="t" r="r" b="b"/>
            <a:pathLst>
              <a:path w="1905" h="948689">
                <a:moveTo>
                  <a:pt x="0" y="0"/>
                </a:moveTo>
                <a:lnTo>
                  <a:pt x="1854" y="948258"/>
                </a:lnTo>
              </a:path>
            </a:pathLst>
          </a:custGeom>
          <a:ln w="13550">
            <a:solidFill>
              <a:srgbClr val="FFFFFF"/>
            </a:solidFill>
            <a:prstDash val="sysDash"/>
          </a:ln>
        </p:spPr>
        <p:txBody>
          <a:bodyPr wrap="square" lIns="0" tIns="0" rIns="0" bIns="0" rtlCol="0"/>
          <a:lstStyle/>
          <a:p>
            <a:endParaRPr/>
          </a:p>
        </p:txBody>
      </p:sp>
      <p:sp>
        <p:nvSpPr>
          <p:cNvPr id="218" name="object 218"/>
          <p:cNvSpPr/>
          <p:nvPr/>
        </p:nvSpPr>
        <p:spPr>
          <a:xfrm>
            <a:off x="5606610" y="3820981"/>
            <a:ext cx="1905" cy="948690"/>
          </a:xfrm>
          <a:custGeom>
            <a:avLst/>
            <a:gdLst/>
            <a:ahLst/>
            <a:cxnLst/>
            <a:rect l="l" t="t" r="r" b="b"/>
            <a:pathLst>
              <a:path w="1904" h="948689">
                <a:moveTo>
                  <a:pt x="0" y="0"/>
                </a:moveTo>
                <a:lnTo>
                  <a:pt x="1854" y="948258"/>
                </a:lnTo>
              </a:path>
            </a:pathLst>
          </a:custGeom>
          <a:ln w="13550">
            <a:solidFill>
              <a:srgbClr val="FFFFFF"/>
            </a:solidFill>
            <a:prstDash val="lgDashDot"/>
          </a:ln>
        </p:spPr>
        <p:txBody>
          <a:bodyPr wrap="square" lIns="0" tIns="0" rIns="0" bIns="0" rtlCol="0"/>
          <a:lstStyle/>
          <a:p>
            <a:endParaRPr/>
          </a:p>
        </p:txBody>
      </p:sp>
      <p:sp>
        <p:nvSpPr>
          <p:cNvPr id="219" name="object 219"/>
          <p:cNvSpPr/>
          <p:nvPr/>
        </p:nvSpPr>
        <p:spPr>
          <a:xfrm>
            <a:off x="5606407" y="4823837"/>
            <a:ext cx="0" cy="827405"/>
          </a:xfrm>
          <a:custGeom>
            <a:avLst/>
            <a:gdLst/>
            <a:ahLst/>
            <a:cxnLst/>
            <a:rect l="l" t="t" r="r" b="b"/>
            <a:pathLst>
              <a:path h="827404">
                <a:moveTo>
                  <a:pt x="0" y="0"/>
                </a:moveTo>
                <a:lnTo>
                  <a:pt x="0" y="827328"/>
                </a:lnTo>
              </a:path>
            </a:pathLst>
          </a:custGeom>
          <a:ln w="6769">
            <a:solidFill>
              <a:srgbClr val="010202"/>
            </a:solidFill>
            <a:prstDash val="lgDashDot"/>
          </a:ln>
        </p:spPr>
        <p:txBody>
          <a:bodyPr wrap="square" lIns="0" tIns="0" rIns="0" bIns="0" rtlCol="0"/>
          <a:lstStyle/>
          <a:p>
            <a:endParaRPr/>
          </a:p>
        </p:txBody>
      </p:sp>
      <p:sp>
        <p:nvSpPr>
          <p:cNvPr id="220" name="object 220"/>
          <p:cNvSpPr/>
          <p:nvPr/>
        </p:nvSpPr>
        <p:spPr>
          <a:xfrm>
            <a:off x="1984964" y="4823837"/>
            <a:ext cx="0" cy="827405"/>
          </a:xfrm>
          <a:custGeom>
            <a:avLst/>
            <a:gdLst/>
            <a:ahLst/>
            <a:cxnLst/>
            <a:rect l="l" t="t" r="r" b="b"/>
            <a:pathLst>
              <a:path h="827404">
                <a:moveTo>
                  <a:pt x="0" y="0"/>
                </a:moveTo>
                <a:lnTo>
                  <a:pt x="0" y="827328"/>
                </a:lnTo>
              </a:path>
            </a:pathLst>
          </a:custGeom>
          <a:ln w="6769">
            <a:solidFill>
              <a:srgbClr val="010202"/>
            </a:solidFill>
            <a:prstDash val="lgDashDot"/>
          </a:ln>
        </p:spPr>
        <p:txBody>
          <a:bodyPr wrap="square" lIns="0" tIns="0" rIns="0" bIns="0" rtlCol="0"/>
          <a:lstStyle/>
          <a:p>
            <a:endParaRPr/>
          </a:p>
        </p:txBody>
      </p:sp>
      <p:sp>
        <p:nvSpPr>
          <p:cNvPr id="221" name="object 221"/>
          <p:cNvSpPr txBox="1"/>
          <p:nvPr/>
        </p:nvSpPr>
        <p:spPr>
          <a:xfrm>
            <a:off x="1797740" y="4887217"/>
            <a:ext cx="74295"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6’</a:t>
            </a:r>
            <a:endParaRPr sz="500">
              <a:latin typeface="Arial"/>
              <a:cs typeface="Arial"/>
            </a:endParaRPr>
          </a:p>
        </p:txBody>
      </p:sp>
      <p:sp>
        <p:nvSpPr>
          <p:cNvPr id="222" name="object 222"/>
          <p:cNvSpPr txBox="1"/>
          <p:nvPr/>
        </p:nvSpPr>
        <p:spPr>
          <a:xfrm>
            <a:off x="1708101" y="4967777"/>
            <a:ext cx="260985" cy="294005"/>
          </a:xfrm>
          <a:prstGeom prst="rect">
            <a:avLst/>
          </a:prstGeom>
        </p:spPr>
        <p:txBody>
          <a:bodyPr vert="horz" wrap="square" lIns="0" tIns="11430" rIns="0" bIns="0" rtlCol="0">
            <a:spAutoFit/>
          </a:bodyPr>
          <a:lstStyle/>
          <a:p>
            <a:pPr marL="12700" marR="5080" indent="24130">
              <a:lnSpc>
                <a:spcPct val="117300"/>
              </a:lnSpc>
              <a:spcBef>
                <a:spcPts val="90"/>
              </a:spcBef>
            </a:pPr>
            <a:r>
              <a:rPr sz="500" dirty="0">
                <a:solidFill>
                  <a:srgbClr val="221F1F"/>
                </a:solidFill>
                <a:latin typeface="Arial"/>
                <a:cs typeface="Arial"/>
              </a:rPr>
              <a:t>Future  </a:t>
            </a:r>
            <a:r>
              <a:rPr sz="500" spc="0" dirty="0">
                <a:solidFill>
                  <a:srgbClr val="221F1F"/>
                </a:solidFill>
                <a:latin typeface="Arial"/>
                <a:cs typeface="Arial"/>
              </a:rPr>
              <a:t>Building  </a:t>
            </a:r>
            <a:r>
              <a:rPr sz="500" spc="-10" dirty="0">
                <a:solidFill>
                  <a:srgbClr val="221F1F"/>
                </a:solidFill>
                <a:latin typeface="Arial"/>
                <a:cs typeface="Arial"/>
              </a:rPr>
              <a:t>Setback</a:t>
            </a:r>
            <a:endParaRPr sz="500">
              <a:latin typeface="Arial"/>
              <a:cs typeface="Arial"/>
            </a:endParaRPr>
          </a:p>
        </p:txBody>
      </p:sp>
      <p:sp>
        <p:nvSpPr>
          <p:cNvPr id="223" name="object 223"/>
          <p:cNvSpPr/>
          <p:nvPr/>
        </p:nvSpPr>
        <p:spPr>
          <a:xfrm>
            <a:off x="1963691" y="4969460"/>
            <a:ext cx="42545" cy="42545"/>
          </a:xfrm>
          <a:custGeom>
            <a:avLst/>
            <a:gdLst/>
            <a:ahLst/>
            <a:cxnLst/>
            <a:rect l="l" t="t" r="r" b="b"/>
            <a:pathLst>
              <a:path w="42544" h="42545">
                <a:moveTo>
                  <a:pt x="21107" y="0"/>
                </a:moveTo>
                <a:lnTo>
                  <a:pt x="12896" y="1658"/>
                </a:lnTo>
                <a:lnTo>
                  <a:pt x="6186" y="6181"/>
                </a:lnTo>
                <a:lnTo>
                  <a:pt x="1660" y="12890"/>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90"/>
                </a:lnTo>
                <a:lnTo>
                  <a:pt x="36033" y="6181"/>
                </a:lnTo>
                <a:lnTo>
                  <a:pt x="29323" y="1658"/>
                </a:lnTo>
                <a:lnTo>
                  <a:pt x="21107" y="0"/>
                </a:lnTo>
                <a:close/>
              </a:path>
            </a:pathLst>
          </a:custGeom>
          <a:solidFill>
            <a:srgbClr val="221F1F"/>
          </a:solidFill>
        </p:spPr>
        <p:txBody>
          <a:bodyPr wrap="square" lIns="0" tIns="0" rIns="0" bIns="0" rtlCol="0"/>
          <a:lstStyle/>
          <a:p>
            <a:endParaRPr/>
          </a:p>
        </p:txBody>
      </p:sp>
      <p:sp>
        <p:nvSpPr>
          <p:cNvPr id="224" name="object 224"/>
          <p:cNvSpPr/>
          <p:nvPr/>
        </p:nvSpPr>
        <p:spPr>
          <a:xfrm>
            <a:off x="1965967" y="5242733"/>
            <a:ext cx="42545" cy="42545"/>
          </a:xfrm>
          <a:custGeom>
            <a:avLst/>
            <a:gdLst/>
            <a:ahLst/>
            <a:cxnLst/>
            <a:rect l="l" t="t" r="r" b="b"/>
            <a:pathLst>
              <a:path w="42544" h="42545">
                <a:moveTo>
                  <a:pt x="21094" y="0"/>
                </a:moveTo>
                <a:lnTo>
                  <a:pt x="12880" y="1658"/>
                </a:lnTo>
                <a:lnTo>
                  <a:pt x="6175" y="6181"/>
                </a:lnTo>
                <a:lnTo>
                  <a:pt x="1656" y="12890"/>
                </a:lnTo>
                <a:lnTo>
                  <a:pt x="0" y="21107"/>
                </a:lnTo>
                <a:lnTo>
                  <a:pt x="1656" y="29329"/>
                </a:lnTo>
                <a:lnTo>
                  <a:pt x="6175" y="36037"/>
                </a:lnTo>
                <a:lnTo>
                  <a:pt x="12880" y="40558"/>
                </a:lnTo>
                <a:lnTo>
                  <a:pt x="21094" y="42214"/>
                </a:lnTo>
                <a:lnTo>
                  <a:pt x="29311" y="40558"/>
                </a:lnTo>
                <a:lnTo>
                  <a:pt x="36020" y="36037"/>
                </a:lnTo>
                <a:lnTo>
                  <a:pt x="40543" y="29329"/>
                </a:lnTo>
                <a:lnTo>
                  <a:pt x="42202" y="21107"/>
                </a:lnTo>
                <a:lnTo>
                  <a:pt x="40543" y="12890"/>
                </a:lnTo>
                <a:lnTo>
                  <a:pt x="36020" y="6181"/>
                </a:lnTo>
                <a:lnTo>
                  <a:pt x="29311" y="1658"/>
                </a:lnTo>
                <a:lnTo>
                  <a:pt x="21094" y="0"/>
                </a:lnTo>
                <a:close/>
              </a:path>
            </a:pathLst>
          </a:custGeom>
          <a:solidFill>
            <a:srgbClr val="221F1F"/>
          </a:solidFill>
        </p:spPr>
        <p:txBody>
          <a:bodyPr wrap="square" lIns="0" tIns="0" rIns="0" bIns="0" rtlCol="0"/>
          <a:lstStyle/>
          <a:p>
            <a:endParaRPr/>
          </a:p>
        </p:txBody>
      </p:sp>
      <p:sp>
        <p:nvSpPr>
          <p:cNvPr id="225" name="object 225"/>
          <p:cNvSpPr txBox="1"/>
          <p:nvPr/>
        </p:nvSpPr>
        <p:spPr>
          <a:xfrm>
            <a:off x="2165356" y="5242923"/>
            <a:ext cx="669925" cy="204470"/>
          </a:xfrm>
          <a:prstGeom prst="rect">
            <a:avLst/>
          </a:prstGeom>
        </p:spPr>
        <p:txBody>
          <a:bodyPr vert="horz" wrap="square" lIns="0" tIns="11430" rIns="0" bIns="0" rtlCol="0">
            <a:spAutoFit/>
          </a:bodyPr>
          <a:lstStyle/>
          <a:p>
            <a:pPr marL="176530" marR="5080" indent="-163830">
              <a:lnSpc>
                <a:spcPct val="117300"/>
              </a:lnSpc>
              <a:spcBef>
                <a:spcPts val="90"/>
              </a:spcBef>
            </a:pPr>
            <a:r>
              <a:rPr sz="500" spc="-5" dirty="0">
                <a:solidFill>
                  <a:srgbClr val="221F1F"/>
                </a:solidFill>
                <a:latin typeface="Arial"/>
                <a:cs typeface="Arial"/>
              </a:rPr>
              <a:t>Sidewalk</a:t>
            </a:r>
            <a:r>
              <a:rPr sz="500" spc="-45" dirty="0">
                <a:solidFill>
                  <a:srgbClr val="221F1F"/>
                </a:solidFill>
                <a:latin typeface="Arial"/>
                <a:cs typeface="Arial"/>
              </a:rPr>
              <a:t> </a:t>
            </a:r>
            <a:r>
              <a:rPr sz="500" spc="35" dirty="0">
                <a:solidFill>
                  <a:srgbClr val="221F1F"/>
                </a:solidFill>
                <a:latin typeface="Arial"/>
                <a:cs typeface="Arial"/>
              </a:rPr>
              <a:t>/</a:t>
            </a:r>
            <a:r>
              <a:rPr sz="500" spc="-45" dirty="0">
                <a:solidFill>
                  <a:srgbClr val="221F1F"/>
                </a:solidFill>
                <a:latin typeface="Arial"/>
                <a:cs typeface="Arial"/>
              </a:rPr>
              <a:t> </a:t>
            </a:r>
            <a:r>
              <a:rPr sz="500" spc="-10" dirty="0">
                <a:solidFill>
                  <a:srgbClr val="221F1F"/>
                </a:solidFill>
                <a:latin typeface="Arial"/>
                <a:cs typeface="Arial"/>
              </a:rPr>
              <a:t>Landscape</a:t>
            </a:r>
            <a:r>
              <a:rPr sz="500" spc="-45" dirty="0">
                <a:solidFill>
                  <a:srgbClr val="221F1F"/>
                </a:solidFill>
                <a:latin typeface="Arial"/>
                <a:cs typeface="Arial"/>
              </a:rPr>
              <a:t> </a:t>
            </a:r>
            <a:r>
              <a:rPr sz="500" spc="35" dirty="0">
                <a:solidFill>
                  <a:srgbClr val="221F1F"/>
                </a:solidFill>
                <a:latin typeface="Arial"/>
                <a:cs typeface="Arial"/>
              </a:rPr>
              <a:t>/  </a:t>
            </a:r>
            <a:r>
              <a:rPr sz="500" spc="-15" dirty="0">
                <a:solidFill>
                  <a:srgbClr val="221F1F"/>
                </a:solidFill>
                <a:latin typeface="Arial"/>
                <a:cs typeface="Arial"/>
              </a:rPr>
              <a:t>Cycle</a:t>
            </a:r>
            <a:r>
              <a:rPr sz="500" spc="-40" dirty="0">
                <a:solidFill>
                  <a:srgbClr val="221F1F"/>
                </a:solidFill>
                <a:latin typeface="Arial"/>
                <a:cs typeface="Arial"/>
              </a:rPr>
              <a:t> </a:t>
            </a:r>
            <a:r>
              <a:rPr sz="500" spc="-15" dirty="0">
                <a:solidFill>
                  <a:srgbClr val="221F1F"/>
                </a:solidFill>
                <a:latin typeface="Arial"/>
                <a:cs typeface="Arial"/>
              </a:rPr>
              <a:t>Track</a:t>
            </a:r>
            <a:endParaRPr sz="500">
              <a:latin typeface="Arial"/>
              <a:cs typeface="Arial"/>
            </a:endParaRPr>
          </a:p>
        </p:txBody>
      </p:sp>
      <p:sp>
        <p:nvSpPr>
          <p:cNvPr id="226" name="object 226"/>
          <p:cNvSpPr txBox="1"/>
          <p:nvPr/>
        </p:nvSpPr>
        <p:spPr>
          <a:xfrm>
            <a:off x="2445114" y="5160466"/>
            <a:ext cx="107950" cy="107314"/>
          </a:xfrm>
          <a:prstGeom prst="rect">
            <a:avLst/>
          </a:prstGeom>
        </p:spPr>
        <p:txBody>
          <a:bodyPr vert="horz" wrap="square" lIns="0" tIns="16510" rIns="0" bIns="0" rtlCol="0">
            <a:spAutoFit/>
          </a:bodyPr>
          <a:lstStyle/>
          <a:p>
            <a:pPr marL="12700">
              <a:lnSpc>
                <a:spcPct val="100000"/>
              </a:lnSpc>
              <a:spcBef>
                <a:spcPts val="130"/>
              </a:spcBef>
            </a:pPr>
            <a:r>
              <a:rPr sz="500" spc="-5" dirty="0">
                <a:solidFill>
                  <a:srgbClr val="221F1F"/>
                </a:solidFill>
                <a:latin typeface="Arial"/>
                <a:cs typeface="Arial"/>
              </a:rPr>
              <a:t>21'</a:t>
            </a:r>
            <a:endParaRPr sz="500">
              <a:latin typeface="Arial"/>
              <a:cs typeface="Arial"/>
            </a:endParaRPr>
          </a:p>
        </p:txBody>
      </p:sp>
      <p:sp>
        <p:nvSpPr>
          <p:cNvPr id="227" name="object 227"/>
          <p:cNvSpPr txBox="1"/>
          <p:nvPr/>
        </p:nvSpPr>
        <p:spPr>
          <a:xfrm>
            <a:off x="4886919" y="5336966"/>
            <a:ext cx="342265" cy="107314"/>
          </a:xfrm>
          <a:prstGeom prst="rect">
            <a:avLst/>
          </a:prstGeom>
        </p:spPr>
        <p:txBody>
          <a:bodyPr vert="horz" wrap="square" lIns="0" tIns="16510" rIns="0" bIns="0" rtlCol="0">
            <a:spAutoFit/>
          </a:bodyPr>
          <a:lstStyle/>
          <a:p>
            <a:pPr marL="12700">
              <a:lnSpc>
                <a:spcPct val="100000"/>
              </a:lnSpc>
              <a:spcBef>
                <a:spcPts val="130"/>
              </a:spcBef>
            </a:pPr>
            <a:r>
              <a:rPr sz="500" spc="-15" dirty="0">
                <a:solidFill>
                  <a:srgbClr val="221F1F"/>
                </a:solidFill>
                <a:latin typeface="Arial"/>
                <a:cs typeface="Arial"/>
              </a:rPr>
              <a:t>Cycle</a:t>
            </a:r>
            <a:r>
              <a:rPr sz="500" spc="-70" dirty="0">
                <a:solidFill>
                  <a:srgbClr val="221F1F"/>
                </a:solidFill>
                <a:latin typeface="Arial"/>
                <a:cs typeface="Arial"/>
              </a:rPr>
              <a:t> </a:t>
            </a:r>
            <a:r>
              <a:rPr sz="500" spc="-15" dirty="0">
                <a:solidFill>
                  <a:srgbClr val="221F1F"/>
                </a:solidFill>
                <a:latin typeface="Arial"/>
                <a:cs typeface="Arial"/>
              </a:rPr>
              <a:t>Track</a:t>
            </a:r>
            <a:endParaRPr sz="500">
              <a:latin typeface="Arial"/>
              <a:cs typeface="Arial"/>
            </a:endParaRPr>
          </a:p>
        </p:txBody>
      </p:sp>
      <p:sp>
        <p:nvSpPr>
          <p:cNvPr id="228" name="object 228"/>
          <p:cNvSpPr txBox="1"/>
          <p:nvPr/>
        </p:nvSpPr>
        <p:spPr>
          <a:xfrm>
            <a:off x="4647074" y="4981031"/>
            <a:ext cx="828040" cy="373380"/>
          </a:xfrm>
          <a:prstGeom prst="rect">
            <a:avLst/>
          </a:prstGeom>
        </p:spPr>
        <p:txBody>
          <a:bodyPr vert="horz" wrap="square" lIns="0" tIns="24765" rIns="0" bIns="0" rtlCol="0">
            <a:spAutoFit/>
          </a:bodyPr>
          <a:lstStyle/>
          <a:p>
            <a:pPr marL="40005">
              <a:lnSpc>
                <a:spcPct val="100000"/>
              </a:lnSpc>
              <a:spcBef>
                <a:spcPts val="195"/>
              </a:spcBef>
              <a:tabLst>
                <a:tab pos="525780" algn="l"/>
              </a:tabLst>
            </a:pPr>
            <a:r>
              <a:rPr sz="500" spc="-10" dirty="0">
                <a:solidFill>
                  <a:srgbClr val="221F1F"/>
                </a:solidFill>
                <a:latin typeface="Arial"/>
                <a:cs typeface="Arial"/>
              </a:rPr>
              <a:t>One-Way	</a:t>
            </a:r>
            <a:r>
              <a:rPr sz="500" dirty="0">
                <a:solidFill>
                  <a:srgbClr val="221F1F"/>
                </a:solidFill>
                <a:latin typeface="Arial"/>
                <a:cs typeface="Arial"/>
              </a:rPr>
              <a:t>Sidewalk/</a:t>
            </a:r>
            <a:endParaRPr sz="500">
              <a:latin typeface="Arial"/>
              <a:cs typeface="Arial"/>
            </a:endParaRPr>
          </a:p>
          <a:p>
            <a:pPr marL="368300" marR="5080" indent="-356235">
              <a:lnSpc>
                <a:spcPct val="112200"/>
              </a:lnSpc>
              <a:spcBef>
                <a:spcPts val="30"/>
              </a:spcBef>
              <a:tabLst>
                <a:tab pos="511809" algn="l"/>
              </a:tabLst>
            </a:pPr>
            <a:r>
              <a:rPr sz="500" spc="-15" dirty="0">
                <a:solidFill>
                  <a:srgbClr val="221F1F"/>
                </a:solidFill>
                <a:latin typeface="Arial"/>
                <a:cs typeface="Arial"/>
              </a:rPr>
              <a:t>Cycle</a:t>
            </a:r>
            <a:r>
              <a:rPr sz="500" spc="-30" dirty="0">
                <a:solidFill>
                  <a:srgbClr val="221F1F"/>
                </a:solidFill>
                <a:latin typeface="Arial"/>
                <a:cs typeface="Arial"/>
              </a:rPr>
              <a:t> </a:t>
            </a:r>
            <a:r>
              <a:rPr sz="500" spc="-15" dirty="0">
                <a:solidFill>
                  <a:srgbClr val="221F1F"/>
                </a:solidFill>
                <a:latin typeface="Arial"/>
                <a:cs typeface="Arial"/>
              </a:rPr>
              <a:t>Track</a:t>
            </a:r>
            <a:r>
              <a:rPr sz="500" dirty="0">
                <a:solidFill>
                  <a:srgbClr val="221F1F"/>
                </a:solidFill>
                <a:latin typeface="Arial"/>
                <a:cs typeface="Arial"/>
              </a:rPr>
              <a:t>		</a:t>
            </a:r>
            <a:r>
              <a:rPr sz="500" spc="-10" dirty="0">
                <a:solidFill>
                  <a:srgbClr val="221F1F"/>
                </a:solidFill>
                <a:latin typeface="Arial"/>
                <a:cs typeface="Arial"/>
              </a:rPr>
              <a:t>Landscape  </a:t>
            </a:r>
            <a:r>
              <a:rPr sz="500" spc="-5" dirty="0">
                <a:solidFill>
                  <a:srgbClr val="221F1F"/>
                </a:solidFill>
                <a:latin typeface="Arial"/>
                <a:cs typeface="Arial"/>
              </a:rPr>
              <a:t>23'</a:t>
            </a:r>
            <a:endParaRPr sz="500">
              <a:latin typeface="Arial"/>
              <a:cs typeface="Arial"/>
            </a:endParaRPr>
          </a:p>
          <a:p>
            <a:pPr marL="88265">
              <a:lnSpc>
                <a:spcPct val="100000"/>
              </a:lnSpc>
              <a:spcBef>
                <a:spcPts val="60"/>
              </a:spcBef>
            </a:pPr>
            <a:r>
              <a:rPr sz="500" spc="-5" dirty="0">
                <a:solidFill>
                  <a:srgbClr val="221F1F"/>
                </a:solidFill>
                <a:latin typeface="Arial"/>
                <a:cs typeface="Arial"/>
              </a:rPr>
              <a:t>Sidewalk </a:t>
            </a:r>
            <a:r>
              <a:rPr sz="500" spc="35" dirty="0">
                <a:solidFill>
                  <a:srgbClr val="221F1F"/>
                </a:solidFill>
                <a:latin typeface="Arial"/>
                <a:cs typeface="Arial"/>
              </a:rPr>
              <a:t>/</a:t>
            </a:r>
            <a:r>
              <a:rPr sz="500" spc="-90" dirty="0">
                <a:solidFill>
                  <a:srgbClr val="221F1F"/>
                </a:solidFill>
                <a:latin typeface="Arial"/>
                <a:cs typeface="Arial"/>
              </a:rPr>
              <a:t> </a:t>
            </a:r>
            <a:r>
              <a:rPr sz="500" spc="-10" dirty="0">
                <a:solidFill>
                  <a:srgbClr val="221F1F"/>
                </a:solidFill>
                <a:latin typeface="Arial"/>
                <a:cs typeface="Arial"/>
              </a:rPr>
              <a:t>Landscape </a:t>
            </a:r>
            <a:r>
              <a:rPr sz="500" spc="35" dirty="0">
                <a:solidFill>
                  <a:srgbClr val="221F1F"/>
                </a:solidFill>
                <a:latin typeface="Arial"/>
                <a:cs typeface="Arial"/>
              </a:rPr>
              <a:t>/</a:t>
            </a:r>
            <a:endParaRPr sz="500">
              <a:latin typeface="Arial"/>
              <a:cs typeface="Arial"/>
            </a:endParaRPr>
          </a:p>
        </p:txBody>
      </p:sp>
      <p:sp>
        <p:nvSpPr>
          <p:cNvPr id="229" name="object 229"/>
          <p:cNvSpPr txBox="1"/>
          <p:nvPr/>
        </p:nvSpPr>
        <p:spPr>
          <a:xfrm>
            <a:off x="5626594" y="4979087"/>
            <a:ext cx="260985" cy="294005"/>
          </a:xfrm>
          <a:prstGeom prst="rect">
            <a:avLst/>
          </a:prstGeom>
        </p:spPr>
        <p:txBody>
          <a:bodyPr vert="horz" wrap="square" lIns="0" tIns="11430" rIns="0" bIns="0" rtlCol="0">
            <a:spAutoFit/>
          </a:bodyPr>
          <a:lstStyle/>
          <a:p>
            <a:pPr marL="12700" marR="5080" indent="24130">
              <a:lnSpc>
                <a:spcPct val="117300"/>
              </a:lnSpc>
              <a:spcBef>
                <a:spcPts val="90"/>
              </a:spcBef>
            </a:pPr>
            <a:r>
              <a:rPr sz="500" dirty="0">
                <a:solidFill>
                  <a:srgbClr val="221F1F"/>
                </a:solidFill>
                <a:latin typeface="Arial"/>
                <a:cs typeface="Arial"/>
              </a:rPr>
              <a:t>Future  </a:t>
            </a:r>
            <a:r>
              <a:rPr sz="500" spc="0" dirty="0">
                <a:solidFill>
                  <a:srgbClr val="221F1F"/>
                </a:solidFill>
                <a:latin typeface="Arial"/>
                <a:cs typeface="Arial"/>
              </a:rPr>
              <a:t>Building  </a:t>
            </a:r>
            <a:r>
              <a:rPr sz="500" spc="-10" dirty="0">
                <a:solidFill>
                  <a:srgbClr val="221F1F"/>
                </a:solidFill>
                <a:latin typeface="Arial"/>
                <a:cs typeface="Arial"/>
              </a:rPr>
              <a:t>Setback</a:t>
            </a:r>
            <a:endParaRPr sz="500">
              <a:latin typeface="Arial"/>
              <a:cs typeface="Arial"/>
            </a:endParaRPr>
          </a:p>
        </p:txBody>
      </p:sp>
      <p:sp>
        <p:nvSpPr>
          <p:cNvPr id="230" name="object 230"/>
          <p:cNvSpPr/>
          <p:nvPr/>
        </p:nvSpPr>
        <p:spPr>
          <a:xfrm>
            <a:off x="5012138" y="4829121"/>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31" name="object 231"/>
          <p:cNvSpPr/>
          <p:nvPr/>
        </p:nvSpPr>
        <p:spPr>
          <a:xfrm>
            <a:off x="4623675" y="4824609"/>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32" name="object 232"/>
          <p:cNvSpPr/>
          <p:nvPr/>
        </p:nvSpPr>
        <p:spPr>
          <a:xfrm>
            <a:off x="4474615" y="4831384"/>
            <a:ext cx="0" cy="513080"/>
          </a:xfrm>
          <a:custGeom>
            <a:avLst/>
            <a:gdLst/>
            <a:ahLst/>
            <a:cxnLst/>
            <a:rect l="l" t="t" r="r" b="b"/>
            <a:pathLst>
              <a:path h="513079">
                <a:moveTo>
                  <a:pt x="0" y="0"/>
                </a:moveTo>
                <a:lnTo>
                  <a:pt x="0" y="512648"/>
                </a:lnTo>
              </a:path>
            </a:pathLst>
          </a:custGeom>
          <a:ln w="3175">
            <a:solidFill>
              <a:srgbClr val="221F1F"/>
            </a:solidFill>
          </a:ln>
        </p:spPr>
        <p:txBody>
          <a:bodyPr wrap="square" lIns="0" tIns="0" rIns="0" bIns="0" rtlCol="0"/>
          <a:lstStyle/>
          <a:p>
            <a:endParaRPr/>
          </a:p>
        </p:txBody>
      </p:sp>
      <p:sp>
        <p:nvSpPr>
          <p:cNvPr id="233" name="object 233"/>
          <p:cNvSpPr/>
          <p:nvPr/>
        </p:nvSpPr>
        <p:spPr>
          <a:xfrm>
            <a:off x="4088414" y="4826905"/>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34" name="object 234"/>
          <p:cNvSpPr/>
          <p:nvPr/>
        </p:nvSpPr>
        <p:spPr>
          <a:xfrm>
            <a:off x="3553154" y="4833641"/>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35" name="object 235"/>
          <p:cNvSpPr/>
          <p:nvPr/>
        </p:nvSpPr>
        <p:spPr>
          <a:xfrm>
            <a:off x="2570713" y="4835898"/>
            <a:ext cx="0" cy="268605"/>
          </a:xfrm>
          <a:custGeom>
            <a:avLst/>
            <a:gdLst/>
            <a:ahLst/>
            <a:cxnLst/>
            <a:rect l="l" t="t" r="r" b="b"/>
            <a:pathLst>
              <a:path h="268604">
                <a:moveTo>
                  <a:pt x="0" y="0"/>
                </a:moveTo>
                <a:lnTo>
                  <a:pt x="0" y="268452"/>
                </a:lnTo>
              </a:path>
            </a:pathLst>
          </a:custGeom>
          <a:ln w="3175">
            <a:solidFill>
              <a:srgbClr val="221F1F"/>
            </a:solidFill>
          </a:ln>
        </p:spPr>
        <p:txBody>
          <a:bodyPr wrap="square" lIns="0" tIns="0" rIns="0" bIns="0" rtlCol="0"/>
          <a:lstStyle/>
          <a:p>
            <a:endParaRPr/>
          </a:p>
        </p:txBody>
      </p:sp>
      <p:sp>
        <p:nvSpPr>
          <p:cNvPr id="236" name="object 236"/>
          <p:cNvSpPr/>
          <p:nvPr/>
        </p:nvSpPr>
        <p:spPr>
          <a:xfrm>
            <a:off x="1692168" y="4824609"/>
            <a:ext cx="0" cy="268605"/>
          </a:xfrm>
          <a:custGeom>
            <a:avLst/>
            <a:gdLst/>
            <a:ahLst/>
            <a:cxnLst/>
            <a:rect l="l" t="t" r="r" b="b"/>
            <a:pathLst>
              <a:path h="268604">
                <a:moveTo>
                  <a:pt x="0" y="0"/>
                </a:moveTo>
                <a:lnTo>
                  <a:pt x="0" y="268452"/>
                </a:lnTo>
              </a:path>
            </a:pathLst>
          </a:custGeom>
          <a:ln w="5092">
            <a:solidFill>
              <a:srgbClr val="221F1F"/>
            </a:solidFill>
            <a:prstDash val="sysDash"/>
          </a:ln>
        </p:spPr>
        <p:txBody>
          <a:bodyPr wrap="square" lIns="0" tIns="0" rIns="0" bIns="0" rtlCol="0"/>
          <a:lstStyle/>
          <a:p>
            <a:endParaRPr/>
          </a:p>
        </p:txBody>
      </p:sp>
      <p:sp>
        <p:nvSpPr>
          <p:cNvPr id="237" name="object 237"/>
          <p:cNvSpPr/>
          <p:nvPr/>
        </p:nvSpPr>
        <p:spPr>
          <a:xfrm>
            <a:off x="1981744" y="3824370"/>
            <a:ext cx="1905" cy="948690"/>
          </a:xfrm>
          <a:custGeom>
            <a:avLst/>
            <a:gdLst/>
            <a:ahLst/>
            <a:cxnLst/>
            <a:rect l="l" t="t" r="r" b="b"/>
            <a:pathLst>
              <a:path w="1905" h="948689">
                <a:moveTo>
                  <a:pt x="0" y="0"/>
                </a:moveTo>
                <a:lnTo>
                  <a:pt x="1854" y="948258"/>
                </a:lnTo>
              </a:path>
            </a:pathLst>
          </a:custGeom>
          <a:ln w="13550">
            <a:solidFill>
              <a:srgbClr val="FFFFFF"/>
            </a:solidFill>
            <a:prstDash val="lgDashDot"/>
          </a:ln>
        </p:spPr>
        <p:txBody>
          <a:bodyPr wrap="square" lIns="0" tIns="0" rIns="0" bIns="0" rtlCol="0"/>
          <a:lstStyle/>
          <a:p>
            <a:endParaRPr/>
          </a:p>
        </p:txBody>
      </p:sp>
      <p:sp>
        <p:nvSpPr>
          <p:cNvPr id="238" name="object 238"/>
          <p:cNvSpPr/>
          <p:nvPr/>
        </p:nvSpPr>
        <p:spPr>
          <a:xfrm>
            <a:off x="5544334" y="3190612"/>
            <a:ext cx="355600" cy="101600"/>
          </a:xfrm>
          <a:custGeom>
            <a:avLst/>
            <a:gdLst/>
            <a:ahLst/>
            <a:cxnLst/>
            <a:rect l="l" t="t" r="r" b="b"/>
            <a:pathLst>
              <a:path w="355600" h="101600">
                <a:moveTo>
                  <a:pt x="178447" y="101371"/>
                </a:moveTo>
                <a:lnTo>
                  <a:pt x="0" y="87426"/>
                </a:lnTo>
                <a:lnTo>
                  <a:pt x="355333" y="0"/>
                </a:lnTo>
                <a:lnTo>
                  <a:pt x="195440" y="101371"/>
                </a:lnTo>
              </a:path>
            </a:pathLst>
          </a:custGeom>
          <a:ln w="3390">
            <a:solidFill>
              <a:srgbClr val="23201F"/>
            </a:solidFill>
          </a:ln>
        </p:spPr>
        <p:txBody>
          <a:bodyPr wrap="square" lIns="0" tIns="0" rIns="0" bIns="0" rtlCol="0"/>
          <a:lstStyle/>
          <a:p>
            <a:endParaRPr/>
          </a:p>
        </p:txBody>
      </p:sp>
      <p:sp>
        <p:nvSpPr>
          <p:cNvPr id="239" name="object 239"/>
          <p:cNvSpPr/>
          <p:nvPr/>
        </p:nvSpPr>
        <p:spPr>
          <a:xfrm>
            <a:off x="5722782" y="3285023"/>
            <a:ext cx="17145" cy="13970"/>
          </a:xfrm>
          <a:custGeom>
            <a:avLst/>
            <a:gdLst/>
            <a:ahLst/>
            <a:cxnLst/>
            <a:rect l="l" t="t" r="r" b="b"/>
            <a:pathLst>
              <a:path w="17145" h="13970">
                <a:moveTo>
                  <a:pt x="13195" y="0"/>
                </a:moveTo>
                <a:lnTo>
                  <a:pt x="3810" y="0"/>
                </a:lnTo>
                <a:lnTo>
                  <a:pt x="0" y="3111"/>
                </a:lnTo>
                <a:lnTo>
                  <a:pt x="0" y="10807"/>
                </a:lnTo>
                <a:lnTo>
                  <a:pt x="3810" y="13931"/>
                </a:lnTo>
                <a:lnTo>
                  <a:pt x="13195" y="13931"/>
                </a:lnTo>
                <a:lnTo>
                  <a:pt x="16992" y="10807"/>
                </a:lnTo>
                <a:lnTo>
                  <a:pt x="16992" y="3111"/>
                </a:lnTo>
                <a:lnTo>
                  <a:pt x="13195" y="0"/>
                </a:lnTo>
                <a:close/>
              </a:path>
            </a:pathLst>
          </a:custGeom>
          <a:solidFill>
            <a:srgbClr val="FFFFFF"/>
          </a:solidFill>
        </p:spPr>
        <p:txBody>
          <a:bodyPr wrap="square" lIns="0" tIns="0" rIns="0" bIns="0" rtlCol="0"/>
          <a:lstStyle/>
          <a:p>
            <a:endParaRPr/>
          </a:p>
        </p:txBody>
      </p:sp>
      <p:sp>
        <p:nvSpPr>
          <p:cNvPr id="240" name="object 240"/>
          <p:cNvSpPr/>
          <p:nvPr/>
        </p:nvSpPr>
        <p:spPr>
          <a:xfrm>
            <a:off x="5722782" y="3285023"/>
            <a:ext cx="17145" cy="13970"/>
          </a:xfrm>
          <a:custGeom>
            <a:avLst/>
            <a:gdLst/>
            <a:ahLst/>
            <a:cxnLst/>
            <a:rect l="l" t="t" r="r" b="b"/>
            <a:pathLst>
              <a:path w="17145" h="13970">
                <a:moveTo>
                  <a:pt x="0" y="6959"/>
                </a:moveTo>
                <a:lnTo>
                  <a:pt x="0" y="10807"/>
                </a:lnTo>
                <a:lnTo>
                  <a:pt x="3810" y="13931"/>
                </a:lnTo>
                <a:lnTo>
                  <a:pt x="8496" y="13931"/>
                </a:lnTo>
                <a:lnTo>
                  <a:pt x="13195" y="13931"/>
                </a:lnTo>
                <a:lnTo>
                  <a:pt x="16992" y="10807"/>
                </a:lnTo>
                <a:lnTo>
                  <a:pt x="16992" y="6959"/>
                </a:lnTo>
                <a:lnTo>
                  <a:pt x="16992" y="3111"/>
                </a:lnTo>
                <a:lnTo>
                  <a:pt x="13195" y="0"/>
                </a:lnTo>
                <a:lnTo>
                  <a:pt x="8496" y="0"/>
                </a:lnTo>
                <a:lnTo>
                  <a:pt x="3810" y="0"/>
                </a:lnTo>
                <a:lnTo>
                  <a:pt x="0" y="3111"/>
                </a:lnTo>
                <a:lnTo>
                  <a:pt x="0" y="6959"/>
                </a:lnTo>
                <a:close/>
              </a:path>
            </a:pathLst>
          </a:custGeom>
          <a:ln w="3390">
            <a:solidFill>
              <a:srgbClr val="241F1D"/>
            </a:solidFill>
          </a:ln>
        </p:spPr>
        <p:txBody>
          <a:bodyPr wrap="square" lIns="0" tIns="0" rIns="0" bIns="0" rtlCol="0"/>
          <a:lstStyle/>
          <a:p>
            <a:endParaRPr/>
          </a:p>
        </p:txBody>
      </p:sp>
      <p:sp>
        <p:nvSpPr>
          <p:cNvPr id="241" name="object 241"/>
          <p:cNvSpPr/>
          <p:nvPr/>
        </p:nvSpPr>
        <p:spPr>
          <a:xfrm>
            <a:off x="5383640" y="3177429"/>
            <a:ext cx="529590" cy="175895"/>
          </a:xfrm>
          <a:custGeom>
            <a:avLst/>
            <a:gdLst/>
            <a:ahLst/>
            <a:cxnLst/>
            <a:rect l="l" t="t" r="r" b="b"/>
            <a:pathLst>
              <a:path w="529589" h="175895">
                <a:moveTo>
                  <a:pt x="529043" y="0"/>
                </a:moveTo>
                <a:lnTo>
                  <a:pt x="0" y="130073"/>
                </a:lnTo>
                <a:lnTo>
                  <a:pt x="0" y="175704"/>
                </a:lnTo>
              </a:path>
            </a:pathLst>
          </a:custGeom>
          <a:ln w="6769">
            <a:solidFill>
              <a:srgbClr val="23201F"/>
            </a:solidFill>
          </a:ln>
        </p:spPr>
        <p:txBody>
          <a:bodyPr wrap="square" lIns="0" tIns="0" rIns="0" bIns="0" rtlCol="0"/>
          <a:lstStyle/>
          <a:p>
            <a:endParaRPr/>
          </a:p>
        </p:txBody>
      </p:sp>
      <p:sp>
        <p:nvSpPr>
          <p:cNvPr id="242" name="object 242"/>
          <p:cNvSpPr/>
          <p:nvPr/>
        </p:nvSpPr>
        <p:spPr>
          <a:xfrm>
            <a:off x="1697271" y="3204160"/>
            <a:ext cx="355600" cy="101600"/>
          </a:xfrm>
          <a:custGeom>
            <a:avLst/>
            <a:gdLst/>
            <a:ahLst/>
            <a:cxnLst/>
            <a:rect l="l" t="t" r="r" b="b"/>
            <a:pathLst>
              <a:path w="355600" h="101600">
                <a:moveTo>
                  <a:pt x="176885" y="101371"/>
                </a:moveTo>
                <a:lnTo>
                  <a:pt x="355333" y="87426"/>
                </a:lnTo>
                <a:lnTo>
                  <a:pt x="0" y="0"/>
                </a:lnTo>
                <a:lnTo>
                  <a:pt x="159892" y="101371"/>
                </a:lnTo>
              </a:path>
            </a:pathLst>
          </a:custGeom>
          <a:ln w="3390">
            <a:solidFill>
              <a:srgbClr val="23201F"/>
            </a:solidFill>
          </a:ln>
        </p:spPr>
        <p:txBody>
          <a:bodyPr wrap="square" lIns="0" tIns="0" rIns="0" bIns="0" rtlCol="0"/>
          <a:lstStyle/>
          <a:p>
            <a:endParaRPr/>
          </a:p>
        </p:txBody>
      </p:sp>
      <p:sp>
        <p:nvSpPr>
          <p:cNvPr id="243" name="object 243"/>
          <p:cNvSpPr/>
          <p:nvPr/>
        </p:nvSpPr>
        <p:spPr>
          <a:xfrm>
            <a:off x="1857164" y="3298572"/>
            <a:ext cx="17145" cy="13970"/>
          </a:xfrm>
          <a:custGeom>
            <a:avLst/>
            <a:gdLst/>
            <a:ahLst/>
            <a:cxnLst/>
            <a:rect l="l" t="t" r="r" b="b"/>
            <a:pathLst>
              <a:path w="17144" h="13970">
                <a:moveTo>
                  <a:pt x="13182" y="0"/>
                </a:moveTo>
                <a:lnTo>
                  <a:pt x="3797" y="0"/>
                </a:lnTo>
                <a:lnTo>
                  <a:pt x="0" y="3111"/>
                </a:lnTo>
                <a:lnTo>
                  <a:pt x="0" y="10807"/>
                </a:lnTo>
                <a:lnTo>
                  <a:pt x="3797" y="13931"/>
                </a:lnTo>
                <a:lnTo>
                  <a:pt x="13182" y="13931"/>
                </a:lnTo>
                <a:lnTo>
                  <a:pt x="16992" y="10807"/>
                </a:lnTo>
                <a:lnTo>
                  <a:pt x="16992" y="3111"/>
                </a:lnTo>
                <a:lnTo>
                  <a:pt x="13182" y="0"/>
                </a:lnTo>
                <a:close/>
              </a:path>
            </a:pathLst>
          </a:custGeom>
          <a:solidFill>
            <a:srgbClr val="FFFFFF"/>
          </a:solidFill>
        </p:spPr>
        <p:txBody>
          <a:bodyPr wrap="square" lIns="0" tIns="0" rIns="0" bIns="0" rtlCol="0"/>
          <a:lstStyle/>
          <a:p>
            <a:endParaRPr/>
          </a:p>
        </p:txBody>
      </p:sp>
      <p:sp>
        <p:nvSpPr>
          <p:cNvPr id="244" name="object 244"/>
          <p:cNvSpPr/>
          <p:nvPr/>
        </p:nvSpPr>
        <p:spPr>
          <a:xfrm>
            <a:off x="1857164" y="3298572"/>
            <a:ext cx="17145" cy="13970"/>
          </a:xfrm>
          <a:custGeom>
            <a:avLst/>
            <a:gdLst/>
            <a:ahLst/>
            <a:cxnLst/>
            <a:rect l="l" t="t" r="r" b="b"/>
            <a:pathLst>
              <a:path w="17144" h="13970">
                <a:moveTo>
                  <a:pt x="16992" y="6959"/>
                </a:moveTo>
                <a:lnTo>
                  <a:pt x="16992" y="10807"/>
                </a:lnTo>
                <a:lnTo>
                  <a:pt x="13182" y="13931"/>
                </a:lnTo>
                <a:lnTo>
                  <a:pt x="8496" y="13931"/>
                </a:lnTo>
                <a:lnTo>
                  <a:pt x="3797" y="13931"/>
                </a:lnTo>
                <a:lnTo>
                  <a:pt x="0" y="10807"/>
                </a:lnTo>
                <a:lnTo>
                  <a:pt x="0" y="6959"/>
                </a:lnTo>
                <a:lnTo>
                  <a:pt x="0" y="3111"/>
                </a:lnTo>
                <a:lnTo>
                  <a:pt x="3797" y="0"/>
                </a:lnTo>
                <a:lnTo>
                  <a:pt x="8496" y="0"/>
                </a:lnTo>
                <a:lnTo>
                  <a:pt x="13182" y="0"/>
                </a:lnTo>
                <a:lnTo>
                  <a:pt x="16992" y="3111"/>
                </a:lnTo>
                <a:lnTo>
                  <a:pt x="16992" y="6959"/>
                </a:lnTo>
                <a:close/>
              </a:path>
            </a:pathLst>
          </a:custGeom>
          <a:ln w="3390">
            <a:solidFill>
              <a:srgbClr val="241F1D"/>
            </a:solidFill>
          </a:ln>
        </p:spPr>
        <p:txBody>
          <a:bodyPr wrap="square" lIns="0" tIns="0" rIns="0" bIns="0" rtlCol="0"/>
          <a:lstStyle/>
          <a:p>
            <a:endParaRPr/>
          </a:p>
        </p:txBody>
      </p:sp>
      <p:sp>
        <p:nvSpPr>
          <p:cNvPr id="245" name="object 245"/>
          <p:cNvSpPr/>
          <p:nvPr/>
        </p:nvSpPr>
        <p:spPr>
          <a:xfrm>
            <a:off x="1684254" y="3190981"/>
            <a:ext cx="529590" cy="175895"/>
          </a:xfrm>
          <a:custGeom>
            <a:avLst/>
            <a:gdLst/>
            <a:ahLst/>
            <a:cxnLst/>
            <a:rect l="l" t="t" r="r" b="b"/>
            <a:pathLst>
              <a:path w="529589" h="175895">
                <a:moveTo>
                  <a:pt x="0" y="0"/>
                </a:moveTo>
                <a:lnTo>
                  <a:pt x="529043" y="130073"/>
                </a:lnTo>
                <a:lnTo>
                  <a:pt x="529043" y="175704"/>
                </a:lnTo>
              </a:path>
            </a:pathLst>
          </a:custGeom>
          <a:ln w="6769">
            <a:solidFill>
              <a:srgbClr val="23201F"/>
            </a:solidFill>
          </a:ln>
        </p:spPr>
        <p:txBody>
          <a:bodyPr wrap="square" lIns="0" tIns="0" rIns="0" bIns="0" rtlCol="0"/>
          <a:lstStyle/>
          <a:p>
            <a:endParaRPr/>
          </a:p>
        </p:txBody>
      </p:sp>
      <p:sp>
        <p:nvSpPr>
          <p:cNvPr id="246" name="object 246"/>
          <p:cNvSpPr/>
          <p:nvPr/>
        </p:nvSpPr>
        <p:spPr>
          <a:xfrm>
            <a:off x="5480182" y="3514292"/>
            <a:ext cx="98425" cy="289560"/>
          </a:xfrm>
          <a:custGeom>
            <a:avLst/>
            <a:gdLst/>
            <a:ahLst/>
            <a:cxnLst/>
            <a:rect l="l" t="t" r="r" b="b"/>
            <a:pathLst>
              <a:path w="98425" h="289560">
                <a:moveTo>
                  <a:pt x="91282" y="117779"/>
                </a:moveTo>
                <a:lnTo>
                  <a:pt x="18859" y="117779"/>
                </a:lnTo>
                <a:lnTo>
                  <a:pt x="15278" y="173380"/>
                </a:lnTo>
                <a:lnTo>
                  <a:pt x="19773" y="230809"/>
                </a:lnTo>
                <a:lnTo>
                  <a:pt x="21564" y="279234"/>
                </a:lnTo>
                <a:lnTo>
                  <a:pt x="11049" y="286765"/>
                </a:lnTo>
                <a:lnTo>
                  <a:pt x="12306" y="289128"/>
                </a:lnTo>
                <a:lnTo>
                  <a:pt x="34124" y="289102"/>
                </a:lnTo>
                <a:lnTo>
                  <a:pt x="38608" y="286423"/>
                </a:lnTo>
                <a:lnTo>
                  <a:pt x="41300" y="205676"/>
                </a:lnTo>
                <a:lnTo>
                  <a:pt x="45034" y="167335"/>
                </a:lnTo>
                <a:lnTo>
                  <a:pt x="78275" y="167335"/>
                </a:lnTo>
                <a:lnTo>
                  <a:pt x="78219" y="165607"/>
                </a:lnTo>
                <a:lnTo>
                  <a:pt x="77216" y="142887"/>
                </a:lnTo>
                <a:lnTo>
                  <a:pt x="91282" y="117779"/>
                </a:lnTo>
                <a:close/>
              </a:path>
              <a:path w="98425" h="289560">
                <a:moveTo>
                  <a:pt x="78275" y="167335"/>
                </a:moveTo>
                <a:lnTo>
                  <a:pt x="45034" y="167335"/>
                </a:lnTo>
                <a:lnTo>
                  <a:pt x="57607" y="221094"/>
                </a:lnTo>
                <a:lnTo>
                  <a:pt x="67335" y="286816"/>
                </a:lnTo>
                <a:lnTo>
                  <a:pt x="70980" y="289128"/>
                </a:lnTo>
                <a:lnTo>
                  <a:pt x="92468" y="289128"/>
                </a:lnTo>
                <a:lnTo>
                  <a:pt x="93662" y="286816"/>
                </a:lnTo>
                <a:lnTo>
                  <a:pt x="86220" y="278803"/>
                </a:lnTo>
                <a:lnTo>
                  <a:pt x="79921" y="218198"/>
                </a:lnTo>
                <a:lnTo>
                  <a:pt x="78275" y="167335"/>
                </a:lnTo>
                <a:close/>
              </a:path>
              <a:path w="98425" h="289560">
                <a:moveTo>
                  <a:pt x="57349" y="25590"/>
                </a:moveTo>
                <a:lnTo>
                  <a:pt x="24409" y="25590"/>
                </a:lnTo>
                <a:lnTo>
                  <a:pt x="28435" y="33566"/>
                </a:lnTo>
                <a:lnTo>
                  <a:pt x="31902" y="38125"/>
                </a:lnTo>
                <a:lnTo>
                  <a:pt x="35864" y="42138"/>
                </a:lnTo>
                <a:lnTo>
                  <a:pt x="26936" y="45999"/>
                </a:lnTo>
                <a:lnTo>
                  <a:pt x="16179" y="54965"/>
                </a:lnTo>
                <a:lnTo>
                  <a:pt x="9867" y="101638"/>
                </a:lnTo>
                <a:lnTo>
                  <a:pt x="0" y="141985"/>
                </a:lnTo>
                <a:lnTo>
                  <a:pt x="0" y="154546"/>
                </a:lnTo>
                <a:lnTo>
                  <a:pt x="5397" y="160820"/>
                </a:lnTo>
                <a:lnTo>
                  <a:pt x="9867" y="158127"/>
                </a:lnTo>
                <a:lnTo>
                  <a:pt x="9867" y="142887"/>
                </a:lnTo>
                <a:lnTo>
                  <a:pt x="18859" y="117779"/>
                </a:lnTo>
                <a:lnTo>
                  <a:pt x="91282" y="117779"/>
                </a:lnTo>
                <a:lnTo>
                  <a:pt x="94284" y="112420"/>
                </a:lnTo>
                <a:lnTo>
                  <a:pt x="98234" y="102730"/>
                </a:lnTo>
                <a:lnTo>
                  <a:pt x="84404" y="45999"/>
                </a:lnTo>
                <a:lnTo>
                  <a:pt x="79908" y="41516"/>
                </a:lnTo>
                <a:lnTo>
                  <a:pt x="59651" y="36791"/>
                </a:lnTo>
                <a:lnTo>
                  <a:pt x="57391" y="26136"/>
                </a:lnTo>
                <a:lnTo>
                  <a:pt x="57349" y="25590"/>
                </a:lnTo>
                <a:close/>
              </a:path>
              <a:path w="98425" h="289560">
                <a:moveTo>
                  <a:pt x="44373" y="0"/>
                </a:moveTo>
                <a:lnTo>
                  <a:pt x="29108" y="1168"/>
                </a:lnTo>
                <a:lnTo>
                  <a:pt x="20091" y="11734"/>
                </a:lnTo>
                <a:lnTo>
                  <a:pt x="21678" y="18516"/>
                </a:lnTo>
                <a:lnTo>
                  <a:pt x="9512" y="26619"/>
                </a:lnTo>
                <a:lnTo>
                  <a:pt x="13055" y="27774"/>
                </a:lnTo>
                <a:lnTo>
                  <a:pt x="19291" y="27012"/>
                </a:lnTo>
                <a:lnTo>
                  <a:pt x="24409" y="25590"/>
                </a:lnTo>
                <a:lnTo>
                  <a:pt x="57349" y="25590"/>
                </a:lnTo>
                <a:lnTo>
                  <a:pt x="56921" y="19951"/>
                </a:lnTo>
                <a:lnTo>
                  <a:pt x="55321" y="11734"/>
                </a:lnTo>
                <a:lnTo>
                  <a:pt x="44373" y="0"/>
                </a:lnTo>
                <a:close/>
              </a:path>
            </a:pathLst>
          </a:custGeom>
          <a:solidFill>
            <a:srgbClr val="211F20"/>
          </a:solidFill>
        </p:spPr>
        <p:txBody>
          <a:bodyPr wrap="square" lIns="0" tIns="0" rIns="0" bIns="0" rtlCol="0"/>
          <a:lstStyle/>
          <a:p>
            <a:endParaRPr/>
          </a:p>
        </p:txBody>
      </p:sp>
      <p:sp>
        <p:nvSpPr>
          <p:cNvPr id="247" name="object 247"/>
          <p:cNvSpPr/>
          <p:nvPr/>
        </p:nvSpPr>
        <p:spPr>
          <a:xfrm>
            <a:off x="5332829" y="3647808"/>
            <a:ext cx="153111" cy="155600"/>
          </a:xfrm>
          <a:prstGeom prst="rect">
            <a:avLst/>
          </a:prstGeom>
          <a:blipFill>
            <a:blip r:embed="rId14" cstate="print"/>
            <a:stretch>
              <a:fillRect/>
            </a:stretch>
          </a:blipFill>
        </p:spPr>
        <p:txBody>
          <a:bodyPr wrap="square" lIns="0" tIns="0" rIns="0" bIns="0" rtlCol="0"/>
          <a:lstStyle/>
          <a:p>
            <a:endParaRPr/>
          </a:p>
        </p:txBody>
      </p:sp>
      <p:sp>
        <p:nvSpPr>
          <p:cNvPr id="248" name="object 248"/>
          <p:cNvSpPr/>
          <p:nvPr/>
        </p:nvSpPr>
        <p:spPr>
          <a:xfrm>
            <a:off x="4744044" y="3536203"/>
            <a:ext cx="116205" cy="304165"/>
          </a:xfrm>
          <a:custGeom>
            <a:avLst/>
            <a:gdLst/>
            <a:ahLst/>
            <a:cxnLst/>
            <a:rect l="l" t="t" r="r" b="b"/>
            <a:pathLst>
              <a:path w="116204" h="304164">
                <a:moveTo>
                  <a:pt x="103834" y="128587"/>
                </a:moveTo>
                <a:lnTo>
                  <a:pt x="28130" y="128587"/>
                </a:lnTo>
                <a:lnTo>
                  <a:pt x="30073" y="140246"/>
                </a:lnTo>
                <a:lnTo>
                  <a:pt x="12331" y="177253"/>
                </a:lnTo>
                <a:lnTo>
                  <a:pt x="11925" y="189103"/>
                </a:lnTo>
                <a:lnTo>
                  <a:pt x="40855" y="232740"/>
                </a:lnTo>
                <a:lnTo>
                  <a:pt x="36258" y="244284"/>
                </a:lnTo>
                <a:lnTo>
                  <a:pt x="37782" y="252755"/>
                </a:lnTo>
                <a:lnTo>
                  <a:pt x="43942" y="253530"/>
                </a:lnTo>
                <a:lnTo>
                  <a:pt x="53200" y="257390"/>
                </a:lnTo>
                <a:lnTo>
                  <a:pt x="55511" y="303745"/>
                </a:lnTo>
                <a:lnTo>
                  <a:pt x="63233" y="303745"/>
                </a:lnTo>
                <a:lnTo>
                  <a:pt x="64770" y="221170"/>
                </a:lnTo>
                <a:lnTo>
                  <a:pt x="74028" y="219621"/>
                </a:lnTo>
                <a:lnTo>
                  <a:pt x="80200" y="216547"/>
                </a:lnTo>
                <a:lnTo>
                  <a:pt x="82511" y="198031"/>
                </a:lnTo>
                <a:lnTo>
                  <a:pt x="98717" y="198031"/>
                </a:lnTo>
                <a:lnTo>
                  <a:pt x="98717" y="195719"/>
                </a:lnTo>
                <a:lnTo>
                  <a:pt x="97142" y="194970"/>
                </a:lnTo>
                <a:lnTo>
                  <a:pt x="97929" y="191122"/>
                </a:lnTo>
                <a:lnTo>
                  <a:pt x="95618" y="182651"/>
                </a:lnTo>
                <a:lnTo>
                  <a:pt x="109474" y="155536"/>
                </a:lnTo>
                <a:lnTo>
                  <a:pt x="110363" y="137934"/>
                </a:lnTo>
                <a:lnTo>
                  <a:pt x="103834" y="128587"/>
                </a:lnTo>
                <a:close/>
              </a:path>
              <a:path w="116204" h="304164">
                <a:moveTo>
                  <a:pt x="102831" y="127152"/>
                </a:moveTo>
                <a:lnTo>
                  <a:pt x="15240" y="127152"/>
                </a:lnTo>
                <a:lnTo>
                  <a:pt x="17195" y="130949"/>
                </a:lnTo>
                <a:lnTo>
                  <a:pt x="20739" y="131419"/>
                </a:lnTo>
                <a:lnTo>
                  <a:pt x="23533" y="129501"/>
                </a:lnTo>
                <a:lnTo>
                  <a:pt x="28130" y="128587"/>
                </a:lnTo>
                <a:lnTo>
                  <a:pt x="103834" y="128587"/>
                </a:lnTo>
                <a:lnTo>
                  <a:pt x="102831" y="127152"/>
                </a:lnTo>
                <a:close/>
              </a:path>
              <a:path w="116204" h="304164">
                <a:moveTo>
                  <a:pt x="115658" y="121754"/>
                </a:moveTo>
                <a:lnTo>
                  <a:pt x="0" y="121754"/>
                </a:lnTo>
                <a:lnTo>
                  <a:pt x="0" y="127152"/>
                </a:lnTo>
                <a:lnTo>
                  <a:pt x="115658" y="127152"/>
                </a:lnTo>
                <a:lnTo>
                  <a:pt x="115658" y="121754"/>
                </a:lnTo>
                <a:close/>
              </a:path>
              <a:path w="116204" h="304164">
                <a:moveTo>
                  <a:pt x="63233" y="0"/>
                </a:moveTo>
                <a:lnTo>
                  <a:pt x="50126" y="5397"/>
                </a:lnTo>
                <a:lnTo>
                  <a:pt x="47828" y="20040"/>
                </a:lnTo>
                <a:lnTo>
                  <a:pt x="48577" y="35445"/>
                </a:lnTo>
                <a:lnTo>
                  <a:pt x="40855" y="40068"/>
                </a:lnTo>
                <a:lnTo>
                  <a:pt x="23901" y="42392"/>
                </a:lnTo>
                <a:lnTo>
                  <a:pt x="17741" y="50863"/>
                </a:lnTo>
                <a:lnTo>
                  <a:pt x="7708" y="104800"/>
                </a:lnTo>
                <a:lnTo>
                  <a:pt x="10655" y="121754"/>
                </a:lnTo>
                <a:lnTo>
                  <a:pt x="100253" y="121754"/>
                </a:lnTo>
                <a:lnTo>
                  <a:pt x="99466" y="117894"/>
                </a:lnTo>
                <a:lnTo>
                  <a:pt x="96913" y="116370"/>
                </a:lnTo>
                <a:lnTo>
                  <a:pt x="103327" y="73990"/>
                </a:lnTo>
                <a:lnTo>
                  <a:pt x="104889" y="49314"/>
                </a:lnTo>
                <a:lnTo>
                  <a:pt x="101028" y="42392"/>
                </a:lnTo>
                <a:lnTo>
                  <a:pt x="93306" y="40068"/>
                </a:lnTo>
                <a:lnTo>
                  <a:pt x="80962" y="37757"/>
                </a:lnTo>
                <a:lnTo>
                  <a:pt x="76339" y="34671"/>
                </a:lnTo>
                <a:lnTo>
                  <a:pt x="75577" y="29286"/>
                </a:lnTo>
                <a:lnTo>
                  <a:pt x="78638" y="23114"/>
                </a:lnTo>
                <a:lnTo>
                  <a:pt x="77876" y="13119"/>
                </a:lnTo>
                <a:lnTo>
                  <a:pt x="73266" y="1549"/>
                </a:lnTo>
                <a:lnTo>
                  <a:pt x="63233" y="0"/>
                </a:lnTo>
                <a:close/>
              </a:path>
            </a:pathLst>
          </a:custGeom>
          <a:solidFill>
            <a:srgbClr val="211F1F"/>
          </a:solidFill>
        </p:spPr>
        <p:txBody>
          <a:bodyPr wrap="square" lIns="0" tIns="0" rIns="0" bIns="0" rtlCol="0"/>
          <a:lstStyle/>
          <a:p>
            <a:endParaRPr/>
          </a:p>
        </p:txBody>
      </p:sp>
      <p:sp>
        <p:nvSpPr>
          <p:cNvPr id="249" name="object 249"/>
          <p:cNvSpPr/>
          <p:nvPr/>
        </p:nvSpPr>
        <p:spPr>
          <a:xfrm>
            <a:off x="4744044" y="3536203"/>
            <a:ext cx="116205" cy="304165"/>
          </a:xfrm>
          <a:custGeom>
            <a:avLst/>
            <a:gdLst/>
            <a:ahLst/>
            <a:cxnLst/>
            <a:rect l="l" t="t" r="r" b="b"/>
            <a:pathLst>
              <a:path w="116204" h="304164">
                <a:moveTo>
                  <a:pt x="96913" y="116370"/>
                </a:moveTo>
                <a:lnTo>
                  <a:pt x="103327" y="73990"/>
                </a:lnTo>
                <a:lnTo>
                  <a:pt x="104889" y="49314"/>
                </a:lnTo>
                <a:lnTo>
                  <a:pt x="101028" y="42392"/>
                </a:lnTo>
                <a:lnTo>
                  <a:pt x="93306" y="40068"/>
                </a:lnTo>
                <a:lnTo>
                  <a:pt x="80962" y="37757"/>
                </a:lnTo>
                <a:lnTo>
                  <a:pt x="76339" y="34671"/>
                </a:lnTo>
                <a:lnTo>
                  <a:pt x="75577" y="29286"/>
                </a:lnTo>
                <a:lnTo>
                  <a:pt x="78638" y="23114"/>
                </a:lnTo>
                <a:lnTo>
                  <a:pt x="77876" y="13119"/>
                </a:lnTo>
                <a:lnTo>
                  <a:pt x="73266" y="1549"/>
                </a:lnTo>
                <a:lnTo>
                  <a:pt x="63233" y="0"/>
                </a:lnTo>
                <a:lnTo>
                  <a:pt x="50126" y="5397"/>
                </a:lnTo>
                <a:lnTo>
                  <a:pt x="47828" y="20040"/>
                </a:lnTo>
                <a:lnTo>
                  <a:pt x="48577" y="35445"/>
                </a:lnTo>
                <a:lnTo>
                  <a:pt x="40855" y="40068"/>
                </a:lnTo>
                <a:lnTo>
                  <a:pt x="23901" y="42392"/>
                </a:lnTo>
                <a:lnTo>
                  <a:pt x="17741" y="50863"/>
                </a:lnTo>
                <a:lnTo>
                  <a:pt x="7708" y="104800"/>
                </a:lnTo>
                <a:lnTo>
                  <a:pt x="10655" y="121754"/>
                </a:lnTo>
                <a:lnTo>
                  <a:pt x="0" y="121754"/>
                </a:lnTo>
                <a:lnTo>
                  <a:pt x="0" y="127152"/>
                </a:lnTo>
                <a:lnTo>
                  <a:pt x="15240" y="127152"/>
                </a:lnTo>
                <a:lnTo>
                  <a:pt x="17195" y="130949"/>
                </a:lnTo>
                <a:lnTo>
                  <a:pt x="20739" y="131419"/>
                </a:lnTo>
                <a:lnTo>
                  <a:pt x="23533" y="129501"/>
                </a:lnTo>
                <a:lnTo>
                  <a:pt x="28130" y="128587"/>
                </a:lnTo>
                <a:lnTo>
                  <a:pt x="30073" y="140246"/>
                </a:lnTo>
                <a:lnTo>
                  <a:pt x="12331" y="177253"/>
                </a:lnTo>
                <a:lnTo>
                  <a:pt x="11925" y="189103"/>
                </a:lnTo>
                <a:lnTo>
                  <a:pt x="40855" y="232740"/>
                </a:lnTo>
                <a:lnTo>
                  <a:pt x="36258" y="244284"/>
                </a:lnTo>
                <a:lnTo>
                  <a:pt x="37782" y="252755"/>
                </a:lnTo>
                <a:lnTo>
                  <a:pt x="43942" y="253530"/>
                </a:lnTo>
                <a:lnTo>
                  <a:pt x="53200" y="257390"/>
                </a:lnTo>
                <a:lnTo>
                  <a:pt x="55511" y="303745"/>
                </a:lnTo>
                <a:lnTo>
                  <a:pt x="63233" y="303745"/>
                </a:lnTo>
                <a:lnTo>
                  <a:pt x="64770" y="221170"/>
                </a:lnTo>
                <a:lnTo>
                  <a:pt x="74028" y="219621"/>
                </a:lnTo>
                <a:lnTo>
                  <a:pt x="80200" y="216547"/>
                </a:lnTo>
                <a:lnTo>
                  <a:pt x="82511" y="198031"/>
                </a:lnTo>
                <a:lnTo>
                  <a:pt x="98717" y="198031"/>
                </a:lnTo>
                <a:lnTo>
                  <a:pt x="98717" y="195719"/>
                </a:lnTo>
                <a:lnTo>
                  <a:pt x="97142" y="194970"/>
                </a:lnTo>
                <a:lnTo>
                  <a:pt x="97929" y="191122"/>
                </a:lnTo>
                <a:lnTo>
                  <a:pt x="95618" y="182651"/>
                </a:lnTo>
                <a:lnTo>
                  <a:pt x="109474" y="155536"/>
                </a:lnTo>
                <a:lnTo>
                  <a:pt x="110363" y="137934"/>
                </a:lnTo>
                <a:lnTo>
                  <a:pt x="102831" y="127152"/>
                </a:lnTo>
                <a:lnTo>
                  <a:pt x="115658" y="127152"/>
                </a:lnTo>
                <a:lnTo>
                  <a:pt x="115658" y="121754"/>
                </a:lnTo>
                <a:lnTo>
                  <a:pt x="100253" y="121754"/>
                </a:lnTo>
                <a:lnTo>
                  <a:pt x="99466" y="117894"/>
                </a:lnTo>
                <a:lnTo>
                  <a:pt x="96913" y="116370"/>
                </a:lnTo>
                <a:close/>
              </a:path>
            </a:pathLst>
          </a:custGeom>
          <a:ln w="3175">
            <a:solidFill>
              <a:srgbClr val="252C2C"/>
            </a:solidFill>
          </a:ln>
        </p:spPr>
        <p:txBody>
          <a:bodyPr wrap="square" lIns="0" tIns="0" rIns="0" bIns="0" rtlCol="0"/>
          <a:lstStyle/>
          <a:p>
            <a:endParaRPr/>
          </a:p>
        </p:txBody>
      </p:sp>
      <p:sp>
        <p:nvSpPr>
          <p:cNvPr id="250" name="object 250"/>
          <p:cNvSpPr/>
          <p:nvPr/>
        </p:nvSpPr>
        <p:spPr>
          <a:xfrm>
            <a:off x="1917584" y="3499098"/>
            <a:ext cx="164465" cy="306070"/>
          </a:xfrm>
          <a:custGeom>
            <a:avLst/>
            <a:gdLst/>
            <a:ahLst/>
            <a:cxnLst/>
            <a:rect l="l" t="t" r="r" b="b"/>
            <a:pathLst>
              <a:path w="164464" h="306070">
                <a:moveTo>
                  <a:pt x="162762" y="85470"/>
                </a:moveTo>
                <a:lnTo>
                  <a:pt x="31943" y="85470"/>
                </a:lnTo>
                <a:lnTo>
                  <a:pt x="34660" y="96304"/>
                </a:lnTo>
                <a:lnTo>
                  <a:pt x="32871" y="109181"/>
                </a:lnTo>
                <a:lnTo>
                  <a:pt x="32767" y="109626"/>
                </a:lnTo>
                <a:lnTo>
                  <a:pt x="28323" y="124256"/>
                </a:lnTo>
                <a:lnTo>
                  <a:pt x="25174" y="141858"/>
                </a:lnTo>
                <a:lnTo>
                  <a:pt x="29238" y="179298"/>
                </a:lnTo>
                <a:lnTo>
                  <a:pt x="31943" y="189674"/>
                </a:lnTo>
                <a:lnTo>
                  <a:pt x="33302" y="189674"/>
                </a:lnTo>
                <a:lnTo>
                  <a:pt x="34660" y="198704"/>
                </a:lnTo>
                <a:lnTo>
                  <a:pt x="35105" y="205003"/>
                </a:lnTo>
                <a:lnTo>
                  <a:pt x="33302" y="211772"/>
                </a:lnTo>
                <a:lnTo>
                  <a:pt x="32896" y="220573"/>
                </a:lnTo>
                <a:lnTo>
                  <a:pt x="32921" y="222465"/>
                </a:lnTo>
                <a:lnTo>
                  <a:pt x="33975" y="232930"/>
                </a:lnTo>
                <a:lnTo>
                  <a:pt x="38712" y="264540"/>
                </a:lnTo>
                <a:lnTo>
                  <a:pt x="39502" y="270865"/>
                </a:lnTo>
                <a:lnTo>
                  <a:pt x="39613" y="280796"/>
                </a:lnTo>
                <a:lnTo>
                  <a:pt x="37810" y="295668"/>
                </a:lnTo>
                <a:lnTo>
                  <a:pt x="40071" y="301536"/>
                </a:lnTo>
                <a:lnTo>
                  <a:pt x="42052" y="305688"/>
                </a:lnTo>
                <a:lnTo>
                  <a:pt x="46281" y="305688"/>
                </a:lnTo>
                <a:lnTo>
                  <a:pt x="48211" y="300647"/>
                </a:lnTo>
                <a:lnTo>
                  <a:pt x="49545" y="294779"/>
                </a:lnTo>
                <a:lnTo>
                  <a:pt x="49100" y="285292"/>
                </a:lnTo>
                <a:lnTo>
                  <a:pt x="48211" y="280796"/>
                </a:lnTo>
                <a:lnTo>
                  <a:pt x="47367" y="271754"/>
                </a:lnTo>
                <a:lnTo>
                  <a:pt x="47389" y="269062"/>
                </a:lnTo>
                <a:lnTo>
                  <a:pt x="50091" y="222465"/>
                </a:lnTo>
                <a:lnTo>
                  <a:pt x="48211" y="207708"/>
                </a:lnTo>
                <a:lnTo>
                  <a:pt x="49989" y="198704"/>
                </a:lnTo>
                <a:lnTo>
                  <a:pt x="50447" y="191020"/>
                </a:lnTo>
                <a:lnTo>
                  <a:pt x="70347" y="191020"/>
                </a:lnTo>
                <a:lnTo>
                  <a:pt x="70309" y="190576"/>
                </a:lnTo>
                <a:lnTo>
                  <a:pt x="73472" y="190118"/>
                </a:lnTo>
                <a:lnTo>
                  <a:pt x="77536" y="154038"/>
                </a:lnTo>
                <a:lnTo>
                  <a:pt x="78450" y="137363"/>
                </a:lnTo>
                <a:lnTo>
                  <a:pt x="77536" y="122453"/>
                </a:lnTo>
                <a:lnTo>
                  <a:pt x="148599" y="122453"/>
                </a:lnTo>
                <a:lnTo>
                  <a:pt x="147881" y="119100"/>
                </a:lnTo>
                <a:lnTo>
                  <a:pt x="147424" y="109181"/>
                </a:lnTo>
                <a:lnTo>
                  <a:pt x="149697" y="108267"/>
                </a:lnTo>
                <a:lnTo>
                  <a:pt x="159713" y="108267"/>
                </a:lnTo>
                <a:lnTo>
                  <a:pt x="162321" y="104673"/>
                </a:lnTo>
                <a:lnTo>
                  <a:pt x="163667" y="96088"/>
                </a:lnTo>
                <a:lnTo>
                  <a:pt x="162762" y="85470"/>
                </a:lnTo>
                <a:close/>
              </a:path>
              <a:path w="164464" h="306070">
                <a:moveTo>
                  <a:pt x="148599" y="122453"/>
                </a:moveTo>
                <a:lnTo>
                  <a:pt x="77536" y="122453"/>
                </a:lnTo>
                <a:lnTo>
                  <a:pt x="82959" y="134188"/>
                </a:lnTo>
                <a:lnTo>
                  <a:pt x="84305" y="139598"/>
                </a:lnTo>
                <a:lnTo>
                  <a:pt x="85219" y="149529"/>
                </a:lnTo>
                <a:lnTo>
                  <a:pt x="86108" y="154939"/>
                </a:lnTo>
                <a:lnTo>
                  <a:pt x="91074" y="158546"/>
                </a:lnTo>
                <a:lnTo>
                  <a:pt x="93779" y="158991"/>
                </a:lnTo>
                <a:lnTo>
                  <a:pt x="93334" y="186512"/>
                </a:lnTo>
                <a:lnTo>
                  <a:pt x="95215" y="222465"/>
                </a:lnTo>
                <a:lnTo>
                  <a:pt x="98300" y="288886"/>
                </a:lnTo>
                <a:lnTo>
                  <a:pt x="100104" y="289356"/>
                </a:lnTo>
                <a:lnTo>
                  <a:pt x="100104" y="293877"/>
                </a:lnTo>
                <a:lnTo>
                  <a:pt x="96497" y="297014"/>
                </a:lnTo>
                <a:lnTo>
                  <a:pt x="95138" y="301536"/>
                </a:lnTo>
                <a:lnTo>
                  <a:pt x="95493" y="305688"/>
                </a:lnTo>
                <a:lnTo>
                  <a:pt x="109781" y="305688"/>
                </a:lnTo>
                <a:lnTo>
                  <a:pt x="112753" y="302437"/>
                </a:lnTo>
                <a:lnTo>
                  <a:pt x="111908" y="297014"/>
                </a:lnTo>
                <a:lnTo>
                  <a:pt x="111957" y="293877"/>
                </a:lnTo>
                <a:lnTo>
                  <a:pt x="112296" y="286194"/>
                </a:lnTo>
                <a:lnTo>
                  <a:pt x="113654" y="285749"/>
                </a:lnTo>
                <a:lnTo>
                  <a:pt x="117706" y="226669"/>
                </a:lnTo>
                <a:lnTo>
                  <a:pt x="138878" y="226669"/>
                </a:lnTo>
                <a:lnTo>
                  <a:pt x="147055" y="182905"/>
                </a:lnTo>
                <a:lnTo>
                  <a:pt x="150586" y="131737"/>
                </a:lnTo>
                <a:lnTo>
                  <a:pt x="148599" y="122453"/>
                </a:lnTo>
                <a:close/>
              </a:path>
              <a:path w="164464" h="306070">
                <a:moveTo>
                  <a:pt x="138878" y="226669"/>
                </a:moveTo>
                <a:lnTo>
                  <a:pt x="117706" y="226669"/>
                </a:lnTo>
                <a:lnTo>
                  <a:pt x="117261" y="249669"/>
                </a:lnTo>
                <a:lnTo>
                  <a:pt x="119509" y="253720"/>
                </a:lnTo>
                <a:lnTo>
                  <a:pt x="117706" y="269062"/>
                </a:lnTo>
                <a:lnTo>
                  <a:pt x="122214" y="280796"/>
                </a:lnTo>
                <a:lnTo>
                  <a:pt x="128996" y="279882"/>
                </a:lnTo>
                <a:lnTo>
                  <a:pt x="131257" y="276732"/>
                </a:lnTo>
                <a:lnTo>
                  <a:pt x="134876" y="255523"/>
                </a:lnTo>
                <a:lnTo>
                  <a:pt x="133517" y="249669"/>
                </a:lnTo>
                <a:lnTo>
                  <a:pt x="136197" y="247408"/>
                </a:lnTo>
                <a:lnTo>
                  <a:pt x="138038" y="231165"/>
                </a:lnTo>
                <a:lnTo>
                  <a:pt x="138878" y="226669"/>
                </a:lnTo>
                <a:close/>
              </a:path>
              <a:path w="164464" h="306070">
                <a:moveTo>
                  <a:pt x="70347" y="191020"/>
                </a:moveTo>
                <a:lnTo>
                  <a:pt x="55412" y="191020"/>
                </a:lnTo>
                <a:lnTo>
                  <a:pt x="55412" y="194170"/>
                </a:lnTo>
                <a:lnTo>
                  <a:pt x="55080" y="204114"/>
                </a:lnTo>
                <a:lnTo>
                  <a:pt x="54994" y="207708"/>
                </a:lnTo>
                <a:lnTo>
                  <a:pt x="55869" y="215379"/>
                </a:lnTo>
                <a:lnTo>
                  <a:pt x="59019" y="233870"/>
                </a:lnTo>
                <a:lnTo>
                  <a:pt x="59019" y="240652"/>
                </a:lnTo>
                <a:lnTo>
                  <a:pt x="58575" y="246494"/>
                </a:lnTo>
                <a:lnTo>
                  <a:pt x="58575" y="251917"/>
                </a:lnTo>
                <a:lnTo>
                  <a:pt x="61280" y="271310"/>
                </a:lnTo>
                <a:lnTo>
                  <a:pt x="64442" y="274015"/>
                </a:lnTo>
                <a:lnTo>
                  <a:pt x="66703" y="274916"/>
                </a:lnTo>
                <a:lnTo>
                  <a:pt x="71656" y="258686"/>
                </a:lnTo>
                <a:lnTo>
                  <a:pt x="71656" y="253288"/>
                </a:lnTo>
                <a:lnTo>
                  <a:pt x="67592" y="248310"/>
                </a:lnTo>
                <a:lnTo>
                  <a:pt x="67592" y="239750"/>
                </a:lnTo>
                <a:lnTo>
                  <a:pt x="70703" y="220573"/>
                </a:lnTo>
                <a:lnTo>
                  <a:pt x="71452" y="204114"/>
                </a:lnTo>
                <a:lnTo>
                  <a:pt x="70347" y="191020"/>
                </a:lnTo>
                <a:close/>
              </a:path>
              <a:path w="164464" h="306070">
                <a:moveTo>
                  <a:pt x="48186" y="6807"/>
                </a:moveTo>
                <a:lnTo>
                  <a:pt x="41404" y="9512"/>
                </a:lnTo>
                <a:lnTo>
                  <a:pt x="35537" y="14465"/>
                </a:lnTo>
                <a:lnTo>
                  <a:pt x="32832" y="26644"/>
                </a:lnTo>
                <a:lnTo>
                  <a:pt x="29212" y="31165"/>
                </a:lnTo>
                <a:lnTo>
                  <a:pt x="28323" y="40639"/>
                </a:lnTo>
                <a:lnTo>
                  <a:pt x="29657" y="48755"/>
                </a:lnTo>
                <a:lnTo>
                  <a:pt x="34648" y="51460"/>
                </a:lnTo>
                <a:lnTo>
                  <a:pt x="34648" y="52806"/>
                </a:lnTo>
                <a:lnTo>
                  <a:pt x="17058" y="90436"/>
                </a:lnTo>
                <a:lnTo>
                  <a:pt x="12524" y="105752"/>
                </a:lnTo>
                <a:lnTo>
                  <a:pt x="9362" y="119291"/>
                </a:lnTo>
                <a:lnTo>
                  <a:pt x="5311" y="137363"/>
                </a:lnTo>
                <a:lnTo>
                  <a:pt x="332" y="147726"/>
                </a:lnTo>
                <a:lnTo>
                  <a:pt x="62" y="154038"/>
                </a:lnTo>
                <a:lnTo>
                  <a:pt x="0" y="158546"/>
                </a:lnTo>
                <a:lnTo>
                  <a:pt x="1247" y="163512"/>
                </a:lnTo>
                <a:lnTo>
                  <a:pt x="3939" y="163055"/>
                </a:lnTo>
                <a:lnTo>
                  <a:pt x="4854" y="155828"/>
                </a:lnTo>
                <a:lnTo>
                  <a:pt x="7584" y="149529"/>
                </a:lnTo>
                <a:lnTo>
                  <a:pt x="10276" y="139153"/>
                </a:lnTo>
                <a:lnTo>
                  <a:pt x="21122" y="114350"/>
                </a:lnTo>
                <a:lnTo>
                  <a:pt x="22913" y="106679"/>
                </a:lnTo>
                <a:lnTo>
                  <a:pt x="30139" y="85470"/>
                </a:lnTo>
                <a:lnTo>
                  <a:pt x="162762" y="85470"/>
                </a:lnTo>
                <a:lnTo>
                  <a:pt x="162321" y="80289"/>
                </a:lnTo>
                <a:lnTo>
                  <a:pt x="164137" y="78943"/>
                </a:lnTo>
                <a:lnTo>
                  <a:pt x="162343" y="61823"/>
                </a:lnTo>
                <a:lnTo>
                  <a:pt x="82489" y="61823"/>
                </a:lnTo>
                <a:lnTo>
                  <a:pt x="81562" y="58229"/>
                </a:lnTo>
                <a:lnTo>
                  <a:pt x="78882" y="53720"/>
                </a:lnTo>
                <a:lnTo>
                  <a:pt x="73459" y="50101"/>
                </a:lnTo>
                <a:lnTo>
                  <a:pt x="68191" y="49187"/>
                </a:lnTo>
                <a:lnTo>
                  <a:pt x="61737" y="49187"/>
                </a:lnTo>
                <a:lnTo>
                  <a:pt x="60365" y="46939"/>
                </a:lnTo>
                <a:lnTo>
                  <a:pt x="61280" y="44691"/>
                </a:lnTo>
                <a:lnTo>
                  <a:pt x="67147" y="44691"/>
                </a:lnTo>
                <a:lnTo>
                  <a:pt x="68938" y="44234"/>
                </a:lnTo>
                <a:lnTo>
                  <a:pt x="70297" y="42430"/>
                </a:lnTo>
                <a:lnTo>
                  <a:pt x="69712" y="33972"/>
                </a:lnTo>
                <a:lnTo>
                  <a:pt x="71503" y="30822"/>
                </a:lnTo>
                <a:lnTo>
                  <a:pt x="71503" y="30378"/>
                </a:lnTo>
                <a:lnTo>
                  <a:pt x="67896" y="24510"/>
                </a:lnTo>
                <a:lnTo>
                  <a:pt x="68341" y="23139"/>
                </a:lnTo>
                <a:lnTo>
                  <a:pt x="67147" y="18973"/>
                </a:lnTo>
                <a:lnTo>
                  <a:pt x="67147" y="16713"/>
                </a:lnTo>
                <a:lnTo>
                  <a:pt x="66245" y="10858"/>
                </a:lnTo>
                <a:lnTo>
                  <a:pt x="59464" y="7251"/>
                </a:lnTo>
                <a:lnTo>
                  <a:pt x="48186" y="6807"/>
                </a:lnTo>
                <a:close/>
              </a:path>
              <a:path w="164464" h="306070">
                <a:moveTo>
                  <a:pt x="159713" y="108267"/>
                </a:moveTo>
                <a:lnTo>
                  <a:pt x="149697" y="108267"/>
                </a:lnTo>
                <a:lnTo>
                  <a:pt x="158727" y="109626"/>
                </a:lnTo>
                <a:lnTo>
                  <a:pt x="159713" y="108267"/>
                </a:lnTo>
                <a:close/>
              </a:path>
              <a:path w="164464" h="306070">
                <a:moveTo>
                  <a:pt x="110746" y="0"/>
                </a:moveTo>
                <a:lnTo>
                  <a:pt x="98211" y="2336"/>
                </a:lnTo>
                <a:lnTo>
                  <a:pt x="93728" y="6807"/>
                </a:lnTo>
                <a:lnTo>
                  <a:pt x="92014" y="14236"/>
                </a:lnTo>
                <a:lnTo>
                  <a:pt x="93563" y="18719"/>
                </a:lnTo>
                <a:lnTo>
                  <a:pt x="93106" y="30022"/>
                </a:lnTo>
                <a:lnTo>
                  <a:pt x="95887" y="30632"/>
                </a:lnTo>
                <a:lnTo>
                  <a:pt x="98376" y="37617"/>
                </a:lnTo>
                <a:lnTo>
                  <a:pt x="100688" y="38531"/>
                </a:lnTo>
                <a:lnTo>
                  <a:pt x="103710" y="38823"/>
                </a:lnTo>
                <a:lnTo>
                  <a:pt x="104561" y="41478"/>
                </a:lnTo>
                <a:lnTo>
                  <a:pt x="91963" y="46494"/>
                </a:lnTo>
                <a:lnTo>
                  <a:pt x="85194" y="52349"/>
                </a:lnTo>
                <a:lnTo>
                  <a:pt x="82489" y="61823"/>
                </a:lnTo>
                <a:lnTo>
                  <a:pt x="162343" y="61823"/>
                </a:lnTo>
                <a:lnTo>
                  <a:pt x="161445" y="53251"/>
                </a:lnTo>
                <a:lnTo>
                  <a:pt x="157800" y="46481"/>
                </a:lnTo>
                <a:lnTo>
                  <a:pt x="132069" y="34734"/>
                </a:lnTo>
                <a:lnTo>
                  <a:pt x="127167" y="34670"/>
                </a:lnTo>
                <a:lnTo>
                  <a:pt x="125313" y="32029"/>
                </a:lnTo>
                <a:lnTo>
                  <a:pt x="125923" y="26923"/>
                </a:lnTo>
                <a:lnTo>
                  <a:pt x="120665" y="6667"/>
                </a:lnTo>
                <a:lnTo>
                  <a:pt x="116347" y="927"/>
                </a:lnTo>
                <a:lnTo>
                  <a:pt x="110746" y="0"/>
                </a:lnTo>
                <a:close/>
              </a:path>
              <a:path w="164464" h="306070">
                <a:moveTo>
                  <a:pt x="63070" y="48298"/>
                </a:moveTo>
                <a:lnTo>
                  <a:pt x="61737" y="49187"/>
                </a:lnTo>
                <a:lnTo>
                  <a:pt x="68191" y="49187"/>
                </a:lnTo>
                <a:lnTo>
                  <a:pt x="63070" y="48298"/>
                </a:lnTo>
                <a:close/>
              </a:path>
            </a:pathLst>
          </a:custGeom>
          <a:solidFill>
            <a:srgbClr val="252C2C"/>
          </a:solidFill>
        </p:spPr>
        <p:txBody>
          <a:bodyPr wrap="square" lIns="0" tIns="0" rIns="0" bIns="0" rtlCol="0"/>
          <a:lstStyle/>
          <a:p>
            <a:endParaRPr/>
          </a:p>
        </p:txBody>
      </p:sp>
      <p:sp>
        <p:nvSpPr>
          <p:cNvPr id="251" name="object 251"/>
          <p:cNvSpPr/>
          <p:nvPr/>
        </p:nvSpPr>
        <p:spPr>
          <a:xfrm>
            <a:off x="1917472" y="3499098"/>
            <a:ext cx="164465" cy="306070"/>
          </a:xfrm>
          <a:custGeom>
            <a:avLst/>
            <a:gdLst/>
            <a:ahLst/>
            <a:cxnLst/>
            <a:rect l="l" t="t" r="r" b="b"/>
            <a:pathLst>
              <a:path w="164464" h="306070">
                <a:moveTo>
                  <a:pt x="92125" y="14236"/>
                </a:moveTo>
                <a:lnTo>
                  <a:pt x="93840" y="6807"/>
                </a:lnTo>
                <a:lnTo>
                  <a:pt x="98323" y="2336"/>
                </a:lnTo>
                <a:lnTo>
                  <a:pt x="110858" y="0"/>
                </a:lnTo>
                <a:lnTo>
                  <a:pt x="116458" y="927"/>
                </a:lnTo>
                <a:lnTo>
                  <a:pt x="120776" y="6667"/>
                </a:lnTo>
                <a:lnTo>
                  <a:pt x="126034" y="26923"/>
                </a:lnTo>
                <a:lnTo>
                  <a:pt x="125425" y="32029"/>
                </a:lnTo>
                <a:lnTo>
                  <a:pt x="127279" y="34670"/>
                </a:lnTo>
                <a:lnTo>
                  <a:pt x="132181" y="34734"/>
                </a:lnTo>
                <a:lnTo>
                  <a:pt x="157911" y="46481"/>
                </a:lnTo>
                <a:lnTo>
                  <a:pt x="161556" y="53251"/>
                </a:lnTo>
                <a:lnTo>
                  <a:pt x="164249" y="78943"/>
                </a:lnTo>
                <a:lnTo>
                  <a:pt x="162432" y="80289"/>
                </a:lnTo>
                <a:lnTo>
                  <a:pt x="163779" y="96088"/>
                </a:lnTo>
                <a:lnTo>
                  <a:pt x="162432" y="104673"/>
                </a:lnTo>
                <a:lnTo>
                  <a:pt x="158838" y="109626"/>
                </a:lnTo>
                <a:lnTo>
                  <a:pt x="149809" y="108267"/>
                </a:lnTo>
                <a:lnTo>
                  <a:pt x="147535" y="109181"/>
                </a:lnTo>
                <a:lnTo>
                  <a:pt x="147993" y="119100"/>
                </a:lnTo>
                <a:lnTo>
                  <a:pt x="150698" y="131737"/>
                </a:lnTo>
                <a:lnTo>
                  <a:pt x="147167" y="182905"/>
                </a:lnTo>
                <a:lnTo>
                  <a:pt x="138150" y="231165"/>
                </a:lnTo>
                <a:lnTo>
                  <a:pt x="136309" y="247408"/>
                </a:lnTo>
                <a:lnTo>
                  <a:pt x="133629" y="249669"/>
                </a:lnTo>
                <a:lnTo>
                  <a:pt x="134988" y="255523"/>
                </a:lnTo>
                <a:lnTo>
                  <a:pt x="131368" y="276732"/>
                </a:lnTo>
                <a:lnTo>
                  <a:pt x="129108" y="279882"/>
                </a:lnTo>
                <a:lnTo>
                  <a:pt x="122326" y="280796"/>
                </a:lnTo>
                <a:lnTo>
                  <a:pt x="117817" y="269062"/>
                </a:lnTo>
                <a:lnTo>
                  <a:pt x="119621" y="253720"/>
                </a:lnTo>
                <a:lnTo>
                  <a:pt x="117373" y="249669"/>
                </a:lnTo>
                <a:lnTo>
                  <a:pt x="117817" y="226669"/>
                </a:lnTo>
                <a:lnTo>
                  <a:pt x="113766" y="285749"/>
                </a:lnTo>
                <a:lnTo>
                  <a:pt x="112407" y="286194"/>
                </a:lnTo>
                <a:lnTo>
                  <a:pt x="111950" y="296570"/>
                </a:lnTo>
                <a:lnTo>
                  <a:pt x="112864" y="302437"/>
                </a:lnTo>
                <a:lnTo>
                  <a:pt x="109893" y="305688"/>
                </a:lnTo>
                <a:lnTo>
                  <a:pt x="95605" y="305688"/>
                </a:lnTo>
                <a:lnTo>
                  <a:pt x="95249" y="301536"/>
                </a:lnTo>
                <a:lnTo>
                  <a:pt x="96608" y="297014"/>
                </a:lnTo>
                <a:lnTo>
                  <a:pt x="100215" y="293877"/>
                </a:lnTo>
                <a:lnTo>
                  <a:pt x="100215" y="289356"/>
                </a:lnTo>
                <a:lnTo>
                  <a:pt x="98412" y="288886"/>
                </a:lnTo>
                <a:lnTo>
                  <a:pt x="95249" y="220802"/>
                </a:lnTo>
                <a:lnTo>
                  <a:pt x="93446" y="186512"/>
                </a:lnTo>
                <a:lnTo>
                  <a:pt x="93891" y="158991"/>
                </a:lnTo>
                <a:lnTo>
                  <a:pt x="91185" y="158546"/>
                </a:lnTo>
                <a:lnTo>
                  <a:pt x="86220" y="154939"/>
                </a:lnTo>
                <a:lnTo>
                  <a:pt x="85331" y="149529"/>
                </a:lnTo>
                <a:lnTo>
                  <a:pt x="84416" y="139598"/>
                </a:lnTo>
                <a:lnTo>
                  <a:pt x="83070" y="134188"/>
                </a:lnTo>
                <a:lnTo>
                  <a:pt x="77647" y="122453"/>
                </a:lnTo>
                <a:lnTo>
                  <a:pt x="78562" y="137363"/>
                </a:lnTo>
                <a:lnTo>
                  <a:pt x="77647" y="154038"/>
                </a:lnTo>
                <a:lnTo>
                  <a:pt x="73583" y="190118"/>
                </a:lnTo>
                <a:lnTo>
                  <a:pt x="70421" y="190576"/>
                </a:lnTo>
                <a:lnTo>
                  <a:pt x="71564" y="204114"/>
                </a:lnTo>
                <a:lnTo>
                  <a:pt x="70815" y="220573"/>
                </a:lnTo>
                <a:lnTo>
                  <a:pt x="67703" y="239750"/>
                </a:lnTo>
                <a:lnTo>
                  <a:pt x="67703" y="248310"/>
                </a:lnTo>
                <a:lnTo>
                  <a:pt x="71767" y="253288"/>
                </a:lnTo>
                <a:lnTo>
                  <a:pt x="71767" y="258686"/>
                </a:lnTo>
                <a:lnTo>
                  <a:pt x="66814" y="274916"/>
                </a:lnTo>
                <a:lnTo>
                  <a:pt x="64554" y="274015"/>
                </a:lnTo>
                <a:lnTo>
                  <a:pt x="61391" y="271310"/>
                </a:lnTo>
                <a:lnTo>
                  <a:pt x="58686" y="251917"/>
                </a:lnTo>
                <a:lnTo>
                  <a:pt x="58686" y="246494"/>
                </a:lnTo>
                <a:lnTo>
                  <a:pt x="59131" y="240652"/>
                </a:lnTo>
                <a:lnTo>
                  <a:pt x="59131" y="233870"/>
                </a:lnTo>
                <a:lnTo>
                  <a:pt x="55981" y="215379"/>
                </a:lnTo>
                <a:lnTo>
                  <a:pt x="55079" y="207479"/>
                </a:lnTo>
                <a:lnTo>
                  <a:pt x="55524" y="194170"/>
                </a:lnTo>
                <a:lnTo>
                  <a:pt x="55524" y="191020"/>
                </a:lnTo>
                <a:lnTo>
                  <a:pt x="50558" y="191020"/>
                </a:lnTo>
                <a:lnTo>
                  <a:pt x="50101" y="198704"/>
                </a:lnTo>
                <a:lnTo>
                  <a:pt x="48323" y="207708"/>
                </a:lnTo>
                <a:lnTo>
                  <a:pt x="50203" y="222465"/>
                </a:lnTo>
                <a:lnTo>
                  <a:pt x="49453" y="235559"/>
                </a:lnTo>
                <a:lnTo>
                  <a:pt x="47396" y="270865"/>
                </a:lnTo>
                <a:lnTo>
                  <a:pt x="48323" y="280796"/>
                </a:lnTo>
                <a:lnTo>
                  <a:pt x="49212" y="285292"/>
                </a:lnTo>
                <a:lnTo>
                  <a:pt x="49656" y="294779"/>
                </a:lnTo>
                <a:lnTo>
                  <a:pt x="48323" y="300647"/>
                </a:lnTo>
                <a:lnTo>
                  <a:pt x="46393" y="305688"/>
                </a:lnTo>
                <a:lnTo>
                  <a:pt x="42163" y="305688"/>
                </a:lnTo>
                <a:lnTo>
                  <a:pt x="40182" y="301536"/>
                </a:lnTo>
                <a:lnTo>
                  <a:pt x="37922" y="295668"/>
                </a:lnTo>
                <a:lnTo>
                  <a:pt x="39725" y="280796"/>
                </a:lnTo>
                <a:lnTo>
                  <a:pt x="39725" y="271754"/>
                </a:lnTo>
                <a:lnTo>
                  <a:pt x="38823" y="264540"/>
                </a:lnTo>
                <a:lnTo>
                  <a:pt x="34086" y="232930"/>
                </a:lnTo>
                <a:lnTo>
                  <a:pt x="32956" y="221703"/>
                </a:lnTo>
                <a:lnTo>
                  <a:pt x="33413" y="211772"/>
                </a:lnTo>
                <a:lnTo>
                  <a:pt x="35217" y="205003"/>
                </a:lnTo>
                <a:lnTo>
                  <a:pt x="34772" y="198704"/>
                </a:lnTo>
                <a:lnTo>
                  <a:pt x="33413" y="189674"/>
                </a:lnTo>
                <a:lnTo>
                  <a:pt x="32054" y="189674"/>
                </a:lnTo>
                <a:lnTo>
                  <a:pt x="29349" y="179298"/>
                </a:lnTo>
                <a:lnTo>
                  <a:pt x="25285" y="141858"/>
                </a:lnTo>
                <a:lnTo>
                  <a:pt x="28435" y="124256"/>
                </a:lnTo>
                <a:lnTo>
                  <a:pt x="32956" y="109372"/>
                </a:lnTo>
                <a:lnTo>
                  <a:pt x="34772" y="96304"/>
                </a:lnTo>
                <a:lnTo>
                  <a:pt x="32054" y="85470"/>
                </a:lnTo>
                <a:lnTo>
                  <a:pt x="30251" y="85470"/>
                </a:lnTo>
                <a:lnTo>
                  <a:pt x="23025" y="106679"/>
                </a:lnTo>
                <a:lnTo>
                  <a:pt x="21234" y="114350"/>
                </a:lnTo>
                <a:lnTo>
                  <a:pt x="10388" y="139153"/>
                </a:lnTo>
                <a:lnTo>
                  <a:pt x="7696" y="149529"/>
                </a:lnTo>
                <a:lnTo>
                  <a:pt x="4965" y="155828"/>
                </a:lnTo>
                <a:lnTo>
                  <a:pt x="4051" y="163055"/>
                </a:lnTo>
                <a:lnTo>
                  <a:pt x="1358" y="163512"/>
                </a:lnTo>
                <a:lnTo>
                  <a:pt x="0" y="158102"/>
                </a:lnTo>
                <a:lnTo>
                  <a:pt x="444" y="147726"/>
                </a:lnTo>
                <a:lnTo>
                  <a:pt x="5422" y="137363"/>
                </a:lnTo>
                <a:lnTo>
                  <a:pt x="9474" y="119291"/>
                </a:lnTo>
                <a:lnTo>
                  <a:pt x="12636" y="105752"/>
                </a:lnTo>
                <a:lnTo>
                  <a:pt x="17170" y="90436"/>
                </a:lnTo>
                <a:lnTo>
                  <a:pt x="18961" y="77342"/>
                </a:lnTo>
                <a:lnTo>
                  <a:pt x="20764" y="67703"/>
                </a:lnTo>
                <a:lnTo>
                  <a:pt x="23456" y="60477"/>
                </a:lnTo>
                <a:lnTo>
                  <a:pt x="27520" y="56426"/>
                </a:lnTo>
                <a:lnTo>
                  <a:pt x="34759" y="52806"/>
                </a:lnTo>
                <a:lnTo>
                  <a:pt x="34759" y="51460"/>
                </a:lnTo>
                <a:lnTo>
                  <a:pt x="29768" y="48755"/>
                </a:lnTo>
                <a:lnTo>
                  <a:pt x="28435" y="40639"/>
                </a:lnTo>
                <a:lnTo>
                  <a:pt x="29324" y="31165"/>
                </a:lnTo>
                <a:lnTo>
                  <a:pt x="32943" y="26644"/>
                </a:lnTo>
                <a:lnTo>
                  <a:pt x="35648" y="14465"/>
                </a:lnTo>
                <a:lnTo>
                  <a:pt x="41516" y="9512"/>
                </a:lnTo>
                <a:lnTo>
                  <a:pt x="48298" y="6807"/>
                </a:lnTo>
                <a:lnTo>
                  <a:pt x="59575" y="7251"/>
                </a:lnTo>
                <a:lnTo>
                  <a:pt x="66357" y="10858"/>
                </a:lnTo>
                <a:lnTo>
                  <a:pt x="67259" y="16713"/>
                </a:lnTo>
                <a:lnTo>
                  <a:pt x="67259" y="18973"/>
                </a:lnTo>
                <a:lnTo>
                  <a:pt x="68452" y="23139"/>
                </a:lnTo>
                <a:lnTo>
                  <a:pt x="68008" y="24510"/>
                </a:lnTo>
                <a:lnTo>
                  <a:pt x="71615" y="30378"/>
                </a:lnTo>
                <a:lnTo>
                  <a:pt x="71615" y="30822"/>
                </a:lnTo>
                <a:lnTo>
                  <a:pt x="69824" y="33972"/>
                </a:lnTo>
                <a:lnTo>
                  <a:pt x="70408" y="42430"/>
                </a:lnTo>
                <a:lnTo>
                  <a:pt x="69049" y="44234"/>
                </a:lnTo>
                <a:lnTo>
                  <a:pt x="67259" y="44691"/>
                </a:lnTo>
                <a:lnTo>
                  <a:pt x="61391" y="44691"/>
                </a:lnTo>
                <a:lnTo>
                  <a:pt x="60477" y="46939"/>
                </a:lnTo>
                <a:lnTo>
                  <a:pt x="61848" y="49187"/>
                </a:lnTo>
                <a:lnTo>
                  <a:pt x="63182" y="48298"/>
                </a:lnTo>
                <a:lnTo>
                  <a:pt x="73571" y="50101"/>
                </a:lnTo>
                <a:lnTo>
                  <a:pt x="78993" y="53720"/>
                </a:lnTo>
                <a:lnTo>
                  <a:pt x="81673" y="58229"/>
                </a:lnTo>
                <a:lnTo>
                  <a:pt x="82600" y="61823"/>
                </a:lnTo>
                <a:lnTo>
                  <a:pt x="85305" y="52349"/>
                </a:lnTo>
                <a:lnTo>
                  <a:pt x="92074" y="46494"/>
                </a:lnTo>
                <a:lnTo>
                  <a:pt x="104673" y="41478"/>
                </a:lnTo>
                <a:lnTo>
                  <a:pt x="103822" y="38823"/>
                </a:lnTo>
                <a:lnTo>
                  <a:pt x="100799" y="38531"/>
                </a:lnTo>
                <a:lnTo>
                  <a:pt x="98488" y="37617"/>
                </a:lnTo>
                <a:lnTo>
                  <a:pt x="95999" y="30632"/>
                </a:lnTo>
                <a:lnTo>
                  <a:pt x="93217" y="30022"/>
                </a:lnTo>
                <a:lnTo>
                  <a:pt x="93675" y="18719"/>
                </a:lnTo>
                <a:lnTo>
                  <a:pt x="92125" y="14236"/>
                </a:lnTo>
                <a:close/>
              </a:path>
            </a:pathLst>
          </a:custGeom>
          <a:ln w="3175">
            <a:solidFill>
              <a:srgbClr val="252C2C"/>
            </a:solidFill>
          </a:ln>
        </p:spPr>
        <p:txBody>
          <a:bodyPr wrap="square" lIns="0" tIns="0" rIns="0" bIns="0" rtlCol="0"/>
          <a:lstStyle/>
          <a:p>
            <a:endParaRPr/>
          </a:p>
        </p:txBody>
      </p:sp>
      <p:sp>
        <p:nvSpPr>
          <p:cNvPr id="252" name="object 252"/>
          <p:cNvSpPr/>
          <p:nvPr/>
        </p:nvSpPr>
        <p:spPr>
          <a:xfrm>
            <a:off x="2741695" y="3547827"/>
            <a:ext cx="107314" cy="293370"/>
          </a:xfrm>
          <a:custGeom>
            <a:avLst/>
            <a:gdLst/>
            <a:ahLst/>
            <a:cxnLst/>
            <a:rect l="l" t="t" r="r" b="b"/>
            <a:pathLst>
              <a:path w="107314" h="293370">
                <a:moveTo>
                  <a:pt x="101796" y="183210"/>
                </a:moveTo>
                <a:lnTo>
                  <a:pt x="35483" y="183210"/>
                </a:lnTo>
                <a:lnTo>
                  <a:pt x="36360" y="187604"/>
                </a:lnTo>
                <a:lnTo>
                  <a:pt x="30200" y="197916"/>
                </a:lnTo>
                <a:lnTo>
                  <a:pt x="31076" y="201561"/>
                </a:lnTo>
                <a:lnTo>
                  <a:pt x="41770" y="201879"/>
                </a:lnTo>
                <a:lnTo>
                  <a:pt x="41109" y="222719"/>
                </a:lnTo>
                <a:lnTo>
                  <a:pt x="46482" y="275437"/>
                </a:lnTo>
                <a:lnTo>
                  <a:pt x="56832" y="293243"/>
                </a:lnTo>
                <a:lnTo>
                  <a:pt x="59169" y="293243"/>
                </a:lnTo>
                <a:lnTo>
                  <a:pt x="61747" y="290804"/>
                </a:lnTo>
                <a:lnTo>
                  <a:pt x="65544" y="283565"/>
                </a:lnTo>
                <a:lnTo>
                  <a:pt x="67895" y="275437"/>
                </a:lnTo>
                <a:lnTo>
                  <a:pt x="69494" y="266750"/>
                </a:lnTo>
                <a:lnTo>
                  <a:pt x="94876" y="266750"/>
                </a:lnTo>
                <a:lnTo>
                  <a:pt x="96329" y="256971"/>
                </a:lnTo>
                <a:lnTo>
                  <a:pt x="97739" y="227457"/>
                </a:lnTo>
                <a:lnTo>
                  <a:pt x="98107" y="226085"/>
                </a:lnTo>
                <a:lnTo>
                  <a:pt x="102517" y="226085"/>
                </a:lnTo>
                <a:lnTo>
                  <a:pt x="104813" y="222719"/>
                </a:lnTo>
                <a:lnTo>
                  <a:pt x="104813" y="206324"/>
                </a:lnTo>
                <a:lnTo>
                  <a:pt x="103060" y="188988"/>
                </a:lnTo>
                <a:lnTo>
                  <a:pt x="101796" y="183210"/>
                </a:lnTo>
                <a:close/>
              </a:path>
              <a:path w="107314" h="293370">
                <a:moveTo>
                  <a:pt x="94876" y="266750"/>
                </a:moveTo>
                <a:lnTo>
                  <a:pt x="69494" y="266750"/>
                </a:lnTo>
                <a:lnTo>
                  <a:pt x="70599" y="267119"/>
                </a:lnTo>
                <a:lnTo>
                  <a:pt x="71856" y="274548"/>
                </a:lnTo>
                <a:lnTo>
                  <a:pt x="74587" y="283032"/>
                </a:lnTo>
                <a:lnTo>
                  <a:pt x="77101" y="289191"/>
                </a:lnTo>
                <a:lnTo>
                  <a:pt x="79844" y="292100"/>
                </a:lnTo>
                <a:lnTo>
                  <a:pt x="83083" y="293243"/>
                </a:lnTo>
                <a:lnTo>
                  <a:pt x="87134" y="290525"/>
                </a:lnTo>
                <a:lnTo>
                  <a:pt x="90868" y="283565"/>
                </a:lnTo>
                <a:lnTo>
                  <a:pt x="94119" y="271843"/>
                </a:lnTo>
                <a:lnTo>
                  <a:pt x="94876" y="266750"/>
                </a:lnTo>
                <a:close/>
              </a:path>
              <a:path w="107314" h="293370">
                <a:moveTo>
                  <a:pt x="102517" y="226085"/>
                </a:moveTo>
                <a:lnTo>
                  <a:pt x="98107" y="226085"/>
                </a:lnTo>
                <a:lnTo>
                  <a:pt x="99161" y="226199"/>
                </a:lnTo>
                <a:lnTo>
                  <a:pt x="102387" y="226275"/>
                </a:lnTo>
                <a:lnTo>
                  <a:pt x="102517" y="226085"/>
                </a:lnTo>
                <a:close/>
              </a:path>
              <a:path w="107314" h="293370">
                <a:moveTo>
                  <a:pt x="100640" y="112420"/>
                </a:moveTo>
                <a:lnTo>
                  <a:pt x="10820" y="112420"/>
                </a:lnTo>
                <a:lnTo>
                  <a:pt x="14478" y="112471"/>
                </a:lnTo>
                <a:lnTo>
                  <a:pt x="22034" y="112471"/>
                </a:lnTo>
                <a:lnTo>
                  <a:pt x="22758" y="116052"/>
                </a:lnTo>
                <a:lnTo>
                  <a:pt x="26263" y="118668"/>
                </a:lnTo>
                <a:lnTo>
                  <a:pt x="22758" y="128257"/>
                </a:lnTo>
                <a:lnTo>
                  <a:pt x="19299" y="136855"/>
                </a:lnTo>
                <a:lnTo>
                  <a:pt x="19314" y="137337"/>
                </a:lnTo>
                <a:lnTo>
                  <a:pt x="21005" y="147447"/>
                </a:lnTo>
                <a:lnTo>
                  <a:pt x="27114" y="166649"/>
                </a:lnTo>
                <a:lnTo>
                  <a:pt x="31521" y="184099"/>
                </a:lnTo>
                <a:lnTo>
                  <a:pt x="35483" y="183210"/>
                </a:lnTo>
                <a:lnTo>
                  <a:pt x="101796" y="183210"/>
                </a:lnTo>
                <a:lnTo>
                  <a:pt x="99161" y="171157"/>
                </a:lnTo>
                <a:lnTo>
                  <a:pt x="96862" y="163372"/>
                </a:lnTo>
                <a:lnTo>
                  <a:pt x="99491" y="137337"/>
                </a:lnTo>
                <a:lnTo>
                  <a:pt x="100825" y="118821"/>
                </a:lnTo>
                <a:lnTo>
                  <a:pt x="100640" y="112420"/>
                </a:lnTo>
                <a:close/>
              </a:path>
              <a:path w="107314" h="293370">
                <a:moveTo>
                  <a:pt x="8724" y="107124"/>
                </a:moveTo>
                <a:lnTo>
                  <a:pt x="3251" y="111226"/>
                </a:lnTo>
                <a:lnTo>
                  <a:pt x="0" y="124333"/>
                </a:lnTo>
                <a:lnTo>
                  <a:pt x="2260" y="131838"/>
                </a:lnTo>
                <a:lnTo>
                  <a:pt x="7670" y="136855"/>
                </a:lnTo>
                <a:lnTo>
                  <a:pt x="9893" y="138353"/>
                </a:lnTo>
                <a:lnTo>
                  <a:pt x="11645" y="138036"/>
                </a:lnTo>
                <a:lnTo>
                  <a:pt x="12676" y="136969"/>
                </a:lnTo>
                <a:lnTo>
                  <a:pt x="12725" y="135509"/>
                </a:lnTo>
                <a:lnTo>
                  <a:pt x="12255" y="134086"/>
                </a:lnTo>
                <a:lnTo>
                  <a:pt x="10858" y="132867"/>
                </a:lnTo>
                <a:lnTo>
                  <a:pt x="7010" y="129133"/>
                </a:lnTo>
                <a:lnTo>
                  <a:pt x="5422" y="123647"/>
                </a:lnTo>
                <a:lnTo>
                  <a:pt x="6705" y="118414"/>
                </a:lnTo>
                <a:lnTo>
                  <a:pt x="7607" y="114884"/>
                </a:lnTo>
                <a:lnTo>
                  <a:pt x="10820" y="112420"/>
                </a:lnTo>
                <a:lnTo>
                  <a:pt x="100640" y="112420"/>
                </a:lnTo>
                <a:lnTo>
                  <a:pt x="100495" y="107365"/>
                </a:lnTo>
                <a:lnTo>
                  <a:pt x="14897" y="107365"/>
                </a:lnTo>
                <a:lnTo>
                  <a:pt x="8724" y="107124"/>
                </a:lnTo>
                <a:close/>
              </a:path>
              <a:path w="107314" h="293370">
                <a:moveTo>
                  <a:pt x="70789" y="0"/>
                </a:moveTo>
                <a:lnTo>
                  <a:pt x="55943" y="0"/>
                </a:lnTo>
                <a:lnTo>
                  <a:pt x="47205" y="12217"/>
                </a:lnTo>
                <a:lnTo>
                  <a:pt x="46342" y="18313"/>
                </a:lnTo>
                <a:lnTo>
                  <a:pt x="28016" y="20053"/>
                </a:lnTo>
                <a:lnTo>
                  <a:pt x="15798" y="27927"/>
                </a:lnTo>
                <a:lnTo>
                  <a:pt x="13144" y="41008"/>
                </a:lnTo>
                <a:lnTo>
                  <a:pt x="16637" y="84632"/>
                </a:lnTo>
                <a:lnTo>
                  <a:pt x="17513" y="90741"/>
                </a:lnTo>
                <a:lnTo>
                  <a:pt x="25361" y="96850"/>
                </a:lnTo>
                <a:lnTo>
                  <a:pt x="26263" y="99453"/>
                </a:lnTo>
                <a:lnTo>
                  <a:pt x="22707" y="107365"/>
                </a:lnTo>
                <a:lnTo>
                  <a:pt x="100495" y="107365"/>
                </a:lnTo>
                <a:lnTo>
                  <a:pt x="100393" y="103835"/>
                </a:lnTo>
                <a:lnTo>
                  <a:pt x="95516" y="95885"/>
                </a:lnTo>
                <a:lnTo>
                  <a:pt x="94653" y="93687"/>
                </a:lnTo>
                <a:lnTo>
                  <a:pt x="100393" y="64998"/>
                </a:lnTo>
                <a:lnTo>
                  <a:pt x="107022" y="40741"/>
                </a:lnTo>
                <a:lnTo>
                  <a:pt x="103898" y="32359"/>
                </a:lnTo>
                <a:lnTo>
                  <a:pt x="93332" y="27508"/>
                </a:lnTo>
                <a:lnTo>
                  <a:pt x="82283" y="23114"/>
                </a:lnTo>
                <a:lnTo>
                  <a:pt x="83007" y="14820"/>
                </a:lnTo>
                <a:lnTo>
                  <a:pt x="78625" y="3479"/>
                </a:lnTo>
                <a:lnTo>
                  <a:pt x="70789" y="0"/>
                </a:lnTo>
                <a:close/>
              </a:path>
            </a:pathLst>
          </a:custGeom>
          <a:solidFill>
            <a:srgbClr val="211F1F"/>
          </a:solidFill>
        </p:spPr>
        <p:txBody>
          <a:bodyPr wrap="square" lIns="0" tIns="0" rIns="0" bIns="0" rtlCol="0"/>
          <a:lstStyle/>
          <a:p>
            <a:endParaRPr/>
          </a:p>
        </p:txBody>
      </p:sp>
      <p:sp>
        <p:nvSpPr>
          <p:cNvPr id="253" name="object 253"/>
          <p:cNvSpPr/>
          <p:nvPr/>
        </p:nvSpPr>
        <p:spPr>
          <a:xfrm>
            <a:off x="2741695" y="3547827"/>
            <a:ext cx="107314" cy="293370"/>
          </a:xfrm>
          <a:custGeom>
            <a:avLst/>
            <a:gdLst/>
            <a:ahLst/>
            <a:cxnLst/>
            <a:rect l="l" t="t" r="r" b="b"/>
            <a:pathLst>
              <a:path w="107314" h="293370">
                <a:moveTo>
                  <a:pt x="14897" y="107365"/>
                </a:moveTo>
                <a:lnTo>
                  <a:pt x="8724" y="107124"/>
                </a:lnTo>
                <a:lnTo>
                  <a:pt x="3251" y="111226"/>
                </a:lnTo>
                <a:lnTo>
                  <a:pt x="1765" y="117195"/>
                </a:lnTo>
                <a:lnTo>
                  <a:pt x="0" y="124333"/>
                </a:lnTo>
                <a:lnTo>
                  <a:pt x="2260" y="131838"/>
                </a:lnTo>
                <a:lnTo>
                  <a:pt x="7670" y="136855"/>
                </a:lnTo>
                <a:lnTo>
                  <a:pt x="9893" y="138353"/>
                </a:lnTo>
                <a:lnTo>
                  <a:pt x="11645" y="138036"/>
                </a:lnTo>
                <a:lnTo>
                  <a:pt x="12725" y="136918"/>
                </a:lnTo>
                <a:lnTo>
                  <a:pt x="12725" y="135509"/>
                </a:lnTo>
                <a:lnTo>
                  <a:pt x="12255" y="134086"/>
                </a:lnTo>
                <a:lnTo>
                  <a:pt x="10858" y="132867"/>
                </a:lnTo>
                <a:lnTo>
                  <a:pt x="7010" y="129133"/>
                </a:lnTo>
                <a:lnTo>
                  <a:pt x="5422" y="123647"/>
                </a:lnTo>
                <a:lnTo>
                  <a:pt x="6705" y="118414"/>
                </a:lnTo>
                <a:lnTo>
                  <a:pt x="7607" y="114884"/>
                </a:lnTo>
                <a:lnTo>
                  <a:pt x="10820" y="112420"/>
                </a:lnTo>
                <a:lnTo>
                  <a:pt x="14478" y="112471"/>
                </a:lnTo>
                <a:lnTo>
                  <a:pt x="22034" y="112471"/>
                </a:lnTo>
                <a:lnTo>
                  <a:pt x="22758" y="116052"/>
                </a:lnTo>
                <a:lnTo>
                  <a:pt x="26263" y="118668"/>
                </a:lnTo>
                <a:lnTo>
                  <a:pt x="22758" y="128257"/>
                </a:lnTo>
                <a:lnTo>
                  <a:pt x="19253" y="136969"/>
                </a:lnTo>
                <a:lnTo>
                  <a:pt x="21005" y="147447"/>
                </a:lnTo>
                <a:lnTo>
                  <a:pt x="27114" y="166649"/>
                </a:lnTo>
                <a:lnTo>
                  <a:pt x="31521" y="184099"/>
                </a:lnTo>
                <a:lnTo>
                  <a:pt x="35483" y="183210"/>
                </a:lnTo>
                <a:lnTo>
                  <a:pt x="36360" y="187604"/>
                </a:lnTo>
                <a:lnTo>
                  <a:pt x="30200" y="197916"/>
                </a:lnTo>
                <a:lnTo>
                  <a:pt x="31076" y="201561"/>
                </a:lnTo>
                <a:lnTo>
                  <a:pt x="41770" y="201879"/>
                </a:lnTo>
                <a:lnTo>
                  <a:pt x="41084" y="223520"/>
                </a:lnTo>
                <a:lnTo>
                  <a:pt x="41808" y="242316"/>
                </a:lnTo>
                <a:lnTo>
                  <a:pt x="50279" y="285635"/>
                </a:lnTo>
                <a:lnTo>
                  <a:pt x="56832" y="293243"/>
                </a:lnTo>
                <a:lnTo>
                  <a:pt x="59169" y="293243"/>
                </a:lnTo>
                <a:lnTo>
                  <a:pt x="61747" y="290804"/>
                </a:lnTo>
                <a:lnTo>
                  <a:pt x="65544" y="283565"/>
                </a:lnTo>
                <a:lnTo>
                  <a:pt x="67881" y="275513"/>
                </a:lnTo>
                <a:lnTo>
                  <a:pt x="69494" y="266750"/>
                </a:lnTo>
                <a:lnTo>
                  <a:pt x="70599" y="267119"/>
                </a:lnTo>
                <a:lnTo>
                  <a:pt x="83083" y="293243"/>
                </a:lnTo>
                <a:lnTo>
                  <a:pt x="87134" y="290525"/>
                </a:lnTo>
                <a:lnTo>
                  <a:pt x="90868" y="283565"/>
                </a:lnTo>
                <a:lnTo>
                  <a:pt x="94119" y="271843"/>
                </a:lnTo>
                <a:lnTo>
                  <a:pt x="96329" y="256971"/>
                </a:lnTo>
                <a:lnTo>
                  <a:pt x="97739" y="227457"/>
                </a:lnTo>
                <a:lnTo>
                  <a:pt x="98107" y="226085"/>
                </a:lnTo>
                <a:lnTo>
                  <a:pt x="99161" y="226199"/>
                </a:lnTo>
                <a:lnTo>
                  <a:pt x="102387" y="226275"/>
                </a:lnTo>
                <a:lnTo>
                  <a:pt x="104813" y="222719"/>
                </a:lnTo>
                <a:lnTo>
                  <a:pt x="104813" y="206324"/>
                </a:lnTo>
                <a:lnTo>
                  <a:pt x="103060" y="188988"/>
                </a:lnTo>
                <a:lnTo>
                  <a:pt x="99161" y="171157"/>
                </a:lnTo>
                <a:lnTo>
                  <a:pt x="96862" y="163372"/>
                </a:lnTo>
                <a:lnTo>
                  <a:pt x="99491" y="137337"/>
                </a:lnTo>
                <a:lnTo>
                  <a:pt x="100825" y="118821"/>
                </a:lnTo>
                <a:lnTo>
                  <a:pt x="100393" y="103835"/>
                </a:lnTo>
                <a:lnTo>
                  <a:pt x="95516" y="95885"/>
                </a:lnTo>
                <a:lnTo>
                  <a:pt x="94653" y="93687"/>
                </a:lnTo>
                <a:lnTo>
                  <a:pt x="100393" y="64998"/>
                </a:lnTo>
                <a:lnTo>
                  <a:pt x="107022" y="40741"/>
                </a:lnTo>
                <a:lnTo>
                  <a:pt x="103898" y="32359"/>
                </a:lnTo>
                <a:lnTo>
                  <a:pt x="93332" y="27508"/>
                </a:lnTo>
                <a:lnTo>
                  <a:pt x="82283" y="23114"/>
                </a:lnTo>
                <a:lnTo>
                  <a:pt x="83007" y="14820"/>
                </a:lnTo>
                <a:lnTo>
                  <a:pt x="78625" y="3479"/>
                </a:lnTo>
                <a:lnTo>
                  <a:pt x="70789" y="0"/>
                </a:lnTo>
                <a:lnTo>
                  <a:pt x="55943" y="0"/>
                </a:lnTo>
                <a:lnTo>
                  <a:pt x="47205" y="12217"/>
                </a:lnTo>
                <a:lnTo>
                  <a:pt x="46342" y="18313"/>
                </a:lnTo>
                <a:lnTo>
                  <a:pt x="28016" y="20053"/>
                </a:lnTo>
                <a:lnTo>
                  <a:pt x="15798" y="27927"/>
                </a:lnTo>
                <a:lnTo>
                  <a:pt x="13144" y="41008"/>
                </a:lnTo>
                <a:lnTo>
                  <a:pt x="16637" y="84632"/>
                </a:lnTo>
                <a:lnTo>
                  <a:pt x="17513" y="90741"/>
                </a:lnTo>
                <a:lnTo>
                  <a:pt x="25361" y="96850"/>
                </a:lnTo>
                <a:lnTo>
                  <a:pt x="26263" y="99453"/>
                </a:lnTo>
                <a:lnTo>
                  <a:pt x="22707" y="107365"/>
                </a:lnTo>
                <a:lnTo>
                  <a:pt x="13779" y="107365"/>
                </a:lnTo>
              </a:path>
            </a:pathLst>
          </a:custGeom>
          <a:ln w="3175">
            <a:solidFill>
              <a:srgbClr val="252C2C"/>
            </a:solidFill>
          </a:ln>
        </p:spPr>
        <p:txBody>
          <a:bodyPr wrap="square" lIns="0" tIns="0" rIns="0" bIns="0" rtlCol="0"/>
          <a:lstStyle/>
          <a:p>
            <a:endParaRPr/>
          </a:p>
        </p:txBody>
      </p:sp>
      <p:sp>
        <p:nvSpPr>
          <p:cNvPr id="254" name="object 254"/>
          <p:cNvSpPr/>
          <p:nvPr/>
        </p:nvSpPr>
        <p:spPr>
          <a:xfrm>
            <a:off x="2816896" y="3766249"/>
            <a:ext cx="17780" cy="67945"/>
          </a:xfrm>
          <a:custGeom>
            <a:avLst/>
            <a:gdLst/>
            <a:ahLst/>
            <a:cxnLst/>
            <a:rect l="l" t="t" r="r" b="b"/>
            <a:pathLst>
              <a:path w="17780" h="67945">
                <a:moveTo>
                  <a:pt x="15519" y="0"/>
                </a:moveTo>
                <a:lnTo>
                  <a:pt x="12649" y="22606"/>
                </a:lnTo>
                <a:lnTo>
                  <a:pt x="14249" y="31000"/>
                </a:lnTo>
                <a:lnTo>
                  <a:pt x="12979" y="38379"/>
                </a:lnTo>
                <a:lnTo>
                  <a:pt x="5867" y="40995"/>
                </a:lnTo>
                <a:lnTo>
                  <a:pt x="630" y="40995"/>
                </a:lnTo>
                <a:lnTo>
                  <a:pt x="0" y="44983"/>
                </a:lnTo>
                <a:lnTo>
                  <a:pt x="1054" y="52565"/>
                </a:lnTo>
                <a:lnTo>
                  <a:pt x="2590" y="60198"/>
                </a:lnTo>
                <a:lnTo>
                  <a:pt x="4597" y="65366"/>
                </a:lnTo>
                <a:lnTo>
                  <a:pt x="7086" y="67576"/>
                </a:lnTo>
                <a:lnTo>
                  <a:pt x="9855" y="65659"/>
                </a:lnTo>
                <a:lnTo>
                  <a:pt x="14322" y="51335"/>
                </a:lnTo>
                <a:lnTo>
                  <a:pt x="15749" y="40995"/>
                </a:lnTo>
                <a:lnTo>
                  <a:pt x="5867" y="40995"/>
                </a:lnTo>
                <a:lnTo>
                  <a:pt x="660" y="40805"/>
                </a:lnTo>
                <a:lnTo>
                  <a:pt x="15775" y="40805"/>
                </a:lnTo>
                <a:lnTo>
                  <a:pt x="16535" y="35301"/>
                </a:lnTo>
                <a:lnTo>
                  <a:pt x="17252" y="19040"/>
                </a:lnTo>
                <a:lnTo>
                  <a:pt x="17233" y="4038"/>
                </a:lnTo>
                <a:lnTo>
                  <a:pt x="15519" y="0"/>
                </a:lnTo>
                <a:close/>
              </a:path>
            </a:pathLst>
          </a:custGeom>
          <a:solidFill>
            <a:srgbClr val="DFE9EC"/>
          </a:solidFill>
        </p:spPr>
        <p:txBody>
          <a:bodyPr wrap="square" lIns="0" tIns="0" rIns="0" bIns="0" rtlCol="0"/>
          <a:lstStyle/>
          <a:p>
            <a:endParaRPr/>
          </a:p>
        </p:txBody>
      </p:sp>
      <p:sp>
        <p:nvSpPr>
          <p:cNvPr id="255" name="object 255"/>
          <p:cNvSpPr/>
          <p:nvPr/>
        </p:nvSpPr>
        <p:spPr>
          <a:xfrm>
            <a:off x="2787655" y="3692253"/>
            <a:ext cx="22860" cy="12700"/>
          </a:xfrm>
          <a:custGeom>
            <a:avLst/>
            <a:gdLst/>
            <a:ahLst/>
            <a:cxnLst/>
            <a:rect l="l" t="t" r="r" b="b"/>
            <a:pathLst>
              <a:path w="22860" h="12700">
                <a:moveTo>
                  <a:pt x="12572" y="0"/>
                </a:moveTo>
                <a:lnTo>
                  <a:pt x="0" y="4508"/>
                </a:lnTo>
                <a:lnTo>
                  <a:pt x="850" y="12103"/>
                </a:lnTo>
                <a:lnTo>
                  <a:pt x="22720" y="12103"/>
                </a:lnTo>
                <a:lnTo>
                  <a:pt x="21526" y="2451"/>
                </a:lnTo>
                <a:lnTo>
                  <a:pt x="12572" y="0"/>
                </a:lnTo>
                <a:close/>
              </a:path>
            </a:pathLst>
          </a:custGeom>
          <a:solidFill>
            <a:srgbClr val="DFE9EC"/>
          </a:solidFill>
        </p:spPr>
        <p:txBody>
          <a:bodyPr wrap="square" lIns="0" tIns="0" rIns="0" bIns="0" rtlCol="0"/>
          <a:lstStyle/>
          <a:p>
            <a:endParaRPr/>
          </a:p>
        </p:txBody>
      </p:sp>
      <p:sp>
        <p:nvSpPr>
          <p:cNvPr id="256" name="object 256"/>
          <p:cNvSpPr/>
          <p:nvPr/>
        </p:nvSpPr>
        <p:spPr>
          <a:xfrm>
            <a:off x="2787500" y="3749705"/>
            <a:ext cx="27305" cy="84455"/>
          </a:xfrm>
          <a:custGeom>
            <a:avLst/>
            <a:gdLst/>
            <a:ahLst/>
            <a:cxnLst/>
            <a:rect l="l" t="t" r="r" b="b"/>
            <a:pathLst>
              <a:path w="27305" h="84454">
                <a:moveTo>
                  <a:pt x="9029" y="0"/>
                </a:moveTo>
                <a:lnTo>
                  <a:pt x="1181" y="0"/>
                </a:lnTo>
                <a:lnTo>
                  <a:pt x="0" y="22555"/>
                </a:lnTo>
                <a:lnTo>
                  <a:pt x="876" y="41719"/>
                </a:lnTo>
                <a:lnTo>
                  <a:pt x="3111" y="60515"/>
                </a:lnTo>
                <a:lnTo>
                  <a:pt x="5321" y="71031"/>
                </a:lnTo>
                <a:lnTo>
                  <a:pt x="8153" y="80429"/>
                </a:lnTo>
                <a:lnTo>
                  <a:pt x="10439" y="84200"/>
                </a:lnTo>
                <a:lnTo>
                  <a:pt x="12674" y="83680"/>
                </a:lnTo>
                <a:lnTo>
                  <a:pt x="14833" y="80073"/>
                </a:lnTo>
                <a:lnTo>
                  <a:pt x="17551" y="71208"/>
                </a:lnTo>
                <a:lnTo>
                  <a:pt x="20129" y="57353"/>
                </a:lnTo>
                <a:lnTo>
                  <a:pt x="18516" y="55587"/>
                </a:lnTo>
                <a:lnTo>
                  <a:pt x="18516" y="52044"/>
                </a:lnTo>
                <a:lnTo>
                  <a:pt x="23672" y="44653"/>
                </a:lnTo>
                <a:lnTo>
                  <a:pt x="27216" y="38861"/>
                </a:lnTo>
                <a:lnTo>
                  <a:pt x="27199" y="34480"/>
                </a:lnTo>
                <a:lnTo>
                  <a:pt x="14643" y="34480"/>
                </a:lnTo>
                <a:lnTo>
                  <a:pt x="9817" y="25857"/>
                </a:lnTo>
                <a:lnTo>
                  <a:pt x="10007" y="11175"/>
                </a:lnTo>
                <a:lnTo>
                  <a:pt x="11302" y="8801"/>
                </a:lnTo>
                <a:lnTo>
                  <a:pt x="9029" y="0"/>
                </a:lnTo>
                <a:close/>
              </a:path>
              <a:path w="27305" h="84454">
                <a:moveTo>
                  <a:pt x="27165" y="25044"/>
                </a:moveTo>
                <a:lnTo>
                  <a:pt x="26098" y="25044"/>
                </a:lnTo>
                <a:lnTo>
                  <a:pt x="20510" y="34480"/>
                </a:lnTo>
                <a:lnTo>
                  <a:pt x="27199" y="34480"/>
                </a:lnTo>
                <a:lnTo>
                  <a:pt x="27165" y="25044"/>
                </a:lnTo>
                <a:close/>
              </a:path>
            </a:pathLst>
          </a:custGeom>
          <a:solidFill>
            <a:srgbClr val="DFE9EC"/>
          </a:solidFill>
        </p:spPr>
        <p:txBody>
          <a:bodyPr wrap="square" lIns="0" tIns="0" rIns="0" bIns="0" rtlCol="0"/>
          <a:lstStyle/>
          <a:p>
            <a:endParaRPr/>
          </a:p>
        </p:txBody>
      </p:sp>
      <p:sp>
        <p:nvSpPr>
          <p:cNvPr id="257" name="object 257"/>
          <p:cNvSpPr/>
          <p:nvPr/>
        </p:nvSpPr>
        <p:spPr>
          <a:xfrm>
            <a:off x="2789900" y="3712155"/>
            <a:ext cx="22225" cy="42545"/>
          </a:xfrm>
          <a:custGeom>
            <a:avLst/>
            <a:gdLst/>
            <a:ahLst/>
            <a:cxnLst/>
            <a:rect l="l" t="t" r="r" b="b"/>
            <a:pathLst>
              <a:path w="22225" h="42545">
                <a:moveTo>
                  <a:pt x="20662" y="0"/>
                </a:moveTo>
                <a:lnTo>
                  <a:pt x="5143" y="0"/>
                </a:lnTo>
                <a:lnTo>
                  <a:pt x="4305" y="571"/>
                </a:lnTo>
                <a:lnTo>
                  <a:pt x="381" y="6515"/>
                </a:lnTo>
                <a:lnTo>
                  <a:pt x="304" y="6857"/>
                </a:lnTo>
                <a:lnTo>
                  <a:pt x="1612" y="18440"/>
                </a:lnTo>
                <a:lnTo>
                  <a:pt x="0" y="20358"/>
                </a:lnTo>
                <a:lnTo>
                  <a:pt x="2921" y="30352"/>
                </a:lnTo>
                <a:lnTo>
                  <a:pt x="2438" y="33096"/>
                </a:lnTo>
                <a:lnTo>
                  <a:pt x="9055" y="33223"/>
                </a:lnTo>
                <a:lnTo>
                  <a:pt x="11319" y="41966"/>
                </a:lnTo>
                <a:lnTo>
                  <a:pt x="12001" y="40665"/>
                </a:lnTo>
                <a:lnTo>
                  <a:pt x="21564" y="39535"/>
                </a:lnTo>
                <a:lnTo>
                  <a:pt x="22148" y="23469"/>
                </a:lnTo>
                <a:lnTo>
                  <a:pt x="20662" y="0"/>
                </a:lnTo>
                <a:close/>
              </a:path>
            </a:pathLst>
          </a:custGeom>
          <a:solidFill>
            <a:srgbClr val="DFE9EC"/>
          </a:solidFill>
        </p:spPr>
        <p:txBody>
          <a:bodyPr wrap="square" lIns="0" tIns="0" rIns="0" bIns="0" rtlCol="0"/>
          <a:lstStyle/>
          <a:p>
            <a:endParaRPr/>
          </a:p>
        </p:txBody>
      </p:sp>
      <p:sp>
        <p:nvSpPr>
          <p:cNvPr id="258" name="object 258"/>
          <p:cNvSpPr/>
          <p:nvPr/>
        </p:nvSpPr>
        <p:spPr>
          <a:xfrm>
            <a:off x="5092858" y="3826341"/>
            <a:ext cx="200025" cy="476884"/>
          </a:xfrm>
          <a:custGeom>
            <a:avLst/>
            <a:gdLst/>
            <a:ahLst/>
            <a:cxnLst/>
            <a:rect l="l" t="t" r="r" b="b"/>
            <a:pathLst>
              <a:path w="200025" h="476885">
                <a:moveTo>
                  <a:pt x="199669" y="476491"/>
                </a:moveTo>
                <a:lnTo>
                  <a:pt x="0" y="476491"/>
                </a:lnTo>
                <a:lnTo>
                  <a:pt x="0" y="0"/>
                </a:lnTo>
                <a:lnTo>
                  <a:pt x="199669" y="0"/>
                </a:lnTo>
                <a:lnTo>
                  <a:pt x="199669" y="476491"/>
                </a:lnTo>
                <a:close/>
              </a:path>
            </a:pathLst>
          </a:custGeom>
          <a:ln w="3175">
            <a:solidFill>
              <a:srgbClr val="FFFFFF"/>
            </a:solidFill>
          </a:ln>
        </p:spPr>
        <p:txBody>
          <a:bodyPr wrap="square" lIns="0" tIns="0" rIns="0" bIns="0" rtlCol="0"/>
          <a:lstStyle/>
          <a:p>
            <a:endParaRPr/>
          </a:p>
        </p:txBody>
      </p:sp>
      <p:sp>
        <p:nvSpPr>
          <p:cNvPr id="259" name="object 259"/>
          <p:cNvSpPr/>
          <p:nvPr/>
        </p:nvSpPr>
        <p:spPr>
          <a:xfrm>
            <a:off x="5089397" y="3742385"/>
            <a:ext cx="203452" cy="66592"/>
          </a:xfrm>
          <a:prstGeom prst="rect">
            <a:avLst/>
          </a:prstGeom>
          <a:blipFill>
            <a:blip r:embed="rId15" cstate="print"/>
            <a:stretch>
              <a:fillRect/>
            </a:stretch>
          </a:blipFill>
        </p:spPr>
        <p:txBody>
          <a:bodyPr wrap="square" lIns="0" tIns="0" rIns="0" bIns="0" rtlCol="0"/>
          <a:lstStyle/>
          <a:p>
            <a:endParaRPr/>
          </a:p>
        </p:txBody>
      </p:sp>
      <p:sp>
        <p:nvSpPr>
          <p:cNvPr id="260" name="object 260"/>
          <p:cNvSpPr/>
          <p:nvPr/>
        </p:nvSpPr>
        <p:spPr>
          <a:xfrm>
            <a:off x="2301302" y="3826341"/>
            <a:ext cx="200025" cy="476884"/>
          </a:xfrm>
          <a:custGeom>
            <a:avLst/>
            <a:gdLst/>
            <a:ahLst/>
            <a:cxnLst/>
            <a:rect l="l" t="t" r="r" b="b"/>
            <a:pathLst>
              <a:path w="200025" h="476885">
                <a:moveTo>
                  <a:pt x="0" y="476491"/>
                </a:moveTo>
                <a:lnTo>
                  <a:pt x="199669" y="476491"/>
                </a:lnTo>
                <a:lnTo>
                  <a:pt x="199669" y="0"/>
                </a:lnTo>
                <a:lnTo>
                  <a:pt x="0" y="0"/>
                </a:lnTo>
                <a:lnTo>
                  <a:pt x="0" y="476491"/>
                </a:lnTo>
                <a:close/>
              </a:path>
            </a:pathLst>
          </a:custGeom>
          <a:ln w="3175">
            <a:solidFill>
              <a:srgbClr val="FFFFFF"/>
            </a:solidFill>
          </a:ln>
        </p:spPr>
        <p:txBody>
          <a:bodyPr wrap="square" lIns="0" tIns="0" rIns="0" bIns="0" rtlCol="0"/>
          <a:lstStyle/>
          <a:p>
            <a:endParaRPr/>
          </a:p>
        </p:txBody>
      </p:sp>
      <p:sp>
        <p:nvSpPr>
          <p:cNvPr id="261" name="object 261"/>
          <p:cNvSpPr/>
          <p:nvPr/>
        </p:nvSpPr>
        <p:spPr>
          <a:xfrm>
            <a:off x="2300978" y="3742385"/>
            <a:ext cx="203454" cy="66592"/>
          </a:xfrm>
          <a:prstGeom prst="rect">
            <a:avLst/>
          </a:prstGeom>
          <a:blipFill>
            <a:blip r:embed="rId16" cstate="print"/>
            <a:stretch>
              <a:fillRect/>
            </a:stretch>
          </a:blipFill>
        </p:spPr>
        <p:txBody>
          <a:bodyPr wrap="square" lIns="0" tIns="0" rIns="0" bIns="0" rtlCol="0"/>
          <a:lstStyle/>
          <a:p>
            <a:endParaRPr/>
          </a:p>
        </p:txBody>
      </p:sp>
      <p:sp>
        <p:nvSpPr>
          <p:cNvPr id="262" name="object 262"/>
          <p:cNvSpPr/>
          <p:nvPr/>
        </p:nvSpPr>
        <p:spPr>
          <a:xfrm>
            <a:off x="2361769" y="2860715"/>
            <a:ext cx="75565" cy="939800"/>
          </a:xfrm>
          <a:custGeom>
            <a:avLst/>
            <a:gdLst/>
            <a:ahLst/>
            <a:cxnLst/>
            <a:rect l="l" t="t" r="r" b="b"/>
            <a:pathLst>
              <a:path w="75564" h="939800">
                <a:moveTo>
                  <a:pt x="68249" y="938530"/>
                </a:moveTo>
                <a:lnTo>
                  <a:pt x="7683" y="938530"/>
                </a:lnTo>
                <a:lnTo>
                  <a:pt x="7264" y="939800"/>
                </a:lnTo>
                <a:lnTo>
                  <a:pt x="68021" y="939800"/>
                </a:lnTo>
                <a:lnTo>
                  <a:pt x="68249" y="938530"/>
                </a:lnTo>
                <a:close/>
              </a:path>
              <a:path w="75564" h="939800">
                <a:moveTo>
                  <a:pt x="65671" y="924560"/>
                </a:moveTo>
                <a:lnTo>
                  <a:pt x="9842" y="924560"/>
                </a:lnTo>
                <a:lnTo>
                  <a:pt x="9842" y="938530"/>
                </a:lnTo>
                <a:lnTo>
                  <a:pt x="65671" y="938530"/>
                </a:lnTo>
                <a:lnTo>
                  <a:pt x="65671" y="924560"/>
                </a:lnTo>
                <a:close/>
              </a:path>
              <a:path w="75564" h="939800">
                <a:moveTo>
                  <a:pt x="67843" y="923290"/>
                </a:moveTo>
                <a:lnTo>
                  <a:pt x="7759" y="923290"/>
                </a:lnTo>
                <a:lnTo>
                  <a:pt x="7937" y="924560"/>
                </a:lnTo>
                <a:lnTo>
                  <a:pt x="67627" y="924560"/>
                </a:lnTo>
                <a:lnTo>
                  <a:pt x="67843" y="923290"/>
                </a:lnTo>
                <a:close/>
              </a:path>
              <a:path w="75564" h="939800">
                <a:moveTo>
                  <a:pt x="67398" y="922020"/>
                </a:moveTo>
                <a:lnTo>
                  <a:pt x="8763" y="922020"/>
                </a:lnTo>
                <a:lnTo>
                  <a:pt x="7874" y="923290"/>
                </a:lnTo>
                <a:lnTo>
                  <a:pt x="67614" y="923290"/>
                </a:lnTo>
                <a:lnTo>
                  <a:pt x="67398" y="922020"/>
                </a:lnTo>
                <a:close/>
              </a:path>
              <a:path w="75564" h="939800">
                <a:moveTo>
                  <a:pt x="56413" y="877570"/>
                </a:moveTo>
                <a:lnTo>
                  <a:pt x="19100" y="877570"/>
                </a:lnTo>
                <a:lnTo>
                  <a:pt x="19100" y="880110"/>
                </a:lnTo>
                <a:lnTo>
                  <a:pt x="18573" y="890270"/>
                </a:lnTo>
                <a:lnTo>
                  <a:pt x="17092" y="900430"/>
                </a:lnTo>
                <a:lnTo>
                  <a:pt x="14609" y="910590"/>
                </a:lnTo>
                <a:lnTo>
                  <a:pt x="11074" y="920750"/>
                </a:lnTo>
                <a:lnTo>
                  <a:pt x="10426" y="922020"/>
                </a:lnTo>
                <a:lnTo>
                  <a:pt x="65087" y="922020"/>
                </a:lnTo>
                <a:lnTo>
                  <a:pt x="56413" y="880110"/>
                </a:lnTo>
                <a:lnTo>
                  <a:pt x="56413" y="877570"/>
                </a:lnTo>
                <a:close/>
              </a:path>
              <a:path w="75564" h="939800">
                <a:moveTo>
                  <a:pt x="57810" y="876300"/>
                </a:moveTo>
                <a:lnTo>
                  <a:pt x="17805" y="876300"/>
                </a:lnTo>
                <a:lnTo>
                  <a:pt x="17716" y="877570"/>
                </a:lnTo>
                <a:lnTo>
                  <a:pt x="57746" y="877570"/>
                </a:lnTo>
                <a:lnTo>
                  <a:pt x="57810" y="876300"/>
                </a:lnTo>
                <a:close/>
              </a:path>
              <a:path w="75564" h="939800">
                <a:moveTo>
                  <a:pt x="56413" y="862330"/>
                </a:moveTo>
                <a:lnTo>
                  <a:pt x="19100" y="862330"/>
                </a:lnTo>
                <a:lnTo>
                  <a:pt x="19100" y="876300"/>
                </a:lnTo>
                <a:lnTo>
                  <a:pt x="56413" y="876300"/>
                </a:lnTo>
                <a:lnTo>
                  <a:pt x="56413" y="862330"/>
                </a:lnTo>
                <a:close/>
              </a:path>
              <a:path w="75564" h="939800">
                <a:moveTo>
                  <a:pt x="57404" y="861060"/>
                </a:moveTo>
                <a:lnTo>
                  <a:pt x="18110" y="861060"/>
                </a:lnTo>
                <a:lnTo>
                  <a:pt x="18402" y="862330"/>
                </a:lnTo>
                <a:lnTo>
                  <a:pt x="57099" y="862330"/>
                </a:lnTo>
                <a:lnTo>
                  <a:pt x="57404" y="861060"/>
                </a:lnTo>
                <a:close/>
              </a:path>
              <a:path w="75564" h="939800">
                <a:moveTo>
                  <a:pt x="57200" y="859790"/>
                </a:moveTo>
                <a:lnTo>
                  <a:pt x="18313" y="859790"/>
                </a:lnTo>
                <a:lnTo>
                  <a:pt x="18313" y="861060"/>
                </a:lnTo>
                <a:lnTo>
                  <a:pt x="57200" y="861060"/>
                </a:lnTo>
                <a:lnTo>
                  <a:pt x="57200" y="859790"/>
                </a:lnTo>
                <a:close/>
              </a:path>
              <a:path w="75564" h="939800">
                <a:moveTo>
                  <a:pt x="58089" y="855980"/>
                </a:moveTo>
                <a:lnTo>
                  <a:pt x="17424" y="855980"/>
                </a:lnTo>
                <a:lnTo>
                  <a:pt x="17106" y="857250"/>
                </a:lnTo>
                <a:lnTo>
                  <a:pt x="17221" y="858520"/>
                </a:lnTo>
                <a:lnTo>
                  <a:pt x="17614" y="859790"/>
                </a:lnTo>
                <a:lnTo>
                  <a:pt x="57886" y="859790"/>
                </a:lnTo>
                <a:lnTo>
                  <a:pt x="58280" y="858520"/>
                </a:lnTo>
                <a:lnTo>
                  <a:pt x="58381" y="857250"/>
                </a:lnTo>
                <a:lnTo>
                  <a:pt x="58089" y="855980"/>
                </a:lnTo>
                <a:close/>
              </a:path>
              <a:path w="75564" h="939800">
                <a:moveTo>
                  <a:pt x="56603" y="854710"/>
                </a:moveTo>
                <a:lnTo>
                  <a:pt x="18884" y="854710"/>
                </a:lnTo>
                <a:lnTo>
                  <a:pt x="18008" y="855980"/>
                </a:lnTo>
                <a:lnTo>
                  <a:pt x="57492" y="855980"/>
                </a:lnTo>
                <a:lnTo>
                  <a:pt x="56603" y="854710"/>
                </a:lnTo>
                <a:close/>
              </a:path>
              <a:path w="75564" h="939800">
                <a:moveTo>
                  <a:pt x="55219" y="853440"/>
                </a:moveTo>
                <a:lnTo>
                  <a:pt x="20332" y="853440"/>
                </a:lnTo>
                <a:lnTo>
                  <a:pt x="19431" y="854710"/>
                </a:lnTo>
                <a:lnTo>
                  <a:pt x="56083" y="854710"/>
                </a:lnTo>
                <a:lnTo>
                  <a:pt x="55219" y="853440"/>
                </a:lnTo>
                <a:close/>
              </a:path>
              <a:path w="75564" h="939800">
                <a:moveTo>
                  <a:pt x="53086" y="852170"/>
                </a:moveTo>
                <a:lnTo>
                  <a:pt x="22440" y="852170"/>
                </a:lnTo>
                <a:lnTo>
                  <a:pt x="21793" y="853440"/>
                </a:lnTo>
                <a:lnTo>
                  <a:pt x="53657" y="853440"/>
                </a:lnTo>
                <a:lnTo>
                  <a:pt x="53086" y="852170"/>
                </a:lnTo>
                <a:close/>
              </a:path>
              <a:path w="75564" h="939800">
                <a:moveTo>
                  <a:pt x="47066" y="175260"/>
                </a:moveTo>
                <a:lnTo>
                  <a:pt x="28435" y="175260"/>
                </a:lnTo>
                <a:lnTo>
                  <a:pt x="23164" y="852170"/>
                </a:lnTo>
                <a:lnTo>
                  <a:pt x="52349" y="852170"/>
                </a:lnTo>
                <a:lnTo>
                  <a:pt x="47066" y="175260"/>
                </a:lnTo>
                <a:close/>
              </a:path>
              <a:path w="75564" h="939800">
                <a:moveTo>
                  <a:pt x="48158" y="172720"/>
                </a:moveTo>
                <a:lnTo>
                  <a:pt x="27343" y="172720"/>
                </a:lnTo>
                <a:lnTo>
                  <a:pt x="27063" y="173990"/>
                </a:lnTo>
                <a:lnTo>
                  <a:pt x="27292" y="175260"/>
                </a:lnTo>
                <a:lnTo>
                  <a:pt x="48209" y="175260"/>
                </a:lnTo>
                <a:lnTo>
                  <a:pt x="48425" y="173990"/>
                </a:lnTo>
                <a:lnTo>
                  <a:pt x="48158" y="172720"/>
                </a:lnTo>
                <a:close/>
              </a:path>
              <a:path w="75564" h="939800">
                <a:moveTo>
                  <a:pt x="48704" y="167640"/>
                </a:moveTo>
                <a:lnTo>
                  <a:pt x="26809" y="167640"/>
                </a:lnTo>
                <a:lnTo>
                  <a:pt x="26136" y="168910"/>
                </a:lnTo>
                <a:lnTo>
                  <a:pt x="26136" y="171450"/>
                </a:lnTo>
                <a:lnTo>
                  <a:pt x="26809" y="172720"/>
                </a:lnTo>
                <a:lnTo>
                  <a:pt x="48704" y="172720"/>
                </a:lnTo>
                <a:lnTo>
                  <a:pt x="49352" y="171450"/>
                </a:lnTo>
                <a:lnTo>
                  <a:pt x="49352" y="168910"/>
                </a:lnTo>
                <a:lnTo>
                  <a:pt x="48704" y="167640"/>
                </a:lnTo>
                <a:close/>
              </a:path>
              <a:path w="75564" h="939800">
                <a:moveTo>
                  <a:pt x="51663" y="142240"/>
                </a:moveTo>
                <a:lnTo>
                  <a:pt x="23837" y="142240"/>
                </a:lnTo>
                <a:lnTo>
                  <a:pt x="27749" y="167640"/>
                </a:lnTo>
                <a:lnTo>
                  <a:pt x="47764" y="167640"/>
                </a:lnTo>
                <a:lnTo>
                  <a:pt x="51663" y="142240"/>
                </a:lnTo>
                <a:close/>
              </a:path>
              <a:path w="75564" h="939800">
                <a:moveTo>
                  <a:pt x="53644" y="137160"/>
                </a:moveTo>
                <a:lnTo>
                  <a:pt x="21856" y="137160"/>
                </a:lnTo>
                <a:lnTo>
                  <a:pt x="21107" y="138430"/>
                </a:lnTo>
                <a:lnTo>
                  <a:pt x="21107" y="140970"/>
                </a:lnTo>
                <a:lnTo>
                  <a:pt x="21856" y="142240"/>
                </a:lnTo>
                <a:lnTo>
                  <a:pt x="53644" y="142240"/>
                </a:lnTo>
                <a:lnTo>
                  <a:pt x="54394" y="140970"/>
                </a:lnTo>
                <a:lnTo>
                  <a:pt x="54394" y="138430"/>
                </a:lnTo>
                <a:lnTo>
                  <a:pt x="53644" y="137160"/>
                </a:lnTo>
                <a:close/>
              </a:path>
              <a:path w="75564" h="939800">
                <a:moveTo>
                  <a:pt x="54597" y="135890"/>
                </a:moveTo>
                <a:lnTo>
                  <a:pt x="20904" y="135890"/>
                </a:lnTo>
                <a:lnTo>
                  <a:pt x="21412" y="137160"/>
                </a:lnTo>
                <a:lnTo>
                  <a:pt x="54089" y="137160"/>
                </a:lnTo>
                <a:lnTo>
                  <a:pt x="54597" y="135890"/>
                </a:lnTo>
                <a:close/>
              </a:path>
              <a:path w="75564" h="939800">
                <a:moveTo>
                  <a:pt x="54216" y="134620"/>
                </a:moveTo>
                <a:lnTo>
                  <a:pt x="21285" y="134620"/>
                </a:lnTo>
                <a:lnTo>
                  <a:pt x="21005" y="135890"/>
                </a:lnTo>
                <a:lnTo>
                  <a:pt x="54483" y="135890"/>
                </a:lnTo>
                <a:lnTo>
                  <a:pt x="54216" y="134620"/>
                </a:lnTo>
                <a:close/>
              </a:path>
              <a:path w="75564" h="939800">
                <a:moveTo>
                  <a:pt x="56045" y="124460"/>
                </a:moveTo>
                <a:lnTo>
                  <a:pt x="19481" y="124460"/>
                </a:lnTo>
                <a:lnTo>
                  <a:pt x="22059" y="127000"/>
                </a:lnTo>
                <a:lnTo>
                  <a:pt x="22974" y="130810"/>
                </a:lnTo>
                <a:lnTo>
                  <a:pt x="21780" y="134620"/>
                </a:lnTo>
                <a:lnTo>
                  <a:pt x="53733" y="134620"/>
                </a:lnTo>
                <a:lnTo>
                  <a:pt x="52539" y="130810"/>
                </a:lnTo>
                <a:lnTo>
                  <a:pt x="53441" y="127000"/>
                </a:lnTo>
                <a:lnTo>
                  <a:pt x="56045" y="124460"/>
                </a:lnTo>
                <a:close/>
              </a:path>
              <a:path w="75564" h="939800">
                <a:moveTo>
                  <a:pt x="56108" y="118110"/>
                </a:moveTo>
                <a:lnTo>
                  <a:pt x="19380" y="118110"/>
                </a:lnTo>
                <a:lnTo>
                  <a:pt x="17475" y="121920"/>
                </a:lnTo>
                <a:lnTo>
                  <a:pt x="17754" y="124460"/>
                </a:lnTo>
                <a:lnTo>
                  <a:pt x="57746" y="124460"/>
                </a:lnTo>
                <a:lnTo>
                  <a:pt x="58039" y="121920"/>
                </a:lnTo>
                <a:lnTo>
                  <a:pt x="56108" y="118110"/>
                </a:lnTo>
                <a:close/>
              </a:path>
              <a:path w="75564" h="939800">
                <a:moveTo>
                  <a:pt x="57035" y="116840"/>
                </a:moveTo>
                <a:lnTo>
                  <a:pt x="18453" y="116840"/>
                </a:lnTo>
                <a:lnTo>
                  <a:pt x="18592" y="118110"/>
                </a:lnTo>
                <a:lnTo>
                  <a:pt x="56921" y="118110"/>
                </a:lnTo>
                <a:lnTo>
                  <a:pt x="57035" y="116840"/>
                </a:lnTo>
                <a:close/>
              </a:path>
              <a:path w="75564" h="939800">
                <a:moveTo>
                  <a:pt x="75501" y="48260"/>
                </a:moveTo>
                <a:lnTo>
                  <a:pt x="0" y="48260"/>
                </a:lnTo>
                <a:lnTo>
                  <a:pt x="1638" y="52070"/>
                </a:lnTo>
                <a:lnTo>
                  <a:pt x="944" y="59690"/>
                </a:lnTo>
                <a:lnTo>
                  <a:pt x="10218" y="97790"/>
                </a:lnTo>
                <a:lnTo>
                  <a:pt x="18542" y="115570"/>
                </a:lnTo>
                <a:lnTo>
                  <a:pt x="18542" y="116840"/>
                </a:lnTo>
                <a:lnTo>
                  <a:pt x="56959" y="116840"/>
                </a:lnTo>
                <a:lnTo>
                  <a:pt x="56959" y="115570"/>
                </a:lnTo>
                <a:lnTo>
                  <a:pt x="61330" y="106680"/>
                </a:lnTo>
                <a:lnTo>
                  <a:pt x="74469" y="66040"/>
                </a:lnTo>
                <a:lnTo>
                  <a:pt x="74556" y="59690"/>
                </a:lnTo>
                <a:lnTo>
                  <a:pt x="73863" y="52070"/>
                </a:lnTo>
                <a:lnTo>
                  <a:pt x="75501" y="48260"/>
                </a:lnTo>
                <a:close/>
              </a:path>
              <a:path w="75564" h="939800">
                <a:moveTo>
                  <a:pt x="1485" y="40640"/>
                </a:moveTo>
                <a:lnTo>
                  <a:pt x="965" y="40640"/>
                </a:lnTo>
                <a:lnTo>
                  <a:pt x="1574" y="43180"/>
                </a:lnTo>
                <a:lnTo>
                  <a:pt x="1257" y="45720"/>
                </a:lnTo>
                <a:lnTo>
                  <a:pt x="101" y="48260"/>
                </a:lnTo>
                <a:lnTo>
                  <a:pt x="75412" y="48260"/>
                </a:lnTo>
                <a:lnTo>
                  <a:pt x="74244" y="45720"/>
                </a:lnTo>
                <a:lnTo>
                  <a:pt x="3886" y="45720"/>
                </a:lnTo>
                <a:lnTo>
                  <a:pt x="1485" y="40640"/>
                </a:lnTo>
                <a:close/>
              </a:path>
              <a:path w="75564" h="939800">
                <a:moveTo>
                  <a:pt x="70345" y="44450"/>
                </a:moveTo>
                <a:lnTo>
                  <a:pt x="5181" y="44450"/>
                </a:lnTo>
                <a:lnTo>
                  <a:pt x="4787" y="45720"/>
                </a:lnTo>
                <a:lnTo>
                  <a:pt x="70713" y="45720"/>
                </a:lnTo>
                <a:lnTo>
                  <a:pt x="70345" y="44450"/>
                </a:lnTo>
                <a:close/>
              </a:path>
              <a:path w="75564" h="939800">
                <a:moveTo>
                  <a:pt x="74549" y="40640"/>
                </a:moveTo>
                <a:lnTo>
                  <a:pt x="74028" y="40640"/>
                </a:lnTo>
                <a:lnTo>
                  <a:pt x="71628" y="45720"/>
                </a:lnTo>
                <a:lnTo>
                  <a:pt x="74244" y="45720"/>
                </a:lnTo>
                <a:lnTo>
                  <a:pt x="73939" y="43180"/>
                </a:lnTo>
                <a:lnTo>
                  <a:pt x="74549" y="40640"/>
                </a:lnTo>
                <a:close/>
              </a:path>
              <a:path w="75564" h="939800">
                <a:moveTo>
                  <a:pt x="71704" y="41910"/>
                </a:moveTo>
                <a:lnTo>
                  <a:pt x="3810" y="41910"/>
                </a:lnTo>
                <a:lnTo>
                  <a:pt x="4140" y="43180"/>
                </a:lnTo>
                <a:lnTo>
                  <a:pt x="4584" y="44450"/>
                </a:lnTo>
                <a:lnTo>
                  <a:pt x="70916" y="44450"/>
                </a:lnTo>
                <a:lnTo>
                  <a:pt x="71361" y="43180"/>
                </a:lnTo>
                <a:lnTo>
                  <a:pt x="71704" y="41910"/>
                </a:lnTo>
                <a:close/>
              </a:path>
              <a:path w="75564" h="939800">
                <a:moveTo>
                  <a:pt x="71183" y="40640"/>
                </a:moveTo>
                <a:lnTo>
                  <a:pt x="4330" y="40640"/>
                </a:lnTo>
                <a:lnTo>
                  <a:pt x="3937" y="41910"/>
                </a:lnTo>
                <a:lnTo>
                  <a:pt x="71577" y="41910"/>
                </a:lnTo>
                <a:lnTo>
                  <a:pt x="71183" y="40640"/>
                </a:lnTo>
                <a:close/>
              </a:path>
              <a:path w="75564" h="939800">
                <a:moveTo>
                  <a:pt x="68313" y="39370"/>
                </a:moveTo>
                <a:lnTo>
                  <a:pt x="7200" y="39370"/>
                </a:lnTo>
                <a:lnTo>
                  <a:pt x="6464" y="40640"/>
                </a:lnTo>
                <a:lnTo>
                  <a:pt x="69049" y="40640"/>
                </a:lnTo>
                <a:lnTo>
                  <a:pt x="68313" y="39370"/>
                </a:lnTo>
                <a:close/>
              </a:path>
              <a:path w="75564" h="939800">
                <a:moveTo>
                  <a:pt x="54648" y="25400"/>
                </a:moveTo>
                <a:lnTo>
                  <a:pt x="20853" y="25400"/>
                </a:lnTo>
                <a:lnTo>
                  <a:pt x="15735" y="29210"/>
                </a:lnTo>
                <a:lnTo>
                  <a:pt x="11341" y="33020"/>
                </a:lnTo>
                <a:lnTo>
                  <a:pt x="7950" y="38100"/>
                </a:lnTo>
                <a:lnTo>
                  <a:pt x="7747" y="39370"/>
                </a:lnTo>
                <a:lnTo>
                  <a:pt x="67754" y="39370"/>
                </a:lnTo>
                <a:lnTo>
                  <a:pt x="67576" y="38100"/>
                </a:lnTo>
                <a:lnTo>
                  <a:pt x="64185" y="33020"/>
                </a:lnTo>
                <a:lnTo>
                  <a:pt x="59778" y="29210"/>
                </a:lnTo>
                <a:lnTo>
                  <a:pt x="54648" y="25400"/>
                </a:lnTo>
                <a:close/>
              </a:path>
              <a:path w="75564" h="939800">
                <a:moveTo>
                  <a:pt x="56273" y="24130"/>
                </a:moveTo>
                <a:lnTo>
                  <a:pt x="19227" y="24130"/>
                </a:lnTo>
                <a:lnTo>
                  <a:pt x="19227" y="25400"/>
                </a:lnTo>
                <a:lnTo>
                  <a:pt x="56273" y="25400"/>
                </a:lnTo>
                <a:lnTo>
                  <a:pt x="56273" y="24130"/>
                </a:lnTo>
                <a:close/>
              </a:path>
              <a:path w="75564" h="939800">
                <a:moveTo>
                  <a:pt x="55257" y="21590"/>
                </a:moveTo>
                <a:lnTo>
                  <a:pt x="20269" y="21590"/>
                </a:lnTo>
                <a:lnTo>
                  <a:pt x="20269" y="24130"/>
                </a:lnTo>
                <a:lnTo>
                  <a:pt x="55257" y="24130"/>
                </a:lnTo>
                <a:lnTo>
                  <a:pt x="55257" y="21590"/>
                </a:lnTo>
                <a:close/>
              </a:path>
              <a:path w="75564" h="939800">
                <a:moveTo>
                  <a:pt x="56235" y="20320"/>
                </a:moveTo>
                <a:lnTo>
                  <a:pt x="19265" y="20320"/>
                </a:lnTo>
                <a:lnTo>
                  <a:pt x="19723" y="21590"/>
                </a:lnTo>
                <a:lnTo>
                  <a:pt x="55791" y="21590"/>
                </a:lnTo>
                <a:lnTo>
                  <a:pt x="56235" y="20320"/>
                </a:lnTo>
                <a:close/>
              </a:path>
              <a:path w="75564" h="939800">
                <a:moveTo>
                  <a:pt x="55168" y="19050"/>
                </a:moveTo>
                <a:lnTo>
                  <a:pt x="20345" y="19050"/>
                </a:lnTo>
                <a:lnTo>
                  <a:pt x="20345" y="20320"/>
                </a:lnTo>
                <a:lnTo>
                  <a:pt x="55168" y="20320"/>
                </a:lnTo>
                <a:lnTo>
                  <a:pt x="55168" y="19050"/>
                </a:lnTo>
                <a:close/>
              </a:path>
              <a:path w="75564" h="939800">
                <a:moveTo>
                  <a:pt x="42240" y="15240"/>
                </a:moveTo>
                <a:lnTo>
                  <a:pt x="33274" y="15240"/>
                </a:lnTo>
                <a:lnTo>
                  <a:pt x="29552" y="16510"/>
                </a:lnTo>
                <a:lnTo>
                  <a:pt x="25971" y="17780"/>
                </a:lnTo>
                <a:lnTo>
                  <a:pt x="22593" y="19050"/>
                </a:lnTo>
                <a:lnTo>
                  <a:pt x="52920" y="19050"/>
                </a:lnTo>
                <a:lnTo>
                  <a:pt x="49542" y="17780"/>
                </a:lnTo>
                <a:lnTo>
                  <a:pt x="45948" y="16510"/>
                </a:lnTo>
                <a:lnTo>
                  <a:pt x="42240" y="15240"/>
                </a:lnTo>
                <a:close/>
              </a:path>
              <a:path w="75564" h="939800">
                <a:moveTo>
                  <a:pt x="39624" y="13970"/>
                </a:moveTo>
                <a:lnTo>
                  <a:pt x="35890" y="13970"/>
                </a:lnTo>
                <a:lnTo>
                  <a:pt x="35687" y="15240"/>
                </a:lnTo>
                <a:lnTo>
                  <a:pt x="39814" y="15240"/>
                </a:lnTo>
                <a:lnTo>
                  <a:pt x="39624" y="13970"/>
                </a:lnTo>
                <a:close/>
              </a:path>
              <a:path w="75564" h="939800">
                <a:moveTo>
                  <a:pt x="42570" y="11430"/>
                </a:moveTo>
                <a:lnTo>
                  <a:pt x="32931" y="11430"/>
                </a:lnTo>
                <a:lnTo>
                  <a:pt x="33185" y="12700"/>
                </a:lnTo>
                <a:lnTo>
                  <a:pt x="34048" y="13970"/>
                </a:lnTo>
                <a:lnTo>
                  <a:pt x="35001" y="12700"/>
                </a:lnTo>
                <a:lnTo>
                  <a:pt x="42316" y="12700"/>
                </a:lnTo>
                <a:lnTo>
                  <a:pt x="42570" y="11430"/>
                </a:lnTo>
                <a:close/>
              </a:path>
              <a:path w="75564" h="939800">
                <a:moveTo>
                  <a:pt x="40513" y="12700"/>
                </a:moveTo>
                <a:lnTo>
                  <a:pt x="35001" y="12700"/>
                </a:lnTo>
                <a:lnTo>
                  <a:pt x="35344" y="13970"/>
                </a:lnTo>
                <a:lnTo>
                  <a:pt x="40157" y="13970"/>
                </a:lnTo>
                <a:lnTo>
                  <a:pt x="40513" y="12700"/>
                </a:lnTo>
                <a:close/>
              </a:path>
              <a:path w="75564" h="939800">
                <a:moveTo>
                  <a:pt x="42316" y="12700"/>
                </a:moveTo>
                <a:lnTo>
                  <a:pt x="40513" y="12700"/>
                </a:lnTo>
                <a:lnTo>
                  <a:pt x="41440" y="13970"/>
                </a:lnTo>
                <a:lnTo>
                  <a:pt x="42316" y="12700"/>
                </a:lnTo>
                <a:close/>
              </a:path>
              <a:path w="75564" h="939800">
                <a:moveTo>
                  <a:pt x="43903" y="10160"/>
                </a:moveTo>
                <a:lnTo>
                  <a:pt x="31597" y="10160"/>
                </a:lnTo>
                <a:lnTo>
                  <a:pt x="32423" y="11430"/>
                </a:lnTo>
                <a:lnTo>
                  <a:pt x="43078" y="11430"/>
                </a:lnTo>
                <a:lnTo>
                  <a:pt x="43903" y="10160"/>
                </a:lnTo>
                <a:close/>
              </a:path>
              <a:path w="75564" h="939800">
                <a:moveTo>
                  <a:pt x="41109" y="2540"/>
                </a:moveTo>
                <a:lnTo>
                  <a:pt x="34391" y="2540"/>
                </a:lnTo>
                <a:lnTo>
                  <a:pt x="33274" y="5080"/>
                </a:lnTo>
                <a:lnTo>
                  <a:pt x="32969" y="7620"/>
                </a:lnTo>
                <a:lnTo>
                  <a:pt x="33528" y="10160"/>
                </a:lnTo>
                <a:lnTo>
                  <a:pt x="41973" y="10160"/>
                </a:lnTo>
                <a:lnTo>
                  <a:pt x="42545" y="7620"/>
                </a:lnTo>
                <a:lnTo>
                  <a:pt x="42240" y="5080"/>
                </a:lnTo>
                <a:lnTo>
                  <a:pt x="41109" y="2540"/>
                </a:lnTo>
                <a:close/>
              </a:path>
              <a:path w="75564" h="939800">
                <a:moveTo>
                  <a:pt x="39573" y="1270"/>
                </a:moveTo>
                <a:lnTo>
                  <a:pt x="35941" y="1270"/>
                </a:lnTo>
                <a:lnTo>
                  <a:pt x="35090" y="2540"/>
                </a:lnTo>
                <a:lnTo>
                  <a:pt x="40424" y="2540"/>
                </a:lnTo>
                <a:lnTo>
                  <a:pt x="39573" y="1270"/>
                </a:lnTo>
                <a:close/>
              </a:path>
              <a:path w="75564" h="939800">
                <a:moveTo>
                  <a:pt x="37833" y="0"/>
                </a:moveTo>
                <a:lnTo>
                  <a:pt x="37668" y="0"/>
                </a:lnTo>
                <a:lnTo>
                  <a:pt x="37363" y="1270"/>
                </a:lnTo>
                <a:lnTo>
                  <a:pt x="38150" y="1270"/>
                </a:lnTo>
                <a:lnTo>
                  <a:pt x="37833" y="0"/>
                </a:lnTo>
                <a:close/>
              </a:path>
            </a:pathLst>
          </a:custGeom>
          <a:solidFill>
            <a:srgbClr val="EFCDA1"/>
          </a:solidFill>
        </p:spPr>
        <p:txBody>
          <a:bodyPr wrap="square" lIns="0" tIns="0" rIns="0" bIns="0" rtlCol="0"/>
          <a:lstStyle/>
          <a:p>
            <a:endParaRPr/>
          </a:p>
        </p:txBody>
      </p:sp>
      <p:sp>
        <p:nvSpPr>
          <p:cNvPr id="263" name="object 263"/>
          <p:cNvSpPr/>
          <p:nvPr/>
        </p:nvSpPr>
        <p:spPr>
          <a:xfrm>
            <a:off x="2361769" y="2859788"/>
            <a:ext cx="75565" cy="941069"/>
          </a:xfrm>
          <a:custGeom>
            <a:avLst/>
            <a:gdLst/>
            <a:ahLst/>
            <a:cxnLst/>
            <a:rect l="l" t="t" r="r" b="b"/>
            <a:pathLst>
              <a:path w="75564" h="941070">
                <a:moveTo>
                  <a:pt x="47282" y="203631"/>
                </a:moveTo>
                <a:lnTo>
                  <a:pt x="47066" y="176072"/>
                </a:lnTo>
                <a:lnTo>
                  <a:pt x="47726" y="175869"/>
                </a:lnTo>
                <a:lnTo>
                  <a:pt x="48209" y="175259"/>
                </a:lnTo>
                <a:lnTo>
                  <a:pt x="48323" y="174561"/>
                </a:lnTo>
                <a:lnTo>
                  <a:pt x="48425" y="173837"/>
                </a:lnTo>
                <a:lnTo>
                  <a:pt x="48158" y="173113"/>
                </a:lnTo>
                <a:lnTo>
                  <a:pt x="47612" y="172656"/>
                </a:lnTo>
                <a:lnTo>
                  <a:pt x="47764" y="172656"/>
                </a:lnTo>
                <a:lnTo>
                  <a:pt x="48704" y="172389"/>
                </a:lnTo>
                <a:lnTo>
                  <a:pt x="49352" y="171500"/>
                </a:lnTo>
                <a:lnTo>
                  <a:pt x="49352" y="170472"/>
                </a:lnTo>
                <a:lnTo>
                  <a:pt x="49352" y="169456"/>
                </a:lnTo>
                <a:lnTo>
                  <a:pt x="48704" y="168541"/>
                </a:lnTo>
                <a:lnTo>
                  <a:pt x="47764" y="168300"/>
                </a:lnTo>
                <a:lnTo>
                  <a:pt x="51663" y="142265"/>
                </a:lnTo>
                <a:lnTo>
                  <a:pt x="52552" y="142265"/>
                </a:lnTo>
                <a:lnTo>
                  <a:pt x="53644" y="141985"/>
                </a:lnTo>
                <a:lnTo>
                  <a:pt x="54394" y="140957"/>
                </a:lnTo>
                <a:lnTo>
                  <a:pt x="54394" y="139776"/>
                </a:lnTo>
                <a:lnTo>
                  <a:pt x="54394" y="138595"/>
                </a:lnTo>
                <a:lnTo>
                  <a:pt x="53644" y="137604"/>
                </a:lnTo>
                <a:lnTo>
                  <a:pt x="52552" y="137286"/>
                </a:lnTo>
                <a:lnTo>
                  <a:pt x="53378" y="137286"/>
                </a:lnTo>
                <a:lnTo>
                  <a:pt x="53733" y="137375"/>
                </a:lnTo>
                <a:lnTo>
                  <a:pt x="54089" y="137286"/>
                </a:lnTo>
                <a:lnTo>
                  <a:pt x="54356" y="137007"/>
                </a:lnTo>
                <a:lnTo>
                  <a:pt x="54597" y="136740"/>
                </a:lnTo>
                <a:lnTo>
                  <a:pt x="54698" y="136347"/>
                </a:lnTo>
                <a:lnTo>
                  <a:pt x="54597" y="135978"/>
                </a:lnTo>
                <a:lnTo>
                  <a:pt x="54483" y="135635"/>
                </a:lnTo>
                <a:lnTo>
                  <a:pt x="54216" y="135343"/>
                </a:lnTo>
                <a:lnTo>
                  <a:pt x="53873" y="135254"/>
                </a:lnTo>
                <a:lnTo>
                  <a:pt x="53733" y="135254"/>
                </a:lnTo>
                <a:lnTo>
                  <a:pt x="52539" y="131698"/>
                </a:lnTo>
                <a:lnTo>
                  <a:pt x="53441" y="127761"/>
                </a:lnTo>
                <a:lnTo>
                  <a:pt x="56045" y="125158"/>
                </a:lnTo>
                <a:lnTo>
                  <a:pt x="56730" y="125120"/>
                </a:lnTo>
                <a:lnTo>
                  <a:pt x="57353" y="124726"/>
                </a:lnTo>
                <a:lnTo>
                  <a:pt x="57746" y="124129"/>
                </a:lnTo>
                <a:lnTo>
                  <a:pt x="58039" y="122097"/>
                </a:lnTo>
                <a:lnTo>
                  <a:pt x="56108" y="118440"/>
                </a:lnTo>
                <a:lnTo>
                  <a:pt x="56362" y="118300"/>
                </a:lnTo>
                <a:lnTo>
                  <a:pt x="57048" y="117525"/>
                </a:lnTo>
                <a:lnTo>
                  <a:pt x="56959" y="117297"/>
                </a:lnTo>
                <a:lnTo>
                  <a:pt x="56959" y="115671"/>
                </a:lnTo>
                <a:lnTo>
                  <a:pt x="71970" y="79527"/>
                </a:lnTo>
                <a:lnTo>
                  <a:pt x="74556" y="59373"/>
                </a:lnTo>
                <a:lnTo>
                  <a:pt x="73863" y="52590"/>
                </a:lnTo>
                <a:lnTo>
                  <a:pt x="75501" y="48767"/>
                </a:lnTo>
                <a:lnTo>
                  <a:pt x="75247" y="48348"/>
                </a:lnTo>
                <a:lnTo>
                  <a:pt x="75412" y="47980"/>
                </a:lnTo>
                <a:lnTo>
                  <a:pt x="74244" y="45935"/>
                </a:lnTo>
                <a:lnTo>
                  <a:pt x="73939" y="43484"/>
                </a:lnTo>
                <a:lnTo>
                  <a:pt x="74549" y="41198"/>
                </a:lnTo>
                <a:lnTo>
                  <a:pt x="74028" y="40462"/>
                </a:lnTo>
                <a:lnTo>
                  <a:pt x="71628" y="46621"/>
                </a:lnTo>
                <a:lnTo>
                  <a:pt x="71145" y="46139"/>
                </a:lnTo>
                <a:lnTo>
                  <a:pt x="70713" y="45592"/>
                </a:lnTo>
                <a:lnTo>
                  <a:pt x="70345" y="44983"/>
                </a:lnTo>
                <a:lnTo>
                  <a:pt x="70916" y="44691"/>
                </a:lnTo>
                <a:lnTo>
                  <a:pt x="71361" y="44107"/>
                </a:lnTo>
                <a:lnTo>
                  <a:pt x="71539" y="43421"/>
                </a:lnTo>
                <a:lnTo>
                  <a:pt x="71704" y="42773"/>
                </a:lnTo>
                <a:lnTo>
                  <a:pt x="71577" y="42036"/>
                </a:lnTo>
                <a:lnTo>
                  <a:pt x="71183" y="41465"/>
                </a:lnTo>
                <a:lnTo>
                  <a:pt x="70650" y="40805"/>
                </a:lnTo>
                <a:lnTo>
                  <a:pt x="69875" y="40398"/>
                </a:lnTo>
                <a:lnTo>
                  <a:pt x="69049" y="40385"/>
                </a:lnTo>
                <a:lnTo>
                  <a:pt x="68313" y="40144"/>
                </a:lnTo>
                <a:lnTo>
                  <a:pt x="67754" y="39547"/>
                </a:lnTo>
                <a:lnTo>
                  <a:pt x="67576" y="38760"/>
                </a:lnTo>
                <a:lnTo>
                  <a:pt x="64185" y="33489"/>
                </a:lnTo>
                <a:lnTo>
                  <a:pt x="59778" y="29019"/>
                </a:lnTo>
                <a:lnTo>
                  <a:pt x="54648" y="25641"/>
                </a:lnTo>
                <a:lnTo>
                  <a:pt x="56273" y="25641"/>
                </a:lnTo>
                <a:lnTo>
                  <a:pt x="56273" y="24739"/>
                </a:lnTo>
                <a:lnTo>
                  <a:pt x="55257" y="24739"/>
                </a:lnTo>
                <a:lnTo>
                  <a:pt x="55257" y="21412"/>
                </a:lnTo>
                <a:lnTo>
                  <a:pt x="55791" y="21424"/>
                </a:lnTo>
                <a:lnTo>
                  <a:pt x="56235" y="20954"/>
                </a:lnTo>
                <a:lnTo>
                  <a:pt x="56273" y="20396"/>
                </a:lnTo>
                <a:lnTo>
                  <a:pt x="55168" y="20396"/>
                </a:lnTo>
                <a:lnTo>
                  <a:pt x="55168" y="19875"/>
                </a:lnTo>
                <a:lnTo>
                  <a:pt x="52920" y="19875"/>
                </a:lnTo>
                <a:lnTo>
                  <a:pt x="49542" y="18059"/>
                </a:lnTo>
                <a:lnTo>
                  <a:pt x="45948" y="16751"/>
                </a:lnTo>
                <a:lnTo>
                  <a:pt x="42240" y="15976"/>
                </a:lnTo>
                <a:lnTo>
                  <a:pt x="42329" y="15786"/>
                </a:lnTo>
                <a:lnTo>
                  <a:pt x="42291" y="15557"/>
                </a:lnTo>
                <a:lnTo>
                  <a:pt x="42151" y="15417"/>
                </a:lnTo>
                <a:lnTo>
                  <a:pt x="42024" y="15290"/>
                </a:lnTo>
                <a:lnTo>
                  <a:pt x="41808" y="15239"/>
                </a:lnTo>
                <a:lnTo>
                  <a:pt x="41630" y="15341"/>
                </a:lnTo>
                <a:lnTo>
                  <a:pt x="41046" y="15163"/>
                </a:lnTo>
                <a:lnTo>
                  <a:pt x="40436" y="15112"/>
                </a:lnTo>
                <a:lnTo>
                  <a:pt x="39814" y="15163"/>
                </a:lnTo>
                <a:lnTo>
                  <a:pt x="39624" y="14897"/>
                </a:lnTo>
                <a:lnTo>
                  <a:pt x="40513" y="13627"/>
                </a:lnTo>
                <a:lnTo>
                  <a:pt x="41440" y="13754"/>
                </a:lnTo>
                <a:lnTo>
                  <a:pt x="42316" y="13144"/>
                </a:lnTo>
                <a:lnTo>
                  <a:pt x="42570" y="12191"/>
                </a:lnTo>
                <a:lnTo>
                  <a:pt x="43078" y="11201"/>
                </a:lnTo>
                <a:lnTo>
                  <a:pt x="43903" y="10452"/>
                </a:lnTo>
                <a:lnTo>
                  <a:pt x="44907" y="10096"/>
                </a:lnTo>
                <a:lnTo>
                  <a:pt x="43916" y="10058"/>
                </a:lnTo>
                <a:lnTo>
                  <a:pt x="42938" y="10172"/>
                </a:lnTo>
                <a:lnTo>
                  <a:pt x="41973" y="10375"/>
                </a:lnTo>
                <a:lnTo>
                  <a:pt x="42545" y="7962"/>
                </a:lnTo>
                <a:lnTo>
                  <a:pt x="38608" y="1536"/>
                </a:lnTo>
                <a:lnTo>
                  <a:pt x="38150" y="1142"/>
                </a:lnTo>
                <a:lnTo>
                  <a:pt x="37833" y="596"/>
                </a:lnTo>
                <a:lnTo>
                  <a:pt x="37757" y="0"/>
                </a:lnTo>
                <a:lnTo>
                  <a:pt x="37668" y="596"/>
                </a:lnTo>
                <a:lnTo>
                  <a:pt x="37363" y="1142"/>
                </a:lnTo>
                <a:lnTo>
                  <a:pt x="36880" y="1536"/>
                </a:lnTo>
                <a:lnTo>
                  <a:pt x="35941" y="1866"/>
                </a:lnTo>
                <a:lnTo>
                  <a:pt x="35090" y="2451"/>
                </a:lnTo>
                <a:lnTo>
                  <a:pt x="34391" y="3225"/>
                </a:lnTo>
                <a:lnTo>
                  <a:pt x="33274" y="5422"/>
                </a:lnTo>
                <a:lnTo>
                  <a:pt x="32969" y="7962"/>
                </a:lnTo>
                <a:lnTo>
                  <a:pt x="33528" y="10375"/>
                </a:lnTo>
                <a:lnTo>
                  <a:pt x="32575" y="10172"/>
                </a:lnTo>
                <a:lnTo>
                  <a:pt x="31584" y="10058"/>
                </a:lnTo>
                <a:lnTo>
                  <a:pt x="30607" y="10096"/>
                </a:lnTo>
                <a:lnTo>
                  <a:pt x="31597" y="10452"/>
                </a:lnTo>
                <a:lnTo>
                  <a:pt x="32423" y="11201"/>
                </a:lnTo>
                <a:lnTo>
                  <a:pt x="32931" y="12191"/>
                </a:lnTo>
                <a:lnTo>
                  <a:pt x="33185" y="13144"/>
                </a:lnTo>
                <a:lnTo>
                  <a:pt x="34048" y="13754"/>
                </a:lnTo>
                <a:lnTo>
                  <a:pt x="35001" y="13627"/>
                </a:lnTo>
                <a:lnTo>
                  <a:pt x="35344" y="13665"/>
                </a:lnTo>
                <a:lnTo>
                  <a:pt x="35636" y="13842"/>
                </a:lnTo>
                <a:lnTo>
                  <a:pt x="35775" y="14173"/>
                </a:lnTo>
                <a:lnTo>
                  <a:pt x="35928" y="14503"/>
                </a:lnTo>
                <a:lnTo>
                  <a:pt x="35890" y="14897"/>
                </a:lnTo>
                <a:lnTo>
                  <a:pt x="35687" y="15163"/>
                </a:lnTo>
                <a:lnTo>
                  <a:pt x="35077" y="15112"/>
                </a:lnTo>
                <a:lnTo>
                  <a:pt x="34455" y="15163"/>
                </a:lnTo>
                <a:lnTo>
                  <a:pt x="33883" y="15341"/>
                </a:lnTo>
                <a:lnTo>
                  <a:pt x="33705" y="15239"/>
                </a:lnTo>
                <a:lnTo>
                  <a:pt x="33489" y="15290"/>
                </a:lnTo>
                <a:lnTo>
                  <a:pt x="33350" y="15417"/>
                </a:lnTo>
                <a:lnTo>
                  <a:pt x="33210" y="15557"/>
                </a:lnTo>
                <a:lnTo>
                  <a:pt x="33172" y="15786"/>
                </a:lnTo>
                <a:lnTo>
                  <a:pt x="33274" y="15976"/>
                </a:lnTo>
                <a:lnTo>
                  <a:pt x="29552" y="16751"/>
                </a:lnTo>
                <a:lnTo>
                  <a:pt x="25971" y="18059"/>
                </a:lnTo>
                <a:lnTo>
                  <a:pt x="22593" y="19875"/>
                </a:lnTo>
                <a:lnTo>
                  <a:pt x="20345" y="19875"/>
                </a:lnTo>
                <a:lnTo>
                  <a:pt x="20345" y="20396"/>
                </a:lnTo>
                <a:lnTo>
                  <a:pt x="19227" y="20396"/>
                </a:lnTo>
                <a:lnTo>
                  <a:pt x="19265" y="20954"/>
                </a:lnTo>
                <a:lnTo>
                  <a:pt x="19723" y="21424"/>
                </a:lnTo>
                <a:lnTo>
                  <a:pt x="20269" y="21412"/>
                </a:lnTo>
                <a:lnTo>
                  <a:pt x="20269" y="24739"/>
                </a:lnTo>
                <a:lnTo>
                  <a:pt x="19227" y="24739"/>
                </a:lnTo>
                <a:lnTo>
                  <a:pt x="19227" y="25641"/>
                </a:lnTo>
                <a:lnTo>
                  <a:pt x="20853" y="25641"/>
                </a:lnTo>
                <a:lnTo>
                  <a:pt x="15735" y="29019"/>
                </a:lnTo>
                <a:lnTo>
                  <a:pt x="11341" y="33489"/>
                </a:lnTo>
                <a:lnTo>
                  <a:pt x="7950" y="38760"/>
                </a:lnTo>
                <a:lnTo>
                  <a:pt x="7747" y="39547"/>
                </a:lnTo>
                <a:lnTo>
                  <a:pt x="7200" y="40144"/>
                </a:lnTo>
                <a:lnTo>
                  <a:pt x="6464" y="40385"/>
                </a:lnTo>
                <a:lnTo>
                  <a:pt x="5638" y="40398"/>
                </a:lnTo>
                <a:lnTo>
                  <a:pt x="4851" y="40805"/>
                </a:lnTo>
                <a:lnTo>
                  <a:pt x="4330" y="41465"/>
                </a:lnTo>
                <a:lnTo>
                  <a:pt x="3937" y="42036"/>
                </a:lnTo>
                <a:lnTo>
                  <a:pt x="3810" y="42773"/>
                </a:lnTo>
                <a:lnTo>
                  <a:pt x="3962" y="43421"/>
                </a:lnTo>
                <a:lnTo>
                  <a:pt x="4140" y="44107"/>
                </a:lnTo>
                <a:lnTo>
                  <a:pt x="4584" y="44691"/>
                </a:lnTo>
                <a:lnTo>
                  <a:pt x="5181" y="44983"/>
                </a:lnTo>
                <a:lnTo>
                  <a:pt x="4787" y="45592"/>
                </a:lnTo>
                <a:lnTo>
                  <a:pt x="4368" y="46139"/>
                </a:lnTo>
                <a:lnTo>
                  <a:pt x="3886" y="46621"/>
                </a:lnTo>
                <a:lnTo>
                  <a:pt x="1485" y="40462"/>
                </a:lnTo>
                <a:lnTo>
                  <a:pt x="965" y="41198"/>
                </a:lnTo>
                <a:lnTo>
                  <a:pt x="1574" y="43484"/>
                </a:lnTo>
                <a:lnTo>
                  <a:pt x="1257" y="45935"/>
                </a:lnTo>
                <a:lnTo>
                  <a:pt x="101" y="47980"/>
                </a:lnTo>
                <a:lnTo>
                  <a:pt x="266" y="48348"/>
                </a:lnTo>
                <a:lnTo>
                  <a:pt x="0" y="48767"/>
                </a:lnTo>
                <a:lnTo>
                  <a:pt x="1638" y="52590"/>
                </a:lnTo>
                <a:lnTo>
                  <a:pt x="944" y="59373"/>
                </a:lnTo>
                <a:lnTo>
                  <a:pt x="10218" y="97975"/>
                </a:lnTo>
                <a:lnTo>
                  <a:pt x="18542" y="115671"/>
                </a:lnTo>
                <a:lnTo>
                  <a:pt x="18542" y="117297"/>
                </a:lnTo>
                <a:lnTo>
                  <a:pt x="18453" y="117525"/>
                </a:lnTo>
                <a:lnTo>
                  <a:pt x="18465" y="117754"/>
                </a:lnTo>
                <a:lnTo>
                  <a:pt x="18592" y="117982"/>
                </a:lnTo>
                <a:lnTo>
                  <a:pt x="18719" y="118148"/>
                </a:lnTo>
                <a:lnTo>
                  <a:pt x="18923" y="118287"/>
                </a:lnTo>
                <a:lnTo>
                  <a:pt x="19138" y="118300"/>
                </a:lnTo>
                <a:lnTo>
                  <a:pt x="19380" y="118440"/>
                </a:lnTo>
                <a:lnTo>
                  <a:pt x="17475" y="122097"/>
                </a:lnTo>
                <a:lnTo>
                  <a:pt x="17754" y="124129"/>
                </a:lnTo>
                <a:lnTo>
                  <a:pt x="18148" y="124726"/>
                </a:lnTo>
                <a:lnTo>
                  <a:pt x="18783" y="125120"/>
                </a:lnTo>
                <a:lnTo>
                  <a:pt x="19481" y="125158"/>
                </a:lnTo>
                <a:lnTo>
                  <a:pt x="22059" y="127761"/>
                </a:lnTo>
                <a:lnTo>
                  <a:pt x="22974" y="131698"/>
                </a:lnTo>
                <a:lnTo>
                  <a:pt x="21780" y="135254"/>
                </a:lnTo>
                <a:lnTo>
                  <a:pt x="21628" y="135254"/>
                </a:lnTo>
                <a:lnTo>
                  <a:pt x="21285" y="135343"/>
                </a:lnTo>
                <a:lnTo>
                  <a:pt x="21005" y="135635"/>
                </a:lnTo>
                <a:lnTo>
                  <a:pt x="20904" y="135978"/>
                </a:lnTo>
                <a:lnTo>
                  <a:pt x="20815" y="136347"/>
                </a:lnTo>
                <a:lnTo>
                  <a:pt x="20904" y="136740"/>
                </a:lnTo>
                <a:lnTo>
                  <a:pt x="21158" y="137007"/>
                </a:lnTo>
                <a:lnTo>
                  <a:pt x="21412" y="137286"/>
                </a:lnTo>
                <a:lnTo>
                  <a:pt x="21780" y="137375"/>
                </a:lnTo>
                <a:lnTo>
                  <a:pt x="22123" y="137286"/>
                </a:lnTo>
                <a:lnTo>
                  <a:pt x="22948" y="137286"/>
                </a:lnTo>
                <a:lnTo>
                  <a:pt x="21856" y="137604"/>
                </a:lnTo>
                <a:lnTo>
                  <a:pt x="21107" y="138595"/>
                </a:lnTo>
                <a:lnTo>
                  <a:pt x="21107" y="139776"/>
                </a:lnTo>
                <a:lnTo>
                  <a:pt x="21107" y="140957"/>
                </a:lnTo>
                <a:lnTo>
                  <a:pt x="21856" y="141985"/>
                </a:lnTo>
                <a:lnTo>
                  <a:pt x="22948" y="142265"/>
                </a:lnTo>
                <a:lnTo>
                  <a:pt x="23837" y="142265"/>
                </a:lnTo>
                <a:lnTo>
                  <a:pt x="27749" y="168300"/>
                </a:lnTo>
                <a:lnTo>
                  <a:pt x="26809" y="168541"/>
                </a:lnTo>
                <a:lnTo>
                  <a:pt x="26136" y="169456"/>
                </a:lnTo>
                <a:lnTo>
                  <a:pt x="26136" y="170472"/>
                </a:lnTo>
                <a:lnTo>
                  <a:pt x="26136" y="171500"/>
                </a:lnTo>
                <a:lnTo>
                  <a:pt x="26809" y="172389"/>
                </a:lnTo>
                <a:lnTo>
                  <a:pt x="27749" y="172656"/>
                </a:lnTo>
                <a:lnTo>
                  <a:pt x="27889" y="172656"/>
                </a:lnTo>
                <a:lnTo>
                  <a:pt x="27343" y="173113"/>
                </a:lnTo>
                <a:lnTo>
                  <a:pt x="27063" y="173837"/>
                </a:lnTo>
                <a:lnTo>
                  <a:pt x="27190" y="174561"/>
                </a:lnTo>
                <a:lnTo>
                  <a:pt x="27292" y="175259"/>
                </a:lnTo>
                <a:lnTo>
                  <a:pt x="27774" y="175869"/>
                </a:lnTo>
                <a:lnTo>
                  <a:pt x="28435" y="176072"/>
                </a:lnTo>
                <a:lnTo>
                  <a:pt x="28219" y="203631"/>
                </a:lnTo>
                <a:lnTo>
                  <a:pt x="25933" y="496354"/>
                </a:lnTo>
                <a:lnTo>
                  <a:pt x="23164" y="852906"/>
                </a:lnTo>
                <a:lnTo>
                  <a:pt x="22440" y="852906"/>
                </a:lnTo>
                <a:lnTo>
                  <a:pt x="21793" y="853579"/>
                </a:lnTo>
                <a:lnTo>
                  <a:pt x="20332" y="854087"/>
                </a:lnTo>
                <a:lnTo>
                  <a:pt x="19431" y="854582"/>
                </a:lnTo>
                <a:lnTo>
                  <a:pt x="18796" y="854862"/>
                </a:lnTo>
                <a:lnTo>
                  <a:pt x="18884" y="854989"/>
                </a:lnTo>
                <a:lnTo>
                  <a:pt x="18008" y="855713"/>
                </a:lnTo>
                <a:lnTo>
                  <a:pt x="17424" y="856538"/>
                </a:lnTo>
                <a:lnTo>
                  <a:pt x="17106" y="857656"/>
                </a:lnTo>
                <a:lnTo>
                  <a:pt x="17221" y="858710"/>
                </a:lnTo>
                <a:lnTo>
                  <a:pt x="17614" y="859739"/>
                </a:lnTo>
                <a:lnTo>
                  <a:pt x="18313" y="860564"/>
                </a:lnTo>
                <a:lnTo>
                  <a:pt x="18313" y="860869"/>
                </a:lnTo>
                <a:lnTo>
                  <a:pt x="17805" y="860869"/>
                </a:lnTo>
                <a:lnTo>
                  <a:pt x="17805" y="861720"/>
                </a:lnTo>
                <a:lnTo>
                  <a:pt x="18110" y="861796"/>
                </a:lnTo>
                <a:lnTo>
                  <a:pt x="18402" y="862114"/>
                </a:lnTo>
                <a:lnTo>
                  <a:pt x="18453" y="862380"/>
                </a:lnTo>
                <a:lnTo>
                  <a:pt x="18503" y="862622"/>
                </a:lnTo>
                <a:lnTo>
                  <a:pt x="18592" y="863155"/>
                </a:lnTo>
                <a:lnTo>
                  <a:pt x="19100" y="863155"/>
                </a:lnTo>
                <a:lnTo>
                  <a:pt x="19100" y="876681"/>
                </a:lnTo>
                <a:lnTo>
                  <a:pt x="18211" y="876681"/>
                </a:lnTo>
                <a:lnTo>
                  <a:pt x="18008" y="876795"/>
                </a:lnTo>
                <a:lnTo>
                  <a:pt x="17805" y="876884"/>
                </a:lnTo>
                <a:lnTo>
                  <a:pt x="17767" y="877100"/>
                </a:lnTo>
                <a:lnTo>
                  <a:pt x="17716" y="877290"/>
                </a:lnTo>
                <a:lnTo>
                  <a:pt x="17767" y="877519"/>
                </a:lnTo>
                <a:lnTo>
                  <a:pt x="17805" y="877696"/>
                </a:lnTo>
                <a:lnTo>
                  <a:pt x="18008" y="877773"/>
                </a:lnTo>
                <a:lnTo>
                  <a:pt x="18211" y="877811"/>
                </a:lnTo>
                <a:lnTo>
                  <a:pt x="19100" y="877811"/>
                </a:lnTo>
                <a:lnTo>
                  <a:pt x="19100" y="879944"/>
                </a:lnTo>
                <a:lnTo>
                  <a:pt x="11074" y="921118"/>
                </a:lnTo>
                <a:lnTo>
                  <a:pt x="10426" y="922553"/>
                </a:lnTo>
                <a:lnTo>
                  <a:pt x="8763" y="922553"/>
                </a:lnTo>
                <a:lnTo>
                  <a:pt x="8356" y="922731"/>
                </a:lnTo>
                <a:lnTo>
                  <a:pt x="7874" y="922947"/>
                </a:lnTo>
                <a:lnTo>
                  <a:pt x="7759" y="923429"/>
                </a:lnTo>
                <a:lnTo>
                  <a:pt x="7670" y="923696"/>
                </a:lnTo>
                <a:lnTo>
                  <a:pt x="7759" y="924001"/>
                </a:lnTo>
                <a:lnTo>
                  <a:pt x="7937" y="924813"/>
                </a:lnTo>
                <a:lnTo>
                  <a:pt x="8509" y="924674"/>
                </a:lnTo>
                <a:lnTo>
                  <a:pt x="8851" y="924915"/>
                </a:lnTo>
                <a:lnTo>
                  <a:pt x="9842" y="924915"/>
                </a:lnTo>
                <a:lnTo>
                  <a:pt x="9842" y="938466"/>
                </a:lnTo>
                <a:lnTo>
                  <a:pt x="8763" y="938466"/>
                </a:lnTo>
                <a:lnTo>
                  <a:pt x="7683" y="938796"/>
                </a:lnTo>
                <a:lnTo>
                  <a:pt x="7264" y="939863"/>
                </a:lnTo>
                <a:lnTo>
                  <a:pt x="8267" y="940625"/>
                </a:lnTo>
                <a:lnTo>
                  <a:pt x="8763" y="940727"/>
                </a:lnTo>
                <a:lnTo>
                  <a:pt x="66763" y="940727"/>
                </a:lnTo>
                <a:lnTo>
                  <a:pt x="68021" y="940650"/>
                </a:lnTo>
                <a:lnTo>
                  <a:pt x="68249" y="938872"/>
                </a:lnTo>
                <a:lnTo>
                  <a:pt x="66763" y="938466"/>
                </a:lnTo>
                <a:lnTo>
                  <a:pt x="65671" y="938466"/>
                </a:lnTo>
                <a:lnTo>
                  <a:pt x="65671" y="924915"/>
                </a:lnTo>
                <a:lnTo>
                  <a:pt x="66662" y="924915"/>
                </a:lnTo>
                <a:lnTo>
                  <a:pt x="66992" y="924775"/>
                </a:lnTo>
                <a:lnTo>
                  <a:pt x="67233" y="924712"/>
                </a:lnTo>
                <a:lnTo>
                  <a:pt x="67449" y="924521"/>
                </a:lnTo>
                <a:lnTo>
                  <a:pt x="67627" y="924318"/>
                </a:lnTo>
                <a:lnTo>
                  <a:pt x="67729" y="924001"/>
                </a:lnTo>
                <a:lnTo>
                  <a:pt x="67843" y="923696"/>
                </a:lnTo>
                <a:lnTo>
                  <a:pt x="67614" y="923010"/>
                </a:lnTo>
                <a:lnTo>
                  <a:pt x="67398" y="922832"/>
                </a:lnTo>
                <a:lnTo>
                  <a:pt x="66763" y="922553"/>
                </a:lnTo>
                <a:lnTo>
                  <a:pt x="65087" y="922553"/>
                </a:lnTo>
                <a:lnTo>
                  <a:pt x="64439" y="921118"/>
                </a:lnTo>
                <a:lnTo>
                  <a:pt x="60906" y="911466"/>
                </a:lnTo>
                <a:lnTo>
                  <a:pt x="58416" y="900979"/>
                </a:lnTo>
                <a:lnTo>
                  <a:pt x="56931" y="890268"/>
                </a:lnTo>
                <a:lnTo>
                  <a:pt x="56413" y="879944"/>
                </a:lnTo>
                <a:lnTo>
                  <a:pt x="56413" y="877811"/>
                </a:lnTo>
                <a:lnTo>
                  <a:pt x="57302" y="877811"/>
                </a:lnTo>
                <a:lnTo>
                  <a:pt x="57492" y="877773"/>
                </a:lnTo>
                <a:lnTo>
                  <a:pt x="57696" y="877696"/>
                </a:lnTo>
                <a:lnTo>
                  <a:pt x="57746" y="877519"/>
                </a:lnTo>
                <a:lnTo>
                  <a:pt x="57810" y="876985"/>
                </a:lnTo>
                <a:lnTo>
                  <a:pt x="57302" y="876681"/>
                </a:lnTo>
                <a:lnTo>
                  <a:pt x="56413" y="876681"/>
                </a:lnTo>
                <a:lnTo>
                  <a:pt x="56413" y="863155"/>
                </a:lnTo>
                <a:lnTo>
                  <a:pt x="56908" y="863155"/>
                </a:lnTo>
                <a:lnTo>
                  <a:pt x="56997" y="862622"/>
                </a:lnTo>
                <a:lnTo>
                  <a:pt x="57048" y="862380"/>
                </a:lnTo>
                <a:lnTo>
                  <a:pt x="57099" y="862114"/>
                </a:lnTo>
                <a:lnTo>
                  <a:pt x="57404" y="861796"/>
                </a:lnTo>
                <a:lnTo>
                  <a:pt x="57696" y="861720"/>
                </a:lnTo>
                <a:lnTo>
                  <a:pt x="57696" y="860869"/>
                </a:lnTo>
                <a:lnTo>
                  <a:pt x="57200" y="860869"/>
                </a:lnTo>
                <a:lnTo>
                  <a:pt x="57200" y="860564"/>
                </a:lnTo>
                <a:lnTo>
                  <a:pt x="57886" y="859739"/>
                </a:lnTo>
                <a:lnTo>
                  <a:pt x="58280" y="858710"/>
                </a:lnTo>
                <a:lnTo>
                  <a:pt x="58381" y="857656"/>
                </a:lnTo>
                <a:lnTo>
                  <a:pt x="58089" y="856538"/>
                </a:lnTo>
                <a:lnTo>
                  <a:pt x="57492" y="855713"/>
                </a:lnTo>
                <a:lnTo>
                  <a:pt x="56603" y="854989"/>
                </a:lnTo>
                <a:lnTo>
                  <a:pt x="56692" y="854862"/>
                </a:lnTo>
                <a:lnTo>
                  <a:pt x="56083" y="854582"/>
                </a:lnTo>
                <a:lnTo>
                  <a:pt x="55219" y="854075"/>
                </a:lnTo>
                <a:lnTo>
                  <a:pt x="53657" y="853579"/>
                </a:lnTo>
                <a:lnTo>
                  <a:pt x="53086" y="852906"/>
                </a:lnTo>
                <a:lnTo>
                  <a:pt x="52349" y="852906"/>
                </a:lnTo>
                <a:lnTo>
                  <a:pt x="49568" y="496354"/>
                </a:lnTo>
                <a:lnTo>
                  <a:pt x="47282" y="203631"/>
                </a:lnTo>
                <a:close/>
              </a:path>
            </a:pathLst>
          </a:custGeom>
          <a:ln w="3175">
            <a:solidFill>
              <a:srgbClr val="221F1F"/>
            </a:solidFill>
          </a:ln>
        </p:spPr>
        <p:txBody>
          <a:bodyPr wrap="square" lIns="0" tIns="0" rIns="0" bIns="0" rtlCol="0"/>
          <a:lstStyle/>
          <a:p>
            <a:endParaRPr/>
          </a:p>
        </p:txBody>
      </p:sp>
      <p:sp>
        <p:nvSpPr>
          <p:cNvPr id="264" name="object 264"/>
          <p:cNvSpPr/>
          <p:nvPr/>
        </p:nvSpPr>
        <p:spPr>
          <a:xfrm>
            <a:off x="5153141" y="2860715"/>
            <a:ext cx="75565" cy="939800"/>
          </a:xfrm>
          <a:custGeom>
            <a:avLst/>
            <a:gdLst/>
            <a:ahLst/>
            <a:cxnLst/>
            <a:rect l="l" t="t" r="r" b="b"/>
            <a:pathLst>
              <a:path w="75564" h="939800">
                <a:moveTo>
                  <a:pt x="68249" y="938530"/>
                </a:moveTo>
                <a:lnTo>
                  <a:pt x="7683" y="938530"/>
                </a:lnTo>
                <a:lnTo>
                  <a:pt x="7289" y="939800"/>
                </a:lnTo>
                <a:lnTo>
                  <a:pt x="68046" y="939800"/>
                </a:lnTo>
                <a:lnTo>
                  <a:pt x="68249" y="938530"/>
                </a:lnTo>
                <a:close/>
              </a:path>
              <a:path w="75564" h="939800">
                <a:moveTo>
                  <a:pt x="65684" y="924560"/>
                </a:moveTo>
                <a:lnTo>
                  <a:pt x="9855" y="924560"/>
                </a:lnTo>
                <a:lnTo>
                  <a:pt x="9855" y="938530"/>
                </a:lnTo>
                <a:lnTo>
                  <a:pt x="65684" y="938530"/>
                </a:lnTo>
                <a:lnTo>
                  <a:pt x="65684" y="924560"/>
                </a:lnTo>
                <a:close/>
              </a:path>
              <a:path w="75564" h="939800">
                <a:moveTo>
                  <a:pt x="67729" y="923290"/>
                </a:moveTo>
                <a:lnTo>
                  <a:pt x="7785" y="923290"/>
                </a:lnTo>
                <a:lnTo>
                  <a:pt x="7848" y="924560"/>
                </a:lnTo>
                <a:lnTo>
                  <a:pt x="67652" y="924560"/>
                </a:lnTo>
                <a:lnTo>
                  <a:pt x="67729" y="923290"/>
                </a:lnTo>
                <a:close/>
              </a:path>
              <a:path w="75564" h="939800">
                <a:moveTo>
                  <a:pt x="67513" y="922020"/>
                </a:moveTo>
                <a:lnTo>
                  <a:pt x="8293" y="922020"/>
                </a:lnTo>
                <a:lnTo>
                  <a:pt x="8077" y="923290"/>
                </a:lnTo>
                <a:lnTo>
                  <a:pt x="67602" y="923290"/>
                </a:lnTo>
                <a:lnTo>
                  <a:pt x="67513" y="922020"/>
                </a:lnTo>
                <a:close/>
              </a:path>
              <a:path w="75564" h="939800">
                <a:moveTo>
                  <a:pt x="56438" y="877570"/>
                </a:moveTo>
                <a:lnTo>
                  <a:pt x="19113" y="877570"/>
                </a:lnTo>
                <a:lnTo>
                  <a:pt x="19113" y="880110"/>
                </a:lnTo>
                <a:lnTo>
                  <a:pt x="18584" y="890270"/>
                </a:lnTo>
                <a:lnTo>
                  <a:pt x="17102" y="900430"/>
                </a:lnTo>
                <a:lnTo>
                  <a:pt x="14621" y="910590"/>
                </a:lnTo>
                <a:lnTo>
                  <a:pt x="11099" y="920750"/>
                </a:lnTo>
                <a:lnTo>
                  <a:pt x="10439" y="922020"/>
                </a:lnTo>
                <a:lnTo>
                  <a:pt x="65112" y="922020"/>
                </a:lnTo>
                <a:lnTo>
                  <a:pt x="56438" y="880110"/>
                </a:lnTo>
                <a:lnTo>
                  <a:pt x="56438" y="877570"/>
                </a:lnTo>
                <a:close/>
              </a:path>
              <a:path w="75564" h="939800">
                <a:moveTo>
                  <a:pt x="57823" y="876300"/>
                </a:moveTo>
                <a:lnTo>
                  <a:pt x="17818" y="876300"/>
                </a:lnTo>
                <a:lnTo>
                  <a:pt x="17729" y="877570"/>
                </a:lnTo>
                <a:lnTo>
                  <a:pt x="57772" y="877570"/>
                </a:lnTo>
                <a:lnTo>
                  <a:pt x="57823" y="876300"/>
                </a:lnTo>
                <a:close/>
              </a:path>
              <a:path w="75564" h="939800">
                <a:moveTo>
                  <a:pt x="56438" y="862330"/>
                </a:moveTo>
                <a:lnTo>
                  <a:pt x="19113" y="862330"/>
                </a:lnTo>
                <a:lnTo>
                  <a:pt x="19113" y="876300"/>
                </a:lnTo>
                <a:lnTo>
                  <a:pt x="56438" y="876300"/>
                </a:lnTo>
                <a:lnTo>
                  <a:pt x="56438" y="862330"/>
                </a:lnTo>
                <a:close/>
              </a:path>
              <a:path w="75564" h="939800">
                <a:moveTo>
                  <a:pt x="57416" y="861060"/>
                </a:moveTo>
                <a:lnTo>
                  <a:pt x="18110" y="861060"/>
                </a:lnTo>
                <a:lnTo>
                  <a:pt x="18427" y="862330"/>
                </a:lnTo>
                <a:lnTo>
                  <a:pt x="57124" y="862330"/>
                </a:lnTo>
                <a:lnTo>
                  <a:pt x="57416" y="861060"/>
                </a:lnTo>
                <a:close/>
              </a:path>
              <a:path w="75564" h="939800">
                <a:moveTo>
                  <a:pt x="57226" y="859790"/>
                </a:moveTo>
                <a:lnTo>
                  <a:pt x="18326" y="859790"/>
                </a:lnTo>
                <a:lnTo>
                  <a:pt x="18326" y="861060"/>
                </a:lnTo>
                <a:lnTo>
                  <a:pt x="57226" y="861060"/>
                </a:lnTo>
                <a:lnTo>
                  <a:pt x="57226" y="859790"/>
                </a:lnTo>
                <a:close/>
              </a:path>
              <a:path w="75564" h="939800">
                <a:moveTo>
                  <a:pt x="58102" y="855980"/>
                </a:moveTo>
                <a:lnTo>
                  <a:pt x="17424" y="855980"/>
                </a:lnTo>
                <a:lnTo>
                  <a:pt x="17132" y="857250"/>
                </a:lnTo>
                <a:lnTo>
                  <a:pt x="17233" y="858520"/>
                </a:lnTo>
                <a:lnTo>
                  <a:pt x="17640" y="859790"/>
                </a:lnTo>
                <a:lnTo>
                  <a:pt x="57899" y="859790"/>
                </a:lnTo>
                <a:lnTo>
                  <a:pt x="58305" y="858520"/>
                </a:lnTo>
                <a:lnTo>
                  <a:pt x="58394" y="857250"/>
                </a:lnTo>
                <a:lnTo>
                  <a:pt x="58102" y="855980"/>
                </a:lnTo>
                <a:close/>
              </a:path>
              <a:path w="75564" h="939800">
                <a:moveTo>
                  <a:pt x="56616" y="854710"/>
                </a:moveTo>
                <a:lnTo>
                  <a:pt x="18897" y="854710"/>
                </a:lnTo>
                <a:lnTo>
                  <a:pt x="18021" y="855980"/>
                </a:lnTo>
                <a:lnTo>
                  <a:pt x="57518" y="855980"/>
                </a:lnTo>
                <a:lnTo>
                  <a:pt x="56616" y="854710"/>
                </a:lnTo>
                <a:close/>
              </a:path>
              <a:path w="75564" h="939800">
                <a:moveTo>
                  <a:pt x="55257" y="853440"/>
                </a:moveTo>
                <a:lnTo>
                  <a:pt x="20370" y="853440"/>
                </a:lnTo>
                <a:lnTo>
                  <a:pt x="19443" y="854710"/>
                </a:lnTo>
                <a:lnTo>
                  <a:pt x="56095" y="854710"/>
                </a:lnTo>
                <a:lnTo>
                  <a:pt x="55257" y="853440"/>
                </a:lnTo>
                <a:close/>
              </a:path>
              <a:path w="75564" h="939800">
                <a:moveTo>
                  <a:pt x="53098" y="852170"/>
                </a:moveTo>
                <a:lnTo>
                  <a:pt x="22453" y="852170"/>
                </a:lnTo>
                <a:lnTo>
                  <a:pt x="21755" y="853440"/>
                </a:lnTo>
                <a:lnTo>
                  <a:pt x="53657" y="853440"/>
                </a:lnTo>
                <a:lnTo>
                  <a:pt x="53098" y="852170"/>
                </a:lnTo>
                <a:close/>
              </a:path>
              <a:path w="75564" h="939800">
                <a:moveTo>
                  <a:pt x="47078" y="175260"/>
                </a:moveTo>
                <a:lnTo>
                  <a:pt x="28448" y="175260"/>
                </a:lnTo>
                <a:lnTo>
                  <a:pt x="23164" y="852170"/>
                </a:lnTo>
                <a:lnTo>
                  <a:pt x="52362" y="852170"/>
                </a:lnTo>
                <a:lnTo>
                  <a:pt x="47078" y="175260"/>
                </a:lnTo>
                <a:close/>
              </a:path>
              <a:path w="75564" h="939800">
                <a:moveTo>
                  <a:pt x="48183" y="172720"/>
                </a:moveTo>
                <a:lnTo>
                  <a:pt x="27355" y="172720"/>
                </a:lnTo>
                <a:lnTo>
                  <a:pt x="27076" y="173990"/>
                </a:lnTo>
                <a:lnTo>
                  <a:pt x="27305" y="175260"/>
                </a:lnTo>
                <a:lnTo>
                  <a:pt x="48221" y="175260"/>
                </a:lnTo>
                <a:lnTo>
                  <a:pt x="48437" y="173990"/>
                </a:lnTo>
                <a:lnTo>
                  <a:pt x="48183" y="172720"/>
                </a:lnTo>
                <a:close/>
              </a:path>
              <a:path w="75564" h="939800">
                <a:moveTo>
                  <a:pt x="48729" y="167640"/>
                </a:moveTo>
                <a:lnTo>
                  <a:pt x="26822" y="167640"/>
                </a:lnTo>
                <a:lnTo>
                  <a:pt x="26162" y="168910"/>
                </a:lnTo>
                <a:lnTo>
                  <a:pt x="26162" y="171450"/>
                </a:lnTo>
                <a:lnTo>
                  <a:pt x="26822" y="172720"/>
                </a:lnTo>
                <a:lnTo>
                  <a:pt x="48729" y="172720"/>
                </a:lnTo>
                <a:lnTo>
                  <a:pt x="49364" y="171450"/>
                </a:lnTo>
                <a:lnTo>
                  <a:pt x="49364" y="168910"/>
                </a:lnTo>
                <a:lnTo>
                  <a:pt x="48729" y="167640"/>
                </a:lnTo>
                <a:close/>
              </a:path>
              <a:path w="75564" h="939800">
                <a:moveTo>
                  <a:pt x="51676" y="142240"/>
                </a:moveTo>
                <a:lnTo>
                  <a:pt x="23850" y="142240"/>
                </a:lnTo>
                <a:lnTo>
                  <a:pt x="27762" y="167640"/>
                </a:lnTo>
                <a:lnTo>
                  <a:pt x="47777" y="167640"/>
                </a:lnTo>
                <a:lnTo>
                  <a:pt x="51676" y="142240"/>
                </a:lnTo>
                <a:close/>
              </a:path>
              <a:path w="75564" h="939800">
                <a:moveTo>
                  <a:pt x="53657" y="137160"/>
                </a:moveTo>
                <a:lnTo>
                  <a:pt x="21869" y="137160"/>
                </a:lnTo>
                <a:lnTo>
                  <a:pt x="21120" y="138430"/>
                </a:lnTo>
                <a:lnTo>
                  <a:pt x="21120" y="140970"/>
                </a:lnTo>
                <a:lnTo>
                  <a:pt x="21869" y="142240"/>
                </a:lnTo>
                <a:lnTo>
                  <a:pt x="53657" y="142240"/>
                </a:lnTo>
                <a:lnTo>
                  <a:pt x="54406" y="140970"/>
                </a:lnTo>
                <a:lnTo>
                  <a:pt x="54406" y="138430"/>
                </a:lnTo>
                <a:lnTo>
                  <a:pt x="53657" y="137160"/>
                </a:lnTo>
                <a:close/>
              </a:path>
              <a:path w="75564" h="939800">
                <a:moveTo>
                  <a:pt x="54610" y="135890"/>
                </a:moveTo>
                <a:lnTo>
                  <a:pt x="20916" y="135890"/>
                </a:lnTo>
                <a:lnTo>
                  <a:pt x="21412" y="137160"/>
                </a:lnTo>
                <a:lnTo>
                  <a:pt x="54381" y="137160"/>
                </a:lnTo>
                <a:lnTo>
                  <a:pt x="54610" y="135890"/>
                </a:lnTo>
                <a:close/>
              </a:path>
              <a:path w="75564" h="939800">
                <a:moveTo>
                  <a:pt x="54241" y="134620"/>
                </a:moveTo>
                <a:lnTo>
                  <a:pt x="21310" y="134620"/>
                </a:lnTo>
                <a:lnTo>
                  <a:pt x="21031" y="135890"/>
                </a:lnTo>
                <a:lnTo>
                  <a:pt x="54495" y="135890"/>
                </a:lnTo>
                <a:lnTo>
                  <a:pt x="54241" y="134620"/>
                </a:lnTo>
                <a:close/>
              </a:path>
              <a:path w="75564" h="939800">
                <a:moveTo>
                  <a:pt x="56057" y="124460"/>
                </a:moveTo>
                <a:lnTo>
                  <a:pt x="19494" y="124460"/>
                </a:lnTo>
                <a:lnTo>
                  <a:pt x="22072" y="127000"/>
                </a:lnTo>
                <a:lnTo>
                  <a:pt x="22974" y="130810"/>
                </a:lnTo>
                <a:lnTo>
                  <a:pt x="21793" y="134620"/>
                </a:lnTo>
                <a:lnTo>
                  <a:pt x="53746" y="134620"/>
                </a:lnTo>
                <a:lnTo>
                  <a:pt x="52539" y="130810"/>
                </a:lnTo>
                <a:lnTo>
                  <a:pt x="53467" y="127000"/>
                </a:lnTo>
                <a:lnTo>
                  <a:pt x="56057" y="124460"/>
                </a:lnTo>
                <a:close/>
              </a:path>
              <a:path w="75564" h="939800">
                <a:moveTo>
                  <a:pt x="56134" y="118110"/>
                </a:moveTo>
                <a:lnTo>
                  <a:pt x="19392" y="118110"/>
                </a:lnTo>
                <a:lnTo>
                  <a:pt x="17475" y="121920"/>
                </a:lnTo>
                <a:lnTo>
                  <a:pt x="17767" y="124460"/>
                </a:lnTo>
                <a:lnTo>
                  <a:pt x="57772" y="124460"/>
                </a:lnTo>
                <a:lnTo>
                  <a:pt x="58051" y="121920"/>
                </a:lnTo>
                <a:lnTo>
                  <a:pt x="56134" y="118110"/>
                </a:lnTo>
                <a:close/>
              </a:path>
              <a:path w="75564" h="939800">
                <a:moveTo>
                  <a:pt x="57035" y="116840"/>
                </a:moveTo>
                <a:lnTo>
                  <a:pt x="18478" y="116840"/>
                </a:lnTo>
                <a:lnTo>
                  <a:pt x="18745" y="118110"/>
                </a:lnTo>
                <a:lnTo>
                  <a:pt x="56946" y="118110"/>
                </a:lnTo>
                <a:lnTo>
                  <a:pt x="57035" y="116840"/>
                </a:lnTo>
                <a:close/>
              </a:path>
              <a:path w="75564" h="939800">
                <a:moveTo>
                  <a:pt x="75514" y="48260"/>
                </a:moveTo>
                <a:lnTo>
                  <a:pt x="0" y="48260"/>
                </a:lnTo>
                <a:lnTo>
                  <a:pt x="1651" y="52070"/>
                </a:lnTo>
                <a:lnTo>
                  <a:pt x="957" y="59690"/>
                </a:lnTo>
                <a:lnTo>
                  <a:pt x="10233" y="97790"/>
                </a:lnTo>
                <a:lnTo>
                  <a:pt x="18554" y="115570"/>
                </a:lnTo>
                <a:lnTo>
                  <a:pt x="18554" y="116840"/>
                </a:lnTo>
                <a:lnTo>
                  <a:pt x="56984" y="116840"/>
                </a:lnTo>
                <a:lnTo>
                  <a:pt x="56984" y="115570"/>
                </a:lnTo>
                <a:lnTo>
                  <a:pt x="61353" y="106680"/>
                </a:lnTo>
                <a:lnTo>
                  <a:pt x="74487" y="66040"/>
                </a:lnTo>
                <a:lnTo>
                  <a:pt x="74571" y="59690"/>
                </a:lnTo>
                <a:lnTo>
                  <a:pt x="73875" y="52070"/>
                </a:lnTo>
                <a:lnTo>
                  <a:pt x="75514" y="48260"/>
                </a:lnTo>
                <a:close/>
              </a:path>
              <a:path w="75564" h="939800">
                <a:moveTo>
                  <a:pt x="1498" y="40640"/>
                </a:moveTo>
                <a:lnTo>
                  <a:pt x="990" y="40640"/>
                </a:lnTo>
                <a:lnTo>
                  <a:pt x="1600" y="43180"/>
                </a:lnTo>
                <a:lnTo>
                  <a:pt x="1282" y="45720"/>
                </a:lnTo>
                <a:lnTo>
                  <a:pt x="114" y="48260"/>
                </a:lnTo>
                <a:lnTo>
                  <a:pt x="75438" y="48260"/>
                </a:lnTo>
                <a:lnTo>
                  <a:pt x="74256" y="45720"/>
                </a:lnTo>
                <a:lnTo>
                  <a:pt x="3898" y="45720"/>
                </a:lnTo>
                <a:lnTo>
                  <a:pt x="1498" y="40640"/>
                </a:lnTo>
                <a:close/>
              </a:path>
              <a:path w="75564" h="939800">
                <a:moveTo>
                  <a:pt x="70358" y="44450"/>
                </a:moveTo>
                <a:lnTo>
                  <a:pt x="5207" y="44450"/>
                </a:lnTo>
                <a:lnTo>
                  <a:pt x="4813" y="45720"/>
                </a:lnTo>
                <a:lnTo>
                  <a:pt x="70726" y="45720"/>
                </a:lnTo>
                <a:lnTo>
                  <a:pt x="70358" y="44450"/>
                </a:lnTo>
                <a:close/>
              </a:path>
              <a:path w="75564" h="939800">
                <a:moveTo>
                  <a:pt x="74574" y="40640"/>
                </a:moveTo>
                <a:lnTo>
                  <a:pt x="74053" y="40640"/>
                </a:lnTo>
                <a:lnTo>
                  <a:pt x="71628" y="45720"/>
                </a:lnTo>
                <a:lnTo>
                  <a:pt x="74256" y="45720"/>
                </a:lnTo>
                <a:lnTo>
                  <a:pt x="73952" y="43180"/>
                </a:lnTo>
                <a:lnTo>
                  <a:pt x="74574" y="40640"/>
                </a:lnTo>
                <a:close/>
              </a:path>
              <a:path w="75564" h="939800">
                <a:moveTo>
                  <a:pt x="71716" y="41910"/>
                </a:moveTo>
                <a:lnTo>
                  <a:pt x="3822" y="41910"/>
                </a:lnTo>
                <a:lnTo>
                  <a:pt x="4140" y="43180"/>
                </a:lnTo>
                <a:lnTo>
                  <a:pt x="4597" y="44450"/>
                </a:lnTo>
                <a:lnTo>
                  <a:pt x="70929" y="44450"/>
                </a:lnTo>
                <a:lnTo>
                  <a:pt x="71374" y="43180"/>
                </a:lnTo>
                <a:lnTo>
                  <a:pt x="71716" y="41910"/>
                </a:lnTo>
                <a:close/>
              </a:path>
              <a:path w="75564" h="939800">
                <a:moveTo>
                  <a:pt x="71208" y="40640"/>
                </a:moveTo>
                <a:lnTo>
                  <a:pt x="4356" y="40640"/>
                </a:lnTo>
                <a:lnTo>
                  <a:pt x="3962" y="41910"/>
                </a:lnTo>
                <a:lnTo>
                  <a:pt x="71602" y="41910"/>
                </a:lnTo>
                <a:lnTo>
                  <a:pt x="71208" y="40640"/>
                </a:lnTo>
                <a:close/>
              </a:path>
              <a:path w="75564" h="939800">
                <a:moveTo>
                  <a:pt x="68326" y="39370"/>
                </a:moveTo>
                <a:lnTo>
                  <a:pt x="7213" y="39370"/>
                </a:lnTo>
                <a:lnTo>
                  <a:pt x="6477" y="40640"/>
                </a:lnTo>
                <a:lnTo>
                  <a:pt x="69062" y="40640"/>
                </a:lnTo>
                <a:lnTo>
                  <a:pt x="68326" y="39370"/>
                </a:lnTo>
                <a:close/>
              </a:path>
              <a:path w="75564" h="939800">
                <a:moveTo>
                  <a:pt x="54660" y="25400"/>
                </a:moveTo>
                <a:lnTo>
                  <a:pt x="20853" y="25400"/>
                </a:lnTo>
                <a:lnTo>
                  <a:pt x="15760" y="29210"/>
                </a:lnTo>
                <a:lnTo>
                  <a:pt x="11341" y="33020"/>
                </a:lnTo>
                <a:lnTo>
                  <a:pt x="7950" y="38100"/>
                </a:lnTo>
                <a:lnTo>
                  <a:pt x="7759" y="39370"/>
                </a:lnTo>
                <a:lnTo>
                  <a:pt x="67754" y="39370"/>
                </a:lnTo>
                <a:lnTo>
                  <a:pt x="67589" y="38100"/>
                </a:lnTo>
                <a:lnTo>
                  <a:pt x="64198" y="33020"/>
                </a:lnTo>
                <a:lnTo>
                  <a:pt x="59804" y="29210"/>
                </a:lnTo>
                <a:lnTo>
                  <a:pt x="54660" y="25400"/>
                </a:lnTo>
                <a:close/>
              </a:path>
              <a:path w="75564" h="939800">
                <a:moveTo>
                  <a:pt x="56299" y="24130"/>
                </a:moveTo>
                <a:lnTo>
                  <a:pt x="19240" y="24130"/>
                </a:lnTo>
                <a:lnTo>
                  <a:pt x="19240" y="25400"/>
                </a:lnTo>
                <a:lnTo>
                  <a:pt x="56299" y="25400"/>
                </a:lnTo>
                <a:lnTo>
                  <a:pt x="56299" y="24130"/>
                </a:lnTo>
                <a:close/>
              </a:path>
              <a:path w="75564" h="939800">
                <a:moveTo>
                  <a:pt x="55270" y="21590"/>
                </a:moveTo>
                <a:lnTo>
                  <a:pt x="20281" y="21590"/>
                </a:lnTo>
                <a:lnTo>
                  <a:pt x="20281" y="24130"/>
                </a:lnTo>
                <a:lnTo>
                  <a:pt x="55270" y="24130"/>
                </a:lnTo>
                <a:lnTo>
                  <a:pt x="55270" y="21590"/>
                </a:lnTo>
                <a:close/>
              </a:path>
              <a:path w="75564" h="939800">
                <a:moveTo>
                  <a:pt x="56248" y="20320"/>
                </a:moveTo>
                <a:lnTo>
                  <a:pt x="19291" y="20320"/>
                </a:lnTo>
                <a:lnTo>
                  <a:pt x="19723" y="21590"/>
                </a:lnTo>
                <a:lnTo>
                  <a:pt x="55803" y="21590"/>
                </a:lnTo>
                <a:lnTo>
                  <a:pt x="56248" y="20320"/>
                </a:lnTo>
                <a:close/>
              </a:path>
              <a:path w="75564" h="939800">
                <a:moveTo>
                  <a:pt x="55194" y="19050"/>
                </a:moveTo>
                <a:lnTo>
                  <a:pt x="20370" y="19050"/>
                </a:lnTo>
                <a:lnTo>
                  <a:pt x="20370" y="20320"/>
                </a:lnTo>
                <a:lnTo>
                  <a:pt x="55194" y="20320"/>
                </a:lnTo>
                <a:lnTo>
                  <a:pt x="55194" y="19050"/>
                </a:lnTo>
                <a:close/>
              </a:path>
              <a:path w="75564" h="939800">
                <a:moveTo>
                  <a:pt x="42252" y="15240"/>
                </a:moveTo>
                <a:lnTo>
                  <a:pt x="33274" y="15240"/>
                </a:lnTo>
                <a:lnTo>
                  <a:pt x="29565" y="16510"/>
                </a:lnTo>
                <a:lnTo>
                  <a:pt x="25971" y="17780"/>
                </a:lnTo>
                <a:lnTo>
                  <a:pt x="22606" y="19050"/>
                </a:lnTo>
                <a:lnTo>
                  <a:pt x="52946" y="19050"/>
                </a:lnTo>
                <a:lnTo>
                  <a:pt x="49555" y="17780"/>
                </a:lnTo>
                <a:lnTo>
                  <a:pt x="45961" y="16510"/>
                </a:lnTo>
                <a:lnTo>
                  <a:pt x="42252" y="15240"/>
                </a:lnTo>
                <a:close/>
              </a:path>
              <a:path w="75564" h="939800">
                <a:moveTo>
                  <a:pt x="39649" y="13970"/>
                </a:moveTo>
                <a:lnTo>
                  <a:pt x="35902" y="13970"/>
                </a:lnTo>
                <a:lnTo>
                  <a:pt x="35712" y="15240"/>
                </a:lnTo>
                <a:lnTo>
                  <a:pt x="39827" y="15240"/>
                </a:lnTo>
                <a:lnTo>
                  <a:pt x="39649" y="13970"/>
                </a:lnTo>
                <a:close/>
              </a:path>
              <a:path w="75564" h="939800">
                <a:moveTo>
                  <a:pt x="42583" y="11430"/>
                </a:moveTo>
                <a:lnTo>
                  <a:pt x="32943" y="11430"/>
                </a:lnTo>
                <a:lnTo>
                  <a:pt x="33197" y="12700"/>
                </a:lnTo>
                <a:lnTo>
                  <a:pt x="34074" y="13970"/>
                </a:lnTo>
                <a:lnTo>
                  <a:pt x="35026" y="12700"/>
                </a:lnTo>
                <a:lnTo>
                  <a:pt x="42329" y="12700"/>
                </a:lnTo>
                <a:lnTo>
                  <a:pt x="42583" y="11430"/>
                </a:lnTo>
                <a:close/>
              </a:path>
              <a:path w="75564" h="939800">
                <a:moveTo>
                  <a:pt x="40525" y="12700"/>
                </a:moveTo>
                <a:lnTo>
                  <a:pt x="35026" y="12700"/>
                </a:lnTo>
                <a:lnTo>
                  <a:pt x="35369" y="13970"/>
                </a:lnTo>
                <a:lnTo>
                  <a:pt x="40182" y="13970"/>
                </a:lnTo>
                <a:lnTo>
                  <a:pt x="40525" y="12700"/>
                </a:lnTo>
                <a:close/>
              </a:path>
              <a:path w="75564" h="939800">
                <a:moveTo>
                  <a:pt x="42329" y="12700"/>
                </a:moveTo>
                <a:lnTo>
                  <a:pt x="40525" y="12700"/>
                </a:lnTo>
                <a:lnTo>
                  <a:pt x="41452" y="13970"/>
                </a:lnTo>
                <a:lnTo>
                  <a:pt x="42329" y="12700"/>
                </a:lnTo>
                <a:close/>
              </a:path>
              <a:path w="75564" h="939800">
                <a:moveTo>
                  <a:pt x="43916" y="10160"/>
                </a:moveTo>
                <a:lnTo>
                  <a:pt x="31610" y="10160"/>
                </a:lnTo>
                <a:lnTo>
                  <a:pt x="32435" y="11430"/>
                </a:lnTo>
                <a:lnTo>
                  <a:pt x="43091" y="11430"/>
                </a:lnTo>
                <a:lnTo>
                  <a:pt x="43916" y="10160"/>
                </a:lnTo>
                <a:close/>
              </a:path>
              <a:path w="75564" h="939800">
                <a:moveTo>
                  <a:pt x="41135" y="2540"/>
                </a:moveTo>
                <a:lnTo>
                  <a:pt x="34404" y="2540"/>
                </a:lnTo>
                <a:lnTo>
                  <a:pt x="33274" y="5080"/>
                </a:lnTo>
                <a:lnTo>
                  <a:pt x="32981" y="7620"/>
                </a:lnTo>
                <a:lnTo>
                  <a:pt x="33540" y="10160"/>
                </a:lnTo>
                <a:lnTo>
                  <a:pt x="41986" y="10160"/>
                </a:lnTo>
                <a:lnTo>
                  <a:pt x="42557" y="7620"/>
                </a:lnTo>
                <a:lnTo>
                  <a:pt x="42252" y="5080"/>
                </a:lnTo>
                <a:lnTo>
                  <a:pt x="41135" y="2540"/>
                </a:lnTo>
                <a:close/>
              </a:path>
              <a:path w="75564" h="939800">
                <a:moveTo>
                  <a:pt x="39573" y="1270"/>
                </a:moveTo>
                <a:lnTo>
                  <a:pt x="35953" y="1270"/>
                </a:lnTo>
                <a:lnTo>
                  <a:pt x="35102" y="2540"/>
                </a:lnTo>
                <a:lnTo>
                  <a:pt x="40449" y="2540"/>
                </a:lnTo>
                <a:lnTo>
                  <a:pt x="39573" y="1270"/>
                </a:lnTo>
                <a:close/>
              </a:path>
              <a:path w="75564" h="939800">
                <a:moveTo>
                  <a:pt x="37858" y="0"/>
                </a:moveTo>
                <a:lnTo>
                  <a:pt x="37693" y="0"/>
                </a:lnTo>
                <a:lnTo>
                  <a:pt x="37376" y="1270"/>
                </a:lnTo>
                <a:lnTo>
                  <a:pt x="38176" y="1270"/>
                </a:lnTo>
                <a:lnTo>
                  <a:pt x="37858" y="0"/>
                </a:lnTo>
                <a:close/>
              </a:path>
            </a:pathLst>
          </a:custGeom>
          <a:solidFill>
            <a:srgbClr val="EFCDA1"/>
          </a:solidFill>
        </p:spPr>
        <p:txBody>
          <a:bodyPr wrap="square" lIns="0" tIns="0" rIns="0" bIns="0" rtlCol="0"/>
          <a:lstStyle/>
          <a:p>
            <a:endParaRPr/>
          </a:p>
        </p:txBody>
      </p:sp>
      <p:sp>
        <p:nvSpPr>
          <p:cNvPr id="265" name="object 265"/>
          <p:cNvSpPr/>
          <p:nvPr/>
        </p:nvSpPr>
        <p:spPr>
          <a:xfrm>
            <a:off x="5153141" y="2859788"/>
            <a:ext cx="75565" cy="941069"/>
          </a:xfrm>
          <a:custGeom>
            <a:avLst/>
            <a:gdLst/>
            <a:ahLst/>
            <a:cxnLst/>
            <a:rect l="l" t="t" r="r" b="b"/>
            <a:pathLst>
              <a:path w="75564" h="941070">
                <a:moveTo>
                  <a:pt x="47307" y="203631"/>
                </a:moveTo>
                <a:lnTo>
                  <a:pt x="47078" y="176072"/>
                </a:lnTo>
                <a:lnTo>
                  <a:pt x="47739" y="175869"/>
                </a:lnTo>
                <a:lnTo>
                  <a:pt x="48221" y="175259"/>
                </a:lnTo>
                <a:lnTo>
                  <a:pt x="48336" y="174561"/>
                </a:lnTo>
                <a:lnTo>
                  <a:pt x="48437" y="173837"/>
                </a:lnTo>
                <a:lnTo>
                  <a:pt x="48183" y="173113"/>
                </a:lnTo>
                <a:lnTo>
                  <a:pt x="47625" y="172656"/>
                </a:lnTo>
                <a:lnTo>
                  <a:pt x="47777" y="172656"/>
                </a:lnTo>
                <a:lnTo>
                  <a:pt x="48729" y="172389"/>
                </a:lnTo>
                <a:lnTo>
                  <a:pt x="49364" y="171500"/>
                </a:lnTo>
                <a:lnTo>
                  <a:pt x="49364" y="170472"/>
                </a:lnTo>
                <a:lnTo>
                  <a:pt x="49364" y="169456"/>
                </a:lnTo>
                <a:lnTo>
                  <a:pt x="48729" y="168541"/>
                </a:lnTo>
                <a:lnTo>
                  <a:pt x="47777" y="168300"/>
                </a:lnTo>
                <a:lnTo>
                  <a:pt x="51676" y="142265"/>
                </a:lnTo>
                <a:lnTo>
                  <a:pt x="52565" y="142265"/>
                </a:lnTo>
                <a:lnTo>
                  <a:pt x="53657" y="141985"/>
                </a:lnTo>
                <a:lnTo>
                  <a:pt x="54406" y="140957"/>
                </a:lnTo>
                <a:lnTo>
                  <a:pt x="54406" y="139776"/>
                </a:lnTo>
                <a:lnTo>
                  <a:pt x="54406" y="138595"/>
                </a:lnTo>
                <a:lnTo>
                  <a:pt x="53657" y="137604"/>
                </a:lnTo>
                <a:lnTo>
                  <a:pt x="52565" y="137286"/>
                </a:lnTo>
                <a:lnTo>
                  <a:pt x="53390" y="137286"/>
                </a:lnTo>
                <a:lnTo>
                  <a:pt x="53746" y="137375"/>
                </a:lnTo>
                <a:lnTo>
                  <a:pt x="54102" y="137286"/>
                </a:lnTo>
                <a:lnTo>
                  <a:pt x="54381" y="137007"/>
                </a:lnTo>
                <a:lnTo>
                  <a:pt x="54610" y="136740"/>
                </a:lnTo>
                <a:lnTo>
                  <a:pt x="54711" y="136347"/>
                </a:lnTo>
                <a:lnTo>
                  <a:pt x="54610" y="135978"/>
                </a:lnTo>
                <a:lnTo>
                  <a:pt x="54495" y="135635"/>
                </a:lnTo>
                <a:lnTo>
                  <a:pt x="54241" y="135343"/>
                </a:lnTo>
                <a:lnTo>
                  <a:pt x="53873" y="135254"/>
                </a:lnTo>
                <a:lnTo>
                  <a:pt x="53746" y="135254"/>
                </a:lnTo>
                <a:lnTo>
                  <a:pt x="52539" y="131698"/>
                </a:lnTo>
                <a:lnTo>
                  <a:pt x="53467" y="127761"/>
                </a:lnTo>
                <a:lnTo>
                  <a:pt x="56057" y="125158"/>
                </a:lnTo>
                <a:lnTo>
                  <a:pt x="56743" y="125120"/>
                </a:lnTo>
                <a:lnTo>
                  <a:pt x="57378" y="124726"/>
                </a:lnTo>
                <a:lnTo>
                  <a:pt x="57772" y="124129"/>
                </a:lnTo>
                <a:lnTo>
                  <a:pt x="58051" y="122097"/>
                </a:lnTo>
                <a:lnTo>
                  <a:pt x="56134" y="118440"/>
                </a:lnTo>
                <a:lnTo>
                  <a:pt x="56375" y="118300"/>
                </a:lnTo>
                <a:lnTo>
                  <a:pt x="57073" y="117525"/>
                </a:lnTo>
                <a:lnTo>
                  <a:pt x="56984" y="117297"/>
                </a:lnTo>
                <a:lnTo>
                  <a:pt x="56984" y="115671"/>
                </a:lnTo>
                <a:lnTo>
                  <a:pt x="71983" y="79527"/>
                </a:lnTo>
                <a:lnTo>
                  <a:pt x="74571" y="59373"/>
                </a:lnTo>
                <a:lnTo>
                  <a:pt x="73875" y="52590"/>
                </a:lnTo>
                <a:lnTo>
                  <a:pt x="75514" y="48767"/>
                </a:lnTo>
                <a:lnTo>
                  <a:pt x="75272" y="48348"/>
                </a:lnTo>
                <a:lnTo>
                  <a:pt x="75438" y="47980"/>
                </a:lnTo>
                <a:lnTo>
                  <a:pt x="74256" y="45935"/>
                </a:lnTo>
                <a:lnTo>
                  <a:pt x="73952" y="43484"/>
                </a:lnTo>
                <a:lnTo>
                  <a:pt x="74574" y="41198"/>
                </a:lnTo>
                <a:lnTo>
                  <a:pt x="74053" y="40462"/>
                </a:lnTo>
                <a:lnTo>
                  <a:pt x="71628" y="46621"/>
                </a:lnTo>
                <a:lnTo>
                  <a:pt x="71145" y="46139"/>
                </a:lnTo>
                <a:lnTo>
                  <a:pt x="70726" y="45592"/>
                </a:lnTo>
                <a:lnTo>
                  <a:pt x="70358" y="44983"/>
                </a:lnTo>
                <a:lnTo>
                  <a:pt x="70929" y="44691"/>
                </a:lnTo>
                <a:lnTo>
                  <a:pt x="71374" y="44107"/>
                </a:lnTo>
                <a:lnTo>
                  <a:pt x="71551" y="43421"/>
                </a:lnTo>
                <a:lnTo>
                  <a:pt x="71716" y="42773"/>
                </a:lnTo>
                <a:lnTo>
                  <a:pt x="71602" y="42036"/>
                </a:lnTo>
                <a:lnTo>
                  <a:pt x="71208" y="41465"/>
                </a:lnTo>
                <a:lnTo>
                  <a:pt x="70675" y="40805"/>
                </a:lnTo>
                <a:lnTo>
                  <a:pt x="69888" y="40398"/>
                </a:lnTo>
                <a:lnTo>
                  <a:pt x="69062" y="40385"/>
                </a:lnTo>
                <a:lnTo>
                  <a:pt x="68326" y="40144"/>
                </a:lnTo>
                <a:lnTo>
                  <a:pt x="67754" y="39547"/>
                </a:lnTo>
                <a:lnTo>
                  <a:pt x="67589" y="38760"/>
                </a:lnTo>
                <a:lnTo>
                  <a:pt x="64198" y="33489"/>
                </a:lnTo>
                <a:lnTo>
                  <a:pt x="59804" y="29019"/>
                </a:lnTo>
                <a:lnTo>
                  <a:pt x="54660" y="25641"/>
                </a:lnTo>
                <a:lnTo>
                  <a:pt x="56299" y="25641"/>
                </a:lnTo>
                <a:lnTo>
                  <a:pt x="56299" y="24739"/>
                </a:lnTo>
                <a:lnTo>
                  <a:pt x="55270" y="24739"/>
                </a:lnTo>
                <a:lnTo>
                  <a:pt x="55270" y="21412"/>
                </a:lnTo>
                <a:lnTo>
                  <a:pt x="55803" y="21424"/>
                </a:lnTo>
                <a:lnTo>
                  <a:pt x="56248" y="20954"/>
                </a:lnTo>
                <a:lnTo>
                  <a:pt x="56299" y="20396"/>
                </a:lnTo>
                <a:lnTo>
                  <a:pt x="55194" y="20396"/>
                </a:lnTo>
                <a:lnTo>
                  <a:pt x="55194" y="19875"/>
                </a:lnTo>
                <a:lnTo>
                  <a:pt x="52946" y="19875"/>
                </a:lnTo>
                <a:lnTo>
                  <a:pt x="49555" y="18059"/>
                </a:lnTo>
                <a:lnTo>
                  <a:pt x="45961" y="16751"/>
                </a:lnTo>
                <a:lnTo>
                  <a:pt x="42252" y="15976"/>
                </a:lnTo>
                <a:lnTo>
                  <a:pt x="42354" y="15786"/>
                </a:lnTo>
                <a:lnTo>
                  <a:pt x="42303" y="15557"/>
                </a:lnTo>
                <a:lnTo>
                  <a:pt x="42164" y="15417"/>
                </a:lnTo>
                <a:lnTo>
                  <a:pt x="41821" y="15239"/>
                </a:lnTo>
                <a:lnTo>
                  <a:pt x="41643" y="15341"/>
                </a:lnTo>
                <a:lnTo>
                  <a:pt x="41059" y="15163"/>
                </a:lnTo>
                <a:lnTo>
                  <a:pt x="40449" y="15112"/>
                </a:lnTo>
                <a:lnTo>
                  <a:pt x="39827" y="15163"/>
                </a:lnTo>
                <a:lnTo>
                  <a:pt x="39649" y="14897"/>
                </a:lnTo>
                <a:lnTo>
                  <a:pt x="40525" y="13627"/>
                </a:lnTo>
                <a:lnTo>
                  <a:pt x="41452" y="13754"/>
                </a:lnTo>
                <a:lnTo>
                  <a:pt x="42329" y="13144"/>
                </a:lnTo>
                <a:lnTo>
                  <a:pt x="42583" y="12191"/>
                </a:lnTo>
                <a:lnTo>
                  <a:pt x="43091" y="11201"/>
                </a:lnTo>
                <a:lnTo>
                  <a:pt x="43916" y="10452"/>
                </a:lnTo>
                <a:lnTo>
                  <a:pt x="44919" y="10096"/>
                </a:lnTo>
                <a:lnTo>
                  <a:pt x="43942" y="10058"/>
                </a:lnTo>
                <a:lnTo>
                  <a:pt x="42938" y="10172"/>
                </a:lnTo>
                <a:lnTo>
                  <a:pt x="41986" y="10375"/>
                </a:lnTo>
                <a:lnTo>
                  <a:pt x="42557" y="7962"/>
                </a:lnTo>
                <a:lnTo>
                  <a:pt x="38620" y="1536"/>
                </a:lnTo>
                <a:lnTo>
                  <a:pt x="38176" y="1142"/>
                </a:lnTo>
                <a:lnTo>
                  <a:pt x="37858" y="596"/>
                </a:lnTo>
                <a:lnTo>
                  <a:pt x="37769" y="0"/>
                </a:lnTo>
                <a:lnTo>
                  <a:pt x="37693" y="596"/>
                </a:lnTo>
                <a:lnTo>
                  <a:pt x="37376" y="1142"/>
                </a:lnTo>
                <a:lnTo>
                  <a:pt x="36893" y="1536"/>
                </a:lnTo>
                <a:lnTo>
                  <a:pt x="35953" y="1866"/>
                </a:lnTo>
                <a:lnTo>
                  <a:pt x="35102" y="2451"/>
                </a:lnTo>
                <a:lnTo>
                  <a:pt x="34404" y="3225"/>
                </a:lnTo>
                <a:lnTo>
                  <a:pt x="33274" y="5422"/>
                </a:lnTo>
                <a:lnTo>
                  <a:pt x="32981" y="7962"/>
                </a:lnTo>
                <a:lnTo>
                  <a:pt x="33540" y="10375"/>
                </a:lnTo>
                <a:lnTo>
                  <a:pt x="32588" y="10172"/>
                </a:lnTo>
                <a:lnTo>
                  <a:pt x="31610" y="10058"/>
                </a:lnTo>
                <a:lnTo>
                  <a:pt x="30619" y="10096"/>
                </a:lnTo>
                <a:lnTo>
                  <a:pt x="31610" y="10452"/>
                </a:lnTo>
                <a:lnTo>
                  <a:pt x="32435" y="11201"/>
                </a:lnTo>
                <a:lnTo>
                  <a:pt x="32943" y="12191"/>
                </a:lnTo>
                <a:lnTo>
                  <a:pt x="33197" y="13144"/>
                </a:lnTo>
                <a:lnTo>
                  <a:pt x="34074" y="13754"/>
                </a:lnTo>
                <a:lnTo>
                  <a:pt x="35026" y="13627"/>
                </a:lnTo>
                <a:lnTo>
                  <a:pt x="35369" y="13665"/>
                </a:lnTo>
                <a:lnTo>
                  <a:pt x="35661" y="13842"/>
                </a:lnTo>
                <a:lnTo>
                  <a:pt x="35788" y="14173"/>
                </a:lnTo>
                <a:lnTo>
                  <a:pt x="35953" y="14503"/>
                </a:lnTo>
                <a:lnTo>
                  <a:pt x="35902" y="14897"/>
                </a:lnTo>
                <a:lnTo>
                  <a:pt x="35712" y="15163"/>
                </a:lnTo>
                <a:lnTo>
                  <a:pt x="35090" y="15112"/>
                </a:lnTo>
                <a:lnTo>
                  <a:pt x="34467" y="15163"/>
                </a:lnTo>
                <a:lnTo>
                  <a:pt x="33883" y="15341"/>
                </a:lnTo>
                <a:lnTo>
                  <a:pt x="33731" y="15239"/>
                </a:lnTo>
                <a:lnTo>
                  <a:pt x="33515" y="15290"/>
                </a:lnTo>
                <a:lnTo>
                  <a:pt x="33362" y="15417"/>
                </a:lnTo>
                <a:lnTo>
                  <a:pt x="33223" y="15557"/>
                </a:lnTo>
                <a:lnTo>
                  <a:pt x="33197" y="15786"/>
                </a:lnTo>
                <a:lnTo>
                  <a:pt x="33274" y="15976"/>
                </a:lnTo>
                <a:lnTo>
                  <a:pt x="29565" y="16751"/>
                </a:lnTo>
                <a:lnTo>
                  <a:pt x="25971" y="18059"/>
                </a:lnTo>
                <a:lnTo>
                  <a:pt x="22606" y="19875"/>
                </a:lnTo>
                <a:lnTo>
                  <a:pt x="20370" y="19875"/>
                </a:lnTo>
                <a:lnTo>
                  <a:pt x="20370" y="20396"/>
                </a:lnTo>
                <a:lnTo>
                  <a:pt x="19240" y="20396"/>
                </a:lnTo>
                <a:lnTo>
                  <a:pt x="19291" y="20954"/>
                </a:lnTo>
                <a:lnTo>
                  <a:pt x="19723" y="21424"/>
                </a:lnTo>
                <a:lnTo>
                  <a:pt x="20281" y="21412"/>
                </a:lnTo>
                <a:lnTo>
                  <a:pt x="20281" y="24739"/>
                </a:lnTo>
                <a:lnTo>
                  <a:pt x="19240" y="24739"/>
                </a:lnTo>
                <a:lnTo>
                  <a:pt x="19240" y="25641"/>
                </a:lnTo>
                <a:lnTo>
                  <a:pt x="20853" y="25641"/>
                </a:lnTo>
                <a:lnTo>
                  <a:pt x="15760" y="29019"/>
                </a:lnTo>
                <a:lnTo>
                  <a:pt x="11341" y="33489"/>
                </a:lnTo>
                <a:lnTo>
                  <a:pt x="7950" y="38760"/>
                </a:lnTo>
                <a:lnTo>
                  <a:pt x="7759" y="39547"/>
                </a:lnTo>
                <a:lnTo>
                  <a:pt x="7213" y="40144"/>
                </a:lnTo>
                <a:lnTo>
                  <a:pt x="6477" y="40385"/>
                </a:lnTo>
                <a:lnTo>
                  <a:pt x="5638" y="40398"/>
                </a:lnTo>
                <a:lnTo>
                  <a:pt x="4876" y="40805"/>
                </a:lnTo>
                <a:lnTo>
                  <a:pt x="4356" y="41465"/>
                </a:lnTo>
                <a:lnTo>
                  <a:pt x="3962" y="42036"/>
                </a:lnTo>
                <a:lnTo>
                  <a:pt x="3822" y="42773"/>
                </a:lnTo>
                <a:lnTo>
                  <a:pt x="3987" y="43421"/>
                </a:lnTo>
                <a:lnTo>
                  <a:pt x="4140" y="44107"/>
                </a:lnTo>
                <a:lnTo>
                  <a:pt x="4597" y="44691"/>
                </a:lnTo>
                <a:lnTo>
                  <a:pt x="5207" y="44983"/>
                </a:lnTo>
                <a:lnTo>
                  <a:pt x="4813" y="45592"/>
                </a:lnTo>
                <a:lnTo>
                  <a:pt x="4381" y="46139"/>
                </a:lnTo>
                <a:lnTo>
                  <a:pt x="3898" y="46621"/>
                </a:lnTo>
                <a:lnTo>
                  <a:pt x="1498" y="40462"/>
                </a:lnTo>
                <a:lnTo>
                  <a:pt x="990" y="41198"/>
                </a:lnTo>
                <a:lnTo>
                  <a:pt x="1600" y="43484"/>
                </a:lnTo>
                <a:lnTo>
                  <a:pt x="1282" y="45935"/>
                </a:lnTo>
                <a:lnTo>
                  <a:pt x="114" y="47980"/>
                </a:lnTo>
                <a:lnTo>
                  <a:pt x="292" y="48348"/>
                </a:lnTo>
                <a:lnTo>
                  <a:pt x="0" y="48767"/>
                </a:lnTo>
                <a:lnTo>
                  <a:pt x="1651" y="52590"/>
                </a:lnTo>
                <a:lnTo>
                  <a:pt x="957" y="59373"/>
                </a:lnTo>
                <a:lnTo>
                  <a:pt x="10233" y="97975"/>
                </a:lnTo>
                <a:lnTo>
                  <a:pt x="18554" y="115671"/>
                </a:lnTo>
                <a:lnTo>
                  <a:pt x="18554" y="117297"/>
                </a:lnTo>
                <a:lnTo>
                  <a:pt x="18478" y="117525"/>
                </a:lnTo>
                <a:lnTo>
                  <a:pt x="18478" y="117754"/>
                </a:lnTo>
                <a:lnTo>
                  <a:pt x="18618" y="117982"/>
                </a:lnTo>
                <a:lnTo>
                  <a:pt x="18745" y="118148"/>
                </a:lnTo>
                <a:lnTo>
                  <a:pt x="18935" y="118287"/>
                </a:lnTo>
                <a:lnTo>
                  <a:pt x="19151" y="118300"/>
                </a:lnTo>
                <a:lnTo>
                  <a:pt x="19392" y="118440"/>
                </a:lnTo>
                <a:lnTo>
                  <a:pt x="17475" y="122097"/>
                </a:lnTo>
                <a:lnTo>
                  <a:pt x="17767" y="124129"/>
                </a:lnTo>
                <a:lnTo>
                  <a:pt x="18161" y="124726"/>
                </a:lnTo>
                <a:lnTo>
                  <a:pt x="18796" y="125120"/>
                </a:lnTo>
                <a:lnTo>
                  <a:pt x="19494" y="125158"/>
                </a:lnTo>
                <a:lnTo>
                  <a:pt x="22072" y="127761"/>
                </a:lnTo>
                <a:lnTo>
                  <a:pt x="22974" y="131698"/>
                </a:lnTo>
                <a:lnTo>
                  <a:pt x="21793" y="135254"/>
                </a:lnTo>
                <a:lnTo>
                  <a:pt x="21640" y="135254"/>
                </a:lnTo>
                <a:lnTo>
                  <a:pt x="21310" y="135343"/>
                </a:lnTo>
                <a:lnTo>
                  <a:pt x="21031" y="135635"/>
                </a:lnTo>
                <a:lnTo>
                  <a:pt x="20916" y="135978"/>
                </a:lnTo>
                <a:lnTo>
                  <a:pt x="20828" y="136347"/>
                </a:lnTo>
                <a:lnTo>
                  <a:pt x="20916" y="136740"/>
                </a:lnTo>
                <a:lnTo>
                  <a:pt x="21170" y="137007"/>
                </a:lnTo>
                <a:lnTo>
                  <a:pt x="21412" y="137286"/>
                </a:lnTo>
                <a:lnTo>
                  <a:pt x="21793" y="137375"/>
                </a:lnTo>
                <a:lnTo>
                  <a:pt x="22148" y="137286"/>
                </a:lnTo>
                <a:lnTo>
                  <a:pt x="22974" y="137286"/>
                </a:lnTo>
                <a:lnTo>
                  <a:pt x="21869" y="137604"/>
                </a:lnTo>
                <a:lnTo>
                  <a:pt x="21120" y="138595"/>
                </a:lnTo>
                <a:lnTo>
                  <a:pt x="21120" y="139776"/>
                </a:lnTo>
                <a:lnTo>
                  <a:pt x="21120" y="140957"/>
                </a:lnTo>
                <a:lnTo>
                  <a:pt x="21869" y="141985"/>
                </a:lnTo>
                <a:lnTo>
                  <a:pt x="22974" y="142265"/>
                </a:lnTo>
                <a:lnTo>
                  <a:pt x="23850" y="142265"/>
                </a:lnTo>
                <a:lnTo>
                  <a:pt x="27762" y="168300"/>
                </a:lnTo>
                <a:lnTo>
                  <a:pt x="26822" y="168541"/>
                </a:lnTo>
                <a:lnTo>
                  <a:pt x="26162" y="169456"/>
                </a:lnTo>
                <a:lnTo>
                  <a:pt x="26162" y="170472"/>
                </a:lnTo>
                <a:lnTo>
                  <a:pt x="26162" y="171500"/>
                </a:lnTo>
                <a:lnTo>
                  <a:pt x="26822" y="172389"/>
                </a:lnTo>
                <a:lnTo>
                  <a:pt x="27762" y="172656"/>
                </a:lnTo>
                <a:lnTo>
                  <a:pt x="27901" y="172656"/>
                </a:lnTo>
                <a:lnTo>
                  <a:pt x="27355" y="173113"/>
                </a:lnTo>
                <a:lnTo>
                  <a:pt x="27076" y="173837"/>
                </a:lnTo>
                <a:lnTo>
                  <a:pt x="27203" y="174561"/>
                </a:lnTo>
                <a:lnTo>
                  <a:pt x="27305" y="175259"/>
                </a:lnTo>
                <a:lnTo>
                  <a:pt x="27813" y="175869"/>
                </a:lnTo>
                <a:lnTo>
                  <a:pt x="28448" y="176072"/>
                </a:lnTo>
                <a:lnTo>
                  <a:pt x="28244" y="203631"/>
                </a:lnTo>
                <a:lnTo>
                  <a:pt x="25946" y="496354"/>
                </a:lnTo>
                <a:lnTo>
                  <a:pt x="23164" y="852906"/>
                </a:lnTo>
                <a:lnTo>
                  <a:pt x="22453" y="852906"/>
                </a:lnTo>
                <a:lnTo>
                  <a:pt x="21755" y="853617"/>
                </a:lnTo>
                <a:lnTo>
                  <a:pt x="20370" y="854062"/>
                </a:lnTo>
                <a:lnTo>
                  <a:pt x="19443" y="854582"/>
                </a:lnTo>
                <a:lnTo>
                  <a:pt x="18808" y="854862"/>
                </a:lnTo>
                <a:lnTo>
                  <a:pt x="18897" y="854989"/>
                </a:lnTo>
                <a:lnTo>
                  <a:pt x="18021" y="855713"/>
                </a:lnTo>
                <a:lnTo>
                  <a:pt x="17424" y="856538"/>
                </a:lnTo>
                <a:lnTo>
                  <a:pt x="17132" y="857656"/>
                </a:lnTo>
                <a:lnTo>
                  <a:pt x="17233" y="858710"/>
                </a:lnTo>
                <a:lnTo>
                  <a:pt x="17640" y="859739"/>
                </a:lnTo>
                <a:lnTo>
                  <a:pt x="18326" y="860564"/>
                </a:lnTo>
                <a:lnTo>
                  <a:pt x="18326" y="860869"/>
                </a:lnTo>
                <a:lnTo>
                  <a:pt x="17818" y="860869"/>
                </a:lnTo>
                <a:lnTo>
                  <a:pt x="17818" y="861720"/>
                </a:lnTo>
                <a:lnTo>
                  <a:pt x="18110" y="861796"/>
                </a:lnTo>
                <a:lnTo>
                  <a:pt x="18427" y="862114"/>
                </a:lnTo>
                <a:lnTo>
                  <a:pt x="18478" y="862380"/>
                </a:lnTo>
                <a:lnTo>
                  <a:pt x="18516" y="862622"/>
                </a:lnTo>
                <a:lnTo>
                  <a:pt x="18618" y="863155"/>
                </a:lnTo>
                <a:lnTo>
                  <a:pt x="19113" y="863155"/>
                </a:lnTo>
                <a:lnTo>
                  <a:pt x="19113" y="876681"/>
                </a:lnTo>
                <a:lnTo>
                  <a:pt x="18237" y="876681"/>
                </a:lnTo>
                <a:lnTo>
                  <a:pt x="18021" y="876795"/>
                </a:lnTo>
                <a:lnTo>
                  <a:pt x="17818" y="876884"/>
                </a:lnTo>
                <a:lnTo>
                  <a:pt x="17780" y="877100"/>
                </a:lnTo>
                <a:lnTo>
                  <a:pt x="17729" y="877290"/>
                </a:lnTo>
                <a:lnTo>
                  <a:pt x="17780" y="877519"/>
                </a:lnTo>
                <a:lnTo>
                  <a:pt x="17818" y="877696"/>
                </a:lnTo>
                <a:lnTo>
                  <a:pt x="18021" y="877773"/>
                </a:lnTo>
                <a:lnTo>
                  <a:pt x="18237" y="877811"/>
                </a:lnTo>
                <a:lnTo>
                  <a:pt x="19113" y="877811"/>
                </a:lnTo>
                <a:lnTo>
                  <a:pt x="19113" y="879944"/>
                </a:lnTo>
                <a:lnTo>
                  <a:pt x="11099" y="921118"/>
                </a:lnTo>
                <a:lnTo>
                  <a:pt x="10439" y="922553"/>
                </a:lnTo>
                <a:lnTo>
                  <a:pt x="8775" y="922553"/>
                </a:lnTo>
                <a:lnTo>
                  <a:pt x="8521" y="922680"/>
                </a:lnTo>
                <a:lnTo>
                  <a:pt x="8293" y="922782"/>
                </a:lnTo>
                <a:lnTo>
                  <a:pt x="8077" y="922959"/>
                </a:lnTo>
                <a:lnTo>
                  <a:pt x="7861" y="923175"/>
                </a:lnTo>
                <a:lnTo>
                  <a:pt x="7785" y="923429"/>
                </a:lnTo>
                <a:lnTo>
                  <a:pt x="7683" y="923696"/>
                </a:lnTo>
                <a:lnTo>
                  <a:pt x="7785" y="924001"/>
                </a:lnTo>
                <a:lnTo>
                  <a:pt x="7848" y="924737"/>
                </a:lnTo>
                <a:lnTo>
                  <a:pt x="8597" y="924725"/>
                </a:lnTo>
                <a:lnTo>
                  <a:pt x="8877" y="924915"/>
                </a:lnTo>
                <a:lnTo>
                  <a:pt x="9855" y="924915"/>
                </a:lnTo>
                <a:lnTo>
                  <a:pt x="9855" y="938466"/>
                </a:lnTo>
                <a:lnTo>
                  <a:pt x="8775" y="938466"/>
                </a:lnTo>
                <a:lnTo>
                  <a:pt x="7683" y="938809"/>
                </a:lnTo>
                <a:lnTo>
                  <a:pt x="7289" y="939901"/>
                </a:lnTo>
                <a:lnTo>
                  <a:pt x="8293" y="940625"/>
                </a:lnTo>
                <a:lnTo>
                  <a:pt x="8775" y="940727"/>
                </a:lnTo>
                <a:lnTo>
                  <a:pt x="66776" y="940727"/>
                </a:lnTo>
                <a:lnTo>
                  <a:pt x="68046" y="940663"/>
                </a:lnTo>
                <a:lnTo>
                  <a:pt x="68249" y="938872"/>
                </a:lnTo>
                <a:lnTo>
                  <a:pt x="66776" y="938466"/>
                </a:lnTo>
                <a:lnTo>
                  <a:pt x="65684" y="938466"/>
                </a:lnTo>
                <a:lnTo>
                  <a:pt x="65684" y="924915"/>
                </a:lnTo>
                <a:lnTo>
                  <a:pt x="66675" y="924915"/>
                </a:lnTo>
                <a:lnTo>
                  <a:pt x="67017" y="924775"/>
                </a:lnTo>
                <a:lnTo>
                  <a:pt x="67259" y="924712"/>
                </a:lnTo>
                <a:lnTo>
                  <a:pt x="67462" y="924521"/>
                </a:lnTo>
                <a:lnTo>
                  <a:pt x="67652" y="924318"/>
                </a:lnTo>
                <a:lnTo>
                  <a:pt x="67729" y="924001"/>
                </a:lnTo>
                <a:lnTo>
                  <a:pt x="67856" y="923696"/>
                </a:lnTo>
                <a:lnTo>
                  <a:pt x="67602" y="922972"/>
                </a:lnTo>
                <a:lnTo>
                  <a:pt x="66776" y="922553"/>
                </a:lnTo>
                <a:lnTo>
                  <a:pt x="65112" y="922553"/>
                </a:lnTo>
                <a:lnTo>
                  <a:pt x="64452" y="921118"/>
                </a:lnTo>
                <a:lnTo>
                  <a:pt x="60919" y="911479"/>
                </a:lnTo>
                <a:lnTo>
                  <a:pt x="58431" y="900984"/>
                </a:lnTo>
                <a:lnTo>
                  <a:pt x="56949" y="890262"/>
                </a:lnTo>
                <a:lnTo>
                  <a:pt x="56438" y="879944"/>
                </a:lnTo>
                <a:lnTo>
                  <a:pt x="56438" y="877811"/>
                </a:lnTo>
                <a:lnTo>
                  <a:pt x="57315" y="877811"/>
                </a:lnTo>
                <a:lnTo>
                  <a:pt x="57518" y="877773"/>
                </a:lnTo>
                <a:lnTo>
                  <a:pt x="57708" y="877696"/>
                </a:lnTo>
                <a:lnTo>
                  <a:pt x="57772" y="877519"/>
                </a:lnTo>
                <a:lnTo>
                  <a:pt x="57810" y="876947"/>
                </a:lnTo>
                <a:lnTo>
                  <a:pt x="57315" y="876681"/>
                </a:lnTo>
                <a:lnTo>
                  <a:pt x="56438" y="876681"/>
                </a:lnTo>
                <a:lnTo>
                  <a:pt x="56438" y="863155"/>
                </a:lnTo>
                <a:lnTo>
                  <a:pt x="56921" y="863155"/>
                </a:lnTo>
                <a:lnTo>
                  <a:pt x="57010" y="862622"/>
                </a:lnTo>
                <a:lnTo>
                  <a:pt x="57073" y="862380"/>
                </a:lnTo>
                <a:lnTo>
                  <a:pt x="57124" y="862114"/>
                </a:lnTo>
                <a:lnTo>
                  <a:pt x="57416" y="861796"/>
                </a:lnTo>
                <a:lnTo>
                  <a:pt x="57708" y="861720"/>
                </a:lnTo>
                <a:lnTo>
                  <a:pt x="57708" y="860869"/>
                </a:lnTo>
                <a:lnTo>
                  <a:pt x="57226" y="860869"/>
                </a:lnTo>
                <a:lnTo>
                  <a:pt x="57226" y="860564"/>
                </a:lnTo>
                <a:lnTo>
                  <a:pt x="57899" y="859739"/>
                </a:lnTo>
                <a:lnTo>
                  <a:pt x="58305" y="858710"/>
                </a:lnTo>
                <a:lnTo>
                  <a:pt x="58394" y="857656"/>
                </a:lnTo>
                <a:lnTo>
                  <a:pt x="58102" y="856538"/>
                </a:lnTo>
                <a:lnTo>
                  <a:pt x="57518" y="855713"/>
                </a:lnTo>
                <a:lnTo>
                  <a:pt x="56616" y="854989"/>
                </a:lnTo>
                <a:lnTo>
                  <a:pt x="56705" y="854862"/>
                </a:lnTo>
                <a:lnTo>
                  <a:pt x="56095" y="854582"/>
                </a:lnTo>
                <a:lnTo>
                  <a:pt x="55257" y="854087"/>
                </a:lnTo>
                <a:lnTo>
                  <a:pt x="53657" y="853566"/>
                </a:lnTo>
                <a:lnTo>
                  <a:pt x="53098" y="852906"/>
                </a:lnTo>
                <a:lnTo>
                  <a:pt x="52362" y="852906"/>
                </a:lnTo>
                <a:lnTo>
                  <a:pt x="49580" y="496354"/>
                </a:lnTo>
                <a:lnTo>
                  <a:pt x="47307" y="203631"/>
                </a:lnTo>
                <a:close/>
              </a:path>
            </a:pathLst>
          </a:custGeom>
          <a:ln w="3175">
            <a:solidFill>
              <a:srgbClr val="221F1F"/>
            </a:solidFill>
          </a:ln>
        </p:spPr>
        <p:txBody>
          <a:bodyPr wrap="square" lIns="0" tIns="0" rIns="0" bIns="0" rtlCol="0"/>
          <a:lstStyle/>
          <a:p>
            <a:endParaRPr/>
          </a:p>
        </p:txBody>
      </p:sp>
      <p:sp>
        <p:nvSpPr>
          <p:cNvPr id="266" name="object 266"/>
          <p:cNvSpPr/>
          <p:nvPr/>
        </p:nvSpPr>
        <p:spPr>
          <a:xfrm>
            <a:off x="3649381" y="3520150"/>
            <a:ext cx="368300" cy="319405"/>
          </a:xfrm>
          <a:custGeom>
            <a:avLst/>
            <a:gdLst/>
            <a:ahLst/>
            <a:cxnLst/>
            <a:rect l="l" t="t" r="r" b="b"/>
            <a:pathLst>
              <a:path w="368300" h="319404">
                <a:moveTo>
                  <a:pt x="25412" y="94373"/>
                </a:moveTo>
                <a:lnTo>
                  <a:pt x="19735" y="94373"/>
                </a:lnTo>
                <a:lnTo>
                  <a:pt x="30797" y="106692"/>
                </a:lnTo>
                <a:lnTo>
                  <a:pt x="27422" y="114287"/>
                </a:lnTo>
                <a:lnTo>
                  <a:pt x="25253" y="122267"/>
                </a:lnTo>
                <a:lnTo>
                  <a:pt x="24314" y="130483"/>
                </a:lnTo>
                <a:lnTo>
                  <a:pt x="24625" y="138785"/>
                </a:lnTo>
                <a:lnTo>
                  <a:pt x="27101" y="146443"/>
                </a:lnTo>
                <a:lnTo>
                  <a:pt x="28219" y="154495"/>
                </a:lnTo>
                <a:lnTo>
                  <a:pt x="27952" y="162560"/>
                </a:lnTo>
                <a:lnTo>
                  <a:pt x="27139" y="170522"/>
                </a:lnTo>
                <a:lnTo>
                  <a:pt x="25285" y="178333"/>
                </a:lnTo>
                <a:lnTo>
                  <a:pt x="22428" y="185775"/>
                </a:lnTo>
                <a:lnTo>
                  <a:pt x="20220" y="202346"/>
                </a:lnTo>
                <a:lnTo>
                  <a:pt x="19672" y="219016"/>
                </a:lnTo>
                <a:lnTo>
                  <a:pt x="20781" y="235655"/>
                </a:lnTo>
                <a:lnTo>
                  <a:pt x="23545" y="252133"/>
                </a:lnTo>
                <a:lnTo>
                  <a:pt x="27533" y="265874"/>
                </a:lnTo>
                <a:lnTo>
                  <a:pt x="27533" y="314629"/>
                </a:lnTo>
                <a:lnTo>
                  <a:pt x="28193" y="316230"/>
                </a:lnTo>
                <a:lnTo>
                  <a:pt x="29387" y="317398"/>
                </a:lnTo>
                <a:lnTo>
                  <a:pt x="30556" y="318604"/>
                </a:lnTo>
                <a:lnTo>
                  <a:pt x="32169" y="319252"/>
                </a:lnTo>
                <a:lnTo>
                  <a:pt x="71831" y="319252"/>
                </a:lnTo>
                <a:lnTo>
                  <a:pt x="73456" y="318604"/>
                </a:lnTo>
                <a:lnTo>
                  <a:pt x="74612" y="317398"/>
                </a:lnTo>
                <a:lnTo>
                  <a:pt x="75818" y="316230"/>
                </a:lnTo>
                <a:lnTo>
                  <a:pt x="76479" y="314629"/>
                </a:lnTo>
                <a:lnTo>
                  <a:pt x="76479" y="273481"/>
                </a:lnTo>
                <a:lnTo>
                  <a:pt x="338188" y="273481"/>
                </a:lnTo>
                <a:lnTo>
                  <a:pt x="338188" y="270573"/>
                </a:lnTo>
                <a:lnTo>
                  <a:pt x="339343" y="269316"/>
                </a:lnTo>
                <a:lnTo>
                  <a:pt x="340131" y="267804"/>
                </a:lnTo>
                <a:lnTo>
                  <a:pt x="340672" y="265874"/>
                </a:lnTo>
                <a:lnTo>
                  <a:pt x="344639" y="252133"/>
                </a:lnTo>
                <a:lnTo>
                  <a:pt x="347400" y="235655"/>
                </a:lnTo>
                <a:lnTo>
                  <a:pt x="348505" y="219016"/>
                </a:lnTo>
                <a:lnTo>
                  <a:pt x="347959" y="202346"/>
                </a:lnTo>
                <a:lnTo>
                  <a:pt x="345770" y="185775"/>
                </a:lnTo>
                <a:lnTo>
                  <a:pt x="342887" y="178333"/>
                </a:lnTo>
                <a:lnTo>
                  <a:pt x="341007" y="170522"/>
                </a:lnTo>
                <a:lnTo>
                  <a:pt x="340220" y="162560"/>
                </a:lnTo>
                <a:lnTo>
                  <a:pt x="339978" y="154495"/>
                </a:lnTo>
                <a:lnTo>
                  <a:pt x="341096" y="146443"/>
                </a:lnTo>
                <a:lnTo>
                  <a:pt x="343560" y="138785"/>
                </a:lnTo>
                <a:lnTo>
                  <a:pt x="343876" y="130483"/>
                </a:lnTo>
                <a:lnTo>
                  <a:pt x="342934" y="122267"/>
                </a:lnTo>
                <a:lnTo>
                  <a:pt x="340760" y="114287"/>
                </a:lnTo>
                <a:lnTo>
                  <a:pt x="337375" y="106692"/>
                </a:lnTo>
                <a:lnTo>
                  <a:pt x="340929" y="102730"/>
                </a:lnTo>
                <a:lnTo>
                  <a:pt x="32918" y="102730"/>
                </a:lnTo>
                <a:lnTo>
                  <a:pt x="25412" y="94373"/>
                </a:lnTo>
                <a:close/>
              </a:path>
              <a:path w="368300" h="319404">
                <a:moveTo>
                  <a:pt x="338188" y="273481"/>
                </a:moveTo>
                <a:lnTo>
                  <a:pt x="289255" y="273481"/>
                </a:lnTo>
                <a:lnTo>
                  <a:pt x="289255" y="314629"/>
                </a:lnTo>
                <a:lnTo>
                  <a:pt x="289928" y="316230"/>
                </a:lnTo>
                <a:lnTo>
                  <a:pt x="291122" y="317398"/>
                </a:lnTo>
                <a:lnTo>
                  <a:pt x="292303" y="318604"/>
                </a:lnTo>
                <a:lnTo>
                  <a:pt x="293903" y="319252"/>
                </a:lnTo>
                <a:lnTo>
                  <a:pt x="333578" y="319252"/>
                </a:lnTo>
                <a:lnTo>
                  <a:pt x="335165" y="318604"/>
                </a:lnTo>
                <a:lnTo>
                  <a:pt x="336334" y="317398"/>
                </a:lnTo>
                <a:lnTo>
                  <a:pt x="337540" y="316230"/>
                </a:lnTo>
                <a:lnTo>
                  <a:pt x="338188" y="314629"/>
                </a:lnTo>
                <a:lnTo>
                  <a:pt x="338188" y="273481"/>
                </a:lnTo>
                <a:close/>
              </a:path>
              <a:path w="368300" h="319404">
                <a:moveTo>
                  <a:pt x="217550" y="273481"/>
                </a:moveTo>
                <a:lnTo>
                  <a:pt x="152501" y="273481"/>
                </a:lnTo>
                <a:lnTo>
                  <a:pt x="165341" y="288569"/>
                </a:lnTo>
                <a:lnTo>
                  <a:pt x="204698" y="288569"/>
                </a:lnTo>
                <a:lnTo>
                  <a:pt x="217550" y="273481"/>
                </a:lnTo>
                <a:close/>
              </a:path>
              <a:path w="368300" h="319404">
                <a:moveTo>
                  <a:pt x="249415" y="0"/>
                </a:moveTo>
                <a:lnTo>
                  <a:pt x="118770" y="0"/>
                </a:lnTo>
                <a:lnTo>
                  <a:pt x="102321" y="892"/>
                </a:lnTo>
                <a:lnTo>
                  <a:pt x="86115" y="3527"/>
                </a:lnTo>
                <a:lnTo>
                  <a:pt x="70285" y="7872"/>
                </a:lnTo>
                <a:lnTo>
                  <a:pt x="54965" y="13893"/>
                </a:lnTo>
                <a:lnTo>
                  <a:pt x="55664" y="15430"/>
                </a:lnTo>
                <a:lnTo>
                  <a:pt x="40665" y="70192"/>
                </a:lnTo>
                <a:lnTo>
                  <a:pt x="39853" y="78564"/>
                </a:lnTo>
                <a:lnTo>
                  <a:pt x="38282" y="86809"/>
                </a:lnTo>
                <a:lnTo>
                  <a:pt x="35966" y="94879"/>
                </a:lnTo>
                <a:lnTo>
                  <a:pt x="32918" y="102730"/>
                </a:lnTo>
                <a:lnTo>
                  <a:pt x="335241" y="102730"/>
                </a:lnTo>
                <a:lnTo>
                  <a:pt x="332209" y="94879"/>
                </a:lnTo>
                <a:lnTo>
                  <a:pt x="329903" y="86809"/>
                </a:lnTo>
                <a:lnTo>
                  <a:pt x="328332" y="78564"/>
                </a:lnTo>
                <a:lnTo>
                  <a:pt x="327507" y="70192"/>
                </a:lnTo>
                <a:lnTo>
                  <a:pt x="312534" y="15430"/>
                </a:lnTo>
                <a:lnTo>
                  <a:pt x="313232" y="13893"/>
                </a:lnTo>
                <a:lnTo>
                  <a:pt x="297896" y="7872"/>
                </a:lnTo>
                <a:lnTo>
                  <a:pt x="282057" y="3527"/>
                </a:lnTo>
                <a:lnTo>
                  <a:pt x="265851" y="892"/>
                </a:lnTo>
                <a:lnTo>
                  <a:pt x="249415" y="0"/>
                </a:lnTo>
                <a:close/>
              </a:path>
              <a:path w="368300" h="319404">
                <a:moveTo>
                  <a:pt x="348424" y="94373"/>
                </a:moveTo>
                <a:lnTo>
                  <a:pt x="342747" y="94373"/>
                </a:lnTo>
                <a:lnTo>
                  <a:pt x="335241" y="102730"/>
                </a:lnTo>
                <a:lnTo>
                  <a:pt x="340929" y="102730"/>
                </a:lnTo>
                <a:lnTo>
                  <a:pt x="348424" y="94373"/>
                </a:lnTo>
                <a:close/>
              </a:path>
              <a:path w="368300" h="319404">
                <a:moveTo>
                  <a:pt x="32003" y="74536"/>
                </a:moveTo>
                <a:lnTo>
                  <a:pt x="1866" y="74536"/>
                </a:lnTo>
                <a:lnTo>
                  <a:pt x="0" y="76415"/>
                </a:lnTo>
                <a:lnTo>
                  <a:pt x="0" y="92456"/>
                </a:lnTo>
                <a:lnTo>
                  <a:pt x="1866" y="94373"/>
                </a:lnTo>
                <a:lnTo>
                  <a:pt x="32003" y="94373"/>
                </a:lnTo>
                <a:lnTo>
                  <a:pt x="33896" y="92456"/>
                </a:lnTo>
                <a:lnTo>
                  <a:pt x="33896" y="76415"/>
                </a:lnTo>
                <a:lnTo>
                  <a:pt x="32003" y="74536"/>
                </a:lnTo>
                <a:close/>
              </a:path>
              <a:path w="368300" h="319404">
                <a:moveTo>
                  <a:pt x="366293" y="74536"/>
                </a:moveTo>
                <a:lnTo>
                  <a:pt x="336156" y="74536"/>
                </a:lnTo>
                <a:lnTo>
                  <a:pt x="334276" y="76415"/>
                </a:lnTo>
                <a:lnTo>
                  <a:pt x="334276" y="92456"/>
                </a:lnTo>
                <a:lnTo>
                  <a:pt x="336156" y="94373"/>
                </a:lnTo>
                <a:lnTo>
                  <a:pt x="366293" y="94373"/>
                </a:lnTo>
                <a:lnTo>
                  <a:pt x="368185" y="92456"/>
                </a:lnTo>
                <a:lnTo>
                  <a:pt x="368185" y="76415"/>
                </a:lnTo>
                <a:lnTo>
                  <a:pt x="366293" y="74536"/>
                </a:lnTo>
                <a:close/>
              </a:path>
            </a:pathLst>
          </a:custGeom>
          <a:solidFill>
            <a:srgbClr val="FFFFFF"/>
          </a:solidFill>
        </p:spPr>
        <p:txBody>
          <a:bodyPr wrap="square" lIns="0" tIns="0" rIns="0" bIns="0" rtlCol="0"/>
          <a:lstStyle/>
          <a:p>
            <a:endParaRPr/>
          </a:p>
        </p:txBody>
      </p:sp>
      <p:sp>
        <p:nvSpPr>
          <p:cNvPr id="267" name="object 267"/>
          <p:cNvSpPr/>
          <p:nvPr/>
        </p:nvSpPr>
        <p:spPr>
          <a:xfrm>
            <a:off x="3649381" y="3520150"/>
            <a:ext cx="368300" cy="319405"/>
          </a:xfrm>
          <a:custGeom>
            <a:avLst/>
            <a:gdLst/>
            <a:ahLst/>
            <a:cxnLst/>
            <a:rect l="l" t="t" r="r" b="b"/>
            <a:pathLst>
              <a:path w="368300" h="319404">
                <a:moveTo>
                  <a:pt x="55664" y="15430"/>
                </a:moveTo>
                <a:lnTo>
                  <a:pt x="40665" y="70192"/>
                </a:lnTo>
                <a:lnTo>
                  <a:pt x="39853" y="78564"/>
                </a:lnTo>
                <a:lnTo>
                  <a:pt x="38282" y="86809"/>
                </a:lnTo>
                <a:lnTo>
                  <a:pt x="35966" y="94879"/>
                </a:lnTo>
                <a:lnTo>
                  <a:pt x="32918" y="102730"/>
                </a:lnTo>
                <a:lnTo>
                  <a:pt x="25412" y="94373"/>
                </a:lnTo>
                <a:lnTo>
                  <a:pt x="29679" y="94373"/>
                </a:lnTo>
                <a:lnTo>
                  <a:pt x="32003" y="94373"/>
                </a:lnTo>
                <a:lnTo>
                  <a:pt x="33896" y="92456"/>
                </a:lnTo>
                <a:lnTo>
                  <a:pt x="33896" y="90157"/>
                </a:lnTo>
                <a:lnTo>
                  <a:pt x="33896" y="78727"/>
                </a:lnTo>
                <a:lnTo>
                  <a:pt x="33896" y="76415"/>
                </a:lnTo>
                <a:lnTo>
                  <a:pt x="32003" y="74536"/>
                </a:lnTo>
                <a:lnTo>
                  <a:pt x="29679" y="74536"/>
                </a:lnTo>
                <a:lnTo>
                  <a:pt x="4203" y="74536"/>
                </a:lnTo>
                <a:lnTo>
                  <a:pt x="1866" y="74536"/>
                </a:lnTo>
                <a:lnTo>
                  <a:pt x="0" y="76415"/>
                </a:lnTo>
                <a:lnTo>
                  <a:pt x="0" y="78727"/>
                </a:lnTo>
                <a:lnTo>
                  <a:pt x="0" y="90157"/>
                </a:lnTo>
                <a:lnTo>
                  <a:pt x="0" y="92456"/>
                </a:lnTo>
                <a:lnTo>
                  <a:pt x="1866" y="94373"/>
                </a:lnTo>
                <a:lnTo>
                  <a:pt x="4203" y="94373"/>
                </a:lnTo>
                <a:lnTo>
                  <a:pt x="19735" y="94373"/>
                </a:lnTo>
                <a:lnTo>
                  <a:pt x="30797" y="106692"/>
                </a:lnTo>
                <a:lnTo>
                  <a:pt x="27422" y="114287"/>
                </a:lnTo>
                <a:lnTo>
                  <a:pt x="25253" y="122267"/>
                </a:lnTo>
                <a:lnTo>
                  <a:pt x="24314" y="130483"/>
                </a:lnTo>
                <a:lnTo>
                  <a:pt x="24625" y="138785"/>
                </a:lnTo>
                <a:lnTo>
                  <a:pt x="27101" y="146443"/>
                </a:lnTo>
                <a:lnTo>
                  <a:pt x="28219" y="154495"/>
                </a:lnTo>
                <a:lnTo>
                  <a:pt x="27952" y="162560"/>
                </a:lnTo>
                <a:lnTo>
                  <a:pt x="27139" y="170522"/>
                </a:lnTo>
                <a:lnTo>
                  <a:pt x="25285" y="178333"/>
                </a:lnTo>
                <a:lnTo>
                  <a:pt x="22428" y="185775"/>
                </a:lnTo>
                <a:lnTo>
                  <a:pt x="20220" y="202346"/>
                </a:lnTo>
                <a:lnTo>
                  <a:pt x="19672" y="219016"/>
                </a:lnTo>
                <a:lnTo>
                  <a:pt x="20781" y="235655"/>
                </a:lnTo>
                <a:lnTo>
                  <a:pt x="23545" y="252133"/>
                </a:lnTo>
                <a:lnTo>
                  <a:pt x="27533" y="265874"/>
                </a:lnTo>
                <a:lnTo>
                  <a:pt x="27533" y="312940"/>
                </a:lnTo>
                <a:lnTo>
                  <a:pt x="27533" y="314629"/>
                </a:lnTo>
                <a:lnTo>
                  <a:pt x="28193" y="316230"/>
                </a:lnTo>
                <a:lnTo>
                  <a:pt x="29387" y="317398"/>
                </a:lnTo>
                <a:lnTo>
                  <a:pt x="30556" y="318604"/>
                </a:lnTo>
                <a:lnTo>
                  <a:pt x="32169" y="319252"/>
                </a:lnTo>
                <a:lnTo>
                  <a:pt x="33832" y="319252"/>
                </a:lnTo>
                <a:lnTo>
                  <a:pt x="70154" y="319252"/>
                </a:lnTo>
                <a:lnTo>
                  <a:pt x="71831" y="319252"/>
                </a:lnTo>
                <a:lnTo>
                  <a:pt x="73456" y="318604"/>
                </a:lnTo>
                <a:lnTo>
                  <a:pt x="74612" y="317398"/>
                </a:lnTo>
                <a:lnTo>
                  <a:pt x="75818" y="316230"/>
                </a:lnTo>
                <a:lnTo>
                  <a:pt x="76479" y="314629"/>
                </a:lnTo>
                <a:lnTo>
                  <a:pt x="76479" y="312940"/>
                </a:lnTo>
                <a:lnTo>
                  <a:pt x="76479" y="273481"/>
                </a:lnTo>
                <a:lnTo>
                  <a:pt x="152501" y="273481"/>
                </a:lnTo>
                <a:lnTo>
                  <a:pt x="165341" y="288569"/>
                </a:lnTo>
                <a:lnTo>
                  <a:pt x="204698" y="288569"/>
                </a:lnTo>
                <a:lnTo>
                  <a:pt x="217550" y="273481"/>
                </a:lnTo>
                <a:lnTo>
                  <a:pt x="289255" y="273481"/>
                </a:lnTo>
                <a:lnTo>
                  <a:pt x="289255" y="312940"/>
                </a:lnTo>
                <a:lnTo>
                  <a:pt x="289255" y="314629"/>
                </a:lnTo>
                <a:lnTo>
                  <a:pt x="289928" y="316230"/>
                </a:lnTo>
                <a:lnTo>
                  <a:pt x="291122" y="317398"/>
                </a:lnTo>
                <a:lnTo>
                  <a:pt x="292303" y="318604"/>
                </a:lnTo>
                <a:lnTo>
                  <a:pt x="293903" y="319252"/>
                </a:lnTo>
                <a:lnTo>
                  <a:pt x="295567" y="319252"/>
                </a:lnTo>
                <a:lnTo>
                  <a:pt x="331876" y="319252"/>
                </a:lnTo>
                <a:lnTo>
                  <a:pt x="333578" y="319252"/>
                </a:lnTo>
                <a:lnTo>
                  <a:pt x="335165" y="318604"/>
                </a:lnTo>
                <a:lnTo>
                  <a:pt x="336334" y="317398"/>
                </a:lnTo>
                <a:lnTo>
                  <a:pt x="337540" y="316230"/>
                </a:lnTo>
                <a:lnTo>
                  <a:pt x="338188" y="314629"/>
                </a:lnTo>
                <a:lnTo>
                  <a:pt x="338188" y="312940"/>
                </a:lnTo>
                <a:lnTo>
                  <a:pt x="338188" y="270573"/>
                </a:lnTo>
                <a:lnTo>
                  <a:pt x="339343" y="269316"/>
                </a:lnTo>
                <a:lnTo>
                  <a:pt x="340131" y="267804"/>
                </a:lnTo>
                <a:lnTo>
                  <a:pt x="340588" y="266166"/>
                </a:lnTo>
                <a:lnTo>
                  <a:pt x="344639" y="252133"/>
                </a:lnTo>
                <a:lnTo>
                  <a:pt x="347400" y="235655"/>
                </a:lnTo>
                <a:lnTo>
                  <a:pt x="348505" y="219016"/>
                </a:lnTo>
                <a:lnTo>
                  <a:pt x="347959" y="202346"/>
                </a:lnTo>
                <a:lnTo>
                  <a:pt x="345770" y="185775"/>
                </a:lnTo>
                <a:lnTo>
                  <a:pt x="342887" y="178333"/>
                </a:lnTo>
                <a:lnTo>
                  <a:pt x="341007" y="170522"/>
                </a:lnTo>
                <a:lnTo>
                  <a:pt x="340220" y="162560"/>
                </a:lnTo>
                <a:lnTo>
                  <a:pt x="339978" y="154495"/>
                </a:lnTo>
                <a:lnTo>
                  <a:pt x="341096" y="146443"/>
                </a:lnTo>
                <a:lnTo>
                  <a:pt x="343560" y="138785"/>
                </a:lnTo>
                <a:lnTo>
                  <a:pt x="343876" y="130483"/>
                </a:lnTo>
                <a:lnTo>
                  <a:pt x="342934" y="122267"/>
                </a:lnTo>
                <a:lnTo>
                  <a:pt x="340760" y="114287"/>
                </a:lnTo>
                <a:lnTo>
                  <a:pt x="337375" y="106692"/>
                </a:lnTo>
                <a:lnTo>
                  <a:pt x="348424" y="94373"/>
                </a:lnTo>
                <a:lnTo>
                  <a:pt x="363943" y="94373"/>
                </a:lnTo>
                <a:lnTo>
                  <a:pt x="366293" y="94373"/>
                </a:lnTo>
                <a:lnTo>
                  <a:pt x="368185" y="92456"/>
                </a:lnTo>
                <a:lnTo>
                  <a:pt x="368185" y="90157"/>
                </a:lnTo>
                <a:lnTo>
                  <a:pt x="368185" y="78727"/>
                </a:lnTo>
                <a:lnTo>
                  <a:pt x="368185" y="76415"/>
                </a:lnTo>
                <a:lnTo>
                  <a:pt x="366293" y="74536"/>
                </a:lnTo>
                <a:lnTo>
                  <a:pt x="363943" y="74536"/>
                </a:lnTo>
                <a:lnTo>
                  <a:pt x="338467" y="74536"/>
                </a:lnTo>
                <a:lnTo>
                  <a:pt x="336156" y="74536"/>
                </a:lnTo>
                <a:lnTo>
                  <a:pt x="334276" y="76415"/>
                </a:lnTo>
                <a:lnTo>
                  <a:pt x="334276" y="78727"/>
                </a:lnTo>
                <a:lnTo>
                  <a:pt x="334276" y="90157"/>
                </a:lnTo>
                <a:lnTo>
                  <a:pt x="334276" y="92456"/>
                </a:lnTo>
                <a:lnTo>
                  <a:pt x="336156" y="94373"/>
                </a:lnTo>
                <a:lnTo>
                  <a:pt x="338467" y="94373"/>
                </a:lnTo>
                <a:lnTo>
                  <a:pt x="342747" y="94373"/>
                </a:lnTo>
                <a:lnTo>
                  <a:pt x="335241" y="102730"/>
                </a:lnTo>
                <a:lnTo>
                  <a:pt x="332209" y="94879"/>
                </a:lnTo>
                <a:lnTo>
                  <a:pt x="329903" y="86809"/>
                </a:lnTo>
                <a:lnTo>
                  <a:pt x="328332" y="78564"/>
                </a:lnTo>
                <a:lnTo>
                  <a:pt x="327507" y="70192"/>
                </a:lnTo>
                <a:lnTo>
                  <a:pt x="312534" y="15430"/>
                </a:lnTo>
                <a:lnTo>
                  <a:pt x="265851" y="892"/>
                </a:lnTo>
                <a:lnTo>
                  <a:pt x="249415" y="0"/>
                </a:lnTo>
                <a:lnTo>
                  <a:pt x="118770" y="0"/>
                </a:lnTo>
                <a:lnTo>
                  <a:pt x="102321" y="892"/>
                </a:lnTo>
                <a:lnTo>
                  <a:pt x="86115" y="3527"/>
                </a:lnTo>
                <a:lnTo>
                  <a:pt x="70285" y="7872"/>
                </a:lnTo>
                <a:lnTo>
                  <a:pt x="54965" y="13893"/>
                </a:lnTo>
                <a:lnTo>
                  <a:pt x="55664" y="15430"/>
                </a:lnTo>
                <a:close/>
              </a:path>
            </a:pathLst>
          </a:custGeom>
          <a:ln w="3175">
            <a:solidFill>
              <a:srgbClr val="221F1F"/>
            </a:solidFill>
          </a:ln>
        </p:spPr>
        <p:txBody>
          <a:bodyPr wrap="square" lIns="0" tIns="0" rIns="0" bIns="0" rtlCol="0"/>
          <a:lstStyle/>
          <a:p>
            <a:endParaRPr/>
          </a:p>
        </p:txBody>
      </p:sp>
      <p:sp>
        <p:nvSpPr>
          <p:cNvPr id="268" name="object 268"/>
          <p:cNvSpPr/>
          <p:nvPr/>
        </p:nvSpPr>
        <p:spPr>
          <a:xfrm>
            <a:off x="3156803" y="3624756"/>
            <a:ext cx="318135" cy="212090"/>
          </a:xfrm>
          <a:custGeom>
            <a:avLst/>
            <a:gdLst/>
            <a:ahLst/>
            <a:cxnLst/>
            <a:rect l="l" t="t" r="r" b="b"/>
            <a:pathLst>
              <a:path w="318135" h="212089">
                <a:moveTo>
                  <a:pt x="293097" y="180682"/>
                </a:moveTo>
                <a:lnTo>
                  <a:pt x="157962" y="180682"/>
                </a:lnTo>
                <a:lnTo>
                  <a:pt x="245376" y="182664"/>
                </a:lnTo>
                <a:lnTo>
                  <a:pt x="247345" y="182664"/>
                </a:lnTo>
                <a:lnTo>
                  <a:pt x="249262" y="183426"/>
                </a:lnTo>
                <a:lnTo>
                  <a:pt x="252094" y="186029"/>
                </a:lnTo>
                <a:lnTo>
                  <a:pt x="253872" y="186778"/>
                </a:lnTo>
                <a:lnTo>
                  <a:pt x="255714" y="186905"/>
                </a:lnTo>
                <a:lnTo>
                  <a:pt x="255511" y="208457"/>
                </a:lnTo>
                <a:lnTo>
                  <a:pt x="257441" y="211391"/>
                </a:lnTo>
                <a:lnTo>
                  <a:pt x="288404" y="211683"/>
                </a:lnTo>
                <a:lnTo>
                  <a:pt x="291820" y="210286"/>
                </a:lnTo>
                <a:lnTo>
                  <a:pt x="292836" y="206895"/>
                </a:lnTo>
                <a:lnTo>
                  <a:pt x="293097" y="180682"/>
                </a:lnTo>
                <a:close/>
              </a:path>
              <a:path w="318135" h="212089">
                <a:moveTo>
                  <a:pt x="33119" y="73482"/>
                </a:moveTo>
                <a:lnTo>
                  <a:pt x="24523" y="73482"/>
                </a:lnTo>
                <a:lnTo>
                  <a:pt x="26301" y="75971"/>
                </a:lnTo>
                <a:lnTo>
                  <a:pt x="27647" y="78752"/>
                </a:lnTo>
                <a:lnTo>
                  <a:pt x="28447" y="81724"/>
                </a:lnTo>
                <a:lnTo>
                  <a:pt x="25272" y="84810"/>
                </a:lnTo>
                <a:lnTo>
                  <a:pt x="22390" y="88137"/>
                </a:lnTo>
                <a:lnTo>
                  <a:pt x="17652" y="94564"/>
                </a:lnTo>
                <a:lnTo>
                  <a:pt x="16738" y="98107"/>
                </a:lnTo>
                <a:lnTo>
                  <a:pt x="17233" y="101625"/>
                </a:lnTo>
                <a:lnTo>
                  <a:pt x="18529" y="108570"/>
                </a:lnTo>
                <a:lnTo>
                  <a:pt x="19462" y="115555"/>
                </a:lnTo>
                <a:lnTo>
                  <a:pt x="20034" y="122576"/>
                </a:lnTo>
                <a:lnTo>
                  <a:pt x="20306" y="132295"/>
                </a:lnTo>
                <a:lnTo>
                  <a:pt x="20430" y="137493"/>
                </a:lnTo>
                <a:lnTo>
                  <a:pt x="20953" y="145329"/>
                </a:lnTo>
                <a:lnTo>
                  <a:pt x="21817" y="153131"/>
                </a:lnTo>
                <a:lnTo>
                  <a:pt x="23025" y="160896"/>
                </a:lnTo>
                <a:lnTo>
                  <a:pt x="22605" y="204292"/>
                </a:lnTo>
                <a:lnTo>
                  <a:pt x="23545" y="207683"/>
                </a:lnTo>
                <a:lnTo>
                  <a:pt x="26911" y="209168"/>
                </a:lnTo>
                <a:lnTo>
                  <a:pt x="57911" y="209486"/>
                </a:lnTo>
                <a:lnTo>
                  <a:pt x="59893" y="206590"/>
                </a:lnTo>
                <a:lnTo>
                  <a:pt x="60058" y="185000"/>
                </a:lnTo>
                <a:lnTo>
                  <a:pt x="61925" y="184937"/>
                </a:lnTo>
                <a:lnTo>
                  <a:pt x="63728" y="184213"/>
                </a:lnTo>
                <a:lnTo>
                  <a:pt x="65150" y="182968"/>
                </a:lnTo>
                <a:lnTo>
                  <a:pt x="66636" y="181711"/>
                </a:lnTo>
                <a:lnTo>
                  <a:pt x="68541" y="180974"/>
                </a:lnTo>
                <a:lnTo>
                  <a:pt x="293097" y="180682"/>
                </a:lnTo>
                <a:lnTo>
                  <a:pt x="293268" y="163499"/>
                </a:lnTo>
                <a:lnTo>
                  <a:pt x="294597" y="155755"/>
                </a:lnTo>
                <a:lnTo>
                  <a:pt x="295606" y="147964"/>
                </a:lnTo>
                <a:lnTo>
                  <a:pt x="296284" y="140139"/>
                </a:lnTo>
                <a:lnTo>
                  <a:pt x="296621" y="132295"/>
                </a:lnTo>
                <a:lnTo>
                  <a:pt x="296962" y="125242"/>
                </a:lnTo>
                <a:lnTo>
                  <a:pt x="297678" y="118222"/>
                </a:lnTo>
                <a:lnTo>
                  <a:pt x="298760" y="111248"/>
                </a:lnTo>
                <a:lnTo>
                  <a:pt x="300202" y="104330"/>
                </a:lnTo>
                <a:lnTo>
                  <a:pt x="300748" y="100812"/>
                </a:lnTo>
                <a:lnTo>
                  <a:pt x="299872" y="97243"/>
                </a:lnTo>
                <a:lnTo>
                  <a:pt x="295300" y="90754"/>
                </a:lnTo>
                <a:lnTo>
                  <a:pt x="292468" y="87363"/>
                </a:lnTo>
                <a:lnTo>
                  <a:pt x="289356" y="84226"/>
                </a:lnTo>
                <a:lnTo>
                  <a:pt x="290207" y="81267"/>
                </a:lnTo>
                <a:lnTo>
                  <a:pt x="291485" y="78676"/>
                </a:lnTo>
                <a:lnTo>
                  <a:pt x="283311" y="78676"/>
                </a:lnTo>
                <a:lnTo>
                  <a:pt x="281241" y="77038"/>
                </a:lnTo>
                <a:lnTo>
                  <a:pt x="280278" y="76301"/>
                </a:lnTo>
                <a:lnTo>
                  <a:pt x="34569" y="76301"/>
                </a:lnTo>
                <a:lnTo>
                  <a:pt x="33119" y="73482"/>
                </a:lnTo>
                <a:close/>
              </a:path>
              <a:path w="318135" h="212089">
                <a:moveTo>
                  <a:pt x="76448" y="180974"/>
                </a:moveTo>
                <a:lnTo>
                  <a:pt x="68541" y="180974"/>
                </a:lnTo>
                <a:lnTo>
                  <a:pt x="70523" y="181000"/>
                </a:lnTo>
                <a:lnTo>
                  <a:pt x="76448" y="180974"/>
                </a:lnTo>
                <a:close/>
              </a:path>
              <a:path w="318135" h="212089">
                <a:moveTo>
                  <a:pt x="298094" y="55575"/>
                </a:moveTo>
                <a:lnTo>
                  <a:pt x="290207" y="56857"/>
                </a:lnTo>
                <a:lnTo>
                  <a:pt x="286042" y="58381"/>
                </a:lnTo>
                <a:lnTo>
                  <a:pt x="283781" y="62864"/>
                </a:lnTo>
                <a:lnTo>
                  <a:pt x="284975" y="67119"/>
                </a:lnTo>
                <a:lnTo>
                  <a:pt x="285851" y="71043"/>
                </a:lnTo>
                <a:lnTo>
                  <a:pt x="285321" y="74688"/>
                </a:lnTo>
                <a:lnTo>
                  <a:pt x="285205" y="75234"/>
                </a:lnTo>
                <a:lnTo>
                  <a:pt x="283311" y="78676"/>
                </a:lnTo>
                <a:lnTo>
                  <a:pt x="291485" y="78676"/>
                </a:lnTo>
                <a:lnTo>
                  <a:pt x="291566" y="78511"/>
                </a:lnTo>
                <a:lnTo>
                  <a:pt x="293433" y="76047"/>
                </a:lnTo>
                <a:lnTo>
                  <a:pt x="311385" y="76047"/>
                </a:lnTo>
                <a:lnTo>
                  <a:pt x="316229" y="73723"/>
                </a:lnTo>
                <a:lnTo>
                  <a:pt x="318058" y="70827"/>
                </a:lnTo>
                <a:lnTo>
                  <a:pt x="318058" y="64490"/>
                </a:lnTo>
                <a:lnTo>
                  <a:pt x="316255" y="61569"/>
                </a:lnTo>
                <a:lnTo>
                  <a:pt x="306171" y="56743"/>
                </a:lnTo>
                <a:lnTo>
                  <a:pt x="298094" y="55575"/>
                </a:lnTo>
                <a:close/>
              </a:path>
              <a:path w="318135" h="212089">
                <a:moveTo>
                  <a:pt x="311385" y="76047"/>
                </a:moveTo>
                <a:lnTo>
                  <a:pt x="293433" y="76047"/>
                </a:lnTo>
                <a:lnTo>
                  <a:pt x="299923" y="78422"/>
                </a:lnTo>
                <a:lnTo>
                  <a:pt x="307124" y="78092"/>
                </a:lnTo>
                <a:lnTo>
                  <a:pt x="311385" y="76047"/>
                </a:lnTo>
                <a:close/>
              </a:path>
              <a:path w="318135" h="212089">
                <a:moveTo>
                  <a:pt x="159677" y="0"/>
                </a:moveTo>
                <a:lnTo>
                  <a:pt x="117671" y="1266"/>
                </a:lnTo>
                <a:lnTo>
                  <a:pt x="76085" y="7277"/>
                </a:lnTo>
                <a:lnTo>
                  <a:pt x="49180" y="44816"/>
                </a:lnTo>
                <a:lnTo>
                  <a:pt x="37757" y="73901"/>
                </a:lnTo>
                <a:lnTo>
                  <a:pt x="36664" y="74688"/>
                </a:lnTo>
                <a:lnTo>
                  <a:pt x="34569" y="76301"/>
                </a:lnTo>
                <a:lnTo>
                  <a:pt x="280278" y="76301"/>
                </a:lnTo>
                <a:lnTo>
                  <a:pt x="275055" y="61417"/>
                </a:lnTo>
                <a:lnTo>
                  <a:pt x="255968" y="18656"/>
                </a:lnTo>
                <a:lnTo>
                  <a:pt x="201674" y="2071"/>
                </a:lnTo>
                <a:lnTo>
                  <a:pt x="180714" y="445"/>
                </a:lnTo>
                <a:lnTo>
                  <a:pt x="159677" y="0"/>
                </a:lnTo>
                <a:close/>
              </a:path>
              <a:path w="318135" h="212089">
                <a:moveTo>
                  <a:pt x="20243" y="52882"/>
                </a:moveTo>
                <a:lnTo>
                  <a:pt x="12128" y="53911"/>
                </a:lnTo>
                <a:lnTo>
                  <a:pt x="4864" y="57251"/>
                </a:lnTo>
                <a:lnTo>
                  <a:pt x="1981" y="58546"/>
                </a:lnTo>
                <a:lnTo>
                  <a:pt x="76" y="61417"/>
                </a:lnTo>
                <a:lnTo>
                  <a:pt x="0" y="67767"/>
                </a:lnTo>
                <a:lnTo>
                  <a:pt x="1727" y="70700"/>
                </a:lnTo>
                <a:lnTo>
                  <a:pt x="4584" y="72110"/>
                </a:lnTo>
                <a:lnTo>
                  <a:pt x="10782" y="75234"/>
                </a:lnTo>
                <a:lnTo>
                  <a:pt x="17983" y="75742"/>
                </a:lnTo>
                <a:lnTo>
                  <a:pt x="24523" y="73482"/>
                </a:lnTo>
                <a:lnTo>
                  <a:pt x="33119" y="73482"/>
                </a:lnTo>
                <a:lnTo>
                  <a:pt x="32740" y="72745"/>
                </a:lnTo>
                <a:lnTo>
                  <a:pt x="32207" y="68643"/>
                </a:lnTo>
                <a:lnTo>
                  <a:pt x="33134" y="64706"/>
                </a:lnTo>
                <a:lnTo>
                  <a:pt x="34416" y="60477"/>
                </a:lnTo>
                <a:lnTo>
                  <a:pt x="32232" y="55956"/>
                </a:lnTo>
                <a:lnTo>
                  <a:pt x="28105" y="54343"/>
                </a:lnTo>
                <a:lnTo>
                  <a:pt x="20243" y="52882"/>
                </a:lnTo>
                <a:close/>
              </a:path>
            </a:pathLst>
          </a:custGeom>
          <a:solidFill>
            <a:srgbClr val="FFFFFF"/>
          </a:solidFill>
        </p:spPr>
        <p:txBody>
          <a:bodyPr wrap="square" lIns="0" tIns="0" rIns="0" bIns="0" rtlCol="0"/>
          <a:lstStyle/>
          <a:p>
            <a:endParaRPr/>
          </a:p>
        </p:txBody>
      </p:sp>
      <p:sp>
        <p:nvSpPr>
          <p:cNvPr id="269" name="object 269"/>
          <p:cNvSpPr/>
          <p:nvPr/>
        </p:nvSpPr>
        <p:spPr>
          <a:xfrm>
            <a:off x="3156803" y="3624756"/>
            <a:ext cx="318135" cy="212090"/>
          </a:xfrm>
          <a:custGeom>
            <a:avLst/>
            <a:gdLst/>
            <a:ahLst/>
            <a:cxnLst/>
            <a:rect l="l" t="t" r="r" b="b"/>
            <a:pathLst>
              <a:path w="318135" h="212089">
                <a:moveTo>
                  <a:pt x="157962" y="180682"/>
                </a:moveTo>
                <a:lnTo>
                  <a:pt x="179809" y="181162"/>
                </a:lnTo>
                <a:lnTo>
                  <a:pt x="201664" y="181649"/>
                </a:lnTo>
                <a:lnTo>
                  <a:pt x="223522" y="182149"/>
                </a:lnTo>
                <a:lnTo>
                  <a:pt x="245376" y="182664"/>
                </a:lnTo>
                <a:lnTo>
                  <a:pt x="247345" y="182664"/>
                </a:lnTo>
                <a:lnTo>
                  <a:pt x="249262" y="183426"/>
                </a:lnTo>
                <a:lnTo>
                  <a:pt x="250710" y="184759"/>
                </a:lnTo>
                <a:lnTo>
                  <a:pt x="252094" y="186029"/>
                </a:lnTo>
                <a:lnTo>
                  <a:pt x="253872" y="186778"/>
                </a:lnTo>
                <a:lnTo>
                  <a:pt x="255714" y="186905"/>
                </a:lnTo>
                <a:lnTo>
                  <a:pt x="255511" y="208457"/>
                </a:lnTo>
                <a:lnTo>
                  <a:pt x="257441" y="211391"/>
                </a:lnTo>
                <a:lnTo>
                  <a:pt x="288404" y="211683"/>
                </a:lnTo>
                <a:lnTo>
                  <a:pt x="291820" y="210286"/>
                </a:lnTo>
                <a:lnTo>
                  <a:pt x="292836" y="206895"/>
                </a:lnTo>
                <a:lnTo>
                  <a:pt x="293268" y="163499"/>
                </a:lnTo>
                <a:lnTo>
                  <a:pt x="294597" y="155755"/>
                </a:lnTo>
                <a:lnTo>
                  <a:pt x="295606" y="147964"/>
                </a:lnTo>
                <a:lnTo>
                  <a:pt x="296284" y="140139"/>
                </a:lnTo>
                <a:lnTo>
                  <a:pt x="296621" y="132295"/>
                </a:lnTo>
                <a:lnTo>
                  <a:pt x="296962" y="125242"/>
                </a:lnTo>
                <a:lnTo>
                  <a:pt x="297678" y="118222"/>
                </a:lnTo>
                <a:lnTo>
                  <a:pt x="298760" y="111248"/>
                </a:lnTo>
                <a:lnTo>
                  <a:pt x="300202" y="104330"/>
                </a:lnTo>
                <a:lnTo>
                  <a:pt x="300748" y="100812"/>
                </a:lnTo>
                <a:lnTo>
                  <a:pt x="299872" y="97243"/>
                </a:lnTo>
                <a:lnTo>
                  <a:pt x="297840" y="94360"/>
                </a:lnTo>
                <a:lnTo>
                  <a:pt x="295300" y="90754"/>
                </a:lnTo>
                <a:lnTo>
                  <a:pt x="292468" y="87363"/>
                </a:lnTo>
                <a:lnTo>
                  <a:pt x="289356" y="84226"/>
                </a:lnTo>
                <a:lnTo>
                  <a:pt x="290207" y="81267"/>
                </a:lnTo>
                <a:lnTo>
                  <a:pt x="291566" y="78511"/>
                </a:lnTo>
                <a:lnTo>
                  <a:pt x="293433" y="76047"/>
                </a:lnTo>
                <a:lnTo>
                  <a:pt x="299923" y="78422"/>
                </a:lnTo>
                <a:lnTo>
                  <a:pt x="307124" y="78092"/>
                </a:lnTo>
                <a:lnTo>
                  <a:pt x="313372" y="75107"/>
                </a:lnTo>
                <a:lnTo>
                  <a:pt x="316229" y="73723"/>
                </a:lnTo>
                <a:lnTo>
                  <a:pt x="318058" y="70827"/>
                </a:lnTo>
                <a:lnTo>
                  <a:pt x="318058" y="67640"/>
                </a:lnTo>
                <a:lnTo>
                  <a:pt x="318058" y="64490"/>
                </a:lnTo>
                <a:lnTo>
                  <a:pt x="316255" y="61569"/>
                </a:lnTo>
                <a:lnTo>
                  <a:pt x="313385" y="60197"/>
                </a:lnTo>
                <a:lnTo>
                  <a:pt x="306171" y="56743"/>
                </a:lnTo>
                <a:lnTo>
                  <a:pt x="298094" y="55575"/>
                </a:lnTo>
                <a:lnTo>
                  <a:pt x="290207" y="56857"/>
                </a:lnTo>
                <a:lnTo>
                  <a:pt x="286042" y="58381"/>
                </a:lnTo>
                <a:lnTo>
                  <a:pt x="283781" y="62864"/>
                </a:lnTo>
                <a:lnTo>
                  <a:pt x="284975" y="67119"/>
                </a:lnTo>
                <a:lnTo>
                  <a:pt x="285851" y="71043"/>
                </a:lnTo>
                <a:lnTo>
                  <a:pt x="285254" y="75145"/>
                </a:lnTo>
                <a:lnTo>
                  <a:pt x="283311" y="78676"/>
                </a:lnTo>
                <a:lnTo>
                  <a:pt x="282257" y="77850"/>
                </a:lnTo>
                <a:lnTo>
                  <a:pt x="281241" y="77038"/>
                </a:lnTo>
                <a:lnTo>
                  <a:pt x="280161" y="76212"/>
                </a:lnTo>
                <a:lnTo>
                  <a:pt x="262949" y="32650"/>
                </a:lnTo>
                <a:lnTo>
                  <a:pt x="222508" y="4880"/>
                </a:lnTo>
                <a:lnTo>
                  <a:pt x="180714" y="445"/>
                </a:lnTo>
                <a:lnTo>
                  <a:pt x="159677" y="0"/>
                </a:lnTo>
                <a:lnTo>
                  <a:pt x="138650" y="40"/>
                </a:lnTo>
                <a:lnTo>
                  <a:pt x="96797" y="3679"/>
                </a:lnTo>
                <a:lnTo>
                  <a:pt x="55827" y="30661"/>
                </a:lnTo>
                <a:lnTo>
                  <a:pt x="37757" y="73901"/>
                </a:lnTo>
                <a:lnTo>
                  <a:pt x="36664" y="74688"/>
                </a:lnTo>
                <a:lnTo>
                  <a:pt x="35623" y="75476"/>
                </a:lnTo>
                <a:lnTo>
                  <a:pt x="34569" y="76301"/>
                </a:lnTo>
                <a:lnTo>
                  <a:pt x="32740" y="72745"/>
                </a:lnTo>
                <a:lnTo>
                  <a:pt x="32207" y="68643"/>
                </a:lnTo>
                <a:lnTo>
                  <a:pt x="33134" y="64706"/>
                </a:lnTo>
                <a:lnTo>
                  <a:pt x="34416" y="60477"/>
                </a:lnTo>
                <a:lnTo>
                  <a:pt x="32232" y="55956"/>
                </a:lnTo>
                <a:lnTo>
                  <a:pt x="28105" y="54343"/>
                </a:lnTo>
                <a:lnTo>
                  <a:pt x="20243" y="52882"/>
                </a:lnTo>
                <a:lnTo>
                  <a:pt x="12128" y="53911"/>
                </a:lnTo>
                <a:lnTo>
                  <a:pt x="4864" y="57251"/>
                </a:lnTo>
                <a:lnTo>
                  <a:pt x="1981" y="58546"/>
                </a:lnTo>
                <a:lnTo>
                  <a:pt x="76" y="61417"/>
                </a:lnTo>
                <a:lnTo>
                  <a:pt x="50" y="64604"/>
                </a:lnTo>
                <a:lnTo>
                  <a:pt x="0" y="67767"/>
                </a:lnTo>
                <a:lnTo>
                  <a:pt x="1727" y="70700"/>
                </a:lnTo>
                <a:lnTo>
                  <a:pt x="4584" y="72110"/>
                </a:lnTo>
                <a:lnTo>
                  <a:pt x="10782" y="75234"/>
                </a:lnTo>
                <a:lnTo>
                  <a:pt x="17983" y="75742"/>
                </a:lnTo>
                <a:lnTo>
                  <a:pt x="24523" y="73482"/>
                </a:lnTo>
                <a:lnTo>
                  <a:pt x="26301" y="75971"/>
                </a:lnTo>
                <a:lnTo>
                  <a:pt x="27647" y="78752"/>
                </a:lnTo>
                <a:lnTo>
                  <a:pt x="28447" y="81724"/>
                </a:lnTo>
                <a:lnTo>
                  <a:pt x="25272" y="84810"/>
                </a:lnTo>
                <a:lnTo>
                  <a:pt x="22390" y="88137"/>
                </a:lnTo>
                <a:lnTo>
                  <a:pt x="19773" y="91693"/>
                </a:lnTo>
                <a:lnTo>
                  <a:pt x="17652" y="94564"/>
                </a:lnTo>
                <a:lnTo>
                  <a:pt x="16738" y="98107"/>
                </a:lnTo>
                <a:lnTo>
                  <a:pt x="17233" y="101625"/>
                </a:lnTo>
                <a:lnTo>
                  <a:pt x="18529" y="108570"/>
                </a:lnTo>
                <a:lnTo>
                  <a:pt x="19462" y="115555"/>
                </a:lnTo>
                <a:lnTo>
                  <a:pt x="20034" y="122576"/>
                </a:lnTo>
                <a:lnTo>
                  <a:pt x="20243" y="129628"/>
                </a:lnTo>
                <a:lnTo>
                  <a:pt x="20430" y="137493"/>
                </a:lnTo>
                <a:lnTo>
                  <a:pt x="20953" y="145329"/>
                </a:lnTo>
                <a:lnTo>
                  <a:pt x="21817" y="153131"/>
                </a:lnTo>
                <a:lnTo>
                  <a:pt x="23025" y="160896"/>
                </a:lnTo>
                <a:lnTo>
                  <a:pt x="22605" y="204292"/>
                </a:lnTo>
                <a:lnTo>
                  <a:pt x="23545" y="207683"/>
                </a:lnTo>
                <a:lnTo>
                  <a:pt x="26911" y="209168"/>
                </a:lnTo>
                <a:lnTo>
                  <a:pt x="57911" y="209486"/>
                </a:lnTo>
                <a:lnTo>
                  <a:pt x="59893" y="206590"/>
                </a:lnTo>
                <a:lnTo>
                  <a:pt x="60058" y="185000"/>
                </a:lnTo>
                <a:lnTo>
                  <a:pt x="61925" y="184937"/>
                </a:lnTo>
                <a:lnTo>
                  <a:pt x="63728" y="184213"/>
                </a:lnTo>
                <a:lnTo>
                  <a:pt x="65150" y="182968"/>
                </a:lnTo>
                <a:lnTo>
                  <a:pt x="66636" y="181711"/>
                </a:lnTo>
                <a:lnTo>
                  <a:pt x="68541" y="180974"/>
                </a:lnTo>
                <a:lnTo>
                  <a:pt x="70523" y="181000"/>
                </a:lnTo>
                <a:lnTo>
                  <a:pt x="92368" y="180900"/>
                </a:lnTo>
                <a:lnTo>
                  <a:pt x="114223" y="180813"/>
                </a:lnTo>
                <a:lnTo>
                  <a:pt x="136088" y="180739"/>
                </a:lnTo>
                <a:lnTo>
                  <a:pt x="157962" y="180682"/>
                </a:lnTo>
                <a:close/>
              </a:path>
            </a:pathLst>
          </a:custGeom>
          <a:ln w="3175">
            <a:solidFill>
              <a:srgbClr val="221F1F"/>
            </a:solidFill>
          </a:ln>
        </p:spPr>
        <p:txBody>
          <a:bodyPr wrap="square" lIns="0" tIns="0" rIns="0" bIns="0" rtlCol="0"/>
          <a:lstStyle/>
          <a:p>
            <a:endParaRPr/>
          </a:p>
        </p:txBody>
      </p:sp>
      <p:sp>
        <p:nvSpPr>
          <p:cNvPr id="270" name="object 270"/>
          <p:cNvSpPr/>
          <p:nvPr/>
        </p:nvSpPr>
        <p:spPr>
          <a:xfrm>
            <a:off x="4414648" y="3542235"/>
            <a:ext cx="183515" cy="268605"/>
          </a:xfrm>
          <a:custGeom>
            <a:avLst/>
            <a:gdLst/>
            <a:ahLst/>
            <a:cxnLst/>
            <a:rect l="l" t="t" r="r" b="b"/>
            <a:pathLst>
              <a:path w="183514" h="268604">
                <a:moveTo>
                  <a:pt x="152596" y="91897"/>
                </a:moveTo>
                <a:lnTo>
                  <a:pt x="72834" y="91897"/>
                </a:lnTo>
                <a:lnTo>
                  <a:pt x="82727" y="105067"/>
                </a:lnTo>
                <a:lnTo>
                  <a:pt x="80010" y="132384"/>
                </a:lnTo>
                <a:lnTo>
                  <a:pt x="75450" y="169443"/>
                </a:lnTo>
                <a:lnTo>
                  <a:pt x="74942" y="183286"/>
                </a:lnTo>
                <a:lnTo>
                  <a:pt x="94627" y="252044"/>
                </a:lnTo>
                <a:lnTo>
                  <a:pt x="94157" y="258876"/>
                </a:lnTo>
                <a:lnTo>
                  <a:pt x="90284" y="265468"/>
                </a:lnTo>
                <a:lnTo>
                  <a:pt x="92379" y="268122"/>
                </a:lnTo>
                <a:lnTo>
                  <a:pt x="105511" y="268122"/>
                </a:lnTo>
                <a:lnTo>
                  <a:pt x="111061" y="254304"/>
                </a:lnTo>
                <a:lnTo>
                  <a:pt x="110274" y="249097"/>
                </a:lnTo>
                <a:lnTo>
                  <a:pt x="112128" y="246951"/>
                </a:lnTo>
                <a:lnTo>
                  <a:pt x="104254" y="189826"/>
                </a:lnTo>
                <a:lnTo>
                  <a:pt x="106565" y="175145"/>
                </a:lnTo>
                <a:lnTo>
                  <a:pt x="109702" y="155536"/>
                </a:lnTo>
                <a:lnTo>
                  <a:pt x="181963" y="155536"/>
                </a:lnTo>
                <a:lnTo>
                  <a:pt x="181546" y="145935"/>
                </a:lnTo>
                <a:lnTo>
                  <a:pt x="178282" y="134861"/>
                </a:lnTo>
                <a:lnTo>
                  <a:pt x="160693" y="133108"/>
                </a:lnTo>
                <a:lnTo>
                  <a:pt x="157861" y="124333"/>
                </a:lnTo>
                <a:lnTo>
                  <a:pt x="150279" y="114134"/>
                </a:lnTo>
                <a:lnTo>
                  <a:pt x="152596" y="91897"/>
                </a:lnTo>
                <a:close/>
              </a:path>
              <a:path w="183514" h="268604">
                <a:moveTo>
                  <a:pt x="181963" y="155536"/>
                </a:moveTo>
                <a:lnTo>
                  <a:pt x="109702" y="155536"/>
                </a:lnTo>
                <a:lnTo>
                  <a:pt x="113118" y="185762"/>
                </a:lnTo>
                <a:lnTo>
                  <a:pt x="115760" y="200736"/>
                </a:lnTo>
                <a:lnTo>
                  <a:pt x="122593" y="213601"/>
                </a:lnTo>
                <a:lnTo>
                  <a:pt x="147840" y="250659"/>
                </a:lnTo>
                <a:lnTo>
                  <a:pt x="145732" y="260705"/>
                </a:lnTo>
                <a:lnTo>
                  <a:pt x="143002" y="267068"/>
                </a:lnTo>
                <a:lnTo>
                  <a:pt x="147091" y="268122"/>
                </a:lnTo>
                <a:lnTo>
                  <a:pt x="155105" y="267995"/>
                </a:lnTo>
                <a:lnTo>
                  <a:pt x="167703" y="254165"/>
                </a:lnTo>
                <a:lnTo>
                  <a:pt x="166382" y="250837"/>
                </a:lnTo>
                <a:lnTo>
                  <a:pt x="167627" y="245910"/>
                </a:lnTo>
                <a:lnTo>
                  <a:pt x="149694" y="211213"/>
                </a:lnTo>
                <a:lnTo>
                  <a:pt x="139268" y="196202"/>
                </a:lnTo>
                <a:lnTo>
                  <a:pt x="147281" y="187617"/>
                </a:lnTo>
                <a:lnTo>
                  <a:pt x="183337" y="187198"/>
                </a:lnTo>
                <a:lnTo>
                  <a:pt x="181963" y="155536"/>
                </a:lnTo>
                <a:close/>
              </a:path>
              <a:path w="183514" h="268604">
                <a:moveTo>
                  <a:pt x="203" y="113093"/>
                </a:moveTo>
                <a:lnTo>
                  <a:pt x="0" y="116509"/>
                </a:lnTo>
                <a:lnTo>
                  <a:pt x="7797" y="119316"/>
                </a:lnTo>
                <a:lnTo>
                  <a:pt x="10375" y="123482"/>
                </a:lnTo>
                <a:lnTo>
                  <a:pt x="19316" y="126377"/>
                </a:lnTo>
                <a:lnTo>
                  <a:pt x="22212" y="126009"/>
                </a:lnTo>
                <a:lnTo>
                  <a:pt x="54972" y="113474"/>
                </a:lnTo>
                <a:lnTo>
                  <a:pt x="5918" y="113474"/>
                </a:lnTo>
                <a:lnTo>
                  <a:pt x="203" y="113093"/>
                </a:lnTo>
                <a:close/>
              </a:path>
              <a:path w="183514" h="268604">
                <a:moveTo>
                  <a:pt x="68491" y="0"/>
                </a:moveTo>
                <a:lnTo>
                  <a:pt x="56705" y="4914"/>
                </a:lnTo>
                <a:lnTo>
                  <a:pt x="52463" y="17195"/>
                </a:lnTo>
                <a:lnTo>
                  <a:pt x="61595" y="34391"/>
                </a:lnTo>
                <a:lnTo>
                  <a:pt x="68160" y="38836"/>
                </a:lnTo>
                <a:lnTo>
                  <a:pt x="66687" y="43307"/>
                </a:lnTo>
                <a:lnTo>
                  <a:pt x="56489" y="50622"/>
                </a:lnTo>
                <a:lnTo>
                  <a:pt x="52908" y="61226"/>
                </a:lnTo>
                <a:lnTo>
                  <a:pt x="48094" y="90043"/>
                </a:lnTo>
                <a:lnTo>
                  <a:pt x="35788" y="102933"/>
                </a:lnTo>
                <a:lnTo>
                  <a:pt x="5918" y="113474"/>
                </a:lnTo>
                <a:lnTo>
                  <a:pt x="54972" y="113474"/>
                </a:lnTo>
                <a:lnTo>
                  <a:pt x="61544" y="110959"/>
                </a:lnTo>
                <a:lnTo>
                  <a:pt x="72834" y="91897"/>
                </a:lnTo>
                <a:lnTo>
                  <a:pt x="152596" y="91897"/>
                </a:lnTo>
                <a:lnTo>
                  <a:pt x="136283" y="47447"/>
                </a:lnTo>
                <a:lnTo>
                  <a:pt x="119580" y="29578"/>
                </a:lnTo>
                <a:lnTo>
                  <a:pt x="100215" y="29578"/>
                </a:lnTo>
                <a:lnTo>
                  <a:pt x="92900" y="27927"/>
                </a:lnTo>
                <a:lnTo>
                  <a:pt x="79705" y="3048"/>
                </a:lnTo>
                <a:lnTo>
                  <a:pt x="68491" y="0"/>
                </a:lnTo>
                <a:close/>
              </a:path>
              <a:path w="183514" h="268604">
                <a:moveTo>
                  <a:pt x="114858" y="26035"/>
                </a:moveTo>
                <a:lnTo>
                  <a:pt x="100215" y="29578"/>
                </a:lnTo>
                <a:lnTo>
                  <a:pt x="119580" y="29578"/>
                </a:lnTo>
                <a:lnTo>
                  <a:pt x="114858" y="26035"/>
                </a:lnTo>
                <a:close/>
              </a:path>
            </a:pathLst>
          </a:custGeom>
          <a:solidFill>
            <a:srgbClr val="211F1F"/>
          </a:solidFill>
        </p:spPr>
        <p:txBody>
          <a:bodyPr wrap="square" lIns="0" tIns="0" rIns="0" bIns="0" rtlCol="0"/>
          <a:lstStyle/>
          <a:p>
            <a:endParaRPr/>
          </a:p>
        </p:txBody>
      </p:sp>
      <p:sp>
        <p:nvSpPr>
          <p:cNvPr id="271" name="object 271"/>
          <p:cNvSpPr/>
          <p:nvPr/>
        </p:nvSpPr>
        <p:spPr>
          <a:xfrm>
            <a:off x="4414648" y="3542235"/>
            <a:ext cx="183515" cy="268605"/>
          </a:xfrm>
          <a:custGeom>
            <a:avLst/>
            <a:gdLst/>
            <a:ahLst/>
            <a:cxnLst/>
            <a:rect l="l" t="t" r="r" b="b"/>
            <a:pathLst>
              <a:path w="183514" h="268604">
                <a:moveTo>
                  <a:pt x="122593" y="213601"/>
                </a:moveTo>
                <a:lnTo>
                  <a:pt x="115760" y="200736"/>
                </a:lnTo>
                <a:lnTo>
                  <a:pt x="113118" y="185762"/>
                </a:lnTo>
                <a:lnTo>
                  <a:pt x="109702" y="155536"/>
                </a:lnTo>
                <a:lnTo>
                  <a:pt x="106565" y="175145"/>
                </a:lnTo>
                <a:lnTo>
                  <a:pt x="104254" y="189826"/>
                </a:lnTo>
                <a:lnTo>
                  <a:pt x="112128" y="246951"/>
                </a:lnTo>
                <a:lnTo>
                  <a:pt x="110274" y="249097"/>
                </a:lnTo>
                <a:lnTo>
                  <a:pt x="111061" y="254304"/>
                </a:lnTo>
                <a:lnTo>
                  <a:pt x="105511" y="268122"/>
                </a:lnTo>
                <a:lnTo>
                  <a:pt x="92379" y="268122"/>
                </a:lnTo>
                <a:lnTo>
                  <a:pt x="90284" y="265468"/>
                </a:lnTo>
                <a:lnTo>
                  <a:pt x="94157" y="258876"/>
                </a:lnTo>
                <a:lnTo>
                  <a:pt x="94627" y="252044"/>
                </a:lnTo>
                <a:lnTo>
                  <a:pt x="74942" y="183286"/>
                </a:lnTo>
                <a:lnTo>
                  <a:pt x="75450" y="169443"/>
                </a:lnTo>
                <a:lnTo>
                  <a:pt x="80010" y="132384"/>
                </a:lnTo>
                <a:lnTo>
                  <a:pt x="82727" y="105067"/>
                </a:lnTo>
                <a:lnTo>
                  <a:pt x="72834" y="91897"/>
                </a:lnTo>
                <a:lnTo>
                  <a:pt x="61544" y="110959"/>
                </a:lnTo>
                <a:lnTo>
                  <a:pt x="22212" y="126009"/>
                </a:lnTo>
                <a:lnTo>
                  <a:pt x="19316" y="126377"/>
                </a:lnTo>
                <a:lnTo>
                  <a:pt x="10375" y="123482"/>
                </a:lnTo>
                <a:lnTo>
                  <a:pt x="7797" y="119316"/>
                </a:lnTo>
                <a:lnTo>
                  <a:pt x="0" y="116509"/>
                </a:lnTo>
                <a:lnTo>
                  <a:pt x="203" y="113093"/>
                </a:lnTo>
                <a:lnTo>
                  <a:pt x="5918" y="113474"/>
                </a:lnTo>
                <a:lnTo>
                  <a:pt x="35788" y="102933"/>
                </a:lnTo>
                <a:lnTo>
                  <a:pt x="48094" y="90043"/>
                </a:lnTo>
                <a:lnTo>
                  <a:pt x="52908" y="61226"/>
                </a:lnTo>
                <a:lnTo>
                  <a:pt x="56489" y="50622"/>
                </a:lnTo>
                <a:lnTo>
                  <a:pt x="66687" y="43307"/>
                </a:lnTo>
                <a:lnTo>
                  <a:pt x="68160" y="38836"/>
                </a:lnTo>
                <a:lnTo>
                  <a:pt x="61595" y="34391"/>
                </a:lnTo>
                <a:lnTo>
                  <a:pt x="52463" y="17195"/>
                </a:lnTo>
                <a:lnTo>
                  <a:pt x="56705" y="4914"/>
                </a:lnTo>
                <a:lnTo>
                  <a:pt x="68491" y="0"/>
                </a:lnTo>
                <a:lnTo>
                  <a:pt x="79705" y="3048"/>
                </a:lnTo>
                <a:lnTo>
                  <a:pt x="92900" y="27927"/>
                </a:lnTo>
                <a:lnTo>
                  <a:pt x="100215" y="29578"/>
                </a:lnTo>
                <a:lnTo>
                  <a:pt x="136283" y="47447"/>
                </a:lnTo>
                <a:lnTo>
                  <a:pt x="152768" y="90246"/>
                </a:lnTo>
                <a:lnTo>
                  <a:pt x="150279" y="114134"/>
                </a:lnTo>
                <a:lnTo>
                  <a:pt x="157861" y="124333"/>
                </a:lnTo>
                <a:lnTo>
                  <a:pt x="160693" y="133108"/>
                </a:lnTo>
                <a:lnTo>
                  <a:pt x="178282" y="134861"/>
                </a:lnTo>
                <a:lnTo>
                  <a:pt x="181546" y="145935"/>
                </a:lnTo>
                <a:lnTo>
                  <a:pt x="183337" y="187198"/>
                </a:lnTo>
                <a:lnTo>
                  <a:pt x="147281" y="187617"/>
                </a:lnTo>
                <a:lnTo>
                  <a:pt x="139268" y="196202"/>
                </a:lnTo>
                <a:lnTo>
                  <a:pt x="149694" y="211213"/>
                </a:lnTo>
                <a:lnTo>
                  <a:pt x="167627" y="245910"/>
                </a:lnTo>
                <a:lnTo>
                  <a:pt x="166382" y="250837"/>
                </a:lnTo>
                <a:lnTo>
                  <a:pt x="167703" y="254165"/>
                </a:lnTo>
                <a:lnTo>
                  <a:pt x="155105" y="267995"/>
                </a:lnTo>
                <a:lnTo>
                  <a:pt x="147091" y="268122"/>
                </a:lnTo>
                <a:lnTo>
                  <a:pt x="143002" y="267068"/>
                </a:lnTo>
                <a:lnTo>
                  <a:pt x="145732" y="260705"/>
                </a:lnTo>
                <a:lnTo>
                  <a:pt x="147840" y="250659"/>
                </a:lnTo>
                <a:lnTo>
                  <a:pt x="122593" y="213601"/>
                </a:lnTo>
                <a:close/>
              </a:path>
            </a:pathLst>
          </a:custGeom>
          <a:ln w="3175">
            <a:solidFill>
              <a:srgbClr val="252C2C"/>
            </a:solidFill>
          </a:ln>
        </p:spPr>
        <p:txBody>
          <a:bodyPr wrap="square" lIns="0" tIns="0" rIns="0" bIns="0" rtlCol="0"/>
          <a:lstStyle/>
          <a:p>
            <a:endParaRPr/>
          </a:p>
        </p:txBody>
      </p:sp>
      <p:sp>
        <p:nvSpPr>
          <p:cNvPr id="272" name="object 272"/>
          <p:cNvSpPr/>
          <p:nvPr/>
        </p:nvSpPr>
        <p:spPr>
          <a:xfrm>
            <a:off x="4133692" y="3610004"/>
            <a:ext cx="337820" cy="227965"/>
          </a:xfrm>
          <a:custGeom>
            <a:avLst/>
            <a:gdLst/>
            <a:ahLst/>
            <a:cxnLst/>
            <a:rect l="l" t="t" r="r" b="b"/>
            <a:pathLst>
              <a:path w="337820" h="227964">
                <a:moveTo>
                  <a:pt x="303034" y="184924"/>
                </a:moveTo>
                <a:lnTo>
                  <a:pt x="34721" y="184924"/>
                </a:lnTo>
                <a:lnTo>
                  <a:pt x="34721" y="224637"/>
                </a:lnTo>
                <a:lnTo>
                  <a:pt x="35153" y="225678"/>
                </a:lnTo>
                <a:lnTo>
                  <a:pt x="35902" y="226440"/>
                </a:lnTo>
                <a:lnTo>
                  <a:pt x="36690" y="227190"/>
                </a:lnTo>
                <a:lnTo>
                  <a:pt x="37718" y="227622"/>
                </a:lnTo>
                <a:lnTo>
                  <a:pt x="68325" y="227622"/>
                </a:lnTo>
                <a:lnTo>
                  <a:pt x="69354" y="227190"/>
                </a:lnTo>
                <a:lnTo>
                  <a:pt x="70891" y="225678"/>
                </a:lnTo>
                <a:lnTo>
                  <a:pt x="71310" y="224637"/>
                </a:lnTo>
                <a:lnTo>
                  <a:pt x="71310" y="199161"/>
                </a:lnTo>
                <a:lnTo>
                  <a:pt x="303034" y="199161"/>
                </a:lnTo>
                <a:lnTo>
                  <a:pt x="303034" y="184924"/>
                </a:lnTo>
                <a:close/>
              </a:path>
              <a:path w="337820" h="227964">
                <a:moveTo>
                  <a:pt x="303034" y="199161"/>
                </a:moveTo>
                <a:lnTo>
                  <a:pt x="266458" y="199161"/>
                </a:lnTo>
                <a:lnTo>
                  <a:pt x="266458" y="225818"/>
                </a:lnTo>
                <a:lnTo>
                  <a:pt x="268287" y="227622"/>
                </a:lnTo>
                <a:lnTo>
                  <a:pt x="300050" y="227622"/>
                </a:lnTo>
                <a:lnTo>
                  <a:pt x="301091" y="227190"/>
                </a:lnTo>
                <a:lnTo>
                  <a:pt x="302615" y="225678"/>
                </a:lnTo>
                <a:lnTo>
                  <a:pt x="303034" y="224637"/>
                </a:lnTo>
                <a:lnTo>
                  <a:pt x="303034" y="199161"/>
                </a:lnTo>
                <a:close/>
              </a:path>
              <a:path w="337820" h="227964">
                <a:moveTo>
                  <a:pt x="25946" y="156375"/>
                </a:moveTo>
                <a:lnTo>
                  <a:pt x="24777" y="156730"/>
                </a:lnTo>
                <a:lnTo>
                  <a:pt x="23025" y="158267"/>
                </a:lnTo>
                <a:lnTo>
                  <a:pt x="22542" y="159384"/>
                </a:lnTo>
                <a:lnTo>
                  <a:pt x="22542" y="183121"/>
                </a:lnTo>
                <a:lnTo>
                  <a:pt x="24345" y="184924"/>
                </a:lnTo>
                <a:lnTo>
                  <a:pt x="312254" y="184924"/>
                </a:lnTo>
                <a:lnTo>
                  <a:pt x="313283" y="184518"/>
                </a:lnTo>
                <a:lnTo>
                  <a:pt x="314807" y="182968"/>
                </a:lnTo>
                <a:lnTo>
                  <a:pt x="315226" y="181952"/>
                </a:lnTo>
                <a:lnTo>
                  <a:pt x="315226" y="159384"/>
                </a:lnTo>
                <a:lnTo>
                  <a:pt x="314731" y="158267"/>
                </a:lnTo>
                <a:lnTo>
                  <a:pt x="313004" y="156730"/>
                </a:lnTo>
                <a:lnTo>
                  <a:pt x="312329" y="156527"/>
                </a:lnTo>
                <a:lnTo>
                  <a:pt x="27101" y="156527"/>
                </a:lnTo>
                <a:lnTo>
                  <a:pt x="25946" y="156375"/>
                </a:lnTo>
                <a:close/>
              </a:path>
              <a:path w="337820" h="227964">
                <a:moveTo>
                  <a:pt x="310705" y="91439"/>
                </a:moveTo>
                <a:lnTo>
                  <a:pt x="27063" y="91439"/>
                </a:lnTo>
                <a:lnTo>
                  <a:pt x="25496" y="107685"/>
                </a:lnTo>
                <a:lnTo>
                  <a:pt x="24982" y="123983"/>
                </a:lnTo>
                <a:lnTo>
                  <a:pt x="25518" y="140281"/>
                </a:lnTo>
                <a:lnTo>
                  <a:pt x="27101" y="156527"/>
                </a:lnTo>
                <a:lnTo>
                  <a:pt x="310654" y="156527"/>
                </a:lnTo>
                <a:lnTo>
                  <a:pt x="312248" y="140281"/>
                </a:lnTo>
                <a:lnTo>
                  <a:pt x="312785" y="123983"/>
                </a:lnTo>
                <a:lnTo>
                  <a:pt x="312269" y="107685"/>
                </a:lnTo>
                <a:lnTo>
                  <a:pt x="310705" y="91439"/>
                </a:lnTo>
                <a:close/>
              </a:path>
              <a:path w="337820" h="227964">
                <a:moveTo>
                  <a:pt x="311823" y="156375"/>
                </a:moveTo>
                <a:lnTo>
                  <a:pt x="310654" y="156527"/>
                </a:lnTo>
                <a:lnTo>
                  <a:pt x="312329" y="156527"/>
                </a:lnTo>
                <a:lnTo>
                  <a:pt x="311823" y="156375"/>
                </a:lnTo>
                <a:close/>
              </a:path>
              <a:path w="337820" h="227964">
                <a:moveTo>
                  <a:pt x="27482" y="75183"/>
                </a:moveTo>
                <a:lnTo>
                  <a:pt x="914" y="75183"/>
                </a:lnTo>
                <a:lnTo>
                  <a:pt x="0" y="76072"/>
                </a:lnTo>
                <a:lnTo>
                  <a:pt x="0" y="81343"/>
                </a:lnTo>
                <a:lnTo>
                  <a:pt x="139" y="81762"/>
                </a:lnTo>
                <a:lnTo>
                  <a:pt x="6908" y="91122"/>
                </a:lnTo>
                <a:lnTo>
                  <a:pt x="7518" y="91439"/>
                </a:lnTo>
                <a:lnTo>
                  <a:pt x="330250" y="91439"/>
                </a:lnTo>
                <a:lnTo>
                  <a:pt x="330860" y="91122"/>
                </a:lnTo>
                <a:lnTo>
                  <a:pt x="337362" y="82105"/>
                </a:lnTo>
                <a:lnTo>
                  <a:pt x="337629" y="81762"/>
                </a:lnTo>
                <a:lnTo>
                  <a:pt x="337756" y="78790"/>
                </a:lnTo>
                <a:lnTo>
                  <a:pt x="31089" y="78790"/>
                </a:lnTo>
                <a:lnTo>
                  <a:pt x="28028" y="75412"/>
                </a:lnTo>
                <a:lnTo>
                  <a:pt x="27482" y="75183"/>
                </a:lnTo>
                <a:close/>
              </a:path>
              <a:path w="337820" h="227964">
                <a:moveTo>
                  <a:pt x="236842" y="0"/>
                </a:moveTo>
                <a:lnTo>
                  <a:pt x="100939" y="0"/>
                </a:lnTo>
                <a:lnTo>
                  <a:pt x="73761" y="3759"/>
                </a:lnTo>
                <a:lnTo>
                  <a:pt x="72631" y="4571"/>
                </a:lnTo>
                <a:lnTo>
                  <a:pt x="33693" y="78790"/>
                </a:lnTo>
                <a:lnTo>
                  <a:pt x="304063" y="78790"/>
                </a:lnTo>
                <a:lnTo>
                  <a:pt x="265125" y="4571"/>
                </a:lnTo>
                <a:lnTo>
                  <a:pt x="263994" y="3759"/>
                </a:lnTo>
                <a:lnTo>
                  <a:pt x="236842" y="0"/>
                </a:lnTo>
                <a:close/>
              </a:path>
              <a:path w="337820" h="227964">
                <a:moveTo>
                  <a:pt x="336270" y="75183"/>
                </a:moveTo>
                <a:lnTo>
                  <a:pt x="310286" y="75183"/>
                </a:lnTo>
                <a:lnTo>
                  <a:pt x="309752" y="75412"/>
                </a:lnTo>
                <a:lnTo>
                  <a:pt x="306666" y="78790"/>
                </a:lnTo>
                <a:lnTo>
                  <a:pt x="337756" y="78790"/>
                </a:lnTo>
                <a:lnTo>
                  <a:pt x="337756" y="76682"/>
                </a:lnTo>
                <a:lnTo>
                  <a:pt x="337540" y="76149"/>
                </a:lnTo>
                <a:lnTo>
                  <a:pt x="336791" y="75374"/>
                </a:lnTo>
                <a:lnTo>
                  <a:pt x="336270" y="75183"/>
                </a:lnTo>
                <a:close/>
              </a:path>
            </a:pathLst>
          </a:custGeom>
          <a:solidFill>
            <a:srgbClr val="FFFFFF"/>
          </a:solidFill>
        </p:spPr>
        <p:txBody>
          <a:bodyPr wrap="square" lIns="0" tIns="0" rIns="0" bIns="0" rtlCol="0"/>
          <a:lstStyle/>
          <a:p>
            <a:endParaRPr/>
          </a:p>
        </p:txBody>
      </p:sp>
      <p:sp>
        <p:nvSpPr>
          <p:cNvPr id="273" name="object 273"/>
          <p:cNvSpPr/>
          <p:nvPr/>
        </p:nvSpPr>
        <p:spPr>
          <a:xfrm>
            <a:off x="4133692" y="3609991"/>
            <a:ext cx="337820" cy="227965"/>
          </a:xfrm>
          <a:custGeom>
            <a:avLst/>
            <a:gdLst/>
            <a:ahLst/>
            <a:cxnLst/>
            <a:rect l="l" t="t" r="r" b="b"/>
            <a:pathLst>
              <a:path w="337820" h="227964">
                <a:moveTo>
                  <a:pt x="27063" y="91452"/>
                </a:moveTo>
                <a:lnTo>
                  <a:pt x="8178" y="91452"/>
                </a:lnTo>
                <a:lnTo>
                  <a:pt x="7518" y="91452"/>
                </a:lnTo>
                <a:lnTo>
                  <a:pt x="6908" y="91135"/>
                </a:lnTo>
                <a:lnTo>
                  <a:pt x="6527" y="90614"/>
                </a:lnTo>
                <a:lnTo>
                  <a:pt x="393" y="82118"/>
                </a:lnTo>
                <a:lnTo>
                  <a:pt x="139" y="81775"/>
                </a:lnTo>
                <a:lnTo>
                  <a:pt x="0" y="81356"/>
                </a:lnTo>
                <a:lnTo>
                  <a:pt x="0" y="80937"/>
                </a:lnTo>
                <a:lnTo>
                  <a:pt x="0" y="77228"/>
                </a:lnTo>
                <a:lnTo>
                  <a:pt x="0" y="76085"/>
                </a:lnTo>
                <a:lnTo>
                  <a:pt x="914" y="75196"/>
                </a:lnTo>
                <a:lnTo>
                  <a:pt x="2031" y="75196"/>
                </a:lnTo>
                <a:lnTo>
                  <a:pt x="26898" y="75196"/>
                </a:lnTo>
                <a:lnTo>
                  <a:pt x="27482" y="75196"/>
                </a:lnTo>
                <a:lnTo>
                  <a:pt x="28028" y="75425"/>
                </a:lnTo>
                <a:lnTo>
                  <a:pt x="28409" y="75857"/>
                </a:lnTo>
                <a:lnTo>
                  <a:pt x="31089" y="78803"/>
                </a:lnTo>
                <a:lnTo>
                  <a:pt x="33693" y="78803"/>
                </a:lnTo>
                <a:lnTo>
                  <a:pt x="72021" y="5727"/>
                </a:lnTo>
                <a:lnTo>
                  <a:pt x="72631" y="4584"/>
                </a:lnTo>
                <a:lnTo>
                  <a:pt x="73761" y="3771"/>
                </a:lnTo>
                <a:lnTo>
                  <a:pt x="75069" y="3594"/>
                </a:lnTo>
                <a:lnTo>
                  <a:pt x="100939" y="12"/>
                </a:lnTo>
                <a:lnTo>
                  <a:pt x="101130" y="0"/>
                </a:lnTo>
                <a:lnTo>
                  <a:pt x="101295" y="0"/>
                </a:lnTo>
                <a:lnTo>
                  <a:pt x="101485" y="0"/>
                </a:lnTo>
                <a:lnTo>
                  <a:pt x="236270" y="0"/>
                </a:lnTo>
                <a:lnTo>
                  <a:pt x="236461" y="0"/>
                </a:lnTo>
                <a:lnTo>
                  <a:pt x="236651" y="0"/>
                </a:lnTo>
                <a:lnTo>
                  <a:pt x="236842" y="12"/>
                </a:lnTo>
                <a:lnTo>
                  <a:pt x="262686" y="3594"/>
                </a:lnTo>
                <a:lnTo>
                  <a:pt x="263994" y="3771"/>
                </a:lnTo>
                <a:lnTo>
                  <a:pt x="265125" y="4584"/>
                </a:lnTo>
                <a:lnTo>
                  <a:pt x="265734" y="5727"/>
                </a:lnTo>
                <a:lnTo>
                  <a:pt x="304063" y="78803"/>
                </a:lnTo>
                <a:lnTo>
                  <a:pt x="306666" y="78803"/>
                </a:lnTo>
                <a:lnTo>
                  <a:pt x="309359" y="75857"/>
                </a:lnTo>
                <a:lnTo>
                  <a:pt x="309752" y="75425"/>
                </a:lnTo>
                <a:lnTo>
                  <a:pt x="310286" y="75196"/>
                </a:lnTo>
                <a:lnTo>
                  <a:pt x="310870" y="75196"/>
                </a:lnTo>
                <a:lnTo>
                  <a:pt x="335724" y="75196"/>
                </a:lnTo>
                <a:lnTo>
                  <a:pt x="336270" y="75196"/>
                </a:lnTo>
                <a:lnTo>
                  <a:pt x="336791" y="75387"/>
                </a:lnTo>
                <a:lnTo>
                  <a:pt x="337172" y="75780"/>
                </a:lnTo>
                <a:lnTo>
                  <a:pt x="337540" y="76161"/>
                </a:lnTo>
                <a:lnTo>
                  <a:pt x="337756" y="76695"/>
                </a:lnTo>
                <a:lnTo>
                  <a:pt x="337756" y="77228"/>
                </a:lnTo>
                <a:lnTo>
                  <a:pt x="337756" y="80937"/>
                </a:lnTo>
                <a:lnTo>
                  <a:pt x="337756" y="81356"/>
                </a:lnTo>
                <a:lnTo>
                  <a:pt x="337629" y="81775"/>
                </a:lnTo>
                <a:lnTo>
                  <a:pt x="337362" y="82118"/>
                </a:lnTo>
                <a:lnTo>
                  <a:pt x="331241" y="90614"/>
                </a:lnTo>
                <a:lnTo>
                  <a:pt x="330860" y="91135"/>
                </a:lnTo>
                <a:lnTo>
                  <a:pt x="330250" y="91452"/>
                </a:lnTo>
                <a:lnTo>
                  <a:pt x="329577" y="91452"/>
                </a:lnTo>
                <a:lnTo>
                  <a:pt x="310705" y="91452"/>
                </a:lnTo>
                <a:lnTo>
                  <a:pt x="312269" y="107698"/>
                </a:lnTo>
                <a:lnTo>
                  <a:pt x="312785" y="123996"/>
                </a:lnTo>
                <a:lnTo>
                  <a:pt x="312248" y="140294"/>
                </a:lnTo>
                <a:lnTo>
                  <a:pt x="310654" y="156540"/>
                </a:lnTo>
                <a:lnTo>
                  <a:pt x="311823" y="156387"/>
                </a:lnTo>
                <a:lnTo>
                  <a:pt x="313004" y="156743"/>
                </a:lnTo>
                <a:lnTo>
                  <a:pt x="313855" y="157505"/>
                </a:lnTo>
                <a:lnTo>
                  <a:pt x="314731" y="158280"/>
                </a:lnTo>
                <a:lnTo>
                  <a:pt x="315226" y="159397"/>
                </a:lnTo>
                <a:lnTo>
                  <a:pt x="315226" y="160566"/>
                </a:lnTo>
                <a:lnTo>
                  <a:pt x="315226" y="180873"/>
                </a:lnTo>
                <a:lnTo>
                  <a:pt x="315226" y="181965"/>
                </a:lnTo>
                <a:lnTo>
                  <a:pt x="314807" y="182981"/>
                </a:lnTo>
                <a:lnTo>
                  <a:pt x="314032" y="183756"/>
                </a:lnTo>
                <a:lnTo>
                  <a:pt x="313283" y="184531"/>
                </a:lnTo>
                <a:lnTo>
                  <a:pt x="312254" y="184937"/>
                </a:lnTo>
                <a:lnTo>
                  <a:pt x="311162" y="184937"/>
                </a:lnTo>
                <a:lnTo>
                  <a:pt x="303034" y="184937"/>
                </a:lnTo>
                <a:lnTo>
                  <a:pt x="303034" y="223583"/>
                </a:lnTo>
                <a:lnTo>
                  <a:pt x="303034" y="224650"/>
                </a:lnTo>
                <a:lnTo>
                  <a:pt x="302615" y="225691"/>
                </a:lnTo>
                <a:lnTo>
                  <a:pt x="301853" y="226453"/>
                </a:lnTo>
                <a:lnTo>
                  <a:pt x="301091" y="227203"/>
                </a:lnTo>
                <a:lnTo>
                  <a:pt x="300050" y="227634"/>
                </a:lnTo>
                <a:lnTo>
                  <a:pt x="298983" y="227634"/>
                </a:lnTo>
                <a:lnTo>
                  <a:pt x="270509" y="227634"/>
                </a:lnTo>
                <a:lnTo>
                  <a:pt x="268287" y="227634"/>
                </a:lnTo>
                <a:lnTo>
                  <a:pt x="266458" y="225831"/>
                </a:lnTo>
                <a:lnTo>
                  <a:pt x="266458" y="223583"/>
                </a:lnTo>
                <a:lnTo>
                  <a:pt x="266458" y="199174"/>
                </a:lnTo>
                <a:lnTo>
                  <a:pt x="71310" y="199174"/>
                </a:lnTo>
                <a:lnTo>
                  <a:pt x="71310" y="223583"/>
                </a:lnTo>
                <a:lnTo>
                  <a:pt x="71310" y="224650"/>
                </a:lnTo>
                <a:lnTo>
                  <a:pt x="70891" y="225691"/>
                </a:lnTo>
                <a:lnTo>
                  <a:pt x="70116" y="226453"/>
                </a:lnTo>
                <a:lnTo>
                  <a:pt x="69354" y="227203"/>
                </a:lnTo>
                <a:lnTo>
                  <a:pt x="68325" y="227634"/>
                </a:lnTo>
                <a:lnTo>
                  <a:pt x="67246" y="227634"/>
                </a:lnTo>
                <a:lnTo>
                  <a:pt x="38785" y="227634"/>
                </a:lnTo>
                <a:lnTo>
                  <a:pt x="37718" y="227634"/>
                </a:lnTo>
                <a:lnTo>
                  <a:pt x="36690" y="227203"/>
                </a:lnTo>
                <a:lnTo>
                  <a:pt x="35902" y="226453"/>
                </a:lnTo>
                <a:lnTo>
                  <a:pt x="35153" y="225691"/>
                </a:lnTo>
                <a:lnTo>
                  <a:pt x="34721" y="224650"/>
                </a:lnTo>
                <a:lnTo>
                  <a:pt x="34721" y="223583"/>
                </a:lnTo>
                <a:lnTo>
                  <a:pt x="34721" y="184937"/>
                </a:lnTo>
                <a:lnTo>
                  <a:pt x="26593" y="184937"/>
                </a:lnTo>
                <a:lnTo>
                  <a:pt x="24345" y="184937"/>
                </a:lnTo>
                <a:lnTo>
                  <a:pt x="22542" y="183134"/>
                </a:lnTo>
                <a:lnTo>
                  <a:pt x="22542" y="180873"/>
                </a:lnTo>
                <a:lnTo>
                  <a:pt x="22542" y="160566"/>
                </a:lnTo>
                <a:lnTo>
                  <a:pt x="22542" y="159397"/>
                </a:lnTo>
                <a:lnTo>
                  <a:pt x="23025" y="158280"/>
                </a:lnTo>
                <a:lnTo>
                  <a:pt x="23914" y="157505"/>
                </a:lnTo>
                <a:lnTo>
                  <a:pt x="24777" y="156743"/>
                </a:lnTo>
                <a:lnTo>
                  <a:pt x="25946" y="156387"/>
                </a:lnTo>
                <a:lnTo>
                  <a:pt x="27101" y="156540"/>
                </a:lnTo>
                <a:lnTo>
                  <a:pt x="25518" y="140294"/>
                </a:lnTo>
                <a:lnTo>
                  <a:pt x="24982" y="123996"/>
                </a:lnTo>
                <a:lnTo>
                  <a:pt x="25496" y="107698"/>
                </a:lnTo>
                <a:lnTo>
                  <a:pt x="27063" y="91452"/>
                </a:lnTo>
                <a:close/>
              </a:path>
            </a:pathLst>
          </a:custGeom>
          <a:ln w="3175">
            <a:solidFill>
              <a:srgbClr val="221F1F"/>
            </a:solidFill>
          </a:ln>
        </p:spPr>
        <p:txBody>
          <a:bodyPr wrap="square" lIns="0" tIns="0" rIns="0" bIns="0" rtlCol="0"/>
          <a:lstStyle/>
          <a:p>
            <a:endParaRPr/>
          </a:p>
        </p:txBody>
      </p:sp>
      <p:sp>
        <p:nvSpPr>
          <p:cNvPr id="274" name="object 274"/>
          <p:cNvSpPr/>
          <p:nvPr/>
        </p:nvSpPr>
        <p:spPr>
          <a:xfrm>
            <a:off x="4440118" y="3688160"/>
            <a:ext cx="119875" cy="89941"/>
          </a:xfrm>
          <a:prstGeom prst="rect">
            <a:avLst/>
          </a:prstGeom>
          <a:blipFill>
            <a:blip r:embed="rId17" cstate="print"/>
            <a:stretch>
              <a:fillRect/>
            </a:stretch>
          </a:blipFill>
        </p:spPr>
        <p:txBody>
          <a:bodyPr wrap="square" lIns="0" tIns="0" rIns="0" bIns="0" rtlCol="0"/>
          <a:lstStyle/>
          <a:p>
            <a:endParaRPr/>
          </a:p>
        </p:txBody>
      </p:sp>
      <p:sp>
        <p:nvSpPr>
          <p:cNvPr id="275" name="object 275"/>
          <p:cNvSpPr/>
          <p:nvPr/>
        </p:nvSpPr>
        <p:spPr>
          <a:xfrm>
            <a:off x="2569399" y="3809752"/>
            <a:ext cx="833755" cy="30480"/>
          </a:xfrm>
          <a:custGeom>
            <a:avLst/>
            <a:gdLst/>
            <a:ahLst/>
            <a:cxnLst/>
            <a:rect l="l" t="t" r="r" b="b"/>
            <a:pathLst>
              <a:path w="833754" h="30479">
                <a:moveTo>
                  <a:pt x="0" y="30378"/>
                </a:moveTo>
                <a:lnTo>
                  <a:pt x="389877" y="30391"/>
                </a:lnTo>
                <a:lnTo>
                  <a:pt x="389877" y="0"/>
                </a:lnTo>
                <a:lnTo>
                  <a:pt x="442658" y="0"/>
                </a:lnTo>
                <a:lnTo>
                  <a:pt x="442658" y="30403"/>
                </a:lnTo>
                <a:lnTo>
                  <a:pt x="833285" y="30403"/>
                </a:lnTo>
              </a:path>
            </a:pathLst>
          </a:custGeom>
          <a:ln w="12738">
            <a:solidFill>
              <a:srgbClr val="211F20"/>
            </a:solidFill>
          </a:ln>
        </p:spPr>
        <p:txBody>
          <a:bodyPr wrap="square" lIns="0" tIns="0" rIns="0" bIns="0" rtlCol="0"/>
          <a:lstStyle/>
          <a:p>
            <a:endParaRPr/>
          </a:p>
        </p:txBody>
      </p:sp>
      <p:sp>
        <p:nvSpPr>
          <p:cNvPr id="276" name="object 276"/>
          <p:cNvSpPr/>
          <p:nvPr/>
        </p:nvSpPr>
        <p:spPr>
          <a:xfrm>
            <a:off x="3398193" y="3817146"/>
            <a:ext cx="1613535" cy="23495"/>
          </a:xfrm>
          <a:custGeom>
            <a:avLst/>
            <a:gdLst/>
            <a:ahLst/>
            <a:cxnLst/>
            <a:rect l="l" t="t" r="r" b="b"/>
            <a:pathLst>
              <a:path w="1613535" h="23495">
                <a:moveTo>
                  <a:pt x="0" y="23025"/>
                </a:moveTo>
                <a:lnTo>
                  <a:pt x="1080808" y="22859"/>
                </a:lnTo>
                <a:lnTo>
                  <a:pt x="1080947" y="0"/>
                </a:lnTo>
                <a:lnTo>
                  <a:pt x="1227442" y="0"/>
                </a:lnTo>
                <a:lnTo>
                  <a:pt x="1227289" y="23075"/>
                </a:lnTo>
                <a:lnTo>
                  <a:pt x="1613535" y="23088"/>
                </a:lnTo>
              </a:path>
            </a:pathLst>
          </a:custGeom>
          <a:ln w="12738">
            <a:solidFill>
              <a:srgbClr val="211F20"/>
            </a:solidFill>
          </a:ln>
        </p:spPr>
        <p:txBody>
          <a:bodyPr wrap="square" lIns="0" tIns="0" rIns="0" bIns="0" rtlCol="0"/>
          <a:lstStyle/>
          <a:p>
            <a:endParaRPr/>
          </a:p>
        </p:txBody>
      </p:sp>
      <p:sp>
        <p:nvSpPr>
          <p:cNvPr id="277" name="object 277"/>
          <p:cNvSpPr/>
          <p:nvPr/>
        </p:nvSpPr>
        <p:spPr>
          <a:xfrm>
            <a:off x="5008178" y="3803448"/>
            <a:ext cx="1426210" cy="41275"/>
          </a:xfrm>
          <a:custGeom>
            <a:avLst/>
            <a:gdLst/>
            <a:ahLst/>
            <a:cxnLst/>
            <a:rect l="l" t="t" r="r" b="b"/>
            <a:pathLst>
              <a:path w="1426210" h="41275">
                <a:moveTo>
                  <a:pt x="1426044" y="25"/>
                </a:moveTo>
                <a:lnTo>
                  <a:pt x="114" y="0"/>
                </a:lnTo>
                <a:lnTo>
                  <a:pt x="0" y="41224"/>
                </a:lnTo>
              </a:path>
            </a:pathLst>
          </a:custGeom>
          <a:ln w="12738">
            <a:solidFill>
              <a:srgbClr val="211F20"/>
            </a:solidFill>
          </a:ln>
        </p:spPr>
        <p:txBody>
          <a:bodyPr wrap="square" lIns="0" tIns="0" rIns="0" bIns="0" rtlCol="0"/>
          <a:lstStyle/>
          <a:p>
            <a:endParaRPr/>
          </a:p>
        </p:txBody>
      </p:sp>
      <p:sp>
        <p:nvSpPr>
          <p:cNvPr id="278" name="object 278"/>
          <p:cNvSpPr/>
          <p:nvPr/>
        </p:nvSpPr>
        <p:spPr>
          <a:xfrm>
            <a:off x="1190026" y="3803169"/>
            <a:ext cx="1379855" cy="43180"/>
          </a:xfrm>
          <a:custGeom>
            <a:avLst/>
            <a:gdLst/>
            <a:ahLst/>
            <a:cxnLst/>
            <a:rect l="l" t="t" r="r" b="b"/>
            <a:pathLst>
              <a:path w="1379855" h="43179">
                <a:moveTo>
                  <a:pt x="0" y="0"/>
                </a:moveTo>
                <a:lnTo>
                  <a:pt x="1379372" y="279"/>
                </a:lnTo>
                <a:lnTo>
                  <a:pt x="1379372" y="42760"/>
                </a:lnTo>
              </a:path>
            </a:pathLst>
          </a:custGeom>
          <a:ln w="12738">
            <a:solidFill>
              <a:srgbClr val="211F20"/>
            </a:solidFill>
          </a:ln>
        </p:spPr>
        <p:txBody>
          <a:bodyPr wrap="square" lIns="0" tIns="0" rIns="0" bIns="0" rtlCol="0"/>
          <a:lstStyle/>
          <a:p>
            <a:endParaRPr/>
          </a:p>
        </p:txBody>
      </p:sp>
      <p:sp>
        <p:nvSpPr>
          <p:cNvPr id="279" name="object 279"/>
          <p:cNvSpPr/>
          <p:nvPr/>
        </p:nvSpPr>
        <p:spPr>
          <a:xfrm>
            <a:off x="1963691" y="5519403"/>
            <a:ext cx="42545" cy="42545"/>
          </a:xfrm>
          <a:custGeom>
            <a:avLst/>
            <a:gdLst/>
            <a:ahLst/>
            <a:cxnLst/>
            <a:rect l="l" t="t" r="r" b="b"/>
            <a:pathLst>
              <a:path w="42544" h="42545">
                <a:moveTo>
                  <a:pt x="21107" y="0"/>
                </a:moveTo>
                <a:lnTo>
                  <a:pt x="12896" y="1656"/>
                </a:lnTo>
                <a:lnTo>
                  <a:pt x="6186" y="6176"/>
                </a:lnTo>
                <a:lnTo>
                  <a:pt x="1660" y="12885"/>
                </a:lnTo>
                <a:lnTo>
                  <a:pt x="0" y="21107"/>
                </a:lnTo>
                <a:lnTo>
                  <a:pt x="1660" y="29323"/>
                </a:lnTo>
                <a:lnTo>
                  <a:pt x="6186" y="36033"/>
                </a:lnTo>
                <a:lnTo>
                  <a:pt x="12896" y="40556"/>
                </a:lnTo>
                <a:lnTo>
                  <a:pt x="21107" y="42214"/>
                </a:lnTo>
                <a:lnTo>
                  <a:pt x="29323" y="40556"/>
                </a:lnTo>
                <a:lnTo>
                  <a:pt x="36033" y="36033"/>
                </a:lnTo>
                <a:lnTo>
                  <a:pt x="40556" y="29323"/>
                </a:lnTo>
                <a:lnTo>
                  <a:pt x="42214" y="21107"/>
                </a:lnTo>
                <a:lnTo>
                  <a:pt x="40556" y="12885"/>
                </a:lnTo>
                <a:lnTo>
                  <a:pt x="36033" y="6176"/>
                </a:lnTo>
                <a:lnTo>
                  <a:pt x="29323" y="1656"/>
                </a:lnTo>
                <a:lnTo>
                  <a:pt x="21107" y="0"/>
                </a:lnTo>
                <a:close/>
              </a:path>
            </a:pathLst>
          </a:custGeom>
          <a:solidFill>
            <a:srgbClr val="221F1F"/>
          </a:solidFill>
        </p:spPr>
        <p:txBody>
          <a:bodyPr wrap="square" lIns="0" tIns="0" rIns="0" bIns="0" rtlCol="0"/>
          <a:lstStyle/>
          <a:p>
            <a:endParaRPr/>
          </a:p>
        </p:txBody>
      </p:sp>
      <p:sp>
        <p:nvSpPr>
          <p:cNvPr id="280" name="object 280"/>
          <p:cNvSpPr/>
          <p:nvPr/>
        </p:nvSpPr>
        <p:spPr>
          <a:xfrm>
            <a:off x="6538976" y="3825684"/>
            <a:ext cx="53251" cy="938618"/>
          </a:xfrm>
          <a:prstGeom prst="rect">
            <a:avLst/>
          </a:prstGeom>
          <a:blipFill>
            <a:blip r:embed="rId18" cstate="print"/>
            <a:stretch>
              <a:fillRect/>
            </a:stretch>
          </a:blipFill>
        </p:spPr>
        <p:txBody>
          <a:bodyPr wrap="square" lIns="0" tIns="0" rIns="0" bIns="0" rtlCol="0"/>
          <a:lstStyle/>
          <a:p>
            <a:endParaRPr/>
          </a:p>
        </p:txBody>
      </p:sp>
      <p:sp>
        <p:nvSpPr>
          <p:cNvPr id="281" name="object 281"/>
          <p:cNvSpPr txBox="1"/>
          <p:nvPr/>
        </p:nvSpPr>
        <p:spPr>
          <a:xfrm>
            <a:off x="1856124" y="1285572"/>
            <a:ext cx="394081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80" dirty="0">
                <a:solidFill>
                  <a:srgbClr val="231F20"/>
                </a:solidFill>
                <a:latin typeface="Arial"/>
                <a:cs typeface="Arial"/>
              </a:rPr>
              <a:t>C-C:</a:t>
            </a:r>
            <a:r>
              <a:rPr sz="1150" b="1" spc="140" dirty="0">
                <a:solidFill>
                  <a:srgbClr val="231F20"/>
                </a:solidFill>
                <a:latin typeface="Arial"/>
                <a:cs typeface="Arial"/>
              </a:rPr>
              <a:t> </a:t>
            </a:r>
            <a:r>
              <a:rPr sz="1150" b="1" spc="-40" dirty="0">
                <a:solidFill>
                  <a:srgbClr val="231F20"/>
                </a:solidFill>
                <a:latin typeface="Arial"/>
                <a:cs typeface="Arial"/>
              </a:rPr>
              <a:t>Red</a:t>
            </a:r>
            <a:r>
              <a:rPr sz="1150" b="1" spc="-90" dirty="0">
                <a:solidFill>
                  <a:srgbClr val="231F20"/>
                </a:solidFill>
                <a:latin typeface="Arial"/>
                <a:cs typeface="Arial"/>
              </a:rPr>
              <a:t> </a:t>
            </a:r>
            <a:r>
              <a:rPr sz="1150" b="1" spc="-20" dirty="0">
                <a:solidFill>
                  <a:srgbClr val="231F20"/>
                </a:solidFill>
                <a:latin typeface="Arial"/>
                <a:cs typeface="Arial"/>
              </a:rPr>
              <a:t>River</a:t>
            </a:r>
            <a:r>
              <a:rPr sz="1150" b="1" spc="-90" dirty="0">
                <a:solidFill>
                  <a:srgbClr val="231F20"/>
                </a:solidFill>
                <a:latin typeface="Arial"/>
                <a:cs typeface="Arial"/>
              </a:rPr>
              <a:t> </a:t>
            </a:r>
            <a:r>
              <a:rPr sz="1150" b="1" spc="-20" dirty="0">
                <a:solidFill>
                  <a:srgbClr val="231F20"/>
                </a:solidFill>
                <a:latin typeface="Arial"/>
                <a:cs typeface="Arial"/>
              </a:rPr>
              <a:t>South</a:t>
            </a:r>
            <a:r>
              <a:rPr sz="1150" b="1" spc="-90" dirty="0">
                <a:solidFill>
                  <a:srgbClr val="231F20"/>
                </a:solidFill>
                <a:latin typeface="Arial"/>
                <a:cs typeface="Arial"/>
              </a:rPr>
              <a:t> </a:t>
            </a:r>
            <a:r>
              <a:rPr sz="1150" b="1" spc="5" dirty="0">
                <a:solidFill>
                  <a:srgbClr val="231F20"/>
                </a:solidFill>
                <a:latin typeface="Arial"/>
                <a:cs typeface="Arial"/>
              </a:rPr>
              <a:t>of</a:t>
            </a:r>
            <a:r>
              <a:rPr sz="1150" b="1" spc="-90" dirty="0">
                <a:solidFill>
                  <a:srgbClr val="231F20"/>
                </a:solidFill>
                <a:latin typeface="Arial"/>
                <a:cs typeface="Arial"/>
              </a:rPr>
              <a:t> </a:t>
            </a:r>
            <a:r>
              <a:rPr sz="1150" b="1" spc="25" dirty="0">
                <a:solidFill>
                  <a:srgbClr val="231F20"/>
                </a:solidFill>
                <a:latin typeface="Arial"/>
                <a:cs typeface="Arial"/>
              </a:rPr>
              <a:t>14th</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282" name="object 282"/>
          <p:cNvSpPr txBox="1"/>
          <p:nvPr/>
        </p:nvSpPr>
        <p:spPr>
          <a:xfrm>
            <a:off x="696117" y="5884501"/>
            <a:ext cx="6260465"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85" dirty="0">
                <a:solidFill>
                  <a:srgbClr val="231F20"/>
                </a:solidFill>
                <a:latin typeface="Arial"/>
                <a:cs typeface="Arial"/>
              </a:rPr>
              <a:t> </a:t>
            </a:r>
            <a:r>
              <a:rPr sz="1150" b="1" spc="-5" dirty="0">
                <a:solidFill>
                  <a:srgbClr val="231F20"/>
                </a:solidFill>
                <a:latin typeface="Arial"/>
                <a:cs typeface="Arial"/>
              </a:rPr>
              <a:t>D1-D1:</a:t>
            </a:r>
            <a:r>
              <a:rPr sz="1150" b="1" spc="150" dirty="0">
                <a:solidFill>
                  <a:srgbClr val="231F20"/>
                </a:solidFill>
                <a:latin typeface="Arial"/>
                <a:cs typeface="Arial"/>
              </a:rPr>
              <a:t> </a:t>
            </a:r>
            <a:r>
              <a:rPr sz="1150" b="1" spc="-15" dirty="0">
                <a:solidFill>
                  <a:srgbClr val="231F20"/>
                </a:solidFill>
                <a:latin typeface="Arial"/>
                <a:cs typeface="Arial"/>
              </a:rPr>
              <a:t>Open</a:t>
            </a:r>
            <a:r>
              <a:rPr sz="1150" b="1" spc="-85" dirty="0">
                <a:solidFill>
                  <a:srgbClr val="231F20"/>
                </a:solidFill>
                <a:latin typeface="Arial"/>
                <a:cs typeface="Arial"/>
              </a:rPr>
              <a:t> </a:t>
            </a:r>
            <a:r>
              <a:rPr sz="1150" b="1" spc="-55" dirty="0">
                <a:solidFill>
                  <a:srgbClr val="231F20"/>
                </a:solidFill>
                <a:latin typeface="Arial"/>
                <a:cs typeface="Arial"/>
              </a:rPr>
              <a:t>Space</a:t>
            </a:r>
            <a:r>
              <a:rPr sz="1150" b="1" spc="-85" dirty="0">
                <a:solidFill>
                  <a:srgbClr val="231F20"/>
                </a:solidFill>
                <a:latin typeface="Arial"/>
                <a:cs typeface="Arial"/>
              </a:rPr>
              <a:t> </a:t>
            </a:r>
            <a:r>
              <a:rPr sz="1150" b="1" spc="-40" dirty="0">
                <a:solidFill>
                  <a:srgbClr val="231F20"/>
                </a:solidFill>
                <a:latin typeface="Arial"/>
                <a:cs typeface="Arial"/>
              </a:rPr>
              <a:t>Block</a:t>
            </a:r>
            <a:r>
              <a:rPr sz="1150" b="1" spc="-85" dirty="0">
                <a:solidFill>
                  <a:srgbClr val="231F20"/>
                </a:solidFill>
                <a:latin typeface="Arial"/>
                <a:cs typeface="Arial"/>
              </a:rPr>
              <a:t> </a:t>
            </a:r>
            <a:r>
              <a:rPr sz="1150" b="1" spc="25" dirty="0">
                <a:solidFill>
                  <a:srgbClr val="231F20"/>
                </a:solidFill>
                <a:latin typeface="Arial"/>
                <a:cs typeface="Arial"/>
              </a:rPr>
              <a:t>#1</a:t>
            </a:r>
            <a:r>
              <a:rPr sz="1150" b="1" spc="-85" dirty="0">
                <a:solidFill>
                  <a:srgbClr val="231F20"/>
                </a:solidFill>
                <a:latin typeface="Arial"/>
                <a:cs typeface="Arial"/>
              </a:rPr>
              <a:t> </a:t>
            </a:r>
            <a:r>
              <a:rPr sz="1150" b="1" spc="-15" dirty="0">
                <a:solidFill>
                  <a:srgbClr val="231F20"/>
                </a:solidFill>
                <a:latin typeface="Arial"/>
                <a:cs typeface="Arial"/>
              </a:rPr>
              <a:t>Looking</a:t>
            </a:r>
            <a:r>
              <a:rPr sz="1150" b="1" spc="-85" dirty="0">
                <a:solidFill>
                  <a:srgbClr val="231F20"/>
                </a:solidFill>
                <a:latin typeface="Arial"/>
                <a:cs typeface="Arial"/>
              </a:rPr>
              <a:t> </a:t>
            </a:r>
            <a:r>
              <a:rPr sz="1150" b="1" spc="-45" dirty="0">
                <a:solidFill>
                  <a:srgbClr val="231F20"/>
                </a:solidFill>
                <a:latin typeface="Arial"/>
                <a:cs typeface="Arial"/>
              </a:rPr>
              <a:t>East</a:t>
            </a:r>
            <a:r>
              <a:rPr sz="1150" b="1" spc="-85" dirty="0">
                <a:solidFill>
                  <a:srgbClr val="231F20"/>
                </a:solidFill>
                <a:latin typeface="Arial"/>
                <a:cs typeface="Arial"/>
              </a:rPr>
              <a:t> </a:t>
            </a:r>
            <a:r>
              <a:rPr sz="1150" b="1" dirty="0">
                <a:solidFill>
                  <a:srgbClr val="231F20"/>
                </a:solidFill>
                <a:latin typeface="Arial"/>
                <a:cs typeface="Arial"/>
              </a:rPr>
              <a:t>(With</a:t>
            </a:r>
            <a:r>
              <a:rPr sz="1150" b="1" spc="-85" dirty="0">
                <a:solidFill>
                  <a:srgbClr val="231F20"/>
                </a:solidFill>
                <a:latin typeface="Arial"/>
                <a:cs typeface="Arial"/>
              </a:rPr>
              <a:t> </a:t>
            </a:r>
            <a:r>
              <a:rPr sz="1150" b="1" spc="-20" dirty="0">
                <a:solidFill>
                  <a:srgbClr val="231F20"/>
                </a:solidFill>
                <a:latin typeface="Arial"/>
                <a:cs typeface="Arial"/>
              </a:rPr>
              <a:t>Existing</a:t>
            </a:r>
            <a:r>
              <a:rPr sz="1150" b="1" spc="-85" dirty="0">
                <a:solidFill>
                  <a:srgbClr val="231F20"/>
                </a:solidFill>
                <a:latin typeface="Arial"/>
                <a:cs typeface="Arial"/>
              </a:rPr>
              <a:t> </a:t>
            </a:r>
            <a:r>
              <a:rPr sz="1150" b="1" spc="-10" dirty="0">
                <a:solidFill>
                  <a:srgbClr val="231F20"/>
                </a:solidFill>
                <a:latin typeface="Arial"/>
                <a:cs typeface="Arial"/>
              </a:rPr>
              <a:t>Parking</a:t>
            </a:r>
            <a:r>
              <a:rPr sz="1150" b="1" spc="-85" dirty="0">
                <a:solidFill>
                  <a:srgbClr val="231F20"/>
                </a:solidFill>
                <a:latin typeface="Arial"/>
                <a:cs typeface="Arial"/>
              </a:rPr>
              <a:t> </a:t>
            </a:r>
            <a:r>
              <a:rPr sz="1150" b="1" spc="-20" dirty="0">
                <a:solidFill>
                  <a:srgbClr val="231F20"/>
                </a:solidFill>
                <a:latin typeface="Arial"/>
                <a:cs typeface="Arial"/>
              </a:rPr>
              <a:t>Garage</a:t>
            </a:r>
            <a:r>
              <a:rPr sz="1150" b="1" spc="-85" dirty="0">
                <a:solidFill>
                  <a:srgbClr val="231F20"/>
                </a:solidFill>
                <a:latin typeface="Arial"/>
                <a:cs typeface="Arial"/>
              </a:rPr>
              <a:t> </a:t>
            </a:r>
            <a:r>
              <a:rPr sz="1150" b="1" spc="-15" dirty="0">
                <a:solidFill>
                  <a:srgbClr val="231F20"/>
                </a:solidFill>
                <a:latin typeface="Arial"/>
                <a:cs typeface="Arial"/>
              </a:rPr>
              <a:t>Remaining)</a:t>
            </a:r>
            <a:endParaRPr sz="1150">
              <a:latin typeface="Arial"/>
              <a:cs typeface="Arial"/>
            </a:endParaRPr>
          </a:p>
        </p:txBody>
      </p:sp>
      <p:sp>
        <p:nvSpPr>
          <p:cNvPr id="283" name="object 283"/>
          <p:cNvSpPr/>
          <p:nvPr/>
        </p:nvSpPr>
        <p:spPr>
          <a:xfrm>
            <a:off x="833158" y="6166142"/>
            <a:ext cx="6090920" cy="2093595"/>
          </a:xfrm>
          <a:custGeom>
            <a:avLst/>
            <a:gdLst/>
            <a:ahLst/>
            <a:cxnLst/>
            <a:rect l="l" t="t" r="r" b="b"/>
            <a:pathLst>
              <a:path w="6090920" h="2093595">
                <a:moveTo>
                  <a:pt x="0" y="2093175"/>
                </a:moveTo>
                <a:lnTo>
                  <a:pt x="6090615" y="2093175"/>
                </a:lnTo>
                <a:lnTo>
                  <a:pt x="6090615" y="0"/>
                </a:lnTo>
                <a:lnTo>
                  <a:pt x="0" y="0"/>
                </a:lnTo>
                <a:lnTo>
                  <a:pt x="0" y="2093175"/>
                </a:lnTo>
                <a:close/>
              </a:path>
            </a:pathLst>
          </a:custGeom>
          <a:solidFill>
            <a:srgbClr val="DFE9EC"/>
          </a:solidFill>
        </p:spPr>
        <p:txBody>
          <a:bodyPr wrap="square" lIns="0" tIns="0" rIns="0" bIns="0" rtlCol="0"/>
          <a:lstStyle/>
          <a:p>
            <a:endParaRPr/>
          </a:p>
        </p:txBody>
      </p:sp>
      <p:sp>
        <p:nvSpPr>
          <p:cNvPr id="284" name="object 284"/>
          <p:cNvSpPr/>
          <p:nvPr/>
        </p:nvSpPr>
        <p:spPr>
          <a:xfrm>
            <a:off x="6067945" y="7491041"/>
            <a:ext cx="93497" cy="146215"/>
          </a:xfrm>
          <a:prstGeom prst="rect">
            <a:avLst/>
          </a:prstGeom>
          <a:blipFill>
            <a:blip r:embed="rId19" cstate="print"/>
            <a:stretch>
              <a:fillRect/>
            </a:stretch>
          </a:blipFill>
        </p:spPr>
        <p:txBody>
          <a:bodyPr wrap="square" lIns="0" tIns="0" rIns="0" bIns="0" rtlCol="0"/>
          <a:lstStyle/>
          <a:p>
            <a:endParaRPr/>
          </a:p>
        </p:txBody>
      </p:sp>
      <p:sp>
        <p:nvSpPr>
          <p:cNvPr id="285" name="object 285"/>
          <p:cNvSpPr/>
          <p:nvPr/>
        </p:nvSpPr>
        <p:spPr>
          <a:xfrm>
            <a:off x="6170997" y="7228559"/>
            <a:ext cx="233946" cy="70886"/>
          </a:xfrm>
          <a:prstGeom prst="rect">
            <a:avLst/>
          </a:prstGeom>
          <a:blipFill>
            <a:blip r:embed="rId20" cstate="print"/>
            <a:stretch>
              <a:fillRect/>
            </a:stretch>
          </a:blipFill>
        </p:spPr>
        <p:txBody>
          <a:bodyPr wrap="square" lIns="0" tIns="0" rIns="0" bIns="0" rtlCol="0"/>
          <a:lstStyle/>
          <a:p>
            <a:endParaRPr/>
          </a:p>
        </p:txBody>
      </p:sp>
      <p:sp>
        <p:nvSpPr>
          <p:cNvPr id="286" name="object 286"/>
          <p:cNvSpPr/>
          <p:nvPr/>
        </p:nvSpPr>
        <p:spPr>
          <a:xfrm>
            <a:off x="6084589" y="7221738"/>
            <a:ext cx="318135" cy="107950"/>
          </a:xfrm>
          <a:custGeom>
            <a:avLst/>
            <a:gdLst/>
            <a:ahLst/>
            <a:cxnLst/>
            <a:rect l="l" t="t" r="r" b="b"/>
            <a:pathLst>
              <a:path w="318135" h="107950">
                <a:moveTo>
                  <a:pt x="315658" y="0"/>
                </a:moveTo>
                <a:lnTo>
                  <a:pt x="0" y="77622"/>
                </a:lnTo>
                <a:lnTo>
                  <a:pt x="0" y="107721"/>
                </a:lnTo>
                <a:lnTo>
                  <a:pt x="8001" y="107721"/>
                </a:lnTo>
                <a:lnTo>
                  <a:pt x="8001" y="83908"/>
                </a:lnTo>
                <a:lnTo>
                  <a:pt x="317563" y="7772"/>
                </a:lnTo>
                <a:lnTo>
                  <a:pt x="315658" y="0"/>
                </a:lnTo>
                <a:close/>
              </a:path>
            </a:pathLst>
          </a:custGeom>
          <a:solidFill>
            <a:srgbClr val="23201F"/>
          </a:solidFill>
        </p:spPr>
        <p:txBody>
          <a:bodyPr wrap="square" lIns="0" tIns="0" rIns="0" bIns="0" rtlCol="0"/>
          <a:lstStyle/>
          <a:p>
            <a:endParaRPr/>
          </a:p>
        </p:txBody>
      </p:sp>
      <p:sp>
        <p:nvSpPr>
          <p:cNvPr id="287" name="object 287"/>
          <p:cNvSpPr/>
          <p:nvPr/>
        </p:nvSpPr>
        <p:spPr>
          <a:xfrm>
            <a:off x="2900337" y="7646086"/>
            <a:ext cx="2948305" cy="0"/>
          </a:xfrm>
          <a:custGeom>
            <a:avLst/>
            <a:gdLst/>
            <a:ahLst/>
            <a:cxnLst/>
            <a:rect l="l" t="t" r="r" b="b"/>
            <a:pathLst>
              <a:path w="2948304">
                <a:moveTo>
                  <a:pt x="0" y="0"/>
                </a:moveTo>
                <a:lnTo>
                  <a:pt x="2948051" y="0"/>
                </a:lnTo>
              </a:path>
            </a:pathLst>
          </a:custGeom>
          <a:ln w="75387">
            <a:solidFill>
              <a:srgbClr val="FFFFFF"/>
            </a:solidFill>
          </a:ln>
        </p:spPr>
        <p:txBody>
          <a:bodyPr wrap="square" lIns="0" tIns="0" rIns="0" bIns="0" rtlCol="0"/>
          <a:lstStyle/>
          <a:p>
            <a:endParaRPr/>
          </a:p>
        </p:txBody>
      </p:sp>
      <p:sp>
        <p:nvSpPr>
          <p:cNvPr id="288" name="object 288"/>
          <p:cNvSpPr/>
          <p:nvPr/>
        </p:nvSpPr>
        <p:spPr>
          <a:xfrm>
            <a:off x="2899335" y="7609730"/>
            <a:ext cx="2540" cy="74295"/>
          </a:xfrm>
          <a:custGeom>
            <a:avLst/>
            <a:gdLst/>
            <a:ahLst/>
            <a:cxnLst/>
            <a:rect l="l" t="t" r="r" b="b"/>
            <a:pathLst>
              <a:path w="2539" h="74295">
                <a:moveTo>
                  <a:pt x="0" y="74048"/>
                </a:moveTo>
                <a:lnTo>
                  <a:pt x="2006" y="74048"/>
                </a:lnTo>
                <a:lnTo>
                  <a:pt x="2006" y="0"/>
                </a:lnTo>
                <a:lnTo>
                  <a:pt x="0" y="0"/>
                </a:lnTo>
                <a:lnTo>
                  <a:pt x="0" y="74048"/>
                </a:lnTo>
                <a:close/>
              </a:path>
            </a:pathLst>
          </a:custGeom>
          <a:solidFill>
            <a:srgbClr val="221F1F"/>
          </a:solidFill>
        </p:spPr>
        <p:txBody>
          <a:bodyPr wrap="square" lIns="0" tIns="0" rIns="0" bIns="0" rtlCol="0"/>
          <a:lstStyle/>
          <a:p>
            <a:endParaRPr/>
          </a:p>
        </p:txBody>
      </p:sp>
      <p:sp>
        <p:nvSpPr>
          <p:cNvPr id="289" name="object 289"/>
          <p:cNvSpPr/>
          <p:nvPr/>
        </p:nvSpPr>
        <p:spPr>
          <a:xfrm>
            <a:off x="2899335" y="7608460"/>
            <a:ext cx="2950210" cy="0"/>
          </a:xfrm>
          <a:custGeom>
            <a:avLst/>
            <a:gdLst/>
            <a:ahLst/>
            <a:cxnLst/>
            <a:rect l="l" t="t" r="r" b="b"/>
            <a:pathLst>
              <a:path w="2950210">
                <a:moveTo>
                  <a:pt x="0" y="0"/>
                </a:moveTo>
                <a:lnTo>
                  <a:pt x="2950044" y="0"/>
                </a:lnTo>
              </a:path>
            </a:pathLst>
          </a:custGeom>
          <a:ln w="3175">
            <a:solidFill>
              <a:srgbClr val="221F1F"/>
            </a:solidFill>
          </a:ln>
        </p:spPr>
        <p:txBody>
          <a:bodyPr wrap="square" lIns="0" tIns="0" rIns="0" bIns="0" rtlCol="0"/>
          <a:lstStyle/>
          <a:p>
            <a:endParaRPr/>
          </a:p>
        </p:txBody>
      </p:sp>
      <p:sp>
        <p:nvSpPr>
          <p:cNvPr id="290" name="object 290"/>
          <p:cNvSpPr/>
          <p:nvPr/>
        </p:nvSpPr>
        <p:spPr>
          <a:xfrm>
            <a:off x="5847373" y="7609730"/>
            <a:ext cx="2540" cy="74295"/>
          </a:xfrm>
          <a:custGeom>
            <a:avLst/>
            <a:gdLst/>
            <a:ahLst/>
            <a:cxnLst/>
            <a:rect l="l" t="t" r="r" b="b"/>
            <a:pathLst>
              <a:path w="2539" h="74295">
                <a:moveTo>
                  <a:pt x="0" y="74048"/>
                </a:moveTo>
                <a:lnTo>
                  <a:pt x="2006" y="74048"/>
                </a:lnTo>
                <a:lnTo>
                  <a:pt x="2006" y="0"/>
                </a:lnTo>
                <a:lnTo>
                  <a:pt x="0" y="0"/>
                </a:lnTo>
                <a:lnTo>
                  <a:pt x="0" y="74048"/>
                </a:lnTo>
                <a:close/>
              </a:path>
            </a:pathLst>
          </a:custGeom>
          <a:solidFill>
            <a:srgbClr val="221F1F"/>
          </a:solidFill>
        </p:spPr>
        <p:txBody>
          <a:bodyPr wrap="square" lIns="0" tIns="0" rIns="0" bIns="0" rtlCol="0"/>
          <a:lstStyle/>
          <a:p>
            <a:endParaRPr/>
          </a:p>
        </p:txBody>
      </p:sp>
      <p:sp>
        <p:nvSpPr>
          <p:cNvPr id="291" name="object 291"/>
          <p:cNvSpPr/>
          <p:nvPr/>
        </p:nvSpPr>
        <p:spPr>
          <a:xfrm>
            <a:off x="833158" y="7683779"/>
            <a:ext cx="6097905" cy="588010"/>
          </a:xfrm>
          <a:custGeom>
            <a:avLst/>
            <a:gdLst/>
            <a:ahLst/>
            <a:cxnLst/>
            <a:rect l="l" t="t" r="r" b="b"/>
            <a:pathLst>
              <a:path w="6097905" h="588009">
                <a:moveTo>
                  <a:pt x="0" y="587413"/>
                </a:moveTo>
                <a:lnTo>
                  <a:pt x="6097612" y="587413"/>
                </a:lnTo>
                <a:lnTo>
                  <a:pt x="6097612" y="0"/>
                </a:lnTo>
                <a:lnTo>
                  <a:pt x="0" y="0"/>
                </a:lnTo>
                <a:lnTo>
                  <a:pt x="0" y="587413"/>
                </a:lnTo>
                <a:close/>
              </a:path>
            </a:pathLst>
          </a:custGeom>
          <a:solidFill>
            <a:srgbClr val="5C6366"/>
          </a:solidFill>
        </p:spPr>
        <p:txBody>
          <a:bodyPr wrap="square" lIns="0" tIns="0" rIns="0" bIns="0" rtlCol="0"/>
          <a:lstStyle/>
          <a:p>
            <a:endParaRPr/>
          </a:p>
        </p:txBody>
      </p:sp>
      <p:sp>
        <p:nvSpPr>
          <p:cNvPr id="292" name="object 292"/>
          <p:cNvSpPr/>
          <p:nvPr/>
        </p:nvSpPr>
        <p:spPr>
          <a:xfrm>
            <a:off x="2872865" y="7664085"/>
            <a:ext cx="3002280" cy="23495"/>
          </a:xfrm>
          <a:custGeom>
            <a:avLst/>
            <a:gdLst/>
            <a:ahLst/>
            <a:cxnLst/>
            <a:rect l="l" t="t" r="r" b="b"/>
            <a:pathLst>
              <a:path w="3002279" h="23495">
                <a:moveTo>
                  <a:pt x="179082" y="1181"/>
                </a:moveTo>
                <a:lnTo>
                  <a:pt x="0" y="3149"/>
                </a:lnTo>
                <a:lnTo>
                  <a:pt x="0" y="22479"/>
                </a:lnTo>
                <a:lnTo>
                  <a:pt x="3001835" y="23266"/>
                </a:lnTo>
                <a:lnTo>
                  <a:pt x="3001835" y="4724"/>
                </a:lnTo>
                <a:lnTo>
                  <a:pt x="2251290" y="4724"/>
                </a:lnTo>
                <a:lnTo>
                  <a:pt x="2243467" y="4330"/>
                </a:lnTo>
                <a:lnTo>
                  <a:pt x="1050620" y="4330"/>
                </a:lnTo>
                <a:lnTo>
                  <a:pt x="1029978" y="3543"/>
                </a:lnTo>
                <a:lnTo>
                  <a:pt x="377659" y="3543"/>
                </a:lnTo>
                <a:lnTo>
                  <a:pt x="179082" y="1181"/>
                </a:lnTo>
                <a:close/>
              </a:path>
              <a:path w="3002279" h="23495">
                <a:moveTo>
                  <a:pt x="2435339" y="0"/>
                </a:moveTo>
                <a:lnTo>
                  <a:pt x="2328862" y="1562"/>
                </a:lnTo>
                <a:lnTo>
                  <a:pt x="2251290" y="4724"/>
                </a:lnTo>
                <a:lnTo>
                  <a:pt x="3001835" y="4724"/>
                </a:lnTo>
                <a:lnTo>
                  <a:pt x="2934119" y="3543"/>
                </a:lnTo>
                <a:lnTo>
                  <a:pt x="2682354" y="3543"/>
                </a:lnTo>
                <a:lnTo>
                  <a:pt x="2566111" y="2362"/>
                </a:lnTo>
                <a:lnTo>
                  <a:pt x="2517686" y="393"/>
                </a:lnTo>
                <a:lnTo>
                  <a:pt x="2435339" y="0"/>
                </a:lnTo>
                <a:close/>
              </a:path>
              <a:path w="3002279" h="23495">
                <a:moveTo>
                  <a:pt x="1312037" y="774"/>
                </a:moveTo>
                <a:lnTo>
                  <a:pt x="1224940" y="774"/>
                </a:lnTo>
                <a:lnTo>
                  <a:pt x="1128090" y="1968"/>
                </a:lnTo>
                <a:lnTo>
                  <a:pt x="1050620" y="4330"/>
                </a:lnTo>
                <a:lnTo>
                  <a:pt x="1834959" y="4330"/>
                </a:lnTo>
                <a:lnTo>
                  <a:pt x="1821416" y="3937"/>
                </a:lnTo>
                <a:lnTo>
                  <a:pt x="1631632" y="3937"/>
                </a:lnTo>
                <a:lnTo>
                  <a:pt x="1312037" y="774"/>
                </a:lnTo>
                <a:close/>
              </a:path>
              <a:path w="3002279" h="23495">
                <a:moveTo>
                  <a:pt x="2188451" y="1562"/>
                </a:moveTo>
                <a:lnTo>
                  <a:pt x="1931822" y="1562"/>
                </a:lnTo>
                <a:lnTo>
                  <a:pt x="1834959" y="4330"/>
                </a:lnTo>
                <a:lnTo>
                  <a:pt x="2243467" y="4330"/>
                </a:lnTo>
                <a:lnTo>
                  <a:pt x="2188451" y="1562"/>
                </a:lnTo>
                <a:close/>
              </a:path>
              <a:path w="3002279" h="23495">
                <a:moveTo>
                  <a:pt x="1694548" y="1562"/>
                </a:moveTo>
                <a:lnTo>
                  <a:pt x="1631632" y="3937"/>
                </a:lnTo>
                <a:lnTo>
                  <a:pt x="1821416" y="3937"/>
                </a:lnTo>
                <a:lnTo>
                  <a:pt x="1767243" y="2362"/>
                </a:lnTo>
                <a:lnTo>
                  <a:pt x="1694548" y="1562"/>
                </a:lnTo>
                <a:close/>
              </a:path>
              <a:path w="3002279" h="23495">
                <a:moveTo>
                  <a:pt x="731151" y="393"/>
                </a:moveTo>
                <a:lnTo>
                  <a:pt x="605256" y="393"/>
                </a:lnTo>
                <a:lnTo>
                  <a:pt x="474497" y="3149"/>
                </a:lnTo>
                <a:lnTo>
                  <a:pt x="377659" y="3543"/>
                </a:lnTo>
                <a:lnTo>
                  <a:pt x="1029978" y="3543"/>
                </a:lnTo>
                <a:lnTo>
                  <a:pt x="978039" y="1562"/>
                </a:lnTo>
                <a:lnTo>
                  <a:pt x="731151" y="393"/>
                </a:lnTo>
                <a:close/>
              </a:path>
              <a:path w="3002279" h="23495">
                <a:moveTo>
                  <a:pt x="2764586" y="0"/>
                </a:moveTo>
                <a:lnTo>
                  <a:pt x="2682354" y="3543"/>
                </a:lnTo>
                <a:lnTo>
                  <a:pt x="2934119" y="3543"/>
                </a:lnTo>
                <a:lnTo>
                  <a:pt x="2827515" y="3149"/>
                </a:lnTo>
                <a:lnTo>
                  <a:pt x="2764586" y="0"/>
                </a:lnTo>
                <a:close/>
              </a:path>
            </a:pathLst>
          </a:custGeom>
          <a:solidFill>
            <a:srgbClr val="56AB46"/>
          </a:solidFill>
        </p:spPr>
        <p:txBody>
          <a:bodyPr wrap="square" lIns="0" tIns="0" rIns="0" bIns="0" rtlCol="0"/>
          <a:lstStyle/>
          <a:p>
            <a:endParaRPr/>
          </a:p>
        </p:txBody>
      </p:sp>
      <p:sp>
        <p:nvSpPr>
          <p:cNvPr id="293" name="object 293"/>
          <p:cNvSpPr/>
          <p:nvPr/>
        </p:nvSpPr>
        <p:spPr>
          <a:xfrm>
            <a:off x="2871938" y="7663145"/>
            <a:ext cx="3004185" cy="24765"/>
          </a:xfrm>
          <a:custGeom>
            <a:avLst/>
            <a:gdLst/>
            <a:ahLst/>
            <a:cxnLst/>
            <a:rect l="l" t="t" r="r" b="b"/>
            <a:pathLst>
              <a:path w="3004185" h="24765">
                <a:moveTo>
                  <a:pt x="2802824" y="1866"/>
                </a:moveTo>
                <a:lnTo>
                  <a:pt x="2765501" y="1866"/>
                </a:lnTo>
                <a:lnTo>
                  <a:pt x="2828429" y="5016"/>
                </a:lnTo>
                <a:lnTo>
                  <a:pt x="2935046" y="5422"/>
                </a:lnTo>
                <a:lnTo>
                  <a:pt x="3001822" y="6578"/>
                </a:lnTo>
                <a:lnTo>
                  <a:pt x="3001822" y="24206"/>
                </a:lnTo>
                <a:lnTo>
                  <a:pt x="3003689" y="24206"/>
                </a:lnTo>
                <a:lnTo>
                  <a:pt x="3003689" y="4749"/>
                </a:lnTo>
                <a:lnTo>
                  <a:pt x="2935058" y="3556"/>
                </a:lnTo>
                <a:lnTo>
                  <a:pt x="2828467" y="3149"/>
                </a:lnTo>
                <a:lnTo>
                  <a:pt x="2802824" y="1866"/>
                </a:lnTo>
                <a:close/>
              </a:path>
              <a:path w="3004185" h="24765">
                <a:moveTo>
                  <a:pt x="180009" y="1193"/>
                </a:moveTo>
                <a:lnTo>
                  <a:pt x="0" y="3162"/>
                </a:lnTo>
                <a:lnTo>
                  <a:pt x="0" y="23418"/>
                </a:lnTo>
                <a:lnTo>
                  <a:pt x="1854" y="23418"/>
                </a:lnTo>
                <a:lnTo>
                  <a:pt x="1854" y="5016"/>
                </a:lnTo>
                <a:lnTo>
                  <a:pt x="179997" y="3048"/>
                </a:lnTo>
                <a:lnTo>
                  <a:pt x="329165" y="3048"/>
                </a:lnTo>
                <a:lnTo>
                  <a:pt x="180009" y="1193"/>
                </a:lnTo>
                <a:close/>
              </a:path>
              <a:path w="3004185" h="24765">
                <a:moveTo>
                  <a:pt x="2226494" y="3441"/>
                </a:moveTo>
                <a:lnTo>
                  <a:pt x="2189365" y="3441"/>
                </a:lnTo>
                <a:lnTo>
                  <a:pt x="2252217" y="6591"/>
                </a:lnTo>
                <a:lnTo>
                  <a:pt x="2297900" y="4737"/>
                </a:lnTo>
                <a:lnTo>
                  <a:pt x="2252230" y="4737"/>
                </a:lnTo>
                <a:lnTo>
                  <a:pt x="2226494" y="3441"/>
                </a:lnTo>
                <a:close/>
              </a:path>
              <a:path w="3004185" h="24765">
                <a:moveTo>
                  <a:pt x="997050" y="2260"/>
                </a:moveTo>
                <a:lnTo>
                  <a:pt x="732078" y="2260"/>
                </a:lnTo>
                <a:lnTo>
                  <a:pt x="978954" y="3441"/>
                </a:lnTo>
                <a:lnTo>
                  <a:pt x="1051547" y="6210"/>
                </a:lnTo>
                <a:lnTo>
                  <a:pt x="1112870" y="4330"/>
                </a:lnTo>
                <a:lnTo>
                  <a:pt x="1051559" y="4330"/>
                </a:lnTo>
                <a:lnTo>
                  <a:pt x="997050" y="2260"/>
                </a:lnTo>
                <a:close/>
              </a:path>
              <a:path w="3004185" h="24765">
                <a:moveTo>
                  <a:pt x="1805317" y="3441"/>
                </a:moveTo>
                <a:lnTo>
                  <a:pt x="1695500" y="3441"/>
                </a:lnTo>
                <a:lnTo>
                  <a:pt x="1768157" y="4241"/>
                </a:lnTo>
                <a:lnTo>
                  <a:pt x="1835899" y="6210"/>
                </a:lnTo>
                <a:lnTo>
                  <a:pt x="1901659" y="4330"/>
                </a:lnTo>
                <a:lnTo>
                  <a:pt x="1835899" y="4330"/>
                </a:lnTo>
                <a:lnTo>
                  <a:pt x="1805317" y="3441"/>
                </a:lnTo>
                <a:close/>
              </a:path>
              <a:path w="3004185" h="24765">
                <a:moveTo>
                  <a:pt x="1535233" y="2654"/>
                </a:moveTo>
                <a:lnTo>
                  <a:pt x="1312964" y="2654"/>
                </a:lnTo>
                <a:lnTo>
                  <a:pt x="1632559" y="5803"/>
                </a:lnTo>
                <a:lnTo>
                  <a:pt x="1682303" y="3937"/>
                </a:lnTo>
                <a:lnTo>
                  <a:pt x="1632534" y="3937"/>
                </a:lnTo>
                <a:lnTo>
                  <a:pt x="1535233" y="2654"/>
                </a:lnTo>
                <a:close/>
              </a:path>
              <a:path w="3004185" h="24765">
                <a:moveTo>
                  <a:pt x="329165" y="3048"/>
                </a:moveTo>
                <a:lnTo>
                  <a:pt x="179997" y="3048"/>
                </a:lnTo>
                <a:lnTo>
                  <a:pt x="378586" y="5422"/>
                </a:lnTo>
                <a:lnTo>
                  <a:pt x="475449" y="5016"/>
                </a:lnTo>
                <a:lnTo>
                  <a:pt x="544732" y="3556"/>
                </a:lnTo>
                <a:lnTo>
                  <a:pt x="378586" y="3556"/>
                </a:lnTo>
                <a:lnTo>
                  <a:pt x="329165" y="3048"/>
                </a:lnTo>
                <a:close/>
              </a:path>
              <a:path w="3004185" h="24765">
                <a:moveTo>
                  <a:pt x="2554866" y="1866"/>
                </a:moveTo>
                <a:lnTo>
                  <a:pt x="2436291" y="1866"/>
                </a:lnTo>
                <a:lnTo>
                  <a:pt x="2518575" y="2260"/>
                </a:lnTo>
                <a:lnTo>
                  <a:pt x="2567000" y="4241"/>
                </a:lnTo>
                <a:lnTo>
                  <a:pt x="2683281" y="5422"/>
                </a:lnTo>
                <a:lnTo>
                  <a:pt x="2726446" y="3556"/>
                </a:lnTo>
                <a:lnTo>
                  <a:pt x="2683255" y="3556"/>
                </a:lnTo>
                <a:lnTo>
                  <a:pt x="2567051" y="2362"/>
                </a:lnTo>
                <a:lnTo>
                  <a:pt x="2554866" y="1866"/>
                </a:lnTo>
                <a:close/>
              </a:path>
              <a:path w="3004185" h="24765">
                <a:moveTo>
                  <a:pt x="2436266" y="0"/>
                </a:moveTo>
                <a:lnTo>
                  <a:pt x="2329764" y="1574"/>
                </a:lnTo>
                <a:lnTo>
                  <a:pt x="2252230" y="4737"/>
                </a:lnTo>
                <a:lnTo>
                  <a:pt x="2297900" y="4737"/>
                </a:lnTo>
                <a:lnTo>
                  <a:pt x="2329815" y="3441"/>
                </a:lnTo>
                <a:lnTo>
                  <a:pt x="2436291" y="1866"/>
                </a:lnTo>
                <a:lnTo>
                  <a:pt x="2554866" y="1866"/>
                </a:lnTo>
                <a:lnTo>
                  <a:pt x="2518625" y="393"/>
                </a:lnTo>
                <a:lnTo>
                  <a:pt x="2436266" y="0"/>
                </a:lnTo>
                <a:close/>
              </a:path>
              <a:path w="3004185" h="24765">
                <a:moveTo>
                  <a:pt x="1312964" y="787"/>
                </a:moveTo>
                <a:lnTo>
                  <a:pt x="1225867" y="787"/>
                </a:lnTo>
                <a:lnTo>
                  <a:pt x="1128991" y="1968"/>
                </a:lnTo>
                <a:lnTo>
                  <a:pt x="1051559" y="4330"/>
                </a:lnTo>
                <a:lnTo>
                  <a:pt x="1112870" y="4330"/>
                </a:lnTo>
                <a:lnTo>
                  <a:pt x="1129030" y="3835"/>
                </a:lnTo>
                <a:lnTo>
                  <a:pt x="1225867" y="2654"/>
                </a:lnTo>
                <a:lnTo>
                  <a:pt x="1535233" y="2654"/>
                </a:lnTo>
                <a:lnTo>
                  <a:pt x="1312964" y="787"/>
                </a:lnTo>
                <a:close/>
              </a:path>
              <a:path w="3004185" h="24765">
                <a:moveTo>
                  <a:pt x="2189403" y="1574"/>
                </a:moveTo>
                <a:lnTo>
                  <a:pt x="1932736" y="1574"/>
                </a:lnTo>
                <a:lnTo>
                  <a:pt x="1835899" y="4330"/>
                </a:lnTo>
                <a:lnTo>
                  <a:pt x="1901659" y="4330"/>
                </a:lnTo>
                <a:lnTo>
                  <a:pt x="1932762" y="3441"/>
                </a:lnTo>
                <a:lnTo>
                  <a:pt x="2226494" y="3441"/>
                </a:lnTo>
                <a:lnTo>
                  <a:pt x="2189403" y="1574"/>
                </a:lnTo>
                <a:close/>
              </a:path>
              <a:path w="3004185" h="24765">
                <a:moveTo>
                  <a:pt x="1695475" y="1574"/>
                </a:moveTo>
                <a:lnTo>
                  <a:pt x="1632534" y="3937"/>
                </a:lnTo>
                <a:lnTo>
                  <a:pt x="1682303" y="3937"/>
                </a:lnTo>
                <a:lnTo>
                  <a:pt x="1695500" y="3441"/>
                </a:lnTo>
                <a:lnTo>
                  <a:pt x="1805317" y="3441"/>
                </a:lnTo>
                <a:lnTo>
                  <a:pt x="1768182" y="2362"/>
                </a:lnTo>
                <a:lnTo>
                  <a:pt x="1695475" y="1574"/>
                </a:lnTo>
                <a:close/>
              </a:path>
              <a:path w="3004185" h="24765">
                <a:moveTo>
                  <a:pt x="732078" y="393"/>
                </a:moveTo>
                <a:lnTo>
                  <a:pt x="606170" y="393"/>
                </a:lnTo>
                <a:lnTo>
                  <a:pt x="475424" y="3149"/>
                </a:lnTo>
                <a:lnTo>
                  <a:pt x="378586" y="3556"/>
                </a:lnTo>
                <a:lnTo>
                  <a:pt x="544732" y="3556"/>
                </a:lnTo>
                <a:lnTo>
                  <a:pt x="606183" y="2260"/>
                </a:lnTo>
                <a:lnTo>
                  <a:pt x="997050" y="2260"/>
                </a:lnTo>
                <a:lnTo>
                  <a:pt x="978992" y="1574"/>
                </a:lnTo>
                <a:lnTo>
                  <a:pt x="732078" y="393"/>
                </a:lnTo>
                <a:close/>
              </a:path>
              <a:path w="3004185" h="24765">
                <a:moveTo>
                  <a:pt x="2765501" y="0"/>
                </a:moveTo>
                <a:lnTo>
                  <a:pt x="2683255" y="3556"/>
                </a:lnTo>
                <a:lnTo>
                  <a:pt x="2726446" y="3556"/>
                </a:lnTo>
                <a:lnTo>
                  <a:pt x="2765501" y="1866"/>
                </a:lnTo>
                <a:lnTo>
                  <a:pt x="2802824" y="1866"/>
                </a:lnTo>
                <a:lnTo>
                  <a:pt x="2765501" y="0"/>
                </a:lnTo>
                <a:close/>
              </a:path>
            </a:pathLst>
          </a:custGeom>
          <a:solidFill>
            <a:srgbClr val="020403"/>
          </a:solidFill>
        </p:spPr>
        <p:txBody>
          <a:bodyPr wrap="square" lIns="0" tIns="0" rIns="0" bIns="0" rtlCol="0"/>
          <a:lstStyle/>
          <a:p>
            <a:endParaRPr/>
          </a:p>
        </p:txBody>
      </p:sp>
      <p:sp>
        <p:nvSpPr>
          <p:cNvPr id="294" name="object 294"/>
          <p:cNvSpPr/>
          <p:nvPr/>
        </p:nvSpPr>
        <p:spPr>
          <a:xfrm>
            <a:off x="5874473" y="7694624"/>
            <a:ext cx="0" cy="646430"/>
          </a:xfrm>
          <a:custGeom>
            <a:avLst/>
            <a:gdLst/>
            <a:ahLst/>
            <a:cxnLst/>
            <a:rect l="l" t="t" r="r" b="b"/>
            <a:pathLst>
              <a:path h="646429">
                <a:moveTo>
                  <a:pt x="0" y="0"/>
                </a:moveTo>
                <a:lnTo>
                  <a:pt x="0" y="646430"/>
                </a:lnTo>
              </a:path>
            </a:pathLst>
          </a:custGeom>
          <a:ln w="3175">
            <a:solidFill>
              <a:srgbClr val="FFFFFF"/>
            </a:solidFill>
          </a:ln>
        </p:spPr>
        <p:txBody>
          <a:bodyPr wrap="square" lIns="0" tIns="0" rIns="0" bIns="0" rtlCol="0"/>
          <a:lstStyle/>
          <a:p>
            <a:endParaRPr/>
          </a:p>
        </p:txBody>
      </p:sp>
      <p:sp>
        <p:nvSpPr>
          <p:cNvPr id="295" name="object 295"/>
          <p:cNvSpPr/>
          <p:nvPr/>
        </p:nvSpPr>
        <p:spPr>
          <a:xfrm>
            <a:off x="5876404" y="7615046"/>
            <a:ext cx="1045210" cy="92710"/>
          </a:xfrm>
          <a:custGeom>
            <a:avLst/>
            <a:gdLst/>
            <a:ahLst/>
            <a:cxnLst/>
            <a:rect l="l" t="t" r="r" b="b"/>
            <a:pathLst>
              <a:path w="1045209" h="92709">
                <a:moveTo>
                  <a:pt x="0" y="92087"/>
                </a:moveTo>
                <a:lnTo>
                  <a:pt x="1044956" y="92087"/>
                </a:lnTo>
                <a:lnTo>
                  <a:pt x="1044956" y="0"/>
                </a:lnTo>
                <a:lnTo>
                  <a:pt x="0" y="0"/>
                </a:lnTo>
                <a:lnTo>
                  <a:pt x="0" y="92087"/>
                </a:lnTo>
                <a:close/>
              </a:path>
            </a:pathLst>
          </a:custGeom>
          <a:solidFill>
            <a:srgbClr val="5C6366"/>
          </a:solidFill>
        </p:spPr>
        <p:txBody>
          <a:bodyPr wrap="square" lIns="0" tIns="0" rIns="0" bIns="0" rtlCol="0"/>
          <a:lstStyle/>
          <a:p>
            <a:endParaRPr/>
          </a:p>
        </p:txBody>
      </p:sp>
      <p:sp>
        <p:nvSpPr>
          <p:cNvPr id="296" name="object 296"/>
          <p:cNvSpPr/>
          <p:nvPr/>
        </p:nvSpPr>
        <p:spPr>
          <a:xfrm>
            <a:off x="1391767" y="7612977"/>
            <a:ext cx="1478280" cy="214629"/>
          </a:xfrm>
          <a:custGeom>
            <a:avLst/>
            <a:gdLst/>
            <a:ahLst/>
            <a:cxnLst/>
            <a:rect l="l" t="t" r="r" b="b"/>
            <a:pathLst>
              <a:path w="1478280" h="214629">
                <a:moveTo>
                  <a:pt x="0" y="214261"/>
                </a:moveTo>
                <a:lnTo>
                  <a:pt x="1477873" y="214261"/>
                </a:lnTo>
                <a:lnTo>
                  <a:pt x="1477873" y="0"/>
                </a:lnTo>
                <a:lnTo>
                  <a:pt x="0" y="0"/>
                </a:lnTo>
                <a:lnTo>
                  <a:pt x="0" y="214261"/>
                </a:lnTo>
                <a:close/>
              </a:path>
            </a:pathLst>
          </a:custGeom>
          <a:solidFill>
            <a:srgbClr val="5C6366"/>
          </a:solidFill>
        </p:spPr>
        <p:txBody>
          <a:bodyPr wrap="square" lIns="0" tIns="0" rIns="0" bIns="0" rtlCol="0"/>
          <a:lstStyle/>
          <a:p>
            <a:endParaRPr/>
          </a:p>
        </p:txBody>
      </p:sp>
      <p:sp>
        <p:nvSpPr>
          <p:cNvPr id="297" name="object 297"/>
          <p:cNvSpPr/>
          <p:nvPr/>
        </p:nvSpPr>
        <p:spPr>
          <a:xfrm>
            <a:off x="1070681" y="7739011"/>
            <a:ext cx="0" cy="179705"/>
          </a:xfrm>
          <a:custGeom>
            <a:avLst/>
            <a:gdLst/>
            <a:ahLst/>
            <a:cxnLst/>
            <a:rect l="l" t="t" r="r" b="b"/>
            <a:pathLst>
              <a:path h="179704">
                <a:moveTo>
                  <a:pt x="0" y="0"/>
                </a:moveTo>
                <a:lnTo>
                  <a:pt x="0" y="179683"/>
                </a:lnTo>
              </a:path>
            </a:pathLst>
          </a:custGeom>
          <a:ln w="17005">
            <a:solidFill>
              <a:srgbClr val="FFFFFF"/>
            </a:solidFill>
          </a:ln>
        </p:spPr>
        <p:txBody>
          <a:bodyPr wrap="square" lIns="0" tIns="0" rIns="0" bIns="0" rtlCol="0"/>
          <a:lstStyle/>
          <a:p>
            <a:endParaRPr/>
          </a:p>
        </p:txBody>
      </p:sp>
      <p:sp>
        <p:nvSpPr>
          <p:cNvPr id="298" name="object 298"/>
          <p:cNvSpPr/>
          <p:nvPr/>
        </p:nvSpPr>
        <p:spPr>
          <a:xfrm>
            <a:off x="1063232" y="7942646"/>
            <a:ext cx="16510" cy="24130"/>
          </a:xfrm>
          <a:custGeom>
            <a:avLst/>
            <a:gdLst/>
            <a:ahLst/>
            <a:cxnLst/>
            <a:rect l="l" t="t" r="r" b="b"/>
            <a:pathLst>
              <a:path w="16509" h="24129">
                <a:moveTo>
                  <a:pt x="16014" y="0"/>
                </a:moveTo>
                <a:lnTo>
                  <a:pt x="0" y="50"/>
                </a:lnTo>
                <a:lnTo>
                  <a:pt x="101" y="24079"/>
                </a:lnTo>
                <a:lnTo>
                  <a:pt x="16116" y="24028"/>
                </a:lnTo>
                <a:lnTo>
                  <a:pt x="16014" y="0"/>
                </a:lnTo>
                <a:close/>
              </a:path>
            </a:pathLst>
          </a:custGeom>
          <a:solidFill>
            <a:srgbClr val="FFFFFF"/>
          </a:solidFill>
        </p:spPr>
        <p:txBody>
          <a:bodyPr wrap="square" lIns="0" tIns="0" rIns="0" bIns="0" rtlCol="0"/>
          <a:lstStyle/>
          <a:p>
            <a:endParaRPr/>
          </a:p>
        </p:txBody>
      </p:sp>
      <p:sp>
        <p:nvSpPr>
          <p:cNvPr id="299" name="object 299"/>
          <p:cNvSpPr/>
          <p:nvPr/>
        </p:nvSpPr>
        <p:spPr>
          <a:xfrm>
            <a:off x="1063410" y="7990691"/>
            <a:ext cx="16510" cy="24130"/>
          </a:xfrm>
          <a:custGeom>
            <a:avLst/>
            <a:gdLst/>
            <a:ahLst/>
            <a:cxnLst/>
            <a:rect l="l" t="t" r="r" b="b"/>
            <a:pathLst>
              <a:path w="16509" h="24129">
                <a:moveTo>
                  <a:pt x="16014" y="0"/>
                </a:moveTo>
                <a:lnTo>
                  <a:pt x="0" y="50"/>
                </a:lnTo>
                <a:lnTo>
                  <a:pt x="88" y="24079"/>
                </a:lnTo>
                <a:lnTo>
                  <a:pt x="16103" y="24028"/>
                </a:lnTo>
                <a:lnTo>
                  <a:pt x="16014" y="0"/>
                </a:lnTo>
                <a:close/>
              </a:path>
            </a:pathLst>
          </a:custGeom>
          <a:solidFill>
            <a:srgbClr val="FFFFFF"/>
          </a:solidFill>
        </p:spPr>
        <p:txBody>
          <a:bodyPr wrap="square" lIns="0" tIns="0" rIns="0" bIns="0" rtlCol="0"/>
          <a:lstStyle/>
          <a:p>
            <a:endParaRPr/>
          </a:p>
        </p:txBody>
      </p:sp>
      <p:sp>
        <p:nvSpPr>
          <p:cNvPr id="300" name="object 300"/>
          <p:cNvSpPr/>
          <p:nvPr/>
        </p:nvSpPr>
        <p:spPr>
          <a:xfrm>
            <a:off x="1071989" y="8038735"/>
            <a:ext cx="0" cy="227329"/>
          </a:xfrm>
          <a:custGeom>
            <a:avLst/>
            <a:gdLst/>
            <a:ahLst/>
            <a:cxnLst/>
            <a:rect l="l" t="t" r="r" b="b"/>
            <a:pathLst>
              <a:path h="227329">
                <a:moveTo>
                  <a:pt x="0" y="0"/>
                </a:moveTo>
                <a:lnTo>
                  <a:pt x="0" y="226936"/>
                </a:lnTo>
              </a:path>
            </a:pathLst>
          </a:custGeom>
          <a:ln w="16802">
            <a:solidFill>
              <a:srgbClr val="FFFFFF"/>
            </a:solidFill>
          </a:ln>
        </p:spPr>
        <p:txBody>
          <a:bodyPr wrap="square" lIns="0" tIns="0" rIns="0" bIns="0" rtlCol="0"/>
          <a:lstStyle/>
          <a:p>
            <a:endParaRPr/>
          </a:p>
        </p:txBody>
      </p:sp>
      <p:sp>
        <p:nvSpPr>
          <p:cNvPr id="301" name="object 301"/>
          <p:cNvSpPr/>
          <p:nvPr/>
        </p:nvSpPr>
        <p:spPr>
          <a:xfrm>
            <a:off x="6394169" y="7636366"/>
            <a:ext cx="0" cy="280670"/>
          </a:xfrm>
          <a:custGeom>
            <a:avLst/>
            <a:gdLst/>
            <a:ahLst/>
            <a:cxnLst/>
            <a:rect l="l" t="t" r="r" b="b"/>
            <a:pathLst>
              <a:path h="280670">
                <a:moveTo>
                  <a:pt x="0" y="0"/>
                </a:moveTo>
                <a:lnTo>
                  <a:pt x="0" y="280314"/>
                </a:lnTo>
              </a:path>
            </a:pathLst>
          </a:custGeom>
          <a:ln w="16992">
            <a:solidFill>
              <a:srgbClr val="FFFFFF"/>
            </a:solidFill>
          </a:ln>
        </p:spPr>
        <p:txBody>
          <a:bodyPr wrap="square" lIns="0" tIns="0" rIns="0" bIns="0" rtlCol="0"/>
          <a:lstStyle/>
          <a:p>
            <a:endParaRPr/>
          </a:p>
        </p:txBody>
      </p:sp>
      <p:sp>
        <p:nvSpPr>
          <p:cNvPr id="302" name="object 302"/>
          <p:cNvSpPr/>
          <p:nvPr/>
        </p:nvSpPr>
        <p:spPr>
          <a:xfrm>
            <a:off x="6386727" y="7940645"/>
            <a:ext cx="16510" cy="24130"/>
          </a:xfrm>
          <a:custGeom>
            <a:avLst/>
            <a:gdLst/>
            <a:ahLst/>
            <a:cxnLst/>
            <a:rect l="l" t="t" r="r" b="b"/>
            <a:pathLst>
              <a:path w="16510" h="24129">
                <a:moveTo>
                  <a:pt x="16014" y="0"/>
                </a:moveTo>
                <a:lnTo>
                  <a:pt x="0" y="63"/>
                </a:lnTo>
                <a:lnTo>
                  <a:pt x="88" y="24091"/>
                </a:lnTo>
                <a:lnTo>
                  <a:pt x="16103" y="24028"/>
                </a:lnTo>
                <a:lnTo>
                  <a:pt x="16014" y="0"/>
                </a:lnTo>
                <a:close/>
              </a:path>
            </a:pathLst>
          </a:custGeom>
          <a:solidFill>
            <a:srgbClr val="FFFFFF"/>
          </a:solidFill>
        </p:spPr>
        <p:txBody>
          <a:bodyPr wrap="square" lIns="0" tIns="0" rIns="0" bIns="0" rtlCol="0"/>
          <a:lstStyle/>
          <a:p>
            <a:endParaRPr/>
          </a:p>
        </p:txBody>
      </p:sp>
      <p:sp>
        <p:nvSpPr>
          <p:cNvPr id="303" name="object 303"/>
          <p:cNvSpPr/>
          <p:nvPr/>
        </p:nvSpPr>
        <p:spPr>
          <a:xfrm>
            <a:off x="6386892" y="7988689"/>
            <a:ext cx="16510" cy="24130"/>
          </a:xfrm>
          <a:custGeom>
            <a:avLst/>
            <a:gdLst/>
            <a:ahLst/>
            <a:cxnLst/>
            <a:rect l="l" t="t" r="r" b="b"/>
            <a:pathLst>
              <a:path w="16510" h="24129">
                <a:moveTo>
                  <a:pt x="16014" y="0"/>
                </a:moveTo>
                <a:lnTo>
                  <a:pt x="0" y="63"/>
                </a:lnTo>
                <a:lnTo>
                  <a:pt x="101" y="24079"/>
                </a:lnTo>
                <a:lnTo>
                  <a:pt x="16116" y="24028"/>
                </a:lnTo>
                <a:lnTo>
                  <a:pt x="16014" y="0"/>
                </a:lnTo>
                <a:close/>
              </a:path>
            </a:pathLst>
          </a:custGeom>
          <a:solidFill>
            <a:srgbClr val="FFFFFF"/>
          </a:solidFill>
        </p:spPr>
        <p:txBody>
          <a:bodyPr wrap="square" lIns="0" tIns="0" rIns="0" bIns="0" rtlCol="0"/>
          <a:lstStyle/>
          <a:p>
            <a:endParaRPr/>
          </a:p>
        </p:txBody>
      </p:sp>
      <p:sp>
        <p:nvSpPr>
          <p:cNvPr id="304" name="object 304"/>
          <p:cNvSpPr/>
          <p:nvPr/>
        </p:nvSpPr>
        <p:spPr>
          <a:xfrm>
            <a:off x="6395471" y="8036734"/>
            <a:ext cx="0" cy="227329"/>
          </a:xfrm>
          <a:custGeom>
            <a:avLst/>
            <a:gdLst/>
            <a:ahLst/>
            <a:cxnLst/>
            <a:rect l="l" t="t" r="r" b="b"/>
            <a:pathLst>
              <a:path h="227329">
                <a:moveTo>
                  <a:pt x="0" y="0"/>
                </a:moveTo>
                <a:lnTo>
                  <a:pt x="0" y="226936"/>
                </a:lnTo>
              </a:path>
            </a:pathLst>
          </a:custGeom>
          <a:ln w="16802">
            <a:solidFill>
              <a:srgbClr val="FFFFFF"/>
            </a:solidFill>
          </a:ln>
        </p:spPr>
        <p:txBody>
          <a:bodyPr wrap="square" lIns="0" tIns="0" rIns="0" bIns="0" rtlCol="0"/>
          <a:lstStyle/>
          <a:p>
            <a:endParaRPr/>
          </a:p>
        </p:txBody>
      </p:sp>
      <p:sp>
        <p:nvSpPr>
          <p:cNvPr id="305" name="object 305"/>
          <p:cNvSpPr/>
          <p:nvPr/>
        </p:nvSpPr>
        <p:spPr>
          <a:xfrm>
            <a:off x="6182375" y="7430951"/>
            <a:ext cx="190903" cy="181063"/>
          </a:xfrm>
          <a:prstGeom prst="rect">
            <a:avLst/>
          </a:prstGeom>
          <a:blipFill>
            <a:blip r:embed="rId21" cstate="print"/>
            <a:stretch>
              <a:fillRect/>
            </a:stretch>
          </a:blipFill>
        </p:spPr>
        <p:txBody>
          <a:bodyPr wrap="square" lIns="0" tIns="0" rIns="0" bIns="0" rtlCol="0"/>
          <a:lstStyle/>
          <a:p>
            <a:endParaRPr/>
          </a:p>
        </p:txBody>
      </p:sp>
      <p:sp>
        <p:nvSpPr>
          <p:cNvPr id="306" name="object 306"/>
          <p:cNvSpPr/>
          <p:nvPr/>
        </p:nvSpPr>
        <p:spPr>
          <a:xfrm>
            <a:off x="4080090" y="7637405"/>
            <a:ext cx="563880" cy="0"/>
          </a:xfrm>
          <a:custGeom>
            <a:avLst/>
            <a:gdLst/>
            <a:ahLst/>
            <a:cxnLst/>
            <a:rect l="l" t="t" r="r" b="b"/>
            <a:pathLst>
              <a:path w="563879">
                <a:moveTo>
                  <a:pt x="0" y="0"/>
                </a:moveTo>
                <a:lnTo>
                  <a:pt x="563841" y="0"/>
                </a:lnTo>
              </a:path>
            </a:pathLst>
          </a:custGeom>
          <a:ln w="58051">
            <a:solidFill>
              <a:srgbClr val="FFFFFF"/>
            </a:solidFill>
          </a:ln>
        </p:spPr>
        <p:txBody>
          <a:bodyPr wrap="square" lIns="0" tIns="0" rIns="0" bIns="0" rtlCol="0"/>
          <a:lstStyle/>
          <a:p>
            <a:endParaRPr/>
          </a:p>
        </p:txBody>
      </p:sp>
      <p:sp>
        <p:nvSpPr>
          <p:cNvPr id="307" name="object 307"/>
          <p:cNvSpPr/>
          <p:nvPr/>
        </p:nvSpPr>
        <p:spPr>
          <a:xfrm>
            <a:off x="4079085" y="7667069"/>
            <a:ext cx="566420" cy="0"/>
          </a:xfrm>
          <a:custGeom>
            <a:avLst/>
            <a:gdLst/>
            <a:ahLst/>
            <a:cxnLst/>
            <a:rect l="l" t="t" r="r" b="b"/>
            <a:pathLst>
              <a:path w="566420">
                <a:moveTo>
                  <a:pt x="0" y="0"/>
                </a:moveTo>
                <a:lnTo>
                  <a:pt x="565848" y="0"/>
                </a:lnTo>
              </a:path>
            </a:pathLst>
          </a:custGeom>
          <a:ln w="3175">
            <a:solidFill>
              <a:srgbClr val="221F1F"/>
            </a:solidFill>
          </a:ln>
        </p:spPr>
        <p:txBody>
          <a:bodyPr wrap="square" lIns="0" tIns="0" rIns="0" bIns="0" rtlCol="0"/>
          <a:lstStyle/>
          <a:p>
            <a:endParaRPr/>
          </a:p>
        </p:txBody>
      </p:sp>
      <p:sp>
        <p:nvSpPr>
          <p:cNvPr id="308" name="object 308"/>
          <p:cNvSpPr/>
          <p:nvPr/>
        </p:nvSpPr>
        <p:spPr>
          <a:xfrm>
            <a:off x="4079085" y="7665800"/>
            <a:ext cx="563880" cy="0"/>
          </a:xfrm>
          <a:custGeom>
            <a:avLst/>
            <a:gdLst/>
            <a:ahLst/>
            <a:cxnLst/>
            <a:rect l="l" t="t" r="r" b="b"/>
            <a:pathLst>
              <a:path w="563879">
                <a:moveTo>
                  <a:pt x="0" y="0"/>
                </a:moveTo>
                <a:lnTo>
                  <a:pt x="563841" y="0"/>
                </a:lnTo>
              </a:path>
            </a:pathLst>
          </a:custGeom>
          <a:ln w="3175">
            <a:solidFill>
              <a:srgbClr val="221F1F"/>
            </a:solidFill>
          </a:ln>
        </p:spPr>
        <p:txBody>
          <a:bodyPr wrap="square" lIns="0" tIns="0" rIns="0" bIns="0" rtlCol="0"/>
          <a:lstStyle/>
          <a:p>
            <a:endParaRPr/>
          </a:p>
        </p:txBody>
      </p:sp>
      <p:sp>
        <p:nvSpPr>
          <p:cNvPr id="309" name="object 309"/>
          <p:cNvSpPr/>
          <p:nvPr/>
        </p:nvSpPr>
        <p:spPr>
          <a:xfrm>
            <a:off x="4079085" y="7609285"/>
            <a:ext cx="2540" cy="55880"/>
          </a:xfrm>
          <a:custGeom>
            <a:avLst/>
            <a:gdLst/>
            <a:ahLst/>
            <a:cxnLst/>
            <a:rect l="l" t="t" r="r" b="b"/>
            <a:pathLst>
              <a:path w="2539" h="55879">
                <a:moveTo>
                  <a:pt x="0" y="55880"/>
                </a:moveTo>
                <a:lnTo>
                  <a:pt x="2006" y="55880"/>
                </a:lnTo>
                <a:lnTo>
                  <a:pt x="2006" y="0"/>
                </a:lnTo>
                <a:lnTo>
                  <a:pt x="0" y="0"/>
                </a:lnTo>
                <a:lnTo>
                  <a:pt x="0" y="55880"/>
                </a:lnTo>
                <a:close/>
              </a:path>
            </a:pathLst>
          </a:custGeom>
          <a:solidFill>
            <a:srgbClr val="221F1F"/>
          </a:solidFill>
        </p:spPr>
        <p:txBody>
          <a:bodyPr wrap="square" lIns="0" tIns="0" rIns="0" bIns="0" rtlCol="0"/>
          <a:lstStyle/>
          <a:p>
            <a:endParaRPr/>
          </a:p>
        </p:txBody>
      </p:sp>
      <p:sp>
        <p:nvSpPr>
          <p:cNvPr id="310" name="object 310"/>
          <p:cNvSpPr/>
          <p:nvPr/>
        </p:nvSpPr>
        <p:spPr>
          <a:xfrm>
            <a:off x="4079085" y="7608650"/>
            <a:ext cx="566420" cy="0"/>
          </a:xfrm>
          <a:custGeom>
            <a:avLst/>
            <a:gdLst/>
            <a:ahLst/>
            <a:cxnLst/>
            <a:rect l="l" t="t" r="r" b="b"/>
            <a:pathLst>
              <a:path w="566420">
                <a:moveTo>
                  <a:pt x="0" y="0"/>
                </a:moveTo>
                <a:lnTo>
                  <a:pt x="565848" y="0"/>
                </a:lnTo>
              </a:path>
            </a:pathLst>
          </a:custGeom>
          <a:ln w="3175">
            <a:solidFill>
              <a:srgbClr val="221F1F"/>
            </a:solidFill>
          </a:ln>
        </p:spPr>
        <p:txBody>
          <a:bodyPr wrap="square" lIns="0" tIns="0" rIns="0" bIns="0" rtlCol="0"/>
          <a:lstStyle/>
          <a:p>
            <a:endParaRPr/>
          </a:p>
        </p:txBody>
      </p:sp>
      <p:sp>
        <p:nvSpPr>
          <p:cNvPr id="311" name="object 311"/>
          <p:cNvSpPr/>
          <p:nvPr/>
        </p:nvSpPr>
        <p:spPr>
          <a:xfrm>
            <a:off x="4643930" y="7609285"/>
            <a:ext cx="0" cy="57150"/>
          </a:xfrm>
          <a:custGeom>
            <a:avLst/>
            <a:gdLst/>
            <a:ahLst/>
            <a:cxnLst/>
            <a:rect l="l" t="t" r="r" b="b"/>
            <a:pathLst>
              <a:path h="57150">
                <a:moveTo>
                  <a:pt x="0" y="57150"/>
                </a:moveTo>
                <a:lnTo>
                  <a:pt x="0" y="0"/>
                </a:lnTo>
                <a:lnTo>
                  <a:pt x="0" y="57150"/>
                </a:lnTo>
                <a:close/>
              </a:path>
            </a:pathLst>
          </a:custGeom>
          <a:solidFill>
            <a:srgbClr val="221F1F"/>
          </a:solidFill>
        </p:spPr>
        <p:txBody>
          <a:bodyPr wrap="square" lIns="0" tIns="0" rIns="0" bIns="0" rtlCol="0"/>
          <a:lstStyle/>
          <a:p>
            <a:endParaRPr/>
          </a:p>
        </p:txBody>
      </p:sp>
      <p:sp>
        <p:nvSpPr>
          <p:cNvPr id="312" name="object 312"/>
          <p:cNvSpPr/>
          <p:nvPr/>
        </p:nvSpPr>
        <p:spPr>
          <a:xfrm>
            <a:off x="4079412" y="7647753"/>
            <a:ext cx="563245" cy="0"/>
          </a:xfrm>
          <a:custGeom>
            <a:avLst/>
            <a:gdLst/>
            <a:ahLst/>
            <a:cxnLst/>
            <a:rect l="l" t="t" r="r" b="b"/>
            <a:pathLst>
              <a:path w="563245">
                <a:moveTo>
                  <a:pt x="0" y="0"/>
                </a:moveTo>
                <a:lnTo>
                  <a:pt x="563181" y="0"/>
                </a:lnTo>
              </a:path>
            </a:pathLst>
          </a:custGeom>
          <a:ln w="3175">
            <a:solidFill>
              <a:srgbClr val="FFFFFF"/>
            </a:solidFill>
          </a:ln>
        </p:spPr>
        <p:txBody>
          <a:bodyPr wrap="square" lIns="0" tIns="0" rIns="0" bIns="0" rtlCol="0"/>
          <a:lstStyle/>
          <a:p>
            <a:endParaRPr/>
          </a:p>
        </p:txBody>
      </p:sp>
      <p:sp>
        <p:nvSpPr>
          <p:cNvPr id="313" name="object 313"/>
          <p:cNvSpPr/>
          <p:nvPr/>
        </p:nvSpPr>
        <p:spPr>
          <a:xfrm>
            <a:off x="4079417" y="7647749"/>
            <a:ext cx="563245" cy="0"/>
          </a:xfrm>
          <a:custGeom>
            <a:avLst/>
            <a:gdLst/>
            <a:ahLst/>
            <a:cxnLst/>
            <a:rect l="l" t="t" r="r" b="b"/>
            <a:pathLst>
              <a:path w="563245">
                <a:moveTo>
                  <a:pt x="0" y="0"/>
                </a:moveTo>
                <a:lnTo>
                  <a:pt x="563194" y="0"/>
                </a:lnTo>
              </a:path>
            </a:pathLst>
          </a:custGeom>
          <a:ln w="3175">
            <a:solidFill>
              <a:srgbClr val="221F1F"/>
            </a:solidFill>
          </a:ln>
        </p:spPr>
        <p:txBody>
          <a:bodyPr wrap="square" lIns="0" tIns="0" rIns="0" bIns="0" rtlCol="0"/>
          <a:lstStyle/>
          <a:p>
            <a:endParaRPr/>
          </a:p>
        </p:txBody>
      </p:sp>
      <p:sp>
        <p:nvSpPr>
          <p:cNvPr id="314" name="object 314"/>
          <p:cNvSpPr/>
          <p:nvPr/>
        </p:nvSpPr>
        <p:spPr>
          <a:xfrm>
            <a:off x="4079412" y="7627734"/>
            <a:ext cx="563245" cy="0"/>
          </a:xfrm>
          <a:custGeom>
            <a:avLst/>
            <a:gdLst/>
            <a:ahLst/>
            <a:cxnLst/>
            <a:rect l="l" t="t" r="r" b="b"/>
            <a:pathLst>
              <a:path w="563245">
                <a:moveTo>
                  <a:pt x="0" y="0"/>
                </a:moveTo>
                <a:lnTo>
                  <a:pt x="563181" y="0"/>
                </a:lnTo>
              </a:path>
            </a:pathLst>
          </a:custGeom>
          <a:ln w="3175">
            <a:solidFill>
              <a:srgbClr val="FFFFFF"/>
            </a:solidFill>
          </a:ln>
        </p:spPr>
        <p:txBody>
          <a:bodyPr wrap="square" lIns="0" tIns="0" rIns="0" bIns="0" rtlCol="0"/>
          <a:lstStyle/>
          <a:p>
            <a:endParaRPr/>
          </a:p>
        </p:txBody>
      </p:sp>
      <p:sp>
        <p:nvSpPr>
          <p:cNvPr id="315" name="object 315"/>
          <p:cNvSpPr/>
          <p:nvPr/>
        </p:nvSpPr>
        <p:spPr>
          <a:xfrm>
            <a:off x="4079417" y="7627740"/>
            <a:ext cx="563245" cy="0"/>
          </a:xfrm>
          <a:custGeom>
            <a:avLst/>
            <a:gdLst/>
            <a:ahLst/>
            <a:cxnLst/>
            <a:rect l="l" t="t" r="r" b="b"/>
            <a:pathLst>
              <a:path w="563245">
                <a:moveTo>
                  <a:pt x="0" y="0"/>
                </a:moveTo>
                <a:lnTo>
                  <a:pt x="563194" y="0"/>
                </a:lnTo>
              </a:path>
            </a:pathLst>
          </a:custGeom>
          <a:ln w="3175">
            <a:solidFill>
              <a:srgbClr val="221F1F"/>
            </a:solidFill>
          </a:ln>
        </p:spPr>
        <p:txBody>
          <a:bodyPr wrap="square" lIns="0" tIns="0" rIns="0" bIns="0" rtlCol="0"/>
          <a:lstStyle/>
          <a:p>
            <a:endParaRPr/>
          </a:p>
        </p:txBody>
      </p:sp>
      <p:sp>
        <p:nvSpPr>
          <p:cNvPr id="316" name="object 316"/>
          <p:cNvSpPr/>
          <p:nvPr/>
        </p:nvSpPr>
        <p:spPr>
          <a:xfrm>
            <a:off x="1074521" y="8280120"/>
            <a:ext cx="0" cy="280670"/>
          </a:xfrm>
          <a:custGeom>
            <a:avLst/>
            <a:gdLst/>
            <a:ahLst/>
            <a:cxnLst/>
            <a:rect l="l" t="t" r="r" b="b"/>
            <a:pathLst>
              <a:path h="280670">
                <a:moveTo>
                  <a:pt x="0" y="0"/>
                </a:moveTo>
                <a:lnTo>
                  <a:pt x="0" y="280263"/>
                </a:lnTo>
              </a:path>
            </a:pathLst>
          </a:custGeom>
          <a:ln w="8000">
            <a:solidFill>
              <a:srgbClr val="010202"/>
            </a:solidFill>
          </a:ln>
        </p:spPr>
        <p:txBody>
          <a:bodyPr wrap="square" lIns="0" tIns="0" rIns="0" bIns="0" rtlCol="0"/>
          <a:lstStyle/>
          <a:p>
            <a:endParaRPr/>
          </a:p>
        </p:txBody>
      </p:sp>
      <p:sp>
        <p:nvSpPr>
          <p:cNvPr id="317" name="object 317"/>
          <p:cNvSpPr/>
          <p:nvPr/>
        </p:nvSpPr>
        <p:spPr>
          <a:xfrm>
            <a:off x="1070521" y="8584400"/>
            <a:ext cx="8255" cy="24130"/>
          </a:xfrm>
          <a:custGeom>
            <a:avLst/>
            <a:gdLst/>
            <a:ahLst/>
            <a:cxnLst/>
            <a:rect l="l" t="t" r="r" b="b"/>
            <a:pathLst>
              <a:path w="8255" h="24129">
                <a:moveTo>
                  <a:pt x="8000" y="0"/>
                </a:moveTo>
                <a:lnTo>
                  <a:pt x="0" y="0"/>
                </a:lnTo>
                <a:lnTo>
                  <a:pt x="0" y="24015"/>
                </a:lnTo>
                <a:lnTo>
                  <a:pt x="8000" y="24015"/>
                </a:lnTo>
                <a:lnTo>
                  <a:pt x="8000" y="0"/>
                </a:lnTo>
                <a:close/>
              </a:path>
            </a:pathLst>
          </a:custGeom>
          <a:solidFill>
            <a:srgbClr val="010202"/>
          </a:solidFill>
        </p:spPr>
        <p:txBody>
          <a:bodyPr wrap="square" lIns="0" tIns="0" rIns="0" bIns="0" rtlCol="0"/>
          <a:lstStyle/>
          <a:p>
            <a:endParaRPr/>
          </a:p>
        </p:txBody>
      </p:sp>
      <p:sp>
        <p:nvSpPr>
          <p:cNvPr id="318" name="object 318"/>
          <p:cNvSpPr/>
          <p:nvPr/>
        </p:nvSpPr>
        <p:spPr>
          <a:xfrm>
            <a:off x="1070521" y="8632443"/>
            <a:ext cx="8255" cy="24130"/>
          </a:xfrm>
          <a:custGeom>
            <a:avLst/>
            <a:gdLst/>
            <a:ahLst/>
            <a:cxnLst/>
            <a:rect l="l" t="t" r="r" b="b"/>
            <a:pathLst>
              <a:path w="8255" h="24129">
                <a:moveTo>
                  <a:pt x="8000" y="0"/>
                </a:moveTo>
                <a:lnTo>
                  <a:pt x="0" y="0"/>
                </a:lnTo>
                <a:lnTo>
                  <a:pt x="0" y="24028"/>
                </a:lnTo>
                <a:lnTo>
                  <a:pt x="8000" y="24028"/>
                </a:lnTo>
                <a:lnTo>
                  <a:pt x="8000" y="0"/>
                </a:lnTo>
                <a:close/>
              </a:path>
            </a:pathLst>
          </a:custGeom>
          <a:solidFill>
            <a:srgbClr val="010202"/>
          </a:solidFill>
        </p:spPr>
        <p:txBody>
          <a:bodyPr wrap="square" lIns="0" tIns="0" rIns="0" bIns="0" rtlCol="0"/>
          <a:lstStyle/>
          <a:p>
            <a:endParaRPr/>
          </a:p>
        </p:txBody>
      </p:sp>
      <p:sp>
        <p:nvSpPr>
          <p:cNvPr id="319" name="object 319"/>
          <p:cNvSpPr/>
          <p:nvPr/>
        </p:nvSpPr>
        <p:spPr>
          <a:xfrm>
            <a:off x="1074521" y="8680487"/>
            <a:ext cx="0" cy="280670"/>
          </a:xfrm>
          <a:custGeom>
            <a:avLst/>
            <a:gdLst/>
            <a:ahLst/>
            <a:cxnLst/>
            <a:rect l="l" t="t" r="r" b="b"/>
            <a:pathLst>
              <a:path h="280670">
                <a:moveTo>
                  <a:pt x="0" y="0"/>
                </a:moveTo>
                <a:lnTo>
                  <a:pt x="0" y="280250"/>
                </a:lnTo>
              </a:path>
            </a:pathLst>
          </a:custGeom>
          <a:ln w="8000">
            <a:solidFill>
              <a:srgbClr val="010202"/>
            </a:solidFill>
          </a:ln>
        </p:spPr>
        <p:txBody>
          <a:bodyPr wrap="square" lIns="0" tIns="0" rIns="0" bIns="0" rtlCol="0"/>
          <a:lstStyle/>
          <a:p>
            <a:endParaRPr/>
          </a:p>
        </p:txBody>
      </p:sp>
      <p:sp>
        <p:nvSpPr>
          <p:cNvPr id="320" name="object 320"/>
          <p:cNvSpPr/>
          <p:nvPr/>
        </p:nvSpPr>
        <p:spPr>
          <a:xfrm>
            <a:off x="2868041" y="8285759"/>
            <a:ext cx="0" cy="302895"/>
          </a:xfrm>
          <a:custGeom>
            <a:avLst/>
            <a:gdLst/>
            <a:ahLst/>
            <a:cxnLst/>
            <a:rect l="l" t="t" r="r" b="b"/>
            <a:pathLst>
              <a:path h="302895">
                <a:moveTo>
                  <a:pt x="0" y="0"/>
                </a:moveTo>
                <a:lnTo>
                  <a:pt x="0" y="302488"/>
                </a:lnTo>
              </a:path>
            </a:pathLst>
          </a:custGeom>
          <a:ln w="3175">
            <a:solidFill>
              <a:srgbClr val="221F1F"/>
            </a:solidFill>
          </a:ln>
        </p:spPr>
        <p:txBody>
          <a:bodyPr wrap="square" lIns="0" tIns="0" rIns="0" bIns="0" rtlCol="0"/>
          <a:lstStyle/>
          <a:p>
            <a:endParaRPr/>
          </a:p>
        </p:txBody>
      </p:sp>
      <p:sp>
        <p:nvSpPr>
          <p:cNvPr id="321" name="object 321"/>
          <p:cNvSpPr/>
          <p:nvPr/>
        </p:nvSpPr>
        <p:spPr>
          <a:xfrm>
            <a:off x="5873191" y="8312467"/>
            <a:ext cx="0" cy="302895"/>
          </a:xfrm>
          <a:custGeom>
            <a:avLst/>
            <a:gdLst/>
            <a:ahLst/>
            <a:cxnLst/>
            <a:rect l="l" t="t" r="r" b="b"/>
            <a:pathLst>
              <a:path h="302895">
                <a:moveTo>
                  <a:pt x="0" y="0"/>
                </a:moveTo>
                <a:lnTo>
                  <a:pt x="0" y="302488"/>
                </a:lnTo>
              </a:path>
            </a:pathLst>
          </a:custGeom>
          <a:ln w="3175">
            <a:solidFill>
              <a:srgbClr val="221F1F"/>
            </a:solidFill>
          </a:ln>
        </p:spPr>
        <p:txBody>
          <a:bodyPr wrap="square" lIns="0" tIns="0" rIns="0" bIns="0" rtlCol="0"/>
          <a:lstStyle/>
          <a:p>
            <a:endParaRPr/>
          </a:p>
        </p:txBody>
      </p:sp>
      <p:sp>
        <p:nvSpPr>
          <p:cNvPr id="322" name="object 322"/>
          <p:cNvSpPr/>
          <p:nvPr/>
        </p:nvSpPr>
        <p:spPr>
          <a:xfrm>
            <a:off x="855649" y="8531969"/>
            <a:ext cx="6064250" cy="0"/>
          </a:xfrm>
          <a:custGeom>
            <a:avLst/>
            <a:gdLst/>
            <a:ahLst/>
            <a:cxnLst/>
            <a:rect l="l" t="t" r="r" b="b"/>
            <a:pathLst>
              <a:path w="6064250">
                <a:moveTo>
                  <a:pt x="0" y="0"/>
                </a:moveTo>
                <a:lnTo>
                  <a:pt x="6063703" y="0"/>
                </a:lnTo>
              </a:path>
            </a:pathLst>
          </a:custGeom>
          <a:ln w="3175">
            <a:solidFill>
              <a:srgbClr val="221F1F"/>
            </a:solidFill>
          </a:ln>
        </p:spPr>
        <p:txBody>
          <a:bodyPr wrap="square" lIns="0" tIns="0" rIns="0" bIns="0" rtlCol="0"/>
          <a:lstStyle/>
          <a:p>
            <a:endParaRPr/>
          </a:p>
        </p:txBody>
      </p:sp>
      <p:sp>
        <p:nvSpPr>
          <p:cNvPr id="323" name="object 323"/>
          <p:cNvSpPr/>
          <p:nvPr/>
        </p:nvSpPr>
        <p:spPr>
          <a:xfrm>
            <a:off x="863815" y="8531974"/>
            <a:ext cx="6047740" cy="0"/>
          </a:xfrm>
          <a:custGeom>
            <a:avLst/>
            <a:gdLst/>
            <a:ahLst/>
            <a:cxnLst/>
            <a:rect l="l" t="t" r="r" b="b"/>
            <a:pathLst>
              <a:path w="6047740">
                <a:moveTo>
                  <a:pt x="0" y="0"/>
                </a:moveTo>
                <a:lnTo>
                  <a:pt x="6047384" y="0"/>
                </a:lnTo>
              </a:path>
            </a:pathLst>
          </a:custGeom>
          <a:ln w="3175">
            <a:solidFill>
              <a:srgbClr val="221F1F"/>
            </a:solidFill>
          </a:ln>
        </p:spPr>
        <p:txBody>
          <a:bodyPr wrap="square" lIns="0" tIns="0" rIns="0" bIns="0" rtlCol="0"/>
          <a:lstStyle/>
          <a:p>
            <a:endParaRPr/>
          </a:p>
        </p:txBody>
      </p:sp>
      <p:sp>
        <p:nvSpPr>
          <p:cNvPr id="324" name="object 324"/>
          <p:cNvSpPr/>
          <p:nvPr/>
        </p:nvSpPr>
        <p:spPr>
          <a:xfrm>
            <a:off x="855656" y="8501188"/>
            <a:ext cx="38735" cy="61594"/>
          </a:xfrm>
          <a:custGeom>
            <a:avLst/>
            <a:gdLst/>
            <a:ahLst/>
            <a:cxnLst/>
            <a:rect l="l" t="t" r="r" b="b"/>
            <a:pathLst>
              <a:path w="38734" h="61595">
                <a:moveTo>
                  <a:pt x="33083" y="0"/>
                </a:moveTo>
                <a:lnTo>
                  <a:pt x="0" y="30784"/>
                </a:lnTo>
                <a:lnTo>
                  <a:pt x="33083" y="61556"/>
                </a:lnTo>
                <a:lnTo>
                  <a:pt x="38214" y="56045"/>
                </a:lnTo>
                <a:lnTo>
                  <a:pt x="11049" y="30784"/>
                </a:lnTo>
                <a:lnTo>
                  <a:pt x="38214" y="5511"/>
                </a:lnTo>
                <a:lnTo>
                  <a:pt x="33083" y="0"/>
                </a:lnTo>
                <a:close/>
              </a:path>
            </a:pathLst>
          </a:custGeom>
          <a:solidFill>
            <a:srgbClr val="221F1F"/>
          </a:solidFill>
        </p:spPr>
        <p:txBody>
          <a:bodyPr wrap="square" lIns="0" tIns="0" rIns="0" bIns="0" rtlCol="0"/>
          <a:lstStyle/>
          <a:p>
            <a:endParaRPr/>
          </a:p>
        </p:txBody>
      </p:sp>
      <p:sp>
        <p:nvSpPr>
          <p:cNvPr id="325" name="object 325"/>
          <p:cNvSpPr/>
          <p:nvPr/>
        </p:nvSpPr>
        <p:spPr>
          <a:xfrm>
            <a:off x="6881108" y="8501188"/>
            <a:ext cx="38735" cy="61594"/>
          </a:xfrm>
          <a:custGeom>
            <a:avLst/>
            <a:gdLst/>
            <a:ahLst/>
            <a:cxnLst/>
            <a:rect l="l" t="t" r="r" b="b"/>
            <a:pathLst>
              <a:path w="38734" h="61595">
                <a:moveTo>
                  <a:pt x="5143" y="0"/>
                </a:moveTo>
                <a:lnTo>
                  <a:pt x="0" y="5511"/>
                </a:lnTo>
                <a:lnTo>
                  <a:pt x="27190" y="30784"/>
                </a:lnTo>
                <a:lnTo>
                  <a:pt x="0" y="56045"/>
                </a:lnTo>
                <a:lnTo>
                  <a:pt x="5143" y="61556"/>
                </a:lnTo>
                <a:lnTo>
                  <a:pt x="38239" y="30784"/>
                </a:lnTo>
                <a:lnTo>
                  <a:pt x="5143" y="0"/>
                </a:lnTo>
                <a:close/>
              </a:path>
            </a:pathLst>
          </a:custGeom>
          <a:solidFill>
            <a:srgbClr val="221F1F"/>
          </a:solidFill>
        </p:spPr>
        <p:txBody>
          <a:bodyPr wrap="square" lIns="0" tIns="0" rIns="0" bIns="0" rtlCol="0"/>
          <a:lstStyle/>
          <a:p>
            <a:endParaRPr/>
          </a:p>
        </p:txBody>
      </p:sp>
      <p:sp>
        <p:nvSpPr>
          <p:cNvPr id="326" name="object 326"/>
          <p:cNvSpPr txBox="1"/>
          <p:nvPr/>
        </p:nvSpPr>
        <p:spPr>
          <a:xfrm>
            <a:off x="4276031" y="8531852"/>
            <a:ext cx="198755" cy="121920"/>
          </a:xfrm>
          <a:prstGeom prst="rect">
            <a:avLst/>
          </a:prstGeom>
        </p:spPr>
        <p:txBody>
          <a:bodyPr vert="horz" wrap="square" lIns="0" tIns="16510" rIns="0" bIns="0" rtlCol="0">
            <a:spAutoFit/>
          </a:bodyPr>
          <a:lstStyle/>
          <a:p>
            <a:pPr marL="12700">
              <a:lnSpc>
                <a:spcPct val="100000"/>
              </a:lnSpc>
              <a:spcBef>
                <a:spcPts val="130"/>
              </a:spcBef>
            </a:pPr>
            <a:r>
              <a:rPr sz="600" spc="-30" dirty="0">
                <a:solidFill>
                  <a:srgbClr val="221F1F"/>
                </a:solidFill>
                <a:latin typeface="Arial"/>
                <a:cs typeface="Arial"/>
              </a:rPr>
              <a:t>Plaza</a:t>
            </a:r>
            <a:endParaRPr sz="600">
              <a:latin typeface="Arial"/>
              <a:cs typeface="Arial"/>
            </a:endParaRPr>
          </a:p>
        </p:txBody>
      </p:sp>
      <p:sp>
        <p:nvSpPr>
          <p:cNvPr id="327" name="object 327"/>
          <p:cNvSpPr txBox="1"/>
          <p:nvPr/>
        </p:nvSpPr>
        <p:spPr>
          <a:xfrm>
            <a:off x="4085696" y="8411822"/>
            <a:ext cx="58547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94’ - 104’</a:t>
            </a:r>
            <a:r>
              <a:rPr sz="600" spc="-125" dirty="0">
                <a:solidFill>
                  <a:srgbClr val="221F1F"/>
                </a:solidFill>
                <a:latin typeface="Arial"/>
                <a:cs typeface="Arial"/>
              </a:rPr>
              <a:t> </a:t>
            </a:r>
            <a:r>
              <a:rPr sz="600" spc="-25" dirty="0">
                <a:solidFill>
                  <a:srgbClr val="221F1F"/>
                </a:solidFill>
                <a:latin typeface="Arial"/>
                <a:cs typeface="Arial"/>
              </a:rPr>
              <a:t>(Varies)</a:t>
            </a:r>
            <a:endParaRPr sz="600">
              <a:latin typeface="Arial"/>
              <a:cs typeface="Arial"/>
            </a:endParaRPr>
          </a:p>
        </p:txBody>
      </p:sp>
      <p:sp>
        <p:nvSpPr>
          <p:cNvPr id="328" name="object 328"/>
          <p:cNvSpPr/>
          <p:nvPr/>
        </p:nvSpPr>
        <p:spPr>
          <a:xfrm>
            <a:off x="2843918" y="8511025"/>
            <a:ext cx="50165" cy="50165"/>
          </a:xfrm>
          <a:custGeom>
            <a:avLst/>
            <a:gdLst/>
            <a:ahLst/>
            <a:cxnLst/>
            <a:rect l="l" t="t" r="r" b="b"/>
            <a:pathLst>
              <a:path w="50164" h="50165">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329" name="object 329"/>
          <p:cNvSpPr/>
          <p:nvPr/>
        </p:nvSpPr>
        <p:spPr>
          <a:xfrm>
            <a:off x="5849749" y="8507022"/>
            <a:ext cx="50165" cy="50165"/>
          </a:xfrm>
          <a:custGeom>
            <a:avLst/>
            <a:gdLst/>
            <a:ahLst/>
            <a:cxnLst/>
            <a:rect l="l" t="t" r="r" b="b"/>
            <a:pathLst>
              <a:path w="50164" h="50165">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330" name="object 330"/>
          <p:cNvSpPr txBox="1"/>
          <p:nvPr/>
        </p:nvSpPr>
        <p:spPr>
          <a:xfrm>
            <a:off x="1687817" y="8405552"/>
            <a:ext cx="544195"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41’ - 54’</a:t>
            </a:r>
            <a:r>
              <a:rPr sz="600" spc="-125" dirty="0">
                <a:solidFill>
                  <a:srgbClr val="221F1F"/>
                </a:solidFill>
                <a:latin typeface="Arial"/>
                <a:cs typeface="Arial"/>
              </a:rPr>
              <a:t> </a:t>
            </a:r>
            <a:r>
              <a:rPr sz="600" spc="-25" dirty="0">
                <a:solidFill>
                  <a:srgbClr val="221F1F"/>
                </a:solidFill>
                <a:latin typeface="Arial"/>
                <a:cs typeface="Arial"/>
              </a:rPr>
              <a:t>(Varies)</a:t>
            </a:r>
            <a:endParaRPr sz="600">
              <a:latin typeface="Arial"/>
              <a:cs typeface="Arial"/>
            </a:endParaRPr>
          </a:p>
        </p:txBody>
      </p:sp>
      <p:sp>
        <p:nvSpPr>
          <p:cNvPr id="331" name="object 331"/>
          <p:cNvSpPr txBox="1"/>
          <p:nvPr/>
        </p:nvSpPr>
        <p:spPr>
          <a:xfrm>
            <a:off x="5875223" y="8408274"/>
            <a:ext cx="527685" cy="121920"/>
          </a:xfrm>
          <a:prstGeom prst="rect">
            <a:avLst/>
          </a:prstGeom>
        </p:spPr>
        <p:txBody>
          <a:bodyPr vert="horz" wrap="square" lIns="0" tIns="16510" rIns="0" bIns="0" rtlCol="0">
            <a:spAutoFit/>
          </a:bodyPr>
          <a:lstStyle/>
          <a:p>
            <a:pPr algn="ctr">
              <a:lnSpc>
                <a:spcPct val="100000"/>
              </a:lnSpc>
              <a:spcBef>
                <a:spcPts val="130"/>
              </a:spcBef>
            </a:pPr>
            <a:r>
              <a:rPr sz="600" spc="-10" dirty="0">
                <a:solidFill>
                  <a:srgbClr val="221F1F"/>
                </a:solidFill>
                <a:latin typeface="Arial"/>
                <a:cs typeface="Arial"/>
              </a:rPr>
              <a:t>18’</a:t>
            </a:r>
            <a:endParaRPr sz="600">
              <a:latin typeface="Arial"/>
              <a:cs typeface="Arial"/>
            </a:endParaRPr>
          </a:p>
        </p:txBody>
      </p:sp>
      <p:sp>
        <p:nvSpPr>
          <p:cNvPr id="332" name="object 332"/>
          <p:cNvSpPr txBox="1"/>
          <p:nvPr/>
        </p:nvSpPr>
        <p:spPr>
          <a:xfrm>
            <a:off x="5962460" y="8545280"/>
            <a:ext cx="367665" cy="210185"/>
          </a:xfrm>
          <a:prstGeom prst="rect">
            <a:avLst/>
          </a:prstGeom>
        </p:spPr>
        <p:txBody>
          <a:bodyPr vert="horz" wrap="square" lIns="0" tIns="22225" rIns="0" bIns="0" rtlCol="0">
            <a:spAutoFit/>
          </a:bodyPr>
          <a:lstStyle/>
          <a:p>
            <a:pPr marL="13970" marR="5080" indent="-1905">
              <a:lnSpc>
                <a:spcPts val="690"/>
              </a:lnSpc>
              <a:spcBef>
                <a:spcPts val="175"/>
              </a:spcBef>
            </a:pPr>
            <a:r>
              <a:rPr sz="600" spc="-10" dirty="0">
                <a:solidFill>
                  <a:srgbClr val="221F1F"/>
                </a:solidFill>
                <a:latin typeface="Arial"/>
                <a:cs typeface="Arial"/>
              </a:rPr>
              <a:t>Sidewalk</a:t>
            </a:r>
            <a:r>
              <a:rPr sz="600" spc="-100" dirty="0">
                <a:solidFill>
                  <a:srgbClr val="221F1F"/>
                </a:solidFill>
                <a:latin typeface="Arial"/>
                <a:cs typeface="Arial"/>
              </a:rPr>
              <a:t> </a:t>
            </a:r>
            <a:r>
              <a:rPr sz="600" spc="40" dirty="0">
                <a:solidFill>
                  <a:srgbClr val="221F1F"/>
                </a:solidFill>
                <a:latin typeface="Arial"/>
                <a:cs typeface="Arial"/>
              </a:rPr>
              <a:t>/  </a:t>
            </a:r>
            <a:r>
              <a:rPr sz="600" spc="-25" dirty="0">
                <a:solidFill>
                  <a:srgbClr val="221F1F"/>
                </a:solidFill>
                <a:latin typeface="Arial"/>
                <a:cs typeface="Arial"/>
              </a:rPr>
              <a:t>Cafe</a:t>
            </a:r>
            <a:r>
              <a:rPr sz="600" spc="-105" dirty="0">
                <a:solidFill>
                  <a:srgbClr val="221F1F"/>
                </a:solidFill>
                <a:latin typeface="Arial"/>
                <a:cs typeface="Arial"/>
              </a:rPr>
              <a:t> </a:t>
            </a:r>
            <a:r>
              <a:rPr sz="600" spc="-5" dirty="0">
                <a:solidFill>
                  <a:srgbClr val="221F1F"/>
                </a:solidFill>
                <a:latin typeface="Arial"/>
                <a:cs typeface="Arial"/>
              </a:rPr>
              <a:t>Zone</a:t>
            </a:r>
            <a:endParaRPr sz="600">
              <a:latin typeface="Arial"/>
              <a:cs typeface="Arial"/>
            </a:endParaRPr>
          </a:p>
        </p:txBody>
      </p:sp>
      <p:sp>
        <p:nvSpPr>
          <p:cNvPr id="333" name="object 333"/>
          <p:cNvSpPr/>
          <p:nvPr/>
        </p:nvSpPr>
        <p:spPr>
          <a:xfrm>
            <a:off x="6376265" y="8507022"/>
            <a:ext cx="50165" cy="50165"/>
          </a:xfrm>
          <a:custGeom>
            <a:avLst/>
            <a:gdLst/>
            <a:ahLst/>
            <a:cxnLst/>
            <a:rect l="l" t="t" r="r" b="b"/>
            <a:pathLst>
              <a:path w="50164" h="50165">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334" name="object 334"/>
          <p:cNvSpPr/>
          <p:nvPr/>
        </p:nvSpPr>
        <p:spPr>
          <a:xfrm>
            <a:off x="1050631" y="8506766"/>
            <a:ext cx="50165" cy="50165"/>
          </a:xfrm>
          <a:custGeom>
            <a:avLst/>
            <a:gdLst/>
            <a:ahLst/>
            <a:cxnLst/>
            <a:rect l="l" t="t" r="r" b="b"/>
            <a:pathLst>
              <a:path w="50165" h="50165">
                <a:moveTo>
                  <a:pt x="24942" y="0"/>
                </a:moveTo>
                <a:lnTo>
                  <a:pt x="15232" y="1961"/>
                </a:lnTo>
                <a:lnTo>
                  <a:pt x="7304" y="7308"/>
                </a:lnTo>
                <a:lnTo>
                  <a:pt x="1959" y="15237"/>
                </a:lnTo>
                <a:lnTo>
                  <a:pt x="0" y="24942"/>
                </a:lnTo>
                <a:lnTo>
                  <a:pt x="1959" y="34647"/>
                </a:lnTo>
                <a:lnTo>
                  <a:pt x="7304" y="42576"/>
                </a:lnTo>
                <a:lnTo>
                  <a:pt x="15232" y="47924"/>
                </a:lnTo>
                <a:lnTo>
                  <a:pt x="24942" y="49885"/>
                </a:lnTo>
                <a:lnTo>
                  <a:pt x="34647" y="47924"/>
                </a:lnTo>
                <a:lnTo>
                  <a:pt x="42576" y="42576"/>
                </a:lnTo>
                <a:lnTo>
                  <a:pt x="47924" y="34647"/>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335" name="object 335"/>
          <p:cNvSpPr txBox="1"/>
          <p:nvPr/>
        </p:nvSpPr>
        <p:spPr>
          <a:xfrm>
            <a:off x="1816389" y="8542542"/>
            <a:ext cx="323215"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Sidewalk</a:t>
            </a:r>
            <a:endParaRPr sz="600">
              <a:latin typeface="Arial"/>
              <a:cs typeface="Arial"/>
            </a:endParaRPr>
          </a:p>
        </p:txBody>
      </p:sp>
      <p:sp>
        <p:nvSpPr>
          <p:cNvPr id="336" name="object 336"/>
          <p:cNvSpPr txBox="1"/>
          <p:nvPr/>
        </p:nvSpPr>
        <p:spPr>
          <a:xfrm>
            <a:off x="834442" y="8318336"/>
            <a:ext cx="233045" cy="210185"/>
          </a:xfrm>
          <a:prstGeom prst="rect">
            <a:avLst/>
          </a:prstGeom>
        </p:spPr>
        <p:txBody>
          <a:bodyPr vert="horz" wrap="square" lIns="0" tIns="22225" rIns="0" bIns="0" rtlCol="0">
            <a:spAutoFit/>
          </a:bodyPr>
          <a:lstStyle/>
          <a:p>
            <a:pPr marL="74295" indent="-28575">
              <a:lnSpc>
                <a:spcPts val="690"/>
              </a:lnSpc>
              <a:spcBef>
                <a:spcPts val="175"/>
              </a:spcBef>
            </a:pPr>
            <a:r>
              <a:rPr sz="600" spc="-10" dirty="0">
                <a:solidFill>
                  <a:srgbClr val="221F1F"/>
                </a:solidFill>
                <a:latin typeface="Arial"/>
                <a:cs typeface="Arial"/>
              </a:rPr>
              <a:t>Block  </a:t>
            </a:r>
            <a:r>
              <a:rPr sz="600" spc="-15" dirty="0">
                <a:solidFill>
                  <a:srgbClr val="221F1F"/>
                </a:solidFill>
                <a:latin typeface="Arial"/>
                <a:cs typeface="Arial"/>
              </a:rPr>
              <a:t>168</a:t>
            </a:r>
            <a:endParaRPr sz="600">
              <a:latin typeface="Arial"/>
              <a:cs typeface="Arial"/>
            </a:endParaRPr>
          </a:p>
        </p:txBody>
      </p:sp>
      <p:sp>
        <p:nvSpPr>
          <p:cNvPr id="337" name="object 337"/>
          <p:cNvSpPr txBox="1"/>
          <p:nvPr/>
        </p:nvSpPr>
        <p:spPr>
          <a:xfrm>
            <a:off x="6473304" y="8422431"/>
            <a:ext cx="345440" cy="121920"/>
          </a:xfrm>
          <a:prstGeom prst="rect">
            <a:avLst/>
          </a:prstGeom>
        </p:spPr>
        <p:txBody>
          <a:bodyPr vert="horz" wrap="square" lIns="0" tIns="16510" rIns="0" bIns="0" rtlCol="0">
            <a:spAutoFit/>
          </a:bodyPr>
          <a:lstStyle/>
          <a:p>
            <a:pPr marL="12700">
              <a:lnSpc>
                <a:spcPct val="100000"/>
              </a:lnSpc>
              <a:spcBef>
                <a:spcPts val="130"/>
              </a:spcBef>
            </a:pPr>
            <a:r>
              <a:rPr sz="600" spc="-15" dirty="0">
                <a:solidFill>
                  <a:srgbClr val="221F1F"/>
                </a:solidFill>
                <a:latin typeface="Arial"/>
                <a:cs typeface="Arial"/>
              </a:rPr>
              <a:t>Block</a:t>
            </a:r>
            <a:r>
              <a:rPr sz="600" spc="-75" dirty="0">
                <a:solidFill>
                  <a:srgbClr val="221F1F"/>
                </a:solidFill>
                <a:latin typeface="Arial"/>
                <a:cs typeface="Arial"/>
              </a:rPr>
              <a:t> </a:t>
            </a:r>
            <a:r>
              <a:rPr sz="600" spc="-15" dirty="0">
                <a:solidFill>
                  <a:srgbClr val="221F1F"/>
                </a:solidFill>
                <a:latin typeface="Arial"/>
                <a:cs typeface="Arial"/>
              </a:rPr>
              <a:t>164</a:t>
            </a:r>
            <a:endParaRPr sz="600">
              <a:latin typeface="Arial"/>
              <a:cs typeface="Arial"/>
            </a:endParaRPr>
          </a:p>
        </p:txBody>
      </p:sp>
      <p:sp>
        <p:nvSpPr>
          <p:cNvPr id="338" name="object 338"/>
          <p:cNvSpPr/>
          <p:nvPr/>
        </p:nvSpPr>
        <p:spPr>
          <a:xfrm>
            <a:off x="981905" y="8888287"/>
            <a:ext cx="5515610" cy="0"/>
          </a:xfrm>
          <a:custGeom>
            <a:avLst/>
            <a:gdLst/>
            <a:ahLst/>
            <a:cxnLst/>
            <a:rect l="l" t="t" r="r" b="b"/>
            <a:pathLst>
              <a:path w="5515610">
                <a:moveTo>
                  <a:pt x="0" y="0"/>
                </a:moveTo>
                <a:lnTo>
                  <a:pt x="5515051" y="0"/>
                </a:lnTo>
              </a:path>
            </a:pathLst>
          </a:custGeom>
          <a:ln w="3175">
            <a:solidFill>
              <a:srgbClr val="221F1F"/>
            </a:solidFill>
          </a:ln>
        </p:spPr>
        <p:txBody>
          <a:bodyPr wrap="square" lIns="0" tIns="0" rIns="0" bIns="0" rtlCol="0"/>
          <a:lstStyle/>
          <a:p>
            <a:endParaRPr/>
          </a:p>
        </p:txBody>
      </p:sp>
      <p:sp>
        <p:nvSpPr>
          <p:cNvPr id="339" name="object 339"/>
          <p:cNvSpPr/>
          <p:nvPr/>
        </p:nvSpPr>
        <p:spPr>
          <a:xfrm>
            <a:off x="981887" y="8888298"/>
            <a:ext cx="5515610" cy="0"/>
          </a:xfrm>
          <a:custGeom>
            <a:avLst/>
            <a:gdLst/>
            <a:ahLst/>
            <a:cxnLst/>
            <a:rect l="l" t="t" r="r" b="b"/>
            <a:pathLst>
              <a:path w="5515610">
                <a:moveTo>
                  <a:pt x="0" y="0"/>
                </a:moveTo>
                <a:lnTo>
                  <a:pt x="5515063" y="0"/>
                </a:lnTo>
              </a:path>
            </a:pathLst>
          </a:custGeom>
          <a:ln w="3175">
            <a:solidFill>
              <a:srgbClr val="221F1F"/>
            </a:solidFill>
          </a:ln>
        </p:spPr>
        <p:txBody>
          <a:bodyPr wrap="square" lIns="0" tIns="0" rIns="0" bIns="0" rtlCol="0"/>
          <a:lstStyle/>
          <a:p>
            <a:endParaRPr/>
          </a:p>
        </p:txBody>
      </p:sp>
      <p:sp>
        <p:nvSpPr>
          <p:cNvPr id="340" name="object 340"/>
          <p:cNvSpPr/>
          <p:nvPr/>
        </p:nvSpPr>
        <p:spPr>
          <a:xfrm>
            <a:off x="6375936" y="8863693"/>
            <a:ext cx="50165" cy="50165"/>
          </a:xfrm>
          <a:custGeom>
            <a:avLst/>
            <a:gdLst/>
            <a:ahLst/>
            <a:cxnLst/>
            <a:rect l="l" t="t" r="r" b="b"/>
            <a:pathLst>
              <a:path w="50164" h="50165">
                <a:moveTo>
                  <a:pt x="24942" y="0"/>
                </a:moveTo>
                <a:lnTo>
                  <a:pt x="15232" y="1961"/>
                </a:lnTo>
                <a:lnTo>
                  <a:pt x="7304" y="7308"/>
                </a:lnTo>
                <a:lnTo>
                  <a:pt x="1959" y="15237"/>
                </a:lnTo>
                <a:lnTo>
                  <a:pt x="0" y="24942"/>
                </a:lnTo>
                <a:lnTo>
                  <a:pt x="1959" y="34647"/>
                </a:lnTo>
                <a:lnTo>
                  <a:pt x="7304" y="42576"/>
                </a:lnTo>
                <a:lnTo>
                  <a:pt x="15232" y="47924"/>
                </a:lnTo>
                <a:lnTo>
                  <a:pt x="24942" y="49885"/>
                </a:lnTo>
                <a:lnTo>
                  <a:pt x="34647" y="47924"/>
                </a:lnTo>
                <a:lnTo>
                  <a:pt x="42576" y="42576"/>
                </a:lnTo>
                <a:lnTo>
                  <a:pt x="47924" y="34647"/>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341" name="object 341"/>
          <p:cNvSpPr/>
          <p:nvPr/>
        </p:nvSpPr>
        <p:spPr>
          <a:xfrm>
            <a:off x="1050378" y="8860611"/>
            <a:ext cx="50165" cy="50165"/>
          </a:xfrm>
          <a:custGeom>
            <a:avLst/>
            <a:gdLst/>
            <a:ahLst/>
            <a:cxnLst/>
            <a:rect l="l" t="t" r="r" b="b"/>
            <a:pathLst>
              <a:path w="50165" h="50165">
                <a:moveTo>
                  <a:pt x="24955" y="0"/>
                </a:moveTo>
                <a:lnTo>
                  <a:pt x="15242" y="1961"/>
                </a:lnTo>
                <a:lnTo>
                  <a:pt x="7310" y="7308"/>
                </a:lnTo>
                <a:lnTo>
                  <a:pt x="1961" y="15237"/>
                </a:lnTo>
                <a:lnTo>
                  <a:pt x="0" y="24942"/>
                </a:lnTo>
                <a:lnTo>
                  <a:pt x="1961" y="34647"/>
                </a:lnTo>
                <a:lnTo>
                  <a:pt x="7310" y="42576"/>
                </a:lnTo>
                <a:lnTo>
                  <a:pt x="15242" y="47924"/>
                </a:lnTo>
                <a:lnTo>
                  <a:pt x="24955" y="49885"/>
                </a:lnTo>
                <a:lnTo>
                  <a:pt x="34666" y="47924"/>
                </a:lnTo>
                <a:lnTo>
                  <a:pt x="42594" y="42576"/>
                </a:lnTo>
                <a:lnTo>
                  <a:pt x="47938" y="34647"/>
                </a:lnTo>
                <a:lnTo>
                  <a:pt x="49898" y="24942"/>
                </a:lnTo>
                <a:lnTo>
                  <a:pt x="47938" y="15237"/>
                </a:lnTo>
                <a:lnTo>
                  <a:pt x="42594" y="7308"/>
                </a:lnTo>
                <a:lnTo>
                  <a:pt x="34666" y="1961"/>
                </a:lnTo>
                <a:lnTo>
                  <a:pt x="24955" y="0"/>
                </a:lnTo>
                <a:close/>
              </a:path>
            </a:pathLst>
          </a:custGeom>
          <a:solidFill>
            <a:srgbClr val="221F1F"/>
          </a:solidFill>
        </p:spPr>
        <p:txBody>
          <a:bodyPr wrap="square" lIns="0" tIns="0" rIns="0" bIns="0" rtlCol="0"/>
          <a:lstStyle/>
          <a:p>
            <a:endParaRPr/>
          </a:p>
        </p:txBody>
      </p:sp>
      <p:sp>
        <p:nvSpPr>
          <p:cNvPr id="342" name="object 342"/>
          <p:cNvSpPr txBox="1"/>
          <p:nvPr/>
        </p:nvSpPr>
        <p:spPr>
          <a:xfrm>
            <a:off x="3378657" y="8696169"/>
            <a:ext cx="721995" cy="313690"/>
          </a:xfrm>
          <a:prstGeom prst="rect">
            <a:avLst/>
          </a:prstGeom>
        </p:spPr>
        <p:txBody>
          <a:bodyPr vert="horz" wrap="square" lIns="0" tIns="64135" rIns="0" bIns="0" rtlCol="0">
            <a:spAutoFit/>
          </a:bodyPr>
          <a:lstStyle/>
          <a:p>
            <a:pPr algn="ctr">
              <a:lnSpc>
                <a:spcPct val="100000"/>
              </a:lnSpc>
              <a:spcBef>
                <a:spcPts val="505"/>
              </a:spcBef>
            </a:pPr>
            <a:r>
              <a:rPr sz="600" spc="-5" dirty="0">
                <a:solidFill>
                  <a:srgbClr val="221F1F"/>
                </a:solidFill>
                <a:latin typeface="Arial"/>
                <a:cs typeface="Arial"/>
              </a:rPr>
              <a:t>~188’</a:t>
            </a:r>
            <a:endParaRPr sz="600">
              <a:latin typeface="Arial"/>
              <a:cs typeface="Arial"/>
            </a:endParaRPr>
          </a:p>
          <a:p>
            <a:pPr algn="ctr">
              <a:lnSpc>
                <a:spcPct val="100000"/>
              </a:lnSpc>
              <a:spcBef>
                <a:spcPts val="415"/>
              </a:spcBef>
            </a:pPr>
            <a:r>
              <a:rPr sz="600" spc="-5" dirty="0">
                <a:solidFill>
                  <a:srgbClr val="221F1F"/>
                </a:solidFill>
                <a:latin typeface="Arial"/>
                <a:cs typeface="Arial"/>
              </a:rPr>
              <a:t>Open </a:t>
            </a:r>
            <a:r>
              <a:rPr sz="600" spc="-30" dirty="0">
                <a:solidFill>
                  <a:srgbClr val="221F1F"/>
                </a:solidFill>
                <a:latin typeface="Arial"/>
                <a:cs typeface="Arial"/>
              </a:rPr>
              <a:t>Space </a:t>
            </a:r>
            <a:r>
              <a:rPr sz="600" spc="-15" dirty="0">
                <a:solidFill>
                  <a:srgbClr val="221F1F"/>
                </a:solidFill>
                <a:latin typeface="Arial"/>
                <a:cs typeface="Arial"/>
              </a:rPr>
              <a:t>Block</a:t>
            </a:r>
            <a:r>
              <a:rPr sz="600" spc="-100" dirty="0">
                <a:solidFill>
                  <a:srgbClr val="221F1F"/>
                </a:solidFill>
                <a:latin typeface="Arial"/>
                <a:cs typeface="Arial"/>
              </a:rPr>
              <a:t> </a:t>
            </a:r>
            <a:r>
              <a:rPr sz="600" spc="-20" dirty="0">
                <a:solidFill>
                  <a:srgbClr val="221F1F"/>
                </a:solidFill>
                <a:latin typeface="Arial"/>
                <a:cs typeface="Arial"/>
              </a:rPr>
              <a:t>#1</a:t>
            </a:r>
            <a:endParaRPr sz="600">
              <a:latin typeface="Arial"/>
              <a:cs typeface="Arial"/>
            </a:endParaRPr>
          </a:p>
        </p:txBody>
      </p:sp>
      <p:sp>
        <p:nvSpPr>
          <p:cNvPr id="343" name="object 343"/>
          <p:cNvSpPr/>
          <p:nvPr/>
        </p:nvSpPr>
        <p:spPr>
          <a:xfrm>
            <a:off x="6414560" y="6258471"/>
            <a:ext cx="0" cy="120014"/>
          </a:xfrm>
          <a:custGeom>
            <a:avLst/>
            <a:gdLst/>
            <a:ahLst/>
            <a:cxnLst/>
            <a:rect l="l" t="t" r="r" b="b"/>
            <a:pathLst>
              <a:path h="120014">
                <a:moveTo>
                  <a:pt x="0" y="0"/>
                </a:moveTo>
                <a:lnTo>
                  <a:pt x="0" y="119976"/>
                </a:lnTo>
              </a:path>
            </a:pathLst>
          </a:custGeom>
          <a:ln w="28130">
            <a:solidFill>
              <a:srgbClr val="F6EFD5"/>
            </a:solidFill>
          </a:ln>
        </p:spPr>
        <p:txBody>
          <a:bodyPr wrap="square" lIns="0" tIns="0" rIns="0" bIns="0" rtlCol="0"/>
          <a:lstStyle/>
          <a:p>
            <a:endParaRPr/>
          </a:p>
        </p:txBody>
      </p:sp>
      <p:sp>
        <p:nvSpPr>
          <p:cNvPr id="344" name="object 344"/>
          <p:cNvSpPr/>
          <p:nvPr/>
        </p:nvSpPr>
        <p:spPr>
          <a:xfrm>
            <a:off x="6400492" y="6259064"/>
            <a:ext cx="0" cy="119380"/>
          </a:xfrm>
          <a:custGeom>
            <a:avLst/>
            <a:gdLst/>
            <a:ahLst/>
            <a:cxnLst/>
            <a:rect l="l" t="t" r="r" b="b"/>
            <a:pathLst>
              <a:path h="119379">
                <a:moveTo>
                  <a:pt x="0" y="0"/>
                </a:moveTo>
                <a:lnTo>
                  <a:pt x="0" y="119379"/>
                </a:lnTo>
              </a:path>
            </a:pathLst>
          </a:custGeom>
          <a:ln w="3175">
            <a:solidFill>
              <a:srgbClr val="221F1F"/>
            </a:solidFill>
          </a:ln>
        </p:spPr>
        <p:txBody>
          <a:bodyPr wrap="square" lIns="0" tIns="0" rIns="0" bIns="0" rtlCol="0"/>
          <a:lstStyle/>
          <a:p>
            <a:endParaRPr/>
          </a:p>
        </p:txBody>
      </p:sp>
      <p:sp>
        <p:nvSpPr>
          <p:cNvPr id="345" name="object 345"/>
          <p:cNvSpPr/>
          <p:nvPr/>
        </p:nvSpPr>
        <p:spPr>
          <a:xfrm>
            <a:off x="6400295" y="6257794"/>
            <a:ext cx="28575" cy="1270"/>
          </a:xfrm>
          <a:custGeom>
            <a:avLst/>
            <a:gdLst/>
            <a:ahLst/>
            <a:cxnLst/>
            <a:rect l="l" t="t" r="r" b="b"/>
            <a:pathLst>
              <a:path w="28575" h="1270">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346" name="object 346"/>
          <p:cNvSpPr/>
          <p:nvPr/>
        </p:nvSpPr>
        <p:spPr>
          <a:xfrm>
            <a:off x="6432486" y="6258483"/>
            <a:ext cx="0" cy="120014"/>
          </a:xfrm>
          <a:custGeom>
            <a:avLst/>
            <a:gdLst/>
            <a:ahLst/>
            <a:cxnLst/>
            <a:rect l="l" t="t" r="r" b="b"/>
            <a:pathLst>
              <a:path h="120014">
                <a:moveTo>
                  <a:pt x="0" y="0"/>
                </a:moveTo>
                <a:lnTo>
                  <a:pt x="0" y="119964"/>
                </a:lnTo>
              </a:path>
            </a:pathLst>
          </a:custGeom>
          <a:ln w="7721">
            <a:solidFill>
              <a:srgbClr val="FFFFFF"/>
            </a:solidFill>
          </a:ln>
        </p:spPr>
        <p:txBody>
          <a:bodyPr wrap="square" lIns="0" tIns="0" rIns="0" bIns="0" rtlCol="0"/>
          <a:lstStyle/>
          <a:p>
            <a:endParaRPr/>
          </a:p>
        </p:txBody>
      </p:sp>
      <p:sp>
        <p:nvSpPr>
          <p:cNvPr id="347" name="object 347"/>
          <p:cNvSpPr/>
          <p:nvPr/>
        </p:nvSpPr>
        <p:spPr>
          <a:xfrm>
            <a:off x="6427614" y="6376847"/>
            <a:ext cx="8890" cy="2540"/>
          </a:xfrm>
          <a:custGeom>
            <a:avLst/>
            <a:gdLst/>
            <a:ahLst/>
            <a:cxnLst/>
            <a:rect l="l" t="t" r="r" b="b"/>
            <a:pathLst>
              <a:path w="8889"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348" name="object 348"/>
          <p:cNvSpPr/>
          <p:nvPr/>
        </p:nvSpPr>
        <p:spPr>
          <a:xfrm>
            <a:off x="6428618" y="6259064"/>
            <a:ext cx="0" cy="119380"/>
          </a:xfrm>
          <a:custGeom>
            <a:avLst/>
            <a:gdLst/>
            <a:ahLst/>
            <a:cxnLst/>
            <a:rect l="l" t="t" r="r" b="b"/>
            <a:pathLst>
              <a:path h="119379">
                <a:moveTo>
                  <a:pt x="0" y="0"/>
                </a:moveTo>
                <a:lnTo>
                  <a:pt x="0" y="119380"/>
                </a:lnTo>
              </a:path>
            </a:pathLst>
          </a:custGeom>
          <a:ln w="3175">
            <a:solidFill>
              <a:srgbClr val="221F1F"/>
            </a:solidFill>
          </a:ln>
        </p:spPr>
        <p:txBody>
          <a:bodyPr wrap="square" lIns="0" tIns="0" rIns="0" bIns="0" rtlCol="0"/>
          <a:lstStyle/>
          <a:p>
            <a:endParaRPr/>
          </a:p>
        </p:txBody>
      </p:sp>
      <p:sp>
        <p:nvSpPr>
          <p:cNvPr id="349" name="object 349"/>
          <p:cNvSpPr/>
          <p:nvPr/>
        </p:nvSpPr>
        <p:spPr>
          <a:xfrm>
            <a:off x="6427614" y="6257467"/>
            <a:ext cx="8890" cy="2540"/>
          </a:xfrm>
          <a:custGeom>
            <a:avLst/>
            <a:gdLst/>
            <a:ahLst/>
            <a:cxnLst/>
            <a:rect l="l" t="t" r="r" b="b"/>
            <a:pathLst>
              <a:path w="8889" h="2539">
                <a:moveTo>
                  <a:pt x="0" y="2539"/>
                </a:moveTo>
                <a:lnTo>
                  <a:pt x="8732" y="2539"/>
                </a:lnTo>
                <a:lnTo>
                  <a:pt x="8732" y="0"/>
                </a:lnTo>
                <a:lnTo>
                  <a:pt x="0" y="0"/>
                </a:lnTo>
                <a:lnTo>
                  <a:pt x="0" y="2539"/>
                </a:lnTo>
                <a:close/>
              </a:path>
            </a:pathLst>
          </a:custGeom>
          <a:solidFill>
            <a:srgbClr val="221F1F"/>
          </a:solidFill>
        </p:spPr>
        <p:txBody>
          <a:bodyPr wrap="square" lIns="0" tIns="0" rIns="0" bIns="0" rtlCol="0"/>
          <a:lstStyle/>
          <a:p>
            <a:endParaRPr/>
          </a:p>
        </p:txBody>
      </p:sp>
      <p:sp>
        <p:nvSpPr>
          <p:cNvPr id="350" name="object 350"/>
          <p:cNvSpPr/>
          <p:nvPr/>
        </p:nvSpPr>
        <p:spPr>
          <a:xfrm>
            <a:off x="6436347" y="6244920"/>
            <a:ext cx="487680" cy="224154"/>
          </a:xfrm>
          <a:custGeom>
            <a:avLst/>
            <a:gdLst/>
            <a:ahLst/>
            <a:cxnLst/>
            <a:rect l="l" t="t" r="r" b="b"/>
            <a:pathLst>
              <a:path w="487679" h="224154">
                <a:moveTo>
                  <a:pt x="0" y="223608"/>
                </a:moveTo>
                <a:lnTo>
                  <a:pt x="487425" y="223608"/>
                </a:lnTo>
                <a:lnTo>
                  <a:pt x="487425" y="0"/>
                </a:lnTo>
                <a:lnTo>
                  <a:pt x="0" y="0"/>
                </a:lnTo>
                <a:lnTo>
                  <a:pt x="0" y="223608"/>
                </a:lnTo>
                <a:close/>
              </a:path>
            </a:pathLst>
          </a:custGeom>
          <a:solidFill>
            <a:srgbClr val="F4ECD3"/>
          </a:solidFill>
        </p:spPr>
        <p:txBody>
          <a:bodyPr wrap="square" lIns="0" tIns="0" rIns="0" bIns="0" rtlCol="0"/>
          <a:lstStyle/>
          <a:p>
            <a:endParaRPr/>
          </a:p>
        </p:txBody>
      </p:sp>
      <p:sp>
        <p:nvSpPr>
          <p:cNvPr id="351" name="object 351"/>
          <p:cNvSpPr/>
          <p:nvPr/>
        </p:nvSpPr>
        <p:spPr>
          <a:xfrm>
            <a:off x="6435935" y="6468672"/>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52" name="object 352"/>
          <p:cNvSpPr/>
          <p:nvPr/>
        </p:nvSpPr>
        <p:spPr>
          <a:xfrm>
            <a:off x="6435935" y="6245152"/>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53" name="object 353"/>
          <p:cNvSpPr/>
          <p:nvPr/>
        </p:nvSpPr>
        <p:spPr>
          <a:xfrm>
            <a:off x="6414560" y="6556692"/>
            <a:ext cx="0" cy="120014"/>
          </a:xfrm>
          <a:custGeom>
            <a:avLst/>
            <a:gdLst/>
            <a:ahLst/>
            <a:cxnLst/>
            <a:rect l="l" t="t" r="r" b="b"/>
            <a:pathLst>
              <a:path h="120015">
                <a:moveTo>
                  <a:pt x="0" y="0"/>
                </a:moveTo>
                <a:lnTo>
                  <a:pt x="0" y="119964"/>
                </a:lnTo>
              </a:path>
            </a:pathLst>
          </a:custGeom>
          <a:ln w="28130">
            <a:solidFill>
              <a:srgbClr val="F6EFD5"/>
            </a:solidFill>
          </a:ln>
        </p:spPr>
        <p:txBody>
          <a:bodyPr wrap="square" lIns="0" tIns="0" rIns="0" bIns="0" rtlCol="0"/>
          <a:lstStyle/>
          <a:p>
            <a:endParaRPr/>
          </a:p>
        </p:txBody>
      </p:sp>
      <p:sp>
        <p:nvSpPr>
          <p:cNvPr id="354" name="object 354"/>
          <p:cNvSpPr/>
          <p:nvPr/>
        </p:nvSpPr>
        <p:spPr>
          <a:xfrm>
            <a:off x="6400492" y="6557281"/>
            <a:ext cx="0" cy="119380"/>
          </a:xfrm>
          <a:custGeom>
            <a:avLst/>
            <a:gdLst/>
            <a:ahLst/>
            <a:cxnLst/>
            <a:rect l="l" t="t" r="r" b="b"/>
            <a:pathLst>
              <a:path h="119379">
                <a:moveTo>
                  <a:pt x="0" y="0"/>
                </a:moveTo>
                <a:lnTo>
                  <a:pt x="0" y="119379"/>
                </a:lnTo>
              </a:path>
            </a:pathLst>
          </a:custGeom>
          <a:ln w="3175">
            <a:solidFill>
              <a:srgbClr val="221F1F"/>
            </a:solidFill>
          </a:ln>
        </p:spPr>
        <p:txBody>
          <a:bodyPr wrap="square" lIns="0" tIns="0" rIns="0" bIns="0" rtlCol="0"/>
          <a:lstStyle/>
          <a:p>
            <a:endParaRPr/>
          </a:p>
        </p:txBody>
      </p:sp>
      <p:sp>
        <p:nvSpPr>
          <p:cNvPr id="355" name="object 355"/>
          <p:cNvSpPr/>
          <p:nvPr/>
        </p:nvSpPr>
        <p:spPr>
          <a:xfrm>
            <a:off x="6400295" y="6556011"/>
            <a:ext cx="28575" cy="1270"/>
          </a:xfrm>
          <a:custGeom>
            <a:avLst/>
            <a:gdLst/>
            <a:ahLst/>
            <a:cxnLst/>
            <a:rect l="l" t="t" r="r" b="b"/>
            <a:pathLst>
              <a:path w="28575" h="1270">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356" name="object 356"/>
          <p:cNvSpPr/>
          <p:nvPr/>
        </p:nvSpPr>
        <p:spPr>
          <a:xfrm>
            <a:off x="6432486" y="6557556"/>
            <a:ext cx="0" cy="120014"/>
          </a:xfrm>
          <a:custGeom>
            <a:avLst/>
            <a:gdLst/>
            <a:ahLst/>
            <a:cxnLst/>
            <a:rect l="l" t="t" r="r" b="b"/>
            <a:pathLst>
              <a:path h="120015">
                <a:moveTo>
                  <a:pt x="0" y="0"/>
                </a:moveTo>
                <a:lnTo>
                  <a:pt x="0" y="119951"/>
                </a:lnTo>
              </a:path>
            </a:pathLst>
          </a:custGeom>
          <a:ln w="7721">
            <a:solidFill>
              <a:srgbClr val="FFFFFF"/>
            </a:solidFill>
          </a:ln>
        </p:spPr>
        <p:txBody>
          <a:bodyPr wrap="square" lIns="0" tIns="0" rIns="0" bIns="0" rtlCol="0"/>
          <a:lstStyle/>
          <a:p>
            <a:endParaRPr/>
          </a:p>
        </p:txBody>
      </p:sp>
      <p:sp>
        <p:nvSpPr>
          <p:cNvPr id="357" name="object 357"/>
          <p:cNvSpPr/>
          <p:nvPr/>
        </p:nvSpPr>
        <p:spPr>
          <a:xfrm>
            <a:off x="6427614" y="6675913"/>
            <a:ext cx="8890" cy="2540"/>
          </a:xfrm>
          <a:custGeom>
            <a:avLst/>
            <a:gdLst/>
            <a:ahLst/>
            <a:cxnLst/>
            <a:rect l="l" t="t" r="r" b="b"/>
            <a:pathLst>
              <a:path w="8889" h="2540">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358" name="object 358"/>
          <p:cNvSpPr/>
          <p:nvPr/>
        </p:nvSpPr>
        <p:spPr>
          <a:xfrm>
            <a:off x="6428618" y="6557281"/>
            <a:ext cx="0" cy="119380"/>
          </a:xfrm>
          <a:custGeom>
            <a:avLst/>
            <a:gdLst/>
            <a:ahLst/>
            <a:cxnLst/>
            <a:rect l="l" t="t" r="r" b="b"/>
            <a:pathLst>
              <a:path h="119379">
                <a:moveTo>
                  <a:pt x="0" y="0"/>
                </a:moveTo>
                <a:lnTo>
                  <a:pt x="0" y="119379"/>
                </a:lnTo>
              </a:path>
            </a:pathLst>
          </a:custGeom>
          <a:ln w="3175">
            <a:solidFill>
              <a:srgbClr val="221F1F"/>
            </a:solidFill>
          </a:ln>
        </p:spPr>
        <p:txBody>
          <a:bodyPr wrap="square" lIns="0" tIns="0" rIns="0" bIns="0" rtlCol="0"/>
          <a:lstStyle/>
          <a:p>
            <a:endParaRPr/>
          </a:p>
        </p:txBody>
      </p:sp>
      <p:sp>
        <p:nvSpPr>
          <p:cNvPr id="359" name="object 359"/>
          <p:cNvSpPr/>
          <p:nvPr/>
        </p:nvSpPr>
        <p:spPr>
          <a:xfrm>
            <a:off x="6427614" y="6556533"/>
            <a:ext cx="8890" cy="2540"/>
          </a:xfrm>
          <a:custGeom>
            <a:avLst/>
            <a:gdLst/>
            <a:ahLst/>
            <a:cxnLst/>
            <a:rect l="l" t="t" r="r" b="b"/>
            <a:pathLst>
              <a:path w="8889" h="2540">
                <a:moveTo>
                  <a:pt x="0" y="2539"/>
                </a:moveTo>
                <a:lnTo>
                  <a:pt x="8732" y="2539"/>
                </a:lnTo>
                <a:lnTo>
                  <a:pt x="8732" y="0"/>
                </a:lnTo>
                <a:lnTo>
                  <a:pt x="0" y="0"/>
                </a:lnTo>
                <a:lnTo>
                  <a:pt x="0" y="2539"/>
                </a:lnTo>
                <a:close/>
              </a:path>
            </a:pathLst>
          </a:custGeom>
          <a:solidFill>
            <a:srgbClr val="221F1F"/>
          </a:solidFill>
        </p:spPr>
        <p:txBody>
          <a:bodyPr wrap="square" lIns="0" tIns="0" rIns="0" bIns="0" rtlCol="0"/>
          <a:lstStyle/>
          <a:p>
            <a:endParaRPr/>
          </a:p>
        </p:txBody>
      </p:sp>
      <p:sp>
        <p:nvSpPr>
          <p:cNvPr id="360" name="object 360"/>
          <p:cNvSpPr/>
          <p:nvPr/>
        </p:nvSpPr>
        <p:spPr>
          <a:xfrm>
            <a:off x="6436347" y="6543141"/>
            <a:ext cx="487680" cy="224154"/>
          </a:xfrm>
          <a:custGeom>
            <a:avLst/>
            <a:gdLst/>
            <a:ahLst/>
            <a:cxnLst/>
            <a:rect l="l" t="t" r="r" b="b"/>
            <a:pathLst>
              <a:path w="487679" h="224154">
                <a:moveTo>
                  <a:pt x="0" y="223608"/>
                </a:moveTo>
                <a:lnTo>
                  <a:pt x="487425" y="223608"/>
                </a:lnTo>
                <a:lnTo>
                  <a:pt x="487425" y="0"/>
                </a:lnTo>
                <a:lnTo>
                  <a:pt x="0" y="0"/>
                </a:lnTo>
                <a:lnTo>
                  <a:pt x="0" y="223608"/>
                </a:lnTo>
                <a:close/>
              </a:path>
            </a:pathLst>
          </a:custGeom>
          <a:solidFill>
            <a:srgbClr val="F4ECD3"/>
          </a:solidFill>
        </p:spPr>
        <p:txBody>
          <a:bodyPr wrap="square" lIns="0" tIns="0" rIns="0" bIns="0" rtlCol="0"/>
          <a:lstStyle/>
          <a:p>
            <a:endParaRPr/>
          </a:p>
        </p:txBody>
      </p:sp>
      <p:sp>
        <p:nvSpPr>
          <p:cNvPr id="361" name="object 361"/>
          <p:cNvSpPr/>
          <p:nvPr/>
        </p:nvSpPr>
        <p:spPr>
          <a:xfrm>
            <a:off x="6435935" y="6766904"/>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62" name="object 362"/>
          <p:cNvSpPr/>
          <p:nvPr/>
        </p:nvSpPr>
        <p:spPr>
          <a:xfrm>
            <a:off x="6435935" y="6543384"/>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63" name="object 363"/>
          <p:cNvSpPr/>
          <p:nvPr/>
        </p:nvSpPr>
        <p:spPr>
          <a:xfrm>
            <a:off x="6414560" y="6856996"/>
            <a:ext cx="0" cy="120014"/>
          </a:xfrm>
          <a:custGeom>
            <a:avLst/>
            <a:gdLst/>
            <a:ahLst/>
            <a:cxnLst/>
            <a:rect l="l" t="t" r="r" b="b"/>
            <a:pathLst>
              <a:path h="120015">
                <a:moveTo>
                  <a:pt x="0" y="0"/>
                </a:moveTo>
                <a:lnTo>
                  <a:pt x="0" y="119976"/>
                </a:lnTo>
              </a:path>
            </a:pathLst>
          </a:custGeom>
          <a:ln w="28130">
            <a:solidFill>
              <a:srgbClr val="F6EFD5"/>
            </a:solidFill>
          </a:ln>
        </p:spPr>
        <p:txBody>
          <a:bodyPr wrap="square" lIns="0" tIns="0" rIns="0" bIns="0" rtlCol="0"/>
          <a:lstStyle/>
          <a:p>
            <a:endParaRPr/>
          </a:p>
        </p:txBody>
      </p:sp>
      <p:sp>
        <p:nvSpPr>
          <p:cNvPr id="364" name="object 364"/>
          <p:cNvSpPr/>
          <p:nvPr/>
        </p:nvSpPr>
        <p:spPr>
          <a:xfrm>
            <a:off x="6400492" y="6857589"/>
            <a:ext cx="0" cy="119380"/>
          </a:xfrm>
          <a:custGeom>
            <a:avLst/>
            <a:gdLst/>
            <a:ahLst/>
            <a:cxnLst/>
            <a:rect l="l" t="t" r="r" b="b"/>
            <a:pathLst>
              <a:path h="119379">
                <a:moveTo>
                  <a:pt x="0" y="0"/>
                </a:moveTo>
                <a:lnTo>
                  <a:pt x="0" y="119379"/>
                </a:lnTo>
              </a:path>
            </a:pathLst>
          </a:custGeom>
          <a:ln w="3175">
            <a:solidFill>
              <a:srgbClr val="221F1F"/>
            </a:solidFill>
          </a:ln>
        </p:spPr>
        <p:txBody>
          <a:bodyPr wrap="square" lIns="0" tIns="0" rIns="0" bIns="0" rtlCol="0"/>
          <a:lstStyle/>
          <a:p>
            <a:endParaRPr/>
          </a:p>
        </p:txBody>
      </p:sp>
      <p:sp>
        <p:nvSpPr>
          <p:cNvPr id="365" name="object 365"/>
          <p:cNvSpPr/>
          <p:nvPr/>
        </p:nvSpPr>
        <p:spPr>
          <a:xfrm>
            <a:off x="6400295" y="6856319"/>
            <a:ext cx="28575" cy="1270"/>
          </a:xfrm>
          <a:custGeom>
            <a:avLst/>
            <a:gdLst/>
            <a:ahLst/>
            <a:cxnLst/>
            <a:rect l="l" t="t" r="r" b="b"/>
            <a:pathLst>
              <a:path w="28575" h="1270">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366" name="object 366"/>
          <p:cNvSpPr/>
          <p:nvPr/>
        </p:nvSpPr>
        <p:spPr>
          <a:xfrm>
            <a:off x="6432486" y="6856996"/>
            <a:ext cx="0" cy="120014"/>
          </a:xfrm>
          <a:custGeom>
            <a:avLst/>
            <a:gdLst/>
            <a:ahLst/>
            <a:cxnLst/>
            <a:rect l="l" t="t" r="r" b="b"/>
            <a:pathLst>
              <a:path h="120015">
                <a:moveTo>
                  <a:pt x="0" y="0"/>
                </a:moveTo>
                <a:lnTo>
                  <a:pt x="0" y="119976"/>
                </a:lnTo>
              </a:path>
            </a:pathLst>
          </a:custGeom>
          <a:ln w="7721">
            <a:solidFill>
              <a:srgbClr val="FFFFFF"/>
            </a:solidFill>
          </a:ln>
        </p:spPr>
        <p:txBody>
          <a:bodyPr wrap="square" lIns="0" tIns="0" rIns="0" bIns="0" rtlCol="0"/>
          <a:lstStyle/>
          <a:p>
            <a:endParaRPr/>
          </a:p>
        </p:txBody>
      </p:sp>
      <p:sp>
        <p:nvSpPr>
          <p:cNvPr id="367" name="object 367"/>
          <p:cNvSpPr/>
          <p:nvPr/>
        </p:nvSpPr>
        <p:spPr>
          <a:xfrm>
            <a:off x="6427614" y="6975379"/>
            <a:ext cx="8890" cy="2540"/>
          </a:xfrm>
          <a:custGeom>
            <a:avLst/>
            <a:gdLst/>
            <a:ahLst/>
            <a:cxnLst/>
            <a:rect l="l" t="t" r="r" b="b"/>
            <a:pathLst>
              <a:path w="8889" h="2540">
                <a:moveTo>
                  <a:pt x="0" y="2539"/>
                </a:moveTo>
                <a:lnTo>
                  <a:pt x="8732" y="2539"/>
                </a:lnTo>
                <a:lnTo>
                  <a:pt x="8732" y="0"/>
                </a:lnTo>
                <a:lnTo>
                  <a:pt x="0" y="0"/>
                </a:lnTo>
                <a:lnTo>
                  <a:pt x="0" y="2539"/>
                </a:lnTo>
                <a:close/>
              </a:path>
            </a:pathLst>
          </a:custGeom>
          <a:solidFill>
            <a:srgbClr val="221F1F"/>
          </a:solidFill>
        </p:spPr>
        <p:txBody>
          <a:bodyPr wrap="square" lIns="0" tIns="0" rIns="0" bIns="0" rtlCol="0"/>
          <a:lstStyle/>
          <a:p>
            <a:endParaRPr/>
          </a:p>
        </p:txBody>
      </p:sp>
      <p:sp>
        <p:nvSpPr>
          <p:cNvPr id="368" name="object 368"/>
          <p:cNvSpPr/>
          <p:nvPr/>
        </p:nvSpPr>
        <p:spPr>
          <a:xfrm>
            <a:off x="6428618" y="6857589"/>
            <a:ext cx="0" cy="119380"/>
          </a:xfrm>
          <a:custGeom>
            <a:avLst/>
            <a:gdLst/>
            <a:ahLst/>
            <a:cxnLst/>
            <a:rect l="l" t="t" r="r" b="b"/>
            <a:pathLst>
              <a:path h="119379">
                <a:moveTo>
                  <a:pt x="0" y="0"/>
                </a:moveTo>
                <a:lnTo>
                  <a:pt x="0" y="119379"/>
                </a:lnTo>
              </a:path>
            </a:pathLst>
          </a:custGeom>
          <a:ln w="3175">
            <a:solidFill>
              <a:srgbClr val="221F1F"/>
            </a:solidFill>
          </a:ln>
        </p:spPr>
        <p:txBody>
          <a:bodyPr wrap="square" lIns="0" tIns="0" rIns="0" bIns="0" rtlCol="0"/>
          <a:lstStyle/>
          <a:p>
            <a:endParaRPr/>
          </a:p>
        </p:txBody>
      </p:sp>
      <p:sp>
        <p:nvSpPr>
          <p:cNvPr id="369" name="object 369"/>
          <p:cNvSpPr/>
          <p:nvPr/>
        </p:nvSpPr>
        <p:spPr>
          <a:xfrm>
            <a:off x="6427614" y="6856000"/>
            <a:ext cx="8890" cy="2540"/>
          </a:xfrm>
          <a:custGeom>
            <a:avLst/>
            <a:gdLst/>
            <a:ahLst/>
            <a:cxnLst/>
            <a:rect l="l" t="t" r="r" b="b"/>
            <a:pathLst>
              <a:path w="8889" h="2540">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370" name="object 370"/>
          <p:cNvSpPr/>
          <p:nvPr/>
        </p:nvSpPr>
        <p:spPr>
          <a:xfrm>
            <a:off x="6436347" y="6843445"/>
            <a:ext cx="487680" cy="224154"/>
          </a:xfrm>
          <a:custGeom>
            <a:avLst/>
            <a:gdLst/>
            <a:ahLst/>
            <a:cxnLst/>
            <a:rect l="l" t="t" r="r" b="b"/>
            <a:pathLst>
              <a:path w="487679" h="224154">
                <a:moveTo>
                  <a:pt x="0" y="223608"/>
                </a:moveTo>
                <a:lnTo>
                  <a:pt x="487425" y="223608"/>
                </a:lnTo>
                <a:lnTo>
                  <a:pt x="487425" y="0"/>
                </a:lnTo>
                <a:lnTo>
                  <a:pt x="0" y="0"/>
                </a:lnTo>
                <a:lnTo>
                  <a:pt x="0" y="223608"/>
                </a:lnTo>
                <a:close/>
              </a:path>
            </a:pathLst>
          </a:custGeom>
          <a:solidFill>
            <a:srgbClr val="F4ECD3"/>
          </a:solidFill>
        </p:spPr>
        <p:txBody>
          <a:bodyPr wrap="square" lIns="0" tIns="0" rIns="0" bIns="0" rtlCol="0"/>
          <a:lstStyle/>
          <a:p>
            <a:endParaRPr/>
          </a:p>
        </p:txBody>
      </p:sp>
      <p:sp>
        <p:nvSpPr>
          <p:cNvPr id="371" name="object 371"/>
          <p:cNvSpPr/>
          <p:nvPr/>
        </p:nvSpPr>
        <p:spPr>
          <a:xfrm>
            <a:off x="6435935" y="7067193"/>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72" name="object 372"/>
          <p:cNvSpPr/>
          <p:nvPr/>
        </p:nvSpPr>
        <p:spPr>
          <a:xfrm>
            <a:off x="6435935" y="6843672"/>
            <a:ext cx="488315" cy="0"/>
          </a:xfrm>
          <a:custGeom>
            <a:avLst/>
            <a:gdLst/>
            <a:ahLst/>
            <a:cxnLst/>
            <a:rect l="l" t="t" r="r" b="b"/>
            <a:pathLst>
              <a:path w="488315">
                <a:moveTo>
                  <a:pt x="0" y="0"/>
                </a:moveTo>
                <a:lnTo>
                  <a:pt x="487837" y="0"/>
                </a:lnTo>
              </a:path>
            </a:pathLst>
          </a:custGeom>
          <a:ln w="3175">
            <a:solidFill>
              <a:srgbClr val="221F1F"/>
            </a:solidFill>
          </a:ln>
        </p:spPr>
        <p:txBody>
          <a:bodyPr wrap="square" lIns="0" tIns="0" rIns="0" bIns="0" rtlCol="0"/>
          <a:lstStyle/>
          <a:p>
            <a:endParaRPr/>
          </a:p>
        </p:txBody>
      </p:sp>
      <p:sp>
        <p:nvSpPr>
          <p:cNvPr id="373" name="object 373"/>
          <p:cNvSpPr/>
          <p:nvPr/>
        </p:nvSpPr>
        <p:spPr>
          <a:xfrm>
            <a:off x="6414560" y="7155916"/>
            <a:ext cx="0" cy="396240"/>
          </a:xfrm>
          <a:custGeom>
            <a:avLst/>
            <a:gdLst/>
            <a:ahLst/>
            <a:cxnLst/>
            <a:rect l="l" t="t" r="r" b="b"/>
            <a:pathLst>
              <a:path h="396240">
                <a:moveTo>
                  <a:pt x="0" y="0"/>
                </a:moveTo>
                <a:lnTo>
                  <a:pt x="0" y="395846"/>
                </a:lnTo>
              </a:path>
            </a:pathLst>
          </a:custGeom>
          <a:ln w="28130">
            <a:solidFill>
              <a:srgbClr val="F6EFD5"/>
            </a:solidFill>
          </a:ln>
        </p:spPr>
        <p:txBody>
          <a:bodyPr wrap="square" lIns="0" tIns="0" rIns="0" bIns="0" rtlCol="0"/>
          <a:lstStyle/>
          <a:p>
            <a:endParaRPr/>
          </a:p>
        </p:txBody>
      </p:sp>
      <p:sp>
        <p:nvSpPr>
          <p:cNvPr id="374" name="object 374"/>
          <p:cNvSpPr/>
          <p:nvPr/>
        </p:nvSpPr>
        <p:spPr>
          <a:xfrm>
            <a:off x="6400492" y="7155529"/>
            <a:ext cx="0" cy="396240"/>
          </a:xfrm>
          <a:custGeom>
            <a:avLst/>
            <a:gdLst/>
            <a:ahLst/>
            <a:cxnLst/>
            <a:rect l="l" t="t" r="r" b="b"/>
            <a:pathLst>
              <a:path h="396240">
                <a:moveTo>
                  <a:pt x="0" y="0"/>
                </a:moveTo>
                <a:lnTo>
                  <a:pt x="0" y="396239"/>
                </a:lnTo>
              </a:path>
            </a:pathLst>
          </a:custGeom>
          <a:ln w="3175">
            <a:solidFill>
              <a:srgbClr val="221F1F"/>
            </a:solidFill>
          </a:ln>
        </p:spPr>
        <p:txBody>
          <a:bodyPr wrap="square" lIns="0" tIns="0" rIns="0" bIns="0" rtlCol="0"/>
          <a:lstStyle/>
          <a:p>
            <a:endParaRPr/>
          </a:p>
        </p:txBody>
      </p:sp>
      <p:sp>
        <p:nvSpPr>
          <p:cNvPr id="375" name="object 375"/>
          <p:cNvSpPr/>
          <p:nvPr/>
        </p:nvSpPr>
        <p:spPr>
          <a:xfrm>
            <a:off x="6432486" y="7155916"/>
            <a:ext cx="0" cy="396240"/>
          </a:xfrm>
          <a:custGeom>
            <a:avLst/>
            <a:gdLst/>
            <a:ahLst/>
            <a:cxnLst/>
            <a:rect l="l" t="t" r="r" b="b"/>
            <a:pathLst>
              <a:path h="396240">
                <a:moveTo>
                  <a:pt x="0" y="0"/>
                </a:moveTo>
                <a:lnTo>
                  <a:pt x="0" y="395846"/>
                </a:lnTo>
              </a:path>
            </a:pathLst>
          </a:custGeom>
          <a:ln w="7721">
            <a:solidFill>
              <a:srgbClr val="FFFFFF"/>
            </a:solidFill>
          </a:ln>
        </p:spPr>
        <p:txBody>
          <a:bodyPr wrap="square" lIns="0" tIns="0" rIns="0" bIns="0" rtlCol="0"/>
          <a:lstStyle/>
          <a:p>
            <a:endParaRPr/>
          </a:p>
        </p:txBody>
      </p:sp>
      <p:sp>
        <p:nvSpPr>
          <p:cNvPr id="376" name="object 376"/>
          <p:cNvSpPr/>
          <p:nvPr/>
        </p:nvSpPr>
        <p:spPr>
          <a:xfrm>
            <a:off x="6427614" y="7551156"/>
            <a:ext cx="8890" cy="1270"/>
          </a:xfrm>
          <a:custGeom>
            <a:avLst/>
            <a:gdLst/>
            <a:ahLst/>
            <a:cxnLst/>
            <a:rect l="l" t="t" r="r" b="b"/>
            <a:pathLst>
              <a:path w="8889" h="1270">
                <a:moveTo>
                  <a:pt x="0" y="1270"/>
                </a:moveTo>
                <a:lnTo>
                  <a:pt x="8732" y="1270"/>
                </a:lnTo>
                <a:lnTo>
                  <a:pt x="8732" y="0"/>
                </a:lnTo>
                <a:lnTo>
                  <a:pt x="0" y="0"/>
                </a:lnTo>
                <a:lnTo>
                  <a:pt x="0" y="1270"/>
                </a:lnTo>
                <a:close/>
              </a:path>
            </a:pathLst>
          </a:custGeom>
          <a:solidFill>
            <a:srgbClr val="221F1F"/>
          </a:solidFill>
        </p:spPr>
        <p:txBody>
          <a:bodyPr wrap="square" lIns="0" tIns="0" rIns="0" bIns="0" rtlCol="0"/>
          <a:lstStyle/>
          <a:p>
            <a:endParaRPr/>
          </a:p>
        </p:txBody>
      </p:sp>
      <p:sp>
        <p:nvSpPr>
          <p:cNvPr id="377" name="object 377"/>
          <p:cNvSpPr/>
          <p:nvPr/>
        </p:nvSpPr>
        <p:spPr>
          <a:xfrm>
            <a:off x="6428618" y="7155529"/>
            <a:ext cx="0" cy="396240"/>
          </a:xfrm>
          <a:custGeom>
            <a:avLst/>
            <a:gdLst/>
            <a:ahLst/>
            <a:cxnLst/>
            <a:rect l="l" t="t" r="r" b="b"/>
            <a:pathLst>
              <a:path h="396240">
                <a:moveTo>
                  <a:pt x="0" y="0"/>
                </a:moveTo>
                <a:lnTo>
                  <a:pt x="0" y="396239"/>
                </a:lnTo>
              </a:path>
            </a:pathLst>
          </a:custGeom>
          <a:ln w="3175">
            <a:solidFill>
              <a:srgbClr val="221F1F"/>
            </a:solidFill>
          </a:ln>
        </p:spPr>
        <p:txBody>
          <a:bodyPr wrap="square" lIns="0" tIns="0" rIns="0" bIns="0" rtlCol="0"/>
          <a:lstStyle/>
          <a:p>
            <a:endParaRPr/>
          </a:p>
        </p:txBody>
      </p:sp>
      <p:sp>
        <p:nvSpPr>
          <p:cNvPr id="378" name="object 378"/>
          <p:cNvSpPr/>
          <p:nvPr/>
        </p:nvSpPr>
        <p:spPr>
          <a:xfrm>
            <a:off x="6427614" y="7154916"/>
            <a:ext cx="8890" cy="2540"/>
          </a:xfrm>
          <a:custGeom>
            <a:avLst/>
            <a:gdLst/>
            <a:ahLst/>
            <a:cxnLst/>
            <a:rect l="l" t="t" r="r" b="b"/>
            <a:pathLst>
              <a:path w="8889" h="2540">
                <a:moveTo>
                  <a:pt x="0" y="2539"/>
                </a:moveTo>
                <a:lnTo>
                  <a:pt x="8732" y="2539"/>
                </a:lnTo>
                <a:lnTo>
                  <a:pt x="8732" y="0"/>
                </a:lnTo>
                <a:lnTo>
                  <a:pt x="0" y="0"/>
                </a:lnTo>
                <a:lnTo>
                  <a:pt x="0" y="2539"/>
                </a:lnTo>
                <a:close/>
              </a:path>
            </a:pathLst>
          </a:custGeom>
          <a:solidFill>
            <a:srgbClr val="221F1F"/>
          </a:solidFill>
        </p:spPr>
        <p:txBody>
          <a:bodyPr wrap="square" lIns="0" tIns="0" rIns="0" bIns="0" rtlCol="0"/>
          <a:lstStyle/>
          <a:p>
            <a:endParaRPr/>
          </a:p>
        </p:txBody>
      </p:sp>
      <p:sp>
        <p:nvSpPr>
          <p:cNvPr id="379" name="object 379"/>
          <p:cNvSpPr/>
          <p:nvPr/>
        </p:nvSpPr>
        <p:spPr>
          <a:xfrm>
            <a:off x="6436248" y="7097837"/>
            <a:ext cx="0" cy="515620"/>
          </a:xfrm>
          <a:custGeom>
            <a:avLst/>
            <a:gdLst/>
            <a:ahLst/>
            <a:cxnLst/>
            <a:rect l="l" t="t" r="r" b="b"/>
            <a:pathLst>
              <a:path h="515620">
                <a:moveTo>
                  <a:pt x="0" y="0"/>
                </a:moveTo>
                <a:lnTo>
                  <a:pt x="0" y="515298"/>
                </a:lnTo>
              </a:path>
            </a:pathLst>
          </a:custGeom>
          <a:ln w="3175">
            <a:solidFill>
              <a:srgbClr val="221F1F"/>
            </a:solidFill>
          </a:ln>
        </p:spPr>
        <p:txBody>
          <a:bodyPr wrap="square" lIns="0" tIns="0" rIns="0" bIns="0" rtlCol="0"/>
          <a:lstStyle/>
          <a:p>
            <a:endParaRPr/>
          </a:p>
        </p:txBody>
      </p:sp>
      <p:sp>
        <p:nvSpPr>
          <p:cNvPr id="380" name="object 380"/>
          <p:cNvSpPr/>
          <p:nvPr/>
        </p:nvSpPr>
        <p:spPr>
          <a:xfrm>
            <a:off x="6436347" y="7143750"/>
            <a:ext cx="487680" cy="469900"/>
          </a:xfrm>
          <a:custGeom>
            <a:avLst/>
            <a:gdLst/>
            <a:ahLst/>
            <a:cxnLst/>
            <a:rect l="l" t="t" r="r" b="b"/>
            <a:pathLst>
              <a:path w="487679" h="469900">
                <a:moveTo>
                  <a:pt x="0" y="469760"/>
                </a:moveTo>
                <a:lnTo>
                  <a:pt x="487425" y="469760"/>
                </a:lnTo>
                <a:lnTo>
                  <a:pt x="487425" y="0"/>
                </a:lnTo>
                <a:lnTo>
                  <a:pt x="0" y="0"/>
                </a:lnTo>
                <a:lnTo>
                  <a:pt x="0" y="469760"/>
                </a:lnTo>
                <a:close/>
              </a:path>
            </a:pathLst>
          </a:custGeom>
          <a:solidFill>
            <a:srgbClr val="F4ECD3"/>
          </a:solidFill>
        </p:spPr>
        <p:txBody>
          <a:bodyPr wrap="square" lIns="0" tIns="0" rIns="0" bIns="0" rtlCol="0"/>
          <a:lstStyle/>
          <a:p>
            <a:endParaRPr/>
          </a:p>
        </p:txBody>
      </p:sp>
      <p:sp>
        <p:nvSpPr>
          <p:cNvPr id="381" name="object 381"/>
          <p:cNvSpPr/>
          <p:nvPr/>
        </p:nvSpPr>
        <p:spPr>
          <a:xfrm>
            <a:off x="6435833" y="7613770"/>
            <a:ext cx="488315" cy="0"/>
          </a:xfrm>
          <a:custGeom>
            <a:avLst/>
            <a:gdLst/>
            <a:ahLst/>
            <a:cxnLst/>
            <a:rect l="l" t="t" r="r" b="b"/>
            <a:pathLst>
              <a:path w="488315">
                <a:moveTo>
                  <a:pt x="0" y="0"/>
                </a:moveTo>
                <a:lnTo>
                  <a:pt x="487940" y="0"/>
                </a:lnTo>
              </a:path>
            </a:pathLst>
          </a:custGeom>
          <a:ln w="3175">
            <a:solidFill>
              <a:srgbClr val="221F1F"/>
            </a:solidFill>
          </a:ln>
        </p:spPr>
        <p:txBody>
          <a:bodyPr wrap="square" lIns="0" tIns="0" rIns="0" bIns="0" rtlCol="0"/>
          <a:lstStyle/>
          <a:p>
            <a:endParaRPr/>
          </a:p>
        </p:txBody>
      </p:sp>
      <p:sp>
        <p:nvSpPr>
          <p:cNvPr id="382" name="object 382"/>
          <p:cNvSpPr/>
          <p:nvPr/>
        </p:nvSpPr>
        <p:spPr>
          <a:xfrm>
            <a:off x="6435833" y="7143870"/>
            <a:ext cx="488315" cy="0"/>
          </a:xfrm>
          <a:custGeom>
            <a:avLst/>
            <a:gdLst/>
            <a:ahLst/>
            <a:cxnLst/>
            <a:rect l="l" t="t" r="r" b="b"/>
            <a:pathLst>
              <a:path w="488315">
                <a:moveTo>
                  <a:pt x="0" y="0"/>
                </a:moveTo>
                <a:lnTo>
                  <a:pt x="487940" y="0"/>
                </a:lnTo>
              </a:path>
            </a:pathLst>
          </a:custGeom>
          <a:ln w="3175">
            <a:solidFill>
              <a:srgbClr val="221F1F"/>
            </a:solidFill>
          </a:ln>
        </p:spPr>
        <p:txBody>
          <a:bodyPr wrap="square" lIns="0" tIns="0" rIns="0" bIns="0" rtlCol="0"/>
          <a:lstStyle/>
          <a:p>
            <a:endParaRPr/>
          </a:p>
        </p:txBody>
      </p:sp>
      <p:sp>
        <p:nvSpPr>
          <p:cNvPr id="383" name="object 383"/>
          <p:cNvSpPr/>
          <p:nvPr/>
        </p:nvSpPr>
        <p:spPr>
          <a:xfrm>
            <a:off x="6436347" y="6198527"/>
            <a:ext cx="487680" cy="46990"/>
          </a:xfrm>
          <a:custGeom>
            <a:avLst/>
            <a:gdLst/>
            <a:ahLst/>
            <a:cxnLst/>
            <a:rect l="l" t="t" r="r" b="b"/>
            <a:pathLst>
              <a:path w="487679" h="46989">
                <a:moveTo>
                  <a:pt x="0" y="46393"/>
                </a:moveTo>
                <a:lnTo>
                  <a:pt x="487425" y="46393"/>
                </a:lnTo>
                <a:lnTo>
                  <a:pt x="487425" y="0"/>
                </a:lnTo>
                <a:lnTo>
                  <a:pt x="0" y="0"/>
                </a:lnTo>
                <a:lnTo>
                  <a:pt x="0" y="46393"/>
                </a:lnTo>
                <a:close/>
              </a:path>
            </a:pathLst>
          </a:custGeom>
          <a:solidFill>
            <a:srgbClr val="929497"/>
          </a:solidFill>
        </p:spPr>
        <p:txBody>
          <a:bodyPr wrap="square" lIns="0" tIns="0" rIns="0" bIns="0" rtlCol="0"/>
          <a:lstStyle/>
          <a:p>
            <a:endParaRPr/>
          </a:p>
        </p:txBody>
      </p:sp>
      <p:sp>
        <p:nvSpPr>
          <p:cNvPr id="384" name="object 384"/>
          <p:cNvSpPr/>
          <p:nvPr/>
        </p:nvSpPr>
        <p:spPr>
          <a:xfrm>
            <a:off x="6435547" y="6245348"/>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85" name="object 385"/>
          <p:cNvSpPr/>
          <p:nvPr/>
        </p:nvSpPr>
        <p:spPr>
          <a:xfrm>
            <a:off x="6435547" y="6198358"/>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86" name="object 386"/>
          <p:cNvSpPr/>
          <p:nvPr/>
        </p:nvSpPr>
        <p:spPr>
          <a:xfrm>
            <a:off x="6436347" y="6496761"/>
            <a:ext cx="487680" cy="46990"/>
          </a:xfrm>
          <a:custGeom>
            <a:avLst/>
            <a:gdLst/>
            <a:ahLst/>
            <a:cxnLst/>
            <a:rect l="l" t="t" r="r" b="b"/>
            <a:pathLst>
              <a:path w="487679" h="46990">
                <a:moveTo>
                  <a:pt x="0" y="46393"/>
                </a:moveTo>
                <a:lnTo>
                  <a:pt x="487425" y="46393"/>
                </a:lnTo>
                <a:lnTo>
                  <a:pt x="487425" y="0"/>
                </a:lnTo>
                <a:lnTo>
                  <a:pt x="0" y="0"/>
                </a:lnTo>
                <a:lnTo>
                  <a:pt x="0" y="46393"/>
                </a:lnTo>
                <a:close/>
              </a:path>
            </a:pathLst>
          </a:custGeom>
          <a:solidFill>
            <a:srgbClr val="929497"/>
          </a:solidFill>
        </p:spPr>
        <p:txBody>
          <a:bodyPr wrap="square" lIns="0" tIns="0" rIns="0" bIns="0" rtlCol="0"/>
          <a:lstStyle/>
          <a:p>
            <a:endParaRPr/>
          </a:p>
        </p:txBody>
      </p:sp>
      <p:sp>
        <p:nvSpPr>
          <p:cNvPr id="387" name="object 387"/>
          <p:cNvSpPr/>
          <p:nvPr/>
        </p:nvSpPr>
        <p:spPr>
          <a:xfrm>
            <a:off x="6435547" y="6543579"/>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88" name="object 388"/>
          <p:cNvSpPr/>
          <p:nvPr/>
        </p:nvSpPr>
        <p:spPr>
          <a:xfrm>
            <a:off x="6435547" y="6496589"/>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89" name="object 389"/>
          <p:cNvSpPr/>
          <p:nvPr/>
        </p:nvSpPr>
        <p:spPr>
          <a:xfrm>
            <a:off x="6436347" y="6797052"/>
            <a:ext cx="487680" cy="46990"/>
          </a:xfrm>
          <a:custGeom>
            <a:avLst/>
            <a:gdLst/>
            <a:ahLst/>
            <a:cxnLst/>
            <a:rect l="l" t="t" r="r" b="b"/>
            <a:pathLst>
              <a:path w="487679" h="46990">
                <a:moveTo>
                  <a:pt x="0" y="46393"/>
                </a:moveTo>
                <a:lnTo>
                  <a:pt x="487425" y="46393"/>
                </a:lnTo>
                <a:lnTo>
                  <a:pt x="487425" y="0"/>
                </a:lnTo>
                <a:lnTo>
                  <a:pt x="0" y="0"/>
                </a:lnTo>
                <a:lnTo>
                  <a:pt x="0" y="46393"/>
                </a:lnTo>
                <a:close/>
              </a:path>
            </a:pathLst>
          </a:custGeom>
          <a:solidFill>
            <a:srgbClr val="929497"/>
          </a:solidFill>
        </p:spPr>
        <p:txBody>
          <a:bodyPr wrap="square" lIns="0" tIns="0" rIns="0" bIns="0" rtlCol="0"/>
          <a:lstStyle/>
          <a:p>
            <a:endParaRPr/>
          </a:p>
        </p:txBody>
      </p:sp>
      <p:sp>
        <p:nvSpPr>
          <p:cNvPr id="390" name="object 390"/>
          <p:cNvSpPr/>
          <p:nvPr/>
        </p:nvSpPr>
        <p:spPr>
          <a:xfrm>
            <a:off x="6435547" y="6843879"/>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91" name="object 391"/>
          <p:cNvSpPr/>
          <p:nvPr/>
        </p:nvSpPr>
        <p:spPr>
          <a:xfrm>
            <a:off x="6435547" y="6796889"/>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92" name="object 392"/>
          <p:cNvSpPr/>
          <p:nvPr/>
        </p:nvSpPr>
        <p:spPr>
          <a:xfrm>
            <a:off x="6436347" y="7097356"/>
            <a:ext cx="487680" cy="46990"/>
          </a:xfrm>
          <a:custGeom>
            <a:avLst/>
            <a:gdLst/>
            <a:ahLst/>
            <a:cxnLst/>
            <a:rect l="l" t="t" r="r" b="b"/>
            <a:pathLst>
              <a:path w="487679" h="46990">
                <a:moveTo>
                  <a:pt x="0" y="46393"/>
                </a:moveTo>
                <a:lnTo>
                  <a:pt x="487425" y="46393"/>
                </a:lnTo>
                <a:lnTo>
                  <a:pt x="487425" y="0"/>
                </a:lnTo>
                <a:lnTo>
                  <a:pt x="0" y="0"/>
                </a:lnTo>
                <a:lnTo>
                  <a:pt x="0" y="46393"/>
                </a:lnTo>
                <a:close/>
              </a:path>
            </a:pathLst>
          </a:custGeom>
          <a:solidFill>
            <a:srgbClr val="929497"/>
          </a:solidFill>
        </p:spPr>
        <p:txBody>
          <a:bodyPr wrap="square" lIns="0" tIns="0" rIns="0" bIns="0" rtlCol="0"/>
          <a:lstStyle/>
          <a:p>
            <a:endParaRPr/>
          </a:p>
        </p:txBody>
      </p:sp>
      <p:sp>
        <p:nvSpPr>
          <p:cNvPr id="393" name="object 393"/>
          <p:cNvSpPr/>
          <p:nvPr/>
        </p:nvSpPr>
        <p:spPr>
          <a:xfrm>
            <a:off x="6435547" y="7144191"/>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94" name="object 394"/>
          <p:cNvSpPr/>
          <p:nvPr/>
        </p:nvSpPr>
        <p:spPr>
          <a:xfrm>
            <a:off x="6435547" y="7097201"/>
            <a:ext cx="488315" cy="0"/>
          </a:xfrm>
          <a:custGeom>
            <a:avLst/>
            <a:gdLst/>
            <a:ahLst/>
            <a:cxnLst/>
            <a:rect l="l" t="t" r="r" b="b"/>
            <a:pathLst>
              <a:path w="488315">
                <a:moveTo>
                  <a:pt x="0" y="0"/>
                </a:moveTo>
                <a:lnTo>
                  <a:pt x="488226" y="0"/>
                </a:lnTo>
              </a:path>
            </a:pathLst>
          </a:custGeom>
          <a:ln w="3175">
            <a:solidFill>
              <a:srgbClr val="221F1F"/>
            </a:solidFill>
          </a:ln>
        </p:spPr>
        <p:txBody>
          <a:bodyPr wrap="square" lIns="0" tIns="0" rIns="0" bIns="0" rtlCol="0"/>
          <a:lstStyle/>
          <a:p>
            <a:endParaRPr/>
          </a:p>
        </p:txBody>
      </p:sp>
      <p:sp>
        <p:nvSpPr>
          <p:cNvPr id="395" name="object 395"/>
          <p:cNvSpPr/>
          <p:nvPr/>
        </p:nvSpPr>
        <p:spPr>
          <a:xfrm>
            <a:off x="6400491" y="6198345"/>
            <a:ext cx="36195" cy="59690"/>
          </a:xfrm>
          <a:custGeom>
            <a:avLst/>
            <a:gdLst/>
            <a:ahLst/>
            <a:cxnLst/>
            <a:rect l="l" t="t" r="r" b="b"/>
            <a:pathLst>
              <a:path w="36195" h="59689">
                <a:moveTo>
                  <a:pt x="0" y="59689"/>
                </a:moveTo>
                <a:lnTo>
                  <a:pt x="35852" y="59689"/>
                </a:lnTo>
                <a:lnTo>
                  <a:pt x="35852" y="0"/>
                </a:lnTo>
                <a:lnTo>
                  <a:pt x="0" y="0"/>
                </a:lnTo>
                <a:lnTo>
                  <a:pt x="0" y="59689"/>
                </a:lnTo>
                <a:close/>
              </a:path>
            </a:pathLst>
          </a:custGeom>
          <a:solidFill>
            <a:srgbClr val="5D6366"/>
          </a:solidFill>
        </p:spPr>
        <p:txBody>
          <a:bodyPr wrap="square" lIns="0" tIns="0" rIns="0" bIns="0" rtlCol="0"/>
          <a:lstStyle/>
          <a:p>
            <a:endParaRPr/>
          </a:p>
        </p:txBody>
      </p:sp>
      <p:sp>
        <p:nvSpPr>
          <p:cNvPr id="396" name="object 396"/>
          <p:cNvSpPr/>
          <p:nvPr/>
        </p:nvSpPr>
        <p:spPr>
          <a:xfrm>
            <a:off x="6400491" y="6183740"/>
            <a:ext cx="523875" cy="0"/>
          </a:xfrm>
          <a:custGeom>
            <a:avLst/>
            <a:gdLst/>
            <a:ahLst/>
            <a:cxnLst/>
            <a:rect l="l" t="t" r="r" b="b"/>
            <a:pathLst>
              <a:path w="523875">
                <a:moveTo>
                  <a:pt x="0" y="0"/>
                </a:moveTo>
                <a:lnTo>
                  <a:pt x="523281" y="0"/>
                </a:lnTo>
              </a:path>
            </a:pathLst>
          </a:custGeom>
          <a:ln w="29209">
            <a:solidFill>
              <a:srgbClr val="5D6366"/>
            </a:solidFill>
          </a:ln>
        </p:spPr>
        <p:txBody>
          <a:bodyPr wrap="square" lIns="0" tIns="0" rIns="0" bIns="0" rtlCol="0"/>
          <a:lstStyle/>
          <a:p>
            <a:endParaRPr/>
          </a:p>
        </p:txBody>
      </p:sp>
      <p:sp>
        <p:nvSpPr>
          <p:cNvPr id="397" name="object 397"/>
          <p:cNvSpPr/>
          <p:nvPr/>
        </p:nvSpPr>
        <p:spPr>
          <a:xfrm>
            <a:off x="6400491" y="6158975"/>
            <a:ext cx="35560" cy="10160"/>
          </a:xfrm>
          <a:custGeom>
            <a:avLst/>
            <a:gdLst/>
            <a:ahLst/>
            <a:cxnLst/>
            <a:rect l="l" t="t" r="r" b="b"/>
            <a:pathLst>
              <a:path w="35560" h="10160">
                <a:moveTo>
                  <a:pt x="0" y="10160"/>
                </a:moveTo>
                <a:lnTo>
                  <a:pt x="35445" y="10160"/>
                </a:lnTo>
                <a:lnTo>
                  <a:pt x="35445" y="0"/>
                </a:lnTo>
                <a:lnTo>
                  <a:pt x="0" y="0"/>
                </a:lnTo>
                <a:lnTo>
                  <a:pt x="0" y="10160"/>
                </a:lnTo>
                <a:close/>
              </a:path>
            </a:pathLst>
          </a:custGeom>
          <a:solidFill>
            <a:srgbClr val="5D6366"/>
          </a:solidFill>
        </p:spPr>
        <p:txBody>
          <a:bodyPr wrap="square" lIns="0" tIns="0" rIns="0" bIns="0" rtlCol="0"/>
          <a:lstStyle/>
          <a:p>
            <a:endParaRPr/>
          </a:p>
        </p:txBody>
      </p:sp>
      <p:sp>
        <p:nvSpPr>
          <p:cNvPr id="398" name="object 398"/>
          <p:cNvSpPr/>
          <p:nvPr/>
        </p:nvSpPr>
        <p:spPr>
          <a:xfrm>
            <a:off x="6398992" y="6256765"/>
            <a:ext cx="39370" cy="3810"/>
          </a:xfrm>
          <a:custGeom>
            <a:avLst/>
            <a:gdLst/>
            <a:ahLst/>
            <a:cxnLst/>
            <a:rect l="l" t="t" r="r" b="b"/>
            <a:pathLst>
              <a:path w="39370" h="3810">
                <a:moveTo>
                  <a:pt x="0" y="3810"/>
                </a:moveTo>
                <a:lnTo>
                  <a:pt x="38849" y="3810"/>
                </a:lnTo>
                <a:lnTo>
                  <a:pt x="38849" y="0"/>
                </a:lnTo>
                <a:lnTo>
                  <a:pt x="0" y="0"/>
                </a:lnTo>
                <a:lnTo>
                  <a:pt x="0" y="3810"/>
                </a:lnTo>
                <a:close/>
              </a:path>
            </a:pathLst>
          </a:custGeom>
          <a:solidFill>
            <a:srgbClr val="221F1F"/>
          </a:solidFill>
        </p:spPr>
        <p:txBody>
          <a:bodyPr wrap="square" lIns="0" tIns="0" rIns="0" bIns="0" rtlCol="0"/>
          <a:lstStyle/>
          <a:p>
            <a:endParaRPr/>
          </a:p>
        </p:txBody>
      </p:sp>
      <p:sp>
        <p:nvSpPr>
          <p:cNvPr id="399" name="object 399"/>
          <p:cNvSpPr/>
          <p:nvPr/>
        </p:nvSpPr>
        <p:spPr>
          <a:xfrm>
            <a:off x="6400497" y="6158975"/>
            <a:ext cx="0" cy="97790"/>
          </a:xfrm>
          <a:custGeom>
            <a:avLst/>
            <a:gdLst/>
            <a:ahLst/>
            <a:cxnLst/>
            <a:rect l="l" t="t" r="r" b="b"/>
            <a:pathLst>
              <a:path h="97789">
                <a:moveTo>
                  <a:pt x="0" y="0"/>
                </a:moveTo>
                <a:lnTo>
                  <a:pt x="0" y="97789"/>
                </a:lnTo>
              </a:path>
            </a:pathLst>
          </a:custGeom>
          <a:ln w="3175">
            <a:solidFill>
              <a:srgbClr val="221F1F"/>
            </a:solidFill>
          </a:ln>
        </p:spPr>
        <p:txBody>
          <a:bodyPr wrap="square" lIns="0" tIns="0" rIns="0" bIns="0" rtlCol="0"/>
          <a:lstStyle/>
          <a:p>
            <a:endParaRPr/>
          </a:p>
        </p:txBody>
      </p:sp>
      <p:sp>
        <p:nvSpPr>
          <p:cNvPr id="400" name="object 400"/>
          <p:cNvSpPr/>
          <p:nvPr/>
        </p:nvSpPr>
        <p:spPr>
          <a:xfrm>
            <a:off x="6434832" y="6198345"/>
            <a:ext cx="488950" cy="0"/>
          </a:xfrm>
          <a:custGeom>
            <a:avLst/>
            <a:gdLst/>
            <a:ahLst/>
            <a:cxnLst/>
            <a:rect l="l" t="t" r="r" b="b"/>
            <a:pathLst>
              <a:path w="488950">
                <a:moveTo>
                  <a:pt x="0" y="0"/>
                </a:moveTo>
                <a:lnTo>
                  <a:pt x="488941" y="0"/>
                </a:lnTo>
              </a:path>
            </a:pathLst>
          </a:custGeom>
          <a:ln w="3175">
            <a:solidFill>
              <a:srgbClr val="221F1F"/>
            </a:solidFill>
          </a:ln>
        </p:spPr>
        <p:txBody>
          <a:bodyPr wrap="square" lIns="0" tIns="0" rIns="0" bIns="0" rtlCol="0"/>
          <a:lstStyle/>
          <a:p>
            <a:endParaRPr/>
          </a:p>
        </p:txBody>
      </p:sp>
      <p:sp>
        <p:nvSpPr>
          <p:cNvPr id="401" name="object 401"/>
          <p:cNvSpPr/>
          <p:nvPr/>
        </p:nvSpPr>
        <p:spPr>
          <a:xfrm>
            <a:off x="6434438" y="6169135"/>
            <a:ext cx="489584" cy="0"/>
          </a:xfrm>
          <a:custGeom>
            <a:avLst/>
            <a:gdLst/>
            <a:ahLst/>
            <a:cxnLst/>
            <a:rect l="l" t="t" r="r" b="b"/>
            <a:pathLst>
              <a:path w="489584">
                <a:moveTo>
                  <a:pt x="0" y="0"/>
                </a:moveTo>
                <a:lnTo>
                  <a:pt x="489334" y="0"/>
                </a:lnTo>
              </a:path>
            </a:pathLst>
          </a:custGeom>
          <a:ln w="3175">
            <a:solidFill>
              <a:srgbClr val="221F1F"/>
            </a:solidFill>
          </a:ln>
        </p:spPr>
        <p:txBody>
          <a:bodyPr wrap="square" lIns="0" tIns="0" rIns="0" bIns="0" rtlCol="0"/>
          <a:lstStyle/>
          <a:p>
            <a:endParaRPr/>
          </a:p>
        </p:txBody>
      </p:sp>
      <p:sp>
        <p:nvSpPr>
          <p:cNvPr id="402" name="object 402"/>
          <p:cNvSpPr/>
          <p:nvPr/>
        </p:nvSpPr>
        <p:spPr>
          <a:xfrm>
            <a:off x="6434438" y="6158975"/>
            <a:ext cx="3175" cy="8890"/>
          </a:xfrm>
          <a:custGeom>
            <a:avLst/>
            <a:gdLst/>
            <a:ahLst/>
            <a:cxnLst/>
            <a:rect l="l" t="t" r="r" b="b"/>
            <a:pathLst>
              <a:path w="3175" h="8889">
                <a:moveTo>
                  <a:pt x="0" y="8890"/>
                </a:moveTo>
                <a:lnTo>
                  <a:pt x="2984" y="8890"/>
                </a:lnTo>
                <a:lnTo>
                  <a:pt x="2984" y="0"/>
                </a:lnTo>
                <a:lnTo>
                  <a:pt x="0" y="0"/>
                </a:lnTo>
                <a:lnTo>
                  <a:pt x="0" y="8890"/>
                </a:lnTo>
                <a:close/>
              </a:path>
            </a:pathLst>
          </a:custGeom>
          <a:solidFill>
            <a:srgbClr val="221F1F"/>
          </a:solidFill>
        </p:spPr>
        <p:txBody>
          <a:bodyPr wrap="square" lIns="0" tIns="0" rIns="0" bIns="0" rtlCol="0"/>
          <a:lstStyle/>
          <a:p>
            <a:endParaRPr/>
          </a:p>
        </p:txBody>
      </p:sp>
      <p:sp>
        <p:nvSpPr>
          <p:cNvPr id="403" name="object 403"/>
          <p:cNvSpPr/>
          <p:nvPr/>
        </p:nvSpPr>
        <p:spPr>
          <a:xfrm>
            <a:off x="6400491" y="6497822"/>
            <a:ext cx="36195" cy="59690"/>
          </a:xfrm>
          <a:custGeom>
            <a:avLst/>
            <a:gdLst/>
            <a:ahLst/>
            <a:cxnLst/>
            <a:rect l="l" t="t" r="r" b="b"/>
            <a:pathLst>
              <a:path w="36195" h="59690">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404" name="object 404"/>
          <p:cNvSpPr/>
          <p:nvPr/>
        </p:nvSpPr>
        <p:spPr>
          <a:xfrm>
            <a:off x="6400491" y="6483217"/>
            <a:ext cx="523875" cy="0"/>
          </a:xfrm>
          <a:custGeom>
            <a:avLst/>
            <a:gdLst/>
            <a:ahLst/>
            <a:cxnLst/>
            <a:rect l="l" t="t" r="r" b="b"/>
            <a:pathLst>
              <a:path w="523875">
                <a:moveTo>
                  <a:pt x="0" y="0"/>
                </a:moveTo>
                <a:lnTo>
                  <a:pt x="523281" y="0"/>
                </a:lnTo>
              </a:path>
            </a:pathLst>
          </a:custGeom>
          <a:ln w="29209">
            <a:solidFill>
              <a:srgbClr val="5D6366"/>
            </a:solidFill>
          </a:ln>
        </p:spPr>
        <p:txBody>
          <a:bodyPr wrap="square" lIns="0" tIns="0" rIns="0" bIns="0" rtlCol="0"/>
          <a:lstStyle/>
          <a:p>
            <a:endParaRPr/>
          </a:p>
        </p:txBody>
      </p:sp>
      <p:sp>
        <p:nvSpPr>
          <p:cNvPr id="405" name="object 405"/>
          <p:cNvSpPr/>
          <p:nvPr/>
        </p:nvSpPr>
        <p:spPr>
          <a:xfrm>
            <a:off x="6418214" y="6378442"/>
            <a:ext cx="0" cy="90170"/>
          </a:xfrm>
          <a:custGeom>
            <a:avLst/>
            <a:gdLst/>
            <a:ahLst/>
            <a:cxnLst/>
            <a:rect l="l" t="t" r="r" b="b"/>
            <a:pathLst>
              <a:path h="90170">
                <a:moveTo>
                  <a:pt x="0" y="0"/>
                </a:moveTo>
                <a:lnTo>
                  <a:pt x="0" y="90170"/>
                </a:lnTo>
              </a:path>
            </a:pathLst>
          </a:custGeom>
          <a:ln w="35445">
            <a:solidFill>
              <a:srgbClr val="5D6366"/>
            </a:solidFill>
          </a:ln>
        </p:spPr>
        <p:txBody>
          <a:bodyPr wrap="square" lIns="0" tIns="0" rIns="0" bIns="0" rtlCol="0"/>
          <a:lstStyle/>
          <a:p>
            <a:endParaRPr/>
          </a:p>
        </p:txBody>
      </p:sp>
      <p:sp>
        <p:nvSpPr>
          <p:cNvPr id="406" name="object 406"/>
          <p:cNvSpPr/>
          <p:nvPr/>
        </p:nvSpPr>
        <p:spPr>
          <a:xfrm>
            <a:off x="6398993" y="6556015"/>
            <a:ext cx="39370" cy="3810"/>
          </a:xfrm>
          <a:custGeom>
            <a:avLst/>
            <a:gdLst/>
            <a:ahLst/>
            <a:cxnLst/>
            <a:rect l="l" t="t" r="r" b="b"/>
            <a:pathLst>
              <a:path w="39370" h="3809">
                <a:moveTo>
                  <a:pt x="0" y="3809"/>
                </a:moveTo>
                <a:lnTo>
                  <a:pt x="38849" y="3809"/>
                </a:lnTo>
                <a:lnTo>
                  <a:pt x="38849" y="0"/>
                </a:lnTo>
                <a:lnTo>
                  <a:pt x="0" y="0"/>
                </a:lnTo>
                <a:lnTo>
                  <a:pt x="0" y="3809"/>
                </a:lnTo>
                <a:close/>
              </a:path>
            </a:pathLst>
          </a:custGeom>
          <a:solidFill>
            <a:srgbClr val="221F1F"/>
          </a:solidFill>
        </p:spPr>
        <p:txBody>
          <a:bodyPr wrap="square" lIns="0" tIns="0" rIns="0" bIns="0" rtlCol="0"/>
          <a:lstStyle/>
          <a:p>
            <a:endParaRPr/>
          </a:p>
        </p:txBody>
      </p:sp>
      <p:sp>
        <p:nvSpPr>
          <p:cNvPr id="407" name="object 407"/>
          <p:cNvSpPr/>
          <p:nvPr/>
        </p:nvSpPr>
        <p:spPr>
          <a:xfrm>
            <a:off x="6400498" y="6379485"/>
            <a:ext cx="0" cy="176530"/>
          </a:xfrm>
          <a:custGeom>
            <a:avLst/>
            <a:gdLst/>
            <a:ahLst/>
            <a:cxnLst/>
            <a:rect l="l" t="t" r="r" b="b"/>
            <a:pathLst>
              <a:path h="176529">
                <a:moveTo>
                  <a:pt x="0" y="0"/>
                </a:moveTo>
                <a:lnTo>
                  <a:pt x="0" y="176530"/>
                </a:lnTo>
              </a:path>
            </a:pathLst>
          </a:custGeom>
          <a:ln w="3175">
            <a:solidFill>
              <a:srgbClr val="221F1F"/>
            </a:solidFill>
          </a:ln>
        </p:spPr>
        <p:txBody>
          <a:bodyPr wrap="square" lIns="0" tIns="0" rIns="0" bIns="0" rtlCol="0"/>
          <a:lstStyle/>
          <a:p>
            <a:endParaRPr/>
          </a:p>
        </p:txBody>
      </p:sp>
      <p:sp>
        <p:nvSpPr>
          <p:cNvPr id="408" name="object 408"/>
          <p:cNvSpPr/>
          <p:nvPr/>
        </p:nvSpPr>
        <p:spPr>
          <a:xfrm>
            <a:off x="6398993" y="6376945"/>
            <a:ext cx="38735" cy="2540"/>
          </a:xfrm>
          <a:custGeom>
            <a:avLst/>
            <a:gdLst/>
            <a:ahLst/>
            <a:cxnLst/>
            <a:rect l="l" t="t" r="r" b="b"/>
            <a:pathLst>
              <a:path w="38735" h="2539">
                <a:moveTo>
                  <a:pt x="0" y="2540"/>
                </a:moveTo>
                <a:lnTo>
                  <a:pt x="38430" y="2540"/>
                </a:lnTo>
                <a:lnTo>
                  <a:pt x="38430" y="0"/>
                </a:lnTo>
                <a:lnTo>
                  <a:pt x="0" y="0"/>
                </a:lnTo>
                <a:lnTo>
                  <a:pt x="0" y="2540"/>
                </a:lnTo>
                <a:close/>
              </a:path>
            </a:pathLst>
          </a:custGeom>
          <a:solidFill>
            <a:srgbClr val="221F1F"/>
          </a:solidFill>
        </p:spPr>
        <p:txBody>
          <a:bodyPr wrap="square" lIns="0" tIns="0" rIns="0" bIns="0" rtlCol="0"/>
          <a:lstStyle/>
          <a:p>
            <a:endParaRPr/>
          </a:p>
        </p:txBody>
      </p:sp>
      <p:sp>
        <p:nvSpPr>
          <p:cNvPr id="409" name="object 409"/>
          <p:cNvSpPr/>
          <p:nvPr/>
        </p:nvSpPr>
        <p:spPr>
          <a:xfrm>
            <a:off x="6434833" y="6497595"/>
            <a:ext cx="488950" cy="0"/>
          </a:xfrm>
          <a:custGeom>
            <a:avLst/>
            <a:gdLst/>
            <a:ahLst/>
            <a:cxnLst/>
            <a:rect l="l" t="t" r="r" b="b"/>
            <a:pathLst>
              <a:path w="488950">
                <a:moveTo>
                  <a:pt x="0" y="0"/>
                </a:moveTo>
                <a:lnTo>
                  <a:pt x="488939" y="0"/>
                </a:lnTo>
              </a:path>
            </a:pathLst>
          </a:custGeom>
          <a:ln w="3175">
            <a:solidFill>
              <a:srgbClr val="221F1F"/>
            </a:solidFill>
          </a:ln>
        </p:spPr>
        <p:txBody>
          <a:bodyPr wrap="square" lIns="0" tIns="0" rIns="0" bIns="0" rtlCol="0"/>
          <a:lstStyle/>
          <a:p>
            <a:endParaRPr/>
          </a:p>
        </p:txBody>
      </p:sp>
      <p:sp>
        <p:nvSpPr>
          <p:cNvPr id="410" name="object 410"/>
          <p:cNvSpPr/>
          <p:nvPr/>
        </p:nvSpPr>
        <p:spPr>
          <a:xfrm>
            <a:off x="6434439" y="6468385"/>
            <a:ext cx="489584" cy="0"/>
          </a:xfrm>
          <a:custGeom>
            <a:avLst/>
            <a:gdLst/>
            <a:ahLst/>
            <a:cxnLst/>
            <a:rect l="l" t="t" r="r" b="b"/>
            <a:pathLst>
              <a:path w="489584">
                <a:moveTo>
                  <a:pt x="0" y="0"/>
                </a:moveTo>
                <a:lnTo>
                  <a:pt x="489333" y="0"/>
                </a:lnTo>
              </a:path>
            </a:pathLst>
          </a:custGeom>
          <a:ln w="3175">
            <a:solidFill>
              <a:srgbClr val="221F1F"/>
            </a:solidFill>
          </a:ln>
        </p:spPr>
        <p:txBody>
          <a:bodyPr wrap="square" lIns="0" tIns="0" rIns="0" bIns="0" rtlCol="0"/>
          <a:lstStyle/>
          <a:p>
            <a:endParaRPr/>
          </a:p>
        </p:txBody>
      </p:sp>
      <p:sp>
        <p:nvSpPr>
          <p:cNvPr id="411" name="object 411"/>
          <p:cNvSpPr/>
          <p:nvPr/>
        </p:nvSpPr>
        <p:spPr>
          <a:xfrm>
            <a:off x="6435931" y="6198993"/>
            <a:ext cx="0" cy="269240"/>
          </a:xfrm>
          <a:custGeom>
            <a:avLst/>
            <a:gdLst/>
            <a:ahLst/>
            <a:cxnLst/>
            <a:rect l="l" t="t" r="r" b="b"/>
            <a:pathLst>
              <a:path h="269239">
                <a:moveTo>
                  <a:pt x="0" y="0"/>
                </a:moveTo>
                <a:lnTo>
                  <a:pt x="0" y="269044"/>
                </a:lnTo>
              </a:path>
            </a:pathLst>
          </a:custGeom>
          <a:ln w="3175">
            <a:solidFill>
              <a:srgbClr val="221F1F"/>
            </a:solidFill>
          </a:ln>
        </p:spPr>
        <p:txBody>
          <a:bodyPr wrap="square" lIns="0" tIns="0" rIns="0" bIns="0" rtlCol="0"/>
          <a:lstStyle/>
          <a:p>
            <a:endParaRPr/>
          </a:p>
        </p:txBody>
      </p:sp>
      <p:sp>
        <p:nvSpPr>
          <p:cNvPr id="412" name="object 412"/>
          <p:cNvSpPr/>
          <p:nvPr/>
        </p:nvSpPr>
        <p:spPr>
          <a:xfrm>
            <a:off x="6400491" y="6797083"/>
            <a:ext cx="36195" cy="59690"/>
          </a:xfrm>
          <a:custGeom>
            <a:avLst/>
            <a:gdLst/>
            <a:ahLst/>
            <a:cxnLst/>
            <a:rect l="l" t="t" r="r" b="b"/>
            <a:pathLst>
              <a:path w="36195" h="59690">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413" name="object 413"/>
          <p:cNvSpPr/>
          <p:nvPr/>
        </p:nvSpPr>
        <p:spPr>
          <a:xfrm>
            <a:off x="6400491" y="6782478"/>
            <a:ext cx="523875" cy="0"/>
          </a:xfrm>
          <a:custGeom>
            <a:avLst/>
            <a:gdLst/>
            <a:ahLst/>
            <a:cxnLst/>
            <a:rect l="l" t="t" r="r" b="b"/>
            <a:pathLst>
              <a:path w="523875">
                <a:moveTo>
                  <a:pt x="0" y="0"/>
                </a:moveTo>
                <a:lnTo>
                  <a:pt x="523281" y="0"/>
                </a:lnTo>
              </a:path>
            </a:pathLst>
          </a:custGeom>
          <a:ln w="29209">
            <a:solidFill>
              <a:srgbClr val="5D6366"/>
            </a:solidFill>
          </a:ln>
        </p:spPr>
        <p:txBody>
          <a:bodyPr wrap="square" lIns="0" tIns="0" rIns="0" bIns="0" rtlCol="0"/>
          <a:lstStyle/>
          <a:p>
            <a:endParaRPr/>
          </a:p>
        </p:txBody>
      </p:sp>
      <p:sp>
        <p:nvSpPr>
          <p:cNvPr id="414" name="object 414"/>
          <p:cNvSpPr/>
          <p:nvPr/>
        </p:nvSpPr>
        <p:spPr>
          <a:xfrm>
            <a:off x="6418214" y="6677703"/>
            <a:ext cx="0" cy="90170"/>
          </a:xfrm>
          <a:custGeom>
            <a:avLst/>
            <a:gdLst/>
            <a:ahLst/>
            <a:cxnLst/>
            <a:rect l="l" t="t" r="r" b="b"/>
            <a:pathLst>
              <a:path h="90170">
                <a:moveTo>
                  <a:pt x="0" y="0"/>
                </a:moveTo>
                <a:lnTo>
                  <a:pt x="0" y="90170"/>
                </a:lnTo>
              </a:path>
            </a:pathLst>
          </a:custGeom>
          <a:ln w="35445">
            <a:solidFill>
              <a:srgbClr val="5D6366"/>
            </a:solidFill>
          </a:ln>
        </p:spPr>
        <p:txBody>
          <a:bodyPr wrap="square" lIns="0" tIns="0" rIns="0" bIns="0" rtlCol="0"/>
          <a:lstStyle/>
          <a:p>
            <a:endParaRPr/>
          </a:p>
        </p:txBody>
      </p:sp>
      <p:sp>
        <p:nvSpPr>
          <p:cNvPr id="415" name="object 415"/>
          <p:cNvSpPr/>
          <p:nvPr/>
        </p:nvSpPr>
        <p:spPr>
          <a:xfrm>
            <a:off x="6398993" y="6855276"/>
            <a:ext cx="39370" cy="3810"/>
          </a:xfrm>
          <a:custGeom>
            <a:avLst/>
            <a:gdLst/>
            <a:ahLst/>
            <a:cxnLst/>
            <a:rect l="l" t="t" r="r" b="b"/>
            <a:pathLst>
              <a:path w="39370" h="3809">
                <a:moveTo>
                  <a:pt x="0" y="3810"/>
                </a:moveTo>
                <a:lnTo>
                  <a:pt x="38849" y="3810"/>
                </a:lnTo>
                <a:lnTo>
                  <a:pt x="38849" y="0"/>
                </a:lnTo>
                <a:lnTo>
                  <a:pt x="0" y="0"/>
                </a:lnTo>
                <a:lnTo>
                  <a:pt x="0" y="3810"/>
                </a:lnTo>
                <a:close/>
              </a:path>
            </a:pathLst>
          </a:custGeom>
          <a:solidFill>
            <a:srgbClr val="221F1F"/>
          </a:solidFill>
        </p:spPr>
        <p:txBody>
          <a:bodyPr wrap="square" lIns="0" tIns="0" rIns="0" bIns="0" rtlCol="0"/>
          <a:lstStyle/>
          <a:p>
            <a:endParaRPr/>
          </a:p>
        </p:txBody>
      </p:sp>
      <p:sp>
        <p:nvSpPr>
          <p:cNvPr id="416" name="object 416"/>
          <p:cNvSpPr/>
          <p:nvPr/>
        </p:nvSpPr>
        <p:spPr>
          <a:xfrm>
            <a:off x="6400498" y="6678745"/>
            <a:ext cx="0" cy="176530"/>
          </a:xfrm>
          <a:custGeom>
            <a:avLst/>
            <a:gdLst/>
            <a:ahLst/>
            <a:cxnLst/>
            <a:rect l="l" t="t" r="r" b="b"/>
            <a:pathLst>
              <a:path h="176529">
                <a:moveTo>
                  <a:pt x="0" y="0"/>
                </a:moveTo>
                <a:lnTo>
                  <a:pt x="0" y="176530"/>
                </a:lnTo>
              </a:path>
            </a:pathLst>
          </a:custGeom>
          <a:ln w="3175">
            <a:solidFill>
              <a:srgbClr val="221F1F"/>
            </a:solidFill>
          </a:ln>
        </p:spPr>
        <p:txBody>
          <a:bodyPr wrap="square" lIns="0" tIns="0" rIns="0" bIns="0" rtlCol="0"/>
          <a:lstStyle/>
          <a:p>
            <a:endParaRPr/>
          </a:p>
        </p:txBody>
      </p:sp>
      <p:sp>
        <p:nvSpPr>
          <p:cNvPr id="417" name="object 417"/>
          <p:cNvSpPr/>
          <p:nvPr/>
        </p:nvSpPr>
        <p:spPr>
          <a:xfrm>
            <a:off x="6398993" y="6676205"/>
            <a:ext cx="38735" cy="2540"/>
          </a:xfrm>
          <a:custGeom>
            <a:avLst/>
            <a:gdLst/>
            <a:ahLst/>
            <a:cxnLst/>
            <a:rect l="l" t="t" r="r" b="b"/>
            <a:pathLst>
              <a:path w="38735" h="2540">
                <a:moveTo>
                  <a:pt x="0" y="2539"/>
                </a:moveTo>
                <a:lnTo>
                  <a:pt x="38430" y="2539"/>
                </a:lnTo>
                <a:lnTo>
                  <a:pt x="38430" y="0"/>
                </a:lnTo>
                <a:lnTo>
                  <a:pt x="0" y="0"/>
                </a:lnTo>
                <a:lnTo>
                  <a:pt x="0" y="2539"/>
                </a:lnTo>
                <a:close/>
              </a:path>
            </a:pathLst>
          </a:custGeom>
          <a:solidFill>
            <a:srgbClr val="221F1F"/>
          </a:solidFill>
        </p:spPr>
        <p:txBody>
          <a:bodyPr wrap="square" lIns="0" tIns="0" rIns="0" bIns="0" rtlCol="0"/>
          <a:lstStyle/>
          <a:p>
            <a:endParaRPr/>
          </a:p>
        </p:txBody>
      </p:sp>
      <p:sp>
        <p:nvSpPr>
          <p:cNvPr id="418" name="object 418"/>
          <p:cNvSpPr/>
          <p:nvPr/>
        </p:nvSpPr>
        <p:spPr>
          <a:xfrm>
            <a:off x="6434833" y="6796855"/>
            <a:ext cx="488950" cy="0"/>
          </a:xfrm>
          <a:custGeom>
            <a:avLst/>
            <a:gdLst/>
            <a:ahLst/>
            <a:cxnLst/>
            <a:rect l="l" t="t" r="r" b="b"/>
            <a:pathLst>
              <a:path w="488950">
                <a:moveTo>
                  <a:pt x="0" y="0"/>
                </a:moveTo>
                <a:lnTo>
                  <a:pt x="488939" y="0"/>
                </a:lnTo>
              </a:path>
            </a:pathLst>
          </a:custGeom>
          <a:ln w="3175">
            <a:solidFill>
              <a:srgbClr val="221F1F"/>
            </a:solidFill>
          </a:ln>
        </p:spPr>
        <p:txBody>
          <a:bodyPr wrap="square" lIns="0" tIns="0" rIns="0" bIns="0" rtlCol="0"/>
          <a:lstStyle/>
          <a:p>
            <a:endParaRPr/>
          </a:p>
        </p:txBody>
      </p:sp>
      <p:sp>
        <p:nvSpPr>
          <p:cNvPr id="419" name="object 419"/>
          <p:cNvSpPr/>
          <p:nvPr/>
        </p:nvSpPr>
        <p:spPr>
          <a:xfrm>
            <a:off x="6434439" y="6767645"/>
            <a:ext cx="489584" cy="0"/>
          </a:xfrm>
          <a:custGeom>
            <a:avLst/>
            <a:gdLst/>
            <a:ahLst/>
            <a:cxnLst/>
            <a:rect l="l" t="t" r="r" b="b"/>
            <a:pathLst>
              <a:path w="489584">
                <a:moveTo>
                  <a:pt x="0" y="0"/>
                </a:moveTo>
                <a:lnTo>
                  <a:pt x="489333" y="0"/>
                </a:lnTo>
              </a:path>
            </a:pathLst>
          </a:custGeom>
          <a:ln w="3175">
            <a:solidFill>
              <a:srgbClr val="221F1F"/>
            </a:solidFill>
          </a:ln>
        </p:spPr>
        <p:txBody>
          <a:bodyPr wrap="square" lIns="0" tIns="0" rIns="0" bIns="0" rtlCol="0"/>
          <a:lstStyle/>
          <a:p>
            <a:endParaRPr/>
          </a:p>
        </p:txBody>
      </p:sp>
      <p:sp>
        <p:nvSpPr>
          <p:cNvPr id="420" name="object 420"/>
          <p:cNvSpPr/>
          <p:nvPr/>
        </p:nvSpPr>
        <p:spPr>
          <a:xfrm>
            <a:off x="6435931" y="6497224"/>
            <a:ext cx="0" cy="269240"/>
          </a:xfrm>
          <a:custGeom>
            <a:avLst/>
            <a:gdLst/>
            <a:ahLst/>
            <a:cxnLst/>
            <a:rect l="l" t="t" r="r" b="b"/>
            <a:pathLst>
              <a:path h="269240">
                <a:moveTo>
                  <a:pt x="0" y="0"/>
                </a:moveTo>
                <a:lnTo>
                  <a:pt x="0" y="269151"/>
                </a:lnTo>
              </a:path>
            </a:pathLst>
          </a:custGeom>
          <a:ln w="3175">
            <a:solidFill>
              <a:srgbClr val="221F1F"/>
            </a:solidFill>
          </a:ln>
        </p:spPr>
        <p:txBody>
          <a:bodyPr wrap="square" lIns="0" tIns="0" rIns="0" bIns="0" rtlCol="0"/>
          <a:lstStyle/>
          <a:p>
            <a:endParaRPr/>
          </a:p>
        </p:txBody>
      </p:sp>
      <p:sp>
        <p:nvSpPr>
          <p:cNvPr id="421" name="object 421"/>
          <p:cNvSpPr/>
          <p:nvPr/>
        </p:nvSpPr>
        <p:spPr>
          <a:xfrm>
            <a:off x="6400491" y="7097383"/>
            <a:ext cx="36195" cy="59690"/>
          </a:xfrm>
          <a:custGeom>
            <a:avLst/>
            <a:gdLst/>
            <a:ahLst/>
            <a:cxnLst/>
            <a:rect l="l" t="t" r="r" b="b"/>
            <a:pathLst>
              <a:path w="36195" h="59690">
                <a:moveTo>
                  <a:pt x="0" y="59689"/>
                </a:moveTo>
                <a:lnTo>
                  <a:pt x="35852" y="59689"/>
                </a:lnTo>
                <a:lnTo>
                  <a:pt x="35852" y="0"/>
                </a:lnTo>
                <a:lnTo>
                  <a:pt x="0" y="0"/>
                </a:lnTo>
                <a:lnTo>
                  <a:pt x="0" y="59689"/>
                </a:lnTo>
                <a:close/>
              </a:path>
            </a:pathLst>
          </a:custGeom>
          <a:solidFill>
            <a:srgbClr val="5D6366"/>
          </a:solidFill>
        </p:spPr>
        <p:txBody>
          <a:bodyPr wrap="square" lIns="0" tIns="0" rIns="0" bIns="0" rtlCol="0"/>
          <a:lstStyle/>
          <a:p>
            <a:endParaRPr/>
          </a:p>
        </p:txBody>
      </p:sp>
      <p:sp>
        <p:nvSpPr>
          <p:cNvPr id="422" name="object 422"/>
          <p:cNvSpPr/>
          <p:nvPr/>
        </p:nvSpPr>
        <p:spPr>
          <a:xfrm>
            <a:off x="6400491" y="7082778"/>
            <a:ext cx="523875" cy="0"/>
          </a:xfrm>
          <a:custGeom>
            <a:avLst/>
            <a:gdLst/>
            <a:ahLst/>
            <a:cxnLst/>
            <a:rect l="l" t="t" r="r" b="b"/>
            <a:pathLst>
              <a:path w="523875">
                <a:moveTo>
                  <a:pt x="0" y="0"/>
                </a:moveTo>
                <a:lnTo>
                  <a:pt x="523281" y="0"/>
                </a:lnTo>
              </a:path>
            </a:pathLst>
          </a:custGeom>
          <a:ln w="29210">
            <a:solidFill>
              <a:srgbClr val="5D6366"/>
            </a:solidFill>
          </a:ln>
        </p:spPr>
        <p:txBody>
          <a:bodyPr wrap="square" lIns="0" tIns="0" rIns="0" bIns="0" rtlCol="0"/>
          <a:lstStyle/>
          <a:p>
            <a:endParaRPr/>
          </a:p>
        </p:txBody>
      </p:sp>
      <p:sp>
        <p:nvSpPr>
          <p:cNvPr id="423" name="object 423"/>
          <p:cNvSpPr/>
          <p:nvPr/>
        </p:nvSpPr>
        <p:spPr>
          <a:xfrm>
            <a:off x="6418214" y="6978003"/>
            <a:ext cx="0" cy="90170"/>
          </a:xfrm>
          <a:custGeom>
            <a:avLst/>
            <a:gdLst/>
            <a:ahLst/>
            <a:cxnLst/>
            <a:rect l="l" t="t" r="r" b="b"/>
            <a:pathLst>
              <a:path h="90170">
                <a:moveTo>
                  <a:pt x="0" y="0"/>
                </a:moveTo>
                <a:lnTo>
                  <a:pt x="0" y="90169"/>
                </a:lnTo>
              </a:path>
            </a:pathLst>
          </a:custGeom>
          <a:ln w="35445">
            <a:solidFill>
              <a:srgbClr val="5D6366"/>
            </a:solidFill>
          </a:ln>
        </p:spPr>
        <p:txBody>
          <a:bodyPr wrap="square" lIns="0" tIns="0" rIns="0" bIns="0" rtlCol="0"/>
          <a:lstStyle/>
          <a:p>
            <a:endParaRPr/>
          </a:p>
        </p:txBody>
      </p:sp>
      <p:sp>
        <p:nvSpPr>
          <p:cNvPr id="424" name="object 424"/>
          <p:cNvSpPr/>
          <p:nvPr/>
        </p:nvSpPr>
        <p:spPr>
          <a:xfrm>
            <a:off x="6398993" y="7155576"/>
            <a:ext cx="39370" cy="3810"/>
          </a:xfrm>
          <a:custGeom>
            <a:avLst/>
            <a:gdLst/>
            <a:ahLst/>
            <a:cxnLst/>
            <a:rect l="l" t="t" r="r" b="b"/>
            <a:pathLst>
              <a:path w="39370" h="3809">
                <a:moveTo>
                  <a:pt x="0" y="3810"/>
                </a:moveTo>
                <a:lnTo>
                  <a:pt x="38849" y="3810"/>
                </a:lnTo>
                <a:lnTo>
                  <a:pt x="38849" y="0"/>
                </a:lnTo>
                <a:lnTo>
                  <a:pt x="0" y="0"/>
                </a:lnTo>
                <a:lnTo>
                  <a:pt x="0" y="3810"/>
                </a:lnTo>
                <a:close/>
              </a:path>
            </a:pathLst>
          </a:custGeom>
          <a:solidFill>
            <a:srgbClr val="221F1F"/>
          </a:solidFill>
        </p:spPr>
        <p:txBody>
          <a:bodyPr wrap="square" lIns="0" tIns="0" rIns="0" bIns="0" rtlCol="0"/>
          <a:lstStyle/>
          <a:p>
            <a:endParaRPr/>
          </a:p>
        </p:txBody>
      </p:sp>
      <p:sp>
        <p:nvSpPr>
          <p:cNvPr id="425" name="object 425"/>
          <p:cNvSpPr/>
          <p:nvPr/>
        </p:nvSpPr>
        <p:spPr>
          <a:xfrm>
            <a:off x="6400498" y="6979046"/>
            <a:ext cx="0" cy="176530"/>
          </a:xfrm>
          <a:custGeom>
            <a:avLst/>
            <a:gdLst/>
            <a:ahLst/>
            <a:cxnLst/>
            <a:rect l="l" t="t" r="r" b="b"/>
            <a:pathLst>
              <a:path h="176529">
                <a:moveTo>
                  <a:pt x="0" y="0"/>
                </a:moveTo>
                <a:lnTo>
                  <a:pt x="0" y="176529"/>
                </a:lnTo>
              </a:path>
            </a:pathLst>
          </a:custGeom>
          <a:ln w="3175">
            <a:solidFill>
              <a:srgbClr val="221F1F"/>
            </a:solidFill>
          </a:ln>
        </p:spPr>
        <p:txBody>
          <a:bodyPr wrap="square" lIns="0" tIns="0" rIns="0" bIns="0" rtlCol="0"/>
          <a:lstStyle/>
          <a:p>
            <a:endParaRPr/>
          </a:p>
        </p:txBody>
      </p:sp>
      <p:sp>
        <p:nvSpPr>
          <p:cNvPr id="426" name="object 426"/>
          <p:cNvSpPr/>
          <p:nvPr/>
        </p:nvSpPr>
        <p:spPr>
          <a:xfrm>
            <a:off x="6398993" y="6976505"/>
            <a:ext cx="38735" cy="2540"/>
          </a:xfrm>
          <a:custGeom>
            <a:avLst/>
            <a:gdLst/>
            <a:ahLst/>
            <a:cxnLst/>
            <a:rect l="l" t="t" r="r" b="b"/>
            <a:pathLst>
              <a:path w="38735" h="2540">
                <a:moveTo>
                  <a:pt x="0" y="2540"/>
                </a:moveTo>
                <a:lnTo>
                  <a:pt x="38430" y="2540"/>
                </a:lnTo>
                <a:lnTo>
                  <a:pt x="38430" y="0"/>
                </a:lnTo>
                <a:lnTo>
                  <a:pt x="0" y="0"/>
                </a:lnTo>
                <a:lnTo>
                  <a:pt x="0" y="2540"/>
                </a:lnTo>
                <a:close/>
              </a:path>
            </a:pathLst>
          </a:custGeom>
          <a:solidFill>
            <a:srgbClr val="221F1F"/>
          </a:solidFill>
        </p:spPr>
        <p:txBody>
          <a:bodyPr wrap="square" lIns="0" tIns="0" rIns="0" bIns="0" rtlCol="0"/>
          <a:lstStyle/>
          <a:p>
            <a:endParaRPr/>
          </a:p>
        </p:txBody>
      </p:sp>
      <p:sp>
        <p:nvSpPr>
          <p:cNvPr id="427" name="object 427"/>
          <p:cNvSpPr/>
          <p:nvPr/>
        </p:nvSpPr>
        <p:spPr>
          <a:xfrm>
            <a:off x="6434833" y="7097155"/>
            <a:ext cx="488950" cy="0"/>
          </a:xfrm>
          <a:custGeom>
            <a:avLst/>
            <a:gdLst/>
            <a:ahLst/>
            <a:cxnLst/>
            <a:rect l="l" t="t" r="r" b="b"/>
            <a:pathLst>
              <a:path w="488950">
                <a:moveTo>
                  <a:pt x="0" y="0"/>
                </a:moveTo>
                <a:lnTo>
                  <a:pt x="488939" y="0"/>
                </a:lnTo>
              </a:path>
            </a:pathLst>
          </a:custGeom>
          <a:ln w="3175">
            <a:solidFill>
              <a:srgbClr val="221F1F"/>
            </a:solidFill>
          </a:ln>
        </p:spPr>
        <p:txBody>
          <a:bodyPr wrap="square" lIns="0" tIns="0" rIns="0" bIns="0" rtlCol="0"/>
          <a:lstStyle/>
          <a:p>
            <a:endParaRPr/>
          </a:p>
        </p:txBody>
      </p:sp>
      <p:sp>
        <p:nvSpPr>
          <p:cNvPr id="428" name="object 428"/>
          <p:cNvSpPr/>
          <p:nvPr/>
        </p:nvSpPr>
        <p:spPr>
          <a:xfrm>
            <a:off x="6434439" y="7067946"/>
            <a:ext cx="489584" cy="0"/>
          </a:xfrm>
          <a:custGeom>
            <a:avLst/>
            <a:gdLst/>
            <a:ahLst/>
            <a:cxnLst/>
            <a:rect l="l" t="t" r="r" b="b"/>
            <a:pathLst>
              <a:path w="489584">
                <a:moveTo>
                  <a:pt x="0" y="0"/>
                </a:moveTo>
                <a:lnTo>
                  <a:pt x="489333" y="0"/>
                </a:lnTo>
              </a:path>
            </a:pathLst>
          </a:custGeom>
          <a:ln w="3175">
            <a:solidFill>
              <a:srgbClr val="221F1F"/>
            </a:solidFill>
          </a:ln>
        </p:spPr>
        <p:txBody>
          <a:bodyPr wrap="square" lIns="0" tIns="0" rIns="0" bIns="0" rtlCol="0"/>
          <a:lstStyle/>
          <a:p>
            <a:endParaRPr/>
          </a:p>
        </p:txBody>
      </p:sp>
      <p:sp>
        <p:nvSpPr>
          <p:cNvPr id="429" name="object 429"/>
          <p:cNvSpPr/>
          <p:nvPr/>
        </p:nvSpPr>
        <p:spPr>
          <a:xfrm>
            <a:off x="6435931" y="6797525"/>
            <a:ext cx="0" cy="269240"/>
          </a:xfrm>
          <a:custGeom>
            <a:avLst/>
            <a:gdLst/>
            <a:ahLst/>
            <a:cxnLst/>
            <a:rect l="l" t="t" r="r" b="b"/>
            <a:pathLst>
              <a:path h="269240">
                <a:moveTo>
                  <a:pt x="0" y="0"/>
                </a:moveTo>
                <a:lnTo>
                  <a:pt x="0" y="269151"/>
                </a:lnTo>
              </a:path>
            </a:pathLst>
          </a:custGeom>
          <a:ln w="3175">
            <a:solidFill>
              <a:srgbClr val="221F1F"/>
            </a:solidFill>
          </a:ln>
        </p:spPr>
        <p:txBody>
          <a:bodyPr wrap="square" lIns="0" tIns="0" rIns="0" bIns="0" rtlCol="0"/>
          <a:lstStyle/>
          <a:p>
            <a:endParaRPr/>
          </a:p>
        </p:txBody>
      </p:sp>
      <p:sp>
        <p:nvSpPr>
          <p:cNvPr id="430" name="object 430"/>
          <p:cNvSpPr/>
          <p:nvPr/>
        </p:nvSpPr>
        <p:spPr>
          <a:xfrm>
            <a:off x="6400533" y="7551763"/>
            <a:ext cx="36830" cy="62230"/>
          </a:xfrm>
          <a:custGeom>
            <a:avLst/>
            <a:gdLst/>
            <a:ahLst/>
            <a:cxnLst/>
            <a:rect l="l" t="t" r="r" b="b"/>
            <a:pathLst>
              <a:path w="36829" h="62229">
                <a:moveTo>
                  <a:pt x="0" y="61747"/>
                </a:moveTo>
                <a:lnTo>
                  <a:pt x="36690" y="61747"/>
                </a:lnTo>
                <a:lnTo>
                  <a:pt x="36690" y="0"/>
                </a:lnTo>
                <a:lnTo>
                  <a:pt x="0" y="0"/>
                </a:lnTo>
                <a:lnTo>
                  <a:pt x="0" y="61747"/>
                </a:lnTo>
                <a:close/>
              </a:path>
            </a:pathLst>
          </a:custGeom>
          <a:solidFill>
            <a:srgbClr val="5D6366"/>
          </a:solidFill>
        </p:spPr>
        <p:txBody>
          <a:bodyPr wrap="square" lIns="0" tIns="0" rIns="0" bIns="0" rtlCol="0"/>
          <a:lstStyle/>
          <a:p>
            <a:endParaRPr/>
          </a:p>
        </p:txBody>
      </p:sp>
      <p:sp>
        <p:nvSpPr>
          <p:cNvPr id="431" name="object 431"/>
          <p:cNvSpPr/>
          <p:nvPr/>
        </p:nvSpPr>
        <p:spPr>
          <a:xfrm>
            <a:off x="6399036" y="7550267"/>
            <a:ext cx="40005" cy="64769"/>
          </a:xfrm>
          <a:custGeom>
            <a:avLst/>
            <a:gdLst/>
            <a:ahLst/>
            <a:cxnLst/>
            <a:rect l="l" t="t" r="r" b="b"/>
            <a:pathLst>
              <a:path w="40004" h="64770">
                <a:moveTo>
                  <a:pt x="39687" y="0"/>
                </a:moveTo>
                <a:lnTo>
                  <a:pt x="0" y="0"/>
                </a:lnTo>
                <a:lnTo>
                  <a:pt x="0" y="64744"/>
                </a:lnTo>
                <a:lnTo>
                  <a:pt x="1498" y="64744"/>
                </a:lnTo>
                <a:lnTo>
                  <a:pt x="1498" y="61747"/>
                </a:lnTo>
                <a:lnTo>
                  <a:pt x="2997" y="61747"/>
                </a:lnTo>
                <a:lnTo>
                  <a:pt x="2997" y="3009"/>
                </a:lnTo>
                <a:lnTo>
                  <a:pt x="39687" y="3009"/>
                </a:lnTo>
                <a:lnTo>
                  <a:pt x="39687" y="0"/>
                </a:lnTo>
                <a:close/>
              </a:path>
              <a:path w="40004" h="64770">
                <a:moveTo>
                  <a:pt x="2997" y="61747"/>
                </a:moveTo>
                <a:lnTo>
                  <a:pt x="1498" y="61747"/>
                </a:lnTo>
                <a:lnTo>
                  <a:pt x="1498" y="64744"/>
                </a:lnTo>
                <a:lnTo>
                  <a:pt x="39687" y="64744"/>
                </a:lnTo>
                <a:lnTo>
                  <a:pt x="39687" y="63246"/>
                </a:lnTo>
                <a:lnTo>
                  <a:pt x="2997" y="63246"/>
                </a:lnTo>
                <a:lnTo>
                  <a:pt x="2997" y="61747"/>
                </a:lnTo>
                <a:close/>
              </a:path>
              <a:path w="40004" h="64770">
                <a:moveTo>
                  <a:pt x="39687" y="3009"/>
                </a:moveTo>
                <a:lnTo>
                  <a:pt x="36690" y="3009"/>
                </a:lnTo>
                <a:lnTo>
                  <a:pt x="36690" y="61747"/>
                </a:lnTo>
                <a:lnTo>
                  <a:pt x="2997" y="61747"/>
                </a:lnTo>
                <a:lnTo>
                  <a:pt x="2997" y="63246"/>
                </a:lnTo>
                <a:lnTo>
                  <a:pt x="39687" y="63246"/>
                </a:lnTo>
                <a:lnTo>
                  <a:pt x="39687" y="3009"/>
                </a:lnTo>
                <a:close/>
              </a:path>
            </a:pathLst>
          </a:custGeom>
          <a:solidFill>
            <a:srgbClr val="221F1F"/>
          </a:solidFill>
        </p:spPr>
        <p:txBody>
          <a:bodyPr wrap="square" lIns="0" tIns="0" rIns="0" bIns="0" rtlCol="0"/>
          <a:lstStyle/>
          <a:p>
            <a:endParaRPr/>
          </a:p>
        </p:txBody>
      </p:sp>
      <p:sp>
        <p:nvSpPr>
          <p:cNvPr id="432" name="object 432"/>
          <p:cNvSpPr/>
          <p:nvPr/>
        </p:nvSpPr>
        <p:spPr>
          <a:xfrm>
            <a:off x="6399377" y="7201433"/>
            <a:ext cx="36830" cy="62230"/>
          </a:xfrm>
          <a:custGeom>
            <a:avLst/>
            <a:gdLst/>
            <a:ahLst/>
            <a:cxnLst/>
            <a:rect l="l" t="t" r="r" b="b"/>
            <a:pathLst>
              <a:path w="36829" h="62229">
                <a:moveTo>
                  <a:pt x="0" y="61734"/>
                </a:moveTo>
                <a:lnTo>
                  <a:pt x="36715" y="61734"/>
                </a:lnTo>
                <a:lnTo>
                  <a:pt x="36715" y="0"/>
                </a:lnTo>
                <a:lnTo>
                  <a:pt x="0" y="0"/>
                </a:lnTo>
                <a:lnTo>
                  <a:pt x="0" y="61734"/>
                </a:lnTo>
                <a:close/>
              </a:path>
            </a:pathLst>
          </a:custGeom>
          <a:solidFill>
            <a:srgbClr val="5D6366"/>
          </a:solidFill>
        </p:spPr>
        <p:txBody>
          <a:bodyPr wrap="square" lIns="0" tIns="0" rIns="0" bIns="0" rtlCol="0"/>
          <a:lstStyle/>
          <a:p>
            <a:endParaRPr/>
          </a:p>
        </p:txBody>
      </p:sp>
      <p:sp>
        <p:nvSpPr>
          <p:cNvPr id="433" name="object 433"/>
          <p:cNvSpPr/>
          <p:nvPr/>
        </p:nvSpPr>
        <p:spPr>
          <a:xfrm>
            <a:off x="6397875" y="7199921"/>
            <a:ext cx="40005" cy="64769"/>
          </a:xfrm>
          <a:custGeom>
            <a:avLst/>
            <a:gdLst/>
            <a:ahLst/>
            <a:cxnLst/>
            <a:rect l="l" t="t" r="r" b="b"/>
            <a:pathLst>
              <a:path w="40004" h="64770">
                <a:moveTo>
                  <a:pt x="39700" y="0"/>
                </a:moveTo>
                <a:lnTo>
                  <a:pt x="0" y="0"/>
                </a:lnTo>
                <a:lnTo>
                  <a:pt x="0" y="64744"/>
                </a:lnTo>
                <a:lnTo>
                  <a:pt x="1498" y="64744"/>
                </a:lnTo>
                <a:lnTo>
                  <a:pt x="1498" y="61747"/>
                </a:lnTo>
                <a:lnTo>
                  <a:pt x="2997" y="61747"/>
                </a:lnTo>
                <a:lnTo>
                  <a:pt x="2997" y="3009"/>
                </a:lnTo>
                <a:lnTo>
                  <a:pt x="39700" y="3009"/>
                </a:lnTo>
                <a:lnTo>
                  <a:pt x="39700" y="0"/>
                </a:lnTo>
                <a:close/>
              </a:path>
              <a:path w="40004" h="64770">
                <a:moveTo>
                  <a:pt x="2997" y="61747"/>
                </a:moveTo>
                <a:lnTo>
                  <a:pt x="1498" y="61747"/>
                </a:lnTo>
                <a:lnTo>
                  <a:pt x="1498" y="64744"/>
                </a:lnTo>
                <a:lnTo>
                  <a:pt x="39700" y="64744"/>
                </a:lnTo>
                <a:lnTo>
                  <a:pt x="39700" y="63245"/>
                </a:lnTo>
                <a:lnTo>
                  <a:pt x="2997" y="63245"/>
                </a:lnTo>
                <a:lnTo>
                  <a:pt x="2997" y="61747"/>
                </a:lnTo>
                <a:close/>
              </a:path>
              <a:path w="40004" h="64770">
                <a:moveTo>
                  <a:pt x="39700" y="3009"/>
                </a:moveTo>
                <a:lnTo>
                  <a:pt x="36690" y="3009"/>
                </a:lnTo>
                <a:lnTo>
                  <a:pt x="36690" y="61747"/>
                </a:lnTo>
                <a:lnTo>
                  <a:pt x="2997" y="61747"/>
                </a:lnTo>
                <a:lnTo>
                  <a:pt x="2997" y="63245"/>
                </a:lnTo>
                <a:lnTo>
                  <a:pt x="39700" y="63245"/>
                </a:lnTo>
                <a:lnTo>
                  <a:pt x="39700" y="3009"/>
                </a:lnTo>
                <a:close/>
              </a:path>
            </a:pathLst>
          </a:custGeom>
          <a:solidFill>
            <a:srgbClr val="221F1F"/>
          </a:solidFill>
        </p:spPr>
        <p:txBody>
          <a:bodyPr wrap="square" lIns="0" tIns="0" rIns="0" bIns="0" rtlCol="0"/>
          <a:lstStyle/>
          <a:p>
            <a:endParaRPr/>
          </a:p>
        </p:txBody>
      </p:sp>
      <p:sp>
        <p:nvSpPr>
          <p:cNvPr id="434" name="object 434"/>
          <p:cNvSpPr/>
          <p:nvPr/>
        </p:nvSpPr>
        <p:spPr>
          <a:xfrm>
            <a:off x="1385068" y="6624497"/>
            <a:ext cx="0" cy="160655"/>
          </a:xfrm>
          <a:custGeom>
            <a:avLst/>
            <a:gdLst/>
            <a:ahLst/>
            <a:cxnLst/>
            <a:rect l="l" t="t" r="r" b="b"/>
            <a:pathLst>
              <a:path h="160654">
                <a:moveTo>
                  <a:pt x="0" y="0"/>
                </a:moveTo>
                <a:lnTo>
                  <a:pt x="0" y="160527"/>
                </a:lnTo>
              </a:path>
            </a:pathLst>
          </a:custGeom>
          <a:ln w="13398">
            <a:solidFill>
              <a:srgbClr val="F1F1F3"/>
            </a:solidFill>
          </a:ln>
        </p:spPr>
        <p:txBody>
          <a:bodyPr wrap="square" lIns="0" tIns="0" rIns="0" bIns="0" rtlCol="0"/>
          <a:lstStyle/>
          <a:p>
            <a:endParaRPr/>
          </a:p>
        </p:txBody>
      </p:sp>
      <p:sp>
        <p:nvSpPr>
          <p:cNvPr id="435" name="object 435"/>
          <p:cNvSpPr/>
          <p:nvPr/>
        </p:nvSpPr>
        <p:spPr>
          <a:xfrm>
            <a:off x="1378369" y="6623726"/>
            <a:ext cx="13970" cy="1270"/>
          </a:xfrm>
          <a:custGeom>
            <a:avLst/>
            <a:gdLst/>
            <a:ahLst/>
            <a:cxnLst/>
            <a:rect l="l" t="t" r="r" b="b"/>
            <a:pathLst>
              <a:path w="13969" h="1270">
                <a:moveTo>
                  <a:pt x="0" y="1269"/>
                </a:moveTo>
                <a:lnTo>
                  <a:pt x="13398" y="1269"/>
                </a:lnTo>
                <a:lnTo>
                  <a:pt x="13398" y="0"/>
                </a:lnTo>
                <a:lnTo>
                  <a:pt x="0" y="0"/>
                </a:lnTo>
                <a:lnTo>
                  <a:pt x="0" y="1269"/>
                </a:lnTo>
                <a:close/>
              </a:path>
            </a:pathLst>
          </a:custGeom>
          <a:solidFill>
            <a:srgbClr val="221F1F"/>
          </a:solidFill>
        </p:spPr>
        <p:txBody>
          <a:bodyPr wrap="square" lIns="0" tIns="0" rIns="0" bIns="0" rtlCol="0"/>
          <a:lstStyle/>
          <a:p>
            <a:endParaRPr/>
          </a:p>
        </p:txBody>
      </p:sp>
      <p:sp>
        <p:nvSpPr>
          <p:cNvPr id="436" name="object 436"/>
          <p:cNvSpPr/>
          <p:nvPr/>
        </p:nvSpPr>
        <p:spPr>
          <a:xfrm>
            <a:off x="1378369" y="6784559"/>
            <a:ext cx="13970" cy="1270"/>
          </a:xfrm>
          <a:custGeom>
            <a:avLst/>
            <a:gdLst/>
            <a:ahLst/>
            <a:cxnLst/>
            <a:rect l="l" t="t" r="r" b="b"/>
            <a:pathLst>
              <a:path w="13969" h="1270">
                <a:moveTo>
                  <a:pt x="0" y="901"/>
                </a:moveTo>
                <a:lnTo>
                  <a:pt x="13398" y="901"/>
                </a:lnTo>
                <a:lnTo>
                  <a:pt x="13398" y="0"/>
                </a:lnTo>
                <a:lnTo>
                  <a:pt x="0" y="0"/>
                </a:lnTo>
                <a:lnTo>
                  <a:pt x="0" y="901"/>
                </a:lnTo>
                <a:close/>
              </a:path>
            </a:pathLst>
          </a:custGeom>
          <a:solidFill>
            <a:srgbClr val="221F1F"/>
          </a:solidFill>
        </p:spPr>
        <p:txBody>
          <a:bodyPr wrap="square" lIns="0" tIns="0" rIns="0" bIns="0" rtlCol="0"/>
          <a:lstStyle/>
          <a:p>
            <a:endParaRPr/>
          </a:p>
        </p:txBody>
      </p:sp>
      <p:sp>
        <p:nvSpPr>
          <p:cNvPr id="437" name="object 437"/>
          <p:cNvSpPr/>
          <p:nvPr/>
        </p:nvSpPr>
        <p:spPr>
          <a:xfrm>
            <a:off x="833158" y="6610197"/>
            <a:ext cx="545465" cy="269875"/>
          </a:xfrm>
          <a:custGeom>
            <a:avLst/>
            <a:gdLst/>
            <a:ahLst/>
            <a:cxnLst/>
            <a:rect l="l" t="t" r="r" b="b"/>
            <a:pathLst>
              <a:path w="545465" h="269875">
                <a:moveTo>
                  <a:pt x="0" y="269354"/>
                </a:moveTo>
                <a:lnTo>
                  <a:pt x="545211" y="269354"/>
                </a:lnTo>
                <a:lnTo>
                  <a:pt x="545211" y="0"/>
                </a:lnTo>
                <a:lnTo>
                  <a:pt x="0" y="0"/>
                </a:lnTo>
                <a:lnTo>
                  <a:pt x="0" y="269354"/>
                </a:lnTo>
                <a:close/>
              </a:path>
            </a:pathLst>
          </a:custGeom>
          <a:solidFill>
            <a:srgbClr val="F1F1F3"/>
          </a:solidFill>
        </p:spPr>
        <p:txBody>
          <a:bodyPr wrap="square" lIns="0" tIns="0" rIns="0" bIns="0" rtlCol="0"/>
          <a:lstStyle/>
          <a:p>
            <a:endParaRPr/>
          </a:p>
        </p:txBody>
      </p:sp>
      <p:sp>
        <p:nvSpPr>
          <p:cNvPr id="438" name="object 438"/>
          <p:cNvSpPr/>
          <p:nvPr/>
        </p:nvSpPr>
        <p:spPr>
          <a:xfrm>
            <a:off x="833158" y="6879283"/>
            <a:ext cx="546100" cy="0"/>
          </a:xfrm>
          <a:custGeom>
            <a:avLst/>
            <a:gdLst/>
            <a:ahLst/>
            <a:cxnLst/>
            <a:rect l="l" t="t" r="r" b="b"/>
            <a:pathLst>
              <a:path w="546100">
                <a:moveTo>
                  <a:pt x="0" y="0"/>
                </a:moveTo>
                <a:lnTo>
                  <a:pt x="545994" y="0"/>
                </a:lnTo>
              </a:path>
            </a:pathLst>
          </a:custGeom>
          <a:ln w="3175">
            <a:solidFill>
              <a:srgbClr val="221F1F"/>
            </a:solidFill>
          </a:ln>
        </p:spPr>
        <p:txBody>
          <a:bodyPr wrap="square" lIns="0" tIns="0" rIns="0" bIns="0" rtlCol="0"/>
          <a:lstStyle/>
          <a:p>
            <a:endParaRPr/>
          </a:p>
        </p:txBody>
      </p:sp>
      <p:sp>
        <p:nvSpPr>
          <p:cNvPr id="439" name="object 439"/>
          <p:cNvSpPr/>
          <p:nvPr/>
        </p:nvSpPr>
        <p:spPr>
          <a:xfrm>
            <a:off x="1378352" y="6610678"/>
            <a:ext cx="0" cy="267970"/>
          </a:xfrm>
          <a:custGeom>
            <a:avLst/>
            <a:gdLst/>
            <a:ahLst/>
            <a:cxnLst/>
            <a:rect l="l" t="t" r="r" b="b"/>
            <a:pathLst>
              <a:path h="267970">
                <a:moveTo>
                  <a:pt x="0" y="0"/>
                </a:moveTo>
                <a:lnTo>
                  <a:pt x="0" y="267969"/>
                </a:lnTo>
              </a:path>
            </a:pathLst>
          </a:custGeom>
          <a:ln w="3175">
            <a:solidFill>
              <a:srgbClr val="221F1F"/>
            </a:solidFill>
          </a:ln>
        </p:spPr>
        <p:txBody>
          <a:bodyPr wrap="square" lIns="0" tIns="0" rIns="0" bIns="0" rtlCol="0"/>
          <a:lstStyle/>
          <a:p>
            <a:endParaRPr/>
          </a:p>
        </p:txBody>
      </p:sp>
      <p:sp>
        <p:nvSpPr>
          <p:cNvPr id="440" name="object 440"/>
          <p:cNvSpPr/>
          <p:nvPr/>
        </p:nvSpPr>
        <p:spPr>
          <a:xfrm>
            <a:off x="833158" y="6610043"/>
            <a:ext cx="546100" cy="0"/>
          </a:xfrm>
          <a:custGeom>
            <a:avLst/>
            <a:gdLst/>
            <a:ahLst/>
            <a:cxnLst/>
            <a:rect l="l" t="t" r="r" b="b"/>
            <a:pathLst>
              <a:path w="546100">
                <a:moveTo>
                  <a:pt x="0" y="0"/>
                </a:moveTo>
                <a:lnTo>
                  <a:pt x="545994" y="0"/>
                </a:lnTo>
              </a:path>
            </a:pathLst>
          </a:custGeom>
          <a:ln w="3175">
            <a:solidFill>
              <a:srgbClr val="221F1F"/>
            </a:solidFill>
          </a:ln>
        </p:spPr>
        <p:txBody>
          <a:bodyPr wrap="square" lIns="0" tIns="0" rIns="0" bIns="0" rtlCol="0"/>
          <a:lstStyle/>
          <a:p>
            <a:endParaRPr/>
          </a:p>
        </p:txBody>
      </p:sp>
      <p:sp>
        <p:nvSpPr>
          <p:cNvPr id="441" name="object 441"/>
          <p:cNvSpPr/>
          <p:nvPr/>
        </p:nvSpPr>
        <p:spPr>
          <a:xfrm>
            <a:off x="1377295" y="6941184"/>
            <a:ext cx="0" cy="135255"/>
          </a:xfrm>
          <a:custGeom>
            <a:avLst/>
            <a:gdLst/>
            <a:ahLst/>
            <a:cxnLst/>
            <a:rect l="l" t="t" r="r" b="b"/>
            <a:pathLst>
              <a:path h="135254">
                <a:moveTo>
                  <a:pt x="0" y="0"/>
                </a:moveTo>
                <a:lnTo>
                  <a:pt x="0" y="135178"/>
                </a:lnTo>
              </a:path>
            </a:pathLst>
          </a:custGeom>
          <a:ln w="28943">
            <a:solidFill>
              <a:srgbClr val="F1F1F3"/>
            </a:solidFill>
          </a:ln>
        </p:spPr>
        <p:txBody>
          <a:bodyPr wrap="square" lIns="0" tIns="0" rIns="0" bIns="0" rtlCol="0"/>
          <a:lstStyle/>
          <a:p>
            <a:endParaRPr/>
          </a:p>
        </p:txBody>
      </p:sp>
      <p:sp>
        <p:nvSpPr>
          <p:cNvPr id="442" name="object 442"/>
          <p:cNvSpPr/>
          <p:nvPr/>
        </p:nvSpPr>
        <p:spPr>
          <a:xfrm>
            <a:off x="1363052" y="6941743"/>
            <a:ext cx="0" cy="134620"/>
          </a:xfrm>
          <a:custGeom>
            <a:avLst/>
            <a:gdLst/>
            <a:ahLst/>
            <a:cxnLst/>
            <a:rect l="l" t="t" r="r" b="b"/>
            <a:pathLst>
              <a:path h="134620">
                <a:moveTo>
                  <a:pt x="0" y="0"/>
                </a:moveTo>
                <a:lnTo>
                  <a:pt x="0" y="134619"/>
                </a:lnTo>
              </a:path>
            </a:pathLst>
          </a:custGeom>
          <a:ln w="3175">
            <a:solidFill>
              <a:srgbClr val="221F1F"/>
            </a:solidFill>
          </a:ln>
        </p:spPr>
        <p:txBody>
          <a:bodyPr wrap="square" lIns="0" tIns="0" rIns="0" bIns="0" rtlCol="0"/>
          <a:lstStyle/>
          <a:p>
            <a:endParaRPr/>
          </a:p>
        </p:txBody>
      </p:sp>
      <p:sp>
        <p:nvSpPr>
          <p:cNvPr id="443" name="object 443"/>
          <p:cNvSpPr/>
          <p:nvPr/>
        </p:nvSpPr>
        <p:spPr>
          <a:xfrm>
            <a:off x="1362824" y="6940474"/>
            <a:ext cx="29209" cy="1270"/>
          </a:xfrm>
          <a:custGeom>
            <a:avLst/>
            <a:gdLst/>
            <a:ahLst/>
            <a:cxnLst/>
            <a:rect l="l" t="t" r="r" b="b"/>
            <a:pathLst>
              <a:path w="29209" h="1270">
                <a:moveTo>
                  <a:pt x="0" y="1269"/>
                </a:moveTo>
                <a:lnTo>
                  <a:pt x="28943" y="1269"/>
                </a:lnTo>
                <a:lnTo>
                  <a:pt x="28943" y="0"/>
                </a:lnTo>
                <a:lnTo>
                  <a:pt x="0" y="0"/>
                </a:lnTo>
                <a:lnTo>
                  <a:pt x="0" y="1269"/>
                </a:lnTo>
                <a:close/>
              </a:path>
            </a:pathLst>
          </a:custGeom>
          <a:solidFill>
            <a:srgbClr val="221F1F"/>
          </a:solidFill>
        </p:spPr>
        <p:txBody>
          <a:bodyPr wrap="square" lIns="0" tIns="0" rIns="0" bIns="0" rtlCol="0"/>
          <a:lstStyle/>
          <a:p>
            <a:endParaRPr/>
          </a:p>
        </p:txBody>
      </p:sp>
      <p:sp>
        <p:nvSpPr>
          <p:cNvPr id="444" name="object 444"/>
          <p:cNvSpPr/>
          <p:nvPr/>
        </p:nvSpPr>
        <p:spPr>
          <a:xfrm>
            <a:off x="1362823" y="7075906"/>
            <a:ext cx="29209" cy="1270"/>
          </a:xfrm>
          <a:custGeom>
            <a:avLst/>
            <a:gdLst/>
            <a:ahLst/>
            <a:cxnLst/>
            <a:rect l="l" t="t" r="r" b="b"/>
            <a:pathLst>
              <a:path w="29209" h="1270">
                <a:moveTo>
                  <a:pt x="0" y="901"/>
                </a:moveTo>
                <a:lnTo>
                  <a:pt x="28944" y="901"/>
                </a:lnTo>
                <a:lnTo>
                  <a:pt x="28944" y="0"/>
                </a:lnTo>
                <a:lnTo>
                  <a:pt x="0" y="0"/>
                </a:lnTo>
                <a:lnTo>
                  <a:pt x="0" y="901"/>
                </a:lnTo>
                <a:close/>
              </a:path>
            </a:pathLst>
          </a:custGeom>
          <a:solidFill>
            <a:srgbClr val="221F1F"/>
          </a:solidFill>
        </p:spPr>
        <p:txBody>
          <a:bodyPr wrap="square" lIns="0" tIns="0" rIns="0" bIns="0" rtlCol="0"/>
          <a:lstStyle/>
          <a:p>
            <a:endParaRPr/>
          </a:p>
        </p:txBody>
      </p:sp>
      <p:sp>
        <p:nvSpPr>
          <p:cNvPr id="445" name="object 445"/>
          <p:cNvSpPr/>
          <p:nvPr/>
        </p:nvSpPr>
        <p:spPr>
          <a:xfrm>
            <a:off x="833158" y="6926910"/>
            <a:ext cx="530225" cy="244475"/>
          </a:xfrm>
          <a:custGeom>
            <a:avLst/>
            <a:gdLst/>
            <a:ahLst/>
            <a:cxnLst/>
            <a:rect l="l" t="t" r="r" b="b"/>
            <a:pathLst>
              <a:path w="530225" h="244475">
                <a:moveTo>
                  <a:pt x="0" y="244449"/>
                </a:moveTo>
                <a:lnTo>
                  <a:pt x="529666" y="244449"/>
                </a:lnTo>
                <a:lnTo>
                  <a:pt x="529666" y="0"/>
                </a:lnTo>
                <a:lnTo>
                  <a:pt x="0" y="0"/>
                </a:lnTo>
                <a:lnTo>
                  <a:pt x="0" y="244449"/>
                </a:lnTo>
                <a:close/>
              </a:path>
            </a:pathLst>
          </a:custGeom>
          <a:solidFill>
            <a:srgbClr val="F1F1F3"/>
          </a:solidFill>
        </p:spPr>
        <p:txBody>
          <a:bodyPr wrap="square" lIns="0" tIns="0" rIns="0" bIns="0" rtlCol="0"/>
          <a:lstStyle/>
          <a:p>
            <a:endParaRPr/>
          </a:p>
        </p:txBody>
      </p:sp>
      <p:sp>
        <p:nvSpPr>
          <p:cNvPr id="446" name="object 446"/>
          <p:cNvSpPr/>
          <p:nvPr/>
        </p:nvSpPr>
        <p:spPr>
          <a:xfrm>
            <a:off x="833158" y="7171209"/>
            <a:ext cx="530860" cy="0"/>
          </a:xfrm>
          <a:custGeom>
            <a:avLst/>
            <a:gdLst/>
            <a:ahLst/>
            <a:cxnLst/>
            <a:rect l="l" t="t" r="r" b="b"/>
            <a:pathLst>
              <a:path w="530860">
                <a:moveTo>
                  <a:pt x="0" y="0"/>
                </a:moveTo>
                <a:lnTo>
                  <a:pt x="530462" y="0"/>
                </a:lnTo>
              </a:path>
            </a:pathLst>
          </a:custGeom>
          <a:ln w="3175">
            <a:solidFill>
              <a:srgbClr val="221F1F"/>
            </a:solidFill>
          </a:ln>
        </p:spPr>
        <p:txBody>
          <a:bodyPr wrap="square" lIns="0" tIns="0" rIns="0" bIns="0" rtlCol="0"/>
          <a:lstStyle/>
          <a:p>
            <a:endParaRPr/>
          </a:p>
        </p:txBody>
      </p:sp>
      <p:sp>
        <p:nvSpPr>
          <p:cNvPr id="447" name="object 447"/>
          <p:cNvSpPr/>
          <p:nvPr/>
        </p:nvSpPr>
        <p:spPr>
          <a:xfrm>
            <a:off x="1362820" y="6913085"/>
            <a:ext cx="0" cy="257175"/>
          </a:xfrm>
          <a:custGeom>
            <a:avLst/>
            <a:gdLst/>
            <a:ahLst/>
            <a:cxnLst/>
            <a:rect l="l" t="t" r="r" b="b"/>
            <a:pathLst>
              <a:path h="257175">
                <a:moveTo>
                  <a:pt x="0" y="0"/>
                </a:moveTo>
                <a:lnTo>
                  <a:pt x="0" y="256854"/>
                </a:lnTo>
              </a:path>
            </a:pathLst>
          </a:custGeom>
          <a:ln w="3200">
            <a:solidFill>
              <a:srgbClr val="221F1F"/>
            </a:solidFill>
          </a:ln>
        </p:spPr>
        <p:txBody>
          <a:bodyPr wrap="square" lIns="0" tIns="0" rIns="0" bIns="0" rtlCol="0"/>
          <a:lstStyle/>
          <a:p>
            <a:endParaRPr/>
          </a:p>
        </p:txBody>
      </p:sp>
      <p:sp>
        <p:nvSpPr>
          <p:cNvPr id="448" name="object 448"/>
          <p:cNvSpPr/>
          <p:nvPr/>
        </p:nvSpPr>
        <p:spPr>
          <a:xfrm>
            <a:off x="833158" y="6926734"/>
            <a:ext cx="530860" cy="0"/>
          </a:xfrm>
          <a:custGeom>
            <a:avLst/>
            <a:gdLst/>
            <a:ahLst/>
            <a:cxnLst/>
            <a:rect l="l" t="t" r="r" b="b"/>
            <a:pathLst>
              <a:path w="530860">
                <a:moveTo>
                  <a:pt x="0" y="0"/>
                </a:moveTo>
                <a:lnTo>
                  <a:pt x="530462" y="0"/>
                </a:lnTo>
              </a:path>
            </a:pathLst>
          </a:custGeom>
          <a:ln w="3175">
            <a:solidFill>
              <a:srgbClr val="221F1F"/>
            </a:solidFill>
          </a:ln>
        </p:spPr>
        <p:txBody>
          <a:bodyPr wrap="square" lIns="0" tIns="0" rIns="0" bIns="0" rtlCol="0"/>
          <a:lstStyle/>
          <a:p>
            <a:endParaRPr/>
          </a:p>
        </p:txBody>
      </p:sp>
      <p:sp>
        <p:nvSpPr>
          <p:cNvPr id="449" name="object 449"/>
          <p:cNvSpPr/>
          <p:nvPr/>
        </p:nvSpPr>
        <p:spPr>
          <a:xfrm>
            <a:off x="1378356" y="7256450"/>
            <a:ext cx="0" cy="417830"/>
          </a:xfrm>
          <a:custGeom>
            <a:avLst/>
            <a:gdLst/>
            <a:ahLst/>
            <a:cxnLst/>
            <a:rect l="l" t="t" r="r" b="b"/>
            <a:pathLst>
              <a:path h="417829">
                <a:moveTo>
                  <a:pt x="0" y="0"/>
                </a:moveTo>
                <a:lnTo>
                  <a:pt x="0" y="417461"/>
                </a:lnTo>
              </a:path>
            </a:pathLst>
          </a:custGeom>
          <a:ln w="31064">
            <a:solidFill>
              <a:srgbClr val="F1F1F3"/>
            </a:solidFill>
          </a:ln>
        </p:spPr>
        <p:txBody>
          <a:bodyPr wrap="square" lIns="0" tIns="0" rIns="0" bIns="0" rtlCol="0"/>
          <a:lstStyle/>
          <a:p>
            <a:endParaRPr/>
          </a:p>
        </p:txBody>
      </p:sp>
      <p:sp>
        <p:nvSpPr>
          <p:cNvPr id="450" name="object 450"/>
          <p:cNvSpPr/>
          <p:nvPr/>
        </p:nvSpPr>
        <p:spPr>
          <a:xfrm>
            <a:off x="1363052" y="7257345"/>
            <a:ext cx="0" cy="416559"/>
          </a:xfrm>
          <a:custGeom>
            <a:avLst/>
            <a:gdLst/>
            <a:ahLst/>
            <a:cxnLst/>
            <a:rect l="l" t="t" r="r" b="b"/>
            <a:pathLst>
              <a:path h="416559">
                <a:moveTo>
                  <a:pt x="0" y="0"/>
                </a:moveTo>
                <a:lnTo>
                  <a:pt x="0" y="416560"/>
                </a:lnTo>
              </a:path>
            </a:pathLst>
          </a:custGeom>
          <a:ln w="3175">
            <a:solidFill>
              <a:srgbClr val="221F1F"/>
            </a:solidFill>
          </a:ln>
        </p:spPr>
        <p:txBody>
          <a:bodyPr wrap="square" lIns="0" tIns="0" rIns="0" bIns="0" rtlCol="0"/>
          <a:lstStyle/>
          <a:p>
            <a:endParaRPr/>
          </a:p>
        </p:txBody>
      </p:sp>
      <p:sp>
        <p:nvSpPr>
          <p:cNvPr id="451" name="object 451"/>
          <p:cNvSpPr/>
          <p:nvPr/>
        </p:nvSpPr>
        <p:spPr>
          <a:xfrm>
            <a:off x="1362824" y="7256074"/>
            <a:ext cx="29209" cy="1270"/>
          </a:xfrm>
          <a:custGeom>
            <a:avLst/>
            <a:gdLst/>
            <a:ahLst/>
            <a:cxnLst/>
            <a:rect l="l" t="t" r="r" b="b"/>
            <a:pathLst>
              <a:path w="29209" h="1270">
                <a:moveTo>
                  <a:pt x="0" y="1270"/>
                </a:moveTo>
                <a:lnTo>
                  <a:pt x="28943" y="1270"/>
                </a:lnTo>
                <a:lnTo>
                  <a:pt x="28943" y="0"/>
                </a:lnTo>
                <a:lnTo>
                  <a:pt x="0" y="0"/>
                </a:lnTo>
                <a:lnTo>
                  <a:pt x="0" y="1270"/>
                </a:lnTo>
                <a:close/>
              </a:path>
            </a:pathLst>
          </a:custGeom>
          <a:solidFill>
            <a:srgbClr val="221F1F"/>
          </a:solidFill>
        </p:spPr>
        <p:txBody>
          <a:bodyPr wrap="square" lIns="0" tIns="0" rIns="0" bIns="0" rtlCol="0"/>
          <a:lstStyle/>
          <a:p>
            <a:endParaRPr/>
          </a:p>
        </p:txBody>
      </p:sp>
      <p:sp>
        <p:nvSpPr>
          <p:cNvPr id="452" name="object 452"/>
          <p:cNvSpPr/>
          <p:nvPr/>
        </p:nvSpPr>
        <p:spPr>
          <a:xfrm>
            <a:off x="1362823" y="7673447"/>
            <a:ext cx="31750" cy="1270"/>
          </a:xfrm>
          <a:custGeom>
            <a:avLst/>
            <a:gdLst/>
            <a:ahLst/>
            <a:cxnLst/>
            <a:rect l="l" t="t" r="r" b="b"/>
            <a:pathLst>
              <a:path w="31750" h="1270">
                <a:moveTo>
                  <a:pt x="457" y="0"/>
                </a:moveTo>
                <a:lnTo>
                  <a:pt x="0" y="0"/>
                </a:lnTo>
                <a:lnTo>
                  <a:pt x="0" y="901"/>
                </a:lnTo>
                <a:lnTo>
                  <a:pt x="31508" y="901"/>
                </a:lnTo>
                <a:lnTo>
                  <a:pt x="31508" y="457"/>
                </a:lnTo>
                <a:lnTo>
                  <a:pt x="457" y="457"/>
                </a:lnTo>
                <a:lnTo>
                  <a:pt x="457" y="0"/>
                </a:lnTo>
                <a:close/>
              </a:path>
            </a:pathLst>
          </a:custGeom>
          <a:solidFill>
            <a:srgbClr val="221F1F"/>
          </a:solidFill>
        </p:spPr>
        <p:txBody>
          <a:bodyPr wrap="square" lIns="0" tIns="0" rIns="0" bIns="0" rtlCol="0"/>
          <a:lstStyle/>
          <a:p>
            <a:endParaRPr/>
          </a:p>
        </p:txBody>
      </p:sp>
      <p:sp>
        <p:nvSpPr>
          <p:cNvPr id="453" name="object 453"/>
          <p:cNvSpPr/>
          <p:nvPr/>
        </p:nvSpPr>
        <p:spPr>
          <a:xfrm>
            <a:off x="1393880" y="7612977"/>
            <a:ext cx="0" cy="60960"/>
          </a:xfrm>
          <a:custGeom>
            <a:avLst/>
            <a:gdLst/>
            <a:ahLst/>
            <a:cxnLst/>
            <a:rect l="l" t="t" r="r" b="b"/>
            <a:pathLst>
              <a:path h="60959">
                <a:moveTo>
                  <a:pt x="0" y="0"/>
                </a:moveTo>
                <a:lnTo>
                  <a:pt x="0" y="60928"/>
                </a:lnTo>
              </a:path>
            </a:pathLst>
          </a:custGeom>
          <a:ln w="3175">
            <a:solidFill>
              <a:srgbClr val="221F1F"/>
            </a:solidFill>
          </a:ln>
        </p:spPr>
        <p:txBody>
          <a:bodyPr wrap="square" lIns="0" tIns="0" rIns="0" bIns="0" rtlCol="0"/>
          <a:lstStyle/>
          <a:p>
            <a:endParaRPr/>
          </a:p>
        </p:txBody>
      </p:sp>
      <p:sp>
        <p:nvSpPr>
          <p:cNvPr id="454" name="object 454"/>
          <p:cNvSpPr/>
          <p:nvPr/>
        </p:nvSpPr>
        <p:spPr>
          <a:xfrm>
            <a:off x="833158" y="7243584"/>
            <a:ext cx="530225" cy="495934"/>
          </a:xfrm>
          <a:custGeom>
            <a:avLst/>
            <a:gdLst/>
            <a:ahLst/>
            <a:cxnLst/>
            <a:rect l="l" t="t" r="r" b="b"/>
            <a:pathLst>
              <a:path w="530225" h="495934">
                <a:moveTo>
                  <a:pt x="0" y="495427"/>
                </a:moveTo>
                <a:lnTo>
                  <a:pt x="529666" y="495427"/>
                </a:lnTo>
                <a:lnTo>
                  <a:pt x="529666" y="0"/>
                </a:lnTo>
                <a:lnTo>
                  <a:pt x="0" y="0"/>
                </a:lnTo>
                <a:lnTo>
                  <a:pt x="0" y="495427"/>
                </a:lnTo>
                <a:close/>
              </a:path>
            </a:pathLst>
          </a:custGeom>
          <a:solidFill>
            <a:srgbClr val="F1F1F3"/>
          </a:solidFill>
        </p:spPr>
        <p:txBody>
          <a:bodyPr wrap="square" lIns="0" tIns="0" rIns="0" bIns="0" rtlCol="0"/>
          <a:lstStyle/>
          <a:p>
            <a:endParaRPr/>
          </a:p>
        </p:txBody>
      </p:sp>
      <p:sp>
        <p:nvSpPr>
          <p:cNvPr id="455" name="object 455"/>
          <p:cNvSpPr/>
          <p:nvPr/>
        </p:nvSpPr>
        <p:spPr>
          <a:xfrm>
            <a:off x="833158" y="7739143"/>
            <a:ext cx="530860" cy="0"/>
          </a:xfrm>
          <a:custGeom>
            <a:avLst/>
            <a:gdLst/>
            <a:ahLst/>
            <a:cxnLst/>
            <a:rect l="l" t="t" r="r" b="b"/>
            <a:pathLst>
              <a:path w="530860">
                <a:moveTo>
                  <a:pt x="0" y="0"/>
                </a:moveTo>
                <a:lnTo>
                  <a:pt x="530703" y="0"/>
                </a:lnTo>
              </a:path>
            </a:pathLst>
          </a:custGeom>
          <a:ln w="3175">
            <a:solidFill>
              <a:srgbClr val="221F1F"/>
            </a:solidFill>
          </a:ln>
        </p:spPr>
        <p:txBody>
          <a:bodyPr wrap="square" lIns="0" tIns="0" rIns="0" bIns="0" rtlCol="0"/>
          <a:lstStyle/>
          <a:p>
            <a:endParaRPr/>
          </a:p>
        </p:txBody>
      </p:sp>
      <p:sp>
        <p:nvSpPr>
          <p:cNvPr id="456" name="object 456"/>
          <p:cNvSpPr/>
          <p:nvPr/>
        </p:nvSpPr>
        <p:spPr>
          <a:xfrm>
            <a:off x="1362820" y="7204435"/>
            <a:ext cx="0" cy="534035"/>
          </a:xfrm>
          <a:custGeom>
            <a:avLst/>
            <a:gdLst/>
            <a:ahLst/>
            <a:cxnLst/>
            <a:rect l="l" t="t" r="r" b="b"/>
            <a:pathLst>
              <a:path h="534034">
                <a:moveTo>
                  <a:pt x="0" y="0"/>
                </a:moveTo>
                <a:lnTo>
                  <a:pt x="0" y="533438"/>
                </a:lnTo>
              </a:path>
            </a:pathLst>
          </a:custGeom>
          <a:ln w="3200">
            <a:solidFill>
              <a:srgbClr val="221F1F"/>
            </a:solidFill>
          </a:ln>
        </p:spPr>
        <p:txBody>
          <a:bodyPr wrap="square" lIns="0" tIns="0" rIns="0" bIns="0" rtlCol="0"/>
          <a:lstStyle/>
          <a:p>
            <a:endParaRPr/>
          </a:p>
        </p:txBody>
      </p:sp>
      <p:sp>
        <p:nvSpPr>
          <p:cNvPr id="457" name="object 457"/>
          <p:cNvSpPr/>
          <p:nvPr/>
        </p:nvSpPr>
        <p:spPr>
          <a:xfrm>
            <a:off x="833158" y="7243843"/>
            <a:ext cx="530860" cy="0"/>
          </a:xfrm>
          <a:custGeom>
            <a:avLst/>
            <a:gdLst/>
            <a:ahLst/>
            <a:cxnLst/>
            <a:rect l="l" t="t" r="r" b="b"/>
            <a:pathLst>
              <a:path w="530860">
                <a:moveTo>
                  <a:pt x="0" y="0"/>
                </a:moveTo>
                <a:lnTo>
                  <a:pt x="530703" y="0"/>
                </a:lnTo>
              </a:path>
            </a:pathLst>
          </a:custGeom>
          <a:ln w="3175">
            <a:solidFill>
              <a:srgbClr val="221F1F"/>
            </a:solidFill>
          </a:ln>
        </p:spPr>
        <p:txBody>
          <a:bodyPr wrap="square" lIns="0" tIns="0" rIns="0" bIns="0" rtlCol="0"/>
          <a:lstStyle/>
          <a:p>
            <a:endParaRPr/>
          </a:p>
        </p:txBody>
      </p:sp>
      <p:sp>
        <p:nvSpPr>
          <p:cNvPr id="458" name="object 458"/>
          <p:cNvSpPr/>
          <p:nvPr/>
        </p:nvSpPr>
        <p:spPr>
          <a:xfrm>
            <a:off x="833158" y="7202233"/>
            <a:ext cx="530225" cy="49530"/>
          </a:xfrm>
          <a:custGeom>
            <a:avLst/>
            <a:gdLst/>
            <a:ahLst/>
            <a:cxnLst/>
            <a:rect l="l" t="t" r="r" b="b"/>
            <a:pathLst>
              <a:path w="530225" h="49529">
                <a:moveTo>
                  <a:pt x="0" y="48920"/>
                </a:moveTo>
                <a:lnTo>
                  <a:pt x="529666" y="48920"/>
                </a:lnTo>
                <a:lnTo>
                  <a:pt x="529666" y="0"/>
                </a:lnTo>
                <a:lnTo>
                  <a:pt x="0" y="0"/>
                </a:lnTo>
                <a:lnTo>
                  <a:pt x="0" y="48920"/>
                </a:lnTo>
                <a:close/>
              </a:path>
            </a:pathLst>
          </a:custGeom>
          <a:solidFill>
            <a:srgbClr val="929497"/>
          </a:solidFill>
        </p:spPr>
        <p:txBody>
          <a:bodyPr wrap="square" lIns="0" tIns="0" rIns="0" bIns="0" rtlCol="0"/>
          <a:lstStyle/>
          <a:p>
            <a:endParaRPr/>
          </a:p>
        </p:txBody>
      </p:sp>
      <p:sp>
        <p:nvSpPr>
          <p:cNvPr id="459" name="object 459"/>
          <p:cNvSpPr/>
          <p:nvPr/>
        </p:nvSpPr>
        <p:spPr>
          <a:xfrm>
            <a:off x="833158" y="7251425"/>
            <a:ext cx="531495" cy="0"/>
          </a:xfrm>
          <a:custGeom>
            <a:avLst/>
            <a:gdLst/>
            <a:ahLst/>
            <a:cxnLst/>
            <a:rect l="l" t="t" r="r" b="b"/>
            <a:pathLst>
              <a:path w="531494">
                <a:moveTo>
                  <a:pt x="0" y="0"/>
                </a:moveTo>
                <a:lnTo>
                  <a:pt x="531262" y="0"/>
                </a:lnTo>
              </a:path>
            </a:pathLst>
          </a:custGeom>
          <a:ln w="3175">
            <a:solidFill>
              <a:srgbClr val="221F1F"/>
            </a:solidFill>
          </a:ln>
        </p:spPr>
        <p:txBody>
          <a:bodyPr wrap="square" lIns="0" tIns="0" rIns="0" bIns="0" rtlCol="0"/>
          <a:lstStyle/>
          <a:p>
            <a:endParaRPr/>
          </a:p>
        </p:txBody>
      </p:sp>
      <p:sp>
        <p:nvSpPr>
          <p:cNvPr id="460" name="object 460"/>
          <p:cNvSpPr/>
          <p:nvPr/>
        </p:nvSpPr>
        <p:spPr>
          <a:xfrm>
            <a:off x="833158" y="7202530"/>
            <a:ext cx="531495" cy="0"/>
          </a:xfrm>
          <a:custGeom>
            <a:avLst/>
            <a:gdLst/>
            <a:ahLst/>
            <a:cxnLst/>
            <a:rect l="l" t="t" r="r" b="b"/>
            <a:pathLst>
              <a:path w="531494">
                <a:moveTo>
                  <a:pt x="0" y="0"/>
                </a:moveTo>
                <a:lnTo>
                  <a:pt x="531262" y="0"/>
                </a:lnTo>
              </a:path>
            </a:pathLst>
          </a:custGeom>
          <a:ln w="3810">
            <a:solidFill>
              <a:srgbClr val="221F1F"/>
            </a:solidFill>
          </a:ln>
        </p:spPr>
        <p:txBody>
          <a:bodyPr wrap="square" lIns="0" tIns="0" rIns="0" bIns="0" rtlCol="0"/>
          <a:lstStyle/>
          <a:p>
            <a:endParaRPr/>
          </a:p>
        </p:txBody>
      </p:sp>
      <p:sp>
        <p:nvSpPr>
          <p:cNvPr id="461" name="object 461"/>
          <p:cNvSpPr/>
          <p:nvPr/>
        </p:nvSpPr>
        <p:spPr>
          <a:xfrm>
            <a:off x="833158" y="7488580"/>
            <a:ext cx="530225" cy="49530"/>
          </a:xfrm>
          <a:custGeom>
            <a:avLst/>
            <a:gdLst/>
            <a:ahLst/>
            <a:cxnLst/>
            <a:rect l="l" t="t" r="r" b="b"/>
            <a:pathLst>
              <a:path w="530225" h="49529">
                <a:moveTo>
                  <a:pt x="0" y="48933"/>
                </a:moveTo>
                <a:lnTo>
                  <a:pt x="529666" y="48933"/>
                </a:lnTo>
                <a:lnTo>
                  <a:pt x="529666" y="0"/>
                </a:lnTo>
                <a:lnTo>
                  <a:pt x="0" y="0"/>
                </a:lnTo>
                <a:lnTo>
                  <a:pt x="0" y="48933"/>
                </a:lnTo>
                <a:close/>
              </a:path>
            </a:pathLst>
          </a:custGeom>
          <a:solidFill>
            <a:srgbClr val="929497"/>
          </a:solidFill>
        </p:spPr>
        <p:txBody>
          <a:bodyPr wrap="square" lIns="0" tIns="0" rIns="0" bIns="0" rtlCol="0"/>
          <a:lstStyle/>
          <a:p>
            <a:endParaRPr/>
          </a:p>
        </p:txBody>
      </p:sp>
      <p:sp>
        <p:nvSpPr>
          <p:cNvPr id="462" name="object 462"/>
          <p:cNvSpPr/>
          <p:nvPr/>
        </p:nvSpPr>
        <p:spPr>
          <a:xfrm>
            <a:off x="833158" y="7537770"/>
            <a:ext cx="531495" cy="0"/>
          </a:xfrm>
          <a:custGeom>
            <a:avLst/>
            <a:gdLst/>
            <a:ahLst/>
            <a:cxnLst/>
            <a:rect l="l" t="t" r="r" b="b"/>
            <a:pathLst>
              <a:path w="531494">
                <a:moveTo>
                  <a:pt x="0" y="0"/>
                </a:moveTo>
                <a:lnTo>
                  <a:pt x="531262" y="0"/>
                </a:lnTo>
              </a:path>
            </a:pathLst>
          </a:custGeom>
          <a:ln w="3175">
            <a:solidFill>
              <a:srgbClr val="221F1F"/>
            </a:solidFill>
          </a:ln>
        </p:spPr>
        <p:txBody>
          <a:bodyPr wrap="square" lIns="0" tIns="0" rIns="0" bIns="0" rtlCol="0"/>
          <a:lstStyle/>
          <a:p>
            <a:endParaRPr/>
          </a:p>
        </p:txBody>
      </p:sp>
      <p:sp>
        <p:nvSpPr>
          <p:cNvPr id="463" name="object 463"/>
          <p:cNvSpPr/>
          <p:nvPr/>
        </p:nvSpPr>
        <p:spPr>
          <a:xfrm>
            <a:off x="833158" y="7488874"/>
            <a:ext cx="531495" cy="0"/>
          </a:xfrm>
          <a:custGeom>
            <a:avLst/>
            <a:gdLst/>
            <a:ahLst/>
            <a:cxnLst/>
            <a:rect l="l" t="t" r="r" b="b"/>
            <a:pathLst>
              <a:path w="531494">
                <a:moveTo>
                  <a:pt x="0" y="0"/>
                </a:moveTo>
                <a:lnTo>
                  <a:pt x="531262" y="0"/>
                </a:lnTo>
              </a:path>
            </a:pathLst>
          </a:custGeom>
          <a:ln w="3810">
            <a:solidFill>
              <a:srgbClr val="221F1F"/>
            </a:solidFill>
          </a:ln>
        </p:spPr>
        <p:txBody>
          <a:bodyPr wrap="square" lIns="0" tIns="0" rIns="0" bIns="0" rtlCol="0"/>
          <a:lstStyle/>
          <a:p>
            <a:endParaRPr/>
          </a:p>
        </p:txBody>
      </p:sp>
      <p:sp>
        <p:nvSpPr>
          <p:cNvPr id="464" name="object 464"/>
          <p:cNvSpPr/>
          <p:nvPr/>
        </p:nvSpPr>
        <p:spPr>
          <a:xfrm>
            <a:off x="1362820" y="7202099"/>
            <a:ext cx="29209" cy="63500"/>
          </a:xfrm>
          <a:custGeom>
            <a:avLst/>
            <a:gdLst/>
            <a:ahLst/>
            <a:cxnLst/>
            <a:rect l="l" t="t" r="r" b="b"/>
            <a:pathLst>
              <a:path w="29209" h="63500">
                <a:moveTo>
                  <a:pt x="0" y="63499"/>
                </a:moveTo>
                <a:lnTo>
                  <a:pt x="28947" y="63499"/>
                </a:lnTo>
                <a:lnTo>
                  <a:pt x="28947" y="0"/>
                </a:lnTo>
                <a:lnTo>
                  <a:pt x="0" y="0"/>
                </a:lnTo>
                <a:lnTo>
                  <a:pt x="0" y="63499"/>
                </a:lnTo>
                <a:close/>
              </a:path>
            </a:pathLst>
          </a:custGeom>
          <a:solidFill>
            <a:srgbClr val="5D6366"/>
          </a:solidFill>
        </p:spPr>
        <p:txBody>
          <a:bodyPr wrap="square" lIns="0" tIns="0" rIns="0" bIns="0" rtlCol="0"/>
          <a:lstStyle/>
          <a:p>
            <a:endParaRPr/>
          </a:p>
        </p:txBody>
      </p:sp>
      <p:sp>
        <p:nvSpPr>
          <p:cNvPr id="465" name="object 465"/>
          <p:cNvSpPr/>
          <p:nvPr/>
        </p:nvSpPr>
        <p:spPr>
          <a:xfrm>
            <a:off x="833158" y="7186859"/>
            <a:ext cx="561340" cy="0"/>
          </a:xfrm>
          <a:custGeom>
            <a:avLst/>
            <a:gdLst/>
            <a:ahLst/>
            <a:cxnLst/>
            <a:rect l="l" t="t" r="r" b="b"/>
            <a:pathLst>
              <a:path w="561340">
                <a:moveTo>
                  <a:pt x="0" y="0"/>
                </a:moveTo>
                <a:lnTo>
                  <a:pt x="560726" y="0"/>
                </a:lnTo>
              </a:path>
            </a:pathLst>
          </a:custGeom>
          <a:ln w="30479">
            <a:solidFill>
              <a:srgbClr val="5D6366"/>
            </a:solidFill>
          </a:ln>
        </p:spPr>
        <p:txBody>
          <a:bodyPr wrap="square" lIns="0" tIns="0" rIns="0" bIns="0" rtlCol="0"/>
          <a:lstStyle/>
          <a:p>
            <a:endParaRPr/>
          </a:p>
        </p:txBody>
      </p:sp>
      <p:sp>
        <p:nvSpPr>
          <p:cNvPr id="466" name="object 466"/>
          <p:cNvSpPr/>
          <p:nvPr/>
        </p:nvSpPr>
        <p:spPr>
          <a:xfrm>
            <a:off x="1377471" y="7076370"/>
            <a:ext cx="0" cy="95250"/>
          </a:xfrm>
          <a:custGeom>
            <a:avLst/>
            <a:gdLst/>
            <a:ahLst/>
            <a:cxnLst/>
            <a:rect l="l" t="t" r="r" b="b"/>
            <a:pathLst>
              <a:path h="95250">
                <a:moveTo>
                  <a:pt x="0" y="0"/>
                </a:moveTo>
                <a:lnTo>
                  <a:pt x="0" y="95249"/>
                </a:lnTo>
              </a:path>
            </a:pathLst>
          </a:custGeom>
          <a:ln w="28591">
            <a:solidFill>
              <a:srgbClr val="5D6366"/>
            </a:solidFill>
          </a:ln>
        </p:spPr>
        <p:txBody>
          <a:bodyPr wrap="square" lIns="0" tIns="0" rIns="0" bIns="0" rtlCol="0"/>
          <a:lstStyle/>
          <a:p>
            <a:endParaRPr/>
          </a:p>
        </p:txBody>
      </p:sp>
      <p:sp>
        <p:nvSpPr>
          <p:cNvPr id="467" name="object 467"/>
          <p:cNvSpPr/>
          <p:nvPr/>
        </p:nvSpPr>
        <p:spPr>
          <a:xfrm>
            <a:off x="1359814" y="7265134"/>
            <a:ext cx="32384" cy="3810"/>
          </a:xfrm>
          <a:custGeom>
            <a:avLst/>
            <a:gdLst/>
            <a:ahLst/>
            <a:cxnLst/>
            <a:rect l="l" t="t" r="r" b="b"/>
            <a:pathLst>
              <a:path w="32384" h="3809">
                <a:moveTo>
                  <a:pt x="0" y="3809"/>
                </a:moveTo>
                <a:lnTo>
                  <a:pt x="31953" y="3809"/>
                </a:lnTo>
                <a:lnTo>
                  <a:pt x="31953" y="0"/>
                </a:lnTo>
                <a:lnTo>
                  <a:pt x="0" y="0"/>
                </a:lnTo>
                <a:lnTo>
                  <a:pt x="0" y="3809"/>
                </a:lnTo>
                <a:close/>
              </a:path>
            </a:pathLst>
          </a:custGeom>
          <a:solidFill>
            <a:srgbClr val="221F1F"/>
          </a:solidFill>
        </p:spPr>
        <p:txBody>
          <a:bodyPr wrap="square" lIns="0" tIns="0" rIns="0" bIns="0" rtlCol="0"/>
          <a:lstStyle/>
          <a:p>
            <a:endParaRPr/>
          </a:p>
        </p:txBody>
      </p:sp>
      <p:sp>
        <p:nvSpPr>
          <p:cNvPr id="468" name="object 468"/>
          <p:cNvSpPr/>
          <p:nvPr/>
        </p:nvSpPr>
        <p:spPr>
          <a:xfrm>
            <a:off x="1359814" y="7262593"/>
            <a:ext cx="32384" cy="2540"/>
          </a:xfrm>
          <a:custGeom>
            <a:avLst/>
            <a:gdLst/>
            <a:ahLst/>
            <a:cxnLst/>
            <a:rect l="l" t="t" r="r" b="b"/>
            <a:pathLst>
              <a:path w="32384" h="2540">
                <a:moveTo>
                  <a:pt x="0" y="2539"/>
                </a:moveTo>
                <a:lnTo>
                  <a:pt x="31953" y="2539"/>
                </a:lnTo>
                <a:lnTo>
                  <a:pt x="31953" y="0"/>
                </a:lnTo>
                <a:lnTo>
                  <a:pt x="0" y="0"/>
                </a:lnTo>
                <a:lnTo>
                  <a:pt x="0" y="2539"/>
                </a:lnTo>
                <a:close/>
              </a:path>
            </a:pathLst>
          </a:custGeom>
          <a:solidFill>
            <a:srgbClr val="221F1F"/>
          </a:solidFill>
        </p:spPr>
        <p:txBody>
          <a:bodyPr wrap="square" lIns="0" tIns="0" rIns="0" bIns="0" rtlCol="0"/>
          <a:lstStyle/>
          <a:p>
            <a:endParaRPr/>
          </a:p>
        </p:txBody>
      </p:sp>
      <p:sp>
        <p:nvSpPr>
          <p:cNvPr id="469" name="object 469"/>
          <p:cNvSpPr/>
          <p:nvPr/>
        </p:nvSpPr>
        <p:spPr>
          <a:xfrm>
            <a:off x="1359814" y="7205443"/>
            <a:ext cx="6350" cy="57150"/>
          </a:xfrm>
          <a:custGeom>
            <a:avLst/>
            <a:gdLst/>
            <a:ahLst/>
            <a:cxnLst/>
            <a:rect l="l" t="t" r="r" b="b"/>
            <a:pathLst>
              <a:path w="6350" h="57150">
                <a:moveTo>
                  <a:pt x="0" y="57149"/>
                </a:moveTo>
                <a:lnTo>
                  <a:pt x="6007" y="57149"/>
                </a:lnTo>
                <a:lnTo>
                  <a:pt x="6007" y="0"/>
                </a:lnTo>
                <a:lnTo>
                  <a:pt x="0" y="0"/>
                </a:lnTo>
                <a:lnTo>
                  <a:pt x="0" y="57149"/>
                </a:lnTo>
                <a:close/>
              </a:path>
            </a:pathLst>
          </a:custGeom>
          <a:solidFill>
            <a:srgbClr val="221F1F"/>
          </a:solidFill>
        </p:spPr>
        <p:txBody>
          <a:bodyPr wrap="square" lIns="0" tIns="0" rIns="0" bIns="0" rtlCol="0"/>
          <a:lstStyle/>
          <a:p>
            <a:endParaRPr/>
          </a:p>
        </p:txBody>
      </p:sp>
      <p:sp>
        <p:nvSpPr>
          <p:cNvPr id="470" name="object 470"/>
          <p:cNvSpPr/>
          <p:nvPr/>
        </p:nvSpPr>
        <p:spPr>
          <a:xfrm>
            <a:off x="833158" y="7202268"/>
            <a:ext cx="532765" cy="0"/>
          </a:xfrm>
          <a:custGeom>
            <a:avLst/>
            <a:gdLst/>
            <a:ahLst/>
            <a:cxnLst/>
            <a:rect l="l" t="t" r="r" b="b"/>
            <a:pathLst>
              <a:path w="532765">
                <a:moveTo>
                  <a:pt x="0" y="0"/>
                </a:moveTo>
                <a:lnTo>
                  <a:pt x="532663" y="0"/>
                </a:lnTo>
              </a:path>
            </a:pathLst>
          </a:custGeom>
          <a:ln w="6350">
            <a:solidFill>
              <a:srgbClr val="221F1F"/>
            </a:solidFill>
          </a:ln>
        </p:spPr>
        <p:txBody>
          <a:bodyPr wrap="square" lIns="0" tIns="0" rIns="0" bIns="0" rtlCol="0"/>
          <a:lstStyle/>
          <a:p>
            <a:endParaRPr/>
          </a:p>
        </p:txBody>
      </p:sp>
      <p:sp>
        <p:nvSpPr>
          <p:cNvPr id="471" name="object 471"/>
          <p:cNvSpPr/>
          <p:nvPr/>
        </p:nvSpPr>
        <p:spPr>
          <a:xfrm>
            <a:off x="1391323" y="7079714"/>
            <a:ext cx="0" cy="182880"/>
          </a:xfrm>
          <a:custGeom>
            <a:avLst/>
            <a:gdLst/>
            <a:ahLst/>
            <a:cxnLst/>
            <a:rect l="l" t="t" r="r" b="b"/>
            <a:pathLst>
              <a:path h="182879">
                <a:moveTo>
                  <a:pt x="0" y="0"/>
                </a:moveTo>
                <a:lnTo>
                  <a:pt x="0" y="182879"/>
                </a:lnTo>
              </a:path>
            </a:pathLst>
          </a:custGeom>
          <a:ln w="3175">
            <a:solidFill>
              <a:srgbClr val="221F1F"/>
            </a:solidFill>
          </a:ln>
        </p:spPr>
        <p:txBody>
          <a:bodyPr wrap="square" lIns="0" tIns="0" rIns="0" bIns="0" rtlCol="0"/>
          <a:lstStyle/>
          <a:p>
            <a:endParaRPr/>
          </a:p>
        </p:txBody>
      </p:sp>
      <p:sp>
        <p:nvSpPr>
          <p:cNvPr id="472" name="object 472"/>
          <p:cNvSpPr/>
          <p:nvPr/>
        </p:nvSpPr>
        <p:spPr>
          <a:xfrm>
            <a:off x="833158" y="7171789"/>
            <a:ext cx="533400" cy="0"/>
          </a:xfrm>
          <a:custGeom>
            <a:avLst/>
            <a:gdLst/>
            <a:ahLst/>
            <a:cxnLst/>
            <a:rect l="l" t="t" r="r" b="b"/>
            <a:pathLst>
              <a:path w="533400">
                <a:moveTo>
                  <a:pt x="0" y="0"/>
                </a:moveTo>
                <a:lnTo>
                  <a:pt x="533019" y="0"/>
                </a:lnTo>
              </a:path>
            </a:pathLst>
          </a:custGeom>
          <a:ln w="6350">
            <a:solidFill>
              <a:srgbClr val="221F1F"/>
            </a:solidFill>
          </a:ln>
        </p:spPr>
        <p:txBody>
          <a:bodyPr wrap="square" lIns="0" tIns="0" rIns="0" bIns="0" rtlCol="0"/>
          <a:lstStyle/>
          <a:p>
            <a:endParaRPr/>
          </a:p>
        </p:txBody>
      </p:sp>
      <p:sp>
        <p:nvSpPr>
          <p:cNvPr id="473" name="object 473"/>
          <p:cNvSpPr/>
          <p:nvPr/>
        </p:nvSpPr>
        <p:spPr>
          <a:xfrm>
            <a:off x="1363173" y="7079714"/>
            <a:ext cx="0" cy="88900"/>
          </a:xfrm>
          <a:custGeom>
            <a:avLst/>
            <a:gdLst/>
            <a:ahLst/>
            <a:cxnLst/>
            <a:rect l="l" t="t" r="r" b="b"/>
            <a:pathLst>
              <a:path h="88900">
                <a:moveTo>
                  <a:pt x="0" y="0"/>
                </a:moveTo>
                <a:lnTo>
                  <a:pt x="0" y="88899"/>
                </a:lnTo>
              </a:path>
            </a:pathLst>
          </a:custGeom>
          <a:ln w="6007">
            <a:solidFill>
              <a:srgbClr val="221F1F"/>
            </a:solidFill>
          </a:ln>
        </p:spPr>
        <p:txBody>
          <a:bodyPr wrap="square" lIns="0" tIns="0" rIns="0" bIns="0" rtlCol="0"/>
          <a:lstStyle/>
          <a:p>
            <a:endParaRPr/>
          </a:p>
        </p:txBody>
      </p:sp>
      <p:sp>
        <p:nvSpPr>
          <p:cNvPr id="474" name="object 474"/>
          <p:cNvSpPr/>
          <p:nvPr/>
        </p:nvSpPr>
        <p:spPr>
          <a:xfrm>
            <a:off x="1360169" y="7073364"/>
            <a:ext cx="31750" cy="6350"/>
          </a:xfrm>
          <a:custGeom>
            <a:avLst/>
            <a:gdLst/>
            <a:ahLst/>
            <a:cxnLst/>
            <a:rect l="l" t="t" r="r" b="b"/>
            <a:pathLst>
              <a:path w="31750" h="6350">
                <a:moveTo>
                  <a:pt x="0" y="6349"/>
                </a:moveTo>
                <a:lnTo>
                  <a:pt x="31597" y="6349"/>
                </a:lnTo>
                <a:lnTo>
                  <a:pt x="31597" y="0"/>
                </a:lnTo>
                <a:lnTo>
                  <a:pt x="0" y="0"/>
                </a:lnTo>
                <a:lnTo>
                  <a:pt x="0" y="6349"/>
                </a:lnTo>
                <a:close/>
              </a:path>
            </a:pathLst>
          </a:custGeom>
          <a:solidFill>
            <a:srgbClr val="221F1F"/>
          </a:solidFill>
        </p:spPr>
        <p:txBody>
          <a:bodyPr wrap="square" lIns="0" tIns="0" rIns="0" bIns="0" rtlCol="0"/>
          <a:lstStyle/>
          <a:p>
            <a:endParaRPr/>
          </a:p>
        </p:txBody>
      </p:sp>
      <p:sp>
        <p:nvSpPr>
          <p:cNvPr id="475" name="object 475"/>
          <p:cNvSpPr/>
          <p:nvPr/>
        </p:nvSpPr>
        <p:spPr>
          <a:xfrm>
            <a:off x="833158" y="6910895"/>
            <a:ext cx="530225" cy="49530"/>
          </a:xfrm>
          <a:custGeom>
            <a:avLst/>
            <a:gdLst/>
            <a:ahLst/>
            <a:cxnLst/>
            <a:rect l="l" t="t" r="r" b="b"/>
            <a:pathLst>
              <a:path w="530225" h="49529">
                <a:moveTo>
                  <a:pt x="0" y="48920"/>
                </a:moveTo>
                <a:lnTo>
                  <a:pt x="529666" y="48920"/>
                </a:lnTo>
                <a:lnTo>
                  <a:pt x="529666" y="0"/>
                </a:lnTo>
                <a:lnTo>
                  <a:pt x="0" y="0"/>
                </a:lnTo>
                <a:lnTo>
                  <a:pt x="0" y="48920"/>
                </a:lnTo>
                <a:close/>
              </a:path>
            </a:pathLst>
          </a:custGeom>
          <a:solidFill>
            <a:srgbClr val="929497"/>
          </a:solidFill>
        </p:spPr>
        <p:txBody>
          <a:bodyPr wrap="square" lIns="0" tIns="0" rIns="0" bIns="0" rtlCol="0"/>
          <a:lstStyle/>
          <a:p>
            <a:endParaRPr/>
          </a:p>
        </p:txBody>
      </p:sp>
      <p:sp>
        <p:nvSpPr>
          <p:cNvPr id="476" name="object 476"/>
          <p:cNvSpPr/>
          <p:nvPr/>
        </p:nvSpPr>
        <p:spPr>
          <a:xfrm>
            <a:off x="833158" y="6960075"/>
            <a:ext cx="531495" cy="0"/>
          </a:xfrm>
          <a:custGeom>
            <a:avLst/>
            <a:gdLst/>
            <a:ahLst/>
            <a:cxnLst/>
            <a:rect l="l" t="t" r="r" b="b"/>
            <a:pathLst>
              <a:path w="531494">
                <a:moveTo>
                  <a:pt x="0" y="0"/>
                </a:moveTo>
                <a:lnTo>
                  <a:pt x="531262" y="0"/>
                </a:lnTo>
              </a:path>
            </a:pathLst>
          </a:custGeom>
          <a:ln w="3175">
            <a:solidFill>
              <a:srgbClr val="221F1F"/>
            </a:solidFill>
          </a:ln>
        </p:spPr>
        <p:txBody>
          <a:bodyPr wrap="square" lIns="0" tIns="0" rIns="0" bIns="0" rtlCol="0"/>
          <a:lstStyle/>
          <a:p>
            <a:endParaRPr/>
          </a:p>
        </p:txBody>
      </p:sp>
      <p:sp>
        <p:nvSpPr>
          <p:cNvPr id="477" name="object 477"/>
          <p:cNvSpPr/>
          <p:nvPr/>
        </p:nvSpPr>
        <p:spPr>
          <a:xfrm>
            <a:off x="833158" y="6911179"/>
            <a:ext cx="531495" cy="0"/>
          </a:xfrm>
          <a:custGeom>
            <a:avLst/>
            <a:gdLst/>
            <a:ahLst/>
            <a:cxnLst/>
            <a:rect l="l" t="t" r="r" b="b"/>
            <a:pathLst>
              <a:path w="531494">
                <a:moveTo>
                  <a:pt x="0" y="0"/>
                </a:moveTo>
                <a:lnTo>
                  <a:pt x="531262" y="0"/>
                </a:lnTo>
              </a:path>
            </a:pathLst>
          </a:custGeom>
          <a:ln w="3810">
            <a:solidFill>
              <a:srgbClr val="221F1F"/>
            </a:solidFill>
          </a:ln>
        </p:spPr>
        <p:txBody>
          <a:bodyPr wrap="square" lIns="0" tIns="0" rIns="0" bIns="0" rtlCol="0"/>
          <a:lstStyle/>
          <a:p>
            <a:endParaRPr/>
          </a:p>
        </p:txBody>
      </p:sp>
      <p:sp>
        <p:nvSpPr>
          <p:cNvPr id="478" name="object 478"/>
          <p:cNvSpPr/>
          <p:nvPr/>
        </p:nvSpPr>
        <p:spPr>
          <a:xfrm>
            <a:off x="1362820" y="6910749"/>
            <a:ext cx="29209" cy="63500"/>
          </a:xfrm>
          <a:custGeom>
            <a:avLst/>
            <a:gdLst/>
            <a:ahLst/>
            <a:cxnLst/>
            <a:rect l="l" t="t" r="r" b="b"/>
            <a:pathLst>
              <a:path w="29209" h="63500">
                <a:moveTo>
                  <a:pt x="0" y="63499"/>
                </a:moveTo>
                <a:lnTo>
                  <a:pt x="28947" y="63499"/>
                </a:lnTo>
                <a:lnTo>
                  <a:pt x="28947" y="0"/>
                </a:lnTo>
                <a:lnTo>
                  <a:pt x="0" y="0"/>
                </a:lnTo>
                <a:lnTo>
                  <a:pt x="0" y="63499"/>
                </a:lnTo>
                <a:close/>
              </a:path>
            </a:pathLst>
          </a:custGeom>
          <a:solidFill>
            <a:srgbClr val="5D6366"/>
          </a:solidFill>
        </p:spPr>
        <p:txBody>
          <a:bodyPr wrap="square" lIns="0" tIns="0" rIns="0" bIns="0" rtlCol="0"/>
          <a:lstStyle/>
          <a:p>
            <a:endParaRPr/>
          </a:p>
        </p:txBody>
      </p:sp>
      <p:sp>
        <p:nvSpPr>
          <p:cNvPr id="479" name="object 479"/>
          <p:cNvSpPr/>
          <p:nvPr/>
        </p:nvSpPr>
        <p:spPr>
          <a:xfrm>
            <a:off x="833158" y="6895509"/>
            <a:ext cx="561340" cy="0"/>
          </a:xfrm>
          <a:custGeom>
            <a:avLst/>
            <a:gdLst/>
            <a:ahLst/>
            <a:cxnLst/>
            <a:rect l="l" t="t" r="r" b="b"/>
            <a:pathLst>
              <a:path w="561340">
                <a:moveTo>
                  <a:pt x="0" y="0"/>
                </a:moveTo>
                <a:lnTo>
                  <a:pt x="560726" y="0"/>
                </a:lnTo>
              </a:path>
            </a:pathLst>
          </a:custGeom>
          <a:ln w="30479">
            <a:solidFill>
              <a:srgbClr val="5D6366"/>
            </a:solidFill>
          </a:ln>
        </p:spPr>
        <p:txBody>
          <a:bodyPr wrap="square" lIns="0" tIns="0" rIns="0" bIns="0" rtlCol="0"/>
          <a:lstStyle/>
          <a:p>
            <a:endParaRPr/>
          </a:p>
        </p:txBody>
      </p:sp>
      <p:sp>
        <p:nvSpPr>
          <p:cNvPr id="480" name="object 480"/>
          <p:cNvSpPr/>
          <p:nvPr/>
        </p:nvSpPr>
        <p:spPr>
          <a:xfrm>
            <a:off x="1377471" y="6785019"/>
            <a:ext cx="0" cy="95250"/>
          </a:xfrm>
          <a:custGeom>
            <a:avLst/>
            <a:gdLst/>
            <a:ahLst/>
            <a:cxnLst/>
            <a:rect l="l" t="t" r="r" b="b"/>
            <a:pathLst>
              <a:path h="95250">
                <a:moveTo>
                  <a:pt x="0" y="0"/>
                </a:moveTo>
                <a:lnTo>
                  <a:pt x="0" y="95249"/>
                </a:lnTo>
              </a:path>
            </a:pathLst>
          </a:custGeom>
          <a:ln w="28591">
            <a:solidFill>
              <a:srgbClr val="5D6366"/>
            </a:solidFill>
          </a:ln>
        </p:spPr>
        <p:txBody>
          <a:bodyPr wrap="square" lIns="0" tIns="0" rIns="0" bIns="0" rtlCol="0"/>
          <a:lstStyle/>
          <a:p>
            <a:endParaRPr/>
          </a:p>
        </p:txBody>
      </p:sp>
      <p:sp>
        <p:nvSpPr>
          <p:cNvPr id="481" name="object 481"/>
          <p:cNvSpPr/>
          <p:nvPr/>
        </p:nvSpPr>
        <p:spPr>
          <a:xfrm>
            <a:off x="1359814" y="6973783"/>
            <a:ext cx="32384" cy="3810"/>
          </a:xfrm>
          <a:custGeom>
            <a:avLst/>
            <a:gdLst/>
            <a:ahLst/>
            <a:cxnLst/>
            <a:rect l="l" t="t" r="r" b="b"/>
            <a:pathLst>
              <a:path w="32384" h="3809">
                <a:moveTo>
                  <a:pt x="0" y="3809"/>
                </a:moveTo>
                <a:lnTo>
                  <a:pt x="31953" y="3809"/>
                </a:lnTo>
                <a:lnTo>
                  <a:pt x="31953" y="0"/>
                </a:lnTo>
                <a:lnTo>
                  <a:pt x="0" y="0"/>
                </a:lnTo>
                <a:lnTo>
                  <a:pt x="0" y="3809"/>
                </a:lnTo>
                <a:close/>
              </a:path>
            </a:pathLst>
          </a:custGeom>
          <a:solidFill>
            <a:srgbClr val="221F1F"/>
          </a:solidFill>
        </p:spPr>
        <p:txBody>
          <a:bodyPr wrap="square" lIns="0" tIns="0" rIns="0" bIns="0" rtlCol="0"/>
          <a:lstStyle/>
          <a:p>
            <a:endParaRPr/>
          </a:p>
        </p:txBody>
      </p:sp>
      <p:sp>
        <p:nvSpPr>
          <p:cNvPr id="482" name="object 482"/>
          <p:cNvSpPr/>
          <p:nvPr/>
        </p:nvSpPr>
        <p:spPr>
          <a:xfrm>
            <a:off x="1359814" y="6971243"/>
            <a:ext cx="32384" cy="2540"/>
          </a:xfrm>
          <a:custGeom>
            <a:avLst/>
            <a:gdLst/>
            <a:ahLst/>
            <a:cxnLst/>
            <a:rect l="l" t="t" r="r" b="b"/>
            <a:pathLst>
              <a:path w="32384" h="2540">
                <a:moveTo>
                  <a:pt x="0" y="2540"/>
                </a:moveTo>
                <a:lnTo>
                  <a:pt x="31953" y="2540"/>
                </a:lnTo>
                <a:lnTo>
                  <a:pt x="31953" y="0"/>
                </a:lnTo>
                <a:lnTo>
                  <a:pt x="0" y="0"/>
                </a:lnTo>
                <a:lnTo>
                  <a:pt x="0" y="2540"/>
                </a:lnTo>
                <a:close/>
              </a:path>
            </a:pathLst>
          </a:custGeom>
          <a:solidFill>
            <a:srgbClr val="221F1F"/>
          </a:solidFill>
        </p:spPr>
        <p:txBody>
          <a:bodyPr wrap="square" lIns="0" tIns="0" rIns="0" bIns="0" rtlCol="0"/>
          <a:lstStyle/>
          <a:p>
            <a:endParaRPr/>
          </a:p>
        </p:txBody>
      </p:sp>
      <p:sp>
        <p:nvSpPr>
          <p:cNvPr id="483" name="object 483"/>
          <p:cNvSpPr/>
          <p:nvPr/>
        </p:nvSpPr>
        <p:spPr>
          <a:xfrm>
            <a:off x="1359814" y="6914093"/>
            <a:ext cx="6350" cy="57150"/>
          </a:xfrm>
          <a:custGeom>
            <a:avLst/>
            <a:gdLst/>
            <a:ahLst/>
            <a:cxnLst/>
            <a:rect l="l" t="t" r="r" b="b"/>
            <a:pathLst>
              <a:path w="6350" h="57150">
                <a:moveTo>
                  <a:pt x="0" y="57150"/>
                </a:moveTo>
                <a:lnTo>
                  <a:pt x="6007" y="57150"/>
                </a:lnTo>
                <a:lnTo>
                  <a:pt x="6007" y="0"/>
                </a:lnTo>
                <a:lnTo>
                  <a:pt x="0" y="0"/>
                </a:lnTo>
                <a:lnTo>
                  <a:pt x="0" y="57150"/>
                </a:lnTo>
                <a:close/>
              </a:path>
            </a:pathLst>
          </a:custGeom>
          <a:solidFill>
            <a:srgbClr val="221F1F"/>
          </a:solidFill>
        </p:spPr>
        <p:txBody>
          <a:bodyPr wrap="square" lIns="0" tIns="0" rIns="0" bIns="0" rtlCol="0"/>
          <a:lstStyle/>
          <a:p>
            <a:endParaRPr/>
          </a:p>
        </p:txBody>
      </p:sp>
      <p:sp>
        <p:nvSpPr>
          <p:cNvPr id="484" name="object 484"/>
          <p:cNvSpPr/>
          <p:nvPr/>
        </p:nvSpPr>
        <p:spPr>
          <a:xfrm>
            <a:off x="833158" y="6910918"/>
            <a:ext cx="532765" cy="0"/>
          </a:xfrm>
          <a:custGeom>
            <a:avLst/>
            <a:gdLst/>
            <a:ahLst/>
            <a:cxnLst/>
            <a:rect l="l" t="t" r="r" b="b"/>
            <a:pathLst>
              <a:path w="532765">
                <a:moveTo>
                  <a:pt x="0" y="0"/>
                </a:moveTo>
                <a:lnTo>
                  <a:pt x="532663" y="0"/>
                </a:lnTo>
              </a:path>
            </a:pathLst>
          </a:custGeom>
          <a:ln w="6350">
            <a:solidFill>
              <a:srgbClr val="221F1F"/>
            </a:solidFill>
          </a:ln>
        </p:spPr>
        <p:txBody>
          <a:bodyPr wrap="square" lIns="0" tIns="0" rIns="0" bIns="0" rtlCol="0"/>
          <a:lstStyle/>
          <a:p>
            <a:endParaRPr/>
          </a:p>
        </p:txBody>
      </p:sp>
      <p:sp>
        <p:nvSpPr>
          <p:cNvPr id="485" name="object 485"/>
          <p:cNvSpPr/>
          <p:nvPr/>
        </p:nvSpPr>
        <p:spPr>
          <a:xfrm>
            <a:off x="1391323" y="6788363"/>
            <a:ext cx="0" cy="182880"/>
          </a:xfrm>
          <a:custGeom>
            <a:avLst/>
            <a:gdLst/>
            <a:ahLst/>
            <a:cxnLst/>
            <a:rect l="l" t="t" r="r" b="b"/>
            <a:pathLst>
              <a:path h="182879">
                <a:moveTo>
                  <a:pt x="0" y="0"/>
                </a:moveTo>
                <a:lnTo>
                  <a:pt x="0" y="182880"/>
                </a:lnTo>
              </a:path>
            </a:pathLst>
          </a:custGeom>
          <a:ln w="3175">
            <a:solidFill>
              <a:srgbClr val="221F1F"/>
            </a:solidFill>
          </a:ln>
        </p:spPr>
        <p:txBody>
          <a:bodyPr wrap="square" lIns="0" tIns="0" rIns="0" bIns="0" rtlCol="0"/>
          <a:lstStyle/>
          <a:p>
            <a:endParaRPr/>
          </a:p>
        </p:txBody>
      </p:sp>
      <p:sp>
        <p:nvSpPr>
          <p:cNvPr id="486" name="object 486"/>
          <p:cNvSpPr/>
          <p:nvPr/>
        </p:nvSpPr>
        <p:spPr>
          <a:xfrm>
            <a:off x="833158" y="6880438"/>
            <a:ext cx="533400" cy="0"/>
          </a:xfrm>
          <a:custGeom>
            <a:avLst/>
            <a:gdLst/>
            <a:ahLst/>
            <a:cxnLst/>
            <a:rect l="l" t="t" r="r" b="b"/>
            <a:pathLst>
              <a:path w="533400">
                <a:moveTo>
                  <a:pt x="0" y="0"/>
                </a:moveTo>
                <a:lnTo>
                  <a:pt x="533019" y="0"/>
                </a:lnTo>
              </a:path>
            </a:pathLst>
          </a:custGeom>
          <a:ln w="6350">
            <a:solidFill>
              <a:srgbClr val="221F1F"/>
            </a:solidFill>
          </a:ln>
        </p:spPr>
        <p:txBody>
          <a:bodyPr wrap="square" lIns="0" tIns="0" rIns="0" bIns="0" rtlCol="0"/>
          <a:lstStyle/>
          <a:p>
            <a:endParaRPr/>
          </a:p>
        </p:txBody>
      </p:sp>
      <p:sp>
        <p:nvSpPr>
          <p:cNvPr id="487" name="object 487"/>
          <p:cNvSpPr/>
          <p:nvPr/>
        </p:nvSpPr>
        <p:spPr>
          <a:xfrm>
            <a:off x="1363173" y="6788363"/>
            <a:ext cx="0" cy="88900"/>
          </a:xfrm>
          <a:custGeom>
            <a:avLst/>
            <a:gdLst/>
            <a:ahLst/>
            <a:cxnLst/>
            <a:rect l="l" t="t" r="r" b="b"/>
            <a:pathLst>
              <a:path h="88900">
                <a:moveTo>
                  <a:pt x="0" y="0"/>
                </a:moveTo>
                <a:lnTo>
                  <a:pt x="0" y="88900"/>
                </a:lnTo>
              </a:path>
            </a:pathLst>
          </a:custGeom>
          <a:ln w="6007">
            <a:solidFill>
              <a:srgbClr val="221F1F"/>
            </a:solidFill>
          </a:ln>
        </p:spPr>
        <p:txBody>
          <a:bodyPr wrap="square" lIns="0" tIns="0" rIns="0" bIns="0" rtlCol="0"/>
          <a:lstStyle/>
          <a:p>
            <a:endParaRPr/>
          </a:p>
        </p:txBody>
      </p:sp>
      <p:sp>
        <p:nvSpPr>
          <p:cNvPr id="488" name="object 488"/>
          <p:cNvSpPr/>
          <p:nvPr/>
        </p:nvSpPr>
        <p:spPr>
          <a:xfrm>
            <a:off x="1360169" y="6782013"/>
            <a:ext cx="31750" cy="6350"/>
          </a:xfrm>
          <a:custGeom>
            <a:avLst/>
            <a:gdLst/>
            <a:ahLst/>
            <a:cxnLst/>
            <a:rect l="l" t="t" r="r" b="b"/>
            <a:pathLst>
              <a:path w="31750" h="6350">
                <a:moveTo>
                  <a:pt x="0" y="6350"/>
                </a:moveTo>
                <a:lnTo>
                  <a:pt x="31597" y="6350"/>
                </a:lnTo>
                <a:lnTo>
                  <a:pt x="31597" y="0"/>
                </a:lnTo>
                <a:lnTo>
                  <a:pt x="0" y="0"/>
                </a:lnTo>
                <a:lnTo>
                  <a:pt x="0" y="6350"/>
                </a:lnTo>
                <a:close/>
              </a:path>
            </a:pathLst>
          </a:custGeom>
          <a:solidFill>
            <a:srgbClr val="221F1F"/>
          </a:solidFill>
        </p:spPr>
        <p:txBody>
          <a:bodyPr wrap="square" lIns="0" tIns="0" rIns="0" bIns="0" rtlCol="0"/>
          <a:lstStyle/>
          <a:p>
            <a:endParaRPr/>
          </a:p>
        </p:txBody>
      </p:sp>
      <p:sp>
        <p:nvSpPr>
          <p:cNvPr id="489" name="object 489"/>
          <p:cNvSpPr/>
          <p:nvPr/>
        </p:nvSpPr>
        <p:spPr>
          <a:xfrm>
            <a:off x="1362820" y="7488432"/>
            <a:ext cx="29209" cy="63500"/>
          </a:xfrm>
          <a:custGeom>
            <a:avLst/>
            <a:gdLst/>
            <a:ahLst/>
            <a:cxnLst/>
            <a:rect l="l" t="t" r="r" b="b"/>
            <a:pathLst>
              <a:path w="29209" h="63500">
                <a:moveTo>
                  <a:pt x="0" y="63500"/>
                </a:moveTo>
                <a:lnTo>
                  <a:pt x="28947" y="63500"/>
                </a:lnTo>
                <a:lnTo>
                  <a:pt x="28947" y="0"/>
                </a:lnTo>
                <a:lnTo>
                  <a:pt x="0" y="0"/>
                </a:lnTo>
                <a:lnTo>
                  <a:pt x="0" y="63500"/>
                </a:lnTo>
                <a:close/>
              </a:path>
            </a:pathLst>
          </a:custGeom>
          <a:solidFill>
            <a:srgbClr val="5D6366"/>
          </a:solidFill>
        </p:spPr>
        <p:txBody>
          <a:bodyPr wrap="square" lIns="0" tIns="0" rIns="0" bIns="0" rtlCol="0"/>
          <a:lstStyle/>
          <a:p>
            <a:endParaRPr/>
          </a:p>
        </p:txBody>
      </p:sp>
      <p:sp>
        <p:nvSpPr>
          <p:cNvPr id="490" name="object 490"/>
          <p:cNvSpPr/>
          <p:nvPr/>
        </p:nvSpPr>
        <p:spPr>
          <a:xfrm>
            <a:off x="833158" y="7473193"/>
            <a:ext cx="561340" cy="0"/>
          </a:xfrm>
          <a:custGeom>
            <a:avLst/>
            <a:gdLst/>
            <a:ahLst/>
            <a:cxnLst/>
            <a:rect l="l" t="t" r="r" b="b"/>
            <a:pathLst>
              <a:path w="561340">
                <a:moveTo>
                  <a:pt x="0" y="0"/>
                </a:moveTo>
                <a:lnTo>
                  <a:pt x="560726" y="0"/>
                </a:lnTo>
              </a:path>
            </a:pathLst>
          </a:custGeom>
          <a:ln w="30479">
            <a:solidFill>
              <a:srgbClr val="5D6366"/>
            </a:solidFill>
          </a:ln>
        </p:spPr>
        <p:txBody>
          <a:bodyPr wrap="square" lIns="0" tIns="0" rIns="0" bIns="0" rtlCol="0"/>
          <a:lstStyle/>
          <a:p>
            <a:endParaRPr/>
          </a:p>
        </p:txBody>
      </p:sp>
      <p:sp>
        <p:nvSpPr>
          <p:cNvPr id="491" name="object 491"/>
          <p:cNvSpPr/>
          <p:nvPr/>
        </p:nvSpPr>
        <p:spPr>
          <a:xfrm>
            <a:off x="1377471" y="7362703"/>
            <a:ext cx="0" cy="95250"/>
          </a:xfrm>
          <a:custGeom>
            <a:avLst/>
            <a:gdLst/>
            <a:ahLst/>
            <a:cxnLst/>
            <a:rect l="l" t="t" r="r" b="b"/>
            <a:pathLst>
              <a:path h="95250">
                <a:moveTo>
                  <a:pt x="0" y="0"/>
                </a:moveTo>
                <a:lnTo>
                  <a:pt x="0" y="95249"/>
                </a:lnTo>
              </a:path>
            </a:pathLst>
          </a:custGeom>
          <a:ln w="28591">
            <a:solidFill>
              <a:srgbClr val="5D6366"/>
            </a:solidFill>
          </a:ln>
        </p:spPr>
        <p:txBody>
          <a:bodyPr wrap="square" lIns="0" tIns="0" rIns="0" bIns="0" rtlCol="0"/>
          <a:lstStyle/>
          <a:p>
            <a:endParaRPr/>
          </a:p>
        </p:txBody>
      </p:sp>
      <p:sp>
        <p:nvSpPr>
          <p:cNvPr id="492" name="object 492"/>
          <p:cNvSpPr/>
          <p:nvPr/>
        </p:nvSpPr>
        <p:spPr>
          <a:xfrm>
            <a:off x="1359814" y="7551478"/>
            <a:ext cx="32384" cy="3810"/>
          </a:xfrm>
          <a:custGeom>
            <a:avLst/>
            <a:gdLst/>
            <a:ahLst/>
            <a:cxnLst/>
            <a:rect l="l" t="t" r="r" b="b"/>
            <a:pathLst>
              <a:path w="32384" h="3809">
                <a:moveTo>
                  <a:pt x="0" y="3810"/>
                </a:moveTo>
                <a:lnTo>
                  <a:pt x="31953" y="3810"/>
                </a:lnTo>
                <a:lnTo>
                  <a:pt x="31953" y="0"/>
                </a:lnTo>
                <a:lnTo>
                  <a:pt x="0" y="0"/>
                </a:lnTo>
                <a:lnTo>
                  <a:pt x="0" y="3810"/>
                </a:lnTo>
                <a:close/>
              </a:path>
            </a:pathLst>
          </a:custGeom>
          <a:solidFill>
            <a:srgbClr val="221F1F"/>
          </a:solidFill>
        </p:spPr>
        <p:txBody>
          <a:bodyPr wrap="square" lIns="0" tIns="0" rIns="0" bIns="0" rtlCol="0"/>
          <a:lstStyle/>
          <a:p>
            <a:endParaRPr/>
          </a:p>
        </p:txBody>
      </p:sp>
      <p:sp>
        <p:nvSpPr>
          <p:cNvPr id="493" name="object 493"/>
          <p:cNvSpPr/>
          <p:nvPr/>
        </p:nvSpPr>
        <p:spPr>
          <a:xfrm>
            <a:off x="1359814" y="7548938"/>
            <a:ext cx="32384" cy="2540"/>
          </a:xfrm>
          <a:custGeom>
            <a:avLst/>
            <a:gdLst/>
            <a:ahLst/>
            <a:cxnLst/>
            <a:rect l="l" t="t" r="r" b="b"/>
            <a:pathLst>
              <a:path w="32384" h="2540">
                <a:moveTo>
                  <a:pt x="0" y="2539"/>
                </a:moveTo>
                <a:lnTo>
                  <a:pt x="31953" y="2539"/>
                </a:lnTo>
                <a:lnTo>
                  <a:pt x="31953" y="0"/>
                </a:lnTo>
                <a:lnTo>
                  <a:pt x="0" y="0"/>
                </a:lnTo>
                <a:lnTo>
                  <a:pt x="0" y="2539"/>
                </a:lnTo>
                <a:close/>
              </a:path>
            </a:pathLst>
          </a:custGeom>
          <a:solidFill>
            <a:srgbClr val="221F1F"/>
          </a:solidFill>
        </p:spPr>
        <p:txBody>
          <a:bodyPr wrap="square" lIns="0" tIns="0" rIns="0" bIns="0" rtlCol="0"/>
          <a:lstStyle/>
          <a:p>
            <a:endParaRPr/>
          </a:p>
        </p:txBody>
      </p:sp>
      <p:sp>
        <p:nvSpPr>
          <p:cNvPr id="494" name="object 494"/>
          <p:cNvSpPr/>
          <p:nvPr/>
        </p:nvSpPr>
        <p:spPr>
          <a:xfrm>
            <a:off x="1359814" y="7491788"/>
            <a:ext cx="6350" cy="57150"/>
          </a:xfrm>
          <a:custGeom>
            <a:avLst/>
            <a:gdLst/>
            <a:ahLst/>
            <a:cxnLst/>
            <a:rect l="l" t="t" r="r" b="b"/>
            <a:pathLst>
              <a:path w="6350" h="57150">
                <a:moveTo>
                  <a:pt x="0" y="57149"/>
                </a:moveTo>
                <a:lnTo>
                  <a:pt x="6007" y="57149"/>
                </a:lnTo>
                <a:lnTo>
                  <a:pt x="6007" y="0"/>
                </a:lnTo>
                <a:lnTo>
                  <a:pt x="0" y="0"/>
                </a:lnTo>
                <a:lnTo>
                  <a:pt x="0" y="57149"/>
                </a:lnTo>
                <a:close/>
              </a:path>
            </a:pathLst>
          </a:custGeom>
          <a:solidFill>
            <a:srgbClr val="221F1F"/>
          </a:solidFill>
        </p:spPr>
        <p:txBody>
          <a:bodyPr wrap="square" lIns="0" tIns="0" rIns="0" bIns="0" rtlCol="0"/>
          <a:lstStyle/>
          <a:p>
            <a:endParaRPr/>
          </a:p>
        </p:txBody>
      </p:sp>
      <p:sp>
        <p:nvSpPr>
          <p:cNvPr id="495" name="object 495"/>
          <p:cNvSpPr/>
          <p:nvPr/>
        </p:nvSpPr>
        <p:spPr>
          <a:xfrm>
            <a:off x="833158" y="7488613"/>
            <a:ext cx="532765" cy="0"/>
          </a:xfrm>
          <a:custGeom>
            <a:avLst/>
            <a:gdLst/>
            <a:ahLst/>
            <a:cxnLst/>
            <a:rect l="l" t="t" r="r" b="b"/>
            <a:pathLst>
              <a:path w="532765">
                <a:moveTo>
                  <a:pt x="0" y="0"/>
                </a:moveTo>
                <a:lnTo>
                  <a:pt x="532663" y="0"/>
                </a:lnTo>
              </a:path>
            </a:pathLst>
          </a:custGeom>
          <a:ln w="6350">
            <a:solidFill>
              <a:srgbClr val="221F1F"/>
            </a:solidFill>
          </a:ln>
        </p:spPr>
        <p:txBody>
          <a:bodyPr wrap="square" lIns="0" tIns="0" rIns="0" bIns="0" rtlCol="0"/>
          <a:lstStyle/>
          <a:p>
            <a:endParaRPr/>
          </a:p>
        </p:txBody>
      </p:sp>
      <p:sp>
        <p:nvSpPr>
          <p:cNvPr id="496" name="object 496"/>
          <p:cNvSpPr/>
          <p:nvPr/>
        </p:nvSpPr>
        <p:spPr>
          <a:xfrm>
            <a:off x="1391323" y="7366058"/>
            <a:ext cx="0" cy="182880"/>
          </a:xfrm>
          <a:custGeom>
            <a:avLst/>
            <a:gdLst/>
            <a:ahLst/>
            <a:cxnLst/>
            <a:rect l="l" t="t" r="r" b="b"/>
            <a:pathLst>
              <a:path h="182879">
                <a:moveTo>
                  <a:pt x="0" y="0"/>
                </a:moveTo>
                <a:lnTo>
                  <a:pt x="0" y="182880"/>
                </a:lnTo>
              </a:path>
            </a:pathLst>
          </a:custGeom>
          <a:ln w="3175">
            <a:solidFill>
              <a:srgbClr val="221F1F"/>
            </a:solidFill>
          </a:ln>
        </p:spPr>
        <p:txBody>
          <a:bodyPr wrap="square" lIns="0" tIns="0" rIns="0" bIns="0" rtlCol="0"/>
          <a:lstStyle/>
          <a:p>
            <a:endParaRPr/>
          </a:p>
        </p:txBody>
      </p:sp>
      <p:sp>
        <p:nvSpPr>
          <p:cNvPr id="497" name="object 497"/>
          <p:cNvSpPr/>
          <p:nvPr/>
        </p:nvSpPr>
        <p:spPr>
          <a:xfrm>
            <a:off x="833158" y="7458133"/>
            <a:ext cx="533400" cy="0"/>
          </a:xfrm>
          <a:custGeom>
            <a:avLst/>
            <a:gdLst/>
            <a:ahLst/>
            <a:cxnLst/>
            <a:rect l="l" t="t" r="r" b="b"/>
            <a:pathLst>
              <a:path w="533400">
                <a:moveTo>
                  <a:pt x="0" y="0"/>
                </a:moveTo>
                <a:lnTo>
                  <a:pt x="533019" y="0"/>
                </a:lnTo>
              </a:path>
            </a:pathLst>
          </a:custGeom>
          <a:ln w="6350">
            <a:solidFill>
              <a:srgbClr val="221F1F"/>
            </a:solidFill>
          </a:ln>
        </p:spPr>
        <p:txBody>
          <a:bodyPr wrap="square" lIns="0" tIns="0" rIns="0" bIns="0" rtlCol="0"/>
          <a:lstStyle/>
          <a:p>
            <a:endParaRPr/>
          </a:p>
        </p:txBody>
      </p:sp>
      <p:sp>
        <p:nvSpPr>
          <p:cNvPr id="498" name="object 498"/>
          <p:cNvSpPr/>
          <p:nvPr/>
        </p:nvSpPr>
        <p:spPr>
          <a:xfrm>
            <a:off x="1363173" y="7366058"/>
            <a:ext cx="0" cy="88900"/>
          </a:xfrm>
          <a:custGeom>
            <a:avLst/>
            <a:gdLst/>
            <a:ahLst/>
            <a:cxnLst/>
            <a:rect l="l" t="t" r="r" b="b"/>
            <a:pathLst>
              <a:path h="88900">
                <a:moveTo>
                  <a:pt x="0" y="0"/>
                </a:moveTo>
                <a:lnTo>
                  <a:pt x="0" y="88900"/>
                </a:lnTo>
              </a:path>
            </a:pathLst>
          </a:custGeom>
          <a:ln w="6007">
            <a:solidFill>
              <a:srgbClr val="221F1F"/>
            </a:solidFill>
          </a:ln>
        </p:spPr>
        <p:txBody>
          <a:bodyPr wrap="square" lIns="0" tIns="0" rIns="0" bIns="0" rtlCol="0"/>
          <a:lstStyle/>
          <a:p>
            <a:endParaRPr/>
          </a:p>
        </p:txBody>
      </p:sp>
      <p:sp>
        <p:nvSpPr>
          <p:cNvPr id="499" name="object 499"/>
          <p:cNvSpPr/>
          <p:nvPr/>
        </p:nvSpPr>
        <p:spPr>
          <a:xfrm>
            <a:off x="1360169" y="7359708"/>
            <a:ext cx="31750" cy="6350"/>
          </a:xfrm>
          <a:custGeom>
            <a:avLst/>
            <a:gdLst/>
            <a:ahLst/>
            <a:cxnLst/>
            <a:rect l="l" t="t" r="r" b="b"/>
            <a:pathLst>
              <a:path w="31750" h="6350">
                <a:moveTo>
                  <a:pt x="0" y="6350"/>
                </a:moveTo>
                <a:lnTo>
                  <a:pt x="31597" y="6350"/>
                </a:lnTo>
                <a:lnTo>
                  <a:pt x="31597" y="0"/>
                </a:lnTo>
                <a:lnTo>
                  <a:pt x="0" y="0"/>
                </a:lnTo>
                <a:lnTo>
                  <a:pt x="0" y="6350"/>
                </a:lnTo>
                <a:close/>
              </a:path>
            </a:pathLst>
          </a:custGeom>
          <a:solidFill>
            <a:srgbClr val="221F1F"/>
          </a:solidFill>
        </p:spPr>
        <p:txBody>
          <a:bodyPr wrap="square" lIns="0" tIns="0" rIns="0" bIns="0" rtlCol="0"/>
          <a:lstStyle/>
          <a:p>
            <a:endParaRPr/>
          </a:p>
        </p:txBody>
      </p:sp>
      <p:sp>
        <p:nvSpPr>
          <p:cNvPr id="500" name="object 500"/>
          <p:cNvSpPr/>
          <p:nvPr/>
        </p:nvSpPr>
        <p:spPr>
          <a:xfrm>
            <a:off x="1362049" y="7673899"/>
            <a:ext cx="32384" cy="65405"/>
          </a:xfrm>
          <a:custGeom>
            <a:avLst/>
            <a:gdLst/>
            <a:ahLst/>
            <a:cxnLst/>
            <a:rect l="l" t="t" r="r" b="b"/>
            <a:pathLst>
              <a:path w="32384" h="65404">
                <a:moveTo>
                  <a:pt x="0" y="65112"/>
                </a:moveTo>
                <a:lnTo>
                  <a:pt x="31800" y="65112"/>
                </a:lnTo>
                <a:lnTo>
                  <a:pt x="31800" y="0"/>
                </a:lnTo>
                <a:lnTo>
                  <a:pt x="0" y="0"/>
                </a:lnTo>
                <a:lnTo>
                  <a:pt x="0" y="65112"/>
                </a:lnTo>
                <a:close/>
              </a:path>
            </a:pathLst>
          </a:custGeom>
          <a:solidFill>
            <a:srgbClr val="5D6366"/>
          </a:solidFill>
        </p:spPr>
        <p:txBody>
          <a:bodyPr wrap="square" lIns="0" tIns="0" rIns="0" bIns="0" rtlCol="0"/>
          <a:lstStyle/>
          <a:p>
            <a:endParaRPr/>
          </a:p>
        </p:txBody>
      </p:sp>
      <p:sp>
        <p:nvSpPr>
          <p:cNvPr id="501" name="object 501"/>
          <p:cNvSpPr/>
          <p:nvPr/>
        </p:nvSpPr>
        <p:spPr>
          <a:xfrm>
            <a:off x="1359053" y="7670897"/>
            <a:ext cx="38100" cy="71755"/>
          </a:xfrm>
          <a:custGeom>
            <a:avLst/>
            <a:gdLst/>
            <a:ahLst/>
            <a:cxnLst/>
            <a:rect l="l" t="t" r="r" b="b"/>
            <a:pathLst>
              <a:path w="38100" h="71754">
                <a:moveTo>
                  <a:pt x="37807" y="0"/>
                </a:moveTo>
                <a:lnTo>
                  <a:pt x="0" y="0"/>
                </a:lnTo>
                <a:lnTo>
                  <a:pt x="0" y="71132"/>
                </a:lnTo>
                <a:lnTo>
                  <a:pt x="37807" y="71132"/>
                </a:lnTo>
                <a:lnTo>
                  <a:pt x="37807" y="68122"/>
                </a:lnTo>
                <a:lnTo>
                  <a:pt x="31788" y="68122"/>
                </a:lnTo>
                <a:lnTo>
                  <a:pt x="31788" y="65112"/>
                </a:lnTo>
                <a:lnTo>
                  <a:pt x="6007" y="65112"/>
                </a:lnTo>
                <a:lnTo>
                  <a:pt x="6007" y="6007"/>
                </a:lnTo>
                <a:lnTo>
                  <a:pt x="37807" y="6007"/>
                </a:lnTo>
                <a:lnTo>
                  <a:pt x="37807" y="0"/>
                </a:lnTo>
                <a:close/>
              </a:path>
              <a:path w="38100" h="71754">
                <a:moveTo>
                  <a:pt x="37807" y="6007"/>
                </a:moveTo>
                <a:lnTo>
                  <a:pt x="31788" y="6007"/>
                </a:lnTo>
                <a:lnTo>
                  <a:pt x="31788" y="68122"/>
                </a:lnTo>
                <a:lnTo>
                  <a:pt x="34797" y="68122"/>
                </a:lnTo>
                <a:lnTo>
                  <a:pt x="34797" y="65112"/>
                </a:lnTo>
                <a:lnTo>
                  <a:pt x="37807" y="65112"/>
                </a:lnTo>
                <a:lnTo>
                  <a:pt x="37807" y="6007"/>
                </a:lnTo>
                <a:close/>
              </a:path>
              <a:path w="38100" h="71754">
                <a:moveTo>
                  <a:pt x="37807" y="65112"/>
                </a:moveTo>
                <a:lnTo>
                  <a:pt x="34797" y="65112"/>
                </a:lnTo>
                <a:lnTo>
                  <a:pt x="34797" y="68122"/>
                </a:lnTo>
                <a:lnTo>
                  <a:pt x="37807" y="68122"/>
                </a:lnTo>
                <a:lnTo>
                  <a:pt x="37807" y="65112"/>
                </a:lnTo>
                <a:close/>
              </a:path>
            </a:pathLst>
          </a:custGeom>
          <a:solidFill>
            <a:srgbClr val="221F1F"/>
          </a:solidFill>
        </p:spPr>
        <p:txBody>
          <a:bodyPr wrap="square" lIns="0" tIns="0" rIns="0" bIns="0" rtlCol="0"/>
          <a:lstStyle/>
          <a:p>
            <a:endParaRPr/>
          </a:p>
        </p:txBody>
      </p:sp>
      <p:sp>
        <p:nvSpPr>
          <p:cNvPr id="502" name="object 502"/>
          <p:cNvSpPr/>
          <p:nvPr/>
        </p:nvSpPr>
        <p:spPr>
          <a:xfrm>
            <a:off x="1377295" y="6311125"/>
            <a:ext cx="0" cy="186690"/>
          </a:xfrm>
          <a:custGeom>
            <a:avLst/>
            <a:gdLst/>
            <a:ahLst/>
            <a:cxnLst/>
            <a:rect l="l" t="t" r="r" b="b"/>
            <a:pathLst>
              <a:path h="186689">
                <a:moveTo>
                  <a:pt x="0" y="0"/>
                </a:moveTo>
                <a:lnTo>
                  <a:pt x="0" y="186474"/>
                </a:lnTo>
              </a:path>
            </a:pathLst>
          </a:custGeom>
          <a:ln w="28943">
            <a:solidFill>
              <a:srgbClr val="F1F1F3"/>
            </a:solidFill>
          </a:ln>
        </p:spPr>
        <p:txBody>
          <a:bodyPr wrap="square" lIns="0" tIns="0" rIns="0" bIns="0" rtlCol="0"/>
          <a:lstStyle/>
          <a:p>
            <a:endParaRPr/>
          </a:p>
        </p:txBody>
      </p:sp>
      <p:sp>
        <p:nvSpPr>
          <p:cNvPr id="503" name="object 503"/>
          <p:cNvSpPr/>
          <p:nvPr/>
        </p:nvSpPr>
        <p:spPr>
          <a:xfrm>
            <a:off x="1363052" y="6312181"/>
            <a:ext cx="0" cy="185420"/>
          </a:xfrm>
          <a:custGeom>
            <a:avLst/>
            <a:gdLst/>
            <a:ahLst/>
            <a:cxnLst/>
            <a:rect l="l" t="t" r="r" b="b"/>
            <a:pathLst>
              <a:path h="185420">
                <a:moveTo>
                  <a:pt x="0" y="0"/>
                </a:moveTo>
                <a:lnTo>
                  <a:pt x="0" y="185420"/>
                </a:lnTo>
              </a:path>
            </a:pathLst>
          </a:custGeom>
          <a:ln w="3175">
            <a:solidFill>
              <a:srgbClr val="221F1F"/>
            </a:solidFill>
          </a:ln>
        </p:spPr>
        <p:txBody>
          <a:bodyPr wrap="square" lIns="0" tIns="0" rIns="0" bIns="0" rtlCol="0"/>
          <a:lstStyle/>
          <a:p>
            <a:endParaRPr/>
          </a:p>
        </p:txBody>
      </p:sp>
      <p:sp>
        <p:nvSpPr>
          <p:cNvPr id="504" name="object 504"/>
          <p:cNvSpPr/>
          <p:nvPr/>
        </p:nvSpPr>
        <p:spPr>
          <a:xfrm>
            <a:off x="1362824" y="6310912"/>
            <a:ext cx="29209" cy="1270"/>
          </a:xfrm>
          <a:custGeom>
            <a:avLst/>
            <a:gdLst/>
            <a:ahLst/>
            <a:cxnLst/>
            <a:rect l="l" t="t" r="r" b="b"/>
            <a:pathLst>
              <a:path w="29209" h="1270">
                <a:moveTo>
                  <a:pt x="0" y="1269"/>
                </a:moveTo>
                <a:lnTo>
                  <a:pt x="28943" y="1269"/>
                </a:lnTo>
                <a:lnTo>
                  <a:pt x="28943" y="0"/>
                </a:lnTo>
                <a:lnTo>
                  <a:pt x="0" y="0"/>
                </a:lnTo>
                <a:lnTo>
                  <a:pt x="0" y="1269"/>
                </a:lnTo>
                <a:close/>
              </a:path>
            </a:pathLst>
          </a:custGeom>
          <a:solidFill>
            <a:srgbClr val="221F1F"/>
          </a:solidFill>
        </p:spPr>
        <p:txBody>
          <a:bodyPr wrap="square" lIns="0" tIns="0" rIns="0" bIns="0" rtlCol="0"/>
          <a:lstStyle/>
          <a:p>
            <a:endParaRPr/>
          </a:p>
        </p:txBody>
      </p:sp>
      <p:sp>
        <p:nvSpPr>
          <p:cNvPr id="505" name="object 505"/>
          <p:cNvSpPr/>
          <p:nvPr/>
        </p:nvSpPr>
        <p:spPr>
          <a:xfrm>
            <a:off x="1362823" y="6497157"/>
            <a:ext cx="29209" cy="1270"/>
          </a:xfrm>
          <a:custGeom>
            <a:avLst/>
            <a:gdLst/>
            <a:ahLst/>
            <a:cxnLst/>
            <a:rect l="l" t="t" r="r" b="b"/>
            <a:pathLst>
              <a:path w="29209" h="1270">
                <a:moveTo>
                  <a:pt x="0" y="901"/>
                </a:moveTo>
                <a:lnTo>
                  <a:pt x="28944" y="901"/>
                </a:lnTo>
                <a:lnTo>
                  <a:pt x="28944" y="0"/>
                </a:lnTo>
                <a:lnTo>
                  <a:pt x="0" y="0"/>
                </a:lnTo>
                <a:lnTo>
                  <a:pt x="0" y="901"/>
                </a:lnTo>
                <a:close/>
              </a:path>
            </a:pathLst>
          </a:custGeom>
          <a:solidFill>
            <a:srgbClr val="221F1F"/>
          </a:solidFill>
        </p:spPr>
        <p:txBody>
          <a:bodyPr wrap="square" lIns="0" tIns="0" rIns="0" bIns="0" rtlCol="0"/>
          <a:lstStyle/>
          <a:p>
            <a:endParaRPr/>
          </a:p>
        </p:txBody>
      </p:sp>
      <p:sp>
        <p:nvSpPr>
          <p:cNvPr id="506" name="object 506"/>
          <p:cNvSpPr/>
          <p:nvPr/>
        </p:nvSpPr>
        <p:spPr>
          <a:xfrm>
            <a:off x="833158" y="6309118"/>
            <a:ext cx="530225" cy="283210"/>
          </a:xfrm>
          <a:custGeom>
            <a:avLst/>
            <a:gdLst/>
            <a:ahLst/>
            <a:cxnLst/>
            <a:rect l="l" t="t" r="r" b="b"/>
            <a:pathLst>
              <a:path w="530225" h="283209">
                <a:moveTo>
                  <a:pt x="0" y="283019"/>
                </a:moveTo>
                <a:lnTo>
                  <a:pt x="529666" y="283019"/>
                </a:lnTo>
                <a:lnTo>
                  <a:pt x="529666" y="0"/>
                </a:lnTo>
                <a:lnTo>
                  <a:pt x="0" y="0"/>
                </a:lnTo>
                <a:lnTo>
                  <a:pt x="0" y="283019"/>
                </a:lnTo>
                <a:close/>
              </a:path>
            </a:pathLst>
          </a:custGeom>
          <a:solidFill>
            <a:srgbClr val="F1F1F3"/>
          </a:solidFill>
        </p:spPr>
        <p:txBody>
          <a:bodyPr wrap="square" lIns="0" tIns="0" rIns="0" bIns="0" rtlCol="0"/>
          <a:lstStyle/>
          <a:p>
            <a:endParaRPr/>
          </a:p>
        </p:txBody>
      </p:sp>
      <p:sp>
        <p:nvSpPr>
          <p:cNvPr id="507" name="object 507"/>
          <p:cNvSpPr/>
          <p:nvPr/>
        </p:nvSpPr>
        <p:spPr>
          <a:xfrm>
            <a:off x="833158" y="6592577"/>
            <a:ext cx="530860" cy="0"/>
          </a:xfrm>
          <a:custGeom>
            <a:avLst/>
            <a:gdLst/>
            <a:ahLst/>
            <a:cxnLst/>
            <a:rect l="l" t="t" r="r" b="b"/>
            <a:pathLst>
              <a:path w="530860">
                <a:moveTo>
                  <a:pt x="0" y="0"/>
                </a:moveTo>
                <a:lnTo>
                  <a:pt x="530462" y="0"/>
                </a:lnTo>
              </a:path>
            </a:pathLst>
          </a:custGeom>
          <a:ln w="3175">
            <a:solidFill>
              <a:srgbClr val="221F1F"/>
            </a:solidFill>
          </a:ln>
        </p:spPr>
        <p:txBody>
          <a:bodyPr wrap="square" lIns="0" tIns="0" rIns="0" bIns="0" rtlCol="0"/>
          <a:lstStyle/>
          <a:p>
            <a:endParaRPr/>
          </a:p>
        </p:txBody>
      </p:sp>
      <p:sp>
        <p:nvSpPr>
          <p:cNvPr id="508" name="object 508"/>
          <p:cNvSpPr/>
          <p:nvPr/>
        </p:nvSpPr>
        <p:spPr>
          <a:xfrm>
            <a:off x="1362820" y="6297302"/>
            <a:ext cx="0" cy="294640"/>
          </a:xfrm>
          <a:custGeom>
            <a:avLst/>
            <a:gdLst/>
            <a:ahLst/>
            <a:cxnLst/>
            <a:rect l="l" t="t" r="r" b="b"/>
            <a:pathLst>
              <a:path h="294640">
                <a:moveTo>
                  <a:pt x="0" y="0"/>
                </a:moveTo>
                <a:lnTo>
                  <a:pt x="0" y="294639"/>
                </a:lnTo>
              </a:path>
            </a:pathLst>
          </a:custGeom>
          <a:ln w="3175">
            <a:solidFill>
              <a:srgbClr val="221F1F"/>
            </a:solidFill>
          </a:ln>
        </p:spPr>
        <p:txBody>
          <a:bodyPr wrap="square" lIns="0" tIns="0" rIns="0" bIns="0" rtlCol="0"/>
          <a:lstStyle/>
          <a:p>
            <a:endParaRPr/>
          </a:p>
        </p:txBody>
      </p:sp>
      <p:sp>
        <p:nvSpPr>
          <p:cNvPr id="509" name="object 509"/>
          <p:cNvSpPr/>
          <p:nvPr/>
        </p:nvSpPr>
        <p:spPr>
          <a:xfrm>
            <a:off x="833158" y="6647935"/>
            <a:ext cx="530225" cy="0"/>
          </a:xfrm>
          <a:custGeom>
            <a:avLst/>
            <a:gdLst/>
            <a:ahLst/>
            <a:cxnLst/>
            <a:rect l="l" t="t" r="r" b="b"/>
            <a:pathLst>
              <a:path w="530225">
                <a:moveTo>
                  <a:pt x="0" y="0"/>
                </a:moveTo>
                <a:lnTo>
                  <a:pt x="529666" y="0"/>
                </a:lnTo>
              </a:path>
            </a:pathLst>
          </a:custGeom>
          <a:ln w="48933">
            <a:solidFill>
              <a:srgbClr val="929497"/>
            </a:solidFill>
          </a:ln>
        </p:spPr>
        <p:txBody>
          <a:bodyPr wrap="square" lIns="0" tIns="0" rIns="0" bIns="0" rtlCol="0"/>
          <a:lstStyle/>
          <a:p>
            <a:endParaRPr/>
          </a:p>
        </p:txBody>
      </p:sp>
      <p:sp>
        <p:nvSpPr>
          <p:cNvPr id="510" name="object 510"/>
          <p:cNvSpPr/>
          <p:nvPr/>
        </p:nvSpPr>
        <p:spPr>
          <a:xfrm>
            <a:off x="833158" y="6672667"/>
            <a:ext cx="531495" cy="0"/>
          </a:xfrm>
          <a:custGeom>
            <a:avLst/>
            <a:gdLst/>
            <a:ahLst/>
            <a:cxnLst/>
            <a:rect l="l" t="t" r="r" b="b"/>
            <a:pathLst>
              <a:path w="531494">
                <a:moveTo>
                  <a:pt x="0" y="0"/>
                </a:moveTo>
                <a:lnTo>
                  <a:pt x="531262" y="0"/>
                </a:lnTo>
              </a:path>
            </a:pathLst>
          </a:custGeom>
          <a:ln w="3175">
            <a:solidFill>
              <a:srgbClr val="221F1F"/>
            </a:solidFill>
          </a:ln>
        </p:spPr>
        <p:txBody>
          <a:bodyPr wrap="square" lIns="0" tIns="0" rIns="0" bIns="0" rtlCol="0"/>
          <a:lstStyle/>
          <a:p>
            <a:endParaRPr/>
          </a:p>
        </p:txBody>
      </p:sp>
      <p:sp>
        <p:nvSpPr>
          <p:cNvPr id="511" name="object 511"/>
          <p:cNvSpPr/>
          <p:nvPr/>
        </p:nvSpPr>
        <p:spPr>
          <a:xfrm>
            <a:off x="1361220" y="6625677"/>
            <a:ext cx="3810" cy="45720"/>
          </a:xfrm>
          <a:custGeom>
            <a:avLst/>
            <a:gdLst/>
            <a:ahLst/>
            <a:cxnLst/>
            <a:rect l="l" t="t" r="r" b="b"/>
            <a:pathLst>
              <a:path w="3809" h="45720">
                <a:moveTo>
                  <a:pt x="0" y="45719"/>
                </a:moveTo>
                <a:lnTo>
                  <a:pt x="3200" y="45719"/>
                </a:lnTo>
                <a:lnTo>
                  <a:pt x="3200" y="0"/>
                </a:lnTo>
                <a:lnTo>
                  <a:pt x="0" y="0"/>
                </a:lnTo>
                <a:lnTo>
                  <a:pt x="0" y="45719"/>
                </a:lnTo>
                <a:close/>
              </a:path>
            </a:pathLst>
          </a:custGeom>
          <a:solidFill>
            <a:srgbClr val="221F1F"/>
          </a:solidFill>
        </p:spPr>
        <p:txBody>
          <a:bodyPr wrap="square" lIns="0" tIns="0" rIns="0" bIns="0" rtlCol="0"/>
          <a:lstStyle/>
          <a:p>
            <a:endParaRPr/>
          </a:p>
        </p:txBody>
      </p:sp>
      <p:sp>
        <p:nvSpPr>
          <p:cNvPr id="512" name="object 512"/>
          <p:cNvSpPr/>
          <p:nvPr/>
        </p:nvSpPr>
        <p:spPr>
          <a:xfrm>
            <a:off x="833158" y="6623772"/>
            <a:ext cx="531495" cy="0"/>
          </a:xfrm>
          <a:custGeom>
            <a:avLst/>
            <a:gdLst/>
            <a:ahLst/>
            <a:cxnLst/>
            <a:rect l="l" t="t" r="r" b="b"/>
            <a:pathLst>
              <a:path w="531494">
                <a:moveTo>
                  <a:pt x="0" y="0"/>
                </a:moveTo>
                <a:lnTo>
                  <a:pt x="531262" y="0"/>
                </a:lnTo>
              </a:path>
            </a:pathLst>
          </a:custGeom>
          <a:ln w="3809">
            <a:solidFill>
              <a:srgbClr val="221F1F"/>
            </a:solidFill>
          </a:ln>
        </p:spPr>
        <p:txBody>
          <a:bodyPr wrap="square" lIns="0" tIns="0" rIns="0" bIns="0" rtlCol="0"/>
          <a:lstStyle/>
          <a:p>
            <a:endParaRPr/>
          </a:p>
        </p:txBody>
      </p:sp>
      <p:sp>
        <p:nvSpPr>
          <p:cNvPr id="513" name="object 513"/>
          <p:cNvSpPr/>
          <p:nvPr/>
        </p:nvSpPr>
        <p:spPr>
          <a:xfrm>
            <a:off x="1362820" y="6340312"/>
            <a:ext cx="29209" cy="63500"/>
          </a:xfrm>
          <a:custGeom>
            <a:avLst/>
            <a:gdLst/>
            <a:ahLst/>
            <a:cxnLst/>
            <a:rect l="l" t="t" r="r" b="b"/>
            <a:pathLst>
              <a:path w="29209" h="63500">
                <a:moveTo>
                  <a:pt x="0" y="63500"/>
                </a:moveTo>
                <a:lnTo>
                  <a:pt x="28947" y="63500"/>
                </a:lnTo>
                <a:lnTo>
                  <a:pt x="28947" y="0"/>
                </a:lnTo>
                <a:lnTo>
                  <a:pt x="0" y="0"/>
                </a:lnTo>
                <a:lnTo>
                  <a:pt x="0" y="63500"/>
                </a:lnTo>
                <a:close/>
              </a:path>
            </a:pathLst>
          </a:custGeom>
          <a:solidFill>
            <a:srgbClr val="5D6366"/>
          </a:solidFill>
        </p:spPr>
        <p:txBody>
          <a:bodyPr wrap="square" lIns="0" tIns="0" rIns="0" bIns="0" rtlCol="0"/>
          <a:lstStyle/>
          <a:p>
            <a:endParaRPr/>
          </a:p>
        </p:txBody>
      </p:sp>
      <p:sp>
        <p:nvSpPr>
          <p:cNvPr id="514" name="object 514"/>
          <p:cNvSpPr/>
          <p:nvPr/>
        </p:nvSpPr>
        <p:spPr>
          <a:xfrm>
            <a:off x="833158" y="6325072"/>
            <a:ext cx="561340" cy="0"/>
          </a:xfrm>
          <a:custGeom>
            <a:avLst/>
            <a:gdLst/>
            <a:ahLst/>
            <a:cxnLst/>
            <a:rect l="l" t="t" r="r" b="b"/>
            <a:pathLst>
              <a:path w="561340">
                <a:moveTo>
                  <a:pt x="0" y="0"/>
                </a:moveTo>
                <a:lnTo>
                  <a:pt x="560726" y="0"/>
                </a:lnTo>
              </a:path>
            </a:pathLst>
          </a:custGeom>
          <a:ln w="30479">
            <a:solidFill>
              <a:srgbClr val="5D6366"/>
            </a:solidFill>
          </a:ln>
        </p:spPr>
        <p:txBody>
          <a:bodyPr wrap="square" lIns="0" tIns="0" rIns="0" bIns="0" rtlCol="0"/>
          <a:lstStyle/>
          <a:p>
            <a:endParaRPr/>
          </a:p>
        </p:txBody>
      </p:sp>
      <p:sp>
        <p:nvSpPr>
          <p:cNvPr id="515" name="object 515"/>
          <p:cNvSpPr/>
          <p:nvPr/>
        </p:nvSpPr>
        <p:spPr>
          <a:xfrm>
            <a:off x="1377471" y="6214582"/>
            <a:ext cx="0" cy="95250"/>
          </a:xfrm>
          <a:custGeom>
            <a:avLst/>
            <a:gdLst/>
            <a:ahLst/>
            <a:cxnLst/>
            <a:rect l="l" t="t" r="r" b="b"/>
            <a:pathLst>
              <a:path h="95250">
                <a:moveTo>
                  <a:pt x="0" y="0"/>
                </a:moveTo>
                <a:lnTo>
                  <a:pt x="0" y="95250"/>
                </a:lnTo>
              </a:path>
            </a:pathLst>
          </a:custGeom>
          <a:ln w="28591">
            <a:solidFill>
              <a:srgbClr val="5D6366"/>
            </a:solidFill>
          </a:ln>
        </p:spPr>
        <p:txBody>
          <a:bodyPr wrap="square" lIns="0" tIns="0" rIns="0" bIns="0" rtlCol="0"/>
          <a:lstStyle/>
          <a:p>
            <a:endParaRPr/>
          </a:p>
        </p:txBody>
      </p:sp>
      <p:sp>
        <p:nvSpPr>
          <p:cNvPr id="516" name="object 516"/>
          <p:cNvSpPr/>
          <p:nvPr/>
        </p:nvSpPr>
        <p:spPr>
          <a:xfrm>
            <a:off x="1359814" y="6403346"/>
            <a:ext cx="32384" cy="3810"/>
          </a:xfrm>
          <a:custGeom>
            <a:avLst/>
            <a:gdLst/>
            <a:ahLst/>
            <a:cxnLst/>
            <a:rect l="l" t="t" r="r" b="b"/>
            <a:pathLst>
              <a:path w="32384" h="3810">
                <a:moveTo>
                  <a:pt x="0" y="3809"/>
                </a:moveTo>
                <a:lnTo>
                  <a:pt x="31953" y="3809"/>
                </a:lnTo>
                <a:lnTo>
                  <a:pt x="31953" y="0"/>
                </a:lnTo>
                <a:lnTo>
                  <a:pt x="0" y="0"/>
                </a:lnTo>
                <a:lnTo>
                  <a:pt x="0" y="3809"/>
                </a:lnTo>
                <a:close/>
              </a:path>
            </a:pathLst>
          </a:custGeom>
          <a:solidFill>
            <a:srgbClr val="221F1F"/>
          </a:solidFill>
        </p:spPr>
        <p:txBody>
          <a:bodyPr wrap="square" lIns="0" tIns="0" rIns="0" bIns="0" rtlCol="0"/>
          <a:lstStyle/>
          <a:p>
            <a:endParaRPr/>
          </a:p>
        </p:txBody>
      </p:sp>
      <p:sp>
        <p:nvSpPr>
          <p:cNvPr id="517" name="object 517"/>
          <p:cNvSpPr/>
          <p:nvPr/>
        </p:nvSpPr>
        <p:spPr>
          <a:xfrm>
            <a:off x="1359814" y="6400806"/>
            <a:ext cx="32384" cy="2540"/>
          </a:xfrm>
          <a:custGeom>
            <a:avLst/>
            <a:gdLst/>
            <a:ahLst/>
            <a:cxnLst/>
            <a:rect l="l" t="t" r="r" b="b"/>
            <a:pathLst>
              <a:path w="32384" h="2539">
                <a:moveTo>
                  <a:pt x="0" y="2540"/>
                </a:moveTo>
                <a:lnTo>
                  <a:pt x="31953" y="2540"/>
                </a:lnTo>
                <a:lnTo>
                  <a:pt x="31953" y="0"/>
                </a:lnTo>
                <a:lnTo>
                  <a:pt x="0" y="0"/>
                </a:lnTo>
                <a:lnTo>
                  <a:pt x="0" y="2540"/>
                </a:lnTo>
                <a:close/>
              </a:path>
            </a:pathLst>
          </a:custGeom>
          <a:solidFill>
            <a:srgbClr val="221F1F"/>
          </a:solidFill>
        </p:spPr>
        <p:txBody>
          <a:bodyPr wrap="square" lIns="0" tIns="0" rIns="0" bIns="0" rtlCol="0"/>
          <a:lstStyle/>
          <a:p>
            <a:endParaRPr/>
          </a:p>
        </p:txBody>
      </p:sp>
      <p:sp>
        <p:nvSpPr>
          <p:cNvPr id="518" name="object 518"/>
          <p:cNvSpPr/>
          <p:nvPr/>
        </p:nvSpPr>
        <p:spPr>
          <a:xfrm>
            <a:off x="1359814" y="6343656"/>
            <a:ext cx="6350" cy="57150"/>
          </a:xfrm>
          <a:custGeom>
            <a:avLst/>
            <a:gdLst/>
            <a:ahLst/>
            <a:cxnLst/>
            <a:rect l="l" t="t" r="r" b="b"/>
            <a:pathLst>
              <a:path w="6350" h="57150">
                <a:moveTo>
                  <a:pt x="0" y="57150"/>
                </a:moveTo>
                <a:lnTo>
                  <a:pt x="6007" y="57150"/>
                </a:lnTo>
                <a:lnTo>
                  <a:pt x="6007" y="0"/>
                </a:lnTo>
                <a:lnTo>
                  <a:pt x="0" y="0"/>
                </a:lnTo>
                <a:lnTo>
                  <a:pt x="0" y="57150"/>
                </a:lnTo>
                <a:close/>
              </a:path>
            </a:pathLst>
          </a:custGeom>
          <a:solidFill>
            <a:srgbClr val="221F1F"/>
          </a:solidFill>
        </p:spPr>
        <p:txBody>
          <a:bodyPr wrap="square" lIns="0" tIns="0" rIns="0" bIns="0" rtlCol="0"/>
          <a:lstStyle/>
          <a:p>
            <a:endParaRPr/>
          </a:p>
        </p:txBody>
      </p:sp>
      <p:sp>
        <p:nvSpPr>
          <p:cNvPr id="519" name="object 519"/>
          <p:cNvSpPr/>
          <p:nvPr/>
        </p:nvSpPr>
        <p:spPr>
          <a:xfrm>
            <a:off x="833158" y="6340481"/>
            <a:ext cx="532765" cy="0"/>
          </a:xfrm>
          <a:custGeom>
            <a:avLst/>
            <a:gdLst/>
            <a:ahLst/>
            <a:cxnLst/>
            <a:rect l="l" t="t" r="r" b="b"/>
            <a:pathLst>
              <a:path w="532765">
                <a:moveTo>
                  <a:pt x="0" y="0"/>
                </a:moveTo>
                <a:lnTo>
                  <a:pt x="532663" y="0"/>
                </a:lnTo>
              </a:path>
            </a:pathLst>
          </a:custGeom>
          <a:ln w="6350">
            <a:solidFill>
              <a:srgbClr val="221F1F"/>
            </a:solidFill>
          </a:ln>
        </p:spPr>
        <p:txBody>
          <a:bodyPr wrap="square" lIns="0" tIns="0" rIns="0" bIns="0" rtlCol="0"/>
          <a:lstStyle/>
          <a:p>
            <a:endParaRPr/>
          </a:p>
        </p:txBody>
      </p:sp>
      <p:sp>
        <p:nvSpPr>
          <p:cNvPr id="520" name="object 520"/>
          <p:cNvSpPr/>
          <p:nvPr/>
        </p:nvSpPr>
        <p:spPr>
          <a:xfrm>
            <a:off x="1391323" y="6217926"/>
            <a:ext cx="0" cy="182880"/>
          </a:xfrm>
          <a:custGeom>
            <a:avLst/>
            <a:gdLst/>
            <a:ahLst/>
            <a:cxnLst/>
            <a:rect l="l" t="t" r="r" b="b"/>
            <a:pathLst>
              <a:path h="182879">
                <a:moveTo>
                  <a:pt x="0" y="0"/>
                </a:moveTo>
                <a:lnTo>
                  <a:pt x="0" y="182879"/>
                </a:lnTo>
              </a:path>
            </a:pathLst>
          </a:custGeom>
          <a:ln w="3175">
            <a:solidFill>
              <a:srgbClr val="221F1F"/>
            </a:solidFill>
          </a:ln>
        </p:spPr>
        <p:txBody>
          <a:bodyPr wrap="square" lIns="0" tIns="0" rIns="0" bIns="0" rtlCol="0"/>
          <a:lstStyle/>
          <a:p>
            <a:endParaRPr/>
          </a:p>
        </p:txBody>
      </p:sp>
      <p:sp>
        <p:nvSpPr>
          <p:cNvPr id="521" name="object 521"/>
          <p:cNvSpPr/>
          <p:nvPr/>
        </p:nvSpPr>
        <p:spPr>
          <a:xfrm>
            <a:off x="833158" y="6311147"/>
            <a:ext cx="533400" cy="0"/>
          </a:xfrm>
          <a:custGeom>
            <a:avLst/>
            <a:gdLst/>
            <a:ahLst/>
            <a:cxnLst/>
            <a:rect l="l" t="t" r="r" b="b"/>
            <a:pathLst>
              <a:path w="533400">
                <a:moveTo>
                  <a:pt x="0" y="0"/>
                </a:moveTo>
                <a:lnTo>
                  <a:pt x="533019" y="0"/>
                </a:lnTo>
              </a:path>
            </a:pathLst>
          </a:custGeom>
          <a:ln w="4057">
            <a:solidFill>
              <a:srgbClr val="221F1F"/>
            </a:solidFill>
          </a:ln>
        </p:spPr>
        <p:txBody>
          <a:bodyPr wrap="square" lIns="0" tIns="0" rIns="0" bIns="0" rtlCol="0"/>
          <a:lstStyle/>
          <a:p>
            <a:endParaRPr/>
          </a:p>
        </p:txBody>
      </p:sp>
      <p:sp>
        <p:nvSpPr>
          <p:cNvPr id="522" name="object 522"/>
          <p:cNvSpPr/>
          <p:nvPr/>
        </p:nvSpPr>
        <p:spPr>
          <a:xfrm>
            <a:off x="1364507" y="6217926"/>
            <a:ext cx="0" cy="88900"/>
          </a:xfrm>
          <a:custGeom>
            <a:avLst/>
            <a:gdLst/>
            <a:ahLst/>
            <a:cxnLst/>
            <a:rect l="l" t="t" r="r" b="b"/>
            <a:pathLst>
              <a:path h="88900">
                <a:moveTo>
                  <a:pt x="0" y="0"/>
                </a:moveTo>
                <a:lnTo>
                  <a:pt x="0" y="88900"/>
                </a:lnTo>
              </a:path>
            </a:pathLst>
          </a:custGeom>
          <a:ln w="3340">
            <a:solidFill>
              <a:srgbClr val="221F1F"/>
            </a:solidFill>
          </a:ln>
        </p:spPr>
        <p:txBody>
          <a:bodyPr wrap="square" lIns="0" tIns="0" rIns="0" bIns="0" rtlCol="0"/>
          <a:lstStyle/>
          <a:p>
            <a:endParaRPr/>
          </a:p>
        </p:txBody>
      </p:sp>
      <p:sp>
        <p:nvSpPr>
          <p:cNvPr id="523" name="object 523"/>
          <p:cNvSpPr/>
          <p:nvPr/>
        </p:nvSpPr>
        <p:spPr>
          <a:xfrm>
            <a:off x="1362836" y="6211576"/>
            <a:ext cx="29209" cy="6350"/>
          </a:xfrm>
          <a:custGeom>
            <a:avLst/>
            <a:gdLst/>
            <a:ahLst/>
            <a:cxnLst/>
            <a:rect l="l" t="t" r="r" b="b"/>
            <a:pathLst>
              <a:path w="29209" h="6350">
                <a:moveTo>
                  <a:pt x="0" y="6350"/>
                </a:moveTo>
                <a:lnTo>
                  <a:pt x="28930" y="6350"/>
                </a:lnTo>
                <a:lnTo>
                  <a:pt x="28930" y="0"/>
                </a:lnTo>
                <a:lnTo>
                  <a:pt x="0" y="0"/>
                </a:lnTo>
                <a:lnTo>
                  <a:pt x="0" y="6350"/>
                </a:lnTo>
                <a:close/>
              </a:path>
            </a:pathLst>
          </a:custGeom>
          <a:solidFill>
            <a:srgbClr val="221F1F"/>
          </a:solidFill>
        </p:spPr>
        <p:txBody>
          <a:bodyPr wrap="square" lIns="0" tIns="0" rIns="0" bIns="0" rtlCol="0"/>
          <a:lstStyle/>
          <a:p>
            <a:endParaRPr/>
          </a:p>
        </p:txBody>
      </p:sp>
      <p:sp>
        <p:nvSpPr>
          <p:cNvPr id="524" name="object 524"/>
          <p:cNvSpPr/>
          <p:nvPr/>
        </p:nvSpPr>
        <p:spPr>
          <a:xfrm>
            <a:off x="1362820" y="6623330"/>
            <a:ext cx="29209" cy="63500"/>
          </a:xfrm>
          <a:custGeom>
            <a:avLst/>
            <a:gdLst/>
            <a:ahLst/>
            <a:cxnLst/>
            <a:rect l="l" t="t" r="r" b="b"/>
            <a:pathLst>
              <a:path w="29209" h="63500">
                <a:moveTo>
                  <a:pt x="0" y="63500"/>
                </a:moveTo>
                <a:lnTo>
                  <a:pt x="28947" y="63500"/>
                </a:lnTo>
                <a:lnTo>
                  <a:pt x="28947" y="0"/>
                </a:lnTo>
                <a:lnTo>
                  <a:pt x="0" y="0"/>
                </a:lnTo>
                <a:lnTo>
                  <a:pt x="0" y="63500"/>
                </a:lnTo>
                <a:close/>
              </a:path>
            </a:pathLst>
          </a:custGeom>
          <a:solidFill>
            <a:srgbClr val="5D6366"/>
          </a:solidFill>
        </p:spPr>
        <p:txBody>
          <a:bodyPr wrap="square" lIns="0" tIns="0" rIns="0" bIns="0" rtlCol="0"/>
          <a:lstStyle/>
          <a:p>
            <a:endParaRPr/>
          </a:p>
        </p:txBody>
      </p:sp>
      <p:sp>
        <p:nvSpPr>
          <p:cNvPr id="525" name="object 525"/>
          <p:cNvSpPr/>
          <p:nvPr/>
        </p:nvSpPr>
        <p:spPr>
          <a:xfrm>
            <a:off x="833158" y="6608090"/>
            <a:ext cx="561340" cy="0"/>
          </a:xfrm>
          <a:custGeom>
            <a:avLst/>
            <a:gdLst/>
            <a:ahLst/>
            <a:cxnLst/>
            <a:rect l="l" t="t" r="r" b="b"/>
            <a:pathLst>
              <a:path w="561340">
                <a:moveTo>
                  <a:pt x="0" y="0"/>
                </a:moveTo>
                <a:lnTo>
                  <a:pt x="560726" y="0"/>
                </a:lnTo>
              </a:path>
            </a:pathLst>
          </a:custGeom>
          <a:ln w="30479">
            <a:solidFill>
              <a:srgbClr val="5D6366"/>
            </a:solidFill>
          </a:ln>
        </p:spPr>
        <p:txBody>
          <a:bodyPr wrap="square" lIns="0" tIns="0" rIns="0" bIns="0" rtlCol="0"/>
          <a:lstStyle/>
          <a:p>
            <a:endParaRPr/>
          </a:p>
        </p:txBody>
      </p:sp>
      <p:sp>
        <p:nvSpPr>
          <p:cNvPr id="526" name="object 526"/>
          <p:cNvSpPr/>
          <p:nvPr/>
        </p:nvSpPr>
        <p:spPr>
          <a:xfrm>
            <a:off x="1377471" y="6497600"/>
            <a:ext cx="0" cy="95250"/>
          </a:xfrm>
          <a:custGeom>
            <a:avLst/>
            <a:gdLst/>
            <a:ahLst/>
            <a:cxnLst/>
            <a:rect l="l" t="t" r="r" b="b"/>
            <a:pathLst>
              <a:path h="95250">
                <a:moveTo>
                  <a:pt x="0" y="0"/>
                </a:moveTo>
                <a:lnTo>
                  <a:pt x="0" y="95250"/>
                </a:lnTo>
              </a:path>
            </a:pathLst>
          </a:custGeom>
          <a:ln w="28591">
            <a:solidFill>
              <a:srgbClr val="5D6366"/>
            </a:solidFill>
          </a:ln>
        </p:spPr>
        <p:txBody>
          <a:bodyPr wrap="square" lIns="0" tIns="0" rIns="0" bIns="0" rtlCol="0"/>
          <a:lstStyle/>
          <a:p>
            <a:endParaRPr/>
          </a:p>
        </p:txBody>
      </p:sp>
      <p:sp>
        <p:nvSpPr>
          <p:cNvPr id="527" name="object 527"/>
          <p:cNvSpPr/>
          <p:nvPr/>
        </p:nvSpPr>
        <p:spPr>
          <a:xfrm>
            <a:off x="1359814" y="6686364"/>
            <a:ext cx="32384" cy="3810"/>
          </a:xfrm>
          <a:custGeom>
            <a:avLst/>
            <a:gdLst/>
            <a:ahLst/>
            <a:cxnLst/>
            <a:rect l="l" t="t" r="r" b="b"/>
            <a:pathLst>
              <a:path w="32384" h="3809">
                <a:moveTo>
                  <a:pt x="0" y="3809"/>
                </a:moveTo>
                <a:lnTo>
                  <a:pt x="31953" y="3809"/>
                </a:lnTo>
                <a:lnTo>
                  <a:pt x="31953" y="0"/>
                </a:lnTo>
                <a:lnTo>
                  <a:pt x="0" y="0"/>
                </a:lnTo>
                <a:lnTo>
                  <a:pt x="0" y="3809"/>
                </a:lnTo>
                <a:close/>
              </a:path>
            </a:pathLst>
          </a:custGeom>
          <a:solidFill>
            <a:srgbClr val="221F1F"/>
          </a:solidFill>
        </p:spPr>
        <p:txBody>
          <a:bodyPr wrap="square" lIns="0" tIns="0" rIns="0" bIns="0" rtlCol="0"/>
          <a:lstStyle/>
          <a:p>
            <a:endParaRPr/>
          </a:p>
        </p:txBody>
      </p:sp>
      <p:sp>
        <p:nvSpPr>
          <p:cNvPr id="528" name="object 528"/>
          <p:cNvSpPr/>
          <p:nvPr/>
        </p:nvSpPr>
        <p:spPr>
          <a:xfrm>
            <a:off x="1359814" y="6683824"/>
            <a:ext cx="32384" cy="2540"/>
          </a:xfrm>
          <a:custGeom>
            <a:avLst/>
            <a:gdLst/>
            <a:ahLst/>
            <a:cxnLst/>
            <a:rect l="l" t="t" r="r" b="b"/>
            <a:pathLst>
              <a:path w="32384" h="2540">
                <a:moveTo>
                  <a:pt x="0" y="2540"/>
                </a:moveTo>
                <a:lnTo>
                  <a:pt x="31953" y="2540"/>
                </a:lnTo>
                <a:lnTo>
                  <a:pt x="31953" y="0"/>
                </a:lnTo>
                <a:lnTo>
                  <a:pt x="0" y="0"/>
                </a:lnTo>
                <a:lnTo>
                  <a:pt x="0" y="2540"/>
                </a:lnTo>
                <a:close/>
              </a:path>
            </a:pathLst>
          </a:custGeom>
          <a:solidFill>
            <a:srgbClr val="221F1F"/>
          </a:solidFill>
        </p:spPr>
        <p:txBody>
          <a:bodyPr wrap="square" lIns="0" tIns="0" rIns="0" bIns="0" rtlCol="0"/>
          <a:lstStyle/>
          <a:p>
            <a:endParaRPr/>
          </a:p>
        </p:txBody>
      </p:sp>
      <p:sp>
        <p:nvSpPr>
          <p:cNvPr id="529" name="object 529"/>
          <p:cNvSpPr/>
          <p:nvPr/>
        </p:nvSpPr>
        <p:spPr>
          <a:xfrm>
            <a:off x="1359814" y="6626674"/>
            <a:ext cx="6350" cy="57150"/>
          </a:xfrm>
          <a:custGeom>
            <a:avLst/>
            <a:gdLst/>
            <a:ahLst/>
            <a:cxnLst/>
            <a:rect l="l" t="t" r="r" b="b"/>
            <a:pathLst>
              <a:path w="6350" h="57150">
                <a:moveTo>
                  <a:pt x="0" y="57150"/>
                </a:moveTo>
                <a:lnTo>
                  <a:pt x="6007" y="57150"/>
                </a:lnTo>
                <a:lnTo>
                  <a:pt x="6007" y="0"/>
                </a:lnTo>
                <a:lnTo>
                  <a:pt x="0" y="0"/>
                </a:lnTo>
                <a:lnTo>
                  <a:pt x="0" y="57150"/>
                </a:lnTo>
                <a:close/>
              </a:path>
            </a:pathLst>
          </a:custGeom>
          <a:solidFill>
            <a:srgbClr val="221F1F"/>
          </a:solidFill>
        </p:spPr>
        <p:txBody>
          <a:bodyPr wrap="square" lIns="0" tIns="0" rIns="0" bIns="0" rtlCol="0"/>
          <a:lstStyle/>
          <a:p>
            <a:endParaRPr/>
          </a:p>
        </p:txBody>
      </p:sp>
      <p:sp>
        <p:nvSpPr>
          <p:cNvPr id="530" name="object 530"/>
          <p:cNvSpPr/>
          <p:nvPr/>
        </p:nvSpPr>
        <p:spPr>
          <a:xfrm>
            <a:off x="833158" y="6623499"/>
            <a:ext cx="532765" cy="0"/>
          </a:xfrm>
          <a:custGeom>
            <a:avLst/>
            <a:gdLst/>
            <a:ahLst/>
            <a:cxnLst/>
            <a:rect l="l" t="t" r="r" b="b"/>
            <a:pathLst>
              <a:path w="532765">
                <a:moveTo>
                  <a:pt x="0" y="0"/>
                </a:moveTo>
                <a:lnTo>
                  <a:pt x="532663" y="0"/>
                </a:lnTo>
              </a:path>
            </a:pathLst>
          </a:custGeom>
          <a:ln w="6350">
            <a:solidFill>
              <a:srgbClr val="221F1F"/>
            </a:solidFill>
          </a:ln>
        </p:spPr>
        <p:txBody>
          <a:bodyPr wrap="square" lIns="0" tIns="0" rIns="0" bIns="0" rtlCol="0"/>
          <a:lstStyle/>
          <a:p>
            <a:endParaRPr/>
          </a:p>
        </p:txBody>
      </p:sp>
      <p:sp>
        <p:nvSpPr>
          <p:cNvPr id="531" name="object 531"/>
          <p:cNvSpPr/>
          <p:nvPr/>
        </p:nvSpPr>
        <p:spPr>
          <a:xfrm>
            <a:off x="1391323" y="6500944"/>
            <a:ext cx="0" cy="182880"/>
          </a:xfrm>
          <a:custGeom>
            <a:avLst/>
            <a:gdLst/>
            <a:ahLst/>
            <a:cxnLst/>
            <a:rect l="l" t="t" r="r" b="b"/>
            <a:pathLst>
              <a:path h="182879">
                <a:moveTo>
                  <a:pt x="0" y="0"/>
                </a:moveTo>
                <a:lnTo>
                  <a:pt x="0" y="182879"/>
                </a:lnTo>
              </a:path>
            </a:pathLst>
          </a:custGeom>
          <a:ln w="3175">
            <a:solidFill>
              <a:srgbClr val="221F1F"/>
            </a:solidFill>
          </a:ln>
        </p:spPr>
        <p:txBody>
          <a:bodyPr wrap="square" lIns="0" tIns="0" rIns="0" bIns="0" rtlCol="0"/>
          <a:lstStyle/>
          <a:p>
            <a:endParaRPr/>
          </a:p>
        </p:txBody>
      </p:sp>
      <p:sp>
        <p:nvSpPr>
          <p:cNvPr id="532" name="object 532"/>
          <p:cNvSpPr/>
          <p:nvPr/>
        </p:nvSpPr>
        <p:spPr>
          <a:xfrm>
            <a:off x="833158" y="6593019"/>
            <a:ext cx="533400" cy="0"/>
          </a:xfrm>
          <a:custGeom>
            <a:avLst/>
            <a:gdLst/>
            <a:ahLst/>
            <a:cxnLst/>
            <a:rect l="l" t="t" r="r" b="b"/>
            <a:pathLst>
              <a:path w="533400">
                <a:moveTo>
                  <a:pt x="0" y="0"/>
                </a:moveTo>
                <a:lnTo>
                  <a:pt x="533019" y="0"/>
                </a:lnTo>
              </a:path>
            </a:pathLst>
          </a:custGeom>
          <a:ln w="6350">
            <a:solidFill>
              <a:srgbClr val="221F1F"/>
            </a:solidFill>
          </a:ln>
        </p:spPr>
        <p:txBody>
          <a:bodyPr wrap="square" lIns="0" tIns="0" rIns="0" bIns="0" rtlCol="0"/>
          <a:lstStyle/>
          <a:p>
            <a:endParaRPr/>
          </a:p>
        </p:txBody>
      </p:sp>
      <p:sp>
        <p:nvSpPr>
          <p:cNvPr id="533" name="object 533"/>
          <p:cNvSpPr/>
          <p:nvPr/>
        </p:nvSpPr>
        <p:spPr>
          <a:xfrm>
            <a:off x="1363173" y="6500944"/>
            <a:ext cx="0" cy="88900"/>
          </a:xfrm>
          <a:custGeom>
            <a:avLst/>
            <a:gdLst/>
            <a:ahLst/>
            <a:cxnLst/>
            <a:rect l="l" t="t" r="r" b="b"/>
            <a:pathLst>
              <a:path h="88900">
                <a:moveTo>
                  <a:pt x="0" y="0"/>
                </a:moveTo>
                <a:lnTo>
                  <a:pt x="0" y="88900"/>
                </a:lnTo>
              </a:path>
            </a:pathLst>
          </a:custGeom>
          <a:ln w="6007">
            <a:solidFill>
              <a:srgbClr val="221F1F"/>
            </a:solidFill>
          </a:ln>
        </p:spPr>
        <p:txBody>
          <a:bodyPr wrap="square" lIns="0" tIns="0" rIns="0" bIns="0" rtlCol="0"/>
          <a:lstStyle/>
          <a:p>
            <a:endParaRPr/>
          </a:p>
        </p:txBody>
      </p:sp>
      <p:sp>
        <p:nvSpPr>
          <p:cNvPr id="534" name="object 534"/>
          <p:cNvSpPr/>
          <p:nvPr/>
        </p:nvSpPr>
        <p:spPr>
          <a:xfrm>
            <a:off x="1360169" y="6494594"/>
            <a:ext cx="31750" cy="6350"/>
          </a:xfrm>
          <a:custGeom>
            <a:avLst/>
            <a:gdLst/>
            <a:ahLst/>
            <a:cxnLst/>
            <a:rect l="l" t="t" r="r" b="b"/>
            <a:pathLst>
              <a:path w="31750" h="6350">
                <a:moveTo>
                  <a:pt x="0" y="6350"/>
                </a:moveTo>
                <a:lnTo>
                  <a:pt x="31597" y="6350"/>
                </a:lnTo>
                <a:lnTo>
                  <a:pt x="31597" y="0"/>
                </a:lnTo>
                <a:lnTo>
                  <a:pt x="0" y="0"/>
                </a:lnTo>
                <a:lnTo>
                  <a:pt x="0" y="6350"/>
                </a:lnTo>
                <a:close/>
              </a:path>
            </a:pathLst>
          </a:custGeom>
          <a:solidFill>
            <a:srgbClr val="221F1F"/>
          </a:solidFill>
        </p:spPr>
        <p:txBody>
          <a:bodyPr wrap="square" lIns="0" tIns="0" rIns="0" bIns="0" rtlCol="0"/>
          <a:lstStyle/>
          <a:p>
            <a:endParaRPr/>
          </a:p>
        </p:txBody>
      </p:sp>
      <p:sp>
        <p:nvSpPr>
          <p:cNvPr id="535" name="object 535"/>
          <p:cNvSpPr/>
          <p:nvPr/>
        </p:nvSpPr>
        <p:spPr>
          <a:xfrm>
            <a:off x="1003146" y="7578852"/>
            <a:ext cx="334645" cy="162560"/>
          </a:xfrm>
          <a:custGeom>
            <a:avLst/>
            <a:gdLst/>
            <a:ahLst/>
            <a:cxnLst/>
            <a:rect l="l" t="t" r="r" b="b"/>
            <a:pathLst>
              <a:path w="334644" h="162559">
                <a:moveTo>
                  <a:pt x="319662" y="123659"/>
                </a:moveTo>
                <a:lnTo>
                  <a:pt x="38608" y="123659"/>
                </a:lnTo>
                <a:lnTo>
                  <a:pt x="47929" y="133718"/>
                </a:lnTo>
                <a:lnTo>
                  <a:pt x="53187" y="140703"/>
                </a:lnTo>
                <a:lnTo>
                  <a:pt x="58508" y="151117"/>
                </a:lnTo>
                <a:lnTo>
                  <a:pt x="65493" y="158051"/>
                </a:lnTo>
                <a:lnTo>
                  <a:pt x="79590" y="162293"/>
                </a:lnTo>
                <a:lnTo>
                  <a:pt x="93052" y="158521"/>
                </a:lnTo>
                <a:lnTo>
                  <a:pt x="104838" y="154393"/>
                </a:lnTo>
                <a:lnTo>
                  <a:pt x="114452" y="138760"/>
                </a:lnTo>
                <a:lnTo>
                  <a:pt x="113995" y="129374"/>
                </a:lnTo>
                <a:lnTo>
                  <a:pt x="221089" y="129374"/>
                </a:lnTo>
                <a:lnTo>
                  <a:pt x="231546" y="124675"/>
                </a:lnTo>
                <a:lnTo>
                  <a:pt x="318923" y="124675"/>
                </a:lnTo>
                <a:lnTo>
                  <a:pt x="319662" y="123659"/>
                </a:lnTo>
                <a:close/>
              </a:path>
              <a:path w="334644" h="162559">
                <a:moveTo>
                  <a:pt x="318923" y="124675"/>
                </a:moveTo>
                <a:lnTo>
                  <a:pt x="231546" y="124675"/>
                </a:lnTo>
                <a:lnTo>
                  <a:pt x="242354" y="124866"/>
                </a:lnTo>
                <a:lnTo>
                  <a:pt x="243357" y="134632"/>
                </a:lnTo>
                <a:lnTo>
                  <a:pt x="248107" y="144437"/>
                </a:lnTo>
                <a:lnTo>
                  <a:pt x="253987" y="152120"/>
                </a:lnTo>
                <a:lnTo>
                  <a:pt x="264833" y="158292"/>
                </a:lnTo>
                <a:lnTo>
                  <a:pt x="280720" y="158788"/>
                </a:lnTo>
                <a:lnTo>
                  <a:pt x="296265" y="151879"/>
                </a:lnTo>
                <a:lnTo>
                  <a:pt x="306908" y="130937"/>
                </a:lnTo>
                <a:lnTo>
                  <a:pt x="314370" y="130937"/>
                </a:lnTo>
                <a:lnTo>
                  <a:pt x="318923" y="124675"/>
                </a:lnTo>
                <a:close/>
              </a:path>
              <a:path w="334644" h="162559">
                <a:moveTo>
                  <a:pt x="221089" y="129374"/>
                </a:moveTo>
                <a:lnTo>
                  <a:pt x="117005" y="129374"/>
                </a:lnTo>
                <a:lnTo>
                  <a:pt x="125492" y="130315"/>
                </a:lnTo>
                <a:lnTo>
                  <a:pt x="163093" y="135394"/>
                </a:lnTo>
                <a:lnTo>
                  <a:pt x="162814" y="132461"/>
                </a:lnTo>
                <a:lnTo>
                  <a:pt x="214221" y="132461"/>
                </a:lnTo>
                <a:lnTo>
                  <a:pt x="221089" y="129374"/>
                </a:lnTo>
                <a:close/>
              </a:path>
              <a:path w="334644" h="162559">
                <a:moveTo>
                  <a:pt x="214221" y="132461"/>
                </a:moveTo>
                <a:lnTo>
                  <a:pt x="162814" y="132461"/>
                </a:lnTo>
                <a:lnTo>
                  <a:pt x="209473" y="134594"/>
                </a:lnTo>
                <a:lnTo>
                  <a:pt x="214221" y="132461"/>
                </a:lnTo>
                <a:close/>
              </a:path>
              <a:path w="334644" h="162559">
                <a:moveTo>
                  <a:pt x="325921" y="94996"/>
                </a:moveTo>
                <a:lnTo>
                  <a:pt x="17741" y="94996"/>
                </a:lnTo>
                <a:lnTo>
                  <a:pt x="17741" y="103339"/>
                </a:lnTo>
                <a:lnTo>
                  <a:pt x="18402" y="114909"/>
                </a:lnTo>
                <a:lnTo>
                  <a:pt x="16776" y="118503"/>
                </a:lnTo>
                <a:lnTo>
                  <a:pt x="25565" y="132308"/>
                </a:lnTo>
                <a:lnTo>
                  <a:pt x="28930" y="128879"/>
                </a:lnTo>
                <a:lnTo>
                  <a:pt x="38608" y="123659"/>
                </a:lnTo>
                <a:lnTo>
                  <a:pt x="319662" y="123659"/>
                </a:lnTo>
                <a:lnTo>
                  <a:pt x="324243" y="117360"/>
                </a:lnTo>
                <a:lnTo>
                  <a:pt x="334645" y="116624"/>
                </a:lnTo>
                <a:lnTo>
                  <a:pt x="334454" y="107861"/>
                </a:lnTo>
                <a:lnTo>
                  <a:pt x="324180" y="106260"/>
                </a:lnTo>
                <a:lnTo>
                  <a:pt x="325921" y="94996"/>
                </a:lnTo>
                <a:close/>
              </a:path>
              <a:path w="334644" h="162559">
                <a:moveTo>
                  <a:pt x="314370" y="130937"/>
                </a:moveTo>
                <a:lnTo>
                  <a:pt x="306908" y="130937"/>
                </a:lnTo>
                <a:lnTo>
                  <a:pt x="314286" y="131051"/>
                </a:lnTo>
                <a:close/>
              </a:path>
              <a:path w="334644" h="162559">
                <a:moveTo>
                  <a:pt x="13639" y="32397"/>
                </a:moveTo>
                <a:lnTo>
                  <a:pt x="3352" y="32562"/>
                </a:lnTo>
                <a:lnTo>
                  <a:pt x="0" y="36106"/>
                </a:lnTo>
                <a:lnTo>
                  <a:pt x="889" y="94132"/>
                </a:lnTo>
                <a:lnTo>
                  <a:pt x="2667" y="99390"/>
                </a:lnTo>
                <a:lnTo>
                  <a:pt x="17741" y="94996"/>
                </a:lnTo>
                <a:lnTo>
                  <a:pt x="325921" y="94996"/>
                </a:lnTo>
                <a:lnTo>
                  <a:pt x="328815" y="76276"/>
                </a:lnTo>
                <a:lnTo>
                  <a:pt x="324051" y="71539"/>
                </a:lnTo>
                <a:lnTo>
                  <a:pt x="19519" y="71539"/>
                </a:lnTo>
                <a:lnTo>
                  <a:pt x="17132" y="34048"/>
                </a:lnTo>
                <a:lnTo>
                  <a:pt x="13639" y="32397"/>
                </a:lnTo>
                <a:close/>
              </a:path>
              <a:path w="334644" h="162559">
                <a:moveTo>
                  <a:pt x="159245" y="0"/>
                </a:moveTo>
                <a:lnTo>
                  <a:pt x="40665" y="1993"/>
                </a:lnTo>
                <a:lnTo>
                  <a:pt x="35560" y="7378"/>
                </a:lnTo>
                <a:lnTo>
                  <a:pt x="22872" y="70891"/>
                </a:lnTo>
                <a:lnTo>
                  <a:pt x="19519" y="71539"/>
                </a:lnTo>
                <a:lnTo>
                  <a:pt x="324051" y="71539"/>
                </a:lnTo>
                <a:lnTo>
                  <a:pt x="313156" y="60706"/>
                </a:lnTo>
                <a:lnTo>
                  <a:pt x="227215" y="58712"/>
                </a:lnTo>
                <a:lnTo>
                  <a:pt x="209773" y="28470"/>
                </a:lnTo>
                <a:lnTo>
                  <a:pt x="200642" y="12946"/>
                </a:lnTo>
                <a:lnTo>
                  <a:pt x="196838" y="7239"/>
                </a:lnTo>
                <a:lnTo>
                  <a:pt x="195376" y="6451"/>
                </a:lnTo>
                <a:lnTo>
                  <a:pt x="189018" y="5443"/>
                </a:lnTo>
                <a:lnTo>
                  <a:pt x="159245" y="0"/>
                </a:lnTo>
                <a:close/>
              </a:path>
            </a:pathLst>
          </a:custGeom>
          <a:solidFill>
            <a:srgbClr val="FFFFFF"/>
          </a:solidFill>
        </p:spPr>
        <p:txBody>
          <a:bodyPr wrap="square" lIns="0" tIns="0" rIns="0" bIns="0" rtlCol="0"/>
          <a:lstStyle/>
          <a:p>
            <a:endParaRPr/>
          </a:p>
        </p:txBody>
      </p:sp>
      <p:sp>
        <p:nvSpPr>
          <p:cNvPr id="536" name="object 536"/>
          <p:cNvSpPr/>
          <p:nvPr/>
        </p:nvSpPr>
        <p:spPr>
          <a:xfrm>
            <a:off x="1001127" y="7576858"/>
            <a:ext cx="339090" cy="167005"/>
          </a:xfrm>
          <a:custGeom>
            <a:avLst/>
            <a:gdLst/>
            <a:ahLst/>
            <a:cxnLst/>
            <a:rect l="l" t="t" r="r" b="b"/>
            <a:pathLst>
              <a:path w="339090" h="167004">
                <a:moveTo>
                  <a:pt x="43362" y="125653"/>
                </a:moveTo>
                <a:lnTo>
                  <a:pt x="40627" y="125653"/>
                </a:lnTo>
                <a:lnTo>
                  <a:pt x="41579" y="127419"/>
                </a:lnTo>
                <a:lnTo>
                  <a:pt x="40219" y="128150"/>
                </a:lnTo>
                <a:lnTo>
                  <a:pt x="48441" y="137045"/>
                </a:lnTo>
                <a:lnTo>
                  <a:pt x="53517" y="143776"/>
                </a:lnTo>
                <a:lnTo>
                  <a:pt x="58889" y="154304"/>
                </a:lnTo>
                <a:lnTo>
                  <a:pt x="66459" y="161823"/>
                </a:lnTo>
                <a:lnTo>
                  <a:pt x="81584" y="166382"/>
                </a:lnTo>
                <a:lnTo>
                  <a:pt x="95681" y="162420"/>
                </a:lnTo>
                <a:lnTo>
                  <a:pt x="96299" y="162204"/>
                </a:lnTo>
                <a:lnTo>
                  <a:pt x="81635" y="162204"/>
                </a:lnTo>
                <a:lnTo>
                  <a:pt x="68567" y="158267"/>
                </a:lnTo>
                <a:lnTo>
                  <a:pt x="62166" y="151917"/>
                </a:lnTo>
                <a:lnTo>
                  <a:pt x="56921" y="141643"/>
                </a:lnTo>
                <a:lnTo>
                  <a:pt x="51485" y="134429"/>
                </a:lnTo>
                <a:lnTo>
                  <a:pt x="43362" y="125653"/>
                </a:lnTo>
                <a:close/>
              </a:path>
              <a:path w="339090" h="167004">
                <a:moveTo>
                  <a:pt x="246572" y="128676"/>
                </a:moveTo>
                <a:lnTo>
                  <a:pt x="233972" y="128676"/>
                </a:lnTo>
                <a:lnTo>
                  <a:pt x="242557" y="128828"/>
                </a:lnTo>
                <a:lnTo>
                  <a:pt x="243401" y="137007"/>
                </a:lnTo>
                <a:lnTo>
                  <a:pt x="283133" y="162788"/>
                </a:lnTo>
                <a:lnTo>
                  <a:pt x="292204" y="158762"/>
                </a:lnTo>
                <a:lnTo>
                  <a:pt x="282346" y="158762"/>
                </a:lnTo>
                <a:lnTo>
                  <a:pt x="267423" y="158292"/>
                </a:lnTo>
                <a:lnTo>
                  <a:pt x="257352" y="152552"/>
                </a:lnTo>
                <a:lnTo>
                  <a:pt x="251840" y="145376"/>
                </a:lnTo>
                <a:lnTo>
                  <a:pt x="247345" y="136080"/>
                </a:lnTo>
                <a:lnTo>
                  <a:pt x="246572" y="128676"/>
                </a:lnTo>
                <a:close/>
              </a:path>
              <a:path w="339090" h="167004">
                <a:moveTo>
                  <a:pt x="114439" y="140228"/>
                </a:moveTo>
                <a:lnTo>
                  <a:pt x="105511" y="154736"/>
                </a:lnTo>
                <a:lnTo>
                  <a:pt x="94488" y="158597"/>
                </a:lnTo>
                <a:lnTo>
                  <a:pt x="81635" y="162204"/>
                </a:lnTo>
                <a:lnTo>
                  <a:pt x="96299" y="162204"/>
                </a:lnTo>
                <a:lnTo>
                  <a:pt x="108178" y="158051"/>
                </a:lnTo>
                <a:lnTo>
                  <a:pt x="118491" y="141287"/>
                </a:lnTo>
                <a:lnTo>
                  <a:pt x="118478" y="140855"/>
                </a:lnTo>
                <a:lnTo>
                  <a:pt x="114465" y="140855"/>
                </a:lnTo>
                <a:lnTo>
                  <a:pt x="114439" y="140228"/>
                </a:lnTo>
                <a:close/>
              </a:path>
              <a:path w="339090" h="167004">
                <a:moveTo>
                  <a:pt x="307708" y="130911"/>
                </a:moveTo>
                <a:lnTo>
                  <a:pt x="296824" y="152336"/>
                </a:lnTo>
                <a:lnTo>
                  <a:pt x="282346" y="158762"/>
                </a:lnTo>
                <a:lnTo>
                  <a:pt x="292204" y="158762"/>
                </a:lnTo>
                <a:lnTo>
                  <a:pt x="299758" y="155409"/>
                </a:lnTo>
                <a:lnTo>
                  <a:pt x="310146" y="134950"/>
                </a:lnTo>
                <a:lnTo>
                  <a:pt x="317383" y="134950"/>
                </a:lnTo>
                <a:lnTo>
                  <a:pt x="320239" y="131025"/>
                </a:lnTo>
                <a:lnTo>
                  <a:pt x="315290" y="131025"/>
                </a:lnTo>
                <a:lnTo>
                  <a:pt x="307708" y="130911"/>
                </a:lnTo>
                <a:close/>
              </a:path>
              <a:path w="339090" h="167004">
                <a:moveTo>
                  <a:pt x="114757" y="139712"/>
                </a:moveTo>
                <a:lnTo>
                  <a:pt x="114439" y="140228"/>
                </a:lnTo>
                <a:lnTo>
                  <a:pt x="114465" y="140855"/>
                </a:lnTo>
                <a:lnTo>
                  <a:pt x="116471" y="140754"/>
                </a:lnTo>
                <a:lnTo>
                  <a:pt x="114757" y="139712"/>
                </a:lnTo>
                <a:close/>
              </a:path>
              <a:path w="339090" h="167004">
                <a:moveTo>
                  <a:pt x="118446" y="139712"/>
                </a:moveTo>
                <a:lnTo>
                  <a:pt x="114757" y="139712"/>
                </a:lnTo>
                <a:lnTo>
                  <a:pt x="116471" y="140754"/>
                </a:lnTo>
                <a:lnTo>
                  <a:pt x="114465" y="140855"/>
                </a:lnTo>
                <a:lnTo>
                  <a:pt x="118478" y="140855"/>
                </a:lnTo>
                <a:lnTo>
                  <a:pt x="118446" y="139712"/>
                </a:lnTo>
                <a:close/>
              </a:path>
              <a:path w="339090" h="167004">
                <a:moveTo>
                  <a:pt x="117563" y="129362"/>
                </a:moveTo>
                <a:lnTo>
                  <a:pt x="114439" y="140228"/>
                </a:lnTo>
                <a:lnTo>
                  <a:pt x="114757" y="139712"/>
                </a:lnTo>
                <a:lnTo>
                  <a:pt x="118446" y="139712"/>
                </a:lnTo>
                <a:lnTo>
                  <a:pt x="119326" y="133375"/>
                </a:lnTo>
                <a:lnTo>
                  <a:pt x="119024" y="133375"/>
                </a:lnTo>
                <a:lnTo>
                  <a:pt x="119024" y="132714"/>
                </a:lnTo>
                <a:lnTo>
                  <a:pt x="145771" y="132714"/>
                </a:lnTo>
                <a:lnTo>
                  <a:pt x="134394" y="131178"/>
                </a:lnTo>
                <a:lnTo>
                  <a:pt x="127882" y="130340"/>
                </a:lnTo>
                <a:lnTo>
                  <a:pt x="120129" y="129387"/>
                </a:lnTo>
                <a:lnTo>
                  <a:pt x="117563" y="129362"/>
                </a:lnTo>
                <a:close/>
              </a:path>
              <a:path w="339090" h="167004">
                <a:moveTo>
                  <a:pt x="150566" y="133362"/>
                </a:moveTo>
                <a:lnTo>
                  <a:pt x="119430" y="133362"/>
                </a:lnTo>
                <a:lnTo>
                  <a:pt x="122859" y="133730"/>
                </a:lnTo>
                <a:lnTo>
                  <a:pt x="133055" y="135061"/>
                </a:lnTo>
                <a:lnTo>
                  <a:pt x="167322" y="139725"/>
                </a:lnTo>
                <a:lnTo>
                  <a:pt x="167132" y="137579"/>
                </a:lnTo>
                <a:lnTo>
                  <a:pt x="163118" y="137579"/>
                </a:lnTo>
                <a:lnTo>
                  <a:pt x="162892" y="135061"/>
                </a:lnTo>
                <a:lnTo>
                  <a:pt x="150566" y="133362"/>
                </a:lnTo>
                <a:close/>
              </a:path>
              <a:path w="339090" h="167004">
                <a:moveTo>
                  <a:pt x="216423" y="136563"/>
                </a:moveTo>
                <a:lnTo>
                  <a:pt x="167043" y="136563"/>
                </a:lnTo>
                <a:lnTo>
                  <a:pt x="211874" y="138607"/>
                </a:lnTo>
                <a:lnTo>
                  <a:pt x="216423" y="136563"/>
                </a:lnTo>
                <a:close/>
              </a:path>
              <a:path w="339090" h="167004">
                <a:moveTo>
                  <a:pt x="162892" y="135061"/>
                </a:moveTo>
                <a:lnTo>
                  <a:pt x="163118" y="137579"/>
                </a:lnTo>
                <a:lnTo>
                  <a:pt x="165112" y="137388"/>
                </a:lnTo>
                <a:lnTo>
                  <a:pt x="165379" y="135407"/>
                </a:lnTo>
                <a:lnTo>
                  <a:pt x="162892" y="135061"/>
                </a:lnTo>
                <a:close/>
              </a:path>
              <a:path w="339090" h="167004">
                <a:moveTo>
                  <a:pt x="162648" y="132359"/>
                </a:moveTo>
                <a:lnTo>
                  <a:pt x="162892" y="135061"/>
                </a:lnTo>
                <a:lnTo>
                  <a:pt x="165379" y="135407"/>
                </a:lnTo>
                <a:lnTo>
                  <a:pt x="165112" y="137388"/>
                </a:lnTo>
                <a:lnTo>
                  <a:pt x="163118" y="137579"/>
                </a:lnTo>
                <a:lnTo>
                  <a:pt x="167132" y="137579"/>
                </a:lnTo>
                <a:lnTo>
                  <a:pt x="167043" y="136563"/>
                </a:lnTo>
                <a:lnTo>
                  <a:pt x="216423" y="136563"/>
                </a:lnTo>
                <a:lnTo>
                  <a:pt x="220860" y="134569"/>
                </a:lnTo>
                <a:lnTo>
                  <a:pt x="211099" y="134569"/>
                </a:lnTo>
                <a:lnTo>
                  <a:pt x="162648" y="132359"/>
                </a:lnTo>
                <a:close/>
              </a:path>
              <a:path w="339090" h="167004">
                <a:moveTo>
                  <a:pt x="317383" y="134950"/>
                </a:moveTo>
                <a:lnTo>
                  <a:pt x="310146" y="134950"/>
                </a:lnTo>
                <a:lnTo>
                  <a:pt x="317309" y="135051"/>
                </a:lnTo>
                <a:close/>
              </a:path>
              <a:path w="339090" h="167004">
                <a:moveTo>
                  <a:pt x="18400" y="116529"/>
                </a:moveTo>
                <a:lnTo>
                  <a:pt x="16522" y="120662"/>
                </a:lnTo>
                <a:lnTo>
                  <a:pt x="17106" y="121577"/>
                </a:lnTo>
                <a:lnTo>
                  <a:pt x="27178" y="134213"/>
                </a:lnTo>
                <a:lnTo>
                  <a:pt x="27724" y="134683"/>
                </a:lnTo>
                <a:lnTo>
                  <a:pt x="28892" y="134734"/>
                </a:lnTo>
                <a:lnTo>
                  <a:pt x="30695" y="133984"/>
                </a:lnTo>
                <a:lnTo>
                  <a:pt x="30869" y="133794"/>
                </a:lnTo>
                <a:lnTo>
                  <a:pt x="31737" y="133146"/>
                </a:lnTo>
                <a:lnTo>
                  <a:pt x="33173" y="132232"/>
                </a:lnTo>
                <a:lnTo>
                  <a:pt x="28892" y="132232"/>
                </a:lnTo>
                <a:lnTo>
                  <a:pt x="27876" y="131216"/>
                </a:lnTo>
                <a:lnTo>
                  <a:pt x="28536" y="130479"/>
                </a:lnTo>
                <a:lnTo>
                  <a:pt x="28696" y="130375"/>
                </a:lnTo>
                <a:lnTo>
                  <a:pt x="28181" y="129946"/>
                </a:lnTo>
                <a:lnTo>
                  <a:pt x="27254" y="128828"/>
                </a:lnTo>
                <a:lnTo>
                  <a:pt x="25793" y="127139"/>
                </a:lnTo>
                <a:lnTo>
                  <a:pt x="24009" y="124663"/>
                </a:lnTo>
                <a:lnTo>
                  <a:pt x="21713" y="121323"/>
                </a:lnTo>
                <a:lnTo>
                  <a:pt x="20624" y="121323"/>
                </a:lnTo>
                <a:lnTo>
                  <a:pt x="18796" y="120497"/>
                </a:lnTo>
                <a:lnTo>
                  <a:pt x="20472" y="119418"/>
                </a:lnTo>
                <a:lnTo>
                  <a:pt x="21486" y="119418"/>
                </a:lnTo>
                <a:lnTo>
                  <a:pt x="22377" y="117424"/>
                </a:lnTo>
                <a:lnTo>
                  <a:pt x="22426" y="117017"/>
                </a:lnTo>
                <a:lnTo>
                  <a:pt x="18427" y="117017"/>
                </a:lnTo>
                <a:lnTo>
                  <a:pt x="18400" y="116529"/>
                </a:lnTo>
                <a:close/>
              </a:path>
              <a:path w="339090" h="167004">
                <a:moveTo>
                  <a:pt x="233146" y="124663"/>
                </a:moveTo>
                <a:lnTo>
                  <a:pt x="211099" y="134569"/>
                </a:lnTo>
                <a:lnTo>
                  <a:pt x="220860" y="134569"/>
                </a:lnTo>
                <a:lnTo>
                  <a:pt x="233972" y="128676"/>
                </a:lnTo>
                <a:lnTo>
                  <a:pt x="246572" y="128676"/>
                </a:lnTo>
                <a:lnTo>
                  <a:pt x="246176" y="124891"/>
                </a:lnTo>
                <a:lnTo>
                  <a:pt x="233146" y="124663"/>
                </a:lnTo>
                <a:close/>
              </a:path>
              <a:path w="339090" h="167004">
                <a:moveTo>
                  <a:pt x="119024" y="132714"/>
                </a:moveTo>
                <a:lnTo>
                  <a:pt x="119024" y="133375"/>
                </a:lnTo>
                <a:lnTo>
                  <a:pt x="119316" y="133299"/>
                </a:lnTo>
                <a:lnTo>
                  <a:pt x="119024" y="132714"/>
                </a:lnTo>
                <a:close/>
              </a:path>
              <a:path w="339090" h="167004">
                <a:moveTo>
                  <a:pt x="119418" y="133235"/>
                </a:moveTo>
                <a:lnTo>
                  <a:pt x="119024" y="133375"/>
                </a:lnTo>
                <a:lnTo>
                  <a:pt x="119333" y="133365"/>
                </a:lnTo>
                <a:lnTo>
                  <a:pt x="119418" y="133235"/>
                </a:lnTo>
                <a:close/>
              </a:path>
              <a:path w="339090" h="167004">
                <a:moveTo>
                  <a:pt x="148122" y="133032"/>
                </a:moveTo>
                <a:lnTo>
                  <a:pt x="119189" y="133032"/>
                </a:lnTo>
                <a:lnTo>
                  <a:pt x="119318" y="133146"/>
                </a:lnTo>
                <a:lnTo>
                  <a:pt x="119333" y="133365"/>
                </a:lnTo>
                <a:lnTo>
                  <a:pt x="150566" y="133362"/>
                </a:lnTo>
                <a:lnTo>
                  <a:pt x="148122" y="133032"/>
                </a:lnTo>
                <a:close/>
              </a:path>
              <a:path w="339090" h="167004">
                <a:moveTo>
                  <a:pt x="145771" y="132714"/>
                </a:moveTo>
                <a:lnTo>
                  <a:pt x="119024" y="132714"/>
                </a:lnTo>
                <a:lnTo>
                  <a:pt x="119316" y="133299"/>
                </a:lnTo>
                <a:lnTo>
                  <a:pt x="119189" y="133032"/>
                </a:lnTo>
                <a:lnTo>
                  <a:pt x="148122" y="133032"/>
                </a:lnTo>
                <a:lnTo>
                  <a:pt x="145771" y="132714"/>
                </a:lnTo>
                <a:close/>
              </a:path>
              <a:path w="339090" h="167004">
                <a:moveTo>
                  <a:pt x="119189" y="133032"/>
                </a:moveTo>
                <a:lnTo>
                  <a:pt x="119316" y="133299"/>
                </a:lnTo>
                <a:lnTo>
                  <a:pt x="119318" y="133146"/>
                </a:lnTo>
                <a:lnTo>
                  <a:pt x="119189" y="133032"/>
                </a:lnTo>
                <a:close/>
              </a:path>
              <a:path w="339090" h="167004">
                <a:moveTo>
                  <a:pt x="28892" y="130733"/>
                </a:moveTo>
                <a:lnTo>
                  <a:pt x="27838" y="131178"/>
                </a:lnTo>
                <a:lnTo>
                  <a:pt x="28892" y="132232"/>
                </a:lnTo>
                <a:lnTo>
                  <a:pt x="28892" y="130733"/>
                </a:lnTo>
                <a:close/>
              </a:path>
              <a:path w="339090" h="167004">
                <a:moveTo>
                  <a:pt x="41046" y="123151"/>
                </a:moveTo>
                <a:lnTo>
                  <a:pt x="37223" y="125196"/>
                </a:lnTo>
                <a:lnTo>
                  <a:pt x="31851" y="128320"/>
                </a:lnTo>
                <a:lnTo>
                  <a:pt x="28751" y="130340"/>
                </a:lnTo>
                <a:lnTo>
                  <a:pt x="28821" y="130479"/>
                </a:lnTo>
                <a:lnTo>
                  <a:pt x="29126" y="130733"/>
                </a:lnTo>
                <a:lnTo>
                  <a:pt x="29170" y="131025"/>
                </a:lnTo>
                <a:lnTo>
                  <a:pt x="28892" y="131571"/>
                </a:lnTo>
                <a:lnTo>
                  <a:pt x="28892" y="132232"/>
                </a:lnTo>
                <a:lnTo>
                  <a:pt x="33173" y="132232"/>
                </a:lnTo>
                <a:lnTo>
                  <a:pt x="36144" y="130340"/>
                </a:lnTo>
                <a:lnTo>
                  <a:pt x="40219" y="128150"/>
                </a:lnTo>
                <a:lnTo>
                  <a:pt x="39166" y="127012"/>
                </a:lnTo>
                <a:lnTo>
                  <a:pt x="40627" y="125653"/>
                </a:lnTo>
                <a:lnTo>
                  <a:pt x="43362" y="125653"/>
                </a:lnTo>
                <a:lnTo>
                  <a:pt x="41046" y="123151"/>
                </a:lnTo>
                <a:close/>
              </a:path>
              <a:path w="339090" h="167004">
                <a:moveTo>
                  <a:pt x="28892" y="130733"/>
                </a:moveTo>
                <a:lnTo>
                  <a:pt x="28892" y="131571"/>
                </a:lnTo>
                <a:lnTo>
                  <a:pt x="29286" y="130797"/>
                </a:lnTo>
                <a:lnTo>
                  <a:pt x="28892" y="130733"/>
                </a:lnTo>
                <a:close/>
              </a:path>
              <a:path w="339090" h="167004">
                <a:moveTo>
                  <a:pt x="27838" y="131178"/>
                </a:moveTo>
                <a:close/>
              </a:path>
              <a:path w="339090" h="167004">
                <a:moveTo>
                  <a:pt x="28696" y="130375"/>
                </a:moveTo>
                <a:lnTo>
                  <a:pt x="28536" y="130479"/>
                </a:lnTo>
                <a:lnTo>
                  <a:pt x="27838" y="131178"/>
                </a:lnTo>
                <a:lnTo>
                  <a:pt x="28892" y="130733"/>
                </a:lnTo>
                <a:lnTo>
                  <a:pt x="29126" y="130733"/>
                </a:lnTo>
                <a:lnTo>
                  <a:pt x="28696" y="130375"/>
                </a:lnTo>
                <a:close/>
              </a:path>
              <a:path w="339090" h="167004">
                <a:moveTo>
                  <a:pt x="334629" y="116757"/>
                </a:moveTo>
                <a:lnTo>
                  <a:pt x="325196" y="117424"/>
                </a:lnTo>
                <a:lnTo>
                  <a:pt x="315290" y="131025"/>
                </a:lnTo>
                <a:lnTo>
                  <a:pt x="320239" y="131025"/>
                </a:lnTo>
                <a:lnTo>
                  <a:pt x="327329" y="121284"/>
                </a:lnTo>
                <a:lnTo>
                  <a:pt x="336804" y="120624"/>
                </a:lnTo>
                <a:lnTo>
                  <a:pt x="338709" y="120472"/>
                </a:lnTo>
                <a:lnTo>
                  <a:pt x="338672" y="118668"/>
                </a:lnTo>
                <a:lnTo>
                  <a:pt x="334670" y="118668"/>
                </a:lnTo>
                <a:lnTo>
                  <a:pt x="334629" y="116757"/>
                </a:lnTo>
                <a:close/>
              </a:path>
              <a:path w="339090" h="167004">
                <a:moveTo>
                  <a:pt x="29126" y="130733"/>
                </a:moveTo>
                <a:lnTo>
                  <a:pt x="28892" y="130733"/>
                </a:lnTo>
                <a:lnTo>
                  <a:pt x="29286" y="130797"/>
                </a:lnTo>
                <a:lnTo>
                  <a:pt x="29126" y="130733"/>
                </a:lnTo>
                <a:close/>
              </a:path>
              <a:path w="339090" h="167004">
                <a:moveTo>
                  <a:pt x="40627" y="125653"/>
                </a:moveTo>
                <a:lnTo>
                  <a:pt x="39166" y="127012"/>
                </a:lnTo>
                <a:lnTo>
                  <a:pt x="40219" y="128150"/>
                </a:lnTo>
                <a:lnTo>
                  <a:pt x="41579" y="127419"/>
                </a:lnTo>
                <a:lnTo>
                  <a:pt x="40627" y="125653"/>
                </a:lnTo>
                <a:close/>
              </a:path>
              <a:path w="339090" h="167004">
                <a:moveTo>
                  <a:pt x="20472" y="119418"/>
                </a:moveTo>
                <a:lnTo>
                  <a:pt x="18796" y="120497"/>
                </a:lnTo>
                <a:lnTo>
                  <a:pt x="20624" y="121323"/>
                </a:lnTo>
                <a:lnTo>
                  <a:pt x="21066" y="120345"/>
                </a:lnTo>
                <a:lnTo>
                  <a:pt x="20472" y="119418"/>
                </a:lnTo>
                <a:close/>
              </a:path>
              <a:path w="339090" h="167004">
                <a:moveTo>
                  <a:pt x="21066" y="120345"/>
                </a:moveTo>
                <a:lnTo>
                  <a:pt x="20624" y="121323"/>
                </a:lnTo>
                <a:lnTo>
                  <a:pt x="21713" y="121323"/>
                </a:lnTo>
                <a:lnTo>
                  <a:pt x="21066" y="120345"/>
                </a:lnTo>
                <a:close/>
              </a:path>
              <a:path w="339090" h="167004">
                <a:moveTo>
                  <a:pt x="21486" y="119418"/>
                </a:moveTo>
                <a:lnTo>
                  <a:pt x="20472" y="119418"/>
                </a:lnTo>
                <a:lnTo>
                  <a:pt x="21066" y="120345"/>
                </a:lnTo>
                <a:lnTo>
                  <a:pt x="21486" y="119418"/>
                </a:lnTo>
                <a:close/>
              </a:path>
              <a:path w="339090" h="167004">
                <a:moveTo>
                  <a:pt x="336511" y="116624"/>
                </a:moveTo>
                <a:lnTo>
                  <a:pt x="334629" y="116757"/>
                </a:lnTo>
                <a:lnTo>
                  <a:pt x="334670" y="118668"/>
                </a:lnTo>
                <a:lnTo>
                  <a:pt x="336664" y="118617"/>
                </a:lnTo>
                <a:lnTo>
                  <a:pt x="336511" y="116624"/>
                </a:lnTo>
                <a:close/>
              </a:path>
              <a:path w="339090" h="167004">
                <a:moveTo>
                  <a:pt x="338670" y="118579"/>
                </a:moveTo>
                <a:lnTo>
                  <a:pt x="334670" y="118668"/>
                </a:lnTo>
                <a:lnTo>
                  <a:pt x="338672" y="118668"/>
                </a:lnTo>
                <a:close/>
              </a:path>
              <a:path w="339090" h="167004">
                <a:moveTo>
                  <a:pt x="338630" y="116624"/>
                </a:moveTo>
                <a:lnTo>
                  <a:pt x="336511" y="116624"/>
                </a:lnTo>
                <a:lnTo>
                  <a:pt x="336664" y="118617"/>
                </a:lnTo>
                <a:lnTo>
                  <a:pt x="338670" y="118579"/>
                </a:lnTo>
                <a:lnTo>
                  <a:pt x="338630" y="116624"/>
                </a:lnTo>
                <a:close/>
              </a:path>
              <a:path w="339090" h="167004">
                <a:moveTo>
                  <a:pt x="18605" y="116077"/>
                </a:moveTo>
                <a:lnTo>
                  <a:pt x="18400" y="116529"/>
                </a:lnTo>
                <a:lnTo>
                  <a:pt x="18427" y="117017"/>
                </a:lnTo>
                <a:lnTo>
                  <a:pt x="20421" y="116903"/>
                </a:lnTo>
                <a:lnTo>
                  <a:pt x="18605" y="116077"/>
                </a:lnTo>
                <a:close/>
              </a:path>
              <a:path w="339090" h="167004">
                <a:moveTo>
                  <a:pt x="22373" y="116077"/>
                </a:moveTo>
                <a:lnTo>
                  <a:pt x="18605" y="116077"/>
                </a:lnTo>
                <a:lnTo>
                  <a:pt x="20421" y="116903"/>
                </a:lnTo>
                <a:lnTo>
                  <a:pt x="18427" y="117017"/>
                </a:lnTo>
                <a:lnTo>
                  <a:pt x="22426" y="117017"/>
                </a:lnTo>
                <a:lnTo>
                  <a:pt x="22373" y="116077"/>
                </a:lnTo>
                <a:close/>
              </a:path>
              <a:path w="339090" h="167004">
                <a:moveTo>
                  <a:pt x="196590" y="10408"/>
                </a:moveTo>
                <a:lnTo>
                  <a:pt x="222084" y="52323"/>
                </a:lnTo>
                <a:lnTo>
                  <a:pt x="228053" y="62687"/>
                </a:lnTo>
                <a:lnTo>
                  <a:pt x="314337" y="64681"/>
                </a:lnTo>
                <a:lnTo>
                  <a:pt x="328714" y="78968"/>
                </a:lnTo>
                <a:lnTo>
                  <a:pt x="323913" y="109918"/>
                </a:lnTo>
                <a:lnTo>
                  <a:pt x="334518" y="111582"/>
                </a:lnTo>
                <a:lnTo>
                  <a:pt x="334629" y="116757"/>
                </a:lnTo>
                <a:lnTo>
                  <a:pt x="336511" y="116624"/>
                </a:lnTo>
                <a:lnTo>
                  <a:pt x="338630" y="116624"/>
                </a:lnTo>
                <a:lnTo>
                  <a:pt x="338455" y="108140"/>
                </a:lnTo>
                <a:lnTo>
                  <a:pt x="328485" y="106578"/>
                </a:lnTo>
                <a:lnTo>
                  <a:pt x="332981" y="77558"/>
                </a:lnTo>
                <a:lnTo>
                  <a:pt x="316026" y="60718"/>
                </a:lnTo>
                <a:lnTo>
                  <a:pt x="315477" y="60705"/>
                </a:lnTo>
                <a:lnTo>
                  <a:pt x="229235" y="60705"/>
                </a:lnTo>
                <a:lnTo>
                  <a:pt x="229285" y="58712"/>
                </a:lnTo>
                <a:lnTo>
                  <a:pt x="230378" y="58712"/>
                </a:lnTo>
                <a:lnTo>
                  <a:pt x="223413" y="46634"/>
                </a:lnTo>
                <a:lnTo>
                  <a:pt x="203263" y="13093"/>
                </a:lnTo>
                <a:lnTo>
                  <a:pt x="196786" y="10439"/>
                </a:lnTo>
                <a:lnTo>
                  <a:pt x="196590" y="10408"/>
                </a:lnTo>
                <a:close/>
              </a:path>
              <a:path w="339090" h="167004">
                <a:moveTo>
                  <a:pt x="17754" y="101516"/>
                </a:moveTo>
                <a:lnTo>
                  <a:pt x="17818" y="106578"/>
                </a:lnTo>
                <a:lnTo>
                  <a:pt x="18400" y="116529"/>
                </a:lnTo>
                <a:lnTo>
                  <a:pt x="18605" y="116077"/>
                </a:lnTo>
                <a:lnTo>
                  <a:pt x="22373" y="116077"/>
                </a:lnTo>
                <a:lnTo>
                  <a:pt x="21833" y="106578"/>
                </a:lnTo>
                <a:lnTo>
                  <a:pt x="21755" y="101625"/>
                </a:lnTo>
                <a:lnTo>
                  <a:pt x="17983" y="101625"/>
                </a:lnTo>
                <a:lnTo>
                  <a:pt x="17754" y="101516"/>
                </a:lnTo>
                <a:close/>
              </a:path>
              <a:path w="339090" h="167004">
                <a:moveTo>
                  <a:pt x="16090" y="32384"/>
                </a:moveTo>
                <a:lnTo>
                  <a:pt x="4495" y="32562"/>
                </a:lnTo>
                <a:lnTo>
                  <a:pt x="0" y="37312"/>
                </a:lnTo>
                <a:lnTo>
                  <a:pt x="914" y="96469"/>
                </a:lnTo>
                <a:lnTo>
                  <a:pt x="3428" y="103847"/>
                </a:lnTo>
                <a:lnTo>
                  <a:pt x="6934" y="102819"/>
                </a:lnTo>
                <a:lnTo>
                  <a:pt x="11366" y="101841"/>
                </a:lnTo>
                <a:lnTo>
                  <a:pt x="13989" y="101384"/>
                </a:lnTo>
                <a:lnTo>
                  <a:pt x="4686" y="101384"/>
                </a:lnTo>
                <a:lnTo>
                  <a:pt x="4140" y="99466"/>
                </a:lnTo>
                <a:lnTo>
                  <a:pt x="5974" y="98934"/>
                </a:lnTo>
                <a:lnTo>
                  <a:pt x="4902" y="95783"/>
                </a:lnTo>
                <a:lnTo>
                  <a:pt x="4025" y="38874"/>
                </a:lnTo>
                <a:lnTo>
                  <a:pt x="6248" y="36537"/>
                </a:lnTo>
                <a:lnTo>
                  <a:pt x="15227" y="36398"/>
                </a:lnTo>
                <a:lnTo>
                  <a:pt x="21188" y="36398"/>
                </a:lnTo>
                <a:lnTo>
                  <a:pt x="21082" y="34734"/>
                </a:lnTo>
                <a:lnTo>
                  <a:pt x="16090" y="32384"/>
                </a:lnTo>
                <a:close/>
              </a:path>
              <a:path w="339090" h="167004">
                <a:moveTo>
                  <a:pt x="17754" y="101155"/>
                </a:moveTo>
                <a:lnTo>
                  <a:pt x="17754" y="101516"/>
                </a:lnTo>
                <a:lnTo>
                  <a:pt x="17983" y="101625"/>
                </a:lnTo>
                <a:lnTo>
                  <a:pt x="17754" y="101155"/>
                </a:lnTo>
                <a:close/>
              </a:path>
              <a:path w="339090" h="167004">
                <a:moveTo>
                  <a:pt x="18326" y="101155"/>
                </a:moveTo>
                <a:lnTo>
                  <a:pt x="17754" y="101155"/>
                </a:lnTo>
                <a:lnTo>
                  <a:pt x="17983" y="101625"/>
                </a:lnTo>
                <a:lnTo>
                  <a:pt x="18326" y="101155"/>
                </a:lnTo>
                <a:close/>
              </a:path>
              <a:path w="339090" h="167004">
                <a:moveTo>
                  <a:pt x="21755" y="101155"/>
                </a:moveTo>
                <a:lnTo>
                  <a:pt x="18326" y="101155"/>
                </a:lnTo>
                <a:lnTo>
                  <a:pt x="17983" y="101625"/>
                </a:lnTo>
                <a:lnTo>
                  <a:pt x="21755" y="101625"/>
                </a:lnTo>
                <a:lnTo>
                  <a:pt x="21755" y="101155"/>
                </a:lnTo>
                <a:close/>
              </a:path>
              <a:path w="339090" h="167004">
                <a:moveTo>
                  <a:pt x="17754" y="101358"/>
                </a:moveTo>
                <a:lnTo>
                  <a:pt x="16992" y="101358"/>
                </a:lnTo>
                <a:lnTo>
                  <a:pt x="17754" y="101516"/>
                </a:lnTo>
                <a:lnTo>
                  <a:pt x="17754" y="101358"/>
                </a:lnTo>
                <a:close/>
              </a:path>
              <a:path w="339090" h="167004">
                <a:moveTo>
                  <a:pt x="5974" y="98934"/>
                </a:moveTo>
                <a:lnTo>
                  <a:pt x="4241" y="99453"/>
                </a:lnTo>
                <a:lnTo>
                  <a:pt x="4686" y="101384"/>
                </a:lnTo>
                <a:lnTo>
                  <a:pt x="6591" y="100749"/>
                </a:lnTo>
                <a:lnTo>
                  <a:pt x="5974" y="98934"/>
                </a:lnTo>
                <a:close/>
              </a:path>
              <a:path w="339090" h="167004">
                <a:moveTo>
                  <a:pt x="16090" y="97358"/>
                </a:moveTo>
                <a:lnTo>
                  <a:pt x="11112" y="97396"/>
                </a:lnTo>
                <a:lnTo>
                  <a:pt x="5974" y="98934"/>
                </a:lnTo>
                <a:lnTo>
                  <a:pt x="6591" y="100749"/>
                </a:lnTo>
                <a:lnTo>
                  <a:pt x="4686" y="101384"/>
                </a:lnTo>
                <a:lnTo>
                  <a:pt x="13989" y="101384"/>
                </a:lnTo>
                <a:lnTo>
                  <a:pt x="14135" y="101358"/>
                </a:lnTo>
                <a:lnTo>
                  <a:pt x="17754" y="101358"/>
                </a:lnTo>
                <a:lnTo>
                  <a:pt x="17754" y="101155"/>
                </a:lnTo>
                <a:lnTo>
                  <a:pt x="21755" y="101155"/>
                </a:lnTo>
                <a:lnTo>
                  <a:pt x="21069" y="99098"/>
                </a:lnTo>
                <a:lnTo>
                  <a:pt x="20370" y="98221"/>
                </a:lnTo>
                <a:lnTo>
                  <a:pt x="19494" y="97866"/>
                </a:lnTo>
                <a:lnTo>
                  <a:pt x="17843" y="97421"/>
                </a:lnTo>
                <a:lnTo>
                  <a:pt x="16992" y="97370"/>
                </a:lnTo>
                <a:lnTo>
                  <a:pt x="16090" y="97358"/>
                </a:lnTo>
                <a:close/>
              </a:path>
              <a:path w="339090" h="167004">
                <a:moveTo>
                  <a:pt x="21188" y="36398"/>
                </a:moveTo>
                <a:lnTo>
                  <a:pt x="15227" y="36398"/>
                </a:lnTo>
                <a:lnTo>
                  <a:pt x="17233" y="37337"/>
                </a:lnTo>
                <a:lnTo>
                  <a:pt x="19685" y="75920"/>
                </a:lnTo>
                <a:lnTo>
                  <a:pt x="26593" y="74599"/>
                </a:lnTo>
                <a:lnTo>
                  <a:pt x="26806" y="73532"/>
                </a:lnTo>
                <a:lnTo>
                  <a:pt x="21539" y="73532"/>
                </a:lnTo>
                <a:lnTo>
                  <a:pt x="21158" y="71577"/>
                </a:lnTo>
                <a:lnTo>
                  <a:pt x="23190" y="71183"/>
                </a:lnTo>
                <a:lnTo>
                  <a:pt x="23353" y="70368"/>
                </a:lnTo>
                <a:lnTo>
                  <a:pt x="21188" y="36398"/>
                </a:lnTo>
                <a:close/>
              </a:path>
              <a:path w="339090" h="167004">
                <a:moveTo>
                  <a:pt x="23353" y="70368"/>
                </a:moveTo>
                <a:lnTo>
                  <a:pt x="23190" y="71183"/>
                </a:lnTo>
                <a:lnTo>
                  <a:pt x="21158" y="71577"/>
                </a:lnTo>
                <a:lnTo>
                  <a:pt x="21539" y="73532"/>
                </a:lnTo>
                <a:lnTo>
                  <a:pt x="23545" y="73393"/>
                </a:lnTo>
                <a:lnTo>
                  <a:pt x="23353" y="70368"/>
                </a:lnTo>
                <a:close/>
              </a:path>
              <a:path w="339090" h="167004">
                <a:moveTo>
                  <a:pt x="161429" y="0"/>
                </a:moveTo>
                <a:lnTo>
                  <a:pt x="41808" y="1993"/>
                </a:lnTo>
                <a:lnTo>
                  <a:pt x="35737" y="8407"/>
                </a:lnTo>
                <a:lnTo>
                  <a:pt x="23353" y="70368"/>
                </a:lnTo>
                <a:lnTo>
                  <a:pt x="23545" y="73393"/>
                </a:lnTo>
                <a:lnTo>
                  <a:pt x="21539" y="73532"/>
                </a:lnTo>
                <a:lnTo>
                  <a:pt x="26806" y="73532"/>
                </a:lnTo>
                <a:lnTo>
                  <a:pt x="39433" y="10325"/>
                </a:lnTo>
                <a:lnTo>
                  <a:pt x="43561" y="5968"/>
                </a:lnTo>
                <a:lnTo>
                  <a:pt x="161103" y="4003"/>
                </a:lnTo>
                <a:lnTo>
                  <a:pt x="160883" y="3962"/>
                </a:lnTo>
                <a:lnTo>
                  <a:pt x="161264" y="1993"/>
                </a:lnTo>
                <a:lnTo>
                  <a:pt x="172236" y="1993"/>
                </a:lnTo>
                <a:lnTo>
                  <a:pt x="161429" y="0"/>
                </a:lnTo>
                <a:close/>
              </a:path>
              <a:path w="339090" h="167004">
                <a:moveTo>
                  <a:pt x="229285" y="58712"/>
                </a:moveTo>
                <a:lnTo>
                  <a:pt x="229235" y="60705"/>
                </a:lnTo>
                <a:lnTo>
                  <a:pt x="230949" y="59702"/>
                </a:lnTo>
                <a:lnTo>
                  <a:pt x="230393" y="58737"/>
                </a:lnTo>
                <a:lnTo>
                  <a:pt x="229285" y="58712"/>
                </a:lnTo>
                <a:close/>
              </a:path>
              <a:path w="339090" h="167004">
                <a:moveTo>
                  <a:pt x="230393" y="58737"/>
                </a:moveTo>
                <a:lnTo>
                  <a:pt x="230949" y="59702"/>
                </a:lnTo>
                <a:lnTo>
                  <a:pt x="229235" y="60705"/>
                </a:lnTo>
                <a:lnTo>
                  <a:pt x="315477" y="60705"/>
                </a:lnTo>
                <a:lnTo>
                  <a:pt x="230393" y="58737"/>
                </a:lnTo>
                <a:close/>
              </a:path>
              <a:path w="339090" h="167004">
                <a:moveTo>
                  <a:pt x="230378" y="58712"/>
                </a:moveTo>
                <a:lnTo>
                  <a:pt x="229285" y="58712"/>
                </a:lnTo>
                <a:lnTo>
                  <a:pt x="230393" y="58737"/>
                </a:lnTo>
                <a:close/>
              </a:path>
              <a:path w="339090" h="167004">
                <a:moveTo>
                  <a:pt x="196397" y="10163"/>
                </a:moveTo>
                <a:lnTo>
                  <a:pt x="196590" y="10408"/>
                </a:lnTo>
                <a:lnTo>
                  <a:pt x="196786" y="10439"/>
                </a:lnTo>
                <a:lnTo>
                  <a:pt x="197396" y="10452"/>
                </a:lnTo>
                <a:lnTo>
                  <a:pt x="196443" y="10198"/>
                </a:lnTo>
                <a:close/>
              </a:path>
              <a:path w="339090" h="167004">
                <a:moveTo>
                  <a:pt x="197396" y="8661"/>
                </a:moveTo>
                <a:lnTo>
                  <a:pt x="196443" y="10198"/>
                </a:lnTo>
                <a:lnTo>
                  <a:pt x="197396" y="10452"/>
                </a:lnTo>
                <a:lnTo>
                  <a:pt x="197396" y="8661"/>
                </a:lnTo>
                <a:close/>
              </a:path>
              <a:path w="339090" h="167004">
                <a:moveTo>
                  <a:pt x="200280" y="8661"/>
                </a:moveTo>
                <a:lnTo>
                  <a:pt x="197396" y="8661"/>
                </a:lnTo>
                <a:lnTo>
                  <a:pt x="197396" y="10452"/>
                </a:lnTo>
                <a:lnTo>
                  <a:pt x="201526" y="10452"/>
                </a:lnTo>
                <a:lnTo>
                  <a:pt x="200280" y="8661"/>
                </a:lnTo>
                <a:close/>
              </a:path>
              <a:path w="339090" h="167004">
                <a:moveTo>
                  <a:pt x="172236" y="1993"/>
                </a:moveTo>
                <a:lnTo>
                  <a:pt x="161264" y="1993"/>
                </a:lnTo>
                <a:lnTo>
                  <a:pt x="161290" y="4000"/>
                </a:lnTo>
                <a:lnTo>
                  <a:pt x="161103" y="4003"/>
                </a:lnTo>
                <a:lnTo>
                  <a:pt x="174356" y="6462"/>
                </a:lnTo>
                <a:lnTo>
                  <a:pt x="193916" y="9982"/>
                </a:lnTo>
                <a:lnTo>
                  <a:pt x="196590" y="10408"/>
                </a:lnTo>
                <a:lnTo>
                  <a:pt x="196424" y="10198"/>
                </a:lnTo>
                <a:lnTo>
                  <a:pt x="196382" y="9982"/>
                </a:lnTo>
                <a:lnTo>
                  <a:pt x="197002" y="9296"/>
                </a:lnTo>
                <a:lnTo>
                  <a:pt x="197396" y="8661"/>
                </a:lnTo>
                <a:lnTo>
                  <a:pt x="200280" y="8661"/>
                </a:lnTo>
                <a:lnTo>
                  <a:pt x="199961" y="8229"/>
                </a:lnTo>
                <a:lnTo>
                  <a:pt x="199580" y="7759"/>
                </a:lnTo>
                <a:lnTo>
                  <a:pt x="198917" y="7073"/>
                </a:lnTo>
                <a:lnTo>
                  <a:pt x="197396" y="7073"/>
                </a:lnTo>
                <a:lnTo>
                  <a:pt x="197434" y="6451"/>
                </a:lnTo>
                <a:lnTo>
                  <a:pt x="197053" y="6438"/>
                </a:lnTo>
                <a:lnTo>
                  <a:pt x="194348" y="5994"/>
                </a:lnTo>
                <a:lnTo>
                  <a:pt x="183154" y="4000"/>
                </a:lnTo>
                <a:lnTo>
                  <a:pt x="172236" y="1993"/>
                </a:lnTo>
                <a:close/>
              </a:path>
              <a:path w="339090" h="167004">
                <a:moveTo>
                  <a:pt x="197002" y="9296"/>
                </a:moveTo>
                <a:lnTo>
                  <a:pt x="196382" y="9982"/>
                </a:lnTo>
                <a:lnTo>
                  <a:pt x="196443" y="10198"/>
                </a:lnTo>
                <a:lnTo>
                  <a:pt x="197002" y="9296"/>
                </a:lnTo>
                <a:close/>
              </a:path>
              <a:path w="339090" h="167004">
                <a:moveTo>
                  <a:pt x="197433" y="6462"/>
                </a:moveTo>
                <a:lnTo>
                  <a:pt x="197396" y="7073"/>
                </a:lnTo>
                <a:lnTo>
                  <a:pt x="198917" y="7073"/>
                </a:lnTo>
                <a:lnTo>
                  <a:pt x="198539" y="6781"/>
                </a:lnTo>
                <a:lnTo>
                  <a:pt x="197433" y="6462"/>
                </a:lnTo>
                <a:close/>
              </a:path>
              <a:path w="339090" h="167004">
                <a:moveTo>
                  <a:pt x="161264" y="1993"/>
                </a:moveTo>
                <a:lnTo>
                  <a:pt x="160883" y="3962"/>
                </a:lnTo>
                <a:lnTo>
                  <a:pt x="161103" y="4003"/>
                </a:lnTo>
                <a:lnTo>
                  <a:pt x="161290" y="4000"/>
                </a:lnTo>
                <a:lnTo>
                  <a:pt x="161264" y="1993"/>
                </a:lnTo>
                <a:close/>
              </a:path>
            </a:pathLst>
          </a:custGeom>
          <a:solidFill>
            <a:srgbClr val="221F1F"/>
          </a:solidFill>
        </p:spPr>
        <p:txBody>
          <a:bodyPr wrap="square" lIns="0" tIns="0" rIns="0" bIns="0" rtlCol="0"/>
          <a:lstStyle/>
          <a:p>
            <a:endParaRPr/>
          </a:p>
        </p:txBody>
      </p:sp>
      <p:sp>
        <p:nvSpPr>
          <p:cNvPr id="537" name="object 537"/>
          <p:cNvSpPr/>
          <p:nvPr/>
        </p:nvSpPr>
        <p:spPr>
          <a:xfrm>
            <a:off x="2180648" y="6724343"/>
            <a:ext cx="3990145" cy="962127"/>
          </a:xfrm>
          <a:prstGeom prst="rect">
            <a:avLst/>
          </a:prstGeom>
          <a:blipFill>
            <a:blip r:embed="rId22" cstate="print"/>
            <a:stretch>
              <a:fillRect/>
            </a:stretch>
          </a:blipFill>
        </p:spPr>
        <p:txBody>
          <a:bodyPr wrap="square" lIns="0" tIns="0" rIns="0" bIns="0" rtlCol="0"/>
          <a:lstStyle/>
          <a:p>
            <a:endParaRPr/>
          </a:p>
        </p:txBody>
      </p:sp>
      <p:sp>
        <p:nvSpPr>
          <p:cNvPr id="538" name="object 538"/>
          <p:cNvSpPr/>
          <p:nvPr/>
        </p:nvSpPr>
        <p:spPr>
          <a:xfrm>
            <a:off x="1362836" y="6158979"/>
            <a:ext cx="29209" cy="57150"/>
          </a:xfrm>
          <a:custGeom>
            <a:avLst/>
            <a:gdLst/>
            <a:ahLst/>
            <a:cxnLst/>
            <a:rect l="l" t="t" r="r" b="b"/>
            <a:pathLst>
              <a:path w="29209" h="57150">
                <a:moveTo>
                  <a:pt x="0" y="56832"/>
                </a:moveTo>
                <a:lnTo>
                  <a:pt x="28930" y="56832"/>
                </a:lnTo>
                <a:lnTo>
                  <a:pt x="28930" y="0"/>
                </a:lnTo>
                <a:lnTo>
                  <a:pt x="0" y="0"/>
                </a:lnTo>
                <a:lnTo>
                  <a:pt x="0" y="56832"/>
                </a:lnTo>
                <a:close/>
              </a:path>
            </a:pathLst>
          </a:custGeom>
          <a:solidFill>
            <a:srgbClr val="F1F1F3"/>
          </a:solidFill>
        </p:spPr>
        <p:txBody>
          <a:bodyPr wrap="square" lIns="0" tIns="0" rIns="0" bIns="0" rtlCol="0"/>
          <a:lstStyle/>
          <a:p>
            <a:endParaRPr/>
          </a:p>
        </p:txBody>
      </p:sp>
      <p:sp>
        <p:nvSpPr>
          <p:cNvPr id="539" name="object 539"/>
          <p:cNvSpPr/>
          <p:nvPr/>
        </p:nvSpPr>
        <p:spPr>
          <a:xfrm>
            <a:off x="1361977" y="6158979"/>
            <a:ext cx="32384" cy="57785"/>
          </a:xfrm>
          <a:custGeom>
            <a:avLst/>
            <a:gdLst/>
            <a:ahLst/>
            <a:cxnLst/>
            <a:rect l="l" t="t" r="r" b="b"/>
            <a:pathLst>
              <a:path w="32384" h="57785">
                <a:moveTo>
                  <a:pt x="901" y="0"/>
                </a:moveTo>
                <a:lnTo>
                  <a:pt x="0" y="0"/>
                </a:lnTo>
                <a:lnTo>
                  <a:pt x="0" y="57271"/>
                </a:lnTo>
                <a:lnTo>
                  <a:pt x="444" y="57271"/>
                </a:lnTo>
                <a:lnTo>
                  <a:pt x="444" y="56370"/>
                </a:lnTo>
                <a:lnTo>
                  <a:pt x="901" y="56370"/>
                </a:lnTo>
                <a:lnTo>
                  <a:pt x="901" y="0"/>
                </a:lnTo>
                <a:close/>
              </a:path>
              <a:path w="32384" h="57785">
                <a:moveTo>
                  <a:pt x="901" y="56370"/>
                </a:moveTo>
                <a:lnTo>
                  <a:pt x="444" y="56370"/>
                </a:lnTo>
                <a:lnTo>
                  <a:pt x="444" y="57271"/>
                </a:lnTo>
                <a:lnTo>
                  <a:pt x="31953" y="57271"/>
                </a:lnTo>
                <a:lnTo>
                  <a:pt x="31953" y="56827"/>
                </a:lnTo>
                <a:lnTo>
                  <a:pt x="901" y="56827"/>
                </a:lnTo>
                <a:lnTo>
                  <a:pt x="901" y="56370"/>
                </a:lnTo>
                <a:close/>
              </a:path>
              <a:path w="32384" h="57785">
                <a:moveTo>
                  <a:pt x="31953" y="0"/>
                </a:moveTo>
                <a:lnTo>
                  <a:pt x="31051" y="0"/>
                </a:lnTo>
                <a:lnTo>
                  <a:pt x="31051" y="56370"/>
                </a:lnTo>
                <a:lnTo>
                  <a:pt x="901" y="56370"/>
                </a:lnTo>
                <a:lnTo>
                  <a:pt x="901" y="56827"/>
                </a:lnTo>
                <a:lnTo>
                  <a:pt x="31953" y="56827"/>
                </a:lnTo>
                <a:lnTo>
                  <a:pt x="31953" y="0"/>
                </a:lnTo>
                <a:close/>
              </a:path>
            </a:pathLst>
          </a:custGeom>
          <a:solidFill>
            <a:srgbClr val="221F1F"/>
          </a:solidFill>
        </p:spPr>
        <p:txBody>
          <a:bodyPr wrap="square" lIns="0" tIns="0" rIns="0" bIns="0" rtlCol="0"/>
          <a:lstStyle/>
          <a:p>
            <a:endParaRPr/>
          </a:p>
        </p:txBody>
      </p:sp>
      <p:sp>
        <p:nvSpPr>
          <p:cNvPr id="540" name="object 540"/>
          <p:cNvSpPr/>
          <p:nvPr/>
        </p:nvSpPr>
        <p:spPr>
          <a:xfrm>
            <a:off x="833158" y="6158979"/>
            <a:ext cx="530225" cy="150495"/>
          </a:xfrm>
          <a:custGeom>
            <a:avLst/>
            <a:gdLst/>
            <a:ahLst/>
            <a:cxnLst/>
            <a:rect l="l" t="t" r="r" b="b"/>
            <a:pathLst>
              <a:path w="530225" h="150495">
                <a:moveTo>
                  <a:pt x="0" y="150139"/>
                </a:moveTo>
                <a:lnTo>
                  <a:pt x="529678" y="150139"/>
                </a:lnTo>
                <a:lnTo>
                  <a:pt x="529678" y="0"/>
                </a:lnTo>
                <a:lnTo>
                  <a:pt x="0" y="0"/>
                </a:lnTo>
                <a:lnTo>
                  <a:pt x="0" y="150139"/>
                </a:lnTo>
                <a:close/>
              </a:path>
            </a:pathLst>
          </a:custGeom>
          <a:solidFill>
            <a:srgbClr val="F1F1F3"/>
          </a:solidFill>
        </p:spPr>
        <p:txBody>
          <a:bodyPr wrap="square" lIns="0" tIns="0" rIns="0" bIns="0" rtlCol="0"/>
          <a:lstStyle/>
          <a:p>
            <a:endParaRPr/>
          </a:p>
        </p:txBody>
      </p:sp>
      <p:sp>
        <p:nvSpPr>
          <p:cNvPr id="541" name="object 541"/>
          <p:cNvSpPr/>
          <p:nvPr/>
        </p:nvSpPr>
        <p:spPr>
          <a:xfrm>
            <a:off x="833158" y="6309123"/>
            <a:ext cx="530860" cy="0"/>
          </a:xfrm>
          <a:custGeom>
            <a:avLst/>
            <a:gdLst/>
            <a:ahLst/>
            <a:cxnLst/>
            <a:rect l="l" t="t" r="r" b="b"/>
            <a:pathLst>
              <a:path w="530860">
                <a:moveTo>
                  <a:pt x="0" y="0"/>
                </a:moveTo>
                <a:lnTo>
                  <a:pt x="530470" y="0"/>
                </a:lnTo>
              </a:path>
            </a:pathLst>
          </a:custGeom>
          <a:ln w="3175">
            <a:solidFill>
              <a:srgbClr val="221F1F"/>
            </a:solidFill>
          </a:ln>
        </p:spPr>
        <p:txBody>
          <a:bodyPr wrap="square" lIns="0" tIns="0" rIns="0" bIns="0" rtlCol="0"/>
          <a:lstStyle/>
          <a:p>
            <a:endParaRPr/>
          </a:p>
        </p:txBody>
      </p:sp>
      <p:sp>
        <p:nvSpPr>
          <p:cNvPr id="542" name="object 542"/>
          <p:cNvSpPr/>
          <p:nvPr/>
        </p:nvSpPr>
        <p:spPr>
          <a:xfrm>
            <a:off x="1362821" y="6159263"/>
            <a:ext cx="0" cy="148590"/>
          </a:xfrm>
          <a:custGeom>
            <a:avLst/>
            <a:gdLst/>
            <a:ahLst/>
            <a:cxnLst/>
            <a:rect l="l" t="t" r="r" b="b"/>
            <a:pathLst>
              <a:path h="148589">
                <a:moveTo>
                  <a:pt x="0" y="0"/>
                </a:moveTo>
                <a:lnTo>
                  <a:pt x="0" y="148589"/>
                </a:lnTo>
              </a:path>
            </a:pathLst>
          </a:custGeom>
          <a:ln w="3175">
            <a:solidFill>
              <a:srgbClr val="221F1F"/>
            </a:solidFill>
          </a:ln>
        </p:spPr>
        <p:txBody>
          <a:bodyPr wrap="square" lIns="0" tIns="0" rIns="0" bIns="0" rtlCol="0"/>
          <a:lstStyle/>
          <a:p>
            <a:endParaRPr/>
          </a:p>
        </p:txBody>
      </p:sp>
      <p:sp>
        <p:nvSpPr>
          <p:cNvPr id="543" name="object 543"/>
          <p:cNvSpPr/>
          <p:nvPr/>
        </p:nvSpPr>
        <p:spPr>
          <a:xfrm>
            <a:off x="1939084" y="7478383"/>
            <a:ext cx="69062" cy="144780"/>
          </a:xfrm>
          <a:prstGeom prst="rect">
            <a:avLst/>
          </a:prstGeom>
          <a:blipFill>
            <a:blip r:embed="rId23" cstate="print"/>
            <a:stretch>
              <a:fillRect/>
            </a:stretch>
          </a:blipFill>
        </p:spPr>
        <p:txBody>
          <a:bodyPr wrap="square" lIns="0" tIns="0" rIns="0" bIns="0" rtlCol="0"/>
          <a:lstStyle/>
          <a:p>
            <a:endParaRPr/>
          </a:p>
        </p:txBody>
      </p:sp>
      <p:sp>
        <p:nvSpPr>
          <p:cNvPr id="544" name="object 544"/>
          <p:cNvSpPr/>
          <p:nvPr/>
        </p:nvSpPr>
        <p:spPr>
          <a:xfrm>
            <a:off x="1391767" y="6158979"/>
            <a:ext cx="502920" cy="1454150"/>
          </a:xfrm>
          <a:custGeom>
            <a:avLst/>
            <a:gdLst/>
            <a:ahLst/>
            <a:cxnLst/>
            <a:rect l="l" t="t" r="r" b="b"/>
            <a:pathLst>
              <a:path w="502919" h="1454150">
                <a:moveTo>
                  <a:pt x="0" y="1453997"/>
                </a:moveTo>
                <a:lnTo>
                  <a:pt x="502323" y="1453997"/>
                </a:lnTo>
                <a:lnTo>
                  <a:pt x="502323" y="0"/>
                </a:lnTo>
                <a:lnTo>
                  <a:pt x="0" y="0"/>
                </a:lnTo>
                <a:lnTo>
                  <a:pt x="0" y="1453997"/>
                </a:lnTo>
                <a:close/>
              </a:path>
            </a:pathLst>
          </a:custGeom>
          <a:solidFill>
            <a:srgbClr val="929497"/>
          </a:solidFill>
        </p:spPr>
        <p:txBody>
          <a:bodyPr wrap="square" lIns="0" tIns="0" rIns="0" bIns="0" rtlCol="0"/>
          <a:lstStyle/>
          <a:p>
            <a:endParaRPr/>
          </a:p>
        </p:txBody>
      </p:sp>
      <p:sp>
        <p:nvSpPr>
          <p:cNvPr id="545" name="object 545"/>
          <p:cNvSpPr/>
          <p:nvPr/>
        </p:nvSpPr>
        <p:spPr>
          <a:xfrm>
            <a:off x="1388774" y="7614246"/>
            <a:ext cx="508634" cy="0"/>
          </a:xfrm>
          <a:custGeom>
            <a:avLst/>
            <a:gdLst/>
            <a:ahLst/>
            <a:cxnLst/>
            <a:rect l="l" t="t" r="r" b="b"/>
            <a:pathLst>
              <a:path w="508635">
                <a:moveTo>
                  <a:pt x="0" y="0"/>
                </a:moveTo>
                <a:lnTo>
                  <a:pt x="508330" y="0"/>
                </a:lnTo>
              </a:path>
            </a:pathLst>
          </a:custGeom>
          <a:ln w="3175">
            <a:solidFill>
              <a:srgbClr val="221F1F"/>
            </a:solidFill>
          </a:ln>
        </p:spPr>
        <p:txBody>
          <a:bodyPr wrap="square" lIns="0" tIns="0" rIns="0" bIns="0" rtlCol="0"/>
          <a:lstStyle/>
          <a:p>
            <a:endParaRPr/>
          </a:p>
        </p:txBody>
      </p:sp>
      <p:sp>
        <p:nvSpPr>
          <p:cNvPr id="546" name="object 546"/>
          <p:cNvSpPr/>
          <p:nvPr/>
        </p:nvSpPr>
        <p:spPr>
          <a:xfrm>
            <a:off x="1388774" y="7611706"/>
            <a:ext cx="502920" cy="0"/>
          </a:xfrm>
          <a:custGeom>
            <a:avLst/>
            <a:gdLst/>
            <a:ahLst/>
            <a:cxnLst/>
            <a:rect l="l" t="t" r="r" b="b"/>
            <a:pathLst>
              <a:path w="502919">
                <a:moveTo>
                  <a:pt x="0" y="0"/>
                </a:moveTo>
                <a:lnTo>
                  <a:pt x="502310" y="0"/>
                </a:lnTo>
              </a:path>
            </a:pathLst>
          </a:custGeom>
          <a:ln w="3175">
            <a:solidFill>
              <a:srgbClr val="221F1F"/>
            </a:solidFill>
          </a:ln>
        </p:spPr>
        <p:txBody>
          <a:bodyPr wrap="square" lIns="0" tIns="0" rIns="0" bIns="0" rtlCol="0"/>
          <a:lstStyle/>
          <a:p>
            <a:endParaRPr/>
          </a:p>
        </p:txBody>
      </p:sp>
      <p:sp>
        <p:nvSpPr>
          <p:cNvPr id="547" name="object 547"/>
          <p:cNvSpPr/>
          <p:nvPr/>
        </p:nvSpPr>
        <p:spPr>
          <a:xfrm>
            <a:off x="1391771" y="6158826"/>
            <a:ext cx="0" cy="1451610"/>
          </a:xfrm>
          <a:custGeom>
            <a:avLst/>
            <a:gdLst/>
            <a:ahLst/>
            <a:cxnLst/>
            <a:rect l="l" t="t" r="r" b="b"/>
            <a:pathLst>
              <a:path h="1451609">
                <a:moveTo>
                  <a:pt x="0" y="0"/>
                </a:moveTo>
                <a:lnTo>
                  <a:pt x="0" y="1451610"/>
                </a:lnTo>
              </a:path>
            </a:pathLst>
          </a:custGeom>
          <a:ln w="5994">
            <a:solidFill>
              <a:srgbClr val="221F1F"/>
            </a:solidFill>
          </a:ln>
        </p:spPr>
        <p:txBody>
          <a:bodyPr wrap="square" lIns="0" tIns="0" rIns="0" bIns="0" rtlCol="0"/>
          <a:lstStyle/>
          <a:p>
            <a:endParaRPr/>
          </a:p>
        </p:txBody>
      </p:sp>
      <p:sp>
        <p:nvSpPr>
          <p:cNvPr id="548" name="object 548"/>
          <p:cNvSpPr/>
          <p:nvPr/>
        </p:nvSpPr>
        <p:spPr>
          <a:xfrm>
            <a:off x="1891084" y="7610437"/>
            <a:ext cx="3175" cy="2540"/>
          </a:xfrm>
          <a:custGeom>
            <a:avLst/>
            <a:gdLst/>
            <a:ahLst/>
            <a:cxnLst/>
            <a:rect l="l" t="t" r="r" b="b"/>
            <a:pathLst>
              <a:path w="3175" h="2540">
                <a:moveTo>
                  <a:pt x="0" y="2539"/>
                </a:moveTo>
                <a:lnTo>
                  <a:pt x="3009" y="2539"/>
                </a:lnTo>
                <a:lnTo>
                  <a:pt x="3009" y="0"/>
                </a:lnTo>
                <a:lnTo>
                  <a:pt x="0" y="0"/>
                </a:lnTo>
                <a:lnTo>
                  <a:pt x="0" y="2539"/>
                </a:lnTo>
                <a:close/>
              </a:path>
            </a:pathLst>
          </a:custGeom>
          <a:solidFill>
            <a:srgbClr val="221F1F"/>
          </a:solidFill>
        </p:spPr>
        <p:txBody>
          <a:bodyPr wrap="square" lIns="0" tIns="0" rIns="0" bIns="0" rtlCol="0"/>
          <a:lstStyle/>
          <a:p>
            <a:endParaRPr/>
          </a:p>
        </p:txBody>
      </p:sp>
      <p:sp>
        <p:nvSpPr>
          <p:cNvPr id="549" name="object 549"/>
          <p:cNvSpPr/>
          <p:nvPr/>
        </p:nvSpPr>
        <p:spPr>
          <a:xfrm>
            <a:off x="1894094" y="6158826"/>
            <a:ext cx="0" cy="1451610"/>
          </a:xfrm>
          <a:custGeom>
            <a:avLst/>
            <a:gdLst/>
            <a:ahLst/>
            <a:cxnLst/>
            <a:rect l="l" t="t" r="r" b="b"/>
            <a:pathLst>
              <a:path h="1451609">
                <a:moveTo>
                  <a:pt x="0" y="0"/>
                </a:moveTo>
                <a:lnTo>
                  <a:pt x="0" y="1451610"/>
                </a:lnTo>
              </a:path>
            </a:pathLst>
          </a:custGeom>
          <a:ln w="6019">
            <a:solidFill>
              <a:srgbClr val="221F1F"/>
            </a:solidFill>
          </a:ln>
        </p:spPr>
        <p:txBody>
          <a:bodyPr wrap="square" lIns="0" tIns="0" rIns="0" bIns="0" rtlCol="0"/>
          <a:lstStyle/>
          <a:p>
            <a:endParaRPr/>
          </a:p>
        </p:txBody>
      </p:sp>
      <p:sp>
        <p:nvSpPr>
          <p:cNvPr id="550" name="object 550"/>
          <p:cNvSpPr/>
          <p:nvPr/>
        </p:nvSpPr>
        <p:spPr>
          <a:xfrm>
            <a:off x="1894094" y="7609967"/>
            <a:ext cx="3175" cy="3175"/>
          </a:xfrm>
          <a:custGeom>
            <a:avLst/>
            <a:gdLst/>
            <a:ahLst/>
            <a:cxnLst/>
            <a:rect l="l" t="t" r="r" b="b"/>
            <a:pathLst>
              <a:path w="3175" h="3175">
                <a:moveTo>
                  <a:pt x="3009" y="0"/>
                </a:moveTo>
                <a:lnTo>
                  <a:pt x="0" y="0"/>
                </a:lnTo>
                <a:lnTo>
                  <a:pt x="0" y="3009"/>
                </a:lnTo>
                <a:lnTo>
                  <a:pt x="3009" y="3009"/>
                </a:lnTo>
                <a:lnTo>
                  <a:pt x="3009" y="0"/>
                </a:lnTo>
                <a:close/>
              </a:path>
            </a:pathLst>
          </a:custGeom>
          <a:solidFill>
            <a:srgbClr val="221F1F"/>
          </a:solidFill>
        </p:spPr>
        <p:txBody>
          <a:bodyPr wrap="square" lIns="0" tIns="0" rIns="0" bIns="0" rtlCol="0"/>
          <a:lstStyle/>
          <a:p>
            <a:endParaRPr/>
          </a:p>
        </p:txBody>
      </p:sp>
      <p:sp>
        <p:nvSpPr>
          <p:cNvPr id="551" name="object 551"/>
          <p:cNvSpPr/>
          <p:nvPr/>
        </p:nvSpPr>
        <p:spPr>
          <a:xfrm>
            <a:off x="836780" y="7738694"/>
            <a:ext cx="561340" cy="0"/>
          </a:xfrm>
          <a:custGeom>
            <a:avLst/>
            <a:gdLst/>
            <a:ahLst/>
            <a:cxnLst/>
            <a:rect l="l" t="t" r="r" b="b"/>
            <a:pathLst>
              <a:path w="561340">
                <a:moveTo>
                  <a:pt x="0" y="0"/>
                </a:moveTo>
                <a:lnTo>
                  <a:pt x="561073" y="0"/>
                </a:lnTo>
              </a:path>
            </a:pathLst>
          </a:custGeom>
          <a:ln w="7619">
            <a:solidFill>
              <a:srgbClr val="211F20"/>
            </a:solidFill>
          </a:ln>
        </p:spPr>
        <p:txBody>
          <a:bodyPr wrap="square" lIns="0" tIns="0" rIns="0" bIns="0" rtlCol="0"/>
          <a:lstStyle/>
          <a:p>
            <a:endParaRPr/>
          </a:p>
        </p:txBody>
      </p:sp>
      <p:sp>
        <p:nvSpPr>
          <p:cNvPr id="552" name="object 552"/>
          <p:cNvSpPr/>
          <p:nvPr/>
        </p:nvSpPr>
        <p:spPr>
          <a:xfrm>
            <a:off x="1393846" y="7612963"/>
            <a:ext cx="0" cy="121920"/>
          </a:xfrm>
          <a:custGeom>
            <a:avLst/>
            <a:gdLst/>
            <a:ahLst/>
            <a:cxnLst/>
            <a:rect l="l" t="t" r="r" b="b"/>
            <a:pathLst>
              <a:path h="121920">
                <a:moveTo>
                  <a:pt x="0" y="0"/>
                </a:moveTo>
                <a:lnTo>
                  <a:pt x="0" y="121919"/>
                </a:lnTo>
              </a:path>
            </a:pathLst>
          </a:custGeom>
          <a:ln w="8013">
            <a:solidFill>
              <a:srgbClr val="211F20"/>
            </a:solidFill>
          </a:ln>
        </p:spPr>
        <p:txBody>
          <a:bodyPr wrap="square" lIns="0" tIns="0" rIns="0" bIns="0" rtlCol="0"/>
          <a:lstStyle/>
          <a:p>
            <a:endParaRPr/>
          </a:p>
        </p:txBody>
      </p:sp>
      <p:sp>
        <p:nvSpPr>
          <p:cNvPr id="553" name="object 553"/>
          <p:cNvSpPr/>
          <p:nvPr/>
        </p:nvSpPr>
        <p:spPr>
          <a:xfrm>
            <a:off x="1894094" y="7608980"/>
            <a:ext cx="5027295" cy="83820"/>
          </a:xfrm>
          <a:custGeom>
            <a:avLst/>
            <a:gdLst/>
            <a:ahLst/>
            <a:cxnLst/>
            <a:rect l="l" t="t" r="r" b="b"/>
            <a:pathLst>
              <a:path w="5027295" h="83820">
                <a:moveTo>
                  <a:pt x="979563" y="0"/>
                </a:moveTo>
                <a:lnTo>
                  <a:pt x="0" y="0"/>
                </a:lnTo>
                <a:lnTo>
                  <a:pt x="0" y="8001"/>
                </a:lnTo>
                <a:lnTo>
                  <a:pt x="971550" y="8001"/>
                </a:lnTo>
                <a:lnTo>
                  <a:pt x="971550" y="81483"/>
                </a:lnTo>
                <a:lnTo>
                  <a:pt x="2004491" y="83489"/>
                </a:lnTo>
                <a:lnTo>
                  <a:pt x="3987787" y="81495"/>
                </a:lnTo>
                <a:lnTo>
                  <a:pt x="3987669" y="75488"/>
                </a:lnTo>
                <a:lnTo>
                  <a:pt x="2004491" y="75488"/>
                </a:lnTo>
                <a:lnTo>
                  <a:pt x="979563" y="73494"/>
                </a:lnTo>
                <a:lnTo>
                  <a:pt x="979563" y="0"/>
                </a:lnTo>
                <a:close/>
              </a:path>
              <a:path w="5027295" h="83820">
                <a:moveTo>
                  <a:pt x="2004500" y="75488"/>
                </a:moveTo>
                <a:close/>
              </a:path>
              <a:path w="5027295" h="83820">
                <a:moveTo>
                  <a:pt x="5027269" y="2057"/>
                </a:moveTo>
                <a:lnTo>
                  <a:pt x="3978224" y="2057"/>
                </a:lnTo>
                <a:lnTo>
                  <a:pt x="3979621" y="73494"/>
                </a:lnTo>
                <a:lnTo>
                  <a:pt x="2004500" y="75488"/>
                </a:lnTo>
                <a:lnTo>
                  <a:pt x="3987669" y="75488"/>
                </a:lnTo>
                <a:lnTo>
                  <a:pt x="3986390" y="10071"/>
                </a:lnTo>
                <a:lnTo>
                  <a:pt x="5027269" y="10071"/>
                </a:lnTo>
                <a:lnTo>
                  <a:pt x="5027269" y="2057"/>
                </a:lnTo>
                <a:close/>
              </a:path>
            </a:pathLst>
          </a:custGeom>
          <a:solidFill>
            <a:srgbClr val="211F20"/>
          </a:solidFill>
        </p:spPr>
        <p:txBody>
          <a:bodyPr wrap="square" lIns="0" tIns="0" rIns="0" bIns="0" rtlCol="0"/>
          <a:lstStyle/>
          <a:p>
            <a:endParaRPr/>
          </a:p>
        </p:txBody>
      </p:sp>
      <p:sp>
        <p:nvSpPr>
          <p:cNvPr id="554" name="object 554"/>
          <p:cNvSpPr/>
          <p:nvPr/>
        </p:nvSpPr>
        <p:spPr>
          <a:xfrm>
            <a:off x="2869869" y="7699133"/>
            <a:ext cx="0" cy="622300"/>
          </a:xfrm>
          <a:custGeom>
            <a:avLst/>
            <a:gdLst/>
            <a:ahLst/>
            <a:cxnLst/>
            <a:rect l="l" t="t" r="r" b="b"/>
            <a:pathLst>
              <a:path h="622300">
                <a:moveTo>
                  <a:pt x="0" y="0"/>
                </a:moveTo>
                <a:lnTo>
                  <a:pt x="0" y="621906"/>
                </a:lnTo>
              </a:path>
            </a:pathLst>
          </a:custGeom>
          <a:ln w="3175">
            <a:solidFill>
              <a:srgbClr val="FFFFFF"/>
            </a:solidFill>
          </a:ln>
        </p:spPr>
        <p:txBody>
          <a:bodyPr wrap="square" lIns="0" tIns="0" rIns="0" bIns="0" rtlCol="0"/>
          <a:lstStyle/>
          <a:p>
            <a:endParaRPr/>
          </a:p>
        </p:txBody>
      </p:sp>
      <p:sp>
        <p:nvSpPr>
          <p:cNvPr id="555" name="object 555"/>
          <p:cNvSpPr/>
          <p:nvPr/>
        </p:nvSpPr>
        <p:spPr>
          <a:xfrm>
            <a:off x="675894" y="6166821"/>
            <a:ext cx="6271260" cy="0"/>
          </a:xfrm>
          <a:custGeom>
            <a:avLst/>
            <a:gdLst/>
            <a:ahLst/>
            <a:cxnLst/>
            <a:rect l="l" t="t" r="r" b="b"/>
            <a:pathLst>
              <a:path w="6271259">
                <a:moveTo>
                  <a:pt x="0" y="0"/>
                </a:moveTo>
                <a:lnTo>
                  <a:pt x="6270917" y="0"/>
                </a:lnTo>
              </a:path>
            </a:pathLst>
          </a:custGeom>
          <a:ln w="15684">
            <a:solidFill>
              <a:srgbClr val="FFFFFF"/>
            </a:solidFill>
          </a:ln>
        </p:spPr>
        <p:txBody>
          <a:bodyPr wrap="square" lIns="0" tIns="0" rIns="0" bIns="0" rtlCol="0"/>
          <a:lstStyle/>
          <a:p>
            <a:endParaRPr/>
          </a:p>
        </p:txBody>
      </p:sp>
      <p:sp>
        <p:nvSpPr>
          <p:cNvPr id="556" name="object 556"/>
          <p:cNvSpPr/>
          <p:nvPr/>
        </p:nvSpPr>
        <p:spPr>
          <a:xfrm>
            <a:off x="832958" y="8274248"/>
            <a:ext cx="6093460" cy="0"/>
          </a:xfrm>
          <a:custGeom>
            <a:avLst/>
            <a:gdLst/>
            <a:ahLst/>
            <a:cxnLst/>
            <a:rect l="l" t="t" r="r" b="b"/>
            <a:pathLst>
              <a:path w="6093459">
                <a:moveTo>
                  <a:pt x="0" y="0"/>
                </a:moveTo>
                <a:lnTo>
                  <a:pt x="6092947" y="0"/>
                </a:lnTo>
              </a:path>
            </a:pathLst>
          </a:custGeom>
          <a:ln w="3175">
            <a:solidFill>
              <a:srgbClr val="211E1F"/>
            </a:solidFill>
          </a:ln>
        </p:spPr>
        <p:txBody>
          <a:bodyPr wrap="square" lIns="0" tIns="0" rIns="0" bIns="0" rtlCol="0"/>
          <a:lstStyle/>
          <a:p>
            <a:endParaRPr/>
          </a:p>
        </p:txBody>
      </p:sp>
      <p:sp>
        <p:nvSpPr>
          <p:cNvPr id="557" name="object 557"/>
          <p:cNvSpPr/>
          <p:nvPr/>
        </p:nvSpPr>
        <p:spPr>
          <a:xfrm>
            <a:off x="832441" y="8272343"/>
            <a:ext cx="6094095" cy="0"/>
          </a:xfrm>
          <a:custGeom>
            <a:avLst/>
            <a:gdLst/>
            <a:ahLst/>
            <a:cxnLst/>
            <a:rect l="l" t="t" r="r" b="b"/>
            <a:pathLst>
              <a:path w="6094095">
                <a:moveTo>
                  <a:pt x="0" y="0"/>
                </a:moveTo>
                <a:lnTo>
                  <a:pt x="6093980" y="0"/>
                </a:lnTo>
              </a:path>
            </a:pathLst>
          </a:custGeom>
          <a:ln w="3175">
            <a:solidFill>
              <a:srgbClr val="211E1F"/>
            </a:solidFill>
          </a:ln>
        </p:spPr>
        <p:txBody>
          <a:bodyPr wrap="square" lIns="0" tIns="0" rIns="0" bIns="0" rtlCol="0"/>
          <a:lstStyle/>
          <a:p>
            <a:endParaRPr/>
          </a:p>
        </p:txBody>
      </p:sp>
      <p:sp>
        <p:nvSpPr>
          <p:cNvPr id="558" name="object 558"/>
          <p:cNvSpPr/>
          <p:nvPr/>
        </p:nvSpPr>
        <p:spPr>
          <a:xfrm>
            <a:off x="834442" y="6179383"/>
            <a:ext cx="0" cy="2091689"/>
          </a:xfrm>
          <a:custGeom>
            <a:avLst/>
            <a:gdLst/>
            <a:ahLst/>
            <a:cxnLst/>
            <a:rect l="l" t="t" r="r" b="b"/>
            <a:pathLst>
              <a:path h="2091690">
                <a:moveTo>
                  <a:pt x="0" y="0"/>
                </a:moveTo>
                <a:lnTo>
                  <a:pt x="0" y="2091690"/>
                </a:lnTo>
              </a:path>
            </a:pathLst>
          </a:custGeom>
          <a:ln w="4000">
            <a:solidFill>
              <a:srgbClr val="211E1F"/>
            </a:solidFill>
          </a:ln>
        </p:spPr>
        <p:txBody>
          <a:bodyPr wrap="square" lIns="0" tIns="0" rIns="0" bIns="0" rtlCol="0"/>
          <a:lstStyle/>
          <a:p>
            <a:endParaRPr/>
          </a:p>
        </p:txBody>
      </p:sp>
      <p:sp>
        <p:nvSpPr>
          <p:cNvPr id="559" name="object 559"/>
          <p:cNvSpPr/>
          <p:nvPr/>
        </p:nvSpPr>
        <p:spPr>
          <a:xfrm>
            <a:off x="832441" y="6178113"/>
            <a:ext cx="6090285" cy="0"/>
          </a:xfrm>
          <a:custGeom>
            <a:avLst/>
            <a:gdLst/>
            <a:ahLst/>
            <a:cxnLst/>
            <a:rect l="l" t="t" r="r" b="b"/>
            <a:pathLst>
              <a:path w="6090284">
                <a:moveTo>
                  <a:pt x="0" y="0"/>
                </a:moveTo>
                <a:lnTo>
                  <a:pt x="6089980" y="0"/>
                </a:lnTo>
              </a:path>
            </a:pathLst>
          </a:custGeom>
          <a:ln w="3175">
            <a:solidFill>
              <a:srgbClr val="211E1F"/>
            </a:solidFill>
          </a:ln>
        </p:spPr>
        <p:txBody>
          <a:bodyPr wrap="square" lIns="0" tIns="0" rIns="0" bIns="0" rtlCol="0"/>
          <a:lstStyle/>
          <a:p>
            <a:endParaRPr/>
          </a:p>
        </p:txBody>
      </p:sp>
      <p:sp>
        <p:nvSpPr>
          <p:cNvPr id="560" name="object 560"/>
          <p:cNvSpPr/>
          <p:nvPr/>
        </p:nvSpPr>
        <p:spPr>
          <a:xfrm>
            <a:off x="832702" y="6176208"/>
            <a:ext cx="6092190" cy="0"/>
          </a:xfrm>
          <a:custGeom>
            <a:avLst/>
            <a:gdLst/>
            <a:ahLst/>
            <a:cxnLst/>
            <a:rect l="l" t="t" r="r" b="b"/>
            <a:pathLst>
              <a:path w="6092190">
                <a:moveTo>
                  <a:pt x="0" y="0"/>
                </a:moveTo>
                <a:lnTo>
                  <a:pt x="6091713" y="0"/>
                </a:lnTo>
              </a:path>
            </a:pathLst>
          </a:custGeom>
          <a:ln w="3175">
            <a:solidFill>
              <a:srgbClr val="211E1F"/>
            </a:solidFill>
          </a:ln>
        </p:spPr>
        <p:txBody>
          <a:bodyPr wrap="square" lIns="0" tIns="0" rIns="0" bIns="0" rtlCol="0"/>
          <a:lstStyle/>
          <a:p>
            <a:endParaRPr/>
          </a:p>
        </p:txBody>
      </p:sp>
      <p:sp>
        <p:nvSpPr>
          <p:cNvPr id="561" name="object 561"/>
          <p:cNvSpPr/>
          <p:nvPr/>
        </p:nvSpPr>
        <p:spPr>
          <a:xfrm>
            <a:off x="834201" y="6174938"/>
            <a:ext cx="6090285" cy="0"/>
          </a:xfrm>
          <a:custGeom>
            <a:avLst/>
            <a:gdLst/>
            <a:ahLst/>
            <a:cxnLst/>
            <a:rect l="l" t="t" r="r" b="b"/>
            <a:pathLst>
              <a:path w="6090284">
                <a:moveTo>
                  <a:pt x="0" y="0"/>
                </a:moveTo>
                <a:lnTo>
                  <a:pt x="6090214" y="0"/>
                </a:lnTo>
              </a:path>
            </a:pathLst>
          </a:custGeom>
          <a:ln w="3175">
            <a:solidFill>
              <a:srgbClr val="211E1F"/>
            </a:solidFill>
          </a:ln>
        </p:spPr>
        <p:txBody>
          <a:bodyPr wrap="square" lIns="0" tIns="0" rIns="0" bIns="0" rtlCol="0"/>
          <a:lstStyle/>
          <a:p>
            <a:endParaRPr/>
          </a:p>
        </p:txBody>
      </p:sp>
      <p:sp>
        <p:nvSpPr>
          <p:cNvPr id="562" name="object 562"/>
          <p:cNvSpPr/>
          <p:nvPr/>
        </p:nvSpPr>
        <p:spPr>
          <a:xfrm>
            <a:off x="6924422" y="6175573"/>
            <a:ext cx="0" cy="2095500"/>
          </a:xfrm>
          <a:custGeom>
            <a:avLst/>
            <a:gdLst/>
            <a:ahLst/>
            <a:cxnLst/>
            <a:rect l="l" t="t" r="r" b="b"/>
            <a:pathLst>
              <a:path h="2095500">
                <a:moveTo>
                  <a:pt x="0" y="0"/>
                </a:moveTo>
                <a:lnTo>
                  <a:pt x="0" y="2095500"/>
                </a:lnTo>
              </a:path>
            </a:pathLst>
          </a:custGeom>
          <a:ln w="4000">
            <a:solidFill>
              <a:srgbClr val="211E1F"/>
            </a:solidFill>
          </a:ln>
        </p:spPr>
        <p:txBody>
          <a:bodyPr wrap="square" lIns="0" tIns="0" rIns="0" bIns="0" rtlCol="0"/>
          <a:lstStyle/>
          <a:p>
            <a:endParaRPr/>
          </a:p>
        </p:txBody>
      </p:sp>
      <p:sp>
        <p:nvSpPr>
          <p:cNvPr id="563" name="object 563"/>
          <p:cNvSpPr/>
          <p:nvPr/>
        </p:nvSpPr>
        <p:spPr>
          <a:xfrm>
            <a:off x="6924416" y="6174302"/>
            <a:ext cx="635" cy="1270"/>
          </a:xfrm>
          <a:custGeom>
            <a:avLst/>
            <a:gdLst/>
            <a:ahLst/>
            <a:cxnLst/>
            <a:rect l="l" t="t" r="r" b="b"/>
            <a:pathLst>
              <a:path w="634" h="1270">
                <a:moveTo>
                  <a:pt x="0" y="1269"/>
                </a:moveTo>
                <a:lnTo>
                  <a:pt x="247" y="1269"/>
                </a:lnTo>
                <a:lnTo>
                  <a:pt x="247" y="0"/>
                </a:lnTo>
                <a:lnTo>
                  <a:pt x="0" y="0"/>
                </a:lnTo>
                <a:lnTo>
                  <a:pt x="0" y="1269"/>
                </a:lnTo>
                <a:close/>
              </a:path>
            </a:pathLst>
          </a:custGeom>
          <a:solidFill>
            <a:srgbClr val="211E1F"/>
          </a:solidFill>
        </p:spPr>
        <p:txBody>
          <a:bodyPr wrap="square" lIns="0" tIns="0" rIns="0" bIns="0" rtlCol="0"/>
          <a:lstStyle/>
          <a:p>
            <a:endParaRPr/>
          </a:p>
        </p:txBody>
      </p:sp>
      <p:sp>
        <p:nvSpPr>
          <p:cNvPr id="564" name="object 564"/>
          <p:cNvSpPr txBox="1"/>
          <p:nvPr/>
        </p:nvSpPr>
        <p:spPr>
          <a:xfrm>
            <a:off x="2113591" y="6187941"/>
            <a:ext cx="650875" cy="176530"/>
          </a:xfrm>
          <a:prstGeom prst="rect">
            <a:avLst/>
          </a:prstGeom>
        </p:spPr>
        <p:txBody>
          <a:bodyPr vert="horz" wrap="square" lIns="0" tIns="34290" rIns="0" bIns="0" rtlCol="0">
            <a:spAutoFit/>
          </a:bodyPr>
          <a:lstStyle/>
          <a:p>
            <a:pPr marR="5080">
              <a:lnSpc>
                <a:spcPct val="76400"/>
              </a:lnSpc>
              <a:spcBef>
                <a:spcPts val="270"/>
              </a:spcBef>
            </a:pPr>
            <a:r>
              <a:rPr sz="550" spc="-50" dirty="0">
                <a:solidFill>
                  <a:srgbClr val="221F1F"/>
                </a:solidFill>
                <a:latin typeface="Arial"/>
                <a:cs typeface="Arial"/>
              </a:rPr>
              <a:t>EXISTING </a:t>
            </a:r>
            <a:r>
              <a:rPr sz="550" spc="-60" dirty="0">
                <a:solidFill>
                  <a:srgbClr val="221F1F"/>
                </a:solidFill>
                <a:latin typeface="Arial"/>
                <a:cs typeface="Arial"/>
              </a:rPr>
              <a:t>PARKING  GARAGE </a:t>
            </a:r>
            <a:r>
              <a:rPr sz="550" spc="-55" dirty="0">
                <a:solidFill>
                  <a:srgbClr val="221F1F"/>
                </a:solidFill>
                <a:latin typeface="Arial"/>
                <a:cs typeface="Arial"/>
              </a:rPr>
              <a:t>(BLOCK</a:t>
            </a:r>
            <a:r>
              <a:rPr sz="550" spc="-65" dirty="0">
                <a:solidFill>
                  <a:srgbClr val="221F1F"/>
                </a:solidFill>
                <a:latin typeface="Arial"/>
                <a:cs typeface="Arial"/>
              </a:rPr>
              <a:t> </a:t>
            </a:r>
            <a:r>
              <a:rPr sz="550" spc="-20" dirty="0">
                <a:solidFill>
                  <a:srgbClr val="221F1F"/>
                </a:solidFill>
                <a:latin typeface="Arial"/>
                <a:cs typeface="Arial"/>
              </a:rPr>
              <a:t>168)</a:t>
            </a:r>
            <a:endParaRPr sz="550">
              <a:latin typeface="Arial"/>
              <a:cs typeface="Arial"/>
            </a:endParaRPr>
          </a:p>
        </p:txBody>
      </p:sp>
      <p:sp>
        <p:nvSpPr>
          <p:cNvPr id="565" name="object 565"/>
          <p:cNvSpPr/>
          <p:nvPr/>
        </p:nvSpPr>
        <p:spPr>
          <a:xfrm>
            <a:off x="1891214" y="6254193"/>
            <a:ext cx="206362" cy="153162"/>
          </a:xfrm>
          <a:prstGeom prst="rect">
            <a:avLst/>
          </a:prstGeom>
          <a:blipFill>
            <a:blip r:embed="rId24" cstate="print"/>
            <a:stretch>
              <a:fillRect/>
            </a:stretch>
          </a:blipFill>
        </p:spPr>
        <p:txBody>
          <a:bodyPr wrap="square" lIns="0" tIns="0" rIns="0" bIns="0" rtlCol="0"/>
          <a:lstStyle/>
          <a:p>
            <a:endParaRPr/>
          </a:p>
        </p:txBody>
      </p:sp>
      <p:sp>
        <p:nvSpPr>
          <p:cNvPr id="566" name="object 566"/>
          <p:cNvSpPr/>
          <p:nvPr/>
        </p:nvSpPr>
        <p:spPr>
          <a:xfrm>
            <a:off x="6398456" y="8267865"/>
            <a:ext cx="0" cy="280670"/>
          </a:xfrm>
          <a:custGeom>
            <a:avLst/>
            <a:gdLst/>
            <a:ahLst/>
            <a:cxnLst/>
            <a:rect l="l" t="t" r="r" b="b"/>
            <a:pathLst>
              <a:path h="280670">
                <a:moveTo>
                  <a:pt x="0" y="0"/>
                </a:moveTo>
                <a:lnTo>
                  <a:pt x="0" y="280263"/>
                </a:lnTo>
              </a:path>
            </a:pathLst>
          </a:custGeom>
          <a:ln w="8013">
            <a:solidFill>
              <a:srgbClr val="010202"/>
            </a:solidFill>
          </a:ln>
        </p:spPr>
        <p:txBody>
          <a:bodyPr wrap="square" lIns="0" tIns="0" rIns="0" bIns="0" rtlCol="0"/>
          <a:lstStyle/>
          <a:p>
            <a:endParaRPr/>
          </a:p>
        </p:txBody>
      </p:sp>
      <p:sp>
        <p:nvSpPr>
          <p:cNvPr id="567" name="object 567"/>
          <p:cNvSpPr/>
          <p:nvPr/>
        </p:nvSpPr>
        <p:spPr>
          <a:xfrm>
            <a:off x="6394450" y="8572144"/>
            <a:ext cx="8255" cy="24130"/>
          </a:xfrm>
          <a:custGeom>
            <a:avLst/>
            <a:gdLst/>
            <a:ahLst/>
            <a:cxnLst/>
            <a:rect l="l" t="t" r="r" b="b"/>
            <a:pathLst>
              <a:path w="8254" h="24129">
                <a:moveTo>
                  <a:pt x="8013" y="0"/>
                </a:moveTo>
                <a:lnTo>
                  <a:pt x="0" y="0"/>
                </a:lnTo>
                <a:lnTo>
                  <a:pt x="0" y="24028"/>
                </a:lnTo>
                <a:lnTo>
                  <a:pt x="8013" y="24028"/>
                </a:lnTo>
                <a:lnTo>
                  <a:pt x="8013" y="0"/>
                </a:lnTo>
                <a:close/>
              </a:path>
            </a:pathLst>
          </a:custGeom>
          <a:solidFill>
            <a:srgbClr val="010202"/>
          </a:solidFill>
        </p:spPr>
        <p:txBody>
          <a:bodyPr wrap="square" lIns="0" tIns="0" rIns="0" bIns="0" rtlCol="0"/>
          <a:lstStyle/>
          <a:p>
            <a:endParaRPr/>
          </a:p>
        </p:txBody>
      </p:sp>
      <p:sp>
        <p:nvSpPr>
          <p:cNvPr id="568" name="object 568"/>
          <p:cNvSpPr/>
          <p:nvPr/>
        </p:nvSpPr>
        <p:spPr>
          <a:xfrm>
            <a:off x="6394450" y="8620200"/>
            <a:ext cx="8255" cy="24130"/>
          </a:xfrm>
          <a:custGeom>
            <a:avLst/>
            <a:gdLst/>
            <a:ahLst/>
            <a:cxnLst/>
            <a:rect l="l" t="t" r="r" b="b"/>
            <a:pathLst>
              <a:path w="8254" h="24129">
                <a:moveTo>
                  <a:pt x="8013" y="0"/>
                </a:moveTo>
                <a:lnTo>
                  <a:pt x="0" y="0"/>
                </a:lnTo>
                <a:lnTo>
                  <a:pt x="0" y="24015"/>
                </a:lnTo>
                <a:lnTo>
                  <a:pt x="8013" y="24015"/>
                </a:lnTo>
                <a:lnTo>
                  <a:pt x="8013" y="0"/>
                </a:lnTo>
                <a:close/>
              </a:path>
            </a:pathLst>
          </a:custGeom>
          <a:solidFill>
            <a:srgbClr val="010202"/>
          </a:solidFill>
        </p:spPr>
        <p:txBody>
          <a:bodyPr wrap="square" lIns="0" tIns="0" rIns="0" bIns="0" rtlCol="0"/>
          <a:lstStyle/>
          <a:p>
            <a:endParaRPr/>
          </a:p>
        </p:txBody>
      </p:sp>
      <p:sp>
        <p:nvSpPr>
          <p:cNvPr id="569" name="object 569"/>
          <p:cNvSpPr/>
          <p:nvPr/>
        </p:nvSpPr>
        <p:spPr>
          <a:xfrm>
            <a:off x="6398456" y="8668232"/>
            <a:ext cx="0" cy="280670"/>
          </a:xfrm>
          <a:custGeom>
            <a:avLst/>
            <a:gdLst/>
            <a:ahLst/>
            <a:cxnLst/>
            <a:rect l="l" t="t" r="r" b="b"/>
            <a:pathLst>
              <a:path h="280670">
                <a:moveTo>
                  <a:pt x="0" y="0"/>
                </a:moveTo>
                <a:lnTo>
                  <a:pt x="0" y="280250"/>
                </a:lnTo>
              </a:path>
            </a:pathLst>
          </a:custGeom>
          <a:ln w="8013">
            <a:solidFill>
              <a:srgbClr val="010202"/>
            </a:solidFill>
          </a:ln>
        </p:spPr>
        <p:txBody>
          <a:bodyPr wrap="square" lIns="0" tIns="0" rIns="0" bIns="0" rtlCol="0"/>
          <a:lstStyle/>
          <a:p>
            <a:endParaRPr/>
          </a:p>
        </p:txBody>
      </p:sp>
      <p:sp>
        <p:nvSpPr>
          <p:cNvPr id="570" name="object 570"/>
          <p:cNvSpPr/>
          <p:nvPr/>
        </p:nvSpPr>
        <p:spPr>
          <a:xfrm>
            <a:off x="675894" y="9058133"/>
            <a:ext cx="6410960" cy="0"/>
          </a:xfrm>
          <a:custGeom>
            <a:avLst/>
            <a:gdLst/>
            <a:ahLst/>
            <a:cxnLst/>
            <a:rect l="l" t="t" r="r" b="b"/>
            <a:pathLst>
              <a:path w="6410959">
                <a:moveTo>
                  <a:pt x="0" y="0"/>
                </a:moveTo>
                <a:lnTo>
                  <a:pt x="6410706" y="0"/>
                </a:lnTo>
              </a:path>
            </a:pathLst>
          </a:custGeom>
          <a:ln w="6159">
            <a:solidFill>
              <a:srgbClr val="FFFFFB"/>
            </a:solidFill>
          </a:ln>
        </p:spPr>
        <p:txBody>
          <a:bodyPr wrap="square" lIns="0" tIns="0" rIns="0" bIns="0" rtlCol="0"/>
          <a:lstStyle/>
          <a:p>
            <a:endParaRPr/>
          </a:p>
        </p:txBody>
      </p:sp>
      <p:sp>
        <p:nvSpPr>
          <p:cNvPr id="571" name="object 571"/>
          <p:cNvSpPr/>
          <p:nvPr/>
        </p:nvSpPr>
        <p:spPr>
          <a:xfrm>
            <a:off x="675894" y="6158977"/>
            <a:ext cx="6410960" cy="0"/>
          </a:xfrm>
          <a:custGeom>
            <a:avLst/>
            <a:gdLst/>
            <a:ahLst/>
            <a:cxnLst/>
            <a:rect l="l" t="t" r="r" b="b"/>
            <a:pathLst>
              <a:path w="6410959">
                <a:moveTo>
                  <a:pt x="6410705" y="0"/>
                </a:moveTo>
                <a:lnTo>
                  <a:pt x="0" y="0"/>
                </a:lnTo>
              </a:path>
            </a:pathLst>
          </a:custGeom>
          <a:ln w="6159">
            <a:solidFill>
              <a:srgbClr val="FFFFFB"/>
            </a:solidFill>
          </a:ln>
        </p:spPr>
        <p:txBody>
          <a:bodyPr wrap="square" lIns="0" tIns="0" rIns="0" bIns="0" rtlCol="0"/>
          <a:lstStyle/>
          <a:p>
            <a:endParaRPr/>
          </a:p>
        </p:txBody>
      </p:sp>
      <p:sp>
        <p:nvSpPr>
          <p:cNvPr id="572" name="object 572"/>
          <p:cNvSpPr/>
          <p:nvPr/>
        </p:nvSpPr>
        <p:spPr>
          <a:xfrm>
            <a:off x="5527217" y="652148"/>
            <a:ext cx="1559388" cy="203080"/>
          </a:xfrm>
          <a:prstGeom prst="rect">
            <a:avLst/>
          </a:prstGeom>
          <a:blipFill>
            <a:blip r:embed="rId25" cstate="print"/>
            <a:stretch>
              <a:fillRect/>
            </a:stretch>
          </a:blipFill>
        </p:spPr>
        <p:txBody>
          <a:bodyPr wrap="square" lIns="0" tIns="0" rIns="0" bIns="0" rtlCol="0"/>
          <a:lstStyle/>
          <a:p>
            <a:endParaRPr/>
          </a:p>
        </p:txBody>
      </p:sp>
      <p:sp>
        <p:nvSpPr>
          <p:cNvPr id="573" name="object 57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574" name="object 57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75" name="object 57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576" name="object 57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577" name="object 57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578" name="object 57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579" name="object 57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580" name="object 580"/>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26"/>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49</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00086" y="5364200"/>
            <a:ext cx="5647055" cy="2132965"/>
          </a:xfrm>
          <a:custGeom>
            <a:avLst/>
            <a:gdLst/>
            <a:ahLst/>
            <a:cxnLst/>
            <a:rect l="l" t="t" r="r" b="b"/>
            <a:pathLst>
              <a:path w="5647055" h="2132965">
                <a:moveTo>
                  <a:pt x="0" y="2132774"/>
                </a:moveTo>
                <a:lnTo>
                  <a:pt x="5646953" y="2132774"/>
                </a:lnTo>
                <a:lnTo>
                  <a:pt x="5646953" y="0"/>
                </a:lnTo>
                <a:lnTo>
                  <a:pt x="0" y="0"/>
                </a:lnTo>
                <a:lnTo>
                  <a:pt x="0" y="2132774"/>
                </a:lnTo>
                <a:close/>
              </a:path>
            </a:pathLst>
          </a:custGeom>
          <a:solidFill>
            <a:srgbClr val="DFE9EC"/>
          </a:solidFill>
        </p:spPr>
        <p:txBody>
          <a:bodyPr wrap="square" lIns="0" tIns="0" rIns="0" bIns="0" rtlCol="0"/>
          <a:lstStyle/>
          <a:p>
            <a:endParaRPr/>
          </a:p>
        </p:txBody>
      </p:sp>
      <p:sp>
        <p:nvSpPr>
          <p:cNvPr id="3" name="object 3"/>
          <p:cNvSpPr/>
          <p:nvPr/>
        </p:nvSpPr>
        <p:spPr>
          <a:xfrm>
            <a:off x="3776065" y="7274962"/>
            <a:ext cx="507365" cy="293370"/>
          </a:xfrm>
          <a:custGeom>
            <a:avLst/>
            <a:gdLst/>
            <a:ahLst/>
            <a:cxnLst/>
            <a:rect l="l" t="t" r="r" b="b"/>
            <a:pathLst>
              <a:path w="507364" h="293370">
                <a:moveTo>
                  <a:pt x="5702" y="78714"/>
                </a:moveTo>
                <a:lnTo>
                  <a:pt x="0" y="78714"/>
                </a:lnTo>
                <a:lnTo>
                  <a:pt x="12750" y="112636"/>
                </a:lnTo>
                <a:lnTo>
                  <a:pt x="26873" y="184556"/>
                </a:lnTo>
                <a:lnTo>
                  <a:pt x="29921" y="210248"/>
                </a:lnTo>
                <a:lnTo>
                  <a:pt x="2298" y="293052"/>
                </a:lnTo>
                <a:lnTo>
                  <a:pt x="13246" y="293052"/>
                </a:lnTo>
                <a:lnTo>
                  <a:pt x="45072" y="189484"/>
                </a:lnTo>
                <a:lnTo>
                  <a:pt x="186648" y="189484"/>
                </a:lnTo>
                <a:lnTo>
                  <a:pt x="186210" y="175475"/>
                </a:lnTo>
                <a:lnTo>
                  <a:pt x="34455" y="175475"/>
                </a:lnTo>
                <a:lnTo>
                  <a:pt x="20942" y="114693"/>
                </a:lnTo>
                <a:lnTo>
                  <a:pt x="5702" y="78714"/>
                </a:lnTo>
                <a:close/>
              </a:path>
              <a:path w="507364" h="293370">
                <a:moveTo>
                  <a:pt x="186648" y="189484"/>
                </a:moveTo>
                <a:lnTo>
                  <a:pt x="110248" y="189484"/>
                </a:lnTo>
                <a:lnTo>
                  <a:pt x="128066" y="249478"/>
                </a:lnTo>
                <a:lnTo>
                  <a:pt x="126631" y="253403"/>
                </a:lnTo>
                <a:lnTo>
                  <a:pt x="120383" y="261721"/>
                </a:lnTo>
                <a:lnTo>
                  <a:pt x="118300" y="274180"/>
                </a:lnTo>
                <a:lnTo>
                  <a:pt x="139839" y="289090"/>
                </a:lnTo>
                <a:lnTo>
                  <a:pt x="141096" y="293052"/>
                </a:lnTo>
                <a:lnTo>
                  <a:pt x="171907" y="293052"/>
                </a:lnTo>
                <a:lnTo>
                  <a:pt x="170256" y="284162"/>
                </a:lnTo>
                <a:lnTo>
                  <a:pt x="153619" y="280428"/>
                </a:lnTo>
                <a:lnTo>
                  <a:pt x="145351" y="267944"/>
                </a:lnTo>
                <a:lnTo>
                  <a:pt x="147891" y="256781"/>
                </a:lnTo>
                <a:lnTo>
                  <a:pt x="158831" y="256781"/>
                </a:lnTo>
                <a:lnTo>
                  <a:pt x="186816" y="194856"/>
                </a:lnTo>
                <a:lnTo>
                  <a:pt x="186648" y="189484"/>
                </a:lnTo>
                <a:close/>
              </a:path>
              <a:path w="507364" h="293370">
                <a:moveTo>
                  <a:pt x="419112" y="977"/>
                </a:moveTo>
                <a:lnTo>
                  <a:pt x="398322" y="977"/>
                </a:lnTo>
                <a:lnTo>
                  <a:pt x="387908" y="15532"/>
                </a:lnTo>
                <a:lnTo>
                  <a:pt x="396252" y="52933"/>
                </a:lnTo>
                <a:lnTo>
                  <a:pt x="379158" y="63347"/>
                </a:lnTo>
                <a:lnTo>
                  <a:pt x="360387" y="104330"/>
                </a:lnTo>
                <a:lnTo>
                  <a:pt x="338023" y="111086"/>
                </a:lnTo>
                <a:lnTo>
                  <a:pt x="331571" y="119087"/>
                </a:lnTo>
                <a:lnTo>
                  <a:pt x="134785" y="119087"/>
                </a:lnTo>
                <a:lnTo>
                  <a:pt x="134785" y="125615"/>
                </a:lnTo>
                <a:lnTo>
                  <a:pt x="189293" y="131267"/>
                </a:lnTo>
                <a:lnTo>
                  <a:pt x="189483" y="135153"/>
                </a:lnTo>
                <a:lnTo>
                  <a:pt x="182943" y="138087"/>
                </a:lnTo>
                <a:lnTo>
                  <a:pt x="177304" y="145478"/>
                </a:lnTo>
                <a:lnTo>
                  <a:pt x="174231" y="153733"/>
                </a:lnTo>
                <a:lnTo>
                  <a:pt x="179908" y="164172"/>
                </a:lnTo>
                <a:lnTo>
                  <a:pt x="204279" y="174193"/>
                </a:lnTo>
                <a:lnTo>
                  <a:pt x="235648" y="180251"/>
                </a:lnTo>
                <a:lnTo>
                  <a:pt x="231915" y="270129"/>
                </a:lnTo>
                <a:lnTo>
                  <a:pt x="231789" y="274180"/>
                </a:lnTo>
                <a:lnTo>
                  <a:pt x="235064" y="279438"/>
                </a:lnTo>
                <a:lnTo>
                  <a:pt x="234340" y="286829"/>
                </a:lnTo>
                <a:lnTo>
                  <a:pt x="224523" y="293052"/>
                </a:lnTo>
                <a:lnTo>
                  <a:pt x="336041" y="293052"/>
                </a:lnTo>
                <a:lnTo>
                  <a:pt x="317677" y="281368"/>
                </a:lnTo>
                <a:lnTo>
                  <a:pt x="285902" y="281368"/>
                </a:lnTo>
                <a:lnTo>
                  <a:pt x="285902" y="189992"/>
                </a:lnTo>
                <a:lnTo>
                  <a:pt x="316549" y="189992"/>
                </a:lnTo>
                <a:lnTo>
                  <a:pt x="311137" y="167347"/>
                </a:lnTo>
                <a:lnTo>
                  <a:pt x="309941" y="167081"/>
                </a:lnTo>
                <a:lnTo>
                  <a:pt x="292366" y="167081"/>
                </a:lnTo>
                <a:lnTo>
                  <a:pt x="289229" y="154724"/>
                </a:lnTo>
                <a:lnTo>
                  <a:pt x="289661" y="139776"/>
                </a:lnTo>
                <a:lnTo>
                  <a:pt x="375107" y="131292"/>
                </a:lnTo>
                <a:lnTo>
                  <a:pt x="495908" y="131292"/>
                </a:lnTo>
                <a:lnTo>
                  <a:pt x="507110" y="78714"/>
                </a:lnTo>
                <a:lnTo>
                  <a:pt x="479323" y="78714"/>
                </a:lnTo>
                <a:lnTo>
                  <a:pt x="473125" y="65366"/>
                </a:lnTo>
                <a:lnTo>
                  <a:pt x="464819" y="50850"/>
                </a:lnTo>
                <a:lnTo>
                  <a:pt x="452348" y="46685"/>
                </a:lnTo>
                <a:lnTo>
                  <a:pt x="431571" y="46685"/>
                </a:lnTo>
                <a:lnTo>
                  <a:pt x="429475" y="36309"/>
                </a:lnTo>
                <a:lnTo>
                  <a:pt x="429475" y="23837"/>
                </a:lnTo>
                <a:lnTo>
                  <a:pt x="419112" y="977"/>
                </a:lnTo>
                <a:close/>
              </a:path>
              <a:path w="507364" h="293370">
                <a:moveTo>
                  <a:pt x="405942" y="268808"/>
                </a:moveTo>
                <a:lnTo>
                  <a:pt x="383501" y="268808"/>
                </a:lnTo>
                <a:lnTo>
                  <a:pt x="374891" y="293052"/>
                </a:lnTo>
                <a:lnTo>
                  <a:pt x="391744" y="293052"/>
                </a:lnTo>
                <a:lnTo>
                  <a:pt x="407403" y="270129"/>
                </a:lnTo>
                <a:lnTo>
                  <a:pt x="405942" y="268808"/>
                </a:lnTo>
                <a:close/>
              </a:path>
              <a:path w="507364" h="293370">
                <a:moveTo>
                  <a:pt x="462508" y="189484"/>
                </a:moveTo>
                <a:lnTo>
                  <a:pt x="426300" y="189484"/>
                </a:lnTo>
                <a:lnTo>
                  <a:pt x="442925" y="283870"/>
                </a:lnTo>
                <a:lnTo>
                  <a:pt x="447103" y="284924"/>
                </a:lnTo>
                <a:lnTo>
                  <a:pt x="449186" y="293052"/>
                </a:lnTo>
                <a:lnTo>
                  <a:pt x="475233" y="293052"/>
                </a:lnTo>
                <a:lnTo>
                  <a:pt x="467956" y="280746"/>
                </a:lnTo>
                <a:lnTo>
                  <a:pt x="470001" y="276555"/>
                </a:lnTo>
                <a:lnTo>
                  <a:pt x="464819" y="245287"/>
                </a:lnTo>
                <a:lnTo>
                  <a:pt x="460667" y="194259"/>
                </a:lnTo>
                <a:lnTo>
                  <a:pt x="462508" y="189484"/>
                </a:lnTo>
                <a:close/>
              </a:path>
              <a:path w="507364" h="293370">
                <a:moveTo>
                  <a:pt x="489753" y="189484"/>
                </a:moveTo>
                <a:lnTo>
                  <a:pt x="480491" y="189484"/>
                </a:lnTo>
                <a:lnTo>
                  <a:pt x="493306" y="293052"/>
                </a:lnTo>
                <a:lnTo>
                  <a:pt x="501230" y="293052"/>
                </a:lnTo>
                <a:lnTo>
                  <a:pt x="489753" y="189484"/>
                </a:lnTo>
                <a:close/>
              </a:path>
              <a:path w="507364" h="293370">
                <a:moveTo>
                  <a:pt x="495908" y="131292"/>
                </a:moveTo>
                <a:lnTo>
                  <a:pt x="375107" y="131292"/>
                </a:lnTo>
                <a:lnTo>
                  <a:pt x="375843" y="154724"/>
                </a:lnTo>
                <a:lnTo>
                  <a:pt x="349173" y="175323"/>
                </a:lnTo>
                <a:lnTo>
                  <a:pt x="339013" y="189865"/>
                </a:lnTo>
                <a:lnTo>
                  <a:pt x="336156" y="208597"/>
                </a:lnTo>
                <a:lnTo>
                  <a:pt x="374891" y="272770"/>
                </a:lnTo>
                <a:lnTo>
                  <a:pt x="383501" y="268808"/>
                </a:lnTo>
                <a:lnTo>
                  <a:pt x="405942" y="268808"/>
                </a:lnTo>
                <a:lnTo>
                  <a:pt x="400100" y="263525"/>
                </a:lnTo>
                <a:lnTo>
                  <a:pt x="402056" y="256209"/>
                </a:lnTo>
                <a:lnTo>
                  <a:pt x="377075" y="221043"/>
                </a:lnTo>
                <a:lnTo>
                  <a:pt x="370230" y="199834"/>
                </a:lnTo>
                <a:lnTo>
                  <a:pt x="385356" y="189484"/>
                </a:lnTo>
                <a:lnTo>
                  <a:pt x="489753" y="189484"/>
                </a:lnTo>
                <a:lnTo>
                  <a:pt x="488213" y="175590"/>
                </a:lnTo>
                <a:lnTo>
                  <a:pt x="488283" y="167081"/>
                </a:lnTo>
                <a:lnTo>
                  <a:pt x="495908" y="131292"/>
                </a:lnTo>
                <a:close/>
              </a:path>
              <a:path w="507364" h="293370">
                <a:moveTo>
                  <a:pt x="158831" y="256781"/>
                </a:moveTo>
                <a:lnTo>
                  <a:pt x="147891" y="256781"/>
                </a:lnTo>
                <a:lnTo>
                  <a:pt x="156552" y="261823"/>
                </a:lnTo>
                <a:lnTo>
                  <a:pt x="158831" y="256781"/>
                </a:lnTo>
                <a:close/>
              </a:path>
              <a:path w="507364" h="293370">
                <a:moveTo>
                  <a:pt x="316549" y="189992"/>
                </a:moveTo>
                <a:lnTo>
                  <a:pt x="285902" y="189992"/>
                </a:lnTo>
                <a:lnTo>
                  <a:pt x="305638" y="193789"/>
                </a:lnTo>
                <a:lnTo>
                  <a:pt x="309486" y="198780"/>
                </a:lnTo>
                <a:lnTo>
                  <a:pt x="316115" y="205384"/>
                </a:lnTo>
                <a:lnTo>
                  <a:pt x="319963" y="204279"/>
                </a:lnTo>
                <a:lnTo>
                  <a:pt x="316549" y="189992"/>
                </a:lnTo>
                <a:close/>
              </a:path>
              <a:path w="507364" h="293370">
                <a:moveTo>
                  <a:pt x="118300" y="27990"/>
                </a:moveTo>
                <a:lnTo>
                  <a:pt x="82524" y="49796"/>
                </a:lnTo>
                <a:lnTo>
                  <a:pt x="37503" y="119316"/>
                </a:lnTo>
                <a:lnTo>
                  <a:pt x="39065" y="128219"/>
                </a:lnTo>
                <a:lnTo>
                  <a:pt x="36321" y="144780"/>
                </a:lnTo>
                <a:lnTo>
                  <a:pt x="43891" y="175475"/>
                </a:lnTo>
                <a:lnTo>
                  <a:pt x="186210" y="175475"/>
                </a:lnTo>
                <a:lnTo>
                  <a:pt x="186118" y="172529"/>
                </a:lnTo>
                <a:lnTo>
                  <a:pt x="169506" y="162458"/>
                </a:lnTo>
                <a:lnTo>
                  <a:pt x="119151" y="140792"/>
                </a:lnTo>
                <a:lnTo>
                  <a:pt x="113906" y="128739"/>
                </a:lnTo>
                <a:lnTo>
                  <a:pt x="125221" y="109347"/>
                </a:lnTo>
                <a:lnTo>
                  <a:pt x="138010" y="103492"/>
                </a:lnTo>
                <a:lnTo>
                  <a:pt x="310948" y="103492"/>
                </a:lnTo>
                <a:lnTo>
                  <a:pt x="309788" y="99237"/>
                </a:lnTo>
                <a:lnTo>
                  <a:pt x="176199" y="99237"/>
                </a:lnTo>
                <a:lnTo>
                  <a:pt x="174561" y="99060"/>
                </a:lnTo>
                <a:lnTo>
                  <a:pt x="150101" y="54419"/>
                </a:lnTo>
                <a:lnTo>
                  <a:pt x="142519" y="50723"/>
                </a:lnTo>
                <a:lnTo>
                  <a:pt x="160832" y="45770"/>
                </a:lnTo>
                <a:lnTo>
                  <a:pt x="173248" y="28117"/>
                </a:lnTo>
                <a:lnTo>
                  <a:pt x="120891" y="28117"/>
                </a:lnTo>
                <a:lnTo>
                  <a:pt x="118300" y="27990"/>
                </a:lnTo>
                <a:close/>
              </a:path>
              <a:path w="507364" h="293370">
                <a:moveTo>
                  <a:pt x="306184" y="166243"/>
                </a:moveTo>
                <a:lnTo>
                  <a:pt x="292366" y="167081"/>
                </a:lnTo>
                <a:lnTo>
                  <a:pt x="309941" y="167081"/>
                </a:lnTo>
                <a:lnTo>
                  <a:pt x="306184" y="166243"/>
                </a:lnTo>
                <a:close/>
              </a:path>
              <a:path w="507364" h="293370">
                <a:moveTo>
                  <a:pt x="310948" y="103492"/>
                </a:moveTo>
                <a:lnTo>
                  <a:pt x="138010" y="103492"/>
                </a:lnTo>
                <a:lnTo>
                  <a:pt x="161721" y="119087"/>
                </a:lnTo>
                <a:lnTo>
                  <a:pt x="315201" y="119087"/>
                </a:lnTo>
                <a:lnTo>
                  <a:pt x="310948" y="103492"/>
                </a:lnTo>
                <a:close/>
              </a:path>
              <a:path w="507364" h="293370">
                <a:moveTo>
                  <a:pt x="266725" y="977"/>
                </a:moveTo>
                <a:lnTo>
                  <a:pt x="245948" y="977"/>
                </a:lnTo>
                <a:lnTo>
                  <a:pt x="235559" y="23837"/>
                </a:lnTo>
                <a:lnTo>
                  <a:pt x="235559" y="36309"/>
                </a:lnTo>
                <a:lnTo>
                  <a:pt x="233476" y="46685"/>
                </a:lnTo>
                <a:lnTo>
                  <a:pt x="212686" y="46685"/>
                </a:lnTo>
                <a:lnTo>
                  <a:pt x="200228" y="50850"/>
                </a:lnTo>
                <a:lnTo>
                  <a:pt x="191884" y="65366"/>
                </a:lnTo>
                <a:lnTo>
                  <a:pt x="176199" y="99237"/>
                </a:lnTo>
                <a:lnTo>
                  <a:pt x="309788" y="99237"/>
                </a:lnTo>
                <a:lnTo>
                  <a:pt x="299986" y="63296"/>
                </a:lnTo>
                <a:lnTo>
                  <a:pt x="268808" y="52933"/>
                </a:lnTo>
                <a:lnTo>
                  <a:pt x="277113" y="15532"/>
                </a:lnTo>
                <a:lnTo>
                  <a:pt x="266725" y="977"/>
                </a:lnTo>
                <a:close/>
              </a:path>
              <a:path w="507364" h="293370">
                <a:moveTo>
                  <a:pt x="149517" y="0"/>
                </a:moveTo>
                <a:lnTo>
                  <a:pt x="120891" y="28117"/>
                </a:lnTo>
                <a:lnTo>
                  <a:pt x="173248" y="28117"/>
                </a:lnTo>
                <a:lnTo>
                  <a:pt x="176669" y="23253"/>
                </a:lnTo>
                <a:lnTo>
                  <a:pt x="176669" y="8813"/>
                </a:lnTo>
                <a:lnTo>
                  <a:pt x="164350" y="355"/>
                </a:lnTo>
                <a:lnTo>
                  <a:pt x="149517" y="0"/>
                </a:lnTo>
                <a:close/>
              </a:path>
            </a:pathLst>
          </a:custGeom>
          <a:solidFill>
            <a:srgbClr val="232021"/>
          </a:solidFill>
        </p:spPr>
        <p:txBody>
          <a:bodyPr wrap="square" lIns="0" tIns="0" rIns="0" bIns="0" rtlCol="0"/>
          <a:lstStyle/>
          <a:p>
            <a:endParaRPr/>
          </a:p>
        </p:txBody>
      </p:sp>
      <p:sp>
        <p:nvSpPr>
          <p:cNvPr id="4" name="object 4"/>
          <p:cNvSpPr/>
          <p:nvPr/>
        </p:nvSpPr>
        <p:spPr>
          <a:xfrm>
            <a:off x="1481124" y="6923002"/>
            <a:ext cx="285115" cy="165100"/>
          </a:xfrm>
          <a:custGeom>
            <a:avLst/>
            <a:gdLst/>
            <a:ahLst/>
            <a:cxnLst/>
            <a:rect l="l" t="t" r="r" b="b"/>
            <a:pathLst>
              <a:path w="285114" h="165100">
                <a:moveTo>
                  <a:pt x="3200" y="44221"/>
                </a:moveTo>
                <a:lnTo>
                  <a:pt x="0" y="44221"/>
                </a:lnTo>
                <a:lnTo>
                  <a:pt x="7150" y="63296"/>
                </a:lnTo>
                <a:lnTo>
                  <a:pt x="15100" y="103708"/>
                </a:lnTo>
                <a:lnTo>
                  <a:pt x="16814" y="118148"/>
                </a:lnTo>
                <a:lnTo>
                  <a:pt x="1282" y="164680"/>
                </a:lnTo>
                <a:lnTo>
                  <a:pt x="7442" y="164680"/>
                </a:lnTo>
                <a:lnTo>
                  <a:pt x="25323" y="106476"/>
                </a:lnTo>
                <a:lnTo>
                  <a:pt x="104883" y="106476"/>
                </a:lnTo>
                <a:lnTo>
                  <a:pt x="104636" y="98615"/>
                </a:lnTo>
                <a:lnTo>
                  <a:pt x="19354" y="98615"/>
                </a:lnTo>
                <a:lnTo>
                  <a:pt x="11760" y="64452"/>
                </a:lnTo>
                <a:lnTo>
                  <a:pt x="3200" y="44221"/>
                </a:lnTo>
                <a:close/>
              </a:path>
              <a:path w="285114" h="165100">
                <a:moveTo>
                  <a:pt x="104883" y="106476"/>
                </a:moveTo>
                <a:lnTo>
                  <a:pt x="61950" y="106476"/>
                </a:lnTo>
                <a:lnTo>
                  <a:pt x="71970" y="140195"/>
                </a:lnTo>
                <a:lnTo>
                  <a:pt x="71158" y="142392"/>
                </a:lnTo>
                <a:lnTo>
                  <a:pt x="67640" y="147066"/>
                </a:lnTo>
                <a:lnTo>
                  <a:pt x="66471" y="154076"/>
                </a:lnTo>
                <a:lnTo>
                  <a:pt x="78587" y="162445"/>
                </a:lnTo>
                <a:lnTo>
                  <a:pt x="79286" y="164680"/>
                </a:lnTo>
                <a:lnTo>
                  <a:pt x="96596" y="164680"/>
                </a:lnTo>
                <a:lnTo>
                  <a:pt x="95669" y="159689"/>
                </a:lnTo>
                <a:lnTo>
                  <a:pt x="86321" y="157581"/>
                </a:lnTo>
                <a:lnTo>
                  <a:pt x="81673" y="150558"/>
                </a:lnTo>
                <a:lnTo>
                  <a:pt x="83108" y="144297"/>
                </a:lnTo>
                <a:lnTo>
                  <a:pt x="89264" y="144297"/>
                </a:lnTo>
                <a:lnTo>
                  <a:pt x="104978" y="109499"/>
                </a:lnTo>
                <a:lnTo>
                  <a:pt x="104883" y="106476"/>
                </a:lnTo>
                <a:close/>
              </a:path>
              <a:path w="285114" h="165100">
                <a:moveTo>
                  <a:pt x="235508" y="546"/>
                </a:moveTo>
                <a:lnTo>
                  <a:pt x="223824" y="546"/>
                </a:lnTo>
                <a:lnTo>
                  <a:pt x="217982" y="8724"/>
                </a:lnTo>
                <a:lnTo>
                  <a:pt x="222669" y="29743"/>
                </a:lnTo>
                <a:lnTo>
                  <a:pt x="213067" y="35598"/>
                </a:lnTo>
                <a:lnTo>
                  <a:pt x="202526" y="58623"/>
                </a:lnTo>
                <a:lnTo>
                  <a:pt x="189953" y="62420"/>
                </a:lnTo>
                <a:lnTo>
                  <a:pt x="186334" y="66916"/>
                </a:lnTo>
                <a:lnTo>
                  <a:pt x="75742" y="66916"/>
                </a:lnTo>
                <a:lnTo>
                  <a:pt x="75742" y="70586"/>
                </a:lnTo>
                <a:lnTo>
                  <a:pt x="106362" y="73748"/>
                </a:lnTo>
                <a:lnTo>
                  <a:pt x="106476" y="75933"/>
                </a:lnTo>
                <a:lnTo>
                  <a:pt x="102806" y="77597"/>
                </a:lnTo>
                <a:lnTo>
                  <a:pt x="99631" y="81762"/>
                </a:lnTo>
                <a:lnTo>
                  <a:pt x="97904" y="86398"/>
                </a:lnTo>
                <a:lnTo>
                  <a:pt x="101104" y="92252"/>
                </a:lnTo>
                <a:lnTo>
                  <a:pt x="114782" y="97891"/>
                </a:lnTo>
                <a:lnTo>
                  <a:pt x="132410" y="101282"/>
                </a:lnTo>
                <a:lnTo>
                  <a:pt x="130369" y="150558"/>
                </a:lnTo>
                <a:lnTo>
                  <a:pt x="130249" y="154076"/>
                </a:lnTo>
                <a:lnTo>
                  <a:pt x="132092" y="157048"/>
                </a:lnTo>
                <a:lnTo>
                  <a:pt x="131673" y="161188"/>
                </a:lnTo>
                <a:lnTo>
                  <a:pt x="126161" y="164680"/>
                </a:lnTo>
                <a:lnTo>
                  <a:pt x="188848" y="164680"/>
                </a:lnTo>
                <a:lnTo>
                  <a:pt x="178511" y="158115"/>
                </a:lnTo>
                <a:lnTo>
                  <a:pt x="160654" y="158115"/>
                </a:lnTo>
                <a:lnTo>
                  <a:pt x="160654" y="106768"/>
                </a:lnTo>
                <a:lnTo>
                  <a:pt x="177873" y="106768"/>
                </a:lnTo>
                <a:lnTo>
                  <a:pt x="174828" y="94043"/>
                </a:lnTo>
                <a:lnTo>
                  <a:pt x="174150" y="93891"/>
                </a:lnTo>
                <a:lnTo>
                  <a:pt x="164287" y="93891"/>
                </a:lnTo>
                <a:lnTo>
                  <a:pt x="162534" y="86944"/>
                </a:lnTo>
                <a:lnTo>
                  <a:pt x="162775" y="78549"/>
                </a:lnTo>
                <a:lnTo>
                  <a:pt x="210794" y="73774"/>
                </a:lnTo>
                <a:lnTo>
                  <a:pt x="278668" y="73774"/>
                </a:lnTo>
                <a:lnTo>
                  <a:pt x="284962" y="44221"/>
                </a:lnTo>
                <a:lnTo>
                  <a:pt x="269354" y="44221"/>
                </a:lnTo>
                <a:lnTo>
                  <a:pt x="265861" y="36753"/>
                </a:lnTo>
                <a:lnTo>
                  <a:pt x="261200" y="28562"/>
                </a:lnTo>
                <a:lnTo>
                  <a:pt x="254190" y="26238"/>
                </a:lnTo>
                <a:lnTo>
                  <a:pt x="242519" y="26238"/>
                </a:lnTo>
                <a:lnTo>
                  <a:pt x="241338" y="20408"/>
                </a:lnTo>
                <a:lnTo>
                  <a:pt x="241338" y="13385"/>
                </a:lnTo>
                <a:lnTo>
                  <a:pt x="235508" y="546"/>
                </a:lnTo>
                <a:close/>
              </a:path>
              <a:path w="285114" h="165100">
                <a:moveTo>
                  <a:pt x="228104" y="151053"/>
                </a:moveTo>
                <a:lnTo>
                  <a:pt x="215506" y="151053"/>
                </a:lnTo>
                <a:lnTo>
                  <a:pt x="210667" y="164680"/>
                </a:lnTo>
                <a:lnTo>
                  <a:pt x="220129" y="164680"/>
                </a:lnTo>
                <a:lnTo>
                  <a:pt x="228930" y="151803"/>
                </a:lnTo>
                <a:lnTo>
                  <a:pt x="228104" y="151053"/>
                </a:lnTo>
                <a:close/>
              </a:path>
              <a:path w="285114" h="165100">
                <a:moveTo>
                  <a:pt x="259905" y="106476"/>
                </a:moveTo>
                <a:lnTo>
                  <a:pt x="239560" y="106476"/>
                </a:lnTo>
                <a:lnTo>
                  <a:pt x="248894" y="159524"/>
                </a:lnTo>
                <a:lnTo>
                  <a:pt x="251244" y="160108"/>
                </a:lnTo>
                <a:lnTo>
                  <a:pt x="252412" y="164680"/>
                </a:lnTo>
                <a:lnTo>
                  <a:pt x="267055" y="164680"/>
                </a:lnTo>
                <a:lnTo>
                  <a:pt x="262966" y="157759"/>
                </a:lnTo>
                <a:lnTo>
                  <a:pt x="264121" y="155422"/>
                </a:lnTo>
                <a:lnTo>
                  <a:pt x="261200" y="137833"/>
                </a:lnTo>
                <a:lnTo>
                  <a:pt x="258904" y="109499"/>
                </a:lnTo>
                <a:lnTo>
                  <a:pt x="258974" y="108902"/>
                </a:lnTo>
                <a:lnTo>
                  <a:pt x="259905" y="106476"/>
                </a:lnTo>
                <a:close/>
              </a:path>
              <a:path w="285114" h="165100">
                <a:moveTo>
                  <a:pt x="275209" y="106476"/>
                </a:moveTo>
                <a:lnTo>
                  <a:pt x="270002" y="106476"/>
                </a:lnTo>
                <a:lnTo>
                  <a:pt x="277215" y="164680"/>
                </a:lnTo>
                <a:lnTo>
                  <a:pt x="281660" y="164680"/>
                </a:lnTo>
                <a:lnTo>
                  <a:pt x="275209" y="106476"/>
                </a:lnTo>
                <a:close/>
              </a:path>
              <a:path w="285114" h="165100">
                <a:moveTo>
                  <a:pt x="278668" y="73774"/>
                </a:moveTo>
                <a:lnTo>
                  <a:pt x="210794" y="73774"/>
                </a:lnTo>
                <a:lnTo>
                  <a:pt x="211200" y="86944"/>
                </a:lnTo>
                <a:lnTo>
                  <a:pt x="196214" y="98526"/>
                </a:lnTo>
                <a:lnTo>
                  <a:pt x="190499" y="106692"/>
                </a:lnTo>
                <a:lnTo>
                  <a:pt x="188899" y="117221"/>
                </a:lnTo>
                <a:lnTo>
                  <a:pt x="210667" y="153289"/>
                </a:lnTo>
                <a:lnTo>
                  <a:pt x="215506" y="151053"/>
                </a:lnTo>
                <a:lnTo>
                  <a:pt x="228104" y="151053"/>
                </a:lnTo>
                <a:lnTo>
                  <a:pt x="224828" y="148082"/>
                </a:lnTo>
                <a:lnTo>
                  <a:pt x="225933" y="143967"/>
                </a:lnTo>
                <a:lnTo>
                  <a:pt x="211886" y="124231"/>
                </a:lnTo>
                <a:lnTo>
                  <a:pt x="208038" y="112293"/>
                </a:lnTo>
                <a:lnTo>
                  <a:pt x="216560" y="106476"/>
                </a:lnTo>
                <a:lnTo>
                  <a:pt x="275209" y="106476"/>
                </a:lnTo>
                <a:lnTo>
                  <a:pt x="274345" y="98679"/>
                </a:lnTo>
                <a:lnTo>
                  <a:pt x="274383" y="93891"/>
                </a:lnTo>
                <a:lnTo>
                  <a:pt x="278668" y="73774"/>
                </a:lnTo>
                <a:close/>
              </a:path>
              <a:path w="285114" h="165100">
                <a:moveTo>
                  <a:pt x="89264" y="144297"/>
                </a:moveTo>
                <a:lnTo>
                  <a:pt x="83108" y="144297"/>
                </a:lnTo>
                <a:lnTo>
                  <a:pt x="87985" y="147129"/>
                </a:lnTo>
                <a:lnTo>
                  <a:pt x="89264" y="144297"/>
                </a:lnTo>
                <a:close/>
              </a:path>
              <a:path w="285114" h="165100">
                <a:moveTo>
                  <a:pt x="177873" y="106768"/>
                </a:moveTo>
                <a:lnTo>
                  <a:pt x="160654" y="106768"/>
                </a:lnTo>
                <a:lnTo>
                  <a:pt x="171754" y="108902"/>
                </a:lnTo>
                <a:lnTo>
                  <a:pt x="173901" y="111696"/>
                </a:lnTo>
                <a:lnTo>
                  <a:pt x="177622" y="115417"/>
                </a:lnTo>
                <a:lnTo>
                  <a:pt x="179793" y="114795"/>
                </a:lnTo>
                <a:lnTo>
                  <a:pt x="177873" y="106768"/>
                </a:lnTo>
                <a:close/>
              </a:path>
              <a:path w="285114" h="165100">
                <a:moveTo>
                  <a:pt x="84023" y="0"/>
                </a:moveTo>
                <a:lnTo>
                  <a:pt x="67932" y="15811"/>
                </a:lnTo>
                <a:lnTo>
                  <a:pt x="66346" y="15811"/>
                </a:lnTo>
                <a:lnTo>
                  <a:pt x="46367" y="27978"/>
                </a:lnTo>
                <a:lnTo>
                  <a:pt x="21081" y="67056"/>
                </a:lnTo>
                <a:lnTo>
                  <a:pt x="21932" y="72059"/>
                </a:lnTo>
                <a:lnTo>
                  <a:pt x="20396" y="81368"/>
                </a:lnTo>
                <a:lnTo>
                  <a:pt x="24663" y="98615"/>
                </a:lnTo>
                <a:lnTo>
                  <a:pt x="104636" y="98615"/>
                </a:lnTo>
                <a:lnTo>
                  <a:pt x="104584" y="96951"/>
                </a:lnTo>
                <a:lnTo>
                  <a:pt x="95249" y="91287"/>
                </a:lnTo>
                <a:lnTo>
                  <a:pt x="66967" y="79121"/>
                </a:lnTo>
                <a:lnTo>
                  <a:pt x="64007" y="72351"/>
                </a:lnTo>
                <a:lnTo>
                  <a:pt x="70370" y="61455"/>
                </a:lnTo>
                <a:lnTo>
                  <a:pt x="77546" y="58153"/>
                </a:lnTo>
                <a:lnTo>
                  <a:pt x="174734" y="58153"/>
                </a:lnTo>
                <a:lnTo>
                  <a:pt x="174082" y="55765"/>
                </a:lnTo>
                <a:lnTo>
                  <a:pt x="99009" y="55765"/>
                </a:lnTo>
                <a:lnTo>
                  <a:pt x="98094" y="55664"/>
                </a:lnTo>
                <a:lnTo>
                  <a:pt x="84353" y="30581"/>
                </a:lnTo>
                <a:lnTo>
                  <a:pt x="80086" y="28511"/>
                </a:lnTo>
                <a:lnTo>
                  <a:pt x="90373" y="25717"/>
                </a:lnTo>
                <a:lnTo>
                  <a:pt x="97355" y="15811"/>
                </a:lnTo>
                <a:lnTo>
                  <a:pt x="67932" y="15811"/>
                </a:lnTo>
                <a:lnTo>
                  <a:pt x="66471" y="15735"/>
                </a:lnTo>
                <a:lnTo>
                  <a:pt x="97408" y="15735"/>
                </a:lnTo>
                <a:lnTo>
                  <a:pt x="99288" y="13068"/>
                </a:lnTo>
                <a:lnTo>
                  <a:pt x="99288" y="4953"/>
                </a:lnTo>
                <a:lnTo>
                  <a:pt x="92354" y="203"/>
                </a:lnTo>
                <a:lnTo>
                  <a:pt x="84023" y="0"/>
                </a:lnTo>
                <a:close/>
              </a:path>
              <a:path w="285114" h="165100">
                <a:moveTo>
                  <a:pt x="172059" y="93421"/>
                </a:moveTo>
                <a:lnTo>
                  <a:pt x="164287" y="93891"/>
                </a:lnTo>
                <a:lnTo>
                  <a:pt x="174150" y="93891"/>
                </a:lnTo>
                <a:lnTo>
                  <a:pt x="172059" y="93421"/>
                </a:lnTo>
                <a:close/>
              </a:path>
              <a:path w="285114" h="165100">
                <a:moveTo>
                  <a:pt x="174734" y="58153"/>
                </a:moveTo>
                <a:lnTo>
                  <a:pt x="77546" y="58153"/>
                </a:lnTo>
                <a:lnTo>
                  <a:pt x="90881" y="66916"/>
                </a:lnTo>
                <a:lnTo>
                  <a:pt x="177126" y="66916"/>
                </a:lnTo>
                <a:lnTo>
                  <a:pt x="174734" y="58153"/>
                </a:lnTo>
                <a:close/>
              </a:path>
              <a:path w="285114" h="165100">
                <a:moveTo>
                  <a:pt x="149885" y="546"/>
                </a:moveTo>
                <a:lnTo>
                  <a:pt x="138201" y="546"/>
                </a:lnTo>
                <a:lnTo>
                  <a:pt x="132372" y="13385"/>
                </a:lnTo>
                <a:lnTo>
                  <a:pt x="132372" y="20408"/>
                </a:lnTo>
                <a:lnTo>
                  <a:pt x="131190" y="26238"/>
                </a:lnTo>
                <a:lnTo>
                  <a:pt x="119519" y="26238"/>
                </a:lnTo>
                <a:lnTo>
                  <a:pt x="112509" y="28562"/>
                </a:lnTo>
                <a:lnTo>
                  <a:pt x="107822" y="36753"/>
                </a:lnTo>
                <a:lnTo>
                  <a:pt x="99009" y="55765"/>
                </a:lnTo>
                <a:lnTo>
                  <a:pt x="174082" y="55765"/>
                </a:lnTo>
                <a:lnTo>
                  <a:pt x="168567" y="35560"/>
                </a:lnTo>
                <a:lnTo>
                  <a:pt x="151053" y="29743"/>
                </a:lnTo>
                <a:lnTo>
                  <a:pt x="155727" y="8724"/>
                </a:lnTo>
                <a:lnTo>
                  <a:pt x="149885" y="546"/>
                </a:lnTo>
                <a:close/>
              </a:path>
            </a:pathLst>
          </a:custGeom>
          <a:solidFill>
            <a:srgbClr val="232021"/>
          </a:solidFill>
        </p:spPr>
        <p:txBody>
          <a:bodyPr wrap="square" lIns="0" tIns="0" rIns="0" bIns="0" rtlCol="0"/>
          <a:lstStyle/>
          <a:p>
            <a:endParaRPr/>
          </a:p>
        </p:txBody>
      </p:sp>
      <p:sp>
        <p:nvSpPr>
          <p:cNvPr id="5" name="object 5"/>
          <p:cNvSpPr/>
          <p:nvPr/>
        </p:nvSpPr>
        <p:spPr>
          <a:xfrm>
            <a:off x="6155408" y="6928053"/>
            <a:ext cx="124228" cy="192845"/>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748958" y="6928231"/>
            <a:ext cx="124230" cy="192855"/>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4351718" y="7123086"/>
            <a:ext cx="781685" cy="676275"/>
          </a:xfrm>
          <a:custGeom>
            <a:avLst/>
            <a:gdLst/>
            <a:ahLst/>
            <a:cxnLst/>
            <a:rect l="l" t="t" r="r" b="b"/>
            <a:pathLst>
              <a:path w="781685" h="676275">
                <a:moveTo>
                  <a:pt x="0" y="675792"/>
                </a:moveTo>
                <a:lnTo>
                  <a:pt x="781583" y="675792"/>
                </a:lnTo>
                <a:lnTo>
                  <a:pt x="781583" y="0"/>
                </a:lnTo>
                <a:lnTo>
                  <a:pt x="0" y="0"/>
                </a:lnTo>
                <a:lnTo>
                  <a:pt x="0" y="675792"/>
                </a:lnTo>
                <a:close/>
              </a:path>
            </a:pathLst>
          </a:custGeom>
          <a:solidFill>
            <a:srgbClr val="5C6366"/>
          </a:solidFill>
        </p:spPr>
        <p:txBody>
          <a:bodyPr wrap="square" lIns="0" tIns="0" rIns="0" bIns="0" rtlCol="0"/>
          <a:lstStyle/>
          <a:p>
            <a:endParaRPr/>
          </a:p>
        </p:txBody>
      </p:sp>
      <p:sp>
        <p:nvSpPr>
          <p:cNvPr id="8" name="object 8"/>
          <p:cNvSpPr/>
          <p:nvPr/>
        </p:nvSpPr>
        <p:spPr>
          <a:xfrm>
            <a:off x="5858967" y="7089241"/>
            <a:ext cx="988694" cy="27305"/>
          </a:xfrm>
          <a:custGeom>
            <a:avLst/>
            <a:gdLst/>
            <a:ahLst/>
            <a:cxnLst/>
            <a:rect l="l" t="t" r="r" b="b"/>
            <a:pathLst>
              <a:path w="988695" h="27304">
                <a:moveTo>
                  <a:pt x="0" y="27203"/>
                </a:moveTo>
                <a:lnTo>
                  <a:pt x="988072" y="27203"/>
                </a:lnTo>
                <a:lnTo>
                  <a:pt x="988072" y="0"/>
                </a:lnTo>
                <a:lnTo>
                  <a:pt x="0" y="0"/>
                </a:lnTo>
                <a:lnTo>
                  <a:pt x="0" y="27203"/>
                </a:lnTo>
                <a:close/>
              </a:path>
            </a:pathLst>
          </a:custGeom>
          <a:solidFill>
            <a:srgbClr val="5C6366"/>
          </a:solidFill>
        </p:spPr>
        <p:txBody>
          <a:bodyPr wrap="square" lIns="0" tIns="0" rIns="0" bIns="0" rtlCol="0"/>
          <a:lstStyle/>
          <a:p>
            <a:endParaRPr/>
          </a:p>
        </p:txBody>
      </p:sp>
      <p:sp>
        <p:nvSpPr>
          <p:cNvPr id="9" name="object 9"/>
          <p:cNvSpPr/>
          <p:nvPr/>
        </p:nvSpPr>
        <p:spPr>
          <a:xfrm>
            <a:off x="5133301" y="7117638"/>
            <a:ext cx="246379" cy="681355"/>
          </a:xfrm>
          <a:custGeom>
            <a:avLst/>
            <a:gdLst/>
            <a:ahLst/>
            <a:cxnLst/>
            <a:rect l="l" t="t" r="r" b="b"/>
            <a:pathLst>
              <a:path w="246379" h="681354">
                <a:moveTo>
                  <a:pt x="0" y="681240"/>
                </a:moveTo>
                <a:lnTo>
                  <a:pt x="246125" y="681240"/>
                </a:lnTo>
                <a:lnTo>
                  <a:pt x="246125" y="0"/>
                </a:lnTo>
                <a:lnTo>
                  <a:pt x="0" y="0"/>
                </a:lnTo>
                <a:lnTo>
                  <a:pt x="0" y="681240"/>
                </a:lnTo>
                <a:close/>
              </a:path>
            </a:pathLst>
          </a:custGeom>
          <a:solidFill>
            <a:srgbClr val="5C6366"/>
          </a:solidFill>
        </p:spPr>
        <p:txBody>
          <a:bodyPr wrap="square" lIns="0" tIns="0" rIns="0" bIns="0" rtlCol="0"/>
          <a:lstStyle/>
          <a:p>
            <a:endParaRPr/>
          </a:p>
        </p:txBody>
      </p:sp>
      <p:sp>
        <p:nvSpPr>
          <p:cNvPr id="10" name="object 10"/>
          <p:cNvSpPr/>
          <p:nvPr/>
        </p:nvSpPr>
        <p:spPr>
          <a:xfrm>
            <a:off x="5375465" y="7114502"/>
            <a:ext cx="187960" cy="684530"/>
          </a:xfrm>
          <a:custGeom>
            <a:avLst/>
            <a:gdLst/>
            <a:ahLst/>
            <a:cxnLst/>
            <a:rect l="l" t="t" r="r" b="b"/>
            <a:pathLst>
              <a:path w="187960" h="684529">
                <a:moveTo>
                  <a:pt x="0" y="684377"/>
                </a:moveTo>
                <a:lnTo>
                  <a:pt x="187401" y="684377"/>
                </a:lnTo>
                <a:lnTo>
                  <a:pt x="187401" y="0"/>
                </a:lnTo>
                <a:lnTo>
                  <a:pt x="0" y="0"/>
                </a:lnTo>
                <a:lnTo>
                  <a:pt x="0" y="684377"/>
                </a:lnTo>
                <a:close/>
              </a:path>
            </a:pathLst>
          </a:custGeom>
          <a:solidFill>
            <a:srgbClr val="5C6366"/>
          </a:solidFill>
        </p:spPr>
        <p:txBody>
          <a:bodyPr wrap="square" lIns="0" tIns="0" rIns="0" bIns="0" rtlCol="0"/>
          <a:lstStyle/>
          <a:p>
            <a:endParaRPr/>
          </a:p>
        </p:txBody>
      </p:sp>
      <p:sp>
        <p:nvSpPr>
          <p:cNvPr id="11" name="object 11"/>
          <p:cNvSpPr/>
          <p:nvPr/>
        </p:nvSpPr>
        <p:spPr>
          <a:xfrm>
            <a:off x="5536755" y="7116444"/>
            <a:ext cx="1310640" cy="682625"/>
          </a:xfrm>
          <a:custGeom>
            <a:avLst/>
            <a:gdLst/>
            <a:ahLst/>
            <a:cxnLst/>
            <a:rect l="l" t="t" r="r" b="b"/>
            <a:pathLst>
              <a:path w="1310640" h="682625">
                <a:moveTo>
                  <a:pt x="0" y="682434"/>
                </a:moveTo>
                <a:lnTo>
                  <a:pt x="1310284" y="682434"/>
                </a:lnTo>
                <a:lnTo>
                  <a:pt x="1310284" y="0"/>
                </a:lnTo>
                <a:lnTo>
                  <a:pt x="0" y="0"/>
                </a:lnTo>
                <a:lnTo>
                  <a:pt x="0" y="682434"/>
                </a:lnTo>
                <a:close/>
              </a:path>
            </a:pathLst>
          </a:custGeom>
          <a:solidFill>
            <a:srgbClr val="5C6366"/>
          </a:solidFill>
        </p:spPr>
        <p:txBody>
          <a:bodyPr wrap="square" lIns="0" tIns="0" rIns="0" bIns="0" rtlCol="0"/>
          <a:lstStyle/>
          <a:p>
            <a:endParaRPr/>
          </a:p>
        </p:txBody>
      </p:sp>
      <p:sp>
        <p:nvSpPr>
          <p:cNvPr id="12" name="object 12"/>
          <p:cNvSpPr/>
          <p:nvPr/>
        </p:nvSpPr>
        <p:spPr>
          <a:xfrm>
            <a:off x="3043148" y="7090638"/>
            <a:ext cx="1950085" cy="708660"/>
          </a:xfrm>
          <a:custGeom>
            <a:avLst/>
            <a:gdLst/>
            <a:ahLst/>
            <a:cxnLst/>
            <a:rect l="l" t="t" r="r" b="b"/>
            <a:pathLst>
              <a:path w="1950085" h="708659">
                <a:moveTo>
                  <a:pt x="0" y="708240"/>
                </a:moveTo>
                <a:lnTo>
                  <a:pt x="1949983" y="708240"/>
                </a:lnTo>
                <a:lnTo>
                  <a:pt x="1949983" y="0"/>
                </a:lnTo>
                <a:lnTo>
                  <a:pt x="0" y="0"/>
                </a:lnTo>
                <a:lnTo>
                  <a:pt x="0" y="708240"/>
                </a:lnTo>
                <a:close/>
              </a:path>
            </a:pathLst>
          </a:custGeom>
          <a:solidFill>
            <a:srgbClr val="5C6366"/>
          </a:solidFill>
        </p:spPr>
        <p:txBody>
          <a:bodyPr wrap="square" lIns="0" tIns="0" rIns="0" bIns="0" rtlCol="0"/>
          <a:lstStyle/>
          <a:p>
            <a:endParaRPr/>
          </a:p>
        </p:txBody>
      </p:sp>
      <p:sp>
        <p:nvSpPr>
          <p:cNvPr id="13" name="object 13"/>
          <p:cNvSpPr/>
          <p:nvPr/>
        </p:nvSpPr>
        <p:spPr>
          <a:xfrm>
            <a:off x="1200086" y="7092480"/>
            <a:ext cx="954405" cy="706755"/>
          </a:xfrm>
          <a:custGeom>
            <a:avLst/>
            <a:gdLst/>
            <a:ahLst/>
            <a:cxnLst/>
            <a:rect l="l" t="t" r="r" b="b"/>
            <a:pathLst>
              <a:path w="954405" h="706754">
                <a:moveTo>
                  <a:pt x="0" y="706399"/>
                </a:moveTo>
                <a:lnTo>
                  <a:pt x="953820" y="706399"/>
                </a:lnTo>
                <a:lnTo>
                  <a:pt x="953820" y="0"/>
                </a:lnTo>
                <a:lnTo>
                  <a:pt x="0" y="0"/>
                </a:lnTo>
                <a:lnTo>
                  <a:pt x="0" y="706399"/>
                </a:lnTo>
                <a:close/>
              </a:path>
            </a:pathLst>
          </a:custGeom>
          <a:solidFill>
            <a:srgbClr val="5C6366"/>
          </a:solidFill>
        </p:spPr>
        <p:txBody>
          <a:bodyPr wrap="square" lIns="0" tIns="0" rIns="0" bIns="0" rtlCol="0"/>
          <a:lstStyle/>
          <a:p>
            <a:endParaRPr/>
          </a:p>
        </p:txBody>
      </p:sp>
      <p:sp>
        <p:nvSpPr>
          <p:cNvPr id="14" name="object 14"/>
          <p:cNvSpPr/>
          <p:nvPr/>
        </p:nvSpPr>
        <p:spPr>
          <a:xfrm>
            <a:off x="1200086" y="7118413"/>
            <a:ext cx="69850" cy="680720"/>
          </a:xfrm>
          <a:custGeom>
            <a:avLst/>
            <a:gdLst/>
            <a:ahLst/>
            <a:cxnLst/>
            <a:rect l="l" t="t" r="r" b="b"/>
            <a:pathLst>
              <a:path w="69850" h="680720">
                <a:moveTo>
                  <a:pt x="0" y="680466"/>
                </a:moveTo>
                <a:lnTo>
                  <a:pt x="69291" y="680466"/>
                </a:lnTo>
                <a:lnTo>
                  <a:pt x="69291" y="0"/>
                </a:lnTo>
                <a:lnTo>
                  <a:pt x="0" y="0"/>
                </a:lnTo>
                <a:lnTo>
                  <a:pt x="0" y="680466"/>
                </a:lnTo>
                <a:close/>
              </a:path>
            </a:pathLst>
          </a:custGeom>
          <a:solidFill>
            <a:srgbClr val="5C6366"/>
          </a:solidFill>
        </p:spPr>
        <p:txBody>
          <a:bodyPr wrap="square" lIns="0" tIns="0" rIns="0" bIns="0" rtlCol="0"/>
          <a:lstStyle/>
          <a:p>
            <a:endParaRPr/>
          </a:p>
        </p:txBody>
      </p:sp>
      <p:sp>
        <p:nvSpPr>
          <p:cNvPr id="15" name="object 15"/>
          <p:cNvSpPr/>
          <p:nvPr/>
        </p:nvSpPr>
        <p:spPr>
          <a:xfrm>
            <a:off x="1385328" y="7115149"/>
            <a:ext cx="2042160" cy="683895"/>
          </a:xfrm>
          <a:custGeom>
            <a:avLst/>
            <a:gdLst/>
            <a:ahLst/>
            <a:cxnLst/>
            <a:rect l="l" t="t" r="r" b="b"/>
            <a:pathLst>
              <a:path w="2042160" h="683895">
                <a:moveTo>
                  <a:pt x="0" y="683729"/>
                </a:moveTo>
                <a:lnTo>
                  <a:pt x="2042083" y="683729"/>
                </a:lnTo>
                <a:lnTo>
                  <a:pt x="2042083" y="0"/>
                </a:lnTo>
                <a:lnTo>
                  <a:pt x="0" y="0"/>
                </a:lnTo>
                <a:lnTo>
                  <a:pt x="0" y="683729"/>
                </a:lnTo>
                <a:close/>
              </a:path>
            </a:pathLst>
          </a:custGeom>
          <a:solidFill>
            <a:srgbClr val="5C6366"/>
          </a:solidFill>
        </p:spPr>
        <p:txBody>
          <a:bodyPr wrap="square" lIns="0" tIns="0" rIns="0" bIns="0" rtlCol="0"/>
          <a:lstStyle/>
          <a:p>
            <a:endParaRPr/>
          </a:p>
        </p:txBody>
      </p:sp>
      <p:sp>
        <p:nvSpPr>
          <p:cNvPr id="16" name="object 16"/>
          <p:cNvSpPr/>
          <p:nvPr/>
        </p:nvSpPr>
        <p:spPr>
          <a:xfrm>
            <a:off x="6847912" y="5310716"/>
            <a:ext cx="36830" cy="157480"/>
          </a:xfrm>
          <a:custGeom>
            <a:avLst/>
            <a:gdLst/>
            <a:ahLst/>
            <a:cxnLst/>
            <a:rect l="l" t="t" r="r" b="b"/>
            <a:pathLst>
              <a:path w="36829" h="157479">
                <a:moveTo>
                  <a:pt x="0" y="0"/>
                </a:moveTo>
                <a:lnTo>
                  <a:pt x="36766" y="0"/>
                </a:lnTo>
                <a:lnTo>
                  <a:pt x="36766" y="156883"/>
                </a:lnTo>
                <a:lnTo>
                  <a:pt x="0" y="156883"/>
                </a:lnTo>
                <a:lnTo>
                  <a:pt x="0" y="0"/>
                </a:lnTo>
                <a:close/>
              </a:path>
            </a:pathLst>
          </a:custGeom>
          <a:ln w="3175">
            <a:solidFill>
              <a:srgbClr val="221F1F"/>
            </a:solidFill>
          </a:ln>
        </p:spPr>
        <p:txBody>
          <a:bodyPr wrap="square" lIns="0" tIns="0" rIns="0" bIns="0" rtlCol="0"/>
          <a:lstStyle/>
          <a:p>
            <a:endParaRPr/>
          </a:p>
        </p:txBody>
      </p:sp>
      <p:sp>
        <p:nvSpPr>
          <p:cNvPr id="17" name="object 17"/>
          <p:cNvSpPr/>
          <p:nvPr/>
        </p:nvSpPr>
        <p:spPr>
          <a:xfrm>
            <a:off x="7198696" y="5293000"/>
            <a:ext cx="12700" cy="292735"/>
          </a:xfrm>
          <a:custGeom>
            <a:avLst/>
            <a:gdLst/>
            <a:ahLst/>
            <a:cxnLst/>
            <a:rect l="l" t="t" r="r" b="b"/>
            <a:pathLst>
              <a:path w="12700" h="292735">
                <a:moveTo>
                  <a:pt x="12122" y="292392"/>
                </a:moveTo>
                <a:lnTo>
                  <a:pt x="0" y="292392"/>
                </a:lnTo>
                <a:lnTo>
                  <a:pt x="0" y="0"/>
                </a:lnTo>
              </a:path>
            </a:pathLst>
          </a:custGeom>
          <a:ln w="3175">
            <a:solidFill>
              <a:srgbClr val="221F1F"/>
            </a:solidFill>
          </a:ln>
        </p:spPr>
        <p:txBody>
          <a:bodyPr wrap="square" lIns="0" tIns="0" rIns="0" bIns="0" rtlCol="0"/>
          <a:lstStyle/>
          <a:p>
            <a:endParaRPr/>
          </a:p>
        </p:txBody>
      </p:sp>
      <p:sp>
        <p:nvSpPr>
          <p:cNvPr id="18" name="object 18"/>
          <p:cNvSpPr/>
          <p:nvPr/>
        </p:nvSpPr>
        <p:spPr>
          <a:xfrm>
            <a:off x="6847912" y="5700694"/>
            <a:ext cx="36830" cy="157480"/>
          </a:xfrm>
          <a:custGeom>
            <a:avLst/>
            <a:gdLst/>
            <a:ahLst/>
            <a:cxnLst/>
            <a:rect l="l" t="t" r="r" b="b"/>
            <a:pathLst>
              <a:path w="36829" h="157479">
                <a:moveTo>
                  <a:pt x="0" y="0"/>
                </a:moveTo>
                <a:lnTo>
                  <a:pt x="36766" y="0"/>
                </a:lnTo>
                <a:lnTo>
                  <a:pt x="36766" y="156895"/>
                </a:lnTo>
                <a:lnTo>
                  <a:pt x="0" y="156895"/>
                </a:lnTo>
                <a:lnTo>
                  <a:pt x="0" y="0"/>
                </a:lnTo>
                <a:close/>
              </a:path>
            </a:pathLst>
          </a:custGeom>
          <a:ln w="3175">
            <a:solidFill>
              <a:srgbClr val="221F1F"/>
            </a:solidFill>
          </a:ln>
        </p:spPr>
        <p:txBody>
          <a:bodyPr wrap="square" lIns="0" tIns="0" rIns="0" bIns="0" rtlCol="0"/>
          <a:lstStyle/>
          <a:p>
            <a:endParaRPr/>
          </a:p>
        </p:txBody>
      </p:sp>
      <p:sp>
        <p:nvSpPr>
          <p:cNvPr id="19" name="object 19"/>
          <p:cNvSpPr/>
          <p:nvPr/>
        </p:nvSpPr>
        <p:spPr>
          <a:xfrm>
            <a:off x="7198696" y="5682976"/>
            <a:ext cx="12700" cy="292735"/>
          </a:xfrm>
          <a:custGeom>
            <a:avLst/>
            <a:gdLst/>
            <a:ahLst/>
            <a:cxnLst/>
            <a:rect l="l" t="t" r="r" b="b"/>
            <a:pathLst>
              <a:path w="12700" h="292735">
                <a:moveTo>
                  <a:pt x="12122" y="292404"/>
                </a:moveTo>
                <a:lnTo>
                  <a:pt x="0" y="292404"/>
                </a:lnTo>
                <a:lnTo>
                  <a:pt x="0" y="0"/>
                </a:lnTo>
              </a:path>
            </a:pathLst>
          </a:custGeom>
          <a:ln w="3175">
            <a:solidFill>
              <a:srgbClr val="221F1F"/>
            </a:solidFill>
          </a:ln>
        </p:spPr>
        <p:txBody>
          <a:bodyPr wrap="square" lIns="0" tIns="0" rIns="0" bIns="0" rtlCol="0"/>
          <a:lstStyle/>
          <a:p>
            <a:endParaRPr/>
          </a:p>
        </p:txBody>
      </p:sp>
      <p:sp>
        <p:nvSpPr>
          <p:cNvPr id="20" name="object 20"/>
          <p:cNvSpPr/>
          <p:nvPr/>
        </p:nvSpPr>
        <p:spPr>
          <a:xfrm>
            <a:off x="6847912" y="6093404"/>
            <a:ext cx="36830" cy="157480"/>
          </a:xfrm>
          <a:custGeom>
            <a:avLst/>
            <a:gdLst/>
            <a:ahLst/>
            <a:cxnLst/>
            <a:rect l="l" t="t" r="r" b="b"/>
            <a:pathLst>
              <a:path w="36829" h="157479">
                <a:moveTo>
                  <a:pt x="0" y="0"/>
                </a:moveTo>
                <a:lnTo>
                  <a:pt x="36766" y="0"/>
                </a:lnTo>
                <a:lnTo>
                  <a:pt x="36766" y="156883"/>
                </a:lnTo>
                <a:lnTo>
                  <a:pt x="0" y="156883"/>
                </a:lnTo>
                <a:lnTo>
                  <a:pt x="0" y="0"/>
                </a:lnTo>
                <a:close/>
              </a:path>
            </a:pathLst>
          </a:custGeom>
          <a:ln w="3175">
            <a:solidFill>
              <a:srgbClr val="221F1F"/>
            </a:solidFill>
          </a:ln>
        </p:spPr>
        <p:txBody>
          <a:bodyPr wrap="square" lIns="0" tIns="0" rIns="0" bIns="0" rtlCol="0"/>
          <a:lstStyle/>
          <a:p>
            <a:endParaRPr/>
          </a:p>
        </p:txBody>
      </p:sp>
      <p:sp>
        <p:nvSpPr>
          <p:cNvPr id="21" name="object 21"/>
          <p:cNvSpPr/>
          <p:nvPr/>
        </p:nvSpPr>
        <p:spPr>
          <a:xfrm>
            <a:off x="7198696" y="6075687"/>
            <a:ext cx="12700" cy="292735"/>
          </a:xfrm>
          <a:custGeom>
            <a:avLst/>
            <a:gdLst/>
            <a:ahLst/>
            <a:cxnLst/>
            <a:rect l="l" t="t" r="r" b="b"/>
            <a:pathLst>
              <a:path w="12700" h="292735">
                <a:moveTo>
                  <a:pt x="12122" y="292392"/>
                </a:moveTo>
                <a:lnTo>
                  <a:pt x="0" y="292392"/>
                </a:lnTo>
                <a:lnTo>
                  <a:pt x="0" y="0"/>
                </a:lnTo>
              </a:path>
            </a:pathLst>
          </a:custGeom>
          <a:ln w="3175">
            <a:solidFill>
              <a:srgbClr val="221F1F"/>
            </a:solidFill>
          </a:ln>
        </p:spPr>
        <p:txBody>
          <a:bodyPr wrap="square" lIns="0" tIns="0" rIns="0" bIns="0" rtlCol="0"/>
          <a:lstStyle/>
          <a:p>
            <a:endParaRPr/>
          </a:p>
        </p:txBody>
      </p:sp>
      <p:sp>
        <p:nvSpPr>
          <p:cNvPr id="22" name="object 22"/>
          <p:cNvSpPr/>
          <p:nvPr/>
        </p:nvSpPr>
        <p:spPr>
          <a:xfrm>
            <a:off x="6847912" y="6484302"/>
            <a:ext cx="36830" cy="518159"/>
          </a:xfrm>
          <a:custGeom>
            <a:avLst/>
            <a:gdLst/>
            <a:ahLst/>
            <a:cxnLst/>
            <a:rect l="l" t="t" r="r" b="b"/>
            <a:pathLst>
              <a:path w="36829" h="518159">
                <a:moveTo>
                  <a:pt x="0" y="0"/>
                </a:moveTo>
                <a:lnTo>
                  <a:pt x="36766" y="0"/>
                </a:lnTo>
                <a:lnTo>
                  <a:pt x="36766" y="517639"/>
                </a:lnTo>
                <a:lnTo>
                  <a:pt x="0" y="517639"/>
                </a:lnTo>
                <a:lnTo>
                  <a:pt x="0" y="0"/>
                </a:lnTo>
                <a:close/>
              </a:path>
            </a:pathLst>
          </a:custGeom>
          <a:ln w="3175">
            <a:solidFill>
              <a:srgbClr val="221F1F"/>
            </a:solidFill>
          </a:ln>
        </p:spPr>
        <p:txBody>
          <a:bodyPr wrap="square" lIns="0" tIns="0" rIns="0" bIns="0" rtlCol="0"/>
          <a:lstStyle/>
          <a:p>
            <a:endParaRPr/>
          </a:p>
        </p:txBody>
      </p:sp>
      <p:sp>
        <p:nvSpPr>
          <p:cNvPr id="23" name="object 23"/>
          <p:cNvSpPr/>
          <p:nvPr/>
        </p:nvSpPr>
        <p:spPr>
          <a:xfrm>
            <a:off x="7198696" y="6468386"/>
            <a:ext cx="12700" cy="614680"/>
          </a:xfrm>
          <a:custGeom>
            <a:avLst/>
            <a:gdLst/>
            <a:ahLst/>
            <a:cxnLst/>
            <a:rect l="l" t="t" r="r" b="b"/>
            <a:pathLst>
              <a:path w="12700" h="614679">
                <a:moveTo>
                  <a:pt x="12122" y="614311"/>
                </a:moveTo>
                <a:lnTo>
                  <a:pt x="0" y="614311"/>
                </a:lnTo>
                <a:lnTo>
                  <a:pt x="0" y="0"/>
                </a:lnTo>
              </a:path>
            </a:pathLst>
          </a:custGeom>
          <a:ln w="3175">
            <a:solidFill>
              <a:srgbClr val="221F1F"/>
            </a:solidFill>
          </a:ln>
        </p:spPr>
        <p:txBody>
          <a:bodyPr wrap="square" lIns="0" tIns="0" rIns="0" bIns="0" rtlCol="0"/>
          <a:lstStyle/>
          <a:p>
            <a:endParaRPr/>
          </a:p>
        </p:txBody>
      </p:sp>
      <p:sp>
        <p:nvSpPr>
          <p:cNvPr id="24" name="object 24"/>
          <p:cNvSpPr/>
          <p:nvPr/>
        </p:nvSpPr>
        <p:spPr>
          <a:xfrm>
            <a:off x="7198696" y="5232330"/>
            <a:ext cx="12700" cy="60960"/>
          </a:xfrm>
          <a:custGeom>
            <a:avLst/>
            <a:gdLst/>
            <a:ahLst/>
            <a:cxnLst/>
            <a:rect l="l" t="t" r="r" b="b"/>
            <a:pathLst>
              <a:path w="12700" h="60960">
                <a:moveTo>
                  <a:pt x="12122" y="60667"/>
                </a:moveTo>
                <a:lnTo>
                  <a:pt x="0" y="60667"/>
                </a:lnTo>
                <a:lnTo>
                  <a:pt x="0" y="0"/>
                </a:lnTo>
              </a:path>
            </a:pathLst>
          </a:custGeom>
          <a:ln w="3175">
            <a:solidFill>
              <a:srgbClr val="221F1F"/>
            </a:solidFill>
          </a:ln>
        </p:spPr>
        <p:txBody>
          <a:bodyPr wrap="square" lIns="0" tIns="0" rIns="0" bIns="0" rtlCol="0"/>
          <a:lstStyle/>
          <a:p>
            <a:endParaRPr/>
          </a:p>
        </p:txBody>
      </p:sp>
      <p:sp>
        <p:nvSpPr>
          <p:cNvPr id="25" name="object 25"/>
          <p:cNvSpPr/>
          <p:nvPr/>
        </p:nvSpPr>
        <p:spPr>
          <a:xfrm>
            <a:off x="7198696" y="5622307"/>
            <a:ext cx="12700" cy="60960"/>
          </a:xfrm>
          <a:custGeom>
            <a:avLst/>
            <a:gdLst/>
            <a:ahLst/>
            <a:cxnLst/>
            <a:rect l="l" t="t" r="r" b="b"/>
            <a:pathLst>
              <a:path w="12700" h="60960">
                <a:moveTo>
                  <a:pt x="12122" y="60667"/>
                </a:moveTo>
                <a:lnTo>
                  <a:pt x="0" y="60667"/>
                </a:lnTo>
                <a:lnTo>
                  <a:pt x="0" y="0"/>
                </a:lnTo>
              </a:path>
            </a:pathLst>
          </a:custGeom>
          <a:ln w="3175">
            <a:solidFill>
              <a:srgbClr val="221F1F"/>
            </a:solidFill>
          </a:ln>
        </p:spPr>
        <p:txBody>
          <a:bodyPr wrap="square" lIns="0" tIns="0" rIns="0" bIns="0" rtlCol="0"/>
          <a:lstStyle/>
          <a:p>
            <a:endParaRPr/>
          </a:p>
        </p:txBody>
      </p:sp>
      <p:sp>
        <p:nvSpPr>
          <p:cNvPr id="26" name="object 26"/>
          <p:cNvSpPr/>
          <p:nvPr/>
        </p:nvSpPr>
        <p:spPr>
          <a:xfrm>
            <a:off x="7198696" y="6015017"/>
            <a:ext cx="12700" cy="60960"/>
          </a:xfrm>
          <a:custGeom>
            <a:avLst/>
            <a:gdLst/>
            <a:ahLst/>
            <a:cxnLst/>
            <a:rect l="l" t="t" r="r" b="b"/>
            <a:pathLst>
              <a:path w="12700" h="60960">
                <a:moveTo>
                  <a:pt x="12122" y="60667"/>
                </a:moveTo>
                <a:lnTo>
                  <a:pt x="0" y="60667"/>
                </a:lnTo>
                <a:lnTo>
                  <a:pt x="0" y="0"/>
                </a:lnTo>
              </a:path>
            </a:pathLst>
          </a:custGeom>
          <a:ln w="3175">
            <a:solidFill>
              <a:srgbClr val="221F1F"/>
            </a:solidFill>
          </a:ln>
        </p:spPr>
        <p:txBody>
          <a:bodyPr wrap="square" lIns="0" tIns="0" rIns="0" bIns="0" rtlCol="0"/>
          <a:lstStyle/>
          <a:p>
            <a:endParaRPr/>
          </a:p>
        </p:txBody>
      </p:sp>
      <p:sp>
        <p:nvSpPr>
          <p:cNvPr id="27" name="object 27"/>
          <p:cNvSpPr/>
          <p:nvPr/>
        </p:nvSpPr>
        <p:spPr>
          <a:xfrm>
            <a:off x="7198696" y="6407716"/>
            <a:ext cx="12700" cy="60960"/>
          </a:xfrm>
          <a:custGeom>
            <a:avLst/>
            <a:gdLst/>
            <a:ahLst/>
            <a:cxnLst/>
            <a:rect l="l" t="t" r="r" b="b"/>
            <a:pathLst>
              <a:path w="12700" h="60960">
                <a:moveTo>
                  <a:pt x="12122" y="60667"/>
                </a:moveTo>
                <a:lnTo>
                  <a:pt x="0" y="60667"/>
                </a:lnTo>
                <a:lnTo>
                  <a:pt x="0" y="0"/>
                </a:lnTo>
              </a:path>
            </a:pathLst>
          </a:custGeom>
          <a:ln w="3175">
            <a:solidFill>
              <a:srgbClr val="221F1F"/>
            </a:solidFill>
          </a:ln>
        </p:spPr>
        <p:txBody>
          <a:bodyPr wrap="square" lIns="0" tIns="0" rIns="0" bIns="0" rtlCol="0"/>
          <a:lstStyle/>
          <a:p>
            <a:endParaRPr/>
          </a:p>
        </p:txBody>
      </p:sp>
      <p:sp>
        <p:nvSpPr>
          <p:cNvPr id="28" name="object 28"/>
          <p:cNvSpPr/>
          <p:nvPr/>
        </p:nvSpPr>
        <p:spPr>
          <a:xfrm>
            <a:off x="7151808" y="5120765"/>
            <a:ext cx="59055" cy="190500"/>
          </a:xfrm>
          <a:custGeom>
            <a:avLst/>
            <a:gdLst/>
            <a:ahLst/>
            <a:cxnLst/>
            <a:rect l="l" t="t" r="r" b="b"/>
            <a:pathLst>
              <a:path w="59054" h="190500">
                <a:moveTo>
                  <a:pt x="46355" y="0"/>
                </a:moveTo>
                <a:lnTo>
                  <a:pt x="0" y="0"/>
                </a:lnTo>
                <a:lnTo>
                  <a:pt x="0" y="189953"/>
                </a:lnTo>
                <a:lnTo>
                  <a:pt x="46888" y="189953"/>
                </a:lnTo>
                <a:lnTo>
                  <a:pt x="46888" y="111569"/>
                </a:lnTo>
                <a:lnTo>
                  <a:pt x="59004" y="111569"/>
                </a:lnTo>
                <a:lnTo>
                  <a:pt x="59004" y="73304"/>
                </a:lnTo>
                <a:lnTo>
                  <a:pt x="46355" y="73304"/>
                </a:lnTo>
                <a:lnTo>
                  <a:pt x="46355" y="0"/>
                </a:lnTo>
                <a:close/>
              </a:path>
            </a:pathLst>
          </a:custGeom>
          <a:solidFill>
            <a:srgbClr val="5D6366"/>
          </a:solidFill>
        </p:spPr>
        <p:txBody>
          <a:bodyPr wrap="square" lIns="0" tIns="0" rIns="0" bIns="0" rtlCol="0"/>
          <a:lstStyle/>
          <a:p>
            <a:endParaRPr/>
          </a:p>
        </p:txBody>
      </p:sp>
      <p:sp>
        <p:nvSpPr>
          <p:cNvPr id="29" name="object 29"/>
          <p:cNvSpPr/>
          <p:nvPr/>
        </p:nvSpPr>
        <p:spPr>
          <a:xfrm>
            <a:off x="7151815" y="5232332"/>
            <a:ext cx="59055" cy="78740"/>
          </a:xfrm>
          <a:custGeom>
            <a:avLst/>
            <a:gdLst/>
            <a:ahLst/>
            <a:cxnLst/>
            <a:rect l="l" t="t" r="r" b="b"/>
            <a:pathLst>
              <a:path w="59054" h="78739">
                <a:moveTo>
                  <a:pt x="0" y="78384"/>
                </a:moveTo>
                <a:lnTo>
                  <a:pt x="46875" y="78384"/>
                </a:lnTo>
                <a:lnTo>
                  <a:pt x="46875" y="0"/>
                </a:lnTo>
                <a:lnTo>
                  <a:pt x="59003" y="0"/>
                </a:lnTo>
              </a:path>
            </a:pathLst>
          </a:custGeom>
          <a:ln w="3175">
            <a:solidFill>
              <a:srgbClr val="221F1F"/>
            </a:solidFill>
          </a:ln>
        </p:spPr>
        <p:txBody>
          <a:bodyPr wrap="square" lIns="0" tIns="0" rIns="0" bIns="0" rtlCol="0"/>
          <a:lstStyle/>
          <a:p>
            <a:endParaRPr/>
          </a:p>
        </p:txBody>
      </p:sp>
      <p:sp>
        <p:nvSpPr>
          <p:cNvPr id="30" name="object 30"/>
          <p:cNvSpPr/>
          <p:nvPr/>
        </p:nvSpPr>
        <p:spPr>
          <a:xfrm>
            <a:off x="7198158" y="5120767"/>
            <a:ext cx="12700" cy="73660"/>
          </a:xfrm>
          <a:custGeom>
            <a:avLst/>
            <a:gdLst/>
            <a:ahLst/>
            <a:cxnLst/>
            <a:rect l="l" t="t" r="r" b="b"/>
            <a:pathLst>
              <a:path w="12700" h="73660">
                <a:moveTo>
                  <a:pt x="12661" y="73287"/>
                </a:moveTo>
                <a:lnTo>
                  <a:pt x="0" y="73287"/>
                </a:lnTo>
                <a:lnTo>
                  <a:pt x="0" y="0"/>
                </a:lnTo>
              </a:path>
            </a:pathLst>
          </a:custGeom>
          <a:ln w="3175">
            <a:solidFill>
              <a:srgbClr val="221F1F"/>
            </a:solidFill>
          </a:ln>
        </p:spPr>
        <p:txBody>
          <a:bodyPr wrap="square" lIns="0" tIns="0" rIns="0" bIns="0" rtlCol="0"/>
          <a:lstStyle/>
          <a:p>
            <a:endParaRPr/>
          </a:p>
        </p:txBody>
      </p:sp>
      <p:sp>
        <p:nvSpPr>
          <p:cNvPr id="31" name="object 31"/>
          <p:cNvSpPr/>
          <p:nvPr/>
        </p:nvSpPr>
        <p:spPr>
          <a:xfrm>
            <a:off x="7151815" y="5623671"/>
            <a:ext cx="59055" cy="78740"/>
          </a:xfrm>
          <a:custGeom>
            <a:avLst/>
            <a:gdLst/>
            <a:ahLst/>
            <a:cxnLst/>
            <a:rect l="l" t="t" r="r" b="b"/>
            <a:pathLst>
              <a:path w="59054" h="78739">
                <a:moveTo>
                  <a:pt x="0" y="78384"/>
                </a:moveTo>
                <a:lnTo>
                  <a:pt x="46875" y="78384"/>
                </a:lnTo>
                <a:lnTo>
                  <a:pt x="46875" y="0"/>
                </a:lnTo>
                <a:lnTo>
                  <a:pt x="59003" y="0"/>
                </a:lnTo>
              </a:path>
            </a:pathLst>
          </a:custGeom>
          <a:ln w="3175">
            <a:solidFill>
              <a:srgbClr val="221F1F"/>
            </a:solidFill>
          </a:ln>
        </p:spPr>
        <p:txBody>
          <a:bodyPr wrap="square" lIns="0" tIns="0" rIns="0" bIns="0" rtlCol="0"/>
          <a:lstStyle/>
          <a:p>
            <a:endParaRPr/>
          </a:p>
        </p:txBody>
      </p:sp>
      <p:sp>
        <p:nvSpPr>
          <p:cNvPr id="32" name="object 32"/>
          <p:cNvSpPr/>
          <p:nvPr/>
        </p:nvSpPr>
        <p:spPr>
          <a:xfrm>
            <a:off x="7151815" y="5467601"/>
            <a:ext cx="59055" cy="234950"/>
          </a:xfrm>
          <a:custGeom>
            <a:avLst/>
            <a:gdLst/>
            <a:ahLst/>
            <a:cxnLst/>
            <a:rect l="l" t="t" r="r" b="b"/>
            <a:pathLst>
              <a:path w="59054" h="234950">
                <a:moveTo>
                  <a:pt x="59003" y="117792"/>
                </a:moveTo>
                <a:lnTo>
                  <a:pt x="46342" y="117792"/>
                </a:lnTo>
                <a:lnTo>
                  <a:pt x="46342" y="0"/>
                </a:lnTo>
                <a:lnTo>
                  <a:pt x="0" y="0"/>
                </a:lnTo>
                <a:lnTo>
                  <a:pt x="0" y="234454"/>
                </a:lnTo>
              </a:path>
            </a:pathLst>
          </a:custGeom>
          <a:ln w="3175">
            <a:solidFill>
              <a:srgbClr val="221F1F"/>
            </a:solidFill>
          </a:ln>
        </p:spPr>
        <p:txBody>
          <a:bodyPr wrap="square" lIns="0" tIns="0" rIns="0" bIns="0" rtlCol="0"/>
          <a:lstStyle/>
          <a:p>
            <a:endParaRPr/>
          </a:p>
        </p:txBody>
      </p:sp>
      <p:sp>
        <p:nvSpPr>
          <p:cNvPr id="33" name="object 33"/>
          <p:cNvSpPr/>
          <p:nvPr/>
        </p:nvSpPr>
        <p:spPr>
          <a:xfrm>
            <a:off x="7151815" y="6015019"/>
            <a:ext cx="59055" cy="78740"/>
          </a:xfrm>
          <a:custGeom>
            <a:avLst/>
            <a:gdLst/>
            <a:ahLst/>
            <a:cxnLst/>
            <a:rect l="l" t="t" r="r" b="b"/>
            <a:pathLst>
              <a:path w="59054" h="78739">
                <a:moveTo>
                  <a:pt x="0" y="78384"/>
                </a:moveTo>
                <a:lnTo>
                  <a:pt x="46875" y="78384"/>
                </a:lnTo>
                <a:lnTo>
                  <a:pt x="46875" y="0"/>
                </a:lnTo>
                <a:lnTo>
                  <a:pt x="59003" y="0"/>
                </a:lnTo>
              </a:path>
            </a:pathLst>
          </a:custGeom>
          <a:ln w="3175">
            <a:solidFill>
              <a:srgbClr val="221F1F"/>
            </a:solidFill>
          </a:ln>
        </p:spPr>
        <p:txBody>
          <a:bodyPr wrap="square" lIns="0" tIns="0" rIns="0" bIns="0" rtlCol="0"/>
          <a:lstStyle/>
          <a:p>
            <a:endParaRPr/>
          </a:p>
        </p:txBody>
      </p:sp>
      <p:sp>
        <p:nvSpPr>
          <p:cNvPr id="34" name="object 34"/>
          <p:cNvSpPr/>
          <p:nvPr/>
        </p:nvSpPr>
        <p:spPr>
          <a:xfrm>
            <a:off x="7151815" y="5858936"/>
            <a:ext cx="59055" cy="234950"/>
          </a:xfrm>
          <a:custGeom>
            <a:avLst/>
            <a:gdLst/>
            <a:ahLst/>
            <a:cxnLst/>
            <a:rect l="l" t="t" r="r" b="b"/>
            <a:pathLst>
              <a:path w="59054" h="234950">
                <a:moveTo>
                  <a:pt x="59003" y="117805"/>
                </a:moveTo>
                <a:lnTo>
                  <a:pt x="46342" y="117805"/>
                </a:lnTo>
                <a:lnTo>
                  <a:pt x="46342" y="0"/>
                </a:lnTo>
                <a:lnTo>
                  <a:pt x="0" y="0"/>
                </a:lnTo>
                <a:lnTo>
                  <a:pt x="0" y="234467"/>
                </a:lnTo>
              </a:path>
            </a:pathLst>
          </a:custGeom>
          <a:ln w="3175">
            <a:solidFill>
              <a:srgbClr val="221F1F"/>
            </a:solidFill>
          </a:ln>
        </p:spPr>
        <p:txBody>
          <a:bodyPr wrap="square" lIns="0" tIns="0" rIns="0" bIns="0" rtlCol="0"/>
          <a:lstStyle/>
          <a:p>
            <a:endParaRPr/>
          </a:p>
        </p:txBody>
      </p:sp>
      <p:sp>
        <p:nvSpPr>
          <p:cNvPr id="35" name="object 35"/>
          <p:cNvSpPr/>
          <p:nvPr/>
        </p:nvSpPr>
        <p:spPr>
          <a:xfrm>
            <a:off x="7151815" y="6407720"/>
            <a:ext cx="59055" cy="78740"/>
          </a:xfrm>
          <a:custGeom>
            <a:avLst/>
            <a:gdLst/>
            <a:ahLst/>
            <a:cxnLst/>
            <a:rect l="l" t="t" r="r" b="b"/>
            <a:pathLst>
              <a:path w="59054" h="78739">
                <a:moveTo>
                  <a:pt x="0" y="78384"/>
                </a:moveTo>
                <a:lnTo>
                  <a:pt x="46875" y="78384"/>
                </a:lnTo>
                <a:lnTo>
                  <a:pt x="46875" y="0"/>
                </a:lnTo>
                <a:lnTo>
                  <a:pt x="59003" y="0"/>
                </a:lnTo>
              </a:path>
            </a:pathLst>
          </a:custGeom>
          <a:ln w="3175">
            <a:solidFill>
              <a:srgbClr val="221F1F"/>
            </a:solidFill>
          </a:ln>
        </p:spPr>
        <p:txBody>
          <a:bodyPr wrap="square" lIns="0" tIns="0" rIns="0" bIns="0" rtlCol="0"/>
          <a:lstStyle/>
          <a:p>
            <a:endParaRPr/>
          </a:p>
        </p:txBody>
      </p:sp>
      <p:sp>
        <p:nvSpPr>
          <p:cNvPr id="36" name="object 36"/>
          <p:cNvSpPr/>
          <p:nvPr/>
        </p:nvSpPr>
        <p:spPr>
          <a:xfrm>
            <a:off x="7151815" y="6251649"/>
            <a:ext cx="59055" cy="234950"/>
          </a:xfrm>
          <a:custGeom>
            <a:avLst/>
            <a:gdLst/>
            <a:ahLst/>
            <a:cxnLst/>
            <a:rect l="l" t="t" r="r" b="b"/>
            <a:pathLst>
              <a:path w="59054" h="234950">
                <a:moveTo>
                  <a:pt x="59003" y="117792"/>
                </a:moveTo>
                <a:lnTo>
                  <a:pt x="46342" y="117792"/>
                </a:lnTo>
                <a:lnTo>
                  <a:pt x="46342" y="0"/>
                </a:lnTo>
                <a:lnTo>
                  <a:pt x="0" y="0"/>
                </a:lnTo>
                <a:lnTo>
                  <a:pt x="0" y="234454"/>
                </a:lnTo>
              </a:path>
            </a:pathLst>
          </a:custGeom>
          <a:ln w="3175">
            <a:solidFill>
              <a:srgbClr val="221F1F"/>
            </a:solidFill>
          </a:ln>
        </p:spPr>
        <p:txBody>
          <a:bodyPr wrap="square" lIns="0" tIns="0" rIns="0" bIns="0" rtlCol="0"/>
          <a:lstStyle/>
          <a:p>
            <a:endParaRPr/>
          </a:p>
        </p:txBody>
      </p:sp>
      <p:sp>
        <p:nvSpPr>
          <p:cNvPr id="37" name="object 37"/>
          <p:cNvSpPr/>
          <p:nvPr/>
        </p:nvSpPr>
        <p:spPr>
          <a:xfrm>
            <a:off x="6847964" y="7001944"/>
            <a:ext cx="48260" cy="81280"/>
          </a:xfrm>
          <a:custGeom>
            <a:avLst/>
            <a:gdLst/>
            <a:ahLst/>
            <a:cxnLst/>
            <a:rect l="l" t="t" r="r" b="b"/>
            <a:pathLst>
              <a:path w="48259" h="81279">
                <a:moveTo>
                  <a:pt x="47967" y="0"/>
                </a:moveTo>
                <a:lnTo>
                  <a:pt x="0" y="0"/>
                </a:lnTo>
                <a:lnTo>
                  <a:pt x="0" y="80746"/>
                </a:lnTo>
                <a:lnTo>
                  <a:pt x="47967" y="80746"/>
                </a:lnTo>
                <a:lnTo>
                  <a:pt x="47967" y="0"/>
                </a:lnTo>
                <a:close/>
              </a:path>
            </a:pathLst>
          </a:custGeom>
          <a:ln w="3175">
            <a:solidFill>
              <a:srgbClr val="221F1F"/>
            </a:solidFill>
          </a:ln>
        </p:spPr>
        <p:txBody>
          <a:bodyPr wrap="square" lIns="0" tIns="0" rIns="0" bIns="0" rtlCol="0"/>
          <a:lstStyle/>
          <a:p>
            <a:endParaRPr/>
          </a:p>
        </p:txBody>
      </p:sp>
      <p:sp>
        <p:nvSpPr>
          <p:cNvPr id="38" name="object 38"/>
          <p:cNvSpPr/>
          <p:nvPr/>
        </p:nvSpPr>
        <p:spPr>
          <a:xfrm>
            <a:off x="6846453" y="6543810"/>
            <a:ext cx="48260" cy="81280"/>
          </a:xfrm>
          <a:custGeom>
            <a:avLst/>
            <a:gdLst/>
            <a:ahLst/>
            <a:cxnLst/>
            <a:rect l="l" t="t" r="r" b="b"/>
            <a:pathLst>
              <a:path w="48259" h="81279">
                <a:moveTo>
                  <a:pt x="47993" y="0"/>
                </a:moveTo>
                <a:lnTo>
                  <a:pt x="0" y="0"/>
                </a:lnTo>
                <a:lnTo>
                  <a:pt x="0" y="80733"/>
                </a:lnTo>
                <a:lnTo>
                  <a:pt x="47993" y="80733"/>
                </a:lnTo>
                <a:lnTo>
                  <a:pt x="47993" y="0"/>
                </a:lnTo>
                <a:close/>
              </a:path>
            </a:pathLst>
          </a:custGeom>
          <a:ln w="3175">
            <a:solidFill>
              <a:srgbClr val="221F1F"/>
            </a:solidFill>
          </a:ln>
        </p:spPr>
        <p:txBody>
          <a:bodyPr wrap="square" lIns="0" tIns="0" rIns="0" bIns="0" rtlCol="0"/>
          <a:lstStyle/>
          <a:p>
            <a:endParaRPr/>
          </a:p>
        </p:txBody>
      </p:sp>
      <p:sp>
        <p:nvSpPr>
          <p:cNvPr id="39" name="object 39"/>
          <p:cNvSpPr/>
          <p:nvPr/>
        </p:nvSpPr>
        <p:spPr>
          <a:xfrm>
            <a:off x="6799901" y="5540453"/>
            <a:ext cx="52069" cy="50165"/>
          </a:xfrm>
          <a:custGeom>
            <a:avLst/>
            <a:gdLst/>
            <a:ahLst/>
            <a:cxnLst/>
            <a:rect l="l" t="t" r="r" b="b"/>
            <a:pathLst>
              <a:path w="52070" h="50164">
                <a:moveTo>
                  <a:pt x="20967" y="0"/>
                </a:moveTo>
                <a:lnTo>
                  <a:pt x="0" y="22021"/>
                </a:lnTo>
                <a:lnTo>
                  <a:pt x="51600" y="50139"/>
                </a:lnTo>
                <a:lnTo>
                  <a:pt x="20967" y="0"/>
                </a:lnTo>
                <a:close/>
              </a:path>
            </a:pathLst>
          </a:custGeom>
          <a:solidFill>
            <a:srgbClr val="221F1F"/>
          </a:solidFill>
        </p:spPr>
        <p:txBody>
          <a:bodyPr wrap="square" lIns="0" tIns="0" rIns="0" bIns="0" rtlCol="0"/>
          <a:lstStyle/>
          <a:p>
            <a:endParaRPr/>
          </a:p>
        </p:txBody>
      </p:sp>
      <p:sp>
        <p:nvSpPr>
          <p:cNvPr id="40" name="object 40"/>
          <p:cNvSpPr/>
          <p:nvPr/>
        </p:nvSpPr>
        <p:spPr>
          <a:xfrm>
            <a:off x="1445513" y="5364200"/>
            <a:ext cx="36830" cy="103505"/>
          </a:xfrm>
          <a:custGeom>
            <a:avLst/>
            <a:gdLst/>
            <a:ahLst/>
            <a:cxnLst/>
            <a:rect l="l" t="t" r="r" b="b"/>
            <a:pathLst>
              <a:path w="36830" h="103504">
                <a:moveTo>
                  <a:pt x="0" y="103403"/>
                </a:moveTo>
                <a:lnTo>
                  <a:pt x="36766" y="103403"/>
                </a:lnTo>
                <a:lnTo>
                  <a:pt x="36766" y="0"/>
                </a:lnTo>
                <a:lnTo>
                  <a:pt x="0" y="0"/>
                </a:lnTo>
                <a:lnTo>
                  <a:pt x="0" y="103403"/>
                </a:lnTo>
                <a:close/>
              </a:path>
            </a:pathLst>
          </a:custGeom>
          <a:solidFill>
            <a:srgbClr val="F6EFD5"/>
          </a:solidFill>
        </p:spPr>
        <p:txBody>
          <a:bodyPr wrap="square" lIns="0" tIns="0" rIns="0" bIns="0" rtlCol="0"/>
          <a:lstStyle/>
          <a:p>
            <a:endParaRPr/>
          </a:p>
        </p:txBody>
      </p:sp>
      <p:sp>
        <p:nvSpPr>
          <p:cNvPr id="41" name="object 41"/>
          <p:cNvSpPr/>
          <p:nvPr/>
        </p:nvSpPr>
        <p:spPr>
          <a:xfrm>
            <a:off x="1445527" y="5310716"/>
            <a:ext cx="36830" cy="157480"/>
          </a:xfrm>
          <a:custGeom>
            <a:avLst/>
            <a:gdLst/>
            <a:ahLst/>
            <a:cxnLst/>
            <a:rect l="l" t="t" r="r" b="b"/>
            <a:pathLst>
              <a:path w="36830" h="157479">
                <a:moveTo>
                  <a:pt x="36766" y="0"/>
                </a:moveTo>
                <a:lnTo>
                  <a:pt x="0" y="0"/>
                </a:lnTo>
                <a:lnTo>
                  <a:pt x="0" y="156883"/>
                </a:lnTo>
                <a:lnTo>
                  <a:pt x="36766" y="156883"/>
                </a:lnTo>
                <a:lnTo>
                  <a:pt x="36766" y="0"/>
                </a:lnTo>
                <a:close/>
              </a:path>
            </a:pathLst>
          </a:custGeom>
          <a:ln w="3175">
            <a:solidFill>
              <a:srgbClr val="221F1F"/>
            </a:solidFill>
          </a:ln>
        </p:spPr>
        <p:txBody>
          <a:bodyPr wrap="square" lIns="0" tIns="0" rIns="0" bIns="0" rtlCol="0"/>
          <a:lstStyle/>
          <a:p>
            <a:endParaRPr/>
          </a:p>
        </p:txBody>
      </p:sp>
      <p:sp>
        <p:nvSpPr>
          <p:cNvPr id="42" name="object 42"/>
          <p:cNvSpPr/>
          <p:nvPr/>
        </p:nvSpPr>
        <p:spPr>
          <a:xfrm>
            <a:off x="1435417" y="5364200"/>
            <a:ext cx="10160" cy="103505"/>
          </a:xfrm>
          <a:custGeom>
            <a:avLst/>
            <a:gdLst/>
            <a:ahLst/>
            <a:cxnLst/>
            <a:rect l="l" t="t" r="r" b="b"/>
            <a:pathLst>
              <a:path w="10159" h="103504">
                <a:moveTo>
                  <a:pt x="0" y="103403"/>
                </a:moveTo>
                <a:lnTo>
                  <a:pt x="10121" y="103403"/>
                </a:lnTo>
                <a:lnTo>
                  <a:pt x="10121" y="0"/>
                </a:lnTo>
                <a:lnTo>
                  <a:pt x="0" y="0"/>
                </a:lnTo>
                <a:lnTo>
                  <a:pt x="0" y="103403"/>
                </a:lnTo>
                <a:close/>
              </a:path>
            </a:pathLst>
          </a:custGeom>
          <a:solidFill>
            <a:srgbClr val="FFFFFF"/>
          </a:solidFill>
        </p:spPr>
        <p:txBody>
          <a:bodyPr wrap="square" lIns="0" tIns="0" rIns="0" bIns="0" rtlCol="0"/>
          <a:lstStyle/>
          <a:p>
            <a:endParaRPr/>
          </a:p>
        </p:txBody>
      </p:sp>
      <p:sp>
        <p:nvSpPr>
          <p:cNvPr id="43" name="object 43"/>
          <p:cNvSpPr/>
          <p:nvPr/>
        </p:nvSpPr>
        <p:spPr>
          <a:xfrm>
            <a:off x="1435417" y="5364200"/>
            <a:ext cx="10795" cy="104139"/>
          </a:xfrm>
          <a:custGeom>
            <a:avLst/>
            <a:gdLst/>
            <a:ahLst/>
            <a:cxnLst/>
            <a:rect l="l" t="t" r="r" b="b"/>
            <a:pathLst>
              <a:path w="10794" h="104139">
                <a:moveTo>
                  <a:pt x="0" y="104053"/>
                </a:moveTo>
                <a:lnTo>
                  <a:pt x="10749" y="104053"/>
                </a:lnTo>
                <a:lnTo>
                  <a:pt x="10749" y="0"/>
                </a:lnTo>
                <a:lnTo>
                  <a:pt x="0" y="0"/>
                </a:lnTo>
                <a:lnTo>
                  <a:pt x="0" y="104053"/>
                </a:lnTo>
                <a:close/>
              </a:path>
            </a:pathLst>
          </a:custGeom>
          <a:solidFill>
            <a:srgbClr val="221F1F"/>
          </a:solidFill>
        </p:spPr>
        <p:txBody>
          <a:bodyPr wrap="square" lIns="0" tIns="0" rIns="0" bIns="0" rtlCol="0"/>
          <a:lstStyle/>
          <a:p>
            <a:endParaRPr/>
          </a:p>
        </p:txBody>
      </p:sp>
      <p:sp>
        <p:nvSpPr>
          <p:cNvPr id="44" name="object 44"/>
          <p:cNvSpPr/>
          <p:nvPr/>
        </p:nvSpPr>
        <p:spPr>
          <a:xfrm>
            <a:off x="1200086" y="5364200"/>
            <a:ext cx="235585" cy="221615"/>
          </a:xfrm>
          <a:custGeom>
            <a:avLst/>
            <a:gdLst/>
            <a:ahLst/>
            <a:cxnLst/>
            <a:rect l="l" t="t" r="r" b="b"/>
            <a:pathLst>
              <a:path w="235584" h="221614">
                <a:moveTo>
                  <a:pt x="0" y="221195"/>
                </a:moveTo>
                <a:lnTo>
                  <a:pt x="235331" y="221195"/>
                </a:lnTo>
                <a:lnTo>
                  <a:pt x="235331" y="0"/>
                </a:lnTo>
                <a:lnTo>
                  <a:pt x="0" y="0"/>
                </a:lnTo>
                <a:lnTo>
                  <a:pt x="0" y="221195"/>
                </a:lnTo>
                <a:close/>
              </a:path>
            </a:pathLst>
          </a:custGeom>
          <a:solidFill>
            <a:srgbClr val="F4ECD3"/>
          </a:solidFill>
        </p:spPr>
        <p:txBody>
          <a:bodyPr wrap="square" lIns="0" tIns="0" rIns="0" bIns="0" rtlCol="0"/>
          <a:lstStyle/>
          <a:p>
            <a:endParaRPr/>
          </a:p>
        </p:txBody>
      </p:sp>
      <p:sp>
        <p:nvSpPr>
          <p:cNvPr id="45" name="object 45"/>
          <p:cNvSpPr/>
          <p:nvPr/>
        </p:nvSpPr>
        <p:spPr>
          <a:xfrm>
            <a:off x="887793" y="5293000"/>
            <a:ext cx="548005" cy="292735"/>
          </a:xfrm>
          <a:custGeom>
            <a:avLst/>
            <a:gdLst/>
            <a:ahLst/>
            <a:cxnLst/>
            <a:rect l="l" t="t" r="r" b="b"/>
            <a:pathLst>
              <a:path w="548005" h="292735">
                <a:moveTo>
                  <a:pt x="0" y="292392"/>
                </a:moveTo>
                <a:lnTo>
                  <a:pt x="547622" y="292392"/>
                </a:lnTo>
                <a:lnTo>
                  <a:pt x="547622" y="0"/>
                </a:lnTo>
              </a:path>
            </a:pathLst>
          </a:custGeom>
          <a:ln w="3175">
            <a:solidFill>
              <a:srgbClr val="221F1F"/>
            </a:solidFill>
          </a:ln>
        </p:spPr>
        <p:txBody>
          <a:bodyPr wrap="square" lIns="0" tIns="0" rIns="0" bIns="0" rtlCol="0"/>
          <a:lstStyle/>
          <a:p>
            <a:endParaRPr/>
          </a:p>
        </p:txBody>
      </p:sp>
      <p:sp>
        <p:nvSpPr>
          <p:cNvPr id="46" name="object 46"/>
          <p:cNvSpPr/>
          <p:nvPr/>
        </p:nvSpPr>
        <p:spPr>
          <a:xfrm>
            <a:off x="1445513" y="5700686"/>
            <a:ext cx="36830" cy="157480"/>
          </a:xfrm>
          <a:custGeom>
            <a:avLst/>
            <a:gdLst/>
            <a:ahLst/>
            <a:cxnLst/>
            <a:rect l="l" t="t" r="r" b="b"/>
            <a:pathLst>
              <a:path w="36830" h="157479">
                <a:moveTo>
                  <a:pt x="0" y="156895"/>
                </a:moveTo>
                <a:lnTo>
                  <a:pt x="36766" y="156895"/>
                </a:lnTo>
                <a:lnTo>
                  <a:pt x="36766" y="0"/>
                </a:lnTo>
                <a:lnTo>
                  <a:pt x="0" y="0"/>
                </a:lnTo>
                <a:lnTo>
                  <a:pt x="0" y="156895"/>
                </a:lnTo>
                <a:close/>
              </a:path>
            </a:pathLst>
          </a:custGeom>
          <a:solidFill>
            <a:srgbClr val="F6EFD5"/>
          </a:solidFill>
        </p:spPr>
        <p:txBody>
          <a:bodyPr wrap="square" lIns="0" tIns="0" rIns="0" bIns="0" rtlCol="0"/>
          <a:lstStyle/>
          <a:p>
            <a:endParaRPr/>
          </a:p>
        </p:txBody>
      </p:sp>
      <p:sp>
        <p:nvSpPr>
          <p:cNvPr id="47" name="object 47"/>
          <p:cNvSpPr/>
          <p:nvPr/>
        </p:nvSpPr>
        <p:spPr>
          <a:xfrm>
            <a:off x="1445527" y="5700694"/>
            <a:ext cx="36830" cy="157480"/>
          </a:xfrm>
          <a:custGeom>
            <a:avLst/>
            <a:gdLst/>
            <a:ahLst/>
            <a:cxnLst/>
            <a:rect l="l" t="t" r="r" b="b"/>
            <a:pathLst>
              <a:path w="36830" h="157479">
                <a:moveTo>
                  <a:pt x="36766" y="0"/>
                </a:moveTo>
                <a:lnTo>
                  <a:pt x="0" y="0"/>
                </a:lnTo>
                <a:lnTo>
                  <a:pt x="0" y="156895"/>
                </a:lnTo>
                <a:lnTo>
                  <a:pt x="36766" y="156895"/>
                </a:lnTo>
                <a:lnTo>
                  <a:pt x="36766" y="0"/>
                </a:lnTo>
                <a:close/>
              </a:path>
            </a:pathLst>
          </a:custGeom>
          <a:ln w="3175">
            <a:solidFill>
              <a:srgbClr val="221F1F"/>
            </a:solidFill>
          </a:ln>
        </p:spPr>
        <p:txBody>
          <a:bodyPr wrap="square" lIns="0" tIns="0" rIns="0" bIns="0" rtlCol="0"/>
          <a:lstStyle/>
          <a:p>
            <a:endParaRPr/>
          </a:p>
        </p:txBody>
      </p:sp>
      <p:sp>
        <p:nvSpPr>
          <p:cNvPr id="48" name="object 48"/>
          <p:cNvSpPr/>
          <p:nvPr/>
        </p:nvSpPr>
        <p:spPr>
          <a:xfrm>
            <a:off x="1435417" y="5701804"/>
            <a:ext cx="10160" cy="157480"/>
          </a:xfrm>
          <a:custGeom>
            <a:avLst/>
            <a:gdLst/>
            <a:ahLst/>
            <a:cxnLst/>
            <a:rect l="l" t="t" r="r" b="b"/>
            <a:pathLst>
              <a:path w="10159" h="157479">
                <a:moveTo>
                  <a:pt x="0" y="156870"/>
                </a:moveTo>
                <a:lnTo>
                  <a:pt x="10121" y="156870"/>
                </a:lnTo>
                <a:lnTo>
                  <a:pt x="10121" y="0"/>
                </a:lnTo>
                <a:lnTo>
                  <a:pt x="0" y="0"/>
                </a:lnTo>
                <a:lnTo>
                  <a:pt x="0" y="156870"/>
                </a:lnTo>
                <a:close/>
              </a:path>
            </a:pathLst>
          </a:custGeom>
          <a:solidFill>
            <a:srgbClr val="FFFFFF"/>
          </a:solidFill>
        </p:spPr>
        <p:txBody>
          <a:bodyPr wrap="square" lIns="0" tIns="0" rIns="0" bIns="0" rtlCol="0"/>
          <a:lstStyle/>
          <a:p>
            <a:endParaRPr/>
          </a:p>
        </p:txBody>
      </p:sp>
      <p:sp>
        <p:nvSpPr>
          <p:cNvPr id="49" name="object 49"/>
          <p:cNvSpPr/>
          <p:nvPr/>
        </p:nvSpPr>
        <p:spPr>
          <a:xfrm>
            <a:off x="1435417" y="5701150"/>
            <a:ext cx="10795" cy="158750"/>
          </a:xfrm>
          <a:custGeom>
            <a:avLst/>
            <a:gdLst/>
            <a:ahLst/>
            <a:cxnLst/>
            <a:rect l="l" t="t" r="r" b="b"/>
            <a:pathLst>
              <a:path w="10794" h="158750">
                <a:moveTo>
                  <a:pt x="0" y="158191"/>
                </a:moveTo>
                <a:lnTo>
                  <a:pt x="10749" y="158191"/>
                </a:lnTo>
                <a:lnTo>
                  <a:pt x="10749" y="0"/>
                </a:lnTo>
                <a:lnTo>
                  <a:pt x="0" y="0"/>
                </a:lnTo>
                <a:lnTo>
                  <a:pt x="0" y="158191"/>
                </a:lnTo>
                <a:close/>
              </a:path>
            </a:pathLst>
          </a:custGeom>
          <a:solidFill>
            <a:srgbClr val="221F1F"/>
          </a:solidFill>
        </p:spPr>
        <p:txBody>
          <a:bodyPr wrap="square" lIns="0" tIns="0" rIns="0" bIns="0" rtlCol="0"/>
          <a:lstStyle/>
          <a:p>
            <a:endParaRPr/>
          </a:p>
        </p:txBody>
      </p:sp>
      <p:sp>
        <p:nvSpPr>
          <p:cNvPr id="50" name="object 50"/>
          <p:cNvSpPr/>
          <p:nvPr/>
        </p:nvSpPr>
        <p:spPr>
          <a:xfrm>
            <a:off x="1200086" y="5682983"/>
            <a:ext cx="235585" cy="292735"/>
          </a:xfrm>
          <a:custGeom>
            <a:avLst/>
            <a:gdLst/>
            <a:ahLst/>
            <a:cxnLst/>
            <a:rect l="l" t="t" r="r" b="b"/>
            <a:pathLst>
              <a:path w="235584" h="292735">
                <a:moveTo>
                  <a:pt x="0" y="292404"/>
                </a:moveTo>
                <a:lnTo>
                  <a:pt x="235331" y="292404"/>
                </a:lnTo>
                <a:lnTo>
                  <a:pt x="235331" y="0"/>
                </a:lnTo>
                <a:lnTo>
                  <a:pt x="0" y="0"/>
                </a:lnTo>
                <a:lnTo>
                  <a:pt x="0" y="292404"/>
                </a:lnTo>
                <a:close/>
              </a:path>
            </a:pathLst>
          </a:custGeom>
          <a:solidFill>
            <a:srgbClr val="F4ECD3"/>
          </a:solidFill>
        </p:spPr>
        <p:txBody>
          <a:bodyPr wrap="square" lIns="0" tIns="0" rIns="0" bIns="0" rtlCol="0"/>
          <a:lstStyle/>
          <a:p>
            <a:endParaRPr/>
          </a:p>
        </p:txBody>
      </p:sp>
      <p:sp>
        <p:nvSpPr>
          <p:cNvPr id="51" name="object 51"/>
          <p:cNvSpPr/>
          <p:nvPr/>
        </p:nvSpPr>
        <p:spPr>
          <a:xfrm>
            <a:off x="1200086" y="5683103"/>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52" name="object 52"/>
          <p:cNvSpPr/>
          <p:nvPr/>
        </p:nvSpPr>
        <p:spPr>
          <a:xfrm>
            <a:off x="887793" y="5682976"/>
            <a:ext cx="548005" cy="292735"/>
          </a:xfrm>
          <a:custGeom>
            <a:avLst/>
            <a:gdLst/>
            <a:ahLst/>
            <a:cxnLst/>
            <a:rect l="l" t="t" r="r" b="b"/>
            <a:pathLst>
              <a:path w="548005" h="292735">
                <a:moveTo>
                  <a:pt x="0" y="292404"/>
                </a:moveTo>
                <a:lnTo>
                  <a:pt x="547622" y="292404"/>
                </a:lnTo>
                <a:lnTo>
                  <a:pt x="547622" y="0"/>
                </a:lnTo>
              </a:path>
            </a:pathLst>
          </a:custGeom>
          <a:ln w="3175">
            <a:solidFill>
              <a:srgbClr val="221F1F"/>
            </a:solidFill>
          </a:ln>
        </p:spPr>
        <p:txBody>
          <a:bodyPr wrap="square" lIns="0" tIns="0" rIns="0" bIns="0" rtlCol="0"/>
          <a:lstStyle/>
          <a:p>
            <a:endParaRPr/>
          </a:p>
        </p:txBody>
      </p:sp>
      <p:sp>
        <p:nvSpPr>
          <p:cNvPr id="53" name="object 53"/>
          <p:cNvSpPr/>
          <p:nvPr/>
        </p:nvSpPr>
        <p:spPr>
          <a:xfrm>
            <a:off x="1445513" y="6093409"/>
            <a:ext cx="36830" cy="157480"/>
          </a:xfrm>
          <a:custGeom>
            <a:avLst/>
            <a:gdLst/>
            <a:ahLst/>
            <a:cxnLst/>
            <a:rect l="l" t="t" r="r" b="b"/>
            <a:pathLst>
              <a:path w="36830" h="157479">
                <a:moveTo>
                  <a:pt x="0" y="156883"/>
                </a:moveTo>
                <a:lnTo>
                  <a:pt x="36766" y="156883"/>
                </a:lnTo>
                <a:lnTo>
                  <a:pt x="36766" y="0"/>
                </a:lnTo>
                <a:lnTo>
                  <a:pt x="0" y="0"/>
                </a:lnTo>
                <a:lnTo>
                  <a:pt x="0" y="156883"/>
                </a:lnTo>
                <a:close/>
              </a:path>
            </a:pathLst>
          </a:custGeom>
          <a:solidFill>
            <a:srgbClr val="F6EFD5"/>
          </a:solidFill>
        </p:spPr>
        <p:txBody>
          <a:bodyPr wrap="square" lIns="0" tIns="0" rIns="0" bIns="0" rtlCol="0"/>
          <a:lstStyle/>
          <a:p>
            <a:endParaRPr/>
          </a:p>
        </p:txBody>
      </p:sp>
      <p:sp>
        <p:nvSpPr>
          <p:cNvPr id="54" name="object 54"/>
          <p:cNvSpPr/>
          <p:nvPr/>
        </p:nvSpPr>
        <p:spPr>
          <a:xfrm>
            <a:off x="1445527" y="6093404"/>
            <a:ext cx="36830" cy="157480"/>
          </a:xfrm>
          <a:custGeom>
            <a:avLst/>
            <a:gdLst/>
            <a:ahLst/>
            <a:cxnLst/>
            <a:rect l="l" t="t" r="r" b="b"/>
            <a:pathLst>
              <a:path w="36830" h="157479">
                <a:moveTo>
                  <a:pt x="36766" y="0"/>
                </a:moveTo>
                <a:lnTo>
                  <a:pt x="0" y="0"/>
                </a:lnTo>
                <a:lnTo>
                  <a:pt x="0" y="156883"/>
                </a:lnTo>
                <a:lnTo>
                  <a:pt x="36766" y="156883"/>
                </a:lnTo>
                <a:lnTo>
                  <a:pt x="36766" y="0"/>
                </a:lnTo>
                <a:close/>
              </a:path>
            </a:pathLst>
          </a:custGeom>
          <a:ln w="3175">
            <a:solidFill>
              <a:srgbClr val="221F1F"/>
            </a:solidFill>
          </a:ln>
        </p:spPr>
        <p:txBody>
          <a:bodyPr wrap="square" lIns="0" tIns="0" rIns="0" bIns="0" rtlCol="0"/>
          <a:lstStyle/>
          <a:p>
            <a:endParaRPr/>
          </a:p>
        </p:txBody>
      </p:sp>
      <p:sp>
        <p:nvSpPr>
          <p:cNvPr id="55" name="object 55"/>
          <p:cNvSpPr/>
          <p:nvPr/>
        </p:nvSpPr>
        <p:spPr>
          <a:xfrm>
            <a:off x="1435417" y="6093409"/>
            <a:ext cx="10160" cy="157480"/>
          </a:xfrm>
          <a:custGeom>
            <a:avLst/>
            <a:gdLst/>
            <a:ahLst/>
            <a:cxnLst/>
            <a:rect l="l" t="t" r="r" b="b"/>
            <a:pathLst>
              <a:path w="10159" h="157479">
                <a:moveTo>
                  <a:pt x="0" y="156883"/>
                </a:moveTo>
                <a:lnTo>
                  <a:pt x="10121" y="156883"/>
                </a:lnTo>
                <a:lnTo>
                  <a:pt x="10121" y="0"/>
                </a:lnTo>
                <a:lnTo>
                  <a:pt x="0" y="0"/>
                </a:lnTo>
                <a:lnTo>
                  <a:pt x="0" y="156883"/>
                </a:lnTo>
                <a:close/>
              </a:path>
            </a:pathLst>
          </a:custGeom>
          <a:solidFill>
            <a:srgbClr val="FFFFFF"/>
          </a:solidFill>
        </p:spPr>
        <p:txBody>
          <a:bodyPr wrap="square" lIns="0" tIns="0" rIns="0" bIns="0" rtlCol="0"/>
          <a:lstStyle/>
          <a:p>
            <a:endParaRPr/>
          </a:p>
        </p:txBody>
      </p:sp>
      <p:sp>
        <p:nvSpPr>
          <p:cNvPr id="56" name="object 56"/>
          <p:cNvSpPr/>
          <p:nvPr/>
        </p:nvSpPr>
        <p:spPr>
          <a:xfrm>
            <a:off x="1435417" y="6092750"/>
            <a:ext cx="10795" cy="158750"/>
          </a:xfrm>
          <a:custGeom>
            <a:avLst/>
            <a:gdLst/>
            <a:ahLst/>
            <a:cxnLst/>
            <a:rect l="l" t="t" r="r" b="b"/>
            <a:pathLst>
              <a:path w="10794" h="158750">
                <a:moveTo>
                  <a:pt x="0" y="158191"/>
                </a:moveTo>
                <a:lnTo>
                  <a:pt x="10749" y="158191"/>
                </a:lnTo>
                <a:lnTo>
                  <a:pt x="10749" y="0"/>
                </a:lnTo>
                <a:lnTo>
                  <a:pt x="0" y="0"/>
                </a:lnTo>
                <a:lnTo>
                  <a:pt x="0" y="158191"/>
                </a:lnTo>
                <a:close/>
              </a:path>
            </a:pathLst>
          </a:custGeom>
          <a:solidFill>
            <a:srgbClr val="221F1F"/>
          </a:solidFill>
        </p:spPr>
        <p:txBody>
          <a:bodyPr wrap="square" lIns="0" tIns="0" rIns="0" bIns="0" rtlCol="0"/>
          <a:lstStyle/>
          <a:p>
            <a:endParaRPr/>
          </a:p>
        </p:txBody>
      </p:sp>
      <p:sp>
        <p:nvSpPr>
          <p:cNvPr id="57" name="object 57"/>
          <p:cNvSpPr/>
          <p:nvPr/>
        </p:nvSpPr>
        <p:spPr>
          <a:xfrm>
            <a:off x="1200086" y="6075692"/>
            <a:ext cx="235585" cy="292735"/>
          </a:xfrm>
          <a:custGeom>
            <a:avLst/>
            <a:gdLst/>
            <a:ahLst/>
            <a:cxnLst/>
            <a:rect l="l" t="t" r="r" b="b"/>
            <a:pathLst>
              <a:path w="235584" h="292735">
                <a:moveTo>
                  <a:pt x="0" y="292392"/>
                </a:moveTo>
                <a:lnTo>
                  <a:pt x="235331" y="292392"/>
                </a:lnTo>
                <a:lnTo>
                  <a:pt x="235331" y="0"/>
                </a:lnTo>
                <a:lnTo>
                  <a:pt x="0" y="0"/>
                </a:lnTo>
                <a:lnTo>
                  <a:pt x="0" y="292392"/>
                </a:lnTo>
                <a:close/>
              </a:path>
            </a:pathLst>
          </a:custGeom>
          <a:solidFill>
            <a:srgbClr val="F4ECD3"/>
          </a:solidFill>
        </p:spPr>
        <p:txBody>
          <a:bodyPr wrap="square" lIns="0" tIns="0" rIns="0" bIns="0" rtlCol="0"/>
          <a:lstStyle/>
          <a:p>
            <a:endParaRPr/>
          </a:p>
        </p:txBody>
      </p:sp>
      <p:sp>
        <p:nvSpPr>
          <p:cNvPr id="58" name="object 58"/>
          <p:cNvSpPr/>
          <p:nvPr/>
        </p:nvSpPr>
        <p:spPr>
          <a:xfrm>
            <a:off x="1200086" y="6075820"/>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59" name="object 59"/>
          <p:cNvSpPr/>
          <p:nvPr/>
        </p:nvSpPr>
        <p:spPr>
          <a:xfrm>
            <a:off x="887793" y="6075687"/>
            <a:ext cx="548005" cy="292735"/>
          </a:xfrm>
          <a:custGeom>
            <a:avLst/>
            <a:gdLst/>
            <a:ahLst/>
            <a:cxnLst/>
            <a:rect l="l" t="t" r="r" b="b"/>
            <a:pathLst>
              <a:path w="548005" h="292735">
                <a:moveTo>
                  <a:pt x="0" y="292392"/>
                </a:moveTo>
                <a:lnTo>
                  <a:pt x="547622" y="292392"/>
                </a:lnTo>
                <a:lnTo>
                  <a:pt x="547622" y="0"/>
                </a:lnTo>
              </a:path>
            </a:pathLst>
          </a:custGeom>
          <a:ln w="3175">
            <a:solidFill>
              <a:srgbClr val="221F1F"/>
            </a:solidFill>
          </a:ln>
        </p:spPr>
        <p:txBody>
          <a:bodyPr wrap="square" lIns="0" tIns="0" rIns="0" bIns="0" rtlCol="0"/>
          <a:lstStyle/>
          <a:p>
            <a:endParaRPr/>
          </a:p>
        </p:txBody>
      </p:sp>
      <p:sp>
        <p:nvSpPr>
          <p:cNvPr id="60" name="object 60"/>
          <p:cNvSpPr/>
          <p:nvPr/>
        </p:nvSpPr>
        <p:spPr>
          <a:xfrm>
            <a:off x="1445513" y="6484302"/>
            <a:ext cx="36830" cy="518159"/>
          </a:xfrm>
          <a:custGeom>
            <a:avLst/>
            <a:gdLst/>
            <a:ahLst/>
            <a:cxnLst/>
            <a:rect l="l" t="t" r="r" b="b"/>
            <a:pathLst>
              <a:path w="36830" h="518159">
                <a:moveTo>
                  <a:pt x="0" y="517639"/>
                </a:moveTo>
                <a:lnTo>
                  <a:pt x="36766" y="517639"/>
                </a:lnTo>
                <a:lnTo>
                  <a:pt x="36766" y="0"/>
                </a:lnTo>
                <a:lnTo>
                  <a:pt x="0" y="0"/>
                </a:lnTo>
                <a:lnTo>
                  <a:pt x="0" y="517639"/>
                </a:lnTo>
                <a:close/>
              </a:path>
            </a:pathLst>
          </a:custGeom>
          <a:solidFill>
            <a:srgbClr val="F6EFD5"/>
          </a:solidFill>
        </p:spPr>
        <p:txBody>
          <a:bodyPr wrap="square" lIns="0" tIns="0" rIns="0" bIns="0" rtlCol="0"/>
          <a:lstStyle/>
          <a:p>
            <a:endParaRPr/>
          </a:p>
        </p:txBody>
      </p:sp>
      <p:sp>
        <p:nvSpPr>
          <p:cNvPr id="61" name="object 61"/>
          <p:cNvSpPr/>
          <p:nvPr/>
        </p:nvSpPr>
        <p:spPr>
          <a:xfrm>
            <a:off x="1445527" y="6484302"/>
            <a:ext cx="36830" cy="518159"/>
          </a:xfrm>
          <a:custGeom>
            <a:avLst/>
            <a:gdLst/>
            <a:ahLst/>
            <a:cxnLst/>
            <a:rect l="l" t="t" r="r" b="b"/>
            <a:pathLst>
              <a:path w="36830" h="518159">
                <a:moveTo>
                  <a:pt x="36766" y="0"/>
                </a:moveTo>
                <a:lnTo>
                  <a:pt x="0" y="0"/>
                </a:lnTo>
                <a:lnTo>
                  <a:pt x="0" y="517639"/>
                </a:lnTo>
                <a:lnTo>
                  <a:pt x="36766" y="517639"/>
                </a:lnTo>
                <a:lnTo>
                  <a:pt x="36766" y="0"/>
                </a:lnTo>
                <a:close/>
              </a:path>
            </a:pathLst>
          </a:custGeom>
          <a:ln w="3175">
            <a:solidFill>
              <a:srgbClr val="221F1F"/>
            </a:solidFill>
          </a:ln>
        </p:spPr>
        <p:txBody>
          <a:bodyPr wrap="square" lIns="0" tIns="0" rIns="0" bIns="0" rtlCol="0"/>
          <a:lstStyle/>
          <a:p>
            <a:endParaRPr/>
          </a:p>
        </p:txBody>
      </p:sp>
      <p:sp>
        <p:nvSpPr>
          <p:cNvPr id="62" name="object 62"/>
          <p:cNvSpPr/>
          <p:nvPr/>
        </p:nvSpPr>
        <p:spPr>
          <a:xfrm>
            <a:off x="1435417" y="6484302"/>
            <a:ext cx="10160" cy="518159"/>
          </a:xfrm>
          <a:custGeom>
            <a:avLst/>
            <a:gdLst/>
            <a:ahLst/>
            <a:cxnLst/>
            <a:rect l="l" t="t" r="r" b="b"/>
            <a:pathLst>
              <a:path w="10159" h="518159">
                <a:moveTo>
                  <a:pt x="0" y="517639"/>
                </a:moveTo>
                <a:lnTo>
                  <a:pt x="10121" y="517639"/>
                </a:lnTo>
                <a:lnTo>
                  <a:pt x="10121" y="0"/>
                </a:lnTo>
                <a:lnTo>
                  <a:pt x="0" y="0"/>
                </a:lnTo>
                <a:lnTo>
                  <a:pt x="0" y="517639"/>
                </a:lnTo>
                <a:close/>
              </a:path>
            </a:pathLst>
          </a:custGeom>
          <a:solidFill>
            <a:srgbClr val="FFFFFF"/>
          </a:solidFill>
        </p:spPr>
        <p:txBody>
          <a:bodyPr wrap="square" lIns="0" tIns="0" rIns="0" bIns="0" rtlCol="0"/>
          <a:lstStyle/>
          <a:p>
            <a:endParaRPr/>
          </a:p>
        </p:txBody>
      </p:sp>
      <p:sp>
        <p:nvSpPr>
          <p:cNvPr id="63" name="object 63"/>
          <p:cNvSpPr/>
          <p:nvPr/>
        </p:nvSpPr>
        <p:spPr>
          <a:xfrm>
            <a:off x="1435417" y="6483648"/>
            <a:ext cx="10795" cy="519430"/>
          </a:xfrm>
          <a:custGeom>
            <a:avLst/>
            <a:gdLst/>
            <a:ahLst/>
            <a:cxnLst/>
            <a:rect l="l" t="t" r="r" b="b"/>
            <a:pathLst>
              <a:path w="10794" h="519429">
                <a:moveTo>
                  <a:pt x="0" y="518947"/>
                </a:moveTo>
                <a:lnTo>
                  <a:pt x="10749" y="518947"/>
                </a:lnTo>
                <a:lnTo>
                  <a:pt x="10749" y="0"/>
                </a:lnTo>
                <a:lnTo>
                  <a:pt x="0" y="0"/>
                </a:lnTo>
                <a:lnTo>
                  <a:pt x="0" y="518947"/>
                </a:lnTo>
                <a:close/>
              </a:path>
            </a:pathLst>
          </a:custGeom>
          <a:solidFill>
            <a:srgbClr val="221F1F"/>
          </a:solidFill>
        </p:spPr>
        <p:txBody>
          <a:bodyPr wrap="square" lIns="0" tIns="0" rIns="0" bIns="0" rtlCol="0"/>
          <a:lstStyle/>
          <a:p>
            <a:endParaRPr/>
          </a:p>
        </p:txBody>
      </p:sp>
      <p:sp>
        <p:nvSpPr>
          <p:cNvPr id="64" name="object 64"/>
          <p:cNvSpPr/>
          <p:nvPr/>
        </p:nvSpPr>
        <p:spPr>
          <a:xfrm>
            <a:off x="1200086" y="6468376"/>
            <a:ext cx="235585" cy="614680"/>
          </a:xfrm>
          <a:custGeom>
            <a:avLst/>
            <a:gdLst/>
            <a:ahLst/>
            <a:cxnLst/>
            <a:rect l="l" t="t" r="r" b="b"/>
            <a:pathLst>
              <a:path w="235584" h="614679">
                <a:moveTo>
                  <a:pt x="0" y="614311"/>
                </a:moveTo>
                <a:lnTo>
                  <a:pt x="235331" y="614311"/>
                </a:lnTo>
                <a:lnTo>
                  <a:pt x="235331" y="0"/>
                </a:lnTo>
                <a:lnTo>
                  <a:pt x="0" y="0"/>
                </a:lnTo>
                <a:lnTo>
                  <a:pt x="0" y="614311"/>
                </a:lnTo>
                <a:close/>
              </a:path>
            </a:pathLst>
          </a:custGeom>
          <a:solidFill>
            <a:srgbClr val="F4ECD3"/>
          </a:solidFill>
        </p:spPr>
        <p:txBody>
          <a:bodyPr wrap="square" lIns="0" tIns="0" rIns="0" bIns="0" rtlCol="0"/>
          <a:lstStyle/>
          <a:p>
            <a:endParaRPr/>
          </a:p>
        </p:txBody>
      </p:sp>
      <p:sp>
        <p:nvSpPr>
          <p:cNvPr id="65" name="object 65"/>
          <p:cNvSpPr/>
          <p:nvPr/>
        </p:nvSpPr>
        <p:spPr>
          <a:xfrm>
            <a:off x="1200086" y="6468547"/>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66" name="object 66"/>
          <p:cNvSpPr/>
          <p:nvPr/>
        </p:nvSpPr>
        <p:spPr>
          <a:xfrm>
            <a:off x="887793" y="6468386"/>
            <a:ext cx="548005" cy="614680"/>
          </a:xfrm>
          <a:custGeom>
            <a:avLst/>
            <a:gdLst/>
            <a:ahLst/>
            <a:cxnLst/>
            <a:rect l="l" t="t" r="r" b="b"/>
            <a:pathLst>
              <a:path w="548005" h="614679">
                <a:moveTo>
                  <a:pt x="0" y="614311"/>
                </a:moveTo>
                <a:lnTo>
                  <a:pt x="547622" y="614311"/>
                </a:lnTo>
                <a:lnTo>
                  <a:pt x="547622" y="0"/>
                </a:lnTo>
              </a:path>
            </a:pathLst>
          </a:custGeom>
          <a:ln w="3175">
            <a:solidFill>
              <a:srgbClr val="221F1F"/>
            </a:solidFill>
          </a:ln>
        </p:spPr>
        <p:txBody>
          <a:bodyPr wrap="square" lIns="0" tIns="0" rIns="0" bIns="0" rtlCol="0"/>
          <a:lstStyle/>
          <a:p>
            <a:endParaRPr/>
          </a:p>
        </p:txBody>
      </p:sp>
      <p:sp>
        <p:nvSpPr>
          <p:cNvPr id="67" name="object 67"/>
          <p:cNvSpPr/>
          <p:nvPr/>
        </p:nvSpPr>
        <p:spPr>
          <a:xfrm>
            <a:off x="887793" y="5232330"/>
            <a:ext cx="548005" cy="60960"/>
          </a:xfrm>
          <a:custGeom>
            <a:avLst/>
            <a:gdLst/>
            <a:ahLst/>
            <a:cxnLst/>
            <a:rect l="l" t="t" r="r" b="b"/>
            <a:pathLst>
              <a:path w="548005" h="60960">
                <a:moveTo>
                  <a:pt x="0" y="60667"/>
                </a:moveTo>
                <a:lnTo>
                  <a:pt x="547622" y="60667"/>
                </a:lnTo>
                <a:lnTo>
                  <a:pt x="547622" y="0"/>
                </a:lnTo>
              </a:path>
            </a:pathLst>
          </a:custGeom>
          <a:ln w="3175">
            <a:solidFill>
              <a:srgbClr val="221F1F"/>
            </a:solidFill>
          </a:ln>
        </p:spPr>
        <p:txBody>
          <a:bodyPr wrap="square" lIns="0" tIns="0" rIns="0" bIns="0" rtlCol="0"/>
          <a:lstStyle/>
          <a:p>
            <a:endParaRPr/>
          </a:p>
        </p:txBody>
      </p:sp>
      <p:sp>
        <p:nvSpPr>
          <p:cNvPr id="68" name="object 68"/>
          <p:cNvSpPr/>
          <p:nvPr/>
        </p:nvSpPr>
        <p:spPr>
          <a:xfrm>
            <a:off x="1200086" y="5622302"/>
            <a:ext cx="235585" cy="60960"/>
          </a:xfrm>
          <a:custGeom>
            <a:avLst/>
            <a:gdLst/>
            <a:ahLst/>
            <a:cxnLst/>
            <a:rect l="l" t="t" r="r" b="b"/>
            <a:pathLst>
              <a:path w="235584" h="60960">
                <a:moveTo>
                  <a:pt x="0" y="60667"/>
                </a:moveTo>
                <a:lnTo>
                  <a:pt x="235331" y="60667"/>
                </a:lnTo>
                <a:lnTo>
                  <a:pt x="235331" y="0"/>
                </a:lnTo>
                <a:lnTo>
                  <a:pt x="0" y="0"/>
                </a:lnTo>
                <a:lnTo>
                  <a:pt x="0" y="60667"/>
                </a:lnTo>
                <a:close/>
              </a:path>
            </a:pathLst>
          </a:custGeom>
          <a:solidFill>
            <a:srgbClr val="929497"/>
          </a:solidFill>
        </p:spPr>
        <p:txBody>
          <a:bodyPr wrap="square" lIns="0" tIns="0" rIns="0" bIns="0" rtlCol="0"/>
          <a:lstStyle/>
          <a:p>
            <a:endParaRPr/>
          </a:p>
        </p:txBody>
      </p:sp>
      <p:sp>
        <p:nvSpPr>
          <p:cNvPr id="69" name="object 69"/>
          <p:cNvSpPr/>
          <p:nvPr/>
        </p:nvSpPr>
        <p:spPr>
          <a:xfrm>
            <a:off x="1200086" y="5622307"/>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70" name="object 70"/>
          <p:cNvSpPr/>
          <p:nvPr/>
        </p:nvSpPr>
        <p:spPr>
          <a:xfrm>
            <a:off x="887793" y="5622307"/>
            <a:ext cx="548005" cy="60960"/>
          </a:xfrm>
          <a:custGeom>
            <a:avLst/>
            <a:gdLst/>
            <a:ahLst/>
            <a:cxnLst/>
            <a:rect l="l" t="t" r="r" b="b"/>
            <a:pathLst>
              <a:path w="548005" h="60960">
                <a:moveTo>
                  <a:pt x="0" y="60667"/>
                </a:moveTo>
                <a:lnTo>
                  <a:pt x="547622" y="60667"/>
                </a:lnTo>
                <a:lnTo>
                  <a:pt x="547622" y="0"/>
                </a:lnTo>
              </a:path>
            </a:pathLst>
          </a:custGeom>
          <a:ln w="3175">
            <a:solidFill>
              <a:srgbClr val="221F1F"/>
            </a:solidFill>
          </a:ln>
        </p:spPr>
        <p:txBody>
          <a:bodyPr wrap="square" lIns="0" tIns="0" rIns="0" bIns="0" rtlCol="0"/>
          <a:lstStyle/>
          <a:p>
            <a:endParaRPr/>
          </a:p>
        </p:txBody>
      </p:sp>
      <p:sp>
        <p:nvSpPr>
          <p:cNvPr id="71" name="object 71"/>
          <p:cNvSpPr/>
          <p:nvPr/>
        </p:nvSpPr>
        <p:spPr>
          <a:xfrm>
            <a:off x="1200086" y="6015024"/>
            <a:ext cx="235585" cy="60960"/>
          </a:xfrm>
          <a:custGeom>
            <a:avLst/>
            <a:gdLst/>
            <a:ahLst/>
            <a:cxnLst/>
            <a:rect l="l" t="t" r="r" b="b"/>
            <a:pathLst>
              <a:path w="235584" h="60960">
                <a:moveTo>
                  <a:pt x="0" y="60667"/>
                </a:moveTo>
                <a:lnTo>
                  <a:pt x="235331" y="60667"/>
                </a:lnTo>
                <a:lnTo>
                  <a:pt x="235331" y="0"/>
                </a:lnTo>
                <a:lnTo>
                  <a:pt x="0" y="0"/>
                </a:lnTo>
                <a:lnTo>
                  <a:pt x="0" y="60667"/>
                </a:lnTo>
                <a:close/>
              </a:path>
            </a:pathLst>
          </a:custGeom>
          <a:solidFill>
            <a:srgbClr val="929497"/>
          </a:solidFill>
        </p:spPr>
        <p:txBody>
          <a:bodyPr wrap="square" lIns="0" tIns="0" rIns="0" bIns="0" rtlCol="0"/>
          <a:lstStyle/>
          <a:p>
            <a:endParaRPr/>
          </a:p>
        </p:txBody>
      </p:sp>
      <p:sp>
        <p:nvSpPr>
          <p:cNvPr id="72" name="object 72"/>
          <p:cNvSpPr/>
          <p:nvPr/>
        </p:nvSpPr>
        <p:spPr>
          <a:xfrm>
            <a:off x="1200086" y="6015017"/>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73" name="object 73"/>
          <p:cNvSpPr/>
          <p:nvPr/>
        </p:nvSpPr>
        <p:spPr>
          <a:xfrm>
            <a:off x="887793" y="6015017"/>
            <a:ext cx="548005" cy="60960"/>
          </a:xfrm>
          <a:custGeom>
            <a:avLst/>
            <a:gdLst/>
            <a:ahLst/>
            <a:cxnLst/>
            <a:rect l="l" t="t" r="r" b="b"/>
            <a:pathLst>
              <a:path w="548005" h="60960">
                <a:moveTo>
                  <a:pt x="0" y="60667"/>
                </a:moveTo>
                <a:lnTo>
                  <a:pt x="547622" y="60667"/>
                </a:lnTo>
                <a:lnTo>
                  <a:pt x="547622" y="0"/>
                </a:lnTo>
              </a:path>
            </a:pathLst>
          </a:custGeom>
          <a:ln w="3175">
            <a:solidFill>
              <a:srgbClr val="221F1F"/>
            </a:solidFill>
          </a:ln>
        </p:spPr>
        <p:txBody>
          <a:bodyPr wrap="square" lIns="0" tIns="0" rIns="0" bIns="0" rtlCol="0"/>
          <a:lstStyle/>
          <a:p>
            <a:endParaRPr/>
          </a:p>
        </p:txBody>
      </p:sp>
      <p:sp>
        <p:nvSpPr>
          <p:cNvPr id="74" name="object 74"/>
          <p:cNvSpPr/>
          <p:nvPr/>
        </p:nvSpPr>
        <p:spPr>
          <a:xfrm>
            <a:off x="1200086" y="6407708"/>
            <a:ext cx="235585" cy="60960"/>
          </a:xfrm>
          <a:custGeom>
            <a:avLst/>
            <a:gdLst/>
            <a:ahLst/>
            <a:cxnLst/>
            <a:rect l="l" t="t" r="r" b="b"/>
            <a:pathLst>
              <a:path w="235584" h="60960">
                <a:moveTo>
                  <a:pt x="0" y="60667"/>
                </a:moveTo>
                <a:lnTo>
                  <a:pt x="235331" y="60667"/>
                </a:lnTo>
                <a:lnTo>
                  <a:pt x="235331" y="0"/>
                </a:lnTo>
                <a:lnTo>
                  <a:pt x="0" y="0"/>
                </a:lnTo>
                <a:lnTo>
                  <a:pt x="0" y="60667"/>
                </a:lnTo>
                <a:close/>
              </a:path>
            </a:pathLst>
          </a:custGeom>
          <a:solidFill>
            <a:srgbClr val="929497"/>
          </a:solidFill>
        </p:spPr>
        <p:txBody>
          <a:bodyPr wrap="square" lIns="0" tIns="0" rIns="0" bIns="0" rtlCol="0"/>
          <a:lstStyle/>
          <a:p>
            <a:endParaRPr/>
          </a:p>
        </p:txBody>
      </p:sp>
      <p:sp>
        <p:nvSpPr>
          <p:cNvPr id="75" name="object 75"/>
          <p:cNvSpPr/>
          <p:nvPr/>
        </p:nvSpPr>
        <p:spPr>
          <a:xfrm>
            <a:off x="1200086" y="6407716"/>
            <a:ext cx="235585" cy="0"/>
          </a:xfrm>
          <a:custGeom>
            <a:avLst/>
            <a:gdLst/>
            <a:ahLst/>
            <a:cxnLst/>
            <a:rect l="l" t="t" r="r" b="b"/>
            <a:pathLst>
              <a:path w="235584">
                <a:moveTo>
                  <a:pt x="0" y="0"/>
                </a:moveTo>
                <a:lnTo>
                  <a:pt x="235329" y="0"/>
                </a:lnTo>
              </a:path>
            </a:pathLst>
          </a:custGeom>
          <a:ln w="3175">
            <a:solidFill>
              <a:srgbClr val="221F1F"/>
            </a:solidFill>
          </a:ln>
        </p:spPr>
        <p:txBody>
          <a:bodyPr wrap="square" lIns="0" tIns="0" rIns="0" bIns="0" rtlCol="0"/>
          <a:lstStyle/>
          <a:p>
            <a:endParaRPr/>
          </a:p>
        </p:txBody>
      </p:sp>
      <p:sp>
        <p:nvSpPr>
          <p:cNvPr id="76" name="object 76"/>
          <p:cNvSpPr/>
          <p:nvPr/>
        </p:nvSpPr>
        <p:spPr>
          <a:xfrm>
            <a:off x="887793" y="6407716"/>
            <a:ext cx="548005" cy="60960"/>
          </a:xfrm>
          <a:custGeom>
            <a:avLst/>
            <a:gdLst/>
            <a:ahLst/>
            <a:cxnLst/>
            <a:rect l="l" t="t" r="r" b="b"/>
            <a:pathLst>
              <a:path w="548005" h="60960">
                <a:moveTo>
                  <a:pt x="0" y="60667"/>
                </a:moveTo>
                <a:lnTo>
                  <a:pt x="547622" y="60667"/>
                </a:lnTo>
                <a:lnTo>
                  <a:pt x="547622" y="0"/>
                </a:lnTo>
              </a:path>
            </a:pathLst>
          </a:custGeom>
          <a:ln w="3175">
            <a:solidFill>
              <a:srgbClr val="221F1F"/>
            </a:solidFill>
          </a:ln>
        </p:spPr>
        <p:txBody>
          <a:bodyPr wrap="square" lIns="0" tIns="0" rIns="0" bIns="0" rtlCol="0"/>
          <a:lstStyle/>
          <a:p>
            <a:endParaRPr/>
          </a:p>
        </p:txBody>
      </p:sp>
      <p:sp>
        <p:nvSpPr>
          <p:cNvPr id="77" name="object 77"/>
          <p:cNvSpPr/>
          <p:nvPr/>
        </p:nvSpPr>
        <p:spPr>
          <a:xfrm>
            <a:off x="887793" y="5232332"/>
            <a:ext cx="594995" cy="78740"/>
          </a:xfrm>
          <a:custGeom>
            <a:avLst/>
            <a:gdLst/>
            <a:ahLst/>
            <a:cxnLst/>
            <a:rect l="l" t="t" r="r" b="b"/>
            <a:pathLst>
              <a:path w="594994" h="78739">
                <a:moveTo>
                  <a:pt x="594502" y="78384"/>
                </a:moveTo>
                <a:lnTo>
                  <a:pt x="547626" y="78384"/>
                </a:lnTo>
                <a:lnTo>
                  <a:pt x="547626" y="0"/>
                </a:lnTo>
                <a:lnTo>
                  <a:pt x="0" y="0"/>
                </a:lnTo>
              </a:path>
            </a:pathLst>
          </a:custGeom>
          <a:ln w="3175">
            <a:solidFill>
              <a:srgbClr val="221F1F"/>
            </a:solidFill>
          </a:ln>
        </p:spPr>
        <p:txBody>
          <a:bodyPr wrap="square" lIns="0" tIns="0" rIns="0" bIns="0" rtlCol="0"/>
          <a:lstStyle/>
          <a:p>
            <a:endParaRPr/>
          </a:p>
        </p:txBody>
      </p:sp>
      <p:sp>
        <p:nvSpPr>
          <p:cNvPr id="78" name="object 78"/>
          <p:cNvSpPr/>
          <p:nvPr/>
        </p:nvSpPr>
        <p:spPr>
          <a:xfrm>
            <a:off x="887793" y="5120767"/>
            <a:ext cx="548640" cy="73660"/>
          </a:xfrm>
          <a:custGeom>
            <a:avLst/>
            <a:gdLst/>
            <a:ahLst/>
            <a:cxnLst/>
            <a:rect l="l" t="t" r="r" b="b"/>
            <a:pathLst>
              <a:path w="548640" h="73660">
                <a:moveTo>
                  <a:pt x="0" y="73287"/>
                </a:moveTo>
                <a:lnTo>
                  <a:pt x="548159" y="73287"/>
                </a:lnTo>
                <a:lnTo>
                  <a:pt x="548159" y="0"/>
                </a:lnTo>
              </a:path>
            </a:pathLst>
          </a:custGeom>
          <a:ln w="3175">
            <a:solidFill>
              <a:srgbClr val="221F1F"/>
            </a:solidFill>
          </a:ln>
        </p:spPr>
        <p:txBody>
          <a:bodyPr wrap="square" lIns="0" tIns="0" rIns="0" bIns="0" rtlCol="0"/>
          <a:lstStyle/>
          <a:p>
            <a:endParaRPr/>
          </a:p>
        </p:txBody>
      </p:sp>
      <p:sp>
        <p:nvSpPr>
          <p:cNvPr id="79" name="object 79"/>
          <p:cNvSpPr/>
          <p:nvPr/>
        </p:nvSpPr>
        <p:spPr>
          <a:xfrm>
            <a:off x="1435413" y="5623802"/>
            <a:ext cx="46990" cy="78740"/>
          </a:xfrm>
          <a:custGeom>
            <a:avLst/>
            <a:gdLst/>
            <a:ahLst/>
            <a:cxnLst/>
            <a:rect l="l" t="t" r="r" b="b"/>
            <a:pathLst>
              <a:path w="46990" h="78739">
                <a:moveTo>
                  <a:pt x="0" y="78739"/>
                </a:moveTo>
                <a:lnTo>
                  <a:pt x="46875" y="78739"/>
                </a:lnTo>
                <a:lnTo>
                  <a:pt x="46875" y="0"/>
                </a:lnTo>
                <a:lnTo>
                  <a:pt x="0" y="0"/>
                </a:lnTo>
                <a:lnTo>
                  <a:pt x="0" y="78739"/>
                </a:lnTo>
                <a:close/>
              </a:path>
            </a:pathLst>
          </a:custGeom>
          <a:solidFill>
            <a:srgbClr val="5D6366"/>
          </a:solidFill>
        </p:spPr>
        <p:txBody>
          <a:bodyPr wrap="square" lIns="0" tIns="0" rIns="0" bIns="0" rtlCol="0"/>
          <a:lstStyle/>
          <a:p>
            <a:endParaRPr/>
          </a:p>
        </p:txBody>
      </p:sp>
      <p:sp>
        <p:nvSpPr>
          <p:cNvPr id="80" name="object 80"/>
          <p:cNvSpPr/>
          <p:nvPr/>
        </p:nvSpPr>
        <p:spPr>
          <a:xfrm>
            <a:off x="1200086" y="5604752"/>
            <a:ext cx="282575" cy="0"/>
          </a:xfrm>
          <a:custGeom>
            <a:avLst/>
            <a:gdLst/>
            <a:ahLst/>
            <a:cxnLst/>
            <a:rect l="l" t="t" r="r" b="b"/>
            <a:pathLst>
              <a:path w="282575">
                <a:moveTo>
                  <a:pt x="0" y="0"/>
                </a:moveTo>
                <a:lnTo>
                  <a:pt x="282202" y="0"/>
                </a:lnTo>
              </a:path>
            </a:pathLst>
          </a:custGeom>
          <a:ln w="38100">
            <a:solidFill>
              <a:srgbClr val="5D6366"/>
            </a:solidFill>
          </a:ln>
        </p:spPr>
        <p:txBody>
          <a:bodyPr wrap="square" lIns="0" tIns="0" rIns="0" bIns="0" rtlCol="0"/>
          <a:lstStyle/>
          <a:p>
            <a:endParaRPr/>
          </a:p>
        </p:txBody>
      </p:sp>
      <p:sp>
        <p:nvSpPr>
          <p:cNvPr id="81" name="object 81"/>
          <p:cNvSpPr/>
          <p:nvPr/>
        </p:nvSpPr>
        <p:spPr>
          <a:xfrm>
            <a:off x="1459118" y="5467592"/>
            <a:ext cx="0" cy="118110"/>
          </a:xfrm>
          <a:custGeom>
            <a:avLst/>
            <a:gdLst/>
            <a:ahLst/>
            <a:cxnLst/>
            <a:rect l="l" t="t" r="r" b="b"/>
            <a:pathLst>
              <a:path h="118110">
                <a:moveTo>
                  <a:pt x="0" y="0"/>
                </a:moveTo>
                <a:lnTo>
                  <a:pt x="0" y="118110"/>
                </a:lnTo>
              </a:path>
            </a:pathLst>
          </a:custGeom>
          <a:ln w="46342">
            <a:solidFill>
              <a:srgbClr val="5D6366"/>
            </a:solidFill>
          </a:ln>
        </p:spPr>
        <p:txBody>
          <a:bodyPr wrap="square" lIns="0" tIns="0" rIns="0" bIns="0" rtlCol="0"/>
          <a:lstStyle/>
          <a:p>
            <a:endParaRPr/>
          </a:p>
        </p:txBody>
      </p:sp>
      <p:sp>
        <p:nvSpPr>
          <p:cNvPr id="82" name="object 82"/>
          <p:cNvSpPr/>
          <p:nvPr/>
        </p:nvSpPr>
        <p:spPr>
          <a:xfrm>
            <a:off x="887793" y="5623671"/>
            <a:ext cx="594995" cy="78740"/>
          </a:xfrm>
          <a:custGeom>
            <a:avLst/>
            <a:gdLst/>
            <a:ahLst/>
            <a:cxnLst/>
            <a:rect l="l" t="t" r="r" b="b"/>
            <a:pathLst>
              <a:path w="594994" h="78739">
                <a:moveTo>
                  <a:pt x="594502" y="78384"/>
                </a:moveTo>
                <a:lnTo>
                  <a:pt x="547626" y="78384"/>
                </a:lnTo>
                <a:lnTo>
                  <a:pt x="547626" y="0"/>
                </a:lnTo>
                <a:lnTo>
                  <a:pt x="0" y="0"/>
                </a:lnTo>
              </a:path>
            </a:pathLst>
          </a:custGeom>
          <a:ln w="3175">
            <a:solidFill>
              <a:srgbClr val="221F1F"/>
            </a:solidFill>
          </a:ln>
        </p:spPr>
        <p:txBody>
          <a:bodyPr wrap="square" lIns="0" tIns="0" rIns="0" bIns="0" rtlCol="0"/>
          <a:lstStyle/>
          <a:p>
            <a:endParaRPr/>
          </a:p>
        </p:txBody>
      </p:sp>
      <p:sp>
        <p:nvSpPr>
          <p:cNvPr id="83" name="object 83"/>
          <p:cNvSpPr/>
          <p:nvPr/>
        </p:nvSpPr>
        <p:spPr>
          <a:xfrm>
            <a:off x="887793" y="5467601"/>
            <a:ext cx="594995" cy="234950"/>
          </a:xfrm>
          <a:custGeom>
            <a:avLst/>
            <a:gdLst/>
            <a:ahLst/>
            <a:cxnLst/>
            <a:rect l="l" t="t" r="r" b="b"/>
            <a:pathLst>
              <a:path w="594994" h="234950">
                <a:moveTo>
                  <a:pt x="0" y="117792"/>
                </a:moveTo>
                <a:lnTo>
                  <a:pt x="548159" y="117792"/>
                </a:lnTo>
                <a:lnTo>
                  <a:pt x="548159" y="0"/>
                </a:lnTo>
                <a:lnTo>
                  <a:pt x="594502" y="0"/>
                </a:lnTo>
                <a:lnTo>
                  <a:pt x="594502" y="234454"/>
                </a:lnTo>
              </a:path>
            </a:pathLst>
          </a:custGeom>
          <a:ln w="3175">
            <a:solidFill>
              <a:srgbClr val="221F1F"/>
            </a:solidFill>
          </a:ln>
        </p:spPr>
        <p:txBody>
          <a:bodyPr wrap="square" lIns="0" tIns="0" rIns="0" bIns="0" rtlCol="0"/>
          <a:lstStyle/>
          <a:p>
            <a:endParaRPr/>
          </a:p>
        </p:txBody>
      </p:sp>
      <p:sp>
        <p:nvSpPr>
          <p:cNvPr id="84" name="object 84"/>
          <p:cNvSpPr/>
          <p:nvPr/>
        </p:nvSpPr>
        <p:spPr>
          <a:xfrm>
            <a:off x="1435413" y="6015144"/>
            <a:ext cx="46990" cy="78740"/>
          </a:xfrm>
          <a:custGeom>
            <a:avLst/>
            <a:gdLst/>
            <a:ahLst/>
            <a:cxnLst/>
            <a:rect l="l" t="t" r="r" b="b"/>
            <a:pathLst>
              <a:path w="46990" h="78739">
                <a:moveTo>
                  <a:pt x="0" y="78739"/>
                </a:moveTo>
                <a:lnTo>
                  <a:pt x="46875" y="78739"/>
                </a:lnTo>
                <a:lnTo>
                  <a:pt x="46875" y="0"/>
                </a:lnTo>
                <a:lnTo>
                  <a:pt x="0" y="0"/>
                </a:lnTo>
                <a:lnTo>
                  <a:pt x="0" y="78739"/>
                </a:lnTo>
                <a:close/>
              </a:path>
            </a:pathLst>
          </a:custGeom>
          <a:solidFill>
            <a:srgbClr val="5D6366"/>
          </a:solidFill>
        </p:spPr>
        <p:txBody>
          <a:bodyPr wrap="square" lIns="0" tIns="0" rIns="0" bIns="0" rtlCol="0"/>
          <a:lstStyle/>
          <a:p>
            <a:endParaRPr/>
          </a:p>
        </p:txBody>
      </p:sp>
      <p:sp>
        <p:nvSpPr>
          <p:cNvPr id="85" name="object 85"/>
          <p:cNvSpPr/>
          <p:nvPr/>
        </p:nvSpPr>
        <p:spPr>
          <a:xfrm>
            <a:off x="1200086" y="5996094"/>
            <a:ext cx="282575" cy="0"/>
          </a:xfrm>
          <a:custGeom>
            <a:avLst/>
            <a:gdLst/>
            <a:ahLst/>
            <a:cxnLst/>
            <a:rect l="l" t="t" r="r" b="b"/>
            <a:pathLst>
              <a:path w="282575">
                <a:moveTo>
                  <a:pt x="0" y="0"/>
                </a:moveTo>
                <a:lnTo>
                  <a:pt x="282202" y="0"/>
                </a:lnTo>
              </a:path>
            </a:pathLst>
          </a:custGeom>
          <a:ln w="38100">
            <a:solidFill>
              <a:srgbClr val="5D6366"/>
            </a:solidFill>
          </a:ln>
        </p:spPr>
        <p:txBody>
          <a:bodyPr wrap="square" lIns="0" tIns="0" rIns="0" bIns="0" rtlCol="0"/>
          <a:lstStyle/>
          <a:p>
            <a:endParaRPr/>
          </a:p>
        </p:txBody>
      </p:sp>
      <p:sp>
        <p:nvSpPr>
          <p:cNvPr id="86" name="object 86"/>
          <p:cNvSpPr/>
          <p:nvPr/>
        </p:nvSpPr>
        <p:spPr>
          <a:xfrm>
            <a:off x="1459118" y="5858934"/>
            <a:ext cx="0" cy="118110"/>
          </a:xfrm>
          <a:custGeom>
            <a:avLst/>
            <a:gdLst/>
            <a:ahLst/>
            <a:cxnLst/>
            <a:rect l="l" t="t" r="r" b="b"/>
            <a:pathLst>
              <a:path h="118110">
                <a:moveTo>
                  <a:pt x="0" y="0"/>
                </a:moveTo>
                <a:lnTo>
                  <a:pt x="0" y="118110"/>
                </a:lnTo>
              </a:path>
            </a:pathLst>
          </a:custGeom>
          <a:ln w="46342">
            <a:solidFill>
              <a:srgbClr val="5D6366"/>
            </a:solidFill>
          </a:ln>
        </p:spPr>
        <p:txBody>
          <a:bodyPr wrap="square" lIns="0" tIns="0" rIns="0" bIns="0" rtlCol="0"/>
          <a:lstStyle/>
          <a:p>
            <a:endParaRPr/>
          </a:p>
        </p:txBody>
      </p:sp>
      <p:sp>
        <p:nvSpPr>
          <p:cNvPr id="87" name="object 87"/>
          <p:cNvSpPr/>
          <p:nvPr/>
        </p:nvSpPr>
        <p:spPr>
          <a:xfrm>
            <a:off x="887793" y="6015019"/>
            <a:ext cx="594995" cy="78740"/>
          </a:xfrm>
          <a:custGeom>
            <a:avLst/>
            <a:gdLst/>
            <a:ahLst/>
            <a:cxnLst/>
            <a:rect l="l" t="t" r="r" b="b"/>
            <a:pathLst>
              <a:path w="594994" h="78739">
                <a:moveTo>
                  <a:pt x="594502" y="78384"/>
                </a:moveTo>
                <a:lnTo>
                  <a:pt x="547626" y="78384"/>
                </a:lnTo>
                <a:lnTo>
                  <a:pt x="547626" y="0"/>
                </a:lnTo>
                <a:lnTo>
                  <a:pt x="0" y="0"/>
                </a:lnTo>
              </a:path>
            </a:pathLst>
          </a:custGeom>
          <a:ln w="3175">
            <a:solidFill>
              <a:srgbClr val="221F1F"/>
            </a:solidFill>
          </a:ln>
        </p:spPr>
        <p:txBody>
          <a:bodyPr wrap="square" lIns="0" tIns="0" rIns="0" bIns="0" rtlCol="0"/>
          <a:lstStyle/>
          <a:p>
            <a:endParaRPr/>
          </a:p>
        </p:txBody>
      </p:sp>
      <p:sp>
        <p:nvSpPr>
          <p:cNvPr id="88" name="object 88"/>
          <p:cNvSpPr/>
          <p:nvPr/>
        </p:nvSpPr>
        <p:spPr>
          <a:xfrm>
            <a:off x="887793" y="5858936"/>
            <a:ext cx="594995" cy="234950"/>
          </a:xfrm>
          <a:custGeom>
            <a:avLst/>
            <a:gdLst/>
            <a:ahLst/>
            <a:cxnLst/>
            <a:rect l="l" t="t" r="r" b="b"/>
            <a:pathLst>
              <a:path w="594994" h="234950">
                <a:moveTo>
                  <a:pt x="0" y="117805"/>
                </a:moveTo>
                <a:lnTo>
                  <a:pt x="548159" y="117805"/>
                </a:lnTo>
                <a:lnTo>
                  <a:pt x="548159" y="0"/>
                </a:lnTo>
                <a:lnTo>
                  <a:pt x="594502" y="0"/>
                </a:lnTo>
                <a:lnTo>
                  <a:pt x="594502" y="234467"/>
                </a:lnTo>
              </a:path>
            </a:pathLst>
          </a:custGeom>
          <a:ln w="3175">
            <a:solidFill>
              <a:srgbClr val="221F1F"/>
            </a:solidFill>
          </a:ln>
        </p:spPr>
        <p:txBody>
          <a:bodyPr wrap="square" lIns="0" tIns="0" rIns="0" bIns="0" rtlCol="0"/>
          <a:lstStyle/>
          <a:p>
            <a:endParaRPr/>
          </a:p>
        </p:txBody>
      </p:sp>
      <p:sp>
        <p:nvSpPr>
          <p:cNvPr id="89" name="object 89"/>
          <p:cNvSpPr/>
          <p:nvPr/>
        </p:nvSpPr>
        <p:spPr>
          <a:xfrm>
            <a:off x="1435413" y="6407860"/>
            <a:ext cx="46990" cy="78740"/>
          </a:xfrm>
          <a:custGeom>
            <a:avLst/>
            <a:gdLst/>
            <a:ahLst/>
            <a:cxnLst/>
            <a:rect l="l" t="t" r="r" b="b"/>
            <a:pathLst>
              <a:path w="46990" h="78739">
                <a:moveTo>
                  <a:pt x="0" y="78739"/>
                </a:moveTo>
                <a:lnTo>
                  <a:pt x="46875" y="78739"/>
                </a:lnTo>
                <a:lnTo>
                  <a:pt x="46875" y="0"/>
                </a:lnTo>
                <a:lnTo>
                  <a:pt x="0" y="0"/>
                </a:lnTo>
                <a:lnTo>
                  <a:pt x="0" y="78739"/>
                </a:lnTo>
                <a:close/>
              </a:path>
            </a:pathLst>
          </a:custGeom>
          <a:solidFill>
            <a:srgbClr val="5D6366"/>
          </a:solidFill>
        </p:spPr>
        <p:txBody>
          <a:bodyPr wrap="square" lIns="0" tIns="0" rIns="0" bIns="0" rtlCol="0"/>
          <a:lstStyle/>
          <a:p>
            <a:endParaRPr/>
          </a:p>
        </p:txBody>
      </p:sp>
      <p:sp>
        <p:nvSpPr>
          <p:cNvPr id="90" name="object 90"/>
          <p:cNvSpPr/>
          <p:nvPr/>
        </p:nvSpPr>
        <p:spPr>
          <a:xfrm>
            <a:off x="1200086" y="6388810"/>
            <a:ext cx="282575" cy="0"/>
          </a:xfrm>
          <a:custGeom>
            <a:avLst/>
            <a:gdLst/>
            <a:ahLst/>
            <a:cxnLst/>
            <a:rect l="l" t="t" r="r" b="b"/>
            <a:pathLst>
              <a:path w="282575">
                <a:moveTo>
                  <a:pt x="0" y="0"/>
                </a:moveTo>
                <a:lnTo>
                  <a:pt x="282202" y="0"/>
                </a:lnTo>
              </a:path>
            </a:pathLst>
          </a:custGeom>
          <a:ln w="38100">
            <a:solidFill>
              <a:srgbClr val="5D6366"/>
            </a:solidFill>
          </a:ln>
        </p:spPr>
        <p:txBody>
          <a:bodyPr wrap="square" lIns="0" tIns="0" rIns="0" bIns="0" rtlCol="0"/>
          <a:lstStyle/>
          <a:p>
            <a:endParaRPr/>
          </a:p>
        </p:txBody>
      </p:sp>
      <p:sp>
        <p:nvSpPr>
          <p:cNvPr id="91" name="object 91"/>
          <p:cNvSpPr/>
          <p:nvPr/>
        </p:nvSpPr>
        <p:spPr>
          <a:xfrm>
            <a:off x="1459118" y="6251649"/>
            <a:ext cx="0" cy="118110"/>
          </a:xfrm>
          <a:custGeom>
            <a:avLst/>
            <a:gdLst/>
            <a:ahLst/>
            <a:cxnLst/>
            <a:rect l="l" t="t" r="r" b="b"/>
            <a:pathLst>
              <a:path h="118110">
                <a:moveTo>
                  <a:pt x="0" y="0"/>
                </a:moveTo>
                <a:lnTo>
                  <a:pt x="0" y="118110"/>
                </a:lnTo>
              </a:path>
            </a:pathLst>
          </a:custGeom>
          <a:ln w="46342">
            <a:solidFill>
              <a:srgbClr val="5D6366"/>
            </a:solidFill>
          </a:ln>
        </p:spPr>
        <p:txBody>
          <a:bodyPr wrap="square" lIns="0" tIns="0" rIns="0" bIns="0" rtlCol="0"/>
          <a:lstStyle/>
          <a:p>
            <a:endParaRPr/>
          </a:p>
        </p:txBody>
      </p:sp>
      <p:sp>
        <p:nvSpPr>
          <p:cNvPr id="92" name="object 92"/>
          <p:cNvSpPr/>
          <p:nvPr/>
        </p:nvSpPr>
        <p:spPr>
          <a:xfrm>
            <a:off x="887793" y="6407720"/>
            <a:ext cx="594995" cy="78740"/>
          </a:xfrm>
          <a:custGeom>
            <a:avLst/>
            <a:gdLst/>
            <a:ahLst/>
            <a:cxnLst/>
            <a:rect l="l" t="t" r="r" b="b"/>
            <a:pathLst>
              <a:path w="594994" h="78739">
                <a:moveTo>
                  <a:pt x="594502" y="78384"/>
                </a:moveTo>
                <a:lnTo>
                  <a:pt x="547626" y="78384"/>
                </a:lnTo>
                <a:lnTo>
                  <a:pt x="547626" y="0"/>
                </a:lnTo>
                <a:lnTo>
                  <a:pt x="0" y="0"/>
                </a:lnTo>
              </a:path>
            </a:pathLst>
          </a:custGeom>
          <a:ln w="3175">
            <a:solidFill>
              <a:srgbClr val="221F1F"/>
            </a:solidFill>
          </a:ln>
        </p:spPr>
        <p:txBody>
          <a:bodyPr wrap="square" lIns="0" tIns="0" rIns="0" bIns="0" rtlCol="0"/>
          <a:lstStyle/>
          <a:p>
            <a:endParaRPr/>
          </a:p>
        </p:txBody>
      </p:sp>
      <p:sp>
        <p:nvSpPr>
          <p:cNvPr id="93" name="object 93"/>
          <p:cNvSpPr/>
          <p:nvPr/>
        </p:nvSpPr>
        <p:spPr>
          <a:xfrm>
            <a:off x="887793" y="6251649"/>
            <a:ext cx="594995" cy="234950"/>
          </a:xfrm>
          <a:custGeom>
            <a:avLst/>
            <a:gdLst/>
            <a:ahLst/>
            <a:cxnLst/>
            <a:rect l="l" t="t" r="r" b="b"/>
            <a:pathLst>
              <a:path w="594994" h="234950">
                <a:moveTo>
                  <a:pt x="0" y="117792"/>
                </a:moveTo>
                <a:lnTo>
                  <a:pt x="548159" y="117792"/>
                </a:lnTo>
                <a:lnTo>
                  <a:pt x="548159" y="0"/>
                </a:lnTo>
                <a:lnTo>
                  <a:pt x="594502" y="0"/>
                </a:lnTo>
                <a:lnTo>
                  <a:pt x="594502" y="234454"/>
                </a:lnTo>
              </a:path>
            </a:pathLst>
          </a:custGeom>
          <a:ln w="3175">
            <a:solidFill>
              <a:srgbClr val="221F1F"/>
            </a:solidFill>
          </a:ln>
        </p:spPr>
        <p:txBody>
          <a:bodyPr wrap="square" lIns="0" tIns="0" rIns="0" bIns="0" rtlCol="0"/>
          <a:lstStyle/>
          <a:p>
            <a:endParaRPr/>
          </a:p>
        </p:txBody>
      </p:sp>
      <p:sp>
        <p:nvSpPr>
          <p:cNvPr id="94" name="object 94"/>
          <p:cNvSpPr/>
          <p:nvPr/>
        </p:nvSpPr>
        <p:spPr>
          <a:xfrm>
            <a:off x="1434261" y="7001941"/>
            <a:ext cx="48260" cy="81280"/>
          </a:xfrm>
          <a:custGeom>
            <a:avLst/>
            <a:gdLst/>
            <a:ahLst/>
            <a:cxnLst/>
            <a:rect l="l" t="t" r="r" b="b"/>
            <a:pathLst>
              <a:path w="48259" h="81279">
                <a:moveTo>
                  <a:pt x="0" y="80746"/>
                </a:moveTo>
                <a:lnTo>
                  <a:pt x="47993" y="80746"/>
                </a:lnTo>
                <a:lnTo>
                  <a:pt x="47993" y="0"/>
                </a:lnTo>
                <a:lnTo>
                  <a:pt x="0" y="0"/>
                </a:lnTo>
                <a:lnTo>
                  <a:pt x="0" y="80746"/>
                </a:lnTo>
                <a:close/>
              </a:path>
            </a:pathLst>
          </a:custGeom>
          <a:solidFill>
            <a:srgbClr val="5D6366"/>
          </a:solidFill>
        </p:spPr>
        <p:txBody>
          <a:bodyPr wrap="square" lIns="0" tIns="0" rIns="0" bIns="0" rtlCol="0"/>
          <a:lstStyle/>
          <a:p>
            <a:endParaRPr/>
          </a:p>
        </p:txBody>
      </p:sp>
      <p:sp>
        <p:nvSpPr>
          <p:cNvPr id="95" name="object 95"/>
          <p:cNvSpPr/>
          <p:nvPr/>
        </p:nvSpPr>
        <p:spPr>
          <a:xfrm>
            <a:off x="1434254" y="7001944"/>
            <a:ext cx="48260" cy="81280"/>
          </a:xfrm>
          <a:custGeom>
            <a:avLst/>
            <a:gdLst/>
            <a:ahLst/>
            <a:cxnLst/>
            <a:rect l="l" t="t" r="r" b="b"/>
            <a:pathLst>
              <a:path w="48259" h="81279">
                <a:moveTo>
                  <a:pt x="0" y="0"/>
                </a:moveTo>
                <a:lnTo>
                  <a:pt x="47993" y="0"/>
                </a:lnTo>
                <a:lnTo>
                  <a:pt x="47993" y="80746"/>
                </a:lnTo>
                <a:lnTo>
                  <a:pt x="0" y="80746"/>
                </a:lnTo>
                <a:lnTo>
                  <a:pt x="0" y="0"/>
                </a:lnTo>
                <a:close/>
              </a:path>
            </a:pathLst>
          </a:custGeom>
          <a:ln w="3175">
            <a:solidFill>
              <a:srgbClr val="221F1F"/>
            </a:solidFill>
          </a:ln>
        </p:spPr>
        <p:txBody>
          <a:bodyPr wrap="square" lIns="0" tIns="0" rIns="0" bIns="0" rtlCol="0"/>
          <a:lstStyle/>
          <a:p>
            <a:endParaRPr/>
          </a:p>
        </p:txBody>
      </p:sp>
      <p:sp>
        <p:nvSpPr>
          <p:cNvPr id="96" name="object 96"/>
          <p:cNvSpPr/>
          <p:nvPr/>
        </p:nvSpPr>
        <p:spPr>
          <a:xfrm>
            <a:off x="1435760" y="6543814"/>
            <a:ext cx="48260" cy="81280"/>
          </a:xfrm>
          <a:custGeom>
            <a:avLst/>
            <a:gdLst/>
            <a:ahLst/>
            <a:cxnLst/>
            <a:rect l="l" t="t" r="r" b="b"/>
            <a:pathLst>
              <a:path w="48259" h="81279">
                <a:moveTo>
                  <a:pt x="0" y="80721"/>
                </a:moveTo>
                <a:lnTo>
                  <a:pt x="47993" y="80721"/>
                </a:lnTo>
                <a:lnTo>
                  <a:pt x="47993" y="0"/>
                </a:lnTo>
                <a:lnTo>
                  <a:pt x="0" y="0"/>
                </a:lnTo>
                <a:lnTo>
                  <a:pt x="0" y="80721"/>
                </a:lnTo>
                <a:close/>
              </a:path>
            </a:pathLst>
          </a:custGeom>
          <a:solidFill>
            <a:srgbClr val="5D6366"/>
          </a:solidFill>
        </p:spPr>
        <p:txBody>
          <a:bodyPr wrap="square" lIns="0" tIns="0" rIns="0" bIns="0" rtlCol="0"/>
          <a:lstStyle/>
          <a:p>
            <a:endParaRPr/>
          </a:p>
        </p:txBody>
      </p:sp>
      <p:sp>
        <p:nvSpPr>
          <p:cNvPr id="97" name="object 97"/>
          <p:cNvSpPr/>
          <p:nvPr/>
        </p:nvSpPr>
        <p:spPr>
          <a:xfrm>
            <a:off x="1435761" y="6543810"/>
            <a:ext cx="48260" cy="81280"/>
          </a:xfrm>
          <a:custGeom>
            <a:avLst/>
            <a:gdLst/>
            <a:ahLst/>
            <a:cxnLst/>
            <a:rect l="l" t="t" r="r" b="b"/>
            <a:pathLst>
              <a:path w="48259" h="81279">
                <a:moveTo>
                  <a:pt x="0" y="0"/>
                </a:moveTo>
                <a:lnTo>
                  <a:pt x="47993" y="0"/>
                </a:lnTo>
                <a:lnTo>
                  <a:pt x="47993" y="80733"/>
                </a:lnTo>
                <a:lnTo>
                  <a:pt x="0" y="80733"/>
                </a:lnTo>
                <a:lnTo>
                  <a:pt x="0" y="0"/>
                </a:lnTo>
                <a:close/>
              </a:path>
            </a:pathLst>
          </a:custGeom>
          <a:ln w="3175">
            <a:solidFill>
              <a:srgbClr val="221F1F"/>
            </a:solidFill>
          </a:ln>
        </p:spPr>
        <p:txBody>
          <a:bodyPr wrap="square" lIns="0" tIns="0" rIns="0" bIns="0" rtlCol="0"/>
          <a:lstStyle/>
          <a:p>
            <a:endParaRPr/>
          </a:p>
        </p:txBody>
      </p:sp>
      <p:sp>
        <p:nvSpPr>
          <p:cNvPr id="98" name="object 98"/>
          <p:cNvSpPr/>
          <p:nvPr/>
        </p:nvSpPr>
        <p:spPr>
          <a:xfrm>
            <a:off x="5520149" y="7091461"/>
            <a:ext cx="864869" cy="617220"/>
          </a:xfrm>
          <a:custGeom>
            <a:avLst/>
            <a:gdLst/>
            <a:ahLst/>
            <a:cxnLst/>
            <a:rect l="l" t="t" r="r" b="b"/>
            <a:pathLst>
              <a:path w="864870" h="617220">
                <a:moveTo>
                  <a:pt x="799744" y="0"/>
                </a:moveTo>
                <a:lnTo>
                  <a:pt x="815632" y="25171"/>
                </a:lnTo>
                <a:lnTo>
                  <a:pt x="833285" y="24193"/>
                </a:lnTo>
                <a:lnTo>
                  <a:pt x="834821" y="28079"/>
                </a:lnTo>
                <a:lnTo>
                  <a:pt x="836345" y="31978"/>
                </a:lnTo>
                <a:lnTo>
                  <a:pt x="837768" y="35915"/>
                </a:lnTo>
                <a:lnTo>
                  <a:pt x="711149" y="105003"/>
                </a:lnTo>
                <a:lnTo>
                  <a:pt x="828255" y="81534"/>
                </a:lnTo>
                <a:lnTo>
                  <a:pt x="841667" y="126187"/>
                </a:lnTo>
                <a:lnTo>
                  <a:pt x="859231" y="118376"/>
                </a:lnTo>
                <a:lnTo>
                  <a:pt x="860575" y="127636"/>
                </a:lnTo>
                <a:lnTo>
                  <a:pt x="861728" y="136918"/>
                </a:lnTo>
                <a:lnTo>
                  <a:pt x="862683" y="146219"/>
                </a:lnTo>
                <a:lnTo>
                  <a:pt x="863434" y="155536"/>
                </a:lnTo>
                <a:lnTo>
                  <a:pt x="846162" y="156743"/>
                </a:lnTo>
                <a:lnTo>
                  <a:pt x="844511" y="188518"/>
                </a:lnTo>
                <a:lnTo>
                  <a:pt x="864438" y="188645"/>
                </a:lnTo>
                <a:lnTo>
                  <a:pt x="863950" y="206145"/>
                </a:lnTo>
                <a:lnTo>
                  <a:pt x="862755" y="223597"/>
                </a:lnTo>
                <a:lnTo>
                  <a:pt x="860855" y="240986"/>
                </a:lnTo>
                <a:lnTo>
                  <a:pt x="858253" y="258292"/>
                </a:lnTo>
                <a:lnTo>
                  <a:pt x="796848" y="247789"/>
                </a:lnTo>
                <a:lnTo>
                  <a:pt x="796048" y="251942"/>
                </a:lnTo>
                <a:lnTo>
                  <a:pt x="795172" y="256082"/>
                </a:lnTo>
                <a:lnTo>
                  <a:pt x="794219" y="260210"/>
                </a:lnTo>
                <a:lnTo>
                  <a:pt x="854049" y="279717"/>
                </a:lnTo>
                <a:lnTo>
                  <a:pt x="831821" y="350153"/>
                </a:lnTo>
                <a:lnTo>
                  <a:pt x="797915" y="415798"/>
                </a:lnTo>
                <a:lnTo>
                  <a:pt x="754402" y="473522"/>
                </a:lnTo>
                <a:lnTo>
                  <a:pt x="701878" y="523189"/>
                </a:lnTo>
                <a:lnTo>
                  <a:pt x="679856" y="539635"/>
                </a:lnTo>
                <a:lnTo>
                  <a:pt x="603300" y="485597"/>
                </a:lnTo>
                <a:lnTo>
                  <a:pt x="606869" y="536435"/>
                </a:lnTo>
                <a:lnTo>
                  <a:pt x="586651" y="514692"/>
                </a:lnTo>
                <a:lnTo>
                  <a:pt x="592378" y="586854"/>
                </a:lnTo>
                <a:lnTo>
                  <a:pt x="549099" y="601514"/>
                </a:lnTo>
                <a:lnTo>
                  <a:pt x="504647" y="611503"/>
                </a:lnTo>
                <a:lnTo>
                  <a:pt x="459394" y="616756"/>
                </a:lnTo>
                <a:lnTo>
                  <a:pt x="413715" y="617207"/>
                </a:lnTo>
                <a:lnTo>
                  <a:pt x="401713" y="529247"/>
                </a:lnTo>
                <a:lnTo>
                  <a:pt x="374700" y="587400"/>
                </a:lnTo>
                <a:lnTo>
                  <a:pt x="371373" y="568655"/>
                </a:lnTo>
                <a:lnTo>
                  <a:pt x="347268" y="566750"/>
                </a:lnTo>
                <a:lnTo>
                  <a:pt x="337794" y="607148"/>
                </a:lnTo>
                <a:lnTo>
                  <a:pt x="286695" y="592357"/>
                </a:lnTo>
                <a:lnTo>
                  <a:pt x="237966" y="571482"/>
                </a:lnTo>
                <a:lnTo>
                  <a:pt x="192151" y="544800"/>
                </a:lnTo>
                <a:lnTo>
                  <a:pt x="149796" y="512584"/>
                </a:lnTo>
                <a:lnTo>
                  <a:pt x="194411" y="460895"/>
                </a:lnTo>
                <a:lnTo>
                  <a:pt x="159956" y="430415"/>
                </a:lnTo>
                <a:lnTo>
                  <a:pt x="133629" y="454075"/>
                </a:lnTo>
                <a:lnTo>
                  <a:pt x="111036" y="435190"/>
                </a:lnTo>
                <a:lnTo>
                  <a:pt x="88061" y="446874"/>
                </a:lnTo>
                <a:lnTo>
                  <a:pt x="61699" y="407945"/>
                </a:lnTo>
                <a:lnTo>
                  <a:pt x="39781" y="366507"/>
                </a:lnTo>
                <a:lnTo>
                  <a:pt x="22480" y="322943"/>
                </a:lnTo>
                <a:lnTo>
                  <a:pt x="9969" y="277634"/>
                </a:lnTo>
                <a:lnTo>
                  <a:pt x="68046" y="253644"/>
                </a:lnTo>
                <a:lnTo>
                  <a:pt x="67640" y="230784"/>
                </a:lnTo>
                <a:lnTo>
                  <a:pt x="3060" y="236562"/>
                </a:lnTo>
                <a:lnTo>
                  <a:pt x="761" y="210642"/>
                </a:lnTo>
                <a:lnTo>
                  <a:pt x="26682" y="203733"/>
                </a:lnTo>
                <a:lnTo>
                  <a:pt x="152" y="196062"/>
                </a:lnTo>
                <a:lnTo>
                  <a:pt x="0" y="190017"/>
                </a:lnTo>
                <a:lnTo>
                  <a:pt x="0" y="183997"/>
                </a:lnTo>
                <a:lnTo>
                  <a:pt x="50" y="177965"/>
                </a:lnTo>
                <a:lnTo>
                  <a:pt x="41554" y="177279"/>
                </a:lnTo>
                <a:lnTo>
                  <a:pt x="1041" y="155397"/>
                </a:lnTo>
                <a:lnTo>
                  <a:pt x="4788" y="120503"/>
                </a:lnTo>
                <a:lnTo>
                  <a:pt x="11158" y="87152"/>
                </a:lnTo>
                <a:lnTo>
                  <a:pt x="20331" y="54636"/>
                </a:lnTo>
                <a:lnTo>
                  <a:pt x="32486" y="22250"/>
                </a:lnTo>
              </a:path>
            </a:pathLst>
          </a:custGeom>
          <a:ln w="3175">
            <a:solidFill>
              <a:srgbClr val="FFFFFF"/>
            </a:solidFill>
          </a:ln>
        </p:spPr>
        <p:txBody>
          <a:bodyPr wrap="square" lIns="0" tIns="0" rIns="0" bIns="0" rtlCol="0"/>
          <a:lstStyle/>
          <a:p>
            <a:endParaRPr/>
          </a:p>
        </p:txBody>
      </p:sp>
      <p:sp>
        <p:nvSpPr>
          <p:cNvPr id="99" name="object 99"/>
          <p:cNvSpPr/>
          <p:nvPr/>
        </p:nvSpPr>
        <p:spPr>
          <a:xfrm>
            <a:off x="5934203" y="7264775"/>
            <a:ext cx="38100" cy="38100"/>
          </a:xfrm>
          <a:custGeom>
            <a:avLst/>
            <a:gdLst/>
            <a:ahLst/>
            <a:cxnLst/>
            <a:rect l="l" t="t" r="r" b="b"/>
            <a:pathLst>
              <a:path w="38100" h="38100">
                <a:moveTo>
                  <a:pt x="37680" y="18821"/>
                </a:moveTo>
                <a:lnTo>
                  <a:pt x="36200" y="26144"/>
                </a:lnTo>
                <a:lnTo>
                  <a:pt x="32164" y="32127"/>
                </a:lnTo>
                <a:lnTo>
                  <a:pt x="26177" y="36162"/>
                </a:lnTo>
                <a:lnTo>
                  <a:pt x="18846" y="37642"/>
                </a:lnTo>
                <a:lnTo>
                  <a:pt x="11513" y="36162"/>
                </a:lnTo>
                <a:lnTo>
                  <a:pt x="5522" y="32127"/>
                </a:lnTo>
                <a:lnTo>
                  <a:pt x="1482" y="26144"/>
                </a:lnTo>
                <a:lnTo>
                  <a:pt x="0" y="18821"/>
                </a:lnTo>
                <a:lnTo>
                  <a:pt x="1482" y="11492"/>
                </a:lnTo>
                <a:lnTo>
                  <a:pt x="5522" y="5510"/>
                </a:lnTo>
                <a:lnTo>
                  <a:pt x="11513" y="1478"/>
                </a:lnTo>
                <a:lnTo>
                  <a:pt x="18846" y="0"/>
                </a:lnTo>
                <a:lnTo>
                  <a:pt x="26177" y="1478"/>
                </a:lnTo>
                <a:lnTo>
                  <a:pt x="32164" y="5510"/>
                </a:lnTo>
                <a:lnTo>
                  <a:pt x="36200" y="11492"/>
                </a:lnTo>
                <a:lnTo>
                  <a:pt x="37680" y="18821"/>
                </a:lnTo>
                <a:close/>
              </a:path>
            </a:pathLst>
          </a:custGeom>
          <a:ln w="3175">
            <a:solidFill>
              <a:srgbClr val="FFFFFF"/>
            </a:solidFill>
          </a:ln>
        </p:spPr>
        <p:txBody>
          <a:bodyPr wrap="square" lIns="0" tIns="0" rIns="0" bIns="0" rtlCol="0"/>
          <a:lstStyle/>
          <a:p>
            <a:endParaRPr/>
          </a:p>
        </p:txBody>
      </p:sp>
      <p:sp>
        <p:nvSpPr>
          <p:cNvPr id="100" name="object 100"/>
          <p:cNvSpPr/>
          <p:nvPr/>
        </p:nvSpPr>
        <p:spPr>
          <a:xfrm>
            <a:off x="5867246" y="7120856"/>
            <a:ext cx="0" cy="678180"/>
          </a:xfrm>
          <a:custGeom>
            <a:avLst/>
            <a:gdLst/>
            <a:ahLst/>
            <a:cxnLst/>
            <a:rect l="l" t="t" r="r" b="b"/>
            <a:pathLst>
              <a:path h="678179">
                <a:moveTo>
                  <a:pt x="0" y="0"/>
                </a:moveTo>
                <a:lnTo>
                  <a:pt x="0" y="678023"/>
                </a:lnTo>
              </a:path>
            </a:pathLst>
          </a:custGeom>
          <a:ln w="3175">
            <a:solidFill>
              <a:srgbClr val="FFFFFF"/>
            </a:solidFill>
          </a:ln>
        </p:spPr>
        <p:txBody>
          <a:bodyPr wrap="square" lIns="0" tIns="0" rIns="0" bIns="0" rtlCol="0"/>
          <a:lstStyle/>
          <a:p>
            <a:endParaRPr/>
          </a:p>
        </p:txBody>
      </p:sp>
      <p:sp>
        <p:nvSpPr>
          <p:cNvPr id="101" name="object 101"/>
          <p:cNvSpPr/>
          <p:nvPr/>
        </p:nvSpPr>
        <p:spPr>
          <a:xfrm>
            <a:off x="4998831" y="7115001"/>
            <a:ext cx="0" cy="683895"/>
          </a:xfrm>
          <a:custGeom>
            <a:avLst/>
            <a:gdLst/>
            <a:ahLst/>
            <a:cxnLst/>
            <a:rect l="l" t="t" r="r" b="b"/>
            <a:pathLst>
              <a:path h="683895">
                <a:moveTo>
                  <a:pt x="0" y="0"/>
                </a:moveTo>
                <a:lnTo>
                  <a:pt x="0" y="683878"/>
                </a:lnTo>
              </a:path>
            </a:pathLst>
          </a:custGeom>
          <a:ln w="3175">
            <a:solidFill>
              <a:srgbClr val="FFFFFF"/>
            </a:solidFill>
          </a:ln>
        </p:spPr>
        <p:txBody>
          <a:bodyPr wrap="square" lIns="0" tIns="0" rIns="0" bIns="0" rtlCol="0"/>
          <a:lstStyle/>
          <a:p>
            <a:endParaRPr/>
          </a:p>
        </p:txBody>
      </p:sp>
      <p:sp>
        <p:nvSpPr>
          <p:cNvPr id="102" name="object 102"/>
          <p:cNvSpPr/>
          <p:nvPr/>
        </p:nvSpPr>
        <p:spPr>
          <a:xfrm>
            <a:off x="5299805" y="7116382"/>
            <a:ext cx="0" cy="682625"/>
          </a:xfrm>
          <a:custGeom>
            <a:avLst/>
            <a:gdLst/>
            <a:ahLst/>
            <a:cxnLst/>
            <a:rect l="l" t="t" r="r" b="b"/>
            <a:pathLst>
              <a:path h="682625">
                <a:moveTo>
                  <a:pt x="0" y="0"/>
                </a:moveTo>
                <a:lnTo>
                  <a:pt x="0" y="682496"/>
                </a:lnTo>
              </a:path>
            </a:pathLst>
          </a:custGeom>
          <a:ln w="3175">
            <a:solidFill>
              <a:srgbClr val="FFFFFF"/>
            </a:solidFill>
          </a:ln>
        </p:spPr>
        <p:txBody>
          <a:bodyPr wrap="square" lIns="0" tIns="0" rIns="0" bIns="0" rtlCol="0"/>
          <a:lstStyle/>
          <a:p>
            <a:endParaRPr/>
          </a:p>
        </p:txBody>
      </p:sp>
      <p:sp>
        <p:nvSpPr>
          <p:cNvPr id="103" name="object 103"/>
          <p:cNvSpPr/>
          <p:nvPr/>
        </p:nvSpPr>
        <p:spPr>
          <a:xfrm>
            <a:off x="5856513" y="7121421"/>
            <a:ext cx="0" cy="677545"/>
          </a:xfrm>
          <a:custGeom>
            <a:avLst/>
            <a:gdLst/>
            <a:ahLst/>
            <a:cxnLst/>
            <a:rect l="l" t="t" r="r" b="b"/>
            <a:pathLst>
              <a:path h="677545">
                <a:moveTo>
                  <a:pt x="0" y="0"/>
                </a:moveTo>
                <a:lnTo>
                  <a:pt x="0" y="677458"/>
                </a:lnTo>
              </a:path>
            </a:pathLst>
          </a:custGeom>
          <a:ln w="3175">
            <a:solidFill>
              <a:srgbClr val="FFFFFF"/>
            </a:solidFill>
          </a:ln>
        </p:spPr>
        <p:txBody>
          <a:bodyPr wrap="square" lIns="0" tIns="0" rIns="0" bIns="0" rtlCol="0"/>
          <a:lstStyle/>
          <a:p>
            <a:endParaRPr/>
          </a:p>
        </p:txBody>
      </p:sp>
      <p:sp>
        <p:nvSpPr>
          <p:cNvPr id="104" name="object 104"/>
          <p:cNvSpPr/>
          <p:nvPr/>
        </p:nvSpPr>
        <p:spPr>
          <a:xfrm>
            <a:off x="4990863" y="7119556"/>
            <a:ext cx="0" cy="679450"/>
          </a:xfrm>
          <a:custGeom>
            <a:avLst/>
            <a:gdLst/>
            <a:ahLst/>
            <a:cxnLst/>
            <a:rect l="l" t="t" r="r" b="b"/>
            <a:pathLst>
              <a:path h="679450">
                <a:moveTo>
                  <a:pt x="0" y="0"/>
                </a:moveTo>
                <a:lnTo>
                  <a:pt x="0" y="679322"/>
                </a:lnTo>
              </a:path>
            </a:pathLst>
          </a:custGeom>
          <a:ln w="3175">
            <a:solidFill>
              <a:srgbClr val="FFFFFF"/>
            </a:solidFill>
          </a:ln>
        </p:spPr>
        <p:txBody>
          <a:bodyPr wrap="square" lIns="0" tIns="0" rIns="0" bIns="0" rtlCol="0"/>
          <a:lstStyle/>
          <a:p>
            <a:endParaRPr/>
          </a:p>
        </p:txBody>
      </p:sp>
      <p:sp>
        <p:nvSpPr>
          <p:cNvPr id="105" name="object 105"/>
          <p:cNvSpPr/>
          <p:nvPr/>
        </p:nvSpPr>
        <p:spPr>
          <a:xfrm>
            <a:off x="5535561" y="7230582"/>
            <a:ext cx="75565" cy="38100"/>
          </a:xfrm>
          <a:custGeom>
            <a:avLst/>
            <a:gdLst/>
            <a:ahLst/>
            <a:cxnLst/>
            <a:rect l="l" t="t" r="r" b="b"/>
            <a:pathLst>
              <a:path w="75564" h="38100">
                <a:moveTo>
                  <a:pt x="0" y="37706"/>
                </a:moveTo>
                <a:lnTo>
                  <a:pt x="37693" y="0"/>
                </a:lnTo>
                <a:lnTo>
                  <a:pt x="75387" y="37693"/>
                </a:lnTo>
              </a:path>
            </a:pathLst>
          </a:custGeom>
          <a:ln w="10464">
            <a:solidFill>
              <a:srgbClr val="FFFFFF"/>
            </a:solidFill>
          </a:ln>
        </p:spPr>
        <p:txBody>
          <a:bodyPr wrap="square" lIns="0" tIns="0" rIns="0" bIns="0" rtlCol="0"/>
          <a:lstStyle/>
          <a:p>
            <a:endParaRPr/>
          </a:p>
        </p:txBody>
      </p:sp>
      <p:sp>
        <p:nvSpPr>
          <p:cNvPr id="106" name="object 106"/>
          <p:cNvSpPr/>
          <p:nvPr/>
        </p:nvSpPr>
        <p:spPr>
          <a:xfrm>
            <a:off x="5535561" y="7178226"/>
            <a:ext cx="75565" cy="38100"/>
          </a:xfrm>
          <a:custGeom>
            <a:avLst/>
            <a:gdLst/>
            <a:ahLst/>
            <a:cxnLst/>
            <a:rect l="l" t="t" r="r" b="b"/>
            <a:pathLst>
              <a:path w="75564" h="38100">
                <a:moveTo>
                  <a:pt x="0" y="37706"/>
                </a:moveTo>
                <a:lnTo>
                  <a:pt x="37693" y="0"/>
                </a:lnTo>
                <a:lnTo>
                  <a:pt x="75387" y="37693"/>
                </a:lnTo>
              </a:path>
            </a:pathLst>
          </a:custGeom>
          <a:ln w="10464">
            <a:solidFill>
              <a:srgbClr val="FFFFFF"/>
            </a:solidFill>
          </a:ln>
        </p:spPr>
        <p:txBody>
          <a:bodyPr wrap="square" lIns="0" tIns="0" rIns="0" bIns="0" rtlCol="0"/>
          <a:lstStyle/>
          <a:p>
            <a:endParaRPr/>
          </a:p>
        </p:txBody>
      </p:sp>
      <p:sp>
        <p:nvSpPr>
          <p:cNvPr id="107" name="object 107"/>
          <p:cNvSpPr/>
          <p:nvPr/>
        </p:nvSpPr>
        <p:spPr>
          <a:xfrm>
            <a:off x="5583478" y="7316896"/>
            <a:ext cx="35560" cy="35560"/>
          </a:xfrm>
          <a:custGeom>
            <a:avLst/>
            <a:gdLst/>
            <a:ahLst/>
            <a:cxnLst/>
            <a:rect l="l" t="t" r="r" b="b"/>
            <a:pathLst>
              <a:path w="35560" h="35559">
                <a:moveTo>
                  <a:pt x="30210" y="5181"/>
                </a:moveTo>
                <a:lnTo>
                  <a:pt x="24356" y="1295"/>
                </a:lnTo>
                <a:lnTo>
                  <a:pt x="17695" y="0"/>
                </a:lnTo>
                <a:lnTo>
                  <a:pt x="11038" y="1295"/>
                </a:lnTo>
                <a:lnTo>
                  <a:pt x="5191" y="5181"/>
                </a:lnTo>
                <a:lnTo>
                  <a:pt x="1297" y="11033"/>
                </a:lnTo>
                <a:lnTo>
                  <a:pt x="0" y="17691"/>
                </a:lnTo>
                <a:lnTo>
                  <a:pt x="1297" y="24348"/>
                </a:lnTo>
                <a:lnTo>
                  <a:pt x="5191" y="30200"/>
                </a:lnTo>
                <a:lnTo>
                  <a:pt x="11038" y="34086"/>
                </a:lnTo>
                <a:lnTo>
                  <a:pt x="17695" y="35382"/>
                </a:lnTo>
                <a:lnTo>
                  <a:pt x="24356" y="34086"/>
                </a:lnTo>
                <a:lnTo>
                  <a:pt x="30210" y="30200"/>
                </a:lnTo>
                <a:lnTo>
                  <a:pt x="34096" y="24348"/>
                </a:lnTo>
                <a:lnTo>
                  <a:pt x="35391" y="17691"/>
                </a:lnTo>
                <a:lnTo>
                  <a:pt x="34096" y="11033"/>
                </a:lnTo>
                <a:lnTo>
                  <a:pt x="30210" y="5181"/>
                </a:lnTo>
                <a:close/>
              </a:path>
            </a:pathLst>
          </a:custGeom>
          <a:ln w="3175">
            <a:solidFill>
              <a:srgbClr val="FFFFFF"/>
            </a:solidFill>
          </a:ln>
        </p:spPr>
        <p:txBody>
          <a:bodyPr wrap="square" lIns="0" tIns="0" rIns="0" bIns="0" rtlCol="0"/>
          <a:lstStyle/>
          <a:p>
            <a:endParaRPr/>
          </a:p>
        </p:txBody>
      </p:sp>
      <p:sp>
        <p:nvSpPr>
          <p:cNvPr id="108" name="object 108"/>
          <p:cNvSpPr/>
          <p:nvPr/>
        </p:nvSpPr>
        <p:spPr>
          <a:xfrm>
            <a:off x="5530302" y="7316896"/>
            <a:ext cx="35560" cy="35560"/>
          </a:xfrm>
          <a:custGeom>
            <a:avLst/>
            <a:gdLst/>
            <a:ahLst/>
            <a:cxnLst/>
            <a:rect l="l" t="t" r="r" b="b"/>
            <a:pathLst>
              <a:path w="35560" h="35559">
                <a:moveTo>
                  <a:pt x="30213" y="5181"/>
                </a:moveTo>
                <a:lnTo>
                  <a:pt x="24358" y="1295"/>
                </a:lnTo>
                <a:lnTo>
                  <a:pt x="17697" y="0"/>
                </a:lnTo>
                <a:lnTo>
                  <a:pt x="11035" y="1295"/>
                </a:lnTo>
                <a:lnTo>
                  <a:pt x="5181" y="5181"/>
                </a:lnTo>
                <a:lnTo>
                  <a:pt x="1295" y="11033"/>
                </a:lnTo>
                <a:lnTo>
                  <a:pt x="0" y="17691"/>
                </a:lnTo>
                <a:lnTo>
                  <a:pt x="1295" y="24348"/>
                </a:lnTo>
                <a:lnTo>
                  <a:pt x="5181" y="30200"/>
                </a:lnTo>
                <a:lnTo>
                  <a:pt x="11035" y="34086"/>
                </a:lnTo>
                <a:lnTo>
                  <a:pt x="17697" y="35382"/>
                </a:lnTo>
                <a:lnTo>
                  <a:pt x="24358" y="34086"/>
                </a:lnTo>
                <a:lnTo>
                  <a:pt x="30213" y="30200"/>
                </a:lnTo>
                <a:lnTo>
                  <a:pt x="34099" y="24348"/>
                </a:lnTo>
                <a:lnTo>
                  <a:pt x="35394" y="17691"/>
                </a:lnTo>
                <a:lnTo>
                  <a:pt x="34099" y="11033"/>
                </a:lnTo>
                <a:lnTo>
                  <a:pt x="30213" y="5181"/>
                </a:lnTo>
                <a:close/>
              </a:path>
            </a:pathLst>
          </a:custGeom>
          <a:ln w="3175">
            <a:solidFill>
              <a:srgbClr val="FFFFFF"/>
            </a:solidFill>
          </a:ln>
        </p:spPr>
        <p:txBody>
          <a:bodyPr wrap="square" lIns="0" tIns="0" rIns="0" bIns="0" rtlCol="0"/>
          <a:lstStyle/>
          <a:p>
            <a:endParaRPr/>
          </a:p>
        </p:txBody>
      </p:sp>
      <p:sp>
        <p:nvSpPr>
          <p:cNvPr id="109" name="object 109"/>
          <p:cNvSpPr/>
          <p:nvPr/>
        </p:nvSpPr>
        <p:spPr>
          <a:xfrm>
            <a:off x="5586022" y="7312424"/>
            <a:ext cx="15240" cy="22225"/>
          </a:xfrm>
          <a:custGeom>
            <a:avLst/>
            <a:gdLst/>
            <a:ahLst/>
            <a:cxnLst/>
            <a:rect l="l" t="t" r="r" b="b"/>
            <a:pathLst>
              <a:path w="15239" h="22225">
                <a:moveTo>
                  <a:pt x="0" y="0"/>
                </a:moveTo>
                <a:lnTo>
                  <a:pt x="15138" y="22174"/>
                </a:lnTo>
              </a:path>
            </a:pathLst>
          </a:custGeom>
          <a:ln w="3175">
            <a:solidFill>
              <a:srgbClr val="FFFFFF"/>
            </a:solidFill>
          </a:ln>
        </p:spPr>
        <p:txBody>
          <a:bodyPr wrap="square" lIns="0" tIns="0" rIns="0" bIns="0" rtlCol="0"/>
          <a:lstStyle/>
          <a:p>
            <a:endParaRPr/>
          </a:p>
        </p:txBody>
      </p:sp>
      <p:sp>
        <p:nvSpPr>
          <p:cNvPr id="110" name="object 110"/>
          <p:cNvSpPr/>
          <p:nvPr/>
        </p:nvSpPr>
        <p:spPr>
          <a:xfrm>
            <a:off x="5572566" y="7334601"/>
            <a:ext cx="29209" cy="0"/>
          </a:xfrm>
          <a:custGeom>
            <a:avLst/>
            <a:gdLst/>
            <a:ahLst/>
            <a:cxnLst/>
            <a:rect l="l" t="t" r="r" b="b"/>
            <a:pathLst>
              <a:path w="29210">
                <a:moveTo>
                  <a:pt x="0" y="0"/>
                </a:moveTo>
                <a:lnTo>
                  <a:pt x="28587" y="0"/>
                </a:lnTo>
              </a:path>
            </a:pathLst>
          </a:custGeom>
          <a:ln w="3175">
            <a:solidFill>
              <a:srgbClr val="FFFFFF"/>
            </a:solidFill>
          </a:ln>
        </p:spPr>
        <p:txBody>
          <a:bodyPr wrap="square" lIns="0" tIns="0" rIns="0" bIns="0" rtlCol="0"/>
          <a:lstStyle/>
          <a:p>
            <a:endParaRPr/>
          </a:p>
        </p:txBody>
      </p:sp>
      <p:sp>
        <p:nvSpPr>
          <p:cNvPr id="111" name="object 111"/>
          <p:cNvSpPr/>
          <p:nvPr/>
        </p:nvSpPr>
        <p:spPr>
          <a:xfrm>
            <a:off x="5548000" y="7295074"/>
            <a:ext cx="17145" cy="40005"/>
          </a:xfrm>
          <a:custGeom>
            <a:avLst/>
            <a:gdLst/>
            <a:ahLst/>
            <a:cxnLst/>
            <a:rect l="l" t="t" r="r" b="b"/>
            <a:pathLst>
              <a:path w="17145" h="40004">
                <a:moveTo>
                  <a:pt x="16776" y="0"/>
                </a:moveTo>
                <a:lnTo>
                  <a:pt x="0" y="39535"/>
                </a:lnTo>
              </a:path>
            </a:pathLst>
          </a:custGeom>
          <a:ln w="3175">
            <a:solidFill>
              <a:srgbClr val="FFFFFF"/>
            </a:solidFill>
          </a:ln>
        </p:spPr>
        <p:txBody>
          <a:bodyPr wrap="square" lIns="0" tIns="0" rIns="0" bIns="0" rtlCol="0"/>
          <a:lstStyle/>
          <a:p>
            <a:endParaRPr/>
          </a:p>
        </p:txBody>
      </p:sp>
      <p:sp>
        <p:nvSpPr>
          <p:cNvPr id="112" name="object 112"/>
          <p:cNvSpPr/>
          <p:nvPr/>
        </p:nvSpPr>
        <p:spPr>
          <a:xfrm>
            <a:off x="5557414" y="7312424"/>
            <a:ext cx="15240" cy="22225"/>
          </a:xfrm>
          <a:custGeom>
            <a:avLst/>
            <a:gdLst/>
            <a:ahLst/>
            <a:cxnLst/>
            <a:rect l="l" t="t" r="r" b="b"/>
            <a:pathLst>
              <a:path w="15239" h="22225">
                <a:moveTo>
                  <a:pt x="0" y="0"/>
                </a:moveTo>
                <a:lnTo>
                  <a:pt x="15151" y="22174"/>
                </a:lnTo>
              </a:path>
            </a:pathLst>
          </a:custGeom>
          <a:ln w="3175">
            <a:solidFill>
              <a:srgbClr val="FFFFFF"/>
            </a:solidFill>
          </a:ln>
        </p:spPr>
        <p:txBody>
          <a:bodyPr wrap="square" lIns="0" tIns="0" rIns="0" bIns="0" rtlCol="0"/>
          <a:lstStyle/>
          <a:p>
            <a:endParaRPr/>
          </a:p>
        </p:txBody>
      </p:sp>
      <p:sp>
        <p:nvSpPr>
          <p:cNvPr id="113" name="object 113"/>
          <p:cNvSpPr/>
          <p:nvPr/>
        </p:nvSpPr>
        <p:spPr>
          <a:xfrm>
            <a:off x="5557414" y="7312424"/>
            <a:ext cx="29209" cy="0"/>
          </a:xfrm>
          <a:custGeom>
            <a:avLst/>
            <a:gdLst/>
            <a:ahLst/>
            <a:cxnLst/>
            <a:rect l="l" t="t" r="r" b="b"/>
            <a:pathLst>
              <a:path w="29210">
                <a:moveTo>
                  <a:pt x="0" y="0"/>
                </a:moveTo>
                <a:lnTo>
                  <a:pt x="28600" y="0"/>
                </a:lnTo>
              </a:path>
            </a:pathLst>
          </a:custGeom>
          <a:ln w="3175">
            <a:solidFill>
              <a:srgbClr val="FFFFFF"/>
            </a:solidFill>
          </a:ln>
        </p:spPr>
        <p:txBody>
          <a:bodyPr wrap="square" lIns="0" tIns="0" rIns="0" bIns="0" rtlCol="0"/>
          <a:lstStyle/>
          <a:p>
            <a:endParaRPr/>
          </a:p>
        </p:txBody>
      </p:sp>
      <p:sp>
        <p:nvSpPr>
          <p:cNvPr id="114" name="object 114"/>
          <p:cNvSpPr/>
          <p:nvPr/>
        </p:nvSpPr>
        <p:spPr>
          <a:xfrm>
            <a:off x="5564776" y="7295074"/>
            <a:ext cx="19050" cy="0"/>
          </a:xfrm>
          <a:custGeom>
            <a:avLst/>
            <a:gdLst/>
            <a:ahLst/>
            <a:cxnLst/>
            <a:rect l="l" t="t" r="r" b="b"/>
            <a:pathLst>
              <a:path w="19050">
                <a:moveTo>
                  <a:pt x="0" y="0"/>
                </a:moveTo>
                <a:lnTo>
                  <a:pt x="18567" y="0"/>
                </a:lnTo>
              </a:path>
            </a:pathLst>
          </a:custGeom>
          <a:ln w="3175">
            <a:solidFill>
              <a:srgbClr val="FFFFFF"/>
            </a:solidFill>
          </a:ln>
        </p:spPr>
        <p:txBody>
          <a:bodyPr wrap="square" lIns="0" tIns="0" rIns="0" bIns="0" rtlCol="0"/>
          <a:lstStyle/>
          <a:p>
            <a:endParaRPr/>
          </a:p>
        </p:txBody>
      </p:sp>
      <p:sp>
        <p:nvSpPr>
          <p:cNvPr id="115" name="object 115"/>
          <p:cNvSpPr/>
          <p:nvPr/>
        </p:nvSpPr>
        <p:spPr>
          <a:xfrm>
            <a:off x="5790528" y="6285927"/>
            <a:ext cx="335280" cy="792480"/>
          </a:xfrm>
          <a:custGeom>
            <a:avLst/>
            <a:gdLst/>
            <a:ahLst/>
            <a:cxnLst/>
            <a:rect l="l" t="t" r="r" b="b"/>
            <a:pathLst>
              <a:path w="335279" h="792479">
                <a:moveTo>
                  <a:pt x="0" y="101142"/>
                </a:moveTo>
                <a:lnTo>
                  <a:pt x="20840" y="127076"/>
                </a:lnTo>
                <a:lnTo>
                  <a:pt x="29311" y="138303"/>
                </a:lnTo>
                <a:lnTo>
                  <a:pt x="35102" y="152361"/>
                </a:lnTo>
                <a:lnTo>
                  <a:pt x="43573" y="160210"/>
                </a:lnTo>
                <a:lnTo>
                  <a:pt x="50431" y="165836"/>
                </a:lnTo>
                <a:lnTo>
                  <a:pt x="53606" y="175374"/>
                </a:lnTo>
                <a:lnTo>
                  <a:pt x="64173" y="189992"/>
                </a:lnTo>
                <a:lnTo>
                  <a:pt x="72631" y="206273"/>
                </a:lnTo>
                <a:lnTo>
                  <a:pt x="75260" y="215823"/>
                </a:lnTo>
                <a:lnTo>
                  <a:pt x="78955" y="224828"/>
                </a:lnTo>
                <a:lnTo>
                  <a:pt x="80022" y="232689"/>
                </a:lnTo>
                <a:lnTo>
                  <a:pt x="85293" y="239407"/>
                </a:lnTo>
                <a:lnTo>
                  <a:pt x="87414" y="250659"/>
                </a:lnTo>
                <a:lnTo>
                  <a:pt x="91643" y="264680"/>
                </a:lnTo>
                <a:lnTo>
                  <a:pt x="93243" y="269748"/>
                </a:lnTo>
                <a:lnTo>
                  <a:pt x="100647" y="278752"/>
                </a:lnTo>
                <a:lnTo>
                  <a:pt x="103797" y="292798"/>
                </a:lnTo>
                <a:lnTo>
                  <a:pt x="108559" y="307962"/>
                </a:lnTo>
                <a:lnTo>
                  <a:pt x="114896" y="322580"/>
                </a:lnTo>
                <a:lnTo>
                  <a:pt x="120167" y="339420"/>
                </a:lnTo>
                <a:lnTo>
                  <a:pt x="125996" y="351205"/>
                </a:lnTo>
                <a:lnTo>
                  <a:pt x="129146" y="364134"/>
                </a:lnTo>
                <a:lnTo>
                  <a:pt x="138112" y="375361"/>
                </a:lnTo>
                <a:lnTo>
                  <a:pt x="141325" y="391668"/>
                </a:lnTo>
                <a:lnTo>
                  <a:pt x="146608" y="401205"/>
                </a:lnTo>
                <a:lnTo>
                  <a:pt x="146608" y="413016"/>
                </a:lnTo>
                <a:lnTo>
                  <a:pt x="143954" y="426491"/>
                </a:lnTo>
                <a:lnTo>
                  <a:pt x="143421" y="443903"/>
                </a:lnTo>
                <a:lnTo>
                  <a:pt x="146608" y="463003"/>
                </a:lnTo>
                <a:lnTo>
                  <a:pt x="146583" y="472427"/>
                </a:lnTo>
                <a:lnTo>
                  <a:pt x="146050" y="491007"/>
                </a:lnTo>
                <a:lnTo>
                  <a:pt x="146583" y="533679"/>
                </a:lnTo>
                <a:lnTo>
                  <a:pt x="143408" y="539305"/>
                </a:lnTo>
                <a:lnTo>
                  <a:pt x="146583" y="548843"/>
                </a:lnTo>
                <a:lnTo>
                  <a:pt x="144983" y="560070"/>
                </a:lnTo>
                <a:lnTo>
                  <a:pt x="143408" y="575792"/>
                </a:lnTo>
                <a:lnTo>
                  <a:pt x="143954" y="586498"/>
                </a:lnTo>
                <a:lnTo>
                  <a:pt x="145516" y="593229"/>
                </a:lnTo>
                <a:lnTo>
                  <a:pt x="142354" y="603338"/>
                </a:lnTo>
                <a:lnTo>
                  <a:pt x="142354" y="617943"/>
                </a:lnTo>
                <a:lnTo>
                  <a:pt x="142875" y="625817"/>
                </a:lnTo>
                <a:lnTo>
                  <a:pt x="142677" y="659300"/>
                </a:lnTo>
                <a:lnTo>
                  <a:pt x="141990" y="692792"/>
                </a:lnTo>
                <a:lnTo>
                  <a:pt x="141840" y="706196"/>
                </a:lnTo>
                <a:lnTo>
                  <a:pt x="141739" y="731774"/>
                </a:lnTo>
                <a:lnTo>
                  <a:pt x="142354" y="759510"/>
                </a:lnTo>
                <a:lnTo>
                  <a:pt x="141808" y="775258"/>
                </a:lnTo>
                <a:lnTo>
                  <a:pt x="141808" y="788733"/>
                </a:lnTo>
                <a:lnTo>
                  <a:pt x="142354" y="792086"/>
                </a:lnTo>
                <a:lnTo>
                  <a:pt x="179527" y="792035"/>
                </a:lnTo>
                <a:lnTo>
                  <a:pt x="180162" y="781926"/>
                </a:lnTo>
                <a:lnTo>
                  <a:pt x="180162" y="771486"/>
                </a:lnTo>
                <a:lnTo>
                  <a:pt x="180479" y="761733"/>
                </a:lnTo>
                <a:lnTo>
                  <a:pt x="181457" y="748931"/>
                </a:lnTo>
                <a:lnTo>
                  <a:pt x="182079" y="731774"/>
                </a:lnTo>
                <a:lnTo>
                  <a:pt x="180797" y="719302"/>
                </a:lnTo>
                <a:lnTo>
                  <a:pt x="181749" y="706196"/>
                </a:lnTo>
                <a:lnTo>
                  <a:pt x="182377" y="692792"/>
                </a:lnTo>
                <a:lnTo>
                  <a:pt x="182397" y="665759"/>
                </a:lnTo>
                <a:lnTo>
                  <a:pt x="183337" y="653326"/>
                </a:lnTo>
                <a:lnTo>
                  <a:pt x="182079" y="646252"/>
                </a:lnTo>
                <a:lnTo>
                  <a:pt x="182397" y="636485"/>
                </a:lnTo>
                <a:lnTo>
                  <a:pt x="183337" y="627049"/>
                </a:lnTo>
                <a:lnTo>
                  <a:pt x="182397" y="617626"/>
                </a:lnTo>
                <a:lnTo>
                  <a:pt x="181127" y="610895"/>
                </a:lnTo>
                <a:lnTo>
                  <a:pt x="182397" y="580923"/>
                </a:lnTo>
                <a:lnTo>
                  <a:pt x="182397" y="558038"/>
                </a:lnTo>
                <a:lnTo>
                  <a:pt x="185460" y="527523"/>
                </a:lnTo>
                <a:lnTo>
                  <a:pt x="186186" y="495547"/>
                </a:lnTo>
                <a:lnTo>
                  <a:pt x="186775" y="463003"/>
                </a:lnTo>
                <a:lnTo>
                  <a:pt x="189395" y="431190"/>
                </a:lnTo>
                <a:lnTo>
                  <a:pt x="187172" y="418045"/>
                </a:lnTo>
                <a:lnTo>
                  <a:pt x="190995" y="408965"/>
                </a:lnTo>
                <a:lnTo>
                  <a:pt x="194462" y="400545"/>
                </a:lnTo>
                <a:lnTo>
                  <a:pt x="196367" y="390118"/>
                </a:lnTo>
                <a:lnTo>
                  <a:pt x="199847" y="386397"/>
                </a:lnTo>
                <a:lnTo>
                  <a:pt x="203685" y="378790"/>
                </a:lnTo>
                <a:lnTo>
                  <a:pt x="179578" y="378790"/>
                </a:lnTo>
                <a:lnTo>
                  <a:pt x="177380" y="377888"/>
                </a:lnTo>
                <a:lnTo>
                  <a:pt x="177479" y="367538"/>
                </a:lnTo>
                <a:lnTo>
                  <a:pt x="178028" y="360464"/>
                </a:lnTo>
                <a:lnTo>
                  <a:pt x="178701" y="344218"/>
                </a:lnTo>
                <a:lnTo>
                  <a:pt x="179630" y="327748"/>
                </a:lnTo>
                <a:lnTo>
                  <a:pt x="181154" y="318909"/>
                </a:lnTo>
                <a:lnTo>
                  <a:pt x="146253" y="318909"/>
                </a:lnTo>
                <a:lnTo>
                  <a:pt x="139636" y="303263"/>
                </a:lnTo>
                <a:lnTo>
                  <a:pt x="100457" y="214401"/>
                </a:lnTo>
                <a:lnTo>
                  <a:pt x="97637" y="201396"/>
                </a:lnTo>
                <a:lnTo>
                  <a:pt x="95211" y="181686"/>
                </a:lnTo>
                <a:lnTo>
                  <a:pt x="93717" y="167995"/>
                </a:lnTo>
                <a:lnTo>
                  <a:pt x="76225" y="167995"/>
                </a:lnTo>
                <a:lnTo>
                  <a:pt x="68808" y="155600"/>
                </a:lnTo>
                <a:lnTo>
                  <a:pt x="57581" y="143878"/>
                </a:lnTo>
                <a:lnTo>
                  <a:pt x="52654" y="132689"/>
                </a:lnTo>
                <a:lnTo>
                  <a:pt x="29070" y="103327"/>
                </a:lnTo>
                <a:lnTo>
                  <a:pt x="0" y="101142"/>
                </a:lnTo>
                <a:close/>
              </a:path>
              <a:path w="335279" h="792479">
                <a:moveTo>
                  <a:pt x="313601" y="149377"/>
                </a:moveTo>
                <a:lnTo>
                  <a:pt x="284226" y="204266"/>
                </a:lnTo>
                <a:lnTo>
                  <a:pt x="276326" y="210362"/>
                </a:lnTo>
                <a:lnTo>
                  <a:pt x="239801" y="265239"/>
                </a:lnTo>
                <a:lnTo>
                  <a:pt x="225450" y="296494"/>
                </a:lnTo>
                <a:lnTo>
                  <a:pt x="205282" y="334010"/>
                </a:lnTo>
                <a:lnTo>
                  <a:pt x="193192" y="355180"/>
                </a:lnTo>
                <a:lnTo>
                  <a:pt x="179578" y="378790"/>
                </a:lnTo>
                <a:lnTo>
                  <a:pt x="203685" y="378790"/>
                </a:lnTo>
                <a:lnTo>
                  <a:pt x="206806" y="372605"/>
                </a:lnTo>
                <a:lnTo>
                  <a:pt x="211556" y="367538"/>
                </a:lnTo>
                <a:lnTo>
                  <a:pt x="217576" y="361492"/>
                </a:lnTo>
                <a:lnTo>
                  <a:pt x="223342" y="353860"/>
                </a:lnTo>
                <a:lnTo>
                  <a:pt x="228409" y="342760"/>
                </a:lnTo>
                <a:lnTo>
                  <a:pt x="234734" y="334010"/>
                </a:lnTo>
                <a:lnTo>
                  <a:pt x="243586" y="312102"/>
                </a:lnTo>
                <a:lnTo>
                  <a:pt x="246773" y="304355"/>
                </a:lnTo>
                <a:lnTo>
                  <a:pt x="251193" y="294932"/>
                </a:lnTo>
                <a:lnTo>
                  <a:pt x="253733" y="287528"/>
                </a:lnTo>
                <a:lnTo>
                  <a:pt x="256603" y="279450"/>
                </a:lnTo>
                <a:lnTo>
                  <a:pt x="263890" y="272034"/>
                </a:lnTo>
                <a:lnTo>
                  <a:pt x="272415" y="261289"/>
                </a:lnTo>
                <a:lnTo>
                  <a:pt x="278217" y="250659"/>
                </a:lnTo>
                <a:lnTo>
                  <a:pt x="283806" y="240728"/>
                </a:lnTo>
                <a:lnTo>
                  <a:pt x="289521" y="230974"/>
                </a:lnTo>
                <a:lnTo>
                  <a:pt x="293636" y="222554"/>
                </a:lnTo>
                <a:lnTo>
                  <a:pt x="298678" y="212115"/>
                </a:lnTo>
                <a:lnTo>
                  <a:pt x="301548" y="208076"/>
                </a:lnTo>
                <a:lnTo>
                  <a:pt x="308508" y="201663"/>
                </a:lnTo>
                <a:lnTo>
                  <a:pt x="312013" y="194614"/>
                </a:lnTo>
                <a:lnTo>
                  <a:pt x="314858" y="187210"/>
                </a:lnTo>
                <a:lnTo>
                  <a:pt x="318985" y="179806"/>
                </a:lnTo>
                <a:lnTo>
                  <a:pt x="328828" y="163055"/>
                </a:lnTo>
                <a:lnTo>
                  <a:pt x="334860" y="150202"/>
                </a:lnTo>
                <a:lnTo>
                  <a:pt x="313601" y="149377"/>
                </a:lnTo>
                <a:close/>
              </a:path>
              <a:path w="335279" h="792479">
                <a:moveTo>
                  <a:pt x="116814" y="9956"/>
                </a:moveTo>
                <a:lnTo>
                  <a:pt x="103543" y="18669"/>
                </a:lnTo>
                <a:lnTo>
                  <a:pt x="85420" y="53060"/>
                </a:lnTo>
                <a:lnTo>
                  <a:pt x="61950" y="63258"/>
                </a:lnTo>
                <a:lnTo>
                  <a:pt x="102158" y="71018"/>
                </a:lnTo>
                <a:lnTo>
                  <a:pt x="105727" y="78574"/>
                </a:lnTo>
                <a:lnTo>
                  <a:pt x="109283" y="94462"/>
                </a:lnTo>
                <a:lnTo>
                  <a:pt x="119258" y="119349"/>
                </a:lnTo>
                <a:lnTo>
                  <a:pt x="126592" y="129994"/>
                </a:lnTo>
                <a:lnTo>
                  <a:pt x="131313" y="140443"/>
                </a:lnTo>
                <a:lnTo>
                  <a:pt x="133451" y="164744"/>
                </a:lnTo>
                <a:lnTo>
                  <a:pt x="136296" y="174574"/>
                </a:lnTo>
                <a:lnTo>
                  <a:pt x="135585" y="189687"/>
                </a:lnTo>
                <a:lnTo>
                  <a:pt x="139852" y="197993"/>
                </a:lnTo>
                <a:lnTo>
                  <a:pt x="139852" y="213118"/>
                </a:lnTo>
                <a:lnTo>
                  <a:pt x="143389" y="231902"/>
                </a:lnTo>
                <a:lnTo>
                  <a:pt x="145542" y="256209"/>
                </a:lnTo>
                <a:lnTo>
                  <a:pt x="147662" y="294767"/>
                </a:lnTo>
                <a:lnTo>
                  <a:pt x="149783" y="306832"/>
                </a:lnTo>
                <a:lnTo>
                  <a:pt x="146253" y="318909"/>
                </a:lnTo>
                <a:lnTo>
                  <a:pt x="181154" y="318909"/>
                </a:lnTo>
                <a:lnTo>
                  <a:pt x="182380" y="311793"/>
                </a:lnTo>
                <a:lnTo>
                  <a:pt x="188518" y="297091"/>
                </a:lnTo>
                <a:lnTo>
                  <a:pt x="193408" y="285597"/>
                </a:lnTo>
                <a:lnTo>
                  <a:pt x="197693" y="275755"/>
                </a:lnTo>
                <a:lnTo>
                  <a:pt x="168960" y="275755"/>
                </a:lnTo>
                <a:lnTo>
                  <a:pt x="169036" y="250659"/>
                </a:lnTo>
                <a:lnTo>
                  <a:pt x="169316" y="218211"/>
                </a:lnTo>
                <a:lnTo>
                  <a:pt x="175112" y="218211"/>
                </a:lnTo>
                <a:lnTo>
                  <a:pt x="177038" y="211086"/>
                </a:lnTo>
                <a:lnTo>
                  <a:pt x="179113" y="206387"/>
                </a:lnTo>
                <a:lnTo>
                  <a:pt x="160172" y="206387"/>
                </a:lnTo>
                <a:lnTo>
                  <a:pt x="157429" y="172770"/>
                </a:lnTo>
                <a:lnTo>
                  <a:pt x="157035" y="154470"/>
                </a:lnTo>
                <a:lnTo>
                  <a:pt x="154000" y="119349"/>
                </a:lnTo>
                <a:lnTo>
                  <a:pt x="153964" y="117525"/>
                </a:lnTo>
                <a:lnTo>
                  <a:pt x="154698" y="106730"/>
                </a:lnTo>
                <a:lnTo>
                  <a:pt x="155067" y="98425"/>
                </a:lnTo>
                <a:lnTo>
                  <a:pt x="155603" y="96329"/>
                </a:lnTo>
                <a:lnTo>
                  <a:pt x="139471" y="96329"/>
                </a:lnTo>
                <a:lnTo>
                  <a:pt x="135166" y="85128"/>
                </a:lnTo>
                <a:lnTo>
                  <a:pt x="132803" y="64376"/>
                </a:lnTo>
                <a:lnTo>
                  <a:pt x="134404" y="31140"/>
                </a:lnTo>
                <a:lnTo>
                  <a:pt x="116814" y="9956"/>
                </a:lnTo>
                <a:close/>
              </a:path>
              <a:path w="335279" h="792479">
                <a:moveTo>
                  <a:pt x="213461" y="73367"/>
                </a:moveTo>
                <a:lnTo>
                  <a:pt x="213283" y="74333"/>
                </a:lnTo>
                <a:lnTo>
                  <a:pt x="203136" y="93433"/>
                </a:lnTo>
                <a:lnTo>
                  <a:pt x="201498" y="166065"/>
                </a:lnTo>
                <a:lnTo>
                  <a:pt x="197294" y="191757"/>
                </a:lnTo>
                <a:lnTo>
                  <a:pt x="193103" y="217766"/>
                </a:lnTo>
                <a:lnTo>
                  <a:pt x="187515" y="235610"/>
                </a:lnTo>
                <a:lnTo>
                  <a:pt x="179470" y="251980"/>
                </a:lnTo>
                <a:lnTo>
                  <a:pt x="168960" y="275755"/>
                </a:lnTo>
                <a:lnTo>
                  <a:pt x="197693" y="275755"/>
                </a:lnTo>
                <a:lnTo>
                  <a:pt x="199313" y="272034"/>
                </a:lnTo>
                <a:lnTo>
                  <a:pt x="204228" y="258775"/>
                </a:lnTo>
                <a:lnTo>
                  <a:pt x="205887" y="251968"/>
                </a:lnTo>
                <a:lnTo>
                  <a:pt x="210807" y="244322"/>
                </a:lnTo>
                <a:lnTo>
                  <a:pt x="212775" y="238048"/>
                </a:lnTo>
                <a:lnTo>
                  <a:pt x="216357" y="229679"/>
                </a:lnTo>
                <a:lnTo>
                  <a:pt x="219989" y="219913"/>
                </a:lnTo>
                <a:lnTo>
                  <a:pt x="221945" y="205320"/>
                </a:lnTo>
                <a:lnTo>
                  <a:pt x="223308" y="201663"/>
                </a:lnTo>
                <a:lnTo>
                  <a:pt x="230784" y="184759"/>
                </a:lnTo>
                <a:lnTo>
                  <a:pt x="236600" y="171373"/>
                </a:lnTo>
                <a:lnTo>
                  <a:pt x="215798" y="171373"/>
                </a:lnTo>
                <a:lnTo>
                  <a:pt x="218109" y="99910"/>
                </a:lnTo>
                <a:lnTo>
                  <a:pt x="213461" y="73367"/>
                </a:lnTo>
                <a:close/>
              </a:path>
              <a:path w="335279" h="792479">
                <a:moveTo>
                  <a:pt x="175112" y="218211"/>
                </a:moveTo>
                <a:lnTo>
                  <a:pt x="169316" y="218211"/>
                </a:lnTo>
                <a:lnTo>
                  <a:pt x="171411" y="231902"/>
                </a:lnTo>
                <a:lnTo>
                  <a:pt x="175112" y="218211"/>
                </a:lnTo>
                <a:close/>
              </a:path>
              <a:path w="335279" h="792479">
                <a:moveTo>
                  <a:pt x="194144" y="117525"/>
                </a:moveTo>
                <a:lnTo>
                  <a:pt x="183616" y="149085"/>
                </a:lnTo>
                <a:lnTo>
                  <a:pt x="176187" y="160693"/>
                </a:lnTo>
                <a:lnTo>
                  <a:pt x="167208" y="187706"/>
                </a:lnTo>
                <a:lnTo>
                  <a:pt x="160172" y="206387"/>
                </a:lnTo>
                <a:lnTo>
                  <a:pt x="179113" y="206387"/>
                </a:lnTo>
                <a:lnTo>
                  <a:pt x="185750" y="191363"/>
                </a:lnTo>
                <a:lnTo>
                  <a:pt x="194144" y="117525"/>
                </a:lnTo>
                <a:close/>
              </a:path>
              <a:path w="335279" h="792479">
                <a:moveTo>
                  <a:pt x="273646" y="68427"/>
                </a:moveTo>
                <a:lnTo>
                  <a:pt x="237477" y="97586"/>
                </a:lnTo>
                <a:lnTo>
                  <a:pt x="215798" y="171373"/>
                </a:lnTo>
                <a:lnTo>
                  <a:pt x="236600" y="171373"/>
                </a:lnTo>
                <a:lnTo>
                  <a:pt x="242582" y="157607"/>
                </a:lnTo>
                <a:lnTo>
                  <a:pt x="240626" y="145046"/>
                </a:lnTo>
                <a:lnTo>
                  <a:pt x="241592" y="140182"/>
                </a:lnTo>
                <a:lnTo>
                  <a:pt x="273646" y="68427"/>
                </a:lnTo>
                <a:close/>
              </a:path>
              <a:path w="335279" h="792479">
                <a:moveTo>
                  <a:pt x="56019" y="65836"/>
                </a:moveTo>
                <a:lnTo>
                  <a:pt x="68808" y="135775"/>
                </a:lnTo>
                <a:lnTo>
                  <a:pt x="76225" y="167995"/>
                </a:lnTo>
                <a:lnTo>
                  <a:pt x="93717" y="167995"/>
                </a:lnTo>
                <a:lnTo>
                  <a:pt x="93103" y="162369"/>
                </a:lnTo>
                <a:lnTo>
                  <a:pt x="90018" y="149085"/>
                </a:lnTo>
                <a:lnTo>
                  <a:pt x="88201" y="140804"/>
                </a:lnTo>
                <a:lnTo>
                  <a:pt x="84353" y="125933"/>
                </a:lnTo>
                <a:lnTo>
                  <a:pt x="82257" y="114414"/>
                </a:lnTo>
                <a:lnTo>
                  <a:pt x="78765" y="102489"/>
                </a:lnTo>
                <a:lnTo>
                  <a:pt x="77724" y="88760"/>
                </a:lnTo>
                <a:lnTo>
                  <a:pt x="74587" y="78714"/>
                </a:lnTo>
                <a:lnTo>
                  <a:pt x="56019" y="65836"/>
                </a:lnTo>
                <a:close/>
              </a:path>
              <a:path w="335279" h="792479">
                <a:moveTo>
                  <a:pt x="155867" y="0"/>
                </a:moveTo>
                <a:lnTo>
                  <a:pt x="151968" y="13284"/>
                </a:lnTo>
                <a:lnTo>
                  <a:pt x="151180" y="26987"/>
                </a:lnTo>
                <a:lnTo>
                  <a:pt x="148831" y="45237"/>
                </a:lnTo>
                <a:lnTo>
                  <a:pt x="144157" y="56883"/>
                </a:lnTo>
                <a:lnTo>
                  <a:pt x="144113" y="71018"/>
                </a:lnTo>
                <a:lnTo>
                  <a:pt x="142570" y="85953"/>
                </a:lnTo>
                <a:lnTo>
                  <a:pt x="139471" y="96329"/>
                </a:lnTo>
                <a:lnTo>
                  <a:pt x="155603" y="96329"/>
                </a:lnTo>
                <a:lnTo>
                  <a:pt x="159004" y="83058"/>
                </a:lnTo>
                <a:lnTo>
                  <a:pt x="160947" y="69748"/>
                </a:lnTo>
                <a:lnTo>
                  <a:pt x="164465" y="46494"/>
                </a:lnTo>
                <a:lnTo>
                  <a:pt x="165620" y="26568"/>
                </a:lnTo>
                <a:lnTo>
                  <a:pt x="168732" y="11582"/>
                </a:lnTo>
                <a:lnTo>
                  <a:pt x="155867" y="0"/>
                </a:lnTo>
                <a:close/>
              </a:path>
            </a:pathLst>
          </a:custGeom>
          <a:solidFill>
            <a:srgbClr val="F9F9FA"/>
          </a:solidFill>
        </p:spPr>
        <p:txBody>
          <a:bodyPr wrap="square" lIns="0" tIns="0" rIns="0" bIns="0" rtlCol="0"/>
          <a:lstStyle/>
          <a:p>
            <a:endParaRPr/>
          </a:p>
        </p:txBody>
      </p:sp>
      <p:sp>
        <p:nvSpPr>
          <p:cNvPr id="116" name="object 116"/>
          <p:cNvSpPr/>
          <p:nvPr/>
        </p:nvSpPr>
        <p:spPr>
          <a:xfrm>
            <a:off x="5790528" y="6285927"/>
            <a:ext cx="335280" cy="792480"/>
          </a:xfrm>
          <a:custGeom>
            <a:avLst/>
            <a:gdLst/>
            <a:ahLst/>
            <a:cxnLst/>
            <a:rect l="l" t="t" r="r" b="b"/>
            <a:pathLst>
              <a:path w="335279" h="792479">
                <a:moveTo>
                  <a:pt x="203136" y="93433"/>
                </a:moveTo>
                <a:lnTo>
                  <a:pt x="213283" y="74333"/>
                </a:lnTo>
                <a:lnTo>
                  <a:pt x="213461" y="73367"/>
                </a:lnTo>
                <a:lnTo>
                  <a:pt x="218109" y="99910"/>
                </a:lnTo>
                <a:lnTo>
                  <a:pt x="215798" y="171373"/>
                </a:lnTo>
                <a:lnTo>
                  <a:pt x="237477" y="97586"/>
                </a:lnTo>
                <a:lnTo>
                  <a:pt x="273646" y="68427"/>
                </a:lnTo>
                <a:lnTo>
                  <a:pt x="241592" y="140182"/>
                </a:lnTo>
                <a:lnTo>
                  <a:pt x="240626" y="145046"/>
                </a:lnTo>
                <a:lnTo>
                  <a:pt x="242582" y="157607"/>
                </a:lnTo>
                <a:lnTo>
                  <a:pt x="230784" y="184759"/>
                </a:lnTo>
                <a:lnTo>
                  <a:pt x="223240" y="201815"/>
                </a:lnTo>
                <a:lnTo>
                  <a:pt x="221945" y="205320"/>
                </a:lnTo>
                <a:lnTo>
                  <a:pt x="219989" y="219913"/>
                </a:lnTo>
                <a:lnTo>
                  <a:pt x="216357" y="229679"/>
                </a:lnTo>
                <a:lnTo>
                  <a:pt x="212775" y="238048"/>
                </a:lnTo>
                <a:lnTo>
                  <a:pt x="210807" y="244322"/>
                </a:lnTo>
                <a:lnTo>
                  <a:pt x="205879" y="251980"/>
                </a:lnTo>
                <a:lnTo>
                  <a:pt x="204228" y="258775"/>
                </a:lnTo>
                <a:lnTo>
                  <a:pt x="199313" y="272034"/>
                </a:lnTo>
                <a:lnTo>
                  <a:pt x="193408" y="285597"/>
                </a:lnTo>
                <a:lnTo>
                  <a:pt x="188518" y="297091"/>
                </a:lnTo>
                <a:lnTo>
                  <a:pt x="182380" y="311793"/>
                </a:lnTo>
                <a:lnTo>
                  <a:pt x="179630" y="327748"/>
                </a:lnTo>
                <a:lnTo>
                  <a:pt x="178701" y="344218"/>
                </a:lnTo>
                <a:lnTo>
                  <a:pt x="178028" y="360464"/>
                </a:lnTo>
                <a:lnTo>
                  <a:pt x="177380" y="368808"/>
                </a:lnTo>
                <a:lnTo>
                  <a:pt x="177380" y="377888"/>
                </a:lnTo>
                <a:lnTo>
                  <a:pt x="179578" y="378790"/>
                </a:lnTo>
                <a:lnTo>
                  <a:pt x="193192" y="355180"/>
                </a:lnTo>
                <a:lnTo>
                  <a:pt x="205384" y="333832"/>
                </a:lnTo>
                <a:lnTo>
                  <a:pt x="225450" y="296494"/>
                </a:lnTo>
                <a:lnTo>
                  <a:pt x="239801" y="265239"/>
                </a:lnTo>
                <a:lnTo>
                  <a:pt x="276326" y="210362"/>
                </a:lnTo>
                <a:lnTo>
                  <a:pt x="284226" y="204266"/>
                </a:lnTo>
                <a:lnTo>
                  <a:pt x="313601" y="149377"/>
                </a:lnTo>
                <a:lnTo>
                  <a:pt x="334860" y="150202"/>
                </a:lnTo>
                <a:lnTo>
                  <a:pt x="328828" y="163055"/>
                </a:lnTo>
                <a:lnTo>
                  <a:pt x="324358" y="170688"/>
                </a:lnTo>
                <a:lnTo>
                  <a:pt x="318985" y="179806"/>
                </a:lnTo>
                <a:lnTo>
                  <a:pt x="314858" y="187210"/>
                </a:lnTo>
                <a:lnTo>
                  <a:pt x="312013" y="194614"/>
                </a:lnTo>
                <a:lnTo>
                  <a:pt x="308508" y="201663"/>
                </a:lnTo>
                <a:lnTo>
                  <a:pt x="301548" y="208076"/>
                </a:lnTo>
                <a:lnTo>
                  <a:pt x="298678" y="212115"/>
                </a:lnTo>
                <a:lnTo>
                  <a:pt x="293636" y="222554"/>
                </a:lnTo>
                <a:lnTo>
                  <a:pt x="289521" y="230974"/>
                </a:lnTo>
                <a:lnTo>
                  <a:pt x="283806" y="240728"/>
                </a:lnTo>
                <a:lnTo>
                  <a:pt x="278117" y="250837"/>
                </a:lnTo>
                <a:lnTo>
                  <a:pt x="272415" y="261289"/>
                </a:lnTo>
                <a:lnTo>
                  <a:pt x="263880" y="272046"/>
                </a:lnTo>
                <a:lnTo>
                  <a:pt x="256603" y="279450"/>
                </a:lnTo>
                <a:lnTo>
                  <a:pt x="253733" y="287528"/>
                </a:lnTo>
                <a:lnTo>
                  <a:pt x="251193" y="294932"/>
                </a:lnTo>
                <a:lnTo>
                  <a:pt x="246773" y="304355"/>
                </a:lnTo>
                <a:lnTo>
                  <a:pt x="243586" y="312102"/>
                </a:lnTo>
                <a:lnTo>
                  <a:pt x="238544" y="324561"/>
                </a:lnTo>
                <a:lnTo>
                  <a:pt x="234734" y="334010"/>
                </a:lnTo>
                <a:lnTo>
                  <a:pt x="228409" y="342760"/>
                </a:lnTo>
                <a:lnTo>
                  <a:pt x="223342" y="353860"/>
                </a:lnTo>
                <a:lnTo>
                  <a:pt x="217576" y="361492"/>
                </a:lnTo>
                <a:lnTo>
                  <a:pt x="211556" y="367538"/>
                </a:lnTo>
                <a:lnTo>
                  <a:pt x="206806" y="372605"/>
                </a:lnTo>
                <a:lnTo>
                  <a:pt x="199847" y="386397"/>
                </a:lnTo>
                <a:lnTo>
                  <a:pt x="196367" y="390118"/>
                </a:lnTo>
                <a:lnTo>
                  <a:pt x="194462" y="400545"/>
                </a:lnTo>
                <a:lnTo>
                  <a:pt x="190995" y="408965"/>
                </a:lnTo>
                <a:lnTo>
                  <a:pt x="187172" y="418045"/>
                </a:lnTo>
                <a:lnTo>
                  <a:pt x="189395" y="431190"/>
                </a:lnTo>
                <a:lnTo>
                  <a:pt x="186767" y="463104"/>
                </a:lnTo>
                <a:lnTo>
                  <a:pt x="186186" y="495547"/>
                </a:lnTo>
                <a:lnTo>
                  <a:pt x="185460" y="527523"/>
                </a:lnTo>
                <a:lnTo>
                  <a:pt x="182397" y="558038"/>
                </a:lnTo>
                <a:lnTo>
                  <a:pt x="182397" y="580923"/>
                </a:lnTo>
                <a:lnTo>
                  <a:pt x="181127" y="610895"/>
                </a:lnTo>
                <a:lnTo>
                  <a:pt x="182397" y="617626"/>
                </a:lnTo>
                <a:lnTo>
                  <a:pt x="183337" y="627049"/>
                </a:lnTo>
                <a:lnTo>
                  <a:pt x="182397" y="636485"/>
                </a:lnTo>
                <a:lnTo>
                  <a:pt x="182079" y="646252"/>
                </a:lnTo>
                <a:lnTo>
                  <a:pt x="183337" y="653326"/>
                </a:lnTo>
                <a:lnTo>
                  <a:pt x="182397" y="665759"/>
                </a:lnTo>
                <a:lnTo>
                  <a:pt x="182397" y="692365"/>
                </a:lnTo>
                <a:lnTo>
                  <a:pt x="181749" y="706196"/>
                </a:lnTo>
                <a:lnTo>
                  <a:pt x="180797" y="719302"/>
                </a:lnTo>
                <a:lnTo>
                  <a:pt x="182079" y="731774"/>
                </a:lnTo>
                <a:lnTo>
                  <a:pt x="181457" y="748931"/>
                </a:lnTo>
                <a:lnTo>
                  <a:pt x="180479" y="761733"/>
                </a:lnTo>
                <a:lnTo>
                  <a:pt x="180162" y="771486"/>
                </a:lnTo>
                <a:lnTo>
                  <a:pt x="180162" y="781926"/>
                </a:lnTo>
                <a:lnTo>
                  <a:pt x="179527" y="792035"/>
                </a:lnTo>
                <a:lnTo>
                  <a:pt x="142354" y="792086"/>
                </a:lnTo>
                <a:lnTo>
                  <a:pt x="141808" y="788733"/>
                </a:lnTo>
                <a:lnTo>
                  <a:pt x="141808" y="775258"/>
                </a:lnTo>
                <a:lnTo>
                  <a:pt x="142354" y="759510"/>
                </a:lnTo>
                <a:lnTo>
                  <a:pt x="141615" y="726221"/>
                </a:lnTo>
                <a:lnTo>
                  <a:pt x="141990" y="692792"/>
                </a:lnTo>
                <a:lnTo>
                  <a:pt x="142677" y="659300"/>
                </a:lnTo>
                <a:lnTo>
                  <a:pt x="142875" y="625817"/>
                </a:lnTo>
                <a:lnTo>
                  <a:pt x="142354" y="617943"/>
                </a:lnTo>
                <a:lnTo>
                  <a:pt x="142354" y="603338"/>
                </a:lnTo>
                <a:lnTo>
                  <a:pt x="145516" y="593229"/>
                </a:lnTo>
                <a:lnTo>
                  <a:pt x="143954" y="586498"/>
                </a:lnTo>
                <a:lnTo>
                  <a:pt x="143408" y="575792"/>
                </a:lnTo>
                <a:lnTo>
                  <a:pt x="144983" y="560070"/>
                </a:lnTo>
                <a:lnTo>
                  <a:pt x="146583" y="548843"/>
                </a:lnTo>
                <a:lnTo>
                  <a:pt x="143408" y="539305"/>
                </a:lnTo>
                <a:lnTo>
                  <a:pt x="146583" y="533679"/>
                </a:lnTo>
                <a:lnTo>
                  <a:pt x="146050" y="491007"/>
                </a:lnTo>
                <a:lnTo>
                  <a:pt x="146583" y="472427"/>
                </a:lnTo>
                <a:lnTo>
                  <a:pt x="146608" y="463003"/>
                </a:lnTo>
                <a:lnTo>
                  <a:pt x="143421" y="443903"/>
                </a:lnTo>
                <a:lnTo>
                  <a:pt x="143954" y="426491"/>
                </a:lnTo>
                <a:lnTo>
                  <a:pt x="146608" y="413016"/>
                </a:lnTo>
                <a:lnTo>
                  <a:pt x="146608" y="401205"/>
                </a:lnTo>
                <a:lnTo>
                  <a:pt x="141325" y="391668"/>
                </a:lnTo>
                <a:lnTo>
                  <a:pt x="138112" y="375361"/>
                </a:lnTo>
                <a:lnTo>
                  <a:pt x="129146" y="364134"/>
                </a:lnTo>
                <a:lnTo>
                  <a:pt x="125996" y="351205"/>
                </a:lnTo>
                <a:lnTo>
                  <a:pt x="120167" y="339420"/>
                </a:lnTo>
                <a:lnTo>
                  <a:pt x="114896" y="322580"/>
                </a:lnTo>
                <a:lnTo>
                  <a:pt x="108559" y="307962"/>
                </a:lnTo>
                <a:lnTo>
                  <a:pt x="103797" y="292798"/>
                </a:lnTo>
                <a:lnTo>
                  <a:pt x="100647" y="278752"/>
                </a:lnTo>
                <a:lnTo>
                  <a:pt x="93243" y="269748"/>
                </a:lnTo>
                <a:lnTo>
                  <a:pt x="91643" y="264680"/>
                </a:lnTo>
                <a:lnTo>
                  <a:pt x="87414" y="250659"/>
                </a:lnTo>
                <a:lnTo>
                  <a:pt x="85293" y="239407"/>
                </a:lnTo>
                <a:lnTo>
                  <a:pt x="80022" y="232689"/>
                </a:lnTo>
                <a:lnTo>
                  <a:pt x="78955" y="224828"/>
                </a:lnTo>
                <a:lnTo>
                  <a:pt x="75260" y="215823"/>
                </a:lnTo>
                <a:lnTo>
                  <a:pt x="72631" y="206273"/>
                </a:lnTo>
                <a:lnTo>
                  <a:pt x="64173" y="189992"/>
                </a:lnTo>
                <a:lnTo>
                  <a:pt x="53606" y="175374"/>
                </a:lnTo>
                <a:lnTo>
                  <a:pt x="50431" y="165836"/>
                </a:lnTo>
                <a:lnTo>
                  <a:pt x="43573" y="160210"/>
                </a:lnTo>
                <a:lnTo>
                  <a:pt x="35102" y="152361"/>
                </a:lnTo>
                <a:lnTo>
                  <a:pt x="29311" y="138303"/>
                </a:lnTo>
                <a:lnTo>
                  <a:pt x="20840" y="127076"/>
                </a:lnTo>
                <a:lnTo>
                  <a:pt x="0" y="101142"/>
                </a:lnTo>
                <a:lnTo>
                  <a:pt x="29070" y="103327"/>
                </a:lnTo>
                <a:lnTo>
                  <a:pt x="52654" y="132689"/>
                </a:lnTo>
                <a:lnTo>
                  <a:pt x="57581" y="143878"/>
                </a:lnTo>
                <a:lnTo>
                  <a:pt x="68808" y="155600"/>
                </a:lnTo>
                <a:lnTo>
                  <a:pt x="76225" y="167995"/>
                </a:lnTo>
                <a:lnTo>
                  <a:pt x="68808" y="135775"/>
                </a:lnTo>
                <a:lnTo>
                  <a:pt x="56019" y="65836"/>
                </a:lnTo>
                <a:lnTo>
                  <a:pt x="74587" y="78714"/>
                </a:lnTo>
                <a:lnTo>
                  <a:pt x="77724" y="88760"/>
                </a:lnTo>
                <a:lnTo>
                  <a:pt x="78765" y="102489"/>
                </a:lnTo>
                <a:lnTo>
                  <a:pt x="82257" y="114414"/>
                </a:lnTo>
                <a:lnTo>
                  <a:pt x="84353" y="125933"/>
                </a:lnTo>
                <a:lnTo>
                  <a:pt x="88201" y="140804"/>
                </a:lnTo>
                <a:lnTo>
                  <a:pt x="90322" y="150469"/>
                </a:lnTo>
                <a:lnTo>
                  <a:pt x="93103" y="162369"/>
                </a:lnTo>
                <a:lnTo>
                  <a:pt x="95211" y="181686"/>
                </a:lnTo>
                <a:lnTo>
                  <a:pt x="97637" y="201396"/>
                </a:lnTo>
                <a:lnTo>
                  <a:pt x="100457" y="214401"/>
                </a:lnTo>
                <a:lnTo>
                  <a:pt x="139636" y="303263"/>
                </a:lnTo>
                <a:lnTo>
                  <a:pt x="146253" y="318909"/>
                </a:lnTo>
                <a:lnTo>
                  <a:pt x="149783" y="306832"/>
                </a:lnTo>
                <a:lnTo>
                  <a:pt x="147662" y="294767"/>
                </a:lnTo>
                <a:lnTo>
                  <a:pt x="145542" y="256209"/>
                </a:lnTo>
                <a:lnTo>
                  <a:pt x="143408" y="232003"/>
                </a:lnTo>
                <a:lnTo>
                  <a:pt x="139852" y="213118"/>
                </a:lnTo>
                <a:lnTo>
                  <a:pt x="139852" y="197993"/>
                </a:lnTo>
                <a:lnTo>
                  <a:pt x="135585" y="189687"/>
                </a:lnTo>
                <a:lnTo>
                  <a:pt x="136296" y="174574"/>
                </a:lnTo>
                <a:lnTo>
                  <a:pt x="133451" y="164744"/>
                </a:lnTo>
                <a:lnTo>
                  <a:pt x="131313" y="140443"/>
                </a:lnTo>
                <a:lnTo>
                  <a:pt x="126592" y="129994"/>
                </a:lnTo>
                <a:lnTo>
                  <a:pt x="119258" y="119349"/>
                </a:lnTo>
                <a:lnTo>
                  <a:pt x="109283" y="94462"/>
                </a:lnTo>
                <a:lnTo>
                  <a:pt x="105727" y="78574"/>
                </a:lnTo>
                <a:lnTo>
                  <a:pt x="102158" y="71018"/>
                </a:lnTo>
                <a:lnTo>
                  <a:pt x="61950" y="63258"/>
                </a:lnTo>
                <a:lnTo>
                  <a:pt x="85420" y="53060"/>
                </a:lnTo>
                <a:lnTo>
                  <a:pt x="103543" y="18669"/>
                </a:lnTo>
                <a:lnTo>
                  <a:pt x="116814" y="9956"/>
                </a:lnTo>
                <a:lnTo>
                  <a:pt x="134404" y="31140"/>
                </a:lnTo>
                <a:lnTo>
                  <a:pt x="132803" y="64376"/>
                </a:lnTo>
                <a:lnTo>
                  <a:pt x="135166" y="85128"/>
                </a:lnTo>
                <a:lnTo>
                  <a:pt x="139471" y="96329"/>
                </a:lnTo>
                <a:lnTo>
                  <a:pt x="142570" y="85953"/>
                </a:lnTo>
                <a:lnTo>
                  <a:pt x="144157" y="70586"/>
                </a:lnTo>
                <a:lnTo>
                  <a:pt x="144157" y="56883"/>
                </a:lnTo>
                <a:lnTo>
                  <a:pt x="148831" y="45237"/>
                </a:lnTo>
                <a:lnTo>
                  <a:pt x="151180" y="26987"/>
                </a:lnTo>
                <a:lnTo>
                  <a:pt x="151968" y="13284"/>
                </a:lnTo>
                <a:lnTo>
                  <a:pt x="155867" y="0"/>
                </a:lnTo>
                <a:lnTo>
                  <a:pt x="168732" y="11582"/>
                </a:lnTo>
                <a:lnTo>
                  <a:pt x="165620" y="26568"/>
                </a:lnTo>
                <a:lnTo>
                  <a:pt x="164465" y="46494"/>
                </a:lnTo>
                <a:lnTo>
                  <a:pt x="160947" y="69748"/>
                </a:lnTo>
                <a:lnTo>
                  <a:pt x="159004" y="83058"/>
                </a:lnTo>
                <a:lnTo>
                  <a:pt x="155067" y="98425"/>
                </a:lnTo>
                <a:lnTo>
                  <a:pt x="154698" y="106730"/>
                </a:lnTo>
                <a:lnTo>
                  <a:pt x="153911" y="118313"/>
                </a:lnTo>
                <a:lnTo>
                  <a:pt x="157035" y="154470"/>
                </a:lnTo>
                <a:lnTo>
                  <a:pt x="157429" y="172770"/>
                </a:lnTo>
                <a:lnTo>
                  <a:pt x="160172" y="206387"/>
                </a:lnTo>
                <a:lnTo>
                  <a:pt x="167208" y="187706"/>
                </a:lnTo>
                <a:lnTo>
                  <a:pt x="176187" y="160693"/>
                </a:lnTo>
                <a:lnTo>
                  <a:pt x="183616" y="149085"/>
                </a:lnTo>
                <a:lnTo>
                  <a:pt x="194144" y="117525"/>
                </a:lnTo>
                <a:lnTo>
                  <a:pt x="185750" y="191363"/>
                </a:lnTo>
                <a:lnTo>
                  <a:pt x="177038" y="211086"/>
                </a:lnTo>
                <a:lnTo>
                  <a:pt x="171411" y="231902"/>
                </a:lnTo>
                <a:lnTo>
                  <a:pt x="169316" y="218211"/>
                </a:lnTo>
                <a:lnTo>
                  <a:pt x="168960" y="259410"/>
                </a:lnTo>
                <a:lnTo>
                  <a:pt x="168960" y="275755"/>
                </a:lnTo>
                <a:lnTo>
                  <a:pt x="179476" y="251968"/>
                </a:lnTo>
                <a:lnTo>
                  <a:pt x="187515" y="235610"/>
                </a:lnTo>
                <a:lnTo>
                  <a:pt x="193103" y="217766"/>
                </a:lnTo>
                <a:lnTo>
                  <a:pt x="197294" y="191757"/>
                </a:lnTo>
                <a:lnTo>
                  <a:pt x="201498" y="166065"/>
                </a:lnTo>
                <a:lnTo>
                  <a:pt x="203136" y="93433"/>
                </a:lnTo>
                <a:close/>
              </a:path>
            </a:pathLst>
          </a:custGeom>
          <a:ln w="3175">
            <a:solidFill>
              <a:srgbClr val="343A3A"/>
            </a:solidFill>
          </a:ln>
        </p:spPr>
        <p:txBody>
          <a:bodyPr wrap="square" lIns="0" tIns="0" rIns="0" bIns="0" rtlCol="0"/>
          <a:lstStyle/>
          <a:p>
            <a:endParaRPr/>
          </a:p>
        </p:txBody>
      </p:sp>
      <p:sp>
        <p:nvSpPr>
          <p:cNvPr id="117" name="object 117"/>
          <p:cNvSpPr/>
          <p:nvPr/>
        </p:nvSpPr>
        <p:spPr>
          <a:xfrm>
            <a:off x="5379924" y="5662522"/>
            <a:ext cx="1101725" cy="816610"/>
          </a:xfrm>
          <a:custGeom>
            <a:avLst/>
            <a:gdLst/>
            <a:ahLst/>
            <a:cxnLst/>
            <a:rect l="l" t="t" r="r" b="b"/>
            <a:pathLst>
              <a:path w="1101725" h="816610">
                <a:moveTo>
                  <a:pt x="1024585" y="717550"/>
                </a:moveTo>
                <a:lnTo>
                  <a:pt x="701979" y="717550"/>
                </a:lnTo>
                <a:lnTo>
                  <a:pt x="708533" y="727710"/>
                </a:lnTo>
                <a:lnTo>
                  <a:pt x="718350" y="739140"/>
                </a:lnTo>
                <a:lnTo>
                  <a:pt x="710158" y="742950"/>
                </a:lnTo>
                <a:lnTo>
                  <a:pt x="700341" y="756920"/>
                </a:lnTo>
                <a:lnTo>
                  <a:pt x="700011" y="765810"/>
                </a:lnTo>
                <a:lnTo>
                  <a:pt x="697725" y="774700"/>
                </a:lnTo>
                <a:lnTo>
                  <a:pt x="699033" y="788670"/>
                </a:lnTo>
                <a:lnTo>
                  <a:pt x="693127" y="795020"/>
                </a:lnTo>
                <a:lnTo>
                  <a:pt x="689190" y="807720"/>
                </a:lnTo>
                <a:lnTo>
                  <a:pt x="692797" y="816610"/>
                </a:lnTo>
                <a:lnTo>
                  <a:pt x="700989" y="812800"/>
                </a:lnTo>
                <a:lnTo>
                  <a:pt x="707885" y="803910"/>
                </a:lnTo>
                <a:lnTo>
                  <a:pt x="718997" y="803910"/>
                </a:lnTo>
                <a:lnTo>
                  <a:pt x="720013" y="795020"/>
                </a:lnTo>
                <a:lnTo>
                  <a:pt x="791349" y="795020"/>
                </a:lnTo>
                <a:lnTo>
                  <a:pt x="791705" y="789940"/>
                </a:lnTo>
                <a:lnTo>
                  <a:pt x="812138" y="789940"/>
                </a:lnTo>
                <a:lnTo>
                  <a:pt x="836655" y="782320"/>
                </a:lnTo>
                <a:lnTo>
                  <a:pt x="848385" y="778510"/>
                </a:lnTo>
                <a:lnTo>
                  <a:pt x="853478" y="778510"/>
                </a:lnTo>
                <a:lnTo>
                  <a:pt x="849972" y="770890"/>
                </a:lnTo>
                <a:lnTo>
                  <a:pt x="848385" y="767080"/>
                </a:lnTo>
                <a:lnTo>
                  <a:pt x="848728" y="763270"/>
                </a:lnTo>
                <a:lnTo>
                  <a:pt x="851560" y="758190"/>
                </a:lnTo>
                <a:lnTo>
                  <a:pt x="853782" y="754380"/>
                </a:lnTo>
                <a:lnTo>
                  <a:pt x="853782" y="749300"/>
                </a:lnTo>
                <a:lnTo>
                  <a:pt x="858532" y="745490"/>
                </a:lnTo>
                <a:lnTo>
                  <a:pt x="862965" y="741680"/>
                </a:lnTo>
                <a:lnTo>
                  <a:pt x="867092" y="736600"/>
                </a:lnTo>
                <a:lnTo>
                  <a:pt x="868362" y="731520"/>
                </a:lnTo>
                <a:lnTo>
                  <a:pt x="1026579" y="731520"/>
                </a:lnTo>
                <a:lnTo>
                  <a:pt x="1024051" y="725170"/>
                </a:lnTo>
                <a:lnTo>
                  <a:pt x="1024585" y="717550"/>
                </a:lnTo>
                <a:close/>
              </a:path>
              <a:path w="1101725" h="816610">
                <a:moveTo>
                  <a:pt x="791349" y="795020"/>
                </a:moveTo>
                <a:lnTo>
                  <a:pt x="720013" y="795020"/>
                </a:lnTo>
                <a:lnTo>
                  <a:pt x="725360" y="800100"/>
                </a:lnTo>
                <a:lnTo>
                  <a:pt x="734682" y="805180"/>
                </a:lnTo>
                <a:lnTo>
                  <a:pt x="792365" y="806450"/>
                </a:lnTo>
                <a:lnTo>
                  <a:pt x="791083" y="798830"/>
                </a:lnTo>
                <a:lnTo>
                  <a:pt x="791349" y="795020"/>
                </a:lnTo>
                <a:close/>
              </a:path>
              <a:path w="1101725" h="816610">
                <a:moveTo>
                  <a:pt x="513884" y="694690"/>
                </a:moveTo>
                <a:lnTo>
                  <a:pt x="161772" y="694690"/>
                </a:lnTo>
                <a:lnTo>
                  <a:pt x="166522" y="695960"/>
                </a:lnTo>
                <a:lnTo>
                  <a:pt x="159131" y="711200"/>
                </a:lnTo>
                <a:lnTo>
                  <a:pt x="147523" y="731520"/>
                </a:lnTo>
                <a:lnTo>
                  <a:pt x="139585" y="742950"/>
                </a:lnTo>
                <a:lnTo>
                  <a:pt x="159131" y="745490"/>
                </a:lnTo>
                <a:lnTo>
                  <a:pt x="147193" y="753110"/>
                </a:lnTo>
                <a:lnTo>
                  <a:pt x="196672" y="765810"/>
                </a:lnTo>
                <a:lnTo>
                  <a:pt x="191922" y="772160"/>
                </a:lnTo>
                <a:lnTo>
                  <a:pt x="180314" y="777240"/>
                </a:lnTo>
                <a:lnTo>
                  <a:pt x="186118" y="788670"/>
                </a:lnTo>
                <a:lnTo>
                  <a:pt x="187693" y="798830"/>
                </a:lnTo>
                <a:lnTo>
                  <a:pt x="218871" y="778510"/>
                </a:lnTo>
                <a:lnTo>
                  <a:pt x="263414" y="778510"/>
                </a:lnTo>
                <a:lnTo>
                  <a:pt x="264820" y="767080"/>
                </a:lnTo>
                <a:lnTo>
                  <a:pt x="276440" y="759460"/>
                </a:lnTo>
                <a:lnTo>
                  <a:pt x="286473" y="758190"/>
                </a:lnTo>
                <a:lnTo>
                  <a:pt x="290169" y="754380"/>
                </a:lnTo>
                <a:lnTo>
                  <a:pt x="334200" y="754380"/>
                </a:lnTo>
                <a:lnTo>
                  <a:pt x="340245" y="749300"/>
                </a:lnTo>
                <a:lnTo>
                  <a:pt x="367703" y="749300"/>
                </a:lnTo>
                <a:lnTo>
                  <a:pt x="369316" y="741680"/>
                </a:lnTo>
                <a:lnTo>
                  <a:pt x="380923" y="740410"/>
                </a:lnTo>
                <a:lnTo>
                  <a:pt x="434230" y="740410"/>
                </a:lnTo>
                <a:lnTo>
                  <a:pt x="438277" y="735330"/>
                </a:lnTo>
                <a:lnTo>
                  <a:pt x="447700" y="725170"/>
                </a:lnTo>
                <a:lnTo>
                  <a:pt x="448818" y="717550"/>
                </a:lnTo>
                <a:lnTo>
                  <a:pt x="485509" y="717550"/>
                </a:lnTo>
                <a:lnTo>
                  <a:pt x="499503" y="711200"/>
                </a:lnTo>
                <a:lnTo>
                  <a:pt x="506501" y="708660"/>
                </a:lnTo>
                <a:lnTo>
                  <a:pt x="513884" y="694690"/>
                </a:lnTo>
                <a:close/>
              </a:path>
              <a:path w="1101725" h="816610">
                <a:moveTo>
                  <a:pt x="263414" y="778510"/>
                </a:moveTo>
                <a:lnTo>
                  <a:pt x="218871" y="778510"/>
                </a:lnTo>
                <a:lnTo>
                  <a:pt x="220967" y="786130"/>
                </a:lnTo>
                <a:lnTo>
                  <a:pt x="226250" y="792480"/>
                </a:lnTo>
                <a:lnTo>
                  <a:pt x="233654" y="788670"/>
                </a:lnTo>
                <a:lnTo>
                  <a:pt x="239471" y="781050"/>
                </a:lnTo>
                <a:lnTo>
                  <a:pt x="261672" y="781050"/>
                </a:lnTo>
                <a:lnTo>
                  <a:pt x="263258" y="779780"/>
                </a:lnTo>
                <a:lnTo>
                  <a:pt x="263414" y="778510"/>
                </a:lnTo>
                <a:close/>
              </a:path>
              <a:path w="1101725" h="816610">
                <a:moveTo>
                  <a:pt x="261672" y="781050"/>
                </a:moveTo>
                <a:lnTo>
                  <a:pt x="239471" y="781050"/>
                </a:lnTo>
                <a:lnTo>
                  <a:pt x="247408" y="784860"/>
                </a:lnTo>
                <a:lnTo>
                  <a:pt x="250571" y="789940"/>
                </a:lnTo>
                <a:lnTo>
                  <a:pt x="261672" y="781050"/>
                </a:lnTo>
                <a:close/>
              </a:path>
              <a:path w="1101725" h="816610">
                <a:moveTo>
                  <a:pt x="1027074" y="763270"/>
                </a:moveTo>
                <a:lnTo>
                  <a:pt x="974966" y="763270"/>
                </a:lnTo>
                <a:lnTo>
                  <a:pt x="983843" y="773430"/>
                </a:lnTo>
                <a:lnTo>
                  <a:pt x="994930" y="775970"/>
                </a:lnTo>
                <a:lnTo>
                  <a:pt x="1004100" y="782320"/>
                </a:lnTo>
                <a:lnTo>
                  <a:pt x="1010767" y="788670"/>
                </a:lnTo>
                <a:lnTo>
                  <a:pt x="1016152" y="778510"/>
                </a:lnTo>
                <a:lnTo>
                  <a:pt x="1024382" y="767080"/>
                </a:lnTo>
                <a:lnTo>
                  <a:pt x="1027074" y="763270"/>
                </a:lnTo>
                <a:close/>
              </a:path>
              <a:path w="1101725" h="816610">
                <a:moveTo>
                  <a:pt x="1026579" y="731520"/>
                </a:moveTo>
                <a:lnTo>
                  <a:pt x="868362" y="731520"/>
                </a:lnTo>
                <a:lnTo>
                  <a:pt x="870229" y="739140"/>
                </a:lnTo>
                <a:lnTo>
                  <a:pt x="872147" y="748030"/>
                </a:lnTo>
                <a:lnTo>
                  <a:pt x="874369" y="754380"/>
                </a:lnTo>
                <a:lnTo>
                  <a:pt x="874369" y="755650"/>
                </a:lnTo>
                <a:lnTo>
                  <a:pt x="886396" y="755650"/>
                </a:lnTo>
                <a:lnTo>
                  <a:pt x="896518" y="758190"/>
                </a:lnTo>
                <a:lnTo>
                  <a:pt x="901598" y="763270"/>
                </a:lnTo>
                <a:lnTo>
                  <a:pt x="909840" y="764540"/>
                </a:lnTo>
                <a:lnTo>
                  <a:pt x="918692" y="768350"/>
                </a:lnTo>
                <a:lnTo>
                  <a:pt x="925017" y="772160"/>
                </a:lnTo>
                <a:lnTo>
                  <a:pt x="930402" y="777240"/>
                </a:lnTo>
                <a:lnTo>
                  <a:pt x="939279" y="784860"/>
                </a:lnTo>
                <a:lnTo>
                  <a:pt x="942124" y="773430"/>
                </a:lnTo>
                <a:lnTo>
                  <a:pt x="947826" y="762000"/>
                </a:lnTo>
                <a:lnTo>
                  <a:pt x="1027971" y="762000"/>
                </a:lnTo>
                <a:lnTo>
                  <a:pt x="1029766" y="759460"/>
                </a:lnTo>
                <a:lnTo>
                  <a:pt x="1032306" y="759460"/>
                </a:lnTo>
                <a:lnTo>
                  <a:pt x="1027531" y="749300"/>
                </a:lnTo>
                <a:lnTo>
                  <a:pt x="1025944" y="740410"/>
                </a:lnTo>
                <a:lnTo>
                  <a:pt x="1026579" y="731520"/>
                </a:lnTo>
                <a:close/>
              </a:path>
              <a:path w="1101725" h="816610">
                <a:moveTo>
                  <a:pt x="1027971" y="762000"/>
                </a:moveTo>
                <a:lnTo>
                  <a:pt x="947826" y="762000"/>
                </a:lnTo>
                <a:lnTo>
                  <a:pt x="959764" y="773430"/>
                </a:lnTo>
                <a:lnTo>
                  <a:pt x="968006" y="768350"/>
                </a:lnTo>
                <a:lnTo>
                  <a:pt x="974966" y="763270"/>
                </a:lnTo>
                <a:lnTo>
                  <a:pt x="1027074" y="763270"/>
                </a:lnTo>
                <a:lnTo>
                  <a:pt x="1027971" y="762000"/>
                </a:lnTo>
                <a:close/>
              </a:path>
              <a:path w="1101725" h="816610">
                <a:moveTo>
                  <a:pt x="434230" y="740410"/>
                </a:moveTo>
                <a:lnTo>
                  <a:pt x="380923" y="740410"/>
                </a:lnTo>
                <a:lnTo>
                  <a:pt x="381338" y="749300"/>
                </a:lnTo>
                <a:lnTo>
                  <a:pt x="381457" y="772160"/>
                </a:lnTo>
                <a:lnTo>
                  <a:pt x="393090" y="764540"/>
                </a:lnTo>
                <a:lnTo>
                  <a:pt x="403123" y="762000"/>
                </a:lnTo>
                <a:lnTo>
                  <a:pt x="412102" y="762000"/>
                </a:lnTo>
                <a:lnTo>
                  <a:pt x="421081" y="756920"/>
                </a:lnTo>
                <a:lnTo>
                  <a:pt x="434230" y="740410"/>
                </a:lnTo>
                <a:close/>
              </a:path>
              <a:path w="1101725" h="816610">
                <a:moveTo>
                  <a:pt x="334200" y="754380"/>
                </a:moveTo>
                <a:lnTo>
                  <a:pt x="290169" y="754380"/>
                </a:lnTo>
                <a:lnTo>
                  <a:pt x="288594" y="767080"/>
                </a:lnTo>
                <a:lnTo>
                  <a:pt x="309079" y="763270"/>
                </a:lnTo>
                <a:lnTo>
                  <a:pt x="319633" y="758190"/>
                </a:lnTo>
                <a:lnTo>
                  <a:pt x="329666" y="758190"/>
                </a:lnTo>
                <a:lnTo>
                  <a:pt x="334200" y="754380"/>
                </a:lnTo>
                <a:close/>
              </a:path>
              <a:path w="1101725" h="816610">
                <a:moveTo>
                  <a:pt x="367703" y="749300"/>
                </a:moveTo>
                <a:lnTo>
                  <a:pt x="340245" y="749300"/>
                </a:lnTo>
                <a:lnTo>
                  <a:pt x="342900" y="756920"/>
                </a:lnTo>
                <a:lnTo>
                  <a:pt x="341312" y="767080"/>
                </a:lnTo>
                <a:lnTo>
                  <a:pt x="350266" y="759460"/>
                </a:lnTo>
                <a:lnTo>
                  <a:pt x="359791" y="755650"/>
                </a:lnTo>
                <a:lnTo>
                  <a:pt x="367703" y="749300"/>
                </a:lnTo>
                <a:close/>
              </a:path>
              <a:path w="1101725" h="816610">
                <a:moveTo>
                  <a:pt x="485509" y="717550"/>
                </a:moveTo>
                <a:lnTo>
                  <a:pt x="448818" y="717550"/>
                </a:lnTo>
                <a:lnTo>
                  <a:pt x="455333" y="722630"/>
                </a:lnTo>
                <a:lnTo>
                  <a:pt x="463423" y="737870"/>
                </a:lnTo>
                <a:lnTo>
                  <a:pt x="473519" y="728980"/>
                </a:lnTo>
                <a:lnTo>
                  <a:pt x="477113" y="721360"/>
                </a:lnTo>
                <a:lnTo>
                  <a:pt x="485509" y="717550"/>
                </a:lnTo>
                <a:close/>
              </a:path>
              <a:path w="1101725" h="816610">
                <a:moveTo>
                  <a:pt x="1092746" y="651510"/>
                </a:moveTo>
                <a:lnTo>
                  <a:pt x="567563" y="651510"/>
                </a:lnTo>
                <a:lnTo>
                  <a:pt x="576948" y="655320"/>
                </a:lnTo>
                <a:lnTo>
                  <a:pt x="602729" y="678180"/>
                </a:lnTo>
                <a:lnTo>
                  <a:pt x="619137" y="695960"/>
                </a:lnTo>
                <a:lnTo>
                  <a:pt x="612495" y="699770"/>
                </a:lnTo>
                <a:lnTo>
                  <a:pt x="607402" y="708660"/>
                </a:lnTo>
                <a:lnTo>
                  <a:pt x="607984" y="718820"/>
                </a:lnTo>
                <a:lnTo>
                  <a:pt x="608102" y="723900"/>
                </a:lnTo>
                <a:lnTo>
                  <a:pt x="607402" y="732790"/>
                </a:lnTo>
                <a:lnTo>
                  <a:pt x="621487" y="718820"/>
                </a:lnTo>
                <a:lnTo>
                  <a:pt x="630847" y="716280"/>
                </a:lnTo>
                <a:lnTo>
                  <a:pt x="639445" y="709930"/>
                </a:lnTo>
                <a:lnTo>
                  <a:pt x="1055103" y="709930"/>
                </a:lnTo>
                <a:lnTo>
                  <a:pt x="1058240" y="708660"/>
                </a:lnTo>
                <a:lnTo>
                  <a:pt x="1074403" y="708660"/>
                </a:lnTo>
                <a:lnTo>
                  <a:pt x="1072489" y="703580"/>
                </a:lnTo>
                <a:lnTo>
                  <a:pt x="1069340" y="694690"/>
                </a:lnTo>
                <a:lnTo>
                  <a:pt x="1068705" y="687070"/>
                </a:lnTo>
                <a:lnTo>
                  <a:pt x="1067739" y="681990"/>
                </a:lnTo>
                <a:lnTo>
                  <a:pt x="1072172" y="681990"/>
                </a:lnTo>
                <a:lnTo>
                  <a:pt x="1079779" y="678180"/>
                </a:lnTo>
                <a:lnTo>
                  <a:pt x="1085481" y="674370"/>
                </a:lnTo>
                <a:lnTo>
                  <a:pt x="1097521" y="669290"/>
                </a:lnTo>
                <a:lnTo>
                  <a:pt x="1101318" y="661670"/>
                </a:lnTo>
                <a:lnTo>
                  <a:pt x="1096251" y="656590"/>
                </a:lnTo>
                <a:lnTo>
                  <a:pt x="1092746" y="651510"/>
                </a:lnTo>
                <a:close/>
              </a:path>
              <a:path w="1101725" h="816610">
                <a:moveTo>
                  <a:pt x="1051598" y="716280"/>
                </a:moveTo>
                <a:lnTo>
                  <a:pt x="1024674" y="716280"/>
                </a:lnTo>
                <a:lnTo>
                  <a:pt x="1037678" y="723900"/>
                </a:lnTo>
                <a:lnTo>
                  <a:pt x="1044003" y="726440"/>
                </a:lnTo>
                <a:lnTo>
                  <a:pt x="1050340" y="730250"/>
                </a:lnTo>
                <a:lnTo>
                  <a:pt x="1050658" y="722630"/>
                </a:lnTo>
                <a:lnTo>
                  <a:pt x="1051598" y="716280"/>
                </a:lnTo>
                <a:close/>
              </a:path>
              <a:path w="1101725" h="816610">
                <a:moveTo>
                  <a:pt x="1024674" y="716280"/>
                </a:moveTo>
                <a:lnTo>
                  <a:pt x="662495" y="716280"/>
                </a:lnTo>
                <a:lnTo>
                  <a:pt x="667169" y="717550"/>
                </a:lnTo>
                <a:lnTo>
                  <a:pt x="668743" y="726440"/>
                </a:lnTo>
                <a:lnTo>
                  <a:pt x="694740" y="723900"/>
                </a:lnTo>
                <a:lnTo>
                  <a:pt x="701979" y="717550"/>
                </a:lnTo>
                <a:lnTo>
                  <a:pt x="1024585" y="717550"/>
                </a:lnTo>
                <a:lnTo>
                  <a:pt x="1024674" y="716280"/>
                </a:lnTo>
                <a:close/>
              </a:path>
              <a:path w="1101725" h="816610">
                <a:moveTo>
                  <a:pt x="1055103" y="709930"/>
                </a:moveTo>
                <a:lnTo>
                  <a:pt x="639445" y="709930"/>
                </a:lnTo>
                <a:lnTo>
                  <a:pt x="657402" y="725170"/>
                </a:lnTo>
                <a:lnTo>
                  <a:pt x="658571" y="720090"/>
                </a:lnTo>
                <a:lnTo>
                  <a:pt x="662495" y="716280"/>
                </a:lnTo>
                <a:lnTo>
                  <a:pt x="1051598" y="716280"/>
                </a:lnTo>
                <a:lnTo>
                  <a:pt x="1055103" y="709930"/>
                </a:lnTo>
                <a:close/>
              </a:path>
              <a:path w="1101725" h="816610">
                <a:moveTo>
                  <a:pt x="1074403" y="708660"/>
                </a:moveTo>
                <a:lnTo>
                  <a:pt x="1058240" y="708660"/>
                </a:lnTo>
                <a:lnTo>
                  <a:pt x="1063015" y="711200"/>
                </a:lnTo>
                <a:lnTo>
                  <a:pt x="1075359" y="711200"/>
                </a:lnTo>
                <a:lnTo>
                  <a:pt x="1074403" y="708660"/>
                </a:lnTo>
                <a:close/>
              </a:path>
              <a:path w="1101725" h="816610">
                <a:moveTo>
                  <a:pt x="515898" y="690880"/>
                </a:moveTo>
                <a:lnTo>
                  <a:pt x="87287" y="690880"/>
                </a:lnTo>
                <a:lnTo>
                  <a:pt x="89395" y="697230"/>
                </a:lnTo>
                <a:lnTo>
                  <a:pt x="88328" y="703580"/>
                </a:lnTo>
                <a:lnTo>
                  <a:pt x="110540" y="699770"/>
                </a:lnTo>
                <a:lnTo>
                  <a:pt x="136413" y="699770"/>
                </a:lnTo>
                <a:lnTo>
                  <a:pt x="161772" y="694690"/>
                </a:lnTo>
                <a:lnTo>
                  <a:pt x="513884" y="694690"/>
                </a:lnTo>
                <a:lnTo>
                  <a:pt x="515898" y="690880"/>
                </a:lnTo>
                <a:close/>
              </a:path>
              <a:path w="1101725" h="816610">
                <a:moveTo>
                  <a:pt x="136413" y="699770"/>
                </a:moveTo>
                <a:lnTo>
                  <a:pt x="110540" y="699770"/>
                </a:lnTo>
                <a:lnTo>
                  <a:pt x="130073" y="701040"/>
                </a:lnTo>
                <a:lnTo>
                  <a:pt x="136413" y="699770"/>
                </a:lnTo>
                <a:close/>
              </a:path>
              <a:path w="1101725" h="816610">
                <a:moveTo>
                  <a:pt x="0" y="588010"/>
                </a:moveTo>
                <a:lnTo>
                  <a:pt x="34683" y="608330"/>
                </a:lnTo>
                <a:lnTo>
                  <a:pt x="32562" y="629920"/>
                </a:lnTo>
                <a:lnTo>
                  <a:pt x="15646" y="631190"/>
                </a:lnTo>
                <a:lnTo>
                  <a:pt x="17754" y="641350"/>
                </a:lnTo>
                <a:lnTo>
                  <a:pt x="36563" y="655320"/>
                </a:lnTo>
                <a:lnTo>
                  <a:pt x="50838" y="669290"/>
                </a:lnTo>
                <a:lnTo>
                  <a:pt x="49771" y="676910"/>
                </a:lnTo>
                <a:lnTo>
                  <a:pt x="37084" y="684530"/>
                </a:lnTo>
                <a:lnTo>
                  <a:pt x="52412" y="692150"/>
                </a:lnTo>
                <a:lnTo>
                  <a:pt x="68783" y="692150"/>
                </a:lnTo>
                <a:lnTo>
                  <a:pt x="87287" y="690880"/>
                </a:lnTo>
                <a:lnTo>
                  <a:pt x="515898" y="690880"/>
                </a:lnTo>
                <a:lnTo>
                  <a:pt x="524624" y="674370"/>
                </a:lnTo>
                <a:lnTo>
                  <a:pt x="537895" y="665480"/>
                </a:lnTo>
                <a:lnTo>
                  <a:pt x="560933" y="651510"/>
                </a:lnTo>
                <a:lnTo>
                  <a:pt x="1092746" y="651510"/>
                </a:lnTo>
                <a:lnTo>
                  <a:pt x="1091018" y="647700"/>
                </a:lnTo>
                <a:lnTo>
                  <a:pt x="1049083" y="647700"/>
                </a:lnTo>
                <a:lnTo>
                  <a:pt x="1046861" y="646430"/>
                </a:lnTo>
                <a:lnTo>
                  <a:pt x="1046543" y="641350"/>
                </a:lnTo>
                <a:lnTo>
                  <a:pt x="1054760" y="631190"/>
                </a:lnTo>
                <a:lnTo>
                  <a:pt x="1050556" y="627380"/>
                </a:lnTo>
                <a:lnTo>
                  <a:pt x="1041070" y="623570"/>
                </a:lnTo>
                <a:lnTo>
                  <a:pt x="62687" y="623570"/>
                </a:lnTo>
                <a:lnTo>
                  <a:pt x="53174" y="608330"/>
                </a:lnTo>
                <a:lnTo>
                  <a:pt x="0" y="588010"/>
                </a:lnTo>
                <a:close/>
              </a:path>
              <a:path w="1101725" h="816610">
                <a:moveTo>
                  <a:pt x="1064275" y="643890"/>
                </a:moveTo>
                <a:lnTo>
                  <a:pt x="1054442" y="645160"/>
                </a:lnTo>
                <a:lnTo>
                  <a:pt x="1049083" y="647700"/>
                </a:lnTo>
                <a:lnTo>
                  <a:pt x="1075643" y="647700"/>
                </a:lnTo>
                <a:lnTo>
                  <a:pt x="1070170" y="646430"/>
                </a:lnTo>
                <a:lnTo>
                  <a:pt x="1064275" y="643890"/>
                </a:lnTo>
                <a:close/>
              </a:path>
              <a:path w="1101725" h="816610">
                <a:moveTo>
                  <a:pt x="1089291" y="643890"/>
                </a:moveTo>
                <a:lnTo>
                  <a:pt x="1084211" y="647700"/>
                </a:lnTo>
                <a:lnTo>
                  <a:pt x="1091018" y="647700"/>
                </a:lnTo>
                <a:lnTo>
                  <a:pt x="1089291" y="643890"/>
                </a:lnTo>
                <a:close/>
              </a:path>
              <a:path w="1101725" h="816610">
                <a:moveTo>
                  <a:pt x="991980" y="471170"/>
                </a:moveTo>
                <a:lnTo>
                  <a:pt x="65316" y="471170"/>
                </a:lnTo>
                <a:lnTo>
                  <a:pt x="80111" y="483870"/>
                </a:lnTo>
                <a:lnTo>
                  <a:pt x="41211" y="506730"/>
                </a:lnTo>
                <a:lnTo>
                  <a:pt x="48615" y="506730"/>
                </a:lnTo>
                <a:lnTo>
                  <a:pt x="67119" y="513080"/>
                </a:lnTo>
                <a:lnTo>
                  <a:pt x="86664" y="525780"/>
                </a:lnTo>
                <a:lnTo>
                  <a:pt x="99352" y="530860"/>
                </a:lnTo>
                <a:lnTo>
                  <a:pt x="86131" y="547370"/>
                </a:lnTo>
                <a:lnTo>
                  <a:pt x="73964" y="551180"/>
                </a:lnTo>
                <a:lnTo>
                  <a:pt x="64465" y="553720"/>
                </a:lnTo>
                <a:lnTo>
                  <a:pt x="47574" y="554990"/>
                </a:lnTo>
                <a:lnTo>
                  <a:pt x="48107" y="570230"/>
                </a:lnTo>
                <a:lnTo>
                  <a:pt x="57073" y="582930"/>
                </a:lnTo>
                <a:lnTo>
                  <a:pt x="42799" y="594360"/>
                </a:lnTo>
                <a:lnTo>
                  <a:pt x="71158" y="607060"/>
                </a:lnTo>
                <a:lnTo>
                  <a:pt x="62687" y="623570"/>
                </a:lnTo>
                <a:lnTo>
                  <a:pt x="1041070" y="623570"/>
                </a:lnTo>
                <a:lnTo>
                  <a:pt x="1031017" y="619760"/>
                </a:lnTo>
                <a:lnTo>
                  <a:pt x="1021003" y="617220"/>
                </a:lnTo>
                <a:lnTo>
                  <a:pt x="1011631" y="612140"/>
                </a:lnTo>
                <a:lnTo>
                  <a:pt x="1000874" y="609600"/>
                </a:lnTo>
                <a:lnTo>
                  <a:pt x="1010666" y="600710"/>
                </a:lnTo>
                <a:lnTo>
                  <a:pt x="1017016" y="589280"/>
                </a:lnTo>
                <a:lnTo>
                  <a:pt x="1052144" y="589280"/>
                </a:lnTo>
                <a:lnTo>
                  <a:pt x="1056589" y="584200"/>
                </a:lnTo>
                <a:lnTo>
                  <a:pt x="1055306" y="572770"/>
                </a:lnTo>
                <a:lnTo>
                  <a:pt x="1059129" y="570230"/>
                </a:lnTo>
                <a:lnTo>
                  <a:pt x="1072718" y="570230"/>
                </a:lnTo>
                <a:lnTo>
                  <a:pt x="1074318" y="563880"/>
                </a:lnTo>
                <a:lnTo>
                  <a:pt x="1073048" y="557530"/>
                </a:lnTo>
                <a:lnTo>
                  <a:pt x="1074013" y="549910"/>
                </a:lnTo>
                <a:lnTo>
                  <a:pt x="1076528" y="544830"/>
                </a:lnTo>
                <a:lnTo>
                  <a:pt x="1078420" y="542290"/>
                </a:lnTo>
                <a:lnTo>
                  <a:pt x="1071473" y="534670"/>
                </a:lnTo>
                <a:lnTo>
                  <a:pt x="1066723" y="533400"/>
                </a:lnTo>
                <a:lnTo>
                  <a:pt x="1062609" y="532130"/>
                </a:lnTo>
                <a:lnTo>
                  <a:pt x="1065758" y="525780"/>
                </a:lnTo>
                <a:lnTo>
                  <a:pt x="1067142" y="524510"/>
                </a:lnTo>
                <a:lnTo>
                  <a:pt x="1015733" y="524510"/>
                </a:lnTo>
                <a:lnTo>
                  <a:pt x="1016698" y="514350"/>
                </a:lnTo>
                <a:lnTo>
                  <a:pt x="1018565" y="506730"/>
                </a:lnTo>
                <a:lnTo>
                  <a:pt x="1020800" y="501650"/>
                </a:lnTo>
                <a:lnTo>
                  <a:pt x="1001166" y="501650"/>
                </a:lnTo>
                <a:lnTo>
                  <a:pt x="998004" y="496570"/>
                </a:lnTo>
                <a:lnTo>
                  <a:pt x="1001166" y="490220"/>
                </a:lnTo>
                <a:lnTo>
                  <a:pt x="1004646" y="478790"/>
                </a:lnTo>
                <a:lnTo>
                  <a:pt x="999896" y="474980"/>
                </a:lnTo>
                <a:lnTo>
                  <a:pt x="987552" y="473710"/>
                </a:lnTo>
                <a:lnTo>
                  <a:pt x="991980" y="471170"/>
                </a:lnTo>
                <a:close/>
              </a:path>
              <a:path w="1101725" h="816610">
                <a:moveTo>
                  <a:pt x="1052144" y="589280"/>
                </a:moveTo>
                <a:lnTo>
                  <a:pt x="1017016" y="589280"/>
                </a:lnTo>
                <a:lnTo>
                  <a:pt x="1025575" y="601980"/>
                </a:lnTo>
                <a:lnTo>
                  <a:pt x="1032840" y="596900"/>
                </a:lnTo>
                <a:lnTo>
                  <a:pt x="1039799" y="593090"/>
                </a:lnTo>
                <a:lnTo>
                  <a:pt x="1049921" y="591820"/>
                </a:lnTo>
                <a:lnTo>
                  <a:pt x="1052144" y="589280"/>
                </a:lnTo>
                <a:close/>
              </a:path>
              <a:path w="1101725" h="816610">
                <a:moveTo>
                  <a:pt x="1076528" y="478790"/>
                </a:moveTo>
                <a:lnTo>
                  <a:pt x="1070203" y="485140"/>
                </a:lnTo>
                <a:lnTo>
                  <a:pt x="1066393" y="491490"/>
                </a:lnTo>
                <a:lnTo>
                  <a:pt x="1060704" y="495300"/>
                </a:lnTo>
                <a:lnTo>
                  <a:pt x="1055636" y="499110"/>
                </a:lnTo>
                <a:lnTo>
                  <a:pt x="1051521" y="504190"/>
                </a:lnTo>
                <a:lnTo>
                  <a:pt x="1046772" y="509270"/>
                </a:lnTo>
                <a:lnTo>
                  <a:pt x="1041069" y="519430"/>
                </a:lnTo>
                <a:lnTo>
                  <a:pt x="1039190" y="521970"/>
                </a:lnTo>
                <a:lnTo>
                  <a:pt x="1023658" y="521970"/>
                </a:lnTo>
                <a:lnTo>
                  <a:pt x="1015733" y="524510"/>
                </a:lnTo>
                <a:lnTo>
                  <a:pt x="1067142" y="524510"/>
                </a:lnTo>
                <a:lnTo>
                  <a:pt x="1069911" y="521970"/>
                </a:lnTo>
                <a:lnTo>
                  <a:pt x="1074013" y="516890"/>
                </a:lnTo>
                <a:lnTo>
                  <a:pt x="1078128" y="514350"/>
                </a:lnTo>
                <a:lnTo>
                  <a:pt x="1077864" y="509270"/>
                </a:lnTo>
                <a:lnTo>
                  <a:pt x="1077901" y="506730"/>
                </a:lnTo>
                <a:lnTo>
                  <a:pt x="1078316" y="501650"/>
                </a:lnTo>
                <a:lnTo>
                  <a:pt x="1078420" y="492760"/>
                </a:lnTo>
                <a:lnTo>
                  <a:pt x="1076833" y="485140"/>
                </a:lnTo>
                <a:lnTo>
                  <a:pt x="1076528" y="478790"/>
                </a:lnTo>
                <a:close/>
              </a:path>
              <a:path w="1101725" h="816610">
                <a:moveTo>
                  <a:pt x="1026185" y="494030"/>
                </a:moveTo>
                <a:lnTo>
                  <a:pt x="1018260" y="497840"/>
                </a:lnTo>
                <a:lnTo>
                  <a:pt x="1008773" y="499110"/>
                </a:lnTo>
                <a:lnTo>
                  <a:pt x="1003706" y="500380"/>
                </a:lnTo>
                <a:lnTo>
                  <a:pt x="1001166" y="501650"/>
                </a:lnTo>
                <a:lnTo>
                  <a:pt x="1020800" y="501650"/>
                </a:lnTo>
                <a:lnTo>
                  <a:pt x="1026185" y="494030"/>
                </a:lnTo>
                <a:close/>
              </a:path>
              <a:path w="1101725" h="816610">
                <a:moveTo>
                  <a:pt x="94627" y="383540"/>
                </a:moveTo>
                <a:lnTo>
                  <a:pt x="75082" y="393700"/>
                </a:lnTo>
                <a:lnTo>
                  <a:pt x="68021" y="414020"/>
                </a:lnTo>
                <a:lnTo>
                  <a:pt x="52628" y="425450"/>
                </a:lnTo>
                <a:lnTo>
                  <a:pt x="48945" y="439420"/>
                </a:lnTo>
                <a:lnTo>
                  <a:pt x="60261" y="449580"/>
                </a:lnTo>
                <a:lnTo>
                  <a:pt x="53708" y="462280"/>
                </a:lnTo>
                <a:lnTo>
                  <a:pt x="47371" y="464820"/>
                </a:lnTo>
                <a:lnTo>
                  <a:pt x="36271" y="464820"/>
                </a:lnTo>
                <a:lnTo>
                  <a:pt x="40487" y="478790"/>
                </a:lnTo>
                <a:lnTo>
                  <a:pt x="47371" y="473710"/>
                </a:lnTo>
                <a:lnTo>
                  <a:pt x="60752" y="473710"/>
                </a:lnTo>
                <a:lnTo>
                  <a:pt x="65316" y="471170"/>
                </a:lnTo>
                <a:lnTo>
                  <a:pt x="991980" y="471170"/>
                </a:lnTo>
                <a:lnTo>
                  <a:pt x="994194" y="469900"/>
                </a:lnTo>
                <a:lnTo>
                  <a:pt x="988504" y="455930"/>
                </a:lnTo>
                <a:lnTo>
                  <a:pt x="1025587" y="455930"/>
                </a:lnTo>
                <a:lnTo>
                  <a:pt x="1025601" y="449580"/>
                </a:lnTo>
                <a:lnTo>
                  <a:pt x="1028611" y="441960"/>
                </a:lnTo>
                <a:lnTo>
                  <a:pt x="1032040" y="435610"/>
                </a:lnTo>
                <a:lnTo>
                  <a:pt x="1031621" y="420370"/>
                </a:lnTo>
                <a:lnTo>
                  <a:pt x="1039749" y="414020"/>
                </a:lnTo>
                <a:lnTo>
                  <a:pt x="1033967" y="410210"/>
                </a:lnTo>
                <a:lnTo>
                  <a:pt x="1026477" y="410210"/>
                </a:lnTo>
                <a:lnTo>
                  <a:pt x="1030185" y="400050"/>
                </a:lnTo>
                <a:lnTo>
                  <a:pt x="122085" y="400050"/>
                </a:lnTo>
                <a:lnTo>
                  <a:pt x="108877" y="384810"/>
                </a:lnTo>
                <a:lnTo>
                  <a:pt x="94627" y="383540"/>
                </a:lnTo>
                <a:close/>
              </a:path>
              <a:path w="1101725" h="816610">
                <a:moveTo>
                  <a:pt x="60752" y="473710"/>
                </a:moveTo>
                <a:lnTo>
                  <a:pt x="47371" y="473710"/>
                </a:lnTo>
                <a:lnTo>
                  <a:pt x="58470" y="474980"/>
                </a:lnTo>
                <a:lnTo>
                  <a:pt x="60752" y="473710"/>
                </a:lnTo>
                <a:close/>
              </a:path>
              <a:path w="1101725" h="816610">
                <a:moveTo>
                  <a:pt x="1023010" y="455930"/>
                </a:moveTo>
                <a:lnTo>
                  <a:pt x="988504" y="455930"/>
                </a:lnTo>
                <a:lnTo>
                  <a:pt x="996734" y="457200"/>
                </a:lnTo>
                <a:lnTo>
                  <a:pt x="1004354" y="461010"/>
                </a:lnTo>
                <a:lnTo>
                  <a:pt x="1013841" y="457200"/>
                </a:lnTo>
                <a:lnTo>
                  <a:pt x="1023010" y="455930"/>
                </a:lnTo>
                <a:close/>
              </a:path>
              <a:path w="1101725" h="816610">
                <a:moveTo>
                  <a:pt x="1025587" y="455930"/>
                </a:moveTo>
                <a:lnTo>
                  <a:pt x="1023010" y="455930"/>
                </a:lnTo>
                <a:lnTo>
                  <a:pt x="1025575" y="461010"/>
                </a:lnTo>
                <a:lnTo>
                  <a:pt x="1025587" y="455930"/>
                </a:lnTo>
                <a:close/>
              </a:path>
              <a:path w="1101725" h="816610">
                <a:moveTo>
                  <a:pt x="1032040" y="408940"/>
                </a:moveTo>
                <a:lnTo>
                  <a:pt x="1026477" y="410210"/>
                </a:lnTo>
                <a:lnTo>
                  <a:pt x="1033967" y="410210"/>
                </a:lnTo>
                <a:lnTo>
                  <a:pt x="1032040" y="408940"/>
                </a:lnTo>
                <a:close/>
              </a:path>
              <a:path w="1101725" h="816610">
                <a:moveTo>
                  <a:pt x="956815" y="330200"/>
                </a:moveTo>
                <a:lnTo>
                  <a:pt x="185407" y="330200"/>
                </a:lnTo>
                <a:lnTo>
                  <a:pt x="183845" y="340360"/>
                </a:lnTo>
                <a:lnTo>
                  <a:pt x="174320" y="344170"/>
                </a:lnTo>
                <a:lnTo>
                  <a:pt x="146380" y="350520"/>
                </a:lnTo>
                <a:lnTo>
                  <a:pt x="151663" y="363220"/>
                </a:lnTo>
                <a:lnTo>
                  <a:pt x="130009" y="394970"/>
                </a:lnTo>
                <a:lnTo>
                  <a:pt x="122085" y="400050"/>
                </a:lnTo>
                <a:lnTo>
                  <a:pt x="1030185" y="400050"/>
                </a:lnTo>
                <a:lnTo>
                  <a:pt x="1032040" y="394970"/>
                </a:lnTo>
                <a:lnTo>
                  <a:pt x="1033322" y="383540"/>
                </a:lnTo>
                <a:lnTo>
                  <a:pt x="1036334" y="365760"/>
                </a:lnTo>
                <a:lnTo>
                  <a:pt x="1017066" y="365760"/>
                </a:lnTo>
                <a:lnTo>
                  <a:pt x="1016647" y="359410"/>
                </a:lnTo>
                <a:lnTo>
                  <a:pt x="1017917" y="349250"/>
                </a:lnTo>
                <a:lnTo>
                  <a:pt x="1020049" y="342900"/>
                </a:lnTo>
                <a:lnTo>
                  <a:pt x="976337" y="342900"/>
                </a:lnTo>
                <a:lnTo>
                  <a:pt x="972045" y="341630"/>
                </a:lnTo>
                <a:lnTo>
                  <a:pt x="969924" y="335280"/>
                </a:lnTo>
                <a:lnTo>
                  <a:pt x="955789" y="335280"/>
                </a:lnTo>
                <a:lnTo>
                  <a:pt x="956815" y="330200"/>
                </a:lnTo>
                <a:close/>
              </a:path>
              <a:path w="1101725" h="816610">
                <a:moveTo>
                  <a:pt x="1036764" y="363220"/>
                </a:moveTo>
                <a:lnTo>
                  <a:pt x="1027760" y="363220"/>
                </a:lnTo>
                <a:lnTo>
                  <a:pt x="1017066" y="365760"/>
                </a:lnTo>
                <a:lnTo>
                  <a:pt x="1036334" y="365760"/>
                </a:lnTo>
                <a:lnTo>
                  <a:pt x="1036764" y="363220"/>
                </a:lnTo>
                <a:close/>
              </a:path>
              <a:path w="1101725" h="816610">
                <a:moveTo>
                  <a:pt x="1019187" y="325120"/>
                </a:moveTo>
                <a:lnTo>
                  <a:pt x="1016190" y="325120"/>
                </a:lnTo>
                <a:lnTo>
                  <a:pt x="1008062" y="328930"/>
                </a:lnTo>
                <a:lnTo>
                  <a:pt x="1000772" y="330200"/>
                </a:lnTo>
                <a:lnTo>
                  <a:pt x="994359" y="330200"/>
                </a:lnTo>
                <a:lnTo>
                  <a:pt x="985786" y="332740"/>
                </a:lnTo>
                <a:lnTo>
                  <a:pt x="979360" y="341630"/>
                </a:lnTo>
                <a:lnTo>
                  <a:pt x="976337" y="342900"/>
                </a:lnTo>
                <a:lnTo>
                  <a:pt x="1020049" y="342900"/>
                </a:lnTo>
                <a:lnTo>
                  <a:pt x="1020902" y="340360"/>
                </a:lnTo>
                <a:lnTo>
                  <a:pt x="1019187" y="325120"/>
                </a:lnTo>
                <a:close/>
              </a:path>
              <a:path w="1101725" h="816610">
                <a:moveTo>
                  <a:pt x="195224" y="215900"/>
                </a:moveTo>
                <a:lnTo>
                  <a:pt x="199466" y="232410"/>
                </a:lnTo>
                <a:lnTo>
                  <a:pt x="199999" y="252730"/>
                </a:lnTo>
                <a:lnTo>
                  <a:pt x="207911" y="264160"/>
                </a:lnTo>
                <a:lnTo>
                  <a:pt x="200520" y="271780"/>
                </a:lnTo>
                <a:lnTo>
                  <a:pt x="194691" y="274320"/>
                </a:lnTo>
                <a:lnTo>
                  <a:pt x="198399" y="283210"/>
                </a:lnTo>
                <a:lnTo>
                  <a:pt x="201041" y="311150"/>
                </a:lnTo>
                <a:lnTo>
                  <a:pt x="176441" y="332740"/>
                </a:lnTo>
                <a:lnTo>
                  <a:pt x="185407" y="330200"/>
                </a:lnTo>
                <a:lnTo>
                  <a:pt x="956815" y="330200"/>
                </a:lnTo>
                <a:lnTo>
                  <a:pt x="958354" y="322580"/>
                </a:lnTo>
                <a:lnTo>
                  <a:pt x="960501" y="309880"/>
                </a:lnTo>
                <a:lnTo>
                  <a:pt x="963510" y="297180"/>
                </a:lnTo>
                <a:lnTo>
                  <a:pt x="963260" y="294640"/>
                </a:lnTo>
                <a:lnTo>
                  <a:pt x="925779" y="294640"/>
                </a:lnTo>
                <a:lnTo>
                  <a:pt x="921791" y="289560"/>
                </a:lnTo>
                <a:lnTo>
                  <a:pt x="921967" y="287020"/>
                </a:lnTo>
                <a:lnTo>
                  <a:pt x="894829" y="287020"/>
                </a:lnTo>
                <a:lnTo>
                  <a:pt x="896404" y="278130"/>
                </a:lnTo>
                <a:lnTo>
                  <a:pt x="894295" y="262890"/>
                </a:lnTo>
                <a:lnTo>
                  <a:pt x="890612" y="252730"/>
                </a:lnTo>
                <a:lnTo>
                  <a:pt x="894295" y="247650"/>
                </a:lnTo>
                <a:lnTo>
                  <a:pt x="900099" y="234950"/>
                </a:lnTo>
                <a:lnTo>
                  <a:pt x="898888" y="228600"/>
                </a:lnTo>
                <a:lnTo>
                  <a:pt x="208978" y="228600"/>
                </a:lnTo>
                <a:lnTo>
                  <a:pt x="210032" y="218440"/>
                </a:lnTo>
                <a:lnTo>
                  <a:pt x="195224" y="215900"/>
                </a:lnTo>
                <a:close/>
              </a:path>
              <a:path w="1101725" h="816610">
                <a:moveTo>
                  <a:pt x="941222" y="290830"/>
                </a:moveTo>
                <a:lnTo>
                  <a:pt x="925779" y="294640"/>
                </a:lnTo>
                <a:lnTo>
                  <a:pt x="963260" y="294640"/>
                </a:lnTo>
                <a:lnTo>
                  <a:pt x="963135" y="293370"/>
                </a:lnTo>
                <a:lnTo>
                  <a:pt x="951052" y="293370"/>
                </a:lnTo>
                <a:lnTo>
                  <a:pt x="941222" y="290830"/>
                </a:lnTo>
                <a:close/>
              </a:path>
              <a:path w="1101725" h="816610">
                <a:moveTo>
                  <a:pt x="962634" y="288290"/>
                </a:moveTo>
                <a:lnTo>
                  <a:pt x="951052" y="293370"/>
                </a:lnTo>
                <a:lnTo>
                  <a:pt x="963135" y="293370"/>
                </a:lnTo>
                <a:lnTo>
                  <a:pt x="962634" y="288290"/>
                </a:lnTo>
                <a:close/>
              </a:path>
              <a:path w="1101725" h="816610">
                <a:moveTo>
                  <a:pt x="922845" y="274320"/>
                </a:moveTo>
                <a:lnTo>
                  <a:pt x="910158" y="278130"/>
                </a:lnTo>
                <a:lnTo>
                  <a:pt x="904341" y="287020"/>
                </a:lnTo>
                <a:lnTo>
                  <a:pt x="921967" y="287020"/>
                </a:lnTo>
                <a:lnTo>
                  <a:pt x="922845" y="274320"/>
                </a:lnTo>
                <a:close/>
              </a:path>
              <a:path w="1101725" h="816610">
                <a:moveTo>
                  <a:pt x="236956" y="179070"/>
                </a:moveTo>
                <a:lnTo>
                  <a:pt x="218478" y="198120"/>
                </a:lnTo>
                <a:lnTo>
                  <a:pt x="217436" y="213360"/>
                </a:lnTo>
                <a:lnTo>
                  <a:pt x="208978" y="228600"/>
                </a:lnTo>
                <a:lnTo>
                  <a:pt x="898888" y="228600"/>
                </a:lnTo>
                <a:lnTo>
                  <a:pt x="896950" y="218440"/>
                </a:lnTo>
                <a:lnTo>
                  <a:pt x="903287" y="210820"/>
                </a:lnTo>
                <a:lnTo>
                  <a:pt x="913841" y="203200"/>
                </a:lnTo>
                <a:lnTo>
                  <a:pt x="912460" y="199390"/>
                </a:lnTo>
                <a:lnTo>
                  <a:pt x="246468" y="199390"/>
                </a:lnTo>
                <a:lnTo>
                  <a:pt x="236956" y="179070"/>
                </a:lnTo>
                <a:close/>
              </a:path>
              <a:path w="1101725" h="816610">
                <a:moveTo>
                  <a:pt x="252285" y="189230"/>
                </a:moveTo>
                <a:lnTo>
                  <a:pt x="246468" y="199390"/>
                </a:lnTo>
                <a:lnTo>
                  <a:pt x="861529" y="199390"/>
                </a:lnTo>
                <a:lnTo>
                  <a:pt x="847826" y="195580"/>
                </a:lnTo>
                <a:lnTo>
                  <a:pt x="835647" y="195580"/>
                </a:lnTo>
                <a:lnTo>
                  <a:pt x="841380" y="190500"/>
                </a:lnTo>
                <a:lnTo>
                  <a:pt x="292608" y="190500"/>
                </a:lnTo>
                <a:lnTo>
                  <a:pt x="252285" y="189230"/>
                </a:lnTo>
                <a:close/>
              </a:path>
              <a:path w="1101725" h="816610">
                <a:moveTo>
                  <a:pt x="901700" y="172720"/>
                </a:moveTo>
                <a:lnTo>
                  <a:pt x="888492" y="180340"/>
                </a:lnTo>
                <a:lnTo>
                  <a:pt x="875817" y="181610"/>
                </a:lnTo>
                <a:lnTo>
                  <a:pt x="873683" y="190500"/>
                </a:lnTo>
                <a:lnTo>
                  <a:pt x="861529" y="199390"/>
                </a:lnTo>
                <a:lnTo>
                  <a:pt x="912460" y="199390"/>
                </a:lnTo>
                <a:lnTo>
                  <a:pt x="910158" y="193040"/>
                </a:lnTo>
                <a:lnTo>
                  <a:pt x="903287" y="190500"/>
                </a:lnTo>
                <a:lnTo>
                  <a:pt x="901700" y="172720"/>
                </a:lnTo>
                <a:close/>
              </a:path>
              <a:path w="1101725" h="816610">
                <a:moveTo>
                  <a:pt x="308571" y="143510"/>
                </a:moveTo>
                <a:lnTo>
                  <a:pt x="311696" y="166370"/>
                </a:lnTo>
                <a:lnTo>
                  <a:pt x="317881" y="171450"/>
                </a:lnTo>
                <a:lnTo>
                  <a:pt x="310464" y="171450"/>
                </a:lnTo>
                <a:lnTo>
                  <a:pt x="292608" y="190500"/>
                </a:lnTo>
                <a:lnTo>
                  <a:pt x="841380" y="190500"/>
                </a:lnTo>
                <a:lnTo>
                  <a:pt x="845680" y="186690"/>
                </a:lnTo>
                <a:lnTo>
                  <a:pt x="856792" y="185420"/>
                </a:lnTo>
                <a:lnTo>
                  <a:pt x="864717" y="175260"/>
                </a:lnTo>
                <a:lnTo>
                  <a:pt x="867679" y="170180"/>
                </a:lnTo>
                <a:lnTo>
                  <a:pt x="330225" y="170180"/>
                </a:lnTo>
                <a:lnTo>
                  <a:pt x="308571" y="143510"/>
                </a:lnTo>
                <a:close/>
              </a:path>
              <a:path w="1101725" h="816610">
                <a:moveTo>
                  <a:pt x="366661" y="97790"/>
                </a:moveTo>
                <a:lnTo>
                  <a:pt x="358762" y="111760"/>
                </a:lnTo>
                <a:lnTo>
                  <a:pt x="353479" y="128270"/>
                </a:lnTo>
                <a:lnTo>
                  <a:pt x="346595" y="144780"/>
                </a:lnTo>
                <a:lnTo>
                  <a:pt x="349237" y="157480"/>
                </a:lnTo>
                <a:lnTo>
                  <a:pt x="330225" y="170180"/>
                </a:lnTo>
                <a:lnTo>
                  <a:pt x="867679" y="170180"/>
                </a:lnTo>
                <a:lnTo>
                  <a:pt x="872121" y="162560"/>
                </a:lnTo>
                <a:lnTo>
                  <a:pt x="877404" y="156210"/>
                </a:lnTo>
                <a:lnTo>
                  <a:pt x="652322" y="156210"/>
                </a:lnTo>
                <a:lnTo>
                  <a:pt x="659180" y="142240"/>
                </a:lnTo>
                <a:lnTo>
                  <a:pt x="657059" y="137160"/>
                </a:lnTo>
                <a:lnTo>
                  <a:pt x="664464" y="124460"/>
                </a:lnTo>
                <a:lnTo>
                  <a:pt x="667406" y="109220"/>
                </a:lnTo>
                <a:lnTo>
                  <a:pt x="383590" y="109220"/>
                </a:lnTo>
                <a:lnTo>
                  <a:pt x="366661" y="97790"/>
                </a:lnTo>
                <a:close/>
              </a:path>
              <a:path w="1101725" h="816610">
                <a:moveTo>
                  <a:pt x="682955" y="123190"/>
                </a:moveTo>
                <a:lnTo>
                  <a:pt x="679272" y="132080"/>
                </a:lnTo>
                <a:lnTo>
                  <a:pt x="675563" y="139700"/>
                </a:lnTo>
                <a:lnTo>
                  <a:pt x="670814" y="143510"/>
                </a:lnTo>
                <a:lnTo>
                  <a:pt x="671868" y="152400"/>
                </a:lnTo>
                <a:lnTo>
                  <a:pt x="671334" y="156210"/>
                </a:lnTo>
                <a:lnTo>
                  <a:pt x="877404" y="156210"/>
                </a:lnTo>
                <a:lnTo>
                  <a:pt x="877925" y="148590"/>
                </a:lnTo>
                <a:lnTo>
                  <a:pt x="879313" y="147320"/>
                </a:lnTo>
                <a:lnTo>
                  <a:pt x="751649" y="147320"/>
                </a:lnTo>
                <a:lnTo>
                  <a:pt x="747420" y="138430"/>
                </a:lnTo>
                <a:lnTo>
                  <a:pt x="744245" y="133350"/>
                </a:lnTo>
                <a:lnTo>
                  <a:pt x="737895" y="130810"/>
                </a:lnTo>
                <a:lnTo>
                  <a:pt x="692480" y="130810"/>
                </a:lnTo>
                <a:lnTo>
                  <a:pt x="687197" y="128270"/>
                </a:lnTo>
                <a:lnTo>
                  <a:pt x="682955" y="123190"/>
                </a:lnTo>
                <a:close/>
              </a:path>
              <a:path w="1101725" h="816610">
                <a:moveTo>
                  <a:pt x="790232" y="125730"/>
                </a:moveTo>
                <a:lnTo>
                  <a:pt x="780199" y="125730"/>
                </a:lnTo>
                <a:lnTo>
                  <a:pt x="772248" y="132080"/>
                </a:lnTo>
                <a:lnTo>
                  <a:pt x="760095" y="137160"/>
                </a:lnTo>
                <a:lnTo>
                  <a:pt x="755357" y="140970"/>
                </a:lnTo>
                <a:lnTo>
                  <a:pt x="751649" y="147320"/>
                </a:lnTo>
                <a:lnTo>
                  <a:pt x="879313" y="147320"/>
                </a:lnTo>
                <a:lnTo>
                  <a:pt x="889025" y="138430"/>
                </a:lnTo>
                <a:lnTo>
                  <a:pt x="879119" y="134620"/>
                </a:lnTo>
                <a:lnTo>
                  <a:pt x="800785" y="134620"/>
                </a:lnTo>
                <a:lnTo>
                  <a:pt x="796036" y="130810"/>
                </a:lnTo>
                <a:lnTo>
                  <a:pt x="790232" y="125730"/>
                </a:lnTo>
                <a:close/>
              </a:path>
              <a:path w="1101725" h="816610">
                <a:moveTo>
                  <a:pt x="847280" y="109220"/>
                </a:moveTo>
                <a:lnTo>
                  <a:pt x="833539" y="114300"/>
                </a:lnTo>
                <a:lnTo>
                  <a:pt x="825093" y="118110"/>
                </a:lnTo>
                <a:lnTo>
                  <a:pt x="811352" y="124460"/>
                </a:lnTo>
                <a:lnTo>
                  <a:pt x="805014" y="132080"/>
                </a:lnTo>
                <a:lnTo>
                  <a:pt x="800785" y="134620"/>
                </a:lnTo>
                <a:lnTo>
                  <a:pt x="879119" y="134620"/>
                </a:lnTo>
                <a:lnTo>
                  <a:pt x="875817" y="133350"/>
                </a:lnTo>
                <a:lnTo>
                  <a:pt x="876015" y="132080"/>
                </a:lnTo>
                <a:lnTo>
                  <a:pt x="845159" y="132080"/>
                </a:lnTo>
                <a:lnTo>
                  <a:pt x="847280" y="109220"/>
                </a:lnTo>
                <a:close/>
              </a:path>
              <a:path w="1101725" h="816610">
                <a:moveTo>
                  <a:pt x="877404" y="123190"/>
                </a:moveTo>
                <a:lnTo>
                  <a:pt x="865784" y="123190"/>
                </a:lnTo>
                <a:lnTo>
                  <a:pt x="854684" y="127000"/>
                </a:lnTo>
                <a:lnTo>
                  <a:pt x="845159" y="132080"/>
                </a:lnTo>
                <a:lnTo>
                  <a:pt x="876015" y="132080"/>
                </a:lnTo>
                <a:lnTo>
                  <a:pt x="877404" y="123190"/>
                </a:lnTo>
                <a:close/>
              </a:path>
              <a:path w="1101725" h="816610">
                <a:moveTo>
                  <a:pt x="718350" y="99060"/>
                </a:moveTo>
                <a:lnTo>
                  <a:pt x="701979" y="113030"/>
                </a:lnTo>
                <a:lnTo>
                  <a:pt x="696722" y="125730"/>
                </a:lnTo>
                <a:lnTo>
                  <a:pt x="692480" y="130810"/>
                </a:lnTo>
                <a:lnTo>
                  <a:pt x="737895" y="130810"/>
                </a:lnTo>
                <a:lnTo>
                  <a:pt x="728408" y="113030"/>
                </a:lnTo>
                <a:lnTo>
                  <a:pt x="718350" y="99060"/>
                </a:lnTo>
                <a:close/>
              </a:path>
              <a:path w="1101725" h="816610">
                <a:moveTo>
                  <a:pt x="404710" y="83820"/>
                </a:moveTo>
                <a:lnTo>
                  <a:pt x="383590" y="109220"/>
                </a:lnTo>
                <a:lnTo>
                  <a:pt x="667406" y="109220"/>
                </a:lnTo>
                <a:lnTo>
                  <a:pt x="667651" y="107950"/>
                </a:lnTo>
                <a:lnTo>
                  <a:pt x="667843" y="105410"/>
                </a:lnTo>
                <a:lnTo>
                  <a:pt x="424815" y="105410"/>
                </a:lnTo>
                <a:lnTo>
                  <a:pt x="418985" y="97790"/>
                </a:lnTo>
                <a:lnTo>
                  <a:pt x="404710" y="83820"/>
                </a:lnTo>
                <a:close/>
              </a:path>
              <a:path w="1101725" h="816610">
                <a:moveTo>
                  <a:pt x="449630" y="63500"/>
                </a:moveTo>
                <a:lnTo>
                  <a:pt x="444347" y="72390"/>
                </a:lnTo>
                <a:lnTo>
                  <a:pt x="439064" y="78740"/>
                </a:lnTo>
                <a:lnTo>
                  <a:pt x="432181" y="91440"/>
                </a:lnTo>
                <a:lnTo>
                  <a:pt x="424815" y="105410"/>
                </a:lnTo>
                <a:lnTo>
                  <a:pt x="667843" y="105410"/>
                </a:lnTo>
                <a:lnTo>
                  <a:pt x="668705" y="93980"/>
                </a:lnTo>
                <a:lnTo>
                  <a:pt x="668812" y="91440"/>
                </a:lnTo>
                <a:lnTo>
                  <a:pt x="596303" y="91440"/>
                </a:lnTo>
                <a:lnTo>
                  <a:pt x="596218" y="88900"/>
                </a:lnTo>
                <a:lnTo>
                  <a:pt x="501218" y="88900"/>
                </a:lnTo>
                <a:lnTo>
                  <a:pt x="497535" y="87630"/>
                </a:lnTo>
                <a:lnTo>
                  <a:pt x="495935" y="73660"/>
                </a:lnTo>
                <a:lnTo>
                  <a:pt x="495630" y="68580"/>
                </a:lnTo>
                <a:lnTo>
                  <a:pt x="464947" y="68580"/>
                </a:lnTo>
                <a:lnTo>
                  <a:pt x="449630" y="63500"/>
                </a:lnTo>
                <a:close/>
              </a:path>
              <a:path w="1101725" h="816610">
                <a:moveTo>
                  <a:pt x="640168" y="59690"/>
                </a:moveTo>
                <a:lnTo>
                  <a:pt x="634352" y="67310"/>
                </a:lnTo>
                <a:lnTo>
                  <a:pt x="625373" y="69850"/>
                </a:lnTo>
                <a:lnTo>
                  <a:pt x="615340" y="76200"/>
                </a:lnTo>
                <a:lnTo>
                  <a:pt x="603707" y="83820"/>
                </a:lnTo>
                <a:lnTo>
                  <a:pt x="596303" y="91440"/>
                </a:lnTo>
                <a:lnTo>
                  <a:pt x="668812" y="91440"/>
                </a:lnTo>
                <a:lnTo>
                  <a:pt x="668972" y="87630"/>
                </a:lnTo>
                <a:lnTo>
                  <a:pt x="645972" y="87630"/>
                </a:lnTo>
                <a:lnTo>
                  <a:pt x="643864" y="81280"/>
                </a:lnTo>
                <a:lnTo>
                  <a:pt x="641756" y="66040"/>
                </a:lnTo>
                <a:lnTo>
                  <a:pt x="640168" y="59690"/>
                </a:lnTo>
                <a:close/>
              </a:path>
              <a:path w="1101725" h="816610">
                <a:moveTo>
                  <a:pt x="551929" y="0"/>
                </a:moveTo>
                <a:lnTo>
                  <a:pt x="547192" y="31750"/>
                </a:lnTo>
                <a:lnTo>
                  <a:pt x="545592" y="40640"/>
                </a:lnTo>
                <a:lnTo>
                  <a:pt x="539788" y="46990"/>
                </a:lnTo>
                <a:lnTo>
                  <a:pt x="531850" y="53340"/>
                </a:lnTo>
                <a:lnTo>
                  <a:pt x="527113" y="58420"/>
                </a:lnTo>
                <a:lnTo>
                  <a:pt x="525538" y="78740"/>
                </a:lnTo>
                <a:lnTo>
                  <a:pt x="523392" y="81280"/>
                </a:lnTo>
                <a:lnTo>
                  <a:pt x="513359" y="82550"/>
                </a:lnTo>
                <a:lnTo>
                  <a:pt x="505955" y="85090"/>
                </a:lnTo>
                <a:lnTo>
                  <a:pt x="501218" y="88900"/>
                </a:lnTo>
                <a:lnTo>
                  <a:pt x="596218" y="88900"/>
                </a:lnTo>
                <a:lnTo>
                  <a:pt x="595879" y="78740"/>
                </a:lnTo>
                <a:lnTo>
                  <a:pt x="595795" y="64770"/>
                </a:lnTo>
                <a:lnTo>
                  <a:pt x="597903" y="50800"/>
                </a:lnTo>
                <a:lnTo>
                  <a:pt x="591566" y="44450"/>
                </a:lnTo>
                <a:lnTo>
                  <a:pt x="593563" y="29210"/>
                </a:lnTo>
                <a:lnTo>
                  <a:pt x="565124" y="29210"/>
                </a:lnTo>
                <a:lnTo>
                  <a:pt x="561428" y="27940"/>
                </a:lnTo>
                <a:lnTo>
                  <a:pt x="557745" y="24130"/>
                </a:lnTo>
                <a:lnTo>
                  <a:pt x="557212" y="11430"/>
                </a:lnTo>
                <a:lnTo>
                  <a:pt x="551929" y="0"/>
                </a:lnTo>
                <a:close/>
              </a:path>
              <a:path w="1101725" h="816610">
                <a:moveTo>
                  <a:pt x="669239" y="81280"/>
                </a:moveTo>
                <a:lnTo>
                  <a:pt x="657593" y="81280"/>
                </a:lnTo>
                <a:lnTo>
                  <a:pt x="645972" y="87630"/>
                </a:lnTo>
                <a:lnTo>
                  <a:pt x="668972" y="87630"/>
                </a:lnTo>
                <a:lnTo>
                  <a:pt x="669239" y="81280"/>
                </a:lnTo>
                <a:close/>
              </a:path>
              <a:path w="1101725" h="816610">
                <a:moveTo>
                  <a:pt x="494868" y="55880"/>
                </a:moveTo>
                <a:lnTo>
                  <a:pt x="486410" y="59690"/>
                </a:lnTo>
                <a:lnTo>
                  <a:pt x="480072" y="66040"/>
                </a:lnTo>
                <a:lnTo>
                  <a:pt x="471639" y="67310"/>
                </a:lnTo>
                <a:lnTo>
                  <a:pt x="464947" y="68580"/>
                </a:lnTo>
                <a:lnTo>
                  <a:pt x="495630" y="68580"/>
                </a:lnTo>
                <a:lnTo>
                  <a:pt x="494868" y="55880"/>
                </a:lnTo>
                <a:close/>
              </a:path>
              <a:path w="1101725" h="816610">
                <a:moveTo>
                  <a:pt x="594728" y="20320"/>
                </a:moveTo>
                <a:lnTo>
                  <a:pt x="587883" y="24130"/>
                </a:lnTo>
                <a:lnTo>
                  <a:pt x="572008" y="25400"/>
                </a:lnTo>
                <a:lnTo>
                  <a:pt x="565124" y="29210"/>
                </a:lnTo>
                <a:lnTo>
                  <a:pt x="593563" y="29210"/>
                </a:lnTo>
                <a:lnTo>
                  <a:pt x="594728" y="20320"/>
                </a:lnTo>
                <a:close/>
              </a:path>
            </a:pathLst>
          </a:custGeom>
          <a:solidFill>
            <a:srgbClr val="CED9A2"/>
          </a:solidFill>
        </p:spPr>
        <p:txBody>
          <a:bodyPr wrap="square" lIns="0" tIns="0" rIns="0" bIns="0" rtlCol="0"/>
          <a:lstStyle/>
          <a:p>
            <a:endParaRPr/>
          </a:p>
        </p:txBody>
      </p:sp>
      <p:sp>
        <p:nvSpPr>
          <p:cNvPr id="118" name="object 118"/>
          <p:cNvSpPr/>
          <p:nvPr/>
        </p:nvSpPr>
        <p:spPr>
          <a:xfrm>
            <a:off x="5379924" y="5661950"/>
            <a:ext cx="1101725" cy="817244"/>
          </a:xfrm>
          <a:custGeom>
            <a:avLst/>
            <a:gdLst/>
            <a:ahLst/>
            <a:cxnLst/>
            <a:rect l="l" t="t" r="r" b="b"/>
            <a:pathLst>
              <a:path w="1101725" h="817245">
                <a:moveTo>
                  <a:pt x="421081" y="756551"/>
                </a:moveTo>
                <a:lnTo>
                  <a:pt x="438277" y="735355"/>
                </a:lnTo>
                <a:lnTo>
                  <a:pt x="447700" y="725068"/>
                </a:lnTo>
                <a:lnTo>
                  <a:pt x="448818" y="717918"/>
                </a:lnTo>
                <a:lnTo>
                  <a:pt x="455333" y="722452"/>
                </a:lnTo>
                <a:lnTo>
                  <a:pt x="463423" y="737247"/>
                </a:lnTo>
                <a:lnTo>
                  <a:pt x="473519" y="728421"/>
                </a:lnTo>
                <a:lnTo>
                  <a:pt x="477113" y="721258"/>
                </a:lnTo>
                <a:lnTo>
                  <a:pt x="499503" y="711441"/>
                </a:lnTo>
                <a:lnTo>
                  <a:pt x="506501" y="708482"/>
                </a:lnTo>
                <a:lnTo>
                  <a:pt x="524624" y="674077"/>
                </a:lnTo>
                <a:lnTo>
                  <a:pt x="537895" y="665365"/>
                </a:lnTo>
                <a:lnTo>
                  <a:pt x="560933" y="652081"/>
                </a:lnTo>
                <a:lnTo>
                  <a:pt x="567563" y="650836"/>
                </a:lnTo>
                <a:lnTo>
                  <a:pt x="576948" y="655396"/>
                </a:lnTo>
                <a:lnTo>
                  <a:pt x="602729" y="678662"/>
                </a:lnTo>
                <a:lnTo>
                  <a:pt x="619137" y="695274"/>
                </a:lnTo>
                <a:lnTo>
                  <a:pt x="612495" y="699833"/>
                </a:lnTo>
                <a:lnTo>
                  <a:pt x="607402" y="708139"/>
                </a:lnTo>
                <a:lnTo>
                  <a:pt x="608203" y="722680"/>
                </a:lnTo>
                <a:lnTo>
                  <a:pt x="607402" y="732231"/>
                </a:lnTo>
                <a:lnTo>
                  <a:pt x="621487" y="719366"/>
                </a:lnTo>
                <a:lnTo>
                  <a:pt x="630847" y="716457"/>
                </a:lnTo>
                <a:lnTo>
                  <a:pt x="639445" y="709383"/>
                </a:lnTo>
                <a:lnTo>
                  <a:pt x="657402" y="724750"/>
                </a:lnTo>
                <a:lnTo>
                  <a:pt x="658571" y="719797"/>
                </a:lnTo>
                <a:lnTo>
                  <a:pt x="662495" y="716038"/>
                </a:lnTo>
                <a:lnTo>
                  <a:pt x="667169" y="717283"/>
                </a:lnTo>
                <a:lnTo>
                  <a:pt x="668743" y="726833"/>
                </a:lnTo>
                <a:lnTo>
                  <a:pt x="694740" y="723849"/>
                </a:lnTo>
                <a:lnTo>
                  <a:pt x="701979" y="717930"/>
                </a:lnTo>
                <a:lnTo>
                  <a:pt x="708533" y="728040"/>
                </a:lnTo>
                <a:lnTo>
                  <a:pt x="718350" y="738492"/>
                </a:lnTo>
                <a:lnTo>
                  <a:pt x="710158" y="742657"/>
                </a:lnTo>
                <a:lnTo>
                  <a:pt x="700341" y="756246"/>
                </a:lnTo>
                <a:lnTo>
                  <a:pt x="700011" y="765644"/>
                </a:lnTo>
                <a:lnTo>
                  <a:pt x="697725" y="775042"/>
                </a:lnTo>
                <a:lnTo>
                  <a:pt x="699033" y="788619"/>
                </a:lnTo>
                <a:lnTo>
                  <a:pt x="693127" y="795248"/>
                </a:lnTo>
                <a:lnTo>
                  <a:pt x="689190" y="807415"/>
                </a:lnTo>
                <a:lnTo>
                  <a:pt x="692797" y="817181"/>
                </a:lnTo>
                <a:lnTo>
                  <a:pt x="700989" y="812634"/>
                </a:lnTo>
                <a:lnTo>
                  <a:pt x="707885" y="804303"/>
                </a:lnTo>
                <a:lnTo>
                  <a:pt x="718997" y="803605"/>
                </a:lnTo>
                <a:lnTo>
                  <a:pt x="720013" y="794905"/>
                </a:lnTo>
                <a:lnTo>
                  <a:pt x="725360" y="799464"/>
                </a:lnTo>
                <a:lnTo>
                  <a:pt x="734682" y="804786"/>
                </a:lnTo>
                <a:lnTo>
                  <a:pt x="792365" y="807008"/>
                </a:lnTo>
                <a:lnTo>
                  <a:pt x="791083" y="799261"/>
                </a:lnTo>
                <a:lnTo>
                  <a:pt x="791705" y="790168"/>
                </a:lnTo>
                <a:lnTo>
                  <a:pt x="800265" y="790511"/>
                </a:lnTo>
                <a:lnTo>
                  <a:pt x="812138" y="789305"/>
                </a:lnTo>
                <a:lnTo>
                  <a:pt x="824420" y="786106"/>
                </a:lnTo>
                <a:lnTo>
                  <a:pt x="836655" y="782080"/>
                </a:lnTo>
                <a:lnTo>
                  <a:pt x="848385" y="778395"/>
                </a:lnTo>
                <a:lnTo>
                  <a:pt x="853478" y="778065"/>
                </a:lnTo>
                <a:lnTo>
                  <a:pt x="849972" y="771321"/>
                </a:lnTo>
                <a:lnTo>
                  <a:pt x="848385" y="766952"/>
                </a:lnTo>
                <a:lnTo>
                  <a:pt x="848728" y="762927"/>
                </a:lnTo>
                <a:lnTo>
                  <a:pt x="851560" y="757859"/>
                </a:lnTo>
                <a:lnTo>
                  <a:pt x="853782" y="753808"/>
                </a:lnTo>
                <a:lnTo>
                  <a:pt x="853782" y="749109"/>
                </a:lnTo>
                <a:lnTo>
                  <a:pt x="858532" y="745070"/>
                </a:lnTo>
                <a:lnTo>
                  <a:pt x="862965" y="741019"/>
                </a:lnTo>
                <a:lnTo>
                  <a:pt x="867092" y="736993"/>
                </a:lnTo>
                <a:lnTo>
                  <a:pt x="868362" y="731951"/>
                </a:lnTo>
                <a:lnTo>
                  <a:pt x="870229" y="738670"/>
                </a:lnTo>
                <a:lnTo>
                  <a:pt x="872147" y="748106"/>
                </a:lnTo>
                <a:lnTo>
                  <a:pt x="874369" y="754176"/>
                </a:lnTo>
                <a:lnTo>
                  <a:pt x="874369" y="755840"/>
                </a:lnTo>
                <a:lnTo>
                  <a:pt x="882281" y="755154"/>
                </a:lnTo>
                <a:lnTo>
                  <a:pt x="886396" y="755154"/>
                </a:lnTo>
                <a:lnTo>
                  <a:pt x="896518" y="758215"/>
                </a:lnTo>
                <a:lnTo>
                  <a:pt x="901598" y="763244"/>
                </a:lnTo>
                <a:lnTo>
                  <a:pt x="909840" y="764946"/>
                </a:lnTo>
                <a:lnTo>
                  <a:pt x="918692" y="768286"/>
                </a:lnTo>
                <a:lnTo>
                  <a:pt x="925017" y="772337"/>
                </a:lnTo>
                <a:lnTo>
                  <a:pt x="930402" y="777392"/>
                </a:lnTo>
                <a:lnTo>
                  <a:pt x="939279" y="784783"/>
                </a:lnTo>
                <a:lnTo>
                  <a:pt x="942124" y="773353"/>
                </a:lnTo>
                <a:lnTo>
                  <a:pt x="947826" y="762228"/>
                </a:lnTo>
                <a:lnTo>
                  <a:pt x="953109" y="767283"/>
                </a:lnTo>
                <a:lnTo>
                  <a:pt x="959764" y="773341"/>
                </a:lnTo>
                <a:lnTo>
                  <a:pt x="968006" y="767943"/>
                </a:lnTo>
                <a:lnTo>
                  <a:pt x="974966" y="763574"/>
                </a:lnTo>
                <a:lnTo>
                  <a:pt x="983843" y="773341"/>
                </a:lnTo>
                <a:lnTo>
                  <a:pt x="994930" y="775690"/>
                </a:lnTo>
                <a:lnTo>
                  <a:pt x="1004100" y="782091"/>
                </a:lnTo>
                <a:lnTo>
                  <a:pt x="1010767" y="788796"/>
                </a:lnTo>
                <a:lnTo>
                  <a:pt x="1016152" y="778713"/>
                </a:lnTo>
                <a:lnTo>
                  <a:pt x="1024382" y="767613"/>
                </a:lnTo>
                <a:lnTo>
                  <a:pt x="1029766" y="759523"/>
                </a:lnTo>
                <a:lnTo>
                  <a:pt x="1032306" y="759879"/>
                </a:lnTo>
                <a:lnTo>
                  <a:pt x="1027531" y="749426"/>
                </a:lnTo>
                <a:lnTo>
                  <a:pt x="1025944" y="740676"/>
                </a:lnTo>
                <a:lnTo>
                  <a:pt x="1026579" y="731939"/>
                </a:lnTo>
                <a:lnTo>
                  <a:pt x="1024051" y="724852"/>
                </a:lnTo>
                <a:lnTo>
                  <a:pt x="1024674" y="716445"/>
                </a:lnTo>
                <a:lnTo>
                  <a:pt x="1037678" y="723506"/>
                </a:lnTo>
                <a:lnTo>
                  <a:pt x="1044003" y="726859"/>
                </a:lnTo>
                <a:lnTo>
                  <a:pt x="1050340" y="729894"/>
                </a:lnTo>
                <a:lnTo>
                  <a:pt x="1050658" y="722490"/>
                </a:lnTo>
                <a:lnTo>
                  <a:pt x="1051598" y="716102"/>
                </a:lnTo>
                <a:lnTo>
                  <a:pt x="1055103" y="710374"/>
                </a:lnTo>
                <a:lnTo>
                  <a:pt x="1058240" y="708698"/>
                </a:lnTo>
                <a:lnTo>
                  <a:pt x="1063015" y="711707"/>
                </a:lnTo>
                <a:lnTo>
                  <a:pt x="1075359" y="710717"/>
                </a:lnTo>
                <a:lnTo>
                  <a:pt x="1072489" y="703668"/>
                </a:lnTo>
                <a:lnTo>
                  <a:pt x="1069340" y="694550"/>
                </a:lnTo>
                <a:lnTo>
                  <a:pt x="1068705" y="687146"/>
                </a:lnTo>
                <a:lnTo>
                  <a:pt x="1067739" y="681761"/>
                </a:lnTo>
                <a:lnTo>
                  <a:pt x="1072172" y="682091"/>
                </a:lnTo>
                <a:lnTo>
                  <a:pt x="1079779" y="678726"/>
                </a:lnTo>
                <a:lnTo>
                  <a:pt x="1085481" y="674357"/>
                </a:lnTo>
                <a:lnTo>
                  <a:pt x="1097521" y="669632"/>
                </a:lnTo>
                <a:lnTo>
                  <a:pt x="1101318" y="661555"/>
                </a:lnTo>
                <a:lnTo>
                  <a:pt x="1096251" y="656488"/>
                </a:lnTo>
                <a:lnTo>
                  <a:pt x="1092746" y="651116"/>
                </a:lnTo>
                <a:lnTo>
                  <a:pt x="1089291" y="643381"/>
                </a:lnTo>
                <a:lnTo>
                  <a:pt x="1084211" y="647077"/>
                </a:lnTo>
                <a:lnTo>
                  <a:pt x="1075643" y="647605"/>
                </a:lnTo>
                <a:lnTo>
                  <a:pt x="1070170" y="645974"/>
                </a:lnTo>
                <a:lnTo>
                  <a:pt x="1064275" y="644393"/>
                </a:lnTo>
                <a:lnTo>
                  <a:pt x="1054442" y="645071"/>
                </a:lnTo>
                <a:lnTo>
                  <a:pt x="1049083" y="648080"/>
                </a:lnTo>
                <a:lnTo>
                  <a:pt x="1046861" y="646074"/>
                </a:lnTo>
                <a:lnTo>
                  <a:pt x="1046543" y="641692"/>
                </a:lnTo>
                <a:lnTo>
                  <a:pt x="1054760" y="631583"/>
                </a:lnTo>
                <a:lnTo>
                  <a:pt x="1050556" y="627367"/>
                </a:lnTo>
                <a:lnTo>
                  <a:pt x="1041070" y="623172"/>
                </a:lnTo>
                <a:lnTo>
                  <a:pt x="1031017" y="619964"/>
                </a:lnTo>
                <a:lnTo>
                  <a:pt x="1021003" y="616578"/>
                </a:lnTo>
                <a:lnTo>
                  <a:pt x="1011631" y="611847"/>
                </a:lnTo>
                <a:lnTo>
                  <a:pt x="1000874" y="609498"/>
                </a:lnTo>
                <a:lnTo>
                  <a:pt x="1010666" y="600074"/>
                </a:lnTo>
                <a:lnTo>
                  <a:pt x="1017016" y="589635"/>
                </a:lnTo>
                <a:lnTo>
                  <a:pt x="1025575" y="601751"/>
                </a:lnTo>
                <a:lnTo>
                  <a:pt x="1032840" y="597039"/>
                </a:lnTo>
                <a:lnTo>
                  <a:pt x="1039799" y="593343"/>
                </a:lnTo>
                <a:lnTo>
                  <a:pt x="1049921" y="592340"/>
                </a:lnTo>
                <a:lnTo>
                  <a:pt x="1056589" y="584580"/>
                </a:lnTo>
                <a:lnTo>
                  <a:pt x="1055306" y="572477"/>
                </a:lnTo>
                <a:lnTo>
                  <a:pt x="1059129" y="570458"/>
                </a:lnTo>
                <a:lnTo>
                  <a:pt x="1072718" y="570776"/>
                </a:lnTo>
                <a:lnTo>
                  <a:pt x="1074318" y="563384"/>
                </a:lnTo>
                <a:lnTo>
                  <a:pt x="1073048" y="557644"/>
                </a:lnTo>
                <a:lnTo>
                  <a:pt x="1074013" y="550240"/>
                </a:lnTo>
                <a:lnTo>
                  <a:pt x="1076528" y="545210"/>
                </a:lnTo>
                <a:lnTo>
                  <a:pt x="1078420" y="542505"/>
                </a:lnTo>
                <a:lnTo>
                  <a:pt x="1071473" y="534098"/>
                </a:lnTo>
                <a:lnTo>
                  <a:pt x="1066723" y="533069"/>
                </a:lnTo>
                <a:lnTo>
                  <a:pt x="1062609" y="532066"/>
                </a:lnTo>
                <a:lnTo>
                  <a:pt x="1065758" y="525995"/>
                </a:lnTo>
                <a:lnTo>
                  <a:pt x="1069911" y="521639"/>
                </a:lnTo>
                <a:lnTo>
                  <a:pt x="1074013" y="516547"/>
                </a:lnTo>
                <a:lnTo>
                  <a:pt x="1078128" y="514565"/>
                </a:lnTo>
                <a:lnTo>
                  <a:pt x="1077798" y="508165"/>
                </a:lnTo>
                <a:lnTo>
                  <a:pt x="1078420" y="500087"/>
                </a:lnTo>
                <a:lnTo>
                  <a:pt x="1078420" y="492340"/>
                </a:lnTo>
                <a:lnTo>
                  <a:pt x="1076833" y="485266"/>
                </a:lnTo>
                <a:lnTo>
                  <a:pt x="1076528" y="478193"/>
                </a:lnTo>
                <a:lnTo>
                  <a:pt x="1070203" y="484936"/>
                </a:lnTo>
                <a:lnTo>
                  <a:pt x="1066393" y="492010"/>
                </a:lnTo>
                <a:lnTo>
                  <a:pt x="1060704" y="494690"/>
                </a:lnTo>
                <a:lnTo>
                  <a:pt x="1055636" y="498741"/>
                </a:lnTo>
                <a:lnTo>
                  <a:pt x="1051521" y="503783"/>
                </a:lnTo>
                <a:lnTo>
                  <a:pt x="1046772" y="509168"/>
                </a:lnTo>
                <a:lnTo>
                  <a:pt x="1041069" y="519264"/>
                </a:lnTo>
                <a:lnTo>
                  <a:pt x="1039190" y="521957"/>
                </a:lnTo>
                <a:lnTo>
                  <a:pt x="1032840" y="521957"/>
                </a:lnTo>
                <a:lnTo>
                  <a:pt x="1023658" y="521639"/>
                </a:lnTo>
                <a:lnTo>
                  <a:pt x="1015733" y="524344"/>
                </a:lnTo>
                <a:lnTo>
                  <a:pt x="1016698" y="514565"/>
                </a:lnTo>
                <a:lnTo>
                  <a:pt x="1018565" y="507161"/>
                </a:lnTo>
                <a:lnTo>
                  <a:pt x="1020800" y="501764"/>
                </a:lnTo>
                <a:lnTo>
                  <a:pt x="1026185" y="493699"/>
                </a:lnTo>
                <a:lnTo>
                  <a:pt x="1018260" y="497382"/>
                </a:lnTo>
                <a:lnTo>
                  <a:pt x="1008773" y="499414"/>
                </a:lnTo>
                <a:lnTo>
                  <a:pt x="1003706" y="500087"/>
                </a:lnTo>
                <a:lnTo>
                  <a:pt x="1001166" y="501103"/>
                </a:lnTo>
                <a:lnTo>
                  <a:pt x="998004" y="497052"/>
                </a:lnTo>
                <a:lnTo>
                  <a:pt x="1001166" y="489978"/>
                </a:lnTo>
                <a:lnTo>
                  <a:pt x="1004646" y="478535"/>
                </a:lnTo>
                <a:lnTo>
                  <a:pt x="999896" y="475487"/>
                </a:lnTo>
                <a:lnTo>
                  <a:pt x="987552" y="473811"/>
                </a:lnTo>
                <a:lnTo>
                  <a:pt x="994194" y="469798"/>
                </a:lnTo>
                <a:lnTo>
                  <a:pt x="988504" y="456310"/>
                </a:lnTo>
                <a:lnTo>
                  <a:pt x="996734" y="456641"/>
                </a:lnTo>
                <a:lnTo>
                  <a:pt x="1004354" y="460349"/>
                </a:lnTo>
                <a:lnTo>
                  <a:pt x="1013841" y="456641"/>
                </a:lnTo>
                <a:lnTo>
                  <a:pt x="1023010" y="456310"/>
                </a:lnTo>
                <a:lnTo>
                  <a:pt x="1025575" y="460349"/>
                </a:lnTo>
                <a:lnTo>
                  <a:pt x="1025601" y="449922"/>
                </a:lnTo>
                <a:lnTo>
                  <a:pt x="1028611" y="442175"/>
                </a:lnTo>
                <a:lnTo>
                  <a:pt x="1032040" y="435343"/>
                </a:lnTo>
                <a:lnTo>
                  <a:pt x="1031621" y="420776"/>
                </a:lnTo>
                <a:lnTo>
                  <a:pt x="1039749" y="413473"/>
                </a:lnTo>
                <a:lnTo>
                  <a:pt x="1032040" y="408939"/>
                </a:lnTo>
                <a:lnTo>
                  <a:pt x="1026477" y="409841"/>
                </a:lnTo>
                <a:lnTo>
                  <a:pt x="1032040" y="394792"/>
                </a:lnTo>
                <a:lnTo>
                  <a:pt x="1033322" y="383412"/>
                </a:lnTo>
                <a:lnTo>
                  <a:pt x="1035481" y="371106"/>
                </a:lnTo>
                <a:lnTo>
                  <a:pt x="1036764" y="362915"/>
                </a:lnTo>
                <a:lnTo>
                  <a:pt x="1027760" y="363372"/>
                </a:lnTo>
                <a:lnTo>
                  <a:pt x="1017066" y="365645"/>
                </a:lnTo>
                <a:lnTo>
                  <a:pt x="1016647" y="359257"/>
                </a:lnTo>
                <a:lnTo>
                  <a:pt x="1017917" y="349694"/>
                </a:lnTo>
                <a:lnTo>
                  <a:pt x="1020902" y="339674"/>
                </a:lnTo>
                <a:lnTo>
                  <a:pt x="1019187" y="325551"/>
                </a:lnTo>
                <a:lnTo>
                  <a:pt x="1016190" y="324637"/>
                </a:lnTo>
                <a:lnTo>
                  <a:pt x="1008062" y="328752"/>
                </a:lnTo>
                <a:lnTo>
                  <a:pt x="1000772" y="330555"/>
                </a:lnTo>
                <a:lnTo>
                  <a:pt x="994359" y="330555"/>
                </a:lnTo>
                <a:lnTo>
                  <a:pt x="985786" y="332854"/>
                </a:lnTo>
                <a:lnTo>
                  <a:pt x="979360" y="341071"/>
                </a:lnTo>
                <a:lnTo>
                  <a:pt x="976337" y="342430"/>
                </a:lnTo>
                <a:lnTo>
                  <a:pt x="972045" y="341071"/>
                </a:lnTo>
                <a:lnTo>
                  <a:pt x="969924" y="335114"/>
                </a:lnTo>
                <a:lnTo>
                  <a:pt x="963930" y="335114"/>
                </a:lnTo>
                <a:lnTo>
                  <a:pt x="955789" y="335572"/>
                </a:lnTo>
                <a:lnTo>
                  <a:pt x="958354" y="322808"/>
                </a:lnTo>
                <a:lnTo>
                  <a:pt x="960501" y="309600"/>
                </a:lnTo>
                <a:lnTo>
                  <a:pt x="963510" y="296849"/>
                </a:lnTo>
                <a:lnTo>
                  <a:pt x="962634" y="288201"/>
                </a:lnTo>
                <a:lnTo>
                  <a:pt x="951052" y="292747"/>
                </a:lnTo>
                <a:lnTo>
                  <a:pt x="941222" y="291388"/>
                </a:lnTo>
                <a:lnTo>
                  <a:pt x="925779" y="294106"/>
                </a:lnTo>
                <a:lnTo>
                  <a:pt x="921791" y="289915"/>
                </a:lnTo>
                <a:lnTo>
                  <a:pt x="922845" y="273646"/>
                </a:lnTo>
                <a:lnTo>
                  <a:pt x="910158" y="278701"/>
                </a:lnTo>
                <a:lnTo>
                  <a:pt x="904341" y="286575"/>
                </a:lnTo>
                <a:lnTo>
                  <a:pt x="894829" y="287134"/>
                </a:lnTo>
                <a:lnTo>
                  <a:pt x="896404" y="278129"/>
                </a:lnTo>
                <a:lnTo>
                  <a:pt x="894295" y="262978"/>
                </a:lnTo>
                <a:lnTo>
                  <a:pt x="890612" y="252856"/>
                </a:lnTo>
                <a:lnTo>
                  <a:pt x="894295" y="247230"/>
                </a:lnTo>
                <a:lnTo>
                  <a:pt x="900099" y="234873"/>
                </a:lnTo>
                <a:lnTo>
                  <a:pt x="896950" y="218579"/>
                </a:lnTo>
                <a:lnTo>
                  <a:pt x="903287" y="210159"/>
                </a:lnTo>
                <a:lnTo>
                  <a:pt x="913841" y="203428"/>
                </a:lnTo>
                <a:lnTo>
                  <a:pt x="910158" y="192747"/>
                </a:lnTo>
                <a:lnTo>
                  <a:pt x="903287" y="191058"/>
                </a:lnTo>
                <a:lnTo>
                  <a:pt x="901700" y="173100"/>
                </a:lnTo>
                <a:lnTo>
                  <a:pt x="888492" y="179831"/>
                </a:lnTo>
                <a:lnTo>
                  <a:pt x="875817" y="181508"/>
                </a:lnTo>
                <a:lnTo>
                  <a:pt x="873683" y="190512"/>
                </a:lnTo>
                <a:lnTo>
                  <a:pt x="861529" y="199491"/>
                </a:lnTo>
                <a:lnTo>
                  <a:pt x="847826" y="196126"/>
                </a:lnTo>
                <a:lnTo>
                  <a:pt x="835647" y="196126"/>
                </a:lnTo>
                <a:lnTo>
                  <a:pt x="845680" y="186004"/>
                </a:lnTo>
                <a:lnTo>
                  <a:pt x="856792" y="184873"/>
                </a:lnTo>
                <a:lnTo>
                  <a:pt x="864717" y="174764"/>
                </a:lnTo>
                <a:lnTo>
                  <a:pt x="872121" y="162979"/>
                </a:lnTo>
                <a:lnTo>
                  <a:pt x="877404" y="156235"/>
                </a:lnTo>
                <a:lnTo>
                  <a:pt x="877925" y="148932"/>
                </a:lnTo>
                <a:lnTo>
                  <a:pt x="889025" y="138810"/>
                </a:lnTo>
                <a:lnTo>
                  <a:pt x="875817" y="133184"/>
                </a:lnTo>
                <a:lnTo>
                  <a:pt x="877404" y="123088"/>
                </a:lnTo>
                <a:lnTo>
                  <a:pt x="865784" y="123088"/>
                </a:lnTo>
                <a:lnTo>
                  <a:pt x="854684" y="127012"/>
                </a:lnTo>
                <a:lnTo>
                  <a:pt x="845159" y="132079"/>
                </a:lnTo>
                <a:lnTo>
                  <a:pt x="847280" y="109613"/>
                </a:lnTo>
                <a:lnTo>
                  <a:pt x="833539" y="114096"/>
                </a:lnTo>
                <a:lnTo>
                  <a:pt x="825093" y="118046"/>
                </a:lnTo>
                <a:lnTo>
                  <a:pt x="811352" y="124764"/>
                </a:lnTo>
                <a:lnTo>
                  <a:pt x="805014" y="132079"/>
                </a:lnTo>
                <a:lnTo>
                  <a:pt x="800785" y="134315"/>
                </a:lnTo>
                <a:lnTo>
                  <a:pt x="796036" y="130962"/>
                </a:lnTo>
                <a:lnTo>
                  <a:pt x="790232" y="125907"/>
                </a:lnTo>
                <a:lnTo>
                  <a:pt x="780199" y="125907"/>
                </a:lnTo>
                <a:lnTo>
                  <a:pt x="772248" y="132638"/>
                </a:lnTo>
                <a:lnTo>
                  <a:pt x="760095" y="136563"/>
                </a:lnTo>
                <a:lnTo>
                  <a:pt x="755357" y="141071"/>
                </a:lnTo>
                <a:lnTo>
                  <a:pt x="751649" y="147243"/>
                </a:lnTo>
                <a:lnTo>
                  <a:pt x="747420" y="138810"/>
                </a:lnTo>
                <a:lnTo>
                  <a:pt x="744245" y="133184"/>
                </a:lnTo>
                <a:lnTo>
                  <a:pt x="737895" y="130962"/>
                </a:lnTo>
                <a:lnTo>
                  <a:pt x="728408" y="113537"/>
                </a:lnTo>
                <a:lnTo>
                  <a:pt x="718350" y="99440"/>
                </a:lnTo>
                <a:lnTo>
                  <a:pt x="701979" y="113487"/>
                </a:lnTo>
                <a:lnTo>
                  <a:pt x="696722" y="125869"/>
                </a:lnTo>
                <a:lnTo>
                  <a:pt x="692480" y="130340"/>
                </a:lnTo>
                <a:lnTo>
                  <a:pt x="687197" y="128650"/>
                </a:lnTo>
                <a:lnTo>
                  <a:pt x="682955" y="123037"/>
                </a:lnTo>
                <a:lnTo>
                  <a:pt x="679272" y="132029"/>
                </a:lnTo>
                <a:lnTo>
                  <a:pt x="675563" y="139903"/>
                </a:lnTo>
                <a:lnTo>
                  <a:pt x="670814" y="143281"/>
                </a:lnTo>
                <a:lnTo>
                  <a:pt x="671868" y="152806"/>
                </a:lnTo>
                <a:lnTo>
                  <a:pt x="671334" y="156756"/>
                </a:lnTo>
                <a:lnTo>
                  <a:pt x="662355" y="156184"/>
                </a:lnTo>
                <a:lnTo>
                  <a:pt x="652322" y="156184"/>
                </a:lnTo>
                <a:lnTo>
                  <a:pt x="656031" y="148323"/>
                </a:lnTo>
                <a:lnTo>
                  <a:pt x="659180" y="141592"/>
                </a:lnTo>
                <a:lnTo>
                  <a:pt x="657059" y="136524"/>
                </a:lnTo>
                <a:lnTo>
                  <a:pt x="664464" y="124726"/>
                </a:lnTo>
                <a:lnTo>
                  <a:pt x="667651" y="108432"/>
                </a:lnTo>
                <a:lnTo>
                  <a:pt x="668705" y="93840"/>
                </a:lnTo>
                <a:lnTo>
                  <a:pt x="669239" y="81470"/>
                </a:lnTo>
                <a:lnTo>
                  <a:pt x="657593" y="80911"/>
                </a:lnTo>
                <a:lnTo>
                  <a:pt x="645972" y="87083"/>
                </a:lnTo>
                <a:lnTo>
                  <a:pt x="643864" y="80911"/>
                </a:lnTo>
                <a:lnTo>
                  <a:pt x="641756" y="65747"/>
                </a:lnTo>
                <a:lnTo>
                  <a:pt x="640168" y="60121"/>
                </a:lnTo>
                <a:lnTo>
                  <a:pt x="634352" y="66878"/>
                </a:lnTo>
                <a:lnTo>
                  <a:pt x="625373" y="69684"/>
                </a:lnTo>
                <a:lnTo>
                  <a:pt x="615340" y="75844"/>
                </a:lnTo>
                <a:lnTo>
                  <a:pt x="603707" y="83718"/>
                </a:lnTo>
                <a:lnTo>
                  <a:pt x="596303" y="91579"/>
                </a:lnTo>
                <a:lnTo>
                  <a:pt x="595795" y="76403"/>
                </a:lnTo>
                <a:lnTo>
                  <a:pt x="595795" y="64617"/>
                </a:lnTo>
                <a:lnTo>
                  <a:pt x="597903" y="50571"/>
                </a:lnTo>
                <a:lnTo>
                  <a:pt x="591566" y="44399"/>
                </a:lnTo>
                <a:lnTo>
                  <a:pt x="594728" y="20815"/>
                </a:lnTo>
                <a:lnTo>
                  <a:pt x="587883" y="24180"/>
                </a:lnTo>
                <a:lnTo>
                  <a:pt x="572008" y="24726"/>
                </a:lnTo>
                <a:lnTo>
                  <a:pt x="565124" y="29222"/>
                </a:lnTo>
                <a:lnTo>
                  <a:pt x="561428" y="28092"/>
                </a:lnTo>
                <a:lnTo>
                  <a:pt x="557745" y="23609"/>
                </a:lnTo>
                <a:lnTo>
                  <a:pt x="557212" y="11252"/>
                </a:lnTo>
                <a:lnTo>
                  <a:pt x="551929" y="0"/>
                </a:lnTo>
                <a:lnTo>
                  <a:pt x="547192" y="31521"/>
                </a:lnTo>
                <a:lnTo>
                  <a:pt x="545592" y="41059"/>
                </a:lnTo>
                <a:lnTo>
                  <a:pt x="539788" y="47231"/>
                </a:lnTo>
                <a:lnTo>
                  <a:pt x="531850" y="53428"/>
                </a:lnTo>
                <a:lnTo>
                  <a:pt x="527113" y="57924"/>
                </a:lnTo>
                <a:lnTo>
                  <a:pt x="525538" y="78143"/>
                </a:lnTo>
                <a:lnTo>
                  <a:pt x="523392" y="80962"/>
                </a:lnTo>
                <a:lnTo>
                  <a:pt x="513359" y="82638"/>
                </a:lnTo>
                <a:lnTo>
                  <a:pt x="505955" y="85445"/>
                </a:lnTo>
                <a:lnTo>
                  <a:pt x="501218" y="88811"/>
                </a:lnTo>
                <a:lnTo>
                  <a:pt x="497535" y="87693"/>
                </a:lnTo>
                <a:lnTo>
                  <a:pt x="495935" y="73088"/>
                </a:lnTo>
                <a:lnTo>
                  <a:pt x="494868" y="56222"/>
                </a:lnTo>
                <a:lnTo>
                  <a:pt x="486410" y="59613"/>
                </a:lnTo>
                <a:lnTo>
                  <a:pt x="480072" y="65773"/>
                </a:lnTo>
                <a:lnTo>
                  <a:pt x="471639" y="67462"/>
                </a:lnTo>
                <a:lnTo>
                  <a:pt x="464947" y="68643"/>
                </a:lnTo>
                <a:lnTo>
                  <a:pt x="449630" y="63055"/>
                </a:lnTo>
                <a:lnTo>
                  <a:pt x="444347" y="72021"/>
                </a:lnTo>
                <a:lnTo>
                  <a:pt x="439064" y="78765"/>
                </a:lnTo>
                <a:lnTo>
                  <a:pt x="432181" y="91681"/>
                </a:lnTo>
                <a:lnTo>
                  <a:pt x="424815" y="105168"/>
                </a:lnTo>
                <a:lnTo>
                  <a:pt x="418985" y="97878"/>
                </a:lnTo>
                <a:lnTo>
                  <a:pt x="404710" y="84391"/>
                </a:lnTo>
                <a:lnTo>
                  <a:pt x="383590" y="109677"/>
                </a:lnTo>
                <a:lnTo>
                  <a:pt x="366661" y="97878"/>
                </a:lnTo>
                <a:lnTo>
                  <a:pt x="358762" y="111925"/>
                </a:lnTo>
                <a:lnTo>
                  <a:pt x="353479" y="128765"/>
                </a:lnTo>
                <a:lnTo>
                  <a:pt x="346595" y="144500"/>
                </a:lnTo>
                <a:lnTo>
                  <a:pt x="349237" y="156857"/>
                </a:lnTo>
                <a:lnTo>
                  <a:pt x="330225" y="169773"/>
                </a:lnTo>
                <a:lnTo>
                  <a:pt x="308571" y="143370"/>
                </a:lnTo>
                <a:lnTo>
                  <a:pt x="311696" y="166154"/>
                </a:lnTo>
                <a:lnTo>
                  <a:pt x="317881" y="171792"/>
                </a:lnTo>
                <a:lnTo>
                  <a:pt x="310464" y="172021"/>
                </a:lnTo>
                <a:lnTo>
                  <a:pt x="292608" y="190563"/>
                </a:lnTo>
                <a:lnTo>
                  <a:pt x="252285" y="188861"/>
                </a:lnTo>
                <a:lnTo>
                  <a:pt x="246468" y="199542"/>
                </a:lnTo>
                <a:lnTo>
                  <a:pt x="236956" y="178790"/>
                </a:lnTo>
                <a:lnTo>
                  <a:pt x="218478" y="197789"/>
                </a:lnTo>
                <a:lnTo>
                  <a:pt x="217436" y="212953"/>
                </a:lnTo>
                <a:lnTo>
                  <a:pt x="208978" y="228688"/>
                </a:lnTo>
                <a:lnTo>
                  <a:pt x="210032" y="218655"/>
                </a:lnTo>
                <a:lnTo>
                  <a:pt x="195224" y="215290"/>
                </a:lnTo>
                <a:lnTo>
                  <a:pt x="199466" y="232117"/>
                </a:lnTo>
                <a:lnTo>
                  <a:pt x="199999" y="252374"/>
                </a:lnTo>
                <a:lnTo>
                  <a:pt x="207911" y="264159"/>
                </a:lnTo>
                <a:lnTo>
                  <a:pt x="200520" y="271449"/>
                </a:lnTo>
                <a:lnTo>
                  <a:pt x="194691" y="273710"/>
                </a:lnTo>
                <a:lnTo>
                  <a:pt x="198399" y="282689"/>
                </a:lnTo>
                <a:lnTo>
                  <a:pt x="201041" y="310794"/>
                </a:lnTo>
                <a:lnTo>
                  <a:pt x="176441" y="332689"/>
                </a:lnTo>
                <a:lnTo>
                  <a:pt x="185407" y="330136"/>
                </a:lnTo>
                <a:lnTo>
                  <a:pt x="183845" y="340804"/>
                </a:lnTo>
                <a:lnTo>
                  <a:pt x="174320" y="343623"/>
                </a:lnTo>
                <a:lnTo>
                  <a:pt x="146380" y="350926"/>
                </a:lnTo>
                <a:lnTo>
                  <a:pt x="151663" y="363296"/>
                </a:lnTo>
                <a:lnTo>
                  <a:pt x="130009" y="394500"/>
                </a:lnTo>
                <a:lnTo>
                  <a:pt x="122085" y="399872"/>
                </a:lnTo>
                <a:lnTo>
                  <a:pt x="108877" y="385241"/>
                </a:lnTo>
                <a:lnTo>
                  <a:pt x="94627" y="383349"/>
                </a:lnTo>
                <a:lnTo>
                  <a:pt x="75082" y="394080"/>
                </a:lnTo>
                <a:lnTo>
                  <a:pt x="68021" y="413956"/>
                </a:lnTo>
                <a:lnTo>
                  <a:pt x="52628" y="425183"/>
                </a:lnTo>
                <a:lnTo>
                  <a:pt x="48945" y="439242"/>
                </a:lnTo>
                <a:lnTo>
                  <a:pt x="60261" y="449910"/>
                </a:lnTo>
                <a:lnTo>
                  <a:pt x="53708" y="461695"/>
                </a:lnTo>
                <a:lnTo>
                  <a:pt x="47371" y="464515"/>
                </a:lnTo>
                <a:lnTo>
                  <a:pt x="36271" y="464515"/>
                </a:lnTo>
                <a:lnTo>
                  <a:pt x="40487" y="478307"/>
                </a:lnTo>
                <a:lnTo>
                  <a:pt x="47371" y="474192"/>
                </a:lnTo>
                <a:lnTo>
                  <a:pt x="58470" y="475005"/>
                </a:lnTo>
                <a:lnTo>
                  <a:pt x="65316" y="471296"/>
                </a:lnTo>
                <a:lnTo>
                  <a:pt x="80111" y="483692"/>
                </a:lnTo>
                <a:lnTo>
                  <a:pt x="41211" y="506133"/>
                </a:lnTo>
                <a:lnTo>
                  <a:pt x="48615" y="507276"/>
                </a:lnTo>
                <a:lnTo>
                  <a:pt x="67119" y="513448"/>
                </a:lnTo>
                <a:lnTo>
                  <a:pt x="86664" y="525805"/>
                </a:lnTo>
                <a:lnTo>
                  <a:pt x="99352" y="530872"/>
                </a:lnTo>
                <a:lnTo>
                  <a:pt x="86131" y="547725"/>
                </a:lnTo>
                <a:lnTo>
                  <a:pt x="73964" y="551637"/>
                </a:lnTo>
                <a:lnTo>
                  <a:pt x="64465" y="553897"/>
                </a:lnTo>
                <a:lnTo>
                  <a:pt x="47574" y="555028"/>
                </a:lnTo>
                <a:lnTo>
                  <a:pt x="48107" y="570750"/>
                </a:lnTo>
                <a:lnTo>
                  <a:pt x="57073" y="582536"/>
                </a:lnTo>
                <a:lnTo>
                  <a:pt x="42799" y="594347"/>
                </a:lnTo>
                <a:lnTo>
                  <a:pt x="71158" y="607263"/>
                </a:lnTo>
                <a:lnTo>
                  <a:pt x="62687" y="622985"/>
                </a:lnTo>
                <a:lnTo>
                  <a:pt x="53174" y="608393"/>
                </a:lnTo>
                <a:lnTo>
                  <a:pt x="0" y="588149"/>
                </a:lnTo>
                <a:lnTo>
                  <a:pt x="34683" y="608393"/>
                </a:lnTo>
                <a:lnTo>
                  <a:pt x="32562" y="630300"/>
                </a:lnTo>
                <a:lnTo>
                  <a:pt x="15646" y="630859"/>
                </a:lnTo>
                <a:lnTo>
                  <a:pt x="17754" y="641527"/>
                </a:lnTo>
                <a:lnTo>
                  <a:pt x="36563" y="655002"/>
                </a:lnTo>
                <a:lnTo>
                  <a:pt x="50838" y="669061"/>
                </a:lnTo>
                <a:lnTo>
                  <a:pt x="49771" y="677481"/>
                </a:lnTo>
                <a:lnTo>
                  <a:pt x="37084" y="684796"/>
                </a:lnTo>
                <a:lnTo>
                  <a:pt x="52412" y="691514"/>
                </a:lnTo>
                <a:lnTo>
                  <a:pt x="68783" y="692657"/>
                </a:lnTo>
                <a:lnTo>
                  <a:pt x="87287" y="690968"/>
                </a:lnTo>
                <a:lnTo>
                  <a:pt x="89395" y="697712"/>
                </a:lnTo>
                <a:lnTo>
                  <a:pt x="88328" y="703325"/>
                </a:lnTo>
                <a:lnTo>
                  <a:pt x="110540" y="699401"/>
                </a:lnTo>
                <a:lnTo>
                  <a:pt x="130073" y="700531"/>
                </a:lnTo>
                <a:lnTo>
                  <a:pt x="161772" y="694905"/>
                </a:lnTo>
                <a:lnTo>
                  <a:pt x="166522" y="696010"/>
                </a:lnTo>
                <a:lnTo>
                  <a:pt x="159131" y="711187"/>
                </a:lnTo>
                <a:lnTo>
                  <a:pt x="147523" y="730859"/>
                </a:lnTo>
                <a:lnTo>
                  <a:pt x="139585" y="743216"/>
                </a:lnTo>
                <a:lnTo>
                  <a:pt x="159131" y="745451"/>
                </a:lnTo>
                <a:lnTo>
                  <a:pt x="147193" y="752627"/>
                </a:lnTo>
                <a:lnTo>
                  <a:pt x="196672" y="765555"/>
                </a:lnTo>
                <a:lnTo>
                  <a:pt x="191922" y="772299"/>
                </a:lnTo>
                <a:lnTo>
                  <a:pt x="180314" y="777328"/>
                </a:lnTo>
                <a:lnTo>
                  <a:pt x="186118" y="788009"/>
                </a:lnTo>
                <a:lnTo>
                  <a:pt x="187693" y="798677"/>
                </a:lnTo>
                <a:lnTo>
                  <a:pt x="218871" y="777874"/>
                </a:lnTo>
                <a:lnTo>
                  <a:pt x="220967" y="786333"/>
                </a:lnTo>
                <a:lnTo>
                  <a:pt x="226250" y="791946"/>
                </a:lnTo>
                <a:lnTo>
                  <a:pt x="233654" y="789139"/>
                </a:lnTo>
                <a:lnTo>
                  <a:pt x="239471" y="780694"/>
                </a:lnTo>
                <a:lnTo>
                  <a:pt x="247408" y="784656"/>
                </a:lnTo>
                <a:lnTo>
                  <a:pt x="250571" y="790244"/>
                </a:lnTo>
                <a:lnTo>
                  <a:pt x="263258" y="780148"/>
                </a:lnTo>
                <a:lnTo>
                  <a:pt x="264820" y="766660"/>
                </a:lnTo>
                <a:lnTo>
                  <a:pt x="276440" y="759917"/>
                </a:lnTo>
                <a:lnTo>
                  <a:pt x="286473" y="757669"/>
                </a:lnTo>
                <a:lnTo>
                  <a:pt x="290169" y="753744"/>
                </a:lnTo>
                <a:lnTo>
                  <a:pt x="288594" y="767232"/>
                </a:lnTo>
                <a:lnTo>
                  <a:pt x="309079" y="762723"/>
                </a:lnTo>
                <a:lnTo>
                  <a:pt x="319633" y="758228"/>
                </a:lnTo>
                <a:lnTo>
                  <a:pt x="329666" y="757669"/>
                </a:lnTo>
                <a:lnTo>
                  <a:pt x="340245" y="749261"/>
                </a:lnTo>
                <a:lnTo>
                  <a:pt x="342900" y="757110"/>
                </a:lnTo>
                <a:lnTo>
                  <a:pt x="341312" y="766660"/>
                </a:lnTo>
                <a:lnTo>
                  <a:pt x="350266" y="758812"/>
                </a:lnTo>
                <a:lnTo>
                  <a:pt x="359791" y="755421"/>
                </a:lnTo>
                <a:lnTo>
                  <a:pt x="367703" y="749820"/>
                </a:lnTo>
                <a:lnTo>
                  <a:pt x="369316" y="741946"/>
                </a:lnTo>
                <a:lnTo>
                  <a:pt x="380923" y="740803"/>
                </a:lnTo>
                <a:lnTo>
                  <a:pt x="381457" y="751497"/>
                </a:lnTo>
                <a:lnTo>
                  <a:pt x="381457" y="772299"/>
                </a:lnTo>
                <a:lnTo>
                  <a:pt x="393090" y="763854"/>
                </a:lnTo>
                <a:lnTo>
                  <a:pt x="403123" y="762165"/>
                </a:lnTo>
                <a:lnTo>
                  <a:pt x="412102" y="761618"/>
                </a:lnTo>
                <a:lnTo>
                  <a:pt x="421081" y="756551"/>
                </a:lnTo>
                <a:close/>
              </a:path>
            </a:pathLst>
          </a:custGeom>
          <a:ln w="3175">
            <a:solidFill>
              <a:srgbClr val="464E4F"/>
            </a:solidFill>
          </a:ln>
        </p:spPr>
        <p:txBody>
          <a:bodyPr wrap="square" lIns="0" tIns="0" rIns="0" bIns="0" rtlCol="0"/>
          <a:lstStyle/>
          <a:p>
            <a:endParaRPr/>
          </a:p>
        </p:txBody>
      </p:sp>
      <p:sp>
        <p:nvSpPr>
          <p:cNvPr id="119" name="object 119"/>
          <p:cNvSpPr/>
          <p:nvPr/>
        </p:nvSpPr>
        <p:spPr>
          <a:xfrm>
            <a:off x="5878021" y="7107985"/>
            <a:ext cx="154305" cy="368300"/>
          </a:xfrm>
          <a:custGeom>
            <a:avLst/>
            <a:gdLst/>
            <a:ahLst/>
            <a:cxnLst/>
            <a:rect l="l" t="t" r="r" b="b"/>
            <a:pathLst>
              <a:path w="154304" h="368300">
                <a:moveTo>
                  <a:pt x="0" y="0"/>
                </a:moveTo>
                <a:lnTo>
                  <a:pt x="154292" y="0"/>
                </a:lnTo>
                <a:lnTo>
                  <a:pt x="154292" y="368198"/>
                </a:lnTo>
                <a:lnTo>
                  <a:pt x="0" y="368198"/>
                </a:lnTo>
                <a:lnTo>
                  <a:pt x="0" y="0"/>
                </a:lnTo>
                <a:close/>
              </a:path>
            </a:pathLst>
          </a:custGeom>
          <a:ln w="3175">
            <a:solidFill>
              <a:srgbClr val="FFFFFF"/>
            </a:solidFill>
          </a:ln>
        </p:spPr>
        <p:txBody>
          <a:bodyPr wrap="square" lIns="0" tIns="0" rIns="0" bIns="0" rtlCol="0"/>
          <a:lstStyle/>
          <a:p>
            <a:endParaRPr/>
          </a:p>
        </p:txBody>
      </p:sp>
      <p:sp>
        <p:nvSpPr>
          <p:cNvPr id="120" name="object 120"/>
          <p:cNvSpPr/>
          <p:nvPr/>
        </p:nvSpPr>
        <p:spPr>
          <a:xfrm>
            <a:off x="5888765" y="7050740"/>
            <a:ext cx="144145" cy="37465"/>
          </a:xfrm>
          <a:custGeom>
            <a:avLst/>
            <a:gdLst/>
            <a:ahLst/>
            <a:cxnLst/>
            <a:rect l="l" t="t" r="r" b="b"/>
            <a:pathLst>
              <a:path w="144145" h="37465">
                <a:moveTo>
                  <a:pt x="3517" y="5308"/>
                </a:moveTo>
                <a:lnTo>
                  <a:pt x="0" y="37122"/>
                </a:lnTo>
                <a:lnTo>
                  <a:pt x="143535" y="37109"/>
                </a:lnTo>
                <a:lnTo>
                  <a:pt x="142550" y="16789"/>
                </a:lnTo>
                <a:lnTo>
                  <a:pt x="22021" y="16789"/>
                </a:lnTo>
                <a:lnTo>
                  <a:pt x="3517" y="5308"/>
                </a:lnTo>
                <a:close/>
              </a:path>
              <a:path w="144145" h="37465">
                <a:moveTo>
                  <a:pt x="42024" y="0"/>
                </a:moveTo>
                <a:lnTo>
                  <a:pt x="22021" y="16789"/>
                </a:lnTo>
                <a:lnTo>
                  <a:pt x="142550" y="16789"/>
                </a:lnTo>
                <a:lnTo>
                  <a:pt x="142515" y="16052"/>
                </a:lnTo>
                <a:lnTo>
                  <a:pt x="125234" y="16052"/>
                </a:lnTo>
                <a:lnTo>
                  <a:pt x="113322" y="14452"/>
                </a:lnTo>
                <a:lnTo>
                  <a:pt x="111750" y="11493"/>
                </a:lnTo>
                <a:lnTo>
                  <a:pt x="64300" y="11493"/>
                </a:lnTo>
                <a:lnTo>
                  <a:pt x="42024" y="0"/>
                </a:lnTo>
                <a:close/>
              </a:path>
              <a:path w="144145" h="37465">
                <a:moveTo>
                  <a:pt x="141909" y="3555"/>
                </a:moveTo>
                <a:lnTo>
                  <a:pt x="125234" y="16052"/>
                </a:lnTo>
                <a:lnTo>
                  <a:pt x="142515" y="16052"/>
                </a:lnTo>
                <a:lnTo>
                  <a:pt x="141909" y="3555"/>
                </a:lnTo>
                <a:close/>
              </a:path>
              <a:path w="144145" h="37465">
                <a:moveTo>
                  <a:pt x="106591" y="1777"/>
                </a:moveTo>
                <a:lnTo>
                  <a:pt x="64300" y="11493"/>
                </a:lnTo>
                <a:lnTo>
                  <a:pt x="111750" y="11493"/>
                </a:lnTo>
                <a:lnTo>
                  <a:pt x="106591" y="1777"/>
                </a:lnTo>
                <a:close/>
              </a:path>
            </a:pathLst>
          </a:custGeom>
          <a:solidFill>
            <a:srgbClr val="6DC499"/>
          </a:solidFill>
        </p:spPr>
        <p:txBody>
          <a:bodyPr wrap="square" lIns="0" tIns="0" rIns="0" bIns="0" rtlCol="0"/>
          <a:lstStyle/>
          <a:p>
            <a:endParaRPr/>
          </a:p>
        </p:txBody>
      </p:sp>
      <p:sp>
        <p:nvSpPr>
          <p:cNvPr id="121" name="object 121"/>
          <p:cNvSpPr/>
          <p:nvPr/>
        </p:nvSpPr>
        <p:spPr>
          <a:xfrm>
            <a:off x="5888765" y="7050740"/>
            <a:ext cx="144145" cy="37465"/>
          </a:xfrm>
          <a:custGeom>
            <a:avLst/>
            <a:gdLst/>
            <a:ahLst/>
            <a:cxnLst/>
            <a:rect l="l" t="t" r="r" b="b"/>
            <a:pathLst>
              <a:path w="144145" h="37465">
                <a:moveTo>
                  <a:pt x="3517" y="5308"/>
                </a:moveTo>
                <a:lnTo>
                  <a:pt x="0" y="37122"/>
                </a:lnTo>
                <a:lnTo>
                  <a:pt x="143535" y="37109"/>
                </a:lnTo>
                <a:lnTo>
                  <a:pt x="141909" y="3555"/>
                </a:lnTo>
                <a:lnTo>
                  <a:pt x="125234" y="16052"/>
                </a:lnTo>
                <a:lnTo>
                  <a:pt x="113322" y="14452"/>
                </a:lnTo>
                <a:lnTo>
                  <a:pt x="106591" y="1777"/>
                </a:lnTo>
                <a:lnTo>
                  <a:pt x="64300" y="11493"/>
                </a:lnTo>
                <a:lnTo>
                  <a:pt x="42024" y="0"/>
                </a:lnTo>
                <a:lnTo>
                  <a:pt x="22021" y="16789"/>
                </a:lnTo>
                <a:lnTo>
                  <a:pt x="3517" y="5308"/>
                </a:lnTo>
                <a:close/>
              </a:path>
            </a:pathLst>
          </a:custGeom>
          <a:ln w="3175">
            <a:solidFill>
              <a:srgbClr val="211F20"/>
            </a:solidFill>
          </a:ln>
        </p:spPr>
        <p:txBody>
          <a:bodyPr wrap="square" lIns="0" tIns="0" rIns="0" bIns="0" rtlCol="0"/>
          <a:lstStyle/>
          <a:p>
            <a:endParaRPr/>
          </a:p>
        </p:txBody>
      </p:sp>
      <p:sp>
        <p:nvSpPr>
          <p:cNvPr id="122" name="object 122"/>
          <p:cNvSpPr/>
          <p:nvPr/>
        </p:nvSpPr>
        <p:spPr>
          <a:xfrm>
            <a:off x="5875874" y="7062792"/>
            <a:ext cx="8255" cy="31750"/>
          </a:xfrm>
          <a:custGeom>
            <a:avLst/>
            <a:gdLst/>
            <a:ahLst/>
            <a:cxnLst/>
            <a:rect l="l" t="t" r="r" b="b"/>
            <a:pathLst>
              <a:path w="8254" h="31750">
                <a:moveTo>
                  <a:pt x="7988" y="0"/>
                </a:moveTo>
                <a:lnTo>
                  <a:pt x="0" y="0"/>
                </a:lnTo>
                <a:lnTo>
                  <a:pt x="0" y="31254"/>
                </a:lnTo>
                <a:lnTo>
                  <a:pt x="7988" y="31254"/>
                </a:lnTo>
                <a:lnTo>
                  <a:pt x="7988" y="0"/>
                </a:lnTo>
                <a:close/>
              </a:path>
            </a:pathLst>
          </a:custGeom>
          <a:ln w="3175">
            <a:solidFill>
              <a:srgbClr val="221F1F"/>
            </a:solidFill>
          </a:ln>
        </p:spPr>
        <p:txBody>
          <a:bodyPr wrap="square" lIns="0" tIns="0" rIns="0" bIns="0" rtlCol="0"/>
          <a:lstStyle/>
          <a:p>
            <a:endParaRPr/>
          </a:p>
        </p:txBody>
      </p:sp>
      <p:sp>
        <p:nvSpPr>
          <p:cNvPr id="123" name="object 123"/>
          <p:cNvSpPr/>
          <p:nvPr/>
        </p:nvSpPr>
        <p:spPr>
          <a:xfrm>
            <a:off x="5924209" y="7043630"/>
            <a:ext cx="107950" cy="0"/>
          </a:xfrm>
          <a:custGeom>
            <a:avLst/>
            <a:gdLst/>
            <a:ahLst/>
            <a:cxnLst/>
            <a:rect l="l" t="t" r="r" b="b"/>
            <a:pathLst>
              <a:path w="107950">
                <a:moveTo>
                  <a:pt x="0" y="0"/>
                </a:moveTo>
                <a:lnTo>
                  <a:pt x="107327" y="0"/>
                </a:lnTo>
              </a:path>
            </a:pathLst>
          </a:custGeom>
          <a:ln w="3175">
            <a:solidFill>
              <a:srgbClr val="221F1F"/>
            </a:solidFill>
          </a:ln>
        </p:spPr>
        <p:txBody>
          <a:bodyPr wrap="square" lIns="0" tIns="0" rIns="0" bIns="0" rtlCol="0"/>
          <a:lstStyle/>
          <a:p>
            <a:endParaRPr/>
          </a:p>
        </p:txBody>
      </p:sp>
      <p:sp>
        <p:nvSpPr>
          <p:cNvPr id="124" name="object 124"/>
          <p:cNvSpPr/>
          <p:nvPr/>
        </p:nvSpPr>
        <p:spPr>
          <a:xfrm>
            <a:off x="5924974" y="7046048"/>
            <a:ext cx="99060" cy="0"/>
          </a:xfrm>
          <a:custGeom>
            <a:avLst/>
            <a:gdLst/>
            <a:ahLst/>
            <a:cxnLst/>
            <a:rect l="l" t="t" r="r" b="b"/>
            <a:pathLst>
              <a:path w="99060">
                <a:moveTo>
                  <a:pt x="0" y="0"/>
                </a:moveTo>
                <a:lnTo>
                  <a:pt x="98564" y="0"/>
                </a:lnTo>
              </a:path>
            </a:pathLst>
          </a:custGeom>
          <a:ln w="3175">
            <a:solidFill>
              <a:srgbClr val="221F1F"/>
            </a:solidFill>
          </a:ln>
        </p:spPr>
        <p:txBody>
          <a:bodyPr wrap="square" lIns="0" tIns="0" rIns="0" bIns="0" rtlCol="0"/>
          <a:lstStyle/>
          <a:p>
            <a:endParaRPr/>
          </a:p>
        </p:txBody>
      </p:sp>
      <p:sp>
        <p:nvSpPr>
          <p:cNvPr id="125" name="object 125"/>
          <p:cNvSpPr/>
          <p:nvPr/>
        </p:nvSpPr>
        <p:spPr>
          <a:xfrm>
            <a:off x="5873382" y="7078781"/>
            <a:ext cx="139700" cy="0"/>
          </a:xfrm>
          <a:custGeom>
            <a:avLst/>
            <a:gdLst/>
            <a:ahLst/>
            <a:cxnLst/>
            <a:rect l="l" t="t" r="r" b="b"/>
            <a:pathLst>
              <a:path w="139700">
                <a:moveTo>
                  <a:pt x="0" y="0"/>
                </a:moveTo>
                <a:lnTo>
                  <a:pt x="139674" y="0"/>
                </a:lnTo>
              </a:path>
            </a:pathLst>
          </a:custGeom>
          <a:ln w="3175">
            <a:solidFill>
              <a:srgbClr val="221F1F"/>
            </a:solidFill>
          </a:ln>
        </p:spPr>
        <p:txBody>
          <a:bodyPr wrap="square" lIns="0" tIns="0" rIns="0" bIns="0" rtlCol="0"/>
          <a:lstStyle/>
          <a:p>
            <a:endParaRPr/>
          </a:p>
        </p:txBody>
      </p:sp>
      <p:sp>
        <p:nvSpPr>
          <p:cNvPr id="126" name="object 126"/>
          <p:cNvSpPr/>
          <p:nvPr/>
        </p:nvSpPr>
        <p:spPr>
          <a:xfrm>
            <a:off x="5873382" y="7076352"/>
            <a:ext cx="139700" cy="0"/>
          </a:xfrm>
          <a:custGeom>
            <a:avLst/>
            <a:gdLst/>
            <a:ahLst/>
            <a:cxnLst/>
            <a:rect l="l" t="t" r="r" b="b"/>
            <a:pathLst>
              <a:path w="139700">
                <a:moveTo>
                  <a:pt x="0" y="0"/>
                </a:moveTo>
                <a:lnTo>
                  <a:pt x="139674" y="0"/>
                </a:lnTo>
              </a:path>
            </a:pathLst>
          </a:custGeom>
          <a:ln w="3175">
            <a:solidFill>
              <a:srgbClr val="221F1F"/>
            </a:solidFill>
          </a:ln>
        </p:spPr>
        <p:txBody>
          <a:bodyPr wrap="square" lIns="0" tIns="0" rIns="0" bIns="0" rtlCol="0"/>
          <a:lstStyle/>
          <a:p>
            <a:endParaRPr/>
          </a:p>
        </p:txBody>
      </p:sp>
      <p:sp>
        <p:nvSpPr>
          <p:cNvPr id="127" name="object 127"/>
          <p:cNvSpPr/>
          <p:nvPr/>
        </p:nvSpPr>
        <p:spPr>
          <a:xfrm>
            <a:off x="6023540" y="7043630"/>
            <a:ext cx="8255" cy="45720"/>
          </a:xfrm>
          <a:custGeom>
            <a:avLst/>
            <a:gdLst/>
            <a:ahLst/>
            <a:cxnLst/>
            <a:rect l="l" t="t" r="r" b="b"/>
            <a:pathLst>
              <a:path w="8254" h="45720">
                <a:moveTo>
                  <a:pt x="0" y="0"/>
                </a:moveTo>
                <a:lnTo>
                  <a:pt x="0" y="45161"/>
                </a:lnTo>
                <a:lnTo>
                  <a:pt x="8001" y="45161"/>
                </a:lnTo>
                <a:lnTo>
                  <a:pt x="8001" y="0"/>
                </a:lnTo>
              </a:path>
            </a:pathLst>
          </a:custGeom>
          <a:ln w="3175">
            <a:solidFill>
              <a:srgbClr val="221F1F"/>
            </a:solidFill>
          </a:ln>
        </p:spPr>
        <p:txBody>
          <a:bodyPr wrap="square" lIns="0" tIns="0" rIns="0" bIns="0" rtlCol="0"/>
          <a:lstStyle/>
          <a:p>
            <a:endParaRPr/>
          </a:p>
        </p:txBody>
      </p:sp>
      <p:sp>
        <p:nvSpPr>
          <p:cNvPr id="128" name="object 128"/>
          <p:cNvSpPr/>
          <p:nvPr/>
        </p:nvSpPr>
        <p:spPr>
          <a:xfrm>
            <a:off x="5946545" y="7046048"/>
            <a:ext cx="0" cy="30480"/>
          </a:xfrm>
          <a:custGeom>
            <a:avLst/>
            <a:gdLst/>
            <a:ahLst/>
            <a:cxnLst/>
            <a:rect l="l" t="t" r="r" b="b"/>
            <a:pathLst>
              <a:path h="30479">
                <a:moveTo>
                  <a:pt x="0" y="0"/>
                </a:moveTo>
                <a:lnTo>
                  <a:pt x="0" y="30302"/>
                </a:lnTo>
              </a:path>
            </a:pathLst>
          </a:custGeom>
          <a:ln w="3175">
            <a:solidFill>
              <a:srgbClr val="221F1F"/>
            </a:solidFill>
          </a:ln>
        </p:spPr>
        <p:txBody>
          <a:bodyPr wrap="square" lIns="0" tIns="0" rIns="0" bIns="0" rtlCol="0"/>
          <a:lstStyle/>
          <a:p>
            <a:endParaRPr/>
          </a:p>
        </p:txBody>
      </p:sp>
      <p:sp>
        <p:nvSpPr>
          <p:cNvPr id="129" name="object 129"/>
          <p:cNvSpPr/>
          <p:nvPr/>
        </p:nvSpPr>
        <p:spPr>
          <a:xfrm>
            <a:off x="5948942"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30" name="object 130"/>
          <p:cNvSpPr/>
          <p:nvPr/>
        </p:nvSpPr>
        <p:spPr>
          <a:xfrm>
            <a:off x="5948942"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31" name="object 131"/>
          <p:cNvSpPr/>
          <p:nvPr/>
        </p:nvSpPr>
        <p:spPr>
          <a:xfrm>
            <a:off x="5948953" y="7054688"/>
            <a:ext cx="19685" cy="24765"/>
          </a:xfrm>
          <a:custGeom>
            <a:avLst/>
            <a:gdLst/>
            <a:ahLst/>
            <a:cxnLst/>
            <a:rect l="l" t="t" r="r" b="b"/>
            <a:pathLst>
              <a:path w="19685" h="24765">
                <a:moveTo>
                  <a:pt x="19151" y="12103"/>
                </a:moveTo>
                <a:lnTo>
                  <a:pt x="18783" y="9690"/>
                </a:lnTo>
                <a:lnTo>
                  <a:pt x="17868" y="7340"/>
                </a:lnTo>
                <a:lnTo>
                  <a:pt x="13284" y="0"/>
                </a:lnTo>
                <a:lnTo>
                  <a:pt x="2730" y="1358"/>
                </a:lnTo>
                <a:lnTo>
                  <a:pt x="292" y="9690"/>
                </a:lnTo>
                <a:lnTo>
                  <a:pt x="0" y="12103"/>
                </a:lnTo>
                <a:lnTo>
                  <a:pt x="292" y="14579"/>
                </a:lnTo>
                <a:lnTo>
                  <a:pt x="2717" y="22796"/>
                </a:lnTo>
                <a:lnTo>
                  <a:pt x="13195" y="24269"/>
                </a:lnTo>
                <a:lnTo>
                  <a:pt x="17868" y="16929"/>
                </a:lnTo>
                <a:lnTo>
                  <a:pt x="18783" y="14579"/>
                </a:lnTo>
                <a:lnTo>
                  <a:pt x="19151" y="12103"/>
                </a:lnTo>
                <a:close/>
              </a:path>
            </a:pathLst>
          </a:custGeom>
          <a:ln w="3175">
            <a:solidFill>
              <a:srgbClr val="221F1F"/>
            </a:solidFill>
          </a:ln>
        </p:spPr>
        <p:txBody>
          <a:bodyPr wrap="square" lIns="0" tIns="0" rIns="0" bIns="0" rtlCol="0"/>
          <a:lstStyle/>
          <a:p>
            <a:endParaRPr/>
          </a:p>
        </p:txBody>
      </p:sp>
      <p:sp>
        <p:nvSpPr>
          <p:cNvPr id="132" name="object 132"/>
          <p:cNvSpPr/>
          <p:nvPr/>
        </p:nvSpPr>
        <p:spPr>
          <a:xfrm>
            <a:off x="5951283" y="7057939"/>
            <a:ext cx="14604" cy="18415"/>
          </a:xfrm>
          <a:custGeom>
            <a:avLst/>
            <a:gdLst/>
            <a:ahLst/>
            <a:cxnLst/>
            <a:rect l="l" t="t" r="r" b="b"/>
            <a:pathLst>
              <a:path w="14604" h="18415">
                <a:moveTo>
                  <a:pt x="14414" y="8851"/>
                </a:moveTo>
                <a:lnTo>
                  <a:pt x="14033" y="6654"/>
                </a:lnTo>
                <a:lnTo>
                  <a:pt x="13042" y="4622"/>
                </a:lnTo>
                <a:lnTo>
                  <a:pt x="9639" y="0"/>
                </a:lnTo>
                <a:lnTo>
                  <a:pt x="2235" y="1003"/>
                </a:lnTo>
                <a:lnTo>
                  <a:pt x="380" y="6654"/>
                </a:lnTo>
                <a:lnTo>
                  <a:pt x="0" y="8851"/>
                </a:lnTo>
                <a:lnTo>
                  <a:pt x="380" y="11112"/>
                </a:lnTo>
                <a:lnTo>
                  <a:pt x="2489" y="16675"/>
                </a:lnTo>
                <a:lnTo>
                  <a:pt x="9347" y="17894"/>
                </a:lnTo>
                <a:lnTo>
                  <a:pt x="13042" y="13081"/>
                </a:lnTo>
                <a:lnTo>
                  <a:pt x="14033" y="11112"/>
                </a:lnTo>
                <a:lnTo>
                  <a:pt x="14414" y="8851"/>
                </a:lnTo>
                <a:close/>
              </a:path>
            </a:pathLst>
          </a:custGeom>
          <a:ln w="3175">
            <a:solidFill>
              <a:srgbClr val="221F1F"/>
            </a:solidFill>
          </a:ln>
        </p:spPr>
        <p:txBody>
          <a:bodyPr wrap="square" lIns="0" tIns="0" rIns="0" bIns="0" rtlCol="0"/>
          <a:lstStyle/>
          <a:p>
            <a:endParaRPr/>
          </a:p>
        </p:txBody>
      </p:sp>
      <p:sp>
        <p:nvSpPr>
          <p:cNvPr id="133" name="object 133"/>
          <p:cNvSpPr/>
          <p:nvPr/>
        </p:nvSpPr>
        <p:spPr>
          <a:xfrm>
            <a:off x="5968104"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34" name="object 134"/>
          <p:cNvSpPr/>
          <p:nvPr/>
        </p:nvSpPr>
        <p:spPr>
          <a:xfrm>
            <a:off x="5968104"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35" name="object 135"/>
          <p:cNvSpPr/>
          <p:nvPr/>
        </p:nvSpPr>
        <p:spPr>
          <a:xfrm>
            <a:off x="597045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36" name="object 136"/>
          <p:cNvSpPr/>
          <p:nvPr/>
        </p:nvSpPr>
        <p:spPr>
          <a:xfrm>
            <a:off x="597045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37" name="object 137"/>
          <p:cNvSpPr/>
          <p:nvPr/>
        </p:nvSpPr>
        <p:spPr>
          <a:xfrm>
            <a:off x="5970451" y="7054612"/>
            <a:ext cx="19685" cy="24765"/>
          </a:xfrm>
          <a:custGeom>
            <a:avLst/>
            <a:gdLst/>
            <a:ahLst/>
            <a:cxnLst/>
            <a:rect l="l" t="t" r="r" b="b"/>
            <a:pathLst>
              <a:path w="19685" h="24765">
                <a:moveTo>
                  <a:pt x="19151" y="12179"/>
                </a:moveTo>
                <a:lnTo>
                  <a:pt x="18846" y="9766"/>
                </a:lnTo>
                <a:lnTo>
                  <a:pt x="17856" y="7416"/>
                </a:lnTo>
                <a:lnTo>
                  <a:pt x="13500" y="0"/>
                </a:lnTo>
                <a:lnTo>
                  <a:pt x="2565" y="1536"/>
                </a:lnTo>
                <a:lnTo>
                  <a:pt x="380" y="9766"/>
                </a:lnTo>
                <a:lnTo>
                  <a:pt x="0" y="12179"/>
                </a:lnTo>
                <a:lnTo>
                  <a:pt x="380" y="14655"/>
                </a:lnTo>
                <a:lnTo>
                  <a:pt x="2539" y="22834"/>
                </a:lnTo>
                <a:lnTo>
                  <a:pt x="13550" y="24333"/>
                </a:lnTo>
                <a:lnTo>
                  <a:pt x="17856" y="17005"/>
                </a:lnTo>
                <a:lnTo>
                  <a:pt x="18846" y="14655"/>
                </a:lnTo>
                <a:lnTo>
                  <a:pt x="19151" y="12179"/>
                </a:lnTo>
                <a:close/>
              </a:path>
            </a:pathLst>
          </a:custGeom>
          <a:ln w="3175">
            <a:solidFill>
              <a:srgbClr val="221F1F"/>
            </a:solidFill>
          </a:ln>
        </p:spPr>
        <p:txBody>
          <a:bodyPr wrap="square" lIns="0" tIns="0" rIns="0" bIns="0" rtlCol="0"/>
          <a:lstStyle/>
          <a:p>
            <a:endParaRPr/>
          </a:p>
        </p:txBody>
      </p:sp>
      <p:sp>
        <p:nvSpPr>
          <p:cNvPr id="138" name="object 138"/>
          <p:cNvSpPr/>
          <p:nvPr/>
        </p:nvSpPr>
        <p:spPr>
          <a:xfrm>
            <a:off x="5972852" y="7057889"/>
            <a:ext cx="14604" cy="18415"/>
          </a:xfrm>
          <a:custGeom>
            <a:avLst/>
            <a:gdLst/>
            <a:ahLst/>
            <a:cxnLst/>
            <a:rect l="l" t="t" r="r" b="b"/>
            <a:pathLst>
              <a:path w="14604" h="18415">
                <a:moveTo>
                  <a:pt x="14414" y="8902"/>
                </a:moveTo>
                <a:lnTo>
                  <a:pt x="14033" y="6705"/>
                </a:lnTo>
                <a:lnTo>
                  <a:pt x="12979" y="4673"/>
                </a:lnTo>
                <a:lnTo>
                  <a:pt x="9639" y="0"/>
                </a:lnTo>
                <a:lnTo>
                  <a:pt x="2019" y="1130"/>
                </a:lnTo>
                <a:lnTo>
                  <a:pt x="368" y="6705"/>
                </a:lnTo>
                <a:lnTo>
                  <a:pt x="0" y="8902"/>
                </a:lnTo>
                <a:lnTo>
                  <a:pt x="368" y="11163"/>
                </a:lnTo>
                <a:lnTo>
                  <a:pt x="2298" y="16700"/>
                </a:lnTo>
                <a:lnTo>
                  <a:pt x="9397" y="17945"/>
                </a:lnTo>
                <a:lnTo>
                  <a:pt x="12979" y="13131"/>
                </a:lnTo>
                <a:lnTo>
                  <a:pt x="14033" y="11163"/>
                </a:lnTo>
                <a:lnTo>
                  <a:pt x="14414" y="8902"/>
                </a:lnTo>
                <a:close/>
              </a:path>
            </a:pathLst>
          </a:custGeom>
          <a:ln w="3175">
            <a:solidFill>
              <a:srgbClr val="221F1F"/>
            </a:solidFill>
          </a:ln>
        </p:spPr>
        <p:txBody>
          <a:bodyPr wrap="square" lIns="0" tIns="0" rIns="0" bIns="0" rtlCol="0"/>
          <a:lstStyle/>
          <a:p>
            <a:endParaRPr/>
          </a:p>
        </p:txBody>
      </p:sp>
      <p:sp>
        <p:nvSpPr>
          <p:cNvPr id="139" name="object 139"/>
          <p:cNvSpPr/>
          <p:nvPr/>
        </p:nvSpPr>
        <p:spPr>
          <a:xfrm>
            <a:off x="5989603"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40" name="object 140"/>
          <p:cNvSpPr/>
          <p:nvPr/>
        </p:nvSpPr>
        <p:spPr>
          <a:xfrm>
            <a:off x="5989603"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41" name="object 141"/>
          <p:cNvSpPr/>
          <p:nvPr/>
        </p:nvSpPr>
        <p:spPr>
          <a:xfrm>
            <a:off x="599201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42" name="object 142"/>
          <p:cNvSpPr/>
          <p:nvPr/>
        </p:nvSpPr>
        <p:spPr>
          <a:xfrm>
            <a:off x="599201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43" name="object 143"/>
          <p:cNvSpPr/>
          <p:nvPr/>
        </p:nvSpPr>
        <p:spPr>
          <a:xfrm>
            <a:off x="5992009" y="7054612"/>
            <a:ext cx="19685" cy="24765"/>
          </a:xfrm>
          <a:custGeom>
            <a:avLst/>
            <a:gdLst/>
            <a:ahLst/>
            <a:cxnLst/>
            <a:rect l="l" t="t" r="r" b="b"/>
            <a:pathLst>
              <a:path w="19685" h="24765">
                <a:moveTo>
                  <a:pt x="19151" y="12179"/>
                </a:moveTo>
                <a:lnTo>
                  <a:pt x="18846" y="9766"/>
                </a:lnTo>
                <a:lnTo>
                  <a:pt x="17868" y="7416"/>
                </a:lnTo>
                <a:lnTo>
                  <a:pt x="13474" y="0"/>
                </a:lnTo>
                <a:lnTo>
                  <a:pt x="2641" y="1536"/>
                </a:lnTo>
                <a:lnTo>
                  <a:pt x="304" y="9766"/>
                </a:lnTo>
                <a:lnTo>
                  <a:pt x="0" y="12179"/>
                </a:lnTo>
                <a:lnTo>
                  <a:pt x="304" y="14655"/>
                </a:lnTo>
                <a:lnTo>
                  <a:pt x="2666" y="22847"/>
                </a:lnTo>
                <a:lnTo>
                  <a:pt x="13423" y="24358"/>
                </a:lnTo>
                <a:lnTo>
                  <a:pt x="17868" y="17005"/>
                </a:lnTo>
                <a:lnTo>
                  <a:pt x="18846" y="14655"/>
                </a:lnTo>
                <a:lnTo>
                  <a:pt x="19151" y="12179"/>
                </a:lnTo>
                <a:close/>
              </a:path>
            </a:pathLst>
          </a:custGeom>
          <a:ln w="3175">
            <a:solidFill>
              <a:srgbClr val="221F1F"/>
            </a:solidFill>
          </a:ln>
        </p:spPr>
        <p:txBody>
          <a:bodyPr wrap="square" lIns="0" tIns="0" rIns="0" bIns="0" rtlCol="0"/>
          <a:lstStyle/>
          <a:p>
            <a:endParaRPr/>
          </a:p>
        </p:txBody>
      </p:sp>
      <p:sp>
        <p:nvSpPr>
          <p:cNvPr id="144" name="object 144"/>
          <p:cNvSpPr/>
          <p:nvPr/>
        </p:nvSpPr>
        <p:spPr>
          <a:xfrm>
            <a:off x="5994426" y="7057889"/>
            <a:ext cx="14604" cy="18415"/>
          </a:xfrm>
          <a:custGeom>
            <a:avLst/>
            <a:gdLst/>
            <a:ahLst/>
            <a:cxnLst/>
            <a:rect l="l" t="t" r="r" b="b"/>
            <a:pathLst>
              <a:path w="14604" h="18415">
                <a:moveTo>
                  <a:pt x="14338" y="8902"/>
                </a:moveTo>
                <a:lnTo>
                  <a:pt x="14020" y="6705"/>
                </a:lnTo>
                <a:lnTo>
                  <a:pt x="12966" y="4673"/>
                </a:lnTo>
                <a:lnTo>
                  <a:pt x="9613" y="0"/>
                </a:lnTo>
                <a:lnTo>
                  <a:pt x="1981" y="1143"/>
                </a:lnTo>
                <a:lnTo>
                  <a:pt x="381" y="6705"/>
                </a:lnTo>
                <a:lnTo>
                  <a:pt x="0" y="8902"/>
                </a:lnTo>
                <a:lnTo>
                  <a:pt x="381" y="11163"/>
                </a:lnTo>
                <a:lnTo>
                  <a:pt x="2273" y="16713"/>
                </a:lnTo>
                <a:lnTo>
                  <a:pt x="9410" y="17932"/>
                </a:lnTo>
                <a:lnTo>
                  <a:pt x="12966" y="13131"/>
                </a:lnTo>
                <a:lnTo>
                  <a:pt x="14020" y="11163"/>
                </a:lnTo>
                <a:lnTo>
                  <a:pt x="14338" y="8902"/>
                </a:lnTo>
                <a:close/>
              </a:path>
            </a:pathLst>
          </a:custGeom>
          <a:ln w="3175">
            <a:solidFill>
              <a:srgbClr val="221F1F"/>
            </a:solidFill>
          </a:ln>
        </p:spPr>
        <p:txBody>
          <a:bodyPr wrap="square" lIns="0" tIns="0" rIns="0" bIns="0" rtlCol="0"/>
          <a:lstStyle/>
          <a:p>
            <a:endParaRPr/>
          </a:p>
        </p:txBody>
      </p:sp>
      <p:sp>
        <p:nvSpPr>
          <p:cNvPr id="145" name="object 145"/>
          <p:cNvSpPr/>
          <p:nvPr/>
        </p:nvSpPr>
        <p:spPr>
          <a:xfrm>
            <a:off x="6011161"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46" name="object 146"/>
          <p:cNvSpPr/>
          <p:nvPr/>
        </p:nvSpPr>
        <p:spPr>
          <a:xfrm>
            <a:off x="6011161"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47" name="object 147"/>
          <p:cNvSpPr/>
          <p:nvPr/>
        </p:nvSpPr>
        <p:spPr>
          <a:xfrm>
            <a:off x="6011161"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48" name="object 148"/>
          <p:cNvSpPr/>
          <p:nvPr/>
        </p:nvSpPr>
        <p:spPr>
          <a:xfrm>
            <a:off x="601358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49" name="object 149"/>
          <p:cNvSpPr/>
          <p:nvPr/>
        </p:nvSpPr>
        <p:spPr>
          <a:xfrm>
            <a:off x="601358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50" name="object 150"/>
          <p:cNvSpPr/>
          <p:nvPr/>
        </p:nvSpPr>
        <p:spPr>
          <a:xfrm>
            <a:off x="601358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51" name="object 151"/>
          <p:cNvSpPr/>
          <p:nvPr/>
        </p:nvSpPr>
        <p:spPr>
          <a:xfrm>
            <a:off x="5948942" y="7057201"/>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2" name="object 152"/>
          <p:cNvSpPr/>
          <p:nvPr/>
        </p:nvSpPr>
        <p:spPr>
          <a:xfrm>
            <a:off x="5970450" y="7057201"/>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3" name="object 153"/>
          <p:cNvSpPr/>
          <p:nvPr/>
        </p:nvSpPr>
        <p:spPr>
          <a:xfrm>
            <a:off x="5992010" y="7057201"/>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4" name="object 154"/>
          <p:cNvSpPr/>
          <p:nvPr/>
        </p:nvSpPr>
        <p:spPr>
          <a:xfrm>
            <a:off x="6013580" y="7057201"/>
            <a:ext cx="10160" cy="0"/>
          </a:xfrm>
          <a:custGeom>
            <a:avLst/>
            <a:gdLst/>
            <a:ahLst/>
            <a:cxnLst/>
            <a:rect l="l" t="t" r="r" b="b"/>
            <a:pathLst>
              <a:path w="10160">
                <a:moveTo>
                  <a:pt x="0" y="0"/>
                </a:moveTo>
                <a:lnTo>
                  <a:pt x="9956" y="0"/>
                </a:lnTo>
              </a:path>
            </a:pathLst>
          </a:custGeom>
          <a:ln w="3175">
            <a:solidFill>
              <a:srgbClr val="221F1F"/>
            </a:solidFill>
          </a:ln>
        </p:spPr>
        <p:txBody>
          <a:bodyPr wrap="square" lIns="0" tIns="0" rIns="0" bIns="0" rtlCol="0"/>
          <a:lstStyle/>
          <a:p>
            <a:endParaRPr/>
          </a:p>
        </p:txBody>
      </p:sp>
      <p:sp>
        <p:nvSpPr>
          <p:cNvPr id="155" name="object 155"/>
          <p:cNvSpPr/>
          <p:nvPr/>
        </p:nvSpPr>
        <p:spPr>
          <a:xfrm>
            <a:off x="5948942" y="7054866"/>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6" name="object 156"/>
          <p:cNvSpPr/>
          <p:nvPr/>
        </p:nvSpPr>
        <p:spPr>
          <a:xfrm>
            <a:off x="5970451" y="7054866"/>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7" name="object 157"/>
          <p:cNvSpPr/>
          <p:nvPr/>
        </p:nvSpPr>
        <p:spPr>
          <a:xfrm>
            <a:off x="5992012" y="7054866"/>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58" name="object 158"/>
          <p:cNvSpPr/>
          <p:nvPr/>
        </p:nvSpPr>
        <p:spPr>
          <a:xfrm>
            <a:off x="6013582" y="7054866"/>
            <a:ext cx="10160" cy="0"/>
          </a:xfrm>
          <a:custGeom>
            <a:avLst/>
            <a:gdLst/>
            <a:ahLst/>
            <a:cxnLst/>
            <a:rect l="l" t="t" r="r" b="b"/>
            <a:pathLst>
              <a:path w="10160">
                <a:moveTo>
                  <a:pt x="0" y="0"/>
                </a:moveTo>
                <a:lnTo>
                  <a:pt x="9956" y="0"/>
                </a:lnTo>
              </a:path>
            </a:pathLst>
          </a:custGeom>
          <a:ln w="3175">
            <a:solidFill>
              <a:srgbClr val="221F1F"/>
            </a:solidFill>
          </a:ln>
        </p:spPr>
        <p:txBody>
          <a:bodyPr wrap="square" lIns="0" tIns="0" rIns="0" bIns="0" rtlCol="0"/>
          <a:lstStyle/>
          <a:p>
            <a:endParaRPr/>
          </a:p>
        </p:txBody>
      </p:sp>
      <p:sp>
        <p:nvSpPr>
          <p:cNvPr id="159" name="object 159"/>
          <p:cNvSpPr/>
          <p:nvPr/>
        </p:nvSpPr>
        <p:spPr>
          <a:xfrm>
            <a:off x="5873385" y="7065200"/>
            <a:ext cx="12700" cy="0"/>
          </a:xfrm>
          <a:custGeom>
            <a:avLst/>
            <a:gdLst/>
            <a:ahLst/>
            <a:cxnLst/>
            <a:rect l="l" t="t" r="r" b="b"/>
            <a:pathLst>
              <a:path w="12700">
                <a:moveTo>
                  <a:pt x="0" y="0"/>
                </a:moveTo>
                <a:lnTo>
                  <a:pt x="12369" y="0"/>
                </a:lnTo>
              </a:path>
            </a:pathLst>
          </a:custGeom>
          <a:ln w="3175">
            <a:solidFill>
              <a:srgbClr val="221F1F"/>
            </a:solidFill>
          </a:ln>
        </p:spPr>
        <p:txBody>
          <a:bodyPr wrap="square" lIns="0" tIns="0" rIns="0" bIns="0" rtlCol="0"/>
          <a:lstStyle/>
          <a:p>
            <a:endParaRPr/>
          </a:p>
        </p:txBody>
      </p:sp>
      <p:sp>
        <p:nvSpPr>
          <p:cNvPr id="160" name="object 160"/>
          <p:cNvSpPr/>
          <p:nvPr/>
        </p:nvSpPr>
        <p:spPr>
          <a:xfrm>
            <a:off x="5883865" y="7062792"/>
            <a:ext cx="12065" cy="0"/>
          </a:xfrm>
          <a:custGeom>
            <a:avLst/>
            <a:gdLst/>
            <a:ahLst/>
            <a:cxnLst/>
            <a:rect l="l" t="t" r="r" b="b"/>
            <a:pathLst>
              <a:path w="12064">
                <a:moveTo>
                  <a:pt x="0" y="0"/>
                </a:moveTo>
                <a:lnTo>
                  <a:pt x="11696" y="0"/>
                </a:lnTo>
              </a:path>
            </a:pathLst>
          </a:custGeom>
          <a:ln w="3175">
            <a:solidFill>
              <a:srgbClr val="221F1F"/>
            </a:solidFill>
          </a:ln>
        </p:spPr>
        <p:txBody>
          <a:bodyPr wrap="square" lIns="0" tIns="0" rIns="0" bIns="0" rtlCol="0"/>
          <a:lstStyle/>
          <a:p>
            <a:endParaRPr/>
          </a:p>
        </p:txBody>
      </p:sp>
      <p:sp>
        <p:nvSpPr>
          <p:cNvPr id="161" name="object 161"/>
          <p:cNvSpPr/>
          <p:nvPr/>
        </p:nvSpPr>
        <p:spPr>
          <a:xfrm>
            <a:off x="5883363" y="7065200"/>
            <a:ext cx="0" cy="11430"/>
          </a:xfrm>
          <a:custGeom>
            <a:avLst/>
            <a:gdLst/>
            <a:ahLst/>
            <a:cxnLst/>
            <a:rect l="l" t="t" r="r" b="b"/>
            <a:pathLst>
              <a:path h="11429">
                <a:moveTo>
                  <a:pt x="0" y="0"/>
                </a:moveTo>
                <a:lnTo>
                  <a:pt x="0" y="11150"/>
                </a:lnTo>
              </a:path>
            </a:pathLst>
          </a:custGeom>
          <a:ln w="3175">
            <a:solidFill>
              <a:srgbClr val="221F1F"/>
            </a:solidFill>
          </a:ln>
        </p:spPr>
        <p:txBody>
          <a:bodyPr wrap="square" lIns="0" tIns="0" rIns="0" bIns="0" rtlCol="0"/>
          <a:lstStyle/>
          <a:p>
            <a:endParaRPr/>
          </a:p>
        </p:txBody>
      </p:sp>
      <p:sp>
        <p:nvSpPr>
          <p:cNvPr id="162" name="object 162"/>
          <p:cNvSpPr/>
          <p:nvPr/>
        </p:nvSpPr>
        <p:spPr>
          <a:xfrm>
            <a:off x="5885761" y="7065200"/>
            <a:ext cx="0" cy="11430"/>
          </a:xfrm>
          <a:custGeom>
            <a:avLst/>
            <a:gdLst/>
            <a:ahLst/>
            <a:cxnLst/>
            <a:rect l="l" t="t" r="r" b="b"/>
            <a:pathLst>
              <a:path h="11429">
                <a:moveTo>
                  <a:pt x="0" y="0"/>
                </a:moveTo>
                <a:lnTo>
                  <a:pt x="0" y="11150"/>
                </a:lnTo>
              </a:path>
            </a:pathLst>
          </a:custGeom>
          <a:ln w="3175">
            <a:solidFill>
              <a:srgbClr val="221F1F"/>
            </a:solidFill>
          </a:ln>
        </p:spPr>
        <p:txBody>
          <a:bodyPr wrap="square" lIns="0" tIns="0" rIns="0" bIns="0" rtlCol="0"/>
          <a:lstStyle/>
          <a:p>
            <a:endParaRPr/>
          </a:p>
        </p:txBody>
      </p:sp>
      <p:sp>
        <p:nvSpPr>
          <p:cNvPr id="163" name="object 163"/>
          <p:cNvSpPr/>
          <p:nvPr/>
        </p:nvSpPr>
        <p:spPr>
          <a:xfrm>
            <a:off x="5924975" y="7046048"/>
            <a:ext cx="0" cy="30480"/>
          </a:xfrm>
          <a:custGeom>
            <a:avLst/>
            <a:gdLst/>
            <a:ahLst/>
            <a:cxnLst/>
            <a:rect l="l" t="t" r="r" b="b"/>
            <a:pathLst>
              <a:path h="30479">
                <a:moveTo>
                  <a:pt x="0" y="0"/>
                </a:moveTo>
                <a:lnTo>
                  <a:pt x="0" y="30302"/>
                </a:lnTo>
              </a:path>
            </a:pathLst>
          </a:custGeom>
          <a:ln w="3175">
            <a:solidFill>
              <a:srgbClr val="221F1F"/>
            </a:solidFill>
          </a:ln>
        </p:spPr>
        <p:txBody>
          <a:bodyPr wrap="square" lIns="0" tIns="0" rIns="0" bIns="0" rtlCol="0"/>
          <a:lstStyle/>
          <a:p>
            <a:endParaRPr/>
          </a:p>
        </p:txBody>
      </p:sp>
      <p:sp>
        <p:nvSpPr>
          <p:cNvPr id="164" name="object 164"/>
          <p:cNvSpPr/>
          <p:nvPr/>
        </p:nvSpPr>
        <p:spPr>
          <a:xfrm>
            <a:off x="5927383"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165" name="object 165"/>
          <p:cNvSpPr/>
          <p:nvPr/>
        </p:nvSpPr>
        <p:spPr>
          <a:xfrm>
            <a:off x="5927383"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166" name="object 166"/>
          <p:cNvSpPr/>
          <p:nvPr/>
        </p:nvSpPr>
        <p:spPr>
          <a:xfrm>
            <a:off x="5927394" y="7054650"/>
            <a:ext cx="19685" cy="24765"/>
          </a:xfrm>
          <a:custGeom>
            <a:avLst/>
            <a:gdLst/>
            <a:ahLst/>
            <a:cxnLst/>
            <a:rect l="l" t="t" r="r" b="b"/>
            <a:pathLst>
              <a:path w="19685" h="24765">
                <a:moveTo>
                  <a:pt x="19151" y="12141"/>
                </a:moveTo>
                <a:lnTo>
                  <a:pt x="18846" y="9728"/>
                </a:lnTo>
                <a:lnTo>
                  <a:pt x="17856" y="7378"/>
                </a:lnTo>
                <a:lnTo>
                  <a:pt x="13398" y="0"/>
                </a:lnTo>
                <a:lnTo>
                  <a:pt x="2666" y="1422"/>
                </a:lnTo>
                <a:lnTo>
                  <a:pt x="279" y="9728"/>
                </a:lnTo>
                <a:lnTo>
                  <a:pt x="0" y="12141"/>
                </a:lnTo>
                <a:lnTo>
                  <a:pt x="279" y="14617"/>
                </a:lnTo>
                <a:lnTo>
                  <a:pt x="2666" y="22859"/>
                </a:lnTo>
                <a:lnTo>
                  <a:pt x="13347" y="24295"/>
                </a:lnTo>
                <a:lnTo>
                  <a:pt x="17856" y="16967"/>
                </a:lnTo>
                <a:lnTo>
                  <a:pt x="18846" y="14617"/>
                </a:lnTo>
                <a:lnTo>
                  <a:pt x="19151" y="12141"/>
                </a:lnTo>
                <a:close/>
              </a:path>
            </a:pathLst>
          </a:custGeom>
          <a:ln w="3175">
            <a:solidFill>
              <a:srgbClr val="221F1F"/>
            </a:solidFill>
          </a:ln>
        </p:spPr>
        <p:txBody>
          <a:bodyPr wrap="square" lIns="0" tIns="0" rIns="0" bIns="0" rtlCol="0"/>
          <a:lstStyle/>
          <a:p>
            <a:endParaRPr/>
          </a:p>
        </p:txBody>
      </p:sp>
      <p:sp>
        <p:nvSpPr>
          <p:cNvPr id="167" name="object 167"/>
          <p:cNvSpPr/>
          <p:nvPr/>
        </p:nvSpPr>
        <p:spPr>
          <a:xfrm>
            <a:off x="5929801" y="7057927"/>
            <a:ext cx="14604" cy="18415"/>
          </a:xfrm>
          <a:custGeom>
            <a:avLst/>
            <a:gdLst/>
            <a:ahLst/>
            <a:cxnLst/>
            <a:rect l="l" t="t" r="r" b="b"/>
            <a:pathLst>
              <a:path w="14604" h="18415">
                <a:moveTo>
                  <a:pt x="14325" y="8864"/>
                </a:moveTo>
                <a:lnTo>
                  <a:pt x="13944" y="6667"/>
                </a:lnTo>
                <a:lnTo>
                  <a:pt x="12966" y="4635"/>
                </a:lnTo>
                <a:lnTo>
                  <a:pt x="9512" y="0"/>
                </a:lnTo>
                <a:lnTo>
                  <a:pt x="2171" y="1041"/>
                </a:lnTo>
                <a:lnTo>
                  <a:pt x="304" y="6667"/>
                </a:lnTo>
                <a:lnTo>
                  <a:pt x="0" y="8864"/>
                </a:lnTo>
                <a:lnTo>
                  <a:pt x="304" y="11125"/>
                </a:lnTo>
                <a:lnTo>
                  <a:pt x="2425" y="16675"/>
                </a:lnTo>
                <a:lnTo>
                  <a:pt x="9207" y="17907"/>
                </a:lnTo>
                <a:lnTo>
                  <a:pt x="12966" y="13093"/>
                </a:lnTo>
                <a:lnTo>
                  <a:pt x="13944" y="11125"/>
                </a:lnTo>
                <a:lnTo>
                  <a:pt x="14325" y="8864"/>
                </a:lnTo>
                <a:close/>
              </a:path>
            </a:pathLst>
          </a:custGeom>
          <a:ln w="3175">
            <a:solidFill>
              <a:srgbClr val="221F1F"/>
            </a:solidFill>
          </a:ln>
        </p:spPr>
        <p:txBody>
          <a:bodyPr wrap="square" lIns="0" tIns="0" rIns="0" bIns="0" rtlCol="0"/>
          <a:lstStyle/>
          <a:p>
            <a:endParaRPr/>
          </a:p>
        </p:txBody>
      </p:sp>
      <p:sp>
        <p:nvSpPr>
          <p:cNvPr id="168" name="object 168"/>
          <p:cNvSpPr/>
          <p:nvPr/>
        </p:nvSpPr>
        <p:spPr>
          <a:xfrm>
            <a:off x="5927383" y="7057201"/>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69" name="object 169"/>
          <p:cNvSpPr/>
          <p:nvPr/>
        </p:nvSpPr>
        <p:spPr>
          <a:xfrm>
            <a:off x="5927383" y="7054866"/>
            <a:ext cx="19685" cy="0"/>
          </a:xfrm>
          <a:custGeom>
            <a:avLst/>
            <a:gdLst/>
            <a:ahLst/>
            <a:cxnLst/>
            <a:rect l="l" t="t" r="r" b="b"/>
            <a:pathLst>
              <a:path w="19685">
                <a:moveTo>
                  <a:pt x="0" y="0"/>
                </a:moveTo>
                <a:lnTo>
                  <a:pt x="19151" y="0"/>
                </a:lnTo>
              </a:path>
            </a:pathLst>
          </a:custGeom>
          <a:ln w="3175">
            <a:solidFill>
              <a:srgbClr val="221F1F"/>
            </a:solidFill>
          </a:ln>
        </p:spPr>
        <p:txBody>
          <a:bodyPr wrap="square" lIns="0" tIns="0" rIns="0" bIns="0" rtlCol="0"/>
          <a:lstStyle/>
          <a:p>
            <a:endParaRPr/>
          </a:p>
        </p:txBody>
      </p:sp>
      <p:sp>
        <p:nvSpPr>
          <p:cNvPr id="170" name="object 170"/>
          <p:cNvSpPr/>
          <p:nvPr/>
        </p:nvSpPr>
        <p:spPr>
          <a:xfrm>
            <a:off x="5896235" y="7046048"/>
            <a:ext cx="29209" cy="19685"/>
          </a:xfrm>
          <a:custGeom>
            <a:avLst/>
            <a:gdLst/>
            <a:ahLst/>
            <a:cxnLst/>
            <a:rect l="l" t="t" r="r" b="b"/>
            <a:pathLst>
              <a:path w="29210" h="19684">
                <a:moveTo>
                  <a:pt x="28740" y="0"/>
                </a:moveTo>
                <a:lnTo>
                  <a:pt x="0" y="19151"/>
                </a:lnTo>
              </a:path>
            </a:pathLst>
          </a:custGeom>
          <a:ln w="3175">
            <a:solidFill>
              <a:srgbClr val="221F1F"/>
            </a:solidFill>
          </a:ln>
        </p:spPr>
        <p:txBody>
          <a:bodyPr wrap="square" lIns="0" tIns="0" rIns="0" bIns="0" rtlCol="0"/>
          <a:lstStyle/>
          <a:p>
            <a:endParaRPr/>
          </a:p>
        </p:txBody>
      </p:sp>
      <p:sp>
        <p:nvSpPr>
          <p:cNvPr id="171" name="object 171"/>
          <p:cNvSpPr/>
          <p:nvPr/>
        </p:nvSpPr>
        <p:spPr>
          <a:xfrm>
            <a:off x="5895559" y="7043630"/>
            <a:ext cx="29209" cy="19685"/>
          </a:xfrm>
          <a:custGeom>
            <a:avLst/>
            <a:gdLst/>
            <a:ahLst/>
            <a:cxnLst/>
            <a:rect l="l" t="t" r="r" b="b"/>
            <a:pathLst>
              <a:path w="29210" h="19684">
                <a:moveTo>
                  <a:pt x="28651" y="0"/>
                </a:moveTo>
                <a:lnTo>
                  <a:pt x="0" y="19164"/>
                </a:lnTo>
              </a:path>
            </a:pathLst>
          </a:custGeom>
          <a:ln w="3175">
            <a:solidFill>
              <a:srgbClr val="221F1F"/>
            </a:solidFill>
          </a:ln>
        </p:spPr>
        <p:txBody>
          <a:bodyPr wrap="square" lIns="0" tIns="0" rIns="0" bIns="0" rtlCol="0"/>
          <a:lstStyle/>
          <a:p>
            <a:endParaRPr/>
          </a:p>
        </p:txBody>
      </p:sp>
      <p:sp>
        <p:nvSpPr>
          <p:cNvPr id="172" name="object 172"/>
          <p:cNvSpPr/>
          <p:nvPr/>
        </p:nvSpPr>
        <p:spPr>
          <a:xfrm>
            <a:off x="5909436" y="7056439"/>
            <a:ext cx="0" cy="20320"/>
          </a:xfrm>
          <a:custGeom>
            <a:avLst/>
            <a:gdLst/>
            <a:ahLst/>
            <a:cxnLst/>
            <a:rect l="l" t="t" r="r" b="b"/>
            <a:pathLst>
              <a:path h="20320">
                <a:moveTo>
                  <a:pt x="0" y="19913"/>
                </a:moveTo>
                <a:lnTo>
                  <a:pt x="0" y="0"/>
                </a:lnTo>
              </a:path>
            </a:pathLst>
          </a:custGeom>
          <a:ln w="3175">
            <a:solidFill>
              <a:srgbClr val="221F1F"/>
            </a:solidFill>
          </a:ln>
        </p:spPr>
        <p:txBody>
          <a:bodyPr wrap="square" lIns="0" tIns="0" rIns="0" bIns="0" rtlCol="0"/>
          <a:lstStyle/>
          <a:p>
            <a:endParaRPr/>
          </a:p>
        </p:txBody>
      </p:sp>
      <p:sp>
        <p:nvSpPr>
          <p:cNvPr id="173" name="object 173"/>
          <p:cNvSpPr/>
          <p:nvPr/>
        </p:nvSpPr>
        <p:spPr>
          <a:xfrm>
            <a:off x="5911782" y="7054863"/>
            <a:ext cx="0" cy="21590"/>
          </a:xfrm>
          <a:custGeom>
            <a:avLst/>
            <a:gdLst/>
            <a:ahLst/>
            <a:cxnLst/>
            <a:rect l="l" t="t" r="r" b="b"/>
            <a:pathLst>
              <a:path h="21590">
                <a:moveTo>
                  <a:pt x="0" y="21488"/>
                </a:moveTo>
                <a:lnTo>
                  <a:pt x="0" y="0"/>
                </a:lnTo>
              </a:path>
            </a:pathLst>
          </a:custGeom>
          <a:ln w="3175">
            <a:solidFill>
              <a:srgbClr val="221F1F"/>
            </a:solidFill>
          </a:ln>
        </p:spPr>
        <p:txBody>
          <a:bodyPr wrap="square" lIns="0" tIns="0" rIns="0" bIns="0" rtlCol="0"/>
          <a:lstStyle/>
          <a:p>
            <a:endParaRPr/>
          </a:p>
        </p:txBody>
      </p:sp>
      <p:sp>
        <p:nvSpPr>
          <p:cNvPr id="174" name="object 174"/>
          <p:cNvSpPr/>
          <p:nvPr/>
        </p:nvSpPr>
        <p:spPr>
          <a:xfrm>
            <a:off x="5895592" y="7715409"/>
            <a:ext cx="111264" cy="111226"/>
          </a:xfrm>
          <a:prstGeom prst="rect">
            <a:avLst/>
          </a:prstGeom>
          <a:blipFill>
            <a:blip r:embed="rId4" cstate="print"/>
            <a:stretch>
              <a:fillRect/>
            </a:stretch>
          </a:blipFill>
        </p:spPr>
        <p:txBody>
          <a:bodyPr wrap="square" lIns="0" tIns="0" rIns="0" bIns="0" rtlCol="0"/>
          <a:lstStyle/>
          <a:p>
            <a:endParaRPr/>
          </a:p>
        </p:txBody>
      </p:sp>
      <p:sp>
        <p:nvSpPr>
          <p:cNvPr id="175" name="object 175"/>
          <p:cNvSpPr/>
          <p:nvPr/>
        </p:nvSpPr>
        <p:spPr>
          <a:xfrm>
            <a:off x="4661251" y="6852624"/>
            <a:ext cx="127800" cy="237096"/>
          </a:xfrm>
          <a:prstGeom prst="rect">
            <a:avLst/>
          </a:prstGeom>
          <a:blipFill>
            <a:blip r:embed="rId5" cstate="print"/>
            <a:stretch>
              <a:fillRect/>
            </a:stretch>
          </a:blipFill>
        </p:spPr>
        <p:txBody>
          <a:bodyPr wrap="square" lIns="0" tIns="0" rIns="0" bIns="0" rtlCol="0"/>
          <a:lstStyle/>
          <a:p>
            <a:endParaRPr/>
          </a:p>
        </p:txBody>
      </p:sp>
      <p:sp>
        <p:nvSpPr>
          <p:cNvPr id="176" name="object 176"/>
          <p:cNvSpPr/>
          <p:nvPr/>
        </p:nvSpPr>
        <p:spPr>
          <a:xfrm>
            <a:off x="3220061" y="6880475"/>
            <a:ext cx="165186" cy="209786"/>
          </a:xfrm>
          <a:prstGeom prst="rect">
            <a:avLst/>
          </a:prstGeom>
          <a:blipFill>
            <a:blip r:embed="rId6" cstate="print"/>
            <a:stretch>
              <a:fillRect/>
            </a:stretch>
          </a:blipFill>
        </p:spPr>
        <p:txBody>
          <a:bodyPr wrap="square" lIns="0" tIns="0" rIns="0" bIns="0" rtlCol="0"/>
          <a:lstStyle/>
          <a:p>
            <a:endParaRPr/>
          </a:p>
        </p:txBody>
      </p:sp>
      <p:sp>
        <p:nvSpPr>
          <p:cNvPr id="177" name="object 177"/>
          <p:cNvSpPr/>
          <p:nvPr/>
        </p:nvSpPr>
        <p:spPr>
          <a:xfrm>
            <a:off x="6037110" y="6856500"/>
            <a:ext cx="105410" cy="229870"/>
          </a:xfrm>
          <a:custGeom>
            <a:avLst/>
            <a:gdLst/>
            <a:ahLst/>
            <a:cxnLst/>
            <a:rect l="l" t="t" r="r" b="b"/>
            <a:pathLst>
              <a:path w="105410" h="229870">
                <a:moveTo>
                  <a:pt x="36779" y="0"/>
                </a:moveTo>
                <a:lnTo>
                  <a:pt x="29921" y="0"/>
                </a:lnTo>
                <a:lnTo>
                  <a:pt x="21069" y="2933"/>
                </a:lnTo>
                <a:lnTo>
                  <a:pt x="18160" y="8343"/>
                </a:lnTo>
                <a:lnTo>
                  <a:pt x="17652" y="17157"/>
                </a:lnTo>
                <a:lnTo>
                  <a:pt x="20586" y="26466"/>
                </a:lnTo>
                <a:lnTo>
                  <a:pt x="22072" y="27457"/>
                </a:lnTo>
                <a:lnTo>
                  <a:pt x="22072" y="31381"/>
                </a:lnTo>
                <a:lnTo>
                  <a:pt x="3416" y="42659"/>
                </a:lnTo>
                <a:lnTo>
                  <a:pt x="952" y="46570"/>
                </a:lnTo>
                <a:lnTo>
                  <a:pt x="0" y="60769"/>
                </a:lnTo>
                <a:lnTo>
                  <a:pt x="952" y="67144"/>
                </a:lnTo>
                <a:lnTo>
                  <a:pt x="7353" y="77927"/>
                </a:lnTo>
                <a:lnTo>
                  <a:pt x="8826" y="87249"/>
                </a:lnTo>
                <a:lnTo>
                  <a:pt x="9321" y="129387"/>
                </a:lnTo>
                <a:lnTo>
                  <a:pt x="13246" y="131838"/>
                </a:lnTo>
                <a:lnTo>
                  <a:pt x="16179" y="164680"/>
                </a:lnTo>
                <a:lnTo>
                  <a:pt x="18414" y="222072"/>
                </a:lnTo>
                <a:lnTo>
                  <a:pt x="20370" y="223291"/>
                </a:lnTo>
                <a:lnTo>
                  <a:pt x="19875" y="229743"/>
                </a:lnTo>
                <a:lnTo>
                  <a:pt x="43065" y="229743"/>
                </a:lnTo>
                <a:lnTo>
                  <a:pt x="42456" y="225780"/>
                </a:lnTo>
                <a:lnTo>
                  <a:pt x="38061" y="223532"/>
                </a:lnTo>
                <a:lnTo>
                  <a:pt x="34861" y="221792"/>
                </a:lnTo>
                <a:lnTo>
                  <a:pt x="36334" y="219849"/>
                </a:lnTo>
                <a:lnTo>
                  <a:pt x="39039" y="171043"/>
                </a:lnTo>
                <a:lnTo>
                  <a:pt x="40754" y="146024"/>
                </a:lnTo>
                <a:lnTo>
                  <a:pt x="69163" y="146024"/>
                </a:lnTo>
                <a:lnTo>
                  <a:pt x="65227" y="127914"/>
                </a:lnTo>
                <a:lnTo>
                  <a:pt x="66700" y="126453"/>
                </a:lnTo>
                <a:lnTo>
                  <a:pt x="57873" y="88722"/>
                </a:lnTo>
                <a:lnTo>
                  <a:pt x="60820" y="84810"/>
                </a:lnTo>
                <a:lnTo>
                  <a:pt x="74536" y="77444"/>
                </a:lnTo>
                <a:lnTo>
                  <a:pt x="74536" y="70586"/>
                </a:lnTo>
                <a:lnTo>
                  <a:pt x="62293" y="56375"/>
                </a:lnTo>
                <a:lnTo>
                  <a:pt x="62776" y="51968"/>
                </a:lnTo>
                <a:lnTo>
                  <a:pt x="57873" y="46570"/>
                </a:lnTo>
                <a:lnTo>
                  <a:pt x="39725" y="39230"/>
                </a:lnTo>
                <a:lnTo>
                  <a:pt x="37757" y="33337"/>
                </a:lnTo>
                <a:lnTo>
                  <a:pt x="39725" y="33337"/>
                </a:lnTo>
                <a:lnTo>
                  <a:pt x="42189" y="23037"/>
                </a:lnTo>
                <a:lnTo>
                  <a:pt x="42189" y="19126"/>
                </a:lnTo>
                <a:lnTo>
                  <a:pt x="42671" y="13246"/>
                </a:lnTo>
                <a:lnTo>
                  <a:pt x="43141" y="10795"/>
                </a:lnTo>
                <a:lnTo>
                  <a:pt x="42671" y="7366"/>
                </a:lnTo>
                <a:lnTo>
                  <a:pt x="36779" y="0"/>
                </a:lnTo>
                <a:close/>
              </a:path>
              <a:path w="105410" h="229870">
                <a:moveTo>
                  <a:pt x="69163" y="146024"/>
                </a:moveTo>
                <a:lnTo>
                  <a:pt x="40754" y="146024"/>
                </a:lnTo>
                <a:lnTo>
                  <a:pt x="45910" y="156578"/>
                </a:lnTo>
                <a:lnTo>
                  <a:pt x="49047" y="163220"/>
                </a:lnTo>
                <a:lnTo>
                  <a:pt x="67691" y="219100"/>
                </a:lnTo>
                <a:lnTo>
                  <a:pt x="67364" y="223291"/>
                </a:lnTo>
                <a:lnTo>
                  <a:pt x="67258" y="225780"/>
                </a:lnTo>
                <a:lnTo>
                  <a:pt x="68008" y="229743"/>
                </a:lnTo>
                <a:lnTo>
                  <a:pt x="77279" y="229743"/>
                </a:lnTo>
                <a:lnTo>
                  <a:pt x="78460" y="227431"/>
                </a:lnTo>
                <a:lnTo>
                  <a:pt x="104291" y="227431"/>
                </a:lnTo>
                <a:lnTo>
                  <a:pt x="103581" y="225475"/>
                </a:lnTo>
                <a:lnTo>
                  <a:pt x="98094" y="223977"/>
                </a:lnTo>
                <a:lnTo>
                  <a:pt x="87299" y="219100"/>
                </a:lnTo>
                <a:lnTo>
                  <a:pt x="88277" y="215163"/>
                </a:lnTo>
                <a:lnTo>
                  <a:pt x="76492" y="179400"/>
                </a:lnTo>
                <a:lnTo>
                  <a:pt x="75031" y="173024"/>
                </a:lnTo>
                <a:lnTo>
                  <a:pt x="69163" y="146024"/>
                </a:lnTo>
                <a:close/>
              </a:path>
              <a:path w="105410" h="229870">
                <a:moveTo>
                  <a:pt x="104291" y="227431"/>
                </a:moveTo>
                <a:lnTo>
                  <a:pt x="78460" y="227431"/>
                </a:lnTo>
                <a:lnTo>
                  <a:pt x="90055" y="229743"/>
                </a:lnTo>
                <a:lnTo>
                  <a:pt x="105130" y="229743"/>
                </a:lnTo>
                <a:lnTo>
                  <a:pt x="104291" y="227431"/>
                </a:lnTo>
                <a:close/>
              </a:path>
            </a:pathLst>
          </a:custGeom>
          <a:solidFill>
            <a:srgbClr val="221F1F"/>
          </a:solidFill>
        </p:spPr>
        <p:txBody>
          <a:bodyPr wrap="square" lIns="0" tIns="0" rIns="0" bIns="0" rtlCol="0"/>
          <a:lstStyle/>
          <a:p>
            <a:endParaRPr/>
          </a:p>
        </p:txBody>
      </p:sp>
      <p:sp>
        <p:nvSpPr>
          <p:cNvPr id="178" name="object 178"/>
          <p:cNvSpPr/>
          <p:nvPr/>
        </p:nvSpPr>
        <p:spPr>
          <a:xfrm>
            <a:off x="5923962" y="6359047"/>
            <a:ext cx="58419" cy="726440"/>
          </a:xfrm>
          <a:custGeom>
            <a:avLst/>
            <a:gdLst/>
            <a:ahLst/>
            <a:cxnLst/>
            <a:rect l="l" t="t" r="r" b="b"/>
            <a:pathLst>
              <a:path w="58420" h="726440">
                <a:moveTo>
                  <a:pt x="51587" y="725169"/>
                </a:moveTo>
                <a:lnTo>
                  <a:pt x="5854" y="725169"/>
                </a:lnTo>
                <a:lnTo>
                  <a:pt x="5727" y="726440"/>
                </a:lnTo>
                <a:lnTo>
                  <a:pt x="52781" y="726440"/>
                </a:lnTo>
                <a:lnTo>
                  <a:pt x="51587" y="725169"/>
                </a:lnTo>
                <a:close/>
              </a:path>
              <a:path w="58420" h="726440">
                <a:moveTo>
                  <a:pt x="50749" y="715010"/>
                </a:moveTo>
                <a:lnTo>
                  <a:pt x="7607" y="715010"/>
                </a:lnTo>
                <a:lnTo>
                  <a:pt x="7607" y="725169"/>
                </a:lnTo>
                <a:lnTo>
                  <a:pt x="50749" y="725169"/>
                </a:lnTo>
                <a:lnTo>
                  <a:pt x="50749" y="715010"/>
                </a:lnTo>
                <a:close/>
              </a:path>
              <a:path w="58420" h="726440">
                <a:moveTo>
                  <a:pt x="52425" y="713740"/>
                </a:moveTo>
                <a:lnTo>
                  <a:pt x="5943" y="713740"/>
                </a:lnTo>
                <a:lnTo>
                  <a:pt x="6070" y="715010"/>
                </a:lnTo>
                <a:lnTo>
                  <a:pt x="52285" y="715010"/>
                </a:lnTo>
                <a:lnTo>
                  <a:pt x="52425" y="713740"/>
                </a:lnTo>
                <a:close/>
              </a:path>
              <a:path w="58420" h="726440">
                <a:moveTo>
                  <a:pt x="51587" y="712469"/>
                </a:moveTo>
                <a:lnTo>
                  <a:pt x="6769" y="712469"/>
                </a:lnTo>
                <a:lnTo>
                  <a:pt x="6591" y="713740"/>
                </a:lnTo>
                <a:lnTo>
                  <a:pt x="51790" y="713740"/>
                </a:lnTo>
                <a:lnTo>
                  <a:pt x="51587" y="712469"/>
                </a:lnTo>
                <a:close/>
              </a:path>
              <a:path w="58420" h="726440">
                <a:moveTo>
                  <a:pt x="43611" y="666749"/>
                </a:moveTo>
                <a:lnTo>
                  <a:pt x="14770" y="666749"/>
                </a:lnTo>
                <a:lnTo>
                  <a:pt x="14770" y="681990"/>
                </a:lnTo>
                <a:lnTo>
                  <a:pt x="14223" y="689610"/>
                </a:lnTo>
                <a:lnTo>
                  <a:pt x="13061" y="697230"/>
                </a:lnTo>
                <a:lnTo>
                  <a:pt x="11205" y="704849"/>
                </a:lnTo>
                <a:lnTo>
                  <a:pt x="8572" y="712469"/>
                </a:lnTo>
                <a:lnTo>
                  <a:pt x="49809" y="712469"/>
                </a:lnTo>
                <a:lnTo>
                  <a:pt x="47178" y="704849"/>
                </a:lnTo>
                <a:lnTo>
                  <a:pt x="45305" y="697230"/>
                </a:lnTo>
                <a:lnTo>
                  <a:pt x="44135" y="689610"/>
                </a:lnTo>
                <a:lnTo>
                  <a:pt x="43611" y="681990"/>
                </a:lnTo>
                <a:lnTo>
                  <a:pt x="43611" y="666749"/>
                </a:lnTo>
                <a:close/>
              </a:path>
              <a:path w="58420" h="726440">
                <a:moveTo>
                  <a:pt x="44361" y="665480"/>
                </a:moveTo>
                <a:lnTo>
                  <a:pt x="13995" y="665480"/>
                </a:lnTo>
                <a:lnTo>
                  <a:pt x="14236" y="666749"/>
                </a:lnTo>
                <a:lnTo>
                  <a:pt x="44145" y="666749"/>
                </a:lnTo>
                <a:lnTo>
                  <a:pt x="44361" y="665480"/>
                </a:lnTo>
                <a:close/>
              </a:path>
              <a:path w="58420" h="726440">
                <a:moveTo>
                  <a:pt x="43751" y="660399"/>
                </a:moveTo>
                <a:lnTo>
                  <a:pt x="14592" y="660399"/>
                </a:lnTo>
                <a:lnTo>
                  <a:pt x="13931" y="661669"/>
                </a:lnTo>
                <a:lnTo>
                  <a:pt x="13461" y="661669"/>
                </a:lnTo>
                <a:lnTo>
                  <a:pt x="13246" y="662940"/>
                </a:lnTo>
                <a:lnTo>
                  <a:pt x="13322" y="664210"/>
                </a:lnTo>
                <a:lnTo>
                  <a:pt x="13627" y="664210"/>
                </a:lnTo>
                <a:lnTo>
                  <a:pt x="14160" y="665480"/>
                </a:lnTo>
                <a:lnTo>
                  <a:pt x="44208" y="665480"/>
                </a:lnTo>
                <a:lnTo>
                  <a:pt x="45250" y="664210"/>
                </a:lnTo>
                <a:lnTo>
                  <a:pt x="45516" y="662940"/>
                </a:lnTo>
                <a:lnTo>
                  <a:pt x="44449" y="661669"/>
                </a:lnTo>
                <a:lnTo>
                  <a:pt x="43751" y="660399"/>
                </a:lnTo>
                <a:close/>
              </a:path>
              <a:path w="58420" h="726440">
                <a:moveTo>
                  <a:pt x="41478" y="659130"/>
                </a:moveTo>
                <a:lnTo>
                  <a:pt x="17348" y="659130"/>
                </a:lnTo>
                <a:lnTo>
                  <a:pt x="16827" y="660399"/>
                </a:lnTo>
                <a:lnTo>
                  <a:pt x="42659" y="660399"/>
                </a:lnTo>
                <a:lnTo>
                  <a:pt x="41478" y="659130"/>
                </a:lnTo>
                <a:close/>
              </a:path>
              <a:path w="58420" h="726440">
                <a:moveTo>
                  <a:pt x="36372" y="135889"/>
                </a:moveTo>
                <a:lnTo>
                  <a:pt x="21983" y="135889"/>
                </a:lnTo>
                <a:lnTo>
                  <a:pt x="21831" y="157479"/>
                </a:lnTo>
                <a:lnTo>
                  <a:pt x="17894" y="659130"/>
                </a:lnTo>
                <a:lnTo>
                  <a:pt x="40449" y="659130"/>
                </a:lnTo>
                <a:lnTo>
                  <a:pt x="36372" y="135889"/>
                </a:lnTo>
                <a:close/>
              </a:path>
              <a:path w="58420" h="726440">
                <a:moveTo>
                  <a:pt x="37223" y="133349"/>
                </a:moveTo>
                <a:lnTo>
                  <a:pt x="21132" y="133349"/>
                </a:lnTo>
                <a:lnTo>
                  <a:pt x="20929" y="134619"/>
                </a:lnTo>
                <a:lnTo>
                  <a:pt x="21094" y="135889"/>
                </a:lnTo>
                <a:lnTo>
                  <a:pt x="37261" y="135889"/>
                </a:lnTo>
                <a:lnTo>
                  <a:pt x="37426" y="134619"/>
                </a:lnTo>
                <a:lnTo>
                  <a:pt x="37223" y="133349"/>
                </a:lnTo>
                <a:close/>
              </a:path>
              <a:path w="58420" h="726440">
                <a:moveTo>
                  <a:pt x="38138" y="130809"/>
                </a:moveTo>
                <a:lnTo>
                  <a:pt x="20218" y="130809"/>
                </a:lnTo>
                <a:lnTo>
                  <a:pt x="20218" y="132079"/>
                </a:lnTo>
                <a:lnTo>
                  <a:pt x="20726" y="133349"/>
                </a:lnTo>
                <a:lnTo>
                  <a:pt x="37642" y="133349"/>
                </a:lnTo>
                <a:lnTo>
                  <a:pt x="38138" y="132079"/>
                </a:lnTo>
                <a:lnTo>
                  <a:pt x="38138" y="130809"/>
                </a:lnTo>
                <a:close/>
              </a:path>
              <a:path w="58420" h="726440">
                <a:moveTo>
                  <a:pt x="39941" y="110489"/>
                </a:moveTo>
                <a:lnTo>
                  <a:pt x="18427" y="110489"/>
                </a:lnTo>
                <a:lnTo>
                  <a:pt x="21450" y="130809"/>
                </a:lnTo>
                <a:lnTo>
                  <a:pt x="36918" y="130809"/>
                </a:lnTo>
                <a:lnTo>
                  <a:pt x="39941" y="110489"/>
                </a:lnTo>
                <a:close/>
              </a:path>
              <a:path w="58420" h="726440">
                <a:moveTo>
                  <a:pt x="42036" y="106679"/>
                </a:moveTo>
                <a:lnTo>
                  <a:pt x="16319" y="106679"/>
                </a:lnTo>
                <a:lnTo>
                  <a:pt x="16319" y="109219"/>
                </a:lnTo>
                <a:lnTo>
                  <a:pt x="16903" y="110489"/>
                </a:lnTo>
                <a:lnTo>
                  <a:pt x="41465" y="110489"/>
                </a:lnTo>
                <a:lnTo>
                  <a:pt x="42036" y="109219"/>
                </a:lnTo>
                <a:lnTo>
                  <a:pt x="42036" y="106679"/>
                </a:lnTo>
                <a:close/>
              </a:path>
              <a:path w="58420" h="726440">
                <a:moveTo>
                  <a:pt x="42024" y="105409"/>
                </a:moveTo>
                <a:lnTo>
                  <a:pt x="16167" y="105409"/>
                </a:lnTo>
                <a:lnTo>
                  <a:pt x="16548" y="106679"/>
                </a:lnTo>
                <a:lnTo>
                  <a:pt x="41808" y="106679"/>
                </a:lnTo>
                <a:lnTo>
                  <a:pt x="42024" y="105409"/>
                </a:lnTo>
                <a:close/>
              </a:path>
              <a:path w="58420" h="726440">
                <a:moveTo>
                  <a:pt x="41909" y="104139"/>
                </a:moveTo>
                <a:lnTo>
                  <a:pt x="16471" y="104139"/>
                </a:lnTo>
                <a:lnTo>
                  <a:pt x="16243" y="105409"/>
                </a:lnTo>
                <a:lnTo>
                  <a:pt x="42100" y="105409"/>
                </a:lnTo>
                <a:lnTo>
                  <a:pt x="41909" y="104139"/>
                </a:lnTo>
                <a:close/>
              </a:path>
              <a:path w="58420" h="726440">
                <a:moveTo>
                  <a:pt x="43319" y="96519"/>
                </a:moveTo>
                <a:lnTo>
                  <a:pt x="15049" y="96519"/>
                </a:lnTo>
                <a:lnTo>
                  <a:pt x="17056" y="99059"/>
                </a:lnTo>
                <a:lnTo>
                  <a:pt x="17754" y="101599"/>
                </a:lnTo>
                <a:lnTo>
                  <a:pt x="16827" y="104139"/>
                </a:lnTo>
                <a:lnTo>
                  <a:pt x="41541" y="104139"/>
                </a:lnTo>
                <a:lnTo>
                  <a:pt x="40601" y="101599"/>
                </a:lnTo>
                <a:lnTo>
                  <a:pt x="41313" y="99059"/>
                </a:lnTo>
                <a:lnTo>
                  <a:pt x="43319" y="96519"/>
                </a:lnTo>
                <a:close/>
              </a:path>
              <a:path w="58420" h="726440">
                <a:moveTo>
                  <a:pt x="43370" y="91439"/>
                </a:moveTo>
                <a:lnTo>
                  <a:pt x="14985" y="91439"/>
                </a:lnTo>
                <a:lnTo>
                  <a:pt x="13500" y="93979"/>
                </a:lnTo>
                <a:lnTo>
                  <a:pt x="13728" y="96519"/>
                </a:lnTo>
                <a:lnTo>
                  <a:pt x="44640" y="96519"/>
                </a:lnTo>
                <a:lnTo>
                  <a:pt x="44856" y="93979"/>
                </a:lnTo>
                <a:lnTo>
                  <a:pt x="43370" y="91439"/>
                </a:lnTo>
                <a:close/>
              </a:path>
              <a:path w="58420" h="726440">
                <a:moveTo>
                  <a:pt x="58356" y="38099"/>
                </a:moveTo>
                <a:lnTo>
                  <a:pt x="0" y="38099"/>
                </a:lnTo>
                <a:lnTo>
                  <a:pt x="1269" y="40639"/>
                </a:lnTo>
                <a:lnTo>
                  <a:pt x="152" y="48259"/>
                </a:lnTo>
                <a:lnTo>
                  <a:pt x="647" y="54609"/>
                </a:lnTo>
                <a:lnTo>
                  <a:pt x="2743" y="62229"/>
                </a:lnTo>
                <a:lnTo>
                  <a:pt x="5163" y="68579"/>
                </a:lnTo>
                <a:lnTo>
                  <a:pt x="7907" y="76199"/>
                </a:lnTo>
                <a:lnTo>
                  <a:pt x="10967" y="82549"/>
                </a:lnTo>
                <a:lnTo>
                  <a:pt x="14338" y="90169"/>
                </a:lnTo>
                <a:lnTo>
                  <a:pt x="14274" y="91439"/>
                </a:lnTo>
                <a:lnTo>
                  <a:pt x="44107" y="91439"/>
                </a:lnTo>
                <a:lnTo>
                  <a:pt x="44043" y="90169"/>
                </a:lnTo>
                <a:lnTo>
                  <a:pt x="47408" y="82549"/>
                </a:lnTo>
                <a:lnTo>
                  <a:pt x="50468" y="76199"/>
                </a:lnTo>
                <a:lnTo>
                  <a:pt x="53210" y="68579"/>
                </a:lnTo>
                <a:lnTo>
                  <a:pt x="55625" y="62229"/>
                </a:lnTo>
                <a:lnTo>
                  <a:pt x="57708" y="54609"/>
                </a:lnTo>
                <a:lnTo>
                  <a:pt x="58204" y="48259"/>
                </a:lnTo>
                <a:lnTo>
                  <a:pt x="57086" y="40639"/>
                </a:lnTo>
                <a:lnTo>
                  <a:pt x="58356" y="38099"/>
                </a:lnTo>
                <a:close/>
              </a:path>
              <a:path w="58420" h="726440">
                <a:moveTo>
                  <a:pt x="1142" y="31749"/>
                </a:moveTo>
                <a:lnTo>
                  <a:pt x="761" y="31749"/>
                </a:lnTo>
                <a:lnTo>
                  <a:pt x="1231" y="34289"/>
                </a:lnTo>
                <a:lnTo>
                  <a:pt x="990" y="35559"/>
                </a:lnTo>
                <a:lnTo>
                  <a:pt x="88" y="36829"/>
                </a:lnTo>
                <a:lnTo>
                  <a:pt x="203" y="38099"/>
                </a:lnTo>
                <a:lnTo>
                  <a:pt x="58153" y="38099"/>
                </a:lnTo>
                <a:lnTo>
                  <a:pt x="58292" y="36829"/>
                </a:lnTo>
                <a:lnTo>
                  <a:pt x="57378" y="35559"/>
                </a:lnTo>
                <a:lnTo>
                  <a:pt x="3009" y="35559"/>
                </a:lnTo>
                <a:lnTo>
                  <a:pt x="1142" y="31749"/>
                </a:lnTo>
                <a:close/>
              </a:path>
              <a:path w="58420" h="726440">
                <a:moveTo>
                  <a:pt x="54368" y="34289"/>
                </a:moveTo>
                <a:lnTo>
                  <a:pt x="4013" y="34289"/>
                </a:lnTo>
                <a:lnTo>
                  <a:pt x="3708" y="35559"/>
                </a:lnTo>
                <a:lnTo>
                  <a:pt x="54660" y="35559"/>
                </a:lnTo>
                <a:lnTo>
                  <a:pt x="54368" y="34289"/>
                </a:lnTo>
                <a:close/>
              </a:path>
              <a:path w="58420" h="726440">
                <a:moveTo>
                  <a:pt x="57619" y="31749"/>
                </a:moveTo>
                <a:lnTo>
                  <a:pt x="57226" y="31749"/>
                </a:lnTo>
                <a:lnTo>
                  <a:pt x="55346" y="35559"/>
                </a:lnTo>
                <a:lnTo>
                  <a:pt x="57378" y="35559"/>
                </a:lnTo>
                <a:lnTo>
                  <a:pt x="57149" y="34289"/>
                </a:lnTo>
                <a:lnTo>
                  <a:pt x="57619" y="31749"/>
                </a:lnTo>
                <a:close/>
              </a:path>
              <a:path w="58420" h="726440">
                <a:moveTo>
                  <a:pt x="55410" y="33019"/>
                </a:moveTo>
                <a:lnTo>
                  <a:pt x="2946" y="33019"/>
                </a:lnTo>
                <a:lnTo>
                  <a:pt x="3213" y="34289"/>
                </a:lnTo>
                <a:lnTo>
                  <a:pt x="55156" y="34289"/>
                </a:lnTo>
                <a:lnTo>
                  <a:pt x="55410" y="33019"/>
                </a:lnTo>
                <a:close/>
              </a:path>
              <a:path w="58420" h="726440">
                <a:moveTo>
                  <a:pt x="55016" y="31749"/>
                </a:moveTo>
                <a:lnTo>
                  <a:pt x="3352" y="31749"/>
                </a:lnTo>
                <a:lnTo>
                  <a:pt x="3060" y="33019"/>
                </a:lnTo>
                <a:lnTo>
                  <a:pt x="55321" y="33019"/>
                </a:lnTo>
                <a:lnTo>
                  <a:pt x="55016" y="31749"/>
                </a:lnTo>
                <a:close/>
              </a:path>
              <a:path w="58420" h="726440">
                <a:moveTo>
                  <a:pt x="52362" y="30479"/>
                </a:moveTo>
                <a:lnTo>
                  <a:pt x="5994" y="30479"/>
                </a:lnTo>
                <a:lnTo>
                  <a:pt x="5562" y="31749"/>
                </a:lnTo>
                <a:lnTo>
                  <a:pt x="52781" y="31749"/>
                </a:lnTo>
                <a:lnTo>
                  <a:pt x="52362" y="30479"/>
                </a:lnTo>
                <a:close/>
              </a:path>
              <a:path w="58420" h="726440">
                <a:moveTo>
                  <a:pt x="42240" y="20319"/>
                </a:moveTo>
                <a:lnTo>
                  <a:pt x="16128" y="20319"/>
                </a:lnTo>
                <a:lnTo>
                  <a:pt x="12166" y="22859"/>
                </a:lnTo>
                <a:lnTo>
                  <a:pt x="8762" y="25399"/>
                </a:lnTo>
                <a:lnTo>
                  <a:pt x="6146" y="30479"/>
                </a:lnTo>
                <a:lnTo>
                  <a:pt x="52222" y="30479"/>
                </a:lnTo>
                <a:lnTo>
                  <a:pt x="49593" y="25399"/>
                </a:lnTo>
                <a:lnTo>
                  <a:pt x="46202" y="22859"/>
                </a:lnTo>
                <a:lnTo>
                  <a:pt x="42240" y="20319"/>
                </a:lnTo>
                <a:close/>
              </a:path>
              <a:path w="58420" h="726440">
                <a:moveTo>
                  <a:pt x="43497" y="19049"/>
                </a:moveTo>
                <a:lnTo>
                  <a:pt x="14884" y="19049"/>
                </a:lnTo>
                <a:lnTo>
                  <a:pt x="14884" y="20319"/>
                </a:lnTo>
                <a:lnTo>
                  <a:pt x="43497" y="20319"/>
                </a:lnTo>
                <a:lnTo>
                  <a:pt x="43497" y="19049"/>
                </a:lnTo>
                <a:close/>
              </a:path>
              <a:path w="58420" h="726440">
                <a:moveTo>
                  <a:pt x="42710" y="16509"/>
                </a:moveTo>
                <a:lnTo>
                  <a:pt x="15671" y="16509"/>
                </a:lnTo>
                <a:lnTo>
                  <a:pt x="15671" y="19049"/>
                </a:lnTo>
                <a:lnTo>
                  <a:pt x="42710" y="19049"/>
                </a:lnTo>
                <a:lnTo>
                  <a:pt x="42710" y="16509"/>
                </a:lnTo>
                <a:close/>
              </a:path>
              <a:path w="58420" h="726440">
                <a:moveTo>
                  <a:pt x="42646" y="15239"/>
                </a:moveTo>
                <a:lnTo>
                  <a:pt x="15735" y="15239"/>
                </a:lnTo>
                <a:lnTo>
                  <a:pt x="15735" y="16509"/>
                </a:lnTo>
                <a:lnTo>
                  <a:pt x="42646" y="16509"/>
                </a:lnTo>
                <a:lnTo>
                  <a:pt x="42646" y="15239"/>
                </a:lnTo>
                <a:close/>
              </a:path>
              <a:path w="58420" h="726440">
                <a:moveTo>
                  <a:pt x="35521" y="12699"/>
                </a:moveTo>
                <a:lnTo>
                  <a:pt x="22834" y="12699"/>
                </a:lnTo>
                <a:lnTo>
                  <a:pt x="20065" y="13969"/>
                </a:lnTo>
                <a:lnTo>
                  <a:pt x="17462" y="15239"/>
                </a:lnTo>
                <a:lnTo>
                  <a:pt x="40906" y="15239"/>
                </a:lnTo>
                <a:lnTo>
                  <a:pt x="38290" y="13969"/>
                </a:lnTo>
                <a:lnTo>
                  <a:pt x="35521" y="12699"/>
                </a:lnTo>
                <a:close/>
              </a:path>
              <a:path w="58420" h="726440">
                <a:moveTo>
                  <a:pt x="32473" y="11429"/>
                </a:moveTo>
                <a:lnTo>
                  <a:pt x="25895" y="11429"/>
                </a:lnTo>
                <a:lnTo>
                  <a:pt x="25666" y="12699"/>
                </a:lnTo>
                <a:lnTo>
                  <a:pt x="32677" y="12699"/>
                </a:lnTo>
                <a:lnTo>
                  <a:pt x="32473" y="11429"/>
                </a:lnTo>
                <a:close/>
              </a:path>
              <a:path w="58420" h="726440">
                <a:moveTo>
                  <a:pt x="31051" y="10159"/>
                </a:moveTo>
                <a:lnTo>
                  <a:pt x="27317" y="10159"/>
                </a:lnTo>
                <a:lnTo>
                  <a:pt x="27558" y="11429"/>
                </a:lnTo>
                <a:lnTo>
                  <a:pt x="30822" y="11429"/>
                </a:lnTo>
                <a:lnTo>
                  <a:pt x="31051" y="10159"/>
                </a:lnTo>
                <a:close/>
              </a:path>
              <a:path w="58420" h="726440">
                <a:moveTo>
                  <a:pt x="33934" y="7619"/>
                </a:moveTo>
                <a:lnTo>
                  <a:pt x="24434" y="7619"/>
                </a:lnTo>
                <a:lnTo>
                  <a:pt x="25069" y="8889"/>
                </a:lnTo>
                <a:lnTo>
                  <a:pt x="25463" y="10159"/>
                </a:lnTo>
                <a:lnTo>
                  <a:pt x="32905" y="10159"/>
                </a:lnTo>
                <a:lnTo>
                  <a:pt x="33299" y="8889"/>
                </a:lnTo>
                <a:lnTo>
                  <a:pt x="33934" y="7619"/>
                </a:lnTo>
                <a:close/>
              </a:path>
              <a:path w="58420" h="726440">
                <a:moveTo>
                  <a:pt x="31788" y="2539"/>
                </a:moveTo>
                <a:lnTo>
                  <a:pt x="26593" y="2539"/>
                </a:lnTo>
                <a:lnTo>
                  <a:pt x="25704" y="3809"/>
                </a:lnTo>
                <a:lnTo>
                  <a:pt x="25488" y="6349"/>
                </a:lnTo>
                <a:lnTo>
                  <a:pt x="25920" y="7619"/>
                </a:lnTo>
                <a:lnTo>
                  <a:pt x="32448" y="7619"/>
                </a:lnTo>
                <a:lnTo>
                  <a:pt x="32880" y="6349"/>
                </a:lnTo>
                <a:lnTo>
                  <a:pt x="32651" y="3809"/>
                </a:lnTo>
                <a:lnTo>
                  <a:pt x="31788" y="2539"/>
                </a:lnTo>
                <a:close/>
              </a:path>
              <a:path w="58420" h="726440">
                <a:moveTo>
                  <a:pt x="30594" y="1269"/>
                </a:moveTo>
                <a:lnTo>
                  <a:pt x="27774" y="1269"/>
                </a:lnTo>
                <a:lnTo>
                  <a:pt x="27127" y="2539"/>
                </a:lnTo>
                <a:lnTo>
                  <a:pt x="31254" y="2539"/>
                </a:lnTo>
                <a:lnTo>
                  <a:pt x="30594" y="1269"/>
                </a:lnTo>
                <a:close/>
              </a:path>
              <a:path w="58420" h="726440">
                <a:moveTo>
                  <a:pt x="29260" y="0"/>
                </a:moveTo>
                <a:lnTo>
                  <a:pt x="29121" y="0"/>
                </a:lnTo>
                <a:lnTo>
                  <a:pt x="28892" y="1269"/>
                </a:lnTo>
                <a:lnTo>
                  <a:pt x="29489" y="1269"/>
                </a:lnTo>
                <a:lnTo>
                  <a:pt x="29260" y="0"/>
                </a:lnTo>
                <a:close/>
              </a:path>
            </a:pathLst>
          </a:custGeom>
          <a:solidFill>
            <a:srgbClr val="EFCDA1"/>
          </a:solidFill>
        </p:spPr>
        <p:txBody>
          <a:bodyPr wrap="square" lIns="0" tIns="0" rIns="0" bIns="0" rtlCol="0"/>
          <a:lstStyle/>
          <a:p>
            <a:endParaRPr/>
          </a:p>
        </p:txBody>
      </p:sp>
      <p:sp>
        <p:nvSpPr>
          <p:cNvPr id="179" name="object 179"/>
          <p:cNvSpPr/>
          <p:nvPr/>
        </p:nvSpPr>
        <p:spPr>
          <a:xfrm>
            <a:off x="5923962" y="6358552"/>
            <a:ext cx="58419" cy="727075"/>
          </a:xfrm>
          <a:custGeom>
            <a:avLst/>
            <a:gdLst/>
            <a:ahLst/>
            <a:cxnLst/>
            <a:rect l="l" t="t" r="r" b="b"/>
            <a:pathLst>
              <a:path w="58420" h="727075">
                <a:moveTo>
                  <a:pt x="36550" y="157352"/>
                </a:moveTo>
                <a:lnTo>
                  <a:pt x="36372" y="136067"/>
                </a:lnTo>
                <a:lnTo>
                  <a:pt x="36880" y="135902"/>
                </a:lnTo>
                <a:lnTo>
                  <a:pt x="37261" y="135432"/>
                </a:lnTo>
                <a:lnTo>
                  <a:pt x="37350" y="134899"/>
                </a:lnTo>
                <a:lnTo>
                  <a:pt x="37426" y="134327"/>
                </a:lnTo>
                <a:lnTo>
                  <a:pt x="37223" y="133769"/>
                </a:lnTo>
                <a:lnTo>
                  <a:pt x="36791" y="133426"/>
                </a:lnTo>
                <a:lnTo>
                  <a:pt x="37642" y="133235"/>
                </a:lnTo>
                <a:lnTo>
                  <a:pt x="38138" y="132524"/>
                </a:lnTo>
                <a:lnTo>
                  <a:pt x="38138" y="131724"/>
                </a:lnTo>
                <a:lnTo>
                  <a:pt x="38138" y="130949"/>
                </a:lnTo>
                <a:lnTo>
                  <a:pt x="37642" y="130251"/>
                </a:lnTo>
                <a:lnTo>
                  <a:pt x="36918" y="130047"/>
                </a:lnTo>
                <a:lnTo>
                  <a:pt x="39941" y="109931"/>
                </a:lnTo>
                <a:lnTo>
                  <a:pt x="40627" y="109931"/>
                </a:lnTo>
                <a:lnTo>
                  <a:pt x="41465" y="109727"/>
                </a:lnTo>
                <a:lnTo>
                  <a:pt x="42036" y="108927"/>
                </a:lnTo>
                <a:lnTo>
                  <a:pt x="42036" y="108013"/>
                </a:lnTo>
                <a:lnTo>
                  <a:pt x="42036" y="107111"/>
                </a:lnTo>
                <a:lnTo>
                  <a:pt x="41465" y="106324"/>
                </a:lnTo>
                <a:lnTo>
                  <a:pt x="40627" y="106083"/>
                </a:lnTo>
                <a:lnTo>
                  <a:pt x="41262" y="106083"/>
                </a:lnTo>
                <a:lnTo>
                  <a:pt x="41541" y="106171"/>
                </a:lnTo>
                <a:lnTo>
                  <a:pt x="41808" y="106083"/>
                </a:lnTo>
                <a:lnTo>
                  <a:pt x="42024" y="105867"/>
                </a:lnTo>
                <a:lnTo>
                  <a:pt x="42189" y="105663"/>
                </a:lnTo>
                <a:lnTo>
                  <a:pt x="42278" y="105384"/>
                </a:lnTo>
                <a:lnTo>
                  <a:pt x="42189" y="105079"/>
                </a:lnTo>
                <a:lnTo>
                  <a:pt x="42100" y="104813"/>
                </a:lnTo>
                <a:lnTo>
                  <a:pt x="41909" y="104584"/>
                </a:lnTo>
                <a:lnTo>
                  <a:pt x="41630" y="104533"/>
                </a:lnTo>
                <a:lnTo>
                  <a:pt x="40601" y="101765"/>
                </a:lnTo>
                <a:lnTo>
                  <a:pt x="41313" y="98729"/>
                </a:lnTo>
                <a:lnTo>
                  <a:pt x="43319" y="96723"/>
                </a:lnTo>
                <a:lnTo>
                  <a:pt x="43840" y="96685"/>
                </a:lnTo>
                <a:lnTo>
                  <a:pt x="44335" y="96380"/>
                </a:lnTo>
                <a:lnTo>
                  <a:pt x="44640" y="95923"/>
                </a:lnTo>
                <a:lnTo>
                  <a:pt x="44856" y="94348"/>
                </a:lnTo>
                <a:lnTo>
                  <a:pt x="43370" y="91528"/>
                </a:lnTo>
                <a:lnTo>
                  <a:pt x="43573" y="91427"/>
                </a:lnTo>
                <a:lnTo>
                  <a:pt x="43738" y="91427"/>
                </a:lnTo>
                <a:lnTo>
                  <a:pt x="43891" y="91312"/>
                </a:lnTo>
                <a:lnTo>
                  <a:pt x="43992" y="91173"/>
                </a:lnTo>
                <a:lnTo>
                  <a:pt x="44081" y="91008"/>
                </a:lnTo>
                <a:lnTo>
                  <a:pt x="44107" y="90817"/>
                </a:lnTo>
                <a:lnTo>
                  <a:pt x="44043" y="90639"/>
                </a:lnTo>
                <a:lnTo>
                  <a:pt x="44043" y="89395"/>
                </a:lnTo>
                <a:lnTo>
                  <a:pt x="58204" y="47599"/>
                </a:lnTo>
                <a:lnTo>
                  <a:pt x="57086" y="40639"/>
                </a:lnTo>
                <a:lnTo>
                  <a:pt x="58356" y="37693"/>
                </a:lnTo>
                <a:lnTo>
                  <a:pt x="58153" y="37363"/>
                </a:lnTo>
                <a:lnTo>
                  <a:pt x="58292" y="37083"/>
                </a:lnTo>
                <a:lnTo>
                  <a:pt x="57378" y="35509"/>
                </a:lnTo>
                <a:lnTo>
                  <a:pt x="57149" y="33604"/>
                </a:lnTo>
                <a:lnTo>
                  <a:pt x="57619" y="31838"/>
                </a:lnTo>
                <a:lnTo>
                  <a:pt x="57226" y="31267"/>
                </a:lnTo>
                <a:lnTo>
                  <a:pt x="55346" y="36029"/>
                </a:lnTo>
                <a:lnTo>
                  <a:pt x="54978" y="35636"/>
                </a:lnTo>
                <a:lnTo>
                  <a:pt x="54660" y="35217"/>
                </a:lnTo>
                <a:lnTo>
                  <a:pt x="54368" y="34772"/>
                </a:lnTo>
                <a:lnTo>
                  <a:pt x="54813" y="34531"/>
                </a:lnTo>
                <a:lnTo>
                  <a:pt x="55156" y="34099"/>
                </a:lnTo>
                <a:lnTo>
                  <a:pt x="55283" y="33553"/>
                </a:lnTo>
                <a:lnTo>
                  <a:pt x="55410" y="33058"/>
                </a:lnTo>
                <a:lnTo>
                  <a:pt x="55321" y="32499"/>
                </a:lnTo>
                <a:lnTo>
                  <a:pt x="55016" y="32054"/>
                </a:lnTo>
                <a:lnTo>
                  <a:pt x="54609" y="31534"/>
                </a:lnTo>
                <a:lnTo>
                  <a:pt x="54000" y="31229"/>
                </a:lnTo>
                <a:lnTo>
                  <a:pt x="53365" y="31216"/>
                </a:lnTo>
                <a:lnTo>
                  <a:pt x="52781" y="31038"/>
                </a:lnTo>
                <a:lnTo>
                  <a:pt x="52362" y="30556"/>
                </a:lnTo>
                <a:lnTo>
                  <a:pt x="52222" y="29946"/>
                </a:lnTo>
                <a:lnTo>
                  <a:pt x="49593" y="25895"/>
                </a:lnTo>
                <a:lnTo>
                  <a:pt x="46202" y="22453"/>
                </a:lnTo>
                <a:lnTo>
                  <a:pt x="42240" y="19824"/>
                </a:lnTo>
                <a:lnTo>
                  <a:pt x="43497" y="19824"/>
                </a:lnTo>
                <a:lnTo>
                  <a:pt x="43497" y="19126"/>
                </a:lnTo>
                <a:lnTo>
                  <a:pt x="42710" y="19126"/>
                </a:lnTo>
                <a:lnTo>
                  <a:pt x="42710" y="16548"/>
                </a:lnTo>
                <a:lnTo>
                  <a:pt x="43116" y="16560"/>
                </a:lnTo>
                <a:lnTo>
                  <a:pt x="43459" y="16205"/>
                </a:lnTo>
                <a:lnTo>
                  <a:pt x="43497" y="15773"/>
                </a:lnTo>
                <a:lnTo>
                  <a:pt x="42646" y="15773"/>
                </a:lnTo>
                <a:lnTo>
                  <a:pt x="42646" y="15366"/>
                </a:lnTo>
                <a:lnTo>
                  <a:pt x="40906" y="15366"/>
                </a:lnTo>
                <a:lnTo>
                  <a:pt x="38290" y="13957"/>
                </a:lnTo>
                <a:lnTo>
                  <a:pt x="35521" y="12953"/>
                </a:lnTo>
                <a:lnTo>
                  <a:pt x="32651" y="12357"/>
                </a:lnTo>
                <a:lnTo>
                  <a:pt x="32727" y="12204"/>
                </a:lnTo>
                <a:lnTo>
                  <a:pt x="32677" y="12039"/>
                </a:lnTo>
                <a:lnTo>
                  <a:pt x="32473" y="11810"/>
                </a:lnTo>
                <a:lnTo>
                  <a:pt x="32321" y="11785"/>
                </a:lnTo>
                <a:lnTo>
                  <a:pt x="32181" y="11861"/>
                </a:lnTo>
                <a:lnTo>
                  <a:pt x="31724" y="11722"/>
                </a:lnTo>
                <a:lnTo>
                  <a:pt x="31254" y="11683"/>
                </a:lnTo>
                <a:lnTo>
                  <a:pt x="30772" y="11722"/>
                </a:lnTo>
                <a:lnTo>
                  <a:pt x="30632" y="11518"/>
                </a:lnTo>
                <a:lnTo>
                  <a:pt x="31318" y="10540"/>
                </a:lnTo>
                <a:lnTo>
                  <a:pt x="32042" y="10642"/>
                </a:lnTo>
                <a:lnTo>
                  <a:pt x="32702" y="10159"/>
                </a:lnTo>
                <a:lnTo>
                  <a:pt x="32905" y="9423"/>
                </a:lnTo>
                <a:lnTo>
                  <a:pt x="33299" y="8661"/>
                </a:lnTo>
                <a:lnTo>
                  <a:pt x="33934" y="8089"/>
                </a:lnTo>
                <a:lnTo>
                  <a:pt x="34696" y="7810"/>
                </a:lnTo>
                <a:lnTo>
                  <a:pt x="33947" y="7785"/>
                </a:lnTo>
                <a:lnTo>
                  <a:pt x="33172" y="7861"/>
                </a:lnTo>
                <a:lnTo>
                  <a:pt x="32448" y="8026"/>
                </a:lnTo>
                <a:lnTo>
                  <a:pt x="32880" y="6159"/>
                </a:lnTo>
                <a:lnTo>
                  <a:pt x="29844" y="1181"/>
                </a:lnTo>
                <a:lnTo>
                  <a:pt x="29489" y="888"/>
                </a:lnTo>
                <a:lnTo>
                  <a:pt x="29260" y="469"/>
                </a:lnTo>
                <a:lnTo>
                  <a:pt x="29184" y="0"/>
                </a:lnTo>
                <a:lnTo>
                  <a:pt x="29121" y="469"/>
                </a:lnTo>
                <a:lnTo>
                  <a:pt x="28892" y="888"/>
                </a:lnTo>
                <a:lnTo>
                  <a:pt x="28524" y="1181"/>
                </a:lnTo>
                <a:lnTo>
                  <a:pt x="27774" y="1460"/>
                </a:lnTo>
                <a:lnTo>
                  <a:pt x="27127" y="1917"/>
                </a:lnTo>
                <a:lnTo>
                  <a:pt x="26593" y="2489"/>
                </a:lnTo>
                <a:lnTo>
                  <a:pt x="25704" y="4190"/>
                </a:lnTo>
                <a:lnTo>
                  <a:pt x="25488" y="6159"/>
                </a:lnTo>
                <a:lnTo>
                  <a:pt x="25920" y="8026"/>
                </a:lnTo>
                <a:lnTo>
                  <a:pt x="25184" y="7861"/>
                </a:lnTo>
                <a:lnTo>
                  <a:pt x="24434" y="7785"/>
                </a:lnTo>
                <a:lnTo>
                  <a:pt x="23660" y="7810"/>
                </a:lnTo>
                <a:lnTo>
                  <a:pt x="24434" y="8089"/>
                </a:lnTo>
                <a:lnTo>
                  <a:pt x="25069" y="8661"/>
                </a:lnTo>
                <a:lnTo>
                  <a:pt x="25463" y="9423"/>
                </a:lnTo>
                <a:lnTo>
                  <a:pt x="25653" y="10159"/>
                </a:lnTo>
                <a:lnTo>
                  <a:pt x="26327" y="10642"/>
                </a:lnTo>
                <a:lnTo>
                  <a:pt x="27063" y="10540"/>
                </a:lnTo>
                <a:lnTo>
                  <a:pt x="27317" y="10553"/>
                </a:lnTo>
                <a:lnTo>
                  <a:pt x="27558" y="10718"/>
                </a:lnTo>
                <a:lnTo>
                  <a:pt x="27660" y="10960"/>
                </a:lnTo>
                <a:lnTo>
                  <a:pt x="27774" y="11214"/>
                </a:lnTo>
                <a:lnTo>
                  <a:pt x="27724" y="11518"/>
                </a:lnTo>
                <a:lnTo>
                  <a:pt x="27597" y="11722"/>
                </a:lnTo>
                <a:lnTo>
                  <a:pt x="27114" y="11683"/>
                </a:lnTo>
                <a:lnTo>
                  <a:pt x="26631" y="11722"/>
                </a:lnTo>
                <a:lnTo>
                  <a:pt x="26174" y="11861"/>
                </a:lnTo>
                <a:lnTo>
                  <a:pt x="25895" y="11810"/>
                </a:lnTo>
                <a:lnTo>
                  <a:pt x="25768" y="11925"/>
                </a:lnTo>
                <a:lnTo>
                  <a:pt x="25653" y="12204"/>
                </a:lnTo>
                <a:lnTo>
                  <a:pt x="25704" y="12357"/>
                </a:lnTo>
                <a:lnTo>
                  <a:pt x="22834" y="12953"/>
                </a:lnTo>
                <a:lnTo>
                  <a:pt x="20065" y="13957"/>
                </a:lnTo>
                <a:lnTo>
                  <a:pt x="17462" y="15366"/>
                </a:lnTo>
                <a:lnTo>
                  <a:pt x="15735" y="15366"/>
                </a:lnTo>
                <a:lnTo>
                  <a:pt x="15735" y="15773"/>
                </a:lnTo>
                <a:lnTo>
                  <a:pt x="14884" y="15773"/>
                </a:lnTo>
                <a:lnTo>
                  <a:pt x="14909" y="16205"/>
                </a:lnTo>
                <a:lnTo>
                  <a:pt x="15239" y="16560"/>
                </a:lnTo>
                <a:lnTo>
                  <a:pt x="15671" y="16548"/>
                </a:lnTo>
                <a:lnTo>
                  <a:pt x="15671" y="19126"/>
                </a:lnTo>
                <a:lnTo>
                  <a:pt x="14884" y="19126"/>
                </a:lnTo>
                <a:lnTo>
                  <a:pt x="14884" y="19824"/>
                </a:lnTo>
                <a:lnTo>
                  <a:pt x="16128" y="19824"/>
                </a:lnTo>
                <a:lnTo>
                  <a:pt x="12166" y="22453"/>
                </a:lnTo>
                <a:lnTo>
                  <a:pt x="8762" y="25895"/>
                </a:lnTo>
                <a:lnTo>
                  <a:pt x="6146" y="29946"/>
                </a:lnTo>
                <a:lnTo>
                  <a:pt x="5994" y="30556"/>
                </a:lnTo>
                <a:lnTo>
                  <a:pt x="5562" y="31038"/>
                </a:lnTo>
                <a:lnTo>
                  <a:pt x="5003" y="31216"/>
                </a:lnTo>
                <a:lnTo>
                  <a:pt x="4356" y="31229"/>
                </a:lnTo>
                <a:lnTo>
                  <a:pt x="3771" y="31534"/>
                </a:lnTo>
                <a:lnTo>
                  <a:pt x="3352" y="32054"/>
                </a:lnTo>
                <a:lnTo>
                  <a:pt x="3060" y="32499"/>
                </a:lnTo>
                <a:lnTo>
                  <a:pt x="2946" y="33058"/>
                </a:lnTo>
                <a:lnTo>
                  <a:pt x="3086" y="33553"/>
                </a:lnTo>
                <a:lnTo>
                  <a:pt x="3213" y="34099"/>
                </a:lnTo>
                <a:lnTo>
                  <a:pt x="3555" y="34531"/>
                </a:lnTo>
                <a:lnTo>
                  <a:pt x="4013" y="34772"/>
                </a:lnTo>
                <a:lnTo>
                  <a:pt x="3708" y="35217"/>
                </a:lnTo>
                <a:lnTo>
                  <a:pt x="3378" y="35636"/>
                </a:lnTo>
                <a:lnTo>
                  <a:pt x="3009" y="36029"/>
                </a:lnTo>
                <a:lnTo>
                  <a:pt x="1142" y="31267"/>
                </a:lnTo>
                <a:lnTo>
                  <a:pt x="761" y="31838"/>
                </a:lnTo>
                <a:lnTo>
                  <a:pt x="1231" y="33604"/>
                </a:lnTo>
                <a:lnTo>
                  <a:pt x="990" y="35509"/>
                </a:lnTo>
                <a:lnTo>
                  <a:pt x="88" y="37083"/>
                </a:lnTo>
                <a:lnTo>
                  <a:pt x="203" y="37363"/>
                </a:lnTo>
                <a:lnTo>
                  <a:pt x="0" y="37693"/>
                </a:lnTo>
                <a:lnTo>
                  <a:pt x="1269" y="40639"/>
                </a:lnTo>
                <a:lnTo>
                  <a:pt x="152" y="47599"/>
                </a:lnTo>
                <a:lnTo>
                  <a:pt x="14338" y="89395"/>
                </a:lnTo>
                <a:lnTo>
                  <a:pt x="14338" y="90639"/>
                </a:lnTo>
                <a:lnTo>
                  <a:pt x="14274" y="90817"/>
                </a:lnTo>
                <a:lnTo>
                  <a:pt x="14274" y="91008"/>
                </a:lnTo>
                <a:lnTo>
                  <a:pt x="14389" y="91173"/>
                </a:lnTo>
                <a:lnTo>
                  <a:pt x="14477" y="91312"/>
                </a:lnTo>
                <a:lnTo>
                  <a:pt x="14617" y="91427"/>
                </a:lnTo>
                <a:lnTo>
                  <a:pt x="14795" y="91427"/>
                </a:lnTo>
                <a:lnTo>
                  <a:pt x="14985" y="91528"/>
                </a:lnTo>
                <a:lnTo>
                  <a:pt x="13500" y="94348"/>
                </a:lnTo>
                <a:lnTo>
                  <a:pt x="13728" y="95923"/>
                </a:lnTo>
                <a:lnTo>
                  <a:pt x="14033" y="96380"/>
                </a:lnTo>
                <a:lnTo>
                  <a:pt x="14528" y="96685"/>
                </a:lnTo>
                <a:lnTo>
                  <a:pt x="15049" y="96723"/>
                </a:lnTo>
                <a:lnTo>
                  <a:pt x="17056" y="98729"/>
                </a:lnTo>
                <a:lnTo>
                  <a:pt x="17754" y="101765"/>
                </a:lnTo>
                <a:lnTo>
                  <a:pt x="16827" y="104533"/>
                </a:lnTo>
                <a:lnTo>
                  <a:pt x="16471" y="104584"/>
                </a:lnTo>
                <a:lnTo>
                  <a:pt x="16243" y="104813"/>
                </a:lnTo>
                <a:lnTo>
                  <a:pt x="16167" y="105079"/>
                </a:lnTo>
                <a:lnTo>
                  <a:pt x="16103" y="105384"/>
                </a:lnTo>
                <a:lnTo>
                  <a:pt x="16167" y="105663"/>
                </a:lnTo>
                <a:lnTo>
                  <a:pt x="16344" y="105867"/>
                </a:lnTo>
                <a:lnTo>
                  <a:pt x="16548" y="106083"/>
                </a:lnTo>
                <a:lnTo>
                  <a:pt x="16827" y="106171"/>
                </a:lnTo>
                <a:lnTo>
                  <a:pt x="17106" y="106083"/>
                </a:lnTo>
                <a:lnTo>
                  <a:pt x="17754" y="106083"/>
                </a:lnTo>
                <a:lnTo>
                  <a:pt x="16903" y="106324"/>
                </a:lnTo>
                <a:lnTo>
                  <a:pt x="16319" y="107111"/>
                </a:lnTo>
                <a:lnTo>
                  <a:pt x="16319" y="108013"/>
                </a:lnTo>
                <a:lnTo>
                  <a:pt x="16319" y="108927"/>
                </a:lnTo>
                <a:lnTo>
                  <a:pt x="16903" y="109727"/>
                </a:lnTo>
                <a:lnTo>
                  <a:pt x="17754" y="109931"/>
                </a:lnTo>
                <a:lnTo>
                  <a:pt x="18427" y="109931"/>
                </a:lnTo>
                <a:lnTo>
                  <a:pt x="21450" y="130047"/>
                </a:lnTo>
                <a:lnTo>
                  <a:pt x="20726" y="130251"/>
                </a:lnTo>
                <a:lnTo>
                  <a:pt x="20218" y="130949"/>
                </a:lnTo>
                <a:lnTo>
                  <a:pt x="20218" y="131724"/>
                </a:lnTo>
                <a:lnTo>
                  <a:pt x="20218" y="132524"/>
                </a:lnTo>
                <a:lnTo>
                  <a:pt x="20726" y="133235"/>
                </a:lnTo>
                <a:lnTo>
                  <a:pt x="21450" y="133426"/>
                </a:lnTo>
                <a:lnTo>
                  <a:pt x="21132" y="133769"/>
                </a:lnTo>
                <a:lnTo>
                  <a:pt x="20929" y="134327"/>
                </a:lnTo>
                <a:lnTo>
                  <a:pt x="21018" y="134899"/>
                </a:lnTo>
                <a:lnTo>
                  <a:pt x="21094" y="135432"/>
                </a:lnTo>
                <a:lnTo>
                  <a:pt x="21488" y="135902"/>
                </a:lnTo>
                <a:lnTo>
                  <a:pt x="21983" y="136067"/>
                </a:lnTo>
                <a:lnTo>
                  <a:pt x="21831" y="157352"/>
                </a:lnTo>
                <a:lnTo>
                  <a:pt x="17894" y="659066"/>
                </a:lnTo>
                <a:lnTo>
                  <a:pt x="17348" y="659066"/>
                </a:lnTo>
                <a:lnTo>
                  <a:pt x="16827" y="659637"/>
                </a:lnTo>
                <a:lnTo>
                  <a:pt x="15747" y="659930"/>
                </a:lnTo>
                <a:lnTo>
                  <a:pt x="15024" y="660361"/>
                </a:lnTo>
                <a:lnTo>
                  <a:pt x="14541" y="660590"/>
                </a:lnTo>
                <a:lnTo>
                  <a:pt x="13931" y="661250"/>
                </a:lnTo>
                <a:lnTo>
                  <a:pt x="13461" y="661873"/>
                </a:lnTo>
                <a:lnTo>
                  <a:pt x="13246" y="662736"/>
                </a:lnTo>
                <a:lnTo>
                  <a:pt x="13322" y="663549"/>
                </a:lnTo>
                <a:lnTo>
                  <a:pt x="13627" y="664336"/>
                </a:lnTo>
                <a:lnTo>
                  <a:pt x="14160" y="664997"/>
                </a:lnTo>
                <a:lnTo>
                  <a:pt x="14160" y="665225"/>
                </a:lnTo>
                <a:lnTo>
                  <a:pt x="13766" y="665225"/>
                </a:lnTo>
                <a:lnTo>
                  <a:pt x="13766" y="665886"/>
                </a:lnTo>
                <a:lnTo>
                  <a:pt x="13995" y="665937"/>
                </a:lnTo>
                <a:lnTo>
                  <a:pt x="14236" y="666191"/>
                </a:lnTo>
                <a:lnTo>
                  <a:pt x="14274" y="666394"/>
                </a:lnTo>
                <a:lnTo>
                  <a:pt x="14300" y="666572"/>
                </a:lnTo>
                <a:lnTo>
                  <a:pt x="14389" y="666991"/>
                </a:lnTo>
                <a:lnTo>
                  <a:pt x="14770" y="666991"/>
                </a:lnTo>
                <a:lnTo>
                  <a:pt x="14770" y="677430"/>
                </a:lnTo>
                <a:lnTo>
                  <a:pt x="14096" y="677430"/>
                </a:lnTo>
                <a:lnTo>
                  <a:pt x="13931" y="677519"/>
                </a:lnTo>
                <a:lnTo>
                  <a:pt x="13766" y="677595"/>
                </a:lnTo>
                <a:lnTo>
                  <a:pt x="13741" y="677773"/>
                </a:lnTo>
                <a:lnTo>
                  <a:pt x="13703" y="677913"/>
                </a:lnTo>
                <a:lnTo>
                  <a:pt x="13741" y="678091"/>
                </a:lnTo>
                <a:lnTo>
                  <a:pt x="13766" y="678243"/>
                </a:lnTo>
                <a:lnTo>
                  <a:pt x="13931" y="678281"/>
                </a:lnTo>
                <a:lnTo>
                  <a:pt x="14096" y="678306"/>
                </a:lnTo>
                <a:lnTo>
                  <a:pt x="14770" y="678306"/>
                </a:lnTo>
                <a:lnTo>
                  <a:pt x="14770" y="681583"/>
                </a:lnTo>
                <a:lnTo>
                  <a:pt x="8051" y="712889"/>
                </a:lnTo>
                <a:lnTo>
                  <a:pt x="6769" y="712889"/>
                </a:lnTo>
                <a:lnTo>
                  <a:pt x="6591" y="712990"/>
                </a:lnTo>
                <a:lnTo>
                  <a:pt x="5943" y="713765"/>
                </a:lnTo>
                <a:lnTo>
                  <a:pt x="6007" y="714006"/>
                </a:lnTo>
                <a:lnTo>
                  <a:pt x="6070" y="714247"/>
                </a:lnTo>
                <a:lnTo>
                  <a:pt x="6248" y="714413"/>
                </a:lnTo>
                <a:lnTo>
                  <a:pt x="6400" y="714552"/>
                </a:lnTo>
                <a:lnTo>
                  <a:pt x="6591" y="714603"/>
                </a:lnTo>
                <a:lnTo>
                  <a:pt x="6769" y="714667"/>
                </a:lnTo>
                <a:lnTo>
                  <a:pt x="7607" y="714730"/>
                </a:lnTo>
                <a:lnTo>
                  <a:pt x="7607" y="725195"/>
                </a:lnTo>
                <a:lnTo>
                  <a:pt x="6769" y="725195"/>
                </a:lnTo>
                <a:lnTo>
                  <a:pt x="6591" y="725271"/>
                </a:lnTo>
                <a:lnTo>
                  <a:pt x="5854" y="725614"/>
                </a:lnTo>
                <a:lnTo>
                  <a:pt x="5727" y="726325"/>
                </a:lnTo>
                <a:lnTo>
                  <a:pt x="6400" y="726859"/>
                </a:lnTo>
                <a:lnTo>
                  <a:pt x="6769" y="726935"/>
                </a:lnTo>
                <a:lnTo>
                  <a:pt x="51587" y="726935"/>
                </a:lnTo>
                <a:lnTo>
                  <a:pt x="52438" y="726909"/>
                </a:lnTo>
                <a:lnTo>
                  <a:pt x="52781" y="725690"/>
                </a:lnTo>
                <a:lnTo>
                  <a:pt x="51790" y="725271"/>
                </a:lnTo>
                <a:lnTo>
                  <a:pt x="51587" y="725195"/>
                </a:lnTo>
                <a:lnTo>
                  <a:pt x="50749" y="725195"/>
                </a:lnTo>
                <a:lnTo>
                  <a:pt x="50749" y="714730"/>
                </a:lnTo>
                <a:lnTo>
                  <a:pt x="51536" y="714730"/>
                </a:lnTo>
                <a:lnTo>
                  <a:pt x="51790" y="714603"/>
                </a:lnTo>
                <a:lnTo>
                  <a:pt x="51968" y="714552"/>
                </a:lnTo>
                <a:lnTo>
                  <a:pt x="52120" y="714413"/>
                </a:lnTo>
                <a:lnTo>
                  <a:pt x="52285" y="714247"/>
                </a:lnTo>
                <a:lnTo>
                  <a:pt x="52349" y="714006"/>
                </a:lnTo>
                <a:lnTo>
                  <a:pt x="52425" y="713765"/>
                </a:lnTo>
                <a:lnTo>
                  <a:pt x="52273" y="713397"/>
                </a:lnTo>
                <a:lnTo>
                  <a:pt x="52273" y="713181"/>
                </a:lnTo>
                <a:lnTo>
                  <a:pt x="51790" y="712990"/>
                </a:lnTo>
                <a:lnTo>
                  <a:pt x="51587" y="712889"/>
                </a:lnTo>
                <a:lnTo>
                  <a:pt x="50304" y="712889"/>
                </a:lnTo>
                <a:lnTo>
                  <a:pt x="49809" y="711784"/>
                </a:lnTo>
                <a:lnTo>
                  <a:pt x="47178" y="704675"/>
                </a:lnTo>
                <a:lnTo>
                  <a:pt x="45305" y="697017"/>
                </a:lnTo>
                <a:lnTo>
                  <a:pt x="44135" y="689192"/>
                </a:lnTo>
                <a:lnTo>
                  <a:pt x="43611" y="681583"/>
                </a:lnTo>
                <a:lnTo>
                  <a:pt x="43611" y="678306"/>
                </a:lnTo>
                <a:lnTo>
                  <a:pt x="44272" y="678306"/>
                </a:lnTo>
                <a:lnTo>
                  <a:pt x="44449" y="678281"/>
                </a:lnTo>
                <a:lnTo>
                  <a:pt x="44589" y="678243"/>
                </a:lnTo>
                <a:lnTo>
                  <a:pt x="44627" y="678091"/>
                </a:lnTo>
                <a:lnTo>
                  <a:pt x="44653" y="677583"/>
                </a:lnTo>
                <a:lnTo>
                  <a:pt x="44272" y="677430"/>
                </a:lnTo>
                <a:lnTo>
                  <a:pt x="43611" y="677430"/>
                </a:lnTo>
                <a:lnTo>
                  <a:pt x="43611" y="666991"/>
                </a:lnTo>
                <a:lnTo>
                  <a:pt x="43980" y="666991"/>
                </a:lnTo>
                <a:lnTo>
                  <a:pt x="44056" y="666572"/>
                </a:lnTo>
                <a:lnTo>
                  <a:pt x="44107" y="666394"/>
                </a:lnTo>
                <a:lnTo>
                  <a:pt x="44145" y="666191"/>
                </a:lnTo>
                <a:lnTo>
                  <a:pt x="44361" y="665937"/>
                </a:lnTo>
                <a:lnTo>
                  <a:pt x="44589" y="665886"/>
                </a:lnTo>
                <a:lnTo>
                  <a:pt x="44589" y="665225"/>
                </a:lnTo>
                <a:lnTo>
                  <a:pt x="44208" y="665225"/>
                </a:lnTo>
                <a:lnTo>
                  <a:pt x="44208" y="664997"/>
                </a:lnTo>
                <a:lnTo>
                  <a:pt x="45250" y="664044"/>
                </a:lnTo>
                <a:lnTo>
                  <a:pt x="45516" y="662279"/>
                </a:lnTo>
                <a:lnTo>
                  <a:pt x="44449" y="661250"/>
                </a:lnTo>
                <a:lnTo>
                  <a:pt x="43751" y="660679"/>
                </a:lnTo>
                <a:lnTo>
                  <a:pt x="43345" y="660361"/>
                </a:lnTo>
                <a:lnTo>
                  <a:pt x="42659" y="659955"/>
                </a:lnTo>
                <a:lnTo>
                  <a:pt x="41478" y="659612"/>
                </a:lnTo>
                <a:lnTo>
                  <a:pt x="41033" y="659066"/>
                </a:lnTo>
                <a:lnTo>
                  <a:pt x="40449" y="659066"/>
                </a:lnTo>
                <a:lnTo>
                  <a:pt x="36550" y="157352"/>
                </a:lnTo>
                <a:close/>
              </a:path>
            </a:pathLst>
          </a:custGeom>
          <a:ln w="3175">
            <a:solidFill>
              <a:srgbClr val="221F1F"/>
            </a:solidFill>
          </a:ln>
        </p:spPr>
        <p:txBody>
          <a:bodyPr wrap="square" lIns="0" tIns="0" rIns="0" bIns="0" rtlCol="0"/>
          <a:lstStyle/>
          <a:p>
            <a:endParaRPr/>
          </a:p>
        </p:txBody>
      </p:sp>
      <p:sp>
        <p:nvSpPr>
          <p:cNvPr id="180" name="object 180"/>
          <p:cNvSpPr/>
          <p:nvPr/>
        </p:nvSpPr>
        <p:spPr>
          <a:xfrm>
            <a:off x="1604084" y="7123440"/>
            <a:ext cx="864869" cy="618490"/>
          </a:xfrm>
          <a:custGeom>
            <a:avLst/>
            <a:gdLst/>
            <a:ahLst/>
            <a:cxnLst/>
            <a:rect l="l" t="t" r="r" b="b"/>
            <a:pathLst>
              <a:path w="864869" h="618490">
                <a:moveTo>
                  <a:pt x="66713" y="0"/>
                </a:moveTo>
                <a:lnTo>
                  <a:pt x="48806" y="26060"/>
                </a:lnTo>
                <a:lnTo>
                  <a:pt x="31178" y="25082"/>
                </a:lnTo>
                <a:lnTo>
                  <a:pt x="29603" y="28956"/>
                </a:lnTo>
                <a:lnTo>
                  <a:pt x="28117" y="32842"/>
                </a:lnTo>
                <a:lnTo>
                  <a:pt x="26670" y="36766"/>
                </a:lnTo>
                <a:lnTo>
                  <a:pt x="153301" y="105879"/>
                </a:lnTo>
                <a:lnTo>
                  <a:pt x="36182" y="82410"/>
                </a:lnTo>
                <a:lnTo>
                  <a:pt x="22796" y="127050"/>
                </a:lnTo>
                <a:lnTo>
                  <a:pt x="5219" y="119265"/>
                </a:lnTo>
                <a:lnTo>
                  <a:pt x="3871" y="128518"/>
                </a:lnTo>
                <a:lnTo>
                  <a:pt x="2722" y="137796"/>
                </a:lnTo>
                <a:lnTo>
                  <a:pt x="1771" y="147095"/>
                </a:lnTo>
                <a:lnTo>
                  <a:pt x="1016" y="156413"/>
                </a:lnTo>
                <a:lnTo>
                  <a:pt x="18275" y="157607"/>
                </a:lnTo>
                <a:lnTo>
                  <a:pt x="19951" y="189395"/>
                </a:lnTo>
                <a:lnTo>
                  <a:pt x="0" y="189509"/>
                </a:lnTo>
                <a:lnTo>
                  <a:pt x="493" y="207019"/>
                </a:lnTo>
                <a:lnTo>
                  <a:pt x="1687" y="224472"/>
                </a:lnTo>
                <a:lnTo>
                  <a:pt x="3584" y="241858"/>
                </a:lnTo>
                <a:lnTo>
                  <a:pt x="6184" y="259168"/>
                </a:lnTo>
                <a:lnTo>
                  <a:pt x="67589" y="248665"/>
                </a:lnTo>
                <a:lnTo>
                  <a:pt x="68402" y="252818"/>
                </a:lnTo>
                <a:lnTo>
                  <a:pt x="69265" y="256971"/>
                </a:lnTo>
                <a:lnTo>
                  <a:pt x="70205" y="261099"/>
                </a:lnTo>
                <a:lnTo>
                  <a:pt x="10414" y="280593"/>
                </a:lnTo>
                <a:lnTo>
                  <a:pt x="32640" y="351029"/>
                </a:lnTo>
                <a:lnTo>
                  <a:pt x="66535" y="416674"/>
                </a:lnTo>
                <a:lnTo>
                  <a:pt x="110051" y="474405"/>
                </a:lnTo>
                <a:lnTo>
                  <a:pt x="162598" y="524078"/>
                </a:lnTo>
                <a:lnTo>
                  <a:pt x="184581" y="540512"/>
                </a:lnTo>
                <a:lnTo>
                  <a:pt x="261162" y="486473"/>
                </a:lnTo>
                <a:lnTo>
                  <a:pt x="257581" y="537311"/>
                </a:lnTo>
                <a:lnTo>
                  <a:pt x="277787" y="515556"/>
                </a:lnTo>
                <a:lnTo>
                  <a:pt x="272072" y="587743"/>
                </a:lnTo>
                <a:lnTo>
                  <a:pt x="315351" y="602399"/>
                </a:lnTo>
                <a:lnTo>
                  <a:pt x="359806" y="612381"/>
                </a:lnTo>
                <a:lnTo>
                  <a:pt x="405067" y="617629"/>
                </a:lnTo>
                <a:lnTo>
                  <a:pt x="450761" y="618083"/>
                </a:lnTo>
                <a:lnTo>
                  <a:pt x="462749" y="530123"/>
                </a:lnTo>
                <a:lnTo>
                  <a:pt x="489775" y="588264"/>
                </a:lnTo>
                <a:lnTo>
                  <a:pt x="493077" y="569531"/>
                </a:lnTo>
                <a:lnTo>
                  <a:pt x="517182" y="567639"/>
                </a:lnTo>
                <a:lnTo>
                  <a:pt x="526669" y="608025"/>
                </a:lnTo>
                <a:lnTo>
                  <a:pt x="577769" y="593239"/>
                </a:lnTo>
                <a:lnTo>
                  <a:pt x="626491" y="572365"/>
                </a:lnTo>
                <a:lnTo>
                  <a:pt x="672297" y="545683"/>
                </a:lnTo>
                <a:lnTo>
                  <a:pt x="714654" y="513473"/>
                </a:lnTo>
                <a:lnTo>
                  <a:pt x="670026" y="461759"/>
                </a:lnTo>
                <a:lnTo>
                  <a:pt x="704507" y="431304"/>
                </a:lnTo>
                <a:lnTo>
                  <a:pt x="730834" y="454964"/>
                </a:lnTo>
                <a:lnTo>
                  <a:pt x="753414" y="436067"/>
                </a:lnTo>
                <a:lnTo>
                  <a:pt x="776389" y="447751"/>
                </a:lnTo>
                <a:lnTo>
                  <a:pt x="802757" y="408823"/>
                </a:lnTo>
                <a:lnTo>
                  <a:pt x="824674" y="367388"/>
                </a:lnTo>
                <a:lnTo>
                  <a:pt x="841972" y="323824"/>
                </a:lnTo>
                <a:lnTo>
                  <a:pt x="854481" y="278511"/>
                </a:lnTo>
                <a:lnTo>
                  <a:pt x="796429" y="254520"/>
                </a:lnTo>
                <a:lnTo>
                  <a:pt x="796798" y="231660"/>
                </a:lnTo>
                <a:lnTo>
                  <a:pt x="861402" y="237439"/>
                </a:lnTo>
                <a:lnTo>
                  <a:pt x="863701" y="211518"/>
                </a:lnTo>
                <a:lnTo>
                  <a:pt x="837780" y="204609"/>
                </a:lnTo>
                <a:lnTo>
                  <a:pt x="864311" y="196938"/>
                </a:lnTo>
                <a:lnTo>
                  <a:pt x="864476" y="190893"/>
                </a:lnTo>
                <a:lnTo>
                  <a:pt x="864476" y="184886"/>
                </a:lnTo>
                <a:lnTo>
                  <a:pt x="864387" y="178841"/>
                </a:lnTo>
                <a:lnTo>
                  <a:pt x="822896" y="178142"/>
                </a:lnTo>
                <a:lnTo>
                  <a:pt x="863422" y="156260"/>
                </a:lnTo>
                <a:lnTo>
                  <a:pt x="859574" y="121461"/>
                </a:lnTo>
                <a:lnTo>
                  <a:pt x="852976" y="87304"/>
                </a:lnTo>
                <a:lnTo>
                  <a:pt x="843701" y="53935"/>
                </a:lnTo>
                <a:lnTo>
                  <a:pt x="831824" y="21501"/>
                </a:lnTo>
              </a:path>
            </a:pathLst>
          </a:custGeom>
          <a:ln w="3175">
            <a:solidFill>
              <a:srgbClr val="FFFFFF"/>
            </a:solidFill>
          </a:ln>
        </p:spPr>
        <p:txBody>
          <a:bodyPr wrap="square" lIns="0" tIns="0" rIns="0" bIns="0" rtlCol="0"/>
          <a:lstStyle/>
          <a:p>
            <a:endParaRPr/>
          </a:p>
        </p:txBody>
      </p:sp>
      <p:sp>
        <p:nvSpPr>
          <p:cNvPr id="181" name="object 181"/>
          <p:cNvSpPr/>
          <p:nvPr/>
        </p:nvSpPr>
        <p:spPr>
          <a:xfrm>
            <a:off x="2036304" y="7265268"/>
            <a:ext cx="38100" cy="38100"/>
          </a:xfrm>
          <a:custGeom>
            <a:avLst/>
            <a:gdLst/>
            <a:ahLst/>
            <a:cxnLst/>
            <a:rect l="l" t="t" r="r" b="b"/>
            <a:pathLst>
              <a:path w="38100" h="38100">
                <a:moveTo>
                  <a:pt x="0" y="18821"/>
                </a:moveTo>
                <a:lnTo>
                  <a:pt x="1478" y="26139"/>
                </a:lnTo>
                <a:lnTo>
                  <a:pt x="5511" y="32123"/>
                </a:lnTo>
                <a:lnTo>
                  <a:pt x="11497" y="36161"/>
                </a:lnTo>
                <a:lnTo>
                  <a:pt x="18834" y="37642"/>
                </a:lnTo>
                <a:lnTo>
                  <a:pt x="26157" y="36161"/>
                </a:lnTo>
                <a:lnTo>
                  <a:pt x="32140" y="32123"/>
                </a:lnTo>
                <a:lnTo>
                  <a:pt x="36175" y="26139"/>
                </a:lnTo>
                <a:lnTo>
                  <a:pt x="37655" y="18821"/>
                </a:lnTo>
                <a:lnTo>
                  <a:pt x="36175" y="11492"/>
                </a:lnTo>
                <a:lnTo>
                  <a:pt x="32140" y="5510"/>
                </a:lnTo>
                <a:lnTo>
                  <a:pt x="26157" y="1478"/>
                </a:lnTo>
                <a:lnTo>
                  <a:pt x="18834" y="0"/>
                </a:lnTo>
                <a:lnTo>
                  <a:pt x="11497" y="1478"/>
                </a:lnTo>
                <a:lnTo>
                  <a:pt x="5511" y="5510"/>
                </a:lnTo>
                <a:lnTo>
                  <a:pt x="1478" y="11492"/>
                </a:lnTo>
                <a:lnTo>
                  <a:pt x="0" y="18821"/>
                </a:lnTo>
                <a:close/>
              </a:path>
            </a:pathLst>
          </a:custGeom>
          <a:ln w="3175">
            <a:solidFill>
              <a:srgbClr val="FFFFFF"/>
            </a:solidFill>
          </a:ln>
        </p:spPr>
        <p:txBody>
          <a:bodyPr wrap="square" lIns="0" tIns="0" rIns="0" bIns="0" rtlCol="0"/>
          <a:lstStyle/>
          <a:p>
            <a:endParaRPr/>
          </a:p>
        </p:txBody>
      </p:sp>
      <p:sp>
        <p:nvSpPr>
          <p:cNvPr id="182" name="object 182"/>
          <p:cNvSpPr/>
          <p:nvPr/>
        </p:nvSpPr>
        <p:spPr>
          <a:xfrm>
            <a:off x="2739221" y="7121409"/>
            <a:ext cx="0" cy="677545"/>
          </a:xfrm>
          <a:custGeom>
            <a:avLst/>
            <a:gdLst/>
            <a:ahLst/>
            <a:cxnLst/>
            <a:rect l="l" t="t" r="r" b="b"/>
            <a:pathLst>
              <a:path h="677545">
                <a:moveTo>
                  <a:pt x="0" y="0"/>
                </a:moveTo>
                <a:lnTo>
                  <a:pt x="0" y="677470"/>
                </a:lnTo>
              </a:path>
            </a:pathLst>
          </a:custGeom>
          <a:ln w="3175">
            <a:solidFill>
              <a:srgbClr val="FFFFFF"/>
            </a:solidFill>
          </a:ln>
        </p:spPr>
        <p:txBody>
          <a:bodyPr wrap="square" lIns="0" tIns="0" rIns="0" bIns="0" rtlCol="0"/>
          <a:lstStyle/>
          <a:p>
            <a:endParaRPr/>
          </a:p>
        </p:txBody>
      </p:sp>
      <p:sp>
        <p:nvSpPr>
          <p:cNvPr id="183" name="object 183"/>
          <p:cNvSpPr/>
          <p:nvPr/>
        </p:nvSpPr>
        <p:spPr>
          <a:xfrm>
            <a:off x="2153894" y="7093379"/>
            <a:ext cx="0" cy="706120"/>
          </a:xfrm>
          <a:custGeom>
            <a:avLst/>
            <a:gdLst/>
            <a:ahLst/>
            <a:cxnLst/>
            <a:rect l="l" t="t" r="r" b="b"/>
            <a:pathLst>
              <a:path h="706120">
                <a:moveTo>
                  <a:pt x="0" y="0"/>
                </a:moveTo>
                <a:lnTo>
                  <a:pt x="0" y="705500"/>
                </a:lnTo>
              </a:path>
            </a:pathLst>
          </a:custGeom>
          <a:ln w="3175">
            <a:solidFill>
              <a:srgbClr val="FFFFFF"/>
            </a:solidFill>
          </a:ln>
        </p:spPr>
        <p:txBody>
          <a:bodyPr wrap="square" lIns="0" tIns="0" rIns="0" bIns="0" rtlCol="0"/>
          <a:lstStyle/>
          <a:p>
            <a:endParaRPr/>
          </a:p>
        </p:txBody>
      </p:sp>
      <p:sp>
        <p:nvSpPr>
          <p:cNvPr id="184" name="object 184"/>
          <p:cNvSpPr/>
          <p:nvPr/>
        </p:nvSpPr>
        <p:spPr>
          <a:xfrm>
            <a:off x="2411771" y="7313984"/>
            <a:ext cx="75565" cy="38100"/>
          </a:xfrm>
          <a:custGeom>
            <a:avLst/>
            <a:gdLst/>
            <a:ahLst/>
            <a:cxnLst/>
            <a:rect l="l" t="t" r="r" b="b"/>
            <a:pathLst>
              <a:path w="75564" h="38100">
                <a:moveTo>
                  <a:pt x="75387" y="0"/>
                </a:moveTo>
                <a:lnTo>
                  <a:pt x="37706" y="37706"/>
                </a:lnTo>
                <a:lnTo>
                  <a:pt x="0" y="12"/>
                </a:lnTo>
              </a:path>
            </a:pathLst>
          </a:custGeom>
          <a:ln w="10464">
            <a:solidFill>
              <a:srgbClr val="FFFFFF"/>
            </a:solidFill>
          </a:ln>
        </p:spPr>
        <p:txBody>
          <a:bodyPr wrap="square" lIns="0" tIns="0" rIns="0" bIns="0" rtlCol="0"/>
          <a:lstStyle/>
          <a:p>
            <a:endParaRPr/>
          </a:p>
        </p:txBody>
      </p:sp>
      <p:sp>
        <p:nvSpPr>
          <p:cNvPr id="185" name="object 185"/>
          <p:cNvSpPr/>
          <p:nvPr/>
        </p:nvSpPr>
        <p:spPr>
          <a:xfrm>
            <a:off x="2411771" y="7366340"/>
            <a:ext cx="75565" cy="38100"/>
          </a:xfrm>
          <a:custGeom>
            <a:avLst/>
            <a:gdLst/>
            <a:ahLst/>
            <a:cxnLst/>
            <a:rect l="l" t="t" r="r" b="b"/>
            <a:pathLst>
              <a:path w="75564" h="38100">
                <a:moveTo>
                  <a:pt x="75387" y="0"/>
                </a:moveTo>
                <a:lnTo>
                  <a:pt x="37706" y="37706"/>
                </a:lnTo>
                <a:lnTo>
                  <a:pt x="0" y="12"/>
                </a:lnTo>
              </a:path>
            </a:pathLst>
          </a:custGeom>
          <a:ln w="10464">
            <a:solidFill>
              <a:srgbClr val="FFFFFF"/>
            </a:solidFill>
          </a:ln>
        </p:spPr>
        <p:txBody>
          <a:bodyPr wrap="square" lIns="0" tIns="0" rIns="0" bIns="0" rtlCol="0"/>
          <a:lstStyle/>
          <a:p>
            <a:endParaRPr/>
          </a:p>
        </p:txBody>
      </p:sp>
      <p:sp>
        <p:nvSpPr>
          <p:cNvPr id="186" name="object 186"/>
          <p:cNvSpPr/>
          <p:nvPr/>
        </p:nvSpPr>
        <p:spPr>
          <a:xfrm>
            <a:off x="2403862" y="7229992"/>
            <a:ext cx="35560" cy="35560"/>
          </a:xfrm>
          <a:custGeom>
            <a:avLst/>
            <a:gdLst/>
            <a:ahLst/>
            <a:cxnLst/>
            <a:rect l="l" t="t" r="r" b="b"/>
            <a:pathLst>
              <a:path w="35560" h="35559">
                <a:moveTo>
                  <a:pt x="5181" y="30200"/>
                </a:moveTo>
                <a:lnTo>
                  <a:pt x="11033" y="34086"/>
                </a:lnTo>
                <a:lnTo>
                  <a:pt x="17691" y="35382"/>
                </a:lnTo>
                <a:lnTo>
                  <a:pt x="24348" y="34086"/>
                </a:lnTo>
                <a:lnTo>
                  <a:pt x="30200" y="30200"/>
                </a:lnTo>
                <a:lnTo>
                  <a:pt x="34086" y="24348"/>
                </a:lnTo>
                <a:lnTo>
                  <a:pt x="35382" y="17691"/>
                </a:lnTo>
                <a:lnTo>
                  <a:pt x="34086" y="11033"/>
                </a:lnTo>
                <a:lnTo>
                  <a:pt x="30200" y="5181"/>
                </a:lnTo>
                <a:lnTo>
                  <a:pt x="24348" y="1295"/>
                </a:lnTo>
                <a:lnTo>
                  <a:pt x="17691" y="0"/>
                </a:lnTo>
                <a:lnTo>
                  <a:pt x="11033" y="1295"/>
                </a:lnTo>
                <a:lnTo>
                  <a:pt x="5181" y="5181"/>
                </a:lnTo>
                <a:lnTo>
                  <a:pt x="1295" y="11033"/>
                </a:lnTo>
                <a:lnTo>
                  <a:pt x="0" y="17691"/>
                </a:lnTo>
                <a:lnTo>
                  <a:pt x="1295" y="24348"/>
                </a:lnTo>
                <a:lnTo>
                  <a:pt x="5181" y="30200"/>
                </a:lnTo>
                <a:close/>
              </a:path>
            </a:pathLst>
          </a:custGeom>
          <a:ln w="3175">
            <a:solidFill>
              <a:srgbClr val="FFFFFF"/>
            </a:solidFill>
          </a:ln>
        </p:spPr>
        <p:txBody>
          <a:bodyPr wrap="square" lIns="0" tIns="0" rIns="0" bIns="0" rtlCol="0"/>
          <a:lstStyle/>
          <a:p>
            <a:endParaRPr/>
          </a:p>
        </p:txBody>
      </p:sp>
      <p:sp>
        <p:nvSpPr>
          <p:cNvPr id="187" name="object 187"/>
          <p:cNvSpPr/>
          <p:nvPr/>
        </p:nvSpPr>
        <p:spPr>
          <a:xfrm>
            <a:off x="2457035" y="7229992"/>
            <a:ext cx="35560" cy="35560"/>
          </a:xfrm>
          <a:custGeom>
            <a:avLst/>
            <a:gdLst/>
            <a:ahLst/>
            <a:cxnLst/>
            <a:rect l="l" t="t" r="r" b="b"/>
            <a:pathLst>
              <a:path w="35560" h="35559">
                <a:moveTo>
                  <a:pt x="5172" y="30200"/>
                </a:moveTo>
                <a:lnTo>
                  <a:pt x="11031" y="34086"/>
                </a:lnTo>
                <a:lnTo>
                  <a:pt x="17692" y="35382"/>
                </a:lnTo>
                <a:lnTo>
                  <a:pt x="24351" y="34086"/>
                </a:lnTo>
                <a:lnTo>
                  <a:pt x="30203" y="30200"/>
                </a:lnTo>
                <a:lnTo>
                  <a:pt x="34082" y="24348"/>
                </a:lnTo>
                <a:lnTo>
                  <a:pt x="35375" y="17691"/>
                </a:lnTo>
                <a:lnTo>
                  <a:pt x="34082" y="11033"/>
                </a:lnTo>
                <a:lnTo>
                  <a:pt x="30203" y="5181"/>
                </a:lnTo>
                <a:lnTo>
                  <a:pt x="24351" y="1295"/>
                </a:lnTo>
                <a:lnTo>
                  <a:pt x="17692" y="0"/>
                </a:lnTo>
                <a:lnTo>
                  <a:pt x="11031" y="1295"/>
                </a:lnTo>
                <a:lnTo>
                  <a:pt x="5172" y="5181"/>
                </a:lnTo>
                <a:lnTo>
                  <a:pt x="1293" y="11033"/>
                </a:lnTo>
                <a:lnTo>
                  <a:pt x="0" y="17691"/>
                </a:lnTo>
                <a:lnTo>
                  <a:pt x="1293" y="24348"/>
                </a:lnTo>
                <a:lnTo>
                  <a:pt x="5172" y="30200"/>
                </a:lnTo>
                <a:close/>
              </a:path>
            </a:pathLst>
          </a:custGeom>
          <a:ln w="3175">
            <a:solidFill>
              <a:srgbClr val="FFFFFF"/>
            </a:solidFill>
          </a:ln>
        </p:spPr>
        <p:txBody>
          <a:bodyPr wrap="square" lIns="0" tIns="0" rIns="0" bIns="0" rtlCol="0"/>
          <a:lstStyle/>
          <a:p>
            <a:endParaRPr/>
          </a:p>
        </p:txBody>
      </p:sp>
      <p:sp>
        <p:nvSpPr>
          <p:cNvPr id="188" name="object 188"/>
          <p:cNvSpPr/>
          <p:nvPr/>
        </p:nvSpPr>
        <p:spPr>
          <a:xfrm>
            <a:off x="2421561" y="7247673"/>
            <a:ext cx="15240" cy="22225"/>
          </a:xfrm>
          <a:custGeom>
            <a:avLst/>
            <a:gdLst/>
            <a:ahLst/>
            <a:cxnLst/>
            <a:rect l="l" t="t" r="r" b="b"/>
            <a:pathLst>
              <a:path w="15239" h="22225">
                <a:moveTo>
                  <a:pt x="15138" y="22174"/>
                </a:moveTo>
                <a:lnTo>
                  <a:pt x="0" y="0"/>
                </a:lnTo>
              </a:path>
            </a:pathLst>
          </a:custGeom>
          <a:ln w="3175">
            <a:solidFill>
              <a:srgbClr val="FFFFFF"/>
            </a:solidFill>
          </a:ln>
        </p:spPr>
        <p:txBody>
          <a:bodyPr wrap="square" lIns="0" tIns="0" rIns="0" bIns="0" rtlCol="0"/>
          <a:lstStyle/>
          <a:p>
            <a:endParaRPr/>
          </a:p>
        </p:txBody>
      </p:sp>
      <p:sp>
        <p:nvSpPr>
          <p:cNvPr id="189" name="object 189"/>
          <p:cNvSpPr/>
          <p:nvPr/>
        </p:nvSpPr>
        <p:spPr>
          <a:xfrm>
            <a:off x="2421563" y="7247670"/>
            <a:ext cx="29209" cy="0"/>
          </a:xfrm>
          <a:custGeom>
            <a:avLst/>
            <a:gdLst/>
            <a:ahLst/>
            <a:cxnLst/>
            <a:rect l="l" t="t" r="r" b="b"/>
            <a:pathLst>
              <a:path w="29210">
                <a:moveTo>
                  <a:pt x="28600" y="0"/>
                </a:moveTo>
                <a:lnTo>
                  <a:pt x="0" y="0"/>
                </a:lnTo>
              </a:path>
            </a:pathLst>
          </a:custGeom>
          <a:ln w="3175">
            <a:solidFill>
              <a:srgbClr val="FFFFFF"/>
            </a:solidFill>
          </a:ln>
        </p:spPr>
        <p:txBody>
          <a:bodyPr wrap="square" lIns="0" tIns="0" rIns="0" bIns="0" rtlCol="0"/>
          <a:lstStyle/>
          <a:p>
            <a:endParaRPr/>
          </a:p>
        </p:txBody>
      </p:sp>
      <p:sp>
        <p:nvSpPr>
          <p:cNvPr id="190" name="object 190"/>
          <p:cNvSpPr/>
          <p:nvPr/>
        </p:nvSpPr>
        <p:spPr>
          <a:xfrm>
            <a:off x="2457954" y="7247663"/>
            <a:ext cx="17145" cy="40005"/>
          </a:xfrm>
          <a:custGeom>
            <a:avLst/>
            <a:gdLst/>
            <a:ahLst/>
            <a:cxnLst/>
            <a:rect l="l" t="t" r="r" b="b"/>
            <a:pathLst>
              <a:path w="17144" h="40004">
                <a:moveTo>
                  <a:pt x="0" y="39535"/>
                </a:moveTo>
                <a:lnTo>
                  <a:pt x="16764" y="0"/>
                </a:lnTo>
              </a:path>
            </a:pathLst>
          </a:custGeom>
          <a:ln w="3175">
            <a:solidFill>
              <a:srgbClr val="FFFFFF"/>
            </a:solidFill>
          </a:ln>
        </p:spPr>
        <p:txBody>
          <a:bodyPr wrap="square" lIns="0" tIns="0" rIns="0" bIns="0" rtlCol="0"/>
          <a:lstStyle/>
          <a:p>
            <a:endParaRPr/>
          </a:p>
        </p:txBody>
      </p:sp>
      <p:sp>
        <p:nvSpPr>
          <p:cNvPr id="191" name="object 191"/>
          <p:cNvSpPr/>
          <p:nvPr/>
        </p:nvSpPr>
        <p:spPr>
          <a:xfrm>
            <a:off x="2450165" y="7247673"/>
            <a:ext cx="15240" cy="22225"/>
          </a:xfrm>
          <a:custGeom>
            <a:avLst/>
            <a:gdLst/>
            <a:ahLst/>
            <a:cxnLst/>
            <a:rect l="l" t="t" r="r" b="b"/>
            <a:pathLst>
              <a:path w="15239" h="22225">
                <a:moveTo>
                  <a:pt x="15151" y="22174"/>
                </a:moveTo>
                <a:lnTo>
                  <a:pt x="0" y="0"/>
                </a:lnTo>
              </a:path>
            </a:pathLst>
          </a:custGeom>
          <a:ln w="3175">
            <a:solidFill>
              <a:srgbClr val="FFFFFF"/>
            </a:solidFill>
          </a:ln>
        </p:spPr>
        <p:txBody>
          <a:bodyPr wrap="square" lIns="0" tIns="0" rIns="0" bIns="0" rtlCol="0"/>
          <a:lstStyle/>
          <a:p>
            <a:endParaRPr/>
          </a:p>
        </p:txBody>
      </p:sp>
      <p:sp>
        <p:nvSpPr>
          <p:cNvPr id="192" name="object 192"/>
          <p:cNvSpPr/>
          <p:nvPr/>
        </p:nvSpPr>
        <p:spPr>
          <a:xfrm>
            <a:off x="2436703" y="7269848"/>
            <a:ext cx="29209" cy="0"/>
          </a:xfrm>
          <a:custGeom>
            <a:avLst/>
            <a:gdLst/>
            <a:ahLst/>
            <a:cxnLst/>
            <a:rect l="l" t="t" r="r" b="b"/>
            <a:pathLst>
              <a:path w="29210">
                <a:moveTo>
                  <a:pt x="28613" y="0"/>
                </a:moveTo>
                <a:lnTo>
                  <a:pt x="0" y="0"/>
                </a:lnTo>
              </a:path>
            </a:pathLst>
          </a:custGeom>
          <a:ln w="3175">
            <a:solidFill>
              <a:srgbClr val="FFFFFF"/>
            </a:solidFill>
          </a:ln>
        </p:spPr>
        <p:txBody>
          <a:bodyPr wrap="square" lIns="0" tIns="0" rIns="0" bIns="0" rtlCol="0"/>
          <a:lstStyle/>
          <a:p>
            <a:endParaRPr/>
          </a:p>
        </p:txBody>
      </p:sp>
      <p:sp>
        <p:nvSpPr>
          <p:cNvPr id="193" name="object 193"/>
          <p:cNvSpPr/>
          <p:nvPr/>
        </p:nvSpPr>
        <p:spPr>
          <a:xfrm>
            <a:off x="2439374" y="7287199"/>
            <a:ext cx="19050" cy="0"/>
          </a:xfrm>
          <a:custGeom>
            <a:avLst/>
            <a:gdLst/>
            <a:ahLst/>
            <a:cxnLst/>
            <a:rect l="l" t="t" r="r" b="b"/>
            <a:pathLst>
              <a:path w="19050">
                <a:moveTo>
                  <a:pt x="18580" y="0"/>
                </a:moveTo>
                <a:lnTo>
                  <a:pt x="0" y="0"/>
                </a:lnTo>
              </a:path>
            </a:pathLst>
          </a:custGeom>
          <a:ln w="3175">
            <a:solidFill>
              <a:srgbClr val="FFFFFF"/>
            </a:solidFill>
          </a:ln>
        </p:spPr>
        <p:txBody>
          <a:bodyPr wrap="square" lIns="0" tIns="0" rIns="0" bIns="0" rtlCol="0"/>
          <a:lstStyle/>
          <a:p>
            <a:endParaRPr/>
          </a:p>
        </p:txBody>
      </p:sp>
      <p:sp>
        <p:nvSpPr>
          <p:cNvPr id="194" name="object 194"/>
          <p:cNvSpPr/>
          <p:nvPr/>
        </p:nvSpPr>
        <p:spPr>
          <a:xfrm>
            <a:off x="1900699" y="6286420"/>
            <a:ext cx="335280" cy="792480"/>
          </a:xfrm>
          <a:custGeom>
            <a:avLst/>
            <a:gdLst/>
            <a:ahLst/>
            <a:cxnLst/>
            <a:rect l="l" t="t" r="r" b="b"/>
            <a:pathLst>
              <a:path w="335280" h="792479">
                <a:moveTo>
                  <a:pt x="0" y="101142"/>
                </a:moveTo>
                <a:lnTo>
                  <a:pt x="20827" y="127076"/>
                </a:lnTo>
                <a:lnTo>
                  <a:pt x="29298" y="138303"/>
                </a:lnTo>
                <a:lnTo>
                  <a:pt x="35102" y="152361"/>
                </a:lnTo>
                <a:lnTo>
                  <a:pt x="43560" y="160210"/>
                </a:lnTo>
                <a:lnTo>
                  <a:pt x="50418" y="165836"/>
                </a:lnTo>
                <a:lnTo>
                  <a:pt x="53606" y="175374"/>
                </a:lnTo>
                <a:lnTo>
                  <a:pt x="64173" y="189992"/>
                </a:lnTo>
                <a:lnTo>
                  <a:pt x="72605" y="206273"/>
                </a:lnTo>
                <a:lnTo>
                  <a:pt x="75234" y="215823"/>
                </a:lnTo>
                <a:lnTo>
                  <a:pt x="78955" y="224828"/>
                </a:lnTo>
                <a:lnTo>
                  <a:pt x="80009" y="232689"/>
                </a:lnTo>
                <a:lnTo>
                  <a:pt x="85293" y="239407"/>
                </a:lnTo>
                <a:lnTo>
                  <a:pt x="87401" y="250647"/>
                </a:lnTo>
                <a:lnTo>
                  <a:pt x="91643" y="264680"/>
                </a:lnTo>
                <a:lnTo>
                  <a:pt x="93230" y="269748"/>
                </a:lnTo>
                <a:lnTo>
                  <a:pt x="100622" y="278752"/>
                </a:lnTo>
                <a:lnTo>
                  <a:pt x="103797" y="292798"/>
                </a:lnTo>
                <a:lnTo>
                  <a:pt x="108546" y="307962"/>
                </a:lnTo>
                <a:lnTo>
                  <a:pt x="114884" y="322580"/>
                </a:lnTo>
                <a:lnTo>
                  <a:pt x="120154" y="339420"/>
                </a:lnTo>
                <a:lnTo>
                  <a:pt x="125971" y="351205"/>
                </a:lnTo>
                <a:lnTo>
                  <a:pt x="129146" y="364121"/>
                </a:lnTo>
                <a:lnTo>
                  <a:pt x="138112" y="375361"/>
                </a:lnTo>
                <a:lnTo>
                  <a:pt x="141300" y="391668"/>
                </a:lnTo>
                <a:lnTo>
                  <a:pt x="146596" y="401205"/>
                </a:lnTo>
                <a:lnTo>
                  <a:pt x="146596" y="413016"/>
                </a:lnTo>
                <a:lnTo>
                  <a:pt x="143941" y="426491"/>
                </a:lnTo>
                <a:lnTo>
                  <a:pt x="143421" y="443915"/>
                </a:lnTo>
                <a:lnTo>
                  <a:pt x="146596" y="463003"/>
                </a:lnTo>
                <a:lnTo>
                  <a:pt x="146570" y="472427"/>
                </a:lnTo>
                <a:lnTo>
                  <a:pt x="146037" y="491007"/>
                </a:lnTo>
                <a:lnTo>
                  <a:pt x="146570" y="533679"/>
                </a:lnTo>
                <a:lnTo>
                  <a:pt x="143382" y="539305"/>
                </a:lnTo>
                <a:lnTo>
                  <a:pt x="146570" y="548843"/>
                </a:lnTo>
                <a:lnTo>
                  <a:pt x="144983" y="560070"/>
                </a:lnTo>
                <a:lnTo>
                  <a:pt x="143382" y="575792"/>
                </a:lnTo>
                <a:lnTo>
                  <a:pt x="143929" y="586498"/>
                </a:lnTo>
                <a:lnTo>
                  <a:pt x="145503" y="593229"/>
                </a:lnTo>
                <a:lnTo>
                  <a:pt x="142341" y="603338"/>
                </a:lnTo>
                <a:lnTo>
                  <a:pt x="142341" y="617943"/>
                </a:lnTo>
                <a:lnTo>
                  <a:pt x="142874" y="625817"/>
                </a:lnTo>
                <a:lnTo>
                  <a:pt x="142673" y="659300"/>
                </a:lnTo>
                <a:lnTo>
                  <a:pt x="141979" y="692792"/>
                </a:lnTo>
                <a:lnTo>
                  <a:pt x="141827" y="706183"/>
                </a:lnTo>
                <a:lnTo>
                  <a:pt x="141723" y="731774"/>
                </a:lnTo>
                <a:lnTo>
                  <a:pt x="142341" y="759510"/>
                </a:lnTo>
                <a:lnTo>
                  <a:pt x="141808" y="775258"/>
                </a:lnTo>
                <a:lnTo>
                  <a:pt x="141808" y="788733"/>
                </a:lnTo>
                <a:lnTo>
                  <a:pt x="142341" y="792086"/>
                </a:lnTo>
                <a:lnTo>
                  <a:pt x="179514" y="792035"/>
                </a:lnTo>
                <a:lnTo>
                  <a:pt x="180162" y="781926"/>
                </a:lnTo>
                <a:lnTo>
                  <a:pt x="180162" y="771486"/>
                </a:lnTo>
                <a:lnTo>
                  <a:pt x="180479" y="761746"/>
                </a:lnTo>
                <a:lnTo>
                  <a:pt x="181432" y="748919"/>
                </a:lnTo>
                <a:lnTo>
                  <a:pt x="182054" y="731774"/>
                </a:lnTo>
                <a:lnTo>
                  <a:pt x="180784" y="719302"/>
                </a:lnTo>
                <a:lnTo>
                  <a:pt x="181736" y="706183"/>
                </a:lnTo>
                <a:lnTo>
                  <a:pt x="182352" y="692792"/>
                </a:lnTo>
                <a:lnTo>
                  <a:pt x="182371" y="665759"/>
                </a:lnTo>
                <a:lnTo>
                  <a:pt x="183337" y="653326"/>
                </a:lnTo>
                <a:lnTo>
                  <a:pt x="182054" y="646252"/>
                </a:lnTo>
                <a:lnTo>
                  <a:pt x="182371" y="636485"/>
                </a:lnTo>
                <a:lnTo>
                  <a:pt x="183337" y="627062"/>
                </a:lnTo>
                <a:lnTo>
                  <a:pt x="182371" y="617626"/>
                </a:lnTo>
                <a:lnTo>
                  <a:pt x="181114" y="610895"/>
                </a:lnTo>
                <a:lnTo>
                  <a:pt x="182371" y="580910"/>
                </a:lnTo>
                <a:lnTo>
                  <a:pt x="182371" y="558038"/>
                </a:lnTo>
                <a:lnTo>
                  <a:pt x="185447" y="527556"/>
                </a:lnTo>
                <a:lnTo>
                  <a:pt x="186177" y="495576"/>
                </a:lnTo>
                <a:lnTo>
                  <a:pt x="186765" y="463003"/>
                </a:lnTo>
                <a:lnTo>
                  <a:pt x="189382" y="431190"/>
                </a:lnTo>
                <a:lnTo>
                  <a:pt x="187159" y="418045"/>
                </a:lnTo>
                <a:lnTo>
                  <a:pt x="190969" y="408965"/>
                </a:lnTo>
                <a:lnTo>
                  <a:pt x="194436" y="400545"/>
                </a:lnTo>
                <a:lnTo>
                  <a:pt x="196341" y="390118"/>
                </a:lnTo>
                <a:lnTo>
                  <a:pt x="199834" y="386397"/>
                </a:lnTo>
                <a:lnTo>
                  <a:pt x="203680" y="378790"/>
                </a:lnTo>
                <a:lnTo>
                  <a:pt x="179552" y="378790"/>
                </a:lnTo>
                <a:lnTo>
                  <a:pt x="177355" y="377888"/>
                </a:lnTo>
                <a:lnTo>
                  <a:pt x="177456" y="367538"/>
                </a:lnTo>
                <a:lnTo>
                  <a:pt x="178015" y="360464"/>
                </a:lnTo>
                <a:lnTo>
                  <a:pt x="178683" y="344255"/>
                </a:lnTo>
                <a:lnTo>
                  <a:pt x="179620" y="327763"/>
                </a:lnTo>
                <a:lnTo>
                  <a:pt x="181146" y="318909"/>
                </a:lnTo>
                <a:lnTo>
                  <a:pt x="146240" y="318909"/>
                </a:lnTo>
                <a:lnTo>
                  <a:pt x="139611" y="303263"/>
                </a:lnTo>
                <a:lnTo>
                  <a:pt x="100456" y="214401"/>
                </a:lnTo>
                <a:lnTo>
                  <a:pt x="97637" y="201396"/>
                </a:lnTo>
                <a:lnTo>
                  <a:pt x="95211" y="181686"/>
                </a:lnTo>
                <a:lnTo>
                  <a:pt x="93708" y="167995"/>
                </a:lnTo>
                <a:lnTo>
                  <a:pt x="76212" y="167995"/>
                </a:lnTo>
                <a:lnTo>
                  <a:pt x="68808" y="155600"/>
                </a:lnTo>
                <a:lnTo>
                  <a:pt x="57581" y="143878"/>
                </a:lnTo>
                <a:lnTo>
                  <a:pt x="52641" y="132689"/>
                </a:lnTo>
                <a:lnTo>
                  <a:pt x="29070" y="103327"/>
                </a:lnTo>
                <a:lnTo>
                  <a:pt x="0" y="101142"/>
                </a:lnTo>
                <a:close/>
              </a:path>
              <a:path w="335280" h="792479">
                <a:moveTo>
                  <a:pt x="313601" y="149377"/>
                </a:moveTo>
                <a:lnTo>
                  <a:pt x="284200" y="204266"/>
                </a:lnTo>
                <a:lnTo>
                  <a:pt x="276326" y="210362"/>
                </a:lnTo>
                <a:lnTo>
                  <a:pt x="239775" y="265239"/>
                </a:lnTo>
                <a:lnTo>
                  <a:pt x="225450" y="296494"/>
                </a:lnTo>
                <a:lnTo>
                  <a:pt x="205277" y="333997"/>
                </a:lnTo>
                <a:lnTo>
                  <a:pt x="193166" y="355180"/>
                </a:lnTo>
                <a:lnTo>
                  <a:pt x="179552" y="378790"/>
                </a:lnTo>
                <a:lnTo>
                  <a:pt x="203680" y="378790"/>
                </a:lnTo>
                <a:lnTo>
                  <a:pt x="206806" y="372605"/>
                </a:lnTo>
                <a:lnTo>
                  <a:pt x="211543" y="367538"/>
                </a:lnTo>
                <a:lnTo>
                  <a:pt x="217576" y="361480"/>
                </a:lnTo>
                <a:lnTo>
                  <a:pt x="223329" y="353860"/>
                </a:lnTo>
                <a:lnTo>
                  <a:pt x="228384" y="342760"/>
                </a:lnTo>
                <a:lnTo>
                  <a:pt x="234734" y="333997"/>
                </a:lnTo>
                <a:lnTo>
                  <a:pt x="238531" y="324561"/>
                </a:lnTo>
                <a:lnTo>
                  <a:pt x="243585" y="312102"/>
                </a:lnTo>
                <a:lnTo>
                  <a:pt x="246760" y="304355"/>
                </a:lnTo>
                <a:lnTo>
                  <a:pt x="251180" y="294932"/>
                </a:lnTo>
                <a:lnTo>
                  <a:pt x="253733" y="287528"/>
                </a:lnTo>
                <a:lnTo>
                  <a:pt x="256578" y="279438"/>
                </a:lnTo>
                <a:lnTo>
                  <a:pt x="263865" y="272021"/>
                </a:lnTo>
                <a:lnTo>
                  <a:pt x="272402" y="261289"/>
                </a:lnTo>
                <a:lnTo>
                  <a:pt x="278211" y="250647"/>
                </a:lnTo>
                <a:lnTo>
                  <a:pt x="283794" y="240728"/>
                </a:lnTo>
                <a:lnTo>
                  <a:pt x="289521" y="230974"/>
                </a:lnTo>
                <a:lnTo>
                  <a:pt x="298678" y="212115"/>
                </a:lnTo>
                <a:lnTo>
                  <a:pt x="301548" y="208076"/>
                </a:lnTo>
                <a:lnTo>
                  <a:pt x="308508" y="201663"/>
                </a:lnTo>
                <a:lnTo>
                  <a:pt x="312000" y="194614"/>
                </a:lnTo>
                <a:lnTo>
                  <a:pt x="314832" y="187210"/>
                </a:lnTo>
                <a:lnTo>
                  <a:pt x="318960" y="179806"/>
                </a:lnTo>
                <a:lnTo>
                  <a:pt x="328828" y="163055"/>
                </a:lnTo>
                <a:lnTo>
                  <a:pt x="334860" y="150202"/>
                </a:lnTo>
                <a:lnTo>
                  <a:pt x="313601" y="149377"/>
                </a:lnTo>
                <a:close/>
              </a:path>
              <a:path w="335280" h="792479">
                <a:moveTo>
                  <a:pt x="116789" y="9956"/>
                </a:moveTo>
                <a:lnTo>
                  <a:pt x="103530" y="18669"/>
                </a:lnTo>
                <a:lnTo>
                  <a:pt x="85420" y="53047"/>
                </a:lnTo>
                <a:lnTo>
                  <a:pt x="61937" y="63258"/>
                </a:lnTo>
                <a:lnTo>
                  <a:pt x="102158" y="71018"/>
                </a:lnTo>
                <a:lnTo>
                  <a:pt x="105702" y="78574"/>
                </a:lnTo>
                <a:lnTo>
                  <a:pt x="109270" y="94462"/>
                </a:lnTo>
                <a:lnTo>
                  <a:pt x="119217" y="119308"/>
                </a:lnTo>
                <a:lnTo>
                  <a:pt x="126550" y="129951"/>
                </a:lnTo>
                <a:lnTo>
                  <a:pt x="131286" y="140420"/>
                </a:lnTo>
                <a:lnTo>
                  <a:pt x="133438" y="164744"/>
                </a:lnTo>
                <a:lnTo>
                  <a:pt x="136270" y="174574"/>
                </a:lnTo>
                <a:lnTo>
                  <a:pt x="135559" y="189687"/>
                </a:lnTo>
                <a:lnTo>
                  <a:pt x="139826" y="197993"/>
                </a:lnTo>
                <a:lnTo>
                  <a:pt x="139826" y="213131"/>
                </a:lnTo>
                <a:lnTo>
                  <a:pt x="143363" y="231902"/>
                </a:lnTo>
                <a:lnTo>
                  <a:pt x="145516" y="256209"/>
                </a:lnTo>
                <a:lnTo>
                  <a:pt x="147650" y="294754"/>
                </a:lnTo>
                <a:lnTo>
                  <a:pt x="149783" y="306832"/>
                </a:lnTo>
                <a:lnTo>
                  <a:pt x="146240" y="318909"/>
                </a:lnTo>
                <a:lnTo>
                  <a:pt x="181146" y="318909"/>
                </a:lnTo>
                <a:lnTo>
                  <a:pt x="182375" y="311777"/>
                </a:lnTo>
                <a:lnTo>
                  <a:pt x="188493" y="297091"/>
                </a:lnTo>
                <a:lnTo>
                  <a:pt x="193408" y="285584"/>
                </a:lnTo>
                <a:lnTo>
                  <a:pt x="197678" y="275755"/>
                </a:lnTo>
                <a:lnTo>
                  <a:pt x="168960" y="275755"/>
                </a:lnTo>
                <a:lnTo>
                  <a:pt x="169016" y="256209"/>
                </a:lnTo>
                <a:lnTo>
                  <a:pt x="169316" y="239153"/>
                </a:lnTo>
                <a:lnTo>
                  <a:pt x="171411" y="231902"/>
                </a:lnTo>
                <a:lnTo>
                  <a:pt x="177012" y="211086"/>
                </a:lnTo>
                <a:lnTo>
                  <a:pt x="179092" y="206387"/>
                </a:lnTo>
                <a:lnTo>
                  <a:pt x="160146" y="206387"/>
                </a:lnTo>
                <a:lnTo>
                  <a:pt x="157416" y="172770"/>
                </a:lnTo>
                <a:lnTo>
                  <a:pt x="157035" y="154470"/>
                </a:lnTo>
                <a:lnTo>
                  <a:pt x="153997" y="119308"/>
                </a:lnTo>
                <a:lnTo>
                  <a:pt x="153963" y="117525"/>
                </a:lnTo>
                <a:lnTo>
                  <a:pt x="154673" y="106718"/>
                </a:lnTo>
                <a:lnTo>
                  <a:pt x="155066" y="98412"/>
                </a:lnTo>
                <a:lnTo>
                  <a:pt x="155595" y="96329"/>
                </a:lnTo>
                <a:lnTo>
                  <a:pt x="139445" y="96329"/>
                </a:lnTo>
                <a:lnTo>
                  <a:pt x="135153" y="85128"/>
                </a:lnTo>
                <a:lnTo>
                  <a:pt x="132803" y="64363"/>
                </a:lnTo>
                <a:lnTo>
                  <a:pt x="134378" y="31140"/>
                </a:lnTo>
                <a:lnTo>
                  <a:pt x="116789" y="9956"/>
                </a:lnTo>
                <a:close/>
              </a:path>
              <a:path w="335280" h="792479">
                <a:moveTo>
                  <a:pt x="213436" y="73367"/>
                </a:moveTo>
                <a:lnTo>
                  <a:pt x="213258" y="74345"/>
                </a:lnTo>
                <a:lnTo>
                  <a:pt x="203111" y="93433"/>
                </a:lnTo>
                <a:lnTo>
                  <a:pt x="201472" y="166065"/>
                </a:lnTo>
                <a:lnTo>
                  <a:pt x="197281" y="191757"/>
                </a:lnTo>
                <a:lnTo>
                  <a:pt x="193090" y="217766"/>
                </a:lnTo>
                <a:lnTo>
                  <a:pt x="187502" y="235610"/>
                </a:lnTo>
                <a:lnTo>
                  <a:pt x="179439" y="251980"/>
                </a:lnTo>
                <a:lnTo>
                  <a:pt x="168960" y="275755"/>
                </a:lnTo>
                <a:lnTo>
                  <a:pt x="197678" y="275755"/>
                </a:lnTo>
                <a:lnTo>
                  <a:pt x="199301" y="272021"/>
                </a:lnTo>
                <a:lnTo>
                  <a:pt x="204215" y="258775"/>
                </a:lnTo>
                <a:lnTo>
                  <a:pt x="205895" y="251955"/>
                </a:lnTo>
                <a:lnTo>
                  <a:pt x="210781" y="244322"/>
                </a:lnTo>
                <a:lnTo>
                  <a:pt x="212763" y="238048"/>
                </a:lnTo>
                <a:lnTo>
                  <a:pt x="216357" y="229679"/>
                </a:lnTo>
                <a:lnTo>
                  <a:pt x="219963" y="219913"/>
                </a:lnTo>
                <a:lnTo>
                  <a:pt x="221932" y="205308"/>
                </a:lnTo>
                <a:lnTo>
                  <a:pt x="223308" y="201663"/>
                </a:lnTo>
                <a:lnTo>
                  <a:pt x="230784" y="184759"/>
                </a:lnTo>
                <a:lnTo>
                  <a:pt x="236588" y="171373"/>
                </a:lnTo>
                <a:lnTo>
                  <a:pt x="215785" y="171373"/>
                </a:lnTo>
                <a:lnTo>
                  <a:pt x="218084" y="99910"/>
                </a:lnTo>
                <a:lnTo>
                  <a:pt x="213436" y="73367"/>
                </a:lnTo>
                <a:close/>
              </a:path>
              <a:path w="335280" h="792479">
                <a:moveTo>
                  <a:pt x="194144" y="117525"/>
                </a:moveTo>
                <a:lnTo>
                  <a:pt x="183591" y="149085"/>
                </a:lnTo>
                <a:lnTo>
                  <a:pt x="176187" y="160693"/>
                </a:lnTo>
                <a:lnTo>
                  <a:pt x="167182" y="187706"/>
                </a:lnTo>
                <a:lnTo>
                  <a:pt x="160146" y="206387"/>
                </a:lnTo>
                <a:lnTo>
                  <a:pt x="179092" y="206387"/>
                </a:lnTo>
                <a:lnTo>
                  <a:pt x="185750" y="191350"/>
                </a:lnTo>
                <a:lnTo>
                  <a:pt x="194144" y="117525"/>
                </a:lnTo>
                <a:close/>
              </a:path>
              <a:path w="335280" h="792479">
                <a:moveTo>
                  <a:pt x="273646" y="68427"/>
                </a:moveTo>
                <a:lnTo>
                  <a:pt x="237477" y="97586"/>
                </a:lnTo>
                <a:lnTo>
                  <a:pt x="215785" y="171373"/>
                </a:lnTo>
                <a:lnTo>
                  <a:pt x="236588" y="171373"/>
                </a:lnTo>
                <a:lnTo>
                  <a:pt x="242557" y="157607"/>
                </a:lnTo>
                <a:lnTo>
                  <a:pt x="240601" y="145046"/>
                </a:lnTo>
                <a:lnTo>
                  <a:pt x="241579" y="140182"/>
                </a:lnTo>
                <a:lnTo>
                  <a:pt x="273646" y="68427"/>
                </a:lnTo>
                <a:close/>
              </a:path>
              <a:path w="335280" h="792479">
                <a:moveTo>
                  <a:pt x="55994" y="65836"/>
                </a:moveTo>
                <a:lnTo>
                  <a:pt x="68808" y="135775"/>
                </a:lnTo>
                <a:lnTo>
                  <a:pt x="76212" y="167995"/>
                </a:lnTo>
                <a:lnTo>
                  <a:pt x="93708" y="167995"/>
                </a:lnTo>
                <a:lnTo>
                  <a:pt x="93090" y="162369"/>
                </a:lnTo>
                <a:lnTo>
                  <a:pt x="90239" y="150202"/>
                </a:lnTo>
                <a:lnTo>
                  <a:pt x="88201" y="140804"/>
                </a:lnTo>
                <a:lnTo>
                  <a:pt x="84340" y="125933"/>
                </a:lnTo>
                <a:lnTo>
                  <a:pt x="82245" y="114414"/>
                </a:lnTo>
                <a:lnTo>
                  <a:pt x="78752" y="102489"/>
                </a:lnTo>
                <a:lnTo>
                  <a:pt x="77698" y="88760"/>
                </a:lnTo>
                <a:lnTo>
                  <a:pt x="74561" y="78714"/>
                </a:lnTo>
                <a:lnTo>
                  <a:pt x="55994" y="65836"/>
                </a:lnTo>
                <a:close/>
              </a:path>
              <a:path w="335280" h="792479">
                <a:moveTo>
                  <a:pt x="155867" y="0"/>
                </a:moveTo>
                <a:lnTo>
                  <a:pt x="151968" y="13284"/>
                </a:lnTo>
                <a:lnTo>
                  <a:pt x="151168" y="26987"/>
                </a:lnTo>
                <a:lnTo>
                  <a:pt x="148831" y="45237"/>
                </a:lnTo>
                <a:lnTo>
                  <a:pt x="144144" y="56883"/>
                </a:lnTo>
                <a:lnTo>
                  <a:pt x="144100" y="71018"/>
                </a:lnTo>
                <a:lnTo>
                  <a:pt x="142570" y="85953"/>
                </a:lnTo>
                <a:lnTo>
                  <a:pt x="139445" y="96329"/>
                </a:lnTo>
                <a:lnTo>
                  <a:pt x="155595" y="96329"/>
                </a:lnTo>
                <a:lnTo>
                  <a:pt x="158965" y="83058"/>
                </a:lnTo>
                <a:lnTo>
                  <a:pt x="160934" y="69748"/>
                </a:lnTo>
                <a:lnTo>
                  <a:pt x="164452" y="46482"/>
                </a:lnTo>
                <a:lnTo>
                  <a:pt x="165607" y="26568"/>
                </a:lnTo>
                <a:lnTo>
                  <a:pt x="168706" y="11582"/>
                </a:lnTo>
                <a:lnTo>
                  <a:pt x="155867" y="0"/>
                </a:lnTo>
                <a:close/>
              </a:path>
            </a:pathLst>
          </a:custGeom>
          <a:solidFill>
            <a:srgbClr val="F9F9FA"/>
          </a:solidFill>
        </p:spPr>
        <p:txBody>
          <a:bodyPr wrap="square" lIns="0" tIns="0" rIns="0" bIns="0" rtlCol="0"/>
          <a:lstStyle/>
          <a:p>
            <a:endParaRPr/>
          </a:p>
        </p:txBody>
      </p:sp>
      <p:sp>
        <p:nvSpPr>
          <p:cNvPr id="195" name="object 195"/>
          <p:cNvSpPr/>
          <p:nvPr/>
        </p:nvSpPr>
        <p:spPr>
          <a:xfrm>
            <a:off x="1900699" y="6286420"/>
            <a:ext cx="335280" cy="792480"/>
          </a:xfrm>
          <a:custGeom>
            <a:avLst/>
            <a:gdLst/>
            <a:ahLst/>
            <a:cxnLst/>
            <a:rect l="l" t="t" r="r" b="b"/>
            <a:pathLst>
              <a:path w="335280" h="792479">
                <a:moveTo>
                  <a:pt x="203111" y="93433"/>
                </a:moveTo>
                <a:lnTo>
                  <a:pt x="213258" y="74345"/>
                </a:lnTo>
                <a:lnTo>
                  <a:pt x="213436" y="73367"/>
                </a:lnTo>
                <a:lnTo>
                  <a:pt x="218084" y="99910"/>
                </a:lnTo>
                <a:lnTo>
                  <a:pt x="215785" y="171373"/>
                </a:lnTo>
                <a:lnTo>
                  <a:pt x="237477" y="97586"/>
                </a:lnTo>
                <a:lnTo>
                  <a:pt x="273646" y="68427"/>
                </a:lnTo>
                <a:lnTo>
                  <a:pt x="241579" y="140182"/>
                </a:lnTo>
                <a:lnTo>
                  <a:pt x="240601" y="145046"/>
                </a:lnTo>
                <a:lnTo>
                  <a:pt x="242557" y="157607"/>
                </a:lnTo>
                <a:lnTo>
                  <a:pt x="230784" y="184759"/>
                </a:lnTo>
                <a:lnTo>
                  <a:pt x="223240" y="201815"/>
                </a:lnTo>
                <a:lnTo>
                  <a:pt x="221932" y="205308"/>
                </a:lnTo>
                <a:lnTo>
                  <a:pt x="219963" y="219913"/>
                </a:lnTo>
                <a:lnTo>
                  <a:pt x="216357" y="229679"/>
                </a:lnTo>
                <a:lnTo>
                  <a:pt x="212763" y="238048"/>
                </a:lnTo>
                <a:lnTo>
                  <a:pt x="210781" y="244322"/>
                </a:lnTo>
                <a:lnTo>
                  <a:pt x="205879" y="251980"/>
                </a:lnTo>
                <a:lnTo>
                  <a:pt x="204215" y="258775"/>
                </a:lnTo>
                <a:lnTo>
                  <a:pt x="199301" y="272021"/>
                </a:lnTo>
                <a:lnTo>
                  <a:pt x="193408" y="285584"/>
                </a:lnTo>
                <a:lnTo>
                  <a:pt x="188493" y="297091"/>
                </a:lnTo>
                <a:lnTo>
                  <a:pt x="182375" y="311777"/>
                </a:lnTo>
                <a:lnTo>
                  <a:pt x="179620" y="327763"/>
                </a:lnTo>
                <a:lnTo>
                  <a:pt x="178683" y="344255"/>
                </a:lnTo>
                <a:lnTo>
                  <a:pt x="178015" y="360464"/>
                </a:lnTo>
                <a:lnTo>
                  <a:pt x="177355" y="368808"/>
                </a:lnTo>
                <a:lnTo>
                  <a:pt x="177355" y="377888"/>
                </a:lnTo>
                <a:lnTo>
                  <a:pt x="179552" y="378790"/>
                </a:lnTo>
                <a:lnTo>
                  <a:pt x="193166" y="355180"/>
                </a:lnTo>
                <a:lnTo>
                  <a:pt x="205371" y="333832"/>
                </a:lnTo>
                <a:lnTo>
                  <a:pt x="225450" y="296494"/>
                </a:lnTo>
                <a:lnTo>
                  <a:pt x="239775" y="265239"/>
                </a:lnTo>
                <a:lnTo>
                  <a:pt x="276326" y="210362"/>
                </a:lnTo>
                <a:lnTo>
                  <a:pt x="284200" y="204266"/>
                </a:lnTo>
                <a:lnTo>
                  <a:pt x="313601" y="149377"/>
                </a:lnTo>
                <a:lnTo>
                  <a:pt x="334860" y="150202"/>
                </a:lnTo>
                <a:lnTo>
                  <a:pt x="328828" y="163055"/>
                </a:lnTo>
                <a:lnTo>
                  <a:pt x="324332" y="170688"/>
                </a:lnTo>
                <a:lnTo>
                  <a:pt x="318960" y="179806"/>
                </a:lnTo>
                <a:lnTo>
                  <a:pt x="314832" y="187210"/>
                </a:lnTo>
                <a:lnTo>
                  <a:pt x="312000" y="194614"/>
                </a:lnTo>
                <a:lnTo>
                  <a:pt x="308508" y="201663"/>
                </a:lnTo>
                <a:lnTo>
                  <a:pt x="301548" y="208076"/>
                </a:lnTo>
                <a:lnTo>
                  <a:pt x="298678" y="212115"/>
                </a:lnTo>
                <a:lnTo>
                  <a:pt x="293623" y="222554"/>
                </a:lnTo>
                <a:lnTo>
                  <a:pt x="289521" y="230974"/>
                </a:lnTo>
                <a:lnTo>
                  <a:pt x="283794" y="240728"/>
                </a:lnTo>
                <a:lnTo>
                  <a:pt x="278104" y="250837"/>
                </a:lnTo>
                <a:lnTo>
                  <a:pt x="272402" y="261289"/>
                </a:lnTo>
                <a:lnTo>
                  <a:pt x="263855" y="272034"/>
                </a:lnTo>
                <a:lnTo>
                  <a:pt x="256578" y="279438"/>
                </a:lnTo>
                <a:lnTo>
                  <a:pt x="253733" y="287528"/>
                </a:lnTo>
                <a:lnTo>
                  <a:pt x="251180" y="294932"/>
                </a:lnTo>
                <a:lnTo>
                  <a:pt x="246760" y="304355"/>
                </a:lnTo>
                <a:lnTo>
                  <a:pt x="243585" y="312102"/>
                </a:lnTo>
                <a:lnTo>
                  <a:pt x="238531" y="324561"/>
                </a:lnTo>
                <a:lnTo>
                  <a:pt x="234734" y="333997"/>
                </a:lnTo>
                <a:lnTo>
                  <a:pt x="228384" y="342760"/>
                </a:lnTo>
                <a:lnTo>
                  <a:pt x="223329" y="353860"/>
                </a:lnTo>
                <a:lnTo>
                  <a:pt x="217576" y="361480"/>
                </a:lnTo>
                <a:lnTo>
                  <a:pt x="211543" y="367538"/>
                </a:lnTo>
                <a:lnTo>
                  <a:pt x="206806" y="372605"/>
                </a:lnTo>
                <a:lnTo>
                  <a:pt x="199834" y="386397"/>
                </a:lnTo>
                <a:lnTo>
                  <a:pt x="196341" y="390118"/>
                </a:lnTo>
                <a:lnTo>
                  <a:pt x="194436" y="400545"/>
                </a:lnTo>
                <a:lnTo>
                  <a:pt x="190969" y="408965"/>
                </a:lnTo>
                <a:lnTo>
                  <a:pt x="187159" y="418045"/>
                </a:lnTo>
                <a:lnTo>
                  <a:pt x="189382" y="431190"/>
                </a:lnTo>
                <a:lnTo>
                  <a:pt x="186756" y="463115"/>
                </a:lnTo>
                <a:lnTo>
                  <a:pt x="186177" y="495576"/>
                </a:lnTo>
                <a:lnTo>
                  <a:pt x="185447" y="527556"/>
                </a:lnTo>
                <a:lnTo>
                  <a:pt x="182371" y="558038"/>
                </a:lnTo>
                <a:lnTo>
                  <a:pt x="182371" y="580910"/>
                </a:lnTo>
                <a:lnTo>
                  <a:pt x="181114" y="610895"/>
                </a:lnTo>
                <a:lnTo>
                  <a:pt x="182371" y="617626"/>
                </a:lnTo>
                <a:lnTo>
                  <a:pt x="183337" y="627062"/>
                </a:lnTo>
                <a:lnTo>
                  <a:pt x="182371" y="636485"/>
                </a:lnTo>
                <a:lnTo>
                  <a:pt x="182054" y="646252"/>
                </a:lnTo>
                <a:lnTo>
                  <a:pt x="183337" y="653326"/>
                </a:lnTo>
                <a:lnTo>
                  <a:pt x="182371" y="665759"/>
                </a:lnTo>
                <a:lnTo>
                  <a:pt x="182371" y="692365"/>
                </a:lnTo>
                <a:lnTo>
                  <a:pt x="181736" y="706183"/>
                </a:lnTo>
                <a:lnTo>
                  <a:pt x="180784" y="719302"/>
                </a:lnTo>
                <a:lnTo>
                  <a:pt x="182054" y="731774"/>
                </a:lnTo>
                <a:lnTo>
                  <a:pt x="181432" y="748919"/>
                </a:lnTo>
                <a:lnTo>
                  <a:pt x="180479" y="761746"/>
                </a:lnTo>
                <a:lnTo>
                  <a:pt x="180162" y="771486"/>
                </a:lnTo>
                <a:lnTo>
                  <a:pt x="180162" y="781926"/>
                </a:lnTo>
                <a:lnTo>
                  <a:pt x="179514" y="792035"/>
                </a:lnTo>
                <a:lnTo>
                  <a:pt x="142341" y="792086"/>
                </a:lnTo>
                <a:lnTo>
                  <a:pt x="141808" y="788733"/>
                </a:lnTo>
                <a:lnTo>
                  <a:pt x="141808" y="775258"/>
                </a:lnTo>
                <a:lnTo>
                  <a:pt x="142341" y="759510"/>
                </a:lnTo>
                <a:lnTo>
                  <a:pt x="141599" y="726221"/>
                </a:lnTo>
                <a:lnTo>
                  <a:pt x="141979" y="692792"/>
                </a:lnTo>
                <a:lnTo>
                  <a:pt x="142673" y="659300"/>
                </a:lnTo>
                <a:lnTo>
                  <a:pt x="142874" y="625817"/>
                </a:lnTo>
                <a:lnTo>
                  <a:pt x="142341" y="617943"/>
                </a:lnTo>
                <a:lnTo>
                  <a:pt x="142341" y="603338"/>
                </a:lnTo>
                <a:lnTo>
                  <a:pt x="145503" y="593229"/>
                </a:lnTo>
                <a:lnTo>
                  <a:pt x="143929" y="586498"/>
                </a:lnTo>
                <a:lnTo>
                  <a:pt x="143382" y="575792"/>
                </a:lnTo>
                <a:lnTo>
                  <a:pt x="144983" y="560070"/>
                </a:lnTo>
                <a:lnTo>
                  <a:pt x="146570" y="548843"/>
                </a:lnTo>
                <a:lnTo>
                  <a:pt x="143382" y="539305"/>
                </a:lnTo>
                <a:lnTo>
                  <a:pt x="146570" y="533679"/>
                </a:lnTo>
                <a:lnTo>
                  <a:pt x="146037" y="491007"/>
                </a:lnTo>
                <a:lnTo>
                  <a:pt x="146570" y="472427"/>
                </a:lnTo>
                <a:lnTo>
                  <a:pt x="146596" y="463003"/>
                </a:lnTo>
                <a:lnTo>
                  <a:pt x="143421" y="443915"/>
                </a:lnTo>
                <a:lnTo>
                  <a:pt x="143941" y="426491"/>
                </a:lnTo>
                <a:lnTo>
                  <a:pt x="146596" y="413016"/>
                </a:lnTo>
                <a:lnTo>
                  <a:pt x="146596" y="401205"/>
                </a:lnTo>
                <a:lnTo>
                  <a:pt x="141300" y="391668"/>
                </a:lnTo>
                <a:lnTo>
                  <a:pt x="138112" y="375361"/>
                </a:lnTo>
                <a:lnTo>
                  <a:pt x="129146" y="364121"/>
                </a:lnTo>
                <a:lnTo>
                  <a:pt x="125971" y="351205"/>
                </a:lnTo>
                <a:lnTo>
                  <a:pt x="120154" y="339420"/>
                </a:lnTo>
                <a:lnTo>
                  <a:pt x="114884" y="322580"/>
                </a:lnTo>
                <a:lnTo>
                  <a:pt x="108546" y="307962"/>
                </a:lnTo>
                <a:lnTo>
                  <a:pt x="103797" y="292798"/>
                </a:lnTo>
                <a:lnTo>
                  <a:pt x="100622" y="278752"/>
                </a:lnTo>
                <a:lnTo>
                  <a:pt x="93230" y="269748"/>
                </a:lnTo>
                <a:lnTo>
                  <a:pt x="91643" y="264680"/>
                </a:lnTo>
                <a:lnTo>
                  <a:pt x="87401" y="250647"/>
                </a:lnTo>
                <a:lnTo>
                  <a:pt x="85293" y="239407"/>
                </a:lnTo>
                <a:lnTo>
                  <a:pt x="80009" y="232689"/>
                </a:lnTo>
                <a:lnTo>
                  <a:pt x="78955" y="224828"/>
                </a:lnTo>
                <a:lnTo>
                  <a:pt x="75234" y="215823"/>
                </a:lnTo>
                <a:lnTo>
                  <a:pt x="72605" y="206273"/>
                </a:lnTo>
                <a:lnTo>
                  <a:pt x="64173" y="189992"/>
                </a:lnTo>
                <a:lnTo>
                  <a:pt x="53606" y="175374"/>
                </a:lnTo>
                <a:lnTo>
                  <a:pt x="50418" y="165836"/>
                </a:lnTo>
                <a:lnTo>
                  <a:pt x="43560" y="160210"/>
                </a:lnTo>
                <a:lnTo>
                  <a:pt x="35102" y="152361"/>
                </a:lnTo>
                <a:lnTo>
                  <a:pt x="29298" y="138303"/>
                </a:lnTo>
                <a:lnTo>
                  <a:pt x="20827" y="127076"/>
                </a:lnTo>
                <a:lnTo>
                  <a:pt x="0" y="101142"/>
                </a:lnTo>
                <a:lnTo>
                  <a:pt x="29070" y="103327"/>
                </a:lnTo>
                <a:lnTo>
                  <a:pt x="52641" y="132689"/>
                </a:lnTo>
                <a:lnTo>
                  <a:pt x="57581" y="143878"/>
                </a:lnTo>
                <a:lnTo>
                  <a:pt x="68808" y="155600"/>
                </a:lnTo>
                <a:lnTo>
                  <a:pt x="76212" y="167995"/>
                </a:lnTo>
                <a:lnTo>
                  <a:pt x="68808" y="135775"/>
                </a:lnTo>
                <a:lnTo>
                  <a:pt x="55994" y="65836"/>
                </a:lnTo>
                <a:lnTo>
                  <a:pt x="74561" y="78714"/>
                </a:lnTo>
                <a:lnTo>
                  <a:pt x="77698" y="88760"/>
                </a:lnTo>
                <a:lnTo>
                  <a:pt x="78752" y="102489"/>
                </a:lnTo>
                <a:lnTo>
                  <a:pt x="82245" y="114414"/>
                </a:lnTo>
                <a:lnTo>
                  <a:pt x="84340" y="125933"/>
                </a:lnTo>
                <a:lnTo>
                  <a:pt x="88201" y="140804"/>
                </a:lnTo>
                <a:lnTo>
                  <a:pt x="90296" y="150469"/>
                </a:lnTo>
                <a:lnTo>
                  <a:pt x="93090" y="162369"/>
                </a:lnTo>
                <a:lnTo>
                  <a:pt x="95211" y="181686"/>
                </a:lnTo>
                <a:lnTo>
                  <a:pt x="97637" y="201396"/>
                </a:lnTo>
                <a:lnTo>
                  <a:pt x="100456" y="214401"/>
                </a:lnTo>
                <a:lnTo>
                  <a:pt x="139611" y="303263"/>
                </a:lnTo>
                <a:lnTo>
                  <a:pt x="146240" y="318909"/>
                </a:lnTo>
                <a:lnTo>
                  <a:pt x="149783" y="306832"/>
                </a:lnTo>
                <a:lnTo>
                  <a:pt x="147650" y="294754"/>
                </a:lnTo>
                <a:lnTo>
                  <a:pt x="145516" y="256209"/>
                </a:lnTo>
                <a:lnTo>
                  <a:pt x="143382" y="232003"/>
                </a:lnTo>
                <a:lnTo>
                  <a:pt x="139826" y="213131"/>
                </a:lnTo>
                <a:lnTo>
                  <a:pt x="139826" y="197993"/>
                </a:lnTo>
                <a:lnTo>
                  <a:pt x="135559" y="189687"/>
                </a:lnTo>
                <a:lnTo>
                  <a:pt x="136270" y="174574"/>
                </a:lnTo>
                <a:lnTo>
                  <a:pt x="133438" y="164744"/>
                </a:lnTo>
                <a:lnTo>
                  <a:pt x="131286" y="140420"/>
                </a:lnTo>
                <a:lnTo>
                  <a:pt x="126550" y="129951"/>
                </a:lnTo>
                <a:lnTo>
                  <a:pt x="119217" y="119308"/>
                </a:lnTo>
                <a:lnTo>
                  <a:pt x="109270" y="94462"/>
                </a:lnTo>
                <a:lnTo>
                  <a:pt x="105702" y="78574"/>
                </a:lnTo>
                <a:lnTo>
                  <a:pt x="102158" y="71018"/>
                </a:lnTo>
                <a:lnTo>
                  <a:pt x="61937" y="63258"/>
                </a:lnTo>
                <a:lnTo>
                  <a:pt x="85420" y="53047"/>
                </a:lnTo>
                <a:lnTo>
                  <a:pt x="103530" y="18669"/>
                </a:lnTo>
                <a:lnTo>
                  <a:pt x="116789" y="9956"/>
                </a:lnTo>
                <a:lnTo>
                  <a:pt x="134378" y="31140"/>
                </a:lnTo>
                <a:lnTo>
                  <a:pt x="132803" y="64363"/>
                </a:lnTo>
                <a:lnTo>
                  <a:pt x="135153" y="85128"/>
                </a:lnTo>
                <a:lnTo>
                  <a:pt x="139445" y="96329"/>
                </a:lnTo>
                <a:lnTo>
                  <a:pt x="142570" y="85953"/>
                </a:lnTo>
                <a:lnTo>
                  <a:pt x="144144" y="70586"/>
                </a:lnTo>
                <a:lnTo>
                  <a:pt x="144144" y="56883"/>
                </a:lnTo>
                <a:lnTo>
                  <a:pt x="148831" y="45237"/>
                </a:lnTo>
                <a:lnTo>
                  <a:pt x="151168" y="26987"/>
                </a:lnTo>
                <a:lnTo>
                  <a:pt x="151968" y="13284"/>
                </a:lnTo>
                <a:lnTo>
                  <a:pt x="155867" y="0"/>
                </a:lnTo>
                <a:lnTo>
                  <a:pt x="168706" y="11582"/>
                </a:lnTo>
                <a:lnTo>
                  <a:pt x="165607" y="26568"/>
                </a:lnTo>
                <a:lnTo>
                  <a:pt x="164452" y="46482"/>
                </a:lnTo>
                <a:lnTo>
                  <a:pt x="160934" y="69748"/>
                </a:lnTo>
                <a:lnTo>
                  <a:pt x="158965" y="83058"/>
                </a:lnTo>
                <a:lnTo>
                  <a:pt x="155066" y="98412"/>
                </a:lnTo>
                <a:lnTo>
                  <a:pt x="154673" y="106718"/>
                </a:lnTo>
                <a:lnTo>
                  <a:pt x="153911" y="118313"/>
                </a:lnTo>
                <a:lnTo>
                  <a:pt x="157035" y="154470"/>
                </a:lnTo>
                <a:lnTo>
                  <a:pt x="157416" y="172770"/>
                </a:lnTo>
                <a:lnTo>
                  <a:pt x="160146" y="206387"/>
                </a:lnTo>
                <a:lnTo>
                  <a:pt x="167182" y="187706"/>
                </a:lnTo>
                <a:lnTo>
                  <a:pt x="176187" y="160693"/>
                </a:lnTo>
                <a:lnTo>
                  <a:pt x="183591" y="149085"/>
                </a:lnTo>
                <a:lnTo>
                  <a:pt x="194144" y="117525"/>
                </a:lnTo>
                <a:lnTo>
                  <a:pt x="185750" y="191350"/>
                </a:lnTo>
                <a:lnTo>
                  <a:pt x="177012" y="211086"/>
                </a:lnTo>
                <a:lnTo>
                  <a:pt x="171411" y="231902"/>
                </a:lnTo>
                <a:lnTo>
                  <a:pt x="169316" y="239153"/>
                </a:lnTo>
                <a:lnTo>
                  <a:pt x="168960" y="259397"/>
                </a:lnTo>
                <a:lnTo>
                  <a:pt x="168960" y="275755"/>
                </a:lnTo>
                <a:lnTo>
                  <a:pt x="179450" y="251955"/>
                </a:lnTo>
                <a:lnTo>
                  <a:pt x="187502" y="235610"/>
                </a:lnTo>
                <a:lnTo>
                  <a:pt x="193090" y="217766"/>
                </a:lnTo>
                <a:lnTo>
                  <a:pt x="197281" y="191757"/>
                </a:lnTo>
                <a:lnTo>
                  <a:pt x="201472" y="166065"/>
                </a:lnTo>
                <a:lnTo>
                  <a:pt x="203111" y="93433"/>
                </a:lnTo>
                <a:close/>
              </a:path>
            </a:pathLst>
          </a:custGeom>
          <a:ln w="3175">
            <a:solidFill>
              <a:srgbClr val="343A3A"/>
            </a:solidFill>
          </a:ln>
        </p:spPr>
        <p:txBody>
          <a:bodyPr wrap="square" lIns="0" tIns="0" rIns="0" bIns="0" rtlCol="0"/>
          <a:lstStyle/>
          <a:p>
            <a:endParaRPr/>
          </a:p>
        </p:txBody>
      </p:sp>
      <p:sp>
        <p:nvSpPr>
          <p:cNvPr id="196" name="object 196"/>
          <p:cNvSpPr/>
          <p:nvPr/>
        </p:nvSpPr>
        <p:spPr>
          <a:xfrm>
            <a:off x="1479609" y="5631578"/>
            <a:ext cx="1101725" cy="816610"/>
          </a:xfrm>
          <a:custGeom>
            <a:avLst/>
            <a:gdLst/>
            <a:ahLst/>
            <a:cxnLst/>
            <a:rect l="l" t="t" r="r" b="b"/>
            <a:pathLst>
              <a:path w="1101725" h="816610">
                <a:moveTo>
                  <a:pt x="1024585" y="717550"/>
                </a:moveTo>
                <a:lnTo>
                  <a:pt x="701979" y="717550"/>
                </a:lnTo>
                <a:lnTo>
                  <a:pt x="708520" y="727710"/>
                </a:lnTo>
                <a:lnTo>
                  <a:pt x="718350" y="739140"/>
                </a:lnTo>
                <a:lnTo>
                  <a:pt x="710158" y="742950"/>
                </a:lnTo>
                <a:lnTo>
                  <a:pt x="700341" y="756920"/>
                </a:lnTo>
                <a:lnTo>
                  <a:pt x="700011" y="765810"/>
                </a:lnTo>
                <a:lnTo>
                  <a:pt x="697699" y="774700"/>
                </a:lnTo>
                <a:lnTo>
                  <a:pt x="699020" y="788670"/>
                </a:lnTo>
                <a:lnTo>
                  <a:pt x="693127" y="795020"/>
                </a:lnTo>
                <a:lnTo>
                  <a:pt x="689190" y="807720"/>
                </a:lnTo>
                <a:lnTo>
                  <a:pt x="692797" y="816610"/>
                </a:lnTo>
                <a:lnTo>
                  <a:pt x="700989" y="812800"/>
                </a:lnTo>
                <a:lnTo>
                  <a:pt x="707885" y="803910"/>
                </a:lnTo>
                <a:lnTo>
                  <a:pt x="718997" y="803910"/>
                </a:lnTo>
                <a:lnTo>
                  <a:pt x="719988" y="795020"/>
                </a:lnTo>
                <a:lnTo>
                  <a:pt x="791349" y="795020"/>
                </a:lnTo>
                <a:lnTo>
                  <a:pt x="791705" y="789940"/>
                </a:lnTo>
                <a:lnTo>
                  <a:pt x="812130" y="789940"/>
                </a:lnTo>
                <a:lnTo>
                  <a:pt x="836649" y="782320"/>
                </a:lnTo>
                <a:lnTo>
                  <a:pt x="848385" y="778510"/>
                </a:lnTo>
                <a:lnTo>
                  <a:pt x="853452" y="778510"/>
                </a:lnTo>
                <a:lnTo>
                  <a:pt x="849972" y="770890"/>
                </a:lnTo>
                <a:lnTo>
                  <a:pt x="848385" y="767080"/>
                </a:lnTo>
                <a:lnTo>
                  <a:pt x="848702" y="763270"/>
                </a:lnTo>
                <a:lnTo>
                  <a:pt x="851547" y="758190"/>
                </a:lnTo>
                <a:lnTo>
                  <a:pt x="853782" y="754380"/>
                </a:lnTo>
                <a:lnTo>
                  <a:pt x="853782" y="749300"/>
                </a:lnTo>
                <a:lnTo>
                  <a:pt x="858532" y="745490"/>
                </a:lnTo>
                <a:lnTo>
                  <a:pt x="862952" y="741680"/>
                </a:lnTo>
                <a:lnTo>
                  <a:pt x="867092" y="736600"/>
                </a:lnTo>
                <a:lnTo>
                  <a:pt x="868349" y="731520"/>
                </a:lnTo>
                <a:lnTo>
                  <a:pt x="1026566" y="731520"/>
                </a:lnTo>
                <a:lnTo>
                  <a:pt x="1024051" y="725170"/>
                </a:lnTo>
                <a:lnTo>
                  <a:pt x="1024585" y="717550"/>
                </a:lnTo>
                <a:close/>
              </a:path>
              <a:path w="1101725" h="816610">
                <a:moveTo>
                  <a:pt x="791349" y="795020"/>
                </a:moveTo>
                <a:lnTo>
                  <a:pt x="719988" y="795020"/>
                </a:lnTo>
                <a:lnTo>
                  <a:pt x="725360" y="800100"/>
                </a:lnTo>
                <a:lnTo>
                  <a:pt x="734695" y="805180"/>
                </a:lnTo>
                <a:lnTo>
                  <a:pt x="792353" y="806450"/>
                </a:lnTo>
                <a:lnTo>
                  <a:pt x="791083" y="798830"/>
                </a:lnTo>
                <a:lnTo>
                  <a:pt x="791349" y="795020"/>
                </a:lnTo>
                <a:close/>
              </a:path>
              <a:path w="1101725" h="816610">
                <a:moveTo>
                  <a:pt x="513879" y="694690"/>
                </a:moveTo>
                <a:lnTo>
                  <a:pt x="161772" y="694690"/>
                </a:lnTo>
                <a:lnTo>
                  <a:pt x="166522" y="695960"/>
                </a:lnTo>
                <a:lnTo>
                  <a:pt x="159131" y="711200"/>
                </a:lnTo>
                <a:lnTo>
                  <a:pt x="147510" y="731520"/>
                </a:lnTo>
                <a:lnTo>
                  <a:pt x="139585" y="742950"/>
                </a:lnTo>
                <a:lnTo>
                  <a:pt x="159131" y="745490"/>
                </a:lnTo>
                <a:lnTo>
                  <a:pt x="147193" y="753110"/>
                </a:lnTo>
                <a:lnTo>
                  <a:pt x="196672" y="765810"/>
                </a:lnTo>
                <a:lnTo>
                  <a:pt x="191909" y="772160"/>
                </a:lnTo>
                <a:lnTo>
                  <a:pt x="180289" y="777240"/>
                </a:lnTo>
                <a:lnTo>
                  <a:pt x="186105" y="788670"/>
                </a:lnTo>
                <a:lnTo>
                  <a:pt x="187680" y="798830"/>
                </a:lnTo>
                <a:lnTo>
                  <a:pt x="218871" y="778510"/>
                </a:lnTo>
                <a:lnTo>
                  <a:pt x="263403" y="778510"/>
                </a:lnTo>
                <a:lnTo>
                  <a:pt x="264820" y="767080"/>
                </a:lnTo>
                <a:lnTo>
                  <a:pt x="276440" y="759460"/>
                </a:lnTo>
                <a:lnTo>
                  <a:pt x="286486" y="758190"/>
                </a:lnTo>
                <a:lnTo>
                  <a:pt x="290169" y="754380"/>
                </a:lnTo>
                <a:lnTo>
                  <a:pt x="334207" y="754380"/>
                </a:lnTo>
                <a:lnTo>
                  <a:pt x="340245" y="749300"/>
                </a:lnTo>
                <a:lnTo>
                  <a:pt x="367715" y="749300"/>
                </a:lnTo>
                <a:lnTo>
                  <a:pt x="369303" y="741680"/>
                </a:lnTo>
                <a:lnTo>
                  <a:pt x="380923" y="740410"/>
                </a:lnTo>
                <a:lnTo>
                  <a:pt x="434211" y="740410"/>
                </a:lnTo>
                <a:lnTo>
                  <a:pt x="438251" y="735330"/>
                </a:lnTo>
                <a:lnTo>
                  <a:pt x="447700" y="725170"/>
                </a:lnTo>
                <a:lnTo>
                  <a:pt x="448805" y="717550"/>
                </a:lnTo>
                <a:lnTo>
                  <a:pt x="485501" y="717550"/>
                </a:lnTo>
                <a:lnTo>
                  <a:pt x="499503" y="711200"/>
                </a:lnTo>
                <a:lnTo>
                  <a:pt x="506501" y="708660"/>
                </a:lnTo>
                <a:lnTo>
                  <a:pt x="513879" y="694690"/>
                </a:lnTo>
                <a:close/>
              </a:path>
              <a:path w="1101725" h="816610">
                <a:moveTo>
                  <a:pt x="263403" y="778510"/>
                </a:moveTo>
                <a:lnTo>
                  <a:pt x="218871" y="778510"/>
                </a:lnTo>
                <a:lnTo>
                  <a:pt x="220980" y="786130"/>
                </a:lnTo>
                <a:lnTo>
                  <a:pt x="226263" y="792480"/>
                </a:lnTo>
                <a:lnTo>
                  <a:pt x="233667" y="788670"/>
                </a:lnTo>
                <a:lnTo>
                  <a:pt x="239471" y="781050"/>
                </a:lnTo>
                <a:lnTo>
                  <a:pt x="261661" y="781050"/>
                </a:lnTo>
                <a:lnTo>
                  <a:pt x="263245" y="779780"/>
                </a:lnTo>
                <a:lnTo>
                  <a:pt x="263403" y="778510"/>
                </a:lnTo>
                <a:close/>
              </a:path>
              <a:path w="1101725" h="816610">
                <a:moveTo>
                  <a:pt x="261661" y="781050"/>
                </a:moveTo>
                <a:lnTo>
                  <a:pt x="239471" y="781050"/>
                </a:lnTo>
                <a:lnTo>
                  <a:pt x="247408" y="784860"/>
                </a:lnTo>
                <a:lnTo>
                  <a:pt x="250571" y="789940"/>
                </a:lnTo>
                <a:lnTo>
                  <a:pt x="261661" y="781050"/>
                </a:lnTo>
                <a:close/>
              </a:path>
              <a:path w="1101725" h="816610">
                <a:moveTo>
                  <a:pt x="1027061" y="763270"/>
                </a:moveTo>
                <a:lnTo>
                  <a:pt x="974966" y="763270"/>
                </a:lnTo>
                <a:lnTo>
                  <a:pt x="983843" y="773430"/>
                </a:lnTo>
                <a:lnTo>
                  <a:pt x="994930" y="775970"/>
                </a:lnTo>
                <a:lnTo>
                  <a:pt x="1004087" y="782320"/>
                </a:lnTo>
                <a:lnTo>
                  <a:pt x="1010742" y="788670"/>
                </a:lnTo>
                <a:lnTo>
                  <a:pt x="1016139" y="778510"/>
                </a:lnTo>
                <a:lnTo>
                  <a:pt x="1024356" y="767080"/>
                </a:lnTo>
                <a:lnTo>
                  <a:pt x="1027061" y="763270"/>
                </a:lnTo>
                <a:close/>
              </a:path>
              <a:path w="1101725" h="816610">
                <a:moveTo>
                  <a:pt x="1026566" y="731520"/>
                </a:moveTo>
                <a:lnTo>
                  <a:pt x="868349" y="731520"/>
                </a:lnTo>
                <a:lnTo>
                  <a:pt x="870229" y="739140"/>
                </a:lnTo>
                <a:lnTo>
                  <a:pt x="872147" y="748030"/>
                </a:lnTo>
                <a:lnTo>
                  <a:pt x="874344" y="754380"/>
                </a:lnTo>
                <a:lnTo>
                  <a:pt x="874344" y="755650"/>
                </a:lnTo>
                <a:lnTo>
                  <a:pt x="886383" y="755650"/>
                </a:lnTo>
                <a:lnTo>
                  <a:pt x="896518" y="758190"/>
                </a:lnTo>
                <a:lnTo>
                  <a:pt x="901585" y="763270"/>
                </a:lnTo>
                <a:lnTo>
                  <a:pt x="909828" y="764540"/>
                </a:lnTo>
                <a:lnTo>
                  <a:pt x="918679" y="768350"/>
                </a:lnTo>
                <a:lnTo>
                  <a:pt x="925017" y="772160"/>
                </a:lnTo>
                <a:lnTo>
                  <a:pt x="930402" y="777240"/>
                </a:lnTo>
                <a:lnTo>
                  <a:pt x="939253" y="784860"/>
                </a:lnTo>
                <a:lnTo>
                  <a:pt x="942111" y="773430"/>
                </a:lnTo>
                <a:lnTo>
                  <a:pt x="947813" y="762000"/>
                </a:lnTo>
                <a:lnTo>
                  <a:pt x="1027963" y="762000"/>
                </a:lnTo>
                <a:lnTo>
                  <a:pt x="1029766" y="759460"/>
                </a:lnTo>
                <a:lnTo>
                  <a:pt x="1032294" y="759460"/>
                </a:lnTo>
                <a:lnTo>
                  <a:pt x="1027531" y="749300"/>
                </a:lnTo>
                <a:lnTo>
                  <a:pt x="1025931" y="740410"/>
                </a:lnTo>
                <a:lnTo>
                  <a:pt x="1026566" y="731520"/>
                </a:lnTo>
                <a:close/>
              </a:path>
              <a:path w="1101725" h="816610">
                <a:moveTo>
                  <a:pt x="1027963" y="762000"/>
                </a:moveTo>
                <a:lnTo>
                  <a:pt x="947813" y="762000"/>
                </a:lnTo>
                <a:lnTo>
                  <a:pt x="959764" y="773430"/>
                </a:lnTo>
                <a:lnTo>
                  <a:pt x="968006" y="768350"/>
                </a:lnTo>
                <a:lnTo>
                  <a:pt x="974966" y="763270"/>
                </a:lnTo>
                <a:lnTo>
                  <a:pt x="1027061" y="763270"/>
                </a:lnTo>
                <a:lnTo>
                  <a:pt x="1027963" y="762000"/>
                </a:lnTo>
                <a:close/>
              </a:path>
              <a:path w="1101725" h="816610">
                <a:moveTo>
                  <a:pt x="434211" y="740410"/>
                </a:moveTo>
                <a:lnTo>
                  <a:pt x="380923" y="740410"/>
                </a:lnTo>
                <a:lnTo>
                  <a:pt x="381338" y="749300"/>
                </a:lnTo>
                <a:lnTo>
                  <a:pt x="381457" y="772160"/>
                </a:lnTo>
                <a:lnTo>
                  <a:pt x="393077" y="763270"/>
                </a:lnTo>
                <a:lnTo>
                  <a:pt x="403123" y="762000"/>
                </a:lnTo>
                <a:lnTo>
                  <a:pt x="412115" y="762000"/>
                </a:lnTo>
                <a:lnTo>
                  <a:pt x="421081" y="756920"/>
                </a:lnTo>
                <a:lnTo>
                  <a:pt x="434211" y="740410"/>
                </a:lnTo>
                <a:close/>
              </a:path>
              <a:path w="1101725" h="816610">
                <a:moveTo>
                  <a:pt x="334207" y="754380"/>
                </a:moveTo>
                <a:lnTo>
                  <a:pt x="290169" y="754380"/>
                </a:lnTo>
                <a:lnTo>
                  <a:pt x="288607" y="767080"/>
                </a:lnTo>
                <a:lnTo>
                  <a:pt x="309079" y="763270"/>
                </a:lnTo>
                <a:lnTo>
                  <a:pt x="319646" y="758190"/>
                </a:lnTo>
                <a:lnTo>
                  <a:pt x="329679" y="758190"/>
                </a:lnTo>
                <a:lnTo>
                  <a:pt x="334207" y="754380"/>
                </a:lnTo>
                <a:close/>
              </a:path>
              <a:path w="1101725" h="816610">
                <a:moveTo>
                  <a:pt x="367715" y="749300"/>
                </a:moveTo>
                <a:lnTo>
                  <a:pt x="340245" y="749300"/>
                </a:lnTo>
                <a:lnTo>
                  <a:pt x="342874" y="756920"/>
                </a:lnTo>
                <a:lnTo>
                  <a:pt x="341299" y="767080"/>
                </a:lnTo>
                <a:lnTo>
                  <a:pt x="350266" y="759460"/>
                </a:lnTo>
                <a:lnTo>
                  <a:pt x="359791" y="755650"/>
                </a:lnTo>
                <a:lnTo>
                  <a:pt x="367715" y="749300"/>
                </a:lnTo>
                <a:close/>
              </a:path>
              <a:path w="1101725" h="816610">
                <a:moveTo>
                  <a:pt x="485501" y="717550"/>
                </a:moveTo>
                <a:lnTo>
                  <a:pt x="448805" y="717550"/>
                </a:lnTo>
                <a:lnTo>
                  <a:pt x="455320" y="722630"/>
                </a:lnTo>
                <a:lnTo>
                  <a:pt x="463410" y="737870"/>
                </a:lnTo>
                <a:lnTo>
                  <a:pt x="473506" y="728980"/>
                </a:lnTo>
                <a:lnTo>
                  <a:pt x="477100" y="721360"/>
                </a:lnTo>
                <a:lnTo>
                  <a:pt x="485501" y="717550"/>
                </a:lnTo>
                <a:close/>
              </a:path>
              <a:path w="1101725" h="816610">
                <a:moveTo>
                  <a:pt x="1092746" y="651510"/>
                </a:moveTo>
                <a:lnTo>
                  <a:pt x="567563" y="651510"/>
                </a:lnTo>
                <a:lnTo>
                  <a:pt x="576948" y="655320"/>
                </a:lnTo>
                <a:lnTo>
                  <a:pt x="602716" y="678180"/>
                </a:lnTo>
                <a:lnTo>
                  <a:pt x="619137" y="695960"/>
                </a:lnTo>
                <a:lnTo>
                  <a:pt x="612495" y="699770"/>
                </a:lnTo>
                <a:lnTo>
                  <a:pt x="607402" y="708660"/>
                </a:lnTo>
                <a:lnTo>
                  <a:pt x="607975" y="718820"/>
                </a:lnTo>
                <a:lnTo>
                  <a:pt x="608091" y="723900"/>
                </a:lnTo>
                <a:lnTo>
                  <a:pt x="607402" y="732790"/>
                </a:lnTo>
                <a:lnTo>
                  <a:pt x="621461" y="718820"/>
                </a:lnTo>
                <a:lnTo>
                  <a:pt x="630834" y="716280"/>
                </a:lnTo>
                <a:lnTo>
                  <a:pt x="639432" y="709930"/>
                </a:lnTo>
                <a:lnTo>
                  <a:pt x="1055077" y="709930"/>
                </a:lnTo>
                <a:lnTo>
                  <a:pt x="1058240" y="708660"/>
                </a:lnTo>
                <a:lnTo>
                  <a:pt x="1074403" y="708660"/>
                </a:lnTo>
                <a:lnTo>
                  <a:pt x="1072489" y="703580"/>
                </a:lnTo>
                <a:lnTo>
                  <a:pt x="1069314" y="694690"/>
                </a:lnTo>
                <a:lnTo>
                  <a:pt x="1068705" y="687070"/>
                </a:lnTo>
                <a:lnTo>
                  <a:pt x="1067739" y="681990"/>
                </a:lnTo>
                <a:lnTo>
                  <a:pt x="1072159" y="681990"/>
                </a:lnTo>
                <a:lnTo>
                  <a:pt x="1079779" y="678180"/>
                </a:lnTo>
                <a:lnTo>
                  <a:pt x="1085481" y="674370"/>
                </a:lnTo>
                <a:lnTo>
                  <a:pt x="1097495" y="669290"/>
                </a:lnTo>
                <a:lnTo>
                  <a:pt x="1101318" y="661670"/>
                </a:lnTo>
                <a:lnTo>
                  <a:pt x="1096251" y="656590"/>
                </a:lnTo>
                <a:lnTo>
                  <a:pt x="1092746" y="651510"/>
                </a:lnTo>
                <a:close/>
              </a:path>
              <a:path w="1101725" h="816610">
                <a:moveTo>
                  <a:pt x="1051610" y="716280"/>
                </a:moveTo>
                <a:lnTo>
                  <a:pt x="1024674" y="716280"/>
                </a:lnTo>
                <a:lnTo>
                  <a:pt x="1037678" y="723900"/>
                </a:lnTo>
                <a:lnTo>
                  <a:pt x="1043990" y="726440"/>
                </a:lnTo>
                <a:lnTo>
                  <a:pt x="1050340" y="730250"/>
                </a:lnTo>
                <a:lnTo>
                  <a:pt x="1050658" y="722630"/>
                </a:lnTo>
                <a:lnTo>
                  <a:pt x="1051610" y="716280"/>
                </a:lnTo>
                <a:close/>
              </a:path>
              <a:path w="1101725" h="816610">
                <a:moveTo>
                  <a:pt x="1024674" y="716280"/>
                </a:moveTo>
                <a:lnTo>
                  <a:pt x="662470" y="716280"/>
                </a:lnTo>
                <a:lnTo>
                  <a:pt x="667169" y="717550"/>
                </a:lnTo>
                <a:lnTo>
                  <a:pt x="668731" y="726440"/>
                </a:lnTo>
                <a:lnTo>
                  <a:pt x="694740" y="723900"/>
                </a:lnTo>
                <a:lnTo>
                  <a:pt x="701979" y="717550"/>
                </a:lnTo>
                <a:lnTo>
                  <a:pt x="1024585" y="717550"/>
                </a:lnTo>
                <a:lnTo>
                  <a:pt x="1024674" y="716280"/>
                </a:lnTo>
                <a:close/>
              </a:path>
              <a:path w="1101725" h="816610">
                <a:moveTo>
                  <a:pt x="1055077" y="709930"/>
                </a:moveTo>
                <a:lnTo>
                  <a:pt x="639432" y="709930"/>
                </a:lnTo>
                <a:lnTo>
                  <a:pt x="657402" y="725170"/>
                </a:lnTo>
                <a:lnTo>
                  <a:pt x="658571" y="720090"/>
                </a:lnTo>
                <a:lnTo>
                  <a:pt x="662470" y="716280"/>
                </a:lnTo>
                <a:lnTo>
                  <a:pt x="1051610" y="716280"/>
                </a:lnTo>
                <a:lnTo>
                  <a:pt x="1055077" y="709930"/>
                </a:lnTo>
                <a:close/>
              </a:path>
              <a:path w="1101725" h="816610">
                <a:moveTo>
                  <a:pt x="1074403" y="708660"/>
                </a:moveTo>
                <a:lnTo>
                  <a:pt x="1058240" y="708660"/>
                </a:lnTo>
                <a:lnTo>
                  <a:pt x="1063002" y="711200"/>
                </a:lnTo>
                <a:lnTo>
                  <a:pt x="1075359" y="711200"/>
                </a:lnTo>
                <a:lnTo>
                  <a:pt x="1074403" y="708660"/>
                </a:lnTo>
                <a:close/>
              </a:path>
              <a:path w="1101725" h="816610">
                <a:moveTo>
                  <a:pt x="515891" y="690880"/>
                </a:moveTo>
                <a:lnTo>
                  <a:pt x="87287" y="690880"/>
                </a:lnTo>
                <a:lnTo>
                  <a:pt x="89395" y="697230"/>
                </a:lnTo>
                <a:lnTo>
                  <a:pt x="88328" y="703580"/>
                </a:lnTo>
                <a:lnTo>
                  <a:pt x="110515" y="699770"/>
                </a:lnTo>
                <a:lnTo>
                  <a:pt x="136413" y="699770"/>
                </a:lnTo>
                <a:lnTo>
                  <a:pt x="161772" y="694690"/>
                </a:lnTo>
                <a:lnTo>
                  <a:pt x="513879" y="694690"/>
                </a:lnTo>
                <a:lnTo>
                  <a:pt x="515891" y="690880"/>
                </a:lnTo>
                <a:close/>
              </a:path>
              <a:path w="1101725" h="816610">
                <a:moveTo>
                  <a:pt x="136413" y="699770"/>
                </a:moveTo>
                <a:lnTo>
                  <a:pt x="110515" y="699770"/>
                </a:lnTo>
                <a:lnTo>
                  <a:pt x="130073" y="701040"/>
                </a:lnTo>
                <a:lnTo>
                  <a:pt x="136413" y="699770"/>
                </a:lnTo>
                <a:close/>
              </a:path>
              <a:path w="1101725" h="816610">
                <a:moveTo>
                  <a:pt x="0" y="588010"/>
                </a:moveTo>
                <a:lnTo>
                  <a:pt x="34683" y="608330"/>
                </a:lnTo>
                <a:lnTo>
                  <a:pt x="32562" y="629920"/>
                </a:lnTo>
                <a:lnTo>
                  <a:pt x="15646" y="631190"/>
                </a:lnTo>
                <a:lnTo>
                  <a:pt x="17767" y="641350"/>
                </a:lnTo>
                <a:lnTo>
                  <a:pt x="36537" y="655320"/>
                </a:lnTo>
                <a:lnTo>
                  <a:pt x="50825" y="669290"/>
                </a:lnTo>
                <a:lnTo>
                  <a:pt x="49758" y="676910"/>
                </a:lnTo>
                <a:lnTo>
                  <a:pt x="37084" y="684530"/>
                </a:lnTo>
                <a:lnTo>
                  <a:pt x="52412" y="692150"/>
                </a:lnTo>
                <a:lnTo>
                  <a:pt x="68795" y="692150"/>
                </a:lnTo>
                <a:lnTo>
                  <a:pt x="87287" y="690880"/>
                </a:lnTo>
                <a:lnTo>
                  <a:pt x="515891" y="690880"/>
                </a:lnTo>
                <a:lnTo>
                  <a:pt x="524611" y="674370"/>
                </a:lnTo>
                <a:lnTo>
                  <a:pt x="537895" y="665480"/>
                </a:lnTo>
                <a:lnTo>
                  <a:pt x="560920" y="651510"/>
                </a:lnTo>
                <a:lnTo>
                  <a:pt x="1092746" y="651510"/>
                </a:lnTo>
                <a:lnTo>
                  <a:pt x="1091006" y="647700"/>
                </a:lnTo>
                <a:lnTo>
                  <a:pt x="1049058" y="647700"/>
                </a:lnTo>
                <a:lnTo>
                  <a:pt x="1046848" y="646430"/>
                </a:lnTo>
                <a:lnTo>
                  <a:pt x="1046530" y="641350"/>
                </a:lnTo>
                <a:lnTo>
                  <a:pt x="1054747" y="631190"/>
                </a:lnTo>
                <a:lnTo>
                  <a:pt x="1050556" y="627380"/>
                </a:lnTo>
                <a:lnTo>
                  <a:pt x="1041063" y="623570"/>
                </a:lnTo>
                <a:lnTo>
                  <a:pt x="62687" y="623570"/>
                </a:lnTo>
                <a:lnTo>
                  <a:pt x="53174" y="608330"/>
                </a:lnTo>
                <a:lnTo>
                  <a:pt x="0" y="588010"/>
                </a:lnTo>
                <a:close/>
              </a:path>
              <a:path w="1101725" h="816610">
                <a:moveTo>
                  <a:pt x="1064277" y="643890"/>
                </a:moveTo>
                <a:lnTo>
                  <a:pt x="1054442" y="645160"/>
                </a:lnTo>
                <a:lnTo>
                  <a:pt x="1049058" y="647700"/>
                </a:lnTo>
                <a:lnTo>
                  <a:pt x="1075649" y="647700"/>
                </a:lnTo>
                <a:lnTo>
                  <a:pt x="1070175" y="646430"/>
                </a:lnTo>
                <a:lnTo>
                  <a:pt x="1064277" y="643890"/>
                </a:lnTo>
                <a:close/>
              </a:path>
              <a:path w="1101725" h="816610">
                <a:moveTo>
                  <a:pt x="1089266" y="643890"/>
                </a:moveTo>
                <a:lnTo>
                  <a:pt x="1084211" y="647700"/>
                </a:lnTo>
                <a:lnTo>
                  <a:pt x="1091006" y="647700"/>
                </a:lnTo>
                <a:lnTo>
                  <a:pt x="1089266" y="643890"/>
                </a:lnTo>
                <a:close/>
              </a:path>
              <a:path w="1101725" h="816610">
                <a:moveTo>
                  <a:pt x="991975" y="471170"/>
                </a:moveTo>
                <a:lnTo>
                  <a:pt x="65316" y="471170"/>
                </a:lnTo>
                <a:lnTo>
                  <a:pt x="80111" y="483870"/>
                </a:lnTo>
                <a:lnTo>
                  <a:pt x="41224" y="506730"/>
                </a:lnTo>
                <a:lnTo>
                  <a:pt x="48615" y="506730"/>
                </a:lnTo>
                <a:lnTo>
                  <a:pt x="67119" y="513080"/>
                </a:lnTo>
                <a:lnTo>
                  <a:pt x="86664" y="525780"/>
                </a:lnTo>
                <a:lnTo>
                  <a:pt x="99339" y="530860"/>
                </a:lnTo>
                <a:lnTo>
                  <a:pt x="86131" y="547370"/>
                </a:lnTo>
                <a:lnTo>
                  <a:pt x="73977" y="551180"/>
                </a:lnTo>
                <a:lnTo>
                  <a:pt x="64465" y="553720"/>
                </a:lnTo>
                <a:lnTo>
                  <a:pt x="47574" y="554990"/>
                </a:lnTo>
                <a:lnTo>
                  <a:pt x="48082" y="570230"/>
                </a:lnTo>
                <a:lnTo>
                  <a:pt x="57061" y="582930"/>
                </a:lnTo>
                <a:lnTo>
                  <a:pt x="42799" y="594360"/>
                </a:lnTo>
                <a:lnTo>
                  <a:pt x="71132" y="607060"/>
                </a:lnTo>
                <a:lnTo>
                  <a:pt x="62687" y="623570"/>
                </a:lnTo>
                <a:lnTo>
                  <a:pt x="1041063" y="623570"/>
                </a:lnTo>
                <a:lnTo>
                  <a:pt x="1031006" y="619760"/>
                </a:lnTo>
                <a:lnTo>
                  <a:pt x="1020990" y="617220"/>
                </a:lnTo>
                <a:lnTo>
                  <a:pt x="1011618" y="612140"/>
                </a:lnTo>
                <a:lnTo>
                  <a:pt x="1000848" y="609600"/>
                </a:lnTo>
                <a:lnTo>
                  <a:pt x="1010666" y="600710"/>
                </a:lnTo>
                <a:lnTo>
                  <a:pt x="1016990" y="589280"/>
                </a:lnTo>
                <a:lnTo>
                  <a:pt x="1052127" y="589280"/>
                </a:lnTo>
                <a:lnTo>
                  <a:pt x="1056563" y="584200"/>
                </a:lnTo>
                <a:lnTo>
                  <a:pt x="1055306" y="572770"/>
                </a:lnTo>
                <a:lnTo>
                  <a:pt x="1059103" y="570230"/>
                </a:lnTo>
                <a:lnTo>
                  <a:pt x="1072718" y="570230"/>
                </a:lnTo>
                <a:lnTo>
                  <a:pt x="1074305" y="563880"/>
                </a:lnTo>
                <a:lnTo>
                  <a:pt x="1073023" y="557530"/>
                </a:lnTo>
                <a:lnTo>
                  <a:pt x="1073988" y="549910"/>
                </a:lnTo>
                <a:lnTo>
                  <a:pt x="1076515" y="544830"/>
                </a:lnTo>
                <a:lnTo>
                  <a:pt x="1078420" y="542290"/>
                </a:lnTo>
                <a:lnTo>
                  <a:pt x="1071473" y="534670"/>
                </a:lnTo>
                <a:lnTo>
                  <a:pt x="1066698" y="533400"/>
                </a:lnTo>
                <a:lnTo>
                  <a:pt x="1062609" y="532130"/>
                </a:lnTo>
                <a:lnTo>
                  <a:pt x="1065758" y="525780"/>
                </a:lnTo>
                <a:lnTo>
                  <a:pt x="1067134" y="524510"/>
                </a:lnTo>
                <a:lnTo>
                  <a:pt x="1015733" y="524510"/>
                </a:lnTo>
                <a:lnTo>
                  <a:pt x="1016698" y="514350"/>
                </a:lnTo>
                <a:lnTo>
                  <a:pt x="1018565" y="506730"/>
                </a:lnTo>
                <a:lnTo>
                  <a:pt x="1020800" y="501650"/>
                </a:lnTo>
                <a:lnTo>
                  <a:pt x="1001153" y="501650"/>
                </a:lnTo>
                <a:lnTo>
                  <a:pt x="997991" y="496570"/>
                </a:lnTo>
                <a:lnTo>
                  <a:pt x="1001153" y="490220"/>
                </a:lnTo>
                <a:lnTo>
                  <a:pt x="1004633" y="478790"/>
                </a:lnTo>
                <a:lnTo>
                  <a:pt x="999896" y="474980"/>
                </a:lnTo>
                <a:lnTo>
                  <a:pt x="987539" y="473710"/>
                </a:lnTo>
                <a:lnTo>
                  <a:pt x="991975" y="471170"/>
                </a:lnTo>
                <a:close/>
              </a:path>
              <a:path w="1101725" h="816610">
                <a:moveTo>
                  <a:pt x="1052127" y="589280"/>
                </a:moveTo>
                <a:lnTo>
                  <a:pt x="1016990" y="589280"/>
                </a:lnTo>
                <a:lnTo>
                  <a:pt x="1025550" y="601980"/>
                </a:lnTo>
                <a:lnTo>
                  <a:pt x="1032840" y="596900"/>
                </a:lnTo>
                <a:lnTo>
                  <a:pt x="1039799" y="593090"/>
                </a:lnTo>
                <a:lnTo>
                  <a:pt x="1049909" y="591820"/>
                </a:lnTo>
                <a:lnTo>
                  <a:pt x="1052127" y="589280"/>
                </a:lnTo>
                <a:close/>
              </a:path>
              <a:path w="1101725" h="816610">
                <a:moveTo>
                  <a:pt x="1076515" y="478790"/>
                </a:moveTo>
                <a:lnTo>
                  <a:pt x="1070190" y="485140"/>
                </a:lnTo>
                <a:lnTo>
                  <a:pt x="1066393" y="491490"/>
                </a:lnTo>
                <a:lnTo>
                  <a:pt x="1060691" y="495300"/>
                </a:lnTo>
                <a:lnTo>
                  <a:pt x="1055636" y="499110"/>
                </a:lnTo>
                <a:lnTo>
                  <a:pt x="1051496" y="504190"/>
                </a:lnTo>
                <a:lnTo>
                  <a:pt x="1046772" y="509270"/>
                </a:lnTo>
                <a:lnTo>
                  <a:pt x="1041069" y="519430"/>
                </a:lnTo>
                <a:lnTo>
                  <a:pt x="1039164" y="521970"/>
                </a:lnTo>
                <a:lnTo>
                  <a:pt x="1023658" y="521970"/>
                </a:lnTo>
                <a:lnTo>
                  <a:pt x="1015733" y="524510"/>
                </a:lnTo>
                <a:lnTo>
                  <a:pt x="1067134" y="524510"/>
                </a:lnTo>
                <a:lnTo>
                  <a:pt x="1069886" y="521970"/>
                </a:lnTo>
                <a:lnTo>
                  <a:pt x="1073988" y="516890"/>
                </a:lnTo>
                <a:lnTo>
                  <a:pt x="1078115" y="514350"/>
                </a:lnTo>
                <a:lnTo>
                  <a:pt x="1077861" y="509270"/>
                </a:lnTo>
                <a:lnTo>
                  <a:pt x="1077901" y="506730"/>
                </a:lnTo>
                <a:lnTo>
                  <a:pt x="1078316" y="501650"/>
                </a:lnTo>
                <a:lnTo>
                  <a:pt x="1078420" y="492760"/>
                </a:lnTo>
                <a:lnTo>
                  <a:pt x="1076833" y="485140"/>
                </a:lnTo>
                <a:lnTo>
                  <a:pt x="1076515" y="478790"/>
                </a:lnTo>
                <a:close/>
              </a:path>
              <a:path w="1101725" h="816610">
                <a:moveTo>
                  <a:pt x="1026185" y="494030"/>
                </a:moveTo>
                <a:lnTo>
                  <a:pt x="1018260" y="497840"/>
                </a:lnTo>
                <a:lnTo>
                  <a:pt x="1008773" y="499110"/>
                </a:lnTo>
                <a:lnTo>
                  <a:pt x="1003681" y="500380"/>
                </a:lnTo>
                <a:lnTo>
                  <a:pt x="1001153" y="501650"/>
                </a:lnTo>
                <a:lnTo>
                  <a:pt x="1020800" y="501650"/>
                </a:lnTo>
                <a:lnTo>
                  <a:pt x="1026185" y="494030"/>
                </a:lnTo>
                <a:close/>
              </a:path>
              <a:path w="1101725" h="816610">
                <a:moveTo>
                  <a:pt x="94602" y="383540"/>
                </a:moveTo>
                <a:lnTo>
                  <a:pt x="75069" y="393700"/>
                </a:lnTo>
                <a:lnTo>
                  <a:pt x="68021" y="414020"/>
                </a:lnTo>
                <a:lnTo>
                  <a:pt x="52641" y="425450"/>
                </a:lnTo>
                <a:lnTo>
                  <a:pt x="48945" y="439420"/>
                </a:lnTo>
                <a:lnTo>
                  <a:pt x="60261" y="449580"/>
                </a:lnTo>
                <a:lnTo>
                  <a:pt x="53708" y="462280"/>
                </a:lnTo>
                <a:lnTo>
                  <a:pt x="47358" y="464820"/>
                </a:lnTo>
                <a:lnTo>
                  <a:pt x="36258" y="464820"/>
                </a:lnTo>
                <a:lnTo>
                  <a:pt x="40487" y="478790"/>
                </a:lnTo>
                <a:lnTo>
                  <a:pt x="47358" y="473710"/>
                </a:lnTo>
                <a:lnTo>
                  <a:pt x="60735" y="473710"/>
                </a:lnTo>
                <a:lnTo>
                  <a:pt x="65316" y="471170"/>
                </a:lnTo>
                <a:lnTo>
                  <a:pt x="991975" y="471170"/>
                </a:lnTo>
                <a:lnTo>
                  <a:pt x="994194" y="469900"/>
                </a:lnTo>
                <a:lnTo>
                  <a:pt x="988504" y="455930"/>
                </a:lnTo>
                <a:lnTo>
                  <a:pt x="1025572" y="455930"/>
                </a:lnTo>
                <a:lnTo>
                  <a:pt x="1025601" y="449580"/>
                </a:lnTo>
                <a:lnTo>
                  <a:pt x="1028611" y="441960"/>
                </a:lnTo>
                <a:lnTo>
                  <a:pt x="1032040" y="435610"/>
                </a:lnTo>
                <a:lnTo>
                  <a:pt x="1031621" y="420370"/>
                </a:lnTo>
                <a:lnTo>
                  <a:pt x="1039749" y="414020"/>
                </a:lnTo>
                <a:lnTo>
                  <a:pt x="1033967" y="410210"/>
                </a:lnTo>
                <a:lnTo>
                  <a:pt x="1026477" y="410210"/>
                </a:lnTo>
                <a:lnTo>
                  <a:pt x="1030185" y="400050"/>
                </a:lnTo>
                <a:lnTo>
                  <a:pt x="122085" y="400050"/>
                </a:lnTo>
                <a:lnTo>
                  <a:pt x="108877" y="384810"/>
                </a:lnTo>
                <a:lnTo>
                  <a:pt x="94602" y="383540"/>
                </a:lnTo>
                <a:close/>
              </a:path>
              <a:path w="1101725" h="816610">
                <a:moveTo>
                  <a:pt x="60735" y="473710"/>
                </a:moveTo>
                <a:lnTo>
                  <a:pt x="47358" y="473710"/>
                </a:lnTo>
                <a:lnTo>
                  <a:pt x="58445" y="474980"/>
                </a:lnTo>
                <a:lnTo>
                  <a:pt x="60735" y="473710"/>
                </a:lnTo>
                <a:close/>
              </a:path>
              <a:path w="1101725" h="816610">
                <a:moveTo>
                  <a:pt x="1023010" y="455930"/>
                </a:moveTo>
                <a:lnTo>
                  <a:pt x="988504" y="455930"/>
                </a:lnTo>
                <a:lnTo>
                  <a:pt x="996734" y="457200"/>
                </a:lnTo>
                <a:lnTo>
                  <a:pt x="1004328" y="461010"/>
                </a:lnTo>
                <a:lnTo>
                  <a:pt x="1013841" y="457200"/>
                </a:lnTo>
                <a:lnTo>
                  <a:pt x="1023010" y="455930"/>
                </a:lnTo>
                <a:close/>
              </a:path>
              <a:path w="1101725" h="816610">
                <a:moveTo>
                  <a:pt x="1025572" y="455930"/>
                </a:moveTo>
                <a:lnTo>
                  <a:pt x="1023010" y="455930"/>
                </a:lnTo>
                <a:lnTo>
                  <a:pt x="1025550" y="461010"/>
                </a:lnTo>
                <a:lnTo>
                  <a:pt x="1025572" y="455930"/>
                </a:lnTo>
                <a:close/>
              </a:path>
              <a:path w="1101725" h="816610">
                <a:moveTo>
                  <a:pt x="1032040" y="408940"/>
                </a:moveTo>
                <a:lnTo>
                  <a:pt x="1026477" y="410210"/>
                </a:lnTo>
                <a:lnTo>
                  <a:pt x="1033967" y="410210"/>
                </a:lnTo>
                <a:lnTo>
                  <a:pt x="1032040" y="408940"/>
                </a:lnTo>
                <a:close/>
              </a:path>
              <a:path w="1101725" h="816610">
                <a:moveTo>
                  <a:pt x="956807" y="330200"/>
                </a:moveTo>
                <a:lnTo>
                  <a:pt x="185381" y="330200"/>
                </a:lnTo>
                <a:lnTo>
                  <a:pt x="183819" y="340360"/>
                </a:lnTo>
                <a:lnTo>
                  <a:pt x="174320" y="344170"/>
                </a:lnTo>
                <a:lnTo>
                  <a:pt x="146392" y="350520"/>
                </a:lnTo>
                <a:lnTo>
                  <a:pt x="151663" y="363220"/>
                </a:lnTo>
                <a:lnTo>
                  <a:pt x="130022" y="394970"/>
                </a:lnTo>
                <a:lnTo>
                  <a:pt x="122085" y="400050"/>
                </a:lnTo>
                <a:lnTo>
                  <a:pt x="1030185" y="400050"/>
                </a:lnTo>
                <a:lnTo>
                  <a:pt x="1032040" y="394970"/>
                </a:lnTo>
                <a:lnTo>
                  <a:pt x="1033322" y="383540"/>
                </a:lnTo>
                <a:lnTo>
                  <a:pt x="1036328" y="365760"/>
                </a:lnTo>
                <a:lnTo>
                  <a:pt x="1017066" y="365760"/>
                </a:lnTo>
                <a:lnTo>
                  <a:pt x="1016622" y="359410"/>
                </a:lnTo>
                <a:lnTo>
                  <a:pt x="1017905" y="349250"/>
                </a:lnTo>
                <a:lnTo>
                  <a:pt x="1020045" y="342900"/>
                </a:lnTo>
                <a:lnTo>
                  <a:pt x="976337" y="342900"/>
                </a:lnTo>
                <a:lnTo>
                  <a:pt x="972045" y="341630"/>
                </a:lnTo>
                <a:lnTo>
                  <a:pt x="969924" y="335280"/>
                </a:lnTo>
                <a:lnTo>
                  <a:pt x="955776" y="335280"/>
                </a:lnTo>
                <a:lnTo>
                  <a:pt x="956807" y="330200"/>
                </a:lnTo>
                <a:close/>
              </a:path>
              <a:path w="1101725" h="816610">
                <a:moveTo>
                  <a:pt x="1036751" y="363220"/>
                </a:moveTo>
                <a:lnTo>
                  <a:pt x="1027747" y="363220"/>
                </a:lnTo>
                <a:lnTo>
                  <a:pt x="1017066" y="365760"/>
                </a:lnTo>
                <a:lnTo>
                  <a:pt x="1036328" y="365760"/>
                </a:lnTo>
                <a:lnTo>
                  <a:pt x="1036751" y="363220"/>
                </a:lnTo>
                <a:close/>
              </a:path>
              <a:path w="1101725" h="816610">
                <a:moveTo>
                  <a:pt x="1019187" y="325120"/>
                </a:moveTo>
                <a:lnTo>
                  <a:pt x="1016190" y="325120"/>
                </a:lnTo>
                <a:lnTo>
                  <a:pt x="1008049" y="328930"/>
                </a:lnTo>
                <a:lnTo>
                  <a:pt x="1000747" y="330200"/>
                </a:lnTo>
                <a:lnTo>
                  <a:pt x="994333" y="330200"/>
                </a:lnTo>
                <a:lnTo>
                  <a:pt x="985774" y="332740"/>
                </a:lnTo>
                <a:lnTo>
                  <a:pt x="979335" y="341630"/>
                </a:lnTo>
                <a:lnTo>
                  <a:pt x="976337" y="342900"/>
                </a:lnTo>
                <a:lnTo>
                  <a:pt x="1020045" y="342900"/>
                </a:lnTo>
                <a:lnTo>
                  <a:pt x="1020902" y="340360"/>
                </a:lnTo>
                <a:lnTo>
                  <a:pt x="1019187" y="325120"/>
                </a:lnTo>
                <a:close/>
              </a:path>
              <a:path w="1101725" h="816610">
                <a:moveTo>
                  <a:pt x="195224" y="215900"/>
                </a:moveTo>
                <a:lnTo>
                  <a:pt x="199466" y="232410"/>
                </a:lnTo>
                <a:lnTo>
                  <a:pt x="199974" y="252730"/>
                </a:lnTo>
                <a:lnTo>
                  <a:pt x="207911" y="264160"/>
                </a:lnTo>
                <a:lnTo>
                  <a:pt x="200520" y="271780"/>
                </a:lnTo>
                <a:lnTo>
                  <a:pt x="194691" y="274320"/>
                </a:lnTo>
                <a:lnTo>
                  <a:pt x="198386" y="283210"/>
                </a:lnTo>
                <a:lnTo>
                  <a:pt x="201028" y="311150"/>
                </a:lnTo>
                <a:lnTo>
                  <a:pt x="176415" y="332740"/>
                </a:lnTo>
                <a:lnTo>
                  <a:pt x="185381" y="330200"/>
                </a:lnTo>
                <a:lnTo>
                  <a:pt x="956807" y="330200"/>
                </a:lnTo>
                <a:lnTo>
                  <a:pt x="958354" y="322580"/>
                </a:lnTo>
                <a:lnTo>
                  <a:pt x="960475" y="309880"/>
                </a:lnTo>
                <a:lnTo>
                  <a:pt x="963485" y="297180"/>
                </a:lnTo>
                <a:lnTo>
                  <a:pt x="963235" y="294640"/>
                </a:lnTo>
                <a:lnTo>
                  <a:pt x="925779" y="294640"/>
                </a:lnTo>
                <a:lnTo>
                  <a:pt x="921778" y="289560"/>
                </a:lnTo>
                <a:lnTo>
                  <a:pt x="921956" y="287020"/>
                </a:lnTo>
                <a:lnTo>
                  <a:pt x="894829" y="287020"/>
                </a:lnTo>
                <a:lnTo>
                  <a:pt x="896404" y="278130"/>
                </a:lnTo>
                <a:lnTo>
                  <a:pt x="894295" y="262890"/>
                </a:lnTo>
                <a:lnTo>
                  <a:pt x="890612" y="252730"/>
                </a:lnTo>
                <a:lnTo>
                  <a:pt x="894295" y="247650"/>
                </a:lnTo>
                <a:lnTo>
                  <a:pt x="900099" y="234950"/>
                </a:lnTo>
                <a:lnTo>
                  <a:pt x="898883" y="228600"/>
                </a:lnTo>
                <a:lnTo>
                  <a:pt x="208965" y="228600"/>
                </a:lnTo>
                <a:lnTo>
                  <a:pt x="210019" y="218440"/>
                </a:lnTo>
                <a:lnTo>
                  <a:pt x="195224" y="215900"/>
                </a:lnTo>
                <a:close/>
              </a:path>
              <a:path w="1101725" h="816610">
                <a:moveTo>
                  <a:pt x="941197" y="290830"/>
                </a:moveTo>
                <a:lnTo>
                  <a:pt x="925779" y="294640"/>
                </a:lnTo>
                <a:lnTo>
                  <a:pt x="963235" y="294640"/>
                </a:lnTo>
                <a:lnTo>
                  <a:pt x="963109" y="293370"/>
                </a:lnTo>
                <a:lnTo>
                  <a:pt x="951052" y="293370"/>
                </a:lnTo>
                <a:lnTo>
                  <a:pt x="941197" y="290830"/>
                </a:lnTo>
                <a:close/>
              </a:path>
              <a:path w="1101725" h="816610">
                <a:moveTo>
                  <a:pt x="962609" y="288290"/>
                </a:moveTo>
                <a:lnTo>
                  <a:pt x="951052" y="293370"/>
                </a:lnTo>
                <a:lnTo>
                  <a:pt x="963109" y="293370"/>
                </a:lnTo>
                <a:lnTo>
                  <a:pt x="962609" y="288290"/>
                </a:lnTo>
                <a:close/>
              </a:path>
              <a:path w="1101725" h="816610">
                <a:moveTo>
                  <a:pt x="922845" y="274320"/>
                </a:moveTo>
                <a:lnTo>
                  <a:pt x="910145" y="278130"/>
                </a:lnTo>
                <a:lnTo>
                  <a:pt x="904328" y="287020"/>
                </a:lnTo>
                <a:lnTo>
                  <a:pt x="921956" y="287020"/>
                </a:lnTo>
                <a:lnTo>
                  <a:pt x="922845" y="274320"/>
                </a:lnTo>
                <a:close/>
              </a:path>
              <a:path w="1101725" h="816610">
                <a:moveTo>
                  <a:pt x="236956" y="179070"/>
                </a:moveTo>
                <a:lnTo>
                  <a:pt x="218452" y="198120"/>
                </a:lnTo>
                <a:lnTo>
                  <a:pt x="217411" y="213360"/>
                </a:lnTo>
                <a:lnTo>
                  <a:pt x="208965" y="228600"/>
                </a:lnTo>
                <a:lnTo>
                  <a:pt x="898883" y="228600"/>
                </a:lnTo>
                <a:lnTo>
                  <a:pt x="896937" y="218440"/>
                </a:lnTo>
                <a:lnTo>
                  <a:pt x="903274" y="210820"/>
                </a:lnTo>
                <a:lnTo>
                  <a:pt x="913841" y="203200"/>
                </a:lnTo>
                <a:lnTo>
                  <a:pt x="912455" y="199390"/>
                </a:lnTo>
                <a:lnTo>
                  <a:pt x="246456" y="199390"/>
                </a:lnTo>
                <a:lnTo>
                  <a:pt x="236956" y="179070"/>
                </a:lnTo>
                <a:close/>
              </a:path>
              <a:path w="1101725" h="816610">
                <a:moveTo>
                  <a:pt x="252285" y="189230"/>
                </a:moveTo>
                <a:lnTo>
                  <a:pt x="246456" y="199390"/>
                </a:lnTo>
                <a:lnTo>
                  <a:pt x="861529" y="199390"/>
                </a:lnTo>
                <a:lnTo>
                  <a:pt x="847813" y="195580"/>
                </a:lnTo>
                <a:lnTo>
                  <a:pt x="835647" y="195580"/>
                </a:lnTo>
                <a:lnTo>
                  <a:pt x="841380" y="190500"/>
                </a:lnTo>
                <a:lnTo>
                  <a:pt x="292620" y="190500"/>
                </a:lnTo>
                <a:lnTo>
                  <a:pt x="252285" y="189230"/>
                </a:lnTo>
                <a:close/>
              </a:path>
              <a:path w="1101725" h="816610">
                <a:moveTo>
                  <a:pt x="901687" y="172720"/>
                </a:moveTo>
                <a:lnTo>
                  <a:pt x="888479" y="180340"/>
                </a:lnTo>
                <a:lnTo>
                  <a:pt x="875804" y="181610"/>
                </a:lnTo>
                <a:lnTo>
                  <a:pt x="873683" y="190500"/>
                </a:lnTo>
                <a:lnTo>
                  <a:pt x="861529" y="199390"/>
                </a:lnTo>
                <a:lnTo>
                  <a:pt x="912455" y="199390"/>
                </a:lnTo>
                <a:lnTo>
                  <a:pt x="910145" y="193040"/>
                </a:lnTo>
                <a:lnTo>
                  <a:pt x="903274" y="190500"/>
                </a:lnTo>
                <a:lnTo>
                  <a:pt x="901687" y="172720"/>
                </a:lnTo>
                <a:close/>
              </a:path>
              <a:path w="1101725" h="816610">
                <a:moveTo>
                  <a:pt x="308571" y="143510"/>
                </a:moveTo>
                <a:lnTo>
                  <a:pt x="311708" y="166370"/>
                </a:lnTo>
                <a:lnTo>
                  <a:pt x="317893" y="171450"/>
                </a:lnTo>
                <a:lnTo>
                  <a:pt x="310464" y="172720"/>
                </a:lnTo>
                <a:lnTo>
                  <a:pt x="292620" y="190500"/>
                </a:lnTo>
                <a:lnTo>
                  <a:pt x="841380" y="190500"/>
                </a:lnTo>
                <a:lnTo>
                  <a:pt x="845680" y="186690"/>
                </a:lnTo>
                <a:lnTo>
                  <a:pt x="856780" y="185420"/>
                </a:lnTo>
                <a:lnTo>
                  <a:pt x="864717" y="175260"/>
                </a:lnTo>
                <a:lnTo>
                  <a:pt x="867679" y="170180"/>
                </a:lnTo>
                <a:lnTo>
                  <a:pt x="330225" y="170180"/>
                </a:lnTo>
                <a:lnTo>
                  <a:pt x="308571" y="143510"/>
                </a:lnTo>
                <a:close/>
              </a:path>
              <a:path w="1101725" h="816610">
                <a:moveTo>
                  <a:pt x="366674" y="97790"/>
                </a:moveTo>
                <a:lnTo>
                  <a:pt x="358749" y="111760"/>
                </a:lnTo>
                <a:lnTo>
                  <a:pt x="353479" y="128270"/>
                </a:lnTo>
                <a:lnTo>
                  <a:pt x="346595" y="144780"/>
                </a:lnTo>
                <a:lnTo>
                  <a:pt x="349237" y="157480"/>
                </a:lnTo>
                <a:lnTo>
                  <a:pt x="330225" y="170180"/>
                </a:lnTo>
                <a:lnTo>
                  <a:pt x="867679" y="170180"/>
                </a:lnTo>
                <a:lnTo>
                  <a:pt x="872121" y="162560"/>
                </a:lnTo>
                <a:lnTo>
                  <a:pt x="877379" y="156210"/>
                </a:lnTo>
                <a:lnTo>
                  <a:pt x="652322" y="156210"/>
                </a:lnTo>
                <a:lnTo>
                  <a:pt x="659180" y="142240"/>
                </a:lnTo>
                <a:lnTo>
                  <a:pt x="657059" y="137160"/>
                </a:lnTo>
                <a:lnTo>
                  <a:pt x="664464" y="124460"/>
                </a:lnTo>
                <a:lnTo>
                  <a:pt x="667406" y="109220"/>
                </a:lnTo>
                <a:lnTo>
                  <a:pt x="383578" y="109220"/>
                </a:lnTo>
                <a:lnTo>
                  <a:pt x="366674" y="97790"/>
                </a:lnTo>
                <a:close/>
              </a:path>
              <a:path w="1101725" h="816610">
                <a:moveTo>
                  <a:pt x="682955" y="123190"/>
                </a:moveTo>
                <a:lnTo>
                  <a:pt x="679259" y="132080"/>
                </a:lnTo>
                <a:lnTo>
                  <a:pt x="675563" y="139700"/>
                </a:lnTo>
                <a:lnTo>
                  <a:pt x="670814" y="143510"/>
                </a:lnTo>
                <a:lnTo>
                  <a:pt x="671855" y="152400"/>
                </a:lnTo>
                <a:lnTo>
                  <a:pt x="671334" y="156210"/>
                </a:lnTo>
                <a:lnTo>
                  <a:pt x="877379" y="156210"/>
                </a:lnTo>
                <a:lnTo>
                  <a:pt x="877925" y="148590"/>
                </a:lnTo>
                <a:lnTo>
                  <a:pt x="879311" y="147320"/>
                </a:lnTo>
                <a:lnTo>
                  <a:pt x="751636" y="147320"/>
                </a:lnTo>
                <a:lnTo>
                  <a:pt x="747420" y="138430"/>
                </a:lnTo>
                <a:lnTo>
                  <a:pt x="744245" y="133350"/>
                </a:lnTo>
                <a:lnTo>
                  <a:pt x="737895" y="130810"/>
                </a:lnTo>
                <a:lnTo>
                  <a:pt x="692480" y="130810"/>
                </a:lnTo>
                <a:lnTo>
                  <a:pt x="687197" y="128270"/>
                </a:lnTo>
                <a:lnTo>
                  <a:pt x="682955" y="123190"/>
                </a:lnTo>
                <a:close/>
              </a:path>
              <a:path w="1101725" h="816610">
                <a:moveTo>
                  <a:pt x="790206" y="125730"/>
                </a:moveTo>
                <a:lnTo>
                  <a:pt x="780173" y="125730"/>
                </a:lnTo>
                <a:lnTo>
                  <a:pt x="772248" y="132080"/>
                </a:lnTo>
                <a:lnTo>
                  <a:pt x="760095" y="137160"/>
                </a:lnTo>
                <a:lnTo>
                  <a:pt x="755345" y="140970"/>
                </a:lnTo>
                <a:lnTo>
                  <a:pt x="751636" y="147320"/>
                </a:lnTo>
                <a:lnTo>
                  <a:pt x="879311" y="147320"/>
                </a:lnTo>
                <a:lnTo>
                  <a:pt x="889012" y="138430"/>
                </a:lnTo>
                <a:lnTo>
                  <a:pt x="879106" y="134620"/>
                </a:lnTo>
                <a:lnTo>
                  <a:pt x="800773" y="134620"/>
                </a:lnTo>
                <a:lnTo>
                  <a:pt x="796036" y="130810"/>
                </a:lnTo>
                <a:lnTo>
                  <a:pt x="790206" y="125730"/>
                </a:lnTo>
                <a:close/>
              </a:path>
              <a:path w="1101725" h="816610">
                <a:moveTo>
                  <a:pt x="847280" y="109220"/>
                </a:moveTo>
                <a:lnTo>
                  <a:pt x="833539" y="114300"/>
                </a:lnTo>
                <a:lnTo>
                  <a:pt x="825093" y="118110"/>
                </a:lnTo>
                <a:lnTo>
                  <a:pt x="811352" y="124460"/>
                </a:lnTo>
                <a:lnTo>
                  <a:pt x="805014" y="132080"/>
                </a:lnTo>
                <a:lnTo>
                  <a:pt x="800773" y="134620"/>
                </a:lnTo>
                <a:lnTo>
                  <a:pt x="879106" y="134620"/>
                </a:lnTo>
                <a:lnTo>
                  <a:pt x="875804" y="133350"/>
                </a:lnTo>
                <a:lnTo>
                  <a:pt x="876001" y="132080"/>
                </a:lnTo>
                <a:lnTo>
                  <a:pt x="845159" y="132080"/>
                </a:lnTo>
                <a:lnTo>
                  <a:pt x="847280" y="109220"/>
                </a:lnTo>
                <a:close/>
              </a:path>
              <a:path w="1101725" h="816610">
                <a:moveTo>
                  <a:pt x="877379" y="123190"/>
                </a:moveTo>
                <a:lnTo>
                  <a:pt x="865771" y="123190"/>
                </a:lnTo>
                <a:lnTo>
                  <a:pt x="854659" y="127000"/>
                </a:lnTo>
                <a:lnTo>
                  <a:pt x="845159" y="132080"/>
                </a:lnTo>
                <a:lnTo>
                  <a:pt x="876001" y="132080"/>
                </a:lnTo>
                <a:lnTo>
                  <a:pt x="877379" y="123190"/>
                </a:lnTo>
                <a:close/>
              </a:path>
              <a:path w="1101725" h="816610">
                <a:moveTo>
                  <a:pt x="718350" y="99060"/>
                </a:moveTo>
                <a:lnTo>
                  <a:pt x="701979" y="113030"/>
                </a:lnTo>
                <a:lnTo>
                  <a:pt x="696709" y="125730"/>
                </a:lnTo>
                <a:lnTo>
                  <a:pt x="692480" y="130810"/>
                </a:lnTo>
                <a:lnTo>
                  <a:pt x="737895" y="130810"/>
                </a:lnTo>
                <a:lnTo>
                  <a:pt x="728408" y="113030"/>
                </a:lnTo>
                <a:lnTo>
                  <a:pt x="718350" y="99060"/>
                </a:lnTo>
                <a:close/>
              </a:path>
              <a:path w="1101725" h="816610">
                <a:moveTo>
                  <a:pt x="404710" y="83820"/>
                </a:moveTo>
                <a:lnTo>
                  <a:pt x="383578" y="109220"/>
                </a:lnTo>
                <a:lnTo>
                  <a:pt x="667406" y="109220"/>
                </a:lnTo>
                <a:lnTo>
                  <a:pt x="667651" y="107950"/>
                </a:lnTo>
                <a:lnTo>
                  <a:pt x="667841" y="105410"/>
                </a:lnTo>
                <a:lnTo>
                  <a:pt x="424802" y="105410"/>
                </a:lnTo>
                <a:lnTo>
                  <a:pt x="418985" y="97790"/>
                </a:lnTo>
                <a:lnTo>
                  <a:pt x="404710" y="83820"/>
                </a:lnTo>
                <a:close/>
              </a:path>
              <a:path w="1101725" h="816610">
                <a:moveTo>
                  <a:pt x="449618" y="63500"/>
                </a:moveTo>
                <a:lnTo>
                  <a:pt x="444334" y="72390"/>
                </a:lnTo>
                <a:lnTo>
                  <a:pt x="439051" y="78740"/>
                </a:lnTo>
                <a:lnTo>
                  <a:pt x="432193" y="91440"/>
                </a:lnTo>
                <a:lnTo>
                  <a:pt x="424802" y="105410"/>
                </a:lnTo>
                <a:lnTo>
                  <a:pt x="667841" y="105410"/>
                </a:lnTo>
                <a:lnTo>
                  <a:pt x="668693" y="93980"/>
                </a:lnTo>
                <a:lnTo>
                  <a:pt x="668797" y="91440"/>
                </a:lnTo>
                <a:lnTo>
                  <a:pt x="596303" y="91440"/>
                </a:lnTo>
                <a:lnTo>
                  <a:pt x="596218" y="88900"/>
                </a:lnTo>
                <a:lnTo>
                  <a:pt x="501192" y="88900"/>
                </a:lnTo>
                <a:lnTo>
                  <a:pt x="497509" y="87630"/>
                </a:lnTo>
                <a:lnTo>
                  <a:pt x="495922" y="73660"/>
                </a:lnTo>
                <a:lnTo>
                  <a:pt x="495621" y="68580"/>
                </a:lnTo>
                <a:lnTo>
                  <a:pt x="464947" y="68580"/>
                </a:lnTo>
                <a:lnTo>
                  <a:pt x="449618" y="63500"/>
                </a:lnTo>
                <a:close/>
              </a:path>
              <a:path w="1101725" h="816610">
                <a:moveTo>
                  <a:pt x="640156" y="59690"/>
                </a:moveTo>
                <a:lnTo>
                  <a:pt x="634352" y="67310"/>
                </a:lnTo>
                <a:lnTo>
                  <a:pt x="625373" y="69850"/>
                </a:lnTo>
                <a:lnTo>
                  <a:pt x="615315" y="76200"/>
                </a:lnTo>
                <a:lnTo>
                  <a:pt x="603694" y="83820"/>
                </a:lnTo>
                <a:lnTo>
                  <a:pt x="596303" y="91440"/>
                </a:lnTo>
                <a:lnTo>
                  <a:pt x="668797" y="91440"/>
                </a:lnTo>
                <a:lnTo>
                  <a:pt x="668953" y="87630"/>
                </a:lnTo>
                <a:lnTo>
                  <a:pt x="645972" y="87630"/>
                </a:lnTo>
                <a:lnTo>
                  <a:pt x="643864" y="81280"/>
                </a:lnTo>
                <a:lnTo>
                  <a:pt x="641756" y="66040"/>
                </a:lnTo>
                <a:lnTo>
                  <a:pt x="640156" y="59690"/>
                </a:lnTo>
                <a:close/>
              </a:path>
              <a:path w="1101725" h="816610">
                <a:moveTo>
                  <a:pt x="551929" y="0"/>
                </a:moveTo>
                <a:lnTo>
                  <a:pt x="547166" y="31750"/>
                </a:lnTo>
                <a:lnTo>
                  <a:pt x="545579" y="40640"/>
                </a:lnTo>
                <a:lnTo>
                  <a:pt x="539788" y="46990"/>
                </a:lnTo>
                <a:lnTo>
                  <a:pt x="531837" y="53340"/>
                </a:lnTo>
                <a:lnTo>
                  <a:pt x="527088" y="58420"/>
                </a:lnTo>
                <a:lnTo>
                  <a:pt x="525513" y="78740"/>
                </a:lnTo>
                <a:lnTo>
                  <a:pt x="523392" y="81280"/>
                </a:lnTo>
                <a:lnTo>
                  <a:pt x="513359" y="82550"/>
                </a:lnTo>
                <a:lnTo>
                  <a:pt x="505955" y="85090"/>
                </a:lnTo>
                <a:lnTo>
                  <a:pt x="501192" y="88900"/>
                </a:lnTo>
                <a:lnTo>
                  <a:pt x="596218" y="88900"/>
                </a:lnTo>
                <a:lnTo>
                  <a:pt x="595879" y="78740"/>
                </a:lnTo>
                <a:lnTo>
                  <a:pt x="595795" y="64770"/>
                </a:lnTo>
                <a:lnTo>
                  <a:pt x="597890" y="50800"/>
                </a:lnTo>
                <a:lnTo>
                  <a:pt x="591566" y="44450"/>
                </a:lnTo>
                <a:lnTo>
                  <a:pt x="593563" y="29210"/>
                </a:lnTo>
                <a:lnTo>
                  <a:pt x="565124" y="29210"/>
                </a:lnTo>
                <a:lnTo>
                  <a:pt x="561428" y="27940"/>
                </a:lnTo>
                <a:lnTo>
                  <a:pt x="557733" y="24130"/>
                </a:lnTo>
                <a:lnTo>
                  <a:pt x="557212" y="11430"/>
                </a:lnTo>
                <a:lnTo>
                  <a:pt x="551929" y="0"/>
                </a:lnTo>
                <a:close/>
              </a:path>
              <a:path w="1101725" h="816610">
                <a:moveTo>
                  <a:pt x="669213" y="81280"/>
                </a:moveTo>
                <a:lnTo>
                  <a:pt x="657593" y="81280"/>
                </a:lnTo>
                <a:lnTo>
                  <a:pt x="645972" y="87630"/>
                </a:lnTo>
                <a:lnTo>
                  <a:pt x="668953" y="87630"/>
                </a:lnTo>
                <a:lnTo>
                  <a:pt x="669213" y="81280"/>
                </a:lnTo>
                <a:close/>
              </a:path>
              <a:path w="1101725" h="816610">
                <a:moveTo>
                  <a:pt x="494868" y="55880"/>
                </a:moveTo>
                <a:lnTo>
                  <a:pt x="486410" y="59690"/>
                </a:lnTo>
                <a:lnTo>
                  <a:pt x="480072" y="66040"/>
                </a:lnTo>
                <a:lnTo>
                  <a:pt x="471614" y="67310"/>
                </a:lnTo>
                <a:lnTo>
                  <a:pt x="464947" y="68580"/>
                </a:lnTo>
                <a:lnTo>
                  <a:pt x="495621" y="68580"/>
                </a:lnTo>
                <a:lnTo>
                  <a:pt x="494868" y="55880"/>
                </a:lnTo>
                <a:close/>
              </a:path>
              <a:path w="1101725" h="816610">
                <a:moveTo>
                  <a:pt x="594728" y="20320"/>
                </a:moveTo>
                <a:lnTo>
                  <a:pt x="587857" y="24130"/>
                </a:lnTo>
                <a:lnTo>
                  <a:pt x="572008" y="25400"/>
                </a:lnTo>
                <a:lnTo>
                  <a:pt x="565124" y="29210"/>
                </a:lnTo>
                <a:lnTo>
                  <a:pt x="593563" y="29210"/>
                </a:lnTo>
                <a:lnTo>
                  <a:pt x="594728" y="20320"/>
                </a:lnTo>
                <a:close/>
              </a:path>
            </a:pathLst>
          </a:custGeom>
          <a:solidFill>
            <a:srgbClr val="CED9A2"/>
          </a:solidFill>
        </p:spPr>
        <p:txBody>
          <a:bodyPr wrap="square" lIns="0" tIns="0" rIns="0" bIns="0" rtlCol="0"/>
          <a:lstStyle/>
          <a:p>
            <a:endParaRPr/>
          </a:p>
        </p:txBody>
      </p:sp>
      <p:sp>
        <p:nvSpPr>
          <p:cNvPr id="197" name="object 197"/>
          <p:cNvSpPr/>
          <p:nvPr/>
        </p:nvSpPr>
        <p:spPr>
          <a:xfrm>
            <a:off x="1479609" y="5631019"/>
            <a:ext cx="1101725" cy="817244"/>
          </a:xfrm>
          <a:custGeom>
            <a:avLst/>
            <a:gdLst/>
            <a:ahLst/>
            <a:cxnLst/>
            <a:rect l="l" t="t" r="r" b="b"/>
            <a:pathLst>
              <a:path w="1101725" h="817245">
                <a:moveTo>
                  <a:pt x="421081" y="756538"/>
                </a:moveTo>
                <a:lnTo>
                  <a:pt x="438251" y="735342"/>
                </a:lnTo>
                <a:lnTo>
                  <a:pt x="447700" y="725055"/>
                </a:lnTo>
                <a:lnTo>
                  <a:pt x="448805" y="717905"/>
                </a:lnTo>
                <a:lnTo>
                  <a:pt x="455320" y="722439"/>
                </a:lnTo>
                <a:lnTo>
                  <a:pt x="463410" y="737234"/>
                </a:lnTo>
                <a:lnTo>
                  <a:pt x="473506" y="728408"/>
                </a:lnTo>
                <a:lnTo>
                  <a:pt x="477100" y="721245"/>
                </a:lnTo>
                <a:lnTo>
                  <a:pt x="499503" y="711428"/>
                </a:lnTo>
                <a:lnTo>
                  <a:pt x="506501" y="708456"/>
                </a:lnTo>
                <a:lnTo>
                  <a:pt x="524611" y="674065"/>
                </a:lnTo>
                <a:lnTo>
                  <a:pt x="537895" y="665352"/>
                </a:lnTo>
                <a:lnTo>
                  <a:pt x="560920" y="652068"/>
                </a:lnTo>
                <a:lnTo>
                  <a:pt x="567563" y="650824"/>
                </a:lnTo>
                <a:lnTo>
                  <a:pt x="576948" y="655383"/>
                </a:lnTo>
                <a:lnTo>
                  <a:pt x="602716" y="678649"/>
                </a:lnTo>
                <a:lnTo>
                  <a:pt x="619137" y="695261"/>
                </a:lnTo>
                <a:lnTo>
                  <a:pt x="612495" y="699820"/>
                </a:lnTo>
                <a:lnTo>
                  <a:pt x="607402" y="708126"/>
                </a:lnTo>
                <a:lnTo>
                  <a:pt x="608190" y="722668"/>
                </a:lnTo>
                <a:lnTo>
                  <a:pt x="607402" y="732218"/>
                </a:lnTo>
                <a:lnTo>
                  <a:pt x="621461" y="719340"/>
                </a:lnTo>
                <a:lnTo>
                  <a:pt x="630834" y="716445"/>
                </a:lnTo>
                <a:lnTo>
                  <a:pt x="639432" y="709371"/>
                </a:lnTo>
                <a:lnTo>
                  <a:pt x="657402" y="724738"/>
                </a:lnTo>
                <a:lnTo>
                  <a:pt x="658571" y="719772"/>
                </a:lnTo>
                <a:lnTo>
                  <a:pt x="662470" y="716026"/>
                </a:lnTo>
                <a:lnTo>
                  <a:pt x="667169" y="717270"/>
                </a:lnTo>
                <a:lnTo>
                  <a:pt x="668731" y="726820"/>
                </a:lnTo>
                <a:lnTo>
                  <a:pt x="694740" y="723836"/>
                </a:lnTo>
                <a:lnTo>
                  <a:pt x="701979" y="717918"/>
                </a:lnTo>
                <a:lnTo>
                  <a:pt x="708520" y="728027"/>
                </a:lnTo>
                <a:lnTo>
                  <a:pt x="718350" y="738479"/>
                </a:lnTo>
                <a:lnTo>
                  <a:pt x="710158" y="742645"/>
                </a:lnTo>
                <a:lnTo>
                  <a:pt x="700341" y="756234"/>
                </a:lnTo>
                <a:lnTo>
                  <a:pt x="700011" y="765632"/>
                </a:lnTo>
                <a:lnTo>
                  <a:pt x="697699" y="775030"/>
                </a:lnTo>
                <a:lnTo>
                  <a:pt x="699020" y="788606"/>
                </a:lnTo>
                <a:lnTo>
                  <a:pt x="693127" y="795223"/>
                </a:lnTo>
                <a:lnTo>
                  <a:pt x="689190" y="807402"/>
                </a:lnTo>
                <a:lnTo>
                  <a:pt x="692797" y="817168"/>
                </a:lnTo>
                <a:lnTo>
                  <a:pt x="700989" y="812622"/>
                </a:lnTo>
                <a:lnTo>
                  <a:pt x="707885" y="804290"/>
                </a:lnTo>
                <a:lnTo>
                  <a:pt x="718997" y="803592"/>
                </a:lnTo>
                <a:lnTo>
                  <a:pt x="719988" y="794893"/>
                </a:lnTo>
                <a:lnTo>
                  <a:pt x="725360" y="799465"/>
                </a:lnTo>
                <a:lnTo>
                  <a:pt x="734695" y="804773"/>
                </a:lnTo>
                <a:lnTo>
                  <a:pt x="792353" y="806996"/>
                </a:lnTo>
                <a:lnTo>
                  <a:pt x="791083" y="799249"/>
                </a:lnTo>
                <a:lnTo>
                  <a:pt x="791705" y="790155"/>
                </a:lnTo>
                <a:lnTo>
                  <a:pt x="800252" y="790498"/>
                </a:lnTo>
                <a:lnTo>
                  <a:pt x="812130" y="789296"/>
                </a:lnTo>
                <a:lnTo>
                  <a:pt x="824414" y="786093"/>
                </a:lnTo>
                <a:lnTo>
                  <a:pt x="836649" y="782063"/>
                </a:lnTo>
                <a:lnTo>
                  <a:pt x="848385" y="778382"/>
                </a:lnTo>
                <a:lnTo>
                  <a:pt x="853452" y="778052"/>
                </a:lnTo>
                <a:lnTo>
                  <a:pt x="849972" y="771309"/>
                </a:lnTo>
                <a:lnTo>
                  <a:pt x="848385" y="766940"/>
                </a:lnTo>
                <a:lnTo>
                  <a:pt x="848702" y="762914"/>
                </a:lnTo>
                <a:lnTo>
                  <a:pt x="851547" y="757847"/>
                </a:lnTo>
                <a:lnTo>
                  <a:pt x="853782" y="753783"/>
                </a:lnTo>
                <a:lnTo>
                  <a:pt x="853782" y="749096"/>
                </a:lnTo>
                <a:lnTo>
                  <a:pt x="858532" y="745058"/>
                </a:lnTo>
                <a:lnTo>
                  <a:pt x="862952" y="741019"/>
                </a:lnTo>
                <a:lnTo>
                  <a:pt x="867092" y="736980"/>
                </a:lnTo>
                <a:lnTo>
                  <a:pt x="868349" y="731939"/>
                </a:lnTo>
                <a:lnTo>
                  <a:pt x="870229" y="738657"/>
                </a:lnTo>
                <a:lnTo>
                  <a:pt x="872147" y="748093"/>
                </a:lnTo>
                <a:lnTo>
                  <a:pt x="874344" y="754164"/>
                </a:lnTo>
                <a:lnTo>
                  <a:pt x="874344" y="755827"/>
                </a:lnTo>
                <a:lnTo>
                  <a:pt x="882269" y="755141"/>
                </a:lnTo>
                <a:lnTo>
                  <a:pt x="886383" y="755141"/>
                </a:lnTo>
                <a:lnTo>
                  <a:pt x="896518" y="758190"/>
                </a:lnTo>
                <a:lnTo>
                  <a:pt x="901585" y="763231"/>
                </a:lnTo>
                <a:lnTo>
                  <a:pt x="909828" y="764933"/>
                </a:lnTo>
                <a:lnTo>
                  <a:pt x="918679" y="768273"/>
                </a:lnTo>
                <a:lnTo>
                  <a:pt x="925017" y="772325"/>
                </a:lnTo>
                <a:lnTo>
                  <a:pt x="930402" y="777379"/>
                </a:lnTo>
                <a:lnTo>
                  <a:pt x="939253" y="784771"/>
                </a:lnTo>
                <a:lnTo>
                  <a:pt x="942111" y="773341"/>
                </a:lnTo>
                <a:lnTo>
                  <a:pt x="947813" y="762215"/>
                </a:lnTo>
                <a:lnTo>
                  <a:pt x="953122" y="767270"/>
                </a:lnTo>
                <a:lnTo>
                  <a:pt x="959764" y="773328"/>
                </a:lnTo>
                <a:lnTo>
                  <a:pt x="968006" y="767930"/>
                </a:lnTo>
                <a:lnTo>
                  <a:pt x="974966" y="763562"/>
                </a:lnTo>
                <a:lnTo>
                  <a:pt x="983843" y="773328"/>
                </a:lnTo>
                <a:lnTo>
                  <a:pt x="994930" y="775677"/>
                </a:lnTo>
                <a:lnTo>
                  <a:pt x="1004087" y="782078"/>
                </a:lnTo>
                <a:lnTo>
                  <a:pt x="1010742" y="788784"/>
                </a:lnTo>
                <a:lnTo>
                  <a:pt x="1016139" y="778700"/>
                </a:lnTo>
                <a:lnTo>
                  <a:pt x="1024356" y="767600"/>
                </a:lnTo>
                <a:lnTo>
                  <a:pt x="1029766" y="759498"/>
                </a:lnTo>
                <a:lnTo>
                  <a:pt x="1032294" y="759866"/>
                </a:lnTo>
                <a:lnTo>
                  <a:pt x="1027531" y="749401"/>
                </a:lnTo>
                <a:lnTo>
                  <a:pt x="1025931" y="740663"/>
                </a:lnTo>
                <a:lnTo>
                  <a:pt x="1026566" y="731926"/>
                </a:lnTo>
                <a:lnTo>
                  <a:pt x="1024051" y="724839"/>
                </a:lnTo>
                <a:lnTo>
                  <a:pt x="1024674" y="716432"/>
                </a:lnTo>
                <a:lnTo>
                  <a:pt x="1037678" y="723493"/>
                </a:lnTo>
                <a:lnTo>
                  <a:pt x="1043990" y="726846"/>
                </a:lnTo>
                <a:lnTo>
                  <a:pt x="1050340" y="729881"/>
                </a:lnTo>
                <a:lnTo>
                  <a:pt x="1050658" y="722477"/>
                </a:lnTo>
                <a:lnTo>
                  <a:pt x="1051610" y="716089"/>
                </a:lnTo>
                <a:lnTo>
                  <a:pt x="1055077" y="710361"/>
                </a:lnTo>
                <a:lnTo>
                  <a:pt x="1058240" y="708685"/>
                </a:lnTo>
                <a:lnTo>
                  <a:pt x="1063002" y="711695"/>
                </a:lnTo>
                <a:lnTo>
                  <a:pt x="1075359" y="710704"/>
                </a:lnTo>
                <a:lnTo>
                  <a:pt x="1072489" y="703643"/>
                </a:lnTo>
                <a:lnTo>
                  <a:pt x="1069314" y="694537"/>
                </a:lnTo>
                <a:lnTo>
                  <a:pt x="1068705" y="687133"/>
                </a:lnTo>
                <a:lnTo>
                  <a:pt x="1067739" y="681748"/>
                </a:lnTo>
                <a:lnTo>
                  <a:pt x="1072159" y="682078"/>
                </a:lnTo>
                <a:lnTo>
                  <a:pt x="1079779" y="678713"/>
                </a:lnTo>
                <a:lnTo>
                  <a:pt x="1085481" y="674344"/>
                </a:lnTo>
                <a:lnTo>
                  <a:pt x="1097495" y="669607"/>
                </a:lnTo>
                <a:lnTo>
                  <a:pt x="1101318" y="661542"/>
                </a:lnTo>
                <a:lnTo>
                  <a:pt x="1096251" y="656475"/>
                </a:lnTo>
                <a:lnTo>
                  <a:pt x="1092746" y="651103"/>
                </a:lnTo>
                <a:lnTo>
                  <a:pt x="1089266" y="643369"/>
                </a:lnTo>
                <a:lnTo>
                  <a:pt x="1084211" y="647065"/>
                </a:lnTo>
                <a:lnTo>
                  <a:pt x="1075649" y="647590"/>
                </a:lnTo>
                <a:lnTo>
                  <a:pt x="1070175" y="645956"/>
                </a:lnTo>
                <a:lnTo>
                  <a:pt x="1064277" y="644375"/>
                </a:lnTo>
                <a:lnTo>
                  <a:pt x="1054442" y="645058"/>
                </a:lnTo>
                <a:lnTo>
                  <a:pt x="1049058" y="648068"/>
                </a:lnTo>
                <a:lnTo>
                  <a:pt x="1046848" y="646048"/>
                </a:lnTo>
                <a:lnTo>
                  <a:pt x="1046530" y="641680"/>
                </a:lnTo>
                <a:lnTo>
                  <a:pt x="1054747" y="631570"/>
                </a:lnTo>
                <a:lnTo>
                  <a:pt x="1050556" y="627354"/>
                </a:lnTo>
                <a:lnTo>
                  <a:pt x="1041063" y="623158"/>
                </a:lnTo>
                <a:lnTo>
                  <a:pt x="1031006" y="619947"/>
                </a:lnTo>
                <a:lnTo>
                  <a:pt x="1020990" y="616560"/>
                </a:lnTo>
                <a:lnTo>
                  <a:pt x="1011618" y="611835"/>
                </a:lnTo>
                <a:lnTo>
                  <a:pt x="1000848" y="609485"/>
                </a:lnTo>
                <a:lnTo>
                  <a:pt x="1010666" y="600062"/>
                </a:lnTo>
                <a:lnTo>
                  <a:pt x="1016990" y="589635"/>
                </a:lnTo>
                <a:lnTo>
                  <a:pt x="1025550" y="601738"/>
                </a:lnTo>
                <a:lnTo>
                  <a:pt x="1032840" y="597026"/>
                </a:lnTo>
                <a:lnTo>
                  <a:pt x="1039799" y="593331"/>
                </a:lnTo>
                <a:lnTo>
                  <a:pt x="1049909" y="592327"/>
                </a:lnTo>
                <a:lnTo>
                  <a:pt x="1056563" y="584568"/>
                </a:lnTo>
                <a:lnTo>
                  <a:pt x="1055306" y="572465"/>
                </a:lnTo>
                <a:lnTo>
                  <a:pt x="1059103" y="570445"/>
                </a:lnTo>
                <a:lnTo>
                  <a:pt x="1072718" y="570763"/>
                </a:lnTo>
                <a:lnTo>
                  <a:pt x="1074305" y="563371"/>
                </a:lnTo>
                <a:lnTo>
                  <a:pt x="1073023" y="557631"/>
                </a:lnTo>
                <a:lnTo>
                  <a:pt x="1073988" y="550227"/>
                </a:lnTo>
                <a:lnTo>
                  <a:pt x="1076515" y="545198"/>
                </a:lnTo>
                <a:lnTo>
                  <a:pt x="1078420" y="542493"/>
                </a:lnTo>
                <a:lnTo>
                  <a:pt x="1071473" y="534085"/>
                </a:lnTo>
                <a:lnTo>
                  <a:pt x="1066698" y="533044"/>
                </a:lnTo>
                <a:lnTo>
                  <a:pt x="1062609" y="532053"/>
                </a:lnTo>
                <a:lnTo>
                  <a:pt x="1065758" y="525983"/>
                </a:lnTo>
                <a:lnTo>
                  <a:pt x="1069886" y="521627"/>
                </a:lnTo>
                <a:lnTo>
                  <a:pt x="1073988" y="516534"/>
                </a:lnTo>
                <a:lnTo>
                  <a:pt x="1078115" y="514553"/>
                </a:lnTo>
                <a:lnTo>
                  <a:pt x="1077798" y="508139"/>
                </a:lnTo>
                <a:lnTo>
                  <a:pt x="1078420" y="500075"/>
                </a:lnTo>
                <a:lnTo>
                  <a:pt x="1078420" y="492328"/>
                </a:lnTo>
                <a:lnTo>
                  <a:pt x="1076833" y="485254"/>
                </a:lnTo>
                <a:lnTo>
                  <a:pt x="1076515" y="478180"/>
                </a:lnTo>
                <a:lnTo>
                  <a:pt x="1070190" y="484924"/>
                </a:lnTo>
                <a:lnTo>
                  <a:pt x="1066393" y="491985"/>
                </a:lnTo>
                <a:lnTo>
                  <a:pt x="1060691" y="494664"/>
                </a:lnTo>
                <a:lnTo>
                  <a:pt x="1055636" y="498728"/>
                </a:lnTo>
                <a:lnTo>
                  <a:pt x="1051496" y="503770"/>
                </a:lnTo>
                <a:lnTo>
                  <a:pt x="1046772" y="509155"/>
                </a:lnTo>
                <a:lnTo>
                  <a:pt x="1041069" y="519252"/>
                </a:lnTo>
                <a:lnTo>
                  <a:pt x="1039164" y="521944"/>
                </a:lnTo>
                <a:lnTo>
                  <a:pt x="1032840" y="521944"/>
                </a:lnTo>
                <a:lnTo>
                  <a:pt x="1023658" y="521627"/>
                </a:lnTo>
                <a:lnTo>
                  <a:pt x="1015733" y="524319"/>
                </a:lnTo>
                <a:lnTo>
                  <a:pt x="1016698" y="514553"/>
                </a:lnTo>
                <a:lnTo>
                  <a:pt x="1018565" y="507149"/>
                </a:lnTo>
                <a:lnTo>
                  <a:pt x="1020800" y="501751"/>
                </a:lnTo>
                <a:lnTo>
                  <a:pt x="1026185" y="493687"/>
                </a:lnTo>
                <a:lnTo>
                  <a:pt x="1018260" y="497382"/>
                </a:lnTo>
                <a:lnTo>
                  <a:pt x="1008773" y="499402"/>
                </a:lnTo>
                <a:lnTo>
                  <a:pt x="1003681" y="500075"/>
                </a:lnTo>
                <a:lnTo>
                  <a:pt x="1001153" y="501091"/>
                </a:lnTo>
                <a:lnTo>
                  <a:pt x="997991" y="497039"/>
                </a:lnTo>
                <a:lnTo>
                  <a:pt x="1001153" y="489966"/>
                </a:lnTo>
                <a:lnTo>
                  <a:pt x="1004633" y="478523"/>
                </a:lnTo>
                <a:lnTo>
                  <a:pt x="999896" y="475488"/>
                </a:lnTo>
                <a:lnTo>
                  <a:pt x="987539" y="473798"/>
                </a:lnTo>
                <a:lnTo>
                  <a:pt x="994194" y="469772"/>
                </a:lnTo>
                <a:lnTo>
                  <a:pt x="988504" y="456298"/>
                </a:lnTo>
                <a:lnTo>
                  <a:pt x="996734" y="456628"/>
                </a:lnTo>
                <a:lnTo>
                  <a:pt x="1004328" y="460336"/>
                </a:lnTo>
                <a:lnTo>
                  <a:pt x="1013841" y="456628"/>
                </a:lnTo>
                <a:lnTo>
                  <a:pt x="1023010" y="456298"/>
                </a:lnTo>
                <a:lnTo>
                  <a:pt x="1025550" y="460336"/>
                </a:lnTo>
                <a:lnTo>
                  <a:pt x="1025601" y="449910"/>
                </a:lnTo>
                <a:lnTo>
                  <a:pt x="1028611" y="442163"/>
                </a:lnTo>
                <a:lnTo>
                  <a:pt x="1032040" y="435317"/>
                </a:lnTo>
                <a:lnTo>
                  <a:pt x="1031621" y="420763"/>
                </a:lnTo>
                <a:lnTo>
                  <a:pt x="1039749" y="413461"/>
                </a:lnTo>
                <a:lnTo>
                  <a:pt x="1032040" y="408927"/>
                </a:lnTo>
                <a:lnTo>
                  <a:pt x="1026477" y="409828"/>
                </a:lnTo>
                <a:lnTo>
                  <a:pt x="1032040" y="394779"/>
                </a:lnTo>
                <a:lnTo>
                  <a:pt x="1033322" y="383387"/>
                </a:lnTo>
                <a:lnTo>
                  <a:pt x="1035481" y="371106"/>
                </a:lnTo>
                <a:lnTo>
                  <a:pt x="1036751" y="362889"/>
                </a:lnTo>
                <a:lnTo>
                  <a:pt x="1027747" y="363346"/>
                </a:lnTo>
                <a:lnTo>
                  <a:pt x="1017066" y="365632"/>
                </a:lnTo>
                <a:lnTo>
                  <a:pt x="1016622" y="359257"/>
                </a:lnTo>
                <a:lnTo>
                  <a:pt x="1017905" y="349681"/>
                </a:lnTo>
                <a:lnTo>
                  <a:pt x="1020902" y="339661"/>
                </a:lnTo>
                <a:lnTo>
                  <a:pt x="1019187" y="325539"/>
                </a:lnTo>
                <a:lnTo>
                  <a:pt x="1016190" y="324624"/>
                </a:lnTo>
                <a:lnTo>
                  <a:pt x="1008049" y="328739"/>
                </a:lnTo>
                <a:lnTo>
                  <a:pt x="1000747" y="330542"/>
                </a:lnTo>
                <a:lnTo>
                  <a:pt x="994333" y="330542"/>
                </a:lnTo>
                <a:lnTo>
                  <a:pt x="985774" y="332841"/>
                </a:lnTo>
                <a:lnTo>
                  <a:pt x="979335" y="341058"/>
                </a:lnTo>
                <a:lnTo>
                  <a:pt x="976337" y="342417"/>
                </a:lnTo>
                <a:lnTo>
                  <a:pt x="972045" y="341058"/>
                </a:lnTo>
                <a:lnTo>
                  <a:pt x="969924" y="335102"/>
                </a:lnTo>
                <a:lnTo>
                  <a:pt x="963930" y="335102"/>
                </a:lnTo>
                <a:lnTo>
                  <a:pt x="955776" y="335559"/>
                </a:lnTo>
                <a:lnTo>
                  <a:pt x="958354" y="322795"/>
                </a:lnTo>
                <a:lnTo>
                  <a:pt x="960475" y="309587"/>
                </a:lnTo>
                <a:lnTo>
                  <a:pt x="963485" y="296837"/>
                </a:lnTo>
                <a:lnTo>
                  <a:pt x="962609" y="288188"/>
                </a:lnTo>
                <a:lnTo>
                  <a:pt x="951052" y="292734"/>
                </a:lnTo>
                <a:lnTo>
                  <a:pt x="941197" y="291376"/>
                </a:lnTo>
                <a:lnTo>
                  <a:pt x="925779" y="294093"/>
                </a:lnTo>
                <a:lnTo>
                  <a:pt x="921778" y="289902"/>
                </a:lnTo>
                <a:lnTo>
                  <a:pt x="922845" y="273634"/>
                </a:lnTo>
                <a:lnTo>
                  <a:pt x="910145" y="278676"/>
                </a:lnTo>
                <a:lnTo>
                  <a:pt x="904328" y="286550"/>
                </a:lnTo>
                <a:lnTo>
                  <a:pt x="894829" y="287121"/>
                </a:lnTo>
                <a:lnTo>
                  <a:pt x="896404" y="278117"/>
                </a:lnTo>
                <a:lnTo>
                  <a:pt x="894295" y="262953"/>
                </a:lnTo>
                <a:lnTo>
                  <a:pt x="890612" y="252844"/>
                </a:lnTo>
                <a:lnTo>
                  <a:pt x="894295" y="247205"/>
                </a:lnTo>
                <a:lnTo>
                  <a:pt x="900099" y="234861"/>
                </a:lnTo>
                <a:lnTo>
                  <a:pt x="896937" y="218566"/>
                </a:lnTo>
                <a:lnTo>
                  <a:pt x="903274" y="210134"/>
                </a:lnTo>
                <a:lnTo>
                  <a:pt x="913841" y="203415"/>
                </a:lnTo>
                <a:lnTo>
                  <a:pt x="910145" y="192722"/>
                </a:lnTo>
                <a:lnTo>
                  <a:pt x="903274" y="191046"/>
                </a:lnTo>
                <a:lnTo>
                  <a:pt x="901687" y="173088"/>
                </a:lnTo>
                <a:lnTo>
                  <a:pt x="888479" y="179819"/>
                </a:lnTo>
                <a:lnTo>
                  <a:pt x="875804" y="181495"/>
                </a:lnTo>
                <a:lnTo>
                  <a:pt x="873683" y="190499"/>
                </a:lnTo>
                <a:lnTo>
                  <a:pt x="861529" y="199478"/>
                </a:lnTo>
                <a:lnTo>
                  <a:pt x="847813" y="196113"/>
                </a:lnTo>
                <a:lnTo>
                  <a:pt x="835647" y="196113"/>
                </a:lnTo>
                <a:lnTo>
                  <a:pt x="845680" y="185991"/>
                </a:lnTo>
                <a:lnTo>
                  <a:pt x="856780" y="184861"/>
                </a:lnTo>
                <a:lnTo>
                  <a:pt x="864717" y="174751"/>
                </a:lnTo>
                <a:lnTo>
                  <a:pt x="872121" y="162966"/>
                </a:lnTo>
                <a:lnTo>
                  <a:pt x="877379" y="156222"/>
                </a:lnTo>
                <a:lnTo>
                  <a:pt x="877925" y="148920"/>
                </a:lnTo>
                <a:lnTo>
                  <a:pt x="889012" y="138798"/>
                </a:lnTo>
                <a:lnTo>
                  <a:pt x="875804" y="133172"/>
                </a:lnTo>
                <a:lnTo>
                  <a:pt x="877379" y="123075"/>
                </a:lnTo>
                <a:lnTo>
                  <a:pt x="865771" y="123075"/>
                </a:lnTo>
                <a:lnTo>
                  <a:pt x="854659" y="126999"/>
                </a:lnTo>
                <a:lnTo>
                  <a:pt x="845159" y="132067"/>
                </a:lnTo>
                <a:lnTo>
                  <a:pt x="847280" y="109600"/>
                </a:lnTo>
                <a:lnTo>
                  <a:pt x="833539" y="114084"/>
                </a:lnTo>
                <a:lnTo>
                  <a:pt x="825093" y="118033"/>
                </a:lnTo>
                <a:lnTo>
                  <a:pt x="811352" y="124752"/>
                </a:lnTo>
                <a:lnTo>
                  <a:pt x="805014" y="132067"/>
                </a:lnTo>
                <a:lnTo>
                  <a:pt x="800773" y="134302"/>
                </a:lnTo>
                <a:lnTo>
                  <a:pt x="796036" y="130949"/>
                </a:lnTo>
                <a:lnTo>
                  <a:pt x="790206" y="125895"/>
                </a:lnTo>
                <a:lnTo>
                  <a:pt x="780173" y="125895"/>
                </a:lnTo>
                <a:lnTo>
                  <a:pt x="772248" y="132626"/>
                </a:lnTo>
                <a:lnTo>
                  <a:pt x="760095" y="136550"/>
                </a:lnTo>
                <a:lnTo>
                  <a:pt x="755345" y="141058"/>
                </a:lnTo>
                <a:lnTo>
                  <a:pt x="751636" y="147231"/>
                </a:lnTo>
                <a:lnTo>
                  <a:pt x="747420" y="138798"/>
                </a:lnTo>
                <a:lnTo>
                  <a:pt x="744245" y="133172"/>
                </a:lnTo>
                <a:lnTo>
                  <a:pt x="737895" y="130949"/>
                </a:lnTo>
                <a:lnTo>
                  <a:pt x="728408" y="113525"/>
                </a:lnTo>
                <a:lnTo>
                  <a:pt x="718350" y="99428"/>
                </a:lnTo>
                <a:lnTo>
                  <a:pt x="701979" y="113474"/>
                </a:lnTo>
                <a:lnTo>
                  <a:pt x="696709" y="125856"/>
                </a:lnTo>
                <a:lnTo>
                  <a:pt x="692480" y="130327"/>
                </a:lnTo>
                <a:lnTo>
                  <a:pt x="687197" y="128638"/>
                </a:lnTo>
                <a:lnTo>
                  <a:pt x="682955" y="123024"/>
                </a:lnTo>
                <a:lnTo>
                  <a:pt x="679259" y="132016"/>
                </a:lnTo>
                <a:lnTo>
                  <a:pt x="675563" y="139890"/>
                </a:lnTo>
                <a:lnTo>
                  <a:pt x="670814" y="143268"/>
                </a:lnTo>
                <a:lnTo>
                  <a:pt x="671855" y="152793"/>
                </a:lnTo>
                <a:lnTo>
                  <a:pt x="671334" y="156743"/>
                </a:lnTo>
                <a:lnTo>
                  <a:pt x="662355" y="156171"/>
                </a:lnTo>
                <a:lnTo>
                  <a:pt x="652322" y="156171"/>
                </a:lnTo>
                <a:lnTo>
                  <a:pt x="659180" y="141579"/>
                </a:lnTo>
                <a:lnTo>
                  <a:pt x="657059" y="136512"/>
                </a:lnTo>
                <a:lnTo>
                  <a:pt x="664464" y="124713"/>
                </a:lnTo>
                <a:lnTo>
                  <a:pt x="667651" y="108419"/>
                </a:lnTo>
                <a:lnTo>
                  <a:pt x="668693" y="93827"/>
                </a:lnTo>
                <a:lnTo>
                  <a:pt x="669213" y="81445"/>
                </a:lnTo>
                <a:lnTo>
                  <a:pt x="657593" y="80898"/>
                </a:lnTo>
                <a:lnTo>
                  <a:pt x="645972" y="87071"/>
                </a:lnTo>
                <a:lnTo>
                  <a:pt x="643864" y="80898"/>
                </a:lnTo>
                <a:lnTo>
                  <a:pt x="641756" y="65722"/>
                </a:lnTo>
                <a:lnTo>
                  <a:pt x="640156" y="60109"/>
                </a:lnTo>
                <a:lnTo>
                  <a:pt x="634352" y="66865"/>
                </a:lnTo>
                <a:lnTo>
                  <a:pt x="625373" y="69659"/>
                </a:lnTo>
                <a:lnTo>
                  <a:pt x="615315" y="75831"/>
                </a:lnTo>
                <a:lnTo>
                  <a:pt x="603694" y="83705"/>
                </a:lnTo>
                <a:lnTo>
                  <a:pt x="596303" y="91566"/>
                </a:lnTo>
                <a:lnTo>
                  <a:pt x="595795" y="76390"/>
                </a:lnTo>
                <a:lnTo>
                  <a:pt x="595795" y="64604"/>
                </a:lnTo>
                <a:lnTo>
                  <a:pt x="597890" y="50558"/>
                </a:lnTo>
                <a:lnTo>
                  <a:pt x="591566" y="44373"/>
                </a:lnTo>
                <a:lnTo>
                  <a:pt x="594728" y="20789"/>
                </a:lnTo>
                <a:lnTo>
                  <a:pt x="587857" y="24168"/>
                </a:lnTo>
                <a:lnTo>
                  <a:pt x="572008" y="24714"/>
                </a:lnTo>
                <a:lnTo>
                  <a:pt x="565124" y="29209"/>
                </a:lnTo>
                <a:lnTo>
                  <a:pt x="561428" y="28079"/>
                </a:lnTo>
                <a:lnTo>
                  <a:pt x="557733" y="23596"/>
                </a:lnTo>
                <a:lnTo>
                  <a:pt x="557212" y="11239"/>
                </a:lnTo>
                <a:lnTo>
                  <a:pt x="551929" y="0"/>
                </a:lnTo>
                <a:lnTo>
                  <a:pt x="547166" y="31508"/>
                </a:lnTo>
                <a:lnTo>
                  <a:pt x="545579" y="41046"/>
                </a:lnTo>
                <a:lnTo>
                  <a:pt x="539788" y="47218"/>
                </a:lnTo>
                <a:lnTo>
                  <a:pt x="531837" y="53416"/>
                </a:lnTo>
                <a:lnTo>
                  <a:pt x="527088" y="57899"/>
                </a:lnTo>
                <a:lnTo>
                  <a:pt x="525513" y="78130"/>
                </a:lnTo>
                <a:lnTo>
                  <a:pt x="523392" y="80949"/>
                </a:lnTo>
                <a:lnTo>
                  <a:pt x="513359" y="82626"/>
                </a:lnTo>
                <a:lnTo>
                  <a:pt x="505955" y="85432"/>
                </a:lnTo>
                <a:lnTo>
                  <a:pt x="501192" y="88798"/>
                </a:lnTo>
                <a:lnTo>
                  <a:pt x="497509" y="87680"/>
                </a:lnTo>
                <a:lnTo>
                  <a:pt x="495922" y="73075"/>
                </a:lnTo>
                <a:lnTo>
                  <a:pt x="494868" y="56210"/>
                </a:lnTo>
                <a:lnTo>
                  <a:pt x="486410" y="59601"/>
                </a:lnTo>
                <a:lnTo>
                  <a:pt x="480072" y="65760"/>
                </a:lnTo>
                <a:lnTo>
                  <a:pt x="471614" y="67449"/>
                </a:lnTo>
                <a:lnTo>
                  <a:pt x="464947" y="68630"/>
                </a:lnTo>
                <a:lnTo>
                  <a:pt x="449618" y="63042"/>
                </a:lnTo>
                <a:lnTo>
                  <a:pt x="444334" y="72008"/>
                </a:lnTo>
                <a:lnTo>
                  <a:pt x="439051" y="78752"/>
                </a:lnTo>
                <a:lnTo>
                  <a:pt x="432193" y="91668"/>
                </a:lnTo>
                <a:lnTo>
                  <a:pt x="424802" y="105155"/>
                </a:lnTo>
                <a:lnTo>
                  <a:pt x="418985" y="97866"/>
                </a:lnTo>
                <a:lnTo>
                  <a:pt x="404710" y="84378"/>
                </a:lnTo>
                <a:lnTo>
                  <a:pt x="383578" y="109664"/>
                </a:lnTo>
                <a:lnTo>
                  <a:pt x="366674" y="97866"/>
                </a:lnTo>
                <a:lnTo>
                  <a:pt x="358749" y="111912"/>
                </a:lnTo>
                <a:lnTo>
                  <a:pt x="353479" y="128752"/>
                </a:lnTo>
                <a:lnTo>
                  <a:pt x="346595" y="144487"/>
                </a:lnTo>
                <a:lnTo>
                  <a:pt x="349237" y="156844"/>
                </a:lnTo>
                <a:lnTo>
                  <a:pt x="330225" y="169760"/>
                </a:lnTo>
                <a:lnTo>
                  <a:pt x="308571" y="143357"/>
                </a:lnTo>
                <a:lnTo>
                  <a:pt x="311708" y="166128"/>
                </a:lnTo>
                <a:lnTo>
                  <a:pt x="317893" y="171780"/>
                </a:lnTo>
                <a:lnTo>
                  <a:pt x="310464" y="172021"/>
                </a:lnTo>
                <a:lnTo>
                  <a:pt x="292620" y="190538"/>
                </a:lnTo>
                <a:lnTo>
                  <a:pt x="252285" y="188848"/>
                </a:lnTo>
                <a:lnTo>
                  <a:pt x="246456" y="199529"/>
                </a:lnTo>
                <a:lnTo>
                  <a:pt x="236956" y="178765"/>
                </a:lnTo>
                <a:lnTo>
                  <a:pt x="218452" y="197777"/>
                </a:lnTo>
                <a:lnTo>
                  <a:pt x="217411" y="212940"/>
                </a:lnTo>
                <a:lnTo>
                  <a:pt x="208965" y="228676"/>
                </a:lnTo>
                <a:lnTo>
                  <a:pt x="210019" y="218643"/>
                </a:lnTo>
                <a:lnTo>
                  <a:pt x="195224" y="215277"/>
                </a:lnTo>
                <a:lnTo>
                  <a:pt x="199466" y="232105"/>
                </a:lnTo>
                <a:lnTo>
                  <a:pt x="199974" y="252361"/>
                </a:lnTo>
                <a:lnTo>
                  <a:pt x="207911" y="264147"/>
                </a:lnTo>
                <a:lnTo>
                  <a:pt x="200520" y="271437"/>
                </a:lnTo>
                <a:lnTo>
                  <a:pt x="194691" y="273697"/>
                </a:lnTo>
                <a:lnTo>
                  <a:pt x="198386" y="282676"/>
                </a:lnTo>
                <a:lnTo>
                  <a:pt x="201028" y="310781"/>
                </a:lnTo>
                <a:lnTo>
                  <a:pt x="176415" y="332676"/>
                </a:lnTo>
                <a:lnTo>
                  <a:pt x="185381" y="330123"/>
                </a:lnTo>
                <a:lnTo>
                  <a:pt x="183819" y="340791"/>
                </a:lnTo>
                <a:lnTo>
                  <a:pt x="174320" y="343611"/>
                </a:lnTo>
                <a:lnTo>
                  <a:pt x="146392" y="350913"/>
                </a:lnTo>
                <a:lnTo>
                  <a:pt x="151663" y="363283"/>
                </a:lnTo>
                <a:lnTo>
                  <a:pt x="130022" y="394487"/>
                </a:lnTo>
                <a:lnTo>
                  <a:pt x="122085" y="399859"/>
                </a:lnTo>
                <a:lnTo>
                  <a:pt x="108877" y="385229"/>
                </a:lnTo>
                <a:lnTo>
                  <a:pt x="94602" y="383336"/>
                </a:lnTo>
                <a:lnTo>
                  <a:pt x="75069" y="394068"/>
                </a:lnTo>
                <a:lnTo>
                  <a:pt x="68021" y="413931"/>
                </a:lnTo>
                <a:lnTo>
                  <a:pt x="52641" y="425170"/>
                </a:lnTo>
                <a:lnTo>
                  <a:pt x="48945" y="439229"/>
                </a:lnTo>
                <a:lnTo>
                  <a:pt x="60261" y="449897"/>
                </a:lnTo>
                <a:lnTo>
                  <a:pt x="53708" y="461683"/>
                </a:lnTo>
                <a:lnTo>
                  <a:pt x="47358" y="464502"/>
                </a:lnTo>
                <a:lnTo>
                  <a:pt x="36258" y="464502"/>
                </a:lnTo>
                <a:lnTo>
                  <a:pt x="40487" y="478294"/>
                </a:lnTo>
                <a:lnTo>
                  <a:pt x="47358" y="474179"/>
                </a:lnTo>
                <a:lnTo>
                  <a:pt x="58445" y="474992"/>
                </a:lnTo>
                <a:lnTo>
                  <a:pt x="65316" y="471284"/>
                </a:lnTo>
                <a:lnTo>
                  <a:pt x="80111" y="483679"/>
                </a:lnTo>
                <a:lnTo>
                  <a:pt x="41224" y="506120"/>
                </a:lnTo>
                <a:lnTo>
                  <a:pt x="48615" y="507263"/>
                </a:lnTo>
                <a:lnTo>
                  <a:pt x="67119" y="513435"/>
                </a:lnTo>
                <a:lnTo>
                  <a:pt x="86664" y="525792"/>
                </a:lnTo>
                <a:lnTo>
                  <a:pt x="99339" y="530847"/>
                </a:lnTo>
                <a:lnTo>
                  <a:pt x="86131" y="547712"/>
                </a:lnTo>
                <a:lnTo>
                  <a:pt x="73977" y="551624"/>
                </a:lnTo>
                <a:lnTo>
                  <a:pt x="64465" y="553885"/>
                </a:lnTo>
                <a:lnTo>
                  <a:pt x="47574" y="555015"/>
                </a:lnTo>
                <a:lnTo>
                  <a:pt x="48082" y="570750"/>
                </a:lnTo>
                <a:lnTo>
                  <a:pt x="57061" y="582523"/>
                </a:lnTo>
                <a:lnTo>
                  <a:pt x="42799" y="594334"/>
                </a:lnTo>
                <a:lnTo>
                  <a:pt x="71132" y="607250"/>
                </a:lnTo>
                <a:lnTo>
                  <a:pt x="62687" y="622973"/>
                </a:lnTo>
                <a:lnTo>
                  <a:pt x="53174" y="608380"/>
                </a:lnTo>
                <a:lnTo>
                  <a:pt x="0" y="588136"/>
                </a:lnTo>
                <a:lnTo>
                  <a:pt x="34683" y="608380"/>
                </a:lnTo>
                <a:lnTo>
                  <a:pt x="32562" y="630288"/>
                </a:lnTo>
                <a:lnTo>
                  <a:pt x="15646" y="630847"/>
                </a:lnTo>
                <a:lnTo>
                  <a:pt x="17767" y="641515"/>
                </a:lnTo>
                <a:lnTo>
                  <a:pt x="36537" y="654989"/>
                </a:lnTo>
                <a:lnTo>
                  <a:pt x="50825" y="669048"/>
                </a:lnTo>
                <a:lnTo>
                  <a:pt x="49758" y="677456"/>
                </a:lnTo>
                <a:lnTo>
                  <a:pt x="37084" y="684783"/>
                </a:lnTo>
                <a:lnTo>
                  <a:pt x="52412" y="691502"/>
                </a:lnTo>
                <a:lnTo>
                  <a:pt x="68795" y="692645"/>
                </a:lnTo>
                <a:lnTo>
                  <a:pt x="87287" y="690956"/>
                </a:lnTo>
                <a:lnTo>
                  <a:pt x="89395" y="697699"/>
                </a:lnTo>
                <a:lnTo>
                  <a:pt x="88328" y="703313"/>
                </a:lnTo>
                <a:lnTo>
                  <a:pt x="110515" y="699388"/>
                </a:lnTo>
                <a:lnTo>
                  <a:pt x="130073" y="700519"/>
                </a:lnTo>
                <a:lnTo>
                  <a:pt x="161772" y="694880"/>
                </a:lnTo>
                <a:lnTo>
                  <a:pt x="166522" y="695998"/>
                </a:lnTo>
                <a:lnTo>
                  <a:pt x="159131" y="711174"/>
                </a:lnTo>
                <a:lnTo>
                  <a:pt x="147510" y="730846"/>
                </a:lnTo>
                <a:lnTo>
                  <a:pt x="139585" y="743204"/>
                </a:lnTo>
                <a:lnTo>
                  <a:pt x="159131" y="745439"/>
                </a:lnTo>
                <a:lnTo>
                  <a:pt x="147193" y="752614"/>
                </a:lnTo>
                <a:lnTo>
                  <a:pt x="196672" y="765543"/>
                </a:lnTo>
                <a:lnTo>
                  <a:pt x="191909" y="772286"/>
                </a:lnTo>
                <a:lnTo>
                  <a:pt x="180289" y="777316"/>
                </a:lnTo>
                <a:lnTo>
                  <a:pt x="186105" y="787996"/>
                </a:lnTo>
                <a:lnTo>
                  <a:pt x="187680" y="798664"/>
                </a:lnTo>
                <a:lnTo>
                  <a:pt x="218871" y="777862"/>
                </a:lnTo>
                <a:lnTo>
                  <a:pt x="220980" y="786320"/>
                </a:lnTo>
                <a:lnTo>
                  <a:pt x="226263" y="791933"/>
                </a:lnTo>
                <a:lnTo>
                  <a:pt x="233667" y="789127"/>
                </a:lnTo>
                <a:lnTo>
                  <a:pt x="239471" y="780681"/>
                </a:lnTo>
                <a:lnTo>
                  <a:pt x="247408" y="784644"/>
                </a:lnTo>
                <a:lnTo>
                  <a:pt x="250571" y="790232"/>
                </a:lnTo>
                <a:lnTo>
                  <a:pt x="263245" y="780135"/>
                </a:lnTo>
                <a:lnTo>
                  <a:pt x="264820" y="766648"/>
                </a:lnTo>
                <a:lnTo>
                  <a:pt x="276440" y="759904"/>
                </a:lnTo>
                <a:lnTo>
                  <a:pt x="286486" y="757656"/>
                </a:lnTo>
                <a:lnTo>
                  <a:pt x="290169" y="753732"/>
                </a:lnTo>
                <a:lnTo>
                  <a:pt x="288607" y="767219"/>
                </a:lnTo>
                <a:lnTo>
                  <a:pt x="309079" y="762711"/>
                </a:lnTo>
                <a:lnTo>
                  <a:pt x="319646" y="758215"/>
                </a:lnTo>
                <a:lnTo>
                  <a:pt x="329679" y="757656"/>
                </a:lnTo>
                <a:lnTo>
                  <a:pt x="340245" y="749249"/>
                </a:lnTo>
                <a:lnTo>
                  <a:pt x="342874" y="757097"/>
                </a:lnTo>
                <a:lnTo>
                  <a:pt x="341299" y="766648"/>
                </a:lnTo>
                <a:lnTo>
                  <a:pt x="350266" y="758799"/>
                </a:lnTo>
                <a:lnTo>
                  <a:pt x="359791" y="755408"/>
                </a:lnTo>
                <a:lnTo>
                  <a:pt x="367715" y="749807"/>
                </a:lnTo>
                <a:lnTo>
                  <a:pt x="369303" y="741933"/>
                </a:lnTo>
                <a:lnTo>
                  <a:pt x="380923" y="740790"/>
                </a:lnTo>
                <a:lnTo>
                  <a:pt x="381457" y="751484"/>
                </a:lnTo>
                <a:lnTo>
                  <a:pt x="381457" y="772286"/>
                </a:lnTo>
                <a:lnTo>
                  <a:pt x="393077" y="763828"/>
                </a:lnTo>
                <a:lnTo>
                  <a:pt x="403123" y="762152"/>
                </a:lnTo>
                <a:lnTo>
                  <a:pt x="412115" y="761606"/>
                </a:lnTo>
                <a:lnTo>
                  <a:pt x="421081" y="756538"/>
                </a:lnTo>
                <a:close/>
              </a:path>
            </a:pathLst>
          </a:custGeom>
          <a:ln w="3175">
            <a:solidFill>
              <a:srgbClr val="464E4F"/>
            </a:solidFill>
          </a:ln>
        </p:spPr>
        <p:txBody>
          <a:bodyPr wrap="square" lIns="0" tIns="0" rIns="0" bIns="0" rtlCol="0"/>
          <a:lstStyle/>
          <a:p>
            <a:endParaRPr/>
          </a:p>
        </p:txBody>
      </p:sp>
      <p:sp>
        <p:nvSpPr>
          <p:cNvPr id="198" name="object 198"/>
          <p:cNvSpPr/>
          <p:nvPr/>
        </p:nvSpPr>
        <p:spPr>
          <a:xfrm>
            <a:off x="1978397" y="7107985"/>
            <a:ext cx="154305" cy="368300"/>
          </a:xfrm>
          <a:custGeom>
            <a:avLst/>
            <a:gdLst/>
            <a:ahLst/>
            <a:cxnLst/>
            <a:rect l="l" t="t" r="r" b="b"/>
            <a:pathLst>
              <a:path w="154305" h="368300">
                <a:moveTo>
                  <a:pt x="154292" y="0"/>
                </a:moveTo>
                <a:lnTo>
                  <a:pt x="0" y="0"/>
                </a:lnTo>
                <a:lnTo>
                  <a:pt x="0" y="368198"/>
                </a:lnTo>
                <a:lnTo>
                  <a:pt x="154292" y="368198"/>
                </a:lnTo>
                <a:lnTo>
                  <a:pt x="154292" y="0"/>
                </a:lnTo>
                <a:close/>
              </a:path>
            </a:pathLst>
          </a:custGeom>
          <a:ln w="3175">
            <a:solidFill>
              <a:srgbClr val="FFFFFF"/>
            </a:solidFill>
          </a:ln>
        </p:spPr>
        <p:txBody>
          <a:bodyPr wrap="square" lIns="0" tIns="0" rIns="0" bIns="0" rtlCol="0"/>
          <a:lstStyle/>
          <a:p>
            <a:endParaRPr/>
          </a:p>
        </p:txBody>
      </p:sp>
      <p:sp>
        <p:nvSpPr>
          <p:cNvPr id="199" name="object 199"/>
          <p:cNvSpPr/>
          <p:nvPr/>
        </p:nvSpPr>
        <p:spPr>
          <a:xfrm>
            <a:off x="1988892" y="7050740"/>
            <a:ext cx="144145" cy="37465"/>
          </a:xfrm>
          <a:custGeom>
            <a:avLst/>
            <a:gdLst/>
            <a:ahLst/>
            <a:cxnLst/>
            <a:rect l="l" t="t" r="r" b="b"/>
            <a:pathLst>
              <a:path w="144144" h="37465">
                <a:moveTo>
                  <a:pt x="1625" y="3555"/>
                </a:moveTo>
                <a:lnTo>
                  <a:pt x="0" y="37109"/>
                </a:lnTo>
                <a:lnTo>
                  <a:pt x="143535" y="37122"/>
                </a:lnTo>
                <a:lnTo>
                  <a:pt x="141287" y="16789"/>
                </a:lnTo>
                <a:lnTo>
                  <a:pt x="121500" y="16789"/>
                </a:lnTo>
                <a:lnTo>
                  <a:pt x="120623" y="16052"/>
                </a:lnTo>
                <a:lnTo>
                  <a:pt x="18300" y="16052"/>
                </a:lnTo>
                <a:lnTo>
                  <a:pt x="1625" y="3555"/>
                </a:lnTo>
                <a:close/>
              </a:path>
              <a:path w="144144" h="37465">
                <a:moveTo>
                  <a:pt x="140017" y="5308"/>
                </a:moveTo>
                <a:lnTo>
                  <a:pt x="121500" y="16789"/>
                </a:lnTo>
                <a:lnTo>
                  <a:pt x="141287" y="16789"/>
                </a:lnTo>
                <a:lnTo>
                  <a:pt x="140017" y="5308"/>
                </a:lnTo>
                <a:close/>
              </a:path>
              <a:path w="144144" h="37465">
                <a:moveTo>
                  <a:pt x="36944" y="1777"/>
                </a:moveTo>
                <a:lnTo>
                  <a:pt x="30213" y="14452"/>
                </a:lnTo>
                <a:lnTo>
                  <a:pt x="18300" y="16052"/>
                </a:lnTo>
                <a:lnTo>
                  <a:pt x="120623" y="16052"/>
                </a:lnTo>
                <a:lnTo>
                  <a:pt x="115195" y="11493"/>
                </a:lnTo>
                <a:lnTo>
                  <a:pt x="79235" y="11493"/>
                </a:lnTo>
                <a:lnTo>
                  <a:pt x="36944" y="1777"/>
                </a:lnTo>
                <a:close/>
              </a:path>
              <a:path w="144144" h="37465">
                <a:moveTo>
                  <a:pt x="101511" y="0"/>
                </a:moveTo>
                <a:lnTo>
                  <a:pt x="79235" y="11493"/>
                </a:lnTo>
                <a:lnTo>
                  <a:pt x="115195" y="11493"/>
                </a:lnTo>
                <a:lnTo>
                  <a:pt x="101511" y="0"/>
                </a:lnTo>
                <a:close/>
              </a:path>
            </a:pathLst>
          </a:custGeom>
          <a:solidFill>
            <a:srgbClr val="6DC499"/>
          </a:solidFill>
        </p:spPr>
        <p:txBody>
          <a:bodyPr wrap="square" lIns="0" tIns="0" rIns="0" bIns="0" rtlCol="0"/>
          <a:lstStyle/>
          <a:p>
            <a:endParaRPr/>
          </a:p>
        </p:txBody>
      </p:sp>
      <p:sp>
        <p:nvSpPr>
          <p:cNvPr id="200" name="object 200"/>
          <p:cNvSpPr/>
          <p:nvPr/>
        </p:nvSpPr>
        <p:spPr>
          <a:xfrm>
            <a:off x="1988892" y="7050740"/>
            <a:ext cx="144145" cy="37465"/>
          </a:xfrm>
          <a:custGeom>
            <a:avLst/>
            <a:gdLst/>
            <a:ahLst/>
            <a:cxnLst/>
            <a:rect l="l" t="t" r="r" b="b"/>
            <a:pathLst>
              <a:path w="144144" h="37465">
                <a:moveTo>
                  <a:pt x="140017" y="5308"/>
                </a:moveTo>
                <a:lnTo>
                  <a:pt x="143535" y="37122"/>
                </a:lnTo>
                <a:lnTo>
                  <a:pt x="0" y="37109"/>
                </a:lnTo>
                <a:lnTo>
                  <a:pt x="1625" y="3555"/>
                </a:lnTo>
                <a:lnTo>
                  <a:pt x="18300" y="16052"/>
                </a:lnTo>
                <a:lnTo>
                  <a:pt x="30213" y="14452"/>
                </a:lnTo>
                <a:lnTo>
                  <a:pt x="36944" y="1777"/>
                </a:lnTo>
                <a:lnTo>
                  <a:pt x="79235" y="11493"/>
                </a:lnTo>
                <a:lnTo>
                  <a:pt x="101511" y="0"/>
                </a:lnTo>
                <a:lnTo>
                  <a:pt x="121500" y="16789"/>
                </a:lnTo>
                <a:lnTo>
                  <a:pt x="140017" y="5308"/>
                </a:lnTo>
                <a:close/>
              </a:path>
            </a:pathLst>
          </a:custGeom>
          <a:ln w="3175">
            <a:solidFill>
              <a:srgbClr val="211F20"/>
            </a:solidFill>
          </a:ln>
        </p:spPr>
        <p:txBody>
          <a:bodyPr wrap="square" lIns="0" tIns="0" rIns="0" bIns="0" rtlCol="0"/>
          <a:lstStyle/>
          <a:p>
            <a:endParaRPr/>
          </a:p>
        </p:txBody>
      </p:sp>
      <p:sp>
        <p:nvSpPr>
          <p:cNvPr id="201" name="object 201"/>
          <p:cNvSpPr/>
          <p:nvPr/>
        </p:nvSpPr>
        <p:spPr>
          <a:xfrm>
            <a:off x="2137328" y="7062792"/>
            <a:ext cx="8255" cy="31750"/>
          </a:xfrm>
          <a:custGeom>
            <a:avLst/>
            <a:gdLst/>
            <a:ahLst/>
            <a:cxnLst/>
            <a:rect l="l" t="t" r="r" b="b"/>
            <a:pathLst>
              <a:path w="8255" h="31750">
                <a:moveTo>
                  <a:pt x="0" y="0"/>
                </a:moveTo>
                <a:lnTo>
                  <a:pt x="8001" y="0"/>
                </a:lnTo>
                <a:lnTo>
                  <a:pt x="8001" y="31254"/>
                </a:lnTo>
                <a:lnTo>
                  <a:pt x="0" y="31254"/>
                </a:lnTo>
                <a:lnTo>
                  <a:pt x="0" y="0"/>
                </a:lnTo>
                <a:close/>
              </a:path>
            </a:pathLst>
          </a:custGeom>
          <a:ln w="3175">
            <a:solidFill>
              <a:srgbClr val="221F1F"/>
            </a:solidFill>
          </a:ln>
        </p:spPr>
        <p:txBody>
          <a:bodyPr wrap="square" lIns="0" tIns="0" rIns="0" bIns="0" rtlCol="0"/>
          <a:lstStyle/>
          <a:p>
            <a:endParaRPr/>
          </a:p>
        </p:txBody>
      </p:sp>
      <p:sp>
        <p:nvSpPr>
          <p:cNvPr id="202" name="object 202"/>
          <p:cNvSpPr/>
          <p:nvPr/>
        </p:nvSpPr>
        <p:spPr>
          <a:xfrm>
            <a:off x="1989645" y="7043630"/>
            <a:ext cx="107950" cy="0"/>
          </a:xfrm>
          <a:custGeom>
            <a:avLst/>
            <a:gdLst/>
            <a:ahLst/>
            <a:cxnLst/>
            <a:rect l="l" t="t" r="r" b="b"/>
            <a:pathLst>
              <a:path w="107950">
                <a:moveTo>
                  <a:pt x="107327" y="0"/>
                </a:moveTo>
                <a:lnTo>
                  <a:pt x="0" y="0"/>
                </a:lnTo>
              </a:path>
            </a:pathLst>
          </a:custGeom>
          <a:ln w="3175">
            <a:solidFill>
              <a:srgbClr val="221F1F"/>
            </a:solidFill>
          </a:ln>
        </p:spPr>
        <p:txBody>
          <a:bodyPr wrap="square" lIns="0" tIns="0" rIns="0" bIns="0" rtlCol="0"/>
          <a:lstStyle/>
          <a:p>
            <a:endParaRPr/>
          </a:p>
        </p:txBody>
      </p:sp>
      <p:sp>
        <p:nvSpPr>
          <p:cNvPr id="203" name="object 203"/>
          <p:cNvSpPr/>
          <p:nvPr/>
        </p:nvSpPr>
        <p:spPr>
          <a:xfrm>
            <a:off x="1997654" y="7046048"/>
            <a:ext cx="99060" cy="0"/>
          </a:xfrm>
          <a:custGeom>
            <a:avLst/>
            <a:gdLst/>
            <a:ahLst/>
            <a:cxnLst/>
            <a:rect l="l" t="t" r="r" b="b"/>
            <a:pathLst>
              <a:path w="99060">
                <a:moveTo>
                  <a:pt x="98564" y="0"/>
                </a:moveTo>
                <a:lnTo>
                  <a:pt x="0" y="0"/>
                </a:lnTo>
              </a:path>
            </a:pathLst>
          </a:custGeom>
          <a:ln w="3175">
            <a:solidFill>
              <a:srgbClr val="221F1F"/>
            </a:solidFill>
          </a:ln>
        </p:spPr>
        <p:txBody>
          <a:bodyPr wrap="square" lIns="0" tIns="0" rIns="0" bIns="0" rtlCol="0"/>
          <a:lstStyle/>
          <a:p>
            <a:endParaRPr/>
          </a:p>
        </p:txBody>
      </p:sp>
      <p:sp>
        <p:nvSpPr>
          <p:cNvPr id="204" name="object 204"/>
          <p:cNvSpPr/>
          <p:nvPr/>
        </p:nvSpPr>
        <p:spPr>
          <a:xfrm>
            <a:off x="1995779" y="7078781"/>
            <a:ext cx="139700" cy="0"/>
          </a:xfrm>
          <a:custGeom>
            <a:avLst/>
            <a:gdLst/>
            <a:ahLst/>
            <a:cxnLst/>
            <a:rect l="l" t="t" r="r" b="b"/>
            <a:pathLst>
              <a:path w="139700">
                <a:moveTo>
                  <a:pt x="139674" y="0"/>
                </a:moveTo>
                <a:lnTo>
                  <a:pt x="0" y="0"/>
                </a:lnTo>
              </a:path>
            </a:pathLst>
          </a:custGeom>
          <a:ln w="3175">
            <a:solidFill>
              <a:srgbClr val="221F1F"/>
            </a:solidFill>
          </a:ln>
        </p:spPr>
        <p:txBody>
          <a:bodyPr wrap="square" lIns="0" tIns="0" rIns="0" bIns="0" rtlCol="0"/>
          <a:lstStyle/>
          <a:p>
            <a:endParaRPr/>
          </a:p>
        </p:txBody>
      </p:sp>
      <p:sp>
        <p:nvSpPr>
          <p:cNvPr id="205" name="object 205"/>
          <p:cNvSpPr/>
          <p:nvPr/>
        </p:nvSpPr>
        <p:spPr>
          <a:xfrm>
            <a:off x="1995779" y="7076352"/>
            <a:ext cx="139700" cy="0"/>
          </a:xfrm>
          <a:custGeom>
            <a:avLst/>
            <a:gdLst/>
            <a:ahLst/>
            <a:cxnLst/>
            <a:rect l="l" t="t" r="r" b="b"/>
            <a:pathLst>
              <a:path w="139700">
                <a:moveTo>
                  <a:pt x="139674" y="0"/>
                </a:moveTo>
                <a:lnTo>
                  <a:pt x="0" y="0"/>
                </a:lnTo>
              </a:path>
            </a:pathLst>
          </a:custGeom>
          <a:ln w="3175">
            <a:solidFill>
              <a:srgbClr val="221F1F"/>
            </a:solidFill>
          </a:ln>
        </p:spPr>
        <p:txBody>
          <a:bodyPr wrap="square" lIns="0" tIns="0" rIns="0" bIns="0" rtlCol="0"/>
          <a:lstStyle/>
          <a:p>
            <a:endParaRPr/>
          </a:p>
        </p:txBody>
      </p:sp>
      <p:sp>
        <p:nvSpPr>
          <p:cNvPr id="206" name="object 206"/>
          <p:cNvSpPr/>
          <p:nvPr/>
        </p:nvSpPr>
        <p:spPr>
          <a:xfrm>
            <a:off x="1989640" y="7043630"/>
            <a:ext cx="8255" cy="45720"/>
          </a:xfrm>
          <a:custGeom>
            <a:avLst/>
            <a:gdLst/>
            <a:ahLst/>
            <a:cxnLst/>
            <a:rect l="l" t="t" r="r" b="b"/>
            <a:pathLst>
              <a:path w="8255" h="45720">
                <a:moveTo>
                  <a:pt x="8013" y="0"/>
                </a:moveTo>
                <a:lnTo>
                  <a:pt x="8013" y="45161"/>
                </a:lnTo>
                <a:lnTo>
                  <a:pt x="0" y="45161"/>
                </a:lnTo>
                <a:lnTo>
                  <a:pt x="0" y="0"/>
                </a:lnTo>
              </a:path>
            </a:pathLst>
          </a:custGeom>
          <a:ln w="3175">
            <a:solidFill>
              <a:srgbClr val="221F1F"/>
            </a:solidFill>
          </a:ln>
        </p:spPr>
        <p:txBody>
          <a:bodyPr wrap="square" lIns="0" tIns="0" rIns="0" bIns="0" rtlCol="0"/>
          <a:lstStyle/>
          <a:p>
            <a:endParaRPr/>
          </a:p>
        </p:txBody>
      </p:sp>
      <p:sp>
        <p:nvSpPr>
          <p:cNvPr id="207" name="object 207"/>
          <p:cNvSpPr/>
          <p:nvPr/>
        </p:nvSpPr>
        <p:spPr>
          <a:xfrm>
            <a:off x="2074649" y="7046048"/>
            <a:ext cx="0" cy="30480"/>
          </a:xfrm>
          <a:custGeom>
            <a:avLst/>
            <a:gdLst/>
            <a:ahLst/>
            <a:cxnLst/>
            <a:rect l="l" t="t" r="r" b="b"/>
            <a:pathLst>
              <a:path h="30479">
                <a:moveTo>
                  <a:pt x="0" y="0"/>
                </a:moveTo>
                <a:lnTo>
                  <a:pt x="0" y="30302"/>
                </a:lnTo>
              </a:path>
            </a:pathLst>
          </a:custGeom>
          <a:ln w="3175">
            <a:solidFill>
              <a:srgbClr val="221F1F"/>
            </a:solidFill>
          </a:ln>
        </p:spPr>
        <p:txBody>
          <a:bodyPr wrap="square" lIns="0" tIns="0" rIns="0" bIns="0" rtlCol="0"/>
          <a:lstStyle/>
          <a:p>
            <a:endParaRPr/>
          </a:p>
        </p:txBody>
      </p:sp>
      <p:sp>
        <p:nvSpPr>
          <p:cNvPr id="208" name="object 208"/>
          <p:cNvSpPr/>
          <p:nvPr/>
        </p:nvSpPr>
        <p:spPr>
          <a:xfrm>
            <a:off x="207225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09" name="object 209"/>
          <p:cNvSpPr/>
          <p:nvPr/>
        </p:nvSpPr>
        <p:spPr>
          <a:xfrm>
            <a:off x="207225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10" name="object 210"/>
          <p:cNvSpPr/>
          <p:nvPr/>
        </p:nvSpPr>
        <p:spPr>
          <a:xfrm>
            <a:off x="2053088" y="7054688"/>
            <a:ext cx="19685" cy="24765"/>
          </a:xfrm>
          <a:custGeom>
            <a:avLst/>
            <a:gdLst/>
            <a:ahLst/>
            <a:cxnLst/>
            <a:rect l="l" t="t" r="r" b="b"/>
            <a:pathLst>
              <a:path w="19685" h="24765">
                <a:moveTo>
                  <a:pt x="0" y="12103"/>
                </a:moveTo>
                <a:lnTo>
                  <a:pt x="368" y="9690"/>
                </a:lnTo>
                <a:lnTo>
                  <a:pt x="1282" y="7340"/>
                </a:lnTo>
                <a:lnTo>
                  <a:pt x="5854" y="0"/>
                </a:lnTo>
                <a:lnTo>
                  <a:pt x="16408" y="1358"/>
                </a:lnTo>
                <a:lnTo>
                  <a:pt x="18859" y="9690"/>
                </a:lnTo>
                <a:lnTo>
                  <a:pt x="19151" y="12103"/>
                </a:lnTo>
                <a:lnTo>
                  <a:pt x="18859" y="14579"/>
                </a:lnTo>
                <a:lnTo>
                  <a:pt x="16395" y="22860"/>
                </a:lnTo>
                <a:lnTo>
                  <a:pt x="5892" y="24206"/>
                </a:lnTo>
                <a:lnTo>
                  <a:pt x="1282" y="16929"/>
                </a:lnTo>
                <a:lnTo>
                  <a:pt x="368" y="14579"/>
                </a:lnTo>
                <a:lnTo>
                  <a:pt x="0" y="12103"/>
                </a:lnTo>
                <a:close/>
              </a:path>
            </a:pathLst>
          </a:custGeom>
          <a:ln w="3175">
            <a:solidFill>
              <a:srgbClr val="221F1F"/>
            </a:solidFill>
          </a:ln>
        </p:spPr>
        <p:txBody>
          <a:bodyPr wrap="square" lIns="0" tIns="0" rIns="0" bIns="0" rtlCol="0"/>
          <a:lstStyle/>
          <a:p>
            <a:endParaRPr/>
          </a:p>
        </p:txBody>
      </p:sp>
      <p:sp>
        <p:nvSpPr>
          <p:cNvPr id="211" name="object 211"/>
          <p:cNvSpPr/>
          <p:nvPr/>
        </p:nvSpPr>
        <p:spPr>
          <a:xfrm>
            <a:off x="2055486" y="7057927"/>
            <a:ext cx="14604" cy="18415"/>
          </a:xfrm>
          <a:custGeom>
            <a:avLst/>
            <a:gdLst/>
            <a:ahLst/>
            <a:cxnLst/>
            <a:rect l="l" t="t" r="r" b="b"/>
            <a:pathLst>
              <a:path w="14605" h="18415">
                <a:moveTo>
                  <a:pt x="0" y="8864"/>
                </a:moveTo>
                <a:lnTo>
                  <a:pt x="393" y="6667"/>
                </a:lnTo>
                <a:lnTo>
                  <a:pt x="1371" y="4635"/>
                </a:lnTo>
                <a:lnTo>
                  <a:pt x="4787" y="0"/>
                </a:lnTo>
                <a:lnTo>
                  <a:pt x="12204" y="1028"/>
                </a:lnTo>
                <a:lnTo>
                  <a:pt x="14033" y="6667"/>
                </a:lnTo>
                <a:lnTo>
                  <a:pt x="14414" y="8864"/>
                </a:lnTo>
                <a:lnTo>
                  <a:pt x="14033" y="11125"/>
                </a:lnTo>
                <a:lnTo>
                  <a:pt x="11950" y="16675"/>
                </a:lnTo>
                <a:lnTo>
                  <a:pt x="5092" y="17907"/>
                </a:lnTo>
                <a:lnTo>
                  <a:pt x="1371" y="13093"/>
                </a:lnTo>
                <a:lnTo>
                  <a:pt x="393" y="11125"/>
                </a:lnTo>
                <a:lnTo>
                  <a:pt x="0" y="8864"/>
                </a:lnTo>
                <a:close/>
              </a:path>
            </a:pathLst>
          </a:custGeom>
          <a:ln w="3175">
            <a:solidFill>
              <a:srgbClr val="221F1F"/>
            </a:solidFill>
          </a:ln>
        </p:spPr>
        <p:txBody>
          <a:bodyPr wrap="square" lIns="0" tIns="0" rIns="0" bIns="0" rtlCol="0"/>
          <a:lstStyle/>
          <a:p>
            <a:endParaRPr/>
          </a:p>
        </p:txBody>
      </p:sp>
      <p:sp>
        <p:nvSpPr>
          <p:cNvPr id="212" name="object 212"/>
          <p:cNvSpPr/>
          <p:nvPr/>
        </p:nvSpPr>
        <p:spPr>
          <a:xfrm>
            <a:off x="2053088"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13" name="object 213"/>
          <p:cNvSpPr/>
          <p:nvPr/>
        </p:nvSpPr>
        <p:spPr>
          <a:xfrm>
            <a:off x="2053088"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14" name="object 214"/>
          <p:cNvSpPr/>
          <p:nvPr/>
        </p:nvSpPr>
        <p:spPr>
          <a:xfrm>
            <a:off x="2050731"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15" name="object 215"/>
          <p:cNvSpPr/>
          <p:nvPr/>
        </p:nvSpPr>
        <p:spPr>
          <a:xfrm>
            <a:off x="2050731"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16" name="object 216"/>
          <p:cNvSpPr/>
          <p:nvPr/>
        </p:nvSpPr>
        <p:spPr>
          <a:xfrm>
            <a:off x="2031579" y="7054612"/>
            <a:ext cx="19685" cy="24765"/>
          </a:xfrm>
          <a:custGeom>
            <a:avLst/>
            <a:gdLst/>
            <a:ahLst/>
            <a:cxnLst/>
            <a:rect l="l" t="t" r="r" b="b"/>
            <a:pathLst>
              <a:path w="19685" h="24765">
                <a:moveTo>
                  <a:pt x="0" y="12179"/>
                </a:moveTo>
                <a:lnTo>
                  <a:pt x="304" y="9766"/>
                </a:lnTo>
                <a:lnTo>
                  <a:pt x="1295" y="7416"/>
                </a:lnTo>
                <a:lnTo>
                  <a:pt x="5664" y="0"/>
                </a:lnTo>
                <a:lnTo>
                  <a:pt x="16560" y="1536"/>
                </a:lnTo>
                <a:lnTo>
                  <a:pt x="18783" y="9766"/>
                </a:lnTo>
                <a:lnTo>
                  <a:pt x="19151" y="12179"/>
                </a:lnTo>
                <a:lnTo>
                  <a:pt x="18783" y="14655"/>
                </a:lnTo>
                <a:lnTo>
                  <a:pt x="16586" y="22847"/>
                </a:lnTo>
                <a:lnTo>
                  <a:pt x="5626" y="24345"/>
                </a:lnTo>
                <a:lnTo>
                  <a:pt x="1295" y="17005"/>
                </a:lnTo>
                <a:lnTo>
                  <a:pt x="304" y="14655"/>
                </a:lnTo>
                <a:lnTo>
                  <a:pt x="0" y="12179"/>
                </a:lnTo>
                <a:close/>
              </a:path>
            </a:pathLst>
          </a:custGeom>
          <a:ln w="3175">
            <a:solidFill>
              <a:srgbClr val="221F1F"/>
            </a:solidFill>
          </a:ln>
        </p:spPr>
        <p:txBody>
          <a:bodyPr wrap="square" lIns="0" tIns="0" rIns="0" bIns="0" rtlCol="0"/>
          <a:lstStyle/>
          <a:p>
            <a:endParaRPr/>
          </a:p>
        </p:txBody>
      </p:sp>
      <p:sp>
        <p:nvSpPr>
          <p:cNvPr id="217" name="object 217"/>
          <p:cNvSpPr/>
          <p:nvPr/>
        </p:nvSpPr>
        <p:spPr>
          <a:xfrm>
            <a:off x="2033925" y="7057889"/>
            <a:ext cx="14604" cy="18415"/>
          </a:xfrm>
          <a:custGeom>
            <a:avLst/>
            <a:gdLst/>
            <a:ahLst/>
            <a:cxnLst/>
            <a:rect l="l" t="t" r="r" b="b"/>
            <a:pathLst>
              <a:path w="14605" h="18415">
                <a:moveTo>
                  <a:pt x="0" y="8902"/>
                </a:moveTo>
                <a:lnTo>
                  <a:pt x="381" y="6705"/>
                </a:lnTo>
                <a:lnTo>
                  <a:pt x="1435" y="4673"/>
                </a:lnTo>
                <a:lnTo>
                  <a:pt x="4762" y="0"/>
                </a:lnTo>
                <a:lnTo>
                  <a:pt x="12407" y="1143"/>
                </a:lnTo>
                <a:lnTo>
                  <a:pt x="14033" y="6705"/>
                </a:lnTo>
                <a:lnTo>
                  <a:pt x="14401" y="8902"/>
                </a:lnTo>
                <a:lnTo>
                  <a:pt x="14033" y="11163"/>
                </a:lnTo>
                <a:lnTo>
                  <a:pt x="12103" y="16700"/>
                </a:lnTo>
                <a:lnTo>
                  <a:pt x="4991" y="17945"/>
                </a:lnTo>
                <a:lnTo>
                  <a:pt x="1435" y="13131"/>
                </a:lnTo>
                <a:lnTo>
                  <a:pt x="381" y="11163"/>
                </a:lnTo>
                <a:lnTo>
                  <a:pt x="0" y="8902"/>
                </a:lnTo>
                <a:close/>
              </a:path>
            </a:pathLst>
          </a:custGeom>
          <a:ln w="3175">
            <a:solidFill>
              <a:srgbClr val="221F1F"/>
            </a:solidFill>
          </a:ln>
        </p:spPr>
        <p:txBody>
          <a:bodyPr wrap="square" lIns="0" tIns="0" rIns="0" bIns="0" rtlCol="0"/>
          <a:lstStyle/>
          <a:p>
            <a:endParaRPr/>
          </a:p>
        </p:txBody>
      </p:sp>
      <p:sp>
        <p:nvSpPr>
          <p:cNvPr id="218" name="object 218"/>
          <p:cNvSpPr/>
          <p:nvPr/>
        </p:nvSpPr>
        <p:spPr>
          <a:xfrm>
            <a:off x="2031579"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19" name="object 219"/>
          <p:cNvSpPr/>
          <p:nvPr/>
        </p:nvSpPr>
        <p:spPr>
          <a:xfrm>
            <a:off x="2031579"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20" name="object 220"/>
          <p:cNvSpPr/>
          <p:nvPr/>
        </p:nvSpPr>
        <p:spPr>
          <a:xfrm>
            <a:off x="2029181"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21" name="object 221"/>
          <p:cNvSpPr/>
          <p:nvPr/>
        </p:nvSpPr>
        <p:spPr>
          <a:xfrm>
            <a:off x="2029181"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22" name="object 222"/>
          <p:cNvSpPr/>
          <p:nvPr/>
        </p:nvSpPr>
        <p:spPr>
          <a:xfrm>
            <a:off x="2010030" y="7054612"/>
            <a:ext cx="19685" cy="24765"/>
          </a:xfrm>
          <a:custGeom>
            <a:avLst/>
            <a:gdLst/>
            <a:ahLst/>
            <a:cxnLst/>
            <a:rect l="l" t="t" r="r" b="b"/>
            <a:pathLst>
              <a:path w="19685" h="24765">
                <a:moveTo>
                  <a:pt x="0" y="12179"/>
                </a:moveTo>
                <a:lnTo>
                  <a:pt x="304" y="9766"/>
                </a:lnTo>
                <a:lnTo>
                  <a:pt x="1282" y="7416"/>
                </a:lnTo>
                <a:lnTo>
                  <a:pt x="5664" y="0"/>
                </a:lnTo>
                <a:lnTo>
                  <a:pt x="16510" y="1536"/>
                </a:lnTo>
                <a:lnTo>
                  <a:pt x="18834" y="9766"/>
                </a:lnTo>
                <a:lnTo>
                  <a:pt x="19151" y="12179"/>
                </a:lnTo>
                <a:lnTo>
                  <a:pt x="18834" y="14655"/>
                </a:lnTo>
                <a:lnTo>
                  <a:pt x="16510" y="22834"/>
                </a:lnTo>
                <a:lnTo>
                  <a:pt x="5689" y="24358"/>
                </a:lnTo>
                <a:lnTo>
                  <a:pt x="1282" y="17005"/>
                </a:lnTo>
                <a:lnTo>
                  <a:pt x="304" y="14655"/>
                </a:lnTo>
                <a:lnTo>
                  <a:pt x="0" y="12179"/>
                </a:lnTo>
                <a:close/>
              </a:path>
            </a:pathLst>
          </a:custGeom>
          <a:ln w="3175">
            <a:solidFill>
              <a:srgbClr val="221F1F"/>
            </a:solidFill>
          </a:ln>
        </p:spPr>
        <p:txBody>
          <a:bodyPr wrap="square" lIns="0" tIns="0" rIns="0" bIns="0" rtlCol="0"/>
          <a:lstStyle/>
          <a:p>
            <a:endParaRPr/>
          </a:p>
        </p:txBody>
      </p:sp>
      <p:sp>
        <p:nvSpPr>
          <p:cNvPr id="223" name="object 223"/>
          <p:cNvSpPr/>
          <p:nvPr/>
        </p:nvSpPr>
        <p:spPr>
          <a:xfrm>
            <a:off x="2012427" y="7057901"/>
            <a:ext cx="14604" cy="18415"/>
          </a:xfrm>
          <a:custGeom>
            <a:avLst/>
            <a:gdLst/>
            <a:ahLst/>
            <a:cxnLst/>
            <a:rect l="l" t="t" r="r" b="b"/>
            <a:pathLst>
              <a:path w="14605" h="18415">
                <a:moveTo>
                  <a:pt x="0" y="8889"/>
                </a:moveTo>
                <a:lnTo>
                  <a:pt x="304" y="6692"/>
                </a:lnTo>
                <a:lnTo>
                  <a:pt x="1358" y="4660"/>
                </a:lnTo>
                <a:lnTo>
                  <a:pt x="4711" y="0"/>
                </a:lnTo>
                <a:lnTo>
                  <a:pt x="12319" y="1104"/>
                </a:lnTo>
                <a:lnTo>
                  <a:pt x="13957" y="6692"/>
                </a:lnTo>
                <a:lnTo>
                  <a:pt x="14325" y="8889"/>
                </a:lnTo>
                <a:lnTo>
                  <a:pt x="13957" y="11150"/>
                </a:lnTo>
                <a:lnTo>
                  <a:pt x="12039" y="16713"/>
                </a:lnTo>
                <a:lnTo>
                  <a:pt x="4927" y="17919"/>
                </a:lnTo>
                <a:lnTo>
                  <a:pt x="1358" y="13119"/>
                </a:lnTo>
                <a:lnTo>
                  <a:pt x="304" y="11150"/>
                </a:lnTo>
                <a:lnTo>
                  <a:pt x="0" y="8889"/>
                </a:lnTo>
                <a:close/>
              </a:path>
            </a:pathLst>
          </a:custGeom>
          <a:ln w="3175">
            <a:solidFill>
              <a:srgbClr val="221F1F"/>
            </a:solidFill>
          </a:ln>
        </p:spPr>
        <p:txBody>
          <a:bodyPr wrap="square" lIns="0" tIns="0" rIns="0" bIns="0" rtlCol="0"/>
          <a:lstStyle/>
          <a:p>
            <a:endParaRPr/>
          </a:p>
        </p:txBody>
      </p:sp>
      <p:sp>
        <p:nvSpPr>
          <p:cNvPr id="224" name="object 224"/>
          <p:cNvSpPr/>
          <p:nvPr/>
        </p:nvSpPr>
        <p:spPr>
          <a:xfrm>
            <a:off x="201003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25" name="object 225"/>
          <p:cNvSpPr/>
          <p:nvPr/>
        </p:nvSpPr>
        <p:spPr>
          <a:xfrm>
            <a:off x="201003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26" name="object 226"/>
          <p:cNvSpPr/>
          <p:nvPr/>
        </p:nvSpPr>
        <p:spPr>
          <a:xfrm>
            <a:off x="201003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27" name="object 227"/>
          <p:cNvSpPr/>
          <p:nvPr/>
        </p:nvSpPr>
        <p:spPr>
          <a:xfrm>
            <a:off x="200761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28" name="object 228"/>
          <p:cNvSpPr/>
          <p:nvPr/>
        </p:nvSpPr>
        <p:spPr>
          <a:xfrm>
            <a:off x="200761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29" name="object 229"/>
          <p:cNvSpPr/>
          <p:nvPr/>
        </p:nvSpPr>
        <p:spPr>
          <a:xfrm>
            <a:off x="200761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30" name="object 230"/>
          <p:cNvSpPr/>
          <p:nvPr/>
        </p:nvSpPr>
        <p:spPr>
          <a:xfrm>
            <a:off x="2053098" y="7057201"/>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1" name="object 231"/>
          <p:cNvSpPr/>
          <p:nvPr/>
        </p:nvSpPr>
        <p:spPr>
          <a:xfrm>
            <a:off x="2031579" y="7057201"/>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2" name="object 232"/>
          <p:cNvSpPr/>
          <p:nvPr/>
        </p:nvSpPr>
        <p:spPr>
          <a:xfrm>
            <a:off x="2010030" y="7057201"/>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3" name="object 233"/>
          <p:cNvSpPr/>
          <p:nvPr/>
        </p:nvSpPr>
        <p:spPr>
          <a:xfrm>
            <a:off x="1997655" y="7057201"/>
            <a:ext cx="10160" cy="0"/>
          </a:xfrm>
          <a:custGeom>
            <a:avLst/>
            <a:gdLst/>
            <a:ahLst/>
            <a:cxnLst/>
            <a:rect l="l" t="t" r="r" b="b"/>
            <a:pathLst>
              <a:path w="10160">
                <a:moveTo>
                  <a:pt x="9956" y="0"/>
                </a:moveTo>
                <a:lnTo>
                  <a:pt x="0" y="0"/>
                </a:lnTo>
              </a:path>
            </a:pathLst>
          </a:custGeom>
          <a:ln w="3175">
            <a:solidFill>
              <a:srgbClr val="221F1F"/>
            </a:solidFill>
          </a:ln>
        </p:spPr>
        <p:txBody>
          <a:bodyPr wrap="square" lIns="0" tIns="0" rIns="0" bIns="0" rtlCol="0"/>
          <a:lstStyle/>
          <a:p>
            <a:endParaRPr/>
          </a:p>
        </p:txBody>
      </p:sp>
      <p:sp>
        <p:nvSpPr>
          <p:cNvPr id="234" name="object 234"/>
          <p:cNvSpPr/>
          <p:nvPr/>
        </p:nvSpPr>
        <p:spPr>
          <a:xfrm>
            <a:off x="2053098" y="7054866"/>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5" name="object 235"/>
          <p:cNvSpPr/>
          <p:nvPr/>
        </p:nvSpPr>
        <p:spPr>
          <a:xfrm>
            <a:off x="2031580" y="7054866"/>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6" name="object 236"/>
          <p:cNvSpPr/>
          <p:nvPr/>
        </p:nvSpPr>
        <p:spPr>
          <a:xfrm>
            <a:off x="2010031" y="7054866"/>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37" name="object 237"/>
          <p:cNvSpPr/>
          <p:nvPr/>
        </p:nvSpPr>
        <p:spPr>
          <a:xfrm>
            <a:off x="1997655" y="7054866"/>
            <a:ext cx="10160" cy="0"/>
          </a:xfrm>
          <a:custGeom>
            <a:avLst/>
            <a:gdLst/>
            <a:ahLst/>
            <a:cxnLst/>
            <a:rect l="l" t="t" r="r" b="b"/>
            <a:pathLst>
              <a:path w="10160">
                <a:moveTo>
                  <a:pt x="9956" y="0"/>
                </a:moveTo>
                <a:lnTo>
                  <a:pt x="0" y="0"/>
                </a:lnTo>
              </a:path>
            </a:pathLst>
          </a:custGeom>
          <a:ln w="3175">
            <a:solidFill>
              <a:srgbClr val="221F1F"/>
            </a:solidFill>
          </a:ln>
        </p:spPr>
        <p:txBody>
          <a:bodyPr wrap="square" lIns="0" tIns="0" rIns="0" bIns="0" rtlCol="0"/>
          <a:lstStyle/>
          <a:p>
            <a:endParaRPr/>
          </a:p>
        </p:txBody>
      </p:sp>
      <p:sp>
        <p:nvSpPr>
          <p:cNvPr id="238" name="object 238"/>
          <p:cNvSpPr/>
          <p:nvPr/>
        </p:nvSpPr>
        <p:spPr>
          <a:xfrm>
            <a:off x="2124946" y="7065200"/>
            <a:ext cx="12700" cy="0"/>
          </a:xfrm>
          <a:custGeom>
            <a:avLst/>
            <a:gdLst/>
            <a:ahLst/>
            <a:cxnLst/>
            <a:rect l="l" t="t" r="r" b="b"/>
            <a:pathLst>
              <a:path w="12700">
                <a:moveTo>
                  <a:pt x="12382" y="0"/>
                </a:moveTo>
                <a:lnTo>
                  <a:pt x="0" y="0"/>
                </a:lnTo>
              </a:path>
            </a:pathLst>
          </a:custGeom>
          <a:ln w="3175">
            <a:solidFill>
              <a:srgbClr val="221F1F"/>
            </a:solidFill>
          </a:ln>
        </p:spPr>
        <p:txBody>
          <a:bodyPr wrap="square" lIns="0" tIns="0" rIns="0" bIns="0" rtlCol="0"/>
          <a:lstStyle/>
          <a:p>
            <a:endParaRPr/>
          </a:p>
        </p:txBody>
      </p:sp>
      <p:sp>
        <p:nvSpPr>
          <p:cNvPr id="239" name="object 239"/>
          <p:cNvSpPr/>
          <p:nvPr/>
        </p:nvSpPr>
        <p:spPr>
          <a:xfrm>
            <a:off x="2125632" y="7062792"/>
            <a:ext cx="12065" cy="0"/>
          </a:xfrm>
          <a:custGeom>
            <a:avLst/>
            <a:gdLst/>
            <a:ahLst/>
            <a:cxnLst/>
            <a:rect l="l" t="t" r="r" b="b"/>
            <a:pathLst>
              <a:path w="12064">
                <a:moveTo>
                  <a:pt x="11696" y="0"/>
                </a:moveTo>
                <a:lnTo>
                  <a:pt x="0" y="0"/>
                </a:lnTo>
              </a:path>
            </a:pathLst>
          </a:custGeom>
          <a:ln w="3175">
            <a:solidFill>
              <a:srgbClr val="221F1F"/>
            </a:solidFill>
          </a:ln>
        </p:spPr>
        <p:txBody>
          <a:bodyPr wrap="square" lIns="0" tIns="0" rIns="0" bIns="0" rtlCol="0"/>
          <a:lstStyle/>
          <a:p>
            <a:endParaRPr/>
          </a:p>
        </p:txBody>
      </p:sp>
      <p:sp>
        <p:nvSpPr>
          <p:cNvPr id="240" name="object 240"/>
          <p:cNvSpPr/>
          <p:nvPr/>
        </p:nvSpPr>
        <p:spPr>
          <a:xfrm>
            <a:off x="2127360" y="7065200"/>
            <a:ext cx="0" cy="11430"/>
          </a:xfrm>
          <a:custGeom>
            <a:avLst/>
            <a:gdLst/>
            <a:ahLst/>
            <a:cxnLst/>
            <a:rect l="l" t="t" r="r" b="b"/>
            <a:pathLst>
              <a:path h="11429">
                <a:moveTo>
                  <a:pt x="0" y="0"/>
                </a:moveTo>
                <a:lnTo>
                  <a:pt x="0" y="11150"/>
                </a:lnTo>
              </a:path>
            </a:pathLst>
          </a:custGeom>
          <a:ln w="3175">
            <a:solidFill>
              <a:srgbClr val="221F1F"/>
            </a:solidFill>
          </a:ln>
        </p:spPr>
        <p:txBody>
          <a:bodyPr wrap="square" lIns="0" tIns="0" rIns="0" bIns="0" rtlCol="0"/>
          <a:lstStyle/>
          <a:p>
            <a:endParaRPr/>
          </a:p>
        </p:txBody>
      </p:sp>
      <p:sp>
        <p:nvSpPr>
          <p:cNvPr id="241" name="object 241"/>
          <p:cNvSpPr/>
          <p:nvPr/>
        </p:nvSpPr>
        <p:spPr>
          <a:xfrm>
            <a:off x="2124952" y="7065200"/>
            <a:ext cx="0" cy="11430"/>
          </a:xfrm>
          <a:custGeom>
            <a:avLst/>
            <a:gdLst/>
            <a:ahLst/>
            <a:cxnLst/>
            <a:rect l="l" t="t" r="r" b="b"/>
            <a:pathLst>
              <a:path h="11429">
                <a:moveTo>
                  <a:pt x="0" y="0"/>
                </a:moveTo>
                <a:lnTo>
                  <a:pt x="0" y="11150"/>
                </a:lnTo>
              </a:path>
            </a:pathLst>
          </a:custGeom>
          <a:ln w="3175">
            <a:solidFill>
              <a:srgbClr val="221F1F"/>
            </a:solidFill>
          </a:ln>
        </p:spPr>
        <p:txBody>
          <a:bodyPr wrap="square" lIns="0" tIns="0" rIns="0" bIns="0" rtlCol="0"/>
          <a:lstStyle/>
          <a:p>
            <a:endParaRPr/>
          </a:p>
        </p:txBody>
      </p:sp>
      <p:sp>
        <p:nvSpPr>
          <p:cNvPr id="242" name="object 242"/>
          <p:cNvSpPr/>
          <p:nvPr/>
        </p:nvSpPr>
        <p:spPr>
          <a:xfrm>
            <a:off x="2096218" y="7046048"/>
            <a:ext cx="0" cy="30480"/>
          </a:xfrm>
          <a:custGeom>
            <a:avLst/>
            <a:gdLst/>
            <a:ahLst/>
            <a:cxnLst/>
            <a:rect l="l" t="t" r="r" b="b"/>
            <a:pathLst>
              <a:path h="30479">
                <a:moveTo>
                  <a:pt x="0" y="0"/>
                </a:moveTo>
                <a:lnTo>
                  <a:pt x="0" y="30302"/>
                </a:lnTo>
              </a:path>
            </a:pathLst>
          </a:custGeom>
          <a:ln w="3175">
            <a:solidFill>
              <a:srgbClr val="221F1F"/>
            </a:solidFill>
          </a:ln>
        </p:spPr>
        <p:txBody>
          <a:bodyPr wrap="square" lIns="0" tIns="0" rIns="0" bIns="0" rtlCol="0"/>
          <a:lstStyle/>
          <a:p>
            <a:endParaRPr/>
          </a:p>
        </p:txBody>
      </p:sp>
      <p:sp>
        <p:nvSpPr>
          <p:cNvPr id="243" name="object 243"/>
          <p:cNvSpPr/>
          <p:nvPr/>
        </p:nvSpPr>
        <p:spPr>
          <a:xfrm>
            <a:off x="2093810" y="7046048"/>
            <a:ext cx="0" cy="8890"/>
          </a:xfrm>
          <a:custGeom>
            <a:avLst/>
            <a:gdLst/>
            <a:ahLst/>
            <a:cxnLst/>
            <a:rect l="l" t="t" r="r" b="b"/>
            <a:pathLst>
              <a:path h="8890">
                <a:moveTo>
                  <a:pt x="0" y="0"/>
                </a:moveTo>
                <a:lnTo>
                  <a:pt x="0" y="8826"/>
                </a:lnTo>
              </a:path>
            </a:pathLst>
          </a:custGeom>
          <a:ln w="3175">
            <a:solidFill>
              <a:srgbClr val="221F1F"/>
            </a:solidFill>
          </a:ln>
        </p:spPr>
        <p:txBody>
          <a:bodyPr wrap="square" lIns="0" tIns="0" rIns="0" bIns="0" rtlCol="0"/>
          <a:lstStyle/>
          <a:p>
            <a:endParaRPr/>
          </a:p>
        </p:txBody>
      </p:sp>
      <p:sp>
        <p:nvSpPr>
          <p:cNvPr id="244" name="object 244"/>
          <p:cNvSpPr/>
          <p:nvPr/>
        </p:nvSpPr>
        <p:spPr>
          <a:xfrm>
            <a:off x="2093810" y="7057201"/>
            <a:ext cx="0" cy="19685"/>
          </a:xfrm>
          <a:custGeom>
            <a:avLst/>
            <a:gdLst/>
            <a:ahLst/>
            <a:cxnLst/>
            <a:rect l="l" t="t" r="r" b="b"/>
            <a:pathLst>
              <a:path h="19684">
                <a:moveTo>
                  <a:pt x="0" y="0"/>
                </a:moveTo>
                <a:lnTo>
                  <a:pt x="0" y="19151"/>
                </a:lnTo>
              </a:path>
            </a:pathLst>
          </a:custGeom>
          <a:ln w="3175">
            <a:solidFill>
              <a:srgbClr val="221F1F"/>
            </a:solidFill>
          </a:ln>
        </p:spPr>
        <p:txBody>
          <a:bodyPr wrap="square" lIns="0" tIns="0" rIns="0" bIns="0" rtlCol="0"/>
          <a:lstStyle/>
          <a:p>
            <a:endParaRPr/>
          </a:p>
        </p:txBody>
      </p:sp>
      <p:sp>
        <p:nvSpPr>
          <p:cNvPr id="245" name="object 245"/>
          <p:cNvSpPr/>
          <p:nvPr/>
        </p:nvSpPr>
        <p:spPr>
          <a:xfrm>
            <a:off x="2074649" y="7054663"/>
            <a:ext cx="19685" cy="24765"/>
          </a:xfrm>
          <a:custGeom>
            <a:avLst/>
            <a:gdLst/>
            <a:ahLst/>
            <a:cxnLst/>
            <a:rect l="l" t="t" r="r" b="b"/>
            <a:pathLst>
              <a:path w="19685" h="24765">
                <a:moveTo>
                  <a:pt x="0" y="12128"/>
                </a:moveTo>
                <a:lnTo>
                  <a:pt x="292" y="9715"/>
                </a:lnTo>
                <a:lnTo>
                  <a:pt x="1295" y="7365"/>
                </a:lnTo>
                <a:lnTo>
                  <a:pt x="5727" y="0"/>
                </a:lnTo>
                <a:lnTo>
                  <a:pt x="16484" y="1396"/>
                </a:lnTo>
                <a:lnTo>
                  <a:pt x="18859" y="9715"/>
                </a:lnTo>
                <a:lnTo>
                  <a:pt x="19151" y="12128"/>
                </a:lnTo>
                <a:lnTo>
                  <a:pt x="18859" y="14604"/>
                </a:lnTo>
                <a:lnTo>
                  <a:pt x="16497" y="22834"/>
                </a:lnTo>
                <a:lnTo>
                  <a:pt x="5803" y="24295"/>
                </a:lnTo>
                <a:lnTo>
                  <a:pt x="1295" y="16954"/>
                </a:lnTo>
                <a:lnTo>
                  <a:pt x="292" y="14604"/>
                </a:lnTo>
                <a:lnTo>
                  <a:pt x="0" y="12128"/>
                </a:lnTo>
                <a:close/>
              </a:path>
            </a:pathLst>
          </a:custGeom>
          <a:ln w="3175">
            <a:solidFill>
              <a:srgbClr val="221F1F"/>
            </a:solidFill>
          </a:ln>
        </p:spPr>
        <p:txBody>
          <a:bodyPr wrap="square" lIns="0" tIns="0" rIns="0" bIns="0" rtlCol="0"/>
          <a:lstStyle/>
          <a:p>
            <a:endParaRPr/>
          </a:p>
        </p:txBody>
      </p:sp>
      <p:sp>
        <p:nvSpPr>
          <p:cNvPr id="246" name="object 246"/>
          <p:cNvSpPr/>
          <p:nvPr/>
        </p:nvSpPr>
        <p:spPr>
          <a:xfrm>
            <a:off x="2077067" y="7057939"/>
            <a:ext cx="14604" cy="18415"/>
          </a:xfrm>
          <a:custGeom>
            <a:avLst/>
            <a:gdLst/>
            <a:ahLst/>
            <a:cxnLst/>
            <a:rect l="l" t="t" r="r" b="b"/>
            <a:pathLst>
              <a:path w="14605" h="18415">
                <a:moveTo>
                  <a:pt x="0" y="8851"/>
                </a:moveTo>
                <a:lnTo>
                  <a:pt x="381" y="6654"/>
                </a:lnTo>
                <a:lnTo>
                  <a:pt x="1358" y="4622"/>
                </a:lnTo>
                <a:lnTo>
                  <a:pt x="4800" y="0"/>
                </a:lnTo>
                <a:lnTo>
                  <a:pt x="12128" y="1003"/>
                </a:lnTo>
                <a:lnTo>
                  <a:pt x="14020" y="6654"/>
                </a:lnTo>
                <a:lnTo>
                  <a:pt x="14325" y="8851"/>
                </a:lnTo>
                <a:lnTo>
                  <a:pt x="14020" y="11112"/>
                </a:lnTo>
                <a:lnTo>
                  <a:pt x="11874" y="16675"/>
                </a:lnTo>
                <a:lnTo>
                  <a:pt x="5105" y="17894"/>
                </a:lnTo>
                <a:lnTo>
                  <a:pt x="1358" y="13081"/>
                </a:lnTo>
                <a:lnTo>
                  <a:pt x="381" y="11112"/>
                </a:lnTo>
                <a:lnTo>
                  <a:pt x="0" y="8851"/>
                </a:lnTo>
                <a:close/>
              </a:path>
            </a:pathLst>
          </a:custGeom>
          <a:ln w="3175">
            <a:solidFill>
              <a:srgbClr val="221F1F"/>
            </a:solidFill>
          </a:ln>
        </p:spPr>
        <p:txBody>
          <a:bodyPr wrap="square" lIns="0" tIns="0" rIns="0" bIns="0" rtlCol="0"/>
          <a:lstStyle/>
          <a:p>
            <a:endParaRPr/>
          </a:p>
        </p:txBody>
      </p:sp>
      <p:sp>
        <p:nvSpPr>
          <p:cNvPr id="247" name="object 247"/>
          <p:cNvSpPr/>
          <p:nvPr/>
        </p:nvSpPr>
        <p:spPr>
          <a:xfrm>
            <a:off x="2074659" y="7057201"/>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48" name="object 248"/>
          <p:cNvSpPr/>
          <p:nvPr/>
        </p:nvSpPr>
        <p:spPr>
          <a:xfrm>
            <a:off x="2074659" y="7054866"/>
            <a:ext cx="19685" cy="0"/>
          </a:xfrm>
          <a:custGeom>
            <a:avLst/>
            <a:gdLst/>
            <a:ahLst/>
            <a:cxnLst/>
            <a:rect l="l" t="t" r="r" b="b"/>
            <a:pathLst>
              <a:path w="19685">
                <a:moveTo>
                  <a:pt x="19151" y="0"/>
                </a:moveTo>
                <a:lnTo>
                  <a:pt x="0" y="0"/>
                </a:lnTo>
              </a:path>
            </a:pathLst>
          </a:custGeom>
          <a:ln w="3175">
            <a:solidFill>
              <a:srgbClr val="221F1F"/>
            </a:solidFill>
          </a:ln>
        </p:spPr>
        <p:txBody>
          <a:bodyPr wrap="square" lIns="0" tIns="0" rIns="0" bIns="0" rtlCol="0"/>
          <a:lstStyle/>
          <a:p>
            <a:endParaRPr/>
          </a:p>
        </p:txBody>
      </p:sp>
      <p:sp>
        <p:nvSpPr>
          <p:cNvPr id="249" name="object 249"/>
          <p:cNvSpPr/>
          <p:nvPr/>
        </p:nvSpPr>
        <p:spPr>
          <a:xfrm>
            <a:off x="2096218" y="7046048"/>
            <a:ext cx="29209" cy="19685"/>
          </a:xfrm>
          <a:custGeom>
            <a:avLst/>
            <a:gdLst/>
            <a:ahLst/>
            <a:cxnLst/>
            <a:rect l="l" t="t" r="r" b="b"/>
            <a:pathLst>
              <a:path w="29210" h="19684">
                <a:moveTo>
                  <a:pt x="0" y="0"/>
                </a:moveTo>
                <a:lnTo>
                  <a:pt x="28727" y="19151"/>
                </a:lnTo>
              </a:path>
            </a:pathLst>
          </a:custGeom>
          <a:ln w="3175">
            <a:solidFill>
              <a:srgbClr val="221F1F"/>
            </a:solidFill>
          </a:ln>
        </p:spPr>
        <p:txBody>
          <a:bodyPr wrap="square" lIns="0" tIns="0" rIns="0" bIns="0" rtlCol="0"/>
          <a:lstStyle/>
          <a:p>
            <a:endParaRPr/>
          </a:p>
        </p:txBody>
      </p:sp>
      <p:sp>
        <p:nvSpPr>
          <p:cNvPr id="250" name="object 250"/>
          <p:cNvSpPr/>
          <p:nvPr/>
        </p:nvSpPr>
        <p:spPr>
          <a:xfrm>
            <a:off x="2096973" y="7043630"/>
            <a:ext cx="29209" cy="19685"/>
          </a:xfrm>
          <a:custGeom>
            <a:avLst/>
            <a:gdLst/>
            <a:ahLst/>
            <a:cxnLst/>
            <a:rect l="l" t="t" r="r" b="b"/>
            <a:pathLst>
              <a:path w="29210" h="19684">
                <a:moveTo>
                  <a:pt x="0" y="0"/>
                </a:moveTo>
                <a:lnTo>
                  <a:pt x="28651" y="19164"/>
                </a:lnTo>
              </a:path>
            </a:pathLst>
          </a:custGeom>
          <a:ln w="3175">
            <a:solidFill>
              <a:srgbClr val="221F1F"/>
            </a:solidFill>
          </a:ln>
        </p:spPr>
        <p:txBody>
          <a:bodyPr wrap="square" lIns="0" tIns="0" rIns="0" bIns="0" rtlCol="0"/>
          <a:lstStyle/>
          <a:p>
            <a:endParaRPr/>
          </a:p>
        </p:txBody>
      </p:sp>
      <p:sp>
        <p:nvSpPr>
          <p:cNvPr id="251" name="object 251"/>
          <p:cNvSpPr/>
          <p:nvPr/>
        </p:nvSpPr>
        <p:spPr>
          <a:xfrm>
            <a:off x="2111747" y="7056439"/>
            <a:ext cx="0" cy="20320"/>
          </a:xfrm>
          <a:custGeom>
            <a:avLst/>
            <a:gdLst/>
            <a:ahLst/>
            <a:cxnLst/>
            <a:rect l="l" t="t" r="r" b="b"/>
            <a:pathLst>
              <a:path h="20320">
                <a:moveTo>
                  <a:pt x="0" y="19913"/>
                </a:moveTo>
                <a:lnTo>
                  <a:pt x="0" y="0"/>
                </a:lnTo>
              </a:path>
            </a:pathLst>
          </a:custGeom>
          <a:ln w="3175">
            <a:solidFill>
              <a:srgbClr val="221F1F"/>
            </a:solidFill>
          </a:ln>
        </p:spPr>
        <p:txBody>
          <a:bodyPr wrap="square" lIns="0" tIns="0" rIns="0" bIns="0" rtlCol="0"/>
          <a:lstStyle/>
          <a:p>
            <a:endParaRPr/>
          </a:p>
        </p:txBody>
      </p:sp>
      <p:sp>
        <p:nvSpPr>
          <p:cNvPr id="252" name="object 252"/>
          <p:cNvSpPr/>
          <p:nvPr/>
        </p:nvSpPr>
        <p:spPr>
          <a:xfrm>
            <a:off x="2109412" y="7054863"/>
            <a:ext cx="0" cy="21590"/>
          </a:xfrm>
          <a:custGeom>
            <a:avLst/>
            <a:gdLst/>
            <a:ahLst/>
            <a:cxnLst/>
            <a:rect l="l" t="t" r="r" b="b"/>
            <a:pathLst>
              <a:path h="21590">
                <a:moveTo>
                  <a:pt x="0" y="21488"/>
                </a:moveTo>
                <a:lnTo>
                  <a:pt x="0" y="0"/>
                </a:lnTo>
              </a:path>
            </a:pathLst>
          </a:custGeom>
          <a:ln w="3175">
            <a:solidFill>
              <a:srgbClr val="221F1F"/>
            </a:solidFill>
          </a:ln>
        </p:spPr>
        <p:txBody>
          <a:bodyPr wrap="square" lIns="0" tIns="0" rIns="0" bIns="0" rtlCol="0"/>
          <a:lstStyle/>
          <a:p>
            <a:endParaRPr/>
          </a:p>
        </p:txBody>
      </p:sp>
      <p:sp>
        <p:nvSpPr>
          <p:cNvPr id="253" name="object 253"/>
          <p:cNvSpPr/>
          <p:nvPr/>
        </p:nvSpPr>
        <p:spPr>
          <a:xfrm>
            <a:off x="2000629" y="7715901"/>
            <a:ext cx="111264" cy="111226"/>
          </a:xfrm>
          <a:prstGeom prst="rect">
            <a:avLst/>
          </a:prstGeom>
          <a:blipFill>
            <a:blip r:embed="rId7" cstate="print"/>
            <a:stretch>
              <a:fillRect/>
            </a:stretch>
          </a:blipFill>
        </p:spPr>
        <p:txBody>
          <a:bodyPr wrap="square" lIns="0" tIns="0" rIns="0" bIns="0" rtlCol="0"/>
          <a:lstStyle/>
          <a:p>
            <a:endParaRPr/>
          </a:p>
        </p:txBody>
      </p:sp>
      <p:sp>
        <p:nvSpPr>
          <p:cNvPr id="254" name="object 254"/>
          <p:cNvSpPr/>
          <p:nvPr/>
        </p:nvSpPr>
        <p:spPr>
          <a:xfrm>
            <a:off x="2036705" y="6359540"/>
            <a:ext cx="58419" cy="726440"/>
          </a:xfrm>
          <a:custGeom>
            <a:avLst/>
            <a:gdLst/>
            <a:ahLst/>
            <a:cxnLst/>
            <a:rect l="l" t="t" r="r" b="b"/>
            <a:pathLst>
              <a:path w="58419" h="726440">
                <a:moveTo>
                  <a:pt x="51587" y="725169"/>
                </a:moveTo>
                <a:lnTo>
                  <a:pt x="5867" y="725169"/>
                </a:lnTo>
                <a:lnTo>
                  <a:pt x="5727" y="726440"/>
                </a:lnTo>
                <a:lnTo>
                  <a:pt x="52768" y="726440"/>
                </a:lnTo>
                <a:lnTo>
                  <a:pt x="51587" y="725169"/>
                </a:lnTo>
                <a:close/>
              </a:path>
              <a:path w="58419" h="726440">
                <a:moveTo>
                  <a:pt x="50749" y="715010"/>
                </a:moveTo>
                <a:lnTo>
                  <a:pt x="7607" y="715010"/>
                </a:lnTo>
                <a:lnTo>
                  <a:pt x="7607" y="725169"/>
                </a:lnTo>
                <a:lnTo>
                  <a:pt x="50749" y="725169"/>
                </a:lnTo>
                <a:lnTo>
                  <a:pt x="50749" y="715010"/>
                </a:lnTo>
                <a:close/>
              </a:path>
              <a:path w="58419" h="726440">
                <a:moveTo>
                  <a:pt x="52425" y="713740"/>
                </a:moveTo>
                <a:lnTo>
                  <a:pt x="5943" y="713740"/>
                </a:lnTo>
                <a:lnTo>
                  <a:pt x="6083" y="715010"/>
                </a:lnTo>
                <a:lnTo>
                  <a:pt x="52285" y="715010"/>
                </a:lnTo>
                <a:lnTo>
                  <a:pt x="52425" y="713740"/>
                </a:lnTo>
                <a:close/>
              </a:path>
              <a:path w="58419" h="726440">
                <a:moveTo>
                  <a:pt x="51587" y="712469"/>
                </a:moveTo>
                <a:lnTo>
                  <a:pt x="6781" y="712469"/>
                </a:lnTo>
                <a:lnTo>
                  <a:pt x="6400" y="713740"/>
                </a:lnTo>
                <a:lnTo>
                  <a:pt x="51790" y="713740"/>
                </a:lnTo>
                <a:lnTo>
                  <a:pt x="51587" y="712469"/>
                </a:lnTo>
                <a:close/>
              </a:path>
              <a:path w="58419" h="726440">
                <a:moveTo>
                  <a:pt x="43611" y="666749"/>
                </a:moveTo>
                <a:lnTo>
                  <a:pt x="14770" y="666749"/>
                </a:lnTo>
                <a:lnTo>
                  <a:pt x="14770" y="681990"/>
                </a:lnTo>
                <a:lnTo>
                  <a:pt x="14214" y="689610"/>
                </a:lnTo>
                <a:lnTo>
                  <a:pt x="13076" y="697230"/>
                </a:lnTo>
                <a:lnTo>
                  <a:pt x="11235" y="704849"/>
                </a:lnTo>
                <a:lnTo>
                  <a:pt x="8572" y="712469"/>
                </a:lnTo>
                <a:lnTo>
                  <a:pt x="49809" y="712469"/>
                </a:lnTo>
                <a:lnTo>
                  <a:pt x="47185" y="704849"/>
                </a:lnTo>
                <a:lnTo>
                  <a:pt x="45315" y="697230"/>
                </a:lnTo>
                <a:lnTo>
                  <a:pt x="44142" y="689610"/>
                </a:lnTo>
                <a:lnTo>
                  <a:pt x="43611" y="681990"/>
                </a:lnTo>
                <a:lnTo>
                  <a:pt x="43611" y="666749"/>
                </a:lnTo>
                <a:close/>
              </a:path>
              <a:path w="58419" h="726440">
                <a:moveTo>
                  <a:pt x="44373" y="665480"/>
                </a:moveTo>
                <a:lnTo>
                  <a:pt x="13995" y="665480"/>
                </a:lnTo>
                <a:lnTo>
                  <a:pt x="14236" y="666749"/>
                </a:lnTo>
                <a:lnTo>
                  <a:pt x="44145" y="666749"/>
                </a:lnTo>
                <a:lnTo>
                  <a:pt x="44373" y="665480"/>
                </a:lnTo>
                <a:close/>
              </a:path>
              <a:path w="58419" h="726440">
                <a:moveTo>
                  <a:pt x="43751" y="660399"/>
                </a:moveTo>
                <a:lnTo>
                  <a:pt x="14605" y="660399"/>
                </a:lnTo>
                <a:lnTo>
                  <a:pt x="13931" y="661669"/>
                </a:lnTo>
                <a:lnTo>
                  <a:pt x="13474" y="661669"/>
                </a:lnTo>
                <a:lnTo>
                  <a:pt x="13246" y="662940"/>
                </a:lnTo>
                <a:lnTo>
                  <a:pt x="13322" y="664210"/>
                </a:lnTo>
                <a:lnTo>
                  <a:pt x="13627" y="664210"/>
                </a:lnTo>
                <a:lnTo>
                  <a:pt x="14173" y="665480"/>
                </a:lnTo>
                <a:lnTo>
                  <a:pt x="44208" y="665480"/>
                </a:lnTo>
                <a:lnTo>
                  <a:pt x="45262" y="664210"/>
                </a:lnTo>
                <a:lnTo>
                  <a:pt x="45504" y="662940"/>
                </a:lnTo>
                <a:lnTo>
                  <a:pt x="44450" y="661669"/>
                </a:lnTo>
                <a:lnTo>
                  <a:pt x="43751" y="660399"/>
                </a:lnTo>
                <a:close/>
              </a:path>
              <a:path w="58419" h="726440">
                <a:moveTo>
                  <a:pt x="41402" y="659130"/>
                </a:moveTo>
                <a:lnTo>
                  <a:pt x="16891" y="659130"/>
                </a:lnTo>
                <a:lnTo>
                  <a:pt x="15722" y="660399"/>
                </a:lnTo>
                <a:lnTo>
                  <a:pt x="42100" y="660399"/>
                </a:lnTo>
                <a:lnTo>
                  <a:pt x="41402" y="659130"/>
                </a:lnTo>
                <a:close/>
              </a:path>
              <a:path w="58419" h="726440">
                <a:moveTo>
                  <a:pt x="36372" y="135889"/>
                </a:moveTo>
                <a:lnTo>
                  <a:pt x="21983" y="135889"/>
                </a:lnTo>
                <a:lnTo>
                  <a:pt x="17894" y="659130"/>
                </a:lnTo>
                <a:lnTo>
                  <a:pt x="40462" y="659130"/>
                </a:lnTo>
                <a:lnTo>
                  <a:pt x="36372" y="135889"/>
                </a:lnTo>
                <a:close/>
              </a:path>
              <a:path w="58419" h="726440">
                <a:moveTo>
                  <a:pt x="37223" y="133349"/>
                </a:moveTo>
                <a:lnTo>
                  <a:pt x="21145" y="133349"/>
                </a:lnTo>
                <a:lnTo>
                  <a:pt x="20929" y="134619"/>
                </a:lnTo>
                <a:lnTo>
                  <a:pt x="21107" y="135889"/>
                </a:lnTo>
                <a:lnTo>
                  <a:pt x="37261" y="135889"/>
                </a:lnTo>
                <a:lnTo>
                  <a:pt x="37439" y="134619"/>
                </a:lnTo>
                <a:lnTo>
                  <a:pt x="37223" y="133349"/>
                </a:lnTo>
                <a:close/>
              </a:path>
              <a:path w="58419" h="726440">
                <a:moveTo>
                  <a:pt x="38150" y="130809"/>
                </a:moveTo>
                <a:lnTo>
                  <a:pt x="20218" y="130809"/>
                </a:lnTo>
                <a:lnTo>
                  <a:pt x="20218" y="132079"/>
                </a:lnTo>
                <a:lnTo>
                  <a:pt x="20739" y="133349"/>
                </a:lnTo>
                <a:lnTo>
                  <a:pt x="37642" y="133349"/>
                </a:lnTo>
                <a:lnTo>
                  <a:pt x="38150" y="132079"/>
                </a:lnTo>
                <a:lnTo>
                  <a:pt x="38150" y="130809"/>
                </a:lnTo>
                <a:close/>
              </a:path>
              <a:path w="58419" h="726440">
                <a:moveTo>
                  <a:pt x="39941" y="110489"/>
                </a:moveTo>
                <a:lnTo>
                  <a:pt x="18427" y="110489"/>
                </a:lnTo>
                <a:lnTo>
                  <a:pt x="21450" y="130809"/>
                </a:lnTo>
                <a:lnTo>
                  <a:pt x="36918" y="130809"/>
                </a:lnTo>
                <a:lnTo>
                  <a:pt x="39941" y="110489"/>
                </a:lnTo>
                <a:close/>
              </a:path>
              <a:path w="58419" h="726440">
                <a:moveTo>
                  <a:pt x="42049" y="106679"/>
                </a:moveTo>
                <a:lnTo>
                  <a:pt x="16319" y="106679"/>
                </a:lnTo>
                <a:lnTo>
                  <a:pt x="16319" y="109219"/>
                </a:lnTo>
                <a:lnTo>
                  <a:pt x="16903" y="110489"/>
                </a:lnTo>
                <a:lnTo>
                  <a:pt x="41452" y="110489"/>
                </a:lnTo>
                <a:lnTo>
                  <a:pt x="42049" y="109219"/>
                </a:lnTo>
                <a:lnTo>
                  <a:pt x="42049" y="106679"/>
                </a:lnTo>
                <a:close/>
              </a:path>
              <a:path w="58419" h="726440">
                <a:moveTo>
                  <a:pt x="42202" y="105409"/>
                </a:moveTo>
                <a:lnTo>
                  <a:pt x="16167" y="105409"/>
                </a:lnTo>
                <a:lnTo>
                  <a:pt x="16560" y="106679"/>
                </a:lnTo>
                <a:lnTo>
                  <a:pt x="41821" y="106679"/>
                </a:lnTo>
                <a:lnTo>
                  <a:pt x="42202" y="105409"/>
                </a:lnTo>
                <a:close/>
              </a:path>
              <a:path w="58419" h="726440">
                <a:moveTo>
                  <a:pt x="41897" y="104139"/>
                </a:moveTo>
                <a:lnTo>
                  <a:pt x="16471" y="104139"/>
                </a:lnTo>
                <a:lnTo>
                  <a:pt x="16243" y="105409"/>
                </a:lnTo>
                <a:lnTo>
                  <a:pt x="42100" y="105409"/>
                </a:lnTo>
                <a:lnTo>
                  <a:pt x="41897" y="104139"/>
                </a:lnTo>
                <a:close/>
              </a:path>
              <a:path w="58419" h="726440">
                <a:moveTo>
                  <a:pt x="43319" y="96519"/>
                </a:moveTo>
                <a:lnTo>
                  <a:pt x="15062" y="96519"/>
                </a:lnTo>
                <a:lnTo>
                  <a:pt x="17043" y="99059"/>
                </a:lnTo>
                <a:lnTo>
                  <a:pt x="17767" y="101599"/>
                </a:lnTo>
                <a:lnTo>
                  <a:pt x="16840" y="104139"/>
                </a:lnTo>
                <a:lnTo>
                  <a:pt x="41541" y="104139"/>
                </a:lnTo>
                <a:lnTo>
                  <a:pt x="40601" y="101599"/>
                </a:lnTo>
                <a:lnTo>
                  <a:pt x="41313" y="99059"/>
                </a:lnTo>
                <a:lnTo>
                  <a:pt x="43319" y="96519"/>
                </a:lnTo>
                <a:close/>
              </a:path>
              <a:path w="58419" h="726440">
                <a:moveTo>
                  <a:pt x="43370" y="91439"/>
                </a:moveTo>
                <a:lnTo>
                  <a:pt x="14998" y="91439"/>
                </a:lnTo>
                <a:lnTo>
                  <a:pt x="13512" y="93979"/>
                </a:lnTo>
                <a:lnTo>
                  <a:pt x="13741" y="96519"/>
                </a:lnTo>
                <a:lnTo>
                  <a:pt x="44640" y="96519"/>
                </a:lnTo>
                <a:lnTo>
                  <a:pt x="44869" y="93979"/>
                </a:lnTo>
                <a:lnTo>
                  <a:pt x="43370" y="91439"/>
                </a:lnTo>
                <a:close/>
              </a:path>
              <a:path w="58419" h="726440">
                <a:moveTo>
                  <a:pt x="58369" y="38099"/>
                </a:moveTo>
                <a:lnTo>
                  <a:pt x="0" y="38099"/>
                </a:lnTo>
                <a:lnTo>
                  <a:pt x="1282" y="40639"/>
                </a:lnTo>
                <a:lnTo>
                  <a:pt x="165" y="48259"/>
                </a:lnTo>
                <a:lnTo>
                  <a:pt x="660" y="54609"/>
                </a:lnTo>
                <a:lnTo>
                  <a:pt x="2743" y="62229"/>
                </a:lnTo>
                <a:lnTo>
                  <a:pt x="5163" y="68579"/>
                </a:lnTo>
                <a:lnTo>
                  <a:pt x="7907" y="76199"/>
                </a:lnTo>
                <a:lnTo>
                  <a:pt x="10967" y="82549"/>
                </a:lnTo>
                <a:lnTo>
                  <a:pt x="14338" y="90169"/>
                </a:lnTo>
                <a:lnTo>
                  <a:pt x="14274" y="91439"/>
                </a:lnTo>
                <a:lnTo>
                  <a:pt x="44094" y="91439"/>
                </a:lnTo>
                <a:lnTo>
                  <a:pt x="44043" y="90169"/>
                </a:lnTo>
                <a:lnTo>
                  <a:pt x="47409" y="82549"/>
                </a:lnTo>
                <a:lnTo>
                  <a:pt x="50469" y="76199"/>
                </a:lnTo>
                <a:lnTo>
                  <a:pt x="53216" y="68579"/>
                </a:lnTo>
                <a:lnTo>
                  <a:pt x="55638" y="62229"/>
                </a:lnTo>
                <a:lnTo>
                  <a:pt x="57708" y="54609"/>
                </a:lnTo>
                <a:lnTo>
                  <a:pt x="58204" y="48259"/>
                </a:lnTo>
                <a:lnTo>
                  <a:pt x="57099" y="40639"/>
                </a:lnTo>
                <a:lnTo>
                  <a:pt x="58369" y="38099"/>
                </a:lnTo>
                <a:close/>
              </a:path>
              <a:path w="58419" h="726440">
                <a:moveTo>
                  <a:pt x="1155" y="31749"/>
                </a:moveTo>
                <a:lnTo>
                  <a:pt x="762" y="31749"/>
                </a:lnTo>
                <a:lnTo>
                  <a:pt x="1231" y="34289"/>
                </a:lnTo>
                <a:lnTo>
                  <a:pt x="990" y="35559"/>
                </a:lnTo>
                <a:lnTo>
                  <a:pt x="88" y="36829"/>
                </a:lnTo>
                <a:lnTo>
                  <a:pt x="215" y="38099"/>
                </a:lnTo>
                <a:lnTo>
                  <a:pt x="58153" y="38099"/>
                </a:lnTo>
                <a:lnTo>
                  <a:pt x="58293" y="36829"/>
                </a:lnTo>
                <a:lnTo>
                  <a:pt x="57378" y="35559"/>
                </a:lnTo>
                <a:lnTo>
                  <a:pt x="3009" y="35559"/>
                </a:lnTo>
                <a:lnTo>
                  <a:pt x="1155" y="31749"/>
                </a:lnTo>
                <a:close/>
              </a:path>
              <a:path w="58419" h="726440">
                <a:moveTo>
                  <a:pt x="54368" y="34289"/>
                </a:moveTo>
                <a:lnTo>
                  <a:pt x="4013" y="34289"/>
                </a:lnTo>
                <a:lnTo>
                  <a:pt x="3390" y="35559"/>
                </a:lnTo>
                <a:lnTo>
                  <a:pt x="54660" y="35559"/>
                </a:lnTo>
                <a:lnTo>
                  <a:pt x="54368" y="34289"/>
                </a:lnTo>
                <a:close/>
              </a:path>
              <a:path w="58419" h="726440">
                <a:moveTo>
                  <a:pt x="57607" y="31749"/>
                </a:moveTo>
                <a:lnTo>
                  <a:pt x="57226" y="31749"/>
                </a:lnTo>
                <a:lnTo>
                  <a:pt x="55359" y="35559"/>
                </a:lnTo>
                <a:lnTo>
                  <a:pt x="57378" y="35559"/>
                </a:lnTo>
                <a:lnTo>
                  <a:pt x="57150" y="34289"/>
                </a:lnTo>
                <a:lnTo>
                  <a:pt x="57607" y="31749"/>
                </a:lnTo>
                <a:close/>
              </a:path>
              <a:path w="58419" h="726440">
                <a:moveTo>
                  <a:pt x="55422" y="33019"/>
                </a:moveTo>
                <a:lnTo>
                  <a:pt x="2959" y="33019"/>
                </a:lnTo>
                <a:lnTo>
                  <a:pt x="3213" y="34289"/>
                </a:lnTo>
                <a:lnTo>
                  <a:pt x="55156" y="34289"/>
                </a:lnTo>
                <a:lnTo>
                  <a:pt x="55422" y="33019"/>
                </a:lnTo>
                <a:close/>
              </a:path>
              <a:path w="58419" h="726440">
                <a:moveTo>
                  <a:pt x="55016" y="31749"/>
                </a:moveTo>
                <a:lnTo>
                  <a:pt x="3352" y="31749"/>
                </a:lnTo>
                <a:lnTo>
                  <a:pt x="3060" y="33019"/>
                </a:lnTo>
                <a:lnTo>
                  <a:pt x="55321" y="33019"/>
                </a:lnTo>
                <a:lnTo>
                  <a:pt x="55016" y="31749"/>
                </a:lnTo>
                <a:close/>
              </a:path>
              <a:path w="58419" h="726440">
                <a:moveTo>
                  <a:pt x="52362" y="30479"/>
                </a:moveTo>
                <a:lnTo>
                  <a:pt x="6007" y="30479"/>
                </a:lnTo>
                <a:lnTo>
                  <a:pt x="5575" y="31749"/>
                </a:lnTo>
                <a:lnTo>
                  <a:pt x="52793" y="31749"/>
                </a:lnTo>
                <a:lnTo>
                  <a:pt x="52362" y="30479"/>
                </a:lnTo>
                <a:close/>
              </a:path>
              <a:path w="58419" h="726440">
                <a:moveTo>
                  <a:pt x="42240" y="20319"/>
                </a:moveTo>
                <a:lnTo>
                  <a:pt x="16129" y="20319"/>
                </a:lnTo>
                <a:lnTo>
                  <a:pt x="12166" y="22859"/>
                </a:lnTo>
                <a:lnTo>
                  <a:pt x="8763" y="25399"/>
                </a:lnTo>
                <a:lnTo>
                  <a:pt x="6146" y="30479"/>
                </a:lnTo>
                <a:lnTo>
                  <a:pt x="52222" y="30479"/>
                </a:lnTo>
                <a:lnTo>
                  <a:pt x="49606" y="25399"/>
                </a:lnTo>
                <a:lnTo>
                  <a:pt x="46202" y="22859"/>
                </a:lnTo>
                <a:lnTo>
                  <a:pt x="42240" y="20319"/>
                </a:lnTo>
                <a:close/>
              </a:path>
              <a:path w="58419" h="726440">
                <a:moveTo>
                  <a:pt x="43497" y="19049"/>
                </a:moveTo>
                <a:lnTo>
                  <a:pt x="14871" y="19049"/>
                </a:lnTo>
                <a:lnTo>
                  <a:pt x="14871" y="20319"/>
                </a:lnTo>
                <a:lnTo>
                  <a:pt x="43497" y="20319"/>
                </a:lnTo>
                <a:lnTo>
                  <a:pt x="43497" y="19049"/>
                </a:lnTo>
                <a:close/>
              </a:path>
              <a:path w="58419" h="726440">
                <a:moveTo>
                  <a:pt x="42710" y="16509"/>
                </a:moveTo>
                <a:lnTo>
                  <a:pt x="15671" y="16509"/>
                </a:lnTo>
                <a:lnTo>
                  <a:pt x="15671" y="19049"/>
                </a:lnTo>
                <a:lnTo>
                  <a:pt x="42710" y="19049"/>
                </a:lnTo>
                <a:lnTo>
                  <a:pt x="42710" y="16509"/>
                </a:lnTo>
                <a:close/>
              </a:path>
              <a:path w="58419" h="726440">
                <a:moveTo>
                  <a:pt x="42646" y="15239"/>
                </a:moveTo>
                <a:lnTo>
                  <a:pt x="15722" y="15239"/>
                </a:lnTo>
                <a:lnTo>
                  <a:pt x="15722" y="16509"/>
                </a:lnTo>
                <a:lnTo>
                  <a:pt x="42646" y="16509"/>
                </a:lnTo>
                <a:lnTo>
                  <a:pt x="42646" y="15239"/>
                </a:lnTo>
                <a:close/>
              </a:path>
              <a:path w="58419" h="726440">
                <a:moveTo>
                  <a:pt x="35521" y="12699"/>
                </a:moveTo>
                <a:lnTo>
                  <a:pt x="22847" y="12699"/>
                </a:lnTo>
                <a:lnTo>
                  <a:pt x="20078" y="13969"/>
                </a:lnTo>
                <a:lnTo>
                  <a:pt x="17462" y="15239"/>
                </a:lnTo>
                <a:lnTo>
                  <a:pt x="40906" y="15239"/>
                </a:lnTo>
                <a:lnTo>
                  <a:pt x="38303" y="13969"/>
                </a:lnTo>
                <a:lnTo>
                  <a:pt x="35521" y="12699"/>
                </a:lnTo>
                <a:close/>
              </a:path>
              <a:path w="58419" h="726440">
                <a:moveTo>
                  <a:pt x="32486" y="11429"/>
                </a:moveTo>
                <a:lnTo>
                  <a:pt x="25895" y="11429"/>
                </a:lnTo>
                <a:lnTo>
                  <a:pt x="25679" y="12699"/>
                </a:lnTo>
                <a:lnTo>
                  <a:pt x="32689" y="12699"/>
                </a:lnTo>
                <a:lnTo>
                  <a:pt x="32486" y="11429"/>
                </a:lnTo>
                <a:close/>
              </a:path>
              <a:path w="58419" h="726440">
                <a:moveTo>
                  <a:pt x="31051" y="10159"/>
                </a:moveTo>
                <a:lnTo>
                  <a:pt x="27317" y="10159"/>
                </a:lnTo>
                <a:lnTo>
                  <a:pt x="27559" y="11429"/>
                </a:lnTo>
                <a:lnTo>
                  <a:pt x="30822" y="11429"/>
                </a:lnTo>
                <a:lnTo>
                  <a:pt x="31051" y="10159"/>
                </a:lnTo>
                <a:close/>
              </a:path>
              <a:path w="58419" h="726440">
                <a:moveTo>
                  <a:pt x="33934" y="7619"/>
                </a:moveTo>
                <a:lnTo>
                  <a:pt x="24434" y="7619"/>
                </a:lnTo>
                <a:lnTo>
                  <a:pt x="25069" y="8889"/>
                </a:lnTo>
                <a:lnTo>
                  <a:pt x="25463" y="10159"/>
                </a:lnTo>
                <a:lnTo>
                  <a:pt x="32918" y="10159"/>
                </a:lnTo>
                <a:lnTo>
                  <a:pt x="33299" y="8889"/>
                </a:lnTo>
                <a:lnTo>
                  <a:pt x="33934" y="7619"/>
                </a:lnTo>
                <a:close/>
              </a:path>
              <a:path w="58419" h="726440">
                <a:moveTo>
                  <a:pt x="31788" y="2539"/>
                </a:moveTo>
                <a:lnTo>
                  <a:pt x="26593" y="2539"/>
                </a:lnTo>
                <a:lnTo>
                  <a:pt x="25717" y="3809"/>
                </a:lnTo>
                <a:lnTo>
                  <a:pt x="25488" y="6349"/>
                </a:lnTo>
                <a:lnTo>
                  <a:pt x="25920" y="7619"/>
                </a:lnTo>
                <a:lnTo>
                  <a:pt x="32448" y="7619"/>
                </a:lnTo>
                <a:lnTo>
                  <a:pt x="32880" y="6349"/>
                </a:lnTo>
                <a:lnTo>
                  <a:pt x="32651" y="3809"/>
                </a:lnTo>
                <a:lnTo>
                  <a:pt x="31788" y="2539"/>
                </a:lnTo>
                <a:close/>
              </a:path>
              <a:path w="58419" h="726440">
                <a:moveTo>
                  <a:pt x="30594" y="1269"/>
                </a:moveTo>
                <a:lnTo>
                  <a:pt x="27787" y="1269"/>
                </a:lnTo>
                <a:lnTo>
                  <a:pt x="27127" y="2539"/>
                </a:lnTo>
                <a:lnTo>
                  <a:pt x="31254" y="2539"/>
                </a:lnTo>
                <a:lnTo>
                  <a:pt x="30594" y="1269"/>
                </a:lnTo>
                <a:close/>
              </a:path>
              <a:path w="58419" h="726440">
                <a:moveTo>
                  <a:pt x="29248" y="0"/>
                </a:moveTo>
                <a:lnTo>
                  <a:pt x="28892" y="1269"/>
                </a:lnTo>
                <a:lnTo>
                  <a:pt x="29489" y="1269"/>
                </a:lnTo>
                <a:lnTo>
                  <a:pt x="29248" y="0"/>
                </a:lnTo>
                <a:close/>
              </a:path>
            </a:pathLst>
          </a:custGeom>
          <a:solidFill>
            <a:srgbClr val="EFCDA1"/>
          </a:solidFill>
        </p:spPr>
        <p:txBody>
          <a:bodyPr wrap="square" lIns="0" tIns="0" rIns="0" bIns="0" rtlCol="0"/>
          <a:lstStyle/>
          <a:p>
            <a:endParaRPr/>
          </a:p>
        </p:txBody>
      </p:sp>
      <p:sp>
        <p:nvSpPr>
          <p:cNvPr id="255" name="object 255"/>
          <p:cNvSpPr/>
          <p:nvPr/>
        </p:nvSpPr>
        <p:spPr>
          <a:xfrm>
            <a:off x="2036705" y="6359044"/>
            <a:ext cx="58419" cy="727075"/>
          </a:xfrm>
          <a:custGeom>
            <a:avLst/>
            <a:gdLst/>
            <a:ahLst/>
            <a:cxnLst/>
            <a:rect l="l" t="t" r="r" b="b"/>
            <a:pathLst>
              <a:path w="58419" h="727075">
                <a:moveTo>
                  <a:pt x="36550" y="157352"/>
                </a:moveTo>
                <a:lnTo>
                  <a:pt x="36372" y="136067"/>
                </a:lnTo>
                <a:lnTo>
                  <a:pt x="36880" y="135889"/>
                </a:lnTo>
                <a:lnTo>
                  <a:pt x="37261" y="135432"/>
                </a:lnTo>
                <a:lnTo>
                  <a:pt x="37350" y="134899"/>
                </a:lnTo>
                <a:lnTo>
                  <a:pt x="37439" y="134327"/>
                </a:lnTo>
                <a:lnTo>
                  <a:pt x="37223" y="133769"/>
                </a:lnTo>
                <a:lnTo>
                  <a:pt x="36804" y="133426"/>
                </a:lnTo>
                <a:lnTo>
                  <a:pt x="37642" y="133235"/>
                </a:lnTo>
                <a:lnTo>
                  <a:pt x="38150" y="132524"/>
                </a:lnTo>
                <a:lnTo>
                  <a:pt x="38150" y="131724"/>
                </a:lnTo>
                <a:lnTo>
                  <a:pt x="38150" y="130949"/>
                </a:lnTo>
                <a:lnTo>
                  <a:pt x="37642" y="130238"/>
                </a:lnTo>
                <a:lnTo>
                  <a:pt x="36918" y="130060"/>
                </a:lnTo>
                <a:lnTo>
                  <a:pt x="39941" y="109931"/>
                </a:lnTo>
                <a:lnTo>
                  <a:pt x="40614" y="109931"/>
                </a:lnTo>
                <a:lnTo>
                  <a:pt x="41452" y="109715"/>
                </a:lnTo>
                <a:lnTo>
                  <a:pt x="42049" y="108927"/>
                </a:lnTo>
                <a:lnTo>
                  <a:pt x="42049" y="108000"/>
                </a:lnTo>
                <a:lnTo>
                  <a:pt x="42049" y="107099"/>
                </a:lnTo>
                <a:lnTo>
                  <a:pt x="41452" y="106324"/>
                </a:lnTo>
                <a:lnTo>
                  <a:pt x="40614" y="106083"/>
                </a:lnTo>
                <a:lnTo>
                  <a:pt x="41262" y="106083"/>
                </a:lnTo>
                <a:lnTo>
                  <a:pt x="41541" y="106171"/>
                </a:lnTo>
                <a:lnTo>
                  <a:pt x="41821" y="106083"/>
                </a:lnTo>
                <a:lnTo>
                  <a:pt x="42024" y="105867"/>
                </a:lnTo>
                <a:lnTo>
                  <a:pt x="42202" y="105663"/>
                </a:lnTo>
                <a:lnTo>
                  <a:pt x="42278" y="105371"/>
                </a:lnTo>
                <a:lnTo>
                  <a:pt x="42202" y="105079"/>
                </a:lnTo>
                <a:lnTo>
                  <a:pt x="42100" y="104813"/>
                </a:lnTo>
                <a:lnTo>
                  <a:pt x="41897" y="104597"/>
                </a:lnTo>
                <a:lnTo>
                  <a:pt x="41643" y="104520"/>
                </a:lnTo>
                <a:lnTo>
                  <a:pt x="40601" y="101765"/>
                </a:lnTo>
                <a:lnTo>
                  <a:pt x="41313" y="98729"/>
                </a:lnTo>
                <a:lnTo>
                  <a:pt x="43319" y="96723"/>
                </a:lnTo>
                <a:lnTo>
                  <a:pt x="43840" y="96685"/>
                </a:lnTo>
                <a:lnTo>
                  <a:pt x="44335" y="96380"/>
                </a:lnTo>
                <a:lnTo>
                  <a:pt x="44640" y="95923"/>
                </a:lnTo>
                <a:lnTo>
                  <a:pt x="44869" y="94348"/>
                </a:lnTo>
                <a:lnTo>
                  <a:pt x="43370" y="91528"/>
                </a:lnTo>
                <a:lnTo>
                  <a:pt x="43573" y="91427"/>
                </a:lnTo>
                <a:lnTo>
                  <a:pt x="44094" y="90817"/>
                </a:lnTo>
                <a:lnTo>
                  <a:pt x="44043" y="90639"/>
                </a:lnTo>
                <a:lnTo>
                  <a:pt x="44043" y="89395"/>
                </a:lnTo>
                <a:lnTo>
                  <a:pt x="58204" y="47599"/>
                </a:lnTo>
                <a:lnTo>
                  <a:pt x="57099" y="40639"/>
                </a:lnTo>
                <a:lnTo>
                  <a:pt x="58369" y="37693"/>
                </a:lnTo>
                <a:lnTo>
                  <a:pt x="58153" y="37363"/>
                </a:lnTo>
                <a:lnTo>
                  <a:pt x="58293" y="37083"/>
                </a:lnTo>
                <a:lnTo>
                  <a:pt x="57378" y="35509"/>
                </a:lnTo>
                <a:lnTo>
                  <a:pt x="57150" y="33604"/>
                </a:lnTo>
                <a:lnTo>
                  <a:pt x="57607" y="31838"/>
                </a:lnTo>
                <a:lnTo>
                  <a:pt x="57226" y="31267"/>
                </a:lnTo>
                <a:lnTo>
                  <a:pt x="55359" y="36029"/>
                </a:lnTo>
                <a:lnTo>
                  <a:pt x="54978" y="35636"/>
                </a:lnTo>
                <a:lnTo>
                  <a:pt x="54660" y="35217"/>
                </a:lnTo>
                <a:lnTo>
                  <a:pt x="54368" y="34772"/>
                </a:lnTo>
                <a:lnTo>
                  <a:pt x="54813" y="34531"/>
                </a:lnTo>
                <a:lnTo>
                  <a:pt x="55156" y="34099"/>
                </a:lnTo>
                <a:lnTo>
                  <a:pt x="55283" y="33566"/>
                </a:lnTo>
                <a:lnTo>
                  <a:pt x="55422" y="33058"/>
                </a:lnTo>
                <a:lnTo>
                  <a:pt x="55321" y="32486"/>
                </a:lnTo>
                <a:lnTo>
                  <a:pt x="55016" y="32054"/>
                </a:lnTo>
                <a:lnTo>
                  <a:pt x="54610" y="31534"/>
                </a:lnTo>
                <a:lnTo>
                  <a:pt x="54000" y="31229"/>
                </a:lnTo>
                <a:lnTo>
                  <a:pt x="53365" y="31203"/>
                </a:lnTo>
                <a:lnTo>
                  <a:pt x="52793" y="31038"/>
                </a:lnTo>
                <a:lnTo>
                  <a:pt x="52362" y="30556"/>
                </a:lnTo>
                <a:lnTo>
                  <a:pt x="52222" y="29946"/>
                </a:lnTo>
                <a:lnTo>
                  <a:pt x="49606" y="25895"/>
                </a:lnTo>
                <a:lnTo>
                  <a:pt x="46202" y="22453"/>
                </a:lnTo>
                <a:lnTo>
                  <a:pt x="42240" y="19824"/>
                </a:lnTo>
                <a:lnTo>
                  <a:pt x="43497" y="19824"/>
                </a:lnTo>
                <a:lnTo>
                  <a:pt x="43497" y="19126"/>
                </a:lnTo>
                <a:lnTo>
                  <a:pt x="42710" y="19126"/>
                </a:lnTo>
                <a:lnTo>
                  <a:pt x="42710" y="16548"/>
                </a:lnTo>
                <a:lnTo>
                  <a:pt x="43129" y="16560"/>
                </a:lnTo>
                <a:lnTo>
                  <a:pt x="43472" y="16205"/>
                </a:lnTo>
                <a:lnTo>
                  <a:pt x="43497" y="15773"/>
                </a:lnTo>
                <a:lnTo>
                  <a:pt x="42646" y="15773"/>
                </a:lnTo>
                <a:lnTo>
                  <a:pt x="42646" y="15366"/>
                </a:lnTo>
                <a:lnTo>
                  <a:pt x="40906" y="15366"/>
                </a:lnTo>
                <a:lnTo>
                  <a:pt x="38303" y="13957"/>
                </a:lnTo>
                <a:lnTo>
                  <a:pt x="35521" y="12953"/>
                </a:lnTo>
                <a:lnTo>
                  <a:pt x="32651" y="12357"/>
                </a:lnTo>
                <a:lnTo>
                  <a:pt x="32727" y="12217"/>
                </a:lnTo>
                <a:lnTo>
                  <a:pt x="32689" y="12026"/>
                </a:lnTo>
                <a:lnTo>
                  <a:pt x="32486" y="11810"/>
                </a:lnTo>
                <a:lnTo>
                  <a:pt x="32308" y="11785"/>
                </a:lnTo>
                <a:lnTo>
                  <a:pt x="31737" y="11722"/>
                </a:lnTo>
                <a:lnTo>
                  <a:pt x="31267" y="11683"/>
                </a:lnTo>
                <a:lnTo>
                  <a:pt x="30772" y="11722"/>
                </a:lnTo>
                <a:lnTo>
                  <a:pt x="30632" y="11518"/>
                </a:lnTo>
                <a:lnTo>
                  <a:pt x="30594" y="11214"/>
                </a:lnTo>
                <a:lnTo>
                  <a:pt x="30708" y="10972"/>
                </a:lnTo>
                <a:lnTo>
                  <a:pt x="30822" y="10706"/>
                </a:lnTo>
                <a:lnTo>
                  <a:pt x="31051" y="10553"/>
                </a:lnTo>
                <a:lnTo>
                  <a:pt x="31330" y="10540"/>
                </a:lnTo>
                <a:lnTo>
                  <a:pt x="32042" y="10642"/>
                </a:lnTo>
                <a:lnTo>
                  <a:pt x="32715" y="10159"/>
                </a:lnTo>
                <a:lnTo>
                  <a:pt x="32918" y="9423"/>
                </a:lnTo>
                <a:lnTo>
                  <a:pt x="33299" y="8661"/>
                </a:lnTo>
                <a:lnTo>
                  <a:pt x="33934" y="8077"/>
                </a:lnTo>
                <a:lnTo>
                  <a:pt x="34696" y="7810"/>
                </a:lnTo>
                <a:lnTo>
                  <a:pt x="33947" y="7785"/>
                </a:lnTo>
                <a:lnTo>
                  <a:pt x="33172" y="7861"/>
                </a:lnTo>
                <a:lnTo>
                  <a:pt x="32448" y="8026"/>
                </a:lnTo>
                <a:lnTo>
                  <a:pt x="32880" y="6159"/>
                </a:lnTo>
                <a:lnTo>
                  <a:pt x="29845" y="1181"/>
                </a:lnTo>
                <a:lnTo>
                  <a:pt x="29489" y="888"/>
                </a:lnTo>
                <a:lnTo>
                  <a:pt x="29248" y="469"/>
                </a:lnTo>
                <a:lnTo>
                  <a:pt x="29184" y="0"/>
                </a:lnTo>
                <a:lnTo>
                  <a:pt x="29121" y="469"/>
                </a:lnTo>
                <a:lnTo>
                  <a:pt x="28892" y="888"/>
                </a:lnTo>
                <a:lnTo>
                  <a:pt x="28524" y="1181"/>
                </a:lnTo>
                <a:lnTo>
                  <a:pt x="27787" y="1460"/>
                </a:lnTo>
                <a:lnTo>
                  <a:pt x="27127" y="1917"/>
                </a:lnTo>
                <a:lnTo>
                  <a:pt x="26593" y="2489"/>
                </a:lnTo>
                <a:lnTo>
                  <a:pt x="25717" y="4190"/>
                </a:lnTo>
                <a:lnTo>
                  <a:pt x="25488" y="6159"/>
                </a:lnTo>
                <a:lnTo>
                  <a:pt x="25920" y="8026"/>
                </a:lnTo>
                <a:lnTo>
                  <a:pt x="25196" y="7861"/>
                </a:lnTo>
                <a:lnTo>
                  <a:pt x="24434" y="7785"/>
                </a:lnTo>
                <a:lnTo>
                  <a:pt x="23660" y="7810"/>
                </a:lnTo>
                <a:lnTo>
                  <a:pt x="24434" y="8077"/>
                </a:lnTo>
                <a:lnTo>
                  <a:pt x="25069" y="8661"/>
                </a:lnTo>
                <a:lnTo>
                  <a:pt x="25463" y="9423"/>
                </a:lnTo>
                <a:lnTo>
                  <a:pt x="25666" y="10159"/>
                </a:lnTo>
                <a:lnTo>
                  <a:pt x="26327" y="10642"/>
                </a:lnTo>
                <a:lnTo>
                  <a:pt x="27051" y="10540"/>
                </a:lnTo>
                <a:lnTo>
                  <a:pt x="27317" y="10553"/>
                </a:lnTo>
                <a:lnTo>
                  <a:pt x="27559" y="10706"/>
                </a:lnTo>
                <a:lnTo>
                  <a:pt x="27660" y="10972"/>
                </a:lnTo>
                <a:lnTo>
                  <a:pt x="27774" y="11214"/>
                </a:lnTo>
                <a:lnTo>
                  <a:pt x="27736" y="11518"/>
                </a:lnTo>
                <a:lnTo>
                  <a:pt x="27597" y="11722"/>
                </a:lnTo>
                <a:lnTo>
                  <a:pt x="27114" y="11683"/>
                </a:lnTo>
                <a:lnTo>
                  <a:pt x="26631" y="11722"/>
                </a:lnTo>
                <a:lnTo>
                  <a:pt x="26174" y="11861"/>
                </a:lnTo>
                <a:lnTo>
                  <a:pt x="25895" y="11810"/>
                </a:lnTo>
                <a:lnTo>
                  <a:pt x="25768" y="11925"/>
                </a:lnTo>
                <a:lnTo>
                  <a:pt x="25654" y="12217"/>
                </a:lnTo>
                <a:lnTo>
                  <a:pt x="25717" y="12357"/>
                </a:lnTo>
                <a:lnTo>
                  <a:pt x="22847" y="12953"/>
                </a:lnTo>
                <a:lnTo>
                  <a:pt x="20078" y="13957"/>
                </a:lnTo>
                <a:lnTo>
                  <a:pt x="17462" y="15366"/>
                </a:lnTo>
                <a:lnTo>
                  <a:pt x="15722" y="15366"/>
                </a:lnTo>
                <a:lnTo>
                  <a:pt x="15722" y="15773"/>
                </a:lnTo>
                <a:lnTo>
                  <a:pt x="14871" y="15773"/>
                </a:lnTo>
                <a:lnTo>
                  <a:pt x="14909" y="16205"/>
                </a:lnTo>
                <a:lnTo>
                  <a:pt x="15252" y="16560"/>
                </a:lnTo>
                <a:lnTo>
                  <a:pt x="15671" y="16548"/>
                </a:lnTo>
                <a:lnTo>
                  <a:pt x="15671" y="19126"/>
                </a:lnTo>
                <a:lnTo>
                  <a:pt x="14871" y="19126"/>
                </a:lnTo>
                <a:lnTo>
                  <a:pt x="14871" y="19824"/>
                </a:lnTo>
                <a:lnTo>
                  <a:pt x="16129" y="19824"/>
                </a:lnTo>
                <a:lnTo>
                  <a:pt x="12166" y="22453"/>
                </a:lnTo>
                <a:lnTo>
                  <a:pt x="8763" y="25895"/>
                </a:lnTo>
                <a:lnTo>
                  <a:pt x="6146" y="29946"/>
                </a:lnTo>
                <a:lnTo>
                  <a:pt x="6007" y="30556"/>
                </a:lnTo>
                <a:lnTo>
                  <a:pt x="5575" y="31038"/>
                </a:lnTo>
                <a:lnTo>
                  <a:pt x="5016" y="31203"/>
                </a:lnTo>
                <a:lnTo>
                  <a:pt x="4368" y="31229"/>
                </a:lnTo>
                <a:lnTo>
                  <a:pt x="3771" y="31534"/>
                </a:lnTo>
                <a:lnTo>
                  <a:pt x="3352" y="32054"/>
                </a:lnTo>
                <a:lnTo>
                  <a:pt x="3060" y="32486"/>
                </a:lnTo>
                <a:lnTo>
                  <a:pt x="2959" y="33058"/>
                </a:lnTo>
                <a:lnTo>
                  <a:pt x="3086" y="33566"/>
                </a:lnTo>
                <a:lnTo>
                  <a:pt x="3213" y="34099"/>
                </a:lnTo>
                <a:lnTo>
                  <a:pt x="3556" y="34531"/>
                </a:lnTo>
                <a:lnTo>
                  <a:pt x="4013" y="34772"/>
                </a:lnTo>
                <a:lnTo>
                  <a:pt x="3708" y="35217"/>
                </a:lnTo>
                <a:lnTo>
                  <a:pt x="3390" y="35636"/>
                </a:lnTo>
                <a:lnTo>
                  <a:pt x="3009" y="36029"/>
                </a:lnTo>
                <a:lnTo>
                  <a:pt x="1155" y="31267"/>
                </a:lnTo>
                <a:lnTo>
                  <a:pt x="762" y="31838"/>
                </a:lnTo>
                <a:lnTo>
                  <a:pt x="1231" y="33604"/>
                </a:lnTo>
                <a:lnTo>
                  <a:pt x="990" y="35509"/>
                </a:lnTo>
                <a:lnTo>
                  <a:pt x="88" y="37083"/>
                </a:lnTo>
                <a:lnTo>
                  <a:pt x="215" y="37363"/>
                </a:lnTo>
                <a:lnTo>
                  <a:pt x="0" y="37693"/>
                </a:lnTo>
                <a:lnTo>
                  <a:pt x="1282" y="40639"/>
                </a:lnTo>
                <a:lnTo>
                  <a:pt x="165" y="47599"/>
                </a:lnTo>
                <a:lnTo>
                  <a:pt x="14338" y="89395"/>
                </a:lnTo>
                <a:lnTo>
                  <a:pt x="14338" y="90639"/>
                </a:lnTo>
                <a:lnTo>
                  <a:pt x="14274" y="90817"/>
                </a:lnTo>
                <a:lnTo>
                  <a:pt x="14287" y="91008"/>
                </a:lnTo>
                <a:lnTo>
                  <a:pt x="14389" y="91173"/>
                </a:lnTo>
                <a:lnTo>
                  <a:pt x="14478" y="91312"/>
                </a:lnTo>
                <a:lnTo>
                  <a:pt x="14617" y="91414"/>
                </a:lnTo>
                <a:lnTo>
                  <a:pt x="14808" y="91427"/>
                </a:lnTo>
                <a:lnTo>
                  <a:pt x="14998" y="91528"/>
                </a:lnTo>
                <a:lnTo>
                  <a:pt x="13512" y="94348"/>
                </a:lnTo>
                <a:lnTo>
                  <a:pt x="13741" y="95923"/>
                </a:lnTo>
                <a:lnTo>
                  <a:pt x="14046" y="96380"/>
                </a:lnTo>
                <a:lnTo>
                  <a:pt x="14528" y="96685"/>
                </a:lnTo>
                <a:lnTo>
                  <a:pt x="15062" y="96723"/>
                </a:lnTo>
                <a:lnTo>
                  <a:pt x="17043" y="98729"/>
                </a:lnTo>
                <a:lnTo>
                  <a:pt x="17767" y="101765"/>
                </a:lnTo>
                <a:lnTo>
                  <a:pt x="16840" y="104520"/>
                </a:lnTo>
                <a:lnTo>
                  <a:pt x="16471" y="104597"/>
                </a:lnTo>
                <a:lnTo>
                  <a:pt x="16243" y="104813"/>
                </a:lnTo>
                <a:lnTo>
                  <a:pt x="16167" y="105079"/>
                </a:lnTo>
                <a:lnTo>
                  <a:pt x="16103" y="105371"/>
                </a:lnTo>
                <a:lnTo>
                  <a:pt x="16167" y="105663"/>
                </a:lnTo>
                <a:lnTo>
                  <a:pt x="16357" y="105867"/>
                </a:lnTo>
                <a:lnTo>
                  <a:pt x="16560" y="106083"/>
                </a:lnTo>
                <a:lnTo>
                  <a:pt x="16840" y="106171"/>
                </a:lnTo>
                <a:lnTo>
                  <a:pt x="17106" y="106083"/>
                </a:lnTo>
                <a:lnTo>
                  <a:pt x="17754" y="106083"/>
                </a:lnTo>
                <a:lnTo>
                  <a:pt x="16903" y="106324"/>
                </a:lnTo>
                <a:lnTo>
                  <a:pt x="16319" y="107099"/>
                </a:lnTo>
                <a:lnTo>
                  <a:pt x="16319" y="108000"/>
                </a:lnTo>
                <a:lnTo>
                  <a:pt x="16319" y="108927"/>
                </a:lnTo>
                <a:lnTo>
                  <a:pt x="16903" y="109715"/>
                </a:lnTo>
                <a:lnTo>
                  <a:pt x="17754" y="109931"/>
                </a:lnTo>
                <a:lnTo>
                  <a:pt x="18427" y="109931"/>
                </a:lnTo>
                <a:lnTo>
                  <a:pt x="21450" y="130060"/>
                </a:lnTo>
                <a:lnTo>
                  <a:pt x="20739" y="130238"/>
                </a:lnTo>
                <a:lnTo>
                  <a:pt x="20218" y="130949"/>
                </a:lnTo>
                <a:lnTo>
                  <a:pt x="20218" y="131724"/>
                </a:lnTo>
                <a:lnTo>
                  <a:pt x="20218" y="132524"/>
                </a:lnTo>
                <a:lnTo>
                  <a:pt x="20739" y="133235"/>
                </a:lnTo>
                <a:lnTo>
                  <a:pt x="21450" y="133426"/>
                </a:lnTo>
                <a:lnTo>
                  <a:pt x="21145" y="133769"/>
                </a:lnTo>
                <a:lnTo>
                  <a:pt x="20929" y="134327"/>
                </a:lnTo>
                <a:lnTo>
                  <a:pt x="21018" y="134899"/>
                </a:lnTo>
                <a:lnTo>
                  <a:pt x="21107" y="135432"/>
                </a:lnTo>
                <a:lnTo>
                  <a:pt x="21488" y="135889"/>
                </a:lnTo>
                <a:lnTo>
                  <a:pt x="21983" y="136067"/>
                </a:lnTo>
                <a:lnTo>
                  <a:pt x="17894" y="659066"/>
                </a:lnTo>
                <a:lnTo>
                  <a:pt x="17348" y="659066"/>
                </a:lnTo>
                <a:lnTo>
                  <a:pt x="16891" y="659599"/>
                </a:lnTo>
                <a:lnTo>
                  <a:pt x="15722" y="659968"/>
                </a:lnTo>
                <a:lnTo>
                  <a:pt x="15024" y="660349"/>
                </a:lnTo>
                <a:lnTo>
                  <a:pt x="14541" y="660590"/>
                </a:lnTo>
                <a:lnTo>
                  <a:pt x="13931" y="661238"/>
                </a:lnTo>
                <a:lnTo>
                  <a:pt x="13474" y="661873"/>
                </a:lnTo>
                <a:lnTo>
                  <a:pt x="13246" y="662736"/>
                </a:lnTo>
                <a:lnTo>
                  <a:pt x="13322" y="663549"/>
                </a:lnTo>
                <a:lnTo>
                  <a:pt x="13627" y="664336"/>
                </a:lnTo>
                <a:lnTo>
                  <a:pt x="14173" y="664997"/>
                </a:lnTo>
                <a:lnTo>
                  <a:pt x="14173" y="665225"/>
                </a:lnTo>
                <a:lnTo>
                  <a:pt x="13754" y="665225"/>
                </a:lnTo>
                <a:lnTo>
                  <a:pt x="13754" y="665886"/>
                </a:lnTo>
                <a:lnTo>
                  <a:pt x="13995" y="665937"/>
                </a:lnTo>
                <a:lnTo>
                  <a:pt x="14236" y="666191"/>
                </a:lnTo>
                <a:lnTo>
                  <a:pt x="14274" y="666381"/>
                </a:lnTo>
                <a:lnTo>
                  <a:pt x="14312" y="666572"/>
                </a:lnTo>
                <a:lnTo>
                  <a:pt x="14389" y="666991"/>
                </a:lnTo>
                <a:lnTo>
                  <a:pt x="14770" y="666991"/>
                </a:lnTo>
                <a:lnTo>
                  <a:pt x="14770" y="677430"/>
                </a:lnTo>
                <a:lnTo>
                  <a:pt x="14097" y="677430"/>
                </a:lnTo>
                <a:lnTo>
                  <a:pt x="13931" y="677519"/>
                </a:lnTo>
                <a:lnTo>
                  <a:pt x="13754" y="677595"/>
                </a:lnTo>
                <a:lnTo>
                  <a:pt x="13754" y="677760"/>
                </a:lnTo>
                <a:lnTo>
                  <a:pt x="13703" y="677913"/>
                </a:lnTo>
                <a:lnTo>
                  <a:pt x="13754" y="678091"/>
                </a:lnTo>
                <a:lnTo>
                  <a:pt x="13754" y="678230"/>
                </a:lnTo>
                <a:lnTo>
                  <a:pt x="13931" y="678281"/>
                </a:lnTo>
                <a:lnTo>
                  <a:pt x="14097" y="678306"/>
                </a:lnTo>
                <a:lnTo>
                  <a:pt x="14770" y="678306"/>
                </a:lnTo>
                <a:lnTo>
                  <a:pt x="14770" y="681583"/>
                </a:lnTo>
                <a:lnTo>
                  <a:pt x="8064" y="712889"/>
                </a:lnTo>
                <a:lnTo>
                  <a:pt x="6781" y="712889"/>
                </a:lnTo>
                <a:lnTo>
                  <a:pt x="6578" y="712990"/>
                </a:lnTo>
                <a:lnTo>
                  <a:pt x="5943" y="713765"/>
                </a:lnTo>
                <a:lnTo>
                  <a:pt x="6007" y="713993"/>
                </a:lnTo>
                <a:lnTo>
                  <a:pt x="6083" y="714247"/>
                </a:lnTo>
                <a:lnTo>
                  <a:pt x="6248" y="714400"/>
                </a:lnTo>
                <a:lnTo>
                  <a:pt x="6400" y="714552"/>
                </a:lnTo>
                <a:lnTo>
                  <a:pt x="6578" y="714603"/>
                </a:lnTo>
                <a:lnTo>
                  <a:pt x="6781" y="714667"/>
                </a:lnTo>
                <a:lnTo>
                  <a:pt x="7607" y="714730"/>
                </a:lnTo>
                <a:lnTo>
                  <a:pt x="7607" y="725195"/>
                </a:lnTo>
                <a:lnTo>
                  <a:pt x="6781" y="725195"/>
                </a:lnTo>
                <a:lnTo>
                  <a:pt x="6578" y="725271"/>
                </a:lnTo>
                <a:lnTo>
                  <a:pt x="5867" y="725614"/>
                </a:lnTo>
                <a:lnTo>
                  <a:pt x="5727" y="726325"/>
                </a:lnTo>
                <a:lnTo>
                  <a:pt x="6400" y="726859"/>
                </a:lnTo>
                <a:lnTo>
                  <a:pt x="6781" y="726935"/>
                </a:lnTo>
                <a:lnTo>
                  <a:pt x="51587" y="726935"/>
                </a:lnTo>
                <a:lnTo>
                  <a:pt x="52463" y="726909"/>
                </a:lnTo>
                <a:lnTo>
                  <a:pt x="52768" y="725677"/>
                </a:lnTo>
                <a:lnTo>
                  <a:pt x="51790" y="725271"/>
                </a:lnTo>
                <a:lnTo>
                  <a:pt x="51587" y="725195"/>
                </a:lnTo>
                <a:lnTo>
                  <a:pt x="50749" y="725195"/>
                </a:lnTo>
                <a:lnTo>
                  <a:pt x="50749" y="714730"/>
                </a:lnTo>
                <a:lnTo>
                  <a:pt x="51523" y="714730"/>
                </a:lnTo>
                <a:lnTo>
                  <a:pt x="51968" y="714552"/>
                </a:lnTo>
                <a:lnTo>
                  <a:pt x="52133" y="714400"/>
                </a:lnTo>
                <a:lnTo>
                  <a:pt x="52285" y="714247"/>
                </a:lnTo>
                <a:lnTo>
                  <a:pt x="52362" y="713993"/>
                </a:lnTo>
                <a:lnTo>
                  <a:pt x="52425" y="713765"/>
                </a:lnTo>
                <a:lnTo>
                  <a:pt x="52298" y="713397"/>
                </a:lnTo>
                <a:lnTo>
                  <a:pt x="52209" y="713143"/>
                </a:lnTo>
                <a:lnTo>
                  <a:pt x="51790" y="712990"/>
                </a:lnTo>
                <a:lnTo>
                  <a:pt x="51587" y="712889"/>
                </a:lnTo>
                <a:lnTo>
                  <a:pt x="50304" y="712889"/>
                </a:lnTo>
                <a:lnTo>
                  <a:pt x="49809" y="711784"/>
                </a:lnTo>
                <a:lnTo>
                  <a:pt x="47185" y="704679"/>
                </a:lnTo>
                <a:lnTo>
                  <a:pt x="45315" y="697017"/>
                </a:lnTo>
                <a:lnTo>
                  <a:pt x="44142" y="689188"/>
                </a:lnTo>
                <a:lnTo>
                  <a:pt x="43611" y="681583"/>
                </a:lnTo>
                <a:lnTo>
                  <a:pt x="43611" y="678306"/>
                </a:lnTo>
                <a:lnTo>
                  <a:pt x="44284" y="678306"/>
                </a:lnTo>
                <a:lnTo>
                  <a:pt x="44450" y="678281"/>
                </a:lnTo>
                <a:lnTo>
                  <a:pt x="44589" y="678230"/>
                </a:lnTo>
                <a:lnTo>
                  <a:pt x="44627" y="678091"/>
                </a:lnTo>
                <a:lnTo>
                  <a:pt x="44678" y="677659"/>
                </a:lnTo>
                <a:lnTo>
                  <a:pt x="44284" y="677430"/>
                </a:lnTo>
                <a:lnTo>
                  <a:pt x="43611" y="677430"/>
                </a:lnTo>
                <a:lnTo>
                  <a:pt x="43611" y="666991"/>
                </a:lnTo>
                <a:lnTo>
                  <a:pt x="43992" y="666991"/>
                </a:lnTo>
                <a:lnTo>
                  <a:pt x="44056" y="666572"/>
                </a:lnTo>
                <a:lnTo>
                  <a:pt x="44094" y="666381"/>
                </a:lnTo>
                <a:lnTo>
                  <a:pt x="44145" y="666191"/>
                </a:lnTo>
                <a:lnTo>
                  <a:pt x="44373" y="665937"/>
                </a:lnTo>
                <a:lnTo>
                  <a:pt x="44589" y="665886"/>
                </a:lnTo>
                <a:lnTo>
                  <a:pt x="44589" y="665225"/>
                </a:lnTo>
                <a:lnTo>
                  <a:pt x="44208" y="665225"/>
                </a:lnTo>
                <a:lnTo>
                  <a:pt x="44208" y="664997"/>
                </a:lnTo>
                <a:lnTo>
                  <a:pt x="45262" y="664032"/>
                </a:lnTo>
                <a:lnTo>
                  <a:pt x="45504" y="662292"/>
                </a:lnTo>
                <a:lnTo>
                  <a:pt x="44450" y="661238"/>
                </a:lnTo>
                <a:lnTo>
                  <a:pt x="43751" y="660679"/>
                </a:lnTo>
                <a:lnTo>
                  <a:pt x="43345" y="660349"/>
                </a:lnTo>
                <a:lnTo>
                  <a:pt x="42849" y="660120"/>
                </a:lnTo>
                <a:lnTo>
                  <a:pt x="42100" y="659764"/>
                </a:lnTo>
                <a:lnTo>
                  <a:pt x="41402" y="659396"/>
                </a:lnTo>
                <a:lnTo>
                  <a:pt x="41021" y="659066"/>
                </a:lnTo>
                <a:lnTo>
                  <a:pt x="40462" y="659066"/>
                </a:lnTo>
                <a:lnTo>
                  <a:pt x="36550" y="157352"/>
                </a:lnTo>
                <a:close/>
              </a:path>
            </a:pathLst>
          </a:custGeom>
          <a:ln w="3175">
            <a:solidFill>
              <a:srgbClr val="221F1F"/>
            </a:solidFill>
          </a:ln>
        </p:spPr>
        <p:txBody>
          <a:bodyPr wrap="square" lIns="0" tIns="0" rIns="0" bIns="0" rtlCol="0"/>
          <a:lstStyle/>
          <a:p>
            <a:endParaRPr/>
          </a:p>
        </p:txBody>
      </p:sp>
      <p:sp>
        <p:nvSpPr>
          <p:cNvPr id="256" name="object 256"/>
          <p:cNvSpPr/>
          <p:nvPr/>
        </p:nvSpPr>
        <p:spPr>
          <a:xfrm>
            <a:off x="3043523" y="7093379"/>
            <a:ext cx="0" cy="706120"/>
          </a:xfrm>
          <a:custGeom>
            <a:avLst/>
            <a:gdLst/>
            <a:ahLst/>
            <a:cxnLst/>
            <a:rect l="l" t="t" r="r" b="b"/>
            <a:pathLst>
              <a:path h="706120">
                <a:moveTo>
                  <a:pt x="0" y="0"/>
                </a:moveTo>
                <a:lnTo>
                  <a:pt x="0" y="705500"/>
                </a:lnTo>
              </a:path>
            </a:pathLst>
          </a:custGeom>
          <a:ln w="3175">
            <a:solidFill>
              <a:srgbClr val="FFFFFF"/>
            </a:solidFill>
          </a:ln>
        </p:spPr>
        <p:txBody>
          <a:bodyPr wrap="square" lIns="0" tIns="0" rIns="0" bIns="0" rtlCol="0"/>
          <a:lstStyle/>
          <a:p>
            <a:endParaRPr/>
          </a:p>
        </p:txBody>
      </p:sp>
      <p:sp>
        <p:nvSpPr>
          <p:cNvPr id="257" name="object 257"/>
          <p:cNvSpPr/>
          <p:nvPr/>
        </p:nvSpPr>
        <p:spPr>
          <a:xfrm>
            <a:off x="5431687" y="6869317"/>
            <a:ext cx="285115" cy="247015"/>
          </a:xfrm>
          <a:custGeom>
            <a:avLst/>
            <a:gdLst/>
            <a:ahLst/>
            <a:cxnLst/>
            <a:rect l="l" t="t" r="r" b="b"/>
            <a:pathLst>
              <a:path w="285114" h="247015">
                <a:moveTo>
                  <a:pt x="19646" y="72923"/>
                </a:moveTo>
                <a:lnTo>
                  <a:pt x="15278" y="72923"/>
                </a:lnTo>
                <a:lnTo>
                  <a:pt x="23812" y="82448"/>
                </a:lnTo>
                <a:lnTo>
                  <a:pt x="21205" y="88315"/>
                </a:lnTo>
                <a:lnTo>
                  <a:pt x="19529" y="94483"/>
                </a:lnTo>
                <a:lnTo>
                  <a:pt x="18801" y="100834"/>
                </a:lnTo>
                <a:lnTo>
                  <a:pt x="19037" y="107251"/>
                </a:lnTo>
                <a:lnTo>
                  <a:pt x="20942" y="113156"/>
                </a:lnTo>
                <a:lnTo>
                  <a:pt x="21818" y="119392"/>
                </a:lnTo>
                <a:lnTo>
                  <a:pt x="21615" y="125615"/>
                </a:lnTo>
                <a:lnTo>
                  <a:pt x="20993" y="131775"/>
                </a:lnTo>
                <a:lnTo>
                  <a:pt x="19532" y="137807"/>
                </a:lnTo>
                <a:lnTo>
                  <a:pt x="17335" y="143548"/>
                </a:lnTo>
                <a:lnTo>
                  <a:pt x="15632" y="156356"/>
                </a:lnTo>
                <a:lnTo>
                  <a:pt x="15209" y="169243"/>
                </a:lnTo>
                <a:lnTo>
                  <a:pt x="16065" y="182106"/>
                </a:lnTo>
                <a:lnTo>
                  <a:pt x="18199" y="194843"/>
                </a:lnTo>
                <a:lnTo>
                  <a:pt x="21285" y="205460"/>
                </a:lnTo>
                <a:lnTo>
                  <a:pt x="21285" y="243128"/>
                </a:lnTo>
                <a:lnTo>
                  <a:pt x="21793" y="244360"/>
                </a:lnTo>
                <a:lnTo>
                  <a:pt x="23621" y="246202"/>
                </a:lnTo>
                <a:lnTo>
                  <a:pt x="24866" y="246697"/>
                </a:lnTo>
                <a:lnTo>
                  <a:pt x="55511" y="246697"/>
                </a:lnTo>
                <a:lnTo>
                  <a:pt x="56768" y="246202"/>
                </a:lnTo>
                <a:lnTo>
                  <a:pt x="57657" y="245275"/>
                </a:lnTo>
                <a:lnTo>
                  <a:pt x="58597" y="244360"/>
                </a:lnTo>
                <a:lnTo>
                  <a:pt x="59118" y="243128"/>
                </a:lnTo>
                <a:lnTo>
                  <a:pt x="59118" y="211327"/>
                </a:lnTo>
                <a:lnTo>
                  <a:pt x="261340" y="211327"/>
                </a:lnTo>
                <a:lnTo>
                  <a:pt x="261340" y="209092"/>
                </a:lnTo>
                <a:lnTo>
                  <a:pt x="262229" y="208114"/>
                </a:lnTo>
                <a:lnTo>
                  <a:pt x="262851" y="206946"/>
                </a:lnTo>
                <a:lnTo>
                  <a:pt x="263257" y="205460"/>
                </a:lnTo>
                <a:lnTo>
                  <a:pt x="266318" y="194843"/>
                </a:lnTo>
                <a:lnTo>
                  <a:pt x="268447" y="182106"/>
                </a:lnTo>
                <a:lnTo>
                  <a:pt x="269305" y="169243"/>
                </a:lnTo>
                <a:lnTo>
                  <a:pt x="268888" y="156356"/>
                </a:lnTo>
                <a:lnTo>
                  <a:pt x="267195" y="143548"/>
                </a:lnTo>
                <a:lnTo>
                  <a:pt x="264960" y="137807"/>
                </a:lnTo>
                <a:lnTo>
                  <a:pt x="263512" y="131775"/>
                </a:lnTo>
                <a:lnTo>
                  <a:pt x="262915" y="125615"/>
                </a:lnTo>
                <a:lnTo>
                  <a:pt x="262712" y="119392"/>
                </a:lnTo>
                <a:lnTo>
                  <a:pt x="263588" y="113156"/>
                </a:lnTo>
                <a:lnTo>
                  <a:pt x="265480" y="107251"/>
                </a:lnTo>
                <a:lnTo>
                  <a:pt x="265724" y="100834"/>
                </a:lnTo>
                <a:lnTo>
                  <a:pt x="264999" y="94483"/>
                </a:lnTo>
                <a:lnTo>
                  <a:pt x="263325" y="88315"/>
                </a:lnTo>
                <a:lnTo>
                  <a:pt x="260718" y="82448"/>
                </a:lnTo>
                <a:lnTo>
                  <a:pt x="263445" y="79400"/>
                </a:lnTo>
                <a:lnTo>
                  <a:pt x="25450" y="79400"/>
                </a:lnTo>
                <a:lnTo>
                  <a:pt x="19646" y="72923"/>
                </a:lnTo>
                <a:close/>
              </a:path>
              <a:path w="285114" h="247015">
                <a:moveTo>
                  <a:pt x="261340" y="211327"/>
                </a:moveTo>
                <a:lnTo>
                  <a:pt x="223519" y="211327"/>
                </a:lnTo>
                <a:lnTo>
                  <a:pt x="223519" y="243128"/>
                </a:lnTo>
                <a:lnTo>
                  <a:pt x="224040" y="244360"/>
                </a:lnTo>
                <a:lnTo>
                  <a:pt x="225882" y="246202"/>
                </a:lnTo>
                <a:lnTo>
                  <a:pt x="227126" y="246697"/>
                </a:lnTo>
                <a:lnTo>
                  <a:pt x="257771" y="246697"/>
                </a:lnTo>
                <a:lnTo>
                  <a:pt x="258991" y="246202"/>
                </a:lnTo>
                <a:lnTo>
                  <a:pt x="260832" y="244360"/>
                </a:lnTo>
                <a:lnTo>
                  <a:pt x="261340" y="243128"/>
                </a:lnTo>
                <a:lnTo>
                  <a:pt x="261340" y="211327"/>
                </a:lnTo>
                <a:close/>
              </a:path>
              <a:path w="285114" h="247015">
                <a:moveTo>
                  <a:pt x="168109" y="211327"/>
                </a:moveTo>
                <a:lnTo>
                  <a:pt x="117855" y="211327"/>
                </a:lnTo>
                <a:lnTo>
                  <a:pt x="127774" y="222986"/>
                </a:lnTo>
                <a:lnTo>
                  <a:pt x="158191" y="222986"/>
                </a:lnTo>
                <a:lnTo>
                  <a:pt x="168109" y="211327"/>
                </a:lnTo>
                <a:close/>
              </a:path>
              <a:path w="285114" h="247015">
                <a:moveTo>
                  <a:pt x="192722" y="0"/>
                </a:moveTo>
                <a:lnTo>
                  <a:pt x="91782" y="0"/>
                </a:lnTo>
                <a:lnTo>
                  <a:pt x="79075" y="696"/>
                </a:lnTo>
                <a:lnTo>
                  <a:pt x="66551" y="2733"/>
                </a:lnTo>
                <a:lnTo>
                  <a:pt x="54317" y="6090"/>
                </a:lnTo>
                <a:lnTo>
                  <a:pt x="42481" y="10744"/>
                </a:lnTo>
                <a:lnTo>
                  <a:pt x="43027" y="11925"/>
                </a:lnTo>
                <a:lnTo>
                  <a:pt x="31419" y="54241"/>
                </a:lnTo>
                <a:lnTo>
                  <a:pt x="30792" y="60717"/>
                </a:lnTo>
                <a:lnTo>
                  <a:pt x="29583" y="67092"/>
                </a:lnTo>
                <a:lnTo>
                  <a:pt x="27799" y="73331"/>
                </a:lnTo>
                <a:lnTo>
                  <a:pt x="25450" y="79400"/>
                </a:lnTo>
                <a:lnTo>
                  <a:pt x="259054" y="79400"/>
                </a:lnTo>
                <a:lnTo>
                  <a:pt x="256705" y="73331"/>
                </a:lnTo>
                <a:lnTo>
                  <a:pt x="254920" y="67092"/>
                </a:lnTo>
                <a:lnTo>
                  <a:pt x="253707" y="60717"/>
                </a:lnTo>
                <a:lnTo>
                  <a:pt x="253072" y="54241"/>
                </a:lnTo>
                <a:lnTo>
                  <a:pt x="241528" y="11925"/>
                </a:lnTo>
                <a:lnTo>
                  <a:pt x="242036" y="10744"/>
                </a:lnTo>
                <a:lnTo>
                  <a:pt x="230193" y="6090"/>
                </a:lnTo>
                <a:lnTo>
                  <a:pt x="217955" y="2733"/>
                </a:lnTo>
                <a:lnTo>
                  <a:pt x="205430" y="696"/>
                </a:lnTo>
                <a:lnTo>
                  <a:pt x="192722" y="0"/>
                </a:lnTo>
                <a:close/>
              </a:path>
              <a:path w="285114" h="247015">
                <a:moveTo>
                  <a:pt x="269239" y="72923"/>
                </a:moveTo>
                <a:lnTo>
                  <a:pt x="264858" y="72923"/>
                </a:lnTo>
                <a:lnTo>
                  <a:pt x="259054" y="79400"/>
                </a:lnTo>
                <a:lnTo>
                  <a:pt x="263445" y="79400"/>
                </a:lnTo>
                <a:lnTo>
                  <a:pt x="269239" y="72923"/>
                </a:lnTo>
                <a:close/>
              </a:path>
              <a:path w="285114" h="247015">
                <a:moveTo>
                  <a:pt x="24739" y="57607"/>
                </a:moveTo>
                <a:lnTo>
                  <a:pt x="1447" y="57607"/>
                </a:lnTo>
                <a:lnTo>
                  <a:pt x="0" y="59042"/>
                </a:lnTo>
                <a:lnTo>
                  <a:pt x="0" y="71450"/>
                </a:lnTo>
                <a:lnTo>
                  <a:pt x="1447" y="72923"/>
                </a:lnTo>
                <a:lnTo>
                  <a:pt x="24739" y="72923"/>
                </a:lnTo>
                <a:lnTo>
                  <a:pt x="26200" y="71450"/>
                </a:lnTo>
                <a:lnTo>
                  <a:pt x="26200" y="59042"/>
                </a:lnTo>
                <a:lnTo>
                  <a:pt x="24739" y="57607"/>
                </a:lnTo>
                <a:close/>
              </a:path>
              <a:path w="285114" h="247015">
                <a:moveTo>
                  <a:pt x="283044" y="57607"/>
                </a:moveTo>
                <a:lnTo>
                  <a:pt x="259765" y="57607"/>
                </a:lnTo>
                <a:lnTo>
                  <a:pt x="258317" y="59042"/>
                </a:lnTo>
                <a:lnTo>
                  <a:pt x="258317" y="71450"/>
                </a:lnTo>
                <a:lnTo>
                  <a:pt x="259765" y="72923"/>
                </a:lnTo>
                <a:lnTo>
                  <a:pt x="283044" y="72923"/>
                </a:lnTo>
                <a:lnTo>
                  <a:pt x="284518" y="71450"/>
                </a:lnTo>
                <a:lnTo>
                  <a:pt x="284518" y="59042"/>
                </a:lnTo>
                <a:lnTo>
                  <a:pt x="283044" y="57607"/>
                </a:lnTo>
                <a:close/>
              </a:path>
            </a:pathLst>
          </a:custGeom>
          <a:solidFill>
            <a:srgbClr val="FFFFFF"/>
          </a:solidFill>
        </p:spPr>
        <p:txBody>
          <a:bodyPr wrap="square" lIns="0" tIns="0" rIns="0" bIns="0" rtlCol="0"/>
          <a:lstStyle/>
          <a:p>
            <a:endParaRPr/>
          </a:p>
        </p:txBody>
      </p:sp>
      <p:sp>
        <p:nvSpPr>
          <p:cNvPr id="258" name="object 258"/>
          <p:cNvSpPr/>
          <p:nvPr/>
        </p:nvSpPr>
        <p:spPr>
          <a:xfrm>
            <a:off x="5431687" y="6869317"/>
            <a:ext cx="285115" cy="247015"/>
          </a:xfrm>
          <a:custGeom>
            <a:avLst/>
            <a:gdLst/>
            <a:ahLst/>
            <a:cxnLst/>
            <a:rect l="l" t="t" r="r" b="b"/>
            <a:pathLst>
              <a:path w="285114" h="247015">
                <a:moveTo>
                  <a:pt x="43027" y="11925"/>
                </a:moveTo>
                <a:lnTo>
                  <a:pt x="31419" y="54241"/>
                </a:lnTo>
                <a:lnTo>
                  <a:pt x="30792" y="60717"/>
                </a:lnTo>
                <a:lnTo>
                  <a:pt x="29583" y="67092"/>
                </a:lnTo>
                <a:lnTo>
                  <a:pt x="27799" y="73331"/>
                </a:lnTo>
                <a:lnTo>
                  <a:pt x="25450" y="79400"/>
                </a:lnTo>
                <a:lnTo>
                  <a:pt x="19646" y="72923"/>
                </a:lnTo>
                <a:lnTo>
                  <a:pt x="22961" y="72923"/>
                </a:lnTo>
                <a:lnTo>
                  <a:pt x="24739" y="72923"/>
                </a:lnTo>
                <a:lnTo>
                  <a:pt x="26200" y="71450"/>
                </a:lnTo>
                <a:lnTo>
                  <a:pt x="26200" y="69672"/>
                </a:lnTo>
                <a:lnTo>
                  <a:pt x="26200" y="60832"/>
                </a:lnTo>
                <a:lnTo>
                  <a:pt x="26200" y="59042"/>
                </a:lnTo>
                <a:lnTo>
                  <a:pt x="24739" y="57607"/>
                </a:lnTo>
                <a:lnTo>
                  <a:pt x="22961" y="57607"/>
                </a:lnTo>
                <a:lnTo>
                  <a:pt x="3276" y="57607"/>
                </a:lnTo>
                <a:lnTo>
                  <a:pt x="1447" y="57607"/>
                </a:lnTo>
                <a:lnTo>
                  <a:pt x="0" y="59042"/>
                </a:lnTo>
                <a:lnTo>
                  <a:pt x="0" y="60832"/>
                </a:lnTo>
                <a:lnTo>
                  <a:pt x="0" y="69672"/>
                </a:lnTo>
                <a:lnTo>
                  <a:pt x="0" y="71450"/>
                </a:lnTo>
                <a:lnTo>
                  <a:pt x="1447" y="72923"/>
                </a:lnTo>
                <a:lnTo>
                  <a:pt x="3276" y="72923"/>
                </a:lnTo>
                <a:lnTo>
                  <a:pt x="15278" y="72923"/>
                </a:lnTo>
                <a:lnTo>
                  <a:pt x="23812" y="82448"/>
                </a:lnTo>
                <a:lnTo>
                  <a:pt x="21205" y="88315"/>
                </a:lnTo>
                <a:lnTo>
                  <a:pt x="19529" y="94483"/>
                </a:lnTo>
                <a:lnTo>
                  <a:pt x="18801" y="100834"/>
                </a:lnTo>
                <a:lnTo>
                  <a:pt x="19037" y="107251"/>
                </a:lnTo>
                <a:lnTo>
                  <a:pt x="20942" y="113156"/>
                </a:lnTo>
                <a:lnTo>
                  <a:pt x="21818" y="119392"/>
                </a:lnTo>
                <a:lnTo>
                  <a:pt x="21615" y="125615"/>
                </a:lnTo>
                <a:lnTo>
                  <a:pt x="20993" y="131775"/>
                </a:lnTo>
                <a:lnTo>
                  <a:pt x="19532" y="137807"/>
                </a:lnTo>
                <a:lnTo>
                  <a:pt x="17335" y="143548"/>
                </a:lnTo>
                <a:lnTo>
                  <a:pt x="15632" y="156356"/>
                </a:lnTo>
                <a:lnTo>
                  <a:pt x="15209" y="169243"/>
                </a:lnTo>
                <a:lnTo>
                  <a:pt x="16065" y="182106"/>
                </a:lnTo>
                <a:lnTo>
                  <a:pt x="18199" y="194843"/>
                </a:lnTo>
                <a:lnTo>
                  <a:pt x="21285" y="205460"/>
                </a:lnTo>
                <a:lnTo>
                  <a:pt x="21285" y="241820"/>
                </a:lnTo>
                <a:lnTo>
                  <a:pt x="21285" y="243128"/>
                </a:lnTo>
                <a:lnTo>
                  <a:pt x="21793" y="244360"/>
                </a:lnTo>
                <a:lnTo>
                  <a:pt x="22707" y="245275"/>
                </a:lnTo>
                <a:lnTo>
                  <a:pt x="23621" y="246202"/>
                </a:lnTo>
                <a:lnTo>
                  <a:pt x="24866" y="246697"/>
                </a:lnTo>
                <a:lnTo>
                  <a:pt x="26161" y="246697"/>
                </a:lnTo>
                <a:lnTo>
                  <a:pt x="54228" y="246697"/>
                </a:lnTo>
                <a:lnTo>
                  <a:pt x="55511" y="246697"/>
                </a:lnTo>
                <a:lnTo>
                  <a:pt x="56768" y="246202"/>
                </a:lnTo>
                <a:lnTo>
                  <a:pt x="57657" y="245275"/>
                </a:lnTo>
                <a:lnTo>
                  <a:pt x="58597" y="244360"/>
                </a:lnTo>
                <a:lnTo>
                  <a:pt x="59118" y="243128"/>
                </a:lnTo>
                <a:lnTo>
                  <a:pt x="59118" y="241820"/>
                </a:lnTo>
                <a:lnTo>
                  <a:pt x="59118" y="211327"/>
                </a:lnTo>
                <a:lnTo>
                  <a:pt x="117855" y="211327"/>
                </a:lnTo>
                <a:lnTo>
                  <a:pt x="127774" y="222986"/>
                </a:lnTo>
                <a:lnTo>
                  <a:pt x="158191" y="222986"/>
                </a:lnTo>
                <a:lnTo>
                  <a:pt x="168109" y="211327"/>
                </a:lnTo>
                <a:lnTo>
                  <a:pt x="223519" y="211327"/>
                </a:lnTo>
                <a:lnTo>
                  <a:pt x="223519" y="241820"/>
                </a:lnTo>
                <a:lnTo>
                  <a:pt x="223519" y="243128"/>
                </a:lnTo>
                <a:lnTo>
                  <a:pt x="224040" y="244360"/>
                </a:lnTo>
                <a:lnTo>
                  <a:pt x="224967" y="245275"/>
                </a:lnTo>
                <a:lnTo>
                  <a:pt x="225882" y="246202"/>
                </a:lnTo>
                <a:lnTo>
                  <a:pt x="227126" y="246697"/>
                </a:lnTo>
                <a:lnTo>
                  <a:pt x="228409" y="246697"/>
                </a:lnTo>
                <a:lnTo>
                  <a:pt x="256463" y="246697"/>
                </a:lnTo>
                <a:lnTo>
                  <a:pt x="257771" y="246697"/>
                </a:lnTo>
                <a:lnTo>
                  <a:pt x="258991" y="246202"/>
                </a:lnTo>
                <a:lnTo>
                  <a:pt x="259905" y="245275"/>
                </a:lnTo>
                <a:lnTo>
                  <a:pt x="260832" y="244360"/>
                </a:lnTo>
                <a:lnTo>
                  <a:pt x="261340" y="243128"/>
                </a:lnTo>
                <a:lnTo>
                  <a:pt x="261340" y="241820"/>
                </a:lnTo>
                <a:lnTo>
                  <a:pt x="261340" y="209092"/>
                </a:lnTo>
                <a:lnTo>
                  <a:pt x="262229" y="208114"/>
                </a:lnTo>
                <a:lnTo>
                  <a:pt x="262851" y="206946"/>
                </a:lnTo>
                <a:lnTo>
                  <a:pt x="263194" y="205676"/>
                </a:lnTo>
                <a:lnTo>
                  <a:pt x="266318" y="194843"/>
                </a:lnTo>
                <a:lnTo>
                  <a:pt x="268447" y="182106"/>
                </a:lnTo>
                <a:lnTo>
                  <a:pt x="269305" y="169243"/>
                </a:lnTo>
                <a:lnTo>
                  <a:pt x="268888" y="156356"/>
                </a:lnTo>
                <a:lnTo>
                  <a:pt x="267195" y="143548"/>
                </a:lnTo>
                <a:lnTo>
                  <a:pt x="264960" y="137807"/>
                </a:lnTo>
                <a:lnTo>
                  <a:pt x="263512" y="131775"/>
                </a:lnTo>
                <a:lnTo>
                  <a:pt x="262915" y="125615"/>
                </a:lnTo>
                <a:lnTo>
                  <a:pt x="262712" y="119392"/>
                </a:lnTo>
                <a:lnTo>
                  <a:pt x="263588" y="113156"/>
                </a:lnTo>
                <a:lnTo>
                  <a:pt x="265480" y="107251"/>
                </a:lnTo>
                <a:lnTo>
                  <a:pt x="265724" y="100834"/>
                </a:lnTo>
                <a:lnTo>
                  <a:pt x="264999" y="94483"/>
                </a:lnTo>
                <a:lnTo>
                  <a:pt x="263325" y="88315"/>
                </a:lnTo>
                <a:lnTo>
                  <a:pt x="260718" y="82448"/>
                </a:lnTo>
                <a:lnTo>
                  <a:pt x="269239" y="72923"/>
                </a:lnTo>
                <a:lnTo>
                  <a:pt x="281254" y="72923"/>
                </a:lnTo>
                <a:lnTo>
                  <a:pt x="283044" y="72923"/>
                </a:lnTo>
                <a:lnTo>
                  <a:pt x="284518" y="71450"/>
                </a:lnTo>
                <a:lnTo>
                  <a:pt x="284518" y="69672"/>
                </a:lnTo>
                <a:lnTo>
                  <a:pt x="284518" y="60832"/>
                </a:lnTo>
                <a:lnTo>
                  <a:pt x="284518" y="59042"/>
                </a:lnTo>
                <a:lnTo>
                  <a:pt x="283044" y="57607"/>
                </a:lnTo>
                <a:lnTo>
                  <a:pt x="281254" y="57607"/>
                </a:lnTo>
                <a:lnTo>
                  <a:pt x="261569" y="57607"/>
                </a:lnTo>
                <a:lnTo>
                  <a:pt x="259765" y="57607"/>
                </a:lnTo>
                <a:lnTo>
                  <a:pt x="258317" y="59042"/>
                </a:lnTo>
                <a:lnTo>
                  <a:pt x="258317" y="60832"/>
                </a:lnTo>
                <a:lnTo>
                  <a:pt x="258317" y="69672"/>
                </a:lnTo>
                <a:lnTo>
                  <a:pt x="258317" y="71450"/>
                </a:lnTo>
                <a:lnTo>
                  <a:pt x="259765" y="72923"/>
                </a:lnTo>
                <a:lnTo>
                  <a:pt x="261569" y="72923"/>
                </a:lnTo>
                <a:lnTo>
                  <a:pt x="264858" y="72923"/>
                </a:lnTo>
                <a:lnTo>
                  <a:pt x="259054" y="79400"/>
                </a:lnTo>
                <a:lnTo>
                  <a:pt x="256705" y="73331"/>
                </a:lnTo>
                <a:lnTo>
                  <a:pt x="254920" y="67092"/>
                </a:lnTo>
                <a:lnTo>
                  <a:pt x="253707" y="60717"/>
                </a:lnTo>
                <a:lnTo>
                  <a:pt x="253072" y="54241"/>
                </a:lnTo>
                <a:lnTo>
                  <a:pt x="241528" y="11925"/>
                </a:lnTo>
                <a:lnTo>
                  <a:pt x="192722" y="0"/>
                </a:lnTo>
                <a:lnTo>
                  <a:pt x="91782" y="0"/>
                </a:lnTo>
                <a:lnTo>
                  <a:pt x="79075" y="696"/>
                </a:lnTo>
                <a:lnTo>
                  <a:pt x="66551" y="2733"/>
                </a:lnTo>
                <a:lnTo>
                  <a:pt x="54317" y="6090"/>
                </a:lnTo>
                <a:lnTo>
                  <a:pt x="42481" y="10744"/>
                </a:lnTo>
                <a:lnTo>
                  <a:pt x="43027" y="11925"/>
                </a:lnTo>
                <a:close/>
              </a:path>
            </a:pathLst>
          </a:custGeom>
          <a:ln w="3175">
            <a:solidFill>
              <a:srgbClr val="221F1F"/>
            </a:solidFill>
          </a:ln>
        </p:spPr>
        <p:txBody>
          <a:bodyPr wrap="square" lIns="0" tIns="0" rIns="0" bIns="0" rtlCol="0"/>
          <a:lstStyle/>
          <a:p>
            <a:endParaRPr/>
          </a:p>
        </p:txBody>
      </p:sp>
      <p:sp>
        <p:nvSpPr>
          <p:cNvPr id="259" name="object 259"/>
          <p:cNvSpPr/>
          <p:nvPr/>
        </p:nvSpPr>
        <p:spPr>
          <a:xfrm>
            <a:off x="5043823" y="6949416"/>
            <a:ext cx="247256" cy="165049"/>
          </a:xfrm>
          <a:prstGeom prst="rect">
            <a:avLst/>
          </a:prstGeom>
          <a:blipFill>
            <a:blip r:embed="rId8" cstate="print"/>
            <a:stretch>
              <a:fillRect/>
            </a:stretch>
          </a:blipFill>
        </p:spPr>
        <p:txBody>
          <a:bodyPr wrap="square" lIns="0" tIns="0" rIns="0" bIns="0" rtlCol="0"/>
          <a:lstStyle/>
          <a:p>
            <a:endParaRPr/>
          </a:p>
        </p:txBody>
      </p:sp>
      <p:sp>
        <p:nvSpPr>
          <p:cNvPr id="260" name="object 260"/>
          <p:cNvSpPr/>
          <p:nvPr/>
        </p:nvSpPr>
        <p:spPr>
          <a:xfrm>
            <a:off x="5568912" y="6880696"/>
            <a:ext cx="89382" cy="234708"/>
          </a:xfrm>
          <a:prstGeom prst="rect">
            <a:avLst/>
          </a:prstGeom>
          <a:blipFill>
            <a:blip r:embed="rId9" cstate="print"/>
            <a:stretch>
              <a:fillRect/>
            </a:stretch>
          </a:blipFill>
        </p:spPr>
        <p:txBody>
          <a:bodyPr wrap="square" lIns="0" tIns="0" rIns="0" bIns="0" rtlCol="0"/>
          <a:lstStyle/>
          <a:p>
            <a:endParaRPr/>
          </a:p>
        </p:txBody>
      </p:sp>
      <p:sp>
        <p:nvSpPr>
          <p:cNvPr id="261" name="object 261"/>
          <p:cNvSpPr/>
          <p:nvPr/>
        </p:nvSpPr>
        <p:spPr>
          <a:xfrm>
            <a:off x="2297333" y="6869317"/>
            <a:ext cx="285115" cy="247015"/>
          </a:xfrm>
          <a:custGeom>
            <a:avLst/>
            <a:gdLst/>
            <a:ahLst/>
            <a:cxnLst/>
            <a:rect l="l" t="t" r="r" b="b"/>
            <a:pathLst>
              <a:path w="285114" h="247015">
                <a:moveTo>
                  <a:pt x="19659" y="72923"/>
                </a:moveTo>
                <a:lnTo>
                  <a:pt x="15278" y="72923"/>
                </a:lnTo>
                <a:lnTo>
                  <a:pt x="23799" y="82448"/>
                </a:lnTo>
                <a:lnTo>
                  <a:pt x="21191" y="88315"/>
                </a:lnTo>
                <a:lnTo>
                  <a:pt x="19513" y="94483"/>
                </a:lnTo>
                <a:lnTo>
                  <a:pt x="18788" y="100834"/>
                </a:lnTo>
                <a:lnTo>
                  <a:pt x="19037" y="107251"/>
                </a:lnTo>
                <a:lnTo>
                  <a:pt x="20929" y="113156"/>
                </a:lnTo>
                <a:lnTo>
                  <a:pt x="21805" y="119392"/>
                </a:lnTo>
                <a:lnTo>
                  <a:pt x="21602" y="125615"/>
                </a:lnTo>
                <a:lnTo>
                  <a:pt x="21005" y="131775"/>
                </a:lnTo>
                <a:lnTo>
                  <a:pt x="19545" y="137807"/>
                </a:lnTo>
                <a:lnTo>
                  <a:pt x="17322" y="143548"/>
                </a:lnTo>
                <a:lnTo>
                  <a:pt x="15627" y="156356"/>
                </a:lnTo>
                <a:lnTo>
                  <a:pt x="15208" y="169243"/>
                </a:lnTo>
                <a:lnTo>
                  <a:pt x="16065" y="182106"/>
                </a:lnTo>
                <a:lnTo>
                  <a:pt x="18199" y="194843"/>
                </a:lnTo>
                <a:lnTo>
                  <a:pt x="21323" y="205676"/>
                </a:lnTo>
                <a:lnTo>
                  <a:pt x="21666" y="206946"/>
                </a:lnTo>
                <a:lnTo>
                  <a:pt x="22288" y="208114"/>
                </a:lnTo>
                <a:lnTo>
                  <a:pt x="23177" y="209092"/>
                </a:lnTo>
                <a:lnTo>
                  <a:pt x="23177" y="243128"/>
                </a:lnTo>
                <a:lnTo>
                  <a:pt x="23672" y="244360"/>
                </a:lnTo>
                <a:lnTo>
                  <a:pt x="25514" y="246202"/>
                </a:lnTo>
                <a:lnTo>
                  <a:pt x="26733" y="246697"/>
                </a:lnTo>
                <a:lnTo>
                  <a:pt x="57391" y="246697"/>
                </a:lnTo>
                <a:lnTo>
                  <a:pt x="58623" y="246202"/>
                </a:lnTo>
                <a:lnTo>
                  <a:pt x="60477" y="244360"/>
                </a:lnTo>
                <a:lnTo>
                  <a:pt x="60998" y="243128"/>
                </a:lnTo>
                <a:lnTo>
                  <a:pt x="60998" y="211327"/>
                </a:lnTo>
                <a:lnTo>
                  <a:pt x="263232" y="211327"/>
                </a:lnTo>
                <a:lnTo>
                  <a:pt x="263232" y="205460"/>
                </a:lnTo>
                <a:lnTo>
                  <a:pt x="266306" y="194843"/>
                </a:lnTo>
                <a:lnTo>
                  <a:pt x="268446" y="182106"/>
                </a:lnTo>
                <a:lnTo>
                  <a:pt x="269305" y="169243"/>
                </a:lnTo>
                <a:lnTo>
                  <a:pt x="268879" y="156356"/>
                </a:lnTo>
                <a:lnTo>
                  <a:pt x="267169" y="143548"/>
                </a:lnTo>
                <a:lnTo>
                  <a:pt x="264972" y="137807"/>
                </a:lnTo>
                <a:lnTo>
                  <a:pt x="263524" y="131775"/>
                </a:lnTo>
                <a:lnTo>
                  <a:pt x="262902" y="125615"/>
                </a:lnTo>
                <a:lnTo>
                  <a:pt x="262699" y="119392"/>
                </a:lnTo>
                <a:lnTo>
                  <a:pt x="263575" y="113156"/>
                </a:lnTo>
                <a:lnTo>
                  <a:pt x="265480" y="107251"/>
                </a:lnTo>
                <a:lnTo>
                  <a:pt x="265716" y="100834"/>
                </a:lnTo>
                <a:lnTo>
                  <a:pt x="264988" y="94483"/>
                </a:lnTo>
                <a:lnTo>
                  <a:pt x="263312" y="88315"/>
                </a:lnTo>
                <a:lnTo>
                  <a:pt x="260705" y="82448"/>
                </a:lnTo>
                <a:lnTo>
                  <a:pt x="263436" y="79400"/>
                </a:lnTo>
                <a:lnTo>
                  <a:pt x="25450" y="79400"/>
                </a:lnTo>
                <a:lnTo>
                  <a:pt x="19659" y="72923"/>
                </a:lnTo>
                <a:close/>
              </a:path>
              <a:path w="285114" h="247015">
                <a:moveTo>
                  <a:pt x="263232" y="211327"/>
                </a:moveTo>
                <a:lnTo>
                  <a:pt x="225399" y="211327"/>
                </a:lnTo>
                <a:lnTo>
                  <a:pt x="225399" y="243128"/>
                </a:lnTo>
                <a:lnTo>
                  <a:pt x="225920" y="244360"/>
                </a:lnTo>
                <a:lnTo>
                  <a:pt x="226860" y="245275"/>
                </a:lnTo>
                <a:lnTo>
                  <a:pt x="227749" y="246202"/>
                </a:lnTo>
                <a:lnTo>
                  <a:pt x="229006" y="246697"/>
                </a:lnTo>
                <a:lnTo>
                  <a:pt x="259651" y="246697"/>
                </a:lnTo>
                <a:lnTo>
                  <a:pt x="260896" y="246202"/>
                </a:lnTo>
                <a:lnTo>
                  <a:pt x="262724" y="244360"/>
                </a:lnTo>
                <a:lnTo>
                  <a:pt x="263232" y="243128"/>
                </a:lnTo>
                <a:lnTo>
                  <a:pt x="263232" y="211327"/>
                </a:lnTo>
                <a:close/>
              </a:path>
              <a:path w="285114" h="247015">
                <a:moveTo>
                  <a:pt x="166662" y="211327"/>
                </a:moveTo>
                <a:lnTo>
                  <a:pt x="116408" y="211327"/>
                </a:lnTo>
                <a:lnTo>
                  <a:pt x="126326" y="222986"/>
                </a:lnTo>
                <a:lnTo>
                  <a:pt x="156730" y="222986"/>
                </a:lnTo>
                <a:lnTo>
                  <a:pt x="166662" y="211327"/>
                </a:lnTo>
                <a:close/>
              </a:path>
              <a:path w="285114" h="247015">
                <a:moveTo>
                  <a:pt x="192735" y="0"/>
                </a:moveTo>
                <a:lnTo>
                  <a:pt x="91782" y="0"/>
                </a:lnTo>
                <a:lnTo>
                  <a:pt x="79076" y="696"/>
                </a:lnTo>
                <a:lnTo>
                  <a:pt x="66554" y="2733"/>
                </a:lnTo>
                <a:lnTo>
                  <a:pt x="54317" y="6090"/>
                </a:lnTo>
                <a:lnTo>
                  <a:pt x="42468" y="10744"/>
                </a:lnTo>
                <a:lnTo>
                  <a:pt x="42989" y="11925"/>
                </a:lnTo>
                <a:lnTo>
                  <a:pt x="31445" y="54241"/>
                </a:lnTo>
                <a:lnTo>
                  <a:pt x="30808" y="60717"/>
                </a:lnTo>
                <a:lnTo>
                  <a:pt x="29590" y="67092"/>
                </a:lnTo>
                <a:lnTo>
                  <a:pt x="27801" y="73331"/>
                </a:lnTo>
                <a:lnTo>
                  <a:pt x="25450" y="79400"/>
                </a:lnTo>
                <a:lnTo>
                  <a:pt x="259067" y="79400"/>
                </a:lnTo>
                <a:lnTo>
                  <a:pt x="256716" y="73331"/>
                </a:lnTo>
                <a:lnTo>
                  <a:pt x="254930" y="67092"/>
                </a:lnTo>
                <a:lnTo>
                  <a:pt x="253720" y="60717"/>
                </a:lnTo>
                <a:lnTo>
                  <a:pt x="253098" y="54241"/>
                </a:lnTo>
                <a:lnTo>
                  <a:pt x="241490" y="11925"/>
                </a:lnTo>
                <a:lnTo>
                  <a:pt x="242036" y="10744"/>
                </a:lnTo>
                <a:lnTo>
                  <a:pt x="230195" y="6090"/>
                </a:lnTo>
                <a:lnTo>
                  <a:pt x="217962" y="2733"/>
                </a:lnTo>
                <a:lnTo>
                  <a:pt x="205440" y="696"/>
                </a:lnTo>
                <a:lnTo>
                  <a:pt x="192735" y="0"/>
                </a:lnTo>
                <a:close/>
              </a:path>
              <a:path w="285114" h="247015">
                <a:moveTo>
                  <a:pt x="269239" y="72923"/>
                </a:moveTo>
                <a:lnTo>
                  <a:pt x="264871" y="72923"/>
                </a:lnTo>
                <a:lnTo>
                  <a:pt x="259067" y="79400"/>
                </a:lnTo>
                <a:lnTo>
                  <a:pt x="263436" y="79400"/>
                </a:lnTo>
                <a:lnTo>
                  <a:pt x="269239" y="72923"/>
                </a:lnTo>
                <a:close/>
              </a:path>
              <a:path w="285114" h="247015">
                <a:moveTo>
                  <a:pt x="24752" y="57607"/>
                </a:moveTo>
                <a:lnTo>
                  <a:pt x="1460" y="57607"/>
                </a:lnTo>
                <a:lnTo>
                  <a:pt x="0" y="59042"/>
                </a:lnTo>
                <a:lnTo>
                  <a:pt x="0" y="71450"/>
                </a:lnTo>
                <a:lnTo>
                  <a:pt x="1460" y="72923"/>
                </a:lnTo>
                <a:lnTo>
                  <a:pt x="24752" y="72923"/>
                </a:lnTo>
                <a:lnTo>
                  <a:pt x="26200" y="71450"/>
                </a:lnTo>
                <a:lnTo>
                  <a:pt x="26200" y="59042"/>
                </a:lnTo>
                <a:lnTo>
                  <a:pt x="24752" y="57607"/>
                </a:lnTo>
                <a:close/>
              </a:path>
              <a:path w="285114" h="247015">
                <a:moveTo>
                  <a:pt x="283057" y="57607"/>
                </a:moveTo>
                <a:lnTo>
                  <a:pt x="259765" y="57607"/>
                </a:lnTo>
                <a:lnTo>
                  <a:pt x="258317" y="59042"/>
                </a:lnTo>
                <a:lnTo>
                  <a:pt x="258317" y="71450"/>
                </a:lnTo>
                <a:lnTo>
                  <a:pt x="259765" y="72923"/>
                </a:lnTo>
                <a:lnTo>
                  <a:pt x="283057" y="72923"/>
                </a:lnTo>
                <a:lnTo>
                  <a:pt x="284518" y="71450"/>
                </a:lnTo>
                <a:lnTo>
                  <a:pt x="284518" y="59042"/>
                </a:lnTo>
                <a:lnTo>
                  <a:pt x="283057" y="57607"/>
                </a:lnTo>
                <a:close/>
              </a:path>
            </a:pathLst>
          </a:custGeom>
          <a:solidFill>
            <a:srgbClr val="FFFFFF"/>
          </a:solidFill>
        </p:spPr>
        <p:txBody>
          <a:bodyPr wrap="square" lIns="0" tIns="0" rIns="0" bIns="0" rtlCol="0"/>
          <a:lstStyle/>
          <a:p>
            <a:endParaRPr/>
          </a:p>
        </p:txBody>
      </p:sp>
      <p:sp>
        <p:nvSpPr>
          <p:cNvPr id="262" name="object 262"/>
          <p:cNvSpPr/>
          <p:nvPr/>
        </p:nvSpPr>
        <p:spPr>
          <a:xfrm>
            <a:off x="2297333" y="6869317"/>
            <a:ext cx="285115" cy="247015"/>
          </a:xfrm>
          <a:custGeom>
            <a:avLst/>
            <a:gdLst/>
            <a:ahLst/>
            <a:cxnLst/>
            <a:rect l="l" t="t" r="r" b="b"/>
            <a:pathLst>
              <a:path w="285114" h="247015">
                <a:moveTo>
                  <a:pt x="241490" y="11925"/>
                </a:moveTo>
                <a:lnTo>
                  <a:pt x="253098" y="54241"/>
                </a:lnTo>
                <a:lnTo>
                  <a:pt x="253720" y="60717"/>
                </a:lnTo>
                <a:lnTo>
                  <a:pt x="254930" y="67092"/>
                </a:lnTo>
                <a:lnTo>
                  <a:pt x="256716" y="73331"/>
                </a:lnTo>
                <a:lnTo>
                  <a:pt x="259067" y="79400"/>
                </a:lnTo>
                <a:lnTo>
                  <a:pt x="264871" y="72923"/>
                </a:lnTo>
                <a:lnTo>
                  <a:pt x="261556" y="72923"/>
                </a:lnTo>
                <a:lnTo>
                  <a:pt x="259765" y="72923"/>
                </a:lnTo>
                <a:lnTo>
                  <a:pt x="258317" y="71450"/>
                </a:lnTo>
                <a:lnTo>
                  <a:pt x="258317" y="69672"/>
                </a:lnTo>
                <a:lnTo>
                  <a:pt x="258317" y="60832"/>
                </a:lnTo>
                <a:lnTo>
                  <a:pt x="258317" y="59042"/>
                </a:lnTo>
                <a:lnTo>
                  <a:pt x="259765" y="57607"/>
                </a:lnTo>
                <a:lnTo>
                  <a:pt x="261556" y="57607"/>
                </a:lnTo>
                <a:lnTo>
                  <a:pt x="281241" y="57607"/>
                </a:lnTo>
                <a:lnTo>
                  <a:pt x="283057" y="57607"/>
                </a:lnTo>
                <a:lnTo>
                  <a:pt x="284518" y="59042"/>
                </a:lnTo>
                <a:lnTo>
                  <a:pt x="284518" y="60832"/>
                </a:lnTo>
                <a:lnTo>
                  <a:pt x="284518" y="69672"/>
                </a:lnTo>
                <a:lnTo>
                  <a:pt x="284518" y="71450"/>
                </a:lnTo>
                <a:lnTo>
                  <a:pt x="283057" y="72923"/>
                </a:lnTo>
                <a:lnTo>
                  <a:pt x="281241" y="72923"/>
                </a:lnTo>
                <a:lnTo>
                  <a:pt x="269239" y="72923"/>
                </a:lnTo>
                <a:lnTo>
                  <a:pt x="260705" y="82448"/>
                </a:lnTo>
                <a:lnTo>
                  <a:pt x="263312" y="88315"/>
                </a:lnTo>
                <a:lnTo>
                  <a:pt x="264988" y="94483"/>
                </a:lnTo>
                <a:lnTo>
                  <a:pt x="265716" y="100834"/>
                </a:lnTo>
                <a:lnTo>
                  <a:pt x="265480" y="107251"/>
                </a:lnTo>
                <a:lnTo>
                  <a:pt x="263575" y="113156"/>
                </a:lnTo>
                <a:lnTo>
                  <a:pt x="262699" y="119392"/>
                </a:lnTo>
                <a:lnTo>
                  <a:pt x="262902" y="125615"/>
                </a:lnTo>
                <a:lnTo>
                  <a:pt x="263524" y="131775"/>
                </a:lnTo>
                <a:lnTo>
                  <a:pt x="264972" y="137807"/>
                </a:lnTo>
                <a:lnTo>
                  <a:pt x="267169" y="143548"/>
                </a:lnTo>
                <a:lnTo>
                  <a:pt x="268879" y="156356"/>
                </a:lnTo>
                <a:lnTo>
                  <a:pt x="269305" y="169243"/>
                </a:lnTo>
                <a:lnTo>
                  <a:pt x="268446" y="182106"/>
                </a:lnTo>
                <a:lnTo>
                  <a:pt x="266306" y="194843"/>
                </a:lnTo>
                <a:lnTo>
                  <a:pt x="263232" y="205460"/>
                </a:lnTo>
                <a:lnTo>
                  <a:pt x="263232" y="241820"/>
                </a:lnTo>
                <a:lnTo>
                  <a:pt x="263232" y="243128"/>
                </a:lnTo>
                <a:lnTo>
                  <a:pt x="262724" y="244360"/>
                </a:lnTo>
                <a:lnTo>
                  <a:pt x="261810" y="245275"/>
                </a:lnTo>
                <a:lnTo>
                  <a:pt x="260896" y="246202"/>
                </a:lnTo>
                <a:lnTo>
                  <a:pt x="259651" y="246697"/>
                </a:lnTo>
                <a:lnTo>
                  <a:pt x="258356" y="246697"/>
                </a:lnTo>
                <a:lnTo>
                  <a:pt x="230289" y="246697"/>
                </a:lnTo>
                <a:lnTo>
                  <a:pt x="229006" y="246697"/>
                </a:lnTo>
                <a:lnTo>
                  <a:pt x="227749" y="246202"/>
                </a:lnTo>
                <a:lnTo>
                  <a:pt x="226860" y="245275"/>
                </a:lnTo>
                <a:lnTo>
                  <a:pt x="225920" y="244360"/>
                </a:lnTo>
                <a:lnTo>
                  <a:pt x="225399" y="243128"/>
                </a:lnTo>
                <a:lnTo>
                  <a:pt x="225399" y="241820"/>
                </a:lnTo>
                <a:lnTo>
                  <a:pt x="225399" y="211327"/>
                </a:lnTo>
                <a:lnTo>
                  <a:pt x="166662" y="211327"/>
                </a:lnTo>
                <a:lnTo>
                  <a:pt x="156730" y="222986"/>
                </a:lnTo>
                <a:lnTo>
                  <a:pt x="126326" y="222986"/>
                </a:lnTo>
                <a:lnTo>
                  <a:pt x="116408" y="211327"/>
                </a:lnTo>
                <a:lnTo>
                  <a:pt x="60998" y="211327"/>
                </a:lnTo>
                <a:lnTo>
                  <a:pt x="60998" y="241820"/>
                </a:lnTo>
                <a:lnTo>
                  <a:pt x="60998" y="243128"/>
                </a:lnTo>
                <a:lnTo>
                  <a:pt x="60477" y="244360"/>
                </a:lnTo>
                <a:lnTo>
                  <a:pt x="59550" y="245275"/>
                </a:lnTo>
                <a:lnTo>
                  <a:pt x="58623" y="246202"/>
                </a:lnTo>
                <a:lnTo>
                  <a:pt x="57391" y="246697"/>
                </a:lnTo>
                <a:lnTo>
                  <a:pt x="56108" y="246697"/>
                </a:lnTo>
                <a:lnTo>
                  <a:pt x="28054" y="246697"/>
                </a:lnTo>
                <a:lnTo>
                  <a:pt x="26733" y="246697"/>
                </a:lnTo>
                <a:lnTo>
                  <a:pt x="25514" y="246202"/>
                </a:lnTo>
                <a:lnTo>
                  <a:pt x="24599" y="245275"/>
                </a:lnTo>
                <a:lnTo>
                  <a:pt x="23672" y="244360"/>
                </a:lnTo>
                <a:lnTo>
                  <a:pt x="23177" y="243128"/>
                </a:lnTo>
                <a:lnTo>
                  <a:pt x="23177" y="241820"/>
                </a:lnTo>
                <a:lnTo>
                  <a:pt x="23177" y="209092"/>
                </a:lnTo>
                <a:lnTo>
                  <a:pt x="22288" y="208114"/>
                </a:lnTo>
                <a:lnTo>
                  <a:pt x="21666" y="206946"/>
                </a:lnTo>
                <a:lnTo>
                  <a:pt x="21323" y="205676"/>
                </a:lnTo>
                <a:lnTo>
                  <a:pt x="18199" y="194843"/>
                </a:lnTo>
                <a:lnTo>
                  <a:pt x="16065" y="182106"/>
                </a:lnTo>
                <a:lnTo>
                  <a:pt x="15208" y="169243"/>
                </a:lnTo>
                <a:lnTo>
                  <a:pt x="15627" y="156356"/>
                </a:lnTo>
                <a:lnTo>
                  <a:pt x="17322" y="143548"/>
                </a:lnTo>
                <a:lnTo>
                  <a:pt x="19545" y="137807"/>
                </a:lnTo>
                <a:lnTo>
                  <a:pt x="21005" y="131775"/>
                </a:lnTo>
                <a:lnTo>
                  <a:pt x="21602" y="125615"/>
                </a:lnTo>
                <a:lnTo>
                  <a:pt x="21805" y="119392"/>
                </a:lnTo>
                <a:lnTo>
                  <a:pt x="20929" y="113156"/>
                </a:lnTo>
                <a:lnTo>
                  <a:pt x="19037" y="107251"/>
                </a:lnTo>
                <a:lnTo>
                  <a:pt x="18788" y="100834"/>
                </a:lnTo>
                <a:lnTo>
                  <a:pt x="19513" y="94483"/>
                </a:lnTo>
                <a:lnTo>
                  <a:pt x="21191" y="88315"/>
                </a:lnTo>
                <a:lnTo>
                  <a:pt x="23799" y="82448"/>
                </a:lnTo>
                <a:lnTo>
                  <a:pt x="15278" y="72923"/>
                </a:lnTo>
                <a:lnTo>
                  <a:pt x="3276" y="72923"/>
                </a:lnTo>
                <a:lnTo>
                  <a:pt x="1460" y="72923"/>
                </a:lnTo>
                <a:lnTo>
                  <a:pt x="0" y="71450"/>
                </a:lnTo>
                <a:lnTo>
                  <a:pt x="0" y="69672"/>
                </a:lnTo>
                <a:lnTo>
                  <a:pt x="0" y="60832"/>
                </a:lnTo>
                <a:lnTo>
                  <a:pt x="0" y="59042"/>
                </a:lnTo>
                <a:lnTo>
                  <a:pt x="1460" y="57607"/>
                </a:lnTo>
                <a:lnTo>
                  <a:pt x="3276" y="57607"/>
                </a:lnTo>
                <a:lnTo>
                  <a:pt x="22948" y="57607"/>
                </a:lnTo>
                <a:lnTo>
                  <a:pt x="24752" y="57607"/>
                </a:lnTo>
                <a:lnTo>
                  <a:pt x="26200" y="59042"/>
                </a:lnTo>
                <a:lnTo>
                  <a:pt x="26200" y="60832"/>
                </a:lnTo>
                <a:lnTo>
                  <a:pt x="26200" y="69672"/>
                </a:lnTo>
                <a:lnTo>
                  <a:pt x="26200" y="71450"/>
                </a:lnTo>
                <a:lnTo>
                  <a:pt x="24752" y="72923"/>
                </a:lnTo>
                <a:lnTo>
                  <a:pt x="22948" y="72923"/>
                </a:lnTo>
                <a:lnTo>
                  <a:pt x="19659" y="72923"/>
                </a:lnTo>
                <a:lnTo>
                  <a:pt x="25450" y="79400"/>
                </a:lnTo>
                <a:lnTo>
                  <a:pt x="27801" y="73331"/>
                </a:lnTo>
                <a:lnTo>
                  <a:pt x="29590" y="67092"/>
                </a:lnTo>
                <a:lnTo>
                  <a:pt x="30808" y="60717"/>
                </a:lnTo>
                <a:lnTo>
                  <a:pt x="31445" y="54241"/>
                </a:lnTo>
                <a:lnTo>
                  <a:pt x="42989" y="11925"/>
                </a:lnTo>
                <a:lnTo>
                  <a:pt x="91782" y="0"/>
                </a:lnTo>
                <a:lnTo>
                  <a:pt x="192735" y="0"/>
                </a:lnTo>
                <a:lnTo>
                  <a:pt x="205440" y="696"/>
                </a:lnTo>
                <a:lnTo>
                  <a:pt x="217962" y="2733"/>
                </a:lnTo>
                <a:lnTo>
                  <a:pt x="230195" y="6090"/>
                </a:lnTo>
                <a:lnTo>
                  <a:pt x="242036" y="10744"/>
                </a:lnTo>
                <a:lnTo>
                  <a:pt x="241490" y="11925"/>
                </a:lnTo>
                <a:close/>
              </a:path>
            </a:pathLst>
          </a:custGeom>
          <a:ln w="3175">
            <a:solidFill>
              <a:srgbClr val="221F1F"/>
            </a:solidFill>
          </a:ln>
        </p:spPr>
        <p:txBody>
          <a:bodyPr wrap="square" lIns="0" tIns="0" rIns="0" bIns="0" rtlCol="0"/>
          <a:lstStyle/>
          <a:p>
            <a:endParaRPr/>
          </a:p>
        </p:txBody>
      </p:sp>
      <p:sp>
        <p:nvSpPr>
          <p:cNvPr id="263" name="object 263"/>
          <p:cNvSpPr/>
          <p:nvPr/>
        </p:nvSpPr>
        <p:spPr>
          <a:xfrm>
            <a:off x="2753871" y="6959886"/>
            <a:ext cx="247243" cy="165049"/>
          </a:xfrm>
          <a:prstGeom prst="rect">
            <a:avLst/>
          </a:prstGeom>
          <a:blipFill>
            <a:blip r:embed="rId10" cstate="print"/>
            <a:stretch>
              <a:fillRect/>
            </a:stretch>
          </a:blipFill>
        </p:spPr>
        <p:txBody>
          <a:bodyPr wrap="square" lIns="0" tIns="0" rIns="0" bIns="0" rtlCol="0"/>
          <a:lstStyle/>
          <a:p>
            <a:endParaRPr/>
          </a:p>
        </p:txBody>
      </p:sp>
      <p:sp>
        <p:nvSpPr>
          <p:cNvPr id="264" name="object 264"/>
          <p:cNvSpPr/>
          <p:nvPr/>
        </p:nvSpPr>
        <p:spPr>
          <a:xfrm>
            <a:off x="2429066" y="6880696"/>
            <a:ext cx="89382" cy="234708"/>
          </a:xfrm>
          <a:prstGeom prst="rect">
            <a:avLst/>
          </a:prstGeom>
          <a:blipFill>
            <a:blip r:embed="rId11" cstate="print"/>
            <a:stretch>
              <a:fillRect/>
            </a:stretch>
          </a:blipFill>
        </p:spPr>
        <p:txBody>
          <a:bodyPr wrap="square" lIns="0" tIns="0" rIns="0" bIns="0" rtlCol="0"/>
          <a:lstStyle/>
          <a:p>
            <a:endParaRPr/>
          </a:p>
        </p:txBody>
      </p:sp>
      <p:sp>
        <p:nvSpPr>
          <p:cNvPr id="265" name="object 265"/>
          <p:cNvSpPr/>
          <p:nvPr/>
        </p:nvSpPr>
        <p:spPr>
          <a:xfrm>
            <a:off x="4998035" y="7116581"/>
            <a:ext cx="486409" cy="635"/>
          </a:xfrm>
          <a:custGeom>
            <a:avLst/>
            <a:gdLst/>
            <a:ahLst/>
            <a:cxnLst/>
            <a:rect l="l" t="t" r="r" b="b"/>
            <a:pathLst>
              <a:path w="486410" h="634">
                <a:moveTo>
                  <a:pt x="0" y="0"/>
                </a:moveTo>
                <a:lnTo>
                  <a:pt x="486105" y="25"/>
                </a:lnTo>
              </a:path>
            </a:pathLst>
          </a:custGeom>
          <a:ln w="9842">
            <a:solidFill>
              <a:srgbClr val="211F20"/>
            </a:solidFill>
          </a:ln>
        </p:spPr>
        <p:txBody>
          <a:bodyPr wrap="square" lIns="0" tIns="0" rIns="0" bIns="0" rtlCol="0"/>
          <a:lstStyle/>
          <a:p>
            <a:endParaRPr/>
          </a:p>
        </p:txBody>
      </p:sp>
      <p:sp>
        <p:nvSpPr>
          <p:cNvPr id="266" name="object 266"/>
          <p:cNvSpPr/>
          <p:nvPr/>
        </p:nvSpPr>
        <p:spPr>
          <a:xfrm>
            <a:off x="5482023" y="7116613"/>
            <a:ext cx="374650" cy="635"/>
          </a:xfrm>
          <a:custGeom>
            <a:avLst/>
            <a:gdLst/>
            <a:ahLst/>
            <a:cxnLst/>
            <a:rect l="l" t="t" r="r" b="b"/>
            <a:pathLst>
              <a:path w="374650" h="634">
                <a:moveTo>
                  <a:pt x="0" y="0"/>
                </a:moveTo>
                <a:lnTo>
                  <a:pt x="374484" y="50"/>
                </a:lnTo>
              </a:path>
            </a:pathLst>
          </a:custGeom>
          <a:ln w="9842">
            <a:solidFill>
              <a:srgbClr val="211F20"/>
            </a:solidFill>
          </a:ln>
        </p:spPr>
        <p:txBody>
          <a:bodyPr wrap="square" lIns="0" tIns="0" rIns="0" bIns="0" rtlCol="0"/>
          <a:lstStyle/>
          <a:p>
            <a:endParaRPr/>
          </a:p>
        </p:txBody>
      </p:sp>
      <p:sp>
        <p:nvSpPr>
          <p:cNvPr id="267" name="object 267"/>
          <p:cNvSpPr/>
          <p:nvPr/>
        </p:nvSpPr>
        <p:spPr>
          <a:xfrm>
            <a:off x="5858899" y="7088233"/>
            <a:ext cx="942975" cy="32384"/>
          </a:xfrm>
          <a:custGeom>
            <a:avLst/>
            <a:gdLst/>
            <a:ahLst/>
            <a:cxnLst/>
            <a:rect l="l" t="t" r="r" b="b"/>
            <a:pathLst>
              <a:path w="942975" h="32384">
                <a:moveTo>
                  <a:pt x="942949" y="25"/>
                </a:moveTo>
                <a:lnTo>
                  <a:pt x="88" y="0"/>
                </a:lnTo>
                <a:lnTo>
                  <a:pt x="0" y="31864"/>
                </a:lnTo>
              </a:path>
            </a:pathLst>
          </a:custGeom>
          <a:ln w="9842">
            <a:solidFill>
              <a:srgbClr val="211F20"/>
            </a:solidFill>
          </a:ln>
        </p:spPr>
        <p:txBody>
          <a:bodyPr wrap="square" lIns="0" tIns="0" rIns="0" bIns="0" rtlCol="0"/>
          <a:lstStyle/>
          <a:p>
            <a:endParaRPr/>
          </a:p>
        </p:txBody>
      </p:sp>
      <p:sp>
        <p:nvSpPr>
          <p:cNvPr id="268" name="object 268"/>
          <p:cNvSpPr/>
          <p:nvPr/>
        </p:nvSpPr>
        <p:spPr>
          <a:xfrm>
            <a:off x="2153894" y="7121395"/>
            <a:ext cx="896619" cy="635"/>
          </a:xfrm>
          <a:custGeom>
            <a:avLst/>
            <a:gdLst/>
            <a:ahLst/>
            <a:cxnLst/>
            <a:rect l="l" t="t" r="r" b="b"/>
            <a:pathLst>
              <a:path w="896619" h="634">
                <a:moveTo>
                  <a:pt x="0" y="25"/>
                </a:moveTo>
                <a:lnTo>
                  <a:pt x="896213" y="0"/>
                </a:lnTo>
              </a:path>
            </a:pathLst>
          </a:custGeom>
          <a:ln w="9842">
            <a:solidFill>
              <a:srgbClr val="211F20"/>
            </a:solidFill>
          </a:ln>
        </p:spPr>
        <p:txBody>
          <a:bodyPr wrap="square" lIns="0" tIns="0" rIns="0" bIns="0" rtlCol="0"/>
          <a:lstStyle/>
          <a:p>
            <a:endParaRPr/>
          </a:p>
        </p:txBody>
      </p:sp>
      <p:sp>
        <p:nvSpPr>
          <p:cNvPr id="269" name="object 269"/>
          <p:cNvSpPr/>
          <p:nvPr/>
        </p:nvSpPr>
        <p:spPr>
          <a:xfrm>
            <a:off x="790194" y="7088233"/>
            <a:ext cx="1363980" cy="32384"/>
          </a:xfrm>
          <a:custGeom>
            <a:avLst/>
            <a:gdLst/>
            <a:ahLst/>
            <a:cxnLst/>
            <a:rect l="l" t="t" r="r" b="b"/>
            <a:pathLst>
              <a:path w="1363980" h="32384">
                <a:moveTo>
                  <a:pt x="0" y="18"/>
                </a:moveTo>
                <a:lnTo>
                  <a:pt x="1363657" y="0"/>
                </a:lnTo>
                <a:lnTo>
                  <a:pt x="1363733" y="31864"/>
                </a:lnTo>
              </a:path>
            </a:pathLst>
          </a:custGeom>
          <a:ln w="9842">
            <a:solidFill>
              <a:srgbClr val="211F20"/>
            </a:solidFill>
          </a:ln>
        </p:spPr>
        <p:txBody>
          <a:bodyPr wrap="square" lIns="0" tIns="0" rIns="0" bIns="0" rtlCol="0"/>
          <a:lstStyle/>
          <a:p>
            <a:endParaRPr/>
          </a:p>
        </p:txBody>
      </p:sp>
      <p:sp>
        <p:nvSpPr>
          <p:cNvPr id="270" name="object 270"/>
          <p:cNvSpPr/>
          <p:nvPr/>
        </p:nvSpPr>
        <p:spPr>
          <a:xfrm>
            <a:off x="3047512" y="7088234"/>
            <a:ext cx="1950085" cy="33020"/>
          </a:xfrm>
          <a:custGeom>
            <a:avLst/>
            <a:gdLst/>
            <a:ahLst/>
            <a:cxnLst/>
            <a:rect l="l" t="t" r="r" b="b"/>
            <a:pathLst>
              <a:path w="1950085" h="33020">
                <a:moveTo>
                  <a:pt x="0" y="32829"/>
                </a:moveTo>
                <a:lnTo>
                  <a:pt x="0" y="0"/>
                </a:lnTo>
                <a:lnTo>
                  <a:pt x="867206" y="25"/>
                </a:lnTo>
                <a:lnTo>
                  <a:pt x="1949983" y="0"/>
                </a:lnTo>
                <a:lnTo>
                  <a:pt x="1949983" y="32829"/>
                </a:lnTo>
              </a:path>
            </a:pathLst>
          </a:custGeom>
          <a:ln w="9842">
            <a:solidFill>
              <a:srgbClr val="211F20"/>
            </a:solidFill>
          </a:ln>
        </p:spPr>
        <p:txBody>
          <a:bodyPr wrap="square" lIns="0" tIns="0" rIns="0" bIns="0" rtlCol="0"/>
          <a:lstStyle/>
          <a:p>
            <a:endParaRPr/>
          </a:p>
        </p:txBody>
      </p:sp>
      <p:sp>
        <p:nvSpPr>
          <p:cNvPr id="271" name="object 271"/>
          <p:cNvSpPr/>
          <p:nvPr/>
        </p:nvSpPr>
        <p:spPr>
          <a:xfrm>
            <a:off x="790194" y="7798879"/>
            <a:ext cx="6421120" cy="850900"/>
          </a:xfrm>
          <a:custGeom>
            <a:avLst/>
            <a:gdLst/>
            <a:ahLst/>
            <a:cxnLst/>
            <a:rect l="l" t="t" r="r" b="b"/>
            <a:pathLst>
              <a:path w="6421120" h="850900">
                <a:moveTo>
                  <a:pt x="0" y="850328"/>
                </a:moveTo>
                <a:lnTo>
                  <a:pt x="6420624" y="850328"/>
                </a:lnTo>
                <a:lnTo>
                  <a:pt x="6420624" y="0"/>
                </a:lnTo>
                <a:lnTo>
                  <a:pt x="0" y="0"/>
                </a:lnTo>
                <a:lnTo>
                  <a:pt x="0" y="850328"/>
                </a:lnTo>
                <a:close/>
              </a:path>
            </a:pathLst>
          </a:custGeom>
          <a:solidFill>
            <a:srgbClr val="FFFFFF"/>
          </a:solidFill>
        </p:spPr>
        <p:txBody>
          <a:bodyPr wrap="square" lIns="0" tIns="0" rIns="0" bIns="0" rtlCol="0"/>
          <a:lstStyle/>
          <a:p>
            <a:endParaRPr/>
          </a:p>
        </p:txBody>
      </p:sp>
      <p:sp>
        <p:nvSpPr>
          <p:cNvPr id="272" name="object 272"/>
          <p:cNvSpPr/>
          <p:nvPr/>
        </p:nvSpPr>
        <p:spPr>
          <a:xfrm>
            <a:off x="1200086" y="7796998"/>
            <a:ext cx="5647055" cy="0"/>
          </a:xfrm>
          <a:custGeom>
            <a:avLst/>
            <a:gdLst/>
            <a:ahLst/>
            <a:cxnLst/>
            <a:rect l="l" t="t" r="r" b="b"/>
            <a:pathLst>
              <a:path w="5647055">
                <a:moveTo>
                  <a:pt x="0" y="0"/>
                </a:moveTo>
                <a:lnTo>
                  <a:pt x="5646953" y="0"/>
                </a:lnTo>
              </a:path>
            </a:pathLst>
          </a:custGeom>
          <a:ln w="3175">
            <a:solidFill>
              <a:srgbClr val="221F1F"/>
            </a:solidFill>
          </a:ln>
        </p:spPr>
        <p:txBody>
          <a:bodyPr wrap="square" lIns="0" tIns="0" rIns="0" bIns="0" rtlCol="0"/>
          <a:lstStyle/>
          <a:p>
            <a:endParaRPr/>
          </a:p>
        </p:txBody>
      </p:sp>
      <p:sp>
        <p:nvSpPr>
          <p:cNvPr id="273" name="object 273"/>
          <p:cNvSpPr/>
          <p:nvPr/>
        </p:nvSpPr>
        <p:spPr>
          <a:xfrm>
            <a:off x="1200086" y="5364860"/>
            <a:ext cx="5388610" cy="0"/>
          </a:xfrm>
          <a:custGeom>
            <a:avLst/>
            <a:gdLst/>
            <a:ahLst/>
            <a:cxnLst/>
            <a:rect l="l" t="t" r="r" b="b"/>
            <a:pathLst>
              <a:path w="5388609">
                <a:moveTo>
                  <a:pt x="0" y="0"/>
                </a:moveTo>
                <a:lnTo>
                  <a:pt x="5388190" y="0"/>
                </a:lnTo>
              </a:path>
            </a:pathLst>
          </a:custGeom>
          <a:ln w="3175">
            <a:solidFill>
              <a:srgbClr val="221F1F"/>
            </a:solidFill>
          </a:ln>
        </p:spPr>
        <p:txBody>
          <a:bodyPr wrap="square" lIns="0" tIns="0" rIns="0" bIns="0" rtlCol="0"/>
          <a:lstStyle/>
          <a:p>
            <a:endParaRPr/>
          </a:p>
        </p:txBody>
      </p:sp>
      <p:sp>
        <p:nvSpPr>
          <p:cNvPr id="274" name="object 274"/>
          <p:cNvSpPr/>
          <p:nvPr/>
        </p:nvSpPr>
        <p:spPr>
          <a:xfrm>
            <a:off x="4543473" y="7879898"/>
            <a:ext cx="3175" cy="633095"/>
          </a:xfrm>
          <a:custGeom>
            <a:avLst/>
            <a:gdLst/>
            <a:ahLst/>
            <a:cxnLst/>
            <a:rect l="l" t="t" r="r" b="b"/>
            <a:pathLst>
              <a:path w="3175" h="633095">
                <a:moveTo>
                  <a:pt x="0" y="0"/>
                </a:moveTo>
                <a:lnTo>
                  <a:pt x="2921" y="632929"/>
                </a:lnTo>
              </a:path>
            </a:pathLst>
          </a:custGeom>
          <a:ln w="3175">
            <a:solidFill>
              <a:srgbClr val="221F1F"/>
            </a:solidFill>
          </a:ln>
        </p:spPr>
        <p:txBody>
          <a:bodyPr wrap="square" lIns="0" tIns="0" rIns="0" bIns="0" rtlCol="0"/>
          <a:lstStyle/>
          <a:p>
            <a:endParaRPr/>
          </a:p>
        </p:txBody>
      </p:sp>
      <p:sp>
        <p:nvSpPr>
          <p:cNvPr id="275" name="object 275"/>
          <p:cNvSpPr/>
          <p:nvPr/>
        </p:nvSpPr>
        <p:spPr>
          <a:xfrm>
            <a:off x="4479578" y="8430700"/>
            <a:ext cx="2106295" cy="0"/>
          </a:xfrm>
          <a:custGeom>
            <a:avLst/>
            <a:gdLst/>
            <a:ahLst/>
            <a:cxnLst/>
            <a:rect l="l" t="t" r="r" b="b"/>
            <a:pathLst>
              <a:path w="2106295">
                <a:moveTo>
                  <a:pt x="0" y="0"/>
                </a:moveTo>
                <a:lnTo>
                  <a:pt x="2106066" y="0"/>
                </a:lnTo>
              </a:path>
            </a:pathLst>
          </a:custGeom>
          <a:ln w="3175">
            <a:solidFill>
              <a:srgbClr val="221F1F"/>
            </a:solidFill>
          </a:ln>
        </p:spPr>
        <p:txBody>
          <a:bodyPr wrap="square" lIns="0" tIns="0" rIns="0" bIns="0" rtlCol="0"/>
          <a:lstStyle/>
          <a:p>
            <a:endParaRPr/>
          </a:p>
        </p:txBody>
      </p:sp>
      <p:sp>
        <p:nvSpPr>
          <p:cNvPr id="276" name="object 276"/>
          <p:cNvSpPr/>
          <p:nvPr/>
        </p:nvSpPr>
        <p:spPr>
          <a:xfrm>
            <a:off x="4479578" y="8216104"/>
            <a:ext cx="2106295" cy="0"/>
          </a:xfrm>
          <a:custGeom>
            <a:avLst/>
            <a:gdLst/>
            <a:ahLst/>
            <a:cxnLst/>
            <a:rect l="l" t="t" r="r" b="b"/>
            <a:pathLst>
              <a:path w="2106295">
                <a:moveTo>
                  <a:pt x="0" y="0"/>
                </a:moveTo>
                <a:lnTo>
                  <a:pt x="2106066" y="0"/>
                </a:lnTo>
              </a:path>
            </a:pathLst>
          </a:custGeom>
          <a:ln w="3175">
            <a:solidFill>
              <a:srgbClr val="221F1F"/>
            </a:solidFill>
          </a:ln>
        </p:spPr>
        <p:txBody>
          <a:bodyPr wrap="square" lIns="0" tIns="0" rIns="0" bIns="0" rtlCol="0"/>
          <a:lstStyle/>
          <a:p>
            <a:endParaRPr/>
          </a:p>
        </p:txBody>
      </p:sp>
      <p:sp>
        <p:nvSpPr>
          <p:cNvPr id="277" name="object 277"/>
          <p:cNvSpPr/>
          <p:nvPr/>
        </p:nvSpPr>
        <p:spPr>
          <a:xfrm>
            <a:off x="5432865" y="8216139"/>
            <a:ext cx="1270" cy="1270"/>
          </a:xfrm>
          <a:custGeom>
            <a:avLst/>
            <a:gdLst/>
            <a:ahLst/>
            <a:cxnLst/>
            <a:rect l="l" t="t" r="r" b="b"/>
            <a:pathLst>
              <a:path w="1270" h="1270">
                <a:moveTo>
                  <a:pt x="533" y="0"/>
                </a:moveTo>
                <a:lnTo>
                  <a:pt x="165" y="0"/>
                </a:lnTo>
                <a:lnTo>
                  <a:pt x="0" y="152"/>
                </a:lnTo>
                <a:lnTo>
                  <a:pt x="0" y="546"/>
                </a:lnTo>
                <a:lnTo>
                  <a:pt x="165" y="685"/>
                </a:lnTo>
                <a:lnTo>
                  <a:pt x="533" y="685"/>
                </a:lnTo>
                <a:lnTo>
                  <a:pt x="698" y="546"/>
                </a:lnTo>
                <a:lnTo>
                  <a:pt x="698" y="152"/>
                </a:lnTo>
                <a:lnTo>
                  <a:pt x="533" y="0"/>
                </a:lnTo>
                <a:close/>
              </a:path>
            </a:pathLst>
          </a:custGeom>
          <a:solidFill>
            <a:srgbClr val="221F1F"/>
          </a:solidFill>
        </p:spPr>
        <p:txBody>
          <a:bodyPr wrap="square" lIns="0" tIns="0" rIns="0" bIns="0" rtlCol="0"/>
          <a:lstStyle/>
          <a:p>
            <a:endParaRPr/>
          </a:p>
        </p:txBody>
      </p:sp>
      <p:sp>
        <p:nvSpPr>
          <p:cNvPr id="278" name="object 278"/>
          <p:cNvSpPr/>
          <p:nvPr/>
        </p:nvSpPr>
        <p:spPr>
          <a:xfrm>
            <a:off x="4941592" y="8216139"/>
            <a:ext cx="1270" cy="1270"/>
          </a:xfrm>
          <a:custGeom>
            <a:avLst/>
            <a:gdLst/>
            <a:ahLst/>
            <a:cxnLst/>
            <a:rect l="l" t="t" r="r" b="b"/>
            <a:pathLst>
              <a:path w="1270" h="1270">
                <a:moveTo>
                  <a:pt x="533" y="0"/>
                </a:moveTo>
                <a:lnTo>
                  <a:pt x="152" y="0"/>
                </a:lnTo>
                <a:lnTo>
                  <a:pt x="0" y="152"/>
                </a:lnTo>
                <a:lnTo>
                  <a:pt x="0" y="546"/>
                </a:lnTo>
                <a:lnTo>
                  <a:pt x="152" y="685"/>
                </a:lnTo>
                <a:lnTo>
                  <a:pt x="533" y="685"/>
                </a:lnTo>
                <a:lnTo>
                  <a:pt x="685" y="546"/>
                </a:lnTo>
                <a:lnTo>
                  <a:pt x="685" y="152"/>
                </a:lnTo>
                <a:lnTo>
                  <a:pt x="533" y="0"/>
                </a:lnTo>
                <a:close/>
              </a:path>
            </a:pathLst>
          </a:custGeom>
          <a:solidFill>
            <a:srgbClr val="221F1F"/>
          </a:solidFill>
        </p:spPr>
        <p:txBody>
          <a:bodyPr wrap="square" lIns="0" tIns="0" rIns="0" bIns="0" rtlCol="0"/>
          <a:lstStyle/>
          <a:p>
            <a:endParaRPr/>
          </a:p>
        </p:txBody>
      </p:sp>
      <p:sp>
        <p:nvSpPr>
          <p:cNvPr id="279" name="object 279"/>
          <p:cNvSpPr/>
          <p:nvPr/>
        </p:nvSpPr>
        <p:spPr>
          <a:xfrm>
            <a:off x="5243926" y="8216139"/>
            <a:ext cx="1270" cy="1270"/>
          </a:xfrm>
          <a:custGeom>
            <a:avLst/>
            <a:gdLst/>
            <a:ahLst/>
            <a:cxnLst/>
            <a:rect l="l" t="t" r="r" b="b"/>
            <a:pathLst>
              <a:path w="1270" h="1270">
                <a:moveTo>
                  <a:pt x="533" y="0"/>
                </a:moveTo>
                <a:lnTo>
                  <a:pt x="139" y="0"/>
                </a:lnTo>
                <a:lnTo>
                  <a:pt x="0" y="152"/>
                </a:lnTo>
                <a:lnTo>
                  <a:pt x="0" y="546"/>
                </a:lnTo>
                <a:lnTo>
                  <a:pt x="139" y="685"/>
                </a:lnTo>
                <a:lnTo>
                  <a:pt x="533" y="685"/>
                </a:lnTo>
                <a:lnTo>
                  <a:pt x="673" y="546"/>
                </a:lnTo>
                <a:lnTo>
                  <a:pt x="673" y="152"/>
                </a:lnTo>
                <a:lnTo>
                  <a:pt x="533" y="0"/>
                </a:lnTo>
                <a:close/>
              </a:path>
            </a:pathLst>
          </a:custGeom>
          <a:solidFill>
            <a:srgbClr val="221F1F"/>
          </a:solidFill>
        </p:spPr>
        <p:txBody>
          <a:bodyPr wrap="square" lIns="0" tIns="0" rIns="0" bIns="0" rtlCol="0"/>
          <a:lstStyle/>
          <a:p>
            <a:endParaRPr/>
          </a:p>
        </p:txBody>
      </p:sp>
      <p:sp>
        <p:nvSpPr>
          <p:cNvPr id="280" name="object 280"/>
          <p:cNvSpPr/>
          <p:nvPr/>
        </p:nvSpPr>
        <p:spPr>
          <a:xfrm>
            <a:off x="5886500" y="8216138"/>
            <a:ext cx="558" cy="698"/>
          </a:xfrm>
          <a:prstGeom prst="rect">
            <a:avLst/>
          </a:prstGeom>
          <a:blipFill>
            <a:blip r:embed="rId12" cstate="print"/>
            <a:stretch>
              <a:fillRect/>
            </a:stretch>
          </a:blipFill>
        </p:spPr>
        <p:txBody>
          <a:bodyPr wrap="square" lIns="0" tIns="0" rIns="0" bIns="0" rtlCol="0"/>
          <a:lstStyle/>
          <a:p>
            <a:endParaRPr/>
          </a:p>
        </p:txBody>
      </p:sp>
      <p:sp>
        <p:nvSpPr>
          <p:cNvPr id="281" name="object 281"/>
          <p:cNvSpPr/>
          <p:nvPr/>
        </p:nvSpPr>
        <p:spPr>
          <a:xfrm>
            <a:off x="6490423" y="8216138"/>
            <a:ext cx="698" cy="698"/>
          </a:xfrm>
          <a:prstGeom prst="rect">
            <a:avLst/>
          </a:prstGeom>
          <a:blipFill>
            <a:blip r:embed="rId12" cstate="print"/>
            <a:stretch>
              <a:fillRect/>
            </a:stretch>
          </a:blipFill>
        </p:spPr>
        <p:txBody>
          <a:bodyPr wrap="square" lIns="0" tIns="0" rIns="0" bIns="0" rtlCol="0"/>
          <a:lstStyle/>
          <a:p>
            <a:endParaRPr/>
          </a:p>
        </p:txBody>
      </p:sp>
      <p:sp>
        <p:nvSpPr>
          <p:cNvPr id="282" name="object 282"/>
          <p:cNvSpPr txBox="1"/>
          <p:nvPr/>
        </p:nvSpPr>
        <p:spPr>
          <a:xfrm>
            <a:off x="5051136" y="7999124"/>
            <a:ext cx="19113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Parking</a:t>
            </a:r>
            <a:endParaRPr sz="400">
              <a:latin typeface="Arial"/>
              <a:cs typeface="Arial"/>
            </a:endParaRPr>
          </a:p>
        </p:txBody>
      </p:sp>
      <p:sp>
        <p:nvSpPr>
          <p:cNvPr id="283" name="object 283"/>
          <p:cNvSpPr txBox="1"/>
          <p:nvPr/>
        </p:nvSpPr>
        <p:spPr>
          <a:xfrm>
            <a:off x="5477092" y="7999124"/>
            <a:ext cx="20764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Sharrow</a:t>
            </a:r>
            <a:endParaRPr sz="400">
              <a:latin typeface="Arial"/>
              <a:cs typeface="Arial"/>
            </a:endParaRPr>
          </a:p>
        </p:txBody>
      </p:sp>
      <p:sp>
        <p:nvSpPr>
          <p:cNvPr id="284" name="object 284"/>
          <p:cNvSpPr txBox="1"/>
          <p:nvPr/>
        </p:nvSpPr>
        <p:spPr>
          <a:xfrm>
            <a:off x="5536402" y="7930653"/>
            <a:ext cx="8953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14'</a:t>
            </a:r>
            <a:endParaRPr sz="400">
              <a:latin typeface="Arial"/>
              <a:cs typeface="Arial"/>
            </a:endParaRPr>
          </a:p>
        </p:txBody>
      </p:sp>
      <p:sp>
        <p:nvSpPr>
          <p:cNvPr id="285" name="object 285"/>
          <p:cNvSpPr txBox="1"/>
          <p:nvPr/>
        </p:nvSpPr>
        <p:spPr>
          <a:xfrm>
            <a:off x="5114886" y="7930653"/>
            <a:ext cx="62230" cy="88265"/>
          </a:xfrm>
          <a:prstGeom prst="rect">
            <a:avLst/>
          </a:prstGeom>
        </p:spPr>
        <p:txBody>
          <a:bodyPr vert="horz" wrap="square" lIns="0" tIns="13970" rIns="0" bIns="0" rtlCol="0">
            <a:spAutoFit/>
          </a:bodyPr>
          <a:lstStyle/>
          <a:p>
            <a:pPr marL="12700">
              <a:lnSpc>
                <a:spcPct val="100000"/>
              </a:lnSpc>
              <a:spcBef>
                <a:spcPts val="110"/>
              </a:spcBef>
            </a:pPr>
            <a:r>
              <a:rPr sz="400" spc="-5" dirty="0">
                <a:solidFill>
                  <a:srgbClr val="221F1F"/>
                </a:solidFill>
                <a:latin typeface="Arial"/>
                <a:cs typeface="Arial"/>
              </a:rPr>
              <a:t>8'</a:t>
            </a:r>
            <a:endParaRPr sz="400">
              <a:latin typeface="Arial"/>
              <a:cs typeface="Arial"/>
            </a:endParaRPr>
          </a:p>
        </p:txBody>
      </p:sp>
      <p:sp>
        <p:nvSpPr>
          <p:cNvPr id="286" name="object 286"/>
          <p:cNvSpPr txBox="1"/>
          <p:nvPr/>
        </p:nvSpPr>
        <p:spPr>
          <a:xfrm>
            <a:off x="2795850" y="7999114"/>
            <a:ext cx="19113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Parking</a:t>
            </a:r>
            <a:endParaRPr sz="400">
              <a:latin typeface="Arial"/>
              <a:cs typeface="Arial"/>
            </a:endParaRPr>
          </a:p>
        </p:txBody>
      </p:sp>
      <p:sp>
        <p:nvSpPr>
          <p:cNvPr id="287" name="object 287"/>
          <p:cNvSpPr txBox="1"/>
          <p:nvPr/>
        </p:nvSpPr>
        <p:spPr>
          <a:xfrm>
            <a:off x="2353601" y="7999114"/>
            <a:ext cx="20764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Sharrow</a:t>
            </a:r>
            <a:endParaRPr sz="400">
              <a:latin typeface="Arial"/>
              <a:cs typeface="Arial"/>
            </a:endParaRPr>
          </a:p>
        </p:txBody>
      </p:sp>
      <p:sp>
        <p:nvSpPr>
          <p:cNvPr id="288" name="object 288"/>
          <p:cNvSpPr txBox="1"/>
          <p:nvPr/>
        </p:nvSpPr>
        <p:spPr>
          <a:xfrm>
            <a:off x="2412354" y="7930643"/>
            <a:ext cx="89535" cy="88265"/>
          </a:xfrm>
          <a:prstGeom prst="rect">
            <a:avLst/>
          </a:prstGeom>
        </p:spPr>
        <p:txBody>
          <a:bodyPr vert="horz" wrap="square" lIns="0" tIns="13970" rIns="0" bIns="0" rtlCol="0">
            <a:spAutoFit/>
          </a:bodyPr>
          <a:lstStyle/>
          <a:p>
            <a:pPr marL="12700">
              <a:lnSpc>
                <a:spcPct val="100000"/>
              </a:lnSpc>
              <a:spcBef>
                <a:spcPts val="110"/>
              </a:spcBef>
            </a:pPr>
            <a:r>
              <a:rPr sz="400" spc="-10" dirty="0">
                <a:solidFill>
                  <a:srgbClr val="221F1F"/>
                </a:solidFill>
                <a:latin typeface="Arial"/>
                <a:cs typeface="Arial"/>
              </a:rPr>
              <a:t>14'</a:t>
            </a:r>
            <a:endParaRPr sz="400">
              <a:latin typeface="Arial"/>
              <a:cs typeface="Arial"/>
            </a:endParaRPr>
          </a:p>
        </p:txBody>
      </p:sp>
      <p:sp>
        <p:nvSpPr>
          <p:cNvPr id="289" name="object 289"/>
          <p:cNvSpPr txBox="1"/>
          <p:nvPr/>
        </p:nvSpPr>
        <p:spPr>
          <a:xfrm>
            <a:off x="2860729" y="7930643"/>
            <a:ext cx="62230" cy="88265"/>
          </a:xfrm>
          <a:prstGeom prst="rect">
            <a:avLst/>
          </a:prstGeom>
        </p:spPr>
        <p:txBody>
          <a:bodyPr vert="horz" wrap="square" lIns="0" tIns="13970" rIns="0" bIns="0" rtlCol="0">
            <a:spAutoFit/>
          </a:bodyPr>
          <a:lstStyle/>
          <a:p>
            <a:pPr marL="12700">
              <a:lnSpc>
                <a:spcPct val="100000"/>
              </a:lnSpc>
              <a:spcBef>
                <a:spcPts val="110"/>
              </a:spcBef>
            </a:pPr>
            <a:r>
              <a:rPr sz="400" spc="-5" dirty="0">
                <a:solidFill>
                  <a:srgbClr val="221F1F"/>
                </a:solidFill>
                <a:latin typeface="Arial"/>
                <a:cs typeface="Arial"/>
              </a:rPr>
              <a:t>8'</a:t>
            </a:r>
            <a:endParaRPr sz="400">
              <a:latin typeface="Arial"/>
              <a:cs typeface="Arial"/>
            </a:endParaRPr>
          </a:p>
        </p:txBody>
      </p:sp>
      <p:graphicFrame>
        <p:nvGraphicFramePr>
          <p:cNvPr id="290" name="object 290"/>
          <p:cNvGraphicFramePr>
            <a:graphicFrameLocks noGrp="1"/>
          </p:cNvGraphicFramePr>
          <p:nvPr/>
        </p:nvGraphicFramePr>
        <p:xfrm>
          <a:off x="1554069" y="8150704"/>
          <a:ext cx="4919980" cy="431165"/>
        </p:xfrm>
        <a:graphic>
          <a:graphicData uri="http://schemas.openxmlformats.org/drawingml/2006/table">
            <a:tbl>
              <a:tblPr firstRow="1" bandRow="1">
                <a:tableStyleId>{2D5ABB26-0587-4C30-8999-92F81FD0307C}</a:tableStyleId>
              </a:tblPr>
              <a:tblGrid>
                <a:gridCol w="590550">
                  <a:extLst>
                    <a:ext uri="{9D8B030D-6E8A-4147-A177-3AD203B41FA5}">
                      <a16:colId xmlns:a16="http://schemas.microsoft.com/office/drawing/2014/main" val="20000"/>
                    </a:ext>
                  </a:extLst>
                </a:gridCol>
                <a:gridCol w="900430">
                  <a:extLst>
                    <a:ext uri="{9D8B030D-6E8A-4147-A177-3AD203B41FA5}">
                      <a16:colId xmlns:a16="http://schemas.microsoft.com/office/drawing/2014/main" val="20001"/>
                    </a:ext>
                  </a:extLst>
                </a:gridCol>
                <a:gridCol w="448309">
                  <a:extLst>
                    <a:ext uri="{9D8B030D-6E8A-4147-A177-3AD203B41FA5}">
                      <a16:colId xmlns:a16="http://schemas.microsoft.com/office/drawing/2014/main" val="20002"/>
                    </a:ext>
                  </a:extLst>
                </a:gridCol>
                <a:gridCol w="1052195">
                  <a:extLst>
                    <a:ext uri="{9D8B030D-6E8A-4147-A177-3AD203B41FA5}">
                      <a16:colId xmlns:a16="http://schemas.microsoft.com/office/drawing/2014/main" val="20003"/>
                    </a:ext>
                  </a:extLst>
                </a:gridCol>
                <a:gridCol w="445769">
                  <a:extLst>
                    <a:ext uri="{9D8B030D-6E8A-4147-A177-3AD203B41FA5}">
                      <a16:colId xmlns:a16="http://schemas.microsoft.com/office/drawing/2014/main" val="20004"/>
                    </a:ext>
                  </a:extLst>
                </a:gridCol>
                <a:gridCol w="866139">
                  <a:extLst>
                    <a:ext uri="{9D8B030D-6E8A-4147-A177-3AD203B41FA5}">
                      <a16:colId xmlns:a16="http://schemas.microsoft.com/office/drawing/2014/main" val="20005"/>
                    </a:ext>
                  </a:extLst>
                </a:gridCol>
                <a:gridCol w="615314">
                  <a:extLst>
                    <a:ext uri="{9D8B030D-6E8A-4147-A177-3AD203B41FA5}">
                      <a16:colId xmlns:a16="http://schemas.microsoft.com/office/drawing/2014/main" val="20006"/>
                    </a:ext>
                  </a:extLst>
                </a:gridCol>
              </a:tblGrid>
              <a:tr h="66040">
                <a:tc>
                  <a:txBody>
                    <a:bodyPr/>
                    <a:lstStyle/>
                    <a:p>
                      <a:pPr marR="88900" algn="ctr">
                        <a:lnSpc>
                          <a:spcPts val="405"/>
                        </a:lnSpc>
                        <a:spcBef>
                          <a:spcPts val="15"/>
                        </a:spcBef>
                      </a:pPr>
                      <a:r>
                        <a:rPr sz="400" spc="-10" dirty="0">
                          <a:solidFill>
                            <a:srgbClr val="221F1F"/>
                          </a:solidFill>
                          <a:latin typeface="Arial"/>
                          <a:cs typeface="Arial"/>
                        </a:rPr>
                        <a:t>18'</a:t>
                      </a:r>
                      <a:endParaRPr sz="400">
                        <a:latin typeface="Arial"/>
                        <a:cs typeface="Arial"/>
                      </a:endParaRPr>
                    </a:p>
                  </a:txBody>
                  <a:tcPr marL="0" marR="0" marT="1905" marB="0"/>
                </a:tc>
                <a:tc>
                  <a:txBody>
                    <a:bodyPr/>
                    <a:lstStyle/>
                    <a:p>
                      <a:pPr marL="2540" algn="ctr">
                        <a:lnSpc>
                          <a:spcPts val="405"/>
                        </a:lnSpc>
                        <a:spcBef>
                          <a:spcPts val="15"/>
                        </a:spcBef>
                      </a:pPr>
                      <a:r>
                        <a:rPr sz="400" spc="-10" dirty="0">
                          <a:solidFill>
                            <a:srgbClr val="221F1F"/>
                          </a:solidFill>
                          <a:latin typeface="Arial"/>
                          <a:cs typeface="Arial"/>
                        </a:rPr>
                        <a:t>22'</a:t>
                      </a:r>
                      <a:endParaRPr sz="400">
                        <a:latin typeface="Arial"/>
                        <a:cs typeface="Arial"/>
                      </a:endParaRPr>
                    </a:p>
                  </a:txBody>
                  <a:tcPr marL="0" marR="0" marT="1905" marB="0"/>
                </a:tc>
                <a:tc>
                  <a:txBody>
                    <a:bodyPr/>
                    <a:lstStyle/>
                    <a:p>
                      <a:pPr marL="2540" algn="ctr">
                        <a:lnSpc>
                          <a:spcPts val="405"/>
                        </a:lnSpc>
                        <a:spcBef>
                          <a:spcPts val="15"/>
                        </a:spcBef>
                      </a:pPr>
                      <a:r>
                        <a:rPr sz="400" spc="-10" dirty="0">
                          <a:solidFill>
                            <a:srgbClr val="221F1F"/>
                          </a:solidFill>
                          <a:latin typeface="Arial"/>
                          <a:cs typeface="Arial"/>
                        </a:rPr>
                        <a:t>12'</a:t>
                      </a:r>
                      <a:endParaRPr sz="400">
                        <a:latin typeface="Arial"/>
                        <a:cs typeface="Arial"/>
                      </a:endParaRPr>
                    </a:p>
                  </a:txBody>
                  <a:tcPr marL="0" marR="0" marT="1905" marB="0"/>
                </a:tc>
                <a:tc>
                  <a:txBody>
                    <a:bodyPr/>
                    <a:lstStyle/>
                    <a:p>
                      <a:pPr>
                        <a:lnSpc>
                          <a:spcPct val="100000"/>
                        </a:lnSpc>
                      </a:pPr>
                      <a:endParaRPr sz="200">
                        <a:latin typeface="Times New Roman"/>
                        <a:cs typeface="Times New Roman"/>
                      </a:endParaRPr>
                    </a:p>
                  </a:txBody>
                  <a:tcPr marL="0" marR="0" marT="0" marB="0"/>
                </a:tc>
                <a:tc>
                  <a:txBody>
                    <a:bodyPr/>
                    <a:lstStyle/>
                    <a:p>
                      <a:pPr algn="ctr">
                        <a:lnSpc>
                          <a:spcPts val="405"/>
                        </a:lnSpc>
                        <a:spcBef>
                          <a:spcPts val="15"/>
                        </a:spcBef>
                      </a:pPr>
                      <a:r>
                        <a:rPr sz="400" spc="-10" dirty="0">
                          <a:solidFill>
                            <a:srgbClr val="221F1F"/>
                          </a:solidFill>
                          <a:latin typeface="Arial"/>
                          <a:cs typeface="Arial"/>
                        </a:rPr>
                        <a:t>12'</a:t>
                      </a:r>
                      <a:endParaRPr sz="400">
                        <a:latin typeface="Arial"/>
                        <a:cs typeface="Arial"/>
                      </a:endParaRPr>
                    </a:p>
                  </a:txBody>
                  <a:tcPr marL="0" marR="0" marT="1905" marB="0"/>
                </a:tc>
                <a:tc>
                  <a:txBody>
                    <a:bodyPr/>
                    <a:lstStyle/>
                    <a:p>
                      <a:pPr marL="3810" algn="ctr">
                        <a:lnSpc>
                          <a:spcPts val="405"/>
                        </a:lnSpc>
                        <a:spcBef>
                          <a:spcPts val="15"/>
                        </a:spcBef>
                      </a:pPr>
                      <a:r>
                        <a:rPr sz="400" spc="-10" dirty="0">
                          <a:solidFill>
                            <a:srgbClr val="221F1F"/>
                          </a:solidFill>
                          <a:latin typeface="Arial"/>
                          <a:cs typeface="Arial"/>
                        </a:rPr>
                        <a:t>22'</a:t>
                      </a:r>
                      <a:endParaRPr sz="400">
                        <a:latin typeface="Arial"/>
                        <a:cs typeface="Arial"/>
                      </a:endParaRPr>
                    </a:p>
                  </a:txBody>
                  <a:tcPr marL="0" marR="0" marT="1905" marB="0"/>
                </a:tc>
                <a:tc>
                  <a:txBody>
                    <a:bodyPr/>
                    <a:lstStyle/>
                    <a:p>
                      <a:pPr marL="60325" algn="ctr">
                        <a:lnSpc>
                          <a:spcPts val="420"/>
                        </a:lnSpc>
                      </a:pPr>
                      <a:r>
                        <a:rPr sz="400" spc="-10" dirty="0">
                          <a:solidFill>
                            <a:srgbClr val="221F1F"/>
                          </a:solidFill>
                          <a:latin typeface="Arial"/>
                          <a:cs typeface="Arial"/>
                        </a:rPr>
                        <a:t>18'</a:t>
                      </a:r>
                      <a:endParaRPr sz="400">
                        <a:latin typeface="Arial"/>
                        <a:cs typeface="Arial"/>
                      </a:endParaRPr>
                    </a:p>
                  </a:txBody>
                  <a:tcPr marL="0" marR="0" marT="0" marB="0"/>
                </a:tc>
                <a:extLst>
                  <a:ext uri="{0D108BD9-81ED-4DB2-BD59-A6C34878D82A}">
                    <a16:rowId xmlns:a16="http://schemas.microsoft.com/office/drawing/2014/main" val="10000"/>
                  </a:ext>
                </a:extLst>
              </a:tr>
              <a:tr h="66675">
                <a:tc>
                  <a:txBody>
                    <a:bodyPr/>
                    <a:lstStyle/>
                    <a:p>
                      <a:pPr marR="74295" algn="ctr">
                        <a:lnSpc>
                          <a:spcPts val="390"/>
                        </a:lnSpc>
                        <a:spcBef>
                          <a:spcPts val="35"/>
                        </a:spcBef>
                      </a:pPr>
                      <a:r>
                        <a:rPr sz="400" spc="-5" dirty="0">
                          <a:solidFill>
                            <a:srgbClr val="221F1F"/>
                          </a:solidFill>
                          <a:latin typeface="Arial"/>
                          <a:cs typeface="Arial"/>
                        </a:rPr>
                        <a:t>Sidewalk/</a:t>
                      </a:r>
                      <a:endParaRPr sz="400">
                        <a:latin typeface="Arial"/>
                        <a:cs typeface="Arial"/>
                      </a:endParaRPr>
                    </a:p>
                  </a:txBody>
                  <a:tcPr marL="0" marR="0" marT="4445" marB="0"/>
                </a:tc>
                <a:tc>
                  <a:txBody>
                    <a:bodyPr/>
                    <a:lstStyle/>
                    <a:p>
                      <a:pPr marR="337185" algn="r">
                        <a:lnSpc>
                          <a:spcPts val="355"/>
                        </a:lnSpc>
                        <a:spcBef>
                          <a:spcPts val="70"/>
                        </a:spcBef>
                      </a:pPr>
                      <a:r>
                        <a:rPr sz="400" dirty="0">
                          <a:solidFill>
                            <a:srgbClr val="221F1F"/>
                          </a:solidFill>
                          <a:latin typeface="Arial"/>
                          <a:cs typeface="Arial"/>
                        </a:rPr>
                        <a:t>Roadway</a:t>
                      </a:r>
                      <a:endParaRPr sz="400">
                        <a:latin typeface="Arial"/>
                        <a:cs typeface="Arial"/>
                      </a:endParaRPr>
                    </a:p>
                  </a:txBody>
                  <a:tcPr marL="0" marR="0" marT="8890" marB="0"/>
                </a:tc>
                <a:tc>
                  <a:txBody>
                    <a:bodyPr/>
                    <a:lstStyle/>
                    <a:p>
                      <a:pPr marL="2540" algn="ctr">
                        <a:lnSpc>
                          <a:spcPts val="360"/>
                        </a:lnSpc>
                        <a:spcBef>
                          <a:spcPts val="65"/>
                        </a:spcBef>
                      </a:pPr>
                      <a:r>
                        <a:rPr sz="400" spc="-5" dirty="0">
                          <a:solidFill>
                            <a:srgbClr val="221F1F"/>
                          </a:solidFill>
                          <a:latin typeface="Arial"/>
                          <a:cs typeface="Arial"/>
                        </a:rPr>
                        <a:t>Sidewalk/</a:t>
                      </a:r>
                      <a:endParaRPr sz="400">
                        <a:latin typeface="Arial"/>
                        <a:cs typeface="Arial"/>
                      </a:endParaRPr>
                    </a:p>
                  </a:txBody>
                  <a:tcPr marL="0" marR="0" marT="8255" marB="0"/>
                </a:tc>
                <a:tc>
                  <a:txBody>
                    <a:bodyPr/>
                    <a:lstStyle/>
                    <a:p>
                      <a:pPr>
                        <a:lnSpc>
                          <a:spcPct val="100000"/>
                        </a:lnSpc>
                      </a:pPr>
                      <a:endParaRPr sz="200">
                        <a:latin typeface="Times New Roman"/>
                        <a:cs typeface="Times New Roman"/>
                      </a:endParaRPr>
                    </a:p>
                  </a:txBody>
                  <a:tcPr marL="0" marR="0" marT="0" marB="0"/>
                </a:tc>
                <a:tc>
                  <a:txBody>
                    <a:bodyPr/>
                    <a:lstStyle/>
                    <a:p>
                      <a:pPr algn="ctr">
                        <a:lnSpc>
                          <a:spcPts val="360"/>
                        </a:lnSpc>
                        <a:spcBef>
                          <a:spcPts val="65"/>
                        </a:spcBef>
                      </a:pPr>
                      <a:r>
                        <a:rPr sz="400" spc="-5" dirty="0">
                          <a:solidFill>
                            <a:srgbClr val="221F1F"/>
                          </a:solidFill>
                          <a:latin typeface="Arial"/>
                          <a:cs typeface="Arial"/>
                        </a:rPr>
                        <a:t>Sidewalk/</a:t>
                      </a:r>
                      <a:endParaRPr sz="400">
                        <a:latin typeface="Arial"/>
                        <a:cs typeface="Arial"/>
                      </a:endParaRPr>
                    </a:p>
                  </a:txBody>
                  <a:tcPr marL="0" marR="0" marT="8255" marB="0"/>
                </a:tc>
                <a:tc>
                  <a:txBody>
                    <a:bodyPr/>
                    <a:lstStyle/>
                    <a:p>
                      <a:pPr marL="333375">
                        <a:lnSpc>
                          <a:spcPts val="355"/>
                        </a:lnSpc>
                        <a:spcBef>
                          <a:spcPts val="70"/>
                        </a:spcBef>
                      </a:pPr>
                      <a:r>
                        <a:rPr sz="400" spc="-15" dirty="0">
                          <a:solidFill>
                            <a:srgbClr val="221F1F"/>
                          </a:solidFill>
                          <a:latin typeface="Arial"/>
                          <a:cs typeface="Arial"/>
                        </a:rPr>
                        <a:t>Roadway</a:t>
                      </a:r>
                      <a:endParaRPr sz="400">
                        <a:latin typeface="Arial"/>
                        <a:cs typeface="Arial"/>
                      </a:endParaRPr>
                    </a:p>
                  </a:txBody>
                  <a:tcPr marL="0" marR="0" marT="8890" marB="0"/>
                </a:tc>
                <a:tc>
                  <a:txBody>
                    <a:bodyPr/>
                    <a:lstStyle/>
                    <a:p>
                      <a:pPr marL="74295" algn="ctr">
                        <a:lnSpc>
                          <a:spcPts val="360"/>
                        </a:lnSpc>
                        <a:spcBef>
                          <a:spcPts val="65"/>
                        </a:spcBef>
                      </a:pPr>
                      <a:r>
                        <a:rPr sz="400" spc="-5" dirty="0">
                          <a:solidFill>
                            <a:srgbClr val="221F1F"/>
                          </a:solidFill>
                          <a:latin typeface="Arial"/>
                          <a:cs typeface="Arial"/>
                        </a:rPr>
                        <a:t>Sidewalk/</a:t>
                      </a:r>
                      <a:endParaRPr sz="400">
                        <a:latin typeface="Arial"/>
                        <a:cs typeface="Arial"/>
                      </a:endParaRPr>
                    </a:p>
                  </a:txBody>
                  <a:tcPr marL="0" marR="0" marT="8255" marB="0"/>
                </a:tc>
                <a:extLst>
                  <a:ext uri="{0D108BD9-81ED-4DB2-BD59-A6C34878D82A}">
                    <a16:rowId xmlns:a16="http://schemas.microsoft.com/office/drawing/2014/main" val="10001"/>
                  </a:ext>
                </a:extLst>
              </a:tr>
              <a:tr h="147955">
                <a:tc>
                  <a:txBody>
                    <a:bodyPr/>
                    <a:lstStyle/>
                    <a:p>
                      <a:pPr marR="43815" algn="ctr">
                        <a:lnSpc>
                          <a:spcPct val="100000"/>
                        </a:lnSpc>
                      </a:pPr>
                      <a:r>
                        <a:rPr sz="400" spc="-15" dirty="0">
                          <a:solidFill>
                            <a:srgbClr val="221F1F"/>
                          </a:solidFill>
                          <a:latin typeface="Arial"/>
                          <a:cs typeface="Arial"/>
                        </a:rPr>
                        <a:t>Landscape </a:t>
                      </a:r>
                      <a:r>
                        <a:rPr sz="400" spc="25" dirty="0">
                          <a:solidFill>
                            <a:srgbClr val="221F1F"/>
                          </a:solidFill>
                          <a:latin typeface="Arial"/>
                          <a:cs typeface="Arial"/>
                        </a:rPr>
                        <a:t>/</a:t>
                      </a:r>
                      <a:r>
                        <a:rPr sz="400" spc="-60" dirty="0">
                          <a:solidFill>
                            <a:srgbClr val="221F1F"/>
                          </a:solidFill>
                          <a:latin typeface="Arial"/>
                          <a:cs typeface="Arial"/>
                        </a:rPr>
                        <a:t> </a:t>
                      </a:r>
                      <a:r>
                        <a:rPr sz="400" spc="-25" dirty="0">
                          <a:solidFill>
                            <a:srgbClr val="221F1F"/>
                          </a:solidFill>
                          <a:latin typeface="Arial"/>
                          <a:cs typeface="Arial"/>
                        </a:rPr>
                        <a:t>Cafe </a:t>
                      </a:r>
                      <a:r>
                        <a:rPr sz="400" spc="-10" dirty="0">
                          <a:solidFill>
                            <a:srgbClr val="221F1F"/>
                          </a:solidFill>
                          <a:latin typeface="Arial"/>
                          <a:cs typeface="Arial"/>
                        </a:rPr>
                        <a:t>Zone</a:t>
                      </a:r>
                      <a:endParaRPr sz="400">
                        <a:latin typeface="Arial"/>
                        <a:cs typeface="Arial"/>
                      </a:endParaRPr>
                    </a:p>
                  </a:txBody>
                  <a:tcPr marL="0" marR="0" marT="0" marB="0"/>
                </a:tc>
                <a:tc>
                  <a:txBody>
                    <a:bodyPr/>
                    <a:lstStyle/>
                    <a:p>
                      <a:pPr>
                        <a:lnSpc>
                          <a:spcPct val="100000"/>
                        </a:lnSpc>
                        <a:spcBef>
                          <a:spcPts val="30"/>
                        </a:spcBef>
                      </a:pPr>
                      <a:endParaRPr sz="550">
                        <a:latin typeface="Times New Roman"/>
                        <a:cs typeface="Times New Roman"/>
                      </a:endParaRPr>
                    </a:p>
                    <a:p>
                      <a:pPr marR="212725" algn="ctr">
                        <a:lnSpc>
                          <a:spcPts val="405"/>
                        </a:lnSpc>
                      </a:pPr>
                      <a:r>
                        <a:rPr sz="400" spc="-10" dirty="0">
                          <a:solidFill>
                            <a:srgbClr val="221F1F"/>
                          </a:solidFill>
                          <a:latin typeface="Arial"/>
                          <a:cs typeface="Arial"/>
                        </a:rPr>
                        <a:t>52'</a:t>
                      </a:r>
                      <a:endParaRPr sz="400">
                        <a:latin typeface="Arial"/>
                        <a:cs typeface="Arial"/>
                      </a:endParaRPr>
                    </a:p>
                  </a:txBody>
                  <a:tcPr marL="0" marR="0" marT="3810" marB="0"/>
                </a:tc>
                <a:tc>
                  <a:txBody>
                    <a:bodyPr/>
                    <a:lstStyle/>
                    <a:p>
                      <a:pPr marL="8255" algn="ctr">
                        <a:lnSpc>
                          <a:spcPts val="425"/>
                        </a:lnSpc>
                      </a:pPr>
                      <a:r>
                        <a:rPr sz="400" spc="-15" dirty="0">
                          <a:solidFill>
                            <a:srgbClr val="221F1F"/>
                          </a:solidFill>
                          <a:latin typeface="Arial"/>
                          <a:cs typeface="Arial"/>
                        </a:rPr>
                        <a:t>Landscape</a:t>
                      </a:r>
                      <a:endParaRPr sz="400">
                        <a:latin typeface="Arial"/>
                        <a:cs typeface="Arial"/>
                      </a:endParaRPr>
                    </a:p>
                  </a:txBody>
                  <a:tcPr marL="0" marR="0" marT="0" marB="0"/>
                </a:tc>
                <a:tc>
                  <a:txBody>
                    <a:bodyPr/>
                    <a:lstStyle/>
                    <a:p>
                      <a:pPr>
                        <a:lnSpc>
                          <a:spcPct val="100000"/>
                        </a:lnSpc>
                        <a:spcBef>
                          <a:spcPts val="30"/>
                        </a:spcBef>
                      </a:pPr>
                      <a:endParaRPr sz="550">
                        <a:latin typeface="Times New Roman"/>
                        <a:cs typeface="Times New Roman"/>
                      </a:endParaRPr>
                    </a:p>
                    <a:p>
                      <a:pPr algn="ctr">
                        <a:lnSpc>
                          <a:spcPts val="405"/>
                        </a:lnSpc>
                      </a:pPr>
                      <a:r>
                        <a:rPr sz="400" spc="-5" dirty="0">
                          <a:solidFill>
                            <a:srgbClr val="221F1F"/>
                          </a:solidFill>
                          <a:latin typeface="Arial"/>
                          <a:cs typeface="Arial"/>
                        </a:rPr>
                        <a:t>~83'</a:t>
                      </a:r>
                      <a:endParaRPr sz="400">
                        <a:latin typeface="Arial"/>
                        <a:cs typeface="Arial"/>
                      </a:endParaRPr>
                    </a:p>
                  </a:txBody>
                  <a:tcPr marL="0" marR="0" marT="3810" marB="0"/>
                </a:tc>
                <a:tc>
                  <a:txBody>
                    <a:bodyPr/>
                    <a:lstStyle/>
                    <a:p>
                      <a:pPr algn="ctr">
                        <a:lnSpc>
                          <a:spcPct val="100000"/>
                        </a:lnSpc>
                        <a:spcBef>
                          <a:spcPts val="80"/>
                        </a:spcBef>
                      </a:pPr>
                      <a:r>
                        <a:rPr sz="400" spc="-15" dirty="0">
                          <a:solidFill>
                            <a:srgbClr val="221F1F"/>
                          </a:solidFill>
                          <a:latin typeface="Arial"/>
                          <a:cs typeface="Arial"/>
                        </a:rPr>
                        <a:t>Landscape</a:t>
                      </a:r>
                      <a:endParaRPr sz="400">
                        <a:latin typeface="Arial"/>
                        <a:cs typeface="Arial"/>
                      </a:endParaRPr>
                    </a:p>
                  </a:txBody>
                  <a:tcPr marL="0" marR="0" marT="10160" marB="0"/>
                </a:tc>
                <a:tc>
                  <a:txBody>
                    <a:bodyPr/>
                    <a:lstStyle/>
                    <a:p>
                      <a:pPr>
                        <a:lnSpc>
                          <a:spcPct val="100000"/>
                        </a:lnSpc>
                        <a:spcBef>
                          <a:spcPts val="5"/>
                        </a:spcBef>
                      </a:pPr>
                      <a:endParaRPr sz="550">
                        <a:latin typeface="Times New Roman"/>
                        <a:cs typeface="Times New Roman"/>
                      </a:endParaRPr>
                    </a:p>
                    <a:p>
                      <a:pPr marL="521970">
                        <a:lnSpc>
                          <a:spcPts val="430"/>
                        </a:lnSpc>
                      </a:pPr>
                      <a:r>
                        <a:rPr sz="400" spc="-10" dirty="0">
                          <a:solidFill>
                            <a:srgbClr val="221F1F"/>
                          </a:solidFill>
                          <a:latin typeface="Arial"/>
                          <a:cs typeface="Arial"/>
                        </a:rPr>
                        <a:t>52’</a:t>
                      </a:r>
                      <a:endParaRPr sz="400">
                        <a:latin typeface="Arial"/>
                        <a:cs typeface="Arial"/>
                      </a:endParaRPr>
                    </a:p>
                  </a:txBody>
                  <a:tcPr marL="0" marR="0" marT="635" marB="0"/>
                </a:tc>
                <a:tc>
                  <a:txBody>
                    <a:bodyPr/>
                    <a:lstStyle/>
                    <a:p>
                      <a:pPr marL="77470" algn="ctr">
                        <a:lnSpc>
                          <a:spcPct val="100000"/>
                        </a:lnSpc>
                        <a:spcBef>
                          <a:spcPts val="80"/>
                        </a:spcBef>
                      </a:pPr>
                      <a:r>
                        <a:rPr sz="400" spc="-15" dirty="0">
                          <a:solidFill>
                            <a:srgbClr val="221F1F"/>
                          </a:solidFill>
                          <a:latin typeface="Arial"/>
                          <a:cs typeface="Arial"/>
                        </a:rPr>
                        <a:t>Landscape </a:t>
                      </a:r>
                      <a:r>
                        <a:rPr sz="400" spc="25" dirty="0">
                          <a:solidFill>
                            <a:srgbClr val="221F1F"/>
                          </a:solidFill>
                          <a:latin typeface="Arial"/>
                          <a:cs typeface="Arial"/>
                        </a:rPr>
                        <a:t>/</a:t>
                      </a:r>
                      <a:r>
                        <a:rPr sz="400" spc="-65" dirty="0">
                          <a:solidFill>
                            <a:srgbClr val="221F1F"/>
                          </a:solidFill>
                          <a:latin typeface="Arial"/>
                          <a:cs typeface="Arial"/>
                        </a:rPr>
                        <a:t> </a:t>
                      </a:r>
                      <a:r>
                        <a:rPr sz="400" spc="-25" dirty="0">
                          <a:solidFill>
                            <a:srgbClr val="221F1F"/>
                          </a:solidFill>
                          <a:latin typeface="Arial"/>
                          <a:cs typeface="Arial"/>
                        </a:rPr>
                        <a:t>Cafe </a:t>
                      </a:r>
                      <a:r>
                        <a:rPr sz="400" spc="-10" dirty="0">
                          <a:solidFill>
                            <a:srgbClr val="221F1F"/>
                          </a:solidFill>
                          <a:latin typeface="Arial"/>
                          <a:cs typeface="Arial"/>
                        </a:rPr>
                        <a:t>Zone</a:t>
                      </a:r>
                      <a:endParaRPr sz="400">
                        <a:latin typeface="Arial"/>
                        <a:cs typeface="Arial"/>
                      </a:endParaRPr>
                    </a:p>
                  </a:txBody>
                  <a:tcPr marL="0" marR="0" marT="10160" marB="0"/>
                </a:tc>
                <a:extLst>
                  <a:ext uri="{0D108BD9-81ED-4DB2-BD59-A6C34878D82A}">
                    <a16:rowId xmlns:a16="http://schemas.microsoft.com/office/drawing/2014/main" val="10002"/>
                  </a:ext>
                </a:extLst>
              </a:tr>
              <a:tr h="86360">
                <a:tc>
                  <a:txBody>
                    <a:bodyPr/>
                    <a:lstStyle/>
                    <a:p>
                      <a:pPr>
                        <a:lnSpc>
                          <a:spcPct val="100000"/>
                        </a:lnSpc>
                      </a:pPr>
                      <a:endParaRPr sz="400">
                        <a:latin typeface="Times New Roman"/>
                        <a:cs typeface="Times New Roman"/>
                      </a:endParaRPr>
                    </a:p>
                  </a:txBody>
                  <a:tcPr marL="0" marR="0" marT="0" marB="0"/>
                </a:tc>
                <a:tc>
                  <a:txBody>
                    <a:bodyPr/>
                    <a:lstStyle/>
                    <a:p>
                      <a:pPr marR="351790" algn="r">
                        <a:lnSpc>
                          <a:spcPct val="100000"/>
                        </a:lnSpc>
                        <a:spcBef>
                          <a:spcPts val="75"/>
                        </a:spcBef>
                      </a:pPr>
                      <a:r>
                        <a:rPr sz="400" dirty="0">
                          <a:solidFill>
                            <a:srgbClr val="221F1F"/>
                          </a:solidFill>
                          <a:latin typeface="Arial"/>
                          <a:cs typeface="Arial"/>
                        </a:rPr>
                        <a:t>14th</a:t>
                      </a:r>
                      <a:r>
                        <a:rPr sz="400" spc="-60" dirty="0">
                          <a:solidFill>
                            <a:srgbClr val="221F1F"/>
                          </a:solidFill>
                          <a:latin typeface="Arial"/>
                          <a:cs typeface="Arial"/>
                        </a:rPr>
                        <a:t> </a:t>
                      </a:r>
                      <a:r>
                        <a:rPr sz="400" spc="-10" dirty="0">
                          <a:solidFill>
                            <a:srgbClr val="221F1F"/>
                          </a:solidFill>
                          <a:latin typeface="Arial"/>
                          <a:cs typeface="Arial"/>
                        </a:rPr>
                        <a:t>Street</a:t>
                      </a:r>
                      <a:r>
                        <a:rPr sz="400" spc="-60" dirty="0">
                          <a:solidFill>
                            <a:srgbClr val="221F1F"/>
                          </a:solidFill>
                          <a:latin typeface="Arial"/>
                          <a:cs typeface="Arial"/>
                        </a:rPr>
                        <a:t> </a:t>
                      </a:r>
                      <a:r>
                        <a:rPr sz="400" spc="-35" dirty="0">
                          <a:solidFill>
                            <a:srgbClr val="221F1F"/>
                          </a:solidFill>
                          <a:latin typeface="Arial"/>
                          <a:cs typeface="Arial"/>
                        </a:rPr>
                        <a:t>R.O.W.</a:t>
                      </a:r>
                      <a:endParaRPr sz="400">
                        <a:latin typeface="Arial"/>
                        <a:cs typeface="Arial"/>
                      </a:endParaRPr>
                    </a:p>
                  </a:txBody>
                  <a:tcPr marL="0" marR="0" marT="9525" marB="0"/>
                </a:tc>
                <a:tc>
                  <a:txBody>
                    <a:bodyPr/>
                    <a:lstStyle/>
                    <a:p>
                      <a:pPr>
                        <a:lnSpc>
                          <a:spcPct val="100000"/>
                        </a:lnSpc>
                      </a:pPr>
                      <a:endParaRPr sz="400">
                        <a:latin typeface="Times New Roman"/>
                        <a:cs typeface="Times New Roman"/>
                      </a:endParaRPr>
                    </a:p>
                  </a:txBody>
                  <a:tcPr marL="0" marR="0" marT="0" marB="0"/>
                </a:tc>
                <a:tc>
                  <a:txBody>
                    <a:bodyPr/>
                    <a:lstStyle/>
                    <a:p>
                      <a:pPr algn="ctr">
                        <a:lnSpc>
                          <a:spcPts val="405"/>
                        </a:lnSpc>
                        <a:spcBef>
                          <a:spcPts val="175"/>
                        </a:spcBef>
                      </a:pPr>
                      <a:r>
                        <a:rPr sz="400" spc="-25" dirty="0">
                          <a:solidFill>
                            <a:srgbClr val="221F1F"/>
                          </a:solidFill>
                          <a:latin typeface="Arial"/>
                          <a:cs typeface="Arial"/>
                        </a:rPr>
                        <a:t>Plaza</a:t>
                      </a:r>
                      <a:r>
                        <a:rPr sz="400" spc="-30" dirty="0">
                          <a:solidFill>
                            <a:srgbClr val="221F1F"/>
                          </a:solidFill>
                          <a:latin typeface="Arial"/>
                          <a:cs typeface="Arial"/>
                        </a:rPr>
                        <a:t> </a:t>
                      </a:r>
                      <a:r>
                        <a:rPr sz="400" spc="25" dirty="0">
                          <a:solidFill>
                            <a:srgbClr val="221F1F"/>
                          </a:solidFill>
                          <a:latin typeface="Arial"/>
                          <a:cs typeface="Arial"/>
                        </a:rPr>
                        <a:t>/</a:t>
                      </a:r>
                      <a:r>
                        <a:rPr sz="400" spc="-30" dirty="0">
                          <a:solidFill>
                            <a:srgbClr val="221F1F"/>
                          </a:solidFill>
                          <a:latin typeface="Arial"/>
                          <a:cs typeface="Arial"/>
                        </a:rPr>
                        <a:t> </a:t>
                      </a:r>
                      <a:r>
                        <a:rPr sz="400" spc="-5" dirty="0">
                          <a:solidFill>
                            <a:srgbClr val="221F1F"/>
                          </a:solidFill>
                          <a:latin typeface="Arial"/>
                          <a:cs typeface="Arial"/>
                        </a:rPr>
                        <a:t>Potential</a:t>
                      </a:r>
                      <a:r>
                        <a:rPr sz="400" spc="-30" dirty="0">
                          <a:solidFill>
                            <a:srgbClr val="221F1F"/>
                          </a:solidFill>
                          <a:latin typeface="Arial"/>
                          <a:cs typeface="Arial"/>
                        </a:rPr>
                        <a:t> </a:t>
                      </a:r>
                      <a:r>
                        <a:rPr sz="400" spc="-5" dirty="0">
                          <a:solidFill>
                            <a:srgbClr val="221F1F"/>
                          </a:solidFill>
                          <a:latin typeface="Arial"/>
                          <a:cs typeface="Arial"/>
                        </a:rPr>
                        <a:t>Public</a:t>
                      </a:r>
                      <a:r>
                        <a:rPr sz="400" spc="-30" dirty="0">
                          <a:solidFill>
                            <a:srgbClr val="221F1F"/>
                          </a:solidFill>
                          <a:latin typeface="Arial"/>
                          <a:cs typeface="Arial"/>
                        </a:rPr>
                        <a:t> </a:t>
                      </a:r>
                      <a:r>
                        <a:rPr sz="400" spc="-5" dirty="0">
                          <a:solidFill>
                            <a:srgbClr val="221F1F"/>
                          </a:solidFill>
                          <a:latin typeface="Arial"/>
                          <a:cs typeface="Arial"/>
                        </a:rPr>
                        <a:t>Market</a:t>
                      </a:r>
                      <a:r>
                        <a:rPr sz="400" spc="-30" dirty="0">
                          <a:solidFill>
                            <a:srgbClr val="221F1F"/>
                          </a:solidFill>
                          <a:latin typeface="Arial"/>
                          <a:cs typeface="Arial"/>
                        </a:rPr>
                        <a:t> </a:t>
                      </a:r>
                      <a:r>
                        <a:rPr sz="400" dirty="0">
                          <a:solidFill>
                            <a:srgbClr val="221F1F"/>
                          </a:solidFill>
                          <a:latin typeface="Arial"/>
                          <a:cs typeface="Arial"/>
                        </a:rPr>
                        <a:t>Building</a:t>
                      </a:r>
                      <a:endParaRPr sz="400">
                        <a:latin typeface="Arial"/>
                        <a:cs typeface="Arial"/>
                      </a:endParaRPr>
                    </a:p>
                  </a:txBody>
                  <a:tcPr marL="0" marR="0" marT="22225" marB="0"/>
                </a:tc>
                <a:tc>
                  <a:txBody>
                    <a:bodyPr/>
                    <a:lstStyle/>
                    <a:p>
                      <a:pPr>
                        <a:lnSpc>
                          <a:spcPct val="100000"/>
                        </a:lnSpc>
                      </a:pPr>
                      <a:endParaRPr sz="400">
                        <a:latin typeface="Times New Roman"/>
                        <a:cs typeface="Times New Roman"/>
                      </a:endParaRPr>
                    </a:p>
                  </a:txBody>
                  <a:tcPr marL="0" marR="0" marT="0" marB="0"/>
                </a:tc>
                <a:tc>
                  <a:txBody>
                    <a:bodyPr/>
                    <a:lstStyle/>
                    <a:p>
                      <a:pPr marL="314960">
                        <a:lnSpc>
                          <a:spcPct val="100000"/>
                        </a:lnSpc>
                        <a:spcBef>
                          <a:spcPts val="75"/>
                        </a:spcBef>
                      </a:pPr>
                      <a:r>
                        <a:rPr sz="400" dirty="0">
                          <a:solidFill>
                            <a:srgbClr val="221F1F"/>
                          </a:solidFill>
                          <a:latin typeface="Arial"/>
                          <a:cs typeface="Arial"/>
                        </a:rPr>
                        <a:t>13th 1/2</a:t>
                      </a:r>
                      <a:r>
                        <a:rPr sz="400" spc="-85" dirty="0">
                          <a:solidFill>
                            <a:srgbClr val="221F1F"/>
                          </a:solidFill>
                          <a:latin typeface="Arial"/>
                          <a:cs typeface="Arial"/>
                        </a:rPr>
                        <a:t> </a:t>
                      </a:r>
                      <a:r>
                        <a:rPr sz="400" spc="-10" dirty="0">
                          <a:solidFill>
                            <a:srgbClr val="221F1F"/>
                          </a:solidFill>
                          <a:latin typeface="Arial"/>
                          <a:cs typeface="Arial"/>
                        </a:rPr>
                        <a:t>Street </a:t>
                      </a:r>
                      <a:r>
                        <a:rPr sz="400" spc="-35" dirty="0">
                          <a:solidFill>
                            <a:srgbClr val="221F1F"/>
                          </a:solidFill>
                          <a:latin typeface="Arial"/>
                          <a:cs typeface="Arial"/>
                        </a:rPr>
                        <a:t>R.O.W.</a:t>
                      </a:r>
                      <a:endParaRPr sz="400">
                        <a:latin typeface="Arial"/>
                        <a:cs typeface="Arial"/>
                      </a:endParaRPr>
                    </a:p>
                  </a:txBody>
                  <a:tcPr marL="0" marR="0" marT="9525" marB="0"/>
                </a:tc>
                <a:tc>
                  <a:txBody>
                    <a:bodyPr/>
                    <a:lstStyle/>
                    <a:p>
                      <a:pPr>
                        <a:lnSpc>
                          <a:spcPct val="100000"/>
                        </a:lnSpc>
                      </a:pPr>
                      <a:endParaRPr sz="400">
                        <a:latin typeface="Times New Roman"/>
                        <a:cs typeface="Times New Roman"/>
                      </a:endParaRPr>
                    </a:p>
                  </a:txBody>
                  <a:tcPr marL="0" marR="0" marT="0" marB="0"/>
                </a:tc>
                <a:extLst>
                  <a:ext uri="{0D108BD9-81ED-4DB2-BD59-A6C34878D82A}">
                    <a16:rowId xmlns:a16="http://schemas.microsoft.com/office/drawing/2014/main" val="10003"/>
                  </a:ext>
                </a:extLst>
              </a:tr>
              <a:tr h="62865">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tc>
                <a:tc>
                  <a:txBody>
                    <a:bodyPr/>
                    <a:lstStyle/>
                    <a:p>
                      <a:pPr algn="ctr">
                        <a:lnSpc>
                          <a:spcPts val="395"/>
                        </a:lnSpc>
                      </a:pPr>
                      <a:r>
                        <a:rPr sz="400" spc="0" dirty="0">
                          <a:solidFill>
                            <a:srgbClr val="221F1F"/>
                          </a:solidFill>
                          <a:latin typeface="Arial"/>
                          <a:cs typeface="Arial"/>
                        </a:rPr>
                        <a:t>on </a:t>
                      </a:r>
                      <a:r>
                        <a:rPr sz="400" spc="-10" dirty="0">
                          <a:solidFill>
                            <a:srgbClr val="221F1F"/>
                          </a:solidFill>
                          <a:latin typeface="Arial"/>
                          <a:cs typeface="Arial"/>
                        </a:rPr>
                        <a:t>Open </a:t>
                      </a:r>
                      <a:r>
                        <a:rPr sz="400" spc="-25" dirty="0">
                          <a:solidFill>
                            <a:srgbClr val="221F1F"/>
                          </a:solidFill>
                          <a:latin typeface="Arial"/>
                          <a:cs typeface="Arial"/>
                        </a:rPr>
                        <a:t>Space </a:t>
                      </a:r>
                      <a:r>
                        <a:rPr sz="400" spc="-15" dirty="0">
                          <a:solidFill>
                            <a:srgbClr val="221F1F"/>
                          </a:solidFill>
                          <a:latin typeface="Arial"/>
                          <a:cs typeface="Arial"/>
                        </a:rPr>
                        <a:t>Block</a:t>
                      </a:r>
                      <a:r>
                        <a:rPr sz="400" spc="-80" dirty="0">
                          <a:solidFill>
                            <a:srgbClr val="221F1F"/>
                          </a:solidFill>
                          <a:latin typeface="Arial"/>
                          <a:cs typeface="Arial"/>
                        </a:rPr>
                        <a:t> </a:t>
                      </a:r>
                      <a:r>
                        <a:rPr sz="400" spc="-15" dirty="0">
                          <a:solidFill>
                            <a:srgbClr val="221F1F"/>
                          </a:solidFill>
                          <a:latin typeface="Arial"/>
                          <a:cs typeface="Arial"/>
                        </a:rPr>
                        <a:t>#2</a:t>
                      </a:r>
                      <a:endParaRPr sz="400">
                        <a:latin typeface="Arial"/>
                        <a:cs typeface="Arial"/>
                      </a:endParaRPr>
                    </a:p>
                  </a:txBody>
                  <a:tcPr marL="0" marR="0" marT="0" marB="0"/>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tc>
                <a:tc>
                  <a:txBody>
                    <a:bodyPr/>
                    <a:lstStyle/>
                    <a:p>
                      <a:pPr>
                        <a:lnSpc>
                          <a:spcPct val="100000"/>
                        </a:lnSpc>
                      </a:pPr>
                      <a:endParaRPr sz="20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291" name="object 291"/>
          <p:cNvSpPr/>
          <p:nvPr/>
        </p:nvSpPr>
        <p:spPr>
          <a:xfrm>
            <a:off x="6637235" y="7817498"/>
            <a:ext cx="711" cy="685"/>
          </a:xfrm>
          <a:prstGeom prst="rect">
            <a:avLst/>
          </a:prstGeom>
          <a:blipFill>
            <a:blip r:embed="rId12" cstate="print"/>
            <a:stretch>
              <a:fillRect/>
            </a:stretch>
          </a:blipFill>
        </p:spPr>
        <p:txBody>
          <a:bodyPr wrap="square" lIns="0" tIns="0" rIns="0" bIns="0" rtlCol="0"/>
          <a:lstStyle/>
          <a:p>
            <a:endParaRPr/>
          </a:p>
        </p:txBody>
      </p:sp>
      <p:sp>
        <p:nvSpPr>
          <p:cNvPr id="292" name="object 292"/>
          <p:cNvSpPr/>
          <p:nvPr/>
        </p:nvSpPr>
        <p:spPr>
          <a:xfrm>
            <a:off x="6679158" y="8216138"/>
            <a:ext cx="711" cy="698"/>
          </a:xfrm>
          <a:prstGeom prst="rect">
            <a:avLst/>
          </a:prstGeom>
          <a:blipFill>
            <a:blip r:embed="rId12" cstate="print"/>
            <a:stretch>
              <a:fillRect/>
            </a:stretch>
          </a:blipFill>
        </p:spPr>
        <p:txBody>
          <a:bodyPr wrap="square" lIns="0" tIns="0" rIns="0" bIns="0" rtlCol="0"/>
          <a:lstStyle/>
          <a:p>
            <a:endParaRPr/>
          </a:p>
        </p:txBody>
      </p:sp>
      <p:sp>
        <p:nvSpPr>
          <p:cNvPr id="293" name="object 293"/>
          <p:cNvSpPr/>
          <p:nvPr/>
        </p:nvSpPr>
        <p:spPr>
          <a:xfrm>
            <a:off x="6113386" y="8216138"/>
            <a:ext cx="685" cy="698"/>
          </a:xfrm>
          <a:prstGeom prst="rect">
            <a:avLst/>
          </a:prstGeom>
          <a:blipFill>
            <a:blip r:embed="rId12" cstate="print"/>
            <a:stretch>
              <a:fillRect/>
            </a:stretch>
          </a:blipFill>
        </p:spPr>
        <p:txBody>
          <a:bodyPr wrap="square" lIns="0" tIns="0" rIns="0" bIns="0" rtlCol="0"/>
          <a:lstStyle/>
          <a:p>
            <a:endParaRPr/>
          </a:p>
        </p:txBody>
      </p:sp>
      <p:sp>
        <p:nvSpPr>
          <p:cNvPr id="294" name="object 294"/>
          <p:cNvSpPr/>
          <p:nvPr/>
        </p:nvSpPr>
        <p:spPr>
          <a:xfrm>
            <a:off x="6604075" y="8216138"/>
            <a:ext cx="698" cy="698"/>
          </a:xfrm>
          <a:prstGeom prst="rect">
            <a:avLst/>
          </a:prstGeom>
          <a:blipFill>
            <a:blip r:embed="rId12" cstate="print"/>
            <a:stretch>
              <a:fillRect/>
            </a:stretch>
          </a:blipFill>
        </p:spPr>
        <p:txBody>
          <a:bodyPr wrap="square" lIns="0" tIns="0" rIns="0" bIns="0" rtlCol="0"/>
          <a:lstStyle/>
          <a:p>
            <a:endParaRPr/>
          </a:p>
        </p:txBody>
      </p:sp>
      <p:sp>
        <p:nvSpPr>
          <p:cNvPr id="295" name="object 295"/>
          <p:cNvSpPr/>
          <p:nvPr/>
        </p:nvSpPr>
        <p:spPr>
          <a:xfrm>
            <a:off x="6824484" y="8216138"/>
            <a:ext cx="609" cy="698"/>
          </a:xfrm>
          <a:prstGeom prst="rect">
            <a:avLst/>
          </a:prstGeom>
          <a:blipFill>
            <a:blip r:embed="rId12" cstate="print"/>
            <a:stretch>
              <a:fillRect/>
            </a:stretch>
          </a:blipFill>
        </p:spPr>
        <p:txBody>
          <a:bodyPr wrap="square" lIns="0" tIns="0" rIns="0" bIns="0" rtlCol="0"/>
          <a:lstStyle/>
          <a:p>
            <a:endParaRPr/>
          </a:p>
        </p:txBody>
      </p:sp>
      <p:sp>
        <p:nvSpPr>
          <p:cNvPr id="296" name="object 296"/>
          <p:cNvSpPr/>
          <p:nvPr/>
        </p:nvSpPr>
        <p:spPr>
          <a:xfrm>
            <a:off x="6377101" y="8216138"/>
            <a:ext cx="711" cy="698"/>
          </a:xfrm>
          <a:prstGeom prst="rect">
            <a:avLst/>
          </a:prstGeom>
          <a:blipFill>
            <a:blip r:embed="rId12" cstate="print"/>
            <a:stretch>
              <a:fillRect/>
            </a:stretch>
          </a:blipFill>
        </p:spPr>
        <p:txBody>
          <a:bodyPr wrap="square" lIns="0" tIns="0" rIns="0" bIns="0" rtlCol="0"/>
          <a:lstStyle/>
          <a:p>
            <a:endParaRPr/>
          </a:p>
        </p:txBody>
      </p:sp>
      <p:sp>
        <p:nvSpPr>
          <p:cNvPr id="297" name="object 297"/>
          <p:cNvSpPr/>
          <p:nvPr/>
        </p:nvSpPr>
        <p:spPr>
          <a:xfrm>
            <a:off x="5859739" y="7878159"/>
            <a:ext cx="0" cy="420370"/>
          </a:xfrm>
          <a:custGeom>
            <a:avLst/>
            <a:gdLst/>
            <a:ahLst/>
            <a:cxnLst/>
            <a:rect l="l" t="t" r="r" b="b"/>
            <a:pathLst>
              <a:path h="420370">
                <a:moveTo>
                  <a:pt x="0" y="0"/>
                </a:moveTo>
                <a:lnTo>
                  <a:pt x="0" y="419938"/>
                </a:lnTo>
              </a:path>
            </a:pathLst>
          </a:custGeom>
          <a:ln w="3175">
            <a:solidFill>
              <a:srgbClr val="221F1F"/>
            </a:solidFill>
          </a:ln>
        </p:spPr>
        <p:txBody>
          <a:bodyPr wrap="square" lIns="0" tIns="0" rIns="0" bIns="0" rtlCol="0"/>
          <a:lstStyle/>
          <a:p>
            <a:endParaRPr/>
          </a:p>
        </p:txBody>
      </p:sp>
      <p:sp>
        <p:nvSpPr>
          <p:cNvPr id="298" name="object 298"/>
          <p:cNvSpPr/>
          <p:nvPr/>
        </p:nvSpPr>
        <p:spPr>
          <a:xfrm>
            <a:off x="4992444" y="7874170"/>
            <a:ext cx="0" cy="420370"/>
          </a:xfrm>
          <a:custGeom>
            <a:avLst/>
            <a:gdLst/>
            <a:ahLst/>
            <a:cxnLst/>
            <a:rect l="l" t="t" r="r" b="b"/>
            <a:pathLst>
              <a:path h="420370">
                <a:moveTo>
                  <a:pt x="0" y="0"/>
                </a:moveTo>
                <a:lnTo>
                  <a:pt x="0" y="419963"/>
                </a:lnTo>
              </a:path>
            </a:pathLst>
          </a:custGeom>
          <a:ln w="3175">
            <a:solidFill>
              <a:srgbClr val="221F1F"/>
            </a:solidFill>
          </a:ln>
        </p:spPr>
        <p:txBody>
          <a:bodyPr wrap="square" lIns="0" tIns="0" rIns="0" bIns="0" rtlCol="0"/>
          <a:lstStyle/>
          <a:p>
            <a:endParaRPr/>
          </a:p>
        </p:txBody>
      </p:sp>
      <p:sp>
        <p:nvSpPr>
          <p:cNvPr id="299" name="object 299"/>
          <p:cNvSpPr/>
          <p:nvPr/>
        </p:nvSpPr>
        <p:spPr>
          <a:xfrm>
            <a:off x="5299186" y="7879677"/>
            <a:ext cx="0" cy="207645"/>
          </a:xfrm>
          <a:custGeom>
            <a:avLst/>
            <a:gdLst/>
            <a:ahLst/>
            <a:cxnLst/>
            <a:rect l="l" t="t" r="r" b="b"/>
            <a:pathLst>
              <a:path h="207645">
                <a:moveTo>
                  <a:pt x="0" y="0"/>
                </a:moveTo>
                <a:lnTo>
                  <a:pt x="0" y="207441"/>
                </a:lnTo>
              </a:path>
            </a:pathLst>
          </a:custGeom>
          <a:ln w="3175">
            <a:solidFill>
              <a:srgbClr val="221F1F"/>
            </a:solidFill>
          </a:ln>
        </p:spPr>
        <p:txBody>
          <a:bodyPr wrap="square" lIns="0" tIns="0" rIns="0" bIns="0" rtlCol="0"/>
          <a:lstStyle/>
          <a:p>
            <a:endParaRPr/>
          </a:p>
        </p:txBody>
      </p:sp>
      <p:sp>
        <p:nvSpPr>
          <p:cNvPr id="300" name="object 300"/>
          <p:cNvSpPr/>
          <p:nvPr/>
        </p:nvSpPr>
        <p:spPr>
          <a:xfrm>
            <a:off x="4954183" y="8005080"/>
            <a:ext cx="967105" cy="0"/>
          </a:xfrm>
          <a:custGeom>
            <a:avLst/>
            <a:gdLst/>
            <a:ahLst/>
            <a:cxnLst/>
            <a:rect l="l" t="t" r="r" b="b"/>
            <a:pathLst>
              <a:path w="967104">
                <a:moveTo>
                  <a:pt x="0" y="0"/>
                </a:moveTo>
                <a:lnTo>
                  <a:pt x="966533" y="0"/>
                </a:lnTo>
              </a:path>
            </a:pathLst>
          </a:custGeom>
          <a:ln w="3175">
            <a:solidFill>
              <a:srgbClr val="221F1F"/>
            </a:solidFill>
          </a:ln>
        </p:spPr>
        <p:txBody>
          <a:bodyPr wrap="square" lIns="0" tIns="0" rIns="0" bIns="0" rtlCol="0"/>
          <a:lstStyle/>
          <a:p>
            <a:endParaRPr/>
          </a:p>
        </p:txBody>
      </p:sp>
      <p:sp>
        <p:nvSpPr>
          <p:cNvPr id="301" name="object 301"/>
          <p:cNvSpPr/>
          <p:nvPr/>
        </p:nvSpPr>
        <p:spPr>
          <a:xfrm>
            <a:off x="4978195" y="7989151"/>
            <a:ext cx="33020" cy="33020"/>
          </a:xfrm>
          <a:custGeom>
            <a:avLst/>
            <a:gdLst/>
            <a:ahLst/>
            <a:cxnLst/>
            <a:rect l="l" t="t" r="r" b="b"/>
            <a:pathLst>
              <a:path w="33020" h="33020">
                <a:moveTo>
                  <a:pt x="25323" y="0"/>
                </a:moveTo>
                <a:lnTo>
                  <a:pt x="7315" y="0"/>
                </a:lnTo>
                <a:lnTo>
                  <a:pt x="0" y="7302"/>
                </a:lnTo>
                <a:lnTo>
                  <a:pt x="0" y="25311"/>
                </a:lnTo>
                <a:lnTo>
                  <a:pt x="7315" y="32600"/>
                </a:lnTo>
                <a:lnTo>
                  <a:pt x="25323" y="32600"/>
                </a:lnTo>
                <a:lnTo>
                  <a:pt x="32626" y="25311"/>
                </a:lnTo>
                <a:lnTo>
                  <a:pt x="32626" y="7302"/>
                </a:lnTo>
                <a:lnTo>
                  <a:pt x="25323" y="0"/>
                </a:lnTo>
                <a:close/>
              </a:path>
            </a:pathLst>
          </a:custGeom>
          <a:solidFill>
            <a:srgbClr val="221F1F"/>
          </a:solidFill>
        </p:spPr>
        <p:txBody>
          <a:bodyPr wrap="square" lIns="0" tIns="0" rIns="0" bIns="0" rtlCol="0"/>
          <a:lstStyle/>
          <a:p>
            <a:endParaRPr/>
          </a:p>
        </p:txBody>
      </p:sp>
      <p:sp>
        <p:nvSpPr>
          <p:cNvPr id="302" name="object 302"/>
          <p:cNvSpPr/>
          <p:nvPr/>
        </p:nvSpPr>
        <p:spPr>
          <a:xfrm>
            <a:off x="5283493" y="7989151"/>
            <a:ext cx="33020" cy="33020"/>
          </a:xfrm>
          <a:custGeom>
            <a:avLst/>
            <a:gdLst/>
            <a:ahLst/>
            <a:cxnLst/>
            <a:rect l="l" t="t" r="r" b="b"/>
            <a:pathLst>
              <a:path w="33020" h="33020">
                <a:moveTo>
                  <a:pt x="25323" y="0"/>
                </a:moveTo>
                <a:lnTo>
                  <a:pt x="7315" y="0"/>
                </a:lnTo>
                <a:lnTo>
                  <a:pt x="0" y="7302"/>
                </a:lnTo>
                <a:lnTo>
                  <a:pt x="0" y="25311"/>
                </a:lnTo>
                <a:lnTo>
                  <a:pt x="7315" y="32600"/>
                </a:lnTo>
                <a:lnTo>
                  <a:pt x="25323" y="32600"/>
                </a:lnTo>
                <a:lnTo>
                  <a:pt x="32626" y="25311"/>
                </a:lnTo>
                <a:lnTo>
                  <a:pt x="32626" y="7302"/>
                </a:lnTo>
                <a:lnTo>
                  <a:pt x="25323" y="0"/>
                </a:lnTo>
                <a:close/>
              </a:path>
            </a:pathLst>
          </a:custGeom>
          <a:solidFill>
            <a:srgbClr val="221F1F"/>
          </a:solidFill>
        </p:spPr>
        <p:txBody>
          <a:bodyPr wrap="square" lIns="0" tIns="0" rIns="0" bIns="0" rtlCol="0"/>
          <a:lstStyle/>
          <a:p>
            <a:endParaRPr/>
          </a:p>
        </p:txBody>
      </p:sp>
      <p:sp>
        <p:nvSpPr>
          <p:cNvPr id="303" name="object 303"/>
          <p:cNvSpPr/>
          <p:nvPr/>
        </p:nvSpPr>
        <p:spPr>
          <a:xfrm>
            <a:off x="4977169" y="8199831"/>
            <a:ext cx="33020" cy="33020"/>
          </a:xfrm>
          <a:custGeom>
            <a:avLst/>
            <a:gdLst/>
            <a:ahLst/>
            <a:cxnLst/>
            <a:rect l="l" t="t" r="r" b="b"/>
            <a:pathLst>
              <a:path w="33020" h="33020">
                <a:moveTo>
                  <a:pt x="25336" y="0"/>
                </a:moveTo>
                <a:lnTo>
                  <a:pt x="7315" y="0"/>
                </a:lnTo>
                <a:lnTo>
                  <a:pt x="0" y="7302"/>
                </a:lnTo>
                <a:lnTo>
                  <a:pt x="0" y="25311"/>
                </a:lnTo>
                <a:lnTo>
                  <a:pt x="7315" y="32600"/>
                </a:lnTo>
                <a:lnTo>
                  <a:pt x="25336" y="32600"/>
                </a:lnTo>
                <a:lnTo>
                  <a:pt x="32626" y="25311"/>
                </a:lnTo>
                <a:lnTo>
                  <a:pt x="32626" y="7302"/>
                </a:lnTo>
                <a:lnTo>
                  <a:pt x="25336" y="0"/>
                </a:lnTo>
                <a:close/>
              </a:path>
            </a:pathLst>
          </a:custGeom>
          <a:solidFill>
            <a:srgbClr val="221F1F"/>
          </a:solidFill>
        </p:spPr>
        <p:txBody>
          <a:bodyPr wrap="square" lIns="0" tIns="0" rIns="0" bIns="0" rtlCol="0"/>
          <a:lstStyle/>
          <a:p>
            <a:endParaRPr/>
          </a:p>
        </p:txBody>
      </p:sp>
      <p:sp>
        <p:nvSpPr>
          <p:cNvPr id="304" name="object 304"/>
          <p:cNvSpPr/>
          <p:nvPr/>
        </p:nvSpPr>
        <p:spPr>
          <a:xfrm>
            <a:off x="5844693" y="7988773"/>
            <a:ext cx="33020" cy="33020"/>
          </a:xfrm>
          <a:custGeom>
            <a:avLst/>
            <a:gdLst/>
            <a:ahLst/>
            <a:cxnLst/>
            <a:rect l="l" t="t" r="r" b="b"/>
            <a:pathLst>
              <a:path w="33020" h="33020">
                <a:moveTo>
                  <a:pt x="25336" y="0"/>
                </a:moveTo>
                <a:lnTo>
                  <a:pt x="7315" y="0"/>
                </a:lnTo>
                <a:lnTo>
                  <a:pt x="0" y="7302"/>
                </a:lnTo>
                <a:lnTo>
                  <a:pt x="0" y="25311"/>
                </a:lnTo>
                <a:lnTo>
                  <a:pt x="7315" y="32600"/>
                </a:lnTo>
                <a:lnTo>
                  <a:pt x="25336" y="32600"/>
                </a:lnTo>
                <a:lnTo>
                  <a:pt x="32626" y="25311"/>
                </a:lnTo>
                <a:lnTo>
                  <a:pt x="32626" y="7302"/>
                </a:lnTo>
                <a:lnTo>
                  <a:pt x="25336" y="0"/>
                </a:lnTo>
                <a:close/>
              </a:path>
            </a:pathLst>
          </a:custGeom>
          <a:solidFill>
            <a:srgbClr val="221F1F"/>
          </a:solidFill>
        </p:spPr>
        <p:txBody>
          <a:bodyPr wrap="square" lIns="0" tIns="0" rIns="0" bIns="0" rtlCol="0"/>
          <a:lstStyle/>
          <a:p>
            <a:endParaRPr/>
          </a:p>
        </p:txBody>
      </p:sp>
      <p:sp>
        <p:nvSpPr>
          <p:cNvPr id="305" name="object 305"/>
          <p:cNvSpPr/>
          <p:nvPr/>
        </p:nvSpPr>
        <p:spPr>
          <a:xfrm>
            <a:off x="5843427" y="8200535"/>
            <a:ext cx="33020" cy="33020"/>
          </a:xfrm>
          <a:custGeom>
            <a:avLst/>
            <a:gdLst/>
            <a:ahLst/>
            <a:cxnLst/>
            <a:rect l="l" t="t" r="r" b="b"/>
            <a:pathLst>
              <a:path w="33020" h="33020">
                <a:moveTo>
                  <a:pt x="25323" y="0"/>
                </a:moveTo>
                <a:lnTo>
                  <a:pt x="7315" y="0"/>
                </a:lnTo>
                <a:lnTo>
                  <a:pt x="0" y="7289"/>
                </a:lnTo>
                <a:lnTo>
                  <a:pt x="0" y="25298"/>
                </a:lnTo>
                <a:lnTo>
                  <a:pt x="7315" y="32600"/>
                </a:lnTo>
                <a:lnTo>
                  <a:pt x="25323" y="32600"/>
                </a:lnTo>
                <a:lnTo>
                  <a:pt x="32626" y="25298"/>
                </a:lnTo>
                <a:lnTo>
                  <a:pt x="32626" y="7289"/>
                </a:lnTo>
                <a:lnTo>
                  <a:pt x="25323" y="0"/>
                </a:lnTo>
                <a:close/>
              </a:path>
            </a:pathLst>
          </a:custGeom>
          <a:solidFill>
            <a:srgbClr val="221F1F"/>
          </a:solidFill>
        </p:spPr>
        <p:txBody>
          <a:bodyPr wrap="square" lIns="0" tIns="0" rIns="0" bIns="0" rtlCol="0"/>
          <a:lstStyle/>
          <a:p>
            <a:endParaRPr/>
          </a:p>
        </p:txBody>
      </p:sp>
      <p:sp>
        <p:nvSpPr>
          <p:cNvPr id="306" name="object 306"/>
          <p:cNvSpPr/>
          <p:nvPr/>
        </p:nvSpPr>
        <p:spPr>
          <a:xfrm>
            <a:off x="6527654" y="8199831"/>
            <a:ext cx="33020" cy="33020"/>
          </a:xfrm>
          <a:custGeom>
            <a:avLst/>
            <a:gdLst/>
            <a:ahLst/>
            <a:cxnLst/>
            <a:rect l="l" t="t" r="r" b="b"/>
            <a:pathLst>
              <a:path w="33020" h="33020">
                <a:moveTo>
                  <a:pt x="25323" y="0"/>
                </a:moveTo>
                <a:lnTo>
                  <a:pt x="7315" y="0"/>
                </a:lnTo>
                <a:lnTo>
                  <a:pt x="0" y="7302"/>
                </a:lnTo>
                <a:lnTo>
                  <a:pt x="0" y="25311"/>
                </a:lnTo>
                <a:lnTo>
                  <a:pt x="7315" y="32600"/>
                </a:lnTo>
                <a:lnTo>
                  <a:pt x="25323" y="32600"/>
                </a:lnTo>
                <a:lnTo>
                  <a:pt x="32626" y="25311"/>
                </a:lnTo>
                <a:lnTo>
                  <a:pt x="32626" y="7302"/>
                </a:lnTo>
                <a:lnTo>
                  <a:pt x="25323" y="0"/>
                </a:lnTo>
                <a:close/>
              </a:path>
            </a:pathLst>
          </a:custGeom>
          <a:solidFill>
            <a:srgbClr val="221F1F"/>
          </a:solidFill>
        </p:spPr>
        <p:txBody>
          <a:bodyPr wrap="square" lIns="0" tIns="0" rIns="0" bIns="0" rtlCol="0"/>
          <a:lstStyle/>
          <a:p>
            <a:endParaRPr/>
          </a:p>
        </p:txBody>
      </p:sp>
      <p:sp>
        <p:nvSpPr>
          <p:cNvPr id="307" name="object 307"/>
          <p:cNvSpPr/>
          <p:nvPr/>
        </p:nvSpPr>
        <p:spPr>
          <a:xfrm>
            <a:off x="6530453" y="8413107"/>
            <a:ext cx="33020" cy="33020"/>
          </a:xfrm>
          <a:custGeom>
            <a:avLst/>
            <a:gdLst/>
            <a:ahLst/>
            <a:cxnLst/>
            <a:rect l="l" t="t" r="r" b="b"/>
            <a:pathLst>
              <a:path w="33020" h="33020">
                <a:moveTo>
                  <a:pt x="25323" y="0"/>
                </a:moveTo>
                <a:lnTo>
                  <a:pt x="7315" y="0"/>
                </a:lnTo>
                <a:lnTo>
                  <a:pt x="0" y="7289"/>
                </a:lnTo>
                <a:lnTo>
                  <a:pt x="0" y="25311"/>
                </a:lnTo>
                <a:lnTo>
                  <a:pt x="7315" y="32600"/>
                </a:lnTo>
                <a:lnTo>
                  <a:pt x="25323" y="32600"/>
                </a:lnTo>
                <a:lnTo>
                  <a:pt x="32613" y="25311"/>
                </a:lnTo>
                <a:lnTo>
                  <a:pt x="32613" y="7289"/>
                </a:lnTo>
                <a:lnTo>
                  <a:pt x="25323" y="0"/>
                </a:lnTo>
                <a:close/>
              </a:path>
            </a:pathLst>
          </a:custGeom>
          <a:solidFill>
            <a:srgbClr val="221F1F"/>
          </a:solidFill>
        </p:spPr>
        <p:txBody>
          <a:bodyPr wrap="square" lIns="0" tIns="0" rIns="0" bIns="0" rtlCol="0"/>
          <a:lstStyle/>
          <a:p>
            <a:endParaRPr/>
          </a:p>
        </p:txBody>
      </p:sp>
      <p:sp>
        <p:nvSpPr>
          <p:cNvPr id="308" name="object 308"/>
          <p:cNvSpPr/>
          <p:nvPr/>
        </p:nvSpPr>
        <p:spPr>
          <a:xfrm>
            <a:off x="4543466" y="7106991"/>
            <a:ext cx="0" cy="738505"/>
          </a:xfrm>
          <a:custGeom>
            <a:avLst/>
            <a:gdLst/>
            <a:ahLst/>
            <a:cxnLst/>
            <a:rect l="l" t="t" r="r" b="b"/>
            <a:pathLst>
              <a:path h="738504">
                <a:moveTo>
                  <a:pt x="0" y="0"/>
                </a:moveTo>
                <a:lnTo>
                  <a:pt x="0" y="738390"/>
                </a:lnTo>
              </a:path>
            </a:pathLst>
          </a:custGeom>
          <a:ln w="3175">
            <a:solidFill>
              <a:srgbClr val="FFFFFF"/>
            </a:solidFill>
            <a:prstDash val="lgDash"/>
          </a:ln>
        </p:spPr>
        <p:txBody>
          <a:bodyPr wrap="square" lIns="0" tIns="0" rIns="0" bIns="0" rtlCol="0"/>
          <a:lstStyle/>
          <a:p>
            <a:endParaRPr/>
          </a:p>
        </p:txBody>
      </p:sp>
      <p:sp>
        <p:nvSpPr>
          <p:cNvPr id="309" name="object 309"/>
          <p:cNvSpPr/>
          <p:nvPr/>
        </p:nvSpPr>
        <p:spPr>
          <a:xfrm>
            <a:off x="4530082" y="8199831"/>
            <a:ext cx="33020" cy="33020"/>
          </a:xfrm>
          <a:custGeom>
            <a:avLst/>
            <a:gdLst/>
            <a:ahLst/>
            <a:cxnLst/>
            <a:rect l="l" t="t" r="r" b="b"/>
            <a:pathLst>
              <a:path w="33020" h="33020">
                <a:moveTo>
                  <a:pt x="25323" y="0"/>
                </a:moveTo>
                <a:lnTo>
                  <a:pt x="7315" y="0"/>
                </a:lnTo>
                <a:lnTo>
                  <a:pt x="0" y="7302"/>
                </a:lnTo>
                <a:lnTo>
                  <a:pt x="0" y="25311"/>
                </a:lnTo>
                <a:lnTo>
                  <a:pt x="7315" y="32600"/>
                </a:lnTo>
                <a:lnTo>
                  <a:pt x="25323" y="32600"/>
                </a:lnTo>
                <a:lnTo>
                  <a:pt x="32626" y="25311"/>
                </a:lnTo>
                <a:lnTo>
                  <a:pt x="32626" y="7302"/>
                </a:lnTo>
                <a:lnTo>
                  <a:pt x="25323" y="0"/>
                </a:lnTo>
                <a:close/>
              </a:path>
            </a:pathLst>
          </a:custGeom>
          <a:solidFill>
            <a:srgbClr val="221F1F"/>
          </a:solidFill>
        </p:spPr>
        <p:txBody>
          <a:bodyPr wrap="square" lIns="0" tIns="0" rIns="0" bIns="0" rtlCol="0"/>
          <a:lstStyle/>
          <a:p>
            <a:endParaRPr/>
          </a:p>
        </p:txBody>
      </p:sp>
      <p:sp>
        <p:nvSpPr>
          <p:cNvPr id="310" name="object 310"/>
          <p:cNvSpPr/>
          <p:nvPr/>
        </p:nvSpPr>
        <p:spPr>
          <a:xfrm>
            <a:off x="4530082" y="8413107"/>
            <a:ext cx="33020" cy="33020"/>
          </a:xfrm>
          <a:custGeom>
            <a:avLst/>
            <a:gdLst/>
            <a:ahLst/>
            <a:cxnLst/>
            <a:rect l="l" t="t" r="r" b="b"/>
            <a:pathLst>
              <a:path w="33020" h="33020">
                <a:moveTo>
                  <a:pt x="25323" y="0"/>
                </a:moveTo>
                <a:lnTo>
                  <a:pt x="7315" y="0"/>
                </a:lnTo>
                <a:lnTo>
                  <a:pt x="0" y="7289"/>
                </a:lnTo>
                <a:lnTo>
                  <a:pt x="0" y="25311"/>
                </a:lnTo>
                <a:lnTo>
                  <a:pt x="7315" y="32600"/>
                </a:lnTo>
                <a:lnTo>
                  <a:pt x="25323" y="32600"/>
                </a:lnTo>
                <a:lnTo>
                  <a:pt x="32626" y="25311"/>
                </a:lnTo>
                <a:lnTo>
                  <a:pt x="32626" y="7289"/>
                </a:lnTo>
                <a:lnTo>
                  <a:pt x="25323" y="0"/>
                </a:lnTo>
                <a:close/>
              </a:path>
            </a:pathLst>
          </a:custGeom>
          <a:solidFill>
            <a:srgbClr val="221F1F"/>
          </a:solidFill>
        </p:spPr>
        <p:txBody>
          <a:bodyPr wrap="square" lIns="0" tIns="0" rIns="0" bIns="0" rtlCol="0"/>
          <a:lstStyle/>
          <a:p>
            <a:endParaRPr/>
          </a:p>
        </p:txBody>
      </p:sp>
      <p:sp>
        <p:nvSpPr>
          <p:cNvPr id="311" name="object 311"/>
          <p:cNvSpPr/>
          <p:nvPr/>
        </p:nvSpPr>
        <p:spPr>
          <a:xfrm>
            <a:off x="3491333" y="7879898"/>
            <a:ext cx="3175" cy="633095"/>
          </a:xfrm>
          <a:custGeom>
            <a:avLst/>
            <a:gdLst/>
            <a:ahLst/>
            <a:cxnLst/>
            <a:rect l="l" t="t" r="r" b="b"/>
            <a:pathLst>
              <a:path w="3175" h="633095">
                <a:moveTo>
                  <a:pt x="2921" y="0"/>
                </a:moveTo>
                <a:lnTo>
                  <a:pt x="0" y="632929"/>
                </a:lnTo>
              </a:path>
            </a:pathLst>
          </a:custGeom>
          <a:ln w="3175">
            <a:solidFill>
              <a:srgbClr val="221F1F"/>
            </a:solidFill>
          </a:ln>
        </p:spPr>
        <p:txBody>
          <a:bodyPr wrap="square" lIns="0" tIns="0" rIns="0" bIns="0" rtlCol="0"/>
          <a:lstStyle/>
          <a:p>
            <a:endParaRPr/>
          </a:p>
        </p:txBody>
      </p:sp>
      <p:sp>
        <p:nvSpPr>
          <p:cNvPr id="312" name="object 312"/>
          <p:cNvSpPr/>
          <p:nvPr/>
        </p:nvSpPr>
        <p:spPr>
          <a:xfrm>
            <a:off x="1385332" y="8406418"/>
            <a:ext cx="3807460" cy="51435"/>
          </a:xfrm>
          <a:custGeom>
            <a:avLst/>
            <a:gdLst/>
            <a:ahLst/>
            <a:cxnLst/>
            <a:rect l="l" t="t" r="r" b="b"/>
            <a:pathLst>
              <a:path w="3807460" h="51434">
                <a:moveTo>
                  <a:pt x="3806850" y="24282"/>
                </a:moveTo>
                <a:lnTo>
                  <a:pt x="2909468" y="24282"/>
                </a:lnTo>
                <a:lnTo>
                  <a:pt x="2890570" y="51054"/>
                </a:lnTo>
                <a:lnTo>
                  <a:pt x="2860217" y="0"/>
                </a:lnTo>
                <a:lnTo>
                  <a:pt x="2845574" y="24282"/>
                </a:lnTo>
                <a:lnTo>
                  <a:pt x="0" y="24282"/>
                </a:lnTo>
              </a:path>
            </a:pathLst>
          </a:custGeom>
          <a:ln w="3175">
            <a:solidFill>
              <a:srgbClr val="221F1F"/>
            </a:solidFill>
          </a:ln>
        </p:spPr>
        <p:txBody>
          <a:bodyPr wrap="square" lIns="0" tIns="0" rIns="0" bIns="0" rtlCol="0"/>
          <a:lstStyle/>
          <a:p>
            <a:endParaRPr/>
          </a:p>
        </p:txBody>
      </p:sp>
      <p:sp>
        <p:nvSpPr>
          <p:cNvPr id="313" name="object 313"/>
          <p:cNvSpPr/>
          <p:nvPr/>
        </p:nvSpPr>
        <p:spPr>
          <a:xfrm>
            <a:off x="1413753" y="8216100"/>
            <a:ext cx="1515745" cy="0"/>
          </a:xfrm>
          <a:custGeom>
            <a:avLst/>
            <a:gdLst/>
            <a:ahLst/>
            <a:cxnLst/>
            <a:rect l="l" t="t" r="r" b="b"/>
            <a:pathLst>
              <a:path w="1515745">
                <a:moveTo>
                  <a:pt x="0" y="0"/>
                </a:moveTo>
                <a:lnTo>
                  <a:pt x="1515618" y="0"/>
                </a:lnTo>
              </a:path>
            </a:pathLst>
          </a:custGeom>
          <a:ln w="3175">
            <a:solidFill>
              <a:srgbClr val="221F1F"/>
            </a:solidFill>
          </a:ln>
        </p:spPr>
        <p:txBody>
          <a:bodyPr wrap="square" lIns="0" tIns="0" rIns="0" bIns="0" rtlCol="0"/>
          <a:lstStyle/>
          <a:p>
            <a:endParaRPr/>
          </a:p>
        </p:txBody>
      </p:sp>
      <p:sp>
        <p:nvSpPr>
          <p:cNvPr id="314" name="object 314"/>
          <p:cNvSpPr/>
          <p:nvPr/>
        </p:nvSpPr>
        <p:spPr>
          <a:xfrm>
            <a:off x="1399796" y="8216104"/>
            <a:ext cx="2158365" cy="0"/>
          </a:xfrm>
          <a:custGeom>
            <a:avLst/>
            <a:gdLst/>
            <a:ahLst/>
            <a:cxnLst/>
            <a:rect l="l" t="t" r="r" b="b"/>
            <a:pathLst>
              <a:path w="2158365">
                <a:moveTo>
                  <a:pt x="2158352" y="0"/>
                </a:moveTo>
                <a:lnTo>
                  <a:pt x="0" y="0"/>
                </a:lnTo>
              </a:path>
            </a:pathLst>
          </a:custGeom>
          <a:ln w="3175">
            <a:solidFill>
              <a:srgbClr val="221F1F"/>
            </a:solidFill>
          </a:ln>
        </p:spPr>
        <p:txBody>
          <a:bodyPr wrap="square" lIns="0" tIns="0" rIns="0" bIns="0" rtlCol="0"/>
          <a:lstStyle/>
          <a:p>
            <a:endParaRPr/>
          </a:p>
        </p:txBody>
      </p:sp>
      <p:sp>
        <p:nvSpPr>
          <p:cNvPr id="315" name="object 315"/>
          <p:cNvSpPr/>
          <p:nvPr/>
        </p:nvSpPr>
        <p:spPr>
          <a:xfrm>
            <a:off x="1975392" y="8216139"/>
            <a:ext cx="1270" cy="1270"/>
          </a:xfrm>
          <a:custGeom>
            <a:avLst/>
            <a:gdLst/>
            <a:ahLst/>
            <a:cxnLst/>
            <a:rect l="l" t="t" r="r" b="b"/>
            <a:pathLst>
              <a:path w="1269" h="1270">
                <a:moveTo>
                  <a:pt x="546" y="0"/>
                </a:moveTo>
                <a:lnTo>
                  <a:pt x="165" y="0"/>
                </a:lnTo>
                <a:lnTo>
                  <a:pt x="0" y="152"/>
                </a:lnTo>
                <a:lnTo>
                  <a:pt x="0" y="546"/>
                </a:lnTo>
                <a:lnTo>
                  <a:pt x="165" y="685"/>
                </a:lnTo>
                <a:lnTo>
                  <a:pt x="546" y="685"/>
                </a:lnTo>
                <a:lnTo>
                  <a:pt x="698" y="546"/>
                </a:lnTo>
                <a:lnTo>
                  <a:pt x="698" y="152"/>
                </a:lnTo>
                <a:lnTo>
                  <a:pt x="546" y="0"/>
                </a:lnTo>
                <a:close/>
              </a:path>
            </a:pathLst>
          </a:custGeom>
          <a:solidFill>
            <a:srgbClr val="221F1F"/>
          </a:solidFill>
        </p:spPr>
        <p:txBody>
          <a:bodyPr wrap="square" lIns="0" tIns="0" rIns="0" bIns="0" rtlCol="0"/>
          <a:lstStyle/>
          <a:p>
            <a:endParaRPr/>
          </a:p>
        </p:txBody>
      </p:sp>
      <p:sp>
        <p:nvSpPr>
          <p:cNvPr id="316" name="object 316"/>
          <p:cNvSpPr/>
          <p:nvPr/>
        </p:nvSpPr>
        <p:spPr>
          <a:xfrm>
            <a:off x="2466677" y="8216139"/>
            <a:ext cx="1270" cy="1270"/>
          </a:xfrm>
          <a:custGeom>
            <a:avLst/>
            <a:gdLst/>
            <a:ahLst/>
            <a:cxnLst/>
            <a:rect l="l" t="t" r="r" b="b"/>
            <a:pathLst>
              <a:path w="1269" h="1270">
                <a:moveTo>
                  <a:pt x="533" y="0"/>
                </a:moveTo>
                <a:lnTo>
                  <a:pt x="152" y="0"/>
                </a:lnTo>
                <a:lnTo>
                  <a:pt x="0" y="152"/>
                </a:lnTo>
                <a:lnTo>
                  <a:pt x="0" y="546"/>
                </a:lnTo>
                <a:lnTo>
                  <a:pt x="152" y="685"/>
                </a:lnTo>
                <a:lnTo>
                  <a:pt x="533" y="685"/>
                </a:lnTo>
                <a:lnTo>
                  <a:pt x="685" y="546"/>
                </a:lnTo>
                <a:lnTo>
                  <a:pt x="685" y="152"/>
                </a:lnTo>
                <a:lnTo>
                  <a:pt x="533" y="0"/>
                </a:lnTo>
                <a:close/>
              </a:path>
            </a:pathLst>
          </a:custGeom>
          <a:solidFill>
            <a:srgbClr val="221F1F"/>
          </a:solidFill>
        </p:spPr>
        <p:txBody>
          <a:bodyPr wrap="square" lIns="0" tIns="0" rIns="0" bIns="0" rtlCol="0"/>
          <a:lstStyle/>
          <a:p>
            <a:endParaRPr/>
          </a:p>
        </p:txBody>
      </p:sp>
      <p:sp>
        <p:nvSpPr>
          <p:cNvPr id="317" name="object 317"/>
          <p:cNvSpPr/>
          <p:nvPr/>
        </p:nvSpPr>
        <p:spPr>
          <a:xfrm>
            <a:off x="2164354" y="8216139"/>
            <a:ext cx="1270" cy="1270"/>
          </a:xfrm>
          <a:custGeom>
            <a:avLst/>
            <a:gdLst/>
            <a:ahLst/>
            <a:cxnLst/>
            <a:rect l="l" t="t" r="r" b="b"/>
            <a:pathLst>
              <a:path w="1269" h="1270">
                <a:moveTo>
                  <a:pt x="520" y="0"/>
                </a:moveTo>
                <a:lnTo>
                  <a:pt x="139" y="0"/>
                </a:lnTo>
                <a:lnTo>
                  <a:pt x="0" y="152"/>
                </a:lnTo>
                <a:lnTo>
                  <a:pt x="0" y="546"/>
                </a:lnTo>
                <a:lnTo>
                  <a:pt x="139" y="685"/>
                </a:lnTo>
                <a:lnTo>
                  <a:pt x="520" y="685"/>
                </a:lnTo>
                <a:lnTo>
                  <a:pt x="673" y="546"/>
                </a:lnTo>
                <a:lnTo>
                  <a:pt x="673" y="152"/>
                </a:lnTo>
                <a:lnTo>
                  <a:pt x="520" y="0"/>
                </a:lnTo>
                <a:close/>
              </a:path>
            </a:pathLst>
          </a:custGeom>
          <a:solidFill>
            <a:srgbClr val="221F1F"/>
          </a:solidFill>
        </p:spPr>
        <p:txBody>
          <a:bodyPr wrap="square" lIns="0" tIns="0" rIns="0" bIns="0" rtlCol="0"/>
          <a:lstStyle/>
          <a:p>
            <a:endParaRPr/>
          </a:p>
        </p:txBody>
      </p:sp>
      <p:sp>
        <p:nvSpPr>
          <p:cNvPr id="318" name="object 318"/>
          <p:cNvSpPr/>
          <p:nvPr/>
        </p:nvSpPr>
        <p:spPr>
          <a:xfrm>
            <a:off x="1521891" y="8216138"/>
            <a:ext cx="711" cy="698"/>
          </a:xfrm>
          <a:prstGeom prst="rect">
            <a:avLst/>
          </a:prstGeom>
          <a:blipFill>
            <a:blip r:embed="rId12" cstate="print"/>
            <a:stretch>
              <a:fillRect/>
            </a:stretch>
          </a:blipFill>
        </p:spPr>
        <p:txBody>
          <a:bodyPr wrap="square" lIns="0" tIns="0" rIns="0" bIns="0" rtlCol="0"/>
          <a:lstStyle/>
          <a:p>
            <a:endParaRPr/>
          </a:p>
        </p:txBody>
      </p:sp>
      <p:sp>
        <p:nvSpPr>
          <p:cNvPr id="319" name="object 319"/>
          <p:cNvSpPr/>
          <p:nvPr/>
        </p:nvSpPr>
        <p:spPr>
          <a:xfrm>
            <a:off x="833996" y="8216138"/>
            <a:ext cx="698" cy="698"/>
          </a:xfrm>
          <a:prstGeom prst="rect">
            <a:avLst/>
          </a:prstGeom>
          <a:blipFill>
            <a:blip r:embed="rId12" cstate="print"/>
            <a:stretch>
              <a:fillRect/>
            </a:stretch>
          </a:blipFill>
        </p:spPr>
        <p:txBody>
          <a:bodyPr wrap="square" lIns="0" tIns="0" rIns="0" bIns="0" rtlCol="0"/>
          <a:lstStyle/>
          <a:p>
            <a:endParaRPr/>
          </a:p>
        </p:txBody>
      </p:sp>
      <p:sp>
        <p:nvSpPr>
          <p:cNvPr id="320" name="object 320"/>
          <p:cNvSpPr/>
          <p:nvPr/>
        </p:nvSpPr>
        <p:spPr>
          <a:xfrm>
            <a:off x="1294879" y="8216138"/>
            <a:ext cx="685" cy="698"/>
          </a:xfrm>
          <a:prstGeom prst="rect">
            <a:avLst/>
          </a:prstGeom>
          <a:blipFill>
            <a:blip r:embed="rId12" cstate="print"/>
            <a:stretch>
              <a:fillRect/>
            </a:stretch>
          </a:blipFill>
        </p:spPr>
        <p:txBody>
          <a:bodyPr wrap="square" lIns="0" tIns="0" rIns="0" bIns="0" rtlCol="0"/>
          <a:lstStyle/>
          <a:p>
            <a:endParaRPr/>
          </a:p>
        </p:txBody>
      </p:sp>
      <p:sp>
        <p:nvSpPr>
          <p:cNvPr id="321" name="object 321"/>
          <p:cNvSpPr/>
          <p:nvPr/>
        </p:nvSpPr>
        <p:spPr>
          <a:xfrm>
            <a:off x="1031151" y="8216138"/>
            <a:ext cx="685" cy="698"/>
          </a:xfrm>
          <a:prstGeom prst="rect">
            <a:avLst/>
          </a:prstGeom>
          <a:blipFill>
            <a:blip r:embed="rId12" cstate="print"/>
            <a:stretch>
              <a:fillRect/>
            </a:stretch>
          </a:blipFill>
        </p:spPr>
        <p:txBody>
          <a:bodyPr wrap="square" lIns="0" tIns="0" rIns="0" bIns="0" rtlCol="0"/>
          <a:lstStyle/>
          <a:p>
            <a:endParaRPr/>
          </a:p>
        </p:txBody>
      </p:sp>
      <p:sp>
        <p:nvSpPr>
          <p:cNvPr id="322" name="object 322"/>
          <p:cNvSpPr/>
          <p:nvPr/>
        </p:nvSpPr>
        <p:spPr>
          <a:xfrm>
            <a:off x="2157025" y="7878159"/>
            <a:ext cx="0" cy="420370"/>
          </a:xfrm>
          <a:custGeom>
            <a:avLst/>
            <a:gdLst/>
            <a:ahLst/>
            <a:cxnLst/>
            <a:rect l="l" t="t" r="r" b="b"/>
            <a:pathLst>
              <a:path h="420370">
                <a:moveTo>
                  <a:pt x="0" y="0"/>
                </a:moveTo>
                <a:lnTo>
                  <a:pt x="0" y="419938"/>
                </a:lnTo>
              </a:path>
            </a:pathLst>
          </a:custGeom>
          <a:ln w="3175">
            <a:solidFill>
              <a:srgbClr val="221F1F"/>
            </a:solidFill>
          </a:ln>
        </p:spPr>
        <p:txBody>
          <a:bodyPr wrap="square" lIns="0" tIns="0" rIns="0" bIns="0" rtlCol="0"/>
          <a:lstStyle/>
          <a:p>
            <a:endParaRPr/>
          </a:p>
        </p:txBody>
      </p:sp>
      <p:sp>
        <p:nvSpPr>
          <p:cNvPr id="323" name="object 323"/>
          <p:cNvSpPr/>
          <p:nvPr/>
        </p:nvSpPr>
        <p:spPr>
          <a:xfrm>
            <a:off x="3045282" y="7874170"/>
            <a:ext cx="0" cy="420370"/>
          </a:xfrm>
          <a:custGeom>
            <a:avLst/>
            <a:gdLst/>
            <a:ahLst/>
            <a:cxnLst/>
            <a:rect l="l" t="t" r="r" b="b"/>
            <a:pathLst>
              <a:path h="420370">
                <a:moveTo>
                  <a:pt x="0" y="0"/>
                </a:moveTo>
                <a:lnTo>
                  <a:pt x="0" y="419963"/>
                </a:lnTo>
              </a:path>
            </a:pathLst>
          </a:custGeom>
          <a:ln w="3175">
            <a:solidFill>
              <a:srgbClr val="221F1F"/>
            </a:solidFill>
          </a:ln>
        </p:spPr>
        <p:txBody>
          <a:bodyPr wrap="square" lIns="0" tIns="0" rIns="0" bIns="0" rtlCol="0"/>
          <a:lstStyle/>
          <a:p>
            <a:endParaRPr/>
          </a:p>
        </p:txBody>
      </p:sp>
      <p:sp>
        <p:nvSpPr>
          <p:cNvPr id="324" name="object 324"/>
          <p:cNvSpPr/>
          <p:nvPr/>
        </p:nvSpPr>
        <p:spPr>
          <a:xfrm>
            <a:off x="2738540" y="7879677"/>
            <a:ext cx="0" cy="207645"/>
          </a:xfrm>
          <a:custGeom>
            <a:avLst/>
            <a:gdLst/>
            <a:ahLst/>
            <a:cxnLst/>
            <a:rect l="l" t="t" r="r" b="b"/>
            <a:pathLst>
              <a:path h="207645">
                <a:moveTo>
                  <a:pt x="0" y="0"/>
                </a:moveTo>
                <a:lnTo>
                  <a:pt x="0" y="207441"/>
                </a:lnTo>
              </a:path>
            </a:pathLst>
          </a:custGeom>
          <a:ln w="3175">
            <a:solidFill>
              <a:srgbClr val="221F1F"/>
            </a:solidFill>
          </a:ln>
        </p:spPr>
        <p:txBody>
          <a:bodyPr wrap="square" lIns="0" tIns="0" rIns="0" bIns="0" rtlCol="0"/>
          <a:lstStyle/>
          <a:p>
            <a:endParaRPr/>
          </a:p>
        </p:txBody>
      </p:sp>
      <p:sp>
        <p:nvSpPr>
          <p:cNvPr id="325" name="object 325"/>
          <p:cNvSpPr/>
          <p:nvPr/>
        </p:nvSpPr>
        <p:spPr>
          <a:xfrm>
            <a:off x="2070478" y="8005080"/>
            <a:ext cx="1047115" cy="0"/>
          </a:xfrm>
          <a:custGeom>
            <a:avLst/>
            <a:gdLst/>
            <a:ahLst/>
            <a:cxnLst/>
            <a:rect l="l" t="t" r="r" b="b"/>
            <a:pathLst>
              <a:path w="1047114">
                <a:moveTo>
                  <a:pt x="1046594" y="0"/>
                </a:moveTo>
                <a:lnTo>
                  <a:pt x="0" y="0"/>
                </a:lnTo>
              </a:path>
            </a:pathLst>
          </a:custGeom>
          <a:ln w="3175">
            <a:solidFill>
              <a:srgbClr val="221F1F"/>
            </a:solidFill>
          </a:ln>
        </p:spPr>
        <p:txBody>
          <a:bodyPr wrap="square" lIns="0" tIns="0" rIns="0" bIns="0" rtlCol="0"/>
          <a:lstStyle/>
          <a:p>
            <a:endParaRPr/>
          </a:p>
        </p:txBody>
      </p:sp>
      <p:sp>
        <p:nvSpPr>
          <p:cNvPr id="326" name="object 326"/>
          <p:cNvSpPr/>
          <p:nvPr/>
        </p:nvSpPr>
        <p:spPr>
          <a:xfrm>
            <a:off x="3026905" y="7989151"/>
            <a:ext cx="33020" cy="33020"/>
          </a:xfrm>
          <a:custGeom>
            <a:avLst/>
            <a:gdLst/>
            <a:ahLst/>
            <a:cxnLst/>
            <a:rect l="l" t="t" r="r" b="b"/>
            <a:pathLst>
              <a:path w="33019" h="33020">
                <a:moveTo>
                  <a:pt x="25311" y="0"/>
                </a:moveTo>
                <a:lnTo>
                  <a:pt x="7302" y="0"/>
                </a:lnTo>
                <a:lnTo>
                  <a:pt x="0" y="7302"/>
                </a:lnTo>
                <a:lnTo>
                  <a:pt x="0" y="25311"/>
                </a:lnTo>
                <a:lnTo>
                  <a:pt x="7302" y="32600"/>
                </a:lnTo>
                <a:lnTo>
                  <a:pt x="25311" y="32600"/>
                </a:lnTo>
                <a:lnTo>
                  <a:pt x="32626" y="25311"/>
                </a:lnTo>
                <a:lnTo>
                  <a:pt x="32626" y="7302"/>
                </a:lnTo>
                <a:lnTo>
                  <a:pt x="25311" y="0"/>
                </a:lnTo>
                <a:close/>
              </a:path>
            </a:pathLst>
          </a:custGeom>
          <a:solidFill>
            <a:srgbClr val="221F1F"/>
          </a:solidFill>
        </p:spPr>
        <p:txBody>
          <a:bodyPr wrap="square" lIns="0" tIns="0" rIns="0" bIns="0" rtlCol="0"/>
          <a:lstStyle/>
          <a:p>
            <a:endParaRPr/>
          </a:p>
        </p:txBody>
      </p:sp>
      <p:sp>
        <p:nvSpPr>
          <p:cNvPr id="327" name="object 327"/>
          <p:cNvSpPr/>
          <p:nvPr/>
        </p:nvSpPr>
        <p:spPr>
          <a:xfrm>
            <a:off x="2721608" y="7989151"/>
            <a:ext cx="33020" cy="33020"/>
          </a:xfrm>
          <a:custGeom>
            <a:avLst/>
            <a:gdLst/>
            <a:ahLst/>
            <a:cxnLst/>
            <a:rect l="l" t="t" r="r" b="b"/>
            <a:pathLst>
              <a:path w="33019" h="33020">
                <a:moveTo>
                  <a:pt x="25311" y="0"/>
                </a:moveTo>
                <a:lnTo>
                  <a:pt x="7302" y="0"/>
                </a:lnTo>
                <a:lnTo>
                  <a:pt x="0" y="7302"/>
                </a:lnTo>
                <a:lnTo>
                  <a:pt x="0" y="25311"/>
                </a:lnTo>
                <a:lnTo>
                  <a:pt x="7302" y="32600"/>
                </a:lnTo>
                <a:lnTo>
                  <a:pt x="25311" y="32600"/>
                </a:lnTo>
                <a:lnTo>
                  <a:pt x="32626" y="25311"/>
                </a:lnTo>
                <a:lnTo>
                  <a:pt x="32626" y="7302"/>
                </a:lnTo>
                <a:lnTo>
                  <a:pt x="25311" y="0"/>
                </a:lnTo>
                <a:close/>
              </a:path>
            </a:pathLst>
          </a:custGeom>
          <a:solidFill>
            <a:srgbClr val="221F1F"/>
          </a:solidFill>
        </p:spPr>
        <p:txBody>
          <a:bodyPr wrap="square" lIns="0" tIns="0" rIns="0" bIns="0" rtlCol="0"/>
          <a:lstStyle/>
          <a:p>
            <a:endParaRPr/>
          </a:p>
        </p:txBody>
      </p:sp>
      <p:sp>
        <p:nvSpPr>
          <p:cNvPr id="328" name="object 328"/>
          <p:cNvSpPr/>
          <p:nvPr/>
        </p:nvSpPr>
        <p:spPr>
          <a:xfrm>
            <a:off x="3027931" y="8199831"/>
            <a:ext cx="33020" cy="33020"/>
          </a:xfrm>
          <a:custGeom>
            <a:avLst/>
            <a:gdLst/>
            <a:ahLst/>
            <a:cxnLst/>
            <a:rect l="l" t="t" r="r" b="b"/>
            <a:pathLst>
              <a:path w="33019" h="33020">
                <a:moveTo>
                  <a:pt x="25311" y="0"/>
                </a:moveTo>
                <a:lnTo>
                  <a:pt x="7289" y="0"/>
                </a:lnTo>
                <a:lnTo>
                  <a:pt x="0" y="7302"/>
                </a:lnTo>
                <a:lnTo>
                  <a:pt x="0" y="25311"/>
                </a:lnTo>
                <a:lnTo>
                  <a:pt x="7289" y="32600"/>
                </a:lnTo>
                <a:lnTo>
                  <a:pt x="25311" y="32600"/>
                </a:lnTo>
                <a:lnTo>
                  <a:pt x="32626" y="25311"/>
                </a:lnTo>
                <a:lnTo>
                  <a:pt x="32626" y="7302"/>
                </a:lnTo>
                <a:lnTo>
                  <a:pt x="25311" y="0"/>
                </a:lnTo>
                <a:close/>
              </a:path>
            </a:pathLst>
          </a:custGeom>
          <a:solidFill>
            <a:srgbClr val="221F1F"/>
          </a:solidFill>
        </p:spPr>
        <p:txBody>
          <a:bodyPr wrap="square" lIns="0" tIns="0" rIns="0" bIns="0" rtlCol="0"/>
          <a:lstStyle/>
          <a:p>
            <a:endParaRPr/>
          </a:p>
        </p:txBody>
      </p:sp>
      <p:sp>
        <p:nvSpPr>
          <p:cNvPr id="329" name="object 329"/>
          <p:cNvSpPr/>
          <p:nvPr/>
        </p:nvSpPr>
        <p:spPr>
          <a:xfrm>
            <a:off x="2140710" y="8200535"/>
            <a:ext cx="33020" cy="33020"/>
          </a:xfrm>
          <a:custGeom>
            <a:avLst/>
            <a:gdLst/>
            <a:ahLst/>
            <a:cxnLst/>
            <a:rect l="l" t="t" r="r" b="b"/>
            <a:pathLst>
              <a:path w="33019" h="33020">
                <a:moveTo>
                  <a:pt x="25311" y="0"/>
                </a:moveTo>
                <a:lnTo>
                  <a:pt x="7302" y="0"/>
                </a:lnTo>
                <a:lnTo>
                  <a:pt x="0" y="7289"/>
                </a:lnTo>
                <a:lnTo>
                  <a:pt x="0" y="25298"/>
                </a:lnTo>
                <a:lnTo>
                  <a:pt x="7302" y="32600"/>
                </a:lnTo>
                <a:lnTo>
                  <a:pt x="25311" y="32600"/>
                </a:lnTo>
                <a:lnTo>
                  <a:pt x="32626" y="25298"/>
                </a:lnTo>
                <a:lnTo>
                  <a:pt x="32626" y="7289"/>
                </a:lnTo>
                <a:lnTo>
                  <a:pt x="25311" y="0"/>
                </a:lnTo>
                <a:close/>
              </a:path>
            </a:pathLst>
          </a:custGeom>
          <a:solidFill>
            <a:srgbClr val="221F1F"/>
          </a:solidFill>
        </p:spPr>
        <p:txBody>
          <a:bodyPr wrap="square" lIns="0" tIns="0" rIns="0" bIns="0" rtlCol="0"/>
          <a:lstStyle/>
          <a:p>
            <a:endParaRPr/>
          </a:p>
        </p:txBody>
      </p:sp>
      <p:sp>
        <p:nvSpPr>
          <p:cNvPr id="330" name="object 330"/>
          <p:cNvSpPr/>
          <p:nvPr/>
        </p:nvSpPr>
        <p:spPr>
          <a:xfrm>
            <a:off x="1465929" y="8415641"/>
            <a:ext cx="33020" cy="33020"/>
          </a:xfrm>
          <a:custGeom>
            <a:avLst/>
            <a:gdLst/>
            <a:ahLst/>
            <a:cxnLst/>
            <a:rect l="l" t="t" r="r" b="b"/>
            <a:pathLst>
              <a:path w="33019" h="33020">
                <a:moveTo>
                  <a:pt x="25311" y="0"/>
                </a:moveTo>
                <a:lnTo>
                  <a:pt x="7289" y="0"/>
                </a:lnTo>
                <a:lnTo>
                  <a:pt x="0" y="7289"/>
                </a:lnTo>
                <a:lnTo>
                  <a:pt x="0" y="25311"/>
                </a:lnTo>
                <a:lnTo>
                  <a:pt x="7289" y="32600"/>
                </a:lnTo>
                <a:lnTo>
                  <a:pt x="25311" y="32600"/>
                </a:lnTo>
                <a:lnTo>
                  <a:pt x="32626" y="25311"/>
                </a:lnTo>
                <a:lnTo>
                  <a:pt x="32626" y="7289"/>
                </a:lnTo>
                <a:lnTo>
                  <a:pt x="25311" y="0"/>
                </a:lnTo>
                <a:close/>
              </a:path>
            </a:pathLst>
          </a:custGeom>
          <a:solidFill>
            <a:srgbClr val="221F1F"/>
          </a:solidFill>
        </p:spPr>
        <p:txBody>
          <a:bodyPr wrap="square" lIns="0" tIns="0" rIns="0" bIns="0" rtlCol="0"/>
          <a:lstStyle/>
          <a:p>
            <a:endParaRPr/>
          </a:p>
        </p:txBody>
      </p:sp>
      <p:sp>
        <p:nvSpPr>
          <p:cNvPr id="331" name="object 331"/>
          <p:cNvSpPr/>
          <p:nvPr/>
        </p:nvSpPr>
        <p:spPr>
          <a:xfrm>
            <a:off x="3494260" y="7093692"/>
            <a:ext cx="0" cy="738505"/>
          </a:xfrm>
          <a:custGeom>
            <a:avLst/>
            <a:gdLst/>
            <a:ahLst/>
            <a:cxnLst/>
            <a:rect l="l" t="t" r="r" b="b"/>
            <a:pathLst>
              <a:path h="738504">
                <a:moveTo>
                  <a:pt x="0" y="0"/>
                </a:moveTo>
                <a:lnTo>
                  <a:pt x="0" y="738390"/>
                </a:lnTo>
              </a:path>
            </a:pathLst>
          </a:custGeom>
          <a:ln w="3175">
            <a:solidFill>
              <a:srgbClr val="FFFFFF"/>
            </a:solidFill>
            <a:prstDash val="lgDash"/>
          </a:ln>
        </p:spPr>
        <p:txBody>
          <a:bodyPr wrap="square" lIns="0" tIns="0" rIns="0" bIns="0" rtlCol="0"/>
          <a:lstStyle/>
          <a:p>
            <a:endParaRPr/>
          </a:p>
        </p:txBody>
      </p:sp>
      <p:sp>
        <p:nvSpPr>
          <p:cNvPr id="332" name="object 332"/>
          <p:cNvSpPr/>
          <p:nvPr/>
        </p:nvSpPr>
        <p:spPr>
          <a:xfrm>
            <a:off x="3475017" y="8199831"/>
            <a:ext cx="33020" cy="33020"/>
          </a:xfrm>
          <a:custGeom>
            <a:avLst/>
            <a:gdLst/>
            <a:ahLst/>
            <a:cxnLst/>
            <a:rect l="l" t="t" r="r" b="b"/>
            <a:pathLst>
              <a:path w="33020" h="33020">
                <a:moveTo>
                  <a:pt x="25311" y="0"/>
                </a:moveTo>
                <a:lnTo>
                  <a:pt x="7302" y="0"/>
                </a:lnTo>
                <a:lnTo>
                  <a:pt x="0" y="7302"/>
                </a:lnTo>
                <a:lnTo>
                  <a:pt x="0" y="25311"/>
                </a:lnTo>
                <a:lnTo>
                  <a:pt x="7302" y="32600"/>
                </a:lnTo>
                <a:lnTo>
                  <a:pt x="25311" y="32600"/>
                </a:lnTo>
                <a:lnTo>
                  <a:pt x="32626" y="25311"/>
                </a:lnTo>
                <a:lnTo>
                  <a:pt x="32626" y="7302"/>
                </a:lnTo>
                <a:lnTo>
                  <a:pt x="25311" y="0"/>
                </a:lnTo>
                <a:close/>
              </a:path>
            </a:pathLst>
          </a:custGeom>
          <a:solidFill>
            <a:srgbClr val="221F1F"/>
          </a:solidFill>
        </p:spPr>
        <p:txBody>
          <a:bodyPr wrap="square" lIns="0" tIns="0" rIns="0" bIns="0" rtlCol="0"/>
          <a:lstStyle/>
          <a:p>
            <a:endParaRPr/>
          </a:p>
        </p:txBody>
      </p:sp>
      <p:sp>
        <p:nvSpPr>
          <p:cNvPr id="333" name="object 333"/>
          <p:cNvSpPr/>
          <p:nvPr/>
        </p:nvSpPr>
        <p:spPr>
          <a:xfrm>
            <a:off x="3475017" y="8413107"/>
            <a:ext cx="33020" cy="33020"/>
          </a:xfrm>
          <a:custGeom>
            <a:avLst/>
            <a:gdLst/>
            <a:ahLst/>
            <a:cxnLst/>
            <a:rect l="l" t="t" r="r" b="b"/>
            <a:pathLst>
              <a:path w="33020" h="33020">
                <a:moveTo>
                  <a:pt x="25311" y="0"/>
                </a:moveTo>
                <a:lnTo>
                  <a:pt x="7302" y="0"/>
                </a:lnTo>
                <a:lnTo>
                  <a:pt x="0" y="7289"/>
                </a:lnTo>
                <a:lnTo>
                  <a:pt x="0" y="25311"/>
                </a:lnTo>
                <a:lnTo>
                  <a:pt x="7302" y="32600"/>
                </a:lnTo>
                <a:lnTo>
                  <a:pt x="25311" y="32600"/>
                </a:lnTo>
                <a:lnTo>
                  <a:pt x="32626" y="25311"/>
                </a:lnTo>
                <a:lnTo>
                  <a:pt x="32626" y="7289"/>
                </a:lnTo>
                <a:lnTo>
                  <a:pt x="25311" y="0"/>
                </a:lnTo>
                <a:close/>
              </a:path>
            </a:pathLst>
          </a:custGeom>
          <a:solidFill>
            <a:srgbClr val="221F1F"/>
          </a:solidFill>
        </p:spPr>
        <p:txBody>
          <a:bodyPr wrap="square" lIns="0" tIns="0" rIns="0" bIns="0" rtlCol="0"/>
          <a:lstStyle/>
          <a:p>
            <a:endParaRPr/>
          </a:p>
        </p:txBody>
      </p:sp>
      <p:sp>
        <p:nvSpPr>
          <p:cNvPr id="334" name="object 334"/>
          <p:cNvSpPr/>
          <p:nvPr/>
        </p:nvSpPr>
        <p:spPr>
          <a:xfrm>
            <a:off x="6881925" y="8923442"/>
            <a:ext cx="327800" cy="145022"/>
          </a:xfrm>
          <a:prstGeom prst="rect">
            <a:avLst/>
          </a:prstGeom>
          <a:blipFill>
            <a:blip r:embed="rId13" cstate="print"/>
            <a:stretch>
              <a:fillRect/>
            </a:stretch>
          </a:blipFill>
        </p:spPr>
        <p:txBody>
          <a:bodyPr wrap="square" lIns="0" tIns="0" rIns="0" bIns="0" rtlCol="0"/>
          <a:lstStyle/>
          <a:p>
            <a:endParaRPr/>
          </a:p>
        </p:txBody>
      </p:sp>
      <p:sp>
        <p:nvSpPr>
          <p:cNvPr id="335" name="object 335"/>
          <p:cNvSpPr/>
          <p:nvPr/>
        </p:nvSpPr>
        <p:spPr>
          <a:xfrm>
            <a:off x="4494034" y="5601465"/>
            <a:ext cx="52705" cy="52705"/>
          </a:xfrm>
          <a:custGeom>
            <a:avLst/>
            <a:gdLst/>
            <a:ahLst/>
            <a:cxnLst/>
            <a:rect l="l" t="t" r="r" b="b"/>
            <a:pathLst>
              <a:path w="52704" h="52704">
                <a:moveTo>
                  <a:pt x="52349" y="52349"/>
                </a:moveTo>
                <a:lnTo>
                  <a:pt x="52349" y="0"/>
                </a:lnTo>
                <a:lnTo>
                  <a:pt x="0" y="0"/>
                </a:lnTo>
              </a:path>
            </a:pathLst>
          </a:custGeom>
          <a:ln w="3175">
            <a:solidFill>
              <a:srgbClr val="010202"/>
            </a:solidFill>
          </a:ln>
        </p:spPr>
        <p:txBody>
          <a:bodyPr wrap="square" lIns="0" tIns="0" rIns="0" bIns="0" rtlCol="0"/>
          <a:lstStyle/>
          <a:p>
            <a:endParaRPr/>
          </a:p>
        </p:txBody>
      </p:sp>
      <p:sp>
        <p:nvSpPr>
          <p:cNvPr id="336" name="object 336"/>
          <p:cNvSpPr/>
          <p:nvPr/>
        </p:nvSpPr>
        <p:spPr>
          <a:xfrm>
            <a:off x="4250470" y="5601459"/>
            <a:ext cx="217170" cy="0"/>
          </a:xfrm>
          <a:custGeom>
            <a:avLst/>
            <a:gdLst/>
            <a:ahLst/>
            <a:cxnLst/>
            <a:rect l="l" t="t" r="r" b="b"/>
            <a:pathLst>
              <a:path w="217170">
                <a:moveTo>
                  <a:pt x="216992" y="0"/>
                </a:moveTo>
                <a:lnTo>
                  <a:pt x="0" y="0"/>
                </a:lnTo>
              </a:path>
            </a:pathLst>
          </a:custGeom>
          <a:ln w="3175">
            <a:solidFill>
              <a:srgbClr val="010202"/>
            </a:solidFill>
            <a:prstDash val="sysDash"/>
          </a:ln>
        </p:spPr>
        <p:txBody>
          <a:bodyPr wrap="square" lIns="0" tIns="0" rIns="0" bIns="0" rtlCol="0"/>
          <a:lstStyle/>
          <a:p>
            <a:endParaRPr/>
          </a:p>
        </p:txBody>
      </p:sp>
      <p:sp>
        <p:nvSpPr>
          <p:cNvPr id="337" name="object 337"/>
          <p:cNvSpPr/>
          <p:nvPr/>
        </p:nvSpPr>
        <p:spPr>
          <a:xfrm>
            <a:off x="3559684" y="5601459"/>
            <a:ext cx="677545" cy="0"/>
          </a:xfrm>
          <a:custGeom>
            <a:avLst/>
            <a:gdLst/>
            <a:ahLst/>
            <a:cxnLst/>
            <a:rect l="l" t="t" r="r" b="b"/>
            <a:pathLst>
              <a:path w="677545">
                <a:moveTo>
                  <a:pt x="677506" y="0"/>
                </a:moveTo>
                <a:lnTo>
                  <a:pt x="0" y="0"/>
                </a:lnTo>
              </a:path>
            </a:pathLst>
          </a:custGeom>
          <a:ln w="3175">
            <a:solidFill>
              <a:srgbClr val="010202"/>
            </a:solidFill>
            <a:prstDash val="sysDash"/>
          </a:ln>
        </p:spPr>
        <p:txBody>
          <a:bodyPr wrap="square" lIns="0" tIns="0" rIns="0" bIns="0" rtlCol="0"/>
          <a:lstStyle/>
          <a:p>
            <a:endParaRPr/>
          </a:p>
        </p:txBody>
      </p:sp>
      <p:sp>
        <p:nvSpPr>
          <p:cNvPr id="338" name="object 338"/>
          <p:cNvSpPr/>
          <p:nvPr/>
        </p:nvSpPr>
        <p:spPr>
          <a:xfrm>
            <a:off x="3494027" y="5601459"/>
            <a:ext cx="52705" cy="52705"/>
          </a:xfrm>
          <a:custGeom>
            <a:avLst/>
            <a:gdLst/>
            <a:ahLst/>
            <a:cxnLst/>
            <a:rect l="l" t="t" r="r" b="b"/>
            <a:pathLst>
              <a:path w="52704" h="52704">
                <a:moveTo>
                  <a:pt x="52362" y="0"/>
                </a:moveTo>
                <a:lnTo>
                  <a:pt x="0" y="0"/>
                </a:lnTo>
                <a:lnTo>
                  <a:pt x="0" y="52349"/>
                </a:lnTo>
              </a:path>
            </a:pathLst>
          </a:custGeom>
          <a:ln w="3175">
            <a:solidFill>
              <a:srgbClr val="010202"/>
            </a:solidFill>
          </a:ln>
        </p:spPr>
        <p:txBody>
          <a:bodyPr wrap="square" lIns="0" tIns="0" rIns="0" bIns="0" rtlCol="0"/>
          <a:lstStyle/>
          <a:p>
            <a:endParaRPr/>
          </a:p>
        </p:txBody>
      </p:sp>
      <p:sp>
        <p:nvSpPr>
          <p:cNvPr id="339" name="object 339"/>
          <p:cNvSpPr/>
          <p:nvPr/>
        </p:nvSpPr>
        <p:spPr>
          <a:xfrm>
            <a:off x="3494034" y="5682181"/>
            <a:ext cx="0" cy="231775"/>
          </a:xfrm>
          <a:custGeom>
            <a:avLst/>
            <a:gdLst/>
            <a:ahLst/>
            <a:cxnLst/>
            <a:rect l="l" t="t" r="r" b="b"/>
            <a:pathLst>
              <a:path h="231775">
                <a:moveTo>
                  <a:pt x="0" y="0"/>
                </a:moveTo>
                <a:lnTo>
                  <a:pt x="0" y="231660"/>
                </a:lnTo>
              </a:path>
            </a:pathLst>
          </a:custGeom>
          <a:ln w="3175">
            <a:solidFill>
              <a:srgbClr val="010202"/>
            </a:solidFill>
            <a:prstDash val="sysDash"/>
          </a:ln>
        </p:spPr>
        <p:txBody>
          <a:bodyPr wrap="square" lIns="0" tIns="0" rIns="0" bIns="0" rtlCol="0"/>
          <a:lstStyle/>
          <a:p>
            <a:endParaRPr/>
          </a:p>
        </p:txBody>
      </p:sp>
      <p:sp>
        <p:nvSpPr>
          <p:cNvPr id="340" name="object 340"/>
          <p:cNvSpPr/>
          <p:nvPr/>
        </p:nvSpPr>
        <p:spPr>
          <a:xfrm>
            <a:off x="3494034" y="5928012"/>
            <a:ext cx="0" cy="1092200"/>
          </a:xfrm>
          <a:custGeom>
            <a:avLst/>
            <a:gdLst/>
            <a:ahLst/>
            <a:cxnLst/>
            <a:rect l="l" t="t" r="r" b="b"/>
            <a:pathLst>
              <a:path h="1092200">
                <a:moveTo>
                  <a:pt x="0" y="0"/>
                </a:moveTo>
                <a:lnTo>
                  <a:pt x="0" y="1092073"/>
                </a:lnTo>
              </a:path>
            </a:pathLst>
          </a:custGeom>
          <a:ln w="3175">
            <a:solidFill>
              <a:srgbClr val="010202"/>
            </a:solidFill>
            <a:prstDash val="sysDash"/>
          </a:ln>
        </p:spPr>
        <p:txBody>
          <a:bodyPr wrap="square" lIns="0" tIns="0" rIns="0" bIns="0" rtlCol="0"/>
          <a:lstStyle/>
          <a:p>
            <a:endParaRPr/>
          </a:p>
        </p:txBody>
      </p:sp>
      <p:sp>
        <p:nvSpPr>
          <p:cNvPr id="341" name="object 341"/>
          <p:cNvSpPr/>
          <p:nvPr/>
        </p:nvSpPr>
        <p:spPr>
          <a:xfrm>
            <a:off x="3494034" y="7034259"/>
            <a:ext cx="52705" cy="52705"/>
          </a:xfrm>
          <a:custGeom>
            <a:avLst/>
            <a:gdLst/>
            <a:ahLst/>
            <a:cxnLst/>
            <a:rect l="l" t="t" r="r" b="b"/>
            <a:pathLst>
              <a:path w="52704" h="52704">
                <a:moveTo>
                  <a:pt x="0" y="0"/>
                </a:moveTo>
                <a:lnTo>
                  <a:pt x="0" y="52349"/>
                </a:lnTo>
                <a:lnTo>
                  <a:pt x="52362" y="52349"/>
                </a:lnTo>
              </a:path>
            </a:pathLst>
          </a:custGeom>
          <a:ln w="3175">
            <a:solidFill>
              <a:srgbClr val="010202"/>
            </a:solidFill>
          </a:ln>
        </p:spPr>
        <p:txBody>
          <a:bodyPr wrap="square" lIns="0" tIns="0" rIns="0" bIns="0" rtlCol="0"/>
          <a:lstStyle/>
          <a:p>
            <a:endParaRPr/>
          </a:p>
        </p:txBody>
      </p:sp>
      <p:sp>
        <p:nvSpPr>
          <p:cNvPr id="342" name="object 342"/>
          <p:cNvSpPr/>
          <p:nvPr/>
        </p:nvSpPr>
        <p:spPr>
          <a:xfrm>
            <a:off x="3572954" y="7086615"/>
            <a:ext cx="217170" cy="0"/>
          </a:xfrm>
          <a:custGeom>
            <a:avLst/>
            <a:gdLst/>
            <a:ahLst/>
            <a:cxnLst/>
            <a:rect l="l" t="t" r="r" b="b"/>
            <a:pathLst>
              <a:path w="217170">
                <a:moveTo>
                  <a:pt x="0" y="0"/>
                </a:moveTo>
                <a:lnTo>
                  <a:pt x="216992" y="0"/>
                </a:lnTo>
              </a:path>
            </a:pathLst>
          </a:custGeom>
          <a:ln w="3175">
            <a:solidFill>
              <a:srgbClr val="010202"/>
            </a:solidFill>
            <a:prstDash val="sysDash"/>
          </a:ln>
        </p:spPr>
        <p:txBody>
          <a:bodyPr wrap="square" lIns="0" tIns="0" rIns="0" bIns="0" rtlCol="0"/>
          <a:lstStyle/>
          <a:p>
            <a:endParaRPr/>
          </a:p>
        </p:txBody>
      </p:sp>
      <p:sp>
        <p:nvSpPr>
          <p:cNvPr id="343" name="object 343"/>
          <p:cNvSpPr/>
          <p:nvPr/>
        </p:nvSpPr>
        <p:spPr>
          <a:xfrm>
            <a:off x="3803225" y="7086615"/>
            <a:ext cx="677545" cy="0"/>
          </a:xfrm>
          <a:custGeom>
            <a:avLst/>
            <a:gdLst/>
            <a:ahLst/>
            <a:cxnLst/>
            <a:rect l="l" t="t" r="r" b="b"/>
            <a:pathLst>
              <a:path w="677545">
                <a:moveTo>
                  <a:pt x="0" y="0"/>
                </a:moveTo>
                <a:lnTo>
                  <a:pt x="677506" y="0"/>
                </a:lnTo>
              </a:path>
            </a:pathLst>
          </a:custGeom>
          <a:ln w="3175">
            <a:solidFill>
              <a:srgbClr val="010202"/>
            </a:solidFill>
            <a:prstDash val="sysDash"/>
          </a:ln>
        </p:spPr>
        <p:txBody>
          <a:bodyPr wrap="square" lIns="0" tIns="0" rIns="0" bIns="0" rtlCol="0"/>
          <a:lstStyle/>
          <a:p>
            <a:endParaRPr/>
          </a:p>
        </p:txBody>
      </p:sp>
      <p:sp>
        <p:nvSpPr>
          <p:cNvPr id="344" name="object 344"/>
          <p:cNvSpPr/>
          <p:nvPr/>
        </p:nvSpPr>
        <p:spPr>
          <a:xfrm>
            <a:off x="4494028" y="7034265"/>
            <a:ext cx="52705" cy="52705"/>
          </a:xfrm>
          <a:custGeom>
            <a:avLst/>
            <a:gdLst/>
            <a:ahLst/>
            <a:cxnLst/>
            <a:rect l="l" t="t" r="r" b="b"/>
            <a:pathLst>
              <a:path w="52704" h="52704">
                <a:moveTo>
                  <a:pt x="0" y="52349"/>
                </a:moveTo>
                <a:lnTo>
                  <a:pt x="52349" y="52349"/>
                </a:lnTo>
                <a:lnTo>
                  <a:pt x="52349" y="0"/>
                </a:lnTo>
              </a:path>
            </a:pathLst>
          </a:custGeom>
          <a:ln w="3175">
            <a:solidFill>
              <a:srgbClr val="010202"/>
            </a:solidFill>
          </a:ln>
        </p:spPr>
        <p:txBody>
          <a:bodyPr wrap="square" lIns="0" tIns="0" rIns="0" bIns="0" rtlCol="0"/>
          <a:lstStyle/>
          <a:p>
            <a:endParaRPr/>
          </a:p>
        </p:txBody>
      </p:sp>
      <p:sp>
        <p:nvSpPr>
          <p:cNvPr id="345" name="object 345"/>
          <p:cNvSpPr/>
          <p:nvPr/>
        </p:nvSpPr>
        <p:spPr>
          <a:xfrm>
            <a:off x="4546384" y="6774243"/>
            <a:ext cx="0" cy="231775"/>
          </a:xfrm>
          <a:custGeom>
            <a:avLst/>
            <a:gdLst/>
            <a:ahLst/>
            <a:cxnLst/>
            <a:rect l="l" t="t" r="r" b="b"/>
            <a:pathLst>
              <a:path h="231775">
                <a:moveTo>
                  <a:pt x="0" y="231648"/>
                </a:moveTo>
                <a:lnTo>
                  <a:pt x="0" y="0"/>
                </a:lnTo>
              </a:path>
            </a:pathLst>
          </a:custGeom>
          <a:ln w="3175">
            <a:solidFill>
              <a:srgbClr val="010202"/>
            </a:solidFill>
            <a:prstDash val="sysDash"/>
          </a:ln>
        </p:spPr>
        <p:txBody>
          <a:bodyPr wrap="square" lIns="0" tIns="0" rIns="0" bIns="0" rtlCol="0"/>
          <a:lstStyle/>
          <a:p>
            <a:endParaRPr/>
          </a:p>
        </p:txBody>
      </p:sp>
      <p:sp>
        <p:nvSpPr>
          <p:cNvPr id="346" name="object 346"/>
          <p:cNvSpPr/>
          <p:nvPr/>
        </p:nvSpPr>
        <p:spPr>
          <a:xfrm>
            <a:off x="4546384" y="5667988"/>
            <a:ext cx="0" cy="1092200"/>
          </a:xfrm>
          <a:custGeom>
            <a:avLst/>
            <a:gdLst/>
            <a:ahLst/>
            <a:cxnLst/>
            <a:rect l="l" t="t" r="r" b="b"/>
            <a:pathLst>
              <a:path h="1092200">
                <a:moveTo>
                  <a:pt x="0" y="1092073"/>
                </a:moveTo>
                <a:lnTo>
                  <a:pt x="0" y="0"/>
                </a:lnTo>
              </a:path>
            </a:pathLst>
          </a:custGeom>
          <a:ln w="3175">
            <a:solidFill>
              <a:srgbClr val="010202"/>
            </a:solidFill>
            <a:prstDash val="sysDash"/>
          </a:ln>
        </p:spPr>
        <p:txBody>
          <a:bodyPr wrap="square" lIns="0" tIns="0" rIns="0" bIns="0" rtlCol="0"/>
          <a:lstStyle/>
          <a:p>
            <a:endParaRPr/>
          </a:p>
        </p:txBody>
      </p:sp>
      <p:sp>
        <p:nvSpPr>
          <p:cNvPr id="347" name="object 347"/>
          <p:cNvSpPr/>
          <p:nvPr/>
        </p:nvSpPr>
        <p:spPr>
          <a:xfrm>
            <a:off x="790194" y="4366564"/>
            <a:ext cx="410209" cy="4283075"/>
          </a:xfrm>
          <a:custGeom>
            <a:avLst/>
            <a:gdLst/>
            <a:ahLst/>
            <a:cxnLst/>
            <a:rect l="l" t="t" r="r" b="b"/>
            <a:pathLst>
              <a:path w="410209" h="4283075">
                <a:moveTo>
                  <a:pt x="0" y="4282643"/>
                </a:moveTo>
                <a:lnTo>
                  <a:pt x="409892" y="4282643"/>
                </a:lnTo>
                <a:lnTo>
                  <a:pt x="409892" y="0"/>
                </a:lnTo>
                <a:lnTo>
                  <a:pt x="0" y="0"/>
                </a:lnTo>
                <a:lnTo>
                  <a:pt x="0" y="4282643"/>
                </a:lnTo>
                <a:close/>
              </a:path>
            </a:pathLst>
          </a:custGeom>
          <a:solidFill>
            <a:srgbClr val="FFFFFF"/>
          </a:solidFill>
        </p:spPr>
        <p:txBody>
          <a:bodyPr wrap="square" lIns="0" tIns="0" rIns="0" bIns="0" rtlCol="0"/>
          <a:lstStyle/>
          <a:p>
            <a:endParaRPr/>
          </a:p>
        </p:txBody>
      </p:sp>
      <p:sp>
        <p:nvSpPr>
          <p:cNvPr id="348" name="object 348"/>
          <p:cNvSpPr/>
          <p:nvPr/>
        </p:nvSpPr>
        <p:spPr>
          <a:xfrm>
            <a:off x="4868443" y="6853985"/>
            <a:ext cx="97104" cy="236219"/>
          </a:xfrm>
          <a:prstGeom prst="rect">
            <a:avLst/>
          </a:prstGeom>
          <a:blipFill>
            <a:blip r:embed="rId14" cstate="print"/>
            <a:stretch>
              <a:fillRect/>
            </a:stretch>
          </a:blipFill>
        </p:spPr>
        <p:txBody>
          <a:bodyPr wrap="square" lIns="0" tIns="0" rIns="0" bIns="0" rtlCol="0"/>
          <a:lstStyle/>
          <a:p>
            <a:endParaRPr/>
          </a:p>
        </p:txBody>
      </p:sp>
      <p:sp>
        <p:nvSpPr>
          <p:cNvPr id="349" name="object 349"/>
          <p:cNvSpPr/>
          <p:nvPr/>
        </p:nvSpPr>
        <p:spPr>
          <a:xfrm>
            <a:off x="2972686" y="6878746"/>
            <a:ext cx="142240" cy="207645"/>
          </a:xfrm>
          <a:custGeom>
            <a:avLst/>
            <a:gdLst/>
            <a:ahLst/>
            <a:cxnLst/>
            <a:rect l="l" t="t" r="r" b="b"/>
            <a:pathLst>
              <a:path w="142239" h="207645">
                <a:moveTo>
                  <a:pt x="117914" y="71018"/>
                </a:moveTo>
                <a:lnTo>
                  <a:pt x="56299" y="71018"/>
                </a:lnTo>
                <a:lnTo>
                  <a:pt x="63931" y="81191"/>
                </a:lnTo>
                <a:lnTo>
                  <a:pt x="61754" y="102857"/>
                </a:lnTo>
                <a:lnTo>
                  <a:pt x="58305" y="130936"/>
                </a:lnTo>
                <a:lnTo>
                  <a:pt x="57924" y="141643"/>
                </a:lnTo>
                <a:lnTo>
                  <a:pt x="73139" y="194767"/>
                </a:lnTo>
                <a:lnTo>
                  <a:pt x="72771" y="200037"/>
                </a:lnTo>
                <a:lnTo>
                  <a:pt x="69773" y="205130"/>
                </a:lnTo>
                <a:lnTo>
                  <a:pt x="71386" y="207187"/>
                </a:lnTo>
                <a:lnTo>
                  <a:pt x="81534" y="207187"/>
                </a:lnTo>
                <a:lnTo>
                  <a:pt x="85839" y="196507"/>
                </a:lnTo>
                <a:lnTo>
                  <a:pt x="85217" y="192481"/>
                </a:lnTo>
                <a:lnTo>
                  <a:pt x="86652" y="190830"/>
                </a:lnTo>
                <a:lnTo>
                  <a:pt x="80556" y="146697"/>
                </a:lnTo>
                <a:lnTo>
                  <a:pt x="82346" y="135343"/>
                </a:lnTo>
                <a:lnTo>
                  <a:pt x="84785" y="120192"/>
                </a:lnTo>
                <a:lnTo>
                  <a:pt x="140618" y="120192"/>
                </a:lnTo>
                <a:lnTo>
                  <a:pt x="140296" y="112775"/>
                </a:lnTo>
                <a:lnTo>
                  <a:pt x="137769" y="104216"/>
                </a:lnTo>
                <a:lnTo>
                  <a:pt x="124167" y="102857"/>
                </a:lnTo>
                <a:lnTo>
                  <a:pt x="121996" y="96088"/>
                </a:lnTo>
                <a:lnTo>
                  <a:pt x="116141" y="88201"/>
                </a:lnTo>
                <a:lnTo>
                  <a:pt x="117914" y="71018"/>
                </a:lnTo>
                <a:close/>
              </a:path>
              <a:path w="142239" h="207645">
                <a:moveTo>
                  <a:pt x="140618" y="120192"/>
                </a:moveTo>
                <a:lnTo>
                  <a:pt x="84785" y="120192"/>
                </a:lnTo>
                <a:lnTo>
                  <a:pt x="87414" y="143548"/>
                </a:lnTo>
                <a:lnTo>
                  <a:pt x="89458" y="155117"/>
                </a:lnTo>
                <a:lnTo>
                  <a:pt x="94742" y="165061"/>
                </a:lnTo>
                <a:lnTo>
                  <a:pt x="114249" y="193700"/>
                </a:lnTo>
                <a:lnTo>
                  <a:pt x="112610" y="201460"/>
                </a:lnTo>
                <a:lnTo>
                  <a:pt x="110515" y="206362"/>
                </a:lnTo>
                <a:lnTo>
                  <a:pt x="113677" y="207187"/>
                </a:lnTo>
                <a:lnTo>
                  <a:pt x="119862" y="207098"/>
                </a:lnTo>
                <a:lnTo>
                  <a:pt x="129603" y="196418"/>
                </a:lnTo>
                <a:lnTo>
                  <a:pt x="128587" y="193840"/>
                </a:lnTo>
                <a:lnTo>
                  <a:pt x="129540" y="190030"/>
                </a:lnTo>
                <a:lnTo>
                  <a:pt x="115671" y="163207"/>
                </a:lnTo>
                <a:lnTo>
                  <a:pt x="107632" y="151625"/>
                </a:lnTo>
                <a:lnTo>
                  <a:pt x="113830" y="144995"/>
                </a:lnTo>
                <a:lnTo>
                  <a:pt x="141681" y="144665"/>
                </a:lnTo>
                <a:lnTo>
                  <a:pt x="140618" y="120192"/>
                </a:lnTo>
                <a:close/>
              </a:path>
              <a:path w="142239" h="207645">
                <a:moveTo>
                  <a:pt x="165" y="87401"/>
                </a:moveTo>
                <a:lnTo>
                  <a:pt x="0" y="90042"/>
                </a:lnTo>
                <a:lnTo>
                  <a:pt x="6032" y="92201"/>
                </a:lnTo>
                <a:lnTo>
                  <a:pt x="8026" y="95440"/>
                </a:lnTo>
                <a:lnTo>
                  <a:pt x="14935" y="97662"/>
                </a:lnTo>
                <a:lnTo>
                  <a:pt x="17170" y="97383"/>
                </a:lnTo>
                <a:lnTo>
                  <a:pt x="42529" y="87680"/>
                </a:lnTo>
                <a:lnTo>
                  <a:pt x="4597" y="87680"/>
                </a:lnTo>
                <a:lnTo>
                  <a:pt x="165" y="87401"/>
                </a:lnTo>
                <a:close/>
              </a:path>
              <a:path w="142239" h="207645">
                <a:moveTo>
                  <a:pt x="52933" y="0"/>
                </a:moveTo>
                <a:lnTo>
                  <a:pt x="43827" y="3809"/>
                </a:lnTo>
                <a:lnTo>
                  <a:pt x="40538" y="13296"/>
                </a:lnTo>
                <a:lnTo>
                  <a:pt x="47599" y="26593"/>
                </a:lnTo>
                <a:lnTo>
                  <a:pt x="52666" y="30022"/>
                </a:lnTo>
                <a:lnTo>
                  <a:pt x="51549" y="33464"/>
                </a:lnTo>
                <a:lnTo>
                  <a:pt x="43662" y="39128"/>
                </a:lnTo>
                <a:lnTo>
                  <a:pt x="40881" y="47332"/>
                </a:lnTo>
                <a:lnTo>
                  <a:pt x="37185" y="69583"/>
                </a:lnTo>
                <a:lnTo>
                  <a:pt x="27660" y="79540"/>
                </a:lnTo>
                <a:lnTo>
                  <a:pt x="4597" y="87680"/>
                </a:lnTo>
                <a:lnTo>
                  <a:pt x="42529" y="87680"/>
                </a:lnTo>
                <a:lnTo>
                  <a:pt x="47574" y="85750"/>
                </a:lnTo>
                <a:lnTo>
                  <a:pt x="56299" y="71018"/>
                </a:lnTo>
                <a:lnTo>
                  <a:pt x="117914" y="71018"/>
                </a:lnTo>
                <a:lnTo>
                  <a:pt x="98958" y="27762"/>
                </a:lnTo>
                <a:lnTo>
                  <a:pt x="92427" y="22859"/>
                </a:lnTo>
                <a:lnTo>
                  <a:pt x="77457" y="22859"/>
                </a:lnTo>
                <a:lnTo>
                  <a:pt x="71805" y="21577"/>
                </a:lnTo>
                <a:lnTo>
                  <a:pt x="61607" y="2349"/>
                </a:lnTo>
                <a:lnTo>
                  <a:pt x="52933" y="0"/>
                </a:lnTo>
                <a:close/>
              </a:path>
              <a:path w="142239" h="207645">
                <a:moveTo>
                  <a:pt x="88773" y="20116"/>
                </a:moveTo>
                <a:lnTo>
                  <a:pt x="77457" y="22859"/>
                </a:lnTo>
                <a:lnTo>
                  <a:pt x="92427" y="22859"/>
                </a:lnTo>
                <a:lnTo>
                  <a:pt x="88773" y="20116"/>
                </a:lnTo>
                <a:close/>
              </a:path>
            </a:pathLst>
          </a:custGeom>
          <a:solidFill>
            <a:srgbClr val="211F1F"/>
          </a:solidFill>
        </p:spPr>
        <p:txBody>
          <a:bodyPr wrap="square" lIns="0" tIns="0" rIns="0" bIns="0" rtlCol="0"/>
          <a:lstStyle/>
          <a:p>
            <a:endParaRPr/>
          </a:p>
        </p:txBody>
      </p:sp>
      <p:sp>
        <p:nvSpPr>
          <p:cNvPr id="350" name="object 350"/>
          <p:cNvSpPr/>
          <p:nvPr/>
        </p:nvSpPr>
        <p:spPr>
          <a:xfrm>
            <a:off x="2139025" y="7989151"/>
            <a:ext cx="33020" cy="33020"/>
          </a:xfrm>
          <a:custGeom>
            <a:avLst/>
            <a:gdLst/>
            <a:ahLst/>
            <a:cxnLst/>
            <a:rect l="l" t="t" r="r" b="b"/>
            <a:pathLst>
              <a:path w="33019" h="33020">
                <a:moveTo>
                  <a:pt x="25311" y="0"/>
                </a:moveTo>
                <a:lnTo>
                  <a:pt x="7289" y="0"/>
                </a:lnTo>
                <a:lnTo>
                  <a:pt x="0" y="7302"/>
                </a:lnTo>
                <a:lnTo>
                  <a:pt x="0" y="25311"/>
                </a:lnTo>
                <a:lnTo>
                  <a:pt x="7289" y="32600"/>
                </a:lnTo>
                <a:lnTo>
                  <a:pt x="25311" y="32600"/>
                </a:lnTo>
                <a:lnTo>
                  <a:pt x="32626" y="25311"/>
                </a:lnTo>
                <a:lnTo>
                  <a:pt x="32626" y="7302"/>
                </a:lnTo>
                <a:lnTo>
                  <a:pt x="25311" y="0"/>
                </a:lnTo>
                <a:close/>
              </a:path>
            </a:pathLst>
          </a:custGeom>
          <a:solidFill>
            <a:srgbClr val="221F1F"/>
          </a:solidFill>
        </p:spPr>
        <p:txBody>
          <a:bodyPr wrap="square" lIns="0" tIns="0" rIns="0" bIns="0" rtlCol="0"/>
          <a:lstStyle/>
          <a:p>
            <a:endParaRPr/>
          </a:p>
        </p:txBody>
      </p:sp>
      <p:sp>
        <p:nvSpPr>
          <p:cNvPr id="351" name="object 351"/>
          <p:cNvSpPr/>
          <p:nvPr/>
        </p:nvSpPr>
        <p:spPr>
          <a:xfrm>
            <a:off x="2982417" y="7009673"/>
            <a:ext cx="91440" cy="67945"/>
          </a:xfrm>
          <a:custGeom>
            <a:avLst/>
            <a:gdLst/>
            <a:ahLst/>
            <a:cxnLst/>
            <a:rect l="l" t="t" r="r" b="b"/>
            <a:pathLst>
              <a:path w="91439" h="67945">
                <a:moveTo>
                  <a:pt x="75876" y="59651"/>
                </a:moveTo>
                <a:lnTo>
                  <a:pt x="914" y="59651"/>
                </a:lnTo>
                <a:lnTo>
                  <a:pt x="1816" y="59918"/>
                </a:lnTo>
                <a:lnTo>
                  <a:pt x="2476" y="60528"/>
                </a:lnTo>
                <a:lnTo>
                  <a:pt x="3149" y="61099"/>
                </a:lnTo>
                <a:lnTo>
                  <a:pt x="3530" y="61975"/>
                </a:lnTo>
                <a:lnTo>
                  <a:pt x="3530" y="67157"/>
                </a:lnTo>
                <a:lnTo>
                  <a:pt x="71691" y="67919"/>
                </a:lnTo>
                <a:lnTo>
                  <a:pt x="73126" y="66941"/>
                </a:lnTo>
                <a:lnTo>
                  <a:pt x="75876" y="59651"/>
                </a:lnTo>
                <a:close/>
              </a:path>
              <a:path w="91439" h="67945">
                <a:moveTo>
                  <a:pt x="20942" y="0"/>
                </a:moveTo>
                <a:lnTo>
                  <a:pt x="20914" y="1892"/>
                </a:lnTo>
                <a:lnTo>
                  <a:pt x="15608" y="9232"/>
                </a:lnTo>
                <a:lnTo>
                  <a:pt x="15138" y="9474"/>
                </a:lnTo>
                <a:lnTo>
                  <a:pt x="38" y="9474"/>
                </a:lnTo>
                <a:lnTo>
                  <a:pt x="1250" y="22031"/>
                </a:lnTo>
                <a:lnTo>
                  <a:pt x="1647" y="34626"/>
                </a:lnTo>
                <a:lnTo>
                  <a:pt x="1231" y="47221"/>
                </a:lnTo>
                <a:lnTo>
                  <a:pt x="0" y="59778"/>
                </a:lnTo>
                <a:lnTo>
                  <a:pt x="914" y="59651"/>
                </a:lnTo>
                <a:lnTo>
                  <a:pt x="75876" y="59651"/>
                </a:lnTo>
                <a:lnTo>
                  <a:pt x="89636" y="23177"/>
                </a:lnTo>
                <a:lnTo>
                  <a:pt x="90449" y="19202"/>
                </a:lnTo>
                <a:lnTo>
                  <a:pt x="91071" y="3632"/>
                </a:lnTo>
                <a:lnTo>
                  <a:pt x="90690" y="2654"/>
                </a:lnTo>
                <a:lnTo>
                  <a:pt x="89293" y="1168"/>
                </a:lnTo>
                <a:lnTo>
                  <a:pt x="88328" y="736"/>
                </a:lnTo>
                <a:lnTo>
                  <a:pt x="20942" y="0"/>
                </a:lnTo>
                <a:close/>
              </a:path>
            </a:pathLst>
          </a:custGeom>
          <a:solidFill>
            <a:srgbClr val="FFFFFF"/>
          </a:solidFill>
        </p:spPr>
        <p:txBody>
          <a:bodyPr wrap="square" lIns="0" tIns="0" rIns="0" bIns="0" rtlCol="0"/>
          <a:lstStyle/>
          <a:p>
            <a:endParaRPr/>
          </a:p>
        </p:txBody>
      </p:sp>
      <p:sp>
        <p:nvSpPr>
          <p:cNvPr id="352" name="object 352"/>
          <p:cNvSpPr/>
          <p:nvPr/>
        </p:nvSpPr>
        <p:spPr>
          <a:xfrm>
            <a:off x="2982417" y="7009673"/>
            <a:ext cx="91440" cy="67945"/>
          </a:xfrm>
          <a:custGeom>
            <a:avLst/>
            <a:gdLst/>
            <a:ahLst/>
            <a:cxnLst/>
            <a:rect l="l" t="t" r="r" b="b"/>
            <a:pathLst>
              <a:path w="91439" h="67945">
                <a:moveTo>
                  <a:pt x="38" y="9474"/>
                </a:moveTo>
                <a:lnTo>
                  <a:pt x="14630" y="9474"/>
                </a:lnTo>
                <a:lnTo>
                  <a:pt x="15138" y="9474"/>
                </a:lnTo>
                <a:lnTo>
                  <a:pt x="15608" y="9232"/>
                </a:lnTo>
                <a:lnTo>
                  <a:pt x="15913" y="8826"/>
                </a:lnTo>
                <a:lnTo>
                  <a:pt x="20942" y="1854"/>
                </a:lnTo>
                <a:lnTo>
                  <a:pt x="20942" y="0"/>
                </a:lnTo>
                <a:lnTo>
                  <a:pt x="87299" y="723"/>
                </a:lnTo>
                <a:lnTo>
                  <a:pt x="91071" y="3632"/>
                </a:lnTo>
                <a:lnTo>
                  <a:pt x="91020" y="4660"/>
                </a:lnTo>
                <a:lnTo>
                  <a:pt x="90614" y="15151"/>
                </a:lnTo>
                <a:lnTo>
                  <a:pt x="73685" y="65468"/>
                </a:lnTo>
                <a:lnTo>
                  <a:pt x="71691" y="67919"/>
                </a:lnTo>
                <a:lnTo>
                  <a:pt x="70103" y="67906"/>
                </a:lnTo>
                <a:lnTo>
                  <a:pt x="3530" y="67157"/>
                </a:lnTo>
                <a:lnTo>
                  <a:pt x="3530" y="62877"/>
                </a:lnTo>
                <a:lnTo>
                  <a:pt x="3530" y="61975"/>
                </a:lnTo>
                <a:lnTo>
                  <a:pt x="3149" y="61099"/>
                </a:lnTo>
                <a:lnTo>
                  <a:pt x="2476" y="60528"/>
                </a:lnTo>
                <a:lnTo>
                  <a:pt x="1816" y="59918"/>
                </a:lnTo>
                <a:lnTo>
                  <a:pt x="914" y="59651"/>
                </a:lnTo>
                <a:lnTo>
                  <a:pt x="0" y="59778"/>
                </a:lnTo>
                <a:lnTo>
                  <a:pt x="1231" y="47221"/>
                </a:lnTo>
                <a:lnTo>
                  <a:pt x="1647" y="34626"/>
                </a:lnTo>
                <a:lnTo>
                  <a:pt x="1250" y="22031"/>
                </a:lnTo>
                <a:lnTo>
                  <a:pt x="38" y="9474"/>
                </a:lnTo>
                <a:close/>
              </a:path>
            </a:pathLst>
          </a:custGeom>
          <a:ln w="3175">
            <a:solidFill>
              <a:srgbClr val="221F1F"/>
            </a:solidFill>
          </a:ln>
        </p:spPr>
        <p:txBody>
          <a:bodyPr wrap="square" lIns="0" tIns="0" rIns="0" bIns="0" rtlCol="0"/>
          <a:lstStyle/>
          <a:p>
            <a:endParaRPr/>
          </a:p>
        </p:txBody>
      </p:sp>
      <p:sp>
        <p:nvSpPr>
          <p:cNvPr id="353" name="object 353"/>
          <p:cNvSpPr/>
          <p:nvPr/>
        </p:nvSpPr>
        <p:spPr>
          <a:xfrm>
            <a:off x="6548805" y="5364200"/>
            <a:ext cx="31115" cy="106680"/>
          </a:xfrm>
          <a:custGeom>
            <a:avLst/>
            <a:gdLst/>
            <a:ahLst/>
            <a:cxnLst/>
            <a:rect l="l" t="t" r="r" b="b"/>
            <a:pathLst>
              <a:path w="31115" h="106679">
                <a:moveTo>
                  <a:pt x="0" y="106629"/>
                </a:moveTo>
                <a:lnTo>
                  <a:pt x="30962" y="106629"/>
                </a:lnTo>
                <a:lnTo>
                  <a:pt x="30962" y="0"/>
                </a:lnTo>
                <a:lnTo>
                  <a:pt x="0" y="0"/>
                </a:lnTo>
                <a:lnTo>
                  <a:pt x="0" y="106629"/>
                </a:lnTo>
                <a:close/>
              </a:path>
            </a:pathLst>
          </a:custGeom>
          <a:solidFill>
            <a:srgbClr val="F6EFD5"/>
          </a:solidFill>
        </p:spPr>
        <p:txBody>
          <a:bodyPr wrap="square" lIns="0" tIns="0" rIns="0" bIns="0" rtlCol="0"/>
          <a:lstStyle/>
          <a:p>
            <a:endParaRPr/>
          </a:p>
        </p:txBody>
      </p:sp>
      <p:sp>
        <p:nvSpPr>
          <p:cNvPr id="354" name="object 354"/>
          <p:cNvSpPr/>
          <p:nvPr/>
        </p:nvSpPr>
        <p:spPr>
          <a:xfrm>
            <a:off x="6548803" y="5313683"/>
            <a:ext cx="31115" cy="157480"/>
          </a:xfrm>
          <a:custGeom>
            <a:avLst/>
            <a:gdLst/>
            <a:ahLst/>
            <a:cxnLst/>
            <a:rect l="l" t="t" r="r" b="b"/>
            <a:pathLst>
              <a:path w="31115" h="157479">
                <a:moveTo>
                  <a:pt x="30962" y="157137"/>
                </a:moveTo>
                <a:lnTo>
                  <a:pt x="0" y="157137"/>
                </a:lnTo>
                <a:lnTo>
                  <a:pt x="0" y="0"/>
                </a:lnTo>
                <a:lnTo>
                  <a:pt x="30962" y="0"/>
                </a:lnTo>
                <a:lnTo>
                  <a:pt x="30962" y="157137"/>
                </a:lnTo>
                <a:close/>
              </a:path>
            </a:pathLst>
          </a:custGeom>
          <a:ln w="3175">
            <a:solidFill>
              <a:srgbClr val="221F1F"/>
            </a:solidFill>
          </a:ln>
        </p:spPr>
        <p:txBody>
          <a:bodyPr wrap="square" lIns="0" tIns="0" rIns="0" bIns="0" rtlCol="0"/>
          <a:lstStyle/>
          <a:p>
            <a:endParaRPr/>
          </a:p>
        </p:txBody>
      </p:sp>
      <p:sp>
        <p:nvSpPr>
          <p:cNvPr id="355" name="object 355"/>
          <p:cNvSpPr/>
          <p:nvPr/>
        </p:nvSpPr>
        <p:spPr>
          <a:xfrm>
            <a:off x="6579768" y="5364200"/>
            <a:ext cx="8890" cy="106680"/>
          </a:xfrm>
          <a:custGeom>
            <a:avLst/>
            <a:gdLst/>
            <a:ahLst/>
            <a:cxnLst/>
            <a:rect l="l" t="t" r="r" b="b"/>
            <a:pathLst>
              <a:path w="8890" h="106679">
                <a:moveTo>
                  <a:pt x="0" y="106629"/>
                </a:moveTo>
                <a:lnTo>
                  <a:pt x="8509" y="106629"/>
                </a:lnTo>
                <a:lnTo>
                  <a:pt x="8509" y="0"/>
                </a:lnTo>
                <a:lnTo>
                  <a:pt x="0" y="0"/>
                </a:lnTo>
                <a:lnTo>
                  <a:pt x="0" y="106629"/>
                </a:lnTo>
                <a:close/>
              </a:path>
            </a:pathLst>
          </a:custGeom>
          <a:solidFill>
            <a:srgbClr val="FFFFFF"/>
          </a:solidFill>
        </p:spPr>
        <p:txBody>
          <a:bodyPr wrap="square" lIns="0" tIns="0" rIns="0" bIns="0" rtlCol="0"/>
          <a:lstStyle/>
          <a:p>
            <a:endParaRPr/>
          </a:p>
        </p:txBody>
      </p:sp>
      <p:sp>
        <p:nvSpPr>
          <p:cNvPr id="356" name="object 356"/>
          <p:cNvSpPr/>
          <p:nvPr/>
        </p:nvSpPr>
        <p:spPr>
          <a:xfrm>
            <a:off x="6578457" y="5364200"/>
            <a:ext cx="10160" cy="107950"/>
          </a:xfrm>
          <a:custGeom>
            <a:avLst/>
            <a:gdLst/>
            <a:ahLst/>
            <a:cxnLst/>
            <a:rect l="l" t="t" r="r" b="b"/>
            <a:pathLst>
              <a:path w="10159" h="107950">
                <a:moveTo>
                  <a:pt x="0" y="107928"/>
                </a:moveTo>
                <a:lnTo>
                  <a:pt x="9819" y="107928"/>
                </a:lnTo>
                <a:lnTo>
                  <a:pt x="9819" y="0"/>
                </a:lnTo>
                <a:lnTo>
                  <a:pt x="0" y="0"/>
                </a:lnTo>
                <a:lnTo>
                  <a:pt x="0" y="107928"/>
                </a:lnTo>
                <a:close/>
              </a:path>
            </a:pathLst>
          </a:custGeom>
          <a:solidFill>
            <a:srgbClr val="221F1F"/>
          </a:solidFill>
        </p:spPr>
        <p:txBody>
          <a:bodyPr wrap="square" lIns="0" tIns="0" rIns="0" bIns="0" rtlCol="0"/>
          <a:lstStyle/>
          <a:p>
            <a:endParaRPr/>
          </a:p>
        </p:txBody>
      </p:sp>
      <p:sp>
        <p:nvSpPr>
          <p:cNvPr id="357" name="object 357"/>
          <p:cNvSpPr/>
          <p:nvPr/>
        </p:nvSpPr>
        <p:spPr>
          <a:xfrm>
            <a:off x="6588277" y="5364200"/>
            <a:ext cx="259079" cy="224790"/>
          </a:xfrm>
          <a:custGeom>
            <a:avLst/>
            <a:gdLst/>
            <a:ahLst/>
            <a:cxnLst/>
            <a:rect l="l" t="t" r="r" b="b"/>
            <a:pathLst>
              <a:path w="259079" h="224789">
                <a:moveTo>
                  <a:pt x="0" y="224612"/>
                </a:moveTo>
                <a:lnTo>
                  <a:pt x="258762" y="224612"/>
                </a:lnTo>
                <a:lnTo>
                  <a:pt x="258762" y="0"/>
                </a:lnTo>
                <a:lnTo>
                  <a:pt x="0" y="0"/>
                </a:lnTo>
                <a:lnTo>
                  <a:pt x="0" y="224612"/>
                </a:lnTo>
                <a:close/>
              </a:path>
            </a:pathLst>
          </a:custGeom>
          <a:solidFill>
            <a:srgbClr val="F4ECD3"/>
          </a:solidFill>
        </p:spPr>
        <p:txBody>
          <a:bodyPr wrap="square" lIns="0" tIns="0" rIns="0" bIns="0" rtlCol="0"/>
          <a:lstStyle/>
          <a:p>
            <a:endParaRPr/>
          </a:p>
        </p:txBody>
      </p:sp>
      <p:sp>
        <p:nvSpPr>
          <p:cNvPr id="358" name="object 358"/>
          <p:cNvSpPr/>
          <p:nvPr/>
        </p:nvSpPr>
        <p:spPr>
          <a:xfrm>
            <a:off x="6588278" y="5295934"/>
            <a:ext cx="622935" cy="293370"/>
          </a:xfrm>
          <a:custGeom>
            <a:avLst/>
            <a:gdLst/>
            <a:ahLst/>
            <a:cxnLst/>
            <a:rect l="l" t="t" r="r" b="b"/>
            <a:pathLst>
              <a:path w="622934" h="293370">
                <a:moveTo>
                  <a:pt x="622540" y="292887"/>
                </a:moveTo>
                <a:lnTo>
                  <a:pt x="0" y="292887"/>
                </a:lnTo>
                <a:lnTo>
                  <a:pt x="0" y="0"/>
                </a:lnTo>
                <a:lnTo>
                  <a:pt x="622540" y="0"/>
                </a:lnTo>
              </a:path>
            </a:pathLst>
          </a:custGeom>
          <a:ln w="3175">
            <a:solidFill>
              <a:srgbClr val="221F1F"/>
            </a:solidFill>
          </a:ln>
        </p:spPr>
        <p:txBody>
          <a:bodyPr wrap="square" lIns="0" tIns="0" rIns="0" bIns="0" rtlCol="0"/>
          <a:lstStyle/>
          <a:p>
            <a:endParaRPr/>
          </a:p>
        </p:txBody>
      </p:sp>
      <p:sp>
        <p:nvSpPr>
          <p:cNvPr id="359" name="object 359"/>
          <p:cNvSpPr/>
          <p:nvPr/>
        </p:nvSpPr>
        <p:spPr>
          <a:xfrm>
            <a:off x="6548805" y="5704306"/>
            <a:ext cx="31115" cy="157480"/>
          </a:xfrm>
          <a:custGeom>
            <a:avLst/>
            <a:gdLst/>
            <a:ahLst/>
            <a:cxnLst/>
            <a:rect l="l" t="t" r="r" b="b"/>
            <a:pathLst>
              <a:path w="31115" h="157479">
                <a:moveTo>
                  <a:pt x="0" y="157137"/>
                </a:moveTo>
                <a:lnTo>
                  <a:pt x="30962" y="157137"/>
                </a:lnTo>
                <a:lnTo>
                  <a:pt x="30962" y="0"/>
                </a:lnTo>
                <a:lnTo>
                  <a:pt x="0" y="0"/>
                </a:lnTo>
                <a:lnTo>
                  <a:pt x="0" y="157137"/>
                </a:lnTo>
                <a:close/>
              </a:path>
            </a:pathLst>
          </a:custGeom>
          <a:solidFill>
            <a:srgbClr val="F6EFD5"/>
          </a:solidFill>
        </p:spPr>
        <p:txBody>
          <a:bodyPr wrap="square" lIns="0" tIns="0" rIns="0" bIns="0" rtlCol="0"/>
          <a:lstStyle/>
          <a:p>
            <a:endParaRPr/>
          </a:p>
        </p:txBody>
      </p:sp>
      <p:sp>
        <p:nvSpPr>
          <p:cNvPr id="360" name="object 360"/>
          <p:cNvSpPr/>
          <p:nvPr/>
        </p:nvSpPr>
        <p:spPr>
          <a:xfrm>
            <a:off x="6548803" y="5704310"/>
            <a:ext cx="31115" cy="157480"/>
          </a:xfrm>
          <a:custGeom>
            <a:avLst/>
            <a:gdLst/>
            <a:ahLst/>
            <a:cxnLst/>
            <a:rect l="l" t="t" r="r" b="b"/>
            <a:pathLst>
              <a:path w="31115" h="157479">
                <a:moveTo>
                  <a:pt x="30962" y="157137"/>
                </a:moveTo>
                <a:lnTo>
                  <a:pt x="0" y="157137"/>
                </a:lnTo>
                <a:lnTo>
                  <a:pt x="0" y="0"/>
                </a:lnTo>
                <a:lnTo>
                  <a:pt x="30962" y="0"/>
                </a:lnTo>
                <a:lnTo>
                  <a:pt x="30962" y="157137"/>
                </a:lnTo>
                <a:close/>
              </a:path>
            </a:pathLst>
          </a:custGeom>
          <a:ln w="3175">
            <a:solidFill>
              <a:srgbClr val="221F1F"/>
            </a:solidFill>
          </a:ln>
        </p:spPr>
        <p:txBody>
          <a:bodyPr wrap="square" lIns="0" tIns="0" rIns="0" bIns="0" rtlCol="0"/>
          <a:lstStyle/>
          <a:p>
            <a:endParaRPr/>
          </a:p>
        </p:txBody>
      </p:sp>
      <p:sp>
        <p:nvSpPr>
          <p:cNvPr id="361" name="object 361"/>
          <p:cNvSpPr/>
          <p:nvPr/>
        </p:nvSpPr>
        <p:spPr>
          <a:xfrm>
            <a:off x="6579768" y="5705424"/>
            <a:ext cx="8890" cy="157480"/>
          </a:xfrm>
          <a:custGeom>
            <a:avLst/>
            <a:gdLst/>
            <a:ahLst/>
            <a:cxnLst/>
            <a:rect l="l" t="t" r="r" b="b"/>
            <a:pathLst>
              <a:path w="8890" h="157479">
                <a:moveTo>
                  <a:pt x="0" y="157124"/>
                </a:moveTo>
                <a:lnTo>
                  <a:pt x="8509" y="157124"/>
                </a:lnTo>
                <a:lnTo>
                  <a:pt x="8509" y="0"/>
                </a:lnTo>
                <a:lnTo>
                  <a:pt x="0" y="0"/>
                </a:lnTo>
                <a:lnTo>
                  <a:pt x="0" y="157124"/>
                </a:lnTo>
                <a:close/>
              </a:path>
            </a:pathLst>
          </a:custGeom>
          <a:solidFill>
            <a:srgbClr val="FFFFFF"/>
          </a:solidFill>
        </p:spPr>
        <p:txBody>
          <a:bodyPr wrap="square" lIns="0" tIns="0" rIns="0" bIns="0" rtlCol="0"/>
          <a:lstStyle/>
          <a:p>
            <a:endParaRPr/>
          </a:p>
        </p:txBody>
      </p:sp>
      <p:sp>
        <p:nvSpPr>
          <p:cNvPr id="362" name="object 362"/>
          <p:cNvSpPr/>
          <p:nvPr/>
        </p:nvSpPr>
        <p:spPr>
          <a:xfrm>
            <a:off x="6578457" y="5704115"/>
            <a:ext cx="10160" cy="160020"/>
          </a:xfrm>
          <a:custGeom>
            <a:avLst/>
            <a:gdLst/>
            <a:ahLst/>
            <a:cxnLst/>
            <a:rect l="l" t="t" r="r" b="b"/>
            <a:pathLst>
              <a:path w="10159" h="160020">
                <a:moveTo>
                  <a:pt x="0" y="159740"/>
                </a:moveTo>
                <a:lnTo>
                  <a:pt x="9819" y="159740"/>
                </a:lnTo>
                <a:lnTo>
                  <a:pt x="9819" y="0"/>
                </a:lnTo>
                <a:lnTo>
                  <a:pt x="0" y="0"/>
                </a:lnTo>
                <a:lnTo>
                  <a:pt x="0" y="159740"/>
                </a:lnTo>
                <a:close/>
              </a:path>
            </a:pathLst>
          </a:custGeom>
          <a:solidFill>
            <a:srgbClr val="221F1F"/>
          </a:solidFill>
        </p:spPr>
        <p:txBody>
          <a:bodyPr wrap="square" lIns="0" tIns="0" rIns="0" bIns="0" rtlCol="0"/>
          <a:lstStyle/>
          <a:p>
            <a:endParaRPr/>
          </a:p>
        </p:txBody>
      </p:sp>
      <p:sp>
        <p:nvSpPr>
          <p:cNvPr id="363" name="object 363"/>
          <p:cNvSpPr/>
          <p:nvPr/>
        </p:nvSpPr>
        <p:spPr>
          <a:xfrm>
            <a:off x="6588277" y="5686552"/>
            <a:ext cx="259079" cy="293370"/>
          </a:xfrm>
          <a:custGeom>
            <a:avLst/>
            <a:gdLst/>
            <a:ahLst/>
            <a:cxnLst/>
            <a:rect l="l" t="t" r="r" b="b"/>
            <a:pathLst>
              <a:path w="259079" h="293370">
                <a:moveTo>
                  <a:pt x="0" y="292887"/>
                </a:moveTo>
                <a:lnTo>
                  <a:pt x="258762" y="292887"/>
                </a:lnTo>
                <a:lnTo>
                  <a:pt x="258762" y="0"/>
                </a:lnTo>
                <a:lnTo>
                  <a:pt x="0" y="0"/>
                </a:lnTo>
                <a:lnTo>
                  <a:pt x="0" y="292887"/>
                </a:lnTo>
                <a:close/>
              </a:path>
            </a:pathLst>
          </a:custGeom>
          <a:solidFill>
            <a:srgbClr val="F4ECD3"/>
          </a:solidFill>
        </p:spPr>
        <p:txBody>
          <a:bodyPr wrap="square" lIns="0" tIns="0" rIns="0" bIns="0" rtlCol="0"/>
          <a:lstStyle/>
          <a:p>
            <a:endParaRPr/>
          </a:p>
        </p:txBody>
      </p:sp>
      <p:sp>
        <p:nvSpPr>
          <p:cNvPr id="364" name="object 364"/>
          <p:cNvSpPr/>
          <p:nvPr/>
        </p:nvSpPr>
        <p:spPr>
          <a:xfrm>
            <a:off x="6588278" y="5686548"/>
            <a:ext cx="622935" cy="293370"/>
          </a:xfrm>
          <a:custGeom>
            <a:avLst/>
            <a:gdLst/>
            <a:ahLst/>
            <a:cxnLst/>
            <a:rect l="l" t="t" r="r" b="b"/>
            <a:pathLst>
              <a:path w="622934" h="293370">
                <a:moveTo>
                  <a:pt x="622540" y="292887"/>
                </a:moveTo>
                <a:lnTo>
                  <a:pt x="0" y="292887"/>
                </a:lnTo>
                <a:lnTo>
                  <a:pt x="0" y="0"/>
                </a:lnTo>
                <a:lnTo>
                  <a:pt x="622540" y="0"/>
                </a:lnTo>
              </a:path>
            </a:pathLst>
          </a:custGeom>
          <a:ln w="3175">
            <a:solidFill>
              <a:srgbClr val="221F1F"/>
            </a:solidFill>
          </a:ln>
        </p:spPr>
        <p:txBody>
          <a:bodyPr wrap="square" lIns="0" tIns="0" rIns="0" bIns="0" rtlCol="0"/>
          <a:lstStyle/>
          <a:p>
            <a:endParaRPr/>
          </a:p>
        </p:txBody>
      </p:sp>
      <p:sp>
        <p:nvSpPr>
          <p:cNvPr id="365" name="object 365"/>
          <p:cNvSpPr/>
          <p:nvPr/>
        </p:nvSpPr>
        <p:spPr>
          <a:xfrm>
            <a:off x="6548805" y="6097663"/>
            <a:ext cx="31115" cy="157480"/>
          </a:xfrm>
          <a:custGeom>
            <a:avLst/>
            <a:gdLst/>
            <a:ahLst/>
            <a:cxnLst/>
            <a:rect l="l" t="t" r="r" b="b"/>
            <a:pathLst>
              <a:path w="31115" h="157479">
                <a:moveTo>
                  <a:pt x="0" y="157124"/>
                </a:moveTo>
                <a:lnTo>
                  <a:pt x="30962" y="157124"/>
                </a:lnTo>
                <a:lnTo>
                  <a:pt x="30962" y="0"/>
                </a:lnTo>
                <a:lnTo>
                  <a:pt x="0" y="0"/>
                </a:lnTo>
                <a:lnTo>
                  <a:pt x="0" y="157124"/>
                </a:lnTo>
                <a:close/>
              </a:path>
            </a:pathLst>
          </a:custGeom>
          <a:solidFill>
            <a:srgbClr val="F6EFD5"/>
          </a:solidFill>
        </p:spPr>
        <p:txBody>
          <a:bodyPr wrap="square" lIns="0" tIns="0" rIns="0" bIns="0" rtlCol="0"/>
          <a:lstStyle/>
          <a:p>
            <a:endParaRPr/>
          </a:p>
        </p:txBody>
      </p:sp>
      <p:sp>
        <p:nvSpPr>
          <p:cNvPr id="366" name="object 366"/>
          <p:cNvSpPr/>
          <p:nvPr/>
        </p:nvSpPr>
        <p:spPr>
          <a:xfrm>
            <a:off x="6548803" y="6097662"/>
            <a:ext cx="31115" cy="157480"/>
          </a:xfrm>
          <a:custGeom>
            <a:avLst/>
            <a:gdLst/>
            <a:ahLst/>
            <a:cxnLst/>
            <a:rect l="l" t="t" r="r" b="b"/>
            <a:pathLst>
              <a:path w="31115" h="157479">
                <a:moveTo>
                  <a:pt x="30962" y="157124"/>
                </a:moveTo>
                <a:lnTo>
                  <a:pt x="0" y="157124"/>
                </a:lnTo>
                <a:lnTo>
                  <a:pt x="0" y="0"/>
                </a:lnTo>
                <a:lnTo>
                  <a:pt x="30962" y="0"/>
                </a:lnTo>
                <a:lnTo>
                  <a:pt x="30962" y="157124"/>
                </a:lnTo>
                <a:close/>
              </a:path>
            </a:pathLst>
          </a:custGeom>
          <a:ln w="3175">
            <a:solidFill>
              <a:srgbClr val="221F1F"/>
            </a:solidFill>
          </a:ln>
        </p:spPr>
        <p:txBody>
          <a:bodyPr wrap="square" lIns="0" tIns="0" rIns="0" bIns="0" rtlCol="0"/>
          <a:lstStyle/>
          <a:p>
            <a:endParaRPr/>
          </a:p>
        </p:txBody>
      </p:sp>
      <p:sp>
        <p:nvSpPr>
          <p:cNvPr id="367" name="object 367"/>
          <p:cNvSpPr/>
          <p:nvPr/>
        </p:nvSpPr>
        <p:spPr>
          <a:xfrm>
            <a:off x="6579768" y="6097663"/>
            <a:ext cx="8890" cy="157480"/>
          </a:xfrm>
          <a:custGeom>
            <a:avLst/>
            <a:gdLst/>
            <a:ahLst/>
            <a:cxnLst/>
            <a:rect l="l" t="t" r="r" b="b"/>
            <a:pathLst>
              <a:path w="8890" h="157479">
                <a:moveTo>
                  <a:pt x="0" y="157124"/>
                </a:moveTo>
                <a:lnTo>
                  <a:pt x="8509" y="157124"/>
                </a:lnTo>
                <a:lnTo>
                  <a:pt x="8509" y="0"/>
                </a:lnTo>
                <a:lnTo>
                  <a:pt x="0" y="0"/>
                </a:lnTo>
                <a:lnTo>
                  <a:pt x="0" y="157124"/>
                </a:lnTo>
                <a:close/>
              </a:path>
            </a:pathLst>
          </a:custGeom>
          <a:solidFill>
            <a:srgbClr val="FFFFFF"/>
          </a:solidFill>
        </p:spPr>
        <p:txBody>
          <a:bodyPr wrap="square" lIns="0" tIns="0" rIns="0" bIns="0" rtlCol="0"/>
          <a:lstStyle/>
          <a:p>
            <a:endParaRPr/>
          </a:p>
        </p:txBody>
      </p:sp>
      <p:sp>
        <p:nvSpPr>
          <p:cNvPr id="368" name="object 368"/>
          <p:cNvSpPr/>
          <p:nvPr/>
        </p:nvSpPr>
        <p:spPr>
          <a:xfrm>
            <a:off x="6578457" y="6096354"/>
            <a:ext cx="10160" cy="160020"/>
          </a:xfrm>
          <a:custGeom>
            <a:avLst/>
            <a:gdLst/>
            <a:ahLst/>
            <a:cxnLst/>
            <a:rect l="l" t="t" r="r" b="b"/>
            <a:pathLst>
              <a:path w="10159" h="160020">
                <a:moveTo>
                  <a:pt x="0" y="159740"/>
                </a:moveTo>
                <a:lnTo>
                  <a:pt x="9819" y="159740"/>
                </a:lnTo>
                <a:lnTo>
                  <a:pt x="9819" y="0"/>
                </a:lnTo>
                <a:lnTo>
                  <a:pt x="0" y="0"/>
                </a:lnTo>
                <a:lnTo>
                  <a:pt x="0" y="159740"/>
                </a:lnTo>
                <a:close/>
              </a:path>
            </a:pathLst>
          </a:custGeom>
          <a:solidFill>
            <a:srgbClr val="221F1F"/>
          </a:solidFill>
        </p:spPr>
        <p:txBody>
          <a:bodyPr wrap="square" lIns="0" tIns="0" rIns="0" bIns="0" rtlCol="0"/>
          <a:lstStyle/>
          <a:p>
            <a:endParaRPr/>
          </a:p>
        </p:txBody>
      </p:sp>
      <p:sp>
        <p:nvSpPr>
          <p:cNvPr id="369" name="object 369"/>
          <p:cNvSpPr/>
          <p:nvPr/>
        </p:nvSpPr>
        <p:spPr>
          <a:xfrm>
            <a:off x="6588277" y="6079896"/>
            <a:ext cx="259079" cy="293370"/>
          </a:xfrm>
          <a:custGeom>
            <a:avLst/>
            <a:gdLst/>
            <a:ahLst/>
            <a:cxnLst/>
            <a:rect l="l" t="t" r="r" b="b"/>
            <a:pathLst>
              <a:path w="259079" h="293370">
                <a:moveTo>
                  <a:pt x="0" y="292887"/>
                </a:moveTo>
                <a:lnTo>
                  <a:pt x="258762" y="292887"/>
                </a:lnTo>
                <a:lnTo>
                  <a:pt x="258762" y="0"/>
                </a:lnTo>
                <a:lnTo>
                  <a:pt x="0" y="0"/>
                </a:lnTo>
                <a:lnTo>
                  <a:pt x="0" y="292887"/>
                </a:lnTo>
                <a:close/>
              </a:path>
            </a:pathLst>
          </a:custGeom>
          <a:solidFill>
            <a:srgbClr val="F4ECD3"/>
          </a:solidFill>
        </p:spPr>
        <p:txBody>
          <a:bodyPr wrap="square" lIns="0" tIns="0" rIns="0" bIns="0" rtlCol="0"/>
          <a:lstStyle/>
          <a:p>
            <a:endParaRPr/>
          </a:p>
        </p:txBody>
      </p:sp>
      <p:sp>
        <p:nvSpPr>
          <p:cNvPr id="370" name="object 370"/>
          <p:cNvSpPr/>
          <p:nvPr/>
        </p:nvSpPr>
        <p:spPr>
          <a:xfrm>
            <a:off x="6588278" y="6079897"/>
            <a:ext cx="622935" cy="293370"/>
          </a:xfrm>
          <a:custGeom>
            <a:avLst/>
            <a:gdLst/>
            <a:ahLst/>
            <a:cxnLst/>
            <a:rect l="l" t="t" r="r" b="b"/>
            <a:pathLst>
              <a:path w="622934" h="293370">
                <a:moveTo>
                  <a:pt x="622540" y="292887"/>
                </a:moveTo>
                <a:lnTo>
                  <a:pt x="0" y="292887"/>
                </a:lnTo>
                <a:lnTo>
                  <a:pt x="0" y="0"/>
                </a:lnTo>
                <a:lnTo>
                  <a:pt x="622540" y="0"/>
                </a:lnTo>
              </a:path>
            </a:pathLst>
          </a:custGeom>
          <a:ln w="3175">
            <a:solidFill>
              <a:srgbClr val="221F1F"/>
            </a:solidFill>
          </a:ln>
        </p:spPr>
        <p:txBody>
          <a:bodyPr wrap="square" lIns="0" tIns="0" rIns="0" bIns="0" rtlCol="0"/>
          <a:lstStyle/>
          <a:p>
            <a:endParaRPr/>
          </a:p>
        </p:txBody>
      </p:sp>
      <p:sp>
        <p:nvSpPr>
          <p:cNvPr id="371" name="object 371"/>
          <p:cNvSpPr/>
          <p:nvPr/>
        </p:nvSpPr>
        <p:spPr>
          <a:xfrm>
            <a:off x="6548805" y="6489191"/>
            <a:ext cx="31115" cy="518795"/>
          </a:xfrm>
          <a:custGeom>
            <a:avLst/>
            <a:gdLst/>
            <a:ahLst/>
            <a:cxnLst/>
            <a:rect l="l" t="t" r="r" b="b"/>
            <a:pathLst>
              <a:path w="31115" h="518795">
                <a:moveTo>
                  <a:pt x="0" y="518490"/>
                </a:moveTo>
                <a:lnTo>
                  <a:pt x="30962" y="518490"/>
                </a:lnTo>
                <a:lnTo>
                  <a:pt x="30962" y="0"/>
                </a:lnTo>
                <a:lnTo>
                  <a:pt x="0" y="0"/>
                </a:lnTo>
                <a:lnTo>
                  <a:pt x="0" y="518490"/>
                </a:lnTo>
                <a:close/>
              </a:path>
            </a:pathLst>
          </a:custGeom>
          <a:solidFill>
            <a:srgbClr val="F6EFD5"/>
          </a:solidFill>
        </p:spPr>
        <p:txBody>
          <a:bodyPr wrap="square" lIns="0" tIns="0" rIns="0" bIns="0" rtlCol="0"/>
          <a:lstStyle/>
          <a:p>
            <a:endParaRPr/>
          </a:p>
        </p:txBody>
      </p:sp>
      <p:sp>
        <p:nvSpPr>
          <p:cNvPr id="372" name="object 372"/>
          <p:cNvSpPr/>
          <p:nvPr/>
        </p:nvSpPr>
        <p:spPr>
          <a:xfrm>
            <a:off x="6548803" y="6489191"/>
            <a:ext cx="31115" cy="518795"/>
          </a:xfrm>
          <a:custGeom>
            <a:avLst/>
            <a:gdLst/>
            <a:ahLst/>
            <a:cxnLst/>
            <a:rect l="l" t="t" r="r" b="b"/>
            <a:pathLst>
              <a:path w="31115" h="518795">
                <a:moveTo>
                  <a:pt x="30962" y="518490"/>
                </a:moveTo>
                <a:lnTo>
                  <a:pt x="0" y="518490"/>
                </a:lnTo>
                <a:lnTo>
                  <a:pt x="0" y="0"/>
                </a:lnTo>
                <a:lnTo>
                  <a:pt x="30962" y="0"/>
                </a:lnTo>
                <a:lnTo>
                  <a:pt x="30962" y="518490"/>
                </a:lnTo>
                <a:close/>
              </a:path>
            </a:pathLst>
          </a:custGeom>
          <a:ln w="3175">
            <a:solidFill>
              <a:srgbClr val="221F1F"/>
            </a:solidFill>
          </a:ln>
        </p:spPr>
        <p:txBody>
          <a:bodyPr wrap="square" lIns="0" tIns="0" rIns="0" bIns="0" rtlCol="0"/>
          <a:lstStyle/>
          <a:p>
            <a:endParaRPr/>
          </a:p>
        </p:txBody>
      </p:sp>
      <p:sp>
        <p:nvSpPr>
          <p:cNvPr id="373" name="object 373"/>
          <p:cNvSpPr/>
          <p:nvPr/>
        </p:nvSpPr>
        <p:spPr>
          <a:xfrm>
            <a:off x="6579768" y="6489191"/>
            <a:ext cx="8890" cy="518795"/>
          </a:xfrm>
          <a:custGeom>
            <a:avLst/>
            <a:gdLst/>
            <a:ahLst/>
            <a:cxnLst/>
            <a:rect l="l" t="t" r="r" b="b"/>
            <a:pathLst>
              <a:path w="8890" h="518795">
                <a:moveTo>
                  <a:pt x="0" y="518490"/>
                </a:moveTo>
                <a:lnTo>
                  <a:pt x="8509" y="518490"/>
                </a:lnTo>
                <a:lnTo>
                  <a:pt x="8509" y="0"/>
                </a:lnTo>
                <a:lnTo>
                  <a:pt x="0" y="0"/>
                </a:lnTo>
                <a:lnTo>
                  <a:pt x="0" y="518490"/>
                </a:lnTo>
                <a:close/>
              </a:path>
            </a:pathLst>
          </a:custGeom>
          <a:solidFill>
            <a:srgbClr val="FFFFFF"/>
          </a:solidFill>
        </p:spPr>
        <p:txBody>
          <a:bodyPr wrap="square" lIns="0" tIns="0" rIns="0" bIns="0" rtlCol="0"/>
          <a:lstStyle/>
          <a:p>
            <a:endParaRPr/>
          </a:p>
        </p:txBody>
      </p:sp>
      <p:sp>
        <p:nvSpPr>
          <p:cNvPr id="374" name="object 374"/>
          <p:cNvSpPr/>
          <p:nvPr/>
        </p:nvSpPr>
        <p:spPr>
          <a:xfrm>
            <a:off x="6578457" y="6487883"/>
            <a:ext cx="10160" cy="521334"/>
          </a:xfrm>
          <a:custGeom>
            <a:avLst/>
            <a:gdLst/>
            <a:ahLst/>
            <a:cxnLst/>
            <a:rect l="l" t="t" r="r" b="b"/>
            <a:pathLst>
              <a:path w="10159" h="521334">
                <a:moveTo>
                  <a:pt x="0" y="521106"/>
                </a:moveTo>
                <a:lnTo>
                  <a:pt x="9819" y="521106"/>
                </a:lnTo>
                <a:lnTo>
                  <a:pt x="9819" y="0"/>
                </a:lnTo>
                <a:lnTo>
                  <a:pt x="0" y="0"/>
                </a:lnTo>
                <a:lnTo>
                  <a:pt x="0" y="521106"/>
                </a:lnTo>
                <a:close/>
              </a:path>
            </a:pathLst>
          </a:custGeom>
          <a:solidFill>
            <a:srgbClr val="221F1F"/>
          </a:solidFill>
        </p:spPr>
        <p:txBody>
          <a:bodyPr wrap="square" lIns="0" tIns="0" rIns="0" bIns="0" rtlCol="0"/>
          <a:lstStyle/>
          <a:p>
            <a:endParaRPr/>
          </a:p>
        </p:txBody>
      </p:sp>
      <p:sp>
        <p:nvSpPr>
          <p:cNvPr id="375" name="object 375"/>
          <p:cNvSpPr/>
          <p:nvPr/>
        </p:nvSpPr>
        <p:spPr>
          <a:xfrm>
            <a:off x="6588277" y="6473228"/>
            <a:ext cx="259079" cy="615950"/>
          </a:xfrm>
          <a:custGeom>
            <a:avLst/>
            <a:gdLst/>
            <a:ahLst/>
            <a:cxnLst/>
            <a:rect l="l" t="t" r="r" b="b"/>
            <a:pathLst>
              <a:path w="259079" h="615950">
                <a:moveTo>
                  <a:pt x="0" y="615327"/>
                </a:moveTo>
                <a:lnTo>
                  <a:pt x="258762" y="615327"/>
                </a:lnTo>
                <a:lnTo>
                  <a:pt x="258762" y="0"/>
                </a:lnTo>
                <a:lnTo>
                  <a:pt x="0" y="0"/>
                </a:lnTo>
                <a:lnTo>
                  <a:pt x="0" y="615327"/>
                </a:lnTo>
                <a:close/>
              </a:path>
            </a:pathLst>
          </a:custGeom>
          <a:solidFill>
            <a:srgbClr val="F4ECD3"/>
          </a:solidFill>
        </p:spPr>
        <p:txBody>
          <a:bodyPr wrap="square" lIns="0" tIns="0" rIns="0" bIns="0" rtlCol="0"/>
          <a:lstStyle/>
          <a:p>
            <a:endParaRPr/>
          </a:p>
        </p:txBody>
      </p:sp>
      <p:sp>
        <p:nvSpPr>
          <p:cNvPr id="376" name="object 376"/>
          <p:cNvSpPr/>
          <p:nvPr/>
        </p:nvSpPr>
        <p:spPr>
          <a:xfrm>
            <a:off x="6588278" y="6473234"/>
            <a:ext cx="622935" cy="615950"/>
          </a:xfrm>
          <a:custGeom>
            <a:avLst/>
            <a:gdLst/>
            <a:ahLst/>
            <a:cxnLst/>
            <a:rect l="l" t="t" r="r" b="b"/>
            <a:pathLst>
              <a:path w="622934" h="615950">
                <a:moveTo>
                  <a:pt x="622540" y="615327"/>
                </a:moveTo>
                <a:lnTo>
                  <a:pt x="0" y="615327"/>
                </a:lnTo>
                <a:lnTo>
                  <a:pt x="0" y="0"/>
                </a:lnTo>
                <a:lnTo>
                  <a:pt x="622540" y="0"/>
                </a:lnTo>
              </a:path>
            </a:pathLst>
          </a:custGeom>
          <a:ln w="3175">
            <a:solidFill>
              <a:srgbClr val="221F1F"/>
            </a:solidFill>
          </a:ln>
        </p:spPr>
        <p:txBody>
          <a:bodyPr wrap="square" lIns="0" tIns="0" rIns="0" bIns="0" rtlCol="0"/>
          <a:lstStyle/>
          <a:p>
            <a:endParaRPr/>
          </a:p>
        </p:txBody>
      </p:sp>
      <p:sp>
        <p:nvSpPr>
          <p:cNvPr id="377" name="object 377"/>
          <p:cNvSpPr/>
          <p:nvPr/>
        </p:nvSpPr>
        <p:spPr>
          <a:xfrm>
            <a:off x="6588278" y="5235173"/>
            <a:ext cx="622935" cy="60960"/>
          </a:xfrm>
          <a:custGeom>
            <a:avLst/>
            <a:gdLst/>
            <a:ahLst/>
            <a:cxnLst/>
            <a:rect l="l" t="t" r="r" b="b"/>
            <a:pathLst>
              <a:path w="622934" h="60960">
                <a:moveTo>
                  <a:pt x="622540" y="60769"/>
                </a:moveTo>
                <a:lnTo>
                  <a:pt x="0" y="60769"/>
                </a:lnTo>
                <a:lnTo>
                  <a:pt x="0" y="0"/>
                </a:lnTo>
                <a:lnTo>
                  <a:pt x="622540" y="0"/>
                </a:lnTo>
              </a:path>
            </a:pathLst>
          </a:custGeom>
          <a:ln w="3175">
            <a:solidFill>
              <a:srgbClr val="221F1F"/>
            </a:solidFill>
          </a:ln>
        </p:spPr>
        <p:txBody>
          <a:bodyPr wrap="square" lIns="0" tIns="0" rIns="0" bIns="0" rtlCol="0"/>
          <a:lstStyle/>
          <a:p>
            <a:endParaRPr/>
          </a:p>
        </p:txBody>
      </p:sp>
      <p:sp>
        <p:nvSpPr>
          <p:cNvPr id="378" name="object 378"/>
          <p:cNvSpPr/>
          <p:nvPr/>
        </p:nvSpPr>
        <p:spPr>
          <a:xfrm>
            <a:off x="6588277" y="5625782"/>
            <a:ext cx="259079" cy="60960"/>
          </a:xfrm>
          <a:custGeom>
            <a:avLst/>
            <a:gdLst/>
            <a:ahLst/>
            <a:cxnLst/>
            <a:rect l="l" t="t" r="r" b="b"/>
            <a:pathLst>
              <a:path w="259079" h="60960">
                <a:moveTo>
                  <a:pt x="0" y="60769"/>
                </a:moveTo>
                <a:lnTo>
                  <a:pt x="258762" y="60769"/>
                </a:lnTo>
                <a:lnTo>
                  <a:pt x="258762" y="0"/>
                </a:lnTo>
                <a:lnTo>
                  <a:pt x="0" y="0"/>
                </a:lnTo>
                <a:lnTo>
                  <a:pt x="0" y="60769"/>
                </a:lnTo>
                <a:close/>
              </a:path>
            </a:pathLst>
          </a:custGeom>
          <a:solidFill>
            <a:srgbClr val="929497"/>
          </a:solidFill>
        </p:spPr>
        <p:txBody>
          <a:bodyPr wrap="square" lIns="0" tIns="0" rIns="0" bIns="0" rtlCol="0"/>
          <a:lstStyle/>
          <a:p>
            <a:endParaRPr/>
          </a:p>
        </p:txBody>
      </p:sp>
      <p:sp>
        <p:nvSpPr>
          <p:cNvPr id="379" name="object 379"/>
          <p:cNvSpPr/>
          <p:nvPr/>
        </p:nvSpPr>
        <p:spPr>
          <a:xfrm>
            <a:off x="6588278" y="5625788"/>
            <a:ext cx="622935" cy="60960"/>
          </a:xfrm>
          <a:custGeom>
            <a:avLst/>
            <a:gdLst/>
            <a:ahLst/>
            <a:cxnLst/>
            <a:rect l="l" t="t" r="r" b="b"/>
            <a:pathLst>
              <a:path w="622934" h="60960">
                <a:moveTo>
                  <a:pt x="622540" y="60769"/>
                </a:moveTo>
                <a:lnTo>
                  <a:pt x="0" y="60769"/>
                </a:lnTo>
                <a:lnTo>
                  <a:pt x="0" y="0"/>
                </a:lnTo>
                <a:lnTo>
                  <a:pt x="622540" y="0"/>
                </a:lnTo>
              </a:path>
            </a:pathLst>
          </a:custGeom>
          <a:ln w="3175">
            <a:solidFill>
              <a:srgbClr val="221F1F"/>
            </a:solidFill>
          </a:ln>
        </p:spPr>
        <p:txBody>
          <a:bodyPr wrap="square" lIns="0" tIns="0" rIns="0" bIns="0" rtlCol="0"/>
          <a:lstStyle/>
          <a:p>
            <a:endParaRPr/>
          </a:p>
        </p:txBody>
      </p:sp>
      <p:sp>
        <p:nvSpPr>
          <p:cNvPr id="380" name="object 380"/>
          <p:cNvSpPr/>
          <p:nvPr/>
        </p:nvSpPr>
        <p:spPr>
          <a:xfrm>
            <a:off x="6588277" y="6019126"/>
            <a:ext cx="259079" cy="60960"/>
          </a:xfrm>
          <a:custGeom>
            <a:avLst/>
            <a:gdLst/>
            <a:ahLst/>
            <a:cxnLst/>
            <a:rect l="l" t="t" r="r" b="b"/>
            <a:pathLst>
              <a:path w="259079" h="60960">
                <a:moveTo>
                  <a:pt x="0" y="60769"/>
                </a:moveTo>
                <a:lnTo>
                  <a:pt x="258762" y="60769"/>
                </a:lnTo>
                <a:lnTo>
                  <a:pt x="258762" y="0"/>
                </a:lnTo>
                <a:lnTo>
                  <a:pt x="0" y="0"/>
                </a:lnTo>
                <a:lnTo>
                  <a:pt x="0" y="60769"/>
                </a:lnTo>
                <a:close/>
              </a:path>
            </a:pathLst>
          </a:custGeom>
          <a:solidFill>
            <a:srgbClr val="929497"/>
          </a:solidFill>
        </p:spPr>
        <p:txBody>
          <a:bodyPr wrap="square" lIns="0" tIns="0" rIns="0" bIns="0" rtlCol="0"/>
          <a:lstStyle/>
          <a:p>
            <a:endParaRPr/>
          </a:p>
        </p:txBody>
      </p:sp>
      <p:sp>
        <p:nvSpPr>
          <p:cNvPr id="381" name="object 381"/>
          <p:cNvSpPr/>
          <p:nvPr/>
        </p:nvSpPr>
        <p:spPr>
          <a:xfrm>
            <a:off x="6588278" y="6019137"/>
            <a:ext cx="622935" cy="60960"/>
          </a:xfrm>
          <a:custGeom>
            <a:avLst/>
            <a:gdLst/>
            <a:ahLst/>
            <a:cxnLst/>
            <a:rect l="l" t="t" r="r" b="b"/>
            <a:pathLst>
              <a:path w="622934" h="60960">
                <a:moveTo>
                  <a:pt x="622540" y="60769"/>
                </a:moveTo>
                <a:lnTo>
                  <a:pt x="0" y="60769"/>
                </a:lnTo>
                <a:lnTo>
                  <a:pt x="0" y="0"/>
                </a:lnTo>
                <a:lnTo>
                  <a:pt x="622540" y="0"/>
                </a:lnTo>
              </a:path>
            </a:pathLst>
          </a:custGeom>
          <a:ln w="3175">
            <a:solidFill>
              <a:srgbClr val="221F1F"/>
            </a:solidFill>
          </a:ln>
        </p:spPr>
        <p:txBody>
          <a:bodyPr wrap="square" lIns="0" tIns="0" rIns="0" bIns="0" rtlCol="0"/>
          <a:lstStyle/>
          <a:p>
            <a:endParaRPr/>
          </a:p>
        </p:txBody>
      </p:sp>
      <p:sp>
        <p:nvSpPr>
          <p:cNvPr id="382" name="object 382"/>
          <p:cNvSpPr/>
          <p:nvPr/>
        </p:nvSpPr>
        <p:spPr>
          <a:xfrm>
            <a:off x="6588277" y="6412484"/>
            <a:ext cx="259079" cy="60960"/>
          </a:xfrm>
          <a:custGeom>
            <a:avLst/>
            <a:gdLst/>
            <a:ahLst/>
            <a:cxnLst/>
            <a:rect l="l" t="t" r="r" b="b"/>
            <a:pathLst>
              <a:path w="259079" h="60960">
                <a:moveTo>
                  <a:pt x="0" y="60769"/>
                </a:moveTo>
                <a:lnTo>
                  <a:pt x="258762" y="60769"/>
                </a:lnTo>
                <a:lnTo>
                  <a:pt x="258762" y="0"/>
                </a:lnTo>
                <a:lnTo>
                  <a:pt x="0" y="0"/>
                </a:lnTo>
                <a:lnTo>
                  <a:pt x="0" y="60769"/>
                </a:lnTo>
                <a:close/>
              </a:path>
            </a:pathLst>
          </a:custGeom>
          <a:solidFill>
            <a:srgbClr val="929497"/>
          </a:solidFill>
        </p:spPr>
        <p:txBody>
          <a:bodyPr wrap="square" lIns="0" tIns="0" rIns="0" bIns="0" rtlCol="0"/>
          <a:lstStyle/>
          <a:p>
            <a:endParaRPr/>
          </a:p>
        </p:txBody>
      </p:sp>
      <p:sp>
        <p:nvSpPr>
          <p:cNvPr id="383" name="object 383"/>
          <p:cNvSpPr/>
          <p:nvPr/>
        </p:nvSpPr>
        <p:spPr>
          <a:xfrm>
            <a:off x="6588278" y="6412475"/>
            <a:ext cx="622935" cy="60960"/>
          </a:xfrm>
          <a:custGeom>
            <a:avLst/>
            <a:gdLst/>
            <a:ahLst/>
            <a:cxnLst/>
            <a:rect l="l" t="t" r="r" b="b"/>
            <a:pathLst>
              <a:path w="622934" h="60960">
                <a:moveTo>
                  <a:pt x="622540" y="60769"/>
                </a:moveTo>
                <a:lnTo>
                  <a:pt x="0" y="60769"/>
                </a:lnTo>
                <a:lnTo>
                  <a:pt x="0" y="0"/>
                </a:lnTo>
                <a:lnTo>
                  <a:pt x="622540" y="0"/>
                </a:lnTo>
              </a:path>
            </a:pathLst>
          </a:custGeom>
          <a:ln w="3175">
            <a:solidFill>
              <a:srgbClr val="221F1F"/>
            </a:solidFill>
          </a:ln>
        </p:spPr>
        <p:txBody>
          <a:bodyPr wrap="square" lIns="0" tIns="0" rIns="0" bIns="0" rtlCol="0"/>
          <a:lstStyle/>
          <a:p>
            <a:endParaRPr/>
          </a:p>
        </p:txBody>
      </p:sp>
      <p:sp>
        <p:nvSpPr>
          <p:cNvPr id="384" name="object 384"/>
          <p:cNvSpPr/>
          <p:nvPr/>
        </p:nvSpPr>
        <p:spPr>
          <a:xfrm>
            <a:off x="6548803" y="5235169"/>
            <a:ext cx="662305" cy="78740"/>
          </a:xfrm>
          <a:custGeom>
            <a:avLst/>
            <a:gdLst/>
            <a:ahLst/>
            <a:cxnLst/>
            <a:rect l="l" t="t" r="r" b="b"/>
            <a:pathLst>
              <a:path w="662304" h="78739">
                <a:moveTo>
                  <a:pt x="0" y="78511"/>
                </a:moveTo>
                <a:lnTo>
                  <a:pt x="39471" y="78511"/>
                </a:lnTo>
                <a:lnTo>
                  <a:pt x="39471" y="0"/>
                </a:lnTo>
                <a:lnTo>
                  <a:pt x="662015" y="0"/>
                </a:lnTo>
              </a:path>
            </a:pathLst>
          </a:custGeom>
          <a:ln w="3924">
            <a:solidFill>
              <a:srgbClr val="221F1F"/>
            </a:solidFill>
          </a:ln>
        </p:spPr>
        <p:txBody>
          <a:bodyPr wrap="square" lIns="0" tIns="0" rIns="0" bIns="0" rtlCol="0"/>
          <a:lstStyle/>
          <a:p>
            <a:endParaRPr/>
          </a:p>
        </p:txBody>
      </p:sp>
      <p:sp>
        <p:nvSpPr>
          <p:cNvPr id="385" name="object 385"/>
          <p:cNvSpPr/>
          <p:nvPr/>
        </p:nvSpPr>
        <p:spPr>
          <a:xfrm>
            <a:off x="6548803" y="5078833"/>
            <a:ext cx="662305" cy="234950"/>
          </a:xfrm>
          <a:custGeom>
            <a:avLst/>
            <a:gdLst/>
            <a:ahLst/>
            <a:cxnLst/>
            <a:rect l="l" t="t" r="r" b="b"/>
            <a:pathLst>
              <a:path w="662304" h="234950">
                <a:moveTo>
                  <a:pt x="662015" y="118008"/>
                </a:moveTo>
                <a:lnTo>
                  <a:pt x="39027" y="118008"/>
                </a:lnTo>
                <a:lnTo>
                  <a:pt x="39027" y="0"/>
                </a:lnTo>
                <a:lnTo>
                  <a:pt x="0" y="0"/>
                </a:lnTo>
                <a:lnTo>
                  <a:pt x="0" y="234848"/>
                </a:lnTo>
              </a:path>
            </a:pathLst>
          </a:custGeom>
          <a:ln w="3924">
            <a:solidFill>
              <a:srgbClr val="221F1F"/>
            </a:solidFill>
          </a:ln>
        </p:spPr>
        <p:txBody>
          <a:bodyPr wrap="square" lIns="0" tIns="0" rIns="0" bIns="0" rtlCol="0"/>
          <a:lstStyle/>
          <a:p>
            <a:endParaRPr/>
          </a:p>
        </p:txBody>
      </p:sp>
      <p:sp>
        <p:nvSpPr>
          <p:cNvPr id="386" name="object 386"/>
          <p:cNvSpPr/>
          <p:nvPr/>
        </p:nvSpPr>
        <p:spPr>
          <a:xfrm>
            <a:off x="6548803" y="5626927"/>
            <a:ext cx="40005" cy="78740"/>
          </a:xfrm>
          <a:custGeom>
            <a:avLst/>
            <a:gdLst/>
            <a:ahLst/>
            <a:cxnLst/>
            <a:rect l="l" t="t" r="r" b="b"/>
            <a:pathLst>
              <a:path w="40004" h="78739">
                <a:moveTo>
                  <a:pt x="0" y="78739"/>
                </a:moveTo>
                <a:lnTo>
                  <a:pt x="39471" y="78739"/>
                </a:lnTo>
                <a:lnTo>
                  <a:pt x="39471" y="0"/>
                </a:lnTo>
                <a:lnTo>
                  <a:pt x="0" y="0"/>
                </a:lnTo>
                <a:lnTo>
                  <a:pt x="0" y="78739"/>
                </a:lnTo>
                <a:close/>
              </a:path>
            </a:pathLst>
          </a:custGeom>
          <a:solidFill>
            <a:srgbClr val="5D6366"/>
          </a:solidFill>
        </p:spPr>
        <p:txBody>
          <a:bodyPr wrap="square" lIns="0" tIns="0" rIns="0" bIns="0" rtlCol="0"/>
          <a:lstStyle/>
          <a:p>
            <a:endParaRPr/>
          </a:p>
        </p:txBody>
      </p:sp>
      <p:sp>
        <p:nvSpPr>
          <p:cNvPr id="387" name="object 387"/>
          <p:cNvSpPr/>
          <p:nvPr/>
        </p:nvSpPr>
        <p:spPr>
          <a:xfrm>
            <a:off x="6548803" y="5607877"/>
            <a:ext cx="298450" cy="0"/>
          </a:xfrm>
          <a:custGeom>
            <a:avLst/>
            <a:gdLst/>
            <a:ahLst/>
            <a:cxnLst/>
            <a:rect l="l" t="t" r="r" b="b"/>
            <a:pathLst>
              <a:path w="298450">
                <a:moveTo>
                  <a:pt x="0" y="0"/>
                </a:moveTo>
                <a:lnTo>
                  <a:pt x="298236" y="0"/>
                </a:lnTo>
              </a:path>
            </a:pathLst>
          </a:custGeom>
          <a:ln w="38100">
            <a:solidFill>
              <a:srgbClr val="5D6366"/>
            </a:solidFill>
          </a:ln>
        </p:spPr>
        <p:txBody>
          <a:bodyPr wrap="square" lIns="0" tIns="0" rIns="0" bIns="0" rtlCol="0"/>
          <a:lstStyle/>
          <a:p>
            <a:endParaRPr/>
          </a:p>
        </p:txBody>
      </p:sp>
      <p:sp>
        <p:nvSpPr>
          <p:cNvPr id="388" name="object 388"/>
          <p:cNvSpPr/>
          <p:nvPr/>
        </p:nvSpPr>
        <p:spPr>
          <a:xfrm>
            <a:off x="6568316" y="5470718"/>
            <a:ext cx="0" cy="118110"/>
          </a:xfrm>
          <a:custGeom>
            <a:avLst/>
            <a:gdLst/>
            <a:ahLst/>
            <a:cxnLst/>
            <a:rect l="l" t="t" r="r" b="b"/>
            <a:pathLst>
              <a:path h="118110">
                <a:moveTo>
                  <a:pt x="0" y="0"/>
                </a:moveTo>
                <a:lnTo>
                  <a:pt x="0" y="118110"/>
                </a:lnTo>
              </a:path>
            </a:pathLst>
          </a:custGeom>
          <a:ln w="39027">
            <a:solidFill>
              <a:srgbClr val="5D6366"/>
            </a:solidFill>
          </a:ln>
        </p:spPr>
        <p:txBody>
          <a:bodyPr wrap="square" lIns="0" tIns="0" rIns="0" bIns="0" rtlCol="0"/>
          <a:lstStyle/>
          <a:p>
            <a:endParaRPr/>
          </a:p>
        </p:txBody>
      </p:sp>
      <p:sp>
        <p:nvSpPr>
          <p:cNvPr id="389" name="object 389"/>
          <p:cNvSpPr/>
          <p:nvPr/>
        </p:nvSpPr>
        <p:spPr>
          <a:xfrm>
            <a:off x="6548803" y="5627156"/>
            <a:ext cx="662305" cy="78740"/>
          </a:xfrm>
          <a:custGeom>
            <a:avLst/>
            <a:gdLst/>
            <a:ahLst/>
            <a:cxnLst/>
            <a:rect l="l" t="t" r="r" b="b"/>
            <a:pathLst>
              <a:path w="662304" h="78739">
                <a:moveTo>
                  <a:pt x="0" y="78511"/>
                </a:moveTo>
                <a:lnTo>
                  <a:pt x="39471" y="78511"/>
                </a:lnTo>
                <a:lnTo>
                  <a:pt x="39471" y="0"/>
                </a:lnTo>
                <a:lnTo>
                  <a:pt x="662015" y="0"/>
                </a:lnTo>
              </a:path>
            </a:pathLst>
          </a:custGeom>
          <a:ln w="3924">
            <a:solidFill>
              <a:srgbClr val="221F1F"/>
            </a:solidFill>
          </a:ln>
        </p:spPr>
        <p:txBody>
          <a:bodyPr wrap="square" lIns="0" tIns="0" rIns="0" bIns="0" rtlCol="0"/>
          <a:lstStyle/>
          <a:p>
            <a:endParaRPr/>
          </a:p>
        </p:txBody>
      </p:sp>
      <p:sp>
        <p:nvSpPr>
          <p:cNvPr id="390" name="object 390"/>
          <p:cNvSpPr/>
          <p:nvPr/>
        </p:nvSpPr>
        <p:spPr>
          <a:xfrm>
            <a:off x="6548803" y="5470819"/>
            <a:ext cx="662305" cy="234950"/>
          </a:xfrm>
          <a:custGeom>
            <a:avLst/>
            <a:gdLst/>
            <a:ahLst/>
            <a:cxnLst/>
            <a:rect l="l" t="t" r="r" b="b"/>
            <a:pathLst>
              <a:path w="662304" h="234950">
                <a:moveTo>
                  <a:pt x="662015" y="118008"/>
                </a:moveTo>
                <a:lnTo>
                  <a:pt x="39027" y="118008"/>
                </a:lnTo>
                <a:lnTo>
                  <a:pt x="39027" y="0"/>
                </a:lnTo>
                <a:lnTo>
                  <a:pt x="0" y="0"/>
                </a:lnTo>
                <a:lnTo>
                  <a:pt x="0" y="234848"/>
                </a:lnTo>
              </a:path>
            </a:pathLst>
          </a:custGeom>
          <a:ln w="3924">
            <a:solidFill>
              <a:srgbClr val="221F1F"/>
            </a:solidFill>
          </a:ln>
        </p:spPr>
        <p:txBody>
          <a:bodyPr wrap="square" lIns="0" tIns="0" rIns="0" bIns="0" rtlCol="0"/>
          <a:lstStyle/>
          <a:p>
            <a:endParaRPr/>
          </a:p>
        </p:txBody>
      </p:sp>
      <p:sp>
        <p:nvSpPr>
          <p:cNvPr id="391" name="object 391"/>
          <p:cNvSpPr/>
          <p:nvPr/>
        </p:nvSpPr>
        <p:spPr>
          <a:xfrm>
            <a:off x="6548803" y="6018915"/>
            <a:ext cx="40005" cy="78740"/>
          </a:xfrm>
          <a:custGeom>
            <a:avLst/>
            <a:gdLst/>
            <a:ahLst/>
            <a:cxnLst/>
            <a:rect l="l" t="t" r="r" b="b"/>
            <a:pathLst>
              <a:path w="40004" h="78739">
                <a:moveTo>
                  <a:pt x="0" y="78739"/>
                </a:moveTo>
                <a:lnTo>
                  <a:pt x="39471" y="78739"/>
                </a:lnTo>
                <a:lnTo>
                  <a:pt x="39471" y="0"/>
                </a:lnTo>
                <a:lnTo>
                  <a:pt x="0" y="0"/>
                </a:lnTo>
                <a:lnTo>
                  <a:pt x="0" y="78739"/>
                </a:lnTo>
                <a:close/>
              </a:path>
            </a:pathLst>
          </a:custGeom>
          <a:solidFill>
            <a:srgbClr val="5D6366"/>
          </a:solidFill>
        </p:spPr>
        <p:txBody>
          <a:bodyPr wrap="square" lIns="0" tIns="0" rIns="0" bIns="0" rtlCol="0"/>
          <a:lstStyle/>
          <a:p>
            <a:endParaRPr/>
          </a:p>
        </p:txBody>
      </p:sp>
      <p:sp>
        <p:nvSpPr>
          <p:cNvPr id="392" name="object 392"/>
          <p:cNvSpPr/>
          <p:nvPr/>
        </p:nvSpPr>
        <p:spPr>
          <a:xfrm>
            <a:off x="6548803" y="5999865"/>
            <a:ext cx="298450" cy="0"/>
          </a:xfrm>
          <a:custGeom>
            <a:avLst/>
            <a:gdLst/>
            <a:ahLst/>
            <a:cxnLst/>
            <a:rect l="l" t="t" r="r" b="b"/>
            <a:pathLst>
              <a:path w="298450">
                <a:moveTo>
                  <a:pt x="0" y="0"/>
                </a:moveTo>
                <a:lnTo>
                  <a:pt x="298236" y="0"/>
                </a:lnTo>
              </a:path>
            </a:pathLst>
          </a:custGeom>
          <a:ln w="38100">
            <a:solidFill>
              <a:srgbClr val="5D6366"/>
            </a:solidFill>
          </a:ln>
        </p:spPr>
        <p:txBody>
          <a:bodyPr wrap="square" lIns="0" tIns="0" rIns="0" bIns="0" rtlCol="0"/>
          <a:lstStyle/>
          <a:p>
            <a:endParaRPr/>
          </a:p>
        </p:txBody>
      </p:sp>
      <p:sp>
        <p:nvSpPr>
          <p:cNvPr id="393" name="object 393"/>
          <p:cNvSpPr/>
          <p:nvPr/>
        </p:nvSpPr>
        <p:spPr>
          <a:xfrm>
            <a:off x="6568316" y="5862706"/>
            <a:ext cx="0" cy="118110"/>
          </a:xfrm>
          <a:custGeom>
            <a:avLst/>
            <a:gdLst/>
            <a:ahLst/>
            <a:cxnLst/>
            <a:rect l="l" t="t" r="r" b="b"/>
            <a:pathLst>
              <a:path h="118110">
                <a:moveTo>
                  <a:pt x="0" y="0"/>
                </a:moveTo>
                <a:lnTo>
                  <a:pt x="0" y="118110"/>
                </a:lnTo>
              </a:path>
            </a:pathLst>
          </a:custGeom>
          <a:ln w="39027">
            <a:solidFill>
              <a:srgbClr val="5D6366"/>
            </a:solidFill>
          </a:ln>
        </p:spPr>
        <p:txBody>
          <a:bodyPr wrap="square" lIns="0" tIns="0" rIns="0" bIns="0" rtlCol="0"/>
          <a:lstStyle/>
          <a:p>
            <a:endParaRPr/>
          </a:p>
        </p:txBody>
      </p:sp>
      <p:sp>
        <p:nvSpPr>
          <p:cNvPr id="394" name="object 394"/>
          <p:cNvSpPr/>
          <p:nvPr/>
        </p:nvSpPr>
        <p:spPr>
          <a:xfrm>
            <a:off x="6548803" y="6019131"/>
            <a:ext cx="662305" cy="78740"/>
          </a:xfrm>
          <a:custGeom>
            <a:avLst/>
            <a:gdLst/>
            <a:ahLst/>
            <a:cxnLst/>
            <a:rect l="l" t="t" r="r" b="b"/>
            <a:pathLst>
              <a:path w="662304" h="78739">
                <a:moveTo>
                  <a:pt x="0" y="78524"/>
                </a:moveTo>
                <a:lnTo>
                  <a:pt x="39471" y="78524"/>
                </a:lnTo>
                <a:lnTo>
                  <a:pt x="39471" y="0"/>
                </a:lnTo>
                <a:lnTo>
                  <a:pt x="662015" y="0"/>
                </a:lnTo>
              </a:path>
            </a:pathLst>
          </a:custGeom>
          <a:ln w="3924">
            <a:solidFill>
              <a:srgbClr val="221F1F"/>
            </a:solidFill>
          </a:ln>
        </p:spPr>
        <p:txBody>
          <a:bodyPr wrap="square" lIns="0" tIns="0" rIns="0" bIns="0" rtlCol="0"/>
          <a:lstStyle/>
          <a:p>
            <a:endParaRPr/>
          </a:p>
        </p:txBody>
      </p:sp>
      <p:sp>
        <p:nvSpPr>
          <p:cNvPr id="395" name="object 395"/>
          <p:cNvSpPr/>
          <p:nvPr/>
        </p:nvSpPr>
        <p:spPr>
          <a:xfrm>
            <a:off x="6548803" y="5862807"/>
            <a:ext cx="662305" cy="234950"/>
          </a:xfrm>
          <a:custGeom>
            <a:avLst/>
            <a:gdLst/>
            <a:ahLst/>
            <a:cxnLst/>
            <a:rect l="l" t="t" r="r" b="b"/>
            <a:pathLst>
              <a:path w="662304" h="234950">
                <a:moveTo>
                  <a:pt x="662015" y="117995"/>
                </a:moveTo>
                <a:lnTo>
                  <a:pt x="39027" y="117995"/>
                </a:lnTo>
                <a:lnTo>
                  <a:pt x="39027" y="0"/>
                </a:lnTo>
                <a:lnTo>
                  <a:pt x="0" y="0"/>
                </a:lnTo>
                <a:lnTo>
                  <a:pt x="0" y="234848"/>
                </a:lnTo>
              </a:path>
            </a:pathLst>
          </a:custGeom>
          <a:ln w="3924">
            <a:solidFill>
              <a:srgbClr val="221F1F"/>
            </a:solidFill>
          </a:ln>
        </p:spPr>
        <p:txBody>
          <a:bodyPr wrap="square" lIns="0" tIns="0" rIns="0" bIns="0" rtlCol="0"/>
          <a:lstStyle/>
          <a:p>
            <a:endParaRPr/>
          </a:p>
        </p:txBody>
      </p:sp>
      <p:sp>
        <p:nvSpPr>
          <p:cNvPr id="396" name="object 396"/>
          <p:cNvSpPr/>
          <p:nvPr/>
        </p:nvSpPr>
        <p:spPr>
          <a:xfrm>
            <a:off x="6548803" y="6412253"/>
            <a:ext cx="40005" cy="78740"/>
          </a:xfrm>
          <a:custGeom>
            <a:avLst/>
            <a:gdLst/>
            <a:ahLst/>
            <a:cxnLst/>
            <a:rect l="l" t="t" r="r" b="b"/>
            <a:pathLst>
              <a:path w="40004" h="78739">
                <a:moveTo>
                  <a:pt x="0" y="78739"/>
                </a:moveTo>
                <a:lnTo>
                  <a:pt x="39471" y="78739"/>
                </a:lnTo>
                <a:lnTo>
                  <a:pt x="39471" y="0"/>
                </a:lnTo>
                <a:lnTo>
                  <a:pt x="0" y="0"/>
                </a:lnTo>
                <a:lnTo>
                  <a:pt x="0" y="78739"/>
                </a:lnTo>
                <a:close/>
              </a:path>
            </a:pathLst>
          </a:custGeom>
          <a:solidFill>
            <a:srgbClr val="5D6366"/>
          </a:solidFill>
        </p:spPr>
        <p:txBody>
          <a:bodyPr wrap="square" lIns="0" tIns="0" rIns="0" bIns="0" rtlCol="0"/>
          <a:lstStyle/>
          <a:p>
            <a:endParaRPr/>
          </a:p>
        </p:txBody>
      </p:sp>
      <p:sp>
        <p:nvSpPr>
          <p:cNvPr id="397" name="object 397"/>
          <p:cNvSpPr/>
          <p:nvPr/>
        </p:nvSpPr>
        <p:spPr>
          <a:xfrm>
            <a:off x="6548803" y="6393203"/>
            <a:ext cx="298450" cy="0"/>
          </a:xfrm>
          <a:custGeom>
            <a:avLst/>
            <a:gdLst/>
            <a:ahLst/>
            <a:cxnLst/>
            <a:rect l="l" t="t" r="r" b="b"/>
            <a:pathLst>
              <a:path w="298450">
                <a:moveTo>
                  <a:pt x="0" y="0"/>
                </a:moveTo>
                <a:lnTo>
                  <a:pt x="298236" y="0"/>
                </a:lnTo>
              </a:path>
            </a:pathLst>
          </a:custGeom>
          <a:ln w="38100">
            <a:solidFill>
              <a:srgbClr val="5D6366"/>
            </a:solidFill>
          </a:ln>
        </p:spPr>
        <p:txBody>
          <a:bodyPr wrap="square" lIns="0" tIns="0" rIns="0" bIns="0" rtlCol="0"/>
          <a:lstStyle/>
          <a:p>
            <a:endParaRPr/>
          </a:p>
        </p:txBody>
      </p:sp>
      <p:sp>
        <p:nvSpPr>
          <p:cNvPr id="398" name="object 398"/>
          <p:cNvSpPr/>
          <p:nvPr/>
        </p:nvSpPr>
        <p:spPr>
          <a:xfrm>
            <a:off x="6568316" y="6256044"/>
            <a:ext cx="0" cy="118110"/>
          </a:xfrm>
          <a:custGeom>
            <a:avLst/>
            <a:gdLst/>
            <a:ahLst/>
            <a:cxnLst/>
            <a:rect l="l" t="t" r="r" b="b"/>
            <a:pathLst>
              <a:path h="118110">
                <a:moveTo>
                  <a:pt x="0" y="0"/>
                </a:moveTo>
                <a:lnTo>
                  <a:pt x="0" y="118110"/>
                </a:lnTo>
              </a:path>
            </a:pathLst>
          </a:custGeom>
          <a:ln w="39027">
            <a:solidFill>
              <a:srgbClr val="5D6366"/>
            </a:solidFill>
          </a:ln>
        </p:spPr>
        <p:txBody>
          <a:bodyPr wrap="square" lIns="0" tIns="0" rIns="0" bIns="0" rtlCol="0"/>
          <a:lstStyle/>
          <a:p>
            <a:endParaRPr/>
          </a:p>
        </p:txBody>
      </p:sp>
      <p:sp>
        <p:nvSpPr>
          <p:cNvPr id="399" name="object 399"/>
          <p:cNvSpPr/>
          <p:nvPr/>
        </p:nvSpPr>
        <p:spPr>
          <a:xfrm>
            <a:off x="6548803" y="6412482"/>
            <a:ext cx="662305" cy="78740"/>
          </a:xfrm>
          <a:custGeom>
            <a:avLst/>
            <a:gdLst/>
            <a:ahLst/>
            <a:cxnLst/>
            <a:rect l="l" t="t" r="r" b="b"/>
            <a:pathLst>
              <a:path w="662304" h="78739">
                <a:moveTo>
                  <a:pt x="0" y="78511"/>
                </a:moveTo>
                <a:lnTo>
                  <a:pt x="39471" y="78511"/>
                </a:lnTo>
                <a:lnTo>
                  <a:pt x="39471" y="0"/>
                </a:lnTo>
                <a:lnTo>
                  <a:pt x="662015" y="0"/>
                </a:lnTo>
              </a:path>
            </a:pathLst>
          </a:custGeom>
          <a:ln w="3924">
            <a:solidFill>
              <a:srgbClr val="221F1F"/>
            </a:solidFill>
          </a:ln>
        </p:spPr>
        <p:txBody>
          <a:bodyPr wrap="square" lIns="0" tIns="0" rIns="0" bIns="0" rtlCol="0"/>
          <a:lstStyle/>
          <a:p>
            <a:endParaRPr/>
          </a:p>
        </p:txBody>
      </p:sp>
      <p:sp>
        <p:nvSpPr>
          <p:cNvPr id="400" name="object 400"/>
          <p:cNvSpPr/>
          <p:nvPr/>
        </p:nvSpPr>
        <p:spPr>
          <a:xfrm>
            <a:off x="6548803" y="6256145"/>
            <a:ext cx="662305" cy="234950"/>
          </a:xfrm>
          <a:custGeom>
            <a:avLst/>
            <a:gdLst/>
            <a:ahLst/>
            <a:cxnLst/>
            <a:rect l="l" t="t" r="r" b="b"/>
            <a:pathLst>
              <a:path w="662304" h="234950">
                <a:moveTo>
                  <a:pt x="662015" y="118008"/>
                </a:moveTo>
                <a:lnTo>
                  <a:pt x="39027" y="118008"/>
                </a:lnTo>
                <a:lnTo>
                  <a:pt x="39027" y="0"/>
                </a:lnTo>
                <a:lnTo>
                  <a:pt x="0" y="0"/>
                </a:lnTo>
                <a:lnTo>
                  <a:pt x="0" y="234848"/>
                </a:lnTo>
              </a:path>
            </a:pathLst>
          </a:custGeom>
          <a:ln w="3924">
            <a:solidFill>
              <a:srgbClr val="221F1F"/>
            </a:solidFill>
          </a:ln>
        </p:spPr>
        <p:txBody>
          <a:bodyPr wrap="square" lIns="0" tIns="0" rIns="0" bIns="0" rtlCol="0"/>
          <a:lstStyle/>
          <a:p>
            <a:endParaRPr/>
          </a:p>
        </p:txBody>
      </p:sp>
      <p:sp>
        <p:nvSpPr>
          <p:cNvPr id="401" name="object 401"/>
          <p:cNvSpPr/>
          <p:nvPr/>
        </p:nvSpPr>
        <p:spPr>
          <a:xfrm>
            <a:off x="6548843" y="7007682"/>
            <a:ext cx="40640" cy="81280"/>
          </a:xfrm>
          <a:custGeom>
            <a:avLst/>
            <a:gdLst/>
            <a:ahLst/>
            <a:cxnLst/>
            <a:rect l="l" t="t" r="r" b="b"/>
            <a:pathLst>
              <a:path w="40640" h="81279">
                <a:moveTo>
                  <a:pt x="0" y="80873"/>
                </a:moveTo>
                <a:lnTo>
                  <a:pt x="40411" y="80873"/>
                </a:lnTo>
                <a:lnTo>
                  <a:pt x="40411" y="0"/>
                </a:lnTo>
                <a:lnTo>
                  <a:pt x="0" y="0"/>
                </a:lnTo>
                <a:lnTo>
                  <a:pt x="0" y="80873"/>
                </a:lnTo>
                <a:close/>
              </a:path>
            </a:pathLst>
          </a:custGeom>
          <a:solidFill>
            <a:srgbClr val="5D6366"/>
          </a:solidFill>
        </p:spPr>
        <p:txBody>
          <a:bodyPr wrap="square" lIns="0" tIns="0" rIns="0" bIns="0" rtlCol="0"/>
          <a:lstStyle/>
          <a:p>
            <a:endParaRPr/>
          </a:p>
        </p:txBody>
      </p:sp>
      <p:sp>
        <p:nvSpPr>
          <p:cNvPr id="402" name="object 402"/>
          <p:cNvSpPr/>
          <p:nvPr/>
        </p:nvSpPr>
        <p:spPr>
          <a:xfrm>
            <a:off x="6548846" y="7007688"/>
            <a:ext cx="40640" cy="81280"/>
          </a:xfrm>
          <a:custGeom>
            <a:avLst/>
            <a:gdLst/>
            <a:ahLst/>
            <a:cxnLst/>
            <a:rect l="l" t="t" r="r" b="b"/>
            <a:pathLst>
              <a:path w="40640" h="81279">
                <a:moveTo>
                  <a:pt x="0" y="80873"/>
                </a:moveTo>
                <a:lnTo>
                  <a:pt x="40411" y="80873"/>
                </a:lnTo>
                <a:lnTo>
                  <a:pt x="40411" y="0"/>
                </a:lnTo>
                <a:lnTo>
                  <a:pt x="0" y="0"/>
                </a:lnTo>
                <a:lnTo>
                  <a:pt x="0" y="80873"/>
                </a:lnTo>
                <a:close/>
              </a:path>
            </a:pathLst>
          </a:custGeom>
          <a:ln w="3924">
            <a:solidFill>
              <a:srgbClr val="221F1F"/>
            </a:solidFill>
          </a:ln>
        </p:spPr>
        <p:txBody>
          <a:bodyPr wrap="square" lIns="0" tIns="0" rIns="0" bIns="0" rtlCol="0"/>
          <a:lstStyle/>
          <a:p>
            <a:endParaRPr/>
          </a:p>
        </p:txBody>
      </p:sp>
      <p:sp>
        <p:nvSpPr>
          <p:cNvPr id="403" name="object 403"/>
          <p:cNvSpPr/>
          <p:nvPr/>
        </p:nvSpPr>
        <p:spPr>
          <a:xfrm>
            <a:off x="6547573" y="6548793"/>
            <a:ext cx="40640" cy="81280"/>
          </a:xfrm>
          <a:custGeom>
            <a:avLst/>
            <a:gdLst/>
            <a:ahLst/>
            <a:cxnLst/>
            <a:rect l="l" t="t" r="r" b="b"/>
            <a:pathLst>
              <a:path w="40640" h="81279">
                <a:moveTo>
                  <a:pt x="0" y="80873"/>
                </a:moveTo>
                <a:lnTo>
                  <a:pt x="40411" y="80873"/>
                </a:lnTo>
                <a:lnTo>
                  <a:pt x="40411" y="0"/>
                </a:lnTo>
                <a:lnTo>
                  <a:pt x="0" y="0"/>
                </a:lnTo>
                <a:lnTo>
                  <a:pt x="0" y="80873"/>
                </a:lnTo>
                <a:close/>
              </a:path>
            </a:pathLst>
          </a:custGeom>
          <a:solidFill>
            <a:srgbClr val="5D6366"/>
          </a:solidFill>
        </p:spPr>
        <p:txBody>
          <a:bodyPr wrap="square" lIns="0" tIns="0" rIns="0" bIns="0" rtlCol="0"/>
          <a:lstStyle/>
          <a:p>
            <a:endParaRPr/>
          </a:p>
        </p:txBody>
      </p:sp>
      <p:sp>
        <p:nvSpPr>
          <p:cNvPr id="404" name="object 404"/>
          <p:cNvSpPr/>
          <p:nvPr/>
        </p:nvSpPr>
        <p:spPr>
          <a:xfrm>
            <a:off x="6547578" y="6548790"/>
            <a:ext cx="40640" cy="81280"/>
          </a:xfrm>
          <a:custGeom>
            <a:avLst/>
            <a:gdLst/>
            <a:ahLst/>
            <a:cxnLst/>
            <a:rect l="l" t="t" r="r" b="b"/>
            <a:pathLst>
              <a:path w="40640" h="81279">
                <a:moveTo>
                  <a:pt x="0" y="80873"/>
                </a:moveTo>
                <a:lnTo>
                  <a:pt x="40411" y="80873"/>
                </a:lnTo>
                <a:lnTo>
                  <a:pt x="40411" y="0"/>
                </a:lnTo>
                <a:lnTo>
                  <a:pt x="0" y="0"/>
                </a:lnTo>
                <a:lnTo>
                  <a:pt x="0" y="80873"/>
                </a:lnTo>
                <a:close/>
              </a:path>
            </a:pathLst>
          </a:custGeom>
          <a:ln w="3924">
            <a:solidFill>
              <a:srgbClr val="221F1F"/>
            </a:solidFill>
          </a:ln>
        </p:spPr>
        <p:txBody>
          <a:bodyPr wrap="square" lIns="0" tIns="0" rIns="0" bIns="0" rtlCol="0"/>
          <a:lstStyle/>
          <a:p>
            <a:endParaRPr/>
          </a:p>
        </p:txBody>
      </p:sp>
      <p:sp>
        <p:nvSpPr>
          <p:cNvPr id="405" name="object 405"/>
          <p:cNvSpPr/>
          <p:nvPr/>
        </p:nvSpPr>
        <p:spPr>
          <a:xfrm>
            <a:off x="6231937" y="6555696"/>
            <a:ext cx="322580" cy="138430"/>
          </a:xfrm>
          <a:custGeom>
            <a:avLst/>
            <a:gdLst/>
            <a:ahLst/>
            <a:cxnLst/>
            <a:rect l="l" t="t" r="r" b="b"/>
            <a:pathLst>
              <a:path w="322579" h="138429">
                <a:moveTo>
                  <a:pt x="317881" y="0"/>
                </a:moveTo>
                <a:lnTo>
                  <a:pt x="0" y="132118"/>
                </a:lnTo>
                <a:lnTo>
                  <a:pt x="0" y="138315"/>
                </a:lnTo>
                <a:lnTo>
                  <a:pt x="176987" y="138315"/>
                </a:lnTo>
                <a:lnTo>
                  <a:pt x="181277" y="134416"/>
                </a:lnTo>
                <a:lnTo>
                  <a:pt x="4699" y="134416"/>
                </a:lnTo>
                <a:lnTo>
                  <a:pt x="4699" y="134124"/>
                </a:lnTo>
                <a:lnTo>
                  <a:pt x="5405" y="134123"/>
                </a:lnTo>
                <a:lnTo>
                  <a:pt x="319304" y="3663"/>
                </a:lnTo>
                <a:lnTo>
                  <a:pt x="317881" y="0"/>
                </a:lnTo>
                <a:close/>
              </a:path>
              <a:path w="322579" h="138429">
                <a:moveTo>
                  <a:pt x="5405" y="134123"/>
                </a:moveTo>
                <a:lnTo>
                  <a:pt x="4699" y="134124"/>
                </a:lnTo>
                <a:lnTo>
                  <a:pt x="4699" y="134416"/>
                </a:lnTo>
                <a:lnTo>
                  <a:pt x="5405" y="134123"/>
                </a:lnTo>
                <a:close/>
              </a:path>
              <a:path w="322579" h="138429">
                <a:moveTo>
                  <a:pt x="319354" y="3556"/>
                </a:moveTo>
                <a:lnTo>
                  <a:pt x="319278" y="3721"/>
                </a:lnTo>
                <a:lnTo>
                  <a:pt x="176034" y="133794"/>
                </a:lnTo>
                <a:lnTo>
                  <a:pt x="5401" y="134124"/>
                </a:lnTo>
                <a:lnTo>
                  <a:pt x="4699" y="134416"/>
                </a:lnTo>
                <a:lnTo>
                  <a:pt x="181277" y="134416"/>
                </a:lnTo>
                <a:lnTo>
                  <a:pt x="322072" y="6477"/>
                </a:lnTo>
                <a:lnTo>
                  <a:pt x="319354" y="3556"/>
                </a:lnTo>
                <a:close/>
              </a:path>
            </a:pathLst>
          </a:custGeom>
          <a:solidFill>
            <a:srgbClr val="FFFFFF"/>
          </a:solidFill>
        </p:spPr>
        <p:txBody>
          <a:bodyPr wrap="square" lIns="0" tIns="0" rIns="0" bIns="0" rtlCol="0"/>
          <a:lstStyle/>
          <a:p>
            <a:endParaRPr/>
          </a:p>
        </p:txBody>
      </p:sp>
      <p:sp>
        <p:nvSpPr>
          <p:cNvPr id="406" name="object 406"/>
          <p:cNvSpPr/>
          <p:nvPr/>
        </p:nvSpPr>
        <p:spPr>
          <a:xfrm>
            <a:off x="6231935" y="6555692"/>
            <a:ext cx="322580" cy="138430"/>
          </a:xfrm>
          <a:custGeom>
            <a:avLst/>
            <a:gdLst/>
            <a:ahLst/>
            <a:cxnLst/>
            <a:rect l="l" t="t" r="r" b="b"/>
            <a:pathLst>
              <a:path w="322579" h="138429">
                <a:moveTo>
                  <a:pt x="0" y="138315"/>
                </a:moveTo>
                <a:lnTo>
                  <a:pt x="176987" y="138315"/>
                </a:lnTo>
                <a:lnTo>
                  <a:pt x="178104" y="137236"/>
                </a:lnTo>
                <a:lnTo>
                  <a:pt x="322084" y="6489"/>
                </a:lnTo>
                <a:lnTo>
                  <a:pt x="317868" y="0"/>
                </a:lnTo>
              </a:path>
            </a:pathLst>
          </a:custGeom>
          <a:ln w="3175">
            <a:solidFill>
              <a:srgbClr val="221F1F"/>
            </a:solidFill>
          </a:ln>
        </p:spPr>
        <p:txBody>
          <a:bodyPr wrap="square" lIns="0" tIns="0" rIns="0" bIns="0" rtlCol="0"/>
          <a:lstStyle/>
          <a:p>
            <a:endParaRPr/>
          </a:p>
        </p:txBody>
      </p:sp>
      <p:sp>
        <p:nvSpPr>
          <p:cNvPr id="407" name="object 407"/>
          <p:cNvSpPr/>
          <p:nvPr/>
        </p:nvSpPr>
        <p:spPr>
          <a:xfrm>
            <a:off x="6231338" y="6559322"/>
            <a:ext cx="320040" cy="130810"/>
          </a:xfrm>
          <a:custGeom>
            <a:avLst/>
            <a:gdLst/>
            <a:ahLst/>
            <a:cxnLst/>
            <a:rect l="l" t="t" r="r" b="b"/>
            <a:pathLst>
              <a:path w="320040" h="130809">
                <a:moveTo>
                  <a:pt x="0" y="130759"/>
                </a:moveTo>
                <a:lnTo>
                  <a:pt x="176022" y="130759"/>
                </a:lnTo>
                <a:lnTo>
                  <a:pt x="319976" y="0"/>
                </a:lnTo>
              </a:path>
            </a:pathLst>
          </a:custGeom>
          <a:ln w="3175">
            <a:solidFill>
              <a:srgbClr val="221F1F"/>
            </a:solidFill>
          </a:ln>
        </p:spPr>
        <p:txBody>
          <a:bodyPr wrap="square" lIns="0" tIns="0" rIns="0" bIns="0" rtlCol="0"/>
          <a:lstStyle/>
          <a:p>
            <a:endParaRPr/>
          </a:p>
        </p:txBody>
      </p:sp>
      <p:sp>
        <p:nvSpPr>
          <p:cNvPr id="408" name="object 408"/>
          <p:cNvSpPr/>
          <p:nvPr/>
        </p:nvSpPr>
        <p:spPr>
          <a:xfrm>
            <a:off x="6401474" y="6688101"/>
            <a:ext cx="12065" cy="12065"/>
          </a:xfrm>
          <a:custGeom>
            <a:avLst/>
            <a:gdLst/>
            <a:ahLst/>
            <a:cxnLst/>
            <a:rect l="l" t="t" r="r" b="b"/>
            <a:pathLst>
              <a:path w="12064" h="12065">
                <a:moveTo>
                  <a:pt x="9144" y="0"/>
                </a:moveTo>
                <a:lnTo>
                  <a:pt x="2641" y="0"/>
                </a:lnTo>
                <a:lnTo>
                  <a:pt x="0" y="2654"/>
                </a:lnTo>
                <a:lnTo>
                  <a:pt x="0" y="9156"/>
                </a:lnTo>
                <a:lnTo>
                  <a:pt x="2641" y="11785"/>
                </a:lnTo>
                <a:lnTo>
                  <a:pt x="9144" y="11785"/>
                </a:lnTo>
                <a:lnTo>
                  <a:pt x="11772" y="9156"/>
                </a:lnTo>
                <a:lnTo>
                  <a:pt x="11772" y="2654"/>
                </a:lnTo>
                <a:lnTo>
                  <a:pt x="9144" y="0"/>
                </a:lnTo>
                <a:close/>
              </a:path>
            </a:pathLst>
          </a:custGeom>
          <a:solidFill>
            <a:srgbClr val="221F1F"/>
          </a:solidFill>
        </p:spPr>
        <p:txBody>
          <a:bodyPr wrap="square" lIns="0" tIns="0" rIns="0" bIns="0" rtlCol="0"/>
          <a:lstStyle/>
          <a:p>
            <a:endParaRPr/>
          </a:p>
        </p:txBody>
      </p:sp>
      <p:sp>
        <p:nvSpPr>
          <p:cNvPr id="409" name="object 409"/>
          <p:cNvSpPr/>
          <p:nvPr/>
        </p:nvSpPr>
        <p:spPr>
          <a:xfrm>
            <a:off x="6545043" y="6553591"/>
            <a:ext cx="12065" cy="12065"/>
          </a:xfrm>
          <a:custGeom>
            <a:avLst/>
            <a:gdLst/>
            <a:ahLst/>
            <a:cxnLst/>
            <a:rect l="l" t="t" r="r" b="b"/>
            <a:pathLst>
              <a:path w="12065" h="12065">
                <a:moveTo>
                  <a:pt x="9118" y="0"/>
                </a:moveTo>
                <a:lnTo>
                  <a:pt x="2628" y="0"/>
                </a:lnTo>
                <a:lnTo>
                  <a:pt x="0" y="2654"/>
                </a:lnTo>
                <a:lnTo>
                  <a:pt x="0" y="9156"/>
                </a:lnTo>
                <a:lnTo>
                  <a:pt x="2628" y="11772"/>
                </a:lnTo>
                <a:lnTo>
                  <a:pt x="9118" y="11772"/>
                </a:lnTo>
                <a:lnTo>
                  <a:pt x="11760" y="9156"/>
                </a:lnTo>
                <a:lnTo>
                  <a:pt x="11760" y="2654"/>
                </a:lnTo>
                <a:lnTo>
                  <a:pt x="9118" y="0"/>
                </a:lnTo>
                <a:close/>
              </a:path>
            </a:pathLst>
          </a:custGeom>
          <a:solidFill>
            <a:srgbClr val="221F1F"/>
          </a:solidFill>
        </p:spPr>
        <p:txBody>
          <a:bodyPr wrap="square" lIns="0" tIns="0" rIns="0" bIns="0" rtlCol="0"/>
          <a:lstStyle/>
          <a:p>
            <a:endParaRPr/>
          </a:p>
        </p:txBody>
      </p:sp>
      <p:sp>
        <p:nvSpPr>
          <p:cNvPr id="410" name="object 410"/>
          <p:cNvSpPr/>
          <p:nvPr/>
        </p:nvSpPr>
        <p:spPr>
          <a:xfrm>
            <a:off x="6230658" y="6688690"/>
            <a:ext cx="0" cy="33020"/>
          </a:xfrm>
          <a:custGeom>
            <a:avLst/>
            <a:gdLst/>
            <a:ahLst/>
            <a:cxnLst/>
            <a:rect l="l" t="t" r="r" b="b"/>
            <a:pathLst>
              <a:path h="33020">
                <a:moveTo>
                  <a:pt x="0" y="0"/>
                </a:moveTo>
                <a:lnTo>
                  <a:pt x="0" y="32664"/>
                </a:lnTo>
              </a:path>
            </a:pathLst>
          </a:custGeom>
          <a:ln w="3175">
            <a:solidFill>
              <a:srgbClr val="221F1F"/>
            </a:solidFill>
          </a:ln>
        </p:spPr>
        <p:txBody>
          <a:bodyPr wrap="square" lIns="0" tIns="0" rIns="0" bIns="0" rtlCol="0"/>
          <a:lstStyle/>
          <a:p>
            <a:endParaRPr/>
          </a:p>
        </p:txBody>
      </p:sp>
      <p:sp>
        <p:nvSpPr>
          <p:cNvPr id="411" name="object 411"/>
          <p:cNvSpPr/>
          <p:nvPr/>
        </p:nvSpPr>
        <p:spPr>
          <a:xfrm>
            <a:off x="6236010" y="6559411"/>
            <a:ext cx="315595" cy="130810"/>
          </a:xfrm>
          <a:custGeom>
            <a:avLst/>
            <a:gdLst/>
            <a:ahLst/>
            <a:cxnLst/>
            <a:rect l="l" t="t" r="r" b="b"/>
            <a:pathLst>
              <a:path w="315595" h="130809">
                <a:moveTo>
                  <a:pt x="315213" y="0"/>
                </a:moveTo>
                <a:lnTo>
                  <a:pt x="0" y="130670"/>
                </a:lnTo>
              </a:path>
            </a:pathLst>
          </a:custGeom>
          <a:ln w="3175">
            <a:solidFill>
              <a:srgbClr val="221F1F"/>
            </a:solidFill>
          </a:ln>
        </p:spPr>
        <p:txBody>
          <a:bodyPr wrap="square" lIns="0" tIns="0" rIns="0" bIns="0" rtlCol="0"/>
          <a:lstStyle/>
          <a:p>
            <a:endParaRPr/>
          </a:p>
        </p:txBody>
      </p:sp>
      <p:sp>
        <p:nvSpPr>
          <p:cNvPr id="412" name="object 412"/>
          <p:cNvSpPr/>
          <p:nvPr/>
        </p:nvSpPr>
        <p:spPr>
          <a:xfrm>
            <a:off x="6229629" y="6555694"/>
            <a:ext cx="320675" cy="133985"/>
          </a:xfrm>
          <a:custGeom>
            <a:avLst/>
            <a:gdLst/>
            <a:ahLst/>
            <a:cxnLst/>
            <a:rect l="l" t="t" r="r" b="b"/>
            <a:pathLst>
              <a:path w="320675" h="133984">
                <a:moveTo>
                  <a:pt x="320179" y="0"/>
                </a:moveTo>
                <a:lnTo>
                  <a:pt x="0" y="133413"/>
                </a:lnTo>
              </a:path>
            </a:pathLst>
          </a:custGeom>
          <a:ln w="3175">
            <a:solidFill>
              <a:srgbClr val="221F1F"/>
            </a:solidFill>
          </a:ln>
        </p:spPr>
        <p:txBody>
          <a:bodyPr wrap="square" lIns="0" tIns="0" rIns="0" bIns="0" rtlCol="0"/>
          <a:lstStyle/>
          <a:p>
            <a:endParaRPr/>
          </a:p>
        </p:txBody>
      </p:sp>
      <p:sp>
        <p:nvSpPr>
          <p:cNvPr id="413" name="object 413"/>
          <p:cNvSpPr/>
          <p:nvPr/>
        </p:nvSpPr>
        <p:spPr>
          <a:xfrm>
            <a:off x="6350111" y="6705675"/>
            <a:ext cx="197430" cy="69644"/>
          </a:xfrm>
          <a:prstGeom prst="rect">
            <a:avLst/>
          </a:prstGeom>
          <a:blipFill>
            <a:blip r:embed="rId15" cstate="print"/>
            <a:stretch>
              <a:fillRect/>
            </a:stretch>
          </a:blipFill>
        </p:spPr>
        <p:txBody>
          <a:bodyPr wrap="square" lIns="0" tIns="0" rIns="0" bIns="0" rtlCol="0"/>
          <a:lstStyle/>
          <a:p>
            <a:endParaRPr/>
          </a:p>
        </p:txBody>
      </p:sp>
      <p:sp>
        <p:nvSpPr>
          <p:cNvPr id="414" name="object 414"/>
          <p:cNvSpPr/>
          <p:nvPr/>
        </p:nvSpPr>
        <p:spPr>
          <a:xfrm>
            <a:off x="6847040" y="5364200"/>
            <a:ext cx="363855" cy="3304540"/>
          </a:xfrm>
          <a:custGeom>
            <a:avLst/>
            <a:gdLst/>
            <a:ahLst/>
            <a:cxnLst/>
            <a:rect l="l" t="t" r="r" b="b"/>
            <a:pathLst>
              <a:path w="363854" h="3304540">
                <a:moveTo>
                  <a:pt x="0" y="3304032"/>
                </a:moveTo>
                <a:lnTo>
                  <a:pt x="363778" y="3304032"/>
                </a:lnTo>
                <a:lnTo>
                  <a:pt x="363778" y="0"/>
                </a:lnTo>
                <a:lnTo>
                  <a:pt x="0" y="0"/>
                </a:lnTo>
                <a:lnTo>
                  <a:pt x="0" y="3304032"/>
                </a:lnTo>
                <a:close/>
              </a:path>
            </a:pathLst>
          </a:custGeom>
          <a:solidFill>
            <a:srgbClr val="FFFFFF"/>
          </a:solidFill>
        </p:spPr>
        <p:txBody>
          <a:bodyPr wrap="square" lIns="0" tIns="0" rIns="0" bIns="0" rtlCol="0"/>
          <a:lstStyle/>
          <a:p>
            <a:endParaRPr/>
          </a:p>
        </p:txBody>
      </p:sp>
      <p:sp>
        <p:nvSpPr>
          <p:cNvPr id="415" name="object 415"/>
          <p:cNvSpPr/>
          <p:nvPr/>
        </p:nvSpPr>
        <p:spPr>
          <a:xfrm>
            <a:off x="921613" y="4250677"/>
            <a:ext cx="6289675" cy="1113790"/>
          </a:xfrm>
          <a:custGeom>
            <a:avLst/>
            <a:gdLst/>
            <a:ahLst/>
            <a:cxnLst/>
            <a:rect l="l" t="t" r="r" b="b"/>
            <a:pathLst>
              <a:path w="6289675" h="1113789">
                <a:moveTo>
                  <a:pt x="0" y="1113523"/>
                </a:moveTo>
                <a:lnTo>
                  <a:pt x="6289205" y="1113523"/>
                </a:lnTo>
                <a:lnTo>
                  <a:pt x="6289205" y="0"/>
                </a:lnTo>
                <a:lnTo>
                  <a:pt x="0" y="0"/>
                </a:lnTo>
                <a:lnTo>
                  <a:pt x="0" y="1113523"/>
                </a:lnTo>
                <a:close/>
              </a:path>
            </a:pathLst>
          </a:custGeom>
          <a:solidFill>
            <a:srgbClr val="FFFFFF"/>
          </a:solidFill>
        </p:spPr>
        <p:txBody>
          <a:bodyPr wrap="square" lIns="0" tIns="0" rIns="0" bIns="0" rtlCol="0"/>
          <a:lstStyle/>
          <a:p>
            <a:endParaRPr/>
          </a:p>
        </p:txBody>
      </p:sp>
      <p:sp>
        <p:nvSpPr>
          <p:cNvPr id="416" name="object 416"/>
          <p:cNvSpPr/>
          <p:nvPr/>
        </p:nvSpPr>
        <p:spPr>
          <a:xfrm>
            <a:off x="1200089" y="5364204"/>
            <a:ext cx="5648960" cy="2433320"/>
          </a:xfrm>
          <a:custGeom>
            <a:avLst/>
            <a:gdLst/>
            <a:ahLst/>
            <a:cxnLst/>
            <a:rect l="l" t="t" r="r" b="b"/>
            <a:pathLst>
              <a:path w="5648959" h="2433320">
                <a:moveTo>
                  <a:pt x="5648629" y="0"/>
                </a:moveTo>
                <a:lnTo>
                  <a:pt x="0" y="0"/>
                </a:lnTo>
                <a:lnTo>
                  <a:pt x="0" y="2432799"/>
                </a:lnTo>
                <a:lnTo>
                  <a:pt x="5648629" y="2432799"/>
                </a:lnTo>
                <a:lnTo>
                  <a:pt x="5648629" y="0"/>
                </a:lnTo>
                <a:close/>
              </a:path>
            </a:pathLst>
          </a:custGeom>
          <a:ln w="5232">
            <a:solidFill>
              <a:srgbClr val="221F1F"/>
            </a:solidFill>
          </a:ln>
        </p:spPr>
        <p:txBody>
          <a:bodyPr wrap="square" lIns="0" tIns="0" rIns="0" bIns="0" rtlCol="0"/>
          <a:lstStyle/>
          <a:p>
            <a:endParaRPr/>
          </a:p>
        </p:txBody>
      </p:sp>
      <p:sp>
        <p:nvSpPr>
          <p:cNvPr id="417" name="object 417"/>
          <p:cNvSpPr/>
          <p:nvPr/>
        </p:nvSpPr>
        <p:spPr>
          <a:xfrm>
            <a:off x="1877738" y="6873051"/>
            <a:ext cx="82296" cy="215900"/>
          </a:xfrm>
          <a:prstGeom prst="rect">
            <a:avLst/>
          </a:prstGeom>
          <a:blipFill>
            <a:blip r:embed="rId16" cstate="print"/>
            <a:stretch>
              <a:fillRect/>
            </a:stretch>
          </a:blipFill>
        </p:spPr>
        <p:txBody>
          <a:bodyPr wrap="square" lIns="0" tIns="0" rIns="0" bIns="0" rtlCol="0"/>
          <a:lstStyle/>
          <a:p>
            <a:endParaRPr/>
          </a:p>
        </p:txBody>
      </p:sp>
      <p:sp>
        <p:nvSpPr>
          <p:cNvPr id="418" name="object 418"/>
          <p:cNvSpPr/>
          <p:nvPr/>
        </p:nvSpPr>
        <p:spPr>
          <a:xfrm>
            <a:off x="1465929" y="8203358"/>
            <a:ext cx="33020" cy="33020"/>
          </a:xfrm>
          <a:custGeom>
            <a:avLst/>
            <a:gdLst/>
            <a:ahLst/>
            <a:cxnLst/>
            <a:rect l="l" t="t" r="r" b="b"/>
            <a:pathLst>
              <a:path w="33019" h="33020">
                <a:moveTo>
                  <a:pt x="25311" y="0"/>
                </a:moveTo>
                <a:lnTo>
                  <a:pt x="7289" y="0"/>
                </a:lnTo>
                <a:lnTo>
                  <a:pt x="0" y="7289"/>
                </a:lnTo>
                <a:lnTo>
                  <a:pt x="0" y="25311"/>
                </a:lnTo>
                <a:lnTo>
                  <a:pt x="7289" y="32600"/>
                </a:lnTo>
                <a:lnTo>
                  <a:pt x="25311" y="32600"/>
                </a:lnTo>
                <a:lnTo>
                  <a:pt x="32626" y="25311"/>
                </a:lnTo>
                <a:lnTo>
                  <a:pt x="32626" y="7289"/>
                </a:lnTo>
                <a:lnTo>
                  <a:pt x="25311" y="0"/>
                </a:lnTo>
                <a:close/>
              </a:path>
            </a:pathLst>
          </a:custGeom>
          <a:solidFill>
            <a:srgbClr val="221F1F"/>
          </a:solidFill>
        </p:spPr>
        <p:txBody>
          <a:bodyPr wrap="square" lIns="0" tIns="0" rIns="0" bIns="0" rtlCol="0"/>
          <a:lstStyle/>
          <a:p>
            <a:endParaRPr/>
          </a:p>
        </p:txBody>
      </p:sp>
      <p:sp>
        <p:nvSpPr>
          <p:cNvPr id="419" name="object 419"/>
          <p:cNvSpPr/>
          <p:nvPr/>
        </p:nvSpPr>
        <p:spPr>
          <a:xfrm>
            <a:off x="3952566" y="5350151"/>
            <a:ext cx="153035" cy="2505710"/>
          </a:xfrm>
          <a:custGeom>
            <a:avLst/>
            <a:gdLst/>
            <a:ahLst/>
            <a:cxnLst/>
            <a:rect l="l" t="t" r="r" b="b"/>
            <a:pathLst>
              <a:path w="153035" h="2505709">
                <a:moveTo>
                  <a:pt x="33591" y="0"/>
                </a:moveTo>
                <a:lnTo>
                  <a:pt x="33591" y="729526"/>
                </a:lnTo>
                <a:lnTo>
                  <a:pt x="68935" y="755916"/>
                </a:lnTo>
                <a:lnTo>
                  <a:pt x="0" y="795921"/>
                </a:lnTo>
                <a:lnTo>
                  <a:pt x="33591" y="824064"/>
                </a:lnTo>
                <a:lnTo>
                  <a:pt x="33591" y="2503944"/>
                </a:lnTo>
                <a:lnTo>
                  <a:pt x="116052" y="2505265"/>
                </a:lnTo>
                <a:lnTo>
                  <a:pt x="117360" y="834631"/>
                </a:lnTo>
                <a:lnTo>
                  <a:pt x="83769" y="806488"/>
                </a:lnTo>
                <a:lnTo>
                  <a:pt x="152704" y="766470"/>
                </a:lnTo>
                <a:lnTo>
                  <a:pt x="117360" y="740079"/>
                </a:lnTo>
                <a:lnTo>
                  <a:pt x="116052" y="3073"/>
                </a:lnTo>
                <a:lnTo>
                  <a:pt x="33591" y="0"/>
                </a:lnTo>
                <a:close/>
              </a:path>
            </a:pathLst>
          </a:custGeom>
          <a:solidFill>
            <a:srgbClr val="FFFFFF"/>
          </a:solidFill>
        </p:spPr>
        <p:txBody>
          <a:bodyPr wrap="square" lIns="0" tIns="0" rIns="0" bIns="0" rtlCol="0"/>
          <a:lstStyle/>
          <a:p>
            <a:endParaRPr/>
          </a:p>
        </p:txBody>
      </p:sp>
      <p:sp>
        <p:nvSpPr>
          <p:cNvPr id="420" name="object 420"/>
          <p:cNvSpPr/>
          <p:nvPr/>
        </p:nvSpPr>
        <p:spPr>
          <a:xfrm>
            <a:off x="3952566" y="5350151"/>
            <a:ext cx="153035" cy="2505710"/>
          </a:xfrm>
          <a:custGeom>
            <a:avLst/>
            <a:gdLst/>
            <a:ahLst/>
            <a:cxnLst/>
            <a:rect l="l" t="t" r="r" b="b"/>
            <a:pathLst>
              <a:path w="153035" h="2505709">
                <a:moveTo>
                  <a:pt x="33591" y="2503944"/>
                </a:moveTo>
                <a:lnTo>
                  <a:pt x="33591" y="824064"/>
                </a:lnTo>
                <a:lnTo>
                  <a:pt x="0" y="795921"/>
                </a:lnTo>
                <a:lnTo>
                  <a:pt x="68935" y="755916"/>
                </a:lnTo>
                <a:lnTo>
                  <a:pt x="33591" y="729526"/>
                </a:lnTo>
                <a:lnTo>
                  <a:pt x="33591" y="0"/>
                </a:lnTo>
                <a:lnTo>
                  <a:pt x="116052" y="3073"/>
                </a:lnTo>
                <a:lnTo>
                  <a:pt x="117360" y="740079"/>
                </a:lnTo>
                <a:lnTo>
                  <a:pt x="152704" y="766470"/>
                </a:lnTo>
                <a:lnTo>
                  <a:pt x="83769" y="806488"/>
                </a:lnTo>
                <a:lnTo>
                  <a:pt x="117360" y="834631"/>
                </a:lnTo>
                <a:lnTo>
                  <a:pt x="116052" y="2505265"/>
                </a:lnTo>
                <a:lnTo>
                  <a:pt x="33591" y="2503944"/>
                </a:lnTo>
                <a:close/>
              </a:path>
            </a:pathLst>
          </a:custGeom>
          <a:ln w="3175">
            <a:solidFill>
              <a:srgbClr val="010202"/>
            </a:solidFill>
          </a:ln>
        </p:spPr>
        <p:txBody>
          <a:bodyPr wrap="square" lIns="0" tIns="0" rIns="0" bIns="0" rtlCol="0"/>
          <a:lstStyle/>
          <a:p>
            <a:endParaRPr/>
          </a:p>
        </p:txBody>
      </p:sp>
      <p:sp>
        <p:nvSpPr>
          <p:cNvPr id="421" name="object 421"/>
          <p:cNvSpPr/>
          <p:nvPr/>
        </p:nvSpPr>
        <p:spPr>
          <a:xfrm>
            <a:off x="6295535" y="6851116"/>
            <a:ext cx="249648" cy="236766"/>
          </a:xfrm>
          <a:prstGeom prst="rect">
            <a:avLst/>
          </a:prstGeom>
          <a:blipFill>
            <a:blip r:embed="rId17" cstate="print"/>
            <a:stretch>
              <a:fillRect/>
            </a:stretch>
          </a:blipFill>
        </p:spPr>
        <p:txBody>
          <a:bodyPr wrap="square" lIns="0" tIns="0" rIns="0" bIns="0" rtlCol="0"/>
          <a:lstStyle/>
          <a:p>
            <a:endParaRPr/>
          </a:p>
        </p:txBody>
      </p:sp>
      <p:sp>
        <p:nvSpPr>
          <p:cNvPr id="422" name="object 422"/>
          <p:cNvSpPr/>
          <p:nvPr/>
        </p:nvSpPr>
        <p:spPr>
          <a:xfrm>
            <a:off x="1482214" y="6583115"/>
            <a:ext cx="248920" cy="71120"/>
          </a:xfrm>
          <a:custGeom>
            <a:avLst/>
            <a:gdLst/>
            <a:ahLst/>
            <a:cxnLst/>
            <a:rect l="l" t="t" r="r" b="b"/>
            <a:pathLst>
              <a:path w="248919" h="71120">
                <a:moveTo>
                  <a:pt x="123850" y="70967"/>
                </a:moveTo>
                <a:lnTo>
                  <a:pt x="248792" y="61214"/>
                </a:lnTo>
                <a:lnTo>
                  <a:pt x="0" y="0"/>
                </a:lnTo>
                <a:lnTo>
                  <a:pt x="111950" y="70967"/>
                </a:lnTo>
              </a:path>
            </a:pathLst>
          </a:custGeom>
          <a:ln w="5232">
            <a:solidFill>
              <a:srgbClr val="23201F"/>
            </a:solidFill>
          </a:ln>
        </p:spPr>
        <p:txBody>
          <a:bodyPr wrap="square" lIns="0" tIns="0" rIns="0" bIns="0" rtlCol="0"/>
          <a:lstStyle/>
          <a:p>
            <a:endParaRPr/>
          </a:p>
        </p:txBody>
      </p:sp>
      <p:sp>
        <p:nvSpPr>
          <p:cNvPr id="423" name="object 423"/>
          <p:cNvSpPr/>
          <p:nvPr/>
        </p:nvSpPr>
        <p:spPr>
          <a:xfrm>
            <a:off x="1594165" y="6649205"/>
            <a:ext cx="12065" cy="10160"/>
          </a:xfrm>
          <a:custGeom>
            <a:avLst/>
            <a:gdLst/>
            <a:ahLst/>
            <a:cxnLst/>
            <a:rect l="l" t="t" r="r" b="b"/>
            <a:pathLst>
              <a:path w="12065" h="10159">
                <a:moveTo>
                  <a:pt x="9232" y="0"/>
                </a:moveTo>
                <a:lnTo>
                  <a:pt x="2666" y="0"/>
                </a:lnTo>
                <a:lnTo>
                  <a:pt x="0" y="2197"/>
                </a:lnTo>
                <a:lnTo>
                  <a:pt x="0" y="7556"/>
                </a:lnTo>
                <a:lnTo>
                  <a:pt x="2666" y="9753"/>
                </a:lnTo>
                <a:lnTo>
                  <a:pt x="9232" y="9753"/>
                </a:lnTo>
                <a:lnTo>
                  <a:pt x="11899" y="7556"/>
                </a:lnTo>
                <a:lnTo>
                  <a:pt x="11899" y="2197"/>
                </a:lnTo>
                <a:lnTo>
                  <a:pt x="9232" y="0"/>
                </a:lnTo>
                <a:close/>
              </a:path>
            </a:pathLst>
          </a:custGeom>
          <a:solidFill>
            <a:srgbClr val="FFFFFF"/>
          </a:solidFill>
        </p:spPr>
        <p:txBody>
          <a:bodyPr wrap="square" lIns="0" tIns="0" rIns="0" bIns="0" rtlCol="0"/>
          <a:lstStyle/>
          <a:p>
            <a:endParaRPr/>
          </a:p>
        </p:txBody>
      </p:sp>
      <p:sp>
        <p:nvSpPr>
          <p:cNvPr id="424" name="object 424"/>
          <p:cNvSpPr/>
          <p:nvPr/>
        </p:nvSpPr>
        <p:spPr>
          <a:xfrm>
            <a:off x="1594165" y="6649205"/>
            <a:ext cx="12065" cy="10160"/>
          </a:xfrm>
          <a:custGeom>
            <a:avLst/>
            <a:gdLst/>
            <a:ahLst/>
            <a:cxnLst/>
            <a:rect l="l" t="t" r="r" b="b"/>
            <a:pathLst>
              <a:path w="12065" h="10159">
                <a:moveTo>
                  <a:pt x="11899" y="4876"/>
                </a:moveTo>
                <a:lnTo>
                  <a:pt x="11899" y="7556"/>
                </a:lnTo>
                <a:lnTo>
                  <a:pt x="9232" y="9753"/>
                </a:lnTo>
                <a:lnTo>
                  <a:pt x="5943" y="9753"/>
                </a:lnTo>
                <a:lnTo>
                  <a:pt x="2666" y="9753"/>
                </a:lnTo>
                <a:lnTo>
                  <a:pt x="0" y="7556"/>
                </a:lnTo>
                <a:lnTo>
                  <a:pt x="0" y="4876"/>
                </a:lnTo>
                <a:lnTo>
                  <a:pt x="0" y="2197"/>
                </a:lnTo>
                <a:lnTo>
                  <a:pt x="2666" y="0"/>
                </a:lnTo>
                <a:lnTo>
                  <a:pt x="5943" y="0"/>
                </a:lnTo>
                <a:lnTo>
                  <a:pt x="9232" y="0"/>
                </a:lnTo>
                <a:lnTo>
                  <a:pt x="11899" y="2197"/>
                </a:lnTo>
                <a:lnTo>
                  <a:pt x="11899" y="4876"/>
                </a:lnTo>
                <a:close/>
              </a:path>
            </a:pathLst>
          </a:custGeom>
          <a:ln w="5232">
            <a:solidFill>
              <a:srgbClr val="241F1D"/>
            </a:solidFill>
          </a:ln>
        </p:spPr>
        <p:txBody>
          <a:bodyPr wrap="square" lIns="0" tIns="0" rIns="0" bIns="0" rtlCol="0"/>
          <a:lstStyle/>
          <a:p>
            <a:endParaRPr/>
          </a:p>
        </p:txBody>
      </p:sp>
      <p:sp>
        <p:nvSpPr>
          <p:cNvPr id="425" name="object 425"/>
          <p:cNvSpPr/>
          <p:nvPr/>
        </p:nvSpPr>
        <p:spPr>
          <a:xfrm>
            <a:off x="1473102" y="6573884"/>
            <a:ext cx="370840" cy="123189"/>
          </a:xfrm>
          <a:custGeom>
            <a:avLst/>
            <a:gdLst/>
            <a:ahLst/>
            <a:cxnLst/>
            <a:rect l="l" t="t" r="r" b="b"/>
            <a:pathLst>
              <a:path w="370839" h="123190">
                <a:moveTo>
                  <a:pt x="0" y="0"/>
                </a:moveTo>
                <a:lnTo>
                  <a:pt x="370408" y="91071"/>
                </a:lnTo>
                <a:lnTo>
                  <a:pt x="370408" y="123012"/>
                </a:lnTo>
              </a:path>
            </a:pathLst>
          </a:custGeom>
          <a:ln w="10464">
            <a:solidFill>
              <a:srgbClr val="23201F"/>
            </a:solidFill>
          </a:ln>
        </p:spPr>
        <p:txBody>
          <a:bodyPr wrap="square" lIns="0" tIns="0" rIns="0" bIns="0" rtlCol="0"/>
          <a:lstStyle/>
          <a:p>
            <a:endParaRPr/>
          </a:p>
        </p:txBody>
      </p:sp>
      <p:sp>
        <p:nvSpPr>
          <p:cNvPr id="426" name="object 426"/>
          <p:cNvSpPr txBox="1"/>
          <p:nvPr/>
        </p:nvSpPr>
        <p:spPr>
          <a:xfrm>
            <a:off x="3125669" y="8759640"/>
            <a:ext cx="1805305" cy="485775"/>
          </a:xfrm>
          <a:prstGeom prst="rect">
            <a:avLst/>
          </a:prstGeom>
        </p:spPr>
        <p:txBody>
          <a:bodyPr vert="horz" wrap="square" lIns="0" tIns="0" rIns="0" bIns="0" rtlCol="0">
            <a:spAutoFit/>
          </a:bodyPr>
          <a:lstStyle/>
          <a:p>
            <a:pPr algn="ctr">
              <a:lnSpc>
                <a:spcPts val="375"/>
              </a:lnSpc>
            </a:pPr>
            <a:r>
              <a:rPr sz="350" spc="-10" dirty="0">
                <a:solidFill>
                  <a:srgbClr val="221F1F"/>
                </a:solidFill>
                <a:latin typeface="Times New Roman"/>
                <a:cs typeface="Times New Roman"/>
              </a:rPr>
              <a:t>DRAFT</a:t>
            </a:r>
            <a:endParaRPr sz="350">
              <a:latin typeface="Times New Roman"/>
              <a:cs typeface="Times New Roman"/>
            </a:endParaRPr>
          </a:p>
          <a:p>
            <a:pPr marL="635" algn="ctr">
              <a:lnSpc>
                <a:spcPts val="585"/>
              </a:lnSpc>
              <a:spcBef>
                <a:spcPts val="30"/>
              </a:spcBef>
            </a:pPr>
            <a:r>
              <a:rPr sz="500" spc="15" dirty="0">
                <a:solidFill>
                  <a:srgbClr val="221F1F"/>
                </a:solidFill>
                <a:latin typeface="Times New Roman"/>
                <a:cs typeface="Times New Roman"/>
              </a:rPr>
              <a:t>14TH</a:t>
            </a:r>
            <a:r>
              <a:rPr sz="500" dirty="0">
                <a:solidFill>
                  <a:srgbClr val="221F1F"/>
                </a:solidFill>
                <a:latin typeface="Times New Roman"/>
                <a:cs typeface="Times New Roman"/>
              </a:rPr>
              <a:t> </a:t>
            </a:r>
            <a:r>
              <a:rPr sz="500" spc="10" dirty="0">
                <a:solidFill>
                  <a:srgbClr val="221F1F"/>
                </a:solidFill>
                <a:latin typeface="Times New Roman"/>
                <a:cs typeface="Times New Roman"/>
              </a:rPr>
              <a:t>STREET</a:t>
            </a:r>
            <a:r>
              <a:rPr sz="500" spc="-10" dirty="0">
                <a:solidFill>
                  <a:srgbClr val="221F1F"/>
                </a:solidFill>
                <a:latin typeface="Times New Roman"/>
                <a:cs typeface="Times New Roman"/>
              </a:rPr>
              <a:t> </a:t>
            </a:r>
            <a:r>
              <a:rPr sz="500" spc="25" dirty="0">
                <a:solidFill>
                  <a:srgbClr val="221F1F"/>
                </a:solidFill>
                <a:latin typeface="Times New Roman"/>
                <a:cs typeface="Times New Roman"/>
              </a:rPr>
              <a:t>&amp;</a:t>
            </a:r>
            <a:r>
              <a:rPr sz="500" dirty="0">
                <a:solidFill>
                  <a:srgbClr val="221F1F"/>
                </a:solidFill>
                <a:latin typeface="Times New Roman"/>
                <a:cs typeface="Times New Roman"/>
              </a:rPr>
              <a:t> </a:t>
            </a:r>
            <a:r>
              <a:rPr sz="500" spc="15" dirty="0">
                <a:solidFill>
                  <a:srgbClr val="221F1F"/>
                </a:solidFill>
                <a:latin typeface="Times New Roman"/>
                <a:cs typeface="Times New Roman"/>
              </a:rPr>
              <a:t>14TH</a:t>
            </a:r>
            <a:r>
              <a:rPr sz="500" dirty="0">
                <a:solidFill>
                  <a:srgbClr val="221F1F"/>
                </a:solidFill>
                <a:latin typeface="Times New Roman"/>
                <a:cs typeface="Times New Roman"/>
              </a:rPr>
              <a:t> </a:t>
            </a:r>
            <a:r>
              <a:rPr sz="500" spc="10" dirty="0">
                <a:solidFill>
                  <a:srgbClr val="221F1F"/>
                </a:solidFill>
                <a:latin typeface="Times New Roman"/>
                <a:cs typeface="Times New Roman"/>
              </a:rPr>
              <a:t>1/2</a:t>
            </a:r>
            <a:r>
              <a:rPr sz="500" dirty="0">
                <a:solidFill>
                  <a:srgbClr val="221F1F"/>
                </a:solidFill>
                <a:latin typeface="Times New Roman"/>
                <a:cs typeface="Times New Roman"/>
              </a:rPr>
              <a:t> </a:t>
            </a:r>
            <a:r>
              <a:rPr sz="500" spc="10" dirty="0">
                <a:solidFill>
                  <a:srgbClr val="221F1F"/>
                </a:solidFill>
                <a:latin typeface="Times New Roman"/>
                <a:cs typeface="Times New Roman"/>
              </a:rPr>
              <a:t>STREET</a:t>
            </a:r>
            <a:r>
              <a:rPr sz="500" spc="-10" dirty="0">
                <a:solidFill>
                  <a:srgbClr val="221F1F"/>
                </a:solidFill>
                <a:latin typeface="Times New Roman"/>
                <a:cs typeface="Times New Roman"/>
              </a:rPr>
              <a:t> </a:t>
            </a:r>
            <a:r>
              <a:rPr sz="500" spc="25" dirty="0">
                <a:solidFill>
                  <a:srgbClr val="221F1F"/>
                </a:solidFill>
                <a:latin typeface="Times New Roman"/>
                <a:cs typeface="Times New Roman"/>
              </a:rPr>
              <a:t>LOOKING</a:t>
            </a:r>
            <a:r>
              <a:rPr sz="500" dirty="0">
                <a:solidFill>
                  <a:srgbClr val="221F1F"/>
                </a:solidFill>
                <a:latin typeface="Times New Roman"/>
                <a:cs typeface="Times New Roman"/>
              </a:rPr>
              <a:t> </a:t>
            </a:r>
            <a:r>
              <a:rPr sz="500" spc="15" dirty="0">
                <a:solidFill>
                  <a:srgbClr val="221F1F"/>
                </a:solidFill>
                <a:latin typeface="Times New Roman"/>
                <a:cs typeface="Times New Roman"/>
              </a:rPr>
              <a:t>EAST</a:t>
            </a:r>
            <a:endParaRPr sz="500">
              <a:latin typeface="Times New Roman"/>
              <a:cs typeface="Times New Roman"/>
            </a:endParaRPr>
          </a:p>
          <a:p>
            <a:pPr algn="ctr">
              <a:lnSpc>
                <a:spcPts val="825"/>
              </a:lnSpc>
            </a:pPr>
            <a:r>
              <a:rPr sz="700" spc="0" dirty="0">
                <a:solidFill>
                  <a:srgbClr val="221F1F"/>
                </a:solidFill>
                <a:latin typeface="Times New Roman"/>
                <a:cs typeface="Times New Roman"/>
              </a:rPr>
              <a:t>Central </a:t>
            </a:r>
            <a:r>
              <a:rPr sz="700" dirty="0">
                <a:solidFill>
                  <a:srgbClr val="221F1F"/>
                </a:solidFill>
                <a:latin typeface="Times New Roman"/>
                <a:cs typeface="Times New Roman"/>
              </a:rPr>
              <a:t>Health </a:t>
            </a:r>
            <a:r>
              <a:rPr sz="700" spc="0" dirty="0">
                <a:solidFill>
                  <a:srgbClr val="221F1F"/>
                </a:solidFill>
                <a:latin typeface="Times New Roman"/>
                <a:cs typeface="Times New Roman"/>
              </a:rPr>
              <a:t>Brackenridge</a:t>
            </a:r>
            <a:r>
              <a:rPr sz="700" spc="-5" dirty="0">
                <a:solidFill>
                  <a:srgbClr val="221F1F"/>
                </a:solidFill>
                <a:latin typeface="Times New Roman"/>
                <a:cs typeface="Times New Roman"/>
              </a:rPr>
              <a:t> </a:t>
            </a:r>
            <a:r>
              <a:rPr sz="700" spc="0" dirty="0">
                <a:solidFill>
                  <a:srgbClr val="221F1F"/>
                </a:solidFill>
                <a:latin typeface="Times New Roman"/>
                <a:cs typeface="Times New Roman"/>
              </a:rPr>
              <a:t>Campus</a:t>
            </a:r>
            <a:endParaRPr sz="700">
              <a:latin typeface="Times New Roman"/>
              <a:cs typeface="Times New Roman"/>
            </a:endParaRPr>
          </a:p>
          <a:p>
            <a:pPr marR="19685" algn="ctr">
              <a:lnSpc>
                <a:spcPct val="100000"/>
              </a:lnSpc>
              <a:spcBef>
                <a:spcPts val="25"/>
              </a:spcBef>
            </a:pPr>
            <a:r>
              <a:rPr sz="350" spc="-10" dirty="0">
                <a:solidFill>
                  <a:srgbClr val="221F1F"/>
                </a:solidFill>
                <a:latin typeface="Times New Roman"/>
                <a:cs typeface="Times New Roman"/>
              </a:rPr>
              <a:t>March </a:t>
            </a:r>
            <a:r>
              <a:rPr sz="350" spc="-5" dirty="0">
                <a:solidFill>
                  <a:srgbClr val="221F1F"/>
                </a:solidFill>
                <a:latin typeface="Times New Roman"/>
                <a:cs typeface="Times New Roman"/>
              </a:rPr>
              <a:t>1, 2016</a:t>
            </a:r>
            <a:endParaRPr sz="350">
              <a:latin typeface="Times New Roman"/>
              <a:cs typeface="Times New Roman"/>
            </a:endParaRPr>
          </a:p>
          <a:p>
            <a:pPr algn="ctr">
              <a:lnSpc>
                <a:spcPct val="100000"/>
              </a:lnSpc>
              <a:spcBef>
                <a:spcPts val="95"/>
              </a:spcBef>
            </a:pPr>
            <a:r>
              <a:rPr sz="350" spc="-10" dirty="0">
                <a:solidFill>
                  <a:srgbClr val="221F1F"/>
                </a:solidFill>
                <a:latin typeface="Times New Roman"/>
                <a:cs typeface="Times New Roman"/>
              </a:rPr>
              <a:t>NOTE: Section </a:t>
            </a:r>
            <a:r>
              <a:rPr sz="350" spc="-5" dirty="0">
                <a:solidFill>
                  <a:srgbClr val="221F1F"/>
                </a:solidFill>
                <a:latin typeface="Times New Roman"/>
                <a:cs typeface="Times New Roman"/>
              </a:rPr>
              <a:t>does not account for</a:t>
            </a:r>
            <a:r>
              <a:rPr sz="350" spc="10" dirty="0">
                <a:solidFill>
                  <a:srgbClr val="221F1F"/>
                </a:solidFill>
                <a:latin typeface="Times New Roman"/>
                <a:cs typeface="Times New Roman"/>
              </a:rPr>
              <a:t> </a:t>
            </a:r>
            <a:r>
              <a:rPr sz="350" spc="-10" dirty="0">
                <a:solidFill>
                  <a:srgbClr val="221F1F"/>
                </a:solidFill>
                <a:latin typeface="Times New Roman"/>
                <a:cs typeface="Times New Roman"/>
              </a:rPr>
              <a:t>topography.</a:t>
            </a:r>
            <a:endParaRPr sz="350">
              <a:latin typeface="Times New Roman"/>
              <a:cs typeface="Times New Roman"/>
            </a:endParaRPr>
          </a:p>
          <a:p>
            <a:pPr algn="ctr">
              <a:lnSpc>
                <a:spcPct val="100000"/>
              </a:lnSpc>
              <a:spcBef>
                <a:spcPts val="95"/>
              </a:spcBef>
            </a:pPr>
            <a:r>
              <a:rPr sz="350" spc="-5" dirty="0">
                <a:solidFill>
                  <a:srgbClr val="221F1F"/>
                </a:solidFill>
                <a:latin typeface="Times New Roman"/>
                <a:cs typeface="Times New Roman"/>
              </a:rPr>
              <a:t>The</a:t>
            </a:r>
            <a:r>
              <a:rPr sz="350" dirty="0">
                <a:solidFill>
                  <a:srgbClr val="221F1F"/>
                </a:solidFill>
                <a:latin typeface="Times New Roman"/>
                <a:cs typeface="Times New Roman"/>
              </a:rPr>
              <a:t> </a:t>
            </a:r>
            <a:r>
              <a:rPr sz="350" spc="-5" dirty="0">
                <a:solidFill>
                  <a:srgbClr val="221F1F"/>
                </a:solidFill>
                <a:latin typeface="Times New Roman"/>
                <a:cs typeface="Times New Roman"/>
              </a:rPr>
              <a:t>future</a:t>
            </a:r>
            <a:r>
              <a:rPr sz="350" dirty="0">
                <a:solidFill>
                  <a:srgbClr val="221F1F"/>
                </a:solidFill>
                <a:latin typeface="Times New Roman"/>
                <a:cs typeface="Times New Roman"/>
              </a:rPr>
              <a:t> </a:t>
            </a:r>
            <a:r>
              <a:rPr sz="350" spc="-5" dirty="0">
                <a:solidFill>
                  <a:srgbClr val="221F1F"/>
                </a:solidFill>
                <a:latin typeface="Times New Roman"/>
                <a:cs typeface="Times New Roman"/>
              </a:rPr>
              <a:t>development</a:t>
            </a:r>
            <a:r>
              <a:rPr sz="350" dirty="0">
                <a:solidFill>
                  <a:srgbClr val="221F1F"/>
                </a:solidFill>
                <a:latin typeface="Times New Roman"/>
                <a:cs typeface="Times New Roman"/>
              </a:rPr>
              <a:t> </a:t>
            </a:r>
            <a:r>
              <a:rPr sz="350" spc="-5" dirty="0">
                <a:solidFill>
                  <a:srgbClr val="221F1F"/>
                </a:solidFill>
                <a:latin typeface="Times New Roman"/>
                <a:cs typeface="Times New Roman"/>
              </a:rPr>
              <a:t>on</a:t>
            </a:r>
            <a:r>
              <a:rPr sz="350" dirty="0">
                <a:solidFill>
                  <a:srgbClr val="221F1F"/>
                </a:solidFill>
                <a:latin typeface="Times New Roman"/>
                <a:cs typeface="Times New Roman"/>
              </a:rPr>
              <a:t> </a:t>
            </a:r>
            <a:r>
              <a:rPr sz="350" spc="-5" dirty="0">
                <a:solidFill>
                  <a:srgbClr val="221F1F"/>
                </a:solidFill>
                <a:latin typeface="Times New Roman"/>
                <a:cs typeface="Times New Roman"/>
              </a:rPr>
              <a:t>the</a:t>
            </a:r>
            <a:r>
              <a:rPr sz="350" dirty="0">
                <a:solidFill>
                  <a:srgbClr val="221F1F"/>
                </a:solidFill>
                <a:latin typeface="Times New Roman"/>
                <a:cs typeface="Times New Roman"/>
              </a:rPr>
              <a:t> </a:t>
            </a:r>
            <a:r>
              <a:rPr sz="350" spc="-5" dirty="0">
                <a:solidFill>
                  <a:srgbClr val="221F1F"/>
                </a:solidFill>
                <a:latin typeface="Times New Roman"/>
                <a:cs typeface="Times New Roman"/>
              </a:rPr>
              <a:t>north</a:t>
            </a:r>
            <a:r>
              <a:rPr sz="350" dirty="0">
                <a:solidFill>
                  <a:srgbClr val="221F1F"/>
                </a:solidFill>
                <a:latin typeface="Times New Roman"/>
                <a:cs typeface="Times New Roman"/>
              </a:rPr>
              <a:t> </a:t>
            </a:r>
            <a:r>
              <a:rPr sz="350" spc="-10" dirty="0">
                <a:solidFill>
                  <a:srgbClr val="221F1F"/>
                </a:solidFill>
                <a:latin typeface="Times New Roman"/>
                <a:cs typeface="Times New Roman"/>
              </a:rPr>
              <a:t>side</a:t>
            </a:r>
            <a:r>
              <a:rPr sz="350" dirty="0">
                <a:solidFill>
                  <a:srgbClr val="221F1F"/>
                </a:solidFill>
                <a:latin typeface="Times New Roman"/>
                <a:cs typeface="Times New Roman"/>
              </a:rPr>
              <a:t> </a:t>
            </a:r>
            <a:r>
              <a:rPr sz="350" spc="-5" dirty="0">
                <a:solidFill>
                  <a:srgbClr val="221F1F"/>
                </a:solidFill>
                <a:latin typeface="Times New Roman"/>
                <a:cs typeface="Times New Roman"/>
              </a:rPr>
              <a:t>is</a:t>
            </a:r>
            <a:r>
              <a:rPr sz="350" dirty="0">
                <a:solidFill>
                  <a:srgbClr val="221F1F"/>
                </a:solidFill>
                <a:latin typeface="Times New Roman"/>
                <a:cs typeface="Times New Roman"/>
              </a:rPr>
              <a:t> </a:t>
            </a:r>
            <a:r>
              <a:rPr sz="350" spc="-5" dirty="0">
                <a:solidFill>
                  <a:srgbClr val="221F1F"/>
                </a:solidFill>
                <a:latin typeface="Times New Roman"/>
                <a:cs typeface="Times New Roman"/>
              </a:rPr>
              <a:t>about</a:t>
            </a:r>
            <a:r>
              <a:rPr sz="350" dirty="0">
                <a:solidFill>
                  <a:srgbClr val="221F1F"/>
                </a:solidFill>
                <a:latin typeface="Times New Roman"/>
                <a:cs typeface="Times New Roman"/>
              </a:rPr>
              <a:t> </a:t>
            </a:r>
            <a:r>
              <a:rPr sz="350" spc="-5" dirty="0">
                <a:solidFill>
                  <a:srgbClr val="221F1F"/>
                </a:solidFill>
                <a:latin typeface="Times New Roman"/>
                <a:cs typeface="Times New Roman"/>
              </a:rPr>
              <a:t>5</a:t>
            </a:r>
            <a:r>
              <a:rPr sz="350" dirty="0">
                <a:solidFill>
                  <a:srgbClr val="221F1F"/>
                </a:solidFill>
                <a:latin typeface="Times New Roman"/>
                <a:cs typeface="Times New Roman"/>
              </a:rPr>
              <a:t> </a:t>
            </a:r>
            <a:r>
              <a:rPr sz="350" spc="-5" dirty="0">
                <a:solidFill>
                  <a:srgbClr val="221F1F"/>
                </a:solidFill>
                <a:latin typeface="Times New Roman"/>
                <a:cs typeface="Times New Roman"/>
              </a:rPr>
              <a:t>feet</a:t>
            </a:r>
            <a:r>
              <a:rPr sz="350" dirty="0">
                <a:solidFill>
                  <a:srgbClr val="221F1F"/>
                </a:solidFill>
                <a:latin typeface="Times New Roman"/>
                <a:cs typeface="Times New Roman"/>
              </a:rPr>
              <a:t> </a:t>
            </a:r>
            <a:r>
              <a:rPr sz="350" spc="-5" dirty="0">
                <a:solidFill>
                  <a:srgbClr val="221F1F"/>
                </a:solidFill>
                <a:latin typeface="Times New Roman"/>
                <a:cs typeface="Times New Roman"/>
              </a:rPr>
              <a:t>higher</a:t>
            </a:r>
            <a:r>
              <a:rPr sz="350" dirty="0">
                <a:solidFill>
                  <a:srgbClr val="221F1F"/>
                </a:solidFill>
                <a:latin typeface="Times New Roman"/>
                <a:cs typeface="Times New Roman"/>
              </a:rPr>
              <a:t> </a:t>
            </a:r>
            <a:r>
              <a:rPr sz="350" spc="-5" dirty="0">
                <a:solidFill>
                  <a:srgbClr val="221F1F"/>
                </a:solidFill>
                <a:latin typeface="Times New Roman"/>
                <a:cs typeface="Times New Roman"/>
              </a:rPr>
              <a:t>than</a:t>
            </a:r>
            <a:r>
              <a:rPr sz="350" dirty="0">
                <a:solidFill>
                  <a:srgbClr val="221F1F"/>
                </a:solidFill>
                <a:latin typeface="Times New Roman"/>
                <a:cs typeface="Times New Roman"/>
              </a:rPr>
              <a:t> </a:t>
            </a:r>
            <a:r>
              <a:rPr sz="350" spc="-5" dirty="0">
                <a:solidFill>
                  <a:srgbClr val="221F1F"/>
                </a:solidFill>
                <a:latin typeface="Times New Roman"/>
                <a:cs typeface="Times New Roman"/>
              </a:rPr>
              <a:t>the</a:t>
            </a:r>
            <a:r>
              <a:rPr sz="350" dirty="0">
                <a:solidFill>
                  <a:srgbClr val="221F1F"/>
                </a:solidFill>
                <a:latin typeface="Times New Roman"/>
                <a:cs typeface="Times New Roman"/>
              </a:rPr>
              <a:t> </a:t>
            </a:r>
            <a:r>
              <a:rPr sz="350" spc="-5" dirty="0">
                <a:solidFill>
                  <a:srgbClr val="221F1F"/>
                </a:solidFill>
                <a:latin typeface="Times New Roman"/>
                <a:cs typeface="Times New Roman"/>
              </a:rPr>
              <a:t>development</a:t>
            </a:r>
            <a:r>
              <a:rPr sz="350" dirty="0">
                <a:solidFill>
                  <a:srgbClr val="221F1F"/>
                </a:solidFill>
                <a:latin typeface="Times New Roman"/>
                <a:cs typeface="Times New Roman"/>
              </a:rPr>
              <a:t> </a:t>
            </a:r>
            <a:r>
              <a:rPr sz="350" spc="-5" dirty="0">
                <a:solidFill>
                  <a:srgbClr val="221F1F"/>
                </a:solidFill>
                <a:latin typeface="Times New Roman"/>
                <a:cs typeface="Times New Roman"/>
              </a:rPr>
              <a:t>on</a:t>
            </a:r>
            <a:r>
              <a:rPr sz="350" dirty="0">
                <a:solidFill>
                  <a:srgbClr val="221F1F"/>
                </a:solidFill>
                <a:latin typeface="Times New Roman"/>
                <a:cs typeface="Times New Roman"/>
              </a:rPr>
              <a:t> </a:t>
            </a:r>
            <a:r>
              <a:rPr sz="350" spc="-5" dirty="0">
                <a:solidFill>
                  <a:srgbClr val="221F1F"/>
                </a:solidFill>
                <a:latin typeface="Times New Roman"/>
                <a:cs typeface="Times New Roman"/>
              </a:rPr>
              <a:t>the</a:t>
            </a:r>
            <a:r>
              <a:rPr sz="350" dirty="0">
                <a:solidFill>
                  <a:srgbClr val="221F1F"/>
                </a:solidFill>
                <a:latin typeface="Times New Roman"/>
                <a:cs typeface="Times New Roman"/>
              </a:rPr>
              <a:t> </a:t>
            </a:r>
            <a:r>
              <a:rPr sz="350" spc="-10" dirty="0">
                <a:solidFill>
                  <a:srgbClr val="221F1F"/>
                </a:solidFill>
                <a:latin typeface="Times New Roman"/>
                <a:cs typeface="Times New Roman"/>
              </a:rPr>
              <a:t>south</a:t>
            </a:r>
            <a:r>
              <a:rPr sz="350" dirty="0">
                <a:solidFill>
                  <a:srgbClr val="221F1F"/>
                </a:solidFill>
                <a:latin typeface="Times New Roman"/>
                <a:cs typeface="Times New Roman"/>
              </a:rPr>
              <a:t> </a:t>
            </a:r>
            <a:r>
              <a:rPr sz="350" spc="-10" dirty="0">
                <a:solidFill>
                  <a:srgbClr val="221F1F"/>
                </a:solidFill>
                <a:latin typeface="Times New Roman"/>
                <a:cs typeface="Times New Roman"/>
              </a:rPr>
              <a:t>side.</a:t>
            </a:r>
            <a:endParaRPr sz="350">
              <a:latin typeface="Times New Roman"/>
              <a:cs typeface="Times New Roman"/>
            </a:endParaRPr>
          </a:p>
          <a:p>
            <a:pPr marL="5080" algn="ctr">
              <a:lnSpc>
                <a:spcPct val="100000"/>
              </a:lnSpc>
              <a:spcBef>
                <a:spcPts val="105"/>
              </a:spcBef>
            </a:pPr>
            <a:r>
              <a:rPr sz="350" spc="-5" dirty="0">
                <a:solidFill>
                  <a:srgbClr val="221F1F"/>
                </a:solidFill>
                <a:latin typeface="Times New Roman"/>
                <a:cs typeface="Times New Roman"/>
              </a:rPr>
              <a:t>East 13th 1/2 and East 14th </a:t>
            </a:r>
            <a:r>
              <a:rPr sz="350" spc="-10" dirty="0">
                <a:solidFill>
                  <a:srgbClr val="221F1F"/>
                </a:solidFill>
                <a:latin typeface="Times New Roman"/>
                <a:cs typeface="Times New Roman"/>
              </a:rPr>
              <a:t>Street </a:t>
            </a:r>
            <a:r>
              <a:rPr sz="350" spc="-5" dirty="0">
                <a:solidFill>
                  <a:srgbClr val="221F1F"/>
                </a:solidFill>
                <a:latin typeface="Times New Roman"/>
                <a:cs typeface="Times New Roman"/>
              </a:rPr>
              <a:t>may be developed as a curb-less</a:t>
            </a:r>
            <a:r>
              <a:rPr sz="350" spc="10" dirty="0">
                <a:solidFill>
                  <a:srgbClr val="221F1F"/>
                </a:solidFill>
                <a:latin typeface="Times New Roman"/>
                <a:cs typeface="Times New Roman"/>
              </a:rPr>
              <a:t> </a:t>
            </a:r>
            <a:r>
              <a:rPr sz="350" spc="-10" dirty="0">
                <a:solidFill>
                  <a:srgbClr val="221F1F"/>
                </a:solidFill>
                <a:latin typeface="Times New Roman"/>
                <a:cs typeface="Times New Roman"/>
              </a:rPr>
              <a:t>street.</a:t>
            </a:r>
            <a:endParaRPr sz="350">
              <a:latin typeface="Times New Roman"/>
              <a:cs typeface="Times New Roman"/>
            </a:endParaRPr>
          </a:p>
        </p:txBody>
      </p:sp>
      <p:sp>
        <p:nvSpPr>
          <p:cNvPr id="427" name="object 427"/>
          <p:cNvSpPr/>
          <p:nvPr/>
        </p:nvSpPr>
        <p:spPr>
          <a:xfrm>
            <a:off x="3930332" y="7800403"/>
            <a:ext cx="204470" cy="96520"/>
          </a:xfrm>
          <a:custGeom>
            <a:avLst/>
            <a:gdLst/>
            <a:ahLst/>
            <a:cxnLst/>
            <a:rect l="l" t="t" r="r" b="b"/>
            <a:pathLst>
              <a:path w="204470" h="96520">
                <a:moveTo>
                  <a:pt x="0" y="95986"/>
                </a:moveTo>
                <a:lnTo>
                  <a:pt x="204190" y="95986"/>
                </a:lnTo>
                <a:lnTo>
                  <a:pt x="204190" y="0"/>
                </a:lnTo>
                <a:lnTo>
                  <a:pt x="0" y="0"/>
                </a:lnTo>
                <a:lnTo>
                  <a:pt x="0" y="95986"/>
                </a:lnTo>
                <a:close/>
              </a:path>
            </a:pathLst>
          </a:custGeom>
          <a:solidFill>
            <a:srgbClr val="FFFFFF"/>
          </a:solidFill>
        </p:spPr>
        <p:txBody>
          <a:bodyPr wrap="square" lIns="0" tIns="0" rIns="0" bIns="0" rtlCol="0"/>
          <a:lstStyle/>
          <a:p>
            <a:endParaRPr/>
          </a:p>
        </p:txBody>
      </p:sp>
      <p:sp>
        <p:nvSpPr>
          <p:cNvPr id="428" name="object 428"/>
          <p:cNvSpPr/>
          <p:nvPr/>
        </p:nvSpPr>
        <p:spPr>
          <a:xfrm>
            <a:off x="3852671" y="5122417"/>
            <a:ext cx="382270" cy="239395"/>
          </a:xfrm>
          <a:custGeom>
            <a:avLst/>
            <a:gdLst/>
            <a:ahLst/>
            <a:cxnLst/>
            <a:rect l="l" t="t" r="r" b="b"/>
            <a:pathLst>
              <a:path w="382270" h="239395">
                <a:moveTo>
                  <a:pt x="0" y="239090"/>
                </a:moveTo>
                <a:lnTo>
                  <a:pt x="382193" y="239090"/>
                </a:lnTo>
                <a:lnTo>
                  <a:pt x="382193" y="0"/>
                </a:lnTo>
                <a:lnTo>
                  <a:pt x="0" y="0"/>
                </a:lnTo>
                <a:lnTo>
                  <a:pt x="0" y="239090"/>
                </a:lnTo>
                <a:close/>
              </a:path>
            </a:pathLst>
          </a:custGeom>
          <a:solidFill>
            <a:srgbClr val="FFFFFF"/>
          </a:solidFill>
        </p:spPr>
        <p:txBody>
          <a:bodyPr wrap="square" lIns="0" tIns="0" rIns="0" bIns="0" rtlCol="0"/>
          <a:lstStyle/>
          <a:p>
            <a:endParaRPr/>
          </a:p>
        </p:txBody>
      </p:sp>
      <p:sp>
        <p:nvSpPr>
          <p:cNvPr id="429" name="object 429"/>
          <p:cNvSpPr/>
          <p:nvPr/>
        </p:nvSpPr>
        <p:spPr>
          <a:xfrm>
            <a:off x="1481195" y="7812328"/>
            <a:ext cx="0" cy="684530"/>
          </a:xfrm>
          <a:custGeom>
            <a:avLst/>
            <a:gdLst/>
            <a:ahLst/>
            <a:cxnLst/>
            <a:rect l="l" t="t" r="r" b="b"/>
            <a:pathLst>
              <a:path h="684529">
                <a:moveTo>
                  <a:pt x="0" y="0"/>
                </a:moveTo>
                <a:lnTo>
                  <a:pt x="0" y="684403"/>
                </a:lnTo>
              </a:path>
            </a:pathLst>
          </a:custGeom>
          <a:ln w="5232">
            <a:solidFill>
              <a:srgbClr val="010202"/>
            </a:solidFill>
            <a:prstDash val="lgDashDot"/>
          </a:ln>
        </p:spPr>
        <p:txBody>
          <a:bodyPr wrap="square" lIns="0" tIns="0" rIns="0" bIns="0" rtlCol="0"/>
          <a:lstStyle/>
          <a:p>
            <a:endParaRPr/>
          </a:p>
        </p:txBody>
      </p:sp>
      <p:sp>
        <p:nvSpPr>
          <p:cNvPr id="430" name="object 430"/>
          <p:cNvSpPr/>
          <p:nvPr/>
        </p:nvSpPr>
        <p:spPr>
          <a:xfrm>
            <a:off x="1478431" y="7107346"/>
            <a:ext cx="0" cy="678180"/>
          </a:xfrm>
          <a:custGeom>
            <a:avLst/>
            <a:gdLst/>
            <a:ahLst/>
            <a:cxnLst/>
            <a:rect l="l" t="t" r="r" b="b"/>
            <a:pathLst>
              <a:path h="678179">
                <a:moveTo>
                  <a:pt x="0" y="0"/>
                </a:moveTo>
                <a:lnTo>
                  <a:pt x="0" y="677608"/>
                </a:lnTo>
              </a:path>
            </a:pathLst>
          </a:custGeom>
          <a:ln w="10464">
            <a:solidFill>
              <a:srgbClr val="FFFFFF"/>
            </a:solidFill>
            <a:prstDash val="lgDashDot"/>
          </a:ln>
        </p:spPr>
        <p:txBody>
          <a:bodyPr wrap="square" lIns="0" tIns="0" rIns="0" bIns="0" rtlCol="0"/>
          <a:lstStyle/>
          <a:p>
            <a:endParaRPr/>
          </a:p>
        </p:txBody>
      </p:sp>
      <p:sp>
        <p:nvSpPr>
          <p:cNvPr id="431" name="object 431"/>
          <p:cNvSpPr/>
          <p:nvPr/>
        </p:nvSpPr>
        <p:spPr>
          <a:xfrm>
            <a:off x="6543954" y="7822778"/>
            <a:ext cx="0" cy="684530"/>
          </a:xfrm>
          <a:custGeom>
            <a:avLst/>
            <a:gdLst/>
            <a:ahLst/>
            <a:cxnLst/>
            <a:rect l="l" t="t" r="r" b="b"/>
            <a:pathLst>
              <a:path h="684529">
                <a:moveTo>
                  <a:pt x="0" y="0"/>
                </a:moveTo>
                <a:lnTo>
                  <a:pt x="0" y="684402"/>
                </a:lnTo>
              </a:path>
            </a:pathLst>
          </a:custGeom>
          <a:ln w="5232">
            <a:solidFill>
              <a:srgbClr val="010202"/>
            </a:solidFill>
            <a:prstDash val="lgDashDot"/>
          </a:ln>
        </p:spPr>
        <p:txBody>
          <a:bodyPr wrap="square" lIns="0" tIns="0" rIns="0" bIns="0" rtlCol="0"/>
          <a:lstStyle/>
          <a:p>
            <a:endParaRPr/>
          </a:p>
        </p:txBody>
      </p:sp>
      <p:sp>
        <p:nvSpPr>
          <p:cNvPr id="432" name="object 432"/>
          <p:cNvSpPr/>
          <p:nvPr/>
        </p:nvSpPr>
        <p:spPr>
          <a:xfrm>
            <a:off x="6541180" y="7117807"/>
            <a:ext cx="0" cy="678180"/>
          </a:xfrm>
          <a:custGeom>
            <a:avLst/>
            <a:gdLst/>
            <a:ahLst/>
            <a:cxnLst/>
            <a:rect l="l" t="t" r="r" b="b"/>
            <a:pathLst>
              <a:path h="678179">
                <a:moveTo>
                  <a:pt x="0" y="0"/>
                </a:moveTo>
                <a:lnTo>
                  <a:pt x="0" y="677608"/>
                </a:lnTo>
              </a:path>
            </a:pathLst>
          </a:custGeom>
          <a:ln w="10464">
            <a:solidFill>
              <a:srgbClr val="FFFFFF"/>
            </a:solidFill>
            <a:prstDash val="lgDashDot"/>
          </a:ln>
        </p:spPr>
        <p:txBody>
          <a:bodyPr wrap="square" lIns="0" tIns="0" rIns="0" bIns="0" rtlCol="0"/>
          <a:lstStyle/>
          <a:p>
            <a:endParaRPr/>
          </a:p>
        </p:txBody>
      </p:sp>
      <p:sp>
        <p:nvSpPr>
          <p:cNvPr id="433" name="object 433"/>
          <p:cNvSpPr/>
          <p:nvPr/>
        </p:nvSpPr>
        <p:spPr>
          <a:xfrm>
            <a:off x="790194" y="8649207"/>
            <a:ext cx="6421120" cy="609600"/>
          </a:xfrm>
          <a:custGeom>
            <a:avLst/>
            <a:gdLst/>
            <a:ahLst/>
            <a:cxnLst/>
            <a:rect l="l" t="t" r="r" b="b"/>
            <a:pathLst>
              <a:path w="6421120" h="609600">
                <a:moveTo>
                  <a:pt x="0" y="609092"/>
                </a:moveTo>
                <a:lnTo>
                  <a:pt x="6420624" y="609092"/>
                </a:lnTo>
                <a:lnTo>
                  <a:pt x="6420624" y="0"/>
                </a:lnTo>
                <a:lnTo>
                  <a:pt x="0" y="0"/>
                </a:lnTo>
                <a:lnTo>
                  <a:pt x="0" y="609092"/>
                </a:lnTo>
                <a:close/>
              </a:path>
            </a:pathLst>
          </a:custGeom>
          <a:solidFill>
            <a:srgbClr val="FFFFFF"/>
          </a:solidFill>
        </p:spPr>
        <p:txBody>
          <a:bodyPr wrap="square" lIns="0" tIns="0" rIns="0" bIns="0" rtlCol="0"/>
          <a:lstStyle/>
          <a:p>
            <a:endParaRPr/>
          </a:p>
        </p:txBody>
      </p:sp>
      <p:sp>
        <p:nvSpPr>
          <p:cNvPr id="434" name="object 434"/>
          <p:cNvSpPr/>
          <p:nvPr/>
        </p:nvSpPr>
        <p:spPr>
          <a:xfrm>
            <a:off x="790194" y="8643039"/>
            <a:ext cx="6421120" cy="12700"/>
          </a:xfrm>
          <a:custGeom>
            <a:avLst/>
            <a:gdLst/>
            <a:ahLst/>
            <a:cxnLst/>
            <a:rect l="l" t="t" r="r" b="b"/>
            <a:pathLst>
              <a:path w="6421120" h="12700">
                <a:moveTo>
                  <a:pt x="0" y="12318"/>
                </a:moveTo>
                <a:lnTo>
                  <a:pt x="6420624" y="12318"/>
                </a:lnTo>
                <a:lnTo>
                  <a:pt x="6420624" y="0"/>
                </a:lnTo>
                <a:lnTo>
                  <a:pt x="0" y="0"/>
                </a:lnTo>
                <a:lnTo>
                  <a:pt x="0" y="12318"/>
                </a:lnTo>
                <a:close/>
              </a:path>
            </a:pathLst>
          </a:custGeom>
          <a:solidFill>
            <a:srgbClr val="FFFFFF"/>
          </a:solidFill>
        </p:spPr>
        <p:txBody>
          <a:bodyPr wrap="square" lIns="0" tIns="0" rIns="0" bIns="0" rtlCol="0"/>
          <a:lstStyle/>
          <a:p>
            <a:endParaRPr/>
          </a:p>
        </p:txBody>
      </p:sp>
      <p:sp>
        <p:nvSpPr>
          <p:cNvPr id="435" name="object 435"/>
          <p:cNvSpPr/>
          <p:nvPr/>
        </p:nvSpPr>
        <p:spPr>
          <a:xfrm>
            <a:off x="886713" y="1551127"/>
            <a:ext cx="5975985" cy="2107565"/>
          </a:xfrm>
          <a:custGeom>
            <a:avLst/>
            <a:gdLst/>
            <a:ahLst/>
            <a:cxnLst/>
            <a:rect l="l" t="t" r="r" b="b"/>
            <a:pathLst>
              <a:path w="5975984" h="2107565">
                <a:moveTo>
                  <a:pt x="0" y="2106942"/>
                </a:moveTo>
                <a:lnTo>
                  <a:pt x="5975832" y="2106942"/>
                </a:lnTo>
                <a:lnTo>
                  <a:pt x="5975832" y="0"/>
                </a:lnTo>
                <a:lnTo>
                  <a:pt x="0" y="0"/>
                </a:lnTo>
                <a:lnTo>
                  <a:pt x="0" y="2106942"/>
                </a:lnTo>
                <a:close/>
              </a:path>
            </a:pathLst>
          </a:custGeom>
          <a:solidFill>
            <a:srgbClr val="DFE9EC"/>
          </a:solidFill>
        </p:spPr>
        <p:txBody>
          <a:bodyPr wrap="square" lIns="0" tIns="0" rIns="0" bIns="0" rtlCol="0"/>
          <a:lstStyle/>
          <a:p>
            <a:endParaRPr/>
          </a:p>
        </p:txBody>
      </p:sp>
      <p:sp>
        <p:nvSpPr>
          <p:cNvPr id="436" name="object 436"/>
          <p:cNvSpPr/>
          <p:nvPr/>
        </p:nvSpPr>
        <p:spPr>
          <a:xfrm>
            <a:off x="3471400" y="2182437"/>
            <a:ext cx="2515120" cy="948152"/>
          </a:xfrm>
          <a:prstGeom prst="rect">
            <a:avLst/>
          </a:prstGeom>
          <a:blipFill>
            <a:blip r:embed="rId18" cstate="print"/>
            <a:stretch>
              <a:fillRect/>
            </a:stretch>
          </a:blipFill>
        </p:spPr>
        <p:txBody>
          <a:bodyPr wrap="square" lIns="0" tIns="0" rIns="0" bIns="0" rtlCol="0"/>
          <a:lstStyle/>
          <a:p>
            <a:endParaRPr/>
          </a:p>
        </p:txBody>
      </p:sp>
      <p:sp>
        <p:nvSpPr>
          <p:cNvPr id="437" name="object 437"/>
          <p:cNvSpPr/>
          <p:nvPr/>
        </p:nvSpPr>
        <p:spPr>
          <a:xfrm>
            <a:off x="6453797" y="3007245"/>
            <a:ext cx="93497" cy="146218"/>
          </a:xfrm>
          <a:prstGeom prst="rect">
            <a:avLst/>
          </a:prstGeom>
          <a:blipFill>
            <a:blip r:embed="rId19" cstate="print"/>
            <a:stretch>
              <a:fillRect/>
            </a:stretch>
          </a:blipFill>
        </p:spPr>
        <p:txBody>
          <a:bodyPr wrap="square" lIns="0" tIns="0" rIns="0" bIns="0" rtlCol="0"/>
          <a:lstStyle/>
          <a:p>
            <a:endParaRPr/>
          </a:p>
        </p:txBody>
      </p:sp>
      <p:sp>
        <p:nvSpPr>
          <p:cNvPr id="438" name="object 438"/>
          <p:cNvSpPr/>
          <p:nvPr/>
        </p:nvSpPr>
        <p:spPr>
          <a:xfrm>
            <a:off x="3252647" y="3147923"/>
            <a:ext cx="2991485" cy="0"/>
          </a:xfrm>
          <a:custGeom>
            <a:avLst/>
            <a:gdLst/>
            <a:ahLst/>
            <a:cxnLst/>
            <a:rect l="l" t="t" r="r" b="b"/>
            <a:pathLst>
              <a:path w="2991485">
                <a:moveTo>
                  <a:pt x="0" y="0"/>
                </a:moveTo>
                <a:lnTo>
                  <a:pt x="2990913" y="0"/>
                </a:lnTo>
              </a:path>
            </a:pathLst>
          </a:custGeom>
          <a:ln w="54711">
            <a:solidFill>
              <a:srgbClr val="FFFFFF"/>
            </a:solidFill>
          </a:ln>
        </p:spPr>
        <p:txBody>
          <a:bodyPr wrap="square" lIns="0" tIns="0" rIns="0" bIns="0" rtlCol="0"/>
          <a:lstStyle/>
          <a:p>
            <a:endParaRPr/>
          </a:p>
        </p:txBody>
      </p:sp>
      <p:sp>
        <p:nvSpPr>
          <p:cNvPr id="439" name="object 439"/>
          <p:cNvSpPr/>
          <p:nvPr/>
        </p:nvSpPr>
        <p:spPr>
          <a:xfrm>
            <a:off x="3251644" y="3121936"/>
            <a:ext cx="2540" cy="53975"/>
          </a:xfrm>
          <a:custGeom>
            <a:avLst/>
            <a:gdLst/>
            <a:ahLst/>
            <a:cxnLst/>
            <a:rect l="l" t="t" r="r" b="b"/>
            <a:pathLst>
              <a:path w="2539" h="53975">
                <a:moveTo>
                  <a:pt x="0" y="53342"/>
                </a:moveTo>
                <a:lnTo>
                  <a:pt x="2006" y="53342"/>
                </a:lnTo>
                <a:lnTo>
                  <a:pt x="2006" y="0"/>
                </a:lnTo>
                <a:lnTo>
                  <a:pt x="0" y="0"/>
                </a:lnTo>
                <a:lnTo>
                  <a:pt x="0" y="53342"/>
                </a:lnTo>
                <a:close/>
              </a:path>
            </a:pathLst>
          </a:custGeom>
          <a:solidFill>
            <a:srgbClr val="221F1F"/>
          </a:solidFill>
        </p:spPr>
        <p:txBody>
          <a:bodyPr wrap="square" lIns="0" tIns="0" rIns="0" bIns="0" rtlCol="0"/>
          <a:lstStyle/>
          <a:p>
            <a:endParaRPr/>
          </a:p>
        </p:txBody>
      </p:sp>
      <p:sp>
        <p:nvSpPr>
          <p:cNvPr id="440" name="object 440"/>
          <p:cNvSpPr/>
          <p:nvPr/>
        </p:nvSpPr>
        <p:spPr>
          <a:xfrm>
            <a:off x="3251644" y="3120666"/>
            <a:ext cx="2993390" cy="0"/>
          </a:xfrm>
          <a:custGeom>
            <a:avLst/>
            <a:gdLst/>
            <a:ahLst/>
            <a:cxnLst/>
            <a:rect l="l" t="t" r="r" b="b"/>
            <a:pathLst>
              <a:path w="2993390">
                <a:moveTo>
                  <a:pt x="0" y="0"/>
                </a:moveTo>
                <a:lnTo>
                  <a:pt x="2992932" y="0"/>
                </a:lnTo>
              </a:path>
            </a:pathLst>
          </a:custGeom>
          <a:ln w="3175">
            <a:solidFill>
              <a:srgbClr val="221F1F"/>
            </a:solidFill>
          </a:ln>
        </p:spPr>
        <p:txBody>
          <a:bodyPr wrap="square" lIns="0" tIns="0" rIns="0" bIns="0" rtlCol="0"/>
          <a:lstStyle/>
          <a:p>
            <a:endParaRPr/>
          </a:p>
        </p:txBody>
      </p:sp>
      <p:sp>
        <p:nvSpPr>
          <p:cNvPr id="441" name="object 441"/>
          <p:cNvSpPr/>
          <p:nvPr/>
        </p:nvSpPr>
        <p:spPr>
          <a:xfrm>
            <a:off x="6242570" y="3121936"/>
            <a:ext cx="2540" cy="53975"/>
          </a:xfrm>
          <a:custGeom>
            <a:avLst/>
            <a:gdLst/>
            <a:ahLst/>
            <a:cxnLst/>
            <a:rect l="l" t="t" r="r" b="b"/>
            <a:pathLst>
              <a:path w="2539" h="53975">
                <a:moveTo>
                  <a:pt x="0" y="53342"/>
                </a:moveTo>
                <a:lnTo>
                  <a:pt x="2006" y="53342"/>
                </a:lnTo>
                <a:lnTo>
                  <a:pt x="2006" y="0"/>
                </a:lnTo>
                <a:lnTo>
                  <a:pt x="0" y="0"/>
                </a:lnTo>
                <a:lnTo>
                  <a:pt x="0" y="53342"/>
                </a:lnTo>
                <a:close/>
              </a:path>
            </a:pathLst>
          </a:custGeom>
          <a:solidFill>
            <a:srgbClr val="221F1F"/>
          </a:solidFill>
        </p:spPr>
        <p:txBody>
          <a:bodyPr wrap="square" lIns="0" tIns="0" rIns="0" bIns="0" rtlCol="0"/>
          <a:lstStyle/>
          <a:p>
            <a:endParaRPr/>
          </a:p>
        </p:txBody>
      </p:sp>
      <p:sp>
        <p:nvSpPr>
          <p:cNvPr id="442" name="object 442"/>
          <p:cNvSpPr/>
          <p:nvPr/>
        </p:nvSpPr>
        <p:spPr>
          <a:xfrm>
            <a:off x="886713" y="3175279"/>
            <a:ext cx="6202680" cy="609600"/>
          </a:xfrm>
          <a:custGeom>
            <a:avLst/>
            <a:gdLst/>
            <a:ahLst/>
            <a:cxnLst/>
            <a:rect l="l" t="t" r="r" b="b"/>
            <a:pathLst>
              <a:path w="6202680" h="609600">
                <a:moveTo>
                  <a:pt x="0" y="609409"/>
                </a:moveTo>
                <a:lnTo>
                  <a:pt x="6202680" y="609409"/>
                </a:lnTo>
                <a:lnTo>
                  <a:pt x="6202680" y="0"/>
                </a:lnTo>
                <a:lnTo>
                  <a:pt x="0" y="0"/>
                </a:lnTo>
                <a:lnTo>
                  <a:pt x="0" y="609409"/>
                </a:lnTo>
                <a:close/>
              </a:path>
            </a:pathLst>
          </a:custGeom>
          <a:solidFill>
            <a:srgbClr val="5C6366"/>
          </a:solidFill>
        </p:spPr>
        <p:txBody>
          <a:bodyPr wrap="square" lIns="0" tIns="0" rIns="0" bIns="0" rtlCol="0"/>
          <a:lstStyle/>
          <a:p>
            <a:endParaRPr/>
          </a:p>
        </p:txBody>
      </p:sp>
      <p:sp>
        <p:nvSpPr>
          <p:cNvPr id="443" name="object 443"/>
          <p:cNvSpPr/>
          <p:nvPr/>
        </p:nvSpPr>
        <p:spPr>
          <a:xfrm>
            <a:off x="3254857" y="3176276"/>
            <a:ext cx="3002280" cy="23495"/>
          </a:xfrm>
          <a:custGeom>
            <a:avLst/>
            <a:gdLst/>
            <a:ahLst/>
            <a:cxnLst/>
            <a:rect l="l" t="t" r="r" b="b"/>
            <a:pathLst>
              <a:path w="3002279" h="23494">
                <a:moveTo>
                  <a:pt x="179082" y="1181"/>
                </a:moveTo>
                <a:lnTo>
                  <a:pt x="0" y="3149"/>
                </a:lnTo>
                <a:lnTo>
                  <a:pt x="0" y="22478"/>
                </a:lnTo>
                <a:lnTo>
                  <a:pt x="3001835" y="23266"/>
                </a:lnTo>
                <a:lnTo>
                  <a:pt x="3001835" y="4724"/>
                </a:lnTo>
                <a:lnTo>
                  <a:pt x="2251290" y="4724"/>
                </a:lnTo>
                <a:lnTo>
                  <a:pt x="2243469" y="4330"/>
                </a:lnTo>
                <a:lnTo>
                  <a:pt x="1050620" y="4330"/>
                </a:lnTo>
                <a:lnTo>
                  <a:pt x="1029981" y="3543"/>
                </a:lnTo>
                <a:lnTo>
                  <a:pt x="377659" y="3543"/>
                </a:lnTo>
                <a:lnTo>
                  <a:pt x="179082" y="1181"/>
                </a:lnTo>
                <a:close/>
              </a:path>
              <a:path w="3002279" h="23494">
                <a:moveTo>
                  <a:pt x="2435352" y="0"/>
                </a:moveTo>
                <a:lnTo>
                  <a:pt x="2328862" y="1562"/>
                </a:lnTo>
                <a:lnTo>
                  <a:pt x="2251290" y="4724"/>
                </a:lnTo>
                <a:lnTo>
                  <a:pt x="3001835" y="4724"/>
                </a:lnTo>
                <a:lnTo>
                  <a:pt x="2934131" y="3543"/>
                </a:lnTo>
                <a:lnTo>
                  <a:pt x="2682354" y="3543"/>
                </a:lnTo>
                <a:lnTo>
                  <a:pt x="2566111" y="2362"/>
                </a:lnTo>
                <a:lnTo>
                  <a:pt x="2517686" y="393"/>
                </a:lnTo>
                <a:lnTo>
                  <a:pt x="2435352" y="0"/>
                </a:lnTo>
                <a:close/>
              </a:path>
              <a:path w="3002279" h="23494">
                <a:moveTo>
                  <a:pt x="1312037" y="774"/>
                </a:moveTo>
                <a:lnTo>
                  <a:pt x="1224940" y="774"/>
                </a:lnTo>
                <a:lnTo>
                  <a:pt x="1128090" y="1968"/>
                </a:lnTo>
                <a:lnTo>
                  <a:pt x="1050620" y="4330"/>
                </a:lnTo>
                <a:lnTo>
                  <a:pt x="1834959" y="4330"/>
                </a:lnTo>
                <a:lnTo>
                  <a:pt x="1821416" y="3936"/>
                </a:lnTo>
                <a:lnTo>
                  <a:pt x="1631632" y="3936"/>
                </a:lnTo>
                <a:lnTo>
                  <a:pt x="1312037" y="774"/>
                </a:lnTo>
                <a:close/>
              </a:path>
              <a:path w="3002279" h="23494">
                <a:moveTo>
                  <a:pt x="2188464" y="1562"/>
                </a:moveTo>
                <a:lnTo>
                  <a:pt x="1931822" y="1562"/>
                </a:lnTo>
                <a:lnTo>
                  <a:pt x="1834959" y="4330"/>
                </a:lnTo>
                <a:lnTo>
                  <a:pt x="2243469" y="4330"/>
                </a:lnTo>
                <a:lnTo>
                  <a:pt x="2188464" y="1562"/>
                </a:lnTo>
                <a:close/>
              </a:path>
              <a:path w="3002279" h="23494">
                <a:moveTo>
                  <a:pt x="1694561" y="1562"/>
                </a:moveTo>
                <a:lnTo>
                  <a:pt x="1631632" y="3936"/>
                </a:lnTo>
                <a:lnTo>
                  <a:pt x="1821416" y="3936"/>
                </a:lnTo>
                <a:lnTo>
                  <a:pt x="1767243" y="2362"/>
                </a:lnTo>
                <a:lnTo>
                  <a:pt x="1694561" y="1562"/>
                </a:lnTo>
                <a:close/>
              </a:path>
              <a:path w="3002279" h="23494">
                <a:moveTo>
                  <a:pt x="731139" y="393"/>
                </a:moveTo>
                <a:lnTo>
                  <a:pt x="605256" y="393"/>
                </a:lnTo>
                <a:lnTo>
                  <a:pt x="474497" y="3149"/>
                </a:lnTo>
                <a:lnTo>
                  <a:pt x="377659" y="3543"/>
                </a:lnTo>
                <a:lnTo>
                  <a:pt x="1029981" y="3543"/>
                </a:lnTo>
                <a:lnTo>
                  <a:pt x="978052" y="1562"/>
                </a:lnTo>
                <a:lnTo>
                  <a:pt x="731139" y="393"/>
                </a:lnTo>
                <a:close/>
              </a:path>
              <a:path w="3002279" h="23494">
                <a:moveTo>
                  <a:pt x="2764586" y="0"/>
                </a:moveTo>
                <a:lnTo>
                  <a:pt x="2682354" y="3543"/>
                </a:lnTo>
                <a:lnTo>
                  <a:pt x="2934131" y="3543"/>
                </a:lnTo>
                <a:lnTo>
                  <a:pt x="2827515" y="3149"/>
                </a:lnTo>
                <a:lnTo>
                  <a:pt x="2764586" y="0"/>
                </a:lnTo>
                <a:close/>
              </a:path>
            </a:pathLst>
          </a:custGeom>
          <a:solidFill>
            <a:srgbClr val="56AB46"/>
          </a:solidFill>
        </p:spPr>
        <p:txBody>
          <a:bodyPr wrap="square" lIns="0" tIns="0" rIns="0" bIns="0" rtlCol="0"/>
          <a:lstStyle/>
          <a:p>
            <a:endParaRPr/>
          </a:p>
        </p:txBody>
      </p:sp>
      <p:sp>
        <p:nvSpPr>
          <p:cNvPr id="444" name="object 444"/>
          <p:cNvSpPr/>
          <p:nvPr/>
        </p:nvSpPr>
        <p:spPr>
          <a:xfrm>
            <a:off x="3253931" y="3175336"/>
            <a:ext cx="3004185" cy="24765"/>
          </a:xfrm>
          <a:custGeom>
            <a:avLst/>
            <a:gdLst/>
            <a:ahLst/>
            <a:cxnLst/>
            <a:rect l="l" t="t" r="r" b="b"/>
            <a:pathLst>
              <a:path w="3004185" h="24764">
                <a:moveTo>
                  <a:pt x="2802575" y="1854"/>
                </a:moveTo>
                <a:lnTo>
                  <a:pt x="2765501" y="1854"/>
                </a:lnTo>
                <a:lnTo>
                  <a:pt x="2828429" y="5016"/>
                </a:lnTo>
                <a:lnTo>
                  <a:pt x="2935046" y="5422"/>
                </a:lnTo>
                <a:lnTo>
                  <a:pt x="3001822" y="6578"/>
                </a:lnTo>
                <a:lnTo>
                  <a:pt x="3001822" y="24206"/>
                </a:lnTo>
                <a:lnTo>
                  <a:pt x="3003689" y="24206"/>
                </a:lnTo>
                <a:lnTo>
                  <a:pt x="3003689" y="4737"/>
                </a:lnTo>
                <a:lnTo>
                  <a:pt x="2935071" y="3543"/>
                </a:lnTo>
                <a:lnTo>
                  <a:pt x="2828467" y="3149"/>
                </a:lnTo>
                <a:lnTo>
                  <a:pt x="2802575" y="1854"/>
                </a:lnTo>
                <a:close/>
              </a:path>
              <a:path w="3004185" h="24764">
                <a:moveTo>
                  <a:pt x="180009" y="1193"/>
                </a:moveTo>
                <a:lnTo>
                  <a:pt x="0" y="3162"/>
                </a:lnTo>
                <a:lnTo>
                  <a:pt x="0" y="23418"/>
                </a:lnTo>
                <a:lnTo>
                  <a:pt x="1854" y="23418"/>
                </a:lnTo>
                <a:lnTo>
                  <a:pt x="1854" y="5016"/>
                </a:lnTo>
                <a:lnTo>
                  <a:pt x="179997" y="3048"/>
                </a:lnTo>
                <a:lnTo>
                  <a:pt x="329353" y="3048"/>
                </a:lnTo>
                <a:lnTo>
                  <a:pt x="180009" y="1193"/>
                </a:lnTo>
                <a:close/>
              </a:path>
              <a:path w="3004185" h="24764">
                <a:moveTo>
                  <a:pt x="2226494" y="3441"/>
                </a:moveTo>
                <a:lnTo>
                  <a:pt x="2189365" y="3441"/>
                </a:lnTo>
                <a:lnTo>
                  <a:pt x="2252218" y="6591"/>
                </a:lnTo>
                <a:lnTo>
                  <a:pt x="2297900" y="4737"/>
                </a:lnTo>
                <a:lnTo>
                  <a:pt x="2252230" y="4737"/>
                </a:lnTo>
                <a:lnTo>
                  <a:pt x="2226494" y="3441"/>
                </a:lnTo>
                <a:close/>
              </a:path>
              <a:path w="3004185" h="24764">
                <a:moveTo>
                  <a:pt x="996958" y="2260"/>
                </a:moveTo>
                <a:lnTo>
                  <a:pt x="732078" y="2260"/>
                </a:lnTo>
                <a:lnTo>
                  <a:pt x="978954" y="3441"/>
                </a:lnTo>
                <a:lnTo>
                  <a:pt x="1051560" y="6197"/>
                </a:lnTo>
                <a:lnTo>
                  <a:pt x="1112369" y="4343"/>
                </a:lnTo>
                <a:lnTo>
                  <a:pt x="1051560" y="4343"/>
                </a:lnTo>
                <a:lnTo>
                  <a:pt x="996958" y="2260"/>
                </a:lnTo>
                <a:close/>
              </a:path>
              <a:path w="3004185" h="24764">
                <a:moveTo>
                  <a:pt x="1804886" y="3441"/>
                </a:moveTo>
                <a:lnTo>
                  <a:pt x="1695500" y="3441"/>
                </a:lnTo>
                <a:lnTo>
                  <a:pt x="1768157" y="4241"/>
                </a:lnTo>
                <a:lnTo>
                  <a:pt x="1835899" y="6197"/>
                </a:lnTo>
                <a:lnTo>
                  <a:pt x="1901069" y="4343"/>
                </a:lnTo>
                <a:lnTo>
                  <a:pt x="1835899" y="4343"/>
                </a:lnTo>
                <a:lnTo>
                  <a:pt x="1804886" y="3441"/>
                </a:lnTo>
                <a:close/>
              </a:path>
              <a:path w="3004185" h="24764">
                <a:moveTo>
                  <a:pt x="1535245" y="2654"/>
                </a:moveTo>
                <a:lnTo>
                  <a:pt x="1312964" y="2654"/>
                </a:lnTo>
                <a:lnTo>
                  <a:pt x="1632572" y="5803"/>
                </a:lnTo>
                <a:lnTo>
                  <a:pt x="1682306" y="3937"/>
                </a:lnTo>
                <a:lnTo>
                  <a:pt x="1632546" y="3937"/>
                </a:lnTo>
                <a:lnTo>
                  <a:pt x="1535245" y="2654"/>
                </a:lnTo>
                <a:close/>
              </a:path>
              <a:path w="3004185" h="24764">
                <a:moveTo>
                  <a:pt x="329353" y="3048"/>
                </a:moveTo>
                <a:lnTo>
                  <a:pt x="179997" y="3048"/>
                </a:lnTo>
                <a:lnTo>
                  <a:pt x="378587" y="5422"/>
                </a:lnTo>
                <a:lnTo>
                  <a:pt x="475449" y="5016"/>
                </a:lnTo>
                <a:lnTo>
                  <a:pt x="545335" y="3543"/>
                </a:lnTo>
                <a:lnTo>
                  <a:pt x="378587" y="3543"/>
                </a:lnTo>
                <a:lnTo>
                  <a:pt x="329353" y="3048"/>
                </a:lnTo>
                <a:close/>
              </a:path>
              <a:path w="3004185" h="24764">
                <a:moveTo>
                  <a:pt x="2554323" y="1854"/>
                </a:moveTo>
                <a:lnTo>
                  <a:pt x="2436279" y="1854"/>
                </a:lnTo>
                <a:lnTo>
                  <a:pt x="2518587" y="2260"/>
                </a:lnTo>
                <a:lnTo>
                  <a:pt x="2567000" y="4241"/>
                </a:lnTo>
                <a:lnTo>
                  <a:pt x="2683294" y="5422"/>
                </a:lnTo>
                <a:lnTo>
                  <a:pt x="2726591" y="3543"/>
                </a:lnTo>
                <a:lnTo>
                  <a:pt x="2683256" y="3543"/>
                </a:lnTo>
                <a:lnTo>
                  <a:pt x="2567051" y="2374"/>
                </a:lnTo>
                <a:lnTo>
                  <a:pt x="2554323" y="1854"/>
                </a:lnTo>
                <a:close/>
              </a:path>
              <a:path w="3004185" h="24764">
                <a:moveTo>
                  <a:pt x="2436279" y="0"/>
                </a:moveTo>
                <a:lnTo>
                  <a:pt x="2329764" y="1574"/>
                </a:lnTo>
                <a:lnTo>
                  <a:pt x="2252230" y="4737"/>
                </a:lnTo>
                <a:lnTo>
                  <a:pt x="2297900" y="4737"/>
                </a:lnTo>
                <a:lnTo>
                  <a:pt x="2329815" y="3441"/>
                </a:lnTo>
                <a:lnTo>
                  <a:pt x="2436279" y="1854"/>
                </a:lnTo>
                <a:lnTo>
                  <a:pt x="2554323" y="1854"/>
                </a:lnTo>
                <a:lnTo>
                  <a:pt x="2518625" y="393"/>
                </a:lnTo>
                <a:lnTo>
                  <a:pt x="2436279" y="0"/>
                </a:lnTo>
                <a:close/>
              </a:path>
              <a:path w="3004185" h="24764">
                <a:moveTo>
                  <a:pt x="1312964" y="787"/>
                </a:moveTo>
                <a:lnTo>
                  <a:pt x="1225867" y="787"/>
                </a:lnTo>
                <a:lnTo>
                  <a:pt x="1128991" y="1968"/>
                </a:lnTo>
                <a:lnTo>
                  <a:pt x="1051560" y="4343"/>
                </a:lnTo>
                <a:lnTo>
                  <a:pt x="1112369" y="4343"/>
                </a:lnTo>
                <a:lnTo>
                  <a:pt x="1129030" y="3835"/>
                </a:lnTo>
                <a:lnTo>
                  <a:pt x="1225880" y="2654"/>
                </a:lnTo>
                <a:lnTo>
                  <a:pt x="1535245" y="2654"/>
                </a:lnTo>
                <a:lnTo>
                  <a:pt x="1312964" y="787"/>
                </a:lnTo>
                <a:close/>
              </a:path>
              <a:path w="3004185" h="24764">
                <a:moveTo>
                  <a:pt x="2189403" y="1574"/>
                </a:moveTo>
                <a:lnTo>
                  <a:pt x="1932736" y="1574"/>
                </a:lnTo>
                <a:lnTo>
                  <a:pt x="1835899" y="4343"/>
                </a:lnTo>
                <a:lnTo>
                  <a:pt x="1901069" y="4343"/>
                </a:lnTo>
                <a:lnTo>
                  <a:pt x="1932762" y="3441"/>
                </a:lnTo>
                <a:lnTo>
                  <a:pt x="2226494" y="3441"/>
                </a:lnTo>
                <a:lnTo>
                  <a:pt x="2189403" y="1574"/>
                </a:lnTo>
                <a:close/>
              </a:path>
              <a:path w="3004185" h="24764">
                <a:moveTo>
                  <a:pt x="1695475" y="1574"/>
                </a:moveTo>
                <a:lnTo>
                  <a:pt x="1632546" y="3937"/>
                </a:lnTo>
                <a:lnTo>
                  <a:pt x="1682306" y="3937"/>
                </a:lnTo>
                <a:lnTo>
                  <a:pt x="1695500" y="3441"/>
                </a:lnTo>
                <a:lnTo>
                  <a:pt x="1804886" y="3441"/>
                </a:lnTo>
                <a:lnTo>
                  <a:pt x="1768195" y="2374"/>
                </a:lnTo>
                <a:lnTo>
                  <a:pt x="1695475" y="1574"/>
                </a:lnTo>
                <a:close/>
              </a:path>
              <a:path w="3004185" h="24764">
                <a:moveTo>
                  <a:pt x="732091" y="393"/>
                </a:moveTo>
                <a:lnTo>
                  <a:pt x="606171" y="393"/>
                </a:lnTo>
                <a:lnTo>
                  <a:pt x="475424" y="3149"/>
                </a:lnTo>
                <a:lnTo>
                  <a:pt x="378587" y="3543"/>
                </a:lnTo>
                <a:lnTo>
                  <a:pt x="545335" y="3543"/>
                </a:lnTo>
                <a:lnTo>
                  <a:pt x="606183" y="2260"/>
                </a:lnTo>
                <a:lnTo>
                  <a:pt x="996958" y="2260"/>
                </a:lnTo>
                <a:lnTo>
                  <a:pt x="978979" y="1574"/>
                </a:lnTo>
                <a:lnTo>
                  <a:pt x="732091" y="393"/>
                </a:lnTo>
                <a:close/>
              </a:path>
              <a:path w="3004185" h="24764">
                <a:moveTo>
                  <a:pt x="2765513" y="0"/>
                </a:moveTo>
                <a:lnTo>
                  <a:pt x="2683256" y="3543"/>
                </a:lnTo>
                <a:lnTo>
                  <a:pt x="2726591" y="3543"/>
                </a:lnTo>
                <a:lnTo>
                  <a:pt x="2765501" y="1854"/>
                </a:lnTo>
                <a:lnTo>
                  <a:pt x="2802575" y="1854"/>
                </a:lnTo>
                <a:lnTo>
                  <a:pt x="2765513" y="0"/>
                </a:lnTo>
                <a:close/>
              </a:path>
            </a:pathLst>
          </a:custGeom>
          <a:solidFill>
            <a:srgbClr val="020403"/>
          </a:solidFill>
        </p:spPr>
        <p:txBody>
          <a:bodyPr wrap="square" lIns="0" tIns="0" rIns="0" bIns="0" rtlCol="0"/>
          <a:lstStyle/>
          <a:p>
            <a:endParaRPr/>
          </a:p>
        </p:txBody>
      </p:sp>
      <p:sp>
        <p:nvSpPr>
          <p:cNvPr id="445" name="object 445"/>
          <p:cNvSpPr/>
          <p:nvPr/>
        </p:nvSpPr>
        <p:spPr>
          <a:xfrm>
            <a:off x="6780968" y="3191636"/>
            <a:ext cx="0" cy="241300"/>
          </a:xfrm>
          <a:custGeom>
            <a:avLst/>
            <a:gdLst/>
            <a:ahLst/>
            <a:cxnLst/>
            <a:rect l="l" t="t" r="r" b="b"/>
            <a:pathLst>
              <a:path h="241300">
                <a:moveTo>
                  <a:pt x="0" y="0"/>
                </a:moveTo>
                <a:lnTo>
                  <a:pt x="0" y="241236"/>
                </a:lnTo>
              </a:path>
            </a:pathLst>
          </a:custGeom>
          <a:ln w="16014">
            <a:solidFill>
              <a:srgbClr val="FFFFFF"/>
            </a:solidFill>
          </a:ln>
        </p:spPr>
        <p:txBody>
          <a:bodyPr wrap="square" lIns="0" tIns="0" rIns="0" bIns="0" rtlCol="0"/>
          <a:lstStyle/>
          <a:p>
            <a:endParaRPr/>
          </a:p>
        </p:txBody>
      </p:sp>
      <p:sp>
        <p:nvSpPr>
          <p:cNvPr id="446" name="object 446"/>
          <p:cNvSpPr/>
          <p:nvPr/>
        </p:nvSpPr>
        <p:spPr>
          <a:xfrm>
            <a:off x="6772961" y="3456901"/>
            <a:ext cx="16510" cy="24130"/>
          </a:xfrm>
          <a:custGeom>
            <a:avLst/>
            <a:gdLst/>
            <a:ahLst/>
            <a:cxnLst/>
            <a:rect l="l" t="t" r="r" b="b"/>
            <a:pathLst>
              <a:path w="16509" h="24129">
                <a:moveTo>
                  <a:pt x="16014" y="0"/>
                </a:moveTo>
                <a:lnTo>
                  <a:pt x="0" y="0"/>
                </a:lnTo>
                <a:lnTo>
                  <a:pt x="0" y="24028"/>
                </a:lnTo>
                <a:lnTo>
                  <a:pt x="16014" y="24028"/>
                </a:lnTo>
                <a:lnTo>
                  <a:pt x="16014" y="0"/>
                </a:lnTo>
                <a:close/>
              </a:path>
            </a:pathLst>
          </a:custGeom>
          <a:solidFill>
            <a:srgbClr val="FFFFFF"/>
          </a:solidFill>
        </p:spPr>
        <p:txBody>
          <a:bodyPr wrap="square" lIns="0" tIns="0" rIns="0" bIns="0" rtlCol="0"/>
          <a:lstStyle/>
          <a:p>
            <a:endParaRPr/>
          </a:p>
        </p:txBody>
      </p:sp>
      <p:sp>
        <p:nvSpPr>
          <p:cNvPr id="447" name="object 447"/>
          <p:cNvSpPr/>
          <p:nvPr/>
        </p:nvSpPr>
        <p:spPr>
          <a:xfrm>
            <a:off x="6772961" y="3504946"/>
            <a:ext cx="16510" cy="24130"/>
          </a:xfrm>
          <a:custGeom>
            <a:avLst/>
            <a:gdLst/>
            <a:ahLst/>
            <a:cxnLst/>
            <a:rect l="l" t="t" r="r" b="b"/>
            <a:pathLst>
              <a:path w="16509" h="24129">
                <a:moveTo>
                  <a:pt x="16014" y="0"/>
                </a:moveTo>
                <a:lnTo>
                  <a:pt x="0" y="0"/>
                </a:lnTo>
                <a:lnTo>
                  <a:pt x="0" y="24028"/>
                </a:lnTo>
                <a:lnTo>
                  <a:pt x="16014" y="24028"/>
                </a:lnTo>
                <a:lnTo>
                  <a:pt x="16014" y="0"/>
                </a:lnTo>
                <a:close/>
              </a:path>
            </a:pathLst>
          </a:custGeom>
          <a:solidFill>
            <a:srgbClr val="FFFFFF"/>
          </a:solidFill>
        </p:spPr>
        <p:txBody>
          <a:bodyPr wrap="square" lIns="0" tIns="0" rIns="0" bIns="0" rtlCol="0"/>
          <a:lstStyle/>
          <a:p>
            <a:endParaRPr/>
          </a:p>
        </p:txBody>
      </p:sp>
      <p:sp>
        <p:nvSpPr>
          <p:cNvPr id="448" name="object 448"/>
          <p:cNvSpPr/>
          <p:nvPr/>
        </p:nvSpPr>
        <p:spPr>
          <a:xfrm>
            <a:off x="6780968" y="3552977"/>
            <a:ext cx="0" cy="236220"/>
          </a:xfrm>
          <a:custGeom>
            <a:avLst/>
            <a:gdLst/>
            <a:ahLst/>
            <a:cxnLst/>
            <a:rect l="l" t="t" r="r" b="b"/>
            <a:pathLst>
              <a:path h="236220">
                <a:moveTo>
                  <a:pt x="0" y="0"/>
                </a:moveTo>
                <a:lnTo>
                  <a:pt x="0" y="236220"/>
                </a:lnTo>
              </a:path>
            </a:pathLst>
          </a:custGeom>
          <a:ln w="16014">
            <a:solidFill>
              <a:srgbClr val="FFFFFF"/>
            </a:solidFill>
          </a:ln>
        </p:spPr>
        <p:txBody>
          <a:bodyPr wrap="square" lIns="0" tIns="0" rIns="0" bIns="0" rtlCol="0"/>
          <a:lstStyle/>
          <a:p>
            <a:endParaRPr/>
          </a:p>
        </p:txBody>
      </p:sp>
      <p:sp>
        <p:nvSpPr>
          <p:cNvPr id="449" name="object 449"/>
          <p:cNvSpPr/>
          <p:nvPr/>
        </p:nvSpPr>
        <p:spPr>
          <a:xfrm>
            <a:off x="1505604" y="2979971"/>
            <a:ext cx="1270" cy="0"/>
          </a:xfrm>
          <a:custGeom>
            <a:avLst/>
            <a:gdLst/>
            <a:ahLst/>
            <a:cxnLst/>
            <a:rect l="l" t="t" r="r" b="b"/>
            <a:pathLst>
              <a:path w="1269">
                <a:moveTo>
                  <a:pt x="736" y="0"/>
                </a:moveTo>
                <a:lnTo>
                  <a:pt x="0" y="0"/>
                </a:lnTo>
              </a:path>
            </a:pathLst>
          </a:custGeom>
          <a:solidFill>
            <a:srgbClr val="221F1F"/>
          </a:solidFill>
        </p:spPr>
        <p:txBody>
          <a:bodyPr wrap="square" lIns="0" tIns="0" rIns="0" bIns="0" rtlCol="0"/>
          <a:lstStyle/>
          <a:p>
            <a:endParaRPr/>
          </a:p>
        </p:txBody>
      </p:sp>
      <p:sp>
        <p:nvSpPr>
          <p:cNvPr id="450" name="object 450"/>
          <p:cNvSpPr/>
          <p:nvPr/>
        </p:nvSpPr>
        <p:spPr>
          <a:xfrm>
            <a:off x="1506340" y="2979971"/>
            <a:ext cx="0" cy="1270"/>
          </a:xfrm>
          <a:custGeom>
            <a:avLst/>
            <a:gdLst/>
            <a:ahLst/>
            <a:cxnLst/>
            <a:rect l="l" t="t" r="r" b="b"/>
            <a:pathLst>
              <a:path h="1269">
                <a:moveTo>
                  <a:pt x="0" y="736"/>
                </a:moveTo>
                <a:lnTo>
                  <a:pt x="0" y="0"/>
                </a:lnTo>
              </a:path>
            </a:pathLst>
          </a:custGeom>
          <a:solidFill>
            <a:srgbClr val="221F1F"/>
          </a:solidFill>
        </p:spPr>
        <p:txBody>
          <a:bodyPr wrap="square" lIns="0" tIns="0" rIns="0" bIns="0" rtlCol="0"/>
          <a:lstStyle/>
          <a:p>
            <a:endParaRPr/>
          </a:p>
        </p:txBody>
      </p:sp>
      <p:sp>
        <p:nvSpPr>
          <p:cNvPr id="451" name="object 451"/>
          <p:cNvSpPr/>
          <p:nvPr/>
        </p:nvSpPr>
        <p:spPr>
          <a:xfrm>
            <a:off x="1507069" y="2982907"/>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452" name="object 452"/>
          <p:cNvSpPr/>
          <p:nvPr/>
        </p:nvSpPr>
        <p:spPr>
          <a:xfrm>
            <a:off x="1497540" y="2988035"/>
            <a:ext cx="2540" cy="0"/>
          </a:xfrm>
          <a:custGeom>
            <a:avLst/>
            <a:gdLst/>
            <a:ahLst/>
            <a:cxnLst/>
            <a:rect l="l" t="t" r="r" b="b"/>
            <a:pathLst>
              <a:path w="2540">
                <a:moveTo>
                  <a:pt x="0" y="0"/>
                </a:moveTo>
                <a:lnTo>
                  <a:pt x="2197" y="0"/>
                </a:lnTo>
              </a:path>
            </a:pathLst>
          </a:custGeom>
          <a:solidFill>
            <a:srgbClr val="221F1F"/>
          </a:solidFill>
        </p:spPr>
        <p:txBody>
          <a:bodyPr wrap="square" lIns="0" tIns="0" rIns="0" bIns="0" rtlCol="0"/>
          <a:lstStyle/>
          <a:p>
            <a:endParaRPr/>
          </a:p>
        </p:txBody>
      </p:sp>
      <p:sp>
        <p:nvSpPr>
          <p:cNvPr id="453" name="object 453"/>
          <p:cNvSpPr/>
          <p:nvPr/>
        </p:nvSpPr>
        <p:spPr>
          <a:xfrm>
            <a:off x="1493136" y="2990970"/>
            <a:ext cx="0" cy="1270"/>
          </a:xfrm>
          <a:custGeom>
            <a:avLst/>
            <a:gdLst/>
            <a:ahLst/>
            <a:cxnLst/>
            <a:rect l="l" t="t" r="r" b="b"/>
            <a:pathLst>
              <a:path h="1269">
                <a:moveTo>
                  <a:pt x="0" y="723"/>
                </a:moveTo>
                <a:lnTo>
                  <a:pt x="0" y="0"/>
                </a:lnTo>
              </a:path>
            </a:pathLst>
          </a:custGeom>
          <a:solidFill>
            <a:srgbClr val="221F1F"/>
          </a:solidFill>
        </p:spPr>
        <p:txBody>
          <a:bodyPr wrap="square" lIns="0" tIns="0" rIns="0" bIns="0" rtlCol="0"/>
          <a:lstStyle/>
          <a:p>
            <a:endParaRPr/>
          </a:p>
        </p:txBody>
      </p:sp>
      <p:sp>
        <p:nvSpPr>
          <p:cNvPr id="454" name="object 454"/>
          <p:cNvSpPr/>
          <p:nvPr/>
        </p:nvSpPr>
        <p:spPr>
          <a:xfrm>
            <a:off x="1493136" y="2991695"/>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455" name="object 455"/>
          <p:cNvSpPr/>
          <p:nvPr/>
        </p:nvSpPr>
        <p:spPr>
          <a:xfrm>
            <a:off x="1493136" y="2996091"/>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456" name="object 456"/>
          <p:cNvSpPr/>
          <p:nvPr/>
        </p:nvSpPr>
        <p:spPr>
          <a:xfrm>
            <a:off x="1494602" y="3005616"/>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457" name="object 457"/>
          <p:cNvSpPr/>
          <p:nvPr/>
        </p:nvSpPr>
        <p:spPr>
          <a:xfrm>
            <a:off x="1494602" y="3008552"/>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458" name="object 458"/>
          <p:cNvSpPr/>
          <p:nvPr/>
        </p:nvSpPr>
        <p:spPr>
          <a:xfrm>
            <a:off x="1493136" y="3020994"/>
            <a:ext cx="0" cy="6985"/>
          </a:xfrm>
          <a:custGeom>
            <a:avLst/>
            <a:gdLst/>
            <a:ahLst/>
            <a:cxnLst/>
            <a:rect l="l" t="t" r="r" b="b"/>
            <a:pathLst>
              <a:path h="6985">
                <a:moveTo>
                  <a:pt x="0" y="6603"/>
                </a:moveTo>
                <a:lnTo>
                  <a:pt x="0" y="0"/>
                </a:lnTo>
              </a:path>
            </a:pathLst>
          </a:custGeom>
          <a:solidFill>
            <a:srgbClr val="221F1F"/>
          </a:solidFill>
        </p:spPr>
        <p:txBody>
          <a:bodyPr wrap="square" lIns="0" tIns="0" rIns="0" bIns="0" rtlCol="0"/>
          <a:lstStyle/>
          <a:p>
            <a:endParaRPr/>
          </a:p>
        </p:txBody>
      </p:sp>
      <p:sp>
        <p:nvSpPr>
          <p:cNvPr id="459" name="object 459"/>
          <p:cNvSpPr/>
          <p:nvPr/>
        </p:nvSpPr>
        <p:spPr>
          <a:xfrm>
            <a:off x="1491670" y="3034186"/>
            <a:ext cx="0" cy="3810"/>
          </a:xfrm>
          <a:custGeom>
            <a:avLst/>
            <a:gdLst/>
            <a:ahLst/>
            <a:cxnLst/>
            <a:rect l="l" t="t" r="r" b="b"/>
            <a:pathLst>
              <a:path h="3810">
                <a:moveTo>
                  <a:pt x="0" y="3670"/>
                </a:moveTo>
                <a:lnTo>
                  <a:pt x="0" y="0"/>
                </a:lnTo>
              </a:path>
            </a:pathLst>
          </a:custGeom>
          <a:solidFill>
            <a:srgbClr val="221F1F"/>
          </a:solidFill>
        </p:spPr>
        <p:txBody>
          <a:bodyPr wrap="square" lIns="0" tIns="0" rIns="0" bIns="0" rtlCol="0"/>
          <a:lstStyle/>
          <a:p>
            <a:endParaRPr/>
          </a:p>
        </p:txBody>
      </p:sp>
      <p:sp>
        <p:nvSpPr>
          <p:cNvPr id="460" name="object 460"/>
          <p:cNvSpPr/>
          <p:nvPr/>
        </p:nvSpPr>
        <p:spPr>
          <a:xfrm>
            <a:off x="1490934" y="3039327"/>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461" name="object 461"/>
          <p:cNvSpPr/>
          <p:nvPr/>
        </p:nvSpPr>
        <p:spPr>
          <a:xfrm>
            <a:off x="1494602" y="3042982"/>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462" name="object 462"/>
          <p:cNvSpPr/>
          <p:nvPr/>
        </p:nvSpPr>
        <p:spPr>
          <a:xfrm>
            <a:off x="1494607" y="3042982"/>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463" name="object 463"/>
          <p:cNvSpPr/>
          <p:nvPr/>
        </p:nvSpPr>
        <p:spPr>
          <a:xfrm>
            <a:off x="1496067" y="3042973"/>
            <a:ext cx="0" cy="2540"/>
          </a:xfrm>
          <a:custGeom>
            <a:avLst/>
            <a:gdLst/>
            <a:ahLst/>
            <a:cxnLst/>
            <a:rect l="l" t="t" r="r" b="b"/>
            <a:pathLst>
              <a:path h="2539">
                <a:moveTo>
                  <a:pt x="0" y="2209"/>
                </a:moveTo>
                <a:lnTo>
                  <a:pt x="0" y="0"/>
                </a:lnTo>
              </a:path>
            </a:pathLst>
          </a:custGeom>
          <a:solidFill>
            <a:srgbClr val="221F1F"/>
          </a:solidFill>
        </p:spPr>
        <p:txBody>
          <a:bodyPr wrap="square" lIns="0" tIns="0" rIns="0" bIns="0" rtlCol="0"/>
          <a:lstStyle/>
          <a:p>
            <a:endParaRPr/>
          </a:p>
        </p:txBody>
      </p:sp>
      <p:sp>
        <p:nvSpPr>
          <p:cNvPr id="464" name="object 464"/>
          <p:cNvSpPr/>
          <p:nvPr/>
        </p:nvSpPr>
        <p:spPr>
          <a:xfrm>
            <a:off x="1496067" y="3045180"/>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465" name="object 465"/>
          <p:cNvSpPr/>
          <p:nvPr/>
        </p:nvSpPr>
        <p:spPr>
          <a:xfrm>
            <a:off x="1496804" y="3050310"/>
            <a:ext cx="0" cy="6350"/>
          </a:xfrm>
          <a:custGeom>
            <a:avLst/>
            <a:gdLst/>
            <a:ahLst/>
            <a:cxnLst/>
            <a:rect l="l" t="t" r="r" b="b"/>
            <a:pathLst>
              <a:path h="6350">
                <a:moveTo>
                  <a:pt x="0" y="5867"/>
                </a:moveTo>
                <a:lnTo>
                  <a:pt x="0" y="0"/>
                </a:lnTo>
              </a:path>
            </a:pathLst>
          </a:custGeom>
          <a:solidFill>
            <a:srgbClr val="221F1F"/>
          </a:solidFill>
        </p:spPr>
        <p:txBody>
          <a:bodyPr wrap="square" lIns="0" tIns="0" rIns="0" bIns="0" rtlCol="0"/>
          <a:lstStyle/>
          <a:p>
            <a:endParaRPr/>
          </a:p>
        </p:txBody>
      </p:sp>
      <p:sp>
        <p:nvSpPr>
          <p:cNvPr id="466" name="object 466"/>
          <p:cNvSpPr/>
          <p:nvPr/>
        </p:nvSpPr>
        <p:spPr>
          <a:xfrm>
            <a:off x="1496067" y="3063502"/>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467" name="object 467"/>
          <p:cNvSpPr/>
          <p:nvPr/>
        </p:nvSpPr>
        <p:spPr>
          <a:xfrm>
            <a:off x="1496067" y="3066440"/>
            <a:ext cx="0" cy="5715"/>
          </a:xfrm>
          <a:custGeom>
            <a:avLst/>
            <a:gdLst/>
            <a:ahLst/>
            <a:cxnLst/>
            <a:rect l="l" t="t" r="r" b="b"/>
            <a:pathLst>
              <a:path h="5714">
                <a:moveTo>
                  <a:pt x="0" y="5118"/>
                </a:moveTo>
                <a:lnTo>
                  <a:pt x="0" y="0"/>
                </a:lnTo>
              </a:path>
            </a:pathLst>
          </a:custGeom>
          <a:solidFill>
            <a:srgbClr val="221F1F"/>
          </a:solidFill>
        </p:spPr>
        <p:txBody>
          <a:bodyPr wrap="square" lIns="0" tIns="0" rIns="0" bIns="0" rtlCol="0"/>
          <a:lstStyle/>
          <a:p>
            <a:endParaRPr/>
          </a:p>
        </p:txBody>
      </p:sp>
      <p:sp>
        <p:nvSpPr>
          <p:cNvPr id="468" name="object 468"/>
          <p:cNvSpPr/>
          <p:nvPr/>
        </p:nvSpPr>
        <p:spPr>
          <a:xfrm>
            <a:off x="1496804" y="3076686"/>
            <a:ext cx="0" cy="5715"/>
          </a:xfrm>
          <a:custGeom>
            <a:avLst/>
            <a:gdLst/>
            <a:ahLst/>
            <a:cxnLst/>
            <a:rect l="l" t="t" r="r" b="b"/>
            <a:pathLst>
              <a:path h="5714">
                <a:moveTo>
                  <a:pt x="0" y="5130"/>
                </a:moveTo>
                <a:lnTo>
                  <a:pt x="0" y="0"/>
                </a:lnTo>
              </a:path>
            </a:pathLst>
          </a:custGeom>
          <a:solidFill>
            <a:srgbClr val="221F1F"/>
          </a:solidFill>
        </p:spPr>
        <p:txBody>
          <a:bodyPr wrap="square" lIns="0" tIns="0" rIns="0" bIns="0" rtlCol="0"/>
          <a:lstStyle/>
          <a:p>
            <a:endParaRPr/>
          </a:p>
        </p:txBody>
      </p:sp>
      <p:sp>
        <p:nvSpPr>
          <p:cNvPr id="469" name="object 469"/>
          <p:cNvSpPr/>
          <p:nvPr/>
        </p:nvSpPr>
        <p:spPr>
          <a:xfrm>
            <a:off x="1523940" y="3092075"/>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470" name="object 470"/>
          <p:cNvSpPr/>
          <p:nvPr/>
        </p:nvSpPr>
        <p:spPr>
          <a:xfrm>
            <a:off x="1523203" y="3086214"/>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471" name="object 471"/>
          <p:cNvSpPr/>
          <p:nvPr/>
        </p:nvSpPr>
        <p:spPr>
          <a:xfrm>
            <a:off x="1523203" y="3082554"/>
            <a:ext cx="0" cy="3810"/>
          </a:xfrm>
          <a:custGeom>
            <a:avLst/>
            <a:gdLst/>
            <a:ahLst/>
            <a:cxnLst/>
            <a:rect l="l" t="t" r="r" b="b"/>
            <a:pathLst>
              <a:path h="3810">
                <a:moveTo>
                  <a:pt x="0" y="0"/>
                </a:moveTo>
                <a:lnTo>
                  <a:pt x="0" y="3657"/>
                </a:lnTo>
              </a:path>
            </a:pathLst>
          </a:custGeom>
          <a:solidFill>
            <a:srgbClr val="221F1F"/>
          </a:solidFill>
        </p:spPr>
        <p:txBody>
          <a:bodyPr wrap="square" lIns="0" tIns="0" rIns="0" bIns="0" rtlCol="0"/>
          <a:lstStyle/>
          <a:p>
            <a:endParaRPr/>
          </a:p>
        </p:txBody>
      </p:sp>
      <p:sp>
        <p:nvSpPr>
          <p:cNvPr id="472" name="object 472"/>
          <p:cNvSpPr/>
          <p:nvPr/>
        </p:nvSpPr>
        <p:spPr>
          <a:xfrm>
            <a:off x="1521001" y="3075226"/>
            <a:ext cx="0" cy="2540"/>
          </a:xfrm>
          <a:custGeom>
            <a:avLst/>
            <a:gdLst/>
            <a:ahLst/>
            <a:cxnLst/>
            <a:rect l="l" t="t" r="r" b="b"/>
            <a:pathLst>
              <a:path h="2539">
                <a:moveTo>
                  <a:pt x="0" y="0"/>
                </a:moveTo>
                <a:lnTo>
                  <a:pt x="0" y="2197"/>
                </a:lnTo>
              </a:path>
            </a:pathLst>
          </a:custGeom>
          <a:solidFill>
            <a:srgbClr val="221F1F"/>
          </a:solidFill>
        </p:spPr>
        <p:txBody>
          <a:bodyPr wrap="square" lIns="0" tIns="0" rIns="0" bIns="0" rtlCol="0"/>
          <a:lstStyle/>
          <a:p>
            <a:endParaRPr/>
          </a:p>
        </p:txBody>
      </p:sp>
      <p:sp>
        <p:nvSpPr>
          <p:cNvPr id="473" name="object 473"/>
          <p:cNvSpPr/>
          <p:nvPr/>
        </p:nvSpPr>
        <p:spPr>
          <a:xfrm>
            <a:off x="1519535" y="3073025"/>
            <a:ext cx="0" cy="1270"/>
          </a:xfrm>
          <a:custGeom>
            <a:avLst/>
            <a:gdLst/>
            <a:ahLst/>
            <a:cxnLst/>
            <a:rect l="l" t="t" r="r" b="b"/>
            <a:pathLst>
              <a:path h="1269">
                <a:moveTo>
                  <a:pt x="0" y="0"/>
                </a:moveTo>
                <a:lnTo>
                  <a:pt x="0" y="736"/>
                </a:lnTo>
              </a:path>
            </a:pathLst>
          </a:custGeom>
          <a:solidFill>
            <a:srgbClr val="221F1F"/>
          </a:solidFill>
        </p:spPr>
        <p:txBody>
          <a:bodyPr wrap="square" lIns="0" tIns="0" rIns="0" bIns="0" rtlCol="0"/>
          <a:lstStyle/>
          <a:p>
            <a:endParaRPr/>
          </a:p>
        </p:txBody>
      </p:sp>
      <p:sp>
        <p:nvSpPr>
          <p:cNvPr id="474" name="object 474"/>
          <p:cNvSpPr/>
          <p:nvPr/>
        </p:nvSpPr>
        <p:spPr>
          <a:xfrm>
            <a:off x="1519535" y="3070830"/>
            <a:ext cx="0" cy="2540"/>
          </a:xfrm>
          <a:custGeom>
            <a:avLst/>
            <a:gdLst/>
            <a:ahLst/>
            <a:cxnLst/>
            <a:rect l="l" t="t" r="r" b="b"/>
            <a:pathLst>
              <a:path h="2539">
                <a:moveTo>
                  <a:pt x="0" y="0"/>
                </a:moveTo>
                <a:lnTo>
                  <a:pt x="0" y="2197"/>
                </a:lnTo>
              </a:path>
            </a:pathLst>
          </a:custGeom>
          <a:solidFill>
            <a:srgbClr val="221F1F"/>
          </a:solidFill>
        </p:spPr>
        <p:txBody>
          <a:bodyPr wrap="square" lIns="0" tIns="0" rIns="0" bIns="0" rtlCol="0"/>
          <a:lstStyle/>
          <a:p>
            <a:endParaRPr/>
          </a:p>
        </p:txBody>
      </p:sp>
      <p:sp>
        <p:nvSpPr>
          <p:cNvPr id="475" name="object 475"/>
          <p:cNvSpPr/>
          <p:nvPr/>
        </p:nvSpPr>
        <p:spPr>
          <a:xfrm>
            <a:off x="1518799" y="3067900"/>
            <a:ext cx="0" cy="1905"/>
          </a:xfrm>
          <a:custGeom>
            <a:avLst/>
            <a:gdLst/>
            <a:ahLst/>
            <a:cxnLst/>
            <a:rect l="l" t="t" r="r" b="b"/>
            <a:pathLst>
              <a:path h="1905">
                <a:moveTo>
                  <a:pt x="0" y="0"/>
                </a:moveTo>
                <a:lnTo>
                  <a:pt x="0" y="1460"/>
                </a:lnTo>
              </a:path>
            </a:pathLst>
          </a:custGeom>
          <a:solidFill>
            <a:srgbClr val="221F1F"/>
          </a:solidFill>
        </p:spPr>
        <p:txBody>
          <a:bodyPr wrap="square" lIns="0" tIns="0" rIns="0" bIns="0" rtlCol="0"/>
          <a:lstStyle/>
          <a:p>
            <a:endParaRPr/>
          </a:p>
        </p:txBody>
      </p:sp>
      <p:sp>
        <p:nvSpPr>
          <p:cNvPr id="476" name="object 476"/>
          <p:cNvSpPr/>
          <p:nvPr/>
        </p:nvSpPr>
        <p:spPr>
          <a:xfrm>
            <a:off x="1526871" y="3045912"/>
            <a:ext cx="0" cy="3810"/>
          </a:xfrm>
          <a:custGeom>
            <a:avLst/>
            <a:gdLst/>
            <a:ahLst/>
            <a:cxnLst/>
            <a:rect l="l" t="t" r="r" b="b"/>
            <a:pathLst>
              <a:path h="3810">
                <a:moveTo>
                  <a:pt x="0" y="0"/>
                </a:moveTo>
                <a:lnTo>
                  <a:pt x="0" y="3670"/>
                </a:lnTo>
              </a:path>
            </a:pathLst>
          </a:custGeom>
          <a:solidFill>
            <a:srgbClr val="221F1F"/>
          </a:solidFill>
        </p:spPr>
        <p:txBody>
          <a:bodyPr wrap="square" lIns="0" tIns="0" rIns="0" bIns="0" rtlCol="0"/>
          <a:lstStyle/>
          <a:p>
            <a:endParaRPr/>
          </a:p>
        </p:txBody>
      </p:sp>
      <p:sp>
        <p:nvSpPr>
          <p:cNvPr id="477" name="object 477"/>
          <p:cNvSpPr/>
          <p:nvPr/>
        </p:nvSpPr>
        <p:spPr>
          <a:xfrm>
            <a:off x="1527600" y="3039322"/>
            <a:ext cx="0" cy="2540"/>
          </a:xfrm>
          <a:custGeom>
            <a:avLst/>
            <a:gdLst/>
            <a:ahLst/>
            <a:cxnLst/>
            <a:rect l="l" t="t" r="r" b="b"/>
            <a:pathLst>
              <a:path h="2539">
                <a:moveTo>
                  <a:pt x="0" y="0"/>
                </a:moveTo>
                <a:lnTo>
                  <a:pt x="0" y="2197"/>
                </a:lnTo>
              </a:path>
            </a:pathLst>
          </a:custGeom>
          <a:solidFill>
            <a:srgbClr val="221F1F"/>
          </a:solidFill>
        </p:spPr>
        <p:txBody>
          <a:bodyPr wrap="square" lIns="0" tIns="0" rIns="0" bIns="0" rtlCol="0"/>
          <a:lstStyle/>
          <a:p>
            <a:endParaRPr/>
          </a:p>
        </p:txBody>
      </p:sp>
      <p:sp>
        <p:nvSpPr>
          <p:cNvPr id="478" name="object 478"/>
          <p:cNvSpPr/>
          <p:nvPr/>
        </p:nvSpPr>
        <p:spPr>
          <a:xfrm>
            <a:off x="1526871" y="3033460"/>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479" name="object 479"/>
          <p:cNvSpPr/>
          <p:nvPr/>
        </p:nvSpPr>
        <p:spPr>
          <a:xfrm>
            <a:off x="1523940" y="3005618"/>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480" name="object 480"/>
          <p:cNvSpPr/>
          <p:nvPr/>
        </p:nvSpPr>
        <p:spPr>
          <a:xfrm>
            <a:off x="1523940" y="3004153"/>
            <a:ext cx="0" cy="1905"/>
          </a:xfrm>
          <a:custGeom>
            <a:avLst/>
            <a:gdLst/>
            <a:ahLst/>
            <a:cxnLst/>
            <a:rect l="l" t="t" r="r" b="b"/>
            <a:pathLst>
              <a:path h="1905">
                <a:moveTo>
                  <a:pt x="0" y="0"/>
                </a:moveTo>
                <a:lnTo>
                  <a:pt x="0" y="1460"/>
                </a:lnTo>
              </a:path>
            </a:pathLst>
          </a:custGeom>
          <a:solidFill>
            <a:srgbClr val="221F1F"/>
          </a:solidFill>
        </p:spPr>
        <p:txBody>
          <a:bodyPr wrap="square" lIns="0" tIns="0" rIns="0" bIns="0" rtlCol="0"/>
          <a:lstStyle/>
          <a:p>
            <a:endParaRPr/>
          </a:p>
        </p:txBody>
      </p:sp>
      <p:sp>
        <p:nvSpPr>
          <p:cNvPr id="481" name="object 481"/>
          <p:cNvSpPr/>
          <p:nvPr/>
        </p:nvSpPr>
        <p:spPr>
          <a:xfrm>
            <a:off x="1576731" y="3023930"/>
            <a:ext cx="0" cy="1270"/>
          </a:xfrm>
          <a:custGeom>
            <a:avLst/>
            <a:gdLst/>
            <a:ahLst/>
            <a:cxnLst/>
            <a:rect l="l" t="t" r="r" b="b"/>
            <a:pathLst>
              <a:path h="1269">
                <a:moveTo>
                  <a:pt x="0" y="736"/>
                </a:moveTo>
                <a:lnTo>
                  <a:pt x="0" y="0"/>
                </a:lnTo>
              </a:path>
            </a:pathLst>
          </a:custGeom>
          <a:solidFill>
            <a:srgbClr val="221F1F"/>
          </a:solidFill>
        </p:spPr>
        <p:txBody>
          <a:bodyPr wrap="square" lIns="0" tIns="0" rIns="0" bIns="0" rtlCol="0"/>
          <a:lstStyle/>
          <a:p>
            <a:endParaRPr/>
          </a:p>
        </p:txBody>
      </p:sp>
      <p:sp>
        <p:nvSpPr>
          <p:cNvPr id="482" name="object 482"/>
          <p:cNvSpPr/>
          <p:nvPr/>
        </p:nvSpPr>
        <p:spPr>
          <a:xfrm>
            <a:off x="1577469" y="3012211"/>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483" name="object 483"/>
          <p:cNvSpPr/>
          <p:nvPr/>
        </p:nvSpPr>
        <p:spPr>
          <a:xfrm>
            <a:off x="1577469" y="3016601"/>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484" name="object 484"/>
          <p:cNvSpPr/>
          <p:nvPr/>
        </p:nvSpPr>
        <p:spPr>
          <a:xfrm>
            <a:off x="1548141" y="2953594"/>
            <a:ext cx="6350" cy="0"/>
          </a:xfrm>
          <a:custGeom>
            <a:avLst/>
            <a:gdLst/>
            <a:ahLst/>
            <a:cxnLst/>
            <a:rect l="l" t="t" r="r" b="b"/>
            <a:pathLst>
              <a:path w="6350">
                <a:moveTo>
                  <a:pt x="5130" y="0"/>
                </a:moveTo>
                <a:lnTo>
                  <a:pt x="0" y="0"/>
                </a:lnTo>
                <a:lnTo>
                  <a:pt x="5854" y="0"/>
                </a:lnTo>
                <a:lnTo>
                  <a:pt x="5130" y="0"/>
                </a:lnTo>
                <a:close/>
              </a:path>
            </a:pathLst>
          </a:custGeom>
          <a:solidFill>
            <a:srgbClr val="221F1F"/>
          </a:solidFill>
        </p:spPr>
        <p:txBody>
          <a:bodyPr wrap="square" lIns="0" tIns="0" rIns="0" bIns="0" rtlCol="0"/>
          <a:lstStyle/>
          <a:p>
            <a:endParaRPr/>
          </a:p>
        </p:txBody>
      </p:sp>
      <p:sp>
        <p:nvSpPr>
          <p:cNvPr id="485" name="object 485"/>
          <p:cNvSpPr/>
          <p:nvPr/>
        </p:nvSpPr>
        <p:spPr>
          <a:xfrm>
            <a:off x="1548141" y="2953594"/>
            <a:ext cx="6350" cy="0"/>
          </a:xfrm>
          <a:custGeom>
            <a:avLst/>
            <a:gdLst/>
            <a:ahLst/>
            <a:cxnLst/>
            <a:rect l="l" t="t" r="r" b="b"/>
            <a:pathLst>
              <a:path w="6350">
                <a:moveTo>
                  <a:pt x="5130" y="0"/>
                </a:moveTo>
                <a:lnTo>
                  <a:pt x="0" y="0"/>
                </a:lnTo>
                <a:lnTo>
                  <a:pt x="5854" y="0"/>
                </a:lnTo>
                <a:lnTo>
                  <a:pt x="5130" y="0"/>
                </a:lnTo>
                <a:close/>
              </a:path>
            </a:pathLst>
          </a:custGeom>
          <a:solidFill>
            <a:srgbClr val="221F1F"/>
          </a:solidFill>
        </p:spPr>
        <p:txBody>
          <a:bodyPr wrap="square" lIns="0" tIns="0" rIns="0" bIns="0" rtlCol="0"/>
          <a:lstStyle/>
          <a:p>
            <a:endParaRPr/>
          </a:p>
        </p:txBody>
      </p:sp>
      <p:sp>
        <p:nvSpPr>
          <p:cNvPr id="486" name="object 486"/>
          <p:cNvSpPr/>
          <p:nvPr/>
        </p:nvSpPr>
        <p:spPr>
          <a:xfrm>
            <a:off x="1543732" y="2953594"/>
            <a:ext cx="12700" cy="2540"/>
          </a:xfrm>
          <a:custGeom>
            <a:avLst/>
            <a:gdLst/>
            <a:ahLst/>
            <a:cxnLst/>
            <a:rect l="l" t="t" r="r" b="b"/>
            <a:pathLst>
              <a:path w="12700" h="2539">
                <a:moveTo>
                  <a:pt x="4406" y="0"/>
                </a:moveTo>
                <a:lnTo>
                  <a:pt x="0" y="2197"/>
                </a:lnTo>
                <a:lnTo>
                  <a:pt x="12471" y="2197"/>
                </a:lnTo>
                <a:lnTo>
                  <a:pt x="4406" y="0"/>
                </a:lnTo>
                <a:close/>
              </a:path>
            </a:pathLst>
          </a:custGeom>
          <a:solidFill>
            <a:srgbClr val="221F1F"/>
          </a:solidFill>
        </p:spPr>
        <p:txBody>
          <a:bodyPr wrap="square" lIns="0" tIns="0" rIns="0" bIns="0" rtlCol="0"/>
          <a:lstStyle/>
          <a:p>
            <a:endParaRPr/>
          </a:p>
        </p:txBody>
      </p:sp>
      <p:sp>
        <p:nvSpPr>
          <p:cNvPr id="487" name="object 487"/>
          <p:cNvSpPr/>
          <p:nvPr/>
        </p:nvSpPr>
        <p:spPr>
          <a:xfrm>
            <a:off x="1543732" y="2953594"/>
            <a:ext cx="12700" cy="2540"/>
          </a:xfrm>
          <a:custGeom>
            <a:avLst/>
            <a:gdLst/>
            <a:ahLst/>
            <a:cxnLst/>
            <a:rect l="l" t="t" r="r" b="b"/>
            <a:pathLst>
              <a:path w="12700" h="2539">
                <a:moveTo>
                  <a:pt x="4406" y="0"/>
                </a:moveTo>
                <a:lnTo>
                  <a:pt x="0" y="2197"/>
                </a:lnTo>
                <a:lnTo>
                  <a:pt x="12471" y="2197"/>
                </a:lnTo>
                <a:lnTo>
                  <a:pt x="4406" y="0"/>
                </a:lnTo>
                <a:close/>
              </a:path>
            </a:pathLst>
          </a:custGeom>
          <a:solidFill>
            <a:srgbClr val="221F1F"/>
          </a:solidFill>
        </p:spPr>
        <p:txBody>
          <a:bodyPr wrap="square" lIns="0" tIns="0" rIns="0" bIns="0" rtlCol="0"/>
          <a:lstStyle/>
          <a:p>
            <a:endParaRPr/>
          </a:p>
        </p:txBody>
      </p:sp>
      <p:sp>
        <p:nvSpPr>
          <p:cNvPr id="488" name="object 488"/>
          <p:cNvSpPr/>
          <p:nvPr/>
        </p:nvSpPr>
        <p:spPr>
          <a:xfrm>
            <a:off x="1548138" y="2953594"/>
            <a:ext cx="8255" cy="2540"/>
          </a:xfrm>
          <a:custGeom>
            <a:avLst/>
            <a:gdLst/>
            <a:ahLst/>
            <a:cxnLst/>
            <a:rect l="l" t="t" r="r" b="b"/>
            <a:pathLst>
              <a:path w="8255" h="2539">
                <a:moveTo>
                  <a:pt x="5867" y="0"/>
                </a:moveTo>
                <a:lnTo>
                  <a:pt x="0" y="0"/>
                </a:lnTo>
                <a:lnTo>
                  <a:pt x="8064" y="2197"/>
                </a:lnTo>
                <a:lnTo>
                  <a:pt x="5867" y="0"/>
                </a:lnTo>
                <a:close/>
              </a:path>
            </a:pathLst>
          </a:custGeom>
          <a:solidFill>
            <a:srgbClr val="221F1F"/>
          </a:solidFill>
        </p:spPr>
        <p:txBody>
          <a:bodyPr wrap="square" lIns="0" tIns="0" rIns="0" bIns="0" rtlCol="0"/>
          <a:lstStyle/>
          <a:p>
            <a:endParaRPr/>
          </a:p>
        </p:txBody>
      </p:sp>
      <p:sp>
        <p:nvSpPr>
          <p:cNvPr id="489" name="object 489"/>
          <p:cNvSpPr/>
          <p:nvPr/>
        </p:nvSpPr>
        <p:spPr>
          <a:xfrm>
            <a:off x="1548138" y="2953594"/>
            <a:ext cx="8255" cy="2540"/>
          </a:xfrm>
          <a:custGeom>
            <a:avLst/>
            <a:gdLst/>
            <a:ahLst/>
            <a:cxnLst/>
            <a:rect l="l" t="t" r="r" b="b"/>
            <a:pathLst>
              <a:path w="8255" h="2539">
                <a:moveTo>
                  <a:pt x="5867" y="0"/>
                </a:moveTo>
                <a:lnTo>
                  <a:pt x="0" y="0"/>
                </a:lnTo>
                <a:lnTo>
                  <a:pt x="8064" y="2197"/>
                </a:lnTo>
                <a:lnTo>
                  <a:pt x="5867" y="0"/>
                </a:lnTo>
                <a:close/>
              </a:path>
            </a:pathLst>
          </a:custGeom>
          <a:solidFill>
            <a:srgbClr val="221F1F"/>
          </a:solidFill>
        </p:spPr>
        <p:txBody>
          <a:bodyPr wrap="square" lIns="0" tIns="0" rIns="0" bIns="0" rtlCol="0"/>
          <a:lstStyle/>
          <a:p>
            <a:endParaRPr/>
          </a:p>
        </p:txBody>
      </p:sp>
      <p:sp>
        <p:nvSpPr>
          <p:cNvPr id="490" name="object 490"/>
          <p:cNvSpPr/>
          <p:nvPr/>
        </p:nvSpPr>
        <p:spPr>
          <a:xfrm>
            <a:off x="1509999" y="2958720"/>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491" name="object 491"/>
          <p:cNvSpPr/>
          <p:nvPr/>
        </p:nvSpPr>
        <p:spPr>
          <a:xfrm>
            <a:off x="1509999" y="2958720"/>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492" name="object 492"/>
          <p:cNvSpPr/>
          <p:nvPr/>
        </p:nvSpPr>
        <p:spPr>
          <a:xfrm>
            <a:off x="1540800" y="2955789"/>
            <a:ext cx="17780" cy="3175"/>
          </a:xfrm>
          <a:custGeom>
            <a:avLst/>
            <a:gdLst/>
            <a:ahLst/>
            <a:cxnLst/>
            <a:rect l="l" t="t" r="r" b="b"/>
            <a:pathLst>
              <a:path w="17780" h="3175">
                <a:moveTo>
                  <a:pt x="2933" y="0"/>
                </a:moveTo>
                <a:lnTo>
                  <a:pt x="0" y="2933"/>
                </a:lnTo>
                <a:lnTo>
                  <a:pt x="17602" y="2933"/>
                </a:lnTo>
                <a:lnTo>
                  <a:pt x="2933" y="0"/>
                </a:lnTo>
                <a:close/>
              </a:path>
            </a:pathLst>
          </a:custGeom>
          <a:solidFill>
            <a:srgbClr val="221F1F"/>
          </a:solidFill>
        </p:spPr>
        <p:txBody>
          <a:bodyPr wrap="square" lIns="0" tIns="0" rIns="0" bIns="0" rtlCol="0"/>
          <a:lstStyle/>
          <a:p>
            <a:endParaRPr/>
          </a:p>
        </p:txBody>
      </p:sp>
      <p:sp>
        <p:nvSpPr>
          <p:cNvPr id="493" name="object 493"/>
          <p:cNvSpPr/>
          <p:nvPr/>
        </p:nvSpPr>
        <p:spPr>
          <a:xfrm>
            <a:off x="1540800" y="2955789"/>
            <a:ext cx="17780" cy="3175"/>
          </a:xfrm>
          <a:custGeom>
            <a:avLst/>
            <a:gdLst/>
            <a:ahLst/>
            <a:cxnLst/>
            <a:rect l="l" t="t" r="r" b="b"/>
            <a:pathLst>
              <a:path w="17780" h="3175">
                <a:moveTo>
                  <a:pt x="2933" y="0"/>
                </a:moveTo>
                <a:lnTo>
                  <a:pt x="0" y="2933"/>
                </a:lnTo>
                <a:lnTo>
                  <a:pt x="17602" y="2933"/>
                </a:lnTo>
                <a:lnTo>
                  <a:pt x="2933" y="0"/>
                </a:lnTo>
                <a:close/>
              </a:path>
            </a:pathLst>
          </a:custGeom>
          <a:solidFill>
            <a:srgbClr val="221F1F"/>
          </a:solidFill>
        </p:spPr>
        <p:txBody>
          <a:bodyPr wrap="square" lIns="0" tIns="0" rIns="0" bIns="0" rtlCol="0"/>
          <a:lstStyle/>
          <a:p>
            <a:endParaRPr/>
          </a:p>
        </p:txBody>
      </p:sp>
      <p:sp>
        <p:nvSpPr>
          <p:cNvPr id="494" name="object 494"/>
          <p:cNvSpPr/>
          <p:nvPr/>
        </p:nvSpPr>
        <p:spPr>
          <a:xfrm>
            <a:off x="1543734" y="2955789"/>
            <a:ext cx="15240" cy="3175"/>
          </a:xfrm>
          <a:custGeom>
            <a:avLst/>
            <a:gdLst/>
            <a:ahLst/>
            <a:cxnLst/>
            <a:rect l="l" t="t" r="r" b="b"/>
            <a:pathLst>
              <a:path w="15240" h="3175">
                <a:moveTo>
                  <a:pt x="12471" y="0"/>
                </a:moveTo>
                <a:lnTo>
                  <a:pt x="0" y="0"/>
                </a:lnTo>
                <a:lnTo>
                  <a:pt x="14668" y="2933"/>
                </a:lnTo>
                <a:lnTo>
                  <a:pt x="12471" y="0"/>
                </a:lnTo>
                <a:close/>
              </a:path>
            </a:pathLst>
          </a:custGeom>
          <a:solidFill>
            <a:srgbClr val="221F1F"/>
          </a:solidFill>
        </p:spPr>
        <p:txBody>
          <a:bodyPr wrap="square" lIns="0" tIns="0" rIns="0" bIns="0" rtlCol="0"/>
          <a:lstStyle/>
          <a:p>
            <a:endParaRPr/>
          </a:p>
        </p:txBody>
      </p:sp>
      <p:sp>
        <p:nvSpPr>
          <p:cNvPr id="495" name="object 495"/>
          <p:cNvSpPr/>
          <p:nvPr/>
        </p:nvSpPr>
        <p:spPr>
          <a:xfrm>
            <a:off x="1543734" y="2955789"/>
            <a:ext cx="15240" cy="3175"/>
          </a:xfrm>
          <a:custGeom>
            <a:avLst/>
            <a:gdLst/>
            <a:ahLst/>
            <a:cxnLst/>
            <a:rect l="l" t="t" r="r" b="b"/>
            <a:pathLst>
              <a:path w="15240" h="3175">
                <a:moveTo>
                  <a:pt x="12471" y="0"/>
                </a:moveTo>
                <a:lnTo>
                  <a:pt x="0" y="0"/>
                </a:lnTo>
                <a:lnTo>
                  <a:pt x="14668" y="2933"/>
                </a:lnTo>
                <a:lnTo>
                  <a:pt x="12471" y="0"/>
                </a:lnTo>
                <a:close/>
              </a:path>
            </a:pathLst>
          </a:custGeom>
          <a:solidFill>
            <a:srgbClr val="221F1F"/>
          </a:solidFill>
        </p:spPr>
        <p:txBody>
          <a:bodyPr wrap="square" lIns="0" tIns="0" rIns="0" bIns="0" rtlCol="0"/>
          <a:lstStyle/>
          <a:p>
            <a:endParaRPr/>
          </a:p>
        </p:txBody>
      </p:sp>
      <p:sp>
        <p:nvSpPr>
          <p:cNvPr id="496" name="object 496"/>
          <p:cNvSpPr/>
          <p:nvPr/>
        </p:nvSpPr>
        <p:spPr>
          <a:xfrm>
            <a:off x="1509275" y="2958720"/>
            <a:ext cx="4445" cy="0"/>
          </a:xfrm>
          <a:custGeom>
            <a:avLst/>
            <a:gdLst/>
            <a:ahLst/>
            <a:cxnLst/>
            <a:rect l="l" t="t" r="r" b="b"/>
            <a:pathLst>
              <a:path w="4444">
                <a:moveTo>
                  <a:pt x="723" y="0"/>
                </a:moveTo>
                <a:lnTo>
                  <a:pt x="0" y="0"/>
                </a:lnTo>
                <a:lnTo>
                  <a:pt x="4394" y="0"/>
                </a:lnTo>
                <a:lnTo>
                  <a:pt x="723" y="0"/>
                </a:lnTo>
                <a:close/>
              </a:path>
            </a:pathLst>
          </a:custGeom>
          <a:solidFill>
            <a:srgbClr val="221F1F"/>
          </a:solidFill>
        </p:spPr>
        <p:txBody>
          <a:bodyPr wrap="square" lIns="0" tIns="0" rIns="0" bIns="0" rtlCol="0"/>
          <a:lstStyle/>
          <a:p>
            <a:endParaRPr/>
          </a:p>
        </p:txBody>
      </p:sp>
      <p:sp>
        <p:nvSpPr>
          <p:cNvPr id="497" name="object 497"/>
          <p:cNvSpPr/>
          <p:nvPr/>
        </p:nvSpPr>
        <p:spPr>
          <a:xfrm>
            <a:off x="1509275" y="2958720"/>
            <a:ext cx="4445" cy="0"/>
          </a:xfrm>
          <a:custGeom>
            <a:avLst/>
            <a:gdLst/>
            <a:ahLst/>
            <a:cxnLst/>
            <a:rect l="l" t="t" r="r" b="b"/>
            <a:pathLst>
              <a:path w="4444">
                <a:moveTo>
                  <a:pt x="723" y="0"/>
                </a:moveTo>
                <a:lnTo>
                  <a:pt x="0" y="0"/>
                </a:lnTo>
                <a:lnTo>
                  <a:pt x="4394" y="0"/>
                </a:lnTo>
                <a:lnTo>
                  <a:pt x="723" y="0"/>
                </a:lnTo>
                <a:close/>
              </a:path>
            </a:pathLst>
          </a:custGeom>
          <a:solidFill>
            <a:srgbClr val="221F1F"/>
          </a:solidFill>
        </p:spPr>
        <p:txBody>
          <a:bodyPr wrap="square" lIns="0" tIns="0" rIns="0" bIns="0" rtlCol="0"/>
          <a:lstStyle/>
          <a:p>
            <a:endParaRPr/>
          </a:p>
        </p:txBody>
      </p:sp>
      <p:sp>
        <p:nvSpPr>
          <p:cNvPr id="498" name="object 498"/>
          <p:cNvSpPr/>
          <p:nvPr/>
        </p:nvSpPr>
        <p:spPr>
          <a:xfrm>
            <a:off x="1509999" y="2958720"/>
            <a:ext cx="3810" cy="0"/>
          </a:xfrm>
          <a:custGeom>
            <a:avLst/>
            <a:gdLst/>
            <a:ahLst/>
            <a:cxnLst/>
            <a:rect l="l" t="t" r="r" b="b"/>
            <a:pathLst>
              <a:path w="3809">
                <a:moveTo>
                  <a:pt x="0" y="0"/>
                </a:moveTo>
                <a:lnTo>
                  <a:pt x="3670" y="0"/>
                </a:lnTo>
              </a:path>
            </a:pathLst>
          </a:custGeom>
          <a:solidFill>
            <a:srgbClr val="221F1F"/>
          </a:solidFill>
        </p:spPr>
        <p:txBody>
          <a:bodyPr wrap="square" lIns="0" tIns="0" rIns="0" bIns="0" rtlCol="0"/>
          <a:lstStyle/>
          <a:p>
            <a:endParaRPr/>
          </a:p>
        </p:txBody>
      </p:sp>
      <p:sp>
        <p:nvSpPr>
          <p:cNvPr id="499" name="object 499"/>
          <p:cNvSpPr/>
          <p:nvPr/>
        </p:nvSpPr>
        <p:spPr>
          <a:xfrm>
            <a:off x="1509999" y="2958720"/>
            <a:ext cx="3810" cy="0"/>
          </a:xfrm>
          <a:custGeom>
            <a:avLst/>
            <a:gdLst/>
            <a:ahLst/>
            <a:cxnLst/>
            <a:rect l="l" t="t" r="r" b="b"/>
            <a:pathLst>
              <a:path w="3809">
                <a:moveTo>
                  <a:pt x="0" y="0"/>
                </a:moveTo>
                <a:lnTo>
                  <a:pt x="3670" y="0"/>
                </a:lnTo>
              </a:path>
            </a:pathLst>
          </a:custGeom>
          <a:solidFill>
            <a:srgbClr val="221F1F"/>
          </a:solidFill>
        </p:spPr>
        <p:txBody>
          <a:bodyPr wrap="square" lIns="0" tIns="0" rIns="0" bIns="0" rtlCol="0"/>
          <a:lstStyle/>
          <a:p>
            <a:endParaRPr/>
          </a:p>
        </p:txBody>
      </p:sp>
      <p:sp>
        <p:nvSpPr>
          <p:cNvPr id="500" name="object 500"/>
          <p:cNvSpPr/>
          <p:nvPr/>
        </p:nvSpPr>
        <p:spPr>
          <a:xfrm>
            <a:off x="1540803" y="295872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01" name="object 501"/>
          <p:cNvSpPr/>
          <p:nvPr/>
        </p:nvSpPr>
        <p:spPr>
          <a:xfrm>
            <a:off x="1540803" y="295872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02" name="object 502"/>
          <p:cNvSpPr/>
          <p:nvPr/>
        </p:nvSpPr>
        <p:spPr>
          <a:xfrm>
            <a:off x="1540803" y="295872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03" name="object 503"/>
          <p:cNvSpPr/>
          <p:nvPr/>
        </p:nvSpPr>
        <p:spPr>
          <a:xfrm>
            <a:off x="1540803" y="295872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04" name="object 504"/>
          <p:cNvSpPr/>
          <p:nvPr/>
        </p:nvSpPr>
        <p:spPr>
          <a:xfrm>
            <a:off x="1509270" y="2958720"/>
            <a:ext cx="4445" cy="1270"/>
          </a:xfrm>
          <a:custGeom>
            <a:avLst/>
            <a:gdLst/>
            <a:ahLst/>
            <a:cxnLst/>
            <a:rect l="l" t="t" r="r" b="b"/>
            <a:pathLst>
              <a:path w="4444" h="1269">
                <a:moveTo>
                  <a:pt x="0" y="0"/>
                </a:moveTo>
                <a:lnTo>
                  <a:pt x="0" y="736"/>
                </a:lnTo>
                <a:lnTo>
                  <a:pt x="4394" y="736"/>
                </a:lnTo>
                <a:lnTo>
                  <a:pt x="0" y="0"/>
                </a:lnTo>
                <a:close/>
              </a:path>
            </a:pathLst>
          </a:custGeom>
          <a:solidFill>
            <a:srgbClr val="221F1F"/>
          </a:solidFill>
        </p:spPr>
        <p:txBody>
          <a:bodyPr wrap="square" lIns="0" tIns="0" rIns="0" bIns="0" rtlCol="0"/>
          <a:lstStyle/>
          <a:p>
            <a:endParaRPr/>
          </a:p>
        </p:txBody>
      </p:sp>
      <p:sp>
        <p:nvSpPr>
          <p:cNvPr id="505" name="object 505"/>
          <p:cNvSpPr/>
          <p:nvPr/>
        </p:nvSpPr>
        <p:spPr>
          <a:xfrm>
            <a:off x="1509270" y="2958720"/>
            <a:ext cx="4445" cy="1270"/>
          </a:xfrm>
          <a:custGeom>
            <a:avLst/>
            <a:gdLst/>
            <a:ahLst/>
            <a:cxnLst/>
            <a:rect l="l" t="t" r="r" b="b"/>
            <a:pathLst>
              <a:path w="4444" h="1269">
                <a:moveTo>
                  <a:pt x="0" y="0"/>
                </a:moveTo>
                <a:lnTo>
                  <a:pt x="0" y="736"/>
                </a:lnTo>
                <a:lnTo>
                  <a:pt x="4394" y="736"/>
                </a:lnTo>
                <a:lnTo>
                  <a:pt x="0" y="0"/>
                </a:lnTo>
                <a:close/>
              </a:path>
            </a:pathLst>
          </a:custGeom>
          <a:solidFill>
            <a:srgbClr val="221F1F"/>
          </a:solidFill>
        </p:spPr>
        <p:txBody>
          <a:bodyPr wrap="square" lIns="0" tIns="0" rIns="0" bIns="0" rtlCol="0"/>
          <a:lstStyle/>
          <a:p>
            <a:endParaRPr/>
          </a:p>
        </p:txBody>
      </p:sp>
      <p:sp>
        <p:nvSpPr>
          <p:cNvPr id="506" name="object 506"/>
          <p:cNvSpPr/>
          <p:nvPr/>
        </p:nvSpPr>
        <p:spPr>
          <a:xfrm>
            <a:off x="1509270" y="2958720"/>
            <a:ext cx="4445" cy="1270"/>
          </a:xfrm>
          <a:custGeom>
            <a:avLst/>
            <a:gdLst/>
            <a:ahLst/>
            <a:cxnLst/>
            <a:rect l="l" t="t" r="r" b="b"/>
            <a:pathLst>
              <a:path w="4444" h="1269">
                <a:moveTo>
                  <a:pt x="4394" y="0"/>
                </a:moveTo>
                <a:lnTo>
                  <a:pt x="0" y="0"/>
                </a:lnTo>
                <a:lnTo>
                  <a:pt x="4394" y="736"/>
                </a:lnTo>
                <a:lnTo>
                  <a:pt x="4394" y="0"/>
                </a:lnTo>
                <a:close/>
              </a:path>
            </a:pathLst>
          </a:custGeom>
          <a:solidFill>
            <a:srgbClr val="221F1F"/>
          </a:solidFill>
        </p:spPr>
        <p:txBody>
          <a:bodyPr wrap="square" lIns="0" tIns="0" rIns="0" bIns="0" rtlCol="0"/>
          <a:lstStyle/>
          <a:p>
            <a:endParaRPr/>
          </a:p>
        </p:txBody>
      </p:sp>
      <p:sp>
        <p:nvSpPr>
          <p:cNvPr id="507" name="object 507"/>
          <p:cNvSpPr/>
          <p:nvPr/>
        </p:nvSpPr>
        <p:spPr>
          <a:xfrm>
            <a:off x="1509270" y="2958720"/>
            <a:ext cx="4445" cy="1270"/>
          </a:xfrm>
          <a:custGeom>
            <a:avLst/>
            <a:gdLst/>
            <a:ahLst/>
            <a:cxnLst/>
            <a:rect l="l" t="t" r="r" b="b"/>
            <a:pathLst>
              <a:path w="4444" h="1269">
                <a:moveTo>
                  <a:pt x="4394" y="0"/>
                </a:moveTo>
                <a:lnTo>
                  <a:pt x="0" y="0"/>
                </a:lnTo>
                <a:lnTo>
                  <a:pt x="4394" y="736"/>
                </a:lnTo>
                <a:lnTo>
                  <a:pt x="4394" y="0"/>
                </a:lnTo>
                <a:close/>
              </a:path>
            </a:pathLst>
          </a:custGeom>
          <a:solidFill>
            <a:srgbClr val="221F1F"/>
          </a:solidFill>
        </p:spPr>
        <p:txBody>
          <a:bodyPr wrap="square" lIns="0" tIns="0" rIns="0" bIns="0" rtlCol="0"/>
          <a:lstStyle/>
          <a:p>
            <a:endParaRPr/>
          </a:p>
        </p:txBody>
      </p:sp>
      <p:sp>
        <p:nvSpPr>
          <p:cNvPr id="508" name="object 508"/>
          <p:cNvSpPr/>
          <p:nvPr/>
        </p:nvSpPr>
        <p:spPr>
          <a:xfrm>
            <a:off x="1508533" y="2959455"/>
            <a:ext cx="6985" cy="1270"/>
          </a:xfrm>
          <a:custGeom>
            <a:avLst/>
            <a:gdLst/>
            <a:ahLst/>
            <a:cxnLst/>
            <a:rect l="l" t="t" r="r" b="b"/>
            <a:pathLst>
              <a:path w="6984" h="1269">
                <a:moveTo>
                  <a:pt x="736" y="0"/>
                </a:moveTo>
                <a:lnTo>
                  <a:pt x="0" y="723"/>
                </a:lnTo>
                <a:lnTo>
                  <a:pt x="6604" y="723"/>
                </a:lnTo>
                <a:lnTo>
                  <a:pt x="736" y="0"/>
                </a:lnTo>
                <a:close/>
              </a:path>
            </a:pathLst>
          </a:custGeom>
          <a:solidFill>
            <a:srgbClr val="221F1F"/>
          </a:solidFill>
        </p:spPr>
        <p:txBody>
          <a:bodyPr wrap="square" lIns="0" tIns="0" rIns="0" bIns="0" rtlCol="0"/>
          <a:lstStyle/>
          <a:p>
            <a:endParaRPr/>
          </a:p>
        </p:txBody>
      </p:sp>
      <p:sp>
        <p:nvSpPr>
          <p:cNvPr id="509" name="object 509"/>
          <p:cNvSpPr/>
          <p:nvPr/>
        </p:nvSpPr>
        <p:spPr>
          <a:xfrm>
            <a:off x="1508533" y="2959455"/>
            <a:ext cx="6985" cy="1270"/>
          </a:xfrm>
          <a:custGeom>
            <a:avLst/>
            <a:gdLst/>
            <a:ahLst/>
            <a:cxnLst/>
            <a:rect l="l" t="t" r="r" b="b"/>
            <a:pathLst>
              <a:path w="6984" h="1269">
                <a:moveTo>
                  <a:pt x="736" y="0"/>
                </a:moveTo>
                <a:lnTo>
                  <a:pt x="0" y="723"/>
                </a:lnTo>
                <a:lnTo>
                  <a:pt x="6604" y="723"/>
                </a:lnTo>
                <a:lnTo>
                  <a:pt x="736" y="0"/>
                </a:lnTo>
                <a:close/>
              </a:path>
            </a:pathLst>
          </a:custGeom>
          <a:solidFill>
            <a:srgbClr val="221F1F"/>
          </a:solidFill>
        </p:spPr>
        <p:txBody>
          <a:bodyPr wrap="square" lIns="0" tIns="0" rIns="0" bIns="0" rtlCol="0"/>
          <a:lstStyle/>
          <a:p>
            <a:endParaRPr/>
          </a:p>
        </p:txBody>
      </p:sp>
      <p:sp>
        <p:nvSpPr>
          <p:cNvPr id="510" name="object 510"/>
          <p:cNvSpPr/>
          <p:nvPr/>
        </p:nvSpPr>
        <p:spPr>
          <a:xfrm>
            <a:off x="1509270" y="2959455"/>
            <a:ext cx="6350" cy="1270"/>
          </a:xfrm>
          <a:custGeom>
            <a:avLst/>
            <a:gdLst/>
            <a:ahLst/>
            <a:cxnLst/>
            <a:rect l="l" t="t" r="r" b="b"/>
            <a:pathLst>
              <a:path w="6350" h="1269">
                <a:moveTo>
                  <a:pt x="4394" y="0"/>
                </a:moveTo>
                <a:lnTo>
                  <a:pt x="0" y="0"/>
                </a:lnTo>
                <a:lnTo>
                  <a:pt x="5867" y="723"/>
                </a:lnTo>
                <a:lnTo>
                  <a:pt x="4394" y="0"/>
                </a:lnTo>
                <a:close/>
              </a:path>
            </a:pathLst>
          </a:custGeom>
          <a:solidFill>
            <a:srgbClr val="221F1F"/>
          </a:solidFill>
        </p:spPr>
        <p:txBody>
          <a:bodyPr wrap="square" lIns="0" tIns="0" rIns="0" bIns="0" rtlCol="0"/>
          <a:lstStyle/>
          <a:p>
            <a:endParaRPr/>
          </a:p>
        </p:txBody>
      </p:sp>
      <p:sp>
        <p:nvSpPr>
          <p:cNvPr id="511" name="object 511"/>
          <p:cNvSpPr/>
          <p:nvPr/>
        </p:nvSpPr>
        <p:spPr>
          <a:xfrm>
            <a:off x="1509270" y="2959455"/>
            <a:ext cx="6350" cy="1270"/>
          </a:xfrm>
          <a:custGeom>
            <a:avLst/>
            <a:gdLst/>
            <a:ahLst/>
            <a:cxnLst/>
            <a:rect l="l" t="t" r="r" b="b"/>
            <a:pathLst>
              <a:path w="6350" h="1269">
                <a:moveTo>
                  <a:pt x="4394" y="0"/>
                </a:moveTo>
                <a:lnTo>
                  <a:pt x="0" y="0"/>
                </a:lnTo>
                <a:lnTo>
                  <a:pt x="5867" y="723"/>
                </a:lnTo>
                <a:lnTo>
                  <a:pt x="4394" y="0"/>
                </a:lnTo>
                <a:close/>
              </a:path>
            </a:pathLst>
          </a:custGeom>
          <a:solidFill>
            <a:srgbClr val="221F1F"/>
          </a:solidFill>
        </p:spPr>
        <p:txBody>
          <a:bodyPr wrap="square" lIns="0" tIns="0" rIns="0" bIns="0" rtlCol="0"/>
          <a:lstStyle/>
          <a:p>
            <a:endParaRPr/>
          </a:p>
        </p:txBody>
      </p:sp>
      <p:sp>
        <p:nvSpPr>
          <p:cNvPr id="512" name="object 512"/>
          <p:cNvSpPr/>
          <p:nvPr/>
        </p:nvSpPr>
        <p:spPr>
          <a:xfrm>
            <a:off x="1540066" y="2958720"/>
            <a:ext cx="19685" cy="2540"/>
          </a:xfrm>
          <a:custGeom>
            <a:avLst/>
            <a:gdLst/>
            <a:ahLst/>
            <a:cxnLst/>
            <a:rect l="l" t="t" r="r" b="b"/>
            <a:pathLst>
              <a:path w="19684" h="2539">
                <a:moveTo>
                  <a:pt x="736" y="0"/>
                </a:moveTo>
                <a:lnTo>
                  <a:pt x="0" y="2209"/>
                </a:lnTo>
                <a:lnTo>
                  <a:pt x="19062" y="2209"/>
                </a:lnTo>
                <a:lnTo>
                  <a:pt x="736" y="0"/>
                </a:lnTo>
                <a:close/>
              </a:path>
            </a:pathLst>
          </a:custGeom>
          <a:solidFill>
            <a:srgbClr val="221F1F"/>
          </a:solidFill>
        </p:spPr>
        <p:txBody>
          <a:bodyPr wrap="square" lIns="0" tIns="0" rIns="0" bIns="0" rtlCol="0"/>
          <a:lstStyle/>
          <a:p>
            <a:endParaRPr/>
          </a:p>
        </p:txBody>
      </p:sp>
      <p:sp>
        <p:nvSpPr>
          <p:cNvPr id="513" name="object 513"/>
          <p:cNvSpPr/>
          <p:nvPr/>
        </p:nvSpPr>
        <p:spPr>
          <a:xfrm>
            <a:off x="1540066" y="2958720"/>
            <a:ext cx="19685" cy="2540"/>
          </a:xfrm>
          <a:custGeom>
            <a:avLst/>
            <a:gdLst/>
            <a:ahLst/>
            <a:cxnLst/>
            <a:rect l="l" t="t" r="r" b="b"/>
            <a:pathLst>
              <a:path w="19684" h="2539">
                <a:moveTo>
                  <a:pt x="736" y="0"/>
                </a:moveTo>
                <a:lnTo>
                  <a:pt x="0" y="2209"/>
                </a:lnTo>
                <a:lnTo>
                  <a:pt x="19062" y="2209"/>
                </a:lnTo>
                <a:lnTo>
                  <a:pt x="736" y="0"/>
                </a:lnTo>
                <a:close/>
              </a:path>
            </a:pathLst>
          </a:custGeom>
          <a:solidFill>
            <a:srgbClr val="221F1F"/>
          </a:solidFill>
        </p:spPr>
        <p:txBody>
          <a:bodyPr wrap="square" lIns="0" tIns="0" rIns="0" bIns="0" rtlCol="0"/>
          <a:lstStyle/>
          <a:p>
            <a:endParaRPr/>
          </a:p>
        </p:txBody>
      </p:sp>
      <p:sp>
        <p:nvSpPr>
          <p:cNvPr id="514" name="object 514"/>
          <p:cNvSpPr/>
          <p:nvPr/>
        </p:nvSpPr>
        <p:spPr>
          <a:xfrm>
            <a:off x="1540803" y="2958720"/>
            <a:ext cx="18415" cy="2540"/>
          </a:xfrm>
          <a:custGeom>
            <a:avLst/>
            <a:gdLst/>
            <a:ahLst/>
            <a:cxnLst/>
            <a:rect l="l" t="t" r="r" b="b"/>
            <a:pathLst>
              <a:path w="18415" h="2539">
                <a:moveTo>
                  <a:pt x="18326" y="0"/>
                </a:moveTo>
                <a:lnTo>
                  <a:pt x="0" y="0"/>
                </a:lnTo>
                <a:lnTo>
                  <a:pt x="18326" y="2209"/>
                </a:lnTo>
                <a:lnTo>
                  <a:pt x="18326" y="0"/>
                </a:lnTo>
                <a:close/>
              </a:path>
            </a:pathLst>
          </a:custGeom>
          <a:solidFill>
            <a:srgbClr val="221F1F"/>
          </a:solidFill>
        </p:spPr>
        <p:txBody>
          <a:bodyPr wrap="square" lIns="0" tIns="0" rIns="0" bIns="0" rtlCol="0"/>
          <a:lstStyle/>
          <a:p>
            <a:endParaRPr/>
          </a:p>
        </p:txBody>
      </p:sp>
      <p:sp>
        <p:nvSpPr>
          <p:cNvPr id="515" name="object 515"/>
          <p:cNvSpPr/>
          <p:nvPr/>
        </p:nvSpPr>
        <p:spPr>
          <a:xfrm>
            <a:off x="1540803" y="2958720"/>
            <a:ext cx="18415" cy="2540"/>
          </a:xfrm>
          <a:custGeom>
            <a:avLst/>
            <a:gdLst/>
            <a:ahLst/>
            <a:cxnLst/>
            <a:rect l="l" t="t" r="r" b="b"/>
            <a:pathLst>
              <a:path w="18415" h="2539">
                <a:moveTo>
                  <a:pt x="18326" y="0"/>
                </a:moveTo>
                <a:lnTo>
                  <a:pt x="0" y="0"/>
                </a:lnTo>
                <a:lnTo>
                  <a:pt x="18326" y="2209"/>
                </a:lnTo>
                <a:lnTo>
                  <a:pt x="18326" y="0"/>
                </a:lnTo>
                <a:close/>
              </a:path>
            </a:pathLst>
          </a:custGeom>
          <a:solidFill>
            <a:srgbClr val="221F1F"/>
          </a:solidFill>
        </p:spPr>
        <p:txBody>
          <a:bodyPr wrap="square" lIns="0" tIns="0" rIns="0" bIns="0" rtlCol="0"/>
          <a:lstStyle/>
          <a:p>
            <a:endParaRPr/>
          </a:p>
        </p:txBody>
      </p:sp>
      <p:sp>
        <p:nvSpPr>
          <p:cNvPr id="516" name="object 516"/>
          <p:cNvSpPr/>
          <p:nvPr/>
        </p:nvSpPr>
        <p:spPr>
          <a:xfrm>
            <a:off x="1507809" y="2960184"/>
            <a:ext cx="7620" cy="1270"/>
          </a:xfrm>
          <a:custGeom>
            <a:avLst/>
            <a:gdLst/>
            <a:ahLst/>
            <a:cxnLst/>
            <a:rect l="l" t="t" r="r" b="b"/>
            <a:pathLst>
              <a:path w="7619" h="1269">
                <a:moveTo>
                  <a:pt x="723" y="0"/>
                </a:moveTo>
                <a:lnTo>
                  <a:pt x="0" y="736"/>
                </a:lnTo>
                <a:lnTo>
                  <a:pt x="7327" y="736"/>
                </a:lnTo>
                <a:lnTo>
                  <a:pt x="723" y="0"/>
                </a:lnTo>
                <a:close/>
              </a:path>
            </a:pathLst>
          </a:custGeom>
          <a:solidFill>
            <a:srgbClr val="221F1F"/>
          </a:solidFill>
        </p:spPr>
        <p:txBody>
          <a:bodyPr wrap="square" lIns="0" tIns="0" rIns="0" bIns="0" rtlCol="0"/>
          <a:lstStyle/>
          <a:p>
            <a:endParaRPr/>
          </a:p>
        </p:txBody>
      </p:sp>
      <p:sp>
        <p:nvSpPr>
          <p:cNvPr id="517" name="object 517"/>
          <p:cNvSpPr/>
          <p:nvPr/>
        </p:nvSpPr>
        <p:spPr>
          <a:xfrm>
            <a:off x="1507809" y="2960184"/>
            <a:ext cx="7620" cy="1270"/>
          </a:xfrm>
          <a:custGeom>
            <a:avLst/>
            <a:gdLst/>
            <a:ahLst/>
            <a:cxnLst/>
            <a:rect l="l" t="t" r="r" b="b"/>
            <a:pathLst>
              <a:path w="7619" h="1269">
                <a:moveTo>
                  <a:pt x="723" y="0"/>
                </a:moveTo>
                <a:lnTo>
                  <a:pt x="0" y="736"/>
                </a:lnTo>
                <a:lnTo>
                  <a:pt x="7327" y="736"/>
                </a:lnTo>
                <a:lnTo>
                  <a:pt x="723" y="0"/>
                </a:lnTo>
                <a:close/>
              </a:path>
            </a:pathLst>
          </a:custGeom>
          <a:solidFill>
            <a:srgbClr val="221F1F"/>
          </a:solidFill>
        </p:spPr>
        <p:txBody>
          <a:bodyPr wrap="square" lIns="0" tIns="0" rIns="0" bIns="0" rtlCol="0"/>
          <a:lstStyle/>
          <a:p>
            <a:endParaRPr/>
          </a:p>
        </p:txBody>
      </p:sp>
      <p:sp>
        <p:nvSpPr>
          <p:cNvPr id="518" name="object 518"/>
          <p:cNvSpPr/>
          <p:nvPr/>
        </p:nvSpPr>
        <p:spPr>
          <a:xfrm>
            <a:off x="1508533" y="2960184"/>
            <a:ext cx="6985" cy="1270"/>
          </a:xfrm>
          <a:custGeom>
            <a:avLst/>
            <a:gdLst/>
            <a:ahLst/>
            <a:cxnLst/>
            <a:rect l="l" t="t" r="r" b="b"/>
            <a:pathLst>
              <a:path w="6984" h="1269">
                <a:moveTo>
                  <a:pt x="6604" y="0"/>
                </a:moveTo>
                <a:lnTo>
                  <a:pt x="0" y="0"/>
                </a:lnTo>
                <a:lnTo>
                  <a:pt x="6604" y="736"/>
                </a:lnTo>
                <a:lnTo>
                  <a:pt x="6604" y="0"/>
                </a:lnTo>
                <a:close/>
              </a:path>
            </a:pathLst>
          </a:custGeom>
          <a:solidFill>
            <a:srgbClr val="221F1F"/>
          </a:solidFill>
        </p:spPr>
        <p:txBody>
          <a:bodyPr wrap="square" lIns="0" tIns="0" rIns="0" bIns="0" rtlCol="0"/>
          <a:lstStyle/>
          <a:p>
            <a:endParaRPr/>
          </a:p>
        </p:txBody>
      </p:sp>
      <p:sp>
        <p:nvSpPr>
          <p:cNvPr id="519" name="object 519"/>
          <p:cNvSpPr/>
          <p:nvPr/>
        </p:nvSpPr>
        <p:spPr>
          <a:xfrm>
            <a:off x="1508533" y="2960184"/>
            <a:ext cx="6985" cy="1270"/>
          </a:xfrm>
          <a:custGeom>
            <a:avLst/>
            <a:gdLst/>
            <a:ahLst/>
            <a:cxnLst/>
            <a:rect l="l" t="t" r="r" b="b"/>
            <a:pathLst>
              <a:path w="6984" h="1269">
                <a:moveTo>
                  <a:pt x="6604" y="0"/>
                </a:moveTo>
                <a:lnTo>
                  <a:pt x="0" y="0"/>
                </a:lnTo>
                <a:lnTo>
                  <a:pt x="6604" y="736"/>
                </a:lnTo>
                <a:lnTo>
                  <a:pt x="6604" y="0"/>
                </a:lnTo>
                <a:close/>
              </a:path>
            </a:pathLst>
          </a:custGeom>
          <a:solidFill>
            <a:srgbClr val="221F1F"/>
          </a:solidFill>
        </p:spPr>
        <p:txBody>
          <a:bodyPr wrap="square" lIns="0" tIns="0" rIns="0" bIns="0" rtlCol="0"/>
          <a:lstStyle/>
          <a:p>
            <a:endParaRPr/>
          </a:p>
        </p:txBody>
      </p:sp>
      <p:sp>
        <p:nvSpPr>
          <p:cNvPr id="520" name="object 520"/>
          <p:cNvSpPr/>
          <p:nvPr/>
        </p:nvSpPr>
        <p:spPr>
          <a:xfrm>
            <a:off x="1540066" y="2960922"/>
            <a:ext cx="19685" cy="1270"/>
          </a:xfrm>
          <a:custGeom>
            <a:avLst/>
            <a:gdLst/>
            <a:ahLst/>
            <a:cxnLst/>
            <a:rect l="l" t="t" r="r" b="b"/>
            <a:pathLst>
              <a:path w="19684" h="1269">
                <a:moveTo>
                  <a:pt x="0" y="0"/>
                </a:moveTo>
                <a:lnTo>
                  <a:pt x="736" y="736"/>
                </a:lnTo>
                <a:lnTo>
                  <a:pt x="19075" y="736"/>
                </a:lnTo>
                <a:lnTo>
                  <a:pt x="0" y="0"/>
                </a:lnTo>
                <a:close/>
              </a:path>
            </a:pathLst>
          </a:custGeom>
          <a:solidFill>
            <a:srgbClr val="221F1F"/>
          </a:solidFill>
        </p:spPr>
        <p:txBody>
          <a:bodyPr wrap="square" lIns="0" tIns="0" rIns="0" bIns="0" rtlCol="0"/>
          <a:lstStyle/>
          <a:p>
            <a:endParaRPr/>
          </a:p>
        </p:txBody>
      </p:sp>
      <p:sp>
        <p:nvSpPr>
          <p:cNvPr id="521" name="object 521"/>
          <p:cNvSpPr/>
          <p:nvPr/>
        </p:nvSpPr>
        <p:spPr>
          <a:xfrm>
            <a:off x="1540066" y="2960922"/>
            <a:ext cx="19685" cy="1270"/>
          </a:xfrm>
          <a:custGeom>
            <a:avLst/>
            <a:gdLst/>
            <a:ahLst/>
            <a:cxnLst/>
            <a:rect l="l" t="t" r="r" b="b"/>
            <a:pathLst>
              <a:path w="19684" h="1269">
                <a:moveTo>
                  <a:pt x="0" y="0"/>
                </a:moveTo>
                <a:lnTo>
                  <a:pt x="736" y="736"/>
                </a:lnTo>
                <a:lnTo>
                  <a:pt x="19075" y="736"/>
                </a:lnTo>
                <a:lnTo>
                  <a:pt x="0" y="0"/>
                </a:lnTo>
                <a:close/>
              </a:path>
            </a:pathLst>
          </a:custGeom>
          <a:solidFill>
            <a:srgbClr val="221F1F"/>
          </a:solidFill>
        </p:spPr>
        <p:txBody>
          <a:bodyPr wrap="square" lIns="0" tIns="0" rIns="0" bIns="0" rtlCol="0"/>
          <a:lstStyle/>
          <a:p>
            <a:endParaRPr/>
          </a:p>
        </p:txBody>
      </p:sp>
      <p:sp>
        <p:nvSpPr>
          <p:cNvPr id="522" name="object 522"/>
          <p:cNvSpPr/>
          <p:nvPr/>
        </p:nvSpPr>
        <p:spPr>
          <a:xfrm>
            <a:off x="1540066" y="2960922"/>
            <a:ext cx="19685" cy="1270"/>
          </a:xfrm>
          <a:custGeom>
            <a:avLst/>
            <a:gdLst/>
            <a:ahLst/>
            <a:cxnLst/>
            <a:rect l="l" t="t" r="r" b="b"/>
            <a:pathLst>
              <a:path w="19684" h="1269">
                <a:moveTo>
                  <a:pt x="19075" y="0"/>
                </a:moveTo>
                <a:lnTo>
                  <a:pt x="0" y="0"/>
                </a:lnTo>
                <a:lnTo>
                  <a:pt x="19075" y="736"/>
                </a:lnTo>
                <a:lnTo>
                  <a:pt x="19075" y="0"/>
                </a:lnTo>
                <a:close/>
              </a:path>
            </a:pathLst>
          </a:custGeom>
          <a:solidFill>
            <a:srgbClr val="221F1F"/>
          </a:solidFill>
        </p:spPr>
        <p:txBody>
          <a:bodyPr wrap="square" lIns="0" tIns="0" rIns="0" bIns="0" rtlCol="0"/>
          <a:lstStyle/>
          <a:p>
            <a:endParaRPr/>
          </a:p>
        </p:txBody>
      </p:sp>
      <p:sp>
        <p:nvSpPr>
          <p:cNvPr id="523" name="object 523"/>
          <p:cNvSpPr/>
          <p:nvPr/>
        </p:nvSpPr>
        <p:spPr>
          <a:xfrm>
            <a:off x="1540066" y="2960922"/>
            <a:ext cx="19685" cy="1270"/>
          </a:xfrm>
          <a:custGeom>
            <a:avLst/>
            <a:gdLst/>
            <a:ahLst/>
            <a:cxnLst/>
            <a:rect l="l" t="t" r="r" b="b"/>
            <a:pathLst>
              <a:path w="19684" h="1269">
                <a:moveTo>
                  <a:pt x="19075" y="0"/>
                </a:moveTo>
                <a:lnTo>
                  <a:pt x="0" y="0"/>
                </a:lnTo>
                <a:lnTo>
                  <a:pt x="19075" y="736"/>
                </a:lnTo>
                <a:lnTo>
                  <a:pt x="19075" y="0"/>
                </a:lnTo>
                <a:close/>
              </a:path>
            </a:pathLst>
          </a:custGeom>
          <a:solidFill>
            <a:srgbClr val="221F1F"/>
          </a:solidFill>
        </p:spPr>
        <p:txBody>
          <a:bodyPr wrap="square" lIns="0" tIns="0" rIns="0" bIns="0" rtlCol="0"/>
          <a:lstStyle/>
          <a:p>
            <a:endParaRPr/>
          </a:p>
        </p:txBody>
      </p:sp>
      <p:sp>
        <p:nvSpPr>
          <p:cNvPr id="524" name="object 524"/>
          <p:cNvSpPr/>
          <p:nvPr/>
        </p:nvSpPr>
        <p:spPr>
          <a:xfrm>
            <a:off x="1507068" y="2960922"/>
            <a:ext cx="10160" cy="1905"/>
          </a:xfrm>
          <a:custGeom>
            <a:avLst/>
            <a:gdLst/>
            <a:ahLst/>
            <a:cxnLst/>
            <a:rect l="l" t="t" r="r" b="b"/>
            <a:pathLst>
              <a:path w="10159" h="1905">
                <a:moveTo>
                  <a:pt x="736" y="0"/>
                </a:moveTo>
                <a:lnTo>
                  <a:pt x="0" y="1460"/>
                </a:lnTo>
                <a:lnTo>
                  <a:pt x="9537" y="1460"/>
                </a:lnTo>
                <a:lnTo>
                  <a:pt x="736" y="0"/>
                </a:lnTo>
                <a:close/>
              </a:path>
            </a:pathLst>
          </a:custGeom>
          <a:solidFill>
            <a:srgbClr val="221F1F"/>
          </a:solidFill>
        </p:spPr>
        <p:txBody>
          <a:bodyPr wrap="square" lIns="0" tIns="0" rIns="0" bIns="0" rtlCol="0"/>
          <a:lstStyle/>
          <a:p>
            <a:endParaRPr/>
          </a:p>
        </p:txBody>
      </p:sp>
      <p:sp>
        <p:nvSpPr>
          <p:cNvPr id="525" name="object 525"/>
          <p:cNvSpPr/>
          <p:nvPr/>
        </p:nvSpPr>
        <p:spPr>
          <a:xfrm>
            <a:off x="1507068" y="2960922"/>
            <a:ext cx="10160" cy="1905"/>
          </a:xfrm>
          <a:custGeom>
            <a:avLst/>
            <a:gdLst/>
            <a:ahLst/>
            <a:cxnLst/>
            <a:rect l="l" t="t" r="r" b="b"/>
            <a:pathLst>
              <a:path w="10159" h="1905">
                <a:moveTo>
                  <a:pt x="736" y="0"/>
                </a:moveTo>
                <a:lnTo>
                  <a:pt x="0" y="1460"/>
                </a:lnTo>
                <a:lnTo>
                  <a:pt x="9537" y="1460"/>
                </a:lnTo>
                <a:lnTo>
                  <a:pt x="736" y="0"/>
                </a:lnTo>
                <a:close/>
              </a:path>
            </a:pathLst>
          </a:custGeom>
          <a:solidFill>
            <a:srgbClr val="221F1F"/>
          </a:solidFill>
        </p:spPr>
        <p:txBody>
          <a:bodyPr wrap="square" lIns="0" tIns="0" rIns="0" bIns="0" rtlCol="0"/>
          <a:lstStyle/>
          <a:p>
            <a:endParaRPr/>
          </a:p>
        </p:txBody>
      </p:sp>
      <p:sp>
        <p:nvSpPr>
          <p:cNvPr id="526" name="object 526"/>
          <p:cNvSpPr/>
          <p:nvPr/>
        </p:nvSpPr>
        <p:spPr>
          <a:xfrm>
            <a:off x="1507804" y="2960922"/>
            <a:ext cx="8890" cy="1905"/>
          </a:xfrm>
          <a:custGeom>
            <a:avLst/>
            <a:gdLst/>
            <a:ahLst/>
            <a:cxnLst/>
            <a:rect l="l" t="t" r="r" b="b"/>
            <a:pathLst>
              <a:path w="8890" h="1905">
                <a:moveTo>
                  <a:pt x="7327" y="0"/>
                </a:moveTo>
                <a:lnTo>
                  <a:pt x="0" y="0"/>
                </a:lnTo>
                <a:lnTo>
                  <a:pt x="8801" y="1460"/>
                </a:lnTo>
                <a:lnTo>
                  <a:pt x="7327" y="0"/>
                </a:lnTo>
                <a:close/>
              </a:path>
            </a:pathLst>
          </a:custGeom>
          <a:solidFill>
            <a:srgbClr val="221F1F"/>
          </a:solidFill>
        </p:spPr>
        <p:txBody>
          <a:bodyPr wrap="square" lIns="0" tIns="0" rIns="0" bIns="0" rtlCol="0"/>
          <a:lstStyle/>
          <a:p>
            <a:endParaRPr/>
          </a:p>
        </p:txBody>
      </p:sp>
      <p:sp>
        <p:nvSpPr>
          <p:cNvPr id="527" name="object 527"/>
          <p:cNvSpPr/>
          <p:nvPr/>
        </p:nvSpPr>
        <p:spPr>
          <a:xfrm>
            <a:off x="1507804" y="2960922"/>
            <a:ext cx="8890" cy="1905"/>
          </a:xfrm>
          <a:custGeom>
            <a:avLst/>
            <a:gdLst/>
            <a:ahLst/>
            <a:cxnLst/>
            <a:rect l="l" t="t" r="r" b="b"/>
            <a:pathLst>
              <a:path w="8890" h="1905">
                <a:moveTo>
                  <a:pt x="7327" y="0"/>
                </a:moveTo>
                <a:lnTo>
                  <a:pt x="0" y="0"/>
                </a:lnTo>
                <a:lnTo>
                  <a:pt x="8801" y="1460"/>
                </a:lnTo>
                <a:lnTo>
                  <a:pt x="7327" y="0"/>
                </a:lnTo>
                <a:close/>
              </a:path>
            </a:pathLst>
          </a:custGeom>
          <a:solidFill>
            <a:srgbClr val="221F1F"/>
          </a:solidFill>
        </p:spPr>
        <p:txBody>
          <a:bodyPr wrap="square" lIns="0" tIns="0" rIns="0" bIns="0" rtlCol="0"/>
          <a:lstStyle/>
          <a:p>
            <a:endParaRPr/>
          </a:p>
        </p:txBody>
      </p:sp>
      <p:sp>
        <p:nvSpPr>
          <p:cNvPr id="528" name="object 528"/>
          <p:cNvSpPr/>
          <p:nvPr/>
        </p:nvSpPr>
        <p:spPr>
          <a:xfrm>
            <a:off x="1540803" y="2961659"/>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29" name="object 529"/>
          <p:cNvSpPr/>
          <p:nvPr/>
        </p:nvSpPr>
        <p:spPr>
          <a:xfrm>
            <a:off x="1540803" y="2961659"/>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30" name="object 530"/>
          <p:cNvSpPr/>
          <p:nvPr/>
        </p:nvSpPr>
        <p:spPr>
          <a:xfrm>
            <a:off x="1540803" y="2961659"/>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31" name="object 531"/>
          <p:cNvSpPr/>
          <p:nvPr/>
        </p:nvSpPr>
        <p:spPr>
          <a:xfrm>
            <a:off x="1540803" y="2961659"/>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32" name="object 532"/>
          <p:cNvSpPr/>
          <p:nvPr/>
        </p:nvSpPr>
        <p:spPr>
          <a:xfrm>
            <a:off x="1540803" y="2963125"/>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33" name="object 533"/>
          <p:cNvSpPr/>
          <p:nvPr/>
        </p:nvSpPr>
        <p:spPr>
          <a:xfrm>
            <a:off x="1540803" y="2963125"/>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34" name="object 534"/>
          <p:cNvSpPr/>
          <p:nvPr/>
        </p:nvSpPr>
        <p:spPr>
          <a:xfrm>
            <a:off x="1540803" y="2963125"/>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35" name="object 535"/>
          <p:cNvSpPr/>
          <p:nvPr/>
        </p:nvSpPr>
        <p:spPr>
          <a:xfrm>
            <a:off x="1540803" y="2963125"/>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536" name="object 536"/>
          <p:cNvSpPr/>
          <p:nvPr/>
        </p:nvSpPr>
        <p:spPr>
          <a:xfrm>
            <a:off x="1506345" y="2962387"/>
            <a:ext cx="10795" cy="1270"/>
          </a:xfrm>
          <a:custGeom>
            <a:avLst/>
            <a:gdLst/>
            <a:ahLst/>
            <a:cxnLst/>
            <a:rect l="l" t="t" r="r" b="b"/>
            <a:pathLst>
              <a:path w="10794" h="1269">
                <a:moveTo>
                  <a:pt x="723" y="0"/>
                </a:moveTo>
                <a:lnTo>
                  <a:pt x="0" y="736"/>
                </a:lnTo>
                <a:lnTo>
                  <a:pt x="10261" y="736"/>
                </a:lnTo>
                <a:lnTo>
                  <a:pt x="723" y="0"/>
                </a:lnTo>
                <a:close/>
              </a:path>
            </a:pathLst>
          </a:custGeom>
          <a:solidFill>
            <a:srgbClr val="221F1F"/>
          </a:solidFill>
        </p:spPr>
        <p:txBody>
          <a:bodyPr wrap="square" lIns="0" tIns="0" rIns="0" bIns="0" rtlCol="0"/>
          <a:lstStyle/>
          <a:p>
            <a:endParaRPr/>
          </a:p>
        </p:txBody>
      </p:sp>
      <p:sp>
        <p:nvSpPr>
          <p:cNvPr id="537" name="object 537"/>
          <p:cNvSpPr/>
          <p:nvPr/>
        </p:nvSpPr>
        <p:spPr>
          <a:xfrm>
            <a:off x="1506345" y="2962387"/>
            <a:ext cx="10795" cy="1270"/>
          </a:xfrm>
          <a:custGeom>
            <a:avLst/>
            <a:gdLst/>
            <a:ahLst/>
            <a:cxnLst/>
            <a:rect l="l" t="t" r="r" b="b"/>
            <a:pathLst>
              <a:path w="10794" h="1269">
                <a:moveTo>
                  <a:pt x="723" y="0"/>
                </a:moveTo>
                <a:lnTo>
                  <a:pt x="0" y="736"/>
                </a:lnTo>
                <a:lnTo>
                  <a:pt x="10261" y="736"/>
                </a:lnTo>
                <a:lnTo>
                  <a:pt x="723" y="0"/>
                </a:lnTo>
                <a:close/>
              </a:path>
            </a:pathLst>
          </a:custGeom>
          <a:solidFill>
            <a:srgbClr val="221F1F"/>
          </a:solidFill>
        </p:spPr>
        <p:txBody>
          <a:bodyPr wrap="square" lIns="0" tIns="0" rIns="0" bIns="0" rtlCol="0"/>
          <a:lstStyle/>
          <a:p>
            <a:endParaRPr/>
          </a:p>
        </p:txBody>
      </p:sp>
      <p:sp>
        <p:nvSpPr>
          <p:cNvPr id="538" name="object 538"/>
          <p:cNvSpPr/>
          <p:nvPr/>
        </p:nvSpPr>
        <p:spPr>
          <a:xfrm>
            <a:off x="1507069" y="2962387"/>
            <a:ext cx="10160" cy="1270"/>
          </a:xfrm>
          <a:custGeom>
            <a:avLst/>
            <a:gdLst/>
            <a:ahLst/>
            <a:cxnLst/>
            <a:rect l="l" t="t" r="r" b="b"/>
            <a:pathLst>
              <a:path w="10159" h="1269">
                <a:moveTo>
                  <a:pt x="9537" y="0"/>
                </a:moveTo>
                <a:lnTo>
                  <a:pt x="0" y="0"/>
                </a:lnTo>
                <a:lnTo>
                  <a:pt x="9537" y="736"/>
                </a:lnTo>
                <a:lnTo>
                  <a:pt x="9537" y="0"/>
                </a:lnTo>
                <a:close/>
              </a:path>
            </a:pathLst>
          </a:custGeom>
          <a:solidFill>
            <a:srgbClr val="221F1F"/>
          </a:solidFill>
        </p:spPr>
        <p:txBody>
          <a:bodyPr wrap="square" lIns="0" tIns="0" rIns="0" bIns="0" rtlCol="0"/>
          <a:lstStyle/>
          <a:p>
            <a:endParaRPr/>
          </a:p>
        </p:txBody>
      </p:sp>
      <p:sp>
        <p:nvSpPr>
          <p:cNvPr id="539" name="object 539"/>
          <p:cNvSpPr/>
          <p:nvPr/>
        </p:nvSpPr>
        <p:spPr>
          <a:xfrm>
            <a:off x="1507069" y="2962387"/>
            <a:ext cx="10160" cy="1270"/>
          </a:xfrm>
          <a:custGeom>
            <a:avLst/>
            <a:gdLst/>
            <a:ahLst/>
            <a:cxnLst/>
            <a:rect l="l" t="t" r="r" b="b"/>
            <a:pathLst>
              <a:path w="10159" h="1269">
                <a:moveTo>
                  <a:pt x="9537" y="0"/>
                </a:moveTo>
                <a:lnTo>
                  <a:pt x="0" y="0"/>
                </a:lnTo>
                <a:lnTo>
                  <a:pt x="9537" y="736"/>
                </a:lnTo>
                <a:lnTo>
                  <a:pt x="9537" y="0"/>
                </a:lnTo>
                <a:close/>
              </a:path>
            </a:pathLst>
          </a:custGeom>
          <a:solidFill>
            <a:srgbClr val="221F1F"/>
          </a:solidFill>
        </p:spPr>
        <p:txBody>
          <a:bodyPr wrap="square" lIns="0" tIns="0" rIns="0" bIns="0" rtlCol="0"/>
          <a:lstStyle/>
          <a:p>
            <a:endParaRPr/>
          </a:p>
        </p:txBody>
      </p:sp>
      <p:sp>
        <p:nvSpPr>
          <p:cNvPr id="540" name="object 540"/>
          <p:cNvSpPr/>
          <p:nvPr/>
        </p:nvSpPr>
        <p:spPr>
          <a:xfrm>
            <a:off x="1506340" y="2963125"/>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541" name="object 541"/>
          <p:cNvSpPr/>
          <p:nvPr/>
        </p:nvSpPr>
        <p:spPr>
          <a:xfrm>
            <a:off x="1506340" y="2963125"/>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542" name="object 542"/>
          <p:cNvSpPr/>
          <p:nvPr/>
        </p:nvSpPr>
        <p:spPr>
          <a:xfrm>
            <a:off x="1506340" y="2963125"/>
            <a:ext cx="11430" cy="1905"/>
          </a:xfrm>
          <a:custGeom>
            <a:avLst/>
            <a:gdLst/>
            <a:ahLst/>
            <a:cxnLst/>
            <a:rect l="l" t="t" r="r" b="b"/>
            <a:pathLst>
              <a:path w="11430" h="1905">
                <a:moveTo>
                  <a:pt x="10261" y="0"/>
                </a:moveTo>
                <a:lnTo>
                  <a:pt x="0" y="0"/>
                </a:lnTo>
                <a:lnTo>
                  <a:pt x="10985" y="1460"/>
                </a:lnTo>
                <a:lnTo>
                  <a:pt x="10261" y="0"/>
                </a:lnTo>
                <a:close/>
              </a:path>
            </a:pathLst>
          </a:custGeom>
          <a:solidFill>
            <a:srgbClr val="221F1F"/>
          </a:solidFill>
        </p:spPr>
        <p:txBody>
          <a:bodyPr wrap="square" lIns="0" tIns="0" rIns="0" bIns="0" rtlCol="0"/>
          <a:lstStyle/>
          <a:p>
            <a:endParaRPr/>
          </a:p>
        </p:txBody>
      </p:sp>
      <p:sp>
        <p:nvSpPr>
          <p:cNvPr id="543" name="object 543"/>
          <p:cNvSpPr/>
          <p:nvPr/>
        </p:nvSpPr>
        <p:spPr>
          <a:xfrm>
            <a:off x="1506340" y="2963125"/>
            <a:ext cx="11430" cy="1905"/>
          </a:xfrm>
          <a:custGeom>
            <a:avLst/>
            <a:gdLst/>
            <a:ahLst/>
            <a:cxnLst/>
            <a:rect l="l" t="t" r="r" b="b"/>
            <a:pathLst>
              <a:path w="11430" h="1905">
                <a:moveTo>
                  <a:pt x="10261" y="0"/>
                </a:moveTo>
                <a:lnTo>
                  <a:pt x="0" y="0"/>
                </a:lnTo>
                <a:lnTo>
                  <a:pt x="10985" y="1460"/>
                </a:lnTo>
                <a:lnTo>
                  <a:pt x="10261" y="0"/>
                </a:lnTo>
                <a:close/>
              </a:path>
            </a:pathLst>
          </a:custGeom>
          <a:solidFill>
            <a:srgbClr val="221F1F"/>
          </a:solidFill>
        </p:spPr>
        <p:txBody>
          <a:bodyPr wrap="square" lIns="0" tIns="0" rIns="0" bIns="0" rtlCol="0"/>
          <a:lstStyle/>
          <a:p>
            <a:endParaRPr/>
          </a:p>
        </p:txBody>
      </p:sp>
      <p:sp>
        <p:nvSpPr>
          <p:cNvPr id="544" name="object 544"/>
          <p:cNvSpPr/>
          <p:nvPr/>
        </p:nvSpPr>
        <p:spPr>
          <a:xfrm>
            <a:off x="1540803" y="2963125"/>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45" name="object 545"/>
          <p:cNvSpPr/>
          <p:nvPr/>
        </p:nvSpPr>
        <p:spPr>
          <a:xfrm>
            <a:off x="1540803" y="2963125"/>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46" name="object 546"/>
          <p:cNvSpPr/>
          <p:nvPr/>
        </p:nvSpPr>
        <p:spPr>
          <a:xfrm>
            <a:off x="1540803" y="2963125"/>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47" name="object 547"/>
          <p:cNvSpPr/>
          <p:nvPr/>
        </p:nvSpPr>
        <p:spPr>
          <a:xfrm>
            <a:off x="1540803" y="2963125"/>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48" name="object 548"/>
          <p:cNvSpPr/>
          <p:nvPr/>
        </p:nvSpPr>
        <p:spPr>
          <a:xfrm>
            <a:off x="1505604" y="2964590"/>
            <a:ext cx="12065" cy="1270"/>
          </a:xfrm>
          <a:custGeom>
            <a:avLst/>
            <a:gdLst/>
            <a:ahLst/>
            <a:cxnLst/>
            <a:rect l="l" t="t" r="r" b="b"/>
            <a:pathLst>
              <a:path w="12065" h="1269">
                <a:moveTo>
                  <a:pt x="736" y="0"/>
                </a:moveTo>
                <a:lnTo>
                  <a:pt x="0" y="723"/>
                </a:lnTo>
                <a:lnTo>
                  <a:pt x="11722" y="723"/>
                </a:lnTo>
                <a:lnTo>
                  <a:pt x="736" y="0"/>
                </a:lnTo>
                <a:close/>
              </a:path>
            </a:pathLst>
          </a:custGeom>
          <a:solidFill>
            <a:srgbClr val="221F1F"/>
          </a:solidFill>
        </p:spPr>
        <p:txBody>
          <a:bodyPr wrap="square" lIns="0" tIns="0" rIns="0" bIns="0" rtlCol="0"/>
          <a:lstStyle/>
          <a:p>
            <a:endParaRPr/>
          </a:p>
        </p:txBody>
      </p:sp>
      <p:sp>
        <p:nvSpPr>
          <p:cNvPr id="549" name="object 549"/>
          <p:cNvSpPr/>
          <p:nvPr/>
        </p:nvSpPr>
        <p:spPr>
          <a:xfrm>
            <a:off x="1505604" y="2964590"/>
            <a:ext cx="12065" cy="1270"/>
          </a:xfrm>
          <a:custGeom>
            <a:avLst/>
            <a:gdLst/>
            <a:ahLst/>
            <a:cxnLst/>
            <a:rect l="l" t="t" r="r" b="b"/>
            <a:pathLst>
              <a:path w="12065" h="1269">
                <a:moveTo>
                  <a:pt x="736" y="0"/>
                </a:moveTo>
                <a:lnTo>
                  <a:pt x="0" y="723"/>
                </a:lnTo>
                <a:lnTo>
                  <a:pt x="11722" y="723"/>
                </a:lnTo>
                <a:lnTo>
                  <a:pt x="736" y="0"/>
                </a:lnTo>
                <a:close/>
              </a:path>
            </a:pathLst>
          </a:custGeom>
          <a:solidFill>
            <a:srgbClr val="221F1F"/>
          </a:solidFill>
        </p:spPr>
        <p:txBody>
          <a:bodyPr wrap="square" lIns="0" tIns="0" rIns="0" bIns="0" rtlCol="0"/>
          <a:lstStyle/>
          <a:p>
            <a:endParaRPr/>
          </a:p>
        </p:txBody>
      </p:sp>
      <p:sp>
        <p:nvSpPr>
          <p:cNvPr id="550" name="object 550"/>
          <p:cNvSpPr/>
          <p:nvPr/>
        </p:nvSpPr>
        <p:spPr>
          <a:xfrm>
            <a:off x="1506340" y="2964590"/>
            <a:ext cx="11430" cy="1270"/>
          </a:xfrm>
          <a:custGeom>
            <a:avLst/>
            <a:gdLst/>
            <a:ahLst/>
            <a:cxnLst/>
            <a:rect l="l" t="t" r="r" b="b"/>
            <a:pathLst>
              <a:path w="11430" h="1269">
                <a:moveTo>
                  <a:pt x="10985" y="0"/>
                </a:moveTo>
                <a:lnTo>
                  <a:pt x="0" y="0"/>
                </a:lnTo>
                <a:lnTo>
                  <a:pt x="10985" y="723"/>
                </a:lnTo>
                <a:lnTo>
                  <a:pt x="10985" y="0"/>
                </a:lnTo>
                <a:close/>
              </a:path>
            </a:pathLst>
          </a:custGeom>
          <a:solidFill>
            <a:srgbClr val="221F1F"/>
          </a:solidFill>
        </p:spPr>
        <p:txBody>
          <a:bodyPr wrap="square" lIns="0" tIns="0" rIns="0" bIns="0" rtlCol="0"/>
          <a:lstStyle/>
          <a:p>
            <a:endParaRPr/>
          </a:p>
        </p:txBody>
      </p:sp>
      <p:sp>
        <p:nvSpPr>
          <p:cNvPr id="551" name="object 551"/>
          <p:cNvSpPr/>
          <p:nvPr/>
        </p:nvSpPr>
        <p:spPr>
          <a:xfrm>
            <a:off x="1506340" y="2964590"/>
            <a:ext cx="11430" cy="1270"/>
          </a:xfrm>
          <a:custGeom>
            <a:avLst/>
            <a:gdLst/>
            <a:ahLst/>
            <a:cxnLst/>
            <a:rect l="l" t="t" r="r" b="b"/>
            <a:pathLst>
              <a:path w="11430" h="1269">
                <a:moveTo>
                  <a:pt x="10985" y="0"/>
                </a:moveTo>
                <a:lnTo>
                  <a:pt x="0" y="0"/>
                </a:lnTo>
                <a:lnTo>
                  <a:pt x="10985" y="723"/>
                </a:lnTo>
                <a:lnTo>
                  <a:pt x="10985" y="0"/>
                </a:lnTo>
                <a:close/>
              </a:path>
            </a:pathLst>
          </a:custGeom>
          <a:solidFill>
            <a:srgbClr val="221F1F"/>
          </a:solidFill>
        </p:spPr>
        <p:txBody>
          <a:bodyPr wrap="square" lIns="0" tIns="0" rIns="0" bIns="0" rtlCol="0"/>
          <a:lstStyle/>
          <a:p>
            <a:endParaRPr/>
          </a:p>
        </p:txBody>
      </p:sp>
      <p:sp>
        <p:nvSpPr>
          <p:cNvPr id="552" name="object 552"/>
          <p:cNvSpPr/>
          <p:nvPr/>
        </p:nvSpPr>
        <p:spPr>
          <a:xfrm>
            <a:off x="1505604" y="2965319"/>
            <a:ext cx="12700" cy="1270"/>
          </a:xfrm>
          <a:custGeom>
            <a:avLst/>
            <a:gdLst/>
            <a:ahLst/>
            <a:cxnLst/>
            <a:rect l="l" t="t" r="r" b="b"/>
            <a:pathLst>
              <a:path w="12700" h="1269">
                <a:moveTo>
                  <a:pt x="0" y="0"/>
                </a:moveTo>
                <a:lnTo>
                  <a:pt x="0" y="736"/>
                </a:lnTo>
                <a:lnTo>
                  <a:pt x="12471" y="736"/>
                </a:lnTo>
                <a:lnTo>
                  <a:pt x="0" y="0"/>
                </a:lnTo>
                <a:close/>
              </a:path>
            </a:pathLst>
          </a:custGeom>
          <a:solidFill>
            <a:srgbClr val="221F1F"/>
          </a:solidFill>
        </p:spPr>
        <p:txBody>
          <a:bodyPr wrap="square" lIns="0" tIns="0" rIns="0" bIns="0" rtlCol="0"/>
          <a:lstStyle/>
          <a:p>
            <a:endParaRPr/>
          </a:p>
        </p:txBody>
      </p:sp>
      <p:sp>
        <p:nvSpPr>
          <p:cNvPr id="553" name="object 553"/>
          <p:cNvSpPr/>
          <p:nvPr/>
        </p:nvSpPr>
        <p:spPr>
          <a:xfrm>
            <a:off x="1505604" y="2965319"/>
            <a:ext cx="12700" cy="1270"/>
          </a:xfrm>
          <a:custGeom>
            <a:avLst/>
            <a:gdLst/>
            <a:ahLst/>
            <a:cxnLst/>
            <a:rect l="l" t="t" r="r" b="b"/>
            <a:pathLst>
              <a:path w="12700" h="1269">
                <a:moveTo>
                  <a:pt x="0" y="0"/>
                </a:moveTo>
                <a:lnTo>
                  <a:pt x="0" y="736"/>
                </a:lnTo>
                <a:lnTo>
                  <a:pt x="12471" y="736"/>
                </a:lnTo>
                <a:lnTo>
                  <a:pt x="0" y="0"/>
                </a:lnTo>
                <a:close/>
              </a:path>
            </a:pathLst>
          </a:custGeom>
          <a:solidFill>
            <a:srgbClr val="221F1F"/>
          </a:solidFill>
        </p:spPr>
        <p:txBody>
          <a:bodyPr wrap="square" lIns="0" tIns="0" rIns="0" bIns="0" rtlCol="0"/>
          <a:lstStyle/>
          <a:p>
            <a:endParaRPr/>
          </a:p>
        </p:txBody>
      </p:sp>
      <p:sp>
        <p:nvSpPr>
          <p:cNvPr id="554" name="object 554"/>
          <p:cNvSpPr/>
          <p:nvPr/>
        </p:nvSpPr>
        <p:spPr>
          <a:xfrm>
            <a:off x="1505604" y="2965319"/>
            <a:ext cx="12700" cy="1270"/>
          </a:xfrm>
          <a:custGeom>
            <a:avLst/>
            <a:gdLst/>
            <a:ahLst/>
            <a:cxnLst/>
            <a:rect l="l" t="t" r="r" b="b"/>
            <a:pathLst>
              <a:path w="12700" h="1269">
                <a:moveTo>
                  <a:pt x="11722" y="0"/>
                </a:moveTo>
                <a:lnTo>
                  <a:pt x="0" y="0"/>
                </a:lnTo>
                <a:lnTo>
                  <a:pt x="12471" y="736"/>
                </a:lnTo>
                <a:lnTo>
                  <a:pt x="11722" y="0"/>
                </a:lnTo>
                <a:close/>
              </a:path>
            </a:pathLst>
          </a:custGeom>
          <a:solidFill>
            <a:srgbClr val="221F1F"/>
          </a:solidFill>
        </p:spPr>
        <p:txBody>
          <a:bodyPr wrap="square" lIns="0" tIns="0" rIns="0" bIns="0" rtlCol="0"/>
          <a:lstStyle/>
          <a:p>
            <a:endParaRPr/>
          </a:p>
        </p:txBody>
      </p:sp>
      <p:sp>
        <p:nvSpPr>
          <p:cNvPr id="555" name="object 555"/>
          <p:cNvSpPr/>
          <p:nvPr/>
        </p:nvSpPr>
        <p:spPr>
          <a:xfrm>
            <a:off x="1505604" y="2965319"/>
            <a:ext cx="12700" cy="1270"/>
          </a:xfrm>
          <a:custGeom>
            <a:avLst/>
            <a:gdLst/>
            <a:ahLst/>
            <a:cxnLst/>
            <a:rect l="l" t="t" r="r" b="b"/>
            <a:pathLst>
              <a:path w="12700" h="1269">
                <a:moveTo>
                  <a:pt x="11722" y="0"/>
                </a:moveTo>
                <a:lnTo>
                  <a:pt x="0" y="0"/>
                </a:lnTo>
                <a:lnTo>
                  <a:pt x="12471" y="736"/>
                </a:lnTo>
                <a:lnTo>
                  <a:pt x="11722" y="0"/>
                </a:lnTo>
                <a:close/>
              </a:path>
            </a:pathLst>
          </a:custGeom>
          <a:solidFill>
            <a:srgbClr val="221F1F"/>
          </a:solidFill>
        </p:spPr>
        <p:txBody>
          <a:bodyPr wrap="square" lIns="0" tIns="0" rIns="0" bIns="0" rtlCol="0"/>
          <a:lstStyle/>
          <a:p>
            <a:endParaRPr/>
          </a:p>
        </p:txBody>
      </p:sp>
      <p:sp>
        <p:nvSpPr>
          <p:cNvPr id="556" name="object 556"/>
          <p:cNvSpPr/>
          <p:nvPr/>
        </p:nvSpPr>
        <p:spPr>
          <a:xfrm>
            <a:off x="1540803" y="2964590"/>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57" name="object 557"/>
          <p:cNvSpPr/>
          <p:nvPr/>
        </p:nvSpPr>
        <p:spPr>
          <a:xfrm>
            <a:off x="1540803" y="2964590"/>
            <a:ext cx="18415" cy="1905"/>
          </a:xfrm>
          <a:custGeom>
            <a:avLst/>
            <a:gdLst/>
            <a:ahLst/>
            <a:cxnLst/>
            <a:rect l="l" t="t" r="r" b="b"/>
            <a:pathLst>
              <a:path w="18415" h="1905">
                <a:moveTo>
                  <a:pt x="0" y="0"/>
                </a:moveTo>
                <a:lnTo>
                  <a:pt x="0" y="1460"/>
                </a:lnTo>
                <a:lnTo>
                  <a:pt x="18326" y="1460"/>
                </a:lnTo>
                <a:lnTo>
                  <a:pt x="0" y="0"/>
                </a:lnTo>
                <a:close/>
              </a:path>
            </a:pathLst>
          </a:custGeom>
          <a:solidFill>
            <a:srgbClr val="221F1F"/>
          </a:solidFill>
        </p:spPr>
        <p:txBody>
          <a:bodyPr wrap="square" lIns="0" tIns="0" rIns="0" bIns="0" rtlCol="0"/>
          <a:lstStyle/>
          <a:p>
            <a:endParaRPr/>
          </a:p>
        </p:txBody>
      </p:sp>
      <p:sp>
        <p:nvSpPr>
          <p:cNvPr id="558" name="object 558"/>
          <p:cNvSpPr/>
          <p:nvPr/>
        </p:nvSpPr>
        <p:spPr>
          <a:xfrm>
            <a:off x="1540803" y="2964590"/>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59" name="object 559"/>
          <p:cNvSpPr/>
          <p:nvPr/>
        </p:nvSpPr>
        <p:spPr>
          <a:xfrm>
            <a:off x="1540803" y="2964590"/>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560" name="object 560"/>
          <p:cNvSpPr/>
          <p:nvPr/>
        </p:nvSpPr>
        <p:spPr>
          <a:xfrm>
            <a:off x="1505604" y="2966055"/>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561" name="object 561"/>
          <p:cNvSpPr/>
          <p:nvPr/>
        </p:nvSpPr>
        <p:spPr>
          <a:xfrm>
            <a:off x="1505604" y="2966055"/>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562" name="object 562"/>
          <p:cNvSpPr/>
          <p:nvPr/>
        </p:nvSpPr>
        <p:spPr>
          <a:xfrm>
            <a:off x="1505604" y="2966055"/>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563" name="object 563"/>
          <p:cNvSpPr/>
          <p:nvPr/>
        </p:nvSpPr>
        <p:spPr>
          <a:xfrm>
            <a:off x="1505604" y="2966055"/>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564" name="object 564"/>
          <p:cNvSpPr/>
          <p:nvPr/>
        </p:nvSpPr>
        <p:spPr>
          <a:xfrm>
            <a:off x="1540803" y="2966055"/>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565" name="object 565"/>
          <p:cNvSpPr/>
          <p:nvPr/>
        </p:nvSpPr>
        <p:spPr>
          <a:xfrm>
            <a:off x="1540803" y="2966055"/>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566" name="object 566"/>
          <p:cNvSpPr/>
          <p:nvPr/>
        </p:nvSpPr>
        <p:spPr>
          <a:xfrm>
            <a:off x="1540803" y="2966055"/>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567" name="object 567"/>
          <p:cNvSpPr/>
          <p:nvPr/>
        </p:nvSpPr>
        <p:spPr>
          <a:xfrm>
            <a:off x="1540803" y="2966055"/>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568" name="object 568"/>
          <p:cNvSpPr/>
          <p:nvPr/>
        </p:nvSpPr>
        <p:spPr>
          <a:xfrm>
            <a:off x="1540803" y="2966783"/>
            <a:ext cx="18415" cy="1270"/>
          </a:xfrm>
          <a:custGeom>
            <a:avLst/>
            <a:gdLst/>
            <a:ahLst/>
            <a:cxnLst/>
            <a:rect l="l" t="t" r="r" b="b"/>
            <a:pathLst>
              <a:path w="18415" h="1269">
                <a:moveTo>
                  <a:pt x="0" y="0"/>
                </a:moveTo>
                <a:lnTo>
                  <a:pt x="723" y="736"/>
                </a:lnTo>
                <a:lnTo>
                  <a:pt x="18326" y="736"/>
                </a:lnTo>
                <a:lnTo>
                  <a:pt x="0" y="0"/>
                </a:lnTo>
                <a:close/>
              </a:path>
            </a:pathLst>
          </a:custGeom>
          <a:solidFill>
            <a:srgbClr val="221F1F"/>
          </a:solidFill>
        </p:spPr>
        <p:txBody>
          <a:bodyPr wrap="square" lIns="0" tIns="0" rIns="0" bIns="0" rtlCol="0"/>
          <a:lstStyle/>
          <a:p>
            <a:endParaRPr/>
          </a:p>
        </p:txBody>
      </p:sp>
      <p:sp>
        <p:nvSpPr>
          <p:cNvPr id="569" name="object 569"/>
          <p:cNvSpPr/>
          <p:nvPr/>
        </p:nvSpPr>
        <p:spPr>
          <a:xfrm>
            <a:off x="1540803" y="2966783"/>
            <a:ext cx="18415" cy="1270"/>
          </a:xfrm>
          <a:custGeom>
            <a:avLst/>
            <a:gdLst/>
            <a:ahLst/>
            <a:cxnLst/>
            <a:rect l="l" t="t" r="r" b="b"/>
            <a:pathLst>
              <a:path w="18415" h="1269">
                <a:moveTo>
                  <a:pt x="0" y="0"/>
                </a:moveTo>
                <a:lnTo>
                  <a:pt x="723" y="736"/>
                </a:lnTo>
                <a:lnTo>
                  <a:pt x="18326" y="736"/>
                </a:lnTo>
                <a:lnTo>
                  <a:pt x="0" y="0"/>
                </a:lnTo>
                <a:close/>
              </a:path>
            </a:pathLst>
          </a:custGeom>
          <a:solidFill>
            <a:srgbClr val="221F1F"/>
          </a:solidFill>
        </p:spPr>
        <p:txBody>
          <a:bodyPr wrap="square" lIns="0" tIns="0" rIns="0" bIns="0" rtlCol="0"/>
          <a:lstStyle/>
          <a:p>
            <a:endParaRPr/>
          </a:p>
        </p:txBody>
      </p:sp>
      <p:sp>
        <p:nvSpPr>
          <p:cNvPr id="570" name="object 570"/>
          <p:cNvSpPr/>
          <p:nvPr/>
        </p:nvSpPr>
        <p:spPr>
          <a:xfrm>
            <a:off x="1540803" y="2966783"/>
            <a:ext cx="18415" cy="1270"/>
          </a:xfrm>
          <a:custGeom>
            <a:avLst/>
            <a:gdLst/>
            <a:ahLst/>
            <a:cxnLst/>
            <a:rect l="l" t="t" r="r" b="b"/>
            <a:pathLst>
              <a:path w="18415" h="1269">
                <a:moveTo>
                  <a:pt x="18326" y="0"/>
                </a:moveTo>
                <a:lnTo>
                  <a:pt x="0" y="0"/>
                </a:lnTo>
                <a:lnTo>
                  <a:pt x="18326" y="736"/>
                </a:lnTo>
                <a:lnTo>
                  <a:pt x="18326" y="0"/>
                </a:lnTo>
                <a:close/>
              </a:path>
            </a:pathLst>
          </a:custGeom>
          <a:solidFill>
            <a:srgbClr val="221F1F"/>
          </a:solidFill>
        </p:spPr>
        <p:txBody>
          <a:bodyPr wrap="square" lIns="0" tIns="0" rIns="0" bIns="0" rtlCol="0"/>
          <a:lstStyle/>
          <a:p>
            <a:endParaRPr/>
          </a:p>
        </p:txBody>
      </p:sp>
      <p:sp>
        <p:nvSpPr>
          <p:cNvPr id="571" name="object 571"/>
          <p:cNvSpPr/>
          <p:nvPr/>
        </p:nvSpPr>
        <p:spPr>
          <a:xfrm>
            <a:off x="1540803" y="2966783"/>
            <a:ext cx="18415" cy="1270"/>
          </a:xfrm>
          <a:custGeom>
            <a:avLst/>
            <a:gdLst/>
            <a:ahLst/>
            <a:cxnLst/>
            <a:rect l="l" t="t" r="r" b="b"/>
            <a:pathLst>
              <a:path w="18415" h="1269">
                <a:moveTo>
                  <a:pt x="18326" y="0"/>
                </a:moveTo>
                <a:lnTo>
                  <a:pt x="0" y="0"/>
                </a:lnTo>
                <a:lnTo>
                  <a:pt x="18326" y="736"/>
                </a:lnTo>
                <a:lnTo>
                  <a:pt x="18326" y="0"/>
                </a:lnTo>
                <a:close/>
              </a:path>
            </a:pathLst>
          </a:custGeom>
          <a:solidFill>
            <a:srgbClr val="221F1F"/>
          </a:solidFill>
        </p:spPr>
        <p:txBody>
          <a:bodyPr wrap="square" lIns="0" tIns="0" rIns="0" bIns="0" rtlCol="0"/>
          <a:lstStyle/>
          <a:p>
            <a:endParaRPr/>
          </a:p>
        </p:txBody>
      </p:sp>
      <p:sp>
        <p:nvSpPr>
          <p:cNvPr id="572" name="object 572"/>
          <p:cNvSpPr/>
          <p:nvPr/>
        </p:nvSpPr>
        <p:spPr>
          <a:xfrm>
            <a:off x="1541533" y="2967520"/>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573" name="object 573"/>
          <p:cNvSpPr/>
          <p:nvPr/>
        </p:nvSpPr>
        <p:spPr>
          <a:xfrm>
            <a:off x="1541533" y="2967520"/>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574" name="object 574"/>
          <p:cNvSpPr/>
          <p:nvPr/>
        </p:nvSpPr>
        <p:spPr>
          <a:xfrm>
            <a:off x="1541533" y="2967520"/>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575" name="object 575"/>
          <p:cNvSpPr/>
          <p:nvPr/>
        </p:nvSpPr>
        <p:spPr>
          <a:xfrm>
            <a:off x="1541533" y="2967520"/>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576" name="object 576"/>
          <p:cNvSpPr/>
          <p:nvPr/>
        </p:nvSpPr>
        <p:spPr>
          <a:xfrm>
            <a:off x="1505604" y="2966055"/>
            <a:ext cx="13970" cy="2540"/>
          </a:xfrm>
          <a:custGeom>
            <a:avLst/>
            <a:gdLst/>
            <a:ahLst/>
            <a:cxnLst/>
            <a:rect l="l" t="t" r="r" b="b"/>
            <a:pathLst>
              <a:path w="13969" h="2539">
                <a:moveTo>
                  <a:pt x="0" y="0"/>
                </a:moveTo>
                <a:lnTo>
                  <a:pt x="0" y="2197"/>
                </a:lnTo>
                <a:lnTo>
                  <a:pt x="13931" y="2197"/>
                </a:lnTo>
                <a:lnTo>
                  <a:pt x="0" y="0"/>
                </a:lnTo>
                <a:close/>
              </a:path>
            </a:pathLst>
          </a:custGeom>
          <a:solidFill>
            <a:srgbClr val="221F1F"/>
          </a:solidFill>
        </p:spPr>
        <p:txBody>
          <a:bodyPr wrap="square" lIns="0" tIns="0" rIns="0" bIns="0" rtlCol="0"/>
          <a:lstStyle/>
          <a:p>
            <a:endParaRPr/>
          </a:p>
        </p:txBody>
      </p:sp>
      <p:sp>
        <p:nvSpPr>
          <p:cNvPr id="577" name="object 577"/>
          <p:cNvSpPr/>
          <p:nvPr/>
        </p:nvSpPr>
        <p:spPr>
          <a:xfrm>
            <a:off x="1505604" y="2966055"/>
            <a:ext cx="13970" cy="2540"/>
          </a:xfrm>
          <a:custGeom>
            <a:avLst/>
            <a:gdLst/>
            <a:ahLst/>
            <a:cxnLst/>
            <a:rect l="l" t="t" r="r" b="b"/>
            <a:pathLst>
              <a:path w="13969" h="2539">
                <a:moveTo>
                  <a:pt x="0" y="0"/>
                </a:moveTo>
                <a:lnTo>
                  <a:pt x="0" y="2197"/>
                </a:lnTo>
                <a:lnTo>
                  <a:pt x="13931" y="2197"/>
                </a:lnTo>
                <a:lnTo>
                  <a:pt x="0" y="0"/>
                </a:lnTo>
                <a:close/>
              </a:path>
            </a:pathLst>
          </a:custGeom>
          <a:solidFill>
            <a:srgbClr val="221F1F"/>
          </a:solidFill>
        </p:spPr>
        <p:txBody>
          <a:bodyPr wrap="square" lIns="0" tIns="0" rIns="0" bIns="0" rtlCol="0"/>
          <a:lstStyle/>
          <a:p>
            <a:endParaRPr/>
          </a:p>
        </p:txBody>
      </p:sp>
      <p:sp>
        <p:nvSpPr>
          <p:cNvPr id="578" name="object 578"/>
          <p:cNvSpPr/>
          <p:nvPr/>
        </p:nvSpPr>
        <p:spPr>
          <a:xfrm>
            <a:off x="1505604" y="2966055"/>
            <a:ext cx="13970" cy="2540"/>
          </a:xfrm>
          <a:custGeom>
            <a:avLst/>
            <a:gdLst/>
            <a:ahLst/>
            <a:cxnLst/>
            <a:rect l="l" t="t" r="r" b="b"/>
            <a:pathLst>
              <a:path w="13969" h="2539">
                <a:moveTo>
                  <a:pt x="13195" y="0"/>
                </a:moveTo>
                <a:lnTo>
                  <a:pt x="0" y="0"/>
                </a:lnTo>
                <a:lnTo>
                  <a:pt x="13931" y="2197"/>
                </a:lnTo>
                <a:lnTo>
                  <a:pt x="13195" y="0"/>
                </a:lnTo>
                <a:close/>
              </a:path>
            </a:pathLst>
          </a:custGeom>
          <a:solidFill>
            <a:srgbClr val="221F1F"/>
          </a:solidFill>
        </p:spPr>
        <p:txBody>
          <a:bodyPr wrap="square" lIns="0" tIns="0" rIns="0" bIns="0" rtlCol="0"/>
          <a:lstStyle/>
          <a:p>
            <a:endParaRPr/>
          </a:p>
        </p:txBody>
      </p:sp>
      <p:sp>
        <p:nvSpPr>
          <p:cNvPr id="579" name="object 579"/>
          <p:cNvSpPr/>
          <p:nvPr/>
        </p:nvSpPr>
        <p:spPr>
          <a:xfrm>
            <a:off x="1505604" y="2966055"/>
            <a:ext cx="13970" cy="2540"/>
          </a:xfrm>
          <a:custGeom>
            <a:avLst/>
            <a:gdLst/>
            <a:ahLst/>
            <a:cxnLst/>
            <a:rect l="l" t="t" r="r" b="b"/>
            <a:pathLst>
              <a:path w="13969" h="2539">
                <a:moveTo>
                  <a:pt x="13195" y="0"/>
                </a:moveTo>
                <a:lnTo>
                  <a:pt x="0" y="0"/>
                </a:lnTo>
                <a:lnTo>
                  <a:pt x="13931" y="2197"/>
                </a:lnTo>
                <a:lnTo>
                  <a:pt x="13195" y="0"/>
                </a:lnTo>
                <a:close/>
              </a:path>
            </a:pathLst>
          </a:custGeom>
          <a:solidFill>
            <a:srgbClr val="221F1F"/>
          </a:solidFill>
        </p:spPr>
        <p:txBody>
          <a:bodyPr wrap="square" lIns="0" tIns="0" rIns="0" bIns="0" rtlCol="0"/>
          <a:lstStyle/>
          <a:p>
            <a:endParaRPr/>
          </a:p>
        </p:txBody>
      </p:sp>
      <p:sp>
        <p:nvSpPr>
          <p:cNvPr id="580" name="object 580"/>
          <p:cNvSpPr/>
          <p:nvPr/>
        </p:nvSpPr>
        <p:spPr>
          <a:xfrm>
            <a:off x="1541533" y="2967520"/>
            <a:ext cx="17780" cy="1270"/>
          </a:xfrm>
          <a:custGeom>
            <a:avLst/>
            <a:gdLst/>
            <a:ahLst/>
            <a:cxnLst/>
            <a:rect l="l" t="t" r="r" b="b"/>
            <a:pathLst>
              <a:path w="17780" h="1269">
                <a:moveTo>
                  <a:pt x="0" y="0"/>
                </a:moveTo>
                <a:lnTo>
                  <a:pt x="736" y="723"/>
                </a:lnTo>
                <a:lnTo>
                  <a:pt x="17602" y="723"/>
                </a:lnTo>
                <a:lnTo>
                  <a:pt x="0" y="0"/>
                </a:lnTo>
                <a:close/>
              </a:path>
            </a:pathLst>
          </a:custGeom>
          <a:solidFill>
            <a:srgbClr val="221F1F"/>
          </a:solidFill>
        </p:spPr>
        <p:txBody>
          <a:bodyPr wrap="square" lIns="0" tIns="0" rIns="0" bIns="0" rtlCol="0"/>
          <a:lstStyle/>
          <a:p>
            <a:endParaRPr/>
          </a:p>
        </p:txBody>
      </p:sp>
      <p:sp>
        <p:nvSpPr>
          <p:cNvPr id="581" name="object 581"/>
          <p:cNvSpPr/>
          <p:nvPr/>
        </p:nvSpPr>
        <p:spPr>
          <a:xfrm>
            <a:off x="1541533" y="2967520"/>
            <a:ext cx="17780" cy="1270"/>
          </a:xfrm>
          <a:custGeom>
            <a:avLst/>
            <a:gdLst/>
            <a:ahLst/>
            <a:cxnLst/>
            <a:rect l="l" t="t" r="r" b="b"/>
            <a:pathLst>
              <a:path w="17780" h="1269">
                <a:moveTo>
                  <a:pt x="0" y="0"/>
                </a:moveTo>
                <a:lnTo>
                  <a:pt x="736" y="723"/>
                </a:lnTo>
                <a:lnTo>
                  <a:pt x="17602" y="723"/>
                </a:lnTo>
                <a:lnTo>
                  <a:pt x="0" y="0"/>
                </a:lnTo>
                <a:close/>
              </a:path>
            </a:pathLst>
          </a:custGeom>
          <a:solidFill>
            <a:srgbClr val="221F1F"/>
          </a:solidFill>
        </p:spPr>
        <p:txBody>
          <a:bodyPr wrap="square" lIns="0" tIns="0" rIns="0" bIns="0" rtlCol="0"/>
          <a:lstStyle/>
          <a:p>
            <a:endParaRPr/>
          </a:p>
        </p:txBody>
      </p:sp>
      <p:sp>
        <p:nvSpPr>
          <p:cNvPr id="582" name="object 582"/>
          <p:cNvSpPr/>
          <p:nvPr/>
        </p:nvSpPr>
        <p:spPr>
          <a:xfrm>
            <a:off x="1541533" y="2967520"/>
            <a:ext cx="17780" cy="1270"/>
          </a:xfrm>
          <a:custGeom>
            <a:avLst/>
            <a:gdLst/>
            <a:ahLst/>
            <a:cxnLst/>
            <a:rect l="l" t="t" r="r" b="b"/>
            <a:pathLst>
              <a:path w="17780" h="1269">
                <a:moveTo>
                  <a:pt x="17602" y="0"/>
                </a:moveTo>
                <a:lnTo>
                  <a:pt x="0" y="0"/>
                </a:lnTo>
                <a:lnTo>
                  <a:pt x="17602" y="723"/>
                </a:lnTo>
                <a:lnTo>
                  <a:pt x="17602" y="0"/>
                </a:lnTo>
                <a:close/>
              </a:path>
            </a:pathLst>
          </a:custGeom>
          <a:solidFill>
            <a:srgbClr val="221F1F"/>
          </a:solidFill>
        </p:spPr>
        <p:txBody>
          <a:bodyPr wrap="square" lIns="0" tIns="0" rIns="0" bIns="0" rtlCol="0"/>
          <a:lstStyle/>
          <a:p>
            <a:endParaRPr/>
          </a:p>
        </p:txBody>
      </p:sp>
      <p:sp>
        <p:nvSpPr>
          <p:cNvPr id="583" name="object 583"/>
          <p:cNvSpPr/>
          <p:nvPr/>
        </p:nvSpPr>
        <p:spPr>
          <a:xfrm>
            <a:off x="1541533" y="2967520"/>
            <a:ext cx="17780" cy="1270"/>
          </a:xfrm>
          <a:custGeom>
            <a:avLst/>
            <a:gdLst/>
            <a:ahLst/>
            <a:cxnLst/>
            <a:rect l="l" t="t" r="r" b="b"/>
            <a:pathLst>
              <a:path w="17780" h="1269">
                <a:moveTo>
                  <a:pt x="17602" y="0"/>
                </a:moveTo>
                <a:lnTo>
                  <a:pt x="0" y="0"/>
                </a:lnTo>
                <a:lnTo>
                  <a:pt x="17602" y="723"/>
                </a:lnTo>
                <a:lnTo>
                  <a:pt x="17602" y="0"/>
                </a:lnTo>
                <a:close/>
              </a:path>
            </a:pathLst>
          </a:custGeom>
          <a:solidFill>
            <a:srgbClr val="221F1F"/>
          </a:solidFill>
        </p:spPr>
        <p:txBody>
          <a:bodyPr wrap="square" lIns="0" tIns="0" rIns="0" bIns="0" rtlCol="0"/>
          <a:lstStyle/>
          <a:p>
            <a:endParaRPr/>
          </a:p>
        </p:txBody>
      </p:sp>
      <p:sp>
        <p:nvSpPr>
          <p:cNvPr id="584" name="object 584"/>
          <p:cNvSpPr/>
          <p:nvPr/>
        </p:nvSpPr>
        <p:spPr>
          <a:xfrm>
            <a:off x="1505604" y="2968249"/>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585" name="object 585"/>
          <p:cNvSpPr/>
          <p:nvPr/>
        </p:nvSpPr>
        <p:spPr>
          <a:xfrm>
            <a:off x="1505604" y="2968249"/>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586" name="object 586"/>
          <p:cNvSpPr/>
          <p:nvPr/>
        </p:nvSpPr>
        <p:spPr>
          <a:xfrm>
            <a:off x="1505604" y="2968249"/>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587" name="object 587"/>
          <p:cNvSpPr/>
          <p:nvPr/>
        </p:nvSpPr>
        <p:spPr>
          <a:xfrm>
            <a:off x="1505604" y="2968249"/>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588" name="object 588"/>
          <p:cNvSpPr/>
          <p:nvPr/>
        </p:nvSpPr>
        <p:spPr>
          <a:xfrm>
            <a:off x="1542270" y="2968249"/>
            <a:ext cx="17145" cy="1270"/>
          </a:xfrm>
          <a:custGeom>
            <a:avLst/>
            <a:gdLst/>
            <a:ahLst/>
            <a:cxnLst/>
            <a:rect l="l" t="t" r="r" b="b"/>
            <a:pathLst>
              <a:path w="17144" h="1269">
                <a:moveTo>
                  <a:pt x="0" y="0"/>
                </a:moveTo>
                <a:lnTo>
                  <a:pt x="0" y="736"/>
                </a:lnTo>
                <a:lnTo>
                  <a:pt x="16865" y="736"/>
                </a:lnTo>
                <a:lnTo>
                  <a:pt x="0" y="0"/>
                </a:lnTo>
                <a:close/>
              </a:path>
            </a:pathLst>
          </a:custGeom>
          <a:solidFill>
            <a:srgbClr val="221F1F"/>
          </a:solidFill>
        </p:spPr>
        <p:txBody>
          <a:bodyPr wrap="square" lIns="0" tIns="0" rIns="0" bIns="0" rtlCol="0"/>
          <a:lstStyle/>
          <a:p>
            <a:endParaRPr/>
          </a:p>
        </p:txBody>
      </p:sp>
      <p:sp>
        <p:nvSpPr>
          <p:cNvPr id="589" name="object 589"/>
          <p:cNvSpPr/>
          <p:nvPr/>
        </p:nvSpPr>
        <p:spPr>
          <a:xfrm>
            <a:off x="1542270" y="2968249"/>
            <a:ext cx="17145" cy="1270"/>
          </a:xfrm>
          <a:custGeom>
            <a:avLst/>
            <a:gdLst/>
            <a:ahLst/>
            <a:cxnLst/>
            <a:rect l="l" t="t" r="r" b="b"/>
            <a:pathLst>
              <a:path w="17144" h="1269">
                <a:moveTo>
                  <a:pt x="0" y="0"/>
                </a:moveTo>
                <a:lnTo>
                  <a:pt x="0" y="736"/>
                </a:lnTo>
                <a:lnTo>
                  <a:pt x="16865" y="736"/>
                </a:lnTo>
                <a:lnTo>
                  <a:pt x="0" y="0"/>
                </a:lnTo>
                <a:close/>
              </a:path>
            </a:pathLst>
          </a:custGeom>
          <a:solidFill>
            <a:srgbClr val="221F1F"/>
          </a:solidFill>
        </p:spPr>
        <p:txBody>
          <a:bodyPr wrap="square" lIns="0" tIns="0" rIns="0" bIns="0" rtlCol="0"/>
          <a:lstStyle/>
          <a:p>
            <a:endParaRPr/>
          </a:p>
        </p:txBody>
      </p:sp>
      <p:sp>
        <p:nvSpPr>
          <p:cNvPr id="590" name="object 590"/>
          <p:cNvSpPr/>
          <p:nvPr/>
        </p:nvSpPr>
        <p:spPr>
          <a:xfrm>
            <a:off x="1542270" y="2968249"/>
            <a:ext cx="17145" cy="1270"/>
          </a:xfrm>
          <a:custGeom>
            <a:avLst/>
            <a:gdLst/>
            <a:ahLst/>
            <a:cxnLst/>
            <a:rect l="l" t="t" r="r" b="b"/>
            <a:pathLst>
              <a:path w="17144" h="1269">
                <a:moveTo>
                  <a:pt x="16865" y="0"/>
                </a:moveTo>
                <a:lnTo>
                  <a:pt x="0" y="0"/>
                </a:lnTo>
                <a:lnTo>
                  <a:pt x="16865" y="736"/>
                </a:lnTo>
                <a:lnTo>
                  <a:pt x="16865" y="0"/>
                </a:lnTo>
                <a:close/>
              </a:path>
            </a:pathLst>
          </a:custGeom>
          <a:solidFill>
            <a:srgbClr val="221F1F"/>
          </a:solidFill>
        </p:spPr>
        <p:txBody>
          <a:bodyPr wrap="square" lIns="0" tIns="0" rIns="0" bIns="0" rtlCol="0"/>
          <a:lstStyle/>
          <a:p>
            <a:endParaRPr/>
          </a:p>
        </p:txBody>
      </p:sp>
      <p:sp>
        <p:nvSpPr>
          <p:cNvPr id="591" name="object 591"/>
          <p:cNvSpPr/>
          <p:nvPr/>
        </p:nvSpPr>
        <p:spPr>
          <a:xfrm>
            <a:off x="1542270" y="2968249"/>
            <a:ext cx="17145" cy="1270"/>
          </a:xfrm>
          <a:custGeom>
            <a:avLst/>
            <a:gdLst/>
            <a:ahLst/>
            <a:cxnLst/>
            <a:rect l="l" t="t" r="r" b="b"/>
            <a:pathLst>
              <a:path w="17144" h="1269">
                <a:moveTo>
                  <a:pt x="16865" y="0"/>
                </a:moveTo>
                <a:lnTo>
                  <a:pt x="0" y="0"/>
                </a:lnTo>
                <a:lnTo>
                  <a:pt x="16865" y="736"/>
                </a:lnTo>
                <a:lnTo>
                  <a:pt x="16865" y="0"/>
                </a:lnTo>
                <a:close/>
              </a:path>
            </a:pathLst>
          </a:custGeom>
          <a:solidFill>
            <a:srgbClr val="221F1F"/>
          </a:solidFill>
        </p:spPr>
        <p:txBody>
          <a:bodyPr wrap="square" lIns="0" tIns="0" rIns="0" bIns="0" rtlCol="0"/>
          <a:lstStyle/>
          <a:p>
            <a:endParaRPr/>
          </a:p>
        </p:txBody>
      </p:sp>
      <p:sp>
        <p:nvSpPr>
          <p:cNvPr id="592" name="object 592"/>
          <p:cNvSpPr/>
          <p:nvPr/>
        </p:nvSpPr>
        <p:spPr>
          <a:xfrm>
            <a:off x="1504867" y="2968249"/>
            <a:ext cx="15875" cy="1905"/>
          </a:xfrm>
          <a:custGeom>
            <a:avLst/>
            <a:gdLst/>
            <a:ahLst/>
            <a:cxnLst/>
            <a:rect l="l" t="t" r="r" b="b"/>
            <a:pathLst>
              <a:path w="15875" h="1905">
                <a:moveTo>
                  <a:pt x="736" y="0"/>
                </a:moveTo>
                <a:lnTo>
                  <a:pt x="0" y="1460"/>
                </a:lnTo>
                <a:lnTo>
                  <a:pt x="15405" y="1460"/>
                </a:lnTo>
                <a:lnTo>
                  <a:pt x="736" y="0"/>
                </a:lnTo>
                <a:close/>
              </a:path>
            </a:pathLst>
          </a:custGeom>
          <a:solidFill>
            <a:srgbClr val="221F1F"/>
          </a:solidFill>
        </p:spPr>
        <p:txBody>
          <a:bodyPr wrap="square" lIns="0" tIns="0" rIns="0" bIns="0" rtlCol="0"/>
          <a:lstStyle/>
          <a:p>
            <a:endParaRPr/>
          </a:p>
        </p:txBody>
      </p:sp>
      <p:sp>
        <p:nvSpPr>
          <p:cNvPr id="593" name="object 593"/>
          <p:cNvSpPr/>
          <p:nvPr/>
        </p:nvSpPr>
        <p:spPr>
          <a:xfrm>
            <a:off x="1504867" y="2968249"/>
            <a:ext cx="15875" cy="1905"/>
          </a:xfrm>
          <a:custGeom>
            <a:avLst/>
            <a:gdLst/>
            <a:ahLst/>
            <a:cxnLst/>
            <a:rect l="l" t="t" r="r" b="b"/>
            <a:pathLst>
              <a:path w="15875" h="1905">
                <a:moveTo>
                  <a:pt x="736" y="0"/>
                </a:moveTo>
                <a:lnTo>
                  <a:pt x="0" y="1460"/>
                </a:lnTo>
                <a:lnTo>
                  <a:pt x="15405" y="1460"/>
                </a:lnTo>
                <a:lnTo>
                  <a:pt x="736" y="0"/>
                </a:lnTo>
                <a:close/>
              </a:path>
            </a:pathLst>
          </a:custGeom>
          <a:solidFill>
            <a:srgbClr val="221F1F"/>
          </a:solidFill>
        </p:spPr>
        <p:txBody>
          <a:bodyPr wrap="square" lIns="0" tIns="0" rIns="0" bIns="0" rtlCol="0"/>
          <a:lstStyle/>
          <a:p>
            <a:endParaRPr/>
          </a:p>
        </p:txBody>
      </p:sp>
      <p:sp>
        <p:nvSpPr>
          <p:cNvPr id="594" name="object 594"/>
          <p:cNvSpPr/>
          <p:nvPr/>
        </p:nvSpPr>
        <p:spPr>
          <a:xfrm>
            <a:off x="1505604" y="2968249"/>
            <a:ext cx="15240" cy="1905"/>
          </a:xfrm>
          <a:custGeom>
            <a:avLst/>
            <a:gdLst/>
            <a:ahLst/>
            <a:cxnLst/>
            <a:rect l="l" t="t" r="r" b="b"/>
            <a:pathLst>
              <a:path w="15240" h="1905">
                <a:moveTo>
                  <a:pt x="13931" y="0"/>
                </a:moveTo>
                <a:lnTo>
                  <a:pt x="0" y="0"/>
                </a:lnTo>
                <a:lnTo>
                  <a:pt x="14668" y="1460"/>
                </a:lnTo>
                <a:lnTo>
                  <a:pt x="13931" y="0"/>
                </a:lnTo>
                <a:close/>
              </a:path>
            </a:pathLst>
          </a:custGeom>
          <a:solidFill>
            <a:srgbClr val="221F1F"/>
          </a:solidFill>
        </p:spPr>
        <p:txBody>
          <a:bodyPr wrap="square" lIns="0" tIns="0" rIns="0" bIns="0" rtlCol="0"/>
          <a:lstStyle/>
          <a:p>
            <a:endParaRPr/>
          </a:p>
        </p:txBody>
      </p:sp>
      <p:sp>
        <p:nvSpPr>
          <p:cNvPr id="595" name="object 595"/>
          <p:cNvSpPr/>
          <p:nvPr/>
        </p:nvSpPr>
        <p:spPr>
          <a:xfrm>
            <a:off x="1505604" y="2968249"/>
            <a:ext cx="15240" cy="1905"/>
          </a:xfrm>
          <a:custGeom>
            <a:avLst/>
            <a:gdLst/>
            <a:ahLst/>
            <a:cxnLst/>
            <a:rect l="l" t="t" r="r" b="b"/>
            <a:pathLst>
              <a:path w="15240" h="1905">
                <a:moveTo>
                  <a:pt x="13931" y="0"/>
                </a:moveTo>
                <a:lnTo>
                  <a:pt x="0" y="0"/>
                </a:lnTo>
                <a:lnTo>
                  <a:pt x="14668" y="1460"/>
                </a:lnTo>
                <a:lnTo>
                  <a:pt x="13931" y="0"/>
                </a:lnTo>
                <a:close/>
              </a:path>
            </a:pathLst>
          </a:custGeom>
          <a:solidFill>
            <a:srgbClr val="221F1F"/>
          </a:solidFill>
        </p:spPr>
        <p:txBody>
          <a:bodyPr wrap="square" lIns="0" tIns="0" rIns="0" bIns="0" rtlCol="0"/>
          <a:lstStyle/>
          <a:p>
            <a:endParaRPr/>
          </a:p>
        </p:txBody>
      </p:sp>
      <p:sp>
        <p:nvSpPr>
          <p:cNvPr id="596" name="object 596"/>
          <p:cNvSpPr/>
          <p:nvPr/>
        </p:nvSpPr>
        <p:spPr>
          <a:xfrm>
            <a:off x="1504866" y="2969714"/>
            <a:ext cx="15875" cy="1270"/>
          </a:xfrm>
          <a:custGeom>
            <a:avLst/>
            <a:gdLst/>
            <a:ahLst/>
            <a:cxnLst/>
            <a:rect l="l" t="t" r="r" b="b"/>
            <a:pathLst>
              <a:path w="15875" h="1269">
                <a:moveTo>
                  <a:pt x="0" y="0"/>
                </a:moveTo>
                <a:lnTo>
                  <a:pt x="0" y="736"/>
                </a:lnTo>
                <a:lnTo>
                  <a:pt x="15405" y="736"/>
                </a:lnTo>
                <a:lnTo>
                  <a:pt x="0" y="0"/>
                </a:lnTo>
                <a:close/>
              </a:path>
            </a:pathLst>
          </a:custGeom>
          <a:solidFill>
            <a:srgbClr val="221F1F"/>
          </a:solidFill>
        </p:spPr>
        <p:txBody>
          <a:bodyPr wrap="square" lIns="0" tIns="0" rIns="0" bIns="0" rtlCol="0"/>
          <a:lstStyle/>
          <a:p>
            <a:endParaRPr/>
          </a:p>
        </p:txBody>
      </p:sp>
      <p:sp>
        <p:nvSpPr>
          <p:cNvPr id="597" name="object 597"/>
          <p:cNvSpPr/>
          <p:nvPr/>
        </p:nvSpPr>
        <p:spPr>
          <a:xfrm>
            <a:off x="1504866" y="2969714"/>
            <a:ext cx="15875" cy="1270"/>
          </a:xfrm>
          <a:custGeom>
            <a:avLst/>
            <a:gdLst/>
            <a:ahLst/>
            <a:cxnLst/>
            <a:rect l="l" t="t" r="r" b="b"/>
            <a:pathLst>
              <a:path w="15875" h="1269">
                <a:moveTo>
                  <a:pt x="0" y="0"/>
                </a:moveTo>
                <a:lnTo>
                  <a:pt x="0" y="736"/>
                </a:lnTo>
                <a:lnTo>
                  <a:pt x="15405" y="736"/>
                </a:lnTo>
                <a:lnTo>
                  <a:pt x="0" y="0"/>
                </a:lnTo>
                <a:close/>
              </a:path>
            </a:pathLst>
          </a:custGeom>
          <a:solidFill>
            <a:srgbClr val="221F1F"/>
          </a:solidFill>
        </p:spPr>
        <p:txBody>
          <a:bodyPr wrap="square" lIns="0" tIns="0" rIns="0" bIns="0" rtlCol="0"/>
          <a:lstStyle/>
          <a:p>
            <a:endParaRPr/>
          </a:p>
        </p:txBody>
      </p:sp>
      <p:sp>
        <p:nvSpPr>
          <p:cNvPr id="598" name="object 598"/>
          <p:cNvSpPr/>
          <p:nvPr/>
        </p:nvSpPr>
        <p:spPr>
          <a:xfrm>
            <a:off x="1504866" y="2969714"/>
            <a:ext cx="15875" cy="1270"/>
          </a:xfrm>
          <a:custGeom>
            <a:avLst/>
            <a:gdLst/>
            <a:ahLst/>
            <a:cxnLst/>
            <a:rect l="l" t="t" r="r" b="b"/>
            <a:pathLst>
              <a:path w="15875" h="1269">
                <a:moveTo>
                  <a:pt x="15405" y="0"/>
                </a:moveTo>
                <a:lnTo>
                  <a:pt x="0" y="0"/>
                </a:lnTo>
                <a:lnTo>
                  <a:pt x="15405" y="736"/>
                </a:lnTo>
                <a:lnTo>
                  <a:pt x="15405" y="0"/>
                </a:lnTo>
                <a:close/>
              </a:path>
            </a:pathLst>
          </a:custGeom>
          <a:solidFill>
            <a:srgbClr val="221F1F"/>
          </a:solidFill>
        </p:spPr>
        <p:txBody>
          <a:bodyPr wrap="square" lIns="0" tIns="0" rIns="0" bIns="0" rtlCol="0"/>
          <a:lstStyle/>
          <a:p>
            <a:endParaRPr/>
          </a:p>
        </p:txBody>
      </p:sp>
      <p:sp>
        <p:nvSpPr>
          <p:cNvPr id="599" name="object 599"/>
          <p:cNvSpPr/>
          <p:nvPr/>
        </p:nvSpPr>
        <p:spPr>
          <a:xfrm>
            <a:off x="1504866" y="2969714"/>
            <a:ext cx="15875" cy="1270"/>
          </a:xfrm>
          <a:custGeom>
            <a:avLst/>
            <a:gdLst/>
            <a:ahLst/>
            <a:cxnLst/>
            <a:rect l="l" t="t" r="r" b="b"/>
            <a:pathLst>
              <a:path w="15875" h="1269">
                <a:moveTo>
                  <a:pt x="15405" y="0"/>
                </a:moveTo>
                <a:lnTo>
                  <a:pt x="0" y="0"/>
                </a:lnTo>
                <a:lnTo>
                  <a:pt x="15405" y="736"/>
                </a:lnTo>
                <a:lnTo>
                  <a:pt x="15405" y="0"/>
                </a:lnTo>
                <a:close/>
              </a:path>
            </a:pathLst>
          </a:custGeom>
          <a:solidFill>
            <a:srgbClr val="221F1F"/>
          </a:solidFill>
        </p:spPr>
        <p:txBody>
          <a:bodyPr wrap="square" lIns="0" tIns="0" rIns="0" bIns="0" rtlCol="0"/>
          <a:lstStyle/>
          <a:p>
            <a:endParaRPr/>
          </a:p>
        </p:txBody>
      </p:sp>
      <p:sp>
        <p:nvSpPr>
          <p:cNvPr id="600" name="object 600"/>
          <p:cNvSpPr/>
          <p:nvPr/>
        </p:nvSpPr>
        <p:spPr>
          <a:xfrm>
            <a:off x="1542270" y="2968984"/>
            <a:ext cx="17780" cy="3175"/>
          </a:xfrm>
          <a:custGeom>
            <a:avLst/>
            <a:gdLst/>
            <a:ahLst/>
            <a:cxnLst/>
            <a:rect l="l" t="t" r="r" b="b"/>
            <a:pathLst>
              <a:path w="17780" h="3175">
                <a:moveTo>
                  <a:pt x="0" y="0"/>
                </a:moveTo>
                <a:lnTo>
                  <a:pt x="0" y="2933"/>
                </a:lnTo>
                <a:lnTo>
                  <a:pt x="17602" y="2933"/>
                </a:lnTo>
                <a:lnTo>
                  <a:pt x="0" y="0"/>
                </a:lnTo>
                <a:close/>
              </a:path>
            </a:pathLst>
          </a:custGeom>
          <a:solidFill>
            <a:srgbClr val="221F1F"/>
          </a:solidFill>
        </p:spPr>
        <p:txBody>
          <a:bodyPr wrap="square" lIns="0" tIns="0" rIns="0" bIns="0" rtlCol="0"/>
          <a:lstStyle/>
          <a:p>
            <a:endParaRPr/>
          </a:p>
        </p:txBody>
      </p:sp>
      <p:sp>
        <p:nvSpPr>
          <p:cNvPr id="601" name="object 601"/>
          <p:cNvSpPr/>
          <p:nvPr/>
        </p:nvSpPr>
        <p:spPr>
          <a:xfrm>
            <a:off x="1542270" y="2968984"/>
            <a:ext cx="17780" cy="3175"/>
          </a:xfrm>
          <a:custGeom>
            <a:avLst/>
            <a:gdLst/>
            <a:ahLst/>
            <a:cxnLst/>
            <a:rect l="l" t="t" r="r" b="b"/>
            <a:pathLst>
              <a:path w="17780" h="3175">
                <a:moveTo>
                  <a:pt x="0" y="0"/>
                </a:moveTo>
                <a:lnTo>
                  <a:pt x="0" y="2933"/>
                </a:lnTo>
                <a:lnTo>
                  <a:pt x="17602" y="2933"/>
                </a:lnTo>
                <a:lnTo>
                  <a:pt x="0" y="0"/>
                </a:lnTo>
                <a:close/>
              </a:path>
            </a:pathLst>
          </a:custGeom>
          <a:solidFill>
            <a:srgbClr val="221F1F"/>
          </a:solidFill>
        </p:spPr>
        <p:txBody>
          <a:bodyPr wrap="square" lIns="0" tIns="0" rIns="0" bIns="0" rtlCol="0"/>
          <a:lstStyle/>
          <a:p>
            <a:endParaRPr/>
          </a:p>
        </p:txBody>
      </p:sp>
      <p:sp>
        <p:nvSpPr>
          <p:cNvPr id="602" name="object 602"/>
          <p:cNvSpPr/>
          <p:nvPr/>
        </p:nvSpPr>
        <p:spPr>
          <a:xfrm>
            <a:off x="1542270" y="2968984"/>
            <a:ext cx="17780" cy="3175"/>
          </a:xfrm>
          <a:custGeom>
            <a:avLst/>
            <a:gdLst/>
            <a:ahLst/>
            <a:cxnLst/>
            <a:rect l="l" t="t" r="r" b="b"/>
            <a:pathLst>
              <a:path w="17780" h="3175">
                <a:moveTo>
                  <a:pt x="16865" y="0"/>
                </a:moveTo>
                <a:lnTo>
                  <a:pt x="0" y="0"/>
                </a:lnTo>
                <a:lnTo>
                  <a:pt x="17602" y="2933"/>
                </a:lnTo>
                <a:lnTo>
                  <a:pt x="16865" y="0"/>
                </a:lnTo>
                <a:close/>
              </a:path>
            </a:pathLst>
          </a:custGeom>
          <a:solidFill>
            <a:srgbClr val="221F1F"/>
          </a:solidFill>
        </p:spPr>
        <p:txBody>
          <a:bodyPr wrap="square" lIns="0" tIns="0" rIns="0" bIns="0" rtlCol="0"/>
          <a:lstStyle/>
          <a:p>
            <a:endParaRPr/>
          </a:p>
        </p:txBody>
      </p:sp>
      <p:sp>
        <p:nvSpPr>
          <p:cNvPr id="603" name="object 603"/>
          <p:cNvSpPr/>
          <p:nvPr/>
        </p:nvSpPr>
        <p:spPr>
          <a:xfrm>
            <a:off x="1542270" y="2968984"/>
            <a:ext cx="17780" cy="3175"/>
          </a:xfrm>
          <a:custGeom>
            <a:avLst/>
            <a:gdLst/>
            <a:ahLst/>
            <a:cxnLst/>
            <a:rect l="l" t="t" r="r" b="b"/>
            <a:pathLst>
              <a:path w="17780" h="3175">
                <a:moveTo>
                  <a:pt x="16865" y="0"/>
                </a:moveTo>
                <a:lnTo>
                  <a:pt x="0" y="0"/>
                </a:lnTo>
                <a:lnTo>
                  <a:pt x="17602" y="2933"/>
                </a:lnTo>
                <a:lnTo>
                  <a:pt x="16865" y="0"/>
                </a:lnTo>
                <a:close/>
              </a:path>
            </a:pathLst>
          </a:custGeom>
          <a:solidFill>
            <a:srgbClr val="221F1F"/>
          </a:solidFill>
        </p:spPr>
        <p:txBody>
          <a:bodyPr wrap="square" lIns="0" tIns="0" rIns="0" bIns="0" rtlCol="0"/>
          <a:lstStyle/>
          <a:p>
            <a:endParaRPr/>
          </a:p>
        </p:txBody>
      </p:sp>
      <p:sp>
        <p:nvSpPr>
          <p:cNvPr id="604" name="object 604"/>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05" name="object 605"/>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06" name="object 606"/>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07" name="object 607"/>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08" name="object 608"/>
          <p:cNvSpPr/>
          <p:nvPr/>
        </p:nvSpPr>
        <p:spPr>
          <a:xfrm>
            <a:off x="1542270" y="2971916"/>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609" name="object 609"/>
          <p:cNvSpPr/>
          <p:nvPr/>
        </p:nvSpPr>
        <p:spPr>
          <a:xfrm>
            <a:off x="1542270" y="2971916"/>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610" name="object 610"/>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11" name="object 611"/>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12" name="object 612"/>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13" name="object 613"/>
          <p:cNvSpPr/>
          <p:nvPr/>
        </p:nvSpPr>
        <p:spPr>
          <a:xfrm>
            <a:off x="1542270" y="297191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14" name="object 614"/>
          <p:cNvSpPr/>
          <p:nvPr/>
        </p:nvSpPr>
        <p:spPr>
          <a:xfrm>
            <a:off x="1504866" y="2970450"/>
            <a:ext cx="15240" cy="2540"/>
          </a:xfrm>
          <a:custGeom>
            <a:avLst/>
            <a:gdLst/>
            <a:ahLst/>
            <a:cxnLst/>
            <a:rect l="l" t="t" r="r" b="b"/>
            <a:pathLst>
              <a:path w="15240" h="2539">
                <a:moveTo>
                  <a:pt x="0" y="0"/>
                </a:moveTo>
                <a:lnTo>
                  <a:pt x="0" y="2197"/>
                </a:lnTo>
                <a:lnTo>
                  <a:pt x="14668" y="2197"/>
                </a:lnTo>
                <a:lnTo>
                  <a:pt x="0" y="0"/>
                </a:lnTo>
                <a:close/>
              </a:path>
            </a:pathLst>
          </a:custGeom>
          <a:solidFill>
            <a:srgbClr val="221F1F"/>
          </a:solidFill>
        </p:spPr>
        <p:txBody>
          <a:bodyPr wrap="square" lIns="0" tIns="0" rIns="0" bIns="0" rtlCol="0"/>
          <a:lstStyle/>
          <a:p>
            <a:endParaRPr/>
          </a:p>
        </p:txBody>
      </p:sp>
      <p:sp>
        <p:nvSpPr>
          <p:cNvPr id="615" name="object 615"/>
          <p:cNvSpPr/>
          <p:nvPr/>
        </p:nvSpPr>
        <p:spPr>
          <a:xfrm>
            <a:off x="1504866" y="2970450"/>
            <a:ext cx="15240" cy="2540"/>
          </a:xfrm>
          <a:custGeom>
            <a:avLst/>
            <a:gdLst/>
            <a:ahLst/>
            <a:cxnLst/>
            <a:rect l="l" t="t" r="r" b="b"/>
            <a:pathLst>
              <a:path w="15240" h="2539">
                <a:moveTo>
                  <a:pt x="0" y="0"/>
                </a:moveTo>
                <a:lnTo>
                  <a:pt x="0" y="2197"/>
                </a:lnTo>
                <a:lnTo>
                  <a:pt x="14668" y="2197"/>
                </a:lnTo>
                <a:lnTo>
                  <a:pt x="0" y="0"/>
                </a:lnTo>
                <a:close/>
              </a:path>
            </a:pathLst>
          </a:custGeom>
          <a:solidFill>
            <a:srgbClr val="221F1F"/>
          </a:solidFill>
        </p:spPr>
        <p:txBody>
          <a:bodyPr wrap="square" lIns="0" tIns="0" rIns="0" bIns="0" rtlCol="0"/>
          <a:lstStyle/>
          <a:p>
            <a:endParaRPr/>
          </a:p>
        </p:txBody>
      </p:sp>
      <p:sp>
        <p:nvSpPr>
          <p:cNvPr id="616" name="object 616"/>
          <p:cNvSpPr/>
          <p:nvPr/>
        </p:nvSpPr>
        <p:spPr>
          <a:xfrm>
            <a:off x="1504866" y="2970450"/>
            <a:ext cx="15875" cy="2540"/>
          </a:xfrm>
          <a:custGeom>
            <a:avLst/>
            <a:gdLst/>
            <a:ahLst/>
            <a:cxnLst/>
            <a:rect l="l" t="t" r="r" b="b"/>
            <a:pathLst>
              <a:path w="15875" h="2539">
                <a:moveTo>
                  <a:pt x="15405" y="0"/>
                </a:moveTo>
                <a:lnTo>
                  <a:pt x="0" y="0"/>
                </a:lnTo>
                <a:lnTo>
                  <a:pt x="14668" y="2197"/>
                </a:lnTo>
                <a:lnTo>
                  <a:pt x="15405" y="0"/>
                </a:lnTo>
                <a:close/>
              </a:path>
            </a:pathLst>
          </a:custGeom>
          <a:solidFill>
            <a:srgbClr val="221F1F"/>
          </a:solidFill>
        </p:spPr>
        <p:txBody>
          <a:bodyPr wrap="square" lIns="0" tIns="0" rIns="0" bIns="0" rtlCol="0"/>
          <a:lstStyle/>
          <a:p>
            <a:endParaRPr/>
          </a:p>
        </p:txBody>
      </p:sp>
      <p:sp>
        <p:nvSpPr>
          <p:cNvPr id="617" name="object 617"/>
          <p:cNvSpPr/>
          <p:nvPr/>
        </p:nvSpPr>
        <p:spPr>
          <a:xfrm>
            <a:off x="1504866" y="2970450"/>
            <a:ext cx="15875" cy="2540"/>
          </a:xfrm>
          <a:custGeom>
            <a:avLst/>
            <a:gdLst/>
            <a:ahLst/>
            <a:cxnLst/>
            <a:rect l="l" t="t" r="r" b="b"/>
            <a:pathLst>
              <a:path w="15875" h="2539">
                <a:moveTo>
                  <a:pt x="15405" y="0"/>
                </a:moveTo>
                <a:lnTo>
                  <a:pt x="0" y="0"/>
                </a:lnTo>
                <a:lnTo>
                  <a:pt x="14668" y="2197"/>
                </a:lnTo>
                <a:lnTo>
                  <a:pt x="15405" y="0"/>
                </a:lnTo>
                <a:close/>
              </a:path>
            </a:pathLst>
          </a:custGeom>
          <a:solidFill>
            <a:srgbClr val="221F1F"/>
          </a:solidFill>
        </p:spPr>
        <p:txBody>
          <a:bodyPr wrap="square" lIns="0" tIns="0" rIns="0" bIns="0" rtlCol="0"/>
          <a:lstStyle/>
          <a:p>
            <a:endParaRPr/>
          </a:p>
        </p:txBody>
      </p:sp>
      <p:sp>
        <p:nvSpPr>
          <p:cNvPr id="618" name="object 618"/>
          <p:cNvSpPr/>
          <p:nvPr/>
        </p:nvSpPr>
        <p:spPr>
          <a:xfrm>
            <a:off x="1504866" y="2972644"/>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19" name="object 619"/>
          <p:cNvSpPr/>
          <p:nvPr/>
        </p:nvSpPr>
        <p:spPr>
          <a:xfrm>
            <a:off x="1504866" y="2972644"/>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20" name="object 620"/>
          <p:cNvSpPr/>
          <p:nvPr/>
        </p:nvSpPr>
        <p:spPr>
          <a:xfrm>
            <a:off x="1504866" y="2972644"/>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21" name="object 621"/>
          <p:cNvSpPr/>
          <p:nvPr/>
        </p:nvSpPr>
        <p:spPr>
          <a:xfrm>
            <a:off x="1504866" y="2972644"/>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22" name="object 622"/>
          <p:cNvSpPr/>
          <p:nvPr/>
        </p:nvSpPr>
        <p:spPr>
          <a:xfrm>
            <a:off x="1560597" y="2974110"/>
            <a:ext cx="1905" cy="0"/>
          </a:xfrm>
          <a:custGeom>
            <a:avLst/>
            <a:gdLst/>
            <a:ahLst/>
            <a:cxnLst/>
            <a:rect l="l" t="t" r="r" b="b"/>
            <a:pathLst>
              <a:path w="1905">
                <a:moveTo>
                  <a:pt x="736" y="0"/>
                </a:moveTo>
                <a:lnTo>
                  <a:pt x="0" y="0"/>
                </a:lnTo>
                <a:lnTo>
                  <a:pt x="1473" y="0"/>
                </a:lnTo>
                <a:lnTo>
                  <a:pt x="736" y="0"/>
                </a:lnTo>
                <a:close/>
              </a:path>
            </a:pathLst>
          </a:custGeom>
          <a:solidFill>
            <a:srgbClr val="221F1F"/>
          </a:solidFill>
        </p:spPr>
        <p:txBody>
          <a:bodyPr wrap="square" lIns="0" tIns="0" rIns="0" bIns="0" rtlCol="0"/>
          <a:lstStyle/>
          <a:p>
            <a:endParaRPr/>
          </a:p>
        </p:txBody>
      </p:sp>
      <p:sp>
        <p:nvSpPr>
          <p:cNvPr id="623" name="object 623"/>
          <p:cNvSpPr/>
          <p:nvPr/>
        </p:nvSpPr>
        <p:spPr>
          <a:xfrm>
            <a:off x="1560597" y="2974110"/>
            <a:ext cx="1905" cy="0"/>
          </a:xfrm>
          <a:custGeom>
            <a:avLst/>
            <a:gdLst/>
            <a:ahLst/>
            <a:cxnLst/>
            <a:rect l="l" t="t" r="r" b="b"/>
            <a:pathLst>
              <a:path w="1905">
                <a:moveTo>
                  <a:pt x="736" y="0"/>
                </a:moveTo>
                <a:lnTo>
                  <a:pt x="0" y="0"/>
                </a:lnTo>
                <a:lnTo>
                  <a:pt x="1473" y="0"/>
                </a:lnTo>
                <a:lnTo>
                  <a:pt x="736" y="0"/>
                </a:lnTo>
                <a:close/>
              </a:path>
            </a:pathLst>
          </a:custGeom>
          <a:solidFill>
            <a:srgbClr val="221F1F"/>
          </a:solidFill>
        </p:spPr>
        <p:txBody>
          <a:bodyPr wrap="square" lIns="0" tIns="0" rIns="0" bIns="0" rtlCol="0"/>
          <a:lstStyle/>
          <a:p>
            <a:endParaRPr/>
          </a:p>
        </p:txBody>
      </p:sp>
      <p:sp>
        <p:nvSpPr>
          <p:cNvPr id="624" name="object 624"/>
          <p:cNvSpPr/>
          <p:nvPr/>
        </p:nvSpPr>
        <p:spPr>
          <a:xfrm>
            <a:off x="1543006" y="2971916"/>
            <a:ext cx="17780" cy="2540"/>
          </a:xfrm>
          <a:custGeom>
            <a:avLst/>
            <a:gdLst/>
            <a:ahLst/>
            <a:cxnLst/>
            <a:rect l="l" t="t" r="r" b="b"/>
            <a:pathLst>
              <a:path w="17780" h="2539">
                <a:moveTo>
                  <a:pt x="0" y="0"/>
                </a:moveTo>
                <a:lnTo>
                  <a:pt x="723" y="2197"/>
                </a:lnTo>
                <a:lnTo>
                  <a:pt x="17589" y="2197"/>
                </a:lnTo>
                <a:lnTo>
                  <a:pt x="0" y="0"/>
                </a:lnTo>
                <a:close/>
              </a:path>
            </a:pathLst>
          </a:custGeom>
          <a:solidFill>
            <a:srgbClr val="221F1F"/>
          </a:solidFill>
        </p:spPr>
        <p:txBody>
          <a:bodyPr wrap="square" lIns="0" tIns="0" rIns="0" bIns="0" rtlCol="0"/>
          <a:lstStyle/>
          <a:p>
            <a:endParaRPr/>
          </a:p>
        </p:txBody>
      </p:sp>
      <p:sp>
        <p:nvSpPr>
          <p:cNvPr id="625" name="object 625"/>
          <p:cNvSpPr/>
          <p:nvPr/>
        </p:nvSpPr>
        <p:spPr>
          <a:xfrm>
            <a:off x="1543006" y="2971916"/>
            <a:ext cx="17780" cy="2540"/>
          </a:xfrm>
          <a:custGeom>
            <a:avLst/>
            <a:gdLst/>
            <a:ahLst/>
            <a:cxnLst/>
            <a:rect l="l" t="t" r="r" b="b"/>
            <a:pathLst>
              <a:path w="17780" h="2539">
                <a:moveTo>
                  <a:pt x="0" y="0"/>
                </a:moveTo>
                <a:lnTo>
                  <a:pt x="723" y="2197"/>
                </a:lnTo>
                <a:lnTo>
                  <a:pt x="17589" y="2197"/>
                </a:lnTo>
                <a:lnTo>
                  <a:pt x="0" y="0"/>
                </a:lnTo>
                <a:close/>
              </a:path>
            </a:pathLst>
          </a:custGeom>
          <a:solidFill>
            <a:srgbClr val="221F1F"/>
          </a:solidFill>
        </p:spPr>
        <p:txBody>
          <a:bodyPr wrap="square" lIns="0" tIns="0" rIns="0" bIns="0" rtlCol="0"/>
          <a:lstStyle/>
          <a:p>
            <a:endParaRPr/>
          </a:p>
        </p:txBody>
      </p:sp>
      <p:sp>
        <p:nvSpPr>
          <p:cNvPr id="626" name="object 626"/>
          <p:cNvSpPr/>
          <p:nvPr/>
        </p:nvSpPr>
        <p:spPr>
          <a:xfrm>
            <a:off x="1543006" y="2971916"/>
            <a:ext cx="17780" cy="2540"/>
          </a:xfrm>
          <a:custGeom>
            <a:avLst/>
            <a:gdLst/>
            <a:ahLst/>
            <a:cxnLst/>
            <a:rect l="l" t="t" r="r" b="b"/>
            <a:pathLst>
              <a:path w="17780" h="2539">
                <a:moveTo>
                  <a:pt x="16865" y="0"/>
                </a:moveTo>
                <a:lnTo>
                  <a:pt x="0" y="0"/>
                </a:lnTo>
                <a:lnTo>
                  <a:pt x="17589" y="2197"/>
                </a:lnTo>
                <a:lnTo>
                  <a:pt x="16865" y="0"/>
                </a:lnTo>
                <a:close/>
              </a:path>
            </a:pathLst>
          </a:custGeom>
          <a:solidFill>
            <a:srgbClr val="221F1F"/>
          </a:solidFill>
        </p:spPr>
        <p:txBody>
          <a:bodyPr wrap="square" lIns="0" tIns="0" rIns="0" bIns="0" rtlCol="0"/>
          <a:lstStyle/>
          <a:p>
            <a:endParaRPr/>
          </a:p>
        </p:txBody>
      </p:sp>
      <p:sp>
        <p:nvSpPr>
          <p:cNvPr id="627" name="object 627"/>
          <p:cNvSpPr/>
          <p:nvPr/>
        </p:nvSpPr>
        <p:spPr>
          <a:xfrm>
            <a:off x="1543006" y="2971916"/>
            <a:ext cx="17780" cy="2540"/>
          </a:xfrm>
          <a:custGeom>
            <a:avLst/>
            <a:gdLst/>
            <a:ahLst/>
            <a:cxnLst/>
            <a:rect l="l" t="t" r="r" b="b"/>
            <a:pathLst>
              <a:path w="17780" h="2539">
                <a:moveTo>
                  <a:pt x="16865" y="0"/>
                </a:moveTo>
                <a:lnTo>
                  <a:pt x="0" y="0"/>
                </a:lnTo>
                <a:lnTo>
                  <a:pt x="17589" y="2197"/>
                </a:lnTo>
                <a:lnTo>
                  <a:pt x="16865" y="0"/>
                </a:lnTo>
                <a:close/>
              </a:path>
            </a:pathLst>
          </a:custGeom>
          <a:solidFill>
            <a:srgbClr val="221F1F"/>
          </a:solidFill>
        </p:spPr>
        <p:txBody>
          <a:bodyPr wrap="square" lIns="0" tIns="0" rIns="0" bIns="0" rtlCol="0"/>
          <a:lstStyle/>
          <a:p>
            <a:endParaRPr/>
          </a:p>
        </p:txBody>
      </p:sp>
      <p:sp>
        <p:nvSpPr>
          <p:cNvPr id="628" name="object 628"/>
          <p:cNvSpPr/>
          <p:nvPr/>
        </p:nvSpPr>
        <p:spPr>
          <a:xfrm>
            <a:off x="1543734" y="297411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29" name="object 629"/>
          <p:cNvSpPr/>
          <p:nvPr/>
        </p:nvSpPr>
        <p:spPr>
          <a:xfrm>
            <a:off x="1543734" y="297411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30" name="object 630"/>
          <p:cNvSpPr/>
          <p:nvPr/>
        </p:nvSpPr>
        <p:spPr>
          <a:xfrm>
            <a:off x="1543734" y="297411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31" name="object 631"/>
          <p:cNvSpPr/>
          <p:nvPr/>
        </p:nvSpPr>
        <p:spPr>
          <a:xfrm>
            <a:off x="1543734" y="2974110"/>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32" name="object 632"/>
          <p:cNvSpPr/>
          <p:nvPr/>
        </p:nvSpPr>
        <p:spPr>
          <a:xfrm>
            <a:off x="1504138" y="2974846"/>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633" name="object 633"/>
          <p:cNvSpPr/>
          <p:nvPr/>
        </p:nvSpPr>
        <p:spPr>
          <a:xfrm>
            <a:off x="1504138" y="2974846"/>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634" name="object 634"/>
          <p:cNvSpPr/>
          <p:nvPr/>
        </p:nvSpPr>
        <p:spPr>
          <a:xfrm>
            <a:off x="1504866" y="2972644"/>
            <a:ext cx="15240" cy="2540"/>
          </a:xfrm>
          <a:custGeom>
            <a:avLst/>
            <a:gdLst/>
            <a:ahLst/>
            <a:cxnLst/>
            <a:rect l="l" t="t" r="r" b="b"/>
            <a:pathLst>
              <a:path w="15240" h="2539">
                <a:moveTo>
                  <a:pt x="0" y="0"/>
                </a:moveTo>
                <a:lnTo>
                  <a:pt x="0" y="2209"/>
                </a:lnTo>
                <a:lnTo>
                  <a:pt x="14668" y="2209"/>
                </a:lnTo>
                <a:lnTo>
                  <a:pt x="0" y="0"/>
                </a:lnTo>
                <a:close/>
              </a:path>
            </a:pathLst>
          </a:custGeom>
          <a:solidFill>
            <a:srgbClr val="221F1F"/>
          </a:solidFill>
        </p:spPr>
        <p:txBody>
          <a:bodyPr wrap="square" lIns="0" tIns="0" rIns="0" bIns="0" rtlCol="0"/>
          <a:lstStyle/>
          <a:p>
            <a:endParaRPr/>
          </a:p>
        </p:txBody>
      </p:sp>
      <p:sp>
        <p:nvSpPr>
          <p:cNvPr id="635" name="object 635"/>
          <p:cNvSpPr/>
          <p:nvPr/>
        </p:nvSpPr>
        <p:spPr>
          <a:xfrm>
            <a:off x="1504866" y="2972644"/>
            <a:ext cx="15240" cy="2540"/>
          </a:xfrm>
          <a:custGeom>
            <a:avLst/>
            <a:gdLst/>
            <a:ahLst/>
            <a:cxnLst/>
            <a:rect l="l" t="t" r="r" b="b"/>
            <a:pathLst>
              <a:path w="15240" h="2539">
                <a:moveTo>
                  <a:pt x="0" y="0"/>
                </a:moveTo>
                <a:lnTo>
                  <a:pt x="0" y="2209"/>
                </a:lnTo>
                <a:lnTo>
                  <a:pt x="14668" y="2209"/>
                </a:lnTo>
                <a:lnTo>
                  <a:pt x="0" y="0"/>
                </a:lnTo>
                <a:close/>
              </a:path>
            </a:pathLst>
          </a:custGeom>
          <a:solidFill>
            <a:srgbClr val="221F1F"/>
          </a:solidFill>
        </p:spPr>
        <p:txBody>
          <a:bodyPr wrap="square" lIns="0" tIns="0" rIns="0" bIns="0" rtlCol="0"/>
          <a:lstStyle/>
          <a:p>
            <a:endParaRPr/>
          </a:p>
        </p:txBody>
      </p:sp>
      <p:sp>
        <p:nvSpPr>
          <p:cNvPr id="636" name="object 636"/>
          <p:cNvSpPr/>
          <p:nvPr/>
        </p:nvSpPr>
        <p:spPr>
          <a:xfrm>
            <a:off x="1504866" y="2972644"/>
            <a:ext cx="15240" cy="2540"/>
          </a:xfrm>
          <a:custGeom>
            <a:avLst/>
            <a:gdLst/>
            <a:ahLst/>
            <a:cxnLst/>
            <a:rect l="l" t="t" r="r" b="b"/>
            <a:pathLst>
              <a:path w="15240" h="2539">
                <a:moveTo>
                  <a:pt x="14668" y="0"/>
                </a:moveTo>
                <a:lnTo>
                  <a:pt x="0" y="0"/>
                </a:lnTo>
                <a:lnTo>
                  <a:pt x="14668" y="2209"/>
                </a:lnTo>
                <a:lnTo>
                  <a:pt x="14668" y="0"/>
                </a:lnTo>
                <a:close/>
              </a:path>
            </a:pathLst>
          </a:custGeom>
          <a:solidFill>
            <a:srgbClr val="221F1F"/>
          </a:solidFill>
        </p:spPr>
        <p:txBody>
          <a:bodyPr wrap="square" lIns="0" tIns="0" rIns="0" bIns="0" rtlCol="0"/>
          <a:lstStyle/>
          <a:p>
            <a:endParaRPr/>
          </a:p>
        </p:txBody>
      </p:sp>
      <p:sp>
        <p:nvSpPr>
          <p:cNvPr id="637" name="object 637"/>
          <p:cNvSpPr/>
          <p:nvPr/>
        </p:nvSpPr>
        <p:spPr>
          <a:xfrm>
            <a:off x="1504866" y="2972644"/>
            <a:ext cx="15240" cy="2540"/>
          </a:xfrm>
          <a:custGeom>
            <a:avLst/>
            <a:gdLst/>
            <a:ahLst/>
            <a:cxnLst/>
            <a:rect l="l" t="t" r="r" b="b"/>
            <a:pathLst>
              <a:path w="15240" h="2539">
                <a:moveTo>
                  <a:pt x="14668" y="0"/>
                </a:moveTo>
                <a:lnTo>
                  <a:pt x="0" y="0"/>
                </a:lnTo>
                <a:lnTo>
                  <a:pt x="14668" y="2209"/>
                </a:lnTo>
                <a:lnTo>
                  <a:pt x="14668" y="0"/>
                </a:lnTo>
                <a:close/>
              </a:path>
            </a:pathLst>
          </a:custGeom>
          <a:solidFill>
            <a:srgbClr val="221F1F"/>
          </a:solidFill>
        </p:spPr>
        <p:txBody>
          <a:bodyPr wrap="square" lIns="0" tIns="0" rIns="0" bIns="0" rtlCol="0"/>
          <a:lstStyle/>
          <a:p>
            <a:endParaRPr/>
          </a:p>
        </p:txBody>
      </p:sp>
      <p:sp>
        <p:nvSpPr>
          <p:cNvPr id="638" name="object 638"/>
          <p:cNvSpPr/>
          <p:nvPr/>
        </p:nvSpPr>
        <p:spPr>
          <a:xfrm>
            <a:off x="1543734" y="2974110"/>
            <a:ext cx="19685" cy="1270"/>
          </a:xfrm>
          <a:custGeom>
            <a:avLst/>
            <a:gdLst/>
            <a:ahLst/>
            <a:cxnLst/>
            <a:rect l="l" t="t" r="r" b="b"/>
            <a:pathLst>
              <a:path w="19684" h="1269">
                <a:moveTo>
                  <a:pt x="0" y="0"/>
                </a:moveTo>
                <a:lnTo>
                  <a:pt x="736" y="736"/>
                </a:lnTo>
                <a:lnTo>
                  <a:pt x="19075" y="736"/>
                </a:lnTo>
                <a:lnTo>
                  <a:pt x="0" y="0"/>
                </a:lnTo>
                <a:close/>
              </a:path>
            </a:pathLst>
          </a:custGeom>
          <a:solidFill>
            <a:srgbClr val="221F1F"/>
          </a:solidFill>
        </p:spPr>
        <p:txBody>
          <a:bodyPr wrap="square" lIns="0" tIns="0" rIns="0" bIns="0" rtlCol="0"/>
          <a:lstStyle/>
          <a:p>
            <a:endParaRPr/>
          </a:p>
        </p:txBody>
      </p:sp>
      <p:sp>
        <p:nvSpPr>
          <p:cNvPr id="639" name="object 639"/>
          <p:cNvSpPr/>
          <p:nvPr/>
        </p:nvSpPr>
        <p:spPr>
          <a:xfrm>
            <a:off x="1543734" y="2974110"/>
            <a:ext cx="19685" cy="1270"/>
          </a:xfrm>
          <a:custGeom>
            <a:avLst/>
            <a:gdLst/>
            <a:ahLst/>
            <a:cxnLst/>
            <a:rect l="l" t="t" r="r" b="b"/>
            <a:pathLst>
              <a:path w="19684" h="1269">
                <a:moveTo>
                  <a:pt x="0" y="0"/>
                </a:moveTo>
                <a:lnTo>
                  <a:pt x="736" y="736"/>
                </a:lnTo>
                <a:lnTo>
                  <a:pt x="19075" y="736"/>
                </a:lnTo>
                <a:lnTo>
                  <a:pt x="0" y="0"/>
                </a:lnTo>
                <a:close/>
              </a:path>
            </a:pathLst>
          </a:custGeom>
          <a:solidFill>
            <a:srgbClr val="221F1F"/>
          </a:solidFill>
        </p:spPr>
        <p:txBody>
          <a:bodyPr wrap="square" lIns="0" tIns="0" rIns="0" bIns="0" rtlCol="0"/>
          <a:lstStyle/>
          <a:p>
            <a:endParaRPr/>
          </a:p>
        </p:txBody>
      </p:sp>
      <p:sp>
        <p:nvSpPr>
          <p:cNvPr id="640" name="object 640"/>
          <p:cNvSpPr/>
          <p:nvPr/>
        </p:nvSpPr>
        <p:spPr>
          <a:xfrm>
            <a:off x="1543734" y="2974110"/>
            <a:ext cx="19685" cy="1270"/>
          </a:xfrm>
          <a:custGeom>
            <a:avLst/>
            <a:gdLst/>
            <a:ahLst/>
            <a:cxnLst/>
            <a:rect l="l" t="t" r="r" b="b"/>
            <a:pathLst>
              <a:path w="19684" h="1269">
                <a:moveTo>
                  <a:pt x="18326" y="0"/>
                </a:moveTo>
                <a:lnTo>
                  <a:pt x="0" y="0"/>
                </a:lnTo>
                <a:lnTo>
                  <a:pt x="19075" y="736"/>
                </a:lnTo>
                <a:lnTo>
                  <a:pt x="18326" y="0"/>
                </a:lnTo>
                <a:close/>
              </a:path>
            </a:pathLst>
          </a:custGeom>
          <a:solidFill>
            <a:srgbClr val="221F1F"/>
          </a:solidFill>
        </p:spPr>
        <p:txBody>
          <a:bodyPr wrap="square" lIns="0" tIns="0" rIns="0" bIns="0" rtlCol="0"/>
          <a:lstStyle/>
          <a:p>
            <a:endParaRPr/>
          </a:p>
        </p:txBody>
      </p:sp>
      <p:sp>
        <p:nvSpPr>
          <p:cNvPr id="641" name="object 641"/>
          <p:cNvSpPr/>
          <p:nvPr/>
        </p:nvSpPr>
        <p:spPr>
          <a:xfrm>
            <a:off x="1543734" y="2974110"/>
            <a:ext cx="19685" cy="1270"/>
          </a:xfrm>
          <a:custGeom>
            <a:avLst/>
            <a:gdLst/>
            <a:ahLst/>
            <a:cxnLst/>
            <a:rect l="l" t="t" r="r" b="b"/>
            <a:pathLst>
              <a:path w="19684" h="1269">
                <a:moveTo>
                  <a:pt x="18326" y="0"/>
                </a:moveTo>
                <a:lnTo>
                  <a:pt x="0" y="0"/>
                </a:lnTo>
                <a:lnTo>
                  <a:pt x="19075" y="736"/>
                </a:lnTo>
                <a:lnTo>
                  <a:pt x="18326" y="0"/>
                </a:lnTo>
                <a:close/>
              </a:path>
            </a:pathLst>
          </a:custGeom>
          <a:solidFill>
            <a:srgbClr val="221F1F"/>
          </a:solidFill>
        </p:spPr>
        <p:txBody>
          <a:bodyPr wrap="square" lIns="0" tIns="0" rIns="0" bIns="0" rtlCol="0"/>
          <a:lstStyle/>
          <a:p>
            <a:endParaRPr/>
          </a:p>
        </p:txBody>
      </p:sp>
      <p:sp>
        <p:nvSpPr>
          <p:cNvPr id="642" name="object 642"/>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3" name="object 643"/>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4" name="object 644"/>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5" name="object 645"/>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6" name="object 646"/>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7" name="object 647"/>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8" name="object 648"/>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49" name="object 649"/>
          <p:cNvSpPr/>
          <p:nvPr/>
        </p:nvSpPr>
        <p:spPr>
          <a:xfrm>
            <a:off x="1504866" y="2974846"/>
            <a:ext cx="15240" cy="0"/>
          </a:xfrm>
          <a:custGeom>
            <a:avLst/>
            <a:gdLst/>
            <a:ahLst/>
            <a:cxnLst/>
            <a:rect l="l" t="t" r="r" b="b"/>
            <a:pathLst>
              <a:path w="15240">
                <a:moveTo>
                  <a:pt x="0" y="0"/>
                </a:moveTo>
                <a:lnTo>
                  <a:pt x="14668" y="0"/>
                </a:lnTo>
              </a:path>
            </a:pathLst>
          </a:custGeom>
          <a:solidFill>
            <a:srgbClr val="221F1F"/>
          </a:solidFill>
        </p:spPr>
        <p:txBody>
          <a:bodyPr wrap="square" lIns="0" tIns="0" rIns="0" bIns="0" rtlCol="0"/>
          <a:lstStyle/>
          <a:p>
            <a:endParaRPr/>
          </a:p>
        </p:txBody>
      </p:sp>
      <p:sp>
        <p:nvSpPr>
          <p:cNvPr id="650" name="object 650"/>
          <p:cNvSpPr/>
          <p:nvPr/>
        </p:nvSpPr>
        <p:spPr>
          <a:xfrm>
            <a:off x="1504138" y="297484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651" name="object 651"/>
          <p:cNvSpPr/>
          <p:nvPr/>
        </p:nvSpPr>
        <p:spPr>
          <a:xfrm>
            <a:off x="1504138" y="297484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652" name="object 652"/>
          <p:cNvSpPr/>
          <p:nvPr/>
        </p:nvSpPr>
        <p:spPr>
          <a:xfrm>
            <a:off x="1504138" y="297484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653" name="object 653"/>
          <p:cNvSpPr/>
          <p:nvPr/>
        </p:nvSpPr>
        <p:spPr>
          <a:xfrm>
            <a:off x="1504138" y="297484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654" name="object 654"/>
          <p:cNvSpPr/>
          <p:nvPr/>
        </p:nvSpPr>
        <p:spPr>
          <a:xfrm>
            <a:off x="1544471" y="2974846"/>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55" name="object 655"/>
          <p:cNvSpPr/>
          <p:nvPr/>
        </p:nvSpPr>
        <p:spPr>
          <a:xfrm>
            <a:off x="1544471" y="2974846"/>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56" name="object 656"/>
          <p:cNvSpPr/>
          <p:nvPr/>
        </p:nvSpPr>
        <p:spPr>
          <a:xfrm>
            <a:off x="1544471" y="2974846"/>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57" name="object 657"/>
          <p:cNvSpPr/>
          <p:nvPr/>
        </p:nvSpPr>
        <p:spPr>
          <a:xfrm>
            <a:off x="1544471" y="2974846"/>
            <a:ext cx="18415" cy="0"/>
          </a:xfrm>
          <a:custGeom>
            <a:avLst/>
            <a:gdLst/>
            <a:ahLst/>
            <a:cxnLst/>
            <a:rect l="l" t="t" r="r" b="b"/>
            <a:pathLst>
              <a:path w="18415">
                <a:moveTo>
                  <a:pt x="0" y="0"/>
                </a:moveTo>
                <a:lnTo>
                  <a:pt x="18326" y="0"/>
                </a:lnTo>
              </a:path>
            </a:pathLst>
          </a:custGeom>
          <a:solidFill>
            <a:srgbClr val="221F1F"/>
          </a:solidFill>
        </p:spPr>
        <p:txBody>
          <a:bodyPr wrap="square" lIns="0" tIns="0" rIns="0" bIns="0" rtlCol="0"/>
          <a:lstStyle/>
          <a:p>
            <a:endParaRPr/>
          </a:p>
        </p:txBody>
      </p:sp>
      <p:sp>
        <p:nvSpPr>
          <p:cNvPr id="658" name="object 658"/>
          <p:cNvSpPr/>
          <p:nvPr/>
        </p:nvSpPr>
        <p:spPr>
          <a:xfrm>
            <a:off x="1503401" y="2974846"/>
            <a:ext cx="16510" cy="1270"/>
          </a:xfrm>
          <a:custGeom>
            <a:avLst/>
            <a:gdLst/>
            <a:ahLst/>
            <a:cxnLst/>
            <a:rect l="l" t="t" r="r" b="b"/>
            <a:pathLst>
              <a:path w="16509" h="1269">
                <a:moveTo>
                  <a:pt x="736" y="0"/>
                </a:moveTo>
                <a:lnTo>
                  <a:pt x="0" y="723"/>
                </a:lnTo>
                <a:lnTo>
                  <a:pt x="16129" y="723"/>
                </a:lnTo>
                <a:lnTo>
                  <a:pt x="736" y="0"/>
                </a:lnTo>
                <a:close/>
              </a:path>
            </a:pathLst>
          </a:custGeom>
          <a:solidFill>
            <a:srgbClr val="221F1F"/>
          </a:solidFill>
        </p:spPr>
        <p:txBody>
          <a:bodyPr wrap="square" lIns="0" tIns="0" rIns="0" bIns="0" rtlCol="0"/>
          <a:lstStyle/>
          <a:p>
            <a:endParaRPr/>
          </a:p>
        </p:txBody>
      </p:sp>
      <p:sp>
        <p:nvSpPr>
          <p:cNvPr id="659" name="object 659"/>
          <p:cNvSpPr/>
          <p:nvPr/>
        </p:nvSpPr>
        <p:spPr>
          <a:xfrm>
            <a:off x="1503401" y="2974846"/>
            <a:ext cx="16510" cy="1270"/>
          </a:xfrm>
          <a:custGeom>
            <a:avLst/>
            <a:gdLst/>
            <a:ahLst/>
            <a:cxnLst/>
            <a:rect l="l" t="t" r="r" b="b"/>
            <a:pathLst>
              <a:path w="16509" h="1269">
                <a:moveTo>
                  <a:pt x="736" y="0"/>
                </a:moveTo>
                <a:lnTo>
                  <a:pt x="0" y="723"/>
                </a:lnTo>
                <a:lnTo>
                  <a:pt x="16129" y="723"/>
                </a:lnTo>
                <a:lnTo>
                  <a:pt x="736" y="0"/>
                </a:lnTo>
                <a:close/>
              </a:path>
            </a:pathLst>
          </a:custGeom>
          <a:solidFill>
            <a:srgbClr val="221F1F"/>
          </a:solidFill>
        </p:spPr>
        <p:txBody>
          <a:bodyPr wrap="square" lIns="0" tIns="0" rIns="0" bIns="0" rtlCol="0"/>
          <a:lstStyle/>
          <a:p>
            <a:endParaRPr/>
          </a:p>
        </p:txBody>
      </p:sp>
      <p:sp>
        <p:nvSpPr>
          <p:cNvPr id="660" name="object 660"/>
          <p:cNvSpPr/>
          <p:nvPr/>
        </p:nvSpPr>
        <p:spPr>
          <a:xfrm>
            <a:off x="1504138" y="2974846"/>
            <a:ext cx="15875" cy="1270"/>
          </a:xfrm>
          <a:custGeom>
            <a:avLst/>
            <a:gdLst/>
            <a:ahLst/>
            <a:cxnLst/>
            <a:rect l="l" t="t" r="r" b="b"/>
            <a:pathLst>
              <a:path w="15875" h="1269">
                <a:moveTo>
                  <a:pt x="15392" y="0"/>
                </a:moveTo>
                <a:lnTo>
                  <a:pt x="0" y="0"/>
                </a:lnTo>
                <a:lnTo>
                  <a:pt x="15392" y="723"/>
                </a:lnTo>
                <a:lnTo>
                  <a:pt x="15392" y="0"/>
                </a:lnTo>
                <a:close/>
              </a:path>
            </a:pathLst>
          </a:custGeom>
          <a:solidFill>
            <a:srgbClr val="221F1F"/>
          </a:solidFill>
        </p:spPr>
        <p:txBody>
          <a:bodyPr wrap="square" lIns="0" tIns="0" rIns="0" bIns="0" rtlCol="0"/>
          <a:lstStyle/>
          <a:p>
            <a:endParaRPr/>
          </a:p>
        </p:txBody>
      </p:sp>
      <p:sp>
        <p:nvSpPr>
          <p:cNvPr id="661" name="object 661"/>
          <p:cNvSpPr/>
          <p:nvPr/>
        </p:nvSpPr>
        <p:spPr>
          <a:xfrm>
            <a:off x="1504138" y="2974846"/>
            <a:ext cx="15875" cy="1270"/>
          </a:xfrm>
          <a:custGeom>
            <a:avLst/>
            <a:gdLst/>
            <a:ahLst/>
            <a:cxnLst/>
            <a:rect l="l" t="t" r="r" b="b"/>
            <a:pathLst>
              <a:path w="15875" h="1269">
                <a:moveTo>
                  <a:pt x="15392" y="0"/>
                </a:moveTo>
                <a:lnTo>
                  <a:pt x="0" y="0"/>
                </a:lnTo>
                <a:lnTo>
                  <a:pt x="15392" y="723"/>
                </a:lnTo>
                <a:lnTo>
                  <a:pt x="15392" y="0"/>
                </a:lnTo>
                <a:close/>
              </a:path>
            </a:pathLst>
          </a:custGeom>
          <a:solidFill>
            <a:srgbClr val="221F1F"/>
          </a:solidFill>
        </p:spPr>
        <p:txBody>
          <a:bodyPr wrap="square" lIns="0" tIns="0" rIns="0" bIns="0" rtlCol="0"/>
          <a:lstStyle/>
          <a:p>
            <a:endParaRPr/>
          </a:p>
        </p:txBody>
      </p:sp>
      <p:sp>
        <p:nvSpPr>
          <p:cNvPr id="662" name="object 662"/>
          <p:cNvSpPr/>
          <p:nvPr/>
        </p:nvSpPr>
        <p:spPr>
          <a:xfrm>
            <a:off x="1544471" y="2974846"/>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663" name="object 663"/>
          <p:cNvSpPr/>
          <p:nvPr/>
        </p:nvSpPr>
        <p:spPr>
          <a:xfrm>
            <a:off x="1544471" y="2974846"/>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664" name="object 664"/>
          <p:cNvSpPr/>
          <p:nvPr/>
        </p:nvSpPr>
        <p:spPr>
          <a:xfrm>
            <a:off x="1544471" y="2974846"/>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665" name="object 665"/>
          <p:cNvSpPr/>
          <p:nvPr/>
        </p:nvSpPr>
        <p:spPr>
          <a:xfrm>
            <a:off x="1544471" y="2974846"/>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666" name="object 666"/>
          <p:cNvSpPr/>
          <p:nvPr/>
        </p:nvSpPr>
        <p:spPr>
          <a:xfrm>
            <a:off x="1544471" y="2975575"/>
            <a:ext cx="19685" cy="1270"/>
          </a:xfrm>
          <a:custGeom>
            <a:avLst/>
            <a:gdLst/>
            <a:ahLst/>
            <a:cxnLst/>
            <a:rect l="l" t="t" r="r" b="b"/>
            <a:pathLst>
              <a:path w="19684" h="1269">
                <a:moveTo>
                  <a:pt x="0" y="0"/>
                </a:moveTo>
                <a:lnTo>
                  <a:pt x="0" y="736"/>
                </a:lnTo>
                <a:lnTo>
                  <a:pt x="19075" y="736"/>
                </a:lnTo>
                <a:lnTo>
                  <a:pt x="0" y="0"/>
                </a:lnTo>
                <a:close/>
              </a:path>
            </a:pathLst>
          </a:custGeom>
          <a:solidFill>
            <a:srgbClr val="221F1F"/>
          </a:solidFill>
        </p:spPr>
        <p:txBody>
          <a:bodyPr wrap="square" lIns="0" tIns="0" rIns="0" bIns="0" rtlCol="0"/>
          <a:lstStyle/>
          <a:p>
            <a:endParaRPr/>
          </a:p>
        </p:txBody>
      </p:sp>
      <p:sp>
        <p:nvSpPr>
          <p:cNvPr id="667" name="object 667"/>
          <p:cNvSpPr/>
          <p:nvPr/>
        </p:nvSpPr>
        <p:spPr>
          <a:xfrm>
            <a:off x="1544471" y="2975575"/>
            <a:ext cx="19685" cy="1270"/>
          </a:xfrm>
          <a:custGeom>
            <a:avLst/>
            <a:gdLst/>
            <a:ahLst/>
            <a:cxnLst/>
            <a:rect l="l" t="t" r="r" b="b"/>
            <a:pathLst>
              <a:path w="19684" h="1269">
                <a:moveTo>
                  <a:pt x="0" y="0"/>
                </a:moveTo>
                <a:lnTo>
                  <a:pt x="0" y="736"/>
                </a:lnTo>
                <a:lnTo>
                  <a:pt x="19075" y="736"/>
                </a:lnTo>
                <a:lnTo>
                  <a:pt x="0" y="0"/>
                </a:lnTo>
                <a:close/>
              </a:path>
            </a:pathLst>
          </a:custGeom>
          <a:solidFill>
            <a:srgbClr val="221F1F"/>
          </a:solidFill>
        </p:spPr>
        <p:txBody>
          <a:bodyPr wrap="square" lIns="0" tIns="0" rIns="0" bIns="0" rtlCol="0"/>
          <a:lstStyle/>
          <a:p>
            <a:endParaRPr/>
          </a:p>
        </p:txBody>
      </p:sp>
      <p:sp>
        <p:nvSpPr>
          <p:cNvPr id="668" name="object 668"/>
          <p:cNvSpPr/>
          <p:nvPr/>
        </p:nvSpPr>
        <p:spPr>
          <a:xfrm>
            <a:off x="1544471" y="2975575"/>
            <a:ext cx="19685" cy="1270"/>
          </a:xfrm>
          <a:custGeom>
            <a:avLst/>
            <a:gdLst/>
            <a:ahLst/>
            <a:cxnLst/>
            <a:rect l="l" t="t" r="r" b="b"/>
            <a:pathLst>
              <a:path w="19684" h="1269">
                <a:moveTo>
                  <a:pt x="18326" y="0"/>
                </a:moveTo>
                <a:lnTo>
                  <a:pt x="0" y="0"/>
                </a:lnTo>
                <a:lnTo>
                  <a:pt x="19075" y="736"/>
                </a:lnTo>
                <a:lnTo>
                  <a:pt x="18326" y="0"/>
                </a:lnTo>
                <a:close/>
              </a:path>
            </a:pathLst>
          </a:custGeom>
          <a:solidFill>
            <a:srgbClr val="221F1F"/>
          </a:solidFill>
        </p:spPr>
        <p:txBody>
          <a:bodyPr wrap="square" lIns="0" tIns="0" rIns="0" bIns="0" rtlCol="0"/>
          <a:lstStyle/>
          <a:p>
            <a:endParaRPr/>
          </a:p>
        </p:txBody>
      </p:sp>
      <p:sp>
        <p:nvSpPr>
          <p:cNvPr id="669" name="object 669"/>
          <p:cNvSpPr/>
          <p:nvPr/>
        </p:nvSpPr>
        <p:spPr>
          <a:xfrm>
            <a:off x="1544471" y="2975575"/>
            <a:ext cx="19685" cy="1270"/>
          </a:xfrm>
          <a:custGeom>
            <a:avLst/>
            <a:gdLst/>
            <a:ahLst/>
            <a:cxnLst/>
            <a:rect l="l" t="t" r="r" b="b"/>
            <a:pathLst>
              <a:path w="19684" h="1269">
                <a:moveTo>
                  <a:pt x="18326" y="0"/>
                </a:moveTo>
                <a:lnTo>
                  <a:pt x="0" y="0"/>
                </a:lnTo>
                <a:lnTo>
                  <a:pt x="19075" y="736"/>
                </a:lnTo>
                <a:lnTo>
                  <a:pt x="18326" y="0"/>
                </a:lnTo>
                <a:close/>
              </a:path>
            </a:pathLst>
          </a:custGeom>
          <a:solidFill>
            <a:srgbClr val="221F1F"/>
          </a:solidFill>
        </p:spPr>
        <p:txBody>
          <a:bodyPr wrap="square" lIns="0" tIns="0" rIns="0" bIns="0" rtlCol="0"/>
          <a:lstStyle/>
          <a:p>
            <a:endParaRPr/>
          </a:p>
        </p:txBody>
      </p:sp>
      <p:sp>
        <p:nvSpPr>
          <p:cNvPr id="670" name="object 670"/>
          <p:cNvSpPr/>
          <p:nvPr/>
        </p:nvSpPr>
        <p:spPr>
          <a:xfrm>
            <a:off x="1544471" y="2976312"/>
            <a:ext cx="19685" cy="0"/>
          </a:xfrm>
          <a:custGeom>
            <a:avLst/>
            <a:gdLst/>
            <a:ahLst/>
            <a:cxnLst/>
            <a:rect l="l" t="t" r="r" b="b"/>
            <a:pathLst>
              <a:path w="19684">
                <a:moveTo>
                  <a:pt x="0" y="0"/>
                </a:moveTo>
                <a:lnTo>
                  <a:pt x="19075" y="0"/>
                </a:lnTo>
              </a:path>
            </a:pathLst>
          </a:custGeom>
          <a:solidFill>
            <a:srgbClr val="221F1F"/>
          </a:solidFill>
        </p:spPr>
        <p:txBody>
          <a:bodyPr wrap="square" lIns="0" tIns="0" rIns="0" bIns="0" rtlCol="0"/>
          <a:lstStyle/>
          <a:p>
            <a:endParaRPr/>
          </a:p>
        </p:txBody>
      </p:sp>
      <p:sp>
        <p:nvSpPr>
          <p:cNvPr id="671" name="object 671"/>
          <p:cNvSpPr/>
          <p:nvPr/>
        </p:nvSpPr>
        <p:spPr>
          <a:xfrm>
            <a:off x="1544471" y="2976312"/>
            <a:ext cx="19685" cy="0"/>
          </a:xfrm>
          <a:custGeom>
            <a:avLst/>
            <a:gdLst/>
            <a:ahLst/>
            <a:cxnLst/>
            <a:rect l="l" t="t" r="r" b="b"/>
            <a:pathLst>
              <a:path w="19684">
                <a:moveTo>
                  <a:pt x="0" y="0"/>
                </a:moveTo>
                <a:lnTo>
                  <a:pt x="19075" y="0"/>
                </a:lnTo>
              </a:path>
            </a:pathLst>
          </a:custGeom>
          <a:solidFill>
            <a:srgbClr val="221F1F"/>
          </a:solidFill>
        </p:spPr>
        <p:txBody>
          <a:bodyPr wrap="square" lIns="0" tIns="0" rIns="0" bIns="0" rtlCol="0"/>
          <a:lstStyle/>
          <a:p>
            <a:endParaRPr/>
          </a:p>
        </p:txBody>
      </p:sp>
      <p:sp>
        <p:nvSpPr>
          <p:cNvPr id="672" name="object 672"/>
          <p:cNvSpPr/>
          <p:nvPr/>
        </p:nvSpPr>
        <p:spPr>
          <a:xfrm>
            <a:off x="1544471" y="2976312"/>
            <a:ext cx="19685" cy="0"/>
          </a:xfrm>
          <a:custGeom>
            <a:avLst/>
            <a:gdLst/>
            <a:ahLst/>
            <a:cxnLst/>
            <a:rect l="l" t="t" r="r" b="b"/>
            <a:pathLst>
              <a:path w="19684">
                <a:moveTo>
                  <a:pt x="0" y="0"/>
                </a:moveTo>
                <a:lnTo>
                  <a:pt x="19075" y="0"/>
                </a:lnTo>
              </a:path>
            </a:pathLst>
          </a:custGeom>
          <a:solidFill>
            <a:srgbClr val="221F1F"/>
          </a:solidFill>
        </p:spPr>
        <p:txBody>
          <a:bodyPr wrap="square" lIns="0" tIns="0" rIns="0" bIns="0" rtlCol="0"/>
          <a:lstStyle/>
          <a:p>
            <a:endParaRPr/>
          </a:p>
        </p:txBody>
      </p:sp>
      <p:sp>
        <p:nvSpPr>
          <p:cNvPr id="673" name="object 673"/>
          <p:cNvSpPr/>
          <p:nvPr/>
        </p:nvSpPr>
        <p:spPr>
          <a:xfrm>
            <a:off x="1544471" y="2976312"/>
            <a:ext cx="19685" cy="0"/>
          </a:xfrm>
          <a:custGeom>
            <a:avLst/>
            <a:gdLst/>
            <a:ahLst/>
            <a:cxnLst/>
            <a:rect l="l" t="t" r="r" b="b"/>
            <a:pathLst>
              <a:path w="19684">
                <a:moveTo>
                  <a:pt x="0" y="0"/>
                </a:moveTo>
                <a:lnTo>
                  <a:pt x="19075" y="0"/>
                </a:lnTo>
              </a:path>
            </a:pathLst>
          </a:custGeom>
          <a:solidFill>
            <a:srgbClr val="221F1F"/>
          </a:solidFill>
        </p:spPr>
        <p:txBody>
          <a:bodyPr wrap="square" lIns="0" tIns="0" rIns="0" bIns="0" rtlCol="0"/>
          <a:lstStyle/>
          <a:p>
            <a:endParaRPr/>
          </a:p>
        </p:txBody>
      </p:sp>
      <p:sp>
        <p:nvSpPr>
          <p:cNvPr id="674" name="object 674"/>
          <p:cNvSpPr/>
          <p:nvPr/>
        </p:nvSpPr>
        <p:spPr>
          <a:xfrm>
            <a:off x="1503401" y="2975575"/>
            <a:ext cx="16510" cy="1905"/>
          </a:xfrm>
          <a:custGeom>
            <a:avLst/>
            <a:gdLst/>
            <a:ahLst/>
            <a:cxnLst/>
            <a:rect l="l" t="t" r="r" b="b"/>
            <a:pathLst>
              <a:path w="16509" h="1905">
                <a:moveTo>
                  <a:pt x="0" y="0"/>
                </a:moveTo>
                <a:lnTo>
                  <a:pt x="0" y="1460"/>
                </a:lnTo>
                <a:lnTo>
                  <a:pt x="16141" y="1460"/>
                </a:lnTo>
                <a:lnTo>
                  <a:pt x="0" y="0"/>
                </a:lnTo>
                <a:close/>
              </a:path>
            </a:pathLst>
          </a:custGeom>
          <a:solidFill>
            <a:srgbClr val="221F1F"/>
          </a:solidFill>
        </p:spPr>
        <p:txBody>
          <a:bodyPr wrap="square" lIns="0" tIns="0" rIns="0" bIns="0" rtlCol="0"/>
          <a:lstStyle/>
          <a:p>
            <a:endParaRPr/>
          </a:p>
        </p:txBody>
      </p:sp>
      <p:sp>
        <p:nvSpPr>
          <p:cNvPr id="675" name="object 675"/>
          <p:cNvSpPr/>
          <p:nvPr/>
        </p:nvSpPr>
        <p:spPr>
          <a:xfrm>
            <a:off x="1503401" y="2975575"/>
            <a:ext cx="16510" cy="1905"/>
          </a:xfrm>
          <a:custGeom>
            <a:avLst/>
            <a:gdLst/>
            <a:ahLst/>
            <a:cxnLst/>
            <a:rect l="l" t="t" r="r" b="b"/>
            <a:pathLst>
              <a:path w="16509" h="1905">
                <a:moveTo>
                  <a:pt x="0" y="0"/>
                </a:moveTo>
                <a:lnTo>
                  <a:pt x="0" y="1460"/>
                </a:lnTo>
                <a:lnTo>
                  <a:pt x="16141" y="1460"/>
                </a:lnTo>
                <a:lnTo>
                  <a:pt x="0" y="0"/>
                </a:lnTo>
                <a:close/>
              </a:path>
            </a:pathLst>
          </a:custGeom>
          <a:solidFill>
            <a:srgbClr val="221F1F"/>
          </a:solidFill>
        </p:spPr>
        <p:txBody>
          <a:bodyPr wrap="square" lIns="0" tIns="0" rIns="0" bIns="0" rtlCol="0"/>
          <a:lstStyle/>
          <a:p>
            <a:endParaRPr/>
          </a:p>
        </p:txBody>
      </p:sp>
      <p:sp>
        <p:nvSpPr>
          <p:cNvPr id="676" name="object 676"/>
          <p:cNvSpPr/>
          <p:nvPr/>
        </p:nvSpPr>
        <p:spPr>
          <a:xfrm>
            <a:off x="1503401" y="2975575"/>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677" name="object 677"/>
          <p:cNvSpPr/>
          <p:nvPr/>
        </p:nvSpPr>
        <p:spPr>
          <a:xfrm>
            <a:off x="1503401" y="2975575"/>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678" name="object 678"/>
          <p:cNvSpPr/>
          <p:nvPr/>
        </p:nvSpPr>
        <p:spPr>
          <a:xfrm>
            <a:off x="1545200" y="2976312"/>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679" name="object 679"/>
          <p:cNvSpPr/>
          <p:nvPr/>
        </p:nvSpPr>
        <p:spPr>
          <a:xfrm>
            <a:off x="1545200" y="2976312"/>
            <a:ext cx="18415" cy="1270"/>
          </a:xfrm>
          <a:custGeom>
            <a:avLst/>
            <a:gdLst/>
            <a:ahLst/>
            <a:cxnLst/>
            <a:rect l="l" t="t" r="r" b="b"/>
            <a:pathLst>
              <a:path w="18415" h="1269">
                <a:moveTo>
                  <a:pt x="0" y="0"/>
                </a:moveTo>
                <a:lnTo>
                  <a:pt x="0" y="723"/>
                </a:lnTo>
                <a:lnTo>
                  <a:pt x="18326" y="723"/>
                </a:lnTo>
                <a:lnTo>
                  <a:pt x="0" y="0"/>
                </a:lnTo>
                <a:close/>
              </a:path>
            </a:pathLst>
          </a:custGeom>
          <a:solidFill>
            <a:srgbClr val="221F1F"/>
          </a:solidFill>
        </p:spPr>
        <p:txBody>
          <a:bodyPr wrap="square" lIns="0" tIns="0" rIns="0" bIns="0" rtlCol="0"/>
          <a:lstStyle/>
          <a:p>
            <a:endParaRPr/>
          </a:p>
        </p:txBody>
      </p:sp>
      <p:sp>
        <p:nvSpPr>
          <p:cNvPr id="680" name="object 680"/>
          <p:cNvSpPr/>
          <p:nvPr/>
        </p:nvSpPr>
        <p:spPr>
          <a:xfrm>
            <a:off x="1545200" y="2976312"/>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681" name="object 681"/>
          <p:cNvSpPr/>
          <p:nvPr/>
        </p:nvSpPr>
        <p:spPr>
          <a:xfrm>
            <a:off x="1545200" y="2976312"/>
            <a:ext cx="18415" cy="1270"/>
          </a:xfrm>
          <a:custGeom>
            <a:avLst/>
            <a:gdLst/>
            <a:ahLst/>
            <a:cxnLst/>
            <a:rect l="l" t="t" r="r" b="b"/>
            <a:pathLst>
              <a:path w="18415" h="1269">
                <a:moveTo>
                  <a:pt x="18326" y="0"/>
                </a:moveTo>
                <a:lnTo>
                  <a:pt x="0" y="0"/>
                </a:lnTo>
                <a:lnTo>
                  <a:pt x="18326" y="723"/>
                </a:lnTo>
                <a:lnTo>
                  <a:pt x="18326" y="0"/>
                </a:lnTo>
                <a:close/>
              </a:path>
            </a:pathLst>
          </a:custGeom>
          <a:solidFill>
            <a:srgbClr val="221F1F"/>
          </a:solidFill>
        </p:spPr>
        <p:txBody>
          <a:bodyPr wrap="square" lIns="0" tIns="0" rIns="0" bIns="0" rtlCol="0"/>
          <a:lstStyle/>
          <a:p>
            <a:endParaRPr/>
          </a:p>
        </p:txBody>
      </p:sp>
      <p:sp>
        <p:nvSpPr>
          <p:cNvPr id="682" name="object 682"/>
          <p:cNvSpPr/>
          <p:nvPr/>
        </p:nvSpPr>
        <p:spPr>
          <a:xfrm>
            <a:off x="1503401" y="2977042"/>
            <a:ext cx="16510" cy="1270"/>
          </a:xfrm>
          <a:custGeom>
            <a:avLst/>
            <a:gdLst/>
            <a:ahLst/>
            <a:cxnLst/>
            <a:rect l="l" t="t" r="r" b="b"/>
            <a:pathLst>
              <a:path w="16509" h="1269">
                <a:moveTo>
                  <a:pt x="0" y="0"/>
                </a:moveTo>
                <a:lnTo>
                  <a:pt x="0" y="736"/>
                </a:lnTo>
                <a:lnTo>
                  <a:pt x="16141" y="736"/>
                </a:lnTo>
                <a:lnTo>
                  <a:pt x="0" y="0"/>
                </a:lnTo>
                <a:close/>
              </a:path>
            </a:pathLst>
          </a:custGeom>
          <a:solidFill>
            <a:srgbClr val="221F1F"/>
          </a:solidFill>
        </p:spPr>
        <p:txBody>
          <a:bodyPr wrap="square" lIns="0" tIns="0" rIns="0" bIns="0" rtlCol="0"/>
          <a:lstStyle/>
          <a:p>
            <a:endParaRPr/>
          </a:p>
        </p:txBody>
      </p:sp>
      <p:sp>
        <p:nvSpPr>
          <p:cNvPr id="683" name="object 683"/>
          <p:cNvSpPr/>
          <p:nvPr/>
        </p:nvSpPr>
        <p:spPr>
          <a:xfrm>
            <a:off x="1503401" y="2977042"/>
            <a:ext cx="16510" cy="1270"/>
          </a:xfrm>
          <a:custGeom>
            <a:avLst/>
            <a:gdLst/>
            <a:ahLst/>
            <a:cxnLst/>
            <a:rect l="l" t="t" r="r" b="b"/>
            <a:pathLst>
              <a:path w="16509" h="1269">
                <a:moveTo>
                  <a:pt x="0" y="0"/>
                </a:moveTo>
                <a:lnTo>
                  <a:pt x="0" y="736"/>
                </a:lnTo>
                <a:lnTo>
                  <a:pt x="16141" y="736"/>
                </a:lnTo>
                <a:lnTo>
                  <a:pt x="0" y="0"/>
                </a:lnTo>
                <a:close/>
              </a:path>
            </a:pathLst>
          </a:custGeom>
          <a:solidFill>
            <a:srgbClr val="221F1F"/>
          </a:solidFill>
        </p:spPr>
        <p:txBody>
          <a:bodyPr wrap="square" lIns="0" tIns="0" rIns="0" bIns="0" rtlCol="0"/>
          <a:lstStyle/>
          <a:p>
            <a:endParaRPr/>
          </a:p>
        </p:txBody>
      </p:sp>
      <p:sp>
        <p:nvSpPr>
          <p:cNvPr id="684" name="object 684"/>
          <p:cNvSpPr/>
          <p:nvPr/>
        </p:nvSpPr>
        <p:spPr>
          <a:xfrm>
            <a:off x="1503401" y="2977042"/>
            <a:ext cx="16510" cy="1270"/>
          </a:xfrm>
          <a:custGeom>
            <a:avLst/>
            <a:gdLst/>
            <a:ahLst/>
            <a:cxnLst/>
            <a:rect l="l" t="t" r="r" b="b"/>
            <a:pathLst>
              <a:path w="16509" h="1269">
                <a:moveTo>
                  <a:pt x="16141" y="0"/>
                </a:moveTo>
                <a:lnTo>
                  <a:pt x="0" y="0"/>
                </a:lnTo>
                <a:lnTo>
                  <a:pt x="16141" y="736"/>
                </a:lnTo>
                <a:lnTo>
                  <a:pt x="16141" y="0"/>
                </a:lnTo>
                <a:close/>
              </a:path>
            </a:pathLst>
          </a:custGeom>
          <a:solidFill>
            <a:srgbClr val="221F1F"/>
          </a:solidFill>
        </p:spPr>
        <p:txBody>
          <a:bodyPr wrap="square" lIns="0" tIns="0" rIns="0" bIns="0" rtlCol="0"/>
          <a:lstStyle/>
          <a:p>
            <a:endParaRPr/>
          </a:p>
        </p:txBody>
      </p:sp>
      <p:sp>
        <p:nvSpPr>
          <p:cNvPr id="685" name="object 685"/>
          <p:cNvSpPr/>
          <p:nvPr/>
        </p:nvSpPr>
        <p:spPr>
          <a:xfrm>
            <a:off x="1503401" y="2977042"/>
            <a:ext cx="16510" cy="1270"/>
          </a:xfrm>
          <a:custGeom>
            <a:avLst/>
            <a:gdLst/>
            <a:ahLst/>
            <a:cxnLst/>
            <a:rect l="l" t="t" r="r" b="b"/>
            <a:pathLst>
              <a:path w="16509" h="1269">
                <a:moveTo>
                  <a:pt x="16141" y="0"/>
                </a:moveTo>
                <a:lnTo>
                  <a:pt x="0" y="0"/>
                </a:lnTo>
                <a:lnTo>
                  <a:pt x="16141" y="736"/>
                </a:lnTo>
                <a:lnTo>
                  <a:pt x="16141" y="0"/>
                </a:lnTo>
                <a:close/>
              </a:path>
            </a:pathLst>
          </a:custGeom>
          <a:solidFill>
            <a:srgbClr val="221F1F"/>
          </a:solidFill>
        </p:spPr>
        <p:txBody>
          <a:bodyPr wrap="square" lIns="0" tIns="0" rIns="0" bIns="0" rtlCol="0"/>
          <a:lstStyle/>
          <a:p>
            <a:endParaRPr/>
          </a:p>
        </p:txBody>
      </p:sp>
      <p:sp>
        <p:nvSpPr>
          <p:cNvPr id="686" name="object 686"/>
          <p:cNvSpPr/>
          <p:nvPr/>
        </p:nvSpPr>
        <p:spPr>
          <a:xfrm>
            <a:off x="1545200" y="2977042"/>
            <a:ext cx="18415" cy="1905"/>
          </a:xfrm>
          <a:custGeom>
            <a:avLst/>
            <a:gdLst/>
            <a:ahLst/>
            <a:cxnLst/>
            <a:rect l="l" t="t" r="r" b="b"/>
            <a:pathLst>
              <a:path w="18415" h="1905">
                <a:moveTo>
                  <a:pt x="0" y="0"/>
                </a:moveTo>
                <a:lnTo>
                  <a:pt x="736" y="1460"/>
                </a:lnTo>
                <a:lnTo>
                  <a:pt x="18326" y="1460"/>
                </a:lnTo>
                <a:lnTo>
                  <a:pt x="0" y="0"/>
                </a:lnTo>
                <a:close/>
              </a:path>
            </a:pathLst>
          </a:custGeom>
          <a:solidFill>
            <a:srgbClr val="221F1F"/>
          </a:solidFill>
        </p:spPr>
        <p:txBody>
          <a:bodyPr wrap="square" lIns="0" tIns="0" rIns="0" bIns="0" rtlCol="0"/>
          <a:lstStyle/>
          <a:p>
            <a:endParaRPr/>
          </a:p>
        </p:txBody>
      </p:sp>
      <p:sp>
        <p:nvSpPr>
          <p:cNvPr id="687" name="object 687"/>
          <p:cNvSpPr/>
          <p:nvPr/>
        </p:nvSpPr>
        <p:spPr>
          <a:xfrm>
            <a:off x="1545200" y="2977042"/>
            <a:ext cx="18415" cy="1905"/>
          </a:xfrm>
          <a:custGeom>
            <a:avLst/>
            <a:gdLst/>
            <a:ahLst/>
            <a:cxnLst/>
            <a:rect l="l" t="t" r="r" b="b"/>
            <a:pathLst>
              <a:path w="18415" h="1905">
                <a:moveTo>
                  <a:pt x="0" y="0"/>
                </a:moveTo>
                <a:lnTo>
                  <a:pt x="736" y="1460"/>
                </a:lnTo>
                <a:lnTo>
                  <a:pt x="18326" y="1460"/>
                </a:lnTo>
                <a:lnTo>
                  <a:pt x="0" y="0"/>
                </a:lnTo>
                <a:close/>
              </a:path>
            </a:pathLst>
          </a:custGeom>
          <a:solidFill>
            <a:srgbClr val="221F1F"/>
          </a:solidFill>
        </p:spPr>
        <p:txBody>
          <a:bodyPr wrap="square" lIns="0" tIns="0" rIns="0" bIns="0" rtlCol="0"/>
          <a:lstStyle/>
          <a:p>
            <a:endParaRPr/>
          </a:p>
        </p:txBody>
      </p:sp>
      <p:sp>
        <p:nvSpPr>
          <p:cNvPr id="688" name="object 688"/>
          <p:cNvSpPr/>
          <p:nvPr/>
        </p:nvSpPr>
        <p:spPr>
          <a:xfrm>
            <a:off x="1545200" y="2977042"/>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689" name="object 689"/>
          <p:cNvSpPr/>
          <p:nvPr/>
        </p:nvSpPr>
        <p:spPr>
          <a:xfrm>
            <a:off x="1545200" y="2977042"/>
            <a:ext cx="18415" cy="1905"/>
          </a:xfrm>
          <a:custGeom>
            <a:avLst/>
            <a:gdLst/>
            <a:ahLst/>
            <a:cxnLst/>
            <a:rect l="l" t="t" r="r" b="b"/>
            <a:pathLst>
              <a:path w="18415" h="1905">
                <a:moveTo>
                  <a:pt x="18326" y="0"/>
                </a:moveTo>
                <a:lnTo>
                  <a:pt x="0" y="0"/>
                </a:lnTo>
                <a:lnTo>
                  <a:pt x="18326" y="1460"/>
                </a:lnTo>
                <a:lnTo>
                  <a:pt x="18326" y="0"/>
                </a:lnTo>
                <a:close/>
              </a:path>
            </a:pathLst>
          </a:custGeom>
          <a:solidFill>
            <a:srgbClr val="221F1F"/>
          </a:solidFill>
        </p:spPr>
        <p:txBody>
          <a:bodyPr wrap="square" lIns="0" tIns="0" rIns="0" bIns="0" rtlCol="0"/>
          <a:lstStyle/>
          <a:p>
            <a:endParaRPr/>
          </a:p>
        </p:txBody>
      </p:sp>
      <p:sp>
        <p:nvSpPr>
          <p:cNvPr id="690" name="object 690"/>
          <p:cNvSpPr/>
          <p:nvPr/>
        </p:nvSpPr>
        <p:spPr>
          <a:xfrm>
            <a:off x="1545936" y="297850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91" name="object 691"/>
          <p:cNvSpPr/>
          <p:nvPr/>
        </p:nvSpPr>
        <p:spPr>
          <a:xfrm>
            <a:off x="1545936" y="297850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92" name="object 692"/>
          <p:cNvSpPr/>
          <p:nvPr/>
        </p:nvSpPr>
        <p:spPr>
          <a:xfrm>
            <a:off x="1545936" y="297850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93" name="object 693"/>
          <p:cNvSpPr/>
          <p:nvPr/>
        </p:nvSpPr>
        <p:spPr>
          <a:xfrm>
            <a:off x="1545936" y="2978506"/>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694" name="object 694"/>
          <p:cNvSpPr/>
          <p:nvPr/>
        </p:nvSpPr>
        <p:spPr>
          <a:xfrm>
            <a:off x="1548867" y="2978506"/>
            <a:ext cx="15875" cy="1270"/>
          </a:xfrm>
          <a:custGeom>
            <a:avLst/>
            <a:gdLst/>
            <a:ahLst/>
            <a:cxnLst/>
            <a:rect l="l" t="t" r="r" b="b"/>
            <a:pathLst>
              <a:path w="15875" h="1269">
                <a:moveTo>
                  <a:pt x="0" y="0"/>
                </a:moveTo>
                <a:lnTo>
                  <a:pt x="736" y="736"/>
                </a:lnTo>
                <a:lnTo>
                  <a:pt x="15405" y="736"/>
                </a:lnTo>
                <a:lnTo>
                  <a:pt x="0" y="0"/>
                </a:lnTo>
                <a:close/>
              </a:path>
            </a:pathLst>
          </a:custGeom>
          <a:solidFill>
            <a:srgbClr val="221F1F"/>
          </a:solidFill>
        </p:spPr>
        <p:txBody>
          <a:bodyPr wrap="square" lIns="0" tIns="0" rIns="0" bIns="0" rtlCol="0"/>
          <a:lstStyle/>
          <a:p>
            <a:endParaRPr/>
          </a:p>
        </p:txBody>
      </p:sp>
      <p:sp>
        <p:nvSpPr>
          <p:cNvPr id="695" name="object 695"/>
          <p:cNvSpPr/>
          <p:nvPr/>
        </p:nvSpPr>
        <p:spPr>
          <a:xfrm>
            <a:off x="1548867" y="2978506"/>
            <a:ext cx="15875" cy="1270"/>
          </a:xfrm>
          <a:custGeom>
            <a:avLst/>
            <a:gdLst/>
            <a:ahLst/>
            <a:cxnLst/>
            <a:rect l="l" t="t" r="r" b="b"/>
            <a:pathLst>
              <a:path w="15875" h="1269">
                <a:moveTo>
                  <a:pt x="0" y="0"/>
                </a:moveTo>
                <a:lnTo>
                  <a:pt x="736" y="736"/>
                </a:lnTo>
                <a:lnTo>
                  <a:pt x="15405" y="736"/>
                </a:lnTo>
                <a:lnTo>
                  <a:pt x="0" y="0"/>
                </a:lnTo>
                <a:close/>
              </a:path>
            </a:pathLst>
          </a:custGeom>
          <a:solidFill>
            <a:srgbClr val="221F1F"/>
          </a:solidFill>
        </p:spPr>
        <p:txBody>
          <a:bodyPr wrap="square" lIns="0" tIns="0" rIns="0" bIns="0" rtlCol="0"/>
          <a:lstStyle/>
          <a:p>
            <a:endParaRPr/>
          </a:p>
        </p:txBody>
      </p:sp>
      <p:sp>
        <p:nvSpPr>
          <p:cNvPr id="696" name="object 696"/>
          <p:cNvSpPr/>
          <p:nvPr/>
        </p:nvSpPr>
        <p:spPr>
          <a:xfrm>
            <a:off x="1548867" y="2978506"/>
            <a:ext cx="15875" cy="1270"/>
          </a:xfrm>
          <a:custGeom>
            <a:avLst/>
            <a:gdLst/>
            <a:ahLst/>
            <a:cxnLst/>
            <a:rect l="l" t="t" r="r" b="b"/>
            <a:pathLst>
              <a:path w="15875" h="1269">
                <a:moveTo>
                  <a:pt x="14668" y="0"/>
                </a:moveTo>
                <a:lnTo>
                  <a:pt x="0" y="0"/>
                </a:lnTo>
                <a:lnTo>
                  <a:pt x="15405" y="736"/>
                </a:lnTo>
                <a:lnTo>
                  <a:pt x="14668" y="0"/>
                </a:lnTo>
                <a:close/>
              </a:path>
            </a:pathLst>
          </a:custGeom>
          <a:solidFill>
            <a:srgbClr val="221F1F"/>
          </a:solidFill>
        </p:spPr>
        <p:txBody>
          <a:bodyPr wrap="square" lIns="0" tIns="0" rIns="0" bIns="0" rtlCol="0"/>
          <a:lstStyle/>
          <a:p>
            <a:endParaRPr/>
          </a:p>
        </p:txBody>
      </p:sp>
      <p:sp>
        <p:nvSpPr>
          <p:cNvPr id="697" name="object 697"/>
          <p:cNvSpPr/>
          <p:nvPr/>
        </p:nvSpPr>
        <p:spPr>
          <a:xfrm>
            <a:off x="1548867" y="2978506"/>
            <a:ext cx="15875" cy="1270"/>
          </a:xfrm>
          <a:custGeom>
            <a:avLst/>
            <a:gdLst/>
            <a:ahLst/>
            <a:cxnLst/>
            <a:rect l="l" t="t" r="r" b="b"/>
            <a:pathLst>
              <a:path w="15875" h="1269">
                <a:moveTo>
                  <a:pt x="14668" y="0"/>
                </a:moveTo>
                <a:lnTo>
                  <a:pt x="0" y="0"/>
                </a:lnTo>
                <a:lnTo>
                  <a:pt x="15405" y="736"/>
                </a:lnTo>
                <a:lnTo>
                  <a:pt x="14668" y="0"/>
                </a:lnTo>
                <a:close/>
              </a:path>
            </a:pathLst>
          </a:custGeom>
          <a:solidFill>
            <a:srgbClr val="221F1F"/>
          </a:solidFill>
        </p:spPr>
        <p:txBody>
          <a:bodyPr wrap="square" lIns="0" tIns="0" rIns="0" bIns="0" rtlCol="0"/>
          <a:lstStyle/>
          <a:p>
            <a:endParaRPr/>
          </a:p>
        </p:txBody>
      </p:sp>
      <p:sp>
        <p:nvSpPr>
          <p:cNvPr id="698" name="object 698"/>
          <p:cNvSpPr/>
          <p:nvPr/>
        </p:nvSpPr>
        <p:spPr>
          <a:xfrm>
            <a:off x="1545936" y="2978506"/>
            <a:ext cx="2540" cy="1270"/>
          </a:xfrm>
          <a:custGeom>
            <a:avLst/>
            <a:gdLst/>
            <a:ahLst/>
            <a:cxnLst/>
            <a:rect l="l" t="t" r="r" b="b"/>
            <a:pathLst>
              <a:path w="2540" h="1269">
                <a:moveTo>
                  <a:pt x="0" y="0"/>
                </a:moveTo>
                <a:lnTo>
                  <a:pt x="0" y="736"/>
                </a:lnTo>
                <a:lnTo>
                  <a:pt x="2209" y="736"/>
                </a:lnTo>
                <a:lnTo>
                  <a:pt x="0" y="0"/>
                </a:lnTo>
                <a:close/>
              </a:path>
            </a:pathLst>
          </a:custGeom>
          <a:solidFill>
            <a:srgbClr val="221F1F"/>
          </a:solidFill>
        </p:spPr>
        <p:txBody>
          <a:bodyPr wrap="square" lIns="0" tIns="0" rIns="0" bIns="0" rtlCol="0"/>
          <a:lstStyle/>
          <a:p>
            <a:endParaRPr/>
          </a:p>
        </p:txBody>
      </p:sp>
      <p:sp>
        <p:nvSpPr>
          <p:cNvPr id="699" name="object 699"/>
          <p:cNvSpPr/>
          <p:nvPr/>
        </p:nvSpPr>
        <p:spPr>
          <a:xfrm>
            <a:off x="1545936" y="2978506"/>
            <a:ext cx="2540" cy="1270"/>
          </a:xfrm>
          <a:custGeom>
            <a:avLst/>
            <a:gdLst/>
            <a:ahLst/>
            <a:cxnLst/>
            <a:rect l="l" t="t" r="r" b="b"/>
            <a:pathLst>
              <a:path w="2540" h="1269">
                <a:moveTo>
                  <a:pt x="0" y="0"/>
                </a:moveTo>
                <a:lnTo>
                  <a:pt x="0" y="736"/>
                </a:lnTo>
                <a:lnTo>
                  <a:pt x="2209" y="736"/>
                </a:lnTo>
                <a:lnTo>
                  <a:pt x="0" y="0"/>
                </a:lnTo>
                <a:close/>
              </a:path>
            </a:pathLst>
          </a:custGeom>
          <a:solidFill>
            <a:srgbClr val="221F1F"/>
          </a:solidFill>
        </p:spPr>
        <p:txBody>
          <a:bodyPr wrap="square" lIns="0" tIns="0" rIns="0" bIns="0" rtlCol="0"/>
          <a:lstStyle/>
          <a:p>
            <a:endParaRPr/>
          </a:p>
        </p:txBody>
      </p:sp>
      <p:sp>
        <p:nvSpPr>
          <p:cNvPr id="700" name="object 700"/>
          <p:cNvSpPr/>
          <p:nvPr/>
        </p:nvSpPr>
        <p:spPr>
          <a:xfrm>
            <a:off x="1545936" y="2978506"/>
            <a:ext cx="3175" cy="1270"/>
          </a:xfrm>
          <a:custGeom>
            <a:avLst/>
            <a:gdLst/>
            <a:ahLst/>
            <a:cxnLst/>
            <a:rect l="l" t="t" r="r" b="b"/>
            <a:pathLst>
              <a:path w="3175" h="1269">
                <a:moveTo>
                  <a:pt x="2933" y="0"/>
                </a:moveTo>
                <a:lnTo>
                  <a:pt x="0" y="0"/>
                </a:lnTo>
                <a:lnTo>
                  <a:pt x="2209" y="736"/>
                </a:lnTo>
                <a:lnTo>
                  <a:pt x="2933" y="0"/>
                </a:lnTo>
                <a:close/>
              </a:path>
            </a:pathLst>
          </a:custGeom>
          <a:solidFill>
            <a:srgbClr val="221F1F"/>
          </a:solidFill>
        </p:spPr>
        <p:txBody>
          <a:bodyPr wrap="square" lIns="0" tIns="0" rIns="0" bIns="0" rtlCol="0"/>
          <a:lstStyle/>
          <a:p>
            <a:endParaRPr/>
          </a:p>
        </p:txBody>
      </p:sp>
      <p:sp>
        <p:nvSpPr>
          <p:cNvPr id="701" name="object 701"/>
          <p:cNvSpPr/>
          <p:nvPr/>
        </p:nvSpPr>
        <p:spPr>
          <a:xfrm>
            <a:off x="1545936" y="2978506"/>
            <a:ext cx="3175" cy="1270"/>
          </a:xfrm>
          <a:custGeom>
            <a:avLst/>
            <a:gdLst/>
            <a:ahLst/>
            <a:cxnLst/>
            <a:rect l="l" t="t" r="r" b="b"/>
            <a:pathLst>
              <a:path w="3175" h="1269">
                <a:moveTo>
                  <a:pt x="2933" y="0"/>
                </a:moveTo>
                <a:lnTo>
                  <a:pt x="0" y="0"/>
                </a:lnTo>
                <a:lnTo>
                  <a:pt x="2209" y="736"/>
                </a:lnTo>
                <a:lnTo>
                  <a:pt x="2933" y="0"/>
                </a:lnTo>
                <a:close/>
              </a:path>
            </a:pathLst>
          </a:custGeom>
          <a:solidFill>
            <a:srgbClr val="221F1F"/>
          </a:solidFill>
        </p:spPr>
        <p:txBody>
          <a:bodyPr wrap="square" lIns="0" tIns="0" rIns="0" bIns="0" rtlCol="0"/>
          <a:lstStyle/>
          <a:p>
            <a:endParaRPr/>
          </a:p>
        </p:txBody>
      </p:sp>
      <p:sp>
        <p:nvSpPr>
          <p:cNvPr id="702" name="object 702"/>
          <p:cNvSpPr/>
          <p:nvPr/>
        </p:nvSpPr>
        <p:spPr>
          <a:xfrm>
            <a:off x="1546673" y="2979243"/>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703" name="object 703"/>
          <p:cNvSpPr/>
          <p:nvPr/>
        </p:nvSpPr>
        <p:spPr>
          <a:xfrm>
            <a:off x="1546673" y="2979243"/>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704" name="object 704"/>
          <p:cNvSpPr/>
          <p:nvPr/>
        </p:nvSpPr>
        <p:spPr>
          <a:xfrm>
            <a:off x="1545936" y="2979243"/>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705" name="object 705"/>
          <p:cNvSpPr/>
          <p:nvPr/>
        </p:nvSpPr>
        <p:spPr>
          <a:xfrm>
            <a:off x="1545936" y="2979243"/>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706" name="object 706"/>
          <p:cNvSpPr/>
          <p:nvPr/>
        </p:nvSpPr>
        <p:spPr>
          <a:xfrm>
            <a:off x="1545936" y="2979243"/>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707" name="object 707"/>
          <p:cNvSpPr/>
          <p:nvPr/>
        </p:nvSpPr>
        <p:spPr>
          <a:xfrm>
            <a:off x="1545936" y="2979243"/>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708" name="object 708"/>
          <p:cNvSpPr/>
          <p:nvPr/>
        </p:nvSpPr>
        <p:spPr>
          <a:xfrm>
            <a:off x="1503401" y="2977776"/>
            <a:ext cx="16510" cy="1905"/>
          </a:xfrm>
          <a:custGeom>
            <a:avLst/>
            <a:gdLst/>
            <a:ahLst/>
            <a:cxnLst/>
            <a:rect l="l" t="t" r="r" b="b"/>
            <a:pathLst>
              <a:path w="16509" h="1905">
                <a:moveTo>
                  <a:pt x="0" y="0"/>
                </a:moveTo>
                <a:lnTo>
                  <a:pt x="736" y="1460"/>
                </a:lnTo>
                <a:lnTo>
                  <a:pt x="16141" y="1460"/>
                </a:lnTo>
                <a:lnTo>
                  <a:pt x="0" y="0"/>
                </a:lnTo>
                <a:close/>
              </a:path>
            </a:pathLst>
          </a:custGeom>
          <a:solidFill>
            <a:srgbClr val="221F1F"/>
          </a:solidFill>
        </p:spPr>
        <p:txBody>
          <a:bodyPr wrap="square" lIns="0" tIns="0" rIns="0" bIns="0" rtlCol="0"/>
          <a:lstStyle/>
          <a:p>
            <a:endParaRPr/>
          </a:p>
        </p:txBody>
      </p:sp>
      <p:sp>
        <p:nvSpPr>
          <p:cNvPr id="709" name="object 709"/>
          <p:cNvSpPr/>
          <p:nvPr/>
        </p:nvSpPr>
        <p:spPr>
          <a:xfrm>
            <a:off x="1503401" y="2977776"/>
            <a:ext cx="16510" cy="1905"/>
          </a:xfrm>
          <a:custGeom>
            <a:avLst/>
            <a:gdLst/>
            <a:ahLst/>
            <a:cxnLst/>
            <a:rect l="l" t="t" r="r" b="b"/>
            <a:pathLst>
              <a:path w="16509" h="1905">
                <a:moveTo>
                  <a:pt x="0" y="0"/>
                </a:moveTo>
                <a:lnTo>
                  <a:pt x="736" y="1460"/>
                </a:lnTo>
                <a:lnTo>
                  <a:pt x="16141" y="1460"/>
                </a:lnTo>
                <a:lnTo>
                  <a:pt x="0" y="0"/>
                </a:lnTo>
                <a:close/>
              </a:path>
            </a:pathLst>
          </a:custGeom>
          <a:solidFill>
            <a:srgbClr val="221F1F"/>
          </a:solidFill>
        </p:spPr>
        <p:txBody>
          <a:bodyPr wrap="square" lIns="0" tIns="0" rIns="0" bIns="0" rtlCol="0"/>
          <a:lstStyle/>
          <a:p>
            <a:endParaRPr/>
          </a:p>
        </p:txBody>
      </p:sp>
      <p:sp>
        <p:nvSpPr>
          <p:cNvPr id="710" name="object 710"/>
          <p:cNvSpPr/>
          <p:nvPr/>
        </p:nvSpPr>
        <p:spPr>
          <a:xfrm>
            <a:off x="1503401" y="2977776"/>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711" name="object 711"/>
          <p:cNvSpPr/>
          <p:nvPr/>
        </p:nvSpPr>
        <p:spPr>
          <a:xfrm>
            <a:off x="1503401" y="2977776"/>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712" name="object 712"/>
          <p:cNvSpPr/>
          <p:nvPr/>
        </p:nvSpPr>
        <p:spPr>
          <a:xfrm>
            <a:off x="1549604" y="2979243"/>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713" name="object 713"/>
          <p:cNvSpPr/>
          <p:nvPr/>
        </p:nvSpPr>
        <p:spPr>
          <a:xfrm>
            <a:off x="1549604" y="2979243"/>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714" name="object 714"/>
          <p:cNvSpPr/>
          <p:nvPr/>
        </p:nvSpPr>
        <p:spPr>
          <a:xfrm>
            <a:off x="1549604" y="2979243"/>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715" name="object 715"/>
          <p:cNvSpPr/>
          <p:nvPr/>
        </p:nvSpPr>
        <p:spPr>
          <a:xfrm>
            <a:off x="1549604" y="2979243"/>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716" name="object 716"/>
          <p:cNvSpPr/>
          <p:nvPr/>
        </p:nvSpPr>
        <p:spPr>
          <a:xfrm>
            <a:off x="1504138" y="2979243"/>
            <a:ext cx="15240" cy="1270"/>
          </a:xfrm>
          <a:custGeom>
            <a:avLst/>
            <a:gdLst/>
            <a:ahLst/>
            <a:cxnLst/>
            <a:rect l="l" t="t" r="r" b="b"/>
            <a:pathLst>
              <a:path w="15240" h="1269">
                <a:moveTo>
                  <a:pt x="0" y="0"/>
                </a:moveTo>
                <a:lnTo>
                  <a:pt x="1460" y="723"/>
                </a:lnTo>
                <a:lnTo>
                  <a:pt x="14655" y="723"/>
                </a:lnTo>
                <a:lnTo>
                  <a:pt x="0" y="0"/>
                </a:lnTo>
                <a:close/>
              </a:path>
            </a:pathLst>
          </a:custGeom>
          <a:solidFill>
            <a:srgbClr val="221F1F"/>
          </a:solidFill>
        </p:spPr>
        <p:txBody>
          <a:bodyPr wrap="square" lIns="0" tIns="0" rIns="0" bIns="0" rtlCol="0"/>
          <a:lstStyle/>
          <a:p>
            <a:endParaRPr/>
          </a:p>
        </p:txBody>
      </p:sp>
      <p:sp>
        <p:nvSpPr>
          <p:cNvPr id="717" name="object 717"/>
          <p:cNvSpPr/>
          <p:nvPr/>
        </p:nvSpPr>
        <p:spPr>
          <a:xfrm>
            <a:off x="1504138" y="2979243"/>
            <a:ext cx="15240" cy="1270"/>
          </a:xfrm>
          <a:custGeom>
            <a:avLst/>
            <a:gdLst/>
            <a:ahLst/>
            <a:cxnLst/>
            <a:rect l="l" t="t" r="r" b="b"/>
            <a:pathLst>
              <a:path w="15240" h="1269">
                <a:moveTo>
                  <a:pt x="0" y="0"/>
                </a:moveTo>
                <a:lnTo>
                  <a:pt x="1460" y="723"/>
                </a:lnTo>
                <a:lnTo>
                  <a:pt x="14655" y="723"/>
                </a:lnTo>
                <a:lnTo>
                  <a:pt x="0" y="0"/>
                </a:lnTo>
                <a:close/>
              </a:path>
            </a:pathLst>
          </a:custGeom>
          <a:solidFill>
            <a:srgbClr val="221F1F"/>
          </a:solidFill>
        </p:spPr>
        <p:txBody>
          <a:bodyPr wrap="square" lIns="0" tIns="0" rIns="0" bIns="0" rtlCol="0"/>
          <a:lstStyle/>
          <a:p>
            <a:endParaRPr/>
          </a:p>
        </p:txBody>
      </p:sp>
      <p:sp>
        <p:nvSpPr>
          <p:cNvPr id="718" name="object 718"/>
          <p:cNvSpPr/>
          <p:nvPr/>
        </p:nvSpPr>
        <p:spPr>
          <a:xfrm>
            <a:off x="1504138" y="2979243"/>
            <a:ext cx="15875" cy="1270"/>
          </a:xfrm>
          <a:custGeom>
            <a:avLst/>
            <a:gdLst/>
            <a:ahLst/>
            <a:cxnLst/>
            <a:rect l="l" t="t" r="r" b="b"/>
            <a:pathLst>
              <a:path w="15875" h="1269">
                <a:moveTo>
                  <a:pt x="15392" y="0"/>
                </a:moveTo>
                <a:lnTo>
                  <a:pt x="0" y="0"/>
                </a:lnTo>
                <a:lnTo>
                  <a:pt x="14655" y="723"/>
                </a:lnTo>
                <a:lnTo>
                  <a:pt x="15392" y="0"/>
                </a:lnTo>
                <a:close/>
              </a:path>
            </a:pathLst>
          </a:custGeom>
          <a:solidFill>
            <a:srgbClr val="221F1F"/>
          </a:solidFill>
        </p:spPr>
        <p:txBody>
          <a:bodyPr wrap="square" lIns="0" tIns="0" rIns="0" bIns="0" rtlCol="0"/>
          <a:lstStyle/>
          <a:p>
            <a:endParaRPr/>
          </a:p>
        </p:txBody>
      </p:sp>
      <p:sp>
        <p:nvSpPr>
          <p:cNvPr id="719" name="object 719"/>
          <p:cNvSpPr/>
          <p:nvPr/>
        </p:nvSpPr>
        <p:spPr>
          <a:xfrm>
            <a:off x="1504138" y="2979243"/>
            <a:ext cx="15875" cy="1270"/>
          </a:xfrm>
          <a:custGeom>
            <a:avLst/>
            <a:gdLst/>
            <a:ahLst/>
            <a:cxnLst/>
            <a:rect l="l" t="t" r="r" b="b"/>
            <a:pathLst>
              <a:path w="15875" h="1269">
                <a:moveTo>
                  <a:pt x="15392" y="0"/>
                </a:moveTo>
                <a:lnTo>
                  <a:pt x="0" y="0"/>
                </a:lnTo>
                <a:lnTo>
                  <a:pt x="14655" y="723"/>
                </a:lnTo>
                <a:lnTo>
                  <a:pt x="15392" y="0"/>
                </a:lnTo>
                <a:close/>
              </a:path>
            </a:pathLst>
          </a:custGeom>
          <a:solidFill>
            <a:srgbClr val="221F1F"/>
          </a:solidFill>
        </p:spPr>
        <p:txBody>
          <a:bodyPr wrap="square" lIns="0" tIns="0" rIns="0" bIns="0" rtlCol="0"/>
          <a:lstStyle/>
          <a:p>
            <a:endParaRPr/>
          </a:p>
        </p:txBody>
      </p:sp>
      <p:sp>
        <p:nvSpPr>
          <p:cNvPr id="720" name="object 720"/>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1" name="object 721"/>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2" name="object 722"/>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3" name="object 723"/>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4" name="object 724"/>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5" name="object 725"/>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6" name="object 726"/>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7" name="object 727"/>
          <p:cNvSpPr/>
          <p:nvPr/>
        </p:nvSpPr>
        <p:spPr>
          <a:xfrm>
            <a:off x="1505604" y="2979971"/>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728" name="object 728"/>
          <p:cNvSpPr/>
          <p:nvPr/>
        </p:nvSpPr>
        <p:spPr>
          <a:xfrm>
            <a:off x="1548867" y="2979243"/>
            <a:ext cx="20320" cy="1905"/>
          </a:xfrm>
          <a:custGeom>
            <a:avLst/>
            <a:gdLst/>
            <a:ahLst/>
            <a:cxnLst/>
            <a:rect l="l" t="t" r="r" b="b"/>
            <a:pathLst>
              <a:path w="20319" h="1905">
                <a:moveTo>
                  <a:pt x="736" y="0"/>
                </a:moveTo>
                <a:lnTo>
                  <a:pt x="0" y="1460"/>
                </a:lnTo>
                <a:lnTo>
                  <a:pt x="19812" y="1460"/>
                </a:lnTo>
                <a:lnTo>
                  <a:pt x="736" y="0"/>
                </a:lnTo>
                <a:close/>
              </a:path>
            </a:pathLst>
          </a:custGeom>
          <a:solidFill>
            <a:srgbClr val="221F1F"/>
          </a:solidFill>
        </p:spPr>
        <p:txBody>
          <a:bodyPr wrap="square" lIns="0" tIns="0" rIns="0" bIns="0" rtlCol="0"/>
          <a:lstStyle/>
          <a:p>
            <a:endParaRPr/>
          </a:p>
        </p:txBody>
      </p:sp>
      <p:sp>
        <p:nvSpPr>
          <p:cNvPr id="729" name="object 729"/>
          <p:cNvSpPr/>
          <p:nvPr/>
        </p:nvSpPr>
        <p:spPr>
          <a:xfrm>
            <a:off x="1548867" y="2979243"/>
            <a:ext cx="20320" cy="1905"/>
          </a:xfrm>
          <a:custGeom>
            <a:avLst/>
            <a:gdLst/>
            <a:ahLst/>
            <a:cxnLst/>
            <a:rect l="l" t="t" r="r" b="b"/>
            <a:pathLst>
              <a:path w="20319" h="1905">
                <a:moveTo>
                  <a:pt x="736" y="0"/>
                </a:moveTo>
                <a:lnTo>
                  <a:pt x="0" y="1460"/>
                </a:lnTo>
                <a:lnTo>
                  <a:pt x="19812" y="1460"/>
                </a:lnTo>
                <a:lnTo>
                  <a:pt x="736" y="0"/>
                </a:lnTo>
                <a:close/>
              </a:path>
            </a:pathLst>
          </a:custGeom>
          <a:solidFill>
            <a:srgbClr val="221F1F"/>
          </a:solidFill>
        </p:spPr>
        <p:txBody>
          <a:bodyPr wrap="square" lIns="0" tIns="0" rIns="0" bIns="0" rtlCol="0"/>
          <a:lstStyle/>
          <a:p>
            <a:endParaRPr/>
          </a:p>
        </p:txBody>
      </p:sp>
      <p:sp>
        <p:nvSpPr>
          <p:cNvPr id="730" name="object 730"/>
          <p:cNvSpPr/>
          <p:nvPr/>
        </p:nvSpPr>
        <p:spPr>
          <a:xfrm>
            <a:off x="1549604" y="2979243"/>
            <a:ext cx="19685" cy="1905"/>
          </a:xfrm>
          <a:custGeom>
            <a:avLst/>
            <a:gdLst/>
            <a:ahLst/>
            <a:cxnLst/>
            <a:rect l="l" t="t" r="r" b="b"/>
            <a:pathLst>
              <a:path w="19684" h="1905">
                <a:moveTo>
                  <a:pt x="15392" y="0"/>
                </a:moveTo>
                <a:lnTo>
                  <a:pt x="0" y="0"/>
                </a:lnTo>
                <a:lnTo>
                  <a:pt x="19075" y="1460"/>
                </a:lnTo>
                <a:lnTo>
                  <a:pt x="15392" y="0"/>
                </a:lnTo>
                <a:close/>
              </a:path>
            </a:pathLst>
          </a:custGeom>
          <a:solidFill>
            <a:srgbClr val="221F1F"/>
          </a:solidFill>
        </p:spPr>
        <p:txBody>
          <a:bodyPr wrap="square" lIns="0" tIns="0" rIns="0" bIns="0" rtlCol="0"/>
          <a:lstStyle/>
          <a:p>
            <a:endParaRPr/>
          </a:p>
        </p:txBody>
      </p:sp>
      <p:sp>
        <p:nvSpPr>
          <p:cNvPr id="731" name="object 731"/>
          <p:cNvSpPr/>
          <p:nvPr/>
        </p:nvSpPr>
        <p:spPr>
          <a:xfrm>
            <a:off x="1549604" y="2979243"/>
            <a:ext cx="19685" cy="1905"/>
          </a:xfrm>
          <a:custGeom>
            <a:avLst/>
            <a:gdLst/>
            <a:ahLst/>
            <a:cxnLst/>
            <a:rect l="l" t="t" r="r" b="b"/>
            <a:pathLst>
              <a:path w="19684" h="1905">
                <a:moveTo>
                  <a:pt x="15392" y="0"/>
                </a:moveTo>
                <a:lnTo>
                  <a:pt x="0" y="0"/>
                </a:lnTo>
                <a:lnTo>
                  <a:pt x="19075" y="1460"/>
                </a:lnTo>
                <a:lnTo>
                  <a:pt x="15392" y="0"/>
                </a:lnTo>
                <a:close/>
              </a:path>
            </a:pathLst>
          </a:custGeom>
          <a:solidFill>
            <a:srgbClr val="221F1F"/>
          </a:solidFill>
        </p:spPr>
        <p:txBody>
          <a:bodyPr wrap="square" lIns="0" tIns="0" rIns="0" bIns="0" rtlCol="0"/>
          <a:lstStyle/>
          <a:p>
            <a:endParaRPr/>
          </a:p>
        </p:txBody>
      </p:sp>
      <p:sp>
        <p:nvSpPr>
          <p:cNvPr id="732" name="object 732"/>
          <p:cNvSpPr/>
          <p:nvPr/>
        </p:nvSpPr>
        <p:spPr>
          <a:xfrm>
            <a:off x="1506340" y="2979971"/>
            <a:ext cx="12700" cy="1270"/>
          </a:xfrm>
          <a:custGeom>
            <a:avLst/>
            <a:gdLst/>
            <a:ahLst/>
            <a:cxnLst/>
            <a:rect l="l" t="t" r="r" b="b"/>
            <a:pathLst>
              <a:path w="12700" h="1269">
                <a:moveTo>
                  <a:pt x="0" y="0"/>
                </a:moveTo>
                <a:lnTo>
                  <a:pt x="0" y="736"/>
                </a:lnTo>
                <a:lnTo>
                  <a:pt x="12458" y="736"/>
                </a:lnTo>
                <a:lnTo>
                  <a:pt x="0" y="0"/>
                </a:lnTo>
                <a:close/>
              </a:path>
            </a:pathLst>
          </a:custGeom>
          <a:solidFill>
            <a:srgbClr val="221F1F"/>
          </a:solidFill>
        </p:spPr>
        <p:txBody>
          <a:bodyPr wrap="square" lIns="0" tIns="0" rIns="0" bIns="0" rtlCol="0"/>
          <a:lstStyle/>
          <a:p>
            <a:endParaRPr/>
          </a:p>
        </p:txBody>
      </p:sp>
      <p:sp>
        <p:nvSpPr>
          <p:cNvPr id="733" name="object 733"/>
          <p:cNvSpPr/>
          <p:nvPr/>
        </p:nvSpPr>
        <p:spPr>
          <a:xfrm>
            <a:off x="1506340" y="2979971"/>
            <a:ext cx="12700" cy="1270"/>
          </a:xfrm>
          <a:custGeom>
            <a:avLst/>
            <a:gdLst/>
            <a:ahLst/>
            <a:cxnLst/>
            <a:rect l="l" t="t" r="r" b="b"/>
            <a:pathLst>
              <a:path w="12700" h="1269">
                <a:moveTo>
                  <a:pt x="0" y="0"/>
                </a:moveTo>
                <a:lnTo>
                  <a:pt x="0" y="736"/>
                </a:lnTo>
                <a:lnTo>
                  <a:pt x="12458" y="736"/>
                </a:lnTo>
                <a:lnTo>
                  <a:pt x="0" y="0"/>
                </a:lnTo>
                <a:close/>
              </a:path>
            </a:pathLst>
          </a:custGeom>
          <a:solidFill>
            <a:srgbClr val="221F1F"/>
          </a:solidFill>
        </p:spPr>
        <p:txBody>
          <a:bodyPr wrap="square" lIns="0" tIns="0" rIns="0" bIns="0" rtlCol="0"/>
          <a:lstStyle/>
          <a:p>
            <a:endParaRPr/>
          </a:p>
        </p:txBody>
      </p:sp>
      <p:sp>
        <p:nvSpPr>
          <p:cNvPr id="734" name="object 734"/>
          <p:cNvSpPr/>
          <p:nvPr/>
        </p:nvSpPr>
        <p:spPr>
          <a:xfrm>
            <a:off x="1506340" y="2979971"/>
            <a:ext cx="12700" cy="1270"/>
          </a:xfrm>
          <a:custGeom>
            <a:avLst/>
            <a:gdLst/>
            <a:ahLst/>
            <a:cxnLst/>
            <a:rect l="l" t="t" r="r" b="b"/>
            <a:pathLst>
              <a:path w="12700" h="1269">
                <a:moveTo>
                  <a:pt x="12458" y="0"/>
                </a:moveTo>
                <a:lnTo>
                  <a:pt x="0" y="0"/>
                </a:lnTo>
                <a:lnTo>
                  <a:pt x="12458" y="736"/>
                </a:lnTo>
                <a:lnTo>
                  <a:pt x="12458" y="0"/>
                </a:lnTo>
                <a:close/>
              </a:path>
            </a:pathLst>
          </a:custGeom>
          <a:solidFill>
            <a:srgbClr val="221F1F"/>
          </a:solidFill>
        </p:spPr>
        <p:txBody>
          <a:bodyPr wrap="square" lIns="0" tIns="0" rIns="0" bIns="0" rtlCol="0"/>
          <a:lstStyle/>
          <a:p>
            <a:endParaRPr/>
          </a:p>
        </p:txBody>
      </p:sp>
      <p:sp>
        <p:nvSpPr>
          <p:cNvPr id="735" name="object 735"/>
          <p:cNvSpPr/>
          <p:nvPr/>
        </p:nvSpPr>
        <p:spPr>
          <a:xfrm>
            <a:off x="1506340" y="2979971"/>
            <a:ext cx="12700" cy="1270"/>
          </a:xfrm>
          <a:custGeom>
            <a:avLst/>
            <a:gdLst/>
            <a:ahLst/>
            <a:cxnLst/>
            <a:rect l="l" t="t" r="r" b="b"/>
            <a:pathLst>
              <a:path w="12700" h="1269">
                <a:moveTo>
                  <a:pt x="12458" y="0"/>
                </a:moveTo>
                <a:lnTo>
                  <a:pt x="0" y="0"/>
                </a:lnTo>
                <a:lnTo>
                  <a:pt x="12458" y="736"/>
                </a:lnTo>
                <a:lnTo>
                  <a:pt x="12458" y="0"/>
                </a:lnTo>
                <a:close/>
              </a:path>
            </a:pathLst>
          </a:custGeom>
          <a:solidFill>
            <a:srgbClr val="221F1F"/>
          </a:solidFill>
        </p:spPr>
        <p:txBody>
          <a:bodyPr wrap="square" lIns="0" tIns="0" rIns="0" bIns="0" rtlCol="0"/>
          <a:lstStyle/>
          <a:p>
            <a:endParaRPr/>
          </a:p>
        </p:txBody>
      </p:sp>
      <p:sp>
        <p:nvSpPr>
          <p:cNvPr id="736" name="object 736"/>
          <p:cNvSpPr/>
          <p:nvPr/>
        </p:nvSpPr>
        <p:spPr>
          <a:xfrm>
            <a:off x="1548143" y="2980707"/>
            <a:ext cx="21590" cy="0"/>
          </a:xfrm>
          <a:custGeom>
            <a:avLst/>
            <a:gdLst/>
            <a:ahLst/>
            <a:cxnLst/>
            <a:rect l="l" t="t" r="r" b="b"/>
            <a:pathLst>
              <a:path w="21590">
                <a:moveTo>
                  <a:pt x="723" y="0"/>
                </a:moveTo>
                <a:lnTo>
                  <a:pt x="0" y="0"/>
                </a:lnTo>
                <a:lnTo>
                  <a:pt x="21259" y="0"/>
                </a:lnTo>
                <a:lnTo>
                  <a:pt x="723" y="0"/>
                </a:lnTo>
                <a:close/>
              </a:path>
            </a:pathLst>
          </a:custGeom>
          <a:solidFill>
            <a:srgbClr val="221F1F"/>
          </a:solidFill>
        </p:spPr>
        <p:txBody>
          <a:bodyPr wrap="square" lIns="0" tIns="0" rIns="0" bIns="0" rtlCol="0"/>
          <a:lstStyle/>
          <a:p>
            <a:endParaRPr/>
          </a:p>
        </p:txBody>
      </p:sp>
      <p:sp>
        <p:nvSpPr>
          <p:cNvPr id="737" name="object 737"/>
          <p:cNvSpPr/>
          <p:nvPr/>
        </p:nvSpPr>
        <p:spPr>
          <a:xfrm>
            <a:off x="1548143" y="2980707"/>
            <a:ext cx="21590" cy="0"/>
          </a:xfrm>
          <a:custGeom>
            <a:avLst/>
            <a:gdLst/>
            <a:ahLst/>
            <a:cxnLst/>
            <a:rect l="l" t="t" r="r" b="b"/>
            <a:pathLst>
              <a:path w="21590">
                <a:moveTo>
                  <a:pt x="723" y="0"/>
                </a:moveTo>
                <a:lnTo>
                  <a:pt x="0" y="0"/>
                </a:lnTo>
                <a:lnTo>
                  <a:pt x="21259" y="0"/>
                </a:lnTo>
                <a:lnTo>
                  <a:pt x="723" y="0"/>
                </a:lnTo>
                <a:close/>
              </a:path>
            </a:pathLst>
          </a:custGeom>
          <a:solidFill>
            <a:srgbClr val="221F1F"/>
          </a:solidFill>
        </p:spPr>
        <p:txBody>
          <a:bodyPr wrap="square" lIns="0" tIns="0" rIns="0" bIns="0" rtlCol="0"/>
          <a:lstStyle/>
          <a:p>
            <a:endParaRPr/>
          </a:p>
        </p:txBody>
      </p:sp>
      <p:sp>
        <p:nvSpPr>
          <p:cNvPr id="738" name="object 738"/>
          <p:cNvSpPr/>
          <p:nvPr/>
        </p:nvSpPr>
        <p:spPr>
          <a:xfrm>
            <a:off x="1548867" y="2980707"/>
            <a:ext cx="20955" cy="0"/>
          </a:xfrm>
          <a:custGeom>
            <a:avLst/>
            <a:gdLst/>
            <a:ahLst/>
            <a:cxnLst/>
            <a:rect l="l" t="t" r="r" b="b"/>
            <a:pathLst>
              <a:path w="20955">
                <a:moveTo>
                  <a:pt x="0" y="0"/>
                </a:moveTo>
                <a:lnTo>
                  <a:pt x="20535" y="0"/>
                </a:lnTo>
              </a:path>
            </a:pathLst>
          </a:custGeom>
          <a:solidFill>
            <a:srgbClr val="221F1F"/>
          </a:solidFill>
        </p:spPr>
        <p:txBody>
          <a:bodyPr wrap="square" lIns="0" tIns="0" rIns="0" bIns="0" rtlCol="0"/>
          <a:lstStyle/>
          <a:p>
            <a:endParaRPr/>
          </a:p>
        </p:txBody>
      </p:sp>
      <p:sp>
        <p:nvSpPr>
          <p:cNvPr id="739" name="object 739"/>
          <p:cNvSpPr/>
          <p:nvPr/>
        </p:nvSpPr>
        <p:spPr>
          <a:xfrm>
            <a:off x="1548867" y="2980707"/>
            <a:ext cx="20955" cy="0"/>
          </a:xfrm>
          <a:custGeom>
            <a:avLst/>
            <a:gdLst/>
            <a:ahLst/>
            <a:cxnLst/>
            <a:rect l="l" t="t" r="r" b="b"/>
            <a:pathLst>
              <a:path w="20955">
                <a:moveTo>
                  <a:pt x="0" y="0"/>
                </a:moveTo>
                <a:lnTo>
                  <a:pt x="20535" y="0"/>
                </a:lnTo>
              </a:path>
            </a:pathLst>
          </a:custGeom>
          <a:solidFill>
            <a:srgbClr val="221F1F"/>
          </a:solidFill>
        </p:spPr>
        <p:txBody>
          <a:bodyPr wrap="square" lIns="0" tIns="0" rIns="0" bIns="0" rtlCol="0"/>
          <a:lstStyle/>
          <a:p>
            <a:endParaRPr/>
          </a:p>
        </p:txBody>
      </p:sp>
      <p:sp>
        <p:nvSpPr>
          <p:cNvPr id="740" name="object 740"/>
          <p:cNvSpPr/>
          <p:nvPr/>
        </p:nvSpPr>
        <p:spPr>
          <a:xfrm>
            <a:off x="1546678" y="2980707"/>
            <a:ext cx="26034" cy="1905"/>
          </a:xfrm>
          <a:custGeom>
            <a:avLst/>
            <a:gdLst/>
            <a:ahLst/>
            <a:cxnLst/>
            <a:rect l="l" t="t" r="r" b="b"/>
            <a:pathLst>
              <a:path w="26034" h="1905">
                <a:moveTo>
                  <a:pt x="1460" y="0"/>
                </a:moveTo>
                <a:lnTo>
                  <a:pt x="0" y="1460"/>
                </a:lnTo>
                <a:lnTo>
                  <a:pt x="25653" y="1460"/>
                </a:lnTo>
                <a:lnTo>
                  <a:pt x="1460" y="0"/>
                </a:lnTo>
                <a:close/>
              </a:path>
            </a:pathLst>
          </a:custGeom>
          <a:solidFill>
            <a:srgbClr val="221F1F"/>
          </a:solidFill>
        </p:spPr>
        <p:txBody>
          <a:bodyPr wrap="square" lIns="0" tIns="0" rIns="0" bIns="0" rtlCol="0"/>
          <a:lstStyle/>
          <a:p>
            <a:endParaRPr/>
          </a:p>
        </p:txBody>
      </p:sp>
      <p:sp>
        <p:nvSpPr>
          <p:cNvPr id="741" name="object 741"/>
          <p:cNvSpPr/>
          <p:nvPr/>
        </p:nvSpPr>
        <p:spPr>
          <a:xfrm>
            <a:off x="1546678" y="2980707"/>
            <a:ext cx="26034" cy="1905"/>
          </a:xfrm>
          <a:custGeom>
            <a:avLst/>
            <a:gdLst/>
            <a:ahLst/>
            <a:cxnLst/>
            <a:rect l="l" t="t" r="r" b="b"/>
            <a:pathLst>
              <a:path w="26034" h="1905">
                <a:moveTo>
                  <a:pt x="1460" y="0"/>
                </a:moveTo>
                <a:lnTo>
                  <a:pt x="0" y="1460"/>
                </a:lnTo>
                <a:lnTo>
                  <a:pt x="25653" y="1460"/>
                </a:lnTo>
                <a:lnTo>
                  <a:pt x="1460" y="0"/>
                </a:lnTo>
                <a:close/>
              </a:path>
            </a:pathLst>
          </a:custGeom>
          <a:solidFill>
            <a:srgbClr val="221F1F"/>
          </a:solidFill>
        </p:spPr>
        <p:txBody>
          <a:bodyPr wrap="square" lIns="0" tIns="0" rIns="0" bIns="0" rtlCol="0"/>
          <a:lstStyle/>
          <a:p>
            <a:endParaRPr/>
          </a:p>
        </p:txBody>
      </p:sp>
      <p:sp>
        <p:nvSpPr>
          <p:cNvPr id="742" name="object 742"/>
          <p:cNvSpPr/>
          <p:nvPr/>
        </p:nvSpPr>
        <p:spPr>
          <a:xfrm>
            <a:off x="1548138" y="2980707"/>
            <a:ext cx="24765" cy="1905"/>
          </a:xfrm>
          <a:custGeom>
            <a:avLst/>
            <a:gdLst/>
            <a:ahLst/>
            <a:cxnLst/>
            <a:rect l="l" t="t" r="r" b="b"/>
            <a:pathLst>
              <a:path w="24765" h="1905">
                <a:moveTo>
                  <a:pt x="21259" y="0"/>
                </a:moveTo>
                <a:lnTo>
                  <a:pt x="0" y="0"/>
                </a:lnTo>
                <a:lnTo>
                  <a:pt x="24193" y="1460"/>
                </a:lnTo>
                <a:lnTo>
                  <a:pt x="21259" y="0"/>
                </a:lnTo>
                <a:close/>
              </a:path>
            </a:pathLst>
          </a:custGeom>
          <a:solidFill>
            <a:srgbClr val="221F1F"/>
          </a:solidFill>
        </p:spPr>
        <p:txBody>
          <a:bodyPr wrap="square" lIns="0" tIns="0" rIns="0" bIns="0" rtlCol="0"/>
          <a:lstStyle/>
          <a:p>
            <a:endParaRPr/>
          </a:p>
        </p:txBody>
      </p:sp>
      <p:sp>
        <p:nvSpPr>
          <p:cNvPr id="743" name="object 743"/>
          <p:cNvSpPr/>
          <p:nvPr/>
        </p:nvSpPr>
        <p:spPr>
          <a:xfrm>
            <a:off x="1548138" y="2980707"/>
            <a:ext cx="24765" cy="1905"/>
          </a:xfrm>
          <a:custGeom>
            <a:avLst/>
            <a:gdLst/>
            <a:ahLst/>
            <a:cxnLst/>
            <a:rect l="l" t="t" r="r" b="b"/>
            <a:pathLst>
              <a:path w="24765" h="1905">
                <a:moveTo>
                  <a:pt x="21259" y="0"/>
                </a:moveTo>
                <a:lnTo>
                  <a:pt x="0" y="0"/>
                </a:lnTo>
                <a:lnTo>
                  <a:pt x="24193" y="1460"/>
                </a:lnTo>
                <a:lnTo>
                  <a:pt x="21259" y="0"/>
                </a:lnTo>
                <a:close/>
              </a:path>
            </a:pathLst>
          </a:custGeom>
          <a:solidFill>
            <a:srgbClr val="221F1F"/>
          </a:solidFill>
        </p:spPr>
        <p:txBody>
          <a:bodyPr wrap="square" lIns="0" tIns="0" rIns="0" bIns="0" rtlCol="0"/>
          <a:lstStyle/>
          <a:p>
            <a:endParaRPr/>
          </a:p>
        </p:txBody>
      </p:sp>
      <p:sp>
        <p:nvSpPr>
          <p:cNvPr id="744" name="object 744"/>
          <p:cNvSpPr/>
          <p:nvPr/>
        </p:nvSpPr>
        <p:spPr>
          <a:xfrm>
            <a:off x="1506340" y="2980707"/>
            <a:ext cx="12700" cy="2540"/>
          </a:xfrm>
          <a:custGeom>
            <a:avLst/>
            <a:gdLst/>
            <a:ahLst/>
            <a:cxnLst/>
            <a:rect l="l" t="t" r="r" b="b"/>
            <a:pathLst>
              <a:path w="12700" h="2539">
                <a:moveTo>
                  <a:pt x="0" y="0"/>
                </a:moveTo>
                <a:lnTo>
                  <a:pt x="723" y="2197"/>
                </a:lnTo>
                <a:lnTo>
                  <a:pt x="12458" y="2197"/>
                </a:lnTo>
                <a:lnTo>
                  <a:pt x="0" y="0"/>
                </a:lnTo>
                <a:close/>
              </a:path>
            </a:pathLst>
          </a:custGeom>
          <a:solidFill>
            <a:srgbClr val="221F1F"/>
          </a:solidFill>
        </p:spPr>
        <p:txBody>
          <a:bodyPr wrap="square" lIns="0" tIns="0" rIns="0" bIns="0" rtlCol="0"/>
          <a:lstStyle/>
          <a:p>
            <a:endParaRPr/>
          </a:p>
        </p:txBody>
      </p:sp>
      <p:sp>
        <p:nvSpPr>
          <p:cNvPr id="745" name="object 745"/>
          <p:cNvSpPr/>
          <p:nvPr/>
        </p:nvSpPr>
        <p:spPr>
          <a:xfrm>
            <a:off x="1506340" y="2980707"/>
            <a:ext cx="12700" cy="2540"/>
          </a:xfrm>
          <a:custGeom>
            <a:avLst/>
            <a:gdLst/>
            <a:ahLst/>
            <a:cxnLst/>
            <a:rect l="l" t="t" r="r" b="b"/>
            <a:pathLst>
              <a:path w="12700" h="2539">
                <a:moveTo>
                  <a:pt x="0" y="0"/>
                </a:moveTo>
                <a:lnTo>
                  <a:pt x="723" y="2197"/>
                </a:lnTo>
                <a:lnTo>
                  <a:pt x="12458" y="2197"/>
                </a:lnTo>
                <a:lnTo>
                  <a:pt x="0" y="0"/>
                </a:lnTo>
                <a:close/>
              </a:path>
            </a:pathLst>
          </a:custGeom>
          <a:solidFill>
            <a:srgbClr val="221F1F"/>
          </a:solidFill>
        </p:spPr>
        <p:txBody>
          <a:bodyPr wrap="square" lIns="0" tIns="0" rIns="0" bIns="0" rtlCol="0"/>
          <a:lstStyle/>
          <a:p>
            <a:endParaRPr/>
          </a:p>
        </p:txBody>
      </p:sp>
      <p:sp>
        <p:nvSpPr>
          <p:cNvPr id="746" name="object 746"/>
          <p:cNvSpPr/>
          <p:nvPr/>
        </p:nvSpPr>
        <p:spPr>
          <a:xfrm>
            <a:off x="1506340" y="2980707"/>
            <a:ext cx="12700" cy="2540"/>
          </a:xfrm>
          <a:custGeom>
            <a:avLst/>
            <a:gdLst/>
            <a:ahLst/>
            <a:cxnLst/>
            <a:rect l="l" t="t" r="r" b="b"/>
            <a:pathLst>
              <a:path w="12700" h="2539">
                <a:moveTo>
                  <a:pt x="12458" y="0"/>
                </a:moveTo>
                <a:lnTo>
                  <a:pt x="0" y="0"/>
                </a:lnTo>
                <a:lnTo>
                  <a:pt x="12458" y="2197"/>
                </a:lnTo>
                <a:lnTo>
                  <a:pt x="12458" y="0"/>
                </a:lnTo>
                <a:close/>
              </a:path>
            </a:pathLst>
          </a:custGeom>
          <a:solidFill>
            <a:srgbClr val="221F1F"/>
          </a:solidFill>
        </p:spPr>
        <p:txBody>
          <a:bodyPr wrap="square" lIns="0" tIns="0" rIns="0" bIns="0" rtlCol="0"/>
          <a:lstStyle/>
          <a:p>
            <a:endParaRPr/>
          </a:p>
        </p:txBody>
      </p:sp>
      <p:sp>
        <p:nvSpPr>
          <p:cNvPr id="747" name="object 747"/>
          <p:cNvSpPr/>
          <p:nvPr/>
        </p:nvSpPr>
        <p:spPr>
          <a:xfrm>
            <a:off x="1506340" y="2980707"/>
            <a:ext cx="12700" cy="2540"/>
          </a:xfrm>
          <a:custGeom>
            <a:avLst/>
            <a:gdLst/>
            <a:ahLst/>
            <a:cxnLst/>
            <a:rect l="l" t="t" r="r" b="b"/>
            <a:pathLst>
              <a:path w="12700" h="2539">
                <a:moveTo>
                  <a:pt x="12458" y="0"/>
                </a:moveTo>
                <a:lnTo>
                  <a:pt x="0" y="0"/>
                </a:lnTo>
                <a:lnTo>
                  <a:pt x="12458" y="2197"/>
                </a:lnTo>
                <a:lnTo>
                  <a:pt x="12458" y="0"/>
                </a:lnTo>
                <a:close/>
              </a:path>
            </a:pathLst>
          </a:custGeom>
          <a:solidFill>
            <a:srgbClr val="221F1F"/>
          </a:solidFill>
        </p:spPr>
        <p:txBody>
          <a:bodyPr wrap="square" lIns="0" tIns="0" rIns="0" bIns="0" rtlCol="0"/>
          <a:lstStyle/>
          <a:p>
            <a:endParaRPr/>
          </a:p>
        </p:txBody>
      </p:sp>
      <p:sp>
        <p:nvSpPr>
          <p:cNvPr id="748" name="object 748"/>
          <p:cNvSpPr/>
          <p:nvPr/>
        </p:nvSpPr>
        <p:spPr>
          <a:xfrm>
            <a:off x="1545200" y="2982173"/>
            <a:ext cx="29845" cy="1270"/>
          </a:xfrm>
          <a:custGeom>
            <a:avLst/>
            <a:gdLst/>
            <a:ahLst/>
            <a:cxnLst/>
            <a:rect l="l" t="t" r="r" b="b"/>
            <a:pathLst>
              <a:path w="29844" h="1269">
                <a:moveTo>
                  <a:pt x="1473" y="0"/>
                </a:moveTo>
                <a:lnTo>
                  <a:pt x="0" y="723"/>
                </a:lnTo>
                <a:lnTo>
                  <a:pt x="29336" y="723"/>
                </a:lnTo>
                <a:lnTo>
                  <a:pt x="1473" y="0"/>
                </a:lnTo>
                <a:close/>
              </a:path>
            </a:pathLst>
          </a:custGeom>
          <a:solidFill>
            <a:srgbClr val="221F1F"/>
          </a:solidFill>
        </p:spPr>
        <p:txBody>
          <a:bodyPr wrap="square" lIns="0" tIns="0" rIns="0" bIns="0" rtlCol="0"/>
          <a:lstStyle/>
          <a:p>
            <a:endParaRPr/>
          </a:p>
        </p:txBody>
      </p:sp>
      <p:sp>
        <p:nvSpPr>
          <p:cNvPr id="749" name="object 749"/>
          <p:cNvSpPr/>
          <p:nvPr/>
        </p:nvSpPr>
        <p:spPr>
          <a:xfrm>
            <a:off x="1545200" y="2982173"/>
            <a:ext cx="29845" cy="1270"/>
          </a:xfrm>
          <a:custGeom>
            <a:avLst/>
            <a:gdLst/>
            <a:ahLst/>
            <a:cxnLst/>
            <a:rect l="l" t="t" r="r" b="b"/>
            <a:pathLst>
              <a:path w="29844" h="1269">
                <a:moveTo>
                  <a:pt x="1473" y="0"/>
                </a:moveTo>
                <a:lnTo>
                  <a:pt x="0" y="723"/>
                </a:lnTo>
                <a:lnTo>
                  <a:pt x="29336" y="723"/>
                </a:lnTo>
                <a:lnTo>
                  <a:pt x="1473" y="0"/>
                </a:lnTo>
                <a:close/>
              </a:path>
            </a:pathLst>
          </a:custGeom>
          <a:solidFill>
            <a:srgbClr val="221F1F"/>
          </a:solidFill>
        </p:spPr>
        <p:txBody>
          <a:bodyPr wrap="square" lIns="0" tIns="0" rIns="0" bIns="0" rtlCol="0"/>
          <a:lstStyle/>
          <a:p>
            <a:endParaRPr/>
          </a:p>
        </p:txBody>
      </p:sp>
      <p:sp>
        <p:nvSpPr>
          <p:cNvPr id="750" name="object 750"/>
          <p:cNvSpPr/>
          <p:nvPr/>
        </p:nvSpPr>
        <p:spPr>
          <a:xfrm>
            <a:off x="1546673" y="2982173"/>
            <a:ext cx="27940" cy="1270"/>
          </a:xfrm>
          <a:custGeom>
            <a:avLst/>
            <a:gdLst/>
            <a:ahLst/>
            <a:cxnLst/>
            <a:rect l="l" t="t" r="r" b="b"/>
            <a:pathLst>
              <a:path w="27940" h="1269">
                <a:moveTo>
                  <a:pt x="25666" y="0"/>
                </a:moveTo>
                <a:lnTo>
                  <a:pt x="0" y="0"/>
                </a:lnTo>
                <a:lnTo>
                  <a:pt x="27863" y="723"/>
                </a:lnTo>
                <a:lnTo>
                  <a:pt x="25666" y="0"/>
                </a:lnTo>
                <a:close/>
              </a:path>
            </a:pathLst>
          </a:custGeom>
          <a:solidFill>
            <a:srgbClr val="221F1F"/>
          </a:solidFill>
        </p:spPr>
        <p:txBody>
          <a:bodyPr wrap="square" lIns="0" tIns="0" rIns="0" bIns="0" rtlCol="0"/>
          <a:lstStyle/>
          <a:p>
            <a:endParaRPr/>
          </a:p>
        </p:txBody>
      </p:sp>
      <p:sp>
        <p:nvSpPr>
          <p:cNvPr id="751" name="object 751"/>
          <p:cNvSpPr/>
          <p:nvPr/>
        </p:nvSpPr>
        <p:spPr>
          <a:xfrm>
            <a:off x="1546673" y="2982173"/>
            <a:ext cx="27940" cy="1270"/>
          </a:xfrm>
          <a:custGeom>
            <a:avLst/>
            <a:gdLst/>
            <a:ahLst/>
            <a:cxnLst/>
            <a:rect l="l" t="t" r="r" b="b"/>
            <a:pathLst>
              <a:path w="27940" h="1269">
                <a:moveTo>
                  <a:pt x="25666" y="0"/>
                </a:moveTo>
                <a:lnTo>
                  <a:pt x="0" y="0"/>
                </a:lnTo>
                <a:lnTo>
                  <a:pt x="27863" y="723"/>
                </a:lnTo>
                <a:lnTo>
                  <a:pt x="25666" y="0"/>
                </a:lnTo>
                <a:close/>
              </a:path>
            </a:pathLst>
          </a:custGeom>
          <a:solidFill>
            <a:srgbClr val="221F1F"/>
          </a:solidFill>
        </p:spPr>
        <p:txBody>
          <a:bodyPr wrap="square" lIns="0" tIns="0" rIns="0" bIns="0" rtlCol="0"/>
          <a:lstStyle/>
          <a:p>
            <a:endParaRPr/>
          </a:p>
        </p:txBody>
      </p:sp>
      <p:sp>
        <p:nvSpPr>
          <p:cNvPr id="752" name="object 752"/>
          <p:cNvSpPr/>
          <p:nvPr/>
        </p:nvSpPr>
        <p:spPr>
          <a:xfrm>
            <a:off x="1507069" y="2982901"/>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753" name="object 753"/>
          <p:cNvSpPr/>
          <p:nvPr/>
        </p:nvSpPr>
        <p:spPr>
          <a:xfrm>
            <a:off x="1507069" y="2982901"/>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754" name="object 754"/>
          <p:cNvSpPr/>
          <p:nvPr/>
        </p:nvSpPr>
        <p:spPr>
          <a:xfrm>
            <a:off x="1507069" y="2982901"/>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755" name="object 755"/>
          <p:cNvSpPr/>
          <p:nvPr/>
        </p:nvSpPr>
        <p:spPr>
          <a:xfrm>
            <a:off x="1507069" y="2982901"/>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756" name="object 756"/>
          <p:cNvSpPr/>
          <p:nvPr/>
        </p:nvSpPr>
        <p:spPr>
          <a:xfrm>
            <a:off x="1543739" y="2982901"/>
            <a:ext cx="32384" cy="1270"/>
          </a:xfrm>
          <a:custGeom>
            <a:avLst/>
            <a:gdLst/>
            <a:ahLst/>
            <a:cxnLst/>
            <a:rect l="l" t="t" r="r" b="b"/>
            <a:pathLst>
              <a:path w="32384" h="1269">
                <a:moveTo>
                  <a:pt x="1460" y="0"/>
                </a:moveTo>
                <a:lnTo>
                  <a:pt x="0" y="736"/>
                </a:lnTo>
                <a:lnTo>
                  <a:pt x="32270" y="736"/>
                </a:lnTo>
                <a:lnTo>
                  <a:pt x="1460" y="0"/>
                </a:lnTo>
                <a:close/>
              </a:path>
            </a:pathLst>
          </a:custGeom>
          <a:solidFill>
            <a:srgbClr val="221F1F"/>
          </a:solidFill>
        </p:spPr>
        <p:txBody>
          <a:bodyPr wrap="square" lIns="0" tIns="0" rIns="0" bIns="0" rtlCol="0"/>
          <a:lstStyle/>
          <a:p>
            <a:endParaRPr/>
          </a:p>
        </p:txBody>
      </p:sp>
      <p:sp>
        <p:nvSpPr>
          <p:cNvPr id="757" name="object 757"/>
          <p:cNvSpPr/>
          <p:nvPr/>
        </p:nvSpPr>
        <p:spPr>
          <a:xfrm>
            <a:off x="1543739" y="2982901"/>
            <a:ext cx="32384" cy="1270"/>
          </a:xfrm>
          <a:custGeom>
            <a:avLst/>
            <a:gdLst/>
            <a:ahLst/>
            <a:cxnLst/>
            <a:rect l="l" t="t" r="r" b="b"/>
            <a:pathLst>
              <a:path w="32384" h="1269">
                <a:moveTo>
                  <a:pt x="1460" y="0"/>
                </a:moveTo>
                <a:lnTo>
                  <a:pt x="0" y="736"/>
                </a:lnTo>
                <a:lnTo>
                  <a:pt x="32270" y="736"/>
                </a:lnTo>
                <a:lnTo>
                  <a:pt x="1460" y="0"/>
                </a:lnTo>
                <a:close/>
              </a:path>
            </a:pathLst>
          </a:custGeom>
          <a:solidFill>
            <a:srgbClr val="221F1F"/>
          </a:solidFill>
        </p:spPr>
        <p:txBody>
          <a:bodyPr wrap="square" lIns="0" tIns="0" rIns="0" bIns="0" rtlCol="0"/>
          <a:lstStyle/>
          <a:p>
            <a:endParaRPr/>
          </a:p>
        </p:txBody>
      </p:sp>
      <p:sp>
        <p:nvSpPr>
          <p:cNvPr id="758" name="object 758"/>
          <p:cNvSpPr/>
          <p:nvPr/>
        </p:nvSpPr>
        <p:spPr>
          <a:xfrm>
            <a:off x="1545200" y="2982901"/>
            <a:ext cx="31115" cy="1270"/>
          </a:xfrm>
          <a:custGeom>
            <a:avLst/>
            <a:gdLst/>
            <a:ahLst/>
            <a:cxnLst/>
            <a:rect l="l" t="t" r="r" b="b"/>
            <a:pathLst>
              <a:path w="31115" h="1269">
                <a:moveTo>
                  <a:pt x="29349" y="0"/>
                </a:moveTo>
                <a:lnTo>
                  <a:pt x="0" y="0"/>
                </a:lnTo>
                <a:lnTo>
                  <a:pt x="30810" y="736"/>
                </a:lnTo>
                <a:lnTo>
                  <a:pt x="29349" y="0"/>
                </a:lnTo>
                <a:close/>
              </a:path>
            </a:pathLst>
          </a:custGeom>
          <a:solidFill>
            <a:srgbClr val="221F1F"/>
          </a:solidFill>
        </p:spPr>
        <p:txBody>
          <a:bodyPr wrap="square" lIns="0" tIns="0" rIns="0" bIns="0" rtlCol="0"/>
          <a:lstStyle/>
          <a:p>
            <a:endParaRPr/>
          </a:p>
        </p:txBody>
      </p:sp>
      <p:sp>
        <p:nvSpPr>
          <p:cNvPr id="759" name="object 759"/>
          <p:cNvSpPr/>
          <p:nvPr/>
        </p:nvSpPr>
        <p:spPr>
          <a:xfrm>
            <a:off x="1545200" y="2982901"/>
            <a:ext cx="31115" cy="1270"/>
          </a:xfrm>
          <a:custGeom>
            <a:avLst/>
            <a:gdLst/>
            <a:ahLst/>
            <a:cxnLst/>
            <a:rect l="l" t="t" r="r" b="b"/>
            <a:pathLst>
              <a:path w="31115" h="1269">
                <a:moveTo>
                  <a:pt x="29349" y="0"/>
                </a:moveTo>
                <a:lnTo>
                  <a:pt x="0" y="0"/>
                </a:lnTo>
                <a:lnTo>
                  <a:pt x="30810" y="736"/>
                </a:lnTo>
                <a:lnTo>
                  <a:pt x="29349" y="0"/>
                </a:lnTo>
                <a:close/>
              </a:path>
            </a:pathLst>
          </a:custGeom>
          <a:solidFill>
            <a:srgbClr val="221F1F"/>
          </a:solidFill>
        </p:spPr>
        <p:txBody>
          <a:bodyPr wrap="square" lIns="0" tIns="0" rIns="0" bIns="0" rtlCol="0"/>
          <a:lstStyle/>
          <a:p>
            <a:endParaRPr/>
          </a:p>
        </p:txBody>
      </p:sp>
      <p:sp>
        <p:nvSpPr>
          <p:cNvPr id="760" name="object 760"/>
          <p:cNvSpPr/>
          <p:nvPr/>
        </p:nvSpPr>
        <p:spPr>
          <a:xfrm>
            <a:off x="1543010" y="2983640"/>
            <a:ext cx="34925" cy="0"/>
          </a:xfrm>
          <a:custGeom>
            <a:avLst/>
            <a:gdLst/>
            <a:ahLst/>
            <a:cxnLst/>
            <a:rect l="l" t="t" r="r" b="b"/>
            <a:pathLst>
              <a:path w="34925">
                <a:moveTo>
                  <a:pt x="723" y="0"/>
                </a:moveTo>
                <a:lnTo>
                  <a:pt x="0" y="0"/>
                </a:lnTo>
                <a:lnTo>
                  <a:pt x="34455" y="0"/>
                </a:lnTo>
                <a:lnTo>
                  <a:pt x="723" y="0"/>
                </a:lnTo>
                <a:close/>
              </a:path>
            </a:pathLst>
          </a:custGeom>
          <a:solidFill>
            <a:srgbClr val="221F1F"/>
          </a:solidFill>
        </p:spPr>
        <p:txBody>
          <a:bodyPr wrap="square" lIns="0" tIns="0" rIns="0" bIns="0" rtlCol="0"/>
          <a:lstStyle/>
          <a:p>
            <a:endParaRPr/>
          </a:p>
        </p:txBody>
      </p:sp>
      <p:sp>
        <p:nvSpPr>
          <p:cNvPr id="761" name="object 761"/>
          <p:cNvSpPr/>
          <p:nvPr/>
        </p:nvSpPr>
        <p:spPr>
          <a:xfrm>
            <a:off x="1543010" y="2983640"/>
            <a:ext cx="34925" cy="0"/>
          </a:xfrm>
          <a:custGeom>
            <a:avLst/>
            <a:gdLst/>
            <a:ahLst/>
            <a:cxnLst/>
            <a:rect l="l" t="t" r="r" b="b"/>
            <a:pathLst>
              <a:path w="34925">
                <a:moveTo>
                  <a:pt x="723" y="0"/>
                </a:moveTo>
                <a:lnTo>
                  <a:pt x="0" y="0"/>
                </a:lnTo>
                <a:lnTo>
                  <a:pt x="34455" y="0"/>
                </a:lnTo>
                <a:lnTo>
                  <a:pt x="723" y="0"/>
                </a:lnTo>
                <a:close/>
              </a:path>
            </a:pathLst>
          </a:custGeom>
          <a:solidFill>
            <a:srgbClr val="221F1F"/>
          </a:solidFill>
        </p:spPr>
        <p:txBody>
          <a:bodyPr wrap="square" lIns="0" tIns="0" rIns="0" bIns="0" rtlCol="0"/>
          <a:lstStyle/>
          <a:p>
            <a:endParaRPr/>
          </a:p>
        </p:txBody>
      </p:sp>
      <p:sp>
        <p:nvSpPr>
          <p:cNvPr id="762" name="object 762"/>
          <p:cNvSpPr/>
          <p:nvPr/>
        </p:nvSpPr>
        <p:spPr>
          <a:xfrm>
            <a:off x="1543734" y="2983640"/>
            <a:ext cx="34290" cy="0"/>
          </a:xfrm>
          <a:custGeom>
            <a:avLst/>
            <a:gdLst/>
            <a:ahLst/>
            <a:cxnLst/>
            <a:rect l="l" t="t" r="r" b="b"/>
            <a:pathLst>
              <a:path w="34290">
                <a:moveTo>
                  <a:pt x="0" y="0"/>
                </a:moveTo>
                <a:lnTo>
                  <a:pt x="33731" y="0"/>
                </a:lnTo>
              </a:path>
            </a:pathLst>
          </a:custGeom>
          <a:solidFill>
            <a:srgbClr val="221F1F"/>
          </a:solidFill>
        </p:spPr>
        <p:txBody>
          <a:bodyPr wrap="square" lIns="0" tIns="0" rIns="0" bIns="0" rtlCol="0"/>
          <a:lstStyle/>
          <a:p>
            <a:endParaRPr/>
          </a:p>
        </p:txBody>
      </p:sp>
      <p:sp>
        <p:nvSpPr>
          <p:cNvPr id="763" name="object 763"/>
          <p:cNvSpPr/>
          <p:nvPr/>
        </p:nvSpPr>
        <p:spPr>
          <a:xfrm>
            <a:off x="1543734" y="2983640"/>
            <a:ext cx="34290" cy="0"/>
          </a:xfrm>
          <a:custGeom>
            <a:avLst/>
            <a:gdLst/>
            <a:ahLst/>
            <a:cxnLst/>
            <a:rect l="l" t="t" r="r" b="b"/>
            <a:pathLst>
              <a:path w="34290">
                <a:moveTo>
                  <a:pt x="0" y="0"/>
                </a:moveTo>
                <a:lnTo>
                  <a:pt x="33731" y="0"/>
                </a:lnTo>
              </a:path>
            </a:pathLst>
          </a:custGeom>
          <a:solidFill>
            <a:srgbClr val="221F1F"/>
          </a:solidFill>
        </p:spPr>
        <p:txBody>
          <a:bodyPr wrap="square" lIns="0" tIns="0" rIns="0" bIns="0" rtlCol="0"/>
          <a:lstStyle/>
          <a:p>
            <a:endParaRPr/>
          </a:p>
        </p:txBody>
      </p:sp>
      <p:sp>
        <p:nvSpPr>
          <p:cNvPr id="764" name="object 764"/>
          <p:cNvSpPr/>
          <p:nvPr/>
        </p:nvSpPr>
        <p:spPr>
          <a:xfrm>
            <a:off x="1507069" y="2982901"/>
            <a:ext cx="11430" cy="1905"/>
          </a:xfrm>
          <a:custGeom>
            <a:avLst/>
            <a:gdLst/>
            <a:ahLst/>
            <a:cxnLst/>
            <a:rect l="l" t="t" r="r" b="b"/>
            <a:pathLst>
              <a:path w="11430" h="1905">
                <a:moveTo>
                  <a:pt x="0" y="0"/>
                </a:moveTo>
                <a:lnTo>
                  <a:pt x="0" y="1460"/>
                </a:lnTo>
                <a:lnTo>
                  <a:pt x="10998" y="1460"/>
                </a:lnTo>
                <a:lnTo>
                  <a:pt x="0" y="0"/>
                </a:lnTo>
                <a:close/>
              </a:path>
            </a:pathLst>
          </a:custGeom>
          <a:solidFill>
            <a:srgbClr val="221F1F"/>
          </a:solidFill>
        </p:spPr>
        <p:txBody>
          <a:bodyPr wrap="square" lIns="0" tIns="0" rIns="0" bIns="0" rtlCol="0"/>
          <a:lstStyle/>
          <a:p>
            <a:endParaRPr/>
          </a:p>
        </p:txBody>
      </p:sp>
      <p:sp>
        <p:nvSpPr>
          <p:cNvPr id="765" name="object 765"/>
          <p:cNvSpPr/>
          <p:nvPr/>
        </p:nvSpPr>
        <p:spPr>
          <a:xfrm>
            <a:off x="1507069" y="2982901"/>
            <a:ext cx="11430" cy="1905"/>
          </a:xfrm>
          <a:custGeom>
            <a:avLst/>
            <a:gdLst/>
            <a:ahLst/>
            <a:cxnLst/>
            <a:rect l="l" t="t" r="r" b="b"/>
            <a:pathLst>
              <a:path w="11430" h="1905">
                <a:moveTo>
                  <a:pt x="0" y="0"/>
                </a:moveTo>
                <a:lnTo>
                  <a:pt x="0" y="1460"/>
                </a:lnTo>
                <a:lnTo>
                  <a:pt x="10998" y="1460"/>
                </a:lnTo>
                <a:lnTo>
                  <a:pt x="0" y="0"/>
                </a:lnTo>
                <a:close/>
              </a:path>
            </a:pathLst>
          </a:custGeom>
          <a:solidFill>
            <a:srgbClr val="221F1F"/>
          </a:solidFill>
        </p:spPr>
        <p:txBody>
          <a:bodyPr wrap="square" lIns="0" tIns="0" rIns="0" bIns="0" rtlCol="0"/>
          <a:lstStyle/>
          <a:p>
            <a:endParaRPr/>
          </a:p>
        </p:txBody>
      </p:sp>
      <p:sp>
        <p:nvSpPr>
          <p:cNvPr id="766" name="object 766"/>
          <p:cNvSpPr/>
          <p:nvPr/>
        </p:nvSpPr>
        <p:spPr>
          <a:xfrm>
            <a:off x="1507069" y="2982901"/>
            <a:ext cx="12065" cy="1905"/>
          </a:xfrm>
          <a:custGeom>
            <a:avLst/>
            <a:gdLst/>
            <a:ahLst/>
            <a:cxnLst/>
            <a:rect l="l" t="t" r="r" b="b"/>
            <a:pathLst>
              <a:path w="12065" h="1905">
                <a:moveTo>
                  <a:pt x="11722" y="0"/>
                </a:moveTo>
                <a:lnTo>
                  <a:pt x="0" y="0"/>
                </a:lnTo>
                <a:lnTo>
                  <a:pt x="10998" y="1460"/>
                </a:lnTo>
                <a:lnTo>
                  <a:pt x="11722" y="0"/>
                </a:lnTo>
                <a:close/>
              </a:path>
            </a:pathLst>
          </a:custGeom>
          <a:solidFill>
            <a:srgbClr val="221F1F"/>
          </a:solidFill>
        </p:spPr>
        <p:txBody>
          <a:bodyPr wrap="square" lIns="0" tIns="0" rIns="0" bIns="0" rtlCol="0"/>
          <a:lstStyle/>
          <a:p>
            <a:endParaRPr/>
          </a:p>
        </p:txBody>
      </p:sp>
      <p:sp>
        <p:nvSpPr>
          <p:cNvPr id="767" name="object 767"/>
          <p:cNvSpPr/>
          <p:nvPr/>
        </p:nvSpPr>
        <p:spPr>
          <a:xfrm>
            <a:off x="1507069" y="2982901"/>
            <a:ext cx="12065" cy="1905"/>
          </a:xfrm>
          <a:custGeom>
            <a:avLst/>
            <a:gdLst/>
            <a:ahLst/>
            <a:cxnLst/>
            <a:rect l="l" t="t" r="r" b="b"/>
            <a:pathLst>
              <a:path w="12065" h="1905">
                <a:moveTo>
                  <a:pt x="11722" y="0"/>
                </a:moveTo>
                <a:lnTo>
                  <a:pt x="0" y="0"/>
                </a:lnTo>
                <a:lnTo>
                  <a:pt x="10998" y="1460"/>
                </a:lnTo>
                <a:lnTo>
                  <a:pt x="11722" y="0"/>
                </a:lnTo>
                <a:close/>
              </a:path>
            </a:pathLst>
          </a:custGeom>
          <a:solidFill>
            <a:srgbClr val="221F1F"/>
          </a:solidFill>
        </p:spPr>
        <p:txBody>
          <a:bodyPr wrap="square" lIns="0" tIns="0" rIns="0" bIns="0" rtlCol="0"/>
          <a:lstStyle/>
          <a:p>
            <a:endParaRPr/>
          </a:p>
        </p:txBody>
      </p:sp>
      <p:sp>
        <p:nvSpPr>
          <p:cNvPr id="768" name="object 768"/>
          <p:cNvSpPr/>
          <p:nvPr/>
        </p:nvSpPr>
        <p:spPr>
          <a:xfrm>
            <a:off x="1542270" y="2983640"/>
            <a:ext cx="36195" cy="1270"/>
          </a:xfrm>
          <a:custGeom>
            <a:avLst/>
            <a:gdLst/>
            <a:ahLst/>
            <a:cxnLst/>
            <a:rect l="l" t="t" r="r" b="b"/>
            <a:pathLst>
              <a:path w="36194" h="1269">
                <a:moveTo>
                  <a:pt x="736" y="0"/>
                </a:moveTo>
                <a:lnTo>
                  <a:pt x="0" y="723"/>
                </a:lnTo>
                <a:lnTo>
                  <a:pt x="35928" y="723"/>
                </a:lnTo>
                <a:lnTo>
                  <a:pt x="736" y="0"/>
                </a:lnTo>
                <a:close/>
              </a:path>
            </a:pathLst>
          </a:custGeom>
          <a:solidFill>
            <a:srgbClr val="221F1F"/>
          </a:solidFill>
        </p:spPr>
        <p:txBody>
          <a:bodyPr wrap="square" lIns="0" tIns="0" rIns="0" bIns="0" rtlCol="0"/>
          <a:lstStyle/>
          <a:p>
            <a:endParaRPr/>
          </a:p>
        </p:txBody>
      </p:sp>
      <p:sp>
        <p:nvSpPr>
          <p:cNvPr id="769" name="object 769"/>
          <p:cNvSpPr/>
          <p:nvPr/>
        </p:nvSpPr>
        <p:spPr>
          <a:xfrm>
            <a:off x="1542270" y="2983640"/>
            <a:ext cx="36195" cy="1270"/>
          </a:xfrm>
          <a:custGeom>
            <a:avLst/>
            <a:gdLst/>
            <a:ahLst/>
            <a:cxnLst/>
            <a:rect l="l" t="t" r="r" b="b"/>
            <a:pathLst>
              <a:path w="36194" h="1269">
                <a:moveTo>
                  <a:pt x="736" y="0"/>
                </a:moveTo>
                <a:lnTo>
                  <a:pt x="0" y="723"/>
                </a:lnTo>
                <a:lnTo>
                  <a:pt x="35928" y="723"/>
                </a:lnTo>
                <a:lnTo>
                  <a:pt x="736" y="0"/>
                </a:lnTo>
                <a:close/>
              </a:path>
            </a:pathLst>
          </a:custGeom>
          <a:solidFill>
            <a:srgbClr val="221F1F"/>
          </a:solidFill>
        </p:spPr>
        <p:txBody>
          <a:bodyPr wrap="square" lIns="0" tIns="0" rIns="0" bIns="0" rtlCol="0"/>
          <a:lstStyle/>
          <a:p>
            <a:endParaRPr/>
          </a:p>
        </p:txBody>
      </p:sp>
      <p:sp>
        <p:nvSpPr>
          <p:cNvPr id="770" name="object 770"/>
          <p:cNvSpPr/>
          <p:nvPr/>
        </p:nvSpPr>
        <p:spPr>
          <a:xfrm>
            <a:off x="1543006" y="2983640"/>
            <a:ext cx="35560" cy="1270"/>
          </a:xfrm>
          <a:custGeom>
            <a:avLst/>
            <a:gdLst/>
            <a:ahLst/>
            <a:cxnLst/>
            <a:rect l="l" t="t" r="r" b="b"/>
            <a:pathLst>
              <a:path w="35559" h="1269">
                <a:moveTo>
                  <a:pt x="34467" y="0"/>
                </a:moveTo>
                <a:lnTo>
                  <a:pt x="0" y="0"/>
                </a:lnTo>
                <a:lnTo>
                  <a:pt x="35191" y="723"/>
                </a:lnTo>
                <a:lnTo>
                  <a:pt x="34467" y="0"/>
                </a:lnTo>
                <a:close/>
              </a:path>
            </a:pathLst>
          </a:custGeom>
          <a:solidFill>
            <a:srgbClr val="221F1F"/>
          </a:solidFill>
        </p:spPr>
        <p:txBody>
          <a:bodyPr wrap="square" lIns="0" tIns="0" rIns="0" bIns="0" rtlCol="0"/>
          <a:lstStyle/>
          <a:p>
            <a:endParaRPr/>
          </a:p>
        </p:txBody>
      </p:sp>
      <p:sp>
        <p:nvSpPr>
          <p:cNvPr id="771" name="object 771"/>
          <p:cNvSpPr/>
          <p:nvPr/>
        </p:nvSpPr>
        <p:spPr>
          <a:xfrm>
            <a:off x="1543006" y="2983640"/>
            <a:ext cx="35560" cy="1270"/>
          </a:xfrm>
          <a:custGeom>
            <a:avLst/>
            <a:gdLst/>
            <a:ahLst/>
            <a:cxnLst/>
            <a:rect l="l" t="t" r="r" b="b"/>
            <a:pathLst>
              <a:path w="35559" h="1269">
                <a:moveTo>
                  <a:pt x="34467" y="0"/>
                </a:moveTo>
                <a:lnTo>
                  <a:pt x="0" y="0"/>
                </a:lnTo>
                <a:lnTo>
                  <a:pt x="35191" y="723"/>
                </a:lnTo>
                <a:lnTo>
                  <a:pt x="34467" y="0"/>
                </a:lnTo>
                <a:close/>
              </a:path>
            </a:pathLst>
          </a:custGeom>
          <a:solidFill>
            <a:srgbClr val="221F1F"/>
          </a:solidFill>
        </p:spPr>
        <p:txBody>
          <a:bodyPr wrap="square" lIns="0" tIns="0" rIns="0" bIns="0" rtlCol="0"/>
          <a:lstStyle/>
          <a:p>
            <a:endParaRPr/>
          </a:p>
        </p:txBody>
      </p:sp>
      <p:sp>
        <p:nvSpPr>
          <p:cNvPr id="772" name="object 772"/>
          <p:cNvSpPr/>
          <p:nvPr/>
        </p:nvSpPr>
        <p:spPr>
          <a:xfrm>
            <a:off x="1506345" y="2984367"/>
            <a:ext cx="12065" cy="0"/>
          </a:xfrm>
          <a:custGeom>
            <a:avLst/>
            <a:gdLst/>
            <a:ahLst/>
            <a:cxnLst/>
            <a:rect l="l" t="t" r="r" b="b"/>
            <a:pathLst>
              <a:path w="12065">
                <a:moveTo>
                  <a:pt x="723" y="0"/>
                </a:moveTo>
                <a:lnTo>
                  <a:pt x="0" y="0"/>
                </a:lnTo>
                <a:lnTo>
                  <a:pt x="11722" y="0"/>
                </a:lnTo>
                <a:lnTo>
                  <a:pt x="723" y="0"/>
                </a:lnTo>
                <a:close/>
              </a:path>
            </a:pathLst>
          </a:custGeom>
          <a:solidFill>
            <a:srgbClr val="221F1F"/>
          </a:solidFill>
        </p:spPr>
        <p:txBody>
          <a:bodyPr wrap="square" lIns="0" tIns="0" rIns="0" bIns="0" rtlCol="0"/>
          <a:lstStyle/>
          <a:p>
            <a:endParaRPr/>
          </a:p>
        </p:txBody>
      </p:sp>
      <p:sp>
        <p:nvSpPr>
          <p:cNvPr id="773" name="object 773"/>
          <p:cNvSpPr/>
          <p:nvPr/>
        </p:nvSpPr>
        <p:spPr>
          <a:xfrm>
            <a:off x="1506345" y="2984367"/>
            <a:ext cx="12065" cy="0"/>
          </a:xfrm>
          <a:custGeom>
            <a:avLst/>
            <a:gdLst/>
            <a:ahLst/>
            <a:cxnLst/>
            <a:rect l="l" t="t" r="r" b="b"/>
            <a:pathLst>
              <a:path w="12065">
                <a:moveTo>
                  <a:pt x="723" y="0"/>
                </a:moveTo>
                <a:lnTo>
                  <a:pt x="0" y="0"/>
                </a:lnTo>
                <a:lnTo>
                  <a:pt x="11722" y="0"/>
                </a:lnTo>
                <a:lnTo>
                  <a:pt x="723" y="0"/>
                </a:lnTo>
                <a:close/>
              </a:path>
            </a:pathLst>
          </a:custGeom>
          <a:solidFill>
            <a:srgbClr val="221F1F"/>
          </a:solidFill>
        </p:spPr>
        <p:txBody>
          <a:bodyPr wrap="square" lIns="0" tIns="0" rIns="0" bIns="0" rtlCol="0"/>
          <a:lstStyle/>
          <a:p>
            <a:endParaRPr/>
          </a:p>
        </p:txBody>
      </p:sp>
      <p:sp>
        <p:nvSpPr>
          <p:cNvPr id="774" name="object 774"/>
          <p:cNvSpPr/>
          <p:nvPr/>
        </p:nvSpPr>
        <p:spPr>
          <a:xfrm>
            <a:off x="1507069" y="2984367"/>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775" name="object 775"/>
          <p:cNvSpPr/>
          <p:nvPr/>
        </p:nvSpPr>
        <p:spPr>
          <a:xfrm>
            <a:off x="1507069" y="2984367"/>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776" name="object 776"/>
          <p:cNvSpPr/>
          <p:nvPr/>
        </p:nvSpPr>
        <p:spPr>
          <a:xfrm>
            <a:off x="1540809" y="2984367"/>
            <a:ext cx="38735" cy="1270"/>
          </a:xfrm>
          <a:custGeom>
            <a:avLst/>
            <a:gdLst/>
            <a:ahLst/>
            <a:cxnLst/>
            <a:rect l="l" t="t" r="r" b="b"/>
            <a:pathLst>
              <a:path w="38734" h="1269">
                <a:moveTo>
                  <a:pt x="1460" y="0"/>
                </a:moveTo>
                <a:lnTo>
                  <a:pt x="0" y="736"/>
                </a:lnTo>
                <a:lnTo>
                  <a:pt x="38125" y="736"/>
                </a:lnTo>
                <a:lnTo>
                  <a:pt x="1460" y="0"/>
                </a:lnTo>
                <a:close/>
              </a:path>
            </a:pathLst>
          </a:custGeom>
          <a:solidFill>
            <a:srgbClr val="221F1F"/>
          </a:solidFill>
        </p:spPr>
        <p:txBody>
          <a:bodyPr wrap="square" lIns="0" tIns="0" rIns="0" bIns="0" rtlCol="0"/>
          <a:lstStyle/>
          <a:p>
            <a:endParaRPr/>
          </a:p>
        </p:txBody>
      </p:sp>
      <p:sp>
        <p:nvSpPr>
          <p:cNvPr id="777" name="object 777"/>
          <p:cNvSpPr/>
          <p:nvPr/>
        </p:nvSpPr>
        <p:spPr>
          <a:xfrm>
            <a:off x="1540809" y="2984367"/>
            <a:ext cx="38735" cy="1270"/>
          </a:xfrm>
          <a:custGeom>
            <a:avLst/>
            <a:gdLst/>
            <a:ahLst/>
            <a:cxnLst/>
            <a:rect l="l" t="t" r="r" b="b"/>
            <a:pathLst>
              <a:path w="38734" h="1269">
                <a:moveTo>
                  <a:pt x="1460" y="0"/>
                </a:moveTo>
                <a:lnTo>
                  <a:pt x="0" y="736"/>
                </a:lnTo>
                <a:lnTo>
                  <a:pt x="38125" y="736"/>
                </a:lnTo>
                <a:lnTo>
                  <a:pt x="1460" y="0"/>
                </a:lnTo>
                <a:close/>
              </a:path>
            </a:pathLst>
          </a:custGeom>
          <a:solidFill>
            <a:srgbClr val="221F1F"/>
          </a:solidFill>
        </p:spPr>
        <p:txBody>
          <a:bodyPr wrap="square" lIns="0" tIns="0" rIns="0" bIns="0" rtlCol="0"/>
          <a:lstStyle/>
          <a:p>
            <a:endParaRPr/>
          </a:p>
        </p:txBody>
      </p:sp>
      <p:sp>
        <p:nvSpPr>
          <p:cNvPr id="778" name="object 778"/>
          <p:cNvSpPr/>
          <p:nvPr/>
        </p:nvSpPr>
        <p:spPr>
          <a:xfrm>
            <a:off x="1542270" y="2984367"/>
            <a:ext cx="36830" cy="1270"/>
          </a:xfrm>
          <a:custGeom>
            <a:avLst/>
            <a:gdLst/>
            <a:ahLst/>
            <a:cxnLst/>
            <a:rect l="l" t="t" r="r" b="b"/>
            <a:pathLst>
              <a:path w="36830" h="1269">
                <a:moveTo>
                  <a:pt x="35928" y="0"/>
                </a:moveTo>
                <a:lnTo>
                  <a:pt x="0" y="0"/>
                </a:lnTo>
                <a:lnTo>
                  <a:pt x="36664" y="736"/>
                </a:lnTo>
                <a:lnTo>
                  <a:pt x="35928" y="0"/>
                </a:lnTo>
                <a:close/>
              </a:path>
            </a:pathLst>
          </a:custGeom>
          <a:solidFill>
            <a:srgbClr val="221F1F"/>
          </a:solidFill>
        </p:spPr>
        <p:txBody>
          <a:bodyPr wrap="square" lIns="0" tIns="0" rIns="0" bIns="0" rtlCol="0"/>
          <a:lstStyle/>
          <a:p>
            <a:endParaRPr/>
          </a:p>
        </p:txBody>
      </p:sp>
      <p:sp>
        <p:nvSpPr>
          <p:cNvPr id="779" name="object 779"/>
          <p:cNvSpPr/>
          <p:nvPr/>
        </p:nvSpPr>
        <p:spPr>
          <a:xfrm>
            <a:off x="1542270" y="2984367"/>
            <a:ext cx="36830" cy="1270"/>
          </a:xfrm>
          <a:custGeom>
            <a:avLst/>
            <a:gdLst/>
            <a:ahLst/>
            <a:cxnLst/>
            <a:rect l="l" t="t" r="r" b="b"/>
            <a:pathLst>
              <a:path w="36830" h="1269">
                <a:moveTo>
                  <a:pt x="35928" y="0"/>
                </a:moveTo>
                <a:lnTo>
                  <a:pt x="0" y="0"/>
                </a:lnTo>
                <a:lnTo>
                  <a:pt x="36664" y="736"/>
                </a:lnTo>
                <a:lnTo>
                  <a:pt x="35928" y="0"/>
                </a:lnTo>
                <a:close/>
              </a:path>
            </a:pathLst>
          </a:custGeom>
          <a:solidFill>
            <a:srgbClr val="221F1F"/>
          </a:solidFill>
        </p:spPr>
        <p:txBody>
          <a:bodyPr wrap="square" lIns="0" tIns="0" rIns="0" bIns="0" rtlCol="0"/>
          <a:lstStyle/>
          <a:p>
            <a:endParaRPr/>
          </a:p>
        </p:txBody>
      </p:sp>
      <p:sp>
        <p:nvSpPr>
          <p:cNvPr id="780" name="object 780"/>
          <p:cNvSpPr/>
          <p:nvPr/>
        </p:nvSpPr>
        <p:spPr>
          <a:xfrm>
            <a:off x="1506340" y="2984367"/>
            <a:ext cx="11430" cy="1270"/>
          </a:xfrm>
          <a:custGeom>
            <a:avLst/>
            <a:gdLst/>
            <a:ahLst/>
            <a:cxnLst/>
            <a:rect l="l" t="t" r="r" b="b"/>
            <a:pathLst>
              <a:path w="11430" h="1269">
                <a:moveTo>
                  <a:pt x="0" y="0"/>
                </a:moveTo>
                <a:lnTo>
                  <a:pt x="0" y="736"/>
                </a:lnTo>
                <a:lnTo>
                  <a:pt x="10985" y="736"/>
                </a:lnTo>
                <a:lnTo>
                  <a:pt x="0" y="0"/>
                </a:lnTo>
                <a:close/>
              </a:path>
            </a:pathLst>
          </a:custGeom>
          <a:solidFill>
            <a:srgbClr val="221F1F"/>
          </a:solidFill>
        </p:spPr>
        <p:txBody>
          <a:bodyPr wrap="square" lIns="0" tIns="0" rIns="0" bIns="0" rtlCol="0"/>
          <a:lstStyle/>
          <a:p>
            <a:endParaRPr/>
          </a:p>
        </p:txBody>
      </p:sp>
      <p:sp>
        <p:nvSpPr>
          <p:cNvPr id="781" name="object 781"/>
          <p:cNvSpPr/>
          <p:nvPr/>
        </p:nvSpPr>
        <p:spPr>
          <a:xfrm>
            <a:off x="1506340" y="2984367"/>
            <a:ext cx="11430" cy="1270"/>
          </a:xfrm>
          <a:custGeom>
            <a:avLst/>
            <a:gdLst/>
            <a:ahLst/>
            <a:cxnLst/>
            <a:rect l="l" t="t" r="r" b="b"/>
            <a:pathLst>
              <a:path w="11430" h="1269">
                <a:moveTo>
                  <a:pt x="0" y="0"/>
                </a:moveTo>
                <a:lnTo>
                  <a:pt x="0" y="736"/>
                </a:lnTo>
                <a:lnTo>
                  <a:pt x="10985" y="736"/>
                </a:lnTo>
                <a:lnTo>
                  <a:pt x="0" y="0"/>
                </a:lnTo>
                <a:close/>
              </a:path>
            </a:pathLst>
          </a:custGeom>
          <a:solidFill>
            <a:srgbClr val="221F1F"/>
          </a:solidFill>
        </p:spPr>
        <p:txBody>
          <a:bodyPr wrap="square" lIns="0" tIns="0" rIns="0" bIns="0" rtlCol="0"/>
          <a:lstStyle/>
          <a:p>
            <a:endParaRPr/>
          </a:p>
        </p:txBody>
      </p:sp>
      <p:sp>
        <p:nvSpPr>
          <p:cNvPr id="782" name="object 782"/>
          <p:cNvSpPr/>
          <p:nvPr/>
        </p:nvSpPr>
        <p:spPr>
          <a:xfrm>
            <a:off x="1506340" y="2984367"/>
            <a:ext cx="12065" cy="1270"/>
          </a:xfrm>
          <a:custGeom>
            <a:avLst/>
            <a:gdLst/>
            <a:ahLst/>
            <a:cxnLst/>
            <a:rect l="l" t="t" r="r" b="b"/>
            <a:pathLst>
              <a:path w="12065" h="1269">
                <a:moveTo>
                  <a:pt x="11722" y="0"/>
                </a:moveTo>
                <a:lnTo>
                  <a:pt x="0" y="0"/>
                </a:lnTo>
                <a:lnTo>
                  <a:pt x="10985" y="736"/>
                </a:lnTo>
                <a:lnTo>
                  <a:pt x="11722" y="0"/>
                </a:lnTo>
                <a:close/>
              </a:path>
            </a:pathLst>
          </a:custGeom>
          <a:solidFill>
            <a:srgbClr val="221F1F"/>
          </a:solidFill>
        </p:spPr>
        <p:txBody>
          <a:bodyPr wrap="square" lIns="0" tIns="0" rIns="0" bIns="0" rtlCol="0"/>
          <a:lstStyle/>
          <a:p>
            <a:endParaRPr/>
          </a:p>
        </p:txBody>
      </p:sp>
      <p:sp>
        <p:nvSpPr>
          <p:cNvPr id="783" name="object 783"/>
          <p:cNvSpPr/>
          <p:nvPr/>
        </p:nvSpPr>
        <p:spPr>
          <a:xfrm>
            <a:off x="1506340" y="2984367"/>
            <a:ext cx="12065" cy="1270"/>
          </a:xfrm>
          <a:custGeom>
            <a:avLst/>
            <a:gdLst/>
            <a:ahLst/>
            <a:cxnLst/>
            <a:rect l="l" t="t" r="r" b="b"/>
            <a:pathLst>
              <a:path w="12065" h="1269">
                <a:moveTo>
                  <a:pt x="11722" y="0"/>
                </a:moveTo>
                <a:lnTo>
                  <a:pt x="0" y="0"/>
                </a:lnTo>
                <a:lnTo>
                  <a:pt x="10985" y="736"/>
                </a:lnTo>
                <a:lnTo>
                  <a:pt x="11722" y="0"/>
                </a:lnTo>
                <a:close/>
              </a:path>
            </a:pathLst>
          </a:custGeom>
          <a:solidFill>
            <a:srgbClr val="221F1F"/>
          </a:solidFill>
        </p:spPr>
        <p:txBody>
          <a:bodyPr wrap="square" lIns="0" tIns="0" rIns="0" bIns="0" rtlCol="0"/>
          <a:lstStyle/>
          <a:p>
            <a:endParaRPr/>
          </a:p>
        </p:txBody>
      </p:sp>
      <p:sp>
        <p:nvSpPr>
          <p:cNvPr id="784" name="object 784"/>
          <p:cNvSpPr/>
          <p:nvPr/>
        </p:nvSpPr>
        <p:spPr>
          <a:xfrm>
            <a:off x="1504130" y="2985104"/>
            <a:ext cx="12700" cy="1270"/>
          </a:xfrm>
          <a:custGeom>
            <a:avLst/>
            <a:gdLst/>
            <a:ahLst/>
            <a:cxnLst/>
            <a:rect l="l" t="t" r="r" b="b"/>
            <a:pathLst>
              <a:path w="12700" h="1269">
                <a:moveTo>
                  <a:pt x="2209" y="0"/>
                </a:moveTo>
                <a:lnTo>
                  <a:pt x="0" y="723"/>
                </a:lnTo>
                <a:lnTo>
                  <a:pt x="12471" y="723"/>
                </a:lnTo>
                <a:lnTo>
                  <a:pt x="2209" y="0"/>
                </a:lnTo>
                <a:close/>
              </a:path>
            </a:pathLst>
          </a:custGeom>
          <a:solidFill>
            <a:srgbClr val="221F1F"/>
          </a:solidFill>
        </p:spPr>
        <p:txBody>
          <a:bodyPr wrap="square" lIns="0" tIns="0" rIns="0" bIns="0" rtlCol="0"/>
          <a:lstStyle/>
          <a:p>
            <a:endParaRPr/>
          </a:p>
        </p:txBody>
      </p:sp>
      <p:sp>
        <p:nvSpPr>
          <p:cNvPr id="785" name="object 785"/>
          <p:cNvSpPr/>
          <p:nvPr/>
        </p:nvSpPr>
        <p:spPr>
          <a:xfrm>
            <a:off x="1504130" y="2985104"/>
            <a:ext cx="12700" cy="1270"/>
          </a:xfrm>
          <a:custGeom>
            <a:avLst/>
            <a:gdLst/>
            <a:ahLst/>
            <a:cxnLst/>
            <a:rect l="l" t="t" r="r" b="b"/>
            <a:pathLst>
              <a:path w="12700" h="1269">
                <a:moveTo>
                  <a:pt x="2209" y="0"/>
                </a:moveTo>
                <a:lnTo>
                  <a:pt x="0" y="723"/>
                </a:lnTo>
                <a:lnTo>
                  <a:pt x="12471" y="723"/>
                </a:lnTo>
                <a:lnTo>
                  <a:pt x="2209" y="0"/>
                </a:lnTo>
                <a:close/>
              </a:path>
            </a:pathLst>
          </a:custGeom>
          <a:solidFill>
            <a:srgbClr val="221F1F"/>
          </a:solidFill>
        </p:spPr>
        <p:txBody>
          <a:bodyPr wrap="square" lIns="0" tIns="0" rIns="0" bIns="0" rtlCol="0"/>
          <a:lstStyle/>
          <a:p>
            <a:endParaRPr/>
          </a:p>
        </p:txBody>
      </p:sp>
      <p:sp>
        <p:nvSpPr>
          <p:cNvPr id="786" name="object 786"/>
          <p:cNvSpPr/>
          <p:nvPr/>
        </p:nvSpPr>
        <p:spPr>
          <a:xfrm>
            <a:off x="1506340" y="2985104"/>
            <a:ext cx="11430" cy="1270"/>
          </a:xfrm>
          <a:custGeom>
            <a:avLst/>
            <a:gdLst/>
            <a:ahLst/>
            <a:cxnLst/>
            <a:rect l="l" t="t" r="r" b="b"/>
            <a:pathLst>
              <a:path w="11430" h="1269">
                <a:moveTo>
                  <a:pt x="10985" y="0"/>
                </a:moveTo>
                <a:lnTo>
                  <a:pt x="0" y="0"/>
                </a:lnTo>
                <a:lnTo>
                  <a:pt x="10261" y="723"/>
                </a:lnTo>
                <a:lnTo>
                  <a:pt x="10985" y="0"/>
                </a:lnTo>
                <a:close/>
              </a:path>
            </a:pathLst>
          </a:custGeom>
          <a:solidFill>
            <a:srgbClr val="221F1F"/>
          </a:solidFill>
        </p:spPr>
        <p:txBody>
          <a:bodyPr wrap="square" lIns="0" tIns="0" rIns="0" bIns="0" rtlCol="0"/>
          <a:lstStyle/>
          <a:p>
            <a:endParaRPr/>
          </a:p>
        </p:txBody>
      </p:sp>
      <p:sp>
        <p:nvSpPr>
          <p:cNvPr id="787" name="object 787"/>
          <p:cNvSpPr/>
          <p:nvPr/>
        </p:nvSpPr>
        <p:spPr>
          <a:xfrm>
            <a:off x="1506340" y="2985104"/>
            <a:ext cx="11430" cy="1270"/>
          </a:xfrm>
          <a:custGeom>
            <a:avLst/>
            <a:gdLst/>
            <a:ahLst/>
            <a:cxnLst/>
            <a:rect l="l" t="t" r="r" b="b"/>
            <a:pathLst>
              <a:path w="11430" h="1269">
                <a:moveTo>
                  <a:pt x="10985" y="0"/>
                </a:moveTo>
                <a:lnTo>
                  <a:pt x="0" y="0"/>
                </a:lnTo>
                <a:lnTo>
                  <a:pt x="10261" y="723"/>
                </a:lnTo>
                <a:lnTo>
                  <a:pt x="10985" y="0"/>
                </a:lnTo>
                <a:close/>
              </a:path>
            </a:pathLst>
          </a:custGeom>
          <a:solidFill>
            <a:srgbClr val="221F1F"/>
          </a:solidFill>
        </p:spPr>
        <p:txBody>
          <a:bodyPr wrap="square" lIns="0" tIns="0" rIns="0" bIns="0" rtlCol="0"/>
          <a:lstStyle/>
          <a:p>
            <a:endParaRPr/>
          </a:p>
        </p:txBody>
      </p:sp>
      <p:sp>
        <p:nvSpPr>
          <p:cNvPr id="788" name="object 788"/>
          <p:cNvSpPr/>
          <p:nvPr/>
        </p:nvSpPr>
        <p:spPr>
          <a:xfrm>
            <a:off x="1503401" y="2985833"/>
            <a:ext cx="13335" cy="1270"/>
          </a:xfrm>
          <a:custGeom>
            <a:avLst/>
            <a:gdLst/>
            <a:ahLst/>
            <a:cxnLst/>
            <a:rect l="l" t="t" r="r" b="b"/>
            <a:pathLst>
              <a:path w="13334" h="1269">
                <a:moveTo>
                  <a:pt x="736" y="0"/>
                </a:moveTo>
                <a:lnTo>
                  <a:pt x="0" y="736"/>
                </a:lnTo>
                <a:lnTo>
                  <a:pt x="13208" y="736"/>
                </a:lnTo>
                <a:lnTo>
                  <a:pt x="736" y="0"/>
                </a:lnTo>
                <a:close/>
              </a:path>
            </a:pathLst>
          </a:custGeom>
          <a:solidFill>
            <a:srgbClr val="221F1F"/>
          </a:solidFill>
        </p:spPr>
        <p:txBody>
          <a:bodyPr wrap="square" lIns="0" tIns="0" rIns="0" bIns="0" rtlCol="0"/>
          <a:lstStyle/>
          <a:p>
            <a:endParaRPr/>
          </a:p>
        </p:txBody>
      </p:sp>
      <p:sp>
        <p:nvSpPr>
          <p:cNvPr id="789" name="object 789"/>
          <p:cNvSpPr/>
          <p:nvPr/>
        </p:nvSpPr>
        <p:spPr>
          <a:xfrm>
            <a:off x="1503401" y="2985833"/>
            <a:ext cx="13335" cy="1270"/>
          </a:xfrm>
          <a:custGeom>
            <a:avLst/>
            <a:gdLst/>
            <a:ahLst/>
            <a:cxnLst/>
            <a:rect l="l" t="t" r="r" b="b"/>
            <a:pathLst>
              <a:path w="13334" h="1269">
                <a:moveTo>
                  <a:pt x="736" y="0"/>
                </a:moveTo>
                <a:lnTo>
                  <a:pt x="0" y="736"/>
                </a:lnTo>
                <a:lnTo>
                  <a:pt x="13208" y="736"/>
                </a:lnTo>
                <a:lnTo>
                  <a:pt x="736" y="0"/>
                </a:lnTo>
                <a:close/>
              </a:path>
            </a:pathLst>
          </a:custGeom>
          <a:solidFill>
            <a:srgbClr val="221F1F"/>
          </a:solidFill>
        </p:spPr>
        <p:txBody>
          <a:bodyPr wrap="square" lIns="0" tIns="0" rIns="0" bIns="0" rtlCol="0"/>
          <a:lstStyle/>
          <a:p>
            <a:endParaRPr/>
          </a:p>
        </p:txBody>
      </p:sp>
      <p:sp>
        <p:nvSpPr>
          <p:cNvPr id="790" name="object 790"/>
          <p:cNvSpPr/>
          <p:nvPr/>
        </p:nvSpPr>
        <p:spPr>
          <a:xfrm>
            <a:off x="1504138" y="2985833"/>
            <a:ext cx="12700" cy="1270"/>
          </a:xfrm>
          <a:custGeom>
            <a:avLst/>
            <a:gdLst/>
            <a:ahLst/>
            <a:cxnLst/>
            <a:rect l="l" t="t" r="r" b="b"/>
            <a:pathLst>
              <a:path w="12700" h="1269">
                <a:moveTo>
                  <a:pt x="12471" y="0"/>
                </a:moveTo>
                <a:lnTo>
                  <a:pt x="0" y="0"/>
                </a:lnTo>
                <a:lnTo>
                  <a:pt x="12471" y="736"/>
                </a:lnTo>
                <a:lnTo>
                  <a:pt x="12471" y="0"/>
                </a:lnTo>
                <a:close/>
              </a:path>
            </a:pathLst>
          </a:custGeom>
          <a:solidFill>
            <a:srgbClr val="221F1F"/>
          </a:solidFill>
        </p:spPr>
        <p:txBody>
          <a:bodyPr wrap="square" lIns="0" tIns="0" rIns="0" bIns="0" rtlCol="0"/>
          <a:lstStyle/>
          <a:p>
            <a:endParaRPr/>
          </a:p>
        </p:txBody>
      </p:sp>
      <p:sp>
        <p:nvSpPr>
          <p:cNvPr id="791" name="object 791"/>
          <p:cNvSpPr/>
          <p:nvPr/>
        </p:nvSpPr>
        <p:spPr>
          <a:xfrm>
            <a:off x="1504138" y="2985833"/>
            <a:ext cx="12700" cy="1270"/>
          </a:xfrm>
          <a:custGeom>
            <a:avLst/>
            <a:gdLst/>
            <a:ahLst/>
            <a:cxnLst/>
            <a:rect l="l" t="t" r="r" b="b"/>
            <a:pathLst>
              <a:path w="12700" h="1269">
                <a:moveTo>
                  <a:pt x="12471" y="0"/>
                </a:moveTo>
                <a:lnTo>
                  <a:pt x="0" y="0"/>
                </a:lnTo>
                <a:lnTo>
                  <a:pt x="12471" y="736"/>
                </a:lnTo>
                <a:lnTo>
                  <a:pt x="12471" y="0"/>
                </a:lnTo>
                <a:close/>
              </a:path>
            </a:pathLst>
          </a:custGeom>
          <a:solidFill>
            <a:srgbClr val="221F1F"/>
          </a:solidFill>
        </p:spPr>
        <p:txBody>
          <a:bodyPr wrap="square" lIns="0" tIns="0" rIns="0" bIns="0" rtlCol="0"/>
          <a:lstStyle/>
          <a:p>
            <a:endParaRPr/>
          </a:p>
        </p:txBody>
      </p:sp>
      <p:sp>
        <p:nvSpPr>
          <p:cNvPr id="792" name="object 792"/>
          <p:cNvSpPr/>
          <p:nvPr/>
        </p:nvSpPr>
        <p:spPr>
          <a:xfrm>
            <a:off x="1537869" y="2985104"/>
            <a:ext cx="41910" cy="1905"/>
          </a:xfrm>
          <a:custGeom>
            <a:avLst/>
            <a:gdLst/>
            <a:ahLst/>
            <a:cxnLst/>
            <a:rect l="l" t="t" r="r" b="b"/>
            <a:pathLst>
              <a:path w="41909" h="1905">
                <a:moveTo>
                  <a:pt x="2933" y="0"/>
                </a:moveTo>
                <a:lnTo>
                  <a:pt x="0" y="1460"/>
                </a:lnTo>
                <a:lnTo>
                  <a:pt x="41795" y="1460"/>
                </a:lnTo>
                <a:lnTo>
                  <a:pt x="2933" y="0"/>
                </a:lnTo>
                <a:close/>
              </a:path>
            </a:pathLst>
          </a:custGeom>
          <a:solidFill>
            <a:srgbClr val="221F1F"/>
          </a:solidFill>
        </p:spPr>
        <p:txBody>
          <a:bodyPr wrap="square" lIns="0" tIns="0" rIns="0" bIns="0" rtlCol="0"/>
          <a:lstStyle/>
          <a:p>
            <a:endParaRPr/>
          </a:p>
        </p:txBody>
      </p:sp>
      <p:sp>
        <p:nvSpPr>
          <p:cNvPr id="793" name="object 793"/>
          <p:cNvSpPr/>
          <p:nvPr/>
        </p:nvSpPr>
        <p:spPr>
          <a:xfrm>
            <a:off x="1537869" y="2985104"/>
            <a:ext cx="41910" cy="1905"/>
          </a:xfrm>
          <a:custGeom>
            <a:avLst/>
            <a:gdLst/>
            <a:ahLst/>
            <a:cxnLst/>
            <a:rect l="l" t="t" r="r" b="b"/>
            <a:pathLst>
              <a:path w="41909" h="1905">
                <a:moveTo>
                  <a:pt x="2933" y="0"/>
                </a:moveTo>
                <a:lnTo>
                  <a:pt x="0" y="1460"/>
                </a:lnTo>
                <a:lnTo>
                  <a:pt x="41795" y="1460"/>
                </a:lnTo>
                <a:lnTo>
                  <a:pt x="2933" y="0"/>
                </a:lnTo>
                <a:close/>
              </a:path>
            </a:pathLst>
          </a:custGeom>
          <a:solidFill>
            <a:srgbClr val="221F1F"/>
          </a:solidFill>
        </p:spPr>
        <p:txBody>
          <a:bodyPr wrap="square" lIns="0" tIns="0" rIns="0" bIns="0" rtlCol="0"/>
          <a:lstStyle/>
          <a:p>
            <a:endParaRPr/>
          </a:p>
        </p:txBody>
      </p:sp>
      <p:sp>
        <p:nvSpPr>
          <p:cNvPr id="794" name="object 794"/>
          <p:cNvSpPr/>
          <p:nvPr/>
        </p:nvSpPr>
        <p:spPr>
          <a:xfrm>
            <a:off x="1540803" y="2985104"/>
            <a:ext cx="39370" cy="1905"/>
          </a:xfrm>
          <a:custGeom>
            <a:avLst/>
            <a:gdLst/>
            <a:ahLst/>
            <a:cxnLst/>
            <a:rect l="l" t="t" r="r" b="b"/>
            <a:pathLst>
              <a:path w="39369" h="1905">
                <a:moveTo>
                  <a:pt x="38125" y="0"/>
                </a:moveTo>
                <a:lnTo>
                  <a:pt x="0" y="0"/>
                </a:lnTo>
                <a:lnTo>
                  <a:pt x="38862" y="1460"/>
                </a:lnTo>
                <a:lnTo>
                  <a:pt x="38125" y="0"/>
                </a:lnTo>
                <a:close/>
              </a:path>
            </a:pathLst>
          </a:custGeom>
          <a:solidFill>
            <a:srgbClr val="221F1F"/>
          </a:solidFill>
        </p:spPr>
        <p:txBody>
          <a:bodyPr wrap="square" lIns="0" tIns="0" rIns="0" bIns="0" rtlCol="0"/>
          <a:lstStyle/>
          <a:p>
            <a:endParaRPr/>
          </a:p>
        </p:txBody>
      </p:sp>
      <p:sp>
        <p:nvSpPr>
          <p:cNvPr id="795" name="object 795"/>
          <p:cNvSpPr/>
          <p:nvPr/>
        </p:nvSpPr>
        <p:spPr>
          <a:xfrm>
            <a:off x="1540803" y="2985104"/>
            <a:ext cx="39370" cy="1905"/>
          </a:xfrm>
          <a:custGeom>
            <a:avLst/>
            <a:gdLst/>
            <a:ahLst/>
            <a:cxnLst/>
            <a:rect l="l" t="t" r="r" b="b"/>
            <a:pathLst>
              <a:path w="39369" h="1905">
                <a:moveTo>
                  <a:pt x="38125" y="0"/>
                </a:moveTo>
                <a:lnTo>
                  <a:pt x="0" y="0"/>
                </a:lnTo>
                <a:lnTo>
                  <a:pt x="38862" y="1460"/>
                </a:lnTo>
                <a:lnTo>
                  <a:pt x="38125" y="0"/>
                </a:lnTo>
                <a:close/>
              </a:path>
            </a:pathLst>
          </a:custGeom>
          <a:solidFill>
            <a:srgbClr val="221F1F"/>
          </a:solidFill>
        </p:spPr>
        <p:txBody>
          <a:bodyPr wrap="square" lIns="0" tIns="0" rIns="0" bIns="0" rtlCol="0"/>
          <a:lstStyle/>
          <a:p>
            <a:endParaRPr/>
          </a:p>
        </p:txBody>
      </p:sp>
      <p:sp>
        <p:nvSpPr>
          <p:cNvPr id="796" name="object 796"/>
          <p:cNvSpPr/>
          <p:nvPr/>
        </p:nvSpPr>
        <p:spPr>
          <a:xfrm>
            <a:off x="1501941" y="2986570"/>
            <a:ext cx="15240" cy="0"/>
          </a:xfrm>
          <a:custGeom>
            <a:avLst/>
            <a:gdLst/>
            <a:ahLst/>
            <a:cxnLst/>
            <a:rect l="l" t="t" r="r" b="b"/>
            <a:pathLst>
              <a:path w="15240">
                <a:moveTo>
                  <a:pt x="1460" y="0"/>
                </a:moveTo>
                <a:lnTo>
                  <a:pt x="0" y="0"/>
                </a:lnTo>
                <a:lnTo>
                  <a:pt x="14668" y="0"/>
                </a:lnTo>
                <a:lnTo>
                  <a:pt x="1460" y="0"/>
                </a:lnTo>
                <a:close/>
              </a:path>
            </a:pathLst>
          </a:custGeom>
          <a:solidFill>
            <a:srgbClr val="221F1F"/>
          </a:solidFill>
        </p:spPr>
        <p:txBody>
          <a:bodyPr wrap="square" lIns="0" tIns="0" rIns="0" bIns="0" rtlCol="0"/>
          <a:lstStyle/>
          <a:p>
            <a:endParaRPr/>
          </a:p>
        </p:txBody>
      </p:sp>
      <p:sp>
        <p:nvSpPr>
          <p:cNvPr id="797" name="object 797"/>
          <p:cNvSpPr/>
          <p:nvPr/>
        </p:nvSpPr>
        <p:spPr>
          <a:xfrm>
            <a:off x="1501941" y="2986570"/>
            <a:ext cx="15240" cy="0"/>
          </a:xfrm>
          <a:custGeom>
            <a:avLst/>
            <a:gdLst/>
            <a:ahLst/>
            <a:cxnLst/>
            <a:rect l="l" t="t" r="r" b="b"/>
            <a:pathLst>
              <a:path w="15240">
                <a:moveTo>
                  <a:pt x="1460" y="0"/>
                </a:moveTo>
                <a:lnTo>
                  <a:pt x="0" y="0"/>
                </a:lnTo>
                <a:lnTo>
                  <a:pt x="14668" y="0"/>
                </a:lnTo>
                <a:lnTo>
                  <a:pt x="1460" y="0"/>
                </a:lnTo>
                <a:close/>
              </a:path>
            </a:pathLst>
          </a:custGeom>
          <a:solidFill>
            <a:srgbClr val="221F1F"/>
          </a:solidFill>
        </p:spPr>
        <p:txBody>
          <a:bodyPr wrap="square" lIns="0" tIns="0" rIns="0" bIns="0" rtlCol="0"/>
          <a:lstStyle/>
          <a:p>
            <a:endParaRPr/>
          </a:p>
        </p:txBody>
      </p:sp>
      <p:sp>
        <p:nvSpPr>
          <p:cNvPr id="798" name="object 798"/>
          <p:cNvSpPr/>
          <p:nvPr/>
        </p:nvSpPr>
        <p:spPr>
          <a:xfrm>
            <a:off x="1503401" y="2986570"/>
            <a:ext cx="13335" cy="0"/>
          </a:xfrm>
          <a:custGeom>
            <a:avLst/>
            <a:gdLst/>
            <a:ahLst/>
            <a:cxnLst/>
            <a:rect l="l" t="t" r="r" b="b"/>
            <a:pathLst>
              <a:path w="13334">
                <a:moveTo>
                  <a:pt x="0" y="0"/>
                </a:moveTo>
                <a:lnTo>
                  <a:pt x="13208" y="0"/>
                </a:lnTo>
              </a:path>
            </a:pathLst>
          </a:custGeom>
          <a:solidFill>
            <a:srgbClr val="221F1F"/>
          </a:solidFill>
        </p:spPr>
        <p:txBody>
          <a:bodyPr wrap="square" lIns="0" tIns="0" rIns="0" bIns="0" rtlCol="0"/>
          <a:lstStyle/>
          <a:p>
            <a:endParaRPr/>
          </a:p>
        </p:txBody>
      </p:sp>
      <p:sp>
        <p:nvSpPr>
          <p:cNvPr id="799" name="object 799"/>
          <p:cNvSpPr/>
          <p:nvPr/>
        </p:nvSpPr>
        <p:spPr>
          <a:xfrm>
            <a:off x="1503401" y="2986570"/>
            <a:ext cx="13335" cy="0"/>
          </a:xfrm>
          <a:custGeom>
            <a:avLst/>
            <a:gdLst/>
            <a:ahLst/>
            <a:cxnLst/>
            <a:rect l="l" t="t" r="r" b="b"/>
            <a:pathLst>
              <a:path w="13334">
                <a:moveTo>
                  <a:pt x="0" y="0"/>
                </a:moveTo>
                <a:lnTo>
                  <a:pt x="13208" y="0"/>
                </a:lnTo>
              </a:path>
            </a:pathLst>
          </a:custGeom>
          <a:solidFill>
            <a:srgbClr val="221F1F"/>
          </a:solidFill>
        </p:spPr>
        <p:txBody>
          <a:bodyPr wrap="square" lIns="0" tIns="0" rIns="0" bIns="0" rtlCol="0"/>
          <a:lstStyle/>
          <a:p>
            <a:endParaRPr/>
          </a:p>
        </p:txBody>
      </p:sp>
      <p:sp>
        <p:nvSpPr>
          <p:cNvPr id="800" name="object 800"/>
          <p:cNvSpPr/>
          <p:nvPr/>
        </p:nvSpPr>
        <p:spPr>
          <a:xfrm>
            <a:off x="1501936" y="2986570"/>
            <a:ext cx="16510" cy="1270"/>
          </a:xfrm>
          <a:custGeom>
            <a:avLst/>
            <a:gdLst/>
            <a:ahLst/>
            <a:cxnLst/>
            <a:rect l="l" t="t" r="r" b="b"/>
            <a:pathLst>
              <a:path w="16509" h="1269">
                <a:moveTo>
                  <a:pt x="0" y="0"/>
                </a:moveTo>
                <a:lnTo>
                  <a:pt x="0" y="723"/>
                </a:lnTo>
                <a:lnTo>
                  <a:pt x="16141" y="723"/>
                </a:lnTo>
                <a:lnTo>
                  <a:pt x="0" y="0"/>
                </a:lnTo>
                <a:close/>
              </a:path>
            </a:pathLst>
          </a:custGeom>
          <a:solidFill>
            <a:srgbClr val="221F1F"/>
          </a:solidFill>
        </p:spPr>
        <p:txBody>
          <a:bodyPr wrap="square" lIns="0" tIns="0" rIns="0" bIns="0" rtlCol="0"/>
          <a:lstStyle/>
          <a:p>
            <a:endParaRPr/>
          </a:p>
        </p:txBody>
      </p:sp>
      <p:sp>
        <p:nvSpPr>
          <p:cNvPr id="801" name="object 801"/>
          <p:cNvSpPr/>
          <p:nvPr/>
        </p:nvSpPr>
        <p:spPr>
          <a:xfrm>
            <a:off x="1501936" y="2986570"/>
            <a:ext cx="16510" cy="1270"/>
          </a:xfrm>
          <a:custGeom>
            <a:avLst/>
            <a:gdLst/>
            <a:ahLst/>
            <a:cxnLst/>
            <a:rect l="l" t="t" r="r" b="b"/>
            <a:pathLst>
              <a:path w="16509" h="1269">
                <a:moveTo>
                  <a:pt x="0" y="0"/>
                </a:moveTo>
                <a:lnTo>
                  <a:pt x="0" y="723"/>
                </a:lnTo>
                <a:lnTo>
                  <a:pt x="16141" y="723"/>
                </a:lnTo>
                <a:lnTo>
                  <a:pt x="0" y="0"/>
                </a:lnTo>
                <a:close/>
              </a:path>
            </a:pathLst>
          </a:custGeom>
          <a:solidFill>
            <a:srgbClr val="221F1F"/>
          </a:solidFill>
        </p:spPr>
        <p:txBody>
          <a:bodyPr wrap="square" lIns="0" tIns="0" rIns="0" bIns="0" rtlCol="0"/>
          <a:lstStyle/>
          <a:p>
            <a:endParaRPr/>
          </a:p>
        </p:txBody>
      </p:sp>
      <p:sp>
        <p:nvSpPr>
          <p:cNvPr id="802" name="object 802"/>
          <p:cNvSpPr/>
          <p:nvPr/>
        </p:nvSpPr>
        <p:spPr>
          <a:xfrm>
            <a:off x="1501936" y="2986570"/>
            <a:ext cx="16510" cy="1270"/>
          </a:xfrm>
          <a:custGeom>
            <a:avLst/>
            <a:gdLst/>
            <a:ahLst/>
            <a:cxnLst/>
            <a:rect l="l" t="t" r="r" b="b"/>
            <a:pathLst>
              <a:path w="16509" h="1269">
                <a:moveTo>
                  <a:pt x="14668" y="0"/>
                </a:moveTo>
                <a:lnTo>
                  <a:pt x="0" y="0"/>
                </a:lnTo>
                <a:lnTo>
                  <a:pt x="16141" y="723"/>
                </a:lnTo>
                <a:lnTo>
                  <a:pt x="14668" y="0"/>
                </a:lnTo>
                <a:close/>
              </a:path>
            </a:pathLst>
          </a:custGeom>
          <a:solidFill>
            <a:srgbClr val="221F1F"/>
          </a:solidFill>
        </p:spPr>
        <p:txBody>
          <a:bodyPr wrap="square" lIns="0" tIns="0" rIns="0" bIns="0" rtlCol="0"/>
          <a:lstStyle/>
          <a:p>
            <a:endParaRPr/>
          </a:p>
        </p:txBody>
      </p:sp>
      <p:sp>
        <p:nvSpPr>
          <p:cNvPr id="803" name="object 803"/>
          <p:cNvSpPr/>
          <p:nvPr/>
        </p:nvSpPr>
        <p:spPr>
          <a:xfrm>
            <a:off x="1501936" y="2986570"/>
            <a:ext cx="16510" cy="1270"/>
          </a:xfrm>
          <a:custGeom>
            <a:avLst/>
            <a:gdLst/>
            <a:ahLst/>
            <a:cxnLst/>
            <a:rect l="l" t="t" r="r" b="b"/>
            <a:pathLst>
              <a:path w="16509" h="1269">
                <a:moveTo>
                  <a:pt x="14668" y="0"/>
                </a:moveTo>
                <a:lnTo>
                  <a:pt x="0" y="0"/>
                </a:lnTo>
                <a:lnTo>
                  <a:pt x="16141" y="723"/>
                </a:lnTo>
                <a:lnTo>
                  <a:pt x="14668" y="0"/>
                </a:lnTo>
                <a:close/>
              </a:path>
            </a:pathLst>
          </a:custGeom>
          <a:solidFill>
            <a:srgbClr val="221F1F"/>
          </a:solidFill>
        </p:spPr>
        <p:txBody>
          <a:bodyPr wrap="square" lIns="0" tIns="0" rIns="0" bIns="0" rtlCol="0"/>
          <a:lstStyle/>
          <a:p>
            <a:endParaRPr/>
          </a:p>
        </p:txBody>
      </p:sp>
      <p:sp>
        <p:nvSpPr>
          <p:cNvPr id="804" name="object 804"/>
          <p:cNvSpPr/>
          <p:nvPr/>
        </p:nvSpPr>
        <p:spPr>
          <a:xfrm>
            <a:off x="1501212" y="2987296"/>
            <a:ext cx="17780" cy="0"/>
          </a:xfrm>
          <a:custGeom>
            <a:avLst/>
            <a:gdLst/>
            <a:ahLst/>
            <a:cxnLst/>
            <a:rect l="l" t="t" r="r" b="b"/>
            <a:pathLst>
              <a:path w="17780">
                <a:moveTo>
                  <a:pt x="723" y="0"/>
                </a:moveTo>
                <a:lnTo>
                  <a:pt x="0" y="0"/>
                </a:lnTo>
                <a:lnTo>
                  <a:pt x="17589" y="0"/>
                </a:lnTo>
                <a:lnTo>
                  <a:pt x="723" y="0"/>
                </a:lnTo>
                <a:close/>
              </a:path>
            </a:pathLst>
          </a:custGeom>
          <a:solidFill>
            <a:srgbClr val="221F1F"/>
          </a:solidFill>
        </p:spPr>
        <p:txBody>
          <a:bodyPr wrap="square" lIns="0" tIns="0" rIns="0" bIns="0" rtlCol="0"/>
          <a:lstStyle/>
          <a:p>
            <a:endParaRPr/>
          </a:p>
        </p:txBody>
      </p:sp>
      <p:sp>
        <p:nvSpPr>
          <p:cNvPr id="805" name="object 805"/>
          <p:cNvSpPr/>
          <p:nvPr/>
        </p:nvSpPr>
        <p:spPr>
          <a:xfrm>
            <a:off x="1501212" y="2987296"/>
            <a:ext cx="17780" cy="0"/>
          </a:xfrm>
          <a:custGeom>
            <a:avLst/>
            <a:gdLst/>
            <a:ahLst/>
            <a:cxnLst/>
            <a:rect l="l" t="t" r="r" b="b"/>
            <a:pathLst>
              <a:path w="17780">
                <a:moveTo>
                  <a:pt x="723" y="0"/>
                </a:moveTo>
                <a:lnTo>
                  <a:pt x="0" y="0"/>
                </a:lnTo>
                <a:lnTo>
                  <a:pt x="17589" y="0"/>
                </a:lnTo>
                <a:lnTo>
                  <a:pt x="723" y="0"/>
                </a:lnTo>
                <a:close/>
              </a:path>
            </a:pathLst>
          </a:custGeom>
          <a:solidFill>
            <a:srgbClr val="221F1F"/>
          </a:solidFill>
        </p:spPr>
        <p:txBody>
          <a:bodyPr wrap="square" lIns="0" tIns="0" rIns="0" bIns="0" rtlCol="0"/>
          <a:lstStyle/>
          <a:p>
            <a:endParaRPr/>
          </a:p>
        </p:txBody>
      </p:sp>
      <p:sp>
        <p:nvSpPr>
          <p:cNvPr id="806" name="object 806"/>
          <p:cNvSpPr/>
          <p:nvPr/>
        </p:nvSpPr>
        <p:spPr>
          <a:xfrm>
            <a:off x="1501936" y="2987296"/>
            <a:ext cx="17145" cy="0"/>
          </a:xfrm>
          <a:custGeom>
            <a:avLst/>
            <a:gdLst/>
            <a:ahLst/>
            <a:cxnLst/>
            <a:rect l="l" t="t" r="r" b="b"/>
            <a:pathLst>
              <a:path w="17144">
                <a:moveTo>
                  <a:pt x="0" y="0"/>
                </a:moveTo>
                <a:lnTo>
                  <a:pt x="16865" y="0"/>
                </a:lnTo>
              </a:path>
            </a:pathLst>
          </a:custGeom>
          <a:solidFill>
            <a:srgbClr val="221F1F"/>
          </a:solidFill>
        </p:spPr>
        <p:txBody>
          <a:bodyPr wrap="square" lIns="0" tIns="0" rIns="0" bIns="0" rtlCol="0"/>
          <a:lstStyle/>
          <a:p>
            <a:endParaRPr/>
          </a:p>
        </p:txBody>
      </p:sp>
      <p:sp>
        <p:nvSpPr>
          <p:cNvPr id="807" name="object 807"/>
          <p:cNvSpPr/>
          <p:nvPr/>
        </p:nvSpPr>
        <p:spPr>
          <a:xfrm>
            <a:off x="1501936" y="2987296"/>
            <a:ext cx="17145" cy="0"/>
          </a:xfrm>
          <a:custGeom>
            <a:avLst/>
            <a:gdLst/>
            <a:ahLst/>
            <a:cxnLst/>
            <a:rect l="l" t="t" r="r" b="b"/>
            <a:pathLst>
              <a:path w="17144">
                <a:moveTo>
                  <a:pt x="0" y="0"/>
                </a:moveTo>
                <a:lnTo>
                  <a:pt x="16865" y="0"/>
                </a:lnTo>
              </a:path>
            </a:pathLst>
          </a:custGeom>
          <a:solidFill>
            <a:srgbClr val="221F1F"/>
          </a:solidFill>
        </p:spPr>
        <p:txBody>
          <a:bodyPr wrap="square" lIns="0" tIns="0" rIns="0" bIns="0" rtlCol="0"/>
          <a:lstStyle/>
          <a:p>
            <a:endParaRPr/>
          </a:p>
        </p:txBody>
      </p:sp>
      <p:sp>
        <p:nvSpPr>
          <p:cNvPr id="808" name="object 808"/>
          <p:cNvSpPr/>
          <p:nvPr/>
        </p:nvSpPr>
        <p:spPr>
          <a:xfrm>
            <a:off x="1499735" y="2987296"/>
            <a:ext cx="21590" cy="1270"/>
          </a:xfrm>
          <a:custGeom>
            <a:avLst/>
            <a:gdLst/>
            <a:ahLst/>
            <a:cxnLst/>
            <a:rect l="l" t="t" r="r" b="b"/>
            <a:pathLst>
              <a:path w="21590" h="1269">
                <a:moveTo>
                  <a:pt x="1473" y="0"/>
                </a:moveTo>
                <a:lnTo>
                  <a:pt x="0" y="736"/>
                </a:lnTo>
                <a:lnTo>
                  <a:pt x="21272" y="736"/>
                </a:lnTo>
                <a:lnTo>
                  <a:pt x="1473" y="0"/>
                </a:lnTo>
                <a:close/>
              </a:path>
            </a:pathLst>
          </a:custGeom>
          <a:solidFill>
            <a:srgbClr val="221F1F"/>
          </a:solidFill>
        </p:spPr>
        <p:txBody>
          <a:bodyPr wrap="square" lIns="0" tIns="0" rIns="0" bIns="0" rtlCol="0"/>
          <a:lstStyle/>
          <a:p>
            <a:endParaRPr/>
          </a:p>
        </p:txBody>
      </p:sp>
      <p:sp>
        <p:nvSpPr>
          <p:cNvPr id="809" name="object 809"/>
          <p:cNvSpPr/>
          <p:nvPr/>
        </p:nvSpPr>
        <p:spPr>
          <a:xfrm>
            <a:off x="1499735" y="2987296"/>
            <a:ext cx="21590" cy="1270"/>
          </a:xfrm>
          <a:custGeom>
            <a:avLst/>
            <a:gdLst/>
            <a:ahLst/>
            <a:cxnLst/>
            <a:rect l="l" t="t" r="r" b="b"/>
            <a:pathLst>
              <a:path w="21590" h="1269">
                <a:moveTo>
                  <a:pt x="1473" y="0"/>
                </a:moveTo>
                <a:lnTo>
                  <a:pt x="0" y="736"/>
                </a:lnTo>
                <a:lnTo>
                  <a:pt x="21272" y="736"/>
                </a:lnTo>
                <a:lnTo>
                  <a:pt x="1473" y="0"/>
                </a:lnTo>
                <a:close/>
              </a:path>
            </a:pathLst>
          </a:custGeom>
          <a:solidFill>
            <a:srgbClr val="221F1F"/>
          </a:solidFill>
        </p:spPr>
        <p:txBody>
          <a:bodyPr wrap="square" lIns="0" tIns="0" rIns="0" bIns="0" rtlCol="0"/>
          <a:lstStyle/>
          <a:p>
            <a:endParaRPr/>
          </a:p>
        </p:txBody>
      </p:sp>
      <p:sp>
        <p:nvSpPr>
          <p:cNvPr id="810" name="object 810"/>
          <p:cNvSpPr/>
          <p:nvPr/>
        </p:nvSpPr>
        <p:spPr>
          <a:xfrm>
            <a:off x="1501208" y="2987296"/>
            <a:ext cx="20320" cy="1270"/>
          </a:xfrm>
          <a:custGeom>
            <a:avLst/>
            <a:gdLst/>
            <a:ahLst/>
            <a:cxnLst/>
            <a:rect l="l" t="t" r="r" b="b"/>
            <a:pathLst>
              <a:path w="20319" h="1269">
                <a:moveTo>
                  <a:pt x="17589" y="0"/>
                </a:moveTo>
                <a:lnTo>
                  <a:pt x="0" y="0"/>
                </a:lnTo>
                <a:lnTo>
                  <a:pt x="19799" y="736"/>
                </a:lnTo>
                <a:lnTo>
                  <a:pt x="17589" y="0"/>
                </a:lnTo>
                <a:close/>
              </a:path>
            </a:pathLst>
          </a:custGeom>
          <a:solidFill>
            <a:srgbClr val="221F1F"/>
          </a:solidFill>
        </p:spPr>
        <p:txBody>
          <a:bodyPr wrap="square" lIns="0" tIns="0" rIns="0" bIns="0" rtlCol="0"/>
          <a:lstStyle/>
          <a:p>
            <a:endParaRPr/>
          </a:p>
        </p:txBody>
      </p:sp>
      <p:sp>
        <p:nvSpPr>
          <p:cNvPr id="811" name="object 811"/>
          <p:cNvSpPr/>
          <p:nvPr/>
        </p:nvSpPr>
        <p:spPr>
          <a:xfrm>
            <a:off x="1501208" y="2987296"/>
            <a:ext cx="20320" cy="1270"/>
          </a:xfrm>
          <a:custGeom>
            <a:avLst/>
            <a:gdLst/>
            <a:ahLst/>
            <a:cxnLst/>
            <a:rect l="l" t="t" r="r" b="b"/>
            <a:pathLst>
              <a:path w="20319" h="1269">
                <a:moveTo>
                  <a:pt x="17589" y="0"/>
                </a:moveTo>
                <a:lnTo>
                  <a:pt x="0" y="0"/>
                </a:lnTo>
                <a:lnTo>
                  <a:pt x="19799" y="736"/>
                </a:lnTo>
                <a:lnTo>
                  <a:pt x="17589" y="0"/>
                </a:lnTo>
                <a:close/>
              </a:path>
            </a:pathLst>
          </a:custGeom>
          <a:solidFill>
            <a:srgbClr val="221F1F"/>
          </a:solidFill>
        </p:spPr>
        <p:txBody>
          <a:bodyPr wrap="square" lIns="0" tIns="0" rIns="0" bIns="0" rtlCol="0"/>
          <a:lstStyle/>
          <a:p>
            <a:endParaRPr/>
          </a:p>
        </p:txBody>
      </p:sp>
      <p:sp>
        <p:nvSpPr>
          <p:cNvPr id="812" name="object 812"/>
          <p:cNvSpPr/>
          <p:nvPr/>
        </p:nvSpPr>
        <p:spPr>
          <a:xfrm>
            <a:off x="1497536" y="2988035"/>
            <a:ext cx="23495" cy="0"/>
          </a:xfrm>
          <a:custGeom>
            <a:avLst/>
            <a:gdLst/>
            <a:ahLst/>
            <a:cxnLst/>
            <a:rect l="l" t="t" r="r" b="b"/>
            <a:pathLst>
              <a:path w="23494">
                <a:moveTo>
                  <a:pt x="2197" y="0"/>
                </a:moveTo>
                <a:lnTo>
                  <a:pt x="0" y="0"/>
                </a:lnTo>
                <a:lnTo>
                  <a:pt x="23456" y="0"/>
                </a:lnTo>
                <a:lnTo>
                  <a:pt x="2197" y="0"/>
                </a:lnTo>
                <a:close/>
              </a:path>
            </a:pathLst>
          </a:custGeom>
          <a:solidFill>
            <a:srgbClr val="221F1F"/>
          </a:solidFill>
        </p:spPr>
        <p:txBody>
          <a:bodyPr wrap="square" lIns="0" tIns="0" rIns="0" bIns="0" rtlCol="0"/>
          <a:lstStyle/>
          <a:p>
            <a:endParaRPr/>
          </a:p>
        </p:txBody>
      </p:sp>
      <p:sp>
        <p:nvSpPr>
          <p:cNvPr id="813" name="object 813"/>
          <p:cNvSpPr/>
          <p:nvPr/>
        </p:nvSpPr>
        <p:spPr>
          <a:xfrm>
            <a:off x="1497536" y="2988035"/>
            <a:ext cx="23495" cy="0"/>
          </a:xfrm>
          <a:custGeom>
            <a:avLst/>
            <a:gdLst/>
            <a:ahLst/>
            <a:cxnLst/>
            <a:rect l="l" t="t" r="r" b="b"/>
            <a:pathLst>
              <a:path w="23494">
                <a:moveTo>
                  <a:pt x="2197" y="0"/>
                </a:moveTo>
                <a:lnTo>
                  <a:pt x="0" y="0"/>
                </a:lnTo>
                <a:lnTo>
                  <a:pt x="23456" y="0"/>
                </a:lnTo>
                <a:lnTo>
                  <a:pt x="2197" y="0"/>
                </a:lnTo>
                <a:close/>
              </a:path>
            </a:pathLst>
          </a:custGeom>
          <a:solidFill>
            <a:srgbClr val="221F1F"/>
          </a:solidFill>
        </p:spPr>
        <p:txBody>
          <a:bodyPr wrap="square" lIns="0" tIns="0" rIns="0" bIns="0" rtlCol="0"/>
          <a:lstStyle/>
          <a:p>
            <a:endParaRPr/>
          </a:p>
        </p:txBody>
      </p:sp>
      <p:sp>
        <p:nvSpPr>
          <p:cNvPr id="814" name="object 814"/>
          <p:cNvSpPr/>
          <p:nvPr/>
        </p:nvSpPr>
        <p:spPr>
          <a:xfrm>
            <a:off x="1499734" y="2988035"/>
            <a:ext cx="21590" cy="0"/>
          </a:xfrm>
          <a:custGeom>
            <a:avLst/>
            <a:gdLst/>
            <a:ahLst/>
            <a:cxnLst/>
            <a:rect l="l" t="t" r="r" b="b"/>
            <a:pathLst>
              <a:path w="21590">
                <a:moveTo>
                  <a:pt x="0" y="0"/>
                </a:moveTo>
                <a:lnTo>
                  <a:pt x="21259" y="0"/>
                </a:lnTo>
              </a:path>
            </a:pathLst>
          </a:custGeom>
          <a:solidFill>
            <a:srgbClr val="221F1F"/>
          </a:solidFill>
        </p:spPr>
        <p:txBody>
          <a:bodyPr wrap="square" lIns="0" tIns="0" rIns="0" bIns="0" rtlCol="0"/>
          <a:lstStyle/>
          <a:p>
            <a:endParaRPr/>
          </a:p>
        </p:txBody>
      </p:sp>
      <p:sp>
        <p:nvSpPr>
          <p:cNvPr id="815" name="object 815"/>
          <p:cNvSpPr/>
          <p:nvPr/>
        </p:nvSpPr>
        <p:spPr>
          <a:xfrm>
            <a:off x="1499734" y="2988035"/>
            <a:ext cx="21590" cy="0"/>
          </a:xfrm>
          <a:custGeom>
            <a:avLst/>
            <a:gdLst/>
            <a:ahLst/>
            <a:cxnLst/>
            <a:rect l="l" t="t" r="r" b="b"/>
            <a:pathLst>
              <a:path w="21590">
                <a:moveTo>
                  <a:pt x="0" y="0"/>
                </a:moveTo>
                <a:lnTo>
                  <a:pt x="21259" y="0"/>
                </a:lnTo>
              </a:path>
            </a:pathLst>
          </a:custGeom>
          <a:solidFill>
            <a:srgbClr val="221F1F"/>
          </a:solidFill>
        </p:spPr>
        <p:txBody>
          <a:bodyPr wrap="square" lIns="0" tIns="0" rIns="0" bIns="0" rtlCol="0"/>
          <a:lstStyle/>
          <a:p>
            <a:endParaRPr/>
          </a:p>
        </p:txBody>
      </p:sp>
      <p:sp>
        <p:nvSpPr>
          <p:cNvPr id="816" name="object 816"/>
          <p:cNvSpPr/>
          <p:nvPr/>
        </p:nvSpPr>
        <p:spPr>
          <a:xfrm>
            <a:off x="1496804" y="2988035"/>
            <a:ext cx="24765" cy="1270"/>
          </a:xfrm>
          <a:custGeom>
            <a:avLst/>
            <a:gdLst/>
            <a:ahLst/>
            <a:cxnLst/>
            <a:rect l="l" t="t" r="r" b="b"/>
            <a:pathLst>
              <a:path w="24765" h="1269">
                <a:moveTo>
                  <a:pt x="736" y="0"/>
                </a:moveTo>
                <a:lnTo>
                  <a:pt x="0" y="723"/>
                </a:lnTo>
                <a:lnTo>
                  <a:pt x="24193" y="723"/>
                </a:lnTo>
                <a:lnTo>
                  <a:pt x="736" y="0"/>
                </a:lnTo>
                <a:close/>
              </a:path>
            </a:pathLst>
          </a:custGeom>
          <a:solidFill>
            <a:srgbClr val="221F1F"/>
          </a:solidFill>
        </p:spPr>
        <p:txBody>
          <a:bodyPr wrap="square" lIns="0" tIns="0" rIns="0" bIns="0" rtlCol="0"/>
          <a:lstStyle/>
          <a:p>
            <a:endParaRPr/>
          </a:p>
        </p:txBody>
      </p:sp>
      <p:sp>
        <p:nvSpPr>
          <p:cNvPr id="817" name="object 817"/>
          <p:cNvSpPr/>
          <p:nvPr/>
        </p:nvSpPr>
        <p:spPr>
          <a:xfrm>
            <a:off x="1496804" y="2988035"/>
            <a:ext cx="24765" cy="1270"/>
          </a:xfrm>
          <a:custGeom>
            <a:avLst/>
            <a:gdLst/>
            <a:ahLst/>
            <a:cxnLst/>
            <a:rect l="l" t="t" r="r" b="b"/>
            <a:pathLst>
              <a:path w="24765" h="1269">
                <a:moveTo>
                  <a:pt x="736" y="0"/>
                </a:moveTo>
                <a:lnTo>
                  <a:pt x="0" y="723"/>
                </a:lnTo>
                <a:lnTo>
                  <a:pt x="24193" y="723"/>
                </a:lnTo>
                <a:lnTo>
                  <a:pt x="736" y="0"/>
                </a:lnTo>
                <a:close/>
              </a:path>
            </a:pathLst>
          </a:custGeom>
          <a:solidFill>
            <a:srgbClr val="221F1F"/>
          </a:solidFill>
        </p:spPr>
        <p:txBody>
          <a:bodyPr wrap="square" lIns="0" tIns="0" rIns="0" bIns="0" rtlCol="0"/>
          <a:lstStyle/>
          <a:p>
            <a:endParaRPr/>
          </a:p>
        </p:txBody>
      </p:sp>
      <p:sp>
        <p:nvSpPr>
          <p:cNvPr id="818" name="object 818"/>
          <p:cNvSpPr/>
          <p:nvPr/>
        </p:nvSpPr>
        <p:spPr>
          <a:xfrm>
            <a:off x="1497540" y="2988035"/>
            <a:ext cx="23495" cy="1270"/>
          </a:xfrm>
          <a:custGeom>
            <a:avLst/>
            <a:gdLst/>
            <a:ahLst/>
            <a:cxnLst/>
            <a:rect l="l" t="t" r="r" b="b"/>
            <a:pathLst>
              <a:path w="23494" h="1269">
                <a:moveTo>
                  <a:pt x="23456" y="0"/>
                </a:moveTo>
                <a:lnTo>
                  <a:pt x="0" y="0"/>
                </a:lnTo>
                <a:lnTo>
                  <a:pt x="23456" y="723"/>
                </a:lnTo>
                <a:lnTo>
                  <a:pt x="23456" y="0"/>
                </a:lnTo>
                <a:close/>
              </a:path>
            </a:pathLst>
          </a:custGeom>
          <a:solidFill>
            <a:srgbClr val="221F1F"/>
          </a:solidFill>
        </p:spPr>
        <p:txBody>
          <a:bodyPr wrap="square" lIns="0" tIns="0" rIns="0" bIns="0" rtlCol="0"/>
          <a:lstStyle/>
          <a:p>
            <a:endParaRPr/>
          </a:p>
        </p:txBody>
      </p:sp>
      <p:sp>
        <p:nvSpPr>
          <p:cNvPr id="819" name="object 819"/>
          <p:cNvSpPr/>
          <p:nvPr/>
        </p:nvSpPr>
        <p:spPr>
          <a:xfrm>
            <a:off x="1497540" y="2988035"/>
            <a:ext cx="23495" cy="1270"/>
          </a:xfrm>
          <a:custGeom>
            <a:avLst/>
            <a:gdLst/>
            <a:ahLst/>
            <a:cxnLst/>
            <a:rect l="l" t="t" r="r" b="b"/>
            <a:pathLst>
              <a:path w="23494" h="1269">
                <a:moveTo>
                  <a:pt x="23456" y="0"/>
                </a:moveTo>
                <a:lnTo>
                  <a:pt x="0" y="0"/>
                </a:lnTo>
                <a:lnTo>
                  <a:pt x="23456" y="723"/>
                </a:lnTo>
                <a:lnTo>
                  <a:pt x="23456" y="0"/>
                </a:lnTo>
                <a:close/>
              </a:path>
            </a:pathLst>
          </a:custGeom>
          <a:solidFill>
            <a:srgbClr val="221F1F"/>
          </a:solidFill>
        </p:spPr>
        <p:txBody>
          <a:bodyPr wrap="square" lIns="0" tIns="0" rIns="0" bIns="0" rtlCol="0"/>
          <a:lstStyle/>
          <a:p>
            <a:endParaRPr/>
          </a:p>
        </p:txBody>
      </p:sp>
      <p:sp>
        <p:nvSpPr>
          <p:cNvPr id="820" name="object 820"/>
          <p:cNvSpPr/>
          <p:nvPr/>
        </p:nvSpPr>
        <p:spPr>
          <a:xfrm>
            <a:off x="1496804" y="2988764"/>
            <a:ext cx="26670" cy="0"/>
          </a:xfrm>
          <a:custGeom>
            <a:avLst/>
            <a:gdLst/>
            <a:ahLst/>
            <a:cxnLst/>
            <a:rect l="l" t="t" r="r" b="b"/>
            <a:pathLst>
              <a:path w="26669">
                <a:moveTo>
                  <a:pt x="0" y="0"/>
                </a:moveTo>
                <a:lnTo>
                  <a:pt x="26403" y="0"/>
                </a:lnTo>
              </a:path>
            </a:pathLst>
          </a:custGeom>
          <a:solidFill>
            <a:srgbClr val="221F1F"/>
          </a:solidFill>
        </p:spPr>
        <p:txBody>
          <a:bodyPr wrap="square" lIns="0" tIns="0" rIns="0" bIns="0" rtlCol="0"/>
          <a:lstStyle/>
          <a:p>
            <a:endParaRPr/>
          </a:p>
        </p:txBody>
      </p:sp>
      <p:sp>
        <p:nvSpPr>
          <p:cNvPr id="821" name="object 821"/>
          <p:cNvSpPr/>
          <p:nvPr/>
        </p:nvSpPr>
        <p:spPr>
          <a:xfrm>
            <a:off x="1496804" y="2988764"/>
            <a:ext cx="26670" cy="0"/>
          </a:xfrm>
          <a:custGeom>
            <a:avLst/>
            <a:gdLst/>
            <a:ahLst/>
            <a:cxnLst/>
            <a:rect l="l" t="t" r="r" b="b"/>
            <a:pathLst>
              <a:path w="26669">
                <a:moveTo>
                  <a:pt x="0" y="0"/>
                </a:moveTo>
                <a:lnTo>
                  <a:pt x="26403" y="0"/>
                </a:lnTo>
              </a:path>
            </a:pathLst>
          </a:custGeom>
          <a:solidFill>
            <a:srgbClr val="221F1F"/>
          </a:solidFill>
        </p:spPr>
        <p:txBody>
          <a:bodyPr wrap="square" lIns="0" tIns="0" rIns="0" bIns="0" rtlCol="0"/>
          <a:lstStyle/>
          <a:p>
            <a:endParaRPr/>
          </a:p>
        </p:txBody>
      </p:sp>
      <p:sp>
        <p:nvSpPr>
          <p:cNvPr id="822" name="object 822"/>
          <p:cNvSpPr/>
          <p:nvPr/>
        </p:nvSpPr>
        <p:spPr>
          <a:xfrm>
            <a:off x="1496804" y="2988764"/>
            <a:ext cx="26670" cy="0"/>
          </a:xfrm>
          <a:custGeom>
            <a:avLst/>
            <a:gdLst/>
            <a:ahLst/>
            <a:cxnLst/>
            <a:rect l="l" t="t" r="r" b="b"/>
            <a:pathLst>
              <a:path w="26669">
                <a:moveTo>
                  <a:pt x="0" y="0"/>
                </a:moveTo>
                <a:lnTo>
                  <a:pt x="26403" y="0"/>
                </a:lnTo>
              </a:path>
            </a:pathLst>
          </a:custGeom>
          <a:solidFill>
            <a:srgbClr val="221F1F"/>
          </a:solidFill>
        </p:spPr>
        <p:txBody>
          <a:bodyPr wrap="square" lIns="0" tIns="0" rIns="0" bIns="0" rtlCol="0"/>
          <a:lstStyle/>
          <a:p>
            <a:endParaRPr/>
          </a:p>
        </p:txBody>
      </p:sp>
      <p:sp>
        <p:nvSpPr>
          <p:cNvPr id="823" name="object 823"/>
          <p:cNvSpPr/>
          <p:nvPr/>
        </p:nvSpPr>
        <p:spPr>
          <a:xfrm>
            <a:off x="1496804" y="2988764"/>
            <a:ext cx="26670" cy="0"/>
          </a:xfrm>
          <a:custGeom>
            <a:avLst/>
            <a:gdLst/>
            <a:ahLst/>
            <a:cxnLst/>
            <a:rect l="l" t="t" r="r" b="b"/>
            <a:pathLst>
              <a:path w="26669">
                <a:moveTo>
                  <a:pt x="0" y="0"/>
                </a:moveTo>
                <a:lnTo>
                  <a:pt x="26403" y="0"/>
                </a:lnTo>
              </a:path>
            </a:pathLst>
          </a:custGeom>
          <a:solidFill>
            <a:srgbClr val="221F1F"/>
          </a:solidFill>
        </p:spPr>
        <p:txBody>
          <a:bodyPr wrap="square" lIns="0" tIns="0" rIns="0" bIns="0" rtlCol="0"/>
          <a:lstStyle/>
          <a:p>
            <a:endParaRPr/>
          </a:p>
        </p:txBody>
      </p:sp>
      <p:sp>
        <p:nvSpPr>
          <p:cNvPr id="824" name="object 824"/>
          <p:cNvSpPr/>
          <p:nvPr/>
        </p:nvSpPr>
        <p:spPr>
          <a:xfrm>
            <a:off x="1496067" y="2988764"/>
            <a:ext cx="27940" cy="0"/>
          </a:xfrm>
          <a:custGeom>
            <a:avLst/>
            <a:gdLst/>
            <a:ahLst/>
            <a:cxnLst/>
            <a:rect l="l" t="t" r="r" b="b"/>
            <a:pathLst>
              <a:path w="27940">
                <a:moveTo>
                  <a:pt x="736" y="0"/>
                </a:moveTo>
                <a:lnTo>
                  <a:pt x="0" y="0"/>
                </a:lnTo>
                <a:lnTo>
                  <a:pt x="27876" y="0"/>
                </a:lnTo>
                <a:lnTo>
                  <a:pt x="736" y="0"/>
                </a:lnTo>
                <a:close/>
              </a:path>
            </a:pathLst>
          </a:custGeom>
          <a:solidFill>
            <a:srgbClr val="221F1F"/>
          </a:solidFill>
        </p:spPr>
        <p:txBody>
          <a:bodyPr wrap="square" lIns="0" tIns="0" rIns="0" bIns="0" rtlCol="0"/>
          <a:lstStyle/>
          <a:p>
            <a:endParaRPr/>
          </a:p>
        </p:txBody>
      </p:sp>
      <p:sp>
        <p:nvSpPr>
          <p:cNvPr id="825" name="object 825"/>
          <p:cNvSpPr/>
          <p:nvPr/>
        </p:nvSpPr>
        <p:spPr>
          <a:xfrm>
            <a:off x="1496067" y="2988764"/>
            <a:ext cx="27940" cy="0"/>
          </a:xfrm>
          <a:custGeom>
            <a:avLst/>
            <a:gdLst/>
            <a:ahLst/>
            <a:cxnLst/>
            <a:rect l="l" t="t" r="r" b="b"/>
            <a:pathLst>
              <a:path w="27940">
                <a:moveTo>
                  <a:pt x="736" y="0"/>
                </a:moveTo>
                <a:lnTo>
                  <a:pt x="0" y="0"/>
                </a:lnTo>
                <a:lnTo>
                  <a:pt x="27876" y="0"/>
                </a:lnTo>
                <a:lnTo>
                  <a:pt x="736" y="0"/>
                </a:lnTo>
                <a:close/>
              </a:path>
            </a:pathLst>
          </a:custGeom>
          <a:solidFill>
            <a:srgbClr val="221F1F"/>
          </a:solidFill>
        </p:spPr>
        <p:txBody>
          <a:bodyPr wrap="square" lIns="0" tIns="0" rIns="0" bIns="0" rtlCol="0"/>
          <a:lstStyle/>
          <a:p>
            <a:endParaRPr/>
          </a:p>
        </p:txBody>
      </p:sp>
      <p:sp>
        <p:nvSpPr>
          <p:cNvPr id="826" name="object 826"/>
          <p:cNvSpPr/>
          <p:nvPr/>
        </p:nvSpPr>
        <p:spPr>
          <a:xfrm>
            <a:off x="1496804" y="2988764"/>
            <a:ext cx="27305" cy="0"/>
          </a:xfrm>
          <a:custGeom>
            <a:avLst/>
            <a:gdLst/>
            <a:ahLst/>
            <a:cxnLst/>
            <a:rect l="l" t="t" r="r" b="b"/>
            <a:pathLst>
              <a:path w="27305">
                <a:moveTo>
                  <a:pt x="0" y="0"/>
                </a:moveTo>
                <a:lnTo>
                  <a:pt x="27139" y="0"/>
                </a:lnTo>
              </a:path>
            </a:pathLst>
          </a:custGeom>
          <a:solidFill>
            <a:srgbClr val="221F1F"/>
          </a:solidFill>
        </p:spPr>
        <p:txBody>
          <a:bodyPr wrap="square" lIns="0" tIns="0" rIns="0" bIns="0" rtlCol="0"/>
          <a:lstStyle/>
          <a:p>
            <a:endParaRPr/>
          </a:p>
        </p:txBody>
      </p:sp>
      <p:sp>
        <p:nvSpPr>
          <p:cNvPr id="827" name="object 827"/>
          <p:cNvSpPr/>
          <p:nvPr/>
        </p:nvSpPr>
        <p:spPr>
          <a:xfrm>
            <a:off x="1496804" y="2988764"/>
            <a:ext cx="27305" cy="0"/>
          </a:xfrm>
          <a:custGeom>
            <a:avLst/>
            <a:gdLst/>
            <a:ahLst/>
            <a:cxnLst/>
            <a:rect l="l" t="t" r="r" b="b"/>
            <a:pathLst>
              <a:path w="27305">
                <a:moveTo>
                  <a:pt x="0" y="0"/>
                </a:moveTo>
                <a:lnTo>
                  <a:pt x="27139" y="0"/>
                </a:lnTo>
              </a:path>
            </a:pathLst>
          </a:custGeom>
          <a:solidFill>
            <a:srgbClr val="221F1F"/>
          </a:solidFill>
        </p:spPr>
        <p:txBody>
          <a:bodyPr wrap="square" lIns="0" tIns="0" rIns="0" bIns="0" rtlCol="0"/>
          <a:lstStyle/>
          <a:p>
            <a:endParaRPr/>
          </a:p>
        </p:txBody>
      </p:sp>
      <p:sp>
        <p:nvSpPr>
          <p:cNvPr id="828" name="object 828"/>
          <p:cNvSpPr/>
          <p:nvPr/>
        </p:nvSpPr>
        <p:spPr>
          <a:xfrm>
            <a:off x="1495343" y="2988764"/>
            <a:ext cx="30480" cy="1270"/>
          </a:xfrm>
          <a:custGeom>
            <a:avLst/>
            <a:gdLst/>
            <a:ahLst/>
            <a:cxnLst/>
            <a:rect l="l" t="t" r="r" b="b"/>
            <a:pathLst>
              <a:path w="30480" h="1269">
                <a:moveTo>
                  <a:pt x="723" y="0"/>
                </a:moveTo>
                <a:lnTo>
                  <a:pt x="0" y="736"/>
                </a:lnTo>
                <a:lnTo>
                  <a:pt x="30073" y="736"/>
                </a:lnTo>
                <a:lnTo>
                  <a:pt x="723" y="0"/>
                </a:lnTo>
                <a:close/>
              </a:path>
            </a:pathLst>
          </a:custGeom>
          <a:solidFill>
            <a:srgbClr val="221F1F"/>
          </a:solidFill>
        </p:spPr>
        <p:txBody>
          <a:bodyPr wrap="square" lIns="0" tIns="0" rIns="0" bIns="0" rtlCol="0"/>
          <a:lstStyle/>
          <a:p>
            <a:endParaRPr/>
          </a:p>
        </p:txBody>
      </p:sp>
      <p:sp>
        <p:nvSpPr>
          <p:cNvPr id="829" name="object 829"/>
          <p:cNvSpPr/>
          <p:nvPr/>
        </p:nvSpPr>
        <p:spPr>
          <a:xfrm>
            <a:off x="1495343" y="2988764"/>
            <a:ext cx="30480" cy="1270"/>
          </a:xfrm>
          <a:custGeom>
            <a:avLst/>
            <a:gdLst/>
            <a:ahLst/>
            <a:cxnLst/>
            <a:rect l="l" t="t" r="r" b="b"/>
            <a:pathLst>
              <a:path w="30480" h="1269">
                <a:moveTo>
                  <a:pt x="723" y="0"/>
                </a:moveTo>
                <a:lnTo>
                  <a:pt x="0" y="736"/>
                </a:lnTo>
                <a:lnTo>
                  <a:pt x="30073" y="736"/>
                </a:lnTo>
                <a:lnTo>
                  <a:pt x="723" y="0"/>
                </a:lnTo>
                <a:close/>
              </a:path>
            </a:pathLst>
          </a:custGeom>
          <a:solidFill>
            <a:srgbClr val="221F1F"/>
          </a:solidFill>
        </p:spPr>
        <p:txBody>
          <a:bodyPr wrap="square" lIns="0" tIns="0" rIns="0" bIns="0" rtlCol="0"/>
          <a:lstStyle/>
          <a:p>
            <a:endParaRPr/>
          </a:p>
        </p:txBody>
      </p:sp>
      <p:sp>
        <p:nvSpPr>
          <p:cNvPr id="830" name="object 830"/>
          <p:cNvSpPr/>
          <p:nvPr/>
        </p:nvSpPr>
        <p:spPr>
          <a:xfrm>
            <a:off x="1496067" y="2988764"/>
            <a:ext cx="29845" cy="1270"/>
          </a:xfrm>
          <a:custGeom>
            <a:avLst/>
            <a:gdLst/>
            <a:ahLst/>
            <a:cxnLst/>
            <a:rect l="l" t="t" r="r" b="b"/>
            <a:pathLst>
              <a:path w="29844" h="1269">
                <a:moveTo>
                  <a:pt x="27876" y="0"/>
                </a:moveTo>
                <a:lnTo>
                  <a:pt x="0" y="0"/>
                </a:lnTo>
                <a:lnTo>
                  <a:pt x="29349" y="736"/>
                </a:lnTo>
                <a:lnTo>
                  <a:pt x="27876" y="0"/>
                </a:lnTo>
                <a:close/>
              </a:path>
            </a:pathLst>
          </a:custGeom>
          <a:solidFill>
            <a:srgbClr val="221F1F"/>
          </a:solidFill>
        </p:spPr>
        <p:txBody>
          <a:bodyPr wrap="square" lIns="0" tIns="0" rIns="0" bIns="0" rtlCol="0"/>
          <a:lstStyle/>
          <a:p>
            <a:endParaRPr/>
          </a:p>
        </p:txBody>
      </p:sp>
      <p:sp>
        <p:nvSpPr>
          <p:cNvPr id="831" name="object 831"/>
          <p:cNvSpPr/>
          <p:nvPr/>
        </p:nvSpPr>
        <p:spPr>
          <a:xfrm>
            <a:off x="1496067" y="2988764"/>
            <a:ext cx="29845" cy="1270"/>
          </a:xfrm>
          <a:custGeom>
            <a:avLst/>
            <a:gdLst/>
            <a:ahLst/>
            <a:cxnLst/>
            <a:rect l="l" t="t" r="r" b="b"/>
            <a:pathLst>
              <a:path w="29844" h="1269">
                <a:moveTo>
                  <a:pt x="27876" y="0"/>
                </a:moveTo>
                <a:lnTo>
                  <a:pt x="0" y="0"/>
                </a:lnTo>
                <a:lnTo>
                  <a:pt x="29349" y="736"/>
                </a:lnTo>
                <a:lnTo>
                  <a:pt x="27876" y="0"/>
                </a:lnTo>
                <a:close/>
              </a:path>
            </a:pathLst>
          </a:custGeom>
          <a:solidFill>
            <a:srgbClr val="221F1F"/>
          </a:solidFill>
        </p:spPr>
        <p:txBody>
          <a:bodyPr wrap="square" lIns="0" tIns="0" rIns="0" bIns="0" rtlCol="0"/>
          <a:lstStyle/>
          <a:p>
            <a:endParaRPr/>
          </a:p>
        </p:txBody>
      </p:sp>
      <p:sp>
        <p:nvSpPr>
          <p:cNvPr id="832" name="object 832"/>
          <p:cNvSpPr/>
          <p:nvPr/>
        </p:nvSpPr>
        <p:spPr>
          <a:xfrm>
            <a:off x="1537136" y="2986570"/>
            <a:ext cx="43815" cy="3175"/>
          </a:xfrm>
          <a:custGeom>
            <a:avLst/>
            <a:gdLst/>
            <a:ahLst/>
            <a:cxnLst/>
            <a:rect l="l" t="t" r="r" b="b"/>
            <a:pathLst>
              <a:path w="43815" h="3175">
                <a:moveTo>
                  <a:pt x="736" y="0"/>
                </a:moveTo>
                <a:lnTo>
                  <a:pt x="0" y="2933"/>
                </a:lnTo>
                <a:lnTo>
                  <a:pt x="43256" y="2933"/>
                </a:lnTo>
                <a:lnTo>
                  <a:pt x="736" y="0"/>
                </a:lnTo>
                <a:close/>
              </a:path>
            </a:pathLst>
          </a:custGeom>
          <a:solidFill>
            <a:srgbClr val="221F1F"/>
          </a:solidFill>
        </p:spPr>
        <p:txBody>
          <a:bodyPr wrap="square" lIns="0" tIns="0" rIns="0" bIns="0" rtlCol="0"/>
          <a:lstStyle/>
          <a:p>
            <a:endParaRPr/>
          </a:p>
        </p:txBody>
      </p:sp>
      <p:sp>
        <p:nvSpPr>
          <p:cNvPr id="833" name="object 833"/>
          <p:cNvSpPr/>
          <p:nvPr/>
        </p:nvSpPr>
        <p:spPr>
          <a:xfrm>
            <a:off x="1537136" y="2986570"/>
            <a:ext cx="43815" cy="3175"/>
          </a:xfrm>
          <a:custGeom>
            <a:avLst/>
            <a:gdLst/>
            <a:ahLst/>
            <a:cxnLst/>
            <a:rect l="l" t="t" r="r" b="b"/>
            <a:pathLst>
              <a:path w="43815" h="3175">
                <a:moveTo>
                  <a:pt x="736" y="0"/>
                </a:moveTo>
                <a:lnTo>
                  <a:pt x="0" y="2933"/>
                </a:lnTo>
                <a:lnTo>
                  <a:pt x="43256" y="2933"/>
                </a:lnTo>
                <a:lnTo>
                  <a:pt x="736" y="0"/>
                </a:lnTo>
                <a:close/>
              </a:path>
            </a:pathLst>
          </a:custGeom>
          <a:solidFill>
            <a:srgbClr val="221F1F"/>
          </a:solidFill>
        </p:spPr>
        <p:txBody>
          <a:bodyPr wrap="square" lIns="0" tIns="0" rIns="0" bIns="0" rtlCol="0"/>
          <a:lstStyle/>
          <a:p>
            <a:endParaRPr/>
          </a:p>
        </p:txBody>
      </p:sp>
      <p:sp>
        <p:nvSpPr>
          <p:cNvPr id="834" name="object 834"/>
          <p:cNvSpPr/>
          <p:nvPr/>
        </p:nvSpPr>
        <p:spPr>
          <a:xfrm>
            <a:off x="1537873" y="2986570"/>
            <a:ext cx="42545" cy="3175"/>
          </a:xfrm>
          <a:custGeom>
            <a:avLst/>
            <a:gdLst/>
            <a:ahLst/>
            <a:cxnLst/>
            <a:rect l="l" t="t" r="r" b="b"/>
            <a:pathLst>
              <a:path w="42544" h="3175">
                <a:moveTo>
                  <a:pt x="41795" y="0"/>
                </a:moveTo>
                <a:lnTo>
                  <a:pt x="0" y="0"/>
                </a:lnTo>
                <a:lnTo>
                  <a:pt x="42519" y="2933"/>
                </a:lnTo>
                <a:lnTo>
                  <a:pt x="41795" y="0"/>
                </a:lnTo>
                <a:close/>
              </a:path>
            </a:pathLst>
          </a:custGeom>
          <a:solidFill>
            <a:srgbClr val="221F1F"/>
          </a:solidFill>
        </p:spPr>
        <p:txBody>
          <a:bodyPr wrap="square" lIns="0" tIns="0" rIns="0" bIns="0" rtlCol="0"/>
          <a:lstStyle/>
          <a:p>
            <a:endParaRPr/>
          </a:p>
        </p:txBody>
      </p:sp>
      <p:sp>
        <p:nvSpPr>
          <p:cNvPr id="835" name="object 835"/>
          <p:cNvSpPr/>
          <p:nvPr/>
        </p:nvSpPr>
        <p:spPr>
          <a:xfrm>
            <a:off x="1537873" y="2986570"/>
            <a:ext cx="42545" cy="3175"/>
          </a:xfrm>
          <a:custGeom>
            <a:avLst/>
            <a:gdLst/>
            <a:ahLst/>
            <a:cxnLst/>
            <a:rect l="l" t="t" r="r" b="b"/>
            <a:pathLst>
              <a:path w="42544" h="3175">
                <a:moveTo>
                  <a:pt x="41795" y="0"/>
                </a:moveTo>
                <a:lnTo>
                  <a:pt x="0" y="0"/>
                </a:lnTo>
                <a:lnTo>
                  <a:pt x="42519" y="2933"/>
                </a:lnTo>
                <a:lnTo>
                  <a:pt x="41795" y="0"/>
                </a:lnTo>
                <a:close/>
              </a:path>
            </a:pathLst>
          </a:custGeom>
          <a:solidFill>
            <a:srgbClr val="221F1F"/>
          </a:solidFill>
        </p:spPr>
        <p:txBody>
          <a:bodyPr wrap="square" lIns="0" tIns="0" rIns="0" bIns="0" rtlCol="0"/>
          <a:lstStyle/>
          <a:p>
            <a:endParaRPr/>
          </a:p>
        </p:txBody>
      </p:sp>
      <p:sp>
        <p:nvSpPr>
          <p:cNvPr id="836" name="object 836"/>
          <p:cNvSpPr/>
          <p:nvPr/>
        </p:nvSpPr>
        <p:spPr>
          <a:xfrm>
            <a:off x="1494600" y="2989500"/>
            <a:ext cx="31750" cy="0"/>
          </a:xfrm>
          <a:custGeom>
            <a:avLst/>
            <a:gdLst/>
            <a:ahLst/>
            <a:cxnLst/>
            <a:rect l="l" t="t" r="r" b="b"/>
            <a:pathLst>
              <a:path w="31750">
                <a:moveTo>
                  <a:pt x="736" y="0"/>
                </a:moveTo>
                <a:lnTo>
                  <a:pt x="0" y="0"/>
                </a:lnTo>
                <a:lnTo>
                  <a:pt x="31534" y="0"/>
                </a:lnTo>
                <a:lnTo>
                  <a:pt x="736" y="0"/>
                </a:lnTo>
                <a:close/>
              </a:path>
            </a:pathLst>
          </a:custGeom>
          <a:solidFill>
            <a:srgbClr val="221F1F"/>
          </a:solidFill>
        </p:spPr>
        <p:txBody>
          <a:bodyPr wrap="square" lIns="0" tIns="0" rIns="0" bIns="0" rtlCol="0"/>
          <a:lstStyle/>
          <a:p>
            <a:endParaRPr/>
          </a:p>
        </p:txBody>
      </p:sp>
      <p:sp>
        <p:nvSpPr>
          <p:cNvPr id="837" name="object 837"/>
          <p:cNvSpPr/>
          <p:nvPr/>
        </p:nvSpPr>
        <p:spPr>
          <a:xfrm>
            <a:off x="1494600" y="2989500"/>
            <a:ext cx="31750" cy="0"/>
          </a:xfrm>
          <a:custGeom>
            <a:avLst/>
            <a:gdLst/>
            <a:ahLst/>
            <a:cxnLst/>
            <a:rect l="l" t="t" r="r" b="b"/>
            <a:pathLst>
              <a:path w="31750">
                <a:moveTo>
                  <a:pt x="736" y="0"/>
                </a:moveTo>
                <a:lnTo>
                  <a:pt x="0" y="0"/>
                </a:lnTo>
                <a:lnTo>
                  <a:pt x="31534" y="0"/>
                </a:lnTo>
                <a:lnTo>
                  <a:pt x="736" y="0"/>
                </a:lnTo>
                <a:close/>
              </a:path>
            </a:pathLst>
          </a:custGeom>
          <a:solidFill>
            <a:srgbClr val="221F1F"/>
          </a:solidFill>
        </p:spPr>
        <p:txBody>
          <a:bodyPr wrap="square" lIns="0" tIns="0" rIns="0" bIns="0" rtlCol="0"/>
          <a:lstStyle/>
          <a:p>
            <a:endParaRPr/>
          </a:p>
        </p:txBody>
      </p:sp>
      <p:sp>
        <p:nvSpPr>
          <p:cNvPr id="838" name="object 838"/>
          <p:cNvSpPr/>
          <p:nvPr/>
        </p:nvSpPr>
        <p:spPr>
          <a:xfrm>
            <a:off x="1495337" y="2989500"/>
            <a:ext cx="31115" cy="0"/>
          </a:xfrm>
          <a:custGeom>
            <a:avLst/>
            <a:gdLst/>
            <a:ahLst/>
            <a:cxnLst/>
            <a:rect l="l" t="t" r="r" b="b"/>
            <a:pathLst>
              <a:path w="31115">
                <a:moveTo>
                  <a:pt x="0" y="0"/>
                </a:moveTo>
                <a:lnTo>
                  <a:pt x="30797" y="0"/>
                </a:lnTo>
              </a:path>
            </a:pathLst>
          </a:custGeom>
          <a:solidFill>
            <a:srgbClr val="221F1F"/>
          </a:solidFill>
        </p:spPr>
        <p:txBody>
          <a:bodyPr wrap="square" lIns="0" tIns="0" rIns="0" bIns="0" rtlCol="0"/>
          <a:lstStyle/>
          <a:p>
            <a:endParaRPr/>
          </a:p>
        </p:txBody>
      </p:sp>
      <p:sp>
        <p:nvSpPr>
          <p:cNvPr id="839" name="object 839"/>
          <p:cNvSpPr/>
          <p:nvPr/>
        </p:nvSpPr>
        <p:spPr>
          <a:xfrm>
            <a:off x="1495337" y="2989500"/>
            <a:ext cx="31115" cy="0"/>
          </a:xfrm>
          <a:custGeom>
            <a:avLst/>
            <a:gdLst/>
            <a:ahLst/>
            <a:cxnLst/>
            <a:rect l="l" t="t" r="r" b="b"/>
            <a:pathLst>
              <a:path w="31115">
                <a:moveTo>
                  <a:pt x="0" y="0"/>
                </a:moveTo>
                <a:lnTo>
                  <a:pt x="30797" y="0"/>
                </a:lnTo>
              </a:path>
            </a:pathLst>
          </a:custGeom>
          <a:solidFill>
            <a:srgbClr val="221F1F"/>
          </a:solidFill>
        </p:spPr>
        <p:txBody>
          <a:bodyPr wrap="square" lIns="0" tIns="0" rIns="0" bIns="0" rtlCol="0"/>
          <a:lstStyle/>
          <a:p>
            <a:endParaRPr/>
          </a:p>
        </p:txBody>
      </p:sp>
      <p:sp>
        <p:nvSpPr>
          <p:cNvPr id="840" name="object 840"/>
          <p:cNvSpPr/>
          <p:nvPr/>
        </p:nvSpPr>
        <p:spPr>
          <a:xfrm>
            <a:off x="1537136" y="2989500"/>
            <a:ext cx="43815" cy="0"/>
          </a:xfrm>
          <a:custGeom>
            <a:avLst/>
            <a:gdLst/>
            <a:ahLst/>
            <a:cxnLst/>
            <a:rect l="l" t="t" r="r" b="b"/>
            <a:pathLst>
              <a:path w="43815">
                <a:moveTo>
                  <a:pt x="0" y="0"/>
                </a:moveTo>
                <a:lnTo>
                  <a:pt x="43268" y="0"/>
                </a:lnTo>
              </a:path>
            </a:pathLst>
          </a:custGeom>
          <a:solidFill>
            <a:srgbClr val="221F1F"/>
          </a:solidFill>
        </p:spPr>
        <p:txBody>
          <a:bodyPr wrap="square" lIns="0" tIns="0" rIns="0" bIns="0" rtlCol="0"/>
          <a:lstStyle/>
          <a:p>
            <a:endParaRPr/>
          </a:p>
        </p:txBody>
      </p:sp>
      <p:sp>
        <p:nvSpPr>
          <p:cNvPr id="841" name="object 841"/>
          <p:cNvSpPr/>
          <p:nvPr/>
        </p:nvSpPr>
        <p:spPr>
          <a:xfrm>
            <a:off x="1537136" y="2989500"/>
            <a:ext cx="43815" cy="0"/>
          </a:xfrm>
          <a:custGeom>
            <a:avLst/>
            <a:gdLst/>
            <a:ahLst/>
            <a:cxnLst/>
            <a:rect l="l" t="t" r="r" b="b"/>
            <a:pathLst>
              <a:path w="43815">
                <a:moveTo>
                  <a:pt x="0" y="0"/>
                </a:moveTo>
                <a:lnTo>
                  <a:pt x="43268" y="0"/>
                </a:lnTo>
              </a:path>
            </a:pathLst>
          </a:custGeom>
          <a:solidFill>
            <a:srgbClr val="221F1F"/>
          </a:solidFill>
        </p:spPr>
        <p:txBody>
          <a:bodyPr wrap="square" lIns="0" tIns="0" rIns="0" bIns="0" rtlCol="0"/>
          <a:lstStyle/>
          <a:p>
            <a:endParaRPr/>
          </a:p>
        </p:txBody>
      </p:sp>
      <p:sp>
        <p:nvSpPr>
          <p:cNvPr id="842" name="object 842"/>
          <p:cNvSpPr/>
          <p:nvPr/>
        </p:nvSpPr>
        <p:spPr>
          <a:xfrm>
            <a:off x="1537136" y="2989500"/>
            <a:ext cx="43815" cy="0"/>
          </a:xfrm>
          <a:custGeom>
            <a:avLst/>
            <a:gdLst/>
            <a:ahLst/>
            <a:cxnLst/>
            <a:rect l="l" t="t" r="r" b="b"/>
            <a:pathLst>
              <a:path w="43815">
                <a:moveTo>
                  <a:pt x="0" y="0"/>
                </a:moveTo>
                <a:lnTo>
                  <a:pt x="43268" y="0"/>
                </a:lnTo>
              </a:path>
            </a:pathLst>
          </a:custGeom>
          <a:solidFill>
            <a:srgbClr val="221F1F"/>
          </a:solidFill>
        </p:spPr>
        <p:txBody>
          <a:bodyPr wrap="square" lIns="0" tIns="0" rIns="0" bIns="0" rtlCol="0"/>
          <a:lstStyle/>
          <a:p>
            <a:endParaRPr/>
          </a:p>
        </p:txBody>
      </p:sp>
      <p:sp>
        <p:nvSpPr>
          <p:cNvPr id="843" name="object 843"/>
          <p:cNvSpPr/>
          <p:nvPr/>
        </p:nvSpPr>
        <p:spPr>
          <a:xfrm>
            <a:off x="1537136" y="2989500"/>
            <a:ext cx="43815" cy="0"/>
          </a:xfrm>
          <a:custGeom>
            <a:avLst/>
            <a:gdLst/>
            <a:ahLst/>
            <a:cxnLst/>
            <a:rect l="l" t="t" r="r" b="b"/>
            <a:pathLst>
              <a:path w="43815">
                <a:moveTo>
                  <a:pt x="0" y="0"/>
                </a:moveTo>
                <a:lnTo>
                  <a:pt x="43268" y="0"/>
                </a:lnTo>
              </a:path>
            </a:pathLst>
          </a:custGeom>
          <a:solidFill>
            <a:srgbClr val="221F1F"/>
          </a:solidFill>
        </p:spPr>
        <p:txBody>
          <a:bodyPr wrap="square" lIns="0" tIns="0" rIns="0" bIns="0" rtlCol="0"/>
          <a:lstStyle/>
          <a:p>
            <a:endParaRPr/>
          </a:p>
        </p:txBody>
      </p:sp>
      <p:sp>
        <p:nvSpPr>
          <p:cNvPr id="844" name="object 844"/>
          <p:cNvSpPr/>
          <p:nvPr/>
        </p:nvSpPr>
        <p:spPr>
          <a:xfrm>
            <a:off x="1493878" y="2989500"/>
            <a:ext cx="34290" cy="1270"/>
          </a:xfrm>
          <a:custGeom>
            <a:avLst/>
            <a:gdLst/>
            <a:ahLst/>
            <a:cxnLst/>
            <a:rect l="l" t="t" r="r" b="b"/>
            <a:pathLst>
              <a:path w="34290" h="1269">
                <a:moveTo>
                  <a:pt x="723" y="0"/>
                </a:moveTo>
                <a:lnTo>
                  <a:pt x="0" y="723"/>
                </a:lnTo>
                <a:lnTo>
                  <a:pt x="33731" y="723"/>
                </a:lnTo>
                <a:lnTo>
                  <a:pt x="723" y="0"/>
                </a:lnTo>
                <a:close/>
              </a:path>
            </a:pathLst>
          </a:custGeom>
          <a:solidFill>
            <a:srgbClr val="221F1F"/>
          </a:solidFill>
        </p:spPr>
        <p:txBody>
          <a:bodyPr wrap="square" lIns="0" tIns="0" rIns="0" bIns="0" rtlCol="0"/>
          <a:lstStyle/>
          <a:p>
            <a:endParaRPr/>
          </a:p>
        </p:txBody>
      </p:sp>
      <p:sp>
        <p:nvSpPr>
          <p:cNvPr id="845" name="object 845"/>
          <p:cNvSpPr/>
          <p:nvPr/>
        </p:nvSpPr>
        <p:spPr>
          <a:xfrm>
            <a:off x="1493878" y="2989500"/>
            <a:ext cx="34290" cy="1270"/>
          </a:xfrm>
          <a:custGeom>
            <a:avLst/>
            <a:gdLst/>
            <a:ahLst/>
            <a:cxnLst/>
            <a:rect l="l" t="t" r="r" b="b"/>
            <a:pathLst>
              <a:path w="34290" h="1269">
                <a:moveTo>
                  <a:pt x="723" y="0"/>
                </a:moveTo>
                <a:lnTo>
                  <a:pt x="0" y="723"/>
                </a:lnTo>
                <a:lnTo>
                  <a:pt x="33731" y="723"/>
                </a:lnTo>
                <a:lnTo>
                  <a:pt x="723" y="0"/>
                </a:lnTo>
                <a:close/>
              </a:path>
            </a:pathLst>
          </a:custGeom>
          <a:solidFill>
            <a:srgbClr val="221F1F"/>
          </a:solidFill>
        </p:spPr>
        <p:txBody>
          <a:bodyPr wrap="square" lIns="0" tIns="0" rIns="0" bIns="0" rtlCol="0"/>
          <a:lstStyle/>
          <a:p>
            <a:endParaRPr/>
          </a:p>
        </p:txBody>
      </p:sp>
      <p:sp>
        <p:nvSpPr>
          <p:cNvPr id="846" name="object 846"/>
          <p:cNvSpPr/>
          <p:nvPr/>
        </p:nvSpPr>
        <p:spPr>
          <a:xfrm>
            <a:off x="1494602" y="2989500"/>
            <a:ext cx="33020" cy="1270"/>
          </a:xfrm>
          <a:custGeom>
            <a:avLst/>
            <a:gdLst/>
            <a:ahLst/>
            <a:cxnLst/>
            <a:rect l="l" t="t" r="r" b="b"/>
            <a:pathLst>
              <a:path w="33019" h="1269">
                <a:moveTo>
                  <a:pt x="31534" y="0"/>
                </a:moveTo>
                <a:lnTo>
                  <a:pt x="0" y="0"/>
                </a:lnTo>
                <a:lnTo>
                  <a:pt x="33007" y="723"/>
                </a:lnTo>
                <a:lnTo>
                  <a:pt x="31534" y="0"/>
                </a:lnTo>
                <a:close/>
              </a:path>
            </a:pathLst>
          </a:custGeom>
          <a:solidFill>
            <a:srgbClr val="221F1F"/>
          </a:solidFill>
        </p:spPr>
        <p:txBody>
          <a:bodyPr wrap="square" lIns="0" tIns="0" rIns="0" bIns="0" rtlCol="0"/>
          <a:lstStyle/>
          <a:p>
            <a:endParaRPr/>
          </a:p>
        </p:txBody>
      </p:sp>
      <p:sp>
        <p:nvSpPr>
          <p:cNvPr id="847" name="object 847"/>
          <p:cNvSpPr/>
          <p:nvPr/>
        </p:nvSpPr>
        <p:spPr>
          <a:xfrm>
            <a:off x="1494602" y="2989500"/>
            <a:ext cx="33020" cy="1270"/>
          </a:xfrm>
          <a:custGeom>
            <a:avLst/>
            <a:gdLst/>
            <a:ahLst/>
            <a:cxnLst/>
            <a:rect l="l" t="t" r="r" b="b"/>
            <a:pathLst>
              <a:path w="33019" h="1269">
                <a:moveTo>
                  <a:pt x="31534" y="0"/>
                </a:moveTo>
                <a:lnTo>
                  <a:pt x="0" y="0"/>
                </a:lnTo>
                <a:lnTo>
                  <a:pt x="33007" y="723"/>
                </a:lnTo>
                <a:lnTo>
                  <a:pt x="31534" y="0"/>
                </a:lnTo>
                <a:close/>
              </a:path>
            </a:pathLst>
          </a:custGeom>
          <a:solidFill>
            <a:srgbClr val="221F1F"/>
          </a:solidFill>
        </p:spPr>
        <p:txBody>
          <a:bodyPr wrap="square" lIns="0" tIns="0" rIns="0" bIns="0" rtlCol="0"/>
          <a:lstStyle/>
          <a:p>
            <a:endParaRPr/>
          </a:p>
        </p:txBody>
      </p:sp>
      <p:sp>
        <p:nvSpPr>
          <p:cNvPr id="848" name="object 848"/>
          <p:cNvSpPr/>
          <p:nvPr/>
        </p:nvSpPr>
        <p:spPr>
          <a:xfrm>
            <a:off x="1493136" y="2990228"/>
            <a:ext cx="35560" cy="1270"/>
          </a:xfrm>
          <a:custGeom>
            <a:avLst/>
            <a:gdLst/>
            <a:ahLst/>
            <a:cxnLst/>
            <a:rect l="l" t="t" r="r" b="b"/>
            <a:pathLst>
              <a:path w="35559" h="1269">
                <a:moveTo>
                  <a:pt x="736" y="0"/>
                </a:moveTo>
                <a:lnTo>
                  <a:pt x="0" y="736"/>
                </a:lnTo>
                <a:lnTo>
                  <a:pt x="35204" y="736"/>
                </a:lnTo>
                <a:lnTo>
                  <a:pt x="736" y="0"/>
                </a:lnTo>
                <a:close/>
              </a:path>
            </a:pathLst>
          </a:custGeom>
          <a:solidFill>
            <a:srgbClr val="221F1F"/>
          </a:solidFill>
        </p:spPr>
        <p:txBody>
          <a:bodyPr wrap="square" lIns="0" tIns="0" rIns="0" bIns="0" rtlCol="0"/>
          <a:lstStyle/>
          <a:p>
            <a:endParaRPr/>
          </a:p>
        </p:txBody>
      </p:sp>
      <p:sp>
        <p:nvSpPr>
          <p:cNvPr id="849" name="object 849"/>
          <p:cNvSpPr/>
          <p:nvPr/>
        </p:nvSpPr>
        <p:spPr>
          <a:xfrm>
            <a:off x="1493136" y="2990228"/>
            <a:ext cx="35560" cy="1270"/>
          </a:xfrm>
          <a:custGeom>
            <a:avLst/>
            <a:gdLst/>
            <a:ahLst/>
            <a:cxnLst/>
            <a:rect l="l" t="t" r="r" b="b"/>
            <a:pathLst>
              <a:path w="35559" h="1269">
                <a:moveTo>
                  <a:pt x="736" y="0"/>
                </a:moveTo>
                <a:lnTo>
                  <a:pt x="0" y="736"/>
                </a:lnTo>
                <a:lnTo>
                  <a:pt x="35204" y="736"/>
                </a:lnTo>
                <a:lnTo>
                  <a:pt x="736" y="0"/>
                </a:lnTo>
                <a:close/>
              </a:path>
            </a:pathLst>
          </a:custGeom>
          <a:solidFill>
            <a:srgbClr val="221F1F"/>
          </a:solidFill>
        </p:spPr>
        <p:txBody>
          <a:bodyPr wrap="square" lIns="0" tIns="0" rIns="0" bIns="0" rtlCol="0"/>
          <a:lstStyle/>
          <a:p>
            <a:endParaRPr/>
          </a:p>
        </p:txBody>
      </p:sp>
      <p:sp>
        <p:nvSpPr>
          <p:cNvPr id="850" name="object 850"/>
          <p:cNvSpPr/>
          <p:nvPr/>
        </p:nvSpPr>
        <p:spPr>
          <a:xfrm>
            <a:off x="1493873" y="2990228"/>
            <a:ext cx="34925" cy="1270"/>
          </a:xfrm>
          <a:custGeom>
            <a:avLst/>
            <a:gdLst/>
            <a:ahLst/>
            <a:cxnLst/>
            <a:rect l="l" t="t" r="r" b="b"/>
            <a:pathLst>
              <a:path w="34925" h="1269">
                <a:moveTo>
                  <a:pt x="33731" y="0"/>
                </a:moveTo>
                <a:lnTo>
                  <a:pt x="0" y="0"/>
                </a:lnTo>
                <a:lnTo>
                  <a:pt x="34467" y="736"/>
                </a:lnTo>
                <a:lnTo>
                  <a:pt x="33731" y="0"/>
                </a:lnTo>
                <a:close/>
              </a:path>
            </a:pathLst>
          </a:custGeom>
          <a:solidFill>
            <a:srgbClr val="221F1F"/>
          </a:solidFill>
        </p:spPr>
        <p:txBody>
          <a:bodyPr wrap="square" lIns="0" tIns="0" rIns="0" bIns="0" rtlCol="0"/>
          <a:lstStyle/>
          <a:p>
            <a:endParaRPr/>
          </a:p>
        </p:txBody>
      </p:sp>
      <p:sp>
        <p:nvSpPr>
          <p:cNvPr id="851" name="object 851"/>
          <p:cNvSpPr/>
          <p:nvPr/>
        </p:nvSpPr>
        <p:spPr>
          <a:xfrm>
            <a:off x="1493873" y="2990228"/>
            <a:ext cx="34925" cy="1270"/>
          </a:xfrm>
          <a:custGeom>
            <a:avLst/>
            <a:gdLst/>
            <a:ahLst/>
            <a:cxnLst/>
            <a:rect l="l" t="t" r="r" b="b"/>
            <a:pathLst>
              <a:path w="34925" h="1269">
                <a:moveTo>
                  <a:pt x="33731" y="0"/>
                </a:moveTo>
                <a:lnTo>
                  <a:pt x="0" y="0"/>
                </a:lnTo>
                <a:lnTo>
                  <a:pt x="34467" y="736"/>
                </a:lnTo>
                <a:lnTo>
                  <a:pt x="33731" y="0"/>
                </a:lnTo>
                <a:close/>
              </a:path>
            </a:pathLst>
          </a:custGeom>
          <a:solidFill>
            <a:srgbClr val="221F1F"/>
          </a:solidFill>
        </p:spPr>
        <p:txBody>
          <a:bodyPr wrap="square" lIns="0" tIns="0" rIns="0" bIns="0" rtlCol="0"/>
          <a:lstStyle/>
          <a:p>
            <a:endParaRPr/>
          </a:p>
        </p:txBody>
      </p:sp>
      <p:sp>
        <p:nvSpPr>
          <p:cNvPr id="852" name="object 852"/>
          <p:cNvSpPr/>
          <p:nvPr/>
        </p:nvSpPr>
        <p:spPr>
          <a:xfrm>
            <a:off x="1493136" y="2990965"/>
            <a:ext cx="36195" cy="1270"/>
          </a:xfrm>
          <a:custGeom>
            <a:avLst/>
            <a:gdLst/>
            <a:ahLst/>
            <a:cxnLst/>
            <a:rect l="l" t="t" r="r" b="b"/>
            <a:pathLst>
              <a:path w="36194" h="1269">
                <a:moveTo>
                  <a:pt x="0" y="0"/>
                </a:moveTo>
                <a:lnTo>
                  <a:pt x="0" y="723"/>
                </a:lnTo>
                <a:lnTo>
                  <a:pt x="35928" y="723"/>
                </a:lnTo>
                <a:lnTo>
                  <a:pt x="0" y="0"/>
                </a:lnTo>
                <a:close/>
              </a:path>
            </a:pathLst>
          </a:custGeom>
          <a:solidFill>
            <a:srgbClr val="221F1F"/>
          </a:solidFill>
        </p:spPr>
        <p:txBody>
          <a:bodyPr wrap="square" lIns="0" tIns="0" rIns="0" bIns="0" rtlCol="0"/>
          <a:lstStyle/>
          <a:p>
            <a:endParaRPr/>
          </a:p>
        </p:txBody>
      </p:sp>
      <p:sp>
        <p:nvSpPr>
          <p:cNvPr id="853" name="object 853"/>
          <p:cNvSpPr/>
          <p:nvPr/>
        </p:nvSpPr>
        <p:spPr>
          <a:xfrm>
            <a:off x="1493136" y="2990965"/>
            <a:ext cx="36195" cy="1270"/>
          </a:xfrm>
          <a:custGeom>
            <a:avLst/>
            <a:gdLst/>
            <a:ahLst/>
            <a:cxnLst/>
            <a:rect l="l" t="t" r="r" b="b"/>
            <a:pathLst>
              <a:path w="36194" h="1269">
                <a:moveTo>
                  <a:pt x="0" y="0"/>
                </a:moveTo>
                <a:lnTo>
                  <a:pt x="0" y="723"/>
                </a:lnTo>
                <a:lnTo>
                  <a:pt x="35928" y="723"/>
                </a:lnTo>
                <a:lnTo>
                  <a:pt x="0" y="0"/>
                </a:lnTo>
                <a:close/>
              </a:path>
            </a:pathLst>
          </a:custGeom>
          <a:solidFill>
            <a:srgbClr val="221F1F"/>
          </a:solidFill>
        </p:spPr>
        <p:txBody>
          <a:bodyPr wrap="square" lIns="0" tIns="0" rIns="0" bIns="0" rtlCol="0"/>
          <a:lstStyle/>
          <a:p>
            <a:endParaRPr/>
          </a:p>
        </p:txBody>
      </p:sp>
      <p:sp>
        <p:nvSpPr>
          <p:cNvPr id="854" name="object 854"/>
          <p:cNvSpPr/>
          <p:nvPr/>
        </p:nvSpPr>
        <p:spPr>
          <a:xfrm>
            <a:off x="1493136" y="2990965"/>
            <a:ext cx="36195" cy="1270"/>
          </a:xfrm>
          <a:custGeom>
            <a:avLst/>
            <a:gdLst/>
            <a:ahLst/>
            <a:cxnLst/>
            <a:rect l="l" t="t" r="r" b="b"/>
            <a:pathLst>
              <a:path w="36194" h="1269">
                <a:moveTo>
                  <a:pt x="35191" y="0"/>
                </a:moveTo>
                <a:lnTo>
                  <a:pt x="0" y="0"/>
                </a:lnTo>
                <a:lnTo>
                  <a:pt x="35928" y="723"/>
                </a:lnTo>
                <a:lnTo>
                  <a:pt x="35191" y="0"/>
                </a:lnTo>
                <a:close/>
              </a:path>
            </a:pathLst>
          </a:custGeom>
          <a:solidFill>
            <a:srgbClr val="221F1F"/>
          </a:solidFill>
        </p:spPr>
        <p:txBody>
          <a:bodyPr wrap="square" lIns="0" tIns="0" rIns="0" bIns="0" rtlCol="0"/>
          <a:lstStyle/>
          <a:p>
            <a:endParaRPr/>
          </a:p>
        </p:txBody>
      </p:sp>
      <p:sp>
        <p:nvSpPr>
          <p:cNvPr id="855" name="object 855"/>
          <p:cNvSpPr/>
          <p:nvPr/>
        </p:nvSpPr>
        <p:spPr>
          <a:xfrm>
            <a:off x="1493136" y="2990965"/>
            <a:ext cx="36195" cy="1270"/>
          </a:xfrm>
          <a:custGeom>
            <a:avLst/>
            <a:gdLst/>
            <a:ahLst/>
            <a:cxnLst/>
            <a:rect l="l" t="t" r="r" b="b"/>
            <a:pathLst>
              <a:path w="36194" h="1269">
                <a:moveTo>
                  <a:pt x="35191" y="0"/>
                </a:moveTo>
                <a:lnTo>
                  <a:pt x="0" y="0"/>
                </a:lnTo>
                <a:lnTo>
                  <a:pt x="35928" y="723"/>
                </a:lnTo>
                <a:lnTo>
                  <a:pt x="35191" y="0"/>
                </a:lnTo>
                <a:close/>
              </a:path>
            </a:pathLst>
          </a:custGeom>
          <a:solidFill>
            <a:srgbClr val="221F1F"/>
          </a:solidFill>
        </p:spPr>
        <p:txBody>
          <a:bodyPr wrap="square" lIns="0" tIns="0" rIns="0" bIns="0" rtlCol="0"/>
          <a:lstStyle/>
          <a:p>
            <a:endParaRPr/>
          </a:p>
        </p:txBody>
      </p:sp>
      <p:sp>
        <p:nvSpPr>
          <p:cNvPr id="856" name="object 856"/>
          <p:cNvSpPr/>
          <p:nvPr/>
        </p:nvSpPr>
        <p:spPr>
          <a:xfrm>
            <a:off x="1493136" y="2991694"/>
            <a:ext cx="36195" cy="0"/>
          </a:xfrm>
          <a:custGeom>
            <a:avLst/>
            <a:gdLst/>
            <a:ahLst/>
            <a:cxnLst/>
            <a:rect l="l" t="t" r="r" b="b"/>
            <a:pathLst>
              <a:path w="36194">
                <a:moveTo>
                  <a:pt x="0" y="0"/>
                </a:moveTo>
                <a:lnTo>
                  <a:pt x="35928" y="0"/>
                </a:lnTo>
              </a:path>
            </a:pathLst>
          </a:custGeom>
          <a:solidFill>
            <a:srgbClr val="221F1F"/>
          </a:solidFill>
        </p:spPr>
        <p:txBody>
          <a:bodyPr wrap="square" lIns="0" tIns="0" rIns="0" bIns="0" rtlCol="0"/>
          <a:lstStyle/>
          <a:p>
            <a:endParaRPr/>
          </a:p>
        </p:txBody>
      </p:sp>
      <p:sp>
        <p:nvSpPr>
          <p:cNvPr id="857" name="object 857"/>
          <p:cNvSpPr/>
          <p:nvPr/>
        </p:nvSpPr>
        <p:spPr>
          <a:xfrm>
            <a:off x="1493136" y="2991694"/>
            <a:ext cx="36195" cy="0"/>
          </a:xfrm>
          <a:custGeom>
            <a:avLst/>
            <a:gdLst/>
            <a:ahLst/>
            <a:cxnLst/>
            <a:rect l="l" t="t" r="r" b="b"/>
            <a:pathLst>
              <a:path w="36194">
                <a:moveTo>
                  <a:pt x="0" y="0"/>
                </a:moveTo>
                <a:lnTo>
                  <a:pt x="35928" y="0"/>
                </a:lnTo>
              </a:path>
            </a:pathLst>
          </a:custGeom>
          <a:solidFill>
            <a:srgbClr val="221F1F"/>
          </a:solidFill>
        </p:spPr>
        <p:txBody>
          <a:bodyPr wrap="square" lIns="0" tIns="0" rIns="0" bIns="0" rtlCol="0"/>
          <a:lstStyle/>
          <a:p>
            <a:endParaRPr/>
          </a:p>
        </p:txBody>
      </p:sp>
      <p:sp>
        <p:nvSpPr>
          <p:cNvPr id="858" name="object 858"/>
          <p:cNvSpPr/>
          <p:nvPr/>
        </p:nvSpPr>
        <p:spPr>
          <a:xfrm>
            <a:off x="1493136" y="2991694"/>
            <a:ext cx="36195" cy="0"/>
          </a:xfrm>
          <a:custGeom>
            <a:avLst/>
            <a:gdLst/>
            <a:ahLst/>
            <a:cxnLst/>
            <a:rect l="l" t="t" r="r" b="b"/>
            <a:pathLst>
              <a:path w="36194">
                <a:moveTo>
                  <a:pt x="0" y="0"/>
                </a:moveTo>
                <a:lnTo>
                  <a:pt x="35928" y="0"/>
                </a:lnTo>
              </a:path>
            </a:pathLst>
          </a:custGeom>
          <a:solidFill>
            <a:srgbClr val="221F1F"/>
          </a:solidFill>
        </p:spPr>
        <p:txBody>
          <a:bodyPr wrap="square" lIns="0" tIns="0" rIns="0" bIns="0" rtlCol="0"/>
          <a:lstStyle/>
          <a:p>
            <a:endParaRPr/>
          </a:p>
        </p:txBody>
      </p:sp>
      <p:sp>
        <p:nvSpPr>
          <p:cNvPr id="859" name="object 859"/>
          <p:cNvSpPr/>
          <p:nvPr/>
        </p:nvSpPr>
        <p:spPr>
          <a:xfrm>
            <a:off x="1493136" y="2991694"/>
            <a:ext cx="36195" cy="0"/>
          </a:xfrm>
          <a:custGeom>
            <a:avLst/>
            <a:gdLst/>
            <a:ahLst/>
            <a:cxnLst/>
            <a:rect l="l" t="t" r="r" b="b"/>
            <a:pathLst>
              <a:path w="36194">
                <a:moveTo>
                  <a:pt x="0" y="0"/>
                </a:moveTo>
                <a:lnTo>
                  <a:pt x="35928" y="0"/>
                </a:lnTo>
              </a:path>
            </a:pathLst>
          </a:custGeom>
          <a:solidFill>
            <a:srgbClr val="221F1F"/>
          </a:solidFill>
        </p:spPr>
        <p:txBody>
          <a:bodyPr wrap="square" lIns="0" tIns="0" rIns="0" bIns="0" rtlCol="0"/>
          <a:lstStyle/>
          <a:p>
            <a:endParaRPr/>
          </a:p>
        </p:txBody>
      </p:sp>
      <p:sp>
        <p:nvSpPr>
          <p:cNvPr id="860" name="object 860"/>
          <p:cNvSpPr/>
          <p:nvPr/>
        </p:nvSpPr>
        <p:spPr>
          <a:xfrm>
            <a:off x="1493136" y="2991694"/>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861" name="object 861"/>
          <p:cNvSpPr/>
          <p:nvPr/>
        </p:nvSpPr>
        <p:spPr>
          <a:xfrm>
            <a:off x="1493136" y="2991694"/>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862" name="object 862"/>
          <p:cNvSpPr/>
          <p:nvPr/>
        </p:nvSpPr>
        <p:spPr>
          <a:xfrm>
            <a:off x="1493136" y="2991694"/>
            <a:ext cx="36830" cy="1905"/>
          </a:xfrm>
          <a:custGeom>
            <a:avLst/>
            <a:gdLst/>
            <a:ahLst/>
            <a:cxnLst/>
            <a:rect l="l" t="t" r="r" b="b"/>
            <a:pathLst>
              <a:path w="36830" h="1905">
                <a:moveTo>
                  <a:pt x="35928" y="0"/>
                </a:moveTo>
                <a:lnTo>
                  <a:pt x="0" y="0"/>
                </a:lnTo>
                <a:lnTo>
                  <a:pt x="36664" y="1460"/>
                </a:lnTo>
                <a:lnTo>
                  <a:pt x="35928" y="0"/>
                </a:lnTo>
                <a:close/>
              </a:path>
            </a:pathLst>
          </a:custGeom>
          <a:solidFill>
            <a:srgbClr val="221F1F"/>
          </a:solidFill>
        </p:spPr>
        <p:txBody>
          <a:bodyPr wrap="square" lIns="0" tIns="0" rIns="0" bIns="0" rtlCol="0"/>
          <a:lstStyle/>
          <a:p>
            <a:endParaRPr/>
          </a:p>
        </p:txBody>
      </p:sp>
      <p:sp>
        <p:nvSpPr>
          <p:cNvPr id="863" name="object 863"/>
          <p:cNvSpPr/>
          <p:nvPr/>
        </p:nvSpPr>
        <p:spPr>
          <a:xfrm>
            <a:off x="1493136" y="2991694"/>
            <a:ext cx="36830" cy="1905"/>
          </a:xfrm>
          <a:custGeom>
            <a:avLst/>
            <a:gdLst/>
            <a:ahLst/>
            <a:cxnLst/>
            <a:rect l="l" t="t" r="r" b="b"/>
            <a:pathLst>
              <a:path w="36830" h="1905">
                <a:moveTo>
                  <a:pt x="35928" y="0"/>
                </a:moveTo>
                <a:lnTo>
                  <a:pt x="0" y="0"/>
                </a:lnTo>
                <a:lnTo>
                  <a:pt x="36664" y="1460"/>
                </a:lnTo>
                <a:lnTo>
                  <a:pt x="35928" y="0"/>
                </a:lnTo>
                <a:close/>
              </a:path>
            </a:pathLst>
          </a:custGeom>
          <a:solidFill>
            <a:srgbClr val="221F1F"/>
          </a:solidFill>
        </p:spPr>
        <p:txBody>
          <a:bodyPr wrap="square" lIns="0" tIns="0" rIns="0" bIns="0" rtlCol="0"/>
          <a:lstStyle/>
          <a:p>
            <a:endParaRPr/>
          </a:p>
        </p:txBody>
      </p:sp>
      <p:sp>
        <p:nvSpPr>
          <p:cNvPr id="864" name="object 864"/>
          <p:cNvSpPr/>
          <p:nvPr/>
        </p:nvSpPr>
        <p:spPr>
          <a:xfrm>
            <a:off x="1537136" y="2989500"/>
            <a:ext cx="45085" cy="4445"/>
          </a:xfrm>
          <a:custGeom>
            <a:avLst/>
            <a:gdLst/>
            <a:ahLst/>
            <a:cxnLst/>
            <a:rect l="l" t="t" r="r" b="b"/>
            <a:pathLst>
              <a:path w="45084" h="4444">
                <a:moveTo>
                  <a:pt x="0" y="0"/>
                </a:moveTo>
                <a:lnTo>
                  <a:pt x="0" y="4394"/>
                </a:lnTo>
                <a:lnTo>
                  <a:pt x="44729" y="4394"/>
                </a:lnTo>
                <a:lnTo>
                  <a:pt x="0" y="0"/>
                </a:lnTo>
                <a:close/>
              </a:path>
            </a:pathLst>
          </a:custGeom>
          <a:solidFill>
            <a:srgbClr val="221F1F"/>
          </a:solidFill>
        </p:spPr>
        <p:txBody>
          <a:bodyPr wrap="square" lIns="0" tIns="0" rIns="0" bIns="0" rtlCol="0"/>
          <a:lstStyle/>
          <a:p>
            <a:endParaRPr/>
          </a:p>
        </p:txBody>
      </p:sp>
      <p:sp>
        <p:nvSpPr>
          <p:cNvPr id="865" name="object 865"/>
          <p:cNvSpPr/>
          <p:nvPr/>
        </p:nvSpPr>
        <p:spPr>
          <a:xfrm>
            <a:off x="1537136" y="2989500"/>
            <a:ext cx="45085" cy="4445"/>
          </a:xfrm>
          <a:custGeom>
            <a:avLst/>
            <a:gdLst/>
            <a:ahLst/>
            <a:cxnLst/>
            <a:rect l="l" t="t" r="r" b="b"/>
            <a:pathLst>
              <a:path w="45084" h="4444">
                <a:moveTo>
                  <a:pt x="0" y="0"/>
                </a:moveTo>
                <a:lnTo>
                  <a:pt x="0" y="4394"/>
                </a:lnTo>
                <a:lnTo>
                  <a:pt x="44729" y="4394"/>
                </a:lnTo>
                <a:lnTo>
                  <a:pt x="0" y="0"/>
                </a:lnTo>
                <a:close/>
              </a:path>
            </a:pathLst>
          </a:custGeom>
          <a:solidFill>
            <a:srgbClr val="221F1F"/>
          </a:solidFill>
        </p:spPr>
        <p:txBody>
          <a:bodyPr wrap="square" lIns="0" tIns="0" rIns="0" bIns="0" rtlCol="0"/>
          <a:lstStyle/>
          <a:p>
            <a:endParaRPr/>
          </a:p>
        </p:txBody>
      </p:sp>
      <p:sp>
        <p:nvSpPr>
          <p:cNvPr id="866" name="object 866"/>
          <p:cNvSpPr/>
          <p:nvPr/>
        </p:nvSpPr>
        <p:spPr>
          <a:xfrm>
            <a:off x="1537136" y="2989500"/>
            <a:ext cx="45085" cy="4445"/>
          </a:xfrm>
          <a:custGeom>
            <a:avLst/>
            <a:gdLst/>
            <a:ahLst/>
            <a:cxnLst/>
            <a:rect l="l" t="t" r="r" b="b"/>
            <a:pathLst>
              <a:path w="45084" h="4444">
                <a:moveTo>
                  <a:pt x="43268" y="0"/>
                </a:moveTo>
                <a:lnTo>
                  <a:pt x="0" y="0"/>
                </a:lnTo>
                <a:lnTo>
                  <a:pt x="44729" y="4394"/>
                </a:lnTo>
                <a:lnTo>
                  <a:pt x="43268" y="0"/>
                </a:lnTo>
                <a:close/>
              </a:path>
            </a:pathLst>
          </a:custGeom>
          <a:solidFill>
            <a:srgbClr val="221F1F"/>
          </a:solidFill>
        </p:spPr>
        <p:txBody>
          <a:bodyPr wrap="square" lIns="0" tIns="0" rIns="0" bIns="0" rtlCol="0"/>
          <a:lstStyle/>
          <a:p>
            <a:endParaRPr/>
          </a:p>
        </p:txBody>
      </p:sp>
      <p:sp>
        <p:nvSpPr>
          <p:cNvPr id="867" name="object 867"/>
          <p:cNvSpPr/>
          <p:nvPr/>
        </p:nvSpPr>
        <p:spPr>
          <a:xfrm>
            <a:off x="1537136" y="2989500"/>
            <a:ext cx="45085" cy="4445"/>
          </a:xfrm>
          <a:custGeom>
            <a:avLst/>
            <a:gdLst/>
            <a:ahLst/>
            <a:cxnLst/>
            <a:rect l="l" t="t" r="r" b="b"/>
            <a:pathLst>
              <a:path w="45084" h="4444">
                <a:moveTo>
                  <a:pt x="43268" y="0"/>
                </a:moveTo>
                <a:lnTo>
                  <a:pt x="0" y="0"/>
                </a:lnTo>
                <a:lnTo>
                  <a:pt x="44729" y="4394"/>
                </a:lnTo>
                <a:lnTo>
                  <a:pt x="43268" y="0"/>
                </a:lnTo>
                <a:close/>
              </a:path>
            </a:pathLst>
          </a:custGeom>
          <a:solidFill>
            <a:srgbClr val="221F1F"/>
          </a:solidFill>
        </p:spPr>
        <p:txBody>
          <a:bodyPr wrap="square" lIns="0" tIns="0" rIns="0" bIns="0" rtlCol="0"/>
          <a:lstStyle/>
          <a:p>
            <a:endParaRPr/>
          </a:p>
        </p:txBody>
      </p:sp>
      <p:sp>
        <p:nvSpPr>
          <p:cNvPr id="868" name="object 868"/>
          <p:cNvSpPr/>
          <p:nvPr/>
        </p:nvSpPr>
        <p:spPr>
          <a:xfrm>
            <a:off x="1537136" y="2993896"/>
            <a:ext cx="45085" cy="1270"/>
          </a:xfrm>
          <a:custGeom>
            <a:avLst/>
            <a:gdLst/>
            <a:ahLst/>
            <a:cxnLst/>
            <a:rect l="l" t="t" r="r" b="b"/>
            <a:pathLst>
              <a:path w="45084" h="1269">
                <a:moveTo>
                  <a:pt x="0" y="0"/>
                </a:moveTo>
                <a:lnTo>
                  <a:pt x="0" y="723"/>
                </a:lnTo>
                <a:lnTo>
                  <a:pt x="44729" y="723"/>
                </a:lnTo>
                <a:lnTo>
                  <a:pt x="0" y="0"/>
                </a:lnTo>
                <a:close/>
              </a:path>
            </a:pathLst>
          </a:custGeom>
          <a:solidFill>
            <a:srgbClr val="221F1F"/>
          </a:solidFill>
        </p:spPr>
        <p:txBody>
          <a:bodyPr wrap="square" lIns="0" tIns="0" rIns="0" bIns="0" rtlCol="0"/>
          <a:lstStyle/>
          <a:p>
            <a:endParaRPr/>
          </a:p>
        </p:txBody>
      </p:sp>
      <p:sp>
        <p:nvSpPr>
          <p:cNvPr id="869" name="object 869"/>
          <p:cNvSpPr/>
          <p:nvPr/>
        </p:nvSpPr>
        <p:spPr>
          <a:xfrm>
            <a:off x="1537136" y="2993896"/>
            <a:ext cx="45085" cy="1270"/>
          </a:xfrm>
          <a:custGeom>
            <a:avLst/>
            <a:gdLst/>
            <a:ahLst/>
            <a:cxnLst/>
            <a:rect l="l" t="t" r="r" b="b"/>
            <a:pathLst>
              <a:path w="45084" h="1269">
                <a:moveTo>
                  <a:pt x="0" y="0"/>
                </a:moveTo>
                <a:lnTo>
                  <a:pt x="0" y="723"/>
                </a:lnTo>
                <a:lnTo>
                  <a:pt x="44729" y="723"/>
                </a:lnTo>
                <a:lnTo>
                  <a:pt x="0" y="0"/>
                </a:lnTo>
                <a:close/>
              </a:path>
            </a:pathLst>
          </a:custGeom>
          <a:solidFill>
            <a:srgbClr val="221F1F"/>
          </a:solidFill>
        </p:spPr>
        <p:txBody>
          <a:bodyPr wrap="square" lIns="0" tIns="0" rIns="0" bIns="0" rtlCol="0"/>
          <a:lstStyle/>
          <a:p>
            <a:endParaRPr/>
          </a:p>
        </p:txBody>
      </p:sp>
      <p:sp>
        <p:nvSpPr>
          <p:cNvPr id="870" name="object 870"/>
          <p:cNvSpPr/>
          <p:nvPr/>
        </p:nvSpPr>
        <p:spPr>
          <a:xfrm>
            <a:off x="1537136" y="2993896"/>
            <a:ext cx="45085" cy="1270"/>
          </a:xfrm>
          <a:custGeom>
            <a:avLst/>
            <a:gdLst/>
            <a:ahLst/>
            <a:cxnLst/>
            <a:rect l="l" t="t" r="r" b="b"/>
            <a:pathLst>
              <a:path w="45084" h="1269">
                <a:moveTo>
                  <a:pt x="44729" y="0"/>
                </a:moveTo>
                <a:lnTo>
                  <a:pt x="0" y="0"/>
                </a:lnTo>
                <a:lnTo>
                  <a:pt x="44729" y="723"/>
                </a:lnTo>
                <a:lnTo>
                  <a:pt x="44729" y="0"/>
                </a:lnTo>
                <a:close/>
              </a:path>
            </a:pathLst>
          </a:custGeom>
          <a:solidFill>
            <a:srgbClr val="221F1F"/>
          </a:solidFill>
        </p:spPr>
        <p:txBody>
          <a:bodyPr wrap="square" lIns="0" tIns="0" rIns="0" bIns="0" rtlCol="0"/>
          <a:lstStyle/>
          <a:p>
            <a:endParaRPr/>
          </a:p>
        </p:txBody>
      </p:sp>
      <p:sp>
        <p:nvSpPr>
          <p:cNvPr id="871" name="object 871"/>
          <p:cNvSpPr/>
          <p:nvPr/>
        </p:nvSpPr>
        <p:spPr>
          <a:xfrm>
            <a:off x="1537136" y="2993896"/>
            <a:ext cx="45085" cy="1270"/>
          </a:xfrm>
          <a:custGeom>
            <a:avLst/>
            <a:gdLst/>
            <a:ahLst/>
            <a:cxnLst/>
            <a:rect l="l" t="t" r="r" b="b"/>
            <a:pathLst>
              <a:path w="45084" h="1269">
                <a:moveTo>
                  <a:pt x="44729" y="0"/>
                </a:moveTo>
                <a:lnTo>
                  <a:pt x="0" y="0"/>
                </a:lnTo>
                <a:lnTo>
                  <a:pt x="44729" y="723"/>
                </a:lnTo>
                <a:lnTo>
                  <a:pt x="44729" y="0"/>
                </a:lnTo>
                <a:close/>
              </a:path>
            </a:pathLst>
          </a:custGeom>
          <a:solidFill>
            <a:srgbClr val="221F1F"/>
          </a:solidFill>
        </p:spPr>
        <p:txBody>
          <a:bodyPr wrap="square" lIns="0" tIns="0" rIns="0" bIns="0" rtlCol="0"/>
          <a:lstStyle/>
          <a:p>
            <a:endParaRPr/>
          </a:p>
        </p:txBody>
      </p:sp>
      <p:sp>
        <p:nvSpPr>
          <p:cNvPr id="872" name="object 872"/>
          <p:cNvSpPr/>
          <p:nvPr/>
        </p:nvSpPr>
        <p:spPr>
          <a:xfrm>
            <a:off x="1493136" y="2993158"/>
            <a:ext cx="36830" cy="3175"/>
          </a:xfrm>
          <a:custGeom>
            <a:avLst/>
            <a:gdLst/>
            <a:ahLst/>
            <a:cxnLst/>
            <a:rect l="l" t="t" r="r" b="b"/>
            <a:pathLst>
              <a:path w="36830" h="3175">
                <a:moveTo>
                  <a:pt x="0" y="0"/>
                </a:moveTo>
                <a:lnTo>
                  <a:pt x="0" y="2933"/>
                </a:lnTo>
                <a:lnTo>
                  <a:pt x="36664" y="2933"/>
                </a:lnTo>
                <a:lnTo>
                  <a:pt x="0" y="0"/>
                </a:lnTo>
                <a:close/>
              </a:path>
            </a:pathLst>
          </a:custGeom>
          <a:solidFill>
            <a:srgbClr val="221F1F"/>
          </a:solidFill>
        </p:spPr>
        <p:txBody>
          <a:bodyPr wrap="square" lIns="0" tIns="0" rIns="0" bIns="0" rtlCol="0"/>
          <a:lstStyle/>
          <a:p>
            <a:endParaRPr/>
          </a:p>
        </p:txBody>
      </p:sp>
      <p:sp>
        <p:nvSpPr>
          <p:cNvPr id="873" name="object 873"/>
          <p:cNvSpPr/>
          <p:nvPr/>
        </p:nvSpPr>
        <p:spPr>
          <a:xfrm>
            <a:off x="1493136" y="2993158"/>
            <a:ext cx="36830" cy="3175"/>
          </a:xfrm>
          <a:custGeom>
            <a:avLst/>
            <a:gdLst/>
            <a:ahLst/>
            <a:cxnLst/>
            <a:rect l="l" t="t" r="r" b="b"/>
            <a:pathLst>
              <a:path w="36830" h="3175">
                <a:moveTo>
                  <a:pt x="0" y="0"/>
                </a:moveTo>
                <a:lnTo>
                  <a:pt x="0" y="2933"/>
                </a:lnTo>
                <a:lnTo>
                  <a:pt x="36664" y="2933"/>
                </a:lnTo>
                <a:lnTo>
                  <a:pt x="0" y="0"/>
                </a:lnTo>
                <a:close/>
              </a:path>
            </a:pathLst>
          </a:custGeom>
          <a:solidFill>
            <a:srgbClr val="221F1F"/>
          </a:solidFill>
        </p:spPr>
        <p:txBody>
          <a:bodyPr wrap="square" lIns="0" tIns="0" rIns="0" bIns="0" rtlCol="0"/>
          <a:lstStyle/>
          <a:p>
            <a:endParaRPr/>
          </a:p>
        </p:txBody>
      </p:sp>
      <p:sp>
        <p:nvSpPr>
          <p:cNvPr id="874" name="object 874"/>
          <p:cNvSpPr/>
          <p:nvPr/>
        </p:nvSpPr>
        <p:spPr>
          <a:xfrm>
            <a:off x="1493136" y="2993158"/>
            <a:ext cx="36830" cy="3175"/>
          </a:xfrm>
          <a:custGeom>
            <a:avLst/>
            <a:gdLst/>
            <a:ahLst/>
            <a:cxnLst/>
            <a:rect l="l" t="t" r="r" b="b"/>
            <a:pathLst>
              <a:path w="36830" h="3175">
                <a:moveTo>
                  <a:pt x="36664" y="0"/>
                </a:moveTo>
                <a:lnTo>
                  <a:pt x="0" y="0"/>
                </a:lnTo>
                <a:lnTo>
                  <a:pt x="36664" y="2933"/>
                </a:lnTo>
                <a:lnTo>
                  <a:pt x="36664" y="0"/>
                </a:lnTo>
                <a:close/>
              </a:path>
            </a:pathLst>
          </a:custGeom>
          <a:solidFill>
            <a:srgbClr val="221F1F"/>
          </a:solidFill>
        </p:spPr>
        <p:txBody>
          <a:bodyPr wrap="square" lIns="0" tIns="0" rIns="0" bIns="0" rtlCol="0"/>
          <a:lstStyle/>
          <a:p>
            <a:endParaRPr/>
          </a:p>
        </p:txBody>
      </p:sp>
      <p:sp>
        <p:nvSpPr>
          <p:cNvPr id="875" name="object 875"/>
          <p:cNvSpPr/>
          <p:nvPr/>
        </p:nvSpPr>
        <p:spPr>
          <a:xfrm>
            <a:off x="1493136" y="2993158"/>
            <a:ext cx="36830" cy="3175"/>
          </a:xfrm>
          <a:custGeom>
            <a:avLst/>
            <a:gdLst/>
            <a:ahLst/>
            <a:cxnLst/>
            <a:rect l="l" t="t" r="r" b="b"/>
            <a:pathLst>
              <a:path w="36830" h="3175">
                <a:moveTo>
                  <a:pt x="36664" y="0"/>
                </a:moveTo>
                <a:lnTo>
                  <a:pt x="0" y="0"/>
                </a:lnTo>
                <a:lnTo>
                  <a:pt x="36664" y="2933"/>
                </a:lnTo>
                <a:lnTo>
                  <a:pt x="36664" y="0"/>
                </a:lnTo>
                <a:close/>
              </a:path>
            </a:pathLst>
          </a:custGeom>
          <a:solidFill>
            <a:srgbClr val="221F1F"/>
          </a:solidFill>
        </p:spPr>
        <p:txBody>
          <a:bodyPr wrap="square" lIns="0" tIns="0" rIns="0" bIns="0" rtlCol="0"/>
          <a:lstStyle/>
          <a:p>
            <a:endParaRPr/>
          </a:p>
        </p:txBody>
      </p:sp>
      <p:sp>
        <p:nvSpPr>
          <p:cNvPr id="876" name="object 876"/>
          <p:cNvSpPr/>
          <p:nvPr/>
        </p:nvSpPr>
        <p:spPr>
          <a:xfrm>
            <a:off x="1493136" y="299608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877" name="object 877"/>
          <p:cNvSpPr/>
          <p:nvPr/>
        </p:nvSpPr>
        <p:spPr>
          <a:xfrm>
            <a:off x="1493136" y="299608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878" name="object 878"/>
          <p:cNvSpPr/>
          <p:nvPr/>
        </p:nvSpPr>
        <p:spPr>
          <a:xfrm>
            <a:off x="1493136" y="299608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879" name="object 879"/>
          <p:cNvSpPr/>
          <p:nvPr/>
        </p:nvSpPr>
        <p:spPr>
          <a:xfrm>
            <a:off x="1493136" y="299608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880" name="object 880"/>
          <p:cNvSpPr/>
          <p:nvPr/>
        </p:nvSpPr>
        <p:spPr>
          <a:xfrm>
            <a:off x="1493136" y="2996089"/>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881" name="object 881"/>
          <p:cNvSpPr/>
          <p:nvPr/>
        </p:nvSpPr>
        <p:spPr>
          <a:xfrm>
            <a:off x="1493136" y="2996089"/>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882" name="object 882"/>
          <p:cNvSpPr/>
          <p:nvPr/>
        </p:nvSpPr>
        <p:spPr>
          <a:xfrm>
            <a:off x="1493136" y="2996089"/>
            <a:ext cx="37465" cy="2540"/>
          </a:xfrm>
          <a:custGeom>
            <a:avLst/>
            <a:gdLst/>
            <a:ahLst/>
            <a:cxnLst/>
            <a:rect l="l" t="t" r="r" b="b"/>
            <a:pathLst>
              <a:path w="37465" h="2539">
                <a:moveTo>
                  <a:pt x="36664" y="0"/>
                </a:moveTo>
                <a:lnTo>
                  <a:pt x="0" y="0"/>
                </a:lnTo>
                <a:lnTo>
                  <a:pt x="37401" y="2209"/>
                </a:lnTo>
                <a:lnTo>
                  <a:pt x="36664" y="0"/>
                </a:lnTo>
                <a:close/>
              </a:path>
            </a:pathLst>
          </a:custGeom>
          <a:solidFill>
            <a:srgbClr val="221F1F"/>
          </a:solidFill>
        </p:spPr>
        <p:txBody>
          <a:bodyPr wrap="square" lIns="0" tIns="0" rIns="0" bIns="0" rtlCol="0"/>
          <a:lstStyle/>
          <a:p>
            <a:endParaRPr/>
          </a:p>
        </p:txBody>
      </p:sp>
      <p:sp>
        <p:nvSpPr>
          <p:cNvPr id="883" name="object 883"/>
          <p:cNvSpPr/>
          <p:nvPr/>
        </p:nvSpPr>
        <p:spPr>
          <a:xfrm>
            <a:off x="1493136" y="2996089"/>
            <a:ext cx="37465" cy="2540"/>
          </a:xfrm>
          <a:custGeom>
            <a:avLst/>
            <a:gdLst/>
            <a:ahLst/>
            <a:cxnLst/>
            <a:rect l="l" t="t" r="r" b="b"/>
            <a:pathLst>
              <a:path w="37465" h="2539">
                <a:moveTo>
                  <a:pt x="36664" y="0"/>
                </a:moveTo>
                <a:lnTo>
                  <a:pt x="0" y="0"/>
                </a:lnTo>
                <a:lnTo>
                  <a:pt x="37401" y="2209"/>
                </a:lnTo>
                <a:lnTo>
                  <a:pt x="36664" y="0"/>
                </a:lnTo>
                <a:close/>
              </a:path>
            </a:pathLst>
          </a:custGeom>
          <a:solidFill>
            <a:srgbClr val="221F1F"/>
          </a:solidFill>
        </p:spPr>
        <p:txBody>
          <a:bodyPr wrap="square" lIns="0" tIns="0" rIns="0" bIns="0" rtlCol="0"/>
          <a:lstStyle/>
          <a:p>
            <a:endParaRPr/>
          </a:p>
        </p:txBody>
      </p:sp>
      <p:sp>
        <p:nvSpPr>
          <p:cNvPr id="884" name="object 884"/>
          <p:cNvSpPr/>
          <p:nvPr/>
        </p:nvSpPr>
        <p:spPr>
          <a:xfrm>
            <a:off x="1537136" y="2994624"/>
            <a:ext cx="46355" cy="4445"/>
          </a:xfrm>
          <a:custGeom>
            <a:avLst/>
            <a:gdLst/>
            <a:ahLst/>
            <a:cxnLst/>
            <a:rect l="l" t="t" r="r" b="b"/>
            <a:pathLst>
              <a:path w="46355" h="4444">
                <a:moveTo>
                  <a:pt x="0" y="0"/>
                </a:moveTo>
                <a:lnTo>
                  <a:pt x="0" y="4394"/>
                </a:lnTo>
                <a:lnTo>
                  <a:pt x="46189" y="4394"/>
                </a:lnTo>
                <a:lnTo>
                  <a:pt x="0" y="0"/>
                </a:lnTo>
                <a:close/>
              </a:path>
            </a:pathLst>
          </a:custGeom>
          <a:solidFill>
            <a:srgbClr val="221F1F"/>
          </a:solidFill>
        </p:spPr>
        <p:txBody>
          <a:bodyPr wrap="square" lIns="0" tIns="0" rIns="0" bIns="0" rtlCol="0"/>
          <a:lstStyle/>
          <a:p>
            <a:endParaRPr/>
          </a:p>
        </p:txBody>
      </p:sp>
      <p:sp>
        <p:nvSpPr>
          <p:cNvPr id="885" name="object 885"/>
          <p:cNvSpPr/>
          <p:nvPr/>
        </p:nvSpPr>
        <p:spPr>
          <a:xfrm>
            <a:off x="1537136" y="2994624"/>
            <a:ext cx="46355" cy="4445"/>
          </a:xfrm>
          <a:custGeom>
            <a:avLst/>
            <a:gdLst/>
            <a:ahLst/>
            <a:cxnLst/>
            <a:rect l="l" t="t" r="r" b="b"/>
            <a:pathLst>
              <a:path w="46355" h="4444">
                <a:moveTo>
                  <a:pt x="0" y="0"/>
                </a:moveTo>
                <a:lnTo>
                  <a:pt x="0" y="4394"/>
                </a:lnTo>
                <a:lnTo>
                  <a:pt x="46189" y="4394"/>
                </a:lnTo>
                <a:lnTo>
                  <a:pt x="0" y="0"/>
                </a:lnTo>
                <a:close/>
              </a:path>
            </a:pathLst>
          </a:custGeom>
          <a:solidFill>
            <a:srgbClr val="221F1F"/>
          </a:solidFill>
        </p:spPr>
        <p:txBody>
          <a:bodyPr wrap="square" lIns="0" tIns="0" rIns="0" bIns="0" rtlCol="0"/>
          <a:lstStyle/>
          <a:p>
            <a:endParaRPr/>
          </a:p>
        </p:txBody>
      </p:sp>
      <p:sp>
        <p:nvSpPr>
          <p:cNvPr id="886" name="object 886"/>
          <p:cNvSpPr/>
          <p:nvPr/>
        </p:nvSpPr>
        <p:spPr>
          <a:xfrm>
            <a:off x="1537136" y="2994624"/>
            <a:ext cx="46355" cy="4445"/>
          </a:xfrm>
          <a:custGeom>
            <a:avLst/>
            <a:gdLst/>
            <a:ahLst/>
            <a:cxnLst/>
            <a:rect l="l" t="t" r="r" b="b"/>
            <a:pathLst>
              <a:path w="46355" h="4444">
                <a:moveTo>
                  <a:pt x="44729" y="0"/>
                </a:moveTo>
                <a:lnTo>
                  <a:pt x="0" y="0"/>
                </a:lnTo>
                <a:lnTo>
                  <a:pt x="46189" y="4394"/>
                </a:lnTo>
                <a:lnTo>
                  <a:pt x="44729" y="0"/>
                </a:lnTo>
                <a:close/>
              </a:path>
            </a:pathLst>
          </a:custGeom>
          <a:solidFill>
            <a:srgbClr val="221F1F"/>
          </a:solidFill>
        </p:spPr>
        <p:txBody>
          <a:bodyPr wrap="square" lIns="0" tIns="0" rIns="0" bIns="0" rtlCol="0"/>
          <a:lstStyle/>
          <a:p>
            <a:endParaRPr/>
          </a:p>
        </p:txBody>
      </p:sp>
      <p:sp>
        <p:nvSpPr>
          <p:cNvPr id="887" name="object 887"/>
          <p:cNvSpPr/>
          <p:nvPr/>
        </p:nvSpPr>
        <p:spPr>
          <a:xfrm>
            <a:off x="1537136" y="2994624"/>
            <a:ext cx="46355" cy="4445"/>
          </a:xfrm>
          <a:custGeom>
            <a:avLst/>
            <a:gdLst/>
            <a:ahLst/>
            <a:cxnLst/>
            <a:rect l="l" t="t" r="r" b="b"/>
            <a:pathLst>
              <a:path w="46355" h="4444">
                <a:moveTo>
                  <a:pt x="44729" y="0"/>
                </a:moveTo>
                <a:lnTo>
                  <a:pt x="0" y="0"/>
                </a:lnTo>
                <a:lnTo>
                  <a:pt x="46189" y="4394"/>
                </a:lnTo>
                <a:lnTo>
                  <a:pt x="44729" y="0"/>
                </a:lnTo>
                <a:close/>
              </a:path>
            </a:pathLst>
          </a:custGeom>
          <a:solidFill>
            <a:srgbClr val="221F1F"/>
          </a:solidFill>
        </p:spPr>
        <p:txBody>
          <a:bodyPr wrap="square" lIns="0" tIns="0" rIns="0" bIns="0" rtlCol="0"/>
          <a:lstStyle/>
          <a:p>
            <a:endParaRPr/>
          </a:p>
        </p:txBody>
      </p:sp>
      <p:sp>
        <p:nvSpPr>
          <p:cNvPr id="888" name="object 888"/>
          <p:cNvSpPr/>
          <p:nvPr/>
        </p:nvSpPr>
        <p:spPr>
          <a:xfrm>
            <a:off x="1537136" y="2999021"/>
            <a:ext cx="46355" cy="1270"/>
          </a:xfrm>
          <a:custGeom>
            <a:avLst/>
            <a:gdLst/>
            <a:ahLst/>
            <a:cxnLst/>
            <a:rect l="l" t="t" r="r" b="b"/>
            <a:pathLst>
              <a:path w="46355" h="1269">
                <a:moveTo>
                  <a:pt x="0" y="0"/>
                </a:moveTo>
                <a:lnTo>
                  <a:pt x="0" y="736"/>
                </a:lnTo>
                <a:lnTo>
                  <a:pt x="46189" y="736"/>
                </a:lnTo>
                <a:lnTo>
                  <a:pt x="0" y="0"/>
                </a:lnTo>
                <a:close/>
              </a:path>
            </a:pathLst>
          </a:custGeom>
          <a:solidFill>
            <a:srgbClr val="221F1F"/>
          </a:solidFill>
        </p:spPr>
        <p:txBody>
          <a:bodyPr wrap="square" lIns="0" tIns="0" rIns="0" bIns="0" rtlCol="0"/>
          <a:lstStyle/>
          <a:p>
            <a:endParaRPr/>
          </a:p>
        </p:txBody>
      </p:sp>
      <p:sp>
        <p:nvSpPr>
          <p:cNvPr id="889" name="object 889"/>
          <p:cNvSpPr/>
          <p:nvPr/>
        </p:nvSpPr>
        <p:spPr>
          <a:xfrm>
            <a:off x="1537136" y="2999021"/>
            <a:ext cx="46355" cy="1270"/>
          </a:xfrm>
          <a:custGeom>
            <a:avLst/>
            <a:gdLst/>
            <a:ahLst/>
            <a:cxnLst/>
            <a:rect l="l" t="t" r="r" b="b"/>
            <a:pathLst>
              <a:path w="46355" h="1269">
                <a:moveTo>
                  <a:pt x="0" y="0"/>
                </a:moveTo>
                <a:lnTo>
                  <a:pt x="0" y="736"/>
                </a:lnTo>
                <a:lnTo>
                  <a:pt x="46189" y="736"/>
                </a:lnTo>
                <a:lnTo>
                  <a:pt x="0" y="0"/>
                </a:lnTo>
                <a:close/>
              </a:path>
            </a:pathLst>
          </a:custGeom>
          <a:solidFill>
            <a:srgbClr val="221F1F"/>
          </a:solidFill>
        </p:spPr>
        <p:txBody>
          <a:bodyPr wrap="square" lIns="0" tIns="0" rIns="0" bIns="0" rtlCol="0"/>
          <a:lstStyle/>
          <a:p>
            <a:endParaRPr/>
          </a:p>
        </p:txBody>
      </p:sp>
      <p:sp>
        <p:nvSpPr>
          <p:cNvPr id="890" name="object 890"/>
          <p:cNvSpPr/>
          <p:nvPr/>
        </p:nvSpPr>
        <p:spPr>
          <a:xfrm>
            <a:off x="1537136" y="2999021"/>
            <a:ext cx="46355" cy="1270"/>
          </a:xfrm>
          <a:custGeom>
            <a:avLst/>
            <a:gdLst/>
            <a:ahLst/>
            <a:cxnLst/>
            <a:rect l="l" t="t" r="r" b="b"/>
            <a:pathLst>
              <a:path w="46355" h="1269">
                <a:moveTo>
                  <a:pt x="46189" y="0"/>
                </a:moveTo>
                <a:lnTo>
                  <a:pt x="0" y="0"/>
                </a:lnTo>
                <a:lnTo>
                  <a:pt x="46189" y="736"/>
                </a:lnTo>
                <a:lnTo>
                  <a:pt x="46189" y="0"/>
                </a:lnTo>
                <a:close/>
              </a:path>
            </a:pathLst>
          </a:custGeom>
          <a:solidFill>
            <a:srgbClr val="221F1F"/>
          </a:solidFill>
        </p:spPr>
        <p:txBody>
          <a:bodyPr wrap="square" lIns="0" tIns="0" rIns="0" bIns="0" rtlCol="0"/>
          <a:lstStyle/>
          <a:p>
            <a:endParaRPr/>
          </a:p>
        </p:txBody>
      </p:sp>
      <p:sp>
        <p:nvSpPr>
          <p:cNvPr id="891" name="object 891"/>
          <p:cNvSpPr/>
          <p:nvPr/>
        </p:nvSpPr>
        <p:spPr>
          <a:xfrm>
            <a:off x="1537136" y="2999021"/>
            <a:ext cx="46355" cy="1270"/>
          </a:xfrm>
          <a:custGeom>
            <a:avLst/>
            <a:gdLst/>
            <a:ahLst/>
            <a:cxnLst/>
            <a:rect l="l" t="t" r="r" b="b"/>
            <a:pathLst>
              <a:path w="46355" h="1269">
                <a:moveTo>
                  <a:pt x="46189" y="0"/>
                </a:moveTo>
                <a:lnTo>
                  <a:pt x="0" y="0"/>
                </a:lnTo>
                <a:lnTo>
                  <a:pt x="46189" y="736"/>
                </a:lnTo>
                <a:lnTo>
                  <a:pt x="46189" y="0"/>
                </a:lnTo>
                <a:close/>
              </a:path>
            </a:pathLst>
          </a:custGeom>
          <a:solidFill>
            <a:srgbClr val="221F1F"/>
          </a:solidFill>
        </p:spPr>
        <p:txBody>
          <a:bodyPr wrap="square" lIns="0" tIns="0" rIns="0" bIns="0" rtlCol="0"/>
          <a:lstStyle/>
          <a:p>
            <a:endParaRPr/>
          </a:p>
        </p:txBody>
      </p:sp>
      <p:sp>
        <p:nvSpPr>
          <p:cNvPr id="892" name="object 892"/>
          <p:cNvSpPr/>
          <p:nvPr/>
        </p:nvSpPr>
        <p:spPr>
          <a:xfrm>
            <a:off x="1493136" y="2998293"/>
            <a:ext cx="37465" cy="2540"/>
          </a:xfrm>
          <a:custGeom>
            <a:avLst/>
            <a:gdLst/>
            <a:ahLst/>
            <a:cxnLst/>
            <a:rect l="l" t="t" r="r" b="b"/>
            <a:pathLst>
              <a:path w="37465" h="2539">
                <a:moveTo>
                  <a:pt x="0" y="0"/>
                </a:moveTo>
                <a:lnTo>
                  <a:pt x="0" y="2197"/>
                </a:lnTo>
                <a:lnTo>
                  <a:pt x="37401" y="2197"/>
                </a:lnTo>
                <a:lnTo>
                  <a:pt x="0" y="0"/>
                </a:lnTo>
                <a:close/>
              </a:path>
            </a:pathLst>
          </a:custGeom>
          <a:solidFill>
            <a:srgbClr val="221F1F"/>
          </a:solidFill>
        </p:spPr>
        <p:txBody>
          <a:bodyPr wrap="square" lIns="0" tIns="0" rIns="0" bIns="0" rtlCol="0"/>
          <a:lstStyle/>
          <a:p>
            <a:endParaRPr/>
          </a:p>
        </p:txBody>
      </p:sp>
      <p:sp>
        <p:nvSpPr>
          <p:cNvPr id="893" name="object 893"/>
          <p:cNvSpPr/>
          <p:nvPr/>
        </p:nvSpPr>
        <p:spPr>
          <a:xfrm>
            <a:off x="1493136" y="2998293"/>
            <a:ext cx="37465" cy="2540"/>
          </a:xfrm>
          <a:custGeom>
            <a:avLst/>
            <a:gdLst/>
            <a:ahLst/>
            <a:cxnLst/>
            <a:rect l="l" t="t" r="r" b="b"/>
            <a:pathLst>
              <a:path w="37465" h="2539">
                <a:moveTo>
                  <a:pt x="0" y="0"/>
                </a:moveTo>
                <a:lnTo>
                  <a:pt x="0" y="2197"/>
                </a:lnTo>
                <a:lnTo>
                  <a:pt x="37401" y="2197"/>
                </a:lnTo>
                <a:lnTo>
                  <a:pt x="0" y="0"/>
                </a:lnTo>
                <a:close/>
              </a:path>
            </a:pathLst>
          </a:custGeom>
          <a:solidFill>
            <a:srgbClr val="221F1F"/>
          </a:solidFill>
        </p:spPr>
        <p:txBody>
          <a:bodyPr wrap="square" lIns="0" tIns="0" rIns="0" bIns="0" rtlCol="0"/>
          <a:lstStyle/>
          <a:p>
            <a:endParaRPr/>
          </a:p>
        </p:txBody>
      </p:sp>
      <p:sp>
        <p:nvSpPr>
          <p:cNvPr id="894" name="object 894"/>
          <p:cNvSpPr/>
          <p:nvPr/>
        </p:nvSpPr>
        <p:spPr>
          <a:xfrm>
            <a:off x="1493136" y="2998293"/>
            <a:ext cx="37465" cy="2540"/>
          </a:xfrm>
          <a:custGeom>
            <a:avLst/>
            <a:gdLst/>
            <a:ahLst/>
            <a:cxnLst/>
            <a:rect l="l" t="t" r="r" b="b"/>
            <a:pathLst>
              <a:path w="37465" h="2539">
                <a:moveTo>
                  <a:pt x="37401" y="0"/>
                </a:moveTo>
                <a:lnTo>
                  <a:pt x="0" y="0"/>
                </a:lnTo>
                <a:lnTo>
                  <a:pt x="37401" y="2197"/>
                </a:lnTo>
                <a:lnTo>
                  <a:pt x="37401" y="0"/>
                </a:lnTo>
                <a:close/>
              </a:path>
            </a:pathLst>
          </a:custGeom>
          <a:solidFill>
            <a:srgbClr val="221F1F"/>
          </a:solidFill>
        </p:spPr>
        <p:txBody>
          <a:bodyPr wrap="square" lIns="0" tIns="0" rIns="0" bIns="0" rtlCol="0"/>
          <a:lstStyle/>
          <a:p>
            <a:endParaRPr/>
          </a:p>
        </p:txBody>
      </p:sp>
      <p:sp>
        <p:nvSpPr>
          <p:cNvPr id="895" name="object 895"/>
          <p:cNvSpPr/>
          <p:nvPr/>
        </p:nvSpPr>
        <p:spPr>
          <a:xfrm>
            <a:off x="1493136" y="2998293"/>
            <a:ext cx="37465" cy="2540"/>
          </a:xfrm>
          <a:custGeom>
            <a:avLst/>
            <a:gdLst/>
            <a:ahLst/>
            <a:cxnLst/>
            <a:rect l="l" t="t" r="r" b="b"/>
            <a:pathLst>
              <a:path w="37465" h="2539">
                <a:moveTo>
                  <a:pt x="37401" y="0"/>
                </a:moveTo>
                <a:lnTo>
                  <a:pt x="0" y="0"/>
                </a:lnTo>
                <a:lnTo>
                  <a:pt x="37401" y="2197"/>
                </a:lnTo>
                <a:lnTo>
                  <a:pt x="37401" y="0"/>
                </a:lnTo>
                <a:close/>
              </a:path>
            </a:pathLst>
          </a:custGeom>
          <a:solidFill>
            <a:srgbClr val="221F1F"/>
          </a:solidFill>
        </p:spPr>
        <p:txBody>
          <a:bodyPr wrap="square" lIns="0" tIns="0" rIns="0" bIns="0" rtlCol="0"/>
          <a:lstStyle/>
          <a:p>
            <a:endParaRPr/>
          </a:p>
        </p:txBody>
      </p:sp>
      <p:sp>
        <p:nvSpPr>
          <p:cNvPr id="896" name="object 896"/>
          <p:cNvSpPr/>
          <p:nvPr/>
        </p:nvSpPr>
        <p:spPr>
          <a:xfrm>
            <a:off x="1493136" y="3000485"/>
            <a:ext cx="38735" cy="1270"/>
          </a:xfrm>
          <a:custGeom>
            <a:avLst/>
            <a:gdLst/>
            <a:ahLst/>
            <a:cxnLst/>
            <a:rect l="l" t="t" r="r" b="b"/>
            <a:pathLst>
              <a:path w="38734" h="1269">
                <a:moveTo>
                  <a:pt x="0" y="0"/>
                </a:moveTo>
                <a:lnTo>
                  <a:pt x="736" y="736"/>
                </a:lnTo>
                <a:lnTo>
                  <a:pt x="38125" y="736"/>
                </a:lnTo>
                <a:lnTo>
                  <a:pt x="0" y="0"/>
                </a:lnTo>
                <a:close/>
              </a:path>
            </a:pathLst>
          </a:custGeom>
          <a:solidFill>
            <a:srgbClr val="221F1F"/>
          </a:solidFill>
        </p:spPr>
        <p:txBody>
          <a:bodyPr wrap="square" lIns="0" tIns="0" rIns="0" bIns="0" rtlCol="0"/>
          <a:lstStyle/>
          <a:p>
            <a:endParaRPr/>
          </a:p>
        </p:txBody>
      </p:sp>
      <p:sp>
        <p:nvSpPr>
          <p:cNvPr id="897" name="object 897"/>
          <p:cNvSpPr/>
          <p:nvPr/>
        </p:nvSpPr>
        <p:spPr>
          <a:xfrm>
            <a:off x="1493136" y="3000485"/>
            <a:ext cx="38735" cy="1270"/>
          </a:xfrm>
          <a:custGeom>
            <a:avLst/>
            <a:gdLst/>
            <a:ahLst/>
            <a:cxnLst/>
            <a:rect l="l" t="t" r="r" b="b"/>
            <a:pathLst>
              <a:path w="38734" h="1269">
                <a:moveTo>
                  <a:pt x="0" y="0"/>
                </a:moveTo>
                <a:lnTo>
                  <a:pt x="736" y="736"/>
                </a:lnTo>
                <a:lnTo>
                  <a:pt x="38125" y="736"/>
                </a:lnTo>
                <a:lnTo>
                  <a:pt x="0" y="0"/>
                </a:lnTo>
                <a:close/>
              </a:path>
            </a:pathLst>
          </a:custGeom>
          <a:solidFill>
            <a:srgbClr val="221F1F"/>
          </a:solidFill>
        </p:spPr>
        <p:txBody>
          <a:bodyPr wrap="square" lIns="0" tIns="0" rIns="0" bIns="0" rtlCol="0"/>
          <a:lstStyle/>
          <a:p>
            <a:endParaRPr/>
          </a:p>
        </p:txBody>
      </p:sp>
      <p:sp>
        <p:nvSpPr>
          <p:cNvPr id="898" name="object 898"/>
          <p:cNvSpPr/>
          <p:nvPr/>
        </p:nvSpPr>
        <p:spPr>
          <a:xfrm>
            <a:off x="1493136" y="3000485"/>
            <a:ext cx="38735" cy="1270"/>
          </a:xfrm>
          <a:custGeom>
            <a:avLst/>
            <a:gdLst/>
            <a:ahLst/>
            <a:cxnLst/>
            <a:rect l="l" t="t" r="r" b="b"/>
            <a:pathLst>
              <a:path w="38734" h="1269">
                <a:moveTo>
                  <a:pt x="37401" y="0"/>
                </a:moveTo>
                <a:lnTo>
                  <a:pt x="0" y="0"/>
                </a:lnTo>
                <a:lnTo>
                  <a:pt x="38125" y="736"/>
                </a:lnTo>
                <a:lnTo>
                  <a:pt x="37401" y="0"/>
                </a:lnTo>
                <a:close/>
              </a:path>
            </a:pathLst>
          </a:custGeom>
          <a:solidFill>
            <a:srgbClr val="221F1F"/>
          </a:solidFill>
        </p:spPr>
        <p:txBody>
          <a:bodyPr wrap="square" lIns="0" tIns="0" rIns="0" bIns="0" rtlCol="0"/>
          <a:lstStyle/>
          <a:p>
            <a:endParaRPr/>
          </a:p>
        </p:txBody>
      </p:sp>
      <p:sp>
        <p:nvSpPr>
          <p:cNvPr id="899" name="object 899"/>
          <p:cNvSpPr/>
          <p:nvPr/>
        </p:nvSpPr>
        <p:spPr>
          <a:xfrm>
            <a:off x="1493136" y="3000485"/>
            <a:ext cx="38735" cy="1270"/>
          </a:xfrm>
          <a:custGeom>
            <a:avLst/>
            <a:gdLst/>
            <a:ahLst/>
            <a:cxnLst/>
            <a:rect l="l" t="t" r="r" b="b"/>
            <a:pathLst>
              <a:path w="38734" h="1269">
                <a:moveTo>
                  <a:pt x="37401" y="0"/>
                </a:moveTo>
                <a:lnTo>
                  <a:pt x="0" y="0"/>
                </a:lnTo>
                <a:lnTo>
                  <a:pt x="38125" y="736"/>
                </a:lnTo>
                <a:lnTo>
                  <a:pt x="37401" y="0"/>
                </a:lnTo>
                <a:close/>
              </a:path>
            </a:pathLst>
          </a:custGeom>
          <a:solidFill>
            <a:srgbClr val="221F1F"/>
          </a:solidFill>
        </p:spPr>
        <p:txBody>
          <a:bodyPr wrap="square" lIns="0" tIns="0" rIns="0" bIns="0" rtlCol="0"/>
          <a:lstStyle/>
          <a:p>
            <a:endParaRPr/>
          </a:p>
        </p:txBody>
      </p:sp>
      <p:sp>
        <p:nvSpPr>
          <p:cNvPr id="900" name="object 900"/>
          <p:cNvSpPr/>
          <p:nvPr/>
        </p:nvSpPr>
        <p:spPr>
          <a:xfrm>
            <a:off x="1493873" y="3001223"/>
            <a:ext cx="37465" cy="2540"/>
          </a:xfrm>
          <a:custGeom>
            <a:avLst/>
            <a:gdLst/>
            <a:ahLst/>
            <a:cxnLst/>
            <a:rect l="l" t="t" r="r" b="b"/>
            <a:pathLst>
              <a:path w="37465" h="2539">
                <a:moveTo>
                  <a:pt x="0" y="0"/>
                </a:moveTo>
                <a:lnTo>
                  <a:pt x="0" y="2197"/>
                </a:lnTo>
                <a:lnTo>
                  <a:pt x="37388" y="2197"/>
                </a:lnTo>
                <a:lnTo>
                  <a:pt x="0" y="0"/>
                </a:lnTo>
                <a:close/>
              </a:path>
            </a:pathLst>
          </a:custGeom>
          <a:solidFill>
            <a:srgbClr val="221F1F"/>
          </a:solidFill>
        </p:spPr>
        <p:txBody>
          <a:bodyPr wrap="square" lIns="0" tIns="0" rIns="0" bIns="0" rtlCol="0"/>
          <a:lstStyle/>
          <a:p>
            <a:endParaRPr/>
          </a:p>
        </p:txBody>
      </p:sp>
      <p:sp>
        <p:nvSpPr>
          <p:cNvPr id="901" name="object 901"/>
          <p:cNvSpPr/>
          <p:nvPr/>
        </p:nvSpPr>
        <p:spPr>
          <a:xfrm>
            <a:off x="1493873" y="3001223"/>
            <a:ext cx="37465" cy="2540"/>
          </a:xfrm>
          <a:custGeom>
            <a:avLst/>
            <a:gdLst/>
            <a:ahLst/>
            <a:cxnLst/>
            <a:rect l="l" t="t" r="r" b="b"/>
            <a:pathLst>
              <a:path w="37465" h="2539">
                <a:moveTo>
                  <a:pt x="0" y="0"/>
                </a:moveTo>
                <a:lnTo>
                  <a:pt x="0" y="2197"/>
                </a:lnTo>
                <a:lnTo>
                  <a:pt x="37388" y="2197"/>
                </a:lnTo>
                <a:lnTo>
                  <a:pt x="0" y="0"/>
                </a:lnTo>
                <a:close/>
              </a:path>
            </a:pathLst>
          </a:custGeom>
          <a:solidFill>
            <a:srgbClr val="221F1F"/>
          </a:solidFill>
        </p:spPr>
        <p:txBody>
          <a:bodyPr wrap="square" lIns="0" tIns="0" rIns="0" bIns="0" rtlCol="0"/>
          <a:lstStyle/>
          <a:p>
            <a:endParaRPr/>
          </a:p>
        </p:txBody>
      </p:sp>
      <p:sp>
        <p:nvSpPr>
          <p:cNvPr id="902" name="object 902"/>
          <p:cNvSpPr/>
          <p:nvPr/>
        </p:nvSpPr>
        <p:spPr>
          <a:xfrm>
            <a:off x="1493873" y="3001223"/>
            <a:ext cx="37465" cy="2540"/>
          </a:xfrm>
          <a:custGeom>
            <a:avLst/>
            <a:gdLst/>
            <a:ahLst/>
            <a:cxnLst/>
            <a:rect l="l" t="t" r="r" b="b"/>
            <a:pathLst>
              <a:path w="37465" h="2539">
                <a:moveTo>
                  <a:pt x="37388" y="0"/>
                </a:moveTo>
                <a:lnTo>
                  <a:pt x="0" y="0"/>
                </a:lnTo>
                <a:lnTo>
                  <a:pt x="37388" y="2197"/>
                </a:lnTo>
                <a:lnTo>
                  <a:pt x="37388" y="0"/>
                </a:lnTo>
                <a:close/>
              </a:path>
            </a:pathLst>
          </a:custGeom>
          <a:solidFill>
            <a:srgbClr val="221F1F"/>
          </a:solidFill>
        </p:spPr>
        <p:txBody>
          <a:bodyPr wrap="square" lIns="0" tIns="0" rIns="0" bIns="0" rtlCol="0"/>
          <a:lstStyle/>
          <a:p>
            <a:endParaRPr/>
          </a:p>
        </p:txBody>
      </p:sp>
      <p:sp>
        <p:nvSpPr>
          <p:cNvPr id="903" name="object 903"/>
          <p:cNvSpPr/>
          <p:nvPr/>
        </p:nvSpPr>
        <p:spPr>
          <a:xfrm>
            <a:off x="1493873" y="3001223"/>
            <a:ext cx="37465" cy="2540"/>
          </a:xfrm>
          <a:custGeom>
            <a:avLst/>
            <a:gdLst/>
            <a:ahLst/>
            <a:cxnLst/>
            <a:rect l="l" t="t" r="r" b="b"/>
            <a:pathLst>
              <a:path w="37465" h="2539">
                <a:moveTo>
                  <a:pt x="37388" y="0"/>
                </a:moveTo>
                <a:lnTo>
                  <a:pt x="0" y="0"/>
                </a:lnTo>
                <a:lnTo>
                  <a:pt x="37388" y="2197"/>
                </a:lnTo>
                <a:lnTo>
                  <a:pt x="37388" y="0"/>
                </a:lnTo>
                <a:close/>
              </a:path>
            </a:pathLst>
          </a:custGeom>
          <a:solidFill>
            <a:srgbClr val="221F1F"/>
          </a:solidFill>
        </p:spPr>
        <p:txBody>
          <a:bodyPr wrap="square" lIns="0" tIns="0" rIns="0" bIns="0" rtlCol="0"/>
          <a:lstStyle/>
          <a:p>
            <a:endParaRPr/>
          </a:p>
        </p:txBody>
      </p:sp>
      <p:sp>
        <p:nvSpPr>
          <p:cNvPr id="904" name="object 904"/>
          <p:cNvSpPr/>
          <p:nvPr/>
        </p:nvSpPr>
        <p:spPr>
          <a:xfrm>
            <a:off x="1493873" y="3003416"/>
            <a:ext cx="37465" cy="1270"/>
          </a:xfrm>
          <a:custGeom>
            <a:avLst/>
            <a:gdLst/>
            <a:ahLst/>
            <a:cxnLst/>
            <a:rect l="l" t="t" r="r" b="b"/>
            <a:pathLst>
              <a:path w="37465" h="1269">
                <a:moveTo>
                  <a:pt x="0" y="0"/>
                </a:moveTo>
                <a:lnTo>
                  <a:pt x="0" y="736"/>
                </a:lnTo>
                <a:lnTo>
                  <a:pt x="37388" y="736"/>
                </a:lnTo>
                <a:lnTo>
                  <a:pt x="0" y="0"/>
                </a:lnTo>
                <a:close/>
              </a:path>
            </a:pathLst>
          </a:custGeom>
          <a:solidFill>
            <a:srgbClr val="221F1F"/>
          </a:solidFill>
        </p:spPr>
        <p:txBody>
          <a:bodyPr wrap="square" lIns="0" tIns="0" rIns="0" bIns="0" rtlCol="0"/>
          <a:lstStyle/>
          <a:p>
            <a:endParaRPr/>
          </a:p>
        </p:txBody>
      </p:sp>
      <p:sp>
        <p:nvSpPr>
          <p:cNvPr id="905" name="object 905"/>
          <p:cNvSpPr/>
          <p:nvPr/>
        </p:nvSpPr>
        <p:spPr>
          <a:xfrm>
            <a:off x="1493873" y="3003416"/>
            <a:ext cx="37465" cy="1270"/>
          </a:xfrm>
          <a:custGeom>
            <a:avLst/>
            <a:gdLst/>
            <a:ahLst/>
            <a:cxnLst/>
            <a:rect l="l" t="t" r="r" b="b"/>
            <a:pathLst>
              <a:path w="37465" h="1269">
                <a:moveTo>
                  <a:pt x="0" y="0"/>
                </a:moveTo>
                <a:lnTo>
                  <a:pt x="0" y="736"/>
                </a:lnTo>
                <a:lnTo>
                  <a:pt x="37388" y="736"/>
                </a:lnTo>
                <a:lnTo>
                  <a:pt x="0" y="0"/>
                </a:lnTo>
                <a:close/>
              </a:path>
            </a:pathLst>
          </a:custGeom>
          <a:solidFill>
            <a:srgbClr val="221F1F"/>
          </a:solidFill>
        </p:spPr>
        <p:txBody>
          <a:bodyPr wrap="square" lIns="0" tIns="0" rIns="0" bIns="0" rtlCol="0"/>
          <a:lstStyle/>
          <a:p>
            <a:endParaRPr/>
          </a:p>
        </p:txBody>
      </p:sp>
      <p:sp>
        <p:nvSpPr>
          <p:cNvPr id="906" name="object 906"/>
          <p:cNvSpPr/>
          <p:nvPr/>
        </p:nvSpPr>
        <p:spPr>
          <a:xfrm>
            <a:off x="1493873" y="3003416"/>
            <a:ext cx="37465" cy="1270"/>
          </a:xfrm>
          <a:custGeom>
            <a:avLst/>
            <a:gdLst/>
            <a:ahLst/>
            <a:cxnLst/>
            <a:rect l="l" t="t" r="r" b="b"/>
            <a:pathLst>
              <a:path w="37465" h="1269">
                <a:moveTo>
                  <a:pt x="37388" y="0"/>
                </a:moveTo>
                <a:lnTo>
                  <a:pt x="0" y="0"/>
                </a:lnTo>
                <a:lnTo>
                  <a:pt x="37388" y="736"/>
                </a:lnTo>
                <a:lnTo>
                  <a:pt x="37388" y="0"/>
                </a:lnTo>
                <a:close/>
              </a:path>
            </a:pathLst>
          </a:custGeom>
          <a:solidFill>
            <a:srgbClr val="221F1F"/>
          </a:solidFill>
        </p:spPr>
        <p:txBody>
          <a:bodyPr wrap="square" lIns="0" tIns="0" rIns="0" bIns="0" rtlCol="0"/>
          <a:lstStyle/>
          <a:p>
            <a:endParaRPr/>
          </a:p>
        </p:txBody>
      </p:sp>
      <p:sp>
        <p:nvSpPr>
          <p:cNvPr id="907" name="object 907"/>
          <p:cNvSpPr/>
          <p:nvPr/>
        </p:nvSpPr>
        <p:spPr>
          <a:xfrm>
            <a:off x="1493873" y="3003416"/>
            <a:ext cx="37465" cy="1270"/>
          </a:xfrm>
          <a:custGeom>
            <a:avLst/>
            <a:gdLst/>
            <a:ahLst/>
            <a:cxnLst/>
            <a:rect l="l" t="t" r="r" b="b"/>
            <a:pathLst>
              <a:path w="37465" h="1269">
                <a:moveTo>
                  <a:pt x="37388" y="0"/>
                </a:moveTo>
                <a:lnTo>
                  <a:pt x="0" y="0"/>
                </a:lnTo>
                <a:lnTo>
                  <a:pt x="37388" y="736"/>
                </a:lnTo>
                <a:lnTo>
                  <a:pt x="37388" y="0"/>
                </a:lnTo>
                <a:close/>
              </a:path>
            </a:pathLst>
          </a:custGeom>
          <a:solidFill>
            <a:srgbClr val="221F1F"/>
          </a:solidFill>
        </p:spPr>
        <p:txBody>
          <a:bodyPr wrap="square" lIns="0" tIns="0" rIns="0" bIns="0" rtlCol="0"/>
          <a:lstStyle/>
          <a:p>
            <a:endParaRPr/>
          </a:p>
        </p:txBody>
      </p:sp>
      <p:sp>
        <p:nvSpPr>
          <p:cNvPr id="908" name="object 908"/>
          <p:cNvSpPr/>
          <p:nvPr/>
        </p:nvSpPr>
        <p:spPr>
          <a:xfrm>
            <a:off x="1537136" y="2999757"/>
            <a:ext cx="48260" cy="4445"/>
          </a:xfrm>
          <a:custGeom>
            <a:avLst/>
            <a:gdLst/>
            <a:ahLst/>
            <a:cxnLst/>
            <a:rect l="l" t="t" r="r" b="b"/>
            <a:pathLst>
              <a:path w="48259" h="4444">
                <a:moveTo>
                  <a:pt x="0" y="0"/>
                </a:moveTo>
                <a:lnTo>
                  <a:pt x="0" y="4394"/>
                </a:lnTo>
                <a:lnTo>
                  <a:pt x="47663" y="4394"/>
                </a:lnTo>
                <a:lnTo>
                  <a:pt x="0" y="0"/>
                </a:lnTo>
                <a:close/>
              </a:path>
            </a:pathLst>
          </a:custGeom>
          <a:solidFill>
            <a:srgbClr val="221F1F"/>
          </a:solidFill>
        </p:spPr>
        <p:txBody>
          <a:bodyPr wrap="square" lIns="0" tIns="0" rIns="0" bIns="0" rtlCol="0"/>
          <a:lstStyle/>
          <a:p>
            <a:endParaRPr/>
          </a:p>
        </p:txBody>
      </p:sp>
      <p:sp>
        <p:nvSpPr>
          <p:cNvPr id="909" name="object 909"/>
          <p:cNvSpPr/>
          <p:nvPr/>
        </p:nvSpPr>
        <p:spPr>
          <a:xfrm>
            <a:off x="1537136" y="2999757"/>
            <a:ext cx="48260" cy="4445"/>
          </a:xfrm>
          <a:custGeom>
            <a:avLst/>
            <a:gdLst/>
            <a:ahLst/>
            <a:cxnLst/>
            <a:rect l="l" t="t" r="r" b="b"/>
            <a:pathLst>
              <a:path w="48259" h="4444">
                <a:moveTo>
                  <a:pt x="0" y="0"/>
                </a:moveTo>
                <a:lnTo>
                  <a:pt x="0" y="4394"/>
                </a:lnTo>
                <a:lnTo>
                  <a:pt x="47663" y="4394"/>
                </a:lnTo>
                <a:lnTo>
                  <a:pt x="0" y="0"/>
                </a:lnTo>
                <a:close/>
              </a:path>
            </a:pathLst>
          </a:custGeom>
          <a:solidFill>
            <a:srgbClr val="221F1F"/>
          </a:solidFill>
        </p:spPr>
        <p:txBody>
          <a:bodyPr wrap="square" lIns="0" tIns="0" rIns="0" bIns="0" rtlCol="0"/>
          <a:lstStyle/>
          <a:p>
            <a:endParaRPr/>
          </a:p>
        </p:txBody>
      </p:sp>
      <p:sp>
        <p:nvSpPr>
          <p:cNvPr id="910" name="object 910"/>
          <p:cNvSpPr/>
          <p:nvPr/>
        </p:nvSpPr>
        <p:spPr>
          <a:xfrm>
            <a:off x="1537136" y="2999757"/>
            <a:ext cx="48260" cy="4445"/>
          </a:xfrm>
          <a:custGeom>
            <a:avLst/>
            <a:gdLst/>
            <a:ahLst/>
            <a:cxnLst/>
            <a:rect l="l" t="t" r="r" b="b"/>
            <a:pathLst>
              <a:path w="48259" h="4444">
                <a:moveTo>
                  <a:pt x="46189" y="0"/>
                </a:moveTo>
                <a:lnTo>
                  <a:pt x="0" y="0"/>
                </a:lnTo>
                <a:lnTo>
                  <a:pt x="47663" y="4394"/>
                </a:lnTo>
                <a:lnTo>
                  <a:pt x="46189" y="0"/>
                </a:lnTo>
                <a:close/>
              </a:path>
            </a:pathLst>
          </a:custGeom>
          <a:solidFill>
            <a:srgbClr val="221F1F"/>
          </a:solidFill>
        </p:spPr>
        <p:txBody>
          <a:bodyPr wrap="square" lIns="0" tIns="0" rIns="0" bIns="0" rtlCol="0"/>
          <a:lstStyle/>
          <a:p>
            <a:endParaRPr/>
          </a:p>
        </p:txBody>
      </p:sp>
      <p:sp>
        <p:nvSpPr>
          <p:cNvPr id="911" name="object 911"/>
          <p:cNvSpPr/>
          <p:nvPr/>
        </p:nvSpPr>
        <p:spPr>
          <a:xfrm>
            <a:off x="1537136" y="2999757"/>
            <a:ext cx="48260" cy="4445"/>
          </a:xfrm>
          <a:custGeom>
            <a:avLst/>
            <a:gdLst/>
            <a:ahLst/>
            <a:cxnLst/>
            <a:rect l="l" t="t" r="r" b="b"/>
            <a:pathLst>
              <a:path w="48259" h="4444">
                <a:moveTo>
                  <a:pt x="46189" y="0"/>
                </a:moveTo>
                <a:lnTo>
                  <a:pt x="0" y="0"/>
                </a:lnTo>
                <a:lnTo>
                  <a:pt x="47663" y="4394"/>
                </a:lnTo>
                <a:lnTo>
                  <a:pt x="46189" y="0"/>
                </a:lnTo>
                <a:close/>
              </a:path>
            </a:pathLst>
          </a:custGeom>
          <a:solidFill>
            <a:srgbClr val="221F1F"/>
          </a:solidFill>
        </p:spPr>
        <p:txBody>
          <a:bodyPr wrap="square" lIns="0" tIns="0" rIns="0" bIns="0" rtlCol="0"/>
          <a:lstStyle/>
          <a:p>
            <a:endParaRPr/>
          </a:p>
        </p:txBody>
      </p:sp>
      <p:sp>
        <p:nvSpPr>
          <p:cNvPr id="912" name="object 912"/>
          <p:cNvSpPr/>
          <p:nvPr/>
        </p:nvSpPr>
        <p:spPr>
          <a:xfrm>
            <a:off x="1493873" y="3004153"/>
            <a:ext cx="37465" cy="0"/>
          </a:xfrm>
          <a:custGeom>
            <a:avLst/>
            <a:gdLst/>
            <a:ahLst/>
            <a:cxnLst/>
            <a:rect l="l" t="t" r="r" b="b"/>
            <a:pathLst>
              <a:path w="37465">
                <a:moveTo>
                  <a:pt x="0" y="0"/>
                </a:moveTo>
                <a:lnTo>
                  <a:pt x="37388" y="0"/>
                </a:lnTo>
              </a:path>
            </a:pathLst>
          </a:custGeom>
          <a:solidFill>
            <a:srgbClr val="221F1F"/>
          </a:solidFill>
        </p:spPr>
        <p:txBody>
          <a:bodyPr wrap="square" lIns="0" tIns="0" rIns="0" bIns="0" rtlCol="0"/>
          <a:lstStyle/>
          <a:p>
            <a:endParaRPr/>
          </a:p>
        </p:txBody>
      </p:sp>
      <p:sp>
        <p:nvSpPr>
          <p:cNvPr id="913" name="object 913"/>
          <p:cNvSpPr/>
          <p:nvPr/>
        </p:nvSpPr>
        <p:spPr>
          <a:xfrm>
            <a:off x="1493873" y="3004153"/>
            <a:ext cx="37465" cy="0"/>
          </a:xfrm>
          <a:custGeom>
            <a:avLst/>
            <a:gdLst/>
            <a:ahLst/>
            <a:cxnLst/>
            <a:rect l="l" t="t" r="r" b="b"/>
            <a:pathLst>
              <a:path w="37465">
                <a:moveTo>
                  <a:pt x="0" y="0"/>
                </a:moveTo>
                <a:lnTo>
                  <a:pt x="37388" y="0"/>
                </a:lnTo>
              </a:path>
            </a:pathLst>
          </a:custGeom>
          <a:solidFill>
            <a:srgbClr val="221F1F"/>
          </a:solidFill>
        </p:spPr>
        <p:txBody>
          <a:bodyPr wrap="square" lIns="0" tIns="0" rIns="0" bIns="0" rtlCol="0"/>
          <a:lstStyle/>
          <a:p>
            <a:endParaRPr/>
          </a:p>
        </p:txBody>
      </p:sp>
      <p:sp>
        <p:nvSpPr>
          <p:cNvPr id="914" name="object 914"/>
          <p:cNvSpPr/>
          <p:nvPr/>
        </p:nvSpPr>
        <p:spPr>
          <a:xfrm>
            <a:off x="1493873" y="3004153"/>
            <a:ext cx="37465" cy="0"/>
          </a:xfrm>
          <a:custGeom>
            <a:avLst/>
            <a:gdLst/>
            <a:ahLst/>
            <a:cxnLst/>
            <a:rect l="l" t="t" r="r" b="b"/>
            <a:pathLst>
              <a:path w="37465">
                <a:moveTo>
                  <a:pt x="0" y="0"/>
                </a:moveTo>
                <a:lnTo>
                  <a:pt x="37388" y="0"/>
                </a:lnTo>
              </a:path>
            </a:pathLst>
          </a:custGeom>
          <a:solidFill>
            <a:srgbClr val="221F1F"/>
          </a:solidFill>
        </p:spPr>
        <p:txBody>
          <a:bodyPr wrap="square" lIns="0" tIns="0" rIns="0" bIns="0" rtlCol="0"/>
          <a:lstStyle/>
          <a:p>
            <a:endParaRPr/>
          </a:p>
        </p:txBody>
      </p:sp>
      <p:sp>
        <p:nvSpPr>
          <p:cNvPr id="915" name="object 915"/>
          <p:cNvSpPr/>
          <p:nvPr/>
        </p:nvSpPr>
        <p:spPr>
          <a:xfrm>
            <a:off x="1493873" y="3004153"/>
            <a:ext cx="37465" cy="0"/>
          </a:xfrm>
          <a:custGeom>
            <a:avLst/>
            <a:gdLst/>
            <a:ahLst/>
            <a:cxnLst/>
            <a:rect l="l" t="t" r="r" b="b"/>
            <a:pathLst>
              <a:path w="37465">
                <a:moveTo>
                  <a:pt x="0" y="0"/>
                </a:moveTo>
                <a:lnTo>
                  <a:pt x="37388" y="0"/>
                </a:lnTo>
              </a:path>
            </a:pathLst>
          </a:custGeom>
          <a:solidFill>
            <a:srgbClr val="221F1F"/>
          </a:solidFill>
        </p:spPr>
        <p:txBody>
          <a:bodyPr wrap="square" lIns="0" tIns="0" rIns="0" bIns="0" rtlCol="0"/>
          <a:lstStyle/>
          <a:p>
            <a:endParaRPr/>
          </a:p>
        </p:txBody>
      </p:sp>
      <p:sp>
        <p:nvSpPr>
          <p:cNvPr id="916" name="object 916"/>
          <p:cNvSpPr/>
          <p:nvPr/>
        </p:nvSpPr>
        <p:spPr>
          <a:xfrm>
            <a:off x="1536400" y="3004153"/>
            <a:ext cx="48895" cy="1905"/>
          </a:xfrm>
          <a:custGeom>
            <a:avLst/>
            <a:gdLst/>
            <a:ahLst/>
            <a:cxnLst/>
            <a:rect l="l" t="t" r="r" b="b"/>
            <a:pathLst>
              <a:path w="48894" h="1905">
                <a:moveTo>
                  <a:pt x="736" y="0"/>
                </a:moveTo>
                <a:lnTo>
                  <a:pt x="0" y="1460"/>
                </a:lnTo>
                <a:lnTo>
                  <a:pt x="48399" y="1460"/>
                </a:lnTo>
                <a:lnTo>
                  <a:pt x="736" y="0"/>
                </a:lnTo>
                <a:close/>
              </a:path>
            </a:pathLst>
          </a:custGeom>
          <a:solidFill>
            <a:srgbClr val="221F1F"/>
          </a:solidFill>
        </p:spPr>
        <p:txBody>
          <a:bodyPr wrap="square" lIns="0" tIns="0" rIns="0" bIns="0" rtlCol="0"/>
          <a:lstStyle/>
          <a:p>
            <a:endParaRPr/>
          </a:p>
        </p:txBody>
      </p:sp>
      <p:sp>
        <p:nvSpPr>
          <p:cNvPr id="917" name="object 917"/>
          <p:cNvSpPr/>
          <p:nvPr/>
        </p:nvSpPr>
        <p:spPr>
          <a:xfrm>
            <a:off x="1536400" y="3004153"/>
            <a:ext cx="48895" cy="1905"/>
          </a:xfrm>
          <a:custGeom>
            <a:avLst/>
            <a:gdLst/>
            <a:ahLst/>
            <a:cxnLst/>
            <a:rect l="l" t="t" r="r" b="b"/>
            <a:pathLst>
              <a:path w="48894" h="1905">
                <a:moveTo>
                  <a:pt x="736" y="0"/>
                </a:moveTo>
                <a:lnTo>
                  <a:pt x="0" y="1460"/>
                </a:lnTo>
                <a:lnTo>
                  <a:pt x="48399" y="1460"/>
                </a:lnTo>
                <a:lnTo>
                  <a:pt x="736" y="0"/>
                </a:lnTo>
                <a:close/>
              </a:path>
            </a:pathLst>
          </a:custGeom>
          <a:solidFill>
            <a:srgbClr val="221F1F"/>
          </a:solidFill>
        </p:spPr>
        <p:txBody>
          <a:bodyPr wrap="square" lIns="0" tIns="0" rIns="0" bIns="0" rtlCol="0"/>
          <a:lstStyle/>
          <a:p>
            <a:endParaRPr/>
          </a:p>
        </p:txBody>
      </p:sp>
      <p:sp>
        <p:nvSpPr>
          <p:cNvPr id="918" name="object 918"/>
          <p:cNvSpPr/>
          <p:nvPr/>
        </p:nvSpPr>
        <p:spPr>
          <a:xfrm>
            <a:off x="1537136" y="3004153"/>
            <a:ext cx="48260" cy="1905"/>
          </a:xfrm>
          <a:custGeom>
            <a:avLst/>
            <a:gdLst/>
            <a:ahLst/>
            <a:cxnLst/>
            <a:rect l="l" t="t" r="r" b="b"/>
            <a:pathLst>
              <a:path w="48259" h="1905">
                <a:moveTo>
                  <a:pt x="47663" y="0"/>
                </a:moveTo>
                <a:lnTo>
                  <a:pt x="0" y="0"/>
                </a:lnTo>
                <a:lnTo>
                  <a:pt x="47663" y="1460"/>
                </a:lnTo>
                <a:lnTo>
                  <a:pt x="47663" y="0"/>
                </a:lnTo>
                <a:close/>
              </a:path>
            </a:pathLst>
          </a:custGeom>
          <a:solidFill>
            <a:srgbClr val="221F1F"/>
          </a:solidFill>
        </p:spPr>
        <p:txBody>
          <a:bodyPr wrap="square" lIns="0" tIns="0" rIns="0" bIns="0" rtlCol="0"/>
          <a:lstStyle/>
          <a:p>
            <a:endParaRPr/>
          </a:p>
        </p:txBody>
      </p:sp>
      <p:sp>
        <p:nvSpPr>
          <p:cNvPr id="919" name="object 919"/>
          <p:cNvSpPr/>
          <p:nvPr/>
        </p:nvSpPr>
        <p:spPr>
          <a:xfrm>
            <a:off x="1537136" y="3004153"/>
            <a:ext cx="48260" cy="1905"/>
          </a:xfrm>
          <a:custGeom>
            <a:avLst/>
            <a:gdLst/>
            <a:ahLst/>
            <a:cxnLst/>
            <a:rect l="l" t="t" r="r" b="b"/>
            <a:pathLst>
              <a:path w="48259" h="1905">
                <a:moveTo>
                  <a:pt x="47663" y="0"/>
                </a:moveTo>
                <a:lnTo>
                  <a:pt x="0" y="0"/>
                </a:lnTo>
                <a:lnTo>
                  <a:pt x="47663" y="1460"/>
                </a:lnTo>
                <a:lnTo>
                  <a:pt x="47663" y="0"/>
                </a:lnTo>
                <a:close/>
              </a:path>
            </a:pathLst>
          </a:custGeom>
          <a:solidFill>
            <a:srgbClr val="221F1F"/>
          </a:solidFill>
        </p:spPr>
        <p:txBody>
          <a:bodyPr wrap="square" lIns="0" tIns="0" rIns="0" bIns="0" rtlCol="0"/>
          <a:lstStyle/>
          <a:p>
            <a:endParaRPr/>
          </a:p>
        </p:txBody>
      </p:sp>
      <p:sp>
        <p:nvSpPr>
          <p:cNvPr id="920" name="object 920"/>
          <p:cNvSpPr/>
          <p:nvPr/>
        </p:nvSpPr>
        <p:spPr>
          <a:xfrm>
            <a:off x="1493873" y="3004153"/>
            <a:ext cx="30480" cy="1905"/>
          </a:xfrm>
          <a:custGeom>
            <a:avLst/>
            <a:gdLst/>
            <a:ahLst/>
            <a:cxnLst/>
            <a:rect l="l" t="t" r="r" b="b"/>
            <a:pathLst>
              <a:path w="30480" h="1905">
                <a:moveTo>
                  <a:pt x="0" y="0"/>
                </a:moveTo>
                <a:lnTo>
                  <a:pt x="723" y="1460"/>
                </a:lnTo>
                <a:lnTo>
                  <a:pt x="30073" y="1460"/>
                </a:lnTo>
                <a:lnTo>
                  <a:pt x="0" y="0"/>
                </a:lnTo>
                <a:close/>
              </a:path>
            </a:pathLst>
          </a:custGeom>
          <a:solidFill>
            <a:srgbClr val="221F1F"/>
          </a:solidFill>
        </p:spPr>
        <p:txBody>
          <a:bodyPr wrap="square" lIns="0" tIns="0" rIns="0" bIns="0" rtlCol="0"/>
          <a:lstStyle/>
          <a:p>
            <a:endParaRPr/>
          </a:p>
        </p:txBody>
      </p:sp>
      <p:sp>
        <p:nvSpPr>
          <p:cNvPr id="921" name="object 921"/>
          <p:cNvSpPr/>
          <p:nvPr/>
        </p:nvSpPr>
        <p:spPr>
          <a:xfrm>
            <a:off x="1493873" y="3004153"/>
            <a:ext cx="30480" cy="1905"/>
          </a:xfrm>
          <a:custGeom>
            <a:avLst/>
            <a:gdLst/>
            <a:ahLst/>
            <a:cxnLst/>
            <a:rect l="l" t="t" r="r" b="b"/>
            <a:pathLst>
              <a:path w="30480" h="1905">
                <a:moveTo>
                  <a:pt x="0" y="0"/>
                </a:moveTo>
                <a:lnTo>
                  <a:pt x="723" y="1460"/>
                </a:lnTo>
                <a:lnTo>
                  <a:pt x="30073" y="1460"/>
                </a:lnTo>
                <a:lnTo>
                  <a:pt x="0" y="0"/>
                </a:lnTo>
                <a:close/>
              </a:path>
            </a:pathLst>
          </a:custGeom>
          <a:solidFill>
            <a:srgbClr val="221F1F"/>
          </a:solidFill>
        </p:spPr>
        <p:txBody>
          <a:bodyPr wrap="square" lIns="0" tIns="0" rIns="0" bIns="0" rtlCol="0"/>
          <a:lstStyle/>
          <a:p>
            <a:endParaRPr/>
          </a:p>
        </p:txBody>
      </p:sp>
      <p:sp>
        <p:nvSpPr>
          <p:cNvPr id="922" name="object 922"/>
          <p:cNvSpPr/>
          <p:nvPr/>
        </p:nvSpPr>
        <p:spPr>
          <a:xfrm>
            <a:off x="1493873" y="3004153"/>
            <a:ext cx="30480" cy="1905"/>
          </a:xfrm>
          <a:custGeom>
            <a:avLst/>
            <a:gdLst/>
            <a:ahLst/>
            <a:cxnLst/>
            <a:rect l="l" t="t" r="r" b="b"/>
            <a:pathLst>
              <a:path w="30480" h="1905">
                <a:moveTo>
                  <a:pt x="30073" y="0"/>
                </a:moveTo>
                <a:lnTo>
                  <a:pt x="0" y="0"/>
                </a:lnTo>
                <a:lnTo>
                  <a:pt x="30073" y="1460"/>
                </a:lnTo>
                <a:lnTo>
                  <a:pt x="30073" y="0"/>
                </a:lnTo>
                <a:close/>
              </a:path>
            </a:pathLst>
          </a:custGeom>
          <a:solidFill>
            <a:srgbClr val="221F1F"/>
          </a:solidFill>
        </p:spPr>
        <p:txBody>
          <a:bodyPr wrap="square" lIns="0" tIns="0" rIns="0" bIns="0" rtlCol="0"/>
          <a:lstStyle/>
          <a:p>
            <a:endParaRPr/>
          </a:p>
        </p:txBody>
      </p:sp>
      <p:sp>
        <p:nvSpPr>
          <p:cNvPr id="923" name="object 923"/>
          <p:cNvSpPr/>
          <p:nvPr/>
        </p:nvSpPr>
        <p:spPr>
          <a:xfrm>
            <a:off x="1493873" y="3004153"/>
            <a:ext cx="30480" cy="1905"/>
          </a:xfrm>
          <a:custGeom>
            <a:avLst/>
            <a:gdLst/>
            <a:ahLst/>
            <a:cxnLst/>
            <a:rect l="l" t="t" r="r" b="b"/>
            <a:pathLst>
              <a:path w="30480" h="1905">
                <a:moveTo>
                  <a:pt x="30073" y="0"/>
                </a:moveTo>
                <a:lnTo>
                  <a:pt x="0" y="0"/>
                </a:lnTo>
                <a:lnTo>
                  <a:pt x="30073" y="1460"/>
                </a:lnTo>
                <a:lnTo>
                  <a:pt x="30073" y="0"/>
                </a:lnTo>
                <a:close/>
              </a:path>
            </a:pathLst>
          </a:custGeom>
          <a:solidFill>
            <a:srgbClr val="221F1F"/>
          </a:solidFill>
        </p:spPr>
        <p:txBody>
          <a:bodyPr wrap="square" lIns="0" tIns="0" rIns="0" bIns="0" rtlCol="0"/>
          <a:lstStyle/>
          <a:p>
            <a:endParaRPr/>
          </a:p>
        </p:txBody>
      </p:sp>
      <p:sp>
        <p:nvSpPr>
          <p:cNvPr id="924" name="object 924"/>
          <p:cNvSpPr/>
          <p:nvPr/>
        </p:nvSpPr>
        <p:spPr>
          <a:xfrm>
            <a:off x="1494602" y="3005618"/>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25" name="object 925"/>
          <p:cNvSpPr/>
          <p:nvPr/>
        </p:nvSpPr>
        <p:spPr>
          <a:xfrm>
            <a:off x="1494602" y="3005618"/>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26" name="object 926"/>
          <p:cNvSpPr/>
          <p:nvPr/>
        </p:nvSpPr>
        <p:spPr>
          <a:xfrm>
            <a:off x="1494602" y="3005618"/>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27" name="object 927"/>
          <p:cNvSpPr/>
          <p:nvPr/>
        </p:nvSpPr>
        <p:spPr>
          <a:xfrm>
            <a:off x="1494602" y="3005618"/>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28" name="object 928"/>
          <p:cNvSpPr/>
          <p:nvPr/>
        </p:nvSpPr>
        <p:spPr>
          <a:xfrm>
            <a:off x="1536399" y="3005618"/>
            <a:ext cx="49530" cy="1270"/>
          </a:xfrm>
          <a:custGeom>
            <a:avLst/>
            <a:gdLst/>
            <a:ahLst/>
            <a:cxnLst/>
            <a:rect l="l" t="t" r="r" b="b"/>
            <a:pathLst>
              <a:path w="49530" h="1269">
                <a:moveTo>
                  <a:pt x="0" y="0"/>
                </a:moveTo>
                <a:lnTo>
                  <a:pt x="0" y="723"/>
                </a:lnTo>
                <a:lnTo>
                  <a:pt x="49123" y="723"/>
                </a:lnTo>
                <a:lnTo>
                  <a:pt x="0" y="0"/>
                </a:lnTo>
                <a:close/>
              </a:path>
            </a:pathLst>
          </a:custGeom>
          <a:solidFill>
            <a:srgbClr val="221F1F"/>
          </a:solidFill>
        </p:spPr>
        <p:txBody>
          <a:bodyPr wrap="square" lIns="0" tIns="0" rIns="0" bIns="0" rtlCol="0"/>
          <a:lstStyle/>
          <a:p>
            <a:endParaRPr/>
          </a:p>
        </p:txBody>
      </p:sp>
      <p:sp>
        <p:nvSpPr>
          <p:cNvPr id="929" name="object 929"/>
          <p:cNvSpPr/>
          <p:nvPr/>
        </p:nvSpPr>
        <p:spPr>
          <a:xfrm>
            <a:off x="1536399" y="3005618"/>
            <a:ext cx="49530" cy="1270"/>
          </a:xfrm>
          <a:custGeom>
            <a:avLst/>
            <a:gdLst/>
            <a:ahLst/>
            <a:cxnLst/>
            <a:rect l="l" t="t" r="r" b="b"/>
            <a:pathLst>
              <a:path w="49530" h="1269">
                <a:moveTo>
                  <a:pt x="0" y="0"/>
                </a:moveTo>
                <a:lnTo>
                  <a:pt x="0" y="723"/>
                </a:lnTo>
                <a:lnTo>
                  <a:pt x="49123" y="723"/>
                </a:lnTo>
                <a:lnTo>
                  <a:pt x="0" y="0"/>
                </a:lnTo>
                <a:close/>
              </a:path>
            </a:pathLst>
          </a:custGeom>
          <a:solidFill>
            <a:srgbClr val="221F1F"/>
          </a:solidFill>
        </p:spPr>
        <p:txBody>
          <a:bodyPr wrap="square" lIns="0" tIns="0" rIns="0" bIns="0" rtlCol="0"/>
          <a:lstStyle/>
          <a:p>
            <a:endParaRPr/>
          </a:p>
        </p:txBody>
      </p:sp>
      <p:sp>
        <p:nvSpPr>
          <p:cNvPr id="930" name="object 930"/>
          <p:cNvSpPr/>
          <p:nvPr/>
        </p:nvSpPr>
        <p:spPr>
          <a:xfrm>
            <a:off x="1536399" y="3005618"/>
            <a:ext cx="49530" cy="1270"/>
          </a:xfrm>
          <a:custGeom>
            <a:avLst/>
            <a:gdLst/>
            <a:ahLst/>
            <a:cxnLst/>
            <a:rect l="l" t="t" r="r" b="b"/>
            <a:pathLst>
              <a:path w="49530" h="1269">
                <a:moveTo>
                  <a:pt x="48399" y="0"/>
                </a:moveTo>
                <a:lnTo>
                  <a:pt x="0" y="0"/>
                </a:lnTo>
                <a:lnTo>
                  <a:pt x="49123" y="723"/>
                </a:lnTo>
                <a:lnTo>
                  <a:pt x="48399" y="0"/>
                </a:lnTo>
                <a:close/>
              </a:path>
            </a:pathLst>
          </a:custGeom>
          <a:solidFill>
            <a:srgbClr val="221F1F"/>
          </a:solidFill>
        </p:spPr>
        <p:txBody>
          <a:bodyPr wrap="square" lIns="0" tIns="0" rIns="0" bIns="0" rtlCol="0"/>
          <a:lstStyle/>
          <a:p>
            <a:endParaRPr/>
          </a:p>
        </p:txBody>
      </p:sp>
      <p:sp>
        <p:nvSpPr>
          <p:cNvPr id="931" name="object 931"/>
          <p:cNvSpPr/>
          <p:nvPr/>
        </p:nvSpPr>
        <p:spPr>
          <a:xfrm>
            <a:off x="1536399" y="3005618"/>
            <a:ext cx="49530" cy="1270"/>
          </a:xfrm>
          <a:custGeom>
            <a:avLst/>
            <a:gdLst/>
            <a:ahLst/>
            <a:cxnLst/>
            <a:rect l="l" t="t" r="r" b="b"/>
            <a:pathLst>
              <a:path w="49530" h="1269">
                <a:moveTo>
                  <a:pt x="48399" y="0"/>
                </a:moveTo>
                <a:lnTo>
                  <a:pt x="0" y="0"/>
                </a:lnTo>
                <a:lnTo>
                  <a:pt x="49123" y="723"/>
                </a:lnTo>
                <a:lnTo>
                  <a:pt x="48399" y="0"/>
                </a:lnTo>
                <a:close/>
              </a:path>
            </a:pathLst>
          </a:custGeom>
          <a:solidFill>
            <a:srgbClr val="221F1F"/>
          </a:solidFill>
        </p:spPr>
        <p:txBody>
          <a:bodyPr wrap="square" lIns="0" tIns="0" rIns="0" bIns="0" rtlCol="0"/>
          <a:lstStyle/>
          <a:p>
            <a:endParaRPr/>
          </a:p>
        </p:txBody>
      </p:sp>
      <p:sp>
        <p:nvSpPr>
          <p:cNvPr id="932" name="object 932"/>
          <p:cNvSpPr/>
          <p:nvPr/>
        </p:nvSpPr>
        <p:spPr>
          <a:xfrm>
            <a:off x="1573801" y="3006346"/>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933" name="object 933"/>
          <p:cNvSpPr/>
          <p:nvPr/>
        </p:nvSpPr>
        <p:spPr>
          <a:xfrm>
            <a:off x="1573801" y="3006346"/>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934" name="object 934"/>
          <p:cNvSpPr/>
          <p:nvPr/>
        </p:nvSpPr>
        <p:spPr>
          <a:xfrm>
            <a:off x="1573801" y="3006346"/>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935" name="object 935"/>
          <p:cNvSpPr/>
          <p:nvPr/>
        </p:nvSpPr>
        <p:spPr>
          <a:xfrm>
            <a:off x="1573801" y="3006346"/>
            <a:ext cx="12065" cy="0"/>
          </a:xfrm>
          <a:custGeom>
            <a:avLst/>
            <a:gdLst/>
            <a:ahLst/>
            <a:cxnLst/>
            <a:rect l="l" t="t" r="r" b="b"/>
            <a:pathLst>
              <a:path w="12065">
                <a:moveTo>
                  <a:pt x="0" y="0"/>
                </a:moveTo>
                <a:lnTo>
                  <a:pt x="11722" y="0"/>
                </a:lnTo>
              </a:path>
            </a:pathLst>
          </a:custGeom>
          <a:solidFill>
            <a:srgbClr val="221F1F"/>
          </a:solidFill>
        </p:spPr>
        <p:txBody>
          <a:bodyPr wrap="square" lIns="0" tIns="0" rIns="0" bIns="0" rtlCol="0"/>
          <a:lstStyle/>
          <a:p>
            <a:endParaRPr/>
          </a:p>
        </p:txBody>
      </p:sp>
      <p:sp>
        <p:nvSpPr>
          <p:cNvPr id="936" name="object 936"/>
          <p:cNvSpPr/>
          <p:nvPr/>
        </p:nvSpPr>
        <p:spPr>
          <a:xfrm>
            <a:off x="1536399" y="3006346"/>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937" name="object 937"/>
          <p:cNvSpPr/>
          <p:nvPr/>
        </p:nvSpPr>
        <p:spPr>
          <a:xfrm>
            <a:off x="1536399" y="3006346"/>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938" name="object 938"/>
          <p:cNvSpPr/>
          <p:nvPr/>
        </p:nvSpPr>
        <p:spPr>
          <a:xfrm>
            <a:off x="1536399" y="3006346"/>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939" name="object 939"/>
          <p:cNvSpPr/>
          <p:nvPr/>
        </p:nvSpPr>
        <p:spPr>
          <a:xfrm>
            <a:off x="1536399" y="3006346"/>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940" name="object 940"/>
          <p:cNvSpPr/>
          <p:nvPr/>
        </p:nvSpPr>
        <p:spPr>
          <a:xfrm>
            <a:off x="1523940" y="3004153"/>
            <a:ext cx="8255" cy="2540"/>
          </a:xfrm>
          <a:custGeom>
            <a:avLst/>
            <a:gdLst/>
            <a:ahLst/>
            <a:cxnLst/>
            <a:rect l="l" t="t" r="r" b="b"/>
            <a:pathLst>
              <a:path w="8255" h="2539">
                <a:moveTo>
                  <a:pt x="0" y="0"/>
                </a:moveTo>
                <a:lnTo>
                  <a:pt x="723" y="2197"/>
                </a:lnTo>
                <a:lnTo>
                  <a:pt x="8064" y="2197"/>
                </a:lnTo>
                <a:lnTo>
                  <a:pt x="0" y="0"/>
                </a:lnTo>
                <a:close/>
              </a:path>
            </a:pathLst>
          </a:custGeom>
          <a:solidFill>
            <a:srgbClr val="221F1F"/>
          </a:solidFill>
        </p:spPr>
        <p:txBody>
          <a:bodyPr wrap="square" lIns="0" tIns="0" rIns="0" bIns="0" rtlCol="0"/>
          <a:lstStyle/>
          <a:p>
            <a:endParaRPr/>
          </a:p>
        </p:txBody>
      </p:sp>
      <p:sp>
        <p:nvSpPr>
          <p:cNvPr id="941" name="object 941"/>
          <p:cNvSpPr/>
          <p:nvPr/>
        </p:nvSpPr>
        <p:spPr>
          <a:xfrm>
            <a:off x="1523940" y="3004153"/>
            <a:ext cx="8255" cy="2540"/>
          </a:xfrm>
          <a:custGeom>
            <a:avLst/>
            <a:gdLst/>
            <a:ahLst/>
            <a:cxnLst/>
            <a:rect l="l" t="t" r="r" b="b"/>
            <a:pathLst>
              <a:path w="8255" h="2539">
                <a:moveTo>
                  <a:pt x="0" y="0"/>
                </a:moveTo>
                <a:lnTo>
                  <a:pt x="723" y="2197"/>
                </a:lnTo>
                <a:lnTo>
                  <a:pt x="8064" y="2197"/>
                </a:lnTo>
                <a:lnTo>
                  <a:pt x="0" y="0"/>
                </a:lnTo>
                <a:close/>
              </a:path>
            </a:pathLst>
          </a:custGeom>
          <a:solidFill>
            <a:srgbClr val="221F1F"/>
          </a:solidFill>
        </p:spPr>
        <p:txBody>
          <a:bodyPr wrap="square" lIns="0" tIns="0" rIns="0" bIns="0" rtlCol="0"/>
          <a:lstStyle/>
          <a:p>
            <a:endParaRPr/>
          </a:p>
        </p:txBody>
      </p:sp>
      <p:sp>
        <p:nvSpPr>
          <p:cNvPr id="942" name="object 942"/>
          <p:cNvSpPr/>
          <p:nvPr/>
        </p:nvSpPr>
        <p:spPr>
          <a:xfrm>
            <a:off x="1523940" y="3004153"/>
            <a:ext cx="8255" cy="2540"/>
          </a:xfrm>
          <a:custGeom>
            <a:avLst/>
            <a:gdLst/>
            <a:ahLst/>
            <a:cxnLst/>
            <a:rect l="l" t="t" r="r" b="b"/>
            <a:pathLst>
              <a:path w="8255" h="2539">
                <a:moveTo>
                  <a:pt x="7327" y="0"/>
                </a:moveTo>
                <a:lnTo>
                  <a:pt x="0" y="0"/>
                </a:lnTo>
                <a:lnTo>
                  <a:pt x="8064" y="2197"/>
                </a:lnTo>
                <a:lnTo>
                  <a:pt x="7327" y="0"/>
                </a:lnTo>
                <a:close/>
              </a:path>
            </a:pathLst>
          </a:custGeom>
          <a:solidFill>
            <a:srgbClr val="221F1F"/>
          </a:solidFill>
        </p:spPr>
        <p:txBody>
          <a:bodyPr wrap="square" lIns="0" tIns="0" rIns="0" bIns="0" rtlCol="0"/>
          <a:lstStyle/>
          <a:p>
            <a:endParaRPr/>
          </a:p>
        </p:txBody>
      </p:sp>
      <p:sp>
        <p:nvSpPr>
          <p:cNvPr id="943" name="object 943"/>
          <p:cNvSpPr/>
          <p:nvPr/>
        </p:nvSpPr>
        <p:spPr>
          <a:xfrm>
            <a:off x="1523940" y="3004153"/>
            <a:ext cx="8255" cy="2540"/>
          </a:xfrm>
          <a:custGeom>
            <a:avLst/>
            <a:gdLst/>
            <a:ahLst/>
            <a:cxnLst/>
            <a:rect l="l" t="t" r="r" b="b"/>
            <a:pathLst>
              <a:path w="8255" h="2539">
                <a:moveTo>
                  <a:pt x="7327" y="0"/>
                </a:moveTo>
                <a:lnTo>
                  <a:pt x="0" y="0"/>
                </a:lnTo>
                <a:lnTo>
                  <a:pt x="8064" y="2197"/>
                </a:lnTo>
                <a:lnTo>
                  <a:pt x="7327" y="0"/>
                </a:lnTo>
                <a:close/>
              </a:path>
            </a:pathLst>
          </a:custGeom>
          <a:solidFill>
            <a:srgbClr val="221F1F"/>
          </a:solidFill>
        </p:spPr>
        <p:txBody>
          <a:bodyPr wrap="square" lIns="0" tIns="0" rIns="0" bIns="0" rtlCol="0"/>
          <a:lstStyle/>
          <a:p>
            <a:endParaRPr/>
          </a:p>
        </p:txBody>
      </p:sp>
      <p:sp>
        <p:nvSpPr>
          <p:cNvPr id="944" name="object 944"/>
          <p:cNvSpPr/>
          <p:nvPr/>
        </p:nvSpPr>
        <p:spPr>
          <a:xfrm>
            <a:off x="1524669" y="3006346"/>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945" name="object 945"/>
          <p:cNvSpPr/>
          <p:nvPr/>
        </p:nvSpPr>
        <p:spPr>
          <a:xfrm>
            <a:off x="1524669" y="3006346"/>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946" name="object 946"/>
          <p:cNvSpPr/>
          <p:nvPr/>
        </p:nvSpPr>
        <p:spPr>
          <a:xfrm>
            <a:off x="1524669" y="3006346"/>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947" name="object 947"/>
          <p:cNvSpPr/>
          <p:nvPr/>
        </p:nvSpPr>
        <p:spPr>
          <a:xfrm>
            <a:off x="1524669" y="3006346"/>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948" name="object 948"/>
          <p:cNvSpPr/>
          <p:nvPr/>
        </p:nvSpPr>
        <p:spPr>
          <a:xfrm>
            <a:off x="1524669" y="3007085"/>
            <a:ext cx="7620" cy="1270"/>
          </a:xfrm>
          <a:custGeom>
            <a:avLst/>
            <a:gdLst/>
            <a:ahLst/>
            <a:cxnLst/>
            <a:rect l="l" t="t" r="r" b="b"/>
            <a:pathLst>
              <a:path w="7619" h="1269">
                <a:moveTo>
                  <a:pt x="0" y="0"/>
                </a:moveTo>
                <a:lnTo>
                  <a:pt x="736" y="723"/>
                </a:lnTo>
                <a:lnTo>
                  <a:pt x="7327" y="723"/>
                </a:lnTo>
                <a:lnTo>
                  <a:pt x="0" y="0"/>
                </a:lnTo>
                <a:close/>
              </a:path>
            </a:pathLst>
          </a:custGeom>
          <a:solidFill>
            <a:srgbClr val="221F1F"/>
          </a:solidFill>
        </p:spPr>
        <p:txBody>
          <a:bodyPr wrap="square" lIns="0" tIns="0" rIns="0" bIns="0" rtlCol="0"/>
          <a:lstStyle/>
          <a:p>
            <a:endParaRPr/>
          </a:p>
        </p:txBody>
      </p:sp>
      <p:sp>
        <p:nvSpPr>
          <p:cNvPr id="949" name="object 949"/>
          <p:cNvSpPr/>
          <p:nvPr/>
        </p:nvSpPr>
        <p:spPr>
          <a:xfrm>
            <a:off x="1524669" y="3007085"/>
            <a:ext cx="7620" cy="1270"/>
          </a:xfrm>
          <a:custGeom>
            <a:avLst/>
            <a:gdLst/>
            <a:ahLst/>
            <a:cxnLst/>
            <a:rect l="l" t="t" r="r" b="b"/>
            <a:pathLst>
              <a:path w="7619" h="1269">
                <a:moveTo>
                  <a:pt x="0" y="0"/>
                </a:moveTo>
                <a:lnTo>
                  <a:pt x="736" y="723"/>
                </a:lnTo>
                <a:lnTo>
                  <a:pt x="7327" y="723"/>
                </a:lnTo>
                <a:lnTo>
                  <a:pt x="0" y="0"/>
                </a:lnTo>
                <a:close/>
              </a:path>
            </a:pathLst>
          </a:custGeom>
          <a:solidFill>
            <a:srgbClr val="221F1F"/>
          </a:solidFill>
        </p:spPr>
        <p:txBody>
          <a:bodyPr wrap="square" lIns="0" tIns="0" rIns="0" bIns="0" rtlCol="0"/>
          <a:lstStyle/>
          <a:p>
            <a:endParaRPr/>
          </a:p>
        </p:txBody>
      </p:sp>
      <p:sp>
        <p:nvSpPr>
          <p:cNvPr id="950" name="object 950"/>
          <p:cNvSpPr/>
          <p:nvPr/>
        </p:nvSpPr>
        <p:spPr>
          <a:xfrm>
            <a:off x="1524669" y="3007085"/>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951" name="object 951"/>
          <p:cNvSpPr/>
          <p:nvPr/>
        </p:nvSpPr>
        <p:spPr>
          <a:xfrm>
            <a:off x="1524669" y="3007085"/>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952" name="object 952"/>
          <p:cNvSpPr/>
          <p:nvPr/>
        </p:nvSpPr>
        <p:spPr>
          <a:xfrm>
            <a:off x="1536399" y="3006346"/>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953" name="object 953"/>
          <p:cNvSpPr/>
          <p:nvPr/>
        </p:nvSpPr>
        <p:spPr>
          <a:xfrm>
            <a:off x="1536399" y="3006346"/>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954" name="object 954"/>
          <p:cNvSpPr/>
          <p:nvPr/>
        </p:nvSpPr>
        <p:spPr>
          <a:xfrm>
            <a:off x="1536399" y="3006346"/>
            <a:ext cx="37465" cy="2540"/>
          </a:xfrm>
          <a:custGeom>
            <a:avLst/>
            <a:gdLst/>
            <a:ahLst/>
            <a:cxnLst/>
            <a:rect l="l" t="t" r="r" b="b"/>
            <a:pathLst>
              <a:path w="37465" h="2539">
                <a:moveTo>
                  <a:pt x="37401" y="0"/>
                </a:moveTo>
                <a:lnTo>
                  <a:pt x="0" y="0"/>
                </a:lnTo>
                <a:lnTo>
                  <a:pt x="37401" y="2209"/>
                </a:lnTo>
                <a:lnTo>
                  <a:pt x="37401" y="0"/>
                </a:lnTo>
                <a:close/>
              </a:path>
            </a:pathLst>
          </a:custGeom>
          <a:solidFill>
            <a:srgbClr val="221F1F"/>
          </a:solidFill>
        </p:spPr>
        <p:txBody>
          <a:bodyPr wrap="square" lIns="0" tIns="0" rIns="0" bIns="0" rtlCol="0"/>
          <a:lstStyle/>
          <a:p>
            <a:endParaRPr/>
          </a:p>
        </p:txBody>
      </p:sp>
      <p:sp>
        <p:nvSpPr>
          <p:cNvPr id="955" name="object 955"/>
          <p:cNvSpPr/>
          <p:nvPr/>
        </p:nvSpPr>
        <p:spPr>
          <a:xfrm>
            <a:off x="1536399" y="3006346"/>
            <a:ext cx="37465" cy="2540"/>
          </a:xfrm>
          <a:custGeom>
            <a:avLst/>
            <a:gdLst/>
            <a:ahLst/>
            <a:cxnLst/>
            <a:rect l="l" t="t" r="r" b="b"/>
            <a:pathLst>
              <a:path w="37465" h="2539">
                <a:moveTo>
                  <a:pt x="37401" y="0"/>
                </a:moveTo>
                <a:lnTo>
                  <a:pt x="0" y="0"/>
                </a:lnTo>
                <a:lnTo>
                  <a:pt x="37401" y="2209"/>
                </a:lnTo>
                <a:lnTo>
                  <a:pt x="37401" y="0"/>
                </a:lnTo>
                <a:close/>
              </a:path>
            </a:pathLst>
          </a:custGeom>
          <a:solidFill>
            <a:srgbClr val="221F1F"/>
          </a:solidFill>
        </p:spPr>
        <p:txBody>
          <a:bodyPr wrap="square" lIns="0" tIns="0" rIns="0" bIns="0" rtlCol="0"/>
          <a:lstStyle/>
          <a:p>
            <a:endParaRPr/>
          </a:p>
        </p:txBody>
      </p:sp>
      <p:sp>
        <p:nvSpPr>
          <p:cNvPr id="956" name="object 956"/>
          <p:cNvSpPr/>
          <p:nvPr/>
        </p:nvSpPr>
        <p:spPr>
          <a:xfrm>
            <a:off x="1494602" y="3005618"/>
            <a:ext cx="29845" cy="3175"/>
          </a:xfrm>
          <a:custGeom>
            <a:avLst/>
            <a:gdLst/>
            <a:ahLst/>
            <a:cxnLst/>
            <a:rect l="l" t="t" r="r" b="b"/>
            <a:pathLst>
              <a:path w="29844" h="3175">
                <a:moveTo>
                  <a:pt x="0" y="0"/>
                </a:moveTo>
                <a:lnTo>
                  <a:pt x="0" y="2933"/>
                </a:lnTo>
                <a:lnTo>
                  <a:pt x="29349" y="2933"/>
                </a:lnTo>
                <a:lnTo>
                  <a:pt x="0" y="0"/>
                </a:lnTo>
                <a:close/>
              </a:path>
            </a:pathLst>
          </a:custGeom>
          <a:solidFill>
            <a:srgbClr val="221F1F"/>
          </a:solidFill>
        </p:spPr>
        <p:txBody>
          <a:bodyPr wrap="square" lIns="0" tIns="0" rIns="0" bIns="0" rtlCol="0"/>
          <a:lstStyle/>
          <a:p>
            <a:endParaRPr/>
          </a:p>
        </p:txBody>
      </p:sp>
      <p:sp>
        <p:nvSpPr>
          <p:cNvPr id="957" name="object 957"/>
          <p:cNvSpPr/>
          <p:nvPr/>
        </p:nvSpPr>
        <p:spPr>
          <a:xfrm>
            <a:off x="1494602" y="3005618"/>
            <a:ext cx="29845" cy="3175"/>
          </a:xfrm>
          <a:custGeom>
            <a:avLst/>
            <a:gdLst/>
            <a:ahLst/>
            <a:cxnLst/>
            <a:rect l="l" t="t" r="r" b="b"/>
            <a:pathLst>
              <a:path w="29844" h="3175">
                <a:moveTo>
                  <a:pt x="0" y="0"/>
                </a:moveTo>
                <a:lnTo>
                  <a:pt x="0" y="2933"/>
                </a:lnTo>
                <a:lnTo>
                  <a:pt x="29349" y="2933"/>
                </a:lnTo>
                <a:lnTo>
                  <a:pt x="0" y="0"/>
                </a:lnTo>
                <a:close/>
              </a:path>
            </a:pathLst>
          </a:custGeom>
          <a:solidFill>
            <a:srgbClr val="221F1F"/>
          </a:solidFill>
        </p:spPr>
        <p:txBody>
          <a:bodyPr wrap="square" lIns="0" tIns="0" rIns="0" bIns="0" rtlCol="0"/>
          <a:lstStyle/>
          <a:p>
            <a:endParaRPr/>
          </a:p>
        </p:txBody>
      </p:sp>
      <p:sp>
        <p:nvSpPr>
          <p:cNvPr id="958" name="object 958"/>
          <p:cNvSpPr/>
          <p:nvPr/>
        </p:nvSpPr>
        <p:spPr>
          <a:xfrm>
            <a:off x="1494602" y="3005618"/>
            <a:ext cx="29845" cy="3175"/>
          </a:xfrm>
          <a:custGeom>
            <a:avLst/>
            <a:gdLst/>
            <a:ahLst/>
            <a:cxnLst/>
            <a:rect l="l" t="t" r="r" b="b"/>
            <a:pathLst>
              <a:path w="29844" h="3175">
                <a:moveTo>
                  <a:pt x="29349" y="0"/>
                </a:moveTo>
                <a:lnTo>
                  <a:pt x="0" y="0"/>
                </a:lnTo>
                <a:lnTo>
                  <a:pt x="29349" y="2933"/>
                </a:lnTo>
                <a:lnTo>
                  <a:pt x="29349" y="0"/>
                </a:lnTo>
                <a:close/>
              </a:path>
            </a:pathLst>
          </a:custGeom>
          <a:solidFill>
            <a:srgbClr val="221F1F"/>
          </a:solidFill>
        </p:spPr>
        <p:txBody>
          <a:bodyPr wrap="square" lIns="0" tIns="0" rIns="0" bIns="0" rtlCol="0"/>
          <a:lstStyle/>
          <a:p>
            <a:endParaRPr/>
          </a:p>
        </p:txBody>
      </p:sp>
      <p:sp>
        <p:nvSpPr>
          <p:cNvPr id="959" name="object 959"/>
          <p:cNvSpPr/>
          <p:nvPr/>
        </p:nvSpPr>
        <p:spPr>
          <a:xfrm>
            <a:off x="1494602" y="3005618"/>
            <a:ext cx="29845" cy="3175"/>
          </a:xfrm>
          <a:custGeom>
            <a:avLst/>
            <a:gdLst/>
            <a:ahLst/>
            <a:cxnLst/>
            <a:rect l="l" t="t" r="r" b="b"/>
            <a:pathLst>
              <a:path w="29844" h="3175">
                <a:moveTo>
                  <a:pt x="29349" y="0"/>
                </a:moveTo>
                <a:lnTo>
                  <a:pt x="0" y="0"/>
                </a:lnTo>
                <a:lnTo>
                  <a:pt x="29349" y="2933"/>
                </a:lnTo>
                <a:lnTo>
                  <a:pt x="29349" y="0"/>
                </a:lnTo>
                <a:close/>
              </a:path>
            </a:pathLst>
          </a:custGeom>
          <a:solidFill>
            <a:srgbClr val="221F1F"/>
          </a:solidFill>
        </p:spPr>
        <p:txBody>
          <a:bodyPr wrap="square" lIns="0" tIns="0" rIns="0" bIns="0" rtlCol="0"/>
          <a:lstStyle/>
          <a:p>
            <a:endParaRPr/>
          </a:p>
        </p:txBody>
      </p:sp>
      <p:sp>
        <p:nvSpPr>
          <p:cNvPr id="960" name="object 960"/>
          <p:cNvSpPr/>
          <p:nvPr/>
        </p:nvSpPr>
        <p:spPr>
          <a:xfrm>
            <a:off x="1494602" y="3008550"/>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61" name="object 961"/>
          <p:cNvSpPr/>
          <p:nvPr/>
        </p:nvSpPr>
        <p:spPr>
          <a:xfrm>
            <a:off x="1494602" y="3008550"/>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62" name="object 962"/>
          <p:cNvSpPr/>
          <p:nvPr/>
        </p:nvSpPr>
        <p:spPr>
          <a:xfrm>
            <a:off x="1494602" y="3008550"/>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63" name="object 963"/>
          <p:cNvSpPr/>
          <p:nvPr/>
        </p:nvSpPr>
        <p:spPr>
          <a:xfrm>
            <a:off x="1494602" y="3008550"/>
            <a:ext cx="29845" cy="0"/>
          </a:xfrm>
          <a:custGeom>
            <a:avLst/>
            <a:gdLst/>
            <a:ahLst/>
            <a:cxnLst/>
            <a:rect l="l" t="t" r="r" b="b"/>
            <a:pathLst>
              <a:path w="29844">
                <a:moveTo>
                  <a:pt x="0" y="0"/>
                </a:moveTo>
                <a:lnTo>
                  <a:pt x="29349" y="0"/>
                </a:lnTo>
              </a:path>
            </a:pathLst>
          </a:custGeom>
          <a:solidFill>
            <a:srgbClr val="221F1F"/>
          </a:solidFill>
        </p:spPr>
        <p:txBody>
          <a:bodyPr wrap="square" lIns="0" tIns="0" rIns="0" bIns="0" rtlCol="0"/>
          <a:lstStyle/>
          <a:p>
            <a:endParaRPr/>
          </a:p>
        </p:txBody>
      </p:sp>
      <p:sp>
        <p:nvSpPr>
          <p:cNvPr id="964" name="object 964"/>
          <p:cNvSpPr/>
          <p:nvPr/>
        </p:nvSpPr>
        <p:spPr>
          <a:xfrm>
            <a:off x="1574539" y="3006346"/>
            <a:ext cx="11430" cy="3175"/>
          </a:xfrm>
          <a:custGeom>
            <a:avLst/>
            <a:gdLst/>
            <a:ahLst/>
            <a:cxnLst/>
            <a:rect l="l" t="t" r="r" b="b"/>
            <a:pathLst>
              <a:path w="11430" h="3175">
                <a:moveTo>
                  <a:pt x="0" y="0"/>
                </a:moveTo>
                <a:lnTo>
                  <a:pt x="1460" y="2933"/>
                </a:lnTo>
                <a:lnTo>
                  <a:pt x="10985" y="2933"/>
                </a:lnTo>
                <a:lnTo>
                  <a:pt x="0" y="0"/>
                </a:lnTo>
                <a:close/>
              </a:path>
            </a:pathLst>
          </a:custGeom>
          <a:solidFill>
            <a:srgbClr val="221F1F"/>
          </a:solidFill>
        </p:spPr>
        <p:txBody>
          <a:bodyPr wrap="square" lIns="0" tIns="0" rIns="0" bIns="0" rtlCol="0"/>
          <a:lstStyle/>
          <a:p>
            <a:endParaRPr/>
          </a:p>
        </p:txBody>
      </p:sp>
      <p:sp>
        <p:nvSpPr>
          <p:cNvPr id="965" name="object 965"/>
          <p:cNvSpPr/>
          <p:nvPr/>
        </p:nvSpPr>
        <p:spPr>
          <a:xfrm>
            <a:off x="1574539" y="3006346"/>
            <a:ext cx="11430" cy="3175"/>
          </a:xfrm>
          <a:custGeom>
            <a:avLst/>
            <a:gdLst/>
            <a:ahLst/>
            <a:cxnLst/>
            <a:rect l="l" t="t" r="r" b="b"/>
            <a:pathLst>
              <a:path w="11430" h="3175">
                <a:moveTo>
                  <a:pt x="0" y="0"/>
                </a:moveTo>
                <a:lnTo>
                  <a:pt x="1460" y="2933"/>
                </a:lnTo>
                <a:lnTo>
                  <a:pt x="10985" y="2933"/>
                </a:lnTo>
                <a:lnTo>
                  <a:pt x="0" y="0"/>
                </a:lnTo>
                <a:close/>
              </a:path>
            </a:pathLst>
          </a:custGeom>
          <a:solidFill>
            <a:srgbClr val="221F1F"/>
          </a:solidFill>
        </p:spPr>
        <p:txBody>
          <a:bodyPr wrap="square" lIns="0" tIns="0" rIns="0" bIns="0" rtlCol="0"/>
          <a:lstStyle/>
          <a:p>
            <a:endParaRPr/>
          </a:p>
        </p:txBody>
      </p:sp>
      <p:sp>
        <p:nvSpPr>
          <p:cNvPr id="966" name="object 966"/>
          <p:cNvSpPr/>
          <p:nvPr/>
        </p:nvSpPr>
        <p:spPr>
          <a:xfrm>
            <a:off x="1574539" y="3006346"/>
            <a:ext cx="11430" cy="3175"/>
          </a:xfrm>
          <a:custGeom>
            <a:avLst/>
            <a:gdLst/>
            <a:ahLst/>
            <a:cxnLst/>
            <a:rect l="l" t="t" r="r" b="b"/>
            <a:pathLst>
              <a:path w="11430" h="3175">
                <a:moveTo>
                  <a:pt x="10985" y="0"/>
                </a:moveTo>
                <a:lnTo>
                  <a:pt x="0" y="0"/>
                </a:lnTo>
                <a:lnTo>
                  <a:pt x="10985" y="2933"/>
                </a:lnTo>
                <a:lnTo>
                  <a:pt x="10985" y="0"/>
                </a:lnTo>
                <a:close/>
              </a:path>
            </a:pathLst>
          </a:custGeom>
          <a:solidFill>
            <a:srgbClr val="221F1F"/>
          </a:solidFill>
        </p:spPr>
        <p:txBody>
          <a:bodyPr wrap="square" lIns="0" tIns="0" rIns="0" bIns="0" rtlCol="0"/>
          <a:lstStyle/>
          <a:p>
            <a:endParaRPr/>
          </a:p>
        </p:txBody>
      </p:sp>
      <p:sp>
        <p:nvSpPr>
          <p:cNvPr id="967" name="object 967"/>
          <p:cNvSpPr/>
          <p:nvPr/>
        </p:nvSpPr>
        <p:spPr>
          <a:xfrm>
            <a:off x="1574539" y="3006346"/>
            <a:ext cx="11430" cy="3175"/>
          </a:xfrm>
          <a:custGeom>
            <a:avLst/>
            <a:gdLst/>
            <a:ahLst/>
            <a:cxnLst/>
            <a:rect l="l" t="t" r="r" b="b"/>
            <a:pathLst>
              <a:path w="11430" h="3175">
                <a:moveTo>
                  <a:pt x="10985" y="0"/>
                </a:moveTo>
                <a:lnTo>
                  <a:pt x="0" y="0"/>
                </a:lnTo>
                <a:lnTo>
                  <a:pt x="10985" y="2933"/>
                </a:lnTo>
                <a:lnTo>
                  <a:pt x="10985" y="0"/>
                </a:lnTo>
                <a:close/>
              </a:path>
            </a:pathLst>
          </a:custGeom>
          <a:solidFill>
            <a:srgbClr val="221F1F"/>
          </a:solidFill>
        </p:spPr>
        <p:txBody>
          <a:bodyPr wrap="square" lIns="0" tIns="0" rIns="0" bIns="0" rtlCol="0"/>
          <a:lstStyle/>
          <a:p>
            <a:endParaRPr/>
          </a:p>
        </p:txBody>
      </p:sp>
      <p:sp>
        <p:nvSpPr>
          <p:cNvPr id="968" name="object 968"/>
          <p:cNvSpPr/>
          <p:nvPr/>
        </p:nvSpPr>
        <p:spPr>
          <a:xfrm>
            <a:off x="1525404" y="3007813"/>
            <a:ext cx="7620" cy="3175"/>
          </a:xfrm>
          <a:custGeom>
            <a:avLst/>
            <a:gdLst/>
            <a:ahLst/>
            <a:cxnLst/>
            <a:rect l="l" t="t" r="r" b="b"/>
            <a:pathLst>
              <a:path w="7619" h="3175">
                <a:moveTo>
                  <a:pt x="0" y="0"/>
                </a:moveTo>
                <a:lnTo>
                  <a:pt x="723" y="2933"/>
                </a:lnTo>
                <a:lnTo>
                  <a:pt x="7327" y="2933"/>
                </a:lnTo>
                <a:lnTo>
                  <a:pt x="0" y="0"/>
                </a:lnTo>
                <a:close/>
              </a:path>
            </a:pathLst>
          </a:custGeom>
          <a:solidFill>
            <a:srgbClr val="221F1F"/>
          </a:solidFill>
        </p:spPr>
        <p:txBody>
          <a:bodyPr wrap="square" lIns="0" tIns="0" rIns="0" bIns="0" rtlCol="0"/>
          <a:lstStyle/>
          <a:p>
            <a:endParaRPr/>
          </a:p>
        </p:txBody>
      </p:sp>
      <p:sp>
        <p:nvSpPr>
          <p:cNvPr id="969" name="object 969"/>
          <p:cNvSpPr/>
          <p:nvPr/>
        </p:nvSpPr>
        <p:spPr>
          <a:xfrm>
            <a:off x="1525404" y="3007813"/>
            <a:ext cx="7620" cy="3175"/>
          </a:xfrm>
          <a:custGeom>
            <a:avLst/>
            <a:gdLst/>
            <a:ahLst/>
            <a:cxnLst/>
            <a:rect l="l" t="t" r="r" b="b"/>
            <a:pathLst>
              <a:path w="7619" h="3175">
                <a:moveTo>
                  <a:pt x="0" y="0"/>
                </a:moveTo>
                <a:lnTo>
                  <a:pt x="723" y="2933"/>
                </a:lnTo>
                <a:lnTo>
                  <a:pt x="7327" y="2933"/>
                </a:lnTo>
                <a:lnTo>
                  <a:pt x="0" y="0"/>
                </a:lnTo>
                <a:close/>
              </a:path>
            </a:pathLst>
          </a:custGeom>
          <a:solidFill>
            <a:srgbClr val="221F1F"/>
          </a:solidFill>
        </p:spPr>
        <p:txBody>
          <a:bodyPr wrap="square" lIns="0" tIns="0" rIns="0" bIns="0" rtlCol="0"/>
          <a:lstStyle/>
          <a:p>
            <a:endParaRPr/>
          </a:p>
        </p:txBody>
      </p:sp>
      <p:sp>
        <p:nvSpPr>
          <p:cNvPr id="970" name="object 970"/>
          <p:cNvSpPr/>
          <p:nvPr/>
        </p:nvSpPr>
        <p:spPr>
          <a:xfrm>
            <a:off x="1525404" y="3007813"/>
            <a:ext cx="7620" cy="3175"/>
          </a:xfrm>
          <a:custGeom>
            <a:avLst/>
            <a:gdLst/>
            <a:ahLst/>
            <a:cxnLst/>
            <a:rect l="l" t="t" r="r" b="b"/>
            <a:pathLst>
              <a:path w="7619" h="3175">
                <a:moveTo>
                  <a:pt x="6604" y="0"/>
                </a:moveTo>
                <a:lnTo>
                  <a:pt x="0" y="0"/>
                </a:lnTo>
                <a:lnTo>
                  <a:pt x="7327" y="2933"/>
                </a:lnTo>
                <a:lnTo>
                  <a:pt x="6604" y="0"/>
                </a:lnTo>
                <a:close/>
              </a:path>
            </a:pathLst>
          </a:custGeom>
          <a:solidFill>
            <a:srgbClr val="221F1F"/>
          </a:solidFill>
        </p:spPr>
        <p:txBody>
          <a:bodyPr wrap="square" lIns="0" tIns="0" rIns="0" bIns="0" rtlCol="0"/>
          <a:lstStyle/>
          <a:p>
            <a:endParaRPr/>
          </a:p>
        </p:txBody>
      </p:sp>
      <p:sp>
        <p:nvSpPr>
          <p:cNvPr id="971" name="object 971"/>
          <p:cNvSpPr/>
          <p:nvPr/>
        </p:nvSpPr>
        <p:spPr>
          <a:xfrm>
            <a:off x="1525404" y="3007813"/>
            <a:ext cx="7620" cy="3175"/>
          </a:xfrm>
          <a:custGeom>
            <a:avLst/>
            <a:gdLst/>
            <a:ahLst/>
            <a:cxnLst/>
            <a:rect l="l" t="t" r="r" b="b"/>
            <a:pathLst>
              <a:path w="7619" h="3175">
                <a:moveTo>
                  <a:pt x="6604" y="0"/>
                </a:moveTo>
                <a:lnTo>
                  <a:pt x="0" y="0"/>
                </a:lnTo>
                <a:lnTo>
                  <a:pt x="7327" y="2933"/>
                </a:lnTo>
                <a:lnTo>
                  <a:pt x="6604" y="0"/>
                </a:lnTo>
                <a:close/>
              </a:path>
            </a:pathLst>
          </a:custGeom>
          <a:solidFill>
            <a:srgbClr val="221F1F"/>
          </a:solidFill>
        </p:spPr>
        <p:txBody>
          <a:bodyPr wrap="square" lIns="0" tIns="0" rIns="0" bIns="0" rtlCol="0"/>
          <a:lstStyle/>
          <a:p>
            <a:endParaRPr/>
          </a:p>
        </p:txBody>
      </p:sp>
      <p:sp>
        <p:nvSpPr>
          <p:cNvPr id="972" name="object 972"/>
          <p:cNvSpPr/>
          <p:nvPr/>
        </p:nvSpPr>
        <p:spPr>
          <a:xfrm>
            <a:off x="1494602" y="3008550"/>
            <a:ext cx="29209" cy="3175"/>
          </a:xfrm>
          <a:custGeom>
            <a:avLst/>
            <a:gdLst/>
            <a:ahLst/>
            <a:cxnLst/>
            <a:rect l="l" t="t" r="r" b="b"/>
            <a:pathLst>
              <a:path w="29209" h="3175">
                <a:moveTo>
                  <a:pt x="0" y="0"/>
                </a:moveTo>
                <a:lnTo>
                  <a:pt x="0" y="2933"/>
                </a:lnTo>
                <a:lnTo>
                  <a:pt x="28600" y="2933"/>
                </a:lnTo>
                <a:lnTo>
                  <a:pt x="0" y="0"/>
                </a:lnTo>
                <a:close/>
              </a:path>
            </a:pathLst>
          </a:custGeom>
          <a:solidFill>
            <a:srgbClr val="221F1F"/>
          </a:solidFill>
        </p:spPr>
        <p:txBody>
          <a:bodyPr wrap="square" lIns="0" tIns="0" rIns="0" bIns="0" rtlCol="0"/>
          <a:lstStyle/>
          <a:p>
            <a:endParaRPr/>
          </a:p>
        </p:txBody>
      </p:sp>
      <p:sp>
        <p:nvSpPr>
          <p:cNvPr id="973" name="object 973"/>
          <p:cNvSpPr/>
          <p:nvPr/>
        </p:nvSpPr>
        <p:spPr>
          <a:xfrm>
            <a:off x="1494602" y="3008550"/>
            <a:ext cx="29209" cy="3175"/>
          </a:xfrm>
          <a:custGeom>
            <a:avLst/>
            <a:gdLst/>
            <a:ahLst/>
            <a:cxnLst/>
            <a:rect l="l" t="t" r="r" b="b"/>
            <a:pathLst>
              <a:path w="29209" h="3175">
                <a:moveTo>
                  <a:pt x="0" y="0"/>
                </a:moveTo>
                <a:lnTo>
                  <a:pt x="0" y="2933"/>
                </a:lnTo>
                <a:lnTo>
                  <a:pt x="28600" y="2933"/>
                </a:lnTo>
                <a:lnTo>
                  <a:pt x="0" y="0"/>
                </a:lnTo>
                <a:close/>
              </a:path>
            </a:pathLst>
          </a:custGeom>
          <a:solidFill>
            <a:srgbClr val="221F1F"/>
          </a:solidFill>
        </p:spPr>
        <p:txBody>
          <a:bodyPr wrap="square" lIns="0" tIns="0" rIns="0" bIns="0" rtlCol="0"/>
          <a:lstStyle/>
          <a:p>
            <a:endParaRPr/>
          </a:p>
        </p:txBody>
      </p:sp>
      <p:sp>
        <p:nvSpPr>
          <p:cNvPr id="974" name="object 974"/>
          <p:cNvSpPr/>
          <p:nvPr/>
        </p:nvSpPr>
        <p:spPr>
          <a:xfrm>
            <a:off x="1494602" y="3008550"/>
            <a:ext cx="29845" cy="3175"/>
          </a:xfrm>
          <a:custGeom>
            <a:avLst/>
            <a:gdLst/>
            <a:ahLst/>
            <a:cxnLst/>
            <a:rect l="l" t="t" r="r" b="b"/>
            <a:pathLst>
              <a:path w="29844" h="3175">
                <a:moveTo>
                  <a:pt x="29349" y="0"/>
                </a:moveTo>
                <a:lnTo>
                  <a:pt x="0" y="0"/>
                </a:lnTo>
                <a:lnTo>
                  <a:pt x="28600" y="2933"/>
                </a:lnTo>
                <a:lnTo>
                  <a:pt x="29349" y="0"/>
                </a:lnTo>
                <a:close/>
              </a:path>
            </a:pathLst>
          </a:custGeom>
          <a:solidFill>
            <a:srgbClr val="221F1F"/>
          </a:solidFill>
        </p:spPr>
        <p:txBody>
          <a:bodyPr wrap="square" lIns="0" tIns="0" rIns="0" bIns="0" rtlCol="0"/>
          <a:lstStyle/>
          <a:p>
            <a:endParaRPr/>
          </a:p>
        </p:txBody>
      </p:sp>
      <p:sp>
        <p:nvSpPr>
          <p:cNvPr id="975" name="object 975"/>
          <p:cNvSpPr/>
          <p:nvPr/>
        </p:nvSpPr>
        <p:spPr>
          <a:xfrm>
            <a:off x="1494602" y="3008550"/>
            <a:ext cx="29845" cy="3175"/>
          </a:xfrm>
          <a:custGeom>
            <a:avLst/>
            <a:gdLst/>
            <a:ahLst/>
            <a:cxnLst/>
            <a:rect l="l" t="t" r="r" b="b"/>
            <a:pathLst>
              <a:path w="29844" h="3175">
                <a:moveTo>
                  <a:pt x="29349" y="0"/>
                </a:moveTo>
                <a:lnTo>
                  <a:pt x="0" y="0"/>
                </a:lnTo>
                <a:lnTo>
                  <a:pt x="28600" y="2933"/>
                </a:lnTo>
                <a:lnTo>
                  <a:pt x="29349" y="0"/>
                </a:lnTo>
                <a:close/>
              </a:path>
            </a:pathLst>
          </a:custGeom>
          <a:solidFill>
            <a:srgbClr val="221F1F"/>
          </a:solidFill>
        </p:spPr>
        <p:txBody>
          <a:bodyPr wrap="square" lIns="0" tIns="0" rIns="0" bIns="0" rtlCol="0"/>
          <a:lstStyle/>
          <a:p>
            <a:endParaRPr/>
          </a:p>
        </p:txBody>
      </p:sp>
      <p:sp>
        <p:nvSpPr>
          <p:cNvPr id="976" name="object 976"/>
          <p:cNvSpPr/>
          <p:nvPr/>
        </p:nvSpPr>
        <p:spPr>
          <a:xfrm>
            <a:off x="1576003" y="3009278"/>
            <a:ext cx="10795" cy="3175"/>
          </a:xfrm>
          <a:custGeom>
            <a:avLst/>
            <a:gdLst/>
            <a:ahLst/>
            <a:cxnLst/>
            <a:rect l="l" t="t" r="r" b="b"/>
            <a:pathLst>
              <a:path w="10794" h="3175">
                <a:moveTo>
                  <a:pt x="0" y="0"/>
                </a:moveTo>
                <a:lnTo>
                  <a:pt x="1460" y="2933"/>
                </a:lnTo>
                <a:lnTo>
                  <a:pt x="10261" y="2933"/>
                </a:lnTo>
                <a:lnTo>
                  <a:pt x="0" y="0"/>
                </a:lnTo>
                <a:close/>
              </a:path>
            </a:pathLst>
          </a:custGeom>
          <a:solidFill>
            <a:srgbClr val="221F1F"/>
          </a:solidFill>
        </p:spPr>
        <p:txBody>
          <a:bodyPr wrap="square" lIns="0" tIns="0" rIns="0" bIns="0" rtlCol="0"/>
          <a:lstStyle/>
          <a:p>
            <a:endParaRPr/>
          </a:p>
        </p:txBody>
      </p:sp>
      <p:sp>
        <p:nvSpPr>
          <p:cNvPr id="977" name="object 977"/>
          <p:cNvSpPr/>
          <p:nvPr/>
        </p:nvSpPr>
        <p:spPr>
          <a:xfrm>
            <a:off x="1576003" y="3009278"/>
            <a:ext cx="10795" cy="3175"/>
          </a:xfrm>
          <a:custGeom>
            <a:avLst/>
            <a:gdLst/>
            <a:ahLst/>
            <a:cxnLst/>
            <a:rect l="l" t="t" r="r" b="b"/>
            <a:pathLst>
              <a:path w="10794" h="3175">
                <a:moveTo>
                  <a:pt x="0" y="0"/>
                </a:moveTo>
                <a:lnTo>
                  <a:pt x="1460" y="2933"/>
                </a:lnTo>
                <a:lnTo>
                  <a:pt x="10261" y="2933"/>
                </a:lnTo>
                <a:lnTo>
                  <a:pt x="0" y="0"/>
                </a:lnTo>
                <a:close/>
              </a:path>
            </a:pathLst>
          </a:custGeom>
          <a:solidFill>
            <a:srgbClr val="221F1F"/>
          </a:solidFill>
        </p:spPr>
        <p:txBody>
          <a:bodyPr wrap="square" lIns="0" tIns="0" rIns="0" bIns="0" rtlCol="0"/>
          <a:lstStyle/>
          <a:p>
            <a:endParaRPr/>
          </a:p>
        </p:txBody>
      </p:sp>
      <p:sp>
        <p:nvSpPr>
          <p:cNvPr id="978" name="object 978"/>
          <p:cNvSpPr/>
          <p:nvPr/>
        </p:nvSpPr>
        <p:spPr>
          <a:xfrm>
            <a:off x="1576003" y="3009278"/>
            <a:ext cx="10795" cy="3175"/>
          </a:xfrm>
          <a:custGeom>
            <a:avLst/>
            <a:gdLst/>
            <a:ahLst/>
            <a:cxnLst/>
            <a:rect l="l" t="t" r="r" b="b"/>
            <a:pathLst>
              <a:path w="10794" h="3175">
                <a:moveTo>
                  <a:pt x="9525" y="0"/>
                </a:moveTo>
                <a:lnTo>
                  <a:pt x="0" y="0"/>
                </a:lnTo>
                <a:lnTo>
                  <a:pt x="10261" y="2933"/>
                </a:lnTo>
                <a:lnTo>
                  <a:pt x="9525" y="0"/>
                </a:lnTo>
                <a:close/>
              </a:path>
            </a:pathLst>
          </a:custGeom>
          <a:solidFill>
            <a:srgbClr val="221F1F"/>
          </a:solidFill>
        </p:spPr>
        <p:txBody>
          <a:bodyPr wrap="square" lIns="0" tIns="0" rIns="0" bIns="0" rtlCol="0"/>
          <a:lstStyle/>
          <a:p>
            <a:endParaRPr/>
          </a:p>
        </p:txBody>
      </p:sp>
      <p:sp>
        <p:nvSpPr>
          <p:cNvPr id="979" name="object 979"/>
          <p:cNvSpPr/>
          <p:nvPr/>
        </p:nvSpPr>
        <p:spPr>
          <a:xfrm>
            <a:off x="1576003" y="3009278"/>
            <a:ext cx="10795" cy="3175"/>
          </a:xfrm>
          <a:custGeom>
            <a:avLst/>
            <a:gdLst/>
            <a:ahLst/>
            <a:cxnLst/>
            <a:rect l="l" t="t" r="r" b="b"/>
            <a:pathLst>
              <a:path w="10794" h="3175">
                <a:moveTo>
                  <a:pt x="9525" y="0"/>
                </a:moveTo>
                <a:lnTo>
                  <a:pt x="0" y="0"/>
                </a:lnTo>
                <a:lnTo>
                  <a:pt x="10261" y="2933"/>
                </a:lnTo>
                <a:lnTo>
                  <a:pt x="9525" y="0"/>
                </a:lnTo>
                <a:close/>
              </a:path>
            </a:pathLst>
          </a:custGeom>
          <a:solidFill>
            <a:srgbClr val="221F1F"/>
          </a:solidFill>
        </p:spPr>
        <p:txBody>
          <a:bodyPr wrap="square" lIns="0" tIns="0" rIns="0" bIns="0" rtlCol="0"/>
          <a:lstStyle/>
          <a:p>
            <a:endParaRPr/>
          </a:p>
        </p:txBody>
      </p:sp>
      <p:sp>
        <p:nvSpPr>
          <p:cNvPr id="980" name="object 980"/>
          <p:cNvSpPr/>
          <p:nvPr/>
        </p:nvSpPr>
        <p:spPr>
          <a:xfrm>
            <a:off x="1526133" y="3010744"/>
            <a:ext cx="6985" cy="1905"/>
          </a:xfrm>
          <a:custGeom>
            <a:avLst/>
            <a:gdLst/>
            <a:ahLst/>
            <a:cxnLst/>
            <a:rect l="l" t="t" r="r" b="b"/>
            <a:pathLst>
              <a:path w="6984" h="1905">
                <a:moveTo>
                  <a:pt x="0" y="0"/>
                </a:moveTo>
                <a:lnTo>
                  <a:pt x="0" y="1460"/>
                </a:lnTo>
                <a:lnTo>
                  <a:pt x="6604" y="1460"/>
                </a:lnTo>
                <a:lnTo>
                  <a:pt x="0" y="0"/>
                </a:lnTo>
                <a:close/>
              </a:path>
            </a:pathLst>
          </a:custGeom>
          <a:solidFill>
            <a:srgbClr val="221F1F"/>
          </a:solidFill>
        </p:spPr>
        <p:txBody>
          <a:bodyPr wrap="square" lIns="0" tIns="0" rIns="0" bIns="0" rtlCol="0"/>
          <a:lstStyle/>
          <a:p>
            <a:endParaRPr/>
          </a:p>
        </p:txBody>
      </p:sp>
      <p:sp>
        <p:nvSpPr>
          <p:cNvPr id="981" name="object 981"/>
          <p:cNvSpPr/>
          <p:nvPr/>
        </p:nvSpPr>
        <p:spPr>
          <a:xfrm>
            <a:off x="1526133" y="3010744"/>
            <a:ext cx="6985" cy="1905"/>
          </a:xfrm>
          <a:custGeom>
            <a:avLst/>
            <a:gdLst/>
            <a:ahLst/>
            <a:cxnLst/>
            <a:rect l="l" t="t" r="r" b="b"/>
            <a:pathLst>
              <a:path w="6984" h="1905">
                <a:moveTo>
                  <a:pt x="0" y="0"/>
                </a:moveTo>
                <a:lnTo>
                  <a:pt x="0" y="1460"/>
                </a:lnTo>
                <a:lnTo>
                  <a:pt x="6604" y="1460"/>
                </a:lnTo>
                <a:lnTo>
                  <a:pt x="0" y="0"/>
                </a:lnTo>
                <a:close/>
              </a:path>
            </a:pathLst>
          </a:custGeom>
          <a:solidFill>
            <a:srgbClr val="221F1F"/>
          </a:solidFill>
        </p:spPr>
        <p:txBody>
          <a:bodyPr wrap="square" lIns="0" tIns="0" rIns="0" bIns="0" rtlCol="0"/>
          <a:lstStyle/>
          <a:p>
            <a:endParaRPr/>
          </a:p>
        </p:txBody>
      </p:sp>
      <p:sp>
        <p:nvSpPr>
          <p:cNvPr id="982" name="object 982"/>
          <p:cNvSpPr/>
          <p:nvPr/>
        </p:nvSpPr>
        <p:spPr>
          <a:xfrm>
            <a:off x="1526133" y="3010744"/>
            <a:ext cx="6985" cy="1905"/>
          </a:xfrm>
          <a:custGeom>
            <a:avLst/>
            <a:gdLst/>
            <a:ahLst/>
            <a:cxnLst/>
            <a:rect l="l" t="t" r="r" b="b"/>
            <a:pathLst>
              <a:path w="6984" h="1905">
                <a:moveTo>
                  <a:pt x="6604" y="0"/>
                </a:moveTo>
                <a:lnTo>
                  <a:pt x="0" y="0"/>
                </a:lnTo>
                <a:lnTo>
                  <a:pt x="6604" y="1460"/>
                </a:lnTo>
                <a:lnTo>
                  <a:pt x="6604" y="0"/>
                </a:lnTo>
                <a:close/>
              </a:path>
            </a:pathLst>
          </a:custGeom>
          <a:solidFill>
            <a:srgbClr val="221F1F"/>
          </a:solidFill>
        </p:spPr>
        <p:txBody>
          <a:bodyPr wrap="square" lIns="0" tIns="0" rIns="0" bIns="0" rtlCol="0"/>
          <a:lstStyle/>
          <a:p>
            <a:endParaRPr/>
          </a:p>
        </p:txBody>
      </p:sp>
      <p:sp>
        <p:nvSpPr>
          <p:cNvPr id="983" name="object 983"/>
          <p:cNvSpPr/>
          <p:nvPr/>
        </p:nvSpPr>
        <p:spPr>
          <a:xfrm>
            <a:off x="1526133" y="3010744"/>
            <a:ext cx="6985" cy="1905"/>
          </a:xfrm>
          <a:custGeom>
            <a:avLst/>
            <a:gdLst/>
            <a:ahLst/>
            <a:cxnLst/>
            <a:rect l="l" t="t" r="r" b="b"/>
            <a:pathLst>
              <a:path w="6984" h="1905">
                <a:moveTo>
                  <a:pt x="6604" y="0"/>
                </a:moveTo>
                <a:lnTo>
                  <a:pt x="0" y="0"/>
                </a:lnTo>
                <a:lnTo>
                  <a:pt x="6604" y="1460"/>
                </a:lnTo>
                <a:lnTo>
                  <a:pt x="6604" y="0"/>
                </a:lnTo>
                <a:close/>
              </a:path>
            </a:pathLst>
          </a:custGeom>
          <a:solidFill>
            <a:srgbClr val="221F1F"/>
          </a:solidFill>
        </p:spPr>
        <p:txBody>
          <a:bodyPr wrap="square" lIns="0" tIns="0" rIns="0" bIns="0" rtlCol="0"/>
          <a:lstStyle/>
          <a:p>
            <a:endParaRPr/>
          </a:p>
        </p:txBody>
      </p:sp>
      <p:sp>
        <p:nvSpPr>
          <p:cNvPr id="984" name="object 984"/>
          <p:cNvSpPr/>
          <p:nvPr/>
        </p:nvSpPr>
        <p:spPr>
          <a:xfrm>
            <a:off x="1536399" y="3008550"/>
            <a:ext cx="36195" cy="3810"/>
          </a:xfrm>
          <a:custGeom>
            <a:avLst/>
            <a:gdLst/>
            <a:ahLst/>
            <a:cxnLst/>
            <a:rect l="l" t="t" r="r" b="b"/>
            <a:pathLst>
              <a:path w="36194" h="3810">
                <a:moveTo>
                  <a:pt x="0" y="0"/>
                </a:moveTo>
                <a:lnTo>
                  <a:pt x="0" y="3657"/>
                </a:lnTo>
                <a:lnTo>
                  <a:pt x="35928" y="3657"/>
                </a:lnTo>
                <a:lnTo>
                  <a:pt x="0" y="0"/>
                </a:lnTo>
                <a:close/>
              </a:path>
            </a:pathLst>
          </a:custGeom>
          <a:solidFill>
            <a:srgbClr val="221F1F"/>
          </a:solidFill>
        </p:spPr>
        <p:txBody>
          <a:bodyPr wrap="square" lIns="0" tIns="0" rIns="0" bIns="0" rtlCol="0"/>
          <a:lstStyle/>
          <a:p>
            <a:endParaRPr/>
          </a:p>
        </p:txBody>
      </p:sp>
      <p:sp>
        <p:nvSpPr>
          <p:cNvPr id="985" name="object 985"/>
          <p:cNvSpPr/>
          <p:nvPr/>
        </p:nvSpPr>
        <p:spPr>
          <a:xfrm>
            <a:off x="1536399" y="3008550"/>
            <a:ext cx="36195" cy="3810"/>
          </a:xfrm>
          <a:custGeom>
            <a:avLst/>
            <a:gdLst/>
            <a:ahLst/>
            <a:cxnLst/>
            <a:rect l="l" t="t" r="r" b="b"/>
            <a:pathLst>
              <a:path w="36194" h="3810">
                <a:moveTo>
                  <a:pt x="0" y="0"/>
                </a:moveTo>
                <a:lnTo>
                  <a:pt x="0" y="3657"/>
                </a:lnTo>
                <a:lnTo>
                  <a:pt x="35928" y="3657"/>
                </a:lnTo>
                <a:lnTo>
                  <a:pt x="0" y="0"/>
                </a:lnTo>
                <a:close/>
              </a:path>
            </a:pathLst>
          </a:custGeom>
          <a:solidFill>
            <a:srgbClr val="221F1F"/>
          </a:solidFill>
        </p:spPr>
        <p:txBody>
          <a:bodyPr wrap="square" lIns="0" tIns="0" rIns="0" bIns="0" rtlCol="0"/>
          <a:lstStyle/>
          <a:p>
            <a:endParaRPr/>
          </a:p>
        </p:txBody>
      </p:sp>
      <p:sp>
        <p:nvSpPr>
          <p:cNvPr id="986" name="object 986"/>
          <p:cNvSpPr/>
          <p:nvPr/>
        </p:nvSpPr>
        <p:spPr>
          <a:xfrm>
            <a:off x="1536399" y="3008550"/>
            <a:ext cx="37465" cy="3810"/>
          </a:xfrm>
          <a:custGeom>
            <a:avLst/>
            <a:gdLst/>
            <a:ahLst/>
            <a:cxnLst/>
            <a:rect l="l" t="t" r="r" b="b"/>
            <a:pathLst>
              <a:path w="37465" h="3810">
                <a:moveTo>
                  <a:pt x="37401" y="0"/>
                </a:moveTo>
                <a:lnTo>
                  <a:pt x="0" y="0"/>
                </a:lnTo>
                <a:lnTo>
                  <a:pt x="35928" y="3657"/>
                </a:lnTo>
                <a:lnTo>
                  <a:pt x="37401" y="0"/>
                </a:lnTo>
                <a:close/>
              </a:path>
            </a:pathLst>
          </a:custGeom>
          <a:solidFill>
            <a:srgbClr val="221F1F"/>
          </a:solidFill>
        </p:spPr>
        <p:txBody>
          <a:bodyPr wrap="square" lIns="0" tIns="0" rIns="0" bIns="0" rtlCol="0"/>
          <a:lstStyle/>
          <a:p>
            <a:endParaRPr/>
          </a:p>
        </p:txBody>
      </p:sp>
      <p:sp>
        <p:nvSpPr>
          <p:cNvPr id="987" name="object 987"/>
          <p:cNvSpPr/>
          <p:nvPr/>
        </p:nvSpPr>
        <p:spPr>
          <a:xfrm>
            <a:off x="1536399" y="3008550"/>
            <a:ext cx="37465" cy="3810"/>
          </a:xfrm>
          <a:custGeom>
            <a:avLst/>
            <a:gdLst/>
            <a:ahLst/>
            <a:cxnLst/>
            <a:rect l="l" t="t" r="r" b="b"/>
            <a:pathLst>
              <a:path w="37465" h="3810">
                <a:moveTo>
                  <a:pt x="37401" y="0"/>
                </a:moveTo>
                <a:lnTo>
                  <a:pt x="0" y="0"/>
                </a:lnTo>
                <a:lnTo>
                  <a:pt x="35928" y="3657"/>
                </a:lnTo>
                <a:lnTo>
                  <a:pt x="37401" y="0"/>
                </a:lnTo>
                <a:close/>
              </a:path>
            </a:pathLst>
          </a:custGeom>
          <a:solidFill>
            <a:srgbClr val="221F1F"/>
          </a:solidFill>
        </p:spPr>
        <p:txBody>
          <a:bodyPr wrap="square" lIns="0" tIns="0" rIns="0" bIns="0" rtlCol="0"/>
          <a:lstStyle/>
          <a:p>
            <a:endParaRPr/>
          </a:p>
        </p:txBody>
      </p:sp>
      <p:sp>
        <p:nvSpPr>
          <p:cNvPr id="988" name="object 988"/>
          <p:cNvSpPr/>
          <p:nvPr/>
        </p:nvSpPr>
        <p:spPr>
          <a:xfrm>
            <a:off x="1494602" y="3011481"/>
            <a:ext cx="29209" cy="1905"/>
          </a:xfrm>
          <a:custGeom>
            <a:avLst/>
            <a:gdLst/>
            <a:ahLst/>
            <a:cxnLst/>
            <a:rect l="l" t="t" r="r" b="b"/>
            <a:pathLst>
              <a:path w="29209" h="1905">
                <a:moveTo>
                  <a:pt x="0" y="0"/>
                </a:moveTo>
                <a:lnTo>
                  <a:pt x="0" y="1460"/>
                </a:lnTo>
                <a:lnTo>
                  <a:pt x="28600" y="1460"/>
                </a:lnTo>
                <a:lnTo>
                  <a:pt x="0" y="0"/>
                </a:lnTo>
                <a:close/>
              </a:path>
            </a:pathLst>
          </a:custGeom>
          <a:solidFill>
            <a:srgbClr val="221F1F"/>
          </a:solidFill>
        </p:spPr>
        <p:txBody>
          <a:bodyPr wrap="square" lIns="0" tIns="0" rIns="0" bIns="0" rtlCol="0"/>
          <a:lstStyle/>
          <a:p>
            <a:endParaRPr/>
          </a:p>
        </p:txBody>
      </p:sp>
      <p:sp>
        <p:nvSpPr>
          <p:cNvPr id="989" name="object 989"/>
          <p:cNvSpPr/>
          <p:nvPr/>
        </p:nvSpPr>
        <p:spPr>
          <a:xfrm>
            <a:off x="1494602" y="3011481"/>
            <a:ext cx="29209" cy="1905"/>
          </a:xfrm>
          <a:custGeom>
            <a:avLst/>
            <a:gdLst/>
            <a:ahLst/>
            <a:cxnLst/>
            <a:rect l="l" t="t" r="r" b="b"/>
            <a:pathLst>
              <a:path w="29209" h="1905">
                <a:moveTo>
                  <a:pt x="0" y="0"/>
                </a:moveTo>
                <a:lnTo>
                  <a:pt x="0" y="1460"/>
                </a:lnTo>
                <a:lnTo>
                  <a:pt x="28600" y="1460"/>
                </a:lnTo>
                <a:lnTo>
                  <a:pt x="0" y="0"/>
                </a:lnTo>
                <a:close/>
              </a:path>
            </a:pathLst>
          </a:custGeom>
          <a:solidFill>
            <a:srgbClr val="221F1F"/>
          </a:solidFill>
        </p:spPr>
        <p:txBody>
          <a:bodyPr wrap="square" lIns="0" tIns="0" rIns="0" bIns="0" rtlCol="0"/>
          <a:lstStyle/>
          <a:p>
            <a:endParaRPr/>
          </a:p>
        </p:txBody>
      </p:sp>
      <p:sp>
        <p:nvSpPr>
          <p:cNvPr id="990" name="object 990"/>
          <p:cNvSpPr/>
          <p:nvPr/>
        </p:nvSpPr>
        <p:spPr>
          <a:xfrm>
            <a:off x="1494602" y="3011481"/>
            <a:ext cx="29209" cy="1905"/>
          </a:xfrm>
          <a:custGeom>
            <a:avLst/>
            <a:gdLst/>
            <a:ahLst/>
            <a:cxnLst/>
            <a:rect l="l" t="t" r="r" b="b"/>
            <a:pathLst>
              <a:path w="29209" h="1905">
                <a:moveTo>
                  <a:pt x="28600" y="0"/>
                </a:moveTo>
                <a:lnTo>
                  <a:pt x="0" y="0"/>
                </a:lnTo>
                <a:lnTo>
                  <a:pt x="28600" y="1460"/>
                </a:lnTo>
                <a:lnTo>
                  <a:pt x="28600" y="0"/>
                </a:lnTo>
                <a:close/>
              </a:path>
            </a:pathLst>
          </a:custGeom>
          <a:solidFill>
            <a:srgbClr val="221F1F"/>
          </a:solidFill>
        </p:spPr>
        <p:txBody>
          <a:bodyPr wrap="square" lIns="0" tIns="0" rIns="0" bIns="0" rtlCol="0"/>
          <a:lstStyle/>
          <a:p>
            <a:endParaRPr/>
          </a:p>
        </p:txBody>
      </p:sp>
      <p:sp>
        <p:nvSpPr>
          <p:cNvPr id="991" name="object 991"/>
          <p:cNvSpPr/>
          <p:nvPr/>
        </p:nvSpPr>
        <p:spPr>
          <a:xfrm>
            <a:off x="1494602" y="3011481"/>
            <a:ext cx="29209" cy="1905"/>
          </a:xfrm>
          <a:custGeom>
            <a:avLst/>
            <a:gdLst/>
            <a:ahLst/>
            <a:cxnLst/>
            <a:rect l="l" t="t" r="r" b="b"/>
            <a:pathLst>
              <a:path w="29209" h="1905">
                <a:moveTo>
                  <a:pt x="28600" y="0"/>
                </a:moveTo>
                <a:lnTo>
                  <a:pt x="0" y="0"/>
                </a:lnTo>
                <a:lnTo>
                  <a:pt x="28600" y="1460"/>
                </a:lnTo>
                <a:lnTo>
                  <a:pt x="28600" y="0"/>
                </a:lnTo>
                <a:close/>
              </a:path>
            </a:pathLst>
          </a:custGeom>
          <a:solidFill>
            <a:srgbClr val="221F1F"/>
          </a:solidFill>
        </p:spPr>
        <p:txBody>
          <a:bodyPr wrap="square" lIns="0" tIns="0" rIns="0" bIns="0" rtlCol="0"/>
          <a:lstStyle/>
          <a:p>
            <a:endParaRPr/>
          </a:p>
        </p:txBody>
      </p:sp>
      <p:sp>
        <p:nvSpPr>
          <p:cNvPr id="992" name="object 992"/>
          <p:cNvSpPr/>
          <p:nvPr/>
        </p:nvSpPr>
        <p:spPr>
          <a:xfrm>
            <a:off x="1526133" y="3012210"/>
            <a:ext cx="7620" cy="1905"/>
          </a:xfrm>
          <a:custGeom>
            <a:avLst/>
            <a:gdLst/>
            <a:ahLst/>
            <a:cxnLst/>
            <a:rect l="l" t="t" r="r" b="b"/>
            <a:pathLst>
              <a:path w="7619" h="1905">
                <a:moveTo>
                  <a:pt x="0" y="0"/>
                </a:moveTo>
                <a:lnTo>
                  <a:pt x="736" y="1460"/>
                </a:lnTo>
                <a:lnTo>
                  <a:pt x="7327" y="1460"/>
                </a:lnTo>
                <a:lnTo>
                  <a:pt x="0" y="0"/>
                </a:lnTo>
                <a:close/>
              </a:path>
            </a:pathLst>
          </a:custGeom>
          <a:solidFill>
            <a:srgbClr val="221F1F"/>
          </a:solidFill>
        </p:spPr>
        <p:txBody>
          <a:bodyPr wrap="square" lIns="0" tIns="0" rIns="0" bIns="0" rtlCol="0"/>
          <a:lstStyle/>
          <a:p>
            <a:endParaRPr/>
          </a:p>
        </p:txBody>
      </p:sp>
      <p:sp>
        <p:nvSpPr>
          <p:cNvPr id="993" name="object 993"/>
          <p:cNvSpPr/>
          <p:nvPr/>
        </p:nvSpPr>
        <p:spPr>
          <a:xfrm>
            <a:off x="1526133" y="3012210"/>
            <a:ext cx="7620" cy="1905"/>
          </a:xfrm>
          <a:custGeom>
            <a:avLst/>
            <a:gdLst/>
            <a:ahLst/>
            <a:cxnLst/>
            <a:rect l="l" t="t" r="r" b="b"/>
            <a:pathLst>
              <a:path w="7619" h="1905">
                <a:moveTo>
                  <a:pt x="0" y="0"/>
                </a:moveTo>
                <a:lnTo>
                  <a:pt x="736" y="1460"/>
                </a:lnTo>
                <a:lnTo>
                  <a:pt x="7327" y="1460"/>
                </a:lnTo>
                <a:lnTo>
                  <a:pt x="0" y="0"/>
                </a:lnTo>
                <a:close/>
              </a:path>
            </a:pathLst>
          </a:custGeom>
          <a:solidFill>
            <a:srgbClr val="221F1F"/>
          </a:solidFill>
        </p:spPr>
        <p:txBody>
          <a:bodyPr wrap="square" lIns="0" tIns="0" rIns="0" bIns="0" rtlCol="0"/>
          <a:lstStyle/>
          <a:p>
            <a:endParaRPr/>
          </a:p>
        </p:txBody>
      </p:sp>
      <p:sp>
        <p:nvSpPr>
          <p:cNvPr id="994" name="object 994"/>
          <p:cNvSpPr/>
          <p:nvPr/>
        </p:nvSpPr>
        <p:spPr>
          <a:xfrm>
            <a:off x="1526133" y="3012210"/>
            <a:ext cx="7620" cy="1905"/>
          </a:xfrm>
          <a:custGeom>
            <a:avLst/>
            <a:gdLst/>
            <a:ahLst/>
            <a:cxnLst/>
            <a:rect l="l" t="t" r="r" b="b"/>
            <a:pathLst>
              <a:path w="7619" h="1905">
                <a:moveTo>
                  <a:pt x="6604" y="0"/>
                </a:moveTo>
                <a:lnTo>
                  <a:pt x="0" y="0"/>
                </a:lnTo>
                <a:lnTo>
                  <a:pt x="7327" y="1460"/>
                </a:lnTo>
                <a:lnTo>
                  <a:pt x="6604" y="0"/>
                </a:lnTo>
                <a:close/>
              </a:path>
            </a:pathLst>
          </a:custGeom>
          <a:solidFill>
            <a:srgbClr val="221F1F"/>
          </a:solidFill>
        </p:spPr>
        <p:txBody>
          <a:bodyPr wrap="square" lIns="0" tIns="0" rIns="0" bIns="0" rtlCol="0"/>
          <a:lstStyle/>
          <a:p>
            <a:endParaRPr/>
          </a:p>
        </p:txBody>
      </p:sp>
      <p:sp>
        <p:nvSpPr>
          <p:cNvPr id="995" name="object 995"/>
          <p:cNvSpPr/>
          <p:nvPr/>
        </p:nvSpPr>
        <p:spPr>
          <a:xfrm>
            <a:off x="1526133" y="3012210"/>
            <a:ext cx="7620" cy="1905"/>
          </a:xfrm>
          <a:custGeom>
            <a:avLst/>
            <a:gdLst/>
            <a:ahLst/>
            <a:cxnLst/>
            <a:rect l="l" t="t" r="r" b="b"/>
            <a:pathLst>
              <a:path w="7619" h="1905">
                <a:moveTo>
                  <a:pt x="6604" y="0"/>
                </a:moveTo>
                <a:lnTo>
                  <a:pt x="0" y="0"/>
                </a:lnTo>
                <a:lnTo>
                  <a:pt x="7327" y="1460"/>
                </a:lnTo>
                <a:lnTo>
                  <a:pt x="6604" y="0"/>
                </a:lnTo>
                <a:close/>
              </a:path>
            </a:pathLst>
          </a:custGeom>
          <a:solidFill>
            <a:srgbClr val="221F1F"/>
          </a:solidFill>
        </p:spPr>
        <p:txBody>
          <a:bodyPr wrap="square" lIns="0" tIns="0" rIns="0" bIns="0" rtlCol="0"/>
          <a:lstStyle/>
          <a:p>
            <a:endParaRPr/>
          </a:p>
        </p:txBody>
      </p:sp>
      <p:sp>
        <p:nvSpPr>
          <p:cNvPr id="996" name="object 996"/>
          <p:cNvSpPr/>
          <p:nvPr/>
        </p:nvSpPr>
        <p:spPr>
          <a:xfrm>
            <a:off x="1577469" y="3012210"/>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997" name="object 997"/>
          <p:cNvSpPr/>
          <p:nvPr/>
        </p:nvSpPr>
        <p:spPr>
          <a:xfrm>
            <a:off x="1577469" y="3012210"/>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998" name="object 998"/>
          <p:cNvSpPr/>
          <p:nvPr/>
        </p:nvSpPr>
        <p:spPr>
          <a:xfrm>
            <a:off x="1577469" y="3012210"/>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999" name="object 999"/>
          <p:cNvSpPr/>
          <p:nvPr/>
        </p:nvSpPr>
        <p:spPr>
          <a:xfrm>
            <a:off x="1577469" y="3012210"/>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000" name="object 1000"/>
          <p:cNvSpPr/>
          <p:nvPr/>
        </p:nvSpPr>
        <p:spPr>
          <a:xfrm>
            <a:off x="1536399" y="3012210"/>
            <a:ext cx="36830" cy="2540"/>
          </a:xfrm>
          <a:custGeom>
            <a:avLst/>
            <a:gdLst/>
            <a:ahLst/>
            <a:cxnLst/>
            <a:rect l="l" t="t" r="r" b="b"/>
            <a:pathLst>
              <a:path w="36830" h="2539">
                <a:moveTo>
                  <a:pt x="0" y="0"/>
                </a:moveTo>
                <a:lnTo>
                  <a:pt x="0" y="2209"/>
                </a:lnTo>
                <a:lnTo>
                  <a:pt x="36664" y="2209"/>
                </a:lnTo>
                <a:lnTo>
                  <a:pt x="0" y="0"/>
                </a:lnTo>
                <a:close/>
              </a:path>
            </a:pathLst>
          </a:custGeom>
          <a:solidFill>
            <a:srgbClr val="221F1F"/>
          </a:solidFill>
        </p:spPr>
        <p:txBody>
          <a:bodyPr wrap="square" lIns="0" tIns="0" rIns="0" bIns="0" rtlCol="0"/>
          <a:lstStyle/>
          <a:p>
            <a:endParaRPr/>
          </a:p>
        </p:txBody>
      </p:sp>
      <p:sp>
        <p:nvSpPr>
          <p:cNvPr id="1001" name="object 1001"/>
          <p:cNvSpPr/>
          <p:nvPr/>
        </p:nvSpPr>
        <p:spPr>
          <a:xfrm>
            <a:off x="1536399" y="3012210"/>
            <a:ext cx="36830" cy="2540"/>
          </a:xfrm>
          <a:custGeom>
            <a:avLst/>
            <a:gdLst/>
            <a:ahLst/>
            <a:cxnLst/>
            <a:rect l="l" t="t" r="r" b="b"/>
            <a:pathLst>
              <a:path w="36830" h="2539">
                <a:moveTo>
                  <a:pt x="0" y="0"/>
                </a:moveTo>
                <a:lnTo>
                  <a:pt x="0" y="2209"/>
                </a:lnTo>
                <a:lnTo>
                  <a:pt x="36664" y="2209"/>
                </a:lnTo>
                <a:lnTo>
                  <a:pt x="0" y="0"/>
                </a:lnTo>
                <a:close/>
              </a:path>
            </a:pathLst>
          </a:custGeom>
          <a:solidFill>
            <a:srgbClr val="221F1F"/>
          </a:solidFill>
        </p:spPr>
        <p:txBody>
          <a:bodyPr wrap="square" lIns="0" tIns="0" rIns="0" bIns="0" rtlCol="0"/>
          <a:lstStyle/>
          <a:p>
            <a:endParaRPr/>
          </a:p>
        </p:txBody>
      </p:sp>
      <p:sp>
        <p:nvSpPr>
          <p:cNvPr id="1002" name="object 1002"/>
          <p:cNvSpPr/>
          <p:nvPr/>
        </p:nvSpPr>
        <p:spPr>
          <a:xfrm>
            <a:off x="1536399" y="3012210"/>
            <a:ext cx="36830" cy="2540"/>
          </a:xfrm>
          <a:custGeom>
            <a:avLst/>
            <a:gdLst/>
            <a:ahLst/>
            <a:cxnLst/>
            <a:rect l="l" t="t" r="r" b="b"/>
            <a:pathLst>
              <a:path w="36830" h="2539">
                <a:moveTo>
                  <a:pt x="35928" y="0"/>
                </a:moveTo>
                <a:lnTo>
                  <a:pt x="0" y="0"/>
                </a:lnTo>
                <a:lnTo>
                  <a:pt x="36664" y="2209"/>
                </a:lnTo>
                <a:lnTo>
                  <a:pt x="35928" y="0"/>
                </a:lnTo>
                <a:close/>
              </a:path>
            </a:pathLst>
          </a:custGeom>
          <a:solidFill>
            <a:srgbClr val="221F1F"/>
          </a:solidFill>
        </p:spPr>
        <p:txBody>
          <a:bodyPr wrap="square" lIns="0" tIns="0" rIns="0" bIns="0" rtlCol="0"/>
          <a:lstStyle/>
          <a:p>
            <a:endParaRPr/>
          </a:p>
        </p:txBody>
      </p:sp>
      <p:sp>
        <p:nvSpPr>
          <p:cNvPr id="1003" name="object 1003"/>
          <p:cNvSpPr/>
          <p:nvPr/>
        </p:nvSpPr>
        <p:spPr>
          <a:xfrm>
            <a:off x="1536399" y="3012210"/>
            <a:ext cx="36830" cy="2540"/>
          </a:xfrm>
          <a:custGeom>
            <a:avLst/>
            <a:gdLst/>
            <a:ahLst/>
            <a:cxnLst/>
            <a:rect l="l" t="t" r="r" b="b"/>
            <a:pathLst>
              <a:path w="36830" h="2539">
                <a:moveTo>
                  <a:pt x="35928" y="0"/>
                </a:moveTo>
                <a:lnTo>
                  <a:pt x="0" y="0"/>
                </a:lnTo>
                <a:lnTo>
                  <a:pt x="36664" y="2209"/>
                </a:lnTo>
                <a:lnTo>
                  <a:pt x="35928" y="0"/>
                </a:lnTo>
                <a:close/>
              </a:path>
            </a:pathLst>
          </a:custGeom>
          <a:solidFill>
            <a:srgbClr val="221F1F"/>
          </a:solidFill>
        </p:spPr>
        <p:txBody>
          <a:bodyPr wrap="square" lIns="0" tIns="0" rIns="0" bIns="0" rtlCol="0"/>
          <a:lstStyle/>
          <a:p>
            <a:endParaRPr/>
          </a:p>
        </p:txBody>
      </p:sp>
      <p:sp>
        <p:nvSpPr>
          <p:cNvPr id="1004" name="object 1004"/>
          <p:cNvSpPr/>
          <p:nvPr/>
        </p:nvSpPr>
        <p:spPr>
          <a:xfrm>
            <a:off x="1526871" y="3013674"/>
            <a:ext cx="6985" cy="1270"/>
          </a:xfrm>
          <a:custGeom>
            <a:avLst/>
            <a:gdLst/>
            <a:ahLst/>
            <a:cxnLst/>
            <a:rect l="l" t="t" r="r" b="b"/>
            <a:pathLst>
              <a:path w="6984" h="1269">
                <a:moveTo>
                  <a:pt x="0" y="0"/>
                </a:moveTo>
                <a:lnTo>
                  <a:pt x="723" y="736"/>
                </a:lnTo>
                <a:lnTo>
                  <a:pt x="6604" y="736"/>
                </a:lnTo>
                <a:lnTo>
                  <a:pt x="0" y="0"/>
                </a:lnTo>
                <a:close/>
              </a:path>
            </a:pathLst>
          </a:custGeom>
          <a:solidFill>
            <a:srgbClr val="221F1F"/>
          </a:solidFill>
        </p:spPr>
        <p:txBody>
          <a:bodyPr wrap="square" lIns="0" tIns="0" rIns="0" bIns="0" rtlCol="0"/>
          <a:lstStyle/>
          <a:p>
            <a:endParaRPr/>
          </a:p>
        </p:txBody>
      </p:sp>
      <p:sp>
        <p:nvSpPr>
          <p:cNvPr id="1005" name="object 1005"/>
          <p:cNvSpPr/>
          <p:nvPr/>
        </p:nvSpPr>
        <p:spPr>
          <a:xfrm>
            <a:off x="1526871" y="3013674"/>
            <a:ext cx="6985" cy="1270"/>
          </a:xfrm>
          <a:custGeom>
            <a:avLst/>
            <a:gdLst/>
            <a:ahLst/>
            <a:cxnLst/>
            <a:rect l="l" t="t" r="r" b="b"/>
            <a:pathLst>
              <a:path w="6984" h="1269">
                <a:moveTo>
                  <a:pt x="0" y="0"/>
                </a:moveTo>
                <a:lnTo>
                  <a:pt x="723" y="736"/>
                </a:lnTo>
                <a:lnTo>
                  <a:pt x="6604" y="736"/>
                </a:lnTo>
                <a:lnTo>
                  <a:pt x="0" y="0"/>
                </a:lnTo>
                <a:close/>
              </a:path>
            </a:pathLst>
          </a:custGeom>
          <a:solidFill>
            <a:srgbClr val="221F1F"/>
          </a:solidFill>
        </p:spPr>
        <p:txBody>
          <a:bodyPr wrap="square" lIns="0" tIns="0" rIns="0" bIns="0" rtlCol="0"/>
          <a:lstStyle/>
          <a:p>
            <a:endParaRPr/>
          </a:p>
        </p:txBody>
      </p:sp>
      <p:sp>
        <p:nvSpPr>
          <p:cNvPr id="1006" name="object 1006"/>
          <p:cNvSpPr/>
          <p:nvPr/>
        </p:nvSpPr>
        <p:spPr>
          <a:xfrm>
            <a:off x="1526871" y="3013674"/>
            <a:ext cx="6985" cy="1270"/>
          </a:xfrm>
          <a:custGeom>
            <a:avLst/>
            <a:gdLst/>
            <a:ahLst/>
            <a:cxnLst/>
            <a:rect l="l" t="t" r="r" b="b"/>
            <a:pathLst>
              <a:path w="6984" h="1269">
                <a:moveTo>
                  <a:pt x="6604" y="0"/>
                </a:moveTo>
                <a:lnTo>
                  <a:pt x="0" y="0"/>
                </a:lnTo>
                <a:lnTo>
                  <a:pt x="6604" y="736"/>
                </a:lnTo>
                <a:lnTo>
                  <a:pt x="6604" y="0"/>
                </a:lnTo>
                <a:close/>
              </a:path>
            </a:pathLst>
          </a:custGeom>
          <a:solidFill>
            <a:srgbClr val="221F1F"/>
          </a:solidFill>
        </p:spPr>
        <p:txBody>
          <a:bodyPr wrap="square" lIns="0" tIns="0" rIns="0" bIns="0" rtlCol="0"/>
          <a:lstStyle/>
          <a:p>
            <a:endParaRPr/>
          </a:p>
        </p:txBody>
      </p:sp>
      <p:sp>
        <p:nvSpPr>
          <p:cNvPr id="1007" name="object 1007"/>
          <p:cNvSpPr/>
          <p:nvPr/>
        </p:nvSpPr>
        <p:spPr>
          <a:xfrm>
            <a:off x="1526871" y="3013674"/>
            <a:ext cx="6985" cy="1270"/>
          </a:xfrm>
          <a:custGeom>
            <a:avLst/>
            <a:gdLst/>
            <a:ahLst/>
            <a:cxnLst/>
            <a:rect l="l" t="t" r="r" b="b"/>
            <a:pathLst>
              <a:path w="6984" h="1269">
                <a:moveTo>
                  <a:pt x="6604" y="0"/>
                </a:moveTo>
                <a:lnTo>
                  <a:pt x="0" y="0"/>
                </a:lnTo>
                <a:lnTo>
                  <a:pt x="6604" y="736"/>
                </a:lnTo>
                <a:lnTo>
                  <a:pt x="6604" y="0"/>
                </a:lnTo>
                <a:close/>
              </a:path>
            </a:pathLst>
          </a:custGeom>
          <a:solidFill>
            <a:srgbClr val="221F1F"/>
          </a:solidFill>
        </p:spPr>
        <p:txBody>
          <a:bodyPr wrap="square" lIns="0" tIns="0" rIns="0" bIns="0" rtlCol="0"/>
          <a:lstStyle/>
          <a:p>
            <a:endParaRPr/>
          </a:p>
        </p:txBody>
      </p:sp>
      <p:sp>
        <p:nvSpPr>
          <p:cNvPr id="1008" name="object 1008"/>
          <p:cNvSpPr/>
          <p:nvPr/>
        </p:nvSpPr>
        <p:spPr>
          <a:xfrm>
            <a:off x="1527600" y="3014410"/>
            <a:ext cx="6985" cy="2540"/>
          </a:xfrm>
          <a:custGeom>
            <a:avLst/>
            <a:gdLst/>
            <a:ahLst/>
            <a:cxnLst/>
            <a:rect l="l" t="t" r="r" b="b"/>
            <a:pathLst>
              <a:path w="6984" h="2539">
                <a:moveTo>
                  <a:pt x="0" y="0"/>
                </a:moveTo>
                <a:lnTo>
                  <a:pt x="0" y="2197"/>
                </a:lnTo>
                <a:lnTo>
                  <a:pt x="6604" y="2197"/>
                </a:lnTo>
                <a:lnTo>
                  <a:pt x="0" y="0"/>
                </a:lnTo>
                <a:close/>
              </a:path>
            </a:pathLst>
          </a:custGeom>
          <a:solidFill>
            <a:srgbClr val="221F1F"/>
          </a:solidFill>
        </p:spPr>
        <p:txBody>
          <a:bodyPr wrap="square" lIns="0" tIns="0" rIns="0" bIns="0" rtlCol="0"/>
          <a:lstStyle/>
          <a:p>
            <a:endParaRPr/>
          </a:p>
        </p:txBody>
      </p:sp>
      <p:sp>
        <p:nvSpPr>
          <p:cNvPr id="1009" name="object 1009"/>
          <p:cNvSpPr/>
          <p:nvPr/>
        </p:nvSpPr>
        <p:spPr>
          <a:xfrm>
            <a:off x="1527600" y="3014410"/>
            <a:ext cx="6985" cy="2540"/>
          </a:xfrm>
          <a:custGeom>
            <a:avLst/>
            <a:gdLst/>
            <a:ahLst/>
            <a:cxnLst/>
            <a:rect l="l" t="t" r="r" b="b"/>
            <a:pathLst>
              <a:path w="6984" h="2539">
                <a:moveTo>
                  <a:pt x="0" y="0"/>
                </a:moveTo>
                <a:lnTo>
                  <a:pt x="0" y="2197"/>
                </a:lnTo>
                <a:lnTo>
                  <a:pt x="6604" y="2197"/>
                </a:lnTo>
                <a:lnTo>
                  <a:pt x="0" y="0"/>
                </a:lnTo>
                <a:close/>
              </a:path>
            </a:pathLst>
          </a:custGeom>
          <a:solidFill>
            <a:srgbClr val="221F1F"/>
          </a:solidFill>
        </p:spPr>
        <p:txBody>
          <a:bodyPr wrap="square" lIns="0" tIns="0" rIns="0" bIns="0" rtlCol="0"/>
          <a:lstStyle/>
          <a:p>
            <a:endParaRPr/>
          </a:p>
        </p:txBody>
      </p:sp>
      <p:sp>
        <p:nvSpPr>
          <p:cNvPr id="1010" name="object 1010"/>
          <p:cNvSpPr/>
          <p:nvPr/>
        </p:nvSpPr>
        <p:spPr>
          <a:xfrm>
            <a:off x="1527600" y="3014410"/>
            <a:ext cx="6985" cy="2540"/>
          </a:xfrm>
          <a:custGeom>
            <a:avLst/>
            <a:gdLst/>
            <a:ahLst/>
            <a:cxnLst/>
            <a:rect l="l" t="t" r="r" b="b"/>
            <a:pathLst>
              <a:path w="6984" h="2539">
                <a:moveTo>
                  <a:pt x="5867" y="0"/>
                </a:moveTo>
                <a:lnTo>
                  <a:pt x="0" y="0"/>
                </a:lnTo>
                <a:lnTo>
                  <a:pt x="6604" y="2197"/>
                </a:lnTo>
                <a:lnTo>
                  <a:pt x="5867" y="0"/>
                </a:lnTo>
                <a:close/>
              </a:path>
            </a:pathLst>
          </a:custGeom>
          <a:solidFill>
            <a:srgbClr val="221F1F"/>
          </a:solidFill>
        </p:spPr>
        <p:txBody>
          <a:bodyPr wrap="square" lIns="0" tIns="0" rIns="0" bIns="0" rtlCol="0"/>
          <a:lstStyle/>
          <a:p>
            <a:endParaRPr/>
          </a:p>
        </p:txBody>
      </p:sp>
      <p:sp>
        <p:nvSpPr>
          <p:cNvPr id="1011" name="object 1011"/>
          <p:cNvSpPr/>
          <p:nvPr/>
        </p:nvSpPr>
        <p:spPr>
          <a:xfrm>
            <a:off x="1527600" y="3014410"/>
            <a:ext cx="6985" cy="2540"/>
          </a:xfrm>
          <a:custGeom>
            <a:avLst/>
            <a:gdLst/>
            <a:ahLst/>
            <a:cxnLst/>
            <a:rect l="l" t="t" r="r" b="b"/>
            <a:pathLst>
              <a:path w="6984" h="2539">
                <a:moveTo>
                  <a:pt x="5867" y="0"/>
                </a:moveTo>
                <a:lnTo>
                  <a:pt x="0" y="0"/>
                </a:lnTo>
                <a:lnTo>
                  <a:pt x="6604" y="2197"/>
                </a:lnTo>
                <a:lnTo>
                  <a:pt x="5867" y="0"/>
                </a:lnTo>
                <a:close/>
              </a:path>
            </a:pathLst>
          </a:custGeom>
          <a:solidFill>
            <a:srgbClr val="221F1F"/>
          </a:solidFill>
        </p:spPr>
        <p:txBody>
          <a:bodyPr wrap="square" lIns="0" tIns="0" rIns="0" bIns="0" rtlCol="0"/>
          <a:lstStyle/>
          <a:p>
            <a:endParaRPr/>
          </a:p>
        </p:txBody>
      </p:sp>
      <p:sp>
        <p:nvSpPr>
          <p:cNvPr id="1012" name="object 1012"/>
          <p:cNvSpPr/>
          <p:nvPr/>
        </p:nvSpPr>
        <p:spPr>
          <a:xfrm>
            <a:off x="1577469" y="3013674"/>
            <a:ext cx="8890" cy="3175"/>
          </a:xfrm>
          <a:custGeom>
            <a:avLst/>
            <a:gdLst/>
            <a:ahLst/>
            <a:cxnLst/>
            <a:rect l="l" t="t" r="r" b="b"/>
            <a:pathLst>
              <a:path w="8890" h="3175">
                <a:moveTo>
                  <a:pt x="0" y="0"/>
                </a:moveTo>
                <a:lnTo>
                  <a:pt x="0" y="2933"/>
                </a:lnTo>
                <a:lnTo>
                  <a:pt x="8801" y="2933"/>
                </a:lnTo>
                <a:lnTo>
                  <a:pt x="0" y="0"/>
                </a:lnTo>
                <a:close/>
              </a:path>
            </a:pathLst>
          </a:custGeom>
          <a:solidFill>
            <a:srgbClr val="221F1F"/>
          </a:solidFill>
        </p:spPr>
        <p:txBody>
          <a:bodyPr wrap="square" lIns="0" tIns="0" rIns="0" bIns="0" rtlCol="0"/>
          <a:lstStyle/>
          <a:p>
            <a:endParaRPr/>
          </a:p>
        </p:txBody>
      </p:sp>
      <p:sp>
        <p:nvSpPr>
          <p:cNvPr id="1013" name="object 1013"/>
          <p:cNvSpPr/>
          <p:nvPr/>
        </p:nvSpPr>
        <p:spPr>
          <a:xfrm>
            <a:off x="1577469" y="3013674"/>
            <a:ext cx="8890" cy="3175"/>
          </a:xfrm>
          <a:custGeom>
            <a:avLst/>
            <a:gdLst/>
            <a:ahLst/>
            <a:cxnLst/>
            <a:rect l="l" t="t" r="r" b="b"/>
            <a:pathLst>
              <a:path w="8890" h="3175">
                <a:moveTo>
                  <a:pt x="0" y="0"/>
                </a:moveTo>
                <a:lnTo>
                  <a:pt x="0" y="2933"/>
                </a:lnTo>
                <a:lnTo>
                  <a:pt x="8801" y="2933"/>
                </a:lnTo>
                <a:lnTo>
                  <a:pt x="0" y="0"/>
                </a:lnTo>
                <a:close/>
              </a:path>
            </a:pathLst>
          </a:custGeom>
          <a:solidFill>
            <a:srgbClr val="221F1F"/>
          </a:solidFill>
        </p:spPr>
        <p:txBody>
          <a:bodyPr wrap="square" lIns="0" tIns="0" rIns="0" bIns="0" rtlCol="0"/>
          <a:lstStyle/>
          <a:p>
            <a:endParaRPr/>
          </a:p>
        </p:txBody>
      </p:sp>
      <p:sp>
        <p:nvSpPr>
          <p:cNvPr id="1014" name="object 1014"/>
          <p:cNvSpPr/>
          <p:nvPr/>
        </p:nvSpPr>
        <p:spPr>
          <a:xfrm>
            <a:off x="1577469" y="3013674"/>
            <a:ext cx="8890" cy="3175"/>
          </a:xfrm>
          <a:custGeom>
            <a:avLst/>
            <a:gdLst/>
            <a:ahLst/>
            <a:cxnLst/>
            <a:rect l="l" t="t" r="r" b="b"/>
            <a:pathLst>
              <a:path w="8890" h="3175">
                <a:moveTo>
                  <a:pt x="8801" y="0"/>
                </a:moveTo>
                <a:lnTo>
                  <a:pt x="0" y="0"/>
                </a:lnTo>
                <a:lnTo>
                  <a:pt x="8801" y="2933"/>
                </a:lnTo>
                <a:lnTo>
                  <a:pt x="8801" y="0"/>
                </a:lnTo>
                <a:close/>
              </a:path>
            </a:pathLst>
          </a:custGeom>
          <a:solidFill>
            <a:srgbClr val="221F1F"/>
          </a:solidFill>
        </p:spPr>
        <p:txBody>
          <a:bodyPr wrap="square" lIns="0" tIns="0" rIns="0" bIns="0" rtlCol="0"/>
          <a:lstStyle/>
          <a:p>
            <a:endParaRPr/>
          </a:p>
        </p:txBody>
      </p:sp>
      <p:sp>
        <p:nvSpPr>
          <p:cNvPr id="1015" name="object 1015"/>
          <p:cNvSpPr/>
          <p:nvPr/>
        </p:nvSpPr>
        <p:spPr>
          <a:xfrm>
            <a:off x="1577469" y="3013674"/>
            <a:ext cx="8890" cy="3175"/>
          </a:xfrm>
          <a:custGeom>
            <a:avLst/>
            <a:gdLst/>
            <a:ahLst/>
            <a:cxnLst/>
            <a:rect l="l" t="t" r="r" b="b"/>
            <a:pathLst>
              <a:path w="8890" h="3175">
                <a:moveTo>
                  <a:pt x="8801" y="0"/>
                </a:moveTo>
                <a:lnTo>
                  <a:pt x="0" y="0"/>
                </a:lnTo>
                <a:lnTo>
                  <a:pt x="8801" y="2933"/>
                </a:lnTo>
                <a:lnTo>
                  <a:pt x="8801" y="0"/>
                </a:lnTo>
                <a:close/>
              </a:path>
            </a:pathLst>
          </a:custGeom>
          <a:solidFill>
            <a:srgbClr val="221F1F"/>
          </a:solidFill>
        </p:spPr>
        <p:txBody>
          <a:bodyPr wrap="square" lIns="0" tIns="0" rIns="0" bIns="0" rtlCol="0"/>
          <a:lstStyle/>
          <a:p>
            <a:endParaRPr/>
          </a:p>
        </p:txBody>
      </p:sp>
      <p:sp>
        <p:nvSpPr>
          <p:cNvPr id="1016" name="object 1016"/>
          <p:cNvSpPr/>
          <p:nvPr/>
        </p:nvSpPr>
        <p:spPr>
          <a:xfrm>
            <a:off x="1493878" y="3012946"/>
            <a:ext cx="29209" cy="3810"/>
          </a:xfrm>
          <a:custGeom>
            <a:avLst/>
            <a:gdLst/>
            <a:ahLst/>
            <a:cxnLst/>
            <a:rect l="l" t="t" r="r" b="b"/>
            <a:pathLst>
              <a:path w="29209" h="3810">
                <a:moveTo>
                  <a:pt x="723" y="0"/>
                </a:moveTo>
                <a:lnTo>
                  <a:pt x="0" y="3657"/>
                </a:lnTo>
                <a:lnTo>
                  <a:pt x="28587" y="3657"/>
                </a:lnTo>
                <a:lnTo>
                  <a:pt x="723" y="0"/>
                </a:lnTo>
                <a:close/>
              </a:path>
            </a:pathLst>
          </a:custGeom>
          <a:solidFill>
            <a:srgbClr val="221F1F"/>
          </a:solidFill>
        </p:spPr>
        <p:txBody>
          <a:bodyPr wrap="square" lIns="0" tIns="0" rIns="0" bIns="0" rtlCol="0"/>
          <a:lstStyle/>
          <a:p>
            <a:endParaRPr/>
          </a:p>
        </p:txBody>
      </p:sp>
      <p:sp>
        <p:nvSpPr>
          <p:cNvPr id="1017" name="object 1017"/>
          <p:cNvSpPr/>
          <p:nvPr/>
        </p:nvSpPr>
        <p:spPr>
          <a:xfrm>
            <a:off x="1493878" y="3012946"/>
            <a:ext cx="29209" cy="3810"/>
          </a:xfrm>
          <a:custGeom>
            <a:avLst/>
            <a:gdLst/>
            <a:ahLst/>
            <a:cxnLst/>
            <a:rect l="l" t="t" r="r" b="b"/>
            <a:pathLst>
              <a:path w="29209" h="3810">
                <a:moveTo>
                  <a:pt x="723" y="0"/>
                </a:moveTo>
                <a:lnTo>
                  <a:pt x="0" y="3657"/>
                </a:lnTo>
                <a:lnTo>
                  <a:pt x="28587" y="3657"/>
                </a:lnTo>
                <a:lnTo>
                  <a:pt x="723" y="0"/>
                </a:lnTo>
                <a:close/>
              </a:path>
            </a:pathLst>
          </a:custGeom>
          <a:solidFill>
            <a:srgbClr val="221F1F"/>
          </a:solidFill>
        </p:spPr>
        <p:txBody>
          <a:bodyPr wrap="square" lIns="0" tIns="0" rIns="0" bIns="0" rtlCol="0"/>
          <a:lstStyle/>
          <a:p>
            <a:endParaRPr/>
          </a:p>
        </p:txBody>
      </p:sp>
      <p:sp>
        <p:nvSpPr>
          <p:cNvPr id="1018" name="object 1018"/>
          <p:cNvSpPr/>
          <p:nvPr/>
        </p:nvSpPr>
        <p:spPr>
          <a:xfrm>
            <a:off x="1494602" y="3012946"/>
            <a:ext cx="29209" cy="3810"/>
          </a:xfrm>
          <a:custGeom>
            <a:avLst/>
            <a:gdLst/>
            <a:ahLst/>
            <a:cxnLst/>
            <a:rect l="l" t="t" r="r" b="b"/>
            <a:pathLst>
              <a:path w="29209" h="3810">
                <a:moveTo>
                  <a:pt x="28600" y="0"/>
                </a:moveTo>
                <a:lnTo>
                  <a:pt x="0" y="0"/>
                </a:lnTo>
                <a:lnTo>
                  <a:pt x="27863" y="3657"/>
                </a:lnTo>
                <a:lnTo>
                  <a:pt x="28600" y="0"/>
                </a:lnTo>
                <a:close/>
              </a:path>
            </a:pathLst>
          </a:custGeom>
          <a:solidFill>
            <a:srgbClr val="221F1F"/>
          </a:solidFill>
        </p:spPr>
        <p:txBody>
          <a:bodyPr wrap="square" lIns="0" tIns="0" rIns="0" bIns="0" rtlCol="0"/>
          <a:lstStyle/>
          <a:p>
            <a:endParaRPr/>
          </a:p>
        </p:txBody>
      </p:sp>
      <p:sp>
        <p:nvSpPr>
          <p:cNvPr id="1019" name="object 1019"/>
          <p:cNvSpPr/>
          <p:nvPr/>
        </p:nvSpPr>
        <p:spPr>
          <a:xfrm>
            <a:off x="1494602" y="3012946"/>
            <a:ext cx="29209" cy="3810"/>
          </a:xfrm>
          <a:custGeom>
            <a:avLst/>
            <a:gdLst/>
            <a:ahLst/>
            <a:cxnLst/>
            <a:rect l="l" t="t" r="r" b="b"/>
            <a:pathLst>
              <a:path w="29209" h="3810">
                <a:moveTo>
                  <a:pt x="28600" y="0"/>
                </a:moveTo>
                <a:lnTo>
                  <a:pt x="0" y="0"/>
                </a:lnTo>
                <a:lnTo>
                  <a:pt x="27863" y="3657"/>
                </a:lnTo>
                <a:lnTo>
                  <a:pt x="28600" y="0"/>
                </a:lnTo>
                <a:close/>
              </a:path>
            </a:pathLst>
          </a:custGeom>
          <a:solidFill>
            <a:srgbClr val="221F1F"/>
          </a:solidFill>
        </p:spPr>
        <p:txBody>
          <a:bodyPr wrap="square" lIns="0" tIns="0" rIns="0" bIns="0" rtlCol="0"/>
          <a:lstStyle/>
          <a:p>
            <a:endParaRPr/>
          </a:p>
        </p:txBody>
      </p:sp>
      <p:sp>
        <p:nvSpPr>
          <p:cNvPr id="1020" name="object 1020"/>
          <p:cNvSpPr/>
          <p:nvPr/>
        </p:nvSpPr>
        <p:spPr>
          <a:xfrm>
            <a:off x="1577469" y="3016605"/>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021" name="object 1021"/>
          <p:cNvSpPr/>
          <p:nvPr/>
        </p:nvSpPr>
        <p:spPr>
          <a:xfrm>
            <a:off x="1577469" y="3016605"/>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022" name="object 1022"/>
          <p:cNvSpPr/>
          <p:nvPr/>
        </p:nvSpPr>
        <p:spPr>
          <a:xfrm>
            <a:off x="1577469" y="3016605"/>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023" name="object 1023"/>
          <p:cNvSpPr/>
          <p:nvPr/>
        </p:nvSpPr>
        <p:spPr>
          <a:xfrm>
            <a:off x="1577469" y="3016605"/>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024" name="object 1024"/>
          <p:cNvSpPr/>
          <p:nvPr/>
        </p:nvSpPr>
        <p:spPr>
          <a:xfrm>
            <a:off x="1493873" y="3016605"/>
            <a:ext cx="29209" cy="1270"/>
          </a:xfrm>
          <a:custGeom>
            <a:avLst/>
            <a:gdLst/>
            <a:ahLst/>
            <a:cxnLst/>
            <a:rect l="l" t="t" r="r" b="b"/>
            <a:pathLst>
              <a:path w="29209" h="1269">
                <a:moveTo>
                  <a:pt x="0" y="0"/>
                </a:moveTo>
                <a:lnTo>
                  <a:pt x="0" y="736"/>
                </a:lnTo>
                <a:lnTo>
                  <a:pt x="28587" y="736"/>
                </a:lnTo>
                <a:lnTo>
                  <a:pt x="0" y="0"/>
                </a:lnTo>
                <a:close/>
              </a:path>
            </a:pathLst>
          </a:custGeom>
          <a:solidFill>
            <a:srgbClr val="221F1F"/>
          </a:solidFill>
        </p:spPr>
        <p:txBody>
          <a:bodyPr wrap="square" lIns="0" tIns="0" rIns="0" bIns="0" rtlCol="0"/>
          <a:lstStyle/>
          <a:p>
            <a:endParaRPr/>
          </a:p>
        </p:txBody>
      </p:sp>
      <p:sp>
        <p:nvSpPr>
          <p:cNvPr id="1025" name="object 1025"/>
          <p:cNvSpPr/>
          <p:nvPr/>
        </p:nvSpPr>
        <p:spPr>
          <a:xfrm>
            <a:off x="1493873" y="3016605"/>
            <a:ext cx="29209" cy="1270"/>
          </a:xfrm>
          <a:custGeom>
            <a:avLst/>
            <a:gdLst/>
            <a:ahLst/>
            <a:cxnLst/>
            <a:rect l="l" t="t" r="r" b="b"/>
            <a:pathLst>
              <a:path w="29209" h="1269">
                <a:moveTo>
                  <a:pt x="0" y="0"/>
                </a:moveTo>
                <a:lnTo>
                  <a:pt x="0" y="736"/>
                </a:lnTo>
                <a:lnTo>
                  <a:pt x="28587" y="736"/>
                </a:lnTo>
                <a:lnTo>
                  <a:pt x="0" y="0"/>
                </a:lnTo>
                <a:close/>
              </a:path>
            </a:pathLst>
          </a:custGeom>
          <a:solidFill>
            <a:srgbClr val="221F1F"/>
          </a:solidFill>
        </p:spPr>
        <p:txBody>
          <a:bodyPr wrap="square" lIns="0" tIns="0" rIns="0" bIns="0" rtlCol="0"/>
          <a:lstStyle/>
          <a:p>
            <a:endParaRPr/>
          </a:p>
        </p:txBody>
      </p:sp>
      <p:sp>
        <p:nvSpPr>
          <p:cNvPr id="1026" name="object 1026"/>
          <p:cNvSpPr/>
          <p:nvPr/>
        </p:nvSpPr>
        <p:spPr>
          <a:xfrm>
            <a:off x="1493873" y="3016605"/>
            <a:ext cx="29209" cy="1270"/>
          </a:xfrm>
          <a:custGeom>
            <a:avLst/>
            <a:gdLst/>
            <a:ahLst/>
            <a:cxnLst/>
            <a:rect l="l" t="t" r="r" b="b"/>
            <a:pathLst>
              <a:path w="29209" h="1269">
                <a:moveTo>
                  <a:pt x="28587" y="0"/>
                </a:moveTo>
                <a:lnTo>
                  <a:pt x="0" y="0"/>
                </a:lnTo>
                <a:lnTo>
                  <a:pt x="28587" y="736"/>
                </a:lnTo>
                <a:lnTo>
                  <a:pt x="28587" y="0"/>
                </a:lnTo>
                <a:close/>
              </a:path>
            </a:pathLst>
          </a:custGeom>
          <a:solidFill>
            <a:srgbClr val="221F1F"/>
          </a:solidFill>
        </p:spPr>
        <p:txBody>
          <a:bodyPr wrap="square" lIns="0" tIns="0" rIns="0" bIns="0" rtlCol="0"/>
          <a:lstStyle/>
          <a:p>
            <a:endParaRPr/>
          </a:p>
        </p:txBody>
      </p:sp>
      <p:sp>
        <p:nvSpPr>
          <p:cNvPr id="1027" name="object 1027"/>
          <p:cNvSpPr/>
          <p:nvPr/>
        </p:nvSpPr>
        <p:spPr>
          <a:xfrm>
            <a:off x="1493873" y="3016605"/>
            <a:ext cx="29209" cy="1270"/>
          </a:xfrm>
          <a:custGeom>
            <a:avLst/>
            <a:gdLst/>
            <a:ahLst/>
            <a:cxnLst/>
            <a:rect l="l" t="t" r="r" b="b"/>
            <a:pathLst>
              <a:path w="29209" h="1269">
                <a:moveTo>
                  <a:pt x="28587" y="0"/>
                </a:moveTo>
                <a:lnTo>
                  <a:pt x="0" y="0"/>
                </a:lnTo>
                <a:lnTo>
                  <a:pt x="28587" y="736"/>
                </a:lnTo>
                <a:lnTo>
                  <a:pt x="28587" y="0"/>
                </a:lnTo>
                <a:close/>
              </a:path>
            </a:pathLst>
          </a:custGeom>
          <a:solidFill>
            <a:srgbClr val="221F1F"/>
          </a:solidFill>
        </p:spPr>
        <p:txBody>
          <a:bodyPr wrap="square" lIns="0" tIns="0" rIns="0" bIns="0" rtlCol="0"/>
          <a:lstStyle/>
          <a:p>
            <a:endParaRPr/>
          </a:p>
        </p:txBody>
      </p:sp>
      <p:sp>
        <p:nvSpPr>
          <p:cNvPr id="1028" name="object 1028"/>
          <p:cNvSpPr/>
          <p:nvPr/>
        </p:nvSpPr>
        <p:spPr>
          <a:xfrm>
            <a:off x="1527600" y="3016605"/>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029" name="object 1029"/>
          <p:cNvSpPr/>
          <p:nvPr/>
        </p:nvSpPr>
        <p:spPr>
          <a:xfrm>
            <a:off x="1527600" y="3016605"/>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030" name="object 1030"/>
          <p:cNvSpPr/>
          <p:nvPr/>
        </p:nvSpPr>
        <p:spPr>
          <a:xfrm>
            <a:off x="1527600" y="3016605"/>
            <a:ext cx="7620" cy="1270"/>
          </a:xfrm>
          <a:custGeom>
            <a:avLst/>
            <a:gdLst/>
            <a:ahLst/>
            <a:cxnLst/>
            <a:rect l="l" t="t" r="r" b="b"/>
            <a:pathLst>
              <a:path w="7619" h="1269">
                <a:moveTo>
                  <a:pt x="6604" y="0"/>
                </a:moveTo>
                <a:lnTo>
                  <a:pt x="0" y="0"/>
                </a:lnTo>
                <a:lnTo>
                  <a:pt x="7327" y="736"/>
                </a:lnTo>
                <a:lnTo>
                  <a:pt x="6604" y="0"/>
                </a:lnTo>
                <a:close/>
              </a:path>
            </a:pathLst>
          </a:custGeom>
          <a:solidFill>
            <a:srgbClr val="221F1F"/>
          </a:solidFill>
        </p:spPr>
        <p:txBody>
          <a:bodyPr wrap="square" lIns="0" tIns="0" rIns="0" bIns="0" rtlCol="0"/>
          <a:lstStyle/>
          <a:p>
            <a:endParaRPr/>
          </a:p>
        </p:txBody>
      </p:sp>
      <p:sp>
        <p:nvSpPr>
          <p:cNvPr id="1031" name="object 1031"/>
          <p:cNvSpPr/>
          <p:nvPr/>
        </p:nvSpPr>
        <p:spPr>
          <a:xfrm>
            <a:off x="1527600" y="3016605"/>
            <a:ext cx="7620" cy="1270"/>
          </a:xfrm>
          <a:custGeom>
            <a:avLst/>
            <a:gdLst/>
            <a:ahLst/>
            <a:cxnLst/>
            <a:rect l="l" t="t" r="r" b="b"/>
            <a:pathLst>
              <a:path w="7619" h="1269">
                <a:moveTo>
                  <a:pt x="6604" y="0"/>
                </a:moveTo>
                <a:lnTo>
                  <a:pt x="0" y="0"/>
                </a:lnTo>
                <a:lnTo>
                  <a:pt x="7327" y="736"/>
                </a:lnTo>
                <a:lnTo>
                  <a:pt x="6604" y="0"/>
                </a:lnTo>
                <a:close/>
              </a:path>
            </a:pathLst>
          </a:custGeom>
          <a:solidFill>
            <a:srgbClr val="221F1F"/>
          </a:solidFill>
        </p:spPr>
        <p:txBody>
          <a:bodyPr wrap="square" lIns="0" tIns="0" rIns="0" bIns="0" rtlCol="0"/>
          <a:lstStyle/>
          <a:p>
            <a:endParaRPr/>
          </a:p>
        </p:txBody>
      </p:sp>
      <p:sp>
        <p:nvSpPr>
          <p:cNvPr id="1032" name="object 1032"/>
          <p:cNvSpPr/>
          <p:nvPr/>
        </p:nvSpPr>
        <p:spPr>
          <a:xfrm>
            <a:off x="1536399" y="3014410"/>
            <a:ext cx="37465" cy="3810"/>
          </a:xfrm>
          <a:custGeom>
            <a:avLst/>
            <a:gdLst/>
            <a:ahLst/>
            <a:cxnLst/>
            <a:rect l="l" t="t" r="r" b="b"/>
            <a:pathLst>
              <a:path w="37465" h="3810">
                <a:moveTo>
                  <a:pt x="0" y="0"/>
                </a:moveTo>
                <a:lnTo>
                  <a:pt x="0" y="3657"/>
                </a:lnTo>
                <a:lnTo>
                  <a:pt x="37401" y="3657"/>
                </a:lnTo>
                <a:lnTo>
                  <a:pt x="0" y="0"/>
                </a:lnTo>
                <a:close/>
              </a:path>
            </a:pathLst>
          </a:custGeom>
          <a:solidFill>
            <a:srgbClr val="221F1F"/>
          </a:solidFill>
        </p:spPr>
        <p:txBody>
          <a:bodyPr wrap="square" lIns="0" tIns="0" rIns="0" bIns="0" rtlCol="0"/>
          <a:lstStyle/>
          <a:p>
            <a:endParaRPr/>
          </a:p>
        </p:txBody>
      </p:sp>
      <p:sp>
        <p:nvSpPr>
          <p:cNvPr id="1033" name="object 1033"/>
          <p:cNvSpPr/>
          <p:nvPr/>
        </p:nvSpPr>
        <p:spPr>
          <a:xfrm>
            <a:off x="1536399" y="3014410"/>
            <a:ext cx="37465" cy="3810"/>
          </a:xfrm>
          <a:custGeom>
            <a:avLst/>
            <a:gdLst/>
            <a:ahLst/>
            <a:cxnLst/>
            <a:rect l="l" t="t" r="r" b="b"/>
            <a:pathLst>
              <a:path w="37465" h="3810">
                <a:moveTo>
                  <a:pt x="0" y="0"/>
                </a:moveTo>
                <a:lnTo>
                  <a:pt x="0" y="3657"/>
                </a:lnTo>
                <a:lnTo>
                  <a:pt x="37401" y="3657"/>
                </a:lnTo>
                <a:lnTo>
                  <a:pt x="0" y="0"/>
                </a:lnTo>
                <a:close/>
              </a:path>
            </a:pathLst>
          </a:custGeom>
          <a:solidFill>
            <a:srgbClr val="221F1F"/>
          </a:solidFill>
        </p:spPr>
        <p:txBody>
          <a:bodyPr wrap="square" lIns="0" tIns="0" rIns="0" bIns="0" rtlCol="0"/>
          <a:lstStyle/>
          <a:p>
            <a:endParaRPr/>
          </a:p>
        </p:txBody>
      </p:sp>
      <p:sp>
        <p:nvSpPr>
          <p:cNvPr id="1034" name="object 1034"/>
          <p:cNvSpPr/>
          <p:nvPr/>
        </p:nvSpPr>
        <p:spPr>
          <a:xfrm>
            <a:off x="1536399" y="3014410"/>
            <a:ext cx="37465" cy="3810"/>
          </a:xfrm>
          <a:custGeom>
            <a:avLst/>
            <a:gdLst/>
            <a:ahLst/>
            <a:cxnLst/>
            <a:rect l="l" t="t" r="r" b="b"/>
            <a:pathLst>
              <a:path w="37465" h="3810">
                <a:moveTo>
                  <a:pt x="36664" y="0"/>
                </a:moveTo>
                <a:lnTo>
                  <a:pt x="0" y="0"/>
                </a:lnTo>
                <a:lnTo>
                  <a:pt x="37401" y="3657"/>
                </a:lnTo>
                <a:lnTo>
                  <a:pt x="36664" y="0"/>
                </a:lnTo>
                <a:close/>
              </a:path>
            </a:pathLst>
          </a:custGeom>
          <a:solidFill>
            <a:srgbClr val="221F1F"/>
          </a:solidFill>
        </p:spPr>
        <p:txBody>
          <a:bodyPr wrap="square" lIns="0" tIns="0" rIns="0" bIns="0" rtlCol="0"/>
          <a:lstStyle/>
          <a:p>
            <a:endParaRPr/>
          </a:p>
        </p:txBody>
      </p:sp>
      <p:sp>
        <p:nvSpPr>
          <p:cNvPr id="1035" name="object 1035"/>
          <p:cNvSpPr/>
          <p:nvPr/>
        </p:nvSpPr>
        <p:spPr>
          <a:xfrm>
            <a:off x="1536399" y="3014410"/>
            <a:ext cx="37465" cy="3810"/>
          </a:xfrm>
          <a:custGeom>
            <a:avLst/>
            <a:gdLst/>
            <a:ahLst/>
            <a:cxnLst/>
            <a:rect l="l" t="t" r="r" b="b"/>
            <a:pathLst>
              <a:path w="37465" h="3810">
                <a:moveTo>
                  <a:pt x="36664" y="0"/>
                </a:moveTo>
                <a:lnTo>
                  <a:pt x="0" y="0"/>
                </a:lnTo>
                <a:lnTo>
                  <a:pt x="37401" y="3657"/>
                </a:lnTo>
                <a:lnTo>
                  <a:pt x="36664" y="0"/>
                </a:lnTo>
                <a:close/>
              </a:path>
            </a:pathLst>
          </a:custGeom>
          <a:solidFill>
            <a:srgbClr val="221F1F"/>
          </a:solidFill>
        </p:spPr>
        <p:txBody>
          <a:bodyPr wrap="square" lIns="0" tIns="0" rIns="0" bIns="0" rtlCol="0"/>
          <a:lstStyle/>
          <a:p>
            <a:endParaRPr/>
          </a:p>
        </p:txBody>
      </p:sp>
      <p:sp>
        <p:nvSpPr>
          <p:cNvPr id="1036" name="object 1036"/>
          <p:cNvSpPr/>
          <p:nvPr/>
        </p:nvSpPr>
        <p:spPr>
          <a:xfrm>
            <a:off x="1527600" y="3017342"/>
            <a:ext cx="7620" cy="2540"/>
          </a:xfrm>
          <a:custGeom>
            <a:avLst/>
            <a:gdLst/>
            <a:ahLst/>
            <a:cxnLst/>
            <a:rect l="l" t="t" r="r" b="b"/>
            <a:pathLst>
              <a:path w="7619" h="2539">
                <a:moveTo>
                  <a:pt x="0" y="0"/>
                </a:moveTo>
                <a:lnTo>
                  <a:pt x="736" y="2197"/>
                </a:lnTo>
                <a:lnTo>
                  <a:pt x="7327" y="2197"/>
                </a:lnTo>
                <a:lnTo>
                  <a:pt x="0" y="0"/>
                </a:lnTo>
                <a:close/>
              </a:path>
            </a:pathLst>
          </a:custGeom>
          <a:solidFill>
            <a:srgbClr val="221F1F"/>
          </a:solidFill>
        </p:spPr>
        <p:txBody>
          <a:bodyPr wrap="square" lIns="0" tIns="0" rIns="0" bIns="0" rtlCol="0"/>
          <a:lstStyle/>
          <a:p>
            <a:endParaRPr/>
          </a:p>
        </p:txBody>
      </p:sp>
      <p:sp>
        <p:nvSpPr>
          <p:cNvPr id="1037" name="object 1037"/>
          <p:cNvSpPr/>
          <p:nvPr/>
        </p:nvSpPr>
        <p:spPr>
          <a:xfrm>
            <a:off x="1527600" y="3017342"/>
            <a:ext cx="7620" cy="2540"/>
          </a:xfrm>
          <a:custGeom>
            <a:avLst/>
            <a:gdLst/>
            <a:ahLst/>
            <a:cxnLst/>
            <a:rect l="l" t="t" r="r" b="b"/>
            <a:pathLst>
              <a:path w="7619" h="2539">
                <a:moveTo>
                  <a:pt x="0" y="0"/>
                </a:moveTo>
                <a:lnTo>
                  <a:pt x="736" y="2197"/>
                </a:lnTo>
                <a:lnTo>
                  <a:pt x="7327" y="2197"/>
                </a:lnTo>
                <a:lnTo>
                  <a:pt x="0" y="0"/>
                </a:lnTo>
                <a:close/>
              </a:path>
            </a:pathLst>
          </a:custGeom>
          <a:solidFill>
            <a:srgbClr val="221F1F"/>
          </a:solidFill>
        </p:spPr>
        <p:txBody>
          <a:bodyPr wrap="square" lIns="0" tIns="0" rIns="0" bIns="0" rtlCol="0"/>
          <a:lstStyle/>
          <a:p>
            <a:endParaRPr/>
          </a:p>
        </p:txBody>
      </p:sp>
      <p:sp>
        <p:nvSpPr>
          <p:cNvPr id="1038" name="object 1038"/>
          <p:cNvSpPr/>
          <p:nvPr/>
        </p:nvSpPr>
        <p:spPr>
          <a:xfrm>
            <a:off x="1527600" y="3017342"/>
            <a:ext cx="7620" cy="2540"/>
          </a:xfrm>
          <a:custGeom>
            <a:avLst/>
            <a:gdLst/>
            <a:ahLst/>
            <a:cxnLst/>
            <a:rect l="l" t="t" r="r" b="b"/>
            <a:pathLst>
              <a:path w="7619" h="2539">
                <a:moveTo>
                  <a:pt x="7327" y="0"/>
                </a:moveTo>
                <a:lnTo>
                  <a:pt x="0" y="0"/>
                </a:lnTo>
                <a:lnTo>
                  <a:pt x="7327" y="2197"/>
                </a:lnTo>
                <a:lnTo>
                  <a:pt x="7327" y="0"/>
                </a:lnTo>
                <a:close/>
              </a:path>
            </a:pathLst>
          </a:custGeom>
          <a:solidFill>
            <a:srgbClr val="221F1F"/>
          </a:solidFill>
        </p:spPr>
        <p:txBody>
          <a:bodyPr wrap="square" lIns="0" tIns="0" rIns="0" bIns="0" rtlCol="0"/>
          <a:lstStyle/>
          <a:p>
            <a:endParaRPr/>
          </a:p>
        </p:txBody>
      </p:sp>
      <p:sp>
        <p:nvSpPr>
          <p:cNvPr id="1039" name="object 1039"/>
          <p:cNvSpPr/>
          <p:nvPr/>
        </p:nvSpPr>
        <p:spPr>
          <a:xfrm>
            <a:off x="1527600" y="3017342"/>
            <a:ext cx="7620" cy="2540"/>
          </a:xfrm>
          <a:custGeom>
            <a:avLst/>
            <a:gdLst/>
            <a:ahLst/>
            <a:cxnLst/>
            <a:rect l="l" t="t" r="r" b="b"/>
            <a:pathLst>
              <a:path w="7619" h="2539">
                <a:moveTo>
                  <a:pt x="7327" y="0"/>
                </a:moveTo>
                <a:lnTo>
                  <a:pt x="0" y="0"/>
                </a:lnTo>
                <a:lnTo>
                  <a:pt x="7327" y="2197"/>
                </a:lnTo>
                <a:lnTo>
                  <a:pt x="7327" y="0"/>
                </a:lnTo>
                <a:close/>
              </a:path>
            </a:pathLst>
          </a:custGeom>
          <a:solidFill>
            <a:srgbClr val="221F1F"/>
          </a:solidFill>
        </p:spPr>
        <p:txBody>
          <a:bodyPr wrap="square" lIns="0" tIns="0" rIns="0" bIns="0" rtlCol="0"/>
          <a:lstStyle/>
          <a:p>
            <a:endParaRPr/>
          </a:p>
        </p:txBody>
      </p:sp>
      <p:sp>
        <p:nvSpPr>
          <p:cNvPr id="1040" name="object 1040"/>
          <p:cNvSpPr/>
          <p:nvPr/>
        </p:nvSpPr>
        <p:spPr>
          <a:xfrm>
            <a:off x="1535675" y="3018071"/>
            <a:ext cx="38735" cy="1905"/>
          </a:xfrm>
          <a:custGeom>
            <a:avLst/>
            <a:gdLst/>
            <a:ahLst/>
            <a:cxnLst/>
            <a:rect l="l" t="t" r="r" b="b"/>
            <a:pathLst>
              <a:path w="38734" h="1905">
                <a:moveTo>
                  <a:pt x="723" y="0"/>
                </a:moveTo>
                <a:lnTo>
                  <a:pt x="0" y="1460"/>
                </a:lnTo>
                <a:lnTo>
                  <a:pt x="38125" y="1460"/>
                </a:lnTo>
                <a:lnTo>
                  <a:pt x="723" y="0"/>
                </a:lnTo>
                <a:close/>
              </a:path>
            </a:pathLst>
          </a:custGeom>
          <a:solidFill>
            <a:srgbClr val="221F1F"/>
          </a:solidFill>
        </p:spPr>
        <p:txBody>
          <a:bodyPr wrap="square" lIns="0" tIns="0" rIns="0" bIns="0" rtlCol="0"/>
          <a:lstStyle/>
          <a:p>
            <a:endParaRPr/>
          </a:p>
        </p:txBody>
      </p:sp>
      <p:sp>
        <p:nvSpPr>
          <p:cNvPr id="1041" name="object 1041"/>
          <p:cNvSpPr/>
          <p:nvPr/>
        </p:nvSpPr>
        <p:spPr>
          <a:xfrm>
            <a:off x="1535675" y="3018071"/>
            <a:ext cx="38735" cy="1905"/>
          </a:xfrm>
          <a:custGeom>
            <a:avLst/>
            <a:gdLst/>
            <a:ahLst/>
            <a:cxnLst/>
            <a:rect l="l" t="t" r="r" b="b"/>
            <a:pathLst>
              <a:path w="38734" h="1905">
                <a:moveTo>
                  <a:pt x="723" y="0"/>
                </a:moveTo>
                <a:lnTo>
                  <a:pt x="0" y="1460"/>
                </a:lnTo>
                <a:lnTo>
                  <a:pt x="38125" y="1460"/>
                </a:lnTo>
                <a:lnTo>
                  <a:pt x="723" y="0"/>
                </a:lnTo>
                <a:close/>
              </a:path>
            </a:pathLst>
          </a:custGeom>
          <a:solidFill>
            <a:srgbClr val="221F1F"/>
          </a:solidFill>
        </p:spPr>
        <p:txBody>
          <a:bodyPr wrap="square" lIns="0" tIns="0" rIns="0" bIns="0" rtlCol="0"/>
          <a:lstStyle/>
          <a:p>
            <a:endParaRPr/>
          </a:p>
        </p:txBody>
      </p:sp>
      <p:sp>
        <p:nvSpPr>
          <p:cNvPr id="1042" name="object 1042"/>
          <p:cNvSpPr/>
          <p:nvPr/>
        </p:nvSpPr>
        <p:spPr>
          <a:xfrm>
            <a:off x="1536399" y="3018071"/>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043" name="object 1043"/>
          <p:cNvSpPr/>
          <p:nvPr/>
        </p:nvSpPr>
        <p:spPr>
          <a:xfrm>
            <a:off x="1536399" y="3018071"/>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044" name="object 1044"/>
          <p:cNvSpPr/>
          <p:nvPr/>
        </p:nvSpPr>
        <p:spPr>
          <a:xfrm>
            <a:off x="1577469" y="3016605"/>
            <a:ext cx="7620" cy="3175"/>
          </a:xfrm>
          <a:custGeom>
            <a:avLst/>
            <a:gdLst/>
            <a:ahLst/>
            <a:cxnLst/>
            <a:rect l="l" t="t" r="r" b="b"/>
            <a:pathLst>
              <a:path w="7619" h="3175">
                <a:moveTo>
                  <a:pt x="0" y="0"/>
                </a:moveTo>
                <a:lnTo>
                  <a:pt x="0" y="2933"/>
                </a:lnTo>
                <a:lnTo>
                  <a:pt x="7327" y="2933"/>
                </a:lnTo>
                <a:lnTo>
                  <a:pt x="0" y="0"/>
                </a:lnTo>
                <a:close/>
              </a:path>
            </a:pathLst>
          </a:custGeom>
          <a:solidFill>
            <a:srgbClr val="221F1F"/>
          </a:solidFill>
        </p:spPr>
        <p:txBody>
          <a:bodyPr wrap="square" lIns="0" tIns="0" rIns="0" bIns="0" rtlCol="0"/>
          <a:lstStyle/>
          <a:p>
            <a:endParaRPr/>
          </a:p>
        </p:txBody>
      </p:sp>
      <p:sp>
        <p:nvSpPr>
          <p:cNvPr id="1045" name="object 1045"/>
          <p:cNvSpPr/>
          <p:nvPr/>
        </p:nvSpPr>
        <p:spPr>
          <a:xfrm>
            <a:off x="1577469" y="3016605"/>
            <a:ext cx="7620" cy="3175"/>
          </a:xfrm>
          <a:custGeom>
            <a:avLst/>
            <a:gdLst/>
            <a:ahLst/>
            <a:cxnLst/>
            <a:rect l="l" t="t" r="r" b="b"/>
            <a:pathLst>
              <a:path w="7619" h="3175">
                <a:moveTo>
                  <a:pt x="0" y="0"/>
                </a:moveTo>
                <a:lnTo>
                  <a:pt x="0" y="2933"/>
                </a:lnTo>
                <a:lnTo>
                  <a:pt x="7327" y="2933"/>
                </a:lnTo>
                <a:lnTo>
                  <a:pt x="0" y="0"/>
                </a:lnTo>
                <a:close/>
              </a:path>
            </a:pathLst>
          </a:custGeom>
          <a:solidFill>
            <a:srgbClr val="221F1F"/>
          </a:solidFill>
        </p:spPr>
        <p:txBody>
          <a:bodyPr wrap="square" lIns="0" tIns="0" rIns="0" bIns="0" rtlCol="0"/>
          <a:lstStyle/>
          <a:p>
            <a:endParaRPr/>
          </a:p>
        </p:txBody>
      </p:sp>
      <p:sp>
        <p:nvSpPr>
          <p:cNvPr id="1046" name="object 1046"/>
          <p:cNvSpPr/>
          <p:nvPr/>
        </p:nvSpPr>
        <p:spPr>
          <a:xfrm>
            <a:off x="1577469" y="3016605"/>
            <a:ext cx="8890" cy="3175"/>
          </a:xfrm>
          <a:custGeom>
            <a:avLst/>
            <a:gdLst/>
            <a:ahLst/>
            <a:cxnLst/>
            <a:rect l="l" t="t" r="r" b="b"/>
            <a:pathLst>
              <a:path w="8890" h="3175">
                <a:moveTo>
                  <a:pt x="8801" y="0"/>
                </a:moveTo>
                <a:lnTo>
                  <a:pt x="0" y="0"/>
                </a:lnTo>
                <a:lnTo>
                  <a:pt x="7327" y="2933"/>
                </a:lnTo>
                <a:lnTo>
                  <a:pt x="8801" y="0"/>
                </a:lnTo>
                <a:close/>
              </a:path>
            </a:pathLst>
          </a:custGeom>
          <a:solidFill>
            <a:srgbClr val="221F1F"/>
          </a:solidFill>
        </p:spPr>
        <p:txBody>
          <a:bodyPr wrap="square" lIns="0" tIns="0" rIns="0" bIns="0" rtlCol="0"/>
          <a:lstStyle/>
          <a:p>
            <a:endParaRPr/>
          </a:p>
        </p:txBody>
      </p:sp>
      <p:sp>
        <p:nvSpPr>
          <p:cNvPr id="1047" name="object 1047"/>
          <p:cNvSpPr/>
          <p:nvPr/>
        </p:nvSpPr>
        <p:spPr>
          <a:xfrm>
            <a:off x="1577469" y="3016605"/>
            <a:ext cx="8890" cy="3175"/>
          </a:xfrm>
          <a:custGeom>
            <a:avLst/>
            <a:gdLst/>
            <a:ahLst/>
            <a:cxnLst/>
            <a:rect l="l" t="t" r="r" b="b"/>
            <a:pathLst>
              <a:path w="8890" h="3175">
                <a:moveTo>
                  <a:pt x="8801" y="0"/>
                </a:moveTo>
                <a:lnTo>
                  <a:pt x="0" y="0"/>
                </a:lnTo>
                <a:lnTo>
                  <a:pt x="7327" y="2933"/>
                </a:lnTo>
                <a:lnTo>
                  <a:pt x="8801" y="0"/>
                </a:lnTo>
                <a:close/>
              </a:path>
            </a:pathLst>
          </a:custGeom>
          <a:solidFill>
            <a:srgbClr val="221F1F"/>
          </a:solidFill>
        </p:spPr>
        <p:txBody>
          <a:bodyPr wrap="square" lIns="0" tIns="0" rIns="0" bIns="0" rtlCol="0"/>
          <a:lstStyle/>
          <a:p>
            <a:endParaRPr/>
          </a:p>
        </p:txBody>
      </p:sp>
      <p:sp>
        <p:nvSpPr>
          <p:cNvPr id="1048" name="object 1048"/>
          <p:cNvSpPr/>
          <p:nvPr/>
        </p:nvSpPr>
        <p:spPr>
          <a:xfrm>
            <a:off x="1528335" y="301953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049" name="object 1049"/>
          <p:cNvSpPr/>
          <p:nvPr/>
        </p:nvSpPr>
        <p:spPr>
          <a:xfrm>
            <a:off x="1528335" y="301953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050" name="object 1050"/>
          <p:cNvSpPr/>
          <p:nvPr/>
        </p:nvSpPr>
        <p:spPr>
          <a:xfrm>
            <a:off x="1528335" y="301953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051" name="object 1051"/>
          <p:cNvSpPr/>
          <p:nvPr/>
        </p:nvSpPr>
        <p:spPr>
          <a:xfrm>
            <a:off x="1528335" y="301953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052" name="object 1052"/>
          <p:cNvSpPr/>
          <p:nvPr/>
        </p:nvSpPr>
        <p:spPr>
          <a:xfrm>
            <a:off x="1577469" y="3019535"/>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053" name="object 1053"/>
          <p:cNvSpPr/>
          <p:nvPr/>
        </p:nvSpPr>
        <p:spPr>
          <a:xfrm>
            <a:off x="1577469" y="3019535"/>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054" name="object 1054"/>
          <p:cNvSpPr/>
          <p:nvPr/>
        </p:nvSpPr>
        <p:spPr>
          <a:xfrm>
            <a:off x="1577469" y="3019535"/>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055" name="object 1055"/>
          <p:cNvSpPr/>
          <p:nvPr/>
        </p:nvSpPr>
        <p:spPr>
          <a:xfrm>
            <a:off x="1577469" y="3019535"/>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056" name="object 1056"/>
          <p:cNvSpPr/>
          <p:nvPr/>
        </p:nvSpPr>
        <p:spPr>
          <a:xfrm>
            <a:off x="1535671" y="3019535"/>
            <a:ext cx="39370" cy="1270"/>
          </a:xfrm>
          <a:custGeom>
            <a:avLst/>
            <a:gdLst/>
            <a:ahLst/>
            <a:cxnLst/>
            <a:rect l="l" t="t" r="r" b="b"/>
            <a:pathLst>
              <a:path w="39369" h="1269">
                <a:moveTo>
                  <a:pt x="0" y="0"/>
                </a:moveTo>
                <a:lnTo>
                  <a:pt x="0" y="736"/>
                </a:lnTo>
                <a:lnTo>
                  <a:pt x="38862" y="736"/>
                </a:lnTo>
                <a:lnTo>
                  <a:pt x="0" y="0"/>
                </a:lnTo>
                <a:close/>
              </a:path>
            </a:pathLst>
          </a:custGeom>
          <a:solidFill>
            <a:srgbClr val="221F1F"/>
          </a:solidFill>
        </p:spPr>
        <p:txBody>
          <a:bodyPr wrap="square" lIns="0" tIns="0" rIns="0" bIns="0" rtlCol="0"/>
          <a:lstStyle/>
          <a:p>
            <a:endParaRPr/>
          </a:p>
        </p:txBody>
      </p:sp>
      <p:sp>
        <p:nvSpPr>
          <p:cNvPr id="1057" name="object 1057"/>
          <p:cNvSpPr/>
          <p:nvPr/>
        </p:nvSpPr>
        <p:spPr>
          <a:xfrm>
            <a:off x="1535671" y="3019535"/>
            <a:ext cx="39370" cy="1270"/>
          </a:xfrm>
          <a:custGeom>
            <a:avLst/>
            <a:gdLst/>
            <a:ahLst/>
            <a:cxnLst/>
            <a:rect l="l" t="t" r="r" b="b"/>
            <a:pathLst>
              <a:path w="39369" h="1269">
                <a:moveTo>
                  <a:pt x="0" y="0"/>
                </a:moveTo>
                <a:lnTo>
                  <a:pt x="0" y="736"/>
                </a:lnTo>
                <a:lnTo>
                  <a:pt x="38862" y="736"/>
                </a:lnTo>
                <a:lnTo>
                  <a:pt x="0" y="0"/>
                </a:lnTo>
                <a:close/>
              </a:path>
            </a:pathLst>
          </a:custGeom>
          <a:solidFill>
            <a:srgbClr val="221F1F"/>
          </a:solidFill>
        </p:spPr>
        <p:txBody>
          <a:bodyPr wrap="square" lIns="0" tIns="0" rIns="0" bIns="0" rtlCol="0"/>
          <a:lstStyle/>
          <a:p>
            <a:endParaRPr/>
          </a:p>
        </p:txBody>
      </p:sp>
      <p:sp>
        <p:nvSpPr>
          <p:cNvPr id="1058" name="object 1058"/>
          <p:cNvSpPr/>
          <p:nvPr/>
        </p:nvSpPr>
        <p:spPr>
          <a:xfrm>
            <a:off x="1535671" y="3019535"/>
            <a:ext cx="39370" cy="1270"/>
          </a:xfrm>
          <a:custGeom>
            <a:avLst/>
            <a:gdLst/>
            <a:ahLst/>
            <a:cxnLst/>
            <a:rect l="l" t="t" r="r" b="b"/>
            <a:pathLst>
              <a:path w="39369" h="1269">
                <a:moveTo>
                  <a:pt x="38125" y="0"/>
                </a:moveTo>
                <a:lnTo>
                  <a:pt x="0" y="0"/>
                </a:lnTo>
                <a:lnTo>
                  <a:pt x="38862" y="736"/>
                </a:lnTo>
                <a:lnTo>
                  <a:pt x="38125" y="0"/>
                </a:lnTo>
                <a:close/>
              </a:path>
            </a:pathLst>
          </a:custGeom>
          <a:solidFill>
            <a:srgbClr val="221F1F"/>
          </a:solidFill>
        </p:spPr>
        <p:txBody>
          <a:bodyPr wrap="square" lIns="0" tIns="0" rIns="0" bIns="0" rtlCol="0"/>
          <a:lstStyle/>
          <a:p>
            <a:endParaRPr/>
          </a:p>
        </p:txBody>
      </p:sp>
      <p:sp>
        <p:nvSpPr>
          <p:cNvPr id="1059" name="object 1059"/>
          <p:cNvSpPr/>
          <p:nvPr/>
        </p:nvSpPr>
        <p:spPr>
          <a:xfrm>
            <a:off x="1535671" y="3019535"/>
            <a:ext cx="39370" cy="1270"/>
          </a:xfrm>
          <a:custGeom>
            <a:avLst/>
            <a:gdLst/>
            <a:ahLst/>
            <a:cxnLst/>
            <a:rect l="l" t="t" r="r" b="b"/>
            <a:pathLst>
              <a:path w="39369" h="1269">
                <a:moveTo>
                  <a:pt x="38125" y="0"/>
                </a:moveTo>
                <a:lnTo>
                  <a:pt x="0" y="0"/>
                </a:lnTo>
                <a:lnTo>
                  <a:pt x="38862" y="736"/>
                </a:lnTo>
                <a:lnTo>
                  <a:pt x="38125" y="0"/>
                </a:lnTo>
                <a:close/>
              </a:path>
            </a:pathLst>
          </a:custGeom>
          <a:solidFill>
            <a:srgbClr val="221F1F"/>
          </a:solidFill>
        </p:spPr>
        <p:txBody>
          <a:bodyPr wrap="square" lIns="0" tIns="0" rIns="0" bIns="0" rtlCol="0"/>
          <a:lstStyle/>
          <a:p>
            <a:endParaRPr/>
          </a:p>
        </p:txBody>
      </p:sp>
      <p:sp>
        <p:nvSpPr>
          <p:cNvPr id="1060" name="object 1060"/>
          <p:cNvSpPr/>
          <p:nvPr/>
        </p:nvSpPr>
        <p:spPr>
          <a:xfrm>
            <a:off x="1493136" y="3017342"/>
            <a:ext cx="30480" cy="3810"/>
          </a:xfrm>
          <a:custGeom>
            <a:avLst/>
            <a:gdLst/>
            <a:ahLst/>
            <a:cxnLst/>
            <a:rect l="l" t="t" r="r" b="b"/>
            <a:pathLst>
              <a:path w="30480" h="3810">
                <a:moveTo>
                  <a:pt x="736" y="0"/>
                </a:moveTo>
                <a:lnTo>
                  <a:pt x="0" y="3657"/>
                </a:lnTo>
                <a:lnTo>
                  <a:pt x="30073" y="3657"/>
                </a:lnTo>
                <a:lnTo>
                  <a:pt x="736" y="0"/>
                </a:lnTo>
                <a:close/>
              </a:path>
            </a:pathLst>
          </a:custGeom>
          <a:solidFill>
            <a:srgbClr val="221F1F"/>
          </a:solidFill>
        </p:spPr>
        <p:txBody>
          <a:bodyPr wrap="square" lIns="0" tIns="0" rIns="0" bIns="0" rtlCol="0"/>
          <a:lstStyle/>
          <a:p>
            <a:endParaRPr/>
          </a:p>
        </p:txBody>
      </p:sp>
      <p:sp>
        <p:nvSpPr>
          <p:cNvPr id="1061" name="object 1061"/>
          <p:cNvSpPr/>
          <p:nvPr/>
        </p:nvSpPr>
        <p:spPr>
          <a:xfrm>
            <a:off x="1493136" y="3017342"/>
            <a:ext cx="30480" cy="3810"/>
          </a:xfrm>
          <a:custGeom>
            <a:avLst/>
            <a:gdLst/>
            <a:ahLst/>
            <a:cxnLst/>
            <a:rect l="l" t="t" r="r" b="b"/>
            <a:pathLst>
              <a:path w="30480" h="3810">
                <a:moveTo>
                  <a:pt x="736" y="0"/>
                </a:moveTo>
                <a:lnTo>
                  <a:pt x="0" y="3657"/>
                </a:lnTo>
                <a:lnTo>
                  <a:pt x="30073" y="3657"/>
                </a:lnTo>
                <a:lnTo>
                  <a:pt x="736" y="0"/>
                </a:lnTo>
                <a:close/>
              </a:path>
            </a:pathLst>
          </a:custGeom>
          <a:solidFill>
            <a:srgbClr val="221F1F"/>
          </a:solidFill>
        </p:spPr>
        <p:txBody>
          <a:bodyPr wrap="square" lIns="0" tIns="0" rIns="0" bIns="0" rtlCol="0"/>
          <a:lstStyle/>
          <a:p>
            <a:endParaRPr/>
          </a:p>
        </p:txBody>
      </p:sp>
      <p:sp>
        <p:nvSpPr>
          <p:cNvPr id="1062" name="object 1062"/>
          <p:cNvSpPr/>
          <p:nvPr/>
        </p:nvSpPr>
        <p:spPr>
          <a:xfrm>
            <a:off x="1493873" y="3017342"/>
            <a:ext cx="29845" cy="3810"/>
          </a:xfrm>
          <a:custGeom>
            <a:avLst/>
            <a:gdLst/>
            <a:ahLst/>
            <a:cxnLst/>
            <a:rect l="l" t="t" r="r" b="b"/>
            <a:pathLst>
              <a:path w="29844" h="3810">
                <a:moveTo>
                  <a:pt x="28587" y="0"/>
                </a:moveTo>
                <a:lnTo>
                  <a:pt x="0" y="0"/>
                </a:lnTo>
                <a:lnTo>
                  <a:pt x="29337" y="3657"/>
                </a:lnTo>
                <a:lnTo>
                  <a:pt x="28587" y="0"/>
                </a:lnTo>
                <a:close/>
              </a:path>
            </a:pathLst>
          </a:custGeom>
          <a:solidFill>
            <a:srgbClr val="221F1F"/>
          </a:solidFill>
        </p:spPr>
        <p:txBody>
          <a:bodyPr wrap="square" lIns="0" tIns="0" rIns="0" bIns="0" rtlCol="0"/>
          <a:lstStyle/>
          <a:p>
            <a:endParaRPr/>
          </a:p>
        </p:txBody>
      </p:sp>
      <p:sp>
        <p:nvSpPr>
          <p:cNvPr id="1063" name="object 1063"/>
          <p:cNvSpPr/>
          <p:nvPr/>
        </p:nvSpPr>
        <p:spPr>
          <a:xfrm>
            <a:off x="1493873" y="3017342"/>
            <a:ext cx="29845" cy="3810"/>
          </a:xfrm>
          <a:custGeom>
            <a:avLst/>
            <a:gdLst/>
            <a:ahLst/>
            <a:cxnLst/>
            <a:rect l="l" t="t" r="r" b="b"/>
            <a:pathLst>
              <a:path w="29844" h="3810">
                <a:moveTo>
                  <a:pt x="28587" y="0"/>
                </a:moveTo>
                <a:lnTo>
                  <a:pt x="0" y="0"/>
                </a:lnTo>
                <a:lnTo>
                  <a:pt x="29337" y="3657"/>
                </a:lnTo>
                <a:lnTo>
                  <a:pt x="28587" y="0"/>
                </a:lnTo>
                <a:close/>
              </a:path>
            </a:pathLst>
          </a:custGeom>
          <a:solidFill>
            <a:srgbClr val="221F1F"/>
          </a:solidFill>
        </p:spPr>
        <p:txBody>
          <a:bodyPr wrap="square" lIns="0" tIns="0" rIns="0" bIns="0" rtlCol="0"/>
          <a:lstStyle/>
          <a:p>
            <a:endParaRPr/>
          </a:p>
        </p:txBody>
      </p:sp>
      <p:sp>
        <p:nvSpPr>
          <p:cNvPr id="1064" name="object 1064"/>
          <p:cNvSpPr/>
          <p:nvPr/>
        </p:nvSpPr>
        <p:spPr>
          <a:xfrm>
            <a:off x="1493136" y="3021001"/>
            <a:ext cx="30480" cy="0"/>
          </a:xfrm>
          <a:custGeom>
            <a:avLst/>
            <a:gdLst/>
            <a:ahLst/>
            <a:cxnLst/>
            <a:rect l="l" t="t" r="r" b="b"/>
            <a:pathLst>
              <a:path w="30480">
                <a:moveTo>
                  <a:pt x="0" y="0"/>
                </a:moveTo>
                <a:lnTo>
                  <a:pt x="30073" y="0"/>
                </a:lnTo>
              </a:path>
            </a:pathLst>
          </a:custGeom>
          <a:solidFill>
            <a:srgbClr val="221F1F"/>
          </a:solidFill>
        </p:spPr>
        <p:txBody>
          <a:bodyPr wrap="square" lIns="0" tIns="0" rIns="0" bIns="0" rtlCol="0"/>
          <a:lstStyle/>
          <a:p>
            <a:endParaRPr/>
          </a:p>
        </p:txBody>
      </p:sp>
      <p:sp>
        <p:nvSpPr>
          <p:cNvPr id="1065" name="object 1065"/>
          <p:cNvSpPr/>
          <p:nvPr/>
        </p:nvSpPr>
        <p:spPr>
          <a:xfrm>
            <a:off x="1493136" y="3021001"/>
            <a:ext cx="30480" cy="0"/>
          </a:xfrm>
          <a:custGeom>
            <a:avLst/>
            <a:gdLst/>
            <a:ahLst/>
            <a:cxnLst/>
            <a:rect l="l" t="t" r="r" b="b"/>
            <a:pathLst>
              <a:path w="30480">
                <a:moveTo>
                  <a:pt x="0" y="0"/>
                </a:moveTo>
                <a:lnTo>
                  <a:pt x="30073" y="0"/>
                </a:lnTo>
              </a:path>
            </a:pathLst>
          </a:custGeom>
          <a:solidFill>
            <a:srgbClr val="221F1F"/>
          </a:solidFill>
        </p:spPr>
        <p:txBody>
          <a:bodyPr wrap="square" lIns="0" tIns="0" rIns="0" bIns="0" rtlCol="0"/>
          <a:lstStyle/>
          <a:p>
            <a:endParaRPr/>
          </a:p>
        </p:txBody>
      </p:sp>
      <p:sp>
        <p:nvSpPr>
          <p:cNvPr id="1066" name="object 1066"/>
          <p:cNvSpPr/>
          <p:nvPr/>
        </p:nvSpPr>
        <p:spPr>
          <a:xfrm>
            <a:off x="1493136" y="3021001"/>
            <a:ext cx="30480" cy="0"/>
          </a:xfrm>
          <a:custGeom>
            <a:avLst/>
            <a:gdLst/>
            <a:ahLst/>
            <a:cxnLst/>
            <a:rect l="l" t="t" r="r" b="b"/>
            <a:pathLst>
              <a:path w="30480">
                <a:moveTo>
                  <a:pt x="0" y="0"/>
                </a:moveTo>
                <a:lnTo>
                  <a:pt x="30073" y="0"/>
                </a:lnTo>
              </a:path>
            </a:pathLst>
          </a:custGeom>
          <a:solidFill>
            <a:srgbClr val="221F1F"/>
          </a:solidFill>
        </p:spPr>
        <p:txBody>
          <a:bodyPr wrap="square" lIns="0" tIns="0" rIns="0" bIns="0" rtlCol="0"/>
          <a:lstStyle/>
          <a:p>
            <a:endParaRPr/>
          </a:p>
        </p:txBody>
      </p:sp>
      <p:sp>
        <p:nvSpPr>
          <p:cNvPr id="1067" name="object 1067"/>
          <p:cNvSpPr/>
          <p:nvPr/>
        </p:nvSpPr>
        <p:spPr>
          <a:xfrm>
            <a:off x="1493136" y="3021001"/>
            <a:ext cx="30480" cy="0"/>
          </a:xfrm>
          <a:custGeom>
            <a:avLst/>
            <a:gdLst/>
            <a:ahLst/>
            <a:cxnLst/>
            <a:rect l="l" t="t" r="r" b="b"/>
            <a:pathLst>
              <a:path w="30480">
                <a:moveTo>
                  <a:pt x="0" y="0"/>
                </a:moveTo>
                <a:lnTo>
                  <a:pt x="30073" y="0"/>
                </a:lnTo>
              </a:path>
            </a:pathLst>
          </a:custGeom>
          <a:solidFill>
            <a:srgbClr val="221F1F"/>
          </a:solidFill>
        </p:spPr>
        <p:txBody>
          <a:bodyPr wrap="square" lIns="0" tIns="0" rIns="0" bIns="0" rtlCol="0"/>
          <a:lstStyle/>
          <a:p>
            <a:endParaRPr/>
          </a:p>
        </p:txBody>
      </p:sp>
      <p:sp>
        <p:nvSpPr>
          <p:cNvPr id="1068" name="object 1068"/>
          <p:cNvSpPr/>
          <p:nvPr/>
        </p:nvSpPr>
        <p:spPr>
          <a:xfrm>
            <a:off x="1528335" y="3019535"/>
            <a:ext cx="7620" cy="2540"/>
          </a:xfrm>
          <a:custGeom>
            <a:avLst/>
            <a:gdLst/>
            <a:ahLst/>
            <a:cxnLst/>
            <a:rect l="l" t="t" r="r" b="b"/>
            <a:pathLst>
              <a:path w="7619" h="2539">
                <a:moveTo>
                  <a:pt x="0" y="0"/>
                </a:moveTo>
                <a:lnTo>
                  <a:pt x="736" y="2209"/>
                </a:lnTo>
                <a:lnTo>
                  <a:pt x="7327" y="2209"/>
                </a:lnTo>
                <a:lnTo>
                  <a:pt x="0" y="0"/>
                </a:lnTo>
                <a:close/>
              </a:path>
            </a:pathLst>
          </a:custGeom>
          <a:solidFill>
            <a:srgbClr val="221F1F"/>
          </a:solidFill>
        </p:spPr>
        <p:txBody>
          <a:bodyPr wrap="square" lIns="0" tIns="0" rIns="0" bIns="0" rtlCol="0"/>
          <a:lstStyle/>
          <a:p>
            <a:endParaRPr/>
          </a:p>
        </p:txBody>
      </p:sp>
      <p:sp>
        <p:nvSpPr>
          <p:cNvPr id="1069" name="object 1069"/>
          <p:cNvSpPr/>
          <p:nvPr/>
        </p:nvSpPr>
        <p:spPr>
          <a:xfrm>
            <a:off x="1528335" y="3019535"/>
            <a:ext cx="7620" cy="2540"/>
          </a:xfrm>
          <a:custGeom>
            <a:avLst/>
            <a:gdLst/>
            <a:ahLst/>
            <a:cxnLst/>
            <a:rect l="l" t="t" r="r" b="b"/>
            <a:pathLst>
              <a:path w="7619" h="2539">
                <a:moveTo>
                  <a:pt x="0" y="0"/>
                </a:moveTo>
                <a:lnTo>
                  <a:pt x="736" y="2209"/>
                </a:lnTo>
                <a:lnTo>
                  <a:pt x="7327" y="2209"/>
                </a:lnTo>
                <a:lnTo>
                  <a:pt x="0" y="0"/>
                </a:lnTo>
                <a:close/>
              </a:path>
            </a:pathLst>
          </a:custGeom>
          <a:solidFill>
            <a:srgbClr val="221F1F"/>
          </a:solidFill>
        </p:spPr>
        <p:txBody>
          <a:bodyPr wrap="square" lIns="0" tIns="0" rIns="0" bIns="0" rtlCol="0"/>
          <a:lstStyle/>
          <a:p>
            <a:endParaRPr/>
          </a:p>
        </p:txBody>
      </p:sp>
      <p:sp>
        <p:nvSpPr>
          <p:cNvPr id="1070" name="object 1070"/>
          <p:cNvSpPr/>
          <p:nvPr/>
        </p:nvSpPr>
        <p:spPr>
          <a:xfrm>
            <a:off x="1528335" y="3019535"/>
            <a:ext cx="7620" cy="2540"/>
          </a:xfrm>
          <a:custGeom>
            <a:avLst/>
            <a:gdLst/>
            <a:ahLst/>
            <a:cxnLst/>
            <a:rect l="l" t="t" r="r" b="b"/>
            <a:pathLst>
              <a:path w="7619" h="2539">
                <a:moveTo>
                  <a:pt x="6604" y="0"/>
                </a:moveTo>
                <a:lnTo>
                  <a:pt x="0" y="0"/>
                </a:lnTo>
                <a:lnTo>
                  <a:pt x="7327" y="2209"/>
                </a:lnTo>
                <a:lnTo>
                  <a:pt x="6604" y="0"/>
                </a:lnTo>
                <a:close/>
              </a:path>
            </a:pathLst>
          </a:custGeom>
          <a:solidFill>
            <a:srgbClr val="221F1F"/>
          </a:solidFill>
        </p:spPr>
        <p:txBody>
          <a:bodyPr wrap="square" lIns="0" tIns="0" rIns="0" bIns="0" rtlCol="0"/>
          <a:lstStyle/>
          <a:p>
            <a:endParaRPr/>
          </a:p>
        </p:txBody>
      </p:sp>
      <p:sp>
        <p:nvSpPr>
          <p:cNvPr id="1071" name="object 1071"/>
          <p:cNvSpPr/>
          <p:nvPr/>
        </p:nvSpPr>
        <p:spPr>
          <a:xfrm>
            <a:off x="1528335" y="3019535"/>
            <a:ext cx="7620" cy="2540"/>
          </a:xfrm>
          <a:custGeom>
            <a:avLst/>
            <a:gdLst/>
            <a:ahLst/>
            <a:cxnLst/>
            <a:rect l="l" t="t" r="r" b="b"/>
            <a:pathLst>
              <a:path w="7619" h="2539">
                <a:moveTo>
                  <a:pt x="6604" y="0"/>
                </a:moveTo>
                <a:lnTo>
                  <a:pt x="0" y="0"/>
                </a:lnTo>
                <a:lnTo>
                  <a:pt x="7327" y="2209"/>
                </a:lnTo>
                <a:lnTo>
                  <a:pt x="6604" y="0"/>
                </a:lnTo>
                <a:close/>
              </a:path>
            </a:pathLst>
          </a:custGeom>
          <a:solidFill>
            <a:srgbClr val="221F1F"/>
          </a:solidFill>
        </p:spPr>
        <p:txBody>
          <a:bodyPr wrap="square" lIns="0" tIns="0" rIns="0" bIns="0" rtlCol="0"/>
          <a:lstStyle/>
          <a:p>
            <a:endParaRPr/>
          </a:p>
        </p:txBody>
      </p:sp>
      <p:sp>
        <p:nvSpPr>
          <p:cNvPr id="1072" name="object 1072"/>
          <p:cNvSpPr/>
          <p:nvPr/>
        </p:nvSpPr>
        <p:spPr>
          <a:xfrm>
            <a:off x="1535671" y="3020273"/>
            <a:ext cx="39370" cy="2540"/>
          </a:xfrm>
          <a:custGeom>
            <a:avLst/>
            <a:gdLst/>
            <a:ahLst/>
            <a:cxnLst/>
            <a:rect l="l" t="t" r="r" b="b"/>
            <a:pathLst>
              <a:path w="39369" h="2539">
                <a:moveTo>
                  <a:pt x="0" y="0"/>
                </a:moveTo>
                <a:lnTo>
                  <a:pt x="723" y="2197"/>
                </a:lnTo>
                <a:lnTo>
                  <a:pt x="38862" y="2197"/>
                </a:lnTo>
                <a:lnTo>
                  <a:pt x="0" y="0"/>
                </a:lnTo>
                <a:close/>
              </a:path>
            </a:pathLst>
          </a:custGeom>
          <a:solidFill>
            <a:srgbClr val="221F1F"/>
          </a:solidFill>
        </p:spPr>
        <p:txBody>
          <a:bodyPr wrap="square" lIns="0" tIns="0" rIns="0" bIns="0" rtlCol="0"/>
          <a:lstStyle/>
          <a:p>
            <a:endParaRPr/>
          </a:p>
        </p:txBody>
      </p:sp>
      <p:sp>
        <p:nvSpPr>
          <p:cNvPr id="1073" name="object 1073"/>
          <p:cNvSpPr/>
          <p:nvPr/>
        </p:nvSpPr>
        <p:spPr>
          <a:xfrm>
            <a:off x="1535671" y="3020273"/>
            <a:ext cx="39370" cy="2540"/>
          </a:xfrm>
          <a:custGeom>
            <a:avLst/>
            <a:gdLst/>
            <a:ahLst/>
            <a:cxnLst/>
            <a:rect l="l" t="t" r="r" b="b"/>
            <a:pathLst>
              <a:path w="39369" h="2539">
                <a:moveTo>
                  <a:pt x="0" y="0"/>
                </a:moveTo>
                <a:lnTo>
                  <a:pt x="723" y="2197"/>
                </a:lnTo>
                <a:lnTo>
                  <a:pt x="38862" y="2197"/>
                </a:lnTo>
                <a:lnTo>
                  <a:pt x="0" y="0"/>
                </a:lnTo>
                <a:close/>
              </a:path>
            </a:pathLst>
          </a:custGeom>
          <a:solidFill>
            <a:srgbClr val="221F1F"/>
          </a:solidFill>
        </p:spPr>
        <p:txBody>
          <a:bodyPr wrap="square" lIns="0" tIns="0" rIns="0" bIns="0" rtlCol="0"/>
          <a:lstStyle/>
          <a:p>
            <a:endParaRPr/>
          </a:p>
        </p:txBody>
      </p:sp>
      <p:sp>
        <p:nvSpPr>
          <p:cNvPr id="1074" name="object 1074"/>
          <p:cNvSpPr/>
          <p:nvPr/>
        </p:nvSpPr>
        <p:spPr>
          <a:xfrm>
            <a:off x="1535671" y="3020273"/>
            <a:ext cx="39370" cy="2540"/>
          </a:xfrm>
          <a:custGeom>
            <a:avLst/>
            <a:gdLst/>
            <a:ahLst/>
            <a:cxnLst/>
            <a:rect l="l" t="t" r="r" b="b"/>
            <a:pathLst>
              <a:path w="39369" h="2539">
                <a:moveTo>
                  <a:pt x="38862" y="0"/>
                </a:moveTo>
                <a:lnTo>
                  <a:pt x="0" y="0"/>
                </a:lnTo>
                <a:lnTo>
                  <a:pt x="38862" y="2197"/>
                </a:lnTo>
                <a:lnTo>
                  <a:pt x="38862" y="0"/>
                </a:lnTo>
                <a:close/>
              </a:path>
            </a:pathLst>
          </a:custGeom>
          <a:solidFill>
            <a:srgbClr val="221F1F"/>
          </a:solidFill>
        </p:spPr>
        <p:txBody>
          <a:bodyPr wrap="square" lIns="0" tIns="0" rIns="0" bIns="0" rtlCol="0"/>
          <a:lstStyle/>
          <a:p>
            <a:endParaRPr/>
          </a:p>
        </p:txBody>
      </p:sp>
      <p:sp>
        <p:nvSpPr>
          <p:cNvPr id="1075" name="object 1075"/>
          <p:cNvSpPr/>
          <p:nvPr/>
        </p:nvSpPr>
        <p:spPr>
          <a:xfrm>
            <a:off x="1535671" y="3020273"/>
            <a:ext cx="39370" cy="2540"/>
          </a:xfrm>
          <a:custGeom>
            <a:avLst/>
            <a:gdLst/>
            <a:ahLst/>
            <a:cxnLst/>
            <a:rect l="l" t="t" r="r" b="b"/>
            <a:pathLst>
              <a:path w="39369" h="2539">
                <a:moveTo>
                  <a:pt x="38862" y="0"/>
                </a:moveTo>
                <a:lnTo>
                  <a:pt x="0" y="0"/>
                </a:lnTo>
                <a:lnTo>
                  <a:pt x="38862" y="2197"/>
                </a:lnTo>
                <a:lnTo>
                  <a:pt x="38862" y="0"/>
                </a:lnTo>
                <a:close/>
              </a:path>
            </a:pathLst>
          </a:custGeom>
          <a:solidFill>
            <a:srgbClr val="221F1F"/>
          </a:solidFill>
        </p:spPr>
        <p:txBody>
          <a:bodyPr wrap="square" lIns="0" tIns="0" rIns="0" bIns="0" rtlCol="0"/>
          <a:lstStyle/>
          <a:p>
            <a:endParaRPr/>
          </a:p>
        </p:txBody>
      </p:sp>
      <p:sp>
        <p:nvSpPr>
          <p:cNvPr id="1076" name="object 1076"/>
          <p:cNvSpPr/>
          <p:nvPr/>
        </p:nvSpPr>
        <p:spPr>
          <a:xfrm>
            <a:off x="1535675" y="3022466"/>
            <a:ext cx="39370" cy="0"/>
          </a:xfrm>
          <a:custGeom>
            <a:avLst/>
            <a:gdLst/>
            <a:ahLst/>
            <a:cxnLst/>
            <a:rect l="l" t="t" r="r" b="b"/>
            <a:pathLst>
              <a:path w="39369">
                <a:moveTo>
                  <a:pt x="723" y="0"/>
                </a:moveTo>
                <a:lnTo>
                  <a:pt x="0" y="0"/>
                </a:lnTo>
                <a:lnTo>
                  <a:pt x="38862" y="0"/>
                </a:lnTo>
                <a:lnTo>
                  <a:pt x="723" y="0"/>
                </a:lnTo>
                <a:close/>
              </a:path>
            </a:pathLst>
          </a:custGeom>
          <a:solidFill>
            <a:srgbClr val="221F1F"/>
          </a:solidFill>
        </p:spPr>
        <p:txBody>
          <a:bodyPr wrap="square" lIns="0" tIns="0" rIns="0" bIns="0" rtlCol="0"/>
          <a:lstStyle/>
          <a:p>
            <a:endParaRPr/>
          </a:p>
        </p:txBody>
      </p:sp>
      <p:sp>
        <p:nvSpPr>
          <p:cNvPr id="1077" name="object 1077"/>
          <p:cNvSpPr/>
          <p:nvPr/>
        </p:nvSpPr>
        <p:spPr>
          <a:xfrm>
            <a:off x="1535675" y="3022466"/>
            <a:ext cx="39370" cy="0"/>
          </a:xfrm>
          <a:custGeom>
            <a:avLst/>
            <a:gdLst/>
            <a:ahLst/>
            <a:cxnLst/>
            <a:rect l="l" t="t" r="r" b="b"/>
            <a:pathLst>
              <a:path w="39369">
                <a:moveTo>
                  <a:pt x="723" y="0"/>
                </a:moveTo>
                <a:lnTo>
                  <a:pt x="0" y="0"/>
                </a:lnTo>
                <a:lnTo>
                  <a:pt x="38862" y="0"/>
                </a:lnTo>
                <a:lnTo>
                  <a:pt x="723" y="0"/>
                </a:lnTo>
                <a:close/>
              </a:path>
            </a:pathLst>
          </a:custGeom>
          <a:solidFill>
            <a:srgbClr val="221F1F"/>
          </a:solidFill>
        </p:spPr>
        <p:txBody>
          <a:bodyPr wrap="square" lIns="0" tIns="0" rIns="0" bIns="0" rtlCol="0"/>
          <a:lstStyle/>
          <a:p>
            <a:endParaRPr/>
          </a:p>
        </p:txBody>
      </p:sp>
      <p:sp>
        <p:nvSpPr>
          <p:cNvPr id="1078" name="object 1078"/>
          <p:cNvSpPr/>
          <p:nvPr/>
        </p:nvSpPr>
        <p:spPr>
          <a:xfrm>
            <a:off x="1536399" y="3022466"/>
            <a:ext cx="38735" cy="0"/>
          </a:xfrm>
          <a:custGeom>
            <a:avLst/>
            <a:gdLst/>
            <a:ahLst/>
            <a:cxnLst/>
            <a:rect l="l" t="t" r="r" b="b"/>
            <a:pathLst>
              <a:path w="38734">
                <a:moveTo>
                  <a:pt x="0" y="0"/>
                </a:moveTo>
                <a:lnTo>
                  <a:pt x="38138" y="0"/>
                </a:lnTo>
              </a:path>
            </a:pathLst>
          </a:custGeom>
          <a:solidFill>
            <a:srgbClr val="221F1F"/>
          </a:solidFill>
        </p:spPr>
        <p:txBody>
          <a:bodyPr wrap="square" lIns="0" tIns="0" rIns="0" bIns="0" rtlCol="0"/>
          <a:lstStyle/>
          <a:p>
            <a:endParaRPr/>
          </a:p>
        </p:txBody>
      </p:sp>
      <p:sp>
        <p:nvSpPr>
          <p:cNvPr id="1079" name="object 1079"/>
          <p:cNvSpPr/>
          <p:nvPr/>
        </p:nvSpPr>
        <p:spPr>
          <a:xfrm>
            <a:off x="1536399" y="3022466"/>
            <a:ext cx="38735" cy="0"/>
          </a:xfrm>
          <a:custGeom>
            <a:avLst/>
            <a:gdLst/>
            <a:ahLst/>
            <a:cxnLst/>
            <a:rect l="l" t="t" r="r" b="b"/>
            <a:pathLst>
              <a:path w="38734">
                <a:moveTo>
                  <a:pt x="0" y="0"/>
                </a:moveTo>
                <a:lnTo>
                  <a:pt x="38138" y="0"/>
                </a:lnTo>
              </a:path>
            </a:pathLst>
          </a:custGeom>
          <a:solidFill>
            <a:srgbClr val="221F1F"/>
          </a:solidFill>
        </p:spPr>
        <p:txBody>
          <a:bodyPr wrap="square" lIns="0" tIns="0" rIns="0" bIns="0" rtlCol="0"/>
          <a:lstStyle/>
          <a:p>
            <a:endParaRPr/>
          </a:p>
        </p:txBody>
      </p:sp>
      <p:sp>
        <p:nvSpPr>
          <p:cNvPr id="1080" name="object 1080"/>
          <p:cNvSpPr/>
          <p:nvPr/>
        </p:nvSpPr>
        <p:spPr>
          <a:xfrm>
            <a:off x="1529073" y="3021739"/>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081" name="object 1081"/>
          <p:cNvSpPr/>
          <p:nvPr/>
        </p:nvSpPr>
        <p:spPr>
          <a:xfrm>
            <a:off x="1529073" y="3021739"/>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082" name="object 1082"/>
          <p:cNvSpPr/>
          <p:nvPr/>
        </p:nvSpPr>
        <p:spPr>
          <a:xfrm>
            <a:off x="1529073" y="3021739"/>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083" name="object 1083"/>
          <p:cNvSpPr/>
          <p:nvPr/>
        </p:nvSpPr>
        <p:spPr>
          <a:xfrm>
            <a:off x="1529073" y="3021739"/>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084" name="object 1084"/>
          <p:cNvSpPr/>
          <p:nvPr/>
        </p:nvSpPr>
        <p:spPr>
          <a:xfrm>
            <a:off x="1576009" y="3019535"/>
            <a:ext cx="8255" cy="3810"/>
          </a:xfrm>
          <a:custGeom>
            <a:avLst/>
            <a:gdLst/>
            <a:ahLst/>
            <a:cxnLst/>
            <a:rect l="l" t="t" r="r" b="b"/>
            <a:pathLst>
              <a:path w="8255" h="3810">
                <a:moveTo>
                  <a:pt x="1460" y="0"/>
                </a:moveTo>
                <a:lnTo>
                  <a:pt x="0" y="3670"/>
                </a:lnTo>
                <a:lnTo>
                  <a:pt x="8064" y="3670"/>
                </a:lnTo>
                <a:lnTo>
                  <a:pt x="1460" y="0"/>
                </a:lnTo>
                <a:close/>
              </a:path>
            </a:pathLst>
          </a:custGeom>
          <a:solidFill>
            <a:srgbClr val="221F1F"/>
          </a:solidFill>
        </p:spPr>
        <p:txBody>
          <a:bodyPr wrap="square" lIns="0" tIns="0" rIns="0" bIns="0" rtlCol="0"/>
          <a:lstStyle/>
          <a:p>
            <a:endParaRPr/>
          </a:p>
        </p:txBody>
      </p:sp>
      <p:sp>
        <p:nvSpPr>
          <p:cNvPr id="1085" name="object 1085"/>
          <p:cNvSpPr/>
          <p:nvPr/>
        </p:nvSpPr>
        <p:spPr>
          <a:xfrm>
            <a:off x="1576009" y="3019535"/>
            <a:ext cx="8255" cy="3810"/>
          </a:xfrm>
          <a:custGeom>
            <a:avLst/>
            <a:gdLst/>
            <a:ahLst/>
            <a:cxnLst/>
            <a:rect l="l" t="t" r="r" b="b"/>
            <a:pathLst>
              <a:path w="8255" h="3810">
                <a:moveTo>
                  <a:pt x="1460" y="0"/>
                </a:moveTo>
                <a:lnTo>
                  <a:pt x="0" y="3670"/>
                </a:lnTo>
                <a:lnTo>
                  <a:pt x="8064" y="3670"/>
                </a:lnTo>
                <a:lnTo>
                  <a:pt x="1460" y="0"/>
                </a:lnTo>
                <a:close/>
              </a:path>
            </a:pathLst>
          </a:custGeom>
          <a:solidFill>
            <a:srgbClr val="221F1F"/>
          </a:solidFill>
        </p:spPr>
        <p:txBody>
          <a:bodyPr wrap="square" lIns="0" tIns="0" rIns="0" bIns="0" rtlCol="0"/>
          <a:lstStyle/>
          <a:p>
            <a:endParaRPr/>
          </a:p>
        </p:txBody>
      </p:sp>
      <p:sp>
        <p:nvSpPr>
          <p:cNvPr id="1086" name="object 1086"/>
          <p:cNvSpPr/>
          <p:nvPr/>
        </p:nvSpPr>
        <p:spPr>
          <a:xfrm>
            <a:off x="1577469" y="3019535"/>
            <a:ext cx="7620" cy="3810"/>
          </a:xfrm>
          <a:custGeom>
            <a:avLst/>
            <a:gdLst/>
            <a:ahLst/>
            <a:cxnLst/>
            <a:rect l="l" t="t" r="r" b="b"/>
            <a:pathLst>
              <a:path w="7619" h="3810">
                <a:moveTo>
                  <a:pt x="7327" y="0"/>
                </a:moveTo>
                <a:lnTo>
                  <a:pt x="0" y="0"/>
                </a:lnTo>
                <a:lnTo>
                  <a:pt x="6604" y="3670"/>
                </a:lnTo>
                <a:lnTo>
                  <a:pt x="7327" y="0"/>
                </a:lnTo>
                <a:close/>
              </a:path>
            </a:pathLst>
          </a:custGeom>
          <a:solidFill>
            <a:srgbClr val="221F1F"/>
          </a:solidFill>
        </p:spPr>
        <p:txBody>
          <a:bodyPr wrap="square" lIns="0" tIns="0" rIns="0" bIns="0" rtlCol="0"/>
          <a:lstStyle/>
          <a:p>
            <a:endParaRPr/>
          </a:p>
        </p:txBody>
      </p:sp>
      <p:sp>
        <p:nvSpPr>
          <p:cNvPr id="1087" name="object 1087"/>
          <p:cNvSpPr/>
          <p:nvPr/>
        </p:nvSpPr>
        <p:spPr>
          <a:xfrm>
            <a:off x="1577469" y="3019535"/>
            <a:ext cx="7620" cy="3810"/>
          </a:xfrm>
          <a:custGeom>
            <a:avLst/>
            <a:gdLst/>
            <a:ahLst/>
            <a:cxnLst/>
            <a:rect l="l" t="t" r="r" b="b"/>
            <a:pathLst>
              <a:path w="7619" h="3810">
                <a:moveTo>
                  <a:pt x="7327" y="0"/>
                </a:moveTo>
                <a:lnTo>
                  <a:pt x="0" y="0"/>
                </a:lnTo>
                <a:lnTo>
                  <a:pt x="6604" y="3670"/>
                </a:lnTo>
                <a:lnTo>
                  <a:pt x="7327" y="0"/>
                </a:lnTo>
                <a:close/>
              </a:path>
            </a:pathLst>
          </a:custGeom>
          <a:solidFill>
            <a:srgbClr val="221F1F"/>
          </a:solidFill>
        </p:spPr>
        <p:txBody>
          <a:bodyPr wrap="square" lIns="0" tIns="0" rIns="0" bIns="0" rtlCol="0"/>
          <a:lstStyle/>
          <a:p>
            <a:endParaRPr/>
          </a:p>
        </p:txBody>
      </p:sp>
      <p:sp>
        <p:nvSpPr>
          <p:cNvPr id="1088" name="object 1088"/>
          <p:cNvSpPr/>
          <p:nvPr/>
        </p:nvSpPr>
        <p:spPr>
          <a:xfrm>
            <a:off x="1493136" y="3021001"/>
            <a:ext cx="31115" cy="2540"/>
          </a:xfrm>
          <a:custGeom>
            <a:avLst/>
            <a:gdLst/>
            <a:ahLst/>
            <a:cxnLst/>
            <a:rect l="l" t="t" r="r" b="b"/>
            <a:pathLst>
              <a:path w="31115" h="2539">
                <a:moveTo>
                  <a:pt x="0" y="0"/>
                </a:moveTo>
                <a:lnTo>
                  <a:pt x="0" y="2209"/>
                </a:lnTo>
                <a:lnTo>
                  <a:pt x="30810" y="2209"/>
                </a:lnTo>
                <a:lnTo>
                  <a:pt x="0" y="0"/>
                </a:lnTo>
                <a:close/>
              </a:path>
            </a:pathLst>
          </a:custGeom>
          <a:solidFill>
            <a:srgbClr val="221F1F"/>
          </a:solidFill>
        </p:spPr>
        <p:txBody>
          <a:bodyPr wrap="square" lIns="0" tIns="0" rIns="0" bIns="0" rtlCol="0"/>
          <a:lstStyle/>
          <a:p>
            <a:endParaRPr/>
          </a:p>
        </p:txBody>
      </p:sp>
      <p:sp>
        <p:nvSpPr>
          <p:cNvPr id="1089" name="object 1089"/>
          <p:cNvSpPr/>
          <p:nvPr/>
        </p:nvSpPr>
        <p:spPr>
          <a:xfrm>
            <a:off x="1493136" y="3021001"/>
            <a:ext cx="31115" cy="2540"/>
          </a:xfrm>
          <a:custGeom>
            <a:avLst/>
            <a:gdLst/>
            <a:ahLst/>
            <a:cxnLst/>
            <a:rect l="l" t="t" r="r" b="b"/>
            <a:pathLst>
              <a:path w="31115" h="2539">
                <a:moveTo>
                  <a:pt x="0" y="0"/>
                </a:moveTo>
                <a:lnTo>
                  <a:pt x="0" y="2209"/>
                </a:lnTo>
                <a:lnTo>
                  <a:pt x="30810" y="2209"/>
                </a:lnTo>
                <a:lnTo>
                  <a:pt x="0" y="0"/>
                </a:lnTo>
                <a:close/>
              </a:path>
            </a:pathLst>
          </a:custGeom>
          <a:solidFill>
            <a:srgbClr val="221F1F"/>
          </a:solidFill>
        </p:spPr>
        <p:txBody>
          <a:bodyPr wrap="square" lIns="0" tIns="0" rIns="0" bIns="0" rtlCol="0"/>
          <a:lstStyle/>
          <a:p>
            <a:endParaRPr/>
          </a:p>
        </p:txBody>
      </p:sp>
      <p:sp>
        <p:nvSpPr>
          <p:cNvPr id="1090" name="object 1090"/>
          <p:cNvSpPr/>
          <p:nvPr/>
        </p:nvSpPr>
        <p:spPr>
          <a:xfrm>
            <a:off x="1493136" y="3021001"/>
            <a:ext cx="31115" cy="2540"/>
          </a:xfrm>
          <a:custGeom>
            <a:avLst/>
            <a:gdLst/>
            <a:ahLst/>
            <a:cxnLst/>
            <a:rect l="l" t="t" r="r" b="b"/>
            <a:pathLst>
              <a:path w="31115" h="2539">
                <a:moveTo>
                  <a:pt x="30073" y="0"/>
                </a:moveTo>
                <a:lnTo>
                  <a:pt x="0" y="0"/>
                </a:lnTo>
                <a:lnTo>
                  <a:pt x="30810" y="2209"/>
                </a:lnTo>
                <a:lnTo>
                  <a:pt x="30073" y="0"/>
                </a:lnTo>
                <a:close/>
              </a:path>
            </a:pathLst>
          </a:custGeom>
          <a:solidFill>
            <a:srgbClr val="221F1F"/>
          </a:solidFill>
        </p:spPr>
        <p:txBody>
          <a:bodyPr wrap="square" lIns="0" tIns="0" rIns="0" bIns="0" rtlCol="0"/>
          <a:lstStyle/>
          <a:p>
            <a:endParaRPr/>
          </a:p>
        </p:txBody>
      </p:sp>
      <p:sp>
        <p:nvSpPr>
          <p:cNvPr id="1091" name="object 1091"/>
          <p:cNvSpPr/>
          <p:nvPr/>
        </p:nvSpPr>
        <p:spPr>
          <a:xfrm>
            <a:off x="1493136" y="3021001"/>
            <a:ext cx="31115" cy="2540"/>
          </a:xfrm>
          <a:custGeom>
            <a:avLst/>
            <a:gdLst/>
            <a:ahLst/>
            <a:cxnLst/>
            <a:rect l="l" t="t" r="r" b="b"/>
            <a:pathLst>
              <a:path w="31115" h="2539">
                <a:moveTo>
                  <a:pt x="30073" y="0"/>
                </a:moveTo>
                <a:lnTo>
                  <a:pt x="0" y="0"/>
                </a:lnTo>
                <a:lnTo>
                  <a:pt x="30810" y="2209"/>
                </a:lnTo>
                <a:lnTo>
                  <a:pt x="30073" y="0"/>
                </a:lnTo>
                <a:close/>
              </a:path>
            </a:pathLst>
          </a:custGeom>
          <a:solidFill>
            <a:srgbClr val="221F1F"/>
          </a:solidFill>
        </p:spPr>
        <p:txBody>
          <a:bodyPr wrap="square" lIns="0" tIns="0" rIns="0" bIns="0" rtlCol="0"/>
          <a:lstStyle/>
          <a:p>
            <a:endParaRPr/>
          </a:p>
        </p:txBody>
      </p:sp>
      <p:sp>
        <p:nvSpPr>
          <p:cNvPr id="1092" name="object 1092"/>
          <p:cNvSpPr/>
          <p:nvPr/>
        </p:nvSpPr>
        <p:spPr>
          <a:xfrm>
            <a:off x="1529073" y="3022466"/>
            <a:ext cx="45720" cy="1270"/>
          </a:xfrm>
          <a:custGeom>
            <a:avLst/>
            <a:gdLst/>
            <a:ahLst/>
            <a:cxnLst/>
            <a:rect l="l" t="t" r="r" b="b"/>
            <a:pathLst>
              <a:path w="45719" h="1269">
                <a:moveTo>
                  <a:pt x="0" y="0"/>
                </a:moveTo>
                <a:lnTo>
                  <a:pt x="0" y="736"/>
                </a:lnTo>
                <a:lnTo>
                  <a:pt x="45466" y="736"/>
                </a:lnTo>
                <a:lnTo>
                  <a:pt x="0" y="0"/>
                </a:lnTo>
                <a:close/>
              </a:path>
            </a:pathLst>
          </a:custGeom>
          <a:solidFill>
            <a:srgbClr val="221F1F"/>
          </a:solidFill>
        </p:spPr>
        <p:txBody>
          <a:bodyPr wrap="square" lIns="0" tIns="0" rIns="0" bIns="0" rtlCol="0"/>
          <a:lstStyle/>
          <a:p>
            <a:endParaRPr/>
          </a:p>
        </p:txBody>
      </p:sp>
      <p:sp>
        <p:nvSpPr>
          <p:cNvPr id="1093" name="object 1093"/>
          <p:cNvSpPr/>
          <p:nvPr/>
        </p:nvSpPr>
        <p:spPr>
          <a:xfrm>
            <a:off x="1529073" y="3022466"/>
            <a:ext cx="45720" cy="1270"/>
          </a:xfrm>
          <a:custGeom>
            <a:avLst/>
            <a:gdLst/>
            <a:ahLst/>
            <a:cxnLst/>
            <a:rect l="l" t="t" r="r" b="b"/>
            <a:pathLst>
              <a:path w="45719" h="1269">
                <a:moveTo>
                  <a:pt x="0" y="0"/>
                </a:moveTo>
                <a:lnTo>
                  <a:pt x="0" y="736"/>
                </a:lnTo>
                <a:lnTo>
                  <a:pt x="45466" y="736"/>
                </a:lnTo>
                <a:lnTo>
                  <a:pt x="0" y="0"/>
                </a:lnTo>
                <a:close/>
              </a:path>
            </a:pathLst>
          </a:custGeom>
          <a:solidFill>
            <a:srgbClr val="221F1F"/>
          </a:solidFill>
        </p:spPr>
        <p:txBody>
          <a:bodyPr wrap="square" lIns="0" tIns="0" rIns="0" bIns="0" rtlCol="0"/>
          <a:lstStyle/>
          <a:p>
            <a:endParaRPr/>
          </a:p>
        </p:txBody>
      </p:sp>
      <p:sp>
        <p:nvSpPr>
          <p:cNvPr id="1094" name="object 1094"/>
          <p:cNvSpPr/>
          <p:nvPr/>
        </p:nvSpPr>
        <p:spPr>
          <a:xfrm>
            <a:off x="1529073" y="3022466"/>
            <a:ext cx="45720" cy="1270"/>
          </a:xfrm>
          <a:custGeom>
            <a:avLst/>
            <a:gdLst/>
            <a:ahLst/>
            <a:cxnLst/>
            <a:rect l="l" t="t" r="r" b="b"/>
            <a:pathLst>
              <a:path w="45719" h="1269">
                <a:moveTo>
                  <a:pt x="45466" y="0"/>
                </a:moveTo>
                <a:lnTo>
                  <a:pt x="0" y="0"/>
                </a:lnTo>
                <a:lnTo>
                  <a:pt x="45466" y="736"/>
                </a:lnTo>
                <a:lnTo>
                  <a:pt x="45466" y="0"/>
                </a:lnTo>
                <a:close/>
              </a:path>
            </a:pathLst>
          </a:custGeom>
          <a:solidFill>
            <a:srgbClr val="221F1F"/>
          </a:solidFill>
        </p:spPr>
        <p:txBody>
          <a:bodyPr wrap="square" lIns="0" tIns="0" rIns="0" bIns="0" rtlCol="0"/>
          <a:lstStyle/>
          <a:p>
            <a:endParaRPr/>
          </a:p>
        </p:txBody>
      </p:sp>
      <p:sp>
        <p:nvSpPr>
          <p:cNvPr id="1095" name="object 1095"/>
          <p:cNvSpPr/>
          <p:nvPr/>
        </p:nvSpPr>
        <p:spPr>
          <a:xfrm>
            <a:off x="1529073" y="3022466"/>
            <a:ext cx="45720" cy="1270"/>
          </a:xfrm>
          <a:custGeom>
            <a:avLst/>
            <a:gdLst/>
            <a:ahLst/>
            <a:cxnLst/>
            <a:rect l="l" t="t" r="r" b="b"/>
            <a:pathLst>
              <a:path w="45719" h="1269">
                <a:moveTo>
                  <a:pt x="45466" y="0"/>
                </a:moveTo>
                <a:lnTo>
                  <a:pt x="0" y="0"/>
                </a:lnTo>
                <a:lnTo>
                  <a:pt x="45466" y="736"/>
                </a:lnTo>
                <a:lnTo>
                  <a:pt x="45466" y="0"/>
                </a:lnTo>
                <a:close/>
              </a:path>
            </a:pathLst>
          </a:custGeom>
          <a:solidFill>
            <a:srgbClr val="221F1F"/>
          </a:solidFill>
        </p:spPr>
        <p:txBody>
          <a:bodyPr wrap="square" lIns="0" tIns="0" rIns="0" bIns="0" rtlCol="0"/>
          <a:lstStyle/>
          <a:p>
            <a:endParaRPr/>
          </a:p>
        </p:txBody>
      </p:sp>
      <p:sp>
        <p:nvSpPr>
          <p:cNvPr id="1096" name="object 1096"/>
          <p:cNvSpPr/>
          <p:nvPr/>
        </p:nvSpPr>
        <p:spPr>
          <a:xfrm>
            <a:off x="1576003" y="3023203"/>
            <a:ext cx="8255" cy="1270"/>
          </a:xfrm>
          <a:custGeom>
            <a:avLst/>
            <a:gdLst/>
            <a:ahLst/>
            <a:cxnLst/>
            <a:rect l="l" t="t" r="r" b="b"/>
            <a:pathLst>
              <a:path w="8255" h="1269">
                <a:moveTo>
                  <a:pt x="0" y="0"/>
                </a:moveTo>
                <a:lnTo>
                  <a:pt x="723" y="723"/>
                </a:lnTo>
                <a:lnTo>
                  <a:pt x="8064" y="723"/>
                </a:lnTo>
                <a:lnTo>
                  <a:pt x="0" y="0"/>
                </a:lnTo>
                <a:close/>
              </a:path>
            </a:pathLst>
          </a:custGeom>
          <a:solidFill>
            <a:srgbClr val="221F1F"/>
          </a:solidFill>
        </p:spPr>
        <p:txBody>
          <a:bodyPr wrap="square" lIns="0" tIns="0" rIns="0" bIns="0" rtlCol="0"/>
          <a:lstStyle/>
          <a:p>
            <a:endParaRPr/>
          </a:p>
        </p:txBody>
      </p:sp>
      <p:sp>
        <p:nvSpPr>
          <p:cNvPr id="1097" name="object 1097"/>
          <p:cNvSpPr/>
          <p:nvPr/>
        </p:nvSpPr>
        <p:spPr>
          <a:xfrm>
            <a:off x="1576003" y="3023203"/>
            <a:ext cx="8255" cy="1270"/>
          </a:xfrm>
          <a:custGeom>
            <a:avLst/>
            <a:gdLst/>
            <a:ahLst/>
            <a:cxnLst/>
            <a:rect l="l" t="t" r="r" b="b"/>
            <a:pathLst>
              <a:path w="8255" h="1269">
                <a:moveTo>
                  <a:pt x="0" y="0"/>
                </a:moveTo>
                <a:lnTo>
                  <a:pt x="723" y="723"/>
                </a:lnTo>
                <a:lnTo>
                  <a:pt x="8064" y="723"/>
                </a:lnTo>
                <a:lnTo>
                  <a:pt x="0" y="0"/>
                </a:lnTo>
                <a:close/>
              </a:path>
            </a:pathLst>
          </a:custGeom>
          <a:solidFill>
            <a:srgbClr val="221F1F"/>
          </a:solidFill>
        </p:spPr>
        <p:txBody>
          <a:bodyPr wrap="square" lIns="0" tIns="0" rIns="0" bIns="0" rtlCol="0"/>
          <a:lstStyle/>
          <a:p>
            <a:endParaRPr/>
          </a:p>
        </p:txBody>
      </p:sp>
      <p:sp>
        <p:nvSpPr>
          <p:cNvPr id="1098" name="object 1098"/>
          <p:cNvSpPr/>
          <p:nvPr/>
        </p:nvSpPr>
        <p:spPr>
          <a:xfrm>
            <a:off x="1576003" y="3023203"/>
            <a:ext cx="8255" cy="1270"/>
          </a:xfrm>
          <a:custGeom>
            <a:avLst/>
            <a:gdLst/>
            <a:ahLst/>
            <a:cxnLst/>
            <a:rect l="l" t="t" r="r" b="b"/>
            <a:pathLst>
              <a:path w="8255" h="1269">
                <a:moveTo>
                  <a:pt x="8064" y="0"/>
                </a:moveTo>
                <a:lnTo>
                  <a:pt x="0" y="0"/>
                </a:lnTo>
                <a:lnTo>
                  <a:pt x="8064" y="723"/>
                </a:lnTo>
                <a:lnTo>
                  <a:pt x="8064" y="0"/>
                </a:lnTo>
                <a:close/>
              </a:path>
            </a:pathLst>
          </a:custGeom>
          <a:solidFill>
            <a:srgbClr val="221F1F"/>
          </a:solidFill>
        </p:spPr>
        <p:txBody>
          <a:bodyPr wrap="square" lIns="0" tIns="0" rIns="0" bIns="0" rtlCol="0"/>
          <a:lstStyle/>
          <a:p>
            <a:endParaRPr/>
          </a:p>
        </p:txBody>
      </p:sp>
      <p:sp>
        <p:nvSpPr>
          <p:cNvPr id="1099" name="object 1099"/>
          <p:cNvSpPr/>
          <p:nvPr/>
        </p:nvSpPr>
        <p:spPr>
          <a:xfrm>
            <a:off x="1576003" y="3023203"/>
            <a:ext cx="8255" cy="1270"/>
          </a:xfrm>
          <a:custGeom>
            <a:avLst/>
            <a:gdLst/>
            <a:ahLst/>
            <a:cxnLst/>
            <a:rect l="l" t="t" r="r" b="b"/>
            <a:pathLst>
              <a:path w="8255" h="1269">
                <a:moveTo>
                  <a:pt x="8064" y="0"/>
                </a:moveTo>
                <a:lnTo>
                  <a:pt x="0" y="0"/>
                </a:lnTo>
                <a:lnTo>
                  <a:pt x="8064" y="723"/>
                </a:lnTo>
                <a:lnTo>
                  <a:pt x="8064" y="0"/>
                </a:lnTo>
                <a:close/>
              </a:path>
            </a:pathLst>
          </a:custGeom>
          <a:solidFill>
            <a:srgbClr val="221F1F"/>
          </a:solidFill>
        </p:spPr>
        <p:txBody>
          <a:bodyPr wrap="square" lIns="0" tIns="0" rIns="0" bIns="0" rtlCol="0"/>
          <a:lstStyle/>
          <a:p>
            <a:endParaRPr/>
          </a:p>
        </p:txBody>
      </p:sp>
      <p:sp>
        <p:nvSpPr>
          <p:cNvPr id="1100" name="object 1100"/>
          <p:cNvSpPr/>
          <p:nvPr/>
        </p:nvSpPr>
        <p:spPr>
          <a:xfrm>
            <a:off x="1576731" y="3023932"/>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101" name="object 1101"/>
          <p:cNvSpPr/>
          <p:nvPr/>
        </p:nvSpPr>
        <p:spPr>
          <a:xfrm>
            <a:off x="1576731" y="3023932"/>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102" name="object 1102"/>
          <p:cNvSpPr/>
          <p:nvPr/>
        </p:nvSpPr>
        <p:spPr>
          <a:xfrm>
            <a:off x="1576731" y="3023932"/>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103" name="object 1103"/>
          <p:cNvSpPr/>
          <p:nvPr/>
        </p:nvSpPr>
        <p:spPr>
          <a:xfrm>
            <a:off x="1576731" y="3023932"/>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104" name="object 1104"/>
          <p:cNvSpPr/>
          <p:nvPr/>
        </p:nvSpPr>
        <p:spPr>
          <a:xfrm>
            <a:off x="1575271" y="3024667"/>
            <a:ext cx="8890" cy="1270"/>
          </a:xfrm>
          <a:custGeom>
            <a:avLst/>
            <a:gdLst/>
            <a:ahLst/>
            <a:cxnLst/>
            <a:rect l="l" t="t" r="r" b="b"/>
            <a:pathLst>
              <a:path w="8890" h="1269">
                <a:moveTo>
                  <a:pt x="1460" y="0"/>
                </a:moveTo>
                <a:lnTo>
                  <a:pt x="0" y="723"/>
                </a:lnTo>
                <a:lnTo>
                  <a:pt x="8788" y="723"/>
                </a:lnTo>
                <a:lnTo>
                  <a:pt x="1460" y="0"/>
                </a:lnTo>
                <a:close/>
              </a:path>
            </a:pathLst>
          </a:custGeom>
          <a:solidFill>
            <a:srgbClr val="221F1F"/>
          </a:solidFill>
        </p:spPr>
        <p:txBody>
          <a:bodyPr wrap="square" lIns="0" tIns="0" rIns="0" bIns="0" rtlCol="0"/>
          <a:lstStyle/>
          <a:p>
            <a:endParaRPr/>
          </a:p>
        </p:txBody>
      </p:sp>
      <p:sp>
        <p:nvSpPr>
          <p:cNvPr id="1105" name="object 1105"/>
          <p:cNvSpPr/>
          <p:nvPr/>
        </p:nvSpPr>
        <p:spPr>
          <a:xfrm>
            <a:off x="1575271" y="3024667"/>
            <a:ext cx="8890" cy="1270"/>
          </a:xfrm>
          <a:custGeom>
            <a:avLst/>
            <a:gdLst/>
            <a:ahLst/>
            <a:cxnLst/>
            <a:rect l="l" t="t" r="r" b="b"/>
            <a:pathLst>
              <a:path w="8890" h="1269">
                <a:moveTo>
                  <a:pt x="1460" y="0"/>
                </a:moveTo>
                <a:lnTo>
                  <a:pt x="0" y="723"/>
                </a:lnTo>
                <a:lnTo>
                  <a:pt x="8788" y="723"/>
                </a:lnTo>
                <a:lnTo>
                  <a:pt x="1460" y="0"/>
                </a:lnTo>
                <a:close/>
              </a:path>
            </a:pathLst>
          </a:custGeom>
          <a:solidFill>
            <a:srgbClr val="221F1F"/>
          </a:solidFill>
        </p:spPr>
        <p:txBody>
          <a:bodyPr wrap="square" lIns="0" tIns="0" rIns="0" bIns="0" rtlCol="0"/>
          <a:lstStyle/>
          <a:p>
            <a:endParaRPr/>
          </a:p>
        </p:txBody>
      </p:sp>
      <p:sp>
        <p:nvSpPr>
          <p:cNvPr id="1106" name="object 1106"/>
          <p:cNvSpPr/>
          <p:nvPr/>
        </p:nvSpPr>
        <p:spPr>
          <a:xfrm>
            <a:off x="1576731" y="3024667"/>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107" name="object 1107"/>
          <p:cNvSpPr/>
          <p:nvPr/>
        </p:nvSpPr>
        <p:spPr>
          <a:xfrm>
            <a:off x="1576731" y="3024667"/>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108" name="object 1108"/>
          <p:cNvSpPr/>
          <p:nvPr/>
        </p:nvSpPr>
        <p:spPr>
          <a:xfrm>
            <a:off x="1574543" y="3025397"/>
            <a:ext cx="9525" cy="0"/>
          </a:xfrm>
          <a:custGeom>
            <a:avLst/>
            <a:gdLst/>
            <a:ahLst/>
            <a:cxnLst/>
            <a:rect l="l" t="t" r="r" b="b"/>
            <a:pathLst>
              <a:path w="9525">
                <a:moveTo>
                  <a:pt x="723" y="0"/>
                </a:moveTo>
                <a:lnTo>
                  <a:pt x="0" y="0"/>
                </a:lnTo>
                <a:lnTo>
                  <a:pt x="9525" y="0"/>
                </a:lnTo>
                <a:lnTo>
                  <a:pt x="723" y="0"/>
                </a:lnTo>
                <a:close/>
              </a:path>
            </a:pathLst>
          </a:custGeom>
          <a:solidFill>
            <a:srgbClr val="221F1F"/>
          </a:solidFill>
        </p:spPr>
        <p:txBody>
          <a:bodyPr wrap="square" lIns="0" tIns="0" rIns="0" bIns="0" rtlCol="0"/>
          <a:lstStyle/>
          <a:p>
            <a:endParaRPr/>
          </a:p>
        </p:txBody>
      </p:sp>
      <p:sp>
        <p:nvSpPr>
          <p:cNvPr id="1109" name="object 1109"/>
          <p:cNvSpPr/>
          <p:nvPr/>
        </p:nvSpPr>
        <p:spPr>
          <a:xfrm>
            <a:off x="1574543" y="3025397"/>
            <a:ext cx="9525" cy="0"/>
          </a:xfrm>
          <a:custGeom>
            <a:avLst/>
            <a:gdLst/>
            <a:ahLst/>
            <a:cxnLst/>
            <a:rect l="l" t="t" r="r" b="b"/>
            <a:pathLst>
              <a:path w="9525">
                <a:moveTo>
                  <a:pt x="723" y="0"/>
                </a:moveTo>
                <a:lnTo>
                  <a:pt x="0" y="0"/>
                </a:lnTo>
                <a:lnTo>
                  <a:pt x="9525" y="0"/>
                </a:lnTo>
                <a:lnTo>
                  <a:pt x="723" y="0"/>
                </a:lnTo>
                <a:close/>
              </a:path>
            </a:pathLst>
          </a:custGeom>
          <a:solidFill>
            <a:srgbClr val="221F1F"/>
          </a:solidFill>
        </p:spPr>
        <p:txBody>
          <a:bodyPr wrap="square" lIns="0" tIns="0" rIns="0" bIns="0" rtlCol="0"/>
          <a:lstStyle/>
          <a:p>
            <a:endParaRPr/>
          </a:p>
        </p:txBody>
      </p:sp>
      <p:sp>
        <p:nvSpPr>
          <p:cNvPr id="1110" name="object 1110"/>
          <p:cNvSpPr/>
          <p:nvPr/>
        </p:nvSpPr>
        <p:spPr>
          <a:xfrm>
            <a:off x="1575267" y="3025397"/>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111" name="object 1111"/>
          <p:cNvSpPr/>
          <p:nvPr/>
        </p:nvSpPr>
        <p:spPr>
          <a:xfrm>
            <a:off x="1575267" y="3025397"/>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112" name="object 1112"/>
          <p:cNvSpPr/>
          <p:nvPr/>
        </p:nvSpPr>
        <p:spPr>
          <a:xfrm>
            <a:off x="1529073" y="3023203"/>
            <a:ext cx="45720" cy="2540"/>
          </a:xfrm>
          <a:custGeom>
            <a:avLst/>
            <a:gdLst/>
            <a:ahLst/>
            <a:cxnLst/>
            <a:rect l="l" t="t" r="r" b="b"/>
            <a:pathLst>
              <a:path w="45719" h="2539">
                <a:moveTo>
                  <a:pt x="0" y="0"/>
                </a:moveTo>
                <a:lnTo>
                  <a:pt x="1460" y="2197"/>
                </a:lnTo>
                <a:lnTo>
                  <a:pt x="45466" y="2197"/>
                </a:lnTo>
                <a:lnTo>
                  <a:pt x="0" y="0"/>
                </a:lnTo>
                <a:close/>
              </a:path>
            </a:pathLst>
          </a:custGeom>
          <a:solidFill>
            <a:srgbClr val="221F1F"/>
          </a:solidFill>
        </p:spPr>
        <p:txBody>
          <a:bodyPr wrap="square" lIns="0" tIns="0" rIns="0" bIns="0" rtlCol="0"/>
          <a:lstStyle/>
          <a:p>
            <a:endParaRPr/>
          </a:p>
        </p:txBody>
      </p:sp>
      <p:sp>
        <p:nvSpPr>
          <p:cNvPr id="1113" name="object 1113"/>
          <p:cNvSpPr/>
          <p:nvPr/>
        </p:nvSpPr>
        <p:spPr>
          <a:xfrm>
            <a:off x="1529073" y="3023203"/>
            <a:ext cx="45720" cy="2540"/>
          </a:xfrm>
          <a:custGeom>
            <a:avLst/>
            <a:gdLst/>
            <a:ahLst/>
            <a:cxnLst/>
            <a:rect l="l" t="t" r="r" b="b"/>
            <a:pathLst>
              <a:path w="45719" h="2539">
                <a:moveTo>
                  <a:pt x="0" y="0"/>
                </a:moveTo>
                <a:lnTo>
                  <a:pt x="1460" y="2197"/>
                </a:lnTo>
                <a:lnTo>
                  <a:pt x="45466" y="2197"/>
                </a:lnTo>
                <a:lnTo>
                  <a:pt x="0" y="0"/>
                </a:lnTo>
                <a:close/>
              </a:path>
            </a:pathLst>
          </a:custGeom>
          <a:solidFill>
            <a:srgbClr val="221F1F"/>
          </a:solidFill>
        </p:spPr>
        <p:txBody>
          <a:bodyPr wrap="square" lIns="0" tIns="0" rIns="0" bIns="0" rtlCol="0"/>
          <a:lstStyle/>
          <a:p>
            <a:endParaRPr/>
          </a:p>
        </p:txBody>
      </p:sp>
      <p:sp>
        <p:nvSpPr>
          <p:cNvPr id="1114" name="object 1114"/>
          <p:cNvSpPr/>
          <p:nvPr/>
        </p:nvSpPr>
        <p:spPr>
          <a:xfrm>
            <a:off x="1529073" y="3023203"/>
            <a:ext cx="45720" cy="2540"/>
          </a:xfrm>
          <a:custGeom>
            <a:avLst/>
            <a:gdLst/>
            <a:ahLst/>
            <a:cxnLst/>
            <a:rect l="l" t="t" r="r" b="b"/>
            <a:pathLst>
              <a:path w="45719" h="2539">
                <a:moveTo>
                  <a:pt x="45466" y="0"/>
                </a:moveTo>
                <a:lnTo>
                  <a:pt x="0" y="0"/>
                </a:lnTo>
                <a:lnTo>
                  <a:pt x="45466" y="2197"/>
                </a:lnTo>
                <a:lnTo>
                  <a:pt x="45466" y="0"/>
                </a:lnTo>
                <a:close/>
              </a:path>
            </a:pathLst>
          </a:custGeom>
          <a:solidFill>
            <a:srgbClr val="221F1F"/>
          </a:solidFill>
        </p:spPr>
        <p:txBody>
          <a:bodyPr wrap="square" lIns="0" tIns="0" rIns="0" bIns="0" rtlCol="0"/>
          <a:lstStyle/>
          <a:p>
            <a:endParaRPr/>
          </a:p>
        </p:txBody>
      </p:sp>
      <p:sp>
        <p:nvSpPr>
          <p:cNvPr id="1115" name="object 1115"/>
          <p:cNvSpPr/>
          <p:nvPr/>
        </p:nvSpPr>
        <p:spPr>
          <a:xfrm>
            <a:off x="1529073" y="3023203"/>
            <a:ext cx="45720" cy="2540"/>
          </a:xfrm>
          <a:custGeom>
            <a:avLst/>
            <a:gdLst/>
            <a:ahLst/>
            <a:cxnLst/>
            <a:rect l="l" t="t" r="r" b="b"/>
            <a:pathLst>
              <a:path w="45719" h="2539">
                <a:moveTo>
                  <a:pt x="45466" y="0"/>
                </a:moveTo>
                <a:lnTo>
                  <a:pt x="0" y="0"/>
                </a:lnTo>
                <a:lnTo>
                  <a:pt x="45466" y="2197"/>
                </a:lnTo>
                <a:lnTo>
                  <a:pt x="45466" y="0"/>
                </a:lnTo>
                <a:close/>
              </a:path>
            </a:pathLst>
          </a:custGeom>
          <a:solidFill>
            <a:srgbClr val="221F1F"/>
          </a:solidFill>
        </p:spPr>
        <p:txBody>
          <a:bodyPr wrap="square" lIns="0" tIns="0" rIns="0" bIns="0" rtlCol="0"/>
          <a:lstStyle/>
          <a:p>
            <a:endParaRPr/>
          </a:p>
        </p:txBody>
      </p:sp>
      <p:sp>
        <p:nvSpPr>
          <p:cNvPr id="1116" name="object 1116"/>
          <p:cNvSpPr/>
          <p:nvPr/>
        </p:nvSpPr>
        <p:spPr>
          <a:xfrm>
            <a:off x="1493136" y="3023203"/>
            <a:ext cx="31750" cy="3175"/>
          </a:xfrm>
          <a:custGeom>
            <a:avLst/>
            <a:gdLst/>
            <a:ahLst/>
            <a:cxnLst/>
            <a:rect l="l" t="t" r="r" b="b"/>
            <a:pathLst>
              <a:path w="31750" h="3175">
                <a:moveTo>
                  <a:pt x="0" y="0"/>
                </a:moveTo>
                <a:lnTo>
                  <a:pt x="0" y="2933"/>
                </a:lnTo>
                <a:lnTo>
                  <a:pt x="31534" y="2933"/>
                </a:lnTo>
                <a:lnTo>
                  <a:pt x="0" y="0"/>
                </a:lnTo>
                <a:close/>
              </a:path>
            </a:pathLst>
          </a:custGeom>
          <a:solidFill>
            <a:srgbClr val="221F1F"/>
          </a:solidFill>
        </p:spPr>
        <p:txBody>
          <a:bodyPr wrap="square" lIns="0" tIns="0" rIns="0" bIns="0" rtlCol="0"/>
          <a:lstStyle/>
          <a:p>
            <a:endParaRPr/>
          </a:p>
        </p:txBody>
      </p:sp>
      <p:sp>
        <p:nvSpPr>
          <p:cNvPr id="1117" name="object 1117"/>
          <p:cNvSpPr/>
          <p:nvPr/>
        </p:nvSpPr>
        <p:spPr>
          <a:xfrm>
            <a:off x="1493136" y="3023203"/>
            <a:ext cx="31750" cy="3175"/>
          </a:xfrm>
          <a:custGeom>
            <a:avLst/>
            <a:gdLst/>
            <a:ahLst/>
            <a:cxnLst/>
            <a:rect l="l" t="t" r="r" b="b"/>
            <a:pathLst>
              <a:path w="31750" h="3175">
                <a:moveTo>
                  <a:pt x="0" y="0"/>
                </a:moveTo>
                <a:lnTo>
                  <a:pt x="0" y="2933"/>
                </a:lnTo>
                <a:lnTo>
                  <a:pt x="31534" y="2933"/>
                </a:lnTo>
                <a:lnTo>
                  <a:pt x="0" y="0"/>
                </a:lnTo>
                <a:close/>
              </a:path>
            </a:pathLst>
          </a:custGeom>
          <a:solidFill>
            <a:srgbClr val="221F1F"/>
          </a:solidFill>
        </p:spPr>
        <p:txBody>
          <a:bodyPr wrap="square" lIns="0" tIns="0" rIns="0" bIns="0" rtlCol="0"/>
          <a:lstStyle/>
          <a:p>
            <a:endParaRPr/>
          </a:p>
        </p:txBody>
      </p:sp>
      <p:sp>
        <p:nvSpPr>
          <p:cNvPr id="1118" name="object 1118"/>
          <p:cNvSpPr/>
          <p:nvPr/>
        </p:nvSpPr>
        <p:spPr>
          <a:xfrm>
            <a:off x="1493136" y="3023203"/>
            <a:ext cx="31750" cy="3175"/>
          </a:xfrm>
          <a:custGeom>
            <a:avLst/>
            <a:gdLst/>
            <a:ahLst/>
            <a:cxnLst/>
            <a:rect l="l" t="t" r="r" b="b"/>
            <a:pathLst>
              <a:path w="31750" h="3175">
                <a:moveTo>
                  <a:pt x="30810" y="0"/>
                </a:moveTo>
                <a:lnTo>
                  <a:pt x="0" y="0"/>
                </a:lnTo>
                <a:lnTo>
                  <a:pt x="31534" y="2933"/>
                </a:lnTo>
                <a:lnTo>
                  <a:pt x="30810" y="0"/>
                </a:lnTo>
                <a:close/>
              </a:path>
            </a:pathLst>
          </a:custGeom>
          <a:solidFill>
            <a:srgbClr val="221F1F"/>
          </a:solidFill>
        </p:spPr>
        <p:txBody>
          <a:bodyPr wrap="square" lIns="0" tIns="0" rIns="0" bIns="0" rtlCol="0"/>
          <a:lstStyle/>
          <a:p>
            <a:endParaRPr/>
          </a:p>
        </p:txBody>
      </p:sp>
      <p:sp>
        <p:nvSpPr>
          <p:cNvPr id="1119" name="object 1119"/>
          <p:cNvSpPr/>
          <p:nvPr/>
        </p:nvSpPr>
        <p:spPr>
          <a:xfrm>
            <a:off x="1493136" y="3023203"/>
            <a:ext cx="31750" cy="3175"/>
          </a:xfrm>
          <a:custGeom>
            <a:avLst/>
            <a:gdLst/>
            <a:ahLst/>
            <a:cxnLst/>
            <a:rect l="l" t="t" r="r" b="b"/>
            <a:pathLst>
              <a:path w="31750" h="3175">
                <a:moveTo>
                  <a:pt x="30810" y="0"/>
                </a:moveTo>
                <a:lnTo>
                  <a:pt x="0" y="0"/>
                </a:lnTo>
                <a:lnTo>
                  <a:pt x="31534" y="2933"/>
                </a:lnTo>
                <a:lnTo>
                  <a:pt x="30810" y="0"/>
                </a:lnTo>
                <a:close/>
              </a:path>
            </a:pathLst>
          </a:custGeom>
          <a:solidFill>
            <a:srgbClr val="221F1F"/>
          </a:solidFill>
        </p:spPr>
        <p:txBody>
          <a:bodyPr wrap="square" lIns="0" tIns="0" rIns="0" bIns="0" rtlCol="0"/>
          <a:lstStyle/>
          <a:p>
            <a:endParaRPr/>
          </a:p>
        </p:txBody>
      </p:sp>
      <p:sp>
        <p:nvSpPr>
          <p:cNvPr id="1120" name="object 1120"/>
          <p:cNvSpPr/>
          <p:nvPr/>
        </p:nvSpPr>
        <p:spPr>
          <a:xfrm>
            <a:off x="1493136" y="3026134"/>
            <a:ext cx="32384" cy="1905"/>
          </a:xfrm>
          <a:custGeom>
            <a:avLst/>
            <a:gdLst/>
            <a:ahLst/>
            <a:cxnLst/>
            <a:rect l="l" t="t" r="r" b="b"/>
            <a:pathLst>
              <a:path w="32384" h="1905">
                <a:moveTo>
                  <a:pt x="0" y="0"/>
                </a:moveTo>
                <a:lnTo>
                  <a:pt x="0" y="1460"/>
                </a:lnTo>
                <a:lnTo>
                  <a:pt x="32258" y="1460"/>
                </a:lnTo>
                <a:lnTo>
                  <a:pt x="0" y="0"/>
                </a:lnTo>
                <a:close/>
              </a:path>
            </a:pathLst>
          </a:custGeom>
          <a:solidFill>
            <a:srgbClr val="221F1F"/>
          </a:solidFill>
        </p:spPr>
        <p:txBody>
          <a:bodyPr wrap="square" lIns="0" tIns="0" rIns="0" bIns="0" rtlCol="0"/>
          <a:lstStyle/>
          <a:p>
            <a:endParaRPr/>
          </a:p>
        </p:txBody>
      </p:sp>
      <p:sp>
        <p:nvSpPr>
          <p:cNvPr id="1121" name="object 1121"/>
          <p:cNvSpPr/>
          <p:nvPr/>
        </p:nvSpPr>
        <p:spPr>
          <a:xfrm>
            <a:off x="1493136" y="3026134"/>
            <a:ext cx="32384" cy="1905"/>
          </a:xfrm>
          <a:custGeom>
            <a:avLst/>
            <a:gdLst/>
            <a:ahLst/>
            <a:cxnLst/>
            <a:rect l="l" t="t" r="r" b="b"/>
            <a:pathLst>
              <a:path w="32384" h="1905">
                <a:moveTo>
                  <a:pt x="0" y="0"/>
                </a:moveTo>
                <a:lnTo>
                  <a:pt x="0" y="1460"/>
                </a:lnTo>
                <a:lnTo>
                  <a:pt x="32258" y="1460"/>
                </a:lnTo>
                <a:lnTo>
                  <a:pt x="0" y="0"/>
                </a:lnTo>
                <a:close/>
              </a:path>
            </a:pathLst>
          </a:custGeom>
          <a:solidFill>
            <a:srgbClr val="221F1F"/>
          </a:solidFill>
        </p:spPr>
        <p:txBody>
          <a:bodyPr wrap="square" lIns="0" tIns="0" rIns="0" bIns="0" rtlCol="0"/>
          <a:lstStyle/>
          <a:p>
            <a:endParaRPr/>
          </a:p>
        </p:txBody>
      </p:sp>
      <p:sp>
        <p:nvSpPr>
          <p:cNvPr id="1122" name="object 1122"/>
          <p:cNvSpPr/>
          <p:nvPr/>
        </p:nvSpPr>
        <p:spPr>
          <a:xfrm>
            <a:off x="1493136" y="3026134"/>
            <a:ext cx="32384" cy="1905"/>
          </a:xfrm>
          <a:custGeom>
            <a:avLst/>
            <a:gdLst/>
            <a:ahLst/>
            <a:cxnLst/>
            <a:rect l="l" t="t" r="r" b="b"/>
            <a:pathLst>
              <a:path w="32384" h="1905">
                <a:moveTo>
                  <a:pt x="31534" y="0"/>
                </a:moveTo>
                <a:lnTo>
                  <a:pt x="0" y="0"/>
                </a:lnTo>
                <a:lnTo>
                  <a:pt x="32258" y="1460"/>
                </a:lnTo>
                <a:lnTo>
                  <a:pt x="31534" y="0"/>
                </a:lnTo>
                <a:close/>
              </a:path>
            </a:pathLst>
          </a:custGeom>
          <a:solidFill>
            <a:srgbClr val="221F1F"/>
          </a:solidFill>
        </p:spPr>
        <p:txBody>
          <a:bodyPr wrap="square" lIns="0" tIns="0" rIns="0" bIns="0" rtlCol="0"/>
          <a:lstStyle/>
          <a:p>
            <a:endParaRPr/>
          </a:p>
        </p:txBody>
      </p:sp>
      <p:sp>
        <p:nvSpPr>
          <p:cNvPr id="1123" name="object 1123"/>
          <p:cNvSpPr/>
          <p:nvPr/>
        </p:nvSpPr>
        <p:spPr>
          <a:xfrm>
            <a:off x="1493136" y="3026134"/>
            <a:ext cx="32384" cy="1905"/>
          </a:xfrm>
          <a:custGeom>
            <a:avLst/>
            <a:gdLst/>
            <a:ahLst/>
            <a:cxnLst/>
            <a:rect l="l" t="t" r="r" b="b"/>
            <a:pathLst>
              <a:path w="32384" h="1905">
                <a:moveTo>
                  <a:pt x="31534" y="0"/>
                </a:moveTo>
                <a:lnTo>
                  <a:pt x="0" y="0"/>
                </a:lnTo>
                <a:lnTo>
                  <a:pt x="32258" y="1460"/>
                </a:lnTo>
                <a:lnTo>
                  <a:pt x="31534" y="0"/>
                </a:lnTo>
                <a:close/>
              </a:path>
            </a:pathLst>
          </a:custGeom>
          <a:solidFill>
            <a:srgbClr val="221F1F"/>
          </a:solidFill>
        </p:spPr>
        <p:txBody>
          <a:bodyPr wrap="square" lIns="0" tIns="0" rIns="0" bIns="0" rtlCol="0"/>
          <a:lstStyle/>
          <a:p>
            <a:endParaRPr/>
          </a:p>
        </p:txBody>
      </p:sp>
      <p:sp>
        <p:nvSpPr>
          <p:cNvPr id="1124" name="object 1124"/>
          <p:cNvSpPr/>
          <p:nvPr/>
        </p:nvSpPr>
        <p:spPr>
          <a:xfrm>
            <a:off x="1530537" y="3025397"/>
            <a:ext cx="53340" cy="2540"/>
          </a:xfrm>
          <a:custGeom>
            <a:avLst/>
            <a:gdLst/>
            <a:ahLst/>
            <a:cxnLst/>
            <a:rect l="l" t="t" r="r" b="b"/>
            <a:pathLst>
              <a:path w="53340" h="2539">
                <a:moveTo>
                  <a:pt x="0" y="0"/>
                </a:moveTo>
                <a:lnTo>
                  <a:pt x="723" y="2209"/>
                </a:lnTo>
                <a:lnTo>
                  <a:pt x="52781" y="2209"/>
                </a:lnTo>
                <a:lnTo>
                  <a:pt x="0" y="0"/>
                </a:lnTo>
                <a:close/>
              </a:path>
            </a:pathLst>
          </a:custGeom>
          <a:solidFill>
            <a:srgbClr val="221F1F"/>
          </a:solidFill>
        </p:spPr>
        <p:txBody>
          <a:bodyPr wrap="square" lIns="0" tIns="0" rIns="0" bIns="0" rtlCol="0"/>
          <a:lstStyle/>
          <a:p>
            <a:endParaRPr/>
          </a:p>
        </p:txBody>
      </p:sp>
      <p:sp>
        <p:nvSpPr>
          <p:cNvPr id="1125" name="object 1125"/>
          <p:cNvSpPr/>
          <p:nvPr/>
        </p:nvSpPr>
        <p:spPr>
          <a:xfrm>
            <a:off x="1530537" y="3025397"/>
            <a:ext cx="53340" cy="2540"/>
          </a:xfrm>
          <a:custGeom>
            <a:avLst/>
            <a:gdLst/>
            <a:ahLst/>
            <a:cxnLst/>
            <a:rect l="l" t="t" r="r" b="b"/>
            <a:pathLst>
              <a:path w="53340" h="2539">
                <a:moveTo>
                  <a:pt x="0" y="0"/>
                </a:moveTo>
                <a:lnTo>
                  <a:pt x="723" y="2209"/>
                </a:lnTo>
                <a:lnTo>
                  <a:pt x="52781" y="2209"/>
                </a:lnTo>
                <a:lnTo>
                  <a:pt x="0" y="0"/>
                </a:lnTo>
                <a:close/>
              </a:path>
            </a:pathLst>
          </a:custGeom>
          <a:solidFill>
            <a:srgbClr val="221F1F"/>
          </a:solidFill>
        </p:spPr>
        <p:txBody>
          <a:bodyPr wrap="square" lIns="0" tIns="0" rIns="0" bIns="0" rtlCol="0"/>
          <a:lstStyle/>
          <a:p>
            <a:endParaRPr/>
          </a:p>
        </p:txBody>
      </p:sp>
      <p:sp>
        <p:nvSpPr>
          <p:cNvPr id="1126" name="object 1126"/>
          <p:cNvSpPr/>
          <p:nvPr/>
        </p:nvSpPr>
        <p:spPr>
          <a:xfrm>
            <a:off x="1530537" y="3025397"/>
            <a:ext cx="53975" cy="2540"/>
          </a:xfrm>
          <a:custGeom>
            <a:avLst/>
            <a:gdLst/>
            <a:ahLst/>
            <a:cxnLst/>
            <a:rect l="l" t="t" r="r" b="b"/>
            <a:pathLst>
              <a:path w="53975" h="2539">
                <a:moveTo>
                  <a:pt x="53530" y="0"/>
                </a:moveTo>
                <a:lnTo>
                  <a:pt x="0" y="0"/>
                </a:lnTo>
                <a:lnTo>
                  <a:pt x="52781" y="2209"/>
                </a:lnTo>
                <a:lnTo>
                  <a:pt x="53530" y="0"/>
                </a:lnTo>
                <a:close/>
              </a:path>
            </a:pathLst>
          </a:custGeom>
          <a:solidFill>
            <a:srgbClr val="221F1F"/>
          </a:solidFill>
        </p:spPr>
        <p:txBody>
          <a:bodyPr wrap="square" lIns="0" tIns="0" rIns="0" bIns="0" rtlCol="0"/>
          <a:lstStyle/>
          <a:p>
            <a:endParaRPr/>
          </a:p>
        </p:txBody>
      </p:sp>
      <p:sp>
        <p:nvSpPr>
          <p:cNvPr id="1127" name="object 1127"/>
          <p:cNvSpPr/>
          <p:nvPr/>
        </p:nvSpPr>
        <p:spPr>
          <a:xfrm>
            <a:off x="1530537" y="3025397"/>
            <a:ext cx="53975" cy="2540"/>
          </a:xfrm>
          <a:custGeom>
            <a:avLst/>
            <a:gdLst/>
            <a:ahLst/>
            <a:cxnLst/>
            <a:rect l="l" t="t" r="r" b="b"/>
            <a:pathLst>
              <a:path w="53975" h="2539">
                <a:moveTo>
                  <a:pt x="53530" y="0"/>
                </a:moveTo>
                <a:lnTo>
                  <a:pt x="0" y="0"/>
                </a:lnTo>
                <a:lnTo>
                  <a:pt x="52781" y="2209"/>
                </a:lnTo>
                <a:lnTo>
                  <a:pt x="53530" y="0"/>
                </a:lnTo>
                <a:close/>
              </a:path>
            </a:pathLst>
          </a:custGeom>
          <a:solidFill>
            <a:srgbClr val="221F1F"/>
          </a:solidFill>
        </p:spPr>
        <p:txBody>
          <a:bodyPr wrap="square" lIns="0" tIns="0" rIns="0" bIns="0" rtlCol="0"/>
          <a:lstStyle/>
          <a:p>
            <a:endParaRPr/>
          </a:p>
        </p:txBody>
      </p:sp>
      <p:sp>
        <p:nvSpPr>
          <p:cNvPr id="1128" name="object 1128"/>
          <p:cNvSpPr/>
          <p:nvPr/>
        </p:nvSpPr>
        <p:spPr>
          <a:xfrm>
            <a:off x="1493136" y="3027598"/>
            <a:ext cx="32384" cy="0"/>
          </a:xfrm>
          <a:custGeom>
            <a:avLst/>
            <a:gdLst/>
            <a:ahLst/>
            <a:cxnLst/>
            <a:rect l="l" t="t" r="r" b="b"/>
            <a:pathLst>
              <a:path w="32384">
                <a:moveTo>
                  <a:pt x="0" y="0"/>
                </a:moveTo>
                <a:lnTo>
                  <a:pt x="32258" y="0"/>
                </a:lnTo>
              </a:path>
            </a:pathLst>
          </a:custGeom>
          <a:solidFill>
            <a:srgbClr val="221F1F"/>
          </a:solidFill>
        </p:spPr>
        <p:txBody>
          <a:bodyPr wrap="square" lIns="0" tIns="0" rIns="0" bIns="0" rtlCol="0"/>
          <a:lstStyle/>
          <a:p>
            <a:endParaRPr/>
          </a:p>
        </p:txBody>
      </p:sp>
      <p:sp>
        <p:nvSpPr>
          <p:cNvPr id="1129" name="object 1129"/>
          <p:cNvSpPr/>
          <p:nvPr/>
        </p:nvSpPr>
        <p:spPr>
          <a:xfrm>
            <a:off x="1493136" y="3027598"/>
            <a:ext cx="32384" cy="0"/>
          </a:xfrm>
          <a:custGeom>
            <a:avLst/>
            <a:gdLst/>
            <a:ahLst/>
            <a:cxnLst/>
            <a:rect l="l" t="t" r="r" b="b"/>
            <a:pathLst>
              <a:path w="32384">
                <a:moveTo>
                  <a:pt x="0" y="0"/>
                </a:moveTo>
                <a:lnTo>
                  <a:pt x="32258" y="0"/>
                </a:lnTo>
              </a:path>
            </a:pathLst>
          </a:custGeom>
          <a:solidFill>
            <a:srgbClr val="221F1F"/>
          </a:solidFill>
        </p:spPr>
        <p:txBody>
          <a:bodyPr wrap="square" lIns="0" tIns="0" rIns="0" bIns="0" rtlCol="0"/>
          <a:lstStyle/>
          <a:p>
            <a:endParaRPr/>
          </a:p>
        </p:txBody>
      </p:sp>
      <p:sp>
        <p:nvSpPr>
          <p:cNvPr id="1130" name="object 1130"/>
          <p:cNvSpPr/>
          <p:nvPr/>
        </p:nvSpPr>
        <p:spPr>
          <a:xfrm>
            <a:off x="1493136" y="3027598"/>
            <a:ext cx="32384" cy="0"/>
          </a:xfrm>
          <a:custGeom>
            <a:avLst/>
            <a:gdLst/>
            <a:ahLst/>
            <a:cxnLst/>
            <a:rect l="l" t="t" r="r" b="b"/>
            <a:pathLst>
              <a:path w="32384">
                <a:moveTo>
                  <a:pt x="0" y="0"/>
                </a:moveTo>
                <a:lnTo>
                  <a:pt x="32258" y="0"/>
                </a:lnTo>
              </a:path>
            </a:pathLst>
          </a:custGeom>
          <a:solidFill>
            <a:srgbClr val="221F1F"/>
          </a:solidFill>
        </p:spPr>
        <p:txBody>
          <a:bodyPr wrap="square" lIns="0" tIns="0" rIns="0" bIns="0" rtlCol="0"/>
          <a:lstStyle/>
          <a:p>
            <a:endParaRPr/>
          </a:p>
        </p:txBody>
      </p:sp>
      <p:sp>
        <p:nvSpPr>
          <p:cNvPr id="1131" name="object 1131"/>
          <p:cNvSpPr/>
          <p:nvPr/>
        </p:nvSpPr>
        <p:spPr>
          <a:xfrm>
            <a:off x="1493136" y="3027598"/>
            <a:ext cx="32384" cy="0"/>
          </a:xfrm>
          <a:custGeom>
            <a:avLst/>
            <a:gdLst/>
            <a:ahLst/>
            <a:cxnLst/>
            <a:rect l="l" t="t" r="r" b="b"/>
            <a:pathLst>
              <a:path w="32384">
                <a:moveTo>
                  <a:pt x="0" y="0"/>
                </a:moveTo>
                <a:lnTo>
                  <a:pt x="32258" y="0"/>
                </a:lnTo>
              </a:path>
            </a:pathLst>
          </a:custGeom>
          <a:solidFill>
            <a:srgbClr val="221F1F"/>
          </a:solidFill>
        </p:spPr>
        <p:txBody>
          <a:bodyPr wrap="square" lIns="0" tIns="0" rIns="0" bIns="0" rtlCol="0"/>
          <a:lstStyle/>
          <a:p>
            <a:endParaRPr/>
          </a:p>
        </p:txBody>
      </p:sp>
      <p:sp>
        <p:nvSpPr>
          <p:cNvPr id="1132" name="object 1132"/>
          <p:cNvSpPr/>
          <p:nvPr/>
        </p:nvSpPr>
        <p:spPr>
          <a:xfrm>
            <a:off x="1531268" y="3027598"/>
            <a:ext cx="52069" cy="1905"/>
          </a:xfrm>
          <a:custGeom>
            <a:avLst/>
            <a:gdLst/>
            <a:ahLst/>
            <a:cxnLst/>
            <a:rect l="l" t="t" r="r" b="b"/>
            <a:pathLst>
              <a:path w="52069" h="1905">
                <a:moveTo>
                  <a:pt x="0" y="0"/>
                </a:moveTo>
                <a:lnTo>
                  <a:pt x="736" y="1460"/>
                </a:lnTo>
                <a:lnTo>
                  <a:pt x="52057" y="1460"/>
                </a:lnTo>
                <a:lnTo>
                  <a:pt x="0" y="0"/>
                </a:lnTo>
                <a:close/>
              </a:path>
            </a:pathLst>
          </a:custGeom>
          <a:solidFill>
            <a:srgbClr val="221F1F"/>
          </a:solidFill>
        </p:spPr>
        <p:txBody>
          <a:bodyPr wrap="square" lIns="0" tIns="0" rIns="0" bIns="0" rtlCol="0"/>
          <a:lstStyle/>
          <a:p>
            <a:endParaRPr/>
          </a:p>
        </p:txBody>
      </p:sp>
      <p:sp>
        <p:nvSpPr>
          <p:cNvPr id="1133" name="object 1133"/>
          <p:cNvSpPr/>
          <p:nvPr/>
        </p:nvSpPr>
        <p:spPr>
          <a:xfrm>
            <a:off x="1531268" y="3027598"/>
            <a:ext cx="52069" cy="1905"/>
          </a:xfrm>
          <a:custGeom>
            <a:avLst/>
            <a:gdLst/>
            <a:ahLst/>
            <a:cxnLst/>
            <a:rect l="l" t="t" r="r" b="b"/>
            <a:pathLst>
              <a:path w="52069" h="1905">
                <a:moveTo>
                  <a:pt x="0" y="0"/>
                </a:moveTo>
                <a:lnTo>
                  <a:pt x="736" y="1460"/>
                </a:lnTo>
                <a:lnTo>
                  <a:pt x="52057" y="1460"/>
                </a:lnTo>
                <a:lnTo>
                  <a:pt x="0" y="0"/>
                </a:lnTo>
                <a:close/>
              </a:path>
            </a:pathLst>
          </a:custGeom>
          <a:solidFill>
            <a:srgbClr val="221F1F"/>
          </a:solidFill>
        </p:spPr>
        <p:txBody>
          <a:bodyPr wrap="square" lIns="0" tIns="0" rIns="0" bIns="0" rtlCol="0"/>
          <a:lstStyle/>
          <a:p>
            <a:endParaRPr/>
          </a:p>
        </p:txBody>
      </p:sp>
      <p:sp>
        <p:nvSpPr>
          <p:cNvPr id="1134" name="object 1134"/>
          <p:cNvSpPr/>
          <p:nvPr/>
        </p:nvSpPr>
        <p:spPr>
          <a:xfrm>
            <a:off x="1531268" y="3027598"/>
            <a:ext cx="52069" cy="1905"/>
          </a:xfrm>
          <a:custGeom>
            <a:avLst/>
            <a:gdLst/>
            <a:ahLst/>
            <a:cxnLst/>
            <a:rect l="l" t="t" r="r" b="b"/>
            <a:pathLst>
              <a:path w="52069" h="1905">
                <a:moveTo>
                  <a:pt x="52057" y="0"/>
                </a:moveTo>
                <a:lnTo>
                  <a:pt x="0" y="0"/>
                </a:lnTo>
                <a:lnTo>
                  <a:pt x="52057" y="1460"/>
                </a:lnTo>
                <a:lnTo>
                  <a:pt x="52057" y="0"/>
                </a:lnTo>
                <a:close/>
              </a:path>
            </a:pathLst>
          </a:custGeom>
          <a:solidFill>
            <a:srgbClr val="221F1F"/>
          </a:solidFill>
        </p:spPr>
        <p:txBody>
          <a:bodyPr wrap="square" lIns="0" tIns="0" rIns="0" bIns="0" rtlCol="0"/>
          <a:lstStyle/>
          <a:p>
            <a:endParaRPr/>
          </a:p>
        </p:txBody>
      </p:sp>
      <p:sp>
        <p:nvSpPr>
          <p:cNvPr id="1135" name="object 1135"/>
          <p:cNvSpPr/>
          <p:nvPr/>
        </p:nvSpPr>
        <p:spPr>
          <a:xfrm>
            <a:off x="1531268" y="3027598"/>
            <a:ext cx="52069" cy="1905"/>
          </a:xfrm>
          <a:custGeom>
            <a:avLst/>
            <a:gdLst/>
            <a:ahLst/>
            <a:cxnLst/>
            <a:rect l="l" t="t" r="r" b="b"/>
            <a:pathLst>
              <a:path w="52069" h="1905">
                <a:moveTo>
                  <a:pt x="52057" y="0"/>
                </a:moveTo>
                <a:lnTo>
                  <a:pt x="0" y="0"/>
                </a:lnTo>
                <a:lnTo>
                  <a:pt x="52057" y="1460"/>
                </a:lnTo>
                <a:lnTo>
                  <a:pt x="52057" y="0"/>
                </a:lnTo>
                <a:close/>
              </a:path>
            </a:pathLst>
          </a:custGeom>
          <a:solidFill>
            <a:srgbClr val="221F1F"/>
          </a:solidFill>
        </p:spPr>
        <p:txBody>
          <a:bodyPr wrap="square" lIns="0" tIns="0" rIns="0" bIns="0" rtlCol="0"/>
          <a:lstStyle/>
          <a:p>
            <a:endParaRPr/>
          </a:p>
        </p:txBody>
      </p:sp>
      <p:sp>
        <p:nvSpPr>
          <p:cNvPr id="1136" name="object 1136"/>
          <p:cNvSpPr/>
          <p:nvPr/>
        </p:nvSpPr>
        <p:spPr>
          <a:xfrm>
            <a:off x="1532003" y="3029064"/>
            <a:ext cx="51435" cy="0"/>
          </a:xfrm>
          <a:custGeom>
            <a:avLst/>
            <a:gdLst/>
            <a:ahLst/>
            <a:cxnLst/>
            <a:rect l="l" t="t" r="r" b="b"/>
            <a:pathLst>
              <a:path w="51434">
                <a:moveTo>
                  <a:pt x="0" y="0"/>
                </a:moveTo>
                <a:lnTo>
                  <a:pt x="51320" y="0"/>
                </a:lnTo>
              </a:path>
            </a:pathLst>
          </a:custGeom>
          <a:solidFill>
            <a:srgbClr val="221F1F"/>
          </a:solidFill>
        </p:spPr>
        <p:txBody>
          <a:bodyPr wrap="square" lIns="0" tIns="0" rIns="0" bIns="0" rtlCol="0"/>
          <a:lstStyle/>
          <a:p>
            <a:endParaRPr/>
          </a:p>
        </p:txBody>
      </p:sp>
      <p:sp>
        <p:nvSpPr>
          <p:cNvPr id="1137" name="object 1137"/>
          <p:cNvSpPr/>
          <p:nvPr/>
        </p:nvSpPr>
        <p:spPr>
          <a:xfrm>
            <a:off x="1532003" y="3029064"/>
            <a:ext cx="51435" cy="0"/>
          </a:xfrm>
          <a:custGeom>
            <a:avLst/>
            <a:gdLst/>
            <a:ahLst/>
            <a:cxnLst/>
            <a:rect l="l" t="t" r="r" b="b"/>
            <a:pathLst>
              <a:path w="51434">
                <a:moveTo>
                  <a:pt x="0" y="0"/>
                </a:moveTo>
                <a:lnTo>
                  <a:pt x="51320" y="0"/>
                </a:lnTo>
              </a:path>
            </a:pathLst>
          </a:custGeom>
          <a:solidFill>
            <a:srgbClr val="221F1F"/>
          </a:solidFill>
        </p:spPr>
        <p:txBody>
          <a:bodyPr wrap="square" lIns="0" tIns="0" rIns="0" bIns="0" rtlCol="0"/>
          <a:lstStyle/>
          <a:p>
            <a:endParaRPr/>
          </a:p>
        </p:txBody>
      </p:sp>
      <p:sp>
        <p:nvSpPr>
          <p:cNvPr id="1138" name="object 1138"/>
          <p:cNvSpPr/>
          <p:nvPr/>
        </p:nvSpPr>
        <p:spPr>
          <a:xfrm>
            <a:off x="1532003" y="3029064"/>
            <a:ext cx="51435" cy="0"/>
          </a:xfrm>
          <a:custGeom>
            <a:avLst/>
            <a:gdLst/>
            <a:ahLst/>
            <a:cxnLst/>
            <a:rect l="l" t="t" r="r" b="b"/>
            <a:pathLst>
              <a:path w="51434">
                <a:moveTo>
                  <a:pt x="0" y="0"/>
                </a:moveTo>
                <a:lnTo>
                  <a:pt x="51320" y="0"/>
                </a:lnTo>
              </a:path>
            </a:pathLst>
          </a:custGeom>
          <a:solidFill>
            <a:srgbClr val="221F1F"/>
          </a:solidFill>
        </p:spPr>
        <p:txBody>
          <a:bodyPr wrap="square" lIns="0" tIns="0" rIns="0" bIns="0" rtlCol="0"/>
          <a:lstStyle/>
          <a:p>
            <a:endParaRPr/>
          </a:p>
        </p:txBody>
      </p:sp>
      <p:sp>
        <p:nvSpPr>
          <p:cNvPr id="1139" name="object 1139"/>
          <p:cNvSpPr/>
          <p:nvPr/>
        </p:nvSpPr>
        <p:spPr>
          <a:xfrm>
            <a:off x="1532003" y="3029064"/>
            <a:ext cx="51435" cy="0"/>
          </a:xfrm>
          <a:custGeom>
            <a:avLst/>
            <a:gdLst/>
            <a:ahLst/>
            <a:cxnLst/>
            <a:rect l="l" t="t" r="r" b="b"/>
            <a:pathLst>
              <a:path w="51434">
                <a:moveTo>
                  <a:pt x="0" y="0"/>
                </a:moveTo>
                <a:lnTo>
                  <a:pt x="51320" y="0"/>
                </a:lnTo>
              </a:path>
            </a:pathLst>
          </a:custGeom>
          <a:solidFill>
            <a:srgbClr val="221F1F"/>
          </a:solidFill>
        </p:spPr>
        <p:txBody>
          <a:bodyPr wrap="square" lIns="0" tIns="0" rIns="0" bIns="0" rtlCol="0"/>
          <a:lstStyle/>
          <a:p>
            <a:endParaRPr/>
          </a:p>
        </p:txBody>
      </p:sp>
      <p:sp>
        <p:nvSpPr>
          <p:cNvPr id="1140" name="object 1140"/>
          <p:cNvSpPr/>
          <p:nvPr/>
        </p:nvSpPr>
        <p:spPr>
          <a:xfrm>
            <a:off x="1492412" y="3027598"/>
            <a:ext cx="34290" cy="2540"/>
          </a:xfrm>
          <a:custGeom>
            <a:avLst/>
            <a:gdLst/>
            <a:ahLst/>
            <a:cxnLst/>
            <a:rect l="l" t="t" r="r" b="b"/>
            <a:pathLst>
              <a:path w="34290" h="2539">
                <a:moveTo>
                  <a:pt x="723" y="0"/>
                </a:moveTo>
                <a:lnTo>
                  <a:pt x="0" y="2197"/>
                </a:lnTo>
                <a:lnTo>
                  <a:pt x="33731" y="2197"/>
                </a:lnTo>
                <a:lnTo>
                  <a:pt x="723" y="0"/>
                </a:lnTo>
                <a:close/>
              </a:path>
            </a:pathLst>
          </a:custGeom>
          <a:solidFill>
            <a:srgbClr val="221F1F"/>
          </a:solidFill>
        </p:spPr>
        <p:txBody>
          <a:bodyPr wrap="square" lIns="0" tIns="0" rIns="0" bIns="0" rtlCol="0"/>
          <a:lstStyle/>
          <a:p>
            <a:endParaRPr/>
          </a:p>
        </p:txBody>
      </p:sp>
      <p:sp>
        <p:nvSpPr>
          <p:cNvPr id="1141" name="object 1141"/>
          <p:cNvSpPr/>
          <p:nvPr/>
        </p:nvSpPr>
        <p:spPr>
          <a:xfrm>
            <a:off x="1492412" y="3027598"/>
            <a:ext cx="34290" cy="2540"/>
          </a:xfrm>
          <a:custGeom>
            <a:avLst/>
            <a:gdLst/>
            <a:ahLst/>
            <a:cxnLst/>
            <a:rect l="l" t="t" r="r" b="b"/>
            <a:pathLst>
              <a:path w="34290" h="2539">
                <a:moveTo>
                  <a:pt x="723" y="0"/>
                </a:moveTo>
                <a:lnTo>
                  <a:pt x="0" y="2197"/>
                </a:lnTo>
                <a:lnTo>
                  <a:pt x="33731" y="2197"/>
                </a:lnTo>
                <a:lnTo>
                  <a:pt x="723" y="0"/>
                </a:lnTo>
                <a:close/>
              </a:path>
            </a:pathLst>
          </a:custGeom>
          <a:solidFill>
            <a:srgbClr val="221F1F"/>
          </a:solidFill>
        </p:spPr>
        <p:txBody>
          <a:bodyPr wrap="square" lIns="0" tIns="0" rIns="0" bIns="0" rtlCol="0"/>
          <a:lstStyle/>
          <a:p>
            <a:endParaRPr/>
          </a:p>
        </p:txBody>
      </p:sp>
      <p:sp>
        <p:nvSpPr>
          <p:cNvPr id="1142" name="object 1142"/>
          <p:cNvSpPr/>
          <p:nvPr/>
        </p:nvSpPr>
        <p:spPr>
          <a:xfrm>
            <a:off x="1493136" y="3027598"/>
            <a:ext cx="33020" cy="2540"/>
          </a:xfrm>
          <a:custGeom>
            <a:avLst/>
            <a:gdLst/>
            <a:ahLst/>
            <a:cxnLst/>
            <a:rect l="l" t="t" r="r" b="b"/>
            <a:pathLst>
              <a:path w="33019" h="2539">
                <a:moveTo>
                  <a:pt x="32258" y="0"/>
                </a:moveTo>
                <a:lnTo>
                  <a:pt x="0" y="0"/>
                </a:lnTo>
                <a:lnTo>
                  <a:pt x="33007" y="2197"/>
                </a:lnTo>
                <a:lnTo>
                  <a:pt x="32258" y="0"/>
                </a:lnTo>
                <a:close/>
              </a:path>
            </a:pathLst>
          </a:custGeom>
          <a:solidFill>
            <a:srgbClr val="221F1F"/>
          </a:solidFill>
        </p:spPr>
        <p:txBody>
          <a:bodyPr wrap="square" lIns="0" tIns="0" rIns="0" bIns="0" rtlCol="0"/>
          <a:lstStyle/>
          <a:p>
            <a:endParaRPr/>
          </a:p>
        </p:txBody>
      </p:sp>
      <p:sp>
        <p:nvSpPr>
          <p:cNvPr id="1143" name="object 1143"/>
          <p:cNvSpPr/>
          <p:nvPr/>
        </p:nvSpPr>
        <p:spPr>
          <a:xfrm>
            <a:off x="1493136" y="3027598"/>
            <a:ext cx="33020" cy="2540"/>
          </a:xfrm>
          <a:custGeom>
            <a:avLst/>
            <a:gdLst/>
            <a:ahLst/>
            <a:cxnLst/>
            <a:rect l="l" t="t" r="r" b="b"/>
            <a:pathLst>
              <a:path w="33019" h="2539">
                <a:moveTo>
                  <a:pt x="32258" y="0"/>
                </a:moveTo>
                <a:lnTo>
                  <a:pt x="0" y="0"/>
                </a:lnTo>
                <a:lnTo>
                  <a:pt x="33007" y="2197"/>
                </a:lnTo>
                <a:lnTo>
                  <a:pt x="32258" y="0"/>
                </a:lnTo>
                <a:close/>
              </a:path>
            </a:pathLst>
          </a:custGeom>
          <a:solidFill>
            <a:srgbClr val="221F1F"/>
          </a:solidFill>
        </p:spPr>
        <p:txBody>
          <a:bodyPr wrap="square" lIns="0" tIns="0" rIns="0" bIns="0" rtlCol="0"/>
          <a:lstStyle/>
          <a:p>
            <a:endParaRPr/>
          </a:p>
        </p:txBody>
      </p:sp>
      <p:sp>
        <p:nvSpPr>
          <p:cNvPr id="1144" name="object 1144"/>
          <p:cNvSpPr/>
          <p:nvPr/>
        </p:nvSpPr>
        <p:spPr>
          <a:xfrm>
            <a:off x="1532003" y="3029064"/>
            <a:ext cx="50800" cy="2540"/>
          </a:xfrm>
          <a:custGeom>
            <a:avLst/>
            <a:gdLst/>
            <a:ahLst/>
            <a:cxnLst/>
            <a:rect l="l" t="t" r="r" b="b"/>
            <a:pathLst>
              <a:path w="50800" h="2539">
                <a:moveTo>
                  <a:pt x="0" y="0"/>
                </a:moveTo>
                <a:lnTo>
                  <a:pt x="0" y="2197"/>
                </a:lnTo>
                <a:lnTo>
                  <a:pt x="50596" y="2197"/>
                </a:lnTo>
                <a:lnTo>
                  <a:pt x="0" y="0"/>
                </a:lnTo>
                <a:close/>
              </a:path>
            </a:pathLst>
          </a:custGeom>
          <a:solidFill>
            <a:srgbClr val="221F1F"/>
          </a:solidFill>
        </p:spPr>
        <p:txBody>
          <a:bodyPr wrap="square" lIns="0" tIns="0" rIns="0" bIns="0" rtlCol="0"/>
          <a:lstStyle/>
          <a:p>
            <a:endParaRPr/>
          </a:p>
        </p:txBody>
      </p:sp>
      <p:sp>
        <p:nvSpPr>
          <p:cNvPr id="1145" name="object 1145"/>
          <p:cNvSpPr/>
          <p:nvPr/>
        </p:nvSpPr>
        <p:spPr>
          <a:xfrm>
            <a:off x="1532003" y="3029064"/>
            <a:ext cx="50800" cy="2540"/>
          </a:xfrm>
          <a:custGeom>
            <a:avLst/>
            <a:gdLst/>
            <a:ahLst/>
            <a:cxnLst/>
            <a:rect l="l" t="t" r="r" b="b"/>
            <a:pathLst>
              <a:path w="50800" h="2539">
                <a:moveTo>
                  <a:pt x="0" y="0"/>
                </a:moveTo>
                <a:lnTo>
                  <a:pt x="0" y="2197"/>
                </a:lnTo>
                <a:lnTo>
                  <a:pt x="50596" y="2197"/>
                </a:lnTo>
                <a:lnTo>
                  <a:pt x="0" y="0"/>
                </a:lnTo>
                <a:close/>
              </a:path>
            </a:pathLst>
          </a:custGeom>
          <a:solidFill>
            <a:srgbClr val="221F1F"/>
          </a:solidFill>
        </p:spPr>
        <p:txBody>
          <a:bodyPr wrap="square" lIns="0" tIns="0" rIns="0" bIns="0" rtlCol="0"/>
          <a:lstStyle/>
          <a:p>
            <a:endParaRPr/>
          </a:p>
        </p:txBody>
      </p:sp>
      <p:sp>
        <p:nvSpPr>
          <p:cNvPr id="1146" name="object 1146"/>
          <p:cNvSpPr/>
          <p:nvPr/>
        </p:nvSpPr>
        <p:spPr>
          <a:xfrm>
            <a:off x="1532003" y="3029064"/>
            <a:ext cx="51435" cy="2540"/>
          </a:xfrm>
          <a:custGeom>
            <a:avLst/>
            <a:gdLst/>
            <a:ahLst/>
            <a:cxnLst/>
            <a:rect l="l" t="t" r="r" b="b"/>
            <a:pathLst>
              <a:path w="51434" h="2539">
                <a:moveTo>
                  <a:pt x="51320" y="0"/>
                </a:moveTo>
                <a:lnTo>
                  <a:pt x="0" y="0"/>
                </a:lnTo>
                <a:lnTo>
                  <a:pt x="50596" y="2197"/>
                </a:lnTo>
                <a:lnTo>
                  <a:pt x="51320" y="0"/>
                </a:lnTo>
                <a:close/>
              </a:path>
            </a:pathLst>
          </a:custGeom>
          <a:solidFill>
            <a:srgbClr val="221F1F"/>
          </a:solidFill>
        </p:spPr>
        <p:txBody>
          <a:bodyPr wrap="square" lIns="0" tIns="0" rIns="0" bIns="0" rtlCol="0"/>
          <a:lstStyle/>
          <a:p>
            <a:endParaRPr/>
          </a:p>
        </p:txBody>
      </p:sp>
      <p:sp>
        <p:nvSpPr>
          <p:cNvPr id="1147" name="object 1147"/>
          <p:cNvSpPr/>
          <p:nvPr/>
        </p:nvSpPr>
        <p:spPr>
          <a:xfrm>
            <a:off x="1532003" y="3029064"/>
            <a:ext cx="51435" cy="2540"/>
          </a:xfrm>
          <a:custGeom>
            <a:avLst/>
            <a:gdLst/>
            <a:ahLst/>
            <a:cxnLst/>
            <a:rect l="l" t="t" r="r" b="b"/>
            <a:pathLst>
              <a:path w="51434" h="2539">
                <a:moveTo>
                  <a:pt x="51320" y="0"/>
                </a:moveTo>
                <a:lnTo>
                  <a:pt x="0" y="0"/>
                </a:lnTo>
                <a:lnTo>
                  <a:pt x="50596" y="2197"/>
                </a:lnTo>
                <a:lnTo>
                  <a:pt x="51320" y="0"/>
                </a:lnTo>
                <a:close/>
              </a:path>
            </a:pathLst>
          </a:custGeom>
          <a:solidFill>
            <a:srgbClr val="221F1F"/>
          </a:solidFill>
        </p:spPr>
        <p:txBody>
          <a:bodyPr wrap="square" lIns="0" tIns="0" rIns="0" bIns="0" rtlCol="0"/>
          <a:lstStyle/>
          <a:p>
            <a:endParaRPr/>
          </a:p>
        </p:txBody>
      </p:sp>
      <p:sp>
        <p:nvSpPr>
          <p:cNvPr id="1148" name="object 1148"/>
          <p:cNvSpPr/>
          <p:nvPr/>
        </p:nvSpPr>
        <p:spPr>
          <a:xfrm>
            <a:off x="1582601" y="3031258"/>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1149" name="object 1149"/>
          <p:cNvSpPr/>
          <p:nvPr/>
        </p:nvSpPr>
        <p:spPr>
          <a:xfrm>
            <a:off x="1582601" y="3031258"/>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1150" name="object 1150"/>
          <p:cNvSpPr/>
          <p:nvPr/>
        </p:nvSpPr>
        <p:spPr>
          <a:xfrm>
            <a:off x="1581864" y="3031258"/>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151" name="object 1151"/>
          <p:cNvSpPr/>
          <p:nvPr/>
        </p:nvSpPr>
        <p:spPr>
          <a:xfrm>
            <a:off x="1581864" y="3031258"/>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152" name="object 1152"/>
          <p:cNvSpPr/>
          <p:nvPr/>
        </p:nvSpPr>
        <p:spPr>
          <a:xfrm>
            <a:off x="1581864" y="3031258"/>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153" name="object 1153"/>
          <p:cNvSpPr/>
          <p:nvPr/>
        </p:nvSpPr>
        <p:spPr>
          <a:xfrm>
            <a:off x="1581864" y="3031258"/>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154" name="object 1154"/>
          <p:cNvSpPr/>
          <p:nvPr/>
        </p:nvSpPr>
        <p:spPr>
          <a:xfrm>
            <a:off x="1531266" y="3031258"/>
            <a:ext cx="50800" cy="0"/>
          </a:xfrm>
          <a:custGeom>
            <a:avLst/>
            <a:gdLst/>
            <a:ahLst/>
            <a:cxnLst/>
            <a:rect l="l" t="t" r="r" b="b"/>
            <a:pathLst>
              <a:path w="50800">
                <a:moveTo>
                  <a:pt x="736" y="0"/>
                </a:moveTo>
                <a:lnTo>
                  <a:pt x="0" y="0"/>
                </a:lnTo>
                <a:lnTo>
                  <a:pt x="50609" y="0"/>
                </a:lnTo>
                <a:lnTo>
                  <a:pt x="736" y="0"/>
                </a:lnTo>
                <a:close/>
              </a:path>
            </a:pathLst>
          </a:custGeom>
          <a:solidFill>
            <a:srgbClr val="221F1F"/>
          </a:solidFill>
        </p:spPr>
        <p:txBody>
          <a:bodyPr wrap="square" lIns="0" tIns="0" rIns="0" bIns="0" rtlCol="0"/>
          <a:lstStyle/>
          <a:p>
            <a:endParaRPr/>
          </a:p>
        </p:txBody>
      </p:sp>
      <p:sp>
        <p:nvSpPr>
          <p:cNvPr id="1155" name="object 1155"/>
          <p:cNvSpPr/>
          <p:nvPr/>
        </p:nvSpPr>
        <p:spPr>
          <a:xfrm>
            <a:off x="1531266" y="3031258"/>
            <a:ext cx="50800" cy="0"/>
          </a:xfrm>
          <a:custGeom>
            <a:avLst/>
            <a:gdLst/>
            <a:ahLst/>
            <a:cxnLst/>
            <a:rect l="l" t="t" r="r" b="b"/>
            <a:pathLst>
              <a:path w="50800">
                <a:moveTo>
                  <a:pt x="736" y="0"/>
                </a:moveTo>
                <a:lnTo>
                  <a:pt x="0" y="0"/>
                </a:lnTo>
                <a:lnTo>
                  <a:pt x="50609" y="0"/>
                </a:lnTo>
                <a:lnTo>
                  <a:pt x="736" y="0"/>
                </a:lnTo>
                <a:close/>
              </a:path>
            </a:pathLst>
          </a:custGeom>
          <a:solidFill>
            <a:srgbClr val="221F1F"/>
          </a:solidFill>
        </p:spPr>
        <p:txBody>
          <a:bodyPr wrap="square" lIns="0" tIns="0" rIns="0" bIns="0" rtlCol="0"/>
          <a:lstStyle/>
          <a:p>
            <a:endParaRPr/>
          </a:p>
        </p:txBody>
      </p:sp>
      <p:sp>
        <p:nvSpPr>
          <p:cNvPr id="1156" name="object 1156"/>
          <p:cNvSpPr/>
          <p:nvPr/>
        </p:nvSpPr>
        <p:spPr>
          <a:xfrm>
            <a:off x="1532003" y="3031258"/>
            <a:ext cx="50165" cy="0"/>
          </a:xfrm>
          <a:custGeom>
            <a:avLst/>
            <a:gdLst/>
            <a:ahLst/>
            <a:cxnLst/>
            <a:rect l="l" t="t" r="r" b="b"/>
            <a:pathLst>
              <a:path w="50165">
                <a:moveTo>
                  <a:pt x="0" y="0"/>
                </a:moveTo>
                <a:lnTo>
                  <a:pt x="49872" y="0"/>
                </a:lnTo>
              </a:path>
            </a:pathLst>
          </a:custGeom>
          <a:solidFill>
            <a:srgbClr val="221F1F"/>
          </a:solidFill>
        </p:spPr>
        <p:txBody>
          <a:bodyPr wrap="square" lIns="0" tIns="0" rIns="0" bIns="0" rtlCol="0"/>
          <a:lstStyle/>
          <a:p>
            <a:endParaRPr/>
          </a:p>
        </p:txBody>
      </p:sp>
      <p:sp>
        <p:nvSpPr>
          <p:cNvPr id="1157" name="object 1157"/>
          <p:cNvSpPr/>
          <p:nvPr/>
        </p:nvSpPr>
        <p:spPr>
          <a:xfrm>
            <a:off x="1532003" y="3031258"/>
            <a:ext cx="50165" cy="0"/>
          </a:xfrm>
          <a:custGeom>
            <a:avLst/>
            <a:gdLst/>
            <a:ahLst/>
            <a:cxnLst/>
            <a:rect l="l" t="t" r="r" b="b"/>
            <a:pathLst>
              <a:path w="50165">
                <a:moveTo>
                  <a:pt x="0" y="0"/>
                </a:moveTo>
                <a:lnTo>
                  <a:pt x="49872" y="0"/>
                </a:lnTo>
              </a:path>
            </a:pathLst>
          </a:custGeom>
          <a:solidFill>
            <a:srgbClr val="221F1F"/>
          </a:solidFill>
        </p:spPr>
        <p:txBody>
          <a:bodyPr wrap="square" lIns="0" tIns="0" rIns="0" bIns="0" rtlCol="0"/>
          <a:lstStyle/>
          <a:p>
            <a:endParaRPr/>
          </a:p>
        </p:txBody>
      </p:sp>
      <p:sp>
        <p:nvSpPr>
          <p:cNvPr id="1158" name="object 1158"/>
          <p:cNvSpPr/>
          <p:nvPr/>
        </p:nvSpPr>
        <p:spPr>
          <a:xfrm>
            <a:off x="1492407" y="3029792"/>
            <a:ext cx="34290" cy="1905"/>
          </a:xfrm>
          <a:custGeom>
            <a:avLst/>
            <a:gdLst/>
            <a:ahLst/>
            <a:cxnLst/>
            <a:rect l="l" t="t" r="r" b="b"/>
            <a:pathLst>
              <a:path w="34290" h="1905">
                <a:moveTo>
                  <a:pt x="0" y="0"/>
                </a:moveTo>
                <a:lnTo>
                  <a:pt x="0" y="1460"/>
                </a:lnTo>
                <a:lnTo>
                  <a:pt x="33731" y="1460"/>
                </a:lnTo>
                <a:lnTo>
                  <a:pt x="0" y="0"/>
                </a:lnTo>
                <a:close/>
              </a:path>
            </a:pathLst>
          </a:custGeom>
          <a:solidFill>
            <a:srgbClr val="221F1F"/>
          </a:solidFill>
        </p:spPr>
        <p:txBody>
          <a:bodyPr wrap="square" lIns="0" tIns="0" rIns="0" bIns="0" rtlCol="0"/>
          <a:lstStyle/>
          <a:p>
            <a:endParaRPr/>
          </a:p>
        </p:txBody>
      </p:sp>
      <p:sp>
        <p:nvSpPr>
          <p:cNvPr id="1159" name="object 1159"/>
          <p:cNvSpPr/>
          <p:nvPr/>
        </p:nvSpPr>
        <p:spPr>
          <a:xfrm>
            <a:off x="1492407" y="3029792"/>
            <a:ext cx="34290" cy="1905"/>
          </a:xfrm>
          <a:custGeom>
            <a:avLst/>
            <a:gdLst/>
            <a:ahLst/>
            <a:cxnLst/>
            <a:rect l="l" t="t" r="r" b="b"/>
            <a:pathLst>
              <a:path w="34290" h="1905">
                <a:moveTo>
                  <a:pt x="0" y="0"/>
                </a:moveTo>
                <a:lnTo>
                  <a:pt x="0" y="1460"/>
                </a:lnTo>
                <a:lnTo>
                  <a:pt x="33731" y="1460"/>
                </a:lnTo>
                <a:lnTo>
                  <a:pt x="0" y="0"/>
                </a:lnTo>
                <a:close/>
              </a:path>
            </a:pathLst>
          </a:custGeom>
          <a:solidFill>
            <a:srgbClr val="221F1F"/>
          </a:solidFill>
        </p:spPr>
        <p:txBody>
          <a:bodyPr wrap="square" lIns="0" tIns="0" rIns="0" bIns="0" rtlCol="0"/>
          <a:lstStyle/>
          <a:p>
            <a:endParaRPr/>
          </a:p>
        </p:txBody>
      </p:sp>
      <p:sp>
        <p:nvSpPr>
          <p:cNvPr id="1160" name="object 1160"/>
          <p:cNvSpPr/>
          <p:nvPr/>
        </p:nvSpPr>
        <p:spPr>
          <a:xfrm>
            <a:off x="1492407" y="3029792"/>
            <a:ext cx="34290" cy="1905"/>
          </a:xfrm>
          <a:custGeom>
            <a:avLst/>
            <a:gdLst/>
            <a:ahLst/>
            <a:cxnLst/>
            <a:rect l="l" t="t" r="r" b="b"/>
            <a:pathLst>
              <a:path w="34290" h="1905">
                <a:moveTo>
                  <a:pt x="33731" y="0"/>
                </a:moveTo>
                <a:lnTo>
                  <a:pt x="0" y="0"/>
                </a:lnTo>
                <a:lnTo>
                  <a:pt x="33731" y="1460"/>
                </a:lnTo>
                <a:lnTo>
                  <a:pt x="33731" y="0"/>
                </a:lnTo>
                <a:close/>
              </a:path>
            </a:pathLst>
          </a:custGeom>
          <a:solidFill>
            <a:srgbClr val="221F1F"/>
          </a:solidFill>
        </p:spPr>
        <p:txBody>
          <a:bodyPr wrap="square" lIns="0" tIns="0" rIns="0" bIns="0" rtlCol="0"/>
          <a:lstStyle/>
          <a:p>
            <a:endParaRPr/>
          </a:p>
        </p:txBody>
      </p:sp>
      <p:sp>
        <p:nvSpPr>
          <p:cNvPr id="1161" name="object 1161"/>
          <p:cNvSpPr/>
          <p:nvPr/>
        </p:nvSpPr>
        <p:spPr>
          <a:xfrm>
            <a:off x="1492407" y="3029792"/>
            <a:ext cx="34290" cy="1905"/>
          </a:xfrm>
          <a:custGeom>
            <a:avLst/>
            <a:gdLst/>
            <a:ahLst/>
            <a:cxnLst/>
            <a:rect l="l" t="t" r="r" b="b"/>
            <a:pathLst>
              <a:path w="34290" h="1905">
                <a:moveTo>
                  <a:pt x="33731" y="0"/>
                </a:moveTo>
                <a:lnTo>
                  <a:pt x="0" y="0"/>
                </a:lnTo>
                <a:lnTo>
                  <a:pt x="33731" y="1460"/>
                </a:lnTo>
                <a:lnTo>
                  <a:pt x="33731" y="0"/>
                </a:lnTo>
                <a:close/>
              </a:path>
            </a:pathLst>
          </a:custGeom>
          <a:solidFill>
            <a:srgbClr val="221F1F"/>
          </a:solidFill>
        </p:spPr>
        <p:txBody>
          <a:bodyPr wrap="square" lIns="0" tIns="0" rIns="0" bIns="0" rtlCol="0"/>
          <a:lstStyle/>
          <a:p>
            <a:endParaRPr/>
          </a:p>
        </p:txBody>
      </p:sp>
      <p:sp>
        <p:nvSpPr>
          <p:cNvPr id="1162" name="object 1162"/>
          <p:cNvSpPr/>
          <p:nvPr/>
        </p:nvSpPr>
        <p:spPr>
          <a:xfrm>
            <a:off x="1530544" y="3031258"/>
            <a:ext cx="50165" cy="1270"/>
          </a:xfrm>
          <a:custGeom>
            <a:avLst/>
            <a:gdLst/>
            <a:ahLst/>
            <a:cxnLst/>
            <a:rect l="l" t="t" r="r" b="b"/>
            <a:pathLst>
              <a:path w="50165" h="1269">
                <a:moveTo>
                  <a:pt x="723" y="0"/>
                </a:moveTo>
                <a:lnTo>
                  <a:pt x="0" y="736"/>
                </a:lnTo>
                <a:lnTo>
                  <a:pt x="49847" y="736"/>
                </a:lnTo>
                <a:lnTo>
                  <a:pt x="723" y="0"/>
                </a:lnTo>
                <a:close/>
              </a:path>
            </a:pathLst>
          </a:custGeom>
          <a:solidFill>
            <a:srgbClr val="221F1F"/>
          </a:solidFill>
        </p:spPr>
        <p:txBody>
          <a:bodyPr wrap="square" lIns="0" tIns="0" rIns="0" bIns="0" rtlCol="0"/>
          <a:lstStyle/>
          <a:p>
            <a:endParaRPr/>
          </a:p>
        </p:txBody>
      </p:sp>
      <p:sp>
        <p:nvSpPr>
          <p:cNvPr id="1163" name="object 1163"/>
          <p:cNvSpPr/>
          <p:nvPr/>
        </p:nvSpPr>
        <p:spPr>
          <a:xfrm>
            <a:off x="1530544" y="3031258"/>
            <a:ext cx="50165" cy="1270"/>
          </a:xfrm>
          <a:custGeom>
            <a:avLst/>
            <a:gdLst/>
            <a:ahLst/>
            <a:cxnLst/>
            <a:rect l="l" t="t" r="r" b="b"/>
            <a:pathLst>
              <a:path w="50165" h="1269">
                <a:moveTo>
                  <a:pt x="723" y="0"/>
                </a:moveTo>
                <a:lnTo>
                  <a:pt x="0" y="736"/>
                </a:lnTo>
                <a:lnTo>
                  <a:pt x="49847" y="736"/>
                </a:lnTo>
                <a:lnTo>
                  <a:pt x="723" y="0"/>
                </a:lnTo>
                <a:close/>
              </a:path>
            </a:pathLst>
          </a:custGeom>
          <a:solidFill>
            <a:srgbClr val="221F1F"/>
          </a:solidFill>
        </p:spPr>
        <p:txBody>
          <a:bodyPr wrap="square" lIns="0" tIns="0" rIns="0" bIns="0" rtlCol="0"/>
          <a:lstStyle/>
          <a:p>
            <a:endParaRPr/>
          </a:p>
        </p:txBody>
      </p:sp>
      <p:sp>
        <p:nvSpPr>
          <p:cNvPr id="1164" name="object 1164"/>
          <p:cNvSpPr/>
          <p:nvPr/>
        </p:nvSpPr>
        <p:spPr>
          <a:xfrm>
            <a:off x="1531268" y="3031258"/>
            <a:ext cx="50800" cy="1270"/>
          </a:xfrm>
          <a:custGeom>
            <a:avLst/>
            <a:gdLst/>
            <a:ahLst/>
            <a:cxnLst/>
            <a:rect l="l" t="t" r="r" b="b"/>
            <a:pathLst>
              <a:path w="50800" h="1269">
                <a:moveTo>
                  <a:pt x="50596" y="0"/>
                </a:moveTo>
                <a:lnTo>
                  <a:pt x="0" y="0"/>
                </a:lnTo>
                <a:lnTo>
                  <a:pt x="49123" y="736"/>
                </a:lnTo>
                <a:lnTo>
                  <a:pt x="50596" y="0"/>
                </a:lnTo>
                <a:close/>
              </a:path>
            </a:pathLst>
          </a:custGeom>
          <a:solidFill>
            <a:srgbClr val="221F1F"/>
          </a:solidFill>
        </p:spPr>
        <p:txBody>
          <a:bodyPr wrap="square" lIns="0" tIns="0" rIns="0" bIns="0" rtlCol="0"/>
          <a:lstStyle/>
          <a:p>
            <a:endParaRPr/>
          </a:p>
        </p:txBody>
      </p:sp>
      <p:sp>
        <p:nvSpPr>
          <p:cNvPr id="1165" name="object 1165"/>
          <p:cNvSpPr/>
          <p:nvPr/>
        </p:nvSpPr>
        <p:spPr>
          <a:xfrm>
            <a:off x="1531268" y="3031258"/>
            <a:ext cx="50800" cy="1270"/>
          </a:xfrm>
          <a:custGeom>
            <a:avLst/>
            <a:gdLst/>
            <a:ahLst/>
            <a:cxnLst/>
            <a:rect l="l" t="t" r="r" b="b"/>
            <a:pathLst>
              <a:path w="50800" h="1269">
                <a:moveTo>
                  <a:pt x="50596" y="0"/>
                </a:moveTo>
                <a:lnTo>
                  <a:pt x="0" y="0"/>
                </a:lnTo>
                <a:lnTo>
                  <a:pt x="49123" y="736"/>
                </a:lnTo>
                <a:lnTo>
                  <a:pt x="50596" y="0"/>
                </a:lnTo>
                <a:close/>
              </a:path>
            </a:pathLst>
          </a:custGeom>
          <a:solidFill>
            <a:srgbClr val="221F1F"/>
          </a:solidFill>
        </p:spPr>
        <p:txBody>
          <a:bodyPr wrap="square" lIns="0" tIns="0" rIns="0" bIns="0" rtlCol="0"/>
          <a:lstStyle/>
          <a:p>
            <a:endParaRPr/>
          </a:p>
        </p:txBody>
      </p:sp>
      <p:sp>
        <p:nvSpPr>
          <p:cNvPr id="1166" name="object 1166"/>
          <p:cNvSpPr/>
          <p:nvPr/>
        </p:nvSpPr>
        <p:spPr>
          <a:xfrm>
            <a:off x="1529801" y="3031995"/>
            <a:ext cx="50800" cy="1270"/>
          </a:xfrm>
          <a:custGeom>
            <a:avLst/>
            <a:gdLst/>
            <a:ahLst/>
            <a:cxnLst/>
            <a:rect l="l" t="t" r="r" b="b"/>
            <a:pathLst>
              <a:path w="50800" h="1269">
                <a:moveTo>
                  <a:pt x="736" y="0"/>
                </a:moveTo>
                <a:lnTo>
                  <a:pt x="0" y="723"/>
                </a:lnTo>
                <a:lnTo>
                  <a:pt x="50609" y="723"/>
                </a:lnTo>
                <a:lnTo>
                  <a:pt x="736" y="0"/>
                </a:lnTo>
                <a:close/>
              </a:path>
            </a:pathLst>
          </a:custGeom>
          <a:solidFill>
            <a:srgbClr val="221F1F"/>
          </a:solidFill>
        </p:spPr>
        <p:txBody>
          <a:bodyPr wrap="square" lIns="0" tIns="0" rIns="0" bIns="0" rtlCol="0"/>
          <a:lstStyle/>
          <a:p>
            <a:endParaRPr/>
          </a:p>
        </p:txBody>
      </p:sp>
      <p:sp>
        <p:nvSpPr>
          <p:cNvPr id="1167" name="object 1167"/>
          <p:cNvSpPr/>
          <p:nvPr/>
        </p:nvSpPr>
        <p:spPr>
          <a:xfrm>
            <a:off x="1529801" y="3031995"/>
            <a:ext cx="50800" cy="1270"/>
          </a:xfrm>
          <a:custGeom>
            <a:avLst/>
            <a:gdLst/>
            <a:ahLst/>
            <a:cxnLst/>
            <a:rect l="l" t="t" r="r" b="b"/>
            <a:pathLst>
              <a:path w="50800" h="1269">
                <a:moveTo>
                  <a:pt x="736" y="0"/>
                </a:moveTo>
                <a:lnTo>
                  <a:pt x="0" y="723"/>
                </a:lnTo>
                <a:lnTo>
                  <a:pt x="50609" y="723"/>
                </a:lnTo>
                <a:lnTo>
                  <a:pt x="736" y="0"/>
                </a:lnTo>
                <a:close/>
              </a:path>
            </a:pathLst>
          </a:custGeom>
          <a:solidFill>
            <a:srgbClr val="221F1F"/>
          </a:solidFill>
        </p:spPr>
        <p:txBody>
          <a:bodyPr wrap="square" lIns="0" tIns="0" rIns="0" bIns="0" rtlCol="0"/>
          <a:lstStyle/>
          <a:p>
            <a:endParaRPr/>
          </a:p>
        </p:txBody>
      </p:sp>
      <p:sp>
        <p:nvSpPr>
          <p:cNvPr id="1168" name="object 1168"/>
          <p:cNvSpPr/>
          <p:nvPr/>
        </p:nvSpPr>
        <p:spPr>
          <a:xfrm>
            <a:off x="1530537" y="3031995"/>
            <a:ext cx="50165" cy="1270"/>
          </a:xfrm>
          <a:custGeom>
            <a:avLst/>
            <a:gdLst/>
            <a:ahLst/>
            <a:cxnLst/>
            <a:rect l="l" t="t" r="r" b="b"/>
            <a:pathLst>
              <a:path w="50165" h="1269">
                <a:moveTo>
                  <a:pt x="49872" y="0"/>
                </a:moveTo>
                <a:lnTo>
                  <a:pt x="0" y="0"/>
                </a:lnTo>
                <a:lnTo>
                  <a:pt x="49872" y="723"/>
                </a:lnTo>
                <a:lnTo>
                  <a:pt x="49872" y="0"/>
                </a:lnTo>
                <a:close/>
              </a:path>
            </a:pathLst>
          </a:custGeom>
          <a:solidFill>
            <a:srgbClr val="221F1F"/>
          </a:solidFill>
        </p:spPr>
        <p:txBody>
          <a:bodyPr wrap="square" lIns="0" tIns="0" rIns="0" bIns="0" rtlCol="0"/>
          <a:lstStyle/>
          <a:p>
            <a:endParaRPr/>
          </a:p>
        </p:txBody>
      </p:sp>
      <p:sp>
        <p:nvSpPr>
          <p:cNvPr id="1169" name="object 1169"/>
          <p:cNvSpPr/>
          <p:nvPr/>
        </p:nvSpPr>
        <p:spPr>
          <a:xfrm>
            <a:off x="1530537" y="3031995"/>
            <a:ext cx="50165" cy="1270"/>
          </a:xfrm>
          <a:custGeom>
            <a:avLst/>
            <a:gdLst/>
            <a:ahLst/>
            <a:cxnLst/>
            <a:rect l="l" t="t" r="r" b="b"/>
            <a:pathLst>
              <a:path w="50165" h="1269">
                <a:moveTo>
                  <a:pt x="49872" y="0"/>
                </a:moveTo>
                <a:lnTo>
                  <a:pt x="0" y="0"/>
                </a:lnTo>
                <a:lnTo>
                  <a:pt x="49872" y="723"/>
                </a:lnTo>
                <a:lnTo>
                  <a:pt x="49872" y="0"/>
                </a:lnTo>
                <a:close/>
              </a:path>
            </a:pathLst>
          </a:custGeom>
          <a:solidFill>
            <a:srgbClr val="221F1F"/>
          </a:solidFill>
        </p:spPr>
        <p:txBody>
          <a:bodyPr wrap="square" lIns="0" tIns="0" rIns="0" bIns="0" rtlCol="0"/>
          <a:lstStyle/>
          <a:p>
            <a:endParaRPr/>
          </a:p>
        </p:txBody>
      </p:sp>
      <p:sp>
        <p:nvSpPr>
          <p:cNvPr id="1170" name="object 1170"/>
          <p:cNvSpPr/>
          <p:nvPr/>
        </p:nvSpPr>
        <p:spPr>
          <a:xfrm>
            <a:off x="1529801" y="3032723"/>
            <a:ext cx="50165" cy="1270"/>
          </a:xfrm>
          <a:custGeom>
            <a:avLst/>
            <a:gdLst/>
            <a:ahLst/>
            <a:cxnLst/>
            <a:rect l="l" t="t" r="r" b="b"/>
            <a:pathLst>
              <a:path w="50165" h="1269">
                <a:moveTo>
                  <a:pt x="0" y="0"/>
                </a:moveTo>
                <a:lnTo>
                  <a:pt x="0" y="736"/>
                </a:lnTo>
                <a:lnTo>
                  <a:pt x="49872" y="736"/>
                </a:lnTo>
                <a:lnTo>
                  <a:pt x="0" y="0"/>
                </a:lnTo>
                <a:close/>
              </a:path>
            </a:pathLst>
          </a:custGeom>
          <a:solidFill>
            <a:srgbClr val="221F1F"/>
          </a:solidFill>
        </p:spPr>
        <p:txBody>
          <a:bodyPr wrap="square" lIns="0" tIns="0" rIns="0" bIns="0" rtlCol="0"/>
          <a:lstStyle/>
          <a:p>
            <a:endParaRPr/>
          </a:p>
        </p:txBody>
      </p:sp>
      <p:sp>
        <p:nvSpPr>
          <p:cNvPr id="1171" name="object 1171"/>
          <p:cNvSpPr/>
          <p:nvPr/>
        </p:nvSpPr>
        <p:spPr>
          <a:xfrm>
            <a:off x="1529801" y="3032723"/>
            <a:ext cx="50165" cy="1270"/>
          </a:xfrm>
          <a:custGeom>
            <a:avLst/>
            <a:gdLst/>
            <a:ahLst/>
            <a:cxnLst/>
            <a:rect l="l" t="t" r="r" b="b"/>
            <a:pathLst>
              <a:path w="50165" h="1269">
                <a:moveTo>
                  <a:pt x="0" y="0"/>
                </a:moveTo>
                <a:lnTo>
                  <a:pt x="0" y="736"/>
                </a:lnTo>
                <a:lnTo>
                  <a:pt x="49872" y="736"/>
                </a:lnTo>
                <a:lnTo>
                  <a:pt x="0" y="0"/>
                </a:lnTo>
                <a:close/>
              </a:path>
            </a:pathLst>
          </a:custGeom>
          <a:solidFill>
            <a:srgbClr val="221F1F"/>
          </a:solidFill>
        </p:spPr>
        <p:txBody>
          <a:bodyPr wrap="square" lIns="0" tIns="0" rIns="0" bIns="0" rtlCol="0"/>
          <a:lstStyle/>
          <a:p>
            <a:endParaRPr/>
          </a:p>
        </p:txBody>
      </p:sp>
      <p:sp>
        <p:nvSpPr>
          <p:cNvPr id="1172" name="object 1172"/>
          <p:cNvSpPr/>
          <p:nvPr/>
        </p:nvSpPr>
        <p:spPr>
          <a:xfrm>
            <a:off x="1529801" y="3032723"/>
            <a:ext cx="50800" cy="1270"/>
          </a:xfrm>
          <a:custGeom>
            <a:avLst/>
            <a:gdLst/>
            <a:ahLst/>
            <a:cxnLst/>
            <a:rect l="l" t="t" r="r" b="b"/>
            <a:pathLst>
              <a:path w="50800" h="1269">
                <a:moveTo>
                  <a:pt x="50596" y="0"/>
                </a:moveTo>
                <a:lnTo>
                  <a:pt x="0" y="0"/>
                </a:lnTo>
                <a:lnTo>
                  <a:pt x="49872" y="736"/>
                </a:lnTo>
                <a:lnTo>
                  <a:pt x="50596" y="0"/>
                </a:lnTo>
                <a:close/>
              </a:path>
            </a:pathLst>
          </a:custGeom>
          <a:solidFill>
            <a:srgbClr val="221F1F"/>
          </a:solidFill>
        </p:spPr>
        <p:txBody>
          <a:bodyPr wrap="square" lIns="0" tIns="0" rIns="0" bIns="0" rtlCol="0"/>
          <a:lstStyle/>
          <a:p>
            <a:endParaRPr/>
          </a:p>
        </p:txBody>
      </p:sp>
      <p:sp>
        <p:nvSpPr>
          <p:cNvPr id="1173" name="object 1173"/>
          <p:cNvSpPr/>
          <p:nvPr/>
        </p:nvSpPr>
        <p:spPr>
          <a:xfrm>
            <a:off x="1529801" y="3032723"/>
            <a:ext cx="50800" cy="1270"/>
          </a:xfrm>
          <a:custGeom>
            <a:avLst/>
            <a:gdLst/>
            <a:ahLst/>
            <a:cxnLst/>
            <a:rect l="l" t="t" r="r" b="b"/>
            <a:pathLst>
              <a:path w="50800" h="1269">
                <a:moveTo>
                  <a:pt x="50596" y="0"/>
                </a:moveTo>
                <a:lnTo>
                  <a:pt x="0" y="0"/>
                </a:lnTo>
                <a:lnTo>
                  <a:pt x="49872" y="736"/>
                </a:lnTo>
                <a:lnTo>
                  <a:pt x="50596" y="0"/>
                </a:lnTo>
                <a:close/>
              </a:path>
            </a:pathLst>
          </a:custGeom>
          <a:solidFill>
            <a:srgbClr val="221F1F"/>
          </a:solidFill>
        </p:spPr>
        <p:txBody>
          <a:bodyPr wrap="square" lIns="0" tIns="0" rIns="0" bIns="0" rtlCol="0"/>
          <a:lstStyle/>
          <a:p>
            <a:endParaRPr/>
          </a:p>
        </p:txBody>
      </p:sp>
      <p:sp>
        <p:nvSpPr>
          <p:cNvPr id="1174" name="object 1174"/>
          <p:cNvSpPr/>
          <p:nvPr/>
        </p:nvSpPr>
        <p:spPr>
          <a:xfrm>
            <a:off x="1492407" y="3031258"/>
            <a:ext cx="34925" cy="2540"/>
          </a:xfrm>
          <a:custGeom>
            <a:avLst/>
            <a:gdLst/>
            <a:ahLst/>
            <a:cxnLst/>
            <a:rect l="l" t="t" r="r" b="b"/>
            <a:pathLst>
              <a:path w="34925" h="2539">
                <a:moveTo>
                  <a:pt x="0" y="0"/>
                </a:moveTo>
                <a:lnTo>
                  <a:pt x="0" y="2209"/>
                </a:lnTo>
                <a:lnTo>
                  <a:pt x="34467" y="2209"/>
                </a:lnTo>
                <a:lnTo>
                  <a:pt x="0" y="0"/>
                </a:lnTo>
                <a:close/>
              </a:path>
            </a:pathLst>
          </a:custGeom>
          <a:solidFill>
            <a:srgbClr val="221F1F"/>
          </a:solidFill>
        </p:spPr>
        <p:txBody>
          <a:bodyPr wrap="square" lIns="0" tIns="0" rIns="0" bIns="0" rtlCol="0"/>
          <a:lstStyle/>
          <a:p>
            <a:endParaRPr/>
          </a:p>
        </p:txBody>
      </p:sp>
      <p:sp>
        <p:nvSpPr>
          <p:cNvPr id="1175" name="object 1175"/>
          <p:cNvSpPr/>
          <p:nvPr/>
        </p:nvSpPr>
        <p:spPr>
          <a:xfrm>
            <a:off x="1492407" y="3031258"/>
            <a:ext cx="34925" cy="2540"/>
          </a:xfrm>
          <a:custGeom>
            <a:avLst/>
            <a:gdLst/>
            <a:ahLst/>
            <a:cxnLst/>
            <a:rect l="l" t="t" r="r" b="b"/>
            <a:pathLst>
              <a:path w="34925" h="2539">
                <a:moveTo>
                  <a:pt x="0" y="0"/>
                </a:moveTo>
                <a:lnTo>
                  <a:pt x="0" y="2209"/>
                </a:lnTo>
                <a:lnTo>
                  <a:pt x="34467" y="2209"/>
                </a:lnTo>
                <a:lnTo>
                  <a:pt x="0" y="0"/>
                </a:lnTo>
                <a:close/>
              </a:path>
            </a:pathLst>
          </a:custGeom>
          <a:solidFill>
            <a:srgbClr val="221F1F"/>
          </a:solidFill>
        </p:spPr>
        <p:txBody>
          <a:bodyPr wrap="square" lIns="0" tIns="0" rIns="0" bIns="0" rtlCol="0"/>
          <a:lstStyle/>
          <a:p>
            <a:endParaRPr/>
          </a:p>
        </p:txBody>
      </p:sp>
      <p:sp>
        <p:nvSpPr>
          <p:cNvPr id="1176" name="object 1176"/>
          <p:cNvSpPr/>
          <p:nvPr/>
        </p:nvSpPr>
        <p:spPr>
          <a:xfrm>
            <a:off x="1492407" y="3031258"/>
            <a:ext cx="34925" cy="2540"/>
          </a:xfrm>
          <a:custGeom>
            <a:avLst/>
            <a:gdLst/>
            <a:ahLst/>
            <a:cxnLst/>
            <a:rect l="l" t="t" r="r" b="b"/>
            <a:pathLst>
              <a:path w="34925" h="2539">
                <a:moveTo>
                  <a:pt x="33731" y="0"/>
                </a:moveTo>
                <a:lnTo>
                  <a:pt x="0" y="0"/>
                </a:lnTo>
                <a:lnTo>
                  <a:pt x="34467" y="2209"/>
                </a:lnTo>
                <a:lnTo>
                  <a:pt x="33731" y="0"/>
                </a:lnTo>
                <a:close/>
              </a:path>
            </a:pathLst>
          </a:custGeom>
          <a:solidFill>
            <a:srgbClr val="221F1F"/>
          </a:solidFill>
        </p:spPr>
        <p:txBody>
          <a:bodyPr wrap="square" lIns="0" tIns="0" rIns="0" bIns="0" rtlCol="0"/>
          <a:lstStyle/>
          <a:p>
            <a:endParaRPr/>
          </a:p>
        </p:txBody>
      </p:sp>
      <p:sp>
        <p:nvSpPr>
          <p:cNvPr id="1177" name="object 1177"/>
          <p:cNvSpPr/>
          <p:nvPr/>
        </p:nvSpPr>
        <p:spPr>
          <a:xfrm>
            <a:off x="1492407" y="3031258"/>
            <a:ext cx="34925" cy="2540"/>
          </a:xfrm>
          <a:custGeom>
            <a:avLst/>
            <a:gdLst/>
            <a:ahLst/>
            <a:cxnLst/>
            <a:rect l="l" t="t" r="r" b="b"/>
            <a:pathLst>
              <a:path w="34925" h="2539">
                <a:moveTo>
                  <a:pt x="33731" y="0"/>
                </a:moveTo>
                <a:lnTo>
                  <a:pt x="0" y="0"/>
                </a:lnTo>
                <a:lnTo>
                  <a:pt x="34467" y="2209"/>
                </a:lnTo>
                <a:lnTo>
                  <a:pt x="33731" y="0"/>
                </a:lnTo>
                <a:close/>
              </a:path>
            </a:pathLst>
          </a:custGeom>
          <a:solidFill>
            <a:srgbClr val="221F1F"/>
          </a:solidFill>
        </p:spPr>
        <p:txBody>
          <a:bodyPr wrap="square" lIns="0" tIns="0" rIns="0" bIns="0" rtlCol="0"/>
          <a:lstStyle/>
          <a:p>
            <a:endParaRPr/>
          </a:p>
        </p:txBody>
      </p:sp>
      <p:sp>
        <p:nvSpPr>
          <p:cNvPr id="1178" name="object 1178"/>
          <p:cNvSpPr/>
          <p:nvPr/>
        </p:nvSpPr>
        <p:spPr>
          <a:xfrm>
            <a:off x="1529077" y="3033460"/>
            <a:ext cx="50165" cy="0"/>
          </a:xfrm>
          <a:custGeom>
            <a:avLst/>
            <a:gdLst/>
            <a:ahLst/>
            <a:cxnLst/>
            <a:rect l="l" t="t" r="r" b="b"/>
            <a:pathLst>
              <a:path w="50165">
                <a:moveTo>
                  <a:pt x="723" y="0"/>
                </a:moveTo>
                <a:lnTo>
                  <a:pt x="0" y="0"/>
                </a:lnTo>
                <a:lnTo>
                  <a:pt x="49847" y="0"/>
                </a:lnTo>
                <a:lnTo>
                  <a:pt x="723" y="0"/>
                </a:lnTo>
                <a:close/>
              </a:path>
            </a:pathLst>
          </a:custGeom>
          <a:solidFill>
            <a:srgbClr val="221F1F"/>
          </a:solidFill>
        </p:spPr>
        <p:txBody>
          <a:bodyPr wrap="square" lIns="0" tIns="0" rIns="0" bIns="0" rtlCol="0"/>
          <a:lstStyle/>
          <a:p>
            <a:endParaRPr/>
          </a:p>
        </p:txBody>
      </p:sp>
      <p:sp>
        <p:nvSpPr>
          <p:cNvPr id="1179" name="object 1179"/>
          <p:cNvSpPr/>
          <p:nvPr/>
        </p:nvSpPr>
        <p:spPr>
          <a:xfrm>
            <a:off x="1529077" y="3033460"/>
            <a:ext cx="50165" cy="0"/>
          </a:xfrm>
          <a:custGeom>
            <a:avLst/>
            <a:gdLst/>
            <a:ahLst/>
            <a:cxnLst/>
            <a:rect l="l" t="t" r="r" b="b"/>
            <a:pathLst>
              <a:path w="50165">
                <a:moveTo>
                  <a:pt x="723" y="0"/>
                </a:moveTo>
                <a:lnTo>
                  <a:pt x="0" y="0"/>
                </a:lnTo>
                <a:lnTo>
                  <a:pt x="49847" y="0"/>
                </a:lnTo>
                <a:lnTo>
                  <a:pt x="723" y="0"/>
                </a:lnTo>
                <a:close/>
              </a:path>
            </a:pathLst>
          </a:custGeom>
          <a:solidFill>
            <a:srgbClr val="221F1F"/>
          </a:solidFill>
        </p:spPr>
        <p:txBody>
          <a:bodyPr wrap="square" lIns="0" tIns="0" rIns="0" bIns="0" rtlCol="0"/>
          <a:lstStyle/>
          <a:p>
            <a:endParaRPr/>
          </a:p>
        </p:txBody>
      </p:sp>
      <p:sp>
        <p:nvSpPr>
          <p:cNvPr id="1180" name="object 1180"/>
          <p:cNvSpPr/>
          <p:nvPr/>
        </p:nvSpPr>
        <p:spPr>
          <a:xfrm>
            <a:off x="1529801" y="3033460"/>
            <a:ext cx="50165" cy="0"/>
          </a:xfrm>
          <a:custGeom>
            <a:avLst/>
            <a:gdLst/>
            <a:ahLst/>
            <a:cxnLst/>
            <a:rect l="l" t="t" r="r" b="b"/>
            <a:pathLst>
              <a:path w="50165">
                <a:moveTo>
                  <a:pt x="0" y="0"/>
                </a:moveTo>
                <a:lnTo>
                  <a:pt x="49872" y="0"/>
                </a:lnTo>
              </a:path>
            </a:pathLst>
          </a:custGeom>
          <a:solidFill>
            <a:srgbClr val="221F1F"/>
          </a:solidFill>
        </p:spPr>
        <p:txBody>
          <a:bodyPr wrap="square" lIns="0" tIns="0" rIns="0" bIns="0" rtlCol="0"/>
          <a:lstStyle/>
          <a:p>
            <a:endParaRPr/>
          </a:p>
        </p:txBody>
      </p:sp>
      <p:sp>
        <p:nvSpPr>
          <p:cNvPr id="1181" name="object 1181"/>
          <p:cNvSpPr/>
          <p:nvPr/>
        </p:nvSpPr>
        <p:spPr>
          <a:xfrm>
            <a:off x="1529801" y="3033460"/>
            <a:ext cx="50165" cy="0"/>
          </a:xfrm>
          <a:custGeom>
            <a:avLst/>
            <a:gdLst/>
            <a:ahLst/>
            <a:cxnLst/>
            <a:rect l="l" t="t" r="r" b="b"/>
            <a:pathLst>
              <a:path w="50165">
                <a:moveTo>
                  <a:pt x="0" y="0"/>
                </a:moveTo>
                <a:lnTo>
                  <a:pt x="49872" y="0"/>
                </a:lnTo>
              </a:path>
            </a:pathLst>
          </a:custGeom>
          <a:solidFill>
            <a:srgbClr val="221F1F"/>
          </a:solidFill>
        </p:spPr>
        <p:txBody>
          <a:bodyPr wrap="square" lIns="0" tIns="0" rIns="0" bIns="0" rtlCol="0"/>
          <a:lstStyle/>
          <a:p>
            <a:endParaRPr/>
          </a:p>
        </p:txBody>
      </p:sp>
      <p:sp>
        <p:nvSpPr>
          <p:cNvPr id="1182" name="object 1182"/>
          <p:cNvSpPr/>
          <p:nvPr/>
        </p:nvSpPr>
        <p:spPr>
          <a:xfrm>
            <a:off x="1491670" y="3033460"/>
            <a:ext cx="35560" cy="1270"/>
          </a:xfrm>
          <a:custGeom>
            <a:avLst/>
            <a:gdLst/>
            <a:ahLst/>
            <a:cxnLst/>
            <a:rect l="l" t="t" r="r" b="b"/>
            <a:pathLst>
              <a:path w="35559" h="1269">
                <a:moveTo>
                  <a:pt x="736" y="0"/>
                </a:moveTo>
                <a:lnTo>
                  <a:pt x="0" y="723"/>
                </a:lnTo>
                <a:lnTo>
                  <a:pt x="35204" y="723"/>
                </a:lnTo>
                <a:lnTo>
                  <a:pt x="736" y="0"/>
                </a:lnTo>
                <a:close/>
              </a:path>
            </a:pathLst>
          </a:custGeom>
          <a:solidFill>
            <a:srgbClr val="221F1F"/>
          </a:solidFill>
        </p:spPr>
        <p:txBody>
          <a:bodyPr wrap="square" lIns="0" tIns="0" rIns="0" bIns="0" rtlCol="0"/>
          <a:lstStyle/>
          <a:p>
            <a:endParaRPr/>
          </a:p>
        </p:txBody>
      </p:sp>
      <p:sp>
        <p:nvSpPr>
          <p:cNvPr id="1183" name="object 1183"/>
          <p:cNvSpPr/>
          <p:nvPr/>
        </p:nvSpPr>
        <p:spPr>
          <a:xfrm>
            <a:off x="1491670" y="3033460"/>
            <a:ext cx="35560" cy="1270"/>
          </a:xfrm>
          <a:custGeom>
            <a:avLst/>
            <a:gdLst/>
            <a:ahLst/>
            <a:cxnLst/>
            <a:rect l="l" t="t" r="r" b="b"/>
            <a:pathLst>
              <a:path w="35559" h="1269">
                <a:moveTo>
                  <a:pt x="736" y="0"/>
                </a:moveTo>
                <a:lnTo>
                  <a:pt x="0" y="723"/>
                </a:lnTo>
                <a:lnTo>
                  <a:pt x="35204" y="723"/>
                </a:lnTo>
                <a:lnTo>
                  <a:pt x="736" y="0"/>
                </a:lnTo>
                <a:close/>
              </a:path>
            </a:pathLst>
          </a:custGeom>
          <a:solidFill>
            <a:srgbClr val="221F1F"/>
          </a:solidFill>
        </p:spPr>
        <p:txBody>
          <a:bodyPr wrap="square" lIns="0" tIns="0" rIns="0" bIns="0" rtlCol="0"/>
          <a:lstStyle/>
          <a:p>
            <a:endParaRPr/>
          </a:p>
        </p:txBody>
      </p:sp>
      <p:sp>
        <p:nvSpPr>
          <p:cNvPr id="1184" name="object 1184"/>
          <p:cNvSpPr/>
          <p:nvPr/>
        </p:nvSpPr>
        <p:spPr>
          <a:xfrm>
            <a:off x="1492407" y="3033460"/>
            <a:ext cx="34925" cy="1270"/>
          </a:xfrm>
          <a:custGeom>
            <a:avLst/>
            <a:gdLst/>
            <a:ahLst/>
            <a:cxnLst/>
            <a:rect l="l" t="t" r="r" b="b"/>
            <a:pathLst>
              <a:path w="34925" h="1269">
                <a:moveTo>
                  <a:pt x="34467" y="0"/>
                </a:moveTo>
                <a:lnTo>
                  <a:pt x="0" y="0"/>
                </a:lnTo>
                <a:lnTo>
                  <a:pt x="34467" y="723"/>
                </a:lnTo>
                <a:lnTo>
                  <a:pt x="34467" y="0"/>
                </a:lnTo>
                <a:close/>
              </a:path>
            </a:pathLst>
          </a:custGeom>
          <a:solidFill>
            <a:srgbClr val="221F1F"/>
          </a:solidFill>
        </p:spPr>
        <p:txBody>
          <a:bodyPr wrap="square" lIns="0" tIns="0" rIns="0" bIns="0" rtlCol="0"/>
          <a:lstStyle/>
          <a:p>
            <a:endParaRPr/>
          </a:p>
        </p:txBody>
      </p:sp>
      <p:sp>
        <p:nvSpPr>
          <p:cNvPr id="1185" name="object 1185"/>
          <p:cNvSpPr/>
          <p:nvPr/>
        </p:nvSpPr>
        <p:spPr>
          <a:xfrm>
            <a:off x="1492407" y="3033460"/>
            <a:ext cx="34925" cy="1270"/>
          </a:xfrm>
          <a:custGeom>
            <a:avLst/>
            <a:gdLst/>
            <a:ahLst/>
            <a:cxnLst/>
            <a:rect l="l" t="t" r="r" b="b"/>
            <a:pathLst>
              <a:path w="34925" h="1269">
                <a:moveTo>
                  <a:pt x="34467" y="0"/>
                </a:moveTo>
                <a:lnTo>
                  <a:pt x="0" y="0"/>
                </a:lnTo>
                <a:lnTo>
                  <a:pt x="34467" y="723"/>
                </a:lnTo>
                <a:lnTo>
                  <a:pt x="34467" y="0"/>
                </a:lnTo>
                <a:close/>
              </a:path>
            </a:pathLst>
          </a:custGeom>
          <a:solidFill>
            <a:srgbClr val="221F1F"/>
          </a:solidFill>
        </p:spPr>
        <p:txBody>
          <a:bodyPr wrap="square" lIns="0" tIns="0" rIns="0" bIns="0" rtlCol="0"/>
          <a:lstStyle/>
          <a:p>
            <a:endParaRPr/>
          </a:p>
        </p:txBody>
      </p:sp>
      <p:sp>
        <p:nvSpPr>
          <p:cNvPr id="1186" name="object 1186"/>
          <p:cNvSpPr/>
          <p:nvPr/>
        </p:nvSpPr>
        <p:spPr>
          <a:xfrm>
            <a:off x="1529073" y="3033460"/>
            <a:ext cx="49530" cy="1905"/>
          </a:xfrm>
          <a:custGeom>
            <a:avLst/>
            <a:gdLst/>
            <a:ahLst/>
            <a:cxnLst/>
            <a:rect l="l" t="t" r="r" b="b"/>
            <a:pathLst>
              <a:path w="49530" h="1905">
                <a:moveTo>
                  <a:pt x="0" y="0"/>
                </a:moveTo>
                <a:lnTo>
                  <a:pt x="0" y="1460"/>
                </a:lnTo>
                <a:lnTo>
                  <a:pt x="49123" y="1460"/>
                </a:lnTo>
                <a:lnTo>
                  <a:pt x="0" y="0"/>
                </a:lnTo>
                <a:close/>
              </a:path>
            </a:pathLst>
          </a:custGeom>
          <a:solidFill>
            <a:srgbClr val="221F1F"/>
          </a:solidFill>
        </p:spPr>
        <p:txBody>
          <a:bodyPr wrap="square" lIns="0" tIns="0" rIns="0" bIns="0" rtlCol="0"/>
          <a:lstStyle/>
          <a:p>
            <a:endParaRPr/>
          </a:p>
        </p:txBody>
      </p:sp>
      <p:sp>
        <p:nvSpPr>
          <p:cNvPr id="1187" name="object 1187"/>
          <p:cNvSpPr/>
          <p:nvPr/>
        </p:nvSpPr>
        <p:spPr>
          <a:xfrm>
            <a:off x="1529073" y="3033460"/>
            <a:ext cx="49530" cy="1905"/>
          </a:xfrm>
          <a:custGeom>
            <a:avLst/>
            <a:gdLst/>
            <a:ahLst/>
            <a:cxnLst/>
            <a:rect l="l" t="t" r="r" b="b"/>
            <a:pathLst>
              <a:path w="49530" h="1905">
                <a:moveTo>
                  <a:pt x="0" y="0"/>
                </a:moveTo>
                <a:lnTo>
                  <a:pt x="0" y="1460"/>
                </a:lnTo>
                <a:lnTo>
                  <a:pt x="49123" y="1460"/>
                </a:lnTo>
                <a:lnTo>
                  <a:pt x="0" y="0"/>
                </a:lnTo>
                <a:close/>
              </a:path>
            </a:pathLst>
          </a:custGeom>
          <a:solidFill>
            <a:srgbClr val="221F1F"/>
          </a:solidFill>
        </p:spPr>
        <p:txBody>
          <a:bodyPr wrap="square" lIns="0" tIns="0" rIns="0" bIns="0" rtlCol="0"/>
          <a:lstStyle/>
          <a:p>
            <a:endParaRPr/>
          </a:p>
        </p:txBody>
      </p:sp>
      <p:sp>
        <p:nvSpPr>
          <p:cNvPr id="1188" name="object 1188"/>
          <p:cNvSpPr/>
          <p:nvPr/>
        </p:nvSpPr>
        <p:spPr>
          <a:xfrm>
            <a:off x="1529073" y="3033460"/>
            <a:ext cx="50165" cy="1905"/>
          </a:xfrm>
          <a:custGeom>
            <a:avLst/>
            <a:gdLst/>
            <a:ahLst/>
            <a:cxnLst/>
            <a:rect l="l" t="t" r="r" b="b"/>
            <a:pathLst>
              <a:path w="50165" h="1905">
                <a:moveTo>
                  <a:pt x="49872" y="0"/>
                </a:moveTo>
                <a:lnTo>
                  <a:pt x="0" y="0"/>
                </a:lnTo>
                <a:lnTo>
                  <a:pt x="49123" y="1460"/>
                </a:lnTo>
                <a:lnTo>
                  <a:pt x="49872" y="0"/>
                </a:lnTo>
                <a:close/>
              </a:path>
            </a:pathLst>
          </a:custGeom>
          <a:solidFill>
            <a:srgbClr val="221F1F"/>
          </a:solidFill>
        </p:spPr>
        <p:txBody>
          <a:bodyPr wrap="square" lIns="0" tIns="0" rIns="0" bIns="0" rtlCol="0"/>
          <a:lstStyle/>
          <a:p>
            <a:endParaRPr/>
          </a:p>
        </p:txBody>
      </p:sp>
      <p:sp>
        <p:nvSpPr>
          <p:cNvPr id="1189" name="object 1189"/>
          <p:cNvSpPr/>
          <p:nvPr/>
        </p:nvSpPr>
        <p:spPr>
          <a:xfrm>
            <a:off x="1529073" y="3033460"/>
            <a:ext cx="50165" cy="1905"/>
          </a:xfrm>
          <a:custGeom>
            <a:avLst/>
            <a:gdLst/>
            <a:ahLst/>
            <a:cxnLst/>
            <a:rect l="l" t="t" r="r" b="b"/>
            <a:pathLst>
              <a:path w="50165" h="1905">
                <a:moveTo>
                  <a:pt x="49872" y="0"/>
                </a:moveTo>
                <a:lnTo>
                  <a:pt x="0" y="0"/>
                </a:lnTo>
                <a:lnTo>
                  <a:pt x="49123" y="1460"/>
                </a:lnTo>
                <a:lnTo>
                  <a:pt x="49872" y="0"/>
                </a:lnTo>
                <a:close/>
              </a:path>
            </a:pathLst>
          </a:custGeom>
          <a:solidFill>
            <a:srgbClr val="221F1F"/>
          </a:solidFill>
        </p:spPr>
        <p:txBody>
          <a:bodyPr wrap="square" lIns="0" tIns="0" rIns="0" bIns="0" rtlCol="0"/>
          <a:lstStyle/>
          <a:p>
            <a:endParaRPr/>
          </a:p>
        </p:txBody>
      </p:sp>
      <p:sp>
        <p:nvSpPr>
          <p:cNvPr id="1190" name="object 1190"/>
          <p:cNvSpPr/>
          <p:nvPr/>
        </p:nvSpPr>
        <p:spPr>
          <a:xfrm>
            <a:off x="1491670" y="3034188"/>
            <a:ext cx="35560" cy="2540"/>
          </a:xfrm>
          <a:custGeom>
            <a:avLst/>
            <a:gdLst/>
            <a:ahLst/>
            <a:cxnLst/>
            <a:rect l="l" t="t" r="r" b="b"/>
            <a:pathLst>
              <a:path w="35559" h="2539">
                <a:moveTo>
                  <a:pt x="0" y="0"/>
                </a:moveTo>
                <a:lnTo>
                  <a:pt x="0" y="2209"/>
                </a:lnTo>
                <a:lnTo>
                  <a:pt x="35191" y="2209"/>
                </a:lnTo>
                <a:lnTo>
                  <a:pt x="0" y="0"/>
                </a:lnTo>
                <a:close/>
              </a:path>
            </a:pathLst>
          </a:custGeom>
          <a:solidFill>
            <a:srgbClr val="221F1F"/>
          </a:solidFill>
        </p:spPr>
        <p:txBody>
          <a:bodyPr wrap="square" lIns="0" tIns="0" rIns="0" bIns="0" rtlCol="0"/>
          <a:lstStyle/>
          <a:p>
            <a:endParaRPr/>
          </a:p>
        </p:txBody>
      </p:sp>
      <p:sp>
        <p:nvSpPr>
          <p:cNvPr id="1191" name="object 1191"/>
          <p:cNvSpPr/>
          <p:nvPr/>
        </p:nvSpPr>
        <p:spPr>
          <a:xfrm>
            <a:off x="1491670" y="3034188"/>
            <a:ext cx="35560" cy="2540"/>
          </a:xfrm>
          <a:custGeom>
            <a:avLst/>
            <a:gdLst/>
            <a:ahLst/>
            <a:cxnLst/>
            <a:rect l="l" t="t" r="r" b="b"/>
            <a:pathLst>
              <a:path w="35559" h="2539">
                <a:moveTo>
                  <a:pt x="0" y="0"/>
                </a:moveTo>
                <a:lnTo>
                  <a:pt x="0" y="2209"/>
                </a:lnTo>
                <a:lnTo>
                  <a:pt x="35191" y="2209"/>
                </a:lnTo>
                <a:lnTo>
                  <a:pt x="0" y="0"/>
                </a:lnTo>
                <a:close/>
              </a:path>
            </a:pathLst>
          </a:custGeom>
          <a:solidFill>
            <a:srgbClr val="221F1F"/>
          </a:solidFill>
        </p:spPr>
        <p:txBody>
          <a:bodyPr wrap="square" lIns="0" tIns="0" rIns="0" bIns="0" rtlCol="0"/>
          <a:lstStyle/>
          <a:p>
            <a:endParaRPr/>
          </a:p>
        </p:txBody>
      </p:sp>
      <p:sp>
        <p:nvSpPr>
          <p:cNvPr id="1192" name="object 1192"/>
          <p:cNvSpPr/>
          <p:nvPr/>
        </p:nvSpPr>
        <p:spPr>
          <a:xfrm>
            <a:off x="1491670" y="3034188"/>
            <a:ext cx="35560" cy="2540"/>
          </a:xfrm>
          <a:custGeom>
            <a:avLst/>
            <a:gdLst/>
            <a:ahLst/>
            <a:cxnLst/>
            <a:rect l="l" t="t" r="r" b="b"/>
            <a:pathLst>
              <a:path w="35559" h="2539">
                <a:moveTo>
                  <a:pt x="35191" y="0"/>
                </a:moveTo>
                <a:lnTo>
                  <a:pt x="0" y="0"/>
                </a:lnTo>
                <a:lnTo>
                  <a:pt x="35191" y="2209"/>
                </a:lnTo>
                <a:lnTo>
                  <a:pt x="35191" y="0"/>
                </a:lnTo>
                <a:close/>
              </a:path>
            </a:pathLst>
          </a:custGeom>
          <a:solidFill>
            <a:srgbClr val="221F1F"/>
          </a:solidFill>
        </p:spPr>
        <p:txBody>
          <a:bodyPr wrap="square" lIns="0" tIns="0" rIns="0" bIns="0" rtlCol="0"/>
          <a:lstStyle/>
          <a:p>
            <a:endParaRPr/>
          </a:p>
        </p:txBody>
      </p:sp>
      <p:sp>
        <p:nvSpPr>
          <p:cNvPr id="1193" name="object 1193"/>
          <p:cNvSpPr/>
          <p:nvPr/>
        </p:nvSpPr>
        <p:spPr>
          <a:xfrm>
            <a:off x="1491670" y="3034188"/>
            <a:ext cx="35560" cy="2540"/>
          </a:xfrm>
          <a:custGeom>
            <a:avLst/>
            <a:gdLst/>
            <a:ahLst/>
            <a:cxnLst/>
            <a:rect l="l" t="t" r="r" b="b"/>
            <a:pathLst>
              <a:path w="35559" h="2539">
                <a:moveTo>
                  <a:pt x="35191" y="0"/>
                </a:moveTo>
                <a:lnTo>
                  <a:pt x="0" y="0"/>
                </a:lnTo>
                <a:lnTo>
                  <a:pt x="35191" y="2209"/>
                </a:lnTo>
                <a:lnTo>
                  <a:pt x="35191" y="0"/>
                </a:lnTo>
                <a:close/>
              </a:path>
            </a:pathLst>
          </a:custGeom>
          <a:solidFill>
            <a:srgbClr val="221F1F"/>
          </a:solidFill>
        </p:spPr>
        <p:txBody>
          <a:bodyPr wrap="square" lIns="0" tIns="0" rIns="0" bIns="0" rtlCol="0"/>
          <a:lstStyle/>
          <a:p>
            <a:endParaRPr/>
          </a:p>
        </p:txBody>
      </p:sp>
      <p:sp>
        <p:nvSpPr>
          <p:cNvPr id="1194" name="object 1194"/>
          <p:cNvSpPr/>
          <p:nvPr/>
        </p:nvSpPr>
        <p:spPr>
          <a:xfrm>
            <a:off x="1528337" y="3034926"/>
            <a:ext cx="46990" cy="2540"/>
          </a:xfrm>
          <a:custGeom>
            <a:avLst/>
            <a:gdLst/>
            <a:ahLst/>
            <a:cxnLst/>
            <a:rect l="l" t="t" r="r" b="b"/>
            <a:pathLst>
              <a:path w="46990" h="2539">
                <a:moveTo>
                  <a:pt x="736" y="0"/>
                </a:moveTo>
                <a:lnTo>
                  <a:pt x="0" y="2197"/>
                </a:lnTo>
                <a:lnTo>
                  <a:pt x="46926" y="2197"/>
                </a:lnTo>
                <a:lnTo>
                  <a:pt x="736" y="0"/>
                </a:lnTo>
                <a:close/>
              </a:path>
            </a:pathLst>
          </a:custGeom>
          <a:solidFill>
            <a:srgbClr val="221F1F"/>
          </a:solidFill>
        </p:spPr>
        <p:txBody>
          <a:bodyPr wrap="square" lIns="0" tIns="0" rIns="0" bIns="0" rtlCol="0"/>
          <a:lstStyle/>
          <a:p>
            <a:endParaRPr/>
          </a:p>
        </p:txBody>
      </p:sp>
      <p:sp>
        <p:nvSpPr>
          <p:cNvPr id="1195" name="object 1195"/>
          <p:cNvSpPr/>
          <p:nvPr/>
        </p:nvSpPr>
        <p:spPr>
          <a:xfrm>
            <a:off x="1528337" y="3034926"/>
            <a:ext cx="46990" cy="2540"/>
          </a:xfrm>
          <a:custGeom>
            <a:avLst/>
            <a:gdLst/>
            <a:ahLst/>
            <a:cxnLst/>
            <a:rect l="l" t="t" r="r" b="b"/>
            <a:pathLst>
              <a:path w="46990" h="2539">
                <a:moveTo>
                  <a:pt x="736" y="0"/>
                </a:moveTo>
                <a:lnTo>
                  <a:pt x="0" y="2197"/>
                </a:lnTo>
                <a:lnTo>
                  <a:pt x="46926" y="2197"/>
                </a:lnTo>
                <a:lnTo>
                  <a:pt x="736" y="0"/>
                </a:lnTo>
                <a:close/>
              </a:path>
            </a:pathLst>
          </a:custGeom>
          <a:solidFill>
            <a:srgbClr val="221F1F"/>
          </a:solidFill>
        </p:spPr>
        <p:txBody>
          <a:bodyPr wrap="square" lIns="0" tIns="0" rIns="0" bIns="0" rtlCol="0"/>
          <a:lstStyle/>
          <a:p>
            <a:endParaRPr/>
          </a:p>
        </p:txBody>
      </p:sp>
      <p:sp>
        <p:nvSpPr>
          <p:cNvPr id="1196" name="object 1196"/>
          <p:cNvSpPr/>
          <p:nvPr/>
        </p:nvSpPr>
        <p:spPr>
          <a:xfrm>
            <a:off x="1529073" y="3034926"/>
            <a:ext cx="49530" cy="2540"/>
          </a:xfrm>
          <a:custGeom>
            <a:avLst/>
            <a:gdLst/>
            <a:ahLst/>
            <a:cxnLst/>
            <a:rect l="l" t="t" r="r" b="b"/>
            <a:pathLst>
              <a:path w="49530" h="2539">
                <a:moveTo>
                  <a:pt x="49123" y="0"/>
                </a:moveTo>
                <a:lnTo>
                  <a:pt x="0" y="0"/>
                </a:lnTo>
                <a:lnTo>
                  <a:pt x="46189" y="2197"/>
                </a:lnTo>
                <a:lnTo>
                  <a:pt x="49123" y="0"/>
                </a:lnTo>
                <a:close/>
              </a:path>
            </a:pathLst>
          </a:custGeom>
          <a:solidFill>
            <a:srgbClr val="221F1F"/>
          </a:solidFill>
        </p:spPr>
        <p:txBody>
          <a:bodyPr wrap="square" lIns="0" tIns="0" rIns="0" bIns="0" rtlCol="0"/>
          <a:lstStyle/>
          <a:p>
            <a:endParaRPr/>
          </a:p>
        </p:txBody>
      </p:sp>
      <p:sp>
        <p:nvSpPr>
          <p:cNvPr id="1197" name="object 1197"/>
          <p:cNvSpPr/>
          <p:nvPr/>
        </p:nvSpPr>
        <p:spPr>
          <a:xfrm>
            <a:off x="1529073" y="3034926"/>
            <a:ext cx="49530" cy="2540"/>
          </a:xfrm>
          <a:custGeom>
            <a:avLst/>
            <a:gdLst/>
            <a:ahLst/>
            <a:cxnLst/>
            <a:rect l="l" t="t" r="r" b="b"/>
            <a:pathLst>
              <a:path w="49530" h="2539">
                <a:moveTo>
                  <a:pt x="49123" y="0"/>
                </a:moveTo>
                <a:lnTo>
                  <a:pt x="0" y="0"/>
                </a:lnTo>
                <a:lnTo>
                  <a:pt x="46189" y="2197"/>
                </a:lnTo>
                <a:lnTo>
                  <a:pt x="49123" y="0"/>
                </a:lnTo>
                <a:close/>
              </a:path>
            </a:pathLst>
          </a:custGeom>
          <a:solidFill>
            <a:srgbClr val="221F1F"/>
          </a:solidFill>
        </p:spPr>
        <p:txBody>
          <a:bodyPr wrap="square" lIns="0" tIns="0" rIns="0" bIns="0" rtlCol="0"/>
          <a:lstStyle/>
          <a:p>
            <a:endParaRPr/>
          </a:p>
        </p:txBody>
      </p:sp>
      <p:sp>
        <p:nvSpPr>
          <p:cNvPr id="1198" name="object 1198"/>
          <p:cNvSpPr/>
          <p:nvPr/>
        </p:nvSpPr>
        <p:spPr>
          <a:xfrm>
            <a:off x="1528335" y="3037119"/>
            <a:ext cx="46990" cy="0"/>
          </a:xfrm>
          <a:custGeom>
            <a:avLst/>
            <a:gdLst/>
            <a:ahLst/>
            <a:cxnLst/>
            <a:rect l="l" t="t" r="r" b="b"/>
            <a:pathLst>
              <a:path w="46990">
                <a:moveTo>
                  <a:pt x="0" y="0"/>
                </a:moveTo>
                <a:lnTo>
                  <a:pt x="46939" y="0"/>
                </a:lnTo>
              </a:path>
            </a:pathLst>
          </a:custGeom>
          <a:solidFill>
            <a:srgbClr val="221F1F"/>
          </a:solidFill>
        </p:spPr>
        <p:txBody>
          <a:bodyPr wrap="square" lIns="0" tIns="0" rIns="0" bIns="0" rtlCol="0"/>
          <a:lstStyle/>
          <a:p>
            <a:endParaRPr/>
          </a:p>
        </p:txBody>
      </p:sp>
      <p:sp>
        <p:nvSpPr>
          <p:cNvPr id="1199" name="object 1199"/>
          <p:cNvSpPr/>
          <p:nvPr/>
        </p:nvSpPr>
        <p:spPr>
          <a:xfrm>
            <a:off x="1528335" y="3037119"/>
            <a:ext cx="46990" cy="0"/>
          </a:xfrm>
          <a:custGeom>
            <a:avLst/>
            <a:gdLst/>
            <a:ahLst/>
            <a:cxnLst/>
            <a:rect l="l" t="t" r="r" b="b"/>
            <a:pathLst>
              <a:path w="46990">
                <a:moveTo>
                  <a:pt x="0" y="0"/>
                </a:moveTo>
                <a:lnTo>
                  <a:pt x="46939" y="0"/>
                </a:lnTo>
              </a:path>
            </a:pathLst>
          </a:custGeom>
          <a:solidFill>
            <a:srgbClr val="221F1F"/>
          </a:solidFill>
        </p:spPr>
        <p:txBody>
          <a:bodyPr wrap="square" lIns="0" tIns="0" rIns="0" bIns="0" rtlCol="0"/>
          <a:lstStyle/>
          <a:p>
            <a:endParaRPr/>
          </a:p>
        </p:txBody>
      </p:sp>
      <p:sp>
        <p:nvSpPr>
          <p:cNvPr id="1200" name="object 1200"/>
          <p:cNvSpPr/>
          <p:nvPr/>
        </p:nvSpPr>
        <p:spPr>
          <a:xfrm>
            <a:off x="1528335" y="3037119"/>
            <a:ext cx="46990" cy="0"/>
          </a:xfrm>
          <a:custGeom>
            <a:avLst/>
            <a:gdLst/>
            <a:ahLst/>
            <a:cxnLst/>
            <a:rect l="l" t="t" r="r" b="b"/>
            <a:pathLst>
              <a:path w="46990">
                <a:moveTo>
                  <a:pt x="0" y="0"/>
                </a:moveTo>
                <a:lnTo>
                  <a:pt x="46939" y="0"/>
                </a:lnTo>
              </a:path>
            </a:pathLst>
          </a:custGeom>
          <a:solidFill>
            <a:srgbClr val="221F1F"/>
          </a:solidFill>
        </p:spPr>
        <p:txBody>
          <a:bodyPr wrap="square" lIns="0" tIns="0" rIns="0" bIns="0" rtlCol="0"/>
          <a:lstStyle/>
          <a:p>
            <a:endParaRPr/>
          </a:p>
        </p:txBody>
      </p:sp>
      <p:sp>
        <p:nvSpPr>
          <p:cNvPr id="1201" name="object 1201"/>
          <p:cNvSpPr/>
          <p:nvPr/>
        </p:nvSpPr>
        <p:spPr>
          <a:xfrm>
            <a:off x="1528335" y="3037119"/>
            <a:ext cx="46990" cy="0"/>
          </a:xfrm>
          <a:custGeom>
            <a:avLst/>
            <a:gdLst/>
            <a:ahLst/>
            <a:cxnLst/>
            <a:rect l="l" t="t" r="r" b="b"/>
            <a:pathLst>
              <a:path w="46990">
                <a:moveTo>
                  <a:pt x="0" y="0"/>
                </a:moveTo>
                <a:lnTo>
                  <a:pt x="46939" y="0"/>
                </a:lnTo>
              </a:path>
            </a:pathLst>
          </a:custGeom>
          <a:solidFill>
            <a:srgbClr val="221F1F"/>
          </a:solidFill>
        </p:spPr>
        <p:txBody>
          <a:bodyPr wrap="square" lIns="0" tIns="0" rIns="0" bIns="0" rtlCol="0"/>
          <a:lstStyle/>
          <a:p>
            <a:endParaRPr/>
          </a:p>
        </p:txBody>
      </p:sp>
      <p:sp>
        <p:nvSpPr>
          <p:cNvPr id="1202" name="object 1202"/>
          <p:cNvSpPr/>
          <p:nvPr/>
        </p:nvSpPr>
        <p:spPr>
          <a:xfrm>
            <a:off x="1538602" y="303711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03" name="object 1203"/>
          <p:cNvSpPr/>
          <p:nvPr/>
        </p:nvSpPr>
        <p:spPr>
          <a:xfrm>
            <a:off x="1538602" y="303711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04" name="object 1204"/>
          <p:cNvSpPr/>
          <p:nvPr/>
        </p:nvSpPr>
        <p:spPr>
          <a:xfrm>
            <a:off x="1538602" y="303711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05" name="object 1205"/>
          <p:cNvSpPr/>
          <p:nvPr/>
        </p:nvSpPr>
        <p:spPr>
          <a:xfrm>
            <a:off x="1538602" y="3037119"/>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06" name="object 1206"/>
          <p:cNvSpPr/>
          <p:nvPr/>
        </p:nvSpPr>
        <p:spPr>
          <a:xfrm>
            <a:off x="1528335" y="3037119"/>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207" name="object 1207"/>
          <p:cNvSpPr/>
          <p:nvPr/>
        </p:nvSpPr>
        <p:spPr>
          <a:xfrm>
            <a:off x="1528335" y="3037119"/>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208" name="object 1208"/>
          <p:cNvSpPr/>
          <p:nvPr/>
        </p:nvSpPr>
        <p:spPr>
          <a:xfrm>
            <a:off x="1528335" y="3037119"/>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209" name="object 1209"/>
          <p:cNvSpPr/>
          <p:nvPr/>
        </p:nvSpPr>
        <p:spPr>
          <a:xfrm>
            <a:off x="1528335" y="3037119"/>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210" name="object 1210"/>
          <p:cNvSpPr/>
          <p:nvPr/>
        </p:nvSpPr>
        <p:spPr>
          <a:xfrm>
            <a:off x="1491670" y="3036391"/>
            <a:ext cx="35560" cy="1905"/>
          </a:xfrm>
          <a:custGeom>
            <a:avLst/>
            <a:gdLst/>
            <a:ahLst/>
            <a:cxnLst/>
            <a:rect l="l" t="t" r="r" b="b"/>
            <a:pathLst>
              <a:path w="35559" h="1905">
                <a:moveTo>
                  <a:pt x="0" y="0"/>
                </a:moveTo>
                <a:lnTo>
                  <a:pt x="0" y="1460"/>
                </a:lnTo>
                <a:lnTo>
                  <a:pt x="35191" y="1460"/>
                </a:lnTo>
                <a:lnTo>
                  <a:pt x="0" y="0"/>
                </a:lnTo>
                <a:close/>
              </a:path>
            </a:pathLst>
          </a:custGeom>
          <a:solidFill>
            <a:srgbClr val="221F1F"/>
          </a:solidFill>
        </p:spPr>
        <p:txBody>
          <a:bodyPr wrap="square" lIns="0" tIns="0" rIns="0" bIns="0" rtlCol="0"/>
          <a:lstStyle/>
          <a:p>
            <a:endParaRPr/>
          </a:p>
        </p:txBody>
      </p:sp>
      <p:sp>
        <p:nvSpPr>
          <p:cNvPr id="1211" name="object 1211"/>
          <p:cNvSpPr/>
          <p:nvPr/>
        </p:nvSpPr>
        <p:spPr>
          <a:xfrm>
            <a:off x="1491670" y="3036391"/>
            <a:ext cx="35560" cy="1905"/>
          </a:xfrm>
          <a:custGeom>
            <a:avLst/>
            <a:gdLst/>
            <a:ahLst/>
            <a:cxnLst/>
            <a:rect l="l" t="t" r="r" b="b"/>
            <a:pathLst>
              <a:path w="35559" h="1905">
                <a:moveTo>
                  <a:pt x="0" y="0"/>
                </a:moveTo>
                <a:lnTo>
                  <a:pt x="0" y="1460"/>
                </a:lnTo>
                <a:lnTo>
                  <a:pt x="35191" y="1460"/>
                </a:lnTo>
                <a:lnTo>
                  <a:pt x="0" y="0"/>
                </a:lnTo>
                <a:close/>
              </a:path>
            </a:pathLst>
          </a:custGeom>
          <a:solidFill>
            <a:srgbClr val="221F1F"/>
          </a:solidFill>
        </p:spPr>
        <p:txBody>
          <a:bodyPr wrap="square" lIns="0" tIns="0" rIns="0" bIns="0" rtlCol="0"/>
          <a:lstStyle/>
          <a:p>
            <a:endParaRPr/>
          </a:p>
        </p:txBody>
      </p:sp>
      <p:sp>
        <p:nvSpPr>
          <p:cNvPr id="1212" name="object 1212"/>
          <p:cNvSpPr/>
          <p:nvPr/>
        </p:nvSpPr>
        <p:spPr>
          <a:xfrm>
            <a:off x="1491670" y="3036391"/>
            <a:ext cx="35560" cy="1905"/>
          </a:xfrm>
          <a:custGeom>
            <a:avLst/>
            <a:gdLst/>
            <a:ahLst/>
            <a:cxnLst/>
            <a:rect l="l" t="t" r="r" b="b"/>
            <a:pathLst>
              <a:path w="35559" h="1905">
                <a:moveTo>
                  <a:pt x="35191" y="0"/>
                </a:moveTo>
                <a:lnTo>
                  <a:pt x="0" y="0"/>
                </a:lnTo>
                <a:lnTo>
                  <a:pt x="35191" y="1460"/>
                </a:lnTo>
                <a:lnTo>
                  <a:pt x="35191" y="0"/>
                </a:lnTo>
                <a:close/>
              </a:path>
            </a:pathLst>
          </a:custGeom>
          <a:solidFill>
            <a:srgbClr val="221F1F"/>
          </a:solidFill>
        </p:spPr>
        <p:txBody>
          <a:bodyPr wrap="square" lIns="0" tIns="0" rIns="0" bIns="0" rtlCol="0"/>
          <a:lstStyle/>
          <a:p>
            <a:endParaRPr/>
          </a:p>
        </p:txBody>
      </p:sp>
      <p:sp>
        <p:nvSpPr>
          <p:cNvPr id="1213" name="object 1213"/>
          <p:cNvSpPr/>
          <p:nvPr/>
        </p:nvSpPr>
        <p:spPr>
          <a:xfrm>
            <a:off x="1491670" y="3036391"/>
            <a:ext cx="35560" cy="1905"/>
          </a:xfrm>
          <a:custGeom>
            <a:avLst/>
            <a:gdLst/>
            <a:ahLst/>
            <a:cxnLst/>
            <a:rect l="l" t="t" r="r" b="b"/>
            <a:pathLst>
              <a:path w="35559" h="1905">
                <a:moveTo>
                  <a:pt x="35191" y="0"/>
                </a:moveTo>
                <a:lnTo>
                  <a:pt x="0" y="0"/>
                </a:lnTo>
                <a:lnTo>
                  <a:pt x="35191" y="1460"/>
                </a:lnTo>
                <a:lnTo>
                  <a:pt x="35191" y="0"/>
                </a:lnTo>
                <a:close/>
              </a:path>
            </a:pathLst>
          </a:custGeom>
          <a:solidFill>
            <a:srgbClr val="221F1F"/>
          </a:solidFill>
        </p:spPr>
        <p:txBody>
          <a:bodyPr wrap="square" lIns="0" tIns="0" rIns="0" bIns="0" rtlCol="0"/>
          <a:lstStyle/>
          <a:p>
            <a:endParaRPr/>
          </a:p>
        </p:txBody>
      </p:sp>
      <p:sp>
        <p:nvSpPr>
          <p:cNvPr id="1214" name="object 1214"/>
          <p:cNvSpPr/>
          <p:nvPr/>
        </p:nvSpPr>
        <p:spPr>
          <a:xfrm>
            <a:off x="1528335" y="3037119"/>
            <a:ext cx="8890" cy="1270"/>
          </a:xfrm>
          <a:custGeom>
            <a:avLst/>
            <a:gdLst/>
            <a:ahLst/>
            <a:cxnLst/>
            <a:rect l="l" t="t" r="r" b="b"/>
            <a:pathLst>
              <a:path w="8890" h="1269">
                <a:moveTo>
                  <a:pt x="0" y="0"/>
                </a:moveTo>
                <a:lnTo>
                  <a:pt x="0" y="736"/>
                </a:lnTo>
                <a:lnTo>
                  <a:pt x="8801" y="736"/>
                </a:lnTo>
                <a:lnTo>
                  <a:pt x="0" y="0"/>
                </a:lnTo>
                <a:close/>
              </a:path>
            </a:pathLst>
          </a:custGeom>
          <a:solidFill>
            <a:srgbClr val="221F1F"/>
          </a:solidFill>
        </p:spPr>
        <p:txBody>
          <a:bodyPr wrap="square" lIns="0" tIns="0" rIns="0" bIns="0" rtlCol="0"/>
          <a:lstStyle/>
          <a:p>
            <a:endParaRPr/>
          </a:p>
        </p:txBody>
      </p:sp>
      <p:sp>
        <p:nvSpPr>
          <p:cNvPr id="1215" name="object 1215"/>
          <p:cNvSpPr/>
          <p:nvPr/>
        </p:nvSpPr>
        <p:spPr>
          <a:xfrm>
            <a:off x="1528335" y="3037119"/>
            <a:ext cx="8890" cy="1270"/>
          </a:xfrm>
          <a:custGeom>
            <a:avLst/>
            <a:gdLst/>
            <a:ahLst/>
            <a:cxnLst/>
            <a:rect l="l" t="t" r="r" b="b"/>
            <a:pathLst>
              <a:path w="8890" h="1269">
                <a:moveTo>
                  <a:pt x="0" y="0"/>
                </a:moveTo>
                <a:lnTo>
                  <a:pt x="0" y="736"/>
                </a:lnTo>
                <a:lnTo>
                  <a:pt x="8801" y="736"/>
                </a:lnTo>
                <a:lnTo>
                  <a:pt x="0" y="0"/>
                </a:lnTo>
                <a:close/>
              </a:path>
            </a:pathLst>
          </a:custGeom>
          <a:solidFill>
            <a:srgbClr val="221F1F"/>
          </a:solidFill>
        </p:spPr>
        <p:txBody>
          <a:bodyPr wrap="square" lIns="0" tIns="0" rIns="0" bIns="0" rtlCol="0"/>
          <a:lstStyle/>
          <a:p>
            <a:endParaRPr/>
          </a:p>
        </p:txBody>
      </p:sp>
      <p:sp>
        <p:nvSpPr>
          <p:cNvPr id="1216" name="object 1216"/>
          <p:cNvSpPr/>
          <p:nvPr/>
        </p:nvSpPr>
        <p:spPr>
          <a:xfrm>
            <a:off x="1528335" y="3037119"/>
            <a:ext cx="8890" cy="1270"/>
          </a:xfrm>
          <a:custGeom>
            <a:avLst/>
            <a:gdLst/>
            <a:ahLst/>
            <a:cxnLst/>
            <a:rect l="l" t="t" r="r" b="b"/>
            <a:pathLst>
              <a:path w="8890" h="1269">
                <a:moveTo>
                  <a:pt x="8801" y="0"/>
                </a:moveTo>
                <a:lnTo>
                  <a:pt x="0" y="0"/>
                </a:lnTo>
                <a:lnTo>
                  <a:pt x="8801" y="736"/>
                </a:lnTo>
                <a:lnTo>
                  <a:pt x="8801" y="0"/>
                </a:lnTo>
                <a:close/>
              </a:path>
            </a:pathLst>
          </a:custGeom>
          <a:solidFill>
            <a:srgbClr val="221F1F"/>
          </a:solidFill>
        </p:spPr>
        <p:txBody>
          <a:bodyPr wrap="square" lIns="0" tIns="0" rIns="0" bIns="0" rtlCol="0"/>
          <a:lstStyle/>
          <a:p>
            <a:endParaRPr/>
          </a:p>
        </p:txBody>
      </p:sp>
      <p:sp>
        <p:nvSpPr>
          <p:cNvPr id="1217" name="object 1217"/>
          <p:cNvSpPr/>
          <p:nvPr/>
        </p:nvSpPr>
        <p:spPr>
          <a:xfrm>
            <a:off x="1528335" y="3037119"/>
            <a:ext cx="8890" cy="1270"/>
          </a:xfrm>
          <a:custGeom>
            <a:avLst/>
            <a:gdLst/>
            <a:ahLst/>
            <a:cxnLst/>
            <a:rect l="l" t="t" r="r" b="b"/>
            <a:pathLst>
              <a:path w="8890" h="1269">
                <a:moveTo>
                  <a:pt x="8801" y="0"/>
                </a:moveTo>
                <a:lnTo>
                  <a:pt x="0" y="0"/>
                </a:lnTo>
                <a:lnTo>
                  <a:pt x="8801" y="736"/>
                </a:lnTo>
                <a:lnTo>
                  <a:pt x="8801" y="0"/>
                </a:lnTo>
                <a:close/>
              </a:path>
            </a:pathLst>
          </a:custGeom>
          <a:solidFill>
            <a:srgbClr val="221F1F"/>
          </a:solidFill>
        </p:spPr>
        <p:txBody>
          <a:bodyPr wrap="square" lIns="0" tIns="0" rIns="0" bIns="0" rtlCol="0"/>
          <a:lstStyle/>
          <a:p>
            <a:endParaRPr/>
          </a:p>
        </p:txBody>
      </p:sp>
      <p:sp>
        <p:nvSpPr>
          <p:cNvPr id="1218" name="object 1218"/>
          <p:cNvSpPr/>
          <p:nvPr/>
        </p:nvSpPr>
        <p:spPr>
          <a:xfrm>
            <a:off x="1538602" y="3037119"/>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1219" name="object 1219"/>
          <p:cNvSpPr/>
          <p:nvPr/>
        </p:nvSpPr>
        <p:spPr>
          <a:xfrm>
            <a:off x="1538602" y="3037119"/>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1220" name="object 1220"/>
          <p:cNvSpPr/>
          <p:nvPr/>
        </p:nvSpPr>
        <p:spPr>
          <a:xfrm>
            <a:off x="1538602" y="3037119"/>
            <a:ext cx="36830" cy="1905"/>
          </a:xfrm>
          <a:custGeom>
            <a:avLst/>
            <a:gdLst/>
            <a:ahLst/>
            <a:cxnLst/>
            <a:rect l="l" t="t" r="r" b="b"/>
            <a:pathLst>
              <a:path w="36830" h="1905">
                <a:moveTo>
                  <a:pt x="36664" y="0"/>
                </a:moveTo>
                <a:lnTo>
                  <a:pt x="0" y="0"/>
                </a:lnTo>
                <a:lnTo>
                  <a:pt x="36664" y="1460"/>
                </a:lnTo>
                <a:lnTo>
                  <a:pt x="36664" y="0"/>
                </a:lnTo>
                <a:close/>
              </a:path>
            </a:pathLst>
          </a:custGeom>
          <a:solidFill>
            <a:srgbClr val="221F1F"/>
          </a:solidFill>
        </p:spPr>
        <p:txBody>
          <a:bodyPr wrap="square" lIns="0" tIns="0" rIns="0" bIns="0" rtlCol="0"/>
          <a:lstStyle/>
          <a:p>
            <a:endParaRPr/>
          </a:p>
        </p:txBody>
      </p:sp>
      <p:sp>
        <p:nvSpPr>
          <p:cNvPr id="1221" name="object 1221"/>
          <p:cNvSpPr/>
          <p:nvPr/>
        </p:nvSpPr>
        <p:spPr>
          <a:xfrm>
            <a:off x="1538602" y="3037119"/>
            <a:ext cx="36830" cy="1905"/>
          </a:xfrm>
          <a:custGeom>
            <a:avLst/>
            <a:gdLst/>
            <a:ahLst/>
            <a:cxnLst/>
            <a:rect l="l" t="t" r="r" b="b"/>
            <a:pathLst>
              <a:path w="36830" h="1905">
                <a:moveTo>
                  <a:pt x="36664" y="0"/>
                </a:moveTo>
                <a:lnTo>
                  <a:pt x="0" y="0"/>
                </a:lnTo>
                <a:lnTo>
                  <a:pt x="36664" y="1460"/>
                </a:lnTo>
                <a:lnTo>
                  <a:pt x="36664" y="0"/>
                </a:lnTo>
                <a:close/>
              </a:path>
            </a:pathLst>
          </a:custGeom>
          <a:solidFill>
            <a:srgbClr val="221F1F"/>
          </a:solidFill>
        </p:spPr>
        <p:txBody>
          <a:bodyPr wrap="square" lIns="0" tIns="0" rIns="0" bIns="0" rtlCol="0"/>
          <a:lstStyle/>
          <a:p>
            <a:endParaRPr/>
          </a:p>
        </p:txBody>
      </p:sp>
      <p:sp>
        <p:nvSpPr>
          <p:cNvPr id="1222" name="object 1222"/>
          <p:cNvSpPr/>
          <p:nvPr/>
        </p:nvSpPr>
        <p:spPr>
          <a:xfrm>
            <a:off x="1528335" y="3037856"/>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223" name="object 1223"/>
          <p:cNvSpPr/>
          <p:nvPr/>
        </p:nvSpPr>
        <p:spPr>
          <a:xfrm>
            <a:off x="1528335" y="3037856"/>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224" name="object 1224"/>
          <p:cNvSpPr/>
          <p:nvPr/>
        </p:nvSpPr>
        <p:spPr>
          <a:xfrm>
            <a:off x="1528335" y="3037856"/>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1225" name="object 1225"/>
          <p:cNvSpPr/>
          <p:nvPr/>
        </p:nvSpPr>
        <p:spPr>
          <a:xfrm>
            <a:off x="1528335" y="3037856"/>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1226" name="object 1226"/>
          <p:cNvSpPr/>
          <p:nvPr/>
        </p:nvSpPr>
        <p:spPr>
          <a:xfrm>
            <a:off x="1490934" y="3037856"/>
            <a:ext cx="36830" cy="1905"/>
          </a:xfrm>
          <a:custGeom>
            <a:avLst/>
            <a:gdLst/>
            <a:ahLst/>
            <a:cxnLst/>
            <a:rect l="l" t="t" r="r" b="b"/>
            <a:pathLst>
              <a:path w="36830" h="1905">
                <a:moveTo>
                  <a:pt x="736" y="0"/>
                </a:moveTo>
                <a:lnTo>
                  <a:pt x="0" y="1460"/>
                </a:lnTo>
                <a:lnTo>
                  <a:pt x="36664" y="1460"/>
                </a:lnTo>
                <a:lnTo>
                  <a:pt x="736" y="0"/>
                </a:lnTo>
                <a:close/>
              </a:path>
            </a:pathLst>
          </a:custGeom>
          <a:solidFill>
            <a:srgbClr val="221F1F"/>
          </a:solidFill>
        </p:spPr>
        <p:txBody>
          <a:bodyPr wrap="square" lIns="0" tIns="0" rIns="0" bIns="0" rtlCol="0"/>
          <a:lstStyle/>
          <a:p>
            <a:endParaRPr/>
          </a:p>
        </p:txBody>
      </p:sp>
      <p:sp>
        <p:nvSpPr>
          <p:cNvPr id="1227" name="object 1227"/>
          <p:cNvSpPr/>
          <p:nvPr/>
        </p:nvSpPr>
        <p:spPr>
          <a:xfrm>
            <a:off x="1490934" y="3037856"/>
            <a:ext cx="36830" cy="1905"/>
          </a:xfrm>
          <a:custGeom>
            <a:avLst/>
            <a:gdLst/>
            <a:ahLst/>
            <a:cxnLst/>
            <a:rect l="l" t="t" r="r" b="b"/>
            <a:pathLst>
              <a:path w="36830" h="1905">
                <a:moveTo>
                  <a:pt x="736" y="0"/>
                </a:moveTo>
                <a:lnTo>
                  <a:pt x="0" y="1460"/>
                </a:lnTo>
                <a:lnTo>
                  <a:pt x="36664" y="1460"/>
                </a:lnTo>
                <a:lnTo>
                  <a:pt x="736" y="0"/>
                </a:lnTo>
                <a:close/>
              </a:path>
            </a:pathLst>
          </a:custGeom>
          <a:solidFill>
            <a:srgbClr val="221F1F"/>
          </a:solidFill>
        </p:spPr>
        <p:txBody>
          <a:bodyPr wrap="square" lIns="0" tIns="0" rIns="0" bIns="0" rtlCol="0"/>
          <a:lstStyle/>
          <a:p>
            <a:endParaRPr/>
          </a:p>
        </p:txBody>
      </p:sp>
      <p:sp>
        <p:nvSpPr>
          <p:cNvPr id="1228" name="object 1228"/>
          <p:cNvSpPr/>
          <p:nvPr/>
        </p:nvSpPr>
        <p:spPr>
          <a:xfrm>
            <a:off x="1491670" y="3037856"/>
            <a:ext cx="36195" cy="1905"/>
          </a:xfrm>
          <a:custGeom>
            <a:avLst/>
            <a:gdLst/>
            <a:ahLst/>
            <a:cxnLst/>
            <a:rect l="l" t="t" r="r" b="b"/>
            <a:pathLst>
              <a:path w="36194" h="1905">
                <a:moveTo>
                  <a:pt x="35191" y="0"/>
                </a:moveTo>
                <a:lnTo>
                  <a:pt x="0" y="0"/>
                </a:lnTo>
                <a:lnTo>
                  <a:pt x="35928" y="1460"/>
                </a:lnTo>
                <a:lnTo>
                  <a:pt x="35191" y="0"/>
                </a:lnTo>
                <a:close/>
              </a:path>
            </a:pathLst>
          </a:custGeom>
          <a:solidFill>
            <a:srgbClr val="221F1F"/>
          </a:solidFill>
        </p:spPr>
        <p:txBody>
          <a:bodyPr wrap="square" lIns="0" tIns="0" rIns="0" bIns="0" rtlCol="0"/>
          <a:lstStyle/>
          <a:p>
            <a:endParaRPr/>
          </a:p>
        </p:txBody>
      </p:sp>
      <p:sp>
        <p:nvSpPr>
          <p:cNvPr id="1229" name="object 1229"/>
          <p:cNvSpPr/>
          <p:nvPr/>
        </p:nvSpPr>
        <p:spPr>
          <a:xfrm>
            <a:off x="1491670" y="3037856"/>
            <a:ext cx="36195" cy="1905"/>
          </a:xfrm>
          <a:custGeom>
            <a:avLst/>
            <a:gdLst/>
            <a:ahLst/>
            <a:cxnLst/>
            <a:rect l="l" t="t" r="r" b="b"/>
            <a:pathLst>
              <a:path w="36194" h="1905">
                <a:moveTo>
                  <a:pt x="35191" y="0"/>
                </a:moveTo>
                <a:lnTo>
                  <a:pt x="0" y="0"/>
                </a:lnTo>
                <a:lnTo>
                  <a:pt x="35928" y="1460"/>
                </a:lnTo>
                <a:lnTo>
                  <a:pt x="35191" y="0"/>
                </a:lnTo>
                <a:close/>
              </a:path>
            </a:pathLst>
          </a:custGeom>
          <a:solidFill>
            <a:srgbClr val="221F1F"/>
          </a:solidFill>
        </p:spPr>
        <p:txBody>
          <a:bodyPr wrap="square" lIns="0" tIns="0" rIns="0" bIns="0" rtlCol="0"/>
          <a:lstStyle/>
          <a:p>
            <a:endParaRPr/>
          </a:p>
        </p:txBody>
      </p:sp>
      <p:sp>
        <p:nvSpPr>
          <p:cNvPr id="1230" name="object 1230"/>
          <p:cNvSpPr/>
          <p:nvPr/>
        </p:nvSpPr>
        <p:spPr>
          <a:xfrm>
            <a:off x="1490934" y="3039322"/>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31" name="object 1231"/>
          <p:cNvSpPr/>
          <p:nvPr/>
        </p:nvSpPr>
        <p:spPr>
          <a:xfrm>
            <a:off x="1490934" y="3039322"/>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32" name="object 1232"/>
          <p:cNvSpPr/>
          <p:nvPr/>
        </p:nvSpPr>
        <p:spPr>
          <a:xfrm>
            <a:off x="1490934" y="3039322"/>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33" name="object 1233"/>
          <p:cNvSpPr/>
          <p:nvPr/>
        </p:nvSpPr>
        <p:spPr>
          <a:xfrm>
            <a:off x="1490934" y="3039322"/>
            <a:ext cx="36830" cy="0"/>
          </a:xfrm>
          <a:custGeom>
            <a:avLst/>
            <a:gdLst/>
            <a:ahLst/>
            <a:cxnLst/>
            <a:rect l="l" t="t" r="r" b="b"/>
            <a:pathLst>
              <a:path w="36830">
                <a:moveTo>
                  <a:pt x="0" y="0"/>
                </a:moveTo>
                <a:lnTo>
                  <a:pt x="36664" y="0"/>
                </a:lnTo>
              </a:path>
            </a:pathLst>
          </a:custGeom>
          <a:solidFill>
            <a:srgbClr val="221F1F"/>
          </a:solidFill>
        </p:spPr>
        <p:txBody>
          <a:bodyPr wrap="square" lIns="0" tIns="0" rIns="0" bIns="0" rtlCol="0"/>
          <a:lstStyle/>
          <a:p>
            <a:endParaRPr/>
          </a:p>
        </p:txBody>
      </p:sp>
      <p:sp>
        <p:nvSpPr>
          <p:cNvPr id="1234" name="object 1234"/>
          <p:cNvSpPr/>
          <p:nvPr/>
        </p:nvSpPr>
        <p:spPr>
          <a:xfrm>
            <a:off x="1528335" y="3038585"/>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1235" name="object 1235"/>
          <p:cNvSpPr/>
          <p:nvPr/>
        </p:nvSpPr>
        <p:spPr>
          <a:xfrm>
            <a:off x="1528335" y="3038585"/>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1236" name="object 1236"/>
          <p:cNvSpPr/>
          <p:nvPr/>
        </p:nvSpPr>
        <p:spPr>
          <a:xfrm>
            <a:off x="1528335" y="3038585"/>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237" name="object 1237"/>
          <p:cNvSpPr/>
          <p:nvPr/>
        </p:nvSpPr>
        <p:spPr>
          <a:xfrm>
            <a:off x="1528335" y="3038585"/>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238" name="object 1238"/>
          <p:cNvSpPr/>
          <p:nvPr/>
        </p:nvSpPr>
        <p:spPr>
          <a:xfrm>
            <a:off x="1528335" y="3040051"/>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239" name="object 1239"/>
          <p:cNvSpPr/>
          <p:nvPr/>
        </p:nvSpPr>
        <p:spPr>
          <a:xfrm>
            <a:off x="1528335" y="3040051"/>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240" name="object 1240"/>
          <p:cNvSpPr/>
          <p:nvPr/>
        </p:nvSpPr>
        <p:spPr>
          <a:xfrm>
            <a:off x="1528335" y="3040051"/>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241" name="object 1241"/>
          <p:cNvSpPr/>
          <p:nvPr/>
        </p:nvSpPr>
        <p:spPr>
          <a:xfrm>
            <a:off x="1528335" y="3040051"/>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242" name="object 1242"/>
          <p:cNvSpPr/>
          <p:nvPr/>
        </p:nvSpPr>
        <p:spPr>
          <a:xfrm>
            <a:off x="1538602" y="3038585"/>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1243" name="object 1243"/>
          <p:cNvSpPr/>
          <p:nvPr/>
        </p:nvSpPr>
        <p:spPr>
          <a:xfrm>
            <a:off x="1538602" y="3038585"/>
            <a:ext cx="37465" cy="2540"/>
          </a:xfrm>
          <a:custGeom>
            <a:avLst/>
            <a:gdLst/>
            <a:ahLst/>
            <a:cxnLst/>
            <a:rect l="l" t="t" r="r" b="b"/>
            <a:pathLst>
              <a:path w="37465" h="2539">
                <a:moveTo>
                  <a:pt x="0" y="0"/>
                </a:moveTo>
                <a:lnTo>
                  <a:pt x="0" y="2209"/>
                </a:lnTo>
                <a:lnTo>
                  <a:pt x="37401" y="2209"/>
                </a:lnTo>
                <a:lnTo>
                  <a:pt x="0" y="0"/>
                </a:lnTo>
                <a:close/>
              </a:path>
            </a:pathLst>
          </a:custGeom>
          <a:solidFill>
            <a:srgbClr val="221F1F"/>
          </a:solidFill>
        </p:spPr>
        <p:txBody>
          <a:bodyPr wrap="square" lIns="0" tIns="0" rIns="0" bIns="0" rtlCol="0"/>
          <a:lstStyle/>
          <a:p>
            <a:endParaRPr/>
          </a:p>
        </p:txBody>
      </p:sp>
      <p:sp>
        <p:nvSpPr>
          <p:cNvPr id="1244" name="object 1244"/>
          <p:cNvSpPr/>
          <p:nvPr/>
        </p:nvSpPr>
        <p:spPr>
          <a:xfrm>
            <a:off x="1538602" y="3038585"/>
            <a:ext cx="37465" cy="2540"/>
          </a:xfrm>
          <a:custGeom>
            <a:avLst/>
            <a:gdLst/>
            <a:ahLst/>
            <a:cxnLst/>
            <a:rect l="l" t="t" r="r" b="b"/>
            <a:pathLst>
              <a:path w="37465" h="2539">
                <a:moveTo>
                  <a:pt x="36664" y="0"/>
                </a:moveTo>
                <a:lnTo>
                  <a:pt x="0" y="0"/>
                </a:lnTo>
                <a:lnTo>
                  <a:pt x="37401" y="2209"/>
                </a:lnTo>
                <a:lnTo>
                  <a:pt x="36664" y="0"/>
                </a:lnTo>
                <a:close/>
              </a:path>
            </a:pathLst>
          </a:custGeom>
          <a:solidFill>
            <a:srgbClr val="221F1F"/>
          </a:solidFill>
        </p:spPr>
        <p:txBody>
          <a:bodyPr wrap="square" lIns="0" tIns="0" rIns="0" bIns="0" rtlCol="0"/>
          <a:lstStyle/>
          <a:p>
            <a:endParaRPr/>
          </a:p>
        </p:txBody>
      </p:sp>
      <p:sp>
        <p:nvSpPr>
          <p:cNvPr id="1245" name="object 1245"/>
          <p:cNvSpPr/>
          <p:nvPr/>
        </p:nvSpPr>
        <p:spPr>
          <a:xfrm>
            <a:off x="1538602" y="3038585"/>
            <a:ext cx="37465" cy="2540"/>
          </a:xfrm>
          <a:custGeom>
            <a:avLst/>
            <a:gdLst/>
            <a:ahLst/>
            <a:cxnLst/>
            <a:rect l="l" t="t" r="r" b="b"/>
            <a:pathLst>
              <a:path w="37465" h="2539">
                <a:moveTo>
                  <a:pt x="36664" y="0"/>
                </a:moveTo>
                <a:lnTo>
                  <a:pt x="0" y="0"/>
                </a:lnTo>
                <a:lnTo>
                  <a:pt x="37401" y="2209"/>
                </a:lnTo>
                <a:lnTo>
                  <a:pt x="36664" y="0"/>
                </a:lnTo>
                <a:close/>
              </a:path>
            </a:pathLst>
          </a:custGeom>
          <a:solidFill>
            <a:srgbClr val="221F1F"/>
          </a:solidFill>
        </p:spPr>
        <p:txBody>
          <a:bodyPr wrap="square" lIns="0" tIns="0" rIns="0" bIns="0" rtlCol="0"/>
          <a:lstStyle/>
          <a:p>
            <a:endParaRPr/>
          </a:p>
        </p:txBody>
      </p:sp>
      <p:sp>
        <p:nvSpPr>
          <p:cNvPr id="1246" name="object 1246"/>
          <p:cNvSpPr/>
          <p:nvPr/>
        </p:nvSpPr>
        <p:spPr>
          <a:xfrm>
            <a:off x="1528335" y="3040051"/>
            <a:ext cx="8890" cy="1270"/>
          </a:xfrm>
          <a:custGeom>
            <a:avLst/>
            <a:gdLst/>
            <a:ahLst/>
            <a:cxnLst/>
            <a:rect l="l" t="t" r="r" b="b"/>
            <a:pathLst>
              <a:path w="8890" h="1269">
                <a:moveTo>
                  <a:pt x="0" y="0"/>
                </a:moveTo>
                <a:lnTo>
                  <a:pt x="736" y="736"/>
                </a:lnTo>
                <a:lnTo>
                  <a:pt x="8801" y="736"/>
                </a:lnTo>
                <a:lnTo>
                  <a:pt x="0" y="0"/>
                </a:lnTo>
                <a:close/>
              </a:path>
            </a:pathLst>
          </a:custGeom>
          <a:solidFill>
            <a:srgbClr val="221F1F"/>
          </a:solidFill>
        </p:spPr>
        <p:txBody>
          <a:bodyPr wrap="square" lIns="0" tIns="0" rIns="0" bIns="0" rtlCol="0"/>
          <a:lstStyle/>
          <a:p>
            <a:endParaRPr/>
          </a:p>
        </p:txBody>
      </p:sp>
      <p:sp>
        <p:nvSpPr>
          <p:cNvPr id="1247" name="object 1247"/>
          <p:cNvSpPr/>
          <p:nvPr/>
        </p:nvSpPr>
        <p:spPr>
          <a:xfrm>
            <a:off x="1528335" y="3040051"/>
            <a:ext cx="8890" cy="1270"/>
          </a:xfrm>
          <a:custGeom>
            <a:avLst/>
            <a:gdLst/>
            <a:ahLst/>
            <a:cxnLst/>
            <a:rect l="l" t="t" r="r" b="b"/>
            <a:pathLst>
              <a:path w="8890" h="1269">
                <a:moveTo>
                  <a:pt x="0" y="0"/>
                </a:moveTo>
                <a:lnTo>
                  <a:pt x="736" y="736"/>
                </a:lnTo>
                <a:lnTo>
                  <a:pt x="8801" y="736"/>
                </a:lnTo>
                <a:lnTo>
                  <a:pt x="0" y="0"/>
                </a:lnTo>
                <a:close/>
              </a:path>
            </a:pathLst>
          </a:custGeom>
          <a:solidFill>
            <a:srgbClr val="221F1F"/>
          </a:solidFill>
        </p:spPr>
        <p:txBody>
          <a:bodyPr wrap="square" lIns="0" tIns="0" rIns="0" bIns="0" rtlCol="0"/>
          <a:lstStyle/>
          <a:p>
            <a:endParaRPr/>
          </a:p>
        </p:txBody>
      </p:sp>
      <p:sp>
        <p:nvSpPr>
          <p:cNvPr id="1248" name="object 1248"/>
          <p:cNvSpPr/>
          <p:nvPr/>
        </p:nvSpPr>
        <p:spPr>
          <a:xfrm>
            <a:off x="1528335" y="3040051"/>
            <a:ext cx="10160" cy="1270"/>
          </a:xfrm>
          <a:custGeom>
            <a:avLst/>
            <a:gdLst/>
            <a:ahLst/>
            <a:cxnLst/>
            <a:rect l="l" t="t" r="r" b="b"/>
            <a:pathLst>
              <a:path w="10159" h="1269">
                <a:moveTo>
                  <a:pt x="9537" y="0"/>
                </a:moveTo>
                <a:lnTo>
                  <a:pt x="0" y="0"/>
                </a:lnTo>
                <a:lnTo>
                  <a:pt x="8801" y="736"/>
                </a:lnTo>
                <a:lnTo>
                  <a:pt x="9537" y="0"/>
                </a:lnTo>
                <a:close/>
              </a:path>
            </a:pathLst>
          </a:custGeom>
          <a:solidFill>
            <a:srgbClr val="221F1F"/>
          </a:solidFill>
        </p:spPr>
        <p:txBody>
          <a:bodyPr wrap="square" lIns="0" tIns="0" rIns="0" bIns="0" rtlCol="0"/>
          <a:lstStyle/>
          <a:p>
            <a:endParaRPr/>
          </a:p>
        </p:txBody>
      </p:sp>
      <p:sp>
        <p:nvSpPr>
          <p:cNvPr id="1249" name="object 1249"/>
          <p:cNvSpPr/>
          <p:nvPr/>
        </p:nvSpPr>
        <p:spPr>
          <a:xfrm>
            <a:off x="1528335" y="3040051"/>
            <a:ext cx="10160" cy="1270"/>
          </a:xfrm>
          <a:custGeom>
            <a:avLst/>
            <a:gdLst/>
            <a:ahLst/>
            <a:cxnLst/>
            <a:rect l="l" t="t" r="r" b="b"/>
            <a:pathLst>
              <a:path w="10159" h="1269">
                <a:moveTo>
                  <a:pt x="9537" y="0"/>
                </a:moveTo>
                <a:lnTo>
                  <a:pt x="0" y="0"/>
                </a:lnTo>
                <a:lnTo>
                  <a:pt x="8801" y="736"/>
                </a:lnTo>
                <a:lnTo>
                  <a:pt x="9537" y="0"/>
                </a:lnTo>
                <a:close/>
              </a:path>
            </a:pathLst>
          </a:custGeom>
          <a:solidFill>
            <a:srgbClr val="221F1F"/>
          </a:solidFill>
        </p:spPr>
        <p:txBody>
          <a:bodyPr wrap="square" lIns="0" tIns="0" rIns="0" bIns="0" rtlCol="0"/>
          <a:lstStyle/>
          <a:p>
            <a:endParaRPr/>
          </a:p>
        </p:txBody>
      </p:sp>
      <p:sp>
        <p:nvSpPr>
          <p:cNvPr id="1250" name="object 1250"/>
          <p:cNvSpPr/>
          <p:nvPr/>
        </p:nvSpPr>
        <p:spPr>
          <a:xfrm>
            <a:off x="1529073" y="3040787"/>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251" name="object 1251"/>
          <p:cNvSpPr/>
          <p:nvPr/>
        </p:nvSpPr>
        <p:spPr>
          <a:xfrm>
            <a:off x="1529073" y="3040787"/>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252" name="object 1252"/>
          <p:cNvSpPr/>
          <p:nvPr/>
        </p:nvSpPr>
        <p:spPr>
          <a:xfrm>
            <a:off x="1529073" y="3040787"/>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253" name="object 1253"/>
          <p:cNvSpPr/>
          <p:nvPr/>
        </p:nvSpPr>
        <p:spPr>
          <a:xfrm>
            <a:off x="1529073" y="3040787"/>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254" name="object 1254"/>
          <p:cNvSpPr/>
          <p:nvPr/>
        </p:nvSpPr>
        <p:spPr>
          <a:xfrm>
            <a:off x="1490934" y="3039322"/>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1255" name="object 1255"/>
          <p:cNvSpPr/>
          <p:nvPr/>
        </p:nvSpPr>
        <p:spPr>
          <a:xfrm>
            <a:off x="1490934" y="3039322"/>
            <a:ext cx="36830" cy="1905"/>
          </a:xfrm>
          <a:custGeom>
            <a:avLst/>
            <a:gdLst/>
            <a:ahLst/>
            <a:cxnLst/>
            <a:rect l="l" t="t" r="r" b="b"/>
            <a:pathLst>
              <a:path w="36830" h="1905">
                <a:moveTo>
                  <a:pt x="0" y="0"/>
                </a:moveTo>
                <a:lnTo>
                  <a:pt x="0" y="1460"/>
                </a:lnTo>
                <a:lnTo>
                  <a:pt x="36664" y="1460"/>
                </a:lnTo>
                <a:lnTo>
                  <a:pt x="0" y="0"/>
                </a:lnTo>
                <a:close/>
              </a:path>
            </a:pathLst>
          </a:custGeom>
          <a:solidFill>
            <a:srgbClr val="221F1F"/>
          </a:solidFill>
        </p:spPr>
        <p:txBody>
          <a:bodyPr wrap="square" lIns="0" tIns="0" rIns="0" bIns="0" rtlCol="0"/>
          <a:lstStyle/>
          <a:p>
            <a:endParaRPr/>
          </a:p>
        </p:txBody>
      </p:sp>
      <p:sp>
        <p:nvSpPr>
          <p:cNvPr id="1256" name="object 1256"/>
          <p:cNvSpPr/>
          <p:nvPr/>
        </p:nvSpPr>
        <p:spPr>
          <a:xfrm>
            <a:off x="1490934" y="3039322"/>
            <a:ext cx="36830" cy="1905"/>
          </a:xfrm>
          <a:custGeom>
            <a:avLst/>
            <a:gdLst/>
            <a:ahLst/>
            <a:cxnLst/>
            <a:rect l="l" t="t" r="r" b="b"/>
            <a:pathLst>
              <a:path w="36830" h="1905">
                <a:moveTo>
                  <a:pt x="36664" y="0"/>
                </a:moveTo>
                <a:lnTo>
                  <a:pt x="0" y="0"/>
                </a:lnTo>
                <a:lnTo>
                  <a:pt x="36664" y="1460"/>
                </a:lnTo>
                <a:lnTo>
                  <a:pt x="36664" y="0"/>
                </a:lnTo>
                <a:close/>
              </a:path>
            </a:pathLst>
          </a:custGeom>
          <a:solidFill>
            <a:srgbClr val="221F1F"/>
          </a:solidFill>
        </p:spPr>
        <p:txBody>
          <a:bodyPr wrap="square" lIns="0" tIns="0" rIns="0" bIns="0" rtlCol="0"/>
          <a:lstStyle/>
          <a:p>
            <a:endParaRPr/>
          </a:p>
        </p:txBody>
      </p:sp>
      <p:sp>
        <p:nvSpPr>
          <p:cNvPr id="1257" name="object 1257"/>
          <p:cNvSpPr/>
          <p:nvPr/>
        </p:nvSpPr>
        <p:spPr>
          <a:xfrm>
            <a:off x="1490934" y="3039322"/>
            <a:ext cx="36830" cy="1905"/>
          </a:xfrm>
          <a:custGeom>
            <a:avLst/>
            <a:gdLst/>
            <a:ahLst/>
            <a:cxnLst/>
            <a:rect l="l" t="t" r="r" b="b"/>
            <a:pathLst>
              <a:path w="36830" h="1905">
                <a:moveTo>
                  <a:pt x="36664" y="0"/>
                </a:moveTo>
                <a:lnTo>
                  <a:pt x="0" y="0"/>
                </a:lnTo>
                <a:lnTo>
                  <a:pt x="36664" y="1460"/>
                </a:lnTo>
                <a:lnTo>
                  <a:pt x="36664" y="0"/>
                </a:lnTo>
                <a:close/>
              </a:path>
            </a:pathLst>
          </a:custGeom>
          <a:solidFill>
            <a:srgbClr val="221F1F"/>
          </a:solidFill>
        </p:spPr>
        <p:txBody>
          <a:bodyPr wrap="square" lIns="0" tIns="0" rIns="0" bIns="0" rtlCol="0"/>
          <a:lstStyle/>
          <a:p>
            <a:endParaRPr/>
          </a:p>
        </p:txBody>
      </p:sp>
      <p:sp>
        <p:nvSpPr>
          <p:cNvPr id="1258" name="object 1258"/>
          <p:cNvSpPr/>
          <p:nvPr/>
        </p:nvSpPr>
        <p:spPr>
          <a:xfrm>
            <a:off x="1538602" y="3040787"/>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1259" name="object 1259"/>
          <p:cNvSpPr/>
          <p:nvPr/>
        </p:nvSpPr>
        <p:spPr>
          <a:xfrm>
            <a:off x="1538602" y="3040787"/>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1260" name="object 1260"/>
          <p:cNvSpPr/>
          <p:nvPr/>
        </p:nvSpPr>
        <p:spPr>
          <a:xfrm>
            <a:off x="1538602" y="3040787"/>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1261" name="object 1261"/>
          <p:cNvSpPr/>
          <p:nvPr/>
        </p:nvSpPr>
        <p:spPr>
          <a:xfrm>
            <a:off x="1538602" y="3040787"/>
            <a:ext cx="37465" cy="0"/>
          </a:xfrm>
          <a:custGeom>
            <a:avLst/>
            <a:gdLst/>
            <a:ahLst/>
            <a:cxnLst/>
            <a:rect l="l" t="t" r="r" b="b"/>
            <a:pathLst>
              <a:path w="37465">
                <a:moveTo>
                  <a:pt x="0" y="0"/>
                </a:moveTo>
                <a:lnTo>
                  <a:pt x="37401" y="0"/>
                </a:lnTo>
              </a:path>
            </a:pathLst>
          </a:custGeom>
          <a:solidFill>
            <a:srgbClr val="221F1F"/>
          </a:solidFill>
        </p:spPr>
        <p:txBody>
          <a:bodyPr wrap="square" lIns="0" tIns="0" rIns="0" bIns="0" rtlCol="0"/>
          <a:lstStyle/>
          <a:p>
            <a:endParaRPr/>
          </a:p>
        </p:txBody>
      </p:sp>
      <p:sp>
        <p:nvSpPr>
          <p:cNvPr id="1262" name="object 1262"/>
          <p:cNvSpPr/>
          <p:nvPr/>
        </p:nvSpPr>
        <p:spPr>
          <a:xfrm>
            <a:off x="1529801" y="3040787"/>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263" name="object 1263"/>
          <p:cNvSpPr/>
          <p:nvPr/>
        </p:nvSpPr>
        <p:spPr>
          <a:xfrm>
            <a:off x="1529801" y="3040787"/>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264" name="object 1264"/>
          <p:cNvSpPr/>
          <p:nvPr/>
        </p:nvSpPr>
        <p:spPr>
          <a:xfrm>
            <a:off x="1529801" y="3040787"/>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265" name="object 1265"/>
          <p:cNvSpPr/>
          <p:nvPr/>
        </p:nvSpPr>
        <p:spPr>
          <a:xfrm>
            <a:off x="1529801" y="3040787"/>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266" name="object 1266"/>
          <p:cNvSpPr/>
          <p:nvPr/>
        </p:nvSpPr>
        <p:spPr>
          <a:xfrm>
            <a:off x="1490934" y="3040787"/>
            <a:ext cx="36830" cy="1270"/>
          </a:xfrm>
          <a:custGeom>
            <a:avLst/>
            <a:gdLst/>
            <a:ahLst/>
            <a:cxnLst/>
            <a:rect l="l" t="t" r="r" b="b"/>
            <a:pathLst>
              <a:path w="36830" h="1269">
                <a:moveTo>
                  <a:pt x="0" y="0"/>
                </a:moveTo>
                <a:lnTo>
                  <a:pt x="736" y="723"/>
                </a:lnTo>
                <a:lnTo>
                  <a:pt x="36664" y="723"/>
                </a:lnTo>
                <a:lnTo>
                  <a:pt x="0" y="0"/>
                </a:lnTo>
                <a:close/>
              </a:path>
            </a:pathLst>
          </a:custGeom>
          <a:solidFill>
            <a:srgbClr val="221F1F"/>
          </a:solidFill>
        </p:spPr>
        <p:txBody>
          <a:bodyPr wrap="square" lIns="0" tIns="0" rIns="0" bIns="0" rtlCol="0"/>
          <a:lstStyle/>
          <a:p>
            <a:endParaRPr/>
          </a:p>
        </p:txBody>
      </p:sp>
      <p:sp>
        <p:nvSpPr>
          <p:cNvPr id="1267" name="object 1267"/>
          <p:cNvSpPr/>
          <p:nvPr/>
        </p:nvSpPr>
        <p:spPr>
          <a:xfrm>
            <a:off x="1490934" y="3040787"/>
            <a:ext cx="36830" cy="1270"/>
          </a:xfrm>
          <a:custGeom>
            <a:avLst/>
            <a:gdLst/>
            <a:ahLst/>
            <a:cxnLst/>
            <a:rect l="l" t="t" r="r" b="b"/>
            <a:pathLst>
              <a:path w="36830" h="1269">
                <a:moveTo>
                  <a:pt x="0" y="0"/>
                </a:moveTo>
                <a:lnTo>
                  <a:pt x="736" y="723"/>
                </a:lnTo>
                <a:lnTo>
                  <a:pt x="36664" y="723"/>
                </a:lnTo>
                <a:lnTo>
                  <a:pt x="0" y="0"/>
                </a:lnTo>
                <a:close/>
              </a:path>
            </a:pathLst>
          </a:custGeom>
          <a:solidFill>
            <a:srgbClr val="221F1F"/>
          </a:solidFill>
        </p:spPr>
        <p:txBody>
          <a:bodyPr wrap="square" lIns="0" tIns="0" rIns="0" bIns="0" rtlCol="0"/>
          <a:lstStyle/>
          <a:p>
            <a:endParaRPr/>
          </a:p>
        </p:txBody>
      </p:sp>
      <p:sp>
        <p:nvSpPr>
          <p:cNvPr id="1268" name="object 1268"/>
          <p:cNvSpPr/>
          <p:nvPr/>
        </p:nvSpPr>
        <p:spPr>
          <a:xfrm>
            <a:off x="1490934" y="3040787"/>
            <a:ext cx="36830" cy="1270"/>
          </a:xfrm>
          <a:custGeom>
            <a:avLst/>
            <a:gdLst/>
            <a:ahLst/>
            <a:cxnLst/>
            <a:rect l="l" t="t" r="r" b="b"/>
            <a:pathLst>
              <a:path w="36830" h="1269">
                <a:moveTo>
                  <a:pt x="36664" y="0"/>
                </a:moveTo>
                <a:lnTo>
                  <a:pt x="0" y="0"/>
                </a:lnTo>
                <a:lnTo>
                  <a:pt x="36664" y="723"/>
                </a:lnTo>
                <a:lnTo>
                  <a:pt x="36664" y="0"/>
                </a:lnTo>
                <a:close/>
              </a:path>
            </a:pathLst>
          </a:custGeom>
          <a:solidFill>
            <a:srgbClr val="221F1F"/>
          </a:solidFill>
        </p:spPr>
        <p:txBody>
          <a:bodyPr wrap="square" lIns="0" tIns="0" rIns="0" bIns="0" rtlCol="0"/>
          <a:lstStyle/>
          <a:p>
            <a:endParaRPr/>
          </a:p>
        </p:txBody>
      </p:sp>
      <p:sp>
        <p:nvSpPr>
          <p:cNvPr id="1269" name="object 1269"/>
          <p:cNvSpPr/>
          <p:nvPr/>
        </p:nvSpPr>
        <p:spPr>
          <a:xfrm>
            <a:off x="1490934" y="3040787"/>
            <a:ext cx="36830" cy="1270"/>
          </a:xfrm>
          <a:custGeom>
            <a:avLst/>
            <a:gdLst/>
            <a:ahLst/>
            <a:cxnLst/>
            <a:rect l="l" t="t" r="r" b="b"/>
            <a:pathLst>
              <a:path w="36830" h="1269">
                <a:moveTo>
                  <a:pt x="36664" y="0"/>
                </a:moveTo>
                <a:lnTo>
                  <a:pt x="0" y="0"/>
                </a:lnTo>
                <a:lnTo>
                  <a:pt x="36664" y="723"/>
                </a:lnTo>
                <a:lnTo>
                  <a:pt x="36664" y="0"/>
                </a:lnTo>
                <a:close/>
              </a:path>
            </a:pathLst>
          </a:custGeom>
          <a:solidFill>
            <a:srgbClr val="221F1F"/>
          </a:solidFill>
        </p:spPr>
        <p:txBody>
          <a:bodyPr wrap="square" lIns="0" tIns="0" rIns="0" bIns="0" rtlCol="0"/>
          <a:lstStyle/>
          <a:p>
            <a:endParaRPr/>
          </a:p>
        </p:txBody>
      </p:sp>
      <p:sp>
        <p:nvSpPr>
          <p:cNvPr id="1270" name="object 1270"/>
          <p:cNvSpPr/>
          <p:nvPr/>
        </p:nvSpPr>
        <p:spPr>
          <a:xfrm>
            <a:off x="1529801" y="3041516"/>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271" name="object 1271"/>
          <p:cNvSpPr/>
          <p:nvPr/>
        </p:nvSpPr>
        <p:spPr>
          <a:xfrm>
            <a:off x="1529801" y="3041516"/>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272" name="object 1272"/>
          <p:cNvSpPr/>
          <p:nvPr/>
        </p:nvSpPr>
        <p:spPr>
          <a:xfrm>
            <a:off x="1529801" y="304151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273" name="object 1273"/>
          <p:cNvSpPr/>
          <p:nvPr/>
        </p:nvSpPr>
        <p:spPr>
          <a:xfrm>
            <a:off x="1529801" y="304151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274" name="object 1274"/>
          <p:cNvSpPr/>
          <p:nvPr/>
        </p:nvSpPr>
        <p:spPr>
          <a:xfrm>
            <a:off x="1529801" y="3042251"/>
            <a:ext cx="6350" cy="0"/>
          </a:xfrm>
          <a:custGeom>
            <a:avLst/>
            <a:gdLst/>
            <a:ahLst/>
            <a:cxnLst/>
            <a:rect l="l" t="t" r="r" b="b"/>
            <a:pathLst>
              <a:path w="6350">
                <a:moveTo>
                  <a:pt x="0" y="0"/>
                </a:moveTo>
                <a:lnTo>
                  <a:pt x="5867" y="0"/>
                </a:lnTo>
              </a:path>
            </a:pathLst>
          </a:custGeom>
          <a:solidFill>
            <a:srgbClr val="221F1F"/>
          </a:solidFill>
        </p:spPr>
        <p:txBody>
          <a:bodyPr wrap="square" lIns="0" tIns="0" rIns="0" bIns="0" rtlCol="0"/>
          <a:lstStyle/>
          <a:p>
            <a:endParaRPr/>
          </a:p>
        </p:txBody>
      </p:sp>
      <p:sp>
        <p:nvSpPr>
          <p:cNvPr id="1275" name="object 1275"/>
          <p:cNvSpPr/>
          <p:nvPr/>
        </p:nvSpPr>
        <p:spPr>
          <a:xfrm>
            <a:off x="1529801" y="3042251"/>
            <a:ext cx="6350" cy="0"/>
          </a:xfrm>
          <a:custGeom>
            <a:avLst/>
            <a:gdLst/>
            <a:ahLst/>
            <a:cxnLst/>
            <a:rect l="l" t="t" r="r" b="b"/>
            <a:pathLst>
              <a:path w="6350">
                <a:moveTo>
                  <a:pt x="0" y="0"/>
                </a:moveTo>
                <a:lnTo>
                  <a:pt x="5867" y="0"/>
                </a:lnTo>
              </a:path>
            </a:pathLst>
          </a:custGeom>
          <a:solidFill>
            <a:srgbClr val="221F1F"/>
          </a:solidFill>
        </p:spPr>
        <p:txBody>
          <a:bodyPr wrap="square" lIns="0" tIns="0" rIns="0" bIns="0" rtlCol="0"/>
          <a:lstStyle/>
          <a:p>
            <a:endParaRPr/>
          </a:p>
        </p:txBody>
      </p:sp>
      <p:sp>
        <p:nvSpPr>
          <p:cNvPr id="1276" name="object 1276"/>
          <p:cNvSpPr/>
          <p:nvPr/>
        </p:nvSpPr>
        <p:spPr>
          <a:xfrm>
            <a:off x="1529801" y="3042251"/>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277" name="object 1277"/>
          <p:cNvSpPr/>
          <p:nvPr/>
        </p:nvSpPr>
        <p:spPr>
          <a:xfrm>
            <a:off x="1529801" y="3042251"/>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278" name="object 1278"/>
          <p:cNvSpPr/>
          <p:nvPr/>
        </p:nvSpPr>
        <p:spPr>
          <a:xfrm>
            <a:off x="1491670" y="3041516"/>
            <a:ext cx="36195" cy="1270"/>
          </a:xfrm>
          <a:custGeom>
            <a:avLst/>
            <a:gdLst/>
            <a:ahLst/>
            <a:cxnLst/>
            <a:rect l="l" t="t" r="r" b="b"/>
            <a:pathLst>
              <a:path w="36194" h="1269">
                <a:moveTo>
                  <a:pt x="0" y="0"/>
                </a:moveTo>
                <a:lnTo>
                  <a:pt x="0" y="736"/>
                </a:lnTo>
                <a:lnTo>
                  <a:pt x="35928" y="736"/>
                </a:lnTo>
                <a:lnTo>
                  <a:pt x="0" y="0"/>
                </a:lnTo>
                <a:close/>
              </a:path>
            </a:pathLst>
          </a:custGeom>
          <a:solidFill>
            <a:srgbClr val="221F1F"/>
          </a:solidFill>
        </p:spPr>
        <p:txBody>
          <a:bodyPr wrap="square" lIns="0" tIns="0" rIns="0" bIns="0" rtlCol="0"/>
          <a:lstStyle/>
          <a:p>
            <a:endParaRPr/>
          </a:p>
        </p:txBody>
      </p:sp>
      <p:sp>
        <p:nvSpPr>
          <p:cNvPr id="1279" name="object 1279"/>
          <p:cNvSpPr/>
          <p:nvPr/>
        </p:nvSpPr>
        <p:spPr>
          <a:xfrm>
            <a:off x="1491670" y="3041516"/>
            <a:ext cx="36195" cy="1270"/>
          </a:xfrm>
          <a:custGeom>
            <a:avLst/>
            <a:gdLst/>
            <a:ahLst/>
            <a:cxnLst/>
            <a:rect l="l" t="t" r="r" b="b"/>
            <a:pathLst>
              <a:path w="36194" h="1269">
                <a:moveTo>
                  <a:pt x="0" y="0"/>
                </a:moveTo>
                <a:lnTo>
                  <a:pt x="0" y="736"/>
                </a:lnTo>
                <a:lnTo>
                  <a:pt x="35928" y="736"/>
                </a:lnTo>
                <a:lnTo>
                  <a:pt x="0" y="0"/>
                </a:lnTo>
                <a:close/>
              </a:path>
            </a:pathLst>
          </a:custGeom>
          <a:solidFill>
            <a:srgbClr val="221F1F"/>
          </a:solidFill>
        </p:spPr>
        <p:txBody>
          <a:bodyPr wrap="square" lIns="0" tIns="0" rIns="0" bIns="0" rtlCol="0"/>
          <a:lstStyle/>
          <a:p>
            <a:endParaRPr/>
          </a:p>
        </p:txBody>
      </p:sp>
      <p:sp>
        <p:nvSpPr>
          <p:cNvPr id="1280" name="object 1280"/>
          <p:cNvSpPr/>
          <p:nvPr/>
        </p:nvSpPr>
        <p:spPr>
          <a:xfrm>
            <a:off x="1491670" y="3041516"/>
            <a:ext cx="36195" cy="1270"/>
          </a:xfrm>
          <a:custGeom>
            <a:avLst/>
            <a:gdLst/>
            <a:ahLst/>
            <a:cxnLst/>
            <a:rect l="l" t="t" r="r" b="b"/>
            <a:pathLst>
              <a:path w="36194" h="1269">
                <a:moveTo>
                  <a:pt x="35928" y="0"/>
                </a:moveTo>
                <a:lnTo>
                  <a:pt x="0" y="0"/>
                </a:lnTo>
                <a:lnTo>
                  <a:pt x="35928" y="736"/>
                </a:lnTo>
                <a:lnTo>
                  <a:pt x="35928" y="0"/>
                </a:lnTo>
                <a:close/>
              </a:path>
            </a:pathLst>
          </a:custGeom>
          <a:solidFill>
            <a:srgbClr val="221F1F"/>
          </a:solidFill>
        </p:spPr>
        <p:txBody>
          <a:bodyPr wrap="square" lIns="0" tIns="0" rIns="0" bIns="0" rtlCol="0"/>
          <a:lstStyle/>
          <a:p>
            <a:endParaRPr/>
          </a:p>
        </p:txBody>
      </p:sp>
      <p:sp>
        <p:nvSpPr>
          <p:cNvPr id="1281" name="object 1281"/>
          <p:cNvSpPr/>
          <p:nvPr/>
        </p:nvSpPr>
        <p:spPr>
          <a:xfrm>
            <a:off x="1491670" y="3041516"/>
            <a:ext cx="36195" cy="1270"/>
          </a:xfrm>
          <a:custGeom>
            <a:avLst/>
            <a:gdLst/>
            <a:ahLst/>
            <a:cxnLst/>
            <a:rect l="l" t="t" r="r" b="b"/>
            <a:pathLst>
              <a:path w="36194" h="1269">
                <a:moveTo>
                  <a:pt x="35928" y="0"/>
                </a:moveTo>
                <a:lnTo>
                  <a:pt x="0" y="0"/>
                </a:lnTo>
                <a:lnTo>
                  <a:pt x="35928" y="736"/>
                </a:lnTo>
                <a:lnTo>
                  <a:pt x="35928" y="0"/>
                </a:lnTo>
                <a:close/>
              </a:path>
            </a:pathLst>
          </a:custGeom>
          <a:solidFill>
            <a:srgbClr val="221F1F"/>
          </a:solidFill>
        </p:spPr>
        <p:txBody>
          <a:bodyPr wrap="square" lIns="0" tIns="0" rIns="0" bIns="0" rtlCol="0"/>
          <a:lstStyle/>
          <a:p>
            <a:endParaRPr/>
          </a:p>
        </p:txBody>
      </p:sp>
      <p:sp>
        <p:nvSpPr>
          <p:cNvPr id="1282" name="object 1282"/>
          <p:cNvSpPr/>
          <p:nvPr/>
        </p:nvSpPr>
        <p:spPr>
          <a:xfrm>
            <a:off x="1529801" y="3042251"/>
            <a:ext cx="5715" cy="0"/>
          </a:xfrm>
          <a:custGeom>
            <a:avLst/>
            <a:gdLst/>
            <a:ahLst/>
            <a:cxnLst/>
            <a:rect l="l" t="t" r="r" b="b"/>
            <a:pathLst>
              <a:path w="5715">
                <a:moveTo>
                  <a:pt x="0" y="0"/>
                </a:moveTo>
                <a:lnTo>
                  <a:pt x="5130" y="0"/>
                </a:lnTo>
              </a:path>
            </a:pathLst>
          </a:custGeom>
          <a:solidFill>
            <a:srgbClr val="221F1F"/>
          </a:solidFill>
        </p:spPr>
        <p:txBody>
          <a:bodyPr wrap="square" lIns="0" tIns="0" rIns="0" bIns="0" rtlCol="0"/>
          <a:lstStyle/>
          <a:p>
            <a:endParaRPr/>
          </a:p>
        </p:txBody>
      </p:sp>
      <p:sp>
        <p:nvSpPr>
          <p:cNvPr id="1283" name="object 1283"/>
          <p:cNvSpPr/>
          <p:nvPr/>
        </p:nvSpPr>
        <p:spPr>
          <a:xfrm>
            <a:off x="1529801" y="3042251"/>
            <a:ext cx="5715" cy="0"/>
          </a:xfrm>
          <a:custGeom>
            <a:avLst/>
            <a:gdLst/>
            <a:ahLst/>
            <a:cxnLst/>
            <a:rect l="l" t="t" r="r" b="b"/>
            <a:pathLst>
              <a:path w="5715">
                <a:moveTo>
                  <a:pt x="0" y="0"/>
                </a:moveTo>
                <a:lnTo>
                  <a:pt x="5130" y="0"/>
                </a:lnTo>
              </a:path>
            </a:pathLst>
          </a:custGeom>
          <a:solidFill>
            <a:srgbClr val="221F1F"/>
          </a:solidFill>
        </p:spPr>
        <p:txBody>
          <a:bodyPr wrap="square" lIns="0" tIns="0" rIns="0" bIns="0" rtlCol="0"/>
          <a:lstStyle/>
          <a:p>
            <a:endParaRPr/>
          </a:p>
        </p:txBody>
      </p:sp>
      <p:sp>
        <p:nvSpPr>
          <p:cNvPr id="1284" name="object 1284"/>
          <p:cNvSpPr/>
          <p:nvPr/>
        </p:nvSpPr>
        <p:spPr>
          <a:xfrm>
            <a:off x="1529801" y="3042251"/>
            <a:ext cx="6350" cy="0"/>
          </a:xfrm>
          <a:custGeom>
            <a:avLst/>
            <a:gdLst/>
            <a:ahLst/>
            <a:cxnLst/>
            <a:rect l="l" t="t" r="r" b="b"/>
            <a:pathLst>
              <a:path w="6350">
                <a:moveTo>
                  <a:pt x="0" y="0"/>
                </a:moveTo>
                <a:lnTo>
                  <a:pt x="5867" y="0"/>
                </a:lnTo>
              </a:path>
            </a:pathLst>
          </a:custGeom>
          <a:solidFill>
            <a:srgbClr val="221F1F"/>
          </a:solidFill>
        </p:spPr>
        <p:txBody>
          <a:bodyPr wrap="square" lIns="0" tIns="0" rIns="0" bIns="0" rtlCol="0"/>
          <a:lstStyle/>
          <a:p>
            <a:endParaRPr/>
          </a:p>
        </p:txBody>
      </p:sp>
      <p:sp>
        <p:nvSpPr>
          <p:cNvPr id="1285" name="object 1285"/>
          <p:cNvSpPr/>
          <p:nvPr/>
        </p:nvSpPr>
        <p:spPr>
          <a:xfrm>
            <a:off x="1529801" y="3042251"/>
            <a:ext cx="6350" cy="0"/>
          </a:xfrm>
          <a:custGeom>
            <a:avLst/>
            <a:gdLst/>
            <a:ahLst/>
            <a:cxnLst/>
            <a:rect l="l" t="t" r="r" b="b"/>
            <a:pathLst>
              <a:path w="6350">
                <a:moveTo>
                  <a:pt x="0" y="0"/>
                </a:moveTo>
                <a:lnTo>
                  <a:pt x="5867" y="0"/>
                </a:lnTo>
              </a:path>
            </a:pathLst>
          </a:custGeom>
          <a:solidFill>
            <a:srgbClr val="221F1F"/>
          </a:solidFill>
        </p:spPr>
        <p:txBody>
          <a:bodyPr wrap="square" lIns="0" tIns="0" rIns="0" bIns="0" rtlCol="0"/>
          <a:lstStyle/>
          <a:p>
            <a:endParaRPr/>
          </a:p>
        </p:txBody>
      </p:sp>
      <p:sp>
        <p:nvSpPr>
          <p:cNvPr id="1286" name="object 1286"/>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287" name="object 1287"/>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288" name="object 1288"/>
          <p:cNvSpPr/>
          <p:nvPr/>
        </p:nvSpPr>
        <p:spPr>
          <a:xfrm>
            <a:off x="1531268" y="3042251"/>
            <a:ext cx="3810" cy="0"/>
          </a:xfrm>
          <a:custGeom>
            <a:avLst/>
            <a:gdLst/>
            <a:ahLst/>
            <a:cxnLst/>
            <a:rect l="l" t="t" r="r" b="b"/>
            <a:pathLst>
              <a:path w="3809">
                <a:moveTo>
                  <a:pt x="0" y="0"/>
                </a:moveTo>
                <a:lnTo>
                  <a:pt x="3670" y="0"/>
                </a:lnTo>
              </a:path>
            </a:pathLst>
          </a:custGeom>
          <a:solidFill>
            <a:srgbClr val="221F1F"/>
          </a:solidFill>
        </p:spPr>
        <p:txBody>
          <a:bodyPr wrap="square" lIns="0" tIns="0" rIns="0" bIns="0" rtlCol="0"/>
          <a:lstStyle/>
          <a:p>
            <a:endParaRPr/>
          </a:p>
        </p:txBody>
      </p:sp>
      <p:sp>
        <p:nvSpPr>
          <p:cNvPr id="1289" name="object 1289"/>
          <p:cNvSpPr/>
          <p:nvPr/>
        </p:nvSpPr>
        <p:spPr>
          <a:xfrm>
            <a:off x="1531268" y="3042251"/>
            <a:ext cx="3810" cy="0"/>
          </a:xfrm>
          <a:custGeom>
            <a:avLst/>
            <a:gdLst/>
            <a:ahLst/>
            <a:cxnLst/>
            <a:rect l="l" t="t" r="r" b="b"/>
            <a:pathLst>
              <a:path w="3809">
                <a:moveTo>
                  <a:pt x="0" y="0"/>
                </a:moveTo>
                <a:lnTo>
                  <a:pt x="3670" y="0"/>
                </a:lnTo>
              </a:path>
            </a:pathLst>
          </a:custGeom>
          <a:solidFill>
            <a:srgbClr val="221F1F"/>
          </a:solidFill>
        </p:spPr>
        <p:txBody>
          <a:bodyPr wrap="square" lIns="0" tIns="0" rIns="0" bIns="0" rtlCol="0"/>
          <a:lstStyle/>
          <a:p>
            <a:endParaRPr/>
          </a:p>
        </p:txBody>
      </p:sp>
      <p:sp>
        <p:nvSpPr>
          <p:cNvPr id="1290" name="object 1290"/>
          <p:cNvSpPr/>
          <p:nvPr/>
        </p:nvSpPr>
        <p:spPr>
          <a:xfrm>
            <a:off x="1532003" y="3042251"/>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1291" name="object 1291"/>
          <p:cNvSpPr/>
          <p:nvPr/>
        </p:nvSpPr>
        <p:spPr>
          <a:xfrm>
            <a:off x="1532003" y="3042251"/>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1292" name="object 1292"/>
          <p:cNvSpPr/>
          <p:nvPr/>
        </p:nvSpPr>
        <p:spPr>
          <a:xfrm>
            <a:off x="1538602" y="3040787"/>
            <a:ext cx="37465" cy="1905"/>
          </a:xfrm>
          <a:custGeom>
            <a:avLst/>
            <a:gdLst/>
            <a:ahLst/>
            <a:cxnLst/>
            <a:rect l="l" t="t" r="r" b="b"/>
            <a:pathLst>
              <a:path w="37465" h="1905">
                <a:moveTo>
                  <a:pt x="0" y="0"/>
                </a:moveTo>
                <a:lnTo>
                  <a:pt x="0" y="1460"/>
                </a:lnTo>
                <a:lnTo>
                  <a:pt x="37401" y="1460"/>
                </a:lnTo>
                <a:lnTo>
                  <a:pt x="0" y="0"/>
                </a:lnTo>
                <a:close/>
              </a:path>
            </a:pathLst>
          </a:custGeom>
          <a:solidFill>
            <a:srgbClr val="221F1F"/>
          </a:solidFill>
        </p:spPr>
        <p:txBody>
          <a:bodyPr wrap="square" lIns="0" tIns="0" rIns="0" bIns="0" rtlCol="0"/>
          <a:lstStyle/>
          <a:p>
            <a:endParaRPr/>
          </a:p>
        </p:txBody>
      </p:sp>
      <p:sp>
        <p:nvSpPr>
          <p:cNvPr id="1293" name="object 1293"/>
          <p:cNvSpPr/>
          <p:nvPr/>
        </p:nvSpPr>
        <p:spPr>
          <a:xfrm>
            <a:off x="1538602" y="3040787"/>
            <a:ext cx="37465" cy="1905"/>
          </a:xfrm>
          <a:custGeom>
            <a:avLst/>
            <a:gdLst/>
            <a:ahLst/>
            <a:cxnLst/>
            <a:rect l="l" t="t" r="r" b="b"/>
            <a:pathLst>
              <a:path w="37465" h="1905">
                <a:moveTo>
                  <a:pt x="0" y="0"/>
                </a:moveTo>
                <a:lnTo>
                  <a:pt x="0" y="1460"/>
                </a:lnTo>
                <a:lnTo>
                  <a:pt x="37401" y="1460"/>
                </a:lnTo>
                <a:lnTo>
                  <a:pt x="0" y="0"/>
                </a:lnTo>
                <a:close/>
              </a:path>
            </a:pathLst>
          </a:custGeom>
          <a:solidFill>
            <a:srgbClr val="221F1F"/>
          </a:solidFill>
        </p:spPr>
        <p:txBody>
          <a:bodyPr wrap="square" lIns="0" tIns="0" rIns="0" bIns="0" rtlCol="0"/>
          <a:lstStyle/>
          <a:p>
            <a:endParaRPr/>
          </a:p>
        </p:txBody>
      </p:sp>
      <p:sp>
        <p:nvSpPr>
          <p:cNvPr id="1294" name="object 1294"/>
          <p:cNvSpPr/>
          <p:nvPr/>
        </p:nvSpPr>
        <p:spPr>
          <a:xfrm>
            <a:off x="1538602" y="3040787"/>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295" name="object 1295"/>
          <p:cNvSpPr/>
          <p:nvPr/>
        </p:nvSpPr>
        <p:spPr>
          <a:xfrm>
            <a:off x="1538602" y="3040787"/>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296" name="object 1296"/>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297" name="object 1297"/>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298" name="object 1298"/>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299" name="object 1299"/>
          <p:cNvSpPr/>
          <p:nvPr/>
        </p:nvSpPr>
        <p:spPr>
          <a:xfrm>
            <a:off x="1531268" y="3042251"/>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300" name="object 1300"/>
          <p:cNvSpPr/>
          <p:nvPr/>
        </p:nvSpPr>
        <p:spPr>
          <a:xfrm>
            <a:off x="1491670" y="3042251"/>
            <a:ext cx="36195" cy="1270"/>
          </a:xfrm>
          <a:custGeom>
            <a:avLst/>
            <a:gdLst/>
            <a:ahLst/>
            <a:cxnLst/>
            <a:rect l="l" t="t" r="r" b="b"/>
            <a:pathLst>
              <a:path w="36194" h="1269">
                <a:moveTo>
                  <a:pt x="0" y="0"/>
                </a:moveTo>
                <a:lnTo>
                  <a:pt x="736" y="723"/>
                </a:lnTo>
                <a:lnTo>
                  <a:pt x="35928" y="723"/>
                </a:lnTo>
                <a:lnTo>
                  <a:pt x="0" y="0"/>
                </a:lnTo>
                <a:close/>
              </a:path>
            </a:pathLst>
          </a:custGeom>
          <a:solidFill>
            <a:srgbClr val="221F1F"/>
          </a:solidFill>
        </p:spPr>
        <p:txBody>
          <a:bodyPr wrap="square" lIns="0" tIns="0" rIns="0" bIns="0" rtlCol="0"/>
          <a:lstStyle/>
          <a:p>
            <a:endParaRPr/>
          </a:p>
        </p:txBody>
      </p:sp>
      <p:sp>
        <p:nvSpPr>
          <p:cNvPr id="1301" name="object 1301"/>
          <p:cNvSpPr/>
          <p:nvPr/>
        </p:nvSpPr>
        <p:spPr>
          <a:xfrm>
            <a:off x="1491670" y="3042251"/>
            <a:ext cx="36195" cy="1270"/>
          </a:xfrm>
          <a:custGeom>
            <a:avLst/>
            <a:gdLst/>
            <a:ahLst/>
            <a:cxnLst/>
            <a:rect l="l" t="t" r="r" b="b"/>
            <a:pathLst>
              <a:path w="36194" h="1269">
                <a:moveTo>
                  <a:pt x="0" y="0"/>
                </a:moveTo>
                <a:lnTo>
                  <a:pt x="736" y="723"/>
                </a:lnTo>
                <a:lnTo>
                  <a:pt x="35928" y="723"/>
                </a:lnTo>
                <a:lnTo>
                  <a:pt x="0" y="0"/>
                </a:lnTo>
                <a:close/>
              </a:path>
            </a:pathLst>
          </a:custGeom>
          <a:solidFill>
            <a:srgbClr val="221F1F"/>
          </a:solidFill>
        </p:spPr>
        <p:txBody>
          <a:bodyPr wrap="square" lIns="0" tIns="0" rIns="0" bIns="0" rtlCol="0"/>
          <a:lstStyle/>
          <a:p>
            <a:endParaRPr/>
          </a:p>
        </p:txBody>
      </p:sp>
      <p:sp>
        <p:nvSpPr>
          <p:cNvPr id="1302" name="object 1302"/>
          <p:cNvSpPr/>
          <p:nvPr/>
        </p:nvSpPr>
        <p:spPr>
          <a:xfrm>
            <a:off x="1491670" y="3042251"/>
            <a:ext cx="36195" cy="1270"/>
          </a:xfrm>
          <a:custGeom>
            <a:avLst/>
            <a:gdLst/>
            <a:ahLst/>
            <a:cxnLst/>
            <a:rect l="l" t="t" r="r" b="b"/>
            <a:pathLst>
              <a:path w="36194" h="1269">
                <a:moveTo>
                  <a:pt x="35928" y="0"/>
                </a:moveTo>
                <a:lnTo>
                  <a:pt x="0" y="0"/>
                </a:lnTo>
                <a:lnTo>
                  <a:pt x="35928" y="723"/>
                </a:lnTo>
                <a:lnTo>
                  <a:pt x="35928" y="0"/>
                </a:lnTo>
                <a:close/>
              </a:path>
            </a:pathLst>
          </a:custGeom>
          <a:solidFill>
            <a:srgbClr val="221F1F"/>
          </a:solidFill>
        </p:spPr>
        <p:txBody>
          <a:bodyPr wrap="square" lIns="0" tIns="0" rIns="0" bIns="0" rtlCol="0"/>
          <a:lstStyle/>
          <a:p>
            <a:endParaRPr/>
          </a:p>
        </p:txBody>
      </p:sp>
      <p:sp>
        <p:nvSpPr>
          <p:cNvPr id="1303" name="object 1303"/>
          <p:cNvSpPr/>
          <p:nvPr/>
        </p:nvSpPr>
        <p:spPr>
          <a:xfrm>
            <a:off x="1491670" y="3042251"/>
            <a:ext cx="36195" cy="1270"/>
          </a:xfrm>
          <a:custGeom>
            <a:avLst/>
            <a:gdLst/>
            <a:ahLst/>
            <a:cxnLst/>
            <a:rect l="l" t="t" r="r" b="b"/>
            <a:pathLst>
              <a:path w="36194" h="1269">
                <a:moveTo>
                  <a:pt x="35928" y="0"/>
                </a:moveTo>
                <a:lnTo>
                  <a:pt x="0" y="0"/>
                </a:lnTo>
                <a:lnTo>
                  <a:pt x="35928" y="723"/>
                </a:lnTo>
                <a:lnTo>
                  <a:pt x="35928" y="0"/>
                </a:lnTo>
                <a:close/>
              </a:path>
            </a:pathLst>
          </a:custGeom>
          <a:solidFill>
            <a:srgbClr val="221F1F"/>
          </a:solidFill>
        </p:spPr>
        <p:txBody>
          <a:bodyPr wrap="square" lIns="0" tIns="0" rIns="0" bIns="0" rtlCol="0"/>
          <a:lstStyle/>
          <a:p>
            <a:endParaRPr/>
          </a:p>
        </p:txBody>
      </p:sp>
      <p:sp>
        <p:nvSpPr>
          <p:cNvPr id="1304" name="object 1304"/>
          <p:cNvSpPr/>
          <p:nvPr/>
        </p:nvSpPr>
        <p:spPr>
          <a:xfrm>
            <a:off x="1492407" y="3042982"/>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05" name="object 1305"/>
          <p:cNvSpPr/>
          <p:nvPr/>
        </p:nvSpPr>
        <p:spPr>
          <a:xfrm>
            <a:off x="1492407" y="3042982"/>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06" name="object 1306"/>
          <p:cNvSpPr/>
          <p:nvPr/>
        </p:nvSpPr>
        <p:spPr>
          <a:xfrm>
            <a:off x="1492407" y="3042982"/>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07" name="object 1307"/>
          <p:cNvSpPr/>
          <p:nvPr/>
        </p:nvSpPr>
        <p:spPr>
          <a:xfrm>
            <a:off x="1492407" y="3042982"/>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08" name="object 1308"/>
          <p:cNvSpPr/>
          <p:nvPr/>
        </p:nvSpPr>
        <p:spPr>
          <a:xfrm>
            <a:off x="1493136" y="3042982"/>
            <a:ext cx="1905" cy="1270"/>
          </a:xfrm>
          <a:custGeom>
            <a:avLst/>
            <a:gdLst/>
            <a:ahLst/>
            <a:cxnLst/>
            <a:rect l="l" t="t" r="r" b="b"/>
            <a:pathLst>
              <a:path w="1905" h="1269">
                <a:moveTo>
                  <a:pt x="1460" y="0"/>
                </a:moveTo>
                <a:lnTo>
                  <a:pt x="0" y="0"/>
                </a:lnTo>
                <a:lnTo>
                  <a:pt x="736" y="736"/>
                </a:lnTo>
                <a:lnTo>
                  <a:pt x="1460" y="0"/>
                </a:lnTo>
                <a:close/>
              </a:path>
            </a:pathLst>
          </a:custGeom>
          <a:solidFill>
            <a:srgbClr val="221F1F"/>
          </a:solidFill>
        </p:spPr>
        <p:txBody>
          <a:bodyPr wrap="square" lIns="0" tIns="0" rIns="0" bIns="0" rtlCol="0"/>
          <a:lstStyle/>
          <a:p>
            <a:endParaRPr/>
          </a:p>
        </p:txBody>
      </p:sp>
      <p:sp>
        <p:nvSpPr>
          <p:cNvPr id="1309" name="object 1309"/>
          <p:cNvSpPr/>
          <p:nvPr/>
        </p:nvSpPr>
        <p:spPr>
          <a:xfrm>
            <a:off x="1493136" y="3042982"/>
            <a:ext cx="1905" cy="1270"/>
          </a:xfrm>
          <a:custGeom>
            <a:avLst/>
            <a:gdLst/>
            <a:ahLst/>
            <a:cxnLst/>
            <a:rect l="l" t="t" r="r" b="b"/>
            <a:pathLst>
              <a:path w="1905" h="1269">
                <a:moveTo>
                  <a:pt x="1460" y="0"/>
                </a:moveTo>
                <a:lnTo>
                  <a:pt x="0" y="0"/>
                </a:lnTo>
                <a:lnTo>
                  <a:pt x="736" y="736"/>
                </a:lnTo>
                <a:lnTo>
                  <a:pt x="1460" y="0"/>
                </a:lnTo>
                <a:close/>
              </a:path>
            </a:pathLst>
          </a:custGeom>
          <a:solidFill>
            <a:srgbClr val="221F1F"/>
          </a:solidFill>
        </p:spPr>
        <p:txBody>
          <a:bodyPr wrap="square" lIns="0" tIns="0" rIns="0" bIns="0" rtlCol="0"/>
          <a:lstStyle/>
          <a:p>
            <a:endParaRPr/>
          </a:p>
        </p:txBody>
      </p:sp>
      <p:sp>
        <p:nvSpPr>
          <p:cNvPr id="1310" name="object 1310"/>
          <p:cNvSpPr/>
          <p:nvPr/>
        </p:nvSpPr>
        <p:spPr>
          <a:xfrm>
            <a:off x="1494602" y="3042982"/>
            <a:ext cx="33020" cy="0"/>
          </a:xfrm>
          <a:custGeom>
            <a:avLst/>
            <a:gdLst/>
            <a:ahLst/>
            <a:cxnLst/>
            <a:rect l="l" t="t" r="r" b="b"/>
            <a:pathLst>
              <a:path w="33019">
                <a:moveTo>
                  <a:pt x="0" y="0"/>
                </a:moveTo>
                <a:lnTo>
                  <a:pt x="33007" y="0"/>
                </a:lnTo>
              </a:path>
            </a:pathLst>
          </a:custGeom>
          <a:solidFill>
            <a:srgbClr val="221F1F"/>
          </a:solidFill>
        </p:spPr>
        <p:txBody>
          <a:bodyPr wrap="square" lIns="0" tIns="0" rIns="0" bIns="0" rtlCol="0"/>
          <a:lstStyle/>
          <a:p>
            <a:endParaRPr/>
          </a:p>
        </p:txBody>
      </p:sp>
      <p:sp>
        <p:nvSpPr>
          <p:cNvPr id="1311" name="object 1311"/>
          <p:cNvSpPr/>
          <p:nvPr/>
        </p:nvSpPr>
        <p:spPr>
          <a:xfrm>
            <a:off x="1494602" y="3042982"/>
            <a:ext cx="33020" cy="0"/>
          </a:xfrm>
          <a:custGeom>
            <a:avLst/>
            <a:gdLst/>
            <a:ahLst/>
            <a:cxnLst/>
            <a:rect l="l" t="t" r="r" b="b"/>
            <a:pathLst>
              <a:path w="33019">
                <a:moveTo>
                  <a:pt x="0" y="0"/>
                </a:moveTo>
                <a:lnTo>
                  <a:pt x="33007" y="0"/>
                </a:lnTo>
              </a:path>
            </a:pathLst>
          </a:custGeom>
          <a:solidFill>
            <a:srgbClr val="221F1F"/>
          </a:solidFill>
        </p:spPr>
        <p:txBody>
          <a:bodyPr wrap="square" lIns="0" tIns="0" rIns="0" bIns="0" rtlCol="0"/>
          <a:lstStyle/>
          <a:p>
            <a:endParaRPr/>
          </a:p>
        </p:txBody>
      </p:sp>
      <p:sp>
        <p:nvSpPr>
          <p:cNvPr id="1312" name="object 1312"/>
          <p:cNvSpPr/>
          <p:nvPr/>
        </p:nvSpPr>
        <p:spPr>
          <a:xfrm>
            <a:off x="1494602" y="3042982"/>
            <a:ext cx="33020" cy="0"/>
          </a:xfrm>
          <a:custGeom>
            <a:avLst/>
            <a:gdLst/>
            <a:ahLst/>
            <a:cxnLst/>
            <a:rect l="l" t="t" r="r" b="b"/>
            <a:pathLst>
              <a:path w="33019">
                <a:moveTo>
                  <a:pt x="0" y="0"/>
                </a:moveTo>
                <a:lnTo>
                  <a:pt x="33007" y="0"/>
                </a:lnTo>
              </a:path>
            </a:pathLst>
          </a:custGeom>
          <a:solidFill>
            <a:srgbClr val="221F1F"/>
          </a:solidFill>
        </p:spPr>
        <p:txBody>
          <a:bodyPr wrap="square" lIns="0" tIns="0" rIns="0" bIns="0" rtlCol="0"/>
          <a:lstStyle/>
          <a:p>
            <a:endParaRPr/>
          </a:p>
        </p:txBody>
      </p:sp>
      <p:sp>
        <p:nvSpPr>
          <p:cNvPr id="1313" name="object 1313"/>
          <p:cNvSpPr/>
          <p:nvPr/>
        </p:nvSpPr>
        <p:spPr>
          <a:xfrm>
            <a:off x="1494602" y="3042982"/>
            <a:ext cx="33020" cy="0"/>
          </a:xfrm>
          <a:custGeom>
            <a:avLst/>
            <a:gdLst/>
            <a:ahLst/>
            <a:cxnLst/>
            <a:rect l="l" t="t" r="r" b="b"/>
            <a:pathLst>
              <a:path w="33019">
                <a:moveTo>
                  <a:pt x="0" y="0"/>
                </a:moveTo>
                <a:lnTo>
                  <a:pt x="33007" y="0"/>
                </a:lnTo>
              </a:path>
            </a:pathLst>
          </a:custGeom>
          <a:solidFill>
            <a:srgbClr val="221F1F"/>
          </a:solidFill>
        </p:spPr>
        <p:txBody>
          <a:bodyPr wrap="square" lIns="0" tIns="0" rIns="0" bIns="0" rtlCol="0"/>
          <a:lstStyle/>
          <a:p>
            <a:endParaRPr/>
          </a:p>
        </p:txBody>
      </p:sp>
      <p:sp>
        <p:nvSpPr>
          <p:cNvPr id="1314" name="object 1314"/>
          <p:cNvSpPr/>
          <p:nvPr/>
        </p:nvSpPr>
        <p:spPr>
          <a:xfrm>
            <a:off x="1493136" y="3042982"/>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1315" name="object 1315"/>
          <p:cNvSpPr/>
          <p:nvPr/>
        </p:nvSpPr>
        <p:spPr>
          <a:xfrm>
            <a:off x="1493136" y="3042982"/>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1316" name="object 1316"/>
          <p:cNvSpPr/>
          <p:nvPr/>
        </p:nvSpPr>
        <p:spPr>
          <a:xfrm>
            <a:off x="1493136" y="3042982"/>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1317" name="object 1317"/>
          <p:cNvSpPr/>
          <p:nvPr/>
        </p:nvSpPr>
        <p:spPr>
          <a:xfrm>
            <a:off x="1493136" y="3042982"/>
            <a:ext cx="1905" cy="0"/>
          </a:xfrm>
          <a:custGeom>
            <a:avLst/>
            <a:gdLst/>
            <a:ahLst/>
            <a:cxnLst/>
            <a:rect l="l" t="t" r="r" b="b"/>
            <a:pathLst>
              <a:path w="1905">
                <a:moveTo>
                  <a:pt x="0" y="0"/>
                </a:moveTo>
                <a:lnTo>
                  <a:pt x="1460" y="0"/>
                </a:lnTo>
              </a:path>
            </a:pathLst>
          </a:custGeom>
          <a:solidFill>
            <a:srgbClr val="221F1F"/>
          </a:solidFill>
        </p:spPr>
        <p:txBody>
          <a:bodyPr wrap="square" lIns="0" tIns="0" rIns="0" bIns="0" rtlCol="0"/>
          <a:lstStyle/>
          <a:p>
            <a:endParaRPr/>
          </a:p>
        </p:txBody>
      </p:sp>
      <p:sp>
        <p:nvSpPr>
          <p:cNvPr id="1318" name="object 1318"/>
          <p:cNvSpPr/>
          <p:nvPr/>
        </p:nvSpPr>
        <p:spPr>
          <a:xfrm>
            <a:off x="1538602" y="3042251"/>
            <a:ext cx="37465" cy="1905"/>
          </a:xfrm>
          <a:custGeom>
            <a:avLst/>
            <a:gdLst/>
            <a:ahLst/>
            <a:cxnLst/>
            <a:rect l="l" t="t" r="r" b="b"/>
            <a:pathLst>
              <a:path w="37465" h="1905">
                <a:moveTo>
                  <a:pt x="0" y="0"/>
                </a:moveTo>
                <a:lnTo>
                  <a:pt x="0" y="1460"/>
                </a:lnTo>
                <a:lnTo>
                  <a:pt x="37401" y="1460"/>
                </a:lnTo>
                <a:lnTo>
                  <a:pt x="0" y="0"/>
                </a:lnTo>
                <a:close/>
              </a:path>
            </a:pathLst>
          </a:custGeom>
          <a:solidFill>
            <a:srgbClr val="221F1F"/>
          </a:solidFill>
        </p:spPr>
        <p:txBody>
          <a:bodyPr wrap="square" lIns="0" tIns="0" rIns="0" bIns="0" rtlCol="0"/>
          <a:lstStyle/>
          <a:p>
            <a:endParaRPr/>
          </a:p>
        </p:txBody>
      </p:sp>
      <p:sp>
        <p:nvSpPr>
          <p:cNvPr id="1319" name="object 1319"/>
          <p:cNvSpPr/>
          <p:nvPr/>
        </p:nvSpPr>
        <p:spPr>
          <a:xfrm>
            <a:off x="1538602" y="3042251"/>
            <a:ext cx="37465" cy="1905"/>
          </a:xfrm>
          <a:custGeom>
            <a:avLst/>
            <a:gdLst/>
            <a:ahLst/>
            <a:cxnLst/>
            <a:rect l="l" t="t" r="r" b="b"/>
            <a:pathLst>
              <a:path w="37465" h="1905">
                <a:moveTo>
                  <a:pt x="0" y="0"/>
                </a:moveTo>
                <a:lnTo>
                  <a:pt x="0" y="1460"/>
                </a:lnTo>
                <a:lnTo>
                  <a:pt x="37401" y="1460"/>
                </a:lnTo>
                <a:lnTo>
                  <a:pt x="0" y="0"/>
                </a:lnTo>
                <a:close/>
              </a:path>
            </a:pathLst>
          </a:custGeom>
          <a:solidFill>
            <a:srgbClr val="221F1F"/>
          </a:solidFill>
        </p:spPr>
        <p:txBody>
          <a:bodyPr wrap="square" lIns="0" tIns="0" rIns="0" bIns="0" rtlCol="0"/>
          <a:lstStyle/>
          <a:p>
            <a:endParaRPr/>
          </a:p>
        </p:txBody>
      </p:sp>
      <p:sp>
        <p:nvSpPr>
          <p:cNvPr id="1320" name="object 1320"/>
          <p:cNvSpPr/>
          <p:nvPr/>
        </p:nvSpPr>
        <p:spPr>
          <a:xfrm>
            <a:off x="1538602" y="3042251"/>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321" name="object 1321"/>
          <p:cNvSpPr/>
          <p:nvPr/>
        </p:nvSpPr>
        <p:spPr>
          <a:xfrm>
            <a:off x="1538602" y="3042251"/>
            <a:ext cx="37465" cy="1905"/>
          </a:xfrm>
          <a:custGeom>
            <a:avLst/>
            <a:gdLst/>
            <a:ahLst/>
            <a:cxnLst/>
            <a:rect l="l" t="t" r="r" b="b"/>
            <a:pathLst>
              <a:path w="37465" h="1905">
                <a:moveTo>
                  <a:pt x="37401" y="0"/>
                </a:moveTo>
                <a:lnTo>
                  <a:pt x="0" y="0"/>
                </a:lnTo>
                <a:lnTo>
                  <a:pt x="37401" y="1460"/>
                </a:lnTo>
                <a:lnTo>
                  <a:pt x="37401" y="0"/>
                </a:lnTo>
                <a:close/>
              </a:path>
            </a:pathLst>
          </a:custGeom>
          <a:solidFill>
            <a:srgbClr val="221F1F"/>
          </a:solidFill>
        </p:spPr>
        <p:txBody>
          <a:bodyPr wrap="square" lIns="0" tIns="0" rIns="0" bIns="0" rtlCol="0"/>
          <a:lstStyle/>
          <a:p>
            <a:endParaRPr/>
          </a:p>
        </p:txBody>
      </p:sp>
      <p:sp>
        <p:nvSpPr>
          <p:cNvPr id="1322" name="object 1322"/>
          <p:cNvSpPr/>
          <p:nvPr/>
        </p:nvSpPr>
        <p:spPr>
          <a:xfrm>
            <a:off x="1496067" y="3042982"/>
            <a:ext cx="31750" cy="2540"/>
          </a:xfrm>
          <a:custGeom>
            <a:avLst/>
            <a:gdLst/>
            <a:ahLst/>
            <a:cxnLst/>
            <a:rect l="l" t="t" r="r" b="b"/>
            <a:pathLst>
              <a:path w="31750" h="2539">
                <a:moveTo>
                  <a:pt x="0" y="0"/>
                </a:moveTo>
                <a:lnTo>
                  <a:pt x="0" y="2209"/>
                </a:lnTo>
                <a:lnTo>
                  <a:pt x="31534" y="2209"/>
                </a:lnTo>
                <a:lnTo>
                  <a:pt x="0" y="0"/>
                </a:lnTo>
                <a:close/>
              </a:path>
            </a:pathLst>
          </a:custGeom>
          <a:solidFill>
            <a:srgbClr val="221F1F"/>
          </a:solidFill>
        </p:spPr>
        <p:txBody>
          <a:bodyPr wrap="square" lIns="0" tIns="0" rIns="0" bIns="0" rtlCol="0"/>
          <a:lstStyle/>
          <a:p>
            <a:endParaRPr/>
          </a:p>
        </p:txBody>
      </p:sp>
      <p:sp>
        <p:nvSpPr>
          <p:cNvPr id="1323" name="object 1323"/>
          <p:cNvSpPr/>
          <p:nvPr/>
        </p:nvSpPr>
        <p:spPr>
          <a:xfrm>
            <a:off x="1496067" y="3042982"/>
            <a:ext cx="31750" cy="2540"/>
          </a:xfrm>
          <a:custGeom>
            <a:avLst/>
            <a:gdLst/>
            <a:ahLst/>
            <a:cxnLst/>
            <a:rect l="l" t="t" r="r" b="b"/>
            <a:pathLst>
              <a:path w="31750" h="2539">
                <a:moveTo>
                  <a:pt x="0" y="0"/>
                </a:moveTo>
                <a:lnTo>
                  <a:pt x="0" y="2209"/>
                </a:lnTo>
                <a:lnTo>
                  <a:pt x="31534" y="2209"/>
                </a:lnTo>
                <a:lnTo>
                  <a:pt x="0" y="0"/>
                </a:lnTo>
                <a:close/>
              </a:path>
            </a:pathLst>
          </a:custGeom>
          <a:solidFill>
            <a:srgbClr val="221F1F"/>
          </a:solidFill>
        </p:spPr>
        <p:txBody>
          <a:bodyPr wrap="square" lIns="0" tIns="0" rIns="0" bIns="0" rtlCol="0"/>
          <a:lstStyle/>
          <a:p>
            <a:endParaRPr/>
          </a:p>
        </p:txBody>
      </p:sp>
      <p:sp>
        <p:nvSpPr>
          <p:cNvPr id="1324" name="object 1324"/>
          <p:cNvSpPr/>
          <p:nvPr/>
        </p:nvSpPr>
        <p:spPr>
          <a:xfrm>
            <a:off x="1496067" y="3042982"/>
            <a:ext cx="31750" cy="2540"/>
          </a:xfrm>
          <a:custGeom>
            <a:avLst/>
            <a:gdLst/>
            <a:ahLst/>
            <a:cxnLst/>
            <a:rect l="l" t="t" r="r" b="b"/>
            <a:pathLst>
              <a:path w="31750" h="2539">
                <a:moveTo>
                  <a:pt x="31534" y="0"/>
                </a:moveTo>
                <a:lnTo>
                  <a:pt x="0" y="0"/>
                </a:lnTo>
                <a:lnTo>
                  <a:pt x="31534" y="2209"/>
                </a:lnTo>
                <a:lnTo>
                  <a:pt x="31534" y="0"/>
                </a:lnTo>
                <a:close/>
              </a:path>
            </a:pathLst>
          </a:custGeom>
          <a:solidFill>
            <a:srgbClr val="221F1F"/>
          </a:solidFill>
        </p:spPr>
        <p:txBody>
          <a:bodyPr wrap="square" lIns="0" tIns="0" rIns="0" bIns="0" rtlCol="0"/>
          <a:lstStyle/>
          <a:p>
            <a:endParaRPr/>
          </a:p>
        </p:txBody>
      </p:sp>
      <p:sp>
        <p:nvSpPr>
          <p:cNvPr id="1325" name="object 1325"/>
          <p:cNvSpPr/>
          <p:nvPr/>
        </p:nvSpPr>
        <p:spPr>
          <a:xfrm>
            <a:off x="1496067" y="3042982"/>
            <a:ext cx="31750" cy="2540"/>
          </a:xfrm>
          <a:custGeom>
            <a:avLst/>
            <a:gdLst/>
            <a:ahLst/>
            <a:cxnLst/>
            <a:rect l="l" t="t" r="r" b="b"/>
            <a:pathLst>
              <a:path w="31750" h="2539">
                <a:moveTo>
                  <a:pt x="31534" y="0"/>
                </a:moveTo>
                <a:lnTo>
                  <a:pt x="0" y="0"/>
                </a:lnTo>
                <a:lnTo>
                  <a:pt x="31534" y="2209"/>
                </a:lnTo>
                <a:lnTo>
                  <a:pt x="31534" y="0"/>
                </a:lnTo>
                <a:close/>
              </a:path>
            </a:pathLst>
          </a:custGeom>
          <a:solidFill>
            <a:srgbClr val="221F1F"/>
          </a:solidFill>
        </p:spPr>
        <p:txBody>
          <a:bodyPr wrap="square" lIns="0" tIns="0" rIns="0" bIns="0" rtlCol="0"/>
          <a:lstStyle/>
          <a:p>
            <a:endParaRPr/>
          </a:p>
        </p:txBody>
      </p:sp>
      <p:sp>
        <p:nvSpPr>
          <p:cNvPr id="1326" name="object 1326"/>
          <p:cNvSpPr/>
          <p:nvPr/>
        </p:nvSpPr>
        <p:spPr>
          <a:xfrm>
            <a:off x="1496067" y="3045183"/>
            <a:ext cx="31115" cy="1270"/>
          </a:xfrm>
          <a:custGeom>
            <a:avLst/>
            <a:gdLst/>
            <a:ahLst/>
            <a:cxnLst/>
            <a:rect l="l" t="t" r="r" b="b"/>
            <a:pathLst>
              <a:path w="31115" h="1269">
                <a:moveTo>
                  <a:pt x="0" y="0"/>
                </a:moveTo>
                <a:lnTo>
                  <a:pt x="0" y="723"/>
                </a:lnTo>
                <a:lnTo>
                  <a:pt x="30810" y="723"/>
                </a:lnTo>
                <a:lnTo>
                  <a:pt x="0" y="0"/>
                </a:lnTo>
                <a:close/>
              </a:path>
            </a:pathLst>
          </a:custGeom>
          <a:solidFill>
            <a:srgbClr val="221F1F"/>
          </a:solidFill>
        </p:spPr>
        <p:txBody>
          <a:bodyPr wrap="square" lIns="0" tIns="0" rIns="0" bIns="0" rtlCol="0"/>
          <a:lstStyle/>
          <a:p>
            <a:endParaRPr/>
          </a:p>
        </p:txBody>
      </p:sp>
      <p:sp>
        <p:nvSpPr>
          <p:cNvPr id="1327" name="object 1327"/>
          <p:cNvSpPr/>
          <p:nvPr/>
        </p:nvSpPr>
        <p:spPr>
          <a:xfrm>
            <a:off x="1496067" y="3045183"/>
            <a:ext cx="31115" cy="1270"/>
          </a:xfrm>
          <a:custGeom>
            <a:avLst/>
            <a:gdLst/>
            <a:ahLst/>
            <a:cxnLst/>
            <a:rect l="l" t="t" r="r" b="b"/>
            <a:pathLst>
              <a:path w="31115" h="1269">
                <a:moveTo>
                  <a:pt x="0" y="0"/>
                </a:moveTo>
                <a:lnTo>
                  <a:pt x="0" y="723"/>
                </a:lnTo>
                <a:lnTo>
                  <a:pt x="30810" y="723"/>
                </a:lnTo>
                <a:lnTo>
                  <a:pt x="0" y="0"/>
                </a:lnTo>
                <a:close/>
              </a:path>
            </a:pathLst>
          </a:custGeom>
          <a:solidFill>
            <a:srgbClr val="221F1F"/>
          </a:solidFill>
        </p:spPr>
        <p:txBody>
          <a:bodyPr wrap="square" lIns="0" tIns="0" rIns="0" bIns="0" rtlCol="0"/>
          <a:lstStyle/>
          <a:p>
            <a:endParaRPr/>
          </a:p>
        </p:txBody>
      </p:sp>
      <p:sp>
        <p:nvSpPr>
          <p:cNvPr id="1328" name="object 1328"/>
          <p:cNvSpPr/>
          <p:nvPr/>
        </p:nvSpPr>
        <p:spPr>
          <a:xfrm>
            <a:off x="1496067" y="3045183"/>
            <a:ext cx="31750" cy="1270"/>
          </a:xfrm>
          <a:custGeom>
            <a:avLst/>
            <a:gdLst/>
            <a:ahLst/>
            <a:cxnLst/>
            <a:rect l="l" t="t" r="r" b="b"/>
            <a:pathLst>
              <a:path w="31750" h="1269">
                <a:moveTo>
                  <a:pt x="31534" y="0"/>
                </a:moveTo>
                <a:lnTo>
                  <a:pt x="0" y="0"/>
                </a:lnTo>
                <a:lnTo>
                  <a:pt x="30810" y="723"/>
                </a:lnTo>
                <a:lnTo>
                  <a:pt x="31534" y="0"/>
                </a:lnTo>
                <a:close/>
              </a:path>
            </a:pathLst>
          </a:custGeom>
          <a:solidFill>
            <a:srgbClr val="221F1F"/>
          </a:solidFill>
        </p:spPr>
        <p:txBody>
          <a:bodyPr wrap="square" lIns="0" tIns="0" rIns="0" bIns="0" rtlCol="0"/>
          <a:lstStyle/>
          <a:p>
            <a:endParaRPr/>
          </a:p>
        </p:txBody>
      </p:sp>
      <p:sp>
        <p:nvSpPr>
          <p:cNvPr id="1329" name="object 1329"/>
          <p:cNvSpPr/>
          <p:nvPr/>
        </p:nvSpPr>
        <p:spPr>
          <a:xfrm>
            <a:off x="1496067" y="3045183"/>
            <a:ext cx="31750" cy="1270"/>
          </a:xfrm>
          <a:custGeom>
            <a:avLst/>
            <a:gdLst/>
            <a:ahLst/>
            <a:cxnLst/>
            <a:rect l="l" t="t" r="r" b="b"/>
            <a:pathLst>
              <a:path w="31750" h="1269">
                <a:moveTo>
                  <a:pt x="31534" y="0"/>
                </a:moveTo>
                <a:lnTo>
                  <a:pt x="0" y="0"/>
                </a:lnTo>
                <a:lnTo>
                  <a:pt x="30810" y="723"/>
                </a:lnTo>
                <a:lnTo>
                  <a:pt x="31534" y="0"/>
                </a:lnTo>
                <a:close/>
              </a:path>
            </a:pathLst>
          </a:custGeom>
          <a:solidFill>
            <a:srgbClr val="221F1F"/>
          </a:solidFill>
        </p:spPr>
        <p:txBody>
          <a:bodyPr wrap="square" lIns="0" tIns="0" rIns="0" bIns="0" rtlCol="0"/>
          <a:lstStyle/>
          <a:p>
            <a:endParaRPr/>
          </a:p>
        </p:txBody>
      </p:sp>
      <p:sp>
        <p:nvSpPr>
          <p:cNvPr id="1330" name="object 1330"/>
          <p:cNvSpPr/>
          <p:nvPr/>
        </p:nvSpPr>
        <p:spPr>
          <a:xfrm>
            <a:off x="1537878" y="3043717"/>
            <a:ext cx="38735" cy="2540"/>
          </a:xfrm>
          <a:custGeom>
            <a:avLst/>
            <a:gdLst/>
            <a:ahLst/>
            <a:cxnLst/>
            <a:rect l="l" t="t" r="r" b="b"/>
            <a:pathLst>
              <a:path w="38734" h="2539">
                <a:moveTo>
                  <a:pt x="723" y="0"/>
                </a:moveTo>
                <a:lnTo>
                  <a:pt x="0" y="2197"/>
                </a:lnTo>
                <a:lnTo>
                  <a:pt x="38125" y="2197"/>
                </a:lnTo>
                <a:lnTo>
                  <a:pt x="723" y="0"/>
                </a:lnTo>
                <a:close/>
              </a:path>
            </a:pathLst>
          </a:custGeom>
          <a:solidFill>
            <a:srgbClr val="221F1F"/>
          </a:solidFill>
        </p:spPr>
        <p:txBody>
          <a:bodyPr wrap="square" lIns="0" tIns="0" rIns="0" bIns="0" rtlCol="0"/>
          <a:lstStyle/>
          <a:p>
            <a:endParaRPr/>
          </a:p>
        </p:txBody>
      </p:sp>
      <p:sp>
        <p:nvSpPr>
          <p:cNvPr id="1331" name="object 1331"/>
          <p:cNvSpPr/>
          <p:nvPr/>
        </p:nvSpPr>
        <p:spPr>
          <a:xfrm>
            <a:off x="1537878" y="3043717"/>
            <a:ext cx="38735" cy="2540"/>
          </a:xfrm>
          <a:custGeom>
            <a:avLst/>
            <a:gdLst/>
            <a:ahLst/>
            <a:cxnLst/>
            <a:rect l="l" t="t" r="r" b="b"/>
            <a:pathLst>
              <a:path w="38734" h="2539">
                <a:moveTo>
                  <a:pt x="723" y="0"/>
                </a:moveTo>
                <a:lnTo>
                  <a:pt x="0" y="2197"/>
                </a:lnTo>
                <a:lnTo>
                  <a:pt x="38125" y="2197"/>
                </a:lnTo>
                <a:lnTo>
                  <a:pt x="723" y="0"/>
                </a:lnTo>
                <a:close/>
              </a:path>
            </a:pathLst>
          </a:custGeom>
          <a:solidFill>
            <a:srgbClr val="221F1F"/>
          </a:solidFill>
        </p:spPr>
        <p:txBody>
          <a:bodyPr wrap="square" lIns="0" tIns="0" rIns="0" bIns="0" rtlCol="0"/>
          <a:lstStyle/>
          <a:p>
            <a:endParaRPr/>
          </a:p>
        </p:txBody>
      </p:sp>
      <p:sp>
        <p:nvSpPr>
          <p:cNvPr id="1332" name="object 1332"/>
          <p:cNvSpPr/>
          <p:nvPr/>
        </p:nvSpPr>
        <p:spPr>
          <a:xfrm>
            <a:off x="1538602" y="3043717"/>
            <a:ext cx="37465" cy="2540"/>
          </a:xfrm>
          <a:custGeom>
            <a:avLst/>
            <a:gdLst/>
            <a:ahLst/>
            <a:cxnLst/>
            <a:rect l="l" t="t" r="r" b="b"/>
            <a:pathLst>
              <a:path w="37465" h="2539">
                <a:moveTo>
                  <a:pt x="37401" y="0"/>
                </a:moveTo>
                <a:lnTo>
                  <a:pt x="0" y="0"/>
                </a:lnTo>
                <a:lnTo>
                  <a:pt x="37401" y="2197"/>
                </a:lnTo>
                <a:lnTo>
                  <a:pt x="37401" y="0"/>
                </a:lnTo>
                <a:close/>
              </a:path>
            </a:pathLst>
          </a:custGeom>
          <a:solidFill>
            <a:srgbClr val="221F1F"/>
          </a:solidFill>
        </p:spPr>
        <p:txBody>
          <a:bodyPr wrap="square" lIns="0" tIns="0" rIns="0" bIns="0" rtlCol="0"/>
          <a:lstStyle/>
          <a:p>
            <a:endParaRPr/>
          </a:p>
        </p:txBody>
      </p:sp>
      <p:sp>
        <p:nvSpPr>
          <p:cNvPr id="1333" name="object 1333"/>
          <p:cNvSpPr/>
          <p:nvPr/>
        </p:nvSpPr>
        <p:spPr>
          <a:xfrm>
            <a:off x="1538602" y="3043717"/>
            <a:ext cx="37465" cy="2540"/>
          </a:xfrm>
          <a:custGeom>
            <a:avLst/>
            <a:gdLst/>
            <a:ahLst/>
            <a:cxnLst/>
            <a:rect l="l" t="t" r="r" b="b"/>
            <a:pathLst>
              <a:path w="37465" h="2539">
                <a:moveTo>
                  <a:pt x="37401" y="0"/>
                </a:moveTo>
                <a:lnTo>
                  <a:pt x="0" y="0"/>
                </a:lnTo>
                <a:lnTo>
                  <a:pt x="37401" y="2197"/>
                </a:lnTo>
                <a:lnTo>
                  <a:pt x="37401" y="0"/>
                </a:lnTo>
                <a:close/>
              </a:path>
            </a:pathLst>
          </a:custGeom>
          <a:solidFill>
            <a:srgbClr val="221F1F"/>
          </a:solidFill>
        </p:spPr>
        <p:txBody>
          <a:bodyPr wrap="square" lIns="0" tIns="0" rIns="0" bIns="0" rtlCol="0"/>
          <a:lstStyle/>
          <a:p>
            <a:endParaRPr/>
          </a:p>
        </p:txBody>
      </p:sp>
      <p:sp>
        <p:nvSpPr>
          <p:cNvPr id="1334" name="object 1334"/>
          <p:cNvSpPr/>
          <p:nvPr/>
        </p:nvSpPr>
        <p:spPr>
          <a:xfrm>
            <a:off x="1537873" y="3045912"/>
            <a:ext cx="38735" cy="0"/>
          </a:xfrm>
          <a:custGeom>
            <a:avLst/>
            <a:gdLst/>
            <a:ahLst/>
            <a:cxnLst/>
            <a:rect l="l" t="t" r="r" b="b"/>
            <a:pathLst>
              <a:path w="38734">
                <a:moveTo>
                  <a:pt x="0" y="0"/>
                </a:moveTo>
                <a:lnTo>
                  <a:pt x="38125" y="0"/>
                </a:lnTo>
              </a:path>
            </a:pathLst>
          </a:custGeom>
          <a:solidFill>
            <a:srgbClr val="221F1F"/>
          </a:solidFill>
        </p:spPr>
        <p:txBody>
          <a:bodyPr wrap="square" lIns="0" tIns="0" rIns="0" bIns="0" rtlCol="0"/>
          <a:lstStyle/>
          <a:p>
            <a:endParaRPr/>
          </a:p>
        </p:txBody>
      </p:sp>
      <p:sp>
        <p:nvSpPr>
          <p:cNvPr id="1335" name="object 1335"/>
          <p:cNvSpPr/>
          <p:nvPr/>
        </p:nvSpPr>
        <p:spPr>
          <a:xfrm>
            <a:off x="1537873" y="3045912"/>
            <a:ext cx="38735" cy="0"/>
          </a:xfrm>
          <a:custGeom>
            <a:avLst/>
            <a:gdLst/>
            <a:ahLst/>
            <a:cxnLst/>
            <a:rect l="l" t="t" r="r" b="b"/>
            <a:pathLst>
              <a:path w="38734">
                <a:moveTo>
                  <a:pt x="0" y="0"/>
                </a:moveTo>
                <a:lnTo>
                  <a:pt x="38125" y="0"/>
                </a:lnTo>
              </a:path>
            </a:pathLst>
          </a:custGeom>
          <a:solidFill>
            <a:srgbClr val="221F1F"/>
          </a:solidFill>
        </p:spPr>
        <p:txBody>
          <a:bodyPr wrap="square" lIns="0" tIns="0" rIns="0" bIns="0" rtlCol="0"/>
          <a:lstStyle/>
          <a:p>
            <a:endParaRPr/>
          </a:p>
        </p:txBody>
      </p:sp>
      <p:sp>
        <p:nvSpPr>
          <p:cNvPr id="1336" name="object 1336"/>
          <p:cNvSpPr/>
          <p:nvPr/>
        </p:nvSpPr>
        <p:spPr>
          <a:xfrm>
            <a:off x="1537873" y="3045912"/>
            <a:ext cx="38735" cy="0"/>
          </a:xfrm>
          <a:custGeom>
            <a:avLst/>
            <a:gdLst/>
            <a:ahLst/>
            <a:cxnLst/>
            <a:rect l="l" t="t" r="r" b="b"/>
            <a:pathLst>
              <a:path w="38734">
                <a:moveTo>
                  <a:pt x="0" y="0"/>
                </a:moveTo>
                <a:lnTo>
                  <a:pt x="38125" y="0"/>
                </a:lnTo>
              </a:path>
            </a:pathLst>
          </a:custGeom>
          <a:solidFill>
            <a:srgbClr val="221F1F"/>
          </a:solidFill>
        </p:spPr>
        <p:txBody>
          <a:bodyPr wrap="square" lIns="0" tIns="0" rIns="0" bIns="0" rtlCol="0"/>
          <a:lstStyle/>
          <a:p>
            <a:endParaRPr/>
          </a:p>
        </p:txBody>
      </p:sp>
      <p:sp>
        <p:nvSpPr>
          <p:cNvPr id="1337" name="object 1337"/>
          <p:cNvSpPr/>
          <p:nvPr/>
        </p:nvSpPr>
        <p:spPr>
          <a:xfrm>
            <a:off x="1537873" y="3045912"/>
            <a:ext cx="38735" cy="0"/>
          </a:xfrm>
          <a:custGeom>
            <a:avLst/>
            <a:gdLst/>
            <a:ahLst/>
            <a:cxnLst/>
            <a:rect l="l" t="t" r="r" b="b"/>
            <a:pathLst>
              <a:path w="38734">
                <a:moveTo>
                  <a:pt x="0" y="0"/>
                </a:moveTo>
                <a:lnTo>
                  <a:pt x="38125" y="0"/>
                </a:lnTo>
              </a:path>
            </a:pathLst>
          </a:custGeom>
          <a:solidFill>
            <a:srgbClr val="221F1F"/>
          </a:solidFill>
        </p:spPr>
        <p:txBody>
          <a:bodyPr wrap="square" lIns="0" tIns="0" rIns="0" bIns="0" rtlCol="0"/>
          <a:lstStyle/>
          <a:p>
            <a:endParaRPr/>
          </a:p>
        </p:txBody>
      </p:sp>
      <p:sp>
        <p:nvSpPr>
          <p:cNvPr id="1338" name="object 1338"/>
          <p:cNvSpPr/>
          <p:nvPr/>
        </p:nvSpPr>
        <p:spPr>
          <a:xfrm>
            <a:off x="1496067" y="3045912"/>
            <a:ext cx="31115" cy="2540"/>
          </a:xfrm>
          <a:custGeom>
            <a:avLst/>
            <a:gdLst/>
            <a:ahLst/>
            <a:cxnLst/>
            <a:rect l="l" t="t" r="r" b="b"/>
            <a:pathLst>
              <a:path w="31115" h="2539">
                <a:moveTo>
                  <a:pt x="0" y="0"/>
                </a:moveTo>
                <a:lnTo>
                  <a:pt x="0" y="2209"/>
                </a:lnTo>
                <a:lnTo>
                  <a:pt x="30810" y="2209"/>
                </a:lnTo>
                <a:lnTo>
                  <a:pt x="0" y="0"/>
                </a:lnTo>
                <a:close/>
              </a:path>
            </a:pathLst>
          </a:custGeom>
          <a:solidFill>
            <a:srgbClr val="221F1F"/>
          </a:solidFill>
        </p:spPr>
        <p:txBody>
          <a:bodyPr wrap="square" lIns="0" tIns="0" rIns="0" bIns="0" rtlCol="0"/>
          <a:lstStyle/>
          <a:p>
            <a:endParaRPr/>
          </a:p>
        </p:txBody>
      </p:sp>
      <p:sp>
        <p:nvSpPr>
          <p:cNvPr id="1339" name="object 1339"/>
          <p:cNvSpPr/>
          <p:nvPr/>
        </p:nvSpPr>
        <p:spPr>
          <a:xfrm>
            <a:off x="1496067" y="3045912"/>
            <a:ext cx="31115" cy="2540"/>
          </a:xfrm>
          <a:custGeom>
            <a:avLst/>
            <a:gdLst/>
            <a:ahLst/>
            <a:cxnLst/>
            <a:rect l="l" t="t" r="r" b="b"/>
            <a:pathLst>
              <a:path w="31115" h="2539">
                <a:moveTo>
                  <a:pt x="0" y="0"/>
                </a:moveTo>
                <a:lnTo>
                  <a:pt x="0" y="2209"/>
                </a:lnTo>
                <a:lnTo>
                  <a:pt x="30810" y="2209"/>
                </a:lnTo>
                <a:lnTo>
                  <a:pt x="0" y="0"/>
                </a:lnTo>
                <a:close/>
              </a:path>
            </a:pathLst>
          </a:custGeom>
          <a:solidFill>
            <a:srgbClr val="221F1F"/>
          </a:solidFill>
        </p:spPr>
        <p:txBody>
          <a:bodyPr wrap="square" lIns="0" tIns="0" rIns="0" bIns="0" rtlCol="0"/>
          <a:lstStyle/>
          <a:p>
            <a:endParaRPr/>
          </a:p>
        </p:txBody>
      </p:sp>
      <p:sp>
        <p:nvSpPr>
          <p:cNvPr id="1340" name="object 1340"/>
          <p:cNvSpPr/>
          <p:nvPr/>
        </p:nvSpPr>
        <p:spPr>
          <a:xfrm>
            <a:off x="1496067" y="3045912"/>
            <a:ext cx="31115" cy="2540"/>
          </a:xfrm>
          <a:custGeom>
            <a:avLst/>
            <a:gdLst/>
            <a:ahLst/>
            <a:cxnLst/>
            <a:rect l="l" t="t" r="r" b="b"/>
            <a:pathLst>
              <a:path w="31115" h="2539">
                <a:moveTo>
                  <a:pt x="30810" y="0"/>
                </a:moveTo>
                <a:lnTo>
                  <a:pt x="0" y="0"/>
                </a:lnTo>
                <a:lnTo>
                  <a:pt x="30810" y="2209"/>
                </a:lnTo>
                <a:lnTo>
                  <a:pt x="30810" y="0"/>
                </a:lnTo>
                <a:close/>
              </a:path>
            </a:pathLst>
          </a:custGeom>
          <a:solidFill>
            <a:srgbClr val="221F1F"/>
          </a:solidFill>
        </p:spPr>
        <p:txBody>
          <a:bodyPr wrap="square" lIns="0" tIns="0" rIns="0" bIns="0" rtlCol="0"/>
          <a:lstStyle/>
          <a:p>
            <a:endParaRPr/>
          </a:p>
        </p:txBody>
      </p:sp>
      <p:sp>
        <p:nvSpPr>
          <p:cNvPr id="1341" name="object 1341"/>
          <p:cNvSpPr/>
          <p:nvPr/>
        </p:nvSpPr>
        <p:spPr>
          <a:xfrm>
            <a:off x="1496067" y="3045912"/>
            <a:ext cx="31115" cy="2540"/>
          </a:xfrm>
          <a:custGeom>
            <a:avLst/>
            <a:gdLst/>
            <a:ahLst/>
            <a:cxnLst/>
            <a:rect l="l" t="t" r="r" b="b"/>
            <a:pathLst>
              <a:path w="31115" h="2539">
                <a:moveTo>
                  <a:pt x="30810" y="0"/>
                </a:moveTo>
                <a:lnTo>
                  <a:pt x="0" y="0"/>
                </a:lnTo>
                <a:lnTo>
                  <a:pt x="30810" y="2209"/>
                </a:lnTo>
                <a:lnTo>
                  <a:pt x="30810" y="0"/>
                </a:lnTo>
                <a:close/>
              </a:path>
            </a:pathLst>
          </a:custGeom>
          <a:solidFill>
            <a:srgbClr val="221F1F"/>
          </a:solidFill>
        </p:spPr>
        <p:txBody>
          <a:bodyPr wrap="square" lIns="0" tIns="0" rIns="0" bIns="0" rtlCol="0"/>
          <a:lstStyle/>
          <a:p>
            <a:endParaRPr/>
          </a:p>
        </p:txBody>
      </p:sp>
      <p:sp>
        <p:nvSpPr>
          <p:cNvPr id="1342" name="object 1342"/>
          <p:cNvSpPr/>
          <p:nvPr/>
        </p:nvSpPr>
        <p:spPr>
          <a:xfrm>
            <a:off x="1496067" y="3048114"/>
            <a:ext cx="31115" cy="1905"/>
          </a:xfrm>
          <a:custGeom>
            <a:avLst/>
            <a:gdLst/>
            <a:ahLst/>
            <a:cxnLst/>
            <a:rect l="l" t="t" r="r" b="b"/>
            <a:pathLst>
              <a:path w="31115" h="1905">
                <a:moveTo>
                  <a:pt x="0" y="0"/>
                </a:moveTo>
                <a:lnTo>
                  <a:pt x="0" y="1460"/>
                </a:lnTo>
                <a:lnTo>
                  <a:pt x="30810" y="1460"/>
                </a:lnTo>
                <a:lnTo>
                  <a:pt x="0" y="0"/>
                </a:lnTo>
                <a:close/>
              </a:path>
            </a:pathLst>
          </a:custGeom>
          <a:solidFill>
            <a:srgbClr val="221F1F"/>
          </a:solidFill>
        </p:spPr>
        <p:txBody>
          <a:bodyPr wrap="square" lIns="0" tIns="0" rIns="0" bIns="0" rtlCol="0"/>
          <a:lstStyle/>
          <a:p>
            <a:endParaRPr/>
          </a:p>
        </p:txBody>
      </p:sp>
      <p:sp>
        <p:nvSpPr>
          <p:cNvPr id="1343" name="object 1343"/>
          <p:cNvSpPr/>
          <p:nvPr/>
        </p:nvSpPr>
        <p:spPr>
          <a:xfrm>
            <a:off x="1496067" y="3048114"/>
            <a:ext cx="31115" cy="1905"/>
          </a:xfrm>
          <a:custGeom>
            <a:avLst/>
            <a:gdLst/>
            <a:ahLst/>
            <a:cxnLst/>
            <a:rect l="l" t="t" r="r" b="b"/>
            <a:pathLst>
              <a:path w="31115" h="1905">
                <a:moveTo>
                  <a:pt x="0" y="0"/>
                </a:moveTo>
                <a:lnTo>
                  <a:pt x="0" y="1460"/>
                </a:lnTo>
                <a:lnTo>
                  <a:pt x="30810" y="1460"/>
                </a:lnTo>
                <a:lnTo>
                  <a:pt x="0" y="0"/>
                </a:lnTo>
                <a:close/>
              </a:path>
            </a:pathLst>
          </a:custGeom>
          <a:solidFill>
            <a:srgbClr val="221F1F"/>
          </a:solidFill>
        </p:spPr>
        <p:txBody>
          <a:bodyPr wrap="square" lIns="0" tIns="0" rIns="0" bIns="0" rtlCol="0"/>
          <a:lstStyle/>
          <a:p>
            <a:endParaRPr/>
          </a:p>
        </p:txBody>
      </p:sp>
      <p:sp>
        <p:nvSpPr>
          <p:cNvPr id="1344" name="object 1344"/>
          <p:cNvSpPr/>
          <p:nvPr/>
        </p:nvSpPr>
        <p:spPr>
          <a:xfrm>
            <a:off x="1496067" y="3048114"/>
            <a:ext cx="31115" cy="1905"/>
          </a:xfrm>
          <a:custGeom>
            <a:avLst/>
            <a:gdLst/>
            <a:ahLst/>
            <a:cxnLst/>
            <a:rect l="l" t="t" r="r" b="b"/>
            <a:pathLst>
              <a:path w="31115" h="1905">
                <a:moveTo>
                  <a:pt x="30810" y="0"/>
                </a:moveTo>
                <a:lnTo>
                  <a:pt x="0" y="0"/>
                </a:lnTo>
                <a:lnTo>
                  <a:pt x="30810" y="1460"/>
                </a:lnTo>
                <a:lnTo>
                  <a:pt x="30810" y="0"/>
                </a:lnTo>
                <a:close/>
              </a:path>
            </a:pathLst>
          </a:custGeom>
          <a:solidFill>
            <a:srgbClr val="221F1F"/>
          </a:solidFill>
        </p:spPr>
        <p:txBody>
          <a:bodyPr wrap="square" lIns="0" tIns="0" rIns="0" bIns="0" rtlCol="0"/>
          <a:lstStyle/>
          <a:p>
            <a:endParaRPr/>
          </a:p>
        </p:txBody>
      </p:sp>
      <p:sp>
        <p:nvSpPr>
          <p:cNvPr id="1345" name="object 1345"/>
          <p:cNvSpPr/>
          <p:nvPr/>
        </p:nvSpPr>
        <p:spPr>
          <a:xfrm>
            <a:off x="1496067" y="3048114"/>
            <a:ext cx="31115" cy="1905"/>
          </a:xfrm>
          <a:custGeom>
            <a:avLst/>
            <a:gdLst/>
            <a:ahLst/>
            <a:cxnLst/>
            <a:rect l="l" t="t" r="r" b="b"/>
            <a:pathLst>
              <a:path w="31115" h="1905">
                <a:moveTo>
                  <a:pt x="30810" y="0"/>
                </a:moveTo>
                <a:lnTo>
                  <a:pt x="0" y="0"/>
                </a:lnTo>
                <a:lnTo>
                  <a:pt x="30810" y="1460"/>
                </a:lnTo>
                <a:lnTo>
                  <a:pt x="30810" y="0"/>
                </a:lnTo>
                <a:close/>
              </a:path>
            </a:pathLst>
          </a:custGeom>
          <a:solidFill>
            <a:srgbClr val="221F1F"/>
          </a:solidFill>
        </p:spPr>
        <p:txBody>
          <a:bodyPr wrap="square" lIns="0" tIns="0" rIns="0" bIns="0" rtlCol="0"/>
          <a:lstStyle/>
          <a:p>
            <a:endParaRPr/>
          </a:p>
        </p:txBody>
      </p:sp>
      <p:sp>
        <p:nvSpPr>
          <p:cNvPr id="1346" name="object 1346"/>
          <p:cNvSpPr/>
          <p:nvPr/>
        </p:nvSpPr>
        <p:spPr>
          <a:xfrm>
            <a:off x="1537136" y="3045912"/>
            <a:ext cx="38735" cy="3810"/>
          </a:xfrm>
          <a:custGeom>
            <a:avLst/>
            <a:gdLst/>
            <a:ahLst/>
            <a:cxnLst/>
            <a:rect l="l" t="t" r="r" b="b"/>
            <a:pathLst>
              <a:path w="38734" h="3810">
                <a:moveTo>
                  <a:pt x="736" y="0"/>
                </a:moveTo>
                <a:lnTo>
                  <a:pt x="0" y="3670"/>
                </a:lnTo>
                <a:lnTo>
                  <a:pt x="38125" y="3670"/>
                </a:lnTo>
                <a:lnTo>
                  <a:pt x="736" y="0"/>
                </a:lnTo>
                <a:close/>
              </a:path>
            </a:pathLst>
          </a:custGeom>
          <a:solidFill>
            <a:srgbClr val="221F1F"/>
          </a:solidFill>
        </p:spPr>
        <p:txBody>
          <a:bodyPr wrap="square" lIns="0" tIns="0" rIns="0" bIns="0" rtlCol="0"/>
          <a:lstStyle/>
          <a:p>
            <a:endParaRPr/>
          </a:p>
        </p:txBody>
      </p:sp>
      <p:sp>
        <p:nvSpPr>
          <p:cNvPr id="1347" name="object 1347"/>
          <p:cNvSpPr/>
          <p:nvPr/>
        </p:nvSpPr>
        <p:spPr>
          <a:xfrm>
            <a:off x="1537136" y="3045912"/>
            <a:ext cx="38735" cy="3810"/>
          </a:xfrm>
          <a:custGeom>
            <a:avLst/>
            <a:gdLst/>
            <a:ahLst/>
            <a:cxnLst/>
            <a:rect l="l" t="t" r="r" b="b"/>
            <a:pathLst>
              <a:path w="38734" h="3810">
                <a:moveTo>
                  <a:pt x="736" y="0"/>
                </a:moveTo>
                <a:lnTo>
                  <a:pt x="0" y="3670"/>
                </a:lnTo>
                <a:lnTo>
                  <a:pt x="38125" y="3670"/>
                </a:lnTo>
                <a:lnTo>
                  <a:pt x="736" y="0"/>
                </a:lnTo>
                <a:close/>
              </a:path>
            </a:pathLst>
          </a:custGeom>
          <a:solidFill>
            <a:srgbClr val="221F1F"/>
          </a:solidFill>
        </p:spPr>
        <p:txBody>
          <a:bodyPr wrap="square" lIns="0" tIns="0" rIns="0" bIns="0" rtlCol="0"/>
          <a:lstStyle/>
          <a:p>
            <a:endParaRPr/>
          </a:p>
        </p:txBody>
      </p:sp>
      <p:sp>
        <p:nvSpPr>
          <p:cNvPr id="1348" name="object 1348"/>
          <p:cNvSpPr/>
          <p:nvPr/>
        </p:nvSpPr>
        <p:spPr>
          <a:xfrm>
            <a:off x="1537873" y="3045912"/>
            <a:ext cx="38735" cy="3810"/>
          </a:xfrm>
          <a:custGeom>
            <a:avLst/>
            <a:gdLst/>
            <a:ahLst/>
            <a:cxnLst/>
            <a:rect l="l" t="t" r="r" b="b"/>
            <a:pathLst>
              <a:path w="38734" h="3810">
                <a:moveTo>
                  <a:pt x="38125" y="0"/>
                </a:moveTo>
                <a:lnTo>
                  <a:pt x="0" y="0"/>
                </a:lnTo>
                <a:lnTo>
                  <a:pt x="37388" y="3670"/>
                </a:lnTo>
                <a:lnTo>
                  <a:pt x="38125" y="0"/>
                </a:lnTo>
                <a:close/>
              </a:path>
            </a:pathLst>
          </a:custGeom>
          <a:solidFill>
            <a:srgbClr val="221F1F"/>
          </a:solidFill>
        </p:spPr>
        <p:txBody>
          <a:bodyPr wrap="square" lIns="0" tIns="0" rIns="0" bIns="0" rtlCol="0"/>
          <a:lstStyle/>
          <a:p>
            <a:endParaRPr/>
          </a:p>
        </p:txBody>
      </p:sp>
      <p:sp>
        <p:nvSpPr>
          <p:cNvPr id="1349" name="object 1349"/>
          <p:cNvSpPr/>
          <p:nvPr/>
        </p:nvSpPr>
        <p:spPr>
          <a:xfrm>
            <a:off x="1537873" y="3045912"/>
            <a:ext cx="38735" cy="3810"/>
          </a:xfrm>
          <a:custGeom>
            <a:avLst/>
            <a:gdLst/>
            <a:ahLst/>
            <a:cxnLst/>
            <a:rect l="l" t="t" r="r" b="b"/>
            <a:pathLst>
              <a:path w="38734" h="3810">
                <a:moveTo>
                  <a:pt x="38125" y="0"/>
                </a:moveTo>
                <a:lnTo>
                  <a:pt x="0" y="0"/>
                </a:lnTo>
                <a:lnTo>
                  <a:pt x="37388" y="3670"/>
                </a:lnTo>
                <a:lnTo>
                  <a:pt x="38125" y="0"/>
                </a:lnTo>
                <a:close/>
              </a:path>
            </a:pathLst>
          </a:custGeom>
          <a:solidFill>
            <a:srgbClr val="221F1F"/>
          </a:solidFill>
        </p:spPr>
        <p:txBody>
          <a:bodyPr wrap="square" lIns="0" tIns="0" rIns="0" bIns="0" rtlCol="0"/>
          <a:lstStyle/>
          <a:p>
            <a:endParaRPr/>
          </a:p>
        </p:txBody>
      </p:sp>
      <p:sp>
        <p:nvSpPr>
          <p:cNvPr id="1350" name="object 1350"/>
          <p:cNvSpPr/>
          <p:nvPr/>
        </p:nvSpPr>
        <p:spPr>
          <a:xfrm>
            <a:off x="1496067" y="3049578"/>
            <a:ext cx="30480" cy="1270"/>
          </a:xfrm>
          <a:custGeom>
            <a:avLst/>
            <a:gdLst/>
            <a:ahLst/>
            <a:cxnLst/>
            <a:rect l="l" t="t" r="r" b="b"/>
            <a:pathLst>
              <a:path w="30480" h="1269">
                <a:moveTo>
                  <a:pt x="0" y="0"/>
                </a:moveTo>
                <a:lnTo>
                  <a:pt x="736" y="723"/>
                </a:lnTo>
                <a:lnTo>
                  <a:pt x="30073" y="723"/>
                </a:lnTo>
                <a:lnTo>
                  <a:pt x="0" y="0"/>
                </a:lnTo>
                <a:close/>
              </a:path>
            </a:pathLst>
          </a:custGeom>
          <a:solidFill>
            <a:srgbClr val="221F1F"/>
          </a:solidFill>
        </p:spPr>
        <p:txBody>
          <a:bodyPr wrap="square" lIns="0" tIns="0" rIns="0" bIns="0" rtlCol="0"/>
          <a:lstStyle/>
          <a:p>
            <a:endParaRPr/>
          </a:p>
        </p:txBody>
      </p:sp>
      <p:sp>
        <p:nvSpPr>
          <p:cNvPr id="1351" name="object 1351"/>
          <p:cNvSpPr/>
          <p:nvPr/>
        </p:nvSpPr>
        <p:spPr>
          <a:xfrm>
            <a:off x="1496067" y="3049578"/>
            <a:ext cx="30480" cy="1270"/>
          </a:xfrm>
          <a:custGeom>
            <a:avLst/>
            <a:gdLst/>
            <a:ahLst/>
            <a:cxnLst/>
            <a:rect l="l" t="t" r="r" b="b"/>
            <a:pathLst>
              <a:path w="30480" h="1269">
                <a:moveTo>
                  <a:pt x="0" y="0"/>
                </a:moveTo>
                <a:lnTo>
                  <a:pt x="736" y="723"/>
                </a:lnTo>
                <a:lnTo>
                  <a:pt x="30073" y="723"/>
                </a:lnTo>
                <a:lnTo>
                  <a:pt x="0" y="0"/>
                </a:lnTo>
                <a:close/>
              </a:path>
            </a:pathLst>
          </a:custGeom>
          <a:solidFill>
            <a:srgbClr val="221F1F"/>
          </a:solidFill>
        </p:spPr>
        <p:txBody>
          <a:bodyPr wrap="square" lIns="0" tIns="0" rIns="0" bIns="0" rtlCol="0"/>
          <a:lstStyle/>
          <a:p>
            <a:endParaRPr/>
          </a:p>
        </p:txBody>
      </p:sp>
      <p:sp>
        <p:nvSpPr>
          <p:cNvPr id="1352" name="object 1352"/>
          <p:cNvSpPr/>
          <p:nvPr/>
        </p:nvSpPr>
        <p:spPr>
          <a:xfrm>
            <a:off x="1496067" y="3049578"/>
            <a:ext cx="31115" cy="1270"/>
          </a:xfrm>
          <a:custGeom>
            <a:avLst/>
            <a:gdLst/>
            <a:ahLst/>
            <a:cxnLst/>
            <a:rect l="l" t="t" r="r" b="b"/>
            <a:pathLst>
              <a:path w="31115" h="1269">
                <a:moveTo>
                  <a:pt x="30810" y="0"/>
                </a:moveTo>
                <a:lnTo>
                  <a:pt x="0" y="0"/>
                </a:lnTo>
                <a:lnTo>
                  <a:pt x="30073" y="723"/>
                </a:lnTo>
                <a:lnTo>
                  <a:pt x="30810" y="0"/>
                </a:lnTo>
                <a:close/>
              </a:path>
            </a:pathLst>
          </a:custGeom>
          <a:solidFill>
            <a:srgbClr val="221F1F"/>
          </a:solidFill>
        </p:spPr>
        <p:txBody>
          <a:bodyPr wrap="square" lIns="0" tIns="0" rIns="0" bIns="0" rtlCol="0"/>
          <a:lstStyle/>
          <a:p>
            <a:endParaRPr/>
          </a:p>
        </p:txBody>
      </p:sp>
      <p:sp>
        <p:nvSpPr>
          <p:cNvPr id="1353" name="object 1353"/>
          <p:cNvSpPr/>
          <p:nvPr/>
        </p:nvSpPr>
        <p:spPr>
          <a:xfrm>
            <a:off x="1496067" y="3049578"/>
            <a:ext cx="31115" cy="1270"/>
          </a:xfrm>
          <a:custGeom>
            <a:avLst/>
            <a:gdLst/>
            <a:ahLst/>
            <a:cxnLst/>
            <a:rect l="l" t="t" r="r" b="b"/>
            <a:pathLst>
              <a:path w="31115" h="1269">
                <a:moveTo>
                  <a:pt x="30810" y="0"/>
                </a:moveTo>
                <a:lnTo>
                  <a:pt x="0" y="0"/>
                </a:lnTo>
                <a:lnTo>
                  <a:pt x="30073" y="723"/>
                </a:lnTo>
                <a:lnTo>
                  <a:pt x="30810" y="0"/>
                </a:lnTo>
                <a:close/>
              </a:path>
            </a:pathLst>
          </a:custGeom>
          <a:solidFill>
            <a:srgbClr val="221F1F"/>
          </a:solidFill>
        </p:spPr>
        <p:txBody>
          <a:bodyPr wrap="square" lIns="0" tIns="0" rIns="0" bIns="0" rtlCol="0"/>
          <a:lstStyle/>
          <a:p>
            <a:endParaRPr/>
          </a:p>
        </p:txBody>
      </p:sp>
      <p:sp>
        <p:nvSpPr>
          <p:cNvPr id="1354" name="object 1354"/>
          <p:cNvSpPr/>
          <p:nvPr/>
        </p:nvSpPr>
        <p:spPr>
          <a:xfrm>
            <a:off x="1537136" y="3049578"/>
            <a:ext cx="38735" cy="1270"/>
          </a:xfrm>
          <a:custGeom>
            <a:avLst/>
            <a:gdLst/>
            <a:ahLst/>
            <a:cxnLst/>
            <a:rect l="l" t="t" r="r" b="b"/>
            <a:pathLst>
              <a:path w="38734" h="1269">
                <a:moveTo>
                  <a:pt x="0" y="0"/>
                </a:moveTo>
                <a:lnTo>
                  <a:pt x="736" y="723"/>
                </a:lnTo>
                <a:lnTo>
                  <a:pt x="38125" y="723"/>
                </a:lnTo>
                <a:lnTo>
                  <a:pt x="0" y="0"/>
                </a:lnTo>
                <a:close/>
              </a:path>
            </a:pathLst>
          </a:custGeom>
          <a:solidFill>
            <a:srgbClr val="221F1F"/>
          </a:solidFill>
        </p:spPr>
        <p:txBody>
          <a:bodyPr wrap="square" lIns="0" tIns="0" rIns="0" bIns="0" rtlCol="0"/>
          <a:lstStyle/>
          <a:p>
            <a:endParaRPr/>
          </a:p>
        </p:txBody>
      </p:sp>
      <p:sp>
        <p:nvSpPr>
          <p:cNvPr id="1355" name="object 1355"/>
          <p:cNvSpPr/>
          <p:nvPr/>
        </p:nvSpPr>
        <p:spPr>
          <a:xfrm>
            <a:off x="1537136" y="3049578"/>
            <a:ext cx="38735" cy="1270"/>
          </a:xfrm>
          <a:custGeom>
            <a:avLst/>
            <a:gdLst/>
            <a:ahLst/>
            <a:cxnLst/>
            <a:rect l="l" t="t" r="r" b="b"/>
            <a:pathLst>
              <a:path w="38734" h="1269">
                <a:moveTo>
                  <a:pt x="0" y="0"/>
                </a:moveTo>
                <a:lnTo>
                  <a:pt x="736" y="723"/>
                </a:lnTo>
                <a:lnTo>
                  <a:pt x="38125" y="723"/>
                </a:lnTo>
                <a:lnTo>
                  <a:pt x="0" y="0"/>
                </a:lnTo>
                <a:close/>
              </a:path>
            </a:pathLst>
          </a:custGeom>
          <a:solidFill>
            <a:srgbClr val="221F1F"/>
          </a:solidFill>
        </p:spPr>
        <p:txBody>
          <a:bodyPr wrap="square" lIns="0" tIns="0" rIns="0" bIns="0" rtlCol="0"/>
          <a:lstStyle/>
          <a:p>
            <a:endParaRPr/>
          </a:p>
        </p:txBody>
      </p:sp>
      <p:sp>
        <p:nvSpPr>
          <p:cNvPr id="1356" name="object 1356"/>
          <p:cNvSpPr/>
          <p:nvPr/>
        </p:nvSpPr>
        <p:spPr>
          <a:xfrm>
            <a:off x="1537136" y="3049578"/>
            <a:ext cx="38735" cy="1270"/>
          </a:xfrm>
          <a:custGeom>
            <a:avLst/>
            <a:gdLst/>
            <a:ahLst/>
            <a:cxnLst/>
            <a:rect l="l" t="t" r="r" b="b"/>
            <a:pathLst>
              <a:path w="38734" h="1269">
                <a:moveTo>
                  <a:pt x="38125" y="0"/>
                </a:moveTo>
                <a:lnTo>
                  <a:pt x="0" y="0"/>
                </a:lnTo>
                <a:lnTo>
                  <a:pt x="38125" y="723"/>
                </a:lnTo>
                <a:lnTo>
                  <a:pt x="38125" y="0"/>
                </a:lnTo>
                <a:close/>
              </a:path>
            </a:pathLst>
          </a:custGeom>
          <a:solidFill>
            <a:srgbClr val="221F1F"/>
          </a:solidFill>
        </p:spPr>
        <p:txBody>
          <a:bodyPr wrap="square" lIns="0" tIns="0" rIns="0" bIns="0" rtlCol="0"/>
          <a:lstStyle/>
          <a:p>
            <a:endParaRPr/>
          </a:p>
        </p:txBody>
      </p:sp>
      <p:sp>
        <p:nvSpPr>
          <p:cNvPr id="1357" name="object 1357"/>
          <p:cNvSpPr/>
          <p:nvPr/>
        </p:nvSpPr>
        <p:spPr>
          <a:xfrm>
            <a:off x="1537136" y="3049578"/>
            <a:ext cx="38735" cy="1270"/>
          </a:xfrm>
          <a:custGeom>
            <a:avLst/>
            <a:gdLst/>
            <a:ahLst/>
            <a:cxnLst/>
            <a:rect l="l" t="t" r="r" b="b"/>
            <a:pathLst>
              <a:path w="38734" h="1269">
                <a:moveTo>
                  <a:pt x="38125" y="0"/>
                </a:moveTo>
                <a:lnTo>
                  <a:pt x="0" y="0"/>
                </a:lnTo>
                <a:lnTo>
                  <a:pt x="38125" y="723"/>
                </a:lnTo>
                <a:lnTo>
                  <a:pt x="38125" y="0"/>
                </a:lnTo>
                <a:close/>
              </a:path>
            </a:pathLst>
          </a:custGeom>
          <a:solidFill>
            <a:srgbClr val="221F1F"/>
          </a:solidFill>
        </p:spPr>
        <p:txBody>
          <a:bodyPr wrap="square" lIns="0" tIns="0" rIns="0" bIns="0" rtlCol="0"/>
          <a:lstStyle/>
          <a:p>
            <a:endParaRPr/>
          </a:p>
        </p:txBody>
      </p:sp>
      <p:sp>
        <p:nvSpPr>
          <p:cNvPr id="1358" name="object 1358"/>
          <p:cNvSpPr/>
          <p:nvPr/>
        </p:nvSpPr>
        <p:spPr>
          <a:xfrm>
            <a:off x="1496804" y="3050307"/>
            <a:ext cx="29209" cy="2540"/>
          </a:xfrm>
          <a:custGeom>
            <a:avLst/>
            <a:gdLst/>
            <a:ahLst/>
            <a:cxnLst/>
            <a:rect l="l" t="t" r="r" b="b"/>
            <a:pathLst>
              <a:path w="29209" h="2539">
                <a:moveTo>
                  <a:pt x="0" y="0"/>
                </a:moveTo>
                <a:lnTo>
                  <a:pt x="0" y="2209"/>
                </a:lnTo>
                <a:lnTo>
                  <a:pt x="28600" y="2209"/>
                </a:lnTo>
                <a:lnTo>
                  <a:pt x="0" y="0"/>
                </a:lnTo>
                <a:close/>
              </a:path>
            </a:pathLst>
          </a:custGeom>
          <a:solidFill>
            <a:srgbClr val="221F1F"/>
          </a:solidFill>
        </p:spPr>
        <p:txBody>
          <a:bodyPr wrap="square" lIns="0" tIns="0" rIns="0" bIns="0" rtlCol="0"/>
          <a:lstStyle/>
          <a:p>
            <a:endParaRPr/>
          </a:p>
        </p:txBody>
      </p:sp>
      <p:sp>
        <p:nvSpPr>
          <p:cNvPr id="1359" name="object 1359"/>
          <p:cNvSpPr/>
          <p:nvPr/>
        </p:nvSpPr>
        <p:spPr>
          <a:xfrm>
            <a:off x="1496804" y="3050307"/>
            <a:ext cx="29209" cy="2540"/>
          </a:xfrm>
          <a:custGeom>
            <a:avLst/>
            <a:gdLst/>
            <a:ahLst/>
            <a:cxnLst/>
            <a:rect l="l" t="t" r="r" b="b"/>
            <a:pathLst>
              <a:path w="29209" h="2539">
                <a:moveTo>
                  <a:pt x="0" y="0"/>
                </a:moveTo>
                <a:lnTo>
                  <a:pt x="0" y="2209"/>
                </a:lnTo>
                <a:lnTo>
                  <a:pt x="28600" y="2209"/>
                </a:lnTo>
                <a:lnTo>
                  <a:pt x="0" y="0"/>
                </a:lnTo>
                <a:close/>
              </a:path>
            </a:pathLst>
          </a:custGeom>
          <a:solidFill>
            <a:srgbClr val="221F1F"/>
          </a:solidFill>
        </p:spPr>
        <p:txBody>
          <a:bodyPr wrap="square" lIns="0" tIns="0" rIns="0" bIns="0" rtlCol="0"/>
          <a:lstStyle/>
          <a:p>
            <a:endParaRPr/>
          </a:p>
        </p:txBody>
      </p:sp>
      <p:sp>
        <p:nvSpPr>
          <p:cNvPr id="1360" name="object 1360"/>
          <p:cNvSpPr/>
          <p:nvPr/>
        </p:nvSpPr>
        <p:spPr>
          <a:xfrm>
            <a:off x="1496804" y="3050307"/>
            <a:ext cx="29845" cy="2540"/>
          </a:xfrm>
          <a:custGeom>
            <a:avLst/>
            <a:gdLst/>
            <a:ahLst/>
            <a:cxnLst/>
            <a:rect l="l" t="t" r="r" b="b"/>
            <a:pathLst>
              <a:path w="29844" h="2539">
                <a:moveTo>
                  <a:pt x="29337" y="0"/>
                </a:moveTo>
                <a:lnTo>
                  <a:pt x="0" y="0"/>
                </a:lnTo>
                <a:lnTo>
                  <a:pt x="28600" y="2209"/>
                </a:lnTo>
                <a:lnTo>
                  <a:pt x="29337" y="0"/>
                </a:lnTo>
                <a:close/>
              </a:path>
            </a:pathLst>
          </a:custGeom>
          <a:solidFill>
            <a:srgbClr val="221F1F"/>
          </a:solidFill>
        </p:spPr>
        <p:txBody>
          <a:bodyPr wrap="square" lIns="0" tIns="0" rIns="0" bIns="0" rtlCol="0"/>
          <a:lstStyle/>
          <a:p>
            <a:endParaRPr/>
          </a:p>
        </p:txBody>
      </p:sp>
      <p:sp>
        <p:nvSpPr>
          <p:cNvPr id="1361" name="object 1361"/>
          <p:cNvSpPr/>
          <p:nvPr/>
        </p:nvSpPr>
        <p:spPr>
          <a:xfrm>
            <a:off x="1496804" y="3050307"/>
            <a:ext cx="29845" cy="2540"/>
          </a:xfrm>
          <a:custGeom>
            <a:avLst/>
            <a:gdLst/>
            <a:ahLst/>
            <a:cxnLst/>
            <a:rect l="l" t="t" r="r" b="b"/>
            <a:pathLst>
              <a:path w="29844" h="2539">
                <a:moveTo>
                  <a:pt x="29337" y="0"/>
                </a:moveTo>
                <a:lnTo>
                  <a:pt x="0" y="0"/>
                </a:lnTo>
                <a:lnTo>
                  <a:pt x="28600" y="2209"/>
                </a:lnTo>
                <a:lnTo>
                  <a:pt x="29337" y="0"/>
                </a:lnTo>
                <a:close/>
              </a:path>
            </a:pathLst>
          </a:custGeom>
          <a:solidFill>
            <a:srgbClr val="221F1F"/>
          </a:solidFill>
        </p:spPr>
        <p:txBody>
          <a:bodyPr wrap="square" lIns="0" tIns="0" rIns="0" bIns="0" rtlCol="0"/>
          <a:lstStyle/>
          <a:p>
            <a:endParaRPr/>
          </a:p>
        </p:txBody>
      </p:sp>
      <p:sp>
        <p:nvSpPr>
          <p:cNvPr id="1362" name="object 1362"/>
          <p:cNvSpPr/>
          <p:nvPr/>
        </p:nvSpPr>
        <p:spPr>
          <a:xfrm>
            <a:off x="1496804" y="3052509"/>
            <a:ext cx="27940" cy="1905"/>
          </a:xfrm>
          <a:custGeom>
            <a:avLst/>
            <a:gdLst/>
            <a:ahLst/>
            <a:cxnLst/>
            <a:rect l="l" t="t" r="r" b="b"/>
            <a:pathLst>
              <a:path w="27940" h="1905">
                <a:moveTo>
                  <a:pt x="0" y="0"/>
                </a:moveTo>
                <a:lnTo>
                  <a:pt x="0" y="1460"/>
                </a:lnTo>
                <a:lnTo>
                  <a:pt x="27863" y="1460"/>
                </a:lnTo>
                <a:lnTo>
                  <a:pt x="0" y="0"/>
                </a:lnTo>
                <a:close/>
              </a:path>
            </a:pathLst>
          </a:custGeom>
          <a:solidFill>
            <a:srgbClr val="221F1F"/>
          </a:solidFill>
        </p:spPr>
        <p:txBody>
          <a:bodyPr wrap="square" lIns="0" tIns="0" rIns="0" bIns="0" rtlCol="0"/>
          <a:lstStyle/>
          <a:p>
            <a:endParaRPr/>
          </a:p>
        </p:txBody>
      </p:sp>
      <p:sp>
        <p:nvSpPr>
          <p:cNvPr id="1363" name="object 1363"/>
          <p:cNvSpPr/>
          <p:nvPr/>
        </p:nvSpPr>
        <p:spPr>
          <a:xfrm>
            <a:off x="1496804" y="3052509"/>
            <a:ext cx="27940" cy="1905"/>
          </a:xfrm>
          <a:custGeom>
            <a:avLst/>
            <a:gdLst/>
            <a:ahLst/>
            <a:cxnLst/>
            <a:rect l="l" t="t" r="r" b="b"/>
            <a:pathLst>
              <a:path w="27940" h="1905">
                <a:moveTo>
                  <a:pt x="0" y="0"/>
                </a:moveTo>
                <a:lnTo>
                  <a:pt x="0" y="1460"/>
                </a:lnTo>
                <a:lnTo>
                  <a:pt x="27863" y="1460"/>
                </a:lnTo>
                <a:lnTo>
                  <a:pt x="0" y="0"/>
                </a:lnTo>
                <a:close/>
              </a:path>
            </a:pathLst>
          </a:custGeom>
          <a:solidFill>
            <a:srgbClr val="221F1F"/>
          </a:solidFill>
        </p:spPr>
        <p:txBody>
          <a:bodyPr wrap="square" lIns="0" tIns="0" rIns="0" bIns="0" rtlCol="0"/>
          <a:lstStyle/>
          <a:p>
            <a:endParaRPr/>
          </a:p>
        </p:txBody>
      </p:sp>
      <p:sp>
        <p:nvSpPr>
          <p:cNvPr id="1364" name="object 1364"/>
          <p:cNvSpPr/>
          <p:nvPr/>
        </p:nvSpPr>
        <p:spPr>
          <a:xfrm>
            <a:off x="1496804" y="3052509"/>
            <a:ext cx="29209" cy="1905"/>
          </a:xfrm>
          <a:custGeom>
            <a:avLst/>
            <a:gdLst/>
            <a:ahLst/>
            <a:cxnLst/>
            <a:rect l="l" t="t" r="r" b="b"/>
            <a:pathLst>
              <a:path w="29209" h="1905">
                <a:moveTo>
                  <a:pt x="28600" y="0"/>
                </a:moveTo>
                <a:lnTo>
                  <a:pt x="0" y="0"/>
                </a:lnTo>
                <a:lnTo>
                  <a:pt x="27863" y="1460"/>
                </a:lnTo>
                <a:lnTo>
                  <a:pt x="28600" y="0"/>
                </a:lnTo>
                <a:close/>
              </a:path>
            </a:pathLst>
          </a:custGeom>
          <a:solidFill>
            <a:srgbClr val="221F1F"/>
          </a:solidFill>
        </p:spPr>
        <p:txBody>
          <a:bodyPr wrap="square" lIns="0" tIns="0" rIns="0" bIns="0" rtlCol="0"/>
          <a:lstStyle/>
          <a:p>
            <a:endParaRPr/>
          </a:p>
        </p:txBody>
      </p:sp>
      <p:sp>
        <p:nvSpPr>
          <p:cNvPr id="1365" name="object 1365"/>
          <p:cNvSpPr/>
          <p:nvPr/>
        </p:nvSpPr>
        <p:spPr>
          <a:xfrm>
            <a:off x="1496804" y="3052509"/>
            <a:ext cx="29209" cy="1905"/>
          </a:xfrm>
          <a:custGeom>
            <a:avLst/>
            <a:gdLst/>
            <a:ahLst/>
            <a:cxnLst/>
            <a:rect l="l" t="t" r="r" b="b"/>
            <a:pathLst>
              <a:path w="29209" h="1905">
                <a:moveTo>
                  <a:pt x="28600" y="0"/>
                </a:moveTo>
                <a:lnTo>
                  <a:pt x="0" y="0"/>
                </a:lnTo>
                <a:lnTo>
                  <a:pt x="27863" y="1460"/>
                </a:lnTo>
                <a:lnTo>
                  <a:pt x="28600" y="0"/>
                </a:lnTo>
                <a:close/>
              </a:path>
            </a:pathLst>
          </a:custGeom>
          <a:solidFill>
            <a:srgbClr val="221F1F"/>
          </a:solidFill>
        </p:spPr>
        <p:txBody>
          <a:bodyPr wrap="square" lIns="0" tIns="0" rIns="0" bIns="0" rtlCol="0"/>
          <a:lstStyle/>
          <a:p>
            <a:endParaRPr/>
          </a:p>
        </p:txBody>
      </p:sp>
      <p:sp>
        <p:nvSpPr>
          <p:cNvPr id="1366" name="object 1366"/>
          <p:cNvSpPr/>
          <p:nvPr/>
        </p:nvSpPr>
        <p:spPr>
          <a:xfrm>
            <a:off x="1537873" y="3050307"/>
            <a:ext cx="36830" cy="4445"/>
          </a:xfrm>
          <a:custGeom>
            <a:avLst/>
            <a:gdLst/>
            <a:ahLst/>
            <a:cxnLst/>
            <a:rect l="l" t="t" r="r" b="b"/>
            <a:pathLst>
              <a:path w="36830" h="4444">
                <a:moveTo>
                  <a:pt x="0" y="0"/>
                </a:moveTo>
                <a:lnTo>
                  <a:pt x="0" y="4406"/>
                </a:lnTo>
                <a:lnTo>
                  <a:pt x="36664" y="4406"/>
                </a:lnTo>
                <a:lnTo>
                  <a:pt x="0" y="0"/>
                </a:lnTo>
                <a:close/>
              </a:path>
            </a:pathLst>
          </a:custGeom>
          <a:solidFill>
            <a:srgbClr val="221F1F"/>
          </a:solidFill>
        </p:spPr>
        <p:txBody>
          <a:bodyPr wrap="square" lIns="0" tIns="0" rIns="0" bIns="0" rtlCol="0"/>
          <a:lstStyle/>
          <a:p>
            <a:endParaRPr/>
          </a:p>
        </p:txBody>
      </p:sp>
      <p:sp>
        <p:nvSpPr>
          <p:cNvPr id="1367" name="object 1367"/>
          <p:cNvSpPr/>
          <p:nvPr/>
        </p:nvSpPr>
        <p:spPr>
          <a:xfrm>
            <a:off x="1537873" y="3050307"/>
            <a:ext cx="36830" cy="4445"/>
          </a:xfrm>
          <a:custGeom>
            <a:avLst/>
            <a:gdLst/>
            <a:ahLst/>
            <a:cxnLst/>
            <a:rect l="l" t="t" r="r" b="b"/>
            <a:pathLst>
              <a:path w="36830" h="4444">
                <a:moveTo>
                  <a:pt x="0" y="0"/>
                </a:moveTo>
                <a:lnTo>
                  <a:pt x="0" y="4406"/>
                </a:lnTo>
                <a:lnTo>
                  <a:pt x="36664" y="4406"/>
                </a:lnTo>
                <a:lnTo>
                  <a:pt x="0" y="0"/>
                </a:lnTo>
                <a:close/>
              </a:path>
            </a:pathLst>
          </a:custGeom>
          <a:solidFill>
            <a:srgbClr val="221F1F"/>
          </a:solidFill>
        </p:spPr>
        <p:txBody>
          <a:bodyPr wrap="square" lIns="0" tIns="0" rIns="0" bIns="0" rtlCol="0"/>
          <a:lstStyle/>
          <a:p>
            <a:endParaRPr/>
          </a:p>
        </p:txBody>
      </p:sp>
      <p:sp>
        <p:nvSpPr>
          <p:cNvPr id="1368" name="object 1368"/>
          <p:cNvSpPr/>
          <p:nvPr/>
        </p:nvSpPr>
        <p:spPr>
          <a:xfrm>
            <a:off x="1537873" y="3050307"/>
            <a:ext cx="37465" cy="4445"/>
          </a:xfrm>
          <a:custGeom>
            <a:avLst/>
            <a:gdLst/>
            <a:ahLst/>
            <a:cxnLst/>
            <a:rect l="l" t="t" r="r" b="b"/>
            <a:pathLst>
              <a:path w="37465" h="4444">
                <a:moveTo>
                  <a:pt x="37388" y="0"/>
                </a:moveTo>
                <a:lnTo>
                  <a:pt x="0" y="0"/>
                </a:lnTo>
                <a:lnTo>
                  <a:pt x="36664" y="4406"/>
                </a:lnTo>
                <a:lnTo>
                  <a:pt x="37388" y="0"/>
                </a:lnTo>
                <a:close/>
              </a:path>
            </a:pathLst>
          </a:custGeom>
          <a:solidFill>
            <a:srgbClr val="221F1F"/>
          </a:solidFill>
        </p:spPr>
        <p:txBody>
          <a:bodyPr wrap="square" lIns="0" tIns="0" rIns="0" bIns="0" rtlCol="0"/>
          <a:lstStyle/>
          <a:p>
            <a:endParaRPr/>
          </a:p>
        </p:txBody>
      </p:sp>
      <p:sp>
        <p:nvSpPr>
          <p:cNvPr id="1369" name="object 1369"/>
          <p:cNvSpPr/>
          <p:nvPr/>
        </p:nvSpPr>
        <p:spPr>
          <a:xfrm>
            <a:off x="1537873" y="3050307"/>
            <a:ext cx="37465" cy="4445"/>
          </a:xfrm>
          <a:custGeom>
            <a:avLst/>
            <a:gdLst/>
            <a:ahLst/>
            <a:cxnLst/>
            <a:rect l="l" t="t" r="r" b="b"/>
            <a:pathLst>
              <a:path w="37465" h="4444">
                <a:moveTo>
                  <a:pt x="37388" y="0"/>
                </a:moveTo>
                <a:lnTo>
                  <a:pt x="0" y="0"/>
                </a:lnTo>
                <a:lnTo>
                  <a:pt x="36664" y="4406"/>
                </a:lnTo>
                <a:lnTo>
                  <a:pt x="37388" y="0"/>
                </a:lnTo>
                <a:close/>
              </a:path>
            </a:pathLst>
          </a:custGeom>
          <a:solidFill>
            <a:srgbClr val="221F1F"/>
          </a:solidFill>
        </p:spPr>
        <p:txBody>
          <a:bodyPr wrap="square" lIns="0" tIns="0" rIns="0" bIns="0" rtlCol="0"/>
          <a:lstStyle/>
          <a:p>
            <a:endParaRPr/>
          </a:p>
        </p:txBody>
      </p:sp>
      <p:sp>
        <p:nvSpPr>
          <p:cNvPr id="1370" name="object 1370"/>
          <p:cNvSpPr/>
          <p:nvPr/>
        </p:nvSpPr>
        <p:spPr>
          <a:xfrm>
            <a:off x="1496804" y="3053975"/>
            <a:ext cx="27305" cy="2540"/>
          </a:xfrm>
          <a:custGeom>
            <a:avLst/>
            <a:gdLst/>
            <a:ahLst/>
            <a:cxnLst/>
            <a:rect l="l" t="t" r="r" b="b"/>
            <a:pathLst>
              <a:path w="27305" h="2539">
                <a:moveTo>
                  <a:pt x="0" y="0"/>
                </a:moveTo>
                <a:lnTo>
                  <a:pt x="0" y="2209"/>
                </a:lnTo>
                <a:lnTo>
                  <a:pt x="27139" y="2209"/>
                </a:lnTo>
                <a:lnTo>
                  <a:pt x="0" y="0"/>
                </a:lnTo>
                <a:close/>
              </a:path>
            </a:pathLst>
          </a:custGeom>
          <a:solidFill>
            <a:srgbClr val="221F1F"/>
          </a:solidFill>
        </p:spPr>
        <p:txBody>
          <a:bodyPr wrap="square" lIns="0" tIns="0" rIns="0" bIns="0" rtlCol="0"/>
          <a:lstStyle/>
          <a:p>
            <a:endParaRPr/>
          </a:p>
        </p:txBody>
      </p:sp>
      <p:sp>
        <p:nvSpPr>
          <p:cNvPr id="1371" name="object 1371"/>
          <p:cNvSpPr/>
          <p:nvPr/>
        </p:nvSpPr>
        <p:spPr>
          <a:xfrm>
            <a:off x="1496804" y="3053975"/>
            <a:ext cx="27305" cy="2540"/>
          </a:xfrm>
          <a:custGeom>
            <a:avLst/>
            <a:gdLst/>
            <a:ahLst/>
            <a:cxnLst/>
            <a:rect l="l" t="t" r="r" b="b"/>
            <a:pathLst>
              <a:path w="27305" h="2539">
                <a:moveTo>
                  <a:pt x="0" y="0"/>
                </a:moveTo>
                <a:lnTo>
                  <a:pt x="0" y="2209"/>
                </a:lnTo>
                <a:lnTo>
                  <a:pt x="27139" y="2209"/>
                </a:lnTo>
                <a:lnTo>
                  <a:pt x="0" y="0"/>
                </a:lnTo>
                <a:close/>
              </a:path>
            </a:pathLst>
          </a:custGeom>
          <a:solidFill>
            <a:srgbClr val="221F1F"/>
          </a:solidFill>
        </p:spPr>
        <p:txBody>
          <a:bodyPr wrap="square" lIns="0" tIns="0" rIns="0" bIns="0" rtlCol="0"/>
          <a:lstStyle/>
          <a:p>
            <a:endParaRPr/>
          </a:p>
        </p:txBody>
      </p:sp>
      <p:sp>
        <p:nvSpPr>
          <p:cNvPr id="1372" name="object 1372"/>
          <p:cNvSpPr/>
          <p:nvPr/>
        </p:nvSpPr>
        <p:spPr>
          <a:xfrm>
            <a:off x="1496804" y="3053975"/>
            <a:ext cx="27940" cy="2540"/>
          </a:xfrm>
          <a:custGeom>
            <a:avLst/>
            <a:gdLst/>
            <a:ahLst/>
            <a:cxnLst/>
            <a:rect l="l" t="t" r="r" b="b"/>
            <a:pathLst>
              <a:path w="27940" h="2539">
                <a:moveTo>
                  <a:pt x="27863" y="0"/>
                </a:moveTo>
                <a:lnTo>
                  <a:pt x="0" y="0"/>
                </a:lnTo>
                <a:lnTo>
                  <a:pt x="27139" y="2209"/>
                </a:lnTo>
                <a:lnTo>
                  <a:pt x="27863" y="0"/>
                </a:lnTo>
                <a:close/>
              </a:path>
            </a:pathLst>
          </a:custGeom>
          <a:solidFill>
            <a:srgbClr val="221F1F"/>
          </a:solidFill>
        </p:spPr>
        <p:txBody>
          <a:bodyPr wrap="square" lIns="0" tIns="0" rIns="0" bIns="0" rtlCol="0"/>
          <a:lstStyle/>
          <a:p>
            <a:endParaRPr/>
          </a:p>
        </p:txBody>
      </p:sp>
      <p:sp>
        <p:nvSpPr>
          <p:cNvPr id="1373" name="object 1373"/>
          <p:cNvSpPr/>
          <p:nvPr/>
        </p:nvSpPr>
        <p:spPr>
          <a:xfrm>
            <a:off x="1496804" y="3053975"/>
            <a:ext cx="27940" cy="2540"/>
          </a:xfrm>
          <a:custGeom>
            <a:avLst/>
            <a:gdLst/>
            <a:ahLst/>
            <a:cxnLst/>
            <a:rect l="l" t="t" r="r" b="b"/>
            <a:pathLst>
              <a:path w="27940" h="2539">
                <a:moveTo>
                  <a:pt x="27863" y="0"/>
                </a:moveTo>
                <a:lnTo>
                  <a:pt x="0" y="0"/>
                </a:lnTo>
                <a:lnTo>
                  <a:pt x="27139" y="2209"/>
                </a:lnTo>
                <a:lnTo>
                  <a:pt x="27863" y="0"/>
                </a:lnTo>
                <a:close/>
              </a:path>
            </a:pathLst>
          </a:custGeom>
          <a:solidFill>
            <a:srgbClr val="221F1F"/>
          </a:solidFill>
        </p:spPr>
        <p:txBody>
          <a:bodyPr wrap="square" lIns="0" tIns="0" rIns="0" bIns="0" rtlCol="0"/>
          <a:lstStyle/>
          <a:p>
            <a:endParaRPr/>
          </a:p>
        </p:txBody>
      </p:sp>
      <p:sp>
        <p:nvSpPr>
          <p:cNvPr id="1374" name="object 1374"/>
          <p:cNvSpPr/>
          <p:nvPr/>
        </p:nvSpPr>
        <p:spPr>
          <a:xfrm>
            <a:off x="1537873" y="3054713"/>
            <a:ext cx="36195" cy="2540"/>
          </a:xfrm>
          <a:custGeom>
            <a:avLst/>
            <a:gdLst/>
            <a:ahLst/>
            <a:cxnLst/>
            <a:rect l="l" t="t" r="r" b="b"/>
            <a:pathLst>
              <a:path w="36194" h="2539">
                <a:moveTo>
                  <a:pt x="0" y="0"/>
                </a:moveTo>
                <a:lnTo>
                  <a:pt x="723" y="2197"/>
                </a:lnTo>
                <a:lnTo>
                  <a:pt x="35928" y="2197"/>
                </a:lnTo>
                <a:lnTo>
                  <a:pt x="0" y="0"/>
                </a:lnTo>
                <a:close/>
              </a:path>
            </a:pathLst>
          </a:custGeom>
          <a:solidFill>
            <a:srgbClr val="221F1F"/>
          </a:solidFill>
        </p:spPr>
        <p:txBody>
          <a:bodyPr wrap="square" lIns="0" tIns="0" rIns="0" bIns="0" rtlCol="0"/>
          <a:lstStyle/>
          <a:p>
            <a:endParaRPr/>
          </a:p>
        </p:txBody>
      </p:sp>
      <p:sp>
        <p:nvSpPr>
          <p:cNvPr id="1375" name="object 1375"/>
          <p:cNvSpPr/>
          <p:nvPr/>
        </p:nvSpPr>
        <p:spPr>
          <a:xfrm>
            <a:off x="1537873" y="3054713"/>
            <a:ext cx="36195" cy="2540"/>
          </a:xfrm>
          <a:custGeom>
            <a:avLst/>
            <a:gdLst/>
            <a:ahLst/>
            <a:cxnLst/>
            <a:rect l="l" t="t" r="r" b="b"/>
            <a:pathLst>
              <a:path w="36194" h="2539">
                <a:moveTo>
                  <a:pt x="0" y="0"/>
                </a:moveTo>
                <a:lnTo>
                  <a:pt x="723" y="2197"/>
                </a:lnTo>
                <a:lnTo>
                  <a:pt x="35928" y="2197"/>
                </a:lnTo>
                <a:lnTo>
                  <a:pt x="0" y="0"/>
                </a:lnTo>
                <a:close/>
              </a:path>
            </a:pathLst>
          </a:custGeom>
          <a:solidFill>
            <a:srgbClr val="221F1F"/>
          </a:solidFill>
        </p:spPr>
        <p:txBody>
          <a:bodyPr wrap="square" lIns="0" tIns="0" rIns="0" bIns="0" rtlCol="0"/>
          <a:lstStyle/>
          <a:p>
            <a:endParaRPr/>
          </a:p>
        </p:txBody>
      </p:sp>
      <p:sp>
        <p:nvSpPr>
          <p:cNvPr id="1376" name="object 1376"/>
          <p:cNvSpPr/>
          <p:nvPr/>
        </p:nvSpPr>
        <p:spPr>
          <a:xfrm>
            <a:off x="1537873" y="3054713"/>
            <a:ext cx="36830" cy="2540"/>
          </a:xfrm>
          <a:custGeom>
            <a:avLst/>
            <a:gdLst/>
            <a:ahLst/>
            <a:cxnLst/>
            <a:rect l="l" t="t" r="r" b="b"/>
            <a:pathLst>
              <a:path w="36830" h="2539">
                <a:moveTo>
                  <a:pt x="36664" y="0"/>
                </a:moveTo>
                <a:lnTo>
                  <a:pt x="0" y="0"/>
                </a:lnTo>
                <a:lnTo>
                  <a:pt x="35928" y="2197"/>
                </a:lnTo>
                <a:lnTo>
                  <a:pt x="36664" y="0"/>
                </a:lnTo>
                <a:close/>
              </a:path>
            </a:pathLst>
          </a:custGeom>
          <a:solidFill>
            <a:srgbClr val="221F1F"/>
          </a:solidFill>
        </p:spPr>
        <p:txBody>
          <a:bodyPr wrap="square" lIns="0" tIns="0" rIns="0" bIns="0" rtlCol="0"/>
          <a:lstStyle/>
          <a:p>
            <a:endParaRPr/>
          </a:p>
        </p:txBody>
      </p:sp>
      <p:sp>
        <p:nvSpPr>
          <p:cNvPr id="1377" name="object 1377"/>
          <p:cNvSpPr/>
          <p:nvPr/>
        </p:nvSpPr>
        <p:spPr>
          <a:xfrm>
            <a:off x="1537873" y="3054713"/>
            <a:ext cx="36830" cy="2540"/>
          </a:xfrm>
          <a:custGeom>
            <a:avLst/>
            <a:gdLst/>
            <a:ahLst/>
            <a:cxnLst/>
            <a:rect l="l" t="t" r="r" b="b"/>
            <a:pathLst>
              <a:path w="36830" h="2539">
                <a:moveTo>
                  <a:pt x="36664" y="0"/>
                </a:moveTo>
                <a:lnTo>
                  <a:pt x="0" y="0"/>
                </a:lnTo>
                <a:lnTo>
                  <a:pt x="35928" y="2197"/>
                </a:lnTo>
                <a:lnTo>
                  <a:pt x="36664" y="0"/>
                </a:lnTo>
                <a:close/>
              </a:path>
            </a:pathLst>
          </a:custGeom>
          <a:solidFill>
            <a:srgbClr val="221F1F"/>
          </a:solidFill>
        </p:spPr>
        <p:txBody>
          <a:bodyPr wrap="square" lIns="0" tIns="0" rIns="0" bIns="0" rtlCol="0"/>
          <a:lstStyle/>
          <a:p>
            <a:endParaRPr/>
          </a:p>
        </p:txBody>
      </p:sp>
      <p:sp>
        <p:nvSpPr>
          <p:cNvPr id="1378" name="object 1378"/>
          <p:cNvSpPr/>
          <p:nvPr/>
        </p:nvSpPr>
        <p:spPr>
          <a:xfrm>
            <a:off x="1496804" y="3056177"/>
            <a:ext cx="27305" cy="1270"/>
          </a:xfrm>
          <a:custGeom>
            <a:avLst/>
            <a:gdLst/>
            <a:ahLst/>
            <a:cxnLst/>
            <a:rect l="l" t="t" r="r" b="b"/>
            <a:pathLst>
              <a:path w="27305" h="1269">
                <a:moveTo>
                  <a:pt x="0" y="0"/>
                </a:moveTo>
                <a:lnTo>
                  <a:pt x="0" y="723"/>
                </a:lnTo>
                <a:lnTo>
                  <a:pt x="27139" y="723"/>
                </a:lnTo>
                <a:lnTo>
                  <a:pt x="0" y="0"/>
                </a:lnTo>
                <a:close/>
              </a:path>
            </a:pathLst>
          </a:custGeom>
          <a:solidFill>
            <a:srgbClr val="221F1F"/>
          </a:solidFill>
        </p:spPr>
        <p:txBody>
          <a:bodyPr wrap="square" lIns="0" tIns="0" rIns="0" bIns="0" rtlCol="0"/>
          <a:lstStyle/>
          <a:p>
            <a:endParaRPr/>
          </a:p>
        </p:txBody>
      </p:sp>
      <p:sp>
        <p:nvSpPr>
          <p:cNvPr id="1379" name="object 1379"/>
          <p:cNvSpPr/>
          <p:nvPr/>
        </p:nvSpPr>
        <p:spPr>
          <a:xfrm>
            <a:off x="1496804" y="3056177"/>
            <a:ext cx="27305" cy="1270"/>
          </a:xfrm>
          <a:custGeom>
            <a:avLst/>
            <a:gdLst/>
            <a:ahLst/>
            <a:cxnLst/>
            <a:rect l="l" t="t" r="r" b="b"/>
            <a:pathLst>
              <a:path w="27305" h="1269">
                <a:moveTo>
                  <a:pt x="0" y="0"/>
                </a:moveTo>
                <a:lnTo>
                  <a:pt x="0" y="723"/>
                </a:lnTo>
                <a:lnTo>
                  <a:pt x="27139" y="723"/>
                </a:lnTo>
                <a:lnTo>
                  <a:pt x="0" y="0"/>
                </a:lnTo>
                <a:close/>
              </a:path>
            </a:pathLst>
          </a:custGeom>
          <a:solidFill>
            <a:srgbClr val="221F1F"/>
          </a:solidFill>
        </p:spPr>
        <p:txBody>
          <a:bodyPr wrap="square" lIns="0" tIns="0" rIns="0" bIns="0" rtlCol="0"/>
          <a:lstStyle/>
          <a:p>
            <a:endParaRPr/>
          </a:p>
        </p:txBody>
      </p:sp>
      <p:sp>
        <p:nvSpPr>
          <p:cNvPr id="1380" name="object 1380"/>
          <p:cNvSpPr/>
          <p:nvPr/>
        </p:nvSpPr>
        <p:spPr>
          <a:xfrm>
            <a:off x="1496804" y="3056177"/>
            <a:ext cx="27305" cy="1270"/>
          </a:xfrm>
          <a:custGeom>
            <a:avLst/>
            <a:gdLst/>
            <a:ahLst/>
            <a:cxnLst/>
            <a:rect l="l" t="t" r="r" b="b"/>
            <a:pathLst>
              <a:path w="27305" h="1269">
                <a:moveTo>
                  <a:pt x="27139" y="0"/>
                </a:moveTo>
                <a:lnTo>
                  <a:pt x="0" y="0"/>
                </a:lnTo>
                <a:lnTo>
                  <a:pt x="27139" y="723"/>
                </a:lnTo>
                <a:lnTo>
                  <a:pt x="27139" y="0"/>
                </a:lnTo>
                <a:close/>
              </a:path>
            </a:pathLst>
          </a:custGeom>
          <a:solidFill>
            <a:srgbClr val="221F1F"/>
          </a:solidFill>
        </p:spPr>
        <p:txBody>
          <a:bodyPr wrap="square" lIns="0" tIns="0" rIns="0" bIns="0" rtlCol="0"/>
          <a:lstStyle/>
          <a:p>
            <a:endParaRPr/>
          </a:p>
        </p:txBody>
      </p:sp>
      <p:sp>
        <p:nvSpPr>
          <p:cNvPr id="1381" name="object 1381"/>
          <p:cNvSpPr/>
          <p:nvPr/>
        </p:nvSpPr>
        <p:spPr>
          <a:xfrm>
            <a:off x="1496804" y="3056177"/>
            <a:ext cx="27305" cy="1270"/>
          </a:xfrm>
          <a:custGeom>
            <a:avLst/>
            <a:gdLst/>
            <a:ahLst/>
            <a:cxnLst/>
            <a:rect l="l" t="t" r="r" b="b"/>
            <a:pathLst>
              <a:path w="27305" h="1269">
                <a:moveTo>
                  <a:pt x="27139" y="0"/>
                </a:moveTo>
                <a:lnTo>
                  <a:pt x="0" y="0"/>
                </a:lnTo>
                <a:lnTo>
                  <a:pt x="27139" y="723"/>
                </a:lnTo>
                <a:lnTo>
                  <a:pt x="27139" y="0"/>
                </a:lnTo>
                <a:close/>
              </a:path>
            </a:pathLst>
          </a:custGeom>
          <a:solidFill>
            <a:srgbClr val="221F1F"/>
          </a:solidFill>
        </p:spPr>
        <p:txBody>
          <a:bodyPr wrap="square" lIns="0" tIns="0" rIns="0" bIns="0" rtlCol="0"/>
          <a:lstStyle/>
          <a:p>
            <a:endParaRPr/>
          </a:p>
        </p:txBody>
      </p:sp>
      <p:sp>
        <p:nvSpPr>
          <p:cNvPr id="1382" name="object 1382"/>
          <p:cNvSpPr/>
          <p:nvPr/>
        </p:nvSpPr>
        <p:spPr>
          <a:xfrm>
            <a:off x="1538602" y="3056907"/>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83" name="object 1383"/>
          <p:cNvSpPr/>
          <p:nvPr/>
        </p:nvSpPr>
        <p:spPr>
          <a:xfrm>
            <a:off x="1538602" y="3056907"/>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84" name="object 1384"/>
          <p:cNvSpPr/>
          <p:nvPr/>
        </p:nvSpPr>
        <p:spPr>
          <a:xfrm>
            <a:off x="1538602" y="3056907"/>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85" name="object 1385"/>
          <p:cNvSpPr/>
          <p:nvPr/>
        </p:nvSpPr>
        <p:spPr>
          <a:xfrm>
            <a:off x="1538602" y="3056907"/>
            <a:ext cx="35560" cy="0"/>
          </a:xfrm>
          <a:custGeom>
            <a:avLst/>
            <a:gdLst/>
            <a:ahLst/>
            <a:cxnLst/>
            <a:rect l="l" t="t" r="r" b="b"/>
            <a:pathLst>
              <a:path w="35559">
                <a:moveTo>
                  <a:pt x="0" y="0"/>
                </a:moveTo>
                <a:lnTo>
                  <a:pt x="35191" y="0"/>
                </a:lnTo>
              </a:path>
            </a:pathLst>
          </a:custGeom>
          <a:solidFill>
            <a:srgbClr val="221F1F"/>
          </a:solidFill>
        </p:spPr>
        <p:txBody>
          <a:bodyPr wrap="square" lIns="0" tIns="0" rIns="0" bIns="0" rtlCol="0"/>
          <a:lstStyle/>
          <a:p>
            <a:endParaRPr/>
          </a:p>
        </p:txBody>
      </p:sp>
      <p:sp>
        <p:nvSpPr>
          <p:cNvPr id="1386" name="object 1386"/>
          <p:cNvSpPr/>
          <p:nvPr/>
        </p:nvSpPr>
        <p:spPr>
          <a:xfrm>
            <a:off x="1496804" y="3056907"/>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387" name="object 1387"/>
          <p:cNvSpPr/>
          <p:nvPr/>
        </p:nvSpPr>
        <p:spPr>
          <a:xfrm>
            <a:off x="1496804" y="3056907"/>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388" name="object 1388"/>
          <p:cNvSpPr/>
          <p:nvPr/>
        </p:nvSpPr>
        <p:spPr>
          <a:xfrm>
            <a:off x="1496804" y="3056907"/>
            <a:ext cx="27305" cy="3175"/>
          </a:xfrm>
          <a:custGeom>
            <a:avLst/>
            <a:gdLst/>
            <a:ahLst/>
            <a:cxnLst/>
            <a:rect l="l" t="t" r="r" b="b"/>
            <a:pathLst>
              <a:path w="27305" h="3175">
                <a:moveTo>
                  <a:pt x="27139" y="0"/>
                </a:moveTo>
                <a:lnTo>
                  <a:pt x="0" y="0"/>
                </a:lnTo>
                <a:lnTo>
                  <a:pt x="25666" y="2933"/>
                </a:lnTo>
                <a:lnTo>
                  <a:pt x="27139" y="0"/>
                </a:lnTo>
                <a:close/>
              </a:path>
            </a:pathLst>
          </a:custGeom>
          <a:solidFill>
            <a:srgbClr val="221F1F"/>
          </a:solidFill>
        </p:spPr>
        <p:txBody>
          <a:bodyPr wrap="square" lIns="0" tIns="0" rIns="0" bIns="0" rtlCol="0"/>
          <a:lstStyle/>
          <a:p>
            <a:endParaRPr/>
          </a:p>
        </p:txBody>
      </p:sp>
      <p:sp>
        <p:nvSpPr>
          <p:cNvPr id="1389" name="object 1389"/>
          <p:cNvSpPr/>
          <p:nvPr/>
        </p:nvSpPr>
        <p:spPr>
          <a:xfrm>
            <a:off x="1496804" y="3056907"/>
            <a:ext cx="27305" cy="3175"/>
          </a:xfrm>
          <a:custGeom>
            <a:avLst/>
            <a:gdLst/>
            <a:ahLst/>
            <a:cxnLst/>
            <a:rect l="l" t="t" r="r" b="b"/>
            <a:pathLst>
              <a:path w="27305" h="3175">
                <a:moveTo>
                  <a:pt x="27139" y="0"/>
                </a:moveTo>
                <a:lnTo>
                  <a:pt x="0" y="0"/>
                </a:lnTo>
                <a:lnTo>
                  <a:pt x="25666" y="2933"/>
                </a:lnTo>
                <a:lnTo>
                  <a:pt x="27139" y="0"/>
                </a:lnTo>
                <a:close/>
              </a:path>
            </a:pathLst>
          </a:custGeom>
          <a:solidFill>
            <a:srgbClr val="221F1F"/>
          </a:solidFill>
        </p:spPr>
        <p:txBody>
          <a:bodyPr wrap="square" lIns="0" tIns="0" rIns="0" bIns="0" rtlCol="0"/>
          <a:lstStyle/>
          <a:p>
            <a:endParaRPr/>
          </a:p>
        </p:txBody>
      </p:sp>
      <p:sp>
        <p:nvSpPr>
          <p:cNvPr id="1390" name="object 1390"/>
          <p:cNvSpPr/>
          <p:nvPr/>
        </p:nvSpPr>
        <p:spPr>
          <a:xfrm>
            <a:off x="1538602" y="3056907"/>
            <a:ext cx="34925" cy="3175"/>
          </a:xfrm>
          <a:custGeom>
            <a:avLst/>
            <a:gdLst/>
            <a:ahLst/>
            <a:cxnLst/>
            <a:rect l="l" t="t" r="r" b="b"/>
            <a:pathLst>
              <a:path w="34925" h="3175">
                <a:moveTo>
                  <a:pt x="0" y="0"/>
                </a:moveTo>
                <a:lnTo>
                  <a:pt x="0" y="2933"/>
                </a:lnTo>
                <a:lnTo>
                  <a:pt x="34467" y="2933"/>
                </a:lnTo>
                <a:lnTo>
                  <a:pt x="0" y="0"/>
                </a:lnTo>
                <a:close/>
              </a:path>
            </a:pathLst>
          </a:custGeom>
          <a:solidFill>
            <a:srgbClr val="221F1F"/>
          </a:solidFill>
        </p:spPr>
        <p:txBody>
          <a:bodyPr wrap="square" lIns="0" tIns="0" rIns="0" bIns="0" rtlCol="0"/>
          <a:lstStyle/>
          <a:p>
            <a:endParaRPr/>
          </a:p>
        </p:txBody>
      </p:sp>
      <p:sp>
        <p:nvSpPr>
          <p:cNvPr id="1391" name="object 1391"/>
          <p:cNvSpPr/>
          <p:nvPr/>
        </p:nvSpPr>
        <p:spPr>
          <a:xfrm>
            <a:off x="1538602" y="3056907"/>
            <a:ext cx="34925" cy="3175"/>
          </a:xfrm>
          <a:custGeom>
            <a:avLst/>
            <a:gdLst/>
            <a:ahLst/>
            <a:cxnLst/>
            <a:rect l="l" t="t" r="r" b="b"/>
            <a:pathLst>
              <a:path w="34925" h="3175">
                <a:moveTo>
                  <a:pt x="0" y="0"/>
                </a:moveTo>
                <a:lnTo>
                  <a:pt x="0" y="2933"/>
                </a:lnTo>
                <a:lnTo>
                  <a:pt x="34467" y="2933"/>
                </a:lnTo>
                <a:lnTo>
                  <a:pt x="0" y="0"/>
                </a:lnTo>
                <a:close/>
              </a:path>
            </a:pathLst>
          </a:custGeom>
          <a:solidFill>
            <a:srgbClr val="221F1F"/>
          </a:solidFill>
        </p:spPr>
        <p:txBody>
          <a:bodyPr wrap="square" lIns="0" tIns="0" rIns="0" bIns="0" rtlCol="0"/>
          <a:lstStyle/>
          <a:p>
            <a:endParaRPr/>
          </a:p>
        </p:txBody>
      </p:sp>
      <p:sp>
        <p:nvSpPr>
          <p:cNvPr id="1392" name="object 1392"/>
          <p:cNvSpPr/>
          <p:nvPr/>
        </p:nvSpPr>
        <p:spPr>
          <a:xfrm>
            <a:off x="1538602" y="3056907"/>
            <a:ext cx="35560" cy="3175"/>
          </a:xfrm>
          <a:custGeom>
            <a:avLst/>
            <a:gdLst/>
            <a:ahLst/>
            <a:cxnLst/>
            <a:rect l="l" t="t" r="r" b="b"/>
            <a:pathLst>
              <a:path w="35559" h="3175">
                <a:moveTo>
                  <a:pt x="35191" y="0"/>
                </a:moveTo>
                <a:lnTo>
                  <a:pt x="0" y="0"/>
                </a:lnTo>
                <a:lnTo>
                  <a:pt x="34467" y="2933"/>
                </a:lnTo>
                <a:lnTo>
                  <a:pt x="35191" y="0"/>
                </a:lnTo>
                <a:close/>
              </a:path>
            </a:pathLst>
          </a:custGeom>
          <a:solidFill>
            <a:srgbClr val="221F1F"/>
          </a:solidFill>
        </p:spPr>
        <p:txBody>
          <a:bodyPr wrap="square" lIns="0" tIns="0" rIns="0" bIns="0" rtlCol="0"/>
          <a:lstStyle/>
          <a:p>
            <a:endParaRPr/>
          </a:p>
        </p:txBody>
      </p:sp>
      <p:sp>
        <p:nvSpPr>
          <p:cNvPr id="1393" name="object 1393"/>
          <p:cNvSpPr/>
          <p:nvPr/>
        </p:nvSpPr>
        <p:spPr>
          <a:xfrm>
            <a:off x="1538602" y="3056907"/>
            <a:ext cx="35560" cy="3175"/>
          </a:xfrm>
          <a:custGeom>
            <a:avLst/>
            <a:gdLst/>
            <a:ahLst/>
            <a:cxnLst/>
            <a:rect l="l" t="t" r="r" b="b"/>
            <a:pathLst>
              <a:path w="35559" h="3175">
                <a:moveTo>
                  <a:pt x="35191" y="0"/>
                </a:moveTo>
                <a:lnTo>
                  <a:pt x="0" y="0"/>
                </a:lnTo>
                <a:lnTo>
                  <a:pt x="34467" y="2933"/>
                </a:lnTo>
                <a:lnTo>
                  <a:pt x="35191" y="0"/>
                </a:lnTo>
                <a:close/>
              </a:path>
            </a:pathLst>
          </a:custGeom>
          <a:solidFill>
            <a:srgbClr val="221F1F"/>
          </a:solidFill>
        </p:spPr>
        <p:txBody>
          <a:bodyPr wrap="square" lIns="0" tIns="0" rIns="0" bIns="0" rtlCol="0"/>
          <a:lstStyle/>
          <a:p>
            <a:endParaRPr/>
          </a:p>
        </p:txBody>
      </p:sp>
      <p:sp>
        <p:nvSpPr>
          <p:cNvPr id="1394" name="object 1394"/>
          <p:cNvSpPr/>
          <p:nvPr/>
        </p:nvSpPr>
        <p:spPr>
          <a:xfrm>
            <a:off x="1538602" y="3059837"/>
            <a:ext cx="34925" cy="1905"/>
          </a:xfrm>
          <a:custGeom>
            <a:avLst/>
            <a:gdLst/>
            <a:ahLst/>
            <a:cxnLst/>
            <a:rect l="l" t="t" r="r" b="b"/>
            <a:pathLst>
              <a:path w="34925" h="1905">
                <a:moveTo>
                  <a:pt x="0" y="0"/>
                </a:moveTo>
                <a:lnTo>
                  <a:pt x="0" y="1460"/>
                </a:lnTo>
                <a:lnTo>
                  <a:pt x="34467" y="1460"/>
                </a:lnTo>
                <a:lnTo>
                  <a:pt x="0" y="0"/>
                </a:lnTo>
                <a:close/>
              </a:path>
            </a:pathLst>
          </a:custGeom>
          <a:solidFill>
            <a:srgbClr val="221F1F"/>
          </a:solidFill>
        </p:spPr>
        <p:txBody>
          <a:bodyPr wrap="square" lIns="0" tIns="0" rIns="0" bIns="0" rtlCol="0"/>
          <a:lstStyle/>
          <a:p>
            <a:endParaRPr/>
          </a:p>
        </p:txBody>
      </p:sp>
      <p:sp>
        <p:nvSpPr>
          <p:cNvPr id="1395" name="object 1395"/>
          <p:cNvSpPr/>
          <p:nvPr/>
        </p:nvSpPr>
        <p:spPr>
          <a:xfrm>
            <a:off x="1538602" y="3059837"/>
            <a:ext cx="34925" cy="1905"/>
          </a:xfrm>
          <a:custGeom>
            <a:avLst/>
            <a:gdLst/>
            <a:ahLst/>
            <a:cxnLst/>
            <a:rect l="l" t="t" r="r" b="b"/>
            <a:pathLst>
              <a:path w="34925" h="1905">
                <a:moveTo>
                  <a:pt x="0" y="0"/>
                </a:moveTo>
                <a:lnTo>
                  <a:pt x="0" y="1460"/>
                </a:lnTo>
                <a:lnTo>
                  <a:pt x="34467" y="1460"/>
                </a:lnTo>
                <a:lnTo>
                  <a:pt x="0" y="0"/>
                </a:lnTo>
                <a:close/>
              </a:path>
            </a:pathLst>
          </a:custGeom>
          <a:solidFill>
            <a:srgbClr val="221F1F"/>
          </a:solidFill>
        </p:spPr>
        <p:txBody>
          <a:bodyPr wrap="square" lIns="0" tIns="0" rIns="0" bIns="0" rtlCol="0"/>
          <a:lstStyle/>
          <a:p>
            <a:endParaRPr/>
          </a:p>
        </p:txBody>
      </p:sp>
      <p:sp>
        <p:nvSpPr>
          <p:cNvPr id="1396" name="object 1396"/>
          <p:cNvSpPr/>
          <p:nvPr/>
        </p:nvSpPr>
        <p:spPr>
          <a:xfrm>
            <a:off x="1538602" y="3059837"/>
            <a:ext cx="34925" cy="1905"/>
          </a:xfrm>
          <a:custGeom>
            <a:avLst/>
            <a:gdLst/>
            <a:ahLst/>
            <a:cxnLst/>
            <a:rect l="l" t="t" r="r" b="b"/>
            <a:pathLst>
              <a:path w="34925" h="1905">
                <a:moveTo>
                  <a:pt x="34467" y="0"/>
                </a:moveTo>
                <a:lnTo>
                  <a:pt x="0" y="0"/>
                </a:lnTo>
                <a:lnTo>
                  <a:pt x="34467" y="1460"/>
                </a:lnTo>
                <a:lnTo>
                  <a:pt x="34467" y="0"/>
                </a:lnTo>
                <a:close/>
              </a:path>
            </a:pathLst>
          </a:custGeom>
          <a:solidFill>
            <a:srgbClr val="221F1F"/>
          </a:solidFill>
        </p:spPr>
        <p:txBody>
          <a:bodyPr wrap="square" lIns="0" tIns="0" rIns="0" bIns="0" rtlCol="0"/>
          <a:lstStyle/>
          <a:p>
            <a:endParaRPr/>
          </a:p>
        </p:txBody>
      </p:sp>
      <p:sp>
        <p:nvSpPr>
          <p:cNvPr id="1397" name="object 1397"/>
          <p:cNvSpPr/>
          <p:nvPr/>
        </p:nvSpPr>
        <p:spPr>
          <a:xfrm>
            <a:off x="1538602" y="3059837"/>
            <a:ext cx="34925" cy="1905"/>
          </a:xfrm>
          <a:custGeom>
            <a:avLst/>
            <a:gdLst/>
            <a:ahLst/>
            <a:cxnLst/>
            <a:rect l="l" t="t" r="r" b="b"/>
            <a:pathLst>
              <a:path w="34925" h="1905">
                <a:moveTo>
                  <a:pt x="34467" y="0"/>
                </a:moveTo>
                <a:lnTo>
                  <a:pt x="0" y="0"/>
                </a:lnTo>
                <a:lnTo>
                  <a:pt x="34467" y="1460"/>
                </a:lnTo>
                <a:lnTo>
                  <a:pt x="34467" y="0"/>
                </a:lnTo>
                <a:close/>
              </a:path>
            </a:pathLst>
          </a:custGeom>
          <a:solidFill>
            <a:srgbClr val="221F1F"/>
          </a:solidFill>
        </p:spPr>
        <p:txBody>
          <a:bodyPr wrap="square" lIns="0" tIns="0" rIns="0" bIns="0" rtlCol="0"/>
          <a:lstStyle/>
          <a:p>
            <a:endParaRPr/>
          </a:p>
        </p:txBody>
      </p:sp>
      <p:sp>
        <p:nvSpPr>
          <p:cNvPr id="1398" name="object 1398"/>
          <p:cNvSpPr/>
          <p:nvPr/>
        </p:nvSpPr>
        <p:spPr>
          <a:xfrm>
            <a:off x="1538602" y="3061301"/>
            <a:ext cx="34290" cy="1905"/>
          </a:xfrm>
          <a:custGeom>
            <a:avLst/>
            <a:gdLst/>
            <a:ahLst/>
            <a:cxnLst/>
            <a:rect l="l" t="t" r="r" b="b"/>
            <a:pathLst>
              <a:path w="34290" h="1905">
                <a:moveTo>
                  <a:pt x="0" y="0"/>
                </a:moveTo>
                <a:lnTo>
                  <a:pt x="736" y="1460"/>
                </a:lnTo>
                <a:lnTo>
                  <a:pt x="33731" y="1460"/>
                </a:lnTo>
                <a:lnTo>
                  <a:pt x="0" y="0"/>
                </a:lnTo>
                <a:close/>
              </a:path>
            </a:pathLst>
          </a:custGeom>
          <a:solidFill>
            <a:srgbClr val="221F1F"/>
          </a:solidFill>
        </p:spPr>
        <p:txBody>
          <a:bodyPr wrap="square" lIns="0" tIns="0" rIns="0" bIns="0" rtlCol="0"/>
          <a:lstStyle/>
          <a:p>
            <a:endParaRPr/>
          </a:p>
        </p:txBody>
      </p:sp>
      <p:sp>
        <p:nvSpPr>
          <p:cNvPr id="1399" name="object 1399"/>
          <p:cNvSpPr/>
          <p:nvPr/>
        </p:nvSpPr>
        <p:spPr>
          <a:xfrm>
            <a:off x="1538602" y="3061301"/>
            <a:ext cx="34290" cy="1905"/>
          </a:xfrm>
          <a:custGeom>
            <a:avLst/>
            <a:gdLst/>
            <a:ahLst/>
            <a:cxnLst/>
            <a:rect l="l" t="t" r="r" b="b"/>
            <a:pathLst>
              <a:path w="34290" h="1905">
                <a:moveTo>
                  <a:pt x="0" y="0"/>
                </a:moveTo>
                <a:lnTo>
                  <a:pt x="736" y="1460"/>
                </a:lnTo>
                <a:lnTo>
                  <a:pt x="33731" y="1460"/>
                </a:lnTo>
                <a:lnTo>
                  <a:pt x="0" y="0"/>
                </a:lnTo>
                <a:close/>
              </a:path>
            </a:pathLst>
          </a:custGeom>
          <a:solidFill>
            <a:srgbClr val="221F1F"/>
          </a:solidFill>
        </p:spPr>
        <p:txBody>
          <a:bodyPr wrap="square" lIns="0" tIns="0" rIns="0" bIns="0" rtlCol="0"/>
          <a:lstStyle/>
          <a:p>
            <a:endParaRPr/>
          </a:p>
        </p:txBody>
      </p:sp>
      <p:sp>
        <p:nvSpPr>
          <p:cNvPr id="1400" name="object 1400"/>
          <p:cNvSpPr/>
          <p:nvPr/>
        </p:nvSpPr>
        <p:spPr>
          <a:xfrm>
            <a:off x="1538602" y="3061301"/>
            <a:ext cx="34925" cy="1905"/>
          </a:xfrm>
          <a:custGeom>
            <a:avLst/>
            <a:gdLst/>
            <a:ahLst/>
            <a:cxnLst/>
            <a:rect l="l" t="t" r="r" b="b"/>
            <a:pathLst>
              <a:path w="34925" h="1905">
                <a:moveTo>
                  <a:pt x="34467" y="0"/>
                </a:moveTo>
                <a:lnTo>
                  <a:pt x="0" y="0"/>
                </a:lnTo>
                <a:lnTo>
                  <a:pt x="33731" y="1460"/>
                </a:lnTo>
                <a:lnTo>
                  <a:pt x="34467" y="0"/>
                </a:lnTo>
                <a:close/>
              </a:path>
            </a:pathLst>
          </a:custGeom>
          <a:solidFill>
            <a:srgbClr val="221F1F"/>
          </a:solidFill>
        </p:spPr>
        <p:txBody>
          <a:bodyPr wrap="square" lIns="0" tIns="0" rIns="0" bIns="0" rtlCol="0"/>
          <a:lstStyle/>
          <a:p>
            <a:endParaRPr/>
          </a:p>
        </p:txBody>
      </p:sp>
      <p:sp>
        <p:nvSpPr>
          <p:cNvPr id="1401" name="object 1401"/>
          <p:cNvSpPr/>
          <p:nvPr/>
        </p:nvSpPr>
        <p:spPr>
          <a:xfrm>
            <a:off x="1538602" y="3061301"/>
            <a:ext cx="34925" cy="1905"/>
          </a:xfrm>
          <a:custGeom>
            <a:avLst/>
            <a:gdLst/>
            <a:ahLst/>
            <a:cxnLst/>
            <a:rect l="l" t="t" r="r" b="b"/>
            <a:pathLst>
              <a:path w="34925" h="1905">
                <a:moveTo>
                  <a:pt x="34467" y="0"/>
                </a:moveTo>
                <a:lnTo>
                  <a:pt x="0" y="0"/>
                </a:lnTo>
                <a:lnTo>
                  <a:pt x="33731" y="1460"/>
                </a:lnTo>
                <a:lnTo>
                  <a:pt x="34467" y="0"/>
                </a:lnTo>
                <a:close/>
              </a:path>
            </a:pathLst>
          </a:custGeom>
          <a:solidFill>
            <a:srgbClr val="221F1F"/>
          </a:solidFill>
        </p:spPr>
        <p:txBody>
          <a:bodyPr wrap="square" lIns="0" tIns="0" rIns="0" bIns="0" rtlCol="0"/>
          <a:lstStyle/>
          <a:p>
            <a:endParaRPr/>
          </a:p>
        </p:txBody>
      </p:sp>
      <p:sp>
        <p:nvSpPr>
          <p:cNvPr id="1402" name="object 1402"/>
          <p:cNvSpPr/>
          <p:nvPr/>
        </p:nvSpPr>
        <p:spPr>
          <a:xfrm>
            <a:off x="1556202" y="3062767"/>
            <a:ext cx="16510" cy="1270"/>
          </a:xfrm>
          <a:custGeom>
            <a:avLst/>
            <a:gdLst/>
            <a:ahLst/>
            <a:cxnLst/>
            <a:rect l="l" t="t" r="r" b="b"/>
            <a:pathLst>
              <a:path w="16509" h="1269">
                <a:moveTo>
                  <a:pt x="0" y="0"/>
                </a:moveTo>
                <a:lnTo>
                  <a:pt x="0" y="736"/>
                </a:lnTo>
                <a:lnTo>
                  <a:pt x="16141" y="736"/>
                </a:lnTo>
                <a:lnTo>
                  <a:pt x="0" y="0"/>
                </a:lnTo>
                <a:close/>
              </a:path>
            </a:pathLst>
          </a:custGeom>
          <a:solidFill>
            <a:srgbClr val="221F1F"/>
          </a:solidFill>
        </p:spPr>
        <p:txBody>
          <a:bodyPr wrap="square" lIns="0" tIns="0" rIns="0" bIns="0" rtlCol="0"/>
          <a:lstStyle/>
          <a:p>
            <a:endParaRPr/>
          </a:p>
        </p:txBody>
      </p:sp>
      <p:sp>
        <p:nvSpPr>
          <p:cNvPr id="1403" name="object 1403"/>
          <p:cNvSpPr/>
          <p:nvPr/>
        </p:nvSpPr>
        <p:spPr>
          <a:xfrm>
            <a:off x="1556202" y="3062767"/>
            <a:ext cx="16510" cy="1270"/>
          </a:xfrm>
          <a:custGeom>
            <a:avLst/>
            <a:gdLst/>
            <a:ahLst/>
            <a:cxnLst/>
            <a:rect l="l" t="t" r="r" b="b"/>
            <a:pathLst>
              <a:path w="16509" h="1269">
                <a:moveTo>
                  <a:pt x="0" y="0"/>
                </a:moveTo>
                <a:lnTo>
                  <a:pt x="0" y="736"/>
                </a:lnTo>
                <a:lnTo>
                  <a:pt x="16141" y="736"/>
                </a:lnTo>
                <a:lnTo>
                  <a:pt x="0" y="0"/>
                </a:lnTo>
                <a:close/>
              </a:path>
            </a:pathLst>
          </a:custGeom>
          <a:solidFill>
            <a:srgbClr val="221F1F"/>
          </a:solidFill>
        </p:spPr>
        <p:txBody>
          <a:bodyPr wrap="square" lIns="0" tIns="0" rIns="0" bIns="0" rtlCol="0"/>
          <a:lstStyle/>
          <a:p>
            <a:endParaRPr/>
          </a:p>
        </p:txBody>
      </p:sp>
      <p:sp>
        <p:nvSpPr>
          <p:cNvPr id="1404" name="object 1404"/>
          <p:cNvSpPr/>
          <p:nvPr/>
        </p:nvSpPr>
        <p:spPr>
          <a:xfrm>
            <a:off x="1556202" y="3062767"/>
            <a:ext cx="16510" cy="1270"/>
          </a:xfrm>
          <a:custGeom>
            <a:avLst/>
            <a:gdLst/>
            <a:ahLst/>
            <a:cxnLst/>
            <a:rect l="l" t="t" r="r" b="b"/>
            <a:pathLst>
              <a:path w="16509" h="1269">
                <a:moveTo>
                  <a:pt x="16141" y="0"/>
                </a:moveTo>
                <a:lnTo>
                  <a:pt x="0" y="0"/>
                </a:lnTo>
                <a:lnTo>
                  <a:pt x="16141" y="736"/>
                </a:lnTo>
                <a:lnTo>
                  <a:pt x="16141" y="0"/>
                </a:lnTo>
                <a:close/>
              </a:path>
            </a:pathLst>
          </a:custGeom>
          <a:solidFill>
            <a:srgbClr val="221F1F"/>
          </a:solidFill>
        </p:spPr>
        <p:txBody>
          <a:bodyPr wrap="square" lIns="0" tIns="0" rIns="0" bIns="0" rtlCol="0"/>
          <a:lstStyle/>
          <a:p>
            <a:endParaRPr/>
          </a:p>
        </p:txBody>
      </p:sp>
      <p:sp>
        <p:nvSpPr>
          <p:cNvPr id="1405" name="object 1405"/>
          <p:cNvSpPr/>
          <p:nvPr/>
        </p:nvSpPr>
        <p:spPr>
          <a:xfrm>
            <a:off x="1556202" y="3062767"/>
            <a:ext cx="16510" cy="1270"/>
          </a:xfrm>
          <a:custGeom>
            <a:avLst/>
            <a:gdLst/>
            <a:ahLst/>
            <a:cxnLst/>
            <a:rect l="l" t="t" r="r" b="b"/>
            <a:pathLst>
              <a:path w="16509" h="1269">
                <a:moveTo>
                  <a:pt x="16141" y="0"/>
                </a:moveTo>
                <a:lnTo>
                  <a:pt x="0" y="0"/>
                </a:lnTo>
                <a:lnTo>
                  <a:pt x="16141" y="736"/>
                </a:lnTo>
                <a:lnTo>
                  <a:pt x="16141" y="0"/>
                </a:lnTo>
                <a:close/>
              </a:path>
            </a:pathLst>
          </a:custGeom>
          <a:solidFill>
            <a:srgbClr val="221F1F"/>
          </a:solidFill>
        </p:spPr>
        <p:txBody>
          <a:bodyPr wrap="square" lIns="0" tIns="0" rIns="0" bIns="0" rtlCol="0"/>
          <a:lstStyle/>
          <a:p>
            <a:endParaRPr/>
          </a:p>
        </p:txBody>
      </p:sp>
      <p:sp>
        <p:nvSpPr>
          <p:cNvPr id="1406" name="object 1406"/>
          <p:cNvSpPr/>
          <p:nvPr/>
        </p:nvSpPr>
        <p:spPr>
          <a:xfrm>
            <a:off x="1539339" y="3062767"/>
            <a:ext cx="16510" cy="1270"/>
          </a:xfrm>
          <a:custGeom>
            <a:avLst/>
            <a:gdLst/>
            <a:ahLst/>
            <a:cxnLst/>
            <a:rect l="l" t="t" r="r" b="b"/>
            <a:pathLst>
              <a:path w="16509" h="1269">
                <a:moveTo>
                  <a:pt x="0" y="0"/>
                </a:moveTo>
                <a:lnTo>
                  <a:pt x="0" y="736"/>
                </a:lnTo>
                <a:lnTo>
                  <a:pt x="16129" y="736"/>
                </a:lnTo>
                <a:lnTo>
                  <a:pt x="0" y="0"/>
                </a:lnTo>
                <a:close/>
              </a:path>
            </a:pathLst>
          </a:custGeom>
          <a:solidFill>
            <a:srgbClr val="221F1F"/>
          </a:solidFill>
        </p:spPr>
        <p:txBody>
          <a:bodyPr wrap="square" lIns="0" tIns="0" rIns="0" bIns="0" rtlCol="0"/>
          <a:lstStyle/>
          <a:p>
            <a:endParaRPr/>
          </a:p>
        </p:txBody>
      </p:sp>
      <p:sp>
        <p:nvSpPr>
          <p:cNvPr id="1407" name="object 1407"/>
          <p:cNvSpPr/>
          <p:nvPr/>
        </p:nvSpPr>
        <p:spPr>
          <a:xfrm>
            <a:off x="1539339" y="3062767"/>
            <a:ext cx="16510" cy="1270"/>
          </a:xfrm>
          <a:custGeom>
            <a:avLst/>
            <a:gdLst/>
            <a:ahLst/>
            <a:cxnLst/>
            <a:rect l="l" t="t" r="r" b="b"/>
            <a:pathLst>
              <a:path w="16509" h="1269">
                <a:moveTo>
                  <a:pt x="0" y="0"/>
                </a:moveTo>
                <a:lnTo>
                  <a:pt x="0" y="736"/>
                </a:lnTo>
                <a:lnTo>
                  <a:pt x="16129" y="736"/>
                </a:lnTo>
                <a:lnTo>
                  <a:pt x="0" y="0"/>
                </a:lnTo>
                <a:close/>
              </a:path>
            </a:pathLst>
          </a:custGeom>
          <a:solidFill>
            <a:srgbClr val="221F1F"/>
          </a:solidFill>
        </p:spPr>
        <p:txBody>
          <a:bodyPr wrap="square" lIns="0" tIns="0" rIns="0" bIns="0" rtlCol="0"/>
          <a:lstStyle/>
          <a:p>
            <a:endParaRPr/>
          </a:p>
        </p:txBody>
      </p:sp>
      <p:sp>
        <p:nvSpPr>
          <p:cNvPr id="1408" name="object 1408"/>
          <p:cNvSpPr/>
          <p:nvPr/>
        </p:nvSpPr>
        <p:spPr>
          <a:xfrm>
            <a:off x="1539339" y="3062767"/>
            <a:ext cx="17145" cy="1270"/>
          </a:xfrm>
          <a:custGeom>
            <a:avLst/>
            <a:gdLst/>
            <a:ahLst/>
            <a:cxnLst/>
            <a:rect l="l" t="t" r="r" b="b"/>
            <a:pathLst>
              <a:path w="17144" h="1269">
                <a:moveTo>
                  <a:pt x="16865" y="0"/>
                </a:moveTo>
                <a:lnTo>
                  <a:pt x="0" y="0"/>
                </a:lnTo>
                <a:lnTo>
                  <a:pt x="16129" y="736"/>
                </a:lnTo>
                <a:lnTo>
                  <a:pt x="16865" y="0"/>
                </a:lnTo>
                <a:close/>
              </a:path>
            </a:pathLst>
          </a:custGeom>
          <a:solidFill>
            <a:srgbClr val="221F1F"/>
          </a:solidFill>
        </p:spPr>
        <p:txBody>
          <a:bodyPr wrap="square" lIns="0" tIns="0" rIns="0" bIns="0" rtlCol="0"/>
          <a:lstStyle/>
          <a:p>
            <a:endParaRPr/>
          </a:p>
        </p:txBody>
      </p:sp>
      <p:sp>
        <p:nvSpPr>
          <p:cNvPr id="1409" name="object 1409"/>
          <p:cNvSpPr/>
          <p:nvPr/>
        </p:nvSpPr>
        <p:spPr>
          <a:xfrm>
            <a:off x="1539339" y="3062767"/>
            <a:ext cx="17145" cy="1270"/>
          </a:xfrm>
          <a:custGeom>
            <a:avLst/>
            <a:gdLst/>
            <a:ahLst/>
            <a:cxnLst/>
            <a:rect l="l" t="t" r="r" b="b"/>
            <a:pathLst>
              <a:path w="17144" h="1269">
                <a:moveTo>
                  <a:pt x="16865" y="0"/>
                </a:moveTo>
                <a:lnTo>
                  <a:pt x="0" y="0"/>
                </a:lnTo>
                <a:lnTo>
                  <a:pt x="16129" y="736"/>
                </a:lnTo>
                <a:lnTo>
                  <a:pt x="16865" y="0"/>
                </a:lnTo>
                <a:close/>
              </a:path>
            </a:pathLst>
          </a:custGeom>
          <a:solidFill>
            <a:srgbClr val="221F1F"/>
          </a:solidFill>
        </p:spPr>
        <p:txBody>
          <a:bodyPr wrap="square" lIns="0" tIns="0" rIns="0" bIns="0" rtlCol="0"/>
          <a:lstStyle/>
          <a:p>
            <a:endParaRPr/>
          </a:p>
        </p:txBody>
      </p:sp>
      <p:sp>
        <p:nvSpPr>
          <p:cNvPr id="1410" name="object 1410"/>
          <p:cNvSpPr/>
          <p:nvPr/>
        </p:nvSpPr>
        <p:spPr>
          <a:xfrm>
            <a:off x="1496067" y="3059837"/>
            <a:ext cx="25400" cy="3810"/>
          </a:xfrm>
          <a:custGeom>
            <a:avLst/>
            <a:gdLst/>
            <a:ahLst/>
            <a:cxnLst/>
            <a:rect l="l" t="t" r="r" b="b"/>
            <a:pathLst>
              <a:path w="25400" h="3810">
                <a:moveTo>
                  <a:pt x="736" y="0"/>
                </a:moveTo>
                <a:lnTo>
                  <a:pt x="0" y="3670"/>
                </a:lnTo>
                <a:lnTo>
                  <a:pt x="24930" y="3670"/>
                </a:lnTo>
                <a:lnTo>
                  <a:pt x="736" y="0"/>
                </a:lnTo>
                <a:close/>
              </a:path>
            </a:pathLst>
          </a:custGeom>
          <a:solidFill>
            <a:srgbClr val="221F1F"/>
          </a:solidFill>
        </p:spPr>
        <p:txBody>
          <a:bodyPr wrap="square" lIns="0" tIns="0" rIns="0" bIns="0" rtlCol="0"/>
          <a:lstStyle/>
          <a:p>
            <a:endParaRPr/>
          </a:p>
        </p:txBody>
      </p:sp>
      <p:sp>
        <p:nvSpPr>
          <p:cNvPr id="1411" name="object 1411"/>
          <p:cNvSpPr/>
          <p:nvPr/>
        </p:nvSpPr>
        <p:spPr>
          <a:xfrm>
            <a:off x="1496067" y="3059837"/>
            <a:ext cx="25400" cy="3810"/>
          </a:xfrm>
          <a:custGeom>
            <a:avLst/>
            <a:gdLst/>
            <a:ahLst/>
            <a:cxnLst/>
            <a:rect l="l" t="t" r="r" b="b"/>
            <a:pathLst>
              <a:path w="25400" h="3810">
                <a:moveTo>
                  <a:pt x="736" y="0"/>
                </a:moveTo>
                <a:lnTo>
                  <a:pt x="0" y="3670"/>
                </a:lnTo>
                <a:lnTo>
                  <a:pt x="24930" y="3670"/>
                </a:lnTo>
                <a:lnTo>
                  <a:pt x="736" y="0"/>
                </a:lnTo>
                <a:close/>
              </a:path>
            </a:pathLst>
          </a:custGeom>
          <a:solidFill>
            <a:srgbClr val="221F1F"/>
          </a:solidFill>
        </p:spPr>
        <p:txBody>
          <a:bodyPr wrap="square" lIns="0" tIns="0" rIns="0" bIns="0" rtlCol="0"/>
          <a:lstStyle/>
          <a:p>
            <a:endParaRPr/>
          </a:p>
        </p:txBody>
      </p:sp>
      <p:sp>
        <p:nvSpPr>
          <p:cNvPr id="1412" name="object 1412"/>
          <p:cNvSpPr/>
          <p:nvPr/>
        </p:nvSpPr>
        <p:spPr>
          <a:xfrm>
            <a:off x="1496804" y="3059837"/>
            <a:ext cx="26034" cy="3810"/>
          </a:xfrm>
          <a:custGeom>
            <a:avLst/>
            <a:gdLst/>
            <a:ahLst/>
            <a:cxnLst/>
            <a:rect l="l" t="t" r="r" b="b"/>
            <a:pathLst>
              <a:path w="26034" h="3810">
                <a:moveTo>
                  <a:pt x="25666" y="0"/>
                </a:moveTo>
                <a:lnTo>
                  <a:pt x="0" y="0"/>
                </a:lnTo>
                <a:lnTo>
                  <a:pt x="24193" y="3670"/>
                </a:lnTo>
                <a:lnTo>
                  <a:pt x="25666" y="0"/>
                </a:lnTo>
                <a:close/>
              </a:path>
            </a:pathLst>
          </a:custGeom>
          <a:solidFill>
            <a:srgbClr val="221F1F"/>
          </a:solidFill>
        </p:spPr>
        <p:txBody>
          <a:bodyPr wrap="square" lIns="0" tIns="0" rIns="0" bIns="0" rtlCol="0"/>
          <a:lstStyle/>
          <a:p>
            <a:endParaRPr/>
          </a:p>
        </p:txBody>
      </p:sp>
      <p:sp>
        <p:nvSpPr>
          <p:cNvPr id="1413" name="object 1413"/>
          <p:cNvSpPr/>
          <p:nvPr/>
        </p:nvSpPr>
        <p:spPr>
          <a:xfrm>
            <a:off x="1496804" y="3059837"/>
            <a:ext cx="26034" cy="3810"/>
          </a:xfrm>
          <a:custGeom>
            <a:avLst/>
            <a:gdLst/>
            <a:ahLst/>
            <a:cxnLst/>
            <a:rect l="l" t="t" r="r" b="b"/>
            <a:pathLst>
              <a:path w="26034" h="3810">
                <a:moveTo>
                  <a:pt x="25666" y="0"/>
                </a:moveTo>
                <a:lnTo>
                  <a:pt x="0" y="0"/>
                </a:lnTo>
                <a:lnTo>
                  <a:pt x="24193" y="3670"/>
                </a:lnTo>
                <a:lnTo>
                  <a:pt x="25666" y="0"/>
                </a:lnTo>
                <a:close/>
              </a:path>
            </a:pathLst>
          </a:custGeom>
          <a:solidFill>
            <a:srgbClr val="221F1F"/>
          </a:solidFill>
        </p:spPr>
        <p:txBody>
          <a:bodyPr wrap="square" lIns="0" tIns="0" rIns="0" bIns="0" rtlCol="0"/>
          <a:lstStyle/>
          <a:p>
            <a:endParaRPr/>
          </a:p>
        </p:txBody>
      </p:sp>
      <p:sp>
        <p:nvSpPr>
          <p:cNvPr id="1414" name="object 1414"/>
          <p:cNvSpPr/>
          <p:nvPr/>
        </p:nvSpPr>
        <p:spPr>
          <a:xfrm>
            <a:off x="1539339" y="3063504"/>
            <a:ext cx="16510" cy="1270"/>
          </a:xfrm>
          <a:custGeom>
            <a:avLst/>
            <a:gdLst/>
            <a:ahLst/>
            <a:cxnLst/>
            <a:rect l="l" t="t" r="r" b="b"/>
            <a:pathLst>
              <a:path w="16509" h="1269">
                <a:moveTo>
                  <a:pt x="0" y="0"/>
                </a:moveTo>
                <a:lnTo>
                  <a:pt x="0" y="723"/>
                </a:lnTo>
                <a:lnTo>
                  <a:pt x="16129" y="723"/>
                </a:lnTo>
                <a:lnTo>
                  <a:pt x="0" y="0"/>
                </a:lnTo>
                <a:close/>
              </a:path>
            </a:pathLst>
          </a:custGeom>
          <a:solidFill>
            <a:srgbClr val="221F1F"/>
          </a:solidFill>
        </p:spPr>
        <p:txBody>
          <a:bodyPr wrap="square" lIns="0" tIns="0" rIns="0" bIns="0" rtlCol="0"/>
          <a:lstStyle/>
          <a:p>
            <a:endParaRPr/>
          </a:p>
        </p:txBody>
      </p:sp>
      <p:sp>
        <p:nvSpPr>
          <p:cNvPr id="1415" name="object 1415"/>
          <p:cNvSpPr/>
          <p:nvPr/>
        </p:nvSpPr>
        <p:spPr>
          <a:xfrm>
            <a:off x="1539339" y="3063504"/>
            <a:ext cx="16510" cy="1270"/>
          </a:xfrm>
          <a:custGeom>
            <a:avLst/>
            <a:gdLst/>
            <a:ahLst/>
            <a:cxnLst/>
            <a:rect l="l" t="t" r="r" b="b"/>
            <a:pathLst>
              <a:path w="16509" h="1269">
                <a:moveTo>
                  <a:pt x="0" y="0"/>
                </a:moveTo>
                <a:lnTo>
                  <a:pt x="0" y="723"/>
                </a:lnTo>
                <a:lnTo>
                  <a:pt x="16129" y="723"/>
                </a:lnTo>
                <a:lnTo>
                  <a:pt x="0" y="0"/>
                </a:lnTo>
                <a:close/>
              </a:path>
            </a:pathLst>
          </a:custGeom>
          <a:solidFill>
            <a:srgbClr val="221F1F"/>
          </a:solidFill>
        </p:spPr>
        <p:txBody>
          <a:bodyPr wrap="square" lIns="0" tIns="0" rIns="0" bIns="0" rtlCol="0"/>
          <a:lstStyle/>
          <a:p>
            <a:endParaRPr/>
          </a:p>
        </p:txBody>
      </p:sp>
      <p:sp>
        <p:nvSpPr>
          <p:cNvPr id="1416" name="object 1416"/>
          <p:cNvSpPr/>
          <p:nvPr/>
        </p:nvSpPr>
        <p:spPr>
          <a:xfrm>
            <a:off x="1539339" y="3063504"/>
            <a:ext cx="16510" cy="1270"/>
          </a:xfrm>
          <a:custGeom>
            <a:avLst/>
            <a:gdLst/>
            <a:ahLst/>
            <a:cxnLst/>
            <a:rect l="l" t="t" r="r" b="b"/>
            <a:pathLst>
              <a:path w="16509" h="1269">
                <a:moveTo>
                  <a:pt x="16129" y="0"/>
                </a:moveTo>
                <a:lnTo>
                  <a:pt x="0" y="0"/>
                </a:lnTo>
                <a:lnTo>
                  <a:pt x="16129" y="723"/>
                </a:lnTo>
                <a:lnTo>
                  <a:pt x="16129" y="0"/>
                </a:lnTo>
                <a:close/>
              </a:path>
            </a:pathLst>
          </a:custGeom>
          <a:solidFill>
            <a:srgbClr val="221F1F"/>
          </a:solidFill>
        </p:spPr>
        <p:txBody>
          <a:bodyPr wrap="square" lIns="0" tIns="0" rIns="0" bIns="0" rtlCol="0"/>
          <a:lstStyle/>
          <a:p>
            <a:endParaRPr/>
          </a:p>
        </p:txBody>
      </p:sp>
      <p:sp>
        <p:nvSpPr>
          <p:cNvPr id="1417" name="object 1417"/>
          <p:cNvSpPr/>
          <p:nvPr/>
        </p:nvSpPr>
        <p:spPr>
          <a:xfrm>
            <a:off x="1539339" y="3063504"/>
            <a:ext cx="16510" cy="1270"/>
          </a:xfrm>
          <a:custGeom>
            <a:avLst/>
            <a:gdLst/>
            <a:ahLst/>
            <a:cxnLst/>
            <a:rect l="l" t="t" r="r" b="b"/>
            <a:pathLst>
              <a:path w="16509" h="1269">
                <a:moveTo>
                  <a:pt x="16129" y="0"/>
                </a:moveTo>
                <a:lnTo>
                  <a:pt x="0" y="0"/>
                </a:lnTo>
                <a:lnTo>
                  <a:pt x="16129" y="723"/>
                </a:lnTo>
                <a:lnTo>
                  <a:pt x="16129" y="0"/>
                </a:lnTo>
                <a:close/>
              </a:path>
            </a:pathLst>
          </a:custGeom>
          <a:solidFill>
            <a:srgbClr val="221F1F"/>
          </a:solidFill>
        </p:spPr>
        <p:txBody>
          <a:bodyPr wrap="square" lIns="0" tIns="0" rIns="0" bIns="0" rtlCol="0"/>
          <a:lstStyle/>
          <a:p>
            <a:endParaRPr/>
          </a:p>
        </p:txBody>
      </p:sp>
      <p:sp>
        <p:nvSpPr>
          <p:cNvPr id="1418" name="object 1418"/>
          <p:cNvSpPr/>
          <p:nvPr/>
        </p:nvSpPr>
        <p:spPr>
          <a:xfrm>
            <a:off x="1556202" y="3063504"/>
            <a:ext cx="15875" cy="1905"/>
          </a:xfrm>
          <a:custGeom>
            <a:avLst/>
            <a:gdLst/>
            <a:ahLst/>
            <a:cxnLst/>
            <a:rect l="l" t="t" r="r" b="b"/>
            <a:pathLst>
              <a:path w="15875" h="1905">
                <a:moveTo>
                  <a:pt x="0" y="0"/>
                </a:moveTo>
                <a:lnTo>
                  <a:pt x="0" y="1460"/>
                </a:lnTo>
                <a:lnTo>
                  <a:pt x="15392" y="1460"/>
                </a:lnTo>
                <a:lnTo>
                  <a:pt x="0" y="0"/>
                </a:lnTo>
                <a:close/>
              </a:path>
            </a:pathLst>
          </a:custGeom>
          <a:solidFill>
            <a:srgbClr val="221F1F"/>
          </a:solidFill>
        </p:spPr>
        <p:txBody>
          <a:bodyPr wrap="square" lIns="0" tIns="0" rIns="0" bIns="0" rtlCol="0"/>
          <a:lstStyle/>
          <a:p>
            <a:endParaRPr/>
          </a:p>
        </p:txBody>
      </p:sp>
      <p:sp>
        <p:nvSpPr>
          <p:cNvPr id="1419" name="object 1419"/>
          <p:cNvSpPr/>
          <p:nvPr/>
        </p:nvSpPr>
        <p:spPr>
          <a:xfrm>
            <a:off x="1556202" y="3063504"/>
            <a:ext cx="15875" cy="1905"/>
          </a:xfrm>
          <a:custGeom>
            <a:avLst/>
            <a:gdLst/>
            <a:ahLst/>
            <a:cxnLst/>
            <a:rect l="l" t="t" r="r" b="b"/>
            <a:pathLst>
              <a:path w="15875" h="1905">
                <a:moveTo>
                  <a:pt x="0" y="0"/>
                </a:moveTo>
                <a:lnTo>
                  <a:pt x="0" y="1460"/>
                </a:lnTo>
                <a:lnTo>
                  <a:pt x="15392" y="1460"/>
                </a:lnTo>
                <a:lnTo>
                  <a:pt x="0" y="0"/>
                </a:lnTo>
                <a:close/>
              </a:path>
            </a:pathLst>
          </a:custGeom>
          <a:solidFill>
            <a:srgbClr val="221F1F"/>
          </a:solidFill>
        </p:spPr>
        <p:txBody>
          <a:bodyPr wrap="square" lIns="0" tIns="0" rIns="0" bIns="0" rtlCol="0"/>
          <a:lstStyle/>
          <a:p>
            <a:endParaRPr/>
          </a:p>
        </p:txBody>
      </p:sp>
      <p:sp>
        <p:nvSpPr>
          <p:cNvPr id="1420" name="object 1420"/>
          <p:cNvSpPr/>
          <p:nvPr/>
        </p:nvSpPr>
        <p:spPr>
          <a:xfrm>
            <a:off x="1556202" y="3063504"/>
            <a:ext cx="16510" cy="1905"/>
          </a:xfrm>
          <a:custGeom>
            <a:avLst/>
            <a:gdLst/>
            <a:ahLst/>
            <a:cxnLst/>
            <a:rect l="l" t="t" r="r" b="b"/>
            <a:pathLst>
              <a:path w="16509" h="1905">
                <a:moveTo>
                  <a:pt x="16141" y="0"/>
                </a:moveTo>
                <a:lnTo>
                  <a:pt x="0" y="0"/>
                </a:lnTo>
                <a:lnTo>
                  <a:pt x="15392" y="1460"/>
                </a:lnTo>
                <a:lnTo>
                  <a:pt x="16141" y="0"/>
                </a:lnTo>
                <a:close/>
              </a:path>
            </a:pathLst>
          </a:custGeom>
          <a:solidFill>
            <a:srgbClr val="221F1F"/>
          </a:solidFill>
        </p:spPr>
        <p:txBody>
          <a:bodyPr wrap="square" lIns="0" tIns="0" rIns="0" bIns="0" rtlCol="0"/>
          <a:lstStyle/>
          <a:p>
            <a:endParaRPr/>
          </a:p>
        </p:txBody>
      </p:sp>
      <p:sp>
        <p:nvSpPr>
          <p:cNvPr id="1421" name="object 1421"/>
          <p:cNvSpPr/>
          <p:nvPr/>
        </p:nvSpPr>
        <p:spPr>
          <a:xfrm>
            <a:off x="1556202" y="3063504"/>
            <a:ext cx="16510" cy="1905"/>
          </a:xfrm>
          <a:custGeom>
            <a:avLst/>
            <a:gdLst/>
            <a:ahLst/>
            <a:cxnLst/>
            <a:rect l="l" t="t" r="r" b="b"/>
            <a:pathLst>
              <a:path w="16509" h="1905">
                <a:moveTo>
                  <a:pt x="16141" y="0"/>
                </a:moveTo>
                <a:lnTo>
                  <a:pt x="0" y="0"/>
                </a:lnTo>
                <a:lnTo>
                  <a:pt x="15392" y="1460"/>
                </a:lnTo>
                <a:lnTo>
                  <a:pt x="16141" y="0"/>
                </a:lnTo>
                <a:close/>
              </a:path>
            </a:pathLst>
          </a:custGeom>
          <a:solidFill>
            <a:srgbClr val="221F1F"/>
          </a:solidFill>
        </p:spPr>
        <p:txBody>
          <a:bodyPr wrap="square" lIns="0" tIns="0" rIns="0" bIns="0" rtlCol="0"/>
          <a:lstStyle/>
          <a:p>
            <a:endParaRPr/>
          </a:p>
        </p:txBody>
      </p:sp>
      <p:sp>
        <p:nvSpPr>
          <p:cNvPr id="1422" name="object 1422"/>
          <p:cNvSpPr/>
          <p:nvPr/>
        </p:nvSpPr>
        <p:spPr>
          <a:xfrm>
            <a:off x="1496067" y="3063504"/>
            <a:ext cx="24765" cy="1905"/>
          </a:xfrm>
          <a:custGeom>
            <a:avLst/>
            <a:gdLst/>
            <a:ahLst/>
            <a:cxnLst/>
            <a:rect l="l" t="t" r="r" b="b"/>
            <a:pathLst>
              <a:path w="24765" h="1905">
                <a:moveTo>
                  <a:pt x="0" y="0"/>
                </a:moveTo>
                <a:lnTo>
                  <a:pt x="0" y="1460"/>
                </a:lnTo>
                <a:lnTo>
                  <a:pt x="24206" y="1460"/>
                </a:lnTo>
                <a:lnTo>
                  <a:pt x="0" y="0"/>
                </a:lnTo>
                <a:close/>
              </a:path>
            </a:pathLst>
          </a:custGeom>
          <a:solidFill>
            <a:srgbClr val="221F1F"/>
          </a:solidFill>
        </p:spPr>
        <p:txBody>
          <a:bodyPr wrap="square" lIns="0" tIns="0" rIns="0" bIns="0" rtlCol="0"/>
          <a:lstStyle/>
          <a:p>
            <a:endParaRPr/>
          </a:p>
        </p:txBody>
      </p:sp>
      <p:sp>
        <p:nvSpPr>
          <p:cNvPr id="1423" name="object 1423"/>
          <p:cNvSpPr/>
          <p:nvPr/>
        </p:nvSpPr>
        <p:spPr>
          <a:xfrm>
            <a:off x="1496067" y="3063504"/>
            <a:ext cx="24765" cy="1905"/>
          </a:xfrm>
          <a:custGeom>
            <a:avLst/>
            <a:gdLst/>
            <a:ahLst/>
            <a:cxnLst/>
            <a:rect l="l" t="t" r="r" b="b"/>
            <a:pathLst>
              <a:path w="24765" h="1905">
                <a:moveTo>
                  <a:pt x="0" y="0"/>
                </a:moveTo>
                <a:lnTo>
                  <a:pt x="0" y="1460"/>
                </a:lnTo>
                <a:lnTo>
                  <a:pt x="24206" y="1460"/>
                </a:lnTo>
                <a:lnTo>
                  <a:pt x="0" y="0"/>
                </a:lnTo>
                <a:close/>
              </a:path>
            </a:pathLst>
          </a:custGeom>
          <a:solidFill>
            <a:srgbClr val="221F1F"/>
          </a:solidFill>
        </p:spPr>
        <p:txBody>
          <a:bodyPr wrap="square" lIns="0" tIns="0" rIns="0" bIns="0" rtlCol="0"/>
          <a:lstStyle/>
          <a:p>
            <a:endParaRPr/>
          </a:p>
        </p:txBody>
      </p:sp>
      <p:sp>
        <p:nvSpPr>
          <p:cNvPr id="1424" name="object 1424"/>
          <p:cNvSpPr/>
          <p:nvPr/>
        </p:nvSpPr>
        <p:spPr>
          <a:xfrm>
            <a:off x="1496067" y="3063504"/>
            <a:ext cx="25400" cy="1905"/>
          </a:xfrm>
          <a:custGeom>
            <a:avLst/>
            <a:gdLst/>
            <a:ahLst/>
            <a:cxnLst/>
            <a:rect l="l" t="t" r="r" b="b"/>
            <a:pathLst>
              <a:path w="25400" h="1905">
                <a:moveTo>
                  <a:pt x="24930" y="0"/>
                </a:moveTo>
                <a:lnTo>
                  <a:pt x="0" y="0"/>
                </a:lnTo>
                <a:lnTo>
                  <a:pt x="24206" y="1460"/>
                </a:lnTo>
                <a:lnTo>
                  <a:pt x="24930" y="0"/>
                </a:lnTo>
                <a:close/>
              </a:path>
            </a:pathLst>
          </a:custGeom>
          <a:solidFill>
            <a:srgbClr val="221F1F"/>
          </a:solidFill>
        </p:spPr>
        <p:txBody>
          <a:bodyPr wrap="square" lIns="0" tIns="0" rIns="0" bIns="0" rtlCol="0"/>
          <a:lstStyle/>
          <a:p>
            <a:endParaRPr/>
          </a:p>
        </p:txBody>
      </p:sp>
      <p:sp>
        <p:nvSpPr>
          <p:cNvPr id="1425" name="object 1425"/>
          <p:cNvSpPr/>
          <p:nvPr/>
        </p:nvSpPr>
        <p:spPr>
          <a:xfrm>
            <a:off x="1496067" y="3063504"/>
            <a:ext cx="25400" cy="1905"/>
          </a:xfrm>
          <a:custGeom>
            <a:avLst/>
            <a:gdLst/>
            <a:ahLst/>
            <a:cxnLst/>
            <a:rect l="l" t="t" r="r" b="b"/>
            <a:pathLst>
              <a:path w="25400" h="1905">
                <a:moveTo>
                  <a:pt x="24930" y="0"/>
                </a:moveTo>
                <a:lnTo>
                  <a:pt x="0" y="0"/>
                </a:lnTo>
                <a:lnTo>
                  <a:pt x="24206" y="1460"/>
                </a:lnTo>
                <a:lnTo>
                  <a:pt x="24930" y="0"/>
                </a:lnTo>
                <a:close/>
              </a:path>
            </a:pathLst>
          </a:custGeom>
          <a:solidFill>
            <a:srgbClr val="221F1F"/>
          </a:solidFill>
        </p:spPr>
        <p:txBody>
          <a:bodyPr wrap="square" lIns="0" tIns="0" rIns="0" bIns="0" rtlCol="0"/>
          <a:lstStyle/>
          <a:p>
            <a:endParaRPr/>
          </a:p>
        </p:txBody>
      </p:sp>
      <p:sp>
        <p:nvSpPr>
          <p:cNvPr id="1426" name="object 1426"/>
          <p:cNvSpPr/>
          <p:nvPr/>
        </p:nvSpPr>
        <p:spPr>
          <a:xfrm>
            <a:off x="1496067" y="3064969"/>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27" name="object 1427"/>
          <p:cNvSpPr/>
          <p:nvPr/>
        </p:nvSpPr>
        <p:spPr>
          <a:xfrm>
            <a:off x="1496067" y="3064969"/>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28" name="object 1428"/>
          <p:cNvSpPr/>
          <p:nvPr/>
        </p:nvSpPr>
        <p:spPr>
          <a:xfrm>
            <a:off x="1496067" y="3064969"/>
            <a:ext cx="24765" cy="1905"/>
          </a:xfrm>
          <a:custGeom>
            <a:avLst/>
            <a:gdLst/>
            <a:ahLst/>
            <a:cxnLst/>
            <a:rect l="l" t="t" r="r" b="b"/>
            <a:pathLst>
              <a:path w="24765" h="1905">
                <a:moveTo>
                  <a:pt x="24206" y="0"/>
                </a:moveTo>
                <a:lnTo>
                  <a:pt x="0" y="0"/>
                </a:lnTo>
                <a:lnTo>
                  <a:pt x="23469" y="1460"/>
                </a:lnTo>
                <a:lnTo>
                  <a:pt x="24206" y="0"/>
                </a:lnTo>
                <a:close/>
              </a:path>
            </a:pathLst>
          </a:custGeom>
          <a:solidFill>
            <a:srgbClr val="221F1F"/>
          </a:solidFill>
        </p:spPr>
        <p:txBody>
          <a:bodyPr wrap="square" lIns="0" tIns="0" rIns="0" bIns="0" rtlCol="0"/>
          <a:lstStyle/>
          <a:p>
            <a:endParaRPr/>
          </a:p>
        </p:txBody>
      </p:sp>
      <p:sp>
        <p:nvSpPr>
          <p:cNvPr id="1429" name="object 1429"/>
          <p:cNvSpPr/>
          <p:nvPr/>
        </p:nvSpPr>
        <p:spPr>
          <a:xfrm>
            <a:off x="1496067" y="3064969"/>
            <a:ext cx="24765" cy="1905"/>
          </a:xfrm>
          <a:custGeom>
            <a:avLst/>
            <a:gdLst/>
            <a:ahLst/>
            <a:cxnLst/>
            <a:rect l="l" t="t" r="r" b="b"/>
            <a:pathLst>
              <a:path w="24765" h="1905">
                <a:moveTo>
                  <a:pt x="24206" y="0"/>
                </a:moveTo>
                <a:lnTo>
                  <a:pt x="0" y="0"/>
                </a:lnTo>
                <a:lnTo>
                  <a:pt x="23469" y="1460"/>
                </a:lnTo>
                <a:lnTo>
                  <a:pt x="24206" y="0"/>
                </a:lnTo>
                <a:close/>
              </a:path>
            </a:pathLst>
          </a:custGeom>
          <a:solidFill>
            <a:srgbClr val="221F1F"/>
          </a:solidFill>
        </p:spPr>
        <p:txBody>
          <a:bodyPr wrap="square" lIns="0" tIns="0" rIns="0" bIns="0" rtlCol="0"/>
          <a:lstStyle/>
          <a:p>
            <a:endParaRPr/>
          </a:p>
        </p:txBody>
      </p:sp>
      <p:sp>
        <p:nvSpPr>
          <p:cNvPr id="1430" name="object 1430"/>
          <p:cNvSpPr/>
          <p:nvPr/>
        </p:nvSpPr>
        <p:spPr>
          <a:xfrm>
            <a:off x="1555465" y="3064969"/>
            <a:ext cx="16510" cy="2540"/>
          </a:xfrm>
          <a:custGeom>
            <a:avLst/>
            <a:gdLst/>
            <a:ahLst/>
            <a:cxnLst/>
            <a:rect l="l" t="t" r="r" b="b"/>
            <a:pathLst>
              <a:path w="16509" h="2539">
                <a:moveTo>
                  <a:pt x="736" y="0"/>
                </a:moveTo>
                <a:lnTo>
                  <a:pt x="0" y="2197"/>
                </a:lnTo>
                <a:lnTo>
                  <a:pt x="16129" y="2197"/>
                </a:lnTo>
                <a:lnTo>
                  <a:pt x="736" y="0"/>
                </a:lnTo>
                <a:close/>
              </a:path>
            </a:pathLst>
          </a:custGeom>
          <a:solidFill>
            <a:srgbClr val="221F1F"/>
          </a:solidFill>
        </p:spPr>
        <p:txBody>
          <a:bodyPr wrap="square" lIns="0" tIns="0" rIns="0" bIns="0" rtlCol="0"/>
          <a:lstStyle/>
          <a:p>
            <a:endParaRPr/>
          </a:p>
        </p:txBody>
      </p:sp>
      <p:sp>
        <p:nvSpPr>
          <p:cNvPr id="1431" name="object 1431"/>
          <p:cNvSpPr/>
          <p:nvPr/>
        </p:nvSpPr>
        <p:spPr>
          <a:xfrm>
            <a:off x="1555465" y="3064969"/>
            <a:ext cx="16510" cy="2540"/>
          </a:xfrm>
          <a:custGeom>
            <a:avLst/>
            <a:gdLst/>
            <a:ahLst/>
            <a:cxnLst/>
            <a:rect l="l" t="t" r="r" b="b"/>
            <a:pathLst>
              <a:path w="16509" h="2539">
                <a:moveTo>
                  <a:pt x="736" y="0"/>
                </a:moveTo>
                <a:lnTo>
                  <a:pt x="0" y="2197"/>
                </a:lnTo>
                <a:lnTo>
                  <a:pt x="16129" y="2197"/>
                </a:lnTo>
                <a:lnTo>
                  <a:pt x="736" y="0"/>
                </a:lnTo>
                <a:close/>
              </a:path>
            </a:pathLst>
          </a:custGeom>
          <a:solidFill>
            <a:srgbClr val="221F1F"/>
          </a:solidFill>
        </p:spPr>
        <p:txBody>
          <a:bodyPr wrap="square" lIns="0" tIns="0" rIns="0" bIns="0" rtlCol="0"/>
          <a:lstStyle/>
          <a:p>
            <a:endParaRPr/>
          </a:p>
        </p:txBody>
      </p:sp>
      <p:sp>
        <p:nvSpPr>
          <p:cNvPr id="1432" name="object 1432"/>
          <p:cNvSpPr/>
          <p:nvPr/>
        </p:nvSpPr>
        <p:spPr>
          <a:xfrm>
            <a:off x="1556202" y="3064969"/>
            <a:ext cx="15875" cy="2540"/>
          </a:xfrm>
          <a:custGeom>
            <a:avLst/>
            <a:gdLst/>
            <a:ahLst/>
            <a:cxnLst/>
            <a:rect l="l" t="t" r="r" b="b"/>
            <a:pathLst>
              <a:path w="15875" h="2539">
                <a:moveTo>
                  <a:pt x="15392" y="0"/>
                </a:moveTo>
                <a:lnTo>
                  <a:pt x="0" y="0"/>
                </a:lnTo>
                <a:lnTo>
                  <a:pt x="15392" y="2197"/>
                </a:lnTo>
                <a:lnTo>
                  <a:pt x="15392" y="0"/>
                </a:lnTo>
                <a:close/>
              </a:path>
            </a:pathLst>
          </a:custGeom>
          <a:solidFill>
            <a:srgbClr val="221F1F"/>
          </a:solidFill>
        </p:spPr>
        <p:txBody>
          <a:bodyPr wrap="square" lIns="0" tIns="0" rIns="0" bIns="0" rtlCol="0"/>
          <a:lstStyle/>
          <a:p>
            <a:endParaRPr/>
          </a:p>
        </p:txBody>
      </p:sp>
      <p:sp>
        <p:nvSpPr>
          <p:cNvPr id="1433" name="object 1433"/>
          <p:cNvSpPr/>
          <p:nvPr/>
        </p:nvSpPr>
        <p:spPr>
          <a:xfrm>
            <a:off x="1556202" y="3064969"/>
            <a:ext cx="15875" cy="2540"/>
          </a:xfrm>
          <a:custGeom>
            <a:avLst/>
            <a:gdLst/>
            <a:ahLst/>
            <a:cxnLst/>
            <a:rect l="l" t="t" r="r" b="b"/>
            <a:pathLst>
              <a:path w="15875" h="2539">
                <a:moveTo>
                  <a:pt x="15392" y="0"/>
                </a:moveTo>
                <a:lnTo>
                  <a:pt x="0" y="0"/>
                </a:lnTo>
                <a:lnTo>
                  <a:pt x="15392" y="2197"/>
                </a:lnTo>
                <a:lnTo>
                  <a:pt x="15392" y="0"/>
                </a:lnTo>
                <a:close/>
              </a:path>
            </a:pathLst>
          </a:custGeom>
          <a:solidFill>
            <a:srgbClr val="221F1F"/>
          </a:solidFill>
        </p:spPr>
        <p:txBody>
          <a:bodyPr wrap="square" lIns="0" tIns="0" rIns="0" bIns="0" rtlCol="0"/>
          <a:lstStyle/>
          <a:p>
            <a:endParaRPr/>
          </a:p>
        </p:txBody>
      </p:sp>
      <p:sp>
        <p:nvSpPr>
          <p:cNvPr id="1434" name="object 1434"/>
          <p:cNvSpPr/>
          <p:nvPr/>
        </p:nvSpPr>
        <p:spPr>
          <a:xfrm>
            <a:off x="1496067" y="3066436"/>
            <a:ext cx="22860" cy="1905"/>
          </a:xfrm>
          <a:custGeom>
            <a:avLst/>
            <a:gdLst/>
            <a:ahLst/>
            <a:cxnLst/>
            <a:rect l="l" t="t" r="r" b="b"/>
            <a:pathLst>
              <a:path w="22859" h="1905">
                <a:moveTo>
                  <a:pt x="0" y="0"/>
                </a:moveTo>
                <a:lnTo>
                  <a:pt x="0" y="1460"/>
                </a:lnTo>
                <a:lnTo>
                  <a:pt x="22733" y="1460"/>
                </a:lnTo>
                <a:lnTo>
                  <a:pt x="0" y="0"/>
                </a:lnTo>
                <a:close/>
              </a:path>
            </a:pathLst>
          </a:custGeom>
          <a:solidFill>
            <a:srgbClr val="221F1F"/>
          </a:solidFill>
        </p:spPr>
        <p:txBody>
          <a:bodyPr wrap="square" lIns="0" tIns="0" rIns="0" bIns="0" rtlCol="0"/>
          <a:lstStyle/>
          <a:p>
            <a:endParaRPr/>
          </a:p>
        </p:txBody>
      </p:sp>
      <p:sp>
        <p:nvSpPr>
          <p:cNvPr id="1435" name="object 1435"/>
          <p:cNvSpPr/>
          <p:nvPr/>
        </p:nvSpPr>
        <p:spPr>
          <a:xfrm>
            <a:off x="1496067" y="3066436"/>
            <a:ext cx="22860" cy="1905"/>
          </a:xfrm>
          <a:custGeom>
            <a:avLst/>
            <a:gdLst/>
            <a:ahLst/>
            <a:cxnLst/>
            <a:rect l="l" t="t" r="r" b="b"/>
            <a:pathLst>
              <a:path w="22859" h="1905">
                <a:moveTo>
                  <a:pt x="0" y="0"/>
                </a:moveTo>
                <a:lnTo>
                  <a:pt x="0" y="1460"/>
                </a:lnTo>
                <a:lnTo>
                  <a:pt x="22733" y="1460"/>
                </a:lnTo>
                <a:lnTo>
                  <a:pt x="0" y="0"/>
                </a:lnTo>
                <a:close/>
              </a:path>
            </a:pathLst>
          </a:custGeom>
          <a:solidFill>
            <a:srgbClr val="221F1F"/>
          </a:solidFill>
        </p:spPr>
        <p:txBody>
          <a:bodyPr wrap="square" lIns="0" tIns="0" rIns="0" bIns="0" rtlCol="0"/>
          <a:lstStyle/>
          <a:p>
            <a:endParaRPr/>
          </a:p>
        </p:txBody>
      </p:sp>
      <p:sp>
        <p:nvSpPr>
          <p:cNvPr id="1436" name="object 1436"/>
          <p:cNvSpPr/>
          <p:nvPr/>
        </p:nvSpPr>
        <p:spPr>
          <a:xfrm>
            <a:off x="1496067" y="3066436"/>
            <a:ext cx="23495" cy="1905"/>
          </a:xfrm>
          <a:custGeom>
            <a:avLst/>
            <a:gdLst/>
            <a:ahLst/>
            <a:cxnLst/>
            <a:rect l="l" t="t" r="r" b="b"/>
            <a:pathLst>
              <a:path w="23494" h="1905">
                <a:moveTo>
                  <a:pt x="23469" y="0"/>
                </a:moveTo>
                <a:lnTo>
                  <a:pt x="0" y="0"/>
                </a:lnTo>
                <a:lnTo>
                  <a:pt x="22733" y="1460"/>
                </a:lnTo>
                <a:lnTo>
                  <a:pt x="23469" y="0"/>
                </a:lnTo>
                <a:close/>
              </a:path>
            </a:pathLst>
          </a:custGeom>
          <a:solidFill>
            <a:srgbClr val="221F1F"/>
          </a:solidFill>
        </p:spPr>
        <p:txBody>
          <a:bodyPr wrap="square" lIns="0" tIns="0" rIns="0" bIns="0" rtlCol="0"/>
          <a:lstStyle/>
          <a:p>
            <a:endParaRPr/>
          </a:p>
        </p:txBody>
      </p:sp>
      <p:sp>
        <p:nvSpPr>
          <p:cNvPr id="1437" name="object 1437"/>
          <p:cNvSpPr/>
          <p:nvPr/>
        </p:nvSpPr>
        <p:spPr>
          <a:xfrm>
            <a:off x="1496067" y="3066436"/>
            <a:ext cx="23495" cy="1905"/>
          </a:xfrm>
          <a:custGeom>
            <a:avLst/>
            <a:gdLst/>
            <a:ahLst/>
            <a:cxnLst/>
            <a:rect l="l" t="t" r="r" b="b"/>
            <a:pathLst>
              <a:path w="23494" h="1905">
                <a:moveTo>
                  <a:pt x="23469" y="0"/>
                </a:moveTo>
                <a:lnTo>
                  <a:pt x="0" y="0"/>
                </a:lnTo>
                <a:lnTo>
                  <a:pt x="22733" y="1460"/>
                </a:lnTo>
                <a:lnTo>
                  <a:pt x="23469" y="0"/>
                </a:lnTo>
                <a:close/>
              </a:path>
            </a:pathLst>
          </a:custGeom>
          <a:solidFill>
            <a:srgbClr val="221F1F"/>
          </a:solidFill>
        </p:spPr>
        <p:txBody>
          <a:bodyPr wrap="square" lIns="0" tIns="0" rIns="0" bIns="0" rtlCol="0"/>
          <a:lstStyle/>
          <a:p>
            <a:endParaRPr/>
          </a:p>
        </p:txBody>
      </p:sp>
      <p:sp>
        <p:nvSpPr>
          <p:cNvPr id="1438" name="object 1438"/>
          <p:cNvSpPr/>
          <p:nvPr/>
        </p:nvSpPr>
        <p:spPr>
          <a:xfrm>
            <a:off x="1539339" y="3064233"/>
            <a:ext cx="15240" cy="4445"/>
          </a:xfrm>
          <a:custGeom>
            <a:avLst/>
            <a:gdLst/>
            <a:ahLst/>
            <a:cxnLst/>
            <a:rect l="l" t="t" r="r" b="b"/>
            <a:pathLst>
              <a:path w="15240" h="4444">
                <a:moveTo>
                  <a:pt x="0" y="0"/>
                </a:moveTo>
                <a:lnTo>
                  <a:pt x="1460" y="4394"/>
                </a:lnTo>
                <a:lnTo>
                  <a:pt x="14655" y="4394"/>
                </a:lnTo>
                <a:lnTo>
                  <a:pt x="0" y="0"/>
                </a:lnTo>
                <a:close/>
              </a:path>
            </a:pathLst>
          </a:custGeom>
          <a:solidFill>
            <a:srgbClr val="221F1F"/>
          </a:solidFill>
        </p:spPr>
        <p:txBody>
          <a:bodyPr wrap="square" lIns="0" tIns="0" rIns="0" bIns="0" rtlCol="0"/>
          <a:lstStyle/>
          <a:p>
            <a:endParaRPr/>
          </a:p>
        </p:txBody>
      </p:sp>
      <p:sp>
        <p:nvSpPr>
          <p:cNvPr id="1439" name="object 1439"/>
          <p:cNvSpPr/>
          <p:nvPr/>
        </p:nvSpPr>
        <p:spPr>
          <a:xfrm>
            <a:off x="1539339" y="3064233"/>
            <a:ext cx="15240" cy="4445"/>
          </a:xfrm>
          <a:custGeom>
            <a:avLst/>
            <a:gdLst/>
            <a:ahLst/>
            <a:cxnLst/>
            <a:rect l="l" t="t" r="r" b="b"/>
            <a:pathLst>
              <a:path w="15240" h="4444">
                <a:moveTo>
                  <a:pt x="0" y="0"/>
                </a:moveTo>
                <a:lnTo>
                  <a:pt x="1460" y="4394"/>
                </a:lnTo>
                <a:lnTo>
                  <a:pt x="14655" y="4394"/>
                </a:lnTo>
                <a:lnTo>
                  <a:pt x="0" y="0"/>
                </a:lnTo>
                <a:close/>
              </a:path>
            </a:pathLst>
          </a:custGeom>
          <a:solidFill>
            <a:srgbClr val="221F1F"/>
          </a:solidFill>
        </p:spPr>
        <p:txBody>
          <a:bodyPr wrap="square" lIns="0" tIns="0" rIns="0" bIns="0" rtlCol="0"/>
          <a:lstStyle/>
          <a:p>
            <a:endParaRPr/>
          </a:p>
        </p:txBody>
      </p:sp>
      <p:sp>
        <p:nvSpPr>
          <p:cNvPr id="1440" name="object 1440"/>
          <p:cNvSpPr/>
          <p:nvPr/>
        </p:nvSpPr>
        <p:spPr>
          <a:xfrm>
            <a:off x="1539339" y="3064233"/>
            <a:ext cx="16510" cy="4445"/>
          </a:xfrm>
          <a:custGeom>
            <a:avLst/>
            <a:gdLst/>
            <a:ahLst/>
            <a:cxnLst/>
            <a:rect l="l" t="t" r="r" b="b"/>
            <a:pathLst>
              <a:path w="16509" h="4444">
                <a:moveTo>
                  <a:pt x="16129" y="0"/>
                </a:moveTo>
                <a:lnTo>
                  <a:pt x="0" y="0"/>
                </a:lnTo>
                <a:lnTo>
                  <a:pt x="14655" y="4394"/>
                </a:lnTo>
                <a:lnTo>
                  <a:pt x="16129" y="0"/>
                </a:lnTo>
                <a:close/>
              </a:path>
            </a:pathLst>
          </a:custGeom>
          <a:solidFill>
            <a:srgbClr val="221F1F"/>
          </a:solidFill>
        </p:spPr>
        <p:txBody>
          <a:bodyPr wrap="square" lIns="0" tIns="0" rIns="0" bIns="0" rtlCol="0"/>
          <a:lstStyle/>
          <a:p>
            <a:endParaRPr/>
          </a:p>
        </p:txBody>
      </p:sp>
      <p:sp>
        <p:nvSpPr>
          <p:cNvPr id="1441" name="object 1441"/>
          <p:cNvSpPr/>
          <p:nvPr/>
        </p:nvSpPr>
        <p:spPr>
          <a:xfrm>
            <a:off x="1539339" y="3064233"/>
            <a:ext cx="16510" cy="4445"/>
          </a:xfrm>
          <a:custGeom>
            <a:avLst/>
            <a:gdLst/>
            <a:ahLst/>
            <a:cxnLst/>
            <a:rect l="l" t="t" r="r" b="b"/>
            <a:pathLst>
              <a:path w="16509" h="4444">
                <a:moveTo>
                  <a:pt x="16129" y="0"/>
                </a:moveTo>
                <a:lnTo>
                  <a:pt x="0" y="0"/>
                </a:lnTo>
                <a:lnTo>
                  <a:pt x="14655" y="4394"/>
                </a:lnTo>
                <a:lnTo>
                  <a:pt x="16129" y="0"/>
                </a:lnTo>
                <a:close/>
              </a:path>
            </a:pathLst>
          </a:custGeom>
          <a:solidFill>
            <a:srgbClr val="221F1F"/>
          </a:solidFill>
        </p:spPr>
        <p:txBody>
          <a:bodyPr wrap="square" lIns="0" tIns="0" rIns="0" bIns="0" rtlCol="0"/>
          <a:lstStyle/>
          <a:p>
            <a:endParaRPr/>
          </a:p>
        </p:txBody>
      </p:sp>
      <p:sp>
        <p:nvSpPr>
          <p:cNvPr id="1442" name="object 1442"/>
          <p:cNvSpPr/>
          <p:nvPr/>
        </p:nvSpPr>
        <p:spPr>
          <a:xfrm>
            <a:off x="1540803" y="3068629"/>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1443" name="object 1443"/>
          <p:cNvSpPr/>
          <p:nvPr/>
        </p:nvSpPr>
        <p:spPr>
          <a:xfrm>
            <a:off x="1540803" y="3068629"/>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1444" name="object 1444"/>
          <p:cNvSpPr/>
          <p:nvPr/>
        </p:nvSpPr>
        <p:spPr>
          <a:xfrm>
            <a:off x="1540803" y="3068629"/>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1445" name="object 1445"/>
          <p:cNvSpPr/>
          <p:nvPr/>
        </p:nvSpPr>
        <p:spPr>
          <a:xfrm>
            <a:off x="1540803" y="3068629"/>
            <a:ext cx="13335" cy="0"/>
          </a:xfrm>
          <a:custGeom>
            <a:avLst/>
            <a:gdLst/>
            <a:ahLst/>
            <a:cxnLst/>
            <a:rect l="l" t="t" r="r" b="b"/>
            <a:pathLst>
              <a:path w="13334">
                <a:moveTo>
                  <a:pt x="0" y="0"/>
                </a:moveTo>
                <a:lnTo>
                  <a:pt x="13195" y="0"/>
                </a:lnTo>
              </a:path>
            </a:pathLst>
          </a:custGeom>
          <a:solidFill>
            <a:srgbClr val="221F1F"/>
          </a:solidFill>
        </p:spPr>
        <p:txBody>
          <a:bodyPr wrap="square" lIns="0" tIns="0" rIns="0" bIns="0" rtlCol="0"/>
          <a:lstStyle/>
          <a:p>
            <a:endParaRPr/>
          </a:p>
        </p:txBody>
      </p:sp>
      <p:sp>
        <p:nvSpPr>
          <p:cNvPr id="1446" name="object 1446"/>
          <p:cNvSpPr/>
          <p:nvPr/>
        </p:nvSpPr>
        <p:spPr>
          <a:xfrm>
            <a:off x="1496067" y="3067900"/>
            <a:ext cx="22860" cy="1905"/>
          </a:xfrm>
          <a:custGeom>
            <a:avLst/>
            <a:gdLst/>
            <a:ahLst/>
            <a:cxnLst/>
            <a:rect l="l" t="t" r="r" b="b"/>
            <a:pathLst>
              <a:path w="22859" h="1905">
                <a:moveTo>
                  <a:pt x="0" y="0"/>
                </a:moveTo>
                <a:lnTo>
                  <a:pt x="0" y="1460"/>
                </a:lnTo>
                <a:lnTo>
                  <a:pt x="22733" y="1460"/>
                </a:lnTo>
                <a:lnTo>
                  <a:pt x="0" y="0"/>
                </a:lnTo>
                <a:close/>
              </a:path>
            </a:pathLst>
          </a:custGeom>
          <a:solidFill>
            <a:srgbClr val="221F1F"/>
          </a:solidFill>
        </p:spPr>
        <p:txBody>
          <a:bodyPr wrap="square" lIns="0" tIns="0" rIns="0" bIns="0" rtlCol="0"/>
          <a:lstStyle/>
          <a:p>
            <a:endParaRPr/>
          </a:p>
        </p:txBody>
      </p:sp>
      <p:sp>
        <p:nvSpPr>
          <p:cNvPr id="1447" name="object 1447"/>
          <p:cNvSpPr/>
          <p:nvPr/>
        </p:nvSpPr>
        <p:spPr>
          <a:xfrm>
            <a:off x="1496067" y="3067900"/>
            <a:ext cx="22860" cy="1905"/>
          </a:xfrm>
          <a:custGeom>
            <a:avLst/>
            <a:gdLst/>
            <a:ahLst/>
            <a:cxnLst/>
            <a:rect l="l" t="t" r="r" b="b"/>
            <a:pathLst>
              <a:path w="22859" h="1905">
                <a:moveTo>
                  <a:pt x="0" y="0"/>
                </a:moveTo>
                <a:lnTo>
                  <a:pt x="0" y="1460"/>
                </a:lnTo>
                <a:lnTo>
                  <a:pt x="22733" y="1460"/>
                </a:lnTo>
                <a:lnTo>
                  <a:pt x="0" y="0"/>
                </a:lnTo>
                <a:close/>
              </a:path>
            </a:pathLst>
          </a:custGeom>
          <a:solidFill>
            <a:srgbClr val="221F1F"/>
          </a:solidFill>
        </p:spPr>
        <p:txBody>
          <a:bodyPr wrap="square" lIns="0" tIns="0" rIns="0" bIns="0" rtlCol="0"/>
          <a:lstStyle/>
          <a:p>
            <a:endParaRPr/>
          </a:p>
        </p:txBody>
      </p:sp>
      <p:sp>
        <p:nvSpPr>
          <p:cNvPr id="1448" name="object 1448"/>
          <p:cNvSpPr/>
          <p:nvPr/>
        </p:nvSpPr>
        <p:spPr>
          <a:xfrm>
            <a:off x="1496067" y="3067900"/>
            <a:ext cx="22860" cy="1905"/>
          </a:xfrm>
          <a:custGeom>
            <a:avLst/>
            <a:gdLst/>
            <a:ahLst/>
            <a:cxnLst/>
            <a:rect l="l" t="t" r="r" b="b"/>
            <a:pathLst>
              <a:path w="22859" h="1905">
                <a:moveTo>
                  <a:pt x="22733" y="0"/>
                </a:moveTo>
                <a:lnTo>
                  <a:pt x="0" y="0"/>
                </a:lnTo>
                <a:lnTo>
                  <a:pt x="22733" y="1460"/>
                </a:lnTo>
                <a:lnTo>
                  <a:pt x="22733" y="0"/>
                </a:lnTo>
                <a:close/>
              </a:path>
            </a:pathLst>
          </a:custGeom>
          <a:solidFill>
            <a:srgbClr val="221F1F"/>
          </a:solidFill>
        </p:spPr>
        <p:txBody>
          <a:bodyPr wrap="square" lIns="0" tIns="0" rIns="0" bIns="0" rtlCol="0"/>
          <a:lstStyle/>
          <a:p>
            <a:endParaRPr/>
          </a:p>
        </p:txBody>
      </p:sp>
      <p:sp>
        <p:nvSpPr>
          <p:cNvPr id="1449" name="object 1449"/>
          <p:cNvSpPr/>
          <p:nvPr/>
        </p:nvSpPr>
        <p:spPr>
          <a:xfrm>
            <a:off x="1496067" y="3067900"/>
            <a:ext cx="22860" cy="1905"/>
          </a:xfrm>
          <a:custGeom>
            <a:avLst/>
            <a:gdLst/>
            <a:ahLst/>
            <a:cxnLst/>
            <a:rect l="l" t="t" r="r" b="b"/>
            <a:pathLst>
              <a:path w="22859" h="1905">
                <a:moveTo>
                  <a:pt x="22733" y="0"/>
                </a:moveTo>
                <a:lnTo>
                  <a:pt x="0" y="0"/>
                </a:lnTo>
                <a:lnTo>
                  <a:pt x="22733" y="1460"/>
                </a:lnTo>
                <a:lnTo>
                  <a:pt x="22733" y="0"/>
                </a:lnTo>
                <a:close/>
              </a:path>
            </a:pathLst>
          </a:custGeom>
          <a:solidFill>
            <a:srgbClr val="221F1F"/>
          </a:solidFill>
        </p:spPr>
        <p:txBody>
          <a:bodyPr wrap="square" lIns="0" tIns="0" rIns="0" bIns="0" rtlCol="0"/>
          <a:lstStyle/>
          <a:p>
            <a:endParaRPr/>
          </a:p>
        </p:txBody>
      </p:sp>
      <p:sp>
        <p:nvSpPr>
          <p:cNvPr id="1450" name="object 1450"/>
          <p:cNvSpPr/>
          <p:nvPr/>
        </p:nvSpPr>
        <p:spPr>
          <a:xfrm>
            <a:off x="1555465" y="3067164"/>
            <a:ext cx="15875" cy="3175"/>
          </a:xfrm>
          <a:custGeom>
            <a:avLst/>
            <a:gdLst/>
            <a:ahLst/>
            <a:cxnLst/>
            <a:rect l="l" t="t" r="r" b="b"/>
            <a:pathLst>
              <a:path w="15875" h="3175">
                <a:moveTo>
                  <a:pt x="0" y="0"/>
                </a:moveTo>
                <a:lnTo>
                  <a:pt x="0" y="2933"/>
                </a:lnTo>
                <a:lnTo>
                  <a:pt x="15405" y="2933"/>
                </a:lnTo>
                <a:lnTo>
                  <a:pt x="0" y="0"/>
                </a:lnTo>
                <a:close/>
              </a:path>
            </a:pathLst>
          </a:custGeom>
          <a:solidFill>
            <a:srgbClr val="221F1F"/>
          </a:solidFill>
        </p:spPr>
        <p:txBody>
          <a:bodyPr wrap="square" lIns="0" tIns="0" rIns="0" bIns="0" rtlCol="0"/>
          <a:lstStyle/>
          <a:p>
            <a:endParaRPr/>
          </a:p>
        </p:txBody>
      </p:sp>
      <p:sp>
        <p:nvSpPr>
          <p:cNvPr id="1451" name="object 1451"/>
          <p:cNvSpPr/>
          <p:nvPr/>
        </p:nvSpPr>
        <p:spPr>
          <a:xfrm>
            <a:off x="1555465" y="3067164"/>
            <a:ext cx="15875" cy="3175"/>
          </a:xfrm>
          <a:custGeom>
            <a:avLst/>
            <a:gdLst/>
            <a:ahLst/>
            <a:cxnLst/>
            <a:rect l="l" t="t" r="r" b="b"/>
            <a:pathLst>
              <a:path w="15875" h="3175">
                <a:moveTo>
                  <a:pt x="0" y="0"/>
                </a:moveTo>
                <a:lnTo>
                  <a:pt x="0" y="2933"/>
                </a:lnTo>
                <a:lnTo>
                  <a:pt x="15405" y="2933"/>
                </a:lnTo>
                <a:lnTo>
                  <a:pt x="0" y="0"/>
                </a:lnTo>
                <a:close/>
              </a:path>
            </a:pathLst>
          </a:custGeom>
          <a:solidFill>
            <a:srgbClr val="221F1F"/>
          </a:solidFill>
        </p:spPr>
        <p:txBody>
          <a:bodyPr wrap="square" lIns="0" tIns="0" rIns="0" bIns="0" rtlCol="0"/>
          <a:lstStyle/>
          <a:p>
            <a:endParaRPr/>
          </a:p>
        </p:txBody>
      </p:sp>
      <p:sp>
        <p:nvSpPr>
          <p:cNvPr id="1452" name="object 1452"/>
          <p:cNvSpPr/>
          <p:nvPr/>
        </p:nvSpPr>
        <p:spPr>
          <a:xfrm>
            <a:off x="1555465" y="3067164"/>
            <a:ext cx="16510" cy="3175"/>
          </a:xfrm>
          <a:custGeom>
            <a:avLst/>
            <a:gdLst/>
            <a:ahLst/>
            <a:cxnLst/>
            <a:rect l="l" t="t" r="r" b="b"/>
            <a:pathLst>
              <a:path w="16509" h="3175">
                <a:moveTo>
                  <a:pt x="16141" y="0"/>
                </a:moveTo>
                <a:lnTo>
                  <a:pt x="0" y="0"/>
                </a:lnTo>
                <a:lnTo>
                  <a:pt x="15405" y="2933"/>
                </a:lnTo>
                <a:lnTo>
                  <a:pt x="16141" y="0"/>
                </a:lnTo>
                <a:close/>
              </a:path>
            </a:pathLst>
          </a:custGeom>
          <a:solidFill>
            <a:srgbClr val="221F1F"/>
          </a:solidFill>
        </p:spPr>
        <p:txBody>
          <a:bodyPr wrap="square" lIns="0" tIns="0" rIns="0" bIns="0" rtlCol="0"/>
          <a:lstStyle/>
          <a:p>
            <a:endParaRPr/>
          </a:p>
        </p:txBody>
      </p:sp>
      <p:sp>
        <p:nvSpPr>
          <p:cNvPr id="1453" name="object 1453"/>
          <p:cNvSpPr/>
          <p:nvPr/>
        </p:nvSpPr>
        <p:spPr>
          <a:xfrm>
            <a:off x="1555465" y="3067164"/>
            <a:ext cx="16510" cy="3175"/>
          </a:xfrm>
          <a:custGeom>
            <a:avLst/>
            <a:gdLst/>
            <a:ahLst/>
            <a:cxnLst/>
            <a:rect l="l" t="t" r="r" b="b"/>
            <a:pathLst>
              <a:path w="16509" h="3175">
                <a:moveTo>
                  <a:pt x="16141" y="0"/>
                </a:moveTo>
                <a:lnTo>
                  <a:pt x="0" y="0"/>
                </a:lnTo>
                <a:lnTo>
                  <a:pt x="15405" y="2933"/>
                </a:lnTo>
                <a:lnTo>
                  <a:pt x="16141" y="0"/>
                </a:lnTo>
                <a:close/>
              </a:path>
            </a:pathLst>
          </a:custGeom>
          <a:solidFill>
            <a:srgbClr val="221F1F"/>
          </a:solidFill>
        </p:spPr>
        <p:txBody>
          <a:bodyPr wrap="square" lIns="0" tIns="0" rIns="0" bIns="0" rtlCol="0"/>
          <a:lstStyle/>
          <a:p>
            <a:endParaRPr/>
          </a:p>
        </p:txBody>
      </p:sp>
      <p:sp>
        <p:nvSpPr>
          <p:cNvPr id="1454" name="object 1454"/>
          <p:cNvSpPr/>
          <p:nvPr/>
        </p:nvSpPr>
        <p:spPr>
          <a:xfrm>
            <a:off x="1540803" y="3068629"/>
            <a:ext cx="12700" cy="2540"/>
          </a:xfrm>
          <a:custGeom>
            <a:avLst/>
            <a:gdLst/>
            <a:ahLst/>
            <a:cxnLst/>
            <a:rect l="l" t="t" r="r" b="b"/>
            <a:pathLst>
              <a:path w="12700" h="2539">
                <a:moveTo>
                  <a:pt x="0" y="0"/>
                </a:moveTo>
                <a:lnTo>
                  <a:pt x="0" y="2209"/>
                </a:lnTo>
                <a:lnTo>
                  <a:pt x="12471" y="2209"/>
                </a:lnTo>
                <a:lnTo>
                  <a:pt x="0" y="0"/>
                </a:lnTo>
                <a:close/>
              </a:path>
            </a:pathLst>
          </a:custGeom>
          <a:solidFill>
            <a:srgbClr val="221F1F"/>
          </a:solidFill>
        </p:spPr>
        <p:txBody>
          <a:bodyPr wrap="square" lIns="0" tIns="0" rIns="0" bIns="0" rtlCol="0"/>
          <a:lstStyle/>
          <a:p>
            <a:endParaRPr/>
          </a:p>
        </p:txBody>
      </p:sp>
      <p:sp>
        <p:nvSpPr>
          <p:cNvPr id="1455" name="object 1455"/>
          <p:cNvSpPr/>
          <p:nvPr/>
        </p:nvSpPr>
        <p:spPr>
          <a:xfrm>
            <a:off x="1540803" y="3068629"/>
            <a:ext cx="12700" cy="2540"/>
          </a:xfrm>
          <a:custGeom>
            <a:avLst/>
            <a:gdLst/>
            <a:ahLst/>
            <a:cxnLst/>
            <a:rect l="l" t="t" r="r" b="b"/>
            <a:pathLst>
              <a:path w="12700" h="2539">
                <a:moveTo>
                  <a:pt x="0" y="0"/>
                </a:moveTo>
                <a:lnTo>
                  <a:pt x="0" y="2209"/>
                </a:lnTo>
                <a:lnTo>
                  <a:pt x="12471" y="2209"/>
                </a:lnTo>
                <a:lnTo>
                  <a:pt x="0" y="0"/>
                </a:lnTo>
                <a:close/>
              </a:path>
            </a:pathLst>
          </a:custGeom>
          <a:solidFill>
            <a:srgbClr val="221F1F"/>
          </a:solidFill>
        </p:spPr>
        <p:txBody>
          <a:bodyPr wrap="square" lIns="0" tIns="0" rIns="0" bIns="0" rtlCol="0"/>
          <a:lstStyle/>
          <a:p>
            <a:endParaRPr/>
          </a:p>
        </p:txBody>
      </p:sp>
      <p:sp>
        <p:nvSpPr>
          <p:cNvPr id="1456" name="object 1456"/>
          <p:cNvSpPr/>
          <p:nvPr/>
        </p:nvSpPr>
        <p:spPr>
          <a:xfrm>
            <a:off x="1540803" y="3068629"/>
            <a:ext cx="13335" cy="2540"/>
          </a:xfrm>
          <a:custGeom>
            <a:avLst/>
            <a:gdLst/>
            <a:ahLst/>
            <a:cxnLst/>
            <a:rect l="l" t="t" r="r" b="b"/>
            <a:pathLst>
              <a:path w="13334" h="2539">
                <a:moveTo>
                  <a:pt x="13195" y="0"/>
                </a:moveTo>
                <a:lnTo>
                  <a:pt x="0" y="0"/>
                </a:lnTo>
                <a:lnTo>
                  <a:pt x="12471" y="2209"/>
                </a:lnTo>
                <a:lnTo>
                  <a:pt x="13195" y="0"/>
                </a:lnTo>
                <a:close/>
              </a:path>
            </a:pathLst>
          </a:custGeom>
          <a:solidFill>
            <a:srgbClr val="221F1F"/>
          </a:solidFill>
        </p:spPr>
        <p:txBody>
          <a:bodyPr wrap="square" lIns="0" tIns="0" rIns="0" bIns="0" rtlCol="0"/>
          <a:lstStyle/>
          <a:p>
            <a:endParaRPr/>
          </a:p>
        </p:txBody>
      </p:sp>
      <p:sp>
        <p:nvSpPr>
          <p:cNvPr id="1457" name="object 1457"/>
          <p:cNvSpPr/>
          <p:nvPr/>
        </p:nvSpPr>
        <p:spPr>
          <a:xfrm>
            <a:off x="1540803" y="3068629"/>
            <a:ext cx="13335" cy="2540"/>
          </a:xfrm>
          <a:custGeom>
            <a:avLst/>
            <a:gdLst/>
            <a:ahLst/>
            <a:cxnLst/>
            <a:rect l="l" t="t" r="r" b="b"/>
            <a:pathLst>
              <a:path w="13334" h="2539">
                <a:moveTo>
                  <a:pt x="13195" y="0"/>
                </a:moveTo>
                <a:lnTo>
                  <a:pt x="0" y="0"/>
                </a:lnTo>
                <a:lnTo>
                  <a:pt x="12471" y="2209"/>
                </a:lnTo>
                <a:lnTo>
                  <a:pt x="13195" y="0"/>
                </a:lnTo>
                <a:close/>
              </a:path>
            </a:pathLst>
          </a:custGeom>
          <a:solidFill>
            <a:srgbClr val="221F1F"/>
          </a:solidFill>
        </p:spPr>
        <p:txBody>
          <a:bodyPr wrap="square" lIns="0" tIns="0" rIns="0" bIns="0" rtlCol="0"/>
          <a:lstStyle/>
          <a:p>
            <a:endParaRPr/>
          </a:p>
        </p:txBody>
      </p:sp>
      <p:sp>
        <p:nvSpPr>
          <p:cNvPr id="1458" name="object 1458"/>
          <p:cNvSpPr/>
          <p:nvPr/>
        </p:nvSpPr>
        <p:spPr>
          <a:xfrm>
            <a:off x="1496067" y="3069365"/>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59" name="object 1459"/>
          <p:cNvSpPr/>
          <p:nvPr/>
        </p:nvSpPr>
        <p:spPr>
          <a:xfrm>
            <a:off x="1496067" y="3069365"/>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60" name="object 1460"/>
          <p:cNvSpPr/>
          <p:nvPr/>
        </p:nvSpPr>
        <p:spPr>
          <a:xfrm>
            <a:off x="1496067" y="3069365"/>
            <a:ext cx="23495" cy="1905"/>
          </a:xfrm>
          <a:custGeom>
            <a:avLst/>
            <a:gdLst/>
            <a:ahLst/>
            <a:cxnLst/>
            <a:rect l="l" t="t" r="r" b="b"/>
            <a:pathLst>
              <a:path w="23494" h="1905">
                <a:moveTo>
                  <a:pt x="22733" y="0"/>
                </a:moveTo>
                <a:lnTo>
                  <a:pt x="0" y="0"/>
                </a:lnTo>
                <a:lnTo>
                  <a:pt x="23469" y="1460"/>
                </a:lnTo>
                <a:lnTo>
                  <a:pt x="22733" y="0"/>
                </a:lnTo>
                <a:close/>
              </a:path>
            </a:pathLst>
          </a:custGeom>
          <a:solidFill>
            <a:srgbClr val="221F1F"/>
          </a:solidFill>
        </p:spPr>
        <p:txBody>
          <a:bodyPr wrap="square" lIns="0" tIns="0" rIns="0" bIns="0" rtlCol="0"/>
          <a:lstStyle/>
          <a:p>
            <a:endParaRPr/>
          </a:p>
        </p:txBody>
      </p:sp>
      <p:sp>
        <p:nvSpPr>
          <p:cNvPr id="1461" name="object 1461"/>
          <p:cNvSpPr/>
          <p:nvPr/>
        </p:nvSpPr>
        <p:spPr>
          <a:xfrm>
            <a:off x="1496067" y="3069365"/>
            <a:ext cx="23495" cy="1905"/>
          </a:xfrm>
          <a:custGeom>
            <a:avLst/>
            <a:gdLst/>
            <a:ahLst/>
            <a:cxnLst/>
            <a:rect l="l" t="t" r="r" b="b"/>
            <a:pathLst>
              <a:path w="23494" h="1905">
                <a:moveTo>
                  <a:pt x="22733" y="0"/>
                </a:moveTo>
                <a:lnTo>
                  <a:pt x="0" y="0"/>
                </a:lnTo>
                <a:lnTo>
                  <a:pt x="23469" y="1460"/>
                </a:lnTo>
                <a:lnTo>
                  <a:pt x="22733" y="0"/>
                </a:lnTo>
                <a:close/>
              </a:path>
            </a:pathLst>
          </a:custGeom>
          <a:solidFill>
            <a:srgbClr val="221F1F"/>
          </a:solidFill>
        </p:spPr>
        <p:txBody>
          <a:bodyPr wrap="square" lIns="0" tIns="0" rIns="0" bIns="0" rtlCol="0"/>
          <a:lstStyle/>
          <a:p>
            <a:endParaRPr/>
          </a:p>
        </p:txBody>
      </p:sp>
      <p:sp>
        <p:nvSpPr>
          <p:cNvPr id="1462" name="object 1462"/>
          <p:cNvSpPr/>
          <p:nvPr/>
        </p:nvSpPr>
        <p:spPr>
          <a:xfrm>
            <a:off x="1496067" y="3070830"/>
            <a:ext cx="23495" cy="1270"/>
          </a:xfrm>
          <a:custGeom>
            <a:avLst/>
            <a:gdLst/>
            <a:ahLst/>
            <a:cxnLst/>
            <a:rect l="l" t="t" r="r" b="b"/>
            <a:pathLst>
              <a:path w="23494" h="1269">
                <a:moveTo>
                  <a:pt x="0" y="0"/>
                </a:moveTo>
                <a:lnTo>
                  <a:pt x="0" y="723"/>
                </a:lnTo>
                <a:lnTo>
                  <a:pt x="23469" y="723"/>
                </a:lnTo>
                <a:lnTo>
                  <a:pt x="0" y="0"/>
                </a:lnTo>
                <a:close/>
              </a:path>
            </a:pathLst>
          </a:custGeom>
          <a:solidFill>
            <a:srgbClr val="221F1F"/>
          </a:solidFill>
        </p:spPr>
        <p:txBody>
          <a:bodyPr wrap="square" lIns="0" tIns="0" rIns="0" bIns="0" rtlCol="0"/>
          <a:lstStyle/>
          <a:p>
            <a:endParaRPr/>
          </a:p>
        </p:txBody>
      </p:sp>
      <p:sp>
        <p:nvSpPr>
          <p:cNvPr id="1463" name="object 1463"/>
          <p:cNvSpPr/>
          <p:nvPr/>
        </p:nvSpPr>
        <p:spPr>
          <a:xfrm>
            <a:off x="1496067" y="3070830"/>
            <a:ext cx="23495" cy="1270"/>
          </a:xfrm>
          <a:custGeom>
            <a:avLst/>
            <a:gdLst/>
            <a:ahLst/>
            <a:cxnLst/>
            <a:rect l="l" t="t" r="r" b="b"/>
            <a:pathLst>
              <a:path w="23494" h="1269">
                <a:moveTo>
                  <a:pt x="0" y="0"/>
                </a:moveTo>
                <a:lnTo>
                  <a:pt x="0" y="723"/>
                </a:lnTo>
                <a:lnTo>
                  <a:pt x="23469" y="723"/>
                </a:lnTo>
                <a:lnTo>
                  <a:pt x="0" y="0"/>
                </a:lnTo>
                <a:close/>
              </a:path>
            </a:pathLst>
          </a:custGeom>
          <a:solidFill>
            <a:srgbClr val="221F1F"/>
          </a:solidFill>
        </p:spPr>
        <p:txBody>
          <a:bodyPr wrap="square" lIns="0" tIns="0" rIns="0" bIns="0" rtlCol="0"/>
          <a:lstStyle/>
          <a:p>
            <a:endParaRPr/>
          </a:p>
        </p:txBody>
      </p:sp>
      <p:sp>
        <p:nvSpPr>
          <p:cNvPr id="1464" name="object 1464"/>
          <p:cNvSpPr/>
          <p:nvPr/>
        </p:nvSpPr>
        <p:spPr>
          <a:xfrm>
            <a:off x="1496067" y="3070830"/>
            <a:ext cx="23495" cy="1270"/>
          </a:xfrm>
          <a:custGeom>
            <a:avLst/>
            <a:gdLst/>
            <a:ahLst/>
            <a:cxnLst/>
            <a:rect l="l" t="t" r="r" b="b"/>
            <a:pathLst>
              <a:path w="23494" h="1269">
                <a:moveTo>
                  <a:pt x="23469" y="0"/>
                </a:moveTo>
                <a:lnTo>
                  <a:pt x="0" y="0"/>
                </a:lnTo>
                <a:lnTo>
                  <a:pt x="23469" y="723"/>
                </a:lnTo>
                <a:lnTo>
                  <a:pt x="23469" y="0"/>
                </a:lnTo>
                <a:close/>
              </a:path>
            </a:pathLst>
          </a:custGeom>
          <a:solidFill>
            <a:srgbClr val="221F1F"/>
          </a:solidFill>
        </p:spPr>
        <p:txBody>
          <a:bodyPr wrap="square" lIns="0" tIns="0" rIns="0" bIns="0" rtlCol="0"/>
          <a:lstStyle/>
          <a:p>
            <a:endParaRPr/>
          </a:p>
        </p:txBody>
      </p:sp>
      <p:sp>
        <p:nvSpPr>
          <p:cNvPr id="1465" name="object 1465"/>
          <p:cNvSpPr/>
          <p:nvPr/>
        </p:nvSpPr>
        <p:spPr>
          <a:xfrm>
            <a:off x="1496067" y="3070830"/>
            <a:ext cx="23495" cy="1270"/>
          </a:xfrm>
          <a:custGeom>
            <a:avLst/>
            <a:gdLst/>
            <a:ahLst/>
            <a:cxnLst/>
            <a:rect l="l" t="t" r="r" b="b"/>
            <a:pathLst>
              <a:path w="23494" h="1269">
                <a:moveTo>
                  <a:pt x="23469" y="0"/>
                </a:moveTo>
                <a:lnTo>
                  <a:pt x="0" y="0"/>
                </a:lnTo>
                <a:lnTo>
                  <a:pt x="23469" y="723"/>
                </a:lnTo>
                <a:lnTo>
                  <a:pt x="23469" y="0"/>
                </a:lnTo>
                <a:close/>
              </a:path>
            </a:pathLst>
          </a:custGeom>
          <a:solidFill>
            <a:srgbClr val="221F1F"/>
          </a:solidFill>
        </p:spPr>
        <p:txBody>
          <a:bodyPr wrap="square" lIns="0" tIns="0" rIns="0" bIns="0" rtlCol="0"/>
          <a:lstStyle/>
          <a:p>
            <a:endParaRPr/>
          </a:p>
        </p:txBody>
      </p:sp>
      <p:sp>
        <p:nvSpPr>
          <p:cNvPr id="1466" name="object 1466"/>
          <p:cNvSpPr/>
          <p:nvPr/>
        </p:nvSpPr>
        <p:spPr>
          <a:xfrm>
            <a:off x="1496067" y="3071558"/>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67" name="object 1467"/>
          <p:cNvSpPr/>
          <p:nvPr/>
        </p:nvSpPr>
        <p:spPr>
          <a:xfrm>
            <a:off x="1496067" y="3071558"/>
            <a:ext cx="23495" cy="1905"/>
          </a:xfrm>
          <a:custGeom>
            <a:avLst/>
            <a:gdLst/>
            <a:ahLst/>
            <a:cxnLst/>
            <a:rect l="l" t="t" r="r" b="b"/>
            <a:pathLst>
              <a:path w="23494" h="1905">
                <a:moveTo>
                  <a:pt x="0" y="0"/>
                </a:moveTo>
                <a:lnTo>
                  <a:pt x="0" y="1460"/>
                </a:lnTo>
                <a:lnTo>
                  <a:pt x="23469" y="1460"/>
                </a:lnTo>
                <a:lnTo>
                  <a:pt x="0" y="0"/>
                </a:lnTo>
                <a:close/>
              </a:path>
            </a:pathLst>
          </a:custGeom>
          <a:solidFill>
            <a:srgbClr val="221F1F"/>
          </a:solidFill>
        </p:spPr>
        <p:txBody>
          <a:bodyPr wrap="square" lIns="0" tIns="0" rIns="0" bIns="0" rtlCol="0"/>
          <a:lstStyle/>
          <a:p>
            <a:endParaRPr/>
          </a:p>
        </p:txBody>
      </p:sp>
      <p:sp>
        <p:nvSpPr>
          <p:cNvPr id="1468" name="object 1468"/>
          <p:cNvSpPr/>
          <p:nvPr/>
        </p:nvSpPr>
        <p:spPr>
          <a:xfrm>
            <a:off x="1496067" y="3071558"/>
            <a:ext cx="23495" cy="1905"/>
          </a:xfrm>
          <a:custGeom>
            <a:avLst/>
            <a:gdLst/>
            <a:ahLst/>
            <a:cxnLst/>
            <a:rect l="l" t="t" r="r" b="b"/>
            <a:pathLst>
              <a:path w="23494" h="1905">
                <a:moveTo>
                  <a:pt x="23469" y="0"/>
                </a:moveTo>
                <a:lnTo>
                  <a:pt x="0" y="0"/>
                </a:lnTo>
                <a:lnTo>
                  <a:pt x="23469" y="1460"/>
                </a:lnTo>
                <a:lnTo>
                  <a:pt x="23469" y="0"/>
                </a:lnTo>
                <a:close/>
              </a:path>
            </a:pathLst>
          </a:custGeom>
          <a:solidFill>
            <a:srgbClr val="221F1F"/>
          </a:solidFill>
        </p:spPr>
        <p:txBody>
          <a:bodyPr wrap="square" lIns="0" tIns="0" rIns="0" bIns="0" rtlCol="0"/>
          <a:lstStyle/>
          <a:p>
            <a:endParaRPr/>
          </a:p>
        </p:txBody>
      </p:sp>
      <p:sp>
        <p:nvSpPr>
          <p:cNvPr id="1469" name="object 1469"/>
          <p:cNvSpPr/>
          <p:nvPr/>
        </p:nvSpPr>
        <p:spPr>
          <a:xfrm>
            <a:off x="1496067" y="3071558"/>
            <a:ext cx="23495" cy="1905"/>
          </a:xfrm>
          <a:custGeom>
            <a:avLst/>
            <a:gdLst/>
            <a:ahLst/>
            <a:cxnLst/>
            <a:rect l="l" t="t" r="r" b="b"/>
            <a:pathLst>
              <a:path w="23494" h="1905">
                <a:moveTo>
                  <a:pt x="23469" y="0"/>
                </a:moveTo>
                <a:lnTo>
                  <a:pt x="0" y="0"/>
                </a:lnTo>
                <a:lnTo>
                  <a:pt x="23469" y="1460"/>
                </a:lnTo>
                <a:lnTo>
                  <a:pt x="23469" y="0"/>
                </a:lnTo>
                <a:close/>
              </a:path>
            </a:pathLst>
          </a:custGeom>
          <a:solidFill>
            <a:srgbClr val="221F1F"/>
          </a:solidFill>
        </p:spPr>
        <p:txBody>
          <a:bodyPr wrap="square" lIns="0" tIns="0" rIns="0" bIns="0" rtlCol="0"/>
          <a:lstStyle/>
          <a:p>
            <a:endParaRPr/>
          </a:p>
        </p:txBody>
      </p:sp>
      <p:sp>
        <p:nvSpPr>
          <p:cNvPr id="1470" name="object 1470"/>
          <p:cNvSpPr/>
          <p:nvPr/>
        </p:nvSpPr>
        <p:spPr>
          <a:xfrm>
            <a:off x="1496067" y="3073025"/>
            <a:ext cx="23495" cy="1270"/>
          </a:xfrm>
          <a:custGeom>
            <a:avLst/>
            <a:gdLst/>
            <a:ahLst/>
            <a:cxnLst/>
            <a:rect l="l" t="t" r="r" b="b"/>
            <a:pathLst>
              <a:path w="23494" h="1269">
                <a:moveTo>
                  <a:pt x="0" y="0"/>
                </a:moveTo>
                <a:lnTo>
                  <a:pt x="0" y="736"/>
                </a:lnTo>
                <a:lnTo>
                  <a:pt x="23469" y="736"/>
                </a:lnTo>
                <a:lnTo>
                  <a:pt x="0" y="0"/>
                </a:lnTo>
                <a:close/>
              </a:path>
            </a:pathLst>
          </a:custGeom>
          <a:solidFill>
            <a:srgbClr val="221F1F"/>
          </a:solidFill>
        </p:spPr>
        <p:txBody>
          <a:bodyPr wrap="square" lIns="0" tIns="0" rIns="0" bIns="0" rtlCol="0"/>
          <a:lstStyle/>
          <a:p>
            <a:endParaRPr/>
          </a:p>
        </p:txBody>
      </p:sp>
      <p:sp>
        <p:nvSpPr>
          <p:cNvPr id="1471" name="object 1471"/>
          <p:cNvSpPr/>
          <p:nvPr/>
        </p:nvSpPr>
        <p:spPr>
          <a:xfrm>
            <a:off x="1496067" y="3073025"/>
            <a:ext cx="23495" cy="1270"/>
          </a:xfrm>
          <a:custGeom>
            <a:avLst/>
            <a:gdLst/>
            <a:ahLst/>
            <a:cxnLst/>
            <a:rect l="l" t="t" r="r" b="b"/>
            <a:pathLst>
              <a:path w="23494" h="1269">
                <a:moveTo>
                  <a:pt x="0" y="0"/>
                </a:moveTo>
                <a:lnTo>
                  <a:pt x="0" y="736"/>
                </a:lnTo>
                <a:lnTo>
                  <a:pt x="23469" y="736"/>
                </a:lnTo>
                <a:lnTo>
                  <a:pt x="0" y="0"/>
                </a:lnTo>
                <a:close/>
              </a:path>
            </a:pathLst>
          </a:custGeom>
          <a:solidFill>
            <a:srgbClr val="221F1F"/>
          </a:solidFill>
        </p:spPr>
        <p:txBody>
          <a:bodyPr wrap="square" lIns="0" tIns="0" rIns="0" bIns="0" rtlCol="0"/>
          <a:lstStyle/>
          <a:p>
            <a:endParaRPr/>
          </a:p>
        </p:txBody>
      </p:sp>
      <p:sp>
        <p:nvSpPr>
          <p:cNvPr id="1472" name="object 1472"/>
          <p:cNvSpPr/>
          <p:nvPr/>
        </p:nvSpPr>
        <p:spPr>
          <a:xfrm>
            <a:off x="1496067" y="3073025"/>
            <a:ext cx="23495" cy="1270"/>
          </a:xfrm>
          <a:custGeom>
            <a:avLst/>
            <a:gdLst/>
            <a:ahLst/>
            <a:cxnLst/>
            <a:rect l="l" t="t" r="r" b="b"/>
            <a:pathLst>
              <a:path w="23494" h="1269">
                <a:moveTo>
                  <a:pt x="23469" y="0"/>
                </a:moveTo>
                <a:lnTo>
                  <a:pt x="0" y="0"/>
                </a:lnTo>
                <a:lnTo>
                  <a:pt x="23469" y="736"/>
                </a:lnTo>
                <a:lnTo>
                  <a:pt x="23469" y="0"/>
                </a:lnTo>
                <a:close/>
              </a:path>
            </a:pathLst>
          </a:custGeom>
          <a:solidFill>
            <a:srgbClr val="221F1F"/>
          </a:solidFill>
        </p:spPr>
        <p:txBody>
          <a:bodyPr wrap="square" lIns="0" tIns="0" rIns="0" bIns="0" rtlCol="0"/>
          <a:lstStyle/>
          <a:p>
            <a:endParaRPr/>
          </a:p>
        </p:txBody>
      </p:sp>
      <p:sp>
        <p:nvSpPr>
          <p:cNvPr id="1473" name="object 1473"/>
          <p:cNvSpPr/>
          <p:nvPr/>
        </p:nvSpPr>
        <p:spPr>
          <a:xfrm>
            <a:off x="1496067" y="3073025"/>
            <a:ext cx="23495" cy="1270"/>
          </a:xfrm>
          <a:custGeom>
            <a:avLst/>
            <a:gdLst/>
            <a:ahLst/>
            <a:cxnLst/>
            <a:rect l="l" t="t" r="r" b="b"/>
            <a:pathLst>
              <a:path w="23494" h="1269">
                <a:moveTo>
                  <a:pt x="23469" y="0"/>
                </a:moveTo>
                <a:lnTo>
                  <a:pt x="0" y="0"/>
                </a:lnTo>
                <a:lnTo>
                  <a:pt x="23469" y="736"/>
                </a:lnTo>
                <a:lnTo>
                  <a:pt x="23469" y="0"/>
                </a:lnTo>
                <a:close/>
              </a:path>
            </a:pathLst>
          </a:custGeom>
          <a:solidFill>
            <a:srgbClr val="221F1F"/>
          </a:solidFill>
        </p:spPr>
        <p:txBody>
          <a:bodyPr wrap="square" lIns="0" tIns="0" rIns="0" bIns="0" rtlCol="0"/>
          <a:lstStyle/>
          <a:p>
            <a:endParaRPr/>
          </a:p>
        </p:txBody>
      </p:sp>
      <p:sp>
        <p:nvSpPr>
          <p:cNvPr id="1474" name="object 1474"/>
          <p:cNvSpPr/>
          <p:nvPr/>
        </p:nvSpPr>
        <p:spPr>
          <a:xfrm>
            <a:off x="1540066" y="3070830"/>
            <a:ext cx="12700" cy="3810"/>
          </a:xfrm>
          <a:custGeom>
            <a:avLst/>
            <a:gdLst/>
            <a:ahLst/>
            <a:cxnLst/>
            <a:rect l="l" t="t" r="r" b="b"/>
            <a:pathLst>
              <a:path w="12700" h="3810">
                <a:moveTo>
                  <a:pt x="736" y="0"/>
                </a:moveTo>
                <a:lnTo>
                  <a:pt x="0" y="3657"/>
                </a:lnTo>
                <a:lnTo>
                  <a:pt x="12458" y="3657"/>
                </a:lnTo>
                <a:lnTo>
                  <a:pt x="736" y="0"/>
                </a:lnTo>
                <a:close/>
              </a:path>
            </a:pathLst>
          </a:custGeom>
          <a:solidFill>
            <a:srgbClr val="221F1F"/>
          </a:solidFill>
        </p:spPr>
        <p:txBody>
          <a:bodyPr wrap="square" lIns="0" tIns="0" rIns="0" bIns="0" rtlCol="0"/>
          <a:lstStyle/>
          <a:p>
            <a:endParaRPr/>
          </a:p>
        </p:txBody>
      </p:sp>
      <p:sp>
        <p:nvSpPr>
          <p:cNvPr id="1475" name="object 1475"/>
          <p:cNvSpPr/>
          <p:nvPr/>
        </p:nvSpPr>
        <p:spPr>
          <a:xfrm>
            <a:off x="1540066" y="3070830"/>
            <a:ext cx="12700" cy="3810"/>
          </a:xfrm>
          <a:custGeom>
            <a:avLst/>
            <a:gdLst/>
            <a:ahLst/>
            <a:cxnLst/>
            <a:rect l="l" t="t" r="r" b="b"/>
            <a:pathLst>
              <a:path w="12700" h="3810">
                <a:moveTo>
                  <a:pt x="736" y="0"/>
                </a:moveTo>
                <a:lnTo>
                  <a:pt x="0" y="3657"/>
                </a:lnTo>
                <a:lnTo>
                  <a:pt x="12458" y="3657"/>
                </a:lnTo>
                <a:lnTo>
                  <a:pt x="736" y="0"/>
                </a:lnTo>
                <a:close/>
              </a:path>
            </a:pathLst>
          </a:custGeom>
          <a:solidFill>
            <a:srgbClr val="221F1F"/>
          </a:solidFill>
        </p:spPr>
        <p:txBody>
          <a:bodyPr wrap="square" lIns="0" tIns="0" rIns="0" bIns="0" rtlCol="0"/>
          <a:lstStyle/>
          <a:p>
            <a:endParaRPr/>
          </a:p>
        </p:txBody>
      </p:sp>
      <p:sp>
        <p:nvSpPr>
          <p:cNvPr id="1476" name="object 1476"/>
          <p:cNvSpPr/>
          <p:nvPr/>
        </p:nvSpPr>
        <p:spPr>
          <a:xfrm>
            <a:off x="1540803" y="3070830"/>
            <a:ext cx="12700" cy="3810"/>
          </a:xfrm>
          <a:custGeom>
            <a:avLst/>
            <a:gdLst/>
            <a:ahLst/>
            <a:cxnLst/>
            <a:rect l="l" t="t" r="r" b="b"/>
            <a:pathLst>
              <a:path w="12700" h="3810">
                <a:moveTo>
                  <a:pt x="12471" y="0"/>
                </a:moveTo>
                <a:lnTo>
                  <a:pt x="0" y="0"/>
                </a:lnTo>
                <a:lnTo>
                  <a:pt x="11722" y="3657"/>
                </a:lnTo>
                <a:lnTo>
                  <a:pt x="12471" y="0"/>
                </a:lnTo>
                <a:close/>
              </a:path>
            </a:pathLst>
          </a:custGeom>
          <a:solidFill>
            <a:srgbClr val="221F1F"/>
          </a:solidFill>
        </p:spPr>
        <p:txBody>
          <a:bodyPr wrap="square" lIns="0" tIns="0" rIns="0" bIns="0" rtlCol="0"/>
          <a:lstStyle/>
          <a:p>
            <a:endParaRPr/>
          </a:p>
        </p:txBody>
      </p:sp>
      <p:sp>
        <p:nvSpPr>
          <p:cNvPr id="1477" name="object 1477"/>
          <p:cNvSpPr/>
          <p:nvPr/>
        </p:nvSpPr>
        <p:spPr>
          <a:xfrm>
            <a:off x="1540803" y="3070830"/>
            <a:ext cx="12700" cy="3810"/>
          </a:xfrm>
          <a:custGeom>
            <a:avLst/>
            <a:gdLst/>
            <a:ahLst/>
            <a:cxnLst/>
            <a:rect l="l" t="t" r="r" b="b"/>
            <a:pathLst>
              <a:path w="12700" h="3810">
                <a:moveTo>
                  <a:pt x="12471" y="0"/>
                </a:moveTo>
                <a:lnTo>
                  <a:pt x="0" y="0"/>
                </a:lnTo>
                <a:lnTo>
                  <a:pt x="11722" y="3657"/>
                </a:lnTo>
                <a:lnTo>
                  <a:pt x="12471" y="0"/>
                </a:lnTo>
                <a:close/>
              </a:path>
            </a:pathLst>
          </a:custGeom>
          <a:solidFill>
            <a:srgbClr val="221F1F"/>
          </a:solidFill>
        </p:spPr>
        <p:txBody>
          <a:bodyPr wrap="square" lIns="0" tIns="0" rIns="0" bIns="0" rtlCol="0"/>
          <a:lstStyle/>
          <a:p>
            <a:endParaRPr/>
          </a:p>
        </p:txBody>
      </p:sp>
      <p:sp>
        <p:nvSpPr>
          <p:cNvPr id="1478" name="object 1478"/>
          <p:cNvSpPr/>
          <p:nvPr/>
        </p:nvSpPr>
        <p:spPr>
          <a:xfrm>
            <a:off x="1555465" y="3070094"/>
            <a:ext cx="15240" cy="5715"/>
          </a:xfrm>
          <a:custGeom>
            <a:avLst/>
            <a:gdLst/>
            <a:ahLst/>
            <a:cxnLst/>
            <a:rect l="l" t="t" r="r" b="b"/>
            <a:pathLst>
              <a:path w="15240" h="5714">
                <a:moveTo>
                  <a:pt x="0" y="0"/>
                </a:moveTo>
                <a:lnTo>
                  <a:pt x="0" y="5143"/>
                </a:lnTo>
                <a:lnTo>
                  <a:pt x="14668" y="5143"/>
                </a:lnTo>
                <a:lnTo>
                  <a:pt x="0" y="0"/>
                </a:lnTo>
                <a:close/>
              </a:path>
            </a:pathLst>
          </a:custGeom>
          <a:solidFill>
            <a:srgbClr val="221F1F"/>
          </a:solidFill>
        </p:spPr>
        <p:txBody>
          <a:bodyPr wrap="square" lIns="0" tIns="0" rIns="0" bIns="0" rtlCol="0"/>
          <a:lstStyle/>
          <a:p>
            <a:endParaRPr/>
          </a:p>
        </p:txBody>
      </p:sp>
      <p:sp>
        <p:nvSpPr>
          <p:cNvPr id="1479" name="object 1479"/>
          <p:cNvSpPr/>
          <p:nvPr/>
        </p:nvSpPr>
        <p:spPr>
          <a:xfrm>
            <a:off x="1555465" y="3070094"/>
            <a:ext cx="15240" cy="5715"/>
          </a:xfrm>
          <a:custGeom>
            <a:avLst/>
            <a:gdLst/>
            <a:ahLst/>
            <a:cxnLst/>
            <a:rect l="l" t="t" r="r" b="b"/>
            <a:pathLst>
              <a:path w="15240" h="5714">
                <a:moveTo>
                  <a:pt x="0" y="0"/>
                </a:moveTo>
                <a:lnTo>
                  <a:pt x="0" y="5143"/>
                </a:lnTo>
                <a:lnTo>
                  <a:pt x="14668" y="5143"/>
                </a:lnTo>
                <a:lnTo>
                  <a:pt x="0" y="0"/>
                </a:lnTo>
                <a:close/>
              </a:path>
            </a:pathLst>
          </a:custGeom>
          <a:solidFill>
            <a:srgbClr val="221F1F"/>
          </a:solidFill>
        </p:spPr>
        <p:txBody>
          <a:bodyPr wrap="square" lIns="0" tIns="0" rIns="0" bIns="0" rtlCol="0"/>
          <a:lstStyle/>
          <a:p>
            <a:endParaRPr/>
          </a:p>
        </p:txBody>
      </p:sp>
      <p:sp>
        <p:nvSpPr>
          <p:cNvPr id="1480" name="object 1480"/>
          <p:cNvSpPr/>
          <p:nvPr/>
        </p:nvSpPr>
        <p:spPr>
          <a:xfrm>
            <a:off x="1555465" y="3070094"/>
            <a:ext cx="15875" cy="5715"/>
          </a:xfrm>
          <a:custGeom>
            <a:avLst/>
            <a:gdLst/>
            <a:ahLst/>
            <a:cxnLst/>
            <a:rect l="l" t="t" r="r" b="b"/>
            <a:pathLst>
              <a:path w="15875" h="5714">
                <a:moveTo>
                  <a:pt x="15405" y="0"/>
                </a:moveTo>
                <a:lnTo>
                  <a:pt x="0" y="0"/>
                </a:lnTo>
                <a:lnTo>
                  <a:pt x="14668" y="5143"/>
                </a:lnTo>
                <a:lnTo>
                  <a:pt x="15405" y="0"/>
                </a:lnTo>
                <a:close/>
              </a:path>
            </a:pathLst>
          </a:custGeom>
          <a:solidFill>
            <a:srgbClr val="221F1F"/>
          </a:solidFill>
        </p:spPr>
        <p:txBody>
          <a:bodyPr wrap="square" lIns="0" tIns="0" rIns="0" bIns="0" rtlCol="0"/>
          <a:lstStyle/>
          <a:p>
            <a:endParaRPr/>
          </a:p>
        </p:txBody>
      </p:sp>
      <p:sp>
        <p:nvSpPr>
          <p:cNvPr id="1481" name="object 1481"/>
          <p:cNvSpPr/>
          <p:nvPr/>
        </p:nvSpPr>
        <p:spPr>
          <a:xfrm>
            <a:off x="1555465" y="3070094"/>
            <a:ext cx="15875" cy="5715"/>
          </a:xfrm>
          <a:custGeom>
            <a:avLst/>
            <a:gdLst/>
            <a:ahLst/>
            <a:cxnLst/>
            <a:rect l="l" t="t" r="r" b="b"/>
            <a:pathLst>
              <a:path w="15875" h="5714">
                <a:moveTo>
                  <a:pt x="15405" y="0"/>
                </a:moveTo>
                <a:lnTo>
                  <a:pt x="0" y="0"/>
                </a:lnTo>
                <a:lnTo>
                  <a:pt x="14668" y="5143"/>
                </a:lnTo>
                <a:lnTo>
                  <a:pt x="15405" y="0"/>
                </a:lnTo>
                <a:close/>
              </a:path>
            </a:pathLst>
          </a:custGeom>
          <a:solidFill>
            <a:srgbClr val="221F1F"/>
          </a:solidFill>
        </p:spPr>
        <p:txBody>
          <a:bodyPr wrap="square" lIns="0" tIns="0" rIns="0" bIns="0" rtlCol="0"/>
          <a:lstStyle/>
          <a:p>
            <a:endParaRPr/>
          </a:p>
        </p:txBody>
      </p:sp>
      <p:sp>
        <p:nvSpPr>
          <p:cNvPr id="1482" name="object 1482"/>
          <p:cNvSpPr/>
          <p:nvPr/>
        </p:nvSpPr>
        <p:spPr>
          <a:xfrm>
            <a:off x="1496067" y="3073760"/>
            <a:ext cx="25400" cy="1905"/>
          </a:xfrm>
          <a:custGeom>
            <a:avLst/>
            <a:gdLst/>
            <a:ahLst/>
            <a:cxnLst/>
            <a:rect l="l" t="t" r="r" b="b"/>
            <a:pathLst>
              <a:path w="25400" h="1905">
                <a:moveTo>
                  <a:pt x="0" y="0"/>
                </a:moveTo>
                <a:lnTo>
                  <a:pt x="0" y="1460"/>
                </a:lnTo>
                <a:lnTo>
                  <a:pt x="24930" y="1460"/>
                </a:lnTo>
                <a:lnTo>
                  <a:pt x="0" y="0"/>
                </a:lnTo>
                <a:close/>
              </a:path>
            </a:pathLst>
          </a:custGeom>
          <a:solidFill>
            <a:srgbClr val="221F1F"/>
          </a:solidFill>
        </p:spPr>
        <p:txBody>
          <a:bodyPr wrap="square" lIns="0" tIns="0" rIns="0" bIns="0" rtlCol="0"/>
          <a:lstStyle/>
          <a:p>
            <a:endParaRPr/>
          </a:p>
        </p:txBody>
      </p:sp>
      <p:sp>
        <p:nvSpPr>
          <p:cNvPr id="1483" name="object 1483"/>
          <p:cNvSpPr/>
          <p:nvPr/>
        </p:nvSpPr>
        <p:spPr>
          <a:xfrm>
            <a:off x="1496067" y="3073760"/>
            <a:ext cx="25400" cy="1905"/>
          </a:xfrm>
          <a:custGeom>
            <a:avLst/>
            <a:gdLst/>
            <a:ahLst/>
            <a:cxnLst/>
            <a:rect l="l" t="t" r="r" b="b"/>
            <a:pathLst>
              <a:path w="25400" h="1905">
                <a:moveTo>
                  <a:pt x="0" y="0"/>
                </a:moveTo>
                <a:lnTo>
                  <a:pt x="0" y="1460"/>
                </a:lnTo>
                <a:lnTo>
                  <a:pt x="24930" y="1460"/>
                </a:lnTo>
                <a:lnTo>
                  <a:pt x="0" y="0"/>
                </a:lnTo>
                <a:close/>
              </a:path>
            </a:pathLst>
          </a:custGeom>
          <a:solidFill>
            <a:srgbClr val="221F1F"/>
          </a:solidFill>
        </p:spPr>
        <p:txBody>
          <a:bodyPr wrap="square" lIns="0" tIns="0" rIns="0" bIns="0" rtlCol="0"/>
          <a:lstStyle/>
          <a:p>
            <a:endParaRPr/>
          </a:p>
        </p:txBody>
      </p:sp>
      <p:sp>
        <p:nvSpPr>
          <p:cNvPr id="1484" name="object 1484"/>
          <p:cNvSpPr/>
          <p:nvPr/>
        </p:nvSpPr>
        <p:spPr>
          <a:xfrm>
            <a:off x="1496067" y="3073760"/>
            <a:ext cx="25400" cy="1905"/>
          </a:xfrm>
          <a:custGeom>
            <a:avLst/>
            <a:gdLst/>
            <a:ahLst/>
            <a:cxnLst/>
            <a:rect l="l" t="t" r="r" b="b"/>
            <a:pathLst>
              <a:path w="25400" h="1905">
                <a:moveTo>
                  <a:pt x="23469" y="0"/>
                </a:moveTo>
                <a:lnTo>
                  <a:pt x="0" y="0"/>
                </a:lnTo>
                <a:lnTo>
                  <a:pt x="24930" y="1460"/>
                </a:lnTo>
                <a:lnTo>
                  <a:pt x="23469" y="0"/>
                </a:lnTo>
                <a:close/>
              </a:path>
            </a:pathLst>
          </a:custGeom>
          <a:solidFill>
            <a:srgbClr val="221F1F"/>
          </a:solidFill>
        </p:spPr>
        <p:txBody>
          <a:bodyPr wrap="square" lIns="0" tIns="0" rIns="0" bIns="0" rtlCol="0"/>
          <a:lstStyle/>
          <a:p>
            <a:endParaRPr/>
          </a:p>
        </p:txBody>
      </p:sp>
      <p:sp>
        <p:nvSpPr>
          <p:cNvPr id="1485" name="object 1485"/>
          <p:cNvSpPr/>
          <p:nvPr/>
        </p:nvSpPr>
        <p:spPr>
          <a:xfrm>
            <a:off x="1496067" y="3073760"/>
            <a:ext cx="25400" cy="1905"/>
          </a:xfrm>
          <a:custGeom>
            <a:avLst/>
            <a:gdLst/>
            <a:ahLst/>
            <a:cxnLst/>
            <a:rect l="l" t="t" r="r" b="b"/>
            <a:pathLst>
              <a:path w="25400" h="1905">
                <a:moveTo>
                  <a:pt x="23469" y="0"/>
                </a:moveTo>
                <a:lnTo>
                  <a:pt x="0" y="0"/>
                </a:lnTo>
                <a:lnTo>
                  <a:pt x="24930" y="1460"/>
                </a:lnTo>
                <a:lnTo>
                  <a:pt x="23469" y="0"/>
                </a:lnTo>
                <a:close/>
              </a:path>
            </a:pathLst>
          </a:custGeom>
          <a:solidFill>
            <a:srgbClr val="221F1F"/>
          </a:solidFill>
        </p:spPr>
        <p:txBody>
          <a:bodyPr wrap="square" lIns="0" tIns="0" rIns="0" bIns="0" rtlCol="0"/>
          <a:lstStyle/>
          <a:p>
            <a:endParaRPr/>
          </a:p>
        </p:txBody>
      </p:sp>
      <p:sp>
        <p:nvSpPr>
          <p:cNvPr id="1486" name="object 1486"/>
          <p:cNvSpPr/>
          <p:nvPr/>
        </p:nvSpPr>
        <p:spPr>
          <a:xfrm>
            <a:off x="1555465" y="3075226"/>
            <a:ext cx="15240" cy="1270"/>
          </a:xfrm>
          <a:custGeom>
            <a:avLst/>
            <a:gdLst/>
            <a:ahLst/>
            <a:cxnLst/>
            <a:rect l="l" t="t" r="r" b="b"/>
            <a:pathLst>
              <a:path w="15240" h="1269">
                <a:moveTo>
                  <a:pt x="0" y="0"/>
                </a:moveTo>
                <a:lnTo>
                  <a:pt x="0" y="723"/>
                </a:lnTo>
                <a:lnTo>
                  <a:pt x="14668" y="723"/>
                </a:lnTo>
                <a:lnTo>
                  <a:pt x="0" y="0"/>
                </a:lnTo>
                <a:close/>
              </a:path>
            </a:pathLst>
          </a:custGeom>
          <a:solidFill>
            <a:srgbClr val="221F1F"/>
          </a:solidFill>
        </p:spPr>
        <p:txBody>
          <a:bodyPr wrap="square" lIns="0" tIns="0" rIns="0" bIns="0" rtlCol="0"/>
          <a:lstStyle/>
          <a:p>
            <a:endParaRPr/>
          </a:p>
        </p:txBody>
      </p:sp>
      <p:sp>
        <p:nvSpPr>
          <p:cNvPr id="1487" name="object 1487"/>
          <p:cNvSpPr/>
          <p:nvPr/>
        </p:nvSpPr>
        <p:spPr>
          <a:xfrm>
            <a:off x="1555465" y="3075226"/>
            <a:ext cx="15240" cy="1270"/>
          </a:xfrm>
          <a:custGeom>
            <a:avLst/>
            <a:gdLst/>
            <a:ahLst/>
            <a:cxnLst/>
            <a:rect l="l" t="t" r="r" b="b"/>
            <a:pathLst>
              <a:path w="15240" h="1269">
                <a:moveTo>
                  <a:pt x="0" y="0"/>
                </a:moveTo>
                <a:lnTo>
                  <a:pt x="0" y="723"/>
                </a:lnTo>
                <a:lnTo>
                  <a:pt x="14668" y="723"/>
                </a:lnTo>
                <a:lnTo>
                  <a:pt x="0" y="0"/>
                </a:lnTo>
                <a:close/>
              </a:path>
            </a:pathLst>
          </a:custGeom>
          <a:solidFill>
            <a:srgbClr val="221F1F"/>
          </a:solidFill>
        </p:spPr>
        <p:txBody>
          <a:bodyPr wrap="square" lIns="0" tIns="0" rIns="0" bIns="0" rtlCol="0"/>
          <a:lstStyle/>
          <a:p>
            <a:endParaRPr/>
          </a:p>
        </p:txBody>
      </p:sp>
      <p:sp>
        <p:nvSpPr>
          <p:cNvPr id="1488" name="object 1488"/>
          <p:cNvSpPr/>
          <p:nvPr/>
        </p:nvSpPr>
        <p:spPr>
          <a:xfrm>
            <a:off x="1555465" y="3075226"/>
            <a:ext cx="15240" cy="1270"/>
          </a:xfrm>
          <a:custGeom>
            <a:avLst/>
            <a:gdLst/>
            <a:ahLst/>
            <a:cxnLst/>
            <a:rect l="l" t="t" r="r" b="b"/>
            <a:pathLst>
              <a:path w="15240" h="1269">
                <a:moveTo>
                  <a:pt x="14668" y="0"/>
                </a:moveTo>
                <a:lnTo>
                  <a:pt x="0" y="0"/>
                </a:lnTo>
                <a:lnTo>
                  <a:pt x="14668" y="723"/>
                </a:lnTo>
                <a:lnTo>
                  <a:pt x="14668" y="0"/>
                </a:lnTo>
                <a:close/>
              </a:path>
            </a:pathLst>
          </a:custGeom>
          <a:solidFill>
            <a:srgbClr val="221F1F"/>
          </a:solidFill>
        </p:spPr>
        <p:txBody>
          <a:bodyPr wrap="square" lIns="0" tIns="0" rIns="0" bIns="0" rtlCol="0"/>
          <a:lstStyle/>
          <a:p>
            <a:endParaRPr/>
          </a:p>
        </p:txBody>
      </p:sp>
      <p:sp>
        <p:nvSpPr>
          <p:cNvPr id="1489" name="object 1489"/>
          <p:cNvSpPr/>
          <p:nvPr/>
        </p:nvSpPr>
        <p:spPr>
          <a:xfrm>
            <a:off x="1555465" y="3075226"/>
            <a:ext cx="15240" cy="1270"/>
          </a:xfrm>
          <a:custGeom>
            <a:avLst/>
            <a:gdLst/>
            <a:ahLst/>
            <a:cxnLst/>
            <a:rect l="l" t="t" r="r" b="b"/>
            <a:pathLst>
              <a:path w="15240" h="1269">
                <a:moveTo>
                  <a:pt x="14668" y="0"/>
                </a:moveTo>
                <a:lnTo>
                  <a:pt x="0" y="0"/>
                </a:lnTo>
                <a:lnTo>
                  <a:pt x="14668" y="723"/>
                </a:lnTo>
                <a:lnTo>
                  <a:pt x="14668" y="0"/>
                </a:lnTo>
                <a:close/>
              </a:path>
            </a:pathLst>
          </a:custGeom>
          <a:solidFill>
            <a:srgbClr val="221F1F"/>
          </a:solidFill>
        </p:spPr>
        <p:txBody>
          <a:bodyPr wrap="square" lIns="0" tIns="0" rIns="0" bIns="0" rtlCol="0"/>
          <a:lstStyle/>
          <a:p>
            <a:endParaRPr/>
          </a:p>
        </p:txBody>
      </p:sp>
      <p:sp>
        <p:nvSpPr>
          <p:cNvPr id="1490" name="object 1490"/>
          <p:cNvSpPr/>
          <p:nvPr/>
        </p:nvSpPr>
        <p:spPr>
          <a:xfrm>
            <a:off x="1540066" y="3074489"/>
            <a:ext cx="12700" cy="2540"/>
          </a:xfrm>
          <a:custGeom>
            <a:avLst/>
            <a:gdLst/>
            <a:ahLst/>
            <a:cxnLst/>
            <a:rect l="l" t="t" r="r" b="b"/>
            <a:pathLst>
              <a:path w="12700" h="2539">
                <a:moveTo>
                  <a:pt x="0" y="0"/>
                </a:moveTo>
                <a:lnTo>
                  <a:pt x="0" y="2209"/>
                </a:lnTo>
                <a:lnTo>
                  <a:pt x="12471" y="2209"/>
                </a:lnTo>
                <a:lnTo>
                  <a:pt x="0" y="0"/>
                </a:lnTo>
                <a:close/>
              </a:path>
            </a:pathLst>
          </a:custGeom>
          <a:solidFill>
            <a:srgbClr val="221F1F"/>
          </a:solidFill>
        </p:spPr>
        <p:txBody>
          <a:bodyPr wrap="square" lIns="0" tIns="0" rIns="0" bIns="0" rtlCol="0"/>
          <a:lstStyle/>
          <a:p>
            <a:endParaRPr/>
          </a:p>
        </p:txBody>
      </p:sp>
      <p:sp>
        <p:nvSpPr>
          <p:cNvPr id="1491" name="object 1491"/>
          <p:cNvSpPr/>
          <p:nvPr/>
        </p:nvSpPr>
        <p:spPr>
          <a:xfrm>
            <a:off x="1540066" y="3074489"/>
            <a:ext cx="12700" cy="2540"/>
          </a:xfrm>
          <a:custGeom>
            <a:avLst/>
            <a:gdLst/>
            <a:ahLst/>
            <a:cxnLst/>
            <a:rect l="l" t="t" r="r" b="b"/>
            <a:pathLst>
              <a:path w="12700" h="2539">
                <a:moveTo>
                  <a:pt x="0" y="0"/>
                </a:moveTo>
                <a:lnTo>
                  <a:pt x="0" y="2209"/>
                </a:lnTo>
                <a:lnTo>
                  <a:pt x="12471" y="2209"/>
                </a:lnTo>
                <a:lnTo>
                  <a:pt x="0" y="0"/>
                </a:lnTo>
                <a:close/>
              </a:path>
            </a:pathLst>
          </a:custGeom>
          <a:solidFill>
            <a:srgbClr val="221F1F"/>
          </a:solidFill>
        </p:spPr>
        <p:txBody>
          <a:bodyPr wrap="square" lIns="0" tIns="0" rIns="0" bIns="0" rtlCol="0"/>
          <a:lstStyle/>
          <a:p>
            <a:endParaRPr/>
          </a:p>
        </p:txBody>
      </p:sp>
      <p:sp>
        <p:nvSpPr>
          <p:cNvPr id="1492" name="object 1492"/>
          <p:cNvSpPr/>
          <p:nvPr/>
        </p:nvSpPr>
        <p:spPr>
          <a:xfrm>
            <a:off x="1540066" y="3074489"/>
            <a:ext cx="12700" cy="2540"/>
          </a:xfrm>
          <a:custGeom>
            <a:avLst/>
            <a:gdLst/>
            <a:ahLst/>
            <a:cxnLst/>
            <a:rect l="l" t="t" r="r" b="b"/>
            <a:pathLst>
              <a:path w="12700" h="2539">
                <a:moveTo>
                  <a:pt x="12471" y="0"/>
                </a:moveTo>
                <a:lnTo>
                  <a:pt x="0" y="0"/>
                </a:lnTo>
                <a:lnTo>
                  <a:pt x="12471" y="2209"/>
                </a:lnTo>
                <a:lnTo>
                  <a:pt x="12471" y="0"/>
                </a:lnTo>
                <a:close/>
              </a:path>
            </a:pathLst>
          </a:custGeom>
          <a:solidFill>
            <a:srgbClr val="221F1F"/>
          </a:solidFill>
        </p:spPr>
        <p:txBody>
          <a:bodyPr wrap="square" lIns="0" tIns="0" rIns="0" bIns="0" rtlCol="0"/>
          <a:lstStyle/>
          <a:p>
            <a:endParaRPr/>
          </a:p>
        </p:txBody>
      </p:sp>
      <p:sp>
        <p:nvSpPr>
          <p:cNvPr id="1493" name="object 1493"/>
          <p:cNvSpPr/>
          <p:nvPr/>
        </p:nvSpPr>
        <p:spPr>
          <a:xfrm>
            <a:off x="1540066" y="3074489"/>
            <a:ext cx="12700" cy="2540"/>
          </a:xfrm>
          <a:custGeom>
            <a:avLst/>
            <a:gdLst/>
            <a:ahLst/>
            <a:cxnLst/>
            <a:rect l="l" t="t" r="r" b="b"/>
            <a:pathLst>
              <a:path w="12700" h="2539">
                <a:moveTo>
                  <a:pt x="12471" y="0"/>
                </a:moveTo>
                <a:lnTo>
                  <a:pt x="0" y="0"/>
                </a:lnTo>
                <a:lnTo>
                  <a:pt x="12471" y="2209"/>
                </a:lnTo>
                <a:lnTo>
                  <a:pt x="12471" y="0"/>
                </a:lnTo>
                <a:close/>
              </a:path>
            </a:pathLst>
          </a:custGeom>
          <a:solidFill>
            <a:srgbClr val="221F1F"/>
          </a:solidFill>
        </p:spPr>
        <p:txBody>
          <a:bodyPr wrap="square" lIns="0" tIns="0" rIns="0" bIns="0" rtlCol="0"/>
          <a:lstStyle/>
          <a:p>
            <a:endParaRPr/>
          </a:p>
        </p:txBody>
      </p:sp>
      <p:sp>
        <p:nvSpPr>
          <p:cNvPr id="1494" name="object 1494"/>
          <p:cNvSpPr/>
          <p:nvPr/>
        </p:nvSpPr>
        <p:spPr>
          <a:xfrm>
            <a:off x="1496067" y="3075226"/>
            <a:ext cx="25400" cy="1905"/>
          </a:xfrm>
          <a:custGeom>
            <a:avLst/>
            <a:gdLst/>
            <a:ahLst/>
            <a:cxnLst/>
            <a:rect l="l" t="t" r="r" b="b"/>
            <a:pathLst>
              <a:path w="25400" h="1905">
                <a:moveTo>
                  <a:pt x="0" y="0"/>
                </a:moveTo>
                <a:lnTo>
                  <a:pt x="736" y="1460"/>
                </a:lnTo>
                <a:lnTo>
                  <a:pt x="24930" y="1460"/>
                </a:lnTo>
                <a:lnTo>
                  <a:pt x="0" y="0"/>
                </a:lnTo>
                <a:close/>
              </a:path>
            </a:pathLst>
          </a:custGeom>
          <a:solidFill>
            <a:srgbClr val="221F1F"/>
          </a:solidFill>
        </p:spPr>
        <p:txBody>
          <a:bodyPr wrap="square" lIns="0" tIns="0" rIns="0" bIns="0" rtlCol="0"/>
          <a:lstStyle/>
          <a:p>
            <a:endParaRPr/>
          </a:p>
        </p:txBody>
      </p:sp>
      <p:sp>
        <p:nvSpPr>
          <p:cNvPr id="1495" name="object 1495"/>
          <p:cNvSpPr/>
          <p:nvPr/>
        </p:nvSpPr>
        <p:spPr>
          <a:xfrm>
            <a:off x="1496067" y="3075226"/>
            <a:ext cx="25400" cy="1905"/>
          </a:xfrm>
          <a:custGeom>
            <a:avLst/>
            <a:gdLst/>
            <a:ahLst/>
            <a:cxnLst/>
            <a:rect l="l" t="t" r="r" b="b"/>
            <a:pathLst>
              <a:path w="25400" h="1905">
                <a:moveTo>
                  <a:pt x="0" y="0"/>
                </a:moveTo>
                <a:lnTo>
                  <a:pt x="736" y="1460"/>
                </a:lnTo>
                <a:lnTo>
                  <a:pt x="24930" y="1460"/>
                </a:lnTo>
                <a:lnTo>
                  <a:pt x="0" y="0"/>
                </a:lnTo>
                <a:close/>
              </a:path>
            </a:pathLst>
          </a:custGeom>
          <a:solidFill>
            <a:srgbClr val="221F1F"/>
          </a:solidFill>
        </p:spPr>
        <p:txBody>
          <a:bodyPr wrap="square" lIns="0" tIns="0" rIns="0" bIns="0" rtlCol="0"/>
          <a:lstStyle/>
          <a:p>
            <a:endParaRPr/>
          </a:p>
        </p:txBody>
      </p:sp>
      <p:sp>
        <p:nvSpPr>
          <p:cNvPr id="1496" name="object 1496"/>
          <p:cNvSpPr/>
          <p:nvPr/>
        </p:nvSpPr>
        <p:spPr>
          <a:xfrm>
            <a:off x="1496067" y="3075226"/>
            <a:ext cx="25400" cy="1905"/>
          </a:xfrm>
          <a:custGeom>
            <a:avLst/>
            <a:gdLst/>
            <a:ahLst/>
            <a:cxnLst/>
            <a:rect l="l" t="t" r="r" b="b"/>
            <a:pathLst>
              <a:path w="25400" h="1905">
                <a:moveTo>
                  <a:pt x="24930" y="0"/>
                </a:moveTo>
                <a:lnTo>
                  <a:pt x="0" y="0"/>
                </a:lnTo>
                <a:lnTo>
                  <a:pt x="24930" y="1460"/>
                </a:lnTo>
                <a:lnTo>
                  <a:pt x="24930" y="0"/>
                </a:lnTo>
                <a:close/>
              </a:path>
            </a:pathLst>
          </a:custGeom>
          <a:solidFill>
            <a:srgbClr val="221F1F"/>
          </a:solidFill>
        </p:spPr>
        <p:txBody>
          <a:bodyPr wrap="square" lIns="0" tIns="0" rIns="0" bIns="0" rtlCol="0"/>
          <a:lstStyle/>
          <a:p>
            <a:endParaRPr/>
          </a:p>
        </p:txBody>
      </p:sp>
      <p:sp>
        <p:nvSpPr>
          <p:cNvPr id="1497" name="object 1497"/>
          <p:cNvSpPr/>
          <p:nvPr/>
        </p:nvSpPr>
        <p:spPr>
          <a:xfrm>
            <a:off x="1496067" y="3075226"/>
            <a:ext cx="25400" cy="1905"/>
          </a:xfrm>
          <a:custGeom>
            <a:avLst/>
            <a:gdLst/>
            <a:ahLst/>
            <a:cxnLst/>
            <a:rect l="l" t="t" r="r" b="b"/>
            <a:pathLst>
              <a:path w="25400" h="1905">
                <a:moveTo>
                  <a:pt x="24930" y="0"/>
                </a:moveTo>
                <a:lnTo>
                  <a:pt x="0" y="0"/>
                </a:lnTo>
                <a:lnTo>
                  <a:pt x="24930" y="1460"/>
                </a:lnTo>
                <a:lnTo>
                  <a:pt x="24930" y="0"/>
                </a:lnTo>
                <a:close/>
              </a:path>
            </a:pathLst>
          </a:custGeom>
          <a:solidFill>
            <a:srgbClr val="221F1F"/>
          </a:solidFill>
        </p:spPr>
        <p:txBody>
          <a:bodyPr wrap="square" lIns="0" tIns="0" rIns="0" bIns="0" rtlCol="0"/>
          <a:lstStyle/>
          <a:p>
            <a:endParaRPr/>
          </a:p>
        </p:txBody>
      </p:sp>
      <p:sp>
        <p:nvSpPr>
          <p:cNvPr id="1498" name="object 1498"/>
          <p:cNvSpPr/>
          <p:nvPr/>
        </p:nvSpPr>
        <p:spPr>
          <a:xfrm>
            <a:off x="1496804" y="3076693"/>
            <a:ext cx="24765" cy="1270"/>
          </a:xfrm>
          <a:custGeom>
            <a:avLst/>
            <a:gdLst/>
            <a:ahLst/>
            <a:cxnLst/>
            <a:rect l="l" t="t" r="r" b="b"/>
            <a:pathLst>
              <a:path w="24765" h="1269">
                <a:moveTo>
                  <a:pt x="0" y="0"/>
                </a:moveTo>
                <a:lnTo>
                  <a:pt x="0" y="723"/>
                </a:lnTo>
                <a:lnTo>
                  <a:pt x="24193" y="723"/>
                </a:lnTo>
                <a:lnTo>
                  <a:pt x="0" y="0"/>
                </a:lnTo>
                <a:close/>
              </a:path>
            </a:pathLst>
          </a:custGeom>
          <a:solidFill>
            <a:srgbClr val="221F1F"/>
          </a:solidFill>
        </p:spPr>
        <p:txBody>
          <a:bodyPr wrap="square" lIns="0" tIns="0" rIns="0" bIns="0" rtlCol="0"/>
          <a:lstStyle/>
          <a:p>
            <a:endParaRPr/>
          </a:p>
        </p:txBody>
      </p:sp>
      <p:sp>
        <p:nvSpPr>
          <p:cNvPr id="1499" name="object 1499"/>
          <p:cNvSpPr/>
          <p:nvPr/>
        </p:nvSpPr>
        <p:spPr>
          <a:xfrm>
            <a:off x="1496804" y="3076693"/>
            <a:ext cx="24765" cy="1270"/>
          </a:xfrm>
          <a:custGeom>
            <a:avLst/>
            <a:gdLst/>
            <a:ahLst/>
            <a:cxnLst/>
            <a:rect l="l" t="t" r="r" b="b"/>
            <a:pathLst>
              <a:path w="24765" h="1269">
                <a:moveTo>
                  <a:pt x="0" y="0"/>
                </a:moveTo>
                <a:lnTo>
                  <a:pt x="0" y="723"/>
                </a:lnTo>
                <a:lnTo>
                  <a:pt x="24193" y="723"/>
                </a:lnTo>
                <a:lnTo>
                  <a:pt x="0" y="0"/>
                </a:lnTo>
                <a:close/>
              </a:path>
            </a:pathLst>
          </a:custGeom>
          <a:solidFill>
            <a:srgbClr val="221F1F"/>
          </a:solidFill>
        </p:spPr>
        <p:txBody>
          <a:bodyPr wrap="square" lIns="0" tIns="0" rIns="0" bIns="0" rtlCol="0"/>
          <a:lstStyle/>
          <a:p>
            <a:endParaRPr/>
          </a:p>
        </p:txBody>
      </p:sp>
      <p:sp>
        <p:nvSpPr>
          <p:cNvPr id="1500" name="object 1500"/>
          <p:cNvSpPr/>
          <p:nvPr/>
        </p:nvSpPr>
        <p:spPr>
          <a:xfrm>
            <a:off x="1496804" y="3076693"/>
            <a:ext cx="24765" cy="1270"/>
          </a:xfrm>
          <a:custGeom>
            <a:avLst/>
            <a:gdLst/>
            <a:ahLst/>
            <a:cxnLst/>
            <a:rect l="l" t="t" r="r" b="b"/>
            <a:pathLst>
              <a:path w="24765" h="1269">
                <a:moveTo>
                  <a:pt x="24193" y="0"/>
                </a:moveTo>
                <a:lnTo>
                  <a:pt x="0" y="0"/>
                </a:lnTo>
                <a:lnTo>
                  <a:pt x="24193" y="723"/>
                </a:lnTo>
                <a:lnTo>
                  <a:pt x="24193" y="0"/>
                </a:lnTo>
                <a:close/>
              </a:path>
            </a:pathLst>
          </a:custGeom>
          <a:solidFill>
            <a:srgbClr val="221F1F"/>
          </a:solidFill>
        </p:spPr>
        <p:txBody>
          <a:bodyPr wrap="square" lIns="0" tIns="0" rIns="0" bIns="0" rtlCol="0"/>
          <a:lstStyle/>
          <a:p>
            <a:endParaRPr/>
          </a:p>
        </p:txBody>
      </p:sp>
      <p:sp>
        <p:nvSpPr>
          <p:cNvPr id="1501" name="object 1501"/>
          <p:cNvSpPr/>
          <p:nvPr/>
        </p:nvSpPr>
        <p:spPr>
          <a:xfrm>
            <a:off x="1496804" y="3076693"/>
            <a:ext cx="24765" cy="1270"/>
          </a:xfrm>
          <a:custGeom>
            <a:avLst/>
            <a:gdLst/>
            <a:ahLst/>
            <a:cxnLst/>
            <a:rect l="l" t="t" r="r" b="b"/>
            <a:pathLst>
              <a:path w="24765" h="1269">
                <a:moveTo>
                  <a:pt x="24193" y="0"/>
                </a:moveTo>
                <a:lnTo>
                  <a:pt x="0" y="0"/>
                </a:lnTo>
                <a:lnTo>
                  <a:pt x="24193" y="723"/>
                </a:lnTo>
                <a:lnTo>
                  <a:pt x="24193" y="0"/>
                </a:lnTo>
                <a:close/>
              </a:path>
            </a:pathLst>
          </a:custGeom>
          <a:solidFill>
            <a:srgbClr val="221F1F"/>
          </a:solidFill>
        </p:spPr>
        <p:txBody>
          <a:bodyPr wrap="square" lIns="0" tIns="0" rIns="0" bIns="0" rtlCol="0"/>
          <a:lstStyle/>
          <a:p>
            <a:endParaRPr/>
          </a:p>
        </p:txBody>
      </p:sp>
      <p:sp>
        <p:nvSpPr>
          <p:cNvPr id="1502" name="object 1502"/>
          <p:cNvSpPr/>
          <p:nvPr/>
        </p:nvSpPr>
        <p:spPr>
          <a:xfrm>
            <a:off x="1555465" y="3075955"/>
            <a:ext cx="13970" cy="3810"/>
          </a:xfrm>
          <a:custGeom>
            <a:avLst/>
            <a:gdLst/>
            <a:ahLst/>
            <a:cxnLst/>
            <a:rect l="l" t="t" r="r" b="b"/>
            <a:pathLst>
              <a:path w="13969" h="3810">
                <a:moveTo>
                  <a:pt x="0" y="0"/>
                </a:moveTo>
                <a:lnTo>
                  <a:pt x="736" y="3670"/>
                </a:lnTo>
                <a:lnTo>
                  <a:pt x="13931" y="3670"/>
                </a:lnTo>
                <a:lnTo>
                  <a:pt x="0" y="0"/>
                </a:lnTo>
                <a:close/>
              </a:path>
            </a:pathLst>
          </a:custGeom>
          <a:solidFill>
            <a:srgbClr val="221F1F"/>
          </a:solidFill>
        </p:spPr>
        <p:txBody>
          <a:bodyPr wrap="square" lIns="0" tIns="0" rIns="0" bIns="0" rtlCol="0"/>
          <a:lstStyle/>
          <a:p>
            <a:endParaRPr/>
          </a:p>
        </p:txBody>
      </p:sp>
      <p:sp>
        <p:nvSpPr>
          <p:cNvPr id="1503" name="object 1503"/>
          <p:cNvSpPr/>
          <p:nvPr/>
        </p:nvSpPr>
        <p:spPr>
          <a:xfrm>
            <a:off x="1555465" y="3075955"/>
            <a:ext cx="13970" cy="3810"/>
          </a:xfrm>
          <a:custGeom>
            <a:avLst/>
            <a:gdLst/>
            <a:ahLst/>
            <a:cxnLst/>
            <a:rect l="l" t="t" r="r" b="b"/>
            <a:pathLst>
              <a:path w="13969" h="3810">
                <a:moveTo>
                  <a:pt x="0" y="0"/>
                </a:moveTo>
                <a:lnTo>
                  <a:pt x="736" y="3670"/>
                </a:lnTo>
                <a:lnTo>
                  <a:pt x="13931" y="3670"/>
                </a:lnTo>
                <a:lnTo>
                  <a:pt x="0" y="0"/>
                </a:lnTo>
                <a:close/>
              </a:path>
            </a:pathLst>
          </a:custGeom>
          <a:solidFill>
            <a:srgbClr val="221F1F"/>
          </a:solidFill>
        </p:spPr>
        <p:txBody>
          <a:bodyPr wrap="square" lIns="0" tIns="0" rIns="0" bIns="0" rtlCol="0"/>
          <a:lstStyle/>
          <a:p>
            <a:endParaRPr/>
          </a:p>
        </p:txBody>
      </p:sp>
      <p:sp>
        <p:nvSpPr>
          <p:cNvPr id="1504" name="object 1504"/>
          <p:cNvSpPr/>
          <p:nvPr/>
        </p:nvSpPr>
        <p:spPr>
          <a:xfrm>
            <a:off x="1555465" y="3075955"/>
            <a:ext cx="15240" cy="3810"/>
          </a:xfrm>
          <a:custGeom>
            <a:avLst/>
            <a:gdLst/>
            <a:ahLst/>
            <a:cxnLst/>
            <a:rect l="l" t="t" r="r" b="b"/>
            <a:pathLst>
              <a:path w="15240" h="3810">
                <a:moveTo>
                  <a:pt x="14668" y="0"/>
                </a:moveTo>
                <a:lnTo>
                  <a:pt x="0" y="0"/>
                </a:lnTo>
                <a:lnTo>
                  <a:pt x="13931" y="3670"/>
                </a:lnTo>
                <a:lnTo>
                  <a:pt x="14668" y="0"/>
                </a:lnTo>
                <a:close/>
              </a:path>
            </a:pathLst>
          </a:custGeom>
          <a:solidFill>
            <a:srgbClr val="221F1F"/>
          </a:solidFill>
        </p:spPr>
        <p:txBody>
          <a:bodyPr wrap="square" lIns="0" tIns="0" rIns="0" bIns="0" rtlCol="0"/>
          <a:lstStyle/>
          <a:p>
            <a:endParaRPr/>
          </a:p>
        </p:txBody>
      </p:sp>
      <p:sp>
        <p:nvSpPr>
          <p:cNvPr id="1505" name="object 1505"/>
          <p:cNvSpPr/>
          <p:nvPr/>
        </p:nvSpPr>
        <p:spPr>
          <a:xfrm>
            <a:off x="1555465" y="3075955"/>
            <a:ext cx="15240" cy="3810"/>
          </a:xfrm>
          <a:custGeom>
            <a:avLst/>
            <a:gdLst/>
            <a:ahLst/>
            <a:cxnLst/>
            <a:rect l="l" t="t" r="r" b="b"/>
            <a:pathLst>
              <a:path w="15240" h="3810">
                <a:moveTo>
                  <a:pt x="14668" y="0"/>
                </a:moveTo>
                <a:lnTo>
                  <a:pt x="0" y="0"/>
                </a:lnTo>
                <a:lnTo>
                  <a:pt x="13931" y="3670"/>
                </a:lnTo>
                <a:lnTo>
                  <a:pt x="14668" y="0"/>
                </a:lnTo>
                <a:close/>
              </a:path>
            </a:pathLst>
          </a:custGeom>
          <a:solidFill>
            <a:srgbClr val="221F1F"/>
          </a:solidFill>
        </p:spPr>
        <p:txBody>
          <a:bodyPr wrap="square" lIns="0" tIns="0" rIns="0" bIns="0" rtlCol="0"/>
          <a:lstStyle/>
          <a:p>
            <a:endParaRPr/>
          </a:p>
        </p:txBody>
      </p:sp>
      <p:sp>
        <p:nvSpPr>
          <p:cNvPr id="1506" name="object 1506"/>
          <p:cNvSpPr/>
          <p:nvPr/>
        </p:nvSpPr>
        <p:spPr>
          <a:xfrm>
            <a:off x="1539342" y="3076693"/>
            <a:ext cx="13335" cy="3175"/>
          </a:xfrm>
          <a:custGeom>
            <a:avLst/>
            <a:gdLst/>
            <a:ahLst/>
            <a:cxnLst/>
            <a:rect l="l" t="t" r="r" b="b"/>
            <a:pathLst>
              <a:path w="13334" h="3175">
                <a:moveTo>
                  <a:pt x="723" y="0"/>
                </a:moveTo>
                <a:lnTo>
                  <a:pt x="0" y="2933"/>
                </a:lnTo>
                <a:lnTo>
                  <a:pt x="13195" y="2933"/>
                </a:lnTo>
                <a:lnTo>
                  <a:pt x="723" y="0"/>
                </a:lnTo>
                <a:close/>
              </a:path>
            </a:pathLst>
          </a:custGeom>
          <a:solidFill>
            <a:srgbClr val="221F1F"/>
          </a:solidFill>
        </p:spPr>
        <p:txBody>
          <a:bodyPr wrap="square" lIns="0" tIns="0" rIns="0" bIns="0" rtlCol="0"/>
          <a:lstStyle/>
          <a:p>
            <a:endParaRPr/>
          </a:p>
        </p:txBody>
      </p:sp>
      <p:sp>
        <p:nvSpPr>
          <p:cNvPr id="1507" name="object 1507"/>
          <p:cNvSpPr/>
          <p:nvPr/>
        </p:nvSpPr>
        <p:spPr>
          <a:xfrm>
            <a:off x="1539342" y="3076693"/>
            <a:ext cx="13335" cy="3175"/>
          </a:xfrm>
          <a:custGeom>
            <a:avLst/>
            <a:gdLst/>
            <a:ahLst/>
            <a:cxnLst/>
            <a:rect l="l" t="t" r="r" b="b"/>
            <a:pathLst>
              <a:path w="13334" h="3175">
                <a:moveTo>
                  <a:pt x="723" y="0"/>
                </a:moveTo>
                <a:lnTo>
                  <a:pt x="0" y="2933"/>
                </a:lnTo>
                <a:lnTo>
                  <a:pt x="13195" y="2933"/>
                </a:lnTo>
                <a:lnTo>
                  <a:pt x="723" y="0"/>
                </a:lnTo>
                <a:close/>
              </a:path>
            </a:pathLst>
          </a:custGeom>
          <a:solidFill>
            <a:srgbClr val="221F1F"/>
          </a:solidFill>
        </p:spPr>
        <p:txBody>
          <a:bodyPr wrap="square" lIns="0" tIns="0" rIns="0" bIns="0" rtlCol="0"/>
          <a:lstStyle/>
          <a:p>
            <a:endParaRPr/>
          </a:p>
        </p:txBody>
      </p:sp>
      <p:sp>
        <p:nvSpPr>
          <p:cNvPr id="1508" name="object 1508"/>
          <p:cNvSpPr/>
          <p:nvPr/>
        </p:nvSpPr>
        <p:spPr>
          <a:xfrm>
            <a:off x="1540066" y="3076693"/>
            <a:ext cx="12700" cy="3175"/>
          </a:xfrm>
          <a:custGeom>
            <a:avLst/>
            <a:gdLst/>
            <a:ahLst/>
            <a:cxnLst/>
            <a:rect l="l" t="t" r="r" b="b"/>
            <a:pathLst>
              <a:path w="12700" h="3175">
                <a:moveTo>
                  <a:pt x="12471" y="0"/>
                </a:moveTo>
                <a:lnTo>
                  <a:pt x="0" y="0"/>
                </a:lnTo>
                <a:lnTo>
                  <a:pt x="12471" y="2933"/>
                </a:lnTo>
                <a:lnTo>
                  <a:pt x="12471" y="0"/>
                </a:lnTo>
                <a:close/>
              </a:path>
            </a:pathLst>
          </a:custGeom>
          <a:solidFill>
            <a:srgbClr val="221F1F"/>
          </a:solidFill>
        </p:spPr>
        <p:txBody>
          <a:bodyPr wrap="square" lIns="0" tIns="0" rIns="0" bIns="0" rtlCol="0"/>
          <a:lstStyle/>
          <a:p>
            <a:endParaRPr/>
          </a:p>
        </p:txBody>
      </p:sp>
      <p:sp>
        <p:nvSpPr>
          <p:cNvPr id="1509" name="object 1509"/>
          <p:cNvSpPr/>
          <p:nvPr/>
        </p:nvSpPr>
        <p:spPr>
          <a:xfrm>
            <a:off x="1540066" y="3076693"/>
            <a:ext cx="12700" cy="3175"/>
          </a:xfrm>
          <a:custGeom>
            <a:avLst/>
            <a:gdLst/>
            <a:ahLst/>
            <a:cxnLst/>
            <a:rect l="l" t="t" r="r" b="b"/>
            <a:pathLst>
              <a:path w="12700" h="3175">
                <a:moveTo>
                  <a:pt x="12471" y="0"/>
                </a:moveTo>
                <a:lnTo>
                  <a:pt x="0" y="0"/>
                </a:lnTo>
                <a:lnTo>
                  <a:pt x="12471" y="2933"/>
                </a:lnTo>
                <a:lnTo>
                  <a:pt x="12471" y="0"/>
                </a:lnTo>
                <a:close/>
              </a:path>
            </a:pathLst>
          </a:custGeom>
          <a:solidFill>
            <a:srgbClr val="221F1F"/>
          </a:solidFill>
        </p:spPr>
        <p:txBody>
          <a:bodyPr wrap="square" lIns="0" tIns="0" rIns="0" bIns="0" rtlCol="0"/>
          <a:lstStyle/>
          <a:p>
            <a:endParaRPr/>
          </a:p>
        </p:txBody>
      </p:sp>
      <p:sp>
        <p:nvSpPr>
          <p:cNvPr id="1510" name="object 1510"/>
          <p:cNvSpPr/>
          <p:nvPr/>
        </p:nvSpPr>
        <p:spPr>
          <a:xfrm>
            <a:off x="1496804" y="3077419"/>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511" name="object 1511"/>
          <p:cNvSpPr/>
          <p:nvPr/>
        </p:nvSpPr>
        <p:spPr>
          <a:xfrm>
            <a:off x="1496804" y="3077419"/>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512" name="object 1512"/>
          <p:cNvSpPr/>
          <p:nvPr/>
        </p:nvSpPr>
        <p:spPr>
          <a:xfrm>
            <a:off x="1496804" y="3077419"/>
            <a:ext cx="26034" cy="3175"/>
          </a:xfrm>
          <a:custGeom>
            <a:avLst/>
            <a:gdLst/>
            <a:ahLst/>
            <a:cxnLst/>
            <a:rect l="l" t="t" r="r" b="b"/>
            <a:pathLst>
              <a:path w="26034" h="3175">
                <a:moveTo>
                  <a:pt x="24193" y="0"/>
                </a:moveTo>
                <a:lnTo>
                  <a:pt x="0" y="0"/>
                </a:lnTo>
                <a:lnTo>
                  <a:pt x="25666" y="2933"/>
                </a:lnTo>
                <a:lnTo>
                  <a:pt x="24193" y="0"/>
                </a:lnTo>
                <a:close/>
              </a:path>
            </a:pathLst>
          </a:custGeom>
          <a:solidFill>
            <a:srgbClr val="221F1F"/>
          </a:solidFill>
        </p:spPr>
        <p:txBody>
          <a:bodyPr wrap="square" lIns="0" tIns="0" rIns="0" bIns="0" rtlCol="0"/>
          <a:lstStyle/>
          <a:p>
            <a:endParaRPr/>
          </a:p>
        </p:txBody>
      </p:sp>
      <p:sp>
        <p:nvSpPr>
          <p:cNvPr id="1513" name="object 1513"/>
          <p:cNvSpPr/>
          <p:nvPr/>
        </p:nvSpPr>
        <p:spPr>
          <a:xfrm>
            <a:off x="1496804" y="3077419"/>
            <a:ext cx="26034" cy="3175"/>
          </a:xfrm>
          <a:custGeom>
            <a:avLst/>
            <a:gdLst/>
            <a:ahLst/>
            <a:cxnLst/>
            <a:rect l="l" t="t" r="r" b="b"/>
            <a:pathLst>
              <a:path w="26034" h="3175">
                <a:moveTo>
                  <a:pt x="24193" y="0"/>
                </a:moveTo>
                <a:lnTo>
                  <a:pt x="0" y="0"/>
                </a:lnTo>
                <a:lnTo>
                  <a:pt x="25666" y="2933"/>
                </a:lnTo>
                <a:lnTo>
                  <a:pt x="24193" y="0"/>
                </a:lnTo>
                <a:close/>
              </a:path>
            </a:pathLst>
          </a:custGeom>
          <a:solidFill>
            <a:srgbClr val="221F1F"/>
          </a:solidFill>
        </p:spPr>
        <p:txBody>
          <a:bodyPr wrap="square" lIns="0" tIns="0" rIns="0" bIns="0" rtlCol="0"/>
          <a:lstStyle/>
          <a:p>
            <a:endParaRPr/>
          </a:p>
        </p:txBody>
      </p:sp>
      <p:sp>
        <p:nvSpPr>
          <p:cNvPr id="1514" name="object 1514"/>
          <p:cNvSpPr/>
          <p:nvPr/>
        </p:nvSpPr>
        <p:spPr>
          <a:xfrm>
            <a:off x="1496804" y="3080351"/>
            <a:ext cx="26670" cy="1905"/>
          </a:xfrm>
          <a:custGeom>
            <a:avLst/>
            <a:gdLst/>
            <a:ahLst/>
            <a:cxnLst/>
            <a:rect l="l" t="t" r="r" b="b"/>
            <a:pathLst>
              <a:path w="26669" h="1905">
                <a:moveTo>
                  <a:pt x="0" y="0"/>
                </a:moveTo>
                <a:lnTo>
                  <a:pt x="0" y="1460"/>
                </a:lnTo>
                <a:lnTo>
                  <a:pt x="26403" y="1460"/>
                </a:lnTo>
                <a:lnTo>
                  <a:pt x="0" y="0"/>
                </a:lnTo>
                <a:close/>
              </a:path>
            </a:pathLst>
          </a:custGeom>
          <a:solidFill>
            <a:srgbClr val="221F1F"/>
          </a:solidFill>
        </p:spPr>
        <p:txBody>
          <a:bodyPr wrap="square" lIns="0" tIns="0" rIns="0" bIns="0" rtlCol="0"/>
          <a:lstStyle/>
          <a:p>
            <a:endParaRPr/>
          </a:p>
        </p:txBody>
      </p:sp>
      <p:sp>
        <p:nvSpPr>
          <p:cNvPr id="1515" name="object 1515"/>
          <p:cNvSpPr/>
          <p:nvPr/>
        </p:nvSpPr>
        <p:spPr>
          <a:xfrm>
            <a:off x="1496804" y="3080351"/>
            <a:ext cx="26670" cy="1905"/>
          </a:xfrm>
          <a:custGeom>
            <a:avLst/>
            <a:gdLst/>
            <a:ahLst/>
            <a:cxnLst/>
            <a:rect l="l" t="t" r="r" b="b"/>
            <a:pathLst>
              <a:path w="26669" h="1905">
                <a:moveTo>
                  <a:pt x="0" y="0"/>
                </a:moveTo>
                <a:lnTo>
                  <a:pt x="0" y="1460"/>
                </a:lnTo>
                <a:lnTo>
                  <a:pt x="26403" y="1460"/>
                </a:lnTo>
                <a:lnTo>
                  <a:pt x="0" y="0"/>
                </a:lnTo>
                <a:close/>
              </a:path>
            </a:pathLst>
          </a:custGeom>
          <a:solidFill>
            <a:srgbClr val="221F1F"/>
          </a:solidFill>
        </p:spPr>
        <p:txBody>
          <a:bodyPr wrap="square" lIns="0" tIns="0" rIns="0" bIns="0" rtlCol="0"/>
          <a:lstStyle/>
          <a:p>
            <a:endParaRPr/>
          </a:p>
        </p:txBody>
      </p:sp>
      <p:sp>
        <p:nvSpPr>
          <p:cNvPr id="1516" name="object 1516"/>
          <p:cNvSpPr/>
          <p:nvPr/>
        </p:nvSpPr>
        <p:spPr>
          <a:xfrm>
            <a:off x="1496804" y="3080351"/>
            <a:ext cx="26670" cy="1905"/>
          </a:xfrm>
          <a:custGeom>
            <a:avLst/>
            <a:gdLst/>
            <a:ahLst/>
            <a:cxnLst/>
            <a:rect l="l" t="t" r="r" b="b"/>
            <a:pathLst>
              <a:path w="26669" h="1905">
                <a:moveTo>
                  <a:pt x="25666" y="0"/>
                </a:moveTo>
                <a:lnTo>
                  <a:pt x="0" y="0"/>
                </a:lnTo>
                <a:lnTo>
                  <a:pt x="26403" y="1460"/>
                </a:lnTo>
                <a:lnTo>
                  <a:pt x="25666" y="0"/>
                </a:lnTo>
                <a:close/>
              </a:path>
            </a:pathLst>
          </a:custGeom>
          <a:solidFill>
            <a:srgbClr val="221F1F"/>
          </a:solidFill>
        </p:spPr>
        <p:txBody>
          <a:bodyPr wrap="square" lIns="0" tIns="0" rIns="0" bIns="0" rtlCol="0"/>
          <a:lstStyle/>
          <a:p>
            <a:endParaRPr/>
          </a:p>
        </p:txBody>
      </p:sp>
      <p:sp>
        <p:nvSpPr>
          <p:cNvPr id="1517" name="object 1517"/>
          <p:cNvSpPr/>
          <p:nvPr/>
        </p:nvSpPr>
        <p:spPr>
          <a:xfrm>
            <a:off x="1496804" y="3080351"/>
            <a:ext cx="26670" cy="1905"/>
          </a:xfrm>
          <a:custGeom>
            <a:avLst/>
            <a:gdLst/>
            <a:ahLst/>
            <a:cxnLst/>
            <a:rect l="l" t="t" r="r" b="b"/>
            <a:pathLst>
              <a:path w="26669" h="1905">
                <a:moveTo>
                  <a:pt x="25666" y="0"/>
                </a:moveTo>
                <a:lnTo>
                  <a:pt x="0" y="0"/>
                </a:lnTo>
                <a:lnTo>
                  <a:pt x="26403" y="1460"/>
                </a:lnTo>
                <a:lnTo>
                  <a:pt x="25666" y="0"/>
                </a:lnTo>
                <a:close/>
              </a:path>
            </a:pathLst>
          </a:custGeom>
          <a:solidFill>
            <a:srgbClr val="221F1F"/>
          </a:solidFill>
        </p:spPr>
        <p:txBody>
          <a:bodyPr wrap="square" lIns="0" tIns="0" rIns="0" bIns="0" rtlCol="0"/>
          <a:lstStyle/>
          <a:p>
            <a:endParaRPr/>
          </a:p>
        </p:txBody>
      </p:sp>
      <p:sp>
        <p:nvSpPr>
          <p:cNvPr id="1518" name="object 1518"/>
          <p:cNvSpPr/>
          <p:nvPr/>
        </p:nvSpPr>
        <p:spPr>
          <a:xfrm>
            <a:off x="1496804" y="3081817"/>
            <a:ext cx="26670" cy="1270"/>
          </a:xfrm>
          <a:custGeom>
            <a:avLst/>
            <a:gdLst/>
            <a:ahLst/>
            <a:cxnLst/>
            <a:rect l="l" t="t" r="r" b="b"/>
            <a:pathLst>
              <a:path w="26669" h="1269">
                <a:moveTo>
                  <a:pt x="0" y="0"/>
                </a:moveTo>
                <a:lnTo>
                  <a:pt x="0" y="736"/>
                </a:lnTo>
                <a:lnTo>
                  <a:pt x="26403" y="736"/>
                </a:lnTo>
                <a:lnTo>
                  <a:pt x="0" y="0"/>
                </a:lnTo>
                <a:close/>
              </a:path>
            </a:pathLst>
          </a:custGeom>
          <a:solidFill>
            <a:srgbClr val="221F1F"/>
          </a:solidFill>
        </p:spPr>
        <p:txBody>
          <a:bodyPr wrap="square" lIns="0" tIns="0" rIns="0" bIns="0" rtlCol="0"/>
          <a:lstStyle/>
          <a:p>
            <a:endParaRPr/>
          </a:p>
        </p:txBody>
      </p:sp>
      <p:sp>
        <p:nvSpPr>
          <p:cNvPr id="1519" name="object 1519"/>
          <p:cNvSpPr/>
          <p:nvPr/>
        </p:nvSpPr>
        <p:spPr>
          <a:xfrm>
            <a:off x="1496804" y="3081817"/>
            <a:ext cx="26670" cy="1270"/>
          </a:xfrm>
          <a:custGeom>
            <a:avLst/>
            <a:gdLst/>
            <a:ahLst/>
            <a:cxnLst/>
            <a:rect l="l" t="t" r="r" b="b"/>
            <a:pathLst>
              <a:path w="26669" h="1269">
                <a:moveTo>
                  <a:pt x="0" y="0"/>
                </a:moveTo>
                <a:lnTo>
                  <a:pt x="0" y="736"/>
                </a:lnTo>
                <a:lnTo>
                  <a:pt x="26403" y="736"/>
                </a:lnTo>
                <a:lnTo>
                  <a:pt x="0" y="0"/>
                </a:lnTo>
                <a:close/>
              </a:path>
            </a:pathLst>
          </a:custGeom>
          <a:solidFill>
            <a:srgbClr val="221F1F"/>
          </a:solidFill>
        </p:spPr>
        <p:txBody>
          <a:bodyPr wrap="square" lIns="0" tIns="0" rIns="0" bIns="0" rtlCol="0"/>
          <a:lstStyle/>
          <a:p>
            <a:endParaRPr/>
          </a:p>
        </p:txBody>
      </p:sp>
      <p:sp>
        <p:nvSpPr>
          <p:cNvPr id="1520" name="object 1520"/>
          <p:cNvSpPr/>
          <p:nvPr/>
        </p:nvSpPr>
        <p:spPr>
          <a:xfrm>
            <a:off x="1496804" y="3081817"/>
            <a:ext cx="26670" cy="1270"/>
          </a:xfrm>
          <a:custGeom>
            <a:avLst/>
            <a:gdLst/>
            <a:ahLst/>
            <a:cxnLst/>
            <a:rect l="l" t="t" r="r" b="b"/>
            <a:pathLst>
              <a:path w="26669" h="1269">
                <a:moveTo>
                  <a:pt x="26403" y="0"/>
                </a:moveTo>
                <a:lnTo>
                  <a:pt x="0" y="0"/>
                </a:lnTo>
                <a:lnTo>
                  <a:pt x="26403" y="736"/>
                </a:lnTo>
                <a:lnTo>
                  <a:pt x="26403" y="0"/>
                </a:lnTo>
                <a:close/>
              </a:path>
            </a:pathLst>
          </a:custGeom>
          <a:solidFill>
            <a:srgbClr val="221F1F"/>
          </a:solidFill>
        </p:spPr>
        <p:txBody>
          <a:bodyPr wrap="square" lIns="0" tIns="0" rIns="0" bIns="0" rtlCol="0"/>
          <a:lstStyle/>
          <a:p>
            <a:endParaRPr/>
          </a:p>
        </p:txBody>
      </p:sp>
      <p:sp>
        <p:nvSpPr>
          <p:cNvPr id="1521" name="object 1521"/>
          <p:cNvSpPr/>
          <p:nvPr/>
        </p:nvSpPr>
        <p:spPr>
          <a:xfrm>
            <a:off x="1496804" y="3081817"/>
            <a:ext cx="26670" cy="1270"/>
          </a:xfrm>
          <a:custGeom>
            <a:avLst/>
            <a:gdLst/>
            <a:ahLst/>
            <a:cxnLst/>
            <a:rect l="l" t="t" r="r" b="b"/>
            <a:pathLst>
              <a:path w="26669" h="1269">
                <a:moveTo>
                  <a:pt x="26403" y="0"/>
                </a:moveTo>
                <a:lnTo>
                  <a:pt x="0" y="0"/>
                </a:lnTo>
                <a:lnTo>
                  <a:pt x="26403" y="736"/>
                </a:lnTo>
                <a:lnTo>
                  <a:pt x="26403" y="0"/>
                </a:lnTo>
                <a:close/>
              </a:path>
            </a:pathLst>
          </a:custGeom>
          <a:solidFill>
            <a:srgbClr val="221F1F"/>
          </a:solidFill>
        </p:spPr>
        <p:txBody>
          <a:bodyPr wrap="square" lIns="0" tIns="0" rIns="0" bIns="0" rtlCol="0"/>
          <a:lstStyle/>
          <a:p>
            <a:endParaRPr/>
          </a:p>
        </p:txBody>
      </p:sp>
      <p:sp>
        <p:nvSpPr>
          <p:cNvPr id="1522" name="object 1522"/>
          <p:cNvSpPr/>
          <p:nvPr/>
        </p:nvSpPr>
        <p:spPr>
          <a:xfrm>
            <a:off x="1556202" y="3079624"/>
            <a:ext cx="13335" cy="3175"/>
          </a:xfrm>
          <a:custGeom>
            <a:avLst/>
            <a:gdLst/>
            <a:ahLst/>
            <a:cxnLst/>
            <a:rect l="l" t="t" r="r" b="b"/>
            <a:pathLst>
              <a:path w="13334" h="3175">
                <a:moveTo>
                  <a:pt x="0" y="0"/>
                </a:moveTo>
                <a:lnTo>
                  <a:pt x="0" y="2933"/>
                </a:lnTo>
                <a:lnTo>
                  <a:pt x="13195" y="2933"/>
                </a:lnTo>
                <a:lnTo>
                  <a:pt x="0" y="0"/>
                </a:lnTo>
                <a:close/>
              </a:path>
            </a:pathLst>
          </a:custGeom>
          <a:solidFill>
            <a:srgbClr val="221F1F"/>
          </a:solidFill>
        </p:spPr>
        <p:txBody>
          <a:bodyPr wrap="square" lIns="0" tIns="0" rIns="0" bIns="0" rtlCol="0"/>
          <a:lstStyle/>
          <a:p>
            <a:endParaRPr/>
          </a:p>
        </p:txBody>
      </p:sp>
      <p:sp>
        <p:nvSpPr>
          <p:cNvPr id="1523" name="object 1523"/>
          <p:cNvSpPr/>
          <p:nvPr/>
        </p:nvSpPr>
        <p:spPr>
          <a:xfrm>
            <a:off x="1556202" y="3079624"/>
            <a:ext cx="13335" cy="3175"/>
          </a:xfrm>
          <a:custGeom>
            <a:avLst/>
            <a:gdLst/>
            <a:ahLst/>
            <a:cxnLst/>
            <a:rect l="l" t="t" r="r" b="b"/>
            <a:pathLst>
              <a:path w="13334" h="3175">
                <a:moveTo>
                  <a:pt x="0" y="0"/>
                </a:moveTo>
                <a:lnTo>
                  <a:pt x="0" y="2933"/>
                </a:lnTo>
                <a:lnTo>
                  <a:pt x="13195" y="2933"/>
                </a:lnTo>
                <a:lnTo>
                  <a:pt x="0" y="0"/>
                </a:lnTo>
                <a:close/>
              </a:path>
            </a:pathLst>
          </a:custGeom>
          <a:solidFill>
            <a:srgbClr val="221F1F"/>
          </a:solidFill>
        </p:spPr>
        <p:txBody>
          <a:bodyPr wrap="square" lIns="0" tIns="0" rIns="0" bIns="0" rtlCol="0"/>
          <a:lstStyle/>
          <a:p>
            <a:endParaRPr/>
          </a:p>
        </p:txBody>
      </p:sp>
      <p:sp>
        <p:nvSpPr>
          <p:cNvPr id="1524" name="object 1524"/>
          <p:cNvSpPr/>
          <p:nvPr/>
        </p:nvSpPr>
        <p:spPr>
          <a:xfrm>
            <a:off x="1556202" y="3079624"/>
            <a:ext cx="13335" cy="3175"/>
          </a:xfrm>
          <a:custGeom>
            <a:avLst/>
            <a:gdLst/>
            <a:ahLst/>
            <a:cxnLst/>
            <a:rect l="l" t="t" r="r" b="b"/>
            <a:pathLst>
              <a:path w="13334" h="3175">
                <a:moveTo>
                  <a:pt x="13195" y="0"/>
                </a:moveTo>
                <a:lnTo>
                  <a:pt x="0" y="0"/>
                </a:lnTo>
                <a:lnTo>
                  <a:pt x="13195" y="2933"/>
                </a:lnTo>
                <a:lnTo>
                  <a:pt x="13195" y="0"/>
                </a:lnTo>
                <a:close/>
              </a:path>
            </a:pathLst>
          </a:custGeom>
          <a:solidFill>
            <a:srgbClr val="221F1F"/>
          </a:solidFill>
        </p:spPr>
        <p:txBody>
          <a:bodyPr wrap="square" lIns="0" tIns="0" rIns="0" bIns="0" rtlCol="0"/>
          <a:lstStyle/>
          <a:p>
            <a:endParaRPr/>
          </a:p>
        </p:txBody>
      </p:sp>
      <p:sp>
        <p:nvSpPr>
          <p:cNvPr id="1525" name="object 1525"/>
          <p:cNvSpPr/>
          <p:nvPr/>
        </p:nvSpPr>
        <p:spPr>
          <a:xfrm>
            <a:off x="1556202" y="3079624"/>
            <a:ext cx="13335" cy="3175"/>
          </a:xfrm>
          <a:custGeom>
            <a:avLst/>
            <a:gdLst/>
            <a:ahLst/>
            <a:cxnLst/>
            <a:rect l="l" t="t" r="r" b="b"/>
            <a:pathLst>
              <a:path w="13334" h="3175">
                <a:moveTo>
                  <a:pt x="13195" y="0"/>
                </a:moveTo>
                <a:lnTo>
                  <a:pt x="0" y="0"/>
                </a:lnTo>
                <a:lnTo>
                  <a:pt x="13195" y="2933"/>
                </a:lnTo>
                <a:lnTo>
                  <a:pt x="13195" y="0"/>
                </a:lnTo>
                <a:close/>
              </a:path>
            </a:pathLst>
          </a:custGeom>
          <a:solidFill>
            <a:srgbClr val="221F1F"/>
          </a:solidFill>
        </p:spPr>
        <p:txBody>
          <a:bodyPr wrap="square" lIns="0" tIns="0" rIns="0" bIns="0" rtlCol="0"/>
          <a:lstStyle/>
          <a:p>
            <a:endParaRPr/>
          </a:p>
        </p:txBody>
      </p:sp>
      <p:sp>
        <p:nvSpPr>
          <p:cNvPr id="1526" name="object 1526"/>
          <p:cNvSpPr/>
          <p:nvPr/>
        </p:nvSpPr>
        <p:spPr>
          <a:xfrm>
            <a:off x="1538602" y="3079624"/>
            <a:ext cx="13970" cy="3175"/>
          </a:xfrm>
          <a:custGeom>
            <a:avLst/>
            <a:gdLst/>
            <a:ahLst/>
            <a:cxnLst/>
            <a:rect l="l" t="t" r="r" b="b"/>
            <a:pathLst>
              <a:path w="13969" h="3175">
                <a:moveTo>
                  <a:pt x="736" y="0"/>
                </a:moveTo>
                <a:lnTo>
                  <a:pt x="0" y="2933"/>
                </a:lnTo>
                <a:lnTo>
                  <a:pt x="13931" y="2933"/>
                </a:lnTo>
                <a:lnTo>
                  <a:pt x="736" y="0"/>
                </a:lnTo>
                <a:close/>
              </a:path>
            </a:pathLst>
          </a:custGeom>
          <a:solidFill>
            <a:srgbClr val="221F1F"/>
          </a:solidFill>
        </p:spPr>
        <p:txBody>
          <a:bodyPr wrap="square" lIns="0" tIns="0" rIns="0" bIns="0" rtlCol="0"/>
          <a:lstStyle/>
          <a:p>
            <a:endParaRPr/>
          </a:p>
        </p:txBody>
      </p:sp>
      <p:sp>
        <p:nvSpPr>
          <p:cNvPr id="1527" name="object 1527"/>
          <p:cNvSpPr/>
          <p:nvPr/>
        </p:nvSpPr>
        <p:spPr>
          <a:xfrm>
            <a:off x="1538602" y="3079624"/>
            <a:ext cx="13970" cy="3175"/>
          </a:xfrm>
          <a:custGeom>
            <a:avLst/>
            <a:gdLst/>
            <a:ahLst/>
            <a:cxnLst/>
            <a:rect l="l" t="t" r="r" b="b"/>
            <a:pathLst>
              <a:path w="13969" h="3175">
                <a:moveTo>
                  <a:pt x="736" y="0"/>
                </a:moveTo>
                <a:lnTo>
                  <a:pt x="0" y="2933"/>
                </a:lnTo>
                <a:lnTo>
                  <a:pt x="13931" y="2933"/>
                </a:lnTo>
                <a:lnTo>
                  <a:pt x="736" y="0"/>
                </a:lnTo>
                <a:close/>
              </a:path>
            </a:pathLst>
          </a:custGeom>
          <a:solidFill>
            <a:srgbClr val="221F1F"/>
          </a:solidFill>
        </p:spPr>
        <p:txBody>
          <a:bodyPr wrap="square" lIns="0" tIns="0" rIns="0" bIns="0" rtlCol="0"/>
          <a:lstStyle/>
          <a:p>
            <a:endParaRPr/>
          </a:p>
        </p:txBody>
      </p:sp>
      <p:sp>
        <p:nvSpPr>
          <p:cNvPr id="1528" name="object 1528"/>
          <p:cNvSpPr/>
          <p:nvPr/>
        </p:nvSpPr>
        <p:spPr>
          <a:xfrm>
            <a:off x="1539339" y="3079624"/>
            <a:ext cx="13335" cy="3175"/>
          </a:xfrm>
          <a:custGeom>
            <a:avLst/>
            <a:gdLst/>
            <a:ahLst/>
            <a:cxnLst/>
            <a:rect l="l" t="t" r="r" b="b"/>
            <a:pathLst>
              <a:path w="13334" h="3175">
                <a:moveTo>
                  <a:pt x="13195" y="0"/>
                </a:moveTo>
                <a:lnTo>
                  <a:pt x="0" y="0"/>
                </a:lnTo>
                <a:lnTo>
                  <a:pt x="13195" y="2933"/>
                </a:lnTo>
                <a:lnTo>
                  <a:pt x="13195" y="0"/>
                </a:lnTo>
                <a:close/>
              </a:path>
            </a:pathLst>
          </a:custGeom>
          <a:solidFill>
            <a:srgbClr val="221F1F"/>
          </a:solidFill>
        </p:spPr>
        <p:txBody>
          <a:bodyPr wrap="square" lIns="0" tIns="0" rIns="0" bIns="0" rtlCol="0"/>
          <a:lstStyle/>
          <a:p>
            <a:endParaRPr/>
          </a:p>
        </p:txBody>
      </p:sp>
      <p:sp>
        <p:nvSpPr>
          <p:cNvPr id="1529" name="object 1529"/>
          <p:cNvSpPr/>
          <p:nvPr/>
        </p:nvSpPr>
        <p:spPr>
          <a:xfrm>
            <a:off x="1539339" y="3079624"/>
            <a:ext cx="13335" cy="3175"/>
          </a:xfrm>
          <a:custGeom>
            <a:avLst/>
            <a:gdLst/>
            <a:ahLst/>
            <a:cxnLst/>
            <a:rect l="l" t="t" r="r" b="b"/>
            <a:pathLst>
              <a:path w="13334" h="3175">
                <a:moveTo>
                  <a:pt x="13195" y="0"/>
                </a:moveTo>
                <a:lnTo>
                  <a:pt x="0" y="0"/>
                </a:lnTo>
                <a:lnTo>
                  <a:pt x="13195" y="2933"/>
                </a:lnTo>
                <a:lnTo>
                  <a:pt x="13195" y="0"/>
                </a:lnTo>
                <a:close/>
              </a:path>
            </a:pathLst>
          </a:custGeom>
          <a:solidFill>
            <a:srgbClr val="221F1F"/>
          </a:solidFill>
        </p:spPr>
        <p:txBody>
          <a:bodyPr wrap="square" lIns="0" tIns="0" rIns="0" bIns="0" rtlCol="0"/>
          <a:lstStyle/>
          <a:p>
            <a:endParaRPr/>
          </a:p>
        </p:txBody>
      </p:sp>
      <p:sp>
        <p:nvSpPr>
          <p:cNvPr id="1530" name="object 1530"/>
          <p:cNvSpPr/>
          <p:nvPr/>
        </p:nvSpPr>
        <p:spPr>
          <a:xfrm>
            <a:off x="1537878" y="3082554"/>
            <a:ext cx="13970" cy="2540"/>
          </a:xfrm>
          <a:custGeom>
            <a:avLst/>
            <a:gdLst/>
            <a:ahLst/>
            <a:cxnLst/>
            <a:rect l="l" t="t" r="r" b="b"/>
            <a:pathLst>
              <a:path w="13969" h="2539">
                <a:moveTo>
                  <a:pt x="723" y="0"/>
                </a:moveTo>
                <a:lnTo>
                  <a:pt x="0" y="2197"/>
                </a:lnTo>
                <a:lnTo>
                  <a:pt x="13931" y="2197"/>
                </a:lnTo>
                <a:lnTo>
                  <a:pt x="723" y="0"/>
                </a:lnTo>
                <a:close/>
              </a:path>
            </a:pathLst>
          </a:custGeom>
          <a:solidFill>
            <a:srgbClr val="221F1F"/>
          </a:solidFill>
        </p:spPr>
        <p:txBody>
          <a:bodyPr wrap="square" lIns="0" tIns="0" rIns="0" bIns="0" rtlCol="0"/>
          <a:lstStyle/>
          <a:p>
            <a:endParaRPr/>
          </a:p>
        </p:txBody>
      </p:sp>
      <p:sp>
        <p:nvSpPr>
          <p:cNvPr id="1531" name="object 1531"/>
          <p:cNvSpPr/>
          <p:nvPr/>
        </p:nvSpPr>
        <p:spPr>
          <a:xfrm>
            <a:off x="1537878" y="3082554"/>
            <a:ext cx="13970" cy="2540"/>
          </a:xfrm>
          <a:custGeom>
            <a:avLst/>
            <a:gdLst/>
            <a:ahLst/>
            <a:cxnLst/>
            <a:rect l="l" t="t" r="r" b="b"/>
            <a:pathLst>
              <a:path w="13969" h="2539">
                <a:moveTo>
                  <a:pt x="723" y="0"/>
                </a:moveTo>
                <a:lnTo>
                  <a:pt x="0" y="2197"/>
                </a:lnTo>
                <a:lnTo>
                  <a:pt x="13931" y="2197"/>
                </a:lnTo>
                <a:lnTo>
                  <a:pt x="723" y="0"/>
                </a:lnTo>
                <a:close/>
              </a:path>
            </a:pathLst>
          </a:custGeom>
          <a:solidFill>
            <a:srgbClr val="221F1F"/>
          </a:solidFill>
        </p:spPr>
        <p:txBody>
          <a:bodyPr wrap="square" lIns="0" tIns="0" rIns="0" bIns="0" rtlCol="0"/>
          <a:lstStyle/>
          <a:p>
            <a:endParaRPr/>
          </a:p>
        </p:txBody>
      </p:sp>
      <p:sp>
        <p:nvSpPr>
          <p:cNvPr id="1532" name="object 1532"/>
          <p:cNvSpPr/>
          <p:nvPr/>
        </p:nvSpPr>
        <p:spPr>
          <a:xfrm>
            <a:off x="1538602" y="3082554"/>
            <a:ext cx="13970" cy="2540"/>
          </a:xfrm>
          <a:custGeom>
            <a:avLst/>
            <a:gdLst/>
            <a:ahLst/>
            <a:cxnLst/>
            <a:rect l="l" t="t" r="r" b="b"/>
            <a:pathLst>
              <a:path w="13969" h="2539">
                <a:moveTo>
                  <a:pt x="13931" y="0"/>
                </a:moveTo>
                <a:lnTo>
                  <a:pt x="0" y="0"/>
                </a:lnTo>
                <a:lnTo>
                  <a:pt x="13208" y="2197"/>
                </a:lnTo>
                <a:lnTo>
                  <a:pt x="13931" y="0"/>
                </a:lnTo>
                <a:close/>
              </a:path>
            </a:pathLst>
          </a:custGeom>
          <a:solidFill>
            <a:srgbClr val="221F1F"/>
          </a:solidFill>
        </p:spPr>
        <p:txBody>
          <a:bodyPr wrap="square" lIns="0" tIns="0" rIns="0" bIns="0" rtlCol="0"/>
          <a:lstStyle/>
          <a:p>
            <a:endParaRPr/>
          </a:p>
        </p:txBody>
      </p:sp>
      <p:sp>
        <p:nvSpPr>
          <p:cNvPr id="1533" name="object 1533"/>
          <p:cNvSpPr/>
          <p:nvPr/>
        </p:nvSpPr>
        <p:spPr>
          <a:xfrm>
            <a:off x="1538602" y="3082554"/>
            <a:ext cx="13970" cy="2540"/>
          </a:xfrm>
          <a:custGeom>
            <a:avLst/>
            <a:gdLst/>
            <a:ahLst/>
            <a:cxnLst/>
            <a:rect l="l" t="t" r="r" b="b"/>
            <a:pathLst>
              <a:path w="13969" h="2539">
                <a:moveTo>
                  <a:pt x="13931" y="0"/>
                </a:moveTo>
                <a:lnTo>
                  <a:pt x="0" y="0"/>
                </a:lnTo>
                <a:lnTo>
                  <a:pt x="13208" y="2197"/>
                </a:lnTo>
                <a:lnTo>
                  <a:pt x="13931" y="0"/>
                </a:lnTo>
                <a:close/>
              </a:path>
            </a:pathLst>
          </a:custGeom>
          <a:solidFill>
            <a:srgbClr val="221F1F"/>
          </a:solidFill>
        </p:spPr>
        <p:txBody>
          <a:bodyPr wrap="square" lIns="0" tIns="0" rIns="0" bIns="0" rtlCol="0"/>
          <a:lstStyle/>
          <a:p>
            <a:endParaRPr/>
          </a:p>
        </p:txBody>
      </p:sp>
      <p:sp>
        <p:nvSpPr>
          <p:cNvPr id="1534" name="object 1534"/>
          <p:cNvSpPr/>
          <p:nvPr/>
        </p:nvSpPr>
        <p:spPr>
          <a:xfrm>
            <a:off x="1537873" y="3084747"/>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1535" name="object 1535"/>
          <p:cNvSpPr/>
          <p:nvPr/>
        </p:nvSpPr>
        <p:spPr>
          <a:xfrm>
            <a:off x="1537873" y="3084747"/>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1536" name="object 1536"/>
          <p:cNvSpPr/>
          <p:nvPr/>
        </p:nvSpPr>
        <p:spPr>
          <a:xfrm>
            <a:off x="1537873" y="3084747"/>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1537" name="object 1537"/>
          <p:cNvSpPr/>
          <p:nvPr/>
        </p:nvSpPr>
        <p:spPr>
          <a:xfrm>
            <a:off x="1537873" y="3084747"/>
            <a:ext cx="13970" cy="0"/>
          </a:xfrm>
          <a:custGeom>
            <a:avLst/>
            <a:gdLst/>
            <a:ahLst/>
            <a:cxnLst/>
            <a:rect l="l" t="t" r="r" b="b"/>
            <a:pathLst>
              <a:path w="13969">
                <a:moveTo>
                  <a:pt x="0" y="0"/>
                </a:moveTo>
                <a:lnTo>
                  <a:pt x="13931" y="0"/>
                </a:lnTo>
              </a:path>
            </a:pathLst>
          </a:custGeom>
          <a:solidFill>
            <a:srgbClr val="221F1F"/>
          </a:solidFill>
        </p:spPr>
        <p:txBody>
          <a:bodyPr wrap="square" lIns="0" tIns="0" rIns="0" bIns="0" rtlCol="0"/>
          <a:lstStyle/>
          <a:p>
            <a:endParaRPr/>
          </a:p>
        </p:txBody>
      </p:sp>
      <p:sp>
        <p:nvSpPr>
          <p:cNvPr id="1538" name="object 1538"/>
          <p:cNvSpPr/>
          <p:nvPr/>
        </p:nvSpPr>
        <p:spPr>
          <a:xfrm>
            <a:off x="1556202" y="3082554"/>
            <a:ext cx="12700" cy="3175"/>
          </a:xfrm>
          <a:custGeom>
            <a:avLst/>
            <a:gdLst/>
            <a:ahLst/>
            <a:cxnLst/>
            <a:rect l="l" t="t" r="r" b="b"/>
            <a:pathLst>
              <a:path w="12700" h="3175">
                <a:moveTo>
                  <a:pt x="0" y="0"/>
                </a:moveTo>
                <a:lnTo>
                  <a:pt x="736" y="2933"/>
                </a:lnTo>
                <a:lnTo>
                  <a:pt x="12471" y="2933"/>
                </a:lnTo>
                <a:lnTo>
                  <a:pt x="0" y="0"/>
                </a:lnTo>
                <a:close/>
              </a:path>
            </a:pathLst>
          </a:custGeom>
          <a:solidFill>
            <a:srgbClr val="221F1F"/>
          </a:solidFill>
        </p:spPr>
        <p:txBody>
          <a:bodyPr wrap="square" lIns="0" tIns="0" rIns="0" bIns="0" rtlCol="0"/>
          <a:lstStyle/>
          <a:p>
            <a:endParaRPr/>
          </a:p>
        </p:txBody>
      </p:sp>
      <p:sp>
        <p:nvSpPr>
          <p:cNvPr id="1539" name="object 1539"/>
          <p:cNvSpPr/>
          <p:nvPr/>
        </p:nvSpPr>
        <p:spPr>
          <a:xfrm>
            <a:off x="1556202" y="3082554"/>
            <a:ext cx="12700" cy="3175"/>
          </a:xfrm>
          <a:custGeom>
            <a:avLst/>
            <a:gdLst/>
            <a:ahLst/>
            <a:cxnLst/>
            <a:rect l="l" t="t" r="r" b="b"/>
            <a:pathLst>
              <a:path w="12700" h="3175">
                <a:moveTo>
                  <a:pt x="0" y="0"/>
                </a:moveTo>
                <a:lnTo>
                  <a:pt x="736" y="2933"/>
                </a:lnTo>
                <a:lnTo>
                  <a:pt x="12471" y="2933"/>
                </a:lnTo>
                <a:lnTo>
                  <a:pt x="0" y="0"/>
                </a:lnTo>
                <a:close/>
              </a:path>
            </a:pathLst>
          </a:custGeom>
          <a:solidFill>
            <a:srgbClr val="221F1F"/>
          </a:solidFill>
        </p:spPr>
        <p:txBody>
          <a:bodyPr wrap="square" lIns="0" tIns="0" rIns="0" bIns="0" rtlCol="0"/>
          <a:lstStyle/>
          <a:p>
            <a:endParaRPr/>
          </a:p>
        </p:txBody>
      </p:sp>
      <p:sp>
        <p:nvSpPr>
          <p:cNvPr id="1540" name="object 1540"/>
          <p:cNvSpPr/>
          <p:nvPr/>
        </p:nvSpPr>
        <p:spPr>
          <a:xfrm>
            <a:off x="1556202" y="3082554"/>
            <a:ext cx="13335" cy="3175"/>
          </a:xfrm>
          <a:custGeom>
            <a:avLst/>
            <a:gdLst/>
            <a:ahLst/>
            <a:cxnLst/>
            <a:rect l="l" t="t" r="r" b="b"/>
            <a:pathLst>
              <a:path w="13334" h="3175">
                <a:moveTo>
                  <a:pt x="13195" y="0"/>
                </a:moveTo>
                <a:lnTo>
                  <a:pt x="0" y="0"/>
                </a:lnTo>
                <a:lnTo>
                  <a:pt x="12471" y="2933"/>
                </a:lnTo>
                <a:lnTo>
                  <a:pt x="13195" y="0"/>
                </a:lnTo>
                <a:close/>
              </a:path>
            </a:pathLst>
          </a:custGeom>
          <a:solidFill>
            <a:srgbClr val="221F1F"/>
          </a:solidFill>
        </p:spPr>
        <p:txBody>
          <a:bodyPr wrap="square" lIns="0" tIns="0" rIns="0" bIns="0" rtlCol="0"/>
          <a:lstStyle/>
          <a:p>
            <a:endParaRPr/>
          </a:p>
        </p:txBody>
      </p:sp>
      <p:sp>
        <p:nvSpPr>
          <p:cNvPr id="1541" name="object 1541"/>
          <p:cNvSpPr/>
          <p:nvPr/>
        </p:nvSpPr>
        <p:spPr>
          <a:xfrm>
            <a:off x="1556202" y="3082554"/>
            <a:ext cx="13335" cy="3175"/>
          </a:xfrm>
          <a:custGeom>
            <a:avLst/>
            <a:gdLst/>
            <a:ahLst/>
            <a:cxnLst/>
            <a:rect l="l" t="t" r="r" b="b"/>
            <a:pathLst>
              <a:path w="13334" h="3175">
                <a:moveTo>
                  <a:pt x="13195" y="0"/>
                </a:moveTo>
                <a:lnTo>
                  <a:pt x="0" y="0"/>
                </a:lnTo>
                <a:lnTo>
                  <a:pt x="12471" y="2933"/>
                </a:lnTo>
                <a:lnTo>
                  <a:pt x="13195" y="0"/>
                </a:lnTo>
                <a:close/>
              </a:path>
            </a:pathLst>
          </a:custGeom>
          <a:solidFill>
            <a:srgbClr val="221F1F"/>
          </a:solidFill>
        </p:spPr>
        <p:txBody>
          <a:bodyPr wrap="square" lIns="0" tIns="0" rIns="0" bIns="0" rtlCol="0"/>
          <a:lstStyle/>
          <a:p>
            <a:endParaRPr/>
          </a:p>
        </p:txBody>
      </p:sp>
      <p:sp>
        <p:nvSpPr>
          <p:cNvPr id="1542" name="object 1542"/>
          <p:cNvSpPr/>
          <p:nvPr/>
        </p:nvSpPr>
        <p:spPr>
          <a:xfrm>
            <a:off x="1496804" y="3082554"/>
            <a:ext cx="26670" cy="3810"/>
          </a:xfrm>
          <a:custGeom>
            <a:avLst/>
            <a:gdLst/>
            <a:ahLst/>
            <a:cxnLst/>
            <a:rect l="l" t="t" r="r" b="b"/>
            <a:pathLst>
              <a:path w="26669" h="3810">
                <a:moveTo>
                  <a:pt x="0" y="0"/>
                </a:moveTo>
                <a:lnTo>
                  <a:pt x="736" y="3657"/>
                </a:lnTo>
                <a:lnTo>
                  <a:pt x="26403" y="3657"/>
                </a:lnTo>
                <a:lnTo>
                  <a:pt x="0" y="0"/>
                </a:lnTo>
                <a:close/>
              </a:path>
            </a:pathLst>
          </a:custGeom>
          <a:solidFill>
            <a:srgbClr val="221F1F"/>
          </a:solidFill>
        </p:spPr>
        <p:txBody>
          <a:bodyPr wrap="square" lIns="0" tIns="0" rIns="0" bIns="0" rtlCol="0"/>
          <a:lstStyle/>
          <a:p>
            <a:endParaRPr/>
          </a:p>
        </p:txBody>
      </p:sp>
      <p:sp>
        <p:nvSpPr>
          <p:cNvPr id="1543" name="object 1543"/>
          <p:cNvSpPr/>
          <p:nvPr/>
        </p:nvSpPr>
        <p:spPr>
          <a:xfrm>
            <a:off x="1496804" y="3082554"/>
            <a:ext cx="26670" cy="3810"/>
          </a:xfrm>
          <a:custGeom>
            <a:avLst/>
            <a:gdLst/>
            <a:ahLst/>
            <a:cxnLst/>
            <a:rect l="l" t="t" r="r" b="b"/>
            <a:pathLst>
              <a:path w="26669" h="3810">
                <a:moveTo>
                  <a:pt x="0" y="0"/>
                </a:moveTo>
                <a:lnTo>
                  <a:pt x="736" y="3657"/>
                </a:lnTo>
                <a:lnTo>
                  <a:pt x="26403" y="3657"/>
                </a:lnTo>
                <a:lnTo>
                  <a:pt x="0" y="0"/>
                </a:lnTo>
                <a:close/>
              </a:path>
            </a:pathLst>
          </a:custGeom>
          <a:solidFill>
            <a:srgbClr val="221F1F"/>
          </a:solidFill>
        </p:spPr>
        <p:txBody>
          <a:bodyPr wrap="square" lIns="0" tIns="0" rIns="0" bIns="0" rtlCol="0"/>
          <a:lstStyle/>
          <a:p>
            <a:endParaRPr/>
          </a:p>
        </p:txBody>
      </p:sp>
      <p:sp>
        <p:nvSpPr>
          <p:cNvPr id="1544" name="object 1544"/>
          <p:cNvSpPr/>
          <p:nvPr/>
        </p:nvSpPr>
        <p:spPr>
          <a:xfrm>
            <a:off x="1496804" y="3082554"/>
            <a:ext cx="26670" cy="3810"/>
          </a:xfrm>
          <a:custGeom>
            <a:avLst/>
            <a:gdLst/>
            <a:ahLst/>
            <a:cxnLst/>
            <a:rect l="l" t="t" r="r" b="b"/>
            <a:pathLst>
              <a:path w="26669" h="3810">
                <a:moveTo>
                  <a:pt x="26403" y="0"/>
                </a:moveTo>
                <a:lnTo>
                  <a:pt x="0" y="0"/>
                </a:lnTo>
                <a:lnTo>
                  <a:pt x="26403" y="3657"/>
                </a:lnTo>
                <a:lnTo>
                  <a:pt x="26403" y="0"/>
                </a:lnTo>
                <a:close/>
              </a:path>
            </a:pathLst>
          </a:custGeom>
          <a:solidFill>
            <a:srgbClr val="221F1F"/>
          </a:solidFill>
        </p:spPr>
        <p:txBody>
          <a:bodyPr wrap="square" lIns="0" tIns="0" rIns="0" bIns="0" rtlCol="0"/>
          <a:lstStyle/>
          <a:p>
            <a:endParaRPr/>
          </a:p>
        </p:txBody>
      </p:sp>
      <p:sp>
        <p:nvSpPr>
          <p:cNvPr id="1545" name="object 1545"/>
          <p:cNvSpPr/>
          <p:nvPr/>
        </p:nvSpPr>
        <p:spPr>
          <a:xfrm>
            <a:off x="1496804" y="3082554"/>
            <a:ext cx="26670" cy="3810"/>
          </a:xfrm>
          <a:custGeom>
            <a:avLst/>
            <a:gdLst/>
            <a:ahLst/>
            <a:cxnLst/>
            <a:rect l="l" t="t" r="r" b="b"/>
            <a:pathLst>
              <a:path w="26669" h="3810">
                <a:moveTo>
                  <a:pt x="26403" y="0"/>
                </a:moveTo>
                <a:lnTo>
                  <a:pt x="0" y="0"/>
                </a:lnTo>
                <a:lnTo>
                  <a:pt x="26403" y="3657"/>
                </a:lnTo>
                <a:lnTo>
                  <a:pt x="26403" y="0"/>
                </a:lnTo>
                <a:close/>
              </a:path>
            </a:pathLst>
          </a:custGeom>
          <a:solidFill>
            <a:srgbClr val="221F1F"/>
          </a:solidFill>
        </p:spPr>
        <p:txBody>
          <a:bodyPr wrap="square" lIns="0" tIns="0" rIns="0" bIns="0" rtlCol="0"/>
          <a:lstStyle/>
          <a:p>
            <a:endParaRPr/>
          </a:p>
        </p:txBody>
      </p:sp>
      <p:sp>
        <p:nvSpPr>
          <p:cNvPr id="1546" name="object 1546"/>
          <p:cNvSpPr/>
          <p:nvPr/>
        </p:nvSpPr>
        <p:spPr>
          <a:xfrm>
            <a:off x="1537873" y="3084747"/>
            <a:ext cx="13970" cy="3175"/>
          </a:xfrm>
          <a:custGeom>
            <a:avLst/>
            <a:gdLst/>
            <a:ahLst/>
            <a:cxnLst/>
            <a:rect l="l" t="t" r="r" b="b"/>
            <a:pathLst>
              <a:path w="13969" h="3175">
                <a:moveTo>
                  <a:pt x="0" y="0"/>
                </a:moveTo>
                <a:lnTo>
                  <a:pt x="0" y="2933"/>
                </a:lnTo>
                <a:lnTo>
                  <a:pt x="13931" y="2933"/>
                </a:lnTo>
                <a:lnTo>
                  <a:pt x="0" y="0"/>
                </a:lnTo>
                <a:close/>
              </a:path>
            </a:pathLst>
          </a:custGeom>
          <a:solidFill>
            <a:srgbClr val="221F1F"/>
          </a:solidFill>
        </p:spPr>
        <p:txBody>
          <a:bodyPr wrap="square" lIns="0" tIns="0" rIns="0" bIns="0" rtlCol="0"/>
          <a:lstStyle/>
          <a:p>
            <a:endParaRPr/>
          </a:p>
        </p:txBody>
      </p:sp>
      <p:sp>
        <p:nvSpPr>
          <p:cNvPr id="1547" name="object 1547"/>
          <p:cNvSpPr/>
          <p:nvPr/>
        </p:nvSpPr>
        <p:spPr>
          <a:xfrm>
            <a:off x="1537873" y="3084747"/>
            <a:ext cx="13970" cy="3175"/>
          </a:xfrm>
          <a:custGeom>
            <a:avLst/>
            <a:gdLst/>
            <a:ahLst/>
            <a:cxnLst/>
            <a:rect l="l" t="t" r="r" b="b"/>
            <a:pathLst>
              <a:path w="13969" h="3175">
                <a:moveTo>
                  <a:pt x="0" y="0"/>
                </a:moveTo>
                <a:lnTo>
                  <a:pt x="0" y="2933"/>
                </a:lnTo>
                <a:lnTo>
                  <a:pt x="13931" y="2933"/>
                </a:lnTo>
                <a:lnTo>
                  <a:pt x="0" y="0"/>
                </a:lnTo>
                <a:close/>
              </a:path>
            </a:pathLst>
          </a:custGeom>
          <a:solidFill>
            <a:srgbClr val="221F1F"/>
          </a:solidFill>
        </p:spPr>
        <p:txBody>
          <a:bodyPr wrap="square" lIns="0" tIns="0" rIns="0" bIns="0" rtlCol="0"/>
          <a:lstStyle/>
          <a:p>
            <a:endParaRPr/>
          </a:p>
        </p:txBody>
      </p:sp>
      <p:sp>
        <p:nvSpPr>
          <p:cNvPr id="1548" name="object 1548"/>
          <p:cNvSpPr/>
          <p:nvPr/>
        </p:nvSpPr>
        <p:spPr>
          <a:xfrm>
            <a:off x="1537873" y="3084747"/>
            <a:ext cx="13970" cy="3175"/>
          </a:xfrm>
          <a:custGeom>
            <a:avLst/>
            <a:gdLst/>
            <a:ahLst/>
            <a:cxnLst/>
            <a:rect l="l" t="t" r="r" b="b"/>
            <a:pathLst>
              <a:path w="13969" h="3175">
                <a:moveTo>
                  <a:pt x="13931" y="0"/>
                </a:moveTo>
                <a:lnTo>
                  <a:pt x="0" y="0"/>
                </a:lnTo>
                <a:lnTo>
                  <a:pt x="13931" y="2933"/>
                </a:lnTo>
                <a:lnTo>
                  <a:pt x="13931" y="0"/>
                </a:lnTo>
                <a:close/>
              </a:path>
            </a:pathLst>
          </a:custGeom>
          <a:solidFill>
            <a:srgbClr val="221F1F"/>
          </a:solidFill>
        </p:spPr>
        <p:txBody>
          <a:bodyPr wrap="square" lIns="0" tIns="0" rIns="0" bIns="0" rtlCol="0"/>
          <a:lstStyle/>
          <a:p>
            <a:endParaRPr/>
          </a:p>
        </p:txBody>
      </p:sp>
      <p:sp>
        <p:nvSpPr>
          <p:cNvPr id="1549" name="object 1549"/>
          <p:cNvSpPr/>
          <p:nvPr/>
        </p:nvSpPr>
        <p:spPr>
          <a:xfrm>
            <a:off x="1537873" y="3084747"/>
            <a:ext cx="13970" cy="3175"/>
          </a:xfrm>
          <a:custGeom>
            <a:avLst/>
            <a:gdLst/>
            <a:ahLst/>
            <a:cxnLst/>
            <a:rect l="l" t="t" r="r" b="b"/>
            <a:pathLst>
              <a:path w="13969" h="3175">
                <a:moveTo>
                  <a:pt x="13931" y="0"/>
                </a:moveTo>
                <a:lnTo>
                  <a:pt x="0" y="0"/>
                </a:lnTo>
                <a:lnTo>
                  <a:pt x="13931" y="2933"/>
                </a:lnTo>
                <a:lnTo>
                  <a:pt x="13931" y="0"/>
                </a:lnTo>
                <a:close/>
              </a:path>
            </a:pathLst>
          </a:custGeom>
          <a:solidFill>
            <a:srgbClr val="221F1F"/>
          </a:solidFill>
        </p:spPr>
        <p:txBody>
          <a:bodyPr wrap="square" lIns="0" tIns="0" rIns="0" bIns="0" rtlCol="0"/>
          <a:lstStyle/>
          <a:p>
            <a:endParaRPr/>
          </a:p>
        </p:txBody>
      </p:sp>
      <p:sp>
        <p:nvSpPr>
          <p:cNvPr id="1550" name="object 1550"/>
          <p:cNvSpPr/>
          <p:nvPr/>
        </p:nvSpPr>
        <p:spPr>
          <a:xfrm>
            <a:off x="1497540" y="3086214"/>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551" name="object 1551"/>
          <p:cNvSpPr/>
          <p:nvPr/>
        </p:nvSpPr>
        <p:spPr>
          <a:xfrm>
            <a:off x="1497540" y="3086214"/>
            <a:ext cx="26034" cy="3175"/>
          </a:xfrm>
          <a:custGeom>
            <a:avLst/>
            <a:gdLst/>
            <a:ahLst/>
            <a:cxnLst/>
            <a:rect l="l" t="t" r="r" b="b"/>
            <a:pathLst>
              <a:path w="26034" h="3175">
                <a:moveTo>
                  <a:pt x="0" y="0"/>
                </a:moveTo>
                <a:lnTo>
                  <a:pt x="0" y="2933"/>
                </a:lnTo>
                <a:lnTo>
                  <a:pt x="25666" y="2933"/>
                </a:lnTo>
                <a:lnTo>
                  <a:pt x="0" y="0"/>
                </a:lnTo>
                <a:close/>
              </a:path>
            </a:pathLst>
          </a:custGeom>
          <a:solidFill>
            <a:srgbClr val="221F1F"/>
          </a:solidFill>
        </p:spPr>
        <p:txBody>
          <a:bodyPr wrap="square" lIns="0" tIns="0" rIns="0" bIns="0" rtlCol="0"/>
          <a:lstStyle/>
          <a:p>
            <a:endParaRPr/>
          </a:p>
        </p:txBody>
      </p:sp>
      <p:sp>
        <p:nvSpPr>
          <p:cNvPr id="1552" name="object 1552"/>
          <p:cNvSpPr/>
          <p:nvPr/>
        </p:nvSpPr>
        <p:spPr>
          <a:xfrm>
            <a:off x="1497540" y="3086214"/>
            <a:ext cx="26034" cy="3175"/>
          </a:xfrm>
          <a:custGeom>
            <a:avLst/>
            <a:gdLst/>
            <a:ahLst/>
            <a:cxnLst/>
            <a:rect l="l" t="t" r="r" b="b"/>
            <a:pathLst>
              <a:path w="26034" h="3175">
                <a:moveTo>
                  <a:pt x="25666" y="0"/>
                </a:moveTo>
                <a:lnTo>
                  <a:pt x="0" y="0"/>
                </a:lnTo>
                <a:lnTo>
                  <a:pt x="25666" y="2933"/>
                </a:lnTo>
                <a:lnTo>
                  <a:pt x="25666" y="0"/>
                </a:lnTo>
                <a:close/>
              </a:path>
            </a:pathLst>
          </a:custGeom>
          <a:solidFill>
            <a:srgbClr val="221F1F"/>
          </a:solidFill>
        </p:spPr>
        <p:txBody>
          <a:bodyPr wrap="square" lIns="0" tIns="0" rIns="0" bIns="0" rtlCol="0"/>
          <a:lstStyle/>
          <a:p>
            <a:endParaRPr/>
          </a:p>
        </p:txBody>
      </p:sp>
      <p:sp>
        <p:nvSpPr>
          <p:cNvPr id="1553" name="object 1553"/>
          <p:cNvSpPr/>
          <p:nvPr/>
        </p:nvSpPr>
        <p:spPr>
          <a:xfrm>
            <a:off x="1497540" y="3086214"/>
            <a:ext cx="26034" cy="3175"/>
          </a:xfrm>
          <a:custGeom>
            <a:avLst/>
            <a:gdLst/>
            <a:ahLst/>
            <a:cxnLst/>
            <a:rect l="l" t="t" r="r" b="b"/>
            <a:pathLst>
              <a:path w="26034" h="3175">
                <a:moveTo>
                  <a:pt x="25666" y="0"/>
                </a:moveTo>
                <a:lnTo>
                  <a:pt x="0" y="0"/>
                </a:lnTo>
                <a:lnTo>
                  <a:pt x="25666" y="2933"/>
                </a:lnTo>
                <a:lnTo>
                  <a:pt x="25666" y="0"/>
                </a:lnTo>
                <a:close/>
              </a:path>
            </a:pathLst>
          </a:custGeom>
          <a:solidFill>
            <a:srgbClr val="221F1F"/>
          </a:solidFill>
        </p:spPr>
        <p:txBody>
          <a:bodyPr wrap="square" lIns="0" tIns="0" rIns="0" bIns="0" rtlCol="0"/>
          <a:lstStyle/>
          <a:p>
            <a:endParaRPr/>
          </a:p>
        </p:txBody>
      </p:sp>
      <p:sp>
        <p:nvSpPr>
          <p:cNvPr id="1554" name="object 1554"/>
          <p:cNvSpPr/>
          <p:nvPr/>
        </p:nvSpPr>
        <p:spPr>
          <a:xfrm>
            <a:off x="1497540" y="3089142"/>
            <a:ext cx="26034" cy="0"/>
          </a:xfrm>
          <a:custGeom>
            <a:avLst/>
            <a:gdLst/>
            <a:ahLst/>
            <a:cxnLst/>
            <a:rect l="l" t="t" r="r" b="b"/>
            <a:pathLst>
              <a:path w="26034">
                <a:moveTo>
                  <a:pt x="0" y="0"/>
                </a:moveTo>
                <a:lnTo>
                  <a:pt x="25666" y="0"/>
                </a:lnTo>
              </a:path>
            </a:pathLst>
          </a:custGeom>
          <a:solidFill>
            <a:srgbClr val="221F1F"/>
          </a:solidFill>
        </p:spPr>
        <p:txBody>
          <a:bodyPr wrap="square" lIns="0" tIns="0" rIns="0" bIns="0" rtlCol="0"/>
          <a:lstStyle/>
          <a:p>
            <a:endParaRPr/>
          </a:p>
        </p:txBody>
      </p:sp>
      <p:sp>
        <p:nvSpPr>
          <p:cNvPr id="1555" name="object 1555"/>
          <p:cNvSpPr/>
          <p:nvPr/>
        </p:nvSpPr>
        <p:spPr>
          <a:xfrm>
            <a:off x="1497540" y="3089142"/>
            <a:ext cx="26034" cy="0"/>
          </a:xfrm>
          <a:custGeom>
            <a:avLst/>
            <a:gdLst/>
            <a:ahLst/>
            <a:cxnLst/>
            <a:rect l="l" t="t" r="r" b="b"/>
            <a:pathLst>
              <a:path w="26034">
                <a:moveTo>
                  <a:pt x="0" y="0"/>
                </a:moveTo>
                <a:lnTo>
                  <a:pt x="25666" y="0"/>
                </a:lnTo>
              </a:path>
            </a:pathLst>
          </a:custGeom>
          <a:solidFill>
            <a:srgbClr val="221F1F"/>
          </a:solidFill>
        </p:spPr>
        <p:txBody>
          <a:bodyPr wrap="square" lIns="0" tIns="0" rIns="0" bIns="0" rtlCol="0"/>
          <a:lstStyle/>
          <a:p>
            <a:endParaRPr/>
          </a:p>
        </p:txBody>
      </p:sp>
      <p:sp>
        <p:nvSpPr>
          <p:cNvPr id="1556" name="object 1556"/>
          <p:cNvSpPr/>
          <p:nvPr/>
        </p:nvSpPr>
        <p:spPr>
          <a:xfrm>
            <a:off x="1497540" y="3089142"/>
            <a:ext cx="26034" cy="0"/>
          </a:xfrm>
          <a:custGeom>
            <a:avLst/>
            <a:gdLst/>
            <a:ahLst/>
            <a:cxnLst/>
            <a:rect l="l" t="t" r="r" b="b"/>
            <a:pathLst>
              <a:path w="26034">
                <a:moveTo>
                  <a:pt x="0" y="0"/>
                </a:moveTo>
                <a:lnTo>
                  <a:pt x="25666" y="0"/>
                </a:lnTo>
              </a:path>
            </a:pathLst>
          </a:custGeom>
          <a:solidFill>
            <a:srgbClr val="221F1F"/>
          </a:solidFill>
        </p:spPr>
        <p:txBody>
          <a:bodyPr wrap="square" lIns="0" tIns="0" rIns="0" bIns="0" rtlCol="0"/>
          <a:lstStyle/>
          <a:p>
            <a:endParaRPr/>
          </a:p>
        </p:txBody>
      </p:sp>
      <p:sp>
        <p:nvSpPr>
          <p:cNvPr id="1557" name="object 1557"/>
          <p:cNvSpPr/>
          <p:nvPr/>
        </p:nvSpPr>
        <p:spPr>
          <a:xfrm>
            <a:off x="1497540" y="3089142"/>
            <a:ext cx="26034" cy="0"/>
          </a:xfrm>
          <a:custGeom>
            <a:avLst/>
            <a:gdLst/>
            <a:ahLst/>
            <a:cxnLst/>
            <a:rect l="l" t="t" r="r" b="b"/>
            <a:pathLst>
              <a:path w="26034">
                <a:moveTo>
                  <a:pt x="0" y="0"/>
                </a:moveTo>
                <a:lnTo>
                  <a:pt x="25666" y="0"/>
                </a:lnTo>
              </a:path>
            </a:pathLst>
          </a:custGeom>
          <a:solidFill>
            <a:srgbClr val="221F1F"/>
          </a:solidFill>
        </p:spPr>
        <p:txBody>
          <a:bodyPr wrap="square" lIns="0" tIns="0" rIns="0" bIns="0" rtlCol="0"/>
          <a:lstStyle/>
          <a:p>
            <a:endParaRPr/>
          </a:p>
        </p:txBody>
      </p:sp>
      <p:sp>
        <p:nvSpPr>
          <p:cNvPr id="1558" name="object 1558"/>
          <p:cNvSpPr/>
          <p:nvPr/>
        </p:nvSpPr>
        <p:spPr>
          <a:xfrm>
            <a:off x="1556938" y="3085484"/>
            <a:ext cx="12065" cy="4445"/>
          </a:xfrm>
          <a:custGeom>
            <a:avLst/>
            <a:gdLst/>
            <a:ahLst/>
            <a:cxnLst/>
            <a:rect l="l" t="t" r="r" b="b"/>
            <a:pathLst>
              <a:path w="12065" h="4444">
                <a:moveTo>
                  <a:pt x="0" y="0"/>
                </a:moveTo>
                <a:lnTo>
                  <a:pt x="0" y="4394"/>
                </a:lnTo>
                <a:lnTo>
                  <a:pt x="11722" y="4394"/>
                </a:lnTo>
                <a:lnTo>
                  <a:pt x="0" y="0"/>
                </a:lnTo>
                <a:close/>
              </a:path>
            </a:pathLst>
          </a:custGeom>
          <a:solidFill>
            <a:srgbClr val="221F1F"/>
          </a:solidFill>
        </p:spPr>
        <p:txBody>
          <a:bodyPr wrap="square" lIns="0" tIns="0" rIns="0" bIns="0" rtlCol="0"/>
          <a:lstStyle/>
          <a:p>
            <a:endParaRPr/>
          </a:p>
        </p:txBody>
      </p:sp>
      <p:sp>
        <p:nvSpPr>
          <p:cNvPr id="1559" name="object 1559"/>
          <p:cNvSpPr/>
          <p:nvPr/>
        </p:nvSpPr>
        <p:spPr>
          <a:xfrm>
            <a:off x="1556938" y="3085484"/>
            <a:ext cx="12065" cy="4445"/>
          </a:xfrm>
          <a:custGeom>
            <a:avLst/>
            <a:gdLst/>
            <a:ahLst/>
            <a:cxnLst/>
            <a:rect l="l" t="t" r="r" b="b"/>
            <a:pathLst>
              <a:path w="12065" h="4444">
                <a:moveTo>
                  <a:pt x="0" y="0"/>
                </a:moveTo>
                <a:lnTo>
                  <a:pt x="0" y="4394"/>
                </a:lnTo>
                <a:lnTo>
                  <a:pt x="11722" y="4394"/>
                </a:lnTo>
                <a:lnTo>
                  <a:pt x="0" y="0"/>
                </a:lnTo>
                <a:close/>
              </a:path>
            </a:pathLst>
          </a:custGeom>
          <a:solidFill>
            <a:srgbClr val="221F1F"/>
          </a:solidFill>
        </p:spPr>
        <p:txBody>
          <a:bodyPr wrap="square" lIns="0" tIns="0" rIns="0" bIns="0" rtlCol="0"/>
          <a:lstStyle/>
          <a:p>
            <a:endParaRPr/>
          </a:p>
        </p:txBody>
      </p:sp>
      <p:sp>
        <p:nvSpPr>
          <p:cNvPr id="1560" name="object 1560"/>
          <p:cNvSpPr/>
          <p:nvPr/>
        </p:nvSpPr>
        <p:spPr>
          <a:xfrm>
            <a:off x="1556938" y="3085484"/>
            <a:ext cx="12065" cy="4445"/>
          </a:xfrm>
          <a:custGeom>
            <a:avLst/>
            <a:gdLst/>
            <a:ahLst/>
            <a:cxnLst/>
            <a:rect l="l" t="t" r="r" b="b"/>
            <a:pathLst>
              <a:path w="12065" h="4444">
                <a:moveTo>
                  <a:pt x="11722" y="0"/>
                </a:moveTo>
                <a:lnTo>
                  <a:pt x="0" y="0"/>
                </a:lnTo>
                <a:lnTo>
                  <a:pt x="11722" y="4394"/>
                </a:lnTo>
                <a:lnTo>
                  <a:pt x="11722" y="0"/>
                </a:lnTo>
                <a:close/>
              </a:path>
            </a:pathLst>
          </a:custGeom>
          <a:solidFill>
            <a:srgbClr val="221F1F"/>
          </a:solidFill>
        </p:spPr>
        <p:txBody>
          <a:bodyPr wrap="square" lIns="0" tIns="0" rIns="0" bIns="0" rtlCol="0"/>
          <a:lstStyle/>
          <a:p>
            <a:endParaRPr/>
          </a:p>
        </p:txBody>
      </p:sp>
      <p:sp>
        <p:nvSpPr>
          <p:cNvPr id="1561" name="object 1561"/>
          <p:cNvSpPr/>
          <p:nvPr/>
        </p:nvSpPr>
        <p:spPr>
          <a:xfrm>
            <a:off x="1556938" y="3085484"/>
            <a:ext cx="12065" cy="4445"/>
          </a:xfrm>
          <a:custGeom>
            <a:avLst/>
            <a:gdLst/>
            <a:ahLst/>
            <a:cxnLst/>
            <a:rect l="l" t="t" r="r" b="b"/>
            <a:pathLst>
              <a:path w="12065" h="4444">
                <a:moveTo>
                  <a:pt x="11722" y="0"/>
                </a:moveTo>
                <a:lnTo>
                  <a:pt x="0" y="0"/>
                </a:lnTo>
                <a:lnTo>
                  <a:pt x="11722" y="4394"/>
                </a:lnTo>
                <a:lnTo>
                  <a:pt x="11722" y="0"/>
                </a:lnTo>
                <a:close/>
              </a:path>
            </a:pathLst>
          </a:custGeom>
          <a:solidFill>
            <a:srgbClr val="221F1F"/>
          </a:solidFill>
        </p:spPr>
        <p:txBody>
          <a:bodyPr wrap="square" lIns="0" tIns="0" rIns="0" bIns="0" rtlCol="0"/>
          <a:lstStyle/>
          <a:p>
            <a:endParaRPr/>
          </a:p>
        </p:txBody>
      </p:sp>
      <p:sp>
        <p:nvSpPr>
          <p:cNvPr id="1562" name="object 1562"/>
          <p:cNvSpPr/>
          <p:nvPr/>
        </p:nvSpPr>
        <p:spPr>
          <a:xfrm>
            <a:off x="1537136" y="3087678"/>
            <a:ext cx="15240" cy="2540"/>
          </a:xfrm>
          <a:custGeom>
            <a:avLst/>
            <a:gdLst/>
            <a:ahLst/>
            <a:cxnLst/>
            <a:rect l="l" t="t" r="r" b="b"/>
            <a:pathLst>
              <a:path w="15240" h="2539">
                <a:moveTo>
                  <a:pt x="736" y="0"/>
                </a:moveTo>
                <a:lnTo>
                  <a:pt x="0" y="2209"/>
                </a:lnTo>
                <a:lnTo>
                  <a:pt x="14668" y="2209"/>
                </a:lnTo>
                <a:lnTo>
                  <a:pt x="736" y="0"/>
                </a:lnTo>
                <a:close/>
              </a:path>
            </a:pathLst>
          </a:custGeom>
          <a:solidFill>
            <a:srgbClr val="221F1F"/>
          </a:solidFill>
        </p:spPr>
        <p:txBody>
          <a:bodyPr wrap="square" lIns="0" tIns="0" rIns="0" bIns="0" rtlCol="0"/>
          <a:lstStyle/>
          <a:p>
            <a:endParaRPr/>
          </a:p>
        </p:txBody>
      </p:sp>
      <p:sp>
        <p:nvSpPr>
          <p:cNvPr id="1563" name="object 1563"/>
          <p:cNvSpPr/>
          <p:nvPr/>
        </p:nvSpPr>
        <p:spPr>
          <a:xfrm>
            <a:off x="1537136" y="3087678"/>
            <a:ext cx="15240" cy="2540"/>
          </a:xfrm>
          <a:custGeom>
            <a:avLst/>
            <a:gdLst/>
            <a:ahLst/>
            <a:cxnLst/>
            <a:rect l="l" t="t" r="r" b="b"/>
            <a:pathLst>
              <a:path w="15240" h="2539">
                <a:moveTo>
                  <a:pt x="736" y="0"/>
                </a:moveTo>
                <a:lnTo>
                  <a:pt x="0" y="2209"/>
                </a:lnTo>
                <a:lnTo>
                  <a:pt x="14668" y="2209"/>
                </a:lnTo>
                <a:lnTo>
                  <a:pt x="736" y="0"/>
                </a:lnTo>
                <a:close/>
              </a:path>
            </a:pathLst>
          </a:custGeom>
          <a:solidFill>
            <a:srgbClr val="221F1F"/>
          </a:solidFill>
        </p:spPr>
        <p:txBody>
          <a:bodyPr wrap="square" lIns="0" tIns="0" rIns="0" bIns="0" rtlCol="0"/>
          <a:lstStyle/>
          <a:p>
            <a:endParaRPr/>
          </a:p>
        </p:txBody>
      </p:sp>
      <p:sp>
        <p:nvSpPr>
          <p:cNvPr id="1564" name="object 1564"/>
          <p:cNvSpPr/>
          <p:nvPr/>
        </p:nvSpPr>
        <p:spPr>
          <a:xfrm>
            <a:off x="1537873" y="3087678"/>
            <a:ext cx="13970" cy="2540"/>
          </a:xfrm>
          <a:custGeom>
            <a:avLst/>
            <a:gdLst/>
            <a:ahLst/>
            <a:cxnLst/>
            <a:rect l="l" t="t" r="r" b="b"/>
            <a:pathLst>
              <a:path w="13969" h="2539">
                <a:moveTo>
                  <a:pt x="13931" y="0"/>
                </a:moveTo>
                <a:lnTo>
                  <a:pt x="0" y="0"/>
                </a:lnTo>
                <a:lnTo>
                  <a:pt x="13931" y="2209"/>
                </a:lnTo>
                <a:lnTo>
                  <a:pt x="13931" y="0"/>
                </a:lnTo>
                <a:close/>
              </a:path>
            </a:pathLst>
          </a:custGeom>
          <a:solidFill>
            <a:srgbClr val="221F1F"/>
          </a:solidFill>
        </p:spPr>
        <p:txBody>
          <a:bodyPr wrap="square" lIns="0" tIns="0" rIns="0" bIns="0" rtlCol="0"/>
          <a:lstStyle/>
          <a:p>
            <a:endParaRPr/>
          </a:p>
        </p:txBody>
      </p:sp>
      <p:sp>
        <p:nvSpPr>
          <p:cNvPr id="1565" name="object 1565"/>
          <p:cNvSpPr/>
          <p:nvPr/>
        </p:nvSpPr>
        <p:spPr>
          <a:xfrm>
            <a:off x="1537873" y="3087678"/>
            <a:ext cx="13970" cy="2540"/>
          </a:xfrm>
          <a:custGeom>
            <a:avLst/>
            <a:gdLst/>
            <a:ahLst/>
            <a:cxnLst/>
            <a:rect l="l" t="t" r="r" b="b"/>
            <a:pathLst>
              <a:path w="13969" h="2539">
                <a:moveTo>
                  <a:pt x="13931" y="0"/>
                </a:moveTo>
                <a:lnTo>
                  <a:pt x="0" y="0"/>
                </a:lnTo>
                <a:lnTo>
                  <a:pt x="13931" y="2209"/>
                </a:lnTo>
                <a:lnTo>
                  <a:pt x="13931" y="0"/>
                </a:lnTo>
                <a:close/>
              </a:path>
            </a:pathLst>
          </a:custGeom>
          <a:solidFill>
            <a:srgbClr val="221F1F"/>
          </a:solidFill>
        </p:spPr>
        <p:txBody>
          <a:bodyPr wrap="square" lIns="0" tIns="0" rIns="0" bIns="0" rtlCol="0"/>
          <a:lstStyle/>
          <a:p>
            <a:endParaRPr/>
          </a:p>
        </p:txBody>
      </p:sp>
      <p:sp>
        <p:nvSpPr>
          <p:cNvPr id="1566" name="object 1566"/>
          <p:cNvSpPr/>
          <p:nvPr/>
        </p:nvSpPr>
        <p:spPr>
          <a:xfrm>
            <a:off x="1556938" y="3089880"/>
            <a:ext cx="12065" cy="1905"/>
          </a:xfrm>
          <a:custGeom>
            <a:avLst/>
            <a:gdLst/>
            <a:ahLst/>
            <a:cxnLst/>
            <a:rect l="l" t="t" r="r" b="b"/>
            <a:pathLst>
              <a:path w="12065" h="1905">
                <a:moveTo>
                  <a:pt x="0" y="0"/>
                </a:moveTo>
                <a:lnTo>
                  <a:pt x="0" y="1460"/>
                </a:lnTo>
                <a:lnTo>
                  <a:pt x="11722" y="1460"/>
                </a:lnTo>
                <a:lnTo>
                  <a:pt x="0" y="0"/>
                </a:lnTo>
                <a:close/>
              </a:path>
            </a:pathLst>
          </a:custGeom>
          <a:solidFill>
            <a:srgbClr val="221F1F"/>
          </a:solidFill>
        </p:spPr>
        <p:txBody>
          <a:bodyPr wrap="square" lIns="0" tIns="0" rIns="0" bIns="0" rtlCol="0"/>
          <a:lstStyle/>
          <a:p>
            <a:endParaRPr/>
          </a:p>
        </p:txBody>
      </p:sp>
      <p:sp>
        <p:nvSpPr>
          <p:cNvPr id="1567" name="object 1567"/>
          <p:cNvSpPr/>
          <p:nvPr/>
        </p:nvSpPr>
        <p:spPr>
          <a:xfrm>
            <a:off x="1556938" y="3089880"/>
            <a:ext cx="12065" cy="1905"/>
          </a:xfrm>
          <a:custGeom>
            <a:avLst/>
            <a:gdLst/>
            <a:ahLst/>
            <a:cxnLst/>
            <a:rect l="l" t="t" r="r" b="b"/>
            <a:pathLst>
              <a:path w="12065" h="1905">
                <a:moveTo>
                  <a:pt x="0" y="0"/>
                </a:moveTo>
                <a:lnTo>
                  <a:pt x="0" y="1460"/>
                </a:lnTo>
                <a:lnTo>
                  <a:pt x="11722" y="1460"/>
                </a:lnTo>
                <a:lnTo>
                  <a:pt x="0" y="0"/>
                </a:lnTo>
                <a:close/>
              </a:path>
            </a:pathLst>
          </a:custGeom>
          <a:solidFill>
            <a:srgbClr val="221F1F"/>
          </a:solidFill>
        </p:spPr>
        <p:txBody>
          <a:bodyPr wrap="square" lIns="0" tIns="0" rIns="0" bIns="0" rtlCol="0"/>
          <a:lstStyle/>
          <a:p>
            <a:endParaRPr/>
          </a:p>
        </p:txBody>
      </p:sp>
      <p:sp>
        <p:nvSpPr>
          <p:cNvPr id="1568" name="object 1568"/>
          <p:cNvSpPr/>
          <p:nvPr/>
        </p:nvSpPr>
        <p:spPr>
          <a:xfrm>
            <a:off x="1556938" y="3089880"/>
            <a:ext cx="12065" cy="1905"/>
          </a:xfrm>
          <a:custGeom>
            <a:avLst/>
            <a:gdLst/>
            <a:ahLst/>
            <a:cxnLst/>
            <a:rect l="l" t="t" r="r" b="b"/>
            <a:pathLst>
              <a:path w="12065" h="1905">
                <a:moveTo>
                  <a:pt x="11722" y="0"/>
                </a:moveTo>
                <a:lnTo>
                  <a:pt x="0" y="0"/>
                </a:lnTo>
                <a:lnTo>
                  <a:pt x="11722" y="1460"/>
                </a:lnTo>
                <a:lnTo>
                  <a:pt x="11722" y="0"/>
                </a:lnTo>
                <a:close/>
              </a:path>
            </a:pathLst>
          </a:custGeom>
          <a:solidFill>
            <a:srgbClr val="221F1F"/>
          </a:solidFill>
        </p:spPr>
        <p:txBody>
          <a:bodyPr wrap="square" lIns="0" tIns="0" rIns="0" bIns="0" rtlCol="0"/>
          <a:lstStyle/>
          <a:p>
            <a:endParaRPr/>
          </a:p>
        </p:txBody>
      </p:sp>
      <p:sp>
        <p:nvSpPr>
          <p:cNvPr id="1569" name="object 1569"/>
          <p:cNvSpPr/>
          <p:nvPr/>
        </p:nvSpPr>
        <p:spPr>
          <a:xfrm>
            <a:off x="1556938" y="3089880"/>
            <a:ext cx="12065" cy="1905"/>
          </a:xfrm>
          <a:custGeom>
            <a:avLst/>
            <a:gdLst/>
            <a:ahLst/>
            <a:cxnLst/>
            <a:rect l="l" t="t" r="r" b="b"/>
            <a:pathLst>
              <a:path w="12065" h="1905">
                <a:moveTo>
                  <a:pt x="11722" y="0"/>
                </a:moveTo>
                <a:lnTo>
                  <a:pt x="0" y="0"/>
                </a:lnTo>
                <a:lnTo>
                  <a:pt x="11722" y="1460"/>
                </a:lnTo>
                <a:lnTo>
                  <a:pt x="11722" y="0"/>
                </a:lnTo>
                <a:close/>
              </a:path>
            </a:pathLst>
          </a:custGeom>
          <a:solidFill>
            <a:srgbClr val="221F1F"/>
          </a:solidFill>
        </p:spPr>
        <p:txBody>
          <a:bodyPr wrap="square" lIns="0" tIns="0" rIns="0" bIns="0" rtlCol="0"/>
          <a:lstStyle/>
          <a:p>
            <a:endParaRPr/>
          </a:p>
        </p:txBody>
      </p:sp>
      <p:sp>
        <p:nvSpPr>
          <p:cNvPr id="1570" name="object 1570"/>
          <p:cNvSpPr/>
          <p:nvPr/>
        </p:nvSpPr>
        <p:spPr>
          <a:xfrm>
            <a:off x="1497540" y="3089142"/>
            <a:ext cx="26670" cy="3175"/>
          </a:xfrm>
          <a:custGeom>
            <a:avLst/>
            <a:gdLst/>
            <a:ahLst/>
            <a:cxnLst/>
            <a:rect l="l" t="t" r="r" b="b"/>
            <a:pathLst>
              <a:path w="26669" h="3175">
                <a:moveTo>
                  <a:pt x="0" y="0"/>
                </a:moveTo>
                <a:lnTo>
                  <a:pt x="723" y="2933"/>
                </a:lnTo>
                <a:lnTo>
                  <a:pt x="26403" y="2933"/>
                </a:lnTo>
                <a:lnTo>
                  <a:pt x="0" y="0"/>
                </a:lnTo>
                <a:close/>
              </a:path>
            </a:pathLst>
          </a:custGeom>
          <a:solidFill>
            <a:srgbClr val="221F1F"/>
          </a:solidFill>
        </p:spPr>
        <p:txBody>
          <a:bodyPr wrap="square" lIns="0" tIns="0" rIns="0" bIns="0" rtlCol="0"/>
          <a:lstStyle/>
          <a:p>
            <a:endParaRPr/>
          </a:p>
        </p:txBody>
      </p:sp>
      <p:sp>
        <p:nvSpPr>
          <p:cNvPr id="1571" name="object 1571"/>
          <p:cNvSpPr/>
          <p:nvPr/>
        </p:nvSpPr>
        <p:spPr>
          <a:xfrm>
            <a:off x="1497540" y="3089142"/>
            <a:ext cx="26670" cy="3175"/>
          </a:xfrm>
          <a:custGeom>
            <a:avLst/>
            <a:gdLst/>
            <a:ahLst/>
            <a:cxnLst/>
            <a:rect l="l" t="t" r="r" b="b"/>
            <a:pathLst>
              <a:path w="26669" h="3175">
                <a:moveTo>
                  <a:pt x="0" y="0"/>
                </a:moveTo>
                <a:lnTo>
                  <a:pt x="723" y="2933"/>
                </a:lnTo>
                <a:lnTo>
                  <a:pt x="26403" y="2933"/>
                </a:lnTo>
                <a:lnTo>
                  <a:pt x="0" y="0"/>
                </a:lnTo>
                <a:close/>
              </a:path>
            </a:pathLst>
          </a:custGeom>
          <a:solidFill>
            <a:srgbClr val="221F1F"/>
          </a:solidFill>
        </p:spPr>
        <p:txBody>
          <a:bodyPr wrap="square" lIns="0" tIns="0" rIns="0" bIns="0" rtlCol="0"/>
          <a:lstStyle/>
          <a:p>
            <a:endParaRPr/>
          </a:p>
        </p:txBody>
      </p:sp>
      <p:sp>
        <p:nvSpPr>
          <p:cNvPr id="1572" name="object 1572"/>
          <p:cNvSpPr/>
          <p:nvPr/>
        </p:nvSpPr>
        <p:spPr>
          <a:xfrm>
            <a:off x="1497540" y="3089142"/>
            <a:ext cx="26670" cy="3175"/>
          </a:xfrm>
          <a:custGeom>
            <a:avLst/>
            <a:gdLst/>
            <a:ahLst/>
            <a:cxnLst/>
            <a:rect l="l" t="t" r="r" b="b"/>
            <a:pathLst>
              <a:path w="26669" h="3175">
                <a:moveTo>
                  <a:pt x="25666" y="0"/>
                </a:moveTo>
                <a:lnTo>
                  <a:pt x="0" y="0"/>
                </a:lnTo>
                <a:lnTo>
                  <a:pt x="26403" y="2933"/>
                </a:lnTo>
                <a:lnTo>
                  <a:pt x="25666" y="0"/>
                </a:lnTo>
                <a:close/>
              </a:path>
            </a:pathLst>
          </a:custGeom>
          <a:solidFill>
            <a:srgbClr val="221F1F"/>
          </a:solidFill>
        </p:spPr>
        <p:txBody>
          <a:bodyPr wrap="square" lIns="0" tIns="0" rIns="0" bIns="0" rtlCol="0"/>
          <a:lstStyle/>
          <a:p>
            <a:endParaRPr/>
          </a:p>
        </p:txBody>
      </p:sp>
      <p:sp>
        <p:nvSpPr>
          <p:cNvPr id="1573" name="object 1573"/>
          <p:cNvSpPr/>
          <p:nvPr/>
        </p:nvSpPr>
        <p:spPr>
          <a:xfrm>
            <a:off x="1497540" y="3089142"/>
            <a:ext cx="26670" cy="3175"/>
          </a:xfrm>
          <a:custGeom>
            <a:avLst/>
            <a:gdLst/>
            <a:ahLst/>
            <a:cxnLst/>
            <a:rect l="l" t="t" r="r" b="b"/>
            <a:pathLst>
              <a:path w="26669" h="3175">
                <a:moveTo>
                  <a:pt x="25666" y="0"/>
                </a:moveTo>
                <a:lnTo>
                  <a:pt x="0" y="0"/>
                </a:lnTo>
                <a:lnTo>
                  <a:pt x="26403" y="2933"/>
                </a:lnTo>
                <a:lnTo>
                  <a:pt x="25666" y="0"/>
                </a:lnTo>
                <a:close/>
              </a:path>
            </a:pathLst>
          </a:custGeom>
          <a:solidFill>
            <a:srgbClr val="221F1F"/>
          </a:solidFill>
        </p:spPr>
        <p:txBody>
          <a:bodyPr wrap="square" lIns="0" tIns="0" rIns="0" bIns="0" rtlCol="0"/>
          <a:lstStyle/>
          <a:p>
            <a:endParaRPr/>
          </a:p>
        </p:txBody>
      </p:sp>
      <p:sp>
        <p:nvSpPr>
          <p:cNvPr id="1574" name="object 1574"/>
          <p:cNvSpPr/>
          <p:nvPr/>
        </p:nvSpPr>
        <p:spPr>
          <a:xfrm>
            <a:off x="1537136" y="3089880"/>
            <a:ext cx="15240" cy="2540"/>
          </a:xfrm>
          <a:custGeom>
            <a:avLst/>
            <a:gdLst/>
            <a:ahLst/>
            <a:cxnLst/>
            <a:rect l="l" t="t" r="r" b="b"/>
            <a:pathLst>
              <a:path w="15240" h="2539">
                <a:moveTo>
                  <a:pt x="0" y="0"/>
                </a:moveTo>
                <a:lnTo>
                  <a:pt x="0" y="2197"/>
                </a:lnTo>
                <a:lnTo>
                  <a:pt x="14668" y="2197"/>
                </a:lnTo>
                <a:lnTo>
                  <a:pt x="0" y="0"/>
                </a:lnTo>
                <a:close/>
              </a:path>
            </a:pathLst>
          </a:custGeom>
          <a:solidFill>
            <a:srgbClr val="221F1F"/>
          </a:solidFill>
        </p:spPr>
        <p:txBody>
          <a:bodyPr wrap="square" lIns="0" tIns="0" rIns="0" bIns="0" rtlCol="0"/>
          <a:lstStyle/>
          <a:p>
            <a:endParaRPr/>
          </a:p>
        </p:txBody>
      </p:sp>
      <p:sp>
        <p:nvSpPr>
          <p:cNvPr id="1575" name="object 1575"/>
          <p:cNvSpPr/>
          <p:nvPr/>
        </p:nvSpPr>
        <p:spPr>
          <a:xfrm>
            <a:off x="1537136" y="3089880"/>
            <a:ext cx="15240" cy="2540"/>
          </a:xfrm>
          <a:custGeom>
            <a:avLst/>
            <a:gdLst/>
            <a:ahLst/>
            <a:cxnLst/>
            <a:rect l="l" t="t" r="r" b="b"/>
            <a:pathLst>
              <a:path w="15240" h="2539">
                <a:moveTo>
                  <a:pt x="0" y="0"/>
                </a:moveTo>
                <a:lnTo>
                  <a:pt x="0" y="2197"/>
                </a:lnTo>
                <a:lnTo>
                  <a:pt x="14668" y="2197"/>
                </a:lnTo>
                <a:lnTo>
                  <a:pt x="0" y="0"/>
                </a:lnTo>
                <a:close/>
              </a:path>
            </a:pathLst>
          </a:custGeom>
          <a:solidFill>
            <a:srgbClr val="221F1F"/>
          </a:solidFill>
        </p:spPr>
        <p:txBody>
          <a:bodyPr wrap="square" lIns="0" tIns="0" rIns="0" bIns="0" rtlCol="0"/>
          <a:lstStyle/>
          <a:p>
            <a:endParaRPr/>
          </a:p>
        </p:txBody>
      </p:sp>
      <p:sp>
        <p:nvSpPr>
          <p:cNvPr id="1576" name="object 1576"/>
          <p:cNvSpPr/>
          <p:nvPr/>
        </p:nvSpPr>
        <p:spPr>
          <a:xfrm>
            <a:off x="1537136" y="3089880"/>
            <a:ext cx="15240" cy="2540"/>
          </a:xfrm>
          <a:custGeom>
            <a:avLst/>
            <a:gdLst/>
            <a:ahLst/>
            <a:cxnLst/>
            <a:rect l="l" t="t" r="r" b="b"/>
            <a:pathLst>
              <a:path w="15240" h="2539">
                <a:moveTo>
                  <a:pt x="14668" y="0"/>
                </a:moveTo>
                <a:lnTo>
                  <a:pt x="0" y="0"/>
                </a:lnTo>
                <a:lnTo>
                  <a:pt x="14668" y="2197"/>
                </a:lnTo>
                <a:lnTo>
                  <a:pt x="14668" y="0"/>
                </a:lnTo>
                <a:close/>
              </a:path>
            </a:pathLst>
          </a:custGeom>
          <a:solidFill>
            <a:srgbClr val="221F1F"/>
          </a:solidFill>
        </p:spPr>
        <p:txBody>
          <a:bodyPr wrap="square" lIns="0" tIns="0" rIns="0" bIns="0" rtlCol="0"/>
          <a:lstStyle/>
          <a:p>
            <a:endParaRPr/>
          </a:p>
        </p:txBody>
      </p:sp>
      <p:sp>
        <p:nvSpPr>
          <p:cNvPr id="1577" name="object 1577"/>
          <p:cNvSpPr/>
          <p:nvPr/>
        </p:nvSpPr>
        <p:spPr>
          <a:xfrm>
            <a:off x="1537136" y="3089880"/>
            <a:ext cx="15240" cy="2540"/>
          </a:xfrm>
          <a:custGeom>
            <a:avLst/>
            <a:gdLst/>
            <a:ahLst/>
            <a:cxnLst/>
            <a:rect l="l" t="t" r="r" b="b"/>
            <a:pathLst>
              <a:path w="15240" h="2539">
                <a:moveTo>
                  <a:pt x="14668" y="0"/>
                </a:moveTo>
                <a:lnTo>
                  <a:pt x="0" y="0"/>
                </a:lnTo>
                <a:lnTo>
                  <a:pt x="14668" y="2197"/>
                </a:lnTo>
                <a:lnTo>
                  <a:pt x="14668" y="0"/>
                </a:lnTo>
                <a:close/>
              </a:path>
            </a:pathLst>
          </a:custGeom>
          <a:solidFill>
            <a:srgbClr val="221F1F"/>
          </a:solidFill>
        </p:spPr>
        <p:txBody>
          <a:bodyPr wrap="square" lIns="0" tIns="0" rIns="0" bIns="0" rtlCol="0"/>
          <a:lstStyle/>
          <a:p>
            <a:endParaRPr/>
          </a:p>
        </p:txBody>
      </p:sp>
      <p:sp>
        <p:nvSpPr>
          <p:cNvPr id="1578" name="object 1578"/>
          <p:cNvSpPr/>
          <p:nvPr/>
        </p:nvSpPr>
        <p:spPr>
          <a:xfrm>
            <a:off x="1498268" y="3092075"/>
            <a:ext cx="26034" cy="1905"/>
          </a:xfrm>
          <a:custGeom>
            <a:avLst/>
            <a:gdLst/>
            <a:ahLst/>
            <a:cxnLst/>
            <a:rect l="l" t="t" r="r" b="b"/>
            <a:pathLst>
              <a:path w="26034" h="1905">
                <a:moveTo>
                  <a:pt x="0" y="0"/>
                </a:moveTo>
                <a:lnTo>
                  <a:pt x="0" y="1460"/>
                </a:lnTo>
                <a:lnTo>
                  <a:pt x="25666" y="1460"/>
                </a:lnTo>
                <a:lnTo>
                  <a:pt x="0" y="0"/>
                </a:lnTo>
                <a:close/>
              </a:path>
            </a:pathLst>
          </a:custGeom>
          <a:solidFill>
            <a:srgbClr val="221F1F"/>
          </a:solidFill>
        </p:spPr>
        <p:txBody>
          <a:bodyPr wrap="square" lIns="0" tIns="0" rIns="0" bIns="0" rtlCol="0"/>
          <a:lstStyle/>
          <a:p>
            <a:endParaRPr/>
          </a:p>
        </p:txBody>
      </p:sp>
      <p:sp>
        <p:nvSpPr>
          <p:cNvPr id="1579" name="object 1579"/>
          <p:cNvSpPr/>
          <p:nvPr/>
        </p:nvSpPr>
        <p:spPr>
          <a:xfrm>
            <a:off x="1498268" y="3092075"/>
            <a:ext cx="26034" cy="1905"/>
          </a:xfrm>
          <a:custGeom>
            <a:avLst/>
            <a:gdLst/>
            <a:ahLst/>
            <a:cxnLst/>
            <a:rect l="l" t="t" r="r" b="b"/>
            <a:pathLst>
              <a:path w="26034" h="1905">
                <a:moveTo>
                  <a:pt x="0" y="0"/>
                </a:moveTo>
                <a:lnTo>
                  <a:pt x="0" y="1460"/>
                </a:lnTo>
                <a:lnTo>
                  <a:pt x="25666" y="1460"/>
                </a:lnTo>
                <a:lnTo>
                  <a:pt x="0" y="0"/>
                </a:lnTo>
                <a:close/>
              </a:path>
            </a:pathLst>
          </a:custGeom>
          <a:solidFill>
            <a:srgbClr val="221F1F"/>
          </a:solidFill>
        </p:spPr>
        <p:txBody>
          <a:bodyPr wrap="square" lIns="0" tIns="0" rIns="0" bIns="0" rtlCol="0"/>
          <a:lstStyle/>
          <a:p>
            <a:endParaRPr/>
          </a:p>
        </p:txBody>
      </p:sp>
      <p:sp>
        <p:nvSpPr>
          <p:cNvPr id="1580" name="object 1580"/>
          <p:cNvSpPr/>
          <p:nvPr/>
        </p:nvSpPr>
        <p:spPr>
          <a:xfrm>
            <a:off x="1498268" y="3092075"/>
            <a:ext cx="26034" cy="1905"/>
          </a:xfrm>
          <a:custGeom>
            <a:avLst/>
            <a:gdLst/>
            <a:ahLst/>
            <a:cxnLst/>
            <a:rect l="l" t="t" r="r" b="b"/>
            <a:pathLst>
              <a:path w="26034" h="1905">
                <a:moveTo>
                  <a:pt x="25666" y="0"/>
                </a:moveTo>
                <a:lnTo>
                  <a:pt x="0" y="0"/>
                </a:lnTo>
                <a:lnTo>
                  <a:pt x="25666" y="1460"/>
                </a:lnTo>
                <a:lnTo>
                  <a:pt x="25666" y="0"/>
                </a:lnTo>
                <a:close/>
              </a:path>
            </a:pathLst>
          </a:custGeom>
          <a:solidFill>
            <a:srgbClr val="221F1F"/>
          </a:solidFill>
        </p:spPr>
        <p:txBody>
          <a:bodyPr wrap="square" lIns="0" tIns="0" rIns="0" bIns="0" rtlCol="0"/>
          <a:lstStyle/>
          <a:p>
            <a:endParaRPr/>
          </a:p>
        </p:txBody>
      </p:sp>
      <p:sp>
        <p:nvSpPr>
          <p:cNvPr id="1581" name="object 1581"/>
          <p:cNvSpPr/>
          <p:nvPr/>
        </p:nvSpPr>
        <p:spPr>
          <a:xfrm>
            <a:off x="1498268" y="3092075"/>
            <a:ext cx="26034" cy="1905"/>
          </a:xfrm>
          <a:custGeom>
            <a:avLst/>
            <a:gdLst/>
            <a:ahLst/>
            <a:cxnLst/>
            <a:rect l="l" t="t" r="r" b="b"/>
            <a:pathLst>
              <a:path w="26034" h="1905">
                <a:moveTo>
                  <a:pt x="25666" y="0"/>
                </a:moveTo>
                <a:lnTo>
                  <a:pt x="0" y="0"/>
                </a:lnTo>
                <a:lnTo>
                  <a:pt x="25666" y="1460"/>
                </a:lnTo>
                <a:lnTo>
                  <a:pt x="25666" y="0"/>
                </a:lnTo>
                <a:close/>
              </a:path>
            </a:pathLst>
          </a:custGeom>
          <a:solidFill>
            <a:srgbClr val="221F1F"/>
          </a:solidFill>
        </p:spPr>
        <p:txBody>
          <a:bodyPr wrap="square" lIns="0" tIns="0" rIns="0" bIns="0" rtlCol="0"/>
          <a:lstStyle/>
          <a:p>
            <a:endParaRPr/>
          </a:p>
        </p:txBody>
      </p:sp>
      <p:sp>
        <p:nvSpPr>
          <p:cNvPr id="1582" name="object 1582"/>
          <p:cNvSpPr/>
          <p:nvPr/>
        </p:nvSpPr>
        <p:spPr>
          <a:xfrm>
            <a:off x="1537136" y="3092075"/>
            <a:ext cx="13970" cy="2540"/>
          </a:xfrm>
          <a:custGeom>
            <a:avLst/>
            <a:gdLst/>
            <a:ahLst/>
            <a:cxnLst/>
            <a:rect l="l" t="t" r="r" b="b"/>
            <a:pathLst>
              <a:path w="13969" h="2539">
                <a:moveTo>
                  <a:pt x="0" y="0"/>
                </a:moveTo>
                <a:lnTo>
                  <a:pt x="0" y="2209"/>
                </a:lnTo>
                <a:lnTo>
                  <a:pt x="13931" y="2209"/>
                </a:lnTo>
                <a:lnTo>
                  <a:pt x="0" y="0"/>
                </a:lnTo>
                <a:close/>
              </a:path>
            </a:pathLst>
          </a:custGeom>
          <a:solidFill>
            <a:srgbClr val="221F1F"/>
          </a:solidFill>
        </p:spPr>
        <p:txBody>
          <a:bodyPr wrap="square" lIns="0" tIns="0" rIns="0" bIns="0" rtlCol="0"/>
          <a:lstStyle/>
          <a:p>
            <a:endParaRPr/>
          </a:p>
        </p:txBody>
      </p:sp>
      <p:sp>
        <p:nvSpPr>
          <p:cNvPr id="1583" name="object 1583"/>
          <p:cNvSpPr/>
          <p:nvPr/>
        </p:nvSpPr>
        <p:spPr>
          <a:xfrm>
            <a:off x="1537136" y="3092075"/>
            <a:ext cx="13970" cy="2540"/>
          </a:xfrm>
          <a:custGeom>
            <a:avLst/>
            <a:gdLst/>
            <a:ahLst/>
            <a:cxnLst/>
            <a:rect l="l" t="t" r="r" b="b"/>
            <a:pathLst>
              <a:path w="13969" h="2539">
                <a:moveTo>
                  <a:pt x="0" y="0"/>
                </a:moveTo>
                <a:lnTo>
                  <a:pt x="0" y="2209"/>
                </a:lnTo>
                <a:lnTo>
                  <a:pt x="13931" y="2209"/>
                </a:lnTo>
                <a:lnTo>
                  <a:pt x="0" y="0"/>
                </a:lnTo>
                <a:close/>
              </a:path>
            </a:pathLst>
          </a:custGeom>
          <a:solidFill>
            <a:srgbClr val="221F1F"/>
          </a:solidFill>
        </p:spPr>
        <p:txBody>
          <a:bodyPr wrap="square" lIns="0" tIns="0" rIns="0" bIns="0" rtlCol="0"/>
          <a:lstStyle/>
          <a:p>
            <a:endParaRPr/>
          </a:p>
        </p:txBody>
      </p:sp>
      <p:sp>
        <p:nvSpPr>
          <p:cNvPr id="1584" name="object 1584"/>
          <p:cNvSpPr/>
          <p:nvPr/>
        </p:nvSpPr>
        <p:spPr>
          <a:xfrm>
            <a:off x="1537136" y="3092075"/>
            <a:ext cx="15240" cy="2540"/>
          </a:xfrm>
          <a:custGeom>
            <a:avLst/>
            <a:gdLst/>
            <a:ahLst/>
            <a:cxnLst/>
            <a:rect l="l" t="t" r="r" b="b"/>
            <a:pathLst>
              <a:path w="15240" h="2539">
                <a:moveTo>
                  <a:pt x="14668" y="0"/>
                </a:moveTo>
                <a:lnTo>
                  <a:pt x="0" y="0"/>
                </a:lnTo>
                <a:lnTo>
                  <a:pt x="13931" y="2209"/>
                </a:lnTo>
                <a:lnTo>
                  <a:pt x="14668" y="0"/>
                </a:lnTo>
                <a:close/>
              </a:path>
            </a:pathLst>
          </a:custGeom>
          <a:solidFill>
            <a:srgbClr val="221F1F"/>
          </a:solidFill>
        </p:spPr>
        <p:txBody>
          <a:bodyPr wrap="square" lIns="0" tIns="0" rIns="0" bIns="0" rtlCol="0"/>
          <a:lstStyle/>
          <a:p>
            <a:endParaRPr/>
          </a:p>
        </p:txBody>
      </p:sp>
      <p:sp>
        <p:nvSpPr>
          <p:cNvPr id="1585" name="object 1585"/>
          <p:cNvSpPr/>
          <p:nvPr/>
        </p:nvSpPr>
        <p:spPr>
          <a:xfrm>
            <a:off x="1537136" y="3092075"/>
            <a:ext cx="15240" cy="2540"/>
          </a:xfrm>
          <a:custGeom>
            <a:avLst/>
            <a:gdLst/>
            <a:ahLst/>
            <a:cxnLst/>
            <a:rect l="l" t="t" r="r" b="b"/>
            <a:pathLst>
              <a:path w="15240" h="2539">
                <a:moveTo>
                  <a:pt x="14668" y="0"/>
                </a:moveTo>
                <a:lnTo>
                  <a:pt x="0" y="0"/>
                </a:lnTo>
                <a:lnTo>
                  <a:pt x="13931" y="2209"/>
                </a:lnTo>
                <a:lnTo>
                  <a:pt x="14668" y="0"/>
                </a:lnTo>
                <a:close/>
              </a:path>
            </a:pathLst>
          </a:custGeom>
          <a:solidFill>
            <a:srgbClr val="221F1F"/>
          </a:solidFill>
        </p:spPr>
        <p:txBody>
          <a:bodyPr wrap="square" lIns="0" tIns="0" rIns="0" bIns="0" rtlCol="0"/>
          <a:lstStyle/>
          <a:p>
            <a:endParaRPr/>
          </a:p>
        </p:txBody>
      </p:sp>
      <p:sp>
        <p:nvSpPr>
          <p:cNvPr id="1586" name="object 1586"/>
          <p:cNvSpPr/>
          <p:nvPr/>
        </p:nvSpPr>
        <p:spPr>
          <a:xfrm>
            <a:off x="1537136" y="3094276"/>
            <a:ext cx="13970" cy="1270"/>
          </a:xfrm>
          <a:custGeom>
            <a:avLst/>
            <a:gdLst/>
            <a:ahLst/>
            <a:cxnLst/>
            <a:rect l="l" t="t" r="r" b="b"/>
            <a:pathLst>
              <a:path w="13969" h="1269">
                <a:moveTo>
                  <a:pt x="0" y="0"/>
                </a:moveTo>
                <a:lnTo>
                  <a:pt x="0" y="723"/>
                </a:lnTo>
                <a:lnTo>
                  <a:pt x="13931" y="723"/>
                </a:lnTo>
                <a:lnTo>
                  <a:pt x="0" y="0"/>
                </a:lnTo>
                <a:close/>
              </a:path>
            </a:pathLst>
          </a:custGeom>
          <a:solidFill>
            <a:srgbClr val="221F1F"/>
          </a:solidFill>
        </p:spPr>
        <p:txBody>
          <a:bodyPr wrap="square" lIns="0" tIns="0" rIns="0" bIns="0" rtlCol="0"/>
          <a:lstStyle/>
          <a:p>
            <a:endParaRPr/>
          </a:p>
        </p:txBody>
      </p:sp>
      <p:sp>
        <p:nvSpPr>
          <p:cNvPr id="1587" name="object 1587"/>
          <p:cNvSpPr/>
          <p:nvPr/>
        </p:nvSpPr>
        <p:spPr>
          <a:xfrm>
            <a:off x="1537136" y="3094276"/>
            <a:ext cx="13970" cy="1270"/>
          </a:xfrm>
          <a:custGeom>
            <a:avLst/>
            <a:gdLst/>
            <a:ahLst/>
            <a:cxnLst/>
            <a:rect l="l" t="t" r="r" b="b"/>
            <a:pathLst>
              <a:path w="13969" h="1269">
                <a:moveTo>
                  <a:pt x="0" y="0"/>
                </a:moveTo>
                <a:lnTo>
                  <a:pt x="0" y="723"/>
                </a:lnTo>
                <a:lnTo>
                  <a:pt x="13931" y="723"/>
                </a:lnTo>
                <a:lnTo>
                  <a:pt x="0" y="0"/>
                </a:lnTo>
                <a:close/>
              </a:path>
            </a:pathLst>
          </a:custGeom>
          <a:solidFill>
            <a:srgbClr val="221F1F"/>
          </a:solidFill>
        </p:spPr>
        <p:txBody>
          <a:bodyPr wrap="square" lIns="0" tIns="0" rIns="0" bIns="0" rtlCol="0"/>
          <a:lstStyle/>
          <a:p>
            <a:endParaRPr/>
          </a:p>
        </p:txBody>
      </p:sp>
      <p:sp>
        <p:nvSpPr>
          <p:cNvPr id="1588" name="object 1588"/>
          <p:cNvSpPr/>
          <p:nvPr/>
        </p:nvSpPr>
        <p:spPr>
          <a:xfrm>
            <a:off x="1537136" y="3094276"/>
            <a:ext cx="13970" cy="1270"/>
          </a:xfrm>
          <a:custGeom>
            <a:avLst/>
            <a:gdLst/>
            <a:ahLst/>
            <a:cxnLst/>
            <a:rect l="l" t="t" r="r" b="b"/>
            <a:pathLst>
              <a:path w="13969" h="1269">
                <a:moveTo>
                  <a:pt x="13931" y="0"/>
                </a:moveTo>
                <a:lnTo>
                  <a:pt x="0" y="0"/>
                </a:lnTo>
                <a:lnTo>
                  <a:pt x="13931" y="723"/>
                </a:lnTo>
                <a:lnTo>
                  <a:pt x="13931" y="0"/>
                </a:lnTo>
                <a:close/>
              </a:path>
            </a:pathLst>
          </a:custGeom>
          <a:solidFill>
            <a:srgbClr val="221F1F"/>
          </a:solidFill>
        </p:spPr>
        <p:txBody>
          <a:bodyPr wrap="square" lIns="0" tIns="0" rIns="0" bIns="0" rtlCol="0"/>
          <a:lstStyle/>
          <a:p>
            <a:endParaRPr/>
          </a:p>
        </p:txBody>
      </p:sp>
      <p:sp>
        <p:nvSpPr>
          <p:cNvPr id="1589" name="object 1589"/>
          <p:cNvSpPr/>
          <p:nvPr/>
        </p:nvSpPr>
        <p:spPr>
          <a:xfrm>
            <a:off x="1537136" y="3094276"/>
            <a:ext cx="13970" cy="1270"/>
          </a:xfrm>
          <a:custGeom>
            <a:avLst/>
            <a:gdLst/>
            <a:ahLst/>
            <a:cxnLst/>
            <a:rect l="l" t="t" r="r" b="b"/>
            <a:pathLst>
              <a:path w="13969" h="1269">
                <a:moveTo>
                  <a:pt x="13931" y="0"/>
                </a:moveTo>
                <a:lnTo>
                  <a:pt x="0" y="0"/>
                </a:lnTo>
                <a:lnTo>
                  <a:pt x="13931" y="723"/>
                </a:lnTo>
                <a:lnTo>
                  <a:pt x="13931" y="0"/>
                </a:lnTo>
                <a:close/>
              </a:path>
            </a:pathLst>
          </a:custGeom>
          <a:solidFill>
            <a:srgbClr val="221F1F"/>
          </a:solidFill>
        </p:spPr>
        <p:txBody>
          <a:bodyPr wrap="square" lIns="0" tIns="0" rIns="0" bIns="0" rtlCol="0"/>
          <a:lstStyle/>
          <a:p>
            <a:endParaRPr/>
          </a:p>
        </p:txBody>
      </p:sp>
      <p:sp>
        <p:nvSpPr>
          <p:cNvPr id="1590" name="object 1590"/>
          <p:cNvSpPr/>
          <p:nvPr/>
        </p:nvSpPr>
        <p:spPr>
          <a:xfrm>
            <a:off x="1498268" y="3093539"/>
            <a:ext cx="26034" cy="1905"/>
          </a:xfrm>
          <a:custGeom>
            <a:avLst/>
            <a:gdLst/>
            <a:ahLst/>
            <a:cxnLst/>
            <a:rect l="l" t="t" r="r" b="b"/>
            <a:pathLst>
              <a:path w="26034" h="1905">
                <a:moveTo>
                  <a:pt x="0" y="0"/>
                </a:moveTo>
                <a:lnTo>
                  <a:pt x="0" y="1460"/>
                </a:lnTo>
                <a:lnTo>
                  <a:pt x="25666" y="1460"/>
                </a:lnTo>
                <a:lnTo>
                  <a:pt x="0" y="0"/>
                </a:lnTo>
                <a:close/>
              </a:path>
            </a:pathLst>
          </a:custGeom>
          <a:solidFill>
            <a:srgbClr val="221F1F"/>
          </a:solidFill>
        </p:spPr>
        <p:txBody>
          <a:bodyPr wrap="square" lIns="0" tIns="0" rIns="0" bIns="0" rtlCol="0"/>
          <a:lstStyle/>
          <a:p>
            <a:endParaRPr/>
          </a:p>
        </p:txBody>
      </p:sp>
      <p:sp>
        <p:nvSpPr>
          <p:cNvPr id="1591" name="object 1591"/>
          <p:cNvSpPr/>
          <p:nvPr/>
        </p:nvSpPr>
        <p:spPr>
          <a:xfrm>
            <a:off x="1498268" y="3093539"/>
            <a:ext cx="26034" cy="1905"/>
          </a:xfrm>
          <a:custGeom>
            <a:avLst/>
            <a:gdLst/>
            <a:ahLst/>
            <a:cxnLst/>
            <a:rect l="l" t="t" r="r" b="b"/>
            <a:pathLst>
              <a:path w="26034" h="1905">
                <a:moveTo>
                  <a:pt x="0" y="0"/>
                </a:moveTo>
                <a:lnTo>
                  <a:pt x="0" y="1460"/>
                </a:lnTo>
                <a:lnTo>
                  <a:pt x="25666" y="1460"/>
                </a:lnTo>
                <a:lnTo>
                  <a:pt x="0" y="0"/>
                </a:lnTo>
                <a:close/>
              </a:path>
            </a:pathLst>
          </a:custGeom>
          <a:solidFill>
            <a:srgbClr val="221F1F"/>
          </a:solidFill>
        </p:spPr>
        <p:txBody>
          <a:bodyPr wrap="square" lIns="0" tIns="0" rIns="0" bIns="0" rtlCol="0"/>
          <a:lstStyle/>
          <a:p>
            <a:endParaRPr/>
          </a:p>
        </p:txBody>
      </p:sp>
      <p:sp>
        <p:nvSpPr>
          <p:cNvPr id="1592" name="object 1592"/>
          <p:cNvSpPr/>
          <p:nvPr/>
        </p:nvSpPr>
        <p:spPr>
          <a:xfrm>
            <a:off x="1498268" y="3093539"/>
            <a:ext cx="26034" cy="1905"/>
          </a:xfrm>
          <a:custGeom>
            <a:avLst/>
            <a:gdLst/>
            <a:ahLst/>
            <a:cxnLst/>
            <a:rect l="l" t="t" r="r" b="b"/>
            <a:pathLst>
              <a:path w="26034" h="1905">
                <a:moveTo>
                  <a:pt x="25666" y="0"/>
                </a:moveTo>
                <a:lnTo>
                  <a:pt x="0" y="0"/>
                </a:lnTo>
                <a:lnTo>
                  <a:pt x="25666" y="1460"/>
                </a:lnTo>
                <a:lnTo>
                  <a:pt x="25666" y="0"/>
                </a:lnTo>
                <a:close/>
              </a:path>
            </a:pathLst>
          </a:custGeom>
          <a:solidFill>
            <a:srgbClr val="221F1F"/>
          </a:solidFill>
        </p:spPr>
        <p:txBody>
          <a:bodyPr wrap="square" lIns="0" tIns="0" rIns="0" bIns="0" rtlCol="0"/>
          <a:lstStyle/>
          <a:p>
            <a:endParaRPr/>
          </a:p>
        </p:txBody>
      </p:sp>
      <p:sp>
        <p:nvSpPr>
          <p:cNvPr id="1593" name="object 1593"/>
          <p:cNvSpPr/>
          <p:nvPr/>
        </p:nvSpPr>
        <p:spPr>
          <a:xfrm>
            <a:off x="1498268" y="3093539"/>
            <a:ext cx="26034" cy="1905"/>
          </a:xfrm>
          <a:custGeom>
            <a:avLst/>
            <a:gdLst/>
            <a:ahLst/>
            <a:cxnLst/>
            <a:rect l="l" t="t" r="r" b="b"/>
            <a:pathLst>
              <a:path w="26034" h="1905">
                <a:moveTo>
                  <a:pt x="25666" y="0"/>
                </a:moveTo>
                <a:lnTo>
                  <a:pt x="0" y="0"/>
                </a:lnTo>
                <a:lnTo>
                  <a:pt x="25666" y="1460"/>
                </a:lnTo>
                <a:lnTo>
                  <a:pt x="25666" y="0"/>
                </a:lnTo>
                <a:close/>
              </a:path>
            </a:pathLst>
          </a:custGeom>
          <a:solidFill>
            <a:srgbClr val="221F1F"/>
          </a:solidFill>
        </p:spPr>
        <p:txBody>
          <a:bodyPr wrap="square" lIns="0" tIns="0" rIns="0" bIns="0" rtlCol="0"/>
          <a:lstStyle/>
          <a:p>
            <a:endParaRPr/>
          </a:p>
        </p:txBody>
      </p:sp>
      <p:sp>
        <p:nvSpPr>
          <p:cNvPr id="1594" name="object 1594"/>
          <p:cNvSpPr/>
          <p:nvPr/>
        </p:nvSpPr>
        <p:spPr>
          <a:xfrm>
            <a:off x="1556938" y="3091346"/>
            <a:ext cx="11430" cy="5715"/>
          </a:xfrm>
          <a:custGeom>
            <a:avLst/>
            <a:gdLst/>
            <a:ahLst/>
            <a:cxnLst/>
            <a:rect l="l" t="t" r="r" b="b"/>
            <a:pathLst>
              <a:path w="11430" h="5714">
                <a:moveTo>
                  <a:pt x="0" y="0"/>
                </a:moveTo>
                <a:lnTo>
                  <a:pt x="0" y="5130"/>
                </a:lnTo>
                <a:lnTo>
                  <a:pt x="10985" y="5130"/>
                </a:lnTo>
                <a:lnTo>
                  <a:pt x="0" y="0"/>
                </a:lnTo>
                <a:close/>
              </a:path>
            </a:pathLst>
          </a:custGeom>
          <a:solidFill>
            <a:srgbClr val="221F1F"/>
          </a:solidFill>
        </p:spPr>
        <p:txBody>
          <a:bodyPr wrap="square" lIns="0" tIns="0" rIns="0" bIns="0" rtlCol="0"/>
          <a:lstStyle/>
          <a:p>
            <a:endParaRPr/>
          </a:p>
        </p:txBody>
      </p:sp>
      <p:sp>
        <p:nvSpPr>
          <p:cNvPr id="1595" name="object 1595"/>
          <p:cNvSpPr/>
          <p:nvPr/>
        </p:nvSpPr>
        <p:spPr>
          <a:xfrm>
            <a:off x="1556938" y="3091346"/>
            <a:ext cx="11430" cy="5715"/>
          </a:xfrm>
          <a:custGeom>
            <a:avLst/>
            <a:gdLst/>
            <a:ahLst/>
            <a:cxnLst/>
            <a:rect l="l" t="t" r="r" b="b"/>
            <a:pathLst>
              <a:path w="11430" h="5714">
                <a:moveTo>
                  <a:pt x="0" y="0"/>
                </a:moveTo>
                <a:lnTo>
                  <a:pt x="0" y="5130"/>
                </a:lnTo>
                <a:lnTo>
                  <a:pt x="10985" y="5130"/>
                </a:lnTo>
                <a:lnTo>
                  <a:pt x="0" y="0"/>
                </a:lnTo>
                <a:close/>
              </a:path>
            </a:pathLst>
          </a:custGeom>
          <a:solidFill>
            <a:srgbClr val="221F1F"/>
          </a:solidFill>
        </p:spPr>
        <p:txBody>
          <a:bodyPr wrap="square" lIns="0" tIns="0" rIns="0" bIns="0" rtlCol="0"/>
          <a:lstStyle/>
          <a:p>
            <a:endParaRPr/>
          </a:p>
        </p:txBody>
      </p:sp>
      <p:sp>
        <p:nvSpPr>
          <p:cNvPr id="1596" name="object 1596"/>
          <p:cNvSpPr/>
          <p:nvPr/>
        </p:nvSpPr>
        <p:spPr>
          <a:xfrm>
            <a:off x="1556938" y="3091346"/>
            <a:ext cx="12065" cy="5715"/>
          </a:xfrm>
          <a:custGeom>
            <a:avLst/>
            <a:gdLst/>
            <a:ahLst/>
            <a:cxnLst/>
            <a:rect l="l" t="t" r="r" b="b"/>
            <a:pathLst>
              <a:path w="12065" h="5714">
                <a:moveTo>
                  <a:pt x="11722" y="0"/>
                </a:moveTo>
                <a:lnTo>
                  <a:pt x="0" y="0"/>
                </a:lnTo>
                <a:lnTo>
                  <a:pt x="10985" y="5130"/>
                </a:lnTo>
                <a:lnTo>
                  <a:pt x="11722" y="0"/>
                </a:lnTo>
                <a:close/>
              </a:path>
            </a:pathLst>
          </a:custGeom>
          <a:solidFill>
            <a:srgbClr val="221F1F"/>
          </a:solidFill>
        </p:spPr>
        <p:txBody>
          <a:bodyPr wrap="square" lIns="0" tIns="0" rIns="0" bIns="0" rtlCol="0"/>
          <a:lstStyle/>
          <a:p>
            <a:endParaRPr/>
          </a:p>
        </p:txBody>
      </p:sp>
      <p:sp>
        <p:nvSpPr>
          <p:cNvPr id="1597" name="object 1597"/>
          <p:cNvSpPr/>
          <p:nvPr/>
        </p:nvSpPr>
        <p:spPr>
          <a:xfrm>
            <a:off x="1556938" y="3091346"/>
            <a:ext cx="12065" cy="5715"/>
          </a:xfrm>
          <a:custGeom>
            <a:avLst/>
            <a:gdLst/>
            <a:ahLst/>
            <a:cxnLst/>
            <a:rect l="l" t="t" r="r" b="b"/>
            <a:pathLst>
              <a:path w="12065" h="5714">
                <a:moveTo>
                  <a:pt x="11722" y="0"/>
                </a:moveTo>
                <a:lnTo>
                  <a:pt x="0" y="0"/>
                </a:lnTo>
                <a:lnTo>
                  <a:pt x="10985" y="5130"/>
                </a:lnTo>
                <a:lnTo>
                  <a:pt x="11722" y="0"/>
                </a:lnTo>
                <a:close/>
              </a:path>
            </a:pathLst>
          </a:custGeom>
          <a:solidFill>
            <a:srgbClr val="221F1F"/>
          </a:solidFill>
        </p:spPr>
        <p:txBody>
          <a:bodyPr wrap="square" lIns="0" tIns="0" rIns="0" bIns="0" rtlCol="0"/>
          <a:lstStyle/>
          <a:p>
            <a:endParaRPr/>
          </a:p>
        </p:txBody>
      </p:sp>
      <p:sp>
        <p:nvSpPr>
          <p:cNvPr id="1598" name="object 1598"/>
          <p:cNvSpPr/>
          <p:nvPr/>
        </p:nvSpPr>
        <p:spPr>
          <a:xfrm>
            <a:off x="1537136" y="3095005"/>
            <a:ext cx="13335" cy="1905"/>
          </a:xfrm>
          <a:custGeom>
            <a:avLst/>
            <a:gdLst/>
            <a:ahLst/>
            <a:cxnLst/>
            <a:rect l="l" t="t" r="r" b="b"/>
            <a:pathLst>
              <a:path w="13334" h="1905">
                <a:moveTo>
                  <a:pt x="0" y="0"/>
                </a:moveTo>
                <a:lnTo>
                  <a:pt x="0" y="1460"/>
                </a:lnTo>
                <a:lnTo>
                  <a:pt x="13195" y="1460"/>
                </a:lnTo>
                <a:lnTo>
                  <a:pt x="0" y="0"/>
                </a:lnTo>
                <a:close/>
              </a:path>
            </a:pathLst>
          </a:custGeom>
          <a:solidFill>
            <a:srgbClr val="221F1F"/>
          </a:solidFill>
        </p:spPr>
        <p:txBody>
          <a:bodyPr wrap="square" lIns="0" tIns="0" rIns="0" bIns="0" rtlCol="0"/>
          <a:lstStyle/>
          <a:p>
            <a:endParaRPr/>
          </a:p>
        </p:txBody>
      </p:sp>
      <p:sp>
        <p:nvSpPr>
          <p:cNvPr id="1599" name="object 1599"/>
          <p:cNvSpPr/>
          <p:nvPr/>
        </p:nvSpPr>
        <p:spPr>
          <a:xfrm>
            <a:off x="1537136" y="3095005"/>
            <a:ext cx="13335" cy="1905"/>
          </a:xfrm>
          <a:custGeom>
            <a:avLst/>
            <a:gdLst/>
            <a:ahLst/>
            <a:cxnLst/>
            <a:rect l="l" t="t" r="r" b="b"/>
            <a:pathLst>
              <a:path w="13334" h="1905">
                <a:moveTo>
                  <a:pt x="0" y="0"/>
                </a:moveTo>
                <a:lnTo>
                  <a:pt x="0" y="1460"/>
                </a:lnTo>
                <a:lnTo>
                  <a:pt x="13195" y="1460"/>
                </a:lnTo>
                <a:lnTo>
                  <a:pt x="0" y="0"/>
                </a:lnTo>
                <a:close/>
              </a:path>
            </a:pathLst>
          </a:custGeom>
          <a:solidFill>
            <a:srgbClr val="221F1F"/>
          </a:solidFill>
        </p:spPr>
        <p:txBody>
          <a:bodyPr wrap="square" lIns="0" tIns="0" rIns="0" bIns="0" rtlCol="0"/>
          <a:lstStyle/>
          <a:p>
            <a:endParaRPr/>
          </a:p>
        </p:txBody>
      </p:sp>
      <p:sp>
        <p:nvSpPr>
          <p:cNvPr id="1600" name="object 1600"/>
          <p:cNvSpPr/>
          <p:nvPr/>
        </p:nvSpPr>
        <p:spPr>
          <a:xfrm>
            <a:off x="1537136" y="3095005"/>
            <a:ext cx="13970" cy="1905"/>
          </a:xfrm>
          <a:custGeom>
            <a:avLst/>
            <a:gdLst/>
            <a:ahLst/>
            <a:cxnLst/>
            <a:rect l="l" t="t" r="r" b="b"/>
            <a:pathLst>
              <a:path w="13969" h="1905">
                <a:moveTo>
                  <a:pt x="13931" y="0"/>
                </a:moveTo>
                <a:lnTo>
                  <a:pt x="0" y="0"/>
                </a:lnTo>
                <a:lnTo>
                  <a:pt x="13195" y="1460"/>
                </a:lnTo>
                <a:lnTo>
                  <a:pt x="13931" y="0"/>
                </a:lnTo>
                <a:close/>
              </a:path>
            </a:pathLst>
          </a:custGeom>
          <a:solidFill>
            <a:srgbClr val="221F1F"/>
          </a:solidFill>
        </p:spPr>
        <p:txBody>
          <a:bodyPr wrap="square" lIns="0" tIns="0" rIns="0" bIns="0" rtlCol="0"/>
          <a:lstStyle/>
          <a:p>
            <a:endParaRPr/>
          </a:p>
        </p:txBody>
      </p:sp>
      <p:sp>
        <p:nvSpPr>
          <p:cNvPr id="1601" name="object 1601"/>
          <p:cNvSpPr/>
          <p:nvPr/>
        </p:nvSpPr>
        <p:spPr>
          <a:xfrm>
            <a:off x="1537136" y="3095005"/>
            <a:ext cx="13970" cy="1905"/>
          </a:xfrm>
          <a:custGeom>
            <a:avLst/>
            <a:gdLst/>
            <a:ahLst/>
            <a:cxnLst/>
            <a:rect l="l" t="t" r="r" b="b"/>
            <a:pathLst>
              <a:path w="13969" h="1905">
                <a:moveTo>
                  <a:pt x="13931" y="0"/>
                </a:moveTo>
                <a:lnTo>
                  <a:pt x="0" y="0"/>
                </a:lnTo>
                <a:lnTo>
                  <a:pt x="13195" y="1460"/>
                </a:lnTo>
                <a:lnTo>
                  <a:pt x="13931" y="0"/>
                </a:lnTo>
                <a:close/>
              </a:path>
            </a:pathLst>
          </a:custGeom>
          <a:solidFill>
            <a:srgbClr val="221F1F"/>
          </a:solidFill>
        </p:spPr>
        <p:txBody>
          <a:bodyPr wrap="square" lIns="0" tIns="0" rIns="0" bIns="0" rtlCol="0"/>
          <a:lstStyle/>
          <a:p>
            <a:endParaRPr/>
          </a:p>
        </p:txBody>
      </p:sp>
      <p:sp>
        <p:nvSpPr>
          <p:cNvPr id="1602" name="object 1602"/>
          <p:cNvSpPr/>
          <p:nvPr/>
        </p:nvSpPr>
        <p:spPr>
          <a:xfrm>
            <a:off x="1498268" y="3095005"/>
            <a:ext cx="27940" cy="2540"/>
          </a:xfrm>
          <a:custGeom>
            <a:avLst/>
            <a:gdLst/>
            <a:ahLst/>
            <a:cxnLst/>
            <a:rect l="l" t="t" r="r" b="b"/>
            <a:pathLst>
              <a:path w="27940" h="2539">
                <a:moveTo>
                  <a:pt x="0" y="0"/>
                </a:moveTo>
                <a:lnTo>
                  <a:pt x="736" y="2209"/>
                </a:lnTo>
                <a:lnTo>
                  <a:pt x="27863" y="2209"/>
                </a:lnTo>
                <a:lnTo>
                  <a:pt x="0" y="0"/>
                </a:lnTo>
                <a:close/>
              </a:path>
            </a:pathLst>
          </a:custGeom>
          <a:solidFill>
            <a:srgbClr val="221F1F"/>
          </a:solidFill>
        </p:spPr>
        <p:txBody>
          <a:bodyPr wrap="square" lIns="0" tIns="0" rIns="0" bIns="0" rtlCol="0"/>
          <a:lstStyle/>
          <a:p>
            <a:endParaRPr/>
          </a:p>
        </p:txBody>
      </p:sp>
      <p:sp>
        <p:nvSpPr>
          <p:cNvPr id="1603" name="object 1603"/>
          <p:cNvSpPr/>
          <p:nvPr/>
        </p:nvSpPr>
        <p:spPr>
          <a:xfrm>
            <a:off x="1498268" y="3095005"/>
            <a:ext cx="27940" cy="2540"/>
          </a:xfrm>
          <a:custGeom>
            <a:avLst/>
            <a:gdLst/>
            <a:ahLst/>
            <a:cxnLst/>
            <a:rect l="l" t="t" r="r" b="b"/>
            <a:pathLst>
              <a:path w="27940" h="2539">
                <a:moveTo>
                  <a:pt x="0" y="0"/>
                </a:moveTo>
                <a:lnTo>
                  <a:pt x="736" y="2209"/>
                </a:lnTo>
                <a:lnTo>
                  <a:pt x="27863" y="2209"/>
                </a:lnTo>
                <a:lnTo>
                  <a:pt x="0" y="0"/>
                </a:lnTo>
                <a:close/>
              </a:path>
            </a:pathLst>
          </a:custGeom>
          <a:solidFill>
            <a:srgbClr val="221F1F"/>
          </a:solidFill>
        </p:spPr>
        <p:txBody>
          <a:bodyPr wrap="square" lIns="0" tIns="0" rIns="0" bIns="0" rtlCol="0"/>
          <a:lstStyle/>
          <a:p>
            <a:endParaRPr/>
          </a:p>
        </p:txBody>
      </p:sp>
      <p:sp>
        <p:nvSpPr>
          <p:cNvPr id="1604" name="object 1604"/>
          <p:cNvSpPr/>
          <p:nvPr/>
        </p:nvSpPr>
        <p:spPr>
          <a:xfrm>
            <a:off x="1498268" y="3095005"/>
            <a:ext cx="27940" cy="2540"/>
          </a:xfrm>
          <a:custGeom>
            <a:avLst/>
            <a:gdLst/>
            <a:ahLst/>
            <a:cxnLst/>
            <a:rect l="l" t="t" r="r" b="b"/>
            <a:pathLst>
              <a:path w="27940" h="2539">
                <a:moveTo>
                  <a:pt x="25666" y="0"/>
                </a:moveTo>
                <a:lnTo>
                  <a:pt x="0" y="0"/>
                </a:lnTo>
                <a:lnTo>
                  <a:pt x="27863" y="2209"/>
                </a:lnTo>
                <a:lnTo>
                  <a:pt x="25666" y="0"/>
                </a:lnTo>
                <a:close/>
              </a:path>
            </a:pathLst>
          </a:custGeom>
          <a:solidFill>
            <a:srgbClr val="221F1F"/>
          </a:solidFill>
        </p:spPr>
        <p:txBody>
          <a:bodyPr wrap="square" lIns="0" tIns="0" rIns="0" bIns="0" rtlCol="0"/>
          <a:lstStyle/>
          <a:p>
            <a:endParaRPr/>
          </a:p>
        </p:txBody>
      </p:sp>
      <p:sp>
        <p:nvSpPr>
          <p:cNvPr id="1605" name="object 1605"/>
          <p:cNvSpPr/>
          <p:nvPr/>
        </p:nvSpPr>
        <p:spPr>
          <a:xfrm>
            <a:off x="1498268" y="3095005"/>
            <a:ext cx="27940" cy="2540"/>
          </a:xfrm>
          <a:custGeom>
            <a:avLst/>
            <a:gdLst/>
            <a:ahLst/>
            <a:cxnLst/>
            <a:rect l="l" t="t" r="r" b="b"/>
            <a:pathLst>
              <a:path w="27940" h="2539">
                <a:moveTo>
                  <a:pt x="25666" y="0"/>
                </a:moveTo>
                <a:lnTo>
                  <a:pt x="0" y="0"/>
                </a:lnTo>
                <a:lnTo>
                  <a:pt x="27863" y="2209"/>
                </a:lnTo>
                <a:lnTo>
                  <a:pt x="25666" y="0"/>
                </a:lnTo>
                <a:close/>
              </a:path>
            </a:pathLst>
          </a:custGeom>
          <a:solidFill>
            <a:srgbClr val="221F1F"/>
          </a:solidFill>
        </p:spPr>
        <p:txBody>
          <a:bodyPr wrap="square" lIns="0" tIns="0" rIns="0" bIns="0" rtlCol="0"/>
          <a:lstStyle/>
          <a:p>
            <a:endParaRPr/>
          </a:p>
        </p:txBody>
      </p:sp>
      <p:sp>
        <p:nvSpPr>
          <p:cNvPr id="1606" name="object 1606"/>
          <p:cNvSpPr/>
          <p:nvPr/>
        </p:nvSpPr>
        <p:spPr>
          <a:xfrm>
            <a:off x="1556938" y="3096469"/>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1607" name="object 1607"/>
          <p:cNvSpPr/>
          <p:nvPr/>
        </p:nvSpPr>
        <p:spPr>
          <a:xfrm>
            <a:off x="1556938" y="3096469"/>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1608" name="object 1608"/>
          <p:cNvSpPr/>
          <p:nvPr/>
        </p:nvSpPr>
        <p:spPr>
          <a:xfrm>
            <a:off x="1556938" y="3096469"/>
            <a:ext cx="11430" cy="1905"/>
          </a:xfrm>
          <a:custGeom>
            <a:avLst/>
            <a:gdLst/>
            <a:ahLst/>
            <a:cxnLst/>
            <a:rect l="l" t="t" r="r" b="b"/>
            <a:pathLst>
              <a:path w="11430" h="1905">
                <a:moveTo>
                  <a:pt x="10985" y="0"/>
                </a:moveTo>
                <a:lnTo>
                  <a:pt x="0" y="0"/>
                </a:lnTo>
                <a:lnTo>
                  <a:pt x="10985" y="1460"/>
                </a:lnTo>
                <a:lnTo>
                  <a:pt x="10985" y="0"/>
                </a:lnTo>
                <a:close/>
              </a:path>
            </a:pathLst>
          </a:custGeom>
          <a:solidFill>
            <a:srgbClr val="221F1F"/>
          </a:solidFill>
        </p:spPr>
        <p:txBody>
          <a:bodyPr wrap="square" lIns="0" tIns="0" rIns="0" bIns="0" rtlCol="0"/>
          <a:lstStyle/>
          <a:p>
            <a:endParaRPr/>
          </a:p>
        </p:txBody>
      </p:sp>
      <p:sp>
        <p:nvSpPr>
          <p:cNvPr id="1609" name="object 1609"/>
          <p:cNvSpPr/>
          <p:nvPr/>
        </p:nvSpPr>
        <p:spPr>
          <a:xfrm>
            <a:off x="1556938" y="3096469"/>
            <a:ext cx="11430" cy="1905"/>
          </a:xfrm>
          <a:custGeom>
            <a:avLst/>
            <a:gdLst/>
            <a:ahLst/>
            <a:cxnLst/>
            <a:rect l="l" t="t" r="r" b="b"/>
            <a:pathLst>
              <a:path w="11430" h="1905">
                <a:moveTo>
                  <a:pt x="10985" y="0"/>
                </a:moveTo>
                <a:lnTo>
                  <a:pt x="0" y="0"/>
                </a:lnTo>
                <a:lnTo>
                  <a:pt x="10985" y="1460"/>
                </a:lnTo>
                <a:lnTo>
                  <a:pt x="10985" y="0"/>
                </a:lnTo>
                <a:close/>
              </a:path>
            </a:pathLst>
          </a:custGeom>
          <a:solidFill>
            <a:srgbClr val="221F1F"/>
          </a:solidFill>
        </p:spPr>
        <p:txBody>
          <a:bodyPr wrap="square" lIns="0" tIns="0" rIns="0" bIns="0" rtlCol="0"/>
          <a:lstStyle/>
          <a:p>
            <a:endParaRPr/>
          </a:p>
        </p:txBody>
      </p:sp>
      <p:sp>
        <p:nvSpPr>
          <p:cNvPr id="1610" name="object 1610"/>
          <p:cNvSpPr/>
          <p:nvPr/>
        </p:nvSpPr>
        <p:spPr>
          <a:xfrm>
            <a:off x="1537136" y="3096469"/>
            <a:ext cx="13335" cy="2540"/>
          </a:xfrm>
          <a:custGeom>
            <a:avLst/>
            <a:gdLst/>
            <a:ahLst/>
            <a:cxnLst/>
            <a:rect l="l" t="t" r="r" b="b"/>
            <a:pathLst>
              <a:path w="13334" h="2539">
                <a:moveTo>
                  <a:pt x="0" y="0"/>
                </a:moveTo>
                <a:lnTo>
                  <a:pt x="0" y="2209"/>
                </a:lnTo>
                <a:lnTo>
                  <a:pt x="13195" y="2209"/>
                </a:lnTo>
                <a:lnTo>
                  <a:pt x="0" y="0"/>
                </a:lnTo>
                <a:close/>
              </a:path>
            </a:pathLst>
          </a:custGeom>
          <a:solidFill>
            <a:srgbClr val="221F1F"/>
          </a:solidFill>
        </p:spPr>
        <p:txBody>
          <a:bodyPr wrap="square" lIns="0" tIns="0" rIns="0" bIns="0" rtlCol="0"/>
          <a:lstStyle/>
          <a:p>
            <a:endParaRPr/>
          </a:p>
        </p:txBody>
      </p:sp>
      <p:sp>
        <p:nvSpPr>
          <p:cNvPr id="1611" name="object 1611"/>
          <p:cNvSpPr/>
          <p:nvPr/>
        </p:nvSpPr>
        <p:spPr>
          <a:xfrm>
            <a:off x="1537136" y="3096469"/>
            <a:ext cx="13335" cy="2540"/>
          </a:xfrm>
          <a:custGeom>
            <a:avLst/>
            <a:gdLst/>
            <a:ahLst/>
            <a:cxnLst/>
            <a:rect l="l" t="t" r="r" b="b"/>
            <a:pathLst>
              <a:path w="13334" h="2539">
                <a:moveTo>
                  <a:pt x="0" y="0"/>
                </a:moveTo>
                <a:lnTo>
                  <a:pt x="0" y="2209"/>
                </a:lnTo>
                <a:lnTo>
                  <a:pt x="13195" y="2209"/>
                </a:lnTo>
                <a:lnTo>
                  <a:pt x="0" y="0"/>
                </a:lnTo>
                <a:close/>
              </a:path>
            </a:pathLst>
          </a:custGeom>
          <a:solidFill>
            <a:srgbClr val="221F1F"/>
          </a:solidFill>
        </p:spPr>
        <p:txBody>
          <a:bodyPr wrap="square" lIns="0" tIns="0" rIns="0" bIns="0" rtlCol="0"/>
          <a:lstStyle/>
          <a:p>
            <a:endParaRPr/>
          </a:p>
        </p:txBody>
      </p:sp>
      <p:sp>
        <p:nvSpPr>
          <p:cNvPr id="1612" name="object 1612"/>
          <p:cNvSpPr/>
          <p:nvPr/>
        </p:nvSpPr>
        <p:spPr>
          <a:xfrm>
            <a:off x="1537136" y="3096469"/>
            <a:ext cx="13335" cy="2540"/>
          </a:xfrm>
          <a:custGeom>
            <a:avLst/>
            <a:gdLst/>
            <a:ahLst/>
            <a:cxnLst/>
            <a:rect l="l" t="t" r="r" b="b"/>
            <a:pathLst>
              <a:path w="13334" h="2539">
                <a:moveTo>
                  <a:pt x="13195" y="0"/>
                </a:moveTo>
                <a:lnTo>
                  <a:pt x="0" y="0"/>
                </a:lnTo>
                <a:lnTo>
                  <a:pt x="13195" y="2209"/>
                </a:lnTo>
                <a:lnTo>
                  <a:pt x="13195" y="0"/>
                </a:lnTo>
                <a:close/>
              </a:path>
            </a:pathLst>
          </a:custGeom>
          <a:solidFill>
            <a:srgbClr val="221F1F"/>
          </a:solidFill>
        </p:spPr>
        <p:txBody>
          <a:bodyPr wrap="square" lIns="0" tIns="0" rIns="0" bIns="0" rtlCol="0"/>
          <a:lstStyle/>
          <a:p>
            <a:endParaRPr/>
          </a:p>
        </p:txBody>
      </p:sp>
      <p:sp>
        <p:nvSpPr>
          <p:cNvPr id="1613" name="object 1613"/>
          <p:cNvSpPr/>
          <p:nvPr/>
        </p:nvSpPr>
        <p:spPr>
          <a:xfrm>
            <a:off x="1537136" y="3096469"/>
            <a:ext cx="13335" cy="2540"/>
          </a:xfrm>
          <a:custGeom>
            <a:avLst/>
            <a:gdLst/>
            <a:ahLst/>
            <a:cxnLst/>
            <a:rect l="l" t="t" r="r" b="b"/>
            <a:pathLst>
              <a:path w="13334" h="2539">
                <a:moveTo>
                  <a:pt x="13195" y="0"/>
                </a:moveTo>
                <a:lnTo>
                  <a:pt x="0" y="0"/>
                </a:lnTo>
                <a:lnTo>
                  <a:pt x="13195" y="2209"/>
                </a:lnTo>
                <a:lnTo>
                  <a:pt x="13195" y="0"/>
                </a:lnTo>
                <a:close/>
              </a:path>
            </a:pathLst>
          </a:custGeom>
          <a:solidFill>
            <a:srgbClr val="221F1F"/>
          </a:solidFill>
        </p:spPr>
        <p:txBody>
          <a:bodyPr wrap="square" lIns="0" tIns="0" rIns="0" bIns="0" rtlCol="0"/>
          <a:lstStyle/>
          <a:p>
            <a:endParaRPr/>
          </a:p>
        </p:txBody>
      </p:sp>
      <p:sp>
        <p:nvSpPr>
          <p:cNvPr id="1614" name="object 1614"/>
          <p:cNvSpPr/>
          <p:nvPr/>
        </p:nvSpPr>
        <p:spPr>
          <a:xfrm>
            <a:off x="1499005" y="3097207"/>
            <a:ext cx="27940" cy="2540"/>
          </a:xfrm>
          <a:custGeom>
            <a:avLst/>
            <a:gdLst/>
            <a:ahLst/>
            <a:cxnLst/>
            <a:rect l="l" t="t" r="r" b="b"/>
            <a:pathLst>
              <a:path w="27940" h="2539">
                <a:moveTo>
                  <a:pt x="0" y="0"/>
                </a:moveTo>
                <a:lnTo>
                  <a:pt x="0" y="2197"/>
                </a:lnTo>
                <a:lnTo>
                  <a:pt x="27863" y="2197"/>
                </a:lnTo>
                <a:lnTo>
                  <a:pt x="0" y="0"/>
                </a:lnTo>
                <a:close/>
              </a:path>
            </a:pathLst>
          </a:custGeom>
          <a:solidFill>
            <a:srgbClr val="221F1F"/>
          </a:solidFill>
        </p:spPr>
        <p:txBody>
          <a:bodyPr wrap="square" lIns="0" tIns="0" rIns="0" bIns="0" rtlCol="0"/>
          <a:lstStyle/>
          <a:p>
            <a:endParaRPr/>
          </a:p>
        </p:txBody>
      </p:sp>
      <p:sp>
        <p:nvSpPr>
          <p:cNvPr id="1615" name="object 1615"/>
          <p:cNvSpPr/>
          <p:nvPr/>
        </p:nvSpPr>
        <p:spPr>
          <a:xfrm>
            <a:off x="1499005" y="3097207"/>
            <a:ext cx="27940" cy="2540"/>
          </a:xfrm>
          <a:custGeom>
            <a:avLst/>
            <a:gdLst/>
            <a:ahLst/>
            <a:cxnLst/>
            <a:rect l="l" t="t" r="r" b="b"/>
            <a:pathLst>
              <a:path w="27940" h="2539">
                <a:moveTo>
                  <a:pt x="0" y="0"/>
                </a:moveTo>
                <a:lnTo>
                  <a:pt x="0" y="2197"/>
                </a:lnTo>
                <a:lnTo>
                  <a:pt x="27863" y="2197"/>
                </a:lnTo>
                <a:lnTo>
                  <a:pt x="0" y="0"/>
                </a:lnTo>
                <a:close/>
              </a:path>
            </a:pathLst>
          </a:custGeom>
          <a:solidFill>
            <a:srgbClr val="221F1F"/>
          </a:solidFill>
        </p:spPr>
        <p:txBody>
          <a:bodyPr wrap="square" lIns="0" tIns="0" rIns="0" bIns="0" rtlCol="0"/>
          <a:lstStyle/>
          <a:p>
            <a:endParaRPr/>
          </a:p>
        </p:txBody>
      </p:sp>
      <p:sp>
        <p:nvSpPr>
          <p:cNvPr id="1616" name="object 1616"/>
          <p:cNvSpPr/>
          <p:nvPr/>
        </p:nvSpPr>
        <p:spPr>
          <a:xfrm>
            <a:off x="1499005" y="3097207"/>
            <a:ext cx="27940" cy="2540"/>
          </a:xfrm>
          <a:custGeom>
            <a:avLst/>
            <a:gdLst/>
            <a:ahLst/>
            <a:cxnLst/>
            <a:rect l="l" t="t" r="r" b="b"/>
            <a:pathLst>
              <a:path w="27940" h="2539">
                <a:moveTo>
                  <a:pt x="27127" y="0"/>
                </a:moveTo>
                <a:lnTo>
                  <a:pt x="0" y="0"/>
                </a:lnTo>
                <a:lnTo>
                  <a:pt x="27863" y="2197"/>
                </a:lnTo>
                <a:lnTo>
                  <a:pt x="27127" y="0"/>
                </a:lnTo>
                <a:close/>
              </a:path>
            </a:pathLst>
          </a:custGeom>
          <a:solidFill>
            <a:srgbClr val="221F1F"/>
          </a:solidFill>
        </p:spPr>
        <p:txBody>
          <a:bodyPr wrap="square" lIns="0" tIns="0" rIns="0" bIns="0" rtlCol="0"/>
          <a:lstStyle/>
          <a:p>
            <a:endParaRPr/>
          </a:p>
        </p:txBody>
      </p:sp>
      <p:sp>
        <p:nvSpPr>
          <p:cNvPr id="1617" name="object 1617"/>
          <p:cNvSpPr/>
          <p:nvPr/>
        </p:nvSpPr>
        <p:spPr>
          <a:xfrm>
            <a:off x="1499005" y="3097207"/>
            <a:ext cx="27940" cy="2540"/>
          </a:xfrm>
          <a:custGeom>
            <a:avLst/>
            <a:gdLst/>
            <a:ahLst/>
            <a:cxnLst/>
            <a:rect l="l" t="t" r="r" b="b"/>
            <a:pathLst>
              <a:path w="27940" h="2539">
                <a:moveTo>
                  <a:pt x="27127" y="0"/>
                </a:moveTo>
                <a:lnTo>
                  <a:pt x="0" y="0"/>
                </a:lnTo>
                <a:lnTo>
                  <a:pt x="27863" y="2197"/>
                </a:lnTo>
                <a:lnTo>
                  <a:pt x="27127" y="0"/>
                </a:lnTo>
                <a:close/>
              </a:path>
            </a:pathLst>
          </a:custGeom>
          <a:solidFill>
            <a:srgbClr val="221F1F"/>
          </a:solidFill>
        </p:spPr>
        <p:txBody>
          <a:bodyPr wrap="square" lIns="0" tIns="0" rIns="0" bIns="0" rtlCol="0"/>
          <a:lstStyle/>
          <a:p>
            <a:endParaRPr/>
          </a:p>
        </p:txBody>
      </p:sp>
      <p:sp>
        <p:nvSpPr>
          <p:cNvPr id="1618" name="object 1618"/>
          <p:cNvSpPr/>
          <p:nvPr/>
        </p:nvSpPr>
        <p:spPr>
          <a:xfrm>
            <a:off x="1537136" y="3098671"/>
            <a:ext cx="13335" cy="1270"/>
          </a:xfrm>
          <a:custGeom>
            <a:avLst/>
            <a:gdLst/>
            <a:ahLst/>
            <a:cxnLst/>
            <a:rect l="l" t="t" r="r" b="b"/>
            <a:pathLst>
              <a:path w="13334" h="1269">
                <a:moveTo>
                  <a:pt x="0" y="0"/>
                </a:moveTo>
                <a:lnTo>
                  <a:pt x="0" y="723"/>
                </a:lnTo>
                <a:lnTo>
                  <a:pt x="13195" y="723"/>
                </a:lnTo>
                <a:lnTo>
                  <a:pt x="0" y="0"/>
                </a:lnTo>
                <a:close/>
              </a:path>
            </a:pathLst>
          </a:custGeom>
          <a:solidFill>
            <a:srgbClr val="221F1F"/>
          </a:solidFill>
        </p:spPr>
        <p:txBody>
          <a:bodyPr wrap="square" lIns="0" tIns="0" rIns="0" bIns="0" rtlCol="0"/>
          <a:lstStyle/>
          <a:p>
            <a:endParaRPr/>
          </a:p>
        </p:txBody>
      </p:sp>
      <p:sp>
        <p:nvSpPr>
          <p:cNvPr id="1619" name="object 1619"/>
          <p:cNvSpPr/>
          <p:nvPr/>
        </p:nvSpPr>
        <p:spPr>
          <a:xfrm>
            <a:off x="1537136" y="3098671"/>
            <a:ext cx="13335" cy="1270"/>
          </a:xfrm>
          <a:custGeom>
            <a:avLst/>
            <a:gdLst/>
            <a:ahLst/>
            <a:cxnLst/>
            <a:rect l="l" t="t" r="r" b="b"/>
            <a:pathLst>
              <a:path w="13334" h="1269">
                <a:moveTo>
                  <a:pt x="0" y="0"/>
                </a:moveTo>
                <a:lnTo>
                  <a:pt x="0" y="723"/>
                </a:lnTo>
                <a:lnTo>
                  <a:pt x="13195" y="723"/>
                </a:lnTo>
                <a:lnTo>
                  <a:pt x="0" y="0"/>
                </a:lnTo>
                <a:close/>
              </a:path>
            </a:pathLst>
          </a:custGeom>
          <a:solidFill>
            <a:srgbClr val="221F1F"/>
          </a:solidFill>
        </p:spPr>
        <p:txBody>
          <a:bodyPr wrap="square" lIns="0" tIns="0" rIns="0" bIns="0" rtlCol="0"/>
          <a:lstStyle/>
          <a:p>
            <a:endParaRPr/>
          </a:p>
        </p:txBody>
      </p:sp>
      <p:sp>
        <p:nvSpPr>
          <p:cNvPr id="1620" name="object 1620"/>
          <p:cNvSpPr/>
          <p:nvPr/>
        </p:nvSpPr>
        <p:spPr>
          <a:xfrm>
            <a:off x="1537136" y="3098671"/>
            <a:ext cx="13335" cy="1270"/>
          </a:xfrm>
          <a:custGeom>
            <a:avLst/>
            <a:gdLst/>
            <a:ahLst/>
            <a:cxnLst/>
            <a:rect l="l" t="t" r="r" b="b"/>
            <a:pathLst>
              <a:path w="13334" h="1269">
                <a:moveTo>
                  <a:pt x="13195" y="0"/>
                </a:moveTo>
                <a:lnTo>
                  <a:pt x="0" y="0"/>
                </a:lnTo>
                <a:lnTo>
                  <a:pt x="13195" y="723"/>
                </a:lnTo>
                <a:lnTo>
                  <a:pt x="13195" y="0"/>
                </a:lnTo>
                <a:close/>
              </a:path>
            </a:pathLst>
          </a:custGeom>
          <a:solidFill>
            <a:srgbClr val="221F1F"/>
          </a:solidFill>
        </p:spPr>
        <p:txBody>
          <a:bodyPr wrap="square" lIns="0" tIns="0" rIns="0" bIns="0" rtlCol="0"/>
          <a:lstStyle/>
          <a:p>
            <a:endParaRPr/>
          </a:p>
        </p:txBody>
      </p:sp>
      <p:sp>
        <p:nvSpPr>
          <p:cNvPr id="1621" name="object 1621"/>
          <p:cNvSpPr/>
          <p:nvPr/>
        </p:nvSpPr>
        <p:spPr>
          <a:xfrm>
            <a:off x="1537136" y="3098671"/>
            <a:ext cx="13335" cy="1270"/>
          </a:xfrm>
          <a:custGeom>
            <a:avLst/>
            <a:gdLst/>
            <a:ahLst/>
            <a:cxnLst/>
            <a:rect l="l" t="t" r="r" b="b"/>
            <a:pathLst>
              <a:path w="13334" h="1269">
                <a:moveTo>
                  <a:pt x="13195" y="0"/>
                </a:moveTo>
                <a:lnTo>
                  <a:pt x="0" y="0"/>
                </a:lnTo>
                <a:lnTo>
                  <a:pt x="13195" y="723"/>
                </a:lnTo>
                <a:lnTo>
                  <a:pt x="13195" y="0"/>
                </a:lnTo>
                <a:close/>
              </a:path>
            </a:pathLst>
          </a:custGeom>
          <a:solidFill>
            <a:srgbClr val="221F1F"/>
          </a:solidFill>
        </p:spPr>
        <p:txBody>
          <a:bodyPr wrap="square" lIns="0" tIns="0" rIns="0" bIns="0" rtlCol="0"/>
          <a:lstStyle/>
          <a:p>
            <a:endParaRPr/>
          </a:p>
        </p:txBody>
      </p:sp>
      <p:sp>
        <p:nvSpPr>
          <p:cNvPr id="1622" name="object 1622"/>
          <p:cNvSpPr/>
          <p:nvPr/>
        </p:nvSpPr>
        <p:spPr>
          <a:xfrm>
            <a:off x="1499005" y="3099400"/>
            <a:ext cx="29209" cy="1905"/>
          </a:xfrm>
          <a:custGeom>
            <a:avLst/>
            <a:gdLst/>
            <a:ahLst/>
            <a:cxnLst/>
            <a:rect l="l" t="t" r="r" b="b"/>
            <a:pathLst>
              <a:path w="29209" h="1905">
                <a:moveTo>
                  <a:pt x="0" y="0"/>
                </a:moveTo>
                <a:lnTo>
                  <a:pt x="0" y="1460"/>
                </a:lnTo>
                <a:lnTo>
                  <a:pt x="28587" y="1460"/>
                </a:lnTo>
                <a:lnTo>
                  <a:pt x="0" y="0"/>
                </a:lnTo>
                <a:close/>
              </a:path>
            </a:pathLst>
          </a:custGeom>
          <a:solidFill>
            <a:srgbClr val="221F1F"/>
          </a:solidFill>
        </p:spPr>
        <p:txBody>
          <a:bodyPr wrap="square" lIns="0" tIns="0" rIns="0" bIns="0" rtlCol="0"/>
          <a:lstStyle/>
          <a:p>
            <a:endParaRPr/>
          </a:p>
        </p:txBody>
      </p:sp>
      <p:sp>
        <p:nvSpPr>
          <p:cNvPr id="1623" name="object 1623"/>
          <p:cNvSpPr/>
          <p:nvPr/>
        </p:nvSpPr>
        <p:spPr>
          <a:xfrm>
            <a:off x="1499005" y="3099400"/>
            <a:ext cx="29209" cy="1905"/>
          </a:xfrm>
          <a:custGeom>
            <a:avLst/>
            <a:gdLst/>
            <a:ahLst/>
            <a:cxnLst/>
            <a:rect l="l" t="t" r="r" b="b"/>
            <a:pathLst>
              <a:path w="29209" h="1905">
                <a:moveTo>
                  <a:pt x="0" y="0"/>
                </a:moveTo>
                <a:lnTo>
                  <a:pt x="0" y="1460"/>
                </a:lnTo>
                <a:lnTo>
                  <a:pt x="28587" y="1460"/>
                </a:lnTo>
                <a:lnTo>
                  <a:pt x="0" y="0"/>
                </a:lnTo>
                <a:close/>
              </a:path>
            </a:pathLst>
          </a:custGeom>
          <a:solidFill>
            <a:srgbClr val="221F1F"/>
          </a:solidFill>
        </p:spPr>
        <p:txBody>
          <a:bodyPr wrap="square" lIns="0" tIns="0" rIns="0" bIns="0" rtlCol="0"/>
          <a:lstStyle/>
          <a:p>
            <a:endParaRPr/>
          </a:p>
        </p:txBody>
      </p:sp>
      <p:sp>
        <p:nvSpPr>
          <p:cNvPr id="1624" name="object 1624"/>
          <p:cNvSpPr/>
          <p:nvPr/>
        </p:nvSpPr>
        <p:spPr>
          <a:xfrm>
            <a:off x="1499005" y="3099400"/>
            <a:ext cx="29209" cy="1905"/>
          </a:xfrm>
          <a:custGeom>
            <a:avLst/>
            <a:gdLst/>
            <a:ahLst/>
            <a:cxnLst/>
            <a:rect l="l" t="t" r="r" b="b"/>
            <a:pathLst>
              <a:path w="29209" h="1905">
                <a:moveTo>
                  <a:pt x="27863" y="0"/>
                </a:moveTo>
                <a:lnTo>
                  <a:pt x="0" y="0"/>
                </a:lnTo>
                <a:lnTo>
                  <a:pt x="28587" y="1460"/>
                </a:lnTo>
                <a:lnTo>
                  <a:pt x="27863" y="0"/>
                </a:lnTo>
                <a:close/>
              </a:path>
            </a:pathLst>
          </a:custGeom>
          <a:solidFill>
            <a:srgbClr val="221F1F"/>
          </a:solidFill>
        </p:spPr>
        <p:txBody>
          <a:bodyPr wrap="square" lIns="0" tIns="0" rIns="0" bIns="0" rtlCol="0"/>
          <a:lstStyle/>
          <a:p>
            <a:endParaRPr/>
          </a:p>
        </p:txBody>
      </p:sp>
      <p:sp>
        <p:nvSpPr>
          <p:cNvPr id="1625" name="object 1625"/>
          <p:cNvSpPr/>
          <p:nvPr/>
        </p:nvSpPr>
        <p:spPr>
          <a:xfrm>
            <a:off x="1499005" y="3099400"/>
            <a:ext cx="29209" cy="1905"/>
          </a:xfrm>
          <a:custGeom>
            <a:avLst/>
            <a:gdLst/>
            <a:ahLst/>
            <a:cxnLst/>
            <a:rect l="l" t="t" r="r" b="b"/>
            <a:pathLst>
              <a:path w="29209" h="1905">
                <a:moveTo>
                  <a:pt x="27863" y="0"/>
                </a:moveTo>
                <a:lnTo>
                  <a:pt x="0" y="0"/>
                </a:lnTo>
                <a:lnTo>
                  <a:pt x="28587" y="1460"/>
                </a:lnTo>
                <a:lnTo>
                  <a:pt x="27863" y="0"/>
                </a:lnTo>
                <a:close/>
              </a:path>
            </a:pathLst>
          </a:custGeom>
          <a:solidFill>
            <a:srgbClr val="221F1F"/>
          </a:solidFill>
        </p:spPr>
        <p:txBody>
          <a:bodyPr wrap="square" lIns="0" tIns="0" rIns="0" bIns="0" rtlCol="0"/>
          <a:lstStyle/>
          <a:p>
            <a:endParaRPr/>
          </a:p>
        </p:txBody>
      </p:sp>
      <p:sp>
        <p:nvSpPr>
          <p:cNvPr id="1626" name="object 1626"/>
          <p:cNvSpPr/>
          <p:nvPr/>
        </p:nvSpPr>
        <p:spPr>
          <a:xfrm>
            <a:off x="1537136" y="3099400"/>
            <a:ext cx="13335" cy="2540"/>
          </a:xfrm>
          <a:custGeom>
            <a:avLst/>
            <a:gdLst/>
            <a:ahLst/>
            <a:cxnLst/>
            <a:rect l="l" t="t" r="r" b="b"/>
            <a:pathLst>
              <a:path w="13334" h="2539">
                <a:moveTo>
                  <a:pt x="0" y="0"/>
                </a:moveTo>
                <a:lnTo>
                  <a:pt x="0" y="2209"/>
                </a:lnTo>
                <a:lnTo>
                  <a:pt x="13195" y="2209"/>
                </a:lnTo>
                <a:lnTo>
                  <a:pt x="0" y="0"/>
                </a:lnTo>
                <a:close/>
              </a:path>
            </a:pathLst>
          </a:custGeom>
          <a:solidFill>
            <a:srgbClr val="221F1F"/>
          </a:solidFill>
        </p:spPr>
        <p:txBody>
          <a:bodyPr wrap="square" lIns="0" tIns="0" rIns="0" bIns="0" rtlCol="0"/>
          <a:lstStyle/>
          <a:p>
            <a:endParaRPr/>
          </a:p>
        </p:txBody>
      </p:sp>
      <p:sp>
        <p:nvSpPr>
          <p:cNvPr id="1627" name="object 1627"/>
          <p:cNvSpPr/>
          <p:nvPr/>
        </p:nvSpPr>
        <p:spPr>
          <a:xfrm>
            <a:off x="1537136" y="3099400"/>
            <a:ext cx="13335" cy="2540"/>
          </a:xfrm>
          <a:custGeom>
            <a:avLst/>
            <a:gdLst/>
            <a:ahLst/>
            <a:cxnLst/>
            <a:rect l="l" t="t" r="r" b="b"/>
            <a:pathLst>
              <a:path w="13334" h="2539">
                <a:moveTo>
                  <a:pt x="0" y="0"/>
                </a:moveTo>
                <a:lnTo>
                  <a:pt x="0" y="2209"/>
                </a:lnTo>
                <a:lnTo>
                  <a:pt x="13195" y="2209"/>
                </a:lnTo>
                <a:lnTo>
                  <a:pt x="0" y="0"/>
                </a:lnTo>
                <a:close/>
              </a:path>
            </a:pathLst>
          </a:custGeom>
          <a:solidFill>
            <a:srgbClr val="221F1F"/>
          </a:solidFill>
        </p:spPr>
        <p:txBody>
          <a:bodyPr wrap="square" lIns="0" tIns="0" rIns="0" bIns="0" rtlCol="0"/>
          <a:lstStyle/>
          <a:p>
            <a:endParaRPr/>
          </a:p>
        </p:txBody>
      </p:sp>
      <p:sp>
        <p:nvSpPr>
          <p:cNvPr id="1628" name="object 1628"/>
          <p:cNvSpPr/>
          <p:nvPr/>
        </p:nvSpPr>
        <p:spPr>
          <a:xfrm>
            <a:off x="1537136" y="3099400"/>
            <a:ext cx="13335" cy="2540"/>
          </a:xfrm>
          <a:custGeom>
            <a:avLst/>
            <a:gdLst/>
            <a:ahLst/>
            <a:cxnLst/>
            <a:rect l="l" t="t" r="r" b="b"/>
            <a:pathLst>
              <a:path w="13334" h="2539">
                <a:moveTo>
                  <a:pt x="13195" y="0"/>
                </a:moveTo>
                <a:lnTo>
                  <a:pt x="0" y="0"/>
                </a:lnTo>
                <a:lnTo>
                  <a:pt x="13195" y="2209"/>
                </a:lnTo>
                <a:lnTo>
                  <a:pt x="13195" y="0"/>
                </a:lnTo>
                <a:close/>
              </a:path>
            </a:pathLst>
          </a:custGeom>
          <a:solidFill>
            <a:srgbClr val="221F1F"/>
          </a:solidFill>
        </p:spPr>
        <p:txBody>
          <a:bodyPr wrap="square" lIns="0" tIns="0" rIns="0" bIns="0" rtlCol="0"/>
          <a:lstStyle/>
          <a:p>
            <a:endParaRPr/>
          </a:p>
        </p:txBody>
      </p:sp>
      <p:sp>
        <p:nvSpPr>
          <p:cNvPr id="1629" name="object 1629"/>
          <p:cNvSpPr/>
          <p:nvPr/>
        </p:nvSpPr>
        <p:spPr>
          <a:xfrm>
            <a:off x="1537136" y="3099400"/>
            <a:ext cx="13335" cy="2540"/>
          </a:xfrm>
          <a:custGeom>
            <a:avLst/>
            <a:gdLst/>
            <a:ahLst/>
            <a:cxnLst/>
            <a:rect l="l" t="t" r="r" b="b"/>
            <a:pathLst>
              <a:path w="13334" h="2539">
                <a:moveTo>
                  <a:pt x="13195" y="0"/>
                </a:moveTo>
                <a:lnTo>
                  <a:pt x="0" y="0"/>
                </a:lnTo>
                <a:lnTo>
                  <a:pt x="13195" y="2209"/>
                </a:lnTo>
                <a:lnTo>
                  <a:pt x="13195" y="0"/>
                </a:lnTo>
                <a:close/>
              </a:path>
            </a:pathLst>
          </a:custGeom>
          <a:solidFill>
            <a:srgbClr val="221F1F"/>
          </a:solidFill>
        </p:spPr>
        <p:txBody>
          <a:bodyPr wrap="square" lIns="0" tIns="0" rIns="0" bIns="0" rtlCol="0"/>
          <a:lstStyle/>
          <a:p>
            <a:endParaRPr/>
          </a:p>
        </p:txBody>
      </p:sp>
      <p:sp>
        <p:nvSpPr>
          <p:cNvPr id="1630" name="object 1630"/>
          <p:cNvSpPr/>
          <p:nvPr/>
        </p:nvSpPr>
        <p:spPr>
          <a:xfrm>
            <a:off x="1556938" y="3097935"/>
            <a:ext cx="10795" cy="3810"/>
          </a:xfrm>
          <a:custGeom>
            <a:avLst/>
            <a:gdLst/>
            <a:ahLst/>
            <a:cxnLst/>
            <a:rect l="l" t="t" r="r" b="b"/>
            <a:pathLst>
              <a:path w="10794" h="3810">
                <a:moveTo>
                  <a:pt x="0" y="0"/>
                </a:moveTo>
                <a:lnTo>
                  <a:pt x="0" y="3670"/>
                </a:lnTo>
                <a:lnTo>
                  <a:pt x="10261" y="3670"/>
                </a:lnTo>
                <a:lnTo>
                  <a:pt x="0" y="0"/>
                </a:lnTo>
                <a:close/>
              </a:path>
            </a:pathLst>
          </a:custGeom>
          <a:solidFill>
            <a:srgbClr val="221F1F"/>
          </a:solidFill>
        </p:spPr>
        <p:txBody>
          <a:bodyPr wrap="square" lIns="0" tIns="0" rIns="0" bIns="0" rtlCol="0"/>
          <a:lstStyle/>
          <a:p>
            <a:endParaRPr/>
          </a:p>
        </p:txBody>
      </p:sp>
      <p:sp>
        <p:nvSpPr>
          <p:cNvPr id="1631" name="object 1631"/>
          <p:cNvSpPr/>
          <p:nvPr/>
        </p:nvSpPr>
        <p:spPr>
          <a:xfrm>
            <a:off x="1556938" y="3097935"/>
            <a:ext cx="10795" cy="3810"/>
          </a:xfrm>
          <a:custGeom>
            <a:avLst/>
            <a:gdLst/>
            <a:ahLst/>
            <a:cxnLst/>
            <a:rect l="l" t="t" r="r" b="b"/>
            <a:pathLst>
              <a:path w="10794" h="3810">
                <a:moveTo>
                  <a:pt x="0" y="0"/>
                </a:moveTo>
                <a:lnTo>
                  <a:pt x="0" y="3670"/>
                </a:lnTo>
                <a:lnTo>
                  <a:pt x="10261" y="3670"/>
                </a:lnTo>
                <a:lnTo>
                  <a:pt x="0" y="0"/>
                </a:lnTo>
                <a:close/>
              </a:path>
            </a:pathLst>
          </a:custGeom>
          <a:solidFill>
            <a:srgbClr val="221F1F"/>
          </a:solidFill>
        </p:spPr>
        <p:txBody>
          <a:bodyPr wrap="square" lIns="0" tIns="0" rIns="0" bIns="0" rtlCol="0"/>
          <a:lstStyle/>
          <a:p>
            <a:endParaRPr/>
          </a:p>
        </p:txBody>
      </p:sp>
      <p:sp>
        <p:nvSpPr>
          <p:cNvPr id="1632" name="object 1632"/>
          <p:cNvSpPr/>
          <p:nvPr/>
        </p:nvSpPr>
        <p:spPr>
          <a:xfrm>
            <a:off x="1556938" y="3097935"/>
            <a:ext cx="11430" cy="3810"/>
          </a:xfrm>
          <a:custGeom>
            <a:avLst/>
            <a:gdLst/>
            <a:ahLst/>
            <a:cxnLst/>
            <a:rect l="l" t="t" r="r" b="b"/>
            <a:pathLst>
              <a:path w="11430" h="3810">
                <a:moveTo>
                  <a:pt x="10985" y="0"/>
                </a:moveTo>
                <a:lnTo>
                  <a:pt x="0" y="0"/>
                </a:lnTo>
                <a:lnTo>
                  <a:pt x="10261" y="3670"/>
                </a:lnTo>
                <a:lnTo>
                  <a:pt x="10985" y="0"/>
                </a:lnTo>
                <a:close/>
              </a:path>
            </a:pathLst>
          </a:custGeom>
          <a:solidFill>
            <a:srgbClr val="221F1F"/>
          </a:solidFill>
        </p:spPr>
        <p:txBody>
          <a:bodyPr wrap="square" lIns="0" tIns="0" rIns="0" bIns="0" rtlCol="0"/>
          <a:lstStyle/>
          <a:p>
            <a:endParaRPr/>
          </a:p>
        </p:txBody>
      </p:sp>
      <p:sp>
        <p:nvSpPr>
          <p:cNvPr id="1633" name="object 1633"/>
          <p:cNvSpPr/>
          <p:nvPr/>
        </p:nvSpPr>
        <p:spPr>
          <a:xfrm>
            <a:off x="1556938" y="3097935"/>
            <a:ext cx="11430" cy="3810"/>
          </a:xfrm>
          <a:custGeom>
            <a:avLst/>
            <a:gdLst/>
            <a:ahLst/>
            <a:cxnLst/>
            <a:rect l="l" t="t" r="r" b="b"/>
            <a:pathLst>
              <a:path w="11430" h="3810">
                <a:moveTo>
                  <a:pt x="10985" y="0"/>
                </a:moveTo>
                <a:lnTo>
                  <a:pt x="0" y="0"/>
                </a:lnTo>
                <a:lnTo>
                  <a:pt x="10261" y="3670"/>
                </a:lnTo>
                <a:lnTo>
                  <a:pt x="10985" y="0"/>
                </a:lnTo>
                <a:close/>
              </a:path>
            </a:pathLst>
          </a:custGeom>
          <a:solidFill>
            <a:srgbClr val="221F1F"/>
          </a:solidFill>
        </p:spPr>
        <p:txBody>
          <a:bodyPr wrap="square" lIns="0" tIns="0" rIns="0" bIns="0" rtlCol="0"/>
          <a:lstStyle/>
          <a:p>
            <a:endParaRPr/>
          </a:p>
        </p:txBody>
      </p:sp>
      <p:sp>
        <p:nvSpPr>
          <p:cNvPr id="1634" name="object 1634"/>
          <p:cNvSpPr/>
          <p:nvPr/>
        </p:nvSpPr>
        <p:spPr>
          <a:xfrm>
            <a:off x="1499005" y="3100866"/>
            <a:ext cx="29845" cy="2540"/>
          </a:xfrm>
          <a:custGeom>
            <a:avLst/>
            <a:gdLst/>
            <a:ahLst/>
            <a:cxnLst/>
            <a:rect l="l" t="t" r="r" b="b"/>
            <a:pathLst>
              <a:path w="29844" h="2539">
                <a:moveTo>
                  <a:pt x="0" y="0"/>
                </a:moveTo>
                <a:lnTo>
                  <a:pt x="723" y="2209"/>
                </a:lnTo>
                <a:lnTo>
                  <a:pt x="29337" y="2209"/>
                </a:lnTo>
                <a:lnTo>
                  <a:pt x="0" y="0"/>
                </a:lnTo>
                <a:close/>
              </a:path>
            </a:pathLst>
          </a:custGeom>
          <a:solidFill>
            <a:srgbClr val="221F1F"/>
          </a:solidFill>
        </p:spPr>
        <p:txBody>
          <a:bodyPr wrap="square" lIns="0" tIns="0" rIns="0" bIns="0" rtlCol="0"/>
          <a:lstStyle/>
          <a:p>
            <a:endParaRPr/>
          </a:p>
        </p:txBody>
      </p:sp>
      <p:sp>
        <p:nvSpPr>
          <p:cNvPr id="1635" name="object 1635"/>
          <p:cNvSpPr/>
          <p:nvPr/>
        </p:nvSpPr>
        <p:spPr>
          <a:xfrm>
            <a:off x="1499005" y="3100866"/>
            <a:ext cx="29845" cy="2540"/>
          </a:xfrm>
          <a:custGeom>
            <a:avLst/>
            <a:gdLst/>
            <a:ahLst/>
            <a:cxnLst/>
            <a:rect l="l" t="t" r="r" b="b"/>
            <a:pathLst>
              <a:path w="29844" h="2539">
                <a:moveTo>
                  <a:pt x="0" y="0"/>
                </a:moveTo>
                <a:lnTo>
                  <a:pt x="723" y="2209"/>
                </a:lnTo>
                <a:lnTo>
                  <a:pt x="29337" y="2209"/>
                </a:lnTo>
                <a:lnTo>
                  <a:pt x="0" y="0"/>
                </a:lnTo>
                <a:close/>
              </a:path>
            </a:pathLst>
          </a:custGeom>
          <a:solidFill>
            <a:srgbClr val="221F1F"/>
          </a:solidFill>
        </p:spPr>
        <p:txBody>
          <a:bodyPr wrap="square" lIns="0" tIns="0" rIns="0" bIns="0" rtlCol="0"/>
          <a:lstStyle/>
          <a:p>
            <a:endParaRPr/>
          </a:p>
        </p:txBody>
      </p:sp>
      <p:sp>
        <p:nvSpPr>
          <p:cNvPr id="1636" name="object 1636"/>
          <p:cNvSpPr/>
          <p:nvPr/>
        </p:nvSpPr>
        <p:spPr>
          <a:xfrm>
            <a:off x="1499005" y="3100866"/>
            <a:ext cx="29845" cy="2540"/>
          </a:xfrm>
          <a:custGeom>
            <a:avLst/>
            <a:gdLst/>
            <a:ahLst/>
            <a:cxnLst/>
            <a:rect l="l" t="t" r="r" b="b"/>
            <a:pathLst>
              <a:path w="29844" h="2539">
                <a:moveTo>
                  <a:pt x="28587" y="0"/>
                </a:moveTo>
                <a:lnTo>
                  <a:pt x="0" y="0"/>
                </a:lnTo>
                <a:lnTo>
                  <a:pt x="29337" y="2209"/>
                </a:lnTo>
                <a:lnTo>
                  <a:pt x="28587" y="0"/>
                </a:lnTo>
                <a:close/>
              </a:path>
            </a:pathLst>
          </a:custGeom>
          <a:solidFill>
            <a:srgbClr val="221F1F"/>
          </a:solidFill>
        </p:spPr>
        <p:txBody>
          <a:bodyPr wrap="square" lIns="0" tIns="0" rIns="0" bIns="0" rtlCol="0"/>
          <a:lstStyle/>
          <a:p>
            <a:endParaRPr/>
          </a:p>
        </p:txBody>
      </p:sp>
      <p:sp>
        <p:nvSpPr>
          <p:cNvPr id="1637" name="object 1637"/>
          <p:cNvSpPr/>
          <p:nvPr/>
        </p:nvSpPr>
        <p:spPr>
          <a:xfrm>
            <a:off x="1499005" y="3100866"/>
            <a:ext cx="29845" cy="2540"/>
          </a:xfrm>
          <a:custGeom>
            <a:avLst/>
            <a:gdLst/>
            <a:ahLst/>
            <a:cxnLst/>
            <a:rect l="l" t="t" r="r" b="b"/>
            <a:pathLst>
              <a:path w="29844" h="2539">
                <a:moveTo>
                  <a:pt x="28587" y="0"/>
                </a:moveTo>
                <a:lnTo>
                  <a:pt x="0" y="0"/>
                </a:lnTo>
                <a:lnTo>
                  <a:pt x="29337" y="2209"/>
                </a:lnTo>
                <a:lnTo>
                  <a:pt x="28587" y="0"/>
                </a:lnTo>
                <a:close/>
              </a:path>
            </a:pathLst>
          </a:custGeom>
          <a:solidFill>
            <a:srgbClr val="221F1F"/>
          </a:solidFill>
        </p:spPr>
        <p:txBody>
          <a:bodyPr wrap="square" lIns="0" tIns="0" rIns="0" bIns="0" rtlCol="0"/>
          <a:lstStyle/>
          <a:p>
            <a:endParaRPr/>
          </a:p>
        </p:txBody>
      </p:sp>
      <p:sp>
        <p:nvSpPr>
          <p:cNvPr id="1638" name="object 1638"/>
          <p:cNvSpPr/>
          <p:nvPr/>
        </p:nvSpPr>
        <p:spPr>
          <a:xfrm>
            <a:off x="1556938" y="3101604"/>
            <a:ext cx="10795" cy="2540"/>
          </a:xfrm>
          <a:custGeom>
            <a:avLst/>
            <a:gdLst/>
            <a:ahLst/>
            <a:cxnLst/>
            <a:rect l="l" t="t" r="r" b="b"/>
            <a:pathLst>
              <a:path w="10794" h="2539">
                <a:moveTo>
                  <a:pt x="0" y="0"/>
                </a:moveTo>
                <a:lnTo>
                  <a:pt x="0" y="2197"/>
                </a:lnTo>
                <a:lnTo>
                  <a:pt x="10261" y="2197"/>
                </a:lnTo>
                <a:lnTo>
                  <a:pt x="0" y="0"/>
                </a:lnTo>
                <a:close/>
              </a:path>
            </a:pathLst>
          </a:custGeom>
          <a:solidFill>
            <a:srgbClr val="221F1F"/>
          </a:solidFill>
        </p:spPr>
        <p:txBody>
          <a:bodyPr wrap="square" lIns="0" tIns="0" rIns="0" bIns="0" rtlCol="0"/>
          <a:lstStyle/>
          <a:p>
            <a:endParaRPr/>
          </a:p>
        </p:txBody>
      </p:sp>
      <p:sp>
        <p:nvSpPr>
          <p:cNvPr id="1639" name="object 1639"/>
          <p:cNvSpPr/>
          <p:nvPr/>
        </p:nvSpPr>
        <p:spPr>
          <a:xfrm>
            <a:off x="1556938" y="3101604"/>
            <a:ext cx="10795" cy="2540"/>
          </a:xfrm>
          <a:custGeom>
            <a:avLst/>
            <a:gdLst/>
            <a:ahLst/>
            <a:cxnLst/>
            <a:rect l="l" t="t" r="r" b="b"/>
            <a:pathLst>
              <a:path w="10794" h="2539">
                <a:moveTo>
                  <a:pt x="0" y="0"/>
                </a:moveTo>
                <a:lnTo>
                  <a:pt x="0" y="2197"/>
                </a:lnTo>
                <a:lnTo>
                  <a:pt x="10261" y="2197"/>
                </a:lnTo>
                <a:lnTo>
                  <a:pt x="0" y="0"/>
                </a:lnTo>
                <a:close/>
              </a:path>
            </a:pathLst>
          </a:custGeom>
          <a:solidFill>
            <a:srgbClr val="221F1F"/>
          </a:solidFill>
        </p:spPr>
        <p:txBody>
          <a:bodyPr wrap="square" lIns="0" tIns="0" rIns="0" bIns="0" rtlCol="0"/>
          <a:lstStyle/>
          <a:p>
            <a:endParaRPr/>
          </a:p>
        </p:txBody>
      </p:sp>
      <p:sp>
        <p:nvSpPr>
          <p:cNvPr id="1640" name="object 1640"/>
          <p:cNvSpPr/>
          <p:nvPr/>
        </p:nvSpPr>
        <p:spPr>
          <a:xfrm>
            <a:off x="1556938" y="3101604"/>
            <a:ext cx="10795" cy="2540"/>
          </a:xfrm>
          <a:custGeom>
            <a:avLst/>
            <a:gdLst/>
            <a:ahLst/>
            <a:cxnLst/>
            <a:rect l="l" t="t" r="r" b="b"/>
            <a:pathLst>
              <a:path w="10794" h="2539">
                <a:moveTo>
                  <a:pt x="10261" y="0"/>
                </a:moveTo>
                <a:lnTo>
                  <a:pt x="0" y="0"/>
                </a:lnTo>
                <a:lnTo>
                  <a:pt x="10261" y="2197"/>
                </a:lnTo>
                <a:lnTo>
                  <a:pt x="10261" y="0"/>
                </a:lnTo>
                <a:close/>
              </a:path>
            </a:pathLst>
          </a:custGeom>
          <a:solidFill>
            <a:srgbClr val="221F1F"/>
          </a:solidFill>
        </p:spPr>
        <p:txBody>
          <a:bodyPr wrap="square" lIns="0" tIns="0" rIns="0" bIns="0" rtlCol="0"/>
          <a:lstStyle/>
          <a:p>
            <a:endParaRPr/>
          </a:p>
        </p:txBody>
      </p:sp>
      <p:sp>
        <p:nvSpPr>
          <p:cNvPr id="1641" name="object 1641"/>
          <p:cNvSpPr/>
          <p:nvPr/>
        </p:nvSpPr>
        <p:spPr>
          <a:xfrm>
            <a:off x="1556938" y="3101604"/>
            <a:ext cx="10795" cy="2540"/>
          </a:xfrm>
          <a:custGeom>
            <a:avLst/>
            <a:gdLst/>
            <a:ahLst/>
            <a:cxnLst/>
            <a:rect l="l" t="t" r="r" b="b"/>
            <a:pathLst>
              <a:path w="10794" h="2539">
                <a:moveTo>
                  <a:pt x="10261" y="0"/>
                </a:moveTo>
                <a:lnTo>
                  <a:pt x="0" y="0"/>
                </a:lnTo>
                <a:lnTo>
                  <a:pt x="10261" y="2197"/>
                </a:lnTo>
                <a:lnTo>
                  <a:pt x="10261" y="0"/>
                </a:lnTo>
                <a:close/>
              </a:path>
            </a:pathLst>
          </a:custGeom>
          <a:solidFill>
            <a:srgbClr val="221F1F"/>
          </a:solidFill>
        </p:spPr>
        <p:txBody>
          <a:bodyPr wrap="square" lIns="0" tIns="0" rIns="0" bIns="0" rtlCol="0"/>
          <a:lstStyle/>
          <a:p>
            <a:endParaRPr/>
          </a:p>
        </p:txBody>
      </p:sp>
      <p:sp>
        <p:nvSpPr>
          <p:cNvPr id="1642" name="object 1642"/>
          <p:cNvSpPr/>
          <p:nvPr/>
        </p:nvSpPr>
        <p:spPr>
          <a:xfrm>
            <a:off x="1499734" y="3103068"/>
            <a:ext cx="29209" cy="1270"/>
          </a:xfrm>
          <a:custGeom>
            <a:avLst/>
            <a:gdLst/>
            <a:ahLst/>
            <a:cxnLst/>
            <a:rect l="l" t="t" r="r" b="b"/>
            <a:pathLst>
              <a:path w="29209" h="1269">
                <a:moveTo>
                  <a:pt x="0" y="0"/>
                </a:moveTo>
                <a:lnTo>
                  <a:pt x="736" y="723"/>
                </a:lnTo>
                <a:lnTo>
                  <a:pt x="28600" y="723"/>
                </a:lnTo>
                <a:lnTo>
                  <a:pt x="0" y="0"/>
                </a:lnTo>
                <a:close/>
              </a:path>
            </a:pathLst>
          </a:custGeom>
          <a:solidFill>
            <a:srgbClr val="221F1F"/>
          </a:solidFill>
        </p:spPr>
        <p:txBody>
          <a:bodyPr wrap="square" lIns="0" tIns="0" rIns="0" bIns="0" rtlCol="0"/>
          <a:lstStyle/>
          <a:p>
            <a:endParaRPr/>
          </a:p>
        </p:txBody>
      </p:sp>
      <p:sp>
        <p:nvSpPr>
          <p:cNvPr id="1643" name="object 1643"/>
          <p:cNvSpPr/>
          <p:nvPr/>
        </p:nvSpPr>
        <p:spPr>
          <a:xfrm>
            <a:off x="1499734" y="3103068"/>
            <a:ext cx="29209" cy="1270"/>
          </a:xfrm>
          <a:custGeom>
            <a:avLst/>
            <a:gdLst/>
            <a:ahLst/>
            <a:cxnLst/>
            <a:rect l="l" t="t" r="r" b="b"/>
            <a:pathLst>
              <a:path w="29209" h="1269">
                <a:moveTo>
                  <a:pt x="0" y="0"/>
                </a:moveTo>
                <a:lnTo>
                  <a:pt x="736" y="723"/>
                </a:lnTo>
                <a:lnTo>
                  <a:pt x="28600" y="723"/>
                </a:lnTo>
                <a:lnTo>
                  <a:pt x="0" y="0"/>
                </a:lnTo>
                <a:close/>
              </a:path>
            </a:pathLst>
          </a:custGeom>
          <a:solidFill>
            <a:srgbClr val="221F1F"/>
          </a:solidFill>
        </p:spPr>
        <p:txBody>
          <a:bodyPr wrap="square" lIns="0" tIns="0" rIns="0" bIns="0" rtlCol="0"/>
          <a:lstStyle/>
          <a:p>
            <a:endParaRPr/>
          </a:p>
        </p:txBody>
      </p:sp>
      <p:sp>
        <p:nvSpPr>
          <p:cNvPr id="1644" name="object 1644"/>
          <p:cNvSpPr/>
          <p:nvPr/>
        </p:nvSpPr>
        <p:spPr>
          <a:xfrm>
            <a:off x="1499734" y="3103068"/>
            <a:ext cx="29209" cy="1270"/>
          </a:xfrm>
          <a:custGeom>
            <a:avLst/>
            <a:gdLst/>
            <a:ahLst/>
            <a:cxnLst/>
            <a:rect l="l" t="t" r="r" b="b"/>
            <a:pathLst>
              <a:path w="29209" h="1269">
                <a:moveTo>
                  <a:pt x="28600" y="0"/>
                </a:moveTo>
                <a:lnTo>
                  <a:pt x="0" y="0"/>
                </a:lnTo>
                <a:lnTo>
                  <a:pt x="28600" y="723"/>
                </a:lnTo>
                <a:lnTo>
                  <a:pt x="28600" y="0"/>
                </a:lnTo>
                <a:close/>
              </a:path>
            </a:pathLst>
          </a:custGeom>
          <a:solidFill>
            <a:srgbClr val="221F1F"/>
          </a:solidFill>
        </p:spPr>
        <p:txBody>
          <a:bodyPr wrap="square" lIns="0" tIns="0" rIns="0" bIns="0" rtlCol="0"/>
          <a:lstStyle/>
          <a:p>
            <a:endParaRPr/>
          </a:p>
        </p:txBody>
      </p:sp>
      <p:sp>
        <p:nvSpPr>
          <p:cNvPr id="1645" name="object 1645"/>
          <p:cNvSpPr/>
          <p:nvPr/>
        </p:nvSpPr>
        <p:spPr>
          <a:xfrm>
            <a:off x="1499734" y="3103068"/>
            <a:ext cx="29209" cy="1270"/>
          </a:xfrm>
          <a:custGeom>
            <a:avLst/>
            <a:gdLst/>
            <a:ahLst/>
            <a:cxnLst/>
            <a:rect l="l" t="t" r="r" b="b"/>
            <a:pathLst>
              <a:path w="29209" h="1269">
                <a:moveTo>
                  <a:pt x="28600" y="0"/>
                </a:moveTo>
                <a:lnTo>
                  <a:pt x="0" y="0"/>
                </a:lnTo>
                <a:lnTo>
                  <a:pt x="28600" y="723"/>
                </a:lnTo>
                <a:lnTo>
                  <a:pt x="28600" y="0"/>
                </a:lnTo>
                <a:close/>
              </a:path>
            </a:pathLst>
          </a:custGeom>
          <a:solidFill>
            <a:srgbClr val="221F1F"/>
          </a:solidFill>
        </p:spPr>
        <p:txBody>
          <a:bodyPr wrap="square" lIns="0" tIns="0" rIns="0" bIns="0" rtlCol="0"/>
          <a:lstStyle/>
          <a:p>
            <a:endParaRPr/>
          </a:p>
        </p:txBody>
      </p:sp>
      <p:sp>
        <p:nvSpPr>
          <p:cNvPr id="1646" name="object 1646"/>
          <p:cNvSpPr/>
          <p:nvPr/>
        </p:nvSpPr>
        <p:spPr>
          <a:xfrm>
            <a:off x="1556938" y="3103798"/>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647" name="object 1647"/>
          <p:cNvSpPr/>
          <p:nvPr/>
        </p:nvSpPr>
        <p:spPr>
          <a:xfrm>
            <a:off x="1556938" y="3103798"/>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648" name="object 1648"/>
          <p:cNvSpPr/>
          <p:nvPr/>
        </p:nvSpPr>
        <p:spPr>
          <a:xfrm>
            <a:off x="1556938" y="3103798"/>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649" name="object 1649"/>
          <p:cNvSpPr/>
          <p:nvPr/>
        </p:nvSpPr>
        <p:spPr>
          <a:xfrm>
            <a:off x="1556938" y="3103798"/>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650" name="object 1650"/>
          <p:cNvSpPr/>
          <p:nvPr/>
        </p:nvSpPr>
        <p:spPr>
          <a:xfrm>
            <a:off x="1537136" y="3101604"/>
            <a:ext cx="13335" cy="2540"/>
          </a:xfrm>
          <a:custGeom>
            <a:avLst/>
            <a:gdLst/>
            <a:ahLst/>
            <a:cxnLst/>
            <a:rect l="l" t="t" r="r" b="b"/>
            <a:pathLst>
              <a:path w="13334" h="2539">
                <a:moveTo>
                  <a:pt x="0" y="0"/>
                </a:moveTo>
                <a:lnTo>
                  <a:pt x="736" y="2197"/>
                </a:lnTo>
                <a:lnTo>
                  <a:pt x="13195" y="2197"/>
                </a:lnTo>
                <a:lnTo>
                  <a:pt x="0" y="0"/>
                </a:lnTo>
                <a:close/>
              </a:path>
            </a:pathLst>
          </a:custGeom>
          <a:solidFill>
            <a:srgbClr val="221F1F"/>
          </a:solidFill>
        </p:spPr>
        <p:txBody>
          <a:bodyPr wrap="square" lIns="0" tIns="0" rIns="0" bIns="0" rtlCol="0"/>
          <a:lstStyle/>
          <a:p>
            <a:endParaRPr/>
          </a:p>
        </p:txBody>
      </p:sp>
      <p:sp>
        <p:nvSpPr>
          <p:cNvPr id="1651" name="object 1651"/>
          <p:cNvSpPr/>
          <p:nvPr/>
        </p:nvSpPr>
        <p:spPr>
          <a:xfrm>
            <a:off x="1537136" y="3101604"/>
            <a:ext cx="13335" cy="2540"/>
          </a:xfrm>
          <a:custGeom>
            <a:avLst/>
            <a:gdLst/>
            <a:ahLst/>
            <a:cxnLst/>
            <a:rect l="l" t="t" r="r" b="b"/>
            <a:pathLst>
              <a:path w="13334" h="2539">
                <a:moveTo>
                  <a:pt x="0" y="0"/>
                </a:moveTo>
                <a:lnTo>
                  <a:pt x="736" y="2197"/>
                </a:lnTo>
                <a:lnTo>
                  <a:pt x="13195" y="2197"/>
                </a:lnTo>
                <a:lnTo>
                  <a:pt x="0" y="0"/>
                </a:lnTo>
                <a:close/>
              </a:path>
            </a:pathLst>
          </a:custGeom>
          <a:solidFill>
            <a:srgbClr val="221F1F"/>
          </a:solidFill>
        </p:spPr>
        <p:txBody>
          <a:bodyPr wrap="square" lIns="0" tIns="0" rIns="0" bIns="0" rtlCol="0"/>
          <a:lstStyle/>
          <a:p>
            <a:endParaRPr/>
          </a:p>
        </p:txBody>
      </p:sp>
      <p:sp>
        <p:nvSpPr>
          <p:cNvPr id="1652" name="object 1652"/>
          <p:cNvSpPr/>
          <p:nvPr/>
        </p:nvSpPr>
        <p:spPr>
          <a:xfrm>
            <a:off x="1537136" y="3101604"/>
            <a:ext cx="13335" cy="2540"/>
          </a:xfrm>
          <a:custGeom>
            <a:avLst/>
            <a:gdLst/>
            <a:ahLst/>
            <a:cxnLst/>
            <a:rect l="l" t="t" r="r" b="b"/>
            <a:pathLst>
              <a:path w="13334" h="2539">
                <a:moveTo>
                  <a:pt x="13195" y="0"/>
                </a:moveTo>
                <a:lnTo>
                  <a:pt x="0" y="0"/>
                </a:lnTo>
                <a:lnTo>
                  <a:pt x="13195" y="2197"/>
                </a:lnTo>
                <a:lnTo>
                  <a:pt x="13195" y="0"/>
                </a:lnTo>
                <a:close/>
              </a:path>
            </a:pathLst>
          </a:custGeom>
          <a:solidFill>
            <a:srgbClr val="221F1F"/>
          </a:solidFill>
        </p:spPr>
        <p:txBody>
          <a:bodyPr wrap="square" lIns="0" tIns="0" rIns="0" bIns="0" rtlCol="0"/>
          <a:lstStyle/>
          <a:p>
            <a:endParaRPr/>
          </a:p>
        </p:txBody>
      </p:sp>
      <p:sp>
        <p:nvSpPr>
          <p:cNvPr id="1653" name="object 1653"/>
          <p:cNvSpPr/>
          <p:nvPr/>
        </p:nvSpPr>
        <p:spPr>
          <a:xfrm>
            <a:off x="1537136" y="3101604"/>
            <a:ext cx="13335" cy="2540"/>
          </a:xfrm>
          <a:custGeom>
            <a:avLst/>
            <a:gdLst/>
            <a:ahLst/>
            <a:cxnLst/>
            <a:rect l="l" t="t" r="r" b="b"/>
            <a:pathLst>
              <a:path w="13334" h="2539">
                <a:moveTo>
                  <a:pt x="13195" y="0"/>
                </a:moveTo>
                <a:lnTo>
                  <a:pt x="0" y="0"/>
                </a:lnTo>
                <a:lnTo>
                  <a:pt x="13195" y="2197"/>
                </a:lnTo>
                <a:lnTo>
                  <a:pt x="13195" y="0"/>
                </a:lnTo>
                <a:close/>
              </a:path>
            </a:pathLst>
          </a:custGeom>
          <a:solidFill>
            <a:srgbClr val="221F1F"/>
          </a:solidFill>
        </p:spPr>
        <p:txBody>
          <a:bodyPr wrap="square" lIns="0" tIns="0" rIns="0" bIns="0" rtlCol="0"/>
          <a:lstStyle/>
          <a:p>
            <a:endParaRPr/>
          </a:p>
        </p:txBody>
      </p:sp>
      <p:sp>
        <p:nvSpPr>
          <p:cNvPr id="1654" name="object 1654"/>
          <p:cNvSpPr/>
          <p:nvPr/>
        </p:nvSpPr>
        <p:spPr>
          <a:xfrm>
            <a:off x="1537873" y="3103798"/>
            <a:ext cx="12700" cy="0"/>
          </a:xfrm>
          <a:custGeom>
            <a:avLst/>
            <a:gdLst/>
            <a:ahLst/>
            <a:cxnLst/>
            <a:rect l="l" t="t" r="r" b="b"/>
            <a:pathLst>
              <a:path w="12700">
                <a:moveTo>
                  <a:pt x="0" y="0"/>
                </a:moveTo>
                <a:lnTo>
                  <a:pt x="12458" y="0"/>
                </a:lnTo>
              </a:path>
            </a:pathLst>
          </a:custGeom>
          <a:solidFill>
            <a:srgbClr val="221F1F"/>
          </a:solidFill>
        </p:spPr>
        <p:txBody>
          <a:bodyPr wrap="square" lIns="0" tIns="0" rIns="0" bIns="0" rtlCol="0"/>
          <a:lstStyle/>
          <a:p>
            <a:endParaRPr/>
          </a:p>
        </p:txBody>
      </p:sp>
      <p:sp>
        <p:nvSpPr>
          <p:cNvPr id="1655" name="object 1655"/>
          <p:cNvSpPr/>
          <p:nvPr/>
        </p:nvSpPr>
        <p:spPr>
          <a:xfrm>
            <a:off x="1537873" y="3103798"/>
            <a:ext cx="12700" cy="0"/>
          </a:xfrm>
          <a:custGeom>
            <a:avLst/>
            <a:gdLst/>
            <a:ahLst/>
            <a:cxnLst/>
            <a:rect l="l" t="t" r="r" b="b"/>
            <a:pathLst>
              <a:path w="12700">
                <a:moveTo>
                  <a:pt x="0" y="0"/>
                </a:moveTo>
                <a:lnTo>
                  <a:pt x="12458" y="0"/>
                </a:lnTo>
              </a:path>
            </a:pathLst>
          </a:custGeom>
          <a:solidFill>
            <a:srgbClr val="221F1F"/>
          </a:solidFill>
        </p:spPr>
        <p:txBody>
          <a:bodyPr wrap="square" lIns="0" tIns="0" rIns="0" bIns="0" rtlCol="0"/>
          <a:lstStyle/>
          <a:p>
            <a:endParaRPr/>
          </a:p>
        </p:txBody>
      </p:sp>
      <p:sp>
        <p:nvSpPr>
          <p:cNvPr id="1656" name="object 1656"/>
          <p:cNvSpPr/>
          <p:nvPr/>
        </p:nvSpPr>
        <p:spPr>
          <a:xfrm>
            <a:off x="1537873" y="3103798"/>
            <a:ext cx="12700" cy="0"/>
          </a:xfrm>
          <a:custGeom>
            <a:avLst/>
            <a:gdLst/>
            <a:ahLst/>
            <a:cxnLst/>
            <a:rect l="l" t="t" r="r" b="b"/>
            <a:pathLst>
              <a:path w="12700">
                <a:moveTo>
                  <a:pt x="0" y="0"/>
                </a:moveTo>
                <a:lnTo>
                  <a:pt x="12458" y="0"/>
                </a:lnTo>
              </a:path>
            </a:pathLst>
          </a:custGeom>
          <a:solidFill>
            <a:srgbClr val="221F1F"/>
          </a:solidFill>
        </p:spPr>
        <p:txBody>
          <a:bodyPr wrap="square" lIns="0" tIns="0" rIns="0" bIns="0" rtlCol="0"/>
          <a:lstStyle/>
          <a:p>
            <a:endParaRPr/>
          </a:p>
        </p:txBody>
      </p:sp>
      <p:sp>
        <p:nvSpPr>
          <p:cNvPr id="1657" name="object 1657"/>
          <p:cNvSpPr/>
          <p:nvPr/>
        </p:nvSpPr>
        <p:spPr>
          <a:xfrm>
            <a:off x="1537873" y="3103798"/>
            <a:ext cx="12700" cy="0"/>
          </a:xfrm>
          <a:custGeom>
            <a:avLst/>
            <a:gdLst/>
            <a:ahLst/>
            <a:cxnLst/>
            <a:rect l="l" t="t" r="r" b="b"/>
            <a:pathLst>
              <a:path w="12700">
                <a:moveTo>
                  <a:pt x="0" y="0"/>
                </a:moveTo>
                <a:lnTo>
                  <a:pt x="12458" y="0"/>
                </a:lnTo>
              </a:path>
            </a:pathLst>
          </a:custGeom>
          <a:solidFill>
            <a:srgbClr val="221F1F"/>
          </a:solidFill>
        </p:spPr>
        <p:txBody>
          <a:bodyPr wrap="square" lIns="0" tIns="0" rIns="0" bIns="0" rtlCol="0"/>
          <a:lstStyle/>
          <a:p>
            <a:endParaRPr/>
          </a:p>
        </p:txBody>
      </p:sp>
      <p:sp>
        <p:nvSpPr>
          <p:cNvPr id="1658" name="object 1658"/>
          <p:cNvSpPr/>
          <p:nvPr/>
        </p:nvSpPr>
        <p:spPr>
          <a:xfrm>
            <a:off x="1500470" y="3103798"/>
            <a:ext cx="29209" cy="1905"/>
          </a:xfrm>
          <a:custGeom>
            <a:avLst/>
            <a:gdLst/>
            <a:ahLst/>
            <a:cxnLst/>
            <a:rect l="l" t="t" r="r" b="b"/>
            <a:pathLst>
              <a:path w="29209" h="1905">
                <a:moveTo>
                  <a:pt x="0" y="0"/>
                </a:moveTo>
                <a:lnTo>
                  <a:pt x="0" y="1460"/>
                </a:lnTo>
                <a:lnTo>
                  <a:pt x="28600" y="1460"/>
                </a:lnTo>
                <a:lnTo>
                  <a:pt x="0" y="0"/>
                </a:lnTo>
                <a:close/>
              </a:path>
            </a:pathLst>
          </a:custGeom>
          <a:solidFill>
            <a:srgbClr val="221F1F"/>
          </a:solidFill>
        </p:spPr>
        <p:txBody>
          <a:bodyPr wrap="square" lIns="0" tIns="0" rIns="0" bIns="0" rtlCol="0"/>
          <a:lstStyle/>
          <a:p>
            <a:endParaRPr/>
          </a:p>
        </p:txBody>
      </p:sp>
      <p:sp>
        <p:nvSpPr>
          <p:cNvPr id="1659" name="object 1659"/>
          <p:cNvSpPr/>
          <p:nvPr/>
        </p:nvSpPr>
        <p:spPr>
          <a:xfrm>
            <a:off x="1500470" y="3103798"/>
            <a:ext cx="29209" cy="1905"/>
          </a:xfrm>
          <a:custGeom>
            <a:avLst/>
            <a:gdLst/>
            <a:ahLst/>
            <a:cxnLst/>
            <a:rect l="l" t="t" r="r" b="b"/>
            <a:pathLst>
              <a:path w="29209" h="1905">
                <a:moveTo>
                  <a:pt x="0" y="0"/>
                </a:moveTo>
                <a:lnTo>
                  <a:pt x="0" y="1460"/>
                </a:lnTo>
                <a:lnTo>
                  <a:pt x="28600" y="1460"/>
                </a:lnTo>
                <a:lnTo>
                  <a:pt x="0" y="0"/>
                </a:lnTo>
                <a:close/>
              </a:path>
            </a:pathLst>
          </a:custGeom>
          <a:solidFill>
            <a:srgbClr val="221F1F"/>
          </a:solidFill>
        </p:spPr>
        <p:txBody>
          <a:bodyPr wrap="square" lIns="0" tIns="0" rIns="0" bIns="0" rtlCol="0"/>
          <a:lstStyle/>
          <a:p>
            <a:endParaRPr/>
          </a:p>
        </p:txBody>
      </p:sp>
      <p:sp>
        <p:nvSpPr>
          <p:cNvPr id="1660" name="object 1660"/>
          <p:cNvSpPr/>
          <p:nvPr/>
        </p:nvSpPr>
        <p:spPr>
          <a:xfrm>
            <a:off x="1500470" y="3103798"/>
            <a:ext cx="29209" cy="1905"/>
          </a:xfrm>
          <a:custGeom>
            <a:avLst/>
            <a:gdLst/>
            <a:ahLst/>
            <a:cxnLst/>
            <a:rect l="l" t="t" r="r" b="b"/>
            <a:pathLst>
              <a:path w="29209" h="1905">
                <a:moveTo>
                  <a:pt x="27863" y="0"/>
                </a:moveTo>
                <a:lnTo>
                  <a:pt x="0" y="0"/>
                </a:lnTo>
                <a:lnTo>
                  <a:pt x="28600" y="1460"/>
                </a:lnTo>
                <a:lnTo>
                  <a:pt x="27863" y="0"/>
                </a:lnTo>
                <a:close/>
              </a:path>
            </a:pathLst>
          </a:custGeom>
          <a:solidFill>
            <a:srgbClr val="221F1F"/>
          </a:solidFill>
        </p:spPr>
        <p:txBody>
          <a:bodyPr wrap="square" lIns="0" tIns="0" rIns="0" bIns="0" rtlCol="0"/>
          <a:lstStyle/>
          <a:p>
            <a:endParaRPr/>
          </a:p>
        </p:txBody>
      </p:sp>
      <p:sp>
        <p:nvSpPr>
          <p:cNvPr id="1661" name="object 1661"/>
          <p:cNvSpPr/>
          <p:nvPr/>
        </p:nvSpPr>
        <p:spPr>
          <a:xfrm>
            <a:off x="1500470" y="3103798"/>
            <a:ext cx="29209" cy="1905"/>
          </a:xfrm>
          <a:custGeom>
            <a:avLst/>
            <a:gdLst/>
            <a:ahLst/>
            <a:cxnLst/>
            <a:rect l="l" t="t" r="r" b="b"/>
            <a:pathLst>
              <a:path w="29209" h="1905">
                <a:moveTo>
                  <a:pt x="27863" y="0"/>
                </a:moveTo>
                <a:lnTo>
                  <a:pt x="0" y="0"/>
                </a:lnTo>
                <a:lnTo>
                  <a:pt x="28600" y="1460"/>
                </a:lnTo>
                <a:lnTo>
                  <a:pt x="27863" y="0"/>
                </a:lnTo>
                <a:close/>
              </a:path>
            </a:pathLst>
          </a:custGeom>
          <a:solidFill>
            <a:srgbClr val="221F1F"/>
          </a:solidFill>
        </p:spPr>
        <p:txBody>
          <a:bodyPr wrap="square" lIns="0" tIns="0" rIns="0" bIns="0" rtlCol="0"/>
          <a:lstStyle/>
          <a:p>
            <a:endParaRPr/>
          </a:p>
        </p:txBody>
      </p:sp>
      <p:sp>
        <p:nvSpPr>
          <p:cNvPr id="1662" name="object 1662"/>
          <p:cNvSpPr/>
          <p:nvPr/>
        </p:nvSpPr>
        <p:spPr>
          <a:xfrm>
            <a:off x="1518071" y="3105262"/>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63" name="object 1663"/>
          <p:cNvSpPr/>
          <p:nvPr/>
        </p:nvSpPr>
        <p:spPr>
          <a:xfrm>
            <a:off x="1518071" y="3105262"/>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64" name="object 1664"/>
          <p:cNvSpPr/>
          <p:nvPr/>
        </p:nvSpPr>
        <p:spPr>
          <a:xfrm>
            <a:off x="1518071" y="3105262"/>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65" name="object 1665"/>
          <p:cNvSpPr/>
          <p:nvPr/>
        </p:nvSpPr>
        <p:spPr>
          <a:xfrm>
            <a:off x="1518071" y="3105262"/>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66" name="object 1666"/>
          <p:cNvSpPr/>
          <p:nvPr/>
        </p:nvSpPr>
        <p:spPr>
          <a:xfrm>
            <a:off x="1500470" y="3105262"/>
            <a:ext cx="16510" cy="0"/>
          </a:xfrm>
          <a:custGeom>
            <a:avLst/>
            <a:gdLst/>
            <a:ahLst/>
            <a:cxnLst/>
            <a:rect l="l" t="t" r="r" b="b"/>
            <a:pathLst>
              <a:path w="16509">
                <a:moveTo>
                  <a:pt x="0" y="0"/>
                </a:moveTo>
                <a:lnTo>
                  <a:pt x="16141" y="0"/>
                </a:lnTo>
              </a:path>
            </a:pathLst>
          </a:custGeom>
          <a:solidFill>
            <a:srgbClr val="221F1F"/>
          </a:solidFill>
        </p:spPr>
        <p:txBody>
          <a:bodyPr wrap="square" lIns="0" tIns="0" rIns="0" bIns="0" rtlCol="0"/>
          <a:lstStyle/>
          <a:p>
            <a:endParaRPr/>
          </a:p>
        </p:txBody>
      </p:sp>
      <p:sp>
        <p:nvSpPr>
          <p:cNvPr id="1667" name="object 1667"/>
          <p:cNvSpPr/>
          <p:nvPr/>
        </p:nvSpPr>
        <p:spPr>
          <a:xfrm>
            <a:off x="1500470" y="3105262"/>
            <a:ext cx="16510" cy="0"/>
          </a:xfrm>
          <a:custGeom>
            <a:avLst/>
            <a:gdLst/>
            <a:ahLst/>
            <a:cxnLst/>
            <a:rect l="l" t="t" r="r" b="b"/>
            <a:pathLst>
              <a:path w="16509">
                <a:moveTo>
                  <a:pt x="0" y="0"/>
                </a:moveTo>
                <a:lnTo>
                  <a:pt x="16141" y="0"/>
                </a:lnTo>
              </a:path>
            </a:pathLst>
          </a:custGeom>
          <a:solidFill>
            <a:srgbClr val="221F1F"/>
          </a:solidFill>
        </p:spPr>
        <p:txBody>
          <a:bodyPr wrap="square" lIns="0" tIns="0" rIns="0" bIns="0" rtlCol="0"/>
          <a:lstStyle/>
          <a:p>
            <a:endParaRPr/>
          </a:p>
        </p:txBody>
      </p:sp>
      <p:sp>
        <p:nvSpPr>
          <p:cNvPr id="1668" name="object 1668"/>
          <p:cNvSpPr/>
          <p:nvPr/>
        </p:nvSpPr>
        <p:spPr>
          <a:xfrm>
            <a:off x="1500470" y="3105262"/>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1669" name="object 1669"/>
          <p:cNvSpPr/>
          <p:nvPr/>
        </p:nvSpPr>
        <p:spPr>
          <a:xfrm>
            <a:off x="1500470" y="3105262"/>
            <a:ext cx="17780" cy="0"/>
          </a:xfrm>
          <a:custGeom>
            <a:avLst/>
            <a:gdLst/>
            <a:ahLst/>
            <a:cxnLst/>
            <a:rect l="l" t="t" r="r" b="b"/>
            <a:pathLst>
              <a:path w="17780">
                <a:moveTo>
                  <a:pt x="0" y="0"/>
                </a:moveTo>
                <a:lnTo>
                  <a:pt x="17602" y="0"/>
                </a:lnTo>
              </a:path>
            </a:pathLst>
          </a:custGeom>
          <a:solidFill>
            <a:srgbClr val="221F1F"/>
          </a:solidFill>
        </p:spPr>
        <p:txBody>
          <a:bodyPr wrap="square" lIns="0" tIns="0" rIns="0" bIns="0" rtlCol="0"/>
          <a:lstStyle/>
          <a:p>
            <a:endParaRPr/>
          </a:p>
        </p:txBody>
      </p:sp>
      <p:sp>
        <p:nvSpPr>
          <p:cNvPr id="1670" name="object 1670"/>
          <p:cNvSpPr/>
          <p:nvPr/>
        </p:nvSpPr>
        <p:spPr>
          <a:xfrm>
            <a:off x="1518071" y="3105262"/>
            <a:ext cx="11430" cy="1270"/>
          </a:xfrm>
          <a:custGeom>
            <a:avLst/>
            <a:gdLst/>
            <a:ahLst/>
            <a:cxnLst/>
            <a:rect l="l" t="t" r="r" b="b"/>
            <a:pathLst>
              <a:path w="11430" h="1269">
                <a:moveTo>
                  <a:pt x="0" y="0"/>
                </a:moveTo>
                <a:lnTo>
                  <a:pt x="0" y="736"/>
                </a:lnTo>
                <a:lnTo>
                  <a:pt x="10998" y="736"/>
                </a:lnTo>
                <a:lnTo>
                  <a:pt x="0" y="0"/>
                </a:lnTo>
                <a:close/>
              </a:path>
            </a:pathLst>
          </a:custGeom>
          <a:solidFill>
            <a:srgbClr val="221F1F"/>
          </a:solidFill>
        </p:spPr>
        <p:txBody>
          <a:bodyPr wrap="square" lIns="0" tIns="0" rIns="0" bIns="0" rtlCol="0"/>
          <a:lstStyle/>
          <a:p>
            <a:endParaRPr/>
          </a:p>
        </p:txBody>
      </p:sp>
      <p:sp>
        <p:nvSpPr>
          <p:cNvPr id="1671" name="object 1671"/>
          <p:cNvSpPr/>
          <p:nvPr/>
        </p:nvSpPr>
        <p:spPr>
          <a:xfrm>
            <a:off x="1518071" y="3105262"/>
            <a:ext cx="11430" cy="1270"/>
          </a:xfrm>
          <a:custGeom>
            <a:avLst/>
            <a:gdLst/>
            <a:ahLst/>
            <a:cxnLst/>
            <a:rect l="l" t="t" r="r" b="b"/>
            <a:pathLst>
              <a:path w="11430" h="1269">
                <a:moveTo>
                  <a:pt x="0" y="0"/>
                </a:moveTo>
                <a:lnTo>
                  <a:pt x="0" y="736"/>
                </a:lnTo>
                <a:lnTo>
                  <a:pt x="10998" y="736"/>
                </a:lnTo>
                <a:lnTo>
                  <a:pt x="0" y="0"/>
                </a:lnTo>
                <a:close/>
              </a:path>
            </a:pathLst>
          </a:custGeom>
          <a:solidFill>
            <a:srgbClr val="221F1F"/>
          </a:solidFill>
        </p:spPr>
        <p:txBody>
          <a:bodyPr wrap="square" lIns="0" tIns="0" rIns="0" bIns="0" rtlCol="0"/>
          <a:lstStyle/>
          <a:p>
            <a:endParaRPr/>
          </a:p>
        </p:txBody>
      </p:sp>
      <p:sp>
        <p:nvSpPr>
          <p:cNvPr id="1672" name="object 1672"/>
          <p:cNvSpPr/>
          <p:nvPr/>
        </p:nvSpPr>
        <p:spPr>
          <a:xfrm>
            <a:off x="1518071" y="3105262"/>
            <a:ext cx="11430" cy="1270"/>
          </a:xfrm>
          <a:custGeom>
            <a:avLst/>
            <a:gdLst/>
            <a:ahLst/>
            <a:cxnLst/>
            <a:rect l="l" t="t" r="r" b="b"/>
            <a:pathLst>
              <a:path w="11430" h="1269">
                <a:moveTo>
                  <a:pt x="10998" y="0"/>
                </a:moveTo>
                <a:lnTo>
                  <a:pt x="0" y="0"/>
                </a:lnTo>
                <a:lnTo>
                  <a:pt x="10998" y="736"/>
                </a:lnTo>
                <a:lnTo>
                  <a:pt x="10998" y="0"/>
                </a:lnTo>
                <a:close/>
              </a:path>
            </a:pathLst>
          </a:custGeom>
          <a:solidFill>
            <a:srgbClr val="221F1F"/>
          </a:solidFill>
        </p:spPr>
        <p:txBody>
          <a:bodyPr wrap="square" lIns="0" tIns="0" rIns="0" bIns="0" rtlCol="0"/>
          <a:lstStyle/>
          <a:p>
            <a:endParaRPr/>
          </a:p>
        </p:txBody>
      </p:sp>
      <p:sp>
        <p:nvSpPr>
          <p:cNvPr id="1673" name="object 1673"/>
          <p:cNvSpPr/>
          <p:nvPr/>
        </p:nvSpPr>
        <p:spPr>
          <a:xfrm>
            <a:off x="1518071" y="3105262"/>
            <a:ext cx="11430" cy="1270"/>
          </a:xfrm>
          <a:custGeom>
            <a:avLst/>
            <a:gdLst/>
            <a:ahLst/>
            <a:cxnLst/>
            <a:rect l="l" t="t" r="r" b="b"/>
            <a:pathLst>
              <a:path w="11430" h="1269">
                <a:moveTo>
                  <a:pt x="10998" y="0"/>
                </a:moveTo>
                <a:lnTo>
                  <a:pt x="0" y="0"/>
                </a:lnTo>
                <a:lnTo>
                  <a:pt x="10998" y="736"/>
                </a:lnTo>
                <a:lnTo>
                  <a:pt x="10998" y="0"/>
                </a:lnTo>
                <a:close/>
              </a:path>
            </a:pathLst>
          </a:custGeom>
          <a:solidFill>
            <a:srgbClr val="221F1F"/>
          </a:solidFill>
        </p:spPr>
        <p:txBody>
          <a:bodyPr wrap="square" lIns="0" tIns="0" rIns="0" bIns="0" rtlCol="0"/>
          <a:lstStyle/>
          <a:p>
            <a:endParaRPr/>
          </a:p>
        </p:txBody>
      </p:sp>
      <p:sp>
        <p:nvSpPr>
          <p:cNvPr id="1674" name="object 1674"/>
          <p:cNvSpPr/>
          <p:nvPr/>
        </p:nvSpPr>
        <p:spPr>
          <a:xfrm>
            <a:off x="1500470" y="3105262"/>
            <a:ext cx="16510" cy="1905"/>
          </a:xfrm>
          <a:custGeom>
            <a:avLst/>
            <a:gdLst/>
            <a:ahLst/>
            <a:cxnLst/>
            <a:rect l="l" t="t" r="r" b="b"/>
            <a:pathLst>
              <a:path w="16509" h="1905">
                <a:moveTo>
                  <a:pt x="0" y="0"/>
                </a:moveTo>
                <a:lnTo>
                  <a:pt x="736" y="1460"/>
                </a:lnTo>
                <a:lnTo>
                  <a:pt x="16141" y="1460"/>
                </a:lnTo>
                <a:lnTo>
                  <a:pt x="0" y="0"/>
                </a:lnTo>
                <a:close/>
              </a:path>
            </a:pathLst>
          </a:custGeom>
          <a:solidFill>
            <a:srgbClr val="221F1F"/>
          </a:solidFill>
        </p:spPr>
        <p:txBody>
          <a:bodyPr wrap="square" lIns="0" tIns="0" rIns="0" bIns="0" rtlCol="0"/>
          <a:lstStyle/>
          <a:p>
            <a:endParaRPr/>
          </a:p>
        </p:txBody>
      </p:sp>
      <p:sp>
        <p:nvSpPr>
          <p:cNvPr id="1675" name="object 1675"/>
          <p:cNvSpPr/>
          <p:nvPr/>
        </p:nvSpPr>
        <p:spPr>
          <a:xfrm>
            <a:off x="1500470" y="3105262"/>
            <a:ext cx="16510" cy="1905"/>
          </a:xfrm>
          <a:custGeom>
            <a:avLst/>
            <a:gdLst/>
            <a:ahLst/>
            <a:cxnLst/>
            <a:rect l="l" t="t" r="r" b="b"/>
            <a:pathLst>
              <a:path w="16509" h="1905">
                <a:moveTo>
                  <a:pt x="0" y="0"/>
                </a:moveTo>
                <a:lnTo>
                  <a:pt x="736" y="1460"/>
                </a:lnTo>
                <a:lnTo>
                  <a:pt x="16141" y="1460"/>
                </a:lnTo>
                <a:lnTo>
                  <a:pt x="0" y="0"/>
                </a:lnTo>
                <a:close/>
              </a:path>
            </a:pathLst>
          </a:custGeom>
          <a:solidFill>
            <a:srgbClr val="221F1F"/>
          </a:solidFill>
        </p:spPr>
        <p:txBody>
          <a:bodyPr wrap="square" lIns="0" tIns="0" rIns="0" bIns="0" rtlCol="0"/>
          <a:lstStyle/>
          <a:p>
            <a:endParaRPr/>
          </a:p>
        </p:txBody>
      </p:sp>
      <p:sp>
        <p:nvSpPr>
          <p:cNvPr id="1676" name="object 1676"/>
          <p:cNvSpPr/>
          <p:nvPr/>
        </p:nvSpPr>
        <p:spPr>
          <a:xfrm>
            <a:off x="1500470" y="3105262"/>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1677" name="object 1677"/>
          <p:cNvSpPr/>
          <p:nvPr/>
        </p:nvSpPr>
        <p:spPr>
          <a:xfrm>
            <a:off x="1500470" y="3105262"/>
            <a:ext cx="16510" cy="1905"/>
          </a:xfrm>
          <a:custGeom>
            <a:avLst/>
            <a:gdLst/>
            <a:ahLst/>
            <a:cxnLst/>
            <a:rect l="l" t="t" r="r" b="b"/>
            <a:pathLst>
              <a:path w="16509" h="1905">
                <a:moveTo>
                  <a:pt x="16141" y="0"/>
                </a:moveTo>
                <a:lnTo>
                  <a:pt x="0" y="0"/>
                </a:lnTo>
                <a:lnTo>
                  <a:pt x="16141" y="1460"/>
                </a:lnTo>
                <a:lnTo>
                  <a:pt x="16141" y="0"/>
                </a:lnTo>
                <a:close/>
              </a:path>
            </a:pathLst>
          </a:custGeom>
          <a:solidFill>
            <a:srgbClr val="221F1F"/>
          </a:solidFill>
        </p:spPr>
        <p:txBody>
          <a:bodyPr wrap="square" lIns="0" tIns="0" rIns="0" bIns="0" rtlCol="0"/>
          <a:lstStyle/>
          <a:p>
            <a:endParaRPr/>
          </a:p>
        </p:txBody>
      </p:sp>
      <p:sp>
        <p:nvSpPr>
          <p:cNvPr id="1678" name="object 1678"/>
          <p:cNvSpPr/>
          <p:nvPr/>
        </p:nvSpPr>
        <p:spPr>
          <a:xfrm>
            <a:off x="1555465" y="3103798"/>
            <a:ext cx="10795" cy="3810"/>
          </a:xfrm>
          <a:custGeom>
            <a:avLst/>
            <a:gdLst/>
            <a:ahLst/>
            <a:cxnLst/>
            <a:rect l="l" t="t" r="r" b="b"/>
            <a:pathLst>
              <a:path w="10794" h="3810">
                <a:moveTo>
                  <a:pt x="1473" y="0"/>
                </a:moveTo>
                <a:lnTo>
                  <a:pt x="0" y="3670"/>
                </a:lnTo>
                <a:lnTo>
                  <a:pt x="10274" y="3670"/>
                </a:lnTo>
                <a:lnTo>
                  <a:pt x="1473" y="0"/>
                </a:lnTo>
                <a:close/>
              </a:path>
            </a:pathLst>
          </a:custGeom>
          <a:solidFill>
            <a:srgbClr val="221F1F"/>
          </a:solidFill>
        </p:spPr>
        <p:txBody>
          <a:bodyPr wrap="square" lIns="0" tIns="0" rIns="0" bIns="0" rtlCol="0"/>
          <a:lstStyle/>
          <a:p>
            <a:endParaRPr/>
          </a:p>
        </p:txBody>
      </p:sp>
      <p:sp>
        <p:nvSpPr>
          <p:cNvPr id="1679" name="object 1679"/>
          <p:cNvSpPr/>
          <p:nvPr/>
        </p:nvSpPr>
        <p:spPr>
          <a:xfrm>
            <a:off x="1555465" y="3103798"/>
            <a:ext cx="10795" cy="3810"/>
          </a:xfrm>
          <a:custGeom>
            <a:avLst/>
            <a:gdLst/>
            <a:ahLst/>
            <a:cxnLst/>
            <a:rect l="l" t="t" r="r" b="b"/>
            <a:pathLst>
              <a:path w="10794" h="3810">
                <a:moveTo>
                  <a:pt x="1473" y="0"/>
                </a:moveTo>
                <a:lnTo>
                  <a:pt x="0" y="3670"/>
                </a:lnTo>
                <a:lnTo>
                  <a:pt x="10274" y="3670"/>
                </a:lnTo>
                <a:lnTo>
                  <a:pt x="1473" y="0"/>
                </a:lnTo>
                <a:close/>
              </a:path>
            </a:pathLst>
          </a:custGeom>
          <a:solidFill>
            <a:srgbClr val="221F1F"/>
          </a:solidFill>
        </p:spPr>
        <p:txBody>
          <a:bodyPr wrap="square" lIns="0" tIns="0" rIns="0" bIns="0" rtlCol="0"/>
          <a:lstStyle/>
          <a:p>
            <a:endParaRPr/>
          </a:p>
        </p:txBody>
      </p:sp>
      <p:sp>
        <p:nvSpPr>
          <p:cNvPr id="1680" name="object 1680"/>
          <p:cNvSpPr/>
          <p:nvPr/>
        </p:nvSpPr>
        <p:spPr>
          <a:xfrm>
            <a:off x="1556938" y="3103798"/>
            <a:ext cx="10795" cy="3810"/>
          </a:xfrm>
          <a:custGeom>
            <a:avLst/>
            <a:gdLst/>
            <a:ahLst/>
            <a:cxnLst/>
            <a:rect l="l" t="t" r="r" b="b"/>
            <a:pathLst>
              <a:path w="10794" h="3810">
                <a:moveTo>
                  <a:pt x="10261" y="0"/>
                </a:moveTo>
                <a:lnTo>
                  <a:pt x="0" y="0"/>
                </a:lnTo>
                <a:lnTo>
                  <a:pt x="8801" y="3670"/>
                </a:lnTo>
                <a:lnTo>
                  <a:pt x="10261" y="0"/>
                </a:lnTo>
                <a:close/>
              </a:path>
            </a:pathLst>
          </a:custGeom>
          <a:solidFill>
            <a:srgbClr val="221F1F"/>
          </a:solidFill>
        </p:spPr>
        <p:txBody>
          <a:bodyPr wrap="square" lIns="0" tIns="0" rIns="0" bIns="0" rtlCol="0"/>
          <a:lstStyle/>
          <a:p>
            <a:endParaRPr/>
          </a:p>
        </p:txBody>
      </p:sp>
      <p:sp>
        <p:nvSpPr>
          <p:cNvPr id="1681" name="object 1681"/>
          <p:cNvSpPr/>
          <p:nvPr/>
        </p:nvSpPr>
        <p:spPr>
          <a:xfrm>
            <a:off x="1556938" y="3103798"/>
            <a:ext cx="10795" cy="3810"/>
          </a:xfrm>
          <a:custGeom>
            <a:avLst/>
            <a:gdLst/>
            <a:ahLst/>
            <a:cxnLst/>
            <a:rect l="l" t="t" r="r" b="b"/>
            <a:pathLst>
              <a:path w="10794" h="3810">
                <a:moveTo>
                  <a:pt x="10261" y="0"/>
                </a:moveTo>
                <a:lnTo>
                  <a:pt x="0" y="0"/>
                </a:lnTo>
                <a:lnTo>
                  <a:pt x="8801" y="3670"/>
                </a:lnTo>
                <a:lnTo>
                  <a:pt x="10261" y="0"/>
                </a:lnTo>
                <a:close/>
              </a:path>
            </a:pathLst>
          </a:custGeom>
          <a:solidFill>
            <a:srgbClr val="221F1F"/>
          </a:solidFill>
        </p:spPr>
        <p:txBody>
          <a:bodyPr wrap="square" lIns="0" tIns="0" rIns="0" bIns="0" rtlCol="0"/>
          <a:lstStyle/>
          <a:p>
            <a:endParaRPr/>
          </a:p>
        </p:txBody>
      </p:sp>
      <p:sp>
        <p:nvSpPr>
          <p:cNvPr id="1682" name="object 1682"/>
          <p:cNvSpPr/>
          <p:nvPr/>
        </p:nvSpPr>
        <p:spPr>
          <a:xfrm>
            <a:off x="1518071" y="3105999"/>
            <a:ext cx="11430" cy="1905"/>
          </a:xfrm>
          <a:custGeom>
            <a:avLst/>
            <a:gdLst/>
            <a:ahLst/>
            <a:cxnLst/>
            <a:rect l="l" t="t" r="r" b="b"/>
            <a:pathLst>
              <a:path w="11430" h="1905">
                <a:moveTo>
                  <a:pt x="0" y="0"/>
                </a:moveTo>
                <a:lnTo>
                  <a:pt x="0" y="1460"/>
                </a:lnTo>
                <a:lnTo>
                  <a:pt x="10998" y="1460"/>
                </a:lnTo>
                <a:lnTo>
                  <a:pt x="0" y="0"/>
                </a:lnTo>
                <a:close/>
              </a:path>
            </a:pathLst>
          </a:custGeom>
          <a:solidFill>
            <a:srgbClr val="221F1F"/>
          </a:solidFill>
        </p:spPr>
        <p:txBody>
          <a:bodyPr wrap="square" lIns="0" tIns="0" rIns="0" bIns="0" rtlCol="0"/>
          <a:lstStyle/>
          <a:p>
            <a:endParaRPr/>
          </a:p>
        </p:txBody>
      </p:sp>
      <p:sp>
        <p:nvSpPr>
          <p:cNvPr id="1683" name="object 1683"/>
          <p:cNvSpPr/>
          <p:nvPr/>
        </p:nvSpPr>
        <p:spPr>
          <a:xfrm>
            <a:off x="1518071" y="3105999"/>
            <a:ext cx="11430" cy="1905"/>
          </a:xfrm>
          <a:custGeom>
            <a:avLst/>
            <a:gdLst/>
            <a:ahLst/>
            <a:cxnLst/>
            <a:rect l="l" t="t" r="r" b="b"/>
            <a:pathLst>
              <a:path w="11430" h="1905">
                <a:moveTo>
                  <a:pt x="0" y="0"/>
                </a:moveTo>
                <a:lnTo>
                  <a:pt x="0" y="1460"/>
                </a:lnTo>
                <a:lnTo>
                  <a:pt x="10998" y="1460"/>
                </a:lnTo>
                <a:lnTo>
                  <a:pt x="0" y="0"/>
                </a:lnTo>
                <a:close/>
              </a:path>
            </a:pathLst>
          </a:custGeom>
          <a:solidFill>
            <a:srgbClr val="221F1F"/>
          </a:solidFill>
        </p:spPr>
        <p:txBody>
          <a:bodyPr wrap="square" lIns="0" tIns="0" rIns="0" bIns="0" rtlCol="0"/>
          <a:lstStyle/>
          <a:p>
            <a:endParaRPr/>
          </a:p>
        </p:txBody>
      </p:sp>
      <p:sp>
        <p:nvSpPr>
          <p:cNvPr id="1684" name="object 1684"/>
          <p:cNvSpPr/>
          <p:nvPr/>
        </p:nvSpPr>
        <p:spPr>
          <a:xfrm>
            <a:off x="1518071" y="3105999"/>
            <a:ext cx="11430" cy="1905"/>
          </a:xfrm>
          <a:custGeom>
            <a:avLst/>
            <a:gdLst/>
            <a:ahLst/>
            <a:cxnLst/>
            <a:rect l="l" t="t" r="r" b="b"/>
            <a:pathLst>
              <a:path w="11430" h="1905">
                <a:moveTo>
                  <a:pt x="10998" y="0"/>
                </a:moveTo>
                <a:lnTo>
                  <a:pt x="0" y="0"/>
                </a:lnTo>
                <a:lnTo>
                  <a:pt x="10998" y="1460"/>
                </a:lnTo>
                <a:lnTo>
                  <a:pt x="10998" y="0"/>
                </a:lnTo>
                <a:close/>
              </a:path>
            </a:pathLst>
          </a:custGeom>
          <a:solidFill>
            <a:srgbClr val="221F1F"/>
          </a:solidFill>
        </p:spPr>
        <p:txBody>
          <a:bodyPr wrap="square" lIns="0" tIns="0" rIns="0" bIns="0" rtlCol="0"/>
          <a:lstStyle/>
          <a:p>
            <a:endParaRPr/>
          </a:p>
        </p:txBody>
      </p:sp>
      <p:sp>
        <p:nvSpPr>
          <p:cNvPr id="1685" name="object 1685"/>
          <p:cNvSpPr/>
          <p:nvPr/>
        </p:nvSpPr>
        <p:spPr>
          <a:xfrm>
            <a:off x="1518071" y="3105999"/>
            <a:ext cx="11430" cy="1905"/>
          </a:xfrm>
          <a:custGeom>
            <a:avLst/>
            <a:gdLst/>
            <a:ahLst/>
            <a:cxnLst/>
            <a:rect l="l" t="t" r="r" b="b"/>
            <a:pathLst>
              <a:path w="11430" h="1905">
                <a:moveTo>
                  <a:pt x="10998" y="0"/>
                </a:moveTo>
                <a:lnTo>
                  <a:pt x="0" y="0"/>
                </a:lnTo>
                <a:lnTo>
                  <a:pt x="10998" y="1460"/>
                </a:lnTo>
                <a:lnTo>
                  <a:pt x="10998" y="0"/>
                </a:lnTo>
                <a:close/>
              </a:path>
            </a:pathLst>
          </a:custGeom>
          <a:solidFill>
            <a:srgbClr val="221F1F"/>
          </a:solidFill>
        </p:spPr>
        <p:txBody>
          <a:bodyPr wrap="square" lIns="0" tIns="0" rIns="0" bIns="0" rtlCol="0"/>
          <a:lstStyle/>
          <a:p>
            <a:endParaRPr/>
          </a:p>
        </p:txBody>
      </p:sp>
      <p:sp>
        <p:nvSpPr>
          <p:cNvPr id="1686" name="object 1686"/>
          <p:cNvSpPr/>
          <p:nvPr/>
        </p:nvSpPr>
        <p:spPr>
          <a:xfrm>
            <a:off x="1518071" y="3107465"/>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87" name="object 1687"/>
          <p:cNvSpPr/>
          <p:nvPr/>
        </p:nvSpPr>
        <p:spPr>
          <a:xfrm>
            <a:off x="1518071" y="3107465"/>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88" name="object 1688"/>
          <p:cNvSpPr/>
          <p:nvPr/>
        </p:nvSpPr>
        <p:spPr>
          <a:xfrm>
            <a:off x="1518071" y="3107465"/>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89" name="object 1689"/>
          <p:cNvSpPr/>
          <p:nvPr/>
        </p:nvSpPr>
        <p:spPr>
          <a:xfrm>
            <a:off x="1518071" y="3107465"/>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690" name="object 1690"/>
          <p:cNvSpPr/>
          <p:nvPr/>
        </p:nvSpPr>
        <p:spPr>
          <a:xfrm>
            <a:off x="1518071" y="3107465"/>
            <a:ext cx="12065" cy="1270"/>
          </a:xfrm>
          <a:custGeom>
            <a:avLst/>
            <a:gdLst/>
            <a:ahLst/>
            <a:cxnLst/>
            <a:rect l="l" t="t" r="r" b="b"/>
            <a:pathLst>
              <a:path w="12065" h="1269">
                <a:moveTo>
                  <a:pt x="0" y="0"/>
                </a:moveTo>
                <a:lnTo>
                  <a:pt x="0" y="723"/>
                </a:lnTo>
                <a:lnTo>
                  <a:pt x="11722" y="723"/>
                </a:lnTo>
                <a:lnTo>
                  <a:pt x="0" y="0"/>
                </a:lnTo>
                <a:close/>
              </a:path>
            </a:pathLst>
          </a:custGeom>
          <a:solidFill>
            <a:srgbClr val="221F1F"/>
          </a:solidFill>
        </p:spPr>
        <p:txBody>
          <a:bodyPr wrap="square" lIns="0" tIns="0" rIns="0" bIns="0" rtlCol="0"/>
          <a:lstStyle/>
          <a:p>
            <a:endParaRPr/>
          </a:p>
        </p:txBody>
      </p:sp>
      <p:sp>
        <p:nvSpPr>
          <p:cNvPr id="1691" name="object 1691"/>
          <p:cNvSpPr/>
          <p:nvPr/>
        </p:nvSpPr>
        <p:spPr>
          <a:xfrm>
            <a:off x="1518071" y="3107465"/>
            <a:ext cx="12065" cy="1270"/>
          </a:xfrm>
          <a:custGeom>
            <a:avLst/>
            <a:gdLst/>
            <a:ahLst/>
            <a:cxnLst/>
            <a:rect l="l" t="t" r="r" b="b"/>
            <a:pathLst>
              <a:path w="12065" h="1269">
                <a:moveTo>
                  <a:pt x="0" y="0"/>
                </a:moveTo>
                <a:lnTo>
                  <a:pt x="0" y="723"/>
                </a:lnTo>
                <a:lnTo>
                  <a:pt x="11722" y="723"/>
                </a:lnTo>
                <a:lnTo>
                  <a:pt x="0" y="0"/>
                </a:lnTo>
                <a:close/>
              </a:path>
            </a:pathLst>
          </a:custGeom>
          <a:solidFill>
            <a:srgbClr val="221F1F"/>
          </a:solidFill>
        </p:spPr>
        <p:txBody>
          <a:bodyPr wrap="square" lIns="0" tIns="0" rIns="0" bIns="0" rtlCol="0"/>
          <a:lstStyle/>
          <a:p>
            <a:endParaRPr/>
          </a:p>
        </p:txBody>
      </p:sp>
      <p:sp>
        <p:nvSpPr>
          <p:cNvPr id="1692" name="object 1692"/>
          <p:cNvSpPr/>
          <p:nvPr/>
        </p:nvSpPr>
        <p:spPr>
          <a:xfrm>
            <a:off x="1518071" y="3107465"/>
            <a:ext cx="12065" cy="1270"/>
          </a:xfrm>
          <a:custGeom>
            <a:avLst/>
            <a:gdLst/>
            <a:ahLst/>
            <a:cxnLst/>
            <a:rect l="l" t="t" r="r" b="b"/>
            <a:pathLst>
              <a:path w="12065" h="1269">
                <a:moveTo>
                  <a:pt x="10998" y="0"/>
                </a:moveTo>
                <a:lnTo>
                  <a:pt x="0" y="0"/>
                </a:lnTo>
                <a:lnTo>
                  <a:pt x="11722" y="723"/>
                </a:lnTo>
                <a:lnTo>
                  <a:pt x="10998" y="0"/>
                </a:lnTo>
                <a:close/>
              </a:path>
            </a:pathLst>
          </a:custGeom>
          <a:solidFill>
            <a:srgbClr val="221F1F"/>
          </a:solidFill>
        </p:spPr>
        <p:txBody>
          <a:bodyPr wrap="square" lIns="0" tIns="0" rIns="0" bIns="0" rtlCol="0"/>
          <a:lstStyle/>
          <a:p>
            <a:endParaRPr/>
          </a:p>
        </p:txBody>
      </p:sp>
      <p:sp>
        <p:nvSpPr>
          <p:cNvPr id="1693" name="object 1693"/>
          <p:cNvSpPr/>
          <p:nvPr/>
        </p:nvSpPr>
        <p:spPr>
          <a:xfrm>
            <a:off x="1518071" y="3107465"/>
            <a:ext cx="12065" cy="1270"/>
          </a:xfrm>
          <a:custGeom>
            <a:avLst/>
            <a:gdLst/>
            <a:ahLst/>
            <a:cxnLst/>
            <a:rect l="l" t="t" r="r" b="b"/>
            <a:pathLst>
              <a:path w="12065" h="1269">
                <a:moveTo>
                  <a:pt x="10998" y="0"/>
                </a:moveTo>
                <a:lnTo>
                  <a:pt x="0" y="0"/>
                </a:lnTo>
                <a:lnTo>
                  <a:pt x="11722" y="723"/>
                </a:lnTo>
                <a:lnTo>
                  <a:pt x="10998" y="0"/>
                </a:lnTo>
                <a:close/>
              </a:path>
            </a:pathLst>
          </a:custGeom>
          <a:solidFill>
            <a:srgbClr val="221F1F"/>
          </a:solidFill>
        </p:spPr>
        <p:txBody>
          <a:bodyPr wrap="square" lIns="0" tIns="0" rIns="0" bIns="0" rtlCol="0"/>
          <a:lstStyle/>
          <a:p>
            <a:endParaRPr/>
          </a:p>
        </p:txBody>
      </p:sp>
      <p:sp>
        <p:nvSpPr>
          <p:cNvPr id="1694" name="object 1694"/>
          <p:cNvSpPr/>
          <p:nvPr/>
        </p:nvSpPr>
        <p:spPr>
          <a:xfrm>
            <a:off x="1555465" y="3107465"/>
            <a:ext cx="10795" cy="1270"/>
          </a:xfrm>
          <a:custGeom>
            <a:avLst/>
            <a:gdLst/>
            <a:ahLst/>
            <a:cxnLst/>
            <a:rect l="l" t="t" r="r" b="b"/>
            <a:pathLst>
              <a:path w="10794" h="1269">
                <a:moveTo>
                  <a:pt x="0" y="0"/>
                </a:moveTo>
                <a:lnTo>
                  <a:pt x="0" y="723"/>
                </a:lnTo>
                <a:lnTo>
                  <a:pt x="10274" y="723"/>
                </a:lnTo>
                <a:lnTo>
                  <a:pt x="0" y="0"/>
                </a:lnTo>
                <a:close/>
              </a:path>
            </a:pathLst>
          </a:custGeom>
          <a:solidFill>
            <a:srgbClr val="221F1F"/>
          </a:solidFill>
        </p:spPr>
        <p:txBody>
          <a:bodyPr wrap="square" lIns="0" tIns="0" rIns="0" bIns="0" rtlCol="0"/>
          <a:lstStyle/>
          <a:p>
            <a:endParaRPr/>
          </a:p>
        </p:txBody>
      </p:sp>
      <p:sp>
        <p:nvSpPr>
          <p:cNvPr id="1695" name="object 1695"/>
          <p:cNvSpPr/>
          <p:nvPr/>
        </p:nvSpPr>
        <p:spPr>
          <a:xfrm>
            <a:off x="1555465" y="3107465"/>
            <a:ext cx="10795" cy="1270"/>
          </a:xfrm>
          <a:custGeom>
            <a:avLst/>
            <a:gdLst/>
            <a:ahLst/>
            <a:cxnLst/>
            <a:rect l="l" t="t" r="r" b="b"/>
            <a:pathLst>
              <a:path w="10794" h="1269">
                <a:moveTo>
                  <a:pt x="0" y="0"/>
                </a:moveTo>
                <a:lnTo>
                  <a:pt x="0" y="723"/>
                </a:lnTo>
                <a:lnTo>
                  <a:pt x="10274" y="723"/>
                </a:lnTo>
                <a:lnTo>
                  <a:pt x="0" y="0"/>
                </a:lnTo>
                <a:close/>
              </a:path>
            </a:pathLst>
          </a:custGeom>
          <a:solidFill>
            <a:srgbClr val="221F1F"/>
          </a:solidFill>
        </p:spPr>
        <p:txBody>
          <a:bodyPr wrap="square" lIns="0" tIns="0" rIns="0" bIns="0" rtlCol="0"/>
          <a:lstStyle/>
          <a:p>
            <a:endParaRPr/>
          </a:p>
        </p:txBody>
      </p:sp>
      <p:sp>
        <p:nvSpPr>
          <p:cNvPr id="1696" name="object 1696"/>
          <p:cNvSpPr/>
          <p:nvPr/>
        </p:nvSpPr>
        <p:spPr>
          <a:xfrm>
            <a:off x="1555465" y="3107465"/>
            <a:ext cx="10795" cy="1270"/>
          </a:xfrm>
          <a:custGeom>
            <a:avLst/>
            <a:gdLst/>
            <a:ahLst/>
            <a:cxnLst/>
            <a:rect l="l" t="t" r="r" b="b"/>
            <a:pathLst>
              <a:path w="10794" h="1269">
                <a:moveTo>
                  <a:pt x="10274" y="0"/>
                </a:moveTo>
                <a:lnTo>
                  <a:pt x="0" y="0"/>
                </a:lnTo>
                <a:lnTo>
                  <a:pt x="10274" y="723"/>
                </a:lnTo>
                <a:lnTo>
                  <a:pt x="10274" y="0"/>
                </a:lnTo>
                <a:close/>
              </a:path>
            </a:pathLst>
          </a:custGeom>
          <a:solidFill>
            <a:srgbClr val="221F1F"/>
          </a:solidFill>
        </p:spPr>
        <p:txBody>
          <a:bodyPr wrap="square" lIns="0" tIns="0" rIns="0" bIns="0" rtlCol="0"/>
          <a:lstStyle/>
          <a:p>
            <a:endParaRPr/>
          </a:p>
        </p:txBody>
      </p:sp>
      <p:sp>
        <p:nvSpPr>
          <p:cNvPr id="1697" name="object 1697"/>
          <p:cNvSpPr/>
          <p:nvPr/>
        </p:nvSpPr>
        <p:spPr>
          <a:xfrm>
            <a:off x="1555465" y="3107465"/>
            <a:ext cx="10795" cy="1270"/>
          </a:xfrm>
          <a:custGeom>
            <a:avLst/>
            <a:gdLst/>
            <a:ahLst/>
            <a:cxnLst/>
            <a:rect l="l" t="t" r="r" b="b"/>
            <a:pathLst>
              <a:path w="10794" h="1269">
                <a:moveTo>
                  <a:pt x="10274" y="0"/>
                </a:moveTo>
                <a:lnTo>
                  <a:pt x="0" y="0"/>
                </a:lnTo>
                <a:lnTo>
                  <a:pt x="10274" y="723"/>
                </a:lnTo>
                <a:lnTo>
                  <a:pt x="10274" y="0"/>
                </a:lnTo>
                <a:close/>
              </a:path>
            </a:pathLst>
          </a:custGeom>
          <a:solidFill>
            <a:srgbClr val="221F1F"/>
          </a:solidFill>
        </p:spPr>
        <p:txBody>
          <a:bodyPr wrap="square" lIns="0" tIns="0" rIns="0" bIns="0" rtlCol="0"/>
          <a:lstStyle/>
          <a:p>
            <a:endParaRPr/>
          </a:p>
        </p:txBody>
      </p:sp>
      <p:sp>
        <p:nvSpPr>
          <p:cNvPr id="1698" name="object 1698"/>
          <p:cNvSpPr/>
          <p:nvPr/>
        </p:nvSpPr>
        <p:spPr>
          <a:xfrm>
            <a:off x="1537873" y="3103798"/>
            <a:ext cx="13970" cy="5715"/>
          </a:xfrm>
          <a:custGeom>
            <a:avLst/>
            <a:gdLst/>
            <a:ahLst/>
            <a:cxnLst/>
            <a:rect l="l" t="t" r="r" b="b"/>
            <a:pathLst>
              <a:path w="13969" h="5714">
                <a:moveTo>
                  <a:pt x="0" y="0"/>
                </a:moveTo>
                <a:lnTo>
                  <a:pt x="1460" y="5143"/>
                </a:lnTo>
                <a:lnTo>
                  <a:pt x="13931" y="5143"/>
                </a:lnTo>
                <a:lnTo>
                  <a:pt x="0" y="0"/>
                </a:lnTo>
                <a:close/>
              </a:path>
            </a:pathLst>
          </a:custGeom>
          <a:solidFill>
            <a:srgbClr val="221F1F"/>
          </a:solidFill>
        </p:spPr>
        <p:txBody>
          <a:bodyPr wrap="square" lIns="0" tIns="0" rIns="0" bIns="0" rtlCol="0"/>
          <a:lstStyle/>
          <a:p>
            <a:endParaRPr/>
          </a:p>
        </p:txBody>
      </p:sp>
      <p:sp>
        <p:nvSpPr>
          <p:cNvPr id="1699" name="object 1699"/>
          <p:cNvSpPr/>
          <p:nvPr/>
        </p:nvSpPr>
        <p:spPr>
          <a:xfrm>
            <a:off x="1537873" y="3103798"/>
            <a:ext cx="13970" cy="5715"/>
          </a:xfrm>
          <a:custGeom>
            <a:avLst/>
            <a:gdLst/>
            <a:ahLst/>
            <a:cxnLst/>
            <a:rect l="l" t="t" r="r" b="b"/>
            <a:pathLst>
              <a:path w="13969" h="5714">
                <a:moveTo>
                  <a:pt x="0" y="0"/>
                </a:moveTo>
                <a:lnTo>
                  <a:pt x="1460" y="5143"/>
                </a:lnTo>
                <a:lnTo>
                  <a:pt x="13931" y="5143"/>
                </a:lnTo>
                <a:lnTo>
                  <a:pt x="0" y="0"/>
                </a:lnTo>
                <a:close/>
              </a:path>
            </a:pathLst>
          </a:custGeom>
          <a:solidFill>
            <a:srgbClr val="221F1F"/>
          </a:solidFill>
        </p:spPr>
        <p:txBody>
          <a:bodyPr wrap="square" lIns="0" tIns="0" rIns="0" bIns="0" rtlCol="0"/>
          <a:lstStyle/>
          <a:p>
            <a:endParaRPr/>
          </a:p>
        </p:txBody>
      </p:sp>
      <p:sp>
        <p:nvSpPr>
          <p:cNvPr id="1700" name="object 1700"/>
          <p:cNvSpPr/>
          <p:nvPr/>
        </p:nvSpPr>
        <p:spPr>
          <a:xfrm>
            <a:off x="1537873" y="3103798"/>
            <a:ext cx="13970" cy="5715"/>
          </a:xfrm>
          <a:custGeom>
            <a:avLst/>
            <a:gdLst/>
            <a:ahLst/>
            <a:cxnLst/>
            <a:rect l="l" t="t" r="r" b="b"/>
            <a:pathLst>
              <a:path w="13969" h="5714">
                <a:moveTo>
                  <a:pt x="12458" y="0"/>
                </a:moveTo>
                <a:lnTo>
                  <a:pt x="0" y="0"/>
                </a:lnTo>
                <a:lnTo>
                  <a:pt x="13931" y="5143"/>
                </a:lnTo>
                <a:lnTo>
                  <a:pt x="12458" y="0"/>
                </a:lnTo>
                <a:close/>
              </a:path>
            </a:pathLst>
          </a:custGeom>
          <a:solidFill>
            <a:srgbClr val="221F1F"/>
          </a:solidFill>
        </p:spPr>
        <p:txBody>
          <a:bodyPr wrap="square" lIns="0" tIns="0" rIns="0" bIns="0" rtlCol="0"/>
          <a:lstStyle/>
          <a:p>
            <a:endParaRPr/>
          </a:p>
        </p:txBody>
      </p:sp>
      <p:sp>
        <p:nvSpPr>
          <p:cNvPr id="1701" name="object 1701"/>
          <p:cNvSpPr/>
          <p:nvPr/>
        </p:nvSpPr>
        <p:spPr>
          <a:xfrm>
            <a:off x="1537873" y="3103798"/>
            <a:ext cx="13970" cy="5715"/>
          </a:xfrm>
          <a:custGeom>
            <a:avLst/>
            <a:gdLst/>
            <a:ahLst/>
            <a:cxnLst/>
            <a:rect l="l" t="t" r="r" b="b"/>
            <a:pathLst>
              <a:path w="13969" h="5714">
                <a:moveTo>
                  <a:pt x="12458" y="0"/>
                </a:moveTo>
                <a:lnTo>
                  <a:pt x="0" y="0"/>
                </a:lnTo>
                <a:lnTo>
                  <a:pt x="13931" y="5143"/>
                </a:lnTo>
                <a:lnTo>
                  <a:pt x="12458" y="0"/>
                </a:lnTo>
                <a:close/>
              </a:path>
            </a:pathLst>
          </a:custGeom>
          <a:solidFill>
            <a:srgbClr val="221F1F"/>
          </a:solidFill>
        </p:spPr>
        <p:txBody>
          <a:bodyPr wrap="square" lIns="0" tIns="0" rIns="0" bIns="0" rtlCol="0"/>
          <a:lstStyle/>
          <a:p>
            <a:endParaRPr/>
          </a:p>
        </p:txBody>
      </p:sp>
      <p:sp>
        <p:nvSpPr>
          <p:cNvPr id="1702" name="object 1702"/>
          <p:cNvSpPr/>
          <p:nvPr/>
        </p:nvSpPr>
        <p:spPr>
          <a:xfrm>
            <a:off x="1501208" y="3106728"/>
            <a:ext cx="15875" cy="2540"/>
          </a:xfrm>
          <a:custGeom>
            <a:avLst/>
            <a:gdLst/>
            <a:ahLst/>
            <a:cxnLst/>
            <a:rect l="l" t="t" r="r" b="b"/>
            <a:pathLst>
              <a:path w="15875" h="2539">
                <a:moveTo>
                  <a:pt x="0" y="0"/>
                </a:moveTo>
                <a:lnTo>
                  <a:pt x="723" y="2209"/>
                </a:lnTo>
                <a:lnTo>
                  <a:pt x="15392" y="2209"/>
                </a:lnTo>
                <a:lnTo>
                  <a:pt x="0" y="0"/>
                </a:lnTo>
                <a:close/>
              </a:path>
            </a:pathLst>
          </a:custGeom>
          <a:solidFill>
            <a:srgbClr val="221F1F"/>
          </a:solidFill>
        </p:spPr>
        <p:txBody>
          <a:bodyPr wrap="square" lIns="0" tIns="0" rIns="0" bIns="0" rtlCol="0"/>
          <a:lstStyle/>
          <a:p>
            <a:endParaRPr/>
          </a:p>
        </p:txBody>
      </p:sp>
      <p:sp>
        <p:nvSpPr>
          <p:cNvPr id="1703" name="object 1703"/>
          <p:cNvSpPr/>
          <p:nvPr/>
        </p:nvSpPr>
        <p:spPr>
          <a:xfrm>
            <a:off x="1501208" y="3106728"/>
            <a:ext cx="15875" cy="2540"/>
          </a:xfrm>
          <a:custGeom>
            <a:avLst/>
            <a:gdLst/>
            <a:ahLst/>
            <a:cxnLst/>
            <a:rect l="l" t="t" r="r" b="b"/>
            <a:pathLst>
              <a:path w="15875" h="2539">
                <a:moveTo>
                  <a:pt x="0" y="0"/>
                </a:moveTo>
                <a:lnTo>
                  <a:pt x="723" y="2209"/>
                </a:lnTo>
                <a:lnTo>
                  <a:pt x="15392" y="2209"/>
                </a:lnTo>
                <a:lnTo>
                  <a:pt x="0" y="0"/>
                </a:lnTo>
                <a:close/>
              </a:path>
            </a:pathLst>
          </a:custGeom>
          <a:solidFill>
            <a:srgbClr val="221F1F"/>
          </a:solidFill>
        </p:spPr>
        <p:txBody>
          <a:bodyPr wrap="square" lIns="0" tIns="0" rIns="0" bIns="0" rtlCol="0"/>
          <a:lstStyle/>
          <a:p>
            <a:endParaRPr/>
          </a:p>
        </p:txBody>
      </p:sp>
      <p:sp>
        <p:nvSpPr>
          <p:cNvPr id="1704" name="object 1704"/>
          <p:cNvSpPr/>
          <p:nvPr/>
        </p:nvSpPr>
        <p:spPr>
          <a:xfrm>
            <a:off x="1501208" y="3106728"/>
            <a:ext cx="15875" cy="2540"/>
          </a:xfrm>
          <a:custGeom>
            <a:avLst/>
            <a:gdLst/>
            <a:ahLst/>
            <a:cxnLst/>
            <a:rect l="l" t="t" r="r" b="b"/>
            <a:pathLst>
              <a:path w="15875" h="2539">
                <a:moveTo>
                  <a:pt x="15392" y="0"/>
                </a:moveTo>
                <a:lnTo>
                  <a:pt x="0" y="0"/>
                </a:lnTo>
                <a:lnTo>
                  <a:pt x="15392" y="2209"/>
                </a:lnTo>
                <a:lnTo>
                  <a:pt x="15392" y="0"/>
                </a:lnTo>
                <a:close/>
              </a:path>
            </a:pathLst>
          </a:custGeom>
          <a:solidFill>
            <a:srgbClr val="221F1F"/>
          </a:solidFill>
        </p:spPr>
        <p:txBody>
          <a:bodyPr wrap="square" lIns="0" tIns="0" rIns="0" bIns="0" rtlCol="0"/>
          <a:lstStyle/>
          <a:p>
            <a:endParaRPr/>
          </a:p>
        </p:txBody>
      </p:sp>
      <p:sp>
        <p:nvSpPr>
          <p:cNvPr id="1705" name="object 1705"/>
          <p:cNvSpPr/>
          <p:nvPr/>
        </p:nvSpPr>
        <p:spPr>
          <a:xfrm>
            <a:off x="1501208" y="3106728"/>
            <a:ext cx="15875" cy="2540"/>
          </a:xfrm>
          <a:custGeom>
            <a:avLst/>
            <a:gdLst/>
            <a:ahLst/>
            <a:cxnLst/>
            <a:rect l="l" t="t" r="r" b="b"/>
            <a:pathLst>
              <a:path w="15875" h="2539">
                <a:moveTo>
                  <a:pt x="15392" y="0"/>
                </a:moveTo>
                <a:lnTo>
                  <a:pt x="0" y="0"/>
                </a:lnTo>
                <a:lnTo>
                  <a:pt x="15392" y="2209"/>
                </a:lnTo>
                <a:lnTo>
                  <a:pt x="15392" y="0"/>
                </a:lnTo>
                <a:close/>
              </a:path>
            </a:pathLst>
          </a:custGeom>
          <a:solidFill>
            <a:srgbClr val="221F1F"/>
          </a:solidFill>
        </p:spPr>
        <p:txBody>
          <a:bodyPr wrap="square" lIns="0" tIns="0" rIns="0" bIns="0" rtlCol="0"/>
          <a:lstStyle/>
          <a:p>
            <a:endParaRPr/>
          </a:p>
        </p:txBody>
      </p:sp>
      <p:sp>
        <p:nvSpPr>
          <p:cNvPr id="1706" name="object 1706"/>
          <p:cNvSpPr/>
          <p:nvPr/>
        </p:nvSpPr>
        <p:spPr>
          <a:xfrm>
            <a:off x="1518071" y="3108192"/>
            <a:ext cx="12065" cy="1905"/>
          </a:xfrm>
          <a:custGeom>
            <a:avLst/>
            <a:gdLst/>
            <a:ahLst/>
            <a:cxnLst/>
            <a:rect l="l" t="t" r="r" b="b"/>
            <a:pathLst>
              <a:path w="12065" h="1905">
                <a:moveTo>
                  <a:pt x="0" y="0"/>
                </a:moveTo>
                <a:lnTo>
                  <a:pt x="723" y="1460"/>
                </a:lnTo>
                <a:lnTo>
                  <a:pt x="11722" y="1460"/>
                </a:lnTo>
                <a:lnTo>
                  <a:pt x="0" y="0"/>
                </a:lnTo>
                <a:close/>
              </a:path>
            </a:pathLst>
          </a:custGeom>
          <a:solidFill>
            <a:srgbClr val="221F1F"/>
          </a:solidFill>
        </p:spPr>
        <p:txBody>
          <a:bodyPr wrap="square" lIns="0" tIns="0" rIns="0" bIns="0" rtlCol="0"/>
          <a:lstStyle/>
          <a:p>
            <a:endParaRPr/>
          </a:p>
        </p:txBody>
      </p:sp>
      <p:sp>
        <p:nvSpPr>
          <p:cNvPr id="1707" name="object 1707"/>
          <p:cNvSpPr/>
          <p:nvPr/>
        </p:nvSpPr>
        <p:spPr>
          <a:xfrm>
            <a:off x="1518071" y="3108192"/>
            <a:ext cx="12065" cy="1905"/>
          </a:xfrm>
          <a:custGeom>
            <a:avLst/>
            <a:gdLst/>
            <a:ahLst/>
            <a:cxnLst/>
            <a:rect l="l" t="t" r="r" b="b"/>
            <a:pathLst>
              <a:path w="12065" h="1905">
                <a:moveTo>
                  <a:pt x="0" y="0"/>
                </a:moveTo>
                <a:lnTo>
                  <a:pt x="723" y="1460"/>
                </a:lnTo>
                <a:lnTo>
                  <a:pt x="11722" y="1460"/>
                </a:lnTo>
                <a:lnTo>
                  <a:pt x="0" y="0"/>
                </a:lnTo>
                <a:close/>
              </a:path>
            </a:pathLst>
          </a:custGeom>
          <a:solidFill>
            <a:srgbClr val="221F1F"/>
          </a:solidFill>
        </p:spPr>
        <p:txBody>
          <a:bodyPr wrap="square" lIns="0" tIns="0" rIns="0" bIns="0" rtlCol="0"/>
          <a:lstStyle/>
          <a:p>
            <a:endParaRPr/>
          </a:p>
        </p:txBody>
      </p:sp>
      <p:sp>
        <p:nvSpPr>
          <p:cNvPr id="1708" name="object 1708"/>
          <p:cNvSpPr/>
          <p:nvPr/>
        </p:nvSpPr>
        <p:spPr>
          <a:xfrm>
            <a:off x="1518071" y="3108192"/>
            <a:ext cx="12065" cy="1905"/>
          </a:xfrm>
          <a:custGeom>
            <a:avLst/>
            <a:gdLst/>
            <a:ahLst/>
            <a:cxnLst/>
            <a:rect l="l" t="t" r="r" b="b"/>
            <a:pathLst>
              <a:path w="12065" h="1905">
                <a:moveTo>
                  <a:pt x="11722" y="0"/>
                </a:moveTo>
                <a:lnTo>
                  <a:pt x="0" y="0"/>
                </a:lnTo>
                <a:lnTo>
                  <a:pt x="11722" y="1460"/>
                </a:lnTo>
                <a:lnTo>
                  <a:pt x="11722" y="0"/>
                </a:lnTo>
                <a:close/>
              </a:path>
            </a:pathLst>
          </a:custGeom>
          <a:solidFill>
            <a:srgbClr val="221F1F"/>
          </a:solidFill>
        </p:spPr>
        <p:txBody>
          <a:bodyPr wrap="square" lIns="0" tIns="0" rIns="0" bIns="0" rtlCol="0"/>
          <a:lstStyle/>
          <a:p>
            <a:endParaRPr/>
          </a:p>
        </p:txBody>
      </p:sp>
      <p:sp>
        <p:nvSpPr>
          <p:cNvPr id="1709" name="object 1709"/>
          <p:cNvSpPr/>
          <p:nvPr/>
        </p:nvSpPr>
        <p:spPr>
          <a:xfrm>
            <a:off x="1518071" y="3108192"/>
            <a:ext cx="12065" cy="1905"/>
          </a:xfrm>
          <a:custGeom>
            <a:avLst/>
            <a:gdLst/>
            <a:ahLst/>
            <a:cxnLst/>
            <a:rect l="l" t="t" r="r" b="b"/>
            <a:pathLst>
              <a:path w="12065" h="1905">
                <a:moveTo>
                  <a:pt x="11722" y="0"/>
                </a:moveTo>
                <a:lnTo>
                  <a:pt x="0" y="0"/>
                </a:lnTo>
                <a:lnTo>
                  <a:pt x="11722" y="1460"/>
                </a:lnTo>
                <a:lnTo>
                  <a:pt x="11722" y="0"/>
                </a:lnTo>
                <a:close/>
              </a:path>
            </a:pathLst>
          </a:custGeom>
          <a:solidFill>
            <a:srgbClr val="221F1F"/>
          </a:solidFill>
        </p:spPr>
        <p:txBody>
          <a:bodyPr wrap="square" lIns="0" tIns="0" rIns="0" bIns="0" rtlCol="0"/>
          <a:lstStyle/>
          <a:p>
            <a:endParaRPr/>
          </a:p>
        </p:txBody>
      </p:sp>
      <p:sp>
        <p:nvSpPr>
          <p:cNvPr id="1710" name="object 1710"/>
          <p:cNvSpPr/>
          <p:nvPr/>
        </p:nvSpPr>
        <p:spPr>
          <a:xfrm>
            <a:off x="1539339" y="3108929"/>
            <a:ext cx="12700" cy="1270"/>
          </a:xfrm>
          <a:custGeom>
            <a:avLst/>
            <a:gdLst/>
            <a:ahLst/>
            <a:cxnLst/>
            <a:rect l="l" t="t" r="r" b="b"/>
            <a:pathLst>
              <a:path w="12700" h="1269">
                <a:moveTo>
                  <a:pt x="0" y="0"/>
                </a:moveTo>
                <a:lnTo>
                  <a:pt x="723" y="723"/>
                </a:lnTo>
                <a:lnTo>
                  <a:pt x="12471" y="723"/>
                </a:lnTo>
                <a:lnTo>
                  <a:pt x="0" y="0"/>
                </a:lnTo>
                <a:close/>
              </a:path>
            </a:pathLst>
          </a:custGeom>
          <a:solidFill>
            <a:srgbClr val="221F1F"/>
          </a:solidFill>
        </p:spPr>
        <p:txBody>
          <a:bodyPr wrap="square" lIns="0" tIns="0" rIns="0" bIns="0" rtlCol="0"/>
          <a:lstStyle/>
          <a:p>
            <a:endParaRPr/>
          </a:p>
        </p:txBody>
      </p:sp>
      <p:sp>
        <p:nvSpPr>
          <p:cNvPr id="1711" name="object 1711"/>
          <p:cNvSpPr/>
          <p:nvPr/>
        </p:nvSpPr>
        <p:spPr>
          <a:xfrm>
            <a:off x="1539339" y="3108929"/>
            <a:ext cx="12700" cy="1270"/>
          </a:xfrm>
          <a:custGeom>
            <a:avLst/>
            <a:gdLst/>
            <a:ahLst/>
            <a:cxnLst/>
            <a:rect l="l" t="t" r="r" b="b"/>
            <a:pathLst>
              <a:path w="12700" h="1269">
                <a:moveTo>
                  <a:pt x="0" y="0"/>
                </a:moveTo>
                <a:lnTo>
                  <a:pt x="723" y="723"/>
                </a:lnTo>
                <a:lnTo>
                  <a:pt x="12471" y="723"/>
                </a:lnTo>
                <a:lnTo>
                  <a:pt x="0" y="0"/>
                </a:lnTo>
                <a:close/>
              </a:path>
            </a:pathLst>
          </a:custGeom>
          <a:solidFill>
            <a:srgbClr val="221F1F"/>
          </a:solidFill>
        </p:spPr>
        <p:txBody>
          <a:bodyPr wrap="square" lIns="0" tIns="0" rIns="0" bIns="0" rtlCol="0"/>
          <a:lstStyle/>
          <a:p>
            <a:endParaRPr/>
          </a:p>
        </p:txBody>
      </p:sp>
      <p:sp>
        <p:nvSpPr>
          <p:cNvPr id="1712" name="object 1712"/>
          <p:cNvSpPr/>
          <p:nvPr/>
        </p:nvSpPr>
        <p:spPr>
          <a:xfrm>
            <a:off x="1539339" y="3108929"/>
            <a:ext cx="12700" cy="1270"/>
          </a:xfrm>
          <a:custGeom>
            <a:avLst/>
            <a:gdLst/>
            <a:ahLst/>
            <a:cxnLst/>
            <a:rect l="l" t="t" r="r" b="b"/>
            <a:pathLst>
              <a:path w="12700" h="1269">
                <a:moveTo>
                  <a:pt x="12471" y="0"/>
                </a:moveTo>
                <a:lnTo>
                  <a:pt x="0" y="0"/>
                </a:lnTo>
                <a:lnTo>
                  <a:pt x="12471" y="723"/>
                </a:lnTo>
                <a:lnTo>
                  <a:pt x="12471" y="0"/>
                </a:lnTo>
                <a:close/>
              </a:path>
            </a:pathLst>
          </a:custGeom>
          <a:solidFill>
            <a:srgbClr val="221F1F"/>
          </a:solidFill>
        </p:spPr>
        <p:txBody>
          <a:bodyPr wrap="square" lIns="0" tIns="0" rIns="0" bIns="0" rtlCol="0"/>
          <a:lstStyle/>
          <a:p>
            <a:endParaRPr/>
          </a:p>
        </p:txBody>
      </p:sp>
      <p:sp>
        <p:nvSpPr>
          <p:cNvPr id="1713" name="object 1713"/>
          <p:cNvSpPr/>
          <p:nvPr/>
        </p:nvSpPr>
        <p:spPr>
          <a:xfrm>
            <a:off x="1539339" y="3108929"/>
            <a:ext cx="12700" cy="1270"/>
          </a:xfrm>
          <a:custGeom>
            <a:avLst/>
            <a:gdLst/>
            <a:ahLst/>
            <a:cxnLst/>
            <a:rect l="l" t="t" r="r" b="b"/>
            <a:pathLst>
              <a:path w="12700" h="1269">
                <a:moveTo>
                  <a:pt x="12471" y="0"/>
                </a:moveTo>
                <a:lnTo>
                  <a:pt x="0" y="0"/>
                </a:lnTo>
                <a:lnTo>
                  <a:pt x="12471" y="723"/>
                </a:lnTo>
                <a:lnTo>
                  <a:pt x="12471" y="0"/>
                </a:lnTo>
                <a:close/>
              </a:path>
            </a:pathLst>
          </a:custGeom>
          <a:solidFill>
            <a:srgbClr val="221F1F"/>
          </a:solidFill>
        </p:spPr>
        <p:txBody>
          <a:bodyPr wrap="square" lIns="0" tIns="0" rIns="0" bIns="0" rtlCol="0"/>
          <a:lstStyle/>
          <a:p>
            <a:endParaRPr/>
          </a:p>
        </p:txBody>
      </p:sp>
      <p:sp>
        <p:nvSpPr>
          <p:cNvPr id="1714" name="object 1714"/>
          <p:cNvSpPr/>
          <p:nvPr/>
        </p:nvSpPr>
        <p:spPr>
          <a:xfrm>
            <a:off x="1518799" y="3109658"/>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715" name="object 1715"/>
          <p:cNvSpPr/>
          <p:nvPr/>
        </p:nvSpPr>
        <p:spPr>
          <a:xfrm>
            <a:off x="1518799" y="3109658"/>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716" name="object 1716"/>
          <p:cNvSpPr/>
          <p:nvPr/>
        </p:nvSpPr>
        <p:spPr>
          <a:xfrm>
            <a:off x="1518799" y="3109658"/>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717" name="object 1717"/>
          <p:cNvSpPr/>
          <p:nvPr/>
        </p:nvSpPr>
        <p:spPr>
          <a:xfrm>
            <a:off x="1518799" y="3109658"/>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718" name="object 1718"/>
          <p:cNvSpPr/>
          <p:nvPr/>
        </p:nvSpPr>
        <p:spPr>
          <a:xfrm>
            <a:off x="1501936" y="3108929"/>
            <a:ext cx="15875" cy="1905"/>
          </a:xfrm>
          <a:custGeom>
            <a:avLst/>
            <a:gdLst/>
            <a:ahLst/>
            <a:cxnLst/>
            <a:rect l="l" t="t" r="r" b="b"/>
            <a:pathLst>
              <a:path w="15875" h="1905">
                <a:moveTo>
                  <a:pt x="0" y="0"/>
                </a:moveTo>
                <a:lnTo>
                  <a:pt x="0" y="1460"/>
                </a:lnTo>
                <a:lnTo>
                  <a:pt x="15392" y="1460"/>
                </a:lnTo>
                <a:lnTo>
                  <a:pt x="0" y="0"/>
                </a:lnTo>
                <a:close/>
              </a:path>
            </a:pathLst>
          </a:custGeom>
          <a:solidFill>
            <a:srgbClr val="221F1F"/>
          </a:solidFill>
        </p:spPr>
        <p:txBody>
          <a:bodyPr wrap="square" lIns="0" tIns="0" rIns="0" bIns="0" rtlCol="0"/>
          <a:lstStyle/>
          <a:p>
            <a:endParaRPr/>
          </a:p>
        </p:txBody>
      </p:sp>
      <p:sp>
        <p:nvSpPr>
          <p:cNvPr id="1719" name="object 1719"/>
          <p:cNvSpPr/>
          <p:nvPr/>
        </p:nvSpPr>
        <p:spPr>
          <a:xfrm>
            <a:off x="1501936" y="3108929"/>
            <a:ext cx="15875" cy="1905"/>
          </a:xfrm>
          <a:custGeom>
            <a:avLst/>
            <a:gdLst/>
            <a:ahLst/>
            <a:cxnLst/>
            <a:rect l="l" t="t" r="r" b="b"/>
            <a:pathLst>
              <a:path w="15875" h="1905">
                <a:moveTo>
                  <a:pt x="0" y="0"/>
                </a:moveTo>
                <a:lnTo>
                  <a:pt x="0" y="1460"/>
                </a:lnTo>
                <a:lnTo>
                  <a:pt x="15392" y="1460"/>
                </a:lnTo>
                <a:lnTo>
                  <a:pt x="0" y="0"/>
                </a:lnTo>
                <a:close/>
              </a:path>
            </a:pathLst>
          </a:custGeom>
          <a:solidFill>
            <a:srgbClr val="221F1F"/>
          </a:solidFill>
        </p:spPr>
        <p:txBody>
          <a:bodyPr wrap="square" lIns="0" tIns="0" rIns="0" bIns="0" rtlCol="0"/>
          <a:lstStyle/>
          <a:p>
            <a:endParaRPr/>
          </a:p>
        </p:txBody>
      </p:sp>
      <p:sp>
        <p:nvSpPr>
          <p:cNvPr id="1720" name="object 1720"/>
          <p:cNvSpPr/>
          <p:nvPr/>
        </p:nvSpPr>
        <p:spPr>
          <a:xfrm>
            <a:off x="1501936" y="3108929"/>
            <a:ext cx="15875" cy="1905"/>
          </a:xfrm>
          <a:custGeom>
            <a:avLst/>
            <a:gdLst/>
            <a:ahLst/>
            <a:cxnLst/>
            <a:rect l="l" t="t" r="r" b="b"/>
            <a:pathLst>
              <a:path w="15875" h="1905">
                <a:moveTo>
                  <a:pt x="14668" y="0"/>
                </a:moveTo>
                <a:lnTo>
                  <a:pt x="0" y="0"/>
                </a:lnTo>
                <a:lnTo>
                  <a:pt x="15392" y="1460"/>
                </a:lnTo>
                <a:lnTo>
                  <a:pt x="14668" y="0"/>
                </a:lnTo>
                <a:close/>
              </a:path>
            </a:pathLst>
          </a:custGeom>
          <a:solidFill>
            <a:srgbClr val="221F1F"/>
          </a:solidFill>
        </p:spPr>
        <p:txBody>
          <a:bodyPr wrap="square" lIns="0" tIns="0" rIns="0" bIns="0" rtlCol="0"/>
          <a:lstStyle/>
          <a:p>
            <a:endParaRPr/>
          </a:p>
        </p:txBody>
      </p:sp>
      <p:sp>
        <p:nvSpPr>
          <p:cNvPr id="1721" name="object 1721"/>
          <p:cNvSpPr/>
          <p:nvPr/>
        </p:nvSpPr>
        <p:spPr>
          <a:xfrm>
            <a:off x="1501936" y="3108929"/>
            <a:ext cx="15875" cy="1905"/>
          </a:xfrm>
          <a:custGeom>
            <a:avLst/>
            <a:gdLst/>
            <a:ahLst/>
            <a:cxnLst/>
            <a:rect l="l" t="t" r="r" b="b"/>
            <a:pathLst>
              <a:path w="15875" h="1905">
                <a:moveTo>
                  <a:pt x="14668" y="0"/>
                </a:moveTo>
                <a:lnTo>
                  <a:pt x="0" y="0"/>
                </a:lnTo>
                <a:lnTo>
                  <a:pt x="15392" y="1460"/>
                </a:lnTo>
                <a:lnTo>
                  <a:pt x="14668" y="0"/>
                </a:lnTo>
                <a:close/>
              </a:path>
            </a:pathLst>
          </a:custGeom>
          <a:solidFill>
            <a:srgbClr val="221F1F"/>
          </a:solidFill>
        </p:spPr>
        <p:txBody>
          <a:bodyPr wrap="square" lIns="0" tIns="0" rIns="0" bIns="0" rtlCol="0"/>
          <a:lstStyle/>
          <a:p>
            <a:endParaRPr/>
          </a:p>
        </p:txBody>
      </p:sp>
      <p:sp>
        <p:nvSpPr>
          <p:cNvPr id="1722" name="object 1722"/>
          <p:cNvSpPr/>
          <p:nvPr/>
        </p:nvSpPr>
        <p:spPr>
          <a:xfrm>
            <a:off x="1501936" y="3110395"/>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1723" name="object 1723"/>
          <p:cNvSpPr/>
          <p:nvPr/>
        </p:nvSpPr>
        <p:spPr>
          <a:xfrm>
            <a:off x="1501936" y="3110395"/>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1724" name="object 1724"/>
          <p:cNvSpPr/>
          <p:nvPr/>
        </p:nvSpPr>
        <p:spPr>
          <a:xfrm>
            <a:off x="1501936" y="3110395"/>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1725" name="object 1725"/>
          <p:cNvSpPr/>
          <p:nvPr/>
        </p:nvSpPr>
        <p:spPr>
          <a:xfrm>
            <a:off x="1501936" y="3110395"/>
            <a:ext cx="15875" cy="0"/>
          </a:xfrm>
          <a:custGeom>
            <a:avLst/>
            <a:gdLst/>
            <a:ahLst/>
            <a:cxnLst/>
            <a:rect l="l" t="t" r="r" b="b"/>
            <a:pathLst>
              <a:path w="15875">
                <a:moveTo>
                  <a:pt x="0" y="0"/>
                </a:moveTo>
                <a:lnTo>
                  <a:pt x="15392" y="0"/>
                </a:lnTo>
              </a:path>
            </a:pathLst>
          </a:custGeom>
          <a:solidFill>
            <a:srgbClr val="221F1F"/>
          </a:solidFill>
        </p:spPr>
        <p:txBody>
          <a:bodyPr wrap="square" lIns="0" tIns="0" rIns="0" bIns="0" rtlCol="0"/>
          <a:lstStyle/>
          <a:p>
            <a:endParaRPr/>
          </a:p>
        </p:txBody>
      </p:sp>
      <p:sp>
        <p:nvSpPr>
          <p:cNvPr id="1726" name="object 1726"/>
          <p:cNvSpPr/>
          <p:nvPr/>
        </p:nvSpPr>
        <p:spPr>
          <a:xfrm>
            <a:off x="1554741" y="3108192"/>
            <a:ext cx="10795" cy="2540"/>
          </a:xfrm>
          <a:custGeom>
            <a:avLst/>
            <a:gdLst/>
            <a:ahLst/>
            <a:cxnLst/>
            <a:rect l="l" t="t" r="r" b="b"/>
            <a:pathLst>
              <a:path w="10794" h="2539">
                <a:moveTo>
                  <a:pt x="723" y="0"/>
                </a:moveTo>
                <a:lnTo>
                  <a:pt x="0" y="2209"/>
                </a:lnTo>
                <a:lnTo>
                  <a:pt x="10261" y="2209"/>
                </a:lnTo>
                <a:lnTo>
                  <a:pt x="723" y="0"/>
                </a:lnTo>
                <a:close/>
              </a:path>
            </a:pathLst>
          </a:custGeom>
          <a:solidFill>
            <a:srgbClr val="221F1F"/>
          </a:solidFill>
        </p:spPr>
        <p:txBody>
          <a:bodyPr wrap="square" lIns="0" tIns="0" rIns="0" bIns="0" rtlCol="0"/>
          <a:lstStyle/>
          <a:p>
            <a:endParaRPr/>
          </a:p>
        </p:txBody>
      </p:sp>
      <p:sp>
        <p:nvSpPr>
          <p:cNvPr id="1727" name="object 1727"/>
          <p:cNvSpPr/>
          <p:nvPr/>
        </p:nvSpPr>
        <p:spPr>
          <a:xfrm>
            <a:off x="1554741" y="3108192"/>
            <a:ext cx="10795" cy="2540"/>
          </a:xfrm>
          <a:custGeom>
            <a:avLst/>
            <a:gdLst/>
            <a:ahLst/>
            <a:cxnLst/>
            <a:rect l="l" t="t" r="r" b="b"/>
            <a:pathLst>
              <a:path w="10794" h="2539">
                <a:moveTo>
                  <a:pt x="723" y="0"/>
                </a:moveTo>
                <a:lnTo>
                  <a:pt x="0" y="2209"/>
                </a:lnTo>
                <a:lnTo>
                  <a:pt x="10261" y="2209"/>
                </a:lnTo>
                <a:lnTo>
                  <a:pt x="723" y="0"/>
                </a:lnTo>
                <a:close/>
              </a:path>
            </a:pathLst>
          </a:custGeom>
          <a:solidFill>
            <a:srgbClr val="221F1F"/>
          </a:solidFill>
        </p:spPr>
        <p:txBody>
          <a:bodyPr wrap="square" lIns="0" tIns="0" rIns="0" bIns="0" rtlCol="0"/>
          <a:lstStyle/>
          <a:p>
            <a:endParaRPr/>
          </a:p>
        </p:txBody>
      </p:sp>
      <p:sp>
        <p:nvSpPr>
          <p:cNvPr id="1728" name="object 1728"/>
          <p:cNvSpPr/>
          <p:nvPr/>
        </p:nvSpPr>
        <p:spPr>
          <a:xfrm>
            <a:off x="1555465" y="3108192"/>
            <a:ext cx="10795" cy="2540"/>
          </a:xfrm>
          <a:custGeom>
            <a:avLst/>
            <a:gdLst/>
            <a:ahLst/>
            <a:cxnLst/>
            <a:rect l="l" t="t" r="r" b="b"/>
            <a:pathLst>
              <a:path w="10794" h="2539">
                <a:moveTo>
                  <a:pt x="10274" y="0"/>
                </a:moveTo>
                <a:lnTo>
                  <a:pt x="0" y="0"/>
                </a:lnTo>
                <a:lnTo>
                  <a:pt x="9537" y="2209"/>
                </a:lnTo>
                <a:lnTo>
                  <a:pt x="10274" y="0"/>
                </a:lnTo>
                <a:close/>
              </a:path>
            </a:pathLst>
          </a:custGeom>
          <a:solidFill>
            <a:srgbClr val="221F1F"/>
          </a:solidFill>
        </p:spPr>
        <p:txBody>
          <a:bodyPr wrap="square" lIns="0" tIns="0" rIns="0" bIns="0" rtlCol="0"/>
          <a:lstStyle/>
          <a:p>
            <a:endParaRPr/>
          </a:p>
        </p:txBody>
      </p:sp>
      <p:sp>
        <p:nvSpPr>
          <p:cNvPr id="1729" name="object 1729"/>
          <p:cNvSpPr/>
          <p:nvPr/>
        </p:nvSpPr>
        <p:spPr>
          <a:xfrm>
            <a:off x="1555465" y="3108192"/>
            <a:ext cx="10795" cy="2540"/>
          </a:xfrm>
          <a:custGeom>
            <a:avLst/>
            <a:gdLst/>
            <a:ahLst/>
            <a:cxnLst/>
            <a:rect l="l" t="t" r="r" b="b"/>
            <a:pathLst>
              <a:path w="10794" h="2539">
                <a:moveTo>
                  <a:pt x="10274" y="0"/>
                </a:moveTo>
                <a:lnTo>
                  <a:pt x="0" y="0"/>
                </a:lnTo>
                <a:lnTo>
                  <a:pt x="9537" y="2209"/>
                </a:lnTo>
                <a:lnTo>
                  <a:pt x="10274" y="0"/>
                </a:lnTo>
                <a:close/>
              </a:path>
            </a:pathLst>
          </a:custGeom>
          <a:solidFill>
            <a:srgbClr val="221F1F"/>
          </a:solidFill>
        </p:spPr>
        <p:txBody>
          <a:bodyPr wrap="square" lIns="0" tIns="0" rIns="0" bIns="0" rtlCol="0"/>
          <a:lstStyle/>
          <a:p>
            <a:endParaRPr/>
          </a:p>
        </p:txBody>
      </p:sp>
      <p:sp>
        <p:nvSpPr>
          <p:cNvPr id="1730" name="object 1730"/>
          <p:cNvSpPr/>
          <p:nvPr/>
        </p:nvSpPr>
        <p:spPr>
          <a:xfrm>
            <a:off x="1518799" y="3109658"/>
            <a:ext cx="10160" cy="1905"/>
          </a:xfrm>
          <a:custGeom>
            <a:avLst/>
            <a:gdLst/>
            <a:ahLst/>
            <a:cxnLst/>
            <a:rect l="l" t="t" r="r" b="b"/>
            <a:pathLst>
              <a:path w="10159" h="1905">
                <a:moveTo>
                  <a:pt x="0" y="0"/>
                </a:moveTo>
                <a:lnTo>
                  <a:pt x="736" y="1460"/>
                </a:lnTo>
                <a:lnTo>
                  <a:pt x="9537" y="1460"/>
                </a:lnTo>
                <a:lnTo>
                  <a:pt x="0" y="0"/>
                </a:lnTo>
                <a:close/>
              </a:path>
            </a:pathLst>
          </a:custGeom>
          <a:solidFill>
            <a:srgbClr val="221F1F"/>
          </a:solidFill>
        </p:spPr>
        <p:txBody>
          <a:bodyPr wrap="square" lIns="0" tIns="0" rIns="0" bIns="0" rtlCol="0"/>
          <a:lstStyle/>
          <a:p>
            <a:endParaRPr/>
          </a:p>
        </p:txBody>
      </p:sp>
      <p:sp>
        <p:nvSpPr>
          <p:cNvPr id="1731" name="object 1731"/>
          <p:cNvSpPr/>
          <p:nvPr/>
        </p:nvSpPr>
        <p:spPr>
          <a:xfrm>
            <a:off x="1518799" y="3109658"/>
            <a:ext cx="10160" cy="1905"/>
          </a:xfrm>
          <a:custGeom>
            <a:avLst/>
            <a:gdLst/>
            <a:ahLst/>
            <a:cxnLst/>
            <a:rect l="l" t="t" r="r" b="b"/>
            <a:pathLst>
              <a:path w="10159" h="1905">
                <a:moveTo>
                  <a:pt x="0" y="0"/>
                </a:moveTo>
                <a:lnTo>
                  <a:pt x="736" y="1460"/>
                </a:lnTo>
                <a:lnTo>
                  <a:pt x="9537" y="1460"/>
                </a:lnTo>
                <a:lnTo>
                  <a:pt x="0" y="0"/>
                </a:lnTo>
                <a:close/>
              </a:path>
            </a:pathLst>
          </a:custGeom>
          <a:solidFill>
            <a:srgbClr val="221F1F"/>
          </a:solidFill>
        </p:spPr>
        <p:txBody>
          <a:bodyPr wrap="square" lIns="0" tIns="0" rIns="0" bIns="0" rtlCol="0"/>
          <a:lstStyle/>
          <a:p>
            <a:endParaRPr/>
          </a:p>
        </p:txBody>
      </p:sp>
      <p:sp>
        <p:nvSpPr>
          <p:cNvPr id="1732" name="object 1732"/>
          <p:cNvSpPr/>
          <p:nvPr/>
        </p:nvSpPr>
        <p:spPr>
          <a:xfrm>
            <a:off x="1518799" y="3109658"/>
            <a:ext cx="11430" cy="1905"/>
          </a:xfrm>
          <a:custGeom>
            <a:avLst/>
            <a:gdLst/>
            <a:ahLst/>
            <a:cxnLst/>
            <a:rect l="l" t="t" r="r" b="b"/>
            <a:pathLst>
              <a:path w="11430" h="1905">
                <a:moveTo>
                  <a:pt x="10998" y="0"/>
                </a:moveTo>
                <a:lnTo>
                  <a:pt x="0" y="0"/>
                </a:lnTo>
                <a:lnTo>
                  <a:pt x="9537" y="1460"/>
                </a:lnTo>
                <a:lnTo>
                  <a:pt x="10998" y="0"/>
                </a:lnTo>
                <a:close/>
              </a:path>
            </a:pathLst>
          </a:custGeom>
          <a:solidFill>
            <a:srgbClr val="221F1F"/>
          </a:solidFill>
        </p:spPr>
        <p:txBody>
          <a:bodyPr wrap="square" lIns="0" tIns="0" rIns="0" bIns="0" rtlCol="0"/>
          <a:lstStyle/>
          <a:p>
            <a:endParaRPr/>
          </a:p>
        </p:txBody>
      </p:sp>
      <p:sp>
        <p:nvSpPr>
          <p:cNvPr id="1733" name="object 1733"/>
          <p:cNvSpPr/>
          <p:nvPr/>
        </p:nvSpPr>
        <p:spPr>
          <a:xfrm>
            <a:off x="1518799" y="3109658"/>
            <a:ext cx="11430" cy="1905"/>
          </a:xfrm>
          <a:custGeom>
            <a:avLst/>
            <a:gdLst/>
            <a:ahLst/>
            <a:cxnLst/>
            <a:rect l="l" t="t" r="r" b="b"/>
            <a:pathLst>
              <a:path w="11430" h="1905">
                <a:moveTo>
                  <a:pt x="10998" y="0"/>
                </a:moveTo>
                <a:lnTo>
                  <a:pt x="0" y="0"/>
                </a:lnTo>
                <a:lnTo>
                  <a:pt x="9537" y="1460"/>
                </a:lnTo>
                <a:lnTo>
                  <a:pt x="10998" y="0"/>
                </a:lnTo>
                <a:close/>
              </a:path>
            </a:pathLst>
          </a:custGeom>
          <a:solidFill>
            <a:srgbClr val="221F1F"/>
          </a:solidFill>
        </p:spPr>
        <p:txBody>
          <a:bodyPr wrap="square" lIns="0" tIns="0" rIns="0" bIns="0" rtlCol="0"/>
          <a:lstStyle/>
          <a:p>
            <a:endParaRPr/>
          </a:p>
        </p:txBody>
      </p:sp>
      <p:sp>
        <p:nvSpPr>
          <p:cNvPr id="1734" name="object 1734"/>
          <p:cNvSpPr/>
          <p:nvPr/>
        </p:nvSpPr>
        <p:spPr>
          <a:xfrm>
            <a:off x="1519535" y="3111124"/>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735" name="object 1735"/>
          <p:cNvSpPr/>
          <p:nvPr/>
        </p:nvSpPr>
        <p:spPr>
          <a:xfrm>
            <a:off x="1519535" y="3111124"/>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736" name="object 1736"/>
          <p:cNvSpPr/>
          <p:nvPr/>
        </p:nvSpPr>
        <p:spPr>
          <a:xfrm>
            <a:off x="1519535" y="3111124"/>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737" name="object 1737"/>
          <p:cNvSpPr/>
          <p:nvPr/>
        </p:nvSpPr>
        <p:spPr>
          <a:xfrm>
            <a:off x="1519535" y="3111124"/>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738" name="object 1738"/>
          <p:cNvSpPr/>
          <p:nvPr/>
        </p:nvSpPr>
        <p:spPr>
          <a:xfrm>
            <a:off x="1540066" y="3109658"/>
            <a:ext cx="12065" cy="2540"/>
          </a:xfrm>
          <a:custGeom>
            <a:avLst/>
            <a:gdLst/>
            <a:ahLst/>
            <a:cxnLst/>
            <a:rect l="l" t="t" r="r" b="b"/>
            <a:pathLst>
              <a:path w="12065" h="2539">
                <a:moveTo>
                  <a:pt x="0" y="0"/>
                </a:moveTo>
                <a:lnTo>
                  <a:pt x="0" y="2209"/>
                </a:lnTo>
                <a:lnTo>
                  <a:pt x="11734" y="2209"/>
                </a:lnTo>
                <a:lnTo>
                  <a:pt x="0" y="0"/>
                </a:lnTo>
                <a:close/>
              </a:path>
            </a:pathLst>
          </a:custGeom>
          <a:solidFill>
            <a:srgbClr val="221F1F"/>
          </a:solidFill>
        </p:spPr>
        <p:txBody>
          <a:bodyPr wrap="square" lIns="0" tIns="0" rIns="0" bIns="0" rtlCol="0"/>
          <a:lstStyle/>
          <a:p>
            <a:endParaRPr/>
          </a:p>
        </p:txBody>
      </p:sp>
      <p:sp>
        <p:nvSpPr>
          <p:cNvPr id="1739" name="object 1739"/>
          <p:cNvSpPr/>
          <p:nvPr/>
        </p:nvSpPr>
        <p:spPr>
          <a:xfrm>
            <a:off x="1540066" y="3109658"/>
            <a:ext cx="12065" cy="2540"/>
          </a:xfrm>
          <a:custGeom>
            <a:avLst/>
            <a:gdLst/>
            <a:ahLst/>
            <a:cxnLst/>
            <a:rect l="l" t="t" r="r" b="b"/>
            <a:pathLst>
              <a:path w="12065" h="2539">
                <a:moveTo>
                  <a:pt x="0" y="0"/>
                </a:moveTo>
                <a:lnTo>
                  <a:pt x="0" y="2209"/>
                </a:lnTo>
                <a:lnTo>
                  <a:pt x="11734" y="2209"/>
                </a:lnTo>
                <a:lnTo>
                  <a:pt x="0" y="0"/>
                </a:lnTo>
                <a:close/>
              </a:path>
            </a:pathLst>
          </a:custGeom>
          <a:solidFill>
            <a:srgbClr val="221F1F"/>
          </a:solidFill>
        </p:spPr>
        <p:txBody>
          <a:bodyPr wrap="square" lIns="0" tIns="0" rIns="0" bIns="0" rtlCol="0"/>
          <a:lstStyle/>
          <a:p>
            <a:endParaRPr/>
          </a:p>
        </p:txBody>
      </p:sp>
      <p:sp>
        <p:nvSpPr>
          <p:cNvPr id="1740" name="object 1740"/>
          <p:cNvSpPr/>
          <p:nvPr/>
        </p:nvSpPr>
        <p:spPr>
          <a:xfrm>
            <a:off x="1540066" y="3109658"/>
            <a:ext cx="12065" cy="2540"/>
          </a:xfrm>
          <a:custGeom>
            <a:avLst/>
            <a:gdLst/>
            <a:ahLst/>
            <a:cxnLst/>
            <a:rect l="l" t="t" r="r" b="b"/>
            <a:pathLst>
              <a:path w="12065" h="2539">
                <a:moveTo>
                  <a:pt x="11734" y="0"/>
                </a:moveTo>
                <a:lnTo>
                  <a:pt x="0" y="0"/>
                </a:lnTo>
                <a:lnTo>
                  <a:pt x="11734" y="2209"/>
                </a:lnTo>
                <a:lnTo>
                  <a:pt x="11734" y="0"/>
                </a:lnTo>
                <a:close/>
              </a:path>
            </a:pathLst>
          </a:custGeom>
          <a:solidFill>
            <a:srgbClr val="221F1F"/>
          </a:solidFill>
        </p:spPr>
        <p:txBody>
          <a:bodyPr wrap="square" lIns="0" tIns="0" rIns="0" bIns="0" rtlCol="0"/>
          <a:lstStyle/>
          <a:p>
            <a:endParaRPr/>
          </a:p>
        </p:txBody>
      </p:sp>
      <p:sp>
        <p:nvSpPr>
          <p:cNvPr id="1741" name="object 1741"/>
          <p:cNvSpPr/>
          <p:nvPr/>
        </p:nvSpPr>
        <p:spPr>
          <a:xfrm>
            <a:off x="1540066" y="3109658"/>
            <a:ext cx="12065" cy="2540"/>
          </a:xfrm>
          <a:custGeom>
            <a:avLst/>
            <a:gdLst/>
            <a:ahLst/>
            <a:cxnLst/>
            <a:rect l="l" t="t" r="r" b="b"/>
            <a:pathLst>
              <a:path w="12065" h="2539">
                <a:moveTo>
                  <a:pt x="11734" y="0"/>
                </a:moveTo>
                <a:lnTo>
                  <a:pt x="0" y="0"/>
                </a:lnTo>
                <a:lnTo>
                  <a:pt x="11734" y="2209"/>
                </a:lnTo>
                <a:lnTo>
                  <a:pt x="11734" y="0"/>
                </a:lnTo>
                <a:close/>
              </a:path>
            </a:pathLst>
          </a:custGeom>
          <a:solidFill>
            <a:srgbClr val="221F1F"/>
          </a:solidFill>
        </p:spPr>
        <p:txBody>
          <a:bodyPr wrap="square" lIns="0" tIns="0" rIns="0" bIns="0" rtlCol="0"/>
          <a:lstStyle/>
          <a:p>
            <a:endParaRPr/>
          </a:p>
        </p:txBody>
      </p:sp>
      <p:sp>
        <p:nvSpPr>
          <p:cNvPr id="1742" name="object 1742"/>
          <p:cNvSpPr/>
          <p:nvPr/>
        </p:nvSpPr>
        <p:spPr>
          <a:xfrm>
            <a:off x="1501936" y="3110395"/>
            <a:ext cx="17145" cy="1905"/>
          </a:xfrm>
          <a:custGeom>
            <a:avLst/>
            <a:gdLst/>
            <a:ahLst/>
            <a:cxnLst/>
            <a:rect l="l" t="t" r="r" b="b"/>
            <a:pathLst>
              <a:path w="17144" h="1905">
                <a:moveTo>
                  <a:pt x="0" y="0"/>
                </a:moveTo>
                <a:lnTo>
                  <a:pt x="736" y="1460"/>
                </a:lnTo>
                <a:lnTo>
                  <a:pt x="16865" y="1460"/>
                </a:lnTo>
                <a:lnTo>
                  <a:pt x="0" y="0"/>
                </a:lnTo>
                <a:close/>
              </a:path>
            </a:pathLst>
          </a:custGeom>
          <a:solidFill>
            <a:srgbClr val="221F1F"/>
          </a:solidFill>
        </p:spPr>
        <p:txBody>
          <a:bodyPr wrap="square" lIns="0" tIns="0" rIns="0" bIns="0" rtlCol="0"/>
          <a:lstStyle/>
          <a:p>
            <a:endParaRPr/>
          </a:p>
        </p:txBody>
      </p:sp>
      <p:sp>
        <p:nvSpPr>
          <p:cNvPr id="1743" name="object 1743"/>
          <p:cNvSpPr/>
          <p:nvPr/>
        </p:nvSpPr>
        <p:spPr>
          <a:xfrm>
            <a:off x="1501936" y="3110395"/>
            <a:ext cx="17145" cy="1905"/>
          </a:xfrm>
          <a:custGeom>
            <a:avLst/>
            <a:gdLst/>
            <a:ahLst/>
            <a:cxnLst/>
            <a:rect l="l" t="t" r="r" b="b"/>
            <a:pathLst>
              <a:path w="17144" h="1905">
                <a:moveTo>
                  <a:pt x="0" y="0"/>
                </a:moveTo>
                <a:lnTo>
                  <a:pt x="736" y="1460"/>
                </a:lnTo>
                <a:lnTo>
                  <a:pt x="16865" y="1460"/>
                </a:lnTo>
                <a:lnTo>
                  <a:pt x="0" y="0"/>
                </a:lnTo>
                <a:close/>
              </a:path>
            </a:pathLst>
          </a:custGeom>
          <a:solidFill>
            <a:srgbClr val="221F1F"/>
          </a:solidFill>
        </p:spPr>
        <p:txBody>
          <a:bodyPr wrap="square" lIns="0" tIns="0" rIns="0" bIns="0" rtlCol="0"/>
          <a:lstStyle/>
          <a:p>
            <a:endParaRPr/>
          </a:p>
        </p:txBody>
      </p:sp>
      <p:sp>
        <p:nvSpPr>
          <p:cNvPr id="1744" name="object 1744"/>
          <p:cNvSpPr/>
          <p:nvPr/>
        </p:nvSpPr>
        <p:spPr>
          <a:xfrm>
            <a:off x="1501936" y="3110395"/>
            <a:ext cx="17145" cy="1905"/>
          </a:xfrm>
          <a:custGeom>
            <a:avLst/>
            <a:gdLst/>
            <a:ahLst/>
            <a:cxnLst/>
            <a:rect l="l" t="t" r="r" b="b"/>
            <a:pathLst>
              <a:path w="17144" h="1905">
                <a:moveTo>
                  <a:pt x="15392" y="0"/>
                </a:moveTo>
                <a:lnTo>
                  <a:pt x="0" y="0"/>
                </a:lnTo>
                <a:lnTo>
                  <a:pt x="16865" y="1460"/>
                </a:lnTo>
                <a:lnTo>
                  <a:pt x="15392" y="0"/>
                </a:lnTo>
                <a:close/>
              </a:path>
            </a:pathLst>
          </a:custGeom>
          <a:solidFill>
            <a:srgbClr val="221F1F"/>
          </a:solidFill>
        </p:spPr>
        <p:txBody>
          <a:bodyPr wrap="square" lIns="0" tIns="0" rIns="0" bIns="0" rtlCol="0"/>
          <a:lstStyle/>
          <a:p>
            <a:endParaRPr/>
          </a:p>
        </p:txBody>
      </p:sp>
      <p:sp>
        <p:nvSpPr>
          <p:cNvPr id="1745" name="object 1745"/>
          <p:cNvSpPr/>
          <p:nvPr/>
        </p:nvSpPr>
        <p:spPr>
          <a:xfrm>
            <a:off x="1501936" y="3110395"/>
            <a:ext cx="17145" cy="1905"/>
          </a:xfrm>
          <a:custGeom>
            <a:avLst/>
            <a:gdLst/>
            <a:ahLst/>
            <a:cxnLst/>
            <a:rect l="l" t="t" r="r" b="b"/>
            <a:pathLst>
              <a:path w="17144" h="1905">
                <a:moveTo>
                  <a:pt x="15392" y="0"/>
                </a:moveTo>
                <a:lnTo>
                  <a:pt x="0" y="0"/>
                </a:lnTo>
                <a:lnTo>
                  <a:pt x="16865" y="1460"/>
                </a:lnTo>
                <a:lnTo>
                  <a:pt x="15392" y="0"/>
                </a:lnTo>
                <a:close/>
              </a:path>
            </a:pathLst>
          </a:custGeom>
          <a:solidFill>
            <a:srgbClr val="221F1F"/>
          </a:solidFill>
        </p:spPr>
        <p:txBody>
          <a:bodyPr wrap="square" lIns="0" tIns="0" rIns="0" bIns="0" rtlCol="0"/>
          <a:lstStyle/>
          <a:p>
            <a:endParaRPr/>
          </a:p>
        </p:txBody>
      </p:sp>
      <p:sp>
        <p:nvSpPr>
          <p:cNvPr id="1746" name="object 1746"/>
          <p:cNvSpPr/>
          <p:nvPr/>
        </p:nvSpPr>
        <p:spPr>
          <a:xfrm>
            <a:off x="1512201" y="3111860"/>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47" name="object 1747"/>
          <p:cNvSpPr/>
          <p:nvPr/>
        </p:nvSpPr>
        <p:spPr>
          <a:xfrm>
            <a:off x="1512201" y="3111860"/>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48" name="object 1748"/>
          <p:cNvSpPr/>
          <p:nvPr/>
        </p:nvSpPr>
        <p:spPr>
          <a:xfrm>
            <a:off x="1512201" y="3111860"/>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49" name="object 1749"/>
          <p:cNvSpPr/>
          <p:nvPr/>
        </p:nvSpPr>
        <p:spPr>
          <a:xfrm>
            <a:off x="1512201" y="3111860"/>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50" name="object 1750"/>
          <p:cNvSpPr/>
          <p:nvPr/>
        </p:nvSpPr>
        <p:spPr>
          <a:xfrm>
            <a:off x="1502672" y="3111860"/>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751" name="object 1751"/>
          <p:cNvSpPr/>
          <p:nvPr/>
        </p:nvSpPr>
        <p:spPr>
          <a:xfrm>
            <a:off x="1502672" y="3111860"/>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752" name="object 1752"/>
          <p:cNvSpPr/>
          <p:nvPr/>
        </p:nvSpPr>
        <p:spPr>
          <a:xfrm>
            <a:off x="1502672" y="3111860"/>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753" name="object 1753"/>
          <p:cNvSpPr/>
          <p:nvPr/>
        </p:nvSpPr>
        <p:spPr>
          <a:xfrm>
            <a:off x="1502672" y="3111860"/>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754" name="object 1754"/>
          <p:cNvSpPr/>
          <p:nvPr/>
        </p:nvSpPr>
        <p:spPr>
          <a:xfrm>
            <a:off x="1554736" y="3110395"/>
            <a:ext cx="9525" cy="1905"/>
          </a:xfrm>
          <a:custGeom>
            <a:avLst/>
            <a:gdLst/>
            <a:ahLst/>
            <a:cxnLst/>
            <a:rect l="l" t="t" r="r" b="b"/>
            <a:pathLst>
              <a:path w="9525" h="1905">
                <a:moveTo>
                  <a:pt x="0" y="0"/>
                </a:moveTo>
                <a:lnTo>
                  <a:pt x="0" y="1460"/>
                </a:lnTo>
                <a:lnTo>
                  <a:pt x="9525" y="1460"/>
                </a:lnTo>
                <a:lnTo>
                  <a:pt x="0" y="0"/>
                </a:lnTo>
                <a:close/>
              </a:path>
            </a:pathLst>
          </a:custGeom>
          <a:solidFill>
            <a:srgbClr val="221F1F"/>
          </a:solidFill>
        </p:spPr>
        <p:txBody>
          <a:bodyPr wrap="square" lIns="0" tIns="0" rIns="0" bIns="0" rtlCol="0"/>
          <a:lstStyle/>
          <a:p>
            <a:endParaRPr/>
          </a:p>
        </p:txBody>
      </p:sp>
      <p:sp>
        <p:nvSpPr>
          <p:cNvPr id="1755" name="object 1755"/>
          <p:cNvSpPr/>
          <p:nvPr/>
        </p:nvSpPr>
        <p:spPr>
          <a:xfrm>
            <a:off x="1554736" y="3110395"/>
            <a:ext cx="9525" cy="1905"/>
          </a:xfrm>
          <a:custGeom>
            <a:avLst/>
            <a:gdLst/>
            <a:ahLst/>
            <a:cxnLst/>
            <a:rect l="l" t="t" r="r" b="b"/>
            <a:pathLst>
              <a:path w="9525" h="1905">
                <a:moveTo>
                  <a:pt x="0" y="0"/>
                </a:moveTo>
                <a:lnTo>
                  <a:pt x="0" y="1460"/>
                </a:lnTo>
                <a:lnTo>
                  <a:pt x="9525" y="1460"/>
                </a:lnTo>
                <a:lnTo>
                  <a:pt x="0" y="0"/>
                </a:lnTo>
                <a:close/>
              </a:path>
            </a:pathLst>
          </a:custGeom>
          <a:solidFill>
            <a:srgbClr val="221F1F"/>
          </a:solidFill>
        </p:spPr>
        <p:txBody>
          <a:bodyPr wrap="square" lIns="0" tIns="0" rIns="0" bIns="0" rtlCol="0"/>
          <a:lstStyle/>
          <a:p>
            <a:endParaRPr/>
          </a:p>
        </p:txBody>
      </p:sp>
      <p:sp>
        <p:nvSpPr>
          <p:cNvPr id="1756" name="object 1756"/>
          <p:cNvSpPr/>
          <p:nvPr/>
        </p:nvSpPr>
        <p:spPr>
          <a:xfrm>
            <a:off x="1554736" y="3110395"/>
            <a:ext cx="10795" cy="1905"/>
          </a:xfrm>
          <a:custGeom>
            <a:avLst/>
            <a:gdLst/>
            <a:ahLst/>
            <a:cxnLst/>
            <a:rect l="l" t="t" r="r" b="b"/>
            <a:pathLst>
              <a:path w="10794" h="1905">
                <a:moveTo>
                  <a:pt x="10261" y="0"/>
                </a:moveTo>
                <a:lnTo>
                  <a:pt x="0" y="0"/>
                </a:lnTo>
                <a:lnTo>
                  <a:pt x="9525" y="1460"/>
                </a:lnTo>
                <a:lnTo>
                  <a:pt x="10261" y="0"/>
                </a:lnTo>
                <a:close/>
              </a:path>
            </a:pathLst>
          </a:custGeom>
          <a:solidFill>
            <a:srgbClr val="221F1F"/>
          </a:solidFill>
        </p:spPr>
        <p:txBody>
          <a:bodyPr wrap="square" lIns="0" tIns="0" rIns="0" bIns="0" rtlCol="0"/>
          <a:lstStyle/>
          <a:p>
            <a:endParaRPr/>
          </a:p>
        </p:txBody>
      </p:sp>
      <p:sp>
        <p:nvSpPr>
          <p:cNvPr id="1757" name="object 1757"/>
          <p:cNvSpPr/>
          <p:nvPr/>
        </p:nvSpPr>
        <p:spPr>
          <a:xfrm>
            <a:off x="1554736" y="3110395"/>
            <a:ext cx="10795" cy="1905"/>
          </a:xfrm>
          <a:custGeom>
            <a:avLst/>
            <a:gdLst/>
            <a:ahLst/>
            <a:cxnLst/>
            <a:rect l="l" t="t" r="r" b="b"/>
            <a:pathLst>
              <a:path w="10794" h="1905">
                <a:moveTo>
                  <a:pt x="10261" y="0"/>
                </a:moveTo>
                <a:lnTo>
                  <a:pt x="0" y="0"/>
                </a:lnTo>
                <a:lnTo>
                  <a:pt x="9525" y="1460"/>
                </a:lnTo>
                <a:lnTo>
                  <a:pt x="10261" y="0"/>
                </a:lnTo>
                <a:close/>
              </a:path>
            </a:pathLst>
          </a:custGeom>
          <a:solidFill>
            <a:srgbClr val="221F1F"/>
          </a:solidFill>
        </p:spPr>
        <p:txBody>
          <a:bodyPr wrap="square" lIns="0" tIns="0" rIns="0" bIns="0" rtlCol="0"/>
          <a:lstStyle/>
          <a:p>
            <a:endParaRPr/>
          </a:p>
        </p:txBody>
      </p:sp>
      <p:sp>
        <p:nvSpPr>
          <p:cNvPr id="1758" name="object 1758"/>
          <p:cNvSpPr/>
          <p:nvPr/>
        </p:nvSpPr>
        <p:spPr>
          <a:xfrm>
            <a:off x="1519535" y="3111124"/>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759" name="object 1759"/>
          <p:cNvSpPr/>
          <p:nvPr/>
        </p:nvSpPr>
        <p:spPr>
          <a:xfrm>
            <a:off x="1519535" y="3111124"/>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760" name="object 1760"/>
          <p:cNvSpPr/>
          <p:nvPr/>
        </p:nvSpPr>
        <p:spPr>
          <a:xfrm>
            <a:off x="1519535" y="3111124"/>
            <a:ext cx="8890" cy="1270"/>
          </a:xfrm>
          <a:custGeom>
            <a:avLst/>
            <a:gdLst/>
            <a:ahLst/>
            <a:cxnLst/>
            <a:rect l="l" t="t" r="r" b="b"/>
            <a:pathLst>
              <a:path w="8890" h="1269">
                <a:moveTo>
                  <a:pt x="8801" y="0"/>
                </a:moveTo>
                <a:lnTo>
                  <a:pt x="0" y="0"/>
                </a:lnTo>
                <a:lnTo>
                  <a:pt x="6604" y="736"/>
                </a:lnTo>
                <a:lnTo>
                  <a:pt x="8801" y="0"/>
                </a:lnTo>
                <a:close/>
              </a:path>
            </a:pathLst>
          </a:custGeom>
          <a:solidFill>
            <a:srgbClr val="221F1F"/>
          </a:solidFill>
        </p:spPr>
        <p:txBody>
          <a:bodyPr wrap="square" lIns="0" tIns="0" rIns="0" bIns="0" rtlCol="0"/>
          <a:lstStyle/>
          <a:p>
            <a:endParaRPr/>
          </a:p>
        </p:txBody>
      </p:sp>
      <p:sp>
        <p:nvSpPr>
          <p:cNvPr id="1761" name="object 1761"/>
          <p:cNvSpPr/>
          <p:nvPr/>
        </p:nvSpPr>
        <p:spPr>
          <a:xfrm>
            <a:off x="1519535" y="3111124"/>
            <a:ext cx="8890" cy="1270"/>
          </a:xfrm>
          <a:custGeom>
            <a:avLst/>
            <a:gdLst/>
            <a:ahLst/>
            <a:cxnLst/>
            <a:rect l="l" t="t" r="r" b="b"/>
            <a:pathLst>
              <a:path w="8890" h="1269">
                <a:moveTo>
                  <a:pt x="8801" y="0"/>
                </a:moveTo>
                <a:lnTo>
                  <a:pt x="0" y="0"/>
                </a:lnTo>
                <a:lnTo>
                  <a:pt x="6604" y="736"/>
                </a:lnTo>
                <a:lnTo>
                  <a:pt x="8801" y="0"/>
                </a:lnTo>
                <a:close/>
              </a:path>
            </a:pathLst>
          </a:custGeom>
          <a:solidFill>
            <a:srgbClr val="221F1F"/>
          </a:solidFill>
        </p:spPr>
        <p:txBody>
          <a:bodyPr wrap="square" lIns="0" tIns="0" rIns="0" bIns="0" rtlCol="0"/>
          <a:lstStyle/>
          <a:p>
            <a:endParaRPr/>
          </a:p>
        </p:txBody>
      </p:sp>
      <p:sp>
        <p:nvSpPr>
          <p:cNvPr id="1762" name="object 1762"/>
          <p:cNvSpPr/>
          <p:nvPr/>
        </p:nvSpPr>
        <p:spPr>
          <a:xfrm>
            <a:off x="1553999" y="3111860"/>
            <a:ext cx="10795" cy="1270"/>
          </a:xfrm>
          <a:custGeom>
            <a:avLst/>
            <a:gdLst/>
            <a:ahLst/>
            <a:cxnLst/>
            <a:rect l="l" t="t" r="r" b="b"/>
            <a:pathLst>
              <a:path w="10794" h="1269">
                <a:moveTo>
                  <a:pt x="736" y="0"/>
                </a:moveTo>
                <a:lnTo>
                  <a:pt x="0" y="723"/>
                </a:lnTo>
                <a:lnTo>
                  <a:pt x="10261" y="723"/>
                </a:lnTo>
                <a:lnTo>
                  <a:pt x="736" y="0"/>
                </a:lnTo>
                <a:close/>
              </a:path>
            </a:pathLst>
          </a:custGeom>
          <a:solidFill>
            <a:srgbClr val="221F1F"/>
          </a:solidFill>
        </p:spPr>
        <p:txBody>
          <a:bodyPr wrap="square" lIns="0" tIns="0" rIns="0" bIns="0" rtlCol="0"/>
          <a:lstStyle/>
          <a:p>
            <a:endParaRPr/>
          </a:p>
        </p:txBody>
      </p:sp>
      <p:sp>
        <p:nvSpPr>
          <p:cNvPr id="1763" name="object 1763"/>
          <p:cNvSpPr/>
          <p:nvPr/>
        </p:nvSpPr>
        <p:spPr>
          <a:xfrm>
            <a:off x="1553999" y="3111860"/>
            <a:ext cx="10795" cy="1270"/>
          </a:xfrm>
          <a:custGeom>
            <a:avLst/>
            <a:gdLst/>
            <a:ahLst/>
            <a:cxnLst/>
            <a:rect l="l" t="t" r="r" b="b"/>
            <a:pathLst>
              <a:path w="10794" h="1269">
                <a:moveTo>
                  <a:pt x="736" y="0"/>
                </a:moveTo>
                <a:lnTo>
                  <a:pt x="0" y="723"/>
                </a:lnTo>
                <a:lnTo>
                  <a:pt x="10261" y="723"/>
                </a:lnTo>
                <a:lnTo>
                  <a:pt x="736" y="0"/>
                </a:lnTo>
                <a:close/>
              </a:path>
            </a:pathLst>
          </a:custGeom>
          <a:solidFill>
            <a:srgbClr val="221F1F"/>
          </a:solidFill>
        </p:spPr>
        <p:txBody>
          <a:bodyPr wrap="square" lIns="0" tIns="0" rIns="0" bIns="0" rtlCol="0"/>
          <a:lstStyle/>
          <a:p>
            <a:endParaRPr/>
          </a:p>
        </p:txBody>
      </p:sp>
      <p:sp>
        <p:nvSpPr>
          <p:cNvPr id="1764" name="object 1764"/>
          <p:cNvSpPr/>
          <p:nvPr/>
        </p:nvSpPr>
        <p:spPr>
          <a:xfrm>
            <a:off x="1554736" y="3111860"/>
            <a:ext cx="9525" cy="1270"/>
          </a:xfrm>
          <a:custGeom>
            <a:avLst/>
            <a:gdLst/>
            <a:ahLst/>
            <a:cxnLst/>
            <a:rect l="l" t="t" r="r" b="b"/>
            <a:pathLst>
              <a:path w="9525" h="1269">
                <a:moveTo>
                  <a:pt x="9525" y="0"/>
                </a:moveTo>
                <a:lnTo>
                  <a:pt x="0" y="0"/>
                </a:lnTo>
                <a:lnTo>
                  <a:pt x="9525" y="723"/>
                </a:lnTo>
                <a:lnTo>
                  <a:pt x="9525" y="0"/>
                </a:lnTo>
                <a:close/>
              </a:path>
            </a:pathLst>
          </a:custGeom>
          <a:solidFill>
            <a:srgbClr val="221F1F"/>
          </a:solidFill>
        </p:spPr>
        <p:txBody>
          <a:bodyPr wrap="square" lIns="0" tIns="0" rIns="0" bIns="0" rtlCol="0"/>
          <a:lstStyle/>
          <a:p>
            <a:endParaRPr/>
          </a:p>
        </p:txBody>
      </p:sp>
      <p:sp>
        <p:nvSpPr>
          <p:cNvPr id="1765" name="object 1765"/>
          <p:cNvSpPr/>
          <p:nvPr/>
        </p:nvSpPr>
        <p:spPr>
          <a:xfrm>
            <a:off x="1554736" y="3111860"/>
            <a:ext cx="9525" cy="1270"/>
          </a:xfrm>
          <a:custGeom>
            <a:avLst/>
            <a:gdLst/>
            <a:ahLst/>
            <a:cxnLst/>
            <a:rect l="l" t="t" r="r" b="b"/>
            <a:pathLst>
              <a:path w="9525" h="1269">
                <a:moveTo>
                  <a:pt x="9525" y="0"/>
                </a:moveTo>
                <a:lnTo>
                  <a:pt x="0" y="0"/>
                </a:lnTo>
                <a:lnTo>
                  <a:pt x="9525" y="723"/>
                </a:lnTo>
                <a:lnTo>
                  <a:pt x="9525" y="0"/>
                </a:lnTo>
                <a:close/>
              </a:path>
            </a:pathLst>
          </a:custGeom>
          <a:solidFill>
            <a:srgbClr val="221F1F"/>
          </a:solidFill>
        </p:spPr>
        <p:txBody>
          <a:bodyPr wrap="square" lIns="0" tIns="0" rIns="0" bIns="0" rtlCol="0"/>
          <a:lstStyle/>
          <a:p>
            <a:endParaRPr/>
          </a:p>
        </p:txBody>
      </p:sp>
      <p:sp>
        <p:nvSpPr>
          <p:cNvPr id="1766" name="object 1766"/>
          <p:cNvSpPr/>
          <p:nvPr/>
        </p:nvSpPr>
        <p:spPr>
          <a:xfrm>
            <a:off x="1553999" y="3112588"/>
            <a:ext cx="10795" cy="1270"/>
          </a:xfrm>
          <a:custGeom>
            <a:avLst/>
            <a:gdLst/>
            <a:ahLst/>
            <a:cxnLst/>
            <a:rect l="l" t="t" r="r" b="b"/>
            <a:pathLst>
              <a:path w="10794" h="1269">
                <a:moveTo>
                  <a:pt x="0" y="0"/>
                </a:moveTo>
                <a:lnTo>
                  <a:pt x="0" y="736"/>
                </a:lnTo>
                <a:lnTo>
                  <a:pt x="10261" y="736"/>
                </a:lnTo>
                <a:lnTo>
                  <a:pt x="0" y="0"/>
                </a:lnTo>
                <a:close/>
              </a:path>
            </a:pathLst>
          </a:custGeom>
          <a:solidFill>
            <a:srgbClr val="221F1F"/>
          </a:solidFill>
        </p:spPr>
        <p:txBody>
          <a:bodyPr wrap="square" lIns="0" tIns="0" rIns="0" bIns="0" rtlCol="0"/>
          <a:lstStyle/>
          <a:p>
            <a:endParaRPr/>
          </a:p>
        </p:txBody>
      </p:sp>
      <p:sp>
        <p:nvSpPr>
          <p:cNvPr id="1767" name="object 1767"/>
          <p:cNvSpPr/>
          <p:nvPr/>
        </p:nvSpPr>
        <p:spPr>
          <a:xfrm>
            <a:off x="1553999" y="3112588"/>
            <a:ext cx="10795" cy="1270"/>
          </a:xfrm>
          <a:custGeom>
            <a:avLst/>
            <a:gdLst/>
            <a:ahLst/>
            <a:cxnLst/>
            <a:rect l="l" t="t" r="r" b="b"/>
            <a:pathLst>
              <a:path w="10794" h="1269">
                <a:moveTo>
                  <a:pt x="0" y="0"/>
                </a:moveTo>
                <a:lnTo>
                  <a:pt x="0" y="736"/>
                </a:lnTo>
                <a:lnTo>
                  <a:pt x="10261" y="736"/>
                </a:lnTo>
                <a:lnTo>
                  <a:pt x="0" y="0"/>
                </a:lnTo>
                <a:close/>
              </a:path>
            </a:pathLst>
          </a:custGeom>
          <a:solidFill>
            <a:srgbClr val="221F1F"/>
          </a:solidFill>
        </p:spPr>
        <p:txBody>
          <a:bodyPr wrap="square" lIns="0" tIns="0" rIns="0" bIns="0" rtlCol="0"/>
          <a:lstStyle/>
          <a:p>
            <a:endParaRPr/>
          </a:p>
        </p:txBody>
      </p:sp>
      <p:sp>
        <p:nvSpPr>
          <p:cNvPr id="1768" name="object 1768"/>
          <p:cNvSpPr/>
          <p:nvPr/>
        </p:nvSpPr>
        <p:spPr>
          <a:xfrm>
            <a:off x="1553999" y="3112588"/>
            <a:ext cx="10795" cy="1270"/>
          </a:xfrm>
          <a:custGeom>
            <a:avLst/>
            <a:gdLst/>
            <a:ahLst/>
            <a:cxnLst/>
            <a:rect l="l" t="t" r="r" b="b"/>
            <a:pathLst>
              <a:path w="10794" h="1269">
                <a:moveTo>
                  <a:pt x="10261" y="0"/>
                </a:moveTo>
                <a:lnTo>
                  <a:pt x="0" y="0"/>
                </a:lnTo>
                <a:lnTo>
                  <a:pt x="10261" y="736"/>
                </a:lnTo>
                <a:lnTo>
                  <a:pt x="10261" y="0"/>
                </a:lnTo>
                <a:close/>
              </a:path>
            </a:pathLst>
          </a:custGeom>
          <a:solidFill>
            <a:srgbClr val="221F1F"/>
          </a:solidFill>
        </p:spPr>
        <p:txBody>
          <a:bodyPr wrap="square" lIns="0" tIns="0" rIns="0" bIns="0" rtlCol="0"/>
          <a:lstStyle/>
          <a:p>
            <a:endParaRPr/>
          </a:p>
        </p:txBody>
      </p:sp>
      <p:sp>
        <p:nvSpPr>
          <p:cNvPr id="1769" name="object 1769"/>
          <p:cNvSpPr/>
          <p:nvPr/>
        </p:nvSpPr>
        <p:spPr>
          <a:xfrm>
            <a:off x="1553999" y="3112588"/>
            <a:ext cx="10795" cy="1270"/>
          </a:xfrm>
          <a:custGeom>
            <a:avLst/>
            <a:gdLst/>
            <a:ahLst/>
            <a:cxnLst/>
            <a:rect l="l" t="t" r="r" b="b"/>
            <a:pathLst>
              <a:path w="10794" h="1269">
                <a:moveTo>
                  <a:pt x="10261" y="0"/>
                </a:moveTo>
                <a:lnTo>
                  <a:pt x="0" y="0"/>
                </a:lnTo>
                <a:lnTo>
                  <a:pt x="10261" y="736"/>
                </a:lnTo>
                <a:lnTo>
                  <a:pt x="10261" y="0"/>
                </a:lnTo>
                <a:close/>
              </a:path>
            </a:pathLst>
          </a:custGeom>
          <a:solidFill>
            <a:srgbClr val="221F1F"/>
          </a:solidFill>
        </p:spPr>
        <p:txBody>
          <a:bodyPr wrap="square" lIns="0" tIns="0" rIns="0" bIns="0" rtlCol="0"/>
          <a:lstStyle/>
          <a:p>
            <a:endParaRPr/>
          </a:p>
        </p:txBody>
      </p:sp>
      <p:sp>
        <p:nvSpPr>
          <p:cNvPr id="1770" name="object 1770"/>
          <p:cNvSpPr/>
          <p:nvPr/>
        </p:nvSpPr>
        <p:spPr>
          <a:xfrm>
            <a:off x="1502672" y="3111860"/>
            <a:ext cx="7620" cy="1905"/>
          </a:xfrm>
          <a:custGeom>
            <a:avLst/>
            <a:gdLst/>
            <a:ahLst/>
            <a:cxnLst/>
            <a:rect l="l" t="t" r="r" b="b"/>
            <a:pathLst>
              <a:path w="7619" h="1905">
                <a:moveTo>
                  <a:pt x="0" y="0"/>
                </a:moveTo>
                <a:lnTo>
                  <a:pt x="0" y="1460"/>
                </a:lnTo>
                <a:lnTo>
                  <a:pt x="7327" y="1460"/>
                </a:lnTo>
                <a:lnTo>
                  <a:pt x="0" y="0"/>
                </a:lnTo>
                <a:close/>
              </a:path>
            </a:pathLst>
          </a:custGeom>
          <a:solidFill>
            <a:srgbClr val="221F1F"/>
          </a:solidFill>
        </p:spPr>
        <p:txBody>
          <a:bodyPr wrap="square" lIns="0" tIns="0" rIns="0" bIns="0" rtlCol="0"/>
          <a:lstStyle/>
          <a:p>
            <a:endParaRPr/>
          </a:p>
        </p:txBody>
      </p:sp>
      <p:sp>
        <p:nvSpPr>
          <p:cNvPr id="1771" name="object 1771"/>
          <p:cNvSpPr/>
          <p:nvPr/>
        </p:nvSpPr>
        <p:spPr>
          <a:xfrm>
            <a:off x="1502672" y="3111860"/>
            <a:ext cx="7620" cy="1905"/>
          </a:xfrm>
          <a:custGeom>
            <a:avLst/>
            <a:gdLst/>
            <a:ahLst/>
            <a:cxnLst/>
            <a:rect l="l" t="t" r="r" b="b"/>
            <a:pathLst>
              <a:path w="7619" h="1905">
                <a:moveTo>
                  <a:pt x="0" y="0"/>
                </a:moveTo>
                <a:lnTo>
                  <a:pt x="0" y="1460"/>
                </a:lnTo>
                <a:lnTo>
                  <a:pt x="7327" y="1460"/>
                </a:lnTo>
                <a:lnTo>
                  <a:pt x="0" y="0"/>
                </a:lnTo>
                <a:close/>
              </a:path>
            </a:pathLst>
          </a:custGeom>
          <a:solidFill>
            <a:srgbClr val="221F1F"/>
          </a:solidFill>
        </p:spPr>
        <p:txBody>
          <a:bodyPr wrap="square" lIns="0" tIns="0" rIns="0" bIns="0" rtlCol="0"/>
          <a:lstStyle/>
          <a:p>
            <a:endParaRPr/>
          </a:p>
        </p:txBody>
      </p:sp>
      <p:sp>
        <p:nvSpPr>
          <p:cNvPr id="1772" name="object 1772"/>
          <p:cNvSpPr/>
          <p:nvPr/>
        </p:nvSpPr>
        <p:spPr>
          <a:xfrm>
            <a:off x="1502672" y="3111860"/>
            <a:ext cx="9525" cy="1905"/>
          </a:xfrm>
          <a:custGeom>
            <a:avLst/>
            <a:gdLst/>
            <a:ahLst/>
            <a:cxnLst/>
            <a:rect l="l" t="t" r="r" b="b"/>
            <a:pathLst>
              <a:path w="9525" h="1905">
                <a:moveTo>
                  <a:pt x="9525" y="0"/>
                </a:moveTo>
                <a:lnTo>
                  <a:pt x="0" y="0"/>
                </a:lnTo>
                <a:lnTo>
                  <a:pt x="7327" y="1460"/>
                </a:lnTo>
                <a:lnTo>
                  <a:pt x="9525" y="0"/>
                </a:lnTo>
                <a:close/>
              </a:path>
            </a:pathLst>
          </a:custGeom>
          <a:solidFill>
            <a:srgbClr val="221F1F"/>
          </a:solidFill>
        </p:spPr>
        <p:txBody>
          <a:bodyPr wrap="square" lIns="0" tIns="0" rIns="0" bIns="0" rtlCol="0"/>
          <a:lstStyle/>
          <a:p>
            <a:endParaRPr/>
          </a:p>
        </p:txBody>
      </p:sp>
      <p:sp>
        <p:nvSpPr>
          <p:cNvPr id="1773" name="object 1773"/>
          <p:cNvSpPr/>
          <p:nvPr/>
        </p:nvSpPr>
        <p:spPr>
          <a:xfrm>
            <a:off x="1502672" y="3111860"/>
            <a:ext cx="9525" cy="1905"/>
          </a:xfrm>
          <a:custGeom>
            <a:avLst/>
            <a:gdLst/>
            <a:ahLst/>
            <a:cxnLst/>
            <a:rect l="l" t="t" r="r" b="b"/>
            <a:pathLst>
              <a:path w="9525" h="1905">
                <a:moveTo>
                  <a:pt x="9525" y="0"/>
                </a:moveTo>
                <a:lnTo>
                  <a:pt x="0" y="0"/>
                </a:lnTo>
                <a:lnTo>
                  <a:pt x="7327" y="1460"/>
                </a:lnTo>
                <a:lnTo>
                  <a:pt x="9525" y="0"/>
                </a:lnTo>
                <a:close/>
              </a:path>
            </a:pathLst>
          </a:custGeom>
          <a:solidFill>
            <a:srgbClr val="221F1F"/>
          </a:solidFill>
        </p:spPr>
        <p:txBody>
          <a:bodyPr wrap="square" lIns="0" tIns="0" rIns="0" bIns="0" rtlCol="0"/>
          <a:lstStyle/>
          <a:p>
            <a:endParaRPr/>
          </a:p>
        </p:txBody>
      </p:sp>
      <p:sp>
        <p:nvSpPr>
          <p:cNvPr id="1774" name="object 1774"/>
          <p:cNvSpPr/>
          <p:nvPr/>
        </p:nvSpPr>
        <p:spPr>
          <a:xfrm>
            <a:off x="1502672" y="3113327"/>
            <a:ext cx="5715" cy="0"/>
          </a:xfrm>
          <a:custGeom>
            <a:avLst/>
            <a:gdLst/>
            <a:ahLst/>
            <a:cxnLst/>
            <a:rect l="l" t="t" r="r" b="b"/>
            <a:pathLst>
              <a:path w="5715">
                <a:moveTo>
                  <a:pt x="0" y="0"/>
                </a:moveTo>
                <a:lnTo>
                  <a:pt x="5130" y="0"/>
                </a:lnTo>
              </a:path>
            </a:pathLst>
          </a:custGeom>
          <a:solidFill>
            <a:srgbClr val="221F1F"/>
          </a:solidFill>
        </p:spPr>
        <p:txBody>
          <a:bodyPr wrap="square" lIns="0" tIns="0" rIns="0" bIns="0" rtlCol="0"/>
          <a:lstStyle/>
          <a:p>
            <a:endParaRPr/>
          </a:p>
        </p:txBody>
      </p:sp>
      <p:sp>
        <p:nvSpPr>
          <p:cNvPr id="1775" name="object 1775"/>
          <p:cNvSpPr/>
          <p:nvPr/>
        </p:nvSpPr>
        <p:spPr>
          <a:xfrm>
            <a:off x="1502672" y="3113327"/>
            <a:ext cx="5715" cy="0"/>
          </a:xfrm>
          <a:custGeom>
            <a:avLst/>
            <a:gdLst/>
            <a:ahLst/>
            <a:cxnLst/>
            <a:rect l="l" t="t" r="r" b="b"/>
            <a:pathLst>
              <a:path w="5715">
                <a:moveTo>
                  <a:pt x="0" y="0"/>
                </a:moveTo>
                <a:lnTo>
                  <a:pt x="5130" y="0"/>
                </a:lnTo>
              </a:path>
            </a:pathLst>
          </a:custGeom>
          <a:solidFill>
            <a:srgbClr val="221F1F"/>
          </a:solidFill>
        </p:spPr>
        <p:txBody>
          <a:bodyPr wrap="square" lIns="0" tIns="0" rIns="0" bIns="0" rtlCol="0"/>
          <a:lstStyle/>
          <a:p>
            <a:endParaRPr/>
          </a:p>
        </p:txBody>
      </p:sp>
      <p:sp>
        <p:nvSpPr>
          <p:cNvPr id="1776" name="object 1776"/>
          <p:cNvSpPr/>
          <p:nvPr/>
        </p:nvSpPr>
        <p:spPr>
          <a:xfrm>
            <a:off x="1502672" y="3113327"/>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777" name="object 1777"/>
          <p:cNvSpPr/>
          <p:nvPr/>
        </p:nvSpPr>
        <p:spPr>
          <a:xfrm>
            <a:off x="1502672" y="3113327"/>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778" name="object 1778"/>
          <p:cNvSpPr/>
          <p:nvPr/>
        </p:nvSpPr>
        <p:spPr>
          <a:xfrm>
            <a:off x="1512201" y="3111860"/>
            <a:ext cx="6985" cy="2540"/>
          </a:xfrm>
          <a:custGeom>
            <a:avLst/>
            <a:gdLst/>
            <a:ahLst/>
            <a:cxnLst/>
            <a:rect l="l" t="t" r="r" b="b"/>
            <a:pathLst>
              <a:path w="6984" h="2539">
                <a:moveTo>
                  <a:pt x="0" y="0"/>
                </a:moveTo>
                <a:lnTo>
                  <a:pt x="0" y="2197"/>
                </a:lnTo>
                <a:lnTo>
                  <a:pt x="6604" y="2197"/>
                </a:lnTo>
                <a:lnTo>
                  <a:pt x="0" y="0"/>
                </a:lnTo>
                <a:close/>
              </a:path>
            </a:pathLst>
          </a:custGeom>
          <a:solidFill>
            <a:srgbClr val="221F1F"/>
          </a:solidFill>
        </p:spPr>
        <p:txBody>
          <a:bodyPr wrap="square" lIns="0" tIns="0" rIns="0" bIns="0" rtlCol="0"/>
          <a:lstStyle/>
          <a:p>
            <a:endParaRPr/>
          </a:p>
        </p:txBody>
      </p:sp>
      <p:sp>
        <p:nvSpPr>
          <p:cNvPr id="1779" name="object 1779"/>
          <p:cNvSpPr/>
          <p:nvPr/>
        </p:nvSpPr>
        <p:spPr>
          <a:xfrm>
            <a:off x="1512201" y="3111860"/>
            <a:ext cx="6985" cy="2540"/>
          </a:xfrm>
          <a:custGeom>
            <a:avLst/>
            <a:gdLst/>
            <a:ahLst/>
            <a:cxnLst/>
            <a:rect l="l" t="t" r="r" b="b"/>
            <a:pathLst>
              <a:path w="6984" h="2539">
                <a:moveTo>
                  <a:pt x="0" y="0"/>
                </a:moveTo>
                <a:lnTo>
                  <a:pt x="0" y="2197"/>
                </a:lnTo>
                <a:lnTo>
                  <a:pt x="6604" y="2197"/>
                </a:lnTo>
                <a:lnTo>
                  <a:pt x="0" y="0"/>
                </a:lnTo>
                <a:close/>
              </a:path>
            </a:pathLst>
          </a:custGeom>
          <a:solidFill>
            <a:srgbClr val="221F1F"/>
          </a:solidFill>
        </p:spPr>
        <p:txBody>
          <a:bodyPr wrap="square" lIns="0" tIns="0" rIns="0" bIns="0" rtlCol="0"/>
          <a:lstStyle/>
          <a:p>
            <a:endParaRPr/>
          </a:p>
        </p:txBody>
      </p:sp>
      <p:sp>
        <p:nvSpPr>
          <p:cNvPr id="1780" name="object 1780"/>
          <p:cNvSpPr/>
          <p:nvPr/>
        </p:nvSpPr>
        <p:spPr>
          <a:xfrm>
            <a:off x="1512201" y="3111860"/>
            <a:ext cx="6985" cy="2540"/>
          </a:xfrm>
          <a:custGeom>
            <a:avLst/>
            <a:gdLst/>
            <a:ahLst/>
            <a:cxnLst/>
            <a:rect l="l" t="t" r="r" b="b"/>
            <a:pathLst>
              <a:path w="6984" h="2539">
                <a:moveTo>
                  <a:pt x="6604" y="0"/>
                </a:moveTo>
                <a:lnTo>
                  <a:pt x="0" y="0"/>
                </a:lnTo>
                <a:lnTo>
                  <a:pt x="6604" y="2197"/>
                </a:lnTo>
                <a:lnTo>
                  <a:pt x="6604" y="0"/>
                </a:lnTo>
                <a:close/>
              </a:path>
            </a:pathLst>
          </a:custGeom>
          <a:solidFill>
            <a:srgbClr val="221F1F"/>
          </a:solidFill>
        </p:spPr>
        <p:txBody>
          <a:bodyPr wrap="square" lIns="0" tIns="0" rIns="0" bIns="0" rtlCol="0"/>
          <a:lstStyle/>
          <a:p>
            <a:endParaRPr/>
          </a:p>
        </p:txBody>
      </p:sp>
      <p:sp>
        <p:nvSpPr>
          <p:cNvPr id="1781" name="object 1781"/>
          <p:cNvSpPr/>
          <p:nvPr/>
        </p:nvSpPr>
        <p:spPr>
          <a:xfrm>
            <a:off x="1512201" y="3111860"/>
            <a:ext cx="6985" cy="2540"/>
          </a:xfrm>
          <a:custGeom>
            <a:avLst/>
            <a:gdLst/>
            <a:ahLst/>
            <a:cxnLst/>
            <a:rect l="l" t="t" r="r" b="b"/>
            <a:pathLst>
              <a:path w="6984" h="2539">
                <a:moveTo>
                  <a:pt x="6604" y="0"/>
                </a:moveTo>
                <a:lnTo>
                  <a:pt x="0" y="0"/>
                </a:lnTo>
                <a:lnTo>
                  <a:pt x="6604" y="2197"/>
                </a:lnTo>
                <a:lnTo>
                  <a:pt x="6604" y="0"/>
                </a:lnTo>
                <a:close/>
              </a:path>
            </a:pathLst>
          </a:custGeom>
          <a:solidFill>
            <a:srgbClr val="221F1F"/>
          </a:solidFill>
        </p:spPr>
        <p:txBody>
          <a:bodyPr wrap="square" lIns="0" tIns="0" rIns="0" bIns="0" rtlCol="0"/>
          <a:lstStyle/>
          <a:p>
            <a:endParaRPr/>
          </a:p>
        </p:txBody>
      </p:sp>
      <p:sp>
        <p:nvSpPr>
          <p:cNvPr id="1782" name="object 1782"/>
          <p:cNvSpPr/>
          <p:nvPr/>
        </p:nvSpPr>
        <p:spPr>
          <a:xfrm>
            <a:off x="1503401" y="3113327"/>
            <a:ext cx="3175" cy="1270"/>
          </a:xfrm>
          <a:custGeom>
            <a:avLst/>
            <a:gdLst/>
            <a:ahLst/>
            <a:cxnLst/>
            <a:rect l="l" t="t" r="r" b="b"/>
            <a:pathLst>
              <a:path w="3175" h="1269">
                <a:moveTo>
                  <a:pt x="0" y="0"/>
                </a:moveTo>
                <a:lnTo>
                  <a:pt x="0" y="723"/>
                </a:lnTo>
                <a:lnTo>
                  <a:pt x="2946" y="723"/>
                </a:lnTo>
                <a:lnTo>
                  <a:pt x="0" y="0"/>
                </a:lnTo>
                <a:close/>
              </a:path>
            </a:pathLst>
          </a:custGeom>
          <a:solidFill>
            <a:srgbClr val="221F1F"/>
          </a:solidFill>
        </p:spPr>
        <p:txBody>
          <a:bodyPr wrap="square" lIns="0" tIns="0" rIns="0" bIns="0" rtlCol="0"/>
          <a:lstStyle/>
          <a:p>
            <a:endParaRPr/>
          </a:p>
        </p:txBody>
      </p:sp>
      <p:sp>
        <p:nvSpPr>
          <p:cNvPr id="1783" name="object 1783"/>
          <p:cNvSpPr/>
          <p:nvPr/>
        </p:nvSpPr>
        <p:spPr>
          <a:xfrm>
            <a:off x="1503401" y="3113327"/>
            <a:ext cx="3175" cy="1270"/>
          </a:xfrm>
          <a:custGeom>
            <a:avLst/>
            <a:gdLst/>
            <a:ahLst/>
            <a:cxnLst/>
            <a:rect l="l" t="t" r="r" b="b"/>
            <a:pathLst>
              <a:path w="3175" h="1269">
                <a:moveTo>
                  <a:pt x="0" y="0"/>
                </a:moveTo>
                <a:lnTo>
                  <a:pt x="0" y="723"/>
                </a:lnTo>
                <a:lnTo>
                  <a:pt x="2946" y="723"/>
                </a:lnTo>
                <a:lnTo>
                  <a:pt x="0" y="0"/>
                </a:lnTo>
                <a:close/>
              </a:path>
            </a:pathLst>
          </a:custGeom>
          <a:solidFill>
            <a:srgbClr val="221F1F"/>
          </a:solidFill>
        </p:spPr>
        <p:txBody>
          <a:bodyPr wrap="square" lIns="0" tIns="0" rIns="0" bIns="0" rtlCol="0"/>
          <a:lstStyle/>
          <a:p>
            <a:endParaRPr/>
          </a:p>
        </p:txBody>
      </p:sp>
      <p:sp>
        <p:nvSpPr>
          <p:cNvPr id="1784" name="object 1784"/>
          <p:cNvSpPr/>
          <p:nvPr/>
        </p:nvSpPr>
        <p:spPr>
          <a:xfrm>
            <a:off x="1503401" y="3113327"/>
            <a:ext cx="4445" cy="1270"/>
          </a:xfrm>
          <a:custGeom>
            <a:avLst/>
            <a:gdLst/>
            <a:ahLst/>
            <a:cxnLst/>
            <a:rect l="l" t="t" r="r" b="b"/>
            <a:pathLst>
              <a:path w="4444" h="1269">
                <a:moveTo>
                  <a:pt x="4394" y="0"/>
                </a:moveTo>
                <a:lnTo>
                  <a:pt x="0" y="0"/>
                </a:lnTo>
                <a:lnTo>
                  <a:pt x="2946" y="723"/>
                </a:lnTo>
                <a:lnTo>
                  <a:pt x="4394" y="0"/>
                </a:lnTo>
                <a:close/>
              </a:path>
            </a:pathLst>
          </a:custGeom>
          <a:solidFill>
            <a:srgbClr val="221F1F"/>
          </a:solidFill>
        </p:spPr>
        <p:txBody>
          <a:bodyPr wrap="square" lIns="0" tIns="0" rIns="0" bIns="0" rtlCol="0"/>
          <a:lstStyle/>
          <a:p>
            <a:endParaRPr/>
          </a:p>
        </p:txBody>
      </p:sp>
      <p:sp>
        <p:nvSpPr>
          <p:cNvPr id="1785" name="object 1785"/>
          <p:cNvSpPr/>
          <p:nvPr/>
        </p:nvSpPr>
        <p:spPr>
          <a:xfrm>
            <a:off x="1503401" y="3113327"/>
            <a:ext cx="4445" cy="1270"/>
          </a:xfrm>
          <a:custGeom>
            <a:avLst/>
            <a:gdLst/>
            <a:ahLst/>
            <a:cxnLst/>
            <a:rect l="l" t="t" r="r" b="b"/>
            <a:pathLst>
              <a:path w="4444" h="1269">
                <a:moveTo>
                  <a:pt x="4394" y="0"/>
                </a:moveTo>
                <a:lnTo>
                  <a:pt x="0" y="0"/>
                </a:lnTo>
                <a:lnTo>
                  <a:pt x="2946" y="723"/>
                </a:lnTo>
                <a:lnTo>
                  <a:pt x="4394" y="0"/>
                </a:lnTo>
                <a:close/>
              </a:path>
            </a:pathLst>
          </a:custGeom>
          <a:solidFill>
            <a:srgbClr val="221F1F"/>
          </a:solidFill>
        </p:spPr>
        <p:txBody>
          <a:bodyPr wrap="square" lIns="0" tIns="0" rIns="0" bIns="0" rtlCol="0"/>
          <a:lstStyle/>
          <a:p>
            <a:endParaRPr/>
          </a:p>
        </p:txBody>
      </p:sp>
      <p:sp>
        <p:nvSpPr>
          <p:cNvPr id="1786" name="object 1786"/>
          <p:cNvSpPr/>
          <p:nvPr/>
        </p:nvSpPr>
        <p:spPr>
          <a:xfrm>
            <a:off x="1540066" y="3111860"/>
            <a:ext cx="12700" cy="2540"/>
          </a:xfrm>
          <a:custGeom>
            <a:avLst/>
            <a:gdLst/>
            <a:ahLst/>
            <a:cxnLst/>
            <a:rect l="l" t="t" r="r" b="b"/>
            <a:pathLst>
              <a:path w="12700" h="2539">
                <a:moveTo>
                  <a:pt x="0" y="0"/>
                </a:moveTo>
                <a:lnTo>
                  <a:pt x="0" y="2197"/>
                </a:lnTo>
                <a:lnTo>
                  <a:pt x="12471" y="2197"/>
                </a:lnTo>
                <a:lnTo>
                  <a:pt x="0" y="0"/>
                </a:lnTo>
                <a:close/>
              </a:path>
            </a:pathLst>
          </a:custGeom>
          <a:solidFill>
            <a:srgbClr val="221F1F"/>
          </a:solidFill>
        </p:spPr>
        <p:txBody>
          <a:bodyPr wrap="square" lIns="0" tIns="0" rIns="0" bIns="0" rtlCol="0"/>
          <a:lstStyle/>
          <a:p>
            <a:endParaRPr/>
          </a:p>
        </p:txBody>
      </p:sp>
      <p:sp>
        <p:nvSpPr>
          <p:cNvPr id="1787" name="object 1787"/>
          <p:cNvSpPr/>
          <p:nvPr/>
        </p:nvSpPr>
        <p:spPr>
          <a:xfrm>
            <a:off x="1540066" y="3111860"/>
            <a:ext cx="12700" cy="2540"/>
          </a:xfrm>
          <a:custGeom>
            <a:avLst/>
            <a:gdLst/>
            <a:ahLst/>
            <a:cxnLst/>
            <a:rect l="l" t="t" r="r" b="b"/>
            <a:pathLst>
              <a:path w="12700" h="2539">
                <a:moveTo>
                  <a:pt x="0" y="0"/>
                </a:moveTo>
                <a:lnTo>
                  <a:pt x="0" y="2197"/>
                </a:lnTo>
                <a:lnTo>
                  <a:pt x="12471" y="2197"/>
                </a:lnTo>
                <a:lnTo>
                  <a:pt x="0" y="0"/>
                </a:lnTo>
                <a:close/>
              </a:path>
            </a:pathLst>
          </a:custGeom>
          <a:solidFill>
            <a:srgbClr val="221F1F"/>
          </a:solidFill>
        </p:spPr>
        <p:txBody>
          <a:bodyPr wrap="square" lIns="0" tIns="0" rIns="0" bIns="0" rtlCol="0"/>
          <a:lstStyle/>
          <a:p>
            <a:endParaRPr/>
          </a:p>
        </p:txBody>
      </p:sp>
      <p:sp>
        <p:nvSpPr>
          <p:cNvPr id="1788" name="object 1788"/>
          <p:cNvSpPr/>
          <p:nvPr/>
        </p:nvSpPr>
        <p:spPr>
          <a:xfrm>
            <a:off x="1540066" y="3111860"/>
            <a:ext cx="12700" cy="2540"/>
          </a:xfrm>
          <a:custGeom>
            <a:avLst/>
            <a:gdLst/>
            <a:ahLst/>
            <a:cxnLst/>
            <a:rect l="l" t="t" r="r" b="b"/>
            <a:pathLst>
              <a:path w="12700" h="2539">
                <a:moveTo>
                  <a:pt x="11734" y="0"/>
                </a:moveTo>
                <a:lnTo>
                  <a:pt x="0" y="0"/>
                </a:lnTo>
                <a:lnTo>
                  <a:pt x="12471" y="2197"/>
                </a:lnTo>
                <a:lnTo>
                  <a:pt x="11734" y="0"/>
                </a:lnTo>
                <a:close/>
              </a:path>
            </a:pathLst>
          </a:custGeom>
          <a:solidFill>
            <a:srgbClr val="221F1F"/>
          </a:solidFill>
        </p:spPr>
        <p:txBody>
          <a:bodyPr wrap="square" lIns="0" tIns="0" rIns="0" bIns="0" rtlCol="0"/>
          <a:lstStyle/>
          <a:p>
            <a:endParaRPr/>
          </a:p>
        </p:txBody>
      </p:sp>
      <p:sp>
        <p:nvSpPr>
          <p:cNvPr id="1789" name="object 1789"/>
          <p:cNvSpPr/>
          <p:nvPr/>
        </p:nvSpPr>
        <p:spPr>
          <a:xfrm>
            <a:off x="1540066" y="3111860"/>
            <a:ext cx="12700" cy="2540"/>
          </a:xfrm>
          <a:custGeom>
            <a:avLst/>
            <a:gdLst/>
            <a:ahLst/>
            <a:cxnLst/>
            <a:rect l="l" t="t" r="r" b="b"/>
            <a:pathLst>
              <a:path w="12700" h="2539">
                <a:moveTo>
                  <a:pt x="11734" y="0"/>
                </a:moveTo>
                <a:lnTo>
                  <a:pt x="0" y="0"/>
                </a:lnTo>
                <a:lnTo>
                  <a:pt x="12471" y="2197"/>
                </a:lnTo>
                <a:lnTo>
                  <a:pt x="11734" y="0"/>
                </a:lnTo>
                <a:close/>
              </a:path>
            </a:pathLst>
          </a:custGeom>
          <a:solidFill>
            <a:srgbClr val="221F1F"/>
          </a:solidFill>
        </p:spPr>
        <p:txBody>
          <a:bodyPr wrap="square" lIns="0" tIns="0" rIns="0" bIns="0" rtlCol="0"/>
          <a:lstStyle/>
          <a:p>
            <a:endParaRPr/>
          </a:p>
        </p:txBody>
      </p:sp>
      <p:sp>
        <p:nvSpPr>
          <p:cNvPr id="1790" name="object 1790"/>
          <p:cNvSpPr/>
          <p:nvPr/>
        </p:nvSpPr>
        <p:spPr>
          <a:xfrm>
            <a:off x="1512201" y="311405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91" name="object 1791"/>
          <p:cNvSpPr/>
          <p:nvPr/>
        </p:nvSpPr>
        <p:spPr>
          <a:xfrm>
            <a:off x="1512201" y="311405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92" name="object 1792"/>
          <p:cNvSpPr/>
          <p:nvPr/>
        </p:nvSpPr>
        <p:spPr>
          <a:xfrm>
            <a:off x="1512201" y="311405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93" name="object 1793"/>
          <p:cNvSpPr/>
          <p:nvPr/>
        </p:nvSpPr>
        <p:spPr>
          <a:xfrm>
            <a:off x="1512201" y="3114055"/>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794" name="object 1794"/>
          <p:cNvSpPr/>
          <p:nvPr/>
        </p:nvSpPr>
        <p:spPr>
          <a:xfrm>
            <a:off x="1503401" y="3114055"/>
            <a:ext cx="1270" cy="1270"/>
          </a:xfrm>
          <a:custGeom>
            <a:avLst/>
            <a:gdLst/>
            <a:ahLst/>
            <a:cxnLst/>
            <a:rect l="l" t="t" r="r" b="b"/>
            <a:pathLst>
              <a:path w="1269" h="1269">
                <a:moveTo>
                  <a:pt x="736" y="0"/>
                </a:moveTo>
                <a:lnTo>
                  <a:pt x="0" y="0"/>
                </a:lnTo>
                <a:lnTo>
                  <a:pt x="0" y="736"/>
                </a:lnTo>
                <a:lnTo>
                  <a:pt x="736" y="0"/>
                </a:lnTo>
                <a:close/>
              </a:path>
            </a:pathLst>
          </a:custGeom>
          <a:solidFill>
            <a:srgbClr val="221F1F"/>
          </a:solidFill>
        </p:spPr>
        <p:txBody>
          <a:bodyPr wrap="square" lIns="0" tIns="0" rIns="0" bIns="0" rtlCol="0"/>
          <a:lstStyle/>
          <a:p>
            <a:endParaRPr/>
          </a:p>
        </p:txBody>
      </p:sp>
      <p:sp>
        <p:nvSpPr>
          <p:cNvPr id="1795" name="object 1795"/>
          <p:cNvSpPr/>
          <p:nvPr/>
        </p:nvSpPr>
        <p:spPr>
          <a:xfrm>
            <a:off x="1503401" y="3114055"/>
            <a:ext cx="1270" cy="1270"/>
          </a:xfrm>
          <a:custGeom>
            <a:avLst/>
            <a:gdLst/>
            <a:ahLst/>
            <a:cxnLst/>
            <a:rect l="l" t="t" r="r" b="b"/>
            <a:pathLst>
              <a:path w="1269" h="1269">
                <a:moveTo>
                  <a:pt x="736" y="0"/>
                </a:moveTo>
                <a:lnTo>
                  <a:pt x="0" y="0"/>
                </a:lnTo>
                <a:lnTo>
                  <a:pt x="0" y="736"/>
                </a:lnTo>
                <a:lnTo>
                  <a:pt x="736" y="0"/>
                </a:lnTo>
                <a:close/>
              </a:path>
            </a:pathLst>
          </a:custGeom>
          <a:solidFill>
            <a:srgbClr val="221F1F"/>
          </a:solidFill>
        </p:spPr>
        <p:txBody>
          <a:bodyPr wrap="square" lIns="0" tIns="0" rIns="0" bIns="0" rtlCol="0"/>
          <a:lstStyle/>
          <a:p>
            <a:endParaRPr/>
          </a:p>
        </p:txBody>
      </p:sp>
      <p:sp>
        <p:nvSpPr>
          <p:cNvPr id="1796" name="object 1796"/>
          <p:cNvSpPr/>
          <p:nvPr/>
        </p:nvSpPr>
        <p:spPr>
          <a:xfrm>
            <a:off x="1540066" y="3114055"/>
            <a:ext cx="12700" cy="0"/>
          </a:xfrm>
          <a:custGeom>
            <a:avLst/>
            <a:gdLst/>
            <a:ahLst/>
            <a:cxnLst/>
            <a:rect l="l" t="t" r="r" b="b"/>
            <a:pathLst>
              <a:path w="12700">
                <a:moveTo>
                  <a:pt x="0" y="0"/>
                </a:moveTo>
                <a:lnTo>
                  <a:pt x="12471" y="0"/>
                </a:lnTo>
              </a:path>
            </a:pathLst>
          </a:custGeom>
          <a:solidFill>
            <a:srgbClr val="221F1F"/>
          </a:solidFill>
        </p:spPr>
        <p:txBody>
          <a:bodyPr wrap="square" lIns="0" tIns="0" rIns="0" bIns="0" rtlCol="0"/>
          <a:lstStyle/>
          <a:p>
            <a:endParaRPr/>
          </a:p>
        </p:txBody>
      </p:sp>
      <p:sp>
        <p:nvSpPr>
          <p:cNvPr id="1797" name="object 1797"/>
          <p:cNvSpPr/>
          <p:nvPr/>
        </p:nvSpPr>
        <p:spPr>
          <a:xfrm>
            <a:off x="1540066" y="3114055"/>
            <a:ext cx="12700" cy="0"/>
          </a:xfrm>
          <a:custGeom>
            <a:avLst/>
            <a:gdLst/>
            <a:ahLst/>
            <a:cxnLst/>
            <a:rect l="l" t="t" r="r" b="b"/>
            <a:pathLst>
              <a:path w="12700">
                <a:moveTo>
                  <a:pt x="0" y="0"/>
                </a:moveTo>
                <a:lnTo>
                  <a:pt x="12471" y="0"/>
                </a:lnTo>
              </a:path>
            </a:pathLst>
          </a:custGeom>
          <a:solidFill>
            <a:srgbClr val="221F1F"/>
          </a:solidFill>
        </p:spPr>
        <p:txBody>
          <a:bodyPr wrap="square" lIns="0" tIns="0" rIns="0" bIns="0" rtlCol="0"/>
          <a:lstStyle/>
          <a:p>
            <a:endParaRPr/>
          </a:p>
        </p:txBody>
      </p:sp>
      <p:sp>
        <p:nvSpPr>
          <p:cNvPr id="1798" name="object 1798"/>
          <p:cNvSpPr/>
          <p:nvPr/>
        </p:nvSpPr>
        <p:spPr>
          <a:xfrm>
            <a:off x="1540066" y="3114055"/>
            <a:ext cx="12700" cy="0"/>
          </a:xfrm>
          <a:custGeom>
            <a:avLst/>
            <a:gdLst/>
            <a:ahLst/>
            <a:cxnLst/>
            <a:rect l="l" t="t" r="r" b="b"/>
            <a:pathLst>
              <a:path w="12700">
                <a:moveTo>
                  <a:pt x="0" y="0"/>
                </a:moveTo>
                <a:lnTo>
                  <a:pt x="12471" y="0"/>
                </a:lnTo>
              </a:path>
            </a:pathLst>
          </a:custGeom>
          <a:solidFill>
            <a:srgbClr val="221F1F"/>
          </a:solidFill>
        </p:spPr>
        <p:txBody>
          <a:bodyPr wrap="square" lIns="0" tIns="0" rIns="0" bIns="0" rtlCol="0"/>
          <a:lstStyle/>
          <a:p>
            <a:endParaRPr/>
          </a:p>
        </p:txBody>
      </p:sp>
      <p:sp>
        <p:nvSpPr>
          <p:cNvPr id="1799" name="object 1799"/>
          <p:cNvSpPr/>
          <p:nvPr/>
        </p:nvSpPr>
        <p:spPr>
          <a:xfrm>
            <a:off x="1540066" y="3114055"/>
            <a:ext cx="12700" cy="0"/>
          </a:xfrm>
          <a:custGeom>
            <a:avLst/>
            <a:gdLst/>
            <a:ahLst/>
            <a:cxnLst/>
            <a:rect l="l" t="t" r="r" b="b"/>
            <a:pathLst>
              <a:path w="12700">
                <a:moveTo>
                  <a:pt x="0" y="0"/>
                </a:moveTo>
                <a:lnTo>
                  <a:pt x="12471" y="0"/>
                </a:lnTo>
              </a:path>
            </a:pathLst>
          </a:custGeom>
          <a:solidFill>
            <a:srgbClr val="221F1F"/>
          </a:solidFill>
        </p:spPr>
        <p:txBody>
          <a:bodyPr wrap="square" lIns="0" tIns="0" rIns="0" bIns="0" rtlCol="0"/>
          <a:lstStyle/>
          <a:p>
            <a:endParaRPr/>
          </a:p>
        </p:txBody>
      </p:sp>
      <p:sp>
        <p:nvSpPr>
          <p:cNvPr id="1800" name="object 1800"/>
          <p:cNvSpPr/>
          <p:nvPr/>
        </p:nvSpPr>
        <p:spPr>
          <a:xfrm>
            <a:off x="1503401" y="3114055"/>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801" name="object 1801"/>
          <p:cNvSpPr/>
          <p:nvPr/>
        </p:nvSpPr>
        <p:spPr>
          <a:xfrm>
            <a:off x="1503401" y="3114055"/>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802" name="object 1802"/>
          <p:cNvSpPr/>
          <p:nvPr/>
        </p:nvSpPr>
        <p:spPr>
          <a:xfrm>
            <a:off x="1503401" y="3114055"/>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803" name="object 1803"/>
          <p:cNvSpPr/>
          <p:nvPr/>
        </p:nvSpPr>
        <p:spPr>
          <a:xfrm>
            <a:off x="1503401" y="3114055"/>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1804" name="object 1804"/>
          <p:cNvSpPr/>
          <p:nvPr/>
        </p:nvSpPr>
        <p:spPr>
          <a:xfrm>
            <a:off x="1519535" y="3111860"/>
            <a:ext cx="7620" cy="3175"/>
          </a:xfrm>
          <a:custGeom>
            <a:avLst/>
            <a:gdLst/>
            <a:ahLst/>
            <a:cxnLst/>
            <a:rect l="l" t="t" r="r" b="b"/>
            <a:pathLst>
              <a:path w="7619" h="3175">
                <a:moveTo>
                  <a:pt x="0" y="0"/>
                </a:moveTo>
                <a:lnTo>
                  <a:pt x="0" y="2933"/>
                </a:lnTo>
                <a:lnTo>
                  <a:pt x="7327" y="2933"/>
                </a:lnTo>
                <a:lnTo>
                  <a:pt x="0" y="0"/>
                </a:lnTo>
                <a:close/>
              </a:path>
            </a:pathLst>
          </a:custGeom>
          <a:solidFill>
            <a:srgbClr val="221F1F"/>
          </a:solidFill>
        </p:spPr>
        <p:txBody>
          <a:bodyPr wrap="square" lIns="0" tIns="0" rIns="0" bIns="0" rtlCol="0"/>
          <a:lstStyle/>
          <a:p>
            <a:endParaRPr/>
          </a:p>
        </p:txBody>
      </p:sp>
      <p:sp>
        <p:nvSpPr>
          <p:cNvPr id="1805" name="object 1805"/>
          <p:cNvSpPr/>
          <p:nvPr/>
        </p:nvSpPr>
        <p:spPr>
          <a:xfrm>
            <a:off x="1519535" y="3111860"/>
            <a:ext cx="7620" cy="3175"/>
          </a:xfrm>
          <a:custGeom>
            <a:avLst/>
            <a:gdLst/>
            <a:ahLst/>
            <a:cxnLst/>
            <a:rect l="l" t="t" r="r" b="b"/>
            <a:pathLst>
              <a:path w="7619" h="3175">
                <a:moveTo>
                  <a:pt x="0" y="0"/>
                </a:moveTo>
                <a:lnTo>
                  <a:pt x="0" y="2933"/>
                </a:lnTo>
                <a:lnTo>
                  <a:pt x="7327" y="2933"/>
                </a:lnTo>
                <a:lnTo>
                  <a:pt x="0" y="0"/>
                </a:lnTo>
                <a:close/>
              </a:path>
            </a:pathLst>
          </a:custGeom>
          <a:solidFill>
            <a:srgbClr val="221F1F"/>
          </a:solidFill>
        </p:spPr>
        <p:txBody>
          <a:bodyPr wrap="square" lIns="0" tIns="0" rIns="0" bIns="0" rtlCol="0"/>
          <a:lstStyle/>
          <a:p>
            <a:endParaRPr/>
          </a:p>
        </p:txBody>
      </p:sp>
      <p:sp>
        <p:nvSpPr>
          <p:cNvPr id="1806" name="object 1806"/>
          <p:cNvSpPr/>
          <p:nvPr/>
        </p:nvSpPr>
        <p:spPr>
          <a:xfrm>
            <a:off x="1519535" y="3111860"/>
            <a:ext cx="7620" cy="3175"/>
          </a:xfrm>
          <a:custGeom>
            <a:avLst/>
            <a:gdLst/>
            <a:ahLst/>
            <a:cxnLst/>
            <a:rect l="l" t="t" r="r" b="b"/>
            <a:pathLst>
              <a:path w="7619" h="3175">
                <a:moveTo>
                  <a:pt x="6604" y="0"/>
                </a:moveTo>
                <a:lnTo>
                  <a:pt x="0" y="0"/>
                </a:lnTo>
                <a:lnTo>
                  <a:pt x="7327" y="2933"/>
                </a:lnTo>
                <a:lnTo>
                  <a:pt x="6604" y="0"/>
                </a:lnTo>
                <a:close/>
              </a:path>
            </a:pathLst>
          </a:custGeom>
          <a:solidFill>
            <a:srgbClr val="221F1F"/>
          </a:solidFill>
        </p:spPr>
        <p:txBody>
          <a:bodyPr wrap="square" lIns="0" tIns="0" rIns="0" bIns="0" rtlCol="0"/>
          <a:lstStyle/>
          <a:p>
            <a:endParaRPr/>
          </a:p>
        </p:txBody>
      </p:sp>
      <p:sp>
        <p:nvSpPr>
          <p:cNvPr id="1807" name="object 1807"/>
          <p:cNvSpPr/>
          <p:nvPr/>
        </p:nvSpPr>
        <p:spPr>
          <a:xfrm>
            <a:off x="1519535" y="3111860"/>
            <a:ext cx="7620" cy="3175"/>
          </a:xfrm>
          <a:custGeom>
            <a:avLst/>
            <a:gdLst/>
            <a:ahLst/>
            <a:cxnLst/>
            <a:rect l="l" t="t" r="r" b="b"/>
            <a:pathLst>
              <a:path w="7619" h="3175">
                <a:moveTo>
                  <a:pt x="6604" y="0"/>
                </a:moveTo>
                <a:lnTo>
                  <a:pt x="0" y="0"/>
                </a:lnTo>
                <a:lnTo>
                  <a:pt x="7327" y="2933"/>
                </a:lnTo>
                <a:lnTo>
                  <a:pt x="6604" y="0"/>
                </a:lnTo>
                <a:close/>
              </a:path>
            </a:pathLst>
          </a:custGeom>
          <a:solidFill>
            <a:srgbClr val="221F1F"/>
          </a:solidFill>
        </p:spPr>
        <p:txBody>
          <a:bodyPr wrap="square" lIns="0" tIns="0" rIns="0" bIns="0" rtlCol="0"/>
          <a:lstStyle/>
          <a:p>
            <a:endParaRPr/>
          </a:p>
        </p:txBody>
      </p:sp>
      <p:sp>
        <p:nvSpPr>
          <p:cNvPr id="1808" name="object 1808"/>
          <p:cNvSpPr/>
          <p:nvPr/>
        </p:nvSpPr>
        <p:spPr>
          <a:xfrm>
            <a:off x="1553276" y="3113327"/>
            <a:ext cx="11430" cy="1905"/>
          </a:xfrm>
          <a:custGeom>
            <a:avLst/>
            <a:gdLst/>
            <a:ahLst/>
            <a:cxnLst/>
            <a:rect l="l" t="t" r="r" b="b"/>
            <a:pathLst>
              <a:path w="11430" h="1905">
                <a:moveTo>
                  <a:pt x="723" y="0"/>
                </a:moveTo>
                <a:lnTo>
                  <a:pt x="0" y="1460"/>
                </a:lnTo>
                <a:lnTo>
                  <a:pt x="10985" y="1460"/>
                </a:lnTo>
                <a:lnTo>
                  <a:pt x="723" y="0"/>
                </a:lnTo>
                <a:close/>
              </a:path>
            </a:pathLst>
          </a:custGeom>
          <a:solidFill>
            <a:srgbClr val="221F1F"/>
          </a:solidFill>
        </p:spPr>
        <p:txBody>
          <a:bodyPr wrap="square" lIns="0" tIns="0" rIns="0" bIns="0" rtlCol="0"/>
          <a:lstStyle/>
          <a:p>
            <a:endParaRPr/>
          </a:p>
        </p:txBody>
      </p:sp>
      <p:sp>
        <p:nvSpPr>
          <p:cNvPr id="1809" name="object 1809"/>
          <p:cNvSpPr/>
          <p:nvPr/>
        </p:nvSpPr>
        <p:spPr>
          <a:xfrm>
            <a:off x="1553276" y="3113327"/>
            <a:ext cx="11430" cy="1905"/>
          </a:xfrm>
          <a:custGeom>
            <a:avLst/>
            <a:gdLst/>
            <a:ahLst/>
            <a:cxnLst/>
            <a:rect l="l" t="t" r="r" b="b"/>
            <a:pathLst>
              <a:path w="11430" h="1905">
                <a:moveTo>
                  <a:pt x="723" y="0"/>
                </a:moveTo>
                <a:lnTo>
                  <a:pt x="0" y="1460"/>
                </a:lnTo>
                <a:lnTo>
                  <a:pt x="10985" y="1460"/>
                </a:lnTo>
                <a:lnTo>
                  <a:pt x="723" y="0"/>
                </a:lnTo>
                <a:close/>
              </a:path>
            </a:pathLst>
          </a:custGeom>
          <a:solidFill>
            <a:srgbClr val="221F1F"/>
          </a:solidFill>
        </p:spPr>
        <p:txBody>
          <a:bodyPr wrap="square" lIns="0" tIns="0" rIns="0" bIns="0" rtlCol="0"/>
          <a:lstStyle/>
          <a:p>
            <a:endParaRPr/>
          </a:p>
        </p:txBody>
      </p:sp>
      <p:sp>
        <p:nvSpPr>
          <p:cNvPr id="1810" name="object 1810"/>
          <p:cNvSpPr/>
          <p:nvPr/>
        </p:nvSpPr>
        <p:spPr>
          <a:xfrm>
            <a:off x="1553999" y="3113327"/>
            <a:ext cx="10795" cy="1905"/>
          </a:xfrm>
          <a:custGeom>
            <a:avLst/>
            <a:gdLst/>
            <a:ahLst/>
            <a:cxnLst/>
            <a:rect l="l" t="t" r="r" b="b"/>
            <a:pathLst>
              <a:path w="10794" h="1905">
                <a:moveTo>
                  <a:pt x="10261" y="0"/>
                </a:moveTo>
                <a:lnTo>
                  <a:pt x="0" y="0"/>
                </a:lnTo>
                <a:lnTo>
                  <a:pt x="10261" y="1460"/>
                </a:lnTo>
                <a:lnTo>
                  <a:pt x="10261" y="0"/>
                </a:lnTo>
                <a:close/>
              </a:path>
            </a:pathLst>
          </a:custGeom>
          <a:solidFill>
            <a:srgbClr val="221F1F"/>
          </a:solidFill>
        </p:spPr>
        <p:txBody>
          <a:bodyPr wrap="square" lIns="0" tIns="0" rIns="0" bIns="0" rtlCol="0"/>
          <a:lstStyle/>
          <a:p>
            <a:endParaRPr/>
          </a:p>
        </p:txBody>
      </p:sp>
      <p:sp>
        <p:nvSpPr>
          <p:cNvPr id="1811" name="object 1811"/>
          <p:cNvSpPr/>
          <p:nvPr/>
        </p:nvSpPr>
        <p:spPr>
          <a:xfrm>
            <a:off x="1553999" y="3113327"/>
            <a:ext cx="10795" cy="1905"/>
          </a:xfrm>
          <a:custGeom>
            <a:avLst/>
            <a:gdLst/>
            <a:ahLst/>
            <a:cxnLst/>
            <a:rect l="l" t="t" r="r" b="b"/>
            <a:pathLst>
              <a:path w="10794" h="1905">
                <a:moveTo>
                  <a:pt x="10261" y="0"/>
                </a:moveTo>
                <a:lnTo>
                  <a:pt x="0" y="0"/>
                </a:lnTo>
                <a:lnTo>
                  <a:pt x="10261" y="1460"/>
                </a:lnTo>
                <a:lnTo>
                  <a:pt x="10261" y="0"/>
                </a:lnTo>
                <a:close/>
              </a:path>
            </a:pathLst>
          </a:custGeom>
          <a:solidFill>
            <a:srgbClr val="221F1F"/>
          </a:solidFill>
        </p:spPr>
        <p:txBody>
          <a:bodyPr wrap="square" lIns="0" tIns="0" rIns="0" bIns="0" rtlCol="0"/>
          <a:lstStyle/>
          <a:p>
            <a:endParaRPr/>
          </a:p>
        </p:txBody>
      </p:sp>
      <p:sp>
        <p:nvSpPr>
          <p:cNvPr id="1812" name="object 1812"/>
          <p:cNvSpPr/>
          <p:nvPr/>
        </p:nvSpPr>
        <p:spPr>
          <a:xfrm>
            <a:off x="1519535" y="3114791"/>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813" name="object 1813"/>
          <p:cNvSpPr/>
          <p:nvPr/>
        </p:nvSpPr>
        <p:spPr>
          <a:xfrm>
            <a:off x="1519535" y="3114791"/>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814" name="object 1814"/>
          <p:cNvSpPr/>
          <p:nvPr/>
        </p:nvSpPr>
        <p:spPr>
          <a:xfrm>
            <a:off x="1519535" y="3114791"/>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815" name="object 1815"/>
          <p:cNvSpPr/>
          <p:nvPr/>
        </p:nvSpPr>
        <p:spPr>
          <a:xfrm>
            <a:off x="1519535" y="3114791"/>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1816" name="object 1816"/>
          <p:cNvSpPr/>
          <p:nvPr/>
        </p:nvSpPr>
        <p:spPr>
          <a:xfrm>
            <a:off x="1519535" y="3115519"/>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817" name="object 1817"/>
          <p:cNvSpPr/>
          <p:nvPr/>
        </p:nvSpPr>
        <p:spPr>
          <a:xfrm>
            <a:off x="1519535" y="3115519"/>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818" name="object 1818"/>
          <p:cNvSpPr/>
          <p:nvPr/>
        </p:nvSpPr>
        <p:spPr>
          <a:xfrm>
            <a:off x="1519535" y="3115519"/>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819" name="object 1819"/>
          <p:cNvSpPr/>
          <p:nvPr/>
        </p:nvSpPr>
        <p:spPr>
          <a:xfrm>
            <a:off x="1519535" y="3115519"/>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820" name="object 1820"/>
          <p:cNvSpPr/>
          <p:nvPr/>
        </p:nvSpPr>
        <p:spPr>
          <a:xfrm>
            <a:off x="1512201" y="3114055"/>
            <a:ext cx="6985" cy="2540"/>
          </a:xfrm>
          <a:custGeom>
            <a:avLst/>
            <a:gdLst/>
            <a:ahLst/>
            <a:cxnLst/>
            <a:rect l="l" t="t" r="r" b="b"/>
            <a:pathLst>
              <a:path w="6984" h="2539">
                <a:moveTo>
                  <a:pt x="0" y="0"/>
                </a:moveTo>
                <a:lnTo>
                  <a:pt x="0" y="2209"/>
                </a:lnTo>
                <a:lnTo>
                  <a:pt x="6604" y="2209"/>
                </a:lnTo>
                <a:lnTo>
                  <a:pt x="0" y="0"/>
                </a:lnTo>
                <a:close/>
              </a:path>
            </a:pathLst>
          </a:custGeom>
          <a:solidFill>
            <a:srgbClr val="221F1F"/>
          </a:solidFill>
        </p:spPr>
        <p:txBody>
          <a:bodyPr wrap="square" lIns="0" tIns="0" rIns="0" bIns="0" rtlCol="0"/>
          <a:lstStyle/>
          <a:p>
            <a:endParaRPr/>
          </a:p>
        </p:txBody>
      </p:sp>
      <p:sp>
        <p:nvSpPr>
          <p:cNvPr id="1821" name="object 1821"/>
          <p:cNvSpPr/>
          <p:nvPr/>
        </p:nvSpPr>
        <p:spPr>
          <a:xfrm>
            <a:off x="1512201" y="3114055"/>
            <a:ext cx="6985" cy="2540"/>
          </a:xfrm>
          <a:custGeom>
            <a:avLst/>
            <a:gdLst/>
            <a:ahLst/>
            <a:cxnLst/>
            <a:rect l="l" t="t" r="r" b="b"/>
            <a:pathLst>
              <a:path w="6984" h="2539">
                <a:moveTo>
                  <a:pt x="0" y="0"/>
                </a:moveTo>
                <a:lnTo>
                  <a:pt x="0" y="2209"/>
                </a:lnTo>
                <a:lnTo>
                  <a:pt x="6604" y="2209"/>
                </a:lnTo>
                <a:lnTo>
                  <a:pt x="0" y="0"/>
                </a:lnTo>
                <a:close/>
              </a:path>
            </a:pathLst>
          </a:custGeom>
          <a:solidFill>
            <a:srgbClr val="221F1F"/>
          </a:solidFill>
        </p:spPr>
        <p:txBody>
          <a:bodyPr wrap="square" lIns="0" tIns="0" rIns="0" bIns="0" rtlCol="0"/>
          <a:lstStyle/>
          <a:p>
            <a:endParaRPr/>
          </a:p>
        </p:txBody>
      </p:sp>
      <p:sp>
        <p:nvSpPr>
          <p:cNvPr id="1822" name="object 1822"/>
          <p:cNvSpPr/>
          <p:nvPr/>
        </p:nvSpPr>
        <p:spPr>
          <a:xfrm>
            <a:off x="1512201" y="3114055"/>
            <a:ext cx="6985" cy="2540"/>
          </a:xfrm>
          <a:custGeom>
            <a:avLst/>
            <a:gdLst/>
            <a:ahLst/>
            <a:cxnLst/>
            <a:rect l="l" t="t" r="r" b="b"/>
            <a:pathLst>
              <a:path w="6984" h="2539">
                <a:moveTo>
                  <a:pt x="6604" y="0"/>
                </a:moveTo>
                <a:lnTo>
                  <a:pt x="0" y="0"/>
                </a:lnTo>
                <a:lnTo>
                  <a:pt x="6604" y="2209"/>
                </a:lnTo>
                <a:lnTo>
                  <a:pt x="6604" y="0"/>
                </a:lnTo>
                <a:close/>
              </a:path>
            </a:pathLst>
          </a:custGeom>
          <a:solidFill>
            <a:srgbClr val="221F1F"/>
          </a:solidFill>
        </p:spPr>
        <p:txBody>
          <a:bodyPr wrap="square" lIns="0" tIns="0" rIns="0" bIns="0" rtlCol="0"/>
          <a:lstStyle/>
          <a:p>
            <a:endParaRPr/>
          </a:p>
        </p:txBody>
      </p:sp>
      <p:sp>
        <p:nvSpPr>
          <p:cNvPr id="1823" name="object 1823"/>
          <p:cNvSpPr/>
          <p:nvPr/>
        </p:nvSpPr>
        <p:spPr>
          <a:xfrm>
            <a:off x="1512201" y="3114055"/>
            <a:ext cx="6985" cy="2540"/>
          </a:xfrm>
          <a:custGeom>
            <a:avLst/>
            <a:gdLst/>
            <a:ahLst/>
            <a:cxnLst/>
            <a:rect l="l" t="t" r="r" b="b"/>
            <a:pathLst>
              <a:path w="6984" h="2539">
                <a:moveTo>
                  <a:pt x="6604" y="0"/>
                </a:moveTo>
                <a:lnTo>
                  <a:pt x="0" y="0"/>
                </a:lnTo>
                <a:lnTo>
                  <a:pt x="6604" y="2209"/>
                </a:lnTo>
                <a:lnTo>
                  <a:pt x="6604" y="0"/>
                </a:lnTo>
                <a:close/>
              </a:path>
            </a:pathLst>
          </a:custGeom>
          <a:solidFill>
            <a:srgbClr val="221F1F"/>
          </a:solidFill>
        </p:spPr>
        <p:txBody>
          <a:bodyPr wrap="square" lIns="0" tIns="0" rIns="0" bIns="0" rtlCol="0"/>
          <a:lstStyle/>
          <a:p>
            <a:endParaRPr/>
          </a:p>
        </p:txBody>
      </p:sp>
      <p:sp>
        <p:nvSpPr>
          <p:cNvPr id="1824" name="object 1824"/>
          <p:cNvSpPr/>
          <p:nvPr/>
        </p:nvSpPr>
        <p:spPr>
          <a:xfrm>
            <a:off x="1553272" y="3114791"/>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1825" name="object 1825"/>
          <p:cNvSpPr/>
          <p:nvPr/>
        </p:nvSpPr>
        <p:spPr>
          <a:xfrm>
            <a:off x="1553272" y="3114791"/>
            <a:ext cx="11430" cy="1905"/>
          </a:xfrm>
          <a:custGeom>
            <a:avLst/>
            <a:gdLst/>
            <a:ahLst/>
            <a:cxnLst/>
            <a:rect l="l" t="t" r="r" b="b"/>
            <a:pathLst>
              <a:path w="11430" h="1905">
                <a:moveTo>
                  <a:pt x="0" y="0"/>
                </a:moveTo>
                <a:lnTo>
                  <a:pt x="0" y="1460"/>
                </a:lnTo>
                <a:lnTo>
                  <a:pt x="10985" y="1460"/>
                </a:lnTo>
                <a:lnTo>
                  <a:pt x="0" y="0"/>
                </a:lnTo>
                <a:close/>
              </a:path>
            </a:pathLst>
          </a:custGeom>
          <a:solidFill>
            <a:srgbClr val="221F1F"/>
          </a:solidFill>
        </p:spPr>
        <p:txBody>
          <a:bodyPr wrap="square" lIns="0" tIns="0" rIns="0" bIns="0" rtlCol="0"/>
          <a:lstStyle/>
          <a:p>
            <a:endParaRPr/>
          </a:p>
        </p:txBody>
      </p:sp>
      <p:sp>
        <p:nvSpPr>
          <p:cNvPr id="1826" name="object 1826"/>
          <p:cNvSpPr/>
          <p:nvPr/>
        </p:nvSpPr>
        <p:spPr>
          <a:xfrm>
            <a:off x="1553272" y="3114791"/>
            <a:ext cx="11430" cy="1905"/>
          </a:xfrm>
          <a:custGeom>
            <a:avLst/>
            <a:gdLst/>
            <a:ahLst/>
            <a:cxnLst/>
            <a:rect l="l" t="t" r="r" b="b"/>
            <a:pathLst>
              <a:path w="11430" h="1905">
                <a:moveTo>
                  <a:pt x="10985" y="0"/>
                </a:moveTo>
                <a:lnTo>
                  <a:pt x="0" y="0"/>
                </a:lnTo>
                <a:lnTo>
                  <a:pt x="10985" y="1460"/>
                </a:lnTo>
                <a:lnTo>
                  <a:pt x="10985" y="0"/>
                </a:lnTo>
                <a:close/>
              </a:path>
            </a:pathLst>
          </a:custGeom>
          <a:solidFill>
            <a:srgbClr val="221F1F"/>
          </a:solidFill>
        </p:spPr>
        <p:txBody>
          <a:bodyPr wrap="square" lIns="0" tIns="0" rIns="0" bIns="0" rtlCol="0"/>
          <a:lstStyle/>
          <a:p>
            <a:endParaRPr/>
          </a:p>
        </p:txBody>
      </p:sp>
      <p:sp>
        <p:nvSpPr>
          <p:cNvPr id="1827" name="object 1827"/>
          <p:cNvSpPr/>
          <p:nvPr/>
        </p:nvSpPr>
        <p:spPr>
          <a:xfrm>
            <a:off x="1553272" y="3114791"/>
            <a:ext cx="11430" cy="1905"/>
          </a:xfrm>
          <a:custGeom>
            <a:avLst/>
            <a:gdLst/>
            <a:ahLst/>
            <a:cxnLst/>
            <a:rect l="l" t="t" r="r" b="b"/>
            <a:pathLst>
              <a:path w="11430" h="1905">
                <a:moveTo>
                  <a:pt x="10985" y="0"/>
                </a:moveTo>
                <a:lnTo>
                  <a:pt x="0" y="0"/>
                </a:lnTo>
                <a:lnTo>
                  <a:pt x="10985" y="1460"/>
                </a:lnTo>
                <a:lnTo>
                  <a:pt x="10985" y="0"/>
                </a:lnTo>
                <a:close/>
              </a:path>
            </a:pathLst>
          </a:custGeom>
          <a:solidFill>
            <a:srgbClr val="221F1F"/>
          </a:solidFill>
        </p:spPr>
        <p:txBody>
          <a:bodyPr wrap="square" lIns="0" tIns="0" rIns="0" bIns="0" rtlCol="0"/>
          <a:lstStyle/>
          <a:p>
            <a:endParaRPr/>
          </a:p>
        </p:txBody>
      </p:sp>
      <p:sp>
        <p:nvSpPr>
          <p:cNvPr id="1828" name="object 1828"/>
          <p:cNvSpPr/>
          <p:nvPr/>
        </p:nvSpPr>
        <p:spPr>
          <a:xfrm>
            <a:off x="1540066" y="3114055"/>
            <a:ext cx="12065" cy="2540"/>
          </a:xfrm>
          <a:custGeom>
            <a:avLst/>
            <a:gdLst/>
            <a:ahLst/>
            <a:cxnLst/>
            <a:rect l="l" t="t" r="r" b="b"/>
            <a:pathLst>
              <a:path w="12065" h="2539">
                <a:moveTo>
                  <a:pt x="736" y="0"/>
                </a:moveTo>
                <a:lnTo>
                  <a:pt x="0" y="2209"/>
                </a:lnTo>
                <a:lnTo>
                  <a:pt x="11734" y="2209"/>
                </a:lnTo>
                <a:lnTo>
                  <a:pt x="736" y="0"/>
                </a:lnTo>
                <a:close/>
              </a:path>
            </a:pathLst>
          </a:custGeom>
          <a:solidFill>
            <a:srgbClr val="221F1F"/>
          </a:solidFill>
        </p:spPr>
        <p:txBody>
          <a:bodyPr wrap="square" lIns="0" tIns="0" rIns="0" bIns="0" rtlCol="0"/>
          <a:lstStyle/>
          <a:p>
            <a:endParaRPr/>
          </a:p>
        </p:txBody>
      </p:sp>
      <p:sp>
        <p:nvSpPr>
          <p:cNvPr id="1829" name="object 1829"/>
          <p:cNvSpPr/>
          <p:nvPr/>
        </p:nvSpPr>
        <p:spPr>
          <a:xfrm>
            <a:off x="1540066" y="3114055"/>
            <a:ext cx="12065" cy="2540"/>
          </a:xfrm>
          <a:custGeom>
            <a:avLst/>
            <a:gdLst/>
            <a:ahLst/>
            <a:cxnLst/>
            <a:rect l="l" t="t" r="r" b="b"/>
            <a:pathLst>
              <a:path w="12065" h="2539">
                <a:moveTo>
                  <a:pt x="736" y="0"/>
                </a:moveTo>
                <a:lnTo>
                  <a:pt x="0" y="2209"/>
                </a:lnTo>
                <a:lnTo>
                  <a:pt x="11734" y="2209"/>
                </a:lnTo>
                <a:lnTo>
                  <a:pt x="736" y="0"/>
                </a:lnTo>
                <a:close/>
              </a:path>
            </a:pathLst>
          </a:custGeom>
          <a:solidFill>
            <a:srgbClr val="221F1F"/>
          </a:solidFill>
        </p:spPr>
        <p:txBody>
          <a:bodyPr wrap="square" lIns="0" tIns="0" rIns="0" bIns="0" rtlCol="0"/>
          <a:lstStyle/>
          <a:p>
            <a:endParaRPr/>
          </a:p>
        </p:txBody>
      </p:sp>
      <p:sp>
        <p:nvSpPr>
          <p:cNvPr id="1830" name="object 1830"/>
          <p:cNvSpPr/>
          <p:nvPr/>
        </p:nvSpPr>
        <p:spPr>
          <a:xfrm>
            <a:off x="1540803" y="3114055"/>
            <a:ext cx="12065" cy="2540"/>
          </a:xfrm>
          <a:custGeom>
            <a:avLst/>
            <a:gdLst/>
            <a:ahLst/>
            <a:cxnLst/>
            <a:rect l="l" t="t" r="r" b="b"/>
            <a:pathLst>
              <a:path w="12065" h="2539">
                <a:moveTo>
                  <a:pt x="11722" y="0"/>
                </a:moveTo>
                <a:lnTo>
                  <a:pt x="0" y="0"/>
                </a:lnTo>
                <a:lnTo>
                  <a:pt x="10998" y="2209"/>
                </a:lnTo>
                <a:lnTo>
                  <a:pt x="11722" y="0"/>
                </a:lnTo>
                <a:close/>
              </a:path>
            </a:pathLst>
          </a:custGeom>
          <a:solidFill>
            <a:srgbClr val="221F1F"/>
          </a:solidFill>
        </p:spPr>
        <p:txBody>
          <a:bodyPr wrap="square" lIns="0" tIns="0" rIns="0" bIns="0" rtlCol="0"/>
          <a:lstStyle/>
          <a:p>
            <a:endParaRPr/>
          </a:p>
        </p:txBody>
      </p:sp>
      <p:sp>
        <p:nvSpPr>
          <p:cNvPr id="1831" name="object 1831"/>
          <p:cNvSpPr/>
          <p:nvPr/>
        </p:nvSpPr>
        <p:spPr>
          <a:xfrm>
            <a:off x="1540803" y="3114055"/>
            <a:ext cx="12065" cy="2540"/>
          </a:xfrm>
          <a:custGeom>
            <a:avLst/>
            <a:gdLst/>
            <a:ahLst/>
            <a:cxnLst/>
            <a:rect l="l" t="t" r="r" b="b"/>
            <a:pathLst>
              <a:path w="12065" h="2539">
                <a:moveTo>
                  <a:pt x="11722" y="0"/>
                </a:moveTo>
                <a:lnTo>
                  <a:pt x="0" y="0"/>
                </a:lnTo>
                <a:lnTo>
                  <a:pt x="10998" y="2209"/>
                </a:lnTo>
                <a:lnTo>
                  <a:pt x="11722" y="0"/>
                </a:lnTo>
                <a:close/>
              </a:path>
            </a:pathLst>
          </a:custGeom>
          <a:solidFill>
            <a:srgbClr val="221F1F"/>
          </a:solidFill>
        </p:spPr>
        <p:txBody>
          <a:bodyPr wrap="square" lIns="0" tIns="0" rIns="0" bIns="0" rtlCol="0"/>
          <a:lstStyle/>
          <a:p>
            <a:endParaRPr/>
          </a:p>
        </p:txBody>
      </p:sp>
      <p:sp>
        <p:nvSpPr>
          <p:cNvPr id="1832" name="object 1832"/>
          <p:cNvSpPr/>
          <p:nvPr/>
        </p:nvSpPr>
        <p:spPr>
          <a:xfrm>
            <a:off x="1553272" y="3116256"/>
            <a:ext cx="11430" cy="1270"/>
          </a:xfrm>
          <a:custGeom>
            <a:avLst/>
            <a:gdLst/>
            <a:ahLst/>
            <a:cxnLst/>
            <a:rect l="l" t="t" r="r" b="b"/>
            <a:pathLst>
              <a:path w="11430" h="1269">
                <a:moveTo>
                  <a:pt x="0" y="0"/>
                </a:moveTo>
                <a:lnTo>
                  <a:pt x="723" y="723"/>
                </a:lnTo>
                <a:lnTo>
                  <a:pt x="10985" y="723"/>
                </a:lnTo>
                <a:lnTo>
                  <a:pt x="0" y="0"/>
                </a:lnTo>
                <a:close/>
              </a:path>
            </a:pathLst>
          </a:custGeom>
          <a:solidFill>
            <a:srgbClr val="221F1F"/>
          </a:solidFill>
        </p:spPr>
        <p:txBody>
          <a:bodyPr wrap="square" lIns="0" tIns="0" rIns="0" bIns="0" rtlCol="0"/>
          <a:lstStyle/>
          <a:p>
            <a:endParaRPr/>
          </a:p>
        </p:txBody>
      </p:sp>
      <p:sp>
        <p:nvSpPr>
          <p:cNvPr id="1833" name="object 1833"/>
          <p:cNvSpPr/>
          <p:nvPr/>
        </p:nvSpPr>
        <p:spPr>
          <a:xfrm>
            <a:off x="1553272" y="3116256"/>
            <a:ext cx="11430" cy="1270"/>
          </a:xfrm>
          <a:custGeom>
            <a:avLst/>
            <a:gdLst/>
            <a:ahLst/>
            <a:cxnLst/>
            <a:rect l="l" t="t" r="r" b="b"/>
            <a:pathLst>
              <a:path w="11430" h="1269">
                <a:moveTo>
                  <a:pt x="0" y="0"/>
                </a:moveTo>
                <a:lnTo>
                  <a:pt x="723" y="723"/>
                </a:lnTo>
                <a:lnTo>
                  <a:pt x="10985" y="723"/>
                </a:lnTo>
                <a:lnTo>
                  <a:pt x="0" y="0"/>
                </a:lnTo>
                <a:close/>
              </a:path>
            </a:pathLst>
          </a:custGeom>
          <a:solidFill>
            <a:srgbClr val="221F1F"/>
          </a:solidFill>
        </p:spPr>
        <p:txBody>
          <a:bodyPr wrap="square" lIns="0" tIns="0" rIns="0" bIns="0" rtlCol="0"/>
          <a:lstStyle/>
          <a:p>
            <a:endParaRPr/>
          </a:p>
        </p:txBody>
      </p:sp>
      <p:sp>
        <p:nvSpPr>
          <p:cNvPr id="1834" name="object 1834"/>
          <p:cNvSpPr/>
          <p:nvPr/>
        </p:nvSpPr>
        <p:spPr>
          <a:xfrm>
            <a:off x="1553272" y="3116256"/>
            <a:ext cx="11430" cy="1270"/>
          </a:xfrm>
          <a:custGeom>
            <a:avLst/>
            <a:gdLst/>
            <a:ahLst/>
            <a:cxnLst/>
            <a:rect l="l" t="t" r="r" b="b"/>
            <a:pathLst>
              <a:path w="11430" h="1269">
                <a:moveTo>
                  <a:pt x="10985" y="0"/>
                </a:moveTo>
                <a:lnTo>
                  <a:pt x="0" y="0"/>
                </a:lnTo>
                <a:lnTo>
                  <a:pt x="10985" y="723"/>
                </a:lnTo>
                <a:lnTo>
                  <a:pt x="10985" y="0"/>
                </a:lnTo>
                <a:close/>
              </a:path>
            </a:pathLst>
          </a:custGeom>
          <a:solidFill>
            <a:srgbClr val="221F1F"/>
          </a:solidFill>
        </p:spPr>
        <p:txBody>
          <a:bodyPr wrap="square" lIns="0" tIns="0" rIns="0" bIns="0" rtlCol="0"/>
          <a:lstStyle/>
          <a:p>
            <a:endParaRPr/>
          </a:p>
        </p:txBody>
      </p:sp>
      <p:sp>
        <p:nvSpPr>
          <p:cNvPr id="1835" name="object 1835"/>
          <p:cNvSpPr/>
          <p:nvPr/>
        </p:nvSpPr>
        <p:spPr>
          <a:xfrm>
            <a:off x="1553272" y="3116256"/>
            <a:ext cx="11430" cy="1270"/>
          </a:xfrm>
          <a:custGeom>
            <a:avLst/>
            <a:gdLst/>
            <a:ahLst/>
            <a:cxnLst/>
            <a:rect l="l" t="t" r="r" b="b"/>
            <a:pathLst>
              <a:path w="11430" h="1269">
                <a:moveTo>
                  <a:pt x="10985" y="0"/>
                </a:moveTo>
                <a:lnTo>
                  <a:pt x="0" y="0"/>
                </a:lnTo>
                <a:lnTo>
                  <a:pt x="10985" y="723"/>
                </a:lnTo>
                <a:lnTo>
                  <a:pt x="10985" y="0"/>
                </a:lnTo>
                <a:close/>
              </a:path>
            </a:pathLst>
          </a:custGeom>
          <a:solidFill>
            <a:srgbClr val="221F1F"/>
          </a:solidFill>
        </p:spPr>
        <p:txBody>
          <a:bodyPr wrap="square" lIns="0" tIns="0" rIns="0" bIns="0" rtlCol="0"/>
          <a:lstStyle/>
          <a:p>
            <a:endParaRPr/>
          </a:p>
        </p:txBody>
      </p:sp>
      <p:sp>
        <p:nvSpPr>
          <p:cNvPr id="1836" name="object 1836"/>
          <p:cNvSpPr/>
          <p:nvPr/>
        </p:nvSpPr>
        <p:spPr>
          <a:xfrm>
            <a:off x="1512201" y="3116256"/>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837" name="object 1837"/>
          <p:cNvSpPr/>
          <p:nvPr/>
        </p:nvSpPr>
        <p:spPr>
          <a:xfrm>
            <a:off x="1512201" y="3116256"/>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838" name="object 1838"/>
          <p:cNvSpPr/>
          <p:nvPr/>
        </p:nvSpPr>
        <p:spPr>
          <a:xfrm>
            <a:off x="1512201" y="3116256"/>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839" name="object 1839"/>
          <p:cNvSpPr/>
          <p:nvPr/>
        </p:nvSpPr>
        <p:spPr>
          <a:xfrm>
            <a:off x="1512201" y="3116256"/>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840" name="object 1840"/>
          <p:cNvSpPr/>
          <p:nvPr/>
        </p:nvSpPr>
        <p:spPr>
          <a:xfrm>
            <a:off x="1540066" y="3116256"/>
            <a:ext cx="12065" cy="1905"/>
          </a:xfrm>
          <a:custGeom>
            <a:avLst/>
            <a:gdLst/>
            <a:ahLst/>
            <a:cxnLst/>
            <a:rect l="l" t="t" r="r" b="b"/>
            <a:pathLst>
              <a:path w="12065" h="1905">
                <a:moveTo>
                  <a:pt x="0" y="0"/>
                </a:moveTo>
                <a:lnTo>
                  <a:pt x="736" y="1460"/>
                </a:lnTo>
                <a:lnTo>
                  <a:pt x="11734" y="1460"/>
                </a:lnTo>
                <a:lnTo>
                  <a:pt x="0" y="0"/>
                </a:lnTo>
                <a:close/>
              </a:path>
            </a:pathLst>
          </a:custGeom>
          <a:solidFill>
            <a:srgbClr val="221F1F"/>
          </a:solidFill>
        </p:spPr>
        <p:txBody>
          <a:bodyPr wrap="square" lIns="0" tIns="0" rIns="0" bIns="0" rtlCol="0"/>
          <a:lstStyle/>
          <a:p>
            <a:endParaRPr/>
          </a:p>
        </p:txBody>
      </p:sp>
      <p:sp>
        <p:nvSpPr>
          <p:cNvPr id="1841" name="object 1841"/>
          <p:cNvSpPr/>
          <p:nvPr/>
        </p:nvSpPr>
        <p:spPr>
          <a:xfrm>
            <a:off x="1540066" y="3116256"/>
            <a:ext cx="12065" cy="1905"/>
          </a:xfrm>
          <a:custGeom>
            <a:avLst/>
            <a:gdLst/>
            <a:ahLst/>
            <a:cxnLst/>
            <a:rect l="l" t="t" r="r" b="b"/>
            <a:pathLst>
              <a:path w="12065" h="1905">
                <a:moveTo>
                  <a:pt x="0" y="0"/>
                </a:moveTo>
                <a:lnTo>
                  <a:pt x="736" y="1460"/>
                </a:lnTo>
                <a:lnTo>
                  <a:pt x="11734" y="1460"/>
                </a:lnTo>
                <a:lnTo>
                  <a:pt x="0" y="0"/>
                </a:lnTo>
                <a:close/>
              </a:path>
            </a:pathLst>
          </a:custGeom>
          <a:solidFill>
            <a:srgbClr val="221F1F"/>
          </a:solidFill>
        </p:spPr>
        <p:txBody>
          <a:bodyPr wrap="square" lIns="0" tIns="0" rIns="0" bIns="0" rtlCol="0"/>
          <a:lstStyle/>
          <a:p>
            <a:endParaRPr/>
          </a:p>
        </p:txBody>
      </p:sp>
      <p:sp>
        <p:nvSpPr>
          <p:cNvPr id="1842" name="object 1842"/>
          <p:cNvSpPr/>
          <p:nvPr/>
        </p:nvSpPr>
        <p:spPr>
          <a:xfrm>
            <a:off x="1540066" y="3116256"/>
            <a:ext cx="12065" cy="1905"/>
          </a:xfrm>
          <a:custGeom>
            <a:avLst/>
            <a:gdLst/>
            <a:ahLst/>
            <a:cxnLst/>
            <a:rect l="l" t="t" r="r" b="b"/>
            <a:pathLst>
              <a:path w="12065" h="1905">
                <a:moveTo>
                  <a:pt x="11734" y="0"/>
                </a:moveTo>
                <a:lnTo>
                  <a:pt x="0" y="0"/>
                </a:lnTo>
                <a:lnTo>
                  <a:pt x="11734" y="1460"/>
                </a:lnTo>
                <a:lnTo>
                  <a:pt x="11734" y="0"/>
                </a:lnTo>
                <a:close/>
              </a:path>
            </a:pathLst>
          </a:custGeom>
          <a:solidFill>
            <a:srgbClr val="221F1F"/>
          </a:solidFill>
        </p:spPr>
        <p:txBody>
          <a:bodyPr wrap="square" lIns="0" tIns="0" rIns="0" bIns="0" rtlCol="0"/>
          <a:lstStyle/>
          <a:p>
            <a:endParaRPr/>
          </a:p>
        </p:txBody>
      </p:sp>
      <p:sp>
        <p:nvSpPr>
          <p:cNvPr id="1843" name="object 1843"/>
          <p:cNvSpPr/>
          <p:nvPr/>
        </p:nvSpPr>
        <p:spPr>
          <a:xfrm>
            <a:off x="1540066" y="3116256"/>
            <a:ext cx="12065" cy="1905"/>
          </a:xfrm>
          <a:custGeom>
            <a:avLst/>
            <a:gdLst/>
            <a:ahLst/>
            <a:cxnLst/>
            <a:rect l="l" t="t" r="r" b="b"/>
            <a:pathLst>
              <a:path w="12065" h="1905">
                <a:moveTo>
                  <a:pt x="11734" y="0"/>
                </a:moveTo>
                <a:lnTo>
                  <a:pt x="0" y="0"/>
                </a:lnTo>
                <a:lnTo>
                  <a:pt x="11734" y="1460"/>
                </a:lnTo>
                <a:lnTo>
                  <a:pt x="11734" y="0"/>
                </a:lnTo>
                <a:close/>
              </a:path>
            </a:pathLst>
          </a:custGeom>
          <a:solidFill>
            <a:srgbClr val="221F1F"/>
          </a:solidFill>
        </p:spPr>
        <p:txBody>
          <a:bodyPr wrap="square" lIns="0" tIns="0" rIns="0" bIns="0" rtlCol="0"/>
          <a:lstStyle/>
          <a:p>
            <a:endParaRPr/>
          </a:p>
        </p:txBody>
      </p:sp>
      <p:sp>
        <p:nvSpPr>
          <p:cNvPr id="1844" name="object 1844"/>
          <p:cNvSpPr/>
          <p:nvPr/>
        </p:nvSpPr>
        <p:spPr>
          <a:xfrm>
            <a:off x="1551068" y="3117721"/>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845" name="object 1845"/>
          <p:cNvSpPr/>
          <p:nvPr/>
        </p:nvSpPr>
        <p:spPr>
          <a:xfrm>
            <a:off x="1551068" y="3117721"/>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1846" name="object 1846"/>
          <p:cNvSpPr/>
          <p:nvPr/>
        </p:nvSpPr>
        <p:spPr>
          <a:xfrm>
            <a:off x="1550332" y="3117721"/>
            <a:ext cx="1905" cy="0"/>
          </a:xfrm>
          <a:custGeom>
            <a:avLst/>
            <a:gdLst/>
            <a:ahLst/>
            <a:cxnLst/>
            <a:rect l="l" t="t" r="r" b="b"/>
            <a:pathLst>
              <a:path w="1905">
                <a:moveTo>
                  <a:pt x="0" y="0"/>
                </a:moveTo>
                <a:lnTo>
                  <a:pt x="1473" y="0"/>
                </a:lnTo>
              </a:path>
            </a:pathLst>
          </a:custGeom>
          <a:solidFill>
            <a:srgbClr val="221F1F"/>
          </a:solidFill>
        </p:spPr>
        <p:txBody>
          <a:bodyPr wrap="square" lIns="0" tIns="0" rIns="0" bIns="0" rtlCol="0"/>
          <a:lstStyle/>
          <a:p>
            <a:endParaRPr/>
          </a:p>
        </p:txBody>
      </p:sp>
      <p:sp>
        <p:nvSpPr>
          <p:cNvPr id="1847" name="object 1847"/>
          <p:cNvSpPr/>
          <p:nvPr/>
        </p:nvSpPr>
        <p:spPr>
          <a:xfrm>
            <a:off x="1550332" y="3117721"/>
            <a:ext cx="1905" cy="0"/>
          </a:xfrm>
          <a:custGeom>
            <a:avLst/>
            <a:gdLst/>
            <a:ahLst/>
            <a:cxnLst/>
            <a:rect l="l" t="t" r="r" b="b"/>
            <a:pathLst>
              <a:path w="1905">
                <a:moveTo>
                  <a:pt x="0" y="0"/>
                </a:moveTo>
                <a:lnTo>
                  <a:pt x="1473" y="0"/>
                </a:lnTo>
              </a:path>
            </a:pathLst>
          </a:custGeom>
          <a:solidFill>
            <a:srgbClr val="221F1F"/>
          </a:solidFill>
        </p:spPr>
        <p:txBody>
          <a:bodyPr wrap="square" lIns="0" tIns="0" rIns="0" bIns="0" rtlCol="0"/>
          <a:lstStyle/>
          <a:p>
            <a:endParaRPr/>
          </a:p>
        </p:txBody>
      </p:sp>
      <p:sp>
        <p:nvSpPr>
          <p:cNvPr id="1848" name="object 1848"/>
          <p:cNvSpPr/>
          <p:nvPr/>
        </p:nvSpPr>
        <p:spPr>
          <a:xfrm>
            <a:off x="1550332" y="3117721"/>
            <a:ext cx="1905" cy="0"/>
          </a:xfrm>
          <a:custGeom>
            <a:avLst/>
            <a:gdLst/>
            <a:ahLst/>
            <a:cxnLst/>
            <a:rect l="l" t="t" r="r" b="b"/>
            <a:pathLst>
              <a:path w="1905">
                <a:moveTo>
                  <a:pt x="0" y="0"/>
                </a:moveTo>
                <a:lnTo>
                  <a:pt x="1473" y="0"/>
                </a:lnTo>
              </a:path>
            </a:pathLst>
          </a:custGeom>
          <a:solidFill>
            <a:srgbClr val="221F1F"/>
          </a:solidFill>
        </p:spPr>
        <p:txBody>
          <a:bodyPr wrap="square" lIns="0" tIns="0" rIns="0" bIns="0" rtlCol="0"/>
          <a:lstStyle/>
          <a:p>
            <a:endParaRPr/>
          </a:p>
        </p:txBody>
      </p:sp>
      <p:sp>
        <p:nvSpPr>
          <p:cNvPr id="1849" name="object 1849"/>
          <p:cNvSpPr/>
          <p:nvPr/>
        </p:nvSpPr>
        <p:spPr>
          <a:xfrm>
            <a:off x="1550332" y="3117721"/>
            <a:ext cx="1905" cy="0"/>
          </a:xfrm>
          <a:custGeom>
            <a:avLst/>
            <a:gdLst/>
            <a:ahLst/>
            <a:cxnLst/>
            <a:rect l="l" t="t" r="r" b="b"/>
            <a:pathLst>
              <a:path w="1905">
                <a:moveTo>
                  <a:pt x="0" y="0"/>
                </a:moveTo>
                <a:lnTo>
                  <a:pt x="1473" y="0"/>
                </a:lnTo>
              </a:path>
            </a:pathLst>
          </a:custGeom>
          <a:solidFill>
            <a:srgbClr val="221F1F"/>
          </a:solidFill>
        </p:spPr>
        <p:txBody>
          <a:bodyPr wrap="square" lIns="0" tIns="0" rIns="0" bIns="0" rtlCol="0"/>
          <a:lstStyle/>
          <a:p>
            <a:endParaRPr/>
          </a:p>
        </p:txBody>
      </p:sp>
      <p:sp>
        <p:nvSpPr>
          <p:cNvPr id="1850" name="object 1850"/>
          <p:cNvSpPr/>
          <p:nvPr/>
        </p:nvSpPr>
        <p:spPr>
          <a:xfrm>
            <a:off x="1540803" y="3117721"/>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851" name="object 1851"/>
          <p:cNvSpPr/>
          <p:nvPr/>
        </p:nvSpPr>
        <p:spPr>
          <a:xfrm>
            <a:off x="1540803" y="3117721"/>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852" name="object 1852"/>
          <p:cNvSpPr/>
          <p:nvPr/>
        </p:nvSpPr>
        <p:spPr>
          <a:xfrm>
            <a:off x="1540803" y="3117721"/>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853" name="object 1853"/>
          <p:cNvSpPr/>
          <p:nvPr/>
        </p:nvSpPr>
        <p:spPr>
          <a:xfrm>
            <a:off x="1540803" y="3117721"/>
            <a:ext cx="9525" cy="0"/>
          </a:xfrm>
          <a:custGeom>
            <a:avLst/>
            <a:gdLst/>
            <a:ahLst/>
            <a:cxnLst/>
            <a:rect l="l" t="t" r="r" b="b"/>
            <a:pathLst>
              <a:path w="9525">
                <a:moveTo>
                  <a:pt x="0" y="0"/>
                </a:moveTo>
                <a:lnTo>
                  <a:pt x="9525" y="0"/>
                </a:lnTo>
              </a:path>
            </a:pathLst>
          </a:custGeom>
          <a:solidFill>
            <a:srgbClr val="221F1F"/>
          </a:solidFill>
        </p:spPr>
        <p:txBody>
          <a:bodyPr wrap="square" lIns="0" tIns="0" rIns="0" bIns="0" rtlCol="0"/>
          <a:lstStyle/>
          <a:p>
            <a:endParaRPr/>
          </a:p>
        </p:txBody>
      </p:sp>
      <p:sp>
        <p:nvSpPr>
          <p:cNvPr id="1854" name="object 1854"/>
          <p:cNvSpPr/>
          <p:nvPr/>
        </p:nvSpPr>
        <p:spPr>
          <a:xfrm>
            <a:off x="1519535" y="3116256"/>
            <a:ext cx="8255" cy="1905"/>
          </a:xfrm>
          <a:custGeom>
            <a:avLst/>
            <a:gdLst/>
            <a:ahLst/>
            <a:cxnLst/>
            <a:rect l="l" t="t" r="r" b="b"/>
            <a:pathLst>
              <a:path w="8255" h="1905">
                <a:moveTo>
                  <a:pt x="0" y="0"/>
                </a:moveTo>
                <a:lnTo>
                  <a:pt x="0" y="1460"/>
                </a:lnTo>
                <a:lnTo>
                  <a:pt x="8064" y="1460"/>
                </a:lnTo>
                <a:lnTo>
                  <a:pt x="0" y="0"/>
                </a:lnTo>
                <a:close/>
              </a:path>
            </a:pathLst>
          </a:custGeom>
          <a:solidFill>
            <a:srgbClr val="221F1F"/>
          </a:solidFill>
        </p:spPr>
        <p:txBody>
          <a:bodyPr wrap="square" lIns="0" tIns="0" rIns="0" bIns="0" rtlCol="0"/>
          <a:lstStyle/>
          <a:p>
            <a:endParaRPr/>
          </a:p>
        </p:txBody>
      </p:sp>
      <p:sp>
        <p:nvSpPr>
          <p:cNvPr id="1855" name="object 1855"/>
          <p:cNvSpPr/>
          <p:nvPr/>
        </p:nvSpPr>
        <p:spPr>
          <a:xfrm>
            <a:off x="1519535" y="3116256"/>
            <a:ext cx="8255" cy="1905"/>
          </a:xfrm>
          <a:custGeom>
            <a:avLst/>
            <a:gdLst/>
            <a:ahLst/>
            <a:cxnLst/>
            <a:rect l="l" t="t" r="r" b="b"/>
            <a:pathLst>
              <a:path w="8255" h="1905">
                <a:moveTo>
                  <a:pt x="0" y="0"/>
                </a:moveTo>
                <a:lnTo>
                  <a:pt x="0" y="1460"/>
                </a:lnTo>
                <a:lnTo>
                  <a:pt x="8064" y="1460"/>
                </a:lnTo>
                <a:lnTo>
                  <a:pt x="0" y="0"/>
                </a:lnTo>
                <a:close/>
              </a:path>
            </a:pathLst>
          </a:custGeom>
          <a:solidFill>
            <a:srgbClr val="221F1F"/>
          </a:solidFill>
        </p:spPr>
        <p:txBody>
          <a:bodyPr wrap="square" lIns="0" tIns="0" rIns="0" bIns="0" rtlCol="0"/>
          <a:lstStyle/>
          <a:p>
            <a:endParaRPr/>
          </a:p>
        </p:txBody>
      </p:sp>
      <p:sp>
        <p:nvSpPr>
          <p:cNvPr id="1856" name="object 1856"/>
          <p:cNvSpPr/>
          <p:nvPr/>
        </p:nvSpPr>
        <p:spPr>
          <a:xfrm>
            <a:off x="1519535" y="3116256"/>
            <a:ext cx="8255" cy="1905"/>
          </a:xfrm>
          <a:custGeom>
            <a:avLst/>
            <a:gdLst/>
            <a:ahLst/>
            <a:cxnLst/>
            <a:rect l="l" t="t" r="r" b="b"/>
            <a:pathLst>
              <a:path w="8255" h="1905">
                <a:moveTo>
                  <a:pt x="7327" y="0"/>
                </a:moveTo>
                <a:lnTo>
                  <a:pt x="0" y="0"/>
                </a:lnTo>
                <a:lnTo>
                  <a:pt x="8064" y="1460"/>
                </a:lnTo>
                <a:lnTo>
                  <a:pt x="7327" y="0"/>
                </a:lnTo>
                <a:close/>
              </a:path>
            </a:pathLst>
          </a:custGeom>
          <a:solidFill>
            <a:srgbClr val="221F1F"/>
          </a:solidFill>
        </p:spPr>
        <p:txBody>
          <a:bodyPr wrap="square" lIns="0" tIns="0" rIns="0" bIns="0" rtlCol="0"/>
          <a:lstStyle/>
          <a:p>
            <a:endParaRPr/>
          </a:p>
        </p:txBody>
      </p:sp>
      <p:sp>
        <p:nvSpPr>
          <p:cNvPr id="1857" name="object 1857"/>
          <p:cNvSpPr/>
          <p:nvPr/>
        </p:nvSpPr>
        <p:spPr>
          <a:xfrm>
            <a:off x="1519535" y="3116256"/>
            <a:ext cx="8255" cy="1905"/>
          </a:xfrm>
          <a:custGeom>
            <a:avLst/>
            <a:gdLst/>
            <a:ahLst/>
            <a:cxnLst/>
            <a:rect l="l" t="t" r="r" b="b"/>
            <a:pathLst>
              <a:path w="8255" h="1905">
                <a:moveTo>
                  <a:pt x="7327" y="0"/>
                </a:moveTo>
                <a:lnTo>
                  <a:pt x="0" y="0"/>
                </a:lnTo>
                <a:lnTo>
                  <a:pt x="8064" y="1460"/>
                </a:lnTo>
                <a:lnTo>
                  <a:pt x="7327" y="0"/>
                </a:lnTo>
                <a:close/>
              </a:path>
            </a:pathLst>
          </a:custGeom>
          <a:solidFill>
            <a:srgbClr val="221F1F"/>
          </a:solidFill>
        </p:spPr>
        <p:txBody>
          <a:bodyPr wrap="square" lIns="0" tIns="0" rIns="0" bIns="0" rtlCol="0"/>
          <a:lstStyle/>
          <a:p>
            <a:endParaRPr/>
          </a:p>
        </p:txBody>
      </p:sp>
      <p:sp>
        <p:nvSpPr>
          <p:cNvPr id="1858" name="object 1858"/>
          <p:cNvSpPr/>
          <p:nvPr/>
        </p:nvSpPr>
        <p:spPr>
          <a:xfrm>
            <a:off x="1553999" y="3116985"/>
            <a:ext cx="10160" cy="1270"/>
          </a:xfrm>
          <a:custGeom>
            <a:avLst/>
            <a:gdLst/>
            <a:ahLst/>
            <a:cxnLst/>
            <a:rect l="l" t="t" r="r" b="b"/>
            <a:pathLst>
              <a:path w="10159" h="1269">
                <a:moveTo>
                  <a:pt x="0" y="0"/>
                </a:moveTo>
                <a:lnTo>
                  <a:pt x="736" y="736"/>
                </a:lnTo>
                <a:lnTo>
                  <a:pt x="9537" y="736"/>
                </a:lnTo>
                <a:lnTo>
                  <a:pt x="0" y="0"/>
                </a:lnTo>
                <a:close/>
              </a:path>
            </a:pathLst>
          </a:custGeom>
          <a:solidFill>
            <a:srgbClr val="221F1F"/>
          </a:solidFill>
        </p:spPr>
        <p:txBody>
          <a:bodyPr wrap="square" lIns="0" tIns="0" rIns="0" bIns="0" rtlCol="0"/>
          <a:lstStyle/>
          <a:p>
            <a:endParaRPr/>
          </a:p>
        </p:txBody>
      </p:sp>
      <p:sp>
        <p:nvSpPr>
          <p:cNvPr id="1859" name="object 1859"/>
          <p:cNvSpPr/>
          <p:nvPr/>
        </p:nvSpPr>
        <p:spPr>
          <a:xfrm>
            <a:off x="1553999" y="3116985"/>
            <a:ext cx="10160" cy="1270"/>
          </a:xfrm>
          <a:custGeom>
            <a:avLst/>
            <a:gdLst/>
            <a:ahLst/>
            <a:cxnLst/>
            <a:rect l="l" t="t" r="r" b="b"/>
            <a:pathLst>
              <a:path w="10159" h="1269">
                <a:moveTo>
                  <a:pt x="0" y="0"/>
                </a:moveTo>
                <a:lnTo>
                  <a:pt x="736" y="736"/>
                </a:lnTo>
                <a:lnTo>
                  <a:pt x="9537" y="736"/>
                </a:lnTo>
                <a:lnTo>
                  <a:pt x="0" y="0"/>
                </a:lnTo>
                <a:close/>
              </a:path>
            </a:pathLst>
          </a:custGeom>
          <a:solidFill>
            <a:srgbClr val="221F1F"/>
          </a:solidFill>
        </p:spPr>
        <p:txBody>
          <a:bodyPr wrap="square" lIns="0" tIns="0" rIns="0" bIns="0" rtlCol="0"/>
          <a:lstStyle/>
          <a:p>
            <a:endParaRPr/>
          </a:p>
        </p:txBody>
      </p:sp>
      <p:sp>
        <p:nvSpPr>
          <p:cNvPr id="1860" name="object 1860"/>
          <p:cNvSpPr/>
          <p:nvPr/>
        </p:nvSpPr>
        <p:spPr>
          <a:xfrm>
            <a:off x="1553999" y="3116985"/>
            <a:ext cx="10795" cy="1270"/>
          </a:xfrm>
          <a:custGeom>
            <a:avLst/>
            <a:gdLst/>
            <a:ahLst/>
            <a:cxnLst/>
            <a:rect l="l" t="t" r="r" b="b"/>
            <a:pathLst>
              <a:path w="10794" h="1269">
                <a:moveTo>
                  <a:pt x="10261" y="0"/>
                </a:moveTo>
                <a:lnTo>
                  <a:pt x="0" y="0"/>
                </a:lnTo>
                <a:lnTo>
                  <a:pt x="9537" y="736"/>
                </a:lnTo>
                <a:lnTo>
                  <a:pt x="10261" y="0"/>
                </a:lnTo>
                <a:close/>
              </a:path>
            </a:pathLst>
          </a:custGeom>
          <a:solidFill>
            <a:srgbClr val="221F1F"/>
          </a:solidFill>
        </p:spPr>
        <p:txBody>
          <a:bodyPr wrap="square" lIns="0" tIns="0" rIns="0" bIns="0" rtlCol="0"/>
          <a:lstStyle/>
          <a:p>
            <a:endParaRPr/>
          </a:p>
        </p:txBody>
      </p:sp>
      <p:sp>
        <p:nvSpPr>
          <p:cNvPr id="1861" name="object 1861"/>
          <p:cNvSpPr/>
          <p:nvPr/>
        </p:nvSpPr>
        <p:spPr>
          <a:xfrm>
            <a:off x="1553999" y="3116985"/>
            <a:ext cx="10795" cy="1270"/>
          </a:xfrm>
          <a:custGeom>
            <a:avLst/>
            <a:gdLst/>
            <a:ahLst/>
            <a:cxnLst/>
            <a:rect l="l" t="t" r="r" b="b"/>
            <a:pathLst>
              <a:path w="10794" h="1269">
                <a:moveTo>
                  <a:pt x="10261" y="0"/>
                </a:moveTo>
                <a:lnTo>
                  <a:pt x="0" y="0"/>
                </a:lnTo>
                <a:lnTo>
                  <a:pt x="9537" y="736"/>
                </a:lnTo>
                <a:lnTo>
                  <a:pt x="10261" y="0"/>
                </a:lnTo>
                <a:close/>
              </a:path>
            </a:pathLst>
          </a:custGeom>
          <a:solidFill>
            <a:srgbClr val="221F1F"/>
          </a:solidFill>
        </p:spPr>
        <p:txBody>
          <a:bodyPr wrap="square" lIns="0" tIns="0" rIns="0" bIns="0" rtlCol="0"/>
          <a:lstStyle/>
          <a:p>
            <a:endParaRPr/>
          </a:p>
        </p:txBody>
      </p:sp>
      <p:sp>
        <p:nvSpPr>
          <p:cNvPr id="1862" name="object 1862"/>
          <p:cNvSpPr/>
          <p:nvPr/>
        </p:nvSpPr>
        <p:spPr>
          <a:xfrm>
            <a:off x="1554736" y="3117721"/>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863" name="object 1863"/>
          <p:cNvSpPr/>
          <p:nvPr/>
        </p:nvSpPr>
        <p:spPr>
          <a:xfrm>
            <a:off x="1554736" y="3117721"/>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864" name="object 1864"/>
          <p:cNvSpPr/>
          <p:nvPr/>
        </p:nvSpPr>
        <p:spPr>
          <a:xfrm>
            <a:off x="1554736" y="3117721"/>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1865" name="object 1865"/>
          <p:cNvSpPr/>
          <p:nvPr/>
        </p:nvSpPr>
        <p:spPr>
          <a:xfrm>
            <a:off x="1554736" y="3117721"/>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1866" name="object 1866"/>
          <p:cNvSpPr/>
          <p:nvPr/>
        </p:nvSpPr>
        <p:spPr>
          <a:xfrm>
            <a:off x="1511477" y="3116985"/>
            <a:ext cx="6985" cy="1905"/>
          </a:xfrm>
          <a:custGeom>
            <a:avLst/>
            <a:gdLst/>
            <a:ahLst/>
            <a:cxnLst/>
            <a:rect l="l" t="t" r="r" b="b"/>
            <a:pathLst>
              <a:path w="6984" h="1905">
                <a:moveTo>
                  <a:pt x="723" y="0"/>
                </a:moveTo>
                <a:lnTo>
                  <a:pt x="0" y="1460"/>
                </a:lnTo>
                <a:lnTo>
                  <a:pt x="6591" y="1460"/>
                </a:lnTo>
                <a:lnTo>
                  <a:pt x="723" y="0"/>
                </a:lnTo>
                <a:close/>
              </a:path>
            </a:pathLst>
          </a:custGeom>
          <a:solidFill>
            <a:srgbClr val="221F1F"/>
          </a:solidFill>
        </p:spPr>
        <p:txBody>
          <a:bodyPr wrap="square" lIns="0" tIns="0" rIns="0" bIns="0" rtlCol="0"/>
          <a:lstStyle/>
          <a:p>
            <a:endParaRPr/>
          </a:p>
        </p:txBody>
      </p:sp>
      <p:sp>
        <p:nvSpPr>
          <p:cNvPr id="1867" name="object 1867"/>
          <p:cNvSpPr/>
          <p:nvPr/>
        </p:nvSpPr>
        <p:spPr>
          <a:xfrm>
            <a:off x="1511477" y="3116985"/>
            <a:ext cx="6985" cy="1905"/>
          </a:xfrm>
          <a:custGeom>
            <a:avLst/>
            <a:gdLst/>
            <a:ahLst/>
            <a:cxnLst/>
            <a:rect l="l" t="t" r="r" b="b"/>
            <a:pathLst>
              <a:path w="6984" h="1905">
                <a:moveTo>
                  <a:pt x="723" y="0"/>
                </a:moveTo>
                <a:lnTo>
                  <a:pt x="0" y="1460"/>
                </a:lnTo>
                <a:lnTo>
                  <a:pt x="6591" y="1460"/>
                </a:lnTo>
                <a:lnTo>
                  <a:pt x="723" y="0"/>
                </a:lnTo>
                <a:close/>
              </a:path>
            </a:pathLst>
          </a:custGeom>
          <a:solidFill>
            <a:srgbClr val="221F1F"/>
          </a:solidFill>
        </p:spPr>
        <p:txBody>
          <a:bodyPr wrap="square" lIns="0" tIns="0" rIns="0" bIns="0" rtlCol="0"/>
          <a:lstStyle/>
          <a:p>
            <a:endParaRPr/>
          </a:p>
        </p:txBody>
      </p:sp>
      <p:sp>
        <p:nvSpPr>
          <p:cNvPr id="1868" name="object 1868"/>
          <p:cNvSpPr/>
          <p:nvPr/>
        </p:nvSpPr>
        <p:spPr>
          <a:xfrm>
            <a:off x="1512201" y="3116985"/>
            <a:ext cx="6985" cy="1905"/>
          </a:xfrm>
          <a:custGeom>
            <a:avLst/>
            <a:gdLst/>
            <a:ahLst/>
            <a:cxnLst/>
            <a:rect l="l" t="t" r="r" b="b"/>
            <a:pathLst>
              <a:path w="6984" h="1905">
                <a:moveTo>
                  <a:pt x="6604" y="0"/>
                </a:moveTo>
                <a:lnTo>
                  <a:pt x="0" y="0"/>
                </a:lnTo>
                <a:lnTo>
                  <a:pt x="5867" y="1460"/>
                </a:lnTo>
                <a:lnTo>
                  <a:pt x="6604" y="0"/>
                </a:lnTo>
                <a:close/>
              </a:path>
            </a:pathLst>
          </a:custGeom>
          <a:solidFill>
            <a:srgbClr val="221F1F"/>
          </a:solidFill>
        </p:spPr>
        <p:txBody>
          <a:bodyPr wrap="square" lIns="0" tIns="0" rIns="0" bIns="0" rtlCol="0"/>
          <a:lstStyle/>
          <a:p>
            <a:endParaRPr/>
          </a:p>
        </p:txBody>
      </p:sp>
      <p:sp>
        <p:nvSpPr>
          <p:cNvPr id="1869" name="object 1869"/>
          <p:cNvSpPr/>
          <p:nvPr/>
        </p:nvSpPr>
        <p:spPr>
          <a:xfrm>
            <a:off x="1512201" y="3116985"/>
            <a:ext cx="6985" cy="1905"/>
          </a:xfrm>
          <a:custGeom>
            <a:avLst/>
            <a:gdLst/>
            <a:ahLst/>
            <a:cxnLst/>
            <a:rect l="l" t="t" r="r" b="b"/>
            <a:pathLst>
              <a:path w="6984" h="1905">
                <a:moveTo>
                  <a:pt x="6604" y="0"/>
                </a:moveTo>
                <a:lnTo>
                  <a:pt x="0" y="0"/>
                </a:lnTo>
                <a:lnTo>
                  <a:pt x="5867" y="1460"/>
                </a:lnTo>
                <a:lnTo>
                  <a:pt x="6604" y="0"/>
                </a:lnTo>
                <a:close/>
              </a:path>
            </a:pathLst>
          </a:custGeom>
          <a:solidFill>
            <a:srgbClr val="221F1F"/>
          </a:solidFill>
        </p:spPr>
        <p:txBody>
          <a:bodyPr wrap="square" lIns="0" tIns="0" rIns="0" bIns="0" rtlCol="0"/>
          <a:lstStyle/>
          <a:p>
            <a:endParaRPr/>
          </a:p>
        </p:txBody>
      </p:sp>
      <p:sp>
        <p:nvSpPr>
          <p:cNvPr id="1870" name="object 1870"/>
          <p:cNvSpPr/>
          <p:nvPr/>
        </p:nvSpPr>
        <p:spPr>
          <a:xfrm>
            <a:off x="1519535" y="3117721"/>
            <a:ext cx="8255" cy="1270"/>
          </a:xfrm>
          <a:custGeom>
            <a:avLst/>
            <a:gdLst/>
            <a:ahLst/>
            <a:cxnLst/>
            <a:rect l="l" t="t" r="r" b="b"/>
            <a:pathLst>
              <a:path w="8255" h="1269">
                <a:moveTo>
                  <a:pt x="0" y="0"/>
                </a:moveTo>
                <a:lnTo>
                  <a:pt x="0" y="723"/>
                </a:lnTo>
                <a:lnTo>
                  <a:pt x="8064" y="723"/>
                </a:lnTo>
                <a:lnTo>
                  <a:pt x="0" y="0"/>
                </a:lnTo>
                <a:close/>
              </a:path>
            </a:pathLst>
          </a:custGeom>
          <a:solidFill>
            <a:srgbClr val="221F1F"/>
          </a:solidFill>
        </p:spPr>
        <p:txBody>
          <a:bodyPr wrap="square" lIns="0" tIns="0" rIns="0" bIns="0" rtlCol="0"/>
          <a:lstStyle/>
          <a:p>
            <a:endParaRPr/>
          </a:p>
        </p:txBody>
      </p:sp>
      <p:sp>
        <p:nvSpPr>
          <p:cNvPr id="1871" name="object 1871"/>
          <p:cNvSpPr/>
          <p:nvPr/>
        </p:nvSpPr>
        <p:spPr>
          <a:xfrm>
            <a:off x="1519535" y="3117721"/>
            <a:ext cx="8255" cy="1270"/>
          </a:xfrm>
          <a:custGeom>
            <a:avLst/>
            <a:gdLst/>
            <a:ahLst/>
            <a:cxnLst/>
            <a:rect l="l" t="t" r="r" b="b"/>
            <a:pathLst>
              <a:path w="8255" h="1269">
                <a:moveTo>
                  <a:pt x="0" y="0"/>
                </a:moveTo>
                <a:lnTo>
                  <a:pt x="0" y="723"/>
                </a:lnTo>
                <a:lnTo>
                  <a:pt x="8064" y="723"/>
                </a:lnTo>
                <a:lnTo>
                  <a:pt x="0" y="0"/>
                </a:lnTo>
                <a:close/>
              </a:path>
            </a:pathLst>
          </a:custGeom>
          <a:solidFill>
            <a:srgbClr val="221F1F"/>
          </a:solidFill>
        </p:spPr>
        <p:txBody>
          <a:bodyPr wrap="square" lIns="0" tIns="0" rIns="0" bIns="0" rtlCol="0"/>
          <a:lstStyle/>
          <a:p>
            <a:endParaRPr/>
          </a:p>
        </p:txBody>
      </p:sp>
      <p:sp>
        <p:nvSpPr>
          <p:cNvPr id="1872" name="object 1872"/>
          <p:cNvSpPr/>
          <p:nvPr/>
        </p:nvSpPr>
        <p:spPr>
          <a:xfrm>
            <a:off x="1519535" y="3117721"/>
            <a:ext cx="8255" cy="1270"/>
          </a:xfrm>
          <a:custGeom>
            <a:avLst/>
            <a:gdLst/>
            <a:ahLst/>
            <a:cxnLst/>
            <a:rect l="l" t="t" r="r" b="b"/>
            <a:pathLst>
              <a:path w="8255" h="1269">
                <a:moveTo>
                  <a:pt x="8064" y="0"/>
                </a:moveTo>
                <a:lnTo>
                  <a:pt x="0" y="0"/>
                </a:lnTo>
                <a:lnTo>
                  <a:pt x="8064" y="723"/>
                </a:lnTo>
                <a:lnTo>
                  <a:pt x="8064" y="0"/>
                </a:lnTo>
                <a:close/>
              </a:path>
            </a:pathLst>
          </a:custGeom>
          <a:solidFill>
            <a:srgbClr val="221F1F"/>
          </a:solidFill>
        </p:spPr>
        <p:txBody>
          <a:bodyPr wrap="square" lIns="0" tIns="0" rIns="0" bIns="0" rtlCol="0"/>
          <a:lstStyle/>
          <a:p>
            <a:endParaRPr/>
          </a:p>
        </p:txBody>
      </p:sp>
      <p:sp>
        <p:nvSpPr>
          <p:cNvPr id="1873" name="object 1873"/>
          <p:cNvSpPr/>
          <p:nvPr/>
        </p:nvSpPr>
        <p:spPr>
          <a:xfrm>
            <a:off x="1519535" y="3117721"/>
            <a:ext cx="8255" cy="1270"/>
          </a:xfrm>
          <a:custGeom>
            <a:avLst/>
            <a:gdLst/>
            <a:ahLst/>
            <a:cxnLst/>
            <a:rect l="l" t="t" r="r" b="b"/>
            <a:pathLst>
              <a:path w="8255" h="1269">
                <a:moveTo>
                  <a:pt x="8064" y="0"/>
                </a:moveTo>
                <a:lnTo>
                  <a:pt x="0" y="0"/>
                </a:lnTo>
                <a:lnTo>
                  <a:pt x="8064" y="723"/>
                </a:lnTo>
                <a:lnTo>
                  <a:pt x="8064" y="0"/>
                </a:lnTo>
                <a:close/>
              </a:path>
            </a:pathLst>
          </a:custGeom>
          <a:solidFill>
            <a:srgbClr val="221F1F"/>
          </a:solidFill>
        </p:spPr>
        <p:txBody>
          <a:bodyPr wrap="square" lIns="0" tIns="0" rIns="0" bIns="0" rtlCol="0"/>
          <a:lstStyle/>
          <a:p>
            <a:endParaRPr/>
          </a:p>
        </p:txBody>
      </p:sp>
      <p:sp>
        <p:nvSpPr>
          <p:cNvPr id="1874" name="object 1874"/>
          <p:cNvSpPr/>
          <p:nvPr/>
        </p:nvSpPr>
        <p:spPr>
          <a:xfrm>
            <a:off x="1554736" y="3118449"/>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875" name="object 1875"/>
          <p:cNvSpPr/>
          <p:nvPr/>
        </p:nvSpPr>
        <p:spPr>
          <a:xfrm>
            <a:off x="1554736" y="3118449"/>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876" name="object 1876"/>
          <p:cNvSpPr/>
          <p:nvPr/>
        </p:nvSpPr>
        <p:spPr>
          <a:xfrm>
            <a:off x="1554736" y="3118449"/>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877" name="object 1877"/>
          <p:cNvSpPr/>
          <p:nvPr/>
        </p:nvSpPr>
        <p:spPr>
          <a:xfrm>
            <a:off x="1554736" y="3118449"/>
            <a:ext cx="8890" cy="0"/>
          </a:xfrm>
          <a:custGeom>
            <a:avLst/>
            <a:gdLst/>
            <a:ahLst/>
            <a:cxnLst/>
            <a:rect l="l" t="t" r="r" b="b"/>
            <a:pathLst>
              <a:path w="8890">
                <a:moveTo>
                  <a:pt x="0" y="0"/>
                </a:moveTo>
                <a:lnTo>
                  <a:pt x="8801" y="0"/>
                </a:lnTo>
              </a:path>
            </a:pathLst>
          </a:custGeom>
          <a:solidFill>
            <a:srgbClr val="221F1F"/>
          </a:solidFill>
        </p:spPr>
        <p:txBody>
          <a:bodyPr wrap="square" lIns="0" tIns="0" rIns="0" bIns="0" rtlCol="0"/>
          <a:lstStyle/>
          <a:p>
            <a:endParaRPr/>
          </a:p>
        </p:txBody>
      </p:sp>
      <p:sp>
        <p:nvSpPr>
          <p:cNvPr id="1878" name="object 1878"/>
          <p:cNvSpPr/>
          <p:nvPr/>
        </p:nvSpPr>
        <p:spPr>
          <a:xfrm>
            <a:off x="1540803" y="3117721"/>
            <a:ext cx="10795" cy="1270"/>
          </a:xfrm>
          <a:custGeom>
            <a:avLst/>
            <a:gdLst/>
            <a:ahLst/>
            <a:cxnLst/>
            <a:rect l="l" t="t" r="r" b="b"/>
            <a:pathLst>
              <a:path w="10794" h="1269">
                <a:moveTo>
                  <a:pt x="0" y="0"/>
                </a:moveTo>
                <a:lnTo>
                  <a:pt x="723" y="723"/>
                </a:lnTo>
                <a:lnTo>
                  <a:pt x="10261" y="723"/>
                </a:lnTo>
                <a:lnTo>
                  <a:pt x="0" y="0"/>
                </a:lnTo>
                <a:close/>
              </a:path>
            </a:pathLst>
          </a:custGeom>
          <a:solidFill>
            <a:srgbClr val="221F1F"/>
          </a:solidFill>
        </p:spPr>
        <p:txBody>
          <a:bodyPr wrap="square" lIns="0" tIns="0" rIns="0" bIns="0" rtlCol="0"/>
          <a:lstStyle/>
          <a:p>
            <a:endParaRPr/>
          </a:p>
        </p:txBody>
      </p:sp>
      <p:sp>
        <p:nvSpPr>
          <p:cNvPr id="1879" name="object 1879"/>
          <p:cNvSpPr/>
          <p:nvPr/>
        </p:nvSpPr>
        <p:spPr>
          <a:xfrm>
            <a:off x="1540803" y="3117721"/>
            <a:ext cx="10795" cy="1270"/>
          </a:xfrm>
          <a:custGeom>
            <a:avLst/>
            <a:gdLst/>
            <a:ahLst/>
            <a:cxnLst/>
            <a:rect l="l" t="t" r="r" b="b"/>
            <a:pathLst>
              <a:path w="10794" h="1269">
                <a:moveTo>
                  <a:pt x="0" y="0"/>
                </a:moveTo>
                <a:lnTo>
                  <a:pt x="723" y="723"/>
                </a:lnTo>
                <a:lnTo>
                  <a:pt x="10261" y="723"/>
                </a:lnTo>
                <a:lnTo>
                  <a:pt x="0" y="0"/>
                </a:lnTo>
                <a:close/>
              </a:path>
            </a:pathLst>
          </a:custGeom>
          <a:solidFill>
            <a:srgbClr val="221F1F"/>
          </a:solidFill>
        </p:spPr>
        <p:txBody>
          <a:bodyPr wrap="square" lIns="0" tIns="0" rIns="0" bIns="0" rtlCol="0"/>
          <a:lstStyle/>
          <a:p>
            <a:endParaRPr/>
          </a:p>
        </p:txBody>
      </p:sp>
      <p:sp>
        <p:nvSpPr>
          <p:cNvPr id="1880" name="object 1880"/>
          <p:cNvSpPr/>
          <p:nvPr/>
        </p:nvSpPr>
        <p:spPr>
          <a:xfrm>
            <a:off x="1540803" y="3117721"/>
            <a:ext cx="10795" cy="1270"/>
          </a:xfrm>
          <a:custGeom>
            <a:avLst/>
            <a:gdLst/>
            <a:ahLst/>
            <a:cxnLst/>
            <a:rect l="l" t="t" r="r" b="b"/>
            <a:pathLst>
              <a:path w="10794" h="1269">
                <a:moveTo>
                  <a:pt x="9525" y="0"/>
                </a:moveTo>
                <a:lnTo>
                  <a:pt x="0" y="0"/>
                </a:lnTo>
                <a:lnTo>
                  <a:pt x="10261" y="723"/>
                </a:lnTo>
                <a:lnTo>
                  <a:pt x="9525" y="0"/>
                </a:lnTo>
                <a:close/>
              </a:path>
            </a:pathLst>
          </a:custGeom>
          <a:solidFill>
            <a:srgbClr val="221F1F"/>
          </a:solidFill>
        </p:spPr>
        <p:txBody>
          <a:bodyPr wrap="square" lIns="0" tIns="0" rIns="0" bIns="0" rtlCol="0"/>
          <a:lstStyle/>
          <a:p>
            <a:endParaRPr/>
          </a:p>
        </p:txBody>
      </p:sp>
      <p:sp>
        <p:nvSpPr>
          <p:cNvPr id="1881" name="object 1881"/>
          <p:cNvSpPr/>
          <p:nvPr/>
        </p:nvSpPr>
        <p:spPr>
          <a:xfrm>
            <a:off x="1540803" y="3117721"/>
            <a:ext cx="10795" cy="1270"/>
          </a:xfrm>
          <a:custGeom>
            <a:avLst/>
            <a:gdLst/>
            <a:ahLst/>
            <a:cxnLst/>
            <a:rect l="l" t="t" r="r" b="b"/>
            <a:pathLst>
              <a:path w="10794" h="1269">
                <a:moveTo>
                  <a:pt x="9525" y="0"/>
                </a:moveTo>
                <a:lnTo>
                  <a:pt x="0" y="0"/>
                </a:lnTo>
                <a:lnTo>
                  <a:pt x="10261" y="723"/>
                </a:lnTo>
                <a:lnTo>
                  <a:pt x="9525" y="0"/>
                </a:lnTo>
                <a:close/>
              </a:path>
            </a:pathLst>
          </a:custGeom>
          <a:solidFill>
            <a:srgbClr val="221F1F"/>
          </a:solidFill>
        </p:spPr>
        <p:txBody>
          <a:bodyPr wrap="square" lIns="0" tIns="0" rIns="0" bIns="0" rtlCol="0"/>
          <a:lstStyle/>
          <a:p>
            <a:endParaRPr/>
          </a:p>
        </p:txBody>
      </p:sp>
      <p:sp>
        <p:nvSpPr>
          <p:cNvPr id="1882" name="object 1882"/>
          <p:cNvSpPr/>
          <p:nvPr/>
        </p:nvSpPr>
        <p:spPr>
          <a:xfrm>
            <a:off x="1541533" y="3118449"/>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883" name="object 1883"/>
          <p:cNvSpPr/>
          <p:nvPr/>
        </p:nvSpPr>
        <p:spPr>
          <a:xfrm>
            <a:off x="1541533" y="3118449"/>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884" name="object 1884"/>
          <p:cNvSpPr/>
          <p:nvPr/>
        </p:nvSpPr>
        <p:spPr>
          <a:xfrm>
            <a:off x="1541533" y="3118449"/>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885" name="object 1885"/>
          <p:cNvSpPr/>
          <p:nvPr/>
        </p:nvSpPr>
        <p:spPr>
          <a:xfrm>
            <a:off x="1541533" y="3118449"/>
            <a:ext cx="10160" cy="0"/>
          </a:xfrm>
          <a:custGeom>
            <a:avLst/>
            <a:gdLst/>
            <a:ahLst/>
            <a:cxnLst/>
            <a:rect l="l" t="t" r="r" b="b"/>
            <a:pathLst>
              <a:path w="10159">
                <a:moveTo>
                  <a:pt x="0" y="0"/>
                </a:moveTo>
                <a:lnTo>
                  <a:pt x="9537" y="0"/>
                </a:lnTo>
              </a:path>
            </a:pathLst>
          </a:custGeom>
          <a:solidFill>
            <a:srgbClr val="221F1F"/>
          </a:solidFill>
        </p:spPr>
        <p:txBody>
          <a:bodyPr wrap="square" lIns="0" tIns="0" rIns="0" bIns="0" rtlCol="0"/>
          <a:lstStyle/>
          <a:p>
            <a:endParaRPr/>
          </a:p>
        </p:txBody>
      </p:sp>
      <p:sp>
        <p:nvSpPr>
          <p:cNvPr id="1886" name="object 1886"/>
          <p:cNvSpPr/>
          <p:nvPr/>
        </p:nvSpPr>
        <p:spPr>
          <a:xfrm>
            <a:off x="1555465" y="3118449"/>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887" name="object 1887"/>
          <p:cNvSpPr/>
          <p:nvPr/>
        </p:nvSpPr>
        <p:spPr>
          <a:xfrm>
            <a:off x="1555465" y="3118449"/>
            <a:ext cx="6985" cy="1270"/>
          </a:xfrm>
          <a:custGeom>
            <a:avLst/>
            <a:gdLst/>
            <a:ahLst/>
            <a:cxnLst/>
            <a:rect l="l" t="t" r="r" b="b"/>
            <a:pathLst>
              <a:path w="6984" h="1269">
                <a:moveTo>
                  <a:pt x="0" y="0"/>
                </a:moveTo>
                <a:lnTo>
                  <a:pt x="0" y="736"/>
                </a:lnTo>
                <a:lnTo>
                  <a:pt x="6604" y="736"/>
                </a:lnTo>
                <a:lnTo>
                  <a:pt x="0" y="0"/>
                </a:lnTo>
                <a:close/>
              </a:path>
            </a:pathLst>
          </a:custGeom>
          <a:solidFill>
            <a:srgbClr val="221F1F"/>
          </a:solidFill>
        </p:spPr>
        <p:txBody>
          <a:bodyPr wrap="square" lIns="0" tIns="0" rIns="0" bIns="0" rtlCol="0"/>
          <a:lstStyle/>
          <a:p>
            <a:endParaRPr/>
          </a:p>
        </p:txBody>
      </p:sp>
      <p:sp>
        <p:nvSpPr>
          <p:cNvPr id="1888" name="object 1888"/>
          <p:cNvSpPr/>
          <p:nvPr/>
        </p:nvSpPr>
        <p:spPr>
          <a:xfrm>
            <a:off x="1555465" y="3118449"/>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889" name="object 1889"/>
          <p:cNvSpPr/>
          <p:nvPr/>
        </p:nvSpPr>
        <p:spPr>
          <a:xfrm>
            <a:off x="1555465" y="3118449"/>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890" name="object 1890"/>
          <p:cNvSpPr/>
          <p:nvPr/>
        </p:nvSpPr>
        <p:spPr>
          <a:xfrm>
            <a:off x="1519535" y="3118449"/>
            <a:ext cx="8255" cy="1270"/>
          </a:xfrm>
          <a:custGeom>
            <a:avLst/>
            <a:gdLst/>
            <a:ahLst/>
            <a:cxnLst/>
            <a:rect l="l" t="t" r="r" b="b"/>
            <a:pathLst>
              <a:path w="8255" h="1269">
                <a:moveTo>
                  <a:pt x="0" y="0"/>
                </a:moveTo>
                <a:lnTo>
                  <a:pt x="0" y="736"/>
                </a:lnTo>
                <a:lnTo>
                  <a:pt x="8064" y="736"/>
                </a:lnTo>
                <a:lnTo>
                  <a:pt x="0" y="0"/>
                </a:lnTo>
                <a:close/>
              </a:path>
            </a:pathLst>
          </a:custGeom>
          <a:solidFill>
            <a:srgbClr val="221F1F"/>
          </a:solidFill>
        </p:spPr>
        <p:txBody>
          <a:bodyPr wrap="square" lIns="0" tIns="0" rIns="0" bIns="0" rtlCol="0"/>
          <a:lstStyle/>
          <a:p>
            <a:endParaRPr/>
          </a:p>
        </p:txBody>
      </p:sp>
      <p:sp>
        <p:nvSpPr>
          <p:cNvPr id="1891" name="object 1891"/>
          <p:cNvSpPr/>
          <p:nvPr/>
        </p:nvSpPr>
        <p:spPr>
          <a:xfrm>
            <a:off x="1519535" y="3118449"/>
            <a:ext cx="8255" cy="1270"/>
          </a:xfrm>
          <a:custGeom>
            <a:avLst/>
            <a:gdLst/>
            <a:ahLst/>
            <a:cxnLst/>
            <a:rect l="l" t="t" r="r" b="b"/>
            <a:pathLst>
              <a:path w="8255" h="1269">
                <a:moveTo>
                  <a:pt x="0" y="0"/>
                </a:moveTo>
                <a:lnTo>
                  <a:pt x="0" y="736"/>
                </a:lnTo>
                <a:lnTo>
                  <a:pt x="8064" y="736"/>
                </a:lnTo>
                <a:lnTo>
                  <a:pt x="0" y="0"/>
                </a:lnTo>
                <a:close/>
              </a:path>
            </a:pathLst>
          </a:custGeom>
          <a:solidFill>
            <a:srgbClr val="221F1F"/>
          </a:solidFill>
        </p:spPr>
        <p:txBody>
          <a:bodyPr wrap="square" lIns="0" tIns="0" rIns="0" bIns="0" rtlCol="0"/>
          <a:lstStyle/>
          <a:p>
            <a:endParaRPr/>
          </a:p>
        </p:txBody>
      </p:sp>
      <p:sp>
        <p:nvSpPr>
          <p:cNvPr id="1892" name="object 1892"/>
          <p:cNvSpPr/>
          <p:nvPr/>
        </p:nvSpPr>
        <p:spPr>
          <a:xfrm>
            <a:off x="1519535" y="3118449"/>
            <a:ext cx="8255" cy="1270"/>
          </a:xfrm>
          <a:custGeom>
            <a:avLst/>
            <a:gdLst/>
            <a:ahLst/>
            <a:cxnLst/>
            <a:rect l="l" t="t" r="r" b="b"/>
            <a:pathLst>
              <a:path w="8255" h="1269">
                <a:moveTo>
                  <a:pt x="8064" y="0"/>
                </a:moveTo>
                <a:lnTo>
                  <a:pt x="0" y="0"/>
                </a:lnTo>
                <a:lnTo>
                  <a:pt x="8064" y="736"/>
                </a:lnTo>
                <a:lnTo>
                  <a:pt x="8064" y="0"/>
                </a:lnTo>
                <a:close/>
              </a:path>
            </a:pathLst>
          </a:custGeom>
          <a:solidFill>
            <a:srgbClr val="221F1F"/>
          </a:solidFill>
        </p:spPr>
        <p:txBody>
          <a:bodyPr wrap="square" lIns="0" tIns="0" rIns="0" bIns="0" rtlCol="0"/>
          <a:lstStyle/>
          <a:p>
            <a:endParaRPr/>
          </a:p>
        </p:txBody>
      </p:sp>
      <p:sp>
        <p:nvSpPr>
          <p:cNvPr id="1893" name="object 1893"/>
          <p:cNvSpPr/>
          <p:nvPr/>
        </p:nvSpPr>
        <p:spPr>
          <a:xfrm>
            <a:off x="1519535" y="3118449"/>
            <a:ext cx="8255" cy="1270"/>
          </a:xfrm>
          <a:custGeom>
            <a:avLst/>
            <a:gdLst/>
            <a:ahLst/>
            <a:cxnLst/>
            <a:rect l="l" t="t" r="r" b="b"/>
            <a:pathLst>
              <a:path w="8255" h="1269">
                <a:moveTo>
                  <a:pt x="8064" y="0"/>
                </a:moveTo>
                <a:lnTo>
                  <a:pt x="0" y="0"/>
                </a:lnTo>
                <a:lnTo>
                  <a:pt x="8064" y="736"/>
                </a:lnTo>
                <a:lnTo>
                  <a:pt x="8064" y="0"/>
                </a:lnTo>
                <a:close/>
              </a:path>
            </a:pathLst>
          </a:custGeom>
          <a:solidFill>
            <a:srgbClr val="221F1F"/>
          </a:solidFill>
        </p:spPr>
        <p:txBody>
          <a:bodyPr wrap="square" lIns="0" tIns="0" rIns="0" bIns="0" rtlCol="0"/>
          <a:lstStyle/>
          <a:p>
            <a:endParaRPr/>
          </a:p>
        </p:txBody>
      </p:sp>
      <p:sp>
        <p:nvSpPr>
          <p:cNvPr id="1894" name="object 1894"/>
          <p:cNvSpPr/>
          <p:nvPr/>
        </p:nvSpPr>
        <p:spPr>
          <a:xfrm>
            <a:off x="1555465" y="3119187"/>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895" name="object 1895"/>
          <p:cNvSpPr/>
          <p:nvPr/>
        </p:nvSpPr>
        <p:spPr>
          <a:xfrm>
            <a:off x="1555465" y="3119187"/>
            <a:ext cx="6985" cy="1270"/>
          </a:xfrm>
          <a:custGeom>
            <a:avLst/>
            <a:gdLst/>
            <a:ahLst/>
            <a:cxnLst/>
            <a:rect l="l" t="t" r="r" b="b"/>
            <a:pathLst>
              <a:path w="6984" h="1269">
                <a:moveTo>
                  <a:pt x="0" y="0"/>
                </a:moveTo>
                <a:lnTo>
                  <a:pt x="0" y="723"/>
                </a:lnTo>
                <a:lnTo>
                  <a:pt x="6604" y="723"/>
                </a:lnTo>
                <a:lnTo>
                  <a:pt x="0" y="0"/>
                </a:lnTo>
                <a:close/>
              </a:path>
            </a:pathLst>
          </a:custGeom>
          <a:solidFill>
            <a:srgbClr val="221F1F"/>
          </a:solidFill>
        </p:spPr>
        <p:txBody>
          <a:bodyPr wrap="square" lIns="0" tIns="0" rIns="0" bIns="0" rtlCol="0"/>
          <a:lstStyle/>
          <a:p>
            <a:endParaRPr/>
          </a:p>
        </p:txBody>
      </p:sp>
      <p:sp>
        <p:nvSpPr>
          <p:cNvPr id="1896" name="object 1896"/>
          <p:cNvSpPr/>
          <p:nvPr/>
        </p:nvSpPr>
        <p:spPr>
          <a:xfrm>
            <a:off x="1555465" y="3119187"/>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897" name="object 1897"/>
          <p:cNvSpPr/>
          <p:nvPr/>
        </p:nvSpPr>
        <p:spPr>
          <a:xfrm>
            <a:off x="1555465" y="3119187"/>
            <a:ext cx="6985" cy="1270"/>
          </a:xfrm>
          <a:custGeom>
            <a:avLst/>
            <a:gdLst/>
            <a:ahLst/>
            <a:cxnLst/>
            <a:rect l="l" t="t" r="r" b="b"/>
            <a:pathLst>
              <a:path w="6984" h="1269">
                <a:moveTo>
                  <a:pt x="6604" y="0"/>
                </a:moveTo>
                <a:lnTo>
                  <a:pt x="0" y="0"/>
                </a:lnTo>
                <a:lnTo>
                  <a:pt x="6604" y="723"/>
                </a:lnTo>
                <a:lnTo>
                  <a:pt x="6604" y="0"/>
                </a:lnTo>
                <a:close/>
              </a:path>
            </a:pathLst>
          </a:custGeom>
          <a:solidFill>
            <a:srgbClr val="221F1F"/>
          </a:solidFill>
        </p:spPr>
        <p:txBody>
          <a:bodyPr wrap="square" lIns="0" tIns="0" rIns="0" bIns="0" rtlCol="0"/>
          <a:lstStyle/>
          <a:p>
            <a:endParaRPr/>
          </a:p>
        </p:txBody>
      </p:sp>
      <p:sp>
        <p:nvSpPr>
          <p:cNvPr id="1898" name="object 1898"/>
          <p:cNvSpPr/>
          <p:nvPr/>
        </p:nvSpPr>
        <p:spPr>
          <a:xfrm>
            <a:off x="1510737" y="3118449"/>
            <a:ext cx="7620" cy="1905"/>
          </a:xfrm>
          <a:custGeom>
            <a:avLst/>
            <a:gdLst/>
            <a:ahLst/>
            <a:cxnLst/>
            <a:rect l="l" t="t" r="r" b="b"/>
            <a:pathLst>
              <a:path w="7619" h="1905">
                <a:moveTo>
                  <a:pt x="736" y="0"/>
                </a:moveTo>
                <a:lnTo>
                  <a:pt x="0" y="1460"/>
                </a:lnTo>
                <a:lnTo>
                  <a:pt x="7340" y="1460"/>
                </a:lnTo>
                <a:lnTo>
                  <a:pt x="736" y="0"/>
                </a:lnTo>
                <a:close/>
              </a:path>
            </a:pathLst>
          </a:custGeom>
          <a:solidFill>
            <a:srgbClr val="221F1F"/>
          </a:solidFill>
        </p:spPr>
        <p:txBody>
          <a:bodyPr wrap="square" lIns="0" tIns="0" rIns="0" bIns="0" rtlCol="0"/>
          <a:lstStyle/>
          <a:p>
            <a:endParaRPr/>
          </a:p>
        </p:txBody>
      </p:sp>
      <p:sp>
        <p:nvSpPr>
          <p:cNvPr id="1899" name="object 1899"/>
          <p:cNvSpPr/>
          <p:nvPr/>
        </p:nvSpPr>
        <p:spPr>
          <a:xfrm>
            <a:off x="1510737" y="3118449"/>
            <a:ext cx="7620" cy="1905"/>
          </a:xfrm>
          <a:custGeom>
            <a:avLst/>
            <a:gdLst/>
            <a:ahLst/>
            <a:cxnLst/>
            <a:rect l="l" t="t" r="r" b="b"/>
            <a:pathLst>
              <a:path w="7619" h="1905">
                <a:moveTo>
                  <a:pt x="736" y="0"/>
                </a:moveTo>
                <a:lnTo>
                  <a:pt x="0" y="1460"/>
                </a:lnTo>
                <a:lnTo>
                  <a:pt x="7340" y="1460"/>
                </a:lnTo>
                <a:lnTo>
                  <a:pt x="736" y="0"/>
                </a:lnTo>
                <a:close/>
              </a:path>
            </a:pathLst>
          </a:custGeom>
          <a:solidFill>
            <a:srgbClr val="221F1F"/>
          </a:solidFill>
        </p:spPr>
        <p:txBody>
          <a:bodyPr wrap="square" lIns="0" tIns="0" rIns="0" bIns="0" rtlCol="0"/>
          <a:lstStyle/>
          <a:p>
            <a:endParaRPr/>
          </a:p>
        </p:txBody>
      </p:sp>
      <p:sp>
        <p:nvSpPr>
          <p:cNvPr id="1900" name="object 1900"/>
          <p:cNvSpPr/>
          <p:nvPr/>
        </p:nvSpPr>
        <p:spPr>
          <a:xfrm>
            <a:off x="1511474" y="3118449"/>
            <a:ext cx="6985" cy="1905"/>
          </a:xfrm>
          <a:custGeom>
            <a:avLst/>
            <a:gdLst/>
            <a:ahLst/>
            <a:cxnLst/>
            <a:rect l="l" t="t" r="r" b="b"/>
            <a:pathLst>
              <a:path w="6984" h="1905">
                <a:moveTo>
                  <a:pt x="6604" y="0"/>
                </a:moveTo>
                <a:lnTo>
                  <a:pt x="0" y="0"/>
                </a:lnTo>
                <a:lnTo>
                  <a:pt x="6604" y="1460"/>
                </a:lnTo>
                <a:lnTo>
                  <a:pt x="6604" y="0"/>
                </a:lnTo>
                <a:close/>
              </a:path>
            </a:pathLst>
          </a:custGeom>
          <a:solidFill>
            <a:srgbClr val="221F1F"/>
          </a:solidFill>
        </p:spPr>
        <p:txBody>
          <a:bodyPr wrap="square" lIns="0" tIns="0" rIns="0" bIns="0" rtlCol="0"/>
          <a:lstStyle/>
          <a:p>
            <a:endParaRPr/>
          </a:p>
        </p:txBody>
      </p:sp>
      <p:sp>
        <p:nvSpPr>
          <p:cNvPr id="1901" name="object 1901"/>
          <p:cNvSpPr/>
          <p:nvPr/>
        </p:nvSpPr>
        <p:spPr>
          <a:xfrm>
            <a:off x="1511474" y="3118449"/>
            <a:ext cx="6985" cy="1905"/>
          </a:xfrm>
          <a:custGeom>
            <a:avLst/>
            <a:gdLst/>
            <a:ahLst/>
            <a:cxnLst/>
            <a:rect l="l" t="t" r="r" b="b"/>
            <a:pathLst>
              <a:path w="6984" h="1905">
                <a:moveTo>
                  <a:pt x="6604" y="0"/>
                </a:moveTo>
                <a:lnTo>
                  <a:pt x="0" y="0"/>
                </a:lnTo>
                <a:lnTo>
                  <a:pt x="6604" y="1460"/>
                </a:lnTo>
                <a:lnTo>
                  <a:pt x="6604" y="0"/>
                </a:lnTo>
                <a:close/>
              </a:path>
            </a:pathLst>
          </a:custGeom>
          <a:solidFill>
            <a:srgbClr val="221F1F"/>
          </a:solidFill>
        </p:spPr>
        <p:txBody>
          <a:bodyPr wrap="square" lIns="0" tIns="0" rIns="0" bIns="0" rtlCol="0"/>
          <a:lstStyle/>
          <a:p>
            <a:endParaRPr/>
          </a:p>
        </p:txBody>
      </p:sp>
      <p:sp>
        <p:nvSpPr>
          <p:cNvPr id="1902" name="object 1902"/>
          <p:cNvSpPr/>
          <p:nvPr/>
        </p:nvSpPr>
        <p:spPr>
          <a:xfrm>
            <a:off x="1541533" y="3118449"/>
            <a:ext cx="10160" cy="1905"/>
          </a:xfrm>
          <a:custGeom>
            <a:avLst/>
            <a:gdLst/>
            <a:ahLst/>
            <a:cxnLst/>
            <a:rect l="l" t="t" r="r" b="b"/>
            <a:pathLst>
              <a:path w="10159" h="1905">
                <a:moveTo>
                  <a:pt x="736" y="0"/>
                </a:moveTo>
                <a:lnTo>
                  <a:pt x="0" y="1460"/>
                </a:lnTo>
                <a:lnTo>
                  <a:pt x="9537" y="1460"/>
                </a:lnTo>
                <a:lnTo>
                  <a:pt x="736" y="0"/>
                </a:lnTo>
                <a:close/>
              </a:path>
            </a:pathLst>
          </a:custGeom>
          <a:solidFill>
            <a:srgbClr val="221F1F"/>
          </a:solidFill>
        </p:spPr>
        <p:txBody>
          <a:bodyPr wrap="square" lIns="0" tIns="0" rIns="0" bIns="0" rtlCol="0"/>
          <a:lstStyle/>
          <a:p>
            <a:endParaRPr/>
          </a:p>
        </p:txBody>
      </p:sp>
      <p:sp>
        <p:nvSpPr>
          <p:cNvPr id="1903" name="object 1903"/>
          <p:cNvSpPr/>
          <p:nvPr/>
        </p:nvSpPr>
        <p:spPr>
          <a:xfrm>
            <a:off x="1541533" y="3118449"/>
            <a:ext cx="10160" cy="1905"/>
          </a:xfrm>
          <a:custGeom>
            <a:avLst/>
            <a:gdLst/>
            <a:ahLst/>
            <a:cxnLst/>
            <a:rect l="l" t="t" r="r" b="b"/>
            <a:pathLst>
              <a:path w="10159" h="1905">
                <a:moveTo>
                  <a:pt x="736" y="0"/>
                </a:moveTo>
                <a:lnTo>
                  <a:pt x="0" y="1460"/>
                </a:lnTo>
                <a:lnTo>
                  <a:pt x="9537" y="1460"/>
                </a:lnTo>
                <a:lnTo>
                  <a:pt x="736" y="0"/>
                </a:lnTo>
                <a:close/>
              </a:path>
            </a:pathLst>
          </a:custGeom>
          <a:solidFill>
            <a:srgbClr val="221F1F"/>
          </a:solidFill>
        </p:spPr>
        <p:txBody>
          <a:bodyPr wrap="square" lIns="0" tIns="0" rIns="0" bIns="0" rtlCol="0"/>
          <a:lstStyle/>
          <a:p>
            <a:endParaRPr/>
          </a:p>
        </p:txBody>
      </p:sp>
      <p:sp>
        <p:nvSpPr>
          <p:cNvPr id="1904" name="object 1904"/>
          <p:cNvSpPr/>
          <p:nvPr/>
        </p:nvSpPr>
        <p:spPr>
          <a:xfrm>
            <a:off x="1542270" y="3118449"/>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905" name="object 1905"/>
          <p:cNvSpPr/>
          <p:nvPr/>
        </p:nvSpPr>
        <p:spPr>
          <a:xfrm>
            <a:off x="1542270" y="3118449"/>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906" name="object 1906"/>
          <p:cNvSpPr/>
          <p:nvPr/>
        </p:nvSpPr>
        <p:spPr>
          <a:xfrm>
            <a:off x="1519535" y="3119187"/>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907" name="object 1907"/>
          <p:cNvSpPr/>
          <p:nvPr/>
        </p:nvSpPr>
        <p:spPr>
          <a:xfrm>
            <a:off x="1519535" y="3119187"/>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1908" name="object 1908"/>
          <p:cNvSpPr/>
          <p:nvPr/>
        </p:nvSpPr>
        <p:spPr>
          <a:xfrm>
            <a:off x="1519535" y="3119187"/>
            <a:ext cx="8255" cy="1270"/>
          </a:xfrm>
          <a:custGeom>
            <a:avLst/>
            <a:gdLst/>
            <a:ahLst/>
            <a:cxnLst/>
            <a:rect l="l" t="t" r="r" b="b"/>
            <a:pathLst>
              <a:path w="8255" h="1269">
                <a:moveTo>
                  <a:pt x="8064" y="0"/>
                </a:moveTo>
                <a:lnTo>
                  <a:pt x="0" y="0"/>
                </a:lnTo>
                <a:lnTo>
                  <a:pt x="7327" y="723"/>
                </a:lnTo>
                <a:lnTo>
                  <a:pt x="8064" y="0"/>
                </a:lnTo>
                <a:close/>
              </a:path>
            </a:pathLst>
          </a:custGeom>
          <a:solidFill>
            <a:srgbClr val="221F1F"/>
          </a:solidFill>
        </p:spPr>
        <p:txBody>
          <a:bodyPr wrap="square" lIns="0" tIns="0" rIns="0" bIns="0" rtlCol="0"/>
          <a:lstStyle/>
          <a:p>
            <a:endParaRPr/>
          </a:p>
        </p:txBody>
      </p:sp>
      <p:sp>
        <p:nvSpPr>
          <p:cNvPr id="1909" name="object 1909"/>
          <p:cNvSpPr/>
          <p:nvPr/>
        </p:nvSpPr>
        <p:spPr>
          <a:xfrm>
            <a:off x="1519535" y="3119187"/>
            <a:ext cx="8255" cy="1270"/>
          </a:xfrm>
          <a:custGeom>
            <a:avLst/>
            <a:gdLst/>
            <a:ahLst/>
            <a:cxnLst/>
            <a:rect l="l" t="t" r="r" b="b"/>
            <a:pathLst>
              <a:path w="8255" h="1269">
                <a:moveTo>
                  <a:pt x="8064" y="0"/>
                </a:moveTo>
                <a:lnTo>
                  <a:pt x="0" y="0"/>
                </a:lnTo>
                <a:lnTo>
                  <a:pt x="7327" y="723"/>
                </a:lnTo>
                <a:lnTo>
                  <a:pt x="8064" y="0"/>
                </a:lnTo>
                <a:close/>
              </a:path>
            </a:pathLst>
          </a:custGeom>
          <a:solidFill>
            <a:srgbClr val="221F1F"/>
          </a:solidFill>
        </p:spPr>
        <p:txBody>
          <a:bodyPr wrap="square" lIns="0" tIns="0" rIns="0" bIns="0" rtlCol="0"/>
          <a:lstStyle/>
          <a:p>
            <a:endParaRPr/>
          </a:p>
        </p:txBody>
      </p:sp>
      <p:sp>
        <p:nvSpPr>
          <p:cNvPr id="1910" name="object 1910"/>
          <p:cNvSpPr/>
          <p:nvPr/>
        </p:nvSpPr>
        <p:spPr>
          <a:xfrm>
            <a:off x="1555465" y="3119916"/>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911" name="object 1911"/>
          <p:cNvSpPr/>
          <p:nvPr/>
        </p:nvSpPr>
        <p:spPr>
          <a:xfrm>
            <a:off x="1555465" y="3119916"/>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912" name="object 1912"/>
          <p:cNvSpPr/>
          <p:nvPr/>
        </p:nvSpPr>
        <p:spPr>
          <a:xfrm>
            <a:off x="1555465" y="3119916"/>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913" name="object 1913"/>
          <p:cNvSpPr/>
          <p:nvPr/>
        </p:nvSpPr>
        <p:spPr>
          <a:xfrm>
            <a:off x="1555465" y="3119916"/>
            <a:ext cx="6985" cy="0"/>
          </a:xfrm>
          <a:custGeom>
            <a:avLst/>
            <a:gdLst/>
            <a:ahLst/>
            <a:cxnLst/>
            <a:rect l="l" t="t" r="r" b="b"/>
            <a:pathLst>
              <a:path w="6984">
                <a:moveTo>
                  <a:pt x="0" y="0"/>
                </a:moveTo>
                <a:lnTo>
                  <a:pt x="6604" y="0"/>
                </a:lnTo>
              </a:path>
            </a:pathLst>
          </a:custGeom>
          <a:solidFill>
            <a:srgbClr val="221F1F"/>
          </a:solidFill>
        </p:spPr>
        <p:txBody>
          <a:bodyPr wrap="square" lIns="0" tIns="0" rIns="0" bIns="0" rtlCol="0"/>
          <a:lstStyle/>
          <a:p>
            <a:endParaRPr/>
          </a:p>
        </p:txBody>
      </p:sp>
      <p:sp>
        <p:nvSpPr>
          <p:cNvPr id="1914" name="object 1914"/>
          <p:cNvSpPr/>
          <p:nvPr/>
        </p:nvSpPr>
        <p:spPr>
          <a:xfrm>
            <a:off x="1519535" y="3119916"/>
            <a:ext cx="6985" cy="1270"/>
          </a:xfrm>
          <a:custGeom>
            <a:avLst/>
            <a:gdLst/>
            <a:ahLst/>
            <a:cxnLst/>
            <a:rect l="l" t="t" r="r" b="b"/>
            <a:pathLst>
              <a:path w="6984" h="1269">
                <a:moveTo>
                  <a:pt x="0" y="0"/>
                </a:moveTo>
                <a:lnTo>
                  <a:pt x="736" y="736"/>
                </a:lnTo>
                <a:lnTo>
                  <a:pt x="6604" y="736"/>
                </a:lnTo>
                <a:lnTo>
                  <a:pt x="0" y="0"/>
                </a:lnTo>
                <a:close/>
              </a:path>
            </a:pathLst>
          </a:custGeom>
          <a:solidFill>
            <a:srgbClr val="221F1F"/>
          </a:solidFill>
        </p:spPr>
        <p:txBody>
          <a:bodyPr wrap="square" lIns="0" tIns="0" rIns="0" bIns="0" rtlCol="0"/>
          <a:lstStyle/>
          <a:p>
            <a:endParaRPr/>
          </a:p>
        </p:txBody>
      </p:sp>
      <p:sp>
        <p:nvSpPr>
          <p:cNvPr id="1915" name="object 1915"/>
          <p:cNvSpPr/>
          <p:nvPr/>
        </p:nvSpPr>
        <p:spPr>
          <a:xfrm>
            <a:off x="1519535" y="3119916"/>
            <a:ext cx="6985" cy="1270"/>
          </a:xfrm>
          <a:custGeom>
            <a:avLst/>
            <a:gdLst/>
            <a:ahLst/>
            <a:cxnLst/>
            <a:rect l="l" t="t" r="r" b="b"/>
            <a:pathLst>
              <a:path w="6984" h="1269">
                <a:moveTo>
                  <a:pt x="0" y="0"/>
                </a:moveTo>
                <a:lnTo>
                  <a:pt x="736" y="736"/>
                </a:lnTo>
                <a:lnTo>
                  <a:pt x="6604" y="736"/>
                </a:lnTo>
                <a:lnTo>
                  <a:pt x="0" y="0"/>
                </a:lnTo>
                <a:close/>
              </a:path>
            </a:pathLst>
          </a:custGeom>
          <a:solidFill>
            <a:srgbClr val="221F1F"/>
          </a:solidFill>
        </p:spPr>
        <p:txBody>
          <a:bodyPr wrap="square" lIns="0" tIns="0" rIns="0" bIns="0" rtlCol="0"/>
          <a:lstStyle/>
          <a:p>
            <a:endParaRPr/>
          </a:p>
        </p:txBody>
      </p:sp>
      <p:sp>
        <p:nvSpPr>
          <p:cNvPr id="1916" name="object 1916"/>
          <p:cNvSpPr/>
          <p:nvPr/>
        </p:nvSpPr>
        <p:spPr>
          <a:xfrm>
            <a:off x="1519535" y="311991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917" name="object 1917"/>
          <p:cNvSpPr/>
          <p:nvPr/>
        </p:nvSpPr>
        <p:spPr>
          <a:xfrm>
            <a:off x="1519535" y="311991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918" name="object 1918"/>
          <p:cNvSpPr/>
          <p:nvPr/>
        </p:nvSpPr>
        <p:spPr>
          <a:xfrm>
            <a:off x="1510736" y="3119916"/>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919" name="object 1919"/>
          <p:cNvSpPr/>
          <p:nvPr/>
        </p:nvSpPr>
        <p:spPr>
          <a:xfrm>
            <a:off x="1510736" y="3119916"/>
            <a:ext cx="7620" cy="1270"/>
          </a:xfrm>
          <a:custGeom>
            <a:avLst/>
            <a:gdLst/>
            <a:ahLst/>
            <a:cxnLst/>
            <a:rect l="l" t="t" r="r" b="b"/>
            <a:pathLst>
              <a:path w="7619" h="1269">
                <a:moveTo>
                  <a:pt x="0" y="0"/>
                </a:moveTo>
                <a:lnTo>
                  <a:pt x="0" y="736"/>
                </a:lnTo>
                <a:lnTo>
                  <a:pt x="7327" y="736"/>
                </a:lnTo>
                <a:lnTo>
                  <a:pt x="0" y="0"/>
                </a:lnTo>
                <a:close/>
              </a:path>
            </a:pathLst>
          </a:custGeom>
          <a:solidFill>
            <a:srgbClr val="221F1F"/>
          </a:solidFill>
        </p:spPr>
        <p:txBody>
          <a:bodyPr wrap="square" lIns="0" tIns="0" rIns="0" bIns="0" rtlCol="0"/>
          <a:lstStyle/>
          <a:p>
            <a:endParaRPr/>
          </a:p>
        </p:txBody>
      </p:sp>
      <p:sp>
        <p:nvSpPr>
          <p:cNvPr id="1920" name="object 1920"/>
          <p:cNvSpPr/>
          <p:nvPr/>
        </p:nvSpPr>
        <p:spPr>
          <a:xfrm>
            <a:off x="1510736" y="3119916"/>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921" name="object 1921"/>
          <p:cNvSpPr/>
          <p:nvPr/>
        </p:nvSpPr>
        <p:spPr>
          <a:xfrm>
            <a:off x="1510736" y="3119916"/>
            <a:ext cx="7620" cy="1270"/>
          </a:xfrm>
          <a:custGeom>
            <a:avLst/>
            <a:gdLst/>
            <a:ahLst/>
            <a:cxnLst/>
            <a:rect l="l" t="t" r="r" b="b"/>
            <a:pathLst>
              <a:path w="7619" h="1269">
                <a:moveTo>
                  <a:pt x="7327" y="0"/>
                </a:moveTo>
                <a:lnTo>
                  <a:pt x="0" y="0"/>
                </a:lnTo>
                <a:lnTo>
                  <a:pt x="7327" y="736"/>
                </a:lnTo>
                <a:lnTo>
                  <a:pt x="7327" y="0"/>
                </a:lnTo>
                <a:close/>
              </a:path>
            </a:pathLst>
          </a:custGeom>
          <a:solidFill>
            <a:srgbClr val="221F1F"/>
          </a:solidFill>
        </p:spPr>
        <p:txBody>
          <a:bodyPr wrap="square" lIns="0" tIns="0" rIns="0" bIns="0" rtlCol="0"/>
          <a:lstStyle/>
          <a:p>
            <a:endParaRPr/>
          </a:p>
        </p:txBody>
      </p:sp>
      <p:sp>
        <p:nvSpPr>
          <p:cNvPr id="1922" name="object 1922"/>
          <p:cNvSpPr/>
          <p:nvPr/>
        </p:nvSpPr>
        <p:spPr>
          <a:xfrm>
            <a:off x="1516606" y="3120652"/>
            <a:ext cx="1905" cy="1270"/>
          </a:xfrm>
          <a:custGeom>
            <a:avLst/>
            <a:gdLst/>
            <a:ahLst/>
            <a:cxnLst/>
            <a:rect l="l" t="t" r="r" b="b"/>
            <a:pathLst>
              <a:path w="1905" h="1269">
                <a:moveTo>
                  <a:pt x="0" y="0"/>
                </a:moveTo>
                <a:lnTo>
                  <a:pt x="0" y="723"/>
                </a:lnTo>
                <a:lnTo>
                  <a:pt x="1460" y="723"/>
                </a:lnTo>
                <a:lnTo>
                  <a:pt x="0" y="0"/>
                </a:lnTo>
                <a:close/>
              </a:path>
            </a:pathLst>
          </a:custGeom>
          <a:solidFill>
            <a:srgbClr val="221F1F"/>
          </a:solidFill>
        </p:spPr>
        <p:txBody>
          <a:bodyPr wrap="square" lIns="0" tIns="0" rIns="0" bIns="0" rtlCol="0"/>
          <a:lstStyle/>
          <a:p>
            <a:endParaRPr/>
          </a:p>
        </p:txBody>
      </p:sp>
      <p:sp>
        <p:nvSpPr>
          <p:cNvPr id="1923" name="object 1923"/>
          <p:cNvSpPr/>
          <p:nvPr/>
        </p:nvSpPr>
        <p:spPr>
          <a:xfrm>
            <a:off x="1516606" y="3120652"/>
            <a:ext cx="1905" cy="1270"/>
          </a:xfrm>
          <a:custGeom>
            <a:avLst/>
            <a:gdLst/>
            <a:ahLst/>
            <a:cxnLst/>
            <a:rect l="l" t="t" r="r" b="b"/>
            <a:pathLst>
              <a:path w="1905" h="1269">
                <a:moveTo>
                  <a:pt x="0" y="0"/>
                </a:moveTo>
                <a:lnTo>
                  <a:pt x="0" y="723"/>
                </a:lnTo>
                <a:lnTo>
                  <a:pt x="1460" y="723"/>
                </a:lnTo>
                <a:lnTo>
                  <a:pt x="0" y="0"/>
                </a:lnTo>
                <a:close/>
              </a:path>
            </a:pathLst>
          </a:custGeom>
          <a:solidFill>
            <a:srgbClr val="221F1F"/>
          </a:solidFill>
        </p:spPr>
        <p:txBody>
          <a:bodyPr wrap="square" lIns="0" tIns="0" rIns="0" bIns="0" rtlCol="0"/>
          <a:lstStyle/>
          <a:p>
            <a:endParaRPr/>
          </a:p>
        </p:txBody>
      </p:sp>
      <p:sp>
        <p:nvSpPr>
          <p:cNvPr id="1924" name="object 1924"/>
          <p:cNvSpPr/>
          <p:nvPr/>
        </p:nvSpPr>
        <p:spPr>
          <a:xfrm>
            <a:off x="1516606" y="3120652"/>
            <a:ext cx="1905" cy="1270"/>
          </a:xfrm>
          <a:custGeom>
            <a:avLst/>
            <a:gdLst/>
            <a:ahLst/>
            <a:cxnLst/>
            <a:rect l="l" t="t" r="r" b="b"/>
            <a:pathLst>
              <a:path w="1905" h="1269">
                <a:moveTo>
                  <a:pt x="1460" y="0"/>
                </a:moveTo>
                <a:lnTo>
                  <a:pt x="0" y="0"/>
                </a:lnTo>
                <a:lnTo>
                  <a:pt x="1460" y="723"/>
                </a:lnTo>
                <a:lnTo>
                  <a:pt x="1460" y="0"/>
                </a:lnTo>
                <a:close/>
              </a:path>
            </a:pathLst>
          </a:custGeom>
          <a:solidFill>
            <a:srgbClr val="221F1F"/>
          </a:solidFill>
        </p:spPr>
        <p:txBody>
          <a:bodyPr wrap="square" lIns="0" tIns="0" rIns="0" bIns="0" rtlCol="0"/>
          <a:lstStyle/>
          <a:p>
            <a:endParaRPr/>
          </a:p>
        </p:txBody>
      </p:sp>
      <p:sp>
        <p:nvSpPr>
          <p:cNvPr id="1925" name="object 1925"/>
          <p:cNvSpPr/>
          <p:nvPr/>
        </p:nvSpPr>
        <p:spPr>
          <a:xfrm>
            <a:off x="1516606" y="3120652"/>
            <a:ext cx="1905" cy="1270"/>
          </a:xfrm>
          <a:custGeom>
            <a:avLst/>
            <a:gdLst/>
            <a:ahLst/>
            <a:cxnLst/>
            <a:rect l="l" t="t" r="r" b="b"/>
            <a:pathLst>
              <a:path w="1905" h="1269">
                <a:moveTo>
                  <a:pt x="1460" y="0"/>
                </a:moveTo>
                <a:lnTo>
                  <a:pt x="0" y="0"/>
                </a:lnTo>
                <a:lnTo>
                  <a:pt x="1460" y="723"/>
                </a:lnTo>
                <a:lnTo>
                  <a:pt x="1460" y="0"/>
                </a:lnTo>
                <a:close/>
              </a:path>
            </a:pathLst>
          </a:custGeom>
          <a:solidFill>
            <a:srgbClr val="221F1F"/>
          </a:solidFill>
        </p:spPr>
        <p:txBody>
          <a:bodyPr wrap="square" lIns="0" tIns="0" rIns="0" bIns="0" rtlCol="0"/>
          <a:lstStyle/>
          <a:p>
            <a:endParaRPr/>
          </a:p>
        </p:txBody>
      </p:sp>
      <p:sp>
        <p:nvSpPr>
          <p:cNvPr id="1926" name="object 1926"/>
          <p:cNvSpPr/>
          <p:nvPr/>
        </p:nvSpPr>
        <p:spPr>
          <a:xfrm>
            <a:off x="1510736" y="3120652"/>
            <a:ext cx="6350" cy="1270"/>
          </a:xfrm>
          <a:custGeom>
            <a:avLst/>
            <a:gdLst/>
            <a:ahLst/>
            <a:cxnLst/>
            <a:rect l="l" t="t" r="r" b="b"/>
            <a:pathLst>
              <a:path w="6350" h="1269">
                <a:moveTo>
                  <a:pt x="0" y="0"/>
                </a:moveTo>
                <a:lnTo>
                  <a:pt x="0" y="723"/>
                </a:lnTo>
                <a:lnTo>
                  <a:pt x="5867" y="723"/>
                </a:lnTo>
                <a:lnTo>
                  <a:pt x="0" y="0"/>
                </a:lnTo>
                <a:close/>
              </a:path>
            </a:pathLst>
          </a:custGeom>
          <a:solidFill>
            <a:srgbClr val="221F1F"/>
          </a:solidFill>
        </p:spPr>
        <p:txBody>
          <a:bodyPr wrap="square" lIns="0" tIns="0" rIns="0" bIns="0" rtlCol="0"/>
          <a:lstStyle/>
          <a:p>
            <a:endParaRPr/>
          </a:p>
        </p:txBody>
      </p:sp>
      <p:sp>
        <p:nvSpPr>
          <p:cNvPr id="1927" name="object 1927"/>
          <p:cNvSpPr/>
          <p:nvPr/>
        </p:nvSpPr>
        <p:spPr>
          <a:xfrm>
            <a:off x="1510736" y="3120652"/>
            <a:ext cx="6350" cy="1270"/>
          </a:xfrm>
          <a:custGeom>
            <a:avLst/>
            <a:gdLst/>
            <a:ahLst/>
            <a:cxnLst/>
            <a:rect l="l" t="t" r="r" b="b"/>
            <a:pathLst>
              <a:path w="6350" h="1269">
                <a:moveTo>
                  <a:pt x="0" y="0"/>
                </a:moveTo>
                <a:lnTo>
                  <a:pt x="0" y="723"/>
                </a:lnTo>
                <a:lnTo>
                  <a:pt x="5867" y="723"/>
                </a:lnTo>
                <a:lnTo>
                  <a:pt x="0" y="0"/>
                </a:lnTo>
                <a:close/>
              </a:path>
            </a:pathLst>
          </a:custGeom>
          <a:solidFill>
            <a:srgbClr val="221F1F"/>
          </a:solidFill>
        </p:spPr>
        <p:txBody>
          <a:bodyPr wrap="square" lIns="0" tIns="0" rIns="0" bIns="0" rtlCol="0"/>
          <a:lstStyle/>
          <a:p>
            <a:endParaRPr/>
          </a:p>
        </p:txBody>
      </p:sp>
      <p:sp>
        <p:nvSpPr>
          <p:cNvPr id="1928" name="object 1928"/>
          <p:cNvSpPr/>
          <p:nvPr/>
        </p:nvSpPr>
        <p:spPr>
          <a:xfrm>
            <a:off x="1510736" y="3120652"/>
            <a:ext cx="6350" cy="1270"/>
          </a:xfrm>
          <a:custGeom>
            <a:avLst/>
            <a:gdLst/>
            <a:ahLst/>
            <a:cxnLst/>
            <a:rect l="l" t="t" r="r" b="b"/>
            <a:pathLst>
              <a:path w="6350" h="1269">
                <a:moveTo>
                  <a:pt x="5867" y="0"/>
                </a:moveTo>
                <a:lnTo>
                  <a:pt x="0" y="0"/>
                </a:lnTo>
                <a:lnTo>
                  <a:pt x="5867" y="723"/>
                </a:lnTo>
                <a:lnTo>
                  <a:pt x="5867" y="0"/>
                </a:lnTo>
                <a:close/>
              </a:path>
            </a:pathLst>
          </a:custGeom>
          <a:solidFill>
            <a:srgbClr val="221F1F"/>
          </a:solidFill>
        </p:spPr>
        <p:txBody>
          <a:bodyPr wrap="square" lIns="0" tIns="0" rIns="0" bIns="0" rtlCol="0"/>
          <a:lstStyle/>
          <a:p>
            <a:endParaRPr/>
          </a:p>
        </p:txBody>
      </p:sp>
      <p:sp>
        <p:nvSpPr>
          <p:cNvPr id="1929" name="object 1929"/>
          <p:cNvSpPr/>
          <p:nvPr/>
        </p:nvSpPr>
        <p:spPr>
          <a:xfrm>
            <a:off x="1510736" y="3120652"/>
            <a:ext cx="6350" cy="1270"/>
          </a:xfrm>
          <a:custGeom>
            <a:avLst/>
            <a:gdLst/>
            <a:ahLst/>
            <a:cxnLst/>
            <a:rect l="l" t="t" r="r" b="b"/>
            <a:pathLst>
              <a:path w="6350" h="1269">
                <a:moveTo>
                  <a:pt x="5867" y="0"/>
                </a:moveTo>
                <a:lnTo>
                  <a:pt x="0" y="0"/>
                </a:lnTo>
                <a:lnTo>
                  <a:pt x="5867" y="723"/>
                </a:lnTo>
                <a:lnTo>
                  <a:pt x="5867" y="0"/>
                </a:lnTo>
                <a:close/>
              </a:path>
            </a:pathLst>
          </a:custGeom>
          <a:solidFill>
            <a:srgbClr val="221F1F"/>
          </a:solidFill>
        </p:spPr>
        <p:txBody>
          <a:bodyPr wrap="square" lIns="0" tIns="0" rIns="0" bIns="0" rtlCol="0"/>
          <a:lstStyle/>
          <a:p>
            <a:endParaRPr/>
          </a:p>
        </p:txBody>
      </p:sp>
      <p:sp>
        <p:nvSpPr>
          <p:cNvPr id="1930" name="object 1930"/>
          <p:cNvSpPr/>
          <p:nvPr/>
        </p:nvSpPr>
        <p:spPr>
          <a:xfrm>
            <a:off x="1540073" y="3119916"/>
            <a:ext cx="12065" cy="1905"/>
          </a:xfrm>
          <a:custGeom>
            <a:avLst/>
            <a:gdLst/>
            <a:ahLst/>
            <a:cxnLst/>
            <a:rect l="l" t="t" r="r" b="b"/>
            <a:pathLst>
              <a:path w="12065" h="1905">
                <a:moveTo>
                  <a:pt x="1460" y="0"/>
                </a:moveTo>
                <a:lnTo>
                  <a:pt x="0" y="1460"/>
                </a:lnTo>
                <a:lnTo>
                  <a:pt x="11734" y="1460"/>
                </a:lnTo>
                <a:lnTo>
                  <a:pt x="1460" y="0"/>
                </a:lnTo>
                <a:close/>
              </a:path>
            </a:pathLst>
          </a:custGeom>
          <a:solidFill>
            <a:srgbClr val="221F1F"/>
          </a:solidFill>
        </p:spPr>
        <p:txBody>
          <a:bodyPr wrap="square" lIns="0" tIns="0" rIns="0" bIns="0" rtlCol="0"/>
          <a:lstStyle/>
          <a:p>
            <a:endParaRPr/>
          </a:p>
        </p:txBody>
      </p:sp>
      <p:sp>
        <p:nvSpPr>
          <p:cNvPr id="1931" name="object 1931"/>
          <p:cNvSpPr/>
          <p:nvPr/>
        </p:nvSpPr>
        <p:spPr>
          <a:xfrm>
            <a:off x="1540073" y="3119916"/>
            <a:ext cx="12065" cy="1905"/>
          </a:xfrm>
          <a:custGeom>
            <a:avLst/>
            <a:gdLst/>
            <a:ahLst/>
            <a:cxnLst/>
            <a:rect l="l" t="t" r="r" b="b"/>
            <a:pathLst>
              <a:path w="12065" h="1905">
                <a:moveTo>
                  <a:pt x="1460" y="0"/>
                </a:moveTo>
                <a:lnTo>
                  <a:pt x="0" y="1460"/>
                </a:lnTo>
                <a:lnTo>
                  <a:pt x="11734" y="1460"/>
                </a:lnTo>
                <a:lnTo>
                  <a:pt x="1460" y="0"/>
                </a:lnTo>
                <a:close/>
              </a:path>
            </a:pathLst>
          </a:custGeom>
          <a:solidFill>
            <a:srgbClr val="221F1F"/>
          </a:solidFill>
        </p:spPr>
        <p:txBody>
          <a:bodyPr wrap="square" lIns="0" tIns="0" rIns="0" bIns="0" rtlCol="0"/>
          <a:lstStyle/>
          <a:p>
            <a:endParaRPr/>
          </a:p>
        </p:txBody>
      </p:sp>
      <p:sp>
        <p:nvSpPr>
          <p:cNvPr id="1932" name="object 1932"/>
          <p:cNvSpPr/>
          <p:nvPr/>
        </p:nvSpPr>
        <p:spPr>
          <a:xfrm>
            <a:off x="1541533" y="3119916"/>
            <a:ext cx="10795" cy="1905"/>
          </a:xfrm>
          <a:custGeom>
            <a:avLst/>
            <a:gdLst/>
            <a:ahLst/>
            <a:cxnLst/>
            <a:rect l="l" t="t" r="r" b="b"/>
            <a:pathLst>
              <a:path w="10794" h="1905">
                <a:moveTo>
                  <a:pt x="9537" y="0"/>
                </a:moveTo>
                <a:lnTo>
                  <a:pt x="0" y="0"/>
                </a:lnTo>
                <a:lnTo>
                  <a:pt x="10274" y="1460"/>
                </a:lnTo>
                <a:lnTo>
                  <a:pt x="9537" y="0"/>
                </a:lnTo>
                <a:close/>
              </a:path>
            </a:pathLst>
          </a:custGeom>
          <a:solidFill>
            <a:srgbClr val="221F1F"/>
          </a:solidFill>
        </p:spPr>
        <p:txBody>
          <a:bodyPr wrap="square" lIns="0" tIns="0" rIns="0" bIns="0" rtlCol="0"/>
          <a:lstStyle/>
          <a:p>
            <a:endParaRPr/>
          </a:p>
        </p:txBody>
      </p:sp>
      <p:sp>
        <p:nvSpPr>
          <p:cNvPr id="1933" name="object 1933"/>
          <p:cNvSpPr/>
          <p:nvPr/>
        </p:nvSpPr>
        <p:spPr>
          <a:xfrm>
            <a:off x="1541533" y="3119916"/>
            <a:ext cx="10795" cy="1905"/>
          </a:xfrm>
          <a:custGeom>
            <a:avLst/>
            <a:gdLst/>
            <a:ahLst/>
            <a:cxnLst/>
            <a:rect l="l" t="t" r="r" b="b"/>
            <a:pathLst>
              <a:path w="10794" h="1905">
                <a:moveTo>
                  <a:pt x="9537" y="0"/>
                </a:moveTo>
                <a:lnTo>
                  <a:pt x="0" y="0"/>
                </a:lnTo>
                <a:lnTo>
                  <a:pt x="10274" y="1460"/>
                </a:lnTo>
                <a:lnTo>
                  <a:pt x="9537" y="0"/>
                </a:lnTo>
                <a:close/>
              </a:path>
            </a:pathLst>
          </a:custGeom>
          <a:solidFill>
            <a:srgbClr val="221F1F"/>
          </a:solidFill>
        </p:spPr>
        <p:txBody>
          <a:bodyPr wrap="square" lIns="0" tIns="0" rIns="0" bIns="0" rtlCol="0"/>
          <a:lstStyle/>
          <a:p>
            <a:endParaRPr/>
          </a:p>
        </p:txBody>
      </p:sp>
      <p:sp>
        <p:nvSpPr>
          <p:cNvPr id="1934" name="object 1934"/>
          <p:cNvSpPr/>
          <p:nvPr/>
        </p:nvSpPr>
        <p:spPr>
          <a:xfrm>
            <a:off x="1540066" y="3121380"/>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935" name="object 1935"/>
          <p:cNvSpPr/>
          <p:nvPr/>
        </p:nvSpPr>
        <p:spPr>
          <a:xfrm>
            <a:off x="1540066" y="3121380"/>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936" name="object 1936"/>
          <p:cNvSpPr/>
          <p:nvPr/>
        </p:nvSpPr>
        <p:spPr>
          <a:xfrm>
            <a:off x="1540066" y="3121380"/>
            <a:ext cx="12065" cy="0"/>
          </a:xfrm>
          <a:custGeom>
            <a:avLst/>
            <a:gdLst/>
            <a:ahLst/>
            <a:cxnLst/>
            <a:rect l="l" t="t" r="r" b="b"/>
            <a:pathLst>
              <a:path w="12065">
                <a:moveTo>
                  <a:pt x="0" y="0"/>
                </a:moveTo>
                <a:lnTo>
                  <a:pt x="11734" y="0"/>
                </a:lnTo>
              </a:path>
            </a:pathLst>
          </a:custGeom>
          <a:solidFill>
            <a:srgbClr val="221F1F"/>
          </a:solidFill>
        </p:spPr>
        <p:txBody>
          <a:bodyPr wrap="square" lIns="0" tIns="0" rIns="0" bIns="0" rtlCol="0"/>
          <a:lstStyle/>
          <a:p>
            <a:endParaRPr/>
          </a:p>
        </p:txBody>
      </p:sp>
      <p:sp>
        <p:nvSpPr>
          <p:cNvPr id="1937" name="object 1937"/>
          <p:cNvSpPr/>
          <p:nvPr/>
        </p:nvSpPr>
        <p:spPr>
          <a:xfrm>
            <a:off x="1540066" y="3121380"/>
            <a:ext cx="12065" cy="0"/>
          </a:xfrm>
          <a:custGeom>
            <a:avLst/>
            <a:gdLst/>
            <a:ahLst/>
            <a:cxnLst/>
            <a:rect l="l" t="t" r="r" b="b"/>
            <a:pathLst>
              <a:path w="12065">
                <a:moveTo>
                  <a:pt x="0" y="0"/>
                </a:moveTo>
                <a:lnTo>
                  <a:pt x="11734" y="0"/>
                </a:lnTo>
              </a:path>
            </a:pathLst>
          </a:custGeom>
          <a:solidFill>
            <a:srgbClr val="221F1F"/>
          </a:solidFill>
        </p:spPr>
        <p:txBody>
          <a:bodyPr wrap="square" lIns="0" tIns="0" rIns="0" bIns="0" rtlCol="0"/>
          <a:lstStyle/>
          <a:p>
            <a:endParaRPr/>
          </a:p>
        </p:txBody>
      </p:sp>
      <p:sp>
        <p:nvSpPr>
          <p:cNvPr id="1938" name="object 1938"/>
          <p:cNvSpPr/>
          <p:nvPr/>
        </p:nvSpPr>
        <p:spPr>
          <a:xfrm>
            <a:off x="1555465" y="3119916"/>
            <a:ext cx="7620" cy="1905"/>
          </a:xfrm>
          <a:custGeom>
            <a:avLst/>
            <a:gdLst/>
            <a:ahLst/>
            <a:cxnLst/>
            <a:rect l="l" t="t" r="r" b="b"/>
            <a:pathLst>
              <a:path w="7619" h="1905">
                <a:moveTo>
                  <a:pt x="0" y="0"/>
                </a:moveTo>
                <a:lnTo>
                  <a:pt x="0" y="1460"/>
                </a:lnTo>
                <a:lnTo>
                  <a:pt x="7327" y="1460"/>
                </a:lnTo>
                <a:lnTo>
                  <a:pt x="0" y="0"/>
                </a:lnTo>
                <a:close/>
              </a:path>
            </a:pathLst>
          </a:custGeom>
          <a:solidFill>
            <a:srgbClr val="221F1F"/>
          </a:solidFill>
        </p:spPr>
        <p:txBody>
          <a:bodyPr wrap="square" lIns="0" tIns="0" rIns="0" bIns="0" rtlCol="0"/>
          <a:lstStyle/>
          <a:p>
            <a:endParaRPr/>
          </a:p>
        </p:txBody>
      </p:sp>
      <p:sp>
        <p:nvSpPr>
          <p:cNvPr id="1939" name="object 1939"/>
          <p:cNvSpPr/>
          <p:nvPr/>
        </p:nvSpPr>
        <p:spPr>
          <a:xfrm>
            <a:off x="1555465" y="3119916"/>
            <a:ext cx="7620" cy="1905"/>
          </a:xfrm>
          <a:custGeom>
            <a:avLst/>
            <a:gdLst/>
            <a:ahLst/>
            <a:cxnLst/>
            <a:rect l="l" t="t" r="r" b="b"/>
            <a:pathLst>
              <a:path w="7619" h="1905">
                <a:moveTo>
                  <a:pt x="0" y="0"/>
                </a:moveTo>
                <a:lnTo>
                  <a:pt x="0" y="1460"/>
                </a:lnTo>
                <a:lnTo>
                  <a:pt x="7327" y="1460"/>
                </a:lnTo>
                <a:lnTo>
                  <a:pt x="0" y="0"/>
                </a:lnTo>
                <a:close/>
              </a:path>
            </a:pathLst>
          </a:custGeom>
          <a:solidFill>
            <a:srgbClr val="221F1F"/>
          </a:solidFill>
        </p:spPr>
        <p:txBody>
          <a:bodyPr wrap="square" lIns="0" tIns="0" rIns="0" bIns="0" rtlCol="0"/>
          <a:lstStyle/>
          <a:p>
            <a:endParaRPr/>
          </a:p>
        </p:txBody>
      </p:sp>
      <p:sp>
        <p:nvSpPr>
          <p:cNvPr id="1940" name="object 1940"/>
          <p:cNvSpPr/>
          <p:nvPr/>
        </p:nvSpPr>
        <p:spPr>
          <a:xfrm>
            <a:off x="1555465" y="3119916"/>
            <a:ext cx="7620" cy="1905"/>
          </a:xfrm>
          <a:custGeom>
            <a:avLst/>
            <a:gdLst/>
            <a:ahLst/>
            <a:cxnLst/>
            <a:rect l="l" t="t" r="r" b="b"/>
            <a:pathLst>
              <a:path w="7619" h="1905">
                <a:moveTo>
                  <a:pt x="6604" y="0"/>
                </a:moveTo>
                <a:lnTo>
                  <a:pt x="0" y="0"/>
                </a:lnTo>
                <a:lnTo>
                  <a:pt x="7327" y="1460"/>
                </a:lnTo>
                <a:lnTo>
                  <a:pt x="6604" y="0"/>
                </a:lnTo>
                <a:close/>
              </a:path>
            </a:pathLst>
          </a:custGeom>
          <a:solidFill>
            <a:srgbClr val="221F1F"/>
          </a:solidFill>
        </p:spPr>
        <p:txBody>
          <a:bodyPr wrap="square" lIns="0" tIns="0" rIns="0" bIns="0" rtlCol="0"/>
          <a:lstStyle/>
          <a:p>
            <a:endParaRPr/>
          </a:p>
        </p:txBody>
      </p:sp>
      <p:sp>
        <p:nvSpPr>
          <p:cNvPr id="1941" name="object 1941"/>
          <p:cNvSpPr/>
          <p:nvPr/>
        </p:nvSpPr>
        <p:spPr>
          <a:xfrm>
            <a:off x="1555465" y="3119916"/>
            <a:ext cx="7620" cy="1905"/>
          </a:xfrm>
          <a:custGeom>
            <a:avLst/>
            <a:gdLst/>
            <a:ahLst/>
            <a:cxnLst/>
            <a:rect l="l" t="t" r="r" b="b"/>
            <a:pathLst>
              <a:path w="7619" h="1905">
                <a:moveTo>
                  <a:pt x="6604" y="0"/>
                </a:moveTo>
                <a:lnTo>
                  <a:pt x="0" y="0"/>
                </a:lnTo>
                <a:lnTo>
                  <a:pt x="7327" y="1460"/>
                </a:lnTo>
                <a:lnTo>
                  <a:pt x="6604" y="0"/>
                </a:lnTo>
                <a:close/>
              </a:path>
            </a:pathLst>
          </a:custGeom>
          <a:solidFill>
            <a:srgbClr val="221F1F"/>
          </a:solidFill>
        </p:spPr>
        <p:txBody>
          <a:bodyPr wrap="square" lIns="0" tIns="0" rIns="0" bIns="0" rtlCol="0"/>
          <a:lstStyle/>
          <a:p>
            <a:endParaRPr/>
          </a:p>
        </p:txBody>
      </p:sp>
      <p:sp>
        <p:nvSpPr>
          <p:cNvPr id="1942" name="object 1942"/>
          <p:cNvSpPr/>
          <p:nvPr/>
        </p:nvSpPr>
        <p:spPr>
          <a:xfrm>
            <a:off x="1540066" y="3121380"/>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43" name="object 1943"/>
          <p:cNvSpPr/>
          <p:nvPr/>
        </p:nvSpPr>
        <p:spPr>
          <a:xfrm>
            <a:off x="1540066" y="3121380"/>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44" name="object 1944"/>
          <p:cNvSpPr/>
          <p:nvPr/>
        </p:nvSpPr>
        <p:spPr>
          <a:xfrm>
            <a:off x="1540066" y="3121380"/>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945" name="object 1945"/>
          <p:cNvSpPr/>
          <p:nvPr/>
        </p:nvSpPr>
        <p:spPr>
          <a:xfrm>
            <a:off x="1540066" y="3121380"/>
            <a:ext cx="11430" cy="0"/>
          </a:xfrm>
          <a:custGeom>
            <a:avLst/>
            <a:gdLst/>
            <a:ahLst/>
            <a:cxnLst/>
            <a:rect l="l" t="t" r="r" b="b"/>
            <a:pathLst>
              <a:path w="11430">
                <a:moveTo>
                  <a:pt x="0" y="0"/>
                </a:moveTo>
                <a:lnTo>
                  <a:pt x="10998" y="0"/>
                </a:lnTo>
              </a:path>
            </a:pathLst>
          </a:custGeom>
          <a:solidFill>
            <a:srgbClr val="221F1F"/>
          </a:solidFill>
        </p:spPr>
        <p:txBody>
          <a:bodyPr wrap="square" lIns="0" tIns="0" rIns="0" bIns="0" rtlCol="0"/>
          <a:lstStyle/>
          <a:p>
            <a:endParaRPr/>
          </a:p>
        </p:txBody>
      </p:sp>
      <p:sp>
        <p:nvSpPr>
          <p:cNvPr id="1946" name="object 1946"/>
          <p:cNvSpPr/>
          <p:nvPr/>
        </p:nvSpPr>
        <p:spPr>
          <a:xfrm>
            <a:off x="1520272" y="3120652"/>
            <a:ext cx="4445" cy="1270"/>
          </a:xfrm>
          <a:custGeom>
            <a:avLst/>
            <a:gdLst/>
            <a:ahLst/>
            <a:cxnLst/>
            <a:rect l="l" t="t" r="r" b="b"/>
            <a:pathLst>
              <a:path w="4444" h="1269">
                <a:moveTo>
                  <a:pt x="0" y="0"/>
                </a:moveTo>
                <a:lnTo>
                  <a:pt x="0" y="723"/>
                </a:lnTo>
                <a:lnTo>
                  <a:pt x="4394" y="723"/>
                </a:lnTo>
                <a:lnTo>
                  <a:pt x="0" y="0"/>
                </a:lnTo>
                <a:close/>
              </a:path>
            </a:pathLst>
          </a:custGeom>
          <a:solidFill>
            <a:srgbClr val="221F1F"/>
          </a:solidFill>
        </p:spPr>
        <p:txBody>
          <a:bodyPr wrap="square" lIns="0" tIns="0" rIns="0" bIns="0" rtlCol="0"/>
          <a:lstStyle/>
          <a:p>
            <a:endParaRPr/>
          </a:p>
        </p:txBody>
      </p:sp>
      <p:sp>
        <p:nvSpPr>
          <p:cNvPr id="1947" name="object 1947"/>
          <p:cNvSpPr/>
          <p:nvPr/>
        </p:nvSpPr>
        <p:spPr>
          <a:xfrm>
            <a:off x="1520272" y="3120652"/>
            <a:ext cx="4445" cy="1270"/>
          </a:xfrm>
          <a:custGeom>
            <a:avLst/>
            <a:gdLst/>
            <a:ahLst/>
            <a:cxnLst/>
            <a:rect l="l" t="t" r="r" b="b"/>
            <a:pathLst>
              <a:path w="4444" h="1269">
                <a:moveTo>
                  <a:pt x="0" y="0"/>
                </a:moveTo>
                <a:lnTo>
                  <a:pt x="0" y="723"/>
                </a:lnTo>
                <a:lnTo>
                  <a:pt x="4394" y="723"/>
                </a:lnTo>
                <a:lnTo>
                  <a:pt x="0" y="0"/>
                </a:lnTo>
                <a:close/>
              </a:path>
            </a:pathLst>
          </a:custGeom>
          <a:solidFill>
            <a:srgbClr val="221F1F"/>
          </a:solidFill>
        </p:spPr>
        <p:txBody>
          <a:bodyPr wrap="square" lIns="0" tIns="0" rIns="0" bIns="0" rtlCol="0"/>
          <a:lstStyle/>
          <a:p>
            <a:endParaRPr/>
          </a:p>
        </p:txBody>
      </p:sp>
      <p:sp>
        <p:nvSpPr>
          <p:cNvPr id="1948" name="object 1948"/>
          <p:cNvSpPr/>
          <p:nvPr/>
        </p:nvSpPr>
        <p:spPr>
          <a:xfrm>
            <a:off x="1520272" y="3120652"/>
            <a:ext cx="6350" cy="1270"/>
          </a:xfrm>
          <a:custGeom>
            <a:avLst/>
            <a:gdLst/>
            <a:ahLst/>
            <a:cxnLst/>
            <a:rect l="l" t="t" r="r" b="b"/>
            <a:pathLst>
              <a:path w="6350" h="1269">
                <a:moveTo>
                  <a:pt x="5867" y="0"/>
                </a:moveTo>
                <a:lnTo>
                  <a:pt x="0" y="0"/>
                </a:lnTo>
                <a:lnTo>
                  <a:pt x="4394" y="723"/>
                </a:lnTo>
                <a:lnTo>
                  <a:pt x="5867" y="0"/>
                </a:lnTo>
                <a:close/>
              </a:path>
            </a:pathLst>
          </a:custGeom>
          <a:solidFill>
            <a:srgbClr val="221F1F"/>
          </a:solidFill>
        </p:spPr>
        <p:txBody>
          <a:bodyPr wrap="square" lIns="0" tIns="0" rIns="0" bIns="0" rtlCol="0"/>
          <a:lstStyle/>
          <a:p>
            <a:endParaRPr/>
          </a:p>
        </p:txBody>
      </p:sp>
      <p:sp>
        <p:nvSpPr>
          <p:cNvPr id="1949" name="object 1949"/>
          <p:cNvSpPr/>
          <p:nvPr/>
        </p:nvSpPr>
        <p:spPr>
          <a:xfrm>
            <a:off x="1520272" y="3120652"/>
            <a:ext cx="6350" cy="1270"/>
          </a:xfrm>
          <a:custGeom>
            <a:avLst/>
            <a:gdLst/>
            <a:ahLst/>
            <a:cxnLst/>
            <a:rect l="l" t="t" r="r" b="b"/>
            <a:pathLst>
              <a:path w="6350" h="1269">
                <a:moveTo>
                  <a:pt x="5867" y="0"/>
                </a:moveTo>
                <a:lnTo>
                  <a:pt x="0" y="0"/>
                </a:lnTo>
                <a:lnTo>
                  <a:pt x="4394" y="723"/>
                </a:lnTo>
                <a:lnTo>
                  <a:pt x="5867" y="0"/>
                </a:lnTo>
                <a:close/>
              </a:path>
            </a:pathLst>
          </a:custGeom>
          <a:solidFill>
            <a:srgbClr val="221F1F"/>
          </a:solidFill>
        </p:spPr>
        <p:txBody>
          <a:bodyPr wrap="square" lIns="0" tIns="0" rIns="0" bIns="0" rtlCol="0"/>
          <a:lstStyle/>
          <a:p>
            <a:endParaRPr/>
          </a:p>
        </p:txBody>
      </p:sp>
      <p:sp>
        <p:nvSpPr>
          <p:cNvPr id="1950" name="object 1950"/>
          <p:cNvSpPr/>
          <p:nvPr/>
        </p:nvSpPr>
        <p:spPr>
          <a:xfrm>
            <a:off x="1555465" y="3121380"/>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951" name="object 1951"/>
          <p:cNvSpPr/>
          <p:nvPr/>
        </p:nvSpPr>
        <p:spPr>
          <a:xfrm>
            <a:off x="1555465" y="3121380"/>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952" name="object 1952"/>
          <p:cNvSpPr/>
          <p:nvPr/>
        </p:nvSpPr>
        <p:spPr>
          <a:xfrm>
            <a:off x="1555465" y="3121380"/>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953" name="object 1953"/>
          <p:cNvSpPr/>
          <p:nvPr/>
        </p:nvSpPr>
        <p:spPr>
          <a:xfrm>
            <a:off x="1555465" y="3121380"/>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1954" name="object 1954"/>
          <p:cNvSpPr/>
          <p:nvPr/>
        </p:nvSpPr>
        <p:spPr>
          <a:xfrm>
            <a:off x="1521738" y="3122117"/>
            <a:ext cx="3175" cy="0"/>
          </a:xfrm>
          <a:custGeom>
            <a:avLst/>
            <a:gdLst/>
            <a:ahLst/>
            <a:cxnLst/>
            <a:rect l="l" t="t" r="r" b="b"/>
            <a:pathLst>
              <a:path w="3175">
                <a:moveTo>
                  <a:pt x="0" y="0"/>
                </a:moveTo>
                <a:lnTo>
                  <a:pt x="2933" y="0"/>
                </a:lnTo>
              </a:path>
            </a:pathLst>
          </a:custGeom>
          <a:solidFill>
            <a:srgbClr val="221F1F"/>
          </a:solidFill>
        </p:spPr>
        <p:txBody>
          <a:bodyPr wrap="square" lIns="0" tIns="0" rIns="0" bIns="0" rtlCol="0"/>
          <a:lstStyle/>
          <a:p>
            <a:endParaRPr/>
          </a:p>
        </p:txBody>
      </p:sp>
      <p:sp>
        <p:nvSpPr>
          <p:cNvPr id="1955" name="object 1955"/>
          <p:cNvSpPr/>
          <p:nvPr/>
        </p:nvSpPr>
        <p:spPr>
          <a:xfrm>
            <a:off x="1521738" y="3122117"/>
            <a:ext cx="3175" cy="0"/>
          </a:xfrm>
          <a:custGeom>
            <a:avLst/>
            <a:gdLst/>
            <a:ahLst/>
            <a:cxnLst/>
            <a:rect l="l" t="t" r="r" b="b"/>
            <a:pathLst>
              <a:path w="3175">
                <a:moveTo>
                  <a:pt x="0" y="0"/>
                </a:moveTo>
                <a:lnTo>
                  <a:pt x="2933" y="0"/>
                </a:lnTo>
              </a:path>
            </a:pathLst>
          </a:custGeom>
          <a:solidFill>
            <a:srgbClr val="221F1F"/>
          </a:solidFill>
        </p:spPr>
        <p:txBody>
          <a:bodyPr wrap="square" lIns="0" tIns="0" rIns="0" bIns="0" rtlCol="0"/>
          <a:lstStyle/>
          <a:p>
            <a:endParaRPr/>
          </a:p>
        </p:txBody>
      </p:sp>
      <p:sp>
        <p:nvSpPr>
          <p:cNvPr id="1956" name="object 1956"/>
          <p:cNvSpPr/>
          <p:nvPr/>
        </p:nvSpPr>
        <p:spPr>
          <a:xfrm>
            <a:off x="1520272" y="3121380"/>
            <a:ext cx="4445" cy="1270"/>
          </a:xfrm>
          <a:custGeom>
            <a:avLst/>
            <a:gdLst/>
            <a:ahLst/>
            <a:cxnLst/>
            <a:rect l="l" t="t" r="r" b="b"/>
            <a:pathLst>
              <a:path w="4444" h="1269">
                <a:moveTo>
                  <a:pt x="0" y="0"/>
                </a:moveTo>
                <a:lnTo>
                  <a:pt x="1460" y="736"/>
                </a:lnTo>
                <a:lnTo>
                  <a:pt x="4394" y="736"/>
                </a:lnTo>
                <a:lnTo>
                  <a:pt x="0" y="0"/>
                </a:lnTo>
                <a:close/>
              </a:path>
            </a:pathLst>
          </a:custGeom>
          <a:solidFill>
            <a:srgbClr val="221F1F"/>
          </a:solidFill>
        </p:spPr>
        <p:txBody>
          <a:bodyPr wrap="square" lIns="0" tIns="0" rIns="0" bIns="0" rtlCol="0"/>
          <a:lstStyle/>
          <a:p>
            <a:endParaRPr/>
          </a:p>
        </p:txBody>
      </p:sp>
      <p:sp>
        <p:nvSpPr>
          <p:cNvPr id="1957" name="object 1957"/>
          <p:cNvSpPr/>
          <p:nvPr/>
        </p:nvSpPr>
        <p:spPr>
          <a:xfrm>
            <a:off x="1520272" y="3121380"/>
            <a:ext cx="4445" cy="1270"/>
          </a:xfrm>
          <a:custGeom>
            <a:avLst/>
            <a:gdLst/>
            <a:ahLst/>
            <a:cxnLst/>
            <a:rect l="l" t="t" r="r" b="b"/>
            <a:pathLst>
              <a:path w="4444" h="1269">
                <a:moveTo>
                  <a:pt x="0" y="0"/>
                </a:moveTo>
                <a:lnTo>
                  <a:pt x="1460" y="736"/>
                </a:lnTo>
                <a:lnTo>
                  <a:pt x="4394" y="736"/>
                </a:lnTo>
                <a:lnTo>
                  <a:pt x="0" y="0"/>
                </a:lnTo>
                <a:close/>
              </a:path>
            </a:pathLst>
          </a:custGeom>
          <a:solidFill>
            <a:srgbClr val="221F1F"/>
          </a:solidFill>
        </p:spPr>
        <p:txBody>
          <a:bodyPr wrap="square" lIns="0" tIns="0" rIns="0" bIns="0" rtlCol="0"/>
          <a:lstStyle/>
          <a:p>
            <a:endParaRPr/>
          </a:p>
        </p:txBody>
      </p:sp>
      <p:sp>
        <p:nvSpPr>
          <p:cNvPr id="1958" name="object 1958"/>
          <p:cNvSpPr/>
          <p:nvPr/>
        </p:nvSpPr>
        <p:spPr>
          <a:xfrm>
            <a:off x="1520272" y="3121380"/>
            <a:ext cx="4445" cy="1270"/>
          </a:xfrm>
          <a:custGeom>
            <a:avLst/>
            <a:gdLst/>
            <a:ahLst/>
            <a:cxnLst/>
            <a:rect l="l" t="t" r="r" b="b"/>
            <a:pathLst>
              <a:path w="4444" h="1269">
                <a:moveTo>
                  <a:pt x="4394" y="0"/>
                </a:moveTo>
                <a:lnTo>
                  <a:pt x="0" y="0"/>
                </a:lnTo>
                <a:lnTo>
                  <a:pt x="4394" y="736"/>
                </a:lnTo>
                <a:lnTo>
                  <a:pt x="4394" y="0"/>
                </a:lnTo>
                <a:close/>
              </a:path>
            </a:pathLst>
          </a:custGeom>
          <a:solidFill>
            <a:srgbClr val="221F1F"/>
          </a:solidFill>
        </p:spPr>
        <p:txBody>
          <a:bodyPr wrap="square" lIns="0" tIns="0" rIns="0" bIns="0" rtlCol="0"/>
          <a:lstStyle/>
          <a:p>
            <a:endParaRPr/>
          </a:p>
        </p:txBody>
      </p:sp>
      <p:sp>
        <p:nvSpPr>
          <p:cNvPr id="1959" name="object 1959"/>
          <p:cNvSpPr/>
          <p:nvPr/>
        </p:nvSpPr>
        <p:spPr>
          <a:xfrm>
            <a:off x="1520272" y="3121380"/>
            <a:ext cx="4445" cy="1270"/>
          </a:xfrm>
          <a:custGeom>
            <a:avLst/>
            <a:gdLst/>
            <a:ahLst/>
            <a:cxnLst/>
            <a:rect l="l" t="t" r="r" b="b"/>
            <a:pathLst>
              <a:path w="4444" h="1269">
                <a:moveTo>
                  <a:pt x="4394" y="0"/>
                </a:moveTo>
                <a:lnTo>
                  <a:pt x="0" y="0"/>
                </a:lnTo>
                <a:lnTo>
                  <a:pt x="4394" y="736"/>
                </a:lnTo>
                <a:lnTo>
                  <a:pt x="4394" y="0"/>
                </a:lnTo>
                <a:close/>
              </a:path>
            </a:pathLst>
          </a:custGeom>
          <a:solidFill>
            <a:srgbClr val="221F1F"/>
          </a:solidFill>
        </p:spPr>
        <p:txBody>
          <a:bodyPr wrap="square" lIns="0" tIns="0" rIns="0" bIns="0" rtlCol="0"/>
          <a:lstStyle/>
          <a:p>
            <a:endParaRPr/>
          </a:p>
        </p:txBody>
      </p:sp>
      <p:sp>
        <p:nvSpPr>
          <p:cNvPr id="1960" name="object 1960"/>
          <p:cNvSpPr/>
          <p:nvPr/>
        </p:nvSpPr>
        <p:spPr>
          <a:xfrm>
            <a:off x="1555465" y="3121380"/>
            <a:ext cx="8890" cy="1270"/>
          </a:xfrm>
          <a:custGeom>
            <a:avLst/>
            <a:gdLst/>
            <a:ahLst/>
            <a:cxnLst/>
            <a:rect l="l" t="t" r="r" b="b"/>
            <a:pathLst>
              <a:path w="8890" h="1269">
                <a:moveTo>
                  <a:pt x="0" y="0"/>
                </a:moveTo>
                <a:lnTo>
                  <a:pt x="0" y="736"/>
                </a:lnTo>
                <a:lnTo>
                  <a:pt x="8801" y="736"/>
                </a:lnTo>
                <a:lnTo>
                  <a:pt x="0" y="0"/>
                </a:lnTo>
                <a:close/>
              </a:path>
            </a:pathLst>
          </a:custGeom>
          <a:solidFill>
            <a:srgbClr val="221F1F"/>
          </a:solidFill>
        </p:spPr>
        <p:txBody>
          <a:bodyPr wrap="square" lIns="0" tIns="0" rIns="0" bIns="0" rtlCol="0"/>
          <a:lstStyle/>
          <a:p>
            <a:endParaRPr/>
          </a:p>
        </p:txBody>
      </p:sp>
      <p:sp>
        <p:nvSpPr>
          <p:cNvPr id="1961" name="object 1961"/>
          <p:cNvSpPr/>
          <p:nvPr/>
        </p:nvSpPr>
        <p:spPr>
          <a:xfrm>
            <a:off x="1555465" y="3121380"/>
            <a:ext cx="8890" cy="1270"/>
          </a:xfrm>
          <a:custGeom>
            <a:avLst/>
            <a:gdLst/>
            <a:ahLst/>
            <a:cxnLst/>
            <a:rect l="l" t="t" r="r" b="b"/>
            <a:pathLst>
              <a:path w="8890" h="1269">
                <a:moveTo>
                  <a:pt x="0" y="0"/>
                </a:moveTo>
                <a:lnTo>
                  <a:pt x="0" y="736"/>
                </a:lnTo>
                <a:lnTo>
                  <a:pt x="8801" y="736"/>
                </a:lnTo>
                <a:lnTo>
                  <a:pt x="0" y="0"/>
                </a:lnTo>
                <a:close/>
              </a:path>
            </a:pathLst>
          </a:custGeom>
          <a:solidFill>
            <a:srgbClr val="221F1F"/>
          </a:solidFill>
        </p:spPr>
        <p:txBody>
          <a:bodyPr wrap="square" lIns="0" tIns="0" rIns="0" bIns="0" rtlCol="0"/>
          <a:lstStyle/>
          <a:p>
            <a:endParaRPr/>
          </a:p>
        </p:txBody>
      </p:sp>
      <p:sp>
        <p:nvSpPr>
          <p:cNvPr id="1962" name="object 1962"/>
          <p:cNvSpPr/>
          <p:nvPr/>
        </p:nvSpPr>
        <p:spPr>
          <a:xfrm>
            <a:off x="1555465" y="3121380"/>
            <a:ext cx="8890" cy="1270"/>
          </a:xfrm>
          <a:custGeom>
            <a:avLst/>
            <a:gdLst/>
            <a:ahLst/>
            <a:cxnLst/>
            <a:rect l="l" t="t" r="r" b="b"/>
            <a:pathLst>
              <a:path w="8890" h="1269">
                <a:moveTo>
                  <a:pt x="8064" y="0"/>
                </a:moveTo>
                <a:lnTo>
                  <a:pt x="0" y="0"/>
                </a:lnTo>
                <a:lnTo>
                  <a:pt x="8801" y="736"/>
                </a:lnTo>
                <a:lnTo>
                  <a:pt x="8064" y="0"/>
                </a:lnTo>
                <a:close/>
              </a:path>
            </a:pathLst>
          </a:custGeom>
          <a:solidFill>
            <a:srgbClr val="221F1F"/>
          </a:solidFill>
        </p:spPr>
        <p:txBody>
          <a:bodyPr wrap="square" lIns="0" tIns="0" rIns="0" bIns="0" rtlCol="0"/>
          <a:lstStyle/>
          <a:p>
            <a:endParaRPr/>
          </a:p>
        </p:txBody>
      </p:sp>
      <p:sp>
        <p:nvSpPr>
          <p:cNvPr id="1963" name="object 1963"/>
          <p:cNvSpPr/>
          <p:nvPr/>
        </p:nvSpPr>
        <p:spPr>
          <a:xfrm>
            <a:off x="1555465" y="3121380"/>
            <a:ext cx="8890" cy="1270"/>
          </a:xfrm>
          <a:custGeom>
            <a:avLst/>
            <a:gdLst/>
            <a:ahLst/>
            <a:cxnLst/>
            <a:rect l="l" t="t" r="r" b="b"/>
            <a:pathLst>
              <a:path w="8890" h="1269">
                <a:moveTo>
                  <a:pt x="8064" y="0"/>
                </a:moveTo>
                <a:lnTo>
                  <a:pt x="0" y="0"/>
                </a:lnTo>
                <a:lnTo>
                  <a:pt x="8801" y="736"/>
                </a:lnTo>
                <a:lnTo>
                  <a:pt x="8064" y="0"/>
                </a:lnTo>
                <a:close/>
              </a:path>
            </a:pathLst>
          </a:custGeom>
          <a:solidFill>
            <a:srgbClr val="221F1F"/>
          </a:solidFill>
        </p:spPr>
        <p:txBody>
          <a:bodyPr wrap="square" lIns="0" tIns="0" rIns="0" bIns="0" rtlCol="0"/>
          <a:lstStyle/>
          <a:p>
            <a:endParaRPr/>
          </a:p>
        </p:txBody>
      </p:sp>
      <p:sp>
        <p:nvSpPr>
          <p:cNvPr id="1964" name="object 1964"/>
          <p:cNvSpPr/>
          <p:nvPr/>
        </p:nvSpPr>
        <p:spPr>
          <a:xfrm>
            <a:off x="1509275" y="3121380"/>
            <a:ext cx="7620" cy="1905"/>
          </a:xfrm>
          <a:custGeom>
            <a:avLst/>
            <a:gdLst/>
            <a:ahLst/>
            <a:cxnLst/>
            <a:rect l="l" t="t" r="r" b="b"/>
            <a:pathLst>
              <a:path w="7619" h="1905">
                <a:moveTo>
                  <a:pt x="1460" y="0"/>
                </a:moveTo>
                <a:lnTo>
                  <a:pt x="0" y="1460"/>
                </a:lnTo>
                <a:lnTo>
                  <a:pt x="7327" y="1460"/>
                </a:lnTo>
                <a:lnTo>
                  <a:pt x="1460" y="0"/>
                </a:lnTo>
                <a:close/>
              </a:path>
            </a:pathLst>
          </a:custGeom>
          <a:solidFill>
            <a:srgbClr val="221F1F"/>
          </a:solidFill>
        </p:spPr>
        <p:txBody>
          <a:bodyPr wrap="square" lIns="0" tIns="0" rIns="0" bIns="0" rtlCol="0"/>
          <a:lstStyle/>
          <a:p>
            <a:endParaRPr/>
          </a:p>
        </p:txBody>
      </p:sp>
      <p:sp>
        <p:nvSpPr>
          <p:cNvPr id="1965" name="object 1965"/>
          <p:cNvSpPr/>
          <p:nvPr/>
        </p:nvSpPr>
        <p:spPr>
          <a:xfrm>
            <a:off x="1509275" y="3121380"/>
            <a:ext cx="7620" cy="1905"/>
          </a:xfrm>
          <a:custGeom>
            <a:avLst/>
            <a:gdLst/>
            <a:ahLst/>
            <a:cxnLst/>
            <a:rect l="l" t="t" r="r" b="b"/>
            <a:pathLst>
              <a:path w="7619" h="1905">
                <a:moveTo>
                  <a:pt x="1460" y="0"/>
                </a:moveTo>
                <a:lnTo>
                  <a:pt x="0" y="1460"/>
                </a:lnTo>
                <a:lnTo>
                  <a:pt x="7327" y="1460"/>
                </a:lnTo>
                <a:lnTo>
                  <a:pt x="1460" y="0"/>
                </a:lnTo>
                <a:close/>
              </a:path>
            </a:pathLst>
          </a:custGeom>
          <a:solidFill>
            <a:srgbClr val="221F1F"/>
          </a:solidFill>
        </p:spPr>
        <p:txBody>
          <a:bodyPr wrap="square" lIns="0" tIns="0" rIns="0" bIns="0" rtlCol="0"/>
          <a:lstStyle/>
          <a:p>
            <a:endParaRPr/>
          </a:p>
        </p:txBody>
      </p:sp>
      <p:sp>
        <p:nvSpPr>
          <p:cNvPr id="1966" name="object 1966"/>
          <p:cNvSpPr/>
          <p:nvPr/>
        </p:nvSpPr>
        <p:spPr>
          <a:xfrm>
            <a:off x="1510736" y="3121380"/>
            <a:ext cx="6350" cy="1905"/>
          </a:xfrm>
          <a:custGeom>
            <a:avLst/>
            <a:gdLst/>
            <a:ahLst/>
            <a:cxnLst/>
            <a:rect l="l" t="t" r="r" b="b"/>
            <a:pathLst>
              <a:path w="6350" h="1905">
                <a:moveTo>
                  <a:pt x="5867" y="0"/>
                </a:moveTo>
                <a:lnTo>
                  <a:pt x="0" y="0"/>
                </a:lnTo>
                <a:lnTo>
                  <a:pt x="5867" y="1460"/>
                </a:lnTo>
                <a:lnTo>
                  <a:pt x="5867" y="0"/>
                </a:lnTo>
                <a:close/>
              </a:path>
            </a:pathLst>
          </a:custGeom>
          <a:solidFill>
            <a:srgbClr val="221F1F"/>
          </a:solidFill>
        </p:spPr>
        <p:txBody>
          <a:bodyPr wrap="square" lIns="0" tIns="0" rIns="0" bIns="0" rtlCol="0"/>
          <a:lstStyle/>
          <a:p>
            <a:endParaRPr/>
          </a:p>
        </p:txBody>
      </p:sp>
      <p:sp>
        <p:nvSpPr>
          <p:cNvPr id="1967" name="object 1967"/>
          <p:cNvSpPr/>
          <p:nvPr/>
        </p:nvSpPr>
        <p:spPr>
          <a:xfrm>
            <a:off x="1510736" y="3121380"/>
            <a:ext cx="6350" cy="1905"/>
          </a:xfrm>
          <a:custGeom>
            <a:avLst/>
            <a:gdLst/>
            <a:ahLst/>
            <a:cxnLst/>
            <a:rect l="l" t="t" r="r" b="b"/>
            <a:pathLst>
              <a:path w="6350" h="1905">
                <a:moveTo>
                  <a:pt x="5867" y="0"/>
                </a:moveTo>
                <a:lnTo>
                  <a:pt x="0" y="0"/>
                </a:lnTo>
                <a:lnTo>
                  <a:pt x="5867" y="1460"/>
                </a:lnTo>
                <a:lnTo>
                  <a:pt x="5867" y="0"/>
                </a:lnTo>
                <a:close/>
              </a:path>
            </a:pathLst>
          </a:custGeom>
          <a:solidFill>
            <a:srgbClr val="221F1F"/>
          </a:solidFill>
        </p:spPr>
        <p:txBody>
          <a:bodyPr wrap="square" lIns="0" tIns="0" rIns="0" bIns="0" rtlCol="0"/>
          <a:lstStyle/>
          <a:p>
            <a:endParaRPr/>
          </a:p>
        </p:txBody>
      </p:sp>
      <p:sp>
        <p:nvSpPr>
          <p:cNvPr id="1968" name="object 1968"/>
          <p:cNvSpPr/>
          <p:nvPr/>
        </p:nvSpPr>
        <p:spPr>
          <a:xfrm>
            <a:off x="1539342" y="3121380"/>
            <a:ext cx="10795" cy="1905"/>
          </a:xfrm>
          <a:custGeom>
            <a:avLst/>
            <a:gdLst/>
            <a:ahLst/>
            <a:cxnLst/>
            <a:rect l="l" t="t" r="r" b="b"/>
            <a:pathLst>
              <a:path w="10794" h="1905">
                <a:moveTo>
                  <a:pt x="723" y="0"/>
                </a:moveTo>
                <a:lnTo>
                  <a:pt x="0" y="1460"/>
                </a:lnTo>
                <a:lnTo>
                  <a:pt x="10261" y="1460"/>
                </a:lnTo>
                <a:lnTo>
                  <a:pt x="723" y="0"/>
                </a:lnTo>
                <a:close/>
              </a:path>
            </a:pathLst>
          </a:custGeom>
          <a:solidFill>
            <a:srgbClr val="221F1F"/>
          </a:solidFill>
        </p:spPr>
        <p:txBody>
          <a:bodyPr wrap="square" lIns="0" tIns="0" rIns="0" bIns="0" rtlCol="0"/>
          <a:lstStyle/>
          <a:p>
            <a:endParaRPr/>
          </a:p>
        </p:txBody>
      </p:sp>
      <p:sp>
        <p:nvSpPr>
          <p:cNvPr id="1969" name="object 1969"/>
          <p:cNvSpPr/>
          <p:nvPr/>
        </p:nvSpPr>
        <p:spPr>
          <a:xfrm>
            <a:off x="1539342" y="3121380"/>
            <a:ext cx="10795" cy="1905"/>
          </a:xfrm>
          <a:custGeom>
            <a:avLst/>
            <a:gdLst/>
            <a:ahLst/>
            <a:cxnLst/>
            <a:rect l="l" t="t" r="r" b="b"/>
            <a:pathLst>
              <a:path w="10794" h="1905">
                <a:moveTo>
                  <a:pt x="723" y="0"/>
                </a:moveTo>
                <a:lnTo>
                  <a:pt x="0" y="1460"/>
                </a:lnTo>
                <a:lnTo>
                  <a:pt x="10261" y="1460"/>
                </a:lnTo>
                <a:lnTo>
                  <a:pt x="723" y="0"/>
                </a:lnTo>
                <a:close/>
              </a:path>
            </a:pathLst>
          </a:custGeom>
          <a:solidFill>
            <a:srgbClr val="221F1F"/>
          </a:solidFill>
        </p:spPr>
        <p:txBody>
          <a:bodyPr wrap="square" lIns="0" tIns="0" rIns="0" bIns="0" rtlCol="0"/>
          <a:lstStyle/>
          <a:p>
            <a:endParaRPr/>
          </a:p>
        </p:txBody>
      </p:sp>
      <p:sp>
        <p:nvSpPr>
          <p:cNvPr id="1970" name="object 1970"/>
          <p:cNvSpPr/>
          <p:nvPr/>
        </p:nvSpPr>
        <p:spPr>
          <a:xfrm>
            <a:off x="1540066" y="3121380"/>
            <a:ext cx="10795" cy="1905"/>
          </a:xfrm>
          <a:custGeom>
            <a:avLst/>
            <a:gdLst/>
            <a:ahLst/>
            <a:cxnLst/>
            <a:rect l="l" t="t" r="r" b="b"/>
            <a:pathLst>
              <a:path w="10794" h="1905">
                <a:moveTo>
                  <a:pt x="10261" y="0"/>
                </a:moveTo>
                <a:lnTo>
                  <a:pt x="0" y="0"/>
                </a:lnTo>
                <a:lnTo>
                  <a:pt x="9537" y="1460"/>
                </a:lnTo>
                <a:lnTo>
                  <a:pt x="10261" y="0"/>
                </a:lnTo>
                <a:close/>
              </a:path>
            </a:pathLst>
          </a:custGeom>
          <a:solidFill>
            <a:srgbClr val="221F1F"/>
          </a:solidFill>
        </p:spPr>
        <p:txBody>
          <a:bodyPr wrap="square" lIns="0" tIns="0" rIns="0" bIns="0" rtlCol="0"/>
          <a:lstStyle/>
          <a:p>
            <a:endParaRPr/>
          </a:p>
        </p:txBody>
      </p:sp>
      <p:sp>
        <p:nvSpPr>
          <p:cNvPr id="1971" name="object 1971"/>
          <p:cNvSpPr/>
          <p:nvPr/>
        </p:nvSpPr>
        <p:spPr>
          <a:xfrm>
            <a:off x="1540066" y="3121380"/>
            <a:ext cx="10795" cy="1905"/>
          </a:xfrm>
          <a:custGeom>
            <a:avLst/>
            <a:gdLst/>
            <a:ahLst/>
            <a:cxnLst/>
            <a:rect l="l" t="t" r="r" b="b"/>
            <a:pathLst>
              <a:path w="10794" h="1905">
                <a:moveTo>
                  <a:pt x="10261" y="0"/>
                </a:moveTo>
                <a:lnTo>
                  <a:pt x="0" y="0"/>
                </a:lnTo>
                <a:lnTo>
                  <a:pt x="9537" y="1460"/>
                </a:lnTo>
                <a:lnTo>
                  <a:pt x="10261" y="0"/>
                </a:lnTo>
                <a:close/>
              </a:path>
            </a:pathLst>
          </a:custGeom>
          <a:solidFill>
            <a:srgbClr val="221F1F"/>
          </a:solidFill>
        </p:spPr>
        <p:txBody>
          <a:bodyPr wrap="square" lIns="0" tIns="0" rIns="0" bIns="0" rtlCol="0"/>
          <a:lstStyle/>
          <a:p>
            <a:endParaRPr/>
          </a:p>
        </p:txBody>
      </p:sp>
      <p:sp>
        <p:nvSpPr>
          <p:cNvPr id="1972" name="object 1972"/>
          <p:cNvSpPr/>
          <p:nvPr/>
        </p:nvSpPr>
        <p:spPr>
          <a:xfrm>
            <a:off x="1539339" y="3122846"/>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73" name="object 1973"/>
          <p:cNvSpPr/>
          <p:nvPr/>
        </p:nvSpPr>
        <p:spPr>
          <a:xfrm>
            <a:off x="1539339" y="3122846"/>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74" name="object 1974"/>
          <p:cNvSpPr/>
          <p:nvPr/>
        </p:nvSpPr>
        <p:spPr>
          <a:xfrm>
            <a:off x="1539339" y="3122846"/>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75" name="object 1975"/>
          <p:cNvSpPr/>
          <p:nvPr/>
        </p:nvSpPr>
        <p:spPr>
          <a:xfrm>
            <a:off x="1539339" y="3122846"/>
            <a:ext cx="10795" cy="0"/>
          </a:xfrm>
          <a:custGeom>
            <a:avLst/>
            <a:gdLst/>
            <a:ahLst/>
            <a:cxnLst/>
            <a:rect l="l" t="t" r="r" b="b"/>
            <a:pathLst>
              <a:path w="10794">
                <a:moveTo>
                  <a:pt x="0" y="0"/>
                </a:moveTo>
                <a:lnTo>
                  <a:pt x="10261" y="0"/>
                </a:lnTo>
              </a:path>
            </a:pathLst>
          </a:custGeom>
          <a:solidFill>
            <a:srgbClr val="221F1F"/>
          </a:solidFill>
        </p:spPr>
        <p:txBody>
          <a:bodyPr wrap="square" lIns="0" tIns="0" rIns="0" bIns="0" rtlCol="0"/>
          <a:lstStyle/>
          <a:p>
            <a:endParaRPr/>
          </a:p>
        </p:txBody>
      </p:sp>
      <p:sp>
        <p:nvSpPr>
          <p:cNvPr id="1976" name="object 1976"/>
          <p:cNvSpPr/>
          <p:nvPr/>
        </p:nvSpPr>
        <p:spPr>
          <a:xfrm>
            <a:off x="1509270" y="3122846"/>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77" name="object 1977"/>
          <p:cNvSpPr/>
          <p:nvPr/>
        </p:nvSpPr>
        <p:spPr>
          <a:xfrm>
            <a:off x="1509270" y="3122846"/>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78" name="object 1978"/>
          <p:cNvSpPr/>
          <p:nvPr/>
        </p:nvSpPr>
        <p:spPr>
          <a:xfrm>
            <a:off x="1509270" y="3122846"/>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79" name="object 1979"/>
          <p:cNvSpPr/>
          <p:nvPr/>
        </p:nvSpPr>
        <p:spPr>
          <a:xfrm>
            <a:off x="1509270" y="3122846"/>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80" name="object 1980"/>
          <p:cNvSpPr/>
          <p:nvPr/>
        </p:nvSpPr>
        <p:spPr>
          <a:xfrm>
            <a:off x="1555465" y="3122117"/>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1981" name="object 1981"/>
          <p:cNvSpPr/>
          <p:nvPr/>
        </p:nvSpPr>
        <p:spPr>
          <a:xfrm>
            <a:off x="1555465" y="3122117"/>
            <a:ext cx="8890" cy="1905"/>
          </a:xfrm>
          <a:custGeom>
            <a:avLst/>
            <a:gdLst/>
            <a:ahLst/>
            <a:cxnLst/>
            <a:rect l="l" t="t" r="r" b="b"/>
            <a:pathLst>
              <a:path w="8890" h="1905">
                <a:moveTo>
                  <a:pt x="0" y="0"/>
                </a:moveTo>
                <a:lnTo>
                  <a:pt x="0" y="1460"/>
                </a:lnTo>
                <a:lnTo>
                  <a:pt x="8801" y="1460"/>
                </a:lnTo>
                <a:lnTo>
                  <a:pt x="0" y="0"/>
                </a:lnTo>
                <a:close/>
              </a:path>
            </a:pathLst>
          </a:custGeom>
          <a:solidFill>
            <a:srgbClr val="221F1F"/>
          </a:solidFill>
        </p:spPr>
        <p:txBody>
          <a:bodyPr wrap="square" lIns="0" tIns="0" rIns="0" bIns="0" rtlCol="0"/>
          <a:lstStyle/>
          <a:p>
            <a:endParaRPr/>
          </a:p>
        </p:txBody>
      </p:sp>
      <p:sp>
        <p:nvSpPr>
          <p:cNvPr id="1982" name="object 1982"/>
          <p:cNvSpPr/>
          <p:nvPr/>
        </p:nvSpPr>
        <p:spPr>
          <a:xfrm>
            <a:off x="1555465" y="3122117"/>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983" name="object 1983"/>
          <p:cNvSpPr/>
          <p:nvPr/>
        </p:nvSpPr>
        <p:spPr>
          <a:xfrm>
            <a:off x="1555465" y="3122117"/>
            <a:ext cx="8890" cy="1905"/>
          </a:xfrm>
          <a:custGeom>
            <a:avLst/>
            <a:gdLst/>
            <a:ahLst/>
            <a:cxnLst/>
            <a:rect l="l" t="t" r="r" b="b"/>
            <a:pathLst>
              <a:path w="8890" h="1905">
                <a:moveTo>
                  <a:pt x="8801" y="0"/>
                </a:moveTo>
                <a:lnTo>
                  <a:pt x="0" y="0"/>
                </a:lnTo>
                <a:lnTo>
                  <a:pt x="8801" y="1460"/>
                </a:lnTo>
                <a:lnTo>
                  <a:pt x="8801" y="0"/>
                </a:lnTo>
                <a:close/>
              </a:path>
            </a:pathLst>
          </a:custGeom>
          <a:solidFill>
            <a:srgbClr val="221F1F"/>
          </a:solidFill>
        </p:spPr>
        <p:txBody>
          <a:bodyPr wrap="square" lIns="0" tIns="0" rIns="0" bIns="0" rtlCol="0"/>
          <a:lstStyle/>
          <a:p>
            <a:endParaRPr/>
          </a:p>
        </p:txBody>
      </p:sp>
      <p:sp>
        <p:nvSpPr>
          <p:cNvPr id="1984" name="object 1984"/>
          <p:cNvSpPr/>
          <p:nvPr/>
        </p:nvSpPr>
        <p:spPr>
          <a:xfrm>
            <a:off x="1508533" y="3122846"/>
            <a:ext cx="7620" cy="1270"/>
          </a:xfrm>
          <a:custGeom>
            <a:avLst/>
            <a:gdLst/>
            <a:ahLst/>
            <a:cxnLst/>
            <a:rect l="l" t="t" r="r" b="b"/>
            <a:pathLst>
              <a:path w="7619" h="1269">
                <a:moveTo>
                  <a:pt x="736" y="0"/>
                </a:moveTo>
                <a:lnTo>
                  <a:pt x="0" y="736"/>
                </a:lnTo>
                <a:lnTo>
                  <a:pt x="7340" y="736"/>
                </a:lnTo>
                <a:lnTo>
                  <a:pt x="736" y="0"/>
                </a:lnTo>
                <a:close/>
              </a:path>
            </a:pathLst>
          </a:custGeom>
          <a:solidFill>
            <a:srgbClr val="221F1F"/>
          </a:solidFill>
        </p:spPr>
        <p:txBody>
          <a:bodyPr wrap="square" lIns="0" tIns="0" rIns="0" bIns="0" rtlCol="0"/>
          <a:lstStyle/>
          <a:p>
            <a:endParaRPr/>
          </a:p>
        </p:txBody>
      </p:sp>
      <p:sp>
        <p:nvSpPr>
          <p:cNvPr id="1985" name="object 1985"/>
          <p:cNvSpPr/>
          <p:nvPr/>
        </p:nvSpPr>
        <p:spPr>
          <a:xfrm>
            <a:off x="1508533" y="3122846"/>
            <a:ext cx="7620" cy="1270"/>
          </a:xfrm>
          <a:custGeom>
            <a:avLst/>
            <a:gdLst/>
            <a:ahLst/>
            <a:cxnLst/>
            <a:rect l="l" t="t" r="r" b="b"/>
            <a:pathLst>
              <a:path w="7619" h="1269">
                <a:moveTo>
                  <a:pt x="736" y="0"/>
                </a:moveTo>
                <a:lnTo>
                  <a:pt x="0" y="736"/>
                </a:lnTo>
                <a:lnTo>
                  <a:pt x="7340" y="736"/>
                </a:lnTo>
                <a:lnTo>
                  <a:pt x="736" y="0"/>
                </a:lnTo>
                <a:close/>
              </a:path>
            </a:pathLst>
          </a:custGeom>
          <a:solidFill>
            <a:srgbClr val="221F1F"/>
          </a:solidFill>
        </p:spPr>
        <p:txBody>
          <a:bodyPr wrap="square" lIns="0" tIns="0" rIns="0" bIns="0" rtlCol="0"/>
          <a:lstStyle/>
          <a:p>
            <a:endParaRPr/>
          </a:p>
        </p:txBody>
      </p:sp>
      <p:sp>
        <p:nvSpPr>
          <p:cNvPr id="1986" name="object 1986"/>
          <p:cNvSpPr/>
          <p:nvPr/>
        </p:nvSpPr>
        <p:spPr>
          <a:xfrm>
            <a:off x="1509270" y="312284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987" name="object 1987"/>
          <p:cNvSpPr/>
          <p:nvPr/>
        </p:nvSpPr>
        <p:spPr>
          <a:xfrm>
            <a:off x="1509270" y="3122846"/>
            <a:ext cx="7620" cy="1270"/>
          </a:xfrm>
          <a:custGeom>
            <a:avLst/>
            <a:gdLst/>
            <a:ahLst/>
            <a:cxnLst/>
            <a:rect l="l" t="t" r="r" b="b"/>
            <a:pathLst>
              <a:path w="7619" h="1269">
                <a:moveTo>
                  <a:pt x="7327" y="0"/>
                </a:moveTo>
                <a:lnTo>
                  <a:pt x="0" y="0"/>
                </a:lnTo>
                <a:lnTo>
                  <a:pt x="6604" y="736"/>
                </a:lnTo>
                <a:lnTo>
                  <a:pt x="7327" y="0"/>
                </a:lnTo>
                <a:close/>
              </a:path>
            </a:pathLst>
          </a:custGeom>
          <a:solidFill>
            <a:srgbClr val="221F1F"/>
          </a:solidFill>
        </p:spPr>
        <p:txBody>
          <a:bodyPr wrap="square" lIns="0" tIns="0" rIns="0" bIns="0" rtlCol="0"/>
          <a:lstStyle/>
          <a:p>
            <a:endParaRPr/>
          </a:p>
        </p:txBody>
      </p:sp>
      <p:sp>
        <p:nvSpPr>
          <p:cNvPr id="1988" name="object 1988"/>
          <p:cNvSpPr/>
          <p:nvPr/>
        </p:nvSpPr>
        <p:spPr>
          <a:xfrm>
            <a:off x="1516606" y="3121380"/>
            <a:ext cx="1905" cy="2540"/>
          </a:xfrm>
          <a:custGeom>
            <a:avLst/>
            <a:gdLst/>
            <a:ahLst/>
            <a:cxnLst/>
            <a:rect l="l" t="t" r="r" b="b"/>
            <a:pathLst>
              <a:path w="1905" h="2539">
                <a:moveTo>
                  <a:pt x="0" y="0"/>
                </a:moveTo>
                <a:lnTo>
                  <a:pt x="0" y="2209"/>
                </a:lnTo>
                <a:lnTo>
                  <a:pt x="1460" y="2209"/>
                </a:lnTo>
                <a:lnTo>
                  <a:pt x="0" y="0"/>
                </a:lnTo>
                <a:close/>
              </a:path>
            </a:pathLst>
          </a:custGeom>
          <a:solidFill>
            <a:srgbClr val="221F1F"/>
          </a:solidFill>
        </p:spPr>
        <p:txBody>
          <a:bodyPr wrap="square" lIns="0" tIns="0" rIns="0" bIns="0" rtlCol="0"/>
          <a:lstStyle/>
          <a:p>
            <a:endParaRPr/>
          </a:p>
        </p:txBody>
      </p:sp>
      <p:sp>
        <p:nvSpPr>
          <p:cNvPr id="1989" name="object 1989"/>
          <p:cNvSpPr/>
          <p:nvPr/>
        </p:nvSpPr>
        <p:spPr>
          <a:xfrm>
            <a:off x="1516606" y="3121380"/>
            <a:ext cx="1905" cy="2540"/>
          </a:xfrm>
          <a:custGeom>
            <a:avLst/>
            <a:gdLst/>
            <a:ahLst/>
            <a:cxnLst/>
            <a:rect l="l" t="t" r="r" b="b"/>
            <a:pathLst>
              <a:path w="1905" h="2539">
                <a:moveTo>
                  <a:pt x="0" y="0"/>
                </a:moveTo>
                <a:lnTo>
                  <a:pt x="0" y="2209"/>
                </a:lnTo>
                <a:lnTo>
                  <a:pt x="1460" y="2209"/>
                </a:lnTo>
                <a:lnTo>
                  <a:pt x="0" y="0"/>
                </a:lnTo>
                <a:close/>
              </a:path>
            </a:pathLst>
          </a:custGeom>
          <a:solidFill>
            <a:srgbClr val="221F1F"/>
          </a:solidFill>
        </p:spPr>
        <p:txBody>
          <a:bodyPr wrap="square" lIns="0" tIns="0" rIns="0" bIns="0" rtlCol="0"/>
          <a:lstStyle/>
          <a:p>
            <a:endParaRPr/>
          </a:p>
        </p:txBody>
      </p:sp>
      <p:sp>
        <p:nvSpPr>
          <p:cNvPr id="1990" name="object 1990"/>
          <p:cNvSpPr/>
          <p:nvPr/>
        </p:nvSpPr>
        <p:spPr>
          <a:xfrm>
            <a:off x="1516606" y="3121380"/>
            <a:ext cx="1905" cy="2540"/>
          </a:xfrm>
          <a:custGeom>
            <a:avLst/>
            <a:gdLst/>
            <a:ahLst/>
            <a:cxnLst/>
            <a:rect l="l" t="t" r="r" b="b"/>
            <a:pathLst>
              <a:path w="1905" h="2539">
                <a:moveTo>
                  <a:pt x="1460" y="0"/>
                </a:moveTo>
                <a:lnTo>
                  <a:pt x="0" y="0"/>
                </a:lnTo>
                <a:lnTo>
                  <a:pt x="1460" y="2209"/>
                </a:lnTo>
                <a:lnTo>
                  <a:pt x="1460" y="0"/>
                </a:lnTo>
                <a:close/>
              </a:path>
            </a:pathLst>
          </a:custGeom>
          <a:solidFill>
            <a:srgbClr val="221F1F"/>
          </a:solidFill>
        </p:spPr>
        <p:txBody>
          <a:bodyPr wrap="square" lIns="0" tIns="0" rIns="0" bIns="0" rtlCol="0"/>
          <a:lstStyle/>
          <a:p>
            <a:endParaRPr/>
          </a:p>
        </p:txBody>
      </p:sp>
      <p:sp>
        <p:nvSpPr>
          <p:cNvPr id="1991" name="object 1991"/>
          <p:cNvSpPr/>
          <p:nvPr/>
        </p:nvSpPr>
        <p:spPr>
          <a:xfrm>
            <a:off x="1516606" y="3121380"/>
            <a:ext cx="1905" cy="2540"/>
          </a:xfrm>
          <a:custGeom>
            <a:avLst/>
            <a:gdLst/>
            <a:ahLst/>
            <a:cxnLst/>
            <a:rect l="l" t="t" r="r" b="b"/>
            <a:pathLst>
              <a:path w="1905" h="2539">
                <a:moveTo>
                  <a:pt x="1460" y="0"/>
                </a:moveTo>
                <a:lnTo>
                  <a:pt x="0" y="0"/>
                </a:lnTo>
                <a:lnTo>
                  <a:pt x="1460" y="2209"/>
                </a:lnTo>
                <a:lnTo>
                  <a:pt x="1460" y="0"/>
                </a:lnTo>
                <a:close/>
              </a:path>
            </a:pathLst>
          </a:custGeom>
          <a:solidFill>
            <a:srgbClr val="221F1F"/>
          </a:solidFill>
        </p:spPr>
        <p:txBody>
          <a:bodyPr wrap="square" lIns="0" tIns="0" rIns="0" bIns="0" rtlCol="0"/>
          <a:lstStyle/>
          <a:p>
            <a:endParaRPr/>
          </a:p>
        </p:txBody>
      </p:sp>
      <p:sp>
        <p:nvSpPr>
          <p:cNvPr id="1992" name="object 1992"/>
          <p:cNvSpPr/>
          <p:nvPr/>
        </p:nvSpPr>
        <p:spPr>
          <a:xfrm>
            <a:off x="1508533" y="3123584"/>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93" name="object 1993"/>
          <p:cNvSpPr/>
          <p:nvPr/>
        </p:nvSpPr>
        <p:spPr>
          <a:xfrm>
            <a:off x="1508533" y="3123584"/>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94" name="object 1994"/>
          <p:cNvSpPr/>
          <p:nvPr/>
        </p:nvSpPr>
        <p:spPr>
          <a:xfrm>
            <a:off x="1508533" y="3123584"/>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95" name="object 1995"/>
          <p:cNvSpPr/>
          <p:nvPr/>
        </p:nvSpPr>
        <p:spPr>
          <a:xfrm>
            <a:off x="1508533" y="3123584"/>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1996" name="object 1996"/>
          <p:cNvSpPr/>
          <p:nvPr/>
        </p:nvSpPr>
        <p:spPr>
          <a:xfrm>
            <a:off x="1555465" y="3123584"/>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997" name="object 1997"/>
          <p:cNvSpPr/>
          <p:nvPr/>
        </p:nvSpPr>
        <p:spPr>
          <a:xfrm>
            <a:off x="1555465" y="3123584"/>
            <a:ext cx="8890" cy="1270"/>
          </a:xfrm>
          <a:custGeom>
            <a:avLst/>
            <a:gdLst/>
            <a:ahLst/>
            <a:cxnLst/>
            <a:rect l="l" t="t" r="r" b="b"/>
            <a:pathLst>
              <a:path w="8890" h="1269">
                <a:moveTo>
                  <a:pt x="0" y="0"/>
                </a:moveTo>
                <a:lnTo>
                  <a:pt x="0" y="723"/>
                </a:lnTo>
                <a:lnTo>
                  <a:pt x="8801" y="723"/>
                </a:lnTo>
                <a:lnTo>
                  <a:pt x="0" y="0"/>
                </a:lnTo>
                <a:close/>
              </a:path>
            </a:pathLst>
          </a:custGeom>
          <a:solidFill>
            <a:srgbClr val="221F1F"/>
          </a:solidFill>
        </p:spPr>
        <p:txBody>
          <a:bodyPr wrap="square" lIns="0" tIns="0" rIns="0" bIns="0" rtlCol="0"/>
          <a:lstStyle/>
          <a:p>
            <a:endParaRPr/>
          </a:p>
        </p:txBody>
      </p:sp>
      <p:sp>
        <p:nvSpPr>
          <p:cNvPr id="1998" name="object 1998"/>
          <p:cNvSpPr/>
          <p:nvPr/>
        </p:nvSpPr>
        <p:spPr>
          <a:xfrm>
            <a:off x="1555465" y="3123584"/>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1999" name="object 1999"/>
          <p:cNvSpPr/>
          <p:nvPr/>
        </p:nvSpPr>
        <p:spPr>
          <a:xfrm>
            <a:off x="1555465" y="3123584"/>
            <a:ext cx="8890" cy="1270"/>
          </a:xfrm>
          <a:custGeom>
            <a:avLst/>
            <a:gdLst/>
            <a:ahLst/>
            <a:cxnLst/>
            <a:rect l="l" t="t" r="r" b="b"/>
            <a:pathLst>
              <a:path w="8890" h="1269">
                <a:moveTo>
                  <a:pt x="8801" y="0"/>
                </a:moveTo>
                <a:lnTo>
                  <a:pt x="0" y="0"/>
                </a:lnTo>
                <a:lnTo>
                  <a:pt x="8801" y="723"/>
                </a:lnTo>
                <a:lnTo>
                  <a:pt x="8801" y="0"/>
                </a:lnTo>
                <a:close/>
              </a:path>
            </a:pathLst>
          </a:custGeom>
          <a:solidFill>
            <a:srgbClr val="221F1F"/>
          </a:solidFill>
        </p:spPr>
        <p:txBody>
          <a:bodyPr wrap="square" lIns="0" tIns="0" rIns="0" bIns="0" rtlCol="0"/>
          <a:lstStyle/>
          <a:p>
            <a:endParaRPr/>
          </a:p>
        </p:txBody>
      </p:sp>
      <p:sp>
        <p:nvSpPr>
          <p:cNvPr id="2000" name="object 2000"/>
          <p:cNvSpPr/>
          <p:nvPr/>
        </p:nvSpPr>
        <p:spPr>
          <a:xfrm>
            <a:off x="1516606" y="3124311"/>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001" name="object 2001"/>
          <p:cNvSpPr/>
          <p:nvPr/>
        </p:nvSpPr>
        <p:spPr>
          <a:xfrm>
            <a:off x="1516606" y="3124311"/>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002" name="object 2002"/>
          <p:cNvSpPr/>
          <p:nvPr/>
        </p:nvSpPr>
        <p:spPr>
          <a:xfrm>
            <a:off x="1516606" y="3123584"/>
            <a:ext cx="1270" cy="1270"/>
          </a:xfrm>
          <a:custGeom>
            <a:avLst/>
            <a:gdLst/>
            <a:ahLst/>
            <a:cxnLst/>
            <a:rect l="l" t="t" r="r" b="b"/>
            <a:pathLst>
              <a:path w="1269" h="1269">
                <a:moveTo>
                  <a:pt x="0" y="0"/>
                </a:moveTo>
                <a:lnTo>
                  <a:pt x="0" y="723"/>
                </a:lnTo>
                <a:lnTo>
                  <a:pt x="723" y="723"/>
                </a:lnTo>
                <a:lnTo>
                  <a:pt x="0" y="0"/>
                </a:lnTo>
                <a:close/>
              </a:path>
            </a:pathLst>
          </a:custGeom>
          <a:solidFill>
            <a:srgbClr val="221F1F"/>
          </a:solidFill>
        </p:spPr>
        <p:txBody>
          <a:bodyPr wrap="square" lIns="0" tIns="0" rIns="0" bIns="0" rtlCol="0"/>
          <a:lstStyle/>
          <a:p>
            <a:endParaRPr/>
          </a:p>
        </p:txBody>
      </p:sp>
      <p:sp>
        <p:nvSpPr>
          <p:cNvPr id="2003" name="object 2003"/>
          <p:cNvSpPr/>
          <p:nvPr/>
        </p:nvSpPr>
        <p:spPr>
          <a:xfrm>
            <a:off x="1516606" y="3123584"/>
            <a:ext cx="1270" cy="1270"/>
          </a:xfrm>
          <a:custGeom>
            <a:avLst/>
            <a:gdLst/>
            <a:ahLst/>
            <a:cxnLst/>
            <a:rect l="l" t="t" r="r" b="b"/>
            <a:pathLst>
              <a:path w="1269" h="1269">
                <a:moveTo>
                  <a:pt x="0" y="0"/>
                </a:moveTo>
                <a:lnTo>
                  <a:pt x="0" y="723"/>
                </a:lnTo>
                <a:lnTo>
                  <a:pt x="723" y="723"/>
                </a:lnTo>
                <a:lnTo>
                  <a:pt x="0" y="0"/>
                </a:lnTo>
                <a:close/>
              </a:path>
            </a:pathLst>
          </a:custGeom>
          <a:solidFill>
            <a:srgbClr val="221F1F"/>
          </a:solidFill>
        </p:spPr>
        <p:txBody>
          <a:bodyPr wrap="square" lIns="0" tIns="0" rIns="0" bIns="0" rtlCol="0"/>
          <a:lstStyle/>
          <a:p>
            <a:endParaRPr/>
          </a:p>
        </p:txBody>
      </p:sp>
      <p:sp>
        <p:nvSpPr>
          <p:cNvPr id="2004" name="object 2004"/>
          <p:cNvSpPr/>
          <p:nvPr/>
        </p:nvSpPr>
        <p:spPr>
          <a:xfrm>
            <a:off x="1516606" y="3123584"/>
            <a:ext cx="1905" cy="1270"/>
          </a:xfrm>
          <a:custGeom>
            <a:avLst/>
            <a:gdLst/>
            <a:ahLst/>
            <a:cxnLst/>
            <a:rect l="l" t="t" r="r" b="b"/>
            <a:pathLst>
              <a:path w="1905" h="1269">
                <a:moveTo>
                  <a:pt x="1460" y="0"/>
                </a:moveTo>
                <a:lnTo>
                  <a:pt x="0" y="0"/>
                </a:lnTo>
                <a:lnTo>
                  <a:pt x="723" y="723"/>
                </a:lnTo>
                <a:lnTo>
                  <a:pt x="1460" y="0"/>
                </a:lnTo>
                <a:close/>
              </a:path>
            </a:pathLst>
          </a:custGeom>
          <a:solidFill>
            <a:srgbClr val="221F1F"/>
          </a:solidFill>
        </p:spPr>
        <p:txBody>
          <a:bodyPr wrap="square" lIns="0" tIns="0" rIns="0" bIns="0" rtlCol="0"/>
          <a:lstStyle/>
          <a:p>
            <a:endParaRPr/>
          </a:p>
        </p:txBody>
      </p:sp>
      <p:sp>
        <p:nvSpPr>
          <p:cNvPr id="2005" name="object 2005"/>
          <p:cNvSpPr/>
          <p:nvPr/>
        </p:nvSpPr>
        <p:spPr>
          <a:xfrm>
            <a:off x="1516606" y="3123584"/>
            <a:ext cx="1905" cy="1270"/>
          </a:xfrm>
          <a:custGeom>
            <a:avLst/>
            <a:gdLst/>
            <a:ahLst/>
            <a:cxnLst/>
            <a:rect l="l" t="t" r="r" b="b"/>
            <a:pathLst>
              <a:path w="1905" h="1269">
                <a:moveTo>
                  <a:pt x="1460" y="0"/>
                </a:moveTo>
                <a:lnTo>
                  <a:pt x="0" y="0"/>
                </a:lnTo>
                <a:lnTo>
                  <a:pt x="723" y="723"/>
                </a:lnTo>
                <a:lnTo>
                  <a:pt x="1460" y="0"/>
                </a:lnTo>
                <a:close/>
              </a:path>
            </a:pathLst>
          </a:custGeom>
          <a:solidFill>
            <a:srgbClr val="221F1F"/>
          </a:solidFill>
        </p:spPr>
        <p:txBody>
          <a:bodyPr wrap="square" lIns="0" tIns="0" rIns="0" bIns="0" rtlCol="0"/>
          <a:lstStyle/>
          <a:p>
            <a:endParaRPr/>
          </a:p>
        </p:txBody>
      </p:sp>
      <p:sp>
        <p:nvSpPr>
          <p:cNvPr id="2006" name="object 2006"/>
          <p:cNvSpPr/>
          <p:nvPr/>
        </p:nvSpPr>
        <p:spPr>
          <a:xfrm>
            <a:off x="1508533" y="3123584"/>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2007" name="object 2007"/>
          <p:cNvSpPr/>
          <p:nvPr/>
        </p:nvSpPr>
        <p:spPr>
          <a:xfrm>
            <a:off x="1508533" y="3123584"/>
            <a:ext cx="7620" cy="1270"/>
          </a:xfrm>
          <a:custGeom>
            <a:avLst/>
            <a:gdLst/>
            <a:ahLst/>
            <a:cxnLst/>
            <a:rect l="l" t="t" r="r" b="b"/>
            <a:pathLst>
              <a:path w="7619" h="1269">
                <a:moveTo>
                  <a:pt x="0" y="0"/>
                </a:moveTo>
                <a:lnTo>
                  <a:pt x="0" y="723"/>
                </a:lnTo>
                <a:lnTo>
                  <a:pt x="7327" y="723"/>
                </a:lnTo>
                <a:lnTo>
                  <a:pt x="0" y="0"/>
                </a:lnTo>
                <a:close/>
              </a:path>
            </a:pathLst>
          </a:custGeom>
          <a:solidFill>
            <a:srgbClr val="221F1F"/>
          </a:solidFill>
        </p:spPr>
        <p:txBody>
          <a:bodyPr wrap="square" lIns="0" tIns="0" rIns="0" bIns="0" rtlCol="0"/>
          <a:lstStyle/>
          <a:p>
            <a:endParaRPr/>
          </a:p>
        </p:txBody>
      </p:sp>
      <p:sp>
        <p:nvSpPr>
          <p:cNvPr id="2008" name="object 2008"/>
          <p:cNvSpPr/>
          <p:nvPr/>
        </p:nvSpPr>
        <p:spPr>
          <a:xfrm>
            <a:off x="1508533" y="3123584"/>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2009" name="object 2009"/>
          <p:cNvSpPr/>
          <p:nvPr/>
        </p:nvSpPr>
        <p:spPr>
          <a:xfrm>
            <a:off x="1508533" y="3123584"/>
            <a:ext cx="7620" cy="1270"/>
          </a:xfrm>
          <a:custGeom>
            <a:avLst/>
            <a:gdLst/>
            <a:ahLst/>
            <a:cxnLst/>
            <a:rect l="l" t="t" r="r" b="b"/>
            <a:pathLst>
              <a:path w="7619" h="1269">
                <a:moveTo>
                  <a:pt x="7327" y="0"/>
                </a:moveTo>
                <a:lnTo>
                  <a:pt x="0" y="0"/>
                </a:lnTo>
                <a:lnTo>
                  <a:pt x="7327" y="723"/>
                </a:lnTo>
                <a:lnTo>
                  <a:pt x="7327" y="0"/>
                </a:lnTo>
                <a:close/>
              </a:path>
            </a:pathLst>
          </a:custGeom>
          <a:solidFill>
            <a:srgbClr val="221F1F"/>
          </a:solidFill>
        </p:spPr>
        <p:txBody>
          <a:bodyPr wrap="square" lIns="0" tIns="0" rIns="0" bIns="0" rtlCol="0"/>
          <a:lstStyle/>
          <a:p>
            <a:endParaRPr/>
          </a:p>
        </p:txBody>
      </p:sp>
      <p:sp>
        <p:nvSpPr>
          <p:cNvPr id="2010" name="object 2010"/>
          <p:cNvSpPr/>
          <p:nvPr/>
        </p:nvSpPr>
        <p:spPr>
          <a:xfrm>
            <a:off x="1539339" y="3122846"/>
            <a:ext cx="9525" cy="1905"/>
          </a:xfrm>
          <a:custGeom>
            <a:avLst/>
            <a:gdLst/>
            <a:ahLst/>
            <a:cxnLst/>
            <a:rect l="l" t="t" r="r" b="b"/>
            <a:pathLst>
              <a:path w="9525" h="1905">
                <a:moveTo>
                  <a:pt x="0" y="0"/>
                </a:moveTo>
                <a:lnTo>
                  <a:pt x="1460" y="1460"/>
                </a:lnTo>
                <a:lnTo>
                  <a:pt x="9525" y="1460"/>
                </a:lnTo>
                <a:lnTo>
                  <a:pt x="0" y="0"/>
                </a:lnTo>
                <a:close/>
              </a:path>
            </a:pathLst>
          </a:custGeom>
          <a:solidFill>
            <a:srgbClr val="221F1F"/>
          </a:solidFill>
        </p:spPr>
        <p:txBody>
          <a:bodyPr wrap="square" lIns="0" tIns="0" rIns="0" bIns="0" rtlCol="0"/>
          <a:lstStyle/>
          <a:p>
            <a:endParaRPr/>
          </a:p>
        </p:txBody>
      </p:sp>
      <p:sp>
        <p:nvSpPr>
          <p:cNvPr id="2011" name="object 2011"/>
          <p:cNvSpPr/>
          <p:nvPr/>
        </p:nvSpPr>
        <p:spPr>
          <a:xfrm>
            <a:off x="1539339" y="3122846"/>
            <a:ext cx="9525" cy="1905"/>
          </a:xfrm>
          <a:custGeom>
            <a:avLst/>
            <a:gdLst/>
            <a:ahLst/>
            <a:cxnLst/>
            <a:rect l="l" t="t" r="r" b="b"/>
            <a:pathLst>
              <a:path w="9525" h="1905">
                <a:moveTo>
                  <a:pt x="0" y="0"/>
                </a:moveTo>
                <a:lnTo>
                  <a:pt x="1460" y="1460"/>
                </a:lnTo>
                <a:lnTo>
                  <a:pt x="9525" y="1460"/>
                </a:lnTo>
                <a:lnTo>
                  <a:pt x="0" y="0"/>
                </a:lnTo>
                <a:close/>
              </a:path>
            </a:pathLst>
          </a:custGeom>
          <a:solidFill>
            <a:srgbClr val="221F1F"/>
          </a:solidFill>
        </p:spPr>
        <p:txBody>
          <a:bodyPr wrap="square" lIns="0" tIns="0" rIns="0" bIns="0" rtlCol="0"/>
          <a:lstStyle/>
          <a:p>
            <a:endParaRPr/>
          </a:p>
        </p:txBody>
      </p:sp>
      <p:sp>
        <p:nvSpPr>
          <p:cNvPr id="2012" name="object 2012"/>
          <p:cNvSpPr/>
          <p:nvPr/>
        </p:nvSpPr>
        <p:spPr>
          <a:xfrm>
            <a:off x="1539339" y="3122846"/>
            <a:ext cx="10795" cy="1905"/>
          </a:xfrm>
          <a:custGeom>
            <a:avLst/>
            <a:gdLst/>
            <a:ahLst/>
            <a:cxnLst/>
            <a:rect l="l" t="t" r="r" b="b"/>
            <a:pathLst>
              <a:path w="10794" h="1905">
                <a:moveTo>
                  <a:pt x="10261" y="0"/>
                </a:moveTo>
                <a:lnTo>
                  <a:pt x="0" y="0"/>
                </a:lnTo>
                <a:lnTo>
                  <a:pt x="9525" y="1460"/>
                </a:lnTo>
                <a:lnTo>
                  <a:pt x="10261" y="0"/>
                </a:lnTo>
                <a:close/>
              </a:path>
            </a:pathLst>
          </a:custGeom>
          <a:solidFill>
            <a:srgbClr val="221F1F"/>
          </a:solidFill>
        </p:spPr>
        <p:txBody>
          <a:bodyPr wrap="square" lIns="0" tIns="0" rIns="0" bIns="0" rtlCol="0"/>
          <a:lstStyle/>
          <a:p>
            <a:endParaRPr/>
          </a:p>
        </p:txBody>
      </p:sp>
      <p:sp>
        <p:nvSpPr>
          <p:cNvPr id="2013" name="object 2013"/>
          <p:cNvSpPr/>
          <p:nvPr/>
        </p:nvSpPr>
        <p:spPr>
          <a:xfrm>
            <a:off x="1539339" y="3122846"/>
            <a:ext cx="10795" cy="1905"/>
          </a:xfrm>
          <a:custGeom>
            <a:avLst/>
            <a:gdLst/>
            <a:ahLst/>
            <a:cxnLst/>
            <a:rect l="l" t="t" r="r" b="b"/>
            <a:pathLst>
              <a:path w="10794" h="1905">
                <a:moveTo>
                  <a:pt x="10261" y="0"/>
                </a:moveTo>
                <a:lnTo>
                  <a:pt x="0" y="0"/>
                </a:lnTo>
                <a:lnTo>
                  <a:pt x="9525" y="1460"/>
                </a:lnTo>
                <a:lnTo>
                  <a:pt x="10261" y="0"/>
                </a:lnTo>
                <a:close/>
              </a:path>
            </a:pathLst>
          </a:custGeom>
          <a:solidFill>
            <a:srgbClr val="221F1F"/>
          </a:solidFill>
        </p:spPr>
        <p:txBody>
          <a:bodyPr wrap="square" lIns="0" tIns="0" rIns="0" bIns="0" rtlCol="0"/>
          <a:lstStyle/>
          <a:p>
            <a:endParaRPr/>
          </a:p>
        </p:txBody>
      </p:sp>
      <p:sp>
        <p:nvSpPr>
          <p:cNvPr id="2014" name="object 2014"/>
          <p:cNvSpPr/>
          <p:nvPr/>
        </p:nvSpPr>
        <p:spPr>
          <a:xfrm>
            <a:off x="1508533" y="3124311"/>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2015" name="object 2015"/>
          <p:cNvSpPr/>
          <p:nvPr/>
        </p:nvSpPr>
        <p:spPr>
          <a:xfrm>
            <a:off x="1508533" y="3124311"/>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2016" name="object 2016"/>
          <p:cNvSpPr/>
          <p:nvPr/>
        </p:nvSpPr>
        <p:spPr>
          <a:xfrm>
            <a:off x="1508533" y="3124311"/>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2017" name="object 2017"/>
          <p:cNvSpPr/>
          <p:nvPr/>
        </p:nvSpPr>
        <p:spPr>
          <a:xfrm>
            <a:off x="1508533" y="3124311"/>
            <a:ext cx="7620" cy="0"/>
          </a:xfrm>
          <a:custGeom>
            <a:avLst/>
            <a:gdLst/>
            <a:ahLst/>
            <a:cxnLst/>
            <a:rect l="l" t="t" r="r" b="b"/>
            <a:pathLst>
              <a:path w="7619">
                <a:moveTo>
                  <a:pt x="0" y="0"/>
                </a:moveTo>
                <a:lnTo>
                  <a:pt x="7327" y="0"/>
                </a:lnTo>
              </a:path>
            </a:pathLst>
          </a:custGeom>
          <a:solidFill>
            <a:srgbClr val="221F1F"/>
          </a:solidFill>
        </p:spPr>
        <p:txBody>
          <a:bodyPr wrap="square" lIns="0" tIns="0" rIns="0" bIns="0" rtlCol="0"/>
          <a:lstStyle/>
          <a:p>
            <a:endParaRPr/>
          </a:p>
        </p:txBody>
      </p:sp>
      <p:sp>
        <p:nvSpPr>
          <p:cNvPr id="2018" name="object 2018"/>
          <p:cNvSpPr/>
          <p:nvPr/>
        </p:nvSpPr>
        <p:spPr>
          <a:xfrm>
            <a:off x="1540803" y="3124311"/>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2019" name="object 2019"/>
          <p:cNvSpPr/>
          <p:nvPr/>
        </p:nvSpPr>
        <p:spPr>
          <a:xfrm>
            <a:off x="1540803" y="3124311"/>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2020" name="object 2020"/>
          <p:cNvSpPr/>
          <p:nvPr/>
        </p:nvSpPr>
        <p:spPr>
          <a:xfrm>
            <a:off x="1540803" y="3124311"/>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2021" name="object 2021"/>
          <p:cNvSpPr/>
          <p:nvPr/>
        </p:nvSpPr>
        <p:spPr>
          <a:xfrm>
            <a:off x="1540803" y="3124311"/>
            <a:ext cx="8255" cy="0"/>
          </a:xfrm>
          <a:custGeom>
            <a:avLst/>
            <a:gdLst/>
            <a:ahLst/>
            <a:cxnLst/>
            <a:rect l="l" t="t" r="r" b="b"/>
            <a:pathLst>
              <a:path w="8255">
                <a:moveTo>
                  <a:pt x="0" y="0"/>
                </a:moveTo>
                <a:lnTo>
                  <a:pt x="8064" y="0"/>
                </a:lnTo>
              </a:path>
            </a:pathLst>
          </a:custGeom>
          <a:solidFill>
            <a:srgbClr val="221F1F"/>
          </a:solidFill>
        </p:spPr>
        <p:txBody>
          <a:bodyPr wrap="square" lIns="0" tIns="0" rIns="0" bIns="0" rtlCol="0"/>
          <a:lstStyle/>
          <a:p>
            <a:endParaRPr/>
          </a:p>
        </p:txBody>
      </p:sp>
      <p:sp>
        <p:nvSpPr>
          <p:cNvPr id="2022" name="object 2022"/>
          <p:cNvSpPr/>
          <p:nvPr/>
        </p:nvSpPr>
        <p:spPr>
          <a:xfrm>
            <a:off x="1540803" y="3124311"/>
            <a:ext cx="8255" cy="1270"/>
          </a:xfrm>
          <a:custGeom>
            <a:avLst/>
            <a:gdLst/>
            <a:ahLst/>
            <a:cxnLst/>
            <a:rect l="l" t="t" r="r" b="b"/>
            <a:pathLst>
              <a:path w="8255" h="1269">
                <a:moveTo>
                  <a:pt x="0" y="0"/>
                </a:moveTo>
                <a:lnTo>
                  <a:pt x="2209" y="736"/>
                </a:lnTo>
                <a:lnTo>
                  <a:pt x="8064" y="736"/>
                </a:lnTo>
                <a:lnTo>
                  <a:pt x="0" y="0"/>
                </a:lnTo>
                <a:close/>
              </a:path>
            </a:pathLst>
          </a:custGeom>
          <a:solidFill>
            <a:srgbClr val="221F1F"/>
          </a:solidFill>
        </p:spPr>
        <p:txBody>
          <a:bodyPr wrap="square" lIns="0" tIns="0" rIns="0" bIns="0" rtlCol="0"/>
          <a:lstStyle/>
          <a:p>
            <a:endParaRPr/>
          </a:p>
        </p:txBody>
      </p:sp>
      <p:sp>
        <p:nvSpPr>
          <p:cNvPr id="2023" name="object 2023"/>
          <p:cNvSpPr/>
          <p:nvPr/>
        </p:nvSpPr>
        <p:spPr>
          <a:xfrm>
            <a:off x="1540803" y="3124311"/>
            <a:ext cx="8255" cy="1270"/>
          </a:xfrm>
          <a:custGeom>
            <a:avLst/>
            <a:gdLst/>
            <a:ahLst/>
            <a:cxnLst/>
            <a:rect l="l" t="t" r="r" b="b"/>
            <a:pathLst>
              <a:path w="8255" h="1269">
                <a:moveTo>
                  <a:pt x="0" y="0"/>
                </a:moveTo>
                <a:lnTo>
                  <a:pt x="2209" y="736"/>
                </a:lnTo>
                <a:lnTo>
                  <a:pt x="8064" y="736"/>
                </a:lnTo>
                <a:lnTo>
                  <a:pt x="0" y="0"/>
                </a:lnTo>
                <a:close/>
              </a:path>
            </a:pathLst>
          </a:custGeom>
          <a:solidFill>
            <a:srgbClr val="221F1F"/>
          </a:solidFill>
        </p:spPr>
        <p:txBody>
          <a:bodyPr wrap="square" lIns="0" tIns="0" rIns="0" bIns="0" rtlCol="0"/>
          <a:lstStyle/>
          <a:p>
            <a:endParaRPr/>
          </a:p>
        </p:txBody>
      </p:sp>
      <p:sp>
        <p:nvSpPr>
          <p:cNvPr id="2024" name="object 2024"/>
          <p:cNvSpPr/>
          <p:nvPr/>
        </p:nvSpPr>
        <p:spPr>
          <a:xfrm>
            <a:off x="1540803" y="3124311"/>
            <a:ext cx="8255" cy="1270"/>
          </a:xfrm>
          <a:custGeom>
            <a:avLst/>
            <a:gdLst/>
            <a:ahLst/>
            <a:cxnLst/>
            <a:rect l="l" t="t" r="r" b="b"/>
            <a:pathLst>
              <a:path w="8255" h="1269">
                <a:moveTo>
                  <a:pt x="8064" y="0"/>
                </a:moveTo>
                <a:lnTo>
                  <a:pt x="0" y="0"/>
                </a:lnTo>
                <a:lnTo>
                  <a:pt x="8064" y="736"/>
                </a:lnTo>
                <a:lnTo>
                  <a:pt x="8064" y="0"/>
                </a:lnTo>
                <a:close/>
              </a:path>
            </a:pathLst>
          </a:custGeom>
          <a:solidFill>
            <a:srgbClr val="221F1F"/>
          </a:solidFill>
        </p:spPr>
        <p:txBody>
          <a:bodyPr wrap="square" lIns="0" tIns="0" rIns="0" bIns="0" rtlCol="0"/>
          <a:lstStyle/>
          <a:p>
            <a:endParaRPr/>
          </a:p>
        </p:txBody>
      </p:sp>
      <p:sp>
        <p:nvSpPr>
          <p:cNvPr id="2025" name="object 2025"/>
          <p:cNvSpPr/>
          <p:nvPr/>
        </p:nvSpPr>
        <p:spPr>
          <a:xfrm>
            <a:off x="1540803" y="3124311"/>
            <a:ext cx="8255" cy="1270"/>
          </a:xfrm>
          <a:custGeom>
            <a:avLst/>
            <a:gdLst/>
            <a:ahLst/>
            <a:cxnLst/>
            <a:rect l="l" t="t" r="r" b="b"/>
            <a:pathLst>
              <a:path w="8255" h="1269">
                <a:moveTo>
                  <a:pt x="8064" y="0"/>
                </a:moveTo>
                <a:lnTo>
                  <a:pt x="0" y="0"/>
                </a:lnTo>
                <a:lnTo>
                  <a:pt x="8064" y="736"/>
                </a:lnTo>
                <a:lnTo>
                  <a:pt x="8064" y="0"/>
                </a:lnTo>
                <a:close/>
              </a:path>
            </a:pathLst>
          </a:custGeom>
          <a:solidFill>
            <a:srgbClr val="221F1F"/>
          </a:solidFill>
        </p:spPr>
        <p:txBody>
          <a:bodyPr wrap="square" lIns="0" tIns="0" rIns="0" bIns="0" rtlCol="0"/>
          <a:lstStyle/>
          <a:p>
            <a:endParaRPr/>
          </a:p>
        </p:txBody>
      </p:sp>
      <p:sp>
        <p:nvSpPr>
          <p:cNvPr id="2026" name="object 2026"/>
          <p:cNvSpPr/>
          <p:nvPr/>
        </p:nvSpPr>
        <p:spPr>
          <a:xfrm>
            <a:off x="1555465" y="3124311"/>
            <a:ext cx="8890" cy="1270"/>
          </a:xfrm>
          <a:custGeom>
            <a:avLst/>
            <a:gdLst/>
            <a:ahLst/>
            <a:cxnLst/>
            <a:rect l="l" t="t" r="r" b="b"/>
            <a:pathLst>
              <a:path w="8890" h="1269">
                <a:moveTo>
                  <a:pt x="0" y="0"/>
                </a:moveTo>
                <a:lnTo>
                  <a:pt x="1473" y="736"/>
                </a:lnTo>
                <a:lnTo>
                  <a:pt x="8801" y="736"/>
                </a:lnTo>
                <a:lnTo>
                  <a:pt x="0" y="0"/>
                </a:lnTo>
                <a:close/>
              </a:path>
            </a:pathLst>
          </a:custGeom>
          <a:solidFill>
            <a:srgbClr val="221F1F"/>
          </a:solidFill>
        </p:spPr>
        <p:txBody>
          <a:bodyPr wrap="square" lIns="0" tIns="0" rIns="0" bIns="0" rtlCol="0"/>
          <a:lstStyle/>
          <a:p>
            <a:endParaRPr/>
          </a:p>
        </p:txBody>
      </p:sp>
      <p:sp>
        <p:nvSpPr>
          <p:cNvPr id="2027" name="object 2027"/>
          <p:cNvSpPr/>
          <p:nvPr/>
        </p:nvSpPr>
        <p:spPr>
          <a:xfrm>
            <a:off x="1555465" y="3124311"/>
            <a:ext cx="8890" cy="1270"/>
          </a:xfrm>
          <a:custGeom>
            <a:avLst/>
            <a:gdLst/>
            <a:ahLst/>
            <a:cxnLst/>
            <a:rect l="l" t="t" r="r" b="b"/>
            <a:pathLst>
              <a:path w="8890" h="1269">
                <a:moveTo>
                  <a:pt x="0" y="0"/>
                </a:moveTo>
                <a:lnTo>
                  <a:pt x="1473" y="736"/>
                </a:lnTo>
                <a:lnTo>
                  <a:pt x="8801" y="736"/>
                </a:lnTo>
                <a:lnTo>
                  <a:pt x="0" y="0"/>
                </a:lnTo>
                <a:close/>
              </a:path>
            </a:pathLst>
          </a:custGeom>
          <a:solidFill>
            <a:srgbClr val="221F1F"/>
          </a:solidFill>
        </p:spPr>
        <p:txBody>
          <a:bodyPr wrap="square" lIns="0" tIns="0" rIns="0" bIns="0" rtlCol="0"/>
          <a:lstStyle/>
          <a:p>
            <a:endParaRPr/>
          </a:p>
        </p:txBody>
      </p:sp>
      <p:sp>
        <p:nvSpPr>
          <p:cNvPr id="2028" name="object 2028"/>
          <p:cNvSpPr/>
          <p:nvPr/>
        </p:nvSpPr>
        <p:spPr>
          <a:xfrm>
            <a:off x="1555465" y="3124311"/>
            <a:ext cx="8890" cy="1270"/>
          </a:xfrm>
          <a:custGeom>
            <a:avLst/>
            <a:gdLst/>
            <a:ahLst/>
            <a:cxnLst/>
            <a:rect l="l" t="t" r="r" b="b"/>
            <a:pathLst>
              <a:path w="8890" h="1269">
                <a:moveTo>
                  <a:pt x="8801" y="0"/>
                </a:moveTo>
                <a:lnTo>
                  <a:pt x="0" y="0"/>
                </a:lnTo>
                <a:lnTo>
                  <a:pt x="8801" y="736"/>
                </a:lnTo>
                <a:lnTo>
                  <a:pt x="8801" y="0"/>
                </a:lnTo>
                <a:close/>
              </a:path>
            </a:pathLst>
          </a:custGeom>
          <a:solidFill>
            <a:srgbClr val="221F1F"/>
          </a:solidFill>
        </p:spPr>
        <p:txBody>
          <a:bodyPr wrap="square" lIns="0" tIns="0" rIns="0" bIns="0" rtlCol="0"/>
          <a:lstStyle/>
          <a:p>
            <a:endParaRPr/>
          </a:p>
        </p:txBody>
      </p:sp>
      <p:sp>
        <p:nvSpPr>
          <p:cNvPr id="2029" name="object 2029"/>
          <p:cNvSpPr/>
          <p:nvPr/>
        </p:nvSpPr>
        <p:spPr>
          <a:xfrm>
            <a:off x="1555465" y="3124311"/>
            <a:ext cx="8890" cy="1270"/>
          </a:xfrm>
          <a:custGeom>
            <a:avLst/>
            <a:gdLst/>
            <a:ahLst/>
            <a:cxnLst/>
            <a:rect l="l" t="t" r="r" b="b"/>
            <a:pathLst>
              <a:path w="8890" h="1269">
                <a:moveTo>
                  <a:pt x="8801" y="0"/>
                </a:moveTo>
                <a:lnTo>
                  <a:pt x="0" y="0"/>
                </a:lnTo>
                <a:lnTo>
                  <a:pt x="8801" y="736"/>
                </a:lnTo>
                <a:lnTo>
                  <a:pt x="8801" y="0"/>
                </a:lnTo>
                <a:close/>
              </a:path>
            </a:pathLst>
          </a:custGeom>
          <a:solidFill>
            <a:srgbClr val="221F1F"/>
          </a:solidFill>
        </p:spPr>
        <p:txBody>
          <a:bodyPr wrap="square" lIns="0" tIns="0" rIns="0" bIns="0" rtlCol="0"/>
          <a:lstStyle/>
          <a:p>
            <a:endParaRPr/>
          </a:p>
        </p:txBody>
      </p:sp>
      <p:sp>
        <p:nvSpPr>
          <p:cNvPr id="2030" name="object 2030"/>
          <p:cNvSpPr/>
          <p:nvPr/>
        </p:nvSpPr>
        <p:spPr>
          <a:xfrm>
            <a:off x="1507809" y="3124311"/>
            <a:ext cx="8255" cy="1905"/>
          </a:xfrm>
          <a:custGeom>
            <a:avLst/>
            <a:gdLst/>
            <a:ahLst/>
            <a:cxnLst/>
            <a:rect l="l" t="t" r="r" b="b"/>
            <a:pathLst>
              <a:path w="8255" h="1905">
                <a:moveTo>
                  <a:pt x="723" y="0"/>
                </a:moveTo>
                <a:lnTo>
                  <a:pt x="0" y="1460"/>
                </a:lnTo>
                <a:lnTo>
                  <a:pt x="8051" y="1460"/>
                </a:lnTo>
                <a:lnTo>
                  <a:pt x="723" y="0"/>
                </a:lnTo>
                <a:close/>
              </a:path>
            </a:pathLst>
          </a:custGeom>
          <a:solidFill>
            <a:srgbClr val="221F1F"/>
          </a:solidFill>
        </p:spPr>
        <p:txBody>
          <a:bodyPr wrap="square" lIns="0" tIns="0" rIns="0" bIns="0" rtlCol="0"/>
          <a:lstStyle/>
          <a:p>
            <a:endParaRPr/>
          </a:p>
        </p:txBody>
      </p:sp>
      <p:sp>
        <p:nvSpPr>
          <p:cNvPr id="2031" name="object 2031"/>
          <p:cNvSpPr/>
          <p:nvPr/>
        </p:nvSpPr>
        <p:spPr>
          <a:xfrm>
            <a:off x="1507809" y="3124311"/>
            <a:ext cx="8255" cy="1905"/>
          </a:xfrm>
          <a:custGeom>
            <a:avLst/>
            <a:gdLst/>
            <a:ahLst/>
            <a:cxnLst/>
            <a:rect l="l" t="t" r="r" b="b"/>
            <a:pathLst>
              <a:path w="8255" h="1905">
                <a:moveTo>
                  <a:pt x="723" y="0"/>
                </a:moveTo>
                <a:lnTo>
                  <a:pt x="0" y="1460"/>
                </a:lnTo>
                <a:lnTo>
                  <a:pt x="8051" y="1460"/>
                </a:lnTo>
                <a:lnTo>
                  <a:pt x="723" y="0"/>
                </a:lnTo>
                <a:close/>
              </a:path>
            </a:pathLst>
          </a:custGeom>
          <a:solidFill>
            <a:srgbClr val="221F1F"/>
          </a:solidFill>
        </p:spPr>
        <p:txBody>
          <a:bodyPr wrap="square" lIns="0" tIns="0" rIns="0" bIns="0" rtlCol="0"/>
          <a:lstStyle/>
          <a:p>
            <a:endParaRPr/>
          </a:p>
        </p:txBody>
      </p:sp>
      <p:sp>
        <p:nvSpPr>
          <p:cNvPr id="2032" name="object 2032"/>
          <p:cNvSpPr/>
          <p:nvPr/>
        </p:nvSpPr>
        <p:spPr>
          <a:xfrm>
            <a:off x="1508533" y="3124311"/>
            <a:ext cx="7620" cy="1905"/>
          </a:xfrm>
          <a:custGeom>
            <a:avLst/>
            <a:gdLst/>
            <a:ahLst/>
            <a:cxnLst/>
            <a:rect l="l" t="t" r="r" b="b"/>
            <a:pathLst>
              <a:path w="7619" h="1905">
                <a:moveTo>
                  <a:pt x="7327" y="0"/>
                </a:moveTo>
                <a:lnTo>
                  <a:pt x="0" y="0"/>
                </a:lnTo>
                <a:lnTo>
                  <a:pt x="7327" y="1460"/>
                </a:lnTo>
                <a:lnTo>
                  <a:pt x="7327" y="0"/>
                </a:lnTo>
                <a:close/>
              </a:path>
            </a:pathLst>
          </a:custGeom>
          <a:solidFill>
            <a:srgbClr val="221F1F"/>
          </a:solidFill>
        </p:spPr>
        <p:txBody>
          <a:bodyPr wrap="square" lIns="0" tIns="0" rIns="0" bIns="0" rtlCol="0"/>
          <a:lstStyle/>
          <a:p>
            <a:endParaRPr/>
          </a:p>
        </p:txBody>
      </p:sp>
      <p:sp>
        <p:nvSpPr>
          <p:cNvPr id="2033" name="object 2033"/>
          <p:cNvSpPr/>
          <p:nvPr/>
        </p:nvSpPr>
        <p:spPr>
          <a:xfrm>
            <a:off x="1508533" y="3124311"/>
            <a:ext cx="7620" cy="1905"/>
          </a:xfrm>
          <a:custGeom>
            <a:avLst/>
            <a:gdLst/>
            <a:ahLst/>
            <a:cxnLst/>
            <a:rect l="l" t="t" r="r" b="b"/>
            <a:pathLst>
              <a:path w="7619" h="1905">
                <a:moveTo>
                  <a:pt x="7327" y="0"/>
                </a:moveTo>
                <a:lnTo>
                  <a:pt x="0" y="0"/>
                </a:lnTo>
                <a:lnTo>
                  <a:pt x="7327" y="1460"/>
                </a:lnTo>
                <a:lnTo>
                  <a:pt x="7327" y="0"/>
                </a:lnTo>
                <a:close/>
              </a:path>
            </a:pathLst>
          </a:custGeom>
          <a:solidFill>
            <a:srgbClr val="221F1F"/>
          </a:solidFill>
        </p:spPr>
        <p:txBody>
          <a:bodyPr wrap="square" lIns="0" tIns="0" rIns="0" bIns="0" rtlCol="0"/>
          <a:lstStyle/>
          <a:p>
            <a:endParaRPr/>
          </a:p>
        </p:txBody>
      </p:sp>
      <p:sp>
        <p:nvSpPr>
          <p:cNvPr id="2034" name="object 2034"/>
          <p:cNvSpPr/>
          <p:nvPr/>
        </p:nvSpPr>
        <p:spPr>
          <a:xfrm>
            <a:off x="1543006" y="3125049"/>
            <a:ext cx="5715" cy="1270"/>
          </a:xfrm>
          <a:custGeom>
            <a:avLst/>
            <a:gdLst/>
            <a:ahLst/>
            <a:cxnLst/>
            <a:rect l="l" t="t" r="r" b="b"/>
            <a:pathLst>
              <a:path w="5715" h="1269">
                <a:moveTo>
                  <a:pt x="0" y="0"/>
                </a:moveTo>
                <a:lnTo>
                  <a:pt x="1460" y="723"/>
                </a:lnTo>
                <a:lnTo>
                  <a:pt x="5130" y="723"/>
                </a:lnTo>
                <a:lnTo>
                  <a:pt x="0" y="0"/>
                </a:lnTo>
                <a:close/>
              </a:path>
            </a:pathLst>
          </a:custGeom>
          <a:solidFill>
            <a:srgbClr val="221F1F"/>
          </a:solidFill>
        </p:spPr>
        <p:txBody>
          <a:bodyPr wrap="square" lIns="0" tIns="0" rIns="0" bIns="0" rtlCol="0"/>
          <a:lstStyle/>
          <a:p>
            <a:endParaRPr/>
          </a:p>
        </p:txBody>
      </p:sp>
      <p:sp>
        <p:nvSpPr>
          <p:cNvPr id="2035" name="object 2035"/>
          <p:cNvSpPr/>
          <p:nvPr/>
        </p:nvSpPr>
        <p:spPr>
          <a:xfrm>
            <a:off x="1543006" y="3125049"/>
            <a:ext cx="5715" cy="1270"/>
          </a:xfrm>
          <a:custGeom>
            <a:avLst/>
            <a:gdLst/>
            <a:ahLst/>
            <a:cxnLst/>
            <a:rect l="l" t="t" r="r" b="b"/>
            <a:pathLst>
              <a:path w="5715" h="1269">
                <a:moveTo>
                  <a:pt x="0" y="0"/>
                </a:moveTo>
                <a:lnTo>
                  <a:pt x="1460" y="723"/>
                </a:lnTo>
                <a:lnTo>
                  <a:pt x="5130" y="723"/>
                </a:lnTo>
                <a:lnTo>
                  <a:pt x="0" y="0"/>
                </a:lnTo>
                <a:close/>
              </a:path>
            </a:pathLst>
          </a:custGeom>
          <a:solidFill>
            <a:srgbClr val="221F1F"/>
          </a:solidFill>
        </p:spPr>
        <p:txBody>
          <a:bodyPr wrap="square" lIns="0" tIns="0" rIns="0" bIns="0" rtlCol="0"/>
          <a:lstStyle/>
          <a:p>
            <a:endParaRPr/>
          </a:p>
        </p:txBody>
      </p:sp>
      <p:sp>
        <p:nvSpPr>
          <p:cNvPr id="2036" name="object 2036"/>
          <p:cNvSpPr/>
          <p:nvPr/>
        </p:nvSpPr>
        <p:spPr>
          <a:xfrm>
            <a:off x="1543006" y="3125049"/>
            <a:ext cx="6350" cy="1270"/>
          </a:xfrm>
          <a:custGeom>
            <a:avLst/>
            <a:gdLst/>
            <a:ahLst/>
            <a:cxnLst/>
            <a:rect l="l" t="t" r="r" b="b"/>
            <a:pathLst>
              <a:path w="6350" h="1269">
                <a:moveTo>
                  <a:pt x="5867" y="0"/>
                </a:moveTo>
                <a:lnTo>
                  <a:pt x="0" y="0"/>
                </a:lnTo>
                <a:lnTo>
                  <a:pt x="5130" y="723"/>
                </a:lnTo>
                <a:lnTo>
                  <a:pt x="5867" y="0"/>
                </a:lnTo>
                <a:close/>
              </a:path>
            </a:pathLst>
          </a:custGeom>
          <a:solidFill>
            <a:srgbClr val="221F1F"/>
          </a:solidFill>
        </p:spPr>
        <p:txBody>
          <a:bodyPr wrap="square" lIns="0" tIns="0" rIns="0" bIns="0" rtlCol="0"/>
          <a:lstStyle/>
          <a:p>
            <a:endParaRPr/>
          </a:p>
        </p:txBody>
      </p:sp>
      <p:sp>
        <p:nvSpPr>
          <p:cNvPr id="2037" name="object 2037"/>
          <p:cNvSpPr/>
          <p:nvPr/>
        </p:nvSpPr>
        <p:spPr>
          <a:xfrm>
            <a:off x="1543006" y="3125049"/>
            <a:ext cx="6350" cy="1270"/>
          </a:xfrm>
          <a:custGeom>
            <a:avLst/>
            <a:gdLst/>
            <a:ahLst/>
            <a:cxnLst/>
            <a:rect l="l" t="t" r="r" b="b"/>
            <a:pathLst>
              <a:path w="6350" h="1269">
                <a:moveTo>
                  <a:pt x="5867" y="0"/>
                </a:moveTo>
                <a:lnTo>
                  <a:pt x="0" y="0"/>
                </a:lnTo>
                <a:lnTo>
                  <a:pt x="5130" y="723"/>
                </a:lnTo>
                <a:lnTo>
                  <a:pt x="5867" y="0"/>
                </a:lnTo>
                <a:close/>
              </a:path>
            </a:pathLst>
          </a:custGeom>
          <a:solidFill>
            <a:srgbClr val="221F1F"/>
          </a:solidFill>
        </p:spPr>
        <p:txBody>
          <a:bodyPr wrap="square" lIns="0" tIns="0" rIns="0" bIns="0" rtlCol="0"/>
          <a:lstStyle/>
          <a:p>
            <a:endParaRPr/>
          </a:p>
        </p:txBody>
      </p:sp>
      <p:sp>
        <p:nvSpPr>
          <p:cNvPr id="2038" name="object 2038"/>
          <p:cNvSpPr/>
          <p:nvPr/>
        </p:nvSpPr>
        <p:spPr>
          <a:xfrm>
            <a:off x="1556938" y="3125049"/>
            <a:ext cx="7620" cy="635"/>
          </a:xfrm>
          <a:custGeom>
            <a:avLst/>
            <a:gdLst/>
            <a:ahLst/>
            <a:cxnLst/>
            <a:rect l="l" t="t" r="r" b="b"/>
            <a:pathLst>
              <a:path w="7619" h="635">
                <a:moveTo>
                  <a:pt x="0" y="521"/>
                </a:moveTo>
                <a:lnTo>
                  <a:pt x="7327" y="521"/>
                </a:lnTo>
                <a:lnTo>
                  <a:pt x="7327" y="0"/>
                </a:lnTo>
                <a:lnTo>
                  <a:pt x="0" y="0"/>
                </a:lnTo>
                <a:lnTo>
                  <a:pt x="0" y="521"/>
                </a:lnTo>
                <a:close/>
              </a:path>
            </a:pathLst>
          </a:custGeom>
          <a:solidFill>
            <a:srgbClr val="221F1F"/>
          </a:solidFill>
        </p:spPr>
        <p:txBody>
          <a:bodyPr wrap="square" lIns="0" tIns="0" rIns="0" bIns="0" rtlCol="0"/>
          <a:lstStyle/>
          <a:p>
            <a:endParaRPr/>
          </a:p>
        </p:txBody>
      </p:sp>
      <p:sp>
        <p:nvSpPr>
          <p:cNvPr id="2039" name="object 2039"/>
          <p:cNvSpPr/>
          <p:nvPr/>
        </p:nvSpPr>
        <p:spPr>
          <a:xfrm>
            <a:off x="1556938" y="3125049"/>
            <a:ext cx="7620" cy="635"/>
          </a:xfrm>
          <a:custGeom>
            <a:avLst/>
            <a:gdLst/>
            <a:ahLst/>
            <a:cxnLst/>
            <a:rect l="l" t="t" r="r" b="b"/>
            <a:pathLst>
              <a:path w="7619" h="635">
                <a:moveTo>
                  <a:pt x="0" y="521"/>
                </a:moveTo>
                <a:lnTo>
                  <a:pt x="7327" y="521"/>
                </a:lnTo>
                <a:lnTo>
                  <a:pt x="7327" y="0"/>
                </a:lnTo>
                <a:lnTo>
                  <a:pt x="0" y="0"/>
                </a:lnTo>
                <a:lnTo>
                  <a:pt x="0" y="521"/>
                </a:lnTo>
                <a:close/>
              </a:path>
            </a:pathLst>
          </a:custGeom>
          <a:solidFill>
            <a:srgbClr val="221F1F"/>
          </a:solidFill>
        </p:spPr>
        <p:txBody>
          <a:bodyPr wrap="square" lIns="0" tIns="0" rIns="0" bIns="0" rtlCol="0"/>
          <a:lstStyle/>
          <a:p>
            <a:endParaRPr/>
          </a:p>
        </p:txBody>
      </p:sp>
      <p:sp>
        <p:nvSpPr>
          <p:cNvPr id="2040" name="object 2040"/>
          <p:cNvSpPr/>
          <p:nvPr/>
        </p:nvSpPr>
        <p:spPr>
          <a:xfrm>
            <a:off x="1556938" y="3125049"/>
            <a:ext cx="7620" cy="635"/>
          </a:xfrm>
          <a:custGeom>
            <a:avLst/>
            <a:gdLst/>
            <a:ahLst/>
            <a:cxnLst/>
            <a:rect l="l" t="t" r="r" b="b"/>
            <a:pathLst>
              <a:path w="7619" h="635">
                <a:moveTo>
                  <a:pt x="0" y="521"/>
                </a:moveTo>
                <a:lnTo>
                  <a:pt x="7327" y="521"/>
                </a:lnTo>
                <a:lnTo>
                  <a:pt x="7327" y="0"/>
                </a:lnTo>
                <a:lnTo>
                  <a:pt x="0" y="0"/>
                </a:lnTo>
                <a:lnTo>
                  <a:pt x="0" y="521"/>
                </a:lnTo>
                <a:close/>
              </a:path>
            </a:pathLst>
          </a:custGeom>
          <a:solidFill>
            <a:srgbClr val="221F1F"/>
          </a:solidFill>
        </p:spPr>
        <p:txBody>
          <a:bodyPr wrap="square" lIns="0" tIns="0" rIns="0" bIns="0" rtlCol="0"/>
          <a:lstStyle/>
          <a:p>
            <a:endParaRPr/>
          </a:p>
        </p:txBody>
      </p:sp>
      <p:sp>
        <p:nvSpPr>
          <p:cNvPr id="2041" name="object 2041"/>
          <p:cNvSpPr/>
          <p:nvPr/>
        </p:nvSpPr>
        <p:spPr>
          <a:xfrm>
            <a:off x="1556938" y="3125049"/>
            <a:ext cx="7620" cy="635"/>
          </a:xfrm>
          <a:custGeom>
            <a:avLst/>
            <a:gdLst/>
            <a:ahLst/>
            <a:cxnLst/>
            <a:rect l="l" t="t" r="r" b="b"/>
            <a:pathLst>
              <a:path w="7619" h="635">
                <a:moveTo>
                  <a:pt x="0" y="521"/>
                </a:moveTo>
                <a:lnTo>
                  <a:pt x="7327" y="521"/>
                </a:lnTo>
                <a:lnTo>
                  <a:pt x="7327" y="0"/>
                </a:lnTo>
                <a:lnTo>
                  <a:pt x="0" y="0"/>
                </a:lnTo>
                <a:lnTo>
                  <a:pt x="0" y="521"/>
                </a:lnTo>
                <a:close/>
              </a:path>
            </a:pathLst>
          </a:custGeom>
          <a:solidFill>
            <a:srgbClr val="221F1F"/>
          </a:solidFill>
        </p:spPr>
        <p:txBody>
          <a:bodyPr wrap="square" lIns="0" tIns="0" rIns="0" bIns="0" rtlCol="0"/>
          <a:lstStyle/>
          <a:p>
            <a:endParaRPr/>
          </a:p>
        </p:txBody>
      </p:sp>
      <p:sp>
        <p:nvSpPr>
          <p:cNvPr id="2042" name="object 2042"/>
          <p:cNvSpPr/>
          <p:nvPr/>
        </p:nvSpPr>
        <p:spPr>
          <a:xfrm>
            <a:off x="1557667" y="3125777"/>
            <a:ext cx="6350" cy="1270"/>
          </a:xfrm>
          <a:custGeom>
            <a:avLst/>
            <a:gdLst/>
            <a:ahLst/>
            <a:cxnLst/>
            <a:rect l="l" t="t" r="r" b="b"/>
            <a:pathLst>
              <a:path w="6350" h="1269">
                <a:moveTo>
                  <a:pt x="0" y="0"/>
                </a:moveTo>
                <a:lnTo>
                  <a:pt x="736" y="736"/>
                </a:lnTo>
                <a:lnTo>
                  <a:pt x="5867" y="736"/>
                </a:lnTo>
                <a:lnTo>
                  <a:pt x="0" y="0"/>
                </a:lnTo>
                <a:close/>
              </a:path>
            </a:pathLst>
          </a:custGeom>
          <a:solidFill>
            <a:srgbClr val="221F1F"/>
          </a:solidFill>
        </p:spPr>
        <p:txBody>
          <a:bodyPr wrap="square" lIns="0" tIns="0" rIns="0" bIns="0" rtlCol="0"/>
          <a:lstStyle/>
          <a:p>
            <a:endParaRPr/>
          </a:p>
        </p:txBody>
      </p:sp>
      <p:sp>
        <p:nvSpPr>
          <p:cNvPr id="2043" name="object 2043"/>
          <p:cNvSpPr/>
          <p:nvPr/>
        </p:nvSpPr>
        <p:spPr>
          <a:xfrm>
            <a:off x="1557667" y="3125777"/>
            <a:ext cx="6350" cy="1270"/>
          </a:xfrm>
          <a:custGeom>
            <a:avLst/>
            <a:gdLst/>
            <a:ahLst/>
            <a:cxnLst/>
            <a:rect l="l" t="t" r="r" b="b"/>
            <a:pathLst>
              <a:path w="6350" h="1269">
                <a:moveTo>
                  <a:pt x="0" y="0"/>
                </a:moveTo>
                <a:lnTo>
                  <a:pt x="736" y="736"/>
                </a:lnTo>
                <a:lnTo>
                  <a:pt x="5867" y="736"/>
                </a:lnTo>
                <a:lnTo>
                  <a:pt x="0" y="0"/>
                </a:lnTo>
                <a:close/>
              </a:path>
            </a:pathLst>
          </a:custGeom>
          <a:solidFill>
            <a:srgbClr val="221F1F"/>
          </a:solidFill>
        </p:spPr>
        <p:txBody>
          <a:bodyPr wrap="square" lIns="0" tIns="0" rIns="0" bIns="0" rtlCol="0"/>
          <a:lstStyle/>
          <a:p>
            <a:endParaRPr/>
          </a:p>
        </p:txBody>
      </p:sp>
      <p:sp>
        <p:nvSpPr>
          <p:cNvPr id="2044" name="object 2044"/>
          <p:cNvSpPr/>
          <p:nvPr/>
        </p:nvSpPr>
        <p:spPr>
          <a:xfrm>
            <a:off x="1557667" y="3125777"/>
            <a:ext cx="6985" cy="1270"/>
          </a:xfrm>
          <a:custGeom>
            <a:avLst/>
            <a:gdLst/>
            <a:ahLst/>
            <a:cxnLst/>
            <a:rect l="l" t="t" r="r" b="b"/>
            <a:pathLst>
              <a:path w="6984" h="1269">
                <a:moveTo>
                  <a:pt x="6604" y="0"/>
                </a:moveTo>
                <a:lnTo>
                  <a:pt x="0" y="0"/>
                </a:lnTo>
                <a:lnTo>
                  <a:pt x="5867" y="736"/>
                </a:lnTo>
                <a:lnTo>
                  <a:pt x="6604" y="0"/>
                </a:lnTo>
                <a:close/>
              </a:path>
            </a:pathLst>
          </a:custGeom>
          <a:solidFill>
            <a:srgbClr val="221F1F"/>
          </a:solidFill>
        </p:spPr>
        <p:txBody>
          <a:bodyPr wrap="square" lIns="0" tIns="0" rIns="0" bIns="0" rtlCol="0"/>
          <a:lstStyle/>
          <a:p>
            <a:endParaRPr/>
          </a:p>
        </p:txBody>
      </p:sp>
      <p:sp>
        <p:nvSpPr>
          <p:cNvPr id="2045" name="object 2045"/>
          <p:cNvSpPr/>
          <p:nvPr/>
        </p:nvSpPr>
        <p:spPr>
          <a:xfrm>
            <a:off x="1557667" y="3125777"/>
            <a:ext cx="6985" cy="1270"/>
          </a:xfrm>
          <a:custGeom>
            <a:avLst/>
            <a:gdLst/>
            <a:ahLst/>
            <a:cxnLst/>
            <a:rect l="l" t="t" r="r" b="b"/>
            <a:pathLst>
              <a:path w="6984" h="1269">
                <a:moveTo>
                  <a:pt x="6604" y="0"/>
                </a:moveTo>
                <a:lnTo>
                  <a:pt x="0" y="0"/>
                </a:lnTo>
                <a:lnTo>
                  <a:pt x="5867" y="736"/>
                </a:lnTo>
                <a:lnTo>
                  <a:pt x="6604" y="0"/>
                </a:lnTo>
                <a:close/>
              </a:path>
            </a:pathLst>
          </a:custGeom>
          <a:solidFill>
            <a:srgbClr val="221F1F"/>
          </a:solidFill>
        </p:spPr>
        <p:txBody>
          <a:bodyPr wrap="square" lIns="0" tIns="0" rIns="0" bIns="0" rtlCol="0"/>
          <a:lstStyle/>
          <a:p>
            <a:endParaRPr/>
          </a:p>
        </p:txBody>
      </p:sp>
      <p:sp>
        <p:nvSpPr>
          <p:cNvPr id="2046" name="object 2046"/>
          <p:cNvSpPr/>
          <p:nvPr/>
        </p:nvSpPr>
        <p:spPr>
          <a:xfrm>
            <a:off x="1508533" y="3125777"/>
            <a:ext cx="6350" cy="1270"/>
          </a:xfrm>
          <a:custGeom>
            <a:avLst/>
            <a:gdLst/>
            <a:ahLst/>
            <a:cxnLst/>
            <a:rect l="l" t="t" r="r" b="b"/>
            <a:pathLst>
              <a:path w="6350" h="1269">
                <a:moveTo>
                  <a:pt x="0" y="0"/>
                </a:moveTo>
                <a:lnTo>
                  <a:pt x="0" y="736"/>
                </a:lnTo>
                <a:lnTo>
                  <a:pt x="5867" y="736"/>
                </a:lnTo>
                <a:lnTo>
                  <a:pt x="0" y="0"/>
                </a:lnTo>
                <a:close/>
              </a:path>
            </a:pathLst>
          </a:custGeom>
          <a:solidFill>
            <a:srgbClr val="221F1F"/>
          </a:solidFill>
        </p:spPr>
        <p:txBody>
          <a:bodyPr wrap="square" lIns="0" tIns="0" rIns="0" bIns="0" rtlCol="0"/>
          <a:lstStyle/>
          <a:p>
            <a:endParaRPr/>
          </a:p>
        </p:txBody>
      </p:sp>
      <p:sp>
        <p:nvSpPr>
          <p:cNvPr id="2047" name="object 2047"/>
          <p:cNvSpPr/>
          <p:nvPr/>
        </p:nvSpPr>
        <p:spPr>
          <a:xfrm>
            <a:off x="1508533" y="3125777"/>
            <a:ext cx="6350" cy="1270"/>
          </a:xfrm>
          <a:custGeom>
            <a:avLst/>
            <a:gdLst/>
            <a:ahLst/>
            <a:cxnLst/>
            <a:rect l="l" t="t" r="r" b="b"/>
            <a:pathLst>
              <a:path w="6350" h="1269">
                <a:moveTo>
                  <a:pt x="0" y="0"/>
                </a:moveTo>
                <a:lnTo>
                  <a:pt x="0" y="736"/>
                </a:lnTo>
                <a:lnTo>
                  <a:pt x="5867" y="736"/>
                </a:lnTo>
                <a:lnTo>
                  <a:pt x="0" y="0"/>
                </a:lnTo>
                <a:close/>
              </a:path>
            </a:pathLst>
          </a:custGeom>
          <a:solidFill>
            <a:srgbClr val="221F1F"/>
          </a:solidFill>
        </p:spPr>
        <p:txBody>
          <a:bodyPr wrap="square" lIns="0" tIns="0" rIns="0" bIns="0" rtlCol="0"/>
          <a:lstStyle/>
          <a:p>
            <a:endParaRPr/>
          </a:p>
        </p:txBody>
      </p:sp>
      <p:sp>
        <p:nvSpPr>
          <p:cNvPr id="2048" name="object 2048"/>
          <p:cNvSpPr/>
          <p:nvPr/>
        </p:nvSpPr>
        <p:spPr>
          <a:xfrm>
            <a:off x="1508533" y="3125777"/>
            <a:ext cx="6350" cy="1270"/>
          </a:xfrm>
          <a:custGeom>
            <a:avLst/>
            <a:gdLst/>
            <a:ahLst/>
            <a:cxnLst/>
            <a:rect l="l" t="t" r="r" b="b"/>
            <a:pathLst>
              <a:path w="6350" h="1269">
                <a:moveTo>
                  <a:pt x="5867" y="0"/>
                </a:moveTo>
                <a:lnTo>
                  <a:pt x="0" y="0"/>
                </a:lnTo>
                <a:lnTo>
                  <a:pt x="5867" y="736"/>
                </a:lnTo>
                <a:lnTo>
                  <a:pt x="5867" y="0"/>
                </a:lnTo>
                <a:close/>
              </a:path>
            </a:pathLst>
          </a:custGeom>
          <a:solidFill>
            <a:srgbClr val="221F1F"/>
          </a:solidFill>
        </p:spPr>
        <p:txBody>
          <a:bodyPr wrap="square" lIns="0" tIns="0" rIns="0" bIns="0" rtlCol="0"/>
          <a:lstStyle/>
          <a:p>
            <a:endParaRPr/>
          </a:p>
        </p:txBody>
      </p:sp>
      <p:sp>
        <p:nvSpPr>
          <p:cNvPr id="2049" name="object 2049"/>
          <p:cNvSpPr/>
          <p:nvPr/>
        </p:nvSpPr>
        <p:spPr>
          <a:xfrm>
            <a:off x="1508533" y="3125777"/>
            <a:ext cx="6350" cy="1270"/>
          </a:xfrm>
          <a:custGeom>
            <a:avLst/>
            <a:gdLst/>
            <a:ahLst/>
            <a:cxnLst/>
            <a:rect l="l" t="t" r="r" b="b"/>
            <a:pathLst>
              <a:path w="6350" h="1269">
                <a:moveTo>
                  <a:pt x="5867" y="0"/>
                </a:moveTo>
                <a:lnTo>
                  <a:pt x="0" y="0"/>
                </a:lnTo>
                <a:lnTo>
                  <a:pt x="5867" y="736"/>
                </a:lnTo>
                <a:lnTo>
                  <a:pt x="5867" y="0"/>
                </a:lnTo>
                <a:close/>
              </a:path>
            </a:pathLst>
          </a:custGeom>
          <a:solidFill>
            <a:srgbClr val="221F1F"/>
          </a:solidFill>
        </p:spPr>
        <p:txBody>
          <a:bodyPr wrap="square" lIns="0" tIns="0" rIns="0" bIns="0" rtlCol="0"/>
          <a:lstStyle/>
          <a:p>
            <a:endParaRPr/>
          </a:p>
        </p:txBody>
      </p:sp>
      <p:sp>
        <p:nvSpPr>
          <p:cNvPr id="2050" name="object 2050"/>
          <p:cNvSpPr/>
          <p:nvPr/>
        </p:nvSpPr>
        <p:spPr>
          <a:xfrm>
            <a:off x="1508533" y="3126515"/>
            <a:ext cx="4445" cy="1270"/>
          </a:xfrm>
          <a:custGeom>
            <a:avLst/>
            <a:gdLst/>
            <a:ahLst/>
            <a:cxnLst/>
            <a:rect l="l" t="t" r="r" b="b"/>
            <a:pathLst>
              <a:path w="4444" h="1269">
                <a:moveTo>
                  <a:pt x="0" y="0"/>
                </a:moveTo>
                <a:lnTo>
                  <a:pt x="0" y="723"/>
                </a:lnTo>
                <a:lnTo>
                  <a:pt x="4394" y="723"/>
                </a:lnTo>
                <a:lnTo>
                  <a:pt x="0" y="0"/>
                </a:lnTo>
                <a:close/>
              </a:path>
            </a:pathLst>
          </a:custGeom>
          <a:solidFill>
            <a:srgbClr val="221F1F"/>
          </a:solidFill>
        </p:spPr>
        <p:txBody>
          <a:bodyPr wrap="square" lIns="0" tIns="0" rIns="0" bIns="0" rtlCol="0"/>
          <a:lstStyle/>
          <a:p>
            <a:endParaRPr/>
          </a:p>
        </p:txBody>
      </p:sp>
      <p:sp>
        <p:nvSpPr>
          <p:cNvPr id="2051" name="object 2051"/>
          <p:cNvSpPr/>
          <p:nvPr/>
        </p:nvSpPr>
        <p:spPr>
          <a:xfrm>
            <a:off x="1508533" y="3126515"/>
            <a:ext cx="4445" cy="1270"/>
          </a:xfrm>
          <a:custGeom>
            <a:avLst/>
            <a:gdLst/>
            <a:ahLst/>
            <a:cxnLst/>
            <a:rect l="l" t="t" r="r" b="b"/>
            <a:pathLst>
              <a:path w="4444" h="1269">
                <a:moveTo>
                  <a:pt x="0" y="0"/>
                </a:moveTo>
                <a:lnTo>
                  <a:pt x="0" y="723"/>
                </a:lnTo>
                <a:lnTo>
                  <a:pt x="4394" y="723"/>
                </a:lnTo>
                <a:lnTo>
                  <a:pt x="0" y="0"/>
                </a:lnTo>
                <a:close/>
              </a:path>
            </a:pathLst>
          </a:custGeom>
          <a:solidFill>
            <a:srgbClr val="221F1F"/>
          </a:solidFill>
        </p:spPr>
        <p:txBody>
          <a:bodyPr wrap="square" lIns="0" tIns="0" rIns="0" bIns="0" rtlCol="0"/>
          <a:lstStyle/>
          <a:p>
            <a:endParaRPr/>
          </a:p>
        </p:txBody>
      </p:sp>
      <p:sp>
        <p:nvSpPr>
          <p:cNvPr id="2052" name="object 2052"/>
          <p:cNvSpPr/>
          <p:nvPr/>
        </p:nvSpPr>
        <p:spPr>
          <a:xfrm>
            <a:off x="1508533" y="3126515"/>
            <a:ext cx="5715" cy="1270"/>
          </a:xfrm>
          <a:custGeom>
            <a:avLst/>
            <a:gdLst/>
            <a:ahLst/>
            <a:cxnLst/>
            <a:rect l="l" t="t" r="r" b="b"/>
            <a:pathLst>
              <a:path w="5715" h="1269">
                <a:moveTo>
                  <a:pt x="5130" y="0"/>
                </a:moveTo>
                <a:lnTo>
                  <a:pt x="0" y="0"/>
                </a:lnTo>
                <a:lnTo>
                  <a:pt x="4394" y="723"/>
                </a:lnTo>
                <a:lnTo>
                  <a:pt x="5130" y="0"/>
                </a:lnTo>
                <a:close/>
              </a:path>
            </a:pathLst>
          </a:custGeom>
          <a:solidFill>
            <a:srgbClr val="221F1F"/>
          </a:solidFill>
        </p:spPr>
        <p:txBody>
          <a:bodyPr wrap="square" lIns="0" tIns="0" rIns="0" bIns="0" rtlCol="0"/>
          <a:lstStyle/>
          <a:p>
            <a:endParaRPr/>
          </a:p>
        </p:txBody>
      </p:sp>
      <p:sp>
        <p:nvSpPr>
          <p:cNvPr id="2053" name="object 2053"/>
          <p:cNvSpPr/>
          <p:nvPr/>
        </p:nvSpPr>
        <p:spPr>
          <a:xfrm>
            <a:off x="1508533" y="3126515"/>
            <a:ext cx="5715" cy="1270"/>
          </a:xfrm>
          <a:custGeom>
            <a:avLst/>
            <a:gdLst/>
            <a:ahLst/>
            <a:cxnLst/>
            <a:rect l="l" t="t" r="r" b="b"/>
            <a:pathLst>
              <a:path w="5715" h="1269">
                <a:moveTo>
                  <a:pt x="5130" y="0"/>
                </a:moveTo>
                <a:lnTo>
                  <a:pt x="0" y="0"/>
                </a:lnTo>
                <a:lnTo>
                  <a:pt x="4394" y="723"/>
                </a:lnTo>
                <a:lnTo>
                  <a:pt x="5130" y="0"/>
                </a:lnTo>
                <a:close/>
              </a:path>
            </a:pathLst>
          </a:custGeom>
          <a:solidFill>
            <a:srgbClr val="221F1F"/>
          </a:solidFill>
        </p:spPr>
        <p:txBody>
          <a:bodyPr wrap="square" lIns="0" tIns="0" rIns="0" bIns="0" rtlCol="0"/>
          <a:lstStyle/>
          <a:p>
            <a:endParaRPr/>
          </a:p>
        </p:txBody>
      </p:sp>
      <p:sp>
        <p:nvSpPr>
          <p:cNvPr id="2054" name="object 2054"/>
          <p:cNvSpPr/>
          <p:nvPr/>
        </p:nvSpPr>
        <p:spPr>
          <a:xfrm>
            <a:off x="1529801" y="3032724"/>
            <a:ext cx="0" cy="1270"/>
          </a:xfrm>
          <a:custGeom>
            <a:avLst/>
            <a:gdLst/>
            <a:ahLst/>
            <a:cxnLst/>
            <a:rect l="l" t="t" r="r" b="b"/>
            <a:pathLst>
              <a:path h="1269">
                <a:moveTo>
                  <a:pt x="0" y="736"/>
                </a:moveTo>
                <a:lnTo>
                  <a:pt x="0" y="0"/>
                </a:lnTo>
              </a:path>
            </a:pathLst>
          </a:custGeom>
          <a:solidFill>
            <a:srgbClr val="221F1F"/>
          </a:solidFill>
        </p:spPr>
        <p:txBody>
          <a:bodyPr wrap="square" lIns="0" tIns="0" rIns="0" bIns="0" rtlCol="0"/>
          <a:lstStyle/>
          <a:p>
            <a:endParaRPr/>
          </a:p>
        </p:txBody>
      </p:sp>
      <p:sp>
        <p:nvSpPr>
          <p:cNvPr id="2055" name="object 2055"/>
          <p:cNvSpPr/>
          <p:nvPr/>
        </p:nvSpPr>
        <p:spPr>
          <a:xfrm>
            <a:off x="1529073" y="3033460"/>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056" name="object 2056"/>
          <p:cNvSpPr/>
          <p:nvPr/>
        </p:nvSpPr>
        <p:spPr>
          <a:xfrm>
            <a:off x="1528335" y="3037861"/>
            <a:ext cx="0" cy="1270"/>
          </a:xfrm>
          <a:custGeom>
            <a:avLst/>
            <a:gdLst/>
            <a:ahLst/>
            <a:cxnLst/>
            <a:rect l="l" t="t" r="r" b="b"/>
            <a:pathLst>
              <a:path h="1269">
                <a:moveTo>
                  <a:pt x="0" y="723"/>
                </a:moveTo>
                <a:lnTo>
                  <a:pt x="0" y="0"/>
                </a:lnTo>
              </a:path>
            </a:pathLst>
          </a:custGeom>
          <a:solidFill>
            <a:srgbClr val="221F1F"/>
          </a:solidFill>
        </p:spPr>
        <p:txBody>
          <a:bodyPr wrap="square" lIns="0" tIns="0" rIns="0" bIns="0" rtlCol="0"/>
          <a:lstStyle/>
          <a:p>
            <a:endParaRPr/>
          </a:p>
        </p:txBody>
      </p:sp>
      <p:sp>
        <p:nvSpPr>
          <p:cNvPr id="2057" name="object 2057"/>
          <p:cNvSpPr/>
          <p:nvPr/>
        </p:nvSpPr>
        <p:spPr>
          <a:xfrm>
            <a:off x="1528335" y="3038590"/>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58" name="object 2058"/>
          <p:cNvSpPr/>
          <p:nvPr/>
        </p:nvSpPr>
        <p:spPr>
          <a:xfrm>
            <a:off x="1529077" y="3040787"/>
            <a:ext cx="1270" cy="0"/>
          </a:xfrm>
          <a:custGeom>
            <a:avLst/>
            <a:gdLst/>
            <a:ahLst/>
            <a:cxnLst/>
            <a:rect l="l" t="t" r="r" b="b"/>
            <a:pathLst>
              <a:path w="1269">
                <a:moveTo>
                  <a:pt x="723" y="0"/>
                </a:moveTo>
                <a:lnTo>
                  <a:pt x="0" y="0"/>
                </a:lnTo>
              </a:path>
            </a:pathLst>
          </a:custGeom>
          <a:solidFill>
            <a:srgbClr val="221F1F"/>
          </a:solidFill>
        </p:spPr>
        <p:txBody>
          <a:bodyPr wrap="square" lIns="0" tIns="0" rIns="0" bIns="0" rtlCol="0"/>
          <a:lstStyle/>
          <a:p>
            <a:endParaRPr/>
          </a:p>
        </p:txBody>
      </p:sp>
      <p:sp>
        <p:nvSpPr>
          <p:cNvPr id="2059" name="object 2059"/>
          <p:cNvSpPr/>
          <p:nvPr/>
        </p:nvSpPr>
        <p:spPr>
          <a:xfrm>
            <a:off x="1529801" y="3040791"/>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60" name="object 2060"/>
          <p:cNvSpPr/>
          <p:nvPr/>
        </p:nvSpPr>
        <p:spPr>
          <a:xfrm>
            <a:off x="1529807" y="3042251"/>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2061" name="object 2061"/>
          <p:cNvSpPr/>
          <p:nvPr/>
        </p:nvSpPr>
        <p:spPr>
          <a:xfrm>
            <a:off x="1531259" y="3042251"/>
            <a:ext cx="2540" cy="0"/>
          </a:xfrm>
          <a:custGeom>
            <a:avLst/>
            <a:gdLst/>
            <a:ahLst/>
            <a:cxnLst/>
            <a:rect l="l" t="t" r="r" b="b"/>
            <a:pathLst>
              <a:path w="2540">
                <a:moveTo>
                  <a:pt x="2209" y="0"/>
                </a:moveTo>
                <a:lnTo>
                  <a:pt x="0" y="0"/>
                </a:lnTo>
              </a:path>
            </a:pathLst>
          </a:custGeom>
          <a:solidFill>
            <a:srgbClr val="221F1F"/>
          </a:solidFill>
        </p:spPr>
        <p:txBody>
          <a:bodyPr wrap="square" lIns="0" tIns="0" rIns="0" bIns="0" rtlCol="0"/>
          <a:lstStyle/>
          <a:p>
            <a:endParaRPr/>
          </a:p>
        </p:txBody>
      </p:sp>
      <p:sp>
        <p:nvSpPr>
          <p:cNvPr id="2062" name="object 2062"/>
          <p:cNvSpPr/>
          <p:nvPr/>
        </p:nvSpPr>
        <p:spPr>
          <a:xfrm>
            <a:off x="1533474" y="3042251"/>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2063" name="object 2063"/>
          <p:cNvSpPr/>
          <p:nvPr/>
        </p:nvSpPr>
        <p:spPr>
          <a:xfrm>
            <a:off x="1534938" y="3042251"/>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2064" name="object 2064"/>
          <p:cNvSpPr/>
          <p:nvPr/>
        </p:nvSpPr>
        <p:spPr>
          <a:xfrm>
            <a:off x="1537141" y="3037119"/>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2065" name="object 2065"/>
          <p:cNvSpPr/>
          <p:nvPr/>
        </p:nvSpPr>
        <p:spPr>
          <a:xfrm>
            <a:off x="1538602" y="3037125"/>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66" name="object 2066"/>
          <p:cNvSpPr/>
          <p:nvPr/>
        </p:nvSpPr>
        <p:spPr>
          <a:xfrm>
            <a:off x="1538602" y="3038577"/>
            <a:ext cx="0" cy="2540"/>
          </a:xfrm>
          <a:custGeom>
            <a:avLst/>
            <a:gdLst/>
            <a:ahLst/>
            <a:cxnLst/>
            <a:rect l="l" t="t" r="r" b="b"/>
            <a:pathLst>
              <a:path h="2539">
                <a:moveTo>
                  <a:pt x="0" y="2209"/>
                </a:moveTo>
                <a:lnTo>
                  <a:pt x="0" y="0"/>
                </a:lnTo>
              </a:path>
            </a:pathLst>
          </a:custGeom>
          <a:solidFill>
            <a:srgbClr val="221F1F"/>
          </a:solidFill>
        </p:spPr>
        <p:txBody>
          <a:bodyPr wrap="square" lIns="0" tIns="0" rIns="0" bIns="0" rtlCol="0"/>
          <a:lstStyle/>
          <a:p>
            <a:endParaRPr/>
          </a:p>
        </p:txBody>
      </p:sp>
      <p:sp>
        <p:nvSpPr>
          <p:cNvPr id="2067" name="object 2067"/>
          <p:cNvSpPr/>
          <p:nvPr/>
        </p:nvSpPr>
        <p:spPr>
          <a:xfrm>
            <a:off x="1538602" y="3040783"/>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2068" name="object 2068"/>
          <p:cNvSpPr/>
          <p:nvPr/>
        </p:nvSpPr>
        <p:spPr>
          <a:xfrm>
            <a:off x="1538602" y="3056907"/>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2069" name="object 2069"/>
          <p:cNvSpPr/>
          <p:nvPr/>
        </p:nvSpPr>
        <p:spPr>
          <a:xfrm>
            <a:off x="1537136" y="3089874"/>
            <a:ext cx="0" cy="5715"/>
          </a:xfrm>
          <a:custGeom>
            <a:avLst/>
            <a:gdLst/>
            <a:ahLst/>
            <a:cxnLst/>
            <a:rect l="l" t="t" r="r" b="b"/>
            <a:pathLst>
              <a:path h="5714">
                <a:moveTo>
                  <a:pt x="0" y="5130"/>
                </a:moveTo>
                <a:lnTo>
                  <a:pt x="0" y="0"/>
                </a:lnTo>
              </a:path>
            </a:pathLst>
          </a:custGeom>
          <a:solidFill>
            <a:srgbClr val="221F1F"/>
          </a:solidFill>
        </p:spPr>
        <p:txBody>
          <a:bodyPr wrap="square" lIns="0" tIns="0" rIns="0" bIns="0" rtlCol="0"/>
          <a:lstStyle/>
          <a:p>
            <a:endParaRPr/>
          </a:p>
        </p:txBody>
      </p:sp>
      <p:sp>
        <p:nvSpPr>
          <p:cNvPr id="2070" name="object 2070"/>
          <p:cNvSpPr/>
          <p:nvPr/>
        </p:nvSpPr>
        <p:spPr>
          <a:xfrm>
            <a:off x="1551805" y="3087678"/>
            <a:ext cx="0" cy="4445"/>
          </a:xfrm>
          <a:custGeom>
            <a:avLst/>
            <a:gdLst/>
            <a:ahLst/>
            <a:cxnLst/>
            <a:rect l="l" t="t" r="r" b="b"/>
            <a:pathLst>
              <a:path h="4444">
                <a:moveTo>
                  <a:pt x="0" y="0"/>
                </a:moveTo>
                <a:lnTo>
                  <a:pt x="0" y="4394"/>
                </a:lnTo>
              </a:path>
            </a:pathLst>
          </a:custGeom>
          <a:solidFill>
            <a:srgbClr val="221F1F"/>
          </a:solidFill>
        </p:spPr>
        <p:txBody>
          <a:bodyPr wrap="square" lIns="0" tIns="0" rIns="0" bIns="0" rtlCol="0"/>
          <a:lstStyle/>
          <a:p>
            <a:endParaRPr/>
          </a:p>
        </p:txBody>
      </p:sp>
      <p:sp>
        <p:nvSpPr>
          <p:cNvPr id="2071" name="object 2071"/>
          <p:cNvSpPr/>
          <p:nvPr/>
        </p:nvSpPr>
        <p:spPr>
          <a:xfrm>
            <a:off x="1551805" y="3084747"/>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072" name="object 2072"/>
          <p:cNvSpPr/>
          <p:nvPr/>
        </p:nvSpPr>
        <p:spPr>
          <a:xfrm>
            <a:off x="1552535" y="3076693"/>
            <a:ext cx="0" cy="6350"/>
          </a:xfrm>
          <a:custGeom>
            <a:avLst/>
            <a:gdLst/>
            <a:ahLst/>
            <a:cxnLst/>
            <a:rect l="l" t="t" r="r" b="b"/>
            <a:pathLst>
              <a:path h="6350">
                <a:moveTo>
                  <a:pt x="0" y="0"/>
                </a:moveTo>
                <a:lnTo>
                  <a:pt x="0" y="5867"/>
                </a:lnTo>
              </a:path>
            </a:pathLst>
          </a:custGeom>
          <a:solidFill>
            <a:srgbClr val="221F1F"/>
          </a:solidFill>
        </p:spPr>
        <p:txBody>
          <a:bodyPr wrap="square" lIns="0" tIns="0" rIns="0" bIns="0" rtlCol="0"/>
          <a:lstStyle/>
          <a:p>
            <a:endParaRPr/>
          </a:p>
        </p:txBody>
      </p:sp>
      <p:sp>
        <p:nvSpPr>
          <p:cNvPr id="2073" name="object 2073"/>
          <p:cNvSpPr/>
          <p:nvPr/>
        </p:nvSpPr>
        <p:spPr>
          <a:xfrm>
            <a:off x="1555465" y="3067161"/>
            <a:ext cx="0" cy="8255"/>
          </a:xfrm>
          <a:custGeom>
            <a:avLst/>
            <a:gdLst/>
            <a:ahLst/>
            <a:cxnLst/>
            <a:rect l="l" t="t" r="r" b="b"/>
            <a:pathLst>
              <a:path h="8255">
                <a:moveTo>
                  <a:pt x="0" y="8064"/>
                </a:moveTo>
                <a:lnTo>
                  <a:pt x="0" y="0"/>
                </a:lnTo>
              </a:path>
            </a:pathLst>
          </a:custGeom>
          <a:solidFill>
            <a:srgbClr val="221F1F"/>
          </a:solidFill>
        </p:spPr>
        <p:txBody>
          <a:bodyPr wrap="square" lIns="0" tIns="0" rIns="0" bIns="0" rtlCol="0"/>
          <a:lstStyle/>
          <a:p>
            <a:endParaRPr/>
          </a:p>
        </p:txBody>
      </p:sp>
      <p:sp>
        <p:nvSpPr>
          <p:cNvPr id="2074" name="object 2074"/>
          <p:cNvSpPr/>
          <p:nvPr/>
        </p:nvSpPr>
        <p:spPr>
          <a:xfrm>
            <a:off x="1556938" y="3089878"/>
            <a:ext cx="0" cy="6985"/>
          </a:xfrm>
          <a:custGeom>
            <a:avLst/>
            <a:gdLst/>
            <a:ahLst/>
            <a:cxnLst/>
            <a:rect l="l" t="t" r="r" b="b"/>
            <a:pathLst>
              <a:path h="6985">
                <a:moveTo>
                  <a:pt x="0" y="6591"/>
                </a:moveTo>
                <a:lnTo>
                  <a:pt x="0" y="0"/>
                </a:lnTo>
              </a:path>
            </a:pathLst>
          </a:custGeom>
          <a:solidFill>
            <a:srgbClr val="221F1F"/>
          </a:solidFill>
        </p:spPr>
        <p:txBody>
          <a:bodyPr wrap="square" lIns="0" tIns="0" rIns="0" bIns="0" rtlCol="0"/>
          <a:lstStyle/>
          <a:p>
            <a:endParaRPr/>
          </a:p>
        </p:txBody>
      </p:sp>
      <p:sp>
        <p:nvSpPr>
          <p:cNvPr id="2075" name="object 2075"/>
          <p:cNvSpPr/>
          <p:nvPr/>
        </p:nvSpPr>
        <p:spPr>
          <a:xfrm>
            <a:off x="1568669" y="3085484"/>
            <a:ext cx="0" cy="6350"/>
          </a:xfrm>
          <a:custGeom>
            <a:avLst/>
            <a:gdLst/>
            <a:ahLst/>
            <a:cxnLst/>
            <a:rect l="l" t="t" r="r" b="b"/>
            <a:pathLst>
              <a:path h="6350">
                <a:moveTo>
                  <a:pt x="0" y="0"/>
                </a:moveTo>
                <a:lnTo>
                  <a:pt x="0" y="5867"/>
                </a:lnTo>
              </a:path>
            </a:pathLst>
          </a:custGeom>
          <a:solidFill>
            <a:srgbClr val="221F1F"/>
          </a:solidFill>
        </p:spPr>
        <p:txBody>
          <a:bodyPr wrap="square" lIns="0" tIns="0" rIns="0" bIns="0" rtlCol="0"/>
          <a:lstStyle/>
          <a:p>
            <a:endParaRPr/>
          </a:p>
        </p:txBody>
      </p:sp>
      <p:sp>
        <p:nvSpPr>
          <p:cNvPr id="2076" name="object 2076"/>
          <p:cNvSpPr/>
          <p:nvPr/>
        </p:nvSpPr>
        <p:spPr>
          <a:xfrm>
            <a:off x="1576003" y="3042251"/>
            <a:ext cx="0" cy="3810"/>
          </a:xfrm>
          <a:custGeom>
            <a:avLst/>
            <a:gdLst/>
            <a:ahLst/>
            <a:cxnLst/>
            <a:rect l="l" t="t" r="r" b="b"/>
            <a:pathLst>
              <a:path h="3810">
                <a:moveTo>
                  <a:pt x="0" y="0"/>
                </a:moveTo>
                <a:lnTo>
                  <a:pt x="0" y="3657"/>
                </a:lnTo>
              </a:path>
            </a:pathLst>
          </a:custGeom>
          <a:solidFill>
            <a:srgbClr val="221F1F"/>
          </a:solidFill>
        </p:spPr>
        <p:txBody>
          <a:bodyPr wrap="square" lIns="0" tIns="0" rIns="0" bIns="0" rtlCol="0"/>
          <a:lstStyle/>
          <a:p>
            <a:endParaRPr/>
          </a:p>
        </p:txBody>
      </p:sp>
      <p:sp>
        <p:nvSpPr>
          <p:cNvPr id="2077" name="object 2077"/>
          <p:cNvSpPr/>
          <p:nvPr/>
        </p:nvSpPr>
        <p:spPr>
          <a:xfrm>
            <a:off x="1576003" y="3040787"/>
            <a:ext cx="0" cy="1905"/>
          </a:xfrm>
          <a:custGeom>
            <a:avLst/>
            <a:gdLst/>
            <a:ahLst/>
            <a:cxnLst/>
            <a:rect l="l" t="t" r="r" b="b"/>
            <a:pathLst>
              <a:path h="1905">
                <a:moveTo>
                  <a:pt x="0" y="0"/>
                </a:moveTo>
                <a:lnTo>
                  <a:pt x="0" y="1460"/>
                </a:lnTo>
              </a:path>
            </a:pathLst>
          </a:custGeom>
          <a:solidFill>
            <a:srgbClr val="221F1F"/>
          </a:solidFill>
        </p:spPr>
        <p:txBody>
          <a:bodyPr wrap="square" lIns="0" tIns="0" rIns="0" bIns="0" rtlCol="0"/>
          <a:lstStyle/>
          <a:p>
            <a:endParaRPr/>
          </a:p>
        </p:txBody>
      </p:sp>
      <p:sp>
        <p:nvSpPr>
          <p:cNvPr id="2078" name="object 2078"/>
          <p:cNvSpPr/>
          <p:nvPr/>
        </p:nvSpPr>
        <p:spPr>
          <a:xfrm>
            <a:off x="1581864" y="3031258"/>
            <a:ext cx="1270" cy="0"/>
          </a:xfrm>
          <a:custGeom>
            <a:avLst/>
            <a:gdLst/>
            <a:ahLst/>
            <a:cxnLst/>
            <a:rect l="l" t="t" r="r" b="b"/>
            <a:pathLst>
              <a:path w="1269">
                <a:moveTo>
                  <a:pt x="736" y="0"/>
                </a:moveTo>
                <a:lnTo>
                  <a:pt x="0" y="0"/>
                </a:lnTo>
              </a:path>
            </a:pathLst>
          </a:custGeom>
          <a:solidFill>
            <a:srgbClr val="221F1F"/>
          </a:solidFill>
        </p:spPr>
        <p:txBody>
          <a:bodyPr wrap="square" lIns="0" tIns="0" rIns="0" bIns="0" rtlCol="0"/>
          <a:lstStyle/>
          <a:p>
            <a:endParaRPr/>
          </a:p>
        </p:txBody>
      </p:sp>
      <p:sp>
        <p:nvSpPr>
          <p:cNvPr id="2079" name="object 2079"/>
          <p:cNvSpPr/>
          <p:nvPr/>
        </p:nvSpPr>
        <p:spPr>
          <a:xfrm>
            <a:off x="1586269" y="3013674"/>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080" name="object 2080"/>
          <p:cNvSpPr/>
          <p:nvPr/>
        </p:nvSpPr>
        <p:spPr>
          <a:xfrm>
            <a:off x="1563537" y="2976312"/>
            <a:ext cx="0" cy="2540"/>
          </a:xfrm>
          <a:custGeom>
            <a:avLst/>
            <a:gdLst/>
            <a:ahLst/>
            <a:cxnLst/>
            <a:rect l="l" t="t" r="r" b="b"/>
            <a:pathLst>
              <a:path h="2539">
                <a:moveTo>
                  <a:pt x="0" y="0"/>
                </a:moveTo>
                <a:lnTo>
                  <a:pt x="0" y="2197"/>
                </a:lnTo>
              </a:path>
            </a:pathLst>
          </a:custGeom>
          <a:solidFill>
            <a:srgbClr val="221F1F"/>
          </a:solidFill>
        </p:spPr>
        <p:txBody>
          <a:bodyPr wrap="square" lIns="0" tIns="0" rIns="0" bIns="0" rtlCol="0"/>
          <a:lstStyle/>
          <a:p>
            <a:endParaRPr/>
          </a:p>
        </p:txBody>
      </p:sp>
      <p:sp>
        <p:nvSpPr>
          <p:cNvPr id="2081" name="object 2081"/>
          <p:cNvSpPr/>
          <p:nvPr/>
        </p:nvSpPr>
        <p:spPr>
          <a:xfrm>
            <a:off x="1560597" y="2974110"/>
            <a:ext cx="1270" cy="0"/>
          </a:xfrm>
          <a:custGeom>
            <a:avLst/>
            <a:gdLst/>
            <a:ahLst/>
            <a:cxnLst/>
            <a:rect l="l" t="t" r="r" b="b"/>
            <a:pathLst>
              <a:path w="1269">
                <a:moveTo>
                  <a:pt x="0" y="0"/>
                </a:moveTo>
                <a:lnTo>
                  <a:pt x="736" y="0"/>
                </a:lnTo>
              </a:path>
            </a:pathLst>
          </a:custGeom>
          <a:solidFill>
            <a:srgbClr val="221F1F"/>
          </a:solidFill>
        </p:spPr>
        <p:txBody>
          <a:bodyPr wrap="square" lIns="0" tIns="0" rIns="0" bIns="0" rtlCol="0"/>
          <a:lstStyle/>
          <a:p>
            <a:endParaRPr/>
          </a:p>
        </p:txBody>
      </p:sp>
      <p:sp>
        <p:nvSpPr>
          <p:cNvPr id="2082" name="object 2082"/>
          <p:cNvSpPr/>
          <p:nvPr/>
        </p:nvSpPr>
        <p:spPr>
          <a:xfrm>
            <a:off x="1559133" y="2963125"/>
            <a:ext cx="0" cy="4445"/>
          </a:xfrm>
          <a:custGeom>
            <a:avLst/>
            <a:gdLst/>
            <a:ahLst/>
            <a:cxnLst/>
            <a:rect l="l" t="t" r="r" b="b"/>
            <a:pathLst>
              <a:path h="4444">
                <a:moveTo>
                  <a:pt x="0" y="0"/>
                </a:moveTo>
                <a:lnTo>
                  <a:pt x="0" y="4394"/>
                </a:lnTo>
              </a:path>
            </a:pathLst>
          </a:custGeom>
          <a:solidFill>
            <a:srgbClr val="221F1F"/>
          </a:solidFill>
        </p:spPr>
        <p:txBody>
          <a:bodyPr wrap="square" lIns="0" tIns="0" rIns="0" bIns="0" rtlCol="0"/>
          <a:lstStyle/>
          <a:p>
            <a:endParaRPr/>
          </a:p>
        </p:txBody>
      </p:sp>
      <p:sp>
        <p:nvSpPr>
          <p:cNvPr id="2083" name="object 2083"/>
          <p:cNvSpPr/>
          <p:nvPr/>
        </p:nvSpPr>
        <p:spPr>
          <a:xfrm>
            <a:off x="1548138" y="2953594"/>
            <a:ext cx="5715" cy="0"/>
          </a:xfrm>
          <a:custGeom>
            <a:avLst/>
            <a:gdLst/>
            <a:ahLst/>
            <a:cxnLst/>
            <a:rect l="l" t="t" r="r" b="b"/>
            <a:pathLst>
              <a:path w="5715">
                <a:moveTo>
                  <a:pt x="0" y="0"/>
                </a:moveTo>
                <a:lnTo>
                  <a:pt x="5130" y="0"/>
                </a:lnTo>
              </a:path>
            </a:pathLst>
          </a:custGeom>
          <a:solidFill>
            <a:srgbClr val="221F1F"/>
          </a:solidFill>
        </p:spPr>
        <p:txBody>
          <a:bodyPr wrap="square" lIns="0" tIns="0" rIns="0" bIns="0" rtlCol="0"/>
          <a:lstStyle/>
          <a:p>
            <a:endParaRPr/>
          </a:p>
        </p:txBody>
      </p:sp>
      <p:sp>
        <p:nvSpPr>
          <p:cNvPr id="2084" name="object 2084"/>
          <p:cNvSpPr/>
          <p:nvPr/>
        </p:nvSpPr>
        <p:spPr>
          <a:xfrm>
            <a:off x="1540803" y="2961665"/>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85" name="object 2085"/>
          <p:cNvSpPr/>
          <p:nvPr/>
        </p:nvSpPr>
        <p:spPr>
          <a:xfrm>
            <a:off x="1540803" y="2963129"/>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86" name="object 2086"/>
          <p:cNvSpPr/>
          <p:nvPr/>
        </p:nvSpPr>
        <p:spPr>
          <a:xfrm>
            <a:off x="1540803" y="2964595"/>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087" name="object 2087"/>
          <p:cNvSpPr/>
          <p:nvPr/>
        </p:nvSpPr>
        <p:spPr>
          <a:xfrm>
            <a:off x="1540803" y="2966059"/>
            <a:ext cx="0" cy="1270"/>
          </a:xfrm>
          <a:custGeom>
            <a:avLst/>
            <a:gdLst/>
            <a:ahLst/>
            <a:cxnLst/>
            <a:rect l="l" t="t" r="r" b="b"/>
            <a:pathLst>
              <a:path h="1269">
                <a:moveTo>
                  <a:pt x="0" y="723"/>
                </a:moveTo>
                <a:lnTo>
                  <a:pt x="0" y="0"/>
                </a:lnTo>
              </a:path>
            </a:pathLst>
          </a:custGeom>
          <a:solidFill>
            <a:srgbClr val="221F1F"/>
          </a:solidFill>
        </p:spPr>
        <p:txBody>
          <a:bodyPr wrap="square" lIns="0" tIns="0" rIns="0" bIns="0" rtlCol="0"/>
          <a:lstStyle/>
          <a:p>
            <a:endParaRPr/>
          </a:p>
        </p:txBody>
      </p:sp>
      <p:sp>
        <p:nvSpPr>
          <p:cNvPr id="2088" name="object 2088"/>
          <p:cNvSpPr/>
          <p:nvPr/>
        </p:nvSpPr>
        <p:spPr>
          <a:xfrm>
            <a:off x="1542270" y="2968247"/>
            <a:ext cx="0" cy="1270"/>
          </a:xfrm>
          <a:custGeom>
            <a:avLst/>
            <a:gdLst/>
            <a:ahLst/>
            <a:cxnLst/>
            <a:rect l="l" t="t" r="r" b="b"/>
            <a:pathLst>
              <a:path h="1269">
                <a:moveTo>
                  <a:pt x="0" y="736"/>
                </a:moveTo>
                <a:lnTo>
                  <a:pt x="0" y="0"/>
                </a:lnTo>
              </a:path>
            </a:pathLst>
          </a:custGeom>
          <a:solidFill>
            <a:srgbClr val="221F1F"/>
          </a:solidFill>
        </p:spPr>
        <p:txBody>
          <a:bodyPr wrap="square" lIns="0" tIns="0" rIns="0" bIns="0" rtlCol="0"/>
          <a:lstStyle/>
          <a:p>
            <a:endParaRPr/>
          </a:p>
        </p:txBody>
      </p:sp>
      <p:sp>
        <p:nvSpPr>
          <p:cNvPr id="2089" name="object 2089"/>
          <p:cNvSpPr/>
          <p:nvPr/>
        </p:nvSpPr>
        <p:spPr>
          <a:xfrm>
            <a:off x="1542270" y="2971916"/>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2090" name="object 2090"/>
          <p:cNvSpPr/>
          <p:nvPr/>
        </p:nvSpPr>
        <p:spPr>
          <a:xfrm>
            <a:off x="1542270" y="2968983"/>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2091" name="object 2091"/>
          <p:cNvSpPr/>
          <p:nvPr/>
        </p:nvSpPr>
        <p:spPr>
          <a:xfrm>
            <a:off x="1543006" y="2971916"/>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2092" name="object 2092"/>
          <p:cNvSpPr/>
          <p:nvPr/>
        </p:nvSpPr>
        <p:spPr>
          <a:xfrm>
            <a:off x="1542270" y="2971916"/>
            <a:ext cx="1270" cy="0"/>
          </a:xfrm>
          <a:custGeom>
            <a:avLst/>
            <a:gdLst/>
            <a:ahLst/>
            <a:cxnLst/>
            <a:rect l="l" t="t" r="r" b="b"/>
            <a:pathLst>
              <a:path w="1269">
                <a:moveTo>
                  <a:pt x="736" y="0"/>
                </a:moveTo>
                <a:lnTo>
                  <a:pt x="0" y="0"/>
                </a:lnTo>
              </a:path>
            </a:pathLst>
          </a:custGeom>
          <a:solidFill>
            <a:srgbClr val="221F1F"/>
          </a:solidFill>
        </p:spPr>
        <p:txBody>
          <a:bodyPr wrap="square" lIns="0" tIns="0" rIns="0" bIns="0" rtlCol="0"/>
          <a:lstStyle/>
          <a:p>
            <a:endParaRPr/>
          </a:p>
        </p:txBody>
      </p:sp>
      <p:sp>
        <p:nvSpPr>
          <p:cNvPr id="2093" name="object 2093"/>
          <p:cNvSpPr/>
          <p:nvPr/>
        </p:nvSpPr>
        <p:spPr>
          <a:xfrm>
            <a:off x="1544471" y="2974851"/>
            <a:ext cx="0" cy="1270"/>
          </a:xfrm>
          <a:custGeom>
            <a:avLst/>
            <a:gdLst/>
            <a:ahLst/>
            <a:cxnLst/>
            <a:rect l="l" t="t" r="r" b="b"/>
            <a:pathLst>
              <a:path h="1269">
                <a:moveTo>
                  <a:pt x="0" y="723"/>
                </a:moveTo>
                <a:lnTo>
                  <a:pt x="0" y="0"/>
                </a:lnTo>
              </a:path>
            </a:pathLst>
          </a:custGeom>
          <a:solidFill>
            <a:srgbClr val="221F1F"/>
          </a:solidFill>
        </p:spPr>
        <p:txBody>
          <a:bodyPr wrap="square" lIns="0" tIns="0" rIns="0" bIns="0" rtlCol="0"/>
          <a:lstStyle/>
          <a:p>
            <a:endParaRPr/>
          </a:p>
        </p:txBody>
      </p:sp>
      <p:sp>
        <p:nvSpPr>
          <p:cNvPr id="2094" name="object 2094"/>
          <p:cNvSpPr/>
          <p:nvPr/>
        </p:nvSpPr>
        <p:spPr>
          <a:xfrm>
            <a:off x="1545200" y="2976318"/>
            <a:ext cx="0" cy="1270"/>
          </a:xfrm>
          <a:custGeom>
            <a:avLst/>
            <a:gdLst/>
            <a:ahLst/>
            <a:cxnLst/>
            <a:rect l="l" t="t" r="r" b="b"/>
            <a:pathLst>
              <a:path h="1269">
                <a:moveTo>
                  <a:pt x="0" y="723"/>
                </a:moveTo>
                <a:lnTo>
                  <a:pt x="0" y="0"/>
                </a:lnTo>
              </a:path>
            </a:pathLst>
          </a:custGeom>
          <a:solidFill>
            <a:srgbClr val="221F1F"/>
          </a:solidFill>
        </p:spPr>
        <p:txBody>
          <a:bodyPr wrap="square" lIns="0" tIns="0" rIns="0" bIns="0" rtlCol="0"/>
          <a:lstStyle/>
          <a:p>
            <a:endParaRPr/>
          </a:p>
        </p:txBody>
      </p:sp>
      <p:sp>
        <p:nvSpPr>
          <p:cNvPr id="2095" name="object 2095"/>
          <p:cNvSpPr/>
          <p:nvPr/>
        </p:nvSpPr>
        <p:spPr>
          <a:xfrm>
            <a:off x="1545941" y="2979243"/>
            <a:ext cx="1905" cy="0"/>
          </a:xfrm>
          <a:custGeom>
            <a:avLst/>
            <a:gdLst/>
            <a:ahLst/>
            <a:cxnLst/>
            <a:rect l="l" t="t" r="r" b="b"/>
            <a:pathLst>
              <a:path w="1905">
                <a:moveTo>
                  <a:pt x="1460" y="0"/>
                </a:moveTo>
                <a:lnTo>
                  <a:pt x="0" y="0"/>
                </a:lnTo>
              </a:path>
            </a:pathLst>
          </a:custGeom>
          <a:solidFill>
            <a:srgbClr val="221F1F"/>
          </a:solidFill>
        </p:spPr>
        <p:txBody>
          <a:bodyPr wrap="square" lIns="0" tIns="0" rIns="0" bIns="0" rtlCol="0"/>
          <a:lstStyle/>
          <a:p>
            <a:endParaRPr/>
          </a:p>
        </p:txBody>
      </p:sp>
      <p:sp>
        <p:nvSpPr>
          <p:cNvPr id="2096" name="object 2096"/>
          <p:cNvSpPr/>
          <p:nvPr/>
        </p:nvSpPr>
        <p:spPr>
          <a:xfrm>
            <a:off x="1548138" y="2980707"/>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097" name="object 2097"/>
          <p:cNvSpPr/>
          <p:nvPr/>
        </p:nvSpPr>
        <p:spPr>
          <a:xfrm>
            <a:off x="1537136" y="2989502"/>
            <a:ext cx="0" cy="4445"/>
          </a:xfrm>
          <a:custGeom>
            <a:avLst/>
            <a:gdLst/>
            <a:ahLst/>
            <a:cxnLst/>
            <a:rect l="l" t="t" r="r" b="b"/>
            <a:pathLst>
              <a:path h="4444">
                <a:moveTo>
                  <a:pt x="0" y="4394"/>
                </a:moveTo>
                <a:lnTo>
                  <a:pt x="0" y="0"/>
                </a:lnTo>
              </a:path>
            </a:pathLst>
          </a:custGeom>
          <a:solidFill>
            <a:srgbClr val="221F1F"/>
          </a:solidFill>
        </p:spPr>
        <p:txBody>
          <a:bodyPr wrap="square" lIns="0" tIns="0" rIns="0" bIns="0" rtlCol="0"/>
          <a:lstStyle/>
          <a:p>
            <a:endParaRPr/>
          </a:p>
        </p:txBody>
      </p:sp>
      <p:sp>
        <p:nvSpPr>
          <p:cNvPr id="2098" name="object 2098"/>
          <p:cNvSpPr/>
          <p:nvPr/>
        </p:nvSpPr>
        <p:spPr>
          <a:xfrm>
            <a:off x="1537136" y="2993890"/>
            <a:ext cx="0" cy="5715"/>
          </a:xfrm>
          <a:custGeom>
            <a:avLst/>
            <a:gdLst/>
            <a:ahLst/>
            <a:cxnLst/>
            <a:rect l="l" t="t" r="r" b="b"/>
            <a:pathLst>
              <a:path h="5714">
                <a:moveTo>
                  <a:pt x="0" y="5130"/>
                </a:moveTo>
                <a:lnTo>
                  <a:pt x="0" y="0"/>
                </a:lnTo>
              </a:path>
            </a:pathLst>
          </a:custGeom>
          <a:solidFill>
            <a:srgbClr val="221F1F"/>
          </a:solidFill>
        </p:spPr>
        <p:txBody>
          <a:bodyPr wrap="square" lIns="0" tIns="0" rIns="0" bIns="0" rtlCol="0"/>
          <a:lstStyle/>
          <a:p>
            <a:endParaRPr/>
          </a:p>
        </p:txBody>
      </p:sp>
      <p:sp>
        <p:nvSpPr>
          <p:cNvPr id="2099" name="object 2099"/>
          <p:cNvSpPr/>
          <p:nvPr/>
        </p:nvSpPr>
        <p:spPr>
          <a:xfrm>
            <a:off x="1537136" y="2999022"/>
            <a:ext cx="0" cy="5715"/>
          </a:xfrm>
          <a:custGeom>
            <a:avLst/>
            <a:gdLst/>
            <a:ahLst/>
            <a:cxnLst/>
            <a:rect l="l" t="t" r="r" b="b"/>
            <a:pathLst>
              <a:path h="5714">
                <a:moveTo>
                  <a:pt x="0" y="5130"/>
                </a:moveTo>
                <a:lnTo>
                  <a:pt x="0" y="0"/>
                </a:lnTo>
              </a:path>
            </a:pathLst>
          </a:custGeom>
          <a:solidFill>
            <a:srgbClr val="221F1F"/>
          </a:solidFill>
        </p:spPr>
        <p:txBody>
          <a:bodyPr wrap="square" lIns="0" tIns="0" rIns="0" bIns="0" rtlCol="0"/>
          <a:lstStyle/>
          <a:p>
            <a:endParaRPr/>
          </a:p>
        </p:txBody>
      </p:sp>
      <p:sp>
        <p:nvSpPr>
          <p:cNvPr id="2100" name="object 2100"/>
          <p:cNvSpPr/>
          <p:nvPr/>
        </p:nvSpPr>
        <p:spPr>
          <a:xfrm>
            <a:off x="1536399" y="3008543"/>
            <a:ext cx="0" cy="6350"/>
          </a:xfrm>
          <a:custGeom>
            <a:avLst/>
            <a:gdLst/>
            <a:ahLst/>
            <a:cxnLst/>
            <a:rect l="l" t="t" r="r" b="b"/>
            <a:pathLst>
              <a:path h="6350">
                <a:moveTo>
                  <a:pt x="0" y="5867"/>
                </a:moveTo>
                <a:lnTo>
                  <a:pt x="0" y="0"/>
                </a:lnTo>
              </a:path>
            </a:pathLst>
          </a:custGeom>
          <a:solidFill>
            <a:srgbClr val="221F1F"/>
          </a:solidFill>
        </p:spPr>
        <p:txBody>
          <a:bodyPr wrap="square" lIns="0" tIns="0" rIns="0" bIns="0" rtlCol="0"/>
          <a:lstStyle/>
          <a:p>
            <a:endParaRPr/>
          </a:p>
        </p:txBody>
      </p:sp>
      <p:sp>
        <p:nvSpPr>
          <p:cNvPr id="2101" name="object 2101"/>
          <p:cNvSpPr/>
          <p:nvPr/>
        </p:nvSpPr>
        <p:spPr>
          <a:xfrm>
            <a:off x="1536399" y="3014413"/>
            <a:ext cx="0" cy="3810"/>
          </a:xfrm>
          <a:custGeom>
            <a:avLst/>
            <a:gdLst/>
            <a:ahLst/>
            <a:cxnLst/>
            <a:rect l="l" t="t" r="r" b="b"/>
            <a:pathLst>
              <a:path h="3810">
                <a:moveTo>
                  <a:pt x="0" y="3657"/>
                </a:moveTo>
                <a:lnTo>
                  <a:pt x="0" y="0"/>
                </a:lnTo>
              </a:path>
            </a:pathLst>
          </a:custGeom>
          <a:solidFill>
            <a:srgbClr val="221F1F"/>
          </a:solidFill>
        </p:spPr>
        <p:txBody>
          <a:bodyPr wrap="square" lIns="0" tIns="0" rIns="0" bIns="0" rtlCol="0"/>
          <a:lstStyle/>
          <a:p>
            <a:endParaRPr/>
          </a:p>
        </p:txBody>
      </p:sp>
      <p:sp>
        <p:nvSpPr>
          <p:cNvPr id="2102" name="object 2102"/>
          <p:cNvSpPr/>
          <p:nvPr/>
        </p:nvSpPr>
        <p:spPr>
          <a:xfrm>
            <a:off x="1535671" y="302246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103" name="object 2103"/>
          <p:cNvSpPr/>
          <p:nvPr/>
        </p:nvSpPr>
        <p:spPr>
          <a:xfrm>
            <a:off x="1535671" y="3021739"/>
            <a:ext cx="0" cy="1270"/>
          </a:xfrm>
          <a:custGeom>
            <a:avLst/>
            <a:gdLst/>
            <a:ahLst/>
            <a:cxnLst/>
            <a:rect l="l" t="t" r="r" b="b"/>
            <a:pathLst>
              <a:path h="1269">
                <a:moveTo>
                  <a:pt x="0" y="0"/>
                </a:moveTo>
                <a:lnTo>
                  <a:pt x="0" y="723"/>
                </a:lnTo>
              </a:path>
            </a:pathLst>
          </a:custGeom>
          <a:solidFill>
            <a:srgbClr val="221F1F"/>
          </a:solidFill>
        </p:spPr>
        <p:txBody>
          <a:bodyPr wrap="square" lIns="0" tIns="0" rIns="0" bIns="0" rtlCol="0"/>
          <a:lstStyle/>
          <a:p>
            <a:endParaRPr/>
          </a:p>
        </p:txBody>
      </p:sp>
      <p:sp>
        <p:nvSpPr>
          <p:cNvPr id="2104" name="object 2104"/>
          <p:cNvSpPr/>
          <p:nvPr/>
        </p:nvSpPr>
        <p:spPr>
          <a:xfrm>
            <a:off x="1534934" y="3017342"/>
            <a:ext cx="0" cy="2540"/>
          </a:xfrm>
          <a:custGeom>
            <a:avLst/>
            <a:gdLst/>
            <a:ahLst/>
            <a:cxnLst/>
            <a:rect l="l" t="t" r="r" b="b"/>
            <a:pathLst>
              <a:path h="2539">
                <a:moveTo>
                  <a:pt x="0" y="0"/>
                </a:moveTo>
                <a:lnTo>
                  <a:pt x="0" y="2197"/>
                </a:lnTo>
              </a:path>
            </a:pathLst>
          </a:custGeom>
          <a:solidFill>
            <a:srgbClr val="221F1F"/>
          </a:solidFill>
        </p:spPr>
        <p:txBody>
          <a:bodyPr wrap="square" lIns="0" tIns="0" rIns="0" bIns="0" rtlCol="0"/>
          <a:lstStyle/>
          <a:p>
            <a:endParaRPr/>
          </a:p>
        </p:txBody>
      </p:sp>
      <p:sp>
        <p:nvSpPr>
          <p:cNvPr id="2105" name="object 2105"/>
          <p:cNvSpPr/>
          <p:nvPr/>
        </p:nvSpPr>
        <p:spPr>
          <a:xfrm>
            <a:off x="1532003" y="3006346"/>
            <a:ext cx="0" cy="1905"/>
          </a:xfrm>
          <a:custGeom>
            <a:avLst/>
            <a:gdLst/>
            <a:ahLst/>
            <a:cxnLst/>
            <a:rect l="l" t="t" r="r" b="b"/>
            <a:pathLst>
              <a:path h="1905">
                <a:moveTo>
                  <a:pt x="0" y="0"/>
                </a:moveTo>
                <a:lnTo>
                  <a:pt x="0" y="1460"/>
                </a:lnTo>
              </a:path>
            </a:pathLst>
          </a:custGeom>
          <a:solidFill>
            <a:srgbClr val="221F1F"/>
          </a:solidFill>
        </p:spPr>
        <p:txBody>
          <a:bodyPr wrap="square" lIns="0" tIns="0" rIns="0" bIns="0" rtlCol="0"/>
          <a:lstStyle/>
          <a:p>
            <a:endParaRPr/>
          </a:p>
        </p:txBody>
      </p:sp>
      <p:sp>
        <p:nvSpPr>
          <p:cNvPr id="2106" name="object 2106"/>
          <p:cNvSpPr/>
          <p:nvPr/>
        </p:nvSpPr>
        <p:spPr>
          <a:xfrm>
            <a:off x="1531268" y="3001223"/>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107" name="object 2107"/>
          <p:cNvSpPr/>
          <p:nvPr/>
        </p:nvSpPr>
        <p:spPr>
          <a:xfrm>
            <a:off x="1529801" y="2993158"/>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108" name="object 2108"/>
          <p:cNvSpPr/>
          <p:nvPr/>
        </p:nvSpPr>
        <p:spPr>
          <a:xfrm>
            <a:off x="1521001" y="2988764"/>
            <a:ext cx="2540" cy="0"/>
          </a:xfrm>
          <a:custGeom>
            <a:avLst/>
            <a:gdLst/>
            <a:ahLst/>
            <a:cxnLst/>
            <a:rect l="l" t="t" r="r" b="b"/>
            <a:pathLst>
              <a:path w="2540">
                <a:moveTo>
                  <a:pt x="0" y="0"/>
                </a:moveTo>
                <a:lnTo>
                  <a:pt x="2209" y="0"/>
                </a:lnTo>
              </a:path>
            </a:pathLst>
          </a:custGeom>
          <a:solidFill>
            <a:srgbClr val="221F1F"/>
          </a:solidFill>
        </p:spPr>
        <p:txBody>
          <a:bodyPr wrap="square" lIns="0" tIns="0" rIns="0" bIns="0" rtlCol="0"/>
          <a:lstStyle/>
          <a:p>
            <a:endParaRPr/>
          </a:p>
        </p:txBody>
      </p:sp>
      <p:sp>
        <p:nvSpPr>
          <p:cNvPr id="2109" name="object 2109"/>
          <p:cNvSpPr/>
          <p:nvPr/>
        </p:nvSpPr>
        <p:spPr>
          <a:xfrm>
            <a:off x="1516606" y="2986570"/>
            <a:ext cx="0" cy="0"/>
          </a:xfrm>
          <a:custGeom>
            <a:avLst/>
            <a:gdLst/>
            <a:ahLst/>
            <a:cxnLst/>
            <a:rect l="l" t="t" r="r" b="b"/>
            <a:pathLst>
              <a:path>
                <a:moveTo>
                  <a:pt x="0" y="0"/>
                </a:moveTo>
              </a:path>
            </a:pathLst>
          </a:custGeom>
          <a:solidFill>
            <a:srgbClr val="221F1F"/>
          </a:solidFill>
        </p:spPr>
        <p:txBody>
          <a:bodyPr wrap="square" lIns="0" tIns="0" rIns="0" bIns="0" rtlCol="0"/>
          <a:lstStyle/>
          <a:p>
            <a:endParaRPr/>
          </a:p>
        </p:txBody>
      </p:sp>
      <p:sp>
        <p:nvSpPr>
          <p:cNvPr id="2110" name="object 2110"/>
          <p:cNvSpPr/>
          <p:nvPr/>
        </p:nvSpPr>
        <p:spPr>
          <a:xfrm>
            <a:off x="1518799" y="2979971"/>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111" name="object 2111"/>
          <p:cNvSpPr/>
          <p:nvPr/>
        </p:nvSpPr>
        <p:spPr>
          <a:xfrm>
            <a:off x="1519535" y="2974846"/>
            <a:ext cx="0" cy="3175"/>
          </a:xfrm>
          <a:custGeom>
            <a:avLst/>
            <a:gdLst/>
            <a:ahLst/>
            <a:cxnLst/>
            <a:rect l="l" t="t" r="r" b="b"/>
            <a:pathLst>
              <a:path h="3175">
                <a:moveTo>
                  <a:pt x="0" y="0"/>
                </a:moveTo>
                <a:lnTo>
                  <a:pt x="0" y="2933"/>
                </a:lnTo>
              </a:path>
            </a:pathLst>
          </a:custGeom>
          <a:solidFill>
            <a:srgbClr val="221F1F"/>
          </a:solidFill>
        </p:spPr>
        <p:txBody>
          <a:bodyPr wrap="square" lIns="0" tIns="0" rIns="0" bIns="0" rtlCol="0"/>
          <a:lstStyle/>
          <a:p>
            <a:endParaRPr/>
          </a:p>
        </p:txBody>
      </p:sp>
      <p:sp>
        <p:nvSpPr>
          <p:cNvPr id="2112" name="object 2112"/>
          <p:cNvSpPr/>
          <p:nvPr/>
        </p:nvSpPr>
        <p:spPr>
          <a:xfrm>
            <a:off x="1519535" y="2972644"/>
            <a:ext cx="0" cy="2540"/>
          </a:xfrm>
          <a:custGeom>
            <a:avLst/>
            <a:gdLst/>
            <a:ahLst/>
            <a:cxnLst/>
            <a:rect l="l" t="t" r="r" b="b"/>
            <a:pathLst>
              <a:path h="2539">
                <a:moveTo>
                  <a:pt x="0" y="0"/>
                </a:moveTo>
                <a:lnTo>
                  <a:pt x="0" y="2209"/>
                </a:lnTo>
              </a:path>
            </a:pathLst>
          </a:custGeom>
          <a:solidFill>
            <a:srgbClr val="221F1F"/>
          </a:solidFill>
        </p:spPr>
        <p:txBody>
          <a:bodyPr wrap="square" lIns="0" tIns="0" rIns="0" bIns="0" rtlCol="0"/>
          <a:lstStyle/>
          <a:p>
            <a:endParaRPr/>
          </a:p>
        </p:txBody>
      </p:sp>
      <p:sp>
        <p:nvSpPr>
          <p:cNvPr id="2113" name="object 2113"/>
          <p:cNvSpPr/>
          <p:nvPr/>
        </p:nvSpPr>
        <p:spPr>
          <a:xfrm>
            <a:off x="1517333" y="2964590"/>
            <a:ext cx="0" cy="1270"/>
          </a:xfrm>
          <a:custGeom>
            <a:avLst/>
            <a:gdLst/>
            <a:ahLst/>
            <a:cxnLst/>
            <a:rect l="l" t="t" r="r" b="b"/>
            <a:pathLst>
              <a:path h="1269">
                <a:moveTo>
                  <a:pt x="0" y="0"/>
                </a:moveTo>
                <a:lnTo>
                  <a:pt x="0" y="723"/>
                </a:lnTo>
              </a:path>
            </a:pathLst>
          </a:custGeom>
          <a:solidFill>
            <a:srgbClr val="221F1F"/>
          </a:solidFill>
        </p:spPr>
        <p:txBody>
          <a:bodyPr wrap="square" lIns="0" tIns="0" rIns="0" bIns="0" rtlCol="0"/>
          <a:lstStyle/>
          <a:p>
            <a:endParaRPr/>
          </a:p>
        </p:txBody>
      </p:sp>
      <p:sp>
        <p:nvSpPr>
          <p:cNvPr id="2114" name="object 2114"/>
          <p:cNvSpPr/>
          <p:nvPr/>
        </p:nvSpPr>
        <p:spPr>
          <a:xfrm>
            <a:off x="1512938" y="2958720"/>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115" name="object 2115"/>
          <p:cNvSpPr/>
          <p:nvPr/>
        </p:nvSpPr>
        <p:spPr>
          <a:xfrm>
            <a:off x="1509999" y="2958720"/>
            <a:ext cx="3175" cy="0"/>
          </a:xfrm>
          <a:custGeom>
            <a:avLst/>
            <a:gdLst/>
            <a:ahLst/>
            <a:cxnLst/>
            <a:rect l="l" t="t" r="r" b="b"/>
            <a:pathLst>
              <a:path w="3175">
                <a:moveTo>
                  <a:pt x="0" y="0"/>
                </a:moveTo>
                <a:lnTo>
                  <a:pt x="2946" y="0"/>
                </a:lnTo>
              </a:path>
            </a:pathLst>
          </a:custGeom>
          <a:solidFill>
            <a:srgbClr val="221F1F"/>
          </a:solidFill>
        </p:spPr>
        <p:txBody>
          <a:bodyPr wrap="square" lIns="0" tIns="0" rIns="0" bIns="0" rtlCol="0"/>
          <a:lstStyle/>
          <a:p>
            <a:endParaRPr/>
          </a:p>
        </p:txBody>
      </p:sp>
      <p:sp>
        <p:nvSpPr>
          <p:cNvPr id="2116" name="object 2116"/>
          <p:cNvSpPr/>
          <p:nvPr/>
        </p:nvSpPr>
        <p:spPr>
          <a:xfrm>
            <a:off x="1505604" y="2966051"/>
            <a:ext cx="0" cy="2540"/>
          </a:xfrm>
          <a:custGeom>
            <a:avLst/>
            <a:gdLst/>
            <a:ahLst/>
            <a:cxnLst/>
            <a:rect l="l" t="t" r="r" b="b"/>
            <a:pathLst>
              <a:path h="2539">
                <a:moveTo>
                  <a:pt x="0" y="2197"/>
                </a:moveTo>
                <a:lnTo>
                  <a:pt x="0" y="0"/>
                </a:lnTo>
              </a:path>
            </a:pathLst>
          </a:custGeom>
          <a:solidFill>
            <a:srgbClr val="221F1F"/>
          </a:solidFill>
        </p:spPr>
        <p:txBody>
          <a:bodyPr wrap="square" lIns="0" tIns="0" rIns="0" bIns="0" rtlCol="0"/>
          <a:lstStyle/>
          <a:p>
            <a:endParaRPr/>
          </a:p>
        </p:txBody>
      </p:sp>
      <p:sp>
        <p:nvSpPr>
          <p:cNvPr id="2117" name="object 2117"/>
          <p:cNvSpPr/>
          <p:nvPr/>
        </p:nvSpPr>
        <p:spPr>
          <a:xfrm>
            <a:off x="1504866" y="2969710"/>
            <a:ext cx="0" cy="3175"/>
          </a:xfrm>
          <a:custGeom>
            <a:avLst/>
            <a:gdLst/>
            <a:ahLst/>
            <a:cxnLst/>
            <a:rect l="l" t="t" r="r" b="b"/>
            <a:pathLst>
              <a:path h="3175">
                <a:moveTo>
                  <a:pt x="0" y="2933"/>
                </a:moveTo>
                <a:lnTo>
                  <a:pt x="0" y="0"/>
                </a:lnTo>
              </a:path>
            </a:pathLst>
          </a:custGeom>
          <a:solidFill>
            <a:srgbClr val="221F1F"/>
          </a:solidFill>
        </p:spPr>
        <p:txBody>
          <a:bodyPr wrap="square" lIns="0" tIns="0" rIns="0" bIns="0" rtlCol="0"/>
          <a:lstStyle/>
          <a:p>
            <a:endParaRPr/>
          </a:p>
        </p:txBody>
      </p:sp>
      <p:sp>
        <p:nvSpPr>
          <p:cNvPr id="2118" name="object 2118"/>
          <p:cNvSpPr/>
          <p:nvPr/>
        </p:nvSpPr>
        <p:spPr>
          <a:xfrm>
            <a:off x="1504866" y="2972636"/>
            <a:ext cx="0" cy="2540"/>
          </a:xfrm>
          <a:custGeom>
            <a:avLst/>
            <a:gdLst/>
            <a:ahLst/>
            <a:cxnLst/>
            <a:rect l="l" t="t" r="r" b="b"/>
            <a:pathLst>
              <a:path h="2539">
                <a:moveTo>
                  <a:pt x="0" y="2209"/>
                </a:moveTo>
                <a:lnTo>
                  <a:pt x="0" y="0"/>
                </a:lnTo>
              </a:path>
            </a:pathLst>
          </a:custGeom>
          <a:solidFill>
            <a:srgbClr val="221F1F"/>
          </a:solidFill>
        </p:spPr>
        <p:txBody>
          <a:bodyPr wrap="square" lIns="0" tIns="0" rIns="0" bIns="0" rtlCol="0"/>
          <a:lstStyle/>
          <a:p>
            <a:endParaRPr/>
          </a:p>
        </p:txBody>
      </p:sp>
      <p:sp>
        <p:nvSpPr>
          <p:cNvPr id="2119" name="object 2119"/>
          <p:cNvSpPr/>
          <p:nvPr/>
        </p:nvSpPr>
        <p:spPr>
          <a:xfrm>
            <a:off x="1504138" y="2974846"/>
            <a:ext cx="1270" cy="0"/>
          </a:xfrm>
          <a:custGeom>
            <a:avLst/>
            <a:gdLst/>
            <a:ahLst/>
            <a:cxnLst/>
            <a:rect l="l" t="t" r="r" b="b"/>
            <a:pathLst>
              <a:path w="1269">
                <a:moveTo>
                  <a:pt x="0" y="0"/>
                </a:moveTo>
                <a:lnTo>
                  <a:pt x="723" y="0"/>
                </a:lnTo>
              </a:path>
            </a:pathLst>
          </a:custGeom>
          <a:solidFill>
            <a:srgbClr val="221F1F"/>
          </a:solidFill>
        </p:spPr>
        <p:txBody>
          <a:bodyPr wrap="square" lIns="0" tIns="0" rIns="0" bIns="0" rtlCol="0"/>
          <a:lstStyle/>
          <a:p>
            <a:endParaRPr/>
          </a:p>
        </p:txBody>
      </p:sp>
      <p:sp>
        <p:nvSpPr>
          <p:cNvPr id="2120" name="object 2120"/>
          <p:cNvSpPr/>
          <p:nvPr/>
        </p:nvSpPr>
        <p:spPr>
          <a:xfrm>
            <a:off x="1503401" y="2975582"/>
            <a:ext cx="0" cy="1905"/>
          </a:xfrm>
          <a:custGeom>
            <a:avLst/>
            <a:gdLst/>
            <a:ahLst/>
            <a:cxnLst/>
            <a:rect l="l" t="t" r="r" b="b"/>
            <a:pathLst>
              <a:path h="1905">
                <a:moveTo>
                  <a:pt x="0" y="1460"/>
                </a:moveTo>
                <a:lnTo>
                  <a:pt x="0" y="0"/>
                </a:lnTo>
              </a:path>
            </a:pathLst>
          </a:custGeom>
          <a:solidFill>
            <a:srgbClr val="221F1F"/>
          </a:solidFill>
        </p:spPr>
        <p:txBody>
          <a:bodyPr wrap="square" lIns="0" tIns="0" rIns="0" bIns="0" rtlCol="0"/>
          <a:lstStyle/>
          <a:p>
            <a:endParaRPr/>
          </a:p>
        </p:txBody>
      </p:sp>
      <p:sp>
        <p:nvSpPr>
          <p:cNvPr id="2121" name="object 2121"/>
          <p:cNvSpPr/>
          <p:nvPr/>
        </p:nvSpPr>
        <p:spPr>
          <a:xfrm>
            <a:off x="6259245" y="3159607"/>
            <a:ext cx="829944" cy="0"/>
          </a:xfrm>
          <a:custGeom>
            <a:avLst/>
            <a:gdLst/>
            <a:ahLst/>
            <a:cxnLst/>
            <a:rect l="l" t="t" r="r" b="b"/>
            <a:pathLst>
              <a:path w="829945">
                <a:moveTo>
                  <a:pt x="0" y="0"/>
                </a:moveTo>
                <a:lnTo>
                  <a:pt x="829754" y="0"/>
                </a:lnTo>
              </a:path>
            </a:pathLst>
          </a:custGeom>
          <a:ln w="64058">
            <a:solidFill>
              <a:srgbClr val="5C6366"/>
            </a:solidFill>
          </a:ln>
        </p:spPr>
        <p:txBody>
          <a:bodyPr wrap="square" lIns="0" tIns="0" rIns="0" bIns="0" rtlCol="0"/>
          <a:lstStyle/>
          <a:p>
            <a:endParaRPr/>
          </a:p>
        </p:txBody>
      </p:sp>
      <p:sp>
        <p:nvSpPr>
          <p:cNvPr id="2122" name="object 2122"/>
          <p:cNvSpPr/>
          <p:nvPr/>
        </p:nvSpPr>
        <p:spPr>
          <a:xfrm>
            <a:off x="887323" y="3125571"/>
            <a:ext cx="2336165" cy="87630"/>
          </a:xfrm>
          <a:custGeom>
            <a:avLst/>
            <a:gdLst/>
            <a:ahLst/>
            <a:cxnLst/>
            <a:rect l="l" t="t" r="r" b="b"/>
            <a:pathLst>
              <a:path w="2336165" h="87630">
                <a:moveTo>
                  <a:pt x="0" y="87083"/>
                </a:moveTo>
                <a:lnTo>
                  <a:pt x="2336139" y="87083"/>
                </a:lnTo>
                <a:lnTo>
                  <a:pt x="2336139" y="0"/>
                </a:lnTo>
                <a:lnTo>
                  <a:pt x="0" y="0"/>
                </a:lnTo>
                <a:lnTo>
                  <a:pt x="0" y="87083"/>
                </a:lnTo>
                <a:close/>
              </a:path>
            </a:pathLst>
          </a:custGeom>
          <a:solidFill>
            <a:srgbClr val="5C6366"/>
          </a:solidFill>
        </p:spPr>
        <p:txBody>
          <a:bodyPr wrap="square" lIns="0" tIns="0" rIns="0" bIns="0" rtlCol="0"/>
          <a:lstStyle/>
          <a:p>
            <a:endParaRPr/>
          </a:p>
        </p:txBody>
      </p:sp>
      <p:sp>
        <p:nvSpPr>
          <p:cNvPr id="2123" name="object 2123"/>
          <p:cNvSpPr/>
          <p:nvPr/>
        </p:nvSpPr>
        <p:spPr>
          <a:xfrm>
            <a:off x="4411878" y="3150933"/>
            <a:ext cx="563880" cy="0"/>
          </a:xfrm>
          <a:custGeom>
            <a:avLst/>
            <a:gdLst/>
            <a:ahLst/>
            <a:cxnLst/>
            <a:rect l="l" t="t" r="r" b="b"/>
            <a:pathLst>
              <a:path w="563879">
                <a:moveTo>
                  <a:pt x="0" y="0"/>
                </a:moveTo>
                <a:lnTo>
                  <a:pt x="563854" y="0"/>
                </a:lnTo>
              </a:path>
            </a:pathLst>
          </a:custGeom>
          <a:ln w="58064">
            <a:solidFill>
              <a:srgbClr val="FFFFFF"/>
            </a:solidFill>
          </a:ln>
        </p:spPr>
        <p:txBody>
          <a:bodyPr wrap="square" lIns="0" tIns="0" rIns="0" bIns="0" rtlCol="0"/>
          <a:lstStyle/>
          <a:p>
            <a:endParaRPr/>
          </a:p>
        </p:txBody>
      </p:sp>
      <p:sp>
        <p:nvSpPr>
          <p:cNvPr id="2124" name="object 2124"/>
          <p:cNvSpPr/>
          <p:nvPr/>
        </p:nvSpPr>
        <p:spPr>
          <a:xfrm>
            <a:off x="4410887" y="3180599"/>
            <a:ext cx="566420" cy="0"/>
          </a:xfrm>
          <a:custGeom>
            <a:avLst/>
            <a:gdLst/>
            <a:ahLst/>
            <a:cxnLst/>
            <a:rect l="l" t="t" r="r" b="b"/>
            <a:pathLst>
              <a:path w="566420">
                <a:moveTo>
                  <a:pt x="0" y="0"/>
                </a:moveTo>
                <a:lnTo>
                  <a:pt x="565848" y="0"/>
                </a:lnTo>
              </a:path>
            </a:pathLst>
          </a:custGeom>
          <a:ln w="3175">
            <a:solidFill>
              <a:srgbClr val="221F1F"/>
            </a:solidFill>
          </a:ln>
        </p:spPr>
        <p:txBody>
          <a:bodyPr wrap="square" lIns="0" tIns="0" rIns="0" bIns="0" rtlCol="0"/>
          <a:lstStyle/>
          <a:p>
            <a:endParaRPr/>
          </a:p>
        </p:txBody>
      </p:sp>
      <p:sp>
        <p:nvSpPr>
          <p:cNvPr id="2125" name="object 2125"/>
          <p:cNvSpPr/>
          <p:nvPr/>
        </p:nvSpPr>
        <p:spPr>
          <a:xfrm>
            <a:off x="4410887" y="3179329"/>
            <a:ext cx="563880" cy="0"/>
          </a:xfrm>
          <a:custGeom>
            <a:avLst/>
            <a:gdLst/>
            <a:ahLst/>
            <a:cxnLst/>
            <a:rect l="l" t="t" r="r" b="b"/>
            <a:pathLst>
              <a:path w="563879">
                <a:moveTo>
                  <a:pt x="0" y="0"/>
                </a:moveTo>
                <a:lnTo>
                  <a:pt x="563841" y="0"/>
                </a:lnTo>
              </a:path>
            </a:pathLst>
          </a:custGeom>
          <a:ln w="3175">
            <a:solidFill>
              <a:srgbClr val="221F1F"/>
            </a:solidFill>
          </a:ln>
        </p:spPr>
        <p:txBody>
          <a:bodyPr wrap="square" lIns="0" tIns="0" rIns="0" bIns="0" rtlCol="0"/>
          <a:lstStyle/>
          <a:p>
            <a:endParaRPr/>
          </a:p>
        </p:txBody>
      </p:sp>
      <p:sp>
        <p:nvSpPr>
          <p:cNvPr id="2126" name="object 2126"/>
          <p:cNvSpPr/>
          <p:nvPr/>
        </p:nvSpPr>
        <p:spPr>
          <a:xfrm>
            <a:off x="4410887" y="3122814"/>
            <a:ext cx="2540" cy="55880"/>
          </a:xfrm>
          <a:custGeom>
            <a:avLst/>
            <a:gdLst/>
            <a:ahLst/>
            <a:cxnLst/>
            <a:rect l="l" t="t" r="r" b="b"/>
            <a:pathLst>
              <a:path w="2539" h="55880">
                <a:moveTo>
                  <a:pt x="0" y="55880"/>
                </a:moveTo>
                <a:lnTo>
                  <a:pt x="1993" y="55880"/>
                </a:lnTo>
                <a:lnTo>
                  <a:pt x="1993" y="0"/>
                </a:lnTo>
                <a:lnTo>
                  <a:pt x="0" y="0"/>
                </a:lnTo>
                <a:lnTo>
                  <a:pt x="0" y="55880"/>
                </a:lnTo>
                <a:close/>
              </a:path>
            </a:pathLst>
          </a:custGeom>
          <a:solidFill>
            <a:srgbClr val="221F1F"/>
          </a:solidFill>
        </p:spPr>
        <p:txBody>
          <a:bodyPr wrap="square" lIns="0" tIns="0" rIns="0" bIns="0" rtlCol="0"/>
          <a:lstStyle/>
          <a:p>
            <a:endParaRPr/>
          </a:p>
        </p:txBody>
      </p:sp>
      <p:sp>
        <p:nvSpPr>
          <p:cNvPr id="2127" name="object 2127"/>
          <p:cNvSpPr/>
          <p:nvPr/>
        </p:nvSpPr>
        <p:spPr>
          <a:xfrm>
            <a:off x="4410887" y="3122179"/>
            <a:ext cx="566420" cy="0"/>
          </a:xfrm>
          <a:custGeom>
            <a:avLst/>
            <a:gdLst/>
            <a:ahLst/>
            <a:cxnLst/>
            <a:rect l="l" t="t" r="r" b="b"/>
            <a:pathLst>
              <a:path w="566420">
                <a:moveTo>
                  <a:pt x="0" y="0"/>
                </a:moveTo>
                <a:lnTo>
                  <a:pt x="565848" y="0"/>
                </a:lnTo>
              </a:path>
            </a:pathLst>
          </a:custGeom>
          <a:ln w="3175">
            <a:solidFill>
              <a:srgbClr val="221F1F"/>
            </a:solidFill>
          </a:ln>
        </p:spPr>
        <p:txBody>
          <a:bodyPr wrap="square" lIns="0" tIns="0" rIns="0" bIns="0" rtlCol="0"/>
          <a:lstStyle/>
          <a:p>
            <a:endParaRPr/>
          </a:p>
        </p:txBody>
      </p:sp>
      <p:sp>
        <p:nvSpPr>
          <p:cNvPr id="2128" name="object 2128"/>
          <p:cNvSpPr/>
          <p:nvPr/>
        </p:nvSpPr>
        <p:spPr>
          <a:xfrm>
            <a:off x="4975729" y="3122813"/>
            <a:ext cx="0" cy="57150"/>
          </a:xfrm>
          <a:custGeom>
            <a:avLst/>
            <a:gdLst/>
            <a:ahLst/>
            <a:cxnLst/>
            <a:rect l="l" t="t" r="r" b="b"/>
            <a:pathLst>
              <a:path h="57150">
                <a:moveTo>
                  <a:pt x="0" y="57150"/>
                </a:moveTo>
                <a:lnTo>
                  <a:pt x="0" y="0"/>
                </a:lnTo>
                <a:lnTo>
                  <a:pt x="0" y="57150"/>
                </a:lnTo>
                <a:close/>
              </a:path>
            </a:pathLst>
          </a:custGeom>
          <a:solidFill>
            <a:srgbClr val="221F1F"/>
          </a:solidFill>
        </p:spPr>
        <p:txBody>
          <a:bodyPr wrap="square" lIns="0" tIns="0" rIns="0" bIns="0" rtlCol="0"/>
          <a:lstStyle/>
          <a:p>
            <a:endParaRPr/>
          </a:p>
        </p:txBody>
      </p:sp>
      <p:sp>
        <p:nvSpPr>
          <p:cNvPr id="2129" name="object 2129"/>
          <p:cNvSpPr/>
          <p:nvPr/>
        </p:nvSpPr>
        <p:spPr>
          <a:xfrm>
            <a:off x="4411214" y="3161275"/>
            <a:ext cx="563245" cy="0"/>
          </a:xfrm>
          <a:custGeom>
            <a:avLst/>
            <a:gdLst/>
            <a:ahLst/>
            <a:cxnLst/>
            <a:rect l="l" t="t" r="r" b="b"/>
            <a:pathLst>
              <a:path w="563245">
                <a:moveTo>
                  <a:pt x="0" y="0"/>
                </a:moveTo>
                <a:lnTo>
                  <a:pt x="563168" y="0"/>
                </a:lnTo>
              </a:path>
            </a:pathLst>
          </a:custGeom>
          <a:ln w="3175">
            <a:solidFill>
              <a:srgbClr val="FFFFFF"/>
            </a:solidFill>
          </a:ln>
        </p:spPr>
        <p:txBody>
          <a:bodyPr wrap="square" lIns="0" tIns="0" rIns="0" bIns="0" rtlCol="0"/>
          <a:lstStyle/>
          <a:p>
            <a:endParaRPr/>
          </a:p>
        </p:txBody>
      </p:sp>
      <p:sp>
        <p:nvSpPr>
          <p:cNvPr id="2130" name="object 2130"/>
          <p:cNvSpPr/>
          <p:nvPr/>
        </p:nvSpPr>
        <p:spPr>
          <a:xfrm>
            <a:off x="4411217" y="3161277"/>
            <a:ext cx="563245" cy="0"/>
          </a:xfrm>
          <a:custGeom>
            <a:avLst/>
            <a:gdLst/>
            <a:ahLst/>
            <a:cxnLst/>
            <a:rect l="l" t="t" r="r" b="b"/>
            <a:pathLst>
              <a:path w="563245">
                <a:moveTo>
                  <a:pt x="0" y="0"/>
                </a:moveTo>
                <a:lnTo>
                  <a:pt x="563181" y="0"/>
                </a:lnTo>
              </a:path>
            </a:pathLst>
          </a:custGeom>
          <a:ln w="3175">
            <a:solidFill>
              <a:srgbClr val="221F1F"/>
            </a:solidFill>
          </a:ln>
        </p:spPr>
        <p:txBody>
          <a:bodyPr wrap="square" lIns="0" tIns="0" rIns="0" bIns="0" rtlCol="0"/>
          <a:lstStyle/>
          <a:p>
            <a:endParaRPr/>
          </a:p>
        </p:txBody>
      </p:sp>
      <p:sp>
        <p:nvSpPr>
          <p:cNvPr id="2131" name="object 2131"/>
          <p:cNvSpPr/>
          <p:nvPr/>
        </p:nvSpPr>
        <p:spPr>
          <a:xfrm>
            <a:off x="4411214" y="3141256"/>
            <a:ext cx="563245" cy="0"/>
          </a:xfrm>
          <a:custGeom>
            <a:avLst/>
            <a:gdLst/>
            <a:ahLst/>
            <a:cxnLst/>
            <a:rect l="l" t="t" r="r" b="b"/>
            <a:pathLst>
              <a:path w="563245">
                <a:moveTo>
                  <a:pt x="0" y="0"/>
                </a:moveTo>
                <a:lnTo>
                  <a:pt x="563168" y="0"/>
                </a:lnTo>
              </a:path>
            </a:pathLst>
          </a:custGeom>
          <a:ln w="3175">
            <a:solidFill>
              <a:srgbClr val="FFFFFF"/>
            </a:solidFill>
          </a:ln>
        </p:spPr>
        <p:txBody>
          <a:bodyPr wrap="square" lIns="0" tIns="0" rIns="0" bIns="0" rtlCol="0"/>
          <a:lstStyle/>
          <a:p>
            <a:endParaRPr/>
          </a:p>
        </p:txBody>
      </p:sp>
      <p:sp>
        <p:nvSpPr>
          <p:cNvPr id="2132" name="object 2132"/>
          <p:cNvSpPr/>
          <p:nvPr/>
        </p:nvSpPr>
        <p:spPr>
          <a:xfrm>
            <a:off x="4411217" y="3141249"/>
            <a:ext cx="563245" cy="0"/>
          </a:xfrm>
          <a:custGeom>
            <a:avLst/>
            <a:gdLst/>
            <a:ahLst/>
            <a:cxnLst/>
            <a:rect l="l" t="t" r="r" b="b"/>
            <a:pathLst>
              <a:path w="563245">
                <a:moveTo>
                  <a:pt x="0" y="0"/>
                </a:moveTo>
                <a:lnTo>
                  <a:pt x="563181" y="0"/>
                </a:lnTo>
              </a:path>
            </a:pathLst>
          </a:custGeom>
          <a:ln w="3175">
            <a:solidFill>
              <a:srgbClr val="221F1F"/>
            </a:solidFill>
          </a:ln>
        </p:spPr>
        <p:txBody>
          <a:bodyPr wrap="square" lIns="0" tIns="0" rIns="0" bIns="0" rtlCol="0"/>
          <a:lstStyle/>
          <a:p>
            <a:endParaRPr/>
          </a:p>
        </p:txBody>
      </p:sp>
      <p:sp>
        <p:nvSpPr>
          <p:cNvPr id="2133" name="object 2133"/>
          <p:cNvSpPr/>
          <p:nvPr/>
        </p:nvSpPr>
        <p:spPr>
          <a:xfrm>
            <a:off x="3231972" y="3814991"/>
            <a:ext cx="0" cy="230504"/>
          </a:xfrm>
          <a:custGeom>
            <a:avLst/>
            <a:gdLst/>
            <a:ahLst/>
            <a:cxnLst/>
            <a:rect l="l" t="t" r="r" b="b"/>
            <a:pathLst>
              <a:path h="230504">
                <a:moveTo>
                  <a:pt x="0" y="0"/>
                </a:moveTo>
                <a:lnTo>
                  <a:pt x="0" y="230428"/>
                </a:lnTo>
              </a:path>
            </a:pathLst>
          </a:custGeom>
          <a:ln w="3175">
            <a:solidFill>
              <a:srgbClr val="221F1F"/>
            </a:solidFill>
          </a:ln>
        </p:spPr>
        <p:txBody>
          <a:bodyPr wrap="square" lIns="0" tIns="0" rIns="0" bIns="0" rtlCol="0"/>
          <a:lstStyle/>
          <a:p>
            <a:endParaRPr/>
          </a:p>
        </p:txBody>
      </p:sp>
      <p:sp>
        <p:nvSpPr>
          <p:cNvPr id="2134" name="object 2134"/>
          <p:cNvSpPr/>
          <p:nvPr/>
        </p:nvSpPr>
        <p:spPr>
          <a:xfrm>
            <a:off x="6252711" y="3207943"/>
            <a:ext cx="0" cy="569595"/>
          </a:xfrm>
          <a:custGeom>
            <a:avLst/>
            <a:gdLst/>
            <a:ahLst/>
            <a:cxnLst/>
            <a:rect l="l" t="t" r="r" b="b"/>
            <a:pathLst>
              <a:path h="569595">
                <a:moveTo>
                  <a:pt x="0" y="0"/>
                </a:moveTo>
                <a:lnTo>
                  <a:pt x="0" y="569226"/>
                </a:lnTo>
              </a:path>
            </a:pathLst>
          </a:custGeom>
          <a:ln w="3175">
            <a:solidFill>
              <a:srgbClr val="FFFFFF"/>
            </a:solidFill>
          </a:ln>
        </p:spPr>
        <p:txBody>
          <a:bodyPr wrap="square" lIns="0" tIns="0" rIns="0" bIns="0" rtlCol="0"/>
          <a:lstStyle/>
          <a:p>
            <a:endParaRPr/>
          </a:p>
        </p:txBody>
      </p:sp>
      <p:sp>
        <p:nvSpPr>
          <p:cNvPr id="2135" name="object 2135"/>
          <p:cNvSpPr/>
          <p:nvPr/>
        </p:nvSpPr>
        <p:spPr>
          <a:xfrm>
            <a:off x="3233915" y="3199942"/>
            <a:ext cx="0" cy="569595"/>
          </a:xfrm>
          <a:custGeom>
            <a:avLst/>
            <a:gdLst/>
            <a:ahLst/>
            <a:cxnLst/>
            <a:rect l="l" t="t" r="r" b="b"/>
            <a:pathLst>
              <a:path h="569595">
                <a:moveTo>
                  <a:pt x="0" y="0"/>
                </a:moveTo>
                <a:lnTo>
                  <a:pt x="0" y="569226"/>
                </a:lnTo>
              </a:path>
            </a:pathLst>
          </a:custGeom>
          <a:ln w="3175">
            <a:solidFill>
              <a:srgbClr val="FFFFFF"/>
            </a:solidFill>
          </a:ln>
        </p:spPr>
        <p:txBody>
          <a:bodyPr wrap="square" lIns="0" tIns="0" rIns="0" bIns="0" rtlCol="0"/>
          <a:lstStyle/>
          <a:p>
            <a:endParaRPr/>
          </a:p>
        </p:txBody>
      </p:sp>
      <p:sp>
        <p:nvSpPr>
          <p:cNvPr id="2136" name="object 2136"/>
          <p:cNvSpPr/>
          <p:nvPr/>
        </p:nvSpPr>
        <p:spPr>
          <a:xfrm>
            <a:off x="1353947" y="3816337"/>
            <a:ext cx="0" cy="280670"/>
          </a:xfrm>
          <a:custGeom>
            <a:avLst/>
            <a:gdLst/>
            <a:ahLst/>
            <a:cxnLst/>
            <a:rect l="l" t="t" r="r" b="b"/>
            <a:pathLst>
              <a:path h="280670">
                <a:moveTo>
                  <a:pt x="0" y="0"/>
                </a:moveTo>
                <a:lnTo>
                  <a:pt x="0" y="280250"/>
                </a:lnTo>
              </a:path>
            </a:pathLst>
          </a:custGeom>
          <a:ln w="8000">
            <a:solidFill>
              <a:srgbClr val="010202"/>
            </a:solidFill>
          </a:ln>
        </p:spPr>
        <p:txBody>
          <a:bodyPr wrap="square" lIns="0" tIns="0" rIns="0" bIns="0" rtlCol="0"/>
          <a:lstStyle/>
          <a:p>
            <a:endParaRPr/>
          </a:p>
        </p:txBody>
      </p:sp>
      <p:sp>
        <p:nvSpPr>
          <p:cNvPr id="2137" name="object 2137"/>
          <p:cNvSpPr/>
          <p:nvPr/>
        </p:nvSpPr>
        <p:spPr>
          <a:xfrm>
            <a:off x="1349946" y="4120616"/>
            <a:ext cx="8255" cy="24130"/>
          </a:xfrm>
          <a:custGeom>
            <a:avLst/>
            <a:gdLst/>
            <a:ahLst/>
            <a:cxnLst/>
            <a:rect l="l" t="t" r="r" b="b"/>
            <a:pathLst>
              <a:path w="8255" h="24129">
                <a:moveTo>
                  <a:pt x="8000" y="0"/>
                </a:moveTo>
                <a:lnTo>
                  <a:pt x="0" y="0"/>
                </a:lnTo>
                <a:lnTo>
                  <a:pt x="0" y="24015"/>
                </a:lnTo>
                <a:lnTo>
                  <a:pt x="8000" y="24015"/>
                </a:lnTo>
                <a:lnTo>
                  <a:pt x="8000" y="0"/>
                </a:lnTo>
                <a:close/>
              </a:path>
            </a:pathLst>
          </a:custGeom>
          <a:solidFill>
            <a:srgbClr val="010202"/>
          </a:solidFill>
        </p:spPr>
        <p:txBody>
          <a:bodyPr wrap="square" lIns="0" tIns="0" rIns="0" bIns="0" rtlCol="0"/>
          <a:lstStyle/>
          <a:p>
            <a:endParaRPr/>
          </a:p>
        </p:txBody>
      </p:sp>
      <p:sp>
        <p:nvSpPr>
          <p:cNvPr id="2138" name="object 2138"/>
          <p:cNvSpPr/>
          <p:nvPr/>
        </p:nvSpPr>
        <p:spPr>
          <a:xfrm>
            <a:off x="1349946" y="4168660"/>
            <a:ext cx="8255" cy="24130"/>
          </a:xfrm>
          <a:custGeom>
            <a:avLst/>
            <a:gdLst/>
            <a:ahLst/>
            <a:cxnLst/>
            <a:rect l="l" t="t" r="r" b="b"/>
            <a:pathLst>
              <a:path w="8255" h="24129">
                <a:moveTo>
                  <a:pt x="8000" y="0"/>
                </a:moveTo>
                <a:lnTo>
                  <a:pt x="0" y="0"/>
                </a:lnTo>
                <a:lnTo>
                  <a:pt x="0" y="24028"/>
                </a:lnTo>
                <a:lnTo>
                  <a:pt x="8000" y="24028"/>
                </a:lnTo>
                <a:lnTo>
                  <a:pt x="8000" y="0"/>
                </a:lnTo>
                <a:close/>
              </a:path>
            </a:pathLst>
          </a:custGeom>
          <a:solidFill>
            <a:srgbClr val="010202"/>
          </a:solidFill>
        </p:spPr>
        <p:txBody>
          <a:bodyPr wrap="square" lIns="0" tIns="0" rIns="0" bIns="0" rtlCol="0"/>
          <a:lstStyle/>
          <a:p>
            <a:endParaRPr/>
          </a:p>
        </p:txBody>
      </p:sp>
      <p:sp>
        <p:nvSpPr>
          <p:cNvPr id="2139" name="object 2139"/>
          <p:cNvSpPr/>
          <p:nvPr/>
        </p:nvSpPr>
        <p:spPr>
          <a:xfrm>
            <a:off x="1353947" y="4216692"/>
            <a:ext cx="0" cy="201295"/>
          </a:xfrm>
          <a:custGeom>
            <a:avLst/>
            <a:gdLst/>
            <a:ahLst/>
            <a:cxnLst/>
            <a:rect l="l" t="t" r="r" b="b"/>
            <a:pathLst>
              <a:path h="201295">
                <a:moveTo>
                  <a:pt x="0" y="0"/>
                </a:moveTo>
                <a:lnTo>
                  <a:pt x="0" y="201053"/>
                </a:lnTo>
              </a:path>
            </a:pathLst>
          </a:custGeom>
          <a:ln w="8000">
            <a:solidFill>
              <a:srgbClr val="010202"/>
            </a:solidFill>
          </a:ln>
        </p:spPr>
        <p:txBody>
          <a:bodyPr wrap="square" lIns="0" tIns="0" rIns="0" bIns="0" rtlCol="0"/>
          <a:lstStyle/>
          <a:p>
            <a:endParaRPr/>
          </a:p>
        </p:txBody>
      </p:sp>
      <p:sp>
        <p:nvSpPr>
          <p:cNvPr id="2140" name="object 2140"/>
          <p:cNvSpPr/>
          <p:nvPr/>
        </p:nvSpPr>
        <p:spPr>
          <a:xfrm>
            <a:off x="6782936" y="3800309"/>
            <a:ext cx="0" cy="280670"/>
          </a:xfrm>
          <a:custGeom>
            <a:avLst/>
            <a:gdLst/>
            <a:ahLst/>
            <a:cxnLst/>
            <a:rect l="l" t="t" r="r" b="b"/>
            <a:pathLst>
              <a:path h="280670">
                <a:moveTo>
                  <a:pt x="0" y="0"/>
                </a:moveTo>
                <a:lnTo>
                  <a:pt x="0" y="280263"/>
                </a:lnTo>
              </a:path>
            </a:pathLst>
          </a:custGeom>
          <a:ln w="8013">
            <a:solidFill>
              <a:srgbClr val="010202"/>
            </a:solidFill>
          </a:ln>
        </p:spPr>
        <p:txBody>
          <a:bodyPr wrap="square" lIns="0" tIns="0" rIns="0" bIns="0" rtlCol="0"/>
          <a:lstStyle/>
          <a:p>
            <a:endParaRPr/>
          </a:p>
        </p:txBody>
      </p:sp>
      <p:sp>
        <p:nvSpPr>
          <p:cNvPr id="2141" name="object 2141"/>
          <p:cNvSpPr/>
          <p:nvPr/>
        </p:nvSpPr>
        <p:spPr>
          <a:xfrm>
            <a:off x="6778929" y="4104601"/>
            <a:ext cx="8255" cy="24130"/>
          </a:xfrm>
          <a:custGeom>
            <a:avLst/>
            <a:gdLst/>
            <a:ahLst/>
            <a:cxnLst/>
            <a:rect l="l" t="t" r="r" b="b"/>
            <a:pathLst>
              <a:path w="8254" h="24129">
                <a:moveTo>
                  <a:pt x="8013" y="0"/>
                </a:moveTo>
                <a:lnTo>
                  <a:pt x="0" y="0"/>
                </a:lnTo>
                <a:lnTo>
                  <a:pt x="0" y="24015"/>
                </a:lnTo>
                <a:lnTo>
                  <a:pt x="8013" y="24015"/>
                </a:lnTo>
                <a:lnTo>
                  <a:pt x="8013" y="0"/>
                </a:lnTo>
                <a:close/>
              </a:path>
            </a:pathLst>
          </a:custGeom>
          <a:solidFill>
            <a:srgbClr val="010202"/>
          </a:solidFill>
        </p:spPr>
        <p:txBody>
          <a:bodyPr wrap="square" lIns="0" tIns="0" rIns="0" bIns="0" rtlCol="0"/>
          <a:lstStyle/>
          <a:p>
            <a:endParaRPr/>
          </a:p>
        </p:txBody>
      </p:sp>
      <p:sp>
        <p:nvSpPr>
          <p:cNvPr id="2142" name="object 2142"/>
          <p:cNvSpPr/>
          <p:nvPr/>
        </p:nvSpPr>
        <p:spPr>
          <a:xfrm>
            <a:off x="6778929" y="4152646"/>
            <a:ext cx="8255" cy="24130"/>
          </a:xfrm>
          <a:custGeom>
            <a:avLst/>
            <a:gdLst/>
            <a:ahLst/>
            <a:cxnLst/>
            <a:rect l="l" t="t" r="r" b="b"/>
            <a:pathLst>
              <a:path w="8254" h="24129">
                <a:moveTo>
                  <a:pt x="8013" y="0"/>
                </a:moveTo>
                <a:lnTo>
                  <a:pt x="0" y="0"/>
                </a:lnTo>
                <a:lnTo>
                  <a:pt x="0" y="24028"/>
                </a:lnTo>
                <a:lnTo>
                  <a:pt x="8013" y="24028"/>
                </a:lnTo>
                <a:lnTo>
                  <a:pt x="8013" y="0"/>
                </a:lnTo>
                <a:close/>
              </a:path>
            </a:pathLst>
          </a:custGeom>
          <a:solidFill>
            <a:srgbClr val="010202"/>
          </a:solidFill>
        </p:spPr>
        <p:txBody>
          <a:bodyPr wrap="square" lIns="0" tIns="0" rIns="0" bIns="0" rtlCol="0"/>
          <a:lstStyle/>
          <a:p>
            <a:endParaRPr/>
          </a:p>
        </p:txBody>
      </p:sp>
      <p:sp>
        <p:nvSpPr>
          <p:cNvPr id="2143" name="object 2143"/>
          <p:cNvSpPr/>
          <p:nvPr/>
        </p:nvSpPr>
        <p:spPr>
          <a:xfrm>
            <a:off x="6782936" y="4200690"/>
            <a:ext cx="0" cy="201295"/>
          </a:xfrm>
          <a:custGeom>
            <a:avLst/>
            <a:gdLst/>
            <a:ahLst/>
            <a:cxnLst/>
            <a:rect l="l" t="t" r="r" b="b"/>
            <a:pathLst>
              <a:path h="201295">
                <a:moveTo>
                  <a:pt x="0" y="0"/>
                </a:moveTo>
                <a:lnTo>
                  <a:pt x="0" y="201053"/>
                </a:lnTo>
              </a:path>
            </a:pathLst>
          </a:custGeom>
          <a:ln w="8013">
            <a:solidFill>
              <a:srgbClr val="010202"/>
            </a:solidFill>
          </a:ln>
        </p:spPr>
        <p:txBody>
          <a:bodyPr wrap="square" lIns="0" tIns="0" rIns="0" bIns="0" rtlCol="0"/>
          <a:lstStyle/>
          <a:p>
            <a:endParaRPr/>
          </a:p>
        </p:txBody>
      </p:sp>
      <p:sp>
        <p:nvSpPr>
          <p:cNvPr id="2144" name="object 2144"/>
          <p:cNvSpPr/>
          <p:nvPr/>
        </p:nvSpPr>
        <p:spPr>
          <a:xfrm>
            <a:off x="1886737" y="3810990"/>
            <a:ext cx="0" cy="230504"/>
          </a:xfrm>
          <a:custGeom>
            <a:avLst/>
            <a:gdLst/>
            <a:ahLst/>
            <a:cxnLst/>
            <a:rect l="l" t="t" r="r" b="b"/>
            <a:pathLst>
              <a:path h="230504">
                <a:moveTo>
                  <a:pt x="0" y="0"/>
                </a:moveTo>
                <a:lnTo>
                  <a:pt x="0" y="230428"/>
                </a:lnTo>
              </a:path>
            </a:pathLst>
          </a:custGeom>
          <a:ln w="3175">
            <a:solidFill>
              <a:srgbClr val="221F1F"/>
            </a:solidFill>
          </a:ln>
        </p:spPr>
        <p:txBody>
          <a:bodyPr wrap="square" lIns="0" tIns="0" rIns="0" bIns="0" rtlCol="0"/>
          <a:lstStyle/>
          <a:p>
            <a:endParaRPr/>
          </a:p>
        </p:txBody>
      </p:sp>
      <p:sp>
        <p:nvSpPr>
          <p:cNvPr id="2145" name="object 2145"/>
          <p:cNvSpPr/>
          <p:nvPr/>
        </p:nvSpPr>
        <p:spPr>
          <a:xfrm>
            <a:off x="6254750" y="3814991"/>
            <a:ext cx="0" cy="230504"/>
          </a:xfrm>
          <a:custGeom>
            <a:avLst/>
            <a:gdLst/>
            <a:ahLst/>
            <a:cxnLst/>
            <a:rect l="l" t="t" r="r" b="b"/>
            <a:pathLst>
              <a:path h="230504">
                <a:moveTo>
                  <a:pt x="0" y="0"/>
                </a:moveTo>
                <a:lnTo>
                  <a:pt x="0" y="230428"/>
                </a:lnTo>
              </a:path>
            </a:pathLst>
          </a:custGeom>
          <a:ln w="3175">
            <a:solidFill>
              <a:srgbClr val="221F1F"/>
            </a:solidFill>
          </a:ln>
        </p:spPr>
        <p:txBody>
          <a:bodyPr wrap="square" lIns="0" tIns="0" rIns="0" bIns="0" rtlCol="0"/>
          <a:lstStyle/>
          <a:p>
            <a:endParaRPr/>
          </a:p>
        </p:txBody>
      </p:sp>
      <p:sp>
        <p:nvSpPr>
          <p:cNvPr id="2146" name="object 2146"/>
          <p:cNvSpPr/>
          <p:nvPr/>
        </p:nvSpPr>
        <p:spPr>
          <a:xfrm>
            <a:off x="1229627" y="3956003"/>
            <a:ext cx="5657215" cy="0"/>
          </a:xfrm>
          <a:custGeom>
            <a:avLst/>
            <a:gdLst/>
            <a:ahLst/>
            <a:cxnLst/>
            <a:rect l="l" t="t" r="r" b="b"/>
            <a:pathLst>
              <a:path w="5657215">
                <a:moveTo>
                  <a:pt x="0" y="0"/>
                </a:moveTo>
                <a:lnTo>
                  <a:pt x="5657202" y="0"/>
                </a:lnTo>
              </a:path>
            </a:pathLst>
          </a:custGeom>
          <a:ln w="3175">
            <a:solidFill>
              <a:srgbClr val="221F1F"/>
            </a:solidFill>
          </a:ln>
        </p:spPr>
        <p:txBody>
          <a:bodyPr wrap="square" lIns="0" tIns="0" rIns="0" bIns="0" rtlCol="0"/>
          <a:lstStyle/>
          <a:p>
            <a:endParaRPr/>
          </a:p>
        </p:txBody>
      </p:sp>
      <p:sp>
        <p:nvSpPr>
          <p:cNvPr id="2147" name="object 2147"/>
          <p:cNvSpPr/>
          <p:nvPr/>
        </p:nvSpPr>
        <p:spPr>
          <a:xfrm>
            <a:off x="1229626" y="3955999"/>
            <a:ext cx="5657215" cy="0"/>
          </a:xfrm>
          <a:custGeom>
            <a:avLst/>
            <a:gdLst/>
            <a:ahLst/>
            <a:cxnLst/>
            <a:rect l="l" t="t" r="r" b="b"/>
            <a:pathLst>
              <a:path w="5657215">
                <a:moveTo>
                  <a:pt x="0" y="0"/>
                </a:moveTo>
                <a:lnTo>
                  <a:pt x="5657202" y="0"/>
                </a:lnTo>
              </a:path>
            </a:pathLst>
          </a:custGeom>
          <a:ln w="3175">
            <a:solidFill>
              <a:srgbClr val="221F1F"/>
            </a:solidFill>
          </a:ln>
        </p:spPr>
        <p:txBody>
          <a:bodyPr wrap="square" lIns="0" tIns="0" rIns="0" bIns="0" rtlCol="0"/>
          <a:lstStyle/>
          <a:p>
            <a:endParaRPr/>
          </a:p>
        </p:txBody>
      </p:sp>
      <p:sp>
        <p:nvSpPr>
          <p:cNvPr id="2148" name="object 2148"/>
          <p:cNvSpPr txBox="1"/>
          <p:nvPr/>
        </p:nvSpPr>
        <p:spPr>
          <a:xfrm>
            <a:off x="4658023" y="3963906"/>
            <a:ext cx="198755" cy="121920"/>
          </a:xfrm>
          <a:prstGeom prst="rect">
            <a:avLst/>
          </a:prstGeom>
        </p:spPr>
        <p:txBody>
          <a:bodyPr vert="horz" wrap="square" lIns="0" tIns="16510" rIns="0" bIns="0" rtlCol="0">
            <a:spAutoFit/>
          </a:bodyPr>
          <a:lstStyle/>
          <a:p>
            <a:pPr marL="12700">
              <a:lnSpc>
                <a:spcPct val="100000"/>
              </a:lnSpc>
              <a:spcBef>
                <a:spcPts val="130"/>
              </a:spcBef>
            </a:pPr>
            <a:r>
              <a:rPr sz="600" spc="-30" dirty="0">
                <a:solidFill>
                  <a:srgbClr val="221F1F"/>
                </a:solidFill>
                <a:latin typeface="Arial"/>
                <a:cs typeface="Arial"/>
              </a:rPr>
              <a:t>Plaza</a:t>
            </a:r>
            <a:endParaRPr sz="600">
              <a:latin typeface="Arial"/>
              <a:cs typeface="Arial"/>
            </a:endParaRPr>
          </a:p>
        </p:txBody>
      </p:sp>
      <p:sp>
        <p:nvSpPr>
          <p:cNvPr id="2149" name="object 2149"/>
          <p:cNvSpPr txBox="1"/>
          <p:nvPr/>
        </p:nvSpPr>
        <p:spPr>
          <a:xfrm>
            <a:off x="4451674" y="3835868"/>
            <a:ext cx="61722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~100-112’</a:t>
            </a:r>
            <a:r>
              <a:rPr sz="600" spc="-65" dirty="0">
                <a:solidFill>
                  <a:srgbClr val="221F1F"/>
                </a:solidFill>
                <a:latin typeface="Arial"/>
                <a:cs typeface="Arial"/>
              </a:rPr>
              <a:t> </a:t>
            </a:r>
            <a:r>
              <a:rPr sz="600" spc="-15" dirty="0">
                <a:solidFill>
                  <a:srgbClr val="221F1F"/>
                </a:solidFill>
                <a:latin typeface="Arial"/>
                <a:cs typeface="Arial"/>
              </a:rPr>
              <a:t>(varies)</a:t>
            </a:r>
            <a:endParaRPr sz="600">
              <a:latin typeface="Arial"/>
              <a:cs typeface="Arial"/>
            </a:endParaRPr>
          </a:p>
        </p:txBody>
      </p:sp>
      <p:sp>
        <p:nvSpPr>
          <p:cNvPr id="2150" name="object 2150"/>
          <p:cNvSpPr/>
          <p:nvPr/>
        </p:nvSpPr>
        <p:spPr>
          <a:xfrm>
            <a:off x="3205876" y="3931061"/>
            <a:ext cx="50165" cy="50165"/>
          </a:xfrm>
          <a:custGeom>
            <a:avLst/>
            <a:gdLst/>
            <a:ahLst/>
            <a:cxnLst/>
            <a:rect l="l" t="t" r="r" b="b"/>
            <a:pathLst>
              <a:path w="50164" h="50164">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2151" name="object 2151"/>
          <p:cNvSpPr/>
          <p:nvPr/>
        </p:nvSpPr>
        <p:spPr>
          <a:xfrm>
            <a:off x="6231742" y="3931061"/>
            <a:ext cx="50165" cy="50165"/>
          </a:xfrm>
          <a:custGeom>
            <a:avLst/>
            <a:gdLst/>
            <a:ahLst/>
            <a:cxnLst/>
            <a:rect l="l" t="t" r="r" b="b"/>
            <a:pathLst>
              <a:path w="50164" h="50164">
                <a:moveTo>
                  <a:pt x="24942" y="0"/>
                </a:moveTo>
                <a:lnTo>
                  <a:pt x="15232" y="1961"/>
                </a:lnTo>
                <a:lnTo>
                  <a:pt x="7304" y="7308"/>
                </a:lnTo>
                <a:lnTo>
                  <a:pt x="1959" y="15237"/>
                </a:lnTo>
                <a:lnTo>
                  <a:pt x="0" y="24942"/>
                </a:lnTo>
                <a:lnTo>
                  <a:pt x="1959" y="34653"/>
                </a:lnTo>
                <a:lnTo>
                  <a:pt x="7304" y="42581"/>
                </a:lnTo>
                <a:lnTo>
                  <a:pt x="15232" y="47926"/>
                </a:lnTo>
                <a:lnTo>
                  <a:pt x="24942" y="49885"/>
                </a:lnTo>
                <a:lnTo>
                  <a:pt x="34653" y="47926"/>
                </a:lnTo>
                <a:lnTo>
                  <a:pt x="42581" y="42581"/>
                </a:lnTo>
                <a:lnTo>
                  <a:pt x="47926" y="34653"/>
                </a:lnTo>
                <a:lnTo>
                  <a:pt x="49885" y="24942"/>
                </a:lnTo>
                <a:lnTo>
                  <a:pt x="47926" y="15237"/>
                </a:lnTo>
                <a:lnTo>
                  <a:pt x="42581" y="7308"/>
                </a:lnTo>
                <a:lnTo>
                  <a:pt x="34653" y="1961"/>
                </a:lnTo>
                <a:lnTo>
                  <a:pt x="24942" y="0"/>
                </a:lnTo>
                <a:close/>
              </a:path>
            </a:pathLst>
          </a:custGeom>
          <a:solidFill>
            <a:srgbClr val="221F1F"/>
          </a:solidFill>
        </p:spPr>
        <p:txBody>
          <a:bodyPr wrap="square" lIns="0" tIns="0" rIns="0" bIns="0" rtlCol="0"/>
          <a:lstStyle/>
          <a:p>
            <a:endParaRPr/>
          </a:p>
        </p:txBody>
      </p:sp>
      <p:sp>
        <p:nvSpPr>
          <p:cNvPr id="2152" name="object 2152"/>
          <p:cNvSpPr txBox="1"/>
          <p:nvPr/>
        </p:nvSpPr>
        <p:spPr>
          <a:xfrm>
            <a:off x="2276631" y="3829592"/>
            <a:ext cx="585470" cy="121920"/>
          </a:xfrm>
          <a:prstGeom prst="rect">
            <a:avLst/>
          </a:prstGeom>
        </p:spPr>
        <p:txBody>
          <a:bodyPr vert="horz" wrap="square" lIns="0" tIns="16510" rIns="0" bIns="0" rtlCol="0">
            <a:spAutoFit/>
          </a:bodyPr>
          <a:lstStyle/>
          <a:p>
            <a:pPr marL="12700">
              <a:lnSpc>
                <a:spcPct val="100000"/>
              </a:lnSpc>
              <a:spcBef>
                <a:spcPts val="130"/>
              </a:spcBef>
            </a:pPr>
            <a:r>
              <a:rPr sz="600" dirty="0">
                <a:solidFill>
                  <a:srgbClr val="221F1F"/>
                </a:solidFill>
                <a:latin typeface="Arial"/>
                <a:cs typeface="Arial"/>
              </a:rPr>
              <a:t>~39’</a:t>
            </a:r>
            <a:r>
              <a:rPr sz="600" spc="-60" dirty="0">
                <a:solidFill>
                  <a:srgbClr val="221F1F"/>
                </a:solidFill>
                <a:latin typeface="Arial"/>
                <a:cs typeface="Arial"/>
              </a:rPr>
              <a:t> </a:t>
            </a:r>
            <a:r>
              <a:rPr sz="600" spc="-10" dirty="0">
                <a:solidFill>
                  <a:srgbClr val="221F1F"/>
                </a:solidFill>
                <a:latin typeface="Arial"/>
                <a:cs typeface="Arial"/>
              </a:rPr>
              <a:t>-</a:t>
            </a:r>
            <a:r>
              <a:rPr sz="600" spc="-60" dirty="0">
                <a:solidFill>
                  <a:srgbClr val="221F1F"/>
                </a:solidFill>
                <a:latin typeface="Arial"/>
                <a:cs typeface="Arial"/>
              </a:rPr>
              <a:t> </a:t>
            </a:r>
            <a:r>
              <a:rPr sz="600" spc="-10" dirty="0">
                <a:solidFill>
                  <a:srgbClr val="221F1F"/>
                </a:solidFill>
                <a:latin typeface="Arial"/>
                <a:cs typeface="Arial"/>
              </a:rPr>
              <a:t>53’</a:t>
            </a:r>
            <a:r>
              <a:rPr sz="600" spc="-60" dirty="0">
                <a:solidFill>
                  <a:srgbClr val="221F1F"/>
                </a:solidFill>
                <a:latin typeface="Arial"/>
                <a:cs typeface="Arial"/>
              </a:rPr>
              <a:t> </a:t>
            </a:r>
            <a:r>
              <a:rPr sz="600" spc="-15" dirty="0">
                <a:solidFill>
                  <a:srgbClr val="221F1F"/>
                </a:solidFill>
                <a:latin typeface="Arial"/>
                <a:cs typeface="Arial"/>
              </a:rPr>
              <a:t>(varies)</a:t>
            </a:r>
            <a:endParaRPr sz="600">
              <a:latin typeface="Arial"/>
              <a:cs typeface="Arial"/>
            </a:endParaRPr>
          </a:p>
        </p:txBody>
      </p:sp>
      <p:sp>
        <p:nvSpPr>
          <p:cNvPr id="2153" name="object 2153"/>
          <p:cNvSpPr txBox="1"/>
          <p:nvPr/>
        </p:nvSpPr>
        <p:spPr>
          <a:xfrm>
            <a:off x="1563736" y="3829592"/>
            <a:ext cx="12446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18’</a:t>
            </a:r>
            <a:endParaRPr sz="600">
              <a:latin typeface="Arial"/>
              <a:cs typeface="Arial"/>
            </a:endParaRPr>
          </a:p>
        </p:txBody>
      </p:sp>
      <p:sp>
        <p:nvSpPr>
          <p:cNvPr id="2154" name="object 2154"/>
          <p:cNvSpPr txBox="1"/>
          <p:nvPr/>
        </p:nvSpPr>
        <p:spPr>
          <a:xfrm>
            <a:off x="6456788" y="3832314"/>
            <a:ext cx="12446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18’</a:t>
            </a:r>
            <a:endParaRPr sz="600">
              <a:latin typeface="Arial"/>
              <a:cs typeface="Arial"/>
            </a:endParaRPr>
          </a:p>
        </p:txBody>
      </p:sp>
      <p:sp>
        <p:nvSpPr>
          <p:cNvPr id="2155" name="object 2155"/>
          <p:cNvSpPr txBox="1"/>
          <p:nvPr/>
        </p:nvSpPr>
        <p:spPr>
          <a:xfrm>
            <a:off x="1434418" y="3963955"/>
            <a:ext cx="367665" cy="210185"/>
          </a:xfrm>
          <a:prstGeom prst="rect">
            <a:avLst/>
          </a:prstGeom>
        </p:spPr>
        <p:txBody>
          <a:bodyPr vert="horz" wrap="square" lIns="0" tIns="22225" rIns="0" bIns="0" rtlCol="0">
            <a:spAutoFit/>
          </a:bodyPr>
          <a:lstStyle/>
          <a:p>
            <a:pPr marL="13970" marR="5080" indent="-1905">
              <a:lnSpc>
                <a:spcPts val="690"/>
              </a:lnSpc>
              <a:spcBef>
                <a:spcPts val="175"/>
              </a:spcBef>
            </a:pPr>
            <a:r>
              <a:rPr sz="600" spc="-10" dirty="0">
                <a:solidFill>
                  <a:srgbClr val="221F1F"/>
                </a:solidFill>
                <a:latin typeface="Arial"/>
                <a:cs typeface="Arial"/>
              </a:rPr>
              <a:t>Sidewalk</a:t>
            </a:r>
            <a:r>
              <a:rPr sz="600" spc="-100" dirty="0">
                <a:solidFill>
                  <a:srgbClr val="221F1F"/>
                </a:solidFill>
                <a:latin typeface="Arial"/>
                <a:cs typeface="Arial"/>
              </a:rPr>
              <a:t> </a:t>
            </a:r>
            <a:r>
              <a:rPr sz="600" spc="40" dirty="0">
                <a:solidFill>
                  <a:srgbClr val="221F1F"/>
                </a:solidFill>
                <a:latin typeface="Arial"/>
                <a:cs typeface="Arial"/>
              </a:rPr>
              <a:t>/  </a:t>
            </a:r>
            <a:r>
              <a:rPr sz="600" spc="-25" dirty="0">
                <a:solidFill>
                  <a:srgbClr val="221F1F"/>
                </a:solidFill>
                <a:latin typeface="Arial"/>
                <a:cs typeface="Arial"/>
              </a:rPr>
              <a:t>Cafe</a:t>
            </a:r>
            <a:r>
              <a:rPr sz="600" spc="-105" dirty="0">
                <a:solidFill>
                  <a:srgbClr val="221F1F"/>
                </a:solidFill>
                <a:latin typeface="Arial"/>
                <a:cs typeface="Arial"/>
              </a:rPr>
              <a:t> </a:t>
            </a:r>
            <a:r>
              <a:rPr sz="600" spc="-5" dirty="0">
                <a:solidFill>
                  <a:srgbClr val="221F1F"/>
                </a:solidFill>
                <a:latin typeface="Arial"/>
                <a:cs typeface="Arial"/>
              </a:rPr>
              <a:t>Zone</a:t>
            </a:r>
            <a:endParaRPr sz="600">
              <a:latin typeface="Arial"/>
              <a:cs typeface="Arial"/>
            </a:endParaRPr>
          </a:p>
        </p:txBody>
      </p:sp>
      <p:sp>
        <p:nvSpPr>
          <p:cNvPr id="2156" name="object 2156"/>
          <p:cNvSpPr/>
          <p:nvPr/>
        </p:nvSpPr>
        <p:spPr>
          <a:xfrm>
            <a:off x="6758244" y="3931061"/>
            <a:ext cx="50165" cy="50165"/>
          </a:xfrm>
          <a:custGeom>
            <a:avLst/>
            <a:gdLst/>
            <a:ahLst/>
            <a:cxnLst/>
            <a:rect l="l" t="t" r="r" b="b"/>
            <a:pathLst>
              <a:path w="50165" h="50164">
                <a:moveTo>
                  <a:pt x="24955" y="0"/>
                </a:moveTo>
                <a:lnTo>
                  <a:pt x="15242" y="1961"/>
                </a:lnTo>
                <a:lnTo>
                  <a:pt x="7310" y="7308"/>
                </a:lnTo>
                <a:lnTo>
                  <a:pt x="1961" y="15237"/>
                </a:lnTo>
                <a:lnTo>
                  <a:pt x="0" y="24942"/>
                </a:lnTo>
                <a:lnTo>
                  <a:pt x="1961" y="34653"/>
                </a:lnTo>
                <a:lnTo>
                  <a:pt x="7310" y="42581"/>
                </a:lnTo>
                <a:lnTo>
                  <a:pt x="15242" y="47926"/>
                </a:lnTo>
                <a:lnTo>
                  <a:pt x="24955" y="49885"/>
                </a:lnTo>
                <a:lnTo>
                  <a:pt x="34660" y="47926"/>
                </a:lnTo>
                <a:lnTo>
                  <a:pt x="42589" y="42581"/>
                </a:lnTo>
                <a:lnTo>
                  <a:pt x="47936" y="34653"/>
                </a:lnTo>
                <a:lnTo>
                  <a:pt x="49898" y="24942"/>
                </a:lnTo>
                <a:lnTo>
                  <a:pt x="47936" y="15237"/>
                </a:lnTo>
                <a:lnTo>
                  <a:pt x="42589" y="7308"/>
                </a:lnTo>
                <a:lnTo>
                  <a:pt x="34660" y="1961"/>
                </a:lnTo>
                <a:lnTo>
                  <a:pt x="24955" y="0"/>
                </a:lnTo>
                <a:close/>
              </a:path>
            </a:pathLst>
          </a:custGeom>
          <a:solidFill>
            <a:srgbClr val="221F1F"/>
          </a:solidFill>
        </p:spPr>
        <p:txBody>
          <a:bodyPr wrap="square" lIns="0" tIns="0" rIns="0" bIns="0" rtlCol="0"/>
          <a:lstStyle/>
          <a:p>
            <a:endParaRPr/>
          </a:p>
        </p:txBody>
      </p:sp>
      <p:sp>
        <p:nvSpPr>
          <p:cNvPr id="2157" name="object 2157"/>
          <p:cNvSpPr/>
          <p:nvPr/>
        </p:nvSpPr>
        <p:spPr>
          <a:xfrm>
            <a:off x="1857358" y="3930803"/>
            <a:ext cx="50165" cy="50165"/>
          </a:xfrm>
          <a:custGeom>
            <a:avLst/>
            <a:gdLst/>
            <a:ahLst/>
            <a:cxnLst/>
            <a:rect l="l" t="t" r="r" b="b"/>
            <a:pathLst>
              <a:path w="50164" h="50164">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2158" name="object 2158"/>
          <p:cNvSpPr/>
          <p:nvPr/>
        </p:nvSpPr>
        <p:spPr>
          <a:xfrm>
            <a:off x="1332092" y="3930549"/>
            <a:ext cx="50165" cy="50165"/>
          </a:xfrm>
          <a:custGeom>
            <a:avLst/>
            <a:gdLst/>
            <a:ahLst/>
            <a:cxnLst/>
            <a:rect l="l" t="t" r="r" b="b"/>
            <a:pathLst>
              <a:path w="50165" h="50164">
                <a:moveTo>
                  <a:pt x="24942" y="0"/>
                </a:moveTo>
                <a:lnTo>
                  <a:pt x="15232" y="1961"/>
                </a:lnTo>
                <a:lnTo>
                  <a:pt x="7304" y="7308"/>
                </a:lnTo>
                <a:lnTo>
                  <a:pt x="1959" y="15237"/>
                </a:lnTo>
                <a:lnTo>
                  <a:pt x="0" y="24942"/>
                </a:lnTo>
                <a:lnTo>
                  <a:pt x="1959" y="34653"/>
                </a:lnTo>
                <a:lnTo>
                  <a:pt x="7304" y="42581"/>
                </a:lnTo>
                <a:lnTo>
                  <a:pt x="15232" y="47926"/>
                </a:lnTo>
                <a:lnTo>
                  <a:pt x="24942" y="49885"/>
                </a:lnTo>
                <a:lnTo>
                  <a:pt x="34647" y="47926"/>
                </a:lnTo>
                <a:lnTo>
                  <a:pt x="42576" y="42581"/>
                </a:lnTo>
                <a:lnTo>
                  <a:pt x="47924" y="34653"/>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2159" name="object 2159"/>
          <p:cNvSpPr txBox="1"/>
          <p:nvPr/>
        </p:nvSpPr>
        <p:spPr>
          <a:xfrm>
            <a:off x="6334892" y="3967918"/>
            <a:ext cx="367665" cy="210185"/>
          </a:xfrm>
          <a:prstGeom prst="rect">
            <a:avLst/>
          </a:prstGeom>
        </p:spPr>
        <p:txBody>
          <a:bodyPr vert="horz" wrap="square" lIns="0" tIns="22225" rIns="0" bIns="0" rtlCol="0">
            <a:spAutoFit/>
          </a:bodyPr>
          <a:lstStyle/>
          <a:p>
            <a:pPr marL="13970" marR="5080" indent="-1905">
              <a:lnSpc>
                <a:spcPts val="690"/>
              </a:lnSpc>
              <a:spcBef>
                <a:spcPts val="175"/>
              </a:spcBef>
            </a:pPr>
            <a:r>
              <a:rPr sz="600" spc="-10" dirty="0">
                <a:solidFill>
                  <a:srgbClr val="221F1F"/>
                </a:solidFill>
                <a:latin typeface="Arial"/>
                <a:cs typeface="Arial"/>
              </a:rPr>
              <a:t>Sidewalk</a:t>
            </a:r>
            <a:r>
              <a:rPr sz="600" spc="-100" dirty="0">
                <a:solidFill>
                  <a:srgbClr val="221F1F"/>
                </a:solidFill>
                <a:latin typeface="Arial"/>
                <a:cs typeface="Arial"/>
              </a:rPr>
              <a:t> </a:t>
            </a:r>
            <a:r>
              <a:rPr sz="600" spc="40" dirty="0">
                <a:solidFill>
                  <a:srgbClr val="221F1F"/>
                </a:solidFill>
                <a:latin typeface="Arial"/>
                <a:cs typeface="Arial"/>
              </a:rPr>
              <a:t>/  </a:t>
            </a:r>
            <a:r>
              <a:rPr sz="600" spc="-25" dirty="0">
                <a:solidFill>
                  <a:srgbClr val="221F1F"/>
                </a:solidFill>
                <a:latin typeface="Arial"/>
                <a:cs typeface="Arial"/>
              </a:rPr>
              <a:t>Cafe</a:t>
            </a:r>
            <a:r>
              <a:rPr sz="600" spc="-105" dirty="0">
                <a:solidFill>
                  <a:srgbClr val="221F1F"/>
                </a:solidFill>
                <a:latin typeface="Arial"/>
                <a:cs typeface="Arial"/>
              </a:rPr>
              <a:t> </a:t>
            </a:r>
            <a:r>
              <a:rPr sz="600" spc="-5" dirty="0">
                <a:solidFill>
                  <a:srgbClr val="221F1F"/>
                </a:solidFill>
                <a:latin typeface="Arial"/>
                <a:cs typeface="Arial"/>
              </a:rPr>
              <a:t>Zone</a:t>
            </a:r>
            <a:endParaRPr sz="600">
              <a:latin typeface="Arial"/>
              <a:cs typeface="Arial"/>
            </a:endParaRPr>
          </a:p>
        </p:txBody>
      </p:sp>
      <p:sp>
        <p:nvSpPr>
          <p:cNvPr id="2160" name="object 2160"/>
          <p:cNvSpPr/>
          <p:nvPr/>
        </p:nvSpPr>
        <p:spPr>
          <a:xfrm>
            <a:off x="1273667" y="4304400"/>
            <a:ext cx="5589270" cy="0"/>
          </a:xfrm>
          <a:custGeom>
            <a:avLst/>
            <a:gdLst/>
            <a:ahLst/>
            <a:cxnLst/>
            <a:rect l="l" t="t" r="r" b="b"/>
            <a:pathLst>
              <a:path w="5589270">
                <a:moveTo>
                  <a:pt x="0" y="0"/>
                </a:moveTo>
                <a:lnTo>
                  <a:pt x="5589130" y="0"/>
                </a:lnTo>
              </a:path>
            </a:pathLst>
          </a:custGeom>
          <a:ln w="3175">
            <a:solidFill>
              <a:srgbClr val="221F1F"/>
            </a:solidFill>
          </a:ln>
        </p:spPr>
        <p:txBody>
          <a:bodyPr wrap="square" lIns="0" tIns="0" rIns="0" bIns="0" rtlCol="0"/>
          <a:lstStyle/>
          <a:p>
            <a:endParaRPr/>
          </a:p>
        </p:txBody>
      </p:sp>
      <p:sp>
        <p:nvSpPr>
          <p:cNvPr id="2161" name="object 2161"/>
          <p:cNvSpPr/>
          <p:nvPr/>
        </p:nvSpPr>
        <p:spPr>
          <a:xfrm>
            <a:off x="1273670" y="4304398"/>
            <a:ext cx="5589270" cy="0"/>
          </a:xfrm>
          <a:custGeom>
            <a:avLst/>
            <a:gdLst/>
            <a:ahLst/>
            <a:cxnLst/>
            <a:rect l="l" t="t" r="r" b="b"/>
            <a:pathLst>
              <a:path w="5589270">
                <a:moveTo>
                  <a:pt x="0" y="0"/>
                </a:moveTo>
                <a:lnTo>
                  <a:pt x="5589130" y="0"/>
                </a:lnTo>
              </a:path>
            </a:pathLst>
          </a:custGeom>
          <a:ln w="3175">
            <a:solidFill>
              <a:srgbClr val="221F1F"/>
            </a:solidFill>
          </a:ln>
        </p:spPr>
        <p:txBody>
          <a:bodyPr wrap="square" lIns="0" tIns="0" rIns="0" bIns="0" rtlCol="0"/>
          <a:lstStyle/>
          <a:p>
            <a:endParaRPr/>
          </a:p>
        </p:txBody>
      </p:sp>
      <p:sp>
        <p:nvSpPr>
          <p:cNvPr id="2162" name="object 2162"/>
          <p:cNvSpPr/>
          <p:nvPr/>
        </p:nvSpPr>
        <p:spPr>
          <a:xfrm>
            <a:off x="6758100" y="4279798"/>
            <a:ext cx="50165" cy="50165"/>
          </a:xfrm>
          <a:custGeom>
            <a:avLst/>
            <a:gdLst/>
            <a:ahLst/>
            <a:cxnLst/>
            <a:rect l="l" t="t" r="r" b="b"/>
            <a:pathLst>
              <a:path w="50165" h="50164">
                <a:moveTo>
                  <a:pt x="24955" y="0"/>
                </a:moveTo>
                <a:lnTo>
                  <a:pt x="15242" y="1961"/>
                </a:lnTo>
                <a:lnTo>
                  <a:pt x="7310" y="7308"/>
                </a:lnTo>
                <a:lnTo>
                  <a:pt x="1961" y="15237"/>
                </a:lnTo>
                <a:lnTo>
                  <a:pt x="0" y="24942"/>
                </a:lnTo>
                <a:lnTo>
                  <a:pt x="1961" y="34647"/>
                </a:lnTo>
                <a:lnTo>
                  <a:pt x="7310" y="42576"/>
                </a:lnTo>
                <a:lnTo>
                  <a:pt x="15242" y="47924"/>
                </a:lnTo>
                <a:lnTo>
                  <a:pt x="24955" y="49885"/>
                </a:lnTo>
                <a:lnTo>
                  <a:pt x="34660" y="47924"/>
                </a:lnTo>
                <a:lnTo>
                  <a:pt x="42589" y="42576"/>
                </a:lnTo>
                <a:lnTo>
                  <a:pt x="47936" y="34647"/>
                </a:lnTo>
                <a:lnTo>
                  <a:pt x="49898" y="24942"/>
                </a:lnTo>
                <a:lnTo>
                  <a:pt x="47936" y="15237"/>
                </a:lnTo>
                <a:lnTo>
                  <a:pt x="42589" y="7308"/>
                </a:lnTo>
                <a:lnTo>
                  <a:pt x="34660" y="1961"/>
                </a:lnTo>
                <a:lnTo>
                  <a:pt x="24955" y="0"/>
                </a:lnTo>
                <a:close/>
              </a:path>
            </a:pathLst>
          </a:custGeom>
          <a:solidFill>
            <a:srgbClr val="221F1F"/>
          </a:solidFill>
        </p:spPr>
        <p:txBody>
          <a:bodyPr wrap="square" lIns="0" tIns="0" rIns="0" bIns="0" rtlCol="0"/>
          <a:lstStyle/>
          <a:p>
            <a:endParaRPr/>
          </a:p>
        </p:txBody>
      </p:sp>
      <p:sp>
        <p:nvSpPr>
          <p:cNvPr id="2163" name="object 2163"/>
          <p:cNvSpPr/>
          <p:nvPr/>
        </p:nvSpPr>
        <p:spPr>
          <a:xfrm>
            <a:off x="1328393" y="4276714"/>
            <a:ext cx="50165" cy="50165"/>
          </a:xfrm>
          <a:custGeom>
            <a:avLst/>
            <a:gdLst/>
            <a:ahLst/>
            <a:cxnLst/>
            <a:rect l="l" t="t" r="r" b="b"/>
            <a:pathLst>
              <a:path w="50165" h="50164">
                <a:moveTo>
                  <a:pt x="24942" y="0"/>
                </a:moveTo>
                <a:lnTo>
                  <a:pt x="15232" y="1961"/>
                </a:lnTo>
                <a:lnTo>
                  <a:pt x="7304" y="7308"/>
                </a:lnTo>
                <a:lnTo>
                  <a:pt x="1959" y="15237"/>
                </a:lnTo>
                <a:lnTo>
                  <a:pt x="0" y="24942"/>
                </a:lnTo>
                <a:lnTo>
                  <a:pt x="1959" y="34647"/>
                </a:lnTo>
                <a:lnTo>
                  <a:pt x="7304" y="42576"/>
                </a:lnTo>
                <a:lnTo>
                  <a:pt x="15232" y="47924"/>
                </a:lnTo>
                <a:lnTo>
                  <a:pt x="24942" y="49885"/>
                </a:lnTo>
                <a:lnTo>
                  <a:pt x="34647" y="47924"/>
                </a:lnTo>
                <a:lnTo>
                  <a:pt x="42576" y="42576"/>
                </a:lnTo>
                <a:lnTo>
                  <a:pt x="47924" y="34647"/>
                </a:lnTo>
                <a:lnTo>
                  <a:pt x="49885" y="24942"/>
                </a:lnTo>
                <a:lnTo>
                  <a:pt x="47924" y="15237"/>
                </a:lnTo>
                <a:lnTo>
                  <a:pt x="42576" y="7308"/>
                </a:lnTo>
                <a:lnTo>
                  <a:pt x="34647" y="1961"/>
                </a:lnTo>
                <a:lnTo>
                  <a:pt x="24942" y="0"/>
                </a:lnTo>
                <a:close/>
              </a:path>
            </a:pathLst>
          </a:custGeom>
          <a:solidFill>
            <a:srgbClr val="221F1F"/>
          </a:solidFill>
        </p:spPr>
        <p:txBody>
          <a:bodyPr wrap="square" lIns="0" tIns="0" rIns="0" bIns="0" rtlCol="0"/>
          <a:lstStyle/>
          <a:p>
            <a:endParaRPr/>
          </a:p>
        </p:txBody>
      </p:sp>
      <p:sp>
        <p:nvSpPr>
          <p:cNvPr id="2164" name="object 2164"/>
          <p:cNvSpPr txBox="1"/>
          <p:nvPr/>
        </p:nvSpPr>
        <p:spPr>
          <a:xfrm>
            <a:off x="3707534" y="4112275"/>
            <a:ext cx="721995" cy="313690"/>
          </a:xfrm>
          <a:prstGeom prst="rect">
            <a:avLst/>
          </a:prstGeom>
        </p:spPr>
        <p:txBody>
          <a:bodyPr vert="horz" wrap="square" lIns="0" tIns="12065" rIns="0" bIns="0" rtlCol="0">
            <a:spAutoFit/>
          </a:bodyPr>
          <a:lstStyle/>
          <a:p>
            <a:pPr marL="12700" marR="5080" indent="122555">
              <a:lnSpc>
                <a:spcPct val="157500"/>
              </a:lnSpc>
              <a:spcBef>
                <a:spcPts val="95"/>
              </a:spcBef>
            </a:pPr>
            <a:r>
              <a:rPr sz="600" spc="-5" dirty="0">
                <a:solidFill>
                  <a:srgbClr val="221F1F"/>
                </a:solidFill>
                <a:latin typeface="Arial"/>
                <a:cs typeface="Arial"/>
              </a:rPr>
              <a:t>~188’ </a:t>
            </a:r>
            <a:r>
              <a:rPr sz="600" spc="-25" dirty="0">
                <a:solidFill>
                  <a:srgbClr val="221F1F"/>
                </a:solidFill>
                <a:latin typeface="Arial"/>
                <a:cs typeface="Arial"/>
              </a:rPr>
              <a:t>(Varies)  </a:t>
            </a:r>
            <a:r>
              <a:rPr sz="600" spc="-5" dirty="0">
                <a:solidFill>
                  <a:srgbClr val="221F1F"/>
                </a:solidFill>
                <a:latin typeface="Arial"/>
                <a:cs typeface="Arial"/>
              </a:rPr>
              <a:t>Open </a:t>
            </a:r>
            <a:r>
              <a:rPr sz="600" spc="-30" dirty="0">
                <a:solidFill>
                  <a:srgbClr val="221F1F"/>
                </a:solidFill>
                <a:latin typeface="Arial"/>
                <a:cs typeface="Arial"/>
              </a:rPr>
              <a:t>Space </a:t>
            </a:r>
            <a:r>
              <a:rPr sz="600" spc="-15" dirty="0">
                <a:solidFill>
                  <a:srgbClr val="221F1F"/>
                </a:solidFill>
                <a:latin typeface="Arial"/>
                <a:cs typeface="Arial"/>
              </a:rPr>
              <a:t>Block</a:t>
            </a:r>
            <a:r>
              <a:rPr sz="600" spc="-105" dirty="0">
                <a:solidFill>
                  <a:srgbClr val="221F1F"/>
                </a:solidFill>
                <a:latin typeface="Arial"/>
                <a:cs typeface="Arial"/>
              </a:rPr>
              <a:t> </a:t>
            </a:r>
            <a:r>
              <a:rPr sz="600" spc="-20" dirty="0">
                <a:solidFill>
                  <a:srgbClr val="221F1F"/>
                </a:solidFill>
                <a:latin typeface="Arial"/>
                <a:cs typeface="Arial"/>
              </a:rPr>
              <a:t>#1</a:t>
            </a:r>
            <a:endParaRPr sz="600">
              <a:latin typeface="Arial"/>
              <a:cs typeface="Arial"/>
            </a:endParaRPr>
          </a:p>
        </p:txBody>
      </p:sp>
      <p:sp>
        <p:nvSpPr>
          <p:cNvPr id="2165" name="object 2165"/>
          <p:cNvSpPr txBox="1"/>
          <p:nvPr/>
        </p:nvSpPr>
        <p:spPr>
          <a:xfrm>
            <a:off x="2288872" y="3959975"/>
            <a:ext cx="541020" cy="121920"/>
          </a:xfrm>
          <a:prstGeom prst="rect">
            <a:avLst/>
          </a:prstGeom>
        </p:spPr>
        <p:txBody>
          <a:bodyPr vert="horz" wrap="square" lIns="0" tIns="16510" rIns="0" bIns="0" rtlCol="0">
            <a:spAutoFit/>
          </a:bodyPr>
          <a:lstStyle/>
          <a:p>
            <a:pPr marL="12700">
              <a:lnSpc>
                <a:spcPct val="100000"/>
              </a:lnSpc>
              <a:spcBef>
                <a:spcPts val="130"/>
              </a:spcBef>
            </a:pPr>
            <a:r>
              <a:rPr sz="600" spc="-10" dirty="0">
                <a:solidFill>
                  <a:srgbClr val="221F1F"/>
                </a:solidFill>
                <a:latin typeface="Arial"/>
                <a:cs typeface="Arial"/>
              </a:rPr>
              <a:t>Pedestrian</a:t>
            </a:r>
            <a:r>
              <a:rPr sz="600" spc="-75" dirty="0">
                <a:solidFill>
                  <a:srgbClr val="221F1F"/>
                </a:solidFill>
                <a:latin typeface="Arial"/>
                <a:cs typeface="Arial"/>
              </a:rPr>
              <a:t> </a:t>
            </a:r>
            <a:r>
              <a:rPr sz="600" spc="-25" dirty="0">
                <a:solidFill>
                  <a:srgbClr val="221F1F"/>
                </a:solidFill>
                <a:latin typeface="Arial"/>
                <a:cs typeface="Arial"/>
              </a:rPr>
              <a:t>Way</a:t>
            </a:r>
            <a:endParaRPr sz="600">
              <a:latin typeface="Arial"/>
              <a:cs typeface="Arial"/>
            </a:endParaRPr>
          </a:p>
        </p:txBody>
      </p:sp>
      <p:sp>
        <p:nvSpPr>
          <p:cNvPr id="2166" name="object 2166"/>
          <p:cNvSpPr/>
          <p:nvPr/>
        </p:nvSpPr>
        <p:spPr>
          <a:xfrm>
            <a:off x="6796544" y="1770659"/>
            <a:ext cx="0" cy="120014"/>
          </a:xfrm>
          <a:custGeom>
            <a:avLst/>
            <a:gdLst/>
            <a:ahLst/>
            <a:cxnLst/>
            <a:rect l="l" t="t" r="r" b="b"/>
            <a:pathLst>
              <a:path h="120014">
                <a:moveTo>
                  <a:pt x="0" y="0"/>
                </a:moveTo>
                <a:lnTo>
                  <a:pt x="0" y="119976"/>
                </a:lnTo>
              </a:path>
            </a:pathLst>
          </a:custGeom>
          <a:ln w="28117">
            <a:solidFill>
              <a:srgbClr val="F6EFD5"/>
            </a:solidFill>
          </a:ln>
        </p:spPr>
        <p:txBody>
          <a:bodyPr wrap="square" lIns="0" tIns="0" rIns="0" bIns="0" rtlCol="0"/>
          <a:lstStyle/>
          <a:p>
            <a:endParaRPr/>
          </a:p>
        </p:txBody>
      </p:sp>
      <p:sp>
        <p:nvSpPr>
          <p:cNvPr id="2167" name="object 2167"/>
          <p:cNvSpPr/>
          <p:nvPr/>
        </p:nvSpPr>
        <p:spPr>
          <a:xfrm>
            <a:off x="6782482" y="1771256"/>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168" name="object 2168"/>
          <p:cNvSpPr/>
          <p:nvPr/>
        </p:nvSpPr>
        <p:spPr>
          <a:xfrm>
            <a:off x="6782286" y="1769986"/>
            <a:ext cx="28575" cy="1270"/>
          </a:xfrm>
          <a:custGeom>
            <a:avLst/>
            <a:gdLst/>
            <a:ahLst/>
            <a:cxnLst/>
            <a:rect l="l" t="t" r="r" b="b"/>
            <a:pathLst>
              <a:path w="28575" h="1269">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2169" name="object 2169"/>
          <p:cNvSpPr/>
          <p:nvPr/>
        </p:nvSpPr>
        <p:spPr>
          <a:xfrm>
            <a:off x="6814464" y="1770672"/>
            <a:ext cx="0" cy="120014"/>
          </a:xfrm>
          <a:custGeom>
            <a:avLst/>
            <a:gdLst/>
            <a:ahLst/>
            <a:cxnLst/>
            <a:rect l="l" t="t" r="r" b="b"/>
            <a:pathLst>
              <a:path h="120014">
                <a:moveTo>
                  <a:pt x="0" y="0"/>
                </a:moveTo>
                <a:lnTo>
                  <a:pt x="0" y="119964"/>
                </a:lnTo>
              </a:path>
            </a:pathLst>
          </a:custGeom>
          <a:ln w="7721">
            <a:solidFill>
              <a:srgbClr val="FFFFFF"/>
            </a:solidFill>
          </a:ln>
        </p:spPr>
        <p:txBody>
          <a:bodyPr wrap="square" lIns="0" tIns="0" rIns="0" bIns="0" rtlCol="0"/>
          <a:lstStyle/>
          <a:p>
            <a:endParaRPr/>
          </a:p>
        </p:txBody>
      </p:sp>
      <p:sp>
        <p:nvSpPr>
          <p:cNvPr id="2170" name="object 2170"/>
          <p:cNvSpPr/>
          <p:nvPr/>
        </p:nvSpPr>
        <p:spPr>
          <a:xfrm>
            <a:off x="6809605" y="1889041"/>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71" name="object 2171"/>
          <p:cNvSpPr/>
          <p:nvPr/>
        </p:nvSpPr>
        <p:spPr>
          <a:xfrm>
            <a:off x="6810602" y="1771256"/>
            <a:ext cx="0" cy="119380"/>
          </a:xfrm>
          <a:custGeom>
            <a:avLst/>
            <a:gdLst/>
            <a:ahLst/>
            <a:cxnLst/>
            <a:rect l="l" t="t" r="r" b="b"/>
            <a:pathLst>
              <a:path h="119380">
                <a:moveTo>
                  <a:pt x="0" y="0"/>
                </a:moveTo>
                <a:lnTo>
                  <a:pt x="0" y="119380"/>
                </a:lnTo>
              </a:path>
            </a:pathLst>
          </a:custGeom>
          <a:ln w="3175">
            <a:solidFill>
              <a:srgbClr val="221F1F"/>
            </a:solidFill>
          </a:ln>
        </p:spPr>
        <p:txBody>
          <a:bodyPr wrap="square" lIns="0" tIns="0" rIns="0" bIns="0" rtlCol="0"/>
          <a:lstStyle/>
          <a:p>
            <a:endParaRPr/>
          </a:p>
        </p:txBody>
      </p:sp>
      <p:sp>
        <p:nvSpPr>
          <p:cNvPr id="2172" name="object 2172"/>
          <p:cNvSpPr/>
          <p:nvPr/>
        </p:nvSpPr>
        <p:spPr>
          <a:xfrm>
            <a:off x="6809605" y="1769661"/>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73" name="object 2173"/>
          <p:cNvSpPr/>
          <p:nvPr/>
        </p:nvSpPr>
        <p:spPr>
          <a:xfrm>
            <a:off x="6818338" y="1757108"/>
            <a:ext cx="271145" cy="224154"/>
          </a:xfrm>
          <a:custGeom>
            <a:avLst/>
            <a:gdLst/>
            <a:ahLst/>
            <a:cxnLst/>
            <a:rect l="l" t="t" r="r" b="b"/>
            <a:pathLst>
              <a:path w="271145" h="224155">
                <a:moveTo>
                  <a:pt x="0" y="223608"/>
                </a:moveTo>
                <a:lnTo>
                  <a:pt x="270675" y="223608"/>
                </a:lnTo>
                <a:lnTo>
                  <a:pt x="270675" y="0"/>
                </a:lnTo>
                <a:lnTo>
                  <a:pt x="0" y="0"/>
                </a:lnTo>
                <a:lnTo>
                  <a:pt x="0" y="223608"/>
                </a:lnTo>
                <a:close/>
              </a:path>
            </a:pathLst>
          </a:custGeom>
          <a:solidFill>
            <a:srgbClr val="F4ECD3"/>
          </a:solidFill>
        </p:spPr>
        <p:txBody>
          <a:bodyPr wrap="square" lIns="0" tIns="0" rIns="0" bIns="0" rtlCol="0"/>
          <a:lstStyle/>
          <a:p>
            <a:endParaRPr/>
          </a:p>
        </p:txBody>
      </p:sp>
      <p:sp>
        <p:nvSpPr>
          <p:cNvPr id="2174" name="object 2174"/>
          <p:cNvSpPr/>
          <p:nvPr/>
        </p:nvSpPr>
        <p:spPr>
          <a:xfrm>
            <a:off x="6817938" y="1980865"/>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75" name="object 2175"/>
          <p:cNvSpPr/>
          <p:nvPr/>
        </p:nvSpPr>
        <p:spPr>
          <a:xfrm>
            <a:off x="6817938" y="1757346"/>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76" name="object 2176"/>
          <p:cNvSpPr/>
          <p:nvPr/>
        </p:nvSpPr>
        <p:spPr>
          <a:xfrm>
            <a:off x="6796544" y="2068893"/>
            <a:ext cx="0" cy="120014"/>
          </a:xfrm>
          <a:custGeom>
            <a:avLst/>
            <a:gdLst/>
            <a:ahLst/>
            <a:cxnLst/>
            <a:rect l="l" t="t" r="r" b="b"/>
            <a:pathLst>
              <a:path h="120014">
                <a:moveTo>
                  <a:pt x="0" y="0"/>
                </a:moveTo>
                <a:lnTo>
                  <a:pt x="0" y="119964"/>
                </a:lnTo>
              </a:path>
            </a:pathLst>
          </a:custGeom>
          <a:ln w="28117">
            <a:solidFill>
              <a:srgbClr val="F6EFD5"/>
            </a:solidFill>
          </a:ln>
        </p:spPr>
        <p:txBody>
          <a:bodyPr wrap="square" lIns="0" tIns="0" rIns="0" bIns="0" rtlCol="0"/>
          <a:lstStyle/>
          <a:p>
            <a:endParaRPr/>
          </a:p>
        </p:txBody>
      </p:sp>
      <p:sp>
        <p:nvSpPr>
          <p:cNvPr id="2177" name="object 2177"/>
          <p:cNvSpPr/>
          <p:nvPr/>
        </p:nvSpPr>
        <p:spPr>
          <a:xfrm>
            <a:off x="6782482" y="2069473"/>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178" name="object 2178"/>
          <p:cNvSpPr/>
          <p:nvPr/>
        </p:nvSpPr>
        <p:spPr>
          <a:xfrm>
            <a:off x="6782286" y="2068203"/>
            <a:ext cx="28575" cy="1270"/>
          </a:xfrm>
          <a:custGeom>
            <a:avLst/>
            <a:gdLst/>
            <a:ahLst/>
            <a:cxnLst/>
            <a:rect l="l" t="t" r="r" b="b"/>
            <a:pathLst>
              <a:path w="28575" h="1269">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2179" name="object 2179"/>
          <p:cNvSpPr/>
          <p:nvPr/>
        </p:nvSpPr>
        <p:spPr>
          <a:xfrm>
            <a:off x="6814464" y="2069744"/>
            <a:ext cx="0" cy="120014"/>
          </a:xfrm>
          <a:custGeom>
            <a:avLst/>
            <a:gdLst/>
            <a:ahLst/>
            <a:cxnLst/>
            <a:rect l="l" t="t" r="r" b="b"/>
            <a:pathLst>
              <a:path h="120014">
                <a:moveTo>
                  <a:pt x="0" y="0"/>
                </a:moveTo>
                <a:lnTo>
                  <a:pt x="0" y="119964"/>
                </a:lnTo>
              </a:path>
            </a:pathLst>
          </a:custGeom>
          <a:ln w="7721">
            <a:solidFill>
              <a:srgbClr val="FFFFFF"/>
            </a:solidFill>
          </a:ln>
        </p:spPr>
        <p:txBody>
          <a:bodyPr wrap="square" lIns="0" tIns="0" rIns="0" bIns="0" rtlCol="0"/>
          <a:lstStyle/>
          <a:p>
            <a:endParaRPr/>
          </a:p>
        </p:txBody>
      </p:sp>
      <p:sp>
        <p:nvSpPr>
          <p:cNvPr id="2180" name="object 2180"/>
          <p:cNvSpPr/>
          <p:nvPr/>
        </p:nvSpPr>
        <p:spPr>
          <a:xfrm>
            <a:off x="6809605" y="2188107"/>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81" name="object 2181"/>
          <p:cNvSpPr/>
          <p:nvPr/>
        </p:nvSpPr>
        <p:spPr>
          <a:xfrm>
            <a:off x="6810602" y="2069473"/>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182" name="object 2182"/>
          <p:cNvSpPr/>
          <p:nvPr/>
        </p:nvSpPr>
        <p:spPr>
          <a:xfrm>
            <a:off x="6809605" y="2068727"/>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83" name="object 2183"/>
          <p:cNvSpPr/>
          <p:nvPr/>
        </p:nvSpPr>
        <p:spPr>
          <a:xfrm>
            <a:off x="6818338" y="2055342"/>
            <a:ext cx="271145" cy="224154"/>
          </a:xfrm>
          <a:custGeom>
            <a:avLst/>
            <a:gdLst/>
            <a:ahLst/>
            <a:cxnLst/>
            <a:rect l="l" t="t" r="r" b="b"/>
            <a:pathLst>
              <a:path w="271145" h="224155">
                <a:moveTo>
                  <a:pt x="0" y="223608"/>
                </a:moveTo>
                <a:lnTo>
                  <a:pt x="270675" y="223608"/>
                </a:lnTo>
                <a:lnTo>
                  <a:pt x="270675" y="0"/>
                </a:lnTo>
                <a:lnTo>
                  <a:pt x="0" y="0"/>
                </a:lnTo>
                <a:lnTo>
                  <a:pt x="0" y="223608"/>
                </a:lnTo>
                <a:close/>
              </a:path>
            </a:pathLst>
          </a:custGeom>
          <a:solidFill>
            <a:srgbClr val="F4ECD3"/>
          </a:solidFill>
        </p:spPr>
        <p:txBody>
          <a:bodyPr wrap="square" lIns="0" tIns="0" rIns="0" bIns="0" rtlCol="0"/>
          <a:lstStyle/>
          <a:p>
            <a:endParaRPr/>
          </a:p>
        </p:txBody>
      </p:sp>
      <p:sp>
        <p:nvSpPr>
          <p:cNvPr id="2184" name="object 2184"/>
          <p:cNvSpPr/>
          <p:nvPr/>
        </p:nvSpPr>
        <p:spPr>
          <a:xfrm>
            <a:off x="6817938" y="2279086"/>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85" name="object 2185"/>
          <p:cNvSpPr/>
          <p:nvPr/>
        </p:nvSpPr>
        <p:spPr>
          <a:xfrm>
            <a:off x="6817938" y="2055566"/>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86" name="object 2186"/>
          <p:cNvSpPr/>
          <p:nvPr/>
        </p:nvSpPr>
        <p:spPr>
          <a:xfrm>
            <a:off x="6796544" y="2369185"/>
            <a:ext cx="0" cy="120014"/>
          </a:xfrm>
          <a:custGeom>
            <a:avLst/>
            <a:gdLst/>
            <a:ahLst/>
            <a:cxnLst/>
            <a:rect l="l" t="t" r="r" b="b"/>
            <a:pathLst>
              <a:path h="120014">
                <a:moveTo>
                  <a:pt x="0" y="0"/>
                </a:moveTo>
                <a:lnTo>
                  <a:pt x="0" y="119976"/>
                </a:lnTo>
              </a:path>
            </a:pathLst>
          </a:custGeom>
          <a:ln w="28117">
            <a:solidFill>
              <a:srgbClr val="F6EFD5"/>
            </a:solidFill>
          </a:ln>
        </p:spPr>
        <p:txBody>
          <a:bodyPr wrap="square" lIns="0" tIns="0" rIns="0" bIns="0" rtlCol="0"/>
          <a:lstStyle/>
          <a:p>
            <a:endParaRPr/>
          </a:p>
        </p:txBody>
      </p:sp>
      <p:sp>
        <p:nvSpPr>
          <p:cNvPr id="2187" name="object 2187"/>
          <p:cNvSpPr/>
          <p:nvPr/>
        </p:nvSpPr>
        <p:spPr>
          <a:xfrm>
            <a:off x="6782482" y="2369780"/>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188" name="object 2188"/>
          <p:cNvSpPr/>
          <p:nvPr/>
        </p:nvSpPr>
        <p:spPr>
          <a:xfrm>
            <a:off x="6782286" y="2368510"/>
            <a:ext cx="28575" cy="1270"/>
          </a:xfrm>
          <a:custGeom>
            <a:avLst/>
            <a:gdLst/>
            <a:ahLst/>
            <a:cxnLst/>
            <a:rect l="l" t="t" r="r" b="b"/>
            <a:pathLst>
              <a:path w="28575" h="1269">
                <a:moveTo>
                  <a:pt x="0" y="1269"/>
                </a:moveTo>
                <a:lnTo>
                  <a:pt x="28524" y="1269"/>
                </a:lnTo>
                <a:lnTo>
                  <a:pt x="28524" y="0"/>
                </a:lnTo>
                <a:lnTo>
                  <a:pt x="0" y="0"/>
                </a:lnTo>
                <a:lnTo>
                  <a:pt x="0" y="1269"/>
                </a:lnTo>
                <a:close/>
              </a:path>
            </a:pathLst>
          </a:custGeom>
          <a:solidFill>
            <a:srgbClr val="221F1F"/>
          </a:solidFill>
        </p:spPr>
        <p:txBody>
          <a:bodyPr wrap="square" lIns="0" tIns="0" rIns="0" bIns="0" rtlCol="0"/>
          <a:lstStyle/>
          <a:p>
            <a:endParaRPr/>
          </a:p>
        </p:txBody>
      </p:sp>
      <p:sp>
        <p:nvSpPr>
          <p:cNvPr id="2189" name="object 2189"/>
          <p:cNvSpPr/>
          <p:nvPr/>
        </p:nvSpPr>
        <p:spPr>
          <a:xfrm>
            <a:off x="6814464" y="2369197"/>
            <a:ext cx="0" cy="120014"/>
          </a:xfrm>
          <a:custGeom>
            <a:avLst/>
            <a:gdLst/>
            <a:ahLst/>
            <a:cxnLst/>
            <a:rect l="l" t="t" r="r" b="b"/>
            <a:pathLst>
              <a:path h="120014">
                <a:moveTo>
                  <a:pt x="0" y="0"/>
                </a:moveTo>
                <a:lnTo>
                  <a:pt x="0" y="119964"/>
                </a:lnTo>
              </a:path>
            </a:pathLst>
          </a:custGeom>
          <a:ln w="7721">
            <a:solidFill>
              <a:srgbClr val="FFFFFF"/>
            </a:solidFill>
          </a:ln>
        </p:spPr>
        <p:txBody>
          <a:bodyPr wrap="square" lIns="0" tIns="0" rIns="0" bIns="0" rtlCol="0"/>
          <a:lstStyle/>
          <a:p>
            <a:endParaRPr/>
          </a:p>
        </p:txBody>
      </p:sp>
      <p:sp>
        <p:nvSpPr>
          <p:cNvPr id="2190" name="object 2190"/>
          <p:cNvSpPr/>
          <p:nvPr/>
        </p:nvSpPr>
        <p:spPr>
          <a:xfrm>
            <a:off x="6809605" y="2487573"/>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91" name="object 2191"/>
          <p:cNvSpPr/>
          <p:nvPr/>
        </p:nvSpPr>
        <p:spPr>
          <a:xfrm>
            <a:off x="6810602" y="2369780"/>
            <a:ext cx="0" cy="119380"/>
          </a:xfrm>
          <a:custGeom>
            <a:avLst/>
            <a:gdLst/>
            <a:ahLst/>
            <a:cxnLst/>
            <a:rect l="l" t="t" r="r" b="b"/>
            <a:pathLst>
              <a:path h="119380">
                <a:moveTo>
                  <a:pt x="0" y="0"/>
                </a:moveTo>
                <a:lnTo>
                  <a:pt x="0" y="119380"/>
                </a:lnTo>
              </a:path>
            </a:pathLst>
          </a:custGeom>
          <a:ln w="3175">
            <a:solidFill>
              <a:srgbClr val="221F1F"/>
            </a:solidFill>
          </a:ln>
        </p:spPr>
        <p:txBody>
          <a:bodyPr wrap="square" lIns="0" tIns="0" rIns="0" bIns="0" rtlCol="0"/>
          <a:lstStyle/>
          <a:p>
            <a:endParaRPr/>
          </a:p>
        </p:txBody>
      </p:sp>
      <p:sp>
        <p:nvSpPr>
          <p:cNvPr id="2192" name="object 2192"/>
          <p:cNvSpPr/>
          <p:nvPr/>
        </p:nvSpPr>
        <p:spPr>
          <a:xfrm>
            <a:off x="6809605" y="2368193"/>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193" name="object 2193"/>
          <p:cNvSpPr/>
          <p:nvPr/>
        </p:nvSpPr>
        <p:spPr>
          <a:xfrm>
            <a:off x="6818338" y="2355634"/>
            <a:ext cx="271145" cy="224154"/>
          </a:xfrm>
          <a:custGeom>
            <a:avLst/>
            <a:gdLst/>
            <a:ahLst/>
            <a:cxnLst/>
            <a:rect l="l" t="t" r="r" b="b"/>
            <a:pathLst>
              <a:path w="271145" h="224155">
                <a:moveTo>
                  <a:pt x="0" y="223608"/>
                </a:moveTo>
                <a:lnTo>
                  <a:pt x="270675" y="223608"/>
                </a:lnTo>
                <a:lnTo>
                  <a:pt x="270675" y="0"/>
                </a:lnTo>
                <a:lnTo>
                  <a:pt x="0" y="0"/>
                </a:lnTo>
                <a:lnTo>
                  <a:pt x="0" y="223608"/>
                </a:lnTo>
                <a:close/>
              </a:path>
            </a:pathLst>
          </a:custGeom>
          <a:solidFill>
            <a:srgbClr val="F4ECD3"/>
          </a:solidFill>
        </p:spPr>
        <p:txBody>
          <a:bodyPr wrap="square" lIns="0" tIns="0" rIns="0" bIns="0" rtlCol="0"/>
          <a:lstStyle/>
          <a:p>
            <a:endParaRPr/>
          </a:p>
        </p:txBody>
      </p:sp>
      <p:sp>
        <p:nvSpPr>
          <p:cNvPr id="2194" name="object 2194"/>
          <p:cNvSpPr/>
          <p:nvPr/>
        </p:nvSpPr>
        <p:spPr>
          <a:xfrm>
            <a:off x="6817938" y="2579386"/>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95" name="object 2195"/>
          <p:cNvSpPr/>
          <p:nvPr/>
        </p:nvSpPr>
        <p:spPr>
          <a:xfrm>
            <a:off x="6817938" y="2355866"/>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196" name="object 2196"/>
          <p:cNvSpPr/>
          <p:nvPr/>
        </p:nvSpPr>
        <p:spPr>
          <a:xfrm>
            <a:off x="6796544" y="2668117"/>
            <a:ext cx="0" cy="396240"/>
          </a:xfrm>
          <a:custGeom>
            <a:avLst/>
            <a:gdLst/>
            <a:ahLst/>
            <a:cxnLst/>
            <a:rect l="l" t="t" r="r" b="b"/>
            <a:pathLst>
              <a:path h="396239">
                <a:moveTo>
                  <a:pt x="0" y="0"/>
                </a:moveTo>
                <a:lnTo>
                  <a:pt x="0" y="395846"/>
                </a:lnTo>
              </a:path>
            </a:pathLst>
          </a:custGeom>
          <a:ln w="28117">
            <a:solidFill>
              <a:srgbClr val="F6EFD5"/>
            </a:solidFill>
          </a:ln>
        </p:spPr>
        <p:txBody>
          <a:bodyPr wrap="square" lIns="0" tIns="0" rIns="0" bIns="0" rtlCol="0"/>
          <a:lstStyle/>
          <a:p>
            <a:endParaRPr/>
          </a:p>
        </p:txBody>
      </p:sp>
      <p:sp>
        <p:nvSpPr>
          <p:cNvPr id="2197" name="object 2197"/>
          <p:cNvSpPr/>
          <p:nvPr/>
        </p:nvSpPr>
        <p:spPr>
          <a:xfrm>
            <a:off x="6782482" y="2667721"/>
            <a:ext cx="0" cy="396240"/>
          </a:xfrm>
          <a:custGeom>
            <a:avLst/>
            <a:gdLst/>
            <a:ahLst/>
            <a:cxnLst/>
            <a:rect l="l" t="t" r="r" b="b"/>
            <a:pathLst>
              <a:path h="396239">
                <a:moveTo>
                  <a:pt x="0" y="0"/>
                </a:moveTo>
                <a:lnTo>
                  <a:pt x="0" y="396240"/>
                </a:lnTo>
              </a:path>
            </a:pathLst>
          </a:custGeom>
          <a:ln w="3175">
            <a:solidFill>
              <a:srgbClr val="221F1F"/>
            </a:solidFill>
          </a:ln>
        </p:spPr>
        <p:txBody>
          <a:bodyPr wrap="square" lIns="0" tIns="0" rIns="0" bIns="0" rtlCol="0"/>
          <a:lstStyle/>
          <a:p>
            <a:endParaRPr/>
          </a:p>
        </p:txBody>
      </p:sp>
      <p:sp>
        <p:nvSpPr>
          <p:cNvPr id="2198" name="object 2198"/>
          <p:cNvSpPr/>
          <p:nvPr/>
        </p:nvSpPr>
        <p:spPr>
          <a:xfrm>
            <a:off x="6814464" y="2668117"/>
            <a:ext cx="0" cy="396240"/>
          </a:xfrm>
          <a:custGeom>
            <a:avLst/>
            <a:gdLst/>
            <a:ahLst/>
            <a:cxnLst/>
            <a:rect l="l" t="t" r="r" b="b"/>
            <a:pathLst>
              <a:path h="396239">
                <a:moveTo>
                  <a:pt x="0" y="0"/>
                </a:moveTo>
                <a:lnTo>
                  <a:pt x="0" y="395846"/>
                </a:lnTo>
              </a:path>
            </a:pathLst>
          </a:custGeom>
          <a:ln w="7721">
            <a:solidFill>
              <a:srgbClr val="FFFFFF"/>
            </a:solidFill>
          </a:ln>
        </p:spPr>
        <p:txBody>
          <a:bodyPr wrap="square" lIns="0" tIns="0" rIns="0" bIns="0" rtlCol="0"/>
          <a:lstStyle/>
          <a:p>
            <a:endParaRPr/>
          </a:p>
        </p:txBody>
      </p:sp>
      <p:sp>
        <p:nvSpPr>
          <p:cNvPr id="2199" name="object 2199"/>
          <p:cNvSpPr/>
          <p:nvPr/>
        </p:nvSpPr>
        <p:spPr>
          <a:xfrm>
            <a:off x="6809605" y="3063350"/>
            <a:ext cx="8890" cy="1270"/>
          </a:xfrm>
          <a:custGeom>
            <a:avLst/>
            <a:gdLst/>
            <a:ahLst/>
            <a:cxnLst/>
            <a:rect l="l" t="t" r="r" b="b"/>
            <a:pathLst>
              <a:path w="8890" h="1269">
                <a:moveTo>
                  <a:pt x="0" y="1269"/>
                </a:moveTo>
                <a:lnTo>
                  <a:pt x="8732" y="1269"/>
                </a:lnTo>
                <a:lnTo>
                  <a:pt x="8732" y="0"/>
                </a:lnTo>
                <a:lnTo>
                  <a:pt x="0" y="0"/>
                </a:lnTo>
                <a:lnTo>
                  <a:pt x="0" y="1269"/>
                </a:lnTo>
                <a:close/>
              </a:path>
            </a:pathLst>
          </a:custGeom>
          <a:solidFill>
            <a:srgbClr val="221F1F"/>
          </a:solidFill>
        </p:spPr>
        <p:txBody>
          <a:bodyPr wrap="square" lIns="0" tIns="0" rIns="0" bIns="0" rtlCol="0"/>
          <a:lstStyle/>
          <a:p>
            <a:endParaRPr/>
          </a:p>
        </p:txBody>
      </p:sp>
      <p:sp>
        <p:nvSpPr>
          <p:cNvPr id="2200" name="object 2200"/>
          <p:cNvSpPr/>
          <p:nvPr/>
        </p:nvSpPr>
        <p:spPr>
          <a:xfrm>
            <a:off x="6810602" y="2667721"/>
            <a:ext cx="0" cy="396240"/>
          </a:xfrm>
          <a:custGeom>
            <a:avLst/>
            <a:gdLst/>
            <a:ahLst/>
            <a:cxnLst/>
            <a:rect l="l" t="t" r="r" b="b"/>
            <a:pathLst>
              <a:path h="396239">
                <a:moveTo>
                  <a:pt x="0" y="0"/>
                </a:moveTo>
                <a:lnTo>
                  <a:pt x="0" y="396240"/>
                </a:lnTo>
              </a:path>
            </a:pathLst>
          </a:custGeom>
          <a:ln w="3175">
            <a:solidFill>
              <a:srgbClr val="221F1F"/>
            </a:solidFill>
          </a:ln>
        </p:spPr>
        <p:txBody>
          <a:bodyPr wrap="square" lIns="0" tIns="0" rIns="0" bIns="0" rtlCol="0"/>
          <a:lstStyle/>
          <a:p>
            <a:endParaRPr/>
          </a:p>
        </p:txBody>
      </p:sp>
      <p:sp>
        <p:nvSpPr>
          <p:cNvPr id="2201" name="object 2201"/>
          <p:cNvSpPr/>
          <p:nvPr/>
        </p:nvSpPr>
        <p:spPr>
          <a:xfrm>
            <a:off x="6809605" y="2667110"/>
            <a:ext cx="8890" cy="2540"/>
          </a:xfrm>
          <a:custGeom>
            <a:avLst/>
            <a:gdLst/>
            <a:ahLst/>
            <a:cxnLst/>
            <a:rect l="l" t="t" r="r" b="b"/>
            <a:pathLst>
              <a:path w="8890" h="2539">
                <a:moveTo>
                  <a:pt x="0" y="2540"/>
                </a:moveTo>
                <a:lnTo>
                  <a:pt x="8732" y="2540"/>
                </a:lnTo>
                <a:lnTo>
                  <a:pt x="8732" y="0"/>
                </a:lnTo>
                <a:lnTo>
                  <a:pt x="0" y="0"/>
                </a:lnTo>
                <a:lnTo>
                  <a:pt x="0" y="2540"/>
                </a:lnTo>
                <a:close/>
              </a:path>
            </a:pathLst>
          </a:custGeom>
          <a:solidFill>
            <a:srgbClr val="221F1F"/>
          </a:solidFill>
        </p:spPr>
        <p:txBody>
          <a:bodyPr wrap="square" lIns="0" tIns="0" rIns="0" bIns="0" rtlCol="0"/>
          <a:lstStyle/>
          <a:p>
            <a:endParaRPr/>
          </a:p>
        </p:txBody>
      </p:sp>
      <p:sp>
        <p:nvSpPr>
          <p:cNvPr id="2202" name="object 2202"/>
          <p:cNvSpPr/>
          <p:nvPr/>
        </p:nvSpPr>
        <p:spPr>
          <a:xfrm>
            <a:off x="6818232" y="2610018"/>
            <a:ext cx="0" cy="515620"/>
          </a:xfrm>
          <a:custGeom>
            <a:avLst/>
            <a:gdLst/>
            <a:ahLst/>
            <a:cxnLst/>
            <a:rect l="l" t="t" r="r" b="b"/>
            <a:pathLst>
              <a:path h="515619">
                <a:moveTo>
                  <a:pt x="0" y="0"/>
                </a:moveTo>
                <a:lnTo>
                  <a:pt x="0" y="515310"/>
                </a:lnTo>
              </a:path>
            </a:pathLst>
          </a:custGeom>
          <a:ln w="3175">
            <a:solidFill>
              <a:srgbClr val="221F1F"/>
            </a:solidFill>
          </a:ln>
        </p:spPr>
        <p:txBody>
          <a:bodyPr wrap="square" lIns="0" tIns="0" rIns="0" bIns="0" rtlCol="0"/>
          <a:lstStyle/>
          <a:p>
            <a:endParaRPr/>
          </a:p>
        </p:txBody>
      </p:sp>
      <p:sp>
        <p:nvSpPr>
          <p:cNvPr id="2203" name="object 2203"/>
          <p:cNvSpPr/>
          <p:nvPr/>
        </p:nvSpPr>
        <p:spPr>
          <a:xfrm>
            <a:off x="6818338" y="2655951"/>
            <a:ext cx="271145" cy="469900"/>
          </a:xfrm>
          <a:custGeom>
            <a:avLst/>
            <a:gdLst/>
            <a:ahLst/>
            <a:cxnLst/>
            <a:rect l="l" t="t" r="r" b="b"/>
            <a:pathLst>
              <a:path w="271145" h="469900">
                <a:moveTo>
                  <a:pt x="0" y="469760"/>
                </a:moveTo>
                <a:lnTo>
                  <a:pt x="270675" y="469760"/>
                </a:lnTo>
                <a:lnTo>
                  <a:pt x="270675" y="0"/>
                </a:lnTo>
                <a:lnTo>
                  <a:pt x="0" y="0"/>
                </a:lnTo>
                <a:lnTo>
                  <a:pt x="0" y="469760"/>
                </a:lnTo>
                <a:close/>
              </a:path>
            </a:pathLst>
          </a:custGeom>
          <a:solidFill>
            <a:srgbClr val="F4ECD3"/>
          </a:solidFill>
        </p:spPr>
        <p:txBody>
          <a:bodyPr wrap="square" lIns="0" tIns="0" rIns="0" bIns="0" rtlCol="0"/>
          <a:lstStyle/>
          <a:p>
            <a:endParaRPr/>
          </a:p>
        </p:txBody>
      </p:sp>
      <p:sp>
        <p:nvSpPr>
          <p:cNvPr id="2204" name="object 2204"/>
          <p:cNvSpPr/>
          <p:nvPr/>
        </p:nvSpPr>
        <p:spPr>
          <a:xfrm>
            <a:off x="6817823" y="3125964"/>
            <a:ext cx="271780" cy="0"/>
          </a:xfrm>
          <a:custGeom>
            <a:avLst/>
            <a:gdLst/>
            <a:ahLst/>
            <a:cxnLst/>
            <a:rect l="l" t="t" r="r" b="b"/>
            <a:pathLst>
              <a:path w="271779">
                <a:moveTo>
                  <a:pt x="0" y="0"/>
                </a:moveTo>
                <a:lnTo>
                  <a:pt x="271189" y="0"/>
                </a:lnTo>
              </a:path>
            </a:pathLst>
          </a:custGeom>
          <a:ln w="3175">
            <a:solidFill>
              <a:srgbClr val="221F1F"/>
            </a:solidFill>
          </a:ln>
        </p:spPr>
        <p:txBody>
          <a:bodyPr wrap="square" lIns="0" tIns="0" rIns="0" bIns="0" rtlCol="0"/>
          <a:lstStyle/>
          <a:p>
            <a:endParaRPr/>
          </a:p>
        </p:txBody>
      </p:sp>
      <p:sp>
        <p:nvSpPr>
          <p:cNvPr id="2205" name="object 2205"/>
          <p:cNvSpPr/>
          <p:nvPr/>
        </p:nvSpPr>
        <p:spPr>
          <a:xfrm>
            <a:off x="6817823" y="2656064"/>
            <a:ext cx="271780" cy="0"/>
          </a:xfrm>
          <a:custGeom>
            <a:avLst/>
            <a:gdLst/>
            <a:ahLst/>
            <a:cxnLst/>
            <a:rect l="l" t="t" r="r" b="b"/>
            <a:pathLst>
              <a:path w="271779">
                <a:moveTo>
                  <a:pt x="0" y="0"/>
                </a:moveTo>
                <a:lnTo>
                  <a:pt x="271189" y="0"/>
                </a:lnTo>
              </a:path>
            </a:pathLst>
          </a:custGeom>
          <a:ln w="3175">
            <a:solidFill>
              <a:srgbClr val="221F1F"/>
            </a:solidFill>
          </a:ln>
        </p:spPr>
        <p:txBody>
          <a:bodyPr wrap="square" lIns="0" tIns="0" rIns="0" bIns="0" rtlCol="0"/>
          <a:lstStyle/>
          <a:p>
            <a:endParaRPr/>
          </a:p>
        </p:txBody>
      </p:sp>
      <p:sp>
        <p:nvSpPr>
          <p:cNvPr id="2206" name="object 2206"/>
          <p:cNvSpPr/>
          <p:nvPr/>
        </p:nvSpPr>
        <p:spPr>
          <a:xfrm>
            <a:off x="6818338" y="1710728"/>
            <a:ext cx="271145" cy="46990"/>
          </a:xfrm>
          <a:custGeom>
            <a:avLst/>
            <a:gdLst/>
            <a:ahLst/>
            <a:cxnLst/>
            <a:rect l="l" t="t" r="r" b="b"/>
            <a:pathLst>
              <a:path w="271145" h="46989">
                <a:moveTo>
                  <a:pt x="0" y="46380"/>
                </a:moveTo>
                <a:lnTo>
                  <a:pt x="270675" y="46380"/>
                </a:lnTo>
                <a:lnTo>
                  <a:pt x="270675" y="0"/>
                </a:lnTo>
                <a:lnTo>
                  <a:pt x="0" y="0"/>
                </a:lnTo>
                <a:lnTo>
                  <a:pt x="0" y="46380"/>
                </a:lnTo>
                <a:close/>
              </a:path>
            </a:pathLst>
          </a:custGeom>
          <a:solidFill>
            <a:srgbClr val="929497"/>
          </a:solidFill>
        </p:spPr>
        <p:txBody>
          <a:bodyPr wrap="square" lIns="0" tIns="0" rIns="0" bIns="0" rtlCol="0"/>
          <a:lstStyle/>
          <a:p>
            <a:endParaRPr/>
          </a:p>
        </p:txBody>
      </p:sp>
      <p:sp>
        <p:nvSpPr>
          <p:cNvPr id="2207" name="object 2207"/>
          <p:cNvSpPr/>
          <p:nvPr/>
        </p:nvSpPr>
        <p:spPr>
          <a:xfrm>
            <a:off x="6817538" y="1757541"/>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08" name="object 2208"/>
          <p:cNvSpPr/>
          <p:nvPr/>
        </p:nvSpPr>
        <p:spPr>
          <a:xfrm>
            <a:off x="6817538" y="1710551"/>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09" name="object 2209"/>
          <p:cNvSpPr/>
          <p:nvPr/>
        </p:nvSpPr>
        <p:spPr>
          <a:xfrm>
            <a:off x="6818338" y="2008936"/>
            <a:ext cx="271145" cy="46990"/>
          </a:xfrm>
          <a:custGeom>
            <a:avLst/>
            <a:gdLst/>
            <a:ahLst/>
            <a:cxnLst/>
            <a:rect l="l" t="t" r="r" b="b"/>
            <a:pathLst>
              <a:path w="271145" h="46989">
                <a:moveTo>
                  <a:pt x="0" y="46393"/>
                </a:moveTo>
                <a:lnTo>
                  <a:pt x="270675" y="46393"/>
                </a:lnTo>
                <a:lnTo>
                  <a:pt x="270675" y="0"/>
                </a:lnTo>
                <a:lnTo>
                  <a:pt x="0" y="0"/>
                </a:lnTo>
                <a:lnTo>
                  <a:pt x="0" y="46393"/>
                </a:lnTo>
                <a:close/>
              </a:path>
            </a:pathLst>
          </a:custGeom>
          <a:solidFill>
            <a:srgbClr val="929497"/>
          </a:solidFill>
        </p:spPr>
        <p:txBody>
          <a:bodyPr wrap="square" lIns="0" tIns="0" rIns="0" bIns="0" rtlCol="0"/>
          <a:lstStyle/>
          <a:p>
            <a:endParaRPr/>
          </a:p>
        </p:txBody>
      </p:sp>
      <p:sp>
        <p:nvSpPr>
          <p:cNvPr id="2210" name="object 2210"/>
          <p:cNvSpPr/>
          <p:nvPr/>
        </p:nvSpPr>
        <p:spPr>
          <a:xfrm>
            <a:off x="6817538" y="205577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1" name="object 2211"/>
          <p:cNvSpPr/>
          <p:nvPr/>
        </p:nvSpPr>
        <p:spPr>
          <a:xfrm>
            <a:off x="6817538" y="200878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2" name="object 2212"/>
          <p:cNvSpPr/>
          <p:nvPr/>
        </p:nvSpPr>
        <p:spPr>
          <a:xfrm>
            <a:off x="6818338" y="2309241"/>
            <a:ext cx="271145" cy="46990"/>
          </a:xfrm>
          <a:custGeom>
            <a:avLst/>
            <a:gdLst/>
            <a:ahLst/>
            <a:cxnLst/>
            <a:rect l="l" t="t" r="r" b="b"/>
            <a:pathLst>
              <a:path w="271145" h="46989">
                <a:moveTo>
                  <a:pt x="0" y="46393"/>
                </a:moveTo>
                <a:lnTo>
                  <a:pt x="270675" y="46393"/>
                </a:lnTo>
                <a:lnTo>
                  <a:pt x="270675" y="0"/>
                </a:lnTo>
                <a:lnTo>
                  <a:pt x="0" y="0"/>
                </a:lnTo>
                <a:lnTo>
                  <a:pt x="0" y="46393"/>
                </a:lnTo>
                <a:close/>
              </a:path>
            </a:pathLst>
          </a:custGeom>
          <a:solidFill>
            <a:srgbClr val="929497"/>
          </a:solidFill>
        </p:spPr>
        <p:txBody>
          <a:bodyPr wrap="square" lIns="0" tIns="0" rIns="0" bIns="0" rtlCol="0"/>
          <a:lstStyle/>
          <a:p>
            <a:endParaRPr/>
          </a:p>
        </p:txBody>
      </p:sp>
      <p:sp>
        <p:nvSpPr>
          <p:cNvPr id="2213" name="object 2213"/>
          <p:cNvSpPr/>
          <p:nvPr/>
        </p:nvSpPr>
        <p:spPr>
          <a:xfrm>
            <a:off x="6817538" y="235607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4" name="object 2214"/>
          <p:cNvSpPr/>
          <p:nvPr/>
        </p:nvSpPr>
        <p:spPr>
          <a:xfrm>
            <a:off x="6817538" y="230908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5" name="object 2215"/>
          <p:cNvSpPr/>
          <p:nvPr/>
        </p:nvSpPr>
        <p:spPr>
          <a:xfrm>
            <a:off x="6818338" y="2609545"/>
            <a:ext cx="271145" cy="46990"/>
          </a:xfrm>
          <a:custGeom>
            <a:avLst/>
            <a:gdLst/>
            <a:ahLst/>
            <a:cxnLst/>
            <a:rect l="l" t="t" r="r" b="b"/>
            <a:pathLst>
              <a:path w="271145" h="46989">
                <a:moveTo>
                  <a:pt x="0" y="46393"/>
                </a:moveTo>
                <a:lnTo>
                  <a:pt x="270675" y="46393"/>
                </a:lnTo>
                <a:lnTo>
                  <a:pt x="270675" y="0"/>
                </a:lnTo>
                <a:lnTo>
                  <a:pt x="0" y="0"/>
                </a:lnTo>
                <a:lnTo>
                  <a:pt x="0" y="46393"/>
                </a:lnTo>
                <a:close/>
              </a:path>
            </a:pathLst>
          </a:custGeom>
          <a:solidFill>
            <a:srgbClr val="929497"/>
          </a:solidFill>
        </p:spPr>
        <p:txBody>
          <a:bodyPr wrap="square" lIns="0" tIns="0" rIns="0" bIns="0" rtlCol="0"/>
          <a:lstStyle/>
          <a:p>
            <a:endParaRPr/>
          </a:p>
        </p:txBody>
      </p:sp>
      <p:sp>
        <p:nvSpPr>
          <p:cNvPr id="2216" name="object 2216"/>
          <p:cNvSpPr/>
          <p:nvPr/>
        </p:nvSpPr>
        <p:spPr>
          <a:xfrm>
            <a:off x="6817538" y="265637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7" name="object 2217"/>
          <p:cNvSpPr/>
          <p:nvPr/>
        </p:nvSpPr>
        <p:spPr>
          <a:xfrm>
            <a:off x="6817538" y="2609383"/>
            <a:ext cx="271780" cy="0"/>
          </a:xfrm>
          <a:custGeom>
            <a:avLst/>
            <a:gdLst/>
            <a:ahLst/>
            <a:cxnLst/>
            <a:rect l="l" t="t" r="r" b="b"/>
            <a:pathLst>
              <a:path w="271779">
                <a:moveTo>
                  <a:pt x="0" y="0"/>
                </a:moveTo>
                <a:lnTo>
                  <a:pt x="271475" y="0"/>
                </a:lnTo>
              </a:path>
            </a:pathLst>
          </a:custGeom>
          <a:ln w="3175">
            <a:solidFill>
              <a:srgbClr val="221F1F"/>
            </a:solidFill>
          </a:ln>
        </p:spPr>
        <p:txBody>
          <a:bodyPr wrap="square" lIns="0" tIns="0" rIns="0" bIns="0" rtlCol="0"/>
          <a:lstStyle/>
          <a:p>
            <a:endParaRPr/>
          </a:p>
        </p:txBody>
      </p:sp>
      <p:sp>
        <p:nvSpPr>
          <p:cNvPr id="2218" name="object 2218"/>
          <p:cNvSpPr/>
          <p:nvPr/>
        </p:nvSpPr>
        <p:spPr>
          <a:xfrm>
            <a:off x="6782482" y="1710756"/>
            <a:ext cx="36195" cy="59690"/>
          </a:xfrm>
          <a:custGeom>
            <a:avLst/>
            <a:gdLst/>
            <a:ahLst/>
            <a:cxnLst/>
            <a:rect l="l" t="t" r="r" b="b"/>
            <a:pathLst>
              <a:path w="36195" h="59689">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2219" name="object 2219"/>
          <p:cNvSpPr/>
          <p:nvPr/>
        </p:nvSpPr>
        <p:spPr>
          <a:xfrm>
            <a:off x="6782482" y="1696151"/>
            <a:ext cx="306705" cy="0"/>
          </a:xfrm>
          <a:custGeom>
            <a:avLst/>
            <a:gdLst/>
            <a:ahLst/>
            <a:cxnLst/>
            <a:rect l="l" t="t" r="r" b="b"/>
            <a:pathLst>
              <a:path w="306704">
                <a:moveTo>
                  <a:pt x="0" y="0"/>
                </a:moveTo>
                <a:lnTo>
                  <a:pt x="306531" y="0"/>
                </a:lnTo>
              </a:path>
            </a:pathLst>
          </a:custGeom>
          <a:ln w="29209">
            <a:solidFill>
              <a:srgbClr val="5D6366"/>
            </a:solidFill>
          </a:ln>
        </p:spPr>
        <p:txBody>
          <a:bodyPr wrap="square" lIns="0" tIns="0" rIns="0" bIns="0" rtlCol="0"/>
          <a:lstStyle/>
          <a:p>
            <a:endParaRPr/>
          </a:p>
        </p:txBody>
      </p:sp>
      <p:sp>
        <p:nvSpPr>
          <p:cNvPr id="2220" name="object 2220"/>
          <p:cNvSpPr/>
          <p:nvPr/>
        </p:nvSpPr>
        <p:spPr>
          <a:xfrm>
            <a:off x="6800205" y="1591376"/>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221" name="object 2221"/>
          <p:cNvSpPr/>
          <p:nvPr/>
        </p:nvSpPr>
        <p:spPr>
          <a:xfrm>
            <a:off x="6780984" y="1768937"/>
            <a:ext cx="39370" cy="3810"/>
          </a:xfrm>
          <a:custGeom>
            <a:avLst/>
            <a:gdLst/>
            <a:ahLst/>
            <a:cxnLst/>
            <a:rect l="l" t="t" r="r" b="b"/>
            <a:pathLst>
              <a:path w="39370" h="3810">
                <a:moveTo>
                  <a:pt x="0" y="3809"/>
                </a:moveTo>
                <a:lnTo>
                  <a:pt x="38849" y="3809"/>
                </a:lnTo>
                <a:lnTo>
                  <a:pt x="38849" y="0"/>
                </a:lnTo>
                <a:lnTo>
                  <a:pt x="0" y="0"/>
                </a:lnTo>
                <a:lnTo>
                  <a:pt x="0" y="3809"/>
                </a:lnTo>
                <a:close/>
              </a:path>
            </a:pathLst>
          </a:custGeom>
          <a:solidFill>
            <a:srgbClr val="221F1F"/>
          </a:solidFill>
        </p:spPr>
        <p:txBody>
          <a:bodyPr wrap="square" lIns="0" tIns="0" rIns="0" bIns="0" rtlCol="0"/>
          <a:lstStyle/>
          <a:p>
            <a:endParaRPr/>
          </a:p>
        </p:txBody>
      </p:sp>
      <p:sp>
        <p:nvSpPr>
          <p:cNvPr id="2222" name="object 2222"/>
          <p:cNvSpPr/>
          <p:nvPr/>
        </p:nvSpPr>
        <p:spPr>
          <a:xfrm>
            <a:off x="6782489" y="1592407"/>
            <a:ext cx="0" cy="176530"/>
          </a:xfrm>
          <a:custGeom>
            <a:avLst/>
            <a:gdLst/>
            <a:ahLst/>
            <a:cxnLst/>
            <a:rect l="l" t="t" r="r" b="b"/>
            <a:pathLst>
              <a:path h="176530">
                <a:moveTo>
                  <a:pt x="0" y="0"/>
                </a:moveTo>
                <a:lnTo>
                  <a:pt x="0" y="176529"/>
                </a:lnTo>
              </a:path>
            </a:pathLst>
          </a:custGeom>
          <a:ln w="3175">
            <a:solidFill>
              <a:srgbClr val="221F1F"/>
            </a:solidFill>
          </a:ln>
        </p:spPr>
        <p:txBody>
          <a:bodyPr wrap="square" lIns="0" tIns="0" rIns="0" bIns="0" rtlCol="0"/>
          <a:lstStyle/>
          <a:p>
            <a:endParaRPr/>
          </a:p>
        </p:txBody>
      </p:sp>
      <p:sp>
        <p:nvSpPr>
          <p:cNvPr id="2223" name="object 2223"/>
          <p:cNvSpPr/>
          <p:nvPr/>
        </p:nvSpPr>
        <p:spPr>
          <a:xfrm>
            <a:off x="6780984" y="1589867"/>
            <a:ext cx="37465" cy="2540"/>
          </a:xfrm>
          <a:custGeom>
            <a:avLst/>
            <a:gdLst/>
            <a:ahLst/>
            <a:cxnLst/>
            <a:rect l="l" t="t" r="r" b="b"/>
            <a:pathLst>
              <a:path w="37465" h="2540">
                <a:moveTo>
                  <a:pt x="0" y="2540"/>
                </a:moveTo>
                <a:lnTo>
                  <a:pt x="37353" y="2540"/>
                </a:lnTo>
                <a:lnTo>
                  <a:pt x="37353" y="0"/>
                </a:lnTo>
                <a:lnTo>
                  <a:pt x="0" y="0"/>
                </a:lnTo>
                <a:lnTo>
                  <a:pt x="0" y="2540"/>
                </a:lnTo>
                <a:close/>
              </a:path>
            </a:pathLst>
          </a:custGeom>
          <a:solidFill>
            <a:srgbClr val="221F1F"/>
          </a:solidFill>
        </p:spPr>
        <p:txBody>
          <a:bodyPr wrap="square" lIns="0" tIns="0" rIns="0" bIns="0" rtlCol="0"/>
          <a:lstStyle/>
          <a:p>
            <a:endParaRPr/>
          </a:p>
        </p:txBody>
      </p:sp>
      <p:sp>
        <p:nvSpPr>
          <p:cNvPr id="2224" name="object 2224"/>
          <p:cNvSpPr/>
          <p:nvPr/>
        </p:nvSpPr>
        <p:spPr>
          <a:xfrm>
            <a:off x="6816824" y="1710517"/>
            <a:ext cx="272415" cy="0"/>
          </a:xfrm>
          <a:custGeom>
            <a:avLst/>
            <a:gdLst/>
            <a:ahLst/>
            <a:cxnLst/>
            <a:rect l="l" t="t" r="r" b="b"/>
            <a:pathLst>
              <a:path w="272415">
                <a:moveTo>
                  <a:pt x="0" y="0"/>
                </a:moveTo>
                <a:lnTo>
                  <a:pt x="272188" y="0"/>
                </a:lnTo>
              </a:path>
            </a:pathLst>
          </a:custGeom>
          <a:ln w="3175">
            <a:solidFill>
              <a:srgbClr val="221F1F"/>
            </a:solidFill>
          </a:ln>
        </p:spPr>
        <p:txBody>
          <a:bodyPr wrap="square" lIns="0" tIns="0" rIns="0" bIns="0" rtlCol="0"/>
          <a:lstStyle/>
          <a:p>
            <a:endParaRPr/>
          </a:p>
        </p:txBody>
      </p:sp>
      <p:sp>
        <p:nvSpPr>
          <p:cNvPr id="2225" name="object 2225"/>
          <p:cNvSpPr/>
          <p:nvPr/>
        </p:nvSpPr>
        <p:spPr>
          <a:xfrm>
            <a:off x="6816430" y="1681800"/>
            <a:ext cx="273050" cy="0"/>
          </a:xfrm>
          <a:custGeom>
            <a:avLst/>
            <a:gdLst/>
            <a:ahLst/>
            <a:cxnLst/>
            <a:rect l="l" t="t" r="r" b="b"/>
            <a:pathLst>
              <a:path w="273050">
                <a:moveTo>
                  <a:pt x="0" y="0"/>
                </a:moveTo>
                <a:lnTo>
                  <a:pt x="272582" y="0"/>
                </a:lnTo>
              </a:path>
            </a:pathLst>
          </a:custGeom>
          <a:ln w="3175">
            <a:solidFill>
              <a:srgbClr val="221F1F"/>
            </a:solidFill>
          </a:ln>
        </p:spPr>
        <p:txBody>
          <a:bodyPr wrap="square" lIns="0" tIns="0" rIns="0" bIns="0" rtlCol="0"/>
          <a:lstStyle/>
          <a:p>
            <a:endParaRPr/>
          </a:p>
        </p:txBody>
      </p:sp>
      <p:sp>
        <p:nvSpPr>
          <p:cNvPr id="2226" name="object 2226"/>
          <p:cNvSpPr/>
          <p:nvPr/>
        </p:nvSpPr>
        <p:spPr>
          <a:xfrm>
            <a:off x="6817383" y="1592407"/>
            <a:ext cx="0" cy="87630"/>
          </a:xfrm>
          <a:custGeom>
            <a:avLst/>
            <a:gdLst/>
            <a:ahLst/>
            <a:cxnLst/>
            <a:rect l="l" t="t" r="r" b="b"/>
            <a:pathLst>
              <a:path h="87630">
                <a:moveTo>
                  <a:pt x="0" y="0"/>
                </a:moveTo>
                <a:lnTo>
                  <a:pt x="0" y="87629"/>
                </a:lnTo>
              </a:path>
            </a:pathLst>
          </a:custGeom>
          <a:ln w="3175">
            <a:solidFill>
              <a:srgbClr val="221F1F"/>
            </a:solidFill>
          </a:ln>
        </p:spPr>
        <p:txBody>
          <a:bodyPr wrap="square" lIns="0" tIns="0" rIns="0" bIns="0" rtlCol="0"/>
          <a:lstStyle/>
          <a:p>
            <a:endParaRPr/>
          </a:p>
        </p:txBody>
      </p:sp>
      <p:sp>
        <p:nvSpPr>
          <p:cNvPr id="2227" name="object 2227"/>
          <p:cNvSpPr/>
          <p:nvPr/>
        </p:nvSpPr>
        <p:spPr>
          <a:xfrm>
            <a:off x="6782482" y="2010016"/>
            <a:ext cx="36195" cy="59690"/>
          </a:xfrm>
          <a:custGeom>
            <a:avLst/>
            <a:gdLst/>
            <a:ahLst/>
            <a:cxnLst/>
            <a:rect l="l" t="t" r="r" b="b"/>
            <a:pathLst>
              <a:path w="36195" h="59689">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2228" name="object 2228"/>
          <p:cNvSpPr/>
          <p:nvPr/>
        </p:nvSpPr>
        <p:spPr>
          <a:xfrm>
            <a:off x="6782482" y="1995411"/>
            <a:ext cx="306705" cy="0"/>
          </a:xfrm>
          <a:custGeom>
            <a:avLst/>
            <a:gdLst/>
            <a:ahLst/>
            <a:cxnLst/>
            <a:rect l="l" t="t" r="r" b="b"/>
            <a:pathLst>
              <a:path w="306704">
                <a:moveTo>
                  <a:pt x="0" y="0"/>
                </a:moveTo>
                <a:lnTo>
                  <a:pt x="306531" y="0"/>
                </a:lnTo>
              </a:path>
            </a:pathLst>
          </a:custGeom>
          <a:ln w="29209">
            <a:solidFill>
              <a:srgbClr val="5D6366"/>
            </a:solidFill>
          </a:ln>
        </p:spPr>
        <p:txBody>
          <a:bodyPr wrap="square" lIns="0" tIns="0" rIns="0" bIns="0" rtlCol="0"/>
          <a:lstStyle/>
          <a:p>
            <a:endParaRPr/>
          </a:p>
        </p:txBody>
      </p:sp>
      <p:sp>
        <p:nvSpPr>
          <p:cNvPr id="2229" name="object 2229"/>
          <p:cNvSpPr/>
          <p:nvPr/>
        </p:nvSpPr>
        <p:spPr>
          <a:xfrm>
            <a:off x="6800205" y="1890636"/>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230" name="object 2230"/>
          <p:cNvSpPr/>
          <p:nvPr/>
        </p:nvSpPr>
        <p:spPr>
          <a:xfrm>
            <a:off x="6780984" y="2068209"/>
            <a:ext cx="39370" cy="3810"/>
          </a:xfrm>
          <a:custGeom>
            <a:avLst/>
            <a:gdLst/>
            <a:ahLst/>
            <a:cxnLst/>
            <a:rect l="l" t="t" r="r" b="b"/>
            <a:pathLst>
              <a:path w="39370" h="3810">
                <a:moveTo>
                  <a:pt x="0" y="3809"/>
                </a:moveTo>
                <a:lnTo>
                  <a:pt x="38849" y="3809"/>
                </a:lnTo>
                <a:lnTo>
                  <a:pt x="38849" y="0"/>
                </a:lnTo>
                <a:lnTo>
                  <a:pt x="0" y="0"/>
                </a:lnTo>
                <a:lnTo>
                  <a:pt x="0" y="3809"/>
                </a:lnTo>
                <a:close/>
              </a:path>
            </a:pathLst>
          </a:custGeom>
          <a:solidFill>
            <a:srgbClr val="221F1F"/>
          </a:solidFill>
        </p:spPr>
        <p:txBody>
          <a:bodyPr wrap="square" lIns="0" tIns="0" rIns="0" bIns="0" rtlCol="0"/>
          <a:lstStyle/>
          <a:p>
            <a:endParaRPr/>
          </a:p>
        </p:txBody>
      </p:sp>
      <p:sp>
        <p:nvSpPr>
          <p:cNvPr id="2231" name="object 2231"/>
          <p:cNvSpPr/>
          <p:nvPr/>
        </p:nvSpPr>
        <p:spPr>
          <a:xfrm>
            <a:off x="6782489" y="1891678"/>
            <a:ext cx="0" cy="176530"/>
          </a:xfrm>
          <a:custGeom>
            <a:avLst/>
            <a:gdLst/>
            <a:ahLst/>
            <a:cxnLst/>
            <a:rect l="l" t="t" r="r" b="b"/>
            <a:pathLst>
              <a:path h="176530">
                <a:moveTo>
                  <a:pt x="0" y="0"/>
                </a:moveTo>
                <a:lnTo>
                  <a:pt x="0" y="176529"/>
                </a:lnTo>
              </a:path>
            </a:pathLst>
          </a:custGeom>
          <a:ln w="3175">
            <a:solidFill>
              <a:srgbClr val="221F1F"/>
            </a:solidFill>
          </a:ln>
        </p:spPr>
        <p:txBody>
          <a:bodyPr wrap="square" lIns="0" tIns="0" rIns="0" bIns="0" rtlCol="0"/>
          <a:lstStyle/>
          <a:p>
            <a:endParaRPr/>
          </a:p>
        </p:txBody>
      </p:sp>
      <p:sp>
        <p:nvSpPr>
          <p:cNvPr id="2232" name="object 2232"/>
          <p:cNvSpPr/>
          <p:nvPr/>
        </p:nvSpPr>
        <p:spPr>
          <a:xfrm>
            <a:off x="6780984" y="1889138"/>
            <a:ext cx="38735" cy="2540"/>
          </a:xfrm>
          <a:custGeom>
            <a:avLst/>
            <a:gdLst/>
            <a:ahLst/>
            <a:cxnLst/>
            <a:rect l="l" t="t" r="r" b="b"/>
            <a:pathLst>
              <a:path w="38734" h="2539">
                <a:moveTo>
                  <a:pt x="0" y="2540"/>
                </a:moveTo>
                <a:lnTo>
                  <a:pt x="38455" y="2540"/>
                </a:lnTo>
                <a:lnTo>
                  <a:pt x="38455" y="0"/>
                </a:lnTo>
                <a:lnTo>
                  <a:pt x="0" y="0"/>
                </a:lnTo>
                <a:lnTo>
                  <a:pt x="0" y="2540"/>
                </a:lnTo>
                <a:close/>
              </a:path>
            </a:pathLst>
          </a:custGeom>
          <a:solidFill>
            <a:srgbClr val="221F1F"/>
          </a:solidFill>
        </p:spPr>
        <p:txBody>
          <a:bodyPr wrap="square" lIns="0" tIns="0" rIns="0" bIns="0" rtlCol="0"/>
          <a:lstStyle/>
          <a:p>
            <a:endParaRPr/>
          </a:p>
        </p:txBody>
      </p:sp>
      <p:sp>
        <p:nvSpPr>
          <p:cNvPr id="2233" name="object 2233"/>
          <p:cNvSpPr/>
          <p:nvPr/>
        </p:nvSpPr>
        <p:spPr>
          <a:xfrm>
            <a:off x="6816824" y="2009788"/>
            <a:ext cx="272415" cy="0"/>
          </a:xfrm>
          <a:custGeom>
            <a:avLst/>
            <a:gdLst/>
            <a:ahLst/>
            <a:cxnLst/>
            <a:rect l="l" t="t" r="r" b="b"/>
            <a:pathLst>
              <a:path w="272415">
                <a:moveTo>
                  <a:pt x="0" y="0"/>
                </a:moveTo>
                <a:lnTo>
                  <a:pt x="272188" y="0"/>
                </a:lnTo>
              </a:path>
            </a:pathLst>
          </a:custGeom>
          <a:ln w="3175">
            <a:solidFill>
              <a:srgbClr val="221F1F"/>
            </a:solidFill>
          </a:ln>
        </p:spPr>
        <p:txBody>
          <a:bodyPr wrap="square" lIns="0" tIns="0" rIns="0" bIns="0" rtlCol="0"/>
          <a:lstStyle/>
          <a:p>
            <a:endParaRPr/>
          </a:p>
        </p:txBody>
      </p:sp>
      <p:sp>
        <p:nvSpPr>
          <p:cNvPr id="2234" name="object 2234"/>
          <p:cNvSpPr/>
          <p:nvPr/>
        </p:nvSpPr>
        <p:spPr>
          <a:xfrm>
            <a:off x="6816430" y="1980578"/>
            <a:ext cx="273050" cy="0"/>
          </a:xfrm>
          <a:custGeom>
            <a:avLst/>
            <a:gdLst/>
            <a:ahLst/>
            <a:cxnLst/>
            <a:rect l="l" t="t" r="r" b="b"/>
            <a:pathLst>
              <a:path w="273050">
                <a:moveTo>
                  <a:pt x="0" y="0"/>
                </a:moveTo>
                <a:lnTo>
                  <a:pt x="272582" y="0"/>
                </a:lnTo>
              </a:path>
            </a:pathLst>
          </a:custGeom>
          <a:ln w="3175">
            <a:solidFill>
              <a:srgbClr val="221F1F"/>
            </a:solidFill>
          </a:ln>
        </p:spPr>
        <p:txBody>
          <a:bodyPr wrap="square" lIns="0" tIns="0" rIns="0" bIns="0" rtlCol="0"/>
          <a:lstStyle/>
          <a:p>
            <a:endParaRPr/>
          </a:p>
        </p:txBody>
      </p:sp>
      <p:sp>
        <p:nvSpPr>
          <p:cNvPr id="2235" name="object 2235"/>
          <p:cNvSpPr/>
          <p:nvPr/>
        </p:nvSpPr>
        <p:spPr>
          <a:xfrm>
            <a:off x="6817935" y="1711186"/>
            <a:ext cx="0" cy="269240"/>
          </a:xfrm>
          <a:custGeom>
            <a:avLst/>
            <a:gdLst/>
            <a:ahLst/>
            <a:cxnLst/>
            <a:rect l="l" t="t" r="r" b="b"/>
            <a:pathLst>
              <a:path h="269239">
                <a:moveTo>
                  <a:pt x="0" y="0"/>
                </a:moveTo>
                <a:lnTo>
                  <a:pt x="0" y="269044"/>
                </a:lnTo>
              </a:path>
            </a:pathLst>
          </a:custGeom>
          <a:ln w="3175">
            <a:solidFill>
              <a:srgbClr val="221F1F"/>
            </a:solidFill>
          </a:ln>
        </p:spPr>
        <p:txBody>
          <a:bodyPr wrap="square" lIns="0" tIns="0" rIns="0" bIns="0" rtlCol="0"/>
          <a:lstStyle/>
          <a:p>
            <a:endParaRPr/>
          </a:p>
        </p:txBody>
      </p:sp>
      <p:sp>
        <p:nvSpPr>
          <p:cNvPr id="2236" name="object 2236"/>
          <p:cNvSpPr/>
          <p:nvPr/>
        </p:nvSpPr>
        <p:spPr>
          <a:xfrm>
            <a:off x="6782482" y="2309276"/>
            <a:ext cx="36195" cy="59690"/>
          </a:xfrm>
          <a:custGeom>
            <a:avLst/>
            <a:gdLst/>
            <a:ahLst/>
            <a:cxnLst/>
            <a:rect l="l" t="t" r="r" b="b"/>
            <a:pathLst>
              <a:path w="36195" h="59689">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2237" name="object 2237"/>
          <p:cNvSpPr/>
          <p:nvPr/>
        </p:nvSpPr>
        <p:spPr>
          <a:xfrm>
            <a:off x="6782482" y="2294671"/>
            <a:ext cx="306705" cy="0"/>
          </a:xfrm>
          <a:custGeom>
            <a:avLst/>
            <a:gdLst/>
            <a:ahLst/>
            <a:cxnLst/>
            <a:rect l="l" t="t" r="r" b="b"/>
            <a:pathLst>
              <a:path w="306704">
                <a:moveTo>
                  <a:pt x="0" y="0"/>
                </a:moveTo>
                <a:lnTo>
                  <a:pt x="306531" y="0"/>
                </a:lnTo>
              </a:path>
            </a:pathLst>
          </a:custGeom>
          <a:ln w="29209">
            <a:solidFill>
              <a:srgbClr val="5D6366"/>
            </a:solidFill>
          </a:ln>
        </p:spPr>
        <p:txBody>
          <a:bodyPr wrap="square" lIns="0" tIns="0" rIns="0" bIns="0" rtlCol="0"/>
          <a:lstStyle/>
          <a:p>
            <a:endParaRPr/>
          </a:p>
        </p:txBody>
      </p:sp>
      <p:sp>
        <p:nvSpPr>
          <p:cNvPr id="2238" name="object 2238"/>
          <p:cNvSpPr/>
          <p:nvPr/>
        </p:nvSpPr>
        <p:spPr>
          <a:xfrm>
            <a:off x="6800205" y="2189896"/>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239" name="object 2239"/>
          <p:cNvSpPr/>
          <p:nvPr/>
        </p:nvSpPr>
        <p:spPr>
          <a:xfrm>
            <a:off x="6780984" y="2367457"/>
            <a:ext cx="39370" cy="3810"/>
          </a:xfrm>
          <a:custGeom>
            <a:avLst/>
            <a:gdLst/>
            <a:ahLst/>
            <a:cxnLst/>
            <a:rect l="l" t="t" r="r" b="b"/>
            <a:pathLst>
              <a:path w="39370" h="3810">
                <a:moveTo>
                  <a:pt x="0" y="3809"/>
                </a:moveTo>
                <a:lnTo>
                  <a:pt x="38849" y="3809"/>
                </a:lnTo>
                <a:lnTo>
                  <a:pt x="38849" y="0"/>
                </a:lnTo>
                <a:lnTo>
                  <a:pt x="0" y="0"/>
                </a:lnTo>
                <a:lnTo>
                  <a:pt x="0" y="3809"/>
                </a:lnTo>
                <a:close/>
              </a:path>
            </a:pathLst>
          </a:custGeom>
          <a:solidFill>
            <a:srgbClr val="221F1F"/>
          </a:solidFill>
        </p:spPr>
        <p:txBody>
          <a:bodyPr wrap="square" lIns="0" tIns="0" rIns="0" bIns="0" rtlCol="0"/>
          <a:lstStyle/>
          <a:p>
            <a:endParaRPr/>
          </a:p>
        </p:txBody>
      </p:sp>
      <p:sp>
        <p:nvSpPr>
          <p:cNvPr id="2240" name="object 2240"/>
          <p:cNvSpPr/>
          <p:nvPr/>
        </p:nvSpPr>
        <p:spPr>
          <a:xfrm>
            <a:off x="6782489" y="2190927"/>
            <a:ext cx="0" cy="176530"/>
          </a:xfrm>
          <a:custGeom>
            <a:avLst/>
            <a:gdLst/>
            <a:ahLst/>
            <a:cxnLst/>
            <a:rect l="l" t="t" r="r" b="b"/>
            <a:pathLst>
              <a:path h="176530">
                <a:moveTo>
                  <a:pt x="0" y="0"/>
                </a:moveTo>
                <a:lnTo>
                  <a:pt x="0" y="176529"/>
                </a:lnTo>
              </a:path>
            </a:pathLst>
          </a:custGeom>
          <a:ln w="3175">
            <a:solidFill>
              <a:srgbClr val="221F1F"/>
            </a:solidFill>
          </a:ln>
        </p:spPr>
        <p:txBody>
          <a:bodyPr wrap="square" lIns="0" tIns="0" rIns="0" bIns="0" rtlCol="0"/>
          <a:lstStyle/>
          <a:p>
            <a:endParaRPr/>
          </a:p>
        </p:txBody>
      </p:sp>
      <p:sp>
        <p:nvSpPr>
          <p:cNvPr id="2241" name="object 2241"/>
          <p:cNvSpPr/>
          <p:nvPr/>
        </p:nvSpPr>
        <p:spPr>
          <a:xfrm>
            <a:off x="6780984" y="2188387"/>
            <a:ext cx="38735" cy="2540"/>
          </a:xfrm>
          <a:custGeom>
            <a:avLst/>
            <a:gdLst/>
            <a:ahLst/>
            <a:cxnLst/>
            <a:rect l="l" t="t" r="r" b="b"/>
            <a:pathLst>
              <a:path w="38734" h="2539">
                <a:moveTo>
                  <a:pt x="0" y="2540"/>
                </a:moveTo>
                <a:lnTo>
                  <a:pt x="38455" y="2540"/>
                </a:lnTo>
                <a:lnTo>
                  <a:pt x="38455" y="0"/>
                </a:lnTo>
                <a:lnTo>
                  <a:pt x="0" y="0"/>
                </a:lnTo>
                <a:lnTo>
                  <a:pt x="0" y="2540"/>
                </a:lnTo>
                <a:close/>
              </a:path>
            </a:pathLst>
          </a:custGeom>
          <a:solidFill>
            <a:srgbClr val="221F1F"/>
          </a:solidFill>
        </p:spPr>
        <p:txBody>
          <a:bodyPr wrap="square" lIns="0" tIns="0" rIns="0" bIns="0" rtlCol="0"/>
          <a:lstStyle/>
          <a:p>
            <a:endParaRPr/>
          </a:p>
        </p:txBody>
      </p:sp>
      <p:sp>
        <p:nvSpPr>
          <p:cNvPr id="2242" name="object 2242"/>
          <p:cNvSpPr/>
          <p:nvPr/>
        </p:nvSpPr>
        <p:spPr>
          <a:xfrm>
            <a:off x="6816824" y="2309037"/>
            <a:ext cx="272415" cy="0"/>
          </a:xfrm>
          <a:custGeom>
            <a:avLst/>
            <a:gdLst/>
            <a:ahLst/>
            <a:cxnLst/>
            <a:rect l="l" t="t" r="r" b="b"/>
            <a:pathLst>
              <a:path w="272415">
                <a:moveTo>
                  <a:pt x="0" y="0"/>
                </a:moveTo>
                <a:lnTo>
                  <a:pt x="272188" y="0"/>
                </a:lnTo>
              </a:path>
            </a:pathLst>
          </a:custGeom>
          <a:ln w="3175">
            <a:solidFill>
              <a:srgbClr val="221F1F"/>
            </a:solidFill>
          </a:ln>
        </p:spPr>
        <p:txBody>
          <a:bodyPr wrap="square" lIns="0" tIns="0" rIns="0" bIns="0" rtlCol="0"/>
          <a:lstStyle/>
          <a:p>
            <a:endParaRPr/>
          </a:p>
        </p:txBody>
      </p:sp>
      <p:sp>
        <p:nvSpPr>
          <p:cNvPr id="2243" name="object 2243"/>
          <p:cNvSpPr/>
          <p:nvPr/>
        </p:nvSpPr>
        <p:spPr>
          <a:xfrm>
            <a:off x="6816430" y="2279827"/>
            <a:ext cx="273050" cy="0"/>
          </a:xfrm>
          <a:custGeom>
            <a:avLst/>
            <a:gdLst/>
            <a:ahLst/>
            <a:cxnLst/>
            <a:rect l="l" t="t" r="r" b="b"/>
            <a:pathLst>
              <a:path w="273050">
                <a:moveTo>
                  <a:pt x="0" y="0"/>
                </a:moveTo>
                <a:lnTo>
                  <a:pt x="272582" y="0"/>
                </a:lnTo>
              </a:path>
            </a:pathLst>
          </a:custGeom>
          <a:ln w="3175">
            <a:solidFill>
              <a:srgbClr val="221F1F"/>
            </a:solidFill>
          </a:ln>
        </p:spPr>
        <p:txBody>
          <a:bodyPr wrap="square" lIns="0" tIns="0" rIns="0" bIns="0" rtlCol="0"/>
          <a:lstStyle/>
          <a:p>
            <a:endParaRPr/>
          </a:p>
        </p:txBody>
      </p:sp>
      <p:sp>
        <p:nvSpPr>
          <p:cNvPr id="2244" name="object 2244"/>
          <p:cNvSpPr/>
          <p:nvPr/>
        </p:nvSpPr>
        <p:spPr>
          <a:xfrm>
            <a:off x="6817935" y="2009418"/>
            <a:ext cx="0" cy="269240"/>
          </a:xfrm>
          <a:custGeom>
            <a:avLst/>
            <a:gdLst/>
            <a:ahLst/>
            <a:cxnLst/>
            <a:rect l="l" t="t" r="r" b="b"/>
            <a:pathLst>
              <a:path h="269239">
                <a:moveTo>
                  <a:pt x="0" y="0"/>
                </a:moveTo>
                <a:lnTo>
                  <a:pt x="0" y="269139"/>
                </a:lnTo>
              </a:path>
            </a:pathLst>
          </a:custGeom>
          <a:ln w="3175">
            <a:solidFill>
              <a:srgbClr val="221F1F"/>
            </a:solidFill>
          </a:ln>
        </p:spPr>
        <p:txBody>
          <a:bodyPr wrap="square" lIns="0" tIns="0" rIns="0" bIns="0" rtlCol="0"/>
          <a:lstStyle/>
          <a:p>
            <a:endParaRPr/>
          </a:p>
        </p:txBody>
      </p:sp>
      <p:sp>
        <p:nvSpPr>
          <p:cNvPr id="2245" name="object 2245"/>
          <p:cNvSpPr/>
          <p:nvPr/>
        </p:nvSpPr>
        <p:spPr>
          <a:xfrm>
            <a:off x="6782482" y="2609576"/>
            <a:ext cx="36195" cy="59690"/>
          </a:xfrm>
          <a:custGeom>
            <a:avLst/>
            <a:gdLst/>
            <a:ahLst/>
            <a:cxnLst/>
            <a:rect l="l" t="t" r="r" b="b"/>
            <a:pathLst>
              <a:path w="36195" h="59689">
                <a:moveTo>
                  <a:pt x="0" y="59690"/>
                </a:moveTo>
                <a:lnTo>
                  <a:pt x="35852" y="59690"/>
                </a:lnTo>
                <a:lnTo>
                  <a:pt x="35852" y="0"/>
                </a:lnTo>
                <a:lnTo>
                  <a:pt x="0" y="0"/>
                </a:lnTo>
                <a:lnTo>
                  <a:pt x="0" y="59690"/>
                </a:lnTo>
                <a:close/>
              </a:path>
            </a:pathLst>
          </a:custGeom>
          <a:solidFill>
            <a:srgbClr val="5D6366"/>
          </a:solidFill>
        </p:spPr>
        <p:txBody>
          <a:bodyPr wrap="square" lIns="0" tIns="0" rIns="0" bIns="0" rtlCol="0"/>
          <a:lstStyle/>
          <a:p>
            <a:endParaRPr/>
          </a:p>
        </p:txBody>
      </p:sp>
      <p:sp>
        <p:nvSpPr>
          <p:cNvPr id="2246" name="object 2246"/>
          <p:cNvSpPr/>
          <p:nvPr/>
        </p:nvSpPr>
        <p:spPr>
          <a:xfrm>
            <a:off x="6782482" y="2594972"/>
            <a:ext cx="306705" cy="0"/>
          </a:xfrm>
          <a:custGeom>
            <a:avLst/>
            <a:gdLst/>
            <a:ahLst/>
            <a:cxnLst/>
            <a:rect l="l" t="t" r="r" b="b"/>
            <a:pathLst>
              <a:path w="306704">
                <a:moveTo>
                  <a:pt x="0" y="0"/>
                </a:moveTo>
                <a:lnTo>
                  <a:pt x="306531" y="0"/>
                </a:lnTo>
              </a:path>
            </a:pathLst>
          </a:custGeom>
          <a:ln w="29209">
            <a:solidFill>
              <a:srgbClr val="5D6366"/>
            </a:solidFill>
          </a:ln>
        </p:spPr>
        <p:txBody>
          <a:bodyPr wrap="square" lIns="0" tIns="0" rIns="0" bIns="0" rtlCol="0"/>
          <a:lstStyle/>
          <a:p>
            <a:endParaRPr/>
          </a:p>
        </p:txBody>
      </p:sp>
      <p:sp>
        <p:nvSpPr>
          <p:cNvPr id="2247" name="object 2247"/>
          <p:cNvSpPr/>
          <p:nvPr/>
        </p:nvSpPr>
        <p:spPr>
          <a:xfrm>
            <a:off x="6800205" y="2490197"/>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248" name="object 2248"/>
          <p:cNvSpPr/>
          <p:nvPr/>
        </p:nvSpPr>
        <p:spPr>
          <a:xfrm>
            <a:off x="6780984" y="2667769"/>
            <a:ext cx="39370" cy="3810"/>
          </a:xfrm>
          <a:custGeom>
            <a:avLst/>
            <a:gdLst/>
            <a:ahLst/>
            <a:cxnLst/>
            <a:rect l="l" t="t" r="r" b="b"/>
            <a:pathLst>
              <a:path w="39370" h="3810">
                <a:moveTo>
                  <a:pt x="0" y="3809"/>
                </a:moveTo>
                <a:lnTo>
                  <a:pt x="38849" y="3809"/>
                </a:lnTo>
                <a:lnTo>
                  <a:pt x="38849" y="0"/>
                </a:lnTo>
                <a:lnTo>
                  <a:pt x="0" y="0"/>
                </a:lnTo>
                <a:lnTo>
                  <a:pt x="0" y="3809"/>
                </a:lnTo>
                <a:close/>
              </a:path>
            </a:pathLst>
          </a:custGeom>
          <a:solidFill>
            <a:srgbClr val="221F1F"/>
          </a:solidFill>
        </p:spPr>
        <p:txBody>
          <a:bodyPr wrap="square" lIns="0" tIns="0" rIns="0" bIns="0" rtlCol="0"/>
          <a:lstStyle/>
          <a:p>
            <a:endParaRPr/>
          </a:p>
        </p:txBody>
      </p:sp>
      <p:sp>
        <p:nvSpPr>
          <p:cNvPr id="2249" name="object 2249"/>
          <p:cNvSpPr/>
          <p:nvPr/>
        </p:nvSpPr>
        <p:spPr>
          <a:xfrm>
            <a:off x="6782489" y="2491239"/>
            <a:ext cx="0" cy="176530"/>
          </a:xfrm>
          <a:custGeom>
            <a:avLst/>
            <a:gdLst/>
            <a:ahLst/>
            <a:cxnLst/>
            <a:rect l="l" t="t" r="r" b="b"/>
            <a:pathLst>
              <a:path h="176530">
                <a:moveTo>
                  <a:pt x="0" y="0"/>
                </a:moveTo>
                <a:lnTo>
                  <a:pt x="0" y="176529"/>
                </a:lnTo>
              </a:path>
            </a:pathLst>
          </a:custGeom>
          <a:ln w="3175">
            <a:solidFill>
              <a:srgbClr val="221F1F"/>
            </a:solidFill>
          </a:ln>
        </p:spPr>
        <p:txBody>
          <a:bodyPr wrap="square" lIns="0" tIns="0" rIns="0" bIns="0" rtlCol="0"/>
          <a:lstStyle/>
          <a:p>
            <a:endParaRPr/>
          </a:p>
        </p:txBody>
      </p:sp>
      <p:sp>
        <p:nvSpPr>
          <p:cNvPr id="2250" name="object 2250"/>
          <p:cNvSpPr/>
          <p:nvPr/>
        </p:nvSpPr>
        <p:spPr>
          <a:xfrm>
            <a:off x="6780984" y="2488699"/>
            <a:ext cx="38735" cy="2540"/>
          </a:xfrm>
          <a:custGeom>
            <a:avLst/>
            <a:gdLst/>
            <a:ahLst/>
            <a:cxnLst/>
            <a:rect l="l" t="t" r="r" b="b"/>
            <a:pathLst>
              <a:path w="38734" h="2539">
                <a:moveTo>
                  <a:pt x="0" y="2540"/>
                </a:moveTo>
                <a:lnTo>
                  <a:pt x="38455" y="2540"/>
                </a:lnTo>
                <a:lnTo>
                  <a:pt x="38455" y="0"/>
                </a:lnTo>
                <a:lnTo>
                  <a:pt x="0" y="0"/>
                </a:lnTo>
                <a:lnTo>
                  <a:pt x="0" y="2540"/>
                </a:lnTo>
                <a:close/>
              </a:path>
            </a:pathLst>
          </a:custGeom>
          <a:solidFill>
            <a:srgbClr val="221F1F"/>
          </a:solidFill>
        </p:spPr>
        <p:txBody>
          <a:bodyPr wrap="square" lIns="0" tIns="0" rIns="0" bIns="0" rtlCol="0"/>
          <a:lstStyle/>
          <a:p>
            <a:endParaRPr/>
          </a:p>
        </p:txBody>
      </p:sp>
      <p:sp>
        <p:nvSpPr>
          <p:cNvPr id="2251" name="object 2251"/>
          <p:cNvSpPr/>
          <p:nvPr/>
        </p:nvSpPr>
        <p:spPr>
          <a:xfrm>
            <a:off x="6816824" y="2609349"/>
            <a:ext cx="272415" cy="0"/>
          </a:xfrm>
          <a:custGeom>
            <a:avLst/>
            <a:gdLst/>
            <a:ahLst/>
            <a:cxnLst/>
            <a:rect l="l" t="t" r="r" b="b"/>
            <a:pathLst>
              <a:path w="272415">
                <a:moveTo>
                  <a:pt x="0" y="0"/>
                </a:moveTo>
                <a:lnTo>
                  <a:pt x="272188" y="0"/>
                </a:lnTo>
              </a:path>
            </a:pathLst>
          </a:custGeom>
          <a:ln w="3175">
            <a:solidFill>
              <a:srgbClr val="221F1F"/>
            </a:solidFill>
          </a:ln>
        </p:spPr>
        <p:txBody>
          <a:bodyPr wrap="square" lIns="0" tIns="0" rIns="0" bIns="0" rtlCol="0"/>
          <a:lstStyle/>
          <a:p>
            <a:endParaRPr/>
          </a:p>
        </p:txBody>
      </p:sp>
      <p:sp>
        <p:nvSpPr>
          <p:cNvPr id="2252" name="object 2252"/>
          <p:cNvSpPr/>
          <p:nvPr/>
        </p:nvSpPr>
        <p:spPr>
          <a:xfrm>
            <a:off x="6816430" y="2580139"/>
            <a:ext cx="273050" cy="0"/>
          </a:xfrm>
          <a:custGeom>
            <a:avLst/>
            <a:gdLst/>
            <a:ahLst/>
            <a:cxnLst/>
            <a:rect l="l" t="t" r="r" b="b"/>
            <a:pathLst>
              <a:path w="273050">
                <a:moveTo>
                  <a:pt x="0" y="0"/>
                </a:moveTo>
                <a:lnTo>
                  <a:pt x="272582" y="0"/>
                </a:lnTo>
              </a:path>
            </a:pathLst>
          </a:custGeom>
          <a:ln w="3175">
            <a:solidFill>
              <a:srgbClr val="221F1F"/>
            </a:solidFill>
          </a:ln>
        </p:spPr>
        <p:txBody>
          <a:bodyPr wrap="square" lIns="0" tIns="0" rIns="0" bIns="0" rtlCol="0"/>
          <a:lstStyle/>
          <a:p>
            <a:endParaRPr/>
          </a:p>
        </p:txBody>
      </p:sp>
      <p:sp>
        <p:nvSpPr>
          <p:cNvPr id="2253" name="object 2253"/>
          <p:cNvSpPr/>
          <p:nvPr/>
        </p:nvSpPr>
        <p:spPr>
          <a:xfrm>
            <a:off x="6817935" y="2309718"/>
            <a:ext cx="0" cy="269240"/>
          </a:xfrm>
          <a:custGeom>
            <a:avLst/>
            <a:gdLst/>
            <a:ahLst/>
            <a:cxnLst/>
            <a:rect l="l" t="t" r="r" b="b"/>
            <a:pathLst>
              <a:path h="269239">
                <a:moveTo>
                  <a:pt x="0" y="0"/>
                </a:moveTo>
                <a:lnTo>
                  <a:pt x="0" y="269151"/>
                </a:lnTo>
              </a:path>
            </a:pathLst>
          </a:custGeom>
          <a:ln w="3175">
            <a:solidFill>
              <a:srgbClr val="221F1F"/>
            </a:solidFill>
          </a:ln>
        </p:spPr>
        <p:txBody>
          <a:bodyPr wrap="square" lIns="0" tIns="0" rIns="0" bIns="0" rtlCol="0"/>
          <a:lstStyle/>
          <a:p>
            <a:endParaRPr/>
          </a:p>
        </p:txBody>
      </p:sp>
      <p:sp>
        <p:nvSpPr>
          <p:cNvPr id="2254" name="object 2254"/>
          <p:cNvSpPr/>
          <p:nvPr/>
        </p:nvSpPr>
        <p:spPr>
          <a:xfrm>
            <a:off x="6782523" y="3063963"/>
            <a:ext cx="36830" cy="62230"/>
          </a:xfrm>
          <a:custGeom>
            <a:avLst/>
            <a:gdLst/>
            <a:ahLst/>
            <a:cxnLst/>
            <a:rect l="l" t="t" r="r" b="b"/>
            <a:pathLst>
              <a:path w="36829" h="62230">
                <a:moveTo>
                  <a:pt x="0" y="61747"/>
                </a:moveTo>
                <a:lnTo>
                  <a:pt x="36702" y="61747"/>
                </a:lnTo>
                <a:lnTo>
                  <a:pt x="36702" y="0"/>
                </a:lnTo>
                <a:lnTo>
                  <a:pt x="0" y="0"/>
                </a:lnTo>
                <a:lnTo>
                  <a:pt x="0" y="61747"/>
                </a:lnTo>
                <a:close/>
              </a:path>
            </a:pathLst>
          </a:custGeom>
          <a:solidFill>
            <a:srgbClr val="5D6366"/>
          </a:solidFill>
        </p:spPr>
        <p:txBody>
          <a:bodyPr wrap="square" lIns="0" tIns="0" rIns="0" bIns="0" rtlCol="0"/>
          <a:lstStyle/>
          <a:p>
            <a:endParaRPr/>
          </a:p>
        </p:txBody>
      </p:sp>
      <p:sp>
        <p:nvSpPr>
          <p:cNvPr id="2255" name="object 2255"/>
          <p:cNvSpPr/>
          <p:nvPr/>
        </p:nvSpPr>
        <p:spPr>
          <a:xfrm>
            <a:off x="6781028" y="3062459"/>
            <a:ext cx="40005" cy="64769"/>
          </a:xfrm>
          <a:custGeom>
            <a:avLst/>
            <a:gdLst/>
            <a:ahLst/>
            <a:cxnLst/>
            <a:rect l="l" t="t" r="r" b="b"/>
            <a:pathLst>
              <a:path w="40004" h="64769">
                <a:moveTo>
                  <a:pt x="39687" y="0"/>
                </a:moveTo>
                <a:lnTo>
                  <a:pt x="0" y="0"/>
                </a:lnTo>
                <a:lnTo>
                  <a:pt x="0" y="64744"/>
                </a:lnTo>
                <a:lnTo>
                  <a:pt x="1498" y="64744"/>
                </a:lnTo>
                <a:lnTo>
                  <a:pt x="1498" y="61747"/>
                </a:lnTo>
                <a:lnTo>
                  <a:pt x="2997" y="61747"/>
                </a:lnTo>
                <a:lnTo>
                  <a:pt x="2997" y="3009"/>
                </a:lnTo>
                <a:lnTo>
                  <a:pt x="39687" y="3009"/>
                </a:lnTo>
                <a:lnTo>
                  <a:pt x="39687" y="0"/>
                </a:lnTo>
                <a:close/>
              </a:path>
              <a:path w="40004" h="64769">
                <a:moveTo>
                  <a:pt x="2997" y="61747"/>
                </a:moveTo>
                <a:lnTo>
                  <a:pt x="1498" y="61747"/>
                </a:lnTo>
                <a:lnTo>
                  <a:pt x="1498" y="64744"/>
                </a:lnTo>
                <a:lnTo>
                  <a:pt x="39687" y="64744"/>
                </a:lnTo>
                <a:lnTo>
                  <a:pt x="39687" y="63246"/>
                </a:lnTo>
                <a:lnTo>
                  <a:pt x="2997" y="63246"/>
                </a:lnTo>
                <a:lnTo>
                  <a:pt x="2997" y="61747"/>
                </a:lnTo>
                <a:close/>
              </a:path>
              <a:path w="40004" h="64769">
                <a:moveTo>
                  <a:pt x="39687" y="3009"/>
                </a:moveTo>
                <a:lnTo>
                  <a:pt x="36690" y="3009"/>
                </a:lnTo>
                <a:lnTo>
                  <a:pt x="36690" y="61747"/>
                </a:lnTo>
                <a:lnTo>
                  <a:pt x="2997" y="61747"/>
                </a:lnTo>
                <a:lnTo>
                  <a:pt x="2997" y="63246"/>
                </a:lnTo>
                <a:lnTo>
                  <a:pt x="39687" y="63246"/>
                </a:lnTo>
                <a:lnTo>
                  <a:pt x="39687" y="3009"/>
                </a:lnTo>
                <a:close/>
              </a:path>
            </a:pathLst>
          </a:custGeom>
          <a:solidFill>
            <a:srgbClr val="221F1F"/>
          </a:solidFill>
        </p:spPr>
        <p:txBody>
          <a:bodyPr wrap="square" lIns="0" tIns="0" rIns="0" bIns="0" rtlCol="0"/>
          <a:lstStyle/>
          <a:p>
            <a:endParaRPr/>
          </a:p>
        </p:txBody>
      </p:sp>
      <p:sp>
        <p:nvSpPr>
          <p:cNvPr id="2256" name="object 2256"/>
          <p:cNvSpPr/>
          <p:nvPr/>
        </p:nvSpPr>
        <p:spPr>
          <a:xfrm>
            <a:off x="6781368" y="2713621"/>
            <a:ext cx="36830" cy="62230"/>
          </a:xfrm>
          <a:custGeom>
            <a:avLst/>
            <a:gdLst/>
            <a:ahLst/>
            <a:cxnLst/>
            <a:rect l="l" t="t" r="r" b="b"/>
            <a:pathLst>
              <a:path w="36829" h="62230">
                <a:moveTo>
                  <a:pt x="0" y="61734"/>
                </a:moveTo>
                <a:lnTo>
                  <a:pt x="36702" y="61734"/>
                </a:lnTo>
                <a:lnTo>
                  <a:pt x="36702" y="0"/>
                </a:lnTo>
                <a:lnTo>
                  <a:pt x="0" y="0"/>
                </a:lnTo>
                <a:lnTo>
                  <a:pt x="0" y="61734"/>
                </a:lnTo>
                <a:close/>
              </a:path>
            </a:pathLst>
          </a:custGeom>
          <a:solidFill>
            <a:srgbClr val="5D6366"/>
          </a:solidFill>
        </p:spPr>
        <p:txBody>
          <a:bodyPr wrap="square" lIns="0" tIns="0" rIns="0" bIns="0" rtlCol="0"/>
          <a:lstStyle/>
          <a:p>
            <a:endParaRPr/>
          </a:p>
        </p:txBody>
      </p:sp>
      <p:sp>
        <p:nvSpPr>
          <p:cNvPr id="2257" name="object 2257"/>
          <p:cNvSpPr/>
          <p:nvPr/>
        </p:nvSpPr>
        <p:spPr>
          <a:xfrm>
            <a:off x="6779868" y="2712112"/>
            <a:ext cx="40005" cy="64769"/>
          </a:xfrm>
          <a:custGeom>
            <a:avLst/>
            <a:gdLst/>
            <a:ahLst/>
            <a:cxnLst/>
            <a:rect l="l" t="t" r="r" b="b"/>
            <a:pathLst>
              <a:path w="40004" h="64769">
                <a:moveTo>
                  <a:pt x="39712" y="0"/>
                </a:moveTo>
                <a:lnTo>
                  <a:pt x="0" y="0"/>
                </a:lnTo>
                <a:lnTo>
                  <a:pt x="0" y="64744"/>
                </a:lnTo>
                <a:lnTo>
                  <a:pt x="1498" y="64744"/>
                </a:lnTo>
                <a:lnTo>
                  <a:pt x="1498" y="61747"/>
                </a:lnTo>
                <a:lnTo>
                  <a:pt x="2997" y="61747"/>
                </a:lnTo>
                <a:lnTo>
                  <a:pt x="2997" y="3009"/>
                </a:lnTo>
                <a:lnTo>
                  <a:pt x="39712" y="3009"/>
                </a:lnTo>
                <a:lnTo>
                  <a:pt x="39712" y="0"/>
                </a:lnTo>
                <a:close/>
              </a:path>
              <a:path w="40004" h="64769">
                <a:moveTo>
                  <a:pt x="2997" y="61747"/>
                </a:moveTo>
                <a:lnTo>
                  <a:pt x="1498" y="61747"/>
                </a:lnTo>
                <a:lnTo>
                  <a:pt x="1498" y="64744"/>
                </a:lnTo>
                <a:lnTo>
                  <a:pt x="39712" y="64744"/>
                </a:lnTo>
                <a:lnTo>
                  <a:pt x="39712" y="63246"/>
                </a:lnTo>
                <a:lnTo>
                  <a:pt x="2997" y="63246"/>
                </a:lnTo>
                <a:lnTo>
                  <a:pt x="2997" y="61747"/>
                </a:lnTo>
                <a:close/>
              </a:path>
              <a:path w="40004" h="64769">
                <a:moveTo>
                  <a:pt x="39712" y="3009"/>
                </a:moveTo>
                <a:lnTo>
                  <a:pt x="36703" y="3009"/>
                </a:lnTo>
                <a:lnTo>
                  <a:pt x="36703" y="61747"/>
                </a:lnTo>
                <a:lnTo>
                  <a:pt x="2997" y="61747"/>
                </a:lnTo>
                <a:lnTo>
                  <a:pt x="2997" y="63246"/>
                </a:lnTo>
                <a:lnTo>
                  <a:pt x="39712" y="63246"/>
                </a:lnTo>
                <a:lnTo>
                  <a:pt x="39712" y="3009"/>
                </a:lnTo>
                <a:close/>
              </a:path>
            </a:pathLst>
          </a:custGeom>
          <a:solidFill>
            <a:srgbClr val="221F1F"/>
          </a:solidFill>
        </p:spPr>
        <p:txBody>
          <a:bodyPr wrap="square" lIns="0" tIns="0" rIns="0" bIns="0" rtlCol="0"/>
          <a:lstStyle/>
          <a:p>
            <a:endParaRPr/>
          </a:p>
        </p:txBody>
      </p:sp>
      <p:sp>
        <p:nvSpPr>
          <p:cNvPr id="2258" name="object 2258"/>
          <p:cNvSpPr/>
          <p:nvPr/>
        </p:nvSpPr>
        <p:spPr>
          <a:xfrm>
            <a:off x="6782498" y="1544586"/>
            <a:ext cx="28575" cy="46355"/>
          </a:xfrm>
          <a:custGeom>
            <a:avLst/>
            <a:gdLst/>
            <a:ahLst/>
            <a:cxnLst/>
            <a:rect l="l" t="t" r="r" b="b"/>
            <a:pathLst>
              <a:path w="28575" h="46355">
                <a:moveTo>
                  <a:pt x="0" y="46342"/>
                </a:moveTo>
                <a:lnTo>
                  <a:pt x="28117" y="46342"/>
                </a:lnTo>
                <a:lnTo>
                  <a:pt x="28117" y="0"/>
                </a:lnTo>
                <a:lnTo>
                  <a:pt x="0" y="0"/>
                </a:lnTo>
                <a:lnTo>
                  <a:pt x="0" y="46342"/>
                </a:lnTo>
                <a:close/>
              </a:path>
            </a:pathLst>
          </a:custGeom>
          <a:solidFill>
            <a:srgbClr val="F6EFD5"/>
          </a:solidFill>
        </p:spPr>
        <p:txBody>
          <a:bodyPr wrap="square" lIns="0" tIns="0" rIns="0" bIns="0" rtlCol="0"/>
          <a:lstStyle/>
          <a:p>
            <a:endParaRPr/>
          </a:p>
        </p:txBody>
      </p:sp>
      <p:sp>
        <p:nvSpPr>
          <p:cNvPr id="2259" name="object 2259"/>
          <p:cNvSpPr/>
          <p:nvPr/>
        </p:nvSpPr>
        <p:spPr>
          <a:xfrm>
            <a:off x="6782287" y="1544593"/>
            <a:ext cx="28575" cy="46990"/>
          </a:xfrm>
          <a:custGeom>
            <a:avLst/>
            <a:gdLst/>
            <a:ahLst/>
            <a:cxnLst/>
            <a:rect l="l" t="t" r="r" b="b"/>
            <a:pathLst>
              <a:path w="28575" h="46990">
                <a:moveTo>
                  <a:pt x="393" y="0"/>
                </a:moveTo>
                <a:lnTo>
                  <a:pt x="0" y="0"/>
                </a:lnTo>
                <a:lnTo>
                  <a:pt x="0" y="46532"/>
                </a:lnTo>
                <a:lnTo>
                  <a:pt x="28511" y="46532"/>
                </a:lnTo>
                <a:lnTo>
                  <a:pt x="28511" y="46342"/>
                </a:lnTo>
                <a:lnTo>
                  <a:pt x="28321" y="46342"/>
                </a:lnTo>
                <a:lnTo>
                  <a:pt x="28321" y="46139"/>
                </a:lnTo>
                <a:lnTo>
                  <a:pt x="393" y="46139"/>
                </a:lnTo>
                <a:lnTo>
                  <a:pt x="393" y="0"/>
                </a:lnTo>
                <a:close/>
              </a:path>
              <a:path w="28575" h="46990">
                <a:moveTo>
                  <a:pt x="28511" y="0"/>
                </a:moveTo>
                <a:lnTo>
                  <a:pt x="28117" y="0"/>
                </a:lnTo>
                <a:lnTo>
                  <a:pt x="28117" y="46139"/>
                </a:lnTo>
                <a:lnTo>
                  <a:pt x="28321" y="46139"/>
                </a:lnTo>
                <a:lnTo>
                  <a:pt x="28321" y="46342"/>
                </a:lnTo>
                <a:lnTo>
                  <a:pt x="28511" y="46342"/>
                </a:lnTo>
                <a:lnTo>
                  <a:pt x="28511" y="0"/>
                </a:lnTo>
                <a:close/>
              </a:path>
            </a:pathLst>
          </a:custGeom>
          <a:solidFill>
            <a:srgbClr val="221F1F"/>
          </a:solidFill>
        </p:spPr>
        <p:txBody>
          <a:bodyPr wrap="square" lIns="0" tIns="0" rIns="0" bIns="0" rtlCol="0"/>
          <a:lstStyle/>
          <a:p>
            <a:endParaRPr/>
          </a:p>
        </p:txBody>
      </p:sp>
      <p:sp>
        <p:nvSpPr>
          <p:cNvPr id="2260" name="object 2260"/>
          <p:cNvSpPr/>
          <p:nvPr/>
        </p:nvSpPr>
        <p:spPr>
          <a:xfrm>
            <a:off x="6810603" y="1544586"/>
            <a:ext cx="8255" cy="46355"/>
          </a:xfrm>
          <a:custGeom>
            <a:avLst/>
            <a:gdLst/>
            <a:ahLst/>
            <a:cxnLst/>
            <a:rect l="l" t="t" r="r" b="b"/>
            <a:pathLst>
              <a:path w="8254" h="46355">
                <a:moveTo>
                  <a:pt x="0" y="46342"/>
                </a:moveTo>
                <a:lnTo>
                  <a:pt x="7721" y="46342"/>
                </a:lnTo>
                <a:lnTo>
                  <a:pt x="7721" y="0"/>
                </a:lnTo>
                <a:lnTo>
                  <a:pt x="0" y="0"/>
                </a:lnTo>
                <a:lnTo>
                  <a:pt x="0" y="46342"/>
                </a:lnTo>
                <a:close/>
              </a:path>
            </a:pathLst>
          </a:custGeom>
          <a:solidFill>
            <a:srgbClr val="FFFFFF"/>
          </a:solidFill>
        </p:spPr>
        <p:txBody>
          <a:bodyPr wrap="square" lIns="0" tIns="0" rIns="0" bIns="0" rtlCol="0"/>
          <a:lstStyle/>
          <a:p>
            <a:endParaRPr/>
          </a:p>
        </p:txBody>
      </p:sp>
      <p:sp>
        <p:nvSpPr>
          <p:cNvPr id="2261" name="object 2261"/>
          <p:cNvSpPr/>
          <p:nvPr/>
        </p:nvSpPr>
        <p:spPr>
          <a:xfrm>
            <a:off x="6809610" y="1544593"/>
            <a:ext cx="10160" cy="47625"/>
          </a:xfrm>
          <a:custGeom>
            <a:avLst/>
            <a:gdLst/>
            <a:ahLst/>
            <a:cxnLst/>
            <a:rect l="l" t="t" r="r" b="b"/>
            <a:pathLst>
              <a:path w="10159" h="47625">
                <a:moveTo>
                  <a:pt x="1993" y="0"/>
                </a:moveTo>
                <a:lnTo>
                  <a:pt x="0" y="0"/>
                </a:lnTo>
                <a:lnTo>
                  <a:pt x="0" y="47332"/>
                </a:lnTo>
                <a:lnTo>
                  <a:pt x="9715" y="47332"/>
                </a:lnTo>
                <a:lnTo>
                  <a:pt x="9715" y="45339"/>
                </a:lnTo>
                <a:lnTo>
                  <a:pt x="1993" y="45339"/>
                </a:lnTo>
                <a:lnTo>
                  <a:pt x="1993" y="0"/>
                </a:lnTo>
                <a:close/>
              </a:path>
              <a:path w="10159" h="47625">
                <a:moveTo>
                  <a:pt x="9715" y="0"/>
                </a:moveTo>
                <a:lnTo>
                  <a:pt x="7721" y="0"/>
                </a:lnTo>
                <a:lnTo>
                  <a:pt x="7721" y="45339"/>
                </a:lnTo>
                <a:lnTo>
                  <a:pt x="9715" y="45339"/>
                </a:lnTo>
                <a:lnTo>
                  <a:pt x="9715" y="0"/>
                </a:lnTo>
                <a:close/>
              </a:path>
            </a:pathLst>
          </a:custGeom>
          <a:solidFill>
            <a:srgbClr val="221F1F"/>
          </a:solidFill>
        </p:spPr>
        <p:txBody>
          <a:bodyPr wrap="square" lIns="0" tIns="0" rIns="0" bIns="0" rtlCol="0"/>
          <a:lstStyle/>
          <a:p>
            <a:endParaRPr/>
          </a:p>
        </p:txBody>
      </p:sp>
      <p:sp>
        <p:nvSpPr>
          <p:cNvPr id="2262" name="object 2262"/>
          <p:cNvSpPr/>
          <p:nvPr/>
        </p:nvSpPr>
        <p:spPr>
          <a:xfrm>
            <a:off x="6818338" y="1544599"/>
            <a:ext cx="271145" cy="136525"/>
          </a:xfrm>
          <a:custGeom>
            <a:avLst/>
            <a:gdLst/>
            <a:ahLst/>
            <a:cxnLst/>
            <a:rect l="l" t="t" r="r" b="b"/>
            <a:pathLst>
              <a:path w="271145" h="136525">
                <a:moveTo>
                  <a:pt x="0" y="136423"/>
                </a:moveTo>
                <a:lnTo>
                  <a:pt x="270675" y="136423"/>
                </a:lnTo>
                <a:lnTo>
                  <a:pt x="270675" y="0"/>
                </a:lnTo>
                <a:lnTo>
                  <a:pt x="0" y="0"/>
                </a:lnTo>
                <a:lnTo>
                  <a:pt x="0" y="136423"/>
                </a:lnTo>
                <a:close/>
              </a:path>
            </a:pathLst>
          </a:custGeom>
          <a:solidFill>
            <a:srgbClr val="F4ECD3"/>
          </a:solidFill>
        </p:spPr>
        <p:txBody>
          <a:bodyPr wrap="square" lIns="0" tIns="0" rIns="0" bIns="0" rtlCol="0"/>
          <a:lstStyle/>
          <a:p>
            <a:endParaRPr/>
          </a:p>
        </p:txBody>
      </p:sp>
      <p:sp>
        <p:nvSpPr>
          <p:cNvPr id="2263" name="object 2263"/>
          <p:cNvSpPr/>
          <p:nvPr/>
        </p:nvSpPr>
        <p:spPr>
          <a:xfrm>
            <a:off x="6817938" y="1681118"/>
            <a:ext cx="271145" cy="0"/>
          </a:xfrm>
          <a:custGeom>
            <a:avLst/>
            <a:gdLst/>
            <a:ahLst/>
            <a:cxnLst/>
            <a:rect l="l" t="t" r="r" b="b"/>
            <a:pathLst>
              <a:path w="271145">
                <a:moveTo>
                  <a:pt x="0" y="0"/>
                </a:moveTo>
                <a:lnTo>
                  <a:pt x="271075" y="0"/>
                </a:lnTo>
              </a:path>
            </a:pathLst>
          </a:custGeom>
          <a:ln w="3175">
            <a:solidFill>
              <a:srgbClr val="221F1F"/>
            </a:solidFill>
          </a:ln>
        </p:spPr>
        <p:txBody>
          <a:bodyPr wrap="square" lIns="0" tIns="0" rIns="0" bIns="0" rtlCol="0"/>
          <a:lstStyle/>
          <a:p>
            <a:endParaRPr/>
          </a:p>
        </p:txBody>
      </p:sp>
      <p:sp>
        <p:nvSpPr>
          <p:cNvPr id="2264" name="object 2264"/>
          <p:cNvSpPr/>
          <p:nvPr/>
        </p:nvSpPr>
        <p:spPr>
          <a:xfrm>
            <a:off x="6818338" y="1544593"/>
            <a:ext cx="0" cy="135890"/>
          </a:xfrm>
          <a:custGeom>
            <a:avLst/>
            <a:gdLst/>
            <a:ahLst/>
            <a:cxnLst/>
            <a:rect l="l" t="t" r="r" b="b"/>
            <a:pathLst>
              <a:path h="135889">
                <a:moveTo>
                  <a:pt x="0" y="0"/>
                </a:moveTo>
                <a:lnTo>
                  <a:pt x="0" y="135890"/>
                </a:lnTo>
              </a:path>
            </a:pathLst>
          </a:custGeom>
          <a:ln w="3175">
            <a:solidFill>
              <a:srgbClr val="221F1F"/>
            </a:solidFill>
          </a:ln>
        </p:spPr>
        <p:txBody>
          <a:bodyPr wrap="square" lIns="0" tIns="0" rIns="0" bIns="0" rtlCol="0"/>
          <a:lstStyle/>
          <a:p>
            <a:endParaRPr/>
          </a:p>
        </p:txBody>
      </p:sp>
      <p:sp>
        <p:nvSpPr>
          <p:cNvPr id="2265" name="object 2265"/>
          <p:cNvSpPr/>
          <p:nvPr/>
        </p:nvSpPr>
        <p:spPr>
          <a:xfrm>
            <a:off x="886713" y="1544586"/>
            <a:ext cx="443230" cy="133985"/>
          </a:xfrm>
          <a:custGeom>
            <a:avLst/>
            <a:gdLst/>
            <a:ahLst/>
            <a:cxnLst/>
            <a:rect l="l" t="t" r="r" b="b"/>
            <a:pathLst>
              <a:path w="443230" h="133985">
                <a:moveTo>
                  <a:pt x="0" y="133527"/>
                </a:moveTo>
                <a:lnTo>
                  <a:pt x="442912" y="133527"/>
                </a:lnTo>
                <a:lnTo>
                  <a:pt x="442912" y="0"/>
                </a:lnTo>
                <a:lnTo>
                  <a:pt x="0" y="0"/>
                </a:lnTo>
                <a:lnTo>
                  <a:pt x="0" y="133527"/>
                </a:lnTo>
                <a:close/>
              </a:path>
            </a:pathLst>
          </a:custGeom>
          <a:solidFill>
            <a:srgbClr val="F4ECD3"/>
          </a:solidFill>
        </p:spPr>
        <p:txBody>
          <a:bodyPr wrap="square" lIns="0" tIns="0" rIns="0" bIns="0" rtlCol="0"/>
          <a:lstStyle/>
          <a:p>
            <a:endParaRPr/>
          </a:p>
        </p:txBody>
      </p:sp>
      <p:sp>
        <p:nvSpPr>
          <p:cNvPr id="2266" name="object 2266"/>
          <p:cNvSpPr/>
          <p:nvPr/>
        </p:nvSpPr>
        <p:spPr>
          <a:xfrm>
            <a:off x="790190" y="1544593"/>
            <a:ext cx="540385" cy="133985"/>
          </a:xfrm>
          <a:custGeom>
            <a:avLst/>
            <a:gdLst/>
            <a:ahLst/>
            <a:cxnLst/>
            <a:rect l="l" t="t" r="r" b="b"/>
            <a:pathLst>
              <a:path w="540385" h="133985">
                <a:moveTo>
                  <a:pt x="539838" y="0"/>
                </a:moveTo>
                <a:lnTo>
                  <a:pt x="539038" y="0"/>
                </a:lnTo>
                <a:lnTo>
                  <a:pt x="539038" y="133121"/>
                </a:lnTo>
                <a:lnTo>
                  <a:pt x="0" y="133121"/>
                </a:lnTo>
                <a:lnTo>
                  <a:pt x="0" y="133921"/>
                </a:lnTo>
                <a:lnTo>
                  <a:pt x="539838" y="133921"/>
                </a:lnTo>
                <a:lnTo>
                  <a:pt x="539838" y="0"/>
                </a:lnTo>
                <a:close/>
              </a:path>
            </a:pathLst>
          </a:custGeom>
          <a:solidFill>
            <a:srgbClr val="221F1F"/>
          </a:solidFill>
        </p:spPr>
        <p:txBody>
          <a:bodyPr wrap="square" lIns="0" tIns="0" rIns="0" bIns="0" rtlCol="0"/>
          <a:lstStyle/>
          <a:p>
            <a:endParaRPr/>
          </a:p>
        </p:txBody>
      </p:sp>
      <p:sp>
        <p:nvSpPr>
          <p:cNvPr id="2267" name="object 2267"/>
          <p:cNvSpPr/>
          <p:nvPr/>
        </p:nvSpPr>
        <p:spPr>
          <a:xfrm>
            <a:off x="1328343" y="2711195"/>
            <a:ext cx="36830" cy="62230"/>
          </a:xfrm>
          <a:custGeom>
            <a:avLst/>
            <a:gdLst/>
            <a:ahLst/>
            <a:cxnLst/>
            <a:rect l="l" t="t" r="r" b="b"/>
            <a:pathLst>
              <a:path w="36830" h="62230">
                <a:moveTo>
                  <a:pt x="0" y="61734"/>
                </a:moveTo>
                <a:lnTo>
                  <a:pt x="36715" y="61734"/>
                </a:lnTo>
                <a:lnTo>
                  <a:pt x="36715" y="0"/>
                </a:lnTo>
                <a:lnTo>
                  <a:pt x="0" y="0"/>
                </a:lnTo>
                <a:lnTo>
                  <a:pt x="0" y="61734"/>
                </a:lnTo>
                <a:close/>
              </a:path>
            </a:pathLst>
          </a:custGeom>
          <a:solidFill>
            <a:srgbClr val="5D6366"/>
          </a:solidFill>
        </p:spPr>
        <p:txBody>
          <a:bodyPr wrap="square" lIns="0" tIns="0" rIns="0" bIns="0" rtlCol="0"/>
          <a:lstStyle/>
          <a:p>
            <a:endParaRPr/>
          </a:p>
        </p:txBody>
      </p:sp>
      <p:sp>
        <p:nvSpPr>
          <p:cNvPr id="2268" name="object 2268"/>
          <p:cNvSpPr/>
          <p:nvPr/>
        </p:nvSpPr>
        <p:spPr>
          <a:xfrm>
            <a:off x="1326840" y="2709687"/>
            <a:ext cx="40005" cy="64769"/>
          </a:xfrm>
          <a:custGeom>
            <a:avLst/>
            <a:gdLst/>
            <a:ahLst/>
            <a:cxnLst/>
            <a:rect l="l" t="t" r="r" b="b"/>
            <a:pathLst>
              <a:path w="40005" h="64769">
                <a:moveTo>
                  <a:pt x="39700" y="0"/>
                </a:moveTo>
                <a:lnTo>
                  <a:pt x="0" y="0"/>
                </a:lnTo>
                <a:lnTo>
                  <a:pt x="0" y="64744"/>
                </a:lnTo>
                <a:lnTo>
                  <a:pt x="39700" y="64744"/>
                </a:lnTo>
                <a:lnTo>
                  <a:pt x="39700" y="63246"/>
                </a:lnTo>
                <a:lnTo>
                  <a:pt x="36702" y="63246"/>
                </a:lnTo>
                <a:lnTo>
                  <a:pt x="36702" y="61747"/>
                </a:lnTo>
                <a:lnTo>
                  <a:pt x="3009" y="61747"/>
                </a:lnTo>
                <a:lnTo>
                  <a:pt x="3009" y="3009"/>
                </a:lnTo>
                <a:lnTo>
                  <a:pt x="39700" y="3009"/>
                </a:lnTo>
                <a:lnTo>
                  <a:pt x="39700" y="0"/>
                </a:lnTo>
                <a:close/>
              </a:path>
              <a:path w="40005" h="64769">
                <a:moveTo>
                  <a:pt x="39700" y="3009"/>
                </a:moveTo>
                <a:lnTo>
                  <a:pt x="36702" y="3009"/>
                </a:lnTo>
                <a:lnTo>
                  <a:pt x="36702" y="63246"/>
                </a:lnTo>
                <a:lnTo>
                  <a:pt x="38201" y="63246"/>
                </a:lnTo>
                <a:lnTo>
                  <a:pt x="38201" y="61747"/>
                </a:lnTo>
                <a:lnTo>
                  <a:pt x="39700" y="61747"/>
                </a:lnTo>
                <a:lnTo>
                  <a:pt x="39700" y="3009"/>
                </a:lnTo>
                <a:close/>
              </a:path>
              <a:path w="40005" h="64769">
                <a:moveTo>
                  <a:pt x="39700" y="61747"/>
                </a:moveTo>
                <a:lnTo>
                  <a:pt x="38201" y="61747"/>
                </a:lnTo>
                <a:lnTo>
                  <a:pt x="38201" y="63246"/>
                </a:lnTo>
                <a:lnTo>
                  <a:pt x="39700" y="63246"/>
                </a:lnTo>
                <a:lnTo>
                  <a:pt x="39700" y="61747"/>
                </a:lnTo>
                <a:close/>
              </a:path>
            </a:pathLst>
          </a:custGeom>
          <a:solidFill>
            <a:srgbClr val="221F1F"/>
          </a:solidFill>
        </p:spPr>
        <p:txBody>
          <a:bodyPr wrap="square" lIns="0" tIns="0" rIns="0" bIns="0" rtlCol="0"/>
          <a:lstStyle/>
          <a:p>
            <a:endParaRPr/>
          </a:p>
        </p:txBody>
      </p:sp>
      <p:sp>
        <p:nvSpPr>
          <p:cNvPr id="2269" name="object 2269"/>
          <p:cNvSpPr/>
          <p:nvPr/>
        </p:nvSpPr>
        <p:spPr>
          <a:xfrm>
            <a:off x="1349870" y="1768246"/>
            <a:ext cx="0" cy="120014"/>
          </a:xfrm>
          <a:custGeom>
            <a:avLst/>
            <a:gdLst/>
            <a:ahLst/>
            <a:cxnLst/>
            <a:rect l="l" t="t" r="r" b="b"/>
            <a:pathLst>
              <a:path h="120014">
                <a:moveTo>
                  <a:pt x="0" y="0"/>
                </a:moveTo>
                <a:lnTo>
                  <a:pt x="0" y="119964"/>
                </a:lnTo>
              </a:path>
            </a:pathLst>
          </a:custGeom>
          <a:ln w="28117">
            <a:solidFill>
              <a:srgbClr val="F6EFD5"/>
            </a:solidFill>
          </a:ln>
        </p:spPr>
        <p:txBody>
          <a:bodyPr wrap="square" lIns="0" tIns="0" rIns="0" bIns="0" rtlCol="0"/>
          <a:lstStyle/>
          <a:p>
            <a:endParaRPr/>
          </a:p>
        </p:txBody>
      </p:sp>
      <p:sp>
        <p:nvSpPr>
          <p:cNvPr id="2270" name="object 2270"/>
          <p:cNvSpPr/>
          <p:nvPr/>
        </p:nvSpPr>
        <p:spPr>
          <a:xfrm>
            <a:off x="1335604" y="1767559"/>
            <a:ext cx="28575" cy="1270"/>
          </a:xfrm>
          <a:custGeom>
            <a:avLst/>
            <a:gdLst/>
            <a:ahLst/>
            <a:cxnLst/>
            <a:rect l="l" t="t" r="r" b="b"/>
            <a:pathLst>
              <a:path w="28575" h="1269">
                <a:moveTo>
                  <a:pt x="0" y="1269"/>
                </a:moveTo>
                <a:lnTo>
                  <a:pt x="28511" y="1269"/>
                </a:lnTo>
                <a:lnTo>
                  <a:pt x="28511" y="0"/>
                </a:lnTo>
                <a:lnTo>
                  <a:pt x="0" y="0"/>
                </a:lnTo>
                <a:lnTo>
                  <a:pt x="0" y="1269"/>
                </a:lnTo>
                <a:close/>
              </a:path>
            </a:pathLst>
          </a:custGeom>
          <a:solidFill>
            <a:srgbClr val="221F1F"/>
          </a:solidFill>
        </p:spPr>
        <p:txBody>
          <a:bodyPr wrap="square" lIns="0" tIns="0" rIns="0" bIns="0" rtlCol="0"/>
          <a:lstStyle/>
          <a:p>
            <a:endParaRPr/>
          </a:p>
        </p:txBody>
      </p:sp>
      <p:sp>
        <p:nvSpPr>
          <p:cNvPr id="2271" name="object 2271"/>
          <p:cNvSpPr/>
          <p:nvPr/>
        </p:nvSpPr>
        <p:spPr>
          <a:xfrm>
            <a:off x="1335807" y="1888006"/>
            <a:ext cx="28575" cy="635"/>
          </a:xfrm>
          <a:custGeom>
            <a:avLst/>
            <a:gdLst/>
            <a:ahLst/>
            <a:cxnLst/>
            <a:rect l="l" t="t" r="r" b="b"/>
            <a:pathLst>
              <a:path w="28575" h="635">
                <a:moveTo>
                  <a:pt x="203" y="0"/>
                </a:moveTo>
                <a:lnTo>
                  <a:pt x="0" y="0"/>
                </a:lnTo>
                <a:lnTo>
                  <a:pt x="0" y="406"/>
                </a:lnTo>
                <a:lnTo>
                  <a:pt x="28308" y="406"/>
                </a:lnTo>
                <a:lnTo>
                  <a:pt x="28308" y="203"/>
                </a:lnTo>
                <a:lnTo>
                  <a:pt x="203" y="203"/>
                </a:lnTo>
                <a:lnTo>
                  <a:pt x="203" y="0"/>
                </a:lnTo>
                <a:close/>
              </a:path>
            </a:pathLst>
          </a:custGeom>
          <a:solidFill>
            <a:srgbClr val="221F1F"/>
          </a:solidFill>
        </p:spPr>
        <p:txBody>
          <a:bodyPr wrap="square" lIns="0" tIns="0" rIns="0" bIns="0" rtlCol="0"/>
          <a:lstStyle/>
          <a:p>
            <a:endParaRPr/>
          </a:p>
        </p:txBody>
      </p:sp>
      <p:sp>
        <p:nvSpPr>
          <p:cNvPr id="2272" name="object 2272"/>
          <p:cNvSpPr/>
          <p:nvPr/>
        </p:nvSpPr>
        <p:spPr>
          <a:xfrm>
            <a:off x="1363919" y="1768829"/>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273" name="object 2273"/>
          <p:cNvSpPr/>
          <p:nvPr/>
        </p:nvSpPr>
        <p:spPr>
          <a:xfrm>
            <a:off x="1331944" y="1768259"/>
            <a:ext cx="0" cy="120014"/>
          </a:xfrm>
          <a:custGeom>
            <a:avLst/>
            <a:gdLst/>
            <a:ahLst/>
            <a:cxnLst/>
            <a:rect l="l" t="t" r="r" b="b"/>
            <a:pathLst>
              <a:path h="120014">
                <a:moveTo>
                  <a:pt x="0" y="0"/>
                </a:moveTo>
                <a:lnTo>
                  <a:pt x="0" y="119951"/>
                </a:lnTo>
              </a:path>
            </a:pathLst>
          </a:custGeom>
          <a:ln w="7708">
            <a:solidFill>
              <a:srgbClr val="FFFFFF"/>
            </a:solidFill>
          </a:ln>
        </p:spPr>
        <p:txBody>
          <a:bodyPr wrap="square" lIns="0" tIns="0" rIns="0" bIns="0" rtlCol="0"/>
          <a:lstStyle/>
          <a:p>
            <a:endParaRPr/>
          </a:p>
        </p:txBody>
      </p:sp>
      <p:sp>
        <p:nvSpPr>
          <p:cNvPr id="2274" name="object 2274"/>
          <p:cNvSpPr/>
          <p:nvPr/>
        </p:nvSpPr>
        <p:spPr>
          <a:xfrm>
            <a:off x="1328089" y="1887888"/>
            <a:ext cx="8890" cy="1270"/>
          </a:xfrm>
          <a:custGeom>
            <a:avLst/>
            <a:gdLst/>
            <a:ahLst/>
            <a:cxnLst/>
            <a:rect l="l" t="t" r="r" b="b"/>
            <a:pathLst>
              <a:path w="8890" h="1269">
                <a:moveTo>
                  <a:pt x="0" y="1270"/>
                </a:moveTo>
                <a:lnTo>
                  <a:pt x="8719" y="1270"/>
                </a:lnTo>
                <a:lnTo>
                  <a:pt x="8719" y="0"/>
                </a:lnTo>
                <a:lnTo>
                  <a:pt x="0" y="0"/>
                </a:lnTo>
                <a:lnTo>
                  <a:pt x="0" y="1270"/>
                </a:lnTo>
                <a:close/>
              </a:path>
            </a:pathLst>
          </a:custGeom>
          <a:solidFill>
            <a:srgbClr val="221F1F"/>
          </a:solidFill>
        </p:spPr>
        <p:txBody>
          <a:bodyPr wrap="square" lIns="0" tIns="0" rIns="0" bIns="0" rtlCol="0"/>
          <a:lstStyle/>
          <a:p>
            <a:endParaRPr/>
          </a:p>
        </p:txBody>
      </p:sp>
      <p:sp>
        <p:nvSpPr>
          <p:cNvPr id="2275" name="object 2275"/>
          <p:cNvSpPr/>
          <p:nvPr/>
        </p:nvSpPr>
        <p:spPr>
          <a:xfrm>
            <a:off x="1328089" y="1886617"/>
            <a:ext cx="8255" cy="1270"/>
          </a:xfrm>
          <a:custGeom>
            <a:avLst/>
            <a:gdLst/>
            <a:ahLst/>
            <a:cxnLst/>
            <a:rect l="l" t="t" r="r" b="b"/>
            <a:pathLst>
              <a:path w="8255" h="1269">
                <a:moveTo>
                  <a:pt x="0" y="1270"/>
                </a:moveTo>
                <a:lnTo>
                  <a:pt x="7716" y="1270"/>
                </a:lnTo>
                <a:lnTo>
                  <a:pt x="7716" y="0"/>
                </a:lnTo>
                <a:lnTo>
                  <a:pt x="0" y="0"/>
                </a:lnTo>
                <a:lnTo>
                  <a:pt x="0" y="1270"/>
                </a:lnTo>
                <a:close/>
              </a:path>
            </a:pathLst>
          </a:custGeom>
          <a:solidFill>
            <a:srgbClr val="221F1F"/>
          </a:solidFill>
        </p:spPr>
        <p:txBody>
          <a:bodyPr wrap="square" lIns="0" tIns="0" rIns="0" bIns="0" rtlCol="0"/>
          <a:lstStyle/>
          <a:p>
            <a:endParaRPr/>
          </a:p>
        </p:txBody>
      </p:sp>
      <p:sp>
        <p:nvSpPr>
          <p:cNvPr id="2276" name="object 2276"/>
          <p:cNvSpPr/>
          <p:nvPr/>
        </p:nvSpPr>
        <p:spPr>
          <a:xfrm>
            <a:off x="1328089" y="1767238"/>
            <a:ext cx="8890" cy="2540"/>
          </a:xfrm>
          <a:custGeom>
            <a:avLst/>
            <a:gdLst/>
            <a:ahLst/>
            <a:cxnLst/>
            <a:rect l="l" t="t" r="r" b="b"/>
            <a:pathLst>
              <a:path w="8890" h="2539">
                <a:moveTo>
                  <a:pt x="0" y="2540"/>
                </a:moveTo>
                <a:lnTo>
                  <a:pt x="8719" y="2540"/>
                </a:lnTo>
                <a:lnTo>
                  <a:pt x="8719" y="0"/>
                </a:lnTo>
                <a:lnTo>
                  <a:pt x="0" y="0"/>
                </a:lnTo>
                <a:lnTo>
                  <a:pt x="0" y="2540"/>
                </a:lnTo>
                <a:close/>
              </a:path>
            </a:pathLst>
          </a:custGeom>
          <a:solidFill>
            <a:srgbClr val="221F1F"/>
          </a:solidFill>
        </p:spPr>
        <p:txBody>
          <a:bodyPr wrap="square" lIns="0" tIns="0" rIns="0" bIns="0" rtlCol="0"/>
          <a:lstStyle/>
          <a:p>
            <a:endParaRPr/>
          </a:p>
        </p:txBody>
      </p:sp>
      <p:sp>
        <p:nvSpPr>
          <p:cNvPr id="2277" name="object 2277"/>
          <p:cNvSpPr/>
          <p:nvPr/>
        </p:nvSpPr>
        <p:spPr>
          <a:xfrm>
            <a:off x="1335806" y="1768829"/>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278" name="object 2278"/>
          <p:cNvSpPr/>
          <p:nvPr/>
        </p:nvSpPr>
        <p:spPr>
          <a:xfrm>
            <a:off x="886713" y="1754682"/>
            <a:ext cx="441959" cy="224154"/>
          </a:xfrm>
          <a:custGeom>
            <a:avLst/>
            <a:gdLst/>
            <a:ahLst/>
            <a:cxnLst/>
            <a:rect l="l" t="t" r="r" b="b"/>
            <a:pathLst>
              <a:path w="441959" h="224155">
                <a:moveTo>
                  <a:pt x="0" y="223608"/>
                </a:moveTo>
                <a:lnTo>
                  <a:pt x="441375" y="223608"/>
                </a:lnTo>
                <a:lnTo>
                  <a:pt x="441375" y="0"/>
                </a:lnTo>
                <a:lnTo>
                  <a:pt x="0" y="0"/>
                </a:lnTo>
                <a:lnTo>
                  <a:pt x="0" y="223608"/>
                </a:lnTo>
                <a:close/>
              </a:path>
            </a:pathLst>
          </a:custGeom>
          <a:solidFill>
            <a:srgbClr val="F4ECD3"/>
          </a:solidFill>
        </p:spPr>
        <p:txBody>
          <a:bodyPr wrap="square" lIns="0" tIns="0" rIns="0" bIns="0" rtlCol="0"/>
          <a:lstStyle/>
          <a:p>
            <a:endParaRPr/>
          </a:p>
        </p:txBody>
      </p:sp>
      <p:sp>
        <p:nvSpPr>
          <p:cNvPr id="2279" name="object 2279"/>
          <p:cNvSpPr/>
          <p:nvPr/>
        </p:nvSpPr>
        <p:spPr>
          <a:xfrm>
            <a:off x="886713" y="1978442"/>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280" name="object 2280"/>
          <p:cNvSpPr/>
          <p:nvPr/>
        </p:nvSpPr>
        <p:spPr>
          <a:xfrm>
            <a:off x="886713" y="1754922"/>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281" name="object 2281"/>
          <p:cNvSpPr/>
          <p:nvPr/>
        </p:nvSpPr>
        <p:spPr>
          <a:xfrm>
            <a:off x="1349870" y="2066467"/>
            <a:ext cx="0" cy="120014"/>
          </a:xfrm>
          <a:custGeom>
            <a:avLst/>
            <a:gdLst/>
            <a:ahLst/>
            <a:cxnLst/>
            <a:rect l="l" t="t" r="r" b="b"/>
            <a:pathLst>
              <a:path h="120014">
                <a:moveTo>
                  <a:pt x="0" y="0"/>
                </a:moveTo>
                <a:lnTo>
                  <a:pt x="0" y="119964"/>
                </a:lnTo>
              </a:path>
            </a:pathLst>
          </a:custGeom>
          <a:ln w="28117">
            <a:solidFill>
              <a:srgbClr val="F6EFD5"/>
            </a:solidFill>
          </a:ln>
        </p:spPr>
        <p:txBody>
          <a:bodyPr wrap="square" lIns="0" tIns="0" rIns="0" bIns="0" rtlCol="0"/>
          <a:lstStyle/>
          <a:p>
            <a:endParaRPr/>
          </a:p>
        </p:txBody>
      </p:sp>
      <p:sp>
        <p:nvSpPr>
          <p:cNvPr id="2282" name="object 2282"/>
          <p:cNvSpPr/>
          <p:nvPr/>
        </p:nvSpPr>
        <p:spPr>
          <a:xfrm>
            <a:off x="1335604" y="2065778"/>
            <a:ext cx="28575" cy="1270"/>
          </a:xfrm>
          <a:custGeom>
            <a:avLst/>
            <a:gdLst/>
            <a:ahLst/>
            <a:cxnLst/>
            <a:rect l="l" t="t" r="r" b="b"/>
            <a:pathLst>
              <a:path w="28575" h="1269">
                <a:moveTo>
                  <a:pt x="0" y="1269"/>
                </a:moveTo>
                <a:lnTo>
                  <a:pt x="28511" y="1269"/>
                </a:lnTo>
                <a:lnTo>
                  <a:pt x="28511" y="0"/>
                </a:lnTo>
                <a:lnTo>
                  <a:pt x="0" y="0"/>
                </a:lnTo>
                <a:lnTo>
                  <a:pt x="0" y="1269"/>
                </a:lnTo>
                <a:close/>
              </a:path>
            </a:pathLst>
          </a:custGeom>
          <a:solidFill>
            <a:srgbClr val="221F1F"/>
          </a:solidFill>
        </p:spPr>
        <p:txBody>
          <a:bodyPr wrap="square" lIns="0" tIns="0" rIns="0" bIns="0" rtlCol="0"/>
          <a:lstStyle/>
          <a:p>
            <a:endParaRPr/>
          </a:p>
        </p:txBody>
      </p:sp>
      <p:sp>
        <p:nvSpPr>
          <p:cNvPr id="2283" name="object 2283"/>
          <p:cNvSpPr/>
          <p:nvPr/>
        </p:nvSpPr>
        <p:spPr>
          <a:xfrm>
            <a:off x="1335807" y="2186225"/>
            <a:ext cx="28575" cy="635"/>
          </a:xfrm>
          <a:custGeom>
            <a:avLst/>
            <a:gdLst/>
            <a:ahLst/>
            <a:cxnLst/>
            <a:rect l="l" t="t" r="r" b="b"/>
            <a:pathLst>
              <a:path w="28575" h="635">
                <a:moveTo>
                  <a:pt x="203" y="0"/>
                </a:moveTo>
                <a:lnTo>
                  <a:pt x="0" y="0"/>
                </a:lnTo>
                <a:lnTo>
                  <a:pt x="0" y="406"/>
                </a:lnTo>
                <a:lnTo>
                  <a:pt x="28308" y="406"/>
                </a:lnTo>
                <a:lnTo>
                  <a:pt x="28308" y="203"/>
                </a:lnTo>
                <a:lnTo>
                  <a:pt x="203" y="203"/>
                </a:lnTo>
                <a:lnTo>
                  <a:pt x="203" y="0"/>
                </a:lnTo>
                <a:close/>
              </a:path>
            </a:pathLst>
          </a:custGeom>
          <a:solidFill>
            <a:srgbClr val="221F1F"/>
          </a:solidFill>
        </p:spPr>
        <p:txBody>
          <a:bodyPr wrap="square" lIns="0" tIns="0" rIns="0" bIns="0" rtlCol="0"/>
          <a:lstStyle/>
          <a:p>
            <a:endParaRPr/>
          </a:p>
        </p:txBody>
      </p:sp>
      <p:sp>
        <p:nvSpPr>
          <p:cNvPr id="2284" name="object 2284"/>
          <p:cNvSpPr/>
          <p:nvPr/>
        </p:nvSpPr>
        <p:spPr>
          <a:xfrm>
            <a:off x="1363919" y="1889244"/>
            <a:ext cx="0" cy="297815"/>
          </a:xfrm>
          <a:custGeom>
            <a:avLst/>
            <a:gdLst/>
            <a:ahLst/>
            <a:cxnLst/>
            <a:rect l="l" t="t" r="r" b="b"/>
            <a:pathLst>
              <a:path h="297814">
                <a:moveTo>
                  <a:pt x="0" y="0"/>
                </a:moveTo>
                <a:lnTo>
                  <a:pt x="0" y="297183"/>
                </a:lnTo>
              </a:path>
            </a:pathLst>
          </a:custGeom>
          <a:ln w="3175">
            <a:solidFill>
              <a:srgbClr val="221F1F"/>
            </a:solidFill>
          </a:ln>
        </p:spPr>
        <p:txBody>
          <a:bodyPr wrap="square" lIns="0" tIns="0" rIns="0" bIns="0" rtlCol="0"/>
          <a:lstStyle/>
          <a:p>
            <a:endParaRPr/>
          </a:p>
        </p:txBody>
      </p:sp>
      <p:sp>
        <p:nvSpPr>
          <p:cNvPr id="2285" name="object 2285"/>
          <p:cNvSpPr/>
          <p:nvPr/>
        </p:nvSpPr>
        <p:spPr>
          <a:xfrm>
            <a:off x="1331944" y="2067318"/>
            <a:ext cx="0" cy="120014"/>
          </a:xfrm>
          <a:custGeom>
            <a:avLst/>
            <a:gdLst/>
            <a:ahLst/>
            <a:cxnLst/>
            <a:rect l="l" t="t" r="r" b="b"/>
            <a:pathLst>
              <a:path h="120014">
                <a:moveTo>
                  <a:pt x="0" y="0"/>
                </a:moveTo>
                <a:lnTo>
                  <a:pt x="0" y="119951"/>
                </a:lnTo>
              </a:path>
            </a:pathLst>
          </a:custGeom>
          <a:ln w="7708">
            <a:solidFill>
              <a:srgbClr val="FFFFFF"/>
            </a:solidFill>
          </a:ln>
        </p:spPr>
        <p:txBody>
          <a:bodyPr wrap="square" lIns="0" tIns="0" rIns="0" bIns="0" rtlCol="0"/>
          <a:lstStyle/>
          <a:p>
            <a:endParaRPr/>
          </a:p>
        </p:txBody>
      </p:sp>
      <p:sp>
        <p:nvSpPr>
          <p:cNvPr id="2286" name="object 2286"/>
          <p:cNvSpPr/>
          <p:nvPr/>
        </p:nvSpPr>
        <p:spPr>
          <a:xfrm>
            <a:off x="1328089" y="2186953"/>
            <a:ext cx="8890" cy="1270"/>
          </a:xfrm>
          <a:custGeom>
            <a:avLst/>
            <a:gdLst/>
            <a:ahLst/>
            <a:cxnLst/>
            <a:rect l="l" t="t" r="r" b="b"/>
            <a:pathLst>
              <a:path w="8890" h="1269">
                <a:moveTo>
                  <a:pt x="0" y="1270"/>
                </a:moveTo>
                <a:lnTo>
                  <a:pt x="8719" y="1270"/>
                </a:lnTo>
                <a:lnTo>
                  <a:pt x="8719" y="0"/>
                </a:lnTo>
                <a:lnTo>
                  <a:pt x="0" y="0"/>
                </a:lnTo>
                <a:lnTo>
                  <a:pt x="0" y="1270"/>
                </a:lnTo>
                <a:close/>
              </a:path>
            </a:pathLst>
          </a:custGeom>
          <a:solidFill>
            <a:srgbClr val="221F1F"/>
          </a:solidFill>
        </p:spPr>
        <p:txBody>
          <a:bodyPr wrap="square" lIns="0" tIns="0" rIns="0" bIns="0" rtlCol="0"/>
          <a:lstStyle/>
          <a:p>
            <a:endParaRPr/>
          </a:p>
        </p:txBody>
      </p:sp>
      <p:sp>
        <p:nvSpPr>
          <p:cNvPr id="2287" name="object 2287"/>
          <p:cNvSpPr/>
          <p:nvPr/>
        </p:nvSpPr>
        <p:spPr>
          <a:xfrm>
            <a:off x="1328089" y="2185684"/>
            <a:ext cx="8255" cy="1270"/>
          </a:xfrm>
          <a:custGeom>
            <a:avLst/>
            <a:gdLst/>
            <a:ahLst/>
            <a:cxnLst/>
            <a:rect l="l" t="t" r="r" b="b"/>
            <a:pathLst>
              <a:path w="8255" h="1269">
                <a:moveTo>
                  <a:pt x="0" y="1270"/>
                </a:moveTo>
                <a:lnTo>
                  <a:pt x="7716" y="1270"/>
                </a:lnTo>
                <a:lnTo>
                  <a:pt x="7716" y="0"/>
                </a:lnTo>
                <a:lnTo>
                  <a:pt x="0" y="0"/>
                </a:lnTo>
                <a:lnTo>
                  <a:pt x="0" y="1270"/>
                </a:lnTo>
                <a:close/>
              </a:path>
            </a:pathLst>
          </a:custGeom>
          <a:solidFill>
            <a:srgbClr val="221F1F"/>
          </a:solidFill>
        </p:spPr>
        <p:txBody>
          <a:bodyPr wrap="square" lIns="0" tIns="0" rIns="0" bIns="0" rtlCol="0"/>
          <a:lstStyle/>
          <a:p>
            <a:endParaRPr/>
          </a:p>
        </p:txBody>
      </p:sp>
      <p:sp>
        <p:nvSpPr>
          <p:cNvPr id="2288" name="object 2288"/>
          <p:cNvSpPr/>
          <p:nvPr/>
        </p:nvSpPr>
        <p:spPr>
          <a:xfrm>
            <a:off x="1328089" y="2066303"/>
            <a:ext cx="8890" cy="2540"/>
          </a:xfrm>
          <a:custGeom>
            <a:avLst/>
            <a:gdLst/>
            <a:ahLst/>
            <a:cxnLst/>
            <a:rect l="l" t="t" r="r" b="b"/>
            <a:pathLst>
              <a:path w="8890" h="2539">
                <a:moveTo>
                  <a:pt x="0" y="2540"/>
                </a:moveTo>
                <a:lnTo>
                  <a:pt x="8719" y="2540"/>
                </a:lnTo>
                <a:lnTo>
                  <a:pt x="8719" y="0"/>
                </a:lnTo>
                <a:lnTo>
                  <a:pt x="0" y="0"/>
                </a:lnTo>
                <a:lnTo>
                  <a:pt x="0" y="2540"/>
                </a:lnTo>
                <a:close/>
              </a:path>
            </a:pathLst>
          </a:custGeom>
          <a:solidFill>
            <a:srgbClr val="221F1F"/>
          </a:solidFill>
        </p:spPr>
        <p:txBody>
          <a:bodyPr wrap="square" lIns="0" tIns="0" rIns="0" bIns="0" rtlCol="0"/>
          <a:lstStyle/>
          <a:p>
            <a:endParaRPr/>
          </a:p>
        </p:txBody>
      </p:sp>
      <p:sp>
        <p:nvSpPr>
          <p:cNvPr id="2289" name="object 2289"/>
          <p:cNvSpPr/>
          <p:nvPr/>
        </p:nvSpPr>
        <p:spPr>
          <a:xfrm>
            <a:off x="1335806" y="2067048"/>
            <a:ext cx="0" cy="120014"/>
          </a:xfrm>
          <a:custGeom>
            <a:avLst/>
            <a:gdLst/>
            <a:ahLst/>
            <a:cxnLst/>
            <a:rect l="l" t="t" r="r" b="b"/>
            <a:pathLst>
              <a:path h="120014">
                <a:moveTo>
                  <a:pt x="0" y="0"/>
                </a:moveTo>
                <a:lnTo>
                  <a:pt x="0" y="119905"/>
                </a:lnTo>
              </a:path>
            </a:pathLst>
          </a:custGeom>
          <a:ln w="3175">
            <a:solidFill>
              <a:srgbClr val="221F1F"/>
            </a:solidFill>
          </a:ln>
        </p:spPr>
        <p:txBody>
          <a:bodyPr wrap="square" lIns="0" tIns="0" rIns="0" bIns="0" rtlCol="0"/>
          <a:lstStyle/>
          <a:p>
            <a:endParaRPr/>
          </a:p>
        </p:txBody>
      </p:sp>
      <p:sp>
        <p:nvSpPr>
          <p:cNvPr id="2290" name="object 2290"/>
          <p:cNvSpPr/>
          <p:nvPr/>
        </p:nvSpPr>
        <p:spPr>
          <a:xfrm>
            <a:off x="886713" y="2052916"/>
            <a:ext cx="441959" cy="224154"/>
          </a:xfrm>
          <a:custGeom>
            <a:avLst/>
            <a:gdLst/>
            <a:ahLst/>
            <a:cxnLst/>
            <a:rect l="l" t="t" r="r" b="b"/>
            <a:pathLst>
              <a:path w="441959" h="224155">
                <a:moveTo>
                  <a:pt x="0" y="223608"/>
                </a:moveTo>
                <a:lnTo>
                  <a:pt x="441375" y="223608"/>
                </a:lnTo>
                <a:lnTo>
                  <a:pt x="441375" y="0"/>
                </a:lnTo>
                <a:lnTo>
                  <a:pt x="0" y="0"/>
                </a:lnTo>
                <a:lnTo>
                  <a:pt x="0" y="223608"/>
                </a:lnTo>
                <a:close/>
              </a:path>
            </a:pathLst>
          </a:custGeom>
          <a:solidFill>
            <a:srgbClr val="F4ECD3"/>
          </a:solidFill>
        </p:spPr>
        <p:txBody>
          <a:bodyPr wrap="square" lIns="0" tIns="0" rIns="0" bIns="0" rtlCol="0"/>
          <a:lstStyle/>
          <a:p>
            <a:endParaRPr/>
          </a:p>
        </p:txBody>
      </p:sp>
      <p:sp>
        <p:nvSpPr>
          <p:cNvPr id="2291" name="object 2291"/>
          <p:cNvSpPr/>
          <p:nvPr/>
        </p:nvSpPr>
        <p:spPr>
          <a:xfrm>
            <a:off x="886713" y="2276662"/>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292" name="object 2292"/>
          <p:cNvSpPr/>
          <p:nvPr/>
        </p:nvSpPr>
        <p:spPr>
          <a:xfrm>
            <a:off x="886713" y="2053142"/>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293" name="object 2293"/>
          <p:cNvSpPr/>
          <p:nvPr/>
        </p:nvSpPr>
        <p:spPr>
          <a:xfrm>
            <a:off x="1349870" y="2366759"/>
            <a:ext cx="0" cy="120014"/>
          </a:xfrm>
          <a:custGeom>
            <a:avLst/>
            <a:gdLst/>
            <a:ahLst/>
            <a:cxnLst/>
            <a:rect l="l" t="t" r="r" b="b"/>
            <a:pathLst>
              <a:path h="120014">
                <a:moveTo>
                  <a:pt x="0" y="0"/>
                </a:moveTo>
                <a:lnTo>
                  <a:pt x="0" y="119976"/>
                </a:lnTo>
              </a:path>
            </a:pathLst>
          </a:custGeom>
          <a:ln w="28117">
            <a:solidFill>
              <a:srgbClr val="F6EFD5"/>
            </a:solidFill>
          </a:ln>
        </p:spPr>
        <p:txBody>
          <a:bodyPr wrap="square" lIns="0" tIns="0" rIns="0" bIns="0" rtlCol="0"/>
          <a:lstStyle/>
          <a:p>
            <a:endParaRPr/>
          </a:p>
        </p:txBody>
      </p:sp>
      <p:sp>
        <p:nvSpPr>
          <p:cNvPr id="2294" name="object 2294"/>
          <p:cNvSpPr/>
          <p:nvPr/>
        </p:nvSpPr>
        <p:spPr>
          <a:xfrm>
            <a:off x="1335604" y="2366083"/>
            <a:ext cx="28575" cy="1270"/>
          </a:xfrm>
          <a:custGeom>
            <a:avLst/>
            <a:gdLst/>
            <a:ahLst/>
            <a:cxnLst/>
            <a:rect l="l" t="t" r="r" b="b"/>
            <a:pathLst>
              <a:path w="28575" h="1269">
                <a:moveTo>
                  <a:pt x="0" y="1269"/>
                </a:moveTo>
                <a:lnTo>
                  <a:pt x="28511" y="1269"/>
                </a:lnTo>
                <a:lnTo>
                  <a:pt x="28511" y="0"/>
                </a:lnTo>
                <a:lnTo>
                  <a:pt x="0" y="0"/>
                </a:lnTo>
                <a:lnTo>
                  <a:pt x="0" y="1269"/>
                </a:lnTo>
                <a:close/>
              </a:path>
            </a:pathLst>
          </a:custGeom>
          <a:solidFill>
            <a:srgbClr val="221F1F"/>
          </a:solidFill>
        </p:spPr>
        <p:txBody>
          <a:bodyPr wrap="square" lIns="0" tIns="0" rIns="0" bIns="0" rtlCol="0"/>
          <a:lstStyle/>
          <a:p>
            <a:endParaRPr/>
          </a:p>
        </p:txBody>
      </p:sp>
      <p:sp>
        <p:nvSpPr>
          <p:cNvPr id="2295" name="object 2295"/>
          <p:cNvSpPr/>
          <p:nvPr/>
        </p:nvSpPr>
        <p:spPr>
          <a:xfrm>
            <a:off x="1335807" y="2486530"/>
            <a:ext cx="28575" cy="635"/>
          </a:xfrm>
          <a:custGeom>
            <a:avLst/>
            <a:gdLst/>
            <a:ahLst/>
            <a:cxnLst/>
            <a:rect l="l" t="t" r="r" b="b"/>
            <a:pathLst>
              <a:path w="28575" h="635">
                <a:moveTo>
                  <a:pt x="203" y="0"/>
                </a:moveTo>
                <a:lnTo>
                  <a:pt x="0" y="0"/>
                </a:lnTo>
                <a:lnTo>
                  <a:pt x="0" y="406"/>
                </a:lnTo>
                <a:lnTo>
                  <a:pt x="28308" y="406"/>
                </a:lnTo>
                <a:lnTo>
                  <a:pt x="28308" y="203"/>
                </a:lnTo>
                <a:lnTo>
                  <a:pt x="203" y="203"/>
                </a:lnTo>
                <a:lnTo>
                  <a:pt x="203" y="0"/>
                </a:lnTo>
                <a:close/>
              </a:path>
            </a:pathLst>
          </a:custGeom>
          <a:solidFill>
            <a:srgbClr val="221F1F"/>
          </a:solidFill>
        </p:spPr>
        <p:txBody>
          <a:bodyPr wrap="square" lIns="0" tIns="0" rIns="0" bIns="0" rtlCol="0"/>
          <a:lstStyle/>
          <a:p>
            <a:endParaRPr/>
          </a:p>
        </p:txBody>
      </p:sp>
      <p:sp>
        <p:nvSpPr>
          <p:cNvPr id="2296" name="object 2296"/>
          <p:cNvSpPr/>
          <p:nvPr/>
        </p:nvSpPr>
        <p:spPr>
          <a:xfrm>
            <a:off x="1363919" y="2367353"/>
            <a:ext cx="0" cy="119380"/>
          </a:xfrm>
          <a:custGeom>
            <a:avLst/>
            <a:gdLst/>
            <a:ahLst/>
            <a:cxnLst/>
            <a:rect l="l" t="t" r="r" b="b"/>
            <a:pathLst>
              <a:path h="119380">
                <a:moveTo>
                  <a:pt x="0" y="0"/>
                </a:moveTo>
                <a:lnTo>
                  <a:pt x="0" y="119379"/>
                </a:lnTo>
              </a:path>
            </a:pathLst>
          </a:custGeom>
          <a:ln w="3175">
            <a:solidFill>
              <a:srgbClr val="221F1F"/>
            </a:solidFill>
          </a:ln>
        </p:spPr>
        <p:txBody>
          <a:bodyPr wrap="square" lIns="0" tIns="0" rIns="0" bIns="0" rtlCol="0"/>
          <a:lstStyle/>
          <a:p>
            <a:endParaRPr/>
          </a:p>
        </p:txBody>
      </p:sp>
      <p:sp>
        <p:nvSpPr>
          <p:cNvPr id="2297" name="object 2297"/>
          <p:cNvSpPr/>
          <p:nvPr/>
        </p:nvSpPr>
        <p:spPr>
          <a:xfrm>
            <a:off x="1331944" y="2366759"/>
            <a:ext cx="0" cy="120014"/>
          </a:xfrm>
          <a:custGeom>
            <a:avLst/>
            <a:gdLst/>
            <a:ahLst/>
            <a:cxnLst/>
            <a:rect l="l" t="t" r="r" b="b"/>
            <a:pathLst>
              <a:path h="120014">
                <a:moveTo>
                  <a:pt x="0" y="0"/>
                </a:moveTo>
                <a:lnTo>
                  <a:pt x="0" y="119976"/>
                </a:lnTo>
              </a:path>
            </a:pathLst>
          </a:custGeom>
          <a:ln w="7708">
            <a:solidFill>
              <a:srgbClr val="FFFFFF"/>
            </a:solidFill>
          </a:ln>
        </p:spPr>
        <p:txBody>
          <a:bodyPr wrap="square" lIns="0" tIns="0" rIns="0" bIns="0" rtlCol="0"/>
          <a:lstStyle/>
          <a:p>
            <a:endParaRPr/>
          </a:p>
        </p:txBody>
      </p:sp>
      <p:sp>
        <p:nvSpPr>
          <p:cNvPr id="2298" name="object 2298"/>
          <p:cNvSpPr/>
          <p:nvPr/>
        </p:nvSpPr>
        <p:spPr>
          <a:xfrm>
            <a:off x="1328089" y="2486408"/>
            <a:ext cx="8890" cy="1270"/>
          </a:xfrm>
          <a:custGeom>
            <a:avLst/>
            <a:gdLst/>
            <a:ahLst/>
            <a:cxnLst/>
            <a:rect l="l" t="t" r="r" b="b"/>
            <a:pathLst>
              <a:path w="8890" h="1269">
                <a:moveTo>
                  <a:pt x="0" y="1270"/>
                </a:moveTo>
                <a:lnTo>
                  <a:pt x="8719" y="1270"/>
                </a:lnTo>
                <a:lnTo>
                  <a:pt x="8719" y="0"/>
                </a:lnTo>
                <a:lnTo>
                  <a:pt x="0" y="0"/>
                </a:lnTo>
                <a:lnTo>
                  <a:pt x="0" y="1270"/>
                </a:lnTo>
                <a:close/>
              </a:path>
            </a:pathLst>
          </a:custGeom>
          <a:solidFill>
            <a:srgbClr val="221F1F"/>
          </a:solidFill>
        </p:spPr>
        <p:txBody>
          <a:bodyPr wrap="square" lIns="0" tIns="0" rIns="0" bIns="0" rtlCol="0"/>
          <a:lstStyle/>
          <a:p>
            <a:endParaRPr/>
          </a:p>
        </p:txBody>
      </p:sp>
      <p:sp>
        <p:nvSpPr>
          <p:cNvPr id="2299" name="object 2299"/>
          <p:cNvSpPr/>
          <p:nvPr/>
        </p:nvSpPr>
        <p:spPr>
          <a:xfrm>
            <a:off x="1328089" y="2485138"/>
            <a:ext cx="8255" cy="1270"/>
          </a:xfrm>
          <a:custGeom>
            <a:avLst/>
            <a:gdLst/>
            <a:ahLst/>
            <a:cxnLst/>
            <a:rect l="l" t="t" r="r" b="b"/>
            <a:pathLst>
              <a:path w="8255" h="1269">
                <a:moveTo>
                  <a:pt x="0" y="1270"/>
                </a:moveTo>
                <a:lnTo>
                  <a:pt x="7716" y="1270"/>
                </a:lnTo>
                <a:lnTo>
                  <a:pt x="7716" y="0"/>
                </a:lnTo>
                <a:lnTo>
                  <a:pt x="0" y="0"/>
                </a:lnTo>
                <a:lnTo>
                  <a:pt x="0" y="1270"/>
                </a:lnTo>
                <a:close/>
              </a:path>
            </a:pathLst>
          </a:custGeom>
          <a:solidFill>
            <a:srgbClr val="221F1F"/>
          </a:solidFill>
        </p:spPr>
        <p:txBody>
          <a:bodyPr wrap="square" lIns="0" tIns="0" rIns="0" bIns="0" rtlCol="0"/>
          <a:lstStyle/>
          <a:p>
            <a:endParaRPr/>
          </a:p>
        </p:txBody>
      </p:sp>
      <p:sp>
        <p:nvSpPr>
          <p:cNvPr id="2300" name="object 2300"/>
          <p:cNvSpPr/>
          <p:nvPr/>
        </p:nvSpPr>
        <p:spPr>
          <a:xfrm>
            <a:off x="1328089" y="2365758"/>
            <a:ext cx="8890" cy="2540"/>
          </a:xfrm>
          <a:custGeom>
            <a:avLst/>
            <a:gdLst/>
            <a:ahLst/>
            <a:cxnLst/>
            <a:rect l="l" t="t" r="r" b="b"/>
            <a:pathLst>
              <a:path w="8890" h="2539">
                <a:moveTo>
                  <a:pt x="0" y="2540"/>
                </a:moveTo>
                <a:lnTo>
                  <a:pt x="8719" y="2540"/>
                </a:lnTo>
                <a:lnTo>
                  <a:pt x="8719" y="0"/>
                </a:lnTo>
                <a:lnTo>
                  <a:pt x="0" y="0"/>
                </a:lnTo>
                <a:lnTo>
                  <a:pt x="0" y="2540"/>
                </a:lnTo>
                <a:close/>
              </a:path>
            </a:pathLst>
          </a:custGeom>
          <a:solidFill>
            <a:srgbClr val="221F1F"/>
          </a:solidFill>
        </p:spPr>
        <p:txBody>
          <a:bodyPr wrap="square" lIns="0" tIns="0" rIns="0" bIns="0" rtlCol="0"/>
          <a:lstStyle/>
          <a:p>
            <a:endParaRPr/>
          </a:p>
        </p:txBody>
      </p:sp>
      <p:sp>
        <p:nvSpPr>
          <p:cNvPr id="2301" name="object 2301"/>
          <p:cNvSpPr/>
          <p:nvPr/>
        </p:nvSpPr>
        <p:spPr>
          <a:xfrm>
            <a:off x="1335806" y="2367353"/>
            <a:ext cx="0" cy="120014"/>
          </a:xfrm>
          <a:custGeom>
            <a:avLst/>
            <a:gdLst/>
            <a:ahLst/>
            <a:cxnLst/>
            <a:rect l="l" t="t" r="r" b="b"/>
            <a:pathLst>
              <a:path h="120014">
                <a:moveTo>
                  <a:pt x="0" y="0"/>
                </a:moveTo>
                <a:lnTo>
                  <a:pt x="0" y="119385"/>
                </a:lnTo>
              </a:path>
            </a:pathLst>
          </a:custGeom>
          <a:ln w="3175">
            <a:solidFill>
              <a:srgbClr val="221F1F"/>
            </a:solidFill>
          </a:ln>
        </p:spPr>
        <p:txBody>
          <a:bodyPr wrap="square" lIns="0" tIns="0" rIns="0" bIns="0" rtlCol="0"/>
          <a:lstStyle/>
          <a:p>
            <a:endParaRPr/>
          </a:p>
        </p:txBody>
      </p:sp>
      <p:sp>
        <p:nvSpPr>
          <p:cNvPr id="2302" name="object 2302"/>
          <p:cNvSpPr/>
          <p:nvPr/>
        </p:nvSpPr>
        <p:spPr>
          <a:xfrm>
            <a:off x="886713" y="2353221"/>
            <a:ext cx="441959" cy="224154"/>
          </a:xfrm>
          <a:custGeom>
            <a:avLst/>
            <a:gdLst/>
            <a:ahLst/>
            <a:cxnLst/>
            <a:rect l="l" t="t" r="r" b="b"/>
            <a:pathLst>
              <a:path w="441959" h="224155">
                <a:moveTo>
                  <a:pt x="0" y="223608"/>
                </a:moveTo>
                <a:lnTo>
                  <a:pt x="441375" y="223608"/>
                </a:lnTo>
                <a:lnTo>
                  <a:pt x="441375" y="0"/>
                </a:lnTo>
                <a:lnTo>
                  <a:pt x="0" y="0"/>
                </a:lnTo>
                <a:lnTo>
                  <a:pt x="0" y="223608"/>
                </a:lnTo>
                <a:close/>
              </a:path>
            </a:pathLst>
          </a:custGeom>
          <a:solidFill>
            <a:srgbClr val="F4ECD3"/>
          </a:solidFill>
        </p:spPr>
        <p:txBody>
          <a:bodyPr wrap="square" lIns="0" tIns="0" rIns="0" bIns="0" rtlCol="0"/>
          <a:lstStyle/>
          <a:p>
            <a:endParaRPr/>
          </a:p>
        </p:txBody>
      </p:sp>
      <p:sp>
        <p:nvSpPr>
          <p:cNvPr id="2303" name="object 2303"/>
          <p:cNvSpPr/>
          <p:nvPr/>
        </p:nvSpPr>
        <p:spPr>
          <a:xfrm>
            <a:off x="886713" y="2576963"/>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304" name="object 2304"/>
          <p:cNvSpPr/>
          <p:nvPr/>
        </p:nvSpPr>
        <p:spPr>
          <a:xfrm>
            <a:off x="886713" y="2353443"/>
            <a:ext cx="441959" cy="0"/>
          </a:xfrm>
          <a:custGeom>
            <a:avLst/>
            <a:gdLst/>
            <a:ahLst/>
            <a:cxnLst/>
            <a:rect l="l" t="t" r="r" b="b"/>
            <a:pathLst>
              <a:path w="441959">
                <a:moveTo>
                  <a:pt x="0" y="0"/>
                </a:moveTo>
                <a:lnTo>
                  <a:pt x="441778" y="0"/>
                </a:lnTo>
              </a:path>
            </a:pathLst>
          </a:custGeom>
          <a:ln w="3175">
            <a:solidFill>
              <a:srgbClr val="221F1F"/>
            </a:solidFill>
          </a:ln>
        </p:spPr>
        <p:txBody>
          <a:bodyPr wrap="square" lIns="0" tIns="0" rIns="0" bIns="0" rtlCol="0"/>
          <a:lstStyle/>
          <a:p>
            <a:endParaRPr/>
          </a:p>
        </p:txBody>
      </p:sp>
      <p:sp>
        <p:nvSpPr>
          <p:cNvPr id="2305" name="object 2305"/>
          <p:cNvSpPr/>
          <p:nvPr/>
        </p:nvSpPr>
        <p:spPr>
          <a:xfrm>
            <a:off x="1349870" y="2665691"/>
            <a:ext cx="0" cy="396240"/>
          </a:xfrm>
          <a:custGeom>
            <a:avLst/>
            <a:gdLst/>
            <a:ahLst/>
            <a:cxnLst/>
            <a:rect l="l" t="t" r="r" b="b"/>
            <a:pathLst>
              <a:path h="396239">
                <a:moveTo>
                  <a:pt x="0" y="0"/>
                </a:moveTo>
                <a:lnTo>
                  <a:pt x="0" y="395846"/>
                </a:lnTo>
              </a:path>
            </a:pathLst>
          </a:custGeom>
          <a:ln w="28117">
            <a:solidFill>
              <a:srgbClr val="F6EFD5"/>
            </a:solidFill>
          </a:ln>
        </p:spPr>
        <p:txBody>
          <a:bodyPr wrap="square" lIns="0" tIns="0" rIns="0" bIns="0" rtlCol="0"/>
          <a:lstStyle/>
          <a:p>
            <a:endParaRPr/>
          </a:p>
        </p:txBody>
      </p:sp>
      <p:sp>
        <p:nvSpPr>
          <p:cNvPr id="2306" name="object 2306"/>
          <p:cNvSpPr/>
          <p:nvPr/>
        </p:nvSpPr>
        <p:spPr>
          <a:xfrm>
            <a:off x="1335807" y="3061331"/>
            <a:ext cx="28575" cy="635"/>
          </a:xfrm>
          <a:custGeom>
            <a:avLst/>
            <a:gdLst/>
            <a:ahLst/>
            <a:cxnLst/>
            <a:rect l="l" t="t" r="r" b="b"/>
            <a:pathLst>
              <a:path w="28575" h="635">
                <a:moveTo>
                  <a:pt x="203" y="0"/>
                </a:moveTo>
                <a:lnTo>
                  <a:pt x="0" y="0"/>
                </a:lnTo>
                <a:lnTo>
                  <a:pt x="0" y="406"/>
                </a:lnTo>
                <a:lnTo>
                  <a:pt x="28308" y="406"/>
                </a:lnTo>
                <a:lnTo>
                  <a:pt x="28308" y="203"/>
                </a:lnTo>
                <a:lnTo>
                  <a:pt x="203" y="203"/>
                </a:lnTo>
                <a:lnTo>
                  <a:pt x="203" y="0"/>
                </a:lnTo>
                <a:close/>
              </a:path>
            </a:pathLst>
          </a:custGeom>
          <a:solidFill>
            <a:srgbClr val="221F1F"/>
          </a:solidFill>
        </p:spPr>
        <p:txBody>
          <a:bodyPr wrap="square" lIns="0" tIns="0" rIns="0" bIns="0" rtlCol="0"/>
          <a:lstStyle/>
          <a:p>
            <a:endParaRPr/>
          </a:p>
        </p:txBody>
      </p:sp>
      <p:sp>
        <p:nvSpPr>
          <p:cNvPr id="2307" name="object 2307"/>
          <p:cNvSpPr/>
          <p:nvPr/>
        </p:nvSpPr>
        <p:spPr>
          <a:xfrm>
            <a:off x="1363919" y="2488816"/>
            <a:ext cx="0" cy="572770"/>
          </a:xfrm>
          <a:custGeom>
            <a:avLst/>
            <a:gdLst/>
            <a:ahLst/>
            <a:cxnLst/>
            <a:rect l="l" t="t" r="r" b="b"/>
            <a:pathLst>
              <a:path h="572769">
                <a:moveTo>
                  <a:pt x="0" y="0"/>
                </a:moveTo>
                <a:lnTo>
                  <a:pt x="0" y="572717"/>
                </a:lnTo>
              </a:path>
            </a:pathLst>
          </a:custGeom>
          <a:ln w="3175">
            <a:solidFill>
              <a:srgbClr val="221F1F"/>
            </a:solidFill>
          </a:ln>
        </p:spPr>
        <p:txBody>
          <a:bodyPr wrap="square" lIns="0" tIns="0" rIns="0" bIns="0" rtlCol="0"/>
          <a:lstStyle/>
          <a:p>
            <a:endParaRPr/>
          </a:p>
        </p:txBody>
      </p:sp>
      <p:sp>
        <p:nvSpPr>
          <p:cNvPr id="2308" name="object 2308"/>
          <p:cNvSpPr/>
          <p:nvPr/>
        </p:nvSpPr>
        <p:spPr>
          <a:xfrm>
            <a:off x="1331944" y="2665691"/>
            <a:ext cx="0" cy="396240"/>
          </a:xfrm>
          <a:custGeom>
            <a:avLst/>
            <a:gdLst/>
            <a:ahLst/>
            <a:cxnLst/>
            <a:rect l="l" t="t" r="r" b="b"/>
            <a:pathLst>
              <a:path h="396239">
                <a:moveTo>
                  <a:pt x="0" y="0"/>
                </a:moveTo>
                <a:lnTo>
                  <a:pt x="0" y="395846"/>
                </a:lnTo>
              </a:path>
            </a:pathLst>
          </a:custGeom>
          <a:ln w="7708">
            <a:solidFill>
              <a:srgbClr val="FFFFFF"/>
            </a:solidFill>
          </a:ln>
        </p:spPr>
        <p:txBody>
          <a:bodyPr wrap="square" lIns="0" tIns="0" rIns="0" bIns="0" rtlCol="0"/>
          <a:lstStyle/>
          <a:p>
            <a:endParaRPr/>
          </a:p>
        </p:txBody>
      </p:sp>
      <p:sp>
        <p:nvSpPr>
          <p:cNvPr id="2309" name="object 2309"/>
          <p:cNvSpPr/>
          <p:nvPr/>
        </p:nvSpPr>
        <p:spPr>
          <a:xfrm>
            <a:off x="1328089" y="3060915"/>
            <a:ext cx="8890" cy="1270"/>
          </a:xfrm>
          <a:custGeom>
            <a:avLst/>
            <a:gdLst/>
            <a:ahLst/>
            <a:cxnLst/>
            <a:rect l="l" t="t" r="r" b="b"/>
            <a:pathLst>
              <a:path w="8890" h="1269">
                <a:moveTo>
                  <a:pt x="0" y="1269"/>
                </a:moveTo>
                <a:lnTo>
                  <a:pt x="8719" y="1269"/>
                </a:lnTo>
                <a:lnTo>
                  <a:pt x="8719" y="0"/>
                </a:lnTo>
                <a:lnTo>
                  <a:pt x="0" y="0"/>
                </a:lnTo>
                <a:lnTo>
                  <a:pt x="0" y="1269"/>
                </a:lnTo>
                <a:close/>
              </a:path>
            </a:pathLst>
          </a:custGeom>
          <a:solidFill>
            <a:srgbClr val="221F1F"/>
          </a:solidFill>
        </p:spPr>
        <p:txBody>
          <a:bodyPr wrap="square" lIns="0" tIns="0" rIns="0" bIns="0" rtlCol="0"/>
          <a:lstStyle/>
          <a:p>
            <a:endParaRPr/>
          </a:p>
        </p:txBody>
      </p:sp>
      <p:sp>
        <p:nvSpPr>
          <p:cNvPr id="2310" name="object 2310"/>
          <p:cNvSpPr/>
          <p:nvPr/>
        </p:nvSpPr>
        <p:spPr>
          <a:xfrm>
            <a:off x="1328174" y="2607595"/>
            <a:ext cx="0" cy="515620"/>
          </a:xfrm>
          <a:custGeom>
            <a:avLst/>
            <a:gdLst/>
            <a:ahLst/>
            <a:cxnLst/>
            <a:rect l="l" t="t" r="r" b="b"/>
            <a:pathLst>
              <a:path h="515619">
                <a:moveTo>
                  <a:pt x="0" y="0"/>
                </a:moveTo>
                <a:lnTo>
                  <a:pt x="0" y="515310"/>
                </a:lnTo>
              </a:path>
            </a:pathLst>
          </a:custGeom>
          <a:ln w="3175">
            <a:solidFill>
              <a:srgbClr val="221F1F"/>
            </a:solidFill>
          </a:ln>
        </p:spPr>
        <p:txBody>
          <a:bodyPr wrap="square" lIns="0" tIns="0" rIns="0" bIns="0" rtlCol="0"/>
          <a:lstStyle/>
          <a:p>
            <a:endParaRPr/>
          </a:p>
        </p:txBody>
      </p:sp>
      <p:sp>
        <p:nvSpPr>
          <p:cNvPr id="2311" name="object 2311"/>
          <p:cNvSpPr/>
          <p:nvPr/>
        </p:nvSpPr>
        <p:spPr>
          <a:xfrm>
            <a:off x="1328089" y="2664675"/>
            <a:ext cx="8890" cy="2540"/>
          </a:xfrm>
          <a:custGeom>
            <a:avLst/>
            <a:gdLst/>
            <a:ahLst/>
            <a:cxnLst/>
            <a:rect l="l" t="t" r="r" b="b"/>
            <a:pathLst>
              <a:path w="8890" h="2539">
                <a:moveTo>
                  <a:pt x="0" y="2540"/>
                </a:moveTo>
                <a:lnTo>
                  <a:pt x="8719" y="2540"/>
                </a:lnTo>
                <a:lnTo>
                  <a:pt x="8719" y="0"/>
                </a:lnTo>
                <a:lnTo>
                  <a:pt x="0" y="0"/>
                </a:lnTo>
                <a:lnTo>
                  <a:pt x="0" y="2540"/>
                </a:lnTo>
                <a:close/>
              </a:path>
            </a:pathLst>
          </a:custGeom>
          <a:solidFill>
            <a:srgbClr val="221F1F"/>
          </a:solidFill>
        </p:spPr>
        <p:txBody>
          <a:bodyPr wrap="square" lIns="0" tIns="0" rIns="0" bIns="0" rtlCol="0"/>
          <a:lstStyle/>
          <a:p>
            <a:endParaRPr/>
          </a:p>
        </p:txBody>
      </p:sp>
      <p:sp>
        <p:nvSpPr>
          <p:cNvPr id="2312" name="object 2312"/>
          <p:cNvSpPr/>
          <p:nvPr/>
        </p:nvSpPr>
        <p:spPr>
          <a:xfrm>
            <a:off x="1335806" y="2665294"/>
            <a:ext cx="0" cy="396875"/>
          </a:xfrm>
          <a:custGeom>
            <a:avLst/>
            <a:gdLst/>
            <a:ahLst/>
            <a:cxnLst/>
            <a:rect l="l" t="t" r="r" b="b"/>
            <a:pathLst>
              <a:path h="396875">
                <a:moveTo>
                  <a:pt x="0" y="0"/>
                </a:moveTo>
                <a:lnTo>
                  <a:pt x="0" y="396243"/>
                </a:lnTo>
              </a:path>
            </a:pathLst>
          </a:custGeom>
          <a:ln w="3175">
            <a:solidFill>
              <a:srgbClr val="221F1F"/>
            </a:solidFill>
          </a:ln>
        </p:spPr>
        <p:txBody>
          <a:bodyPr wrap="square" lIns="0" tIns="0" rIns="0" bIns="0" rtlCol="0"/>
          <a:lstStyle/>
          <a:p>
            <a:endParaRPr/>
          </a:p>
        </p:txBody>
      </p:sp>
      <p:sp>
        <p:nvSpPr>
          <p:cNvPr id="2313" name="object 2313"/>
          <p:cNvSpPr/>
          <p:nvPr/>
        </p:nvSpPr>
        <p:spPr>
          <a:xfrm>
            <a:off x="886713" y="2653525"/>
            <a:ext cx="441959" cy="469900"/>
          </a:xfrm>
          <a:custGeom>
            <a:avLst/>
            <a:gdLst/>
            <a:ahLst/>
            <a:cxnLst/>
            <a:rect l="l" t="t" r="r" b="b"/>
            <a:pathLst>
              <a:path w="441959" h="469900">
                <a:moveTo>
                  <a:pt x="0" y="469760"/>
                </a:moveTo>
                <a:lnTo>
                  <a:pt x="441375" y="469760"/>
                </a:lnTo>
                <a:lnTo>
                  <a:pt x="441375" y="0"/>
                </a:lnTo>
                <a:lnTo>
                  <a:pt x="0" y="0"/>
                </a:lnTo>
                <a:lnTo>
                  <a:pt x="0" y="469760"/>
                </a:lnTo>
                <a:close/>
              </a:path>
            </a:pathLst>
          </a:custGeom>
          <a:solidFill>
            <a:srgbClr val="F4ECD3"/>
          </a:solidFill>
        </p:spPr>
        <p:txBody>
          <a:bodyPr wrap="square" lIns="0" tIns="0" rIns="0" bIns="0" rtlCol="0"/>
          <a:lstStyle/>
          <a:p>
            <a:endParaRPr/>
          </a:p>
        </p:txBody>
      </p:sp>
      <p:sp>
        <p:nvSpPr>
          <p:cNvPr id="2314" name="object 2314"/>
          <p:cNvSpPr/>
          <p:nvPr/>
        </p:nvSpPr>
        <p:spPr>
          <a:xfrm>
            <a:off x="886713" y="3123540"/>
            <a:ext cx="441959" cy="0"/>
          </a:xfrm>
          <a:custGeom>
            <a:avLst/>
            <a:gdLst/>
            <a:ahLst/>
            <a:cxnLst/>
            <a:rect l="l" t="t" r="r" b="b"/>
            <a:pathLst>
              <a:path w="441959">
                <a:moveTo>
                  <a:pt x="0" y="0"/>
                </a:moveTo>
                <a:lnTo>
                  <a:pt x="441892" y="0"/>
                </a:lnTo>
              </a:path>
            </a:pathLst>
          </a:custGeom>
          <a:ln w="3175">
            <a:solidFill>
              <a:srgbClr val="221F1F"/>
            </a:solidFill>
          </a:ln>
        </p:spPr>
        <p:txBody>
          <a:bodyPr wrap="square" lIns="0" tIns="0" rIns="0" bIns="0" rtlCol="0"/>
          <a:lstStyle/>
          <a:p>
            <a:endParaRPr/>
          </a:p>
        </p:txBody>
      </p:sp>
      <p:sp>
        <p:nvSpPr>
          <p:cNvPr id="2315" name="object 2315"/>
          <p:cNvSpPr/>
          <p:nvPr/>
        </p:nvSpPr>
        <p:spPr>
          <a:xfrm>
            <a:off x="886713" y="2653640"/>
            <a:ext cx="441959" cy="0"/>
          </a:xfrm>
          <a:custGeom>
            <a:avLst/>
            <a:gdLst/>
            <a:ahLst/>
            <a:cxnLst/>
            <a:rect l="l" t="t" r="r" b="b"/>
            <a:pathLst>
              <a:path w="441959">
                <a:moveTo>
                  <a:pt x="0" y="0"/>
                </a:moveTo>
                <a:lnTo>
                  <a:pt x="441892" y="0"/>
                </a:lnTo>
              </a:path>
            </a:pathLst>
          </a:custGeom>
          <a:ln w="3175">
            <a:solidFill>
              <a:srgbClr val="221F1F"/>
            </a:solidFill>
          </a:ln>
        </p:spPr>
        <p:txBody>
          <a:bodyPr wrap="square" lIns="0" tIns="0" rIns="0" bIns="0" rtlCol="0"/>
          <a:lstStyle/>
          <a:p>
            <a:endParaRPr/>
          </a:p>
        </p:txBody>
      </p:sp>
      <p:sp>
        <p:nvSpPr>
          <p:cNvPr id="2316" name="object 2316"/>
          <p:cNvSpPr/>
          <p:nvPr/>
        </p:nvSpPr>
        <p:spPr>
          <a:xfrm>
            <a:off x="886713" y="1708302"/>
            <a:ext cx="441959" cy="46990"/>
          </a:xfrm>
          <a:custGeom>
            <a:avLst/>
            <a:gdLst/>
            <a:ahLst/>
            <a:cxnLst/>
            <a:rect l="l" t="t" r="r" b="b"/>
            <a:pathLst>
              <a:path w="441959" h="46989">
                <a:moveTo>
                  <a:pt x="0" y="46380"/>
                </a:moveTo>
                <a:lnTo>
                  <a:pt x="441375" y="46380"/>
                </a:lnTo>
                <a:lnTo>
                  <a:pt x="441375" y="0"/>
                </a:lnTo>
                <a:lnTo>
                  <a:pt x="0" y="0"/>
                </a:lnTo>
                <a:lnTo>
                  <a:pt x="0" y="46380"/>
                </a:lnTo>
                <a:close/>
              </a:path>
            </a:pathLst>
          </a:custGeom>
          <a:solidFill>
            <a:srgbClr val="929497"/>
          </a:solidFill>
        </p:spPr>
        <p:txBody>
          <a:bodyPr wrap="square" lIns="0" tIns="0" rIns="0" bIns="0" rtlCol="0"/>
          <a:lstStyle/>
          <a:p>
            <a:endParaRPr/>
          </a:p>
        </p:txBody>
      </p:sp>
      <p:sp>
        <p:nvSpPr>
          <p:cNvPr id="2317" name="object 2317"/>
          <p:cNvSpPr/>
          <p:nvPr/>
        </p:nvSpPr>
        <p:spPr>
          <a:xfrm>
            <a:off x="886713" y="1755129"/>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18" name="object 2318"/>
          <p:cNvSpPr/>
          <p:nvPr/>
        </p:nvSpPr>
        <p:spPr>
          <a:xfrm>
            <a:off x="886713" y="1708139"/>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19" name="object 2319"/>
          <p:cNvSpPr/>
          <p:nvPr/>
        </p:nvSpPr>
        <p:spPr>
          <a:xfrm>
            <a:off x="886713" y="2006511"/>
            <a:ext cx="441959" cy="46990"/>
          </a:xfrm>
          <a:custGeom>
            <a:avLst/>
            <a:gdLst/>
            <a:ahLst/>
            <a:cxnLst/>
            <a:rect l="l" t="t" r="r" b="b"/>
            <a:pathLst>
              <a:path w="441959" h="46989">
                <a:moveTo>
                  <a:pt x="0" y="46393"/>
                </a:moveTo>
                <a:lnTo>
                  <a:pt x="441375" y="46393"/>
                </a:lnTo>
                <a:lnTo>
                  <a:pt x="441375" y="0"/>
                </a:lnTo>
                <a:lnTo>
                  <a:pt x="0" y="0"/>
                </a:lnTo>
                <a:lnTo>
                  <a:pt x="0" y="46393"/>
                </a:lnTo>
                <a:close/>
              </a:path>
            </a:pathLst>
          </a:custGeom>
          <a:solidFill>
            <a:srgbClr val="929497"/>
          </a:solidFill>
        </p:spPr>
        <p:txBody>
          <a:bodyPr wrap="square" lIns="0" tIns="0" rIns="0" bIns="0" rtlCol="0"/>
          <a:lstStyle/>
          <a:p>
            <a:endParaRPr/>
          </a:p>
        </p:txBody>
      </p:sp>
      <p:sp>
        <p:nvSpPr>
          <p:cNvPr id="2320" name="object 2320"/>
          <p:cNvSpPr/>
          <p:nvPr/>
        </p:nvSpPr>
        <p:spPr>
          <a:xfrm>
            <a:off x="886713" y="2053338"/>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1" name="object 2321"/>
          <p:cNvSpPr/>
          <p:nvPr/>
        </p:nvSpPr>
        <p:spPr>
          <a:xfrm>
            <a:off x="886713" y="2006348"/>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2" name="object 2322"/>
          <p:cNvSpPr/>
          <p:nvPr/>
        </p:nvSpPr>
        <p:spPr>
          <a:xfrm>
            <a:off x="886713" y="2306815"/>
            <a:ext cx="441959" cy="46990"/>
          </a:xfrm>
          <a:custGeom>
            <a:avLst/>
            <a:gdLst/>
            <a:ahLst/>
            <a:cxnLst/>
            <a:rect l="l" t="t" r="r" b="b"/>
            <a:pathLst>
              <a:path w="441959" h="46989">
                <a:moveTo>
                  <a:pt x="0" y="46393"/>
                </a:moveTo>
                <a:lnTo>
                  <a:pt x="441375" y="46393"/>
                </a:lnTo>
                <a:lnTo>
                  <a:pt x="441375" y="0"/>
                </a:lnTo>
                <a:lnTo>
                  <a:pt x="0" y="0"/>
                </a:lnTo>
                <a:lnTo>
                  <a:pt x="0" y="46393"/>
                </a:lnTo>
                <a:close/>
              </a:path>
            </a:pathLst>
          </a:custGeom>
          <a:solidFill>
            <a:srgbClr val="929497"/>
          </a:solidFill>
        </p:spPr>
        <p:txBody>
          <a:bodyPr wrap="square" lIns="0" tIns="0" rIns="0" bIns="0" rtlCol="0"/>
          <a:lstStyle/>
          <a:p>
            <a:endParaRPr/>
          </a:p>
        </p:txBody>
      </p:sp>
      <p:sp>
        <p:nvSpPr>
          <p:cNvPr id="2323" name="object 2323"/>
          <p:cNvSpPr/>
          <p:nvPr/>
        </p:nvSpPr>
        <p:spPr>
          <a:xfrm>
            <a:off x="886713" y="2353638"/>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4" name="object 2324"/>
          <p:cNvSpPr/>
          <p:nvPr/>
        </p:nvSpPr>
        <p:spPr>
          <a:xfrm>
            <a:off x="886713" y="2306648"/>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5" name="object 2325"/>
          <p:cNvSpPr/>
          <p:nvPr/>
        </p:nvSpPr>
        <p:spPr>
          <a:xfrm>
            <a:off x="886713" y="2607132"/>
            <a:ext cx="441959" cy="46990"/>
          </a:xfrm>
          <a:custGeom>
            <a:avLst/>
            <a:gdLst/>
            <a:ahLst/>
            <a:cxnLst/>
            <a:rect l="l" t="t" r="r" b="b"/>
            <a:pathLst>
              <a:path w="441959" h="46989">
                <a:moveTo>
                  <a:pt x="0" y="46393"/>
                </a:moveTo>
                <a:lnTo>
                  <a:pt x="441375" y="46393"/>
                </a:lnTo>
                <a:lnTo>
                  <a:pt x="441375" y="0"/>
                </a:lnTo>
                <a:lnTo>
                  <a:pt x="0" y="0"/>
                </a:lnTo>
                <a:lnTo>
                  <a:pt x="0" y="46393"/>
                </a:lnTo>
                <a:close/>
              </a:path>
            </a:pathLst>
          </a:custGeom>
          <a:solidFill>
            <a:srgbClr val="929497"/>
          </a:solidFill>
        </p:spPr>
        <p:txBody>
          <a:bodyPr wrap="square" lIns="0" tIns="0" rIns="0" bIns="0" rtlCol="0"/>
          <a:lstStyle/>
          <a:p>
            <a:endParaRPr/>
          </a:p>
        </p:txBody>
      </p:sp>
      <p:sp>
        <p:nvSpPr>
          <p:cNvPr id="2326" name="object 2326"/>
          <p:cNvSpPr/>
          <p:nvPr/>
        </p:nvSpPr>
        <p:spPr>
          <a:xfrm>
            <a:off x="886713" y="2653950"/>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7" name="object 2327"/>
          <p:cNvSpPr/>
          <p:nvPr/>
        </p:nvSpPr>
        <p:spPr>
          <a:xfrm>
            <a:off x="886713" y="2606960"/>
            <a:ext cx="442595" cy="0"/>
          </a:xfrm>
          <a:custGeom>
            <a:avLst/>
            <a:gdLst/>
            <a:ahLst/>
            <a:cxnLst/>
            <a:rect l="l" t="t" r="r" b="b"/>
            <a:pathLst>
              <a:path w="442594">
                <a:moveTo>
                  <a:pt x="0" y="0"/>
                </a:moveTo>
                <a:lnTo>
                  <a:pt x="442159" y="0"/>
                </a:lnTo>
              </a:path>
            </a:pathLst>
          </a:custGeom>
          <a:ln w="3175">
            <a:solidFill>
              <a:srgbClr val="221F1F"/>
            </a:solidFill>
          </a:ln>
        </p:spPr>
        <p:txBody>
          <a:bodyPr wrap="square" lIns="0" tIns="0" rIns="0" bIns="0" rtlCol="0"/>
          <a:lstStyle/>
          <a:p>
            <a:endParaRPr/>
          </a:p>
        </p:txBody>
      </p:sp>
      <p:sp>
        <p:nvSpPr>
          <p:cNvPr id="2328" name="object 2328"/>
          <p:cNvSpPr/>
          <p:nvPr/>
        </p:nvSpPr>
        <p:spPr>
          <a:xfrm>
            <a:off x="1328080" y="1708321"/>
            <a:ext cx="36195" cy="59690"/>
          </a:xfrm>
          <a:custGeom>
            <a:avLst/>
            <a:gdLst/>
            <a:ahLst/>
            <a:cxnLst/>
            <a:rect l="l" t="t" r="r" b="b"/>
            <a:pathLst>
              <a:path w="36194" h="59689">
                <a:moveTo>
                  <a:pt x="0" y="59690"/>
                </a:moveTo>
                <a:lnTo>
                  <a:pt x="35839" y="59690"/>
                </a:lnTo>
                <a:lnTo>
                  <a:pt x="35839" y="0"/>
                </a:lnTo>
                <a:lnTo>
                  <a:pt x="0" y="0"/>
                </a:lnTo>
                <a:lnTo>
                  <a:pt x="0" y="59690"/>
                </a:lnTo>
                <a:close/>
              </a:path>
            </a:pathLst>
          </a:custGeom>
          <a:solidFill>
            <a:srgbClr val="5D6366"/>
          </a:solidFill>
        </p:spPr>
        <p:txBody>
          <a:bodyPr wrap="square" lIns="0" tIns="0" rIns="0" bIns="0" rtlCol="0"/>
          <a:lstStyle/>
          <a:p>
            <a:endParaRPr/>
          </a:p>
        </p:txBody>
      </p:sp>
      <p:sp>
        <p:nvSpPr>
          <p:cNvPr id="2329" name="object 2329"/>
          <p:cNvSpPr/>
          <p:nvPr/>
        </p:nvSpPr>
        <p:spPr>
          <a:xfrm>
            <a:off x="886713" y="1693716"/>
            <a:ext cx="477520" cy="0"/>
          </a:xfrm>
          <a:custGeom>
            <a:avLst/>
            <a:gdLst/>
            <a:ahLst/>
            <a:cxnLst/>
            <a:rect l="l" t="t" r="r" b="b"/>
            <a:pathLst>
              <a:path w="477519">
                <a:moveTo>
                  <a:pt x="0" y="0"/>
                </a:moveTo>
                <a:lnTo>
                  <a:pt x="477206" y="0"/>
                </a:lnTo>
              </a:path>
            </a:pathLst>
          </a:custGeom>
          <a:ln w="29209">
            <a:solidFill>
              <a:srgbClr val="5D6366"/>
            </a:solidFill>
          </a:ln>
        </p:spPr>
        <p:txBody>
          <a:bodyPr wrap="square" lIns="0" tIns="0" rIns="0" bIns="0" rtlCol="0"/>
          <a:lstStyle/>
          <a:p>
            <a:endParaRPr/>
          </a:p>
        </p:txBody>
      </p:sp>
      <p:sp>
        <p:nvSpPr>
          <p:cNvPr id="2330" name="object 2330"/>
          <p:cNvSpPr/>
          <p:nvPr/>
        </p:nvSpPr>
        <p:spPr>
          <a:xfrm>
            <a:off x="1346197" y="1588941"/>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331" name="object 2331"/>
          <p:cNvSpPr/>
          <p:nvPr/>
        </p:nvSpPr>
        <p:spPr>
          <a:xfrm>
            <a:off x="1326569" y="1767784"/>
            <a:ext cx="39370" cy="2540"/>
          </a:xfrm>
          <a:custGeom>
            <a:avLst/>
            <a:gdLst/>
            <a:ahLst/>
            <a:cxnLst/>
            <a:rect l="l" t="t" r="r" b="b"/>
            <a:pathLst>
              <a:path w="39369" h="2539">
                <a:moveTo>
                  <a:pt x="0" y="2539"/>
                </a:moveTo>
                <a:lnTo>
                  <a:pt x="38862" y="2539"/>
                </a:lnTo>
                <a:lnTo>
                  <a:pt x="38862" y="0"/>
                </a:lnTo>
                <a:lnTo>
                  <a:pt x="0" y="0"/>
                </a:lnTo>
                <a:lnTo>
                  <a:pt x="0" y="2539"/>
                </a:lnTo>
                <a:close/>
              </a:path>
            </a:pathLst>
          </a:custGeom>
          <a:solidFill>
            <a:srgbClr val="221F1F"/>
          </a:solidFill>
        </p:spPr>
        <p:txBody>
          <a:bodyPr wrap="square" lIns="0" tIns="0" rIns="0" bIns="0" rtlCol="0"/>
          <a:lstStyle/>
          <a:p>
            <a:endParaRPr/>
          </a:p>
        </p:txBody>
      </p:sp>
      <p:sp>
        <p:nvSpPr>
          <p:cNvPr id="2332" name="object 2332"/>
          <p:cNvSpPr/>
          <p:nvPr/>
        </p:nvSpPr>
        <p:spPr>
          <a:xfrm>
            <a:off x="1326569" y="1766514"/>
            <a:ext cx="37465" cy="1270"/>
          </a:xfrm>
          <a:custGeom>
            <a:avLst/>
            <a:gdLst/>
            <a:ahLst/>
            <a:cxnLst/>
            <a:rect l="l" t="t" r="r" b="b"/>
            <a:pathLst>
              <a:path w="37465" h="1269">
                <a:moveTo>
                  <a:pt x="0" y="1269"/>
                </a:moveTo>
                <a:lnTo>
                  <a:pt x="37350" y="1269"/>
                </a:lnTo>
                <a:lnTo>
                  <a:pt x="37350" y="0"/>
                </a:lnTo>
                <a:lnTo>
                  <a:pt x="0" y="0"/>
                </a:lnTo>
                <a:lnTo>
                  <a:pt x="0" y="1269"/>
                </a:lnTo>
                <a:close/>
              </a:path>
            </a:pathLst>
          </a:custGeom>
          <a:solidFill>
            <a:srgbClr val="221F1F"/>
          </a:solidFill>
        </p:spPr>
        <p:txBody>
          <a:bodyPr wrap="square" lIns="0" tIns="0" rIns="0" bIns="0" rtlCol="0"/>
          <a:lstStyle/>
          <a:p>
            <a:endParaRPr/>
          </a:p>
        </p:txBody>
      </p:sp>
      <p:sp>
        <p:nvSpPr>
          <p:cNvPr id="2333" name="object 2333"/>
          <p:cNvSpPr/>
          <p:nvPr/>
        </p:nvSpPr>
        <p:spPr>
          <a:xfrm>
            <a:off x="886713" y="1708094"/>
            <a:ext cx="443230" cy="0"/>
          </a:xfrm>
          <a:custGeom>
            <a:avLst/>
            <a:gdLst/>
            <a:ahLst/>
            <a:cxnLst/>
            <a:rect l="l" t="t" r="r" b="b"/>
            <a:pathLst>
              <a:path w="443230">
                <a:moveTo>
                  <a:pt x="0" y="0"/>
                </a:moveTo>
                <a:lnTo>
                  <a:pt x="442852" y="0"/>
                </a:lnTo>
              </a:path>
            </a:pathLst>
          </a:custGeom>
          <a:ln w="3175">
            <a:solidFill>
              <a:srgbClr val="221F1F"/>
            </a:solidFill>
          </a:ln>
        </p:spPr>
        <p:txBody>
          <a:bodyPr wrap="square" lIns="0" tIns="0" rIns="0" bIns="0" rtlCol="0"/>
          <a:lstStyle/>
          <a:p>
            <a:endParaRPr/>
          </a:p>
        </p:txBody>
      </p:sp>
      <p:sp>
        <p:nvSpPr>
          <p:cNvPr id="2334" name="object 2334"/>
          <p:cNvSpPr/>
          <p:nvPr/>
        </p:nvSpPr>
        <p:spPr>
          <a:xfrm>
            <a:off x="1363926" y="1589984"/>
            <a:ext cx="0" cy="177800"/>
          </a:xfrm>
          <a:custGeom>
            <a:avLst/>
            <a:gdLst/>
            <a:ahLst/>
            <a:cxnLst/>
            <a:rect l="l" t="t" r="r" b="b"/>
            <a:pathLst>
              <a:path h="177800">
                <a:moveTo>
                  <a:pt x="0" y="0"/>
                </a:moveTo>
                <a:lnTo>
                  <a:pt x="0" y="177800"/>
                </a:lnTo>
              </a:path>
            </a:pathLst>
          </a:custGeom>
          <a:ln w="3175">
            <a:solidFill>
              <a:srgbClr val="221F1F"/>
            </a:solidFill>
          </a:ln>
        </p:spPr>
        <p:txBody>
          <a:bodyPr wrap="square" lIns="0" tIns="0" rIns="0" bIns="0" rtlCol="0"/>
          <a:lstStyle/>
          <a:p>
            <a:endParaRPr/>
          </a:p>
        </p:txBody>
      </p:sp>
      <p:sp>
        <p:nvSpPr>
          <p:cNvPr id="2335" name="object 2335"/>
          <p:cNvSpPr/>
          <p:nvPr/>
        </p:nvSpPr>
        <p:spPr>
          <a:xfrm>
            <a:off x="886713" y="1678884"/>
            <a:ext cx="443865" cy="0"/>
          </a:xfrm>
          <a:custGeom>
            <a:avLst/>
            <a:gdLst/>
            <a:ahLst/>
            <a:cxnLst/>
            <a:rect l="l" t="t" r="r" b="b"/>
            <a:pathLst>
              <a:path w="443865">
                <a:moveTo>
                  <a:pt x="0" y="0"/>
                </a:moveTo>
                <a:lnTo>
                  <a:pt x="443271" y="0"/>
                </a:lnTo>
              </a:path>
            </a:pathLst>
          </a:custGeom>
          <a:ln w="3175">
            <a:solidFill>
              <a:srgbClr val="221F1F"/>
            </a:solidFill>
          </a:ln>
        </p:spPr>
        <p:txBody>
          <a:bodyPr wrap="square" lIns="0" tIns="0" rIns="0" bIns="0" rtlCol="0"/>
          <a:lstStyle/>
          <a:p>
            <a:endParaRPr/>
          </a:p>
        </p:txBody>
      </p:sp>
      <p:sp>
        <p:nvSpPr>
          <p:cNvPr id="2336" name="object 2336"/>
          <p:cNvSpPr/>
          <p:nvPr/>
        </p:nvSpPr>
        <p:spPr>
          <a:xfrm>
            <a:off x="1328487" y="1589984"/>
            <a:ext cx="0" cy="87630"/>
          </a:xfrm>
          <a:custGeom>
            <a:avLst/>
            <a:gdLst/>
            <a:ahLst/>
            <a:cxnLst/>
            <a:rect l="l" t="t" r="r" b="b"/>
            <a:pathLst>
              <a:path h="87630">
                <a:moveTo>
                  <a:pt x="0" y="0"/>
                </a:moveTo>
                <a:lnTo>
                  <a:pt x="0" y="87629"/>
                </a:lnTo>
              </a:path>
            </a:pathLst>
          </a:custGeom>
          <a:ln w="3175">
            <a:solidFill>
              <a:srgbClr val="221F1F"/>
            </a:solidFill>
          </a:ln>
        </p:spPr>
        <p:txBody>
          <a:bodyPr wrap="square" lIns="0" tIns="0" rIns="0" bIns="0" rtlCol="0"/>
          <a:lstStyle/>
          <a:p>
            <a:endParaRPr/>
          </a:p>
        </p:txBody>
      </p:sp>
      <p:sp>
        <p:nvSpPr>
          <p:cNvPr id="2337" name="object 2337"/>
          <p:cNvSpPr/>
          <p:nvPr/>
        </p:nvSpPr>
        <p:spPr>
          <a:xfrm>
            <a:off x="1326988" y="1587444"/>
            <a:ext cx="38735" cy="2540"/>
          </a:xfrm>
          <a:custGeom>
            <a:avLst/>
            <a:gdLst/>
            <a:ahLst/>
            <a:cxnLst/>
            <a:rect l="l" t="t" r="r" b="b"/>
            <a:pathLst>
              <a:path w="38734" h="2540">
                <a:moveTo>
                  <a:pt x="0" y="2540"/>
                </a:moveTo>
                <a:lnTo>
                  <a:pt x="38442" y="2540"/>
                </a:lnTo>
                <a:lnTo>
                  <a:pt x="38442" y="0"/>
                </a:lnTo>
                <a:lnTo>
                  <a:pt x="0" y="0"/>
                </a:lnTo>
                <a:lnTo>
                  <a:pt x="0" y="2540"/>
                </a:lnTo>
                <a:close/>
              </a:path>
            </a:pathLst>
          </a:custGeom>
          <a:solidFill>
            <a:srgbClr val="221F1F"/>
          </a:solidFill>
        </p:spPr>
        <p:txBody>
          <a:bodyPr wrap="square" lIns="0" tIns="0" rIns="0" bIns="0" rtlCol="0"/>
          <a:lstStyle/>
          <a:p>
            <a:endParaRPr/>
          </a:p>
        </p:txBody>
      </p:sp>
      <p:sp>
        <p:nvSpPr>
          <p:cNvPr id="2338" name="object 2338"/>
          <p:cNvSpPr/>
          <p:nvPr/>
        </p:nvSpPr>
        <p:spPr>
          <a:xfrm>
            <a:off x="1328080" y="2007593"/>
            <a:ext cx="36195" cy="59690"/>
          </a:xfrm>
          <a:custGeom>
            <a:avLst/>
            <a:gdLst/>
            <a:ahLst/>
            <a:cxnLst/>
            <a:rect l="l" t="t" r="r" b="b"/>
            <a:pathLst>
              <a:path w="36194" h="59689">
                <a:moveTo>
                  <a:pt x="0" y="59690"/>
                </a:moveTo>
                <a:lnTo>
                  <a:pt x="35839" y="59690"/>
                </a:lnTo>
                <a:lnTo>
                  <a:pt x="35839" y="0"/>
                </a:lnTo>
                <a:lnTo>
                  <a:pt x="0" y="0"/>
                </a:lnTo>
                <a:lnTo>
                  <a:pt x="0" y="59690"/>
                </a:lnTo>
                <a:close/>
              </a:path>
            </a:pathLst>
          </a:custGeom>
          <a:solidFill>
            <a:srgbClr val="5D6366"/>
          </a:solidFill>
        </p:spPr>
        <p:txBody>
          <a:bodyPr wrap="square" lIns="0" tIns="0" rIns="0" bIns="0" rtlCol="0"/>
          <a:lstStyle/>
          <a:p>
            <a:endParaRPr/>
          </a:p>
        </p:txBody>
      </p:sp>
      <p:sp>
        <p:nvSpPr>
          <p:cNvPr id="2339" name="object 2339"/>
          <p:cNvSpPr/>
          <p:nvPr/>
        </p:nvSpPr>
        <p:spPr>
          <a:xfrm>
            <a:off x="886713" y="1992988"/>
            <a:ext cx="477520" cy="0"/>
          </a:xfrm>
          <a:custGeom>
            <a:avLst/>
            <a:gdLst/>
            <a:ahLst/>
            <a:cxnLst/>
            <a:rect l="l" t="t" r="r" b="b"/>
            <a:pathLst>
              <a:path w="477519">
                <a:moveTo>
                  <a:pt x="0" y="0"/>
                </a:moveTo>
                <a:lnTo>
                  <a:pt x="477206" y="0"/>
                </a:lnTo>
              </a:path>
            </a:pathLst>
          </a:custGeom>
          <a:ln w="29209">
            <a:solidFill>
              <a:srgbClr val="5D6366"/>
            </a:solidFill>
          </a:ln>
        </p:spPr>
        <p:txBody>
          <a:bodyPr wrap="square" lIns="0" tIns="0" rIns="0" bIns="0" rtlCol="0"/>
          <a:lstStyle/>
          <a:p>
            <a:endParaRPr/>
          </a:p>
        </p:txBody>
      </p:sp>
      <p:sp>
        <p:nvSpPr>
          <p:cNvPr id="2340" name="object 2340"/>
          <p:cNvSpPr/>
          <p:nvPr/>
        </p:nvSpPr>
        <p:spPr>
          <a:xfrm>
            <a:off x="1346197" y="1888213"/>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341" name="object 2341"/>
          <p:cNvSpPr/>
          <p:nvPr/>
        </p:nvSpPr>
        <p:spPr>
          <a:xfrm>
            <a:off x="1326569" y="2067044"/>
            <a:ext cx="39370" cy="2540"/>
          </a:xfrm>
          <a:custGeom>
            <a:avLst/>
            <a:gdLst/>
            <a:ahLst/>
            <a:cxnLst/>
            <a:rect l="l" t="t" r="r" b="b"/>
            <a:pathLst>
              <a:path w="39369" h="2539">
                <a:moveTo>
                  <a:pt x="0" y="2539"/>
                </a:moveTo>
                <a:lnTo>
                  <a:pt x="38862" y="2539"/>
                </a:lnTo>
                <a:lnTo>
                  <a:pt x="38862" y="0"/>
                </a:lnTo>
                <a:lnTo>
                  <a:pt x="0" y="0"/>
                </a:lnTo>
                <a:lnTo>
                  <a:pt x="0" y="2539"/>
                </a:lnTo>
                <a:close/>
              </a:path>
            </a:pathLst>
          </a:custGeom>
          <a:solidFill>
            <a:srgbClr val="221F1F"/>
          </a:solidFill>
        </p:spPr>
        <p:txBody>
          <a:bodyPr wrap="square" lIns="0" tIns="0" rIns="0" bIns="0" rtlCol="0"/>
          <a:lstStyle/>
          <a:p>
            <a:endParaRPr/>
          </a:p>
        </p:txBody>
      </p:sp>
      <p:sp>
        <p:nvSpPr>
          <p:cNvPr id="2342" name="object 2342"/>
          <p:cNvSpPr/>
          <p:nvPr/>
        </p:nvSpPr>
        <p:spPr>
          <a:xfrm>
            <a:off x="1326569" y="2065774"/>
            <a:ext cx="37465" cy="1270"/>
          </a:xfrm>
          <a:custGeom>
            <a:avLst/>
            <a:gdLst/>
            <a:ahLst/>
            <a:cxnLst/>
            <a:rect l="l" t="t" r="r" b="b"/>
            <a:pathLst>
              <a:path w="37465" h="1269">
                <a:moveTo>
                  <a:pt x="0" y="1269"/>
                </a:moveTo>
                <a:lnTo>
                  <a:pt x="37350" y="1269"/>
                </a:lnTo>
                <a:lnTo>
                  <a:pt x="37350" y="0"/>
                </a:lnTo>
                <a:lnTo>
                  <a:pt x="0" y="0"/>
                </a:lnTo>
                <a:lnTo>
                  <a:pt x="0" y="1269"/>
                </a:lnTo>
                <a:close/>
              </a:path>
            </a:pathLst>
          </a:custGeom>
          <a:solidFill>
            <a:srgbClr val="221F1F"/>
          </a:solidFill>
        </p:spPr>
        <p:txBody>
          <a:bodyPr wrap="square" lIns="0" tIns="0" rIns="0" bIns="0" rtlCol="0"/>
          <a:lstStyle/>
          <a:p>
            <a:endParaRPr/>
          </a:p>
        </p:txBody>
      </p:sp>
      <p:sp>
        <p:nvSpPr>
          <p:cNvPr id="2343" name="object 2343"/>
          <p:cNvSpPr/>
          <p:nvPr/>
        </p:nvSpPr>
        <p:spPr>
          <a:xfrm>
            <a:off x="886713" y="2007354"/>
            <a:ext cx="443230" cy="0"/>
          </a:xfrm>
          <a:custGeom>
            <a:avLst/>
            <a:gdLst/>
            <a:ahLst/>
            <a:cxnLst/>
            <a:rect l="l" t="t" r="r" b="b"/>
            <a:pathLst>
              <a:path w="443230">
                <a:moveTo>
                  <a:pt x="0" y="0"/>
                </a:moveTo>
                <a:lnTo>
                  <a:pt x="442852" y="0"/>
                </a:lnTo>
              </a:path>
            </a:pathLst>
          </a:custGeom>
          <a:ln w="3175">
            <a:solidFill>
              <a:srgbClr val="221F1F"/>
            </a:solidFill>
          </a:ln>
        </p:spPr>
        <p:txBody>
          <a:bodyPr wrap="square" lIns="0" tIns="0" rIns="0" bIns="0" rtlCol="0"/>
          <a:lstStyle/>
          <a:p>
            <a:endParaRPr/>
          </a:p>
        </p:txBody>
      </p:sp>
      <p:sp>
        <p:nvSpPr>
          <p:cNvPr id="2344" name="object 2344"/>
          <p:cNvSpPr/>
          <p:nvPr/>
        </p:nvSpPr>
        <p:spPr>
          <a:xfrm>
            <a:off x="886713" y="1978144"/>
            <a:ext cx="443865" cy="0"/>
          </a:xfrm>
          <a:custGeom>
            <a:avLst/>
            <a:gdLst/>
            <a:ahLst/>
            <a:cxnLst/>
            <a:rect l="l" t="t" r="r" b="b"/>
            <a:pathLst>
              <a:path w="443865">
                <a:moveTo>
                  <a:pt x="0" y="0"/>
                </a:moveTo>
                <a:lnTo>
                  <a:pt x="443271" y="0"/>
                </a:lnTo>
              </a:path>
            </a:pathLst>
          </a:custGeom>
          <a:ln w="3175">
            <a:solidFill>
              <a:srgbClr val="221F1F"/>
            </a:solidFill>
          </a:ln>
        </p:spPr>
        <p:txBody>
          <a:bodyPr wrap="square" lIns="0" tIns="0" rIns="0" bIns="0" rtlCol="0"/>
          <a:lstStyle/>
          <a:p>
            <a:endParaRPr/>
          </a:p>
        </p:txBody>
      </p:sp>
      <p:sp>
        <p:nvSpPr>
          <p:cNvPr id="2345" name="object 2345"/>
          <p:cNvSpPr/>
          <p:nvPr/>
        </p:nvSpPr>
        <p:spPr>
          <a:xfrm>
            <a:off x="1328487" y="1708774"/>
            <a:ext cx="0" cy="269240"/>
          </a:xfrm>
          <a:custGeom>
            <a:avLst/>
            <a:gdLst/>
            <a:ahLst/>
            <a:cxnLst/>
            <a:rect l="l" t="t" r="r" b="b"/>
            <a:pathLst>
              <a:path h="269239">
                <a:moveTo>
                  <a:pt x="0" y="0"/>
                </a:moveTo>
                <a:lnTo>
                  <a:pt x="0" y="269032"/>
                </a:lnTo>
              </a:path>
            </a:pathLst>
          </a:custGeom>
          <a:ln w="3175">
            <a:solidFill>
              <a:srgbClr val="221F1F"/>
            </a:solidFill>
          </a:ln>
        </p:spPr>
        <p:txBody>
          <a:bodyPr wrap="square" lIns="0" tIns="0" rIns="0" bIns="0" rtlCol="0"/>
          <a:lstStyle/>
          <a:p>
            <a:endParaRPr/>
          </a:p>
        </p:txBody>
      </p:sp>
      <p:sp>
        <p:nvSpPr>
          <p:cNvPr id="2346" name="object 2346"/>
          <p:cNvSpPr/>
          <p:nvPr/>
        </p:nvSpPr>
        <p:spPr>
          <a:xfrm>
            <a:off x="1326988" y="1886704"/>
            <a:ext cx="38735" cy="2540"/>
          </a:xfrm>
          <a:custGeom>
            <a:avLst/>
            <a:gdLst/>
            <a:ahLst/>
            <a:cxnLst/>
            <a:rect l="l" t="t" r="r" b="b"/>
            <a:pathLst>
              <a:path w="38734" h="2539">
                <a:moveTo>
                  <a:pt x="0" y="2540"/>
                </a:moveTo>
                <a:lnTo>
                  <a:pt x="38442" y="2540"/>
                </a:lnTo>
                <a:lnTo>
                  <a:pt x="38442" y="0"/>
                </a:lnTo>
                <a:lnTo>
                  <a:pt x="0" y="0"/>
                </a:lnTo>
                <a:lnTo>
                  <a:pt x="0" y="2540"/>
                </a:lnTo>
                <a:close/>
              </a:path>
            </a:pathLst>
          </a:custGeom>
          <a:solidFill>
            <a:srgbClr val="221F1F"/>
          </a:solidFill>
        </p:spPr>
        <p:txBody>
          <a:bodyPr wrap="square" lIns="0" tIns="0" rIns="0" bIns="0" rtlCol="0"/>
          <a:lstStyle/>
          <a:p>
            <a:endParaRPr/>
          </a:p>
        </p:txBody>
      </p:sp>
      <p:sp>
        <p:nvSpPr>
          <p:cNvPr id="2347" name="object 2347"/>
          <p:cNvSpPr/>
          <p:nvPr/>
        </p:nvSpPr>
        <p:spPr>
          <a:xfrm>
            <a:off x="1328080" y="2306853"/>
            <a:ext cx="36195" cy="59690"/>
          </a:xfrm>
          <a:custGeom>
            <a:avLst/>
            <a:gdLst/>
            <a:ahLst/>
            <a:cxnLst/>
            <a:rect l="l" t="t" r="r" b="b"/>
            <a:pathLst>
              <a:path w="36194" h="59689">
                <a:moveTo>
                  <a:pt x="0" y="59690"/>
                </a:moveTo>
                <a:lnTo>
                  <a:pt x="35839" y="59690"/>
                </a:lnTo>
                <a:lnTo>
                  <a:pt x="35839" y="0"/>
                </a:lnTo>
                <a:lnTo>
                  <a:pt x="0" y="0"/>
                </a:lnTo>
                <a:lnTo>
                  <a:pt x="0" y="59690"/>
                </a:lnTo>
                <a:close/>
              </a:path>
            </a:pathLst>
          </a:custGeom>
          <a:solidFill>
            <a:srgbClr val="5D6366"/>
          </a:solidFill>
        </p:spPr>
        <p:txBody>
          <a:bodyPr wrap="square" lIns="0" tIns="0" rIns="0" bIns="0" rtlCol="0"/>
          <a:lstStyle/>
          <a:p>
            <a:endParaRPr/>
          </a:p>
        </p:txBody>
      </p:sp>
      <p:sp>
        <p:nvSpPr>
          <p:cNvPr id="2348" name="object 2348"/>
          <p:cNvSpPr/>
          <p:nvPr/>
        </p:nvSpPr>
        <p:spPr>
          <a:xfrm>
            <a:off x="886713" y="2292248"/>
            <a:ext cx="477520" cy="0"/>
          </a:xfrm>
          <a:custGeom>
            <a:avLst/>
            <a:gdLst/>
            <a:ahLst/>
            <a:cxnLst/>
            <a:rect l="l" t="t" r="r" b="b"/>
            <a:pathLst>
              <a:path w="477519">
                <a:moveTo>
                  <a:pt x="0" y="0"/>
                </a:moveTo>
                <a:lnTo>
                  <a:pt x="477206" y="0"/>
                </a:lnTo>
              </a:path>
            </a:pathLst>
          </a:custGeom>
          <a:ln w="29209">
            <a:solidFill>
              <a:srgbClr val="5D6366"/>
            </a:solidFill>
          </a:ln>
        </p:spPr>
        <p:txBody>
          <a:bodyPr wrap="square" lIns="0" tIns="0" rIns="0" bIns="0" rtlCol="0"/>
          <a:lstStyle/>
          <a:p>
            <a:endParaRPr/>
          </a:p>
        </p:txBody>
      </p:sp>
      <p:sp>
        <p:nvSpPr>
          <p:cNvPr id="2349" name="object 2349"/>
          <p:cNvSpPr/>
          <p:nvPr/>
        </p:nvSpPr>
        <p:spPr>
          <a:xfrm>
            <a:off x="1346197" y="2187473"/>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350" name="object 2350"/>
          <p:cNvSpPr/>
          <p:nvPr/>
        </p:nvSpPr>
        <p:spPr>
          <a:xfrm>
            <a:off x="1326569" y="2366304"/>
            <a:ext cx="39370" cy="2540"/>
          </a:xfrm>
          <a:custGeom>
            <a:avLst/>
            <a:gdLst/>
            <a:ahLst/>
            <a:cxnLst/>
            <a:rect l="l" t="t" r="r" b="b"/>
            <a:pathLst>
              <a:path w="39369" h="2539">
                <a:moveTo>
                  <a:pt x="0" y="2539"/>
                </a:moveTo>
                <a:lnTo>
                  <a:pt x="38862" y="2539"/>
                </a:lnTo>
                <a:lnTo>
                  <a:pt x="38862" y="0"/>
                </a:lnTo>
                <a:lnTo>
                  <a:pt x="0" y="0"/>
                </a:lnTo>
                <a:lnTo>
                  <a:pt x="0" y="2539"/>
                </a:lnTo>
                <a:close/>
              </a:path>
            </a:pathLst>
          </a:custGeom>
          <a:solidFill>
            <a:srgbClr val="221F1F"/>
          </a:solidFill>
        </p:spPr>
        <p:txBody>
          <a:bodyPr wrap="square" lIns="0" tIns="0" rIns="0" bIns="0" rtlCol="0"/>
          <a:lstStyle/>
          <a:p>
            <a:endParaRPr/>
          </a:p>
        </p:txBody>
      </p:sp>
      <p:sp>
        <p:nvSpPr>
          <p:cNvPr id="2351" name="object 2351"/>
          <p:cNvSpPr/>
          <p:nvPr/>
        </p:nvSpPr>
        <p:spPr>
          <a:xfrm>
            <a:off x="1326569" y="2365034"/>
            <a:ext cx="37465" cy="1270"/>
          </a:xfrm>
          <a:custGeom>
            <a:avLst/>
            <a:gdLst/>
            <a:ahLst/>
            <a:cxnLst/>
            <a:rect l="l" t="t" r="r" b="b"/>
            <a:pathLst>
              <a:path w="37465" h="1269">
                <a:moveTo>
                  <a:pt x="0" y="1269"/>
                </a:moveTo>
                <a:lnTo>
                  <a:pt x="37350" y="1269"/>
                </a:lnTo>
                <a:lnTo>
                  <a:pt x="37350" y="0"/>
                </a:lnTo>
                <a:lnTo>
                  <a:pt x="0" y="0"/>
                </a:lnTo>
                <a:lnTo>
                  <a:pt x="0" y="1269"/>
                </a:lnTo>
                <a:close/>
              </a:path>
            </a:pathLst>
          </a:custGeom>
          <a:solidFill>
            <a:srgbClr val="221F1F"/>
          </a:solidFill>
        </p:spPr>
        <p:txBody>
          <a:bodyPr wrap="square" lIns="0" tIns="0" rIns="0" bIns="0" rtlCol="0"/>
          <a:lstStyle/>
          <a:p>
            <a:endParaRPr/>
          </a:p>
        </p:txBody>
      </p:sp>
      <p:sp>
        <p:nvSpPr>
          <p:cNvPr id="2352" name="object 2352"/>
          <p:cNvSpPr/>
          <p:nvPr/>
        </p:nvSpPr>
        <p:spPr>
          <a:xfrm>
            <a:off x="886713" y="2306614"/>
            <a:ext cx="443230" cy="0"/>
          </a:xfrm>
          <a:custGeom>
            <a:avLst/>
            <a:gdLst/>
            <a:ahLst/>
            <a:cxnLst/>
            <a:rect l="l" t="t" r="r" b="b"/>
            <a:pathLst>
              <a:path w="443230">
                <a:moveTo>
                  <a:pt x="0" y="0"/>
                </a:moveTo>
                <a:lnTo>
                  <a:pt x="442852" y="0"/>
                </a:lnTo>
              </a:path>
            </a:pathLst>
          </a:custGeom>
          <a:ln w="3175">
            <a:solidFill>
              <a:srgbClr val="221F1F"/>
            </a:solidFill>
          </a:ln>
        </p:spPr>
        <p:txBody>
          <a:bodyPr wrap="square" lIns="0" tIns="0" rIns="0" bIns="0" rtlCol="0"/>
          <a:lstStyle/>
          <a:p>
            <a:endParaRPr/>
          </a:p>
        </p:txBody>
      </p:sp>
      <p:sp>
        <p:nvSpPr>
          <p:cNvPr id="2353" name="object 2353"/>
          <p:cNvSpPr/>
          <p:nvPr/>
        </p:nvSpPr>
        <p:spPr>
          <a:xfrm>
            <a:off x="1363926" y="2188504"/>
            <a:ext cx="0" cy="177800"/>
          </a:xfrm>
          <a:custGeom>
            <a:avLst/>
            <a:gdLst/>
            <a:ahLst/>
            <a:cxnLst/>
            <a:rect l="l" t="t" r="r" b="b"/>
            <a:pathLst>
              <a:path h="177800">
                <a:moveTo>
                  <a:pt x="0" y="0"/>
                </a:moveTo>
                <a:lnTo>
                  <a:pt x="0" y="177800"/>
                </a:lnTo>
              </a:path>
            </a:pathLst>
          </a:custGeom>
          <a:ln w="3175">
            <a:solidFill>
              <a:srgbClr val="221F1F"/>
            </a:solidFill>
          </a:ln>
        </p:spPr>
        <p:txBody>
          <a:bodyPr wrap="square" lIns="0" tIns="0" rIns="0" bIns="0" rtlCol="0"/>
          <a:lstStyle/>
          <a:p>
            <a:endParaRPr/>
          </a:p>
        </p:txBody>
      </p:sp>
      <p:sp>
        <p:nvSpPr>
          <p:cNvPr id="2354" name="object 2354"/>
          <p:cNvSpPr/>
          <p:nvPr/>
        </p:nvSpPr>
        <p:spPr>
          <a:xfrm>
            <a:off x="886713" y="2277404"/>
            <a:ext cx="443865" cy="0"/>
          </a:xfrm>
          <a:custGeom>
            <a:avLst/>
            <a:gdLst/>
            <a:ahLst/>
            <a:cxnLst/>
            <a:rect l="l" t="t" r="r" b="b"/>
            <a:pathLst>
              <a:path w="443865">
                <a:moveTo>
                  <a:pt x="0" y="0"/>
                </a:moveTo>
                <a:lnTo>
                  <a:pt x="443271" y="0"/>
                </a:lnTo>
              </a:path>
            </a:pathLst>
          </a:custGeom>
          <a:ln w="3175">
            <a:solidFill>
              <a:srgbClr val="221F1F"/>
            </a:solidFill>
          </a:ln>
        </p:spPr>
        <p:txBody>
          <a:bodyPr wrap="square" lIns="0" tIns="0" rIns="0" bIns="0" rtlCol="0"/>
          <a:lstStyle/>
          <a:p>
            <a:endParaRPr/>
          </a:p>
        </p:txBody>
      </p:sp>
      <p:sp>
        <p:nvSpPr>
          <p:cNvPr id="2355" name="object 2355"/>
          <p:cNvSpPr/>
          <p:nvPr/>
        </p:nvSpPr>
        <p:spPr>
          <a:xfrm>
            <a:off x="1328487" y="2006983"/>
            <a:ext cx="0" cy="269240"/>
          </a:xfrm>
          <a:custGeom>
            <a:avLst/>
            <a:gdLst/>
            <a:ahLst/>
            <a:cxnLst/>
            <a:rect l="l" t="t" r="r" b="b"/>
            <a:pathLst>
              <a:path h="269239">
                <a:moveTo>
                  <a:pt x="0" y="0"/>
                </a:moveTo>
                <a:lnTo>
                  <a:pt x="0" y="269151"/>
                </a:lnTo>
              </a:path>
            </a:pathLst>
          </a:custGeom>
          <a:ln w="3175">
            <a:solidFill>
              <a:srgbClr val="221F1F"/>
            </a:solidFill>
          </a:ln>
        </p:spPr>
        <p:txBody>
          <a:bodyPr wrap="square" lIns="0" tIns="0" rIns="0" bIns="0" rtlCol="0"/>
          <a:lstStyle/>
          <a:p>
            <a:endParaRPr/>
          </a:p>
        </p:txBody>
      </p:sp>
      <p:sp>
        <p:nvSpPr>
          <p:cNvPr id="2356" name="object 2356"/>
          <p:cNvSpPr/>
          <p:nvPr/>
        </p:nvSpPr>
        <p:spPr>
          <a:xfrm>
            <a:off x="1326988" y="2185964"/>
            <a:ext cx="38735" cy="2540"/>
          </a:xfrm>
          <a:custGeom>
            <a:avLst/>
            <a:gdLst/>
            <a:ahLst/>
            <a:cxnLst/>
            <a:rect l="l" t="t" r="r" b="b"/>
            <a:pathLst>
              <a:path w="38734" h="2539">
                <a:moveTo>
                  <a:pt x="0" y="2540"/>
                </a:moveTo>
                <a:lnTo>
                  <a:pt x="38442" y="2540"/>
                </a:lnTo>
                <a:lnTo>
                  <a:pt x="38442" y="0"/>
                </a:lnTo>
                <a:lnTo>
                  <a:pt x="0" y="0"/>
                </a:lnTo>
                <a:lnTo>
                  <a:pt x="0" y="2540"/>
                </a:lnTo>
                <a:close/>
              </a:path>
            </a:pathLst>
          </a:custGeom>
          <a:solidFill>
            <a:srgbClr val="221F1F"/>
          </a:solidFill>
        </p:spPr>
        <p:txBody>
          <a:bodyPr wrap="square" lIns="0" tIns="0" rIns="0" bIns="0" rtlCol="0"/>
          <a:lstStyle/>
          <a:p>
            <a:endParaRPr/>
          </a:p>
        </p:txBody>
      </p:sp>
      <p:sp>
        <p:nvSpPr>
          <p:cNvPr id="2357" name="object 2357"/>
          <p:cNvSpPr/>
          <p:nvPr/>
        </p:nvSpPr>
        <p:spPr>
          <a:xfrm>
            <a:off x="1328080" y="2607142"/>
            <a:ext cx="36195" cy="59690"/>
          </a:xfrm>
          <a:custGeom>
            <a:avLst/>
            <a:gdLst/>
            <a:ahLst/>
            <a:cxnLst/>
            <a:rect l="l" t="t" r="r" b="b"/>
            <a:pathLst>
              <a:path w="36194" h="59689">
                <a:moveTo>
                  <a:pt x="0" y="59690"/>
                </a:moveTo>
                <a:lnTo>
                  <a:pt x="35839" y="59690"/>
                </a:lnTo>
                <a:lnTo>
                  <a:pt x="35839" y="0"/>
                </a:lnTo>
                <a:lnTo>
                  <a:pt x="0" y="0"/>
                </a:lnTo>
                <a:lnTo>
                  <a:pt x="0" y="59690"/>
                </a:lnTo>
                <a:close/>
              </a:path>
            </a:pathLst>
          </a:custGeom>
          <a:solidFill>
            <a:srgbClr val="5D6366"/>
          </a:solidFill>
        </p:spPr>
        <p:txBody>
          <a:bodyPr wrap="square" lIns="0" tIns="0" rIns="0" bIns="0" rtlCol="0"/>
          <a:lstStyle/>
          <a:p>
            <a:endParaRPr/>
          </a:p>
        </p:txBody>
      </p:sp>
      <p:sp>
        <p:nvSpPr>
          <p:cNvPr id="2358" name="object 2358"/>
          <p:cNvSpPr/>
          <p:nvPr/>
        </p:nvSpPr>
        <p:spPr>
          <a:xfrm>
            <a:off x="886713" y="2592537"/>
            <a:ext cx="477520" cy="0"/>
          </a:xfrm>
          <a:custGeom>
            <a:avLst/>
            <a:gdLst/>
            <a:ahLst/>
            <a:cxnLst/>
            <a:rect l="l" t="t" r="r" b="b"/>
            <a:pathLst>
              <a:path w="477519">
                <a:moveTo>
                  <a:pt x="0" y="0"/>
                </a:moveTo>
                <a:lnTo>
                  <a:pt x="477206" y="0"/>
                </a:lnTo>
              </a:path>
            </a:pathLst>
          </a:custGeom>
          <a:ln w="29209">
            <a:solidFill>
              <a:srgbClr val="5D6366"/>
            </a:solidFill>
          </a:ln>
        </p:spPr>
        <p:txBody>
          <a:bodyPr wrap="square" lIns="0" tIns="0" rIns="0" bIns="0" rtlCol="0"/>
          <a:lstStyle/>
          <a:p>
            <a:endParaRPr/>
          </a:p>
        </p:txBody>
      </p:sp>
      <p:sp>
        <p:nvSpPr>
          <p:cNvPr id="2359" name="object 2359"/>
          <p:cNvSpPr/>
          <p:nvPr/>
        </p:nvSpPr>
        <p:spPr>
          <a:xfrm>
            <a:off x="1346197" y="2487762"/>
            <a:ext cx="0" cy="90170"/>
          </a:xfrm>
          <a:custGeom>
            <a:avLst/>
            <a:gdLst/>
            <a:ahLst/>
            <a:cxnLst/>
            <a:rect l="l" t="t" r="r" b="b"/>
            <a:pathLst>
              <a:path h="90169">
                <a:moveTo>
                  <a:pt x="0" y="0"/>
                </a:moveTo>
                <a:lnTo>
                  <a:pt x="0" y="90170"/>
                </a:lnTo>
              </a:path>
            </a:pathLst>
          </a:custGeom>
          <a:ln w="35445">
            <a:solidFill>
              <a:srgbClr val="5D6366"/>
            </a:solidFill>
          </a:ln>
        </p:spPr>
        <p:txBody>
          <a:bodyPr wrap="square" lIns="0" tIns="0" rIns="0" bIns="0" rtlCol="0"/>
          <a:lstStyle/>
          <a:p>
            <a:endParaRPr/>
          </a:p>
        </p:txBody>
      </p:sp>
      <p:sp>
        <p:nvSpPr>
          <p:cNvPr id="2360" name="object 2360"/>
          <p:cNvSpPr/>
          <p:nvPr/>
        </p:nvSpPr>
        <p:spPr>
          <a:xfrm>
            <a:off x="1326569" y="2666616"/>
            <a:ext cx="39370" cy="2540"/>
          </a:xfrm>
          <a:custGeom>
            <a:avLst/>
            <a:gdLst/>
            <a:ahLst/>
            <a:cxnLst/>
            <a:rect l="l" t="t" r="r" b="b"/>
            <a:pathLst>
              <a:path w="39369" h="2539">
                <a:moveTo>
                  <a:pt x="0" y="2539"/>
                </a:moveTo>
                <a:lnTo>
                  <a:pt x="38862" y="2539"/>
                </a:lnTo>
                <a:lnTo>
                  <a:pt x="38862" y="0"/>
                </a:lnTo>
                <a:lnTo>
                  <a:pt x="0" y="0"/>
                </a:lnTo>
                <a:lnTo>
                  <a:pt x="0" y="2539"/>
                </a:lnTo>
                <a:close/>
              </a:path>
            </a:pathLst>
          </a:custGeom>
          <a:solidFill>
            <a:srgbClr val="221F1F"/>
          </a:solidFill>
        </p:spPr>
        <p:txBody>
          <a:bodyPr wrap="square" lIns="0" tIns="0" rIns="0" bIns="0" rtlCol="0"/>
          <a:lstStyle/>
          <a:p>
            <a:endParaRPr/>
          </a:p>
        </p:txBody>
      </p:sp>
      <p:sp>
        <p:nvSpPr>
          <p:cNvPr id="2361" name="object 2361"/>
          <p:cNvSpPr/>
          <p:nvPr/>
        </p:nvSpPr>
        <p:spPr>
          <a:xfrm>
            <a:off x="1326569" y="2665346"/>
            <a:ext cx="37465" cy="1270"/>
          </a:xfrm>
          <a:custGeom>
            <a:avLst/>
            <a:gdLst/>
            <a:ahLst/>
            <a:cxnLst/>
            <a:rect l="l" t="t" r="r" b="b"/>
            <a:pathLst>
              <a:path w="37465" h="1269">
                <a:moveTo>
                  <a:pt x="0" y="1269"/>
                </a:moveTo>
                <a:lnTo>
                  <a:pt x="37350" y="1269"/>
                </a:lnTo>
                <a:lnTo>
                  <a:pt x="37350" y="0"/>
                </a:lnTo>
                <a:lnTo>
                  <a:pt x="0" y="0"/>
                </a:lnTo>
                <a:lnTo>
                  <a:pt x="0" y="1269"/>
                </a:lnTo>
                <a:close/>
              </a:path>
            </a:pathLst>
          </a:custGeom>
          <a:solidFill>
            <a:srgbClr val="221F1F"/>
          </a:solidFill>
        </p:spPr>
        <p:txBody>
          <a:bodyPr wrap="square" lIns="0" tIns="0" rIns="0" bIns="0" rtlCol="0"/>
          <a:lstStyle/>
          <a:p>
            <a:endParaRPr/>
          </a:p>
        </p:txBody>
      </p:sp>
      <p:sp>
        <p:nvSpPr>
          <p:cNvPr id="2362" name="object 2362"/>
          <p:cNvSpPr/>
          <p:nvPr/>
        </p:nvSpPr>
        <p:spPr>
          <a:xfrm>
            <a:off x="886713" y="2606926"/>
            <a:ext cx="443230" cy="0"/>
          </a:xfrm>
          <a:custGeom>
            <a:avLst/>
            <a:gdLst/>
            <a:ahLst/>
            <a:cxnLst/>
            <a:rect l="l" t="t" r="r" b="b"/>
            <a:pathLst>
              <a:path w="443230">
                <a:moveTo>
                  <a:pt x="0" y="0"/>
                </a:moveTo>
                <a:lnTo>
                  <a:pt x="442852" y="0"/>
                </a:lnTo>
              </a:path>
            </a:pathLst>
          </a:custGeom>
          <a:ln w="3175">
            <a:solidFill>
              <a:srgbClr val="221F1F"/>
            </a:solidFill>
          </a:ln>
        </p:spPr>
        <p:txBody>
          <a:bodyPr wrap="square" lIns="0" tIns="0" rIns="0" bIns="0" rtlCol="0"/>
          <a:lstStyle/>
          <a:p>
            <a:endParaRPr/>
          </a:p>
        </p:txBody>
      </p:sp>
      <p:sp>
        <p:nvSpPr>
          <p:cNvPr id="2363" name="object 2363"/>
          <p:cNvSpPr/>
          <p:nvPr/>
        </p:nvSpPr>
        <p:spPr>
          <a:xfrm>
            <a:off x="886713" y="2577716"/>
            <a:ext cx="443865" cy="0"/>
          </a:xfrm>
          <a:custGeom>
            <a:avLst/>
            <a:gdLst/>
            <a:ahLst/>
            <a:cxnLst/>
            <a:rect l="l" t="t" r="r" b="b"/>
            <a:pathLst>
              <a:path w="443865">
                <a:moveTo>
                  <a:pt x="0" y="0"/>
                </a:moveTo>
                <a:lnTo>
                  <a:pt x="443271" y="0"/>
                </a:lnTo>
              </a:path>
            </a:pathLst>
          </a:custGeom>
          <a:ln w="3175">
            <a:solidFill>
              <a:srgbClr val="221F1F"/>
            </a:solidFill>
          </a:ln>
        </p:spPr>
        <p:txBody>
          <a:bodyPr wrap="square" lIns="0" tIns="0" rIns="0" bIns="0" rtlCol="0"/>
          <a:lstStyle/>
          <a:p>
            <a:endParaRPr/>
          </a:p>
        </p:txBody>
      </p:sp>
      <p:sp>
        <p:nvSpPr>
          <p:cNvPr id="2364" name="object 2364"/>
          <p:cNvSpPr/>
          <p:nvPr/>
        </p:nvSpPr>
        <p:spPr>
          <a:xfrm>
            <a:off x="1328487" y="2307283"/>
            <a:ext cx="0" cy="269240"/>
          </a:xfrm>
          <a:custGeom>
            <a:avLst/>
            <a:gdLst/>
            <a:ahLst/>
            <a:cxnLst/>
            <a:rect l="l" t="t" r="r" b="b"/>
            <a:pathLst>
              <a:path h="269239">
                <a:moveTo>
                  <a:pt x="0" y="0"/>
                </a:moveTo>
                <a:lnTo>
                  <a:pt x="0" y="269162"/>
                </a:lnTo>
              </a:path>
            </a:pathLst>
          </a:custGeom>
          <a:ln w="3175">
            <a:solidFill>
              <a:srgbClr val="221F1F"/>
            </a:solidFill>
          </a:ln>
        </p:spPr>
        <p:txBody>
          <a:bodyPr wrap="square" lIns="0" tIns="0" rIns="0" bIns="0" rtlCol="0"/>
          <a:lstStyle/>
          <a:p>
            <a:endParaRPr/>
          </a:p>
        </p:txBody>
      </p:sp>
      <p:sp>
        <p:nvSpPr>
          <p:cNvPr id="2365" name="object 2365"/>
          <p:cNvSpPr/>
          <p:nvPr/>
        </p:nvSpPr>
        <p:spPr>
          <a:xfrm>
            <a:off x="1326988" y="2486276"/>
            <a:ext cx="38735" cy="2540"/>
          </a:xfrm>
          <a:custGeom>
            <a:avLst/>
            <a:gdLst/>
            <a:ahLst/>
            <a:cxnLst/>
            <a:rect l="l" t="t" r="r" b="b"/>
            <a:pathLst>
              <a:path w="38734" h="2539">
                <a:moveTo>
                  <a:pt x="0" y="2540"/>
                </a:moveTo>
                <a:lnTo>
                  <a:pt x="38442" y="2540"/>
                </a:lnTo>
                <a:lnTo>
                  <a:pt x="38442" y="0"/>
                </a:lnTo>
                <a:lnTo>
                  <a:pt x="0" y="0"/>
                </a:lnTo>
                <a:lnTo>
                  <a:pt x="0" y="2540"/>
                </a:lnTo>
                <a:close/>
              </a:path>
            </a:pathLst>
          </a:custGeom>
          <a:solidFill>
            <a:srgbClr val="221F1F"/>
          </a:solidFill>
        </p:spPr>
        <p:txBody>
          <a:bodyPr wrap="square" lIns="0" tIns="0" rIns="0" bIns="0" rtlCol="0"/>
          <a:lstStyle/>
          <a:p>
            <a:endParaRPr/>
          </a:p>
        </p:txBody>
      </p:sp>
      <p:sp>
        <p:nvSpPr>
          <p:cNvPr id="2366" name="object 2366"/>
          <p:cNvSpPr/>
          <p:nvPr/>
        </p:nvSpPr>
        <p:spPr>
          <a:xfrm>
            <a:off x="1327200" y="3061538"/>
            <a:ext cx="36830" cy="62230"/>
          </a:xfrm>
          <a:custGeom>
            <a:avLst/>
            <a:gdLst/>
            <a:ahLst/>
            <a:cxnLst/>
            <a:rect l="l" t="t" r="r" b="b"/>
            <a:pathLst>
              <a:path w="36830" h="62230">
                <a:moveTo>
                  <a:pt x="0" y="61747"/>
                </a:moveTo>
                <a:lnTo>
                  <a:pt x="36703" y="61747"/>
                </a:lnTo>
                <a:lnTo>
                  <a:pt x="36703" y="0"/>
                </a:lnTo>
                <a:lnTo>
                  <a:pt x="0" y="0"/>
                </a:lnTo>
                <a:lnTo>
                  <a:pt x="0" y="61747"/>
                </a:lnTo>
                <a:close/>
              </a:path>
            </a:pathLst>
          </a:custGeom>
          <a:solidFill>
            <a:srgbClr val="5D6366"/>
          </a:solidFill>
        </p:spPr>
        <p:txBody>
          <a:bodyPr wrap="square" lIns="0" tIns="0" rIns="0" bIns="0" rtlCol="0"/>
          <a:lstStyle/>
          <a:p>
            <a:endParaRPr/>
          </a:p>
        </p:txBody>
      </p:sp>
      <p:sp>
        <p:nvSpPr>
          <p:cNvPr id="2367" name="object 2367"/>
          <p:cNvSpPr/>
          <p:nvPr/>
        </p:nvSpPr>
        <p:spPr>
          <a:xfrm>
            <a:off x="1325688" y="3060033"/>
            <a:ext cx="40005" cy="64769"/>
          </a:xfrm>
          <a:custGeom>
            <a:avLst/>
            <a:gdLst/>
            <a:ahLst/>
            <a:cxnLst/>
            <a:rect l="l" t="t" r="r" b="b"/>
            <a:pathLst>
              <a:path w="40005" h="64769">
                <a:moveTo>
                  <a:pt x="39700" y="0"/>
                </a:moveTo>
                <a:lnTo>
                  <a:pt x="0" y="0"/>
                </a:lnTo>
                <a:lnTo>
                  <a:pt x="0" y="64744"/>
                </a:lnTo>
                <a:lnTo>
                  <a:pt x="39700" y="64744"/>
                </a:lnTo>
                <a:lnTo>
                  <a:pt x="39700" y="63246"/>
                </a:lnTo>
                <a:lnTo>
                  <a:pt x="36702" y="63246"/>
                </a:lnTo>
                <a:lnTo>
                  <a:pt x="36702" y="61747"/>
                </a:lnTo>
                <a:lnTo>
                  <a:pt x="3009" y="61747"/>
                </a:lnTo>
                <a:lnTo>
                  <a:pt x="3009" y="3009"/>
                </a:lnTo>
                <a:lnTo>
                  <a:pt x="39700" y="3009"/>
                </a:lnTo>
                <a:lnTo>
                  <a:pt x="39700" y="0"/>
                </a:lnTo>
                <a:close/>
              </a:path>
              <a:path w="40005" h="64769">
                <a:moveTo>
                  <a:pt x="39700" y="3009"/>
                </a:moveTo>
                <a:lnTo>
                  <a:pt x="36702" y="3009"/>
                </a:lnTo>
                <a:lnTo>
                  <a:pt x="36702" y="63246"/>
                </a:lnTo>
                <a:lnTo>
                  <a:pt x="38201" y="63246"/>
                </a:lnTo>
                <a:lnTo>
                  <a:pt x="38201" y="61747"/>
                </a:lnTo>
                <a:lnTo>
                  <a:pt x="39700" y="61747"/>
                </a:lnTo>
                <a:lnTo>
                  <a:pt x="39700" y="3009"/>
                </a:lnTo>
                <a:close/>
              </a:path>
              <a:path w="40005" h="64769">
                <a:moveTo>
                  <a:pt x="39700" y="61747"/>
                </a:moveTo>
                <a:lnTo>
                  <a:pt x="38201" y="61747"/>
                </a:lnTo>
                <a:lnTo>
                  <a:pt x="38201" y="63246"/>
                </a:lnTo>
                <a:lnTo>
                  <a:pt x="39700" y="63246"/>
                </a:lnTo>
                <a:lnTo>
                  <a:pt x="39700" y="61747"/>
                </a:lnTo>
                <a:close/>
              </a:path>
            </a:pathLst>
          </a:custGeom>
          <a:solidFill>
            <a:srgbClr val="221F1F"/>
          </a:solidFill>
        </p:spPr>
        <p:txBody>
          <a:bodyPr wrap="square" lIns="0" tIns="0" rIns="0" bIns="0" rtlCol="0"/>
          <a:lstStyle/>
          <a:p>
            <a:endParaRPr/>
          </a:p>
        </p:txBody>
      </p:sp>
      <p:sp>
        <p:nvSpPr>
          <p:cNvPr id="2368" name="object 2368"/>
          <p:cNvSpPr/>
          <p:nvPr/>
        </p:nvSpPr>
        <p:spPr>
          <a:xfrm>
            <a:off x="1335798" y="1544599"/>
            <a:ext cx="28575" cy="44450"/>
          </a:xfrm>
          <a:custGeom>
            <a:avLst/>
            <a:gdLst/>
            <a:ahLst/>
            <a:cxnLst/>
            <a:rect l="l" t="t" r="r" b="b"/>
            <a:pathLst>
              <a:path w="28575" h="44450">
                <a:moveTo>
                  <a:pt x="0" y="44348"/>
                </a:moveTo>
                <a:lnTo>
                  <a:pt x="28117" y="44348"/>
                </a:lnTo>
                <a:lnTo>
                  <a:pt x="28117" y="0"/>
                </a:lnTo>
                <a:lnTo>
                  <a:pt x="0" y="0"/>
                </a:lnTo>
                <a:lnTo>
                  <a:pt x="0" y="44348"/>
                </a:lnTo>
                <a:close/>
              </a:path>
            </a:pathLst>
          </a:custGeom>
          <a:solidFill>
            <a:srgbClr val="F6EFD5"/>
          </a:solidFill>
        </p:spPr>
        <p:txBody>
          <a:bodyPr wrap="square" lIns="0" tIns="0" rIns="0" bIns="0" rtlCol="0"/>
          <a:lstStyle/>
          <a:p>
            <a:endParaRPr/>
          </a:p>
        </p:txBody>
      </p:sp>
      <p:sp>
        <p:nvSpPr>
          <p:cNvPr id="2369" name="object 2369"/>
          <p:cNvSpPr/>
          <p:nvPr/>
        </p:nvSpPr>
        <p:spPr>
          <a:xfrm>
            <a:off x="1335594" y="1544593"/>
            <a:ext cx="28575" cy="45085"/>
          </a:xfrm>
          <a:custGeom>
            <a:avLst/>
            <a:gdLst/>
            <a:ahLst/>
            <a:cxnLst/>
            <a:rect l="l" t="t" r="r" b="b"/>
            <a:pathLst>
              <a:path w="28575" h="45084">
                <a:moveTo>
                  <a:pt x="419" y="0"/>
                </a:moveTo>
                <a:lnTo>
                  <a:pt x="0" y="0"/>
                </a:lnTo>
                <a:lnTo>
                  <a:pt x="0" y="44538"/>
                </a:lnTo>
                <a:lnTo>
                  <a:pt x="28524" y="44538"/>
                </a:lnTo>
                <a:lnTo>
                  <a:pt x="28524" y="44157"/>
                </a:lnTo>
                <a:lnTo>
                  <a:pt x="419" y="44157"/>
                </a:lnTo>
                <a:lnTo>
                  <a:pt x="419" y="0"/>
                </a:lnTo>
                <a:close/>
              </a:path>
              <a:path w="28575" h="45084">
                <a:moveTo>
                  <a:pt x="28524" y="0"/>
                </a:moveTo>
                <a:lnTo>
                  <a:pt x="28130" y="0"/>
                </a:lnTo>
                <a:lnTo>
                  <a:pt x="28130" y="44157"/>
                </a:lnTo>
                <a:lnTo>
                  <a:pt x="28524" y="44157"/>
                </a:lnTo>
                <a:lnTo>
                  <a:pt x="28524" y="0"/>
                </a:lnTo>
                <a:close/>
              </a:path>
            </a:pathLst>
          </a:custGeom>
          <a:solidFill>
            <a:srgbClr val="221F1F"/>
          </a:solidFill>
        </p:spPr>
        <p:txBody>
          <a:bodyPr wrap="square" lIns="0" tIns="0" rIns="0" bIns="0" rtlCol="0"/>
          <a:lstStyle/>
          <a:p>
            <a:endParaRPr/>
          </a:p>
        </p:txBody>
      </p:sp>
      <p:sp>
        <p:nvSpPr>
          <p:cNvPr id="2370" name="object 2370"/>
          <p:cNvSpPr/>
          <p:nvPr/>
        </p:nvSpPr>
        <p:spPr>
          <a:xfrm>
            <a:off x="1328089" y="1544599"/>
            <a:ext cx="8255" cy="44450"/>
          </a:xfrm>
          <a:custGeom>
            <a:avLst/>
            <a:gdLst/>
            <a:ahLst/>
            <a:cxnLst/>
            <a:rect l="l" t="t" r="r" b="b"/>
            <a:pathLst>
              <a:path w="8255" h="44450">
                <a:moveTo>
                  <a:pt x="0" y="44348"/>
                </a:moveTo>
                <a:lnTo>
                  <a:pt x="7708" y="44348"/>
                </a:lnTo>
                <a:lnTo>
                  <a:pt x="7708" y="0"/>
                </a:lnTo>
                <a:lnTo>
                  <a:pt x="0" y="0"/>
                </a:lnTo>
                <a:lnTo>
                  <a:pt x="0" y="44348"/>
                </a:lnTo>
                <a:close/>
              </a:path>
            </a:pathLst>
          </a:custGeom>
          <a:solidFill>
            <a:srgbClr val="FFFFFF"/>
          </a:solidFill>
        </p:spPr>
        <p:txBody>
          <a:bodyPr wrap="square" lIns="0" tIns="0" rIns="0" bIns="0" rtlCol="0"/>
          <a:lstStyle/>
          <a:p>
            <a:endParaRPr/>
          </a:p>
        </p:txBody>
      </p:sp>
      <p:sp>
        <p:nvSpPr>
          <p:cNvPr id="2371" name="object 2371"/>
          <p:cNvSpPr/>
          <p:nvPr/>
        </p:nvSpPr>
        <p:spPr>
          <a:xfrm>
            <a:off x="1327072" y="1544593"/>
            <a:ext cx="10160" cy="45720"/>
          </a:xfrm>
          <a:custGeom>
            <a:avLst/>
            <a:gdLst/>
            <a:ahLst/>
            <a:cxnLst/>
            <a:rect l="l" t="t" r="r" b="b"/>
            <a:pathLst>
              <a:path w="10159" h="45719">
                <a:moveTo>
                  <a:pt x="2006" y="0"/>
                </a:moveTo>
                <a:lnTo>
                  <a:pt x="0" y="0"/>
                </a:lnTo>
                <a:lnTo>
                  <a:pt x="0" y="45351"/>
                </a:lnTo>
                <a:lnTo>
                  <a:pt x="9740" y="45351"/>
                </a:lnTo>
                <a:lnTo>
                  <a:pt x="9740" y="44348"/>
                </a:lnTo>
                <a:lnTo>
                  <a:pt x="8737" y="44348"/>
                </a:lnTo>
                <a:lnTo>
                  <a:pt x="8737" y="43357"/>
                </a:lnTo>
                <a:lnTo>
                  <a:pt x="2006" y="43357"/>
                </a:lnTo>
                <a:lnTo>
                  <a:pt x="2006" y="0"/>
                </a:lnTo>
                <a:close/>
              </a:path>
              <a:path w="10159" h="45719">
                <a:moveTo>
                  <a:pt x="9740" y="0"/>
                </a:moveTo>
                <a:lnTo>
                  <a:pt x="7734" y="0"/>
                </a:lnTo>
                <a:lnTo>
                  <a:pt x="7734" y="43357"/>
                </a:lnTo>
                <a:lnTo>
                  <a:pt x="8737" y="43357"/>
                </a:lnTo>
                <a:lnTo>
                  <a:pt x="8737" y="44348"/>
                </a:lnTo>
                <a:lnTo>
                  <a:pt x="9740" y="44348"/>
                </a:lnTo>
                <a:lnTo>
                  <a:pt x="9740" y="0"/>
                </a:lnTo>
                <a:close/>
              </a:path>
            </a:pathLst>
          </a:custGeom>
          <a:solidFill>
            <a:srgbClr val="221F1F"/>
          </a:solidFill>
        </p:spPr>
        <p:txBody>
          <a:bodyPr wrap="square" lIns="0" tIns="0" rIns="0" bIns="0" rtlCol="0"/>
          <a:lstStyle/>
          <a:p>
            <a:endParaRPr/>
          </a:p>
        </p:txBody>
      </p:sp>
      <p:sp>
        <p:nvSpPr>
          <p:cNvPr id="2372" name="object 2372"/>
          <p:cNvSpPr/>
          <p:nvPr/>
        </p:nvSpPr>
        <p:spPr>
          <a:xfrm>
            <a:off x="1694527" y="2642754"/>
            <a:ext cx="220979" cy="481330"/>
          </a:xfrm>
          <a:custGeom>
            <a:avLst/>
            <a:gdLst/>
            <a:ahLst/>
            <a:cxnLst/>
            <a:rect l="l" t="t" r="r" b="b"/>
            <a:pathLst>
              <a:path w="220980" h="481330">
                <a:moveTo>
                  <a:pt x="0" y="61429"/>
                </a:moveTo>
                <a:lnTo>
                  <a:pt x="13728" y="77165"/>
                </a:lnTo>
                <a:lnTo>
                  <a:pt x="19291" y="83985"/>
                </a:lnTo>
                <a:lnTo>
                  <a:pt x="23101" y="92519"/>
                </a:lnTo>
                <a:lnTo>
                  <a:pt x="28676" y="97294"/>
                </a:lnTo>
                <a:lnTo>
                  <a:pt x="33197" y="100698"/>
                </a:lnTo>
                <a:lnTo>
                  <a:pt x="35280" y="106502"/>
                </a:lnTo>
                <a:lnTo>
                  <a:pt x="42240" y="115366"/>
                </a:lnTo>
                <a:lnTo>
                  <a:pt x="47790" y="125247"/>
                </a:lnTo>
                <a:lnTo>
                  <a:pt x="49530" y="131063"/>
                </a:lnTo>
                <a:lnTo>
                  <a:pt x="51955" y="136524"/>
                </a:lnTo>
                <a:lnTo>
                  <a:pt x="52654" y="141287"/>
                </a:lnTo>
                <a:lnTo>
                  <a:pt x="56146" y="145364"/>
                </a:lnTo>
                <a:lnTo>
                  <a:pt x="57551" y="152311"/>
                </a:lnTo>
                <a:lnTo>
                  <a:pt x="60424" y="161061"/>
                </a:lnTo>
                <a:lnTo>
                  <a:pt x="61353" y="163791"/>
                </a:lnTo>
                <a:lnTo>
                  <a:pt x="66217" y="169265"/>
                </a:lnTo>
                <a:lnTo>
                  <a:pt x="68300" y="177787"/>
                </a:lnTo>
                <a:lnTo>
                  <a:pt x="71437" y="187007"/>
                </a:lnTo>
                <a:lnTo>
                  <a:pt x="75603" y="195872"/>
                </a:lnTo>
                <a:lnTo>
                  <a:pt x="79095" y="206095"/>
                </a:lnTo>
                <a:lnTo>
                  <a:pt x="82918" y="213258"/>
                </a:lnTo>
                <a:lnTo>
                  <a:pt x="85001" y="221106"/>
                </a:lnTo>
                <a:lnTo>
                  <a:pt x="90893" y="227926"/>
                </a:lnTo>
                <a:lnTo>
                  <a:pt x="92989" y="237820"/>
                </a:lnTo>
                <a:lnTo>
                  <a:pt x="96481" y="243624"/>
                </a:lnTo>
                <a:lnTo>
                  <a:pt x="96481" y="250786"/>
                </a:lnTo>
                <a:lnTo>
                  <a:pt x="94729" y="258978"/>
                </a:lnTo>
                <a:lnTo>
                  <a:pt x="94373" y="269544"/>
                </a:lnTo>
                <a:lnTo>
                  <a:pt x="96481" y="281139"/>
                </a:lnTo>
                <a:lnTo>
                  <a:pt x="96456" y="286867"/>
                </a:lnTo>
                <a:lnTo>
                  <a:pt x="96100" y="298119"/>
                </a:lnTo>
                <a:lnTo>
                  <a:pt x="96456" y="324040"/>
                </a:lnTo>
                <a:lnTo>
                  <a:pt x="94373" y="327469"/>
                </a:lnTo>
                <a:lnTo>
                  <a:pt x="96456" y="333260"/>
                </a:lnTo>
                <a:lnTo>
                  <a:pt x="95415" y="340080"/>
                </a:lnTo>
                <a:lnTo>
                  <a:pt x="94373" y="349630"/>
                </a:lnTo>
                <a:lnTo>
                  <a:pt x="94716" y="356120"/>
                </a:lnTo>
                <a:lnTo>
                  <a:pt x="95758" y="360210"/>
                </a:lnTo>
                <a:lnTo>
                  <a:pt x="93675" y="366344"/>
                </a:lnTo>
                <a:lnTo>
                  <a:pt x="93675" y="375221"/>
                </a:lnTo>
                <a:lnTo>
                  <a:pt x="94018" y="379983"/>
                </a:lnTo>
                <a:lnTo>
                  <a:pt x="94373" y="387502"/>
                </a:lnTo>
                <a:lnTo>
                  <a:pt x="93646" y="405961"/>
                </a:lnTo>
                <a:lnTo>
                  <a:pt x="93291" y="424424"/>
                </a:lnTo>
                <a:lnTo>
                  <a:pt x="93302" y="442845"/>
                </a:lnTo>
                <a:lnTo>
                  <a:pt x="93675" y="461175"/>
                </a:lnTo>
                <a:lnTo>
                  <a:pt x="93405" y="468439"/>
                </a:lnTo>
                <a:lnTo>
                  <a:pt x="93319" y="478916"/>
                </a:lnTo>
                <a:lnTo>
                  <a:pt x="93675" y="480948"/>
                </a:lnTo>
                <a:lnTo>
                  <a:pt x="118148" y="480910"/>
                </a:lnTo>
                <a:lnTo>
                  <a:pt x="118554" y="474789"/>
                </a:lnTo>
                <a:lnTo>
                  <a:pt x="118554" y="468439"/>
                </a:lnTo>
                <a:lnTo>
                  <a:pt x="118804" y="461175"/>
                </a:lnTo>
                <a:lnTo>
                  <a:pt x="119342" y="440127"/>
                </a:lnTo>
                <a:lnTo>
                  <a:pt x="120073" y="416402"/>
                </a:lnTo>
                <a:lnTo>
                  <a:pt x="120254" y="392842"/>
                </a:lnTo>
                <a:lnTo>
                  <a:pt x="119176" y="370941"/>
                </a:lnTo>
                <a:lnTo>
                  <a:pt x="120015" y="352729"/>
                </a:lnTo>
                <a:lnTo>
                  <a:pt x="121128" y="332792"/>
                </a:lnTo>
                <a:lnTo>
                  <a:pt x="122047" y="312888"/>
                </a:lnTo>
                <a:lnTo>
                  <a:pt x="122736" y="292981"/>
                </a:lnTo>
                <a:lnTo>
                  <a:pt x="123164" y="273037"/>
                </a:lnTo>
                <a:lnTo>
                  <a:pt x="124625" y="264490"/>
                </a:lnTo>
                <a:lnTo>
                  <a:pt x="124625" y="261823"/>
                </a:lnTo>
                <a:lnTo>
                  <a:pt x="123164" y="253847"/>
                </a:lnTo>
                <a:lnTo>
                  <a:pt x="127965" y="243217"/>
                </a:lnTo>
                <a:lnTo>
                  <a:pt x="129209" y="236880"/>
                </a:lnTo>
                <a:lnTo>
                  <a:pt x="131495" y="234632"/>
                </a:lnTo>
                <a:lnTo>
                  <a:pt x="134020" y="230009"/>
                </a:lnTo>
                <a:lnTo>
                  <a:pt x="118173" y="230009"/>
                </a:lnTo>
                <a:lnTo>
                  <a:pt x="116713" y="229450"/>
                </a:lnTo>
                <a:lnTo>
                  <a:pt x="116778" y="223177"/>
                </a:lnTo>
                <a:lnTo>
                  <a:pt x="117144" y="218871"/>
                </a:lnTo>
                <a:lnTo>
                  <a:pt x="117577" y="208931"/>
                </a:lnTo>
                <a:lnTo>
                  <a:pt x="118206" y="198931"/>
                </a:lnTo>
                <a:lnTo>
                  <a:pt x="119201" y="193662"/>
                </a:lnTo>
                <a:lnTo>
                  <a:pt x="96227" y="193662"/>
                </a:lnTo>
                <a:lnTo>
                  <a:pt x="91884" y="184149"/>
                </a:lnTo>
                <a:lnTo>
                  <a:pt x="66116" y="130187"/>
                </a:lnTo>
                <a:lnTo>
                  <a:pt x="64262" y="122300"/>
                </a:lnTo>
                <a:lnTo>
                  <a:pt x="62649" y="110337"/>
                </a:lnTo>
                <a:lnTo>
                  <a:pt x="61667" y="102019"/>
                </a:lnTo>
                <a:lnTo>
                  <a:pt x="50165" y="102019"/>
                </a:lnTo>
                <a:lnTo>
                  <a:pt x="45275" y="94487"/>
                </a:lnTo>
                <a:lnTo>
                  <a:pt x="37896" y="87375"/>
                </a:lnTo>
                <a:lnTo>
                  <a:pt x="34658" y="80568"/>
                </a:lnTo>
                <a:lnTo>
                  <a:pt x="19151" y="62737"/>
                </a:lnTo>
                <a:lnTo>
                  <a:pt x="0" y="61429"/>
                </a:lnTo>
                <a:close/>
              </a:path>
              <a:path w="220980" h="481330">
                <a:moveTo>
                  <a:pt x="206362" y="90703"/>
                </a:moveTo>
                <a:lnTo>
                  <a:pt x="187020" y="124040"/>
                </a:lnTo>
                <a:lnTo>
                  <a:pt x="181851" y="127736"/>
                </a:lnTo>
                <a:lnTo>
                  <a:pt x="157784" y="161061"/>
                </a:lnTo>
                <a:lnTo>
                  <a:pt x="148348" y="180047"/>
                </a:lnTo>
                <a:lnTo>
                  <a:pt x="135085" y="202806"/>
                </a:lnTo>
                <a:lnTo>
                  <a:pt x="127127" y="215658"/>
                </a:lnTo>
                <a:lnTo>
                  <a:pt x="118173" y="230009"/>
                </a:lnTo>
                <a:lnTo>
                  <a:pt x="134020" y="230009"/>
                </a:lnTo>
                <a:lnTo>
                  <a:pt x="136080" y="226237"/>
                </a:lnTo>
                <a:lnTo>
                  <a:pt x="139204" y="223177"/>
                </a:lnTo>
                <a:lnTo>
                  <a:pt x="143179" y="219506"/>
                </a:lnTo>
                <a:lnTo>
                  <a:pt x="146964" y="214871"/>
                </a:lnTo>
                <a:lnTo>
                  <a:pt x="150291" y="208114"/>
                </a:lnTo>
                <a:lnTo>
                  <a:pt x="154444" y="202806"/>
                </a:lnTo>
                <a:lnTo>
                  <a:pt x="160394" y="189280"/>
                </a:lnTo>
                <a:lnTo>
                  <a:pt x="162382" y="184823"/>
                </a:lnTo>
                <a:lnTo>
                  <a:pt x="165328" y="178981"/>
                </a:lnTo>
                <a:lnTo>
                  <a:pt x="166966" y="174599"/>
                </a:lnTo>
                <a:lnTo>
                  <a:pt x="168833" y="169684"/>
                </a:lnTo>
                <a:lnTo>
                  <a:pt x="173656" y="165176"/>
                </a:lnTo>
                <a:lnTo>
                  <a:pt x="179247" y="158661"/>
                </a:lnTo>
                <a:lnTo>
                  <a:pt x="183069" y="152209"/>
                </a:lnTo>
                <a:lnTo>
                  <a:pt x="186766" y="146176"/>
                </a:lnTo>
                <a:lnTo>
                  <a:pt x="190525" y="140258"/>
                </a:lnTo>
                <a:lnTo>
                  <a:pt x="196545" y="128816"/>
                </a:lnTo>
                <a:lnTo>
                  <a:pt x="198424" y="126352"/>
                </a:lnTo>
                <a:lnTo>
                  <a:pt x="202996" y="122466"/>
                </a:lnTo>
                <a:lnTo>
                  <a:pt x="205320" y="118173"/>
                </a:lnTo>
                <a:lnTo>
                  <a:pt x="207175" y="113677"/>
                </a:lnTo>
                <a:lnTo>
                  <a:pt x="209880" y="109181"/>
                </a:lnTo>
                <a:lnTo>
                  <a:pt x="216382" y="99021"/>
                </a:lnTo>
                <a:lnTo>
                  <a:pt x="220357" y="91211"/>
                </a:lnTo>
                <a:lnTo>
                  <a:pt x="206362" y="90703"/>
                </a:lnTo>
                <a:close/>
              </a:path>
              <a:path w="220980" h="481330">
                <a:moveTo>
                  <a:pt x="76860" y="6057"/>
                </a:moveTo>
                <a:lnTo>
                  <a:pt x="68135" y="11366"/>
                </a:lnTo>
                <a:lnTo>
                  <a:pt x="56222" y="32245"/>
                </a:lnTo>
                <a:lnTo>
                  <a:pt x="40767" y="38417"/>
                </a:lnTo>
                <a:lnTo>
                  <a:pt x="67233" y="43141"/>
                </a:lnTo>
                <a:lnTo>
                  <a:pt x="69570" y="47726"/>
                </a:lnTo>
                <a:lnTo>
                  <a:pt x="71907" y="57365"/>
                </a:lnTo>
                <a:lnTo>
                  <a:pt x="78430" y="72423"/>
                </a:lnTo>
                <a:lnTo>
                  <a:pt x="83254" y="78865"/>
                </a:lnTo>
                <a:lnTo>
                  <a:pt x="86334" y="85128"/>
                </a:lnTo>
                <a:lnTo>
                  <a:pt x="86411" y="85509"/>
                </a:lnTo>
                <a:lnTo>
                  <a:pt x="87820" y="100050"/>
                </a:lnTo>
                <a:lnTo>
                  <a:pt x="89687" y="106006"/>
                </a:lnTo>
                <a:lnTo>
                  <a:pt x="89370" y="112191"/>
                </a:lnTo>
                <a:lnTo>
                  <a:pt x="89316" y="115366"/>
                </a:lnTo>
                <a:lnTo>
                  <a:pt x="92024" y="120230"/>
                </a:lnTo>
                <a:lnTo>
                  <a:pt x="92024" y="129412"/>
                </a:lnTo>
                <a:lnTo>
                  <a:pt x="94358" y="140804"/>
                </a:lnTo>
                <a:lnTo>
                  <a:pt x="95770" y="155574"/>
                </a:lnTo>
                <a:lnTo>
                  <a:pt x="97187" y="179082"/>
                </a:lnTo>
                <a:lnTo>
                  <a:pt x="98577" y="186321"/>
                </a:lnTo>
                <a:lnTo>
                  <a:pt x="96227" y="193662"/>
                </a:lnTo>
                <a:lnTo>
                  <a:pt x="119201" y="193662"/>
                </a:lnTo>
                <a:lnTo>
                  <a:pt x="120029" y="189280"/>
                </a:lnTo>
                <a:lnTo>
                  <a:pt x="124040" y="180390"/>
                </a:lnTo>
                <a:lnTo>
                  <a:pt x="127279" y="173418"/>
                </a:lnTo>
                <a:lnTo>
                  <a:pt x="130090" y="167436"/>
                </a:lnTo>
                <a:lnTo>
                  <a:pt x="111201" y="167436"/>
                </a:lnTo>
                <a:lnTo>
                  <a:pt x="111258" y="125323"/>
                </a:lnTo>
                <a:lnTo>
                  <a:pt x="105384" y="125323"/>
                </a:lnTo>
                <a:lnTo>
                  <a:pt x="103689" y="106006"/>
                </a:lnTo>
                <a:lnTo>
                  <a:pt x="103574" y="104076"/>
                </a:lnTo>
                <a:lnTo>
                  <a:pt x="103339" y="93802"/>
                </a:lnTo>
                <a:lnTo>
                  <a:pt x="101335" y="72423"/>
                </a:lnTo>
                <a:lnTo>
                  <a:pt x="101318" y="71361"/>
                </a:lnTo>
                <a:lnTo>
                  <a:pt x="101790" y="64808"/>
                </a:lnTo>
                <a:lnTo>
                  <a:pt x="102057" y="59766"/>
                </a:lnTo>
                <a:lnTo>
                  <a:pt x="102399" y="58521"/>
                </a:lnTo>
                <a:lnTo>
                  <a:pt x="91770" y="58521"/>
                </a:lnTo>
                <a:lnTo>
                  <a:pt x="88950" y="51701"/>
                </a:lnTo>
                <a:lnTo>
                  <a:pt x="87512" y="39992"/>
                </a:lnTo>
                <a:lnTo>
                  <a:pt x="87501" y="37134"/>
                </a:lnTo>
                <a:lnTo>
                  <a:pt x="88430" y="18910"/>
                </a:lnTo>
                <a:lnTo>
                  <a:pt x="76860" y="6057"/>
                </a:lnTo>
                <a:close/>
              </a:path>
              <a:path w="220980" h="481330">
                <a:moveTo>
                  <a:pt x="140449" y="44564"/>
                </a:moveTo>
                <a:lnTo>
                  <a:pt x="140347" y="45148"/>
                </a:lnTo>
                <a:lnTo>
                  <a:pt x="133667" y="56743"/>
                </a:lnTo>
                <a:lnTo>
                  <a:pt x="132600" y="100850"/>
                </a:lnTo>
                <a:lnTo>
                  <a:pt x="127063" y="132232"/>
                </a:lnTo>
                <a:lnTo>
                  <a:pt x="123405" y="143078"/>
                </a:lnTo>
                <a:lnTo>
                  <a:pt x="118097" y="153009"/>
                </a:lnTo>
                <a:lnTo>
                  <a:pt x="111201" y="167436"/>
                </a:lnTo>
                <a:lnTo>
                  <a:pt x="130090" y="167436"/>
                </a:lnTo>
                <a:lnTo>
                  <a:pt x="131152" y="165176"/>
                </a:lnTo>
                <a:lnTo>
                  <a:pt x="134391" y="157149"/>
                </a:lnTo>
                <a:lnTo>
                  <a:pt x="135496" y="153009"/>
                </a:lnTo>
                <a:lnTo>
                  <a:pt x="138709" y="148348"/>
                </a:lnTo>
                <a:lnTo>
                  <a:pt x="140017" y="144538"/>
                </a:lnTo>
                <a:lnTo>
                  <a:pt x="142379" y="139484"/>
                </a:lnTo>
                <a:lnTo>
                  <a:pt x="144754" y="133540"/>
                </a:lnTo>
                <a:lnTo>
                  <a:pt x="146050" y="124675"/>
                </a:lnTo>
                <a:lnTo>
                  <a:pt x="146900" y="122554"/>
                </a:lnTo>
                <a:lnTo>
                  <a:pt x="152738" y="110337"/>
                </a:lnTo>
                <a:lnTo>
                  <a:pt x="155683" y="104076"/>
                </a:lnTo>
                <a:lnTo>
                  <a:pt x="141998" y="104076"/>
                </a:lnTo>
                <a:lnTo>
                  <a:pt x="143510" y="60680"/>
                </a:lnTo>
                <a:lnTo>
                  <a:pt x="140449" y="44564"/>
                </a:lnTo>
                <a:close/>
              </a:path>
              <a:path w="220980" h="481330">
                <a:moveTo>
                  <a:pt x="127749" y="71361"/>
                </a:moveTo>
                <a:lnTo>
                  <a:pt x="120802" y="90538"/>
                </a:lnTo>
                <a:lnTo>
                  <a:pt x="115938" y="97599"/>
                </a:lnTo>
                <a:lnTo>
                  <a:pt x="112357" y="107534"/>
                </a:lnTo>
                <a:lnTo>
                  <a:pt x="112801" y="140804"/>
                </a:lnTo>
                <a:lnTo>
                  <a:pt x="116497" y="128168"/>
                </a:lnTo>
                <a:lnTo>
                  <a:pt x="122250" y="116192"/>
                </a:lnTo>
                <a:lnTo>
                  <a:pt x="127749" y="71361"/>
                </a:lnTo>
                <a:close/>
              </a:path>
              <a:path w="220980" h="481330">
                <a:moveTo>
                  <a:pt x="111285" y="110507"/>
                </a:moveTo>
                <a:lnTo>
                  <a:pt x="110032" y="113982"/>
                </a:lnTo>
                <a:lnTo>
                  <a:pt x="105384" y="125323"/>
                </a:lnTo>
                <a:lnTo>
                  <a:pt x="111258" y="125323"/>
                </a:lnTo>
                <a:lnTo>
                  <a:pt x="111285" y="110507"/>
                </a:lnTo>
                <a:close/>
              </a:path>
              <a:path w="220980" h="481330">
                <a:moveTo>
                  <a:pt x="111417" y="37134"/>
                </a:moveTo>
                <a:lnTo>
                  <a:pt x="111285" y="110507"/>
                </a:lnTo>
                <a:lnTo>
                  <a:pt x="112357" y="107534"/>
                </a:lnTo>
                <a:lnTo>
                  <a:pt x="111417" y="37134"/>
                </a:lnTo>
                <a:close/>
              </a:path>
              <a:path w="220980" h="481330">
                <a:moveTo>
                  <a:pt x="180073" y="41567"/>
                </a:moveTo>
                <a:lnTo>
                  <a:pt x="156286" y="59270"/>
                </a:lnTo>
                <a:lnTo>
                  <a:pt x="141998" y="104076"/>
                </a:lnTo>
                <a:lnTo>
                  <a:pt x="155683" y="104076"/>
                </a:lnTo>
                <a:lnTo>
                  <a:pt x="159626" y="95694"/>
                </a:lnTo>
                <a:lnTo>
                  <a:pt x="158318" y="88087"/>
                </a:lnTo>
                <a:lnTo>
                  <a:pt x="158965" y="85128"/>
                </a:lnTo>
                <a:lnTo>
                  <a:pt x="180073" y="41567"/>
                </a:lnTo>
                <a:close/>
              </a:path>
              <a:path w="220980" h="481330">
                <a:moveTo>
                  <a:pt x="36880" y="39992"/>
                </a:moveTo>
                <a:lnTo>
                  <a:pt x="45275" y="82448"/>
                </a:lnTo>
                <a:lnTo>
                  <a:pt x="50165" y="102019"/>
                </a:lnTo>
                <a:lnTo>
                  <a:pt x="61667" y="102019"/>
                </a:lnTo>
                <a:lnTo>
                  <a:pt x="61264" y="98602"/>
                </a:lnTo>
                <a:lnTo>
                  <a:pt x="59233" y="90538"/>
                </a:lnTo>
                <a:lnTo>
                  <a:pt x="58039" y="85509"/>
                </a:lnTo>
                <a:lnTo>
                  <a:pt x="55524" y="76479"/>
                </a:lnTo>
                <a:lnTo>
                  <a:pt x="54140" y="69481"/>
                </a:lnTo>
                <a:lnTo>
                  <a:pt x="51841" y="62255"/>
                </a:lnTo>
                <a:lnTo>
                  <a:pt x="51155" y="53898"/>
                </a:lnTo>
                <a:lnTo>
                  <a:pt x="49072" y="47802"/>
                </a:lnTo>
                <a:lnTo>
                  <a:pt x="36880" y="39992"/>
                </a:lnTo>
                <a:close/>
              </a:path>
              <a:path w="220980" h="481330">
                <a:moveTo>
                  <a:pt x="102577" y="0"/>
                </a:moveTo>
                <a:lnTo>
                  <a:pt x="99999" y="8077"/>
                </a:lnTo>
                <a:lnTo>
                  <a:pt x="99479" y="16395"/>
                </a:lnTo>
                <a:lnTo>
                  <a:pt x="97942" y="27495"/>
                </a:lnTo>
                <a:lnTo>
                  <a:pt x="94856" y="34556"/>
                </a:lnTo>
                <a:lnTo>
                  <a:pt x="94826" y="43141"/>
                </a:lnTo>
                <a:lnTo>
                  <a:pt x="93827" y="52196"/>
                </a:lnTo>
                <a:lnTo>
                  <a:pt x="91770" y="58521"/>
                </a:lnTo>
                <a:lnTo>
                  <a:pt x="102399" y="58521"/>
                </a:lnTo>
                <a:lnTo>
                  <a:pt x="104622" y="50431"/>
                </a:lnTo>
                <a:lnTo>
                  <a:pt x="106555" y="38417"/>
                </a:lnTo>
                <a:lnTo>
                  <a:pt x="108229" y="28244"/>
                </a:lnTo>
                <a:lnTo>
                  <a:pt x="108991" y="16154"/>
                </a:lnTo>
                <a:lnTo>
                  <a:pt x="111010" y="7048"/>
                </a:lnTo>
                <a:lnTo>
                  <a:pt x="102577" y="0"/>
                </a:lnTo>
                <a:close/>
              </a:path>
            </a:pathLst>
          </a:custGeom>
          <a:solidFill>
            <a:srgbClr val="F9FCFF"/>
          </a:solidFill>
        </p:spPr>
        <p:txBody>
          <a:bodyPr wrap="square" lIns="0" tIns="0" rIns="0" bIns="0" rtlCol="0"/>
          <a:lstStyle/>
          <a:p>
            <a:endParaRPr/>
          </a:p>
        </p:txBody>
      </p:sp>
      <p:sp>
        <p:nvSpPr>
          <p:cNvPr id="2373" name="object 2373"/>
          <p:cNvSpPr/>
          <p:nvPr/>
        </p:nvSpPr>
        <p:spPr>
          <a:xfrm>
            <a:off x="1693905" y="2643072"/>
            <a:ext cx="221615" cy="481330"/>
          </a:xfrm>
          <a:custGeom>
            <a:avLst/>
            <a:gdLst/>
            <a:ahLst/>
            <a:cxnLst/>
            <a:rect l="l" t="t" r="r" b="b"/>
            <a:pathLst>
              <a:path w="221614" h="481330">
                <a:moveTo>
                  <a:pt x="673" y="60959"/>
                </a:moveTo>
                <a:lnTo>
                  <a:pt x="0" y="60959"/>
                </a:lnTo>
                <a:lnTo>
                  <a:pt x="101" y="62229"/>
                </a:lnTo>
                <a:lnTo>
                  <a:pt x="13804" y="77469"/>
                </a:lnTo>
                <a:lnTo>
                  <a:pt x="19304" y="85089"/>
                </a:lnTo>
                <a:lnTo>
                  <a:pt x="23088" y="92709"/>
                </a:lnTo>
                <a:lnTo>
                  <a:pt x="23266" y="93979"/>
                </a:lnTo>
                <a:lnTo>
                  <a:pt x="28879" y="97789"/>
                </a:lnTo>
                <a:lnTo>
                  <a:pt x="33223" y="101599"/>
                </a:lnTo>
                <a:lnTo>
                  <a:pt x="35229" y="106679"/>
                </a:lnTo>
                <a:lnTo>
                  <a:pt x="42278" y="115569"/>
                </a:lnTo>
                <a:lnTo>
                  <a:pt x="47764" y="125729"/>
                </a:lnTo>
                <a:lnTo>
                  <a:pt x="49504" y="132079"/>
                </a:lnTo>
                <a:lnTo>
                  <a:pt x="51904" y="137159"/>
                </a:lnTo>
                <a:lnTo>
                  <a:pt x="52578" y="142239"/>
                </a:lnTo>
                <a:lnTo>
                  <a:pt x="52743" y="142239"/>
                </a:lnTo>
                <a:lnTo>
                  <a:pt x="56095" y="146049"/>
                </a:lnTo>
                <a:lnTo>
                  <a:pt x="57480" y="152399"/>
                </a:lnTo>
                <a:lnTo>
                  <a:pt x="60261" y="161289"/>
                </a:lnTo>
                <a:lnTo>
                  <a:pt x="61328" y="163829"/>
                </a:lnTo>
                <a:lnTo>
                  <a:pt x="61455" y="165099"/>
                </a:lnTo>
                <a:lnTo>
                  <a:pt x="66205" y="170179"/>
                </a:lnTo>
                <a:lnTo>
                  <a:pt x="68262" y="177799"/>
                </a:lnTo>
                <a:lnTo>
                  <a:pt x="71424" y="187959"/>
                </a:lnTo>
                <a:lnTo>
                  <a:pt x="75577" y="196849"/>
                </a:lnTo>
                <a:lnTo>
                  <a:pt x="79082" y="207009"/>
                </a:lnTo>
                <a:lnTo>
                  <a:pt x="82867" y="213359"/>
                </a:lnTo>
                <a:lnTo>
                  <a:pt x="84924" y="220979"/>
                </a:lnTo>
                <a:lnTo>
                  <a:pt x="85090" y="222249"/>
                </a:lnTo>
                <a:lnTo>
                  <a:pt x="90868" y="228599"/>
                </a:lnTo>
                <a:lnTo>
                  <a:pt x="92913" y="238759"/>
                </a:lnTo>
                <a:lnTo>
                  <a:pt x="96380" y="243839"/>
                </a:lnTo>
                <a:lnTo>
                  <a:pt x="96380" y="251459"/>
                </a:lnTo>
                <a:lnTo>
                  <a:pt x="94665" y="259079"/>
                </a:lnTo>
                <a:lnTo>
                  <a:pt x="94284" y="269239"/>
                </a:lnTo>
                <a:lnTo>
                  <a:pt x="96380" y="281939"/>
                </a:lnTo>
                <a:lnTo>
                  <a:pt x="96253" y="290829"/>
                </a:lnTo>
                <a:lnTo>
                  <a:pt x="96177" y="293369"/>
                </a:lnTo>
                <a:lnTo>
                  <a:pt x="96110" y="304799"/>
                </a:lnTo>
                <a:lnTo>
                  <a:pt x="96367" y="323849"/>
                </a:lnTo>
                <a:lnTo>
                  <a:pt x="94386" y="327659"/>
                </a:lnTo>
                <a:lnTo>
                  <a:pt x="96342" y="334009"/>
                </a:lnTo>
                <a:lnTo>
                  <a:pt x="95338" y="340359"/>
                </a:lnTo>
                <a:lnTo>
                  <a:pt x="94284" y="349249"/>
                </a:lnTo>
                <a:lnTo>
                  <a:pt x="94640" y="356869"/>
                </a:lnTo>
                <a:lnTo>
                  <a:pt x="95643" y="360679"/>
                </a:lnTo>
                <a:lnTo>
                  <a:pt x="93624" y="367029"/>
                </a:lnTo>
                <a:lnTo>
                  <a:pt x="93599" y="375919"/>
                </a:lnTo>
                <a:lnTo>
                  <a:pt x="93929" y="379729"/>
                </a:lnTo>
                <a:lnTo>
                  <a:pt x="94107" y="383539"/>
                </a:lnTo>
                <a:lnTo>
                  <a:pt x="94176" y="392429"/>
                </a:lnTo>
                <a:lnTo>
                  <a:pt x="93528" y="400049"/>
                </a:lnTo>
                <a:lnTo>
                  <a:pt x="93352" y="408939"/>
                </a:lnTo>
                <a:lnTo>
                  <a:pt x="93230" y="439419"/>
                </a:lnTo>
                <a:lnTo>
                  <a:pt x="92557" y="445769"/>
                </a:lnTo>
                <a:lnTo>
                  <a:pt x="93929" y="450849"/>
                </a:lnTo>
                <a:lnTo>
                  <a:pt x="93552" y="462279"/>
                </a:lnTo>
                <a:lnTo>
                  <a:pt x="93322" y="468629"/>
                </a:lnTo>
                <a:lnTo>
                  <a:pt x="93230" y="478789"/>
                </a:lnTo>
                <a:lnTo>
                  <a:pt x="93599" y="481329"/>
                </a:lnTo>
                <a:lnTo>
                  <a:pt x="119468" y="481329"/>
                </a:lnTo>
                <a:lnTo>
                  <a:pt x="119549" y="480059"/>
                </a:lnTo>
                <a:lnTo>
                  <a:pt x="94894" y="480059"/>
                </a:lnTo>
                <a:lnTo>
                  <a:pt x="94665" y="478789"/>
                </a:lnTo>
                <a:lnTo>
                  <a:pt x="94749" y="468629"/>
                </a:lnTo>
                <a:lnTo>
                  <a:pt x="95338" y="450849"/>
                </a:lnTo>
                <a:lnTo>
                  <a:pt x="93967" y="445769"/>
                </a:lnTo>
                <a:lnTo>
                  <a:pt x="94665" y="439419"/>
                </a:lnTo>
                <a:lnTo>
                  <a:pt x="94665" y="425449"/>
                </a:lnTo>
                <a:lnTo>
                  <a:pt x="95008" y="417829"/>
                </a:lnTo>
                <a:lnTo>
                  <a:pt x="94655" y="411479"/>
                </a:lnTo>
                <a:lnTo>
                  <a:pt x="94636" y="408939"/>
                </a:lnTo>
                <a:lnTo>
                  <a:pt x="94889" y="402589"/>
                </a:lnTo>
                <a:lnTo>
                  <a:pt x="95424" y="394969"/>
                </a:lnTo>
                <a:lnTo>
                  <a:pt x="95559" y="391159"/>
                </a:lnTo>
                <a:lnTo>
                  <a:pt x="95516" y="383539"/>
                </a:lnTo>
                <a:lnTo>
                  <a:pt x="95338" y="379729"/>
                </a:lnTo>
                <a:lnTo>
                  <a:pt x="95008" y="375919"/>
                </a:lnTo>
                <a:lnTo>
                  <a:pt x="95008" y="367029"/>
                </a:lnTo>
                <a:lnTo>
                  <a:pt x="97053" y="360679"/>
                </a:lnTo>
                <a:lnTo>
                  <a:pt x="96037" y="356869"/>
                </a:lnTo>
                <a:lnTo>
                  <a:pt x="95694" y="350519"/>
                </a:lnTo>
                <a:lnTo>
                  <a:pt x="96735" y="340359"/>
                </a:lnTo>
                <a:lnTo>
                  <a:pt x="97777" y="334009"/>
                </a:lnTo>
                <a:lnTo>
                  <a:pt x="97739" y="332739"/>
                </a:lnTo>
                <a:lnTo>
                  <a:pt x="95770" y="327659"/>
                </a:lnTo>
                <a:lnTo>
                  <a:pt x="97675" y="325119"/>
                </a:lnTo>
                <a:lnTo>
                  <a:pt x="97594" y="309879"/>
                </a:lnTo>
                <a:lnTo>
                  <a:pt x="97434" y="298449"/>
                </a:lnTo>
                <a:lnTo>
                  <a:pt x="97671" y="290829"/>
                </a:lnTo>
                <a:lnTo>
                  <a:pt x="97790" y="281939"/>
                </a:lnTo>
                <a:lnTo>
                  <a:pt x="95707" y="269239"/>
                </a:lnTo>
                <a:lnTo>
                  <a:pt x="96050" y="259079"/>
                </a:lnTo>
                <a:lnTo>
                  <a:pt x="97790" y="251459"/>
                </a:lnTo>
                <a:lnTo>
                  <a:pt x="97688" y="243839"/>
                </a:lnTo>
                <a:lnTo>
                  <a:pt x="94272" y="237489"/>
                </a:lnTo>
                <a:lnTo>
                  <a:pt x="92202" y="228599"/>
                </a:lnTo>
                <a:lnTo>
                  <a:pt x="92049" y="227329"/>
                </a:lnTo>
                <a:lnTo>
                  <a:pt x="86258" y="220979"/>
                </a:lnTo>
                <a:lnTo>
                  <a:pt x="84213" y="213359"/>
                </a:lnTo>
                <a:lnTo>
                  <a:pt x="80352" y="205739"/>
                </a:lnTo>
                <a:lnTo>
                  <a:pt x="76873" y="195579"/>
                </a:lnTo>
                <a:lnTo>
                  <a:pt x="72707" y="186689"/>
                </a:lnTo>
                <a:lnTo>
                  <a:pt x="69608" y="177799"/>
                </a:lnTo>
                <a:lnTo>
                  <a:pt x="67538" y="168909"/>
                </a:lnTo>
                <a:lnTo>
                  <a:pt x="67373" y="168909"/>
                </a:lnTo>
                <a:lnTo>
                  <a:pt x="62611" y="163829"/>
                </a:lnTo>
                <a:lnTo>
                  <a:pt x="61607" y="161289"/>
                </a:lnTo>
                <a:lnTo>
                  <a:pt x="58839" y="152399"/>
                </a:lnTo>
                <a:lnTo>
                  <a:pt x="57454" y="146049"/>
                </a:lnTo>
                <a:lnTo>
                  <a:pt x="57302" y="144779"/>
                </a:lnTo>
                <a:lnTo>
                  <a:pt x="53962" y="140969"/>
                </a:lnTo>
                <a:lnTo>
                  <a:pt x="53276" y="137159"/>
                </a:lnTo>
                <a:lnTo>
                  <a:pt x="50812" y="130809"/>
                </a:lnTo>
                <a:lnTo>
                  <a:pt x="49034" y="125729"/>
                </a:lnTo>
                <a:lnTo>
                  <a:pt x="43421" y="115569"/>
                </a:lnTo>
                <a:lnTo>
                  <a:pt x="36525" y="106679"/>
                </a:lnTo>
                <a:lnTo>
                  <a:pt x="34480" y="100329"/>
                </a:lnTo>
                <a:lnTo>
                  <a:pt x="34251" y="100329"/>
                </a:lnTo>
                <a:lnTo>
                  <a:pt x="29743" y="96519"/>
                </a:lnTo>
                <a:lnTo>
                  <a:pt x="24320" y="92709"/>
                </a:lnTo>
                <a:lnTo>
                  <a:pt x="20548" y="83819"/>
                </a:lnTo>
                <a:lnTo>
                  <a:pt x="14884" y="77469"/>
                </a:lnTo>
                <a:lnTo>
                  <a:pt x="2286" y="62229"/>
                </a:lnTo>
                <a:lnTo>
                  <a:pt x="19824" y="62229"/>
                </a:lnTo>
                <a:lnTo>
                  <a:pt x="673" y="60959"/>
                </a:lnTo>
                <a:close/>
              </a:path>
              <a:path w="221614" h="481330">
                <a:moveTo>
                  <a:pt x="196894" y="127820"/>
                </a:moveTo>
                <a:lnTo>
                  <a:pt x="196532" y="128269"/>
                </a:lnTo>
                <a:lnTo>
                  <a:pt x="190525" y="139699"/>
                </a:lnTo>
                <a:lnTo>
                  <a:pt x="183019" y="152399"/>
                </a:lnTo>
                <a:lnTo>
                  <a:pt x="179298" y="158749"/>
                </a:lnTo>
                <a:lnTo>
                  <a:pt x="173748" y="165099"/>
                </a:lnTo>
                <a:lnTo>
                  <a:pt x="168986" y="168909"/>
                </a:lnTo>
                <a:lnTo>
                  <a:pt x="168795" y="170179"/>
                </a:lnTo>
                <a:lnTo>
                  <a:pt x="166928" y="175259"/>
                </a:lnTo>
                <a:lnTo>
                  <a:pt x="165265" y="179069"/>
                </a:lnTo>
                <a:lnTo>
                  <a:pt x="162369" y="185419"/>
                </a:lnTo>
                <a:lnTo>
                  <a:pt x="160274" y="189229"/>
                </a:lnTo>
                <a:lnTo>
                  <a:pt x="154470" y="203199"/>
                </a:lnTo>
                <a:lnTo>
                  <a:pt x="150368" y="208279"/>
                </a:lnTo>
                <a:lnTo>
                  <a:pt x="146989" y="214629"/>
                </a:lnTo>
                <a:lnTo>
                  <a:pt x="143281" y="219709"/>
                </a:lnTo>
                <a:lnTo>
                  <a:pt x="139331" y="223519"/>
                </a:lnTo>
                <a:lnTo>
                  <a:pt x="136207" y="226059"/>
                </a:lnTo>
                <a:lnTo>
                  <a:pt x="131559" y="234949"/>
                </a:lnTo>
                <a:lnTo>
                  <a:pt x="129336" y="236219"/>
                </a:lnTo>
                <a:lnTo>
                  <a:pt x="129146" y="237489"/>
                </a:lnTo>
                <a:lnTo>
                  <a:pt x="127914" y="243839"/>
                </a:lnTo>
                <a:lnTo>
                  <a:pt x="123139" y="253999"/>
                </a:lnTo>
                <a:lnTo>
                  <a:pt x="124076" y="264159"/>
                </a:lnTo>
                <a:lnTo>
                  <a:pt x="123285" y="279399"/>
                </a:lnTo>
                <a:lnTo>
                  <a:pt x="122084" y="293369"/>
                </a:lnTo>
                <a:lnTo>
                  <a:pt x="121843" y="304799"/>
                </a:lnTo>
                <a:lnTo>
                  <a:pt x="122656" y="309879"/>
                </a:lnTo>
                <a:lnTo>
                  <a:pt x="122047" y="317499"/>
                </a:lnTo>
                <a:lnTo>
                  <a:pt x="121943" y="325119"/>
                </a:lnTo>
                <a:lnTo>
                  <a:pt x="121424" y="331469"/>
                </a:lnTo>
                <a:lnTo>
                  <a:pt x="119951" y="339089"/>
                </a:lnTo>
                <a:lnTo>
                  <a:pt x="119938" y="353059"/>
                </a:lnTo>
                <a:lnTo>
                  <a:pt x="119100" y="370839"/>
                </a:lnTo>
                <a:lnTo>
                  <a:pt x="119938" y="375919"/>
                </a:lnTo>
                <a:lnTo>
                  <a:pt x="120561" y="380999"/>
                </a:lnTo>
                <a:lnTo>
                  <a:pt x="119938" y="386079"/>
                </a:lnTo>
                <a:lnTo>
                  <a:pt x="119895" y="387349"/>
                </a:lnTo>
                <a:lnTo>
                  <a:pt x="119799" y="417829"/>
                </a:lnTo>
                <a:lnTo>
                  <a:pt x="119587" y="430529"/>
                </a:lnTo>
                <a:lnTo>
                  <a:pt x="118478" y="468629"/>
                </a:lnTo>
                <a:lnTo>
                  <a:pt x="118478" y="474979"/>
                </a:lnTo>
                <a:lnTo>
                  <a:pt x="118097" y="480059"/>
                </a:lnTo>
                <a:lnTo>
                  <a:pt x="119549" y="480059"/>
                </a:lnTo>
                <a:lnTo>
                  <a:pt x="119872" y="474979"/>
                </a:lnTo>
                <a:lnTo>
                  <a:pt x="119954" y="468629"/>
                </a:lnTo>
                <a:lnTo>
                  <a:pt x="120108" y="462279"/>
                </a:lnTo>
                <a:lnTo>
                  <a:pt x="120726" y="454659"/>
                </a:lnTo>
                <a:lnTo>
                  <a:pt x="121145" y="444499"/>
                </a:lnTo>
                <a:lnTo>
                  <a:pt x="120307" y="436879"/>
                </a:lnTo>
                <a:lnTo>
                  <a:pt x="120929" y="429259"/>
                </a:lnTo>
                <a:lnTo>
                  <a:pt x="121349" y="421639"/>
                </a:lnTo>
                <a:lnTo>
                  <a:pt x="121350" y="405129"/>
                </a:lnTo>
                <a:lnTo>
                  <a:pt x="121970" y="397509"/>
                </a:lnTo>
                <a:lnTo>
                  <a:pt x="121145" y="392429"/>
                </a:lnTo>
                <a:lnTo>
                  <a:pt x="121348" y="383539"/>
                </a:lnTo>
                <a:lnTo>
                  <a:pt x="123024" y="379729"/>
                </a:lnTo>
                <a:lnTo>
                  <a:pt x="120510" y="370839"/>
                </a:lnTo>
                <a:lnTo>
                  <a:pt x="121348" y="353059"/>
                </a:lnTo>
                <a:lnTo>
                  <a:pt x="121348" y="339089"/>
                </a:lnTo>
                <a:lnTo>
                  <a:pt x="124155" y="323849"/>
                </a:lnTo>
                <a:lnTo>
                  <a:pt x="122770" y="317499"/>
                </a:lnTo>
                <a:lnTo>
                  <a:pt x="124079" y="309879"/>
                </a:lnTo>
                <a:lnTo>
                  <a:pt x="123253" y="304799"/>
                </a:lnTo>
                <a:lnTo>
                  <a:pt x="123090" y="298449"/>
                </a:lnTo>
                <a:lnTo>
                  <a:pt x="123863" y="290829"/>
                </a:lnTo>
                <a:lnTo>
                  <a:pt x="124692" y="284479"/>
                </a:lnTo>
                <a:lnTo>
                  <a:pt x="124701" y="278129"/>
                </a:lnTo>
                <a:lnTo>
                  <a:pt x="124485" y="273049"/>
                </a:lnTo>
                <a:lnTo>
                  <a:pt x="125945" y="265429"/>
                </a:lnTo>
                <a:lnTo>
                  <a:pt x="125933" y="261619"/>
                </a:lnTo>
                <a:lnTo>
                  <a:pt x="124523" y="253999"/>
                </a:lnTo>
                <a:lnTo>
                  <a:pt x="126936" y="248919"/>
                </a:lnTo>
                <a:lnTo>
                  <a:pt x="129286" y="243839"/>
                </a:lnTo>
                <a:lnTo>
                  <a:pt x="130479" y="237489"/>
                </a:lnTo>
                <a:lnTo>
                  <a:pt x="132626" y="234949"/>
                </a:lnTo>
                <a:lnTo>
                  <a:pt x="137274" y="227329"/>
                </a:lnTo>
                <a:lnTo>
                  <a:pt x="140309" y="223519"/>
                </a:lnTo>
                <a:lnTo>
                  <a:pt x="144348" y="219709"/>
                </a:lnTo>
                <a:lnTo>
                  <a:pt x="148132" y="215899"/>
                </a:lnTo>
                <a:lnTo>
                  <a:pt x="151523" y="208279"/>
                </a:lnTo>
                <a:lnTo>
                  <a:pt x="155638" y="203199"/>
                </a:lnTo>
                <a:lnTo>
                  <a:pt x="161569" y="190499"/>
                </a:lnTo>
                <a:lnTo>
                  <a:pt x="163652" y="185419"/>
                </a:lnTo>
                <a:lnTo>
                  <a:pt x="166573" y="179069"/>
                </a:lnTo>
                <a:lnTo>
                  <a:pt x="168249" y="175259"/>
                </a:lnTo>
                <a:lnTo>
                  <a:pt x="170065" y="170179"/>
                </a:lnTo>
                <a:lnTo>
                  <a:pt x="174790" y="166369"/>
                </a:lnTo>
                <a:lnTo>
                  <a:pt x="180416" y="160019"/>
                </a:lnTo>
                <a:lnTo>
                  <a:pt x="184238" y="152399"/>
                </a:lnTo>
                <a:lnTo>
                  <a:pt x="187972" y="147319"/>
                </a:lnTo>
                <a:lnTo>
                  <a:pt x="191731" y="140969"/>
                </a:lnTo>
                <a:lnTo>
                  <a:pt x="195681" y="134619"/>
                </a:lnTo>
                <a:lnTo>
                  <a:pt x="196894" y="127820"/>
                </a:lnTo>
                <a:close/>
              </a:path>
              <a:path w="221614" h="481330">
                <a:moveTo>
                  <a:pt x="207010" y="90169"/>
                </a:moveTo>
                <a:lnTo>
                  <a:pt x="206362" y="90169"/>
                </a:lnTo>
                <a:lnTo>
                  <a:pt x="187096" y="124459"/>
                </a:lnTo>
                <a:lnTo>
                  <a:pt x="182054" y="126999"/>
                </a:lnTo>
                <a:lnTo>
                  <a:pt x="181889" y="126999"/>
                </a:lnTo>
                <a:lnTo>
                  <a:pt x="157772" y="161289"/>
                </a:lnTo>
                <a:lnTo>
                  <a:pt x="148348" y="180339"/>
                </a:lnTo>
                <a:lnTo>
                  <a:pt x="135166" y="203199"/>
                </a:lnTo>
                <a:lnTo>
                  <a:pt x="127152" y="215899"/>
                </a:lnTo>
                <a:lnTo>
                  <a:pt x="118503" y="229869"/>
                </a:lnTo>
                <a:lnTo>
                  <a:pt x="117094" y="229869"/>
                </a:lnTo>
                <a:lnTo>
                  <a:pt x="118541" y="231139"/>
                </a:lnTo>
                <a:lnTo>
                  <a:pt x="119392" y="231139"/>
                </a:lnTo>
                <a:lnTo>
                  <a:pt x="128346" y="215899"/>
                </a:lnTo>
                <a:lnTo>
                  <a:pt x="136385" y="203199"/>
                </a:lnTo>
                <a:lnTo>
                  <a:pt x="149606" y="180339"/>
                </a:lnTo>
                <a:lnTo>
                  <a:pt x="159016" y="161289"/>
                </a:lnTo>
                <a:lnTo>
                  <a:pt x="182968" y="128269"/>
                </a:lnTo>
                <a:lnTo>
                  <a:pt x="188048" y="124459"/>
                </a:lnTo>
                <a:lnTo>
                  <a:pt x="188264" y="124459"/>
                </a:lnTo>
                <a:lnTo>
                  <a:pt x="207378" y="91439"/>
                </a:lnTo>
                <a:lnTo>
                  <a:pt x="221005" y="91439"/>
                </a:lnTo>
                <a:lnTo>
                  <a:pt x="207010" y="90169"/>
                </a:lnTo>
                <a:close/>
              </a:path>
              <a:path w="221614" h="481330">
                <a:moveTo>
                  <a:pt x="180080" y="44449"/>
                </a:moveTo>
                <a:lnTo>
                  <a:pt x="178803" y="44449"/>
                </a:lnTo>
                <a:lnTo>
                  <a:pt x="158902" y="85089"/>
                </a:lnTo>
                <a:lnTo>
                  <a:pt x="158254" y="87629"/>
                </a:lnTo>
                <a:lnTo>
                  <a:pt x="158254" y="88899"/>
                </a:lnTo>
                <a:lnTo>
                  <a:pt x="159524" y="96519"/>
                </a:lnTo>
                <a:lnTo>
                  <a:pt x="151841" y="111759"/>
                </a:lnTo>
                <a:lnTo>
                  <a:pt x="146875" y="123189"/>
                </a:lnTo>
                <a:lnTo>
                  <a:pt x="146011" y="124459"/>
                </a:lnTo>
                <a:lnTo>
                  <a:pt x="144691" y="133349"/>
                </a:lnTo>
                <a:lnTo>
                  <a:pt x="142341" y="139699"/>
                </a:lnTo>
                <a:lnTo>
                  <a:pt x="139954" y="144779"/>
                </a:lnTo>
                <a:lnTo>
                  <a:pt x="138684" y="148589"/>
                </a:lnTo>
                <a:lnTo>
                  <a:pt x="135534" y="152399"/>
                </a:lnTo>
                <a:lnTo>
                  <a:pt x="135420" y="153669"/>
                </a:lnTo>
                <a:lnTo>
                  <a:pt x="134340" y="157479"/>
                </a:lnTo>
                <a:lnTo>
                  <a:pt x="131127" y="165099"/>
                </a:lnTo>
                <a:lnTo>
                  <a:pt x="127254" y="173989"/>
                </a:lnTo>
                <a:lnTo>
                  <a:pt x="124028" y="180339"/>
                </a:lnTo>
                <a:lnTo>
                  <a:pt x="119951" y="187959"/>
                </a:lnTo>
                <a:lnTo>
                  <a:pt x="119934" y="189229"/>
                </a:lnTo>
                <a:lnTo>
                  <a:pt x="120078" y="191769"/>
                </a:lnTo>
                <a:lnTo>
                  <a:pt x="118186" y="195579"/>
                </a:lnTo>
                <a:lnTo>
                  <a:pt x="118135" y="196849"/>
                </a:lnTo>
                <a:lnTo>
                  <a:pt x="117919" y="200659"/>
                </a:lnTo>
                <a:lnTo>
                  <a:pt x="117676" y="207009"/>
                </a:lnTo>
                <a:lnTo>
                  <a:pt x="117108" y="215899"/>
                </a:lnTo>
                <a:lnTo>
                  <a:pt x="116737" y="222249"/>
                </a:lnTo>
                <a:lnTo>
                  <a:pt x="116636" y="229869"/>
                </a:lnTo>
                <a:lnTo>
                  <a:pt x="118046" y="229869"/>
                </a:lnTo>
                <a:lnTo>
                  <a:pt x="118154" y="223519"/>
                </a:lnTo>
                <a:lnTo>
                  <a:pt x="118478" y="219709"/>
                </a:lnTo>
                <a:lnTo>
                  <a:pt x="118554" y="212089"/>
                </a:lnTo>
                <a:lnTo>
                  <a:pt x="119659" y="204469"/>
                </a:lnTo>
                <a:lnTo>
                  <a:pt x="119545" y="196849"/>
                </a:lnTo>
                <a:lnTo>
                  <a:pt x="121437" y="191769"/>
                </a:lnTo>
                <a:lnTo>
                  <a:pt x="121285" y="187959"/>
                </a:lnTo>
                <a:lnTo>
                  <a:pt x="125310" y="181609"/>
                </a:lnTo>
                <a:lnTo>
                  <a:pt x="128536" y="173989"/>
                </a:lnTo>
                <a:lnTo>
                  <a:pt x="132435" y="166369"/>
                </a:lnTo>
                <a:lnTo>
                  <a:pt x="135699" y="157479"/>
                </a:lnTo>
                <a:lnTo>
                  <a:pt x="136753" y="153669"/>
                </a:lnTo>
                <a:lnTo>
                  <a:pt x="139903" y="148589"/>
                </a:lnTo>
                <a:lnTo>
                  <a:pt x="141287" y="144779"/>
                </a:lnTo>
                <a:lnTo>
                  <a:pt x="143649" y="139699"/>
                </a:lnTo>
                <a:lnTo>
                  <a:pt x="146062" y="133349"/>
                </a:lnTo>
                <a:lnTo>
                  <a:pt x="147358" y="125729"/>
                </a:lnTo>
                <a:lnTo>
                  <a:pt x="148170" y="123189"/>
                </a:lnTo>
                <a:lnTo>
                  <a:pt x="153123" y="113029"/>
                </a:lnTo>
                <a:lnTo>
                  <a:pt x="160883" y="96519"/>
                </a:lnTo>
                <a:lnTo>
                  <a:pt x="159664" y="88899"/>
                </a:lnTo>
                <a:lnTo>
                  <a:pt x="160274" y="85089"/>
                </a:lnTo>
                <a:lnTo>
                  <a:pt x="180080" y="44449"/>
                </a:lnTo>
                <a:close/>
              </a:path>
              <a:path w="221614" h="481330">
                <a:moveTo>
                  <a:pt x="41939" y="41909"/>
                </a:moveTo>
                <a:lnTo>
                  <a:pt x="38506" y="41909"/>
                </a:lnTo>
                <a:lnTo>
                  <a:pt x="49098" y="48259"/>
                </a:lnTo>
                <a:lnTo>
                  <a:pt x="51079" y="54609"/>
                </a:lnTo>
                <a:lnTo>
                  <a:pt x="51989" y="63499"/>
                </a:lnTo>
                <a:lnTo>
                  <a:pt x="54414" y="72389"/>
                </a:lnTo>
                <a:lnTo>
                  <a:pt x="57242" y="82549"/>
                </a:lnTo>
                <a:lnTo>
                  <a:pt x="61188" y="99059"/>
                </a:lnTo>
                <a:lnTo>
                  <a:pt x="63103" y="114568"/>
                </a:lnTo>
                <a:lnTo>
                  <a:pt x="64198" y="123189"/>
                </a:lnTo>
                <a:lnTo>
                  <a:pt x="66040" y="130809"/>
                </a:lnTo>
                <a:lnTo>
                  <a:pt x="91859" y="184149"/>
                </a:lnTo>
                <a:lnTo>
                  <a:pt x="96215" y="194309"/>
                </a:lnTo>
                <a:lnTo>
                  <a:pt x="97536" y="194309"/>
                </a:lnTo>
                <a:lnTo>
                  <a:pt x="98314" y="191769"/>
                </a:lnTo>
                <a:lnTo>
                  <a:pt x="96735" y="191769"/>
                </a:lnTo>
                <a:lnTo>
                  <a:pt x="93141" y="184149"/>
                </a:lnTo>
                <a:lnTo>
                  <a:pt x="67398" y="130809"/>
                </a:lnTo>
                <a:lnTo>
                  <a:pt x="65570" y="121919"/>
                </a:lnTo>
                <a:lnTo>
                  <a:pt x="63969" y="110489"/>
                </a:lnTo>
                <a:lnTo>
                  <a:pt x="62585" y="99059"/>
                </a:lnTo>
                <a:lnTo>
                  <a:pt x="60731" y="91439"/>
                </a:lnTo>
                <a:lnTo>
                  <a:pt x="59347" y="85089"/>
                </a:lnTo>
                <a:lnTo>
                  <a:pt x="56845" y="76199"/>
                </a:lnTo>
                <a:lnTo>
                  <a:pt x="55435" y="69849"/>
                </a:lnTo>
                <a:lnTo>
                  <a:pt x="53162" y="62229"/>
                </a:lnTo>
                <a:lnTo>
                  <a:pt x="52476" y="54609"/>
                </a:lnTo>
                <a:lnTo>
                  <a:pt x="50355" y="48259"/>
                </a:lnTo>
                <a:lnTo>
                  <a:pt x="50062" y="46981"/>
                </a:lnTo>
                <a:lnTo>
                  <a:pt x="41939" y="41909"/>
                </a:lnTo>
                <a:close/>
              </a:path>
              <a:path w="221614" h="481330">
                <a:moveTo>
                  <a:pt x="78016" y="6349"/>
                </a:moveTo>
                <a:lnTo>
                  <a:pt x="77114" y="6349"/>
                </a:lnTo>
                <a:lnTo>
                  <a:pt x="68389" y="11429"/>
                </a:lnTo>
                <a:lnTo>
                  <a:pt x="68135" y="11429"/>
                </a:lnTo>
                <a:lnTo>
                  <a:pt x="56349" y="31749"/>
                </a:lnTo>
                <a:lnTo>
                  <a:pt x="41135" y="38099"/>
                </a:lnTo>
                <a:lnTo>
                  <a:pt x="40690" y="39369"/>
                </a:lnTo>
                <a:lnTo>
                  <a:pt x="41275" y="39369"/>
                </a:lnTo>
                <a:lnTo>
                  <a:pt x="67386" y="44449"/>
                </a:lnTo>
                <a:lnTo>
                  <a:pt x="69532" y="48259"/>
                </a:lnTo>
                <a:lnTo>
                  <a:pt x="71843" y="58419"/>
                </a:lnTo>
                <a:lnTo>
                  <a:pt x="76416" y="68579"/>
                </a:lnTo>
                <a:lnTo>
                  <a:pt x="82103" y="78739"/>
                </a:lnTo>
                <a:lnTo>
                  <a:pt x="86636" y="87629"/>
                </a:lnTo>
                <a:lnTo>
                  <a:pt x="87757" y="100329"/>
                </a:lnTo>
                <a:lnTo>
                  <a:pt x="89598" y="106679"/>
                </a:lnTo>
                <a:lnTo>
                  <a:pt x="89141" y="115569"/>
                </a:lnTo>
                <a:lnTo>
                  <a:pt x="91948" y="120649"/>
                </a:lnTo>
                <a:lnTo>
                  <a:pt x="91948" y="129539"/>
                </a:lnTo>
                <a:lnTo>
                  <a:pt x="94284" y="140969"/>
                </a:lnTo>
                <a:lnTo>
                  <a:pt x="95681" y="156209"/>
                </a:lnTo>
                <a:lnTo>
                  <a:pt x="97091" y="179069"/>
                </a:lnTo>
                <a:lnTo>
                  <a:pt x="98475" y="186689"/>
                </a:lnTo>
                <a:lnTo>
                  <a:pt x="96735" y="191769"/>
                </a:lnTo>
                <a:lnTo>
                  <a:pt x="98314" y="191769"/>
                </a:lnTo>
                <a:lnTo>
                  <a:pt x="99872" y="186689"/>
                </a:lnTo>
                <a:lnTo>
                  <a:pt x="98488" y="179069"/>
                </a:lnTo>
                <a:lnTo>
                  <a:pt x="97104" y="156209"/>
                </a:lnTo>
                <a:lnTo>
                  <a:pt x="95681" y="140969"/>
                </a:lnTo>
                <a:lnTo>
                  <a:pt x="93357" y="129539"/>
                </a:lnTo>
                <a:lnTo>
                  <a:pt x="93268" y="120649"/>
                </a:lnTo>
                <a:lnTo>
                  <a:pt x="90563" y="115569"/>
                </a:lnTo>
                <a:lnTo>
                  <a:pt x="90961" y="107609"/>
                </a:lnTo>
                <a:lnTo>
                  <a:pt x="90982" y="106679"/>
                </a:lnTo>
                <a:lnTo>
                  <a:pt x="89141" y="100329"/>
                </a:lnTo>
                <a:lnTo>
                  <a:pt x="88671" y="93979"/>
                </a:lnTo>
                <a:lnTo>
                  <a:pt x="87274" y="83819"/>
                </a:lnTo>
                <a:lnTo>
                  <a:pt x="87122" y="82549"/>
                </a:lnTo>
                <a:lnTo>
                  <a:pt x="81559" y="76199"/>
                </a:lnTo>
                <a:lnTo>
                  <a:pt x="77393" y="67309"/>
                </a:lnTo>
                <a:lnTo>
                  <a:pt x="73202" y="57149"/>
                </a:lnTo>
                <a:lnTo>
                  <a:pt x="70840" y="48259"/>
                </a:lnTo>
                <a:lnTo>
                  <a:pt x="68478" y="43179"/>
                </a:lnTo>
                <a:lnTo>
                  <a:pt x="67970" y="43179"/>
                </a:lnTo>
                <a:lnTo>
                  <a:pt x="43954" y="38099"/>
                </a:lnTo>
                <a:lnTo>
                  <a:pt x="57099" y="33019"/>
                </a:lnTo>
                <a:lnTo>
                  <a:pt x="57454" y="33019"/>
                </a:lnTo>
                <a:lnTo>
                  <a:pt x="69278" y="12699"/>
                </a:lnTo>
                <a:lnTo>
                  <a:pt x="77355" y="7619"/>
                </a:lnTo>
                <a:lnTo>
                  <a:pt x="79171" y="7619"/>
                </a:lnTo>
                <a:lnTo>
                  <a:pt x="78016" y="6349"/>
                </a:lnTo>
                <a:close/>
              </a:path>
              <a:path w="221614" h="481330">
                <a:moveTo>
                  <a:pt x="113690" y="107609"/>
                </a:moveTo>
                <a:lnTo>
                  <a:pt x="111193" y="114568"/>
                </a:lnTo>
                <a:lnTo>
                  <a:pt x="111112" y="167639"/>
                </a:lnTo>
                <a:lnTo>
                  <a:pt x="111658" y="168909"/>
                </a:lnTo>
                <a:lnTo>
                  <a:pt x="112458" y="167639"/>
                </a:lnTo>
                <a:lnTo>
                  <a:pt x="113740" y="165099"/>
                </a:lnTo>
                <a:lnTo>
                  <a:pt x="112522" y="165099"/>
                </a:lnTo>
                <a:lnTo>
                  <a:pt x="112585" y="130809"/>
                </a:lnTo>
                <a:lnTo>
                  <a:pt x="114003" y="130809"/>
                </a:lnTo>
                <a:lnTo>
                  <a:pt x="113690" y="107609"/>
                </a:lnTo>
                <a:close/>
              </a:path>
              <a:path w="221614" h="481330">
                <a:moveTo>
                  <a:pt x="134988" y="57149"/>
                </a:moveTo>
                <a:lnTo>
                  <a:pt x="133578" y="57149"/>
                </a:lnTo>
                <a:lnTo>
                  <a:pt x="132511" y="101599"/>
                </a:lnTo>
                <a:lnTo>
                  <a:pt x="127000" y="132079"/>
                </a:lnTo>
                <a:lnTo>
                  <a:pt x="123367" y="143509"/>
                </a:lnTo>
                <a:lnTo>
                  <a:pt x="118071" y="152399"/>
                </a:lnTo>
                <a:lnTo>
                  <a:pt x="112522" y="165099"/>
                </a:lnTo>
                <a:lnTo>
                  <a:pt x="113740" y="165099"/>
                </a:lnTo>
                <a:lnTo>
                  <a:pt x="122077" y="148589"/>
                </a:lnTo>
                <a:lnTo>
                  <a:pt x="127219" y="135889"/>
                </a:lnTo>
                <a:lnTo>
                  <a:pt x="130346" y="123189"/>
                </a:lnTo>
                <a:lnTo>
                  <a:pt x="133921" y="101599"/>
                </a:lnTo>
                <a:lnTo>
                  <a:pt x="134988" y="57149"/>
                </a:lnTo>
                <a:close/>
              </a:path>
              <a:path w="221614" h="481330">
                <a:moveTo>
                  <a:pt x="114003" y="130809"/>
                </a:moveTo>
                <a:lnTo>
                  <a:pt x="112585" y="130809"/>
                </a:lnTo>
                <a:lnTo>
                  <a:pt x="112725" y="140969"/>
                </a:lnTo>
                <a:lnTo>
                  <a:pt x="113322" y="142239"/>
                </a:lnTo>
                <a:lnTo>
                  <a:pt x="114096" y="140969"/>
                </a:lnTo>
                <a:lnTo>
                  <a:pt x="115564" y="135889"/>
                </a:lnTo>
                <a:lnTo>
                  <a:pt x="114071" y="135889"/>
                </a:lnTo>
                <a:lnTo>
                  <a:pt x="114003" y="130809"/>
                </a:lnTo>
                <a:close/>
              </a:path>
              <a:path w="221614" h="481330">
                <a:moveTo>
                  <a:pt x="128452" y="77469"/>
                </a:moveTo>
                <a:lnTo>
                  <a:pt x="126911" y="77469"/>
                </a:lnTo>
                <a:lnTo>
                  <a:pt x="122174" y="116839"/>
                </a:lnTo>
                <a:lnTo>
                  <a:pt x="116420" y="128269"/>
                </a:lnTo>
                <a:lnTo>
                  <a:pt x="114071" y="135889"/>
                </a:lnTo>
                <a:lnTo>
                  <a:pt x="115564" y="135889"/>
                </a:lnTo>
                <a:lnTo>
                  <a:pt x="117767" y="128269"/>
                </a:lnTo>
                <a:lnTo>
                  <a:pt x="123494" y="116839"/>
                </a:lnTo>
                <a:lnTo>
                  <a:pt x="128452" y="77469"/>
                </a:lnTo>
                <a:close/>
              </a:path>
              <a:path w="221614" h="481330">
                <a:moveTo>
                  <a:pt x="197952" y="126506"/>
                </a:moveTo>
                <a:lnTo>
                  <a:pt x="197040" y="126999"/>
                </a:lnTo>
                <a:lnTo>
                  <a:pt x="196894" y="127820"/>
                </a:lnTo>
                <a:lnTo>
                  <a:pt x="197952" y="126506"/>
                </a:lnTo>
                <a:close/>
              </a:path>
              <a:path w="221614" h="481330">
                <a:moveTo>
                  <a:pt x="221602" y="91439"/>
                </a:moveTo>
                <a:lnTo>
                  <a:pt x="207378" y="91439"/>
                </a:lnTo>
                <a:lnTo>
                  <a:pt x="219849" y="92709"/>
                </a:lnTo>
                <a:lnTo>
                  <a:pt x="216382" y="99059"/>
                </a:lnTo>
                <a:lnTo>
                  <a:pt x="209905" y="109219"/>
                </a:lnTo>
                <a:lnTo>
                  <a:pt x="207187" y="113029"/>
                </a:lnTo>
                <a:lnTo>
                  <a:pt x="205295" y="118109"/>
                </a:lnTo>
                <a:lnTo>
                  <a:pt x="203060" y="121919"/>
                </a:lnTo>
                <a:lnTo>
                  <a:pt x="198577" y="125729"/>
                </a:lnTo>
                <a:lnTo>
                  <a:pt x="197952" y="126506"/>
                </a:lnTo>
                <a:lnTo>
                  <a:pt x="204076" y="123189"/>
                </a:lnTo>
                <a:lnTo>
                  <a:pt x="204241" y="123189"/>
                </a:lnTo>
                <a:lnTo>
                  <a:pt x="206552" y="119379"/>
                </a:lnTo>
                <a:lnTo>
                  <a:pt x="208534" y="113029"/>
                </a:lnTo>
                <a:lnTo>
                  <a:pt x="214236" y="105409"/>
                </a:lnTo>
                <a:lnTo>
                  <a:pt x="217627" y="99059"/>
                </a:lnTo>
                <a:lnTo>
                  <a:pt x="221602" y="91439"/>
                </a:lnTo>
                <a:close/>
              </a:path>
              <a:path w="221614" h="481330">
                <a:moveTo>
                  <a:pt x="105333" y="1269"/>
                </a:moveTo>
                <a:lnTo>
                  <a:pt x="103555" y="1269"/>
                </a:lnTo>
                <a:lnTo>
                  <a:pt x="110858" y="7619"/>
                </a:lnTo>
                <a:lnTo>
                  <a:pt x="108927" y="16509"/>
                </a:lnTo>
                <a:lnTo>
                  <a:pt x="108153" y="27939"/>
                </a:lnTo>
                <a:lnTo>
                  <a:pt x="105829" y="43179"/>
                </a:lnTo>
                <a:lnTo>
                  <a:pt x="104559" y="50799"/>
                </a:lnTo>
                <a:lnTo>
                  <a:pt x="102006" y="59689"/>
                </a:lnTo>
                <a:lnTo>
                  <a:pt x="101701" y="64769"/>
                </a:lnTo>
                <a:lnTo>
                  <a:pt x="101483" y="69849"/>
                </a:lnTo>
                <a:lnTo>
                  <a:pt x="101383" y="76199"/>
                </a:lnTo>
                <a:lnTo>
                  <a:pt x="102204" y="85089"/>
                </a:lnTo>
                <a:lnTo>
                  <a:pt x="103346" y="95249"/>
                </a:lnTo>
                <a:lnTo>
                  <a:pt x="103517" y="105409"/>
                </a:lnTo>
                <a:lnTo>
                  <a:pt x="105308" y="125729"/>
                </a:lnTo>
                <a:lnTo>
                  <a:pt x="106654" y="125729"/>
                </a:lnTo>
                <a:lnTo>
                  <a:pt x="107687" y="123189"/>
                </a:lnTo>
                <a:lnTo>
                  <a:pt x="106464" y="123189"/>
                </a:lnTo>
                <a:lnTo>
                  <a:pt x="104927" y="105409"/>
                </a:lnTo>
                <a:lnTo>
                  <a:pt x="104427" y="91439"/>
                </a:lnTo>
                <a:lnTo>
                  <a:pt x="103146" y="77469"/>
                </a:lnTo>
                <a:lnTo>
                  <a:pt x="103012" y="64769"/>
                </a:lnTo>
                <a:lnTo>
                  <a:pt x="105956" y="50799"/>
                </a:lnTo>
                <a:lnTo>
                  <a:pt x="109550" y="29209"/>
                </a:lnTo>
                <a:lnTo>
                  <a:pt x="110312" y="16509"/>
                </a:lnTo>
                <a:lnTo>
                  <a:pt x="112318" y="7619"/>
                </a:lnTo>
                <a:lnTo>
                  <a:pt x="112090" y="6349"/>
                </a:lnTo>
                <a:lnTo>
                  <a:pt x="105333" y="1269"/>
                </a:lnTo>
                <a:close/>
              </a:path>
              <a:path w="221614" h="481330">
                <a:moveTo>
                  <a:pt x="111200" y="110900"/>
                </a:moveTo>
                <a:lnTo>
                  <a:pt x="109875" y="114568"/>
                </a:lnTo>
                <a:lnTo>
                  <a:pt x="106464" y="123189"/>
                </a:lnTo>
                <a:lnTo>
                  <a:pt x="107687" y="123189"/>
                </a:lnTo>
                <a:lnTo>
                  <a:pt x="111193" y="114568"/>
                </a:lnTo>
                <a:lnTo>
                  <a:pt x="111200" y="110900"/>
                </a:lnTo>
                <a:close/>
              </a:path>
              <a:path w="221614" h="481330">
                <a:moveTo>
                  <a:pt x="113643" y="104086"/>
                </a:moveTo>
                <a:lnTo>
                  <a:pt x="111200" y="110900"/>
                </a:lnTo>
                <a:lnTo>
                  <a:pt x="111193" y="114568"/>
                </a:lnTo>
                <a:lnTo>
                  <a:pt x="113690" y="107609"/>
                </a:lnTo>
                <a:lnTo>
                  <a:pt x="113643" y="104086"/>
                </a:lnTo>
                <a:close/>
              </a:path>
              <a:path w="221614" h="481330">
                <a:moveTo>
                  <a:pt x="112737" y="36829"/>
                </a:moveTo>
                <a:lnTo>
                  <a:pt x="111340" y="36829"/>
                </a:lnTo>
                <a:lnTo>
                  <a:pt x="111200" y="110900"/>
                </a:lnTo>
                <a:lnTo>
                  <a:pt x="113623" y="104139"/>
                </a:lnTo>
                <a:lnTo>
                  <a:pt x="112737" y="36829"/>
                </a:lnTo>
                <a:close/>
              </a:path>
              <a:path w="221614" h="481330">
                <a:moveTo>
                  <a:pt x="128536" y="71119"/>
                </a:moveTo>
                <a:lnTo>
                  <a:pt x="127711" y="71119"/>
                </a:lnTo>
                <a:lnTo>
                  <a:pt x="120802" y="90169"/>
                </a:lnTo>
                <a:lnTo>
                  <a:pt x="115976" y="97789"/>
                </a:lnTo>
                <a:lnTo>
                  <a:pt x="113643" y="104086"/>
                </a:lnTo>
                <a:lnTo>
                  <a:pt x="113690" y="107609"/>
                </a:lnTo>
                <a:lnTo>
                  <a:pt x="117195" y="97789"/>
                </a:lnTo>
                <a:lnTo>
                  <a:pt x="122021" y="91439"/>
                </a:lnTo>
                <a:lnTo>
                  <a:pt x="126911" y="77469"/>
                </a:lnTo>
                <a:lnTo>
                  <a:pt x="128452" y="77469"/>
                </a:lnTo>
                <a:lnTo>
                  <a:pt x="129082" y="72389"/>
                </a:lnTo>
                <a:lnTo>
                  <a:pt x="128536" y="71119"/>
                </a:lnTo>
                <a:close/>
              </a:path>
              <a:path w="221614" h="481330">
                <a:moveTo>
                  <a:pt x="141770" y="44449"/>
                </a:moveTo>
                <a:lnTo>
                  <a:pt x="141668" y="45719"/>
                </a:lnTo>
                <a:lnTo>
                  <a:pt x="140843" y="46989"/>
                </a:lnTo>
                <a:lnTo>
                  <a:pt x="143433" y="60959"/>
                </a:lnTo>
                <a:lnTo>
                  <a:pt x="141909" y="104139"/>
                </a:lnTo>
                <a:lnTo>
                  <a:pt x="142494" y="105409"/>
                </a:lnTo>
                <a:lnTo>
                  <a:pt x="143294" y="104139"/>
                </a:lnTo>
                <a:lnTo>
                  <a:pt x="144916" y="99059"/>
                </a:lnTo>
                <a:lnTo>
                  <a:pt x="143510" y="99059"/>
                </a:lnTo>
                <a:lnTo>
                  <a:pt x="144843" y="60959"/>
                </a:lnTo>
                <a:lnTo>
                  <a:pt x="141770" y="44449"/>
                </a:lnTo>
                <a:close/>
              </a:path>
              <a:path w="221614" h="481330">
                <a:moveTo>
                  <a:pt x="20307" y="62229"/>
                </a:moveTo>
                <a:lnTo>
                  <a:pt x="2286" y="62229"/>
                </a:lnTo>
                <a:lnTo>
                  <a:pt x="19431" y="63499"/>
                </a:lnTo>
                <a:lnTo>
                  <a:pt x="34683" y="81279"/>
                </a:lnTo>
                <a:lnTo>
                  <a:pt x="37896" y="87629"/>
                </a:lnTo>
                <a:lnTo>
                  <a:pt x="45364" y="95249"/>
                </a:lnTo>
                <a:lnTo>
                  <a:pt x="50203" y="102869"/>
                </a:lnTo>
                <a:lnTo>
                  <a:pt x="51079" y="102869"/>
                </a:lnTo>
                <a:lnTo>
                  <a:pt x="51485" y="101599"/>
                </a:lnTo>
                <a:lnTo>
                  <a:pt x="50507" y="97789"/>
                </a:lnTo>
                <a:lnTo>
                  <a:pt x="49085" y="97789"/>
                </a:lnTo>
                <a:lnTo>
                  <a:pt x="46494" y="93979"/>
                </a:lnTo>
                <a:lnTo>
                  <a:pt x="39103" y="87629"/>
                </a:lnTo>
                <a:lnTo>
                  <a:pt x="35915" y="80009"/>
                </a:lnTo>
                <a:lnTo>
                  <a:pt x="20307" y="62229"/>
                </a:lnTo>
                <a:close/>
              </a:path>
              <a:path w="221614" h="481330">
                <a:moveTo>
                  <a:pt x="181317" y="41909"/>
                </a:moveTo>
                <a:lnTo>
                  <a:pt x="180263" y="41909"/>
                </a:lnTo>
                <a:lnTo>
                  <a:pt x="156476" y="58419"/>
                </a:lnTo>
                <a:lnTo>
                  <a:pt x="156235" y="59689"/>
                </a:lnTo>
                <a:lnTo>
                  <a:pt x="143510" y="99059"/>
                </a:lnTo>
                <a:lnTo>
                  <a:pt x="144916" y="99059"/>
                </a:lnTo>
                <a:lnTo>
                  <a:pt x="157492" y="59689"/>
                </a:lnTo>
                <a:lnTo>
                  <a:pt x="178803" y="44449"/>
                </a:lnTo>
                <a:lnTo>
                  <a:pt x="180080" y="44449"/>
                </a:lnTo>
                <a:lnTo>
                  <a:pt x="181317" y="41909"/>
                </a:lnTo>
                <a:close/>
              </a:path>
              <a:path w="221614" h="481330">
                <a:moveTo>
                  <a:pt x="37871" y="39369"/>
                </a:moveTo>
                <a:lnTo>
                  <a:pt x="37096" y="39369"/>
                </a:lnTo>
                <a:lnTo>
                  <a:pt x="36791" y="40639"/>
                </a:lnTo>
                <a:lnTo>
                  <a:pt x="45224" y="82549"/>
                </a:lnTo>
                <a:lnTo>
                  <a:pt x="49085" y="97789"/>
                </a:lnTo>
                <a:lnTo>
                  <a:pt x="50507" y="97789"/>
                </a:lnTo>
                <a:lnTo>
                  <a:pt x="46596" y="82549"/>
                </a:lnTo>
                <a:lnTo>
                  <a:pt x="38506" y="41909"/>
                </a:lnTo>
                <a:lnTo>
                  <a:pt x="41939" y="41909"/>
                </a:lnTo>
                <a:lnTo>
                  <a:pt x="37871" y="39369"/>
                </a:lnTo>
                <a:close/>
              </a:path>
              <a:path w="221614" h="481330">
                <a:moveTo>
                  <a:pt x="79171" y="7619"/>
                </a:moveTo>
                <a:lnTo>
                  <a:pt x="77355" y="7619"/>
                </a:lnTo>
                <a:lnTo>
                  <a:pt x="88341" y="19049"/>
                </a:lnTo>
                <a:lnTo>
                  <a:pt x="87312" y="39369"/>
                </a:lnTo>
                <a:lnTo>
                  <a:pt x="88874" y="52069"/>
                </a:lnTo>
                <a:lnTo>
                  <a:pt x="91744" y="59689"/>
                </a:lnTo>
                <a:lnTo>
                  <a:pt x="92417" y="59689"/>
                </a:lnTo>
                <a:lnTo>
                  <a:pt x="93065" y="58419"/>
                </a:lnTo>
                <a:lnTo>
                  <a:pt x="93579" y="57149"/>
                </a:lnTo>
                <a:lnTo>
                  <a:pt x="92316" y="57149"/>
                </a:lnTo>
                <a:lnTo>
                  <a:pt x="90258" y="52069"/>
                </a:lnTo>
                <a:lnTo>
                  <a:pt x="88734" y="39369"/>
                </a:lnTo>
                <a:lnTo>
                  <a:pt x="89750" y="19049"/>
                </a:lnTo>
                <a:lnTo>
                  <a:pt x="89573" y="19049"/>
                </a:lnTo>
                <a:lnTo>
                  <a:pt x="79171" y="7619"/>
                </a:lnTo>
                <a:close/>
              </a:path>
              <a:path w="221614" h="481330">
                <a:moveTo>
                  <a:pt x="103644" y="0"/>
                </a:moveTo>
                <a:lnTo>
                  <a:pt x="102514" y="0"/>
                </a:lnTo>
                <a:lnTo>
                  <a:pt x="99961" y="7619"/>
                </a:lnTo>
                <a:lnTo>
                  <a:pt x="99923" y="8889"/>
                </a:lnTo>
                <a:lnTo>
                  <a:pt x="99402" y="16509"/>
                </a:lnTo>
                <a:lnTo>
                  <a:pt x="97878" y="27939"/>
                </a:lnTo>
                <a:lnTo>
                  <a:pt x="94830" y="34289"/>
                </a:lnTo>
                <a:lnTo>
                  <a:pt x="94767" y="43179"/>
                </a:lnTo>
                <a:lnTo>
                  <a:pt x="93764" y="52069"/>
                </a:lnTo>
                <a:lnTo>
                  <a:pt x="92316" y="57149"/>
                </a:lnTo>
                <a:lnTo>
                  <a:pt x="93579" y="57149"/>
                </a:lnTo>
                <a:lnTo>
                  <a:pt x="95123" y="53339"/>
                </a:lnTo>
                <a:lnTo>
                  <a:pt x="96189" y="43179"/>
                </a:lnTo>
                <a:lnTo>
                  <a:pt x="96189" y="35559"/>
                </a:lnTo>
                <a:lnTo>
                  <a:pt x="99212" y="27939"/>
                </a:lnTo>
                <a:lnTo>
                  <a:pt x="100812" y="16509"/>
                </a:lnTo>
                <a:lnTo>
                  <a:pt x="101320" y="8889"/>
                </a:lnTo>
                <a:lnTo>
                  <a:pt x="103555" y="1269"/>
                </a:lnTo>
                <a:lnTo>
                  <a:pt x="105333" y="1269"/>
                </a:lnTo>
                <a:lnTo>
                  <a:pt x="103644" y="0"/>
                </a:lnTo>
                <a:close/>
              </a:path>
              <a:path w="221614" h="481330">
                <a:moveTo>
                  <a:pt x="140373" y="44449"/>
                </a:moveTo>
                <a:lnTo>
                  <a:pt x="140296" y="45719"/>
                </a:lnTo>
                <a:lnTo>
                  <a:pt x="133667" y="57149"/>
                </a:lnTo>
                <a:lnTo>
                  <a:pt x="134899" y="57149"/>
                </a:lnTo>
                <a:lnTo>
                  <a:pt x="140842" y="46981"/>
                </a:lnTo>
                <a:lnTo>
                  <a:pt x="140373" y="44449"/>
                </a:lnTo>
                <a:close/>
              </a:path>
              <a:path w="221614" h="481330">
                <a:moveTo>
                  <a:pt x="141770" y="44449"/>
                </a:moveTo>
                <a:lnTo>
                  <a:pt x="140373" y="44449"/>
                </a:lnTo>
                <a:lnTo>
                  <a:pt x="140842" y="46981"/>
                </a:lnTo>
                <a:lnTo>
                  <a:pt x="141579" y="45719"/>
                </a:lnTo>
                <a:lnTo>
                  <a:pt x="141770" y="44449"/>
                </a:lnTo>
                <a:close/>
              </a:path>
            </a:pathLst>
          </a:custGeom>
          <a:solidFill>
            <a:srgbClr val="353B3B"/>
          </a:solidFill>
        </p:spPr>
        <p:txBody>
          <a:bodyPr wrap="square" lIns="0" tIns="0" rIns="0" bIns="0" rtlCol="0"/>
          <a:lstStyle/>
          <a:p>
            <a:endParaRPr/>
          </a:p>
        </p:txBody>
      </p:sp>
      <p:sp>
        <p:nvSpPr>
          <p:cNvPr id="2374" name="object 2374"/>
          <p:cNvSpPr/>
          <p:nvPr/>
        </p:nvSpPr>
        <p:spPr>
          <a:xfrm>
            <a:off x="1406296" y="2185499"/>
            <a:ext cx="763270" cy="565150"/>
          </a:xfrm>
          <a:custGeom>
            <a:avLst/>
            <a:gdLst/>
            <a:ahLst/>
            <a:cxnLst/>
            <a:rect l="l" t="t" r="r" b="b"/>
            <a:pathLst>
              <a:path w="763269" h="565150">
                <a:moveTo>
                  <a:pt x="709612" y="496569"/>
                </a:moveTo>
                <a:lnTo>
                  <a:pt x="486130" y="496569"/>
                </a:lnTo>
                <a:lnTo>
                  <a:pt x="490664" y="504189"/>
                </a:lnTo>
                <a:lnTo>
                  <a:pt x="497471" y="511809"/>
                </a:lnTo>
                <a:lnTo>
                  <a:pt x="491794" y="514349"/>
                </a:lnTo>
                <a:lnTo>
                  <a:pt x="485000" y="523239"/>
                </a:lnTo>
                <a:lnTo>
                  <a:pt x="484784" y="529589"/>
                </a:lnTo>
                <a:lnTo>
                  <a:pt x="483171" y="537209"/>
                </a:lnTo>
                <a:lnTo>
                  <a:pt x="484085" y="546099"/>
                </a:lnTo>
                <a:lnTo>
                  <a:pt x="479996" y="551179"/>
                </a:lnTo>
                <a:lnTo>
                  <a:pt x="477278" y="558799"/>
                </a:lnTo>
                <a:lnTo>
                  <a:pt x="479780" y="565149"/>
                </a:lnTo>
                <a:lnTo>
                  <a:pt x="485457" y="562609"/>
                </a:lnTo>
                <a:lnTo>
                  <a:pt x="490207" y="556259"/>
                </a:lnTo>
                <a:lnTo>
                  <a:pt x="497941" y="556259"/>
                </a:lnTo>
                <a:lnTo>
                  <a:pt x="498602" y="549909"/>
                </a:lnTo>
                <a:lnTo>
                  <a:pt x="548093" y="549909"/>
                </a:lnTo>
                <a:lnTo>
                  <a:pt x="548271" y="547369"/>
                </a:lnTo>
                <a:lnTo>
                  <a:pt x="554189" y="547369"/>
                </a:lnTo>
                <a:lnTo>
                  <a:pt x="570933" y="544829"/>
                </a:lnTo>
                <a:lnTo>
                  <a:pt x="579405" y="541019"/>
                </a:lnTo>
                <a:lnTo>
                  <a:pt x="587514" y="538479"/>
                </a:lnTo>
                <a:lnTo>
                  <a:pt x="591045" y="538479"/>
                </a:lnTo>
                <a:lnTo>
                  <a:pt x="588619" y="533399"/>
                </a:lnTo>
                <a:lnTo>
                  <a:pt x="587514" y="530859"/>
                </a:lnTo>
                <a:lnTo>
                  <a:pt x="587756" y="528319"/>
                </a:lnTo>
                <a:lnTo>
                  <a:pt x="589711" y="524509"/>
                </a:lnTo>
                <a:lnTo>
                  <a:pt x="591248" y="521969"/>
                </a:lnTo>
                <a:lnTo>
                  <a:pt x="591248" y="518159"/>
                </a:lnTo>
                <a:lnTo>
                  <a:pt x="594537" y="515619"/>
                </a:lnTo>
                <a:lnTo>
                  <a:pt x="597611" y="513079"/>
                </a:lnTo>
                <a:lnTo>
                  <a:pt x="600468" y="510539"/>
                </a:lnTo>
                <a:lnTo>
                  <a:pt x="601344" y="506729"/>
                </a:lnTo>
                <a:lnTo>
                  <a:pt x="710933" y="506729"/>
                </a:lnTo>
                <a:lnTo>
                  <a:pt x="709168" y="501649"/>
                </a:lnTo>
                <a:lnTo>
                  <a:pt x="709612" y="496569"/>
                </a:lnTo>
                <a:close/>
              </a:path>
              <a:path w="763269" h="565150">
                <a:moveTo>
                  <a:pt x="548093" y="549909"/>
                </a:moveTo>
                <a:lnTo>
                  <a:pt x="498602" y="549909"/>
                </a:lnTo>
                <a:lnTo>
                  <a:pt x="502335" y="553719"/>
                </a:lnTo>
                <a:lnTo>
                  <a:pt x="508787" y="557529"/>
                </a:lnTo>
                <a:lnTo>
                  <a:pt x="548716" y="558799"/>
                </a:lnTo>
                <a:lnTo>
                  <a:pt x="547827" y="553719"/>
                </a:lnTo>
                <a:lnTo>
                  <a:pt x="548093" y="549909"/>
                </a:lnTo>
                <a:close/>
              </a:path>
              <a:path w="763269" h="565150">
                <a:moveTo>
                  <a:pt x="355379" y="481329"/>
                </a:moveTo>
                <a:lnTo>
                  <a:pt x="115315" y="481329"/>
                </a:lnTo>
                <a:lnTo>
                  <a:pt x="110197" y="492759"/>
                </a:lnTo>
                <a:lnTo>
                  <a:pt x="102133" y="505459"/>
                </a:lnTo>
                <a:lnTo>
                  <a:pt x="96659" y="514349"/>
                </a:lnTo>
                <a:lnTo>
                  <a:pt x="110197" y="515619"/>
                </a:lnTo>
                <a:lnTo>
                  <a:pt x="101930" y="520699"/>
                </a:lnTo>
                <a:lnTo>
                  <a:pt x="136182" y="529589"/>
                </a:lnTo>
                <a:lnTo>
                  <a:pt x="132892" y="534669"/>
                </a:lnTo>
                <a:lnTo>
                  <a:pt x="124853" y="538479"/>
                </a:lnTo>
                <a:lnTo>
                  <a:pt x="128879" y="546099"/>
                </a:lnTo>
                <a:lnTo>
                  <a:pt x="129971" y="552449"/>
                </a:lnTo>
                <a:lnTo>
                  <a:pt x="151561" y="538479"/>
                </a:lnTo>
                <a:lnTo>
                  <a:pt x="182451" y="538479"/>
                </a:lnTo>
                <a:lnTo>
                  <a:pt x="183387" y="530859"/>
                </a:lnTo>
                <a:lnTo>
                  <a:pt x="191427" y="525779"/>
                </a:lnTo>
                <a:lnTo>
                  <a:pt x="198386" y="524509"/>
                </a:lnTo>
                <a:lnTo>
                  <a:pt x="200952" y="521969"/>
                </a:lnTo>
                <a:lnTo>
                  <a:pt x="231221" y="521969"/>
                </a:lnTo>
                <a:lnTo>
                  <a:pt x="235610" y="518159"/>
                </a:lnTo>
                <a:lnTo>
                  <a:pt x="254866" y="518159"/>
                </a:lnTo>
                <a:lnTo>
                  <a:pt x="255739" y="513079"/>
                </a:lnTo>
                <a:lnTo>
                  <a:pt x="300276" y="513079"/>
                </a:lnTo>
                <a:lnTo>
                  <a:pt x="310032" y="501649"/>
                </a:lnTo>
                <a:lnTo>
                  <a:pt x="310807" y="496569"/>
                </a:lnTo>
                <a:lnTo>
                  <a:pt x="336605" y="496569"/>
                </a:lnTo>
                <a:lnTo>
                  <a:pt x="345909" y="492759"/>
                </a:lnTo>
                <a:lnTo>
                  <a:pt x="350761" y="490219"/>
                </a:lnTo>
                <a:lnTo>
                  <a:pt x="355379" y="481329"/>
                </a:lnTo>
                <a:close/>
              </a:path>
              <a:path w="763269" h="565150">
                <a:moveTo>
                  <a:pt x="182451" y="538479"/>
                </a:moveTo>
                <a:lnTo>
                  <a:pt x="151561" y="538479"/>
                </a:lnTo>
                <a:lnTo>
                  <a:pt x="153009" y="544829"/>
                </a:lnTo>
                <a:lnTo>
                  <a:pt x="156692" y="548639"/>
                </a:lnTo>
                <a:lnTo>
                  <a:pt x="161797" y="546099"/>
                </a:lnTo>
                <a:lnTo>
                  <a:pt x="165823" y="541019"/>
                </a:lnTo>
                <a:lnTo>
                  <a:pt x="180833" y="541019"/>
                </a:lnTo>
                <a:lnTo>
                  <a:pt x="182295" y="539749"/>
                </a:lnTo>
                <a:lnTo>
                  <a:pt x="182451" y="538479"/>
                </a:lnTo>
                <a:close/>
              </a:path>
              <a:path w="763269" h="565150">
                <a:moveTo>
                  <a:pt x="180833" y="541019"/>
                </a:moveTo>
                <a:lnTo>
                  <a:pt x="165823" y="541019"/>
                </a:lnTo>
                <a:lnTo>
                  <a:pt x="171322" y="543559"/>
                </a:lnTo>
                <a:lnTo>
                  <a:pt x="173520" y="547369"/>
                </a:lnTo>
                <a:lnTo>
                  <a:pt x="180833" y="541019"/>
                </a:lnTo>
                <a:close/>
              </a:path>
              <a:path w="763269" h="565150">
                <a:moveTo>
                  <a:pt x="711257" y="528319"/>
                </a:moveTo>
                <a:lnTo>
                  <a:pt x="675195" y="528319"/>
                </a:lnTo>
                <a:lnTo>
                  <a:pt x="681316" y="535939"/>
                </a:lnTo>
                <a:lnTo>
                  <a:pt x="689000" y="537209"/>
                </a:lnTo>
                <a:lnTo>
                  <a:pt x="695363" y="541019"/>
                </a:lnTo>
                <a:lnTo>
                  <a:pt x="699973" y="546099"/>
                </a:lnTo>
                <a:lnTo>
                  <a:pt x="703681" y="539749"/>
                </a:lnTo>
                <a:lnTo>
                  <a:pt x="709396" y="530859"/>
                </a:lnTo>
                <a:lnTo>
                  <a:pt x="711257" y="528319"/>
                </a:lnTo>
                <a:close/>
              </a:path>
              <a:path w="763269" h="565150">
                <a:moveTo>
                  <a:pt x="710933" y="506729"/>
                </a:moveTo>
                <a:lnTo>
                  <a:pt x="601344" y="506729"/>
                </a:lnTo>
                <a:lnTo>
                  <a:pt x="602653" y="511809"/>
                </a:lnTo>
                <a:lnTo>
                  <a:pt x="603961" y="518159"/>
                </a:lnTo>
                <a:lnTo>
                  <a:pt x="605510" y="521969"/>
                </a:lnTo>
                <a:lnTo>
                  <a:pt x="605510" y="523239"/>
                </a:lnTo>
                <a:lnTo>
                  <a:pt x="613841" y="523239"/>
                </a:lnTo>
                <a:lnTo>
                  <a:pt x="620852" y="524509"/>
                </a:lnTo>
                <a:lnTo>
                  <a:pt x="624357" y="528319"/>
                </a:lnTo>
                <a:lnTo>
                  <a:pt x="630072" y="529589"/>
                </a:lnTo>
                <a:lnTo>
                  <a:pt x="636206" y="532129"/>
                </a:lnTo>
                <a:lnTo>
                  <a:pt x="640588" y="534669"/>
                </a:lnTo>
                <a:lnTo>
                  <a:pt x="644321" y="538479"/>
                </a:lnTo>
                <a:lnTo>
                  <a:pt x="650455" y="543559"/>
                </a:lnTo>
                <a:lnTo>
                  <a:pt x="652424" y="535939"/>
                </a:lnTo>
                <a:lnTo>
                  <a:pt x="656386" y="528319"/>
                </a:lnTo>
                <a:lnTo>
                  <a:pt x="711257" y="528319"/>
                </a:lnTo>
                <a:lnTo>
                  <a:pt x="713117" y="525779"/>
                </a:lnTo>
                <a:lnTo>
                  <a:pt x="714883" y="525779"/>
                </a:lnTo>
                <a:lnTo>
                  <a:pt x="711581" y="519429"/>
                </a:lnTo>
                <a:lnTo>
                  <a:pt x="710488" y="513079"/>
                </a:lnTo>
                <a:lnTo>
                  <a:pt x="710933" y="506729"/>
                </a:lnTo>
                <a:close/>
              </a:path>
              <a:path w="763269" h="565150">
                <a:moveTo>
                  <a:pt x="675195" y="528319"/>
                </a:moveTo>
                <a:lnTo>
                  <a:pt x="656386" y="528319"/>
                </a:lnTo>
                <a:lnTo>
                  <a:pt x="660057" y="530859"/>
                </a:lnTo>
                <a:lnTo>
                  <a:pt x="664654" y="535939"/>
                </a:lnTo>
                <a:lnTo>
                  <a:pt x="670369" y="532129"/>
                </a:lnTo>
                <a:lnTo>
                  <a:pt x="675195" y="528319"/>
                </a:lnTo>
                <a:close/>
              </a:path>
              <a:path w="763269" h="565150">
                <a:moveTo>
                  <a:pt x="300276" y="513079"/>
                </a:moveTo>
                <a:lnTo>
                  <a:pt x="263791" y="513079"/>
                </a:lnTo>
                <a:lnTo>
                  <a:pt x="264037" y="518159"/>
                </a:lnTo>
                <a:lnTo>
                  <a:pt x="264159" y="534669"/>
                </a:lnTo>
                <a:lnTo>
                  <a:pt x="272211" y="528319"/>
                </a:lnTo>
                <a:lnTo>
                  <a:pt x="279158" y="527049"/>
                </a:lnTo>
                <a:lnTo>
                  <a:pt x="285381" y="527049"/>
                </a:lnTo>
                <a:lnTo>
                  <a:pt x="291604" y="523239"/>
                </a:lnTo>
                <a:lnTo>
                  <a:pt x="300276" y="513079"/>
                </a:lnTo>
                <a:close/>
              </a:path>
              <a:path w="763269" h="565150">
                <a:moveTo>
                  <a:pt x="231221" y="521969"/>
                </a:moveTo>
                <a:lnTo>
                  <a:pt x="200952" y="521969"/>
                </a:lnTo>
                <a:lnTo>
                  <a:pt x="199847" y="530859"/>
                </a:lnTo>
                <a:lnTo>
                  <a:pt x="214020" y="528319"/>
                </a:lnTo>
                <a:lnTo>
                  <a:pt x="221348" y="524509"/>
                </a:lnTo>
                <a:lnTo>
                  <a:pt x="228295" y="524509"/>
                </a:lnTo>
                <a:lnTo>
                  <a:pt x="231221" y="521969"/>
                </a:lnTo>
                <a:close/>
              </a:path>
              <a:path w="763269" h="565150">
                <a:moveTo>
                  <a:pt x="254866" y="518159"/>
                </a:moveTo>
                <a:lnTo>
                  <a:pt x="235610" y="518159"/>
                </a:lnTo>
                <a:lnTo>
                  <a:pt x="237451" y="524509"/>
                </a:lnTo>
                <a:lnTo>
                  <a:pt x="236347" y="530859"/>
                </a:lnTo>
                <a:lnTo>
                  <a:pt x="242569" y="525779"/>
                </a:lnTo>
                <a:lnTo>
                  <a:pt x="249148" y="523239"/>
                </a:lnTo>
                <a:lnTo>
                  <a:pt x="254647" y="519429"/>
                </a:lnTo>
                <a:lnTo>
                  <a:pt x="254866" y="518159"/>
                </a:lnTo>
                <a:close/>
              </a:path>
              <a:path w="763269" h="565150">
                <a:moveTo>
                  <a:pt x="336605" y="496569"/>
                </a:moveTo>
                <a:lnTo>
                  <a:pt x="310807" y="496569"/>
                </a:lnTo>
                <a:lnTo>
                  <a:pt x="315315" y="500379"/>
                </a:lnTo>
                <a:lnTo>
                  <a:pt x="320916" y="510539"/>
                </a:lnTo>
                <a:lnTo>
                  <a:pt x="327914" y="504189"/>
                </a:lnTo>
                <a:lnTo>
                  <a:pt x="330403" y="499109"/>
                </a:lnTo>
                <a:lnTo>
                  <a:pt x="336605" y="496569"/>
                </a:lnTo>
                <a:close/>
              </a:path>
              <a:path w="763269" h="565150">
                <a:moveTo>
                  <a:pt x="756742" y="450849"/>
                </a:moveTo>
                <a:lnTo>
                  <a:pt x="393052" y="450849"/>
                </a:lnTo>
                <a:lnTo>
                  <a:pt x="399554" y="453389"/>
                </a:lnTo>
                <a:lnTo>
                  <a:pt x="417398" y="469899"/>
                </a:lnTo>
                <a:lnTo>
                  <a:pt x="428764" y="481329"/>
                </a:lnTo>
                <a:lnTo>
                  <a:pt x="424154" y="485139"/>
                </a:lnTo>
                <a:lnTo>
                  <a:pt x="420636" y="490219"/>
                </a:lnTo>
                <a:lnTo>
                  <a:pt x="420978" y="496569"/>
                </a:lnTo>
                <a:lnTo>
                  <a:pt x="421073" y="501649"/>
                </a:lnTo>
                <a:lnTo>
                  <a:pt x="420636" y="506729"/>
                </a:lnTo>
                <a:lnTo>
                  <a:pt x="430390" y="497839"/>
                </a:lnTo>
                <a:lnTo>
                  <a:pt x="436867" y="496569"/>
                </a:lnTo>
                <a:lnTo>
                  <a:pt x="442823" y="491489"/>
                </a:lnTo>
                <a:lnTo>
                  <a:pt x="730669" y="491489"/>
                </a:lnTo>
                <a:lnTo>
                  <a:pt x="732840" y="490219"/>
                </a:lnTo>
                <a:lnTo>
                  <a:pt x="744042" y="490219"/>
                </a:lnTo>
                <a:lnTo>
                  <a:pt x="742721" y="487679"/>
                </a:lnTo>
                <a:lnTo>
                  <a:pt x="740536" y="481329"/>
                </a:lnTo>
                <a:lnTo>
                  <a:pt x="740092" y="476249"/>
                </a:lnTo>
                <a:lnTo>
                  <a:pt x="739419" y="472439"/>
                </a:lnTo>
                <a:lnTo>
                  <a:pt x="742505" y="472439"/>
                </a:lnTo>
                <a:lnTo>
                  <a:pt x="747763" y="469899"/>
                </a:lnTo>
                <a:lnTo>
                  <a:pt x="751713" y="467359"/>
                </a:lnTo>
                <a:lnTo>
                  <a:pt x="760044" y="463549"/>
                </a:lnTo>
                <a:lnTo>
                  <a:pt x="762673" y="458469"/>
                </a:lnTo>
                <a:lnTo>
                  <a:pt x="759167" y="454659"/>
                </a:lnTo>
                <a:lnTo>
                  <a:pt x="756742" y="450849"/>
                </a:lnTo>
                <a:close/>
              </a:path>
              <a:path w="763269" h="565150">
                <a:moveTo>
                  <a:pt x="728091" y="496569"/>
                </a:moveTo>
                <a:lnTo>
                  <a:pt x="709612" y="496569"/>
                </a:lnTo>
                <a:lnTo>
                  <a:pt x="718616" y="500379"/>
                </a:lnTo>
                <a:lnTo>
                  <a:pt x="727367" y="505459"/>
                </a:lnTo>
                <a:lnTo>
                  <a:pt x="727595" y="500379"/>
                </a:lnTo>
                <a:lnTo>
                  <a:pt x="728091" y="496569"/>
                </a:lnTo>
                <a:close/>
              </a:path>
              <a:path w="763269" h="565150">
                <a:moveTo>
                  <a:pt x="728256" y="495299"/>
                </a:moveTo>
                <a:lnTo>
                  <a:pt x="458787" y="495299"/>
                </a:lnTo>
                <a:lnTo>
                  <a:pt x="462025" y="496569"/>
                </a:lnTo>
                <a:lnTo>
                  <a:pt x="463105" y="502919"/>
                </a:lnTo>
                <a:lnTo>
                  <a:pt x="481114" y="501649"/>
                </a:lnTo>
                <a:lnTo>
                  <a:pt x="486130" y="496569"/>
                </a:lnTo>
                <a:lnTo>
                  <a:pt x="728091" y="496569"/>
                </a:lnTo>
                <a:lnTo>
                  <a:pt x="728256" y="495299"/>
                </a:lnTo>
                <a:close/>
              </a:path>
              <a:path w="763269" h="565150">
                <a:moveTo>
                  <a:pt x="730669" y="491489"/>
                </a:moveTo>
                <a:lnTo>
                  <a:pt x="442823" y="491489"/>
                </a:lnTo>
                <a:lnTo>
                  <a:pt x="455256" y="501649"/>
                </a:lnTo>
                <a:lnTo>
                  <a:pt x="456069" y="497839"/>
                </a:lnTo>
                <a:lnTo>
                  <a:pt x="458787" y="495299"/>
                </a:lnTo>
                <a:lnTo>
                  <a:pt x="728256" y="495299"/>
                </a:lnTo>
                <a:lnTo>
                  <a:pt x="730669" y="491489"/>
                </a:lnTo>
                <a:close/>
              </a:path>
              <a:path w="763269" h="565150">
                <a:moveTo>
                  <a:pt x="744042" y="490219"/>
                </a:moveTo>
                <a:lnTo>
                  <a:pt x="732840" y="490219"/>
                </a:lnTo>
                <a:lnTo>
                  <a:pt x="736155" y="492759"/>
                </a:lnTo>
                <a:lnTo>
                  <a:pt x="744702" y="491489"/>
                </a:lnTo>
                <a:lnTo>
                  <a:pt x="744042" y="490219"/>
                </a:lnTo>
                <a:close/>
              </a:path>
              <a:path w="763269" h="565150">
                <a:moveTo>
                  <a:pt x="356698" y="478789"/>
                </a:moveTo>
                <a:lnTo>
                  <a:pt x="60426" y="478789"/>
                </a:lnTo>
                <a:lnTo>
                  <a:pt x="61887" y="482599"/>
                </a:lnTo>
                <a:lnTo>
                  <a:pt x="61163" y="486409"/>
                </a:lnTo>
                <a:lnTo>
                  <a:pt x="76542" y="483869"/>
                </a:lnTo>
                <a:lnTo>
                  <a:pt x="97383" y="483869"/>
                </a:lnTo>
                <a:lnTo>
                  <a:pt x="112013" y="481329"/>
                </a:lnTo>
                <a:lnTo>
                  <a:pt x="355379" y="481329"/>
                </a:lnTo>
                <a:lnTo>
                  <a:pt x="356698" y="478789"/>
                </a:lnTo>
                <a:close/>
              </a:path>
              <a:path w="763269" h="565150">
                <a:moveTo>
                  <a:pt x="97383" y="483869"/>
                </a:moveTo>
                <a:lnTo>
                  <a:pt x="76542" y="483869"/>
                </a:lnTo>
                <a:lnTo>
                  <a:pt x="90068" y="485139"/>
                </a:lnTo>
                <a:lnTo>
                  <a:pt x="97383" y="483869"/>
                </a:lnTo>
                <a:close/>
              </a:path>
              <a:path w="763269" h="565150">
                <a:moveTo>
                  <a:pt x="0" y="407669"/>
                </a:moveTo>
                <a:lnTo>
                  <a:pt x="24015" y="421639"/>
                </a:lnTo>
                <a:lnTo>
                  <a:pt x="22542" y="436879"/>
                </a:lnTo>
                <a:lnTo>
                  <a:pt x="10833" y="436879"/>
                </a:lnTo>
                <a:lnTo>
                  <a:pt x="12293" y="444499"/>
                </a:lnTo>
                <a:lnTo>
                  <a:pt x="25298" y="453389"/>
                </a:lnTo>
                <a:lnTo>
                  <a:pt x="35178" y="463549"/>
                </a:lnTo>
                <a:lnTo>
                  <a:pt x="34455" y="468629"/>
                </a:lnTo>
                <a:lnTo>
                  <a:pt x="25679" y="473709"/>
                </a:lnTo>
                <a:lnTo>
                  <a:pt x="36283" y="478789"/>
                </a:lnTo>
                <a:lnTo>
                  <a:pt x="47625" y="480059"/>
                </a:lnTo>
                <a:lnTo>
                  <a:pt x="60426" y="478789"/>
                </a:lnTo>
                <a:lnTo>
                  <a:pt x="356698" y="478789"/>
                </a:lnTo>
                <a:lnTo>
                  <a:pt x="363296" y="466089"/>
                </a:lnTo>
                <a:lnTo>
                  <a:pt x="372491" y="461009"/>
                </a:lnTo>
                <a:lnTo>
                  <a:pt x="388454" y="450849"/>
                </a:lnTo>
                <a:lnTo>
                  <a:pt x="756742" y="450849"/>
                </a:lnTo>
                <a:lnTo>
                  <a:pt x="755542" y="448309"/>
                </a:lnTo>
                <a:lnTo>
                  <a:pt x="726503" y="448309"/>
                </a:lnTo>
                <a:lnTo>
                  <a:pt x="724966" y="447039"/>
                </a:lnTo>
                <a:lnTo>
                  <a:pt x="724738" y="444499"/>
                </a:lnTo>
                <a:lnTo>
                  <a:pt x="730427" y="436879"/>
                </a:lnTo>
                <a:lnTo>
                  <a:pt x="727519" y="434339"/>
                </a:lnTo>
                <a:lnTo>
                  <a:pt x="720958" y="431799"/>
                </a:lnTo>
                <a:lnTo>
                  <a:pt x="43395" y="431799"/>
                </a:lnTo>
                <a:lnTo>
                  <a:pt x="36817" y="421639"/>
                </a:lnTo>
                <a:lnTo>
                  <a:pt x="0" y="407669"/>
                </a:lnTo>
                <a:close/>
              </a:path>
              <a:path w="763269" h="565150">
                <a:moveTo>
                  <a:pt x="737074" y="445769"/>
                </a:moveTo>
                <a:lnTo>
                  <a:pt x="730211" y="447039"/>
                </a:lnTo>
                <a:lnTo>
                  <a:pt x="726503" y="448309"/>
                </a:lnTo>
                <a:lnTo>
                  <a:pt x="744908" y="448309"/>
                </a:lnTo>
                <a:lnTo>
                  <a:pt x="741145" y="447039"/>
                </a:lnTo>
                <a:lnTo>
                  <a:pt x="737074" y="445769"/>
                </a:lnTo>
                <a:close/>
              </a:path>
              <a:path w="763269" h="565150">
                <a:moveTo>
                  <a:pt x="754341" y="445769"/>
                </a:moveTo>
                <a:lnTo>
                  <a:pt x="750849" y="448309"/>
                </a:lnTo>
                <a:lnTo>
                  <a:pt x="755542" y="448309"/>
                </a:lnTo>
                <a:lnTo>
                  <a:pt x="754341" y="445769"/>
                </a:lnTo>
                <a:close/>
              </a:path>
              <a:path w="763269" h="565150">
                <a:moveTo>
                  <a:pt x="686206" y="326389"/>
                </a:moveTo>
                <a:lnTo>
                  <a:pt x="45224" y="326389"/>
                </a:lnTo>
                <a:lnTo>
                  <a:pt x="55473" y="335279"/>
                </a:lnTo>
                <a:lnTo>
                  <a:pt x="28536" y="350519"/>
                </a:lnTo>
                <a:lnTo>
                  <a:pt x="33667" y="350519"/>
                </a:lnTo>
                <a:lnTo>
                  <a:pt x="46469" y="355599"/>
                </a:lnTo>
                <a:lnTo>
                  <a:pt x="59994" y="364489"/>
                </a:lnTo>
                <a:lnTo>
                  <a:pt x="68795" y="367029"/>
                </a:lnTo>
                <a:lnTo>
                  <a:pt x="59626" y="379729"/>
                </a:lnTo>
                <a:lnTo>
                  <a:pt x="51206" y="382269"/>
                </a:lnTo>
                <a:lnTo>
                  <a:pt x="44627" y="383539"/>
                </a:lnTo>
                <a:lnTo>
                  <a:pt x="32931" y="384809"/>
                </a:lnTo>
                <a:lnTo>
                  <a:pt x="33299" y="394969"/>
                </a:lnTo>
                <a:lnTo>
                  <a:pt x="39509" y="403859"/>
                </a:lnTo>
                <a:lnTo>
                  <a:pt x="29629" y="411479"/>
                </a:lnTo>
                <a:lnTo>
                  <a:pt x="49263" y="420369"/>
                </a:lnTo>
                <a:lnTo>
                  <a:pt x="43395" y="431799"/>
                </a:lnTo>
                <a:lnTo>
                  <a:pt x="720958" y="431799"/>
                </a:lnTo>
                <a:lnTo>
                  <a:pt x="707059" y="426719"/>
                </a:lnTo>
                <a:lnTo>
                  <a:pt x="700570" y="424179"/>
                </a:lnTo>
                <a:lnTo>
                  <a:pt x="693102" y="421639"/>
                </a:lnTo>
                <a:lnTo>
                  <a:pt x="699922" y="415289"/>
                </a:lnTo>
                <a:lnTo>
                  <a:pt x="704303" y="407669"/>
                </a:lnTo>
                <a:lnTo>
                  <a:pt x="729392" y="407669"/>
                </a:lnTo>
                <a:lnTo>
                  <a:pt x="731710" y="405129"/>
                </a:lnTo>
                <a:lnTo>
                  <a:pt x="730808" y="396239"/>
                </a:lnTo>
                <a:lnTo>
                  <a:pt x="733463" y="394969"/>
                </a:lnTo>
                <a:lnTo>
                  <a:pt x="742886" y="394969"/>
                </a:lnTo>
                <a:lnTo>
                  <a:pt x="743978" y="389889"/>
                </a:lnTo>
                <a:lnTo>
                  <a:pt x="743089" y="386079"/>
                </a:lnTo>
                <a:lnTo>
                  <a:pt x="743762" y="380999"/>
                </a:lnTo>
                <a:lnTo>
                  <a:pt x="745528" y="377189"/>
                </a:lnTo>
                <a:lnTo>
                  <a:pt x="746836" y="375919"/>
                </a:lnTo>
                <a:lnTo>
                  <a:pt x="742010" y="369569"/>
                </a:lnTo>
                <a:lnTo>
                  <a:pt x="738720" y="369569"/>
                </a:lnTo>
                <a:lnTo>
                  <a:pt x="735888" y="368299"/>
                </a:lnTo>
                <a:lnTo>
                  <a:pt x="738060" y="364489"/>
                </a:lnTo>
                <a:lnTo>
                  <a:pt x="739013" y="363219"/>
                </a:lnTo>
                <a:lnTo>
                  <a:pt x="703402" y="363219"/>
                </a:lnTo>
                <a:lnTo>
                  <a:pt x="704075" y="355599"/>
                </a:lnTo>
                <a:lnTo>
                  <a:pt x="705383" y="350519"/>
                </a:lnTo>
                <a:lnTo>
                  <a:pt x="706932" y="346709"/>
                </a:lnTo>
                <a:lnTo>
                  <a:pt x="693331" y="346709"/>
                </a:lnTo>
                <a:lnTo>
                  <a:pt x="691134" y="344169"/>
                </a:lnTo>
                <a:lnTo>
                  <a:pt x="693331" y="339089"/>
                </a:lnTo>
                <a:lnTo>
                  <a:pt x="695731" y="331469"/>
                </a:lnTo>
                <a:lnTo>
                  <a:pt x="692454" y="328929"/>
                </a:lnTo>
                <a:lnTo>
                  <a:pt x="683907" y="327659"/>
                </a:lnTo>
                <a:lnTo>
                  <a:pt x="686206" y="326389"/>
                </a:lnTo>
                <a:close/>
              </a:path>
              <a:path w="763269" h="565150">
                <a:moveTo>
                  <a:pt x="729392" y="407669"/>
                </a:moveTo>
                <a:lnTo>
                  <a:pt x="704303" y="407669"/>
                </a:lnTo>
                <a:lnTo>
                  <a:pt x="710222" y="416559"/>
                </a:lnTo>
                <a:lnTo>
                  <a:pt x="715251" y="412749"/>
                </a:lnTo>
                <a:lnTo>
                  <a:pt x="720077" y="410209"/>
                </a:lnTo>
                <a:lnTo>
                  <a:pt x="727075" y="410209"/>
                </a:lnTo>
                <a:lnTo>
                  <a:pt x="729392" y="407669"/>
                </a:lnTo>
                <a:close/>
              </a:path>
              <a:path w="763269" h="565150">
                <a:moveTo>
                  <a:pt x="708888" y="360679"/>
                </a:moveTo>
                <a:lnTo>
                  <a:pt x="703402" y="363219"/>
                </a:lnTo>
                <a:lnTo>
                  <a:pt x="739013" y="363219"/>
                </a:lnTo>
                <a:lnTo>
                  <a:pt x="739965" y="361949"/>
                </a:lnTo>
                <a:lnTo>
                  <a:pt x="715251" y="361949"/>
                </a:lnTo>
                <a:lnTo>
                  <a:pt x="708888" y="360679"/>
                </a:lnTo>
                <a:close/>
              </a:path>
              <a:path w="763269" h="565150">
                <a:moveTo>
                  <a:pt x="745528" y="331469"/>
                </a:moveTo>
                <a:lnTo>
                  <a:pt x="741121" y="335279"/>
                </a:lnTo>
                <a:lnTo>
                  <a:pt x="738505" y="340359"/>
                </a:lnTo>
                <a:lnTo>
                  <a:pt x="734555" y="342899"/>
                </a:lnTo>
                <a:lnTo>
                  <a:pt x="731037" y="345439"/>
                </a:lnTo>
                <a:lnTo>
                  <a:pt x="728179" y="349249"/>
                </a:lnTo>
                <a:lnTo>
                  <a:pt x="724903" y="353059"/>
                </a:lnTo>
                <a:lnTo>
                  <a:pt x="720953" y="359409"/>
                </a:lnTo>
                <a:lnTo>
                  <a:pt x="719645" y="361949"/>
                </a:lnTo>
                <a:lnTo>
                  <a:pt x="739965" y="361949"/>
                </a:lnTo>
                <a:lnTo>
                  <a:pt x="740918" y="360679"/>
                </a:lnTo>
                <a:lnTo>
                  <a:pt x="746620" y="355599"/>
                </a:lnTo>
                <a:lnTo>
                  <a:pt x="746459" y="353059"/>
                </a:lnTo>
                <a:lnTo>
                  <a:pt x="746493" y="350519"/>
                </a:lnTo>
                <a:lnTo>
                  <a:pt x="746836" y="346709"/>
                </a:lnTo>
                <a:lnTo>
                  <a:pt x="746836" y="340359"/>
                </a:lnTo>
                <a:lnTo>
                  <a:pt x="745718" y="336549"/>
                </a:lnTo>
                <a:lnTo>
                  <a:pt x="745528" y="331469"/>
                </a:lnTo>
                <a:close/>
              </a:path>
              <a:path w="763269" h="565150">
                <a:moveTo>
                  <a:pt x="710653" y="341629"/>
                </a:moveTo>
                <a:lnTo>
                  <a:pt x="705167" y="344169"/>
                </a:lnTo>
                <a:lnTo>
                  <a:pt x="698601" y="345439"/>
                </a:lnTo>
                <a:lnTo>
                  <a:pt x="695071" y="346709"/>
                </a:lnTo>
                <a:lnTo>
                  <a:pt x="706932" y="346709"/>
                </a:lnTo>
                <a:lnTo>
                  <a:pt x="710653" y="341629"/>
                </a:lnTo>
                <a:close/>
              </a:path>
              <a:path w="763269" h="565150">
                <a:moveTo>
                  <a:pt x="65519" y="265429"/>
                </a:moveTo>
                <a:lnTo>
                  <a:pt x="51981" y="273049"/>
                </a:lnTo>
                <a:lnTo>
                  <a:pt x="47091" y="287019"/>
                </a:lnTo>
                <a:lnTo>
                  <a:pt x="36448" y="294639"/>
                </a:lnTo>
                <a:lnTo>
                  <a:pt x="33896" y="303529"/>
                </a:lnTo>
                <a:lnTo>
                  <a:pt x="41719" y="311149"/>
                </a:lnTo>
                <a:lnTo>
                  <a:pt x="37185" y="320039"/>
                </a:lnTo>
                <a:lnTo>
                  <a:pt x="32791" y="321309"/>
                </a:lnTo>
                <a:lnTo>
                  <a:pt x="25107" y="321309"/>
                </a:lnTo>
                <a:lnTo>
                  <a:pt x="28028" y="331469"/>
                </a:lnTo>
                <a:lnTo>
                  <a:pt x="32791" y="327659"/>
                </a:lnTo>
                <a:lnTo>
                  <a:pt x="42849" y="327659"/>
                </a:lnTo>
                <a:lnTo>
                  <a:pt x="45224" y="326389"/>
                </a:lnTo>
                <a:lnTo>
                  <a:pt x="686206" y="326389"/>
                </a:lnTo>
                <a:lnTo>
                  <a:pt x="688505" y="325119"/>
                </a:lnTo>
                <a:lnTo>
                  <a:pt x="684555" y="316229"/>
                </a:lnTo>
                <a:lnTo>
                  <a:pt x="710230" y="316229"/>
                </a:lnTo>
                <a:lnTo>
                  <a:pt x="710247" y="311149"/>
                </a:lnTo>
                <a:lnTo>
                  <a:pt x="712317" y="306069"/>
                </a:lnTo>
                <a:lnTo>
                  <a:pt x="714705" y="300989"/>
                </a:lnTo>
                <a:lnTo>
                  <a:pt x="714413" y="290829"/>
                </a:lnTo>
                <a:lnTo>
                  <a:pt x="720039" y="285749"/>
                </a:lnTo>
                <a:lnTo>
                  <a:pt x="714705" y="283209"/>
                </a:lnTo>
                <a:lnTo>
                  <a:pt x="710844" y="283209"/>
                </a:lnTo>
                <a:lnTo>
                  <a:pt x="713257" y="276859"/>
                </a:lnTo>
                <a:lnTo>
                  <a:pt x="84531" y="276859"/>
                </a:lnTo>
                <a:lnTo>
                  <a:pt x="75399" y="266699"/>
                </a:lnTo>
                <a:lnTo>
                  <a:pt x="65519" y="265429"/>
                </a:lnTo>
                <a:close/>
              </a:path>
              <a:path w="763269" h="565150">
                <a:moveTo>
                  <a:pt x="42849" y="327659"/>
                </a:moveTo>
                <a:lnTo>
                  <a:pt x="32791" y="327659"/>
                </a:lnTo>
                <a:lnTo>
                  <a:pt x="40474" y="328929"/>
                </a:lnTo>
                <a:lnTo>
                  <a:pt x="42849" y="327659"/>
                </a:lnTo>
                <a:close/>
              </a:path>
              <a:path w="763269" h="565150">
                <a:moveTo>
                  <a:pt x="702106" y="316229"/>
                </a:moveTo>
                <a:lnTo>
                  <a:pt x="690257" y="316229"/>
                </a:lnTo>
                <a:lnTo>
                  <a:pt x="695502" y="318769"/>
                </a:lnTo>
                <a:lnTo>
                  <a:pt x="702106" y="316229"/>
                </a:lnTo>
                <a:close/>
              </a:path>
              <a:path w="763269" h="565150">
                <a:moveTo>
                  <a:pt x="710230" y="316229"/>
                </a:moveTo>
                <a:lnTo>
                  <a:pt x="708456" y="316229"/>
                </a:lnTo>
                <a:lnTo>
                  <a:pt x="710222" y="318769"/>
                </a:lnTo>
                <a:lnTo>
                  <a:pt x="710230" y="316229"/>
                </a:lnTo>
                <a:close/>
              </a:path>
              <a:path w="763269" h="565150">
                <a:moveTo>
                  <a:pt x="662660" y="228599"/>
                </a:moveTo>
                <a:lnTo>
                  <a:pt x="128371" y="228599"/>
                </a:lnTo>
                <a:lnTo>
                  <a:pt x="127292" y="236219"/>
                </a:lnTo>
                <a:lnTo>
                  <a:pt x="120713" y="237489"/>
                </a:lnTo>
                <a:lnTo>
                  <a:pt x="101371" y="242569"/>
                </a:lnTo>
                <a:lnTo>
                  <a:pt x="105016" y="251459"/>
                </a:lnTo>
                <a:lnTo>
                  <a:pt x="90030" y="273049"/>
                </a:lnTo>
                <a:lnTo>
                  <a:pt x="84531" y="276859"/>
                </a:lnTo>
                <a:lnTo>
                  <a:pt x="713257" y="276859"/>
                </a:lnTo>
                <a:lnTo>
                  <a:pt x="714705" y="273049"/>
                </a:lnTo>
                <a:lnTo>
                  <a:pt x="715581" y="265429"/>
                </a:lnTo>
                <a:lnTo>
                  <a:pt x="717080" y="256539"/>
                </a:lnTo>
                <a:lnTo>
                  <a:pt x="717756" y="252729"/>
                </a:lnTo>
                <a:lnTo>
                  <a:pt x="704316" y="252729"/>
                </a:lnTo>
                <a:lnTo>
                  <a:pt x="704024" y="248919"/>
                </a:lnTo>
                <a:lnTo>
                  <a:pt x="704913" y="242569"/>
                </a:lnTo>
                <a:lnTo>
                  <a:pt x="706293" y="237489"/>
                </a:lnTo>
                <a:lnTo>
                  <a:pt x="676135" y="237489"/>
                </a:lnTo>
                <a:lnTo>
                  <a:pt x="673163" y="236219"/>
                </a:lnTo>
                <a:lnTo>
                  <a:pt x="671677" y="232409"/>
                </a:lnTo>
                <a:lnTo>
                  <a:pt x="661898" y="232409"/>
                </a:lnTo>
                <a:lnTo>
                  <a:pt x="662660" y="228599"/>
                </a:lnTo>
                <a:close/>
              </a:path>
              <a:path w="763269" h="565150">
                <a:moveTo>
                  <a:pt x="717981" y="251459"/>
                </a:moveTo>
                <a:lnTo>
                  <a:pt x="711746" y="251459"/>
                </a:lnTo>
                <a:lnTo>
                  <a:pt x="704316" y="252729"/>
                </a:lnTo>
                <a:lnTo>
                  <a:pt x="717756" y="252729"/>
                </a:lnTo>
                <a:lnTo>
                  <a:pt x="717981" y="251459"/>
                </a:lnTo>
                <a:close/>
              </a:path>
              <a:path w="763269" h="565150">
                <a:moveTo>
                  <a:pt x="705802" y="224789"/>
                </a:moveTo>
                <a:lnTo>
                  <a:pt x="703719" y="224789"/>
                </a:lnTo>
                <a:lnTo>
                  <a:pt x="698093" y="227329"/>
                </a:lnTo>
                <a:lnTo>
                  <a:pt x="693026" y="228599"/>
                </a:lnTo>
                <a:lnTo>
                  <a:pt x="688594" y="228599"/>
                </a:lnTo>
                <a:lnTo>
                  <a:pt x="682663" y="229869"/>
                </a:lnTo>
                <a:lnTo>
                  <a:pt x="678205" y="236219"/>
                </a:lnTo>
                <a:lnTo>
                  <a:pt x="676135" y="237489"/>
                </a:lnTo>
                <a:lnTo>
                  <a:pt x="706293" y="237489"/>
                </a:lnTo>
                <a:lnTo>
                  <a:pt x="706983" y="234949"/>
                </a:lnTo>
                <a:lnTo>
                  <a:pt x="705802" y="224789"/>
                </a:lnTo>
                <a:close/>
              </a:path>
              <a:path w="763269" h="565150">
                <a:moveTo>
                  <a:pt x="135191" y="148589"/>
                </a:moveTo>
                <a:lnTo>
                  <a:pt x="138125" y="160019"/>
                </a:lnTo>
                <a:lnTo>
                  <a:pt x="138480" y="173989"/>
                </a:lnTo>
                <a:lnTo>
                  <a:pt x="143979" y="182879"/>
                </a:lnTo>
                <a:lnTo>
                  <a:pt x="138861" y="187959"/>
                </a:lnTo>
                <a:lnTo>
                  <a:pt x="134835" y="189229"/>
                </a:lnTo>
                <a:lnTo>
                  <a:pt x="137401" y="195579"/>
                </a:lnTo>
                <a:lnTo>
                  <a:pt x="139204" y="214629"/>
                </a:lnTo>
                <a:lnTo>
                  <a:pt x="122173" y="229869"/>
                </a:lnTo>
                <a:lnTo>
                  <a:pt x="128371" y="228599"/>
                </a:lnTo>
                <a:lnTo>
                  <a:pt x="662660" y="228599"/>
                </a:lnTo>
                <a:lnTo>
                  <a:pt x="663676" y="223519"/>
                </a:lnTo>
                <a:lnTo>
                  <a:pt x="665149" y="214629"/>
                </a:lnTo>
                <a:lnTo>
                  <a:pt x="667232" y="205739"/>
                </a:lnTo>
                <a:lnTo>
                  <a:pt x="666993" y="203199"/>
                </a:lnTo>
                <a:lnTo>
                  <a:pt x="641121" y="203199"/>
                </a:lnTo>
                <a:lnTo>
                  <a:pt x="638352" y="200659"/>
                </a:lnTo>
                <a:lnTo>
                  <a:pt x="638516" y="198119"/>
                </a:lnTo>
                <a:lnTo>
                  <a:pt x="619683" y="198119"/>
                </a:lnTo>
                <a:lnTo>
                  <a:pt x="620776" y="193039"/>
                </a:lnTo>
                <a:lnTo>
                  <a:pt x="619315" y="181609"/>
                </a:lnTo>
                <a:lnTo>
                  <a:pt x="616762" y="175259"/>
                </a:lnTo>
                <a:lnTo>
                  <a:pt x="619315" y="171449"/>
                </a:lnTo>
                <a:lnTo>
                  <a:pt x="623341" y="162559"/>
                </a:lnTo>
                <a:lnTo>
                  <a:pt x="622609" y="158749"/>
                </a:lnTo>
                <a:lnTo>
                  <a:pt x="144703" y="158749"/>
                </a:lnTo>
                <a:lnTo>
                  <a:pt x="145440" y="151129"/>
                </a:lnTo>
                <a:lnTo>
                  <a:pt x="135191" y="148589"/>
                </a:lnTo>
                <a:close/>
              </a:path>
              <a:path w="763269" h="565150">
                <a:moveTo>
                  <a:pt x="651802" y="201929"/>
                </a:moveTo>
                <a:lnTo>
                  <a:pt x="641121" y="203199"/>
                </a:lnTo>
                <a:lnTo>
                  <a:pt x="658622" y="203199"/>
                </a:lnTo>
                <a:lnTo>
                  <a:pt x="651802" y="201929"/>
                </a:lnTo>
                <a:close/>
              </a:path>
              <a:path w="763269" h="565150">
                <a:moveTo>
                  <a:pt x="666635" y="199389"/>
                </a:moveTo>
                <a:lnTo>
                  <a:pt x="658622" y="203199"/>
                </a:lnTo>
                <a:lnTo>
                  <a:pt x="666993" y="203199"/>
                </a:lnTo>
                <a:lnTo>
                  <a:pt x="666635" y="199389"/>
                </a:lnTo>
                <a:close/>
              </a:path>
              <a:path w="763269" h="565150">
                <a:moveTo>
                  <a:pt x="639089" y="189229"/>
                </a:moveTo>
                <a:lnTo>
                  <a:pt x="630301" y="193039"/>
                </a:lnTo>
                <a:lnTo>
                  <a:pt x="626275" y="198119"/>
                </a:lnTo>
                <a:lnTo>
                  <a:pt x="638516" y="198119"/>
                </a:lnTo>
                <a:lnTo>
                  <a:pt x="639089" y="189229"/>
                </a:lnTo>
                <a:close/>
              </a:path>
              <a:path w="763269" h="565150">
                <a:moveTo>
                  <a:pt x="164096" y="123189"/>
                </a:moveTo>
                <a:lnTo>
                  <a:pt x="151295" y="137159"/>
                </a:lnTo>
                <a:lnTo>
                  <a:pt x="150558" y="147319"/>
                </a:lnTo>
                <a:lnTo>
                  <a:pt x="144703" y="158749"/>
                </a:lnTo>
                <a:lnTo>
                  <a:pt x="622609" y="158749"/>
                </a:lnTo>
                <a:lnTo>
                  <a:pt x="621144" y="151129"/>
                </a:lnTo>
                <a:lnTo>
                  <a:pt x="625538" y="144779"/>
                </a:lnTo>
                <a:lnTo>
                  <a:pt x="632853" y="140969"/>
                </a:lnTo>
                <a:lnTo>
                  <a:pt x="632002" y="138429"/>
                </a:lnTo>
                <a:lnTo>
                  <a:pt x="170675" y="138429"/>
                </a:lnTo>
                <a:lnTo>
                  <a:pt x="164096" y="123189"/>
                </a:lnTo>
                <a:close/>
              </a:path>
              <a:path w="763269" h="565150">
                <a:moveTo>
                  <a:pt x="174713" y="130809"/>
                </a:moveTo>
                <a:lnTo>
                  <a:pt x="170675" y="138429"/>
                </a:lnTo>
                <a:lnTo>
                  <a:pt x="596633" y="138429"/>
                </a:lnTo>
                <a:lnTo>
                  <a:pt x="587121" y="135889"/>
                </a:lnTo>
                <a:lnTo>
                  <a:pt x="578700" y="135889"/>
                </a:lnTo>
                <a:lnTo>
                  <a:pt x="582180" y="132079"/>
                </a:lnTo>
                <a:lnTo>
                  <a:pt x="202628" y="132079"/>
                </a:lnTo>
                <a:lnTo>
                  <a:pt x="174713" y="130809"/>
                </a:lnTo>
                <a:close/>
              </a:path>
              <a:path w="763269" h="565150">
                <a:moveTo>
                  <a:pt x="624433" y="119379"/>
                </a:moveTo>
                <a:lnTo>
                  <a:pt x="615302" y="124459"/>
                </a:lnTo>
                <a:lnTo>
                  <a:pt x="606513" y="125729"/>
                </a:lnTo>
                <a:lnTo>
                  <a:pt x="605053" y="132079"/>
                </a:lnTo>
                <a:lnTo>
                  <a:pt x="596633" y="138429"/>
                </a:lnTo>
                <a:lnTo>
                  <a:pt x="632002" y="138429"/>
                </a:lnTo>
                <a:lnTo>
                  <a:pt x="630301" y="133349"/>
                </a:lnTo>
                <a:lnTo>
                  <a:pt x="625538" y="132079"/>
                </a:lnTo>
                <a:lnTo>
                  <a:pt x="624433" y="119379"/>
                </a:lnTo>
                <a:close/>
              </a:path>
              <a:path w="763269" h="565150">
                <a:moveTo>
                  <a:pt x="213677" y="99059"/>
                </a:moveTo>
                <a:lnTo>
                  <a:pt x="215849" y="114299"/>
                </a:lnTo>
                <a:lnTo>
                  <a:pt x="220141" y="119379"/>
                </a:lnTo>
                <a:lnTo>
                  <a:pt x="214998" y="119379"/>
                </a:lnTo>
                <a:lnTo>
                  <a:pt x="202628" y="132079"/>
                </a:lnTo>
                <a:lnTo>
                  <a:pt x="582180" y="132079"/>
                </a:lnTo>
                <a:lnTo>
                  <a:pt x="585660" y="128269"/>
                </a:lnTo>
                <a:lnTo>
                  <a:pt x="593331" y="128269"/>
                </a:lnTo>
                <a:lnTo>
                  <a:pt x="598830" y="120649"/>
                </a:lnTo>
                <a:lnTo>
                  <a:pt x="601389" y="116839"/>
                </a:lnTo>
                <a:lnTo>
                  <a:pt x="228676" y="116839"/>
                </a:lnTo>
                <a:lnTo>
                  <a:pt x="213677" y="99059"/>
                </a:lnTo>
                <a:close/>
              </a:path>
              <a:path w="763269" h="565150">
                <a:moveTo>
                  <a:pt x="253936" y="67309"/>
                </a:moveTo>
                <a:lnTo>
                  <a:pt x="248424" y="77469"/>
                </a:lnTo>
                <a:lnTo>
                  <a:pt x="244779" y="88899"/>
                </a:lnTo>
                <a:lnTo>
                  <a:pt x="240029" y="100329"/>
                </a:lnTo>
                <a:lnTo>
                  <a:pt x="241846" y="107949"/>
                </a:lnTo>
                <a:lnTo>
                  <a:pt x="228676" y="116839"/>
                </a:lnTo>
                <a:lnTo>
                  <a:pt x="601389" y="116839"/>
                </a:lnTo>
                <a:lnTo>
                  <a:pt x="603948" y="113029"/>
                </a:lnTo>
                <a:lnTo>
                  <a:pt x="607606" y="107949"/>
                </a:lnTo>
                <a:lnTo>
                  <a:pt x="451739" y="107949"/>
                </a:lnTo>
                <a:lnTo>
                  <a:pt x="454317" y="102869"/>
                </a:lnTo>
                <a:lnTo>
                  <a:pt x="456488" y="97789"/>
                </a:lnTo>
                <a:lnTo>
                  <a:pt x="455041" y="93979"/>
                </a:lnTo>
                <a:lnTo>
                  <a:pt x="460159" y="86359"/>
                </a:lnTo>
                <a:lnTo>
                  <a:pt x="462112" y="76199"/>
                </a:lnTo>
                <a:lnTo>
                  <a:pt x="265620" y="76199"/>
                </a:lnTo>
                <a:lnTo>
                  <a:pt x="253936" y="67309"/>
                </a:lnTo>
                <a:close/>
              </a:path>
              <a:path w="763269" h="565150">
                <a:moveTo>
                  <a:pt x="472947" y="85089"/>
                </a:moveTo>
                <a:lnTo>
                  <a:pt x="470408" y="91439"/>
                </a:lnTo>
                <a:lnTo>
                  <a:pt x="467829" y="96519"/>
                </a:lnTo>
                <a:lnTo>
                  <a:pt x="464553" y="99059"/>
                </a:lnTo>
                <a:lnTo>
                  <a:pt x="465277" y="105409"/>
                </a:lnTo>
                <a:lnTo>
                  <a:pt x="464908" y="107949"/>
                </a:lnTo>
                <a:lnTo>
                  <a:pt x="607606" y="107949"/>
                </a:lnTo>
                <a:lnTo>
                  <a:pt x="607974" y="102869"/>
                </a:lnTo>
                <a:lnTo>
                  <a:pt x="609511" y="101599"/>
                </a:lnTo>
                <a:lnTo>
                  <a:pt x="520522" y="101599"/>
                </a:lnTo>
                <a:lnTo>
                  <a:pt x="515404" y="92709"/>
                </a:lnTo>
                <a:lnTo>
                  <a:pt x="511009" y="90169"/>
                </a:lnTo>
                <a:lnTo>
                  <a:pt x="479552" y="90169"/>
                </a:lnTo>
                <a:lnTo>
                  <a:pt x="475881" y="88899"/>
                </a:lnTo>
                <a:lnTo>
                  <a:pt x="472947" y="85089"/>
                </a:lnTo>
                <a:close/>
              </a:path>
              <a:path w="763269" h="565150">
                <a:moveTo>
                  <a:pt x="547230" y="87629"/>
                </a:moveTo>
                <a:lnTo>
                  <a:pt x="540296" y="87629"/>
                </a:lnTo>
                <a:lnTo>
                  <a:pt x="534797" y="91439"/>
                </a:lnTo>
                <a:lnTo>
                  <a:pt x="526389" y="93979"/>
                </a:lnTo>
                <a:lnTo>
                  <a:pt x="523074" y="97789"/>
                </a:lnTo>
                <a:lnTo>
                  <a:pt x="520522" y="101599"/>
                </a:lnTo>
                <a:lnTo>
                  <a:pt x="609511" y="101599"/>
                </a:lnTo>
                <a:lnTo>
                  <a:pt x="615657" y="96519"/>
                </a:lnTo>
                <a:lnTo>
                  <a:pt x="606513" y="92709"/>
                </a:lnTo>
                <a:lnTo>
                  <a:pt x="554558" y="92709"/>
                </a:lnTo>
                <a:lnTo>
                  <a:pt x="551268" y="90169"/>
                </a:lnTo>
                <a:lnTo>
                  <a:pt x="547230" y="87629"/>
                </a:lnTo>
                <a:close/>
              </a:path>
              <a:path w="763269" h="565150">
                <a:moveTo>
                  <a:pt x="586752" y="76199"/>
                </a:moveTo>
                <a:lnTo>
                  <a:pt x="577227" y="78739"/>
                </a:lnTo>
                <a:lnTo>
                  <a:pt x="571398" y="81279"/>
                </a:lnTo>
                <a:lnTo>
                  <a:pt x="561873" y="86359"/>
                </a:lnTo>
                <a:lnTo>
                  <a:pt x="557491" y="91439"/>
                </a:lnTo>
                <a:lnTo>
                  <a:pt x="554558" y="92709"/>
                </a:lnTo>
                <a:lnTo>
                  <a:pt x="606513" y="92709"/>
                </a:lnTo>
                <a:lnTo>
                  <a:pt x="606695" y="91439"/>
                </a:lnTo>
                <a:lnTo>
                  <a:pt x="585304" y="91439"/>
                </a:lnTo>
                <a:lnTo>
                  <a:pt x="586752" y="76199"/>
                </a:lnTo>
                <a:close/>
              </a:path>
              <a:path w="763269" h="565150">
                <a:moveTo>
                  <a:pt x="607606" y="85089"/>
                </a:moveTo>
                <a:lnTo>
                  <a:pt x="599554" y="85089"/>
                </a:lnTo>
                <a:lnTo>
                  <a:pt x="591870" y="87629"/>
                </a:lnTo>
                <a:lnTo>
                  <a:pt x="585304" y="91439"/>
                </a:lnTo>
                <a:lnTo>
                  <a:pt x="606695" y="91439"/>
                </a:lnTo>
                <a:lnTo>
                  <a:pt x="607606" y="85089"/>
                </a:lnTo>
                <a:close/>
              </a:path>
              <a:path w="763269" h="565150">
                <a:moveTo>
                  <a:pt x="497471" y="68579"/>
                </a:moveTo>
                <a:lnTo>
                  <a:pt x="486130" y="78739"/>
                </a:lnTo>
                <a:lnTo>
                  <a:pt x="482485" y="87629"/>
                </a:lnTo>
                <a:lnTo>
                  <a:pt x="479552" y="90169"/>
                </a:lnTo>
                <a:lnTo>
                  <a:pt x="511009" y="90169"/>
                </a:lnTo>
                <a:lnTo>
                  <a:pt x="504431" y="78739"/>
                </a:lnTo>
                <a:lnTo>
                  <a:pt x="497471" y="68579"/>
                </a:lnTo>
                <a:close/>
              </a:path>
              <a:path w="763269" h="565150">
                <a:moveTo>
                  <a:pt x="280276" y="58419"/>
                </a:moveTo>
                <a:lnTo>
                  <a:pt x="265620" y="76199"/>
                </a:lnTo>
                <a:lnTo>
                  <a:pt x="462112" y="76199"/>
                </a:lnTo>
                <a:lnTo>
                  <a:pt x="462356" y="74929"/>
                </a:lnTo>
                <a:lnTo>
                  <a:pt x="462534" y="72389"/>
                </a:lnTo>
                <a:lnTo>
                  <a:pt x="294170" y="72389"/>
                </a:lnTo>
                <a:lnTo>
                  <a:pt x="290156" y="67309"/>
                </a:lnTo>
                <a:lnTo>
                  <a:pt x="280276" y="58419"/>
                </a:lnTo>
                <a:close/>
              </a:path>
              <a:path w="763269" h="565150">
                <a:moveTo>
                  <a:pt x="311378" y="43179"/>
                </a:moveTo>
                <a:lnTo>
                  <a:pt x="307720" y="49529"/>
                </a:lnTo>
                <a:lnTo>
                  <a:pt x="304050" y="54609"/>
                </a:lnTo>
                <a:lnTo>
                  <a:pt x="299288" y="63499"/>
                </a:lnTo>
                <a:lnTo>
                  <a:pt x="294170" y="72389"/>
                </a:lnTo>
                <a:lnTo>
                  <a:pt x="462534" y="72389"/>
                </a:lnTo>
                <a:lnTo>
                  <a:pt x="463067" y="64769"/>
                </a:lnTo>
                <a:lnTo>
                  <a:pt x="463121" y="63499"/>
                </a:lnTo>
                <a:lnTo>
                  <a:pt x="412953" y="63499"/>
                </a:lnTo>
                <a:lnTo>
                  <a:pt x="412861" y="60959"/>
                </a:lnTo>
                <a:lnTo>
                  <a:pt x="344525" y="60959"/>
                </a:lnTo>
                <a:lnTo>
                  <a:pt x="343433" y="50799"/>
                </a:lnTo>
                <a:lnTo>
                  <a:pt x="343192" y="46989"/>
                </a:lnTo>
                <a:lnTo>
                  <a:pt x="321970" y="46989"/>
                </a:lnTo>
                <a:lnTo>
                  <a:pt x="311378" y="43179"/>
                </a:lnTo>
                <a:close/>
              </a:path>
              <a:path w="763269" h="565150">
                <a:moveTo>
                  <a:pt x="443331" y="41909"/>
                </a:moveTo>
                <a:lnTo>
                  <a:pt x="439292" y="45719"/>
                </a:lnTo>
                <a:lnTo>
                  <a:pt x="433069" y="48259"/>
                </a:lnTo>
                <a:lnTo>
                  <a:pt x="426123" y="52069"/>
                </a:lnTo>
                <a:lnTo>
                  <a:pt x="418058" y="58419"/>
                </a:lnTo>
                <a:lnTo>
                  <a:pt x="412953" y="63499"/>
                </a:lnTo>
                <a:lnTo>
                  <a:pt x="463121" y="63499"/>
                </a:lnTo>
                <a:lnTo>
                  <a:pt x="463285" y="59689"/>
                </a:lnTo>
                <a:lnTo>
                  <a:pt x="447344" y="59689"/>
                </a:lnTo>
                <a:lnTo>
                  <a:pt x="445884" y="55879"/>
                </a:lnTo>
                <a:lnTo>
                  <a:pt x="444423" y="45719"/>
                </a:lnTo>
                <a:lnTo>
                  <a:pt x="443331" y="41909"/>
                </a:lnTo>
                <a:close/>
              </a:path>
              <a:path w="763269" h="565150">
                <a:moveTo>
                  <a:pt x="382206" y="0"/>
                </a:moveTo>
                <a:lnTo>
                  <a:pt x="378917" y="21589"/>
                </a:lnTo>
                <a:lnTo>
                  <a:pt x="377825" y="27939"/>
                </a:lnTo>
                <a:lnTo>
                  <a:pt x="373799" y="33019"/>
                </a:lnTo>
                <a:lnTo>
                  <a:pt x="368300" y="36829"/>
                </a:lnTo>
                <a:lnTo>
                  <a:pt x="365010" y="39369"/>
                </a:lnTo>
                <a:lnTo>
                  <a:pt x="363931" y="53339"/>
                </a:lnTo>
                <a:lnTo>
                  <a:pt x="362458" y="55879"/>
                </a:lnTo>
                <a:lnTo>
                  <a:pt x="355511" y="57149"/>
                </a:lnTo>
                <a:lnTo>
                  <a:pt x="350392" y="58419"/>
                </a:lnTo>
                <a:lnTo>
                  <a:pt x="347091" y="60959"/>
                </a:lnTo>
                <a:lnTo>
                  <a:pt x="412861" y="60959"/>
                </a:lnTo>
                <a:lnTo>
                  <a:pt x="412676" y="55879"/>
                </a:lnTo>
                <a:lnTo>
                  <a:pt x="412584" y="44449"/>
                </a:lnTo>
                <a:lnTo>
                  <a:pt x="414058" y="34289"/>
                </a:lnTo>
                <a:lnTo>
                  <a:pt x="409663" y="30479"/>
                </a:lnTo>
                <a:lnTo>
                  <a:pt x="411015" y="20319"/>
                </a:lnTo>
                <a:lnTo>
                  <a:pt x="391363" y="20319"/>
                </a:lnTo>
                <a:lnTo>
                  <a:pt x="388797" y="19049"/>
                </a:lnTo>
                <a:lnTo>
                  <a:pt x="386245" y="16509"/>
                </a:lnTo>
                <a:lnTo>
                  <a:pt x="385864" y="7619"/>
                </a:lnTo>
                <a:lnTo>
                  <a:pt x="382206" y="0"/>
                </a:lnTo>
                <a:close/>
              </a:path>
              <a:path w="763269" h="565150">
                <a:moveTo>
                  <a:pt x="463448" y="55879"/>
                </a:moveTo>
                <a:lnTo>
                  <a:pt x="455383" y="55879"/>
                </a:lnTo>
                <a:lnTo>
                  <a:pt x="447344" y="59689"/>
                </a:lnTo>
                <a:lnTo>
                  <a:pt x="463285" y="59689"/>
                </a:lnTo>
                <a:lnTo>
                  <a:pt x="463448" y="55879"/>
                </a:lnTo>
                <a:close/>
              </a:path>
              <a:path w="763269" h="565150">
                <a:moveTo>
                  <a:pt x="342709" y="39369"/>
                </a:moveTo>
                <a:lnTo>
                  <a:pt x="336842" y="40639"/>
                </a:lnTo>
                <a:lnTo>
                  <a:pt x="332460" y="45719"/>
                </a:lnTo>
                <a:lnTo>
                  <a:pt x="326605" y="46989"/>
                </a:lnTo>
                <a:lnTo>
                  <a:pt x="343192" y="46989"/>
                </a:lnTo>
                <a:lnTo>
                  <a:pt x="342709" y="39369"/>
                </a:lnTo>
                <a:close/>
              </a:path>
              <a:path w="763269" h="565150">
                <a:moveTo>
                  <a:pt x="411861" y="13969"/>
                </a:moveTo>
                <a:lnTo>
                  <a:pt x="407098" y="16509"/>
                </a:lnTo>
                <a:lnTo>
                  <a:pt x="396113" y="16509"/>
                </a:lnTo>
                <a:lnTo>
                  <a:pt x="391363" y="20319"/>
                </a:lnTo>
                <a:lnTo>
                  <a:pt x="411015" y="20319"/>
                </a:lnTo>
                <a:lnTo>
                  <a:pt x="411861" y="13969"/>
                </a:lnTo>
                <a:close/>
              </a:path>
            </a:pathLst>
          </a:custGeom>
          <a:solidFill>
            <a:srgbClr val="D0DBA3"/>
          </a:solidFill>
        </p:spPr>
        <p:txBody>
          <a:bodyPr wrap="square" lIns="0" tIns="0" rIns="0" bIns="0" rtlCol="0"/>
          <a:lstStyle/>
          <a:p>
            <a:endParaRPr/>
          </a:p>
        </p:txBody>
      </p:sp>
      <p:sp>
        <p:nvSpPr>
          <p:cNvPr id="2375" name="object 2375"/>
          <p:cNvSpPr/>
          <p:nvPr/>
        </p:nvSpPr>
        <p:spPr>
          <a:xfrm>
            <a:off x="1405026" y="2184280"/>
            <a:ext cx="765810" cy="567690"/>
          </a:xfrm>
          <a:custGeom>
            <a:avLst/>
            <a:gdLst/>
            <a:ahLst/>
            <a:cxnLst/>
            <a:rect l="l" t="t" r="r" b="b"/>
            <a:pathLst>
              <a:path w="765810" h="567689">
                <a:moveTo>
                  <a:pt x="490369" y="500379"/>
                </a:moveTo>
                <a:lnTo>
                  <a:pt x="487070" y="500379"/>
                </a:lnTo>
                <a:lnTo>
                  <a:pt x="490753" y="505459"/>
                </a:lnTo>
                <a:lnTo>
                  <a:pt x="490918" y="506729"/>
                </a:lnTo>
                <a:lnTo>
                  <a:pt x="496443" y="511809"/>
                </a:lnTo>
                <a:lnTo>
                  <a:pt x="492429" y="514349"/>
                </a:lnTo>
                <a:lnTo>
                  <a:pt x="491921" y="514349"/>
                </a:lnTo>
                <a:lnTo>
                  <a:pt x="485140" y="524509"/>
                </a:lnTo>
                <a:lnTo>
                  <a:pt x="484873" y="524509"/>
                </a:lnTo>
                <a:lnTo>
                  <a:pt x="484644" y="530859"/>
                </a:lnTo>
                <a:lnTo>
                  <a:pt x="483095" y="537209"/>
                </a:lnTo>
                <a:lnTo>
                  <a:pt x="483057" y="538479"/>
                </a:lnTo>
                <a:lnTo>
                  <a:pt x="483908" y="546099"/>
                </a:lnTo>
                <a:lnTo>
                  <a:pt x="480237" y="551179"/>
                </a:lnTo>
                <a:lnTo>
                  <a:pt x="479933" y="551179"/>
                </a:lnTo>
                <a:lnTo>
                  <a:pt x="477215" y="560069"/>
                </a:lnTo>
                <a:lnTo>
                  <a:pt x="477240" y="561339"/>
                </a:lnTo>
                <a:lnTo>
                  <a:pt x="479729" y="567689"/>
                </a:lnTo>
                <a:lnTo>
                  <a:pt x="481723" y="567689"/>
                </a:lnTo>
                <a:lnTo>
                  <a:pt x="487400" y="565149"/>
                </a:lnTo>
                <a:lnTo>
                  <a:pt x="481799" y="565149"/>
                </a:lnTo>
                <a:lnTo>
                  <a:pt x="480021" y="560069"/>
                </a:lnTo>
                <a:lnTo>
                  <a:pt x="482523" y="552449"/>
                </a:lnTo>
                <a:lnTo>
                  <a:pt x="486410" y="548639"/>
                </a:lnTo>
                <a:lnTo>
                  <a:pt x="486752" y="547369"/>
                </a:lnTo>
                <a:lnTo>
                  <a:pt x="485863" y="538479"/>
                </a:lnTo>
                <a:lnTo>
                  <a:pt x="487400" y="532129"/>
                </a:lnTo>
                <a:lnTo>
                  <a:pt x="487654" y="525779"/>
                </a:lnTo>
                <a:lnTo>
                  <a:pt x="494004" y="516889"/>
                </a:lnTo>
                <a:lnTo>
                  <a:pt x="499376" y="514349"/>
                </a:lnTo>
                <a:lnTo>
                  <a:pt x="500113" y="513079"/>
                </a:lnTo>
                <a:lnTo>
                  <a:pt x="499757" y="511809"/>
                </a:lnTo>
                <a:lnTo>
                  <a:pt x="493052" y="504189"/>
                </a:lnTo>
                <a:lnTo>
                  <a:pt x="490369" y="500379"/>
                </a:lnTo>
                <a:close/>
              </a:path>
              <a:path w="765810" h="567689">
                <a:moveTo>
                  <a:pt x="500786" y="549909"/>
                </a:moveTo>
                <a:lnTo>
                  <a:pt x="499364" y="549909"/>
                </a:lnTo>
                <a:lnTo>
                  <a:pt x="498475" y="551179"/>
                </a:lnTo>
                <a:lnTo>
                  <a:pt x="497941" y="556259"/>
                </a:lnTo>
                <a:lnTo>
                  <a:pt x="491401" y="556259"/>
                </a:lnTo>
                <a:lnTo>
                  <a:pt x="490397" y="557529"/>
                </a:lnTo>
                <a:lnTo>
                  <a:pt x="485813" y="562609"/>
                </a:lnTo>
                <a:lnTo>
                  <a:pt x="481799" y="565149"/>
                </a:lnTo>
                <a:lnTo>
                  <a:pt x="487807" y="565149"/>
                </a:lnTo>
                <a:lnTo>
                  <a:pt x="492175" y="558799"/>
                </a:lnTo>
                <a:lnTo>
                  <a:pt x="499275" y="558799"/>
                </a:lnTo>
                <a:lnTo>
                  <a:pt x="500583" y="557529"/>
                </a:lnTo>
                <a:lnTo>
                  <a:pt x="500964" y="553719"/>
                </a:lnTo>
                <a:lnTo>
                  <a:pt x="504418" y="553719"/>
                </a:lnTo>
                <a:lnTo>
                  <a:pt x="500786" y="549909"/>
                </a:lnTo>
                <a:close/>
              </a:path>
              <a:path w="765810" h="567689">
                <a:moveTo>
                  <a:pt x="504418" y="553719"/>
                </a:moveTo>
                <a:lnTo>
                  <a:pt x="500964" y="553719"/>
                </a:lnTo>
                <a:lnTo>
                  <a:pt x="502907" y="556259"/>
                </a:lnTo>
                <a:lnTo>
                  <a:pt x="509371" y="560069"/>
                </a:lnTo>
                <a:lnTo>
                  <a:pt x="510006" y="560069"/>
                </a:lnTo>
                <a:lnTo>
                  <a:pt x="549935" y="561339"/>
                </a:lnTo>
                <a:lnTo>
                  <a:pt x="551040" y="561339"/>
                </a:lnTo>
                <a:lnTo>
                  <a:pt x="551370" y="560069"/>
                </a:lnTo>
                <a:lnTo>
                  <a:pt x="551157" y="558799"/>
                </a:lnTo>
                <a:lnTo>
                  <a:pt x="548322" y="558799"/>
                </a:lnTo>
                <a:lnTo>
                  <a:pt x="510451" y="557529"/>
                </a:lnTo>
                <a:lnTo>
                  <a:pt x="504418" y="553719"/>
                </a:lnTo>
                <a:close/>
              </a:path>
              <a:path w="765810" h="567689">
                <a:moveTo>
                  <a:pt x="602589" y="506729"/>
                </a:moveTo>
                <a:lnTo>
                  <a:pt x="601236" y="508022"/>
                </a:lnTo>
                <a:lnTo>
                  <a:pt x="600481" y="510539"/>
                </a:lnTo>
                <a:lnTo>
                  <a:pt x="597916" y="513079"/>
                </a:lnTo>
                <a:lnTo>
                  <a:pt x="594893" y="515619"/>
                </a:lnTo>
                <a:lnTo>
                  <a:pt x="591604" y="518159"/>
                </a:lnTo>
                <a:lnTo>
                  <a:pt x="591134" y="519429"/>
                </a:lnTo>
                <a:lnTo>
                  <a:pt x="591134" y="523239"/>
                </a:lnTo>
                <a:lnTo>
                  <a:pt x="587806" y="528319"/>
                </a:lnTo>
                <a:lnTo>
                  <a:pt x="587616" y="529589"/>
                </a:lnTo>
                <a:lnTo>
                  <a:pt x="587400" y="532129"/>
                </a:lnTo>
                <a:lnTo>
                  <a:pt x="588645" y="535939"/>
                </a:lnTo>
                <a:lnTo>
                  <a:pt x="590067" y="538479"/>
                </a:lnTo>
                <a:lnTo>
                  <a:pt x="588708" y="538479"/>
                </a:lnTo>
                <a:lnTo>
                  <a:pt x="580550" y="541019"/>
                </a:lnTo>
                <a:lnTo>
                  <a:pt x="563614" y="546099"/>
                </a:lnTo>
                <a:lnTo>
                  <a:pt x="555434" y="547369"/>
                </a:lnTo>
                <a:lnTo>
                  <a:pt x="548195" y="547369"/>
                </a:lnTo>
                <a:lnTo>
                  <a:pt x="547700" y="554989"/>
                </a:lnTo>
                <a:lnTo>
                  <a:pt x="548322" y="558799"/>
                </a:lnTo>
                <a:lnTo>
                  <a:pt x="551157" y="558799"/>
                </a:lnTo>
                <a:lnTo>
                  <a:pt x="550519" y="554989"/>
                </a:lnTo>
                <a:lnTo>
                  <a:pt x="550849" y="549909"/>
                </a:lnTo>
                <a:lnTo>
                  <a:pt x="563575" y="549909"/>
                </a:lnTo>
                <a:lnTo>
                  <a:pt x="578904" y="544829"/>
                </a:lnTo>
                <a:lnTo>
                  <a:pt x="585495" y="542289"/>
                </a:lnTo>
                <a:lnTo>
                  <a:pt x="589051" y="541019"/>
                </a:lnTo>
                <a:lnTo>
                  <a:pt x="593534" y="541019"/>
                </a:lnTo>
                <a:lnTo>
                  <a:pt x="593547" y="539749"/>
                </a:lnTo>
                <a:lnTo>
                  <a:pt x="591172" y="534669"/>
                </a:lnTo>
                <a:lnTo>
                  <a:pt x="590207" y="532129"/>
                </a:lnTo>
                <a:lnTo>
                  <a:pt x="590384" y="529589"/>
                </a:lnTo>
                <a:lnTo>
                  <a:pt x="592213" y="527049"/>
                </a:lnTo>
                <a:lnTo>
                  <a:pt x="593750" y="523239"/>
                </a:lnTo>
                <a:lnTo>
                  <a:pt x="593928" y="523239"/>
                </a:lnTo>
                <a:lnTo>
                  <a:pt x="593928" y="520699"/>
                </a:lnTo>
                <a:lnTo>
                  <a:pt x="596988" y="518159"/>
                </a:lnTo>
                <a:lnTo>
                  <a:pt x="599909" y="515619"/>
                </a:lnTo>
                <a:lnTo>
                  <a:pt x="602587" y="513196"/>
                </a:lnTo>
                <a:lnTo>
                  <a:pt x="601256" y="507999"/>
                </a:lnTo>
                <a:lnTo>
                  <a:pt x="603948" y="507999"/>
                </a:lnTo>
                <a:lnTo>
                  <a:pt x="602589" y="506729"/>
                </a:lnTo>
                <a:close/>
              </a:path>
              <a:path w="765810" h="567689">
                <a:moveTo>
                  <a:pt x="117843" y="483869"/>
                </a:moveTo>
                <a:lnTo>
                  <a:pt x="114566" y="483869"/>
                </a:lnTo>
                <a:lnTo>
                  <a:pt x="110223" y="492759"/>
                </a:lnTo>
                <a:lnTo>
                  <a:pt x="102209" y="506729"/>
                </a:lnTo>
                <a:lnTo>
                  <a:pt x="96761" y="515619"/>
                </a:lnTo>
                <a:lnTo>
                  <a:pt x="96659" y="516889"/>
                </a:lnTo>
                <a:lnTo>
                  <a:pt x="97764" y="516889"/>
                </a:lnTo>
                <a:lnTo>
                  <a:pt x="107200" y="518159"/>
                </a:lnTo>
                <a:lnTo>
                  <a:pt x="102476" y="520699"/>
                </a:lnTo>
                <a:lnTo>
                  <a:pt x="101803" y="521969"/>
                </a:lnTo>
                <a:lnTo>
                  <a:pt x="102844" y="523239"/>
                </a:lnTo>
                <a:lnTo>
                  <a:pt x="135153" y="532129"/>
                </a:lnTo>
                <a:lnTo>
                  <a:pt x="133248" y="534669"/>
                </a:lnTo>
                <a:lnTo>
                  <a:pt x="125564" y="538479"/>
                </a:lnTo>
                <a:lnTo>
                  <a:pt x="124790" y="538479"/>
                </a:lnTo>
                <a:lnTo>
                  <a:pt x="124891" y="539749"/>
                </a:lnTo>
                <a:lnTo>
                  <a:pt x="128803" y="547369"/>
                </a:lnTo>
                <a:lnTo>
                  <a:pt x="129857" y="554989"/>
                </a:lnTo>
                <a:lnTo>
                  <a:pt x="132016" y="554989"/>
                </a:lnTo>
                <a:lnTo>
                  <a:pt x="137998" y="551179"/>
                </a:lnTo>
                <a:lnTo>
                  <a:pt x="132308" y="551179"/>
                </a:lnTo>
                <a:lnTo>
                  <a:pt x="131533" y="546099"/>
                </a:lnTo>
                <a:lnTo>
                  <a:pt x="131381" y="546099"/>
                </a:lnTo>
                <a:lnTo>
                  <a:pt x="128092" y="539749"/>
                </a:lnTo>
                <a:lnTo>
                  <a:pt x="134734" y="537209"/>
                </a:lnTo>
                <a:lnTo>
                  <a:pt x="135318" y="537209"/>
                </a:lnTo>
                <a:lnTo>
                  <a:pt x="138607" y="532129"/>
                </a:lnTo>
                <a:lnTo>
                  <a:pt x="138772" y="530859"/>
                </a:lnTo>
                <a:lnTo>
                  <a:pt x="137820" y="529589"/>
                </a:lnTo>
                <a:lnTo>
                  <a:pt x="106768" y="521969"/>
                </a:lnTo>
                <a:lnTo>
                  <a:pt x="112191" y="518159"/>
                </a:lnTo>
                <a:lnTo>
                  <a:pt x="112826" y="516889"/>
                </a:lnTo>
                <a:lnTo>
                  <a:pt x="111620" y="515619"/>
                </a:lnTo>
                <a:lnTo>
                  <a:pt x="100317" y="514349"/>
                </a:lnTo>
                <a:lnTo>
                  <a:pt x="104609" y="507999"/>
                </a:lnTo>
                <a:lnTo>
                  <a:pt x="112725" y="494029"/>
                </a:lnTo>
                <a:lnTo>
                  <a:pt x="117843" y="483869"/>
                </a:lnTo>
                <a:close/>
              </a:path>
              <a:path w="765810" h="567689">
                <a:moveTo>
                  <a:pt x="153339" y="538479"/>
                </a:moveTo>
                <a:lnTo>
                  <a:pt x="152057" y="538479"/>
                </a:lnTo>
                <a:lnTo>
                  <a:pt x="132308" y="551179"/>
                </a:lnTo>
                <a:lnTo>
                  <a:pt x="137998" y="551179"/>
                </a:lnTo>
                <a:lnTo>
                  <a:pt x="151955" y="542289"/>
                </a:lnTo>
                <a:lnTo>
                  <a:pt x="154882" y="542289"/>
                </a:lnTo>
                <a:lnTo>
                  <a:pt x="154203" y="539749"/>
                </a:lnTo>
                <a:lnTo>
                  <a:pt x="153339" y="538479"/>
                </a:lnTo>
                <a:close/>
              </a:path>
              <a:path w="765810" h="567689">
                <a:moveTo>
                  <a:pt x="154882" y="542289"/>
                </a:moveTo>
                <a:lnTo>
                  <a:pt x="151955" y="542289"/>
                </a:lnTo>
                <a:lnTo>
                  <a:pt x="152933" y="546099"/>
                </a:lnTo>
                <a:lnTo>
                  <a:pt x="153263" y="546099"/>
                </a:lnTo>
                <a:lnTo>
                  <a:pt x="156921" y="549909"/>
                </a:lnTo>
                <a:lnTo>
                  <a:pt x="158445" y="551179"/>
                </a:lnTo>
                <a:lnTo>
                  <a:pt x="163576" y="548639"/>
                </a:lnTo>
                <a:lnTo>
                  <a:pt x="164223" y="548639"/>
                </a:lnTo>
                <a:lnTo>
                  <a:pt x="165058" y="547369"/>
                </a:lnTo>
                <a:lnTo>
                  <a:pt x="158330" y="547369"/>
                </a:lnTo>
                <a:lnTo>
                  <a:pt x="155562" y="544829"/>
                </a:lnTo>
                <a:lnTo>
                  <a:pt x="154882" y="542289"/>
                </a:lnTo>
                <a:close/>
              </a:path>
              <a:path w="765810" h="567689">
                <a:moveTo>
                  <a:pt x="173812" y="543559"/>
                </a:moveTo>
                <a:lnTo>
                  <a:pt x="167563" y="543559"/>
                </a:lnTo>
                <a:lnTo>
                  <a:pt x="171577" y="546099"/>
                </a:lnTo>
                <a:lnTo>
                  <a:pt x="173570" y="548639"/>
                </a:lnTo>
                <a:lnTo>
                  <a:pt x="174510" y="549909"/>
                </a:lnTo>
                <a:lnTo>
                  <a:pt x="175653" y="549909"/>
                </a:lnTo>
                <a:lnTo>
                  <a:pt x="180047" y="546099"/>
                </a:lnTo>
                <a:lnTo>
                  <a:pt x="175209" y="546099"/>
                </a:lnTo>
                <a:lnTo>
                  <a:pt x="173812" y="543559"/>
                </a:lnTo>
                <a:close/>
              </a:path>
              <a:path w="765810" h="567689">
                <a:moveTo>
                  <a:pt x="680402" y="532129"/>
                </a:moveTo>
                <a:lnTo>
                  <a:pt x="676198" y="532129"/>
                </a:lnTo>
                <a:lnTo>
                  <a:pt x="681558" y="537209"/>
                </a:lnTo>
                <a:lnTo>
                  <a:pt x="682307" y="538479"/>
                </a:lnTo>
                <a:lnTo>
                  <a:pt x="689711" y="539749"/>
                </a:lnTo>
                <a:lnTo>
                  <a:pt x="695718" y="543559"/>
                </a:lnTo>
                <a:lnTo>
                  <a:pt x="700252" y="548639"/>
                </a:lnTo>
                <a:lnTo>
                  <a:pt x="701446" y="548639"/>
                </a:lnTo>
                <a:lnTo>
                  <a:pt x="702475" y="547369"/>
                </a:lnTo>
                <a:lnTo>
                  <a:pt x="703948" y="544829"/>
                </a:lnTo>
                <a:lnTo>
                  <a:pt x="700887" y="544829"/>
                </a:lnTo>
                <a:lnTo>
                  <a:pt x="697623" y="542289"/>
                </a:lnTo>
                <a:lnTo>
                  <a:pt x="697433" y="541019"/>
                </a:lnTo>
                <a:lnTo>
                  <a:pt x="691070" y="537209"/>
                </a:lnTo>
                <a:lnTo>
                  <a:pt x="690562" y="537209"/>
                </a:lnTo>
                <a:lnTo>
                  <a:pt x="683323" y="535939"/>
                </a:lnTo>
                <a:lnTo>
                  <a:pt x="680402" y="532129"/>
                </a:lnTo>
                <a:close/>
              </a:path>
              <a:path w="765810" h="567689">
                <a:moveTo>
                  <a:pt x="167728" y="541019"/>
                </a:moveTo>
                <a:lnTo>
                  <a:pt x="165950" y="541019"/>
                </a:lnTo>
                <a:lnTo>
                  <a:pt x="162166" y="546099"/>
                </a:lnTo>
                <a:lnTo>
                  <a:pt x="158330" y="547369"/>
                </a:lnTo>
                <a:lnTo>
                  <a:pt x="165058" y="547369"/>
                </a:lnTo>
                <a:lnTo>
                  <a:pt x="167563" y="543559"/>
                </a:lnTo>
                <a:lnTo>
                  <a:pt x="173215" y="543559"/>
                </a:lnTo>
                <a:lnTo>
                  <a:pt x="167728" y="541019"/>
                </a:lnTo>
                <a:close/>
              </a:path>
              <a:path w="765810" h="567689">
                <a:moveTo>
                  <a:pt x="202793" y="521969"/>
                </a:moveTo>
                <a:lnTo>
                  <a:pt x="201180" y="521969"/>
                </a:lnTo>
                <a:lnTo>
                  <a:pt x="198932" y="524509"/>
                </a:lnTo>
                <a:lnTo>
                  <a:pt x="192405" y="525779"/>
                </a:lnTo>
                <a:lnTo>
                  <a:pt x="191998" y="525779"/>
                </a:lnTo>
                <a:lnTo>
                  <a:pt x="183934" y="530859"/>
                </a:lnTo>
                <a:lnTo>
                  <a:pt x="183261" y="532129"/>
                </a:lnTo>
                <a:lnTo>
                  <a:pt x="182245" y="541019"/>
                </a:lnTo>
                <a:lnTo>
                  <a:pt x="175209" y="546099"/>
                </a:lnTo>
                <a:lnTo>
                  <a:pt x="180047" y="546099"/>
                </a:lnTo>
                <a:lnTo>
                  <a:pt x="184442" y="542289"/>
                </a:lnTo>
                <a:lnTo>
                  <a:pt x="184962" y="541019"/>
                </a:lnTo>
                <a:lnTo>
                  <a:pt x="185953" y="533399"/>
                </a:lnTo>
                <a:lnTo>
                  <a:pt x="193230" y="528319"/>
                </a:lnTo>
                <a:lnTo>
                  <a:pt x="199961" y="527049"/>
                </a:lnTo>
                <a:lnTo>
                  <a:pt x="200357" y="527049"/>
                </a:lnTo>
                <a:lnTo>
                  <a:pt x="200825" y="523239"/>
                </a:lnTo>
                <a:lnTo>
                  <a:pt x="203593" y="523239"/>
                </a:lnTo>
                <a:lnTo>
                  <a:pt x="202793" y="521969"/>
                </a:lnTo>
                <a:close/>
              </a:path>
              <a:path w="765810" h="567689">
                <a:moveTo>
                  <a:pt x="603956" y="508022"/>
                </a:moveTo>
                <a:lnTo>
                  <a:pt x="603097" y="511809"/>
                </a:lnTo>
                <a:lnTo>
                  <a:pt x="602716" y="513079"/>
                </a:lnTo>
                <a:lnTo>
                  <a:pt x="602587" y="513196"/>
                </a:lnTo>
                <a:lnTo>
                  <a:pt x="603859" y="519429"/>
                </a:lnTo>
                <a:lnTo>
                  <a:pt x="605370" y="523239"/>
                </a:lnTo>
                <a:lnTo>
                  <a:pt x="605370" y="524509"/>
                </a:lnTo>
                <a:lnTo>
                  <a:pt x="605828" y="525779"/>
                </a:lnTo>
                <a:lnTo>
                  <a:pt x="614908" y="525779"/>
                </a:lnTo>
                <a:lnTo>
                  <a:pt x="621385" y="527049"/>
                </a:lnTo>
                <a:lnTo>
                  <a:pt x="624636" y="530859"/>
                </a:lnTo>
                <a:lnTo>
                  <a:pt x="625348" y="530859"/>
                </a:lnTo>
                <a:lnTo>
                  <a:pt x="630948" y="532129"/>
                </a:lnTo>
                <a:lnTo>
                  <a:pt x="636828" y="534669"/>
                </a:lnTo>
                <a:lnTo>
                  <a:pt x="640994" y="537209"/>
                </a:lnTo>
                <a:lnTo>
                  <a:pt x="644690" y="541019"/>
                </a:lnTo>
                <a:lnTo>
                  <a:pt x="650824" y="546099"/>
                </a:lnTo>
                <a:lnTo>
                  <a:pt x="652157" y="546099"/>
                </a:lnTo>
                <a:lnTo>
                  <a:pt x="653084" y="544829"/>
                </a:lnTo>
                <a:lnTo>
                  <a:pt x="653732" y="542289"/>
                </a:lnTo>
                <a:lnTo>
                  <a:pt x="650900" y="542289"/>
                </a:lnTo>
                <a:lnTo>
                  <a:pt x="646518" y="538479"/>
                </a:lnTo>
                <a:lnTo>
                  <a:pt x="642810" y="534669"/>
                </a:lnTo>
                <a:lnTo>
                  <a:pt x="642607" y="534669"/>
                </a:lnTo>
                <a:lnTo>
                  <a:pt x="638225" y="532129"/>
                </a:lnTo>
                <a:lnTo>
                  <a:pt x="637971" y="532129"/>
                </a:lnTo>
                <a:lnTo>
                  <a:pt x="631621" y="529589"/>
                </a:lnTo>
                <a:lnTo>
                  <a:pt x="626325" y="528319"/>
                </a:lnTo>
                <a:lnTo>
                  <a:pt x="623112" y="525779"/>
                </a:lnTo>
                <a:lnTo>
                  <a:pt x="622528" y="524509"/>
                </a:lnTo>
                <a:lnTo>
                  <a:pt x="606780" y="524509"/>
                </a:lnTo>
                <a:lnTo>
                  <a:pt x="606653" y="523239"/>
                </a:lnTo>
                <a:lnTo>
                  <a:pt x="608076" y="523239"/>
                </a:lnTo>
                <a:lnTo>
                  <a:pt x="606590" y="518159"/>
                </a:lnTo>
                <a:lnTo>
                  <a:pt x="605269" y="511809"/>
                </a:lnTo>
                <a:lnTo>
                  <a:pt x="603956" y="508022"/>
                </a:lnTo>
                <a:close/>
              </a:path>
              <a:path w="765810" h="567689">
                <a:moveTo>
                  <a:pt x="713769" y="525779"/>
                </a:moveTo>
                <a:lnTo>
                  <a:pt x="713219" y="525779"/>
                </a:lnTo>
                <a:lnTo>
                  <a:pt x="709510" y="532129"/>
                </a:lnTo>
                <a:lnTo>
                  <a:pt x="703834" y="539749"/>
                </a:lnTo>
                <a:lnTo>
                  <a:pt x="700887" y="544829"/>
                </a:lnTo>
                <a:lnTo>
                  <a:pt x="703948" y="544829"/>
                </a:lnTo>
                <a:lnTo>
                  <a:pt x="706158" y="541019"/>
                </a:lnTo>
                <a:lnTo>
                  <a:pt x="711835" y="533399"/>
                </a:lnTo>
                <a:lnTo>
                  <a:pt x="715073" y="528319"/>
                </a:lnTo>
                <a:lnTo>
                  <a:pt x="714870" y="528319"/>
                </a:lnTo>
                <a:lnTo>
                  <a:pt x="713769" y="525779"/>
                </a:lnTo>
                <a:close/>
              </a:path>
              <a:path w="765810" h="567689">
                <a:moveTo>
                  <a:pt x="657415" y="527049"/>
                </a:moveTo>
                <a:lnTo>
                  <a:pt x="656412" y="528319"/>
                </a:lnTo>
                <a:lnTo>
                  <a:pt x="652462" y="535939"/>
                </a:lnTo>
                <a:lnTo>
                  <a:pt x="650900" y="542289"/>
                </a:lnTo>
                <a:lnTo>
                  <a:pt x="653732" y="542289"/>
                </a:lnTo>
                <a:lnTo>
                  <a:pt x="655027" y="537209"/>
                </a:lnTo>
                <a:lnTo>
                  <a:pt x="658050" y="530859"/>
                </a:lnTo>
                <a:lnTo>
                  <a:pt x="662279" y="530859"/>
                </a:lnTo>
                <a:lnTo>
                  <a:pt x="658609" y="528319"/>
                </a:lnTo>
                <a:lnTo>
                  <a:pt x="657415" y="527049"/>
                </a:lnTo>
                <a:close/>
              </a:path>
              <a:path w="765810" h="567689">
                <a:moveTo>
                  <a:pt x="266520" y="515619"/>
                </a:moveTo>
                <a:lnTo>
                  <a:pt x="263728" y="515619"/>
                </a:lnTo>
                <a:lnTo>
                  <a:pt x="263911" y="519429"/>
                </a:lnTo>
                <a:lnTo>
                  <a:pt x="264033" y="535939"/>
                </a:lnTo>
                <a:lnTo>
                  <a:pt x="264782" y="537209"/>
                </a:lnTo>
                <a:lnTo>
                  <a:pt x="266255" y="537209"/>
                </a:lnTo>
                <a:lnTo>
                  <a:pt x="270926" y="533399"/>
                </a:lnTo>
                <a:lnTo>
                  <a:pt x="266827" y="533399"/>
                </a:lnTo>
                <a:lnTo>
                  <a:pt x="266704" y="519429"/>
                </a:lnTo>
                <a:lnTo>
                  <a:pt x="266520" y="515619"/>
                </a:lnTo>
                <a:close/>
              </a:path>
              <a:path w="765810" h="567689">
                <a:moveTo>
                  <a:pt x="662279" y="530859"/>
                </a:moveTo>
                <a:lnTo>
                  <a:pt x="658050" y="530859"/>
                </a:lnTo>
                <a:lnTo>
                  <a:pt x="660374" y="533399"/>
                </a:lnTo>
                <a:lnTo>
                  <a:pt x="664984" y="537209"/>
                </a:lnTo>
                <a:lnTo>
                  <a:pt x="666699" y="537209"/>
                </a:lnTo>
                <a:lnTo>
                  <a:pt x="672388" y="534669"/>
                </a:lnTo>
                <a:lnTo>
                  <a:pt x="666076" y="534669"/>
                </a:lnTo>
                <a:lnTo>
                  <a:pt x="662279" y="530859"/>
                </a:lnTo>
                <a:close/>
              </a:path>
              <a:path w="765810" h="567689">
                <a:moveTo>
                  <a:pt x="677481" y="528319"/>
                </a:moveTo>
                <a:lnTo>
                  <a:pt x="675716" y="528319"/>
                </a:lnTo>
                <a:lnTo>
                  <a:pt x="670852" y="532129"/>
                </a:lnTo>
                <a:lnTo>
                  <a:pt x="666076" y="534669"/>
                </a:lnTo>
                <a:lnTo>
                  <a:pt x="672388" y="534669"/>
                </a:lnTo>
                <a:lnTo>
                  <a:pt x="676198" y="532129"/>
                </a:lnTo>
                <a:lnTo>
                  <a:pt x="680402" y="532129"/>
                </a:lnTo>
                <a:lnTo>
                  <a:pt x="677481" y="528319"/>
                </a:lnTo>
                <a:close/>
              </a:path>
              <a:path w="765810" h="567689">
                <a:moveTo>
                  <a:pt x="202222" y="523239"/>
                </a:moveTo>
                <a:lnTo>
                  <a:pt x="200825" y="523239"/>
                </a:lnTo>
                <a:lnTo>
                  <a:pt x="199732" y="532129"/>
                </a:lnTo>
                <a:lnTo>
                  <a:pt x="200177" y="533399"/>
                </a:lnTo>
                <a:lnTo>
                  <a:pt x="201422" y="533399"/>
                </a:lnTo>
                <a:lnTo>
                  <a:pt x="215595" y="530859"/>
                </a:lnTo>
                <a:lnTo>
                  <a:pt x="202730" y="530859"/>
                </a:lnTo>
                <a:lnTo>
                  <a:pt x="203161" y="527049"/>
                </a:lnTo>
                <a:lnTo>
                  <a:pt x="200685" y="527049"/>
                </a:lnTo>
                <a:lnTo>
                  <a:pt x="203225" y="524509"/>
                </a:lnTo>
                <a:lnTo>
                  <a:pt x="202222" y="523239"/>
                </a:lnTo>
                <a:close/>
              </a:path>
              <a:path w="765810" h="567689">
                <a:moveTo>
                  <a:pt x="239134" y="521969"/>
                </a:moveTo>
                <a:lnTo>
                  <a:pt x="236194" y="521969"/>
                </a:lnTo>
                <a:lnTo>
                  <a:pt x="237274" y="525779"/>
                </a:lnTo>
                <a:lnTo>
                  <a:pt x="236232" y="532129"/>
                </a:lnTo>
                <a:lnTo>
                  <a:pt x="236931" y="533399"/>
                </a:lnTo>
                <a:lnTo>
                  <a:pt x="238531" y="533399"/>
                </a:lnTo>
                <a:lnTo>
                  <a:pt x="244576" y="528319"/>
                </a:lnTo>
                <a:lnTo>
                  <a:pt x="239649" y="528319"/>
                </a:lnTo>
                <a:lnTo>
                  <a:pt x="240106" y="525779"/>
                </a:lnTo>
                <a:lnTo>
                  <a:pt x="240055" y="524509"/>
                </a:lnTo>
                <a:lnTo>
                  <a:pt x="239134" y="521969"/>
                </a:lnTo>
                <a:close/>
              </a:path>
              <a:path w="765810" h="567689">
                <a:moveTo>
                  <a:pt x="292188" y="523239"/>
                </a:moveTo>
                <a:lnTo>
                  <a:pt x="286245" y="527049"/>
                </a:lnTo>
                <a:lnTo>
                  <a:pt x="280200" y="527049"/>
                </a:lnTo>
                <a:lnTo>
                  <a:pt x="273253" y="528319"/>
                </a:lnTo>
                <a:lnTo>
                  <a:pt x="272656" y="528319"/>
                </a:lnTo>
                <a:lnTo>
                  <a:pt x="266827" y="533399"/>
                </a:lnTo>
                <a:lnTo>
                  <a:pt x="270926" y="533399"/>
                </a:lnTo>
                <a:lnTo>
                  <a:pt x="274040" y="530859"/>
                </a:lnTo>
                <a:lnTo>
                  <a:pt x="280593" y="530859"/>
                </a:lnTo>
                <a:lnTo>
                  <a:pt x="286740" y="529589"/>
                </a:lnTo>
                <a:lnTo>
                  <a:pt x="287337" y="529589"/>
                </a:lnTo>
                <a:lnTo>
                  <a:pt x="293547" y="525779"/>
                </a:lnTo>
                <a:lnTo>
                  <a:pt x="293954" y="525779"/>
                </a:lnTo>
                <a:lnTo>
                  <a:pt x="292874" y="524509"/>
                </a:lnTo>
                <a:lnTo>
                  <a:pt x="291795" y="524509"/>
                </a:lnTo>
                <a:lnTo>
                  <a:pt x="292433" y="523692"/>
                </a:lnTo>
                <a:lnTo>
                  <a:pt x="292188" y="523239"/>
                </a:lnTo>
                <a:close/>
              </a:path>
              <a:path w="765810" h="567689">
                <a:moveTo>
                  <a:pt x="237286" y="518159"/>
                </a:moveTo>
                <a:lnTo>
                  <a:pt x="236004" y="519429"/>
                </a:lnTo>
                <a:lnTo>
                  <a:pt x="229044" y="524509"/>
                </a:lnTo>
                <a:lnTo>
                  <a:pt x="222072" y="524509"/>
                </a:lnTo>
                <a:lnTo>
                  <a:pt x="214871" y="528319"/>
                </a:lnTo>
                <a:lnTo>
                  <a:pt x="202730" y="530859"/>
                </a:lnTo>
                <a:lnTo>
                  <a:pt x="215849" y="530859"/>
                </a:lnTo>
                <a:lnTo>
                  <a:pt x="222948" y="527049"/>
                </a:lnTo>
                <a:lnTo>
                  <a:pt x="230441" y="527049"/>
                </a:lnTo>
                <a:lnTo>
                  <a:pt x="236194" y="521969"/>
                </a:lnTo>
                <a:lnTo>
                  <a:pt x="239134" y="521969"/>
                </a:lnTo>
                <a:lnTo>
                  <a:pt x="238213" y="519429"/>
                </a:lnTo>
                <a:lnTo>
                  <a:pt x="237286" y="518159"/>
                </a:lnTo>
                <a:close/>
              </a:path>
              <a:path w="765810" h="567689">
                <a:moveTo>
                  <a:pt x="250888" y="525779"/>
                </a:moveTo>
                <a:lnTo>
                  <a:pt x="242925" y="525779"/>
                </a:lnTo>
                <a:lnTo>
                  <a:pt x="239649" y="528319"/>
                </a:lnTo>
                <a:lnTo>
                  <a:pt x="244576" y="528319"/>
                </a:lnTo>
                <a:lnTo>
                  <a:pt x="250888" y="525779"/>
                </a:lnTo>
                <a:close/>
              </a:path>
              <a:path w="765810" h="567689">
                <a:moveTo>
                  <a:pt x="711555" y="496569"/>
                </a:moveTo>
                <a:lnTo>
                  <a:pt x="709485" y="496569"/>
                </a:lnTo>
                <a:lnTo>
                  <a:pt x="709053" y="502919"/>
                </a:lnTo>
                <a:lnTo>
                  <a:pt x="710768" y="507999"/>
                </a:lnTo>
                <a:lnTo>
                  <a:pt x="710361" y="514349"/>
                </a:lnTo>
                <a:lnTo>
                  <a:pt x="711479" y="520699"/>
                </a:lnTo>
                <a:lnTo>
                  <a:pt x="714870" y="528319"/>
                </a:lnTo>
                <a:lnTo>
                  <a:pt x="716153" y="527049"/>
                </a:lnTo>
                <a:lnTo>
                  <a:pt x="716356" y="525779"/>
                </a:lnTo>
                <a:lnTo>
                  <a:pt x="716895" y="525779"/>
                </a:lnTo>
                <a:lnTo>
                  <a:pt x="714197" y="519429"/>
                </a:lnTo>
                <a:lnTo>
                  <a:pt x="713155" y="514349"/>
                </a:lnTo>
                <a:lnTo>
                  <a:pt x="713501" y="509269"/>
                </a:lnTo>
                <a:lnTo>
                  <a:pt x="713524" y="507999"/>
                </a:lnTo>
                <a:lnTo>
                  <a:pt x="711873" y="502919"/>
                </a:lnTo>
                <a:lnTo>
                  <a:pt x="712114" y="499109"/>
                </a:lnTo>
                <a:lnTo>
                  <a:pt x="717550" y="499109"/>
                </a:lnTo>
                <a:lnTo>
                  <a:pt x="711555" y="496569"/>
                </a:lnTo>
                <a:close/>
              </a:path>
              <a:path w="765810" h="567689">
                <a:moveTo>
                  <a:pt x="716895" y="525779"/>
                </a:moveTo>
                <a:lnTo>
                  <a:pt x="716356" y="525779"/>
                </a:lnTo>
                <a:lnTo>
                  <a:pt x="716153" y="527049"/>
                </a:lnTo>
                <a:lnTo>
                  <a:pt x="714870" y="528319"/>
                </a:lnTo>
                <a:lnTo>
                  <a:pt x="717270" y="528319"/>
                </a:lnTo>
                <a:lnTo>
                  <a:pt x="717435" y="527049"/>
                </a:lnTo>
                <a:lnTo>
                  <a:pt x="716895" y="525779"/>
                </a:lnTo>
                <a:close/>
              </a:path>
              <a:path w="765810" h="567689">
                <a:moveTo>
                  <a:pt x="203593" y="523239"/>
                </a:moveTo>
                <a:lnTo>
                  <a:pt x="202222" y="523239"/>
                </a:lnTo>
                <a:lnTo>
                  <a:pt x="203225" y="524509"/>
                </a:lnTo>
                <a:lnTo>
                  <a:pt x="200685" y="527049"/>
                </a:lnTo>
                <a:lnTo>
                  <a:pt x="203161" y="527049"/>
                </a:lnTo>
                <a:lnTo>
                  <a:pt x="203593" y="523239"/>
                </a:lnTo>
                <a:close/>
              </a:path>
              <a:path w="765810" h="567689">
                <a:moveTo>
                  <a:pt x="265976" y="513079"/>
                </a:moveTo>
                <a:lnTo>
                  <a:pt x="256882" y="513079"/>
                </a:lnTo>
                <a:lnTo>
                  <a:pt x="255638" y="514349"/>
                </a:lnTo>
                <a:lnTo>
                  <a:pt x="254647" y="519429"/>
                </a:lnTo>
                <a:lnTo>
                  <a:pt x="249770" y="523239"/>
                </a:lnTo>
                <a:lnTo>
                  <a:pt x="243382" y="525779"/>
                </a:lnTo>
                <a:lnTo>
                  <a:pt x="251231" y="525779"/>
                </a:lnTo>
                <a:lnTo>
                  <a:pt x="256717" y="521969"/>
                </a:lnTo>
                <a:lnTo>
                  <a:pt x="257289" y="520699"/>
                </a:lnTo>
                <a:lnTo>
                  <a:pt x="258178" y="515619"/>
                </a:lnTo>
                <a:lnTo>
                  <a:pt x="266520" y="515619"/>
                </a:lnTo>
                <a:lnTo>
                  <a:pt x="266458" y="514349"/>
                </a:lnTo>
                <a:lnTo>
                  <a:pt x="265976" y="513079"/>
                </a:lnTo>
                <a:close/>
              </a:path>
              <a:path w="765810" h="567689">
                <a:moveTo>
                  <a:pt x="312877" y="496569"/>
                </a:moveTo>
                <a:lnTo>
                  <a:pt x="311531" y="496569"/>
                </a:lnTo>
                <a:lnTo>
                  <a:pt x="310705" y="497839"/>
                </a:lnTo>
                <a:lnTo>
                  <a:pt x="309981" y="502919"/>
                </a:lnTo>
                <a:lnTo>
                  <a:pt x="303695" y="509269"/>
                </a:lnTo>
                <a:lnTo>
                  <a:pt x="292433" y="523692"/>
                </a:lnTo>
                <a:lnTo>
                  <a:pt x="292874" y="524509"/>
                </a:lnTo>
                <a:lnTo>
                  <a:pt x="293954" y="525779"/>
                </a:lnTo>
                <a:lnTo>
                  <a:pt x="312331" y="504189"/>
                </a:lnTo>
                <a:lnTo>
                  <a:pt x="312686" y="502919"/>
                </a:lnTo>
                <a:lnTo>
                  <a:pt x="313118" y="500379"/>
                </a:lnTo>
                <a:lnTo>
                  <a:pt x="317385" y="500379"/>
                </a:lnTo>
                <a:lnTo>
                  <a:pt x="312877" y="496569"/>
                </a:lnTo>
                <a:close/>
              </a:path>
              <a:path w="765810" h="567689">
                <a:moveTo>
                  <a:pt x="292433" y="523692"/>
                </a:moveTo>
                <a:lnTo>
                  <a:pt x="291795" y="524509"/>
                </a:lnTo>
                <a:lnTo>
                  <a:pt x="292874" y="524509"/>
                </a:lnTo>
                <a:lnTo>
                  <a:pt x="292433" y="523692"/>
                </a:lnTo>
                <a:close/>
              </a:path>
              <a:path w="765810" h="567689">
                <a:moveTo>
                  <a:pt x="608164" y="523239"/>
                </a:moveTo>
                <a:lnTo>
                  <a:pt x="606653" y="523239"/>
                </a:lnTo>
                <a:lnTo>
                  <a:pt x="606780" y="524509"/>
                </a:lnTo>
                <a:lnTo>
                  <a:pt x="608164" y="524509"/>
                </a:lnTo>
                <a:lnTo>
                  <a:pt x="608164" y="523239"/>
                </a:lnTo>
                <a:close/>
              </a:path>
              <a:path w="765810" h="567689">
                <a:moveTo>
                  <a:pt x="615505" y="523239"/>
                </a:moveTo>
                <a:lnTo>
                  <a:pt x="608164" y="523239"/>
                </a:lnTo>
                <a:lnTo>
                  <a:pt x="608164" y="524509"/>
                </a:lnTo>
                <a:lnTo>
                  <a:pt x="622528" y="524509"/>
                </a:lnTo>
                <a:lnTo>
                  <a:pt x="615505" y="523239"/>
                </a:lnTo>
                <a:close/>
              </a:path>
              <a:path w="765810" h="567689">
                <a:moveTo>
                  <a:pt x="603948" y="507999"/>
                </a:moveTo>
                <a:lnTo>
                  <a:pt x="601256" y="507999"/>
                </a:lnTo>
                <a:lnTo>
                  <a:pt x="602587" y="513196"/>
                </a:lnTo>
                <a:lnTo>
                  <a:pt x="602716" y="513079"/>
                </a:lnTo>
                <a:lnTo>
                  <a:pt x="603097" y="511809"/>
                </a:lnTo>
                <a:lnTo>
                  <a:pt x="603948" y="507999"/>
                </a:lnTo>
                <a:close/>
              </a:path>
              <a:path w="765810" h="567689">
                <a:moveTo>
                  <a:pt x="317804" y="500379"/>
                </a:moveTo>
                <a:lnTo>
                  <a:pt x="313118" y="500379"/>
                </a:lnTo>
                <a:lnTo>
                  <a:pt x="315518" y="502919"/>
                </a:lnTo>
                <a:lnTo>
                  <a:pt x="320954" y="511809"/>
                </a:lnTo>
                <a:lnTo>
                  <a:pt x="321932" y="513079"/>
                </a:lnTo>
                <a:lnTo>
                  <a:pt x="323100" y="513079"/>
                </a:lnTo>
                <a:lnTo>
                  <a:pt x="327299" y="509269"/>
                </a:lnTo>
                <a:lnTo>
                  <a:pt x="322580" y="509269"/>
                </a:lnTo>
                <a:lnTo>
                  <a:pt x="317804" y="500379"/>
                </a:lnTo>
                <a:close/>
              </a:path>
              <a:path w="765810" h="567689">
                <a:moveTo>
                  <a:pt x="394931" y="450849"/>
                </a:moveTo>
                <a:lnTo>
                  <a:pt x="389026" y="450849"/>
                </a:lnTo>
                <a:lnTo>
                  <a:pt x="372986" y="461009"/>
                </a:lnTo>
                <a:lnTo>
                  <a:pt x="363804" y="467359"/>
                </a:lnTo>
                <a:lnTo>
                  <a:pt x="363334" y="467359"/>
                </a:lnTo>
                <a:lnTo>
                  <a:pt x="351015" y="490219"/>
                </a:lnTo>
                <a:lnTo>
                  <a:pt x="346621" y="492759"/>
                </a:lnTo>
                <a:lnTo>
                  <a:pt x="331101" y="499109"/>
                </a:lnTo>
                <a:lnTo>
                  <a:pt x="330415" y="500379"/>
                </a:lnTo>
                <a:lnTo>
                  <a:pt x="328041" y="504189"/>
                </a:lnTo>
                <a:lnTo>
                  <a:pt x="322580" y="509269"/>
                </a:lnTo>
                <a:lnTo>
                  <a:pt x="327299" y="509269"/>
                </a:lnTo>
                <a:lnTo>
                  <a:pt x="330098" y="506729"/>
                </a:lnTo>
                <a:lnTo>
                  <a:pt x="330428" y="506729"/>
                </a:lnTo>
                <a:lnTo>
                  <a:pt x="332689" y="501649"/>
                </a:lnTo>
                <a:lnTo>
                  <a:pt x="347713" y="495299"/>
                </a:lnTo>
                <a:lnTo>
                  <a:pt x="352577" y="492759"/>
                </a:lnTo>
                <a:lnTo>
                  <a:pt x="353263" y="492759"/>
                </a:lnTo>
                <a:lnTo>
                  <a:pt x="365645" y="468629"/>
                </a:lnTo>
                <a:lnTo>
                  <a:pt x="374484" y="463549"/>
                </a:lnTo>
                <a:lnTo>
                  <a:pt x="390207" y="453389"/>
                </a:lnTo>
                <a:lnTo>
                  <a:pt x="401447" y="453389"/>
                </a:lnTo>
                <a:lnTo>
                  <a:pt x="394931" y="450849"/>
                </a:lnTo>
                <a:close/>
              </a:path>
              <a:path w="765810" h="567689">
                <a:moveTo>
                  <a:pt x="401764" y="453389"/>
                </a:moveTo>
                <a:lnTo>
                  <a:pt x="394119" y="453389"/>
                </a:lnTo>
                <a:lnTo>
                  <a:pt x="400037" y="455929"/>
                </a:lnTo>
                <a:lnTo>
                  <a:pt x="417703" y="472439"/>
                </a:lnTo>
                <a:lnTo>
                  <a:pt x="427863" y="482599"/>
                </a:lnTo>
                <a:lnTo>
                  <a:pt x="424637" y="485139"/>
                </a:lnTo>
                <a:lnTo>
                  <a:pt x="424230" y="485139"/>
                </a:lnTo>
                <a:lnTo>
                  <a:pt x="420712" y="490219"/>
                </a:lnTo>
                <a:lnTo>
                  <a:pt x="420497" y="491489"/>
                </a:lnTo>
                <a:lnTo>
                  <a:pt x="420846" y="497839"/>
                </a:lnTo>
                <a:lnTo>
                  <a:pt x="420944" y="502919"/>
                </a:lnTo>
                <a:lnTo>
                  <a:pt x="420510" y="508022"/>
                </a:lnTo>
                <a:lnTo>
                  <a:pt x="421271" y="509269"/>
                </a:lnTo>
                <a:lnTo>
                  <a:pt x="422846" y="509269"/>
                </a:lnTo>
                <a:lnTo>
                  <a:pt x="428289" y="504189"/>
                </a:lnTo>
                <a:lnTo>
                  <a:pt x="423595" y="504189"/>
                </a:lnTo>
                <a:lnTo>
                  <a:pt x="423722" y="502919"/>
                </a:lnTo>
                <a:lnTo>
                  <a:pt x="423649" y="497839"/>
                </a:lnTo>
                <a:lnTo>
                  <a:pt x="423316" y="491489"/>
                </a:lnTo>
                <a:lnTo>
                  <a:pt x="426478" y="486409"/>
                </a:lnTo>
                <a:lnTo>
                  <a:pt x="430822" y="483869"/>
                </a:lnTo>
                <a:lnTo>
                  <a:pt x="431431" y="482599"/>
                </a:lnTo>
                <a:lnTo>
                  <a:pt x="431025" y="481329"/>
                </a:lnTo>
                <a:lnTo>
                  <a:pt x="419608" y="469899"/>
                </a:lnTo>
                <a:lnTo>
                  <a:pt x="401764" y="453389"/>
                </a:lnTo>
                <a:close/>
              </a:path>
              <a:path w="765810" h="567689">
                <a:moveTo>
                  <a:pt x="717550" y="499109"/>
                </a:moveTo>
                <a:lnTo>
                  <a:pt x="712114" y="499109"/>
                </a:lnTo>
                <a:lnTo>
                  <a:pt x="719226" y="502919"/>
                </a:lnTo>
                <a:lnTo>
                  <a:pt x="728027" y="507999"/>
                </a:lnTo>
                <a:lnTo>
                  <a:pt x="729348" y="507999"/>
                </a:lnTo>
                <a:lnTo>
                  <a:pt x="730034" y="506729"/>
                </a:lnTo>
                <a:lnTo>
                  <a:pt x="730148" y="504189"/>
                </a:lnTo>
                <a:lnTo>
                  <a:pt x="727329" y="504189"/>
                </a:lnTo>
                <a:lnTo>
                  <a:pt x="724890" y="502919"/>
                </a:lnTo>
                <a:lnTo>
                  <a:pt x="720534" y="500379"/>
                </a:lnTo>
                <a:lnTo>
                  <a:pt x="717550" y="499109"/>
                </a:lnTo>
                <a:close/>
              </a:path>
              <a:path w="765810" h="567689">
                <a:moveTo>
                  <a:pt x="460413" y="495299"/>
                </a:moveTo>
                <a:lnTo>
                  <a:pt x="459079" y="495299"/>
                </a:lnTo>
                <a:lnTo>
                  <a:pt x="456374" y="499109"/>
                </a:lnTo>
                <a:lnTo>
                  <a:pt x="462064" y="499109"/>
                </a:lnTo>
                <a:lnTo>
                  <a:pt x="463118" y="505459"/>
                </a:lnTo>
                <a:lnTo>
                  <a:pt x="463804" y="505459"/>
                </a:lnTo>
                <a:lnTo>
                  <a:pt x="482549" y="504189"/>
                </a:lnTo>
                <a:lnTo>
                  <a:pt x="483260" y="502919"/>
                </a:lnTo>
                <a:lnTo>
                  <a:pt x="465543" y="502919"/>
                </a:lnTo>
                <a:lnTo>
                  <a:pt x="464680" y="497839"/>
                </a:lnTo>
                <a:lnTo>
                  <a:pt x="463664" y="496569"/>
                </a:lnTo>
                <a:lnTo>
                  <a:pt x="460413" y="495299"/>
                </a:lnTo>
                <a:close/>
              </a:path>
              <a:path w="765810" h="567689">
                <a:moveTo>
                  <a:pt x="445008" y="491489"/>
                </a:moveTo>
                <a:lnTo>
                  <a:pt x="443191" y="491489"/>
                </a:lnTo>
                <a:lnTo>
                  <a:pt x="437451" y="496569"/>
                </a:lnTo>
                <a:lnTo>
                  <a:pt x="431241" y="497839"/>
                </a:lnTo>
                <a:lnTo>
                  <a:pt x="430707" y="497839"/>
                </a:lnTo>
                <a:lnTo>
                  <a:pt x="423595" y="504189"/>
                </a:lnTo>
                <a:lnTo>
                  <a:pt x="428289" y="504189"/>
                </a:lnTo>
                <a:lnTo>
                  <a:pt x="432371" y="500379"/>
                </a:lnTo>
                <a:lnTo>
                  <a:pt x="438543" y="499109"/>
                </a:lnTo>
                <a:lnTo>
                  <a:pt x="439026" y="497839"/>
                </a:lnTo>
                <a:lnTo>
                  <a:pt x="444068" y="494029"/>
                </a:lnTo>
                <a:lnTo>
                  <a:pt x="448059" y="494029"/>
                </a:lnTo>
                <a:lnTo>
                  <a:pt x="445008" y="491489"/>
                </a:lnTo>
                <a:close/>
              </a:path>
              <a:path w="765810" h="567689">
                <a:moveTo>
                  <a:pt x="448059" y="494029"/>
                </a:moveTo>
                <a:lnTo>
                  <a:pt x="444068" y="494029"/>
                </a:lnTo>
                <a:lnTo>
                  <a:pt x="455625" y="504189"/>
                </a:lnTo>
                <a:lnTo>
                  <a:pt x="456958" y="504189"/>
                </a:lnTo>
                <a:lnTo>
                  <a:pt x="457898" y="502919"/>
                </a:lnTo>
                <a:lnTo>
                  <a:pt x="458609" y="500379"/>
                </a:lnTo>
                <a:lnTo>
                  <a:pt x="455688" y="500379"/>
                </a:lnTo>
                <a:lnTo>
                  <a:pt x="448059" y="494029"/>
                </a:lnTo>
                <a:close/>
              </a:path>
              <a:path w="765810" h="567689">
                <a:moveTo>
                  <a:pt x="734872" y="490219"/>
                </a:moveTo>
                <a:lnTo>
                  <a:pt x="733450" y="490219"/>
                </a:lnTo>
                <a:lnTo>
                  <a:pt x="731266" y="491489"/>
                </a:lnTo>
                <a:lnTo>
                  <a:pt x="730745" y="492759"/>
                </a:lnTo>
                <a:lnTo>
                  <a:pt x="728332" y="496569"/>
                </a:lnTo>
                <a:lnTo>
                  <a:pt x="728129" y="496569"/>
                </a:lnTo>
                <a:lnTo>
                  <a:pt x="727468" y="501649"/>
                </a:lnTo>
                <a:lnTo>
                  <a:pt x="727329" y="504189"/>
                </a:lnTo>
                <a:lnTo>
                  <a:pt x="730148" y="504189"/>
                </a:lnTo>
                <a:lnTo>
                  <a:pt x="730262" y="501649"/>
                </a:lnTo>
                <a:lnTo>
                  <a:pt x="730859" y="497839"/>
                </a:lnTo>
                <a:lnTo>
                  <a:pt x="732929" y="494029"/>
                </a:lnTo>
                <a:lnTo>
                  <a:pt x="747166" y="494029"/>
                </a:lnTo>
                <a:lnTo>
                  <a:pt x="747268" y="492759"/>
                </a:lnTo>
                <a:lnTo>
                  <a:pt x="737781" y="492759"/>
                </a:lnTo>
                <a:lnTo>
                  <a:pt x="734872" y="490219"/>
                </a:lnTo>
                <a:close/>
              </a:path>
              <a:path w="765810" h="567689">
                <a:moveTo>
                  <a:pt x="487629" y="496569"/>
                </a:moveTo>
                <a:lnTo>
                  <a:pt x="486511" y="496569"/>
                </a:lnTo>
                <a:lnTo>
                  <a:pt x="481812" y="500379"/>
                </a:lnTo>
                <a:lnTo>
                  <a:pt x="465543" y="502919"/>
                </a:lnTo>
                <a:lnTo>
                  <a:pt x="483260" y="502919"/>
                </a:lnTo>
                <a:lnTo>
                  <a:pt x="487070" y="500379"/>
                </a:lnTo>
                <a:lnTo>
                  <a:pt x="490369" y="500379"/>
                </a:lnTo>
                <a:lnTo>
                  <a:pt x="488581" y="497839"/>
                </a:lnTo>
                <a:lnTo>
                  <a:pt x="487629" y="496569"/>
                </a:lnTo>
                <a:close/>
              </a:path>
              <a:path w="765810" h="567689">
                <a:moveTo>
                  <a:pt x="460451" y="499109"/>
                </a:moveTo>
                <a:lnTo>
                  <a:pt x="455980" y="499109"/>
                </a:lnTo>
                <a:lnTo>
                  <a:pt x="455688" y="500379"/>
                </a:lnTo>
                <a:lnTo>
                  <a:pt x="458609" y="500379"/>
                </a:lnTo>
                <a:lnTo>
                  <a:pt x="460451" y="499109"/>
                </a:lnTo>
                <a:close/>
              </a:path>
              <a:path w="765810" h="567689">
                <a:moveTo>
                  <a:pt x="746074" y="494029"/>
                </a:moveTo>
                <a:lnTo>
                  <a:pt x="734072" y="494029"/>
                </a:lnTo>
                <a:lnTo>
                  <a:pt x="736676" y="495299"/>
                </a:lnTo>
                <a:lnTo>
                  <a:pt x="737539" y="495299"/>
                </a:lnTo>
                <a:lnTo>
                  <a:pt x="746074" y="494029"/>
                </a:lnTo>
                <a:close/>
              </a:path>
              <a:path w="765810" h="567689">
                <a:moveTo>
                  <a:pt x="749604" y="472439"/>
                </a:moveTo>
                <a:lnTo>
                  <a:pt x="739648" y="472439"/>
                </a:lnTo>
                <a:lnTo>
                  <a:pt x="739305" y="473709"/>
                </a:lnTo>
                <a:lnTo>
                  <a:pt x="739978" y="477519"/>
                </a:lnTo>
                <a:lnTo>
                  <a:pt x="740397" y="482599"/>
                </a:lnTo>
                <a:lnTo>
                  <a:pt x="742696" y="488949"/>
                </a:lnTo>
                <a:lnTo>
                  <a:pt x="743953" y="491489"/>
                </a:lnTo>
                <a:lnTo>
                  <a:pt x="737781" y="492759"/>
                </a:lnTo>
                <a:lnTo>
                  <a:pt x="747268" y="492759"/>
                </a:lnTo>
                <a:lnTo>
                  <a:pt x="745299" y="487679"/>
                </a:lnTo>
                <a:lnTo>
                  <a:pt x="743165" y="481329"/>
                </a:lnTo>
                <a:lnTo>
                  <a:pt x="742759" y="476249"/>
                </a:lnTo>
                <a:lnTo>
                  <a:pt x="742391" y="474979"/>
                </a:lnTo>
                <a:lnTo>
                  <a:pt x="744347" y="474979"/>
                </a:lnTo>
                <a:lnTo>
                  <a:pt x="749604" y="472439"/>
                </a:lnTo>
                <a:close/>
              </a:path>
              <a:path w="765810" h="567689">
                <a:moveTo>
                  <a:pt x="1765" y="407669"/>
                </a:moveTo>
                <a:lnTo>
                  <a:pt x="0" y="407669"/>
                </a:lnTo>
                <a:lnTo>
                  <a:pt x="558" y="410209"/>
                </a:lnTo>
                <a:lnTo>
                  <a:pt x="23787" y="422909"/>
                </a:lnTo>
                <a:lnTo>
                  <a:pt x="22529" y="435609"/>
                </a:lnTo>
                <a:lnTo>
                  <a:pt x="12052" y="436879"/>
                </a:lnTo>
                <a:lnTo>
                  <a:pt x="10998" y="436879"/>
                </a:lnTo>
                <a:lnTo>
                  <a:pt x="10731" y="438149"/>
                </a:lnTo>
                <a:lnTo>
                  <a:pt x="12204" y="445769"/>
                </a:lnTo>
                <a:lnTo>
                  <a:pt x="12750" y="447039"/>
                </a:lnTo>
                <a:lnTo>
                  <a:pt x="25666" y="455929"/>
                </a:lnTo>
                <a:lnTo>
                  <a:pt x="34975" y="464819"/>
                </a:lnTo>
                <a:lnTo>
                  <a:pt x="34417" y="469899"/>
                </a:lnTo>
                <a:lnTo>
                  <a:pt x="26238" y="473709"/>
                </a:lnTo>
                <a:lnTo>
                  <a:pt x="25552" y="474979"/>
                </a:lnTo>
                <a:lnTo>
                  <a:pt x="26377" y="476249"/>
                </a:lnTo>
                <a:lnTo>
                  <a:pt x="36995" y="481329"/>
                </a:lnTo>
                <a:lnTo>
                  <a:pt x="60706" y="481329"/>
                </a:lnTo>
                <a:lnTo>
                  <a:pt x="61722" y="483869"/>
                </a:lnTo>
                <a:lnTo>
                  <a:pt x="61061" y="487679"/>
                </a:lnTo>
                <a:lnTo>
                  <a:pt x="61442" y="488949"/>
                </a:lnTo>
                <a:lnTo>
                  <a:pt x="62687" y="488949"/>
                </a:lnTo>
                <a:lnTo>
                  <a:pt x="77889" y="486409"/>
                </a:lnTo>
                <a:lnTo>
                  <a:pt x="64185" y="486409"/>
                </a:lnTo>
                <a:lnTo>
                  <a:pt x="64541" y="485139"/>
                </a:lnTo>
                <a:lnTo>
                  <a:pt x="64503" y="483869"/>
                </a:lnTo>
                <a:lnTo>
                  <a:pt x="63042" y="478789"/>
                </a:lnTo>
                <a:lnTo>
                  <a:pt x="37896" y="478789"/>
                </a:lnTo>
                <a:lnTo>
                  <a:pt x="30035" y="474979"/>
                </a:lnTo>
                <a:lnTo>
                  <a:pt x="36423" y="471169"/>
                </a:lnTo>
                <a:lnTo>
                  <a:pt x="37122" y="469899"/>
                </a:lnTo>
                <a:lnTo>
                  <a:pt x="37846" y="464819"/>
                </a:lnTo>
                <a:lnTo>
                  <a:pt x="37439" y="463549"/>
                </a:lnTo>
                <a:lnTo>
                  <a:pt x="27559" y="453389"/>
                </a:lnTo>
                <a:lnTo>
                  <a:pt x="27393" y="453389"/>
                </a:lnTo>
                <a:lnTo>
                  <a:pt x="14833" y="444499"/>
                </a:lnTo>
                <a:lnTo>
                  <a:pt x="13804" y="439419"/>
                </a:lnTo>
                <a:lnTo>
                  <a:pt x="23863" y="439419"/>
                </a:lnTo>
                <a:lnTo>
                  <a:pt x="25209" y="438149"/>
                </a:lnTo>
                <a:lnTo>
                  <a:pt x="26670" y="422909"/>
                </a:lnTo>
                <a:lnTo>
                  <a:pt x="25984" y="421639"/>
                </a:lnTo>
                <a:lnTo>
                  <a:pt x="16649" y="415289"/>
                </a:lnTo>
                <a:lnTo>
                  <a:pt x="21847" y="415289"/>
                </a:lnTo>
                <a:lnTo>
                  <a:pt x="1765" y="407669"/>
                </a:lnTo>
                <a:close/>
              </a:path>
              <a:path w="765810" h="567689">
                <a:moveTo>
                  <a:pt x="77889" y="483869"/>
                </a:moveTo>
                <a:lnTo>
                  <a:pt x="77546" y="483869"/>
                </a:lnTo>
                <a:lnTo>
                  <a:pt x="64185" y="486409"/>
                </a:lnTo>
                <a:lnTo>
                  <a:pt x="77889" y="486409"/>
                </a:lnTo>
                <a:lnTo>
                  <a:pt x="91262" y="487679"/>
                </a:lnTo>
                <a:lnTo>
                  <a:pt x="91579" y="487679"/>
                </a:lnTo>
                <a:lnTo>
                  <a:pt x="106023" y="485139"/>
                </a:lnTo>
                <a:lnTo>
                  <a:pt x="91262" y="485139"/>
                </a:lnTo>
                <a:lnTo>
                  <a:pt x="77889" y="483869"/>
                </a:lnTo>
                <a:close/>
              </a:path>
              <a:path w="765810" h="567689">
                <a:moveTo>
                  <a:pt x="116916" y="481329"/>
                </a:moveTo>
                <a:lnTo>
                  <a:pt x="113055" y="481329"/>
                </a:lnTo>
                <a:lnTo>
                  <a:pt x="91262" y="485139"/>
                </a:lnTo>
                <a:lnTo>
                  <a:pt x="106023" y="485139"/>
                </a:lnTo>
                <a:lnTo>
                  <a:pt x="113245" y="483869"/>
                </a:lnTo>
                <a:lnTo>
                  <a:pt x="117843" y="483869"/>
                </a:lnTo>
                <a:lnTo>
                  <a:pt x="117856" y="482599"/>
                </a:lnTo>
                <a:lnTo>
                  <a:pt x="116916" y="481329"/>
                </a:lnTo>
                <a:close/>
              </a:path>
              <a:path w="765810" h="567689">
                <a:moveTo>
                  <a:pt x="60706" y="481329"/>
                </a:moveTo>
                <a:lnTo>
                  <a:pt x="37452" y="481329"/>
                </a:lnTo>
                <a:lnTo>
                  <a:pt x="48793" y="482599"/>
                </a:lnTo>
                <a:lnTo>
                  <a:pt x="49034" y="482599"/>
                </a:lnTo>
                <a:lnTo>
                  <a:pt x="60706" y="481329"/>
                </a:lnTo>
                <a:close/>
              </a:path>
              <a:path w="765810" h="567689">
                <a:moveTo>
                  <a:pt x="756894" y="445769"/>
                </a:moveTo>
                <a:lnTo>
                  <a:pt x="754786" y="445769"/>
                </a:lnTo>
                <a:lnTo>
                  <a:pt x="751573" y="448309"/>
                </a:lnTo>
                <a:lnTo>
                  <a:pt x="755040" y="448309"/>
                </a:lnTo>
                <a:lnTo>
                  <a:pt x="756831" y="452119"/>
                </a:lnTo>
                <a:lnTo>
                  <a:pt x="759269" y="455929"/>
                </a:lnTo>
                <a:lnTo>
                  <a:pt x="759460" y="457199"/>
                </a:lnTo>
                <a:lnTo>
                  <a:pt x="762266" y="459739"/>
                </a:lnTo>
                <a:lnTo>
                  <a:pt x="760285" y="463549"/>
                </a:lnTo>
                <a:lnTo>
                  <a:pt x="752487" y="467359"/>
                </a:lnTo>
                <a:lnTo>
                  <a:pt x="752144" y="467359"/>
                </a:lnTo>
                <a:lnTo>
                  <a:pt x="748322" y="469899"/>
                </a:lnTo>
                <a:lnTo>
                  <a:pt x="743521" y="472439"/>
                </a:lnTo>
                <a:lnTo>
                  <a:pt x="749884" y="472439"/>
                </a:lnTo>
                <a:lnTo>
                  <a:pt x="753694" y="469899"/>
                </a:lnTo>
                <a:lnTo>
                  <a:pt x="761822" y="466089"/>
                </a:lnTo>
                <a:lnTo>
                  <a:pt x="762571" y="464819"/>
                </a:lnTo>
                <a:lnTo>
                  <a:pt x="765225" y="459739"/>
                </a:lnTo>
                <a:lnTo>
                  <a:pt x="764933" y="458469"/>
                </a:lnTo>
                <a:lnTo>
                  <a:pt x="761542" y="454659"/>
                </a:lnTo>
                <a:lnTo>
                  <a:pt x="759244" y="450849"/>
                </a:lnTo>
                <a:lnTo>
                  <a:pt x="756894" y="445769"/>
                </a:lnTo>
                <a:close/>
              </a:path>
              <a:path w="765810" h="567689">
                <a:moveTo>
                  <a:pt x="755040" y="448309"/>
                </a:moveTo>
                <a:lnTo>
                  <a:pt x="735050" y="448309"/>
                </a:lnTo>
                <a:lnTo>
                  <a:pt x="739559" y="449579"/>
                </a:lnTo>
                <a:lnTo>
                  <a:pt x="743470" y="450849"/>
                </a:lnTo>
                <a:lnTo>
                  <a:pt x="748030" y="452119"/>
                </a:lnTo>
                <a:lnTo>
                  <a:pt x="752284" y="450849"/>
                </a:lnTo>
                <a:lnTo>
                  <a:pt x="752944" y="450849"/>
                </a:lnTo>
                <a:lnTo>
                  <a:pt x="755040" y="448309"/>
                </a:lnTo>
                <a:close/>
              </a:path>
              <a:path w="765810" h="567689">
                <a:moveTo>
                  <a:pt x="729792" y="434339"/>
                </a:moveTo>
                <a:lnTo>
                  <a:pt x="723976" y="434339"/>
                </a:lnTo>
                <a:lnTo>
                  <a:pt x="727938" y="436879"/>
                </a:lnTo>
                <a:lnTo>
                  <a:pt x="729818" y="438149"/>
                </a:lnTo>
                <a:lnTo>
                  <a:pt x="724928" y="444499"/>
                </a:lnTo>
                <a:lnTo>
                  <a:pt x="724623" y="445769"/>
                </a:lnTo>
                <a:lnTo>
                  <a:pt x="724827" y="448309"/>
                </a:lnTo>
                <a:lnTo>
                  <a:pt x="725284" y="449579"/>
                </a:lnTo>
                <a:lnTo>
                  <a:pt x="726821" y="450849"/>
                </a:lnTo>
                <a:lnTo>
                  <a:pt x="728459" y="450849"/>
                </a:lnTo>
                <a:lnTo>
                  <a:pt x="731939" y="449579"/>
                </a:lnTo>
                <a:lnTo>
                  <a:pt x="735050" y="448309"/>
                </a:lnTo>
                <a:lnTo>
                  <a:pt x="727583" y="448309"/>
                </a:lnTo>
                <a:lnTo>
                  <a:pt x="727456" y="445769"/>
                </a:lnTo>
                <a:lnTo>
                  <a:pt x="732790" y="439419"/>
                </a:lnTo>
                <a:lnTo>
                  <a:pt x="732701" y="436879"/>
                </a:lnTo>
                <a:lnTo>
                  <a:pt x="729792" y="434339"/>
                </a:lnTo>
                <a:close/>
              </a:path>
              <a:path w="765810" h="567689">
                <a:moveTo>
                  <a:pt x="740270" y="445769"/>
                </a:moveTo>
                <a:lnTo>
                  <a:pt x="731291" y="445769"/>
                </a:lnTo>
                <a:lnTo>
                  <a:pt x="730796" y="447039"/>
                </a:lnTo>
                <a:lnTo>
                  <a:pt x="727951" y="448309"/>
                </a:lnTo>
                <a:lnTo>
                  <a:pt x="745578" y="448309"/>
                </a:lnTo>
                <a:lnTo>
                  <a:pt x="740270" y="445769"/>
                </a:lnTo>
                <a:close/>
              </a:path>
              <a:path w="765810" h="567689">
                <a:moveTo>
                  <a:pt x="21847" y="415289"/>
                </a:moveTo>
                <a:lnTo>
                  <a:pt x="16649" y="415289"/>
                </a:lnTo>
                <a:lnTo>
                  <a:pt x="37160" y="422909"/>
                </a:lnTo>
                <a:lnTo>
                  <a:pt x="43497" y="433069"/>
                </a:lnTo>
                <a:lnTo>
                  <a:pt x="44729" y="434339"/>
                </a:lnTo>
                <a:lnTo>
                  <a:pt x="45897" y="433069"/>
                </a:lnTo>
                <a:lnTo>
                  <a:pt x="48098" y="429259"/>
                </a:lnTo>
                <a:lnTo>
                  <a:pt x="44564" y="429259"/>
                </a:lnTo>
                <a:lnTo>
                  <a:pt x="39268" y="421639"/>
                </a:lnTo>
                <a:lnTo>
                  <a:pt x="38582" y="421639"/>
                </a:lnTo>
                <a:lnTo>
                  <a:pt x="21847" y="415289"/>
                </a:lnTo>
                <a:close/>
              </a:path>
              <a:path w="765810" h="567689">
                <a:moveTo>
                  <a:pt x="705523" y="407669"/>
                </a:moveTo>
                <a:lnTo>
                  <a:pt x="704367" y="408939"/>
                </a:lnTo>
                <a:lnTo>
                  <a:pt x="700074" y="415289"/>
                </a:lnTo>
                <a:lnTo>
                  <a:pt x="693420" y="421639"/>
                </a:lnTo>
                <a:lnTo>
                  <a:pt x="693026" y="424179"/>
                </a:lnTo>
                <a:lnTo>
                  <a:pt x="694080" y="424179"/>
                </a:lnTo>
                <a:lnTo>
                  <a:pt x="701306" y="426719"/>
                </a:lnTo>
                <a:lnTo>
                  <a:pt x="705269" y="427989"/>
                </a:lnTo>
                <a:lnTo>
                  <a:pt x="705637" y="429259"/>
                </a:lnTo>
                <a:lnTo>
                  <a:pt x="712520" y="430529"/>
                </a:lnTo>
                <a:lnTo>
                  <a:pt x="719213" y="434339"/>
                </a:lnTo>
                <a:lnTo>
                  <a:pt x="729513" y="434339"/>
                </a:lnTo>
                <a:lnTo>
                  <a:pt x="725119" y="431799"/>
                </a:lnTo>
                <a:lnTo>
                  <a:pt x="724573" y="431799"/>
                </a:lnTo>
                <a:lnTo>
                  <a:pt x="720204" y="430529"/>
                </a:lnTo>
                <a:lnTo>
                  <a:pt x="713613" y="427989"/>
                </a:lnTo>
                <a:lnTo>
                  <a:pt x="706564" y="425449"/>
                </a:lnTo>
                <a:lnTo>
                  <a:pt x="702576" y="424179"/>
                </a:lnTo>
                <a:lnTo>
                  <a:pt x="702132" y="422909"/>
                </a:lnTo>
                <a:lnTo>
                  <a:pt x="697242" y="422909"/>
                </a:lnTo>
                <a:lnTo>
                  <a:pt x="702144" y="417829"/>
                </a:lnTo>
                <a:lnTo>
                  <a:pt x="702386" y="417829"/>
                </a:lnTo>
                <a:lnTo>
                  <a:pt x="705662" y="411479"/>
                </a:lnTo>
                <a:lnTo>
                  <a:pt x="708774" y="411479"/>
                </a:lnTo>
                <a:lnTo>
                  <a:pt x="706716" y="408939"/>
                </a:lnTo>
                <a:lnTo>
                  <a:pt x="705523" y="407669"/>
                </a:lnTo>
                <a:close/>
              </a:path>
              <a:path w="765810" h="567689">
                <a:moveTo>
                  <a:pt x="47396" y="326389"/>
                </a:moveTo>
                <a:lnTo>
                  <a:pt x="45834" y="326389"/>
                </a:lnTo>
                <a:lnTo>
                  <a:pt x="41427" y="328929"/>
                </a:lnTo>
                <a:lnTo>
                  <a:pt x="46316" y="328929"/>
                </a:lnTo>
                <a:lnTo>
                  <a:pt x="54317" y="335279"/>
                </a:lnTo>
                <a:lnTo>
                  <a:pt x="29095" y="350519"/>
                </a:lnTo>
                <a:lnTo>
                  <a:pt x="28422" y="351789"/>
                </a:lnTo>
                <a:lnTo>
                  <a:pt x="29591" y="353059"/>
                </a:lnTo>
                <a:lnTo>
                  <a:pt x="34594" y="354329"/>
                </a:lnTo>
                <a:lnTo>
                  <a:pt x="47117" y="358139"/>
                </a:lnTo>
                <a:lnTo>
                  <a:pt x="60528" y="365759"/>
                </a:lnTo>
                <a:lnTo>
                  <a:pt x="60744" y="367029"/>
                </a:lnTo>
                <a:lnTo>
                  <a:pt x="67805" y="369569"/>
                </a:lnTo>
                <a:lnTo>
                  <a:pt x="60058" y="379729"/>
                </a:lnTo>
                <a:lnTo>
                  <a:pt x="52108" y="382269"/>
                </a:lnTo>
                <a:lnTo>
                  <a:pt x="45694" y="383539"/>
                </a:lnTo>
                <a:lnTo>
                  <a:pt x="33350" y="383539"/>
                </a:lnTo>
                <a:lnTo>
                  <a:pt x="32766" y="384809"/>
                </a:lnTo>
                <a:lnTo>
                  <a:pt x="33159" y="396239"/>
                </a:lnTo>
                <a:lnTo>
                  <a:pt x="33451" y="397509"/>
                </a:lnTo>
                <a:lnTo>
                  <a:pt x="38849" y="403859"/>
                </a:lnTo>
                <a:lnTo>
                  <a:pt x="30010" y="411479"/>
                </a:lnTo>
                <a:lnTo>
                  <a:pt x="29502" y="412749"/>
                </a:lnTo>
                <a:lnTo>
                  <a:pt x="30314" y="414019"/>
                </a:lnTo>
                <a:lnTo>
                  <a:pt x="48590" y="421639"/>
                </a:lnTo>
                <a:lnTo>
                  <a:pt x="44564" y="429259"/>
                </a:lnTo>
                <a:lnTo>
                  <a:pt x="48098" y="429259"/>
                </a:lnTo>
                <a:lnTo>
                  <a:pt x="51765" y="422909"/>
                </a:lnTo>
                <a:lnTo>
                  <a:pt x="51866" y="421639"/>
                </a:lnTo>
                <a:lnTo>
                  <a:pt x="51117" y="420369"/>
                </a:lnTo>
                <a:lnTo>
                  <a:pt x="33515" y="412749"/>
                </a:lnTo>
                <a:lnTo>
                  <a:pt x="41681" y="405129"/>
                </a:lnTo>
                <a:lnTo>
                  <a:pt x="41897" y="403859"/>
                </a:lnTo>
                <a:lnTo>
                  <a:pt x="35953" y="396239"/>
                </a:lnTo>
                <a:lnTo>
                  <a:pt x="35636" y="387349"/>
                </a:lnTo>
                <a:lnTo>
                  <a:pt x="45999" y="386079"/>
                </a:lnTo>
                <a:lnTo>
                  <a:pt x="46240" y="386079"/>
                </a:lnTo>
                <a:lnTo>
                  <a:pt x="52806" y="384809"/>
                </a:lnTo>
                <a:lnTo>
                  <a:pt x="61341" y="382269"/>
                </a:lnTo>
                <a:lnTo>
                  <a:pt x="62001" y="380999"/>
                </a:lnTo>
                <a:lnTo>
                  <a:pt x="71158" y="369569"/>
                </a:lnTo>
                <a:lnTo>
                  <a:pt x="71412" y="368299"/>
                </a:lnTo>
                <a:lnTo>
                  <a:pt x="70573" y="367029"/>
                </a:lnTo>
                <a:lnTo>
                  <a:pt x="61899" y="364489"/>
                </a:lnTo>
                <a:lnTo>
                  <a:pt x="48475" y="355599"/>
                </a:lnTo>
                <a:lnTo>
                  <a:pt x="48183" y="355599"/>
                </a:lnTo>
                <a:lnTo>
                  <a:pt x="35369" y="350519"/>
                </a:lnTo>
                <a:lnTo>
                  <a:pt x="33959" y="350519"/>
                </a:lnTo>
                <a:lnTo>
                  <a:pt x="57442" y="337819"/>
                </a:lnTo>
                <a:lnTo>
                  <a:pt x="58153" y="336549"/>
                </a:lnTo>
                <a:lnTo>
                  <a:pt x="57658" y="335279"/>
                </a:lnTo>
                <a:lnTo>
                  <a:pt x="47396" y="326389"/>
                </a:lnTo>
                <a:close/>
              </a:path>
              <a:path w="765810" h="567689">
                <a:moveTo>
                  <a:pt x="708774" y="411479"/>
                </a:moveTo>
                <a:lnTo>
                  <a:pt x="705662" y="411479"/>
                </a:lnTo>
                <a:lnTo>
                  <a:pt x="710336" y="419099"/>
                </a:lnTo>
                <a:lnTo>
                  <a:pt x="712241" y="419099"/>
                </a:lnTo>
                <a:lnTo>
                  <a:pt x="717245" y="415289"/>
                </a:lnTo>
                <a:lnTo>
                  <a:pt x="711860" y="415289"/>
                </a:lnTo>
                <a:lnTo>
                  <a:pt x="708774" y="411479"/>
                </a:lnTo>
                <a:close/>
              </a:path>
              <a:path w="765810" h="567689">
                <a:moveTo>
                  <a:pt x="748326" y="335279"/>
                </a:moveTo>
                <a:lnTo>
                  <a:pt x="745528" y="335279"/>
                </a:lnTo>
                <a:lnTo>
                  <a:pt x="745591" y="337819"/>
                </a:lnTo>
                <a:lnTo>
                  <a:pt x="746709" y="341629"/>
                </a:lnTo>
                <a:lnTo>
                  <a:pt x="746620" y="347979"/>
                </a:lnTo>
                <a:lnTo>
                  <a:pt x="746442" y="350519"/>
                </a:lnTo>
                <a:lnTo>
                  <a:pt x="746323" y="354329"/>
                </a:lnTo>
                <a:lnTo>
                  <a:pt x="746442" y="356869"/>
                </a:lnTo>
                <a:lnTo>
                  <a:pt x="744423" y="358139"/>
                </a:lnTo>
                <a:lnTo>
                  <a:pt x="743953" y="358139"/>
                </a:lnTo>
                <a:lnTo>
                  <a:pt x="741121" y="361949"/>
                </a:lnTo>
                <a:lnTo>
                  <a:pt x="738314" y="364489"/>
                </a:lnTo>
                <a:lnTo>
                  <a:pt x="738098" y="364489"/>
                </a:lnTo>
                <a:lnTo>
                  <a:pt x="735901" y="368299"/>
                </a:lnTo>
                <a:lnTo>
                  <a:pt x="735876" y="369569"/>
                </a:lnTo>
                <a:lnTo>
                  <a:pt x="736815" y="370839"/>
                </a:lnTo>
                <a:lnTo>
                  <a:pt x="739698" y="372109"/>
                </a:lnTo>
                <a:lnTo>
                  <a:pt x="742505" y="372109"/>
                </a:lnTo>
                <a:lnTo>
                  <a:pt x="746340" y="377189"/>
                </a:lnTo>
                <a:lnTo>
                  <a:pt x="742975" y="382269"/>
                </a:lnTo>
                <a:lnTo>
                  <a:pt x="742162" y="387349"/>
                </a:lnTo>
                <a:lnTo>
                  <a:pt x="743813" y="391159"/>
                </a:lnTo>
                <a:lnTo>
                  <a:pt x="743026" y="394969"/>
                </a:lnTo>
                <a:lnTo>
                  <a:pt x="734072" y="394969"/>
                </a:lnTo>
                <a:lnTo>
                  <a:pt x="731431" y="396239"/>
                </a:lnTo>
                <a:lnTo>
                  <a:pt x="730694" y="397509"/>
                </a:lnTo>
                <a:lnTo>
                  <a:pt x="731520" y="405129"/>
                </a:lnTo>
                <a:lnTo>
                  <a:pt x="727659" y="410209"/>
                </a:lnTo>
                <a:lnTo>
                  <a:pt x="720686" y="410209"/>
                </a:lnTo>
                <a:lnTo>
                  <a:pt x="715759" y="412749"/>
                </a:lnTo>
                <a:lnTo>
                  <a:pt x="711860" y="415289"/>
                </a:lnTo>
                <a:lnTo>
                  <a:pt x="717245" y="415289"/>
                </a:lnTo>
                <a:lnTo>
                  <a:pt x="721766" y="412749"/>
                </a:lnTo>
                <a:lnTo>
                  <a:pt x="729411" y="412749"/>
                </a:lnTo>
                <a:lnTo>
                  <a:pt x="734047" y="406399"/>
                </a:lnTo>
                <a:lnTo>
                  <a:pt x="734377" y="406399"/>
                </a:lnTo>
                <a:lnTo>
                  <a:pt x="733590" y="398779"/>
                </a:lnTo>
                <a:lnTo>
                  <a:pt x="735063" y="397509"/>
                </a:lnTo>
                <a:lnTo>
                  <a:pt x="744105" y="397509"/>
                </a:lnTo>
                <a:lnTo>
                  <a:pt x="745528" y="396239"/>
                </a:lnTo>
                <a:lnTo>
                  <a:pt x="746620" y="391159"/>
                </a:lnTo>
                <a:lnTo>
                  <a:pt x="745782" y="387349"/>
                </a:lnTo>
                <a:lnTo>
                  <a:pt x="746404" y="382269"/>
                </a:lnTo>
                <a:lnTo>
                  <a:pt x="747991" y="379729"/>
                </a:lnTo>
                <a:lnTo>
                  <a:pt x="749261" y="377189"/>
                </a:lnTo>
                <a:lnTo>
                  <a:pt x="749198" y="375919"/>
                </a:lnTo>
                <a:lnTo>
                  <a:pt x="744359" y="369569"/>
                </a:lnTo>
                <a:lnTo>
                  <a:pt x="743572" y="369569"/>
                </a:lnTo>
                <a:lnTo>
                  <a:pt x="740295" y="368299"/>
                </a:lnTo>
                <a:lnTo>
                  <a:pt x="739216" y="368299"/>
                </a:lnTo>
                <a:lnTo>
                  <a:pt x="740486" y="365759"/>
                </a:lnTo>
                <a:lnTo>
                  <a:pt x="743267" y="363219"/>
                </a:lnTo>
                <a:lnTo>
                  <a:pt x="745921" y="359409"/>
                </a:lnTo>
                <a:lnTo>
                  <a:pt x="748499" y="358139"/>
                </a:lnTo>
                <a:lnTo>
                  <a:pt x="749287" y="356869"/>
                </a:lnTo>
                <a:lnTo>
                  <a:pt x="749134" y="354329"/>
                </a:lnTo>
                <a:lnTo>
                  <a:pt x="749173" y="351789"/>
                </a:lnTo>
                <a:lnTo>
                  <a:pt x="749401" y="349249"/>
                </a:lnTo>
                <a:lnTo>
                  <a:pt x="749477" y="341629"/>
                </a:lnTo>
                <a:lnTo>
                  <a:pt x="748398" y="336549"/>
                </a:lnTo>
                <a:lnTo>
                  <a:pt x="748326" y="335279"/>
                </a:lnTo>
                <a:close/>
              </a:path>
              <a:path w="765810" h="567689">
                <a:moveTo>
                  <a:pt x="712990" y="341629"/>
                </a:moveTo>
                <a:lnTo>
                  <a:pt x="711327" y="341629"/>
                </a:lnTo>
                <a:lnTo>
                  <a:pt x="705993" y="344169"/>
                </a:lnTo>
                <a:lnTo>
                  <a:pt x="699617" y="345439"/>
                </a:lnTo>
                <a:lnTo>
                  <a:pt x="696163" y="345439"/>
                </a:lnTo>
                <a:lnTo>
                  <a:pt x="695820" y="346709"/>
                </a:lnTo>
                <a:lnTo>
                  <a:pt x="707961" y="346709"/>
                </a:lnTo>
                <a:lnTo>
                  <a:pt x="707021" y="347979"/>
                </a:lnTo>
                <a:lnTo>
                  <a:pt x="704507" y="353059"/>
                </a:lnTo>
                <a:lnTo>
                  <a:pt x="703427" y="358139"/>
                </a:lnTo>
                <a:lnTo>
                  <a:pt x="703287" y="364489"/>
                </a:lnTo>
                <a:lnTo>
                  <a:pt x="703795" y="365759"/>
                </a:lnTo>
                <a:lnTo>
                  <a:pt x="705129" y="365759"/>
                </a:lnTo>
                <a:lnTo>
                  <a:pt x="710361" y="363219"/>
                </a:lnTo>
                <a:lnTo>
                  <a:pt x="722058" y="363219"/>
                </a:lnTo>
                <a:lnTo>
                  <a:pt x="723442" y="361949"/>
                </a:lnTo>
                <a:lnTo>
                  <a:pt x="706285" y="361949"/>
                </a:lnTo>
                <a:lnTo>
                  <a:pt x="706729" y="358139"/>
                </a:lnTo>
                <a:lnTo>
                  <a:pt x="707986" y="353059"/>
                </a:lnTo>
                <a:lnTo>
                  <a:pt x="709434" y="349249"/>
                </a:lnTo>
                <a:lnTo>
                  <a:pt x="713092" y="344169"/>
                </a:lnTo>
                <a:lnTo>
                  <a:pt x="712990" y="341629"/>
                </a:lnTo>
                <a:close/>
              </a:path>
              <a:path w="765810" h="567689">
                <a:moveTo>
                  <a:pt x="722058" y="363219"/>
                </a:moveTo>
                <a:lnTo>
                  <a:pt x="710361" y="363219"/>
                </a:lnTo>
                <a:lnTo>
                  <a:pt x="716470" y="364489"/>
                </a:lnTo>
                <a:lnTo>
                  <a:pt x="720915" y="364489"/>
                </a:lnTo>
                <a:lnTo>
                  <a:pt x="722058" y="363219"/>
                </a:lnTo>
                <a:close/>
              </a:path>
              <a:path w="765810" h="567689">
                <a:moveTo>
                  <a:pt x="747268" y="331469"/>
                </a:moveTo>
                <a:lnTo>
                  <a:pt x="745756" y="331469"/>
                </a:lnTo>
                <a:lnTo>
                  <a:pt x="741375" y="336549"/>
                </a:lnTo>
                <a:lnTo>
                  <a:pt x="741159" y="336549"/>
                </a:lnTo>
                <a:lnTo>
                  <a:pt x="738759" y="340359"/>
                </a:lnTo>
                <a:lnTo>
                  <a:pt x="734949" y="342899"/>
                </a:lnTo>
                <a:lnTo>
                  <a:pt x="731431" y="345439"/>
                </a:lnTo>
                <a:lnTo>
                  <a:pt x="731227" y="345439"/>
                </a:lnTo>
                <a:lnTo>
                  <a:pt x="728383" y="349249"/>
                </a:lnTo>
                <a:lnTo>
                  <a:pt x="725119" y="353059"/>
                </a:lnTo>
                <a:lnTo>
                  <a:pt x="724954" y="353059"/>
                </a:lnTo>
                <a:lnTo>
                  <a:pt x="721042" y="359409"/>
                </a:lnTo>
                <a:lnTo>
                  <a:pt x="720178" y="360679"/>
                </a:lnTo>
                <a:lnTo>
                  <a:pt x="709714" y="360679"/>
                </a:lnTo>
                <a:lnTo>
                  <a:pt x="706285" y="361949"/>
                </a:lnTo>
                <a:lnTo>
                  <a:pt x="723442" y="361949"/>
                </a:lnTo>
                <a:lnTo>
                  <a:pt x="727316" y="354329"/>
                </a:lnTo>
                <a:lnTo>
                  <a:pt x="730529" y="350519"/>
                </a:lnTo>
                <a:lnTo>
                  <a:pt x="733298" y="347979"/>
                </a:lnTo>
                <a:lnTo>
                  <a:pt x="736574" y="345439"/>
                </a:lnTo>
                <a:lnTo>
                  <a:pt x="740371" y="342899"/>
                </a:lnTo>
                <a:lnTo>
                  <a:pt x="741006" y="342899"/>
                </a:lnTo>
                <a:lnTo>
                  <a:pt x="743546" y="337819"/>
                </a:lnTo>
                <a:lnTo>
                  <a:pt x="745528" y="335279"/>
                </a:lnTo>
                <a:lnTo>
                  <a:pt x="748326" y="335279"/>
                </a:lnTo>
                <a:lnTo>
                  <a:pt x="748182" y="332739"/>
                </a:lnTo>
                <a:lnTo>
                  <a:pt x="747268" y="331469"/>
                </a:lnTo>
                <a:close/>
              </a:path>
              <a:path w="765810" h="567689">
                <a:moveTo>
                  <a:pt x="692137" y="316229"/>
                </a:moveTo>
                <a:lnTo>
                  <a:pt x="684669" y="316229"/>
                </a:lnTo>
                <a:lnTo>
                  <a:pt x="684530" y="317499"/>
                </a:lnTo>
                <a:lnTo>
                  <a:pt x="688022" y="326389"/>
                </a:lnTo>
                <a:lnTo>
                  <a:pt x="684441" y="327659"/>
                </a:lnTo>
                <a:lnTo>
                  <a:pt x="683806" y="328929"/>
                </a:lnTo>
                <a:lnTo>
                  <a:pt x="684974" y="330199"/>
                </a:lnTo>
                <a:lnTo>
                  <a:pt x="693229" y="331469"/>
                </a:lnTo>
                <a:lnTo>
                  <a:pt x="695350" y="332739"/>
                </a:lnTo>
                <a:lnTo>
                  <a:pt x="693280" y="340359"/>
                </a:lnTo>
                <a:lnTo>
                  <a:pt x="691121" y="344169"/>
                </a:lnTo>
                <a:lnTo>
                  <a:pt x="691299" y="346709"/>
                </a:lnTo>
                <a:lnTo>
                  <a:pt x="693483" y="349249"/>
                </a:lnTo>
                <a:lnTo>
                  <a:pt x="696709" y="349249"/>
                </a:lnTo>
                <a:lnTo>
                  <a:pt x="700138" y="347979"/>
                </a:lnTo>
                <a:lnTo>
                  <a:pt x="706729" y="346709"/>
                </a:lnTo>
                <a:lnTo>
                  <a:pt x="695045" y="346709"/>
                </a:lnTo>
                <a:lnTo>
                  <a:pt x="694016" y="345439"/>
                </a:lnTo>
                <a:lnTo>
                  <a:pt x="695871" y="340359"/>
                </a:lnTo>
                <a:lnTo>
                  <a:pt x="698347" y="332739"/>
                </a:lnTo>
                <a:lnTo>
                  <a:pt x="697750" y="331469"/>
                </a:lnTo>
                <a:lnTo>
                  <a:pt x="694474" y="328929"/>
                </a:lnTo>
                <a:lnTo>
                  <a:pt x="689279" y="328929"/>
                </a:lnTo>
                <a:lnTo>
                  <a:pt x="690511" y="327659"/>
                </a:lnTo>
                <a:lnTo>
                  <a:pt x="691057" y="326389"/>
                </a:lnTo>
                <a:lnTo>
                  <a:pt x="687984" y="318769"/>
                </a:lnTo>
                <a:lnTo>
                  <a:pt x="696836" y="318769"/>
                </a:lnTo>
                <a:lnTo>
                  <a:pt x="692137" y="316229"/>
                </a:lnTo>
                <a:close/>
              </a:path>
              <a:path w="765810" h="567689">
                <a:moveTo>
                  <a:pt x="66967" y="265429"/>
                </a:moveTo>
                <a:lnTo>
                  <a:pt x="66103" y="265429"/>
                </a:lnTo>
                <a:lnTo>
                  <a:pt x="52565" y="273049"/>
                </a:lnTo>
                <a:lnTo>
                  <a:pt x="51930" y="273049"/>
                </a:lnTo>
                <a:lnTo>
                  <a:pt x="47193" y="287019"/>
                </a:lnTo>
                <a:lnTo>
                  <a:pt x="36893" y="294639"/>
                </a:lnTo>
                <a:lnTo>
                  <a:pt x="36372" y="294639"/>
                </a:lnTo>
                <a:lnTo>
                  <a:pt x="33807" y="304799"/>
                </a:lnTo>
                <a:lnTo>
                  <a:pt x="34201" y="306069"/>
                </a:lnTo>
                <a:lnTo>
                  <a:pt x="41236" y="312419"/>
                </a:lnTo>
                <a:lnTo>
                  <a:pt x="37452" y="320039"/>
                </a:lnTo>
                <a:lnTo>
                  <a:pt x="33769" y="321309"/>
                </a:lnTo>
                <a:lnTo>
                  <a:pt x="25260" y="321309"/>
                </a:lnTo>
                <a:lnTo>
                  <a:pt x="25031" y="322579"/>
                </a:lnTo>
                <a:lnTo>
                  <a:pt x="27952" y="332739"/>
                </a:lnTo>
                <a:lnTo>
                  <a:pt x="28803" y="334009"/>
                </a:lnTo>
                <a:lnTo>
                  <a:pt x="30010" y="334009"/>
                </a:lnTo>
                <a:lnTo>
                  <a:pt x="34404" y="331469"/>
                </a:lnTo>
                <a:lnTo>
                  <a:pt x="42405" y="331469"/>
                </a:lnTo>
                <a:lnTo>
                  <a:pt x="44361" y="330199"/>
                </a:lnTo>
                <a:lnTo>
                  <a:pt x="30111" y="330199"/>
                </a:lnTo>
                <a:lnTo>
                  <a:pt x="28270" y="323849"/>
                </a:lnTo>
                <a:lnTo>
                  <a:pt x="34632" y="323849"/>
                </a:lnTo>
                <a:lnTo>
                  <a:pt x="39014" y="322579"/>
                </a:lnTo>
                <a:lnTo>
                  <a:pt x="39674" y="321309"/>
                </a:lnTo>
                <a:lnTo>
                  <a:pt x="44221" y="313689"/>
                </a:lnTo>
                <a:lnTo>
                  <a:pt x="43942" y="311149"/>
                </a:lnTo>
                <a:lnTo>
                  <a:pt x="36728" y="304799"/>
                </a:lnTo>
                <a:lnTo>
                  <a:pt x="38938" y="295909"/>
                </a:lnTo>
                <a:lnTo>
                  <a:pt x="49187" y="288289"/>
                </a:lnTo>
                <a:lnTo>
                  <a:pt x="49682" y="288289"/>
                </a:lnTo>
                <a:lnTo>
                  <a:pt x="54394" y="274319"/>
                </a:lnTo>
                <a:lnTo>
                  <a:pt x="67056" y="267969"/>
                </a:lnTo>
                <a:lnTo>
                  <a:pt x="78888" y="267969"/>
                </a:lnTo>
                <a:lnTo>
                  <a:pt x="77698" y="266699"/>
                </a:lnTo>
                <a:lnTo>
                  <a:pt x="76847" y="266699"/>
                </a:lnTo>
                <a:lnTo>
                  <a:pt x="66967" y="265429"/>
                </a:lnTo>
                <a:close/>
              </a:path>
              <a:path w="765810" h="567689">
                <a:moveTo>
                  <a:pt x="34163" y="327659"/>
                </a:moveTo>
                <a:lnTo>
                  <a:pt x="33337" y="327659"/>
                </a:lnTo>
                <a:lnTo>
                  <a:pt x="30111" y="330199"/>
                </a:lnTo>
                <a:lnTo>
                  <a:pt x="44361" y="330199"/>
                </a:lnTo>
                <a:lnTo>
                  <a:pt x="46316" y="328929"/>
                </a:lnTo>
                <a:lnTo>
                  <a:pt x="41427" y="328929"/>
                </a:lnTo>
                <a:lnTo>
                  <a:pt x="34163" y="327659"/>
                </a:lnTo>
                <a:close/>
              </a:path>
              <a:path w="765810" h="567689">
                <a:moveTo>
                  <a:pt x="703668" y="318769"/>
                </a:moveTo>
                <a:lnTo>
                  <a:pt x="691172" y="318769"/>
                </a:lnTo>
                <a:lnTo>
                  <a:pt x="696175" y="321309"/>
                </a:lnTo>
                <a:lnTo>
                  <a:pt x="697293" y="321309"/>
                </a:lnTo>
                <a:lnTo>
                  <a:pt x="703668" y="318769"/>
                </a:lnTo>
                <a:close/>
              </a:path>
              <a:path w="765810" h="567689">
                <a:moveTo>
                  <a:pt x="720397" y="253999"/>
                </a:moveTo>
                <a:lnTo>
                  <a:pt x="717588" y="253999"/>
                </a:lnTo>
                <a:lnTo>
                  <a:pt x="716965" y="257809"/>
                </a:lnTo>
                <a:lnTo>
                  <a:pt x="715467" y="266699"/>
                </a:lnTo>
                <a:lnTo>
                  <a:pt x="714603" y="274319"/>
                </a:lnTo>
                <a:lnTo>
                  <a:pt x="710793" y="284479"/>
                </a:lnTo>
                <a:lnTo>
                  <a:pt x="711034" y="285749"/>
                </a:lnTo>
                <a:lnTo>
                  <a:pt x="715695" y="285749"/>
                </a:lnTo>
                <a:lnTo>
                  <a:pt x="718947" y="287019"/>
                </a:lnTo>
                <a:lnTo>
                  <a:pt x="714768" y="290829"/>
                </a:lnTo>
                <a:lnTo>
                  <a:pt x="714298" y="292099"/>
                </a:lnTo>
                <a:lnTo>
                  <a:pt x="714565" y="302259"/>
                </a:lnTo>
                <a:lnTo>
                  <a:pt x="712292" y="307339"/>
                </a:lnTo>
                <a:lnTo>
                  <a:pt x="710209" y="312419"/>
                </a:lnTo>
                <a:lnTo>
                  <a:pt x="710083" y="319843"/>
                </a:lnTo>
                <a:lnTo>
                  <a:pt x="710285" y="320039"/>
                </a:lnTo>
                <a:lnTo>
                  <a:pt x="711873" y="321309"/>
                </a:lnTo>
                <a:lnTo>
                  <a:pt x="712876" y="320039"/>
                </a:lnTo>
                <a:lnTo>
                  <a:pt x="711492" y="320039"/>
                </a:lnTo>
                <a:lnTo>
                  <a:pt x="712673" y="318769"/>
                </a:lnTo>
                <a:lnTo>
                  <a:pt x="710907" y="316229"/>
                </a:lnTo>
                <a:lnTo>
                  <a:pt x="712895" y="316229"/>
                </a:lnTo>
                <a:lnTo>
                  <a:pt x="712914" y="312419"/>
                </a:lnTo>
                <a:lnTo>
                  <a:pt x="714870" y="307339"/>
                </a:lnTo>
                <a:lnTo>
                  <a:pt x="717232" y="303529"/>
                </a:lnTo>
                <a:lnTo>
                  <a:pt x="717372" y="302259"/>
                </a:lnTo>
                <a:lnTo>
                  <a:pt x="717118" y="293369"/>
                </a:lnTo>
                <a:lnTo>
                  <a:pt x="722236" y="288289"/>
                </a:lnTo>
                <a:lnTo>
                  <a:pt x="722693" y="287019"/>
                </a:lnTo>
                <a:lnTo>
                  <a:pt x="722020" y="285749"/>
                </a:lnTo>
                <a:lnTo>
                  <a:pt x="716686" y="283209"/>
                </a:lnTo>
                <a:lnTo>
                  <a:pt x="714273" y="283209"/>
                </a:lnTo>
                <a:lnTo>
                  <a:pt x="717283" y="275589"/>
                </a:lnTo>
                <a:lnTo>
                  <a:pt x="717359" y="274319"/>
                </a:lnTo>
                <a:lnTo>
                  <a:pt x="718261" y="266699"/>
                </a:lnTo>
                <a:lnTo>
                  <a:pt x="719721" y="257809"/>
                </a:lnTo>
                <a:lnTo>
                  <a:pt x="720397" y="253999"/>
                </a:lnTo>
                <a:close/>
              </a:path>
              <a:path w="765810" h="567689">
                <a:moveTo>
                  <a:pt x="710083" y="319843"/>
                </a:moveTo>
                <a:lnTo>
                  <a:pt x="710082" y="320039"/>
                </a:lnTo>
                <a:lnTo>
                  <a:pt x="710285" y="320039"/>
                </a:lnTo>
                <a:lnTo>
                  <a:pt x="710083" y="319843"/>
                </a:lnTo>
                <a:close/>
              </a:path>
              <a:path w="765810" h="567689">
                <a:moveTo>
                  <a:pt x="712895" y="316229"/>
                </a:moveTo>
                <a:lnTo>
                  <a:pt x="710907" y="316229"/>
                </a:lnTo>
                <a:lnTo>
                  <a:pt x="712673" y="318769"/>
                </a:lnTo>
                <a:lnTo>
                  <a:pt x="711492" y="320039"/>
                </a:lnTo>
                <a:lnTo>
                  <a:pt x="712876" y="320039"/>
                </a:lnTo>
                <a:lnTo>
                  <a:pt x="712895" y="316229"/>
                </a:lnTo>
                <a:close/>
              </a:path>
              <a:path w="765810" h="567689">
                <a:moveTo>
                  <a:pt x="710101" y="316229"/>
                </a:moveTo>
                <a:lnTo>
                  <a:pt x="702868" y="316229"/>
                </a:lnTo>
                <a:lnTo>
                  <a:pt x="696836" y="318769"/>
                </a:lnTo>
                <a:lnTo>
                  <a:pt x="708977" y="318769"/>
                </a:lnTo>
                <a:lnTo>
                  <a:pt x="710083" y="319843"/>
                </a:lnTo>
                <a:lnTo>
                  <a:pt x="710101" y="316229"/>
                </a:lnTo>
                <a:close/>
              </a:path>
              <a:path w="765810" h="567689">
                <a:moveTo>
                  <a:pt x="78888" y="267969"/>
                </a:moveTo>
                <a:lnTo>
                  <a:pt x="67056" y="267969"/>
                </a:lnTo>
                <a:lnTo>
                  <a:pt x="75958" y="269239"/>
                </a:lnTo>
                <a:lnTo>
                  <a:pt x="84759" y="279399"/>
                </a:lnTo>
                <a:lnTo>
                  <a:pt x="86588" y="279399"/>
                </a:lnTo>
                <a:lnTo>
                  <a:pt x="92087" y="275589"/>
                </a:lnTo>
                <a:lnTo>
                  <a:pt x="86029" y="275589"/>
                </a:lnTo>
                <a:lnTo>
                  <a:pt x="78888" y="267969"/>
                </a:lnTo>
                <a:close/>
              </a:path>
              <a:path w="765810" h="567689">
                <a:moveTo>
                  <a:pt x="130856" y="231139"/>
                </a:moveTo>
                <a:lnTo>
                  <a:pt x="127965" y="231139"/>
                </a:lnTo>
                <a:lnTo>
                  <a:pt x="127304" y="236219"/>
                </a:lnTo>
                <a:lnTo>
                  <a:pt x="121602" y="237489"/>
                </a:lnTo>
                <a:lnTo>
                  <a:pt x="102285" y="242569"/>
                </a:lnTo>
                <a:lnTo>
                  <a:pt x="101384" y="243839"/>
                </a:lnTo>
                <a:lnTo>
                  <a:pt x="101346" y="245109"/>
                </a:lnTo>
                <a:lnTo>
                  <a:pt x="104698" y="252729"/>
                </a:lnTo>
                <a:lnTo>
                  <a:pt x="90297" y="273049"/>
                </a:lnTo>
                <a:lnTo>
                  <a:pt x="86029" y="275589"/>
                </a:lnTo>
                <a:lnTo>
                  <a:pt x="92443" y="275589"/>
                </a:lnTo>
                <a:lnTo>
                  <a:pt x="107454" y="253999"/>
                </a:lnTo>
                <a:lnTo>
                  <a:pt x="107581" y="252729"/>
                </a:lnTo>
                <a:lnTo>
                  <a:pt x="104571" y="245109"/>
                </a:lnTo>
                <a:lnTo>
                  <a:pt x="122377" y="240029"/>
                </a:lnTo>
                <a:lnTo>
                  <a:pt x="128968" y="238759"/>
                </a:lnTo>
                <a:lnTo>
                  <a:pt x="129946" y="237489"/>
                </a:lnTo>
                <a:lnTo>
                  <a:pt x="130856" y="231139"/>
                </a:lnTo>
                <a:close/>
              </a:path>
              <a:path w="765810" h="567689">
                <a:moveTo>
                  <a:pt x="708617" y="227329"/>
                </a:moveTo>
                <a:lnTo>
                  <a:pt x="705789" y="227329"/>
                </a:lnTo>
                <a:lnTo>
                  <a:pt x="706843" y="236219"/>
                </a:lnTo>
                <a:lnTo>
                  <a:pt x="704850" y="242569"/>
                </a:lnTo>
                <a:lnTo>
                  <a:pt x="703897" y="250189"/>
                </a:lnTo>
                <a:lnTo>
                  <a:pt x="704189" y="253999"/>
                </a:lnTo>
                <a:lnTo>
                  <a:pt x="704748" y="255269"/>
                </a:lnTo>
                <a:lnTo>
                  <a:pt x="705878" y="255269"/>
                </a:lnTo>
                <a:lnTo>
                  <a:pt x="713193" y="253999"/>
                </a:lnTo>
                <a:lnTo>
                  <a:pt x="720397" y="253999"/>
                </a:lnTo>
                <a:lnTo>
                  <a:pt x="720623" y="252729"/>
                </a:lnTo>
                <a:lnTo>
                  <a:pt x="706882" y="252729"/>
                </a:lnTo>
                <a:lnTo>
                  <a:pt x="706691" y="250189"/>
                </a:lnTo>
                <a:lnTo>
                  <a:pt x="707567" y="243839"/>
                </a:lnTo>
                <a:lnTo>
                  <a:pt x="709599" y="236219"/>
                </a:lnTo>
                <a:lnTo>
                  <a:pt x="708617" y="227329"/>
                </a:lnTo>
                <a:close/>
              </a:path>
              <a:path w="765810" h="567689">
                <a:moveTo>
                  <a:pt x="720280" y="251459"/>
                </a:moveTo>
                <a:lnTo>
                  <a:pt x="712724" y="251459"/>
                </a:lnTo>
                <a:lnTo>
                  <a:pt x="706882" y="252729"/>
                </a:lnTo>
                <a:lnTo>
                  <a:pt x="720623" y="252729"/>
                </a:lnTo>
                <a:lnTo>
                  <a:pt x="720280" y="251459"/>
                </a:lnTo>
                <a:close/>
              </a:path>
              <a:path w="765810" h="567689">
                <a:moveTo>
                  <a:pt x="668629" y="199389"/>
                </a:moveTo>
                <a:lnTo>
                  <a:pt x="667372" y="199389"/>
                </a:lnTo>
                <a:lnTo>
                  <a:pt x="659739" y="201929"/>
                </a:lnTo>
                <a:lnTo>
                  <a:pt x="652818" y="201929"/>
                </a:lnTo>
                <a:lnTo>
                  <a:pt x="642886" y="203199"/>
                </a:lnTo>
                <a:lnTo>
                  <a:pt x="666699" y="203199"/>
                </a:lnTo>
                <a:lnTo>
                  <a:pt x="667092" y="207009"/>
                </a:lnTo>
                <a:lnTo>
                  <a:pt x="665048" y="214629"/>
                </a:lnTo>
                <a:lnTo>
                  <a:pt x="663562" y="224789"/>
                </a:lnTo>
                <a:lnTo>
                  <a:pt x="661797" y="233679"/>
                </a:lnTo>
                <a:lnTo>
                  <a:pt x="662114" y="234949"/>
                </a:lnTo>
                <a:lnTo>
                  <a:pt x="671969" y="234949"/>
                </a:lnTo>
                <a:lnTo>
                  <a:pt x="673112" y="237489"/>
                </a:lnTo>
                <a:lnTo>
                  <a:pt x="674014" y="238759"/>
                </a:lnTo>
                <a:lnTo>
                  <a:pt x="676986" y="240029"/>
                </a:lnTo>
                <a:lnTo>
                  <a:pt x="677989" y="240029"/>
                </a:lnTo>
                <a:lnTo>
                  <a:pt x="680059" y="238759"/>
                </a:lnTo>
                <a:lnTo>
                  <a:pt x="680593" y="237489"/>
                </a:lnTo>
                <a:lnTo>
                  <a:pt x="681631" y="236219"/>
                </a:lnTo>
                <a:lnTo>
                  <a:pt x="675513" y="236219"/>
                </a:lnTo>
                <a:lnTo>
                  <a:pt x="674255" y="232409"/>
                </a:lnTo>
                <a:lnTo>
                  <a:pt x="664908" y="232409"/>
                </a:lnTo>
                <a:lnTo>
                  <a:pt x="666330" y="224789"/>
                </a:lnTo>
                <a:lnTo>
                  <a:pt x="667804" y="215899"/>
                </a:lnTo>
                <a:lnTo>
                  <a:pt x="669874" y="207009"/>
                </a:lnTo>
                <a:lnTo>
                  <a:pt x="669290" y="200659"/>
                </a:lnTo>
                <a:lnTo>
                  <a:pt x="668629" y="199389"/>
                </a:lnTo>
                <a:close/>
              </a:path>
              <a:path w="765810" h="567689">
                <a:moveTo>
                  <a:pt x="707478" y="224789"/>
                </a:moveTo>
                <a:lnTo>
                  <a:pt x="704367" y="224789"/>
                </a:lnTo>
                <a:lnTo>
                  <a:pt x="698868" y="227329"/>
                </a:lnTo>
                <a:lnTo>
                  <a:pt x="694143" y="228599"/>
                </a:lnTo>
                <a:lnTo>
                  <a:pt x="689495" y="228599"/>
                </a:lnTo>
                <a:lnTo>
                  <a:pt x="683577" y="229869"/>
                </a:lnTo>
                <a:lnTo>
                  <a:pt x="682815" y="231139"/>
                </a:lnTo>
                <a:lnTo>
                  <a:pt x="678599" y="236219"/>
                </a:lnTo>
                <a:lnTo>
                  <a:pt x="681631" y="236219"/>
                </a:lnTo>
                <a:lnTo>
                  <a:pt x="684745" y="232409"/>
                </a:lnTo>
                <a:lnTo>
                  <a:pt x="690054" y="231139"/>
                </a:lnTo>
                <a:lnTo>
                  <a:pt x="694651" y="231139"/>
                </a:lnTo>
                <a:lnTo>
                  <a:pt x="699693" y="229869"/>
                </a:lnTo>
                <a:lnTo>
                  <a:pt x="700011" y="229869"/>
                </a:lnTo>
                <a:lnTo>
                  <a:pt x="705129" y="227329"/>
                </a:lnTo>
                <a:lnTo>
                  <a:pt x="708617" y="227329"/>
                </a:lnTo>
                <a:lnTo>
                  <a:pt x="708469" y="226059"/>
                </a:lnTo>
                <a:lnTo>
                  <a:pt x="707478" y="224789"/>
                </a:lnTo>
                <a:close/>
              </a:path>
              <a:path w="765810" h="567689">
                <a:moveTo>
                  <a:pt x="136766" y="148589"/>
                </a:moveTo>
                <a:lnTo>
                  <a:pt x="135458" y="148589"/>
                </a:lnTo>
                <a:lnTo>
                  <a:pt x="135089" y="149859"/>
                </a:lnTo>
                <a:lnTo>
                  <a:pt x="137998" y="162559"/>
                </a:lnTo>
                <a:lnTo>
                  <a:pt x="138341" y="175259"/>
                </a:lnTo>
                <a:lnTo>
                  <a:pt x="138595" y="176529"/>
                </a:lnTo>
                <a:lnTo>
                  <a:pt x="143421" y="184149"/>
                </a:lnTo>
                <a:lnTo>
                  <a:pt x="139344" y="187959"/>
                </a:lnTo>
                <a:lnTo>
                  <a:pt x="135585" y="189229"/>
                </a:lnTo>
                <a:lnTo>
                  <a:pt x="134810" y="190499"/>
                </a:lnTo>
                <a:lnTo>
                  <a:pt x="134797" y="191769"/>
                </a:lnTo>
                <a:lnTo>
                  <a:pt x="137287" y="196849"/>
                </a:lnTo>
                <a:lnTo>
                  <a:pt x="139026" y="215899"/>
                </a:lnTo>
                <a:lnTo>
                  <a:pt x="122504" y="229869"/>
                </a:lnTo>
                <a:lnTo>
                  <a:pt x="122212" y="232409"/>
                </a:lnTo>
                <a:lnTo>
                  <a:pt x="123825" y="232409"/>
                </a:lnTo>
                <a:lnTo>
                  <a:pt x="127965" y="231139"/>
                </a:lnTo>
                <a:lnTo>
                  <a:pt x="130856" y="231139"/>
                </a:lnTo>
                <a:lnTo>
                  <a:pt x="131038" y="229869"/>
                </a:lnTo>
                <a:lnTo>
                  <a:pt x="130581" y="228599"/>
                </a:lnTo>
                <a:lnTo>
                  <a:pt x="128930" y="228599"/>
                </a:lnTo>
                <a:lnTo>
                  <a:pt x="141414" y="217169"/>
                </a:lnTo>
                <a:lnTo>
                  <a:pt x="141871" y="215899"/>
                </a:lnTo>
                <a:lnTo>
                  <a:pt x="140055" y="196849"/>
                </a:lnTo>
                <a:lnTo>
                  <a:pt x="137934" y="191769"/>
                </a:lnTo>
                <a:lnTo>
                  <a:pt x="140639" y="190499"/>
                </a:lnTo>
                <a:lnTo>
                  <a:pt x="141122" y="190499"/>
                </a:lnTo>
                <a:lnTo>
                  <a:pt x="146215" y="185419"/>
                </a:lnTo>
                <a:lnTo>
                  <a:pt x="146405" y="182879"/>
                </a:lnTo>
                <a:lnTo>
                  <a:pt x="141147" y="175259"/>
                </a:lnTo>
                <a:lnTo>
                  <a:pt x="140856" y="163829"/>
                </a:lnTo>
                <a:lnTo>
                  <a:pt x="140741" y="161289"/>
                </a:lnTo>
                <a:lnTo>
                  <a:pt x="138366" y="152399"/>
                </a:lnTo>
                <a:lnTo>
                  <a:pt x="148107" y="152399"/>
                </a:lnTo>
                <a:lnTo>
                  <a:pt x="147015" y="151129"/>
                </a:lnTo>
                <a:lnTo>
                  <a:pt x="136766" y="148589"/>
                </a:lnTo>
                <a:close/>
              </a:path>
              <a:path w="765810" h="567689">
                <a:moveTo>
                  <a:pt x="672947" y="231139"/>
                </a:moveTo>
                <a:lnTo>
                  <a:pt x="668731" y="231139"/>
                </a:lnTo>
                <a:lnTo>
                  <a:pt x="664908" y="232409"/>
                </a:lnTo>
                <a:lnTo>
                  <a:pt x="674255" y="232409"/>
                </a:lnTo>
                <a:lnTo>
                  <a:pt x="672947" y="231139"/>
                </a:lnTo>
                <a:close/>
              </a:path>
              <a:path w="765810" h="567689">
                <a:moveTo>
                  <a:pt x="641184" y="189229"/>
                </a:moveTo>
                <a:lnTo>
                  <a:pt x="639826" y="189229"/>
                </a:lnTo>
                <a:lnTo>
                  <a:pt x="631037" y="193039"/>
                </a:lnTo>
                <a:lnTo>
                  <a:pt x="638810" y="193039"/>
                </a:lnTo>
                <a:lnTo>
                  <a:pt x="638213" y="201929"/>
                </a:lnTo>
                <a:lnTo>
                  <a:pt x="638594" y="203199"/>
                </a:lnTo>
                <a:lnTo>
                  <a:pt x="641362" y="205739"/>
                </a:lnTo>
                <a:lnTo>
                  <a:pt x="642632" y="205739"/>
                </a:lnTo>
                <a:lnTo>
                  <a:pt x="653110" y="204469"/>
                </a:lnTo>
                <a:lnTo>
                  <a:pt x="663562" y="204469"/>
                </a:lnTo>
                <a:lnTo>
                  <a:pt x="666699" y="203199"/>
                </a:lnTo>
                <a:lnTo>
                  <a:pt x="642886" y="203199"/>
                </a:lnTo>
                <a:lnTo>
                  <a:pt x="641057" y="201929"/>
                </a:lnTo>
                <a:lnTo>
                  <a:pt x="641743" y="190499"/>
                </a:lnTo>
                <a:lnTo>
                  <a:pt x="641184" y="189229"/>
                </a:lnTo>
                <a:close/>
              </a:path>
              <a:path w="765810" h="567689">
                <a:moveTo>
                  <a:pt x="663562" y="204469"/>
                </a:moveTo>
                <a:lnTo>
                  <a:pt x="653110" y="204469"/>
                </a:lnTo>
                <a:lnTo>
                  <a:pt x="659714" y="205739"/>
                </a:lnTo>
                <a:lnTo>
                  <a:pt x="660425" y="205739"/>
                </a:lnTo>
                <a:lnTo>
                  <a:pt x="663562" y="204469"/>
                </a:lnTo>
                <a:close/>
              </a:path>
              <a:path w="765810" h="567689">
                <a:moveTo>
                  <a:pt x="627336" y="123189"/>
                </a:moveTo>
                <a:lnTo>
                  <a:pt x="624497" y="123189"/>
                </a:lnTo>
                <a:lnTo>
                  <a:pt x="625411" y="133349"/>
                </a:lnTo>
                <a:lnTo>
                  <a:pt x="626478" y="134619"/>
                </a:lnTo>
                <a:lnTo>
                  <a:pt x="630491" y="135889"/>
                </a:lnTo>
                <a:lnTo>
                  <a:pt x="632434" y="140969"/>
                </a:lnTo>
                <a:lnTo>
                  <a:pt x="626059" y="146049"/>
                </a:lnTo>
                <a:lnTo>
                  <a:pt x="625690" y="146049"/>
                </a:lnTo>
                <a:lnTo>
                  <a:pt x="621296" y="151129"/>
                </a:lnTo>
                <a:lnTo>
                  <a:pt x="621042" y="152399"/>
                </a:lnTo>
                <a:lnTo>
                  <a:pt x="623163" y="163829"/>
                </a:lnTo>
                <a:lnTo>
                  <a:pt x="619353" y="171449"/>
                </a:lnTo>
                <a:lnTo>
                  <a:pt x="616864" y="175259"/>
                </a:lnTo>
                <a:lnTo>
                  <a:pt x="616712" y="176529"/>
                </a:lnTo>
                <a:lnTo>
                  <a:pt x="619213" y="184149"/>
                </a:lnTo>
                <a:lnTo>
                  <a:pt x="620636" y="193039"/>
                </a:lnTo>
                <a:lnTo>
                  <a:pt x="619556" y="199389"/>
                </a:lnTo>
                <a:lnTo>
                  <a:pt x="619912" y="200659"/>
                </a:lnTo>
                <a:lnTo>
                  <a:pt x="621030" y="201929"/>
                </a:lnTo>
                <a:lnTo>
                  <a:pt x="627621" y="200659"/>
                </a:lnTo>
                <a:lnTo>
                  <a:pt x="628662" y="200659"/>
                </a:lnTo>
                <a:lnTo>
                  <a:pt x="630561" y="198119"/>
                </a:lnTo>
                <a:lnTo>
                  <a:pt x="622642" y="198119"/>
                </a:lnTo>
                <a:lnTo>
                  <a:pt x="623430" y="194309"/>
                </a:lnTo>
                <a:lnTo>
                  <a:pt x="623443" y="193039"/>
                </a:lnTo>
                <a:lnTo>
                  <a:pt x="621982" y="182879"/>
                </a:lnTo>
                <a:lnTo>
                  <a:pt x="619582" y="176529"/>
                </a:lnTo>
                <a:lnTo>
                  <a:pt x="621855" y="172719"/>
                </a:lnTo>
                <a:lnTo>
                  <a:pt x="625881" y="163829"/>
                </a:lnTo>
                <a:lnTo>
                  <a:pt x="623912" y="152399"/>
                </a:lnTo>
                <a:lnTo>
                  <a:pt x="627773" y="147319"/>
                </a:lnTo>
                <a:lnTo>
                  <a:pt x="634873" y="143509"/>
                </a:lnTo>
                <a:lnTo>
                  <a:pt x="635444" y="140969"/>
                </a:lnTo>
                <a:lnTo>
                  <a:pt x="632891" y="134619"/>
                </a:lnTo>
                <a:lnTo>
                  <a:pt x="631888" y="133349"/>
                </a:lnTo>
                <a:lnTo>
                  <a:pt x="628116" y="132079"/>
                </a:lnTo>
                <a:lnTo>
                  <a:pt x="627336" y="123189"/>
                </a:lnTo>
                <a:close/>
              </a:path>
              <a:path w="765810" h="567689">
                <a:moveTo>
                  <a:pt x="638810" y="193039"/>
                </a:moveTo>
                <a:lnTo>
                  <a:pt x="630440" y="193039"/>
                </a:lnTo>
                <a:lnTo>
                  <a:pt x="626808" y="198119"/>
                </a:lnTo>
                <a:lnTo>
                  <a:pt x="630561" y="198119"/>
                </a:lnTo>
                <a:lnTo>
                  <a:pt x="632460" y="195579"/>
                </a:lnTo>
                <a:lnTo>
                  <a:pt x="638810" y="193039"/>
                </a:lnTo>
                <a:close/>
              </a:path>
              <a:path w="765810" h="567689">
                <a:moveTo>
                  <a:pt x="148107" y="152399"/>
                </a:moveTo>
                <a:lnTo>
                  <a:pt x="138366" y="152399"/>
                </a:lnTo>
                <a:lnTo>
                  <a:pt x="145186" y="153669"/>
                </a:lnTo>
                <a:lnTo>
                  <a:pt x="144576" y="158749"/>
                </a:lnTo>
                <a:lnTo>
                  <a:pt x="145554" y="161289"/>
                </a:lnTo>
                <a:lnTo>
                  <a:pt x="147205" y="160019"/>
                </a:lnTo>
                <a:lnTo>
                  <a:pt x="145973" y="160019"/>
                </a:lnTo>
                <a:lnTo>
                  <a:pt x="144741" y="158749"/>
                </a:lnTo>
                <a:lnTo>
                  <a:pt x="148063" y="152844"/>
                </a:lnTo>
                <a:lnTo>
                  <a:pt x="148107" y="152399"/>
                </a:lnTo>
                <a:close/>
              </a:path>
              <a:path w="765810" h="567689">
                <a:moveTo>
                  <a:pt x="148063" y="152844"/>
                </a:moveTo>
                <a:lnTo>
                  <a:pt x="144741" y="158749"/>
                </a:lnTo>
                <a:lnTo>
                  <a:pt x="145973" y="160019"/>
                </a:lnTo>
                <a:lnTo>
                  <a:pt x="147205" y="160019"/>
                </a:lnTo>
                <a:lnTo>
                  <a:pt x="147394" y="159651"/>
                </a:lnTo>
                <a:lnTo>
                  <a:pt x="148063" y="152844"/>
                </a:lnTo>
                <a:close/>
              </a:path>
              <a:path w="765810" h="567689">
                <a:moveTo>
                  <a:pt x="147394" y="159651"/>
                </a:moveTo>
                <a:lnTo>
                  <a:pt x="147205" y="160019"/>
                </a:lnTo>
                <a:lnTo>
                  <a:pt x="147358" y="160019"/>
                </a:lnTo>
                <a:lnTo>
                  <a:pt x="147394" y="159651"/>
                </a:lnTo>
                <a:close/>
              </a:path>
              <a:path w="765810" h="567689">
                <a:moveTo>
                  <a:pt x="165595" y="123189"/>
                </a:moveTo>
                <a:lnTo>
                  <a:pt x="164350" y="124459"/>
                </a:lnTo>
                <a:lnTo>
                  <a:pt x="151561" y="137159"/>
                </a:lnTo>
                <a:lnTo>
                  <a:pt x="151168" y="138429"/>
                </a:lnTo>
                <a:lnTo>
                  <a:pt x="150456" y="148589"/>
                </a:lnTo>
                <a:lnTo>
                  <a:pt x="148063" y="152844"/>
                </a:lnTo>
                <a:lnTo>
                  <a:pt x="147394" y="159651"/>
                </a:lnTo>
                <a:lnTo>
                  <a:pt x="153060" y="148589"/>
                </a:lnTo>
                <a:lnTo>
                  <a:pt x="153225" y="148589"/>
                </a:lnTo>
                <a:lnTo>
                  <a:pt x="153924" y="138429"/>
                </a:lnTo>
                <a:lnTo>
                  <a:pt x="164934" y="126999"/>
                </a:lnTo>
                <a:lnTo>
                  <a:pt x="167829" y="126999"/>
                </a:lnTo>
                <a:lnTo>
                  <a:pt x="166624" y="124459"/>
                </a:lnTo>
                <a:lnTo>
                  <a:pt x="165595" y="123189"/>
                </a:lnTo>
                <a:close/>
              </a:path>
              <a:path w="765810" h="567689">
                <a:moveTo>
                  <a:pt x="167829" y="126999"/>
                </a:moveTo>
                <a:lnTo>
                  <a:pt x="164934" y="126999"/>
                </a:lnTo>
                <a:lnTo>
                  <a:pt x="170675" y="139699"/>
                </a:lnTo>
                <a:lnTo>
                  <a:pt x="171894" y="140969"/>
                </a:lnTo>
                <a:lnTo>
                  <a:pt x="173164" y="139699"/>
                </a:lnTo>
                <a:lnTo>
                  <a:pt x="175336" y="135889"/>
                </a:lnTo>
                <a:lnTo>
                  <a:pt x="172046" y="135889"/>
                </a:lnTo>
                <a:lnTo>
                  <a:pt x="167829" y="126999"/>
                </a:lnTo>
                <a:close/>
              </a:path>
              <a:path w="765810" h="567689">
                <a:moveTo>
                  <a:pt x="610074" y="87629"/>
                </a:moveTo>
                <a:lnTo>
                  <a:pt x="607225" y="87629"/>
                </a:lnTo>
                <a:lnTo>
                  <a:pt x="606386" y="92709"/>
                </a:lnTo>
                <a:lnTo>
                  <a:pt x="607225" y="93979"/>
                </a:lnTo>
                <a:lnTo>
                  <a:pt x="614375" y="97789"/>
                </a:lnTo>
                <a:lnTo>
                  <a:pt x="608304" y="102869"/>
                </a:lnTo>
                <a:lnTo>
                  <a:pt x="607847" y="104139"/>
                </a:lnTo>
                <a:lnTo>
                  <a:pt x="607504" y="109219"/>
                </a:lnTo>
                <a:lnTo>
                  <a:pt x="604024" y="113029"/>
                </a:lnTo>
                <a:lnTo>
                  <a:pt x="598957" y="121919"/>
                </a:lnTo>
                <a:lnTo>
                  <a:pt x="593877" y="128269"/>
                </a:lnTo>
                <a:lnTo>
                  <a:pt x="585927" y="128269"/>
                </a:lnTo>
                <a:lnTo>
                  <a:pt x="578967" y="135889"/>
                </a:lnTo>
                <a:lnTo>
                  <a:pt x="578675" y="137159"/>
                </a:lnTo>
                <a:lnTo>
                  <a:pt x="579970" y="138429"/>
                </a:lnTo>
                <a:lnTo>
                  <a:pt x="588225" y="138429"/>
                </a:lnTo>
                <a:lnTo>
                  <a:pt x="597573" y="140969"/>
                </a:lnTo>
                <a:lnTo>
                  <a:pt x="598741" y="140969"/>
                </a:lnTo>
                <a:lnTo>
                  <a:pt x="603793" y="137159"/>
                </a:lnTo>
                <a:lnTo>
                  <a:pt x="597598" y="137159"/>
                </a:lnTo>
                <a:lnTo>
                  <a:pt x="588733" y="135889"/>
                </a:lnTo>
                <a:lnTo>
                  <a:pt x="583349" y="135889"/>
                </a:lnTo>
                <a:lnTo>
                  <a:pt x="587565" y="130809"/>
                </a:lnTo>
                <a:lnTo>
                  <a:pt x="594741" y="130809"/>
                </a:lnTo>
                <a:lnTo>
                  <a:pt x="595706" y="129539"/>
                </a:lnTo>
                <a:lnTo>
                  <a:pt x="601205" y="123189"/>
                </a:lnTo>
                <a:lnTo>
                  <a:pt x="606374" y="114299"/>
                </a:lnTo>
                <a:lnTo>
                  <a:pt x="609981" y="110489"/>
                </a:lnTo>
                <a:lnTo>
                  <a:pt x="610273" y="109219"/>
                </a:lnTo>
                <a:lnTo>
                  <a:pt x="610603" y="105409"/>
                </a:lnTo>
                <a:lnTo>
                  <a:pt x="617880" y="97789"/>
                </a:lnTo>
                <a:lnTo>
                  <a:pt x="618312" y="96519"/>
                </a:lnTo>
                <a:lnTo>
                  <a:pt x="617474" y="96519"/>
                </a:lnTo>
                <a:lnTo>
                  <a:pt x="609333" y="92709"/>
                </a:lnTo>
                <a:lnTo>
                  <a:pt x="610074" y="87629"/>
                </a:lnTo>
                <a:close/>
              </a:path>
              <a:path w="765810" h="567689">
                <a:moveTo>
                  <a:pt x="626389" y="119379"/>
                </a:moveTo>
                <a:lnTo>
                  <a:pt x="625081" y="119379"/>
                </a:lnTo>
                <a:lnTo>
                  <a:pt x="616140" y="124459"/>
                </a:lnTo>
                <a:lnTo>
                  <a:pt x="607606" y="125729"/>
                </a:lnTo>
                <a:lnTo>
                  <a:pt x="606399" y="126999"/>
                </a:lnTo>
                <a:lnTo>
                  <a:pt x="605078" y="132079"/>
                </a:lnTo>
                <a:lnTo>
                  <a:pt x="597598" y="137159"/>
                </a:lnTo>
                <a:lnTo>
                  <a:pt x="603793" y="137159"/>
                </a:lnTo>
                <a:lnTo>
                  <a:pt x="607161" y="134619"/>
                </a:lnTo>
                <a:lnTo>
                  <a:pt x="607682" y="133349"/>
                </a:lnTo>
                <a:lnTo>
                  <a:pt x="608914" y="128269"/>
                </a:lnTo>
                <a:lnTo>
                  <a:pt x="616750" y="126999"/>
                </a:lnTo>
                <a:lnTo>
                  <a:pt x="617194" y="126999"/>
                </a:lnTo>
                <a:lnTo>
                  <a:pt x="624497" y="123189"/>
                </a:lnTo>
                <a:lnTo>
                  <a:pt x="627336" y="123189"/>
                </a:lnTo>
                <a:lnTo>
                  <a:pt x="627113" y="120649"/>
                </a:lnTo>
                <a:lnTo>
                  <a:pt x="626389" y="119379"/>
                </a:lnTo>
                <a:close/>
              </a:path>
              <a:path w="765810" h="567689">
                <a:moveTo>
                  <a:pt x="176034" y="130809"/>
                </a:moveTo>
                <a:lnTo>
                  <a:pt x="174752" y="130809"/>
                </a:lnTo>
                <a:lnTo>
                  <a:pt x="172046" y="135889"/>
                </a:lnTo>
                <a:lnTo>
                  <a:pt x="175336" y="135889"/>
                </a:lnTo>
                <a:lnTo>
                  <a:pt x="176784" y="133349"/>
                </a:lnTo>
                <a:lnTo>
                  <a:pt x="206099" y="133349"/>
                </a:lnTo>
                <a:lnTo>
                  <a:pt x="207297" y="132079"/>
                </a:lnTo>
                <a:lnTo>
                  <a:pt x="203327" y="132079"/>
                </a:lnTo>
                <a:lnTo>
                  <a:pt x="176034" y="130809"/>
                </a:lnTo>
                <a:close/>
              </a:path>
              <a:path w="765810" h="567689">
                <a:moveTo>
                  <a:pt x="206099" y="133349"/>
                </a:moveTo>
                <a:lnTo>
                  <a:pt x="176784" y="133349"/>
                </a:lnTo>
                <a:lnTo>
                  <a:pt x="203847" y="134619"/>
                </a:lnTo>
                <a:lnTo>
                  <a:pt x="204901" y="134619"/>
                </a:lnTo>
                <a:lnTo>
                  <a:pt x="206099" y="133349"/>
                </a:lnTo>
                <a:close/>
              </a:path>
              <a:path w="765810" h="567689">
                <a:moveTo>
                  <a:pt x="216039" y="99059"/>
                </a:moveTo>
                <a:lnTo>
                  <a:pt x="214388" y="99059"/>
                </a:lnTo>
                <a:lnTo>
                  <a:pt x="213563" y="100329"/>
                </a:lnTo>
                <a:lnTo>
                  <a:pt x="215734" y="116839"/>
                </a:lnTo>
                <a:lnTo>
                  <a:pt x="216179" y="116839"/>
                </a:lnTo>
                <a:lnTo>
                  <a:pt x="217919" y="119379"/>
                </a:lnTo>
                <a:lnTo>
                  <a:pt x="215252" y="119379"/>
                </a:lnTo>
                <a:lnTo>
                  <a:pt x="203327" y="132079"/>
                </a:lnTo>
                <a:lnTo>
                  <a:pt x="207297" y="132079"/>
                </a:lnTo>
                <a:lnTo>
                  <a:pt x="216877" y="121919"/>
                </a:lnTo>
                <a:lnTo>
                  <a:pt x="221449" y="121919"/>
                </a:lnTo>
                <a:lnTo>
                  <a:pt x="222719" y="120649"/>
                </a:lnTo>
                <a:lnTo>
                  <a:pt x="222351" y="119379"/>
                </a:lnTo>
                <a:lnTo>
                  <a:pt x="218440" y="115569"/>
                </a:lnTo>
                <a:lnTo>
                  <a:pt x="217017" y="105409"/>
                </a:lnTo>
                <a:lnTo>
                  <a:pt x="221106" y="105409"/>
                </a:lnTo>
                <a:lnTo>
                  <a:pt x="216039" y="99059"/>
                </a:lnTo>
                <a:close/>
              </a:path>
              <a:path w="765810" h="567689">
                <a:moveTo>
                  <a:pt x="221106" y="105409"/>
                </a:moveTo>
                <a:lnTo>
                  <a:pt x="217017" y="105409"/>
                </a:lnTo>
                <a:lnTo>
                  <a:pt x="228866" y="119379"/>
                </a:lnTo>
                <a:lnTo>
                  <a:pt x="230733" y="119379"/>
                </a:lnTo>
                <a:lnTo>
                  <a:pt x="234496" y="116839"/>
                </a:lnTo>
                <a:lnTo>
                  <a:pt x="230225" y="116839"/>
                </a:lnTo>
                <a:lnTo>
                  <a:pt x="221106" y="105409"/>
                </a:lnTo>
                <a:close/>
              </a:path>
              <a:path w="765810" h="567689">
                <a:moveTo>
                  <a:pt x="256006" y="67309"/>
                </a:moveTo>
                <a:lnTo>
                  <a:pt x="254876" y="67309"/>
                </a:lnTo>
                <a:lnTo>
                  <a:pt x="253974" y="68579"/>
                </a:lnTo>
                <a:lnTo>
                  <a:pt x="248475" y="77469"/>
                </a:lnTo>
                <a:lnTo>
                  <a:pt x="248361" y="78739"/>
                </a:lnTo>
                <a:lnTo>
                  <a:pt x="244729" y="90169"/>
                </a:lnTo>
                <a:lnTo>
                  <a:pt x="240004" y="100329"/>
                </a:lnTo>
                <a:lnTo>
                  <a:pt x="239928" y="101599"/>
                </a:lnTo>
                <a:lnTo>
                  <a:pt x="241541" y="109219"/>
                </a:lnTo>
                <a:lnTo>
                  <a:pt x="230225" y="116839"/>
                </a:lnTo>
                <a:lnTo>
                  <a:pt x="234496" y="116839"/>
                </a:lnTo>
                <a:lnTo>
                  <a:pt x="243903" y="110489"/>
                </a:lnTo>
                <a:lnTo>
                  <a:pt x="244487" y="109219"/>
                </a:lnTo>
                <a:lnTo>
                  <a:pt x="242760" y="101599"/>
                </a:lnTo>
                <a:lnTo>
                  <a:pt x="247383" y="90169"/>
                </a:lnTo>
                <a:lnTo>
                  <a:pt x="250990" y="78739"/>
                </a:lnTo>
                <a:lnTo>
                  <a:pt x="255663" y="71119"/>
                </a:lnTo>
                <a:lnTo>
                  <a:pt x="261327" y="71119"/>
                </a:lnTo>
                <a:lnTo>
                  <a:pt x="256006" y="67309"/>
                </a:lnTo>
                <a:close/>
              </a:path>
              <a:path w="765810" h="567689">
                <a:moveTo>
                  <a:pt x="466095" y="58419"/>
                </a:moveTo>
                <a:lnTo>
                  <a:pt x="463257" y="58419"/>
                </a:lnTo>
                <a:lnTo>
                  <a:pt x="462953" y="66039"/>
                </a:lnTo>
                <a:lnTo>
                  <a:pt x="462229" y="76199"/>
                </a:lnTo>
                <a:lnTo>
                  <a:pt x="460108" y="86359"/>
                </a:lnTo>
                <a:lnTo>
                  <a:pt x="455117" y="95249"/>
                </a:lnTo>
                <a:lnTo>
                  <a:pt x="455015" y="96519"/>
                </a:lnTo>
                <a:lnTo>
                  <a:pt x="456234" y="99059"/>
                </a:lnTo>
                <a:lnTo>
                  <a:pt x="454317" y="102869"/>
                </a:lnTo>
                <a:lnTo>
                  <a:pt x="451739" y="109219"/>
                </a:lnTo>
                <a:lnTo>
                  <a:pt x="451815" y="110489"/>
                </a:lnTo>
                <a:lnTo>
                  <a:pt x="467474" y="110489"/>
                </a:lnTo>
                <a:lnTo>
                  <a:pt x="467787" y="107949"/>
                </a:lnTo>
                <a:lnTo>
                  <a:pt x="455231" y="107949"/>
                </a:lnTo>
                <a:lnTo>
                  <a:pt x="459028" y="100329"/>
                </a:lnTo>
                <a:lnTo>
                  <a:pt x="459054" y="99059"/>
                </a:lnTo>
                <a:lnTo>
                  <a:pt x="457885" y="95249"/>
                </a:lnTo>
                <a:lnTo>
                  <a:pt x="462622" y="87629"/>
                </a:lnTo>
                <a:lnTo>
                  <a:pt x="465442" y="81279"/>
                </a:lnTo>
                <a:lnTo>
                  <a:pt x="464947" y="73659"/>
                </a:lnTo>
                <a:lnTo>
                  <a:pt x="465747" y="66039"/>
                </a:lnTo>
                <a:lnTo>
                  <a:pt x="466095" y="58419"/>
                </a:lnTo>
                <a:close/>
              </a:path>
              <a:path w="765810" h="567689">
                <a:moveTo>
                  <a:pt x="475348" y="85089"/>
                </a:moveTo>
                <a:lnTo>
                  <a:pt x="474040" y="85089"/>
                </a:lnTo>
                <a:lnTo>
                  <a:pt x="472922" y="86359"/>
                </a:lnTo>
                <a:lnTo>
                  <a:pt x="470395" y="91439"/>
                </a:lnTo>
                <a:lnTo>
                  <a:pt x="467995" y="96519"/>
                </a:lnTo>
                <a:lnTo>
                  <a:pt x="465010" y="99059"/>
                </a:lnTo>
                <a:lnTo>
                  <a:pt x="464426" y="100329"/>
                </a:lnTo>
                <a:lnTo>
                  <a:pt x="465124" y="106679"/>
                </a:lnTo>
                <a:lnTo>
                  <a:pt x="464972" y="107949"/>
                </a:lnTo>
                <a:lnTo>
                  <a:pt x="467787" y="107949"/>
                </a:lnTo>
                <a:lnTo>
                  <a:pt x="467944" y="106679"/>
                </a:lnTo>
                <a:lnTo>
                  <a:pt x="467296" y="100329"/>
                </a:lnTo>
                <a:lnTo>
                  <a:pt x="469912" y="99059"/>
                </a:lnTo>
                <a:lnTo>
                  <a:pt x="470369" y="99059"/>
                </a:lnTo>
                <a:lnTo>
                  <a:pt x="472973" y="92709"/>
                </a:lnTo>
                <a:lnTo>
                  <a:pt x="474573" y="88899"/>
                </a:lnTo>
                <a:lnTo>
                  <a:pt x="478002" y="88899"/>
                </a:lnTo>
                <a:lnTo>
                  <a:pt x="475348" y="85089"/>
                </a:lnTo>
                <a:close/>
              </a:path>
              <a:path w="765810" h="567689">
                <a:moveTo>
                  <a:pt x="502494" y="72389"/>
                </a:moveTo>
                <a:lnTo>
                  <a:pt x="498487" y="72389"/>
                </a:lnTo>
                <a:lnTo>
                  <a:pt x="504507" y="80009"/>
                </a:lnTo>
                <a:lnTo>
                  <a:pt x="511060" y="92709"/>
                </a:lnTo>
                <a:lnTo>
                  <a:pt x="511810" y="92709"/>
                </a:lnTo>
                <a:lnTo>
                  <a:pt x="515708" y="93979"/>
                </a:lnTo>
                <a:lnTo>
                  <a:pt x="517639" y="97789"/>
                </a:lnTo>
                <a:lnTo>
                  <a:pt x="520534" y="104139"/>
                </a:lnTo>
                <a:lnTo>
                  <a:pt x="522998" y="104139"/>
                </a:lnTo>
                <a:lnTo>
                  <a:pt x="524846" y="100329"/>
                </a:lnTo>
                <a:lnTo>
                  <a:pt x="521893" y="100329"/>
                </a:lnTo>
                <a:lnTo>
                  <a:pt x="520090" y="96519"/>
                </a:lnTo>
                <a:lnTo>
                  <a:pt x="517144" y="91439"/>
                </a:lnTo>
                <a:lnTo>
                  <a:pt x="513245" y="90169"/>
                </a:lnTo>
                <a:lnTo>
                  <a:pt x="506844" y="78739"/>
                </a:lnTo>
                <a:lnTo>
                  <a:pt x="502494" y="72389"/>
                </a:lnTo>
                <a:close/>
              </a:path>
              <a:path w="765810" h="567689">
                <a:moveTo>
                  <a:pt x="548500" y="86359"/>
                </a:moveTo>
                <a:lnTo>
                  <a:pt x="541566" y="86359"/>
                </a:lnTo>
                <a:lnTo>
                  <a:pt x="540664" y="87629"/>
                </a:lnTo>
                <a:lnTo>
                  <a:pt x="535368" y="91439"/>
                </a:lnTo>
                <a:lnTo>
                  <a:pt x="527227" y="93979"/>
                </a:lnTo>
                <a:lnTo>
                  <a:pt x="526694" y="95249"/>
                </a:lnTo>
                <a:lnTo>
                  <a:pt x="523392" y="97789"/>
                </a:lnTo>
                <a:lnTo>
                  <a:pt x="523151" y="97789"/>
                </a:lnTo>
                <a:lnTo>
                  <a:pt x="521893" y="100329"/>
                </a:lnTo>
                <a:lnTo>
                  <a:pt x="524846" y="100329"/>
                </a:lnTo>
                <a:lnTo>
                  <a:pt x="525462" y="99059"/>
                </a:lnTo>
                <a:lnTo>
                  <a:pt x="528383" y="96519"/>
                </a:lnTo>
                <a:lnTo>
                  <a:pt x="536498" y="93979"/>
                </a:lnTo>
                <a:lnTo>
                  <a:pt x="536981" y="93979"/>
                </a:lnTo>
                <a:lnTo>
                  <a:pt x="542074" y="90169"/>
                </a:lnTo>
                <a:lnTo>
                  <a:pt x="553402" y="90169"/>
                </a:lnTo>
                <a:lnTo>
                  <a:pt x="549414" y="87629"/>
                </a:lnTo>
                <a:lnTo>
                  <a:pt x="548500" y="86359"/>
                </a:lnTo>
                <a:close/>
              </a:path>
              <a:path w="765810" h="567689">
                <a:moveTo>
                  <a:pt x="553402" y="90169"/>
                </a:moveTo>
                <a:lnTo>
                  <a:pt x="547979" y="90169"/>
                </a:lnTo>
                <a:lnTo>
                  <a:pt x="551611" y="92709"/>
                </a:lnTo>
                <a:lnTo>
                  <a:pt x="555015" y="95249"/>
                </a:lnTo>
                <a:lnTo>
                  <a:pt x="556475" y="95249"/>
                </a:lnTo>
                <a:lnTo>
                  <a:pt x="559422" y="93979"/>
                </a:lnTo>
                <a:lnTo>
                  <a:pt x="559828" y="93979"/>
                </a:lnTo>
                <a:lnTo>
                  <a:pt x="560876" y="92709"/>
                </a:lnTo>
                <a:lnTo>
                  <a:pt x="555929" y="92709"/>
                </a:lnTo>
                <a:lnTo>
                  <a:pt x="553402" y="90169"/>
                </a:lnTo>
                <a:close/>
              </a:path>
              <a:path w="765810" h="567689">
                <a:moveTo>
                  <a:pt x="589297" y="78739"/>
                </a:moveTo>
                <a:lnTo>
                  <a:pt x="586435" y="78739"/>
                </a:lnTo>
                <a:lnTo>
                  <a:pt x="585165" y="92709"/>
                </a:lnTo>
                <a:lnTo>
                  <a:pt x="585800" y="93979"/>
                </a:lnTo>
                <a:lnTo>
                  <a:pt x="587222" y="93979"/>
                </a:lnTo>
                <a:lnTo>
                  <a:pt x="593699" y="90169"/>
                </a:lnTo>
                <a:lnTo>
                  <a:pt x="588200" y="90169"/>
                </a:lnTo>
                <a:lnTo>
                  <a:pt x="589297" y="78739"/>
                </a:lnTo>
                <a:close/>
              </a:path>
              <a:path w="765810" h="567689">
                <a:moveTo>
                  <a:pt x="478002" y="88899"/>
                </a:moveTo>
                <a:lnTo>
                  <a:pt x="474573" y="88899"/>
                </a:lnTo>
                <a:lnTo>
                  <a:pt x="476046" y="91439"/>
                </a:lnTo>
                <a:lnTo>
                  <a:pt x="476732" y="91439"/>
                </a:lnTo>
                <a:lnTo>
                  <a:pt x="480390" y="92709"/>
                </a:lnTo>
                <a:lnTo>
                  <a:pt x="481838" y="92709"/>
                </a:lnTo>
                <a:lnTo>
                  <a:pt x="483793" y="90169"/>
                </a:lnTo>
                <a:lnTo>
                  <a:pt x="480402" y="90169"/>
                </a:lnTo>
                <a:lnTo>
                  <a:pt x="478002" y="88899"/>
                </a:lnTo>
                <a:close/>
              </a:path>
              <a:path w="765810" h="567689">
                <a:moveTo>
                  <a:pt x="588899" y="76199"/>
                </a:moveTo>
                <a:lnTo>
                  <a:pt x="587578" y="76199"/>
                </a:lnTo>
                <a:lnTo>
                  <a:pt x="578053" y="78739"/>
                </a:lnTo>
                <a:lnTo>
                  <a:pt x="572046" y="81279"/>
                </a:lnTo>
                <a:lnTo>
                  <a:pt x="562521" y="86359"/>
                </a:lnTo>
                <a:lnTo>
                  <a:pt x="562063" y="86359"/>
                </a:lnTo>
                <a:lnTo>
                  <a:pt x="557872" y="91439"/>
                </a:lnTo>
                <a:lnTo>
                  <a:pt x="555929" y="92709"/>
                </a:lnTo>
                <a:lnTo>
                  <a:pt x="560876" y="92709"/>
                </a:lnTo>
                <a:lnTo>
                  <a:pt x="564019" y="88899"/>
                </a:lnTo>
                <a:lnTo>
                  <a:pt x="573252" y="83819"/>
                </a:lnTo>
                <a:lnTo>
                  <a:pt x="579018" y="81279"/>
                </a:lnTo>
                <a:lnTo>
                  <a:pt x="586435" y="78739"/>
                </a:lnTo>
                <a:lnTo>
                  <a:pt x="589297" y="78739"/>
                </a:lnTo>
                <a:lnTo>
                  <a:pt x="589419" y="77469"/>
                </a:lnTo>
                <a:lnTo>
                  <a:pt x="588899" y="76199"/>
                </a:lnTo>
                <a:close/>
              </a:path>
              <a:path w="765810" h="567689">
                <a:moveTo>
                  <a:pt x="499884" y="68579"/>
                </a:moveTo>
                <a:lnTo>
                  <a:pt x="497827" y="68579"/>
                </a:lnTo>
                <a:lnTo>
                  <a:pt x="486486" y="78739"/>
                </a:lnTo>
                <a:lnTo>
                  <a:pt x="486105" y="78739"/>
                </a:lnTo>
                <a:lnTo>
                  <a:pt x="482561" y="87629"/>
                </a:lnTo>
                <a:lnTo>
                  <a:pt x="480402" y="90169"/>
                </a:lnTo>
                <a:lnTo>
                  <a:pt x="483793" y="90169"/>
                </a:lnTo>
                <a:lnTo>
                  <a:pt x="484771" y="88899"/>
                </a:lnTo>
                <a:lnTo>
                  <a:pt x="485038" y="88899"/>
                </a:lnTo>
                <a:lnTo>
                  <a:pt x="488556" y="80009"/>
                </a:lnTo>
                <a:lnTo>
                  <a:pt x="498487" y="72389"/>
                </a:lnTo>
                <a:lnTo>
                  <a:pt x="502494" y="72389"/>
                </a:lnTo>
                <a:lnTo>
                  <a:pt x="499884" y="68579"/>
                </a:lnTo>
                <a:close/>
              </a:path>
              <a:path w="765810" h="567689">
                <a:moveTo>
                  <a:pt x="609942" y="85089"/>
                </a:moveTo>
                <a:lnTo>
                  <a:pt x="600354" y="85089"/>
                </a:lnTo>
                <a:lnTo>
                  <a:pt x="592480" y="87629"/>
                </a:lnTo>
                <a:lnTo>
                  <a:pt x="588200" y="90169"/>
                </a:lnTo>
                <a:lnTo>
                  <a:pt x="593699" y="90169"/>
                </a:lnTo>
                <a:lnTo>
                  <a:pt x="601052" y="87629"/>
                </a:lnTo>
                <a:lnTo>
                  <a:pt x="610074" y="87629"/>
                </a:lnTo>
                <a:lnTo>
                  <a:pt x="610260" y="86359"/>
                </a:lnTo>
                <a:lnTo>
                  <a:pt x="609942" y="85089"/>
                </a:lnTo>
                <a:close/>
              </a:path>
              <a:path w="765810" h="567689">
                <a:moveTo>
                  <a:pt x="261327" y="71119"/>
                </a:moveTo>
                <a:lnTo>
                  <a:pt x="255663" y="71119"/>
                </a:lnTo>
                <a:lnTo>
                  <a:pt x="266090" y="78739"/>
                </a:lnTo>
                <a:lnTo>
                  <a:pt x="267970" y="77469"/>
                </a:lnTo>
                <a:lnTo>
                  <a:pt x="270074" y="74929"/>
                </a:lnTo>
                <a:lnTo>
                  <a:pt x="266649" y="74929"/>
                </a:lnTo>
                <a:lnTo>
                  <a:pt x="261327" y="71119"/>
                </a:lnTo>
                <a:close/>
              </a:path>
              <a:path w="765810" h="567689">
                <a:moveTo>
                  <a:pt x="282498" y="58419"/>
                </a:moveTo>
                <a:lnTo>
                  <a:pt x="280454" y="58419"/>
                </a:lnTo>
                <a:lnTo>
                  <a:pt x="266649" y="74929"/>
                </a:lnTo>
                <a:lnTo>
                  <a:pt x="270074" y="74929"/>
                </a:lnTo>
                <a:lnTo>
                  <a:pt x="281647" y="60959"/>
                </a:lnTo>
                <a:lnTo>
                  <a:pt x="285321" y="60959"/>
                </a:lnTo>
                <a:lnTo>
                  <a:pt x="282498" y="58419"/>
                </a:lnTo>
                <a:close/>
              </a:path>
              <a:path w="765810" h="567689">
                <a:moveTo>
                  <a:pt x="285321" y="60959"/>
                </a:moveTo>
                <a:lnTo>
                  <a:pt x="281647" y="60959"/>
                </a:lnTo>
                <a:lnTo>
                  <a:pt x="290385" y="69849"/>
                </a:lnTo>
                <a:lnTo>
                  <a:pt x="294335" y="74929"/>
                </a:lnTo>
                <a:lnTo>
                  <a:pt x="296672" y="74929"/>
                </a:lnTo>
                <a:lnTo>
                  <a:pt x="298682" y="71119"/>
                </a:lnTo>
                <a:lnTo>
                  <a:pt x="295211" y="71119"/>
                </a:lnTo>
                <a:lnTo>
                  <a:pt x="292519" y="68579"/>
                </a:lnTo>
                <a:lnTo>
                  <a:pt x="292379" y="67309"/>
                </a:lnTo>
                <a:lnTo>
                  <a:pt x="285321" y="60959"/>
                </a:lnTo>
                <a:close/>
              </a:path>
              <a:path w="765810" h="567689">
                <a:moveTo>
                  <a:pt x="313143" y="43179"/>
                </a:moveTo>
                <a:lnTo>
                  <a:pt x="311442" y="44449"/>
                </a:lnTo>
                <a:lnTo>
                  <a:pt x="304203" y="54609"/>
                </a:lnTo>
                <a:lnTo>
                  <a:pt x="299326" y="63499"/>
                </a:lnTo>
                <a:lnTo>
                  <a:pt x="295211" y="71119"/>
                </a:lnTo>
                <a:lnTo>
                  <a:pt x="298682" y="71119"/>
                </a:lnTo>
                <a:lnTo>
                  <a:pt x="300023" y="68579"/>
                </a:lnTo>
                <a:lnTo>
                  <a:pt x="302963" y="62229"/>
                </a:lnTo>
                <a:lnTo>
                  <a:pt x="306139" y="57149"/>
                </a:lnTo>
                <a:lnTo>
                  <a:pt x="310197" y="52069"/>
                </a:lnTo>
                <a:lnTo>
                  <a:pt x="313258" y="46989"/>
                </a:lnTo>
                <a:lnTo>
                  <a:pt x="323367" y="46989"/>
                </a:lnTo>
                <a:lnTo>
                  <a:pt x="313143" y="43179"/>
                </a:lnTo>
                <a:close/>
              </a:path>
              <a:path w="765810" h="567689">
                <a:moveTo>
                  <a:pt x="414192" y="17779"/>
                </a:moveTo>
                <a:lnTo>
                  <a:pt x="411391" y="17779"/>
                </a:lnTo>
                <a:lnTo>
                  <a:pt x="409536" y="31749"/>
                </a:lnTo>
                <a:lnTo>
                  <a:pt x="409956" y="33019"/>
                </a:lnTo>
                <a:lnTo>
                  <a:pt x="413816" y="36829"/>
                </a:lnTo>
                <a:lnTo>
                  <a:pt x="412662" y="44449"/>
                </a:lnTo>
                <a:lnTo>
                  <a:pt x="412559" y="57149"/>
                </a:lnTo>
                <a:lnTo>
                  <a:pt x="412826" y="64769"/>
                </a:lnTo>
                <a:lnTo>
                  <a:pt x="413727" y="66039"/>
                </a:lnTo>
                <a:lnTo>
                  <a:pt x="415239" y="66039"/>
                </a:lnTo>
                <a:lnTo>
                  <a:pt x="419252" y="60959"/>
                </a:lnTo>
                <a:lnTo>
                  <a:pt x="415505" y="60959"/>
                </a:lnTo>
                <a:lnTo>
                  <a:pt x="415385" y="57149"/>
                </a:lnTo>
                <a:lnTo>
                  <a:pt x="415264" y="45719"/>
                </a:lnTo>
                <a:lnTo>
                  <a:pt x="416699" y="36829"/>
                </a:lnTo>
                <a:lnTo>
                  <a:pt x="416293" y="35559"/>
                </a:lnTo>
                <a:lnTo>
                  <a:pt x="412419" y="31749"/>
                </a:lnTo>
                <a:lnTo>
                  <a:pt x="414192" y="17779"/>
                </a:lnTo>
                <a:close/>
              </a:path>
              <a:path w="765810" h="567689">
                <a:moveTo>
                  <a:pt x="345511" y="41909"/>
                </a:moveTo>
                <a:lnTo>
                  <a:pt x="342696" y="41909"/>
                </a:lnTo>
                <a:lnTo>
                  <a:pt x="343306" y="52069"/>
                </a:lnTo>
                <a:lnTo>
                  <a:pt x="344398" y="62229"/>
                </a:lnTo>
                <a:lnTo>
                  <a:pt x="345389" y="63499"/>
                </a:lnTo>
                <a:lnTo>
                  <a:pt x="349173" y="63499"/>
                </a:lnTo>
                <a:lnTo>
                  <a:pt x="352323" y="60959"/>
                </a:lnTo>
                <a:lnTo>
                  <a:pt x="347103" y="60959"/>
                </a:lnTo>
                <a:lnTo>
                  <a:pt x="346100" y="52069"/>
                </a:lnTo>
                <a:lnTo>
                  <a:pt x="345511" y="41909"/>
                </a:lnTo>
                <a:close/>
              </a:path>
              <a:path w="765810" h="567689">
                <a:moveTo>
                  <a:pt x="447040" y="45719"/>
                </a:moveTo>
                <a:lnTo>
                  <a:pt x="443953" y="45719"/>
                </a:lnTo>
                <a:lnTo>
                  <a:pt x="444309" y="46989"/>
                </a:lnTo>
                <a:lnTo>
                  <a:pt x="445782" y="57149"/>
                </a:lnTo>
                <a:lnTo>
                  <a:pt x="447294" y="62229"/>
                </a:lnTo>
                <a:lnTo>
                  <a:pt x="449275" y="62229"/>
                </a:lnTo>
                <a:lnTo>
                  <a:pt x="454406" y="59689"/>
                </a:lnTo>
                <a:lnTo>
                  <a:pt x="449414" y="59689"/>
                </a:lnTo>
                <a:lnTo>
                  <a:pt x="448525" y="57149"/>
                </a:lnTo>
                <a:lnTo>
                  <a:pt x="447040" y="45719"/>
                </a:lnTo>
                <a:close/>
              </a:path>
              <a:path w="765810" h="567689">
                <a:moveTo>
                  <a:pt x="384746" y="0"/>
                </a:moveTo>
                <a:lnTo>
                  <a:pt x="383286" y="0"/>
                </a:lnTo>
                <a:lnTo>
                  <a:pt x="382104" y="1269"/>
                </a:lnTo>
                <a:lnTo>
                  <a:pt x="378802" y="22859"/>
                </a:lnTo>
                <a:lnTo>
                  <a:pt x="377774" y="29209"/>
                </a:lnTo>
                <a:lnTo>
                  <a:pt x="374129" y="33019"/>
                </a:lnTo>
                <a:lnTo>
                  <a:pt x="368706" y="36829"/>
                </a:lnTo>
                <a:lnTo>
                  <a:pt x="365328" y="40639"/>
                </a:lnTo>
                <a:lnTo>
                  <a:pt x="364896" y="40639"/>
                </a:lnTo>
                <a:lnTo>
                  <a:pt x="363829" y="54609"/>
                </a:lnTo>
                <a:lnTo>
                  <a:pt x="362940" y="55879"/>
                </a:lnTo>
                <a:lnTo>
                  <a:pt x="356552" y="57149"/>
                </a:lnTo>
                <a:lnTo>
                  <a:pt x="356298" y="57149"/>
                </a:lnTo>
                <a:lnTo>
                  <a:pt x="351155" y="58419"/>
                </a:lnTo>
                <a:lnTo>
                  <a:pt x="350850" y="59689"/>
                </a:lnTo>
                <a:lnTo>
                  <a:pt x="348094" y="60959"/>
                </a:lnTo>
                <a:lnTo>
                  <a:pt x="352323" y="60959"/>
                </a:lnTo>
                <a:lnTo>
                  <a:pt x="357149" y="59689"/>
                </a:lnTo>
                <a:lnTo>
                  <a:pt x="363969" y="58419"/>
                </a:lnTo>
                <a:lnTo>
                  <a:pt x="364858" y="58419"/>
                </a:lnTo>
                <a:lnTo>
                  <a:pt x="366318" y="55879"/>
                </a:lnTo>
                <a:lnTo>
                  <a:pt x="366585" y="55879"/>
                </a:lnTo>
                <a:lnTo>
                  <a:pt x="367652" y="41909"/>
                </a:lnTo>
                <a:lnTo>
                  <a:pt x="370484" y="39369"/>
                </a:lnTo>
                <a:lnTo>
                  <a:pt x="375932" y="34289"/>
                </a:lnTo>
                <a:lnTo>
                  <a:pt x="376085" y="34289"/>
                </a:lnTo>
                <a:lnTo>
                  <a:pt x="380123" y="30479"/>
                </a:lnTo>
                <a:lnTo>
                  <a:pt x="380479" y="29209"/>
                </a:lnTo>
                <a:lnTo>
                  <a:pt x="381571" y="22859"/>
                </a:lnTo>
                <a:lnTo>
                  <a:pt x="384187" y="6349"/>
                </a:lnTo>
                <a:lnTo>
                  <a:pt x="387359" y="6349"/>
                </a:lnTo>
                <a:lnTo>
                  <a:pt x="384746" y="0"/>
                </a:lnTo>
                <a:close/>
              </a:path>
              <a:path w="765810" h="567689">
                <a:moveTo>
                  <a:pt x="440982" y="48259"/>
                </a:moveTo>
                <a:lnTo>
                  <a:pt x="433603" y="48259"/>
                </a:lnTo>
                <a:lnTo>
                  <a:pt x="426605" y="52069"/>
                </a:lnTo>
                <a:lnTo>
                  <a:pt x="418553" y="58419"/>
                </a:lnTo>
                <a:lnTo>
                  <a:pt x="418312" y="58419"/>
                </a:lnTo>
                <a:lnTo>
                  <a:pt x="415505" y="60959"/>
                </a:lnTo>
                <a:lnTo>
                  <a:pt x="419252" y="60959"/>
                </a:lnTo>
                <a:lnTo>
                  <a:pt x="420255" y="59689"/>
                </a:lnTo>
                <a:lnTo>
                  <a:pt x="428167" y="54609"/>
                </a:lnTo>
                <a:lnTo>
                  <a:pt x="434924" y="50799"/>
                </a:lnTo>
                <a:lnTo>
                  <a:pt x="440982" y="48259"/>
                </a:lnTo>
                <a:close/>
              </a:path>
              <a:path w="765810" h="567689">
                <a:moveTo>
                  <a:pt x="465543" y="55879"/>
                </a:moveTo>
                <a:lnTo>
                  <a:pt x="456006" y="55879"/>
                </a:lnTo>
                <a:lnTo>
                  <a:pt x="449414" y="59689"/>
                </a:lnTo>
                <a:lnTo>
                  <a:pt x="454406" y="59689"/>
                </a:lnTo>
                <a:lnTo>
                  <a:pt x="456971" y="58419"/>
                </a:lnTo>
                <a:lnTo>
                  <a:pt x="466095" y="58419"/>
                </a:lnTo>
                <a:lnTo>
                  <a:pt x="466153" y="57149"/>
                </a:lnTo>
                <a:lnTo>
                  <a:pt x="465543" y="55879"/>
                </a:lnTo>
                <a:close/>
              </a:path>
              <a:path w="765810" h="567689">
                <a:moveTo>
                  <a:pt x="343446" y="38099"/>
                </a:moveTo>
                <a:lnTo>
                  <a:pt x="337591" y="40639"/>
                </a:lnTo>
                <a:lnTo>
                  <a:pt x="337134" y="41909"/>
                </a:lnTo>
                <a:lnTo>
                  <a:pt x="333044" y="45719"/>
                </a:lnTo>
                <a:lnTo>
                  <a:pt x="327609" y="46989"/>
                </a:lnTo>
                <a:lnTo>
                  <a:pt x="313258" y="46989"/>
                </a:lnTo>
                <a:lnTo>
                  <a:pt x="322757" y="49529"/>
                </a:lnTo>
                <a:lnTo>
                  <a:pt x="328117" y="49529"/>
                </a:lnTo>
                <a:lnTo>
                  <a:pt x="333997" y="48259"/>
                </a:lnTo>
                <a:lnTo>
                  <a:pt x="334708" y="48259"/>
                </a:lnTo>
                <a:lnTo>
                  <a:pt x="338899" y="43179"/>
                </a:lnTo>
                <a:lnTo>
                  <a:pt x="342696" y="41909"/>
                </a:lnTo>
                <a:lnTo>
                  <a:pt x="345511" y="41909"/>
                </a:lnTo>
                <a:lnTo>
                  <a:pt x="345363" y="39369"/>
                </a:lnTo>
                <a:lnTo>
                  <a:pt x="344716" y="39369"/>
                </a:lnTo>
                <a:lnTo>
                  <a:pt x="343446" y="38099"/>
                </a:lnTo>
                <a:close/>
              </a:path>
              <a:path w="765810" h="567689">
                <a:moveTo>
                  <a:pt x="445935" y="41909"/>
                </a:moveTo>
                <a:lnTo>
                  <a:pt x="443534" y="41909"/>
                </a:lnTo>
                <a:lnTo>
                  <a:pt x="439762" y="45719"/>
                </a:lnTo>
                <a:lnTo>
                  <a:pt x="433920" y="48259"/>
                </a:lnTo>
                <a:lnTo>
                  <a:pt x="441629" y="48259"/>
                </a:lnTo>
                <a:lnTo>
                  <a:pt x="443953" y="45719"/>
                </a:lnTo>
                <a:lnTo>
                  <a:pt x="447040" y="45719"/>
                </a:lnTo>
                <a:lnTo>
                  <a:pt x="445935" y="41909"/>
                </a:lnTo>
                <a:close/>
              </a:path>
              <a:path w="765810" h="567689">
                <a:moveTo>
                  <a:pt x="387359" y="6349"/>
                </a:moveTo>
                <a:lnTo>
                  <a:pt x="384187" y="6349"/>
                </a:lnTo>
                <a:lnTo>
                  <a:pt x="385762" y="8889"/>
                </a:lnTo>
                <a:lnTo>
                  <a:pt x="386118" y="17779"/>
                </a:lnTo>
                <a:lnTo>
                  <a:pt x="386435" y="17779"/>
                </a:lnTo>
                <a:lnTo>
                  <a:pt x="388988" y="21589"/>
                </a:lnTo>
                <a:lnTo>
                  <a:pt x="389661" y="21589"/>
                </a:lnTo>
                <a:lnTo>
                  <a:pt x="392226" y="22859"/>
                </a:lnTo>
                <a:lnTo>
                  <a:pt x="393407" y="22859"/>
                </a:lnTo>
                <a:lnTo>
                  <a:pt x="396354" y="20319"/>
                </a:lnTo>
                <a:lnTo>
                  <a:pt x="392430" y="20319"/>
                </a:lnTo>
                <a:lnTo>
                  <a:pt x="390880" y="19049"/>
                </a:lnTo>
                <a:lnTo>
                  <a:pt x="388899" y="16509"/>
                </a:lnTo>
                <a:lnTo>
                  <a:pt x="388543" y="8889"/>
                </a:lnTo>
                <a:lnTo>
                  <a:pt x="388404" y="8889"/>
                </a:lnTo>
                <a:lnTo>
                  <a:pt x="387359" y="6349"/>
                </a:lnTo>
                <a:close/>
              </a:path>
              <a:path w="765810" h="567689">
                <a:moveTo>
                  <a:pt x="413943" y="13969"/>
                </a:moveTo>
                <a:lnTo>
                  <a:pt x="412521" y="13969"/>
                </a:lnTo>
                <a:lnTo>
                  <a:pt x="408025" y="16509"/>
                </a:lnTo>
                <a:lnTo>
                  <a:pt x="396608" y="16509"/>
                </a:lnTo>
                <a:lnTo>
                  <a:pt x="392430" y="20319"/>
                </a:lnTo>
                <a:lnTo>
                  <a:pt x="396354" y="20319"/>
                </a:lnTo>
                <a:lnTo>
                  <a:pt x="397827" y="19049"/>
                </a:lnTo>
                <a:lnTo>
                  <a:pt x="408978" y="19049"/>
                </a:lnTo>
                <a:lnTo>
                  <a:pt x="411391" y="17779"/>
                </a:lnTo>
                <a:lnTo>
                  <a:pt x="414192" y="17779"/>
                </a:lnTo>
                <a:lnTo>
                  <a:pt x="414515" y="15239"/>
                </a:lnTo>
                <a:lnTo>
                  <a:pt x="413943" y="13969"/>
                </a:lnTo>
                <a:close/>
              </a:path>
            </a:pathLst>
          </a:custGeom>
          <a:solidFill>
            <a:srgbClr val="464E4F"/>
          </a:solidFill>
        </p:spPr>
        <p:txBody>
          <a:bodyPr wrap="square" lIns="0" tIns="0" rIns="0" bIns="0" rtlCol="0"/>
          <a:lstStyle/>
          <a:p>
            <a:endParaRPr/>
          </a:p>
        </p:txBody>
      </p:sp>
      <p:sp>
        <p:nvSpPr>
          <p:cNvPr id="2376" name="object 2376"/>
          <p:cNvSpPr/>
          <p:nvPr/>
        </p:nvSpPr>
        <p:spPr>
          <a:xfrm>
            <a:off x="1746016" y="3100962"/>
            <a:ext cx="109855" cy="28575"/>
          </a:xfrm>
          <a:custGeom>
            <a:avLst/>
            <a:gdLst/>
            <a:ahLst/>
            <a:cxnLst/>
            <a:rect l="l" t="t" r="r" b="b"/>
            <a:pathLst>
              <a:path w="109855" h="28575">
                <a:moveTo>
                  <a:pt x="1244" y="2705"/>
                </a:moveTo>
                <a:lnTo>
                  <a:pt x="0" y="28359"/>
                </a:lnTo>
                <a:lnTo>
                  <a:pt x="109753" y="28371"/>
                </a:lnTo>
                <a:lnTo>
                  <a:pt x="108040" y="12826"/>
                </a:lnTo>
                <a:lnTo>
                  <a:pt x="92913" y="12826"/>
                </a:lnTo>
                <a:lnTo>
                  <a:pt x="92231" y="12255"/>
                </a:lnTo>
                <a:lnTo>
                  <a:pt x="13995" y="12255"/>
                </a:lnTo>
                <a:lnTo>
                  <a:pt x="1244" y="2705"/>
                </a:lnTo>
                <a:close/>
              </a:path>
              <a:path w="109855" h="28575">
                <a:moveTo>
                  <a:pt x="107073" y="4051"/>
                </a:moveTo>
                <a:lnTo>
                  <a:pt x="92913" y="12826"/>
                </a:lnTo>
                <a:lnTo>
                  <a:pt x="108040" y="12826"/>
                </a:lnTo>
                <a:lnTo>
                  <a:pt x="107073" y="4051"/>
                </a:lnTo>
                <a:close/>
              </a:path>
              <a:path w="109855" h="28575">
                <a:moveTo>
                  <a:pt x="28257" y="1346"/>
                </a:moveTo>
                <a:lnTo>
                  <a:pt x="23101" y="11036"/>
                </a:lnTo>
                <a:lnTo>
                  <a:pt x="13995" y="12255"/>
                </a:lnTo>
                <a:lnTo>
                  <a:pt x="92231" y="12255"/>
                </a:lnTo>
                <a:lnTo>
                  <a:pt x="88083" y="8775"/>
                </a:lnTo>
                <a:lnTo>
                  <a:pt x="60591" y="8775"/>
                </a:lnTo>
                <a:lnTo>
                  <a:pt x="28257" y="1346"/>
                </a:lnTo>
                <a:close/>
              </a:path>
              <a:path w="109855" h="28575">
                <a:moveTo>
                  <a:pt x="77622" y="0"/>
                </a:moveTo>
                <a:lnTo>
                  <a:pt x="60591" y="8775"/>
                </a:lnTo>
                <a:lnTo>
                  <a:pt x="88083" y="8775"/>
                </a:lnTo>
                <a:lnTo>
                  <a:pt x="77622" y="0"/>
                </a:lnTo>
                <a:close/>
              </a:path>
            </a:pathLst>
          </a:custGeom>
          <a:solidFill>
            <a:srgbClr val="6DC499"/>
          </a:solidFill>
        </p:spPr>
        <p:txBody>
          <a:bodyPr wrap="square" lIns="0" tIns="0" rIns="0" bIns="0" rtlCol="0"/>
          <a:lstStyle/>
          <a:p>
            <a:endParaRPr/>
          </a:p>
        </p:txBody>
      </p:sp>
      <p:sp>
        <p:nvSpPr>
          <p:cNvPr id="2377" name="object 2377"/>
          <p:cNvSpPr/>
          <p:nvPr/>
        </p:nvSpPr>
        <p:spPr>
          <a:xfrm>
            <a:off x="1745597" y="3100467"/>
            <a:ext cx="111125" cy="29845"/>
          </a:xfrm>
          <a:custGeom>
            <a:avLst/>
            <a:gdLst/>
            <a:ahLst/>
            <a:cxnLst/>
            <a:rect l="l" t="t" r="r" b="b"/>
            <a:pathLst>
              <a:path w="111125" h="29844">
                <a:moveTo>
                  <a:pt x="1308" y="2425"/>
                </a:moveTo>
                <a:lnTo>
                  <a:pt x="0" y="29248"/>
                </a:lnTo>
                <a:lnTo>
                  <a:pt x="110629" y="29273"/>
                </a:lnTo>
                <a:lnTo>
                  <a:pt x="110541" y="28473"/>
                </a:lnTo>
                <a:lnTo>
                  <a:pt x="838" y="28447"/>
                </a:lnTo>
                <a:lnTo>
                  <a:pt x="2019" y="3975"/>
                </a:lnTo>
                <a:lnTo>
                  <a:pt x="3371" y="3975"/>
                </a:lnTo>
                <a:lnTo>
                  <a:pt x="1308" y="2425"/>
                </a:lnTo>
                <a:close/>
              </a:path>
              <a:path w="111125" h="29844">
                <a:moveTo>
                  <a:pt x="107822" y="3873"/>
                </a:moveTo>
                <a:lnTo>
                  <a:pt x="107276" y="4203"/>
                </a:lnTo>
                <a:lnTo>
                  <a:pt x="107695" y="4876"/>
                </a:lnTo>
                <a:lnTo>
                  <a:pt x="107156" y="5212"/>
                </a:lnTo>
                <a:lnTo>
                  <a:pt x="109740" y="28473"/>
                </a:lnTo>
                <a:lnTo>
                  <a:pt x="110541" y="28473"/>
                </a:lnTo>
                <a:lnTo>
                  <a:pt x="107822" y="3873"/>
                </a:lnTo>
                <a:close/>
              </a:path>
              <a:path w="111125" h="29844">
                <a:moveTo>
                  <a:pt x="79253" y="965"/>
                </a:moveTo>
                <a:lnTo>
                  <a:pt x="77990" y="965"/>
                </a:lnTo>
                <a:lnTo>
                  <a:pt x="93306" y="13817"/>
                </a:lnTo>
                <a:lnTo>
                  <a:pt x="94901" y="12826"/>
                </a:lnTo>
                <a:lnTo>
                  <a:pt x="93370" y="12826"/>
                </a:lnTo>
                <a:lnTo>
                  <a:pt x="79253" y="965"/>
                </a:lnTo>
                <a:close/>
              </a:path>
              <a:path w="111125" h="29844">
                <a:moveTo>
                  <a:pt x="3371" y="3975"/>
                </a:moveTo>
                <a:lnTo>
                  <a:pt x="2019" y="3975"/>
                </a:lnTo>
                <a:lnTo>
                  <a:pt x="14300" y="13169"/>
                </a:lnTo>
                <a:lnTo>
                  <a:pt x="20466" y="12344"/>
                </a:lnTo>
                <a:lnTo>
                  <a:pt x="14516" y="12344"/>
                </a:lnTo>
                <a:lnTo>
                  <a:pt x="3371" y="3975"/>
                </a:lnTo>
                <a:close/>
              </a:path>
              <a:path w="111125" h="29844">
                <a:moveTo>
                  <a:pt x="107276" y="4203"/>
                </a:moveTo>
                <a:lnTo>
                  <a:pt x="93370" y="12826"/>
                </a:lnTo>
                <a:lnTo>
                  <a:pt x="94901" y="12826"/>
                </a:lnTo>
                <a:lnTo>
                  <a:pt x="107156" y="5212"/>
                </a:lnTo>
                <a:lnTo>
                  <a:pt x="107086" y="4584"/>
                </a:lnTo>
                <a:lnTo>
                  <a:pt x="107492" y="4546"/>
                </a:lnTo>
                <a:lnTo>
                  <a:pt x="107276" y="4203"/>
                </a:lnTo>
                <a:close/>
              </a:path>
              <a:path w="111125" h="29844">
                <a:moveTo>
                  <a:pt x="28447" y="1384"/>
                </a:moveTo>
                <a:lnTo>
                  <a:pt x="23266" y="11163"/>
                </a:lnTo>
                <a:lnTo>
                  <a:pt x="14516" y="12344"/>
                </a:lnTo>
                <a:lnTo>
                  <a:pt x="20466" y="12344"/>
                </a:lnTo>
                <a:lnTo>
                  <a:pt x="23787" y="11899"/>
                </a:lnTo>
                <a:lnTo>
                  <a:pt x="28879" y="2285"/>
                </a:lnTo>
                <a:lnTo>
                  <a:pt x="32372" y="2285"/>
                </a:lnTo>
                <a:lnTo>
                  <a:pt x="28447" y="1384"/>
                </a:lnTo>
                <a:close/>
              </a:path>
              <a:path w="111125" h="29844">
                <a:moveTo>
                  <a:pt x="32372" y="2285"/>
                </a:moveTo>
                <a:lnTo>
                  <a:pt x="28879" y="2285"/>
                </a:lnTo>
                <a:lnTo>
                  <a:pt x="61061" y="9690"/>
                </a:lnTo>
                <a:lnTo>
                  <a:pt x="62687" y="8851"/>
                </a:lnTo>
                <a:lnTo>
                  <a:pt x="60947" y="8851"/>
                </a:lnTo>
                <a:lnTo>
                  <a:pt x="32372" y="2285"/>
                </a:lnTo>
                <a:close/>
              </a:path>
              <a:path w="111125" h="29844">
                <a:moveTo>
                  <a:pt x="78104" y="0"/>
                </a:moveTo>
                <a:lnTo>
                  <a:pt x="60947" y="8851"/>
                </a:lnTo>
                <a:lnTo>
                  <a:pt x="62687" y="8851"/>
                </a:lnTo>
                <a:lnTo>
                  <a:pt x="77990" y="965"/>
                </a:lnTo>
                <a:lnTo>
                  <a:pt x="79253" y="965"/>
                </a:lnTo>
                <a:lnTo>
                  <a:pt x="78104" y="0"/>
                </a:lnTo>
                <a:close/>
              </a:path>
              <a:path w="111125" h="29844">
                <a:moveTo>
                  <a:pt x="107492" y="4546"/>
                </a:moveTo>
                <a:lnTo>
                  <a:pt x="107086" y="4584"/>
                </a:lnTo>
                <a:lnTo>
                  <a:pt x="107156" y="5212"/>
                </a:lnTo>
                <a:lnTo>
                  <a:pt x="107695" y="4876"/>
                </a:lnTo>
                <a:lnTo>
                  <a:pt x="107492" y="4546"/>
                </a:lnTo>
                <a:close/>
              </a:path>
            </a:pathLst>
          </a:custGeom>
          <a:solidFill>
            <a:srgbClr val="211F20"/>
          </a:solidFill>
        </p:spPr>
        <p:txBody>
          <a:bodyPr wrap="square" lIns="0" tIns="0" rIns="0" bIns="0" rtlCol="0"/>
          <a:lstStyle/>
          <a:p>
            <a:endParaRPr/>
          </a:p>
        </p:txBody>
      </p:sp>
      <p:sp>
        <p:nvSpPr>
          <p:cNvPr id="2378" name="object 2378"/>
          <p:cNvSpPr/>
          <p:nvPr/>
        </p:nvSpPr>
        <p:spPr>
          <a:xfrm>
            <a:off x="1858601" y="3107362"/>
            <a:ext cx="8255" cy="19050"/>
          </a:xfrm>
          <a:custGeom>
            <a:avLst/>
            <a:gdLst/>
            <a:ahLst/>
            <a:cxnLst/>
            <a:rect l="l" t="t" r="r" b="b"/>
            <a:pathLst>
              <a:path w="8255" h="19050">
                <a:moveTo>
                  <a:pt x="7835" y="0"/>
                </a:moveTo>
                <a:lnTo>
                  <a:pt x="127" y="0"/>
                </a:lnTo>
                <a:lnTo>
                  <a:pt x="0" y="18910"/>
                </a:lnTo>
                <a:lnTo>
                  <a:pt x="7708" y="18910"/>
                </a:lnTo>
                <a:lnTo>
                  <a:pt x="7708" y="18122"/>
                </a:lnTo>
                <a:lnTo>
                  <a:pt x="6108" y="18097"/>
                </a:lnTo>
                <a:lnTo>
                  <a:pt x="6114" y="17310"/>
                </a:lnTo>
                <a:lnTo>
                  <a:pt x="1612" y="17310"/>
                </a:lnTo>
                <a:lnTo>
                  <a:pt x="1727" y="1600"/>
                </a:lnTo>
                <a:lnTo>
                  <a:pt x="7824" y="1600"/>
                </a:lnTo>
                <a:lnTo>
                  <a:pt x="7835" y="0"/>
                </a:lnTo>
                <a:close/>
              </a:path>
              <a:path w="8255" h="19050">
                <a:moveTo>
                  <a:pt x="7714" y="17310"/>
                </a:moveTo>
                <a:lnTo>
                  <a:pt x="6908" y="17310"/>
                </a:lnTo>
                <a:lnTo>
                  <a:pt x="6908" y="18110"/>
                </a:lnTo>
                <a:lnTo>
                  <a:pt x="7708" y="18122"/>
                </a:lnTo>
                <a:lnTo>
                  <a:pt x="7714" y="17310"/>
                </a:lnTo>
                <a:close/>
              </a:path>
              <a:path w="8255" h="19050">
                <a:moveTo>
                  <a:pt x="7824" y="1600"/>
                </a:moveTo>
                <a:lnTo>
                  <a:pt x="6235" y="1600"/>
                </a:lnTo>
                <a:lnTo>
                  <a:pt x="6108" y="18097"/>
                </a:lnTo>
                <a:lnTo>
                  <a:pt x="6908" y="18110"/>
                </a:lnTo>
                <a:lnTo>
                  <a:pt x="6908" y="17310"/>
                </a:lnTo>
                <a:lnTo>
                  <a:pt x="7714" y="17310"/>
                </a:lnTo>
                <a:lnTo>
                  <a:pt x="7824" y="1600"/>
                </a:lnTo>
                <a:close/>
              </a:path>
            </a:pathLst>
          </a:custGeom>
          <a:solidFill>
            <a:srgbClr val="221F1F"/>
          </a:solidFill>
        </p:spPr>
        <p:txBody>
          <a:bodyPr wrap="square" lIns="0" tIns="0" rIns="0" bIns="0" rtlCol="0"/>
          <a:lstStyle/>
          <a:p>
            <a:endParaRPr/>
          </a:p>
        </p:txBody>
      </p:sp>
      <p:sp>
        <p:nvSpPr>
          <p:cNvPr id="2379" name="object 2379"/>
          <p:cNvSpPr/>
          <p:nvPr/>
        </p:nvSpPr>
        <p:spPr>
          <a:xfrm>
            <a:off x="1746592" y="3092716"/>
            <a:ext cx="82550" cy="1905"/>
          </a:xfrm>
          <a:custGeom>
            <a:avLst/>
            <a:gdLst/>
            <a:ahLst/>
            <a:cxnLst/>
            <a:rect l="l" t="t" r="r" b="b"/>
            <a:pathLst>
              <a:path w="82550" h="1905">
                <a:moveTo>
                  <a:pt x="0" y="1600"/>
                </a:moveTo>
                <a:lnTo>
                  <a:pt x="82067" y="1600"/>
                </a:lnTo>
                <a:lnTo>
                  <a:pt x="82067" y="0"/>
                </a:lnTo>
                <a:lnTo>
                  <a:pt x="0" y="0"/>
                </a:lnTo>
                <a:lnTo>
                  <a:pt x="0" y="1600"/>
                </a:lnTo>
                <a:close/>
              </a:path>
            </a:pathLst>
          </a:custGeom>
          <a:solidFill>
            <a:srgbClr val="221F1F"/>
          </a:solidFill>
        </p:spPr>
        <p:txBody>
          <a:bodyPr wrap="square" lIns="0" tIns="0" rIns="0" bIns="0" rtlCol="0"/>
          <a:lstStyle/>
          <a:p>
            <a:endParaRPr/>
          </a:p>
        </p:txBody>
      </p:sp>
      <p:sp>
        <p:nvSpPr>
          <p:cNvPr id="2380" name="object 2380"/>
          <p:cNvSpPr/>
          <p:nvPr/>
        </p:nvSpPr>
        <p:spPr>
          <a:xfrm>
            <a:off x="1752714" y="3094558"/>
            <a:ext cx="75565" cy="1905"/>
          </a:xfrm>
          <a:custGeom>
            <a:avLst/>
            <a:gdLst/>
            <a:ahLst/>
            <a:cxnLst/>
            <a:rect l="l" t="t" r="r" b="b"/>
            <a:pathLst>
              <a:path w="75564" h="1905">
                <a:moveTo>
                  <a:pt x="0" y="1600"/>
                </a:moveTo>
                <a:lnTo>
                  <a:pt x="75361" y="1600"/>
                </a:lnTo>
                <a:lnTo>
                  <a:pt x="75361" y="0"/>
                </a:lnTo>
                <a:lnTo>
                  <a:pt x="0" y="0"/>
                </a:lnTo>
                <a:lnTo>
                  <a:pt x="0" y="1600"/>
                </a:lnTo>
                <a:close/>
              </a:path>
            </a:pathLst>
          </a:custGeom>
          <a:solidFill>
            <a:srgbClr val="221F1F"/>
          </a:solidFill>
        </p:spPr>
        <p:txBody>
          <a:bodyPr wrap="square" lIns="0" tIns="0" rIns="0" bIns="0" rtlCol="0"/>
          <a:lstStyle/>
          <a:p>
            <a:endParaRPr/>
          </a:p>
        </p:txBody>
      </p:sp>
      <p:sp>
        <p:nvSpPr>
          <p:cNvPr id="2381" name="object 2381"/>
          <p:cNvSpPr/>
          <p:nvPr/>
        </p:nvSpPr>
        <p:spPr>
          <a:xfrm>
            <a:off x="1752714" y="3120402"/>
            <a:ext cx="107314" cy="0"/>
          </a:xfrm>
          <a:custGeom>
            <a:avLst/>
            <a:gdLst/>
            <a:ahLst/>
            <a:cxnLst/>
            <a:rect l="l" t="t" r="r" b="b"/>
            <a:pathLst>
              <a:path w="107314">
                <a:moveTo>
                  <a:pt x="0" y="0"/>
                </a:moveTo>
                <a:lnTo>
                  <a:pt x="106806" y="0"/>
                </a:lnTo>
              </a:path>
            </a:pathLst>
          </a:custGeom>
          <a:ln w="3175">
            <a:solidFill>
              <a:srgbClr val="221F1F"/>
            </a:solidFill>
          </a:ln>
        </p:spPr>
        <p:txBody>
          <a:bodyPr wrap="square" lIns="0" tIns="0" rIns="0" bIns="0" rtlCol="0"/>
          <a:lstStyle/>
          <a:p>
            <a:endParaRPr/>
          </a:p>
        </p:txBody>
      </p:sp>
      <p:sp>
        <p:nvSpPr>
          <p:cNvPr id="2382" name="object 2382"/>
          <p:cNvSpPr/>
          <p:nvPr/>
        </p:nvSpPr>
        <p:spPr>
          <a:xfrm>
            <a:off x="1752714" y="3118535"/>
            <a:ext cx="107314" cy="0"/>
          </a:xfrm>
          <a:custGeom>
            <a:avLst/>
            <a:gdLst/>
            <a:ahLst/>
            <a:cxnLst/>
            <a:rect l="l" t="t" r="r" b="b"/>
            <a:pathLst>
              <a:path w="107314">
                <a:moveTo>
                  <a:pt x="0" y="0"/>
                </a:moveTo>
                <a:lnTo>
                  <a:pt x="106806" y="0"/>
                </a:lnTo>
              </a:path>
            </a:pathLst>
          </a:custGeom>
          <a:ln w="3175">
            <a:solidFill>
              <a:srgbClr val="221F1F"/>
            </a:solidFill>
          </a:ln>
        </p:spPr>
        <p:txBody>
          <a:bodyPr wrap="square" lIns="0" tIns="0" rIns="0" bIns="0" rtlCol="0"/>
          <a:lstStyle/>
          <a:p>
            <a:endParaRPr/>
          </a:p>
        </p:txBody>
      </p:sp>
      <p:sp>
        <p:nvSpPr>
          <p:cNvPr id="2383" name="object 2383"/>
          <p:cNvSpPr/>
          <p:nvPr/>
        </p:nvSpPr>
        <p:spPr>
          <a:xfrm>
            <a:off x="1745796" y="3093516"/>
            <a:ext cx="8255" cy="35560"/>
          </a:xfrm>
          <a:custGeom>
            <a:avLst/>
            <a:gdLst/>
            <a:ahLst/>
            <a:cxnLst/>
            <a:rect l="l" t="t" r="r" b="b"/>
            <a:pathLst>
              <a:path w="8255" h="35560">
                <a:moveTo>
                  <a:pt x="1600" y="0"/>
                </a:moveTo>
                <a:lnTo>
                  <a:pt x="0" y="0"/>
                </a:lnTo>
                <a:lnTo>
                  <a:pt x="0" y="35331"/>
                </a:lnTo>
                <a:lnTo>
                  <a:pt x="7721" y="35331"/>
                </a:lnTo>
                <a:lnTo>
                  <a:pt x="7721" y="33731"/>
                </a:lnTo>
                <a:lnTo>
                  <a:pt x="1600" y="33731"/>
                </a:lnTo>
                <a:lnTo>
                  <a:pt x="1600" y="0"/>
                </a:lnTo>
                <a:close/>
              </a:path>
              <a:path w="8255" h="35560">
                <a:moveTo>
                  <a:pt x="7721" y="0"/>
                </a:moveTo>
                <a:lnTo>
                  <a:pt x="6121" y="0"/>
                </a:lnTo>
                <a:lnTo>
                  <a:pt x="6121" y="33731"/>
                </a:lnTo>
                <a:lnTo>
                  <a:pt x="7721" y="33731"/>
                </a:lnTo>
                <a:lnTo>
                  <a:pt x="7721" y="0"/>
                </a:lnTo>
                <a:close/>
              </a:path>
            </a:pathLst>
          </a:custGeom>
          <a:solidFill>
            <a:srgbClr val="221F1F"/>
          </a:solidFill>
        </p:spPr>
        <p:txBody>
          <a:bodyPr wrap="square" lIns="0" tIns="0" rIns="0" bIns="0" rtlCol="0"/>
          <a:lstStyle/>
          <a:p>
            <a:endParaRPr/>
          </a:p>
        </p:txBody>
      </p:sp>
      <p:sp>
        <p:nvSpPr>
          <p:cNvPr id="2384" name="object 2384"/>
          <p:cNvSpPr/>
          <p:nvPr/>
        </p:nvSpPr>
        <p:spPr>
          <a:xfrm>
            <a:off x="1810804" y="3095345"/>
            <a:ext cx="1905" cy="23495"/>
          </a:xfrm>
          <a:custGeom>
            <a:avLst/>
            <a:gdLst/>
            <a:ahLst/>
            <a:cxnLst/>
            <a:rect l="l" t="t" r="r" b="b"/>
            <a:pathLst>
              <a:path w="1905" h="23494">
                <a:moveTo>
                  <a:pt x="0" y="23190"/>
                </a:moveTo>
                <a:lnTo>
                  <a:pt x="1600" y="23190"/>
                </a:lnTo>
                <a:lnTo>
                  <a:pt x="1600" y="0"/>
                </a:lnTo>
                <a:lnTo>
                  <a:pt x="0" y="0"/>
                </a:lnTo>
                <a:lnTo>
                  <a:pt x="0" y="23190"/>
                </a:lnTo>
                <a:close/>
              </a:path>
            </a:pathLst>
          </a:custGeom>
          <a:solidFill>
            <a:srgbClr val="221F1F"/>
          </a:solidFill>
        </p:spPr>
        <p:txBody>
          <a:bodyPr wrap="square" lIns="0" tIns="0" rIns="0" bIns="0" rtlCol="0"/>
          <a:lstStyle/>
          <a:p>
            <a:endParaRPr/>
          </a:p>
        </p:txBody>
      </p:sp>
      <p:sp>
        <p:nvSpPr>
          <p:cNvPr id="2385" name="object 2385"/>
          <p:cNvSpPr/>
          <p:nvPr/>
        </p:nvSpPr>
        <p:spPr>
          <a:xfrm>
            <a:off x="1808962"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386" name="object 2386"/>
          <p:cNvSpPr/>
          <p:nvPr/>
        </p:nvSpPr>
        <p:spPr>
          <a:xfrm>
            <a:off x="1808962"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387" name="object 2387"/>
          <p:cNvSpPr/>
          <p:nvPr/>
        </p:nvSpPr>
        <p:spPr>
          <a:xfrm>
            <a:off x="1794322" y="3102978"/>
            <a:ext cx="16510" cy="16510"/>
          </a:xfrm>
          <a:custGeom>
            <a:avLst/>
            <a:gdLst/>
            <a:ahLst/>
            <a:cxnLst/>
            <a:rect l="l" t="t" r="r" b="b"/>
            <a:pathLst>
              <a:path w="16510" h="16510">
                <a:moveTo>
                  <a:pt x="4880" y="15385"/>
                </a:moveTo>
                <a:lnTo>
                  <a:pt x="5575" y="16497"/>
                </a:lnTo>
                <a:lnTo>
                  <a:pt x="8454" y="16120"/>
                </a:lnTo>
                <a:lnTo>
                  <a:pt x="4880" y="15385"/>
                </a:lnTo>
                <a:close/>
              </a:path>
              <a:path w="16510" h="16510">
                <a:moveTo>
                  <a:pt x="9794" y="15945"/>
                </a:moveTo>
                <a:lnTo>
                  <a:pt x="8454" y="16120"/>
                </a:lnTo>
                <a:lnTo>
                  <a:pt x="9142" y="16262"/>
                </a:lnTo>
                <a:lnTo>
                  <a:pt x="9794" y="15945"/>
                </a:lnTo>
                <a:close/>
              </a:path>
              <a:path w="16510" h="16510">
                <a:moveTo>
                  <a:pt x="13128" y="14325"/>
                </a:moveTo>
                <a:lnTo>
                  <a:pt x="9794" y="15945"/>
                </a:lnTo>
                <a:lnTo>
                  <a:pt x="12763" y="15557"/>
                </a:lnTo>
                <a:lnTo>
                  <a:pt x="13128" y="14325"/>
                </a:lnTo>
                <a:close/>
              </a:path>
              <a:path w="16510" h="16510">
                <a:moveTo>
                  <a:pt x="787" y="8242"/>
                </a:moveTo>
                <a:lnTo>
                  <a:pt x="0" y="8369"/>
                </a:lnTo>
                <a:lnTo>
                  <a:pt x="292" y="10350"/>
                </a:lnTo>
                <a:lnTo>
                  <a:pt x="3834" y="15169"/>
                </a:lnTo>
                <a:lnTo>
                  <a:pt x="4880" y="15385"/>
                </a:lnTo>
                <a:lnTo>
                  <a:pt x="2463" y="11518"/>
                </a:lnTo>
                <a:lnTo>
                  <a:pt x="1841" y="9944"/>
                </a:lnTo>
                <a:lnTo>
                  <a:pt x="1611" y="8369"/>
                </a:lnTo>
                <a:lnTo>
                  <a:pt x="787" y="8242"/>
                </a:lnTo>
                <a:close/>
              </a:path>
              <a:path w="16510" h="16510">
                <a:moveTo>
                  <a:pt x="13223" y="2442"/>
                </a:moveTo>
                <a:lnTo>
                  <a:pt x="14427" y="6604"/>
                </a:lnTo>
                <a:lnTo>
                  <a:pt x="14614" y="8115"/>
                </a:lnTo>
                <a:lnTo>
                  <a:pt x="14615" y="8369"/>
                </a:lnTo>
                <a:lnTo>
                  <a:pt x="14427" y="9944"/>
                </a:lnTo>
                <a:lnTo>
                  <a:pt x="13128" y="14325"/>
                </a:lnTo>
                <a:lnTo>
                  <a:pt x="14009" y="13897"/>
                </a:lnTo>
                <a:lnTo>
                  <a:pt x="16220" y="8369"/>
                </a:lnTo>
                <a:lnTo>
                  <a:pt x="16002" y="6299"/>
                </a:lnTo>
                <a:lnTo>
                  <a:pt x="13223" y="2442"/>
                </a:lnTo>
                <a:close/>
              </a:path>
              <a:path w="16510" h="16510">
                <a:moveTo>
                  <a:pt x="4665" y="1422"/>
                </a:moveTo>
                <a:lnTo>
                  <a:pt x="2355" y="2532"/>
                </a:lnTo>
                <a:lnTo>
                  <a:pt x="0" y="8115"/>
                </a:lnTo>
                <a:lnTo>
                  <a:pt x="0" y="8369"/>
                </a:lnTo>
                <a:lnTo>
                  <a:pt x="1574" y="8115"/>
                </a:lnTo>
                <a:lnTo>
                  <a:pt x="1841" y="6604"/>
                </a:lnTo>
                <a:lnTo>
                  <a:pt x="2463" y="5016"/>
                </a:lnTo>
                <a:lnTo>
                  <a:pt x="4665" y="1422"/>
                </a:lnTo>
                <a:close/>
              </a:path>
              <a:path w="16510" h="16510">
                <a:moveTo>
                  <a:pt x="1574" y="8115"/>
                </a:moveTo>
                <a:lnTo>
                  <a:pt x="787" y="8242"/>
                </a:lnTo>
                <a:lnTo>
                  <a:pt x="1574" y="8369"/>
                </a:lnTo>
                <a:lnTo>
                  <a:pt x="1574" y="8115"/>
                </a:lnTo>
                <a:close/>
              </a:path>
              <a:path w="16510" h="16510">
                <a:moveTo>
                  <a:pt x="1593" y="8244"/>
                </a:moveTo>
                <a:close/>
              </a:path>
              <a:path w="16510" h="16510">
                <a:moveTo>
                  <a:pt x="1613" y="8115"/>
                </a:moveTo>
                <a:lnTo>
                  <a:pt x="1593" y="8244"/>
                </a:lnTo>
                <a:lnTo>
                  <a:pt x="1613" y="8115"/>
                </a:lnTo>
                <a:close/>
              </a:path>
              <a:path w="16510" h="16510">
                <a:moveTo>
                  <a:pt x="7361" y="236"/>
                </a:moveTo>
                <a:lnTo>
                  <a:pt x="12453" y="1373"/>
                </a:lnTo>
                <a:lnTo>
                  <a:pt x="13223" y="2442"/>
                </a:lnTo>
                <a:lnTo>
                  <a:pt x="12788" y="939"/>
                </a:lnTo>
                <a:lnTo>
                  <a:pt x="7361" y="236"/>
                </a:lnTo>
                <a:close/>
              </a:path>
              <a:path w="16510" h="16510">
                <a:moveTo>
                  <a:pt x="5537" y="0"/>
                </a:moveTo>
                <a:lnTo>
                  <a:pt x="4665" y="1422"/>
                </a:lnTo>
                <a:lnTo>
                  <a:pt x="7133" y="236"/>
                </a:lnTo>
                <a:lnTo>
                  <a:pt x="5537" y="0"/>
                </a:lnTo>
                <a:close/>
              </a:path>
              <a:path w="16510" h="16510">
                <a:moveTo>
                  <a:pt x="7205" y="201"/>
                </a:moveTo>
                <a:lnTo>
                  <a:pt x="7361" y="236"/>
                </a:lnTo>
                <a:lnTo>
                  <a:pt x="7205" y="201"/>
                </a:lnTo>
                <a:close/>
              </a:path>
            </a:pathLst>
          </a:custGeom>
          <a:solidFill>
            <a:srgbClr val="221F1F"/>
          </a:solidFill>
        </p:spPr>
        <p:txBody>
          <a:bodyPr wrap="square" lIns="0" tIns="0" rIns="0" bIns="0" rtlCol="0"/>
          <a:lstStyle/>
          <a:p>
            <a:endParaRPr/>
          </a:p>
        </p:txBody>
      </p:sp>
      <p:sp>
        <p:nvSpPr>
          <p:cNvPr id="2388" name="object 2388"/>
          <p:cNvSpPr/>
          <p:nvPr/>
        </p:nvSpPr>
        <p:spPr>
          <a:xfrm>
            <a:off x="1796163" y="3102660"/>
            <a:ext cx="12700" cy="17780"/>
          </a:xfrm>
          <a:custGeom>
            <a:avLst/>
            <a:gdLst/>
            <a:ahLst/>
            <a:cxnLst/>
            <a:rect l="l" t="t" r="r" b="b"/>
            <a:pathLst>
              <a:path w="12700" h="17780">
                <a:moveTo>
                  <a:pt x="787" y="8559"/>
                </a:moveTo>
                <a:lnTo>
                  <a:pt x="0" y="8699"/>
                </a:lnTo>
                <a:lnTo>
                  <a:pt x="317" y="10540"/>
                </a:lnTo>
                <a:lnTo>
                  <a:pt x="2806" y="17297"/>
                </a:lnTo>
                <a:lnTo>
                  <a:pt x="12128" y="15760"/>
                </a:lnTo>
                <a:lnTo>
                  <a:pt x="12214" y="14477"/>
                </a:lnTo>
                <a:lnTo>
                  <a:pt x="4914" y="14477"/>
                </a:lnTo>
                <a:lnTo>
                  <a:pt x="2489" y="11315"/>
                </a:lnTo>
                <a:lnTo>
                  <a:pt x="1839" y="10020"/>
                </a:lnTo>
                <a:lnTo>
                  <a:pt x="1623" y="8712"/>
                </a:lnTo>
                <a:lnTo>
                  <a:pt x="787" y="8559"/>
                </a:lnTo>
                <a:close/>
              </a:path>
              <a:path w="12700" h="17780">
                <a:moveTo>
                  <a:pt x="10989" y="2793"/>
                </a:moveTo>
                <a:lnTo>
                  <a:pt x="4711" y="2793"/>
                </a:lnTo>
                <a:lnTo>
                  <a:pt x="9563" y="3454"/>
                </a:lnTo>
                <a:lnTo>
                  <a:pt x="10744" y="7137"/>
                </a:lnTo>
                <a:lnTo>
                  <a:pt x="10961" y="8420"/>
                </a:lnTo>
                <a:lnTo>
                  <a:pt x="10960" y="8712"/>
                </a:lnTo>
                <a:lnTo>
                  <a:pt x="10739" y="10032"/>
                </a:lnTo>
                <a:lnTo>
                  <a:pt x="9372" y="13665"/>
                </a:lnTo>
                <a:lnTo>
                  <a:pt x="4914" y="14477"/>
                </a:lnTo>
                <a:lnTo>
                  <a:pt x="12214" y="14477"/>
                </a:lnTo>
                <a:lnTo>
                  <a:pt x="12513" y="10020"/>
                </a:lnTo>
                <a:lnTo>
                  <a:pt x="12587" y="8420"/>
                </a:lnTo>
                <a:lnTo>
                  <a:pt x="12306" y="6743"/>
                </a:lnTo>
                <a:lnTo>
                  <a:pt x="10989" y="2793"/>
                </a:lnTo>
                <a:close/>
              </a:path>
              <a:path w="12700" h="17780">
                <a:moveTo>
                  <a:pt x="1574" y="8420"/>
                </a:moveTo>
                <a:lnTo>
                  <a:pt x="787" y="8559"/>
                </a:lnTo>
                <a:lnTo>
                  <a:pt x="1574" y="8712"/>
                </a:lnTo>
                <a:lnTo>
                  <a:pt x="1574" y="8420"/>
                </a:lnTo>
                <a:close/>
              </a:path>
              <a:path w="12700" h="17780">
                <a:moveTo>
                  <a:pt x="1599" y="8567"/>
                </a:moveTo>
                <a:lnTo>
                  <a:pt x="1574" y="8712"/>
                </a:lnTo>
                <a:lnTo>
                  <a:pt x="1599" y="8567"/>
                </a:lnTo>
                <a:close/>
              </a:path>
              <a:path w="12700" h="17780">
                <a:moveTo>
                  <a:pt x="10058" y="0"/>
                </a:moveTo>
                <a:lnTo>
                  <a:pt x="368" y="1231"/>
                </a:lnTo>
                <a:lnTo>
                  <a:pt x="0" y="8699"/>
                </a:lnTo>
                <a:lnTo>
                  <a:pt x="1574" y="8420"/>
                </a:lnTo>
                <a:lnTo>
                  <a:pt x="1841" y="7137"/>
                </a:lnTo>
                <a:lnTo>
                  <a:pt x="2489" y="5803"/>
                </a:lnTo>
                <a:lnTo>
                  <a:pt x="4711" y="2793"/>
                </a:lnTo>
                <a:lnTo>
                  <a:pt x="10989" y="2793"/>
                </a:lnTo>
                <a:lnTo>
                  <a:pt x="10058" y="0"/>
                </a:lnTo>
                <a:close/>
              </a:path>
              <a:path w="12700" h="17780">
                <a:moveTo>
                  <a:pt x="1624" y="8420"/>
                </a:moveTo>
                <a:lnTo>
                  <a:pt x="1599" y="8567"/>
                </a:lnTo>
                <a:lnTo>
                  <a:pt x="1624" y="8420"/>
                </a:lnTo>
                <a:close/>
              </a:path>
            </a:pathLst>
          </a:custGeom>
          <a:solidFill>
            <a:srgbClr val="221F1F"/>
          </a:solidFill>
        </p:spPr>
        <p:txBody>
          <a:bodyPr wrap="square" lIns="0" tIns="0" rIns="0" bIns="0" rtlCol="0"/>
          <a:lstStyle/>
          <a:p>
            <a:endParaRPr/>
          </a:p>
        </p:txBody>
      </p:sp>
      <p:sp>
        <p:nvSpPr>
          <p:cNvPr id="2389" name="object 2389"/>
          <p:cNvSpPr/>
          <p:nvPr/>
        </p:nvSpPr>
        <p:spPr>
          <a:xfrm>
            <a:off x="1794306"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390" name="object 2390"/>
          <p:cNvSpPr/>
          <p:nvPr/>
        </p:nvSpPr>
        <p:spPr>
          <a:xfrm>
            <a:off x="1794306"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391" name="object 2391"/>
          <p:cNvSpPr/>
          <p:nvPr/>
        </p:nvSpPr>
        <p:spPr>
          <a:xfrm>
            <a:off x="1792503"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392" name="object 2392"/>
          <p:cNvSpPr/>
          <p:nvPr/>
        </p:nvSpPr>
        <p:spPr>
          <a:xfrm>
            <a:off x="1792503"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393" name="object 2393"/>
          <p:cNvSpPr/>
          <p:nvPr/>
        </p:nvSpPr>
        <p:spPr>
          <a:xfrm>
            <a:off x="1777875" y="3102940"/>
            <a:ext cx="16510" cy="17145"/>
          </a:xfrm>
          <a:custGeom>
            <a:avLst/>
            <a:gdLst/>
            <a:ahLst/>
            <a:cxnLst/>
            <a:rect l="l" t="t" r="r" b="b"/>
            <a:pathLst>
              <a:path w="16510" h="17144">
                <a:moveTo>
                  <a:pt x="4742" y="15407"/>
                </a:moveTo>
                <a:lnTo>
                  <a:pt x="5422" y="16560"/>
                </a:lnTo>
                <a:lnTo>
                  <a:pt x="8373" y="16159"/>
                </a:lnTo>
                <a:lnTo>
                  <a:pt x="4742" y="15407"/>
                </a:lnTo>
                <a:close/>
              </a:path>
              <a:path w="16510" h="17144">
                <a:moveTo>
                  <a:pt x="9814" y="15963"/>
                </a:moveTo>
                <a:lnTo>
                  <a:pt x="8373" y="16159"/>
                </a:lnTo>
                <a:lnTo>
                  <a:pt x="9101" y="16309"/>
                </a:lnTo>
                <a:lnTo>
                  <a:pt x="9814" y="15963"/>
                </a:lnTo>
                <a:close/>
              </a:path>
              <a:path w="16510" h="17144">
                <a:moveTo>
                  <a:pt x="13221" y="14307"/>
                </a:moveTo>
                <a:lnTo>
                  <a:pt x="9814" y="15963"/>
                </a:lnTo>
                <a:lnTo>
                  <a:pt x="12890" y="15544"/>
                </a:lnTo>
                <a:lnTo>
                  <a:pt x="13221" y="14307"/>
                </a:lnTo>
                <a:close/>
              </a:path>
              <a:path w="16510" h="17144">
                <a:moveTo>
                  <a:pt x="787" y="8280"/>
                </a:moveTo>
                <a:lnTo>
                  <a:pt x="0" y="8382"/>
                </a:lnTo>
                <a:lnTo>
                  <a:pt x="241" y="10401"/>
                </a:lnTo>
                <a:lnTo>
                  <a:pt x="3814" y="15215"/>
                </a:lnTo>
                <a:lnTo>
                  <a:pt x="4742" y="15407"/>
                </a:lnTo>
                <a:lnTo>
                  <a:pt x="2476" y="11569"/>
                </a:lnTo>
                <a:lnTo>
                  <a:pt x="1803" y="9982"/>
                </a:lnTo>
                <a:lnTo>
                  <a:pt x="1614" y="8407"/>
                </a:lnTo>
                <a:lnTo>
                  <a:pt x="787" y="8280"/>
                </a:lnTo>
                <a:close/>
              </a:path>
              <a:path w="16510" h="17144">
                <a:moveTo>
                  <a:pt x="13291" y="2622"/>
                </a:moveTo>
                <a:lnTo>
                  <a:pt x="14376" y="6642"/>
                </a:lnTo>
                <a:lnTo>
                  <a:pt x="14602" y="8178"/>
                </a:lnTo>
                <a:lnTo>
                  <a:pt x="14599" y="8407"/>
                </a:lnTo>
                <a:lnTo>
                  <a:pt x="14376" y="9982"/>
                </a:lnTo>
                <a:lnTo>
                  <a:pt x="13221" y="14307"/>
                </a:lnTo>
                <a:lnTo>
                  <a:pt x="13951" y="13951"/>
                </a:lnTo>
                <a:lnTo>
                  <a:pt x="16217" y="8407"/>
                </a:lnTo>
                <a:lnTo>
                  <a:pt x="16227" y="8178"/>
                </a:lnTo>
                <a:lnTo>
                  <a:pt x="15938" y="6311"/>
                </a:lnTo>
                <a:lnTo>
                  <a:pt x="13291" y="2622"/>
                </a:lnTo>
                <a:close/>
              </a:path>
              <a:path w="16510" h="17144">
                <a:moveTo>
                  <a:pt x="4563" y="1500"/>
                </a:moveTo>
                <a:lnTo>
                  <a:pt x="2318" y="2582"/>
                </a:lnTo>
                <a:lnTo>
                  <a:pt x="0" y="8178"/>
                </a:lnTo>
                <a:lnTo>
                  <a:pt x="0" y="8382"/>
                </a:lnTo>
                <a:lnTo>
                  <a:pt x="1587" y="8178"/>
                </a:lnTo>
                <a:lnTo>
                  <a:pt x="1803" y="6642"/>
                </a:lnTo>
                <a:lnTo>
                  <a:pt x="2476" y="5041"/>
                </a:lnTo>
                <a:lnTo>
                  <a:pt x="4563" y="1500"/>
                </a:lnTo>
                <a:close/>
              </a:path>
              <a:path w="16510" h="17144">
                <a:moveTo>
                  <a:pt x="1587" y="8178"/>
                </a:moveTo>
                <a:lnTo>
                  <a:pt x="787" y="8280"/>
                </a:lnTo>
                <a:lnTo>
                  <a:pt x="1587" y="8382"/>
                </a:lnTo>
                <a:lnTo>
                  <a:pt x="1587" y="8178"/>
                </a:lnTo>
                <a:close/>
              </a:path>
              <a:path w="16510" h="17144">
                <a:moveTo>
                  <a:pt x="1599" y="8282"/>
                </a:moveTo>
                <a:close/>
              </a:path>
              <a:path w="16510" h="17144">
                <a:moveTo>
                  <a:pt x="1612" y="8178"/>
                </a:moveTo>
                <a:close/>
              </a:path>
              <a:path w="16510" h="17144">
                <a:moveTo>
                  <a:pt x="7189" y="244"/>
                </a:moveTo>
                <a:lnTo>
                  <a:pt x="12419" y="1406"/>
                </a:lnTo>
                <a:lnTo>
                  <a:pt x="13291" y="2622"/>
                </a:lnTo>
                <a:lnTo>
                  <a:pt x="12865" y="1041"/>
                </a:lnTo>
                <a:lnTo>
                  <a:pt x="7189" y="244"/>
                </a:lnTo>
                <a:close/>
              </a:path>
              <a:path w="16510" h="17144">
                <a:moveTo>
                  <a:pt x="5448" y="0"/>
                </a:moveTo>
                <a:lnTo>
                  <a:pt x="4563" y="1500"/>
                </a:lnTo>
                <a:lnTo>
                  <a:pt x="7169" y="244"/>
                </a:lnTo>
                <a:lnTo>
                  <a:pt x="5448" y="0"/>
                </a:lnTo>
                <a:close/>
              </a:path>
            </a:pathLst>
          </a:custGeom>
          <a:solidFill>
            <a:srgbClr val="221F1F"/>
          </a:solidFill>
        </p:spPr>
        <p:txBody>
          <a:bodyPr wrap="square" lIns="0" tIns="0" rIns="0" bIns="0" rtlCol="0"/>
          <a:lstStyle/>
          <a:p>
            <a:endParaRPr/>
          </a:p>
        </p:txBody>
      </p:sp>
      <p:sp>
        <p:nvSpPr>
          <p:cNvPr id="2394" name="object 2394"/>
          <p:cNvSpPr/>
          <p:nvPr/>
        </p:nvSpPr>
        <p:spPr>
          <a:xfrm>
            <a:off x="1779668" y="3102749"/>
            <a:ext cx="12700" cy="17145"/>
          </a:xfrm>
          <a:custGeom>
            <a:avLst/>
            <a:gdLst/>
            <a:ahLst/>
            <a:cxnLst/>
            <a:rect l="l" t="t" r="r" b="b"/>
            <a:pathLst>
              <a:path w="12700" h="17144">
                <a:moveTo>
                  <a:pt x="787" y="8470"/>
                </a:moveTo>
                <a:lnTo>
                  <a:pt x="0" y="8610"/>
                </a:lnTo>
                <a:lnTo>
                  <a:pt x="304" y="10464"/>
                </a:lnTo>
                <a:lnTo>
                  <a:pt x="2743" y="17132"/>
                </a:lnTo>
                <a:lnTo>
                  <a:pt x="12331" y="15684"/>
                </a:lnTo>
                <a:lnTo>
                  <a:pt x="12378" y="14389"/>
                </a:lnTo>
                <a:lnTo>
                  <a:pt x="4864" y="14389"/>
                </a:lnTo>
                <a:lnTo>
                  <a:pt x="2540" y="11214"/>
                </a:lnTo>
                <a:lnTo>
                  <a:pt x="1841" y="9931"/>
                </a:lnTo>
                <a:lnTo>
                  <a:pt x="1619" y="8610"/>
                </a:lnTo>
                <a:lnTo>
                  <a:pt x="787" y="8470"/>
                </a:lnTo>
                <a:close/>
              </a:path>
              <a:path w="12700" h="17144">
                <a:moveTo>
                  <a:pt x="11079" y="2667"/>
                </a:moveTo>
                <a:lnTo>
                  <a:pt x="4699" y="2667"/>
                </a:lnTo>
                <a:lnTo>
                  <a:pt x="9677" y="3403"/>
                </a:lnTo>
                <a:lnTo>
                  <a:pt x="10758" y="7061"/>
                </a:lnTo>
                <a:lnTo>
                  <a:pt x="10963" y="8331"/>
                </a:lnTo>
                <a:lnTo>
                  <a:pt x="10963" y="8610"/>
                </a:lnTo>
                <a:lnTo>
                  <a:pt x="10756" y="9944"/>
                </a:lnTo>
                <a:lnTo>
                  <a:pt x="9474" y="13576"/>
                </a:lnTo>
                <a:lnTo>
                  <a:pt x="4864" y="14389"/>
                </a:lnTo>
                <a:lnTo>
                  <a:pt x="12378" y="14389"/>
                </a:lnTo>
                <a:lnTo>
                  <a:pt x="12587" y="8331"/>
                </a:lnTo>
                <a:lnTo>
                  <a:pt x="12306" y="6667"/>
                </a:lnTo>
                <a:lnTo>
                  <a:pt x="11079" y="2667"/>
                </a:lnTo>
                <a:close/>
              </a:path>
              <a:path w="12700" h="17144">
                <a:moveTo>
                  <a:pt x="10261" y="0"/>
                </a:moveTo>
                <a:lnTo>
                  <a:pt x="457" y="1028"/>
                </a:lnTo>
                <a:lnTo>
                  <a:pt x="104" y="6667"/>
                </a:lnTo>
                <a:lnTo>
                  <a:pt x="0" y="8610"/>
                </a:lnTo>
                <a:lnTo>
                  <a:pt x="1622" y="8331"/>
                </a:lnTo>
                <a:lnTo>
                  <a:pt x="1848" y="7048"/>
                </a:lnTo>
                <a:lnTo>
                  <a:pt x="2540" y="5727"/>
                </a:lnTo>
                <a:lnTo>
                  <a:pt x="4699" y="2667"/>
                </a:lnTo>
                <a:lnTo>
                  <a:pt x="11079" y="2667"/>
                </a:lnTo>
                <a:lnTo>
                  <a:pt x="10261" y="0"/>
                </a:lnTo>
                <a:close/>
              </a:path>
              <a:path w="12700" h="17144">
                <a:moveTo>
                  <a:pt x="1574" y="8343"/>
                </a:moveTo>
                <a:lnTo>
                  <a:pt x="787" y="8470"/>
                </a:lnTo>
                <a:lnTo>
                  <a:pt x="1574" y="8610"/>
                </a:lnTo>
                <a:lnTo>
                  <a:pt x="1574" y="8343"/>
                </a:lnTo>
                <a:close/>
              </a:path>
              <a:path w="12700" h="17144">
                <a:moveTo>
                  <a:pt x="1597" y="8478"/>
                </a:moveTo>
                <a:lnTo>
                  <a:pt x="1574" y="8610"/>
                </a:lnTo>
                <a:lnTo>
                  <a:pt x="1597" y="8478"/>
                </a:lnTo>
                <a:close/>
              </a:path>
              <a:path w="12700" h="17144">
                <a:moveTo>
                  <a:pt x="1620" y="8343"/>
                </a:moveTo>
                <a:lnTo>
                  <a:pt x="1597" y="8478"/>
                </a:lnTo>
                <a:lnTo>
                  <a:pt x="1620" y="8343"/>
                </a:lnTo>
                <a:close/>
              </a:path>
            </a:pathLst>
          </a:custGeom>
          <a:solidFill>
            <a:srgbClr val="221F1F"/>
          </a:solidFill>
        </p:spPr>
        <p:txBody>
          <a:bodyPr wrap="square" lIns="0" tIns="0" rIns="0" bIns="0" rtlCol="0"/>
          <a:lstStyle/>
          <a:p>
            <a:endParaRPr/>
          </a:p>
        </p:txBody>
      </p:sp>
      <p:sp>
        <p:nvSpPr>
          <p:cNvPr id="2395" name="object 2395"/>
          <p:cNvSpPr/>
          <p:nvPr/>
        </p:nvSpPr>
        <p:spPr>
          <a:xfrm>
            <a:off x="1777860"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396" name="object 2396"/>
          <p:cNvSpPr/>
          <p:nvPr/>
        </p:nvSpPr>
        <p:spPr>
          <a:xfrm>
            <a:off x="1777860"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397" name="object 2397"/>
          <p:cNvSpPr/>
          <p:nvPr/>
        </p:nvSpPr>
        <p:spPr>
          <a:xfrm>
            <a:off x="1776018"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398" name="object 2398"/>
          <p:cNvSpPr/>
          <p:nvPr/>
        </p:nvSpPr>
        <p:spPr>
          <a:xfrm>
            <a:off x="1776018"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399" name="object 2399"/>
          <p:cNvSpPr/>
          <p:nvPr/>
        </p:nvSpPr>
        <p:spPr>
          <a:xfrm>
            <a:off x="1761395" y="3102940"/>
            <a:ext cx="16510" cy="17145"/>
          </a:xfrm>
          <a:custGeom>
            <a:avLst/>
            <a:gdLst/>
            <a:ahLst/>
            <a:cxnLst/>
            <a:rect l="l" t="t" r="r" b="b"/>
            <a:pathLst>
              <a:path w="16510" h="17144">
                <a:moveTo>
                  <a:pt x="4781" y="15413"/>
                </a:moveTo>
                <a:lnTo>
                  <a:pt x="5473" y="16560"/>
                </a:lnTo>
                <a:lnTo>
                  <a:pt x="8420" y="16154"/>
                </a:lnTo>
                <a:lnTo>
                  <a:pt x="4781" y="15413"/>
                </a:lnTo>
                <a:close/>
              </a:path>
              <a:path w="16510" h="17144">
                <a:moveTo>
                  <a:pt x="9796" y="15964"/>
                </a:moveTo>
                <a:lnTo>
                  <a:pt x="8420" y="16154"/>
                </a:lnTo>
                <a:lnTo>
                  <a:pt x="9113" y="16295"/>
                </a:lnTo>
                <a:lnTo>
                  <a:pt x="9796" y="15964"/>
                </a:lnTo>
                <a:close/>
              </a:path>
              <a:path w="16510" h="17144">
                <a:moveTo>
                  <a:pt x="13186" y="14321"/>
                </a:moveTo>
                <a:lnTo>
                  <a:pt x="9796" y="15964"/>
                </a:lnTo>
                <a:lnTo>
                  <a:pt x="12839" y="15544"/>
                </a:lnTo>
                <a:lnTo>
                  <a:pt x="13186" y="14321"/>
                </a:lnTo>
                <a:close/>
              </a:path>
              <a:path w="16510" h="17144">
                <a:moveTo>
                  <a:pt x="787" y="8280"/>
                </a:moveTo>
                <a:lnTo>
                  <a:pt x="0" y="8382"/>
                </a:lnTo>
                <a:lnTo>
                  <a:pt x="228" y="10388"/>
                </a:lnTo>
                <a:lnTo>
                  <a:pt x="3782" y="15209"/>
                </a:lnTo>
                <a:lnTo>
                  <a:pt x="4781" y="15413"/>
                </a:lnTo>
                <a:lnTo>
                  <a:pt x="2463" y="11569"/>
                </a:lnTo>
                <a:lnTo>
                  <a:pt x="1816" y="9982"/>
                </a:lnTo>
                <a:lnTo>
                  <a:pt x="1601" y="8382"/>
                </a:lnTo>
                <a:lnTo>
                  <a:pt x="787" y="8280"/>
                </a:lnTo>
                <a:close/>
              </a:path>
              <a:path w="16510" h="17144">
                <a:moveTo>
                  <a:pt x="13289" y="2606"/>
                </a:moveTo>
                <a:lnTo>
                  <a:pt x="14414" y="6642"/>
                </a:lnTo>
                <a:lnTo>
                  <a:pt x="14605" y="8178"/>
                </a:lnTo>
                <a:lnTo>
                  <a:pt x="14605" y="8382"/>
                </a:lnTo>
                <a:lnTo>
                  <a:pt x="14414" y="9982"/>
                </a:lnTo>
                <a:lnTo>
                  <a:pt x="13186" y="14321"/>
                </a:lnTo>
                <a:lnTo>
                  <a:pt x="13999" y="13926"/>
                </a:lnTo>
                <a:lnTo>
                  <a:pt x="16217" y="8382"/>
                </a:lnTo>
                <a:lnTo>
                  <a:pt x="16230" y="8178"/>
                </a:lnTo>
                <a:lnTo>
                  <a:pt x="15989" y="6337"/>
                </a:lnTo>
                <a:lnTo>
                  <a:pt x="13289" y="2606"/>
                </a:lnTo>
                <a:close/>
              </a:path>
              <a:path w="16510" h="17144">
                <a:moveTo>
                  <a:pt x="4554" y="1495"/>
                </a:moveTo>
                <a:lnTo>
                  <a:pt x="2305" y="2577"/>
                </a:lnTo>
                <a:lnTo>
                  <a:pt x="0" y="8178"/>
                </a:lnTo>
                <a:lnTo>
                  <a:pt x="0" y="8382"/>
                </a:lnTo>
                <a:lnTo>
                  <a:pt x="1574" y="8178"/>
                </a:lnTo>
                <a:lnTo>
                  <a:pt x="1816" y="6642"/>
                </a:lnTo>
                <a:lnTo>
                  <a:pt x="2463" y="5041"/>
                </a:lnTo>
                <a:lnTo>
                  <a:pt x="4554" y="1495"/>
                </a:lnTo>
                <a:close/>
              </a:path>
              <a:path w="16510" h="17144">
                <a:moveTo>
                  <a:pt x="1574" y="8178"/>
                </a:moveTo>
                <a:lnTo>
                  <a:pt x="787" y="8280"/>
                </a:lnTo>
                <a:lnTo>
                  <a:pt x="1574" y="8382"/>
                </a:lnTo>
                <a:lnTo>
                  <a:pt x="1574" y="8178"/>
                </a:lnTo>
                <a:close/>
              </a:path>
              <a:path w="16510" h="17144">
                <a:moveTo>
                  <a:pt x="1588" y="8282"/>
                </a:moveTo>
                <a:close/>
              </a:path>
              <a:path w="16510" h="17144">
                <a:moveTo>
                  <a:pt x="1602" y="8178"/>
                </a:moveTo>
                <a:close/>
              </a:path>
              <a:path w="16510" h="17144">
                <a:moveTo>
                  <a:pt x="7165" y="242"/>
                </a:moveTo>
                <a:lnTo>
                  <a:pt x="12426" y="1415"/>
                </a:lnTo>
                <a:lnTo>
                  <a:pt x="13289" y="2606"/>
                </a:lnTo>
                <a:lnTo>
                  <a:pt x="12852" y="1041"/>
                </a:lnTo>
                <a:lnTo>
                  <a:pt x="7165" y="242"/>
                </a:lnTo>
                <a:close/>
              </a:path>
              <a:path w="16510" h="17144">
                <a:moveTo>
                  <a:pt x="5435" y="0"/>
                </a:moveTo>
                <a:lnTo>
                  <a:pt x="4554" y="1495"/>
                </a:lnTo>
                <a:lnTo>
                  <a:pt x="7156" y="242"/>
                </a:lnTo>
                <a:lnTo>
                  <a:pt x="5435" y="0"/>
                </a:lnTo>
                <a:close/>
              </a:path>
            </a:pathLst>
          </a:custGeom>
          <a:solidFill>
            <a:srgbClr val="221F1F"/>
          </a:solidFill>
        </p:spPr>
        <p:txBody>
          <a:bodyPr wrap="square" lIns="0" tIns="0" rIns="0" bIns="0" rtlCol="0"/>
          <a:lstStyle/>
          <a:p>
            <a:endParaRPr/>
          </a:p>
        </p:txBody>
      </p:sp>
      <p:sp>
        <p:nvSpPr>
          <p:cNvPr id="2400" name="object 2400"/>
          <p:cNvSpPr/>
          <p:nvPr/>
        </p:nvSpPr>
        <p:spPr>
          <a:xfrm>
            <a:off x="1763228" y="3102673"/>
            <a:ext cx="12700" cy="17780"/>
          </a:xfrm>
          <a:custGeom>
            <a:avLst/>
            <a:gdLst/>
            <a:ahLst/>
            <a:cxnLst/>
            <a:rect l="l" t="t" r="r" b="b"/>
            <a:pathLst>
              <a:path w="12700" h="17780">
                <a:moveTo>
                  <a:pt x="787" y="8547"/>
                </a:moveTo>
                <a:lnTo>
                  <a:pt x="0" y="8661"/>
                </a:lnTo>
                <a:lnTo>
                  <a:pt x="241" y="10528"/>
                </a:lnTo>
                <a:lnTo>
                  <a:pt x="2667" y="17208"/>
                </a:lnTo>
                <a:lnTo>
                  <a:pt x="12268" y="15760"/>
                </a:lnTo>
                <a:lnTo>
                  <a:pt x="12318" y="14452"/>
                </a:lnTo>
                <a:lnTo>
                  <a:pt x="4800" y="14452"/>
                </a:lnTo>
                <a:lnTo>
                  <a:pt x="2489" y="11290"/>
                </a:lnTo>
                <a:lnTo>
                  <a:pt x="1803" y="10020"/>
                </a:lnTo>
                <a:lnTo>
                  <a:pt x="1606" y="8661"/>
                </a:lnTo>
                <a:lnTo>
                  <a:pt x="787" y="8547"/>
                </a:lnTo>
                <a:close/>
              </a:path>
              <a:path w="12700" h="17780">
                <a:moveTo>
                  <a:pt x="11035" y="2743"/>
                </a:moveTo>
                <a:lnTo>
                  <a:pt x="4660" y="2743"/>
                </a:lnTo>
                <a:lnTo>
                  <a:pt x="9652" y="3492"/>
                </a:lnTo>
                <a:lnTo>
                  <a:pt x="10693" y="7124"/>
                </a:lnTo>
                <a:lnTo>
                  <a:pt x="10915" y="8432"/>
                </a:lnTo>
                <a:lnTo>
                  <a:pt x="10915" y="8661"/>
                </a:lnTo>
                <a:lnTo>
                  <a:pt x="10693" y="10020"/>
                </a:lnTo>
                <a:lnTo>
                  <a:pt x="9423" y="13665"/>
                </a:lnTo>
                <a:lnTo>
                  <a:pt x="4800" y="14452"/>
                </a:lnTo>
                <a:lnTo>
                  <a:pt x="12318" y="14452"/>
                </a:lnTo>
                <a:lnTo>
                  <a:pt x="12529" y="8432"/>
                </a:lnTo>
                <a:lnTo>
                  <a:pt x="12255" y="6743"/>
                </a:lnTo>
                <a:lnTo>
                  <a:pt x="11035" y="2743"/>
                </a:lnTo>
                <a:close/>
              </a:path>
              <a:path w="12700" h="17780">
                <a:moveTo>
                  <a:pt x="10198" y="0"/>
                </a:moveTo>
                <a:lnTo>
                  <a:pt x="228" y="1193"/>
                </a:lnTo>
                <a:lnTo>
                  <a:pt x="0" y="8661"/>
                </a:lnTo>
                <a:lnTo>
                  <a:pt x="1608" y="8432"/>
                </a:lnTo>
                <a:lnTo>
                  <a:pt x="1803" y="7124"/>
                </a:lnTo>
                <a:lnTo>
                  <a:pt x="2489" y="5803"/>
                </a:lnTo>
                <a:lnTo>
                  <a:pt x="4660" y="2743"/>
                </a:lnTo>
                <a:lnTo>
                  <a:pt x="11035" y="2743"/>
                </a:lnTo>
                <a:lnTo>
                  <a:pt x="10198" y="0"/>
                </a:lnTo>
                <a:close/>
              </a:path>
              <a:path w="12700" h="17780">
                <a:moveTo>
                  <a:pt x="1574" y="8445"/>
                </a:moveTo>
                <a:lnTo>
                  <a:pt x="787" y="8547"/>
                </a:lnTo>
                <a:lnTo>
                  <a:pt x="1574" y="8661"/>
                </a:lnTo>
                <a:lnTo>
                  <a:pt x="1574" y="8445"/>
                </a:lnTo>
                <a:close/>
              </a:path>
              <a:path w="12700" h="17780">
                <a:moveTo>
                  <a:pt x="1590" y="8554"/>
                </a:moveTo>
                <a:close/>
              </a:path>
              <a:path w="12700" h="17780">
                <a:moveTo>
                  <a:pt x="1606" y="8445"/>
                </a:moveTo>
                <a:close/>
              </a:path>
            </a:pathLst>
          </a:custGeom>
          <a:solidFill>
            <a:srgbClr val="221F1F"/>
          </a:solidFill>
        </p:spPr>
        <p:txBody>
          <a:bodyPr wrap="square" lIns="0" tIns="0" rIns="0" bIns="0" rtlCol="0"/>
          <a:lstStyle/>
          <a:p>
            <a:endParaRPr/>
          </a:p>
        </p:txBody>
      </p:sp>
      <p:sp>
        <p:nvSpPr>
          <p:cNvPr id="2401" name="object 2401"/>
          <p:cNvSpPr/>
          <p:nvPr/>
        </p:nvSpPr>
        <p:spPr>
          <a:xfrm>
            <a:off x="1761375"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402" name="object 2402"/>
          <p:cNvSpPr/>
          <p:nvPr/>
        </p:nvSpPr>
        <p:spPr>
          <a:xfrm>
            <a:off x="1761375"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403" name="object 2403"/>
          <p:cNvSpPr/>
          <p:nvPr/>
        </p:nvSpPr>
        <p:spPr>
          <a:xfrm>
            <a:off x="1761375"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404" name="object 2404"/>
          <p:cNvSpPr/>
          <p:nvPr/>
        </p:nvSpPr>
        <p:spPr>
          <a:xfrm>
            <a:off x="1759534"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405" name="object 2405"/>
          <p:cNvSpPr/>
          <p:nvPr/>
        </p:nvSpPr>
        <p:spPr>
          <a:xfrm>
            <a:off x="1759534"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406" name="object 2406"/>
          <p:cNvSpPr/>
          <p:nvPr/>
        </p:nvSpPr>
        <p:spPr>
          <a:xfrm>
            <a:off x="1759534"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407" name="object 2407"/>
          <p:cNvSpPr/>
          <p:nvPr/>
        </p:nvSpPr>
        <p:spPr>
          <a:xfrm>
            <a:off x="1795106" y="3103092"/>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08" name="object 2408"/>
          <p:cNvSpPr/>
          <p:nvPr/>
        </p:nvSpPr>
        <p:spPr>
          <a:xfrm>
            <a:off x="1778660" y="3103092"/>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09" name="object 2409"/>
          <p:cNvSpPr/>
          <p:nvPr/>
        </p:nvSpPr>
        <p:spPr>
          <a:xfrm>
            <a:off x="1762175" y="3103092"/>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10" name="object 2410"/>
          <p:cNvSpPr/>
          <p:nvPr/>
        </p:nvSpPr>
        <p:spPr>
          <a:xfrm>
            <a:off x="1752714" y="3103092"/>
            <a:ext cx="7620" cy="1905"/>
          </a:xfrm>
          <a:custGeom>
            <a:avLst/>
            <a:gdLst/>
            <a:ahLst/>
            <a:cxnLst/>
            <a:rect l="l" t="t" r="r" b="b"/>
            <a:pathLst>
              <a:path w="7619" h="1905">
                <a:moveTo>
                  <a:pt x="0" y="1600"/>
                </a:moveTo>
                <a:lnTo>
                  <a:pt x="7607" y="1600"/>
                </a:lnTo>
                <a:lnTo>
                  <a:pt x="7607" y="0"/>
                </a:lnTo>
                <a:lnTo>
                  <a:pt x="0" y="0"/>
                </a:lnTo>
                <a:lnTo>
                  <a:pt x="0" y="1600"/>
                </a:lnTo>
                <a:close/>
              </a:path>
            </a:pathLst>
          </a:custGeom>
          <a:solidFill>
            <a:srgbClr val="221F1F"/>
          </a:solidFill>
        </p:spPr>
        <p:txBody>
          <a:bodyPr wrap="square" lIns="0" tIns="0" rIns="0" bIns="0" rtlCol="0"/>
          <a:lstStyle/>
          <a:p>
            <a:endParaRPr/>
          </a:p>
        </p:txBody>
      </p:sp>
      <p:sp>
        <p:nvSpPr>
          <p:cNvPr id="2411" name="object 2411"/>
          <p:cNvSpPr/>
          <p:nvPr/>
        </p:nvSpPr>
        <p:spPr>
          <a:xfrm>
            <a:off x="1795106" y="3101301"/>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12" name="object 2412"/>
          <p:cNvSpPr/>
          <p:nvPr/>
        </p:nvSpPr>
        <p:spPr>
          <a:xfrm>
            <a:off x="1778660" y="3101301"/>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13" name="object 2413"/>
          <p:cNvSpPr/>
          <p:nvPr/>
        </p:nvSpPr>
        <p:spPr>
          <a:xfrm>
            <a:off x="1762175" y="3101301"/>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14" name="object 2414"/>
          <p:cNvSpPr/>
          <p:nvPr/>
        </p:nvSpPr>
        <p:spPr>
          <a:xfrm>
            <a:off x="1752714" y="3101301"/>
            <a:ext cx="7620" cy="1905"/>
          </a:xfrm>
          <a:custGeom>
            <a:avLst/>
            <a:gdLst/>
            <a:ahLst/>
            <a:cxnLst/>
            <a:rect l="l" t="t" r="r" b="b"/>
            <a:pathLst>
              <a:path w="7619" h="1905">
                <a:moveTo>
                  <a:pt x="0" y="1600"/>
                </a:moveTo>
                <a:lnTo>
                  <a:pt x="7607" y="1600"/>
                </a:lnTo>
                <a:lnTo>
                  <a:pt x="7607" y="0"/>
                </a:lnTo>
                <a:lnTo>
                  <a:pt x="0" y="0"/>
                </a:lnTo>
                <a:lnTo>
                  <a:pt x="0" y="1600"/>
                </a:lnTo>
                <a:close/>
              </a:path>
            </a:pathLst>
          </a:custGeom>
          <a:solidFill>
            <a:srgbClr val="221F1F"/>
          </a:solidFill>
        </p:spPr>
        <p:txBody>
          <a:bodyPr wrap="square" lIns="0" tIns="0" rIns="0" bIns="0" rtlCol="0"/>
          <a:lstStyle/>
          <a:p>
            <a:endParaRPr/>
          </a:p>
        </p:txBody>
      </p:sp>
      <p:sp>
        <p:nvSpPr>
          <p:cNvPr id="2415" name="object 2415"/>
          <p:cNvSpPr/>
          <p:nvPr/>
        </p:nvSpPr>
        <p:spPr>
          <a:xfrm>
            <a:off x="1850059" y="3109214"/>
            <a:ext cx="9525" cy="1905"/>
          </a:xfrm>
          <a:custGeom>
            <a:avLst/>
            <a:gdLst/>
            <a:ahLst/>
            <a:cxnLst/>
            <a:rect l="l" t="t" r="r" b="b"/>
            <a:pathLst>
              <a:path w="9525" h="1905">
                <a:moveTo>
                  <a:pt x="0" y="1600"/>
                </a:moveTo>
                <a:lnTo>
                  <a:pt x="9461" y="1600"/>
                </a:lnTo>
                <a:lnTo>
                  <a:pt x="9461" y="0"/>
                </a:lnTo>
                <a:lnTo>
                  <a:pt x="0" y="0"/>
                </a:lnTo>
                <a:lnTo>
                  <a:pt x="0" y="1600"/>
                </a:lnTo>
                <a:close/>
              </a:path>
            </a:pathLst>
          </a:custGeom>
          <a:solidFill>
            <a:srgbClr val="221F1F"/>
          </a:solidFill>
        </p:spPr>
        <p:txBody>
          <a:bodyPr wrap="square" lIns="0" tIns="0" rIns="0" bIns="0" rtlCol="0"/>
          <a:lstStyle/>
          <a:p>
            <a:endParaRPr/>
          </a:p>
        </p:txBody>
      </p:sp>
      <p:sp>
        <p:nvSpPr>
          <p:cNvPr id="2416" name="object 2416"/>
          <p:cNvSpPr/>
          <p:nvPr/>
        </p:nvSpPr>
        <p:spPr>
          <a:xfrm>
            <a:off x="1850580" y="3107359"/>
            <a:ext cx="9525" cy="1905"/>
          </a:xfrm>
          <a:custGeom>
            <a:avLst/>
            <a:gdLst/>
            <a:ahLst/>
            <a:cxnLst/>
            <a:rect l="l" t="t" r="r" b="b"/>
            <a:pathLst>
              <a:path w="9525" h="1905">
                <a:moveTo>
                  <a:pt x="0" y="1600"/>
                </a:moveTo>
                <a:lnTo>
                  <a:pt x="8940" y="1600"/>
                </a:lnTo>
                <a:lnTo>
                  <a:pt x="8940" y="0"/>
                </a:lnTo>
                <a:lnTo>
                  <a:pt x="0" y="0"/>
                </a:lnTo>
                <a:lnTo>
                  <a:pt x="0" y="1600"/>
                </a:lnTo>
                <a:close/>
              </a:path>
            </a:pathLst>
          </a:custGeom>
          <a:solidFill>
            <a:srgbClr val="221F1F"/>
          </a:solidFill>
        </p:spPr>
        <p:txBody>
          <a:bodyPr wrap="square" lIns="0" tIns="0" rIns="0" bIns="0" rtlCol="0"/>
          <a:lstStyle/>
          <a:p>
            <a:endParaRPr/>
          </a:p>
        </p:txBody>
      </p:sp>
      <p:sp>
        <p:nvSpPr>
          <p:cNvPr id="2417" name="object 2417"/>
          <p:cNvSpPr/>
          <p:nvPr/>
        </p:nvSpPr>
        <p:spPr>
          <a:xfrm>
            <a:off x="1851113" y="3110014"/>
            <a:ext cx="1905" cy="8890"/>
          </a:xfrm>
          <a:custGeom>
            <a:avLst/>
            <a:gdLst/>
            <a:ahLst/>
            <a:cxnLst/>
            <a:rect l="l" t="t" r="r" b="b"/>
            <a:pathLst>
              <a:path w="1905" h="8889">
                <a:moveTo>
                  <a:pt x="0" y="8521"/>
                </a:moveTo>
                <a:lnTo>
                  <a:pt x="1600" y="8521"/>
                </a:lnTo>
                <a:lnTo>
                  <a:pt x="1600" y="0"/>
                </a:lnTo>
                <a:lnTo>
                  <a:pt x="0" y="0"/>
                </a:lnTo>
                <a:lnTo>
                  <a:pt x="0" y="8521"/>
                </a:lnTo>
                <a:close/>
              </a:path>
            </a:pathLst>
          </a:custGeom>
          <a:solidFill>
            <a:srgbClr val="221F1F"/>
          </a:solidFill>
        </p:spPr>
        <p:txBody>
          <a:bodyPr wrap="square" lIns="0" tIns="0" rIns="0" bIns="0" rtlCol="0"/>
          <a:lstStyle/>
          <a:p>
            <a:endParaRPr/>
          </a:p>
        </p:txBody>
      </p:sp>
      <p:sp>
        <p:nvSpPr>
          <p:cNvPr id="2418" name="object 2418"/>
          <p:cNvSpPr/>
          <p:nvPr/>
        </p:nvSpPr>
        <p:spPr>
          <a:xfrm>
            <a:off x="1849259" y="3110014"/>
            <a:ext cx="1905" cy="8890"/>
          </a:xfrm>
          <a:custGeom>
            <a:avLst/>
            <a:gdLst/>
            <a:ahLst/>
            <a:cxnLst/>
            <a:rect l="l" t="t" r="r" b="b"/>
            <a:pathLst>
              <a:path w="1905" h="8889">
                <a:moveTo>
                  <a:pt x="0" y="8521"/>
                </a:moveTo>
                <a:lnTo>
                  <a:pt x="1600" y="8521"/>
                </a:lnTo>
                <a:lnTo>
                  <a:pt x="1600" y="0"/>
                </a:lnTo>
                <a:lnTo>
                  <a:pt x="0" y="0"/>
                </a:lnTo>
                <a:lnTo>
                  <a:pt x="0" y="8521"/>
                </a:lnTo>
                <a:close/>
              </a:path>
            </a:pathLst>
          </a:custGeom>
          <a:solidFill>
            <a:srgbClr val="221F1F"/>
          </a:solidFill>
        </p:spPr>
        <p:txBody>
          <a:bodyPr wrap="square" lIns="0" tIns="0" rIns="0" bIns="0" rtlCol="0"/>
          <a:lstStyle/>
          <a:p>
            <a:endParaRPr/>
          </a:p>
        </p:txBody>
      </p:sp>
      <p:sp>
        <p:nvSpPr>
          <p:cNvPr id="2419" name="object 2419"/>
          <p:cNvSpPr/>
          <p:nvPr/>
        </p:nvSpPr>
        <p:spPr>
          <a:xfrm>
            <a:off x="1827301" y="3095345"/>
            <a:ext cx="1905" cy="23495"/>
          </a:xfrm>
          <a:custGeom>
            <a:avLst/>
            <a:gdLst/>
            <a:ahLst/>
            <a:cxnLst/>
            <a:rect l="l" t="t" r="r" b="b"/>
            <a:pathLst>
              <a:path w="1905" h="23494">
                <a:moveTo>
                  <a:pt x="0" y="23190"/>
                </a:moveTo>
                <a:lnTo>
                  <a:pt x="1600" y="23190"/>
                </a:lnTo>
                <a:lnTo>
                  <a:pt x="1600" y="0"/>
                </a:lnTo>
                <a:lnTo>
                  <a:pt x="0" y="0"/>
                </a:lnTo>
                <a:lnTo>
                  <a:pt x="0" y="23190"/>
                </a:lnTo>
                <a:close/>
              </a:path>
            </a:pathLst>
          </a:custGeom>
          <a:solidFill>
            <a:srgbClr val="221F1F"/>
          </a:solidFill>
        </p:spPr>
        <p:txBody>
          <a:bodyPr wrap="square" lIns="0" tIns="0" rIns="0" bIns="0" rtlCol="0"/>
          <a:lstStyle/>
          <a:p>
            <a:endParaRPr/>
          </a:p>
        </p:txBody>
      </p:sp>
      <p:sp>
        <p:nvSpPr>
          <p:cNvPr id="2420" name="object 2420"/>
          <p:cNvSpPr/>
          <p:nvPr/>
        </p:nvSpPr>
        <p:spPr>
          <a:xfrm>
            <a:off x="1825447" y="3095345"/>
            <a:ext cx="1905" cy="6985"/>
          </a:xfrm>
          <a:custGeom>
            <a:avLst/>
            <a:gdLst/>
            <a:ahLst/>
            <a:cxnLst/>
            <a:rect l="l" t="t" r="r" b="b"/>
            <a:pathLst>
              <a:path w="1905" h="6985">
                <a:moveTo>
                  <a:pt x="0" y="6756"/>
                </a:moveTo>
                <a:lnTo>
                  <a:pt x="1600" y="6756"/>
                </a:lnTo>
                <a:lnTo>
                  <a:pt x="1600" y="0"/>
                </a:lnTo>
                <a:lnTo>
                  <a:pt x="0" y="0"/>
                </a:lnTo>
                <a:lnTo>
                  <a:pt x="0" y="6756"/>
                </a:lnTo>
                <a:close/>
              </a:path>
            </a:pathLst>
          </a:custGeom>
          <a:solidFill>
            <a:srgbClr val="221F1F"/>
          </a:solidFill>
        </p:spPr>
        <p:txBody>
          <a:bodyPr wrap="square" lIns="0" tIns="0" rIns="0" bIns="0" rtlCol="0"/>
          <a:lstStyle/>
          <a:p>
            <a:endParaRPr/>
          </a:p>
        </p:txBody>
      </p:sp>
      <p:sp>
        <p:nvSpPr>
          <p:cNvPr id="2421" name="object 2421"/>
          <p:cNvSpPr/>
          <p:nvPr/>
        </p:nvSpPr>
        <p:spPr>
          <a:xfrm>
            <a:off x="1825447" y="3103892"/>
            <a:ext cx="1905" cy="15240"/>
          </a:xfrm>
          <a:custGeom>
            <a:avLst/>
            <a:gdLst/>
            <a:ahLst/>
            <a:cxnLst/>
            <a:rect l="l" t="t" r="r" b="b"/>
            <a:pathLst>
              <a:path w="1905" h="15239">
                <a:moveTo>
                  <a:pt x="0" y="14643"/>
                </a:moveTo>
                <a:lnTo>
                  <a:pt x="1600" y="14643"/>
                </a:lnTo>
                <a:lnTo>
                  <a:pt x="1600" y="0"/>
                </a:lnTo>
                <a:lnTo>
                  <a:pt x="0" y="0"/>
                </a:lnTo>
                <a:lnTo>
                  <a:pt x="0" y="14643"/>
                </a:lnTo>
                <a:close/>
              </a:path>
            </a:pathLst>
          </a:custGeom>
          <a:solidFill>
            <a:srgbClr val="221F1F"/>
          </a:solidFill>
        </p:spPr>
        <p:txBody>
          <a:bodyPr wrap="square" lIns="0" tIns="0" rIns="0" bIns="0" rtlCol="0"/>
          <a:lstStyle/>
          <a:p>
            <a:endParaRPr/>
          </a:p>
        </p:txBody>
      </p:sp>
      <p:sp>
        <p:nvSpPr>
          <p:cNvPr id="2422" name="object 2422"/>
          <p:cNvSpPr/>
          <p:nvPr/>
        </p:nvSpPr>
        <p:spPr>
          <a:xfrm>
            <a:off x="1810809" y="3102978"/>
            <a:ext cx="16510" cy="17145"/>
          </a:xfrm>
          <a:custGeom>
            <a:avLst/>
            <a:gdLst/>
            <a:ahLst/>
            <a:cxnLst/>
            <a:rect l="l" t="t" r="r" b="b"/>
            <a:pathLst>
              <a:path w="16510" h="17144">
                <a:moveTo>
                  <a:pt x="4817" y="15378"/>
                </a:moveTo>
                <a:lnTo>
                  <a:pt x="5511" y="16522"/>
                </a:lnTo>
                <a:lnTo>
                  <a:pt x="8456" y="16124"/>
                </a:lnTo>
                <a:lnTo>
                  <a:pt x="4817" y="15378"/>
                </a:lnTo>
                <a:close/>
              </a:path>
              <a:path w="16510" h="17144">
                <a:moveTo>
                  <a:pt x="9805" y="15941"/>
                </a:moveTo>
                <a:lnTo>
                  <a:pt x="8456" y="16124"/>
                </a:lnTo>
                <a:lnTo>
                  <a:pt x="9139" y="16263"/>
                </a:lnTo>
                <a:lnTo>
                  <a:pt x="9805" y="15941"/>
                </a:lnTo>
                <a:close/>
              </a:path>
              <a:path w="16510" h="17144">
                <a:moveTo>
                  <a:pt x="13180" y="14306"/>
                </a:moveTo>
                <a:lnTo>
                  <a:pt x="9805" y="15941"/>
                </a:lnTo>
                <a:lnTo>
                  <a:pt x="12827" y="15532"/>
                </a:lnTo>
                <a:lnTo>
                  <a:pt x="13180" y="14306"/>
                </a:lnTo>
                <a:close/>
              </a:path>
              <a:path w="16510" h="17144">
                <a:moveTo>
                  <a:pt x="787" y="8242"/>
                </a:moveTo>
                <a:lnTo>
                  <a:pt x="0" y="8343"/>
                </a:lnTo>
                <a:lnTo>
                  <a:pt x="228" y="10363"/>
                </a:lnTo>
                <a:lnTo>
                  <a:pt x="3805" y="15171"/>
                </a:lnTo>
                <a:lnTo>
                  <a:pt x="4817" y="15378"/>
                </a:lnTo>
                <a:lnTo>
                  <a:pt x="2476" y="11518"/>
                </a:lnTo>
                <a:lnTo>
                  <a:pt x="1803" y="9944"/>
                </a:lnTo>
                <a:lnTo>
                  <a:pt x="1600" y="8343"/>
                </a:lnTo>
                <a:lnTo>
                  <a:pt x="787" y="8242"/>
                </a:lnTo>
                <a:close/>
              </a:path>
              <a:path w="16510" h="17144">
                <a:moveTo>
                  <a:pt x="13242" y="2465"/>
                </a:moveTo>
                <a:lnTo>
                  <a:pt x="14439" y="6604"/>
                </a:lnTo>
                <a:lnTo>
                  <a:pt x="14618" y="8140"/>
                </a:lnTo>
                <a:lnTo>
                  <a:pt x="14619" y="8343"/>
                </a:lnTo>
                <a:lnTo>
                  <a:pt x="14439" y="9944"/>
                </a:lnTo>
                <a:lnTo>
                  <a:pt x="13180" y="14306"/>
                </a:lnTo>
                <a:lnTo>
                  <a:pt x="14017" y="13901"/>
                </a:lnTo>
                <a:lnTo>
                  <a:pt x="16230" y="8343"/>
                </a:lnTo>
                <a:lnTo>
                  <a:pt x="16231" y="8140"/>
                </a:lnTo>
                <a:lnTo>
                  <a:pt x="16014" y="6299"/>
                </a:lnTo>
                <a:lnTo>
                  <a:pt x="13242" y="2465"/>
                </a:lnTo>
                <a:close/>
              </a:path>
              <a:path w="16510" h="17144">
                <a:moveTo>
                  <a:pt x="4608" y="1448"/>
                </a:moveTo>
                <a:lnTo>
                  <a:pt x="2314" y="2555"/>
                </a:lnTo>
                <a:lnTo>
                  <a:pt x="0" y="8140"/>
                </a:lnTo>
                <a:lnTo>
                  <a:pt x="0" y="8343"/>
                </a:lnTo>
                <a:lnTo>
                  <a:pt x="1574" y="8140"/>
                </a:lnTo>
                <a:lnTo>
                  <a:pt x="1803" y="6604"/>
                </a:lnTo>
                <a:lnTo>
                  <a:pt x="2476" y="5016"/>
                </a:lnTo>
                <a:lnTo>
                  <a:pt x="4608" y="1448"/>
                </a:lnTo>
                <a:close/>
              </a:path>
              <a:path w="16510" h="17144">
                <a:moveTo>
                  <a:pt x="1574" y="8140"/>
                </a:moveTo>
                <a:lnTo>
                  <a:pt x="787" y="8242"/>
                </a:lnTo>
                <a:lnTo>
                  <a:pt x="1574" y="8343"/>
                </a:lnTo>
                <a:lnTo>
                  <a:pt x="1574" y="8140"/>
                </a:lnTo>
                <a:close/>
              </a:path>
              <a:path w="16510" h="17144">
                <a:moveTo>
                  <a:pt x="1587" y="8244"/>
                </a:moveTo>
                <a:close/>
              </a:path>
              <a:path w="16510" h="17144">
                <a:moveTo>
                  <a:pt x="1601" y="8140"/>
                </a:moveTo>
                <a:close/>
              </a:path>
              <a:path w="16510" h="17144">
                <a:moveTo>
                  <a:pt x="7266" y="229"/>
                </a:moveTo>
                <a:lnTo>
                  <a:pt x="12449" y="1368"/>
                </a:lnTo>
                <a:lnTo>
                  <a:pt x="13242" y="2465"/>
                </a:lnTo>
                <a:lnTo>
                  <a:pt x="12801" y="939"/>
                </a:lnTo>
                <a:lnTo>
                  <a:pt x="7266" y="229"/>
                </a:lnTo>
                <a:close/>
              </a:path>
              <a:path w="16510" h="17144">
                <a:moveTo>
                  <a:pt x="5473" y="0"/>
                </a:moveTo>
                <a:lnTo>
                  <a:pt x="4608" y="1448"/>
                </a:lnTo>
                <a:lnTo>
                  <a:pt x="7131" y="229"/>
                </a:lnTo>
                <a:lnTo>
                  <a:pt x="5473" y="0"/>
                </a:lnTo>
                <a:close/>
              </a:path>
            </a:pathLst>
          </a:custGeom>
          <a:solidFill>
            <a:srgbClr val="221F1F"/>
          </a:solidFill>
        </p:spPr>
        <p:txBody>
          <a:bodyPr wrap="square" lIns="0" tIns="0" rIns="0" bIns="0" rtlCol="0"/>
          <a:lstStyle/>
          <a:p>
            <a:endParaRPr/>
          </a:p>
        </p:txBody>
      </p:sp>
      <p:sp>
        <p:nvSpPr>
          <p:cNvPr id="2423" name="object 2423"/>
          <p:cNvSpPr/>
          <p:nvPr/>
        </p:nvSpPr>
        <p:spPr>
          <a:xfrm>
            <a:off x="1812659" y="3104934"/>
            <a:ext cx="12700" cy="12700"/>
          </a:xfrm>
          <a:custGeom>
            <a:avLst/>
            <a:gdLst/>
            <a:ahLst/>
            <a:cxnLst/>
            <a:rect l="l" t="t" r="r" b="b"/>
            <a:pathLst>
              <a:path w="12700" h="12700">
                <a:moveTo>
                  <a:pt x="787" y="6286"/>
                </a:moveTo>
                <a:lnTo>
                  <a:pt x="0" y="6426"/>
                </a:lnTo>
                <a:lnTo>
                  <a:pt x="317" y="8267"/>
                </a:lnTo>
                <a:lnTo>
                  <a:pt x="1105" y="9867"/>
                </a:lnTo>
                <a:lnTo>
                  <a:pt x="2222" y="11506"/>
                </a:lnTo>
                <a:lnTo>
                  <a:pt x="4153" y="12573"/>
                </a:lnTo>
                <a:lnTo>
                  <a:pt x="6274" y="12636"/>
                </a:lnTo>
                <a:lnTo>
                  <a:pt x="8255" y="12306"/>
                </a:lnTo>
                <a:lnTo>
                  <a:pt x="8444" y="12204"/>
                </a:lnTo>
                <a:lnTo>
                  <a:pt x="4940" y="12204"/>
                </a:lnTo>
                <a:lnTo>
                  <a:pt x="2489" y="9042"/>
                </a:lnTo>
                <a:lnTo>
                  <a:pt x="1841" y="7759"/>
                </a:lnTo>
                <a:lnTo>
                  <a:pt x="1621" y="6426"/>
                </a:lnTo>
                <a:lnTo>
                  <a:pt x="787" y="6286"/>
                </a:lnTo>
                <a:close/>
              </a:path>
              <a:path w="12700" h="12700">
                <a:moveTo>
                  <a:pt x="9736" y="533"/>
                </a:moveTo>
                <a:lnTo>
                  <a:pt x="4712" y="533"/>
                </a:lnTo>
                <a:lnTo>
                  <a:pt x="9512" y="1181"/>
                </a:lnTo>
                <a:lnTo>
                  <a:pt x="10731" y="4864"/>
                </a:lnTo>
                <a:lnTo>
                  <a:pt x="10915" y="6146"/>
                </a:lnTo>
                <a:lnTo>
                  <a:pt x="10915" y="6426"/>
                </a:lnTo>
                <a:lnTo>
                  <a:pt x="10731" y="7759"/>
                </a:lnTo>
                <a:lnTo>
                  <a:pt x="9309" y="11404"/>
                </a:lnTo>
                <a:lnTo>
                  <a:pt x="4940" y="12204"/>
                </a:lnTo>
                <a:lnTo>
                  <a:pt x="8444" y="12204"/>
                </a:lnTo>
                <a:lnTo>
                  <a:pt x="9982" y="11379"/>
                </a:lnTo>
                <a:lnTo>
                  <a:pt x="11341" y="10007"/>
                </a:lnTo>
                <a:lnTo>
                  <a:pt x="12281" y="8267"/>
                </a:lnTo>
                <a:lnTo>
                  <a:pt x="12529" y="6426"/>
                </a:lnTo>
                <a:lnTo>
                  <a:pt x="12528" y="6146"/>
                </a:lnTo>
                <a:lnTo>
                  <a:pt x="12276" y="4368"/>
                </a:lnTo>
                <a:lnTo>
                  <a:pt x="11290" y="1701"/>
                </a:lnTo>
                <a:lnTo>
                  <a:pt x="9736" y="533"/>
                </a:lnTo>
                <a:close/>
              </a:path>
              <a:path w="12700" h="12700">
                <a:moveTo>
                  <a:pt x="6274" y="0"/>
                </a:moveTo>
                <a:lnTo>
                  <a:pt x="0" y="6146"/>
                </a:lnTo>
                <a:lnTo>
                  <a:pt x="0" y="6426"/>
                </a:lnTo>
                <a:lnTo>
                  <a:pt x="1575" y="6146"/>
                </a:lnTo>
                <a:lnTo>
                  <a:pt x="1841" y="4864"/>
                </a:lnTo>
                <a:lnTo>
                  <a:pt x="2489" y="3530"/>
                </a:lnTo>
                <a:lnTo>
                  <a:pt x="4712" y="533"/>
                </a:lnTo>
                <a:lnTo>
                  <a:pt x="9736" y="533"/>
                </a:lnTo>
                <a:lnTo>
                  <a:pt x="9246" y="165"/>
                </a:lnTo>
                <a:lnTo>
                  <a:pt x="6401" y="25"/>
                </a:lnTo>
                <a:close/>
              </a:path>
              <a:path w="12700" h="12700">
                <a:moveTo>
                  <a:pt x="1575" y="6146"/>
                </a:moveTo>
                <a:lnTo>
                  <a:pt x="787" y="6286"/>
                </a:lnTo>
                <a:lnTo>
                  <a:pt x="1575" y="6426"/>
                </a:lnTo>
                <a:lnTo>
                  <a:pt x="1575" y="6146"/>
                </a:lnTo>
                <a:close/>
              </a:path>
              <a:path w="12700" h="12700">
                <a:moveTo>
                  <a:pt x="1598" y="6288"/>
                </a:moveTo>
                <a:lnTo>
                  <a:pt x="1575" y="6426"/>
                </a:lnTo>
                <a:lnTo>
                  <a:pt x="1598" y="6288"/>
                </a:lnTo>
                <a:close/>
              </a:path>
              <a:path w="12700" h="12700">
                <a:moveTo>
                  <a:pt x="1622" y="6146"/>
                </a:moveTo>
                <a:lnTo>
                  <a:pt x="1598" y="6288"/>
                </a:lnTo>
                <a:lnTo>
                  <a:pt x="1622" y="6146"/>
                </a:lnTo>
                <a:close/>
              </a:path>
            </a:pathLst>
          </a:custGeom>
          <a:solidFill>
            <a:srgbClr val="221F1F"/>
          </a:solidFill>
        </p:spPr>
        <p:txBody>
          <a:bodyPr wrap="square" lIns="0" tIns="0" rIns="0" bIns="0" rtlCol="0"/>
          <a:lstStyle/>
          <a:p>
            <a:endParaRPr/>
          </a:p>
        </p:txBody>
      </p:sp>
      <p:sp>
        <p:nvSpPr>
          <p:cNvPr id="2424" name="object 2424"/>
          <p:cNvSpPr/>
          <p:nvPr/>
        </p:nvSpPr>
        <p:spPr>
          <a:xfrm>
            <a:off x="1811604" y="3103092"/>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25" name="object 2425"/>
          <p:cNvSpPr/>
          <p:nvPr/>
        </p:nvSpPr>
        <p:spPr>
          <a:xfrm>
            <a:off x="1811604" y="3101301"/>
            <a:ext cx="15240" cy="1905"/>
          </a:xfrm>
          <a:custGeom>
            <a:avLst/>
            <a:gdLst/>
            <a:ahLst/>
            <a:cxnLst/>
            <a:rect l="l" t="t" r="r" b="b"/>
            <a:pathLst>
              <a:path w="15239" h="1905">
                <a:moveTo>
                  <a:pt x="0" y="1600"/>
                </a:moveTo>
                <a:lnTo>
                  <a:pt x="14643" y="1600"/>
                </a:lnTo>
                <a:lnTo>
                  <a:pt x="14643" y="0"/>
                </a:lnTo>
                <a:lnTo>
                  <a:pt x="0" y="0"/>
                </a:lnTo>
                <a:lnTo>
                  <a:pt x="0" y="1600"/>
                </a:lnTo>
                <a:close/>
              </a:path>
            </a:pathLst>
          </a:custGeom>
          <a:solidFill>
            <a:srgbClr val="221F1F"/>
          </a:solidFill>
        </p:spPr>
        <p:txBody>
          <a:bodyPr wrap="square" lIns="0" tIns="0" rIns="0" bIns="0" rtlCol="0"/>
          <a:lstStyle/>
          <a:p>
            <a:endParaRPr/>
          </a:p>
        </p:txBody>
      </p:sp>
      <p:sp>
        <p:nvSpPr>
          <p:cNvPr id="2426" name="object 2426"/>
          <p:cNvSpPr/>
          <p:nvPr/>
        </p:nvSpPr>
        <p:spPr>
          <a:xfrm>
            <a:off x="1827652" y="3094689"/>
            <a:ext cx="22860" cy="16510"/>
          </a:xfrm>
          <a:custGeom>
            <a:avLst/>
            <a:gdLst/>
            <a:ahLst/>
            <a:cxnLst/>
            <a:rect l="l" t="t" r="r" b="b"/>
            <a:pathLst>
              <a:path w="22860" h="16510">
                <a:moveTo>
                  <a:pt x="889" y="0"/>
                </a:moveTo>
                <a:lnTo>
                  <a:pt x="0" y="1333"/>
                </a:lnTo>
                <a:lnTo>
                  <a:pt x="21971" y="15989"/>
                </a:lnTo>
                <a:lnTo>
                  <a:pt x="22860" y="14655"/>
                </a:lnTo>
                <a:lnTo>
                  <a:pt x="889" y="0"/>
                </a:lnTo>
                <a:close/>
              </a:path>
            </a:pathLst>
          </a:custGeom>
          <a:solidFill>
            <a:srgbClr val="221F1F"/>
          </a:solidFill>
        </p:spPr>
        <p:txBody>
          <a:bodyPr wrap="square" lIns="0" tIns="0" rIns="0" bIns="0" rtlCol="0"/>
          <a:lstStyle/>
          <a:p>
            <a:endParaRPr/>
          </a:p>
        </p:txBody>
      </p:sp>
      <p:sp>
        <p:nvSpPr>
          <p:cNvPr id="2427" name="object 2427"/>
          <p:cNvSpPr/>
          <p:nvPr/>
        </p:nvSpPr>
        <p:spPr>
          <a:xfrm>
            <a:off x="1828228" y="3092847"/>
            <a:ext cx="22860" cy="16510"/>
          </a:xfrm>
          <a:custGeom>
            <a:avLst/>
            <a:gdLst/>
            <a:ahLst/>
            <a:cxnLst/>
            <a:rect l="l" t="t" r="r" b="b"/>
            <a:pathLst>
              <a:path w="22860" h="16510">
                <a:moveTo>
                  <a:pt x="889" y="0"/>
                </a:moveTo>
                <a:lnTo>
                  <a:pt x="0" y="1333"/>
                </a:lnTo>
                <a:lnTo>
                  <a:pt x="21907" y="15976"/>
                </a:lnTo>
                <a:lnTo>
                  <a:pt x="22796" y="14655"/>
                </a:lnTo>
                <a:lnTo>
                  <a:pt x="889" y="0"/>
                </a:lnTo>
                <a:close/>
              </a:path>
            </a:pathLst>
          </a:custGeom>
          <a:solidFill>
            <a:srgbClr val="221F1F"/>
          </a:solidFill>
        </p:spPr>
        <p:txBody>
          <a:bodyPr wrap="square" lIns="0" tIns="0" rIns="0" bIns="0" rtlCol="0"/>
          <a:lstStyle/>
          <a:p>
            <a:endParaRPr/>
          </a:p>
        </p:txBody>
      </p:sp>
      <p:sp>
        <p:nvSpPr>
          <p:cNvPr id="2428" name="object 2428"/>
          <p:cNvSpPr/>
          <p:nvPr/>
        </p:nvSpPr>
        <p:spPr>
          <a:xfrm>
            <a:off x="1839175" y="3103308"/>
            <a:ext cx="1905" cy="15240"/>
          </a:xfrm>
          <a:custGeom>
            <a:avLst/>
            <a:gdLst/>
            <a:ahLst/>
            <a:cxnLst/>
            <a:rect l="l" t="t" r="r" b="b"/>
            <a:pathLst>
              <a:path w="1905" h="15239">
                <a:moveTo>
                  <a:pt x="0" y="15227"/>
                </a:moveTo>
                <a:lnTo>
                  <a:pt x="1600" y="15227"/>
                </a:lnTo>
                <a:lnTo>
                  <a:pt x="1600" y="0"/>
                </a:lnTo>
                <a:lnTo>
                  <a:pt x="0" y="0"/>
                </a:lnTo>
                <a:lnTo>
                  <a:pt x="0" y="15227"/>
                </a:lnTo>
                <a:close/>
              </a:path>
            </a:pathLst>
          </a:custGeom>
          <a:solidFill>
            <a:srgbClr val="221F1F"/>
          </a:solidFill>
        </p:spPr>
        <p:txBody>
          <a:bodyPr wrap="square" lIns="0" tIns="0" rIns="0" bIns="0" rtlCol="0"/>
          <a:lstStyle/>
          <a:p>
            <a:endParaRPr/>
          </a:p>
        </p:txBody>
      </p:sp>
      <p:sp>
        <p:nvSpPr>
          <p:cNvPr id="2429" name="object 2429"/>
          <p:cNvSpPr/>
          <p:nvPr/>
        </p:nvSpPr>
        <p:spPr>
          <a:xfrm>
            <a:off x="1837372" y="3102101"/>
            <a:ext cx="1905" cy="16510"/>
          </a:xfrm>
          <a:custGeom>
            <a:avLst/>
            <a:gdLst/>
            <a:ahLst/>
            <a:cxnLst/>
            <a:rect l="l" t="t" r="r" b="b"/>
            <a:pathLst>
              <a:path w="1905" h="16510">
                <a:moveTo>
                  <a:pt x="0" y="16433"/>
                </a:moveTo>
                <a:lnTo>
                  <a:pt x="1600" y="16433"/>
                </a:lnTo>
                <a:lnTo>
                  <a:pt x="1600" y="0"/>
                </a:lnTo>
                <a:lnTo>
                  <a:pt x="0" y="0"/>
                </a:lnTo>
                <a:lnTo>
                  <a:pt x="0" y="16433"/>
                </a:lnTo>
                <a:close/>
              </a:path>
            </a:pathLst>
          </a:custGeom>
          <a:solidFill>
            <a:srgbClr val="221F1F"/>
          </a:solidFill>
        </p:spPr>
        <p:txBody>
          <a:bodyPr wrap="square" lIns="0" tIns="0" rIns="0" bIns="0" rtlCol="0"/>
          <a:lstStyle/>
          <a:p>
            <a:endParaRPr/>
          </a:p>
        </p:txBody>
      </p:sp>
      <p:sp>
        <p:nvSpPr>
          <p:cNvPr id="2430" name="object 2430"/>
          <p:cNvSpPr/>
          <p:nvPr/>
        </p:nvSpPr>
        <p:spPr>
          <a:xfrm>
            <a:off x="1461401" y="3138266"/>
            <a:ext cx="678180" cy="485140"/>
          </a:xfrm>
          <a:custGeom>
            <a:avLst/>
            <a:gdLst/>
            <a:ahLst/>
            <a:cxnLst/>
            <a:rect l="l" t="t" r="r" b="b"/>
            <a:pathLst>
              <a:path w="678180" h="485139">
                <a:moveTo>
                  <a:pt x="214737" y="459963"/>
                </a:moveTo>
                <a:lnTo>
                  <a:pt x="214655" y="461009"/>
                </a:lnTo>
                <a:lnTo>
                  <a:pt x="213372" y="461009"/>
                </a:lnTo>
                <a:lnTo>
                  <a:pt x="243814" y="472439"/>
                </a:lnTo>
                <a:lnTo>
                  <a:pt x="275028" y="480059"/>
                </a:lnTo>
                <a:lnTo>
                  <a:pt x="306798" y="483869"/>
                </a:lnTo>
                <a:lnTo>
                  <a:pt x="338912" y="485139"/>
                </a:lnTo>
                <a:lnTo>
                  <a:pt x="353453" y="485139"/>
                </a:lnTo>
                <a:lnTo>
                  <a:pt x="352526" y="483869"/>
                </a:lnTo>
                <a:lnTo>
                  <a:pt x="338912" y="483869"/>
                </a:lnTo>
                <a:lnTo>
                  <a:pt x="306979" y="482599"/>
                </a:lnTo>
                <a:lnTo>
                  <a:pt x="275386" y="477519"/>
                </a:lnTo>
                <a:lnTo>
                  <a:pt x="244346" y="469899"/>
                </a:lnTo>
                <a:lnTo>
                  <a:pt x="214737" y="459963"/>
                </a:lnTo>
                <a:close/>
              </a:path>
              <a:path w="678180" h="485139">
                <a:moveTo>
                  <a:pt x="363689" y="415289"/>
                </a:moveTo>
                <a:lnTo>
                  <a:pt x="361899" y="415289"/>
                </a:lnTo>
                <a:lnTo>
                  <a:pt x="352526" y="483869"/>
                </a:lnTo>
                <a:lnTo>
                  <a:pt x="353453" y="485139"/>
                </a:lnTo>
                <a:lnTo>
                  <a:pt x="353415" y="483869"/>
                </a:lnTo>
                <a:lnTo>
                  <a:pt x="354552" y="483869"/>
                </a:lnTo>
                <a:lnTo>
                  <a:pt x="363334" y="419099"/>
                </a:lnTo>
                <a:lnTo>
                  <a:pt x="365443" y="419099"/>
                </a:lnTo>
                <a:lnTo>
                  <a:pt x="363689" y="415289"/>
                </a:lnTo>
                <a:close/>
              </a:path>
              <a:path w="678180" h="485139">
                <a:moveTo>
                  <a:pt x="354552" y="483869"/>
                </a:moveTo>
                <a:lnTo>
                  <a:pt x="353415" y="483869"/>
                </a:lnTo>
                <a:lnTo>
                  <a:pt x="353453" y="485139"/>
                </a:lnTo>
                <a:lnTo>
                  <a:pt x="354380" y="485139"/>
                </a:lnTo>
                <a:lnTo>
                  <a:pt x="354552" y="483869"/>
                </a:lnTo>
                <a:close/>
              </a:path>
              <a:path w="678180" h="485139">
                <a:moveTo>
                  <a:pt x="406323" y="444499"/>
                </a:moveTo>
                <a:lnTo>
                  <a:pt x="405333" y="444499"/>
                </a:lnTo>
                <a:lnTo>
                  <a:pt x="386473" y="445769"/>
                </a:lnTo>
                <a:lnTo>
                  <a:pt x="404685" y="445769"/>
                </a:lnTo>
                <a:lnTo>
                  <a:pt x="411899" y="476249"/>
                </a:lnTo>
                <a:lnTo>
                  <a:pt x="413029" y="477519"/>
                </a:lnTo>
                <a:lnTo>
                  <a:pt x="417482" y="476249"/>
                </a:lnTo>
                <a:lnTo>
                  <a:pt x="412622" y="476249"/>
                </a:lnTo>
                <a:lnTo>
                  <a:pt x="413670" y="475949"/>
                </a:lnTo>
                <a:lnTo>
                  <a:pt x="406323" y="444499"/>
                </a:lnTo>
                <a:close/>
              </a:path>
              <a:path w="678180" h="485139">
                <a:moveTo>
                  <a:pt x="413670" y="475949"/>
                </a:moveTo>
                <a:lnTo>
                  <a:pt x="412622" y="476249"/>
                </a:lnTo>
                <a:lnTo>
                  <a:pt x="413740" y="476249"/>
                </a:lnTo>
                <a:lnTo>
                  <a:pt x="413670" y="475949"/>
                </a:lnTo>
                <a:close/>
              </a:path>
              <a:path w="678180" h="485139">
                <a:moveTo>
                  <a:pt x="558511" y="403125"/>
                </a:moveTo>
                <a:lnTo>
                  <a:pt x="526205" y="426719"/>
                </a:lnTo>
                <a:lnTo>
                  <a:pt x="490477" y="448309"/>
                </a:lnTo>
                <a:lnTo>
                  <a:pt x="452477" y="464819"/>
                </a:lnTo>
                <a:lnTo>
                  <a:pt x="413670" y="475949"/>
                </a:lnTo>
                <a:lnTo>
                  <a:pt x="413740" y="476249"/>
                </a:lnTo>
                <a:lnTo>
                  <a:pt x="417482" y="476249"/>
                </a:lnTo>
                <a:lnTo>
                  <a:pt x="453109" y="466089"/>
                </a:lnTo>
                <a:lnTo>
                  <a:pt x="491323" y="449579"/>
                </a:lnTo>
                <a:lnTo>
                  <a:pt x="527249" y="429259"/>
                </a:lnTo>
                <a:lnTo>
                  <a:pt x="560463" y="403859"/>
                </a:lnTo>
                <a:lnTo>
                  <a:pt x="559142" y="403859"/>
                </a:lnTo>
                <a:lnTo>
                  <a:pt x="558511" y="403125"/>
                </a:lnTo>
                <a:close/>
              </a:path>
              <a:path w="678180" h="485139">
                <a:moveTo>
                  <a:pt x="365443" y="419099"/>
                </a:moveTo>
                <a:lnTo>
                  <a:pt x="363334" y="419099"/>
                </a:lnTo>
                <a:lnTo>
                  <a:pt x="383120" y="461009"/>
                </a:lnTo>
                <a:lnTo>
                  <a:pt x="384098" y="462279"/>
                </a:lnTo>
                <a:lnTo>
                  <a:pt x="384898" y="461009"/>
                </a:lnTo>
                <a:lnTo>
                  <a:pt x="385344" y="458469"/>
                </a:lnTo>
                <a:lnTo>
                  <a:pt x="383565" y="458469"/>
                </a:lnTo>
                <a:lnTo>
                  <a:pt x="365443" y="419099"/>
                </a:lnTo>
                <a:close/>
              </a:path>
              <a:path w="678180" h="485139">
                <a:moveTo>
                  <a:pt x="218939" y="406399"/>
                </a:moveTo>
                <a:lnTo>
                  <a:pt x="217042" y="406399"/>
                </a:lnTo>
                <a:lnTo>
                  <a:pt x="212775" y="461009"/>
                </a:lnTo>
                <a:lnTo>
                  <a:pt x="213715" y="461009"/>
                </a:lnTo>
                <a:lnTo>
                  <a:pt x="214071" y="459739"/>
                </a:lnTo>
                <a:lnTo>
                  <a:pt x="214755" y="459739"/>
                </a:lnTo>
                <a:lnTo>
                  <a:pt x="218939" y="406399"/>
                </a:lnTo>
                <a:close/>
              </a:path>
              <a:path w="678180" h="485139">
                <a:moveTo>
                  <a:pt x="214071" y="459739"/>
                </a:moveTo>
                <a:lnTo>
                  <a:pt x="213715" y="461009"/>
                </a:lnTo>
                <a:lnTo>
                  <a:pt x="214655" y="461009"/>
                </a:lnTo>
                <a:lnTo>
                  <a:pt x="214737" y="459963"/>
                </a:lnTo>
                <a:lnTo>
                  <a:pt x="214071" y="459739"/>
                </a:lnTo>
                <a:close/>
              </a:path>
              <a:path w="678180" h="485139">
                <a:moveTo>
                  <a:pt x="214755" y="459739"/>
                </a:moveTo>
                <a:lnTo>
                  <a:pt x="214071" y="459739"/>
                </a:lnTo>
                <a:lnTo>
                  <a:pt x="214737" y="459963"/>
                </a:lnTo>
                <a:lnTo>
                  <a:pt x="214755" y="459739"/>
                </a:lnTo>
                <a:close/>
              </a:path>
              <a:path w="678180" h="485139">
                <a:moveTo>
                  <a:pt x="404685" y="445769"/>
                </a:moveTo>
                <a:lnTo>
                  <a:pt x="385622" y="445769"/>
                </a:lnTo>
                <a:lnTo>
                  <a:pt x="383565" y="458469"/>
                </a:lnTo>
                <a:lnTo>
                  <a:pt x="385344" y="458469"/>
                </a:lnTo>
                <a:lnTo>
                  <a:pt x="387349" y="447039"/>
                </a:lnTo>
                <a:lnTo>
                  <a:pt x="404685" y="445769"/>
                </a:lnTo>
                <a:close/>
              </a:path>
              <a:path w="678180" h="485139">
                <a:moveTo>
                  <a:pt x="54742" y="204737"/>
                </a:moveTo>
                <a:lnTo>
                  <a:pt x="8788" y="219709"/>
                </a:lnTo>
                <a:lnTo>
                  <a:pt x="8178" y="220979"/>
                </a:lnTo>
                <a:lnTo>
                  <a:pt x="15706" y="248919"/>
                </a:lnTo>
                <a:lnTo>
                  <a:pt x="37771" y="302259"/>
                </a:lnTo>
                <a:lnTo>
                  <a:pt x="68307" y="350519"/>
                </a:lnTo>
                <a:lnTo>
                  <a:pt x="106071" y="393699"/>
                </a:lnTo>
                <a:lnTo>
                  <a:pt x="127507" y="411479"/>
                </a:lnTo>
                <a:lnTo>
                  <a:pt x="133108" y="416559"/>
                </a:lnTo>
                <a:lnTo>
                  <a:pt x="138874" y="420369"/>
                </a:lnTo>
                <a:lnTo>
                  <a:pt x="144767" y="424179"/>
                </a:lnTo>
                <a:lnTo>
                  <a:pt x="145300" y="424179"/>
                </a:lnTo>
                <a:lnTo>
                  <a:pt x="144754" y="422909"/>
                </a:lnTo>
                <a:lnTo>
                  <a:pt x="145275" y="422545"/>
                </a:lnTo>
                <a:lnTo>
                  <a:pt x="139992" y="419099"/>
                </a:lnTo>
                <a:lnTo>
                  <a:pt x="134264" y="415289"/>
                </a:lnTo>
                <a:lnTo>
                  <a:pt x="128676" y="410209"/>
                </a:lnTo>
                <a:lnTo>
                  <a:pt x="107360" y="391159"/>
                </a:lnTo>
                <a:lnTo>
                  <a:pt x="69815" y="349249"/>
                </a:lnTo>
                <a:lnTo>
                  <a:pt x="39446" y="300989"/>
                </a:lnTo>
                <a:lnTo>
                  <a:pt x="17497" y="247649"/>
                </a:lnTo>
                <a:lnTo>
                  <a:pt x="9994" y="220979"/>
                </a:lnTo>
                <a:lnTo>
                  <a:pt x="9385" y="220979"/>
                </a:lnTo>
                <a:lnTo>
                  <a:pt x="56146" y="205739"/>
                </a:lnTo>
                <a:lnTo>
                  <a:pt x="54940" y="205739"/>
                </a:lnTo>
                <a:lnTo>
                  <a:pt x="54742" y="204737"/>
                </a:lnTo>
                <a:close/>
              </a:path>
              <a:path w="678180" h="485139">
                <a:moveTo>
                  <a:pt x="145275" y="422545"/>
                </a:moveTo>
                <a:lnTo>
                  <a:pt x="144754" y="422909"/>
                </a:lnTo>
                <a:lnTo>
                  <a:pt x="145300" y="424179"/>
                </a:lnTo>
                <a:lnTo>
                  <a:pt x="145834" y="422909"/>
                </a:lnTo>
                <a:lnTo>
                  <a:pt x="145275" y="422545"/>
                </a:lnTo>
                <a:close/>
              </a:path>
              <a:path w="678180" h="485139">
                <a:moveTo>
                  <a:pt x="205651" y="380999"/>
                </a:moveTo>
                <a:lnTo>
                  <a:pt x="204647" y="380999"/>
                </a:lnTo>
                <a:lnTo>
                  <a:pt x="145275" y="422545"/>
                </a:lnTo>
                <a:lnTo>
                  <a:pt x="145834" y="422909"/>
                </a:lnTo>
                <a:lnTo>
                  <a:pt x="145300" y="424179"/>
                </a:lnTo>
                <a:lnTo>
                  <a:pt x="145846" y="424179"/>
                </a:lnTo>
                <a:lnTo>
                  <a:pt x="204101" y="383539"/>
                </a:lnTo>
                <a:lnTo>
                  <a:pt x="206030" y="383539"/>
                </a:lnTo>
                <a:lnTo>
                  <a:pt x="206120" y="382269"/>
                </a:lnTo>
                <a:lnTo>
                  <a:pt x="205651" y="380999"/>
                </a:lnTo>
                <a:close/>
              </a:path>
              <a:path w="678180" h="485139">
                <a:moveTo>
                  <a:pt x="206030" y="383539"/>
                </a:moveTo>
                <a:lnTo>
                  <a:pt x="204101" y="383539"/>
                </a:lnTo>
                <a:lnTo>
                  <a:pt x="201447" y="421639"/>
                </a:lnTo>
                <a:lnTo>
                  <a:pt x="203072" y="421639"/>
                </a:lnTo>
                <a:lnTo>
                  <a:pt x="205401" y="419099"/>
                </a:lnTo>
                <a:lnTo>
                  <a:pt x="203504" y="419099"/>
                </a:lnTo>
                <a:lnTo>
                  <a:pt x="206030" y="383539"/>
                </a:lnTo>
                <a:close/>
              </a:path>
              <a:path w="678180" h="485139">
                <a:moveTo>
                  <a:pt x="219138" y="403859"/>
                </a:moveTo>
                <a:lnTo>
                  <a:pt x="217500" y="403859"/>
                </a:lnTo>
                <a:lnTo>
                  <a:pt x="203504" y="419099"/>
                </a:lnTo>
                <a:lnTo>
                  <a:pt x="205401" y="419099"/>
                </a:lnTo>
                <a:lnTo>
                  <a:pt x="217042" y="406399"/>
                </a:lnTo>
                <a:lnTo>
                  <a:pt x="218939" y="406399"/>
                </a:lnTo>
                <a:lnTo>
                  <a:pt x="219138" y="403859"/>
                </a:lnTo>
                <a:close/>
              </a:path>
              <a:path w="678180" h="485139">
                <a:moveTo>
                  <a:pt x="559854" y="402589"/>
                </a:moveTo>
                <a:lnTo>
                  <a:pt x="559244" y="402589"/>
                </a:lnTo>
                <a:lnTo>
                  <a:pt x="558511" y="403125"/>
                </a:lnTo>
                <a:lnTo>
                  <a:pt x="559142" y="403859"/>
                </a:lnTo>
                <a:lnTo>
                  <a:pt x="559854" y="402589"/>
                </a:lnTo>
                <a:close/>
              </a:path>
              <a:path w="678180" h="485139">
                <a:moveTo>
                  <a:pt x="560793" y="402589"/>
                </a:moveTo>
                <a:lnTo>
                  <a:pt x="559854" y="402589"/>
                </a:lnTo>
                <a:lnTo>
                  <a:pt x="559142" y="403859"/>
                </a:lnTo>
                <a:lnTo>
                  <a:pt x="560463" y="403859"/>
                </a:lnTo>
                <a:lnTo>
                  <a:pt x="560793" y="402589"/>
                </a:lnTo>
                <a:close/>
              </a:path>
              <a:path w="678180" h="485139">
                <a:moveTo>
                  <a:pt x="552551" y="337819"/>
                </a:moveTo>
                <a:lnTo>
                  <a:pt x="551294" y="337819"/>
                </a:lnTo>
                <a:lnTo>
                  <a:pt x="524332" y="361949"/>
                </a:lnTo>
                <a:lnTo>
                  <a:pt x="524230" y="363219"/>
                </a:lnTo>
                <a:lnTo>
                  <a:pt x="558511" y="403125"/>
                </a:lnTo>
                <a:lnTo>
                  <a:pt x="559244" y="402589"/>
                </a:lnTo>
                <a:lnTo>
                  <a:pt x="560565" y="402589"/>
                </a:lnTo>
                <a:lnTo>
                  <a:pt x="526275" y="361949"/>
                </a:lnTo>
                <a:lnTo>
                  <a:pt x="551903" y="339089"/>
                </a:lnTo>
                <a:lnTo>
                  <a:pt x="553977" y="339089"/>
                </a:lnTo>
                <a:lnTo>
                  <a:pt x="552551" y="337819"/>
                </a:lnTo>
                <a:close/>
              </a:path>
              <a:path w="678180" h="485139">
                <a:moveTo>
                  <a:pt x="553977" y="339089"/>
                </a:moveTo>
                <a:lnTo>
                  <a:pt x="551903" y="339089"/>
                </a:lnTo>
                <a:lnTo>
                  <a:pt x="571868" y="358139"/>
                </a:lnTo>
                <a:lnTo>
                  <a:pt x="573100" y="358139"/>
                </a:lnTo>
                <a:lnTo>
                  <a:pt x="575964" y="355599"/>
                </a:lnTo>
                <a:lnTo>
                  <a:pt x="572516" y="355599"/>
                </a:lnTo>
                <a:lnTo>
                  <a:pt x="553977" y="339089"/>
                </a:lnTo>
                <a:close/>
              </a:path>
              <a:path w="678180" h="485139">
                <a:moveTo>
                  <a:pt x="590575" y="341629"/>
                </a:moveTo>
                <a:lnTo>
                  <a:pt x="589559" y="341629"/>
                </a:lnTo>
                <a:lnTo>
                  <a:pt x="572516" y="355599"/>
                </a:lnTo>
                <a:lnTo>
                  <a:pt x="575964" y="355599"/>
                </a:lnTo>
                <a:lnTo>
                  <a:pt x="590283" y="342899"/>
                </a:lnTo>
                <a:lnTo>
                  <a:pt x="593142" y="342899"/>
                </a:lnTo>
                <a:lnTo>
                  <a:pt x="590575" y="341629"/>
                </a:lnTo>
                <a:close/>
              </a:path>
              <a:path w="678180" h="485139">
                <a:moveTo>
                  <a:pt x="593142" y="342899"/>
                </a:moveTo>
                <a:lnTo>
                  <a:pt x="590283" y="342899"/>
                </a:lnTo>
                <a:lnTo>
                  <a:pt x="607707" y="351789"/>
                </a:lnTo>
                <a:lnTo>
                  <a:pt x="608126" y="351789"/>
                </a:lnTo>
                <a:lnTo>
                  <a:pt x="607377" y="350519"/>
                </a:lnTo>
                <a:lnTo>
                  <a:pt x="607669" y="350086"/>
                </a:lnTo>
                <a:lnTo>
                  <a:pt x="593142" y="342899"/>
                </a:lnTo>
                <a:close/>
              </a:path>
              <a:path w="678180" h="485139">
                <a:moveTo>
                  <a:pt x="607669" y="350086"/>
                </a:moveTo>
                <a:lnTo>
                  <a:pt x="607377" y="350519"/>
                </a:lnTo>
                <a:lnTo>
                  <a:pt x="608126" y="351789"/>
                </a:lnTo>
                <a:lnTo>
                  <a:pt x="608545" y="350519"/>
                </a:lnTo>
                <a:lnTo>
                  <a:pt x="607669" y="350086"/>
                </a:lnTo>
                <a:close/>
              </a:path>
              <a:path w="678180" h="485139">
                <a:moveTo>
                  <a:pt x="669556" y="218439"/>
                </a:moveTo>
                <a:lnTo>
                  <a:pt x="669213" y="218439"/>
                </a:lnTo>
                <a:lnTo>
                  <a:pt x="668845" y="219709"/>
                </a:lnTo>
                <a:lnTo>
                  <a:pt x="667938" y="219709"/>
                </a:lnTo>
                <a:lnTo>
                  <a:pt x="658528" y="253999"/>
                </a:lnTo>
                <a:lnTo>
                  <a:pt x="645037" y="288289"/>
                </a:lnTo>
                <a:lnTo>
                  <a:pt x="627944" y="320039"/>
                </a:lnTo>
                <a:lnTo>
                  <a:pt x="607669" y="350086"/>
                </a:lnTo>
                <a:lnTo>
                  <a:pt x="608545" y="350519"/>
                </a:lnTo>
                <a:lnTo>
                  <a:pt x="608126" y="351789"/>
                </a:lnTo>
                <a:lnTo>
                  <a:pt x="608888" y="351789"/>
                </a:lnTo>
                <a:lnTo>
                  <a:pt x="629557" y="321309"/>
                </a:lnTo>
                <a:lnTo>
                  <a:pt x="646742" y="288289"/>
                </a:lnTo>
                <a:lnTo>
                  <a:pt x="660311" y="255269"/>
                </a:lnTo>
                <a:lnTo>
                  <a:pt x="670128" y="219709"/>
                </a:lnTo>
                <a:lnTo>
                  <a:pt x="668845" y="219709"/>
                </a:lnTo>
                <a:lnTo>
                  <a:pt x="668031" y="219368"/>
                </a:lnTo>
                <a:lnTo>
                  <a:pt x="669974" y="219368"/>
                </a:lnTo>
                <a:lnTo>
                  <a:pt x="669556" y="218439"/>
                </a:lnTo>
                <a:close/>
              </a:path>
              <a:path w="678180" h="485139">
                <a:moveTo>
                  <a:pt x="669213" y="218439"/>
                </a:moveTo>
                <a:lnTo>
                  <a:pt x="668286" y="218439"/>
                </a:lnTo>
                <a:lnTo>
                  <a:pt x="668031" y="219368"/>
                </a:lnTo>
                <a:lnTo>
                  <a:pt x="668845" y="219709"/>
                </a:lnTo>
                <a:lnTo>
                  <a:pt x="669213" y="218439"/>
                </a:lnTo>
                <a:close/>
              </a:path>
              <a:path w="678180" h="485139">
                <a:moveTo>
                  <a:pt x="624166" y="181609"/>
                </a:moveTo>
                <a:lnTo>
                  <a:pt x="623455" y="181609"/>
                </a:lnTo>
                <a:lnTo>
                  <a:pt x="623150" y="182879"/>
                </a:lnTo>
                <a:lnTo>
                  <a:pt x="622871" y="200659"/>
                </a:lnTo>
                <a:lnTo>
                  <a:pt x="623443" y="200659"/>
                </a:lnTo>
                <a:lnTo>
                  <a:pt x="668031" y="219368"/>
                </a:lnTo>
                <a:lnTo>
                  <a:pt x="668286" y="218439"/>
                </a:lnTo>
                <a:lnTo>
                  <a:pt x="669556" y="218439"/>
                </a:lnTo>
                <a:lnTo>
                  <a:pt x="624751" y="199389"/>
                </a:lnTo>
                <a:lnTo>
                  <a:pt x="625005" y="182879"/>
                </a:lnTo>
                <a:lnTo>
                  <a:pt x="641011" y="182879"/>
                </a:lnTo>
                <a:lnTo>
                  <a:pt x="624166" y="181609"/>
                </a:lnTo>
                <a:close/>
              </a:path>
              <a:path w="678180" h="485139">
                <a:moveTo>
                  <a:pt x="55562" y="204469"/>
                </a:moveTo>
                <a:lnTo>
                  <a:pt x="54742" y="204737"/>
                </a:lnTo>
                <a:lnTo>
                  <a:pt x="54940" y="205739"/>
                </a:lnTo>
                <a:lnTo>
                  <a:pt x="55841" y="205739"/>
                </a:lnTo>
                <a:lnTo>
                  <a:pt x="55562" y="204469"/>
                </a:lnTo>
                <a:close/>
              </a:path>
              <a:path w="678180" h="485139">
                <a:moveTo>
                  <a:pt x="56514" y="204469"/>
                </a:moveTo>
                <a:lnTo>
                  <a:pt x="55562" y="204469"/>
                </a:lnTo>
                <a:lnTo>
                  <a:pt x="55841" y="205739"/>
                </a:lnTo>
                <a:lnTo>
                  <a:pt x="56756" y="205739"/>
                </a:lnTo>
                <a:lnTo>
                  <a:pt x="56514" y="204469"/>
                </a:lnTo>
                <a:close/>
              </a:path>
              <a:path w="678180" h="485139">
                <a:moveTo>
                  <a:pt x="54724" y="195579"/>
                </a:moveTo>
                <a:lnTo>
                  <a:pt x="53797" y="195579"/>
                </a:lnTo>
                <a:lnTo>
                  <a:pt x="53962" y="196849"/>
                </a:lnTo>
                <a:lnTo>
                  <a:pt x="53116" y="196984"/>
                </a:lnTo>
                <a:lnTo>
                  <a:pt x="53517" y="199389"/>
                </a:lnTo>
                <a:lnTo>
                  <a:pt x="54190" y="201929"/>
                </a:lnTo>
                <a:lnTo>
                  <a:pt x="54742" y="204737"/>
                </a:lnTo>
                <a:lnTo>
                  <a:pt x="55562" y="204469"/>
                </a:lnTo>
                <a:lnTo>
                  <a:pt x="56514" y="204469"/>
                </a:lnTo>
                <a:lnTo>
                  <a:pt x="56032" y="201929"/>
                </a:lnTo>
                <a:lnTo>
                  <a:pt x="55359" y="198119"/>
                </a:lnTo>
                <a:lnTo>
                  <a:pt x="54724" y="195579"/>
                </a:lnTo>
                <a:close/>
              </a:path>
              <a:path w="678180" h="485139">
                <a:moveTo>
                  <a:pt x="5016" y="93979"/>
                </a:moveTo>
                <a:lnTo>
                  <a:pt x="4089" y="93979"/>
                </a:lnTo>
                <a:lnTo>
                  <a:pt x="3037" y="101599"/>
                </a:lnTo>
                <a:lnTo>
                  <a:pt x="1387" y="115569"/>
                </a:lnTo>
                <a:lnTo>
                  <a:pt x="800" y="123189"/>
                </a:lnTo>
                <a:lnTo>
                  <a:pt x="1028" y="124459"/>
                </a:lnTo>
                <a:lnTo>
                  <a:pt x="1663" y="124459"/>
                </a:lnTo>
                <a:lnTo>
                  <a:pt x="14338" y="125729"/>
                </a:lnTo>
                <a:lnTo>
                  <a:pt x="15544" y="148589"/>
                </a:lnTo>
                <a:lnTo>
                  <a:pt x="279" y="148589"/>
                </a:lnTo>
                <a:lnTo>
                  <a:pt x="0" y="149859"/>
                </a:lnTo>
                <a:lnTo>
                  <a:pt x="382" y="162559"/>
                </a:lnTo>
                <a:lnTo>
                  <a:pt x="1320" y="176529"/>
                </a:lnTo>
                <a:lnTo>
                  <a:pt x="2811" y="190499"/>
                </a:lnTo>
                <a:lnTo>
                  <a:pt x="4851" y="204469"/>
                </a:lnTo>
                <a:lnTo>
                  <a:pt x="5943" y="204469"/>
                </a:lnTo>
                <a:lnTo>
                  <a:pt x="13946" y="203199"/>
                </a:lnTo>
                <a:lnTo>
                  <a:pt x="5626" y="203199"/>
                </a:lnTo>
                <a:lnTo>
                  <a:pt x="6674" y="203005"/>
                </a:lnTo>
                <a:lnTo>
                  <a:pt x="4681" y="190499"/>
                </a:lnTo>
                <a:lnTo>
                  <a:pt x="3201" y="176529"/>
                </a:lnTo>
                <a:lnTo>
                  <a:pt x="2267" y="162559"/>
                </a:lnTo>
                <a:lnTo>
                  <a:pt x="1879" y="149859"/>
                </a:lnTo>
                <a:lnTo>
                  <a:pt x="17233" y="149859"/>
                </a:lnTo>
                <a:lnTo>
                  <a:pt x="17475" y="148589"/>
                </a:lnTo>
                <a:lnTo>
                  <a:pt x="16179" y="124459"/>
                </a:lnTo>
                <a:lnTo>
                  <a:pt x="15290" y="123189"/>
                </a:lnTo>
                <a:lnTo>
                  <a:pt x="1727" y="123189"/>
                </a:lnTo>
                <a:lnTo>
                  <a:pt x="1803" y="121919"/>
                </a:lnTo>
                <a:lnTo>
                  <a:pt x="2795" y="121919"/>
                </a:lnTo>
                <a:lnTo>
                  <a:pt x="3383" y="115569"/>
                </a:lnTo>
                <a:lnTo>
                  <a:pt x="4003" y="109219"/>
                </a:lnTo>
                <a:lnTo>
                  <a:pt x="4904" y="101599"/>
                </a:lnTo>
                <a:lnTo>
                  <a:pt x="5712" y="95747"/>
                </a:lnTo>
                <a:lnTo>
                  <a:pt x="4635" y="95249"/>
                </a:lnTo>
                <a:lnTo>
                  <a:pt x="5016" y="93979"/>
                </a:lnTo>
                <a:close/>
              </a:path>
              <a:path w="678180" h="485139">
                <a:moveTo>
                  <a:pt x="6674" y="203005"/>
                </a:moveTo>
                <a:lnTo>
                  <a:pt x="5626" y="203199"/>
                </a:lnTo>
                <a:lnTo>
                  <a:pt x="6705" y="203199"/>
                </a:lnTo>
                <a:lnTo>
                  <a:pt x="6674" y="203005"/>
                </a:lnTo>
                <a:close/>
              </a:path>
              <a:path w="678180" h="485139">
                <a:moveTo>
                  <a:pt x="53644" y="194309"/>
                </a:moveTo>
                <a:lnTo>
                  <a:pt x="6674" y="203005"/>
                </a:lnTo>
                <a:lnTo>
                  <a:pt x="6705" y="203199"/>
                </a:lnTo>
                <a:lnTo>
                  <a:pt x="13946" y="203199"/>
                </a:lnTo>
                <a:lnTo>
                  <a:pt x="53116" y="196984"/>
                </a:lnTo>
                <a:lnTo>
                  <a:pt x="52882" y="195579"/>
                </a:lnTo>
                <a:lnTo>
                  <a:pt x="54724" y="195579"/>
                </a:lnTo>
                <a:lnTo>
                  <a:pt x="53644" y="194309"/>
                </a:lnTo>
                <a:close/>
              </a:path>
              <a:path w="678180" h="485139">
                <a:moveTo>
                  <a:pt x="53797" y="195579"/>
                </a:moveTo>
                <a:lnTo>
                  <a:pt x="52882" y="195579"/>
                </a:lnTo>
                <a:lnTo>
                  <a:pt x="53116" y="196984"/>
                </a:lnTo>
                <a:lnTo>
                  <a:pt x="53962" y="196849"/>
                </a:lnTo>
                <a:lnTo>
                  <a:pt x="53797" y="195579"/>
                </a:lnTo>
                <a:close/>
              </a:path>
              <a:path w="678180" h="485139">
                <a:moveTo>
                  <a:pt x="641011" y="182879"/>
                </a:moveTo>
                <a:lnTo>
                  <a:pt x="625005" y="182879"/>
                </a:lnTo>
                <a:lnTo>
                  <a:pt x="674535" y="187959"/>
                </a:lnTo>
                <a:lnTo>
                  <a:pt x="675538" y="186689"/>
                </a:lnTo>
                <a:lnTo>
                  <a:pt x="673684" y="186689"/>
                </a:lnTo>
                <a:lnTo>
                  <a:pt x="673854" y="185356"/>
                </a:lnTo>
                <a:lnTo>
                  <a:pt x="641011" y="182879"/>
                </a:lnTo>
                <a:close/>
              </a:path>
              <a:path w="678180" h="485139">
                <a:moveTo>
                  <a:pt x="673854" y="185356"/>
                </a:moveTo>
                <a:lnTo>
                  <a:pt x="673684" y="186689"/>
                </a:lnTo>
                <a:lnTo>
                  <a:pt x="674624" y="186689"/>
                </a:lnTo>
                <a:lnTo>
                  <a:pt x="674700" y="185419"/>
                </a:lnTo>
                <a:lnTo>
                  <a:pt x="673854" y="185356"/>
                </a:lnTo>
                <a:close/>
              </a:path>
              <a:path w="678180" h="485139">
                <a:moveTo>
                  <a:pt x="677354" y="166369"/>
                </a:moveTo>
                <a:lnTo>
                  <a:pt x="676414" y="166369"/>
                </a:lnTo>
                <a:lnTo>
                  <a:pt x="676173" y="167639"/>
                </a:lnTo>
                <a:lnTo>
                  <a:pt x="675396" y="167639"/>
                </a:lnTo>
                <a:lnTo>
                  <a:pt x="675081" y="172719"/>
                </a:lnTo>
                <a:lnTo>
                  <a:pt x="674496" y="180339"/>
                </a:lnTo>
                <a:lnTo>
                  <a:pt x="673854" y="185356"/>
                </a:lnTo>
                <a:lnTo>
                  <a:pt x="674700" y="185419"/>
                </a:lnTo>
                <a:lnTo>
                  <a:pt x="674624" y="186689"/>
                </a:lnTo>
                <a:lnTo>
                  <a:pt x="675538" y="186689"/>
                </a:lnTo>
                <a:lnTo>
                  <a:pt x="676363" y="180339"/>
                </a:lnTo>
                <a:lnTo>
                  <a:pt x="676973" y="173989"/>
                </a:lnTo>
                <a:lnTo>
                  <a:pt x="677290" y="167639"/>
                </a:lnTo>
                <a:lnTo>
                  <a:pt x="676173" y="167639"/>
                </a:lnTo>
                <a:lnTo>
                  <a:pt x="675408" y="167448"/>
                </a:lnTo>
                <a:lnTo>
                  <a:pt x="677300" y="167448"/>
                </a:lnTo>
                <a:lnTo>
                  <a:pt x="677354" y="166369"/>
                </a:lnTo>
                <a:close/>
              </a:path>
              <a:path w="678180" h="485139">
                <a:moveTo>
                  <a:pt x="676414" y="166369"/>
                </a:moveTo>
                <a:lnTo>
                  <a:pt x="675474" y="166369"/>
                </a:lnTo>
                <a:lnTo>
                  <a:pt x="675408" y="167448"/>
                </a:lnTo>
                <a:lnTo>
                  <a:pt x="676173" y="167639"/>
                </a:lnTo>
                <a:lnTo>
                  <a:pt x="676414" y="166369"/>
                </a:lnTo>
                <a:close/>
              </a:path>
              <a:path w="678180" h="485139">
                <a:moveTo>
                  <a:pt x="675976" y="153870"/>
                </a:moveTo>
                <a:lnTo>
                  <a:pt x="655878" y="160019"/>
                </a:lnTo>
                <a:lnTo>
                  <a:pt x="655205" y="161289"/>
                </a:lnTo>
                <a:lnTo>
                  <a:pt x="655891" y="162559"/>
                </a:lnTo>
                <a:lnTo>
                  <a:pt x="675408" y="167448"/>
                </a:lnTo>
                <a:lnTo>
                  <a:pt x="675474" y="166369"/>
                </a:lnTo>
                <a:lnTo>
                  <a:pt x="677354" y="166369"/>
                </a:lnTo>
                <a:lnTo>
                  <a:pt x="676668" y="165099"/>
                </a:lnTo>
                <a:lnTo>
                  <a:pt x="659663" y="161289"/>
                </a:lnTo>
                <a:lnTo>
                  <a:pt x="677138" y="156209"/>
                </a:lnTo>
                <a:lnTo>
                  <a:pt x="677837" y="154939"/>
                </a:lnTo>
                <a:lnTo>
                  <a:pt x="675944" y="154939"/>
                </a:lnTo>
                <a:lnTo>
                  <a:pt x="675976" y="153870"/>
                </a:lnTo>
                <a:close/>
              </a:path>
              <a:path w="678180" h="485139">
                <a:moveTo>
                  <a:pt x="676630" y="153669"/>
                </a:moveTo>
                <a:lnTo>
                  <a:pt x="675976" y="153870"/>
                </a:lnTo>
                <a:lnTo>
                  <a:pt x="675944" y="154939"/>
                </a:lnTo>
                <a:lnTo>
                  <a:pt x="676884" y="154939"/>
                </a:lnTo>
                <a:lnTo>
                  <a:pt x="676630" y="153669"/>
                </a:lnTo>
                <a:close/>
              </a:path>
              <a:path w="678180" h="485139">
                <a:moveTo>
                  <a:pt x="677875" y="153669"/>
                </a:moveTo>
                <a:lnTo>
                  <a:pt x="676630" y="153669"/>
                </a:lnTo>
                <a:lnTo>
                  <a:pt x="676884" y="154939"/>
                </a:lnTo>
                <a:lnTo>
                  <a:pt x="677837" y="154939"/>
                </a:lnTo>
                <a:lnTo>
                  <a:pt x="677875" y="153669"/>
                </a:lnTo>
                <a:close/>
              </a:path>
              <a:path w="678180" h="485139">
                <a:moveTo>
                  <a:pt x="676024" y="142204"/>
                </a:moveTo>
                <a:lnTo>
                  <a:pt x="675976" y="153870"/>
                </a:lnTo>
                <a:lnTo>
                  <a:pt x="676630" y="153669"/>
                </a:lnTo>
                <a:lnTo>
                  <a:pt x="677875" y="153669"/>
                </a:lnTo>
                <a:lnTo>
                  <a:pt x="677919" y="142239"/>
                </a:lnTo>
                <a:lnTo>
                  <a:pt x="676935" y="142239"/>
                </a:lnTo>
                <a:lnTo>
                  <a:pt x="676024" y="142204"/>
                </a:lnTo>
                <a:close/>
              </a:path>
              <a:path w="678180" h="485139">
                <a:moveTo>
                  <a:pt x="676948" y="140969"/>
                </a:moveTo>
                <a:lnTo>
                  <a:pt x="676008" y="140969"/>
                </a:lnTo>
                <a:lnTo>
                  <a:pt x="676024" y="142204"/>
                </a:lnTo>
                <a:lnTo>
                  <a:pt x="676935" y="142239"/>
                </a:lnTo>
                <a:lnTo>
                  <a:pt x="676948" y="140969"/>
                </a:lnTo>
                <a:close/>
              </a:path>
              <a:path w="678180" h="485139">
                <a:moveTo>
                  <a:pt x="675142" y="122263"/>
                </a:moveTo>
                <a:lnTo>
                  <a:pt x="644067" y="139699"/>
                </a:lnTo>
                <a:lnTo>
                  <a:pt x="643585" y="140969"/>
                </a:lnTo>
                <a:lnTo>
                  <a:pt x="676948" y="140969"/>
                </a:lnTo>
                <a:lnTo>
                  <a:pt x="676935" y="142239"/>
                </a:lnTo>
                <a:lnTo>
                  <a:pt x="677919" y="142239"/>
                </a:lnTo>
                <a:lnTo>
                  <a:pt x="677900" y="140969"/>
                </a:lnTo>
                <a:lnTo>
                  <a:pt x="676973" y="139699"/>
                </a:lnTo>
                <a:lnTo>
                  <a:pt x="648119" y="139699"/>
                </a:lnTo>
                <a:lnTo>
                  <a:pt x="676643" y="124459"/>
                </a:lnTo>
                <a:lnTo>
                  <a:pt x="677125" y="123189"/>
                </a:lnTo>
                <a:lnTo>
                  <a:pt x="675246" y="123189"/>
                </a:lnTo>
                <a:lnTo>
                  <a:pt x="675142" y="122263"/>
                </a:lnTo>
                <a:close/>
              </a:path>
              <a:path w="678180" h="485139">
                <a:moveTo>
                  <a:pt x="676008" y="140969"/>
                </a:moveTo>
                <a:lnTo>
                  <a:pt x="644486" y="140969"/>
                </a:lnTo>
                <a:lnTo>
                  <a:pt x="676024" y="142204"/>
                </a:lnTo>
                <a:lnTo>
                  <a:pt x="676008" y="140969"/>
                </a:lnTo>
                <a:close/>
              </a:path>
              <a:path w="678180" h="485139">
                <a:moveTo>
                  <a:pt x="1803" y="121919"/>
                </a:moveTo>
                <a:lnTo>
                  <a:pt x="1727" y="123189"/>
                </a:lnTo>
                <a:lnTo>
                  <a:pt x="2679" y="123189"/>
                </a:lnTo>
                <a:lnTo>
                  <a:pt x="2787" y="122012"/>
                </a:lnTo>
                <a:lnTo>
                  <a:pt x="1803" y="121919"/>
                </a:lnTo>
                <a:close/>
              </a:path>
              <a:path w="678180" h="485139">
                <a:moveTo>
                  <a:pt x="2787" y="122012"/>
                </a:moveTo>
                <a:lnTo>
                  <a:pt x="2679" y="123189"/>
                </a:lnTo>
                <a:lnTo>
                  <a:pt x="15290" y="123189"/>
                </a:lnTo>
                <a:lnTo>
                  <a:pt x="2787" y="122012"/>
                </a:lnTo>
                <a:close/>
              </a:path>
              <a:path w="678180" h="485139">
                <a:moveTo>
                  <a:pt x="675754" y="121919"/>
                </a:moveTo>
                <a:lnTo>
                  <a:pt x="675142" y="122263"/>
                </a:lnTo>
                <a:lnTo>
                  <a:pt x="675246" y="123189"/>
                </a:lnTo>
                <a:lnTo>
                  <a:pt x="676198" y="123189"/>
                </a:lnTo>
                <a:lnTo>
                  <a:pt x="675754" y="121919"/>
                </a:lnTo>
                <a:close/>
              </a:path>
              <a:path w="678180" h="485139">
                <a:moveTo>
                  <a:pt x="676982" y="121919"/>
                </a:moveTo>
                <a:lnTo>
                  <a:pt x="675754" y="121919"/>
                </a:lnTo>
                <a:lnTo>
                  <a:pt x="676198" y="123189"/>
                </a:lnTo>
                <a:lnTo>
                  <a:pt x="677125" y="123189"/>
                </a:lnTo>
                <a:lnTo>
                  <a:pt x="676982" y="121919"/>
                </a:lnTo>
                <a:close/>
              </a:path>
              <a:path w="678180" h="485139">
                <a:moveTo>
                  <a:pt x="651129" y="16509"/>
                </a:moveTo>
                <a:lnTo>
                  <a:pt x="650608" y="17779"/>
                </a:lnTo>
                <a:lnTo>
                  <a:pt x="659876" y="43179"/>
                </a:lnTo>
                <a:lnTo>
                  <a:pt x="667108" y="69849"/>
                </a:lnTo>
                <a:lnTo>
                  <a:pt x="672250" y="96519"/>
                </a:lnTo>
                <a:lnTo>
                  <a:pt x="675142" y="122263"/>
                </a:lnTo>
                <a:lnTo>
                  <a:pt x="675754" y="121919"/>
                </a:lnTo>
                <a:lnTo>
                  <a:pt x="676982" y="121919"/>
                </a:lnTo>
                <a:lnTo>
                  <a:pt x="674113" y="96519"/>
                </a:lnTo>
                <a:lnTo>
                  <a:pt x="668942" y="68579"/>
                </a:lnTo>
                <a:lnTo>
                  <a:pt x="661668" y="43179"/>
                </a:lnTo>
                <a:lnTo>
                  <a:pt x="652348" y="17779"/>
                </a:lnTo>
                <a:lnTo>
                  <a:pt x="651129" y="16509"/>
                </a:lnTo>
                <a:close/>
              </a:path>
              <a:path w="678180" h="485139">
                <a:moveTo>
                  <a:pt x="2795" y="121919"/>
                </a:moveTo>
                <a:lnTo>
                  <a:pt x="1803" y="121919"/>
                </a:lnTo>
                <a:lnTo>
                  <a:pt x="2787" y="122012"/>
                </a:lnTo>
                <a:close/>
              </a:path>
              <a:path w="678180" h="485139">
                <a:moveTo>
                  <a:pt x="5927" y="94190"/>
                </a:moveTo>
                <a:lnTo>
                  <a:pt x="5712" y="95747"/>
                </a:lnTo>
                <a:lnTo>
                  <a:pt x="18389" y="101599"/>
                </a:lnTo>
                <a:lnTo>
                  <a:pt x="19164" y="101599"/>
                </a:lnTo>
                <a:lnTo>
                  <a:pt x="19672" y="100329"/>
                </a:lnTo>
                <a:lnTo>
                  <a:pt x="20051" y="99059"/>
                </a:lnTo>
                <a:lnTo>
                  <a:pt x="18173" y="99059"/>
                </a:lnTo>
                <a:lnTo>
                  <a:pt x="5927" y="94190"/>
                </a:lnTo>
                <a:close/>
              </a:path>
              <a:path w="678180" h="485139">
                <a:moveTo>
                  <a:pt x="29425" y="64769"/>
                </a:moveTo>
                <a:lnTo>
                  <a:pt x="28346" y="64769"/>
                </a:lnTo>
                <a:lnTo>
                  <a:pt x="18173" y="99059"/>
                </a:lnTo>
                <a:lnTo>
                  <a:pt x="20051" y="99059"/>
                </a:lnTo>
                <a:lnTo>
                  <a:pt x="29908" y="66039"/>
                </a:lnTo>
                <a:lnTo>
                  <a:pt x="36004" y="66039"/>
                </a:lnTo>
                <a:lnTo>
                  <a:pt x="29425" y="64769"/>
                </a:lnTo>
                <a:close/>
              </a:path>
              <a:path w="678180" h="485139">
                <a:moveTo>
                  <a:pt x="5397" y="93979"/>
                </a:moveTo>
                <a:lnTo>
                  <a:pt x="5016" y="93979"/>
                </a:lnTo>
                <a:lnTo>
                  <a:pt x="4635" y="95249"/>
                </a:lnTo>
                <a:lnTo>
                  <a:pt x="5712" y="95747"/>
                </a:lnTo>
                <a:lnTo>
                  <a:pt x="5927" y="94190"/>
                </a:lnTo>
                <a:lnTo>
                  <a:pt x="5397" y="93979"/>
                </a:lnTo>
                <a:close/>
              </a:path>
              <a:path w="678180" h="485139">
                <a:moveTo>
                  <a:pt x="5956" y="93979"/>
                </a:moveTo>
                <a:lnTo>
                  <a:pt x="5397" y="93979"/>
                </a:lnTo>
                <a:lnTo>
                  <a:pt x="5927" y="94190"/>
                </a:lnTo>
                <a:lnTo>
                  <a:pt x="5956" y="93979"/>
                </a:lnTo>
                <a:close/>
              </a:path>
              <a:path w="678180" h="485139">
                <a:moveTo>
                  <a:pt x="36004" y="66039"/>
                </a:moveTo>
                <a:lnTo>
                  <a:pt x="29908" y="66039"/>
                </a:lnTo>
                <a:lnTo>
                  <a:pt x="120649" y="85089"/>
                </a:lnTo>
                <a:lnTo>
                  <a:pt x="121716" y="83819"/>
                </a:lnTo>
                <a:lnTo>
                  <a:pt x="121272" y="82549"/>
                </a:lnTo>
                <a:lnTo>
                  <a:pt x="118914" y="81279"/>
                </a:lnTo>
                <a:lnTo>
                  <a:pt x="114947" y="81279"/>
                </a:lnTo>
                <a:lnTo>
                  <a:pt x="36004" y="66039"/>
                </a:lnTo>
                <a:close/>
              </a:path>
              <a:path w="678180" h="485139">
                <a:moveTo>
                  <a:pt x="25323" y="20319"/>
                </a:moveTo>
                <a:lnTo>
                  <a:pt x="24447" y="20319"/>
                </a:lnTo>
                <a:lnTo>
                  <a:pt x="23228" y="22859"/>
                </a:lnTo>
                <a:lnTo>
                  <a:pt x="22047" y="26669"/>
                </a:lnTo>
                <a:lnTo>
                  <a:pt x="20916" y="29209"/>
                </a:lnTo>
                <a:lnTo>
                  <a:pt x="21335" y="30479"/>
                </a:lnTo>
                <a:lnTo>
                  <a:pt x="114947" y="81279"/>
                </a:lnTo>
                <a:lnTo>
                  <a:pt x="118914" y="81279"/>
                </a:lnTo>
                <a:lnTo>
                  <a:pt x="24608" y="30479"/>
                </a:lnTo>
                <a:lnTo>
                  <a:pt x="21793" y="30479"/>
                </a:lnTo>
                <a:lnTo>
                  <a:pt x="22250" y="29209"/>
                </a:lnTo>
                <a:lnTo>
                  <a:pt x="23054" y="29209"/>
                </a:lnTo>
                <a:lnTo>
                  <a:pt x="23799" y="26669"/>
                </a:lnTo>
                <a:lnTo>
                  <a:pt x="24980" y="24129"/>
                </a:lnTo>
                <a:lnTo>
                  <a:pt x="26160" y="21672"/>
                </a:lnTo>
                <a:lnTo>
                  <a:pt x="25260" y="21589"/>
                </a:lnTo>
                <a:lnTo>
                  <a:pt x="25323" y="20319"/>
                </a:lnTo>
                <a:close/>
              </a:path>
              <a:path w="678180" h="485139">
                <a:moveTo>
                  <a:pt x="22250" y="29209"/>
                </a:moveTo>
                <a:lnTo>
                  <a:pt x="21793" y="30479"/>
                </a:lnTo>
                <a:lnTo>
                  <a:pt x="22682" y="30479"/>
                </a:lnTo>
                <a:lnTo>
                  <a:pt x="22944" y="29584"/>
                </a:lnTo>
                <a:lnTo>
                  <a:pt x="22250" y="29209"/>
                </a:lnTo>
                <a:close/>
              </a:path>
              <a:path w="678180" h="485139">
                <a:moveTo>
                  <a:pt x="22944" y="29584"/>
                </a:moveTo>
                <a:lnTo>
                  <a:pt x="22682" y="30479"/>
                </a:lnTo>
                <a:lnTo>
                  <a:pt x="24608" y="30479"/>
                </a:lnTo>
                <a:lnTo>
                  <a:pt x="22944" y="29584"/>
                </a:lnTo>
                <a:close/>
              </a:path>
              <a:path w="678180" h="485139">
                <a:moveTo>
                  <a:pt x="23054" y="29209"/>
                </a:moveTo>
                <a:lnTo>
                  <a:pt x="22250" y="29209"/>
                </a:lnTo>
                <a:lnTo>
                  <a:pt x="22944" y="29584"/>
                </a:lnTo>
                <a:lnTo>
                  <a:pt x="23054" y="29209"/>
                </a:lnTo>
                <a:close/>
              </a:path>
              <a:path w="678180" h="485139">
                <a:moveTo>
                  <a:pt x="53644" y="0"/>
                </a:moveTo>
                <a:lnTo>
                  <a:pt x="52336" y="0"/>
                </a:lnTo>
                <a:lnTo>
                  <a:pt x="38620" y="20319"/>
                </a:lnTo>
                <a:lnTo>
                  <a:pt x="25323" y="20319"/>
                </a:lnTo>
                <a:lnTo>
                  <a:pt x="26200" y="21589"/>
                </a:lnTo>
                <a:lnTo>
                  <a:pt x="39052" y="22859"/>
                </a:lnTo>
                <a:lnTo>
                  <a:pt x="39877" y="21589"/>
                </a:lnTo>
                <a:lnTo>
                  <a:pt x="53886" y="1269"/>
                </a:lnTo>
                <a:lnTo>
                  <a:pt x="53644" y="0"/>
                </a:lnTo>
                <a:close/>
              </a:path>
              <a:path w="678180" h="485139">
                <a:moveTo>
                  <a:pt x="25323" y="20319"/>
                </a:moveTo>
                <a:lnTo>
                  <a:pt x="25260" y="21589"/>
                </a:lnTo>
                <a:lnTo>
                  <a:pt x="26160" y="21672"/>
                </a:lnTo>
                <a:lnTo>
                  <a:pt x="25323" y="20319"/>
                </a:lnTo>
                <a:close/>
              </a:path>
            </a:pathLst>
          </a:custGeom>
          <a:solidFill>
            <a:srgbClr val="FFFFFF"/>
          </a:solidFill>
        </p:spPr>
        <p:txBody>
          <a:bodyPr wrap="square" lIns="0" tIns="0" rIns="0" bIns="0" rtlCol="0"/>
          <a:lstStyle/>
          <a:p>
            <a:endParaRPr/>
          </a:p>
        </p:txBody>
      </p:sp>
      <p:sp>
        <p:nvSpPr>
          <p:cNvPr id="2431" name="object 2431"/>
          <p:cNvSpPr/>
          <p:nvPr/>
        </p:nvSpPr>
        <p:spPr>
          <a:xfrm>
            <a:off x="1784170" y="3274038"/>
            <a:ext cx="31750" cy="31750"/>
          </a:xfrm>
          <a:custGeom>
            <a:avLst/>
            <a:gdLst/>
            <a:ahLst/>
            <a:cxnLst/>
            <a:rect l="l" t="t" r="r" b="b"/>
            <a:pathLst>
              <a:path w="31750" h="31750">
                <a:moveTo>
                  <a:pt x="24320" y="0"/>
                </a:moveTo>
                <a:lnTo>
                  <a:pt x="7023" y="0"/>
                </a:lnTo>
                <a:lnTo>
                  <a:pt x="0" y="7023"/>
                </a:lnTo>
                <a:lnTo>
                  <a:pt x="0" y="24307"/>
                </a:lnTo>
                <a:lnTo>
                  <a:pt x="7023" y="31330"/>
                </a:lnTo>
                <a:lnTo>
                  <a:pt x="24320" y="31330"/>
                </a:lnTo>
                <a:lnTo>
                  <a:pt x="26200" y="29451"/>
                </a:lnTo>
                <a:lnTo>
                  <a:pt x="8077" y="29451"/>
                </a:lnTo>
                <a:lnTo>
                  <a:pt x="1904" y="23279"/>
                </a:lnTo>
                <a:lnTo>
                  <a:pt x="1904" y="8077"/>
                </a:lnTo>
                <a:lnTo>
                  <a:pt x="8077" y="1905"/>
                </a:lnTo>
                <a:lnTo>
                  <a:pt x="26228" y="1905"/>
                </a:lnTo>
                <a:lnTo>
                  <a:pt x="24320" y="0"/>
                </a:lnTo>
                <a:close/>
              </a:path>
              <a:path w="31750" h="31750">
                <a:moveTo>
                  <a:pt x="26228" y="1905"/>
                </a:moveTo>
                <a:lnTo>
                  <a:pt x="23291" y="1905"/>
                </a:lnTo>
                <a:lnTo>
                  <a:pt x="29463" y="8077"/>
                </a:lnTo>
                <a:lnTo>
                  <a:pt x="29463" y="23279"/>
                </a:lnTo>
                <a:lnTo>
                  <a:pt x="23291" y="29451"/>
                </a:lnTo>
                <a:lnTo>
                  <a:pt x="26200" y="29451"/>
                </a:lnTo>
                <a:lnTo>
                  <a:pt x="31343" y="24307"/>
                </a:lnTo>
                <a:lnTo>
                  <a:pt x="31356" y="7023"/>
                </a:lnTo>
                <a:lnTo>
                  <a:pt x="26228" y="1905"/>
                </a:lnTo>
                <a:close/>
              </a:path>
            </a:pathLst>
          </a:custGeom>
          <a:solidFill>
            <a:srgbClr val="FFFFFF"/>
          </a:solidFill>
        </p:spPr>
        <p:txBody>
          <a:bodyPr wrap="square" lIns="0" tIns="0" rIns="0" bIns="0" rtlCol="0"/>
          <a:lstStyle/>
          <a:p>
            <a:endParaRPr/>
          </a:p>
        </p:txBody>
      </p:sp>
      <p:sp>
        <p:nvSpPr>
          <p:cNvPr id="2432" name="object 2432"/>
          <p:cNvSpPr/>
          <p:nvPr/>
        </p:nvSpPr>
        <p:spPr>
          <a:xfrm>
            <a:off x="2562635" y="2244938"/>
            <a:ext cx="1309194" cy="1353333"/>
          </a:xfrm>
          <a:prstGeom prst="rect">
            <a:avLst/>
          </a:prstGeom>
          <a:blipFill>
            <a:blip r:embed="rId20" cstate="print"/>
            <a:stretch>
              <a:fillRect/>
            </a:stretch>
          </a:blipFill>
        </p:spPr>
        <p:txBody>
          <a:bodyPr wrap="square" lIns="0" tIns="0" rIns="0" bIns="0" rtlCol="0"/>
          <a:lstStyle/>
          <a:p>
            <a:endParaRPr/>
          </a:p>
        </p:txBody>
      </p:sp>
      <p:sp>
        <p:nvSpPr>
          <p:cNvPr id="2433" name="object 2433"/>
          <p:cNvSpPr/>
          <p:nvPr/>
        </p:nvSpPr>
        <p:spPr>
          <a:xfrm>
            <a:off x="5840973" y="3138266"/>
            <a:ext cx="678180" cy="485140"/>
          </a:xfrm>
          <a:custGeom>
            <a:avLst/>
            <a:gdLst/>
            <a:ahLst/>
            <a:cxnLst/>
            <a:rect l="l" t="t" r="r" b="b"/>
            <a:pathLst>
              <a:path w="678179" h="485139">
                <a:moveTo>
                  <a:pt x="214737" y="459963"/>
                </a:moveTo>
                <a:lnTo>
                  <a:pt x="214655" y="461009"/>
                </a:lnTo>
                <a:lnTo>
                  <a:pt x="213372" y="461009"/>
                </a:lnTo>
                <a:lnTo>
                  <a:pt x="243814" y="472439"/>
                </a:lnTo>
                <a:lnTo>
                  <a:pt x="275028" y="480059"/>
                </a:lnTo>
                <a:lnTo>
                  <a:pt x="306798" y="483869"/>
                </a:lnTo>
                <a:lnTo>
                  <a:pt x="338912" y="485139"/>
                </a:lnTo>
                <a:lnTo>
                  <a:pt x="353466" y="485139"/>
                </a:lnTo>
                <a:lnTo>
                  <a:pt x="352526" y="483869"/>
                </a:lnTo>
                <a:lnTo>
                  <a:pt x="338912" y="483869"/>
                </a:lnTo>
                <a:lnTo>
                  <a:pt x="306979" y="482599"/>
                </a:lnTo>
                <a:lnTo>
                  <a:pt x="275386" y="477519"/>
                </a:lnTo>
                <a:lnTo>
                  <a:pt x="244346" y="469899"/>
                </a:lnTo>
                <a:lnTo>
                  <a:pt x="214737" y="459963"/>
                </a:lnTo>
                <a:close/>
              </a:path>
              <a:path w="678179" h="485139">
                <a:moveTo>
                  <a:pt x="363702" y="415289"/>
                </a:moveTo>
                <a:lnTo>
                  <a:pt x="361911" y="415289"/>
                </a:lnTo>
                <a:lnTo>
                  <a:pt x="352526" y="483869"/>
                </a:lnTo>
                <a:lnTo>
                  <a:pt x="353466" y="485139"/>
                </a:lnTo>
                <a:lnTo>
                  <a:pt x="353415" y="483869"/>
                </a:lnTo>
                <a:lnTo>
                  <a:pt x="354552" y="483869"/>
                </a:lnTo>
                <a:lnTo>
                  <a:pt x="363334" y="419099"/>
                </a:lnTo>
                <a:lnTo>
                  <a:pt x="365455" y="419099"/>
                </a:lnTo>
                <a:lnTo>
                  <a:pt x="363702" y="415289"/>
                </a:lnTo>
                <a:close/>
              </a:path>
              <a:path w="678179" h="485139">
                <a:moveTo>
                  <a:pt x="354552" y="483869"/>
                </a:moveTo>
                <a:lnTo>
                  <a:pt x="353415" y="483869"/>
                </a:lnTo>
                <a:lnTo>
                  <a:pt x="353466" y="485139"/>
                </a:lnTo>
                <a:lnTo>
                  <a:pt x="354380" y="485139"/>
                </a:lnTo>
                <a:lnTo>
                  <a:pt x="354552" y="483869"/>
                </a:lnTo>
                <a:close/>
              </a:path>
              <a:path w="678179" h="485139">
                <a:moveTo>
                  <a:pt x="406336" y="444499"/>
                </a:moveTo>
                <a:lnTo>
                  <a:pt x="405333" y="444499"/>
                </a:lnTo>
                <a:lnTo>
                  <a:pt x="386486" y="445769"/>
                </a:lnTo>
                <a:lnTo>
                  <a:pt x="404685" y="445769"/>
                </a:lnTo>
                <a:lnTo>
                  <a:pt x="411911" y="476249"/>
                </a:lnTo>
                <a:lnTo>
                  <a:pt x="413042" y="477519"/>
                </a:lnTo>
                <a:lnTo>
                  <a:pt x="417494" y="476249"/>
                </a:lnTo>
                <a:lnTo>
                  <a:pt x="412622" y="476249"/>
                </a:lnTo>
                <a:lnTo>
                  <a:pt x="413682" y="475946"/>
                </a:lnTo>
                <a:lnTo>
                  <a:pt x="406336" y="444499"/>
                </a:lnTo>
                <a:close/>
              </a:path>
              <a:path w="678179" h="485139">
                <a:moveTo>
                  <a:pt x="413682" y="475946"/>
                </a:moveTo>
                <a:lnTo>
                  <a:pt x="412622" y="476249"/>
                </a:lnTo>
                <a:lnTo>
                  <a:pt x="413753" y="476249"/>
                </a:lnTo>
                <a:lnTo>
                  <a:pt x="413682" y="475946"/>
                </a:lnTo>
                <a:close/>
              </a:path>
              <a:path w="678179" h="485139">
                <a:moveTo>
                  <a:pt x="558511" y="403125"/>
                </a:moveTo>
                <a:lnTo>
                  <a:pt x="526210" y="426719"/>
                </a:lnTo>
                <a:lnTo>
                  <a:pt x="490481" y="448309"/>
                </a:lnTo>
                <a:lnTo>
                  <a:pt x="452479" y="464819"/>
                </a:lnTo>
                <a:lnTo>
                  <a:pt x="413682" y="475946"/>
                </a:lnTo>
                <a:lnTo>
                  <a:pt x="413753" y="476249"/>
                </a:lnTo>
                <a:lnTo>
                  <a:pt x="417494" y="476249"/>
                </a:lnTo>
                <a:lnTo>
                  <a:pt x="453114" y="466089"/>
                </a:lnTo>
                <a:lnTo>
                  <a:pt x="491326" y="449579"/>
                </a:lnTo>
                <a:lnTo>
                  <a:pt x="527254" y="429259"/>
                </a:lnTo>
                <a:lnTo>
                  <a:pt x="560476" y="403859"/>
                </a:lnTo>
                <a:lnTo>
                  <a:pt x="559142" y="403859"/>
                </a:lnTo>
                <a:lnTo>
                  <a:pt x="558511" y="403125"/>
                </a:lnTo>
                <a:close/>
              </a:path>
              <a:path w="678179" h="485139">
                <a:moveTo>
                  <a:pt x="365455" y="419099"/>
                </a:moveTo>
                <a:lnTo>
                  <a:pt x="363334" y="419099"/>
                </a:lnTo>
                <a:lnTo>
                  <a:pt x="383120" y="461009"/>
                </a:lnTo>
                <a:lnTo>
                  <a:pt x="384098" y="462279"/>
                </a:lnTo>
                <a:lnTo>
                  <a:pt x="384898" y="461009"/>
                </a:lnTo>
                <a:lnTo>
                  <a:pt x="385344" y="458469"/>
                </a:lnTo>
                <a:lnTo>
                  <a:pt x="383565" y="458469"/>
                </a:lnTo>
                <a:lnTo>
                  <a:pt x="365455" y="419099"/>
                </a:lnTo>
                <a:close/>
              </a:path>
              <a:path w="678179" h="485139">
                <a:moveTo>
                  <a:pt x="218927" y="406399"/>
                </a:moveTo>
                <a:lnTo>
                  <a:pt x="217042" y="406399"/>
                </a:lnTo>
                <a:lnTo>
                  <a:pt x="212775" y="461009"/>
                </a:lnTo>
                <a:lnTo>
                  <a:pt x="213715" y="461009"/>
                </a:lnTo>
                <a:lnTo>
                  <a:pt x="214071" y="459739"/>
                </a:lnTo>
                <a:lnTo>
                  <a:pt x="214754" y="459739"/>
                </a:lnTo>
                <a:lnTo>
                  <a:pt x="218927" y="406399"/>
                </a:lnTo>
                <a:close/>
              </a:path>
              <a:path w="678179" h="485139">
                <a:moveTo>
                  <a:pt x="214071" y="459739"/>
                </a:moveTo>
                <a:lnTo>
                  <a:pt x="213715" y="461009"/>
                </a:lnTo>
                <a:lnTo>
                  <a:pt x="214655" y="461009"/>
                </a:lnTo>
                <a:lnTo>
                  <a:pt x="214737" y="459963"/>
                </a:lnTo>
                <a:lnTo>
                  <a:pt x="214071" y="459739"/>
                </a:lnTo>
                <a:close/>
              </a:path>
              <a:path w="678179" h="485139">
                <a:moveTo>
                  <a:pt x="214754" y="459739"/>
                </a:moveTo>
                <a:lnTo>
                  <a:pt x="214071" y="459739"/>
                </a:lnTo>
                <a:lnTo>
                  <a:pt x="214737" y="459963"/>
                </a:lnTo>
                <a:lnTo>
                  <a:pt x="214754" y="459739"/>
                </a:lnTo>
                <a:close/>
              </a:path>
              <a:path w="678179" h="485139">
                <a:moveTo>
                  <a:pt x="404685" y="445769"/>
                </a:moveTo>
                <a:lnTo>
                  <a:pt x="385635" y="445769"/>
                </a:lnTo>
                <a:lnTo>
                  <a:pt x="383565" y="458469"/>
                </a:lnTo>
                <a:lnTo>
                  <a:pt x="385344" y="458469"/>
                </a:lnTo>
                <a:lnTo>
                  <a:pt x="387349" y="447039"/>
                </a:lnTo>
                <a:lnTo>
                  <a:pt x="404685" y="445769"/>
                </a:lnTo>
                <a:close/>
              </a:path>
              <a:path w="678179" h="485139">
                <a:moveTo>
                  <a:pt x="54742" y="204737"/>
                </a:moveTo>
                <a:lnTo>
                  <a:pt x="8788" y="219709"/>
                </a:lnTo>
                <a:lnTo>
                  <a:pt x="8178" y="220979"/>
                </a:lnTo>
                <a:lnTo>
                  <a:pt x="15706" y="248919"/>
                </a:lnTo>
                <a:lnTo>
                  <a:pt x="37771" y="302259"/>
                </a:lnTo>
                <a:lnTo>
                  <a:pt x="68307" y="350519"/>
                </a:lnTo>
                <a:lnTo>
                  <a:pt x="106071" y="393699"/>
                </a:lnTo>
                <a:lnTo>
                  <a:pt x="127507" y="411479"/>
                </a:lnTo>
                <a:lnTo>
                  <a:pt x="133121" y="416559"/>
                </a:lnTo>
                <a:lnTo>
                  <a:pt x="138874" y="420369"/>
                </a:lnTo>
                <a:lnTo>
                  <a:pt x="144767" y="424179"/>
                </a:lnTo>
                <a:lnTo>
                  <a:pt x="145313" y="424179"/>
                </a:lnTo>
                <a:lnTo>
                  <a:pt x="144754" y="422909"/>
                </a:lnTo>
                <a:lnTo>
                  <a:pt x="145275" y="422545"/>
                </a:lnTo>
                <a:lnTo>
                  <a:pt x="139992" y="419099"/>
                </a:lnTo>
                <a:lnTo>
                  <a:pt x="134264" y="415289"/>
                </a:lnTo>
                <a:lnTo>
                  <a:pt x="128676" y="410209"/>
                </a:lnTo>
                <a:lnTo>
                  <a:pt x="107360" y="391159"/>
                </a:lnTo>
                <a:lnTo>
                  <a:pt x="69815" y="349249"/>
                </a:lnTo>
                <a:lnTo>
                  <a:pt x="39446" y="300989"/>
                </a:lnTo>
                <a:lnTo>
                  <a:pt x="17497" y="247649"/>
                </a:lnTo>
                <a:lnTo>
                  <a:pt x="9994" y="220979"/>
                </a:lnTo>
                <a:lnTo>
                  <a:pt x="9385" y="220979"/>
                </a:lnTo>
                <a:lnTo>
                  <a:pt x="56146" y="205739"/>
                </a:lnTo>
                <a:lnTo>
                  <a:pt x="54940" y="205739"/>
                </a:lnTo>
                <a:lnTo>
                  <a:pt x="54742" y="204737"/>
                </a:lnTo>
                <a:close/>
              </a:path>
              <a:path w="678179" h="485139">
                <a:moveTo>
                  <a:pt x="145275" y="422545"/>
                </a:moveTo>
                <a:lnTo>
                  <a:pt x="144754" y="422909"/>
                </a:lnTo>
                <a:lnTo>
                  <a:pt x="145313" y="424179"/>
                </a:lnTo>
                <a:lnTo>
                  <a:pt x="145834" y="422909"/>
                </a:lnTo>
                <a:lnTo>
                  <a:pt x="145275" y="422545"/>
                </a:lnTo>
                <a:close/>
              </a:path>
              <a:path w="678179" h="485139">
                <a:moveTo>
                  <a:pt x="205651" y="380999"/>
                </a:moveTo>
                <a:lnTo>
                  <a:pt x="204647" y="380999"/>
                </a:lnTo>
                <a:lnTo>
                  <a:pt x="145275" y="422545"/>
                </a:lnTo>
                <a:lnTo>
                  <a:pt x="145834" y="422909"/>
                </a:lnTo>
                <a:lnTo>
                  <a:pt x="145313" y="424179"/>
                </a:lnTo>
                <a:lnTo>
                  <a:pt x="145846" y="424179"/>
                </a:lnTo>
                <a:lnTo>
                  <a:pt x="204101" y="383539"/>
                </a:lnTo>
                <a:lnTo>
                  <a:pt x="206031" y="383539"/>
                </a:lnTo>
                <a:lnTo>
                  <a:pt x="206120" y="382269"/>
                </a:lnTo>
                <a:lnTo>
                  <a:pt x="205651" y="380999"/>
                </a:lnTo>
                <a:close/>
              </a:path>
              <a:path w="678179" h="485139">
                <a:moveTo>
                  <a:pt x="206031" y="383539"/>
                </a:moveTo>
                <a:lnTo>
                  <a:pt x="204101" y="383539"/>
                </a:lnTo>
                <a:lnTo>
                  <a:pt x="201447" y="421639"/>
                </a:lnTo>
                <a:lnTo>
                  <a:pt x="203072" y="421639"/>
                </a:lnTo>
                <a:lnTo>
                  <a:pt x="205401" y="419099"/>
                </a:lnTo>
                <a:lnTo>
                  <a:pt x="203517" y="419099"/>
                </a:lnTo>
                <a:lnTo>
                  <a:pt x="206031" y="383539"/>
                </a:lnTo>
                <a:close/>
              </a:path>
              <a:path w="678179" h="485139">
                <a:moveTo>
                  <a:pt x="219125" y="403859"/>
                </a:moveTo>
                <a:lnTo>
                  <a:pt x="217512" y="403859"/>
                </a:lnTo>
                <a:lnTo>
                  <a:pt x="203517" y="419099"/>
                </a:lnTo>
                <a:lnTo>
                  <a:pt x="205401" y="419099"/>
                </a:lnTo>
                <a:lnTo>
                  <a:pt x="217042" y="406399"/>
                </a:lnTo>
                <a:lnTo>
                  <a:pt x="218927" y="406399"/>
                </a:lnTo>
                <a:lnTo>
                  <a:pt x="219125" y="403859"/>
                </a:lnTo>
                <a:close/>
              </a:path>
              <a:path w="678179" h="485139">
                <a:moveTo>
                  <a:pt x="559854" y="402589"/>
                </a:moveTo>
                <a:lnTo>
                  <a:pt x="559244" y="402589"/>
                </a:lnTo>
                <a:lnTo>
                  <a:pt x="558511" y="403125"/>
                </a:lnTo>
                <a:lnTo>
                  <a:pt x="559142" y="403859"/>
                </a:lnTo>
                <a:lnTo>
                  <a:pt x="559854" y="402589"/>
                </a:lnTo>
                <a:close/>
              </a:path>
              <a:path w="678179" h="485139">
                <a:moveTo>
                  <a:pt x="560793" y="402589"/>
                </a:moveTo>
                <a:lnTo>
                  <a:pt x="559854" y="402589"/>
                </a:lnTo>
                <a:lnTo>
                  <a:pt x="559142" y="403859"/>
                </a:lnTo>
                <a:lnTo>
                  <a:pt x="560476" y="403859"/>
                </a:lnTo>
                <a:lnTo>
                  <a:pt x="560793" y="402589"/>
                </a:lnTo>
                <a:close/>
              </a:path>
              <a:path w="678179" h="485139">
                <a:moveTo>
                  <a:pt x="552551" y="337819"/>
                </a:moveTo>
                <a:lnTo>
                  <a:pt x="551294" y="337819"/>
                </a:lnTo>
                <a:lnTo>
                  <a:pt x="524332" y="361949"/>
                </a:lnTo>
                <a:lnTo>
                  <a:pt x="524243" y="363219"/>
                </a:lnTo>
                <a:lnTo>
                  <a:pt x="558511" y="403125"/>
                </a:lnTo>
                <a:lnTo>
                  <a:pt x="559244" y="402589"/>
                </a:lnTo>
                <a:lnTo>
                  <a:pt x="560552" y="402589"/>
                </a:lnTo>
                <a:lnTo>
                  <a:pt x="526275" y="361949"/>
                </a:lnTo>
                <a:lnTo>
                  <a:pt x="551903" y="339089"/>
                </a:lnTo>
                <a:lnTo>
                  <a:pt x="553977" y="339089"/>
                </a:lnTo>
                <a:lnTo>
                  <a:pt x="552551" y="337819"/>
                </a:lnTo>
                <a:close/>
              </a:path>
              <a:path w="678179" h="485139">
                <a:moveTo>
                  <a:pt x="553977" y="339089"/>
                </a:moveTo>
                <a:lnTo>
                  <a:pt x="551903" y="339089"/>
                </a:lnTo>
                <a:lnTo>
                  <a:pt x="571868" y="358139"/>
                </a:lnTo>
                <a:lnTo>
                  <a:pt x="573100" y="358139"/>
                </a:lnTo>
                <a:lnTo>
                  <a:pt x="575964" y="355599"/>
                </a:lnTo>
                <a:lnTo>
                  <a:pt x="572515" y="355599"/>
                </a:lnTo>
                <a:lnTo>
                  <a:pt x="553977" y="339089"/>
                </a:lnTo>
                <a:close/>
              </a:path>
              <a:path w="678179" h="485139">
                <a:moveTo>
                  <a:pt x="590575" y="341629"/>
                </a:moveTo>
                <a:lnTo>
                  <a:pt x="589559" y="341629"/>
                </a:lnTo>
                <a:lnTo>
                  <a:pt x="572515" y="355599"/>
                </a:lnTo>
                <a:lnTo>
                  <a:pt x="575964" y="355599"/>
                </a:lnTo>
                <a:lnTo>
                  <a:pt x="590283" y="342899"/>
                </a:lnTo>
                <a:lnTo>
                  <a:pt x="593144" y="342899"/>
                </a:lnTo>
                <a:lnTo>
                  <a:pt x="590575" y="341629"/>
                </a:lnTo>
                <a:close/>
              </a:path>
              <a:path w="678179" h="485139">
                <a:moveTo>
                  <a:pt x="593144" y="342899"/>
                </a:moveTo>
                <a:lnTo>
                  <a:pt x="590283" y="342899"/>
                </a:lnTo>
                <a:lnTo>
                  <a:pt x="607707" y="351789"/>
                </a:lnTo>
                <a:lnTo>
                  <a:pt x="608126" y="351789"/>
                </a:lnTo>
                <a:lnTo>
                  <a:pt x="607377" y="350519"/>
                </a:lnTo>
                <a:lnTo>
                  <a:pt x="607672" y="350082"/>
                </a:lnTo>
                <a:lnTo>
                  <a:pt x="593144" y="342899"/>
                </a:lnTo>
                <a:close/>
              </a:path>
              <a:path w="678179" h="485139">
                <a:moveTo>
                  <a:pt x="607672" y="350082"/>
                </a:moveTo>
                <a:lnTo>
                  <a:pt x="607377" y="350519"/>
                </a:lnTo>
                <a:lnTo>
                  <a:pt x="608126" y="351789"/>
                </a:lnTo>
                <a:lnTo>
                  <a:pt x="608558" y="350519"/>
                </a:lnTo>
                <a:lnTo>
                  <a:pt x="607672" y="350082"/>
                </a:lnTo>
                <a:close/>
              </a:path>
              <a:path w="678179" h="485139">
                <a:moveTo>
                  <a:pt x="669569" y="218439"/>
                </a:moveTo>
                <a:lnTo>
                  <a:pt x="669213" y="218439"/>
                </a:lnTo>
                <a:lnTo>
                  <a:pt x="668845" y="219709"/>
                </a:lnTo>
                <a:lnTo>
                  <a:pt x="667938" y="219709"/>
                </a:lnTo>
                <a:lnTo>
                  <a:pt x="658528" y="253999"/>
                </a:lnTo>
                <a:lnTo>
                  <a:pt x="645037" y="288289"/>
                </a:lnTo>
                <a:lnTo>
                  <a:pt x="627944" y="320039"/>
                </a:lnTo>
                <a:lnTo>
                  <a:pt x="607672" y="350082"/>
                </a:lnTo>
                <a:lnTo>
                  <a:pt x="608558" y="350519"/>
                </a:lnTo>
                <a:lnTo>
                  <a:pt x="608126" y="351789"/>
                </a:lnTo>
                <a:lnTo>
                  <a:pt x="608888" y="351789"/>
                </a:lnTo>
                <a:lnTo>
                  <a:pt x="629564" y="321309"/>
                </a:lnTo>
                <a:lnTo>
                  <a:pt x="646752" y="288289"/>
                </a:lnTo>
                <a:lnTo>
                  <a:pt x="660318" y="255269"/>
                </a:lnTo>
                <a:lnTo>
                  <a:pt x="670128" y="219709"/>
                </a:lnTo>
                <a:lnTo>
                  <a:pt x="668845" y="219709"/>
                </a:lnTo>
                <a:lnTo>
                  <a:pt x="668031" y="219368"/>
                </a:lnTo>
                <a:lnTo>
                  <a:pt x="669977" y="219368"/>
                </a:lnTo>
                <a:lnTo>
                  <a:pt x="669569" y="218439"/>
                </a:lnTo>
                <a:close/>
              </a:path>
              <a:path w="678179" h="485139">
                <a:moveTo>
                  <a:pt x="669213" y="218439"/>
                </a:moveTo>
                <a:lnTo>
                  <a:pt x="668286" y="218439"/>
                </a:lnTo>
                <a:lnTo>
                  <a:pt x="668031" y="219368"/>
                </a:lnTo>
                <a:lnTo>
                  <a:pt x="668845" y="219709"/>
                </a:lnTo>
                <a:lnTo>
                  <a:pt x="669213" y="218439"/>
                </a:lnTo>
                <a:close/>
              </a:path>
              <a:path w="678179" h="485139">
                <a:moveTo>
                  <a:pt x="624166" y="181609"/>
                </a:moveTo>
                <a:lnTo>
                  <a:pt x="623455" y="181609"/>
                </a:lnTo>
                <a:lnTo>
                  <a:pt x="623163" y="182879"/>
                </a:lnTo>
                <a:lnTo>
                  <a:pt x="622871" y="200659"/>
                </a:lnTo>
                <a:lnTo>
                  <a:pt x="623442" y="200659"/>
                </a:lnTo>
                <a:lnTo>
                  <a:pt x="668031" y="219368"/>
                </a:lnTo>
                <a:lnTo>
                  <a:pt x="668286" y="218439"/>
                </a:lnTo>
                <a:lnTo>
                  <a:pt x="669569" y="218439"/>
                </a:lnTo>
                <a:lnTo>
                  <a:pt x="624763" y="199389"/>
                </a:lnTo>
                <a:lnTo>
                  <a:pt x="625005" y="182879"/>
                </a:lnTo>
                <a:lnTo>
                  <a:pt x="641011" y="182879"/>
                </a:lnTo>
                <a:lnTo>
                  <a:pt x="624166" y="181609"/>
                </a:lnTo>
                <a:close/>
              </a:path>
              <a:path w="678179" h="485139">
                <a:moveTo>
                  <a:pt x="55562" y="204469"/>
                </a:moveTo>
                <a:lnTo>
                  <a:pt x="54742" y="204737"/>
                </a:lnTo>
                <a:lnTo>
                  <a:pt x="54940" y="205739"/>
                </a:lnTo>
                <a:lnTo>
                  <a:pt x="55841" y="205739"/>
                </a:lnTo>
                <a:lnTo>
                  <a:pt x="55562" y="204469"/>
                </a:lnTo>
                <a:close/>
              </a:path>
              <a:path w="678179" h="485139">
                <a:moveTo>
                  <a:pt x="56523" y="204469"/>
                </a:moveTo>
                <a:lnTo>
                  <a:pt x="55562" y="204469"/>
                </a:lnTo>
                <a:lnTo>
                  <a:pt x="55841" y="205739"/>
                </a:lnTo>
                <a:lnTo>
                  <a:pt x="56768" y="205739"/>
                </a:lnTo>
                <a:lnTo>
                  <a:pt x="56523" y="204469"/>
                </a:lnTo>
                <a:close/>
              </a:path>
              <a:path w="678179" h="485139">
                <a:moveTo>
                  <a:pt x="54724" y="195579"/>
                </a:moveTo>
                <a:lnTo>
                  <a:pt x="53809" y="195579"/>
                </a:lnTo>
                <a:lnTo>
                  <a:pt x="53962" y="196849"/>
                </a:lnTo>
                <a:lnTo>
                  <a:pt x="53116" y="196984"/>
                </a:lnTo>
                <a:lnTo>
                  <a:pt x="53517" y="199389"/>
                </a:lnTo>
                <a:lnTo>
                  <a:pt x="54190" y="201929"/>
                </a:lnTo>
                <a:lnTo>
                  <a:pt x="54742" y="204737"/>
                </a:lnTo>
                <a:lnTo>
                  <a:pt x="55562" y="204469"/>
                </a:lnTo>
                <a:lnTo>
                  <a:pt x="56523" y="204469"/>
                </a:lnTo>
                <a:lnTo>
                  <a:pt x="56032" y="201929"/>
                </a:lnTo>
                <a:lnTo>
                  <a:pt x="55359" y="198119"/>
                </a:lnTo>
                <a:lnTo>
                  <a:pt x="54724" y="195579"/>
                </a:lnTo>
                <a:close/>
              </a:path>
              <a:path w="678179" h="485139">
                <a:moveTo>
                  <a:pt x="5016" y="93979"/>
                </a:moveTo>
                <a:lnTo>
                  <a:pt x="4089" y="93979"/>
                </a:lnTo>
                <a:lnTo>
                  <a:pt x="3039" y="101599"/>
                </a:lnTo>
                <a:lnTo>
                  <a:pt x="1397" y="115569"/>
                </a:lnTo>
                <a:lnTo>
                  <a:pt x="812" y="123189"/>
                </a:lnTo>
                <a:lnTo>
                  <a:pt x="1028" y="124459"/>
                </a:lnTo>
                <a:lnTo>
                  <a:pt x="1663" y="124459"/>
                </a:lnTo>
                <a:lnTo>
                  <a:pt x="14350" y="125729"/>
                </a:lnTo>
                <a:lnTo>
                  <a:pt x="15557" y="148589"/>
                </a:lnTo>
                <a:lnTo>
                  <a:pt x="279" y="148589"/>
                </a:lnTo>
                <a:lnTo>
                  <a:pt x="0" y="149859"/>
                </a:lnTo>
                <a:lnTo>
                  <a:pt x="383" y="162559"/>
                </a:lnTo>
                <a:lnTo>
                  <a:pt x="1322" y="176529"/>
                </a:lnTo>
                <a:lnTo>
                  <a:pt x="2816" y="190499"/>
                </a:lnTo>
                <a:lnTo>
                  <a:pt x="4864" y="204469"/>
                </a:lnTo>
                <a:lnTo>
                  <a:pt x="5943" y="204469"/>
                </a:lnTo>
                <a:lnTo>
                  <a:pt x="13946" y="203199"/>
                </a:lnTo>
                <a:lnTo>
                  <a:pt x="5626" y="203199"/>
                </a:lnTo>
                <a:lnTo>
                  <a:pt x="6674" y="203005"/>
                </a:lnTo>
                <a:lnTo>
                  <a:pt x="4681" y="190499"/>
                </a:lnTo>
                <a:lnTo>
                  <a:pt x="3201" y="176529"/>
                </a:lnTo>
                <a:lnTo>
                  <a:pt x="2267" y="162559"/>
                </a:lnTo>
                <a:lnTo>
                  <a:pt x="1879" y="149859"/>
                </a:lnTo>
                <a:lnTo>
                  <a:pt x="17233" y="149859"/>
                </a:lnTo>
                <a:lnTo>
                  <a:pt x="17487" y="148589"/>
                </a:lnTo>
                <a:lnTo>
                  <a:pt x="16179" y="124459"/>
                </a:lnTo>
                <a:lnTo>
                  <a:pt x="15303" y="123189"/>
                </a:lnTo>
                <a:lnTo>
                  <a:pt x="1739" y="123189"/>
                </a:lnTo>
                <a:lnTo>
                  <a:pt x="1803" y="121919"/>
                </a:lnTo>
                <a:lnTo>
                  <a:pt x="2796" y="121919"/>
                </a:lnTo>
                <a:lnTo>
                  <a:pt x="3388" y="115569"/>
                </a:lnTo>
                <a:lnTo>
                  <a:pt x="4008" y="109219"/>
                </a:lnTo>
                <a:lnTo>
                  <a:pt x="4906" y="101599"/>
                </a:lnTo>
                <a:lnTo>
                  <a:pt x="5713" y="95742"/>
                </a:lnTo>
                <a:lnTo>
                  <a:pt x="4648" y="95249"/>
                </a:lnTo>
                <a:lnTo>
                  <a:pt x="5016" y="93979"/>
                </a:lnTo>
                <a:close/>
              </a:path>
              <a:path w="678179" h="485139">
                <a:moveTo>
                  <a:pt x="6674" y="203005"/>
                </a:moveTo>
                <a:lnTo>
                  <a:pt x="5626" y="203199"/>
                </a:lnTo>
                <a:lnTo>
                  <a:pt x="6705" y="203199"/>
                </a:lnTo>
                <a:lnTo>
                  <a:pt x="6674" y="203005"/>
                </a:lnTo>
                <a:close/>
              </a:path>
              <a:path w="678179" h="485139">
                <a:moveTo>
                  <a:pt x="53657" y="194309"/>
                </a:moveTo>
                <a:lnTo>
                  <a:pt x="6674" y="203005"/>
                </a:lnTo>
                <a:lnTo>
                  <a:pt x="6705" y="203199"/>
                </a:lnTo>
                <a:lnTo>
                  <a:pt x="13946" y="203199"/>
                </a:lnTo>
                <a:lnTo>
                  <a:pt x="53116" y="196984"/>
                </a:lnTo>
                <a:lnTo>
                  <a:pt x="52882" y="195579"/>
                </a:lnTo>
                <a:lnTo>
                  <a:pt x="54724" y="195579"/>
                </a:lnTo>
                <a:lnTo>
                  <a:pt x="53657" y="194309"/>
                </a:lnTo>
                <a:close/>
              </a:path>
              <a:path w="678179" h="485139">
                <a:moveTo>
                  <a:pt x="53809" y="195579"/>
                </a:moveTo>
                <a:lnTo>
                  <a:pt x="52882" y="195579"/>
                </a:lnTo>
                <a:lnTo>
                  <a:pt x="53116" y="196984"/>
                </a:lnTo>
                <a:lnTo>
                  <a:pt x="53962" y="196849"/>
                </a:lnTo>
                <a:lnTo>
                  <a:pt x="53809" y="195579"/>
                </a:lnTo>
                <a:close/>
              </a:path>
              <a:path w="678179" h="485139">
                <a:moveTo>
                  <a:pt x="641011" y="182879"/>
                </a:moveTo>
                <a:lnTo>
                  <a:pt x="625005" y="182879"/>
                </a:lnTo>
                <a:lnTo>
                  <a:pt x="674547" y="187959"/>
                </a:lnTo>
                <a:lnTo>
                  <a:pt x="675551" y="186689"/>
                </a:lnTo>
                <a:lnTo>
                  <a:pt x="673684" y="186689"/>
                </a:lnTo>
                <a:lnTo>
                  <a:pt x="673854" y="185356"/>
                </a:lnTo>
                <a:lnTo>
                  <a:pt x="641011" y="182879"/>
                </a:lnTo>
                <a:close/>
              </a:path>
              <a:path w="678179" h="485139">
                <a:moveTo>
                  <a:pt x="673854" y="185356"/>
                </a:moveTo>
                <a:lnTo>
                  <a:pt x="673684" y="186689"/>
                </a:lnTo>
                <a:lnTo>
                  <a:pt x="674623" y="186689"/>
                </a:lnTo>
                <a:lnTo>
                  <a:pt x="674700" y="185419"/>
                </a:lnTo>
                <a:lnTo>
                  <a:pt x="673854" y="185356"/>
                </a:lnTo>
                <a:close/>
              </a:path>
              <a:path w="678179" h="485139">
                <a:moveTo>
                  <a:pt x="677354" y="166369"/>
                </a:moveTo>
                <a:lnTo>
                  <a:pt x="676414" y="166369"/>
                </a:lnTo>
                <a:lnTo>
                  <a:pt x="676173" y="167639"/>
                </a:lnTo>
                <a:lnTo>
                  <a:pt x="675398" y="167639"/>
                </a:lnTo>
                <a:lnTo>
                  <a:pt x="675093" y="172719"/>
                </a:lnTo>
                <a:lnTo>
                  <a:pt x="674496" y="180339"/>
                </a:lnTo>
                <a:lnTo>
                  <a:pt x="673854" y="185356"/>
                </a:lnTo>
                <a:lnTo>
                  <a:pt x="674700" y="185419"/>
                </a:lnTo>
                <a:lnTo>
                  <a:pt x="674623" y="186689"/>
                </a:lnTo>
                <a:lnTo>
                  <a:pt x="675551" y="186689"/>
                </a:lnTo>
                <a:lnTo>
                  <a:pt x="676363" y="180339"/>
                </a:lnTo>
                <a:lnTo>
                  <a:pt x="676973" y="173989"/>
                </a:lnTo>
                <a:lnTo>
                  <a:pt x="677290" y="167639"/>
                </a:lnTo>
                <a:lnTo>
                  <a:pt x="676173" y="167639"/>
                </a:lnTo>
                <a:lnTo>
                  <a:pt x="675410" y="167448"/>
                </a:lnTo>
                <a:lnTo>
                  <a:pt x="677300" y="167448"/>
                </a:lnTo>
                <a:lnTo>
                  <a:pt x="677354" y="166369"/>
                </a:lnTo>
                <a:close/>
              </a:path>
              <a:path w="678179" h="485139">
                <a:moveTo>
                  <a:pt x="676414" y="166369"/>
                </a:moveTo>
                <a:lnTo>
                  <a:pt x="675474" y="166369"/>
                </a:lnTo>
                <a:lnTo>
                  <a:pt x="675410" y="167448"/>
                </a:lnTo>
                <a:lnTo>
                  <a:pt x="676173" y="167639"/>
                </a:lnTo>
                <a:lnTo>
                  <a:pt x="676414" y="166369"/>
                </a:lnTo>
                <a:close/>
              </a:path>
              <a:path w="678179" h="485139">
                <a:moveTo>
                  <a:pt x="675976" y="153870"/>
                </a:moveTo>
                <a:lnTo>
                  <a:pt x="655878" y="160019"/>
                </a:lnTo>
                <a:lnTo>
                  <a:pt x="655205" y="161289"/>
                </a:lnTo>
                <a:lnTo>
                  <a:pt x="655904" y="162559"/>
                </a:lnTo>
                <a:lnTo>
                  <a:pt x="675410" y="167448"/>
                </a:lnTo>
                <a:lnTo>
                  <a:pt x="675474" y="166369"/>
                </a:lnTo>
                <a:lnTo>
                  <a:pt x="677354" y="166369"/>
                </a:lnTo>
                <a:lnTo>
                  <a:pt x="676668" y="165099"/>
                </a:lnTo>
                <a:lnTo>
                  <a:pt x="659663" y="161289"/>
                </a:lnTo>
                <a:lnTo>
                  <a:pt x="677138" y="156209"/>
                </a:lnTo>
                <a:lnTo>
                  <a:pt x="677837" y="154939"/>
                </a:lnTo>
                <a:lnTo>
                  <a:pt x="675944" y="154939"/>
                </a:lnTo>
                <a:lnTo>
                  <a:pt x="675976" y="153870"/>
                </a:lnTo>
                <a:close/>
              </a:path>
              <a:path w="678179" h="485139">
                <a:moveTo>
                  <a:pt x="676630" y="153669"/>
                </a:moveTo>
                <a:lnTo>
                  <a:pt x="675976" y="153870"/>
                </a:lnTo>
                <a:lnTo>
                  <a:pt x="675944" y="154939"/>
                </a:lnTo>
                <a:lnTo>
                  <a:pt x="676897" y="154939"/>
                </a:lnTo>
                <a:lnTo>
                  <a:pt x="676630" y="153669"/>
                </a:lnTo>
                <a:close/>
              </a:path>
              <a:path w="678179" h="485139">
                <a:moveTo>
                  <a:pt x="677875" y="153669"/>
                </a:moveTo>
                <a:lnTo>
                  <a:pt x="676630" y="153669"/>
                </a:lnTo>
                <a:lnTo>
                  <a:pt x="676897" y="154939"/>
                </a:lnTo>
                <a:lnTo>
                  <a:pt x="677837" y="154939"/>
                </a:lnTo>
                <a:lnTo>
                  <a:pt x="677875" y="153669"/>
                </a:lnTo>
                <a:close/>
              </a:path>
              <a:path w="678179" h="485139">
                <a:moveTo>
                  <a:pt x="676024" y="142203"/>
                </a:moveTo>
                <a:lnTo>
                  <a:pt x="675976" y="153870"/>
                </a:lnTo>
                <a:lnTo>
                  <a:pt x="676630" y="153669"/>
                </a:lnTo>
                <a:lnTo>
                  <a:pt x="677875" y="153669"/>
                </a:lnTo>
                <a:lnTo>
                  <a:pt x="677919" y="142239"/>
                </a:lnTo>
                <a:lnTo>
                  <a:pt x="676948" y="142239"/>
                </a:lnTo>
                <a:lnTo>
                  <a:pt x="676024" y="142203"/>
                </a:lnTo>
                <a:close/>
              </a:path>
              <a:path w="678179" h="485139">
                <a:moveTo>
                  <a:pt x="676960" y="140969"/>
                </a:moveTo>
                <a:lnTo>
                  <a:pt x="676008" y="140969"/>
                </a:lnTo>
                <a:lnTo>
                  <a:pt x="676024" y="142203"/>
                </a:lnTo>
                <a:lnTo>
                  <a:pt x="676948" y="142239"/>
                </a:lnTo>
                <a:lnTo>
                  <a:pt x="676960" y="140969"/>
                </a:lnTo>
                <a:close/>
              </a:path>
              <a:path w="678179" h="485139">
                <a:moveTo>
                  <a:pt x="675153" y="122256"/>
                </a:moveTo>
                <a:lnTo>
                  <a:pt x="644067" y="139699"/>
                </a:lnTo>
                <a:lnTo>
                  <a:pt x="643597" y="140969"/>
                </a:lnTo>
                <a:lnTo>
                  <a:pt x="676960" y="140969"/>
                </a:lnTo>
                <a:lnTo>
                  <a:pt x="676948" y="142239"/>
                </a:lnTo>
                <a:lnTo>
                  <a:pt x="677919" y="142239"/>
                </a:lnTo>
                <a:lnTo>
                  <a:pt x="677900" y="140969"/>
                </a:lnTo>
                <a:lnTo>
                  <a:pt x="676973" y="139699"/>
                </a:lnTo>
                <a:lnTo>
                  <a:pt x="648119" y="139699"/>
                </a:lnTo>
                <a:lnTo>
                  <a:pt x="676655" y="124459"/>
                </a:lnTo>
                <a:lnTo>
                  <a:pt x="677125" y="123189"/>
                </a:lnTo>
                <a:lnTo>
                  <a:pt x="675258" y="123189"/>
                </a:lnTo>
                <a:lnTo>
                  <a:pt x="675153" y="122256"/>
                </a:lnTo>
                <a:close/>
              </a:path>
              <a:path w="678179" h="485139">
                <a:moveTo>
                  <a:pt x="676008" y="140969"/>
                </a:moveTo>
                <a:lnTo>
                  <a:pt x="644499" y="140969"/>
                </a:lnTo>
                <a:lnTo>
                  <a:pt x="676024" y="142203"/>
                </a:lnTo>
                <a:lnTo>
                  <a:pt x="676008" y="140969"/>
                </a:lnTo>
                <a:close/>
              </a:path>
              <a:path w="678179" h="485139">
                <a:moveTo>
                  <a:pt x="1803" y="121919"/>
                </a:moveTo>
                <a:lnTo>
                  <a:pt x="1739" y="123189"/>
                </a:lnTo>
                <a:lnTo>
                  <a:pt x="2679" y="123189"/>
                </a:lnTo>
                <a:lnTo>
                  <a:pt x="2788" y="122012"/>
                </a:lnTo>
                <a:lnTo>
                  <a:pt x="1803" y="121919"/>
                </a:lnTo>
                <a:close/>
              </a:path>
              <a:path w="678179" h="485139">
                <a:moveTo>
                  <a:pt x="2788" y="122012"/>
                </a:moveTo>
                <a:lnTo>
                  <a:pt x="2679" y="123189"/>
                </a:lnTo>
                <a:lnTo>
                  <a:pt x="15303" y="123189"/>
                </a:lnTo>
                <a:lnTo>
                  <a:pt x="2788" y="122012"/>
                </a:lnTo>
                <a:close/>
              </a:path>
              <a:path w="678179" h="485139">
                <a:moveTo>
                  <a:pt x="675754" y="121919"/>
                </a:moveTo>
                <a:lnTo>
                  <a:pt x="675153" y="122256"/>
                </a:lnTo>
                <a:lnTo>
                  <a:pt x="675258" y="123189"/>
                </a:lnTo>
                <a:lnTo>
                  <a:pt x="676198" y="123189"/>
                </a:lnTo>
                <a:lnTo>
                  <a:pt x="675754" y="121919"/>
                </a:lnTo>
                <a:close/>
              </a:path>
              <a:path w="678179" h="485139">
                <a:moveTo>
                  <a:pt x="676982" y="121919"/>
                </a:moveTo>
                <a:lnTo>
                  <a:pt x="675754" y="121919"/>
                </a:lnTo>
                <a:lnTo>
                  <a:pt x="676198" y="123189"/>
                </a:lnTo>
                <a:lnTo>
                  <a:pt x="677125" y="123189"/>
                </a:lnTo>
                <a:lnTo>
                  <a:pt x="676982" y="121919"/>
                </a:lnTo>
                <a:close/>
              </a:path>
              <a:path w="678179" h="485139">
                <a:moveTo>
                  <a:pt x="651128" y="16509"/>
                </a:moveTo>
                <a:lnTo>
                  <a:pt x="650608" y="17779"/>
                </a:lnTo>
                <a:lnTo>
                  <a:pt x="659876" y="43179"/>
                </a:lnTo>
                <a:lnTo>
                  <a:pt x="667110" y="69849"/>
                </a:lnTo>
                <a:lnTo>
                  <a:pt x="672255" y="96519"/>
                </a:lnTo>
                <a:lnTo>
                  <a:pt x="675153" y="122256"/>
                </a:lnTo>
                <a:lnTo>
                  <a:pt x="675754" y="121919"/>
                </a:lnTo>
                <a:lnTo>
                  <a:pt x="676982" y="121919"/>
                </a:lnTo>
                <a:lnTo>
                  <a:pt x="674113" y="96519"/>
                </a:lnTo>
                <a:lnTo>
                  <a:pt x="668942" y="68579"/>
                </a:lnTo>
                <a:lnTo>
                  <a:pt x="661668" y="43179"/>
                </a:lnTo>
                <a:lnTo>
                  <a:pt x="652348" y="17779"/>
                </a:lnTo>
                <a:lnTo>
                  <a:pt x="651128" y="16509"/>
                </a:lnTo>
                <a:close/>
              </a:path>
              <a:path w="678179" h="485139">
                <a:moveTo>
                  <a:pt x="2796" y="121919"/>
                </a:moveTo>
                <a:lnTo>
                  <a:pt x="1803" y="121919"/>
                </a:lnTo>
                <a:lnTo>
                  <a:pt x="2788" y="122012"/>
                </a:lnTo>
                <a:close/>
              </a:path>
              <a:path w="678179" h="485139">
                <a:moveTo>
                  <a:pt x="5927" y="94190"/>
                </a:moveTo>
                <a:lnTo>
                  <a:pt x="5713" y="95742"/>
                </a:lnTo>
                <a:lnTo>
                  <a:pt x="18389" y="101599"/>
                </a:lnTo>
                <a:lnTo>
                  <a:pt x="19164" y="101599"/>
                </a:lnTo>
                <a:lnTo>
                  <a:pt x="19684" y="100329"/>
                </a:lnTo>
                <a:lnTo>
                  <a:pt x="20063" y="99059"/>
                </a:lnTo>
                <a:lnTo>
                  <a:pt x="18173" y="99059"/>
                </a:lnTo>
                <a:lnTo>
                  <a:pt x="5927" y="94190"/>
                </a:lnTo>
                <a:close/>
              </a:path>
              <a:path w="678179" h="485139">
                <a:moveTo>
                  <a:pt x="29438" y="64769"/>
                </a:moveTo>
                <a:lnTo>
                  <a:pt x="28346" y="64769"/>
                </a:lnTo>
                <a:lnTo>
                  <a:pt x="18173" y="99059"/>
                </a:lnTo>
                <a:lnTo>
                  <a:pt x="20063" y="99059"/>
                </a:lnTo>
                <a:lnTo>
                  <a:pt x="29908" y="66039"/>
                </a:lnTo>
                <a:lnTo>
                  <a:pt x="36016" y="66039"/>
                </a:lnTo>
                <a:lnTo>
                  <a:pt x="29438" y="64769"/>
                </a:lnTo>
                <a:close/>
              </a:path>
              <a:path w="678179" h="485139">
                <a:moveTo>
                  <a:pt x="5397" y="93979"/>
                </a:moveTo>
                <a:lnTo>
                  <a:pt x="5016" y="93979"/>
                </a:lnTo>
                <a:lnTo>
                  <a:pt x="4648" y="95249"/>
                </a:lnTo>
                <a:lnTo>
                  <a:pt x="5713" y="95742"/>
                </a:lnTo>
                <a:lnTo>
                  <a:pt x="5927" y="94190"/>
                </a:lnTo>
                <a:lnTo>
                  <a:pt x="5397" y="93979"/>
                </a:lnTo>
                <a:close/>
              </a:path>
              <a:path w="678179" h="485139">
                <a:moveTo>
                  <a:pt x="5956" y="93979"/>
                </a:moveTo>
                <a:lnTo>
                  <a:pt x="5397" y="93979"/>
                </a:lnTo>
                <a:lnTo>
                  <a:pt x="5927" y="94190"/>
                </a:lnTo>
                <a:lnTo>
                  <a:pt x="5956" y="93979"/>
                </a:lnTo>
                <a:close/>
              </a:path>
              <a:path w="678179" h="485139">
                <a:moveTo>
                  <a:pt x="36016" y="66039"/>
                </a:moveTo>
                <a:lnTo>
                  <a:pt x="29908" y="66039"/>
                </a:lnTo>
                <a:lnTo>
                  <a:pt x="120649" y="85089"/>
                </a:lnTo>
                <a:lnTo>
                  <a:pt x="121716" y="83819"/>
                </a:lnTo>
                <a:lnTo>
                  <a:pt x="121272" y="82549"/>
                </a:lnTo>
                <a:lnTo>
                  <a:pt x="118914" y="81279"/>
                </a:lnTo>
                <a:lnTo>
                  <a:pt x="114947" y="81279"/>
                </a:lnTo>
                <a:lnTo>
                  <a:pt x="36016" y="66039"/>
                </a:lnTo>
                <a:close/>
              </a:path>
              <a:path w="678179" h="485139">
                <a:moveTo>
                  <a:pt x="25323" y="20319"/>
                </a:moveTo>
                <a:lnTo>
                  <a:pt x="24447" y="20319"/>
                </a:lnTo>
                <a:lnTo>
                  <a:pt x="23228" y="22859"/>
                </a:lnTo>
                <a:lnTo>
                  <a:pt x="22059" y="26669"/>
                </a:lnTo>
                <a:lnTo>
                  <a:pt x="20916" y="29209"/>
                </a:lnTo>
                <a:lnTo>
                  <a:pt x="21335" y="30479"/>
                </a:lnTo>
                <a:lnTo>
                  <a:pt x="114947" y="81279"/>
                </a:lnTo>
                <a:lnTo>
                  <a:pt x="118914" y="81279"/>
                </a:lnTo>
                <a:lnTo>
                  <a:pt x="24608" y="30479"/>
                </a:lnTo>
                <a:lnTo>
                  <a:pt x="21805" y="30479"/>
                </a:lnTo>
                <a:lnTo>
                  <a:pt x="22250" y="29209"/>
                </a:lnTo>
                <a:lnTo>
                  <a:pt x="23054" y="29209"/>
                </a:lnTo>
                <a:lnTo>
                  <a:pt x="23799" y="26669"/>
                </a:lnTo>
                <a:lnTo>
                  <a:pt x="26161" y="21671"/>
                </a:lnTo>
                <a:lnTo>
                  <a:pt x="25272" y="21589"/>
                </a:lnTo>
                <a:lnTo>
                  <a:pt x="25323" y="20319"/>
                </a:lnTo>
                <a:close/>
              </a:path>
              <a:path w="678179" h="485139">
                <a:moveTo>
                  <a:pt x="22250" y="29209"/>
                </a:moveTo>
                <a:lnTo>
                  <a:pt x="21805" y="30479"/>
                </a:lnTo>
                <a:lnTo>
                  <a:pt x="22682" y="30479"/>
                </a:lnTo>
                <a:lnTo>
                  <a:pt x="22944" y="29584"/>
                </a:lnTo>
                <a:lnTo>
                  <a:pt x="22250" y="29209"/>
                </a:lnTo>
                <a:close/>
              </a:path>
              <a:path w="678179" h="485139">
                <a:moveTo>
                  <a:pt x="22944" y="29584"/>
                </a:moveTo>
                <a:lnTo>
                  <a:pt x="22682" y="30479"/>
                </a:lnTo>
                <a:lnTo>
                  <a:pt x="24608" y="30479"/>
                </a:lnTo>
                <a:lnTo>
                  <a:pt x="22944" y="29584"/>
                </a:lnTo>
                <a:close/>
              </a:path>
              <a:path w="678179" h="485139">
                <a:moveTo>
                  <a:pt x="23054" y="29209"/>
                </a:moveTo>
                <a:lnTo>
                  <a:pt x="22250" y="29209"/>
                </a:lnTo>
                <a:lnTo>
                  <a:pt x="22944" y="29584"/>
                </a:lnTo>
                <a:lnTo>
                  <a:pt x="23054" y="29209"/>
                </a:lnTo>
                <a:close/>
              </a:path>
              <a:path w="678179" h="485139">
                <a:moveTo>
                  <a:pt x="53657" y="0"/>
                </a:moveTo>
                <a:lnTo>
                  <a:pt x="52336" y="0"/>
                </a:lnTo>
                <a:lnTo>
                  <a:pt x="38620" y="20319"/>
                </a:lnTo>
                <a:lnTo>
                  <a:pt x="25323" y="20319"/>
                </a:lnTo>
                <a:lnTo>
                  <a:pt x="26200" y="21589"/>
                </a:lnTo>
                <a:lnTo>
                  <a:pt x="39052" y="22859"/>
                </a:lnTo>
                <a:lnTo>
                  <a:pt x="39877" y="21589"/>
                </a:lnTo>
                <a:lnTo>
                  <a:pt x="53886" y="1269"/>
                </a:lnTo>
                <a:lnTo>
                  <a:pt x="53657" y="0"/>
                </a:lnTo>
                <a:close/>
              </a:path>
              <a:path w="678179" h="485139">
                <a:moveTo>
                  <a:pt x="25323" y="20319"/>
                </a:moveTo>
                <a:lnTo>
                  <a:pt x="25272" y="21589"/>
                </a:lnTo>
                <a:lnTo>
                  <a:pt x="26161" y="21671"/>
                </a:lnTo>
                <a:lnTo>
                  <a:pt x="25323" y="20319"/>
                </a:lnTo>
                <a:close/>
              </a:path>
            </a:pathLst>
          </a:custGeom>
          <a:solidFill>
            <a:srgbClr val="FFFFFF"/>
          </a:solidFill>
        </p:spPr>
        <p:txBody>
          <a:bodyPr wrap="square" lIns="0" tIns="0" rIns="0" bIns="0" rtlCol="0"/>
          <a:lstStyle/>
          <a:p>
            <a:endParaRPr/>
          </a:p>
        </p:txBody>
      </p:sp>
      <p:sp>
        <p:nvSpPr>
          <p:cNvPr id="2434" name="object 2434"/>
          <p:cNvSpPr/>
          <p:nvPr/>
        </p:nvSpPr>
        <p:spPr>
          <a:xfrm>
            <a:off x="6163755" y="3274038"/>
            <a:ext cx="31750" cy="31750"/>
          </a:xfrm>
          <a:custGeom>
            <a:avLst/>
            <a:gdLst/>
            <a:ahLst/>
            <a:cxnLst/>
            <a:rect l="l" t="t" r="r" b="b"/>
            <a:pathLst>
              <a:path w="31750" h="31750">
                <a:moveTo>
                  <a:pt x="24320" y="0"/>
                </a:moveTo>
                <a:lnTo>
                  <a:pt x="7010" y="0"/>
                </a:lnTo>
                <a:lnTo>
                  <a:pt x="0" y="7023"/>
                </a:lnTo>
                <a:lnTo>
                  <a:pt x="0" y="24307"/>
                </a:lnTo>
                <a:lnTo>
                  <a:pt x="7010" y="31330"/>
                </a:lnTo>
                <a:lnTo>
                  <a:pt x="24320" y="31330"/>
                </a:lnTo>
                <a:lnTo>
                  <a:pt x="26200" y="29451"/>
                </a:lnTo>
                <a:lnTo>
                  <a:pt x="8064" y="29451"/>
                </a:lnTo>
                <a:lnTo>
                  <a:pt x="1892" y="23279"/>
                </a:lnTo>
                <a:lnTo>
                  <a:pt x="1892" y="8077"/>
                </a:lnTo>
                <a:lnTo>
                  <a:pt x="8064" y="1905"/>
                </a:lnTo>
                <a:lnTo>
                  <a:pt x="26225" y="1905"/>
                </a:lnTo>
                <a:lnTo>
                  <a:pt x="24320" y="0"/>
                </a:lnTo>
                <a:close/>
              </a:path>
              <a:path w="31750" h="31750">
                <a:moveTo>
                  <a:pt x="26225" y="1905"/>
                </a:moveTo>
                <a:lnTo>
                  <a:pt x="23279" y="1905"/>
                </a:lnTo>
                <a:lnTo>
                  <a:pt x="29451" y="8077"/>
                </a:lnTo>
                <a:lnTo>
                  <a:pt x="29451" y="23279"/>
                </a:lnTo>
                <a:lnTo>
                  <a:pt x="23279" y="29451"/>
                </a:lnTo>
                <a:lnTo>
                  <a:pt x="26200" y="29451"/>
                </a:lnTo>
                <a:lnTo>
                  <a:pt x="31343" y="24307"/>
                </a:lnTo>
                <a:lnTo>
                  <a:pt x="31343" y="7023"/>
                </a:lnTo>
                <a:lnTo>
                  <a:pt x="26225" y="1905"/>
                </a:lnTo>
                <a:close/>
              </a:path>
            </a:pathLst>
          </a:custGeom>
          <a:solidFill>
            <a:srgbClr val="FFFFFF"/>
          </a:solidFill>
        </p:spPr>
        <p:txBody>
          <a:bodyPr wrap="square" lIns="0" tIns="0" rIns="0" bIns="0" rtlCol="0"/>
          <a:lstStyle/>
          <a:p>
            <a:endParaRPr/>
          </a:p>
        </p:txBody>
      </p:sp>
      <p:sp>
        <p:nvSpPr>
          <p:cNvPr id="2435" name="object 2435"/>
          <p:cNvSpPr/>
          <p:nvPr/>
        </p:nvSpPr>
        <p:spPr>
          <a:xfrm>
            <a:off x="1739684" y="3435043"/>
            <a:ext cx="120014" cy="0"/>
          </a:xfrm>
          <a:custGeom>
            <a:avLst/>
            <a:gdLst/>
            <a:ahLst/>
            <a:cxnLst/>
            <a:rect l="l" t="t" r="r" b="b"/>
            <a:pathLst>
              <a:path w="120014">
                <a:moveTo>
                  <a:pt x="0" y="0"/>
                </a:moveTo>
                <a:lnTo>
                  <a:pt x="119595" y="0"/>
                </a:lnTo>
              </a:path>
            </a:pathLst>
          </a:custGeom>
          <a:ln w="3175">
            <a:solidFill>
              <a:srgbClr val="FFFFFF"/>
            </a:solidFill>
          </a:ln>
        </p:spPr>
        <p:txBody>
          <a:bodyPr wrap="square" lIns="0" tIns="0" rIns="0" bIns="0" rtlCol="0"/>
          <a:lstStyle/>
          <a:p>
            <a:endParaRPr/>
          </a:p>
        </p:txBody>
      </p:sp>
      <p:sp>
        <p:nvSpPr>
          <p:cNvPr id="2436" name="object 2436"/>
          <p:cNvSpPr/>
          <p:nvPr/>
        </p:nvSpPr>
        <p:spPr>
          <a:xfrm>
            <a:off x="1740484" y="3155008"/>
            <a:ext cx="0" cy="279400"/>
          </a:xfrm>
          <a:custGeom>
            <a:avLst/>
            <a:gdLst/>
            <a:ahLst/>
            <a:cxnLst/>
            <a:rect l="l" t="t" r="r" b="b"/>
            <a:pathLst>
              <a:path h="279400">
                <a:moveTo>
                  <a:pt x="0" y="0"/>
                </a:moveTo>
                <a:lnTo>
                  <a:pt x="0" y="279400"/>
                </a:lnTo>
              </a:path>
            </a:pathLst>
          </a:custGeom>
          <a:ln w="3175">
            <a:solidFill>
              <a:srgbClr val="FFFFFF"/>
            </a:solidFill>
          </a:ln>
        </p:spPr>
        <p:txBody>
          <a:bodyPr wrap="square" lIns="0" tIns="0" rIns="0" bIns="0" rtlCol="0"/>
          <a:lstStyle/>
          <a:p>
            <a:endParaRPr/>
          </a:p>
        </p:txBody>
      </p:sp>
      <p:sp>
        <p:nvSpPr>
          <p:cNvPr id="2437" name="object 2437"/>
          <p:cNvSpPr/>
          <p:nvPr/>
        </p:nvSpPr>
        <p:spPr>
          <a:xfrm>
            <a:off x="1739684" y="3154373"/>
            <a:ext cx="118110" cy="0"/>
          </a:xfrm>
          <a:custGeom>
            <a:avLst/>
            <a:gdLst/>
            <a:ahLst/>
            <a:cxnLst/>
            <a:rect l="l" t="t" r="r" b="b"/>
            <a:pathLst>
              <a:path w="118110">
                <a:moveTo>
                  <a:pt x="0" y="0"/>
                </a:moveTo>
                <a:lnTo>
                  <a:pt x="117995" y="0"/>
                </a:lnTo>
              </a:path>
            </a:pathLst>
          </a:custGeom>
          <a:ln w="3175">
            <a:solidFill>
              <a:srgbClr val="FFFFFF"/>
            </a:solidFill>
          </a:ln>
        </p:spPr>
        <p:txBody>
          <a:bodyPr wrap="square" lIns="0" tIns="0" rIns="0" bIns="0" rtlCol="0"/>
          <a:lstStyle/>
          <a:p>
            <a:endParaRPr/>
          </a:p>
        </p:txBody>
      </p:sp>
      <p:sp>
        <p:nvSpPr>
          <p:cNvPr id="2438" name="object 2438"/>
          <p:cNvSpPr/>
          <p:nvPr/>
        </p:nvSpPr>
        <p:spPr>
          <a:xfrm>
            <a:off x="1740080" y="3153103"/>
            <a:ext cx="118745" cy="0"/>
          </a:xfrm>
          <a:custGeom>
            <a:avLst/>
            <a:gdLst/>
            <a:ahLst/>
            <a:cxnLst/>
            <a:rect l="l" t="t" r="r" b="b"/>
            <a:pathLst>
              <a:path w="118744">
                <a:moveTo>
                  <a:pt x="0" y="0"/>
                </a:moveTo>
                <a:lnTo>
                  <a:pt x="118399" y="0"/>
                </a:lnTo>
              </a:path>
            </a:pathLst>
          </a:custGeom>
          <a:ln w="3175">
            <a:solidFill>
              <a:srgbClr val="FFFFFF"/>
            </a:solidFill>
          </a:ln>
        </p:spPr>
        <p:txBody>
          <a:bodyPr wrap="square" lIns="0" tIns="0" rIns="0" bIns="0" rtlCol="0"/>
          <a:lstStyle/>
          <a:p>
            <a:endParaRPr/>
          </a:p>
        </p:txBody>
      </p:sp>
      <p:sp>
        <p:nvSpPr>
          <p:cNvPr id="2439" name="object 2439"/>
          <p:cNvSpPr/>
          <p:nvPr/>
        </p:nvSpPr>
        <p:spPr>
          <a:xfrm>
            <a:off x="1858479" y="3152469"/>
            <a:ext cx="0" cy="281940"/>
          </a:xfrm>
          <a:custGeom>
            <a:avLst/>
            <a:gdLst/>
            <a:ahLst/>
            <a:cxnLst/>
            <a:rect l="l" t="t" r="r" b="b"/>
            <a:pathLst>
              <a:path h="281939">
                <a:moveTo>
                  <a:pt x="0" y="0"/>
                </a:moveTo>
                <a:lnTo>
                  <a:pt x="0" y="281939"/>
                </a:lnTo>
              </a:path>
            </a:pathLst>
          </a:custGeom>
          <a:ln w="3175">
            <a:solidFill>
              <a:srgbClr val="FFFFFF"/>
            </a:solidFill>
          </a:ln>
        </p:spPr>
        <p:txBody>
          <a:bodyPr wrap="square" lIns="0" tIns="0" rIns="0" bIns="0" rtlCol="0"/>
          <a:lstStyle/>
          <a:p>
            <a:endParaRPr/>
          </a:p>
        </p:txBody>
      </p:sp>
      <p:sp>
        <p:nvSpPr>
          <p:cNvPr id="2440" name="object 2440"/>
          <p:cNvSpPr/>
          <p:nvPr/>
        </p:nvSpPr>
        <p:spPr>
          <a:xfrm>
            <a:off x="6069749" y="2707001"/>
            <a:ext cx="220979" cy="481330"/>
          </a:xfrm>
          <a:custGeom>
            <a:avLst/>
            <a:gdLst/>
            <a:ahLst/>
            <a:cxnLst/>
            <a:rect l="l" t="t" r="r" b="b"/>
            <a:pathLst>
              <a:path w="220979" h="481330">
                <a:moveTo>
                  <a:pt x="0" y="61442"/>
                </a:moveTo>
                <a:lnTo>
                  <a:pt x="13716" y="77165"/>
                </a:lnTo>
                <a:lnTo>
                  <a:pt x="19278" y="83997"/>
                </a:lnTo>
                <a:lnTo>
                  <a:pt x="23101" y="92532"/>
                </a:lnTo>
                <a:lnTo>
                  <a:pt x="28663" y="97294"/>
                </a:lnTo>
                <a:lnTo>
                  <a:pt x="33185" y="100698"/>
                </a:lnTo>
                <a:lnTo>
                  <a:pt x="35280" y="106502"/>
                </a:lnTo>
                <a:lnTo>
                  <a:pt x="42240" y="115379"/>
                </a:lnTo>
                <a:lnTo>
                  <a:pt x="47777" y="125260"/>
                </a:lnTo>
                <a:lnTo>
                  <a:pt x="49530" y="131064"/>
                </a:lnTo>
                <a:lnTo>
                  <a:pt x="51955" y="136525"/>
                </a:lnTo>
                <a:lnTo>
                  <a:pt x="52641" y="141300"/>
                </a:lnTo>
                <a:lnTo>
                  <a:pt x="56134" y="145376"/>
                </a:lnTo>
                <a:lnTo>
                  <a:pt x="57518" y="152209"/>
                </a:lnTo>
                <a:lnTo>
                  <a:pt x="60417" y="161074"/>
                </a:lnTo>
                <a:lnTo>
                  <a:pt x="61353" y="163804"/>
                </a:lnTo>
                <a:lnTo>
                  <a:pt x="66217" y="169265"/>
                </a:lnTo>
                <a:lnTo>
                  <a:pt x="68300" y="177787"/>
                </a:lnTo>
                <a:lnTo>
                  <a:pt x="71424" y="187007"/>
                </a:lnTo>
                <a:lnTo>
                  <a:pt x="75590" y="195872"/>
                </a:lnTo>
                <a:lnTo>
                  <a:pt x="79082" y="206108"/>
                </a:lnTo>
                <a:lnTo>
                  <a:pt x="82905" y="213271"/>
                </a:lnTo>
                <a:lnTo>
                  <a:pt x="84988" y="221107"/>
                </a:lnTo>
                <a:lnTo>
                  <a:pt x="90881" y="227939"/>
                </a:lnTo>
                <a:lnTo>
                  <a:pt x="92976" y="237820"/>
                </a:lnTo>
                <a:lnTo>
                  <a:pt x="96469" y="243636"/>
                </a:lnTo>
                <a:lnTo>
                  <a:pt x="96469" y="250799"/>
                </a:lnTo>
                <a:lnTo>
                  <a:pt x="94729" y="258978"/>
                </a:lnTo>
                <a:lnTo>
                  <a:pt x="94373" y="269557"/>
                </a:lnTo>
                <a:lnTo>
                  <a:pt x="96469" y="281139"/>
                </a:lnTo>
                <a:lnTo>
                  <a:pt x="96443" y="286880"/>
                </a:lnTo>
                <a:lnTo>
                  <a:pt x="96088" y="298132"/>
                </a:lnTo>
                <a:lnTo>
                  <a:pt x="96443" y="324053"/>
                </a:lnTo>
                <a:lnTo>
                  <a:pt x="94361" y="327469"/>
                </a:lnTo>
                <a:lnTo>
                  <a:pt x="96443" y="333273"/>
                </a:lnTo>
                <a:lnTo>
                  <a:pt x="95415" y="340093"/>
                </a:lnTo>
                <a:lnTo>
                  <a:pt x="94361" y="349631"/>
                </a:lnTo>
                <a:lnTo>
                  <a:pt x="94703" y="356133"/>
                </a:lnTo>
                <a:lnTo>
                  <a:pt x="95745" y="360210"/>
                </a:lnTo>
                <a:lnTo>
                  <a:pt x="93662" y="366356"/>
                </a:lnTo>
                <a:lnTo>
                  <a:pt x="93662" y="375234"/>
                </a:lnTo>
                <a:lnTo>
                  <a:pt x="94018" y="379996"/>
                </a:lnTo>
                <a:lnTo>
                  <a:pt x="94361" y="387502"/>
                </a:lnTo>
                <a:lnTo>
                  <a:pt x="93630" y="405962"/>
                </a:lnTo>
                <a:lnTo>
                  <a:pt x="93278" y="424429"/>
                </a:lnTo>
                <a:lnTo>
                  <a:pt x="93293" y="442850"/>
                </a:lnTo>
                <a:lnTo>
                  <a:pt x="93662" y="461175"/>
                </a:lnTo>
                <a:lnTo>
                  <a:pt x="93392" y="468439"/>
                </a:lnTo>
                <a:lnTo>
                  <a:pt x="93306" y="478917"/>
                </a:lnTo>
                <a:lnTo>
                  <a:pt x="93662" y="480949"/>
                </a:lnTo>
                <a:lnTo>
                  <a:pt x="118135" y="480923"/>
                </a:lnTo>
                <a:lnTo>
                  <a:pt x="118554" y="474789"/>
                </a:lnTo>
                <a:lnTo>
                  <a:pt x="118554" y="468439"/>
                </a:lnTo>
                <a:lnTo>
                  <a:pt x="118804" y="461175"/>
                </a:lnTo>
                <a:lnTo>
                  <a:pt x="119339" y="440144"/>
                </a:lnTo>
                <a:lnTo>
                  <a:pt x="120072" y="416409"/>
                </a:lnTo>
                <a:lnTo>
                  <a:pt x="120252" y="392837"/>
                </a:lnTo>
                <a:lnTo>
                  <a:pt x="119164" y="370941"/>
                </a:lnTo>
                <a:lnTo>
                  <a:pt x="119672" y="360210"/>
                </a:lnTo>
                <a:lnTo>
                  <a:pt x="120002" y="352742"/>
                </a:lnTo>
                <a:lnTo>
                  <a:pt x="121123" y="332800"/>
                </a:lnTo>
                <a:lnTo>
                  <a:pt x="122043" y="312896"/>
                </a:lnTo>
                <a:lnTo>
                  <a:pt x="122731" y="292992"/>
                </a:lnTo>
                <a:lnTo>
                  <a:pt x="123151" y="273050"/>
                </a:lnTo>
                <a:lnTo>
                  <a:pt x="124612" y="264490"/>
                </a:lnTo>
                <a:lnTo>
                  <a:pt x="124612" y="261823"/>
                </a:lnTo>
                <a:lnTo>
                  <a:pt x="123151" y="253847"/>
                </a:lnTo>
                <a:lnTo>
                  <a:pt x="127965" y="243230"/>
                </a:lnTo>
                <a:lnTo>
                  <a:pt x="129209" y="236880"/>
                </a:lnTo>
                <a:lnTo>
                  <a:pt x="131495" y="234645"/>
                </a:lnTo>
                <a:lnTo>
                  <a:pt x="134020" y="230009"/>
                </a:lnTo>
                <a:lnTo>
                  <a:pt x="118173" y="230009"/>
                </a:lnTo>
                <a:lnTo>
                  <a:pt x="116713" y="229463"/>
                </a:lnTo>
                <a:lnTo>
                  <a:pt x="116776" y="223189"/>
                </a:lnTo>
                <a:lnTo>
                  <a:pt x="117132" y="218884"/>
                </a:lnTo>
                <a:lnTo>
                  <a:pt x="117573" y="208939"/>
                </a:lnTo>
                <a:lnTo>
                  <a:pt x="118198" y="198939"/>
                </a:lnTo>
                <a:lnTo>
                  <a:pt x="119192" y="193662"/>
                </a:lnTo>
                <a:lnTo>
                  <a:pt x="96227" y="193662"/>
                </a:lnTo>
                <a:lnTo>
                  <a:pt x="91871" y="184150"/>
                </a:lnTo>
                <a:lnTo>
                  <a:pt x="66103" y="130200"/>
                </a:lnTo>
                <a:lnTo>
                  <a:pt x="64249" y="122301"/>
                </a:lnTo>
                <a:lnTo>
                  <a:pt x="62649" y="110350"/>
                </a:lnTo>
                <a:lnTo>
                  <a:pt x="61659" y="102031"/>
                </a:lnTo>
                <a:lnTo>
                  <a:pt x="50152" y="102031"/>
                </a:lnTo>
                <a:lnTo>
                  <a:pt x="45275" y="94488"/>
                </a:lnTo>
                <a:lnTo>
                  <a:pt x="37896" y="87376"/>
                </a:lnTo>
                <a:lnTo>
                  <a:pt x="34645" y="80581"/>
                </a:lnTo>
                <a:lnTo>
                  <a:pt x="19138" y="62750"/>
                </a:lnTo>
                <a:lnTo>
                  <a:pt x="0" y="61442"/>
                </a:lnTo>
                <a:close/>
              </a:path>
              <a:path w="220979" h="481330">
                <a:moveTo>
                  <a:pt x="206349" y="90716"/>
                </a:moveTo>
                <a:lnTo>
                  <a:pt x="187020" y="124053"/>
                </a:lnTo>
                <a:lnTo>
                  <a:pt x="181838" y="127736"/>
                </a:lnTo>
                <a:lnTo>
                  <a:pt x="157772" y="161074"/>
                </a:lnTo>
                <a:lnTo>
                  <a:pt x="148348" y="180047"/>
                </a:lnTo>
                <a:lnTo>
                  <a:pt x="135065" y="202819"/>
                </a:lnTo>
                <a:lnTo>
                  <a:pt x="127127" y="215658"/>
                </a:lnTo>
                <a:lnTo>
                  <a:pt x="118173" y="230009"/>
                </a:lnTo>
                <a:lnTo>
                  <a:pt x="134020" y="230009"/>
                </a:lnTo>
                <a:lnTo>
                  <a:pt x="136067" y="226250"/>
                </a:lnTo>
                <a:lnTo>
                  <a:pt x="139192" y="223189"/>
                </a:lnTo>
                <a:lnTo>
                  <a:pt x="143167" y="219506"/>
                </a:lnTo>
                <a:lnTo>
                  <a:pt x="146964" y="214884"/>
                </a:lnTo>
                <a:lnTo>
                  <a:pt x="150279" y="208127"/>
                </a:lnTo>
                <a:lnTo>
                  <a:pt x="154444" y="202819"/>
                </a:lnTo>
                <a:lnTo>
                  <a:pt x="156946" y="197091"/>
                </a:lnTo>
                <a:lnTo>
                  <a:pt x="162382" y="184823"/>
                </a:lnTo>
                <a:lnTo>
                  <a:pt x="165277" y="179095"/>
                </a:lnTo>
                <a:lnTo>
                  <a:pt x="166954" y="174599"/>
                </a:lnTo>
                <a:lnTo>
                  <a:pt x="168821" y="169697"/>
                </a:lnTo>
                <a:lnTo>
                  <a:pt x="173656" y="165188"/>
                </a:lnTo>
                <a:lnTo>
                  <a:pt x="179247" y="158673"/>
                </a:lnTo>
                <a:lnTo>
                  <a:pt x="183076" y="152209"/>
                </a:lnTo>
                <a:lnTo>
                  <a:pt x="186753" y="146189"/>
                </a:lnTo>
                <a:lnTo>
                  <a:pt x="190512" y="140271"/>
                </a:lnTo>
                <a:lnTo>
                  <a:pt x="193217" y="135153"/>
                </a:lnTo>
                <a:lnTo>
                  <a:pt x="196532" y="128816"/>
                </a:lnTo>
                <a:lnTo>
                  <a:pt x="198412" y="126365"/>
                </a:lnTo>
                <a:lnTo>
                  <a:pt x="202984" y="122478"/>
                </a:lnTo>
                <a:lnTo>
                  <a:pt x="205295" y="118173"/>
                </a:lnTo>
                <a:lnTo>
                  <a:pt x="207162" y="113677"/>
                </a:lnTo>
                <a:lnTo>
                  <a:pt x="209867" y="109181"/>
                </a:lnTo>
                <a:lnTo>
                  <a:pt x="213423" y="103670"/>
                </a:lnTo>
                <a:lnTo>
                  <a:pt x="216369" y="99034"/>
                </a:lnTo>
                <a:lnTo>
                  <a:pt x="220357" y="91224"/>
                </a:lnTo>
                <a:lnTo>
                  <a:pt x="206349" y="90716"/>
                </a:lnTo>
                <a:close/>
              </a:path>
              <a:path w="220979" h="481330">
                <a:moveTo>
                  <a:pt x="76860" y="6057"/>
                </a:moveTo>
                <a:lnTo>
                  <a:pt x="68135" y="11366"/>
                </a:lnTo>
                <a:lnTo>
                  <a:pt x="56210" y="32245"/>
                </a:lnTo>
                <a:lnTo>
                  <a:pt x="40754" y="38430"/>
                </a:lnTo>
                <a:lnTo>
                  <a:pt x="67233" y="43141"/>
                </a:lnTo>
                <a:lnTo>
                  <a:pt x="69570" y="47726"/>
                </a:lnTo>
                <a:lnTo>
                  <a:pt x="71894" y="57378"/>
                </a:lnTo>
                <a:lnTo>
                  <a:pt x="78403" y="72409"/>
                </a:lnTo>
                <a:lnTo>
                  <a:pt x="83234" y="78873"/>
                </a:lnTo>
                <a:lnTo>
                  <a:pt x="86317" y="85140"/>
                </a:lnTo>
                <a:lnTo>
                  <a:pt x="86401" y="85509"/>
                </a:lnTo>
                <a:lnTo>
                  <a:pt x="87820" y="100063"/>
                </a:lnTo>
                <a:lnTo>
                  <a:pt x="89674" y="106019"/>
                </a:lnTo>
                <a:lnTo>
                  <a:pt x="89358" y="112204"/>
                </a:lnTo>
                <a:lnTo>
                  <a:pt x="89303" y="115379"/>
                </a:lnTo>
                <a:lnTo>
                  <a:pt x="92011" y="120243"/>
                </a:lnTo>
                <a:lnTo>
                  <a:pt x="92011" y="129425"/>
                </a:lnTo>
                <a:lnTo>
                  <a:pt x="94347" y="140817"/>
                </a:lnTo>
                <a:lnTo>
                  <a:pt x="95758" y="155575"/>
                </a:lnTo>
                <a:lnTo>
                  <a:pt x="97083" y="177787"/>
                </a:lnTo>
                <a:lnTo>
                  <a:pt x="97176" y="179095"/>
                </a:lnTo>
                <a:lnTo>
                  <a:pt x="98564" y="186334"/>
                </a:lnTo>
                <a:lnTo>
                  <a:pt x="96227" y="193662"/>
                </a:lnTo>
                <a:lnTo>
                  <a:pt x="119192" y="193662"/>
                </a:lnTo>
                <a:lnTo>
                  <a:pt x="120014" y="189291"/>
                </a:lnTo>
                <a:lnTo>
                  <a:pt x="124687" y="178981"/>
                </a:lnTo>
                <a:lnTo>
                  <a:pt x="127266" y="173418"/>
                </a:lnTo>
                <a:lnTo>
                  <a:pt x="130085" y="167449"/>
                </a:lnTo>
                <a:lnTo>
                  <a:pt x="111188" y="167449"/>
                </a:lnTo>
                <a:lnTo>
                  <a:pt x="111249" y="125336"/>
                </a:lnTo>
                <a:lnTo>
                  <a:pt x="105384" y="125336"/>
                </a:lnTo>
                <a:lnTo>
                  <a:pt x="103689" y="106019"/>
                </a:lnTo>
                <a:lnTo>
                  <a:pt x="103563" y="103670"/>
                </a:lnTo>
                <a:lnTo>
                  <a:pt x="103327" y="93814"/>
                </a:lnTo>
                <a:lnTo>
                  <a:pt x="101320" y="72409"/>
                </a:lnTo>
                <a:lnTo>
                  <a:pt x="101306" y="71374"/>
                </a:lnTo>
                <a:lnTo>
                  <a:pt x="101790" y="64820"/>
                </a:lnTo>
                <a:lnTo>
                  <a:pt x="102057" y="59766"/>
                </a:lnTo>
                <a:lnTo>
                  <a:pt x="102399" y="58521"/>
                </a:lnTo>
                <a:lnTo>
                  <a:pt x="91757" y="58521"/>
                </a:lnTo>
                <a:lnTo>
                  <a:pt x="88938" y="51714"/>
                </a:lnTo>
                <a:lnTo>
                  <a:pt x="87511" y="40005"/>
                </a:lnTo>
                <a:lnTo>
                  <a:pt x="87499" y="37147"/>
                </a:lnTo>
                <a:lnTo>
                  <a:pt x="88417" y="18923"/>
                </a:lnTo>
                <a:lnTo>
                  <a:pt x="76860" y="6057"/>
                </a:lnTo>
                <a:close/>
              </a:path>
              <a:path w="220979" h="481330">
                <a:moveTo>
                  <a:pt x="140436" y="44577"/>
                </a:moveTo>
                <a:lnTo>
                  <a:pt x="140347" y="45148"/>
                </a:lnTo>
                <a:lnTo>
                  <a:pt x="133654" y="56756"/>
                </a:lnTo>
                <a:lnTo>
                  <a:pt x="132588" y="100863"/>
                </a:lnTo>
                <a:lnTo>
                  <a:pt x="127050" y="132245"/>
                </a:lnTo>
                <a:lnTo>
                  <a:pt x="123393" y="143090"/>
                </a:lnTo>
                <a:lnTo>
                  <a:pt x="118078" y="153022"/>
                </a:lnTo>
                <a:lnTo>
                  <a:pt x="111188" y="167449"/>
                </a:lnTo>
                <a:lnTo>
                  <a:pt x="130085" y="167449"/>
                </a:lnTo>
                <a:lnTo>
                  <a:pt x="131152" y="165188"/>
                </a:lnTo>
                <a:lnTo>
                  <a:pt x="134378" y="157149"/>
                </a:lnTo>
                <a:lnTo>
                  <a:pt x="135492" y="153009"/>
                </a:lnTo>
                <a:lnTo>
                  <a:pt x="138696" y="148361"/>
                </a:lnTo>
                <a:lnTo>
                  <a:pt x="140004" y="144551"/>
                </a:lnTo>
                <a:lnTo>
                  <a:pt x="142367" y="139496"/>
                </a:lnTo>
                <a:lnTo>
                  <a:pt x="144741" y="133553"/>
                </a:lnTo>
                <a:lnTo>
                  <a:pt x="146037" y="124688"/>
                </a:lnTo>
                <a:lnTo>
                  <a:pt x="147028" y="122301"/>
                </a:lnTo>
                <a:lnTo>
                  <a:pt x="152726" y="110350"/>
                </a:lnTo>
                <a:lnTo>
                  <a:pt x="155671" y="104089"/>
                </a:lnTo>
                <a:lnTo>
                  <a:pt x="141998" y="104089"/>
                </a:lnTo>
                <a:lnTo>
                  <a:pt x="143497" y="60693"/>
                </a:lnTo>
                <a:lnTo>
                  <a:pt x="140436" y="44577"/>
                </a:lnTo>
                <a:close/>
              </a:path>
              <a:path w="220979" h="481330">
                <a:moveTo>
                  <a:pt x="127736" y="71374"/>
                </a:moveTo>
                <a:lnTo>
                  <a:pt x="120802" y="90551"/>
                </a:lnTo>
                <a:lnTo>
                  <a:pt x="115925" y="97599"/>
                </a:lnTo>
                <a:lnTo>
                  <a:pt x="112356" y="107508"/>
                </a:lnTo>
                <a:lnTo>
                  <a:pt x="112801" y="140817"/>
                </a:lnTo>
                <a:lnTo>
                  <a:pt x="116484" y="128181"/>
                </a:lnTo>
                <a:lnTo>
                  <a:pt x="122237" y="116205"/>
                </a:lnTo>
                <a:lnTo>
                  <a:pt x="127736" y="71374"/>
                </a:lnTo>
                <a:close/>
              </a:path>
              <a:path w="220979" h="481330">
                <a:moveTo>
                  <a:pt x="111277" y="110503"/>
                </a:moveTo>
                <a:lnTo>
                  <a:pt x="110020" y="113995"/>
                </a:lnTo>
                <a:lnTo>
                  <a:pt x="105384" y="125336"/>
                </a:lnTo>
                <a:lnTo>
                  <a:pt x="111249" y="125336"/>
                </a:lnTo>
                <a:lnTo>
                  <a:pt x="111277" y="110503"/>
                </a:lnTo>
                <a:close/>
              </a:path>
              <a:path w="220979" h="481330">
                <a:moveTo>
                  <a:pt x="111417" y="37147"/>
                </a:moveTo>
                <a:lnTo>
                  <a:pt x="111277" y="110503"/>
                </a:lnTo>
                <a:lnTo>
                  <a:pt x="112356" y="107508"/>
                </a:lnTo>
                <a:lnTo>
                  <a:pt x="111417" y="37147"/>
                </a:lnTo>
                <a:close/>
              </a:path>
              <a:path w="220979" h="481330">
                <a:moveTo>
                  <a:pt x="180060" y="41579"/>
                </a:moveTo>
                <a:lnTo>
                  <a:pt x="156273" y="59283"/>
                </a:lnTo>
                <a:lnTo>
                  <a:pt x="141998" y="104089"/>
                </a:lnTo>
                <a:lnTo>
                  <a:pt x="155671" y="104089"/>
                </a:lnTo>
                <a:lnTo>
                  <a:pt x="159613" y="95707"/>
                </a:lnTo>
                <a:lnTo>
                  <a:pt x="158318" y="88087"/>
                </a:lnTo>
                <a:lnTo>
                  <a:pt x="158953" y="85140"/>
                </a:lnTo>
                <a:lnTo>
                  <a:pt x="180060" y="41579"/>
                </a:lnTo>
                <a:close/>
              </a:path>
              <a:path w="220979" h="481330">
                <a:moveTo>
                  <a:pt x="36868" y="40005"/>
                </a:moveTo>
                <a:lnTo>
                  <a:pt x="45275" y="82461"/>
                </a:lnTo>
                <a:lnTo>
                  <a:pt x="50152" y="102031"/>
                </a:lnTo>
                <a:lnTo>
                  <a:pt x="61659" y="102031"/>
                </a:lnTo>
                <a:lnTo>
                  <a:pt x="61252" y="98602"/>
                </a:lnTo>
                <a:lnTo>
                  <a:pt x="59225" y="90551"/>
                </a:lnTo>
                <a:lnTo>
                  <a:pt x="58039" y="85509"/>
                </a:lnTo>
                <a:lnTo>
                  <a:pt x="55511" y="76492"/>
                </a:lnTo>
                <a:lnTo>
                  <a:pt x="54127" y="69494"/>
                </a:lnTo>
                <a:lnTo>
                  <a:pt x="51828" y="62255"/>
                </a:lnTo>
                <a:lnTo>
                  <a:pt x="51142" y="53911"/>
                </a:lnTo>
                <a:lnTo>
                  <a:pt x="49060" y="47815"/>
                </a:lnTo>
                <a:lnTo>
                  <a:pt x="36868" y="40005"/>
                </a:lnTo>
                <a:close/>
              </a:path>
              <a:path w="220979" h="481330">
                <a:moveTo>
                  <a:pt x="102565" y="0"/>
                </a:moveTo>
                <a:lnTo>
                  <a:pt x="99999" y="8089"/>
                </a:lnTo>
                <a:lnTo>
                  <a:pt x="99479" y="16408"/>
                </a:lnTo>
                <a:lnTo>
                  <a:pt x="97929" y="27495"/>
                </a:lnTo>
                <a:lnTo>
                  <a:pt x="94843" y="34556"/>
                </a:lnTo>
                <a:lnTo>
                  <a:pt x="94815" y="43141"/>
                </a:lnTo>
                <a:lnTo>
                  <a:pt x="93827" y="52209"/>
                </a:lnTo>
                <a:lnTo>
                  <a:pt x="91757" y="58521"/>
                </a:lnTo>
                <a:lnTo>
                  <a:pt x="102399" y="58521"/>
                </a:lnTo>
                <a:lnTo>
                  <a:pt x="104622" y="50444"/>
                </a:lnTo>
                <a:lnTo>
                  <a:pt x="106551" y="38430"/>
                </a:lnTo>
                <a:lnTo>
                  <a:pt x="108216" y="28257"/>
                </a:lnTo>
                <a:lnTo>
                  <a:pt x="108978" y="16154"/>
                </a:lnTo>
                <a:lnTo>
                  <a:pt x="111010" y="7048"/>
                </a:lnTo>
                <a:lnTo>
                  <a:pt x="102565" y="0"/>
                </a:lnTo>
                <a:close/>
              </a:path>
            </a:pathLst>
          </a:custGeom>
          <a:solidFill>
            <a:srgbClr val="F9FCFF"/>
          </a:solidFill>
        </p:spPr>
        <p:txBody>
          <a:bodyPr wrap="square" lIns="0" tIns="0" rIns="0" bIns="0" rtlCol="0"/>
          <a:lstStyle/>
          <a:p>
            <a:endParaRPr/>
          </a:p>
        </p:txBody>
      </p:sp>
      <p:sp>
        <p:nvSpPr>
          <p:cNvPr id="2441" name="object 2441"/>
          <p:cNvSpPr/>
          <p:nvPr/>
        </p:nvSpPr>
        <p:spPr>
          <a:xfrm>
            <a:off x="6069114" y="2707331"/>
            <a:ext cx="221615" cy="481330"/>
          </a:xfrm>
          <a:custGeom>
            <a:avLst/>
            <a:gdLst/>
            <a:ahLst/>
            <a:cxnLst/>
            <a:rect l="l" t="t" r="r" b="b"/>
            <a:pathLst>
              <a:path w="221614" h="481330">
                <a:moveTo>
                  <a:pt x="685" y="60959"/>
                </a:moveTo>
                <a:lnTo>
                  <a:pt x="0" y="60959"/>
                </a:lnTo>
                <a:lnTo>
                  <a:pt x="101" y="62229"/>
                </a:lnTo>
                <a:lnTo>
                  <a:pt x="13817" y="77469"/>
                </a:lnTo>
                <a:lnTo>
                  <a:pt x="19316" y="85089"/>
                </a:lnTo>
                <a:lnTo>
                  <a:pt x="23088" y="92709"/>
                </a:lnTo>
                <a:lnTo>
                  <a:pt x="23266" y="93979"/>
                </a:lnTo>
                <a:lnTo>
                  <a:pt x="28879" y="97789"/>
                </a:lnTo>
                <a:lnTo>
                  <a:pt x="33223" y="101599"/>
                </a:lnTo>
                <a:lnTo>
                  <a:pt x="35242" y="106679"/>
                </a:lnTo>
                <a:lnTo>
                  <a:pt x="42278" y="115569"/>
                </a:lnTo>
                <a:lnTo>
                  <a:pt x="47777" y="125729"/>
                </a:lnTo>
                <a:lnTo>
                  <a:pt x="49504" y="132079"/>
                </a:lnTo>
                <a:lnTo>
                  <a:pt x="51904" y="137159"/>
                </a:lnTo>
                <a:lnTo>
                  <a:pt x="52578" y="142239"/>
                </a:lnTo>
                <a:lnTo>
                  <a:pt x="52743" y="142239"/>
                </a:lnTo>
                <a:lnTo>
                  <a:pt x="56095" y="146049"/>
                </a:lnTo>
                <a:lnTo>
                  <a:pt x="57480" y="152399"/>
                </a:lnTo>
                <a:lnTo>
                  <a:pt x="60261" y="161289"/>
                </a:lnTo>
                <a:lnTo>
                  <a:pt x="61328" y="163829"/>
                </a:lnTo>
                <a:lnTo>
                  <a:pt x="61455" y="165099"/>
                </a:lnTo>
                <a:lnTo>
                  <a:pt x="66205" y="170179"/>
                </a:lnTo>
                <a:lnTo>
                  <a:pt x="68980" y="180339"/>
                </a:lnTo>
                <a:lnTo>
                  <a:pt x="73307" y="193039"/>
                </a:lnTo>
                <a:lnTo>
                  <a:pt x="78249" y="204469"/>
                </a:lnTo>
                <a:lnTo>
                  <a:pt x="82867" y="213359"/>
                </a:lnTo>
                <a:lnTo>
                  <a:pt x="84937" y="220979"/>
                </a:lnTo>
                <a:lnTo>
                  <a:pt x="85090" y="222249"/>
                </a:lnTo>
                <a:lnTo>
                  <a:pt x="90881" y="228599"/>
                </a:lnTo>
                <a:lnTo>
                  <a:pt x="92925" y="238759"/>
                </a:lnTo>
                <a:lnTo>
                  <a:pt x="96393" y="243839"/>
                </a:lnTo>
                <a:lnTo>
                  <a:pt x="96393" y="251459"/>
                </a:lnTo>
                <a:lnTo>
                  <a:pt x="94665" y="259079"/>
                </a:lnTo>
                <a:lnTo>
                  <a:pt x="94297" y="269239"/>
                </a:lnTo>
                <a:lnTo>
                  <a:pt x="94310" y="270509"/>
                </a:lnTo>
                <a:lnTo>
                  <a:pt x="96393" y="281939"/>
                </a:lnTo>
                <a:lnTo>
                  <a:pt x="96373" y="285749"/>
                </a:lnTo>
                <a:lnTo>
                  <a:pt x="96253" y="290829"/>
                </a:lnTo>
                <a:lnTo>
                  <a:pt x="96062" y="297179"/>
                </a:lnTo>
                <a:lnTo>
                  <a:pt x="96110" y="304799"/>
                </a:lnTo>
                <a:lnTo>
                  <a:pt x="96367" y="323849"/>
                </a:lnTo>
                <a:lnTo>
                  <a:pt x="94386" y="327659"/>
                </a:lnTo>
                <a:lnTo>
                  <a:pt x="96354" y="334009"/>
                </a:lnTo>
                <a:lnTo>
                  <a:pt x="95338" y="340359"/>
                </a:lnTo>
                <a:lnTo>
                  <a:pt x="94284" y="349249"/>
                </a:lnTo>
                <a:lnTo>
                  <a:pt x="94653" y="356869"/>
                </a:lnTo>
                <a:lnTo>
                  <a:pt x="95643" y="360679"/>
                </a:lnTo>
                <a:lnTo>
                  <a:pt x="93637" y="367029"/>
                </a:lnTo>
                <a:lnTo>
                  <a:pt x="93599" y="375919"/>
                </a:lnTo>
                <a:lnTo>
                  <a:pt x="93941" y="379729"/>
                </a:lnTo>
                <a:lnTo>
                  <a:pt x="94227" y="386079"/>
                </a:lnTo>
                <a:lnTo>
                  <a:pt x="94186" y="392429"/>
                </a:lnTo>
                <a:lnTo>
                  <a:pt x="93599" y="400049"/>
                </a:lnTo>
                <a:lnTo>
                  <a:pt x="93243" y="411479"/>
                </a:lnTo>
                <a:lnTo>
                  <a:pt x="93599" y="417829"/>
                </a:lnTo>
                <a:lnTo>
                  <a:pt x="93243" y="425449"/>
                </a:lnTo>
                <a:lnTo>
                  <a:pt x="93243" y="439419"/>
                </a:lnTo>
                <a:lnTo>
                  <a:pt x="92557" y="445769"/>
                </a:lnTo>
                <a:lnTo>
                  <a:pt x="93929" y="450849"/>
                </a:lnTo>
                <a:lnTo>
                  <a:pt x="93329" y="468629"/>
                </a:lnTo>
                <a:lnTo>
                  <a:pt x="93256" y="478789"/>
                </a:lnTo>
                <a:lnTo>
                  <a:pt x="93611" y="481329"/>
                </a:lnTo>
                <a:lnTo>
                  <a:pt x="119468" y="481329"/>
                </a:lnTo>
                <a:lnTo>
                  <a:pt x="119552" y="480059"/>
                </a:lnTo>
                <a:lnTo>
                  <a:pt x="94894" y="480059"/>
                </a:lnTo>
                <a:lnTo>
                  <a:pt x="94653" y="478789"/>
                </a:lnTo>
                <a:lnTo>
                  <a:pt x="94745" y="468629"/>
                </a:lnTo>
                <a:lnTo>
                  <a:pt x="95021" y="461009"/>
                </a:lnTo>
                <a:lnTo>
                  <a:pt x="95227" y="454659"/>
                </a:lnTo>
                <a:lnTo>
                  <a:pt x="95326" y="450849"/>
                </a:lnTo>
                <a:lnTo>
                  <a:pt x="93967" y="445769"/>
                </a:lnTo>
                <a:lnTo>
                  <a:pt x="94653" y="440689"/>
                </a:lnTo>
                <a:lnTo>
                  <a:pt x="94653" y="425449"/>
                </a:lnTo>
                <a:lnTo>
                  <a:pt x="95021" y="417829"/>
                </a:lnTo>
                <a:lnTo>
                  <a:pt x="94653" y="411479"/>
                </a:lnTo>
                <a:lnTo>
                  <a:pt x="95008" y="400049"/>
                </a:lnTo>
                <a:lnTo>
                  <a:pt x="95607" y="392429"/>
                </a:lnTo>
                <a:lnTo>
                  <a:pt x="95647" y="386079"/>
                </a:lnTo>
                <a:lnTo>
                  <a:pt x="95351" y="379729"/>
                </a:lnTo>
                <a:lnTo>
                  <a:pt x="95021" y="375919"/>
                </a:lnTo>
                <a:lnTo>
                  <a:pt x="95021" y="367029"/>
                </a:lnTo>
                <a:lnTo>
                  <a:pt x="97053" y="360679"/>
                </a:lnTo>
                <a:lnTo>
                  <a:pt x="96050" y="356869"/>
                </a:lnTo>
                <a:lnTo>
                  <a:pt x="95707" y="350519"/>
                </a:lnTo>
                <a:lnTo>
                  <a:pt x="96748" y="340359"/>
                </a:lnTo>
                <a:lnTo>
                  <a:pt x="97777" y="334009"/>
                </a:lnTo>
                <a:lnTo>
                  <a:pt x="97739" y="332739"/>
                </a:lnTo>
                <a:lnTo>
                  <a:pt x="95770" y="327659"/>
                </a:lnTo>
                <a:lnTo>
                  <a:pt x="97675" y="325119"/>
                </a:lnTo>
                <a:lnTo>
                  <a:pt x="97601" y="309879"/>
                </a:lnTo>
                <a:lnTo>
                  <a:pt x="97532" y="304799"/>
                </a:lnTo>
                <a:lnTo>
                  <a:pt x="97485" y="297179"/>
                </a:lnTo>
                <a:lnTo>
                  <a:pt x="97675" y="290829"/>
                </a:lnTo>
                <a:lnTo>
                  <a:pt x="97790" y="281939"/>
                </a:lnTo>
                <a:lnTo>
                  <a:pt x="95707" y="269239"/>
                </a:lnTo>
                <a:lnTo>
                  <a:pt x="96062" y="259079"/>
                </a:lnTo>
                <a:lnTo>
                  <a:pt x="97790" y="251459"/>
                </a:lnTo>
                <a:lnTo>
                  <a:pt x="97701" y="243839"/>
                </a:lnTo>
                <a:lnTo>
                  <a:pt x="94284" y="237489"/>
                </a:lnTo>
                <a:lnTo>
                  <a:pt x="92202" y="228599"/>
                </a:lnTo>
                <a:lnTo>
                  <a:pt x="92062" y="227329"/>
                </a:lnTo>
                <a:lnTo>
                  <a:pt x="86258" y="220979"/>
                </a:lnTo>
                <a:lnTo>
                  <a:pt x="84213" y="213359"/>
                </a:lnTo>
                <a:lnTo>
                  <a:pt x="80352" y="205739"/>
                </a:lnTo>
                <a:lnTo>
                  <a:pt x="77165" y="196849"/>
                </a:lnTo>
                <a:lnTo>
                  <a:pt x="73537" y="187959"/>
                </a:lnTo>
                <a:lnTo>
                  <a:pt x="70117" y="180339"/>
                </a:lnTo>
                <a:lnTo>
                  <a:pt x="67551" y="168909"/>
                </a:lnTo>
                <a:lnTo>
                  <a:pt x="67386" y="168909"/>
                </a:lnTo>
                <a:lnTo>
                  <a:pt x="62611" y="163829"/>
                </a:lnTo>
                <a:lnTo>
                  <a:pt x="61607" y="161289"/>
                </a:lnTo>
                <a:lnTo>
                  <a:pt x="58851" y="152399"/>
                </a:lnTo>
                <a:lnTo>
                  <a:pt x="57454" y="146049"/>
                </a:lnTo>
                <a:lnTo>
                  <a:pt x="57289" y="144779"/>
                </a:lnTo>
                <a:lnTo>
                  <a:pt x="53962" y="140969"/>
                </a:lnTo>
                <a:lnTo>
                  <a:pt x="53289" y="137159"/>
                </a:lnTo>
                <a:lnTo>
                  <a:pt x="50825" y="130809"/>
                </a:lnTo>
                <a:lnTo>
                  <a:pt x="49098" y="125729"/>
                </a:lnTo>
                <a:lnTo>
                  <a:pt x="43421" y="115569"/>
                </a:lnTo>
                <a:lnTo>
                  <a:pt x="36537" y="106679"/>
                </a:lnTo>
                <a:lnTo>
                  <a:pt x="34480" y="100329"/>
                </a:lnTo>
                <a:lnTo>
                  <a:pt x="34251" y="100329"/>
                </a:lnTo>
                <a:lnTo>
                  <a:pt x="29743" y="96519"/>
                </a:lnTo>
                <a:lnTo>
                  <a:pt x="24320" y="92709"/>
                </a:lnTo>
                <a:lnTo>
                  <a:pt x="20561" y="83819"/>
                </a:lnTo>
                <a:lnTo>
                  <a:pt x="14884" y="77469"/>
                </a:lnTo>
                <a:lnTo>
                  <a:pt x="2286" y="62229"/>
                </a:lnTo>
                <a:lnTo>
                  <a:pt x="19824" y="62229"/>
                </a:lnTo>
                <a:lnTo>
                  <a:pt x="685" y="60959"/>
                </a:lnTo>
                <a:close/>
              </a:path>
              <a:path w="221614" h="481330">
                <a:moveTo>
                  <a:pt x="221602" y="91439"/>
                </a:moveTo>
                <a:lnTo>
                  <a:pt x="207378" y="91439"/>
                </a:lnTo>
                <a:lnTo>
                  <a:pt x="219849" y="92709"/>
                </a:lnTo>
                <a:lnTo>
                  <a:pt x="216382" y="99059"/>
                </a:lnTo>
                <a:lnTo>
                  <a:pt x="209918" y="109219"/>
                </a:lnTo>
                <a:lnTo>
                  <a:pt x="207187" y="113029"/>
                </a:lnTo>
                <a:lnTo>
                  <a:pt x="205282" y="118109"/>
                </a:lnTo>
                <a:lnTo>
                  <a:pt x="203060" y="121919"/>
                </a:lnTo>
                <a:lnTo>
                  <a:pt x="198577" y="125729"/>
                </a:lnTo>
                <a:lnTo>
                  <a:pt x="196545" y="128269"/>
                </a:lnTo>
                <a:lnTo>
                  <a:pt x="190538" y="139699"/>
                </a:lnTo>
                <a:lnTo>
                  <a:pt x="179298" y="158749"/>
                </a:lnTo>
                <a:lnTo>
                  <a:pt x="173748" y="165099"/>
                </a:lnTo>
                <a:lnTo>
                  <a:pt x="168973" y="168909"/>
                </a:lnTo>
                <a:lnTo>
                  <a:pt x="168808" y="170179"/>
                </a:lnTo>
                <a:lnTo>
                  <a:pt x="166916" y="175259"/>
                </a:lnTo>
                <a:lnTo>
                  <a:pt x="165277" y="179069"/>
                </a:lnTo>
                <a:lnTo>
                  <a:pt x="162369" y="185419"/>
                </a:lnTo>
                <a:lnTo>
                  <a:pt x="160274" y="189229"/>
                </a:lnTo>
                <a:lnTo>
                  <a:pt x="156933" y="196849"/>
                </a:lnTo>
                <a:lnTo>
                  <a:pt x="154482" y="203199"/>
                </a:lnTo>
                <a:lnTo>
                  <a:pt x="149602" y="209549"/>
                </a:lnTo>
                <a:lnTo>
                  <a:pt x="147366" y="213359"/>
                </a:lnTo>
                <a:lnTo>
                  <a:pt x="144122" y="218439"/>
                </a:lnTo>
                <a:lnTo>
                  <a:pt x="136220" y="226059"/>
                </a:lnTo>
                <a:lnTo>
                  <a:pt x="131559" y="234949"/>
                </a:lnTo>
                <a:lnTo>
                  <a:pt x="129336" y="236219"/>
                </a:lnTo>
                <a:lnTo>
                  <a:pt x="129133" y="237489"/>
                </a:lnTo>
                <a:lnTo>
                  <a:pt x="127914" y="243839"/>
                </a:lnTo>
                <a:lnTo>
                  <a:pt x="123139" y="253999"/>
                </a:lnTo>
                <a:lnTo>
                  <a:pt x="124536" y="261619"/>
                </a:lnTo>
                <a:lnTo>
                  <a:pt x="124536" y="264159"/>
                </a:lnTo>
                <a:lnTo>
                  <a:pt x="123075" y="273049"/>
                </a:lnTo>
                <a:lnTo>
                  <a:pt x="123291" y="278129"/>
                </a:lnTo>
                <a:lnTo>
                  <a:pt x="123291" y="285749"/>
                </a:lnTo>
                <a:lnTo>
                  <a:pt x="121577" y="290829"/>
                </a:lnTo>
                <a:lnTo>
                  <a:pt x="121119" y="304799"/>
                </a:lnTo>
                <a:lnTo>
                  <a:pt x="122669" y="309879"/>
                </a:lnTo>
                <a:lnTo>
                  <a:pt x="122059" y="317499"/>
                </a:lnTo>
                <a:lnTo>
                  <a:pt x="121955" y="325119"/>
                </a:lnTo>
                <a:lnTo>
                  <a:pt x="121437" y="331469"/>
                </a:lnTo>
                <a:lnTo>
                  <a:pt x="119979" y="340359"/>
                </a:lnTo>
                <a:lnTo>
                  <a:pt x="119766" y="349249"/>
                </a:lnTo>
                <a:lnTo>
                  <a:pt x="119758" y="360679"/>
                </a:lnTo>
                <a:lnTo>
                  <a:pt x="119100" y="370839"/>
                </a:lnTo>
                <a:lnTo>
                  <a:pt x="119951" y="375919"/>
                </a:lnTo>
                <a:lnTo>
                  <a:pt x="120561" y="380999"/>
                </a:lnTo>
                <a:lnTo>
                  <a:pt x="119938" y="386079"/>
                </a:lnTo>
                <a:lnTo>
                  <a:pt x="119722" y="392429"/>
                </a:lnTo>
                <a:lnTo>
                  <a:pt x="120561" y="397509"/>
                </a:lnTo>
                <a:lnTo>
                  <a:pt x="119938" y="405129"/>
                </a:lnTo>
                <a:lnTo>
                  <a:pt x="119938" y="420369"/>
                </a:lnTo>
                <a:lnTo>
                  <a:pt x="119519" y="429259"/>
                </a:lnTo>
                <a:lnTo>
                  <a:pt x="118897" y="436879"/>
                </a:lnTo>
                <a:lnTo>
                  <a:pt x="119722" y="444499"/>
                </a:lnTo>
                <a:lnTo>
                  <a:pt x="119303" y="454659"/>
                </a:lnTo>
                <a:lnTo>
                  <a:pt x="118694" y="462279"/>
                </a:lnTo>
                <a:lnTo>
                  <a:pt x="118478" y="468629"/>
                </a:lnTo>
                <a:lnTo>
                  <a:pt x="118478" y="474979"/>
                </a:lnTo>
                <a:lnTo>
                  <a:pt x="118097" y="480059"/>
                </a:lnTo>
                <a:lnTo>
                  <a:pt x="119552" y="480059"/>
                </a:lnTo>
                <a:lnTo>
                  <a:pt x="119888" y="474979"/>
                </a:lnTo>
                <a:lnTo>
                  <a:pt x="119888" y="468629"/>
                </a:lnTo>
                <a:lnTo>
                  <a:pt x="120116" y="462279"/>
                </a:lnTo>
                <a:lnTo>
                  <a:pt x="120726" y="454659"/>
                </a:lnTo>
                <a:lnTo>
                  <a:pt x="121145" y="444499"/>
                </a:lnTo>
                <a:lnTo>
                  <a:pt x="120307" y="436879"/>
                </a:lnTo>
                <a:lnTo>
                  <a:pt x="120929" y="429259"/>
                </a:lnTo>
                <a:lnTo>
                  <a:pt x="121348" y="420369"/>
                </a:lnTo>
                <a:lnTo>
                  <a:pt x="121348" y="405129"/>
                </a:lnTo>
                <a:lnTo>
                  <a:pt x="121983" y="397509"/>
                </a:lnTo>
                <a:lnTo>
                  <a:pt x="121970" y="396239"/>
                </a:lnTo>
                <a:lnTo>
                  <a:pt x="121145" y="392429"/>
                </a:lnTo>
                <a:lnTo>
                  <a:pt x="121348" y="387349"/>
                </a:lnTo>
                <a:lnTo>
                  <a:pt x="121983" y="380999"/>
                </a:lnTo>
                <a:lnTo>
                  <a:pt x="121112" y="370839"/>
                </a:lnTo>
                <a:lnTo>
                  <a:pt x="120991" y="367029"/>
                </a:lnTo>
                <a:lnTo>
                  <a:pt x="120937" y="355599"/>
                </a:lnTo>
                <a:lnTo>
                  <a:pt x="121606" y="341629"/>
                </a:lnTo>
                <a:lnTo>
                  <a:pt x="122834" y="331469"/>
                </a:lnTo>
                <a:lnTo>
                  <a:pt x="123352" y="325119"/>
                </a:lnTo>
                <a:lnTo>
                  <a:pt x="123456" y="317499"/>
                </a:lnTo>
                <a:lnTo>
                  <a:pt x="124091" y="309879"/>
                </a:lnTo>
                <a:lnTo>
                  <a:pt x="123253" y="304799"/>
                </a:lnTo>
                <a:lnTo>
                  <a:pt x="123253" y="297179"/>
                </a:lnTo>
                <a:lnTo>
                  <a:pt x="123863" y="289559"/>
                </a:lnTo>
                <a:lnTo>
                  <a:pt x="124688" y="285749"/>
                </a:lnTo>
                <a:lnTo>
                  <a:pt x="124701" y="278129"/>
                </a:lnTo>
                <a:lnTo>
                  <a:pt x="124498" y="273049"/>
                </a:lnTo>
                <a:lnTo>
                  <a:pt x="125945" y="264159"/>
                </a:lnTo>
                <a:lnTo>
                  <a:pt x="125933" y="261619"/>
                </a:lnTo>
                <a:lnTo>
                  <a:pt x="124523" y="253999"/>
                </a:lnTo>
                <a:lnTo>
                  <a:pt x="129286" y="243839"/>
                </a:lnTo>
                <a:lnTo>
                  <a:pt x="130479" y="237489"/>
                </a:lnTo>
                <a:lnTo>
                  <a:pt x="132626" y="234949"/>
                </a:lnTo>
                <a:lnTo>
                  <a:pt x="137287" y="227329"/>
                </a:lnTo>
                <a:lnTo>
                  <a:pt x="140322" y="223519"/>
                </a:lnTo>
                <a:lnTo>
                  <a:pt x="144335" y="219709"/>
                </a:lnTo>
                <a:lnTo>
                  <a:pt x="148132" y="215899"/>
                </a:lnTo>
                <a:lnTo>
                  <a:pt x="151523" y="208279"/>
                </a:lnTo>
                <a:lnTo>
                  <a:pt x="155638" y="203199"/>
                </a:lnTo>
                <a:lnTo>
                  <a:pt x="158229" y="198119"/>
                </a:lnTo>
                <a:lnTo>
                  <a:pt x="163639" y="185419"/>
                </a:lnTo>
                <a:lnTo>
                  <a:pt x="166573" y="179069"/>
                </a:lnTo>
                <a:lnTo>
                  <a:pt x="168249" y="175259"/>
                </a:lnTo>
                <a:lnTo>
                  <a:pt x="170065" y="170179"/>
                </a:lnTo>
                <a:lnTo>
                  <a:pt x="174790" y="166369"/>
                </a:lnTo>
                <a:lnTo>
                  <a:pt x="180428" y="160019"/>
                </a:lnTo>
                <a:lnTo>
                  <a:pt x="184238" y="152399"/>
                </a:lnTo>
                <a:lnTo>
                  <a:pt x="187985" y="147319"/>
                </a:lnTo>
                <a:lnTo>
                  <a:pt x="187388" y="146049"/>
                </a:lnTo>
                <a:lnTo>
                  <a:pt x="188742" y="146049"/>
                </a:lnTo>
                <a:lnTo>
                  <a:pt x="191770" y="140969"/>
                </a:lnTo>
                <a:lnTo>
                  <a:pt x="197764" y="129539"/>
                </a:lnTo>
                <a:lnTo>
                  <a:pt x="199555" y="126999"/>
                </a:lnTo>
                <a:lnTo>
                  <a:pt x="204076" y="123189"/>
                </a:lnTo>
                <a:lnTo>
                  <a:pt x="204254" y="123189"/>
                </a:lnTo>
                <a:lnTo>
                  <a:pt x="206590" y="119379"/>
                </a:lnTo>
                <a:lnTo>
                  <a:pt x="208419" y="114299"/>
                </a:lnTo>
                <a:lnTo>
                  <a:pt x="210794" y="109840"/>
                </a:lnTo>
                <a:lnTo>
                  <a:pt x="210502" y="109219"/>
                </a:lnTo>
                <a:lnTo>
                  <a:pt x="211912" y="109219"/>
                </a:lnTo>
                <a:lnTo>
                  <a:pt x="217601" y="100329"/>
                </a:lnTo>
                <a:lnTo>
                  <a:pt x="221602" y="91439"/>
                </a:lnTo>
                <a:close/>
              </a:path>
              <a:path w="221614" h="481330">
                <a:moveTo>
                  <a:pt x="207010" y="90169"/>
                </a:moveTo>
                <a:lnTo>
                  <a:pt x="206362" y="90169"/>
                </a:lnTo>
                <a:lnTo>
                  <a:pt x="187109" y="124459"/>
                </a:lnTo>
                <a:lnTo>
                  <a:pt x="182067" y="126999"/>
                </a:lnTo>
                <a:lnTo>
                  <a:pt x="181902" y="126999"/>
                </a:lnTo>
                <a:lnTo>
                  <a:pt x="157772" y="161289"/>
                </a:lnTo>
                <a:lnTo>
                  <a:pt x="148361" y="180339"/>
                </a:lnTo>
                <a:lnTo>
                  <a:pt x="135166" y="203199"/>
                </a:lnTo>
                <a:lnTo>
                  <a:pt x="127152" y="215899"/>
                </a:lnTo>
                <a:lnTo>
                  <a:pt x="118503" y="229869"/>
                </a:lnTo>
                <a:lnTo>
                  <a:pt x="117094" y="229869"/>
                </a:lnTo>
                <a:lnTo>
                  <a:pt x="118554" y="231139"/>
                </a:lnTo>
                <a:lnTo>
                  <a:pt x="119405" y="231139"/>
                </a:lnTo>
                <a:lnTo>
                  <a:pt x="128346" y="215899"/>
                </a:lnTo>
                <a:lnTo>
                  <a:pt x="136385" y="203199"/>
                </a:lnTo>
                <a:lnTo>
                  <a:pt x="149618" y="180339"/>
                </a:lnTo>
                <a:lnTo>
                  <a:pt x="159016" y="161289"/>
                </a:lnTo>
                <a:lnTo>
                  <a:pt x="182968" y="128269"/>
                </a:lnTo>
                <a:lnTo>
                  <a:pt x="188061" y="124459"/>
                </a:lnTo>
                <a:lnTo>
                  <a:pt x="188264" y="124459"/>
                </a:lnTo>
                <a:lnTo>
                  <a:pt x="207378" y="91439"/>
                </a:lnTo>
                <a:lnTo>
                  <a:pt x="221005" y="91439"/>
                </a:lnTo>
                <a:lnTo>
                  <a:pt x="207010" y="90169"/>
                </a:lnTo>
                <a:close/>
              </a:path>
              <a:path w="221614" h="481330">
                <a:moveTo>
                  <a:pt x="180091" y="44449"/>
                </a:moveTo>
                <a:lnTo>
                  <a:pt x="178803" y="44449"/>
                </a:lnTo>
                <a:lnTo>
                  <a:pt x="158902" y="85089"/>
                </a:lnTo>
                <a:lnTo>
                  <a:pt x="158267" y="87629"/>
                </a:lnTo>
                <a:lnTo>
                  <a:pt x="158254" y="88899"/>
                </a:lnTo>
                <a:lnTo>
                  <a:pt x="159524" y="96519"/>
                </a:lnTo>
                <a:lnTo>
                  <a:pt x="151841" y="111759"/>
                </a:lnTo>
                <a:lnTo>
                  <a:pt x="146875" y="123189"/>
                </a:lnTo>
                <a:lnTo>
                  <a:pt x="146011" y="124459"/>
                </a:lnTo>
                <a:lnTo>
                  <a:pt x="144691" y="133349"/>
                </a:lnTo>
                <a:lnTo>
                  <a:pt x="142341" y="139699"/>
                </a:lnTo>
                <a:lnTo>
                  <a:pt x="139966" y="144779"/>
                </a:lnTo>
                <a:lnTo>
                  <a:pt x="138684" y="148589"/>
                </a:lnTo>
                <a:lnTo>
                  <a:pt x="135534" y="152399"/>
                </a:lnTo>
                <a:lnTo>
                  <a:pt x="135420" y="153669"/>
                </a:lnTo>
                <a:lnTo>
                  <a:pt x="134353" y="157479"/>
                </a:lnTo>
                <a:lnTo>
                  <a:pt x="131140" y="165099"/>
                </a:lnTo>
                <a:lnTo>
                  <a:pt x="127266" y="173989"/>
                </a:lnTo>
                <a:lnTo>
                  <a:pt x="124028" y="180339"/>
                </a:lnTo>
                <a:lnTo>
                  <a:pt x="119951" y="187959"/>
                </a:lnTo>
                <a:lnTo>
                  <a:pt x="119934" y="189229"/>
                </a:lnTo>
                <a:lnTo>
                  <a:pt x="120078" y="191769"/>
                </a:lnTo>
                <a:lnTo>
                  <a:pt x="118186" y="195579"/>
                </a:lnTo>
                <a:lnTo>
                  <a:pt x="117919" y="200659"/>
                </a:lnTo>
                <a:lnTo>
                  <a:pt x="117919" y="205739"/>
                </a:lnTo>
                <a:lnTo>
                  <a:pt x="117271" y="212089"/>
                </a:lnTo>
                <a:lnTo>
                  <a:pt x="117068" y="219709"/>
                </a:lnTo>
                <a:lnTo>
                  <a:pt x="116744" y="223519"/>
                </a:lnTo>
                <a:lnTo>
                  <a:pt x="116636" y="229869"/>
                </a:lnTo>
                <a:lnTo>
                  <a:pt x="118046" y="229869"/>
                </a:lnTo>
                <a:lnTo>
                  <a:pt x="118151" y="223519"/>
                </a:lnTo>
                <a:lnTo>
                  <a:pt x="118465" y="219709"/>
                </a:lnTo>
                <a:lnTo>
                  <a:pt x="118694" y="212089"/>
                </a:lnTo>
                <a:lnTo>
                  <a:pt x="119329" y="205739"/>
                </a:lnTo>
                <a:lnTo>
                  <a:pt x="119329" y="200659"/>
                </a:lnTo>
                <a:lnTo>
                  <a:pt x="119545" y="196849"/>
                </a:lnTo>
                <a:lnTo>
                  <a:pt x="121437" y="191769"/>
                </a:lnTo>
                <a:lnTo>
                  <a:pt x="121297" y="187959"/>
                </a:lnTo>
                <a:lnTo>
                  <a:pt x="125310" y="181609"/>
                </a:lnTo>
                <a:lnTo>
                  <a:pt x="128536" y="173989"/>
                </a:lnTo>
                <a:lnTo>
                  <a:pt x="132435" y="166369"/>
                </a:lnTo>
                <a:lnTo>
                  <a:pt x="135077" y="158749"/>
                </a:lnTo>
                <a:lnTo>
                  <a:pt x="137861" y="152399"/>
                </a:lnTo>
                <a:lnTo>
                  <a:pt x="140736" y="147319"/>
                </a:lnTo>
                <a:lnTo>
                  <a:pt x="143649" y="139699"/>
                </a:lnTo>
                <a:lnTo>
                  <a:pt x="146024" y="134619"/>
                </a:lnTo>
                <a:lnTo>
                  <a:pt x="146062" y="133349"/>
                </a:lnTo>
                <a:lnTo>
                  <a:pt x="147358" y="125729"/>
                </a:lnTo>
                <a:lnTo>
                  <a:pt x="148183" y="123189"/>
                </a:lnTo>
                <a:lnTo>
                  <a:pt x="153123" y="113029"/>
                </a:lnTo>
                <a:lnTo>
                  <a:pt x="160883" y="96519"/>
                </a:lnTo>
                <a:lnTo>
                  <a:pt x="160947" y="95249"/>
                </a:lnTo>
                <a:lnTo>
                  <a:pt x="159664" y="88899"/>
                </a:lnTo>
                <a:lnTo>
                  <a:pt x="160274" y="85089"/>
                </a:lnTo>
                <a:lnTo>
                  <a:pt x="180091" y="44449"/>
                </a:lnTo>
                <a:close/>
              </a:path>
              <a:path w="221614" h="481330">
                <a:moveTo>
                  <a:pt x="41948" y="41909"/>
                </a:moveTo>
                <a:lnTo>
                  <a:pt x="38506" y="41909"/>
                </a:lnTo>
                <a:lnTo>
                  <a:pt x="49098" y="48259"/>
                </a:lnTo>
                <a:lnTo>
                  <a:pt x="51092" y="54609"/>
                </a:lnTo>
                <a:lnTo>
                  <a:pt x="51696" y="60959"/>
                </a:lnTo>
                <a:lnTo>
                  <a:pt x="53649" y="69849"/>
                </a:lnTo>
                <a:lnTo>
                  <a:pt x="56048" y="78739"/>
                </a:lnTo>
                <a:lnTo>
                  <a:pt x="57988" y="86359"/>
                </a:lnTo>
                <a:lnTo>
                  <a:pt x="59372" y="91439"/>
                </a:lnTo>
                <a:lnTo>
                  <a:pt x="61514" y="101599"/>
                </a:lnTo>
                <a:lnTo>
                  <a:pt x="63869" y="120649"/>
                </a:lnTo>
                <a:lnTo>
                  <a:pt x="66040" y="130809"/>
                </a:lnTo>
                <a:lnTo>
                  <a:pt x="91859" y="184149"/>
                </a:lnTo>
                <a:lnTo>
                  <a:pt x="96215" y="194309"/>
                </a:lnTo>
                <a:lnTo>
                  <a:pt x="97523" y="194309"/>
                </a:lnTo>
                <a:lnTo>
                  <a:pt x="98310" y="191769"/>
                </a:lnTo>
                <a:lnTo>
                  <a:pt x="96735" y="191769"/>
                </a:lnTo>
                <a:lnTo>
                  <a:pt x="93141" y="184149"/>
                </a:lnTo>
                <a:lnTo>
                  <a:pt x="67398" y="130809"/>
                </a:lnTo>
                <a:lnTo>
                  <a:pt x="65570" y="121919"/>
                </a:lnTo>
                <a:lnTo>
                  <a:pt x="63816" y="109219"/>
                </a:lnTo>
                <a:lnTo>
                  <a:pt x="62585" y="99059"/>
                </a:lnTo>
                <a:lnTo>
                  <a:pt x="60744" y="91439"/>
                </a:lnTo>
                <a:lnTo>
                  <a:pt x="59347" y="85089"/>
                </a:lnTo>
                <a:lnTo>
                  <a:pt x="56845" y="76199"/>
                </a:lnTo>
                <a:lnTo>
                  <a:pt x="55435" y="69849"/>
                </a:lnTo>
                <a:lnTo>
                  <a:pt x="53174" y="62229"/>
                </a:lnTo>
                <a:lnTo>
                  <a:pt x="52489" y="54609"/>
                </a:lnTo>
                <a:lnTo>
                  <a:pt x="50355" y="48259"/>
                </a:lnTo>
                <a:lnTo>
                  <a:pt x="50076" y="46989"/>
                </a:lnTo>
                <a:lnTo>
                  <a:pt x="41948" y="41909"/>
                </a:lnTo>
                <a:close/>
              </a:path>
              <a:path w="221614" h="481330">
                <a:moveTo>
                  <a:pt x="78016" y="6349"/>
                </a:moveTo>
                <a:lnTo>
                  <a:pt x="77127" y="6349"/>
                </a:lnTo>
                <a:lnTo>
                  <a:pt x="68389" y="11429"/>
                </a:lnTo>
                <a:lnTo>
                  <a:pt x="68148" y="11429"/>
                </a:lnTo>
                <a:lnTo>
                  <a:pt x="56362" y="31749"/>
                </a:lnTo>
                <a:lnTo>
                  <a:pt x="41135" y="38099"/>
                </a:lnTo>
                <a:lnTo>
                  <a:pt x="40703" y="39369"/>
                </a:lnTo>
                <a:lnTo>
                  <a:pt x="41275" y="39369"/>
                </a:lnTo>
                <a:lnTo>
                  <a:pt x="67386" y="44449"/>
                </a:lnTo>
                <a:lnTo>
                  <a:pt x="69532" y="48259"/>
                </a:lnTo>
                <a:lnTo>
                  <a:pt x="71843" y="58419"/>
                </a:lnTo>
                <a:lnTo>
                  <a:pt x="76417" y="68579"/>
                </a:lnTo>
                <a:lnTo>
                  <a:pt x="82107" y="78739"/>
                </a:lnTo>
                <a:lnTo>
                  <a:pt x="86636" y="87629"/>
                </a:lnTo>
                <a:lnTo>
                  <a:pt x="87731" y="100329"/>
                </a:lnTo>
                <a:lnTo>
                  <a:pt x="89598" y="106679"/>
                </a:lnTo>
                <a:lnTo>
                  <a:pt x="89141" y="115569"/>
                </a:lnTo>
                <a:lnTo>
                  <a:pt x="91948" y="120649"/>
                </a:lnTo>
                <a:lnTo>
                  <a:pt x="91960" y="129539"/>
                </a:lnTo>
                <a:lnTo>
                  <a:pt x="94284" y="140969"/>
                </a:lnTo>
                <a:lnTo>
                  <a:pt x="95694" y="156209"/>
                </a:lnTo>
                <a:lnTo>
                  <a:pt x="97078" y="179069"/>
                </a:lnTo>
                <a:lnTo>
                  <a:pt x="98475" y="186689"/>
                </a:lnTo>
                <a:lnTo>
                  <a:pt x="96735" y="191769"/>
                </a:lnTo>
                <a:lnTo>
                  <a:pt x="98310" y="191769"/>
                </a:lnTo>
                <a:lnTo>
                  <a:pt x="99885" y="186689"/>
                </a:lnTo>
                <a:lnTo>
                  <a:pt x="98488" y="179069"/>
                </a:lnTo>
                <a:lnTo>
                  <a:pt x="97104" y="156209"/>
                </a:lnTo>
                <a:lnTo>
                  <a:pt x="95681" y="140969"/>
                </a:lnTo>
                <a:lnTo>
                  <a:pt x="93357" y="129539"/>
                </a:lnTo>
                <a:lnTo>
                  <a:pt x="93268" y="120649"/>
                </a:lnTo>
                <a:lnTo>
                  <a:pt x="90551" y="115569"/>
                </a:lnTo>
                <a:lnTo>
                  <a:pt x="90959" y="107620"/>
                </a:lnTo>
                <a:lnTo>
                  <a:pt x="90982" y="106679"/>
                </a:lnTo>
                <a:lnTo>
                  <a:pt x="89141" y="100329"/>
                </a:lnTo>
                <a:lnTo>
                  <a:pt x="88671" y="93979"/>
                </a:lnTo>
                <a:lnTo>
                  <a:pt x="87261" y="83819"/>
                </a:lnTo>
                <a:lnTo>
                  <a:pt x="87134" y="82549"/>
                </a:lnTo>
                <a:lnTo>
                  <a:pt x="81559" y="76199"/>
                </a:lnTo>
                <a:lnTo>
                  <a:pt x="77406" y="67309"/>
                </a:lnTo>
                <a:lnTo>
                  <a:pt x="73215" y="57149"/>
                </a:lnTo>
                <a:lnTo>
                  <a:pt x="70840" y="48259"/>
                </a:lnTo>
                <a:lnTo>
                  <a:pt x="68478" y="43179"/>
                </a:lnTo>
                <a:lnTo>
                  <a:pt x="67970" y="43179"/>
                </a:lnTo>
                <a:lnTo>
                  <a:pt x="43954" y="38099"/>
                </a:lnTo>
                <a:lnTo>
                  <a:pt x="57111" y="33019"/>
                </a:lnTo>
                <a:lnTo>
                  <a:pt x="57454" y="33019"/>
                </a:lnTo>
                <a:lnTo>
                  <a:pt x="69278" y="12699"/>
                </a:lnTo>
                <a:lnTo>
                  <a:pt x="77355" y="7619"/>
                </a:lnTo>
                <a:lnTo>
                  <a:pt x="79173" y="7619"/>
                </a:lnTo>
                <a:lnTo>
                  <a:pt x="78016" y="6349"/>
                </a:lnTo>
                <a:close/>
              </a:path>
              <a:path w="221614" h="481330">
                <a:moveTo>
                  <a:pt x="113694" y="107620"/>
                </a:moveTo>
                <a:lnTo>
                  <a:pt x="111315" y="114299"/>
                </a:lnTo>
                <a:lnTo>
                  <a:pt x="111193" y="114599"/>
                </a:lnTo>
                <a:lnTo>
                  <a:pt x="111112" y="167639"/>
                </a:lnTo>
                <a:lnTo>
                  <a:pt x="111671" y="168909"/>
                </a:lnTo>
                <a:lnTo>
                  <a:pt x="112458" y="167639"/>
                </a:lnTo>
                <a:lnTo>
                  <a:pt x="113742" y="165099"/>
                </a:lnTo>
                <a:lnTo>
                  <a:pt x="112534" y="165099"/>
                </a:lnTo>
                <a:lnTo>
                  <a:pt x="112585" y="130809"/>
                </a:lnTo>
                <a:lnTo>
                  <a:pt x="114003" y="130809"/>
                </a:lnTo>
                <a:lnTo>
                  <a:pt x="113694" y="107620"/>
                </a:lnTo>
                <a:close/>
              </a:path>
              <a:path w="221614" h="481330">
                <a:moveTo>
                  <a:pt x="134988" y="57149"/>
                </a:moveTo>
                <a:lnTo>
                  <a:pt x="133591" y="57149"/>
                </a:lnTo>
                <a:lnTo>
                  <a:pt x="132511" y="101599"/>
                </a:lnTo>
                <a:lnTo>
                  <a:pt x="130035" y="115569"/>
                </a:lnTo>
                <a:lnTo>
                  <a:pt x="127954" y="128269"/>
                </a:lnTo>
                <a:lnTo>
                  <a:pt x="124541" y="139699"/>
                </a:lnTo>
                <a:lnTo>
                  <a:pt x="118071" y="152399"/>
                </a:lnTo>
                <a:lnTo>
                  <a:pt x="112534" y="165099"/>
                </a:lnTo>
                <a:lnTo>
                  <a:pt x="113742" y="165099"/>
                </a:lnTo>
                <a:lnTo>
                  <a:pt x="122087" y="148589"/>
                </a:lnTo>
                <a:lnTo>
                  <a:pt x="127228" y="135889"/>
                </a:lnTo>
                <a:lnTo>
                  <a:pt x="130350" y="123189"/>
                </a:lnTo>
                <a:lnTo>
                  <a:pt x="133921" y="101599"/>
                </a:lnTo>
                <a:lnTo>
                  <a:pt x="134988" y="57149"/>
                </a:lnTo>
                <a:close/>
              </a:path>
              <a:path w="221614" h="481330">
                <a:moveTo>
                  <a:pt x="188742" y="146049"/>
                </a:moveTo>
                <a:lnTo>
                  <a:pt x="187388" y="146049"/>
                </a:lnTo>
                <a:lnTo>
                  <a:pt x="187985" y="147319"/>
                </a:lnTo>
                <a:lnTo>
                  <a:pt x="188742" y="146049"/>
                </a:lnTo>
                <a:close/>
              </a:path>
              <a:path w="221614" h="481330">
                <a:moveTo>
                  <a:pt x="114003" y="130809"/>
                </a:moveTo>
                <a:lnTo>
                  <a:pt x="112585" y="130809"/>
                </a:lnTo>
                <a:lnTo>
                  <a:pt x="112725" y="140969"/>
                </a:lnTo>
                <a:lnTo>
                  <a:pt x="113334" y="142239"/>
                </a:lnTo>
                <a:lnTo>
                  <a:pt x="114109" y="140969"/>
                </a:lnTo>
                <a:lnTo>
                  <a:pt x="115577" y="135889"/>
                </a:lnTo>
                <a:lnTo>
                  <a:pt x="114071" y="135889"/>
                </a:lnTo>
                <a:lnTo>
                  <a:pt x="114003" y="130809"/>
                </a:lnTo>
                <a:close/>
              </a:path>
              <a:path w="221614" h="481330">
                <a:moveTo>
                  <a:pt x="128317" y="77469"/>
                </a:moveTo>
                <a:lnTo>
                  <a:pt x="126911" y="77469"/>
                </a:lnTo>
                <a:lnTo>
                  <a:pt x="122174" y="116839"/>
                </a:lnTo>
                <a:lnTo>
                  <a:pt x="116471" y="128269"/>
                </a:lnTo>
                <a:lnTo>
                  <a:pt x="114071" y="135889"/>
                </a:lnTo>
                <a:lnTo>
                  <a:pt x="115577" y="135889"/>
                </a:lnTo>
                <a:lnTo>
                  <a:pt x="117779" y="128269"/>
                </a:lnTo>
                <a:lnTo>
                  <a:pt x="123507" y="116839"/>
                </a:lnTo>
                <a:lnTo>
                  <a:pt x="128317" y="77469"/>
                </a:lnTo>
                <a:close/>
              </a:path>
              <a:path w="221614" h="481330">
                <a:moveTo>
                  <a:pt x="105343" y="1269"/>
                </a:moveTo>
                <a:lnTo>
                  <a:pt x="103555" y="1269"/>
                </a:lnTo>
                <a:lnTo>
                  <a:pt x="110858" y="7619"/>
                </a:lnTo>
                <a:lnTo>
                  <a:pt x="108927" y="16509"/>
                </a:lnTo>
                <a:lnTo>
                  <a:pt x="108262" y="26669"/>
                </a:lnTo>
                <a:lnTo>
                  <a:pt x="106706" y="38099"/>
                </a:lnTo>
                <a:lnTo>
                  <a:pt x="104525" y="49529"/>
                </a:lnTo>
                <a:lnTo>
                  <a:pt x="101981" y="59689"/>
                </a:lnTo>
                <a:lnTo>
                  <a:pt x="101714" y="64769"/>
                </a:lnTo>
                <a:lnTo>
                  <a:pt x="101206" y="72389"/>
                </a:lnTo>
                <a:lnTo>
                  <a:pt x="103263" y="93979"/>
                </a:lnTo>
                <a:lnTo>
                  <a:pt x="103530" y="105409"/>
                </a:lnTo>
                <a:lnTo>
                  <a:pt x="105321" y="125729"/>
                </a:lnTo>
                <a:lnTo>
                  <a:pt x="106667" y="125729"/>
                </a:lnTo>
                <a:lnTo>
                  <a:pt x="107700" y="123189"/>
                </a:lnTo>
                <a:lnTo>
                  <a:pt x="106464" y="123189"/>
                </a:lnTo>
                <a:lnTo>
                  <a:pt x="104927" y="105409"/>
                </a:lnTo>
                <a:lnTo>
                  <a:pt x="104429" y="91439"/>
                </a:lnTo>
                <a:lnTo>
                  <a:pt x="103150" y="77469"/>
                </a:lnTo>
                <a:lnTo>
                  <a:pt x="103018" y="64769"/>
                </a:lnTo>
                <a:lnTo>
                  <a:pt x="105956" y="50799"/>
                </a:lnTo>
                <a:lnTo>
                  <a:pt x="107238" y="43179"/>
                </a:lnTo>
                <a:lnTo>
                  <a:pt x="109550" y="29209"/>
                </a:lnTo>
                <a:lnTo>
                  <a:pt x="110324" y="16509"/>
                </a:lnTo>
                <a:lnTo>
                  <a:pt x="112331" y="7619"/>
                </a:lnTo>
                <a:lnTo>
                  <a:pt x="112090" y="6349"/>
                </a:lnTo>
                <a:lnTo>
                  <a:pt x="105343" y="1269"/>
                </a:lnTo>
                <a:close/>
              </a:path>
              <a:path w="221614" h="481330">
                <a:moveTo>
                  <a:pt x="111200" y="110900"/>
                </a:moveTo>
                <a:lnTo>
                  <a:pt x="109863" y="114599"/>
                </a:lnTo>
                <a:lnTo>
                  <a:pt x="106464" y="123189"/>
                </a:lnTo>
                <a:lnTo>
                  <a:pt x="107700" y="123189"/>
                </a:lnTo>
                <a:lnTo>
                  <a:pt x="111193" y="114599"/>
                </a:lnTo>
                <a:lnTo>
                  <a:pt x="111200" y="110900"/>
                </a:lnTo>
                <a:close/>
              </a:path>
              <a:path w="221614" h="481330">
                <a:moveTo>
                  <a:pt x="113647" y="104075"/>
                </a:moveTo>
                <a:lnTo>
                  <a:pt x="111200" y="110900"/>
                </a:lnTo>
                <a:lnTo>
                  <a:pt x="111193" y="114599"/>
                </a:lnTo>
                <a:lnTo>
                  <a:pt x="111315" y="114299"/>
                </a:lnTo>
                <a:lnTo>
                  <a:pt x="113694" y="107620"/>
                </a:lnTo>
                <a:lnTo>
                  <a:pt x="113647" y="104075"/>
                </a:lnTo>
                <a:close/>
              </a:path>
              <a:path w="221614" h="481330">
                <a:moveTo>
                  <a:pt x="112750" y="36829"/>
                </a:moveTo>
                <a:lnTo>
                  <a:pt x="111340" y="36829"/>
                </a:lnTo>
                <a:lnTo>
                  <a:pt x="111200" y="110900"/>
                </a:lnTo>
                <a:lnTo>
                  <a:pt x="113623" y="104139"/>
                </a:lnTo>
                <a:lnTo>
                  <a:pt x="112750" y="36829"/>
                </a:lnTo>
                <a:close/>
              </a:path>
              <a:path w="221614" h="481330">
                <a:moveTo>
                  <a:pt x="211912" y="109219"/>
                </a:moveTo>
                <a:lnTo>
                  <a:pt x="211124" y="109219"/>
                </a:lnTo>
                <a:lnTo>
                  <a:pt x="210794" y="109840"/>
                </a:lnTo>
                <a:lnTo>
                  <a:pt x="211099" y="110489"/>
                </a:lnTo>
                <a:lnTo>
                  <a:pt x="211912" y="109219"/>
                </a:lnTo>
                <a:close/>
              </a:path>
              <a:path w="221614" h="481330">
                <a:moveTo>
                  <a:pt x="211124" y="109219"/>
                </a:moveTo>
                <a:lnTo>
                  <a:pt x="210502" y="109219"/>
                </a:lnTo>
                <a:lnTo>
                  <a:pt x="210794" y="109840"/>
                </a:lnTo>
                <a:lnTo>
                  <a:pt x="211124" y="109219"/>
                </a:lnTo>
                <a:close/>
              </a:path>
              <a:path w="221614" h="481330">
                <a:moveTo>
                  <a:pt x="129082" y="71119"/>
                </a:moveTo>
                <a:lnTo>
                  <a:pt x="127711" y="71119"/>
                </a:lnTo>
                <a:lnTo>
                  <a:pt x="120802" y="90169"/>
                </a:lnTo>
                <a:lnTo>
                  <a:pt x="115989" y="97789"/>
                </a:lnTo>
                <a:lnTo>
                  <a:pt x="113647" y="104075"/>
                </a:lnTo>
                <a:lnTo>
                  <a:pt x="113694" y="107620"/>
                </a:lnTo>
                <a:lnTo>
                  <a:pt x="117195" y="97789"/>
                </a:lnTo>
                <a:lnTo>
                  <a:pt x="122021" y="91439"/>
                </a:lnTo>
                <a:lnTo>
                  <a:pt x="126911" y="77469"/>
                </a:lnTo>
                <a:lnTo>
                  <a:pt x="128317" y="77469"/>
                </a:lnTo>
                <a:lnTo>
                  <a:pt x="129082" y="71119"/>
                </a:lnTo>
                <a:close/>
              </a:path>
              <a:path w="221614" h="481330">
                <a:moveTo>
                  <a:pt x="141770" y="44449"/>
                </a:moveTo>
                <a:lnTo>
                  <a:pt x="141668" y="45719"/>
                </a:lnTo>
                <a:lnTo>
                  <a:pt x="140850" y="46967"/>
                </a:lnTo>
                <a:lnTo>
                  <a:pt x="143433" y="60959"/>
                </a:lnTo>
                <a:lnTo>
                  <a:pt x="141909" y="104139"/>
                </a:lnTo>
                <a:lnTo>
                  <a:pt x="142506" y="105409"/>
                </a:lnTo>
                <a:lnTo>
                  <a:pt x="143294" y="104139"/>
                </a:lnTo>
                <a:lnTo>
                  <a:pt x="144918" y="99059"/>
                </a:lnTo>
                <a:lnTo>
                  <a:pt x="143510" y="99059"/>
                </a:lnTo>
                <a:lnTo>
                  <a:pt x="144843" y="60959"/>
                </a:lnTo>
                <a:lnTo>
                  <a:pt x="141770" y="44449"/>
                </a:lnTo>
                <a:close/>
              </a:path>
              <a:path w="221614" h="481330">
                <a:moveTo>
                  <a:pt x="20307" y="62229"/>
                </a:moveTo>
                <a:lnTo>
                  <a:pt x="2286" y="62229"/>
                </a:lnTo>
                <a:lnTo>
                  <a:pt x="19431" y="63499"/>
                </a:lnTo>
                <a:lnTo>
                  <a:pt x="34696" y="81279"/>
                </a:lnTo>
                <a:lnTo>
                  <a:pt x="37896" y="87629"/>
                </a:lnTo>
                <a:lnTo>
                  <a:pt x="45364" y="95249"/>
                </a:lnTo>
                <a:lnTo>
                  <a:pt x="50203" y="102869"/>
                </a:lnTo>
                <a:lnTo>
                  <a:pt x="51079" y="102869"/>
                </a:lnTo>
                <a:lnTo>
                  <a:pt x="51485" y="101599"/>
                </a:lnTo>
                <a:lnTo>
                  <a:pt x="50510" y="97789"/>
                </a:lnTo>
                <a:lnTo>
                  <a:pt x="49072" y="97789"/>
                </a:lnTo>
                <a:lnTo>
                  <a:pt x="46507" y="93979"/>
                </a:lnTo>
                <a:lnTo>
                  <a:pt x="39103" y="87629"/>
                </a:lnTo>
                <a:lnTo>
                  <a:pt x="35928" y="80009"/>
                </a:lnTo>
                <a:lnTo>
                  <a:pt x="20307" y="62229"/>
                </a:lnTo>
                <a:close/>
              </a:path>
              <a:path w="221614" h="481330">
                <a:moveTo>
                  <a:pt x="181330" y="41909"/>
                </a:moveTo>
                <a:lnTo>
                  <a:pt x="180276" y="41909"/>
                </a:lnTo>
                <a:lnTo>
                  <a:pt x="156489" y="58419"/>
                </a:lnTo>
                <a:lnTo>
                  <a:pt x="156235" y="59689"/>
                </a:lnTo>
                <a:lnTo>
                  <a:pt x="143510" y="99059"/>
                </a:lnTo>
                <a:lnTo>
                  <a:pt x="144918" y="99059"/>
                </a:lnTo>
                <a:lnTo>
                  <a:pt x="157505" y="59689"/>
                </a:lnTo>
                <a:lnTo>
                  <a:pt x="178803" y="44449"/>
                </a:lnTo>
                <a:lnTo>
                  <a:pt x="180091" y="44449"/>
                </a:lnTo>
                <a:lnTo>
                  <a:pt x="181330" y="41909"/>
                </a:lnTo>
                <a:close/>
              </a:path>
              <a:path w="221614" h="481330">
                <a:moveTo>
                  <a:pt x="37884" y="39369"/>
                </a:moveTo>
                <a:lnTo>
                  <a:pt x="37096" y="39369"/>
                </a:lnTo>
                <a:lnTo>
                  <a:pt x="36804" y="40639"/>
                </a:lnTo>
                <a:lnTo>
                  <a:pt x="45224" y="82549"/>
                </a:lnTo>
                <a:lnTo>
                  <a:pt x="49072" y="97789"/>
                </a:lnTo>
                <a:lnTo>
                  <a:pt x="50510" y="97789"/>
                </a:lnTo>
                <a:lnTo>
                  <a:pt x="46609" y="82549"/>
                </a:lnTo>
                <a:lnTo>
                  <a:pt x="38506" y="41909"/>
                </a:lnTo>
                <a:lnTo>
                  <a:pt x="41948" y="41909"/>
                </a:lnTo>
                <a:lnTo>
                  <a:pt x="37884" y="39369"/>
                </a:lnTo>
                <a:close/>
              </a:path>
              <a:path w="221614" h="481330">
                <a:moveTo>
                  <a:pt x="79173" y="7619"/>
                </a:moveTo>
                <a:lnTo>
                  <a:pt x="77355" y="7619"/>
                </a:lnTo>
                <a:lnTo>
                  <a:pt x="88341" y="19049"/>
                </a:lnTo>
                <a:lnTo>
                  <a:pt x="87325" y="39369"/>
                </a:lnTo>
                <a:lnTo>
                  <a:pt x="88887" y="52069"/>
                </a:lnTo>
                <a:lnTo>
                  <a:pt x="91757" y="59689"/>
                </a:lnTo>
                <a:lnTo>
                  <a:pt x="92430" y="59689"/>
                </a:lnTo>
                <a:lnTo>
                  <a:pt x="93065" y="58419"/>
                </a:lnTo>
                <a:lnTo>
                  <a:pt x="93579" y="57149"/>
                </a:lnTo>
                <a:lnTo>
                  <a:pt x="92316" y="57149"/>
                </a:lnTo>
                <a:lnTo>
                  <a:pt x="90258" y="52069"/>
                </a:lnTo>
                <a:lnTo>
                  <a:pt x="88734" y="39369"/>
                </a:lnTo>
                <a:lnTo>
                  <a:pt x="89750" y="19049"/>
                </a:lnTo>
                <a:lnTo>
                  <a:pt x="89585" y="19049"/>
                </a:lnTo>
                <a:lnTo>
                  <a:pt x="79173" y="7619"/>
                </a:lnTo>
                <a:close/>
              </a:path>
              <a:path w="221614" h="481330">
                <a:moveTo>
                  <a:pt x="103657" y="0"/>
                </a:moveTo>
                <a:lnTo>
                  <a:pt x="102514" y="0"/>
                </a:lnTo>
                <a:lnTo>
                  <a:pt x="99961" y="7619"/>
                </a:lnTo>
                <a:lnTo>
                  <a:pt x="99923" y="8889"/>
                </a:lnTo>
                <a:lnTo>
                  <a:pt x="99415" y="16509"/>
                </a:lnTo>
                <a:lnTo>
                  <a:pt x="97891" y="27939"/>
                </a:lnTo>
                <a:lnTo>
                  <a:pt x="94830" y="34289"/>
                </a:lnTo>
                <a:lnTo>
                  <a:pt x="94767" y="43179"/>
                </a:lnTo>
                <a:lnTo>
                  <a:pt x="93764" y="52069"/>
                </a:lnTo>
                <a:lnTo>
                  <a:pt x="92316" y="57149"/>
                </a:lnTo>
                <a:lnTo>
                  <a:pt x="93579" y="57149"/>
                </a:lnTo>
                <a:lnTo>
                  <a:pt x="95123" y="53339"/>
                </a:lnTo>
                <a:lnTo>
                  <a:pt x="96189" y="43179"/>
                </a:lnTo>
                <a:lnTo>
                  <a:pt x="96189" y="35559"/>
                </a:lnTo>
                <a:lnTo>
                  <a:pt x="99212" y="27939"/>
                </a:lnTo>
                <a:lnTo>
                  <a:pt x="100812" y="16509"/>
                </a:lnTo>
                <a:lnTo>
                  <a:pt x="101333" y="8889"/>
                </a:lnTo>
                <a:lnTo>
                  <a:pt x="103555" y="1269"/>
                </a:lnTo>
                <a:lnTo>
                  <a:pt x="105343" y="1269"/>
                </a:lnTo>
                <a:lnTo>
                  <a:pt x="103657" y="0"/>
                </a:lnTo>
                <a:close/>
              </a:path>
              <a:path w="221614" h="481330">
                <a:moveTo>
                  <a:pt x="140385" y="44449"/>
                </a:moveTo>
                <a:lnTo>
                  <a:pt x="140296" y="45719"/>
                </a:lnTo>
                <a:lnTo>
                  <a:pt x="133680" y="57149"/>
                </a:lnTo>
                <a:lnTo>
                  <a:pt x="134899" y="57149"/>
                </a:lnTo>
                <a:lnTo>
                  <a:pt x="140850" y="46967"/>
                </a:lnTo>
                <a:lnTo>
                  <a:pt x="140385" y="44449"/>
                </a:lnTo>
                <a:close/>
              </a:path>
              <a:path w="221614" h="481330">
                <a:moveTo>
                  <a:pt x="141770" y="44449"/>
                </a:moveTo>
                <a:lnTo>
                  <a:pt x="140385" y="44449"/>
                </a:lnTo>
                <a:lnTo>
                  <a:pt x="140850" y="46967"/>
                </a:lnTo>
                <a:lnTo>
                  <a:pt x="141579" y="45719"/>
                </a:lnTo>
                <a:lnTo>
                  <a:pt x="141770" y="44449"/>
                </a:lnTo>
                <a:close/>
              </a:path>
            </a:pathLst>
          </a:custGeom>
          <a:solidFill>
            <a:srgbClr val="353B3B"/>
          </a:solidFill>
        </p:spPr>
        <p:txBody>
          <a:bodyPr wrap="square" lIns="0" tIns="0" rIns="0" bIns="0" rtlCol="0"/>
          <a:lstStyle/>
          <a:p>
            <a:endParaRPr/>
          </a:p>
        </p:txBody>
      </p:sp>
      <p:sp>
        <p:nvSpPr>
          <p:cNvPr id="2442" name="object 2442"/>
          <p:cNvSpPr/>
          <p:nvPr/>
        </p:nvSpPr>
        <p:spPr>
          <a:xfrm>
            <a:off x="5781503" y="2249758"/>
            <a:ext cx="763270" cy="565150"/>
          </a:xfrm>
          <a:custGeom>
            <a:avLst/>
            <a:gdLst/>
            <a:ahLst/>
            <a:cxnLst/>
            <a:rect l="l" t="t" r="r" b="b"/>
            <a:pathLst>
              <a:path w="763270" h="565150">
                <a:moveTo>
                  <a:pt x="709625" y="496569"/>
                </a:moveTo>
                <a:lnTo>
                  <a:pt x="486130" y="496569"/>
                </a:lnTo>
                <a:lnTo>
                  <a:pt x="490677" y="504189"/>
                </a:lnTo>
                <a:lnTo>
                  <a:pt x="497484" y="511809"/>
                </a:lnTo>
                <a:lnTo>
                  <a:pt x="491794" y="514349"/>
                </a:lnTo>
                <a:lnTo>
                  <a:pt x="485000" y="523239"/>
                </a:lnTo>
                <a:lnTo>
                  <a:pt x="484784" y="529589"/>
                </a:lnTo>
                <a:lnTo>
                  <a:pt x="483184" y="537209"/>
                </a:lnTo>
                <a:lnTo>
                  <a:pt x="484085" y="546099"/>
                </a:lnTo>
                <a:lnTo>
                  <a:pt x="480009" y="551179"/>
                </a:lnTo>
                <a:lnTo>
                  <a:pt x="477291" y="558799"/>
                </a:lnTo>
                <a:lnTo>
                  <a:pt x="479793" y="565149"/>
                </a:lnTo>
                <a:lnTo>
                  <a:pt x="485457" y="562609"/>
                </a:lnTo>
                <a:lnTo>
                  <a:pt x="490220" y="556259"/>
                </a:lnTo>
                <a:lnTo>
                  <a:pt x="497941" y="556259"/>
                </a:lnTo>
                <a:lnTo>
                  <a:pt x="498614" y="549909"/>
                </a:lnTo>
                <a:lnTo>
                  <a:pt x="548106" y="549909"/>
                </a:lnTo>
                <a:lnTo>
                  <a:pt x="548284" y="547369"/>
                </a:lnTo>
                <a:lnTo>
                  <a:pt x="554189" y="547369"/>
                </a:lnTo>
                <a:lnTo>
                  <a:pt x="570942" y="544829"/>
                </a:lnTo>
                <a:lnTo>
                  <a:pt x="579409" y="541019"/>
                </a:lnTo>
                <a:lnTo>
                  <a:pt x="587514" y="538479"/>
                </a:lnTo>
                <a:lnTo>
                  <a:pt x="591045" y="538479"/>
                </a:lnTo>
                <a:lnTo>
                  <a:pt x="588619" y="533399"/>
                </a:lnTo>
                <a:lnTo>
                  <a:pt x="587514" y="530859"/>
                </a:lnTo>
                <a:lnTo>
                  <a:pt x="587756" y="528319"/>
                </a:lnTo>
                <a:lnTo>
                  <a:pt x="589711" y="524509"/>
                </a:lnTo>
                <a:lnTo>
                  <a:pt x="591248" y="521969"/>
                </a:lnTo>
                <a:lnTo>
                  <a:pt x="591248" y="518159"/>
                </a:lnTo>
                <a:lnTo>
                  <a:pt x="594537" y="515619"/>
                </a:lnTo>
                <a:lnTo>
                  <a:pt x="597611" y="513079"/>
                </a:lnTo>
                <a:lnTo>
                  <a:pt x="600468" y="510539"/>
                </a:lnTo>
                <a:lnTo>
                  <a:pt x="601345" y="506729"/>
                </a:lnTo>
                <a:lnTo>
                  <a:pt x="710933" y="506729"/>
                </a:lnTo>
                <a:lnTo>
                  <a:pt x="709180" y="501649"/>
                </a:lnTo>
                <a:lnTo>
                  <a:pt x="709625" y="496569"/>
                </a:lnTo>
                <a:close/>
              </a:path>
              <a:path w="763270" h="565150">
                <a:moveTo>
                  <a:pt x="548106" y="549909"/>
                </a:moveTo>
                <a:lnTo>
                  <a:pt x="498614" y="549909"/>
                </a:lnTo>
                <a:lnTo>
                  <a:pt x="502348" y="553719"/>
                </a:lnTo>
                <a:lnTo>
                  <a:pt x="508800" y="557529"/>
                </a:lnTo>
                <a:lnTo>
                  <a:pt x="548716" y="558799"/>
                </a:lnTo>
                <a:lnTo>
                  <a:pt x="547839" y="553719"/>
                </a:lnTo>
                <a:lnTo>
                  <a:pt x="548106" y="549909"/>
                </a:lnTo>
                <a:close/>
              </a:path>
              <a:path w="763270" h="565150">
                <a:moveTo>
                  <a:pt x="355384" y="481329"/>
                </a:moveTo>
                <a:lnTo>
                  <a:pt x="115328" y="481329"/>
                </a:lnTo>
                <a:lnTo>
                  <a:pt x="110197" y="492759"/>
                </a:lnTo>
                <a:lnTo>
                  <a:pt x="102146" y="505459"/>
                </a:lnTo>
                <a:lnTo>
                  <a:pt x="96672" y="514349"/>
                </a:lnTo>
                <a:lnTo>
                  <a:pt x="110197" y="515619"/>
                </a:lnTo>
                <a:lnTo>
                  <a:pt x="101930" y="520699"/>
                </a:lnTo>
                <a:lnTo>
                  <a:pt x="136194" y="529589"/>
                </a:lnTo>
                <a:lnTo>
                  <a:pt x="132905" y="534669"/>
                </a:lnTo>
                <a:lnTo>
                  <a:pt x="124853" y="538479"/>
                </a:lnTo>
                <a:lnTo>
                  <a:pt x="128879" y="546099"/>
                </a:lnTo>
                <a:lnTo>
                  <a:pt x="129984" y="552449"/>
                </a:lnTo>
                <a:lnTo>
                  <a:pt x="151574" y="538479"/>
                </a:lnTo>
                <a:lnTo>
                  <a:pt x="182451" y="538479"/>
                </a:lnTo>
                <a:lnTo>
                  <a:pt x="183388" y="530859"/>
                </a:lnTo>
                <a:lnTo>
                  <a:pt x="191439" y="525779"/>
                </a:lnTo>
                <a:lnTo>
                  <a:pt x="198386" y="524509"/>
                </a:lnTo>
                <a:lnTo>
                  <a:pt x="200952" y="521969"/>
                </a:lnTo>
                <a:lnTo>
                  <a:pt x="231233" y="521969"/>
                </a:lnTo>
                <a:lnTo>
                  <a:pt x="235623" y="518159"/>
                </a:lnTo>
                <a:lnTo>
                  <a:pt x="254866" y="518159"/>
                </a:lnTo>
                <a:lnTo>
                  <a:pt x="255739" y="513079"/>
                </a:lnTo>
                <a:lnTo>
                  <a:pt x="300276" y="513079"/>
                </a:lnTo>
                <a:lnTo>
                  <a:pt x="310032" y="501649"/>
                </a:lnTo>
                <a:lnTo>
                  <a:pt x="310807" y="496569"/>
                </a:lnTo>
                <a:lnTo>
                  <a:pt x="336605" y="496569"/>
                </a:lnTo>
                <a:lnTo>
                  <a:pt x="345909" y="492759"/>
                </a:lnTo>
                <a:lnTo>
                  <a:pt x="350761" y="490219"/>
                </a:lnTo>
                <a:lnTo>
                  <a:pt x="355384" y="481329"/>
                </a:lnTo>
                <a:close/>
              </a:path>
              <a:path w="763270" h="565150">
                <a:moveTo>
                  <a:pt x="182451" y="538479"/>
                </a:moveTo>
                <a:lnTo>
                  <a:pt x="151574" y="538479"/>
                </a:lnTo>
                <a:lnTo>
                  <a:pt x="153009" y="544829"/>
                </a:lnTo>
                <a:lnTo>
                  <a:pt x="156679" y="548639"/>
                </a:lnTo>
                <a:lnTo>
                  <a:pt x="161810" y="546099"/>
                </a:lnTo>
                <a:lnTo>
                  <a:pt x="165823" y="541019"/>
                </a:lnTo>
                <a:lnTo>
                  <a:pt x="180833" y="541019"/>
                </a:lnTo>
                <a:lnTo>
                  <a:pt x="182295" y="539749"/>
                </a:lnTo>
                <a:lnTo>
                  <a:pt x="182451" y="538479"/>
                </a:lnTo>
                <a:close/>
              </a:path>
              <a:path w="763270" h="565150">
                <a:moveTo>
                  <a:pt x="180833" y="541019"/>
                </a:moveTo>
                <a:lnTo>
                  <a:pt x="165823" y="541019"/>
                </a:lnTo>
                <a:lnTo>
                  <a:pt x="171323" y="543559"/>
                </a:lnTo>
                <a:lnTo>
                  <a:pt x="173520" y="547369"/>
                </a:lnTo>
                <a:lnTo>
                  <a:pt x="180833" y="541019"/>
                </a:lnTo>
                <a:close/>
              </a:path>
              <a:path w="763270" h="565150">
                <a:moveTo>
                  <a:pt x="711257" y="528319"/>
                </a:moveTo>
                <a:lnTo>
                  <a:pt x="675195" y="528319"/>
                </a:lnTo>
                <a:lnTo>
                  <a:pt x="681329" y="535939"/>
                </a:lnTo>
                <a:lnTo>
                  <a:pt x="689000" y="537209"/>
                </a:lnTo>
                <a:lnTo>
                  <a:pt x="695363" y="541019"/>
                </a:lnTo>
                <a:lnTo>
                  <a:pt x="699973" y="546099"/>
                </a:lnTo>
                <a:lnTo>
                  <a:pt x="703694" y="539749"/>
                </a:lnTo>
                <a:lnTo>
                  <a:pt x="709396" y="530859"/>
                </a:lnTo>
                <a:lnTo>
                  <a:pt x="711257" y="528319"/>
                </a:lnTo>
                <a:close/>
              </a:path>
              <a:path w="763270" h="565150">
                <a:moveTo>
                  <a:pt x="710933" y="506729"/>
                </a:moveTo>
                <a:lnTo>
                  <a:pt x="601345" y="506729"/>
                </a:lnTo>
                <a:lnTo>
                  <a:pt x="602653" y="511809"/>
                </a:lnTo>
                <a:lnTo>
                  <a:pt x="603961" y="518159"/>
                </a:lnTo>
                <a:lnTo>
                  <a:pt x="605510" y="521969"/>
                </a:lnTo>
                <a:lnTo>
                  <a:pt x="605510" y="523239"/>
                </a:lnTo>
                <a:lnTo>
                  <a:pt x="613854" y="523239"/>
                </a:lnTo>
                <a:lnTo>
                  <a:pt x="620852" y="524509"/>
                </a:lnTo>
                <a:lnTo>
                  <a:pt x="624370" y="528319"/>
                </a:lnTo>
                <a:lnTo>
                  <a:pt x="630072" y="529589"/>
                </a:lnTo>
                <a:lnTo>
                  <a:pt x="636206" y="532129"/>
                </a:lnTo>
                <a:lnTo>
                  <a:pt x="640588" y="534669"/>
                </a:lnTo>
                <a:lnTo>
                  <a:pt x="644321" y="538479"/>
                </a:lnTo>
                <a:lnTo>
                  <a:pt x="650455" y="543559"/>
                </a:lnTo>
                <a:lnTo>
                  <a:pt x="652437" y="535939"/>
                </a:lnTo>
                <a:lnTo>
                  <a:pt x="656386" y="528319"/>
                </a:lnTo>
                <a:lnTo>
                  <a:pt x="711257" y="528319"/>
                </a:lnTo>
                <a:lnTo>
                  <a:pt x="713117" y="525779"/>
                </a:lnTo>
                <a:lnTo>
                  <a:pt x="714883" y="525779"/>
                </a:lnTo>
                <a:lnTo>
                  <a:pt x="711581" y="519429"/>
                </a:lnTo>
                <a:lnTo>
                  <a:pt x="710488" y="513079"/>
                </a:lnTo>
                <a:lnTo>
                  <a:pt x="710933" y="506729"/>
                </a:lnTo>
                <a:close/>
              </a:path>
              <a:path w="763270" h="565150">
                <a:moveTo>
                  <a:pt x="675195" y="528319"/>
                </a:moveTo>
                <a:lnTo>
                  <a:pt x="656386" y="528319"/>
                </a:lnTo>
                <a:lnTo>
                  <a:pt x="660069" y="530859"/>
                </a:lnTo>
                <a:lnTo>
                  <a:pt x="664667" y="535939"/>
                </a:lnTo>
                <a:lnTo>
                  <a:pt x="670369" y="532129"/>
                </a:lnTo>
                <a:lnTo>
                  <a:pt x="675195" y="528319"/>
                </a:lnTo>
                <a:close/>
              </a:path>
              <a:path w="763270" h="565150">
                <a:moveTo>
                  <a:pt x="300276" y="513079"/>
                </a:moveTo>
                <a:lnTo>
                  <a:pt x="263791" y="513079"/>
                </a:lnTo>
                <a:lnTo>
                  <a:pt x="264037" y="518159"/>
                </a:lnTo>
                <a:lnTo>
                  <a:pt x="264160" y="534669"/>
                </a:lnTo>
                <a:lnTo>
                  <a:pt x="272211" y="528319"/>
                </a:lnTo>
                <a:lnTo>
                  <a:pt x="279171" y="527049"/>
                </a:lnTo>
                <a:lnTo>
                  <a:pt x="285394" y="527049"/>
                </a:lnTo>
                <a:lnTo>
                  <a:pt x="291604" y="523239"/>
                </a:lnTo>
                <a:lnTo>
                  <a:pt x="300276" y="513079"/>
                </a:lnTo>
                <a:close/>
              </a:path>
              <a:path w="763270" h="565150">
                <a:moveTo>
                  <a:pt x="231233" y="521969"/>
                </a:moveTo>
                <a:lnTo>
                  <a:pt x="200952" y="521969"/>
                </a:lnTo>
                <a:lnTo>
                  <a:pt x="199847" y="530859"/>
                </a:lnTo>
                <a:lnTo>
                  <a:pt x="214033" y="528319"/>
                </a:lnTo>
                <a:lnTo>
                  <a:pt x="221361" y="524509"/>
                </a:lnTo>
                <a:lnTo>
                  <a:pt x="228307" y="524509"/>
                </a:lnTo>
                <a:lnTo>
                  <a:pt x="231233" y="521969"/>
                </a:lnTo>
                <a:close/>
              </a:path>
              <a:path w="763270" h="565150">
                <a:moveTo>
                  <a:pt x="254866" y="518159"/>
                </a:moveTo>
                <a:lnTo>
                  <a:pt x="235623" y="518159"/>
                </a:lnTo>
                <a:lnTo>
                  <a:pt x="237464" y="524509"/>
                </a:lnTo>
                <a:lnTo>
                  <a:pt x="236347" y="530859"/>
                </a:lnTo>
                <a:lnTo>
                  <a:pt x="242570" y="525779"/>
                </a:lnTo>
                <a:lnTo>
                  <a:pt x="249148" y="523239"/>
                </a:lnTo>
                <a:lnTo>
                  <a:pt x="254647" y="519429"/>
                </a:lnTo>
                <a:lnTo>
                  <a:pt x="254866" y="518159"/>
                </a:lnTo>
                <a:close/>
              </a:path>
              <a:path w="763270" h="565150">
                <a:moveTo>
                  <a:pt x="336605" y="496569"/>
                </a:moveTo>
                <a:lnTo>
                  <a:pt x="310807" y="496569"/>
                </a:lnTo>
                <a:lnTo>
                  <a:pt x="315315" y="500379"/>
                </a:lnTo>
                <a:lnTo>
                  <a:pt x="320916" y="510539"/>
                </a:lnTo>
                <a:lnTo>
                  <a:pt x="327914" y="504189"/>
                </a:lnTo>
                <a:lnTo>
                  <a:pt x="330403" y="499109"/>
                </a:lnTo>
                <a:lnTo>
                  <a:pt x="336605" y="496569"/>
                </a:lnTo>
                <a:close/>
              </a:path>
              <a:path w="763270" h="565150">
                <a:moveTo>
                  <a:pt x="756742" y="450849"/>
                </a:moveTo>
                <a:lnTo>
                  <a:pt x="393052" y="450849"/>
                </a:lnTo>
                <a:lnTo>
                  <a:pt x="399554" y="453389"/>
                </a:lnTo>
                <a:lnTo>
                  <a:pt x="417398" y="469899"/>
                </a:lnTo>
                <a:lnTo>
                  <a:pt x="428764" y="481329"/>
                </a:lnTo>
                <a:lnTo>
                  <a:pt x="424167" y="485139"/>
                </a:lnTo>
                <a:lnTo>
                  <a:pt x="420636" y="490219"/>
                </a:lnTo>
                <a:lnTo>
                  <a:pt x="420978" y="496569"/>
                </a:lnTo>
                <a:lnTo>
                  <a:pt x="421073" y="501649"/>
                </a:lnTo>
                <a:lnTo>
                  <a:pt x="420636" y="506729"/>
                </a:lnTo>
                <a:lnTo>
                  <a:pt x="430390" y="497839"/>
                </a:lnTo>
                <a:lnTo>
                  <a:pt x="436867" y="496569"/>
                </a:lnTo>
                <a:lnTo>
                  <a:pt x="442823" y="491489"/>
                </a:lnTo>
                <a:lnTo>
                  <a:pt x="730669" y="491489"/>
                </a:lnTo>
                <a:lnTo>
                  <a:pt x="732853" y="490219"/>
                </a:lnTo>
                <a:lnTo>
                  <a:pt x="744050" y="490219"/>
                </a:lnTo>
                <a:lnTo>
                  <a:pt x="742721" y="487679"/>
                </a:lnTo>
                <a:lnTo>
                  <a:pt x="740537" y="481329"/>
                </a:lnTo>
                <a:lnTo>
                  <a:pt x="740105" y="476249"/>
                </a:lnTo>
                <a:lnTo>
                  <a:pt x="739419" y="472439"/>
                </a:lnTo>
                <a:lnTo>
                  <a:pt x="742505" y="472439"/>
                </a:lnTo>
                <a:lnTo>
                  <a:pt x="747763" y="469899"/>
                </a:lnTo>
                <a:lnTo>
                  <a:pt x="751713" y="467359"/>
                </a:lnTo>
                <a:lnTo>
                  <a:pt x="760044" y="463549"/>
                </a:lnTo>
                <a:lnTo>
                  <a:pt x="762685" y="458469"/>
                </a:lnTo>
                <a:lnTo>
                  <a:pt x="759167" y="454659"/>
                </a:lnTo>
                <a:lnTo>
                  <a:pt x="756742" y="450849"/>
                </a:lnTo>
                <a:close/>
              </a:path>
              <a:path w="763270" h="565150">
                <a:moveTo>
                  <a:pt x="728091" y="496569"/>
                </a:moveTo>
                <a:lnTo>
                  <a:pt x="709625" y="496569"/>
                </a:lnTo>
                <a:lnTo>
                  <a:pt x="718616" y="500379"/>
                </a:lnTo>
                <a:lnTo>
                  <a:pt x="727379" y="505459"/>
                </a:lnTo>
                <a:lnTo>
                  <a:pt x="727595" y="500379"/>
                </a:lnTo>
                <a:lnTo>
                  <a:pt x="728091" y="496569"/>
                </a:lnTo>
                <a:close/>
              </a:path>
              <a:path w="763270" h="565150">
                <a:moveTo>
                  <a:pt x="728256" y="495299"/>
                </a:moveTo>
                <a:lnTo>
                  <a:pt x="458787" y="495299"/>
                </a:lnTo>
                <a:lnTo>
                  <a:pt x="462038" y="496569"/>
                </a:lnTo>
                <a:lnTo>
                  <a:pt x="463105" y="502919"/>
                </a:lnTo>
                <a:lnTo>
                  <a:pt x="481114" y="501649"/>
                </a:lnTo>
                <a:lnTo>
                  <a:pt x="486130" y="496569"/>
                </a:lnTo>
                <a:lnTo>
                  <a:pt x="728091" y="496569"/>
                </a:lnTo>
                <a:lnTo>
                  <a:pt x="728256" y="495299"/>
                </a:lnTo>
                <a:close/>
              </a:path>
              <a:path w="763270" h="565150">
                <a:moveTo>
                  <a:pt x="730669" y="491489"/>
                </a:moveTo>
                <a:lnTo>
                  <a:pt x="442823" y="491489"/>
                </a:lnTo>
                <a:lnTo>
                  <a:pt x="455256" y="501649"/>
                </a:lnTo>
                <a:lnTo>
                  <a:pt x="456082" y="497839"/>
                </a:lnTo>
                <a:lnTo>
                  <a:pt x="458787" y="495299"/>
                </a:lnTo>
                <a:lnTo>
                  <a:pt x="728256" y="495299"/>
                </a:lnTo>
                <a:lnTo>
                  <a:pt x="730669" y="491489"/>
                </a:lnTo>
                <a:close/>
              </a:path>
              <a:path w="763270" h="565150">
                <a:moveTo>
                  <a:pt x="744050" y="490219"/>
                </a:moveTo>
                <a:lnTo>
                  <a:pt x="732853" y="490219"/>
                </a:lnTo>
                <a:lnTo>
                  <a:pt x="736155" y="492759"/>
                </a:lnTo>
                <a:lnTo>
                  <a:pt x="744715" y="491489"/>
                </a:lnTo>
                <a:lnTo>
                  <a:pt x="744050" y="490219"/>
                </a:lnTo>
                <a:close/>
              </a:path>
              <a:path w="763270" h="565150">
                <a:moveTo>
                  <a:pt x="356704" y="478789"/>
                </a:moveTo>
                <a:lnTo>
                  <a:pt x="60439" y="478789"/>
                </a:lnTo>
                <a:lnTo>
                  <a:pt x="61899" y="482599"/>
                </a:lnTo>
                <a:lnTo>
                  <a:pt x="61163" y="486409"/>
                </a:lnTo>
                <a:lnTo>
                  <a:pt x="76542" y="483869"/>
                </a:lnTo>
                <a:lnTo>
                  <a:pt x="97396" y="483869"/>
                </a:lnTo>
                <a:lnTo>
                  <a:pt x="112026" y="481329"/>
                </a:lnTo>
                <a:lnTo>
                  <a:pt x="355384" y="481329"/>
                </a:lnTo>
                <a:lnTo>
                  <a:pt x="356704" y="478789"/>
                </a:lnTo>
                <a:close/>
              </a:path>
              <a:path w="763270" h="565150">
                <a:moveTo>
                  <a:pt x="97396" y="483869"/>
                </a:moveTo>
                <a:lnTo>
                  <a:pt x="76542" y="483869"/>
                </a:lnTo>
                <a:lnTo>
                  <a:pt x="90081" y="485139"/>
                </a:lnTo>
                <a:lnTo>
                  <a:pt x="97396" y="483869"/>
                </a:lnTo>
                <a:close/>
              </a:path>
              <a:path w="763270" h="565150">
                <a:moveTo>
                  <a:pt x="0" y="407669"/>
                </a:moveTo>
                <a:lnTo>
                  <a:pt x="24015" y="421639"/>
                </a:lnTo>
                <a:lnTo>
                  <a:pt x="22555" y="436879"/>
                </a:lnTo>
                <a:lnTo>
                  <a:pt x="10833" y="436879"/>
                </a:lnTo>
                <a:lnTo>
                  <a:pt x="12293" y="444499"/>
                </a:lnTo>
                <a:lnTo>
                  <a:pt x="25311" y="453389"/>
                </a:lnTo>
                <a:lnTo>
                  <a:pt x="35191" y="463549"/>
                </a:lnTo>
                <a:lnTo>
                  <a:pt x="34467" y="468629"/>
                </a:lnTo>
                <a:lnTo>
                  <a:pt x="25679" y="473709"/>
                </a:lnTo>
                <a:lnTo>
                  <a:pt x="36296" y="478789"/>
                </a:lnTo>
                <a:lnTo>
                  <a:pt x="47625" y="480059"/>
                </a:lnTo>
                <a:lnTo>
                  <a:pt x="60439" y="478789"/>
                </a:lnTo>
                <a:lnTo>
                  <a:pt x="356704" y="478789"/>
                </a:lnTo>
                <a:lnTo>
                  <a:pt x="363308" y="466089"/>
                </a:lnTo>
                <a:lnTo>
                  <a:pt x="372491" y="461009"/>
                </a:lnTo>
                <a:lnTo>
                  <a:pt x="388454" y="450849"/>
                </a:lnTo>
                <a:lnTo>
                  <a:pt x="756742" y="450849"/>
                </a:lnTo>
                <a:lnTo>
                  <a:pt x="755542" y="448309"/>
                </a:lnTo>
                <a:lnTo>
                  <a:pt x="726503" y="448309"/>
                </a:lnTo>
                <a:lnTo>
                  <a:pt x="724966" y="447039"/>
                </a:lnTo>
                <a:lnTo>
                  <a:pt x="724738" y="444499"/>
                </a:lnTo>
                <a:lnTo>
                  <a:pt x="730440" y="436879"/>
                </a:lnTo>
                <a:lnTo>
                  <a:pt x="727532" y="434339"/>
                </a:lnTo>
                <a:lnTo>
                  <a:pt x="720960" y="431799"/>
                </a:lnTo>
                <a:lnTo>
                  <a:pt x="43408" y="431799"/>
                </a:lnTo>
                <a:lnTo>
                  <a:pt x="36817" y="421639"/>
                </a:lnTo>
                <a:lnTo>
                  <a:pt x="0" y="407669"/>
                </a:lnTo>
                <a:close/>
              </a:path>
              <a:path w="763270" h="565150">
                <a:moveTo>
                  <a:pt x="737053" y="445769"/>
                </a:moveTo>
                <a:lnTo>
                  <a:pt x="730224" y="447039"/>
                </a:lnTo>
                <a:lnTo>
                  <a:pt x="726503" y="448309"/>
                </a:lnTo>
                <a:lnTo>
                  <a:pt x="744913" y="448309"/>
                </a:lnTo>
                <a:lnTo>
                  <a:pt x="741132" y="447039"/>
                </a:lnTo>
                <a:lnTo>
                  <a:pt x="737053" y="445769"/>
                </a:lnTo>
                <a:close/>
              </a:path>
              <a:path w="763270" h="565150">
                <a:moveTo>
                  <a:pt x="754341" y="445769"/>
                </a:moveTo>
                <a:lnTo>
                  <a:pt x="750849" y="448309"/>
                </a:lnTo>
                <a:lnTo>
                  <a:pt x="755542" y="448309"/>
                </a:lnTo>
                <a:lnTo>
                  <a:pt x="754341" y="445769"/>
                </a:lnTo>
                <a:close/>
              </a:path>
              <a:path w="763270" h="565150">
                <a:moveTo>
                  <a:pt x="686206" y="326389"/>
                </a:moveTo>
                <a:lnTo>
                  <a:pt x="45237" y="326389"/>
                </a:lnTo>
                <a:lnTo>
                  <a:pt x="55486" y="335279"/>
                </a:lnTo>
                <a:lnTo>
                  <a:pt x="28549" y="350519"/>
                </a:lnTo>
                <a:lnTo>
                  <a:pt x="33667" y="350519"/>
                </a:lnTo>
                <a:lnTo>
                  <a:pt x="46469" y="355599"/>
                </a:lnTo>
                <a:lnTo>
                  <a:pt x="60007" y="364489"/>
                </a:lnTo>
                <a:lnTo>
                  <a:pt x="68795" y="367029"/>
                </a:lnTo>
                <a:lnTo>
                  <a:pt x="59626" y="379729"/>
                </a:lnTo>
                <a:lnTo>
                  <a:pt x="51219" y="382269"/>
                </a:lnTo>
                <a:lnTo>
                  <a:pt x="44640" y="383539"/>
                </a:lnTo>
                <a:lnTo>
                  <a:pt x="32931" y="384809"/>
                </a:lnTo>
                <a:lnTo>
                  <a:pt x="33299" y="394969"/>
                </a:lnTo>
                <a:lnTo>
                  <a:pt x="39522" y="403859"/>
                </a:lnTo>
                <a:lnTo>
                  <a:pt x="29641" y="411479"/>
                </a:lnTo>
                <a:lnTo>
                  <a:pt x="49263" y="420369"/>
                </a:lnTo>
                <a:lnTo>
                  <a:pt x="43408" y="431799"/>
                </a:lnTo>
                <a:lnTo>
                  <a:pt x="720960" y="431799"/>
                </a:lnTo>
                <a:lnTo>
                  <a:pt x="707063" y="426719"/>
                </a:lnTo>
                <a:lnTo>
                  <a:pt x="700570" y="424179"/>
                </a:lnTo>
                <a:lnTo>
                  <a:pt x="693102" y="421639"/>
                </a:lnTo>
                <a:lnTo>
                  <a:pt x="699922" y="415289"/>
                </a:lnTo>
                <a:lnTo>
                  <a:pt x="704303" y="407669"/>
                </a:lnTo>
                <a:lnTo>
                  <a:pt x="729399" y="407669"/>
                </a:lnTo>
                <a:lnTo>
                  <a:pt x="731710" y="405129"/>
                </a:lnTo>
                <a:lnTo>
                  <a:pt x="730821" y="396239"/>
                </a:lnTo>
                <a:lnTo>
                  <a:pt x="733463" y="394969"/>
                </a:lnTo>
                <a:lnTo>
                  <a:pt x="742886" y="394969"/>
                </a:lnTo>
                <a:lnTo>
                  <a:pt x="743978" y="389889"/>
                </a:lnTo>
                <a:lnTo>
                  <a:pt x="743102" y="386079"/>
                </a:lnTo>
                <a:lnTo>
                  <a:pt x="743762" y="380999"/>
                </a:lnTo>
                <a:lnTo>
                  <a:pt x="745528" y="377189"/>
                </a:lnTo>
                <a:lnTo>
                  <a:pt x="746836" y="375919"/>
                </a:lnTo>
                <a:lnTo>
                  <a:pt x="742022" y="369569"/>
                </a:lnTo>
                <a:lnTo>
                  <a:pt x="738720" y="369569"/>
                </a:lnTo>
                <a:lnTo>
                  <a:pt x="735888" y="368299"/>
                </a:lnTo>
                <a:lnTo>
                  <a:pt x="738073" y="364489"/>
                </a:lnTo>
                <a:lnTo>
                  <a:pt x="739021" y="363219"/>
                </a:lnTo>
                <a:lnTo>
                  <a:pt x="703414" y="363219"/>
                </a:lnTo>
                <a:lnTo>
                  <a:pt x="704088" y="355599"/>
                </a:lnTo>
                <a:lnTo>
                  <a:pt x="705383" y="350519"/>
                </a:lnTo>
                <a:lnTo>
                  <a:pt x="706932" y="346709"/>
                </a:lnTo>
                <a:lnTo>
                  <a:pt x="693331" y="346709"/>
                </a:lnTo>
                <a:lnTo>
                  <a:pt x="691134" y="344169"/>
                </a:lnTo>
                <a:lnTo>
                  <a:pt x="693331" y="339089"/>
                </a:lnTo>
                <a:lnTo>
                  <a:pt x="695731" y="331469"/>
                </a:lnTo>
                <a:lnTo>
                  <a:pt x="692454" y="328929"/>
                </a:lnTo>
                <a:lnTo>
                  <a:pt x="683907" y="327659"/>
                </a:lnTo>
                <a:lnTo>
                  <a:pt x="686206" y="326389"/>
                </a:lnTo>
                <a:close/>
              </a:path>
              <a:path w="763270" h="565150">
                <a:moveTo>
                  <a:pt x="729399" y="407669"/>
                </a:moveTo>
                <a:lnTo>
                  <a:pt x="704303" y="407669"/>
                </a:lnTo>
                <a:lnTo>
                  <a:pt x="710222" y="416559"/>
                </a:lnTo>
                <a:lnTo>
                  <a:pt x="715264" y="412749"/>
                </a:lnTo>
                <a:lnTo>
                  <a:pt x="720077" y="410209"/>
                </a:lnTo>
                <a:lnTo>
                  <a:pt x="727087" y="410209"/>
                </a:lnTo>
                <a:lnTo>
                  <a:pt x="729399" y="407669"/>
                </a:lnTo>
                <a:close/>
              </a:path>
              <a:path w="763270" h="565150">
                <a:moveTo>
                  <a:pt x="708901" y="360679"/>
                </a:moveTo>
                <a:lnTo>
                  <a:pt x="703414" y="363219"/>
                </a:lnTo>
                <a:lnTo>
                  <a:pt x="739021" y="363219"/>
                </a:lnTo>
                <a:lnTo>
                  <a:pt x="739969" y="361949"/>
                </a:lnTo>
                <a:lnTo>
                  <a:pt x="715264" y="361949"/>
                </a:lnTo>
                <a:lnTo>
                  <a:pt x="708901" y="360679"/>
                </a:lnTo>
                <a:close/>
              </a:path>
              <a:path w="763270" h="565150">
                <a:moveTo>
                  <a:pt x="745528" y="331469"/>
                </a:moveTo>
                <a:lnTo>
                  <a:pt x="741121" y="335279"/>
                </a:lnTo>
                <a:lnTo>
                  <a:pt x="738517" y="340359"/>
                </a:lnTo>
                <a:lnTo>
                  <a:pt x="734555" y="342899"/>
                </a:lnTo>
                <a:lnTo>
                  <a:pt x="731050" y="345439"/>
                </a:lnTo>
                <a:lnTo>
                  <a:pt x="728192" y="349249"/>
                </a:lnTo>
                <a:lnTo>
                  <a:pt x="724903" y="353059"/>
                </a:lnTo>
                <a:lnTo>
                  <a:pt x="720953" y="359409"/>
                </a:lnTo>
                <a:lnTo>
                  <a:pt x="719645" y="361949"/>
                </a:lnTo>
                <a:lnTo>
                  <a:pt x="739969" y="361949"/>
                </a:lnTo>
                <a:lnTo>
                  <a:pt x="740918" y="360679"/>
                </a:lnTo>
                <a:lnTo>
                  <a:pt x="746633" y="355599"/>
                </a:lnTo>
                <a:lnTo>
                  <a:pt x="746463" y="353059"/>
                </a:lnTo>
                <a:lnTo>
                  <a:pt x="746493" y="350519"/>
                </a:lnTo>
                <a:lnTo>
                  <a:pt x="746836" y="346709"/>
                </a:lnTo>
                <a:lnTo>
                  <a:pt x="746836" y="340359"/>
                </a:lnTo>
                <a:lnTo>
                  <a:pt x="745731" y="336549"/>
                </a:lnTo>
                <a:lnTo>
                  <a:pt x="745528" y="331469"/>
                </a:lnTo>
                <a:close/>
              </a:path>
              <a:path w="763270" h="565150">
                <a:moveTo>
                  <a:pt x="710653" y="341629"/>
                </a:moveTo>
                <a:lnTo>
                  <a:pt x="705180" y="344169"/>
                </a:lnTo>
                <a:lnTo>
                  <a:pt x="698601" y="345439"/>
                </a:lnTo>
                <a:lnTo>
                  <a:pt x="695071" y="346709"/>
                </a:lnTo>
                <a:lnTo>
                  <a:pt x="706932" y="346709"/>
                </a:lnTo>
                <a:lnTo>
                  <a:pt x="710653" y="341629"/>
                </a:lnTo>
                <a:close/>
              </a:path>
              <a:path w="763270" h="565150">
                <a:moveTo>
                  <a:pt x="65519" y="265429"/>
                </a:moveTo>
                <a:lnTo>
                  <a:pt x="51981" y="273049"/>
                </a:lnTo>
                <a:lnTo>
                  <a:pt x="47091" y="287019"/>
                </a:lnTo>
                <a:lnTo>
                  <a:pt x="36449" y="294639"/>
                </a:lnTo>
                <a:lnTo>
                  <a:pt x="33896" y="303529"/>
                </a:lnTo>
                <a:lnTo>
                  <a:pt x="41719" y="311149"/>
                </a:lnTo>
                <a:lnTo>
                  <a:pt x="37185" y="320039"/>
                </a:lnTo>
                <a:lnTo>
                  <a:pt x="32791" y="321309"/>
                </a:lnTo>
                <a:lnTo>
                  <a:pt x="25107" y="321309"/>
                </a:lnTo>
                <a:lnTo>
                  <a:pt x="28041" y="331469"/>
                </a:lnTo>
                <a:lnTo>
                  <a:pt x="32791" y="327659"/>
                </a:lnTo>
                <a:lnTo>
                  <a:pt x="42862" y="327659"/>
                </a:lnTo>
                <a:lnTo>
                  <a:pt x="45237" y="326389"/>
                </a:lnTo>
                <a:lnTo>
                  <a:pt x="686206" y="326389"/>
                </a:lnTo>
                <a:lnTo>
                  <a:pt x="688505" y="325119"/>
                </a:lnTo>
                <a:lnTo>
                  <a:pt x="684568" y="316229"/>
                </a:lnTo>
                <a:lnTo>
                  <a:pt x="710230" y="316229"/>
                </a:lnTo>
                <a:lnTo>
                  <a:pt x="710247" y="311149"/>
                </a:lnTo>
                <a:lnTo>
                  <a:pt x="712330" y="306069"/>
                </a:lnTo>
                <a:lnTo>
                  <a:pt x="714705" y="300989"/>
                </a:lnTo>
                <a:lnTo>
                  <a:pt x="714425" y="290829"/>
                </a:lnTo>
                <a:lnTo>
                  <a:pt x="720051" y="285749"/>
                </a:lnTo>
                <a:lnTo>
                  <a:pt x="714705" y="283209"/>
                </a:lnTo>
                <a:lnTo>
                  <a:pt x="710857" y="283209"/>
                </a:lnTo>
                <a:lnTo>
                  <a:pt x="713262" y="276859"/>
                </a:lnTo>
                <a:lnTo>
                  <a:pt x="84543" y="276859"/>
                </a:lnTo>
                <a:lnTo>
                  <a:pt x="75387" y="266699"/>
                </a:lnTo>
                <a:lnTo>
                  <a:pt x="65519" y="265429"/>
                </a:lnTo>
                <a:close/>
              </a:path>
              <a:path w="763270" h="565150">
                <a:moveTo>
                  <a:pt x="42862" y="327659"/>
                </a:moveTo>
                <a:lnTo>
                  <a:pt x="32791" y="327659"/>
                </a:lnTo>
                <a:lnTo>
                  <a:pt x="40487" y="328929"/>
                </a:lnTo>
                <a:lnTo>
                  <a:pt x="42862" y="327659"/>
                </a:lnTo>
                <a:close/>
              </a:path>
              <a:path w="763270" h="565150">
                <a:moveTo>
                  <a:pt x="702106" y="316229"/>
                </a:moveTo>
                <a:lnTo>
                  <a:pt x="690257" y="316229"/>
                </a:lnTo>
                <a:lnTo>
                  <a:pt x="695515" y="318769"/>
                </a:lnTo>
                <a:lnTo>
                  <a:pt x="702106" y="316229"/>
                </a:lnTo>
                <a:close/>
              </a:path>
              <a:path w="763270" h="565150">
                <a:moveTo>
                  <a:pt x="710230" y="316229"/>
                </a:moveTo>
                <a:lnTo>
                  <a:pt x="708456" y="316229"/>
                </a:lnTo>
                <a:lnTo>
                  <a:pt x="710222" y="318769"/>
                </a:lnTo>
                <a:lnTo>
                  <a:pt x="710230" y="316229"/>
                </a:lnTo>
                <a:close/>
              </a:path>
              <a:path w="763270" h="565150">
                <a:moveTo>
                  <a:pt x="662660" y="228599"/>
                </a:moveTo>
                <a:lnTo>
                  <a:pt x="128384" y="228599"/>
                </a:lnTo>
                <a:lnTo>
                  <a:pt x="127304" y="236219"/>
                </a:lnTo>
                <a:lnTo>
                  <a:pt x="120713" y="237489"/>
                </a:lnTo>
                <a:lnTo>
                  <a:pt x="101371" y="242569"/>
                </a:lnTo>
                <a:lnTo>
                  <a:pt x="105029" y="251459"/>
                </a:lnTo>
                <a:lnTo>
                  <a:pt x="90030" y="273049"/>
                </a:lnTo>
                <a:lnTo>
                  <a:pt x="84543" y="276859"/>
                </a:lnTo>
                <a:lnTo>
                  <a:pt x="713262" y="276859"/>
                </a:lnTo>
                <a:lnTo>
                  <a:pt x="714705" y="273049"/>
                </a:lnTo>
                <a:lnTo>
                  <a:pt x="715594" y="265429"/>
                </a:lnTo>
                <a:lnTo>
                  <a:pt x="717080" y="256539"/>
                </a:lnTo>
                <a:lnTo>
                  <a:pt x="717746" y="252729"/>
                </a:lnTo>
                <a:lnTo>
                  <a:pt x="704329" y="252729"/>
                </a:lnTo>
                <a:lnTo>
                  <a:pt x="704024" y="248919"/>
                </a:lnTo>
                <a:lnTo>
                  <a:pt x="704926" y="242569"/>
                </a:lnTo>
                <a:lnTo>
                  <a:pt x="706297" y="237489"/>
                </a:lnTo>
                <a:lnTo>
                  <a:pt x="676148" y="237489"/>
                </a:lnTo>
                <a:lnTo>
                  <a:pt x="673163" y="236219"/>
                </a:lnTo>
                <a:lnTo>
                  <a:pt x="671677" y="232409"/>
                </a:lnTo>
                <a:lnTo>
                  <a:pt x="661898" y="232409"/>
                </a:lnTo>
                <a:lnTo>
                  <a:pt x="662660" y="228599"/>
                </a:lnTo>
                <a:close/>
              </a:path>
              <a:path w="763270" h="565150">
                <a:moveTo>
                  <a:pt x="717969" y="251459"/>
                </a:moveTo>
                <a:lnTo>
                  <a:pt x="711746" y="251459"/>
                </a:lnTo>
                <a:lnTo>
                  <a:pt x="704329" y="252729"/>
                </a:lnTo>
                <a:lnTo>
                  <a:pt x="717746" y="252729"/>
                </a:lnTo>
                <a:lnTo>
                  <a:pt x="717969" y="251459"/>
                </a:lnTo>
                <a:close/>
              </a:path>
              <a:path w="763270" h="565150">
                <a:moveTo>
                  <a:pt x="705802" y="224789"/>
                </a:moveTo>
                <a:lnTo>
                  <a:pt x="703719" y="224789"/>
                </a:lnTo>
                <a:lnTo>
                  <a:pt x="698093" y="227329"/>
                </a:lnTo>
                <a:lnTo>
                  <a:pt x="693039" y="228599"/>
                </a:lnTo>
                <a:lnTo>
                  <a:pt x="688594" y="228599"/>
                </a:lnTo>
                <a:lnTo>
                  <a:pt x="682663" y="229869"/>
                </a:lnTo>
                <a:lnTo>
                  <a:pt x="678218" y="236219"/>
                </a:lnTo>
                <a:lnTo>
                  <a:pt x="676148" y="237489"/>
                </a:lnTo>
                <a:lnTo>
                  <a:pt x="706297" y="237489"/>
                </a:lnTo>
                <a:lnTo>
                  <a:pt x="706983" y="234949"/>
                </a:lnTo>
                <a:lnTo>
                  <a:pt x="705802" y="224789"/>
                </a:lnTo>
                <a:close/>
              </a:path>
              <a:path w="763270" h="565150">
                <a:moveTo>
                  <a:pt x="135191" y="148589"/>
                </a:moveTo>
                <a:lnTo>
                  <a:pt x="138125" y="160019"/>
                </a:lnTo>
                <a:lnTo>
                  <a:pt x="138493" y="173989"/>
                </a:lnTo>
                <a:lnTo>
                  <a:pt x="143979" y="182879"/>
                </a:lnTo>
                <a:lnTo>
                  <a:pt x="138861" y="187959"/>
                </a:lnTo>
                <a:lnTo>
                  <a:pt x="134835" y="189229"/>
                </a:lnTo>
                <a:lnTo>
                  <a:pt x="137401" y="195579"/>
                </a:lnTo>
                <a:lnTo>
                  <a:pt x="139217" y="214629"/>
                </a:lnTo>
                <a:lnTo>
                  <a:pt x="122174" y="229869"/>
                </a:lnTo>
                <a:lnTo>
                  <a:pt x="128384" y="228599"/>
                </a:lnTo>
                <a:lnTo>
                  <a:pt x="662660" y="228599"/>
                </a:lnTo>
                <a:lnTo>
                  <a:pt x="663676" y="223519"/>
                </a:lnTo>
                <a:lnTo>
                  <a:pt x="665162" y="214629"/>
                </a:lnTo>
                <a:lnTo>
                  <a:pt x="667232" y="205739"/>
                </a:lnTo>
                <a:lnTo>
                  <a:pt x="666993" y="203199"/>
                </a:lnTo>
                <a:lnTo>
                  <a:pt x="641121" y="203199"/>
                </a:lnTo>
                <a:lnTo>
                  <a:pt x="638365" y="200659"/>
                </a:lnTo>
                <a:lnTo>
                  <a:pt x="638526" y="198119"/>
                </a:lnTo>
                <a:lnTo>
                  <a:pt x="619683" y="198119"/>
                </a:lnTo>
                <a:lnTo>
                  <a:pt x="620788" y="193039"/>
                </a:lnTo>
                <a:lnTo>
                  <a:pt x="619315" y="181609"/>
                </a:lnTo>
                <a:lnTo>
                  <a:pt x="616762" y="175259"/>
                </a:lnTo>
                <a:lnTo>
                  <a:pt x="619315" y="171449"/>
                </a:lnTo>
                <a:lnTo>
                  <a:pt x="623354" y="162559"/>
                </a:lnTo>
                <a:lnTo>
                  <a:pt x="622617" y="158749"/>
                </a:lnTo>
                <a:lnTo>
                  <a:pt x="144716" y="158749"/>
                </a:lnTo>
                <a:lnTo>
                  <a:pt x="145440" y="151129"/>
                </a:lnTo>
                <a:lnTo>
                  <a:pt x="135191" y="148589"/>
                </a:lnTo>
                <a:close/>
              </a:path>
              <a:path w="763270" h="565150">
                <a:moveTo>
                  <a:pt x="651814" y="201929"/>
                </a:moveTo>
                <a:lnTo>
                  <a:pt x="641121" y="203199"/>
                </a:lnTo>
                <a:lnTo>
                  <a:pt x="658634" y="203199"/>
                </a:lnTo>
                <a:lnTo>
                  <a:pt x="651814" y="201929"/>
                </a:lnTo>
                <a:close/>
              </a:path>
              <a:path w="763270" h="565150">
                <a:moveTo>
                  <a:pt x="666635" y="199389"/>
                </a:moveTo>
                <a:lnTo>
                  <a:pt x="658634" y="203199"/>
                </a:lnTo>
                <a:lnTo>
                  <a:pt x="666993" y="203199"/>
                </a:lnTo>
                <a:lnTo>
                  <a:pt x="666635" y="199389"/>
                </a:lnTo>
                <a:close/>
              </a:path>
              <a:path w="763270" h="565150">
                <a:moveTo>
                  <a:pt x="639089" y="189229"/>
                </a:moveTo>
                <a:lnTo>
                  <a:pt x="630301" y="193039"/>
                </a:lnTo>
                <a:lnTo>
                  <a:pt x="626275" y="198119"/>
                </a:lnTo>
                <a:lnTo>
                  <a:pt x="638526" y="198119"/>
                </a:lnTo>
                <a:lnTo>
                  <a:pt x="639089" y="189229"/>
                </a:lnTo>
                <a:close/>
              </a:path>
              <a:path w="763270" h="565150">
                <a:moveTo>
                  <a:pt x="164096" y="123189"/>
                </a:moveTo>
                <a:lnTo>
                  <a:pt x="151307" y="137159"/>
                </a:lnTo>
                <a:lnTo>
                  <a:pt x="150558" y="147319"/>
                </a:lnTo>
                <a:lnTo>
                  <a:pt x="144716" y="158749"/>
                </a:lnTo>
                <a:lnTo>
                  <a:pt x="622617" y="158749"/>
                </a:lnTo>
                <a:lnTo>
                  <a:pt x="621144" y="151129"/>
                </a:lnTo>
                <a:lnTo>
                  <a:pt x="625551" y="144779"/>
                </a:lnTo>
                <a:lnTo>
                  <a:pt x="632853" y="140969"/>
                </a:lnTo>
                <a:lnTo>
                  <a:pt x="632002" y="138429"/>
                </a:lnTo>
                <a:lnTo>
                  <a:pt x="170675" y="138429"/>
                </a:lnTo>
                <a:lnTo>
                  <a:pt x="164096" y="123189"/>
                </a:lnTo>
                <a:close/>
              </a:path>
              <a:path w="763270" h="565150">
                <a:moveTo>
                  <a:pt x="174713" y="130809"/>
                </a:moveTo>
                <a:lnTo>
                  <a:pt x="170675" y="138429"/>
                </a:lnTo>
                <a:lnTo>
                  <a:pt x="596633" y="138429"/>
                </a:lnTo>
                <a:lnTo>
                  <a:pt x="587133" y="135889"/>
                </a:lnTo>
                <a:lnTo>
                  <a:pt x="578713" y="135889"/>
                </a:lnTo>
                <a:lnTo>
                  <a:pt x="582187" y="132079"/>
                </a:lnTo>
                <a:lnTo>
                  <a:pt x="202641" y="132079"/>
                </a:lnTo>
                <a:lnTo>
                  <a:pt x="174713" y="130809"/>
                </a:lnTo>
                <a:close/>
              </a:path>
              <a:path w="763270" h="565150">
                <a:moveTo>
                  <a:pt x="624433" y="119379"/>
                </a:moveTo>
                <a:lnTo>
                  <a:pt x="615302" y="124459"/>
                </a:lnTo>
                <a:lnTo>
                  <a:pt x="606501" y="125729"/>
                </a:lnTo>
                <a:lnTo>
                  <a:pt x="605053" y="132079"/>
                </a:lnTo>
                <a:lnTo>
                  <a:pt x="596633" y="138429"/>
                </a:lnTo>
                <a:lnTo>
                  <a:pt x="632002" y="138429"/>
                </a:lnTo>
                <a:lnTo>
                  <a:pt x="630301" y="133349"/>
                </a:lnTo>
                <a:lnTo>
                  <a:pt x="625551" y="132079"/>
                </a:lnTo>
                <a:lnTo>
                  <a:pt x="624433" y="119379"/>
                </a:lnTo>
                <a:close/>
              </a:path>
              <a:path w="763270" h="565150">
                <a:moveTo>
                  <a:pt x="213690" y="99059"/>
                </a:moveTo>
                <a:lnTo>
                  <a:pt x="215849" y="114299"/>
                </a:lnTo>
                <a:lnTo>
                  <a:pt x="220141" y="119379"/>
                </a:lnTo>
                <a:lnTo>
                  <a:pt x="214998" y="119379"/>
                </a:lnTo>
                <a:lnTo>
                  <a:pt x="202641" y="132079"/>
                </a:lnTo>
                <a:lnTo>
                  <a:pt x="582187" y="132079"/>
                </a:lnTo>
                <a:lnTo>
                  <a:pt x="585660" y="128269"/>
                </a:lnTo>
                <a:lnTo>
                  <a:pt x="593331" y="128269"/>
                </a:lnTo>
                <a:lnTo>
                  <a:pt x="598830" y="120649"/>
                </a:lnTo>
                <a:lnTo>
                  <a:pt x="601389" y="116839"/>
                </a:lnTo>
                <a:lnTo>
                  <a:pt x="228676" y="116839"/>
                </a:lnTo>
                <a:lnTo>
                  <a:pt x="213690" y="99059"/>
                </a:lnTo>
                <a:close/>
              </a:path>
              <a:path w="763270" h="565150">
                <a:moveTo>
                  <a:pt x="253936" y="67309"/>
                </a:moveTo>
                <a:lnTo>
                  <a:pt x="248437" y="77469"/>
                </a:lnTo>
                <a:lnTo>
                  <a:pt x="244779" y="88899"/>
                </a:lnTo>
                <a:lnTo>
                  <a:pt x="240030" y="100329"/>
                </a:lnTo>
                <a:lnTo>
                  <a:pt x="241846" y="107949"/>
                </a:lnTo>
                <a:lnTo>
                  <a:pt x="228676" y="116839"/>
                </a:lnTo>
                <a:lnTo>
                  <a:pt x="601389" y="116839"/>
                </a:lnTo>
                <a:lnTo>
                  <a:pt x="603948" y="113029"/>
                </a:lnTo>
                <a:lnTo>
                  <a:pt x="607606" y="107949"/>
                </a:lnTo>
                <a:lnTo>
                  <a:pt x="451739" y="107949"/>
                </a:lnTo>
                <a:lnTo>
                  <a:pt x="454329" y="102869"/>
                </a:lnTo>
                <a:lnTo>
                  <a:pt x="456488" y="97789"/>
                </a:lnTo>
                <a:lnTo>
                  <a:pt x="455041" y="93979"/>
                </a:lnTo>
                <a:lnTo>
                  <a:pt x="460159" y="86359"/>
                </a:lnTo>
                <a:lnTo>
                  <a:pt x="462112" y="76199"/>
                </a:lnTo>
                <a:lnTo>
                  <a:pt x="265633" y="76199"/>
                </a:lnTo>
                <a:lnTo>
                  <a:pt x="253936" y="67309"/>
                </a:lnTo>
                <a:close/>
              </a:path>
              <a:path w="763270" h="565150">
                <a:moveTo>
                  <a:pt x="472948" y="85089"/>
                </a:moveTo>
                <a:lnTo>
                  <a:pt x="470408" y="91439"/>
                </a:lnTo>
                <a:lnTo>
                  <a:pt x="467829" y="96519"/>
                </a:lnTo>
                <a:lnTo>
                  <a:pt x="464553" y="99059"/>
                </a:lnTo>
                <a:lnTo>
                  <a:pt x="465277" y="105409"/>
                </a:lnTo>
                <a:lnTo>
                  <a:pt x="464921" y="107949"/>
                </a:lnTo>
                <a:lnTo>
                  <a:pt x="607606" y="107949"/>
                </a:lnTo>
                <a:lnTo>
                  <a:pt x="607987" y="102869"/>
                </a:lnTo>
                <a:lnTo>
                  <a:pt x="609523" y="101599"/>
                </a:lnTo>
                <a:lnTo>
                  <a:pt x="520522" y="101599"/>
                </a:lnTo>
                <a:lnTo>
                  <a:pt x="517613" y="96519"/>
                </a:lnTo>
                <a:lnTo>
                  <a:pt x="515404" y="92709"/>
                </a:lnTo>
                <a:lnTo>
                  <a:pt x="511022" y="90169"/>
                </a:lnTo>
                <a:lnTo>
                  <a:pt x="479552" y="90169"/>
                </a:lnTo>
                <a:lnTo>
                  <a:pt x="475894" y="88899"/>
                </a:lnTo>
                <a:lnTo>
                  <a:pt x="472948" y="85089"/>
                </a:lnTo>
                <a:close/>
              </a:path>
              <a:path w="763270" h="565150">
                <a:moveTo>
                  <a:pt x="547230" y="87629"/>
                </a:moveTo>
                <a:lnTo>
                  <a:pt x="540296" y="87629"/>
                </a:lnTo>
                <a:lnTo>
                  <a:pt x="534809" y="91439"/>
                </a:lnTo>
                <a:lnTo>
                  <a:pt x="526389" y="93979"/>
                </a:lnTo>
                <a:lnTo>
                  <a:pt x="523087" y="97789"/>
                </a:lnTo>
                <a:lnTo>
                  <a:pt x="520522" y="101599"/>
                </a:lnTo>
                <a:lnTo>
                  <a:pt x="609523" y="101599"/>
                </a:lnTo>
                <a:lnTo>
                  <a:pt x="615670" y="96519"/>
                </a:lnTo>
                <a:lnTo>
                  <a:pt x="606501" y="92709"/>
                </a:lnTo>
                <a:lnTo>
                  <a:pt x="554558" y="92709"/>
                </a:lnTo>
                <a:lnTo>
                  <a:pt x="551268" y="90169"/>
                </a:lnTo>
                <a:lnTo>
                  <a:pt x="547230" y="87629"/>
                </a:lnTo>
                <a:close/>
              </a:path>
              <a:path w="763270" h="565150">
                <a:moveTo>
                  <a:pt x="586752" y="76199"/>
                </a:moveTo>
                <a:lnTo>
                  <a:pt x="577227" y="78739"/>
                </a:lnTo>
                <a:lnTo>
                  <a:pt x="571398" y="81279"/>
                </a:lnTo>
                <a:lnTo>
                  <a:pt x="561873" y="86359"/>
                </a:lnTo>
                <a:lnTo>
                  <a:pt x="557491" y="91439"/>
                </a:lnTo>
                <a:lnTo>
                  <a:pt x="554558" y="92709"/>
                </a:lnTo>
                <a:lnTo>
                  <a:pt x="606501" y="92709"/>
                </a:lnTo>
                <a:lnTo>
                  <a:pt x="606685" y="91439"/>
                </a:lnTo>
                <a:lnTo>
                  <a:pt x="585304" y="91439"/>
                </a:lnTo>
                <a:lnTo>
                  <a:pt x="586752" y="76199"/>
                </a:lnTo>
                <a:close/>
              </a:path>
              <a:path w="763270" h="565150">
                <a:moveTo>
                  <a:pt x="607606" y="85089"/>
                </a:moveTo>
                <a:lnTo>
                  <a:pt x="599554" y="85089"/>
                </a:lnTo>
                <a:lnTo>
                  <a:pt x="591883" y="87629"/>
                </a:lnTo>
                <a:lnTo>
                  <a:pt x="585304" y="91439"/>
                </a:lnTo>
                <a:lnTo>
                  <a:pt x="606685" y="91439"/>
                </a:lnTo>
                <a:lnTo>
                  <a:pt x="607606" y="85089"/>
                </a:lnTo>
                <a:close/>
              </a:path>
              <a:path w="763270" h="565150">
                <a:moveTo>
                  <a:pt x="497484" y="68579"/>
                </a:moveTo>
                <a:lnTo>
                  <a:pt x="486130" y="78739"/>
                </a:lnTo>
                <a:lnTo>
                  <a:pt x="482485" y="87629"/>
                </a:lnTo>
                <a:lnTo>
                  <a:pt x="479552" y="90169"/>
                </a:lnTo>
                <a:lnTo>
                  <a:pt x="511022" y="90169"/>
                </a:lnTo>
                <a:lnTo>
                  <a:pt x="504431" y="78739"/>
                </a:lnTo>
                <a:lnTo>
                  <a:pt x="497484" y="68579"/>
                </a:lnTo>
                <a:close/>
              </a:path>
              <a:path w="763270" h="565150">
                <a:moveTo>
                  <a:pt x="280276" y="58419"/>
                </a:moveTo>
                <a:lnTo>
                  <a:pt x="265633" y="76199"/>
                </a:lnTo>
                <a:lnTo>
                  <a:pt x="462112" y="76199"/>
                </a:lnTo>
                <a:lnTo>
                  <a:pt x="462356" y="74929"/>
                </a:lnTo>
                <a:lnTo>
                  <a:pt x="462537" y="72389"/>
                </a:lnTo>
                <a:lnTo>
                  <a:pt x="294182" y="72389"/>
                </a:lnTo>
                <a:lnTo>
                  <a:pt x="290156" y="67309"/>
                </a:lnTo>
                <a:lnTo>
                  <a:pt x="280276" y="58419"/>
                </a:lnTo>
                <a:close/>
              </a:path>
              <a:path w="763270" h="565150">
                <a:moveTo>
                  <a:pt x="311378" y="43179"/>
                </a:moveTo>
                <a:lnTo>
                  <a:pt x="307721" y="49529"/>
                </a:lnTo>
                <a:lnTo>
                  <a:pt x="304050" y="54609"/>
                </a:lnTo>
                <a:lnTo>
                  <a:pt x="299288" y="63499"/>
                </a:lnTo>
                <a:lnTo>
                  <a:pt x="294182" y="72389"/>
                </a:lnTo>
                <a:lnTo>
                  <a:pt x="462537" y="72389"/>
                </a:lnTo>
                <a:lnTo>
                  <a:pt x="463080" y="64769"/>
                </a:lnTo>
                <a:lnTo>
                  <a:pt x="463132" y="63499"/>
                </a:lnTo>
                <a:lnTo>
                  <a:pt x="412953" y="63499"/>
                </a:lnTo>
                <a:lnTo>
                  <a:pt x="412861" y="60959"/>
                </a:lnTo>
                <a:lnTo>
                  <a:pt x="344538" y="60959"/>
                </a:lnTo>
                <a:lnTo>
                  <a:pt x="343433" y="50799"/>
                </a:lnTo>
                <a:lnTo>
                  <a:pt x="343192" y="46989"/>
                </a:lnTo>
                <a:lnTo>
                  <a:pt x="321970" y="46989"/>
                </a:lnTo>
                <a:lnTo>
                  <a:pt x="311378" y="43179"/>
                </a:lnTo>
                <a:close/>
              </a:path>
              <a:path w="763270" h="565150">
                <a:moveTo>
                  <a:pt x="443331" y="41909"/>
                </a:moveTo>
                <a:lnTo>
                  <a:pt x="439293" y="45719"/>
                </a:lnTo>
                <a:lnTo>
                  <a:pt x="433070" y="48259"/>
                </a:lnTo>
                <a:lnTo>
                  <a:pt x="426123" y="52069"/>
                </a:lnTo>
                <a:lnTo>
                  <a:pt x="418071" y="58419"/>
                </a:lnTo>
                <a:lnTo>
                  <a:pt x="412953" y="63499"/>
                </a:lnTo>
                <a:lnTo>
                  <a:pt x="463132" y="63499"/>
                </a:lnTo>
                <a:lnTo>
                  <a:pt x="463290" y="59689"/>
                </a:lnTo>
                <a:lnTo>
                  <a:pt x="447357" y="59689"/>
                </a:lnTo>
                <a:lnTo>
                  <a:pt x="445897" y="55879"/>
                </a:lnTo>
                <a:lnTo>
                  <a:pt x="444423" y="45719"/>
                </a:lnTo>
                <a:lnTo>
                  <a:pt x="443331" y="41909"/>
                </a:lnTo>
                <a:close/>
              </a:path>
              <a:path w="763270" h="565150">
                <a:moveTo>
                  <a:pt x="382219" y="0"/>
                </a:moveTo>
                <a:lnTo>
                  <a:pt x="378917" y="21589"/>
                </a:lnTo>
                <a:lnTo>
                  <a:pt x="377825" y="27939"/>
                </a:lnTo>
                <a:lnTo>
                  <a:pt x="373811" y="33019"/>
                </a:lnTo>
                <a:lnTo>
                  <a:pt x="368312" y="36829"/>
                </a:lnTo>
                <a:lnTo>
                  <a:pt x="365023" y="39369"/>
                </a:lnTo>
                <a:lnTo>
                  <a:pt x="363931" y="53339"/>
                </a:lnTo>
                <a:lnTo>
                  <a:pt x="362458" y="55879"/>
                </a:lnTo>
                <a:lnTo>
                  <a:pt x="355511" y="57149"/>
                </a:lnTo>
                <a:lnTo>
                  <a:pt x="350393" y="58419"/>
                </a:lnTo>
                <a:lnTo>
                  <a:pt x="347091" y="60959"/>
                </a:lnTo>
                <a:lnTo>
                  <a:pt x="412861" y="60959"/>
                </a:lnTo>
                <a:lnTo>
                  <a:pt x="412676" y="55879"/>
                </a:lnTo>
                <a:lnTo>
                  <a:pt x="412584" y="44449"/>
                </a:lnTo>
                <a:lnTo>
                  <a:pt x="414058" y="34289"/>
                </a:lnTo>
                <a:lnTo>
                  <a:pt x="409663" y="30479"/>
                </a:lnTo>
                <a:lnTo>
                  <a:pt x="411015" y="20319"/>
                </a:lnTo>
                <a:lnTo>
                  <a:pt x="391375" y="20319"/>
                </a:lnTo>
                <a:lnTo>
                  <a:pt x="388797" y="19049"/>
                </a:lnTo>
                <a:lnTo>
                  <a:pt x="386245" y="16509"/>
                </a:lnTo>
                <a:lnTo>
                  <a:pt x="385864" y="7619"/>
                </a:lnTo>
                <a:lnTo>
                  <a:pt x="382219" y="0"/>
                </a:lnTo>
                <a:close/>
              </a:path>
              <a:path w="763270" h="565150">
                <a:moveTo>
                  <a:pt x="463448" y="55879"/>
                </a:moveTo>
                <a:lnTo>
                  <a:pt x="455396" y="55879"/>
                </a:lnTo>
                <a:lnTo>
                  <a:pt x="447357" y="59689"/>
                </a:lnTo>
                <a:lnTo>
                  <a:pt x="463290" y="59689"/>
                </a:lnTo>
                <a:lnTo>
                  <a:pt x="463448" y="55879"/>
                </a:lnTo>
                <a:close/>
              </a:path>
              <a:path w="763270" h="565150">
                <a:moveTo>
                  <a:pt x="342709" y="39369"/>
                </a:moveTo>
                <a:lnTo>
                  <a:pt x="336842" y="40639"/>
                </a:lnTo>
                <a:lnTo>
                  <a:pt x="332447" y="45719"/>
                </a:lnTo>
                <a:lnTo>
                  <a:pt x="326605" y="46989"/>
                </a:lnTo>
                <a:lnTo>
                  <a:pt x="343192" y="46989"/>
                </a:lnTo>
                <a:lnTo>
                  <a:pt x="342709" y="39369"/>
                </a:lnTo>
                <a:close/>
              </a:path>
              <a:path w="763270" h="565150">
                <a:moveTo>
                  <a:pt x="411861" y="13969"/>
                </a:moveTo>
                <a:lnTo>
                  <a:pt x="407111" y="16509"/>
                </a:lnTo>
                <a:lnTo>
                  <a:pt x="396113" y="16509"/>
                </a:lnTo>
                <a:lnTo>
                  <a:pt x="391375" y="20319"/>
                </a:lnTo>
                <a:lnTo>
                  <a:pt x="411015" y="20319"/>
                </a:lnTo>
                <a:lnTo>
                  <a:pt x="411861" y="13969"/>
                </a:lnTo>
                <a:close/>
              </a:path>
            </a:pathLst>
          </a:custGeom>
          <a:solidFill>
            <a:srgbClr val="D0DBA3"/>
          </a:solidFill>
        </p:spPr>
        <p:txBody>
          <a:bodyPr wrap="square" lIns="0" tIns="0" rIns="0" bIns="0" rtlCol="0"/>
          <a:lstStyle/>
          <a:p>
            <a:endParaRPr/>
          </a:p>
        </p:txBody>
      </p:sp>
      <p:sp>
        <p:nvSpPr>
          <p:cNvPr id="2443" name="object 2443"/>
          <p:cNvSpPr/>
          <p:nvPr/>
        </p:nvSpPr>
        <p:spPr>
          <a:xfrm>
            <a:off x="5780233" y="2248526"/>
            <a:ext cx="765810" cy="567690"/>
          </a:xfrm>
          <a:custGeom>
            <a:avLst/>
            <a:gdLst/>
            <a:ahLst/>
            <a:cxnLst/>
            <a:rect l="l" t="t" r="r" b="b"/>
            <a:pathLst>
              <a:path w="765809" h="567689">
                <a:moveTo>
                  <a:pt x="490369" y="500379"/>
                </a:moveTo>
                <a:lnTo>
                  <a:pt x="487083" y="500379"/>
                </a:lnTo>
                <a:lnTo>
                  <a:pt x="490766" y="505459"/>
                </a:lnTo>
                <a:lnTo>
                  <a:pt x="490918" y="506729"/>
                </a:lnTo>
                <a:lnTo>
                  <a:pt x="496442" y="511809"/>
                </a:lnTo>
                <a:lnTo>
                  <a:pt x="492429" y="514349"/>
                </a:lnTo>
                <a:lnTo>
                  <a:pt x="491934" y="514349"/>
                </a:lnTo>
                <a:lnTo>
                  <a:pt x="485139" y="524509"/>
                </a:lnTo>
                <a:lnTo>
                  <a:pt x="484873" y="524509"/>
                </a:lnTo>
                <a:lnTo>
                  <a:pt x="484657" y="530859"/>
                </a:lnTo>
                <a:lnTo>
                  <a:pt x="483095" y="537209"/>
                </a:lnTo>
                <a:lnTo>
                  <a:pt x="483178" y="539749"/>
                </a:lnTo>
                <a:lnTo>
                  <a:pt x="483908" y="547369"/>
                </a:lnTo>
                <a:lnTo>
                  <a:pt x="480237" y="551179"/>
                </a:lnTo>
                <a:lnTo>
                  <a:pt x="479932" y="551179"/>
                </a:lnTo>
                <a:lnTo>
                  <a:pt x="477215" y="560069"/>
                </a:lnTo>
                <a:lnTo>
                  <a:pt x="477240" y="561339"/>
                </a:lnTo>
                <a:lnTo>
                  <a:pt x="479742" y="567689"/>
                </a:lnTo>
                <a:lnTo>
                  <a:pt x="481723" y="567689"/>
                </a:lnTo>
                <a:lnTo>
                  <a:pt x="487400" y="565149"/>
                </a:lnTo>
                <a:lnTo>
                  <a:pt x="481799" y="565149"/>
                </a:lnTo>
                <a:lnTo>
                  <a:pt x="480034" y="560069"/>
                </a:lnTo>
                <a:lnTo>
                  <a:pt x="482523" y="552449"/>
                </a:lnTo>
                <a:lnTo>
                  <a:pt x="486409" y="548639"/>
                </a:lnTo>
                <a:lnTo>
                  <a:pt x="486752" y="547369"/>
                </a:lnTo>
                <a:lnTo>
                  <a:pt x="485876" y="538479"/>
                </a:lnTo>
                <a:lnTo>
                  <a:pt x="487413" y="532129"/>
                </a:lnTo>
                <a:lnTo>
                  <a:pt x="487667" y="525779"/>
                </a:lnTo>
                <a:lnTo>
                  <a:pt x="494004" y="516889"/>
                </a:lnTo>
                <a:lnTo>
                  <a:pt x="499376" y="514349"/>
                </a:lnTo>
                <a:lnTo>
                  <a:pt x="500125" y="513079"/>
                </a:lnTo>
                <a:lnTo>
                  <a:pt x="499770" y="511809"/>
                </a:lnTo>
                <a:lnTo>
                  <a:pt x="493052" y="504189"/>
                </a:lnTo>
                <a:lnTo>
                  <a:pt x="490369" y="500379"/>
                </a:lnTo>
                <a:close/>
              </a:path>
              <a:path w="765809" h="567689">
                <a:moveTo>
                  <a:pt x="500786" y="549909"/>
                </a:moveTo>
                <a:lnTo>
                  <a:pt x="499363" y="549909"/>
                </a:lnTo>
                <a:lnTo>
                  <a:pt x="498487" y="551179"/>
                </a:lnTo>
                <a:lnTo>
                  <a:pt x="497941" y="556259"/>
                </a:lnTo>
                <a:lnTo>
                  <a:pt x="491401" y="556259"/>
                </a:lnTo>
                <a:lnTo>
                  <a:pt x="490410" y="557529"/>
                </a:lnTo>
                <a:lnTo>
                  <a:pt x="485813" y="562609"/>
                </a:lnTo>
                <a:lnTo>
                  <a:pt x="481799" y="565149"/>
                </a:lnTo>
                <a:lnTo>
                  <a:pt x="487806" y="565149"/>
                </a:lnTo>
                <a:lnTo>
                  <a:pt x="492188" y="558799"/>
                </a:lnTo>
                <a:lnTo>
                  <a:pt x="499287" y="558799"/>
                </a:lnTo>
                <a:lnTo>
                  <a:pt x="500595" y="557529"/>
                </a:lnTo>
                <a:lnTo>
                  <a:pt x="500976" y="553719"/>
                </a:lnTo>
                <a:lnTo>
                  <a:pt x="504418" y="553719"/>
                </a:lnTo>
                <a:lnTo>
                  <a:pt x="500786" y="549909"/>
                </a:lnTo>
                <a:close/>
              </a:path>
              <a:path w="765809" h="567689">
                <a:moveTo>
                  <a:pt x="504418" y="553719"/>
                </a:moveTo>
                <a:lnTo>
                  <a:pt x="500976" y="553719"/>
                </a:lnTo>
                <a:lnTo>
                  <a:pt x="502907" y="556259"/>
                </a:lnTo>
                <a:lnTo>
                  <a:pt x="509371" y="560069"/>
                </a:lnTo>
                <a:lnTo>
                  <a:pt x="510006" y="560069"/>
                </a:lnTo>
                <a:lnTo>
                  <a:pt x="549935" y="561339"/>
                </a:lnTo>
                <a:lnTo>
                  <a:pt x="551040" y="561339"/>
                </a:lnTo>
                <a:lnTo>
                  <a:pt x="551370" y="560069"/>
                </a:lnTo>
                <a:lnTo>
                  <a:pt x="551157" y="558799"/>
                </a:lnTo>
                <a:lnTo>
                  <a:pt x="548322" y="558799"/>
                </a:lnTo>
                <a:lnTo>
                  <a:pt x="510451" y="557529"/>
                </a:lnTo>
                <a:lnTo>
                  <a:pt x="504418" y="553719"/>
                </a:lnTo>
                <a:close/>
              </a:path>
              <a:path w="765809" h="567689">
                <a:moveTo>
                  <a:pt x="601256" y="507999"/>
                </a:moveTo>
                <a:lnTo>
                  <a:pt x="600481" y="510539"/>
                </a:lnTo>
                <a:lnTo>
                  <a:pt x="597915" y="513079"/>
                </a:lnTo>
                <a:lnTo>
                  <a:pt x="594893" y="515619"/>
                </a:lnTo>
                <a:lnTo>
                  <a:pt x="591616" y="518159"/>
                </a:lnTo>
                <a:lnTo>
                  <a:pt x="591134" y="519429"/>
                </a:lnTo>
                <a:lnTo>
                  <a:pt x="591134" y="523239"/>
                </a:lnTo>
                <a:lnTo>
                  <a:pt x="589762" y="525779"/>
                </a:lnTo>
                <a:lnTo>
                  <a:pt x="587806" y="528319"/>
                </a:lnTo>
                <a:lnTo>
                  <a:pt x="586917" y="530859"/>
                </a:lnTo>
                <a:lnTo>
                  <a:pt x="587425" y="533399"/>
                </a:lnTo>
                <a:lnTo>
                  <a:pt x="588657" y="535939"/>
                </a:lnTo>
                <a:lnTo>
                  <a:pt x="590080" y="538479"/>
                </a:lnTo>
                <a:lnTo>
                  <a:pt x="588708" y="538479"/>
                </a:lnTo>
                <a:lnTo>
                  <a:pt x="580589" y="541019"/>
                </a:lnTo>
                <a:lnTo>
                  <a:pt x="563660" y="546099"/>
                </a:lnTo>
                <a:lnTo>
                  <a:pt x="555434" y="547369"/>
                </a:lnTo>
                <a:lnTo>
                  <a:pt x="548208" y="547369"/>
                </a:lnTo>
                <a:lnTo>
                  <a:pt x="547700" y="554989"/>
                </a:lnTo>
                <a:lnTo>
                  <a:pt x="548322" y="558799"/>
                </a:lnTo>
                <a:lnTo>
                  <a:pt x="551157" y="558799"/>
                </a:lnTo>
                <a:lnTo>
                  <a:pt x="550519" y="554989"/>
                </a:lnTo>
                <a:lnTo>
                  <a:pt x="550862" y="549909"/>
                </a:lnTo>
                <a:lnTo>
                  <a:pt x="555421" y="549909"/>
                </a:lnTo>
                <a:lnTo>
                  <a:pt x="564865" y="548639"/>
                </a:lnTo>
                <a:lnTo>
                  <a:pt x="583666" y="543559"/>
                </a:lnTo>
                <a:lnTo>
                  <a:pt x="592416" y="541019"/>
                </a:lnTo>
                <a:lnTo>
                  <a:pt x="593534" y="541019"/>
                </a:lnTo>
                <a:lnTo>
                  <a:pt x="593559" y="539749"/>
                </a:lnTo>
                <a:lnTo>
                  <a:pt x="591184" y="534669"/>
                </a:lnTo>
                <a:lnTo>
                  <a:pt x="590219" y="532129"/>
                </a:lnTo>
                <a:lnTo>
                  <a:pt x="590384" y="529589"/>
                </a:lnTo>
                <a:lnTo>
                  <a:pt x="592213" y="527049"/>
                </a:lnTo>
                <a:lnTo>
                  <a:pt x="593750" y="523239"/>
                </a:lnTo>
                <a:lnTo>
                  <a:pt x="593928" y="523239"/>
                </a:lnTo>
                <a:lnTo>
                  <a:pt x="593928" y="520699"/>
                </a:lnTo>
                <a:lnTo>
                  <a:pt x="596988" y="518159"/>
                </a:lnTo>
                <a:lnTo>
                  <a:pt x="599909" y="515619"/>
                </a:lnTo>
                <a:lnTo>
                  <a:pt x="602588" y="513195"/>
                </a:lnTo>
                <a:lnTo>
                  <a:pt x="601256" y="507999"/>
                </a:lnTo>
                <a:close/>
              </a:path>
              <a:path w="765809" h="567689">
                <a:moveTo>
                  <a:pt x="117855" y="483869"/>
                </a:moveTo>
                <a:lnTo>
                  <a:pt x="114566" y="483869"/>
                </a:lnTo>
                <a:lnTo>
                  <a:pt x="110235" y="492759"/>
                </a:lnTo>
                <a:lnTo>
                  <a:pt x="102222" y="506729"/>
                </a:lnTo>
                <a:lnTo>
                  <a:pt x="96761" y="515619"/>
                </a:lnTo>
                <a:lnTo>
                  <a:pt x="96672" y="516889"/>
                </a:lnTo>
                <a:lnTo>
                  <a:pt x="97777" y="516889"/>
                </a:lnTo>
                <a:lnTo>
                  <a:pt x="107200" y="518159"/>
                </a:lnTo>
                <a:lnTo>
                  <a:pt x="102476" y="520699"/>
                </a:lnTo>
                <a:lnTo>
                  <a:pt x="101803" y="521969"/>
                </a:lnTo>
                <a:lnTo>
                  <a:pt x="102844" y="523239"/>
                </a:lnTo>
                <a:lnTo>
                  <a:pt x="135153" y="532129"/>
                </a:lnTo>
                <a:lnTo>
                  <a:pt x="133261" y="534669"/>
                </a:lnTo>
                <a:lnTo>
                  <a:pt x="125564" y="538479"/>
                </a:lnTo>
                <a:lnTo>
                  <a:pt x="124802" y="538479"/>
                </a:lnTo>
                <a:lnTo>
                  <a:pt x="124891" y="539749"/>
                </a:lnTo>
                <a:lnTo>
                  <a:pt x="128803" y="547369"/>
                </a:lnTo>
                <a:lnTo>
                  <a:pt x="129857" y="554989"/>
                </a:lnTo>
                <a:lnTo>
                  <a:pt x="132029" y="554989"/>
                </a:lnTo>
                <a:lnTo>
                  <a:pt x="138007" y="551179"/>
                </a:lnTo>
                <a:lnTo>
                  <a:pt x="132308" y="551179"/>
                </a:lnTo>
                <a:lnTo>
                  <a:pt x="131533" y="546099"/>
                </a:lnTo>
                <a:lnTo>
                  <a:pt x="131381" y="546099"/>
                </a:lnTo>
                <a:lnTo>
                  <a:pt x="128092" y="539749"/>
                </a:lnTo>
                <a:lnTo>
                  <a:pt x="134721" y="537209"/>
                </a:lnTo>
                <a:lnTo>
                  <a:pt x="135331" y="537209"/>
                </a:lnTo>
                <a:lnTo>
                  <a:pt x="138620" y="532129"/>
                </a:lnTo>
                <a:lnTo>
                  <a:pt x="138772" y="530859"/>
                </a:lnTo>
                <a:lnTo>
                  <a:pt x="137820" y="529589"/>
                </a:lnTo>
                <a:lnTo>
                  <a:pt x="106768" y="521969"/>
                </a:lnTo>
                <a:lnTo>
                  <a:pt x="112191" y="518159"/>
                </a:lnTo>
                <a:lnTo>
                  <a:pt x="112826" y="516889"/>
                </a:lnTo>
                <a:lnTo>
                  <a:pt x="111620" y="515619"/>
                </a:lnTo>
                <a:lnTo>
                  <a:pt x="100317" y="514349"/>
                </a:lnTo>
                <a:lnTo>
                  <a:pt x="104622" y="507999"/>
                </a:lnTo>
                <a:lnTo>
                  <a:pt x="112725" y="494029"/>
                </a:lnTo>
                <a:lnTo>
                  <a:pt x="117855" y="483869"/>
                </a:lnTo>
                <a:close/>
              </a:path>
              <a:path w="765809" h="567689">
                <a:moveTo>
                  <a:pt x="153352" y="538479"/>
                </a:moveTo>
                <a:lnTo>
                  <a:pt x="152069" y="538479"/>
                </a:lnTo>
                <a:lnTo>
                  <a:pt x="132308" y="551179"/>
                </a:lnTo>
                <a:lnTo>
                  <a:pt x="138007" y="551179"/>
                </a:lnTo>
                <a:lnTo>
                  <a:pt x="151955" y="542289"/>
                </a:lnTo>
                <a:lnTo>
                  <a:pt x="154882" y="542289"/>
                </a:lnTo>
                <a:lnTo>
                  <a:pt x="154203" y="539749"/>
                </a:lnTo>
                <a:lnTo>
                  <a:pt x="153352" y="538479"/>
                </a:lnTo>
                <a:close/>
              </a:path>
              <a:path w="765809" h="567689">
                <a:moveTo>
                  <a:pt x="154882" y="542289"/>
                </a:moveTo>
                <a:lnTo>
                  <a:pt x="151955" y="542289"/>
                </a:lnTo>
                <a:lnTo>
                  <a:pt x="152946" y="546099"/>
                </a:lnTo>
                <a:lnTo>
                  <a:pt x="153276" y="546099"/>
                </a:lnTo>
                <a:lnTo>
                  <a:pt x="156933" y="549909"/>
                </a:lnTo>
                <a:lnTo>
                  <a:pt x="158445" y="551179"/>
                </a:lnTo>
                <a:lnTo>
                  <a:pt x="163575" y="548639"/>
                </a:lnTo>
                <a:lnTo>
                  <a:pt x="164236" y="548639"/>
                </a:lnTo>
                <a:lnTo>
                  <a:pt x="165068" y="547369"/>
                </a:lnTo>
                <a:lnTo>
                  <a:pt x="158343" y="547369"/>
                </a:lnTo>
                <a:lnTo>
                  <a:pt x="155562" y="544829"/>
                </a:lnTo>
                <a:lnTo>
                  <a:pt x="154882" y="542289"/>
                </a:lnTo>
                <a:close/>
              </a:path>
              <a:path w="765809" h="567689">
                <a:moveTo>
                  <a:pt x="173824" y="543559"/>
                </a:moveTo>
                <a:lnTo>
                  <a:pt x="167563" y="543559"/>
                </a:lnTo>
                <a:lnTo>
                  <a:pt x="171576" y="546099"/>
                </a:lnTo>
                <a:lnTo>
                  <a:pt x="173583" y="548639"/>
                </a:lnTo>
                <a:lnTo>
                  <a:pt x="174523" y="549909"/>
                </a:lnTo>
                <a:lnTo>
                  <a:pt x="175653" y="549909"/>
                </a:lnTo>
                <a:lnTo>
                  <a:pt x="180047" y="546099"/>
                </a:lnTo>
                <a:lnTo>
                  <a:pt x="175209" y="546099"/>
                </a:lnTo>
                <a:lnTo>
                  <a:pt x="173824" y="543559"/>
                </a:lnTo>
                <a:close/>
              </a:path>
              <a:path w="765809" h="567689">
                <a:moveTo>
                  <a:pt x="680408" y="532129"/>
                </a:moveTo>
                <a:lnTo>
                  <a:pt x="676198" y="532129"/>
                </a:lnTo>
                <a:lnTo>
                  <a:pt x="681558" y="537209"/>
                </a:lnTo>
                <a:lnTo>
                  <a:pt x="682320" y="538479"/>
                </a:lnTo>
                <a:lnTo>
                  <a:pt x="689711" y="539749"/>
                </a:lnTo>
                <a:lnTo>
                  <a:pt x="695718" y="543559"/>
                </a:lnTo>
                <a:lnTo>
                  <a:pt x="700252" y="548639"/>
                </a:lnTo>
                <a:lnTo>
                  <a:pt x="702487" y="548639"/>
                </a:lnTo>
                <a:lnTo>
                  <a:pt x="704322" y="544829"/>
                </a:lnTo>
                <a:lnTo>
                  <a:pt x="700900" y="544829"/>
                </a:lnTo>
                <a:lnTo>
                  <a:pt x="697623" y="542289"/>
                </a:lnTo>
                <a:lnTo>
                  <a:pt x="697433" y="541019"/>
                </a:lnTo>
                <a:lnTo>
                  <a:pt x="691070" y="537209"/>
                </a:lnTo>
                <a:lnTo>
                  <a:pt x="690562" y="537209"/>
                </a:lnTo>
                <a:lnTo>
                  <a:pt x="683323" y="535939"/>
                </a:lnTo>
                <a:lnTo>
                  <a:pt x="680408" y="532129"/>
                </a:lnTo>
                <a:close/>
              </a:path>
              <a:path w="765809" h="567689">
                <a:moveTo>
                  <a:pt x="167728" y="541019"/>
                </a:moveTo>
                <a:lnTo>
                  <a:pt x="165950" y="541019"/>
                </a:lnTo>
                <a:lnTo>
                  <a:pt x="162178" y="546099"/>
                </a:lnTo>
                <a:lnTo>
                  <a:pt x="158343" y="547369"/>
                </a:lnTo>
                <a:lnTo>
                  <a:pt x="165068" y="547369"/>
                </a:lnTo>
                <a:lnTo>
                  <a:pt x="167563" y="543559"/>
                </a:lnTo>
                <a:lnTo>
                  <a:pt x="173215" y="543559"/>
                </a:lnTo>
                <a:lnTo>
                  <a:pt x="167728" y="541019"/>
                </a:lnTo>
                <a:close/>
              </a:path>
              <a:path w="765809" h="567689">
                <a:moveTo>
                  <a:pt x="202806" y="521969"/>
                </a:moveTo>
                <a:lnTo>
                  <a:pt x="201193" y="521969"/>
                </a:lnTo>
                <a:lnTo>
                  <a:pt x="198932" y="524509"/>
                </a:lnTo>
                <a:lnTo>
                  <a:pt x="192404" y="525779"/>
                </a:lnTo>
                <a:lnTo>
                  <a:pt x="192011" y="525779"/>
                </a:lnTo>
                <a:lnTo>
                  <a:pt x="183946" y="530859"/>
                </a:lnTo>
                <a:lnTo>
                  <a:pt x="183260" y="532129"/>
                </a:lnTo>
                <a:lnTo>
                  <a:pt x="182244" y="541019"/>
                </a:lnTo>
                <a:lnTo>
                  <a:pt x="175209" y="546099"/>
                </a:lnTo>
                <a:lnTo>
                  <a:pt x="180047" y="546099"/>
                </a:lnTo>
                <a:lnTo>
                  <a:pt x="184442" y="542289"/>
                </a:lnTo>
                <a:lnTo>
                  <a:pt x="184975" y="541019"/>
                </a:lnTo>
                <a:lnTo>
                  <a:pt x="185953" y="533399"/>
                </a:lnTo>
                <a:lnTo>
                  <a:pt x="193230" y="528319"/>
                </a:lnTo>
                <a:lnTo>
                  <a:pt x="199961" y="527049"/>
                </a:lnTo>
                <a:lnTo>
                  <a:pt x="200351" y="527049"/>
                </a:lnTo>
                <a:lnTo>
                  <a:pt x="200825" y="523239"/>
                </a:lnTo>
                <a:lnTo>
                  <a:pt x="203606" y="523239"/>
                </a:lnTo>
                <a:lnTo>
                  <a:pt x="202806" y="521969"/>
                </a:lnTo>
                <a:close/>
              </a:path>
              <a:path w="765809" h="567689">
                <a:moveTo>
                  <a:pt x="603963" y="508044"/>
                </a:moveTo>
                <a:lnTo>
                  <a:pt x="603097" y="511809"/>
                </a:lnTo>
                <a:lnTo>
                  <a:pt x="602716" y="513079"/>
                </a:lnTo>
                <a:lnTo>
                  <a:pt x="602588" y="513195"/>
                </a:lnTo>
                <a:lnTo>
                  <a:pt x="603923" y="519429"/>
                </a:lnTo>
                <a:lnTo>
                  <a:pt x="605370" y="523239"/>
                </a:lnTo>
                <a:lnTo>
                  <a:pt x="605370" y="524509"/>
                </a:lnTo>
                <a:lnTo>
                  <a:pt x="605828" y="525779"/>
                </a:lnTo>
                <a:lnTo>
                  <a:pt x="614921" y="525779"/>
                </a:lnTo>
                <a:lnTo>
                  <a:pt x="621398" y="527049"/>
                </a:lnTo>
                <a:lnTo>
                  <a:pt x="624636" y="530859"/>
                </a:lnTo>
                <a:lnTo>
                  <a:pt x="625347" y="530859"/>
                </a:lnTo>
                <a:lnTo>
                  <a:pt x="630961" y="532129"/>
                </a:lnTo>
                <a:lnTo>
                  <a:pt x="636828" y="534669"/>
                </a:lnTo>
                <a:lnTo>
                  <a:pt x="640994" y="537209"/>
                </a:lnTo>
                <a:lnTo>
                  <a:pt x="644690" y="541019"/>
                </a:lnTo>
                <a:lnTo>
                  <a:pt x="650836" y="546099"/>
                </a:lnTo>
                <a:lnTo>
                  <a:pt x="652157" y="546099"/>
                </a:lnTo>
                <a:lnTo>
                  <a:pt x="653097" y="544829"/>
                </a:lnTo>
                <a:lnTo>
                  <a:pt x="653740" y="542289"/>
                </a:lnTo>
                <a:lnTo>
                  <a:pt x="650913" y="542289"/>
                </a:lnTo>
                <a:lnTo>
                  <a:pt x="646518" y="538479"/>
                </a:lnTo>
                <a:lnTo>
                  <a:pt x="642823" y="534669"/>
                </a:lnTo>
                <a:lnTo>
                  <a:pt x="642607" y="534669"/>
                </a:lnTo>
                <a:lnTo>
                  <a:pt x="638225" y="532129"/>
                </a:lnTo>
                <a:lnTo>
                  <a:pt x="637984" y="532129"/>
                </a:lnTo>
                <a:lnTo>
                  <a:pt x="631621" y="529589"/>
                </a:lnTo>
                <a:lnTo>
                  <a:pt x="626325" y="528319"/>
                </a:lnTo>
                <a:lnTo>
                  <a:pt x="623125" y="525779"/>
                </a:lnTo>
                <a:lnTo>
                  <a:pt x="622528" y="524509"/>
                </a:lnTo>
                <a:lnTo>
                  <a:pt x="606780" y="524509"/>
                </a:lnTo>
                <a:lnTo>
                  <a:pt x="606653" y="523239"/>
                </a:lnTo>
                <a:lnTo>
                  <a:pt x="608088" y="523239"/>
                </a:lnTo>
                <a:lnTo>
                  <a:pt x="606590" y="518159"/>
                </a:lnTo>
                <a:lnTo>
                  <a:pt x="605269" y="511809"/>
                </a:lnTo>
                <a:lnTo>
                  <a:pt x="603963" y="508044"/>
                </a:lnTo>
                <a:close/>
              </a:path>
              <a:path w="765809" h="567689">
                <a:moveTo>
                  <a:pt x="713778" y="525779"/>
                </a:moveTo>
                <a:lnTo>
                  <a:pt x="713219" y="525779"/>
                </a:lnTo>
                <a:lnTo>
                  <a:pt x="709510" y="532129"/>
                </a:lnTo>
                <a:lnTo>
                  <a:pt x="703833" y="539749"/>
                </a:lnTo>
                <a:lnTo>
                  <a:pt x="700900" y="544829"/>
                </a:lnTo>
                <a:lnTo>
                  <a:pt x="704322" y="544829"/>
                </a:lnTo>
                <a:lnTo>
                  <a:pt x="706158" y="541019"/>
                </a:lnTo>
                <a:lnTo>
                  <a:pt x="711834" y="533399"/>
                </a:lnTo>
                <a:lnTo>
                  <a:pt x="715073" y="528319"/>
                </a:lnTo>
                <a:lnTo>
                  <a:pt x="714882" y="528319"/>
                </a:lnTo>
                <a:lnTo>
                  <a:pt x="713778" y="525779"/>
                </a:lnTo>
                <a:close/>
              </a:path>
              <a:path w="765809" h="567689">
                <a:moveTo>
                  <a:pt x="655675" y="523239"/>
                </a:moveTo>
                <a:lnTo>
                  <a:pt x="656716" y="528319"/>
                </a:lnTo>
                <a:lnTo>
                  <a:pt x="652348" y="535939"/>
                </a:lnTo>
                <a:lnTo>
                  <a:pt x="650913" y="542289"/>
                </a:lnTo>
                <a:lnTo>
                  <a:pt x="653740" y="542289"/>
                </a:lnTo>
                <a:lnTo>
                  <a:pt x="655027" y="537209"/>
                </a:lnTo>
                <a:lnTo>
                  <a:pt x="658050" y="530859"/>
                </a:lnTo>
                <a:lnTo>
                  <a:pt x="662279" y="530859"/>
                </a:lnTo>
                <a:lnTo>
                  <a:pt x="655675" y="523239"/>
                </a:lnTo>
                <a:close/>
              </a:path>
              <a:path w="765809" h="567689">
                <a:moveTo>
                  <a:pt x="266520" y="515619"/>
                </a:moveTo>
                <a:lnTo>
                  <a:pt x="263740" y="515619"/>
                </a:lnTo>
                <a:lnTo>
                  <a:pt x="263916" y="519429"/>
                </a:lnTo>
                <a:lnTo>
                  <a:pt x="264032" y="535939"/>
                </a:lnTo>
                <a:lnTo>
                  <a:pt x="264794" y="537209"/>
                </a:lnTo>
                <a:lnTo>
                  <a:pt x="266255" y="537209"/>
                </a:lnTo>
                <a:lnTo>
                  <a:pt x="270926" y="533399"/>
                </a:lnTo>
                <a:lnTo>
                  <a:pt x="266826" y="533399"/>
                </a:lnTo>
                <a:lnTo>
                  <a:pt x="266704" y="519429"/>
                </a:lnTo>
                <a:lnTo>
                  <a:pt x="266520" y="515619"/>
                </a:lnTo>
                <a:close/>
              </a:path>
              <a:path w="765809" h="567689">
                <a:moveTo>
                  <a:pt x="662279" y="530859"/>
                </a:moveTo>
                <a:lnTo>
                  <a:pt x="658050" y="530859"/>
                </a:lnTo>
                <a:lnTo>
                  <a:pt x="660361" y="533399"/>
                </a:lnTo>
                <a:lnTo>
                  <a:pt x="664984" y="537209"/>
                </a:lnTo>
                <a:lnTo>
                  <a:pt x="666711" y="537209"/>
                </a:lnTo>
                <a:lnTo>
                  <a:pt x="672388" y="534669"/>
                </a:lnTo>
                <a:lnTo>
                  <a:pt x="666076" y="534669"/>
                </a:lnTo>
                <a:lnTo>
                  <a:pt x="662279" y="530859"/>
                </a:lnTo>
                <a:close/>
              </a:path>
              <a:path w="765809" h="567689">
                <a:moveTo>
                  <a:pt x="677494" y="528319"/>
                </a:moveTo>
                <a:lnTo>
                  <a:pt x="675716" y="528319"/>
                </a:lnTo>
                <a:lnTo>
                  <a:pt x="670852" y="532129"/>
                </a:lnTo>
                <a:lnTo>
                  <a:pt x="666076" y="534669"/>
                </a:lnTo>
                <a:lnTo>
                  <a:pt x="672388" y="534669"/>
                </a:lnTo>
                <a:lnTo>
                  <a:pt x="676198" y="532129"/>
                </a:lnTo>
                <a:lnTo>
                  <a:pt x="680408" y="532129"/>
                </a:lnTo>
                <a:lnTo>
                  <a:pt x="677494" y="528319"/>
                </a:lnTo>
                <a:close/>
              </a:path>
              <a:path w="765809" h="567689">
                <a:moveTo>
                  <a:pt x="202222" y="523239"/>
                </a:moveTo>
                <a:lnTo>
                  <a:pt x="200825" y="523239"/>
                </a:lnTo>
                <a:lnTo>
                  <a:pt x="199720" y="532129"/>
                </a:lnTo>
                <a:lnTo>
                  <a:pt x="200190" y="533399"/>
                </a:lnTo>
                <a:lnTo>
                  <a:pt x="201421" y="533399"/>
                </a:lnTo>
                <a:lnTo>
                  <a:pt x="215595" y="530859"/>
                </a:lnTo>
                <a:lnTo>
                  <a:pt x="202742" y="530859"/>
                </a:lnTo>
                <a:lnTo>
                  <a:pt x="203174" y="527049"/>
                </a:lnTo>
                <a:lnTo>
                  <a:pt x="200685" y="527049"/>
                </a:lnTo>
                <a:lnTo>
                  <a:pt x="203238" y="524509"/>
                </a:lnTo>
                <a:lnTo>
                  <a:pt x="202222" y="523239"/>
                </a:lnTo>
                <a:close/>
              </a:path>
              <a:path w="765809" h="567689">
                <a:moveTo>
                  <a:pt x="239147" y="521969"/>
                </a:moveTo>
                <a:lnTo>
                  <a:pt x="236207" y="521969"/>
                </a:lnTo>
                <a:lnTo>
                  <a:pt x="237286" y="525779"/>
                </a:lnTo>
                <a:lnTo>
                  <a:pt x="236245" y="532129"/>
                </a:lnTo>
                <a:lnTo>
                  <a:pt x="236931" y="533399"/>
                </a:lnTo>
                <a:lnTo>
                  <a:pt x="238544" y="533399"/>
                </a:lnTo>
                <a:lnTo>
                  <a:pt x="244576" y="528319"/>
                </a:lnTo>
                <a:lnTo>
                  <a:pt x="239648" y="528319"/>
                </a:lnTo>
                <a:lnTo>
                  <a:pt x="240093" y="525779"/>
                </a:lnTo>
                <a:lnTo>
                  <a:pt x="240068" y="524509"/>
                </a:lnTo>
                <a:lnTo>
                  <a:pt x="239147" y="521969"/>
                </a:lnTo>
                <a:close/>
              </a:path>
              <a:path w="765809" h="567689">
                <a:moveTo>
                  <a:pt x="292188" y="523239"/>
                </a:moveTo>
                <a:lnTo>
                  <a:pt x="286245" y="527049"/>
                </a:lnTo>
                <a:lnTo>
                  <a:pt x="280212" y="527049"/>
                </a:lnTo>
                <a:lnTo>
                  <a:pt x="273253" y="528319"/>
                </a:lnTo>
                <a:lnTo>
                  <a:pt x="272656" y="528319"/>
                </a:lnTo>
                <a:lnTo>
                  <a:pt x="266826" y="533399"/>
                </a:lnTo>
                <a:lnTo>
                  <a:pt x="270926" y="533399"/>
                </a:lnTo>
                <a:lnTo>
                  <a:pt x="274040" y="530859"/>
                </a:lnTo>
                <a:lnTo>
                  <a:pt x="280606" y="530859"/>
                </a:lnTo>
                <a:lnTo>
                  <a:pt x="286753" y="529589"/>
                </a:lnTo>
                <a:lnTo>
                  <a:pt x="287337" y="529589"/>
                </a:lnTo>
                <a:lnTo>
                  <a:pt x="293560" y="525779"/>
                </a:lnTo>
                <a:lnTo>
                  <a:pt x="293954" y="525779"/>
                </a:lnTo>
                <a:lnTo>
                  <a:pt x="292874" y="524509"/>
                </a:lnTo>
                <a:lnTo>
                  <a:pt x="291795" y="524509"/>
                </a:lnTo>
                <a:lnTo>
                  <a:pt x="292433" y="523692"/>
                </a:lnTo>
                <a:lnTo>
                  <a:pt x="292188" y="523239"/>
                </a:lnTo>
                <a:close/>
              </a:path>
              <a:path w="765809" h="567689">
                <a:moveTo>
                  <a:pt x="237286" y="518159"/>
                </a:moveTo>
                <a:lnTo>
                  <a:pt x="236016" y="519429"/>
                </a:lnTo>
                <a:lnTo>
                  <a:pt x="229044" y="524509"/>
                </a:lnTo>
                <a:lnTo>
                  <a:pt x="222072" y="524509"/>
                </a:lnTo>
                <a:lnTo>
                  <a:pt x="214871" y="528319"/>
                </a:lnTo>
                <a:lnTo>
                  <a:pt x="202742" y="530859"/>
                </a:lnTo>
                <a:lnTo>
                  <a:pt x="215849" y="530859"/>
                </a:lnTo>
                <a:lnTo>
                  <a:pt x="222935" y="527049"/>
                </a:lnTo>
                <a:lnTo>
                  <a:pt x="230454" y="527049"/>
                </a:lnTo>
                <a:lnTo>
                  <a:pt x="236207" y="521969"/>
                </a:lnTo>
                <a:lnTo>
                  <a:pt x="239147" y="521969"/>
                </a:lnTo>
                <a:lnTo>
                  <a:pt x="238226" y="519429"/>
                </a:lnTo>
                <a:lnTo>
                  <a:pt x="237286" y="518159"/>
                </a:lnTo>
                <a:close/>
              </a:path>
              <a:path w="765809" h="567689">
                <a:moveTo>
                  <a:pt x="250901" y="525779"/>
                </a:moveTo>
                <a:lnTo>
                  <a:pt x="242925" y="525779"/>
                </a:lnTo>
                <a:lnTo>
                  <a:pt x="239648" y="528319"/>
                </a:lnTo>
                <a:lnTo>
                  <a:pt x="244576" y="528319"/>
                </a:lnTo>
                <a:lnTo>
                  <a:pt x="250901" y="525779"/>
                </a:lnTo>
                <a:close/>
              </a:path>
              <a:path w="765809" h="567689">
                <a:moveTo>
                  <a:pt x="711555" y="496569"/>
                </a:moveTo>
                <a:lnTo>
                  <a:pt x="709485" y="496569"/>
                </a:lnTo>
                <a:lnTo>
                  <a:pt x="709053" y="502919"/>
                </a:lnTo>
                <a:lnTo>
                  <a:pt x="710768" y="507999"/>
                </a:lnTo>
                <a:lnTo>
                  <a:pt x="710361" y="514349"/>
                </a:lnTo>
                <a:lnTo>
                  <a:pt x="711479" y="520699"/>
                </a:lnTo>
                <a:lnTo>
                  <a:pt x="714882" y="528319"/>
                </a:lnTo>
                <a:lnTo>
                  <a:pt x="716152" y="527049"/>
                </a:lnTo>
                <a:lnTo>
                  <a:pt x="716356" y="525779"/>
                </a:lnTo>
                <a:lnTo>
                  <a:pt x="716898" y="525779"/>
                </a:lnTo>
                <a:lnTo>
                  <a:pt x="714209" y="519429"/>
                </a:lnTo>
                <a:lnTo>
                  <a:pt x="713168" y="514349"/>
                </a:lnTo>
                <a:lnTo>
                  <a:pt x="713503" y="509269"/>
                </a:lnTo>
                <a:lnTo>
                  <a:pt x="713524" y="507999"/>
                </a:lnTo>
                <a:lnTo>
                  <a:pt x="711873" y="502919"/>
                </a:lnTo>
                <a:lnTo>
                  <a:pt x="712127" y="499109"/>
                </a:lnTo>
                <a:lnTo>
                  <a:pt x="717549" y="499109"/>
                </a:lnTo>
                <a:lnTo>
                  <a:pt x="711555" y="496569"/>
                </a:lnTo>
                <a:close/>
              </a:path>
              <a:path w="765809" h="567689">
                <a:moveTo>
                  <a:pt x="716898" y="525779"/>
                </a:moveTo>
                <a:lnTo>
                  <a:pt x="716356" y="525779"/>
                </a:lnTo>
                <a:lnTo>
                  <a:pt x="716152" y="527049"/>
                </a:lnTo>
                <a:lnTo>
                  <a:pt x="714882" y="528319"/>
                </a:lnTo>
                <a:lnTo>
                  <a:pt x="717270" y="528319"/>
                </a:lnTo>
                <a:lnTo>
                  <a:pt x="717435" y="527049"/>
                </a:lnTo>
                <a:lnTo>
                  <a:pt x="716898" y="525779"/>
                </a:lnTo>
                <a:close/>
              </a:path>
              <a:path w="765809" h="567689">
                <a:moveTo>
                  <a:pt x="203606" y="523239"/>
                </a:moveTo>
                <a:lnTo>
                  <a:pt x="202222" y="523239"/>
                </a:lnTo>
                <a:lnTo>
                  <a:pt x="203238" y="524509"/>
                </a:lnTo>
                <a:lnTo>
                  <a:pt x="200685" y="527049"/>
                </a:lnTo>
                <a:lnTo>
                  <a:pt x="203174" y="527049"/>
                </a:lnTo>
                <a:lnTo>
                  <a:pt x="203606" y="523239"/>
                </a:lnTo>
                <a:close/>
              </a:path>
              <a:path w="765809" h="567689">
                <a:moveTo>
                  <a:pt x="265976" y="513079"/>
                </a:moveTo>
                <a:lnTo>
                  <a:pt x="256882" y="513079"/>
                </a:lnTo>
                <a:lnTo>
                  <a:pt x="255638" y="514349"/>
                </a:lnTo>
                <a:lnTo>
                  <a:pt x="254660" y="519429"/>
                </a:lnTo>
                <a:lnTo>
                  <a:pt x="249783" y="523239"/>
                </a:lnTo>
                <a:lnTo>
                  <a:pt x="243382" y="525779"/>
                </a:lnTo>
                <a:lnTo>
                  <a:pt x="251231" y="525779"/>
                </a:lnTo>
                <a:lnTo>
                  <a:pt x="256730" y="521969"/>
                </a:lnTo>
                <a:lnTo>
                  <a:pt x="257289" y="520699"/>
                </a:lnTo>
                <a:lnTo>
                  <a:pt x="258178" y="515619"/>
                </a:lnTo>
                <a:lnTo>
                  <a:pt x="266520" y="515619"/>
                </a:lnTo>
                <a:lnTo>
                  <a:pt x="266458" y="514349"/>
                </a:lnTo>
                <a:lnTo>
                  <a:pt x="265976" y="513079"/>
                </a:lnTo>
                <a:close/>
              </a:path>
              <a:path w="765809" h="567689">
                <a:moveTo>
                  <a:pt x="312889" y="496569"/>
                </a:moveTo>
                <a:lnTo>
                  <a:pt x="311543" y="496569"/>
                </a:lnTo>
                <a:lnTo>
                  <a:pt x="310705" y="497839"/>
                </a:lnTo>
                <a:lnTo>
                  <a:pt x="309981" y="502919"/>
                </a:lnTo>
                <a:lnTo>
                  <a:pt x="303695" y="509269"/>
                </a:lnTo>
                <a:lnTo>
                  <a:pt x="292433" y="523692"/>
                </a:lnTo>
                <a:lnTo>
                  <a:pt x="292874" y="524509"/>
                </a:lnTo>
                <a:lnTo>
                  <a:pt x="293954" y="525779"/>
                </a:lnTo>
                <a:lnTo>
                  <a:pt x="312343" y="504189"/>
                </a:lnTo>
                <a:lnTo>
                  <a:pt x="312699" y="502919"/>
                </a:lnTo>
                <a:lnTo>
                  <a:pt x="313131" y="500379"/>
                </a:lnTo>
                <a:lnTo>
                  <a:pt x="317385" y="500379"/>
                </a:lnTo>
                <a:lnTo>
                  <a:pt x="312889" y="496569"/>
                </a:lnTo>
                <a:close/>
              </a:path>
              <a:path w="765809" h="567689">
                <a:moveTo>
                  <a:pt x="292433" y="523692"/>
                </a:moveTo>
                <a:lnTo>
                  <a:pt x="291795" y="524509"/>
                </a:lnTo>
                <a:lnTo>
                  <a:pt x="292874" y="524509"/>
                </a:lnTo>
                <a:lnTo>
                  <a:pt x="292433" y="523692"/>
                </a:lnTo>
                <a:close/>
              </a:path>
              <a:path w="765809" h="567689">
                <a:moveTo>
                  <a:pt x="608177" y="523239"/>
                </a:moveTo>
                <a:lnTo>
                  <a:pt x="606653" y="523239"/>
                </a:lnTo>
                <a:lnTo>
                  <a:pt x="606780" y="524509"/>
                </a:lnTo>
                <a:lnTo>
                  <a:pt x="608177" y="524509"/>
                </a:lnTo>
                <a:lnTo>
                  <a:pt x="608177" y="523239"/>
                </a:lnTo>
                <a:close/>
              </a:path>
              <a:path w="765809" h="567689">
                <a:moveTo>
                  <a:pt x="615518" y="523239"/>
                </a:moveTo>
                <a:lnTo>
                  <a:pt x="608177" y="523239"/>
                </a:lnTo>
                <a:lnTo>
                  <a:pt x="608177" y="524509"/>
                </a:lnTo>
                <a:lnTo>
                  <a:pt x="622528" y="524509"/>
                </a:lnTo>
                <a:lnTo>
                  <a:pt x="615518" y="523239"/>
                </a:lnTo>
                <a:close/>
              </a:path>
              <a:path w="765809" h="567689">
                <a:moveTo>
                  <a:pt x="602589" y="506729"/>
                </a:moveTo>
                <a:lnTo>
                  <a:pt x="601256" y="507999"/>
                </a:lnTo>
                <a:lnTo>
                  <a:pt x="602588" y="513195"/>
                </a:lnTo>
                <a:lnTo>
                  <a:pt x="602716" y="513079"/>
                </a:lnTo>
                <a:lnTo>
                  <a:pt x="603097" y="511809"/>
                </a:lnTo>
                <a:lnTo>
                  <a:pt x="603963" y="508044"/>
                </a:lnTo>
                <a:lnTo>
                  <a:pt x="602589" y="506729"/>
                </a:lnTo>
                <a:close/>
              </a:path>
              <a:path w="765809" h="567689">
                <a:moveTo>
                  <a:pt x="317817" y="500379"/>
                </a:moveTo>
                <a:lnTo>
                  <a:pt x="313131" y="500379"/>
                </a:lnTo>
                <a:lnTo>
                  <a:pt x="315518" y="502919"/>
                </a:lnTo>
                <a:lnTo>
                  <a:pt x="320954" y="511809"/>
                </a:lnTo>
                <a:lnTo>
                  <a:pt x="321932" y="513079"/>
                </a:lnTo>
                <a:lnTo>
                  <a:pt x="323100" y="513079"/>
                </a:lnTo>
                <a:lnTo>
                  <a:pt x="327299" y="509269"/>
                </a:lnTo>
                <a:lnTo>
                  <a:pt x="322579" y="509269"/>
                </a:lnTo>
                <a:lnTo>
                  <a:pt x="317817" y="500379"/>
                </a:lnTo>
                <a:close/>
              </a:path>
              <a:path w="765809" h="567689">
                <a:moveTo>
                  <a:pt x="394944" y="450849"/>
                </a:moveTo>
                <a:lnTo>
                  <a:pt x="389026" y="450849"/>
                </a:lnTo>
                <a:lnTo>
                  <a:pt x="372998" y="461009"/>
                </a:lnTo>
                <a:lnTo>
                  <a:pt x="363804" y="467359"/>
                </a:lnTo>
                <a:lnTo>
                  <a:pt x="363334" y="467359"/>
                </a:lnTo>
                <a:lnTo>
                  <a:pt x="351015" y="490219"/>
                </a:lnTo>
                <a:lnTo>
                  <a:pt x="346608" y="492759"/>
                </a:lnTo>
                <a:lnTo>
                  <a:pt x="331114" y="499109"/>
                </a:lnTo>
                <a:lnTo>
                  <a:pt x="330428" y="500379"/>
                </a:lnTo>
                <a:lnTo>
                  <a:pt x="328040" y="504189"/>
                </a:lnTo>
                <a:lnTo>
                  <a:pt x="322579" y="509269"/>
                </a:lnTo>
                <a:lnTo>
                  <a:pt x="327299" y="509269"/>
                </a:lnTo>
                <a:lnTo>
                  <a:pt x="330098" y="506729"/>
                </a:lnTo>
                <a:lnTo>
                  <a:pt x="330441" y="506729"/>
                </a:lnTo>
                <a:lnTo>
                  <a:pt x="332689" y="501649"/>
                </a:lnTo>
                <a:lnTo>
                  <a:pt x="347738" y="495299"/>
                </a:lnTo>
                <a:lnTo>
                  <a:pt x="347179" y="494029"/>
                </a:lnTo>
                <a:lnTo>
                  <a:pt x="350145" y="494029"/>
                </a:lnTo>
                <a:lnTo>
                  <a:pt x="352577" y="492759"/>
                </a:lnTo>
                <a:lnTo>
                  <a:pt x="353275" y="492759"/>
                </a:lnTo>
                <a:lnTo>
                  <a:pt x="365658" y="468629"/>
                </a:lnTo>
                <a:lnTo>
                  <a:pt x="374497" y="463549"/>
                </a:lnTo>
                <a:lnTo>
                  <a:pt x="390220" y="453389"/>
                </a:lnTo>
                <a:lnTo>
                  <a:pt x="401446" y="453389"/>
                </a:lnTo>
                <a:lnTo>
                  <a:pt x="394944" y="450849"/>
                </a:lnTo>
                <a:close/>
              </a:path>
              <a:path w="765809" h="567689">
                <a:moveTo>
                  <a:pt x="401764" y="453389"/>
                </a:moveTo>
                <a:lnTo>
                  <a:pt x="394119" y="453389"/>
                </a:lnTo>
                <a:lnTo>
                  <a:pt x="400037" y="455929"/>
                </a:lnTo>
                <a:lnTo>
                  <a:pt x="417702" y="472439"/>
                </a:lnTo>
                <a:lnTo>
                  <a:pt x="427862" y="482599"/>
                </a:lnTo>
                <a:lnTo>
                  <a:pt x="424637" y="485139"/>
                </a:lnTo>
                <a:lnTo>
                  <a:pt x="424230" y="485139"/>
                </a:lnTo>
                <a:lnTo>
                  <a:pt x="420712" y="490219"/>
                </a:lnTo>
                <a:lnTo>
                  <a:pt x="420496" y="491489"/>
                </a:lnTo>
                <a:lnTo>
                  <a:pt x="420846" y="497839"/>
                </a:lnTo>
                <a:lnTo>
                  <a:pt x="420946" y="502919"/>
                </a:lnTo>
                <a:lnTo>
                  <a:pt x="420618" y="506729"/>
                </a:lnTo>
                <a:lnTo>
                  <a:pt x="420536" y="508044"/>
                </a:lnTo>
                <a:lnTo>
                  <a:pt x="421284" y="509269"/>
                </a:lnTo>
                <a:lnTo>
                  <a:pt x="422846" y="509269"/>
                </a:lnTo>
                <a:lnTo>
                  <a:pt x="428289" y="504189"/>
                </a:lnTo>
                <a:lnTo>
                  <a:pt x="423608" y="504189"/>
                </a:lnTo>
                <a:lnTo>
                  <a:pt x="423735" y="502919"/>
                </a:lnTo>
                <a:lnTo>
                  <a:pt x="423662" y="497839"/>
                </a:lnTo>
                <a:lnTo>
                  <a:pt x="423329" y="491489"/>
                </a:lnTo>
                <a:lnTo>
                  <a:pt x="426478" y="486409"/>
                </a:lnTo>
                <a:lnTo>
                  <a:pt x="430834" y="483869"/>
                </a:lnTo>
                <a:lnTo>
                  <a:pt x="431444" y="482599"/>
                </a:lnTo>
                <a:lnTo>
                  <a:pt x="431037" y="481329"/>
                </a:lnTo>
                <a:lnTo>
                  <a:pt x="419607" y="469899"/>
                </a:lnTo>
                <a:lnTo>
                  <a:pt x="401764" y="453389"/>
                </a:lnTo>
                <a:close/>
              </a:path>
              <a:path w="765809" h="567689">
                <a:moveTo>
                  <a:pt x="603973" y="507999"/>
                </a:moveTo>
                <a:close/>
              </a:path>
              <a:path w="765809" h="567689">
                <a:moveTo>
                  <a:pt x="717549" y="499109"/>
                </a:moveTo>
                <a:lnTo>
                  <a:pt x="712127" y="499109"/>
                </a:lnTo>
                <a:lnTo>
                  <a:pt x="719226" y="502919"/>
                </a:lnTo>
                <a:lnTo>
                  <a:pt x="723582" y="505459"/>
                </a:lnTo>
                <a:lnTo>
                  <a:pt x="728027" y="507999"/>
                </a:lnTo>
                <a:lnTo>
                  <a:pt x="729360" y="507999"/>
                </a:lnTo>
                <a:lnTo>
                  <a:pt x="730034" y="506729"/>
                </a:lnTo>
                <a:lnTo>
                  <a:pt x="730148" y="504189"/>
                </a:lnTo>
                <a:lnTo>
                  <a:pt x="727341" y="504189"/>
                </a:lnTo>
                <a:lnTo>
                  <a:pt x="724890" y="502919"/>
                </a:lnTo>
                <a:lnTo>
                  <a:pt x="720534" y="500379"/>
                </a:lnTo>
                <a:lnTo>
                  <a:pt x="717549" y="499109"/>
                </a:lnTo>
                <a:close/>
              </a:path>
              <a:path w="765809" h="567689">
                <a:moveTo>
                  <a:pt x="460425" y="495299"/>
                </a:moveTo>
                <a:lnTo>
                  <a:pt x="456387" y="499109"/>
                </a:lnTo>
                <a:lnTo>
                  <a:pt x="462064" y="499109"/>
                </a:lnTo>
                <a:lnTo>
                  <a:pt x="463118" y="505459"/>
                </a:lnTo>
                <a:lnTo>
                  <a:pt x="463803" y="505459"/>
                </a:lnTo>
                <a:lnTo>
                  <a:pt x="482536" y="504189"/>
                </a:lnTo>
                <a:lnTo>
                  <a:pt x="483273" y="502919"/>
                </a:lnTo>
                <a:lnTo>
                  <a:pt x="465543" y="502919"/>
                </a:lnTo>
                <a:lnTo>
                  <a:pt x="464680" y="497839"/>
                </a:lnTo>
                <a:lnTo>
                  <a:pt x="463664" y="496569"/>
                </a:lnTo>
                <a:lnTo>
                  <a:pt x="460425" y="495299"/>
                </a:lnTo>
                <a:close/>
              </a:path>
              <a:path w="765809" h="567689">
                <a:moveTo>
                  <a:pt x="445007" y="491489"/>
                </a:moveTo>
                <a:lnTo>
                  <a:pt x="443191" y="491489"/>
                </a:lnTo>
                <a:lnTo>
                  <a:pt x="437464" y="496569"/>
                </a:lnTo>
                <a:lnTo>
                  <a:pt x="431241" y="497839"/>
                </a:lnTo>
                <a:lnTo>
                  <a:pt x="430720" y="497839"/>
                </a:lnTo>
                <a:lnTo>
                  <a:pt x="423608" y="504189"/>
                </a:lnTo>
                <a:lnTo>
                  <a:pt x="428289" y="504189"/>
                </a:lnTo>
                <a:lnTo>
                  <a:pt x="432371" y="500379"/>
                </a:lnTo>
                <a:lnTo>
                  <a:pt x="438556" y="499109"/>
                </a:lnTo>
                <a:lnTo>
                  <a:pt x="439026" y="497839"/>
                </a:lnTo>
                <a:lnTo>
                  <a:pt x="444068" y="494029"/>
                </a:lnTo>
                <a:lnTo>
                  <a:pt x="448063" y="494029"/>
                </a:lnTo>
                <a:lnTo>
                  <a:pt x="445007" y="491489"/>
                </a:lnTo>
                <a:close/>
              </a:path>
              <a:path w="765809" h="567689">
                <a:moveTo>
                  <a:pt x="448063" y="494029"/>
                </a:moveTo>
                <a:lnTo>
                  <a:pt x="444068" y="494029"/>
                </a:lnTo>
                <a:lnTo>
                  <a:pt x="455625" y="504189"/>
                </a:lnTo>
                <a:lnTo>
                  <a:pt x="456971" y="504189"/>
                </a:lnTo>
                <a:lnTo>
                  <a:pt x="457898" y="502919"/>
                </a:lnTo>
                <a:lnTo>
                  <a:pt x="458609" y="500379"/>
                </a:lnTo>
                <a:lnTo>
                  <a:pt x="455701" y="500379"/>
                </a:lnTo>
                <a:lnTo>
                  <a:pt x="448063" y="494029"/>
                </a:lnTo>
                <a:close/>
              </a:path>
              <a:path w="765809" h="567689">
                <a:moveTo>
                  <a:pt x="734872" y="490219"/>
                </a:moveTo>
                <a:lnTo>
                  <a:pt x="733463" y="490219"/>
                </a:lnTo>
                <a:lnTo>
                  <a:pt x="731265" y="491489"/>
                </a:lnTo>
                <a:lnTo>
                  <a:pt x="730757" y="492759"/>
                </a:lnTo>
                <a:lnTo>
                  <a:pt x="728332" y="496569"/>
                </a:lnTo>
                <a:lnTo>
                  <a:pt x="728141" y="496569"/>
                </a:lnTo>
                <a:lnTo>
                  <a:pt x="727468" y="501649"/>
                </a:lnTo>
                <a:lnTo>
                  <a:pt x="727341" y="504189"/>
                </a:lnTo>
                <a:lnTo>
                  <a:pt x="730148" y="504189"/>
                </a:lnTo>
                <a:lnTo>
                  <a:pt x="730262" y="501649"/>
                </a:lnTo>
                <a:lnTo>
                  <a:pt x="730859" y="497839"/>
                </a:lnTo>
                <a:lnTo>
                  <a:pt x="732942" y="494029"/>
                </a:lnTo>
                <a:lnTo>
                  <a:pt x="747179" y="494029"/>
                </a:lnTo>
                <a:lnTo>
                  <a:pt x="747267" y="492759"/>
                </a:lnTo>
                <a:lnTo>
                  <a:pt x="737781" y="492759"/>
                </a:lnTo>
                <a:lnTo>
                  <a:pt x="734872" y="490219"/>
                </a:lnTo>
                <a:close/>
              </a:path>
              <a:path w="765809" h="567689">
                <a:moveTo>
                  <a:pt x="487629" y="496569"/>
                </a:moveTo>
                <a:lnTo>
                  <a:pt x="486524" y="496569"/>
                </a:lnTo>
                <a:lnTo>
                  <a:pt x="481812" y="500379"/>
                </a:lnTo>
                <a:lnTo>
                  <a:pt x="465543" y="502919"/>
                </a:lnTo>
                <a:lnTo>
                  <a:pt x="483273" y="502919"/>
                </a:lnTo>
                <a:lnTo>
                  <a:pt x="487083" y="500379"/>
                </a:lnTo>
                <a:lnTo>
                  <a:pt x="490369" y="500379"/>
                </a:lnTo>
                <a:lnTo>
                  <a:pt x="488581" y="497839"/>
                </a:lnTo>
                <a:lnTo>
                  <a:pt x="487629" y="496569"/>
                </a:lnTo>
                <a:close/>
              </a:path>
              <a:path w="765809" h="567689">
                <a:moveTo>
                  <a:pt x="460451" y="499109"/>
                </a:moveTo>
                <a:lnTo>
                  <a:pt x="455993" y="499109"/>
                </a:lnTo>
                <a:lnTo>
                  <a:pt x="455701" y="500379"/>
                </a:lnTo>
                <a:lnTo>
                  <a:pt x="458609" y="500379"/>
                </a:lnTo>
                <a:lnTo>
                  <a:pt x="460451" y="499109"/>
                </a:lnTo>
                <a:close/>
              </a:path>
              <a:path w="765809" h="567689">
                <a:moveTo>
                  <a:pt x="347179" y="494029"/>
                </a:moveTo>
                <a:lnTo>
                  <a:pt x="347713" y="495299"/>
                </a:lnTo>
                <a:lnTo>
                  <a:pt x="347179" y="494029"/>
                </a:lnTo>
                <a:close/>
              </a:path>
              <a:path w="765809" h="567689">
                <a:moveTo>
                  <a:pt x="746086" y="494029"/>
                </a:moveTo>
                <a:lnTo>
                  <a:pt x="734072" y="494029"/>
                </a:lnTo>
                <a:lnTo>
                  <a:pt x="736676" y="495299"/>
                </a:lnTo>
                <a:lnTo>
                  <a:pt x="737612" y="495289"/>
                </a:lnTo>
                <a:lnTo>
                  <a:pt x="746086" y="494029"/>
                </a:lnTo>
                <a:close/>
              </a:path>
              <a:path w="765809" h="567689">
                <a:moveTo>
                  <a:pt x="350145" y="494029"/>
                </a:moveTo>
                <a:lnTo>
                  <a:pt x="347179" y="494029"/>
                </a:lnTo>
                <a:lnTo>
                  <a:pt x="347733" y="495289"/>
                </a:lnTo>
                <a:lnTo>
                  <a:pt x="350145" y="494029"/>
                </a:lnTo>
                <a:close/>
              </a:path>
              <a:path w="765809" h="567689">
                <a:moveTo>
                  <a:pt x="749604" y="472439"/>
                </a:moveTo>
                <a:lnTo>
                  <a:pt x="739647" y="472439"/>
                </a:lnTo>
                <a:lnTo>
                  <a:pt x="739317" y="473709"/>
                </a:lnTo>
                <a:lnTo>
                  <a:pt x="739978" y="477519"/>
                </a:lnTo>
                <a:lnTo>
                  <a:pt x="740397" y="482599"/>
                </a:lnTo>
                <a:lnTo>
                  <a:pt x="742695" y="488949"/>
                </a:lnTo>
                <a:lnTo>
                  <a:pt x="743953" y="491489"/>
                </a:lnTo>
                <a:lnTo>
                  <a:pt x="737781" y="492759"/>
                </a:lnTo>
                <a:lnTo>
                  <a:pt x="747267" y="492759"/>
                </a:lnTo>
                <a:lnTo>
                  <a:pt x="745312" y="487679"/>
                </a:lnTo>
                <a:lnTo>
                  <a:pt x="743178" y="481329"/>
                </a:lnTo>
                <a:lnTo>
                  <a:pt x="742746" y="476249"/>
                </a:lnTo>
                <a:lnTo>
                  <a:pt x="742391" y="474979"/>
                </a:lnTo>
                <a:lnTo>
                  <a:pt x="744346" y="474979"/>
                </a:lnTo>
                <a:lnTo>
                  <a:pt x="749604" y="472439"/>
                </a:lnTo>
                <a:close/>
              </a:path>
              <a:path w="765809" h="567689">
                <a:moveTo>
                  <a:pt x="1765" y="407669"/>
                </a:moveTo>
                <a:lnTo>
                  <a:pt x="0" y="407669"/>
                </a:lnTo>
                <a:lnTo>
                  <a:pt x="571" y="410209"/>
                </a:lnTo>
                <a:lnTo>
                  <a:pt x="23799" y="422909"/>
                </a:lnTo>
                <a:lnTo>
                  <a:pt x="22542" y="435609"/>
                </a:lnTo>
                <a:lnTo>
                  <a:pt x="12064" y="436879"/>
                </a:lnTo>
                <a:lnTo>
                  <a:pt x="10998" y="436879"/>
                </a:lnTo>
                <a:lnTo>
                  <a:pt x="10731" y="438149"/>
                </a:lnTo>
                <a:lnTo>
                  <a:pt x="12204" y="445769"/>
                </a:lnTo>
                <a:lnTo>
                  <a:pt x="12750" y="447039"/>
                </a:lnTo>
                <a:lnTo>
                  <a:pt x="25679" y="455929"/>
                </a:lnTo>
                <a:lnTo>
                  <a:pt x="34975" y="464819"/>
                </a:lnTo>
                <a:lnTo>
                  <a:pt x="34429" y="469899"/>
                </a:lnTo>
                <a:lnTo>
                  <a:pt x="26250" y="473709"/>
                </a:lnTo>
                <a:lnTo>
                  <a:pt x="25552" y="474979"/>
                </a:lnTo>
                <a:lnTo>
                  <a:pt x="26390" y="476249"/>
                </a:lnTo>
                <a:lnTo>
                  <a:pt x="36995" y="481329"/>
                </a:lnTo>
                <a:lnTo>
                  <a:pt x="60705" y="481329"/>
                </a:lnTo>
                <a:lnTo>
                  <a:pt x="61721" y="483869"/>
                </a:lnTo>
                <a:lnTo>
                  <a:pt x="61061" y="487679"/>
                </a:lnTo>
                <a:lnTo>
                  <a:pt x="61442" y="488949"/>
                </a:lnTo>
                <a:lnTo>
                  <a:pt x="62687" y="488949"/>
                </a:lnTo>
                <a:lnTo>
                  <a:pt x="77901" y="486409"/>
                </a:lnTo>
                <a:lnTo>
                  <a:pt x="64198" y="486409"/>
                </a:lnTo>
                <a:lnTo>
                  <a:pt x="64554" y="485139"/>
                </a:lnTo>
                <a:lnTo>
                  <a:pt x="64503" y="483869"/>
                </a:lnTo>
                <a:lnTo>
                  <a:pt x="63055" y="478789"/>
                </a:lnTo>
                <a:lnTo>
                  <a:pt x="37896" y="478789"/>
                </a:lnTo>
                <a:lnTo>
                  <a:pt x="30048" y="474979"/>
                </a:lnTo>
                <a:lnTo>
                  <a:pt x="36423" y="471169"/>
                </a:lnTo>
                <a:lnTo>
                  <a:pt x="37122" y="469899"/>
                </a:lnTo>
                <a:lnTo>
                  <a:pt x="37845" y="464819"/>
                </a:lnTo>
                <a:lnTo>
                  <a:pt x="37439" y="463549"/>
                </a:lnTo>
                <a:lnTo>
                  <a:pt x="27558" y="453389"/>
                </a:lnTo>
                <a:lnTo>
                  <a:pt x="27393" y="453389"/>
                </a:lnTo>
                <a:lnTo>
                  <a:pt x="14846" y="444499"/>
                </a:lnTo>
                <a:lnTo>
                  <a:pt x="13804" y="439419"/>
                </a:lnTo>
                <a:lnTo>
                  <a:pt x="23863" y="439419"/>
                </a:lnTo>
                <a:lnTo>
                  <a:pt x="25222" y="438149"/>
                </a:lnTo>
                <a:lnTo>
                  <a:pt x="26669" y="422909"/>
                </a:lnTo>
                <a:lnTo>
                  <a:pt x="25984" y="421639"/>
                </a:lnTo>
                <a:lnTo>
                  <a:pt x="16662" y="415289"/>
                </a:lnTo>
                <a:lnTo>
                  <a:pt x="21847" y="415289"/>
                </a:lnTo>
                <a:lnTo>
                  <a:pt x="1765" y="407669"/>
                </a:lnTo>
                <a:close/>
              </a:path>
              <a:path w="765809" h="567689">
                <a:moveTo>
                  <a:pt x="77889" y="483869"/>
                </a:moveTo>
                <a:lnTo>
                  <a:pt x="77558" y="483869"/>
                </a:lnTo>
                <a:lnTo>
                  <a:pt x="64198" y="486409"/>
                </a:lnTo>
                <a:lnTo>
                  <a:pt x="77901" y="486409"/>
                </a:lnTo>
                <a:lnTo>
                  <a:pt x="91262" y="487679"/>
                </a:lnTo>
                <a:lnTo>
                  <a:pt x="91579" y="487679"/>
                </a:lnTo>
                <a:lnTo>
                  <a:pt x="106032" y="485139"/>
                </a:lnTo>
                <a:lnTo>
                  <a:pt x="91262" y="485139"/>
                </a:lnTo>
                <a:lnTo>
                  <a:pt x="77889" y="483869"/>
                </a:lnTo>
                <a:close/>
              </a:path>
              <a:path w="765809" h="567689">
                <a:moveTo>
                  <a:pt x="116916" y="481329"/>
                </a:moveTo>
                <a:lnTo>
                  <a:pt x="113055" y="481329"/>
                </a:lnTo>
                <a:lnTo>
                  <a:pt x="91262" y="485139"/>
                </a:lnTo>
                <a:lnTo>
                  <a:pt x="106032" y="485139"/>
                </a:lnTo>
                <a:lnTo>
                  <a:pt x="113258" y="483869"/>
                </a:lnTo>
                <a:lnTo>
                  <a:pt x="117855" y="483869"/>
                </a:lnTo>
                <a:lnTo>
                  <a:pt x="117868" y="482599"/>
                </a:lnTo>
                <a:lnTo>
                  <a:pt x="116916" y="481329"/>
                </a:lnTo>
                <a:close/>
              </a:path>
              <a:path w="765809" h="567689">
                <a:moveTo>
                  <a:pt x="60705" y="481329"/>
                </a:moveTo>
                <a:lnTo>
                  <a:pt x="37464" y="481329"/>
                </a:lnTo>
                <a:lnTo>
                  <a:pt x="48793" y="482599"/>
                </a:lnTo>
                <a:lnTo>
                  <a:pt x="49034" y="482599"/>
                </a:lnTo>
                <a:lnTo>
                  <a:pt x="60705" y="481329"/>
                </a:lnTo>
                <a:close/>
              </a:path>
              <a:path w="765809" h="567689">
                <a:moveTo>
                  <a:pt x="756894" y="445769"/>
                </a:moveTo>
                <a:lnTo>
                  <a:pt x="754799" y="445769"/>
                </a:lnTo>
                <a:lnTo>
                  <a:pt x="751573" y="448309"/>
                </a:lnTo>
                <a:lnTo>
                  <a:pt x="755040" y="448309"/>
                </a:lnTo>
                <a:lnTo>
                  <a:pt x="756742" y="452119"/>
                </a:lnTo>
                <a:lnTo>
                  <a:pt x="759269" y="455929"/>
                </a:lnTo>
                <a:lnTo>
                  <a:pt x="759459" y="457199"/>
                </a:lnTo>
                <a:lnTo>
                  <a:pt x="762266" y="459739"/>
                </a:lnTo>
                <a:lnTo>
                  <a:pt x="760285" y="463549"/>
                </a:lnTo>
                <a:lnTo>
                  <a:pt x="752487" y="467359"/>
                </a:lnTo>
                <a:lnTo>
                  <a:pt x="752144" y="467359"/>
                </a:lnTo>
                <a:lnTo>
                  <a:pt x="748322" y="469899"/>
                </a:lnTo>
                <a:lnTo>
                  <a:pt x="743534" y="472439"/>
                </a:lnTo>
                <a:lnTo>
                  <a:pt x="749896" y="472439"/>
                </a:lnTo>
                <a:lnTo>
                  <a:pt x="753694" y="469899"/>
                </a:lnTo>
                <a:lnTo>
                  <a:pt x="761834" y="466089"/>
                </a:lnTo>
                <a:lnTo>
                  <a:pt x="762584" y="464819"/>
                </a:lnTo>
                <a:lnTo>
                  <a:pt x="765225" y="459739"/>
                </a:lnTo>
                <a:lnTo>
                  <a:pt x="764946" y="458469"/>
                </a:lnTo>
                <a:lnTo>
                  <a:pt x="761542" y="454659"/>
                </a:lnTo>
                <a:lnTo>
                  <a:pt x="759244" y="450849"/>
                </a:lnTo>
                <a:lnTo>
                  <a:pt x="756894" y="445769"/>
                </a:lnTo>
                <a:close/>
              </a:path>
              <a:path w="765809" h="567689">
                <a:moveTo>
                  <a:pt x="755040" y="448309"/>
                </a:moveTo>
                <a:lnTo>
                  <a:pt x="735063" y="448309"/>
                </a:lnTo>
                <a:lnTo>
                  <a:pt x="739571" y="449579"/>
                </a:lnTo>
                <a:lnTo>
                  <a:pt x="743508" y="450849"/>
                </a:lnTo>
                <a:lnTo>
                  <a:pt x="748017" y="452119"/>
                </a:lnTo>
                <a:lnTo>
                  <a:pt x="752297" y="450849"/>
                </a:lnTo>
                <a:lnTo>
                  <a:pt x="752944" y="450849"/>
                </a:lnTo>
                <a:lnTo>
                  <a:pt x="755040" y="448309"/>
                </a:lnTo>
                <a:close/>
              </a:path>
              <a:path w="765809" h="567689">
                <a:moveTo>
                  <a:pt x="729792" y="434339"/>
                </a:moveTo>
                <a:lnTo>
                  <a:pt x="723976" y="434339"/>
                </a:lnTo>
                <a:lnTo>
                  <a:pt x="727938" y="436879"/>
                </a:lnTo>
                <a:lnTo>
                  <a:pt x="729818" y="438149"/>
                </a:lnTo>
                <a:lnTo>
                  <a:pt x="724928" y="444499"/>
                </a:lnTo>
                <a:lnTo>
                  <a:pt x="724623" y="445769"/>
                </a:lnTo>
                <a:lnTo>
                  <a:pt x="724839" y="448309"/>
                </a:lnTo>
                <a:lnTo>
                  <a:pt x="725284" y="449579"/>
                </a:lnTo>
                <a:lnTo>
                  <a:pt x="726820" y="450849"/>
                </a:lnTo>
                <a:lnTo>
                  <a:pt x="728459" y="450849"/>
                </a:lnTo>
                <a:lnTo>
                  <a:pt x="731939" y="449579"/>
                </a:lnTo>
                <a:lnTo>
                  <a:pt x="735063" y="448309"/>
                </a:lnTo>
                <a:lnTo>
                  <a:pt x="727582" y="448309"/>
                </a:lnTo>
                <a:lnTo>
                  <a:pt x="727455" y="445769"/>
                </a:lnTo>
                <a:lnTo>
                  <a:pt x="732789" y="439419"/>
                </a:lnTo>
                <a:lnTo>
                  <a:pt x="732701" y="436879"/>
                </a:lnTo>
                <a:lnTo>
                  <a:pt x="729792" y="434339"/>
                </a:lnTo>
                <a:close/>
              </a:path>
              <a:path w="765809" h="567689">
                <a:moveTo>
                  <a:pt x="740282" y="445769"/>
                </a:moveTo>
                <a:lnTo>
                  <a:pt x="731304" y="445769"/>
                </a:lnTo>
                <a:lnTo>
                  <a:pt x="730808" y="447039"/>
                </a:lnTo>
                <a:lnTo>
                  <a:pt x="727951" y="448309"/>
                </a:lnTo>
                <a:lnTo>
                  <a:pt x="745591" y="448309"/>
                </a:lnTo>
                <a:lnTo>
                  <a:pt x="740282" y="445769"/>
                </a:lnTo>
                <a:close/>
              </a:path>
              <a:path w="765809" h="567689">
                <a:moveTo>
                  <a:pt x="21847" y="415289"/>
                </a:moveTo>
                <a:lnTo>
                  <a:pt x="16662" y="415289"/>
                </a:lnTo>
                <a:lnTo>
                  <a:pt x="37172" y="424179"/>
                </a:lnTo>
                <a:lnTo>
                  <a:pt x="43497" y="433069"/>
                </a:lnTo>
                <a:lnTo>
                  <a:pt x="44729" y="434339"/>
                </a:lnTo>
                <a:lnTo>
                  <a:pt x="45910" y="433069"/>
                </a:lnTo>
                <a:lnTo>
                  <a:pt x="48106" y="429259"/>
                </a:lnTo>
                <a:lnTo>
                  <a:pt x="44564" y="429259"/>
                </a:lnTo>
                <a:lnTo>
                  <a:pt x="39268" y="421639"/>
                </a:lnTo>
                <a:lnTo>
                  <a:pt x="38582" y="421639"/>
                </a:lnTo>
                <a:lnTo>
                  <a:pt x="21847" y="415289"/>
                </a:lnTo>
                <a:close/>
              </a:path>
              <a:path w="765809" h="567689">
                <a:moveTo>
                  <a:pt x="705523" y="407669"/>
                </a:moveTo>
                <a:lnTo>
                  <a:pt x="704380" y="408939"/>
                </a:lnTo>
                <a:lnTo>
                  <a:pt x="700074" y="415289"/>
                </a:lnTo>
                <a:lnTo>
                  <a:pt x="693419" y="421639"/>
                </a:lnTo>
                <a:lnTo>
                  <a:pt x="693038" y="424179"/>
                </a:lnTo>
                <a:lnTo>
                  <a:pt x="694080" y="424179"/>
                </a:lnTo>
                <a:lnTo>
                  <a:pt x="701306" y="426719"/>
                </a:lnTo>
                <a:lnTo>
                  <a:pt x="705269" y="427989"/>
                </a:lnTo>
                <a:lnTo>
                  <a:pt x="705650" y="429259"/>
                </a:lnTo>
                <a:lnTo>
                  <a:pt x="712520" y="430529"/>
                </a:lnTo>
                <a:lnTo>
                  <a:pt x="719226" y="434339"/>
                </a:lnTo>
                <a:lnTo>
                  <a:pt x="729513" y="434339"/>
                </a:lnTo>
                <a:lnTo>
                  <a:pt x="725131" y="431799"/>
                </a:lnTo>
                <a:lnTo>
                  <a:pt x="724573" y="431799"/>
                </a:lnTo>
                <a:lnTo>
                  <a:pt x="720204" y="430529"/>
                </a:lnTo>
                <a:lnTo>
                  <a:pt x="713612" y="427989"/>
                </a:lnTo>
                <a:lnTo>
                  <a:pt x="713384" y="427989"/>
                </a:lnTo>
                <a:lnTo>
                  <a:pt x="706577" y="425449"/>
                </a:lnTo>
                <a:lnTo>
                  <a:pt x="702576" y="424179"/>
                </a:lnTo>
                <a:lnTo>
                  <a:pt x="702132" y="422909"/>
                </a:lnTo>
                <a:lnTo>
                  <a:pt x="697255" y="422909"/>
                </a:lnTo>
                <a:lnTo>
                  <a:pt x="702144" y="417829"/>
                </a:lnTo>
                <a:lnTo>
                  <a:pt x="702386" y="417829"/>
                </a:lnTo>
                <a:lnTo>
                  <a:pt x="705662" y="411479"/>
                </a:lnTo>
                <a:lnTo>
                  <a:pt x="708774" y="411479"/>
                </a:lnTo>
                <a:lnTo>
                  <a:pt x="706716" y="408939"/>
                </a:lnTo>
                <a:lnTo>
                  <a:pt x="705523" y="407669"/>
                </a:lnTo>
                <a:close/>
              </a:path>
              <a:path w="765809" h="567689">
                <a:moveTo>
                  <a:pt x="47409" y="326389"/>
                </a:moveTo>
                <a:lnTo>
                  <a:pt x="45846" y="326389"/>
                </a:lnTo>
                <a:lnTo>
                  <a:pt x="41427" y="328929"/>
                </a:lnTo>
                <a:lnTo>
                  <a:pt x="46316" y="328929"/>
                </a:lnTo>
                <a:lnTo>
                  <a:pt x="54317" y="335279"/>
                </a:lnTo>
                <a:lnTo>
                  <a:pt x="29095" y="350519"/>
                </a:lnTo>
                <a:lnTo>
                  <a:pt x="28435" y="351789"/>
                </a:lnTo>
                <a:lnTo>
                  <a:pt x="29590" y="353059"/>
                </a:lnTo>
                <a:lnTo>
                  <a:pt x="34607" y="354329"/>
                </a:lnTo>
                <a:lnTo>
                  <a:pt x="47129" y="358139"/>
                </a:lnTo>
                <a:lnTo>
                  <a:pt x="60528" y="365759"/>
                </a:lnTo>
                <a:lnTo>
                  <a:pt x="60756" y="367029"/>
                </a:lnTo>
                <a:lnTo>
                  <a:pt x="67805" y="369569"/>
                </a:lnTo>
                <a:lnTo>
                  <a:pt x="60070" y="379729"/>
                </a:lnTo>
                <a:lnTo>
                  <a:pt x="52108" y="382269"/>
                </a:lnTo>
                <a:lnTo>
                  <a:pt x="45707" y="383539"/>
                </a:lnTo>
                <a:lnTo>
                  <a:pt x="33350" y="383539"/>
                </a:lnTo>
                <a:lnTo>
                  <a:pt x="32778" y="384809"/>
                </a:lnTo>
                <a:lnTo>
                  <a:pt x="33172" y="396239"/>
                </a:lnTo>
                <a:lnTo>
                  <a:pt x="33451" y="397509"/>
                </a:lnTo>
                <a:lnTo>
                  <a:pt x="38861" y="403859"/>
                </a:lnTo>
                <a:lnTo>
                  <a:pt x="30010" y="411479"/>
                </a:lnTo>
                <a:lnTo>
                  <a:pt x="29502" y="412749"/>
                </a:lnTo>
                <a:lnTo>
                  <a:pt x="30314" y="414019"/>
                </a:lnTo>
                <a:lnTo>
                  <a:pt x="48590" y="422909"/>
                </a:lnTo>
                <a:lnTo>
                  <a:pt x="44564" y="429259"/>
                </a:lnTo>
                <a:lnTo>
                  <a:pt x="48106" y="429259"/>
                </a:lnTo>
                <a:lnTo>
                  <a:pt x="51765" y="422909"/>
                </a:lnTo>
                <a:lnTo>
                  <a:pt x="51866" y="421639"/>
                </a:lnTo>
                <a:lnTo>
                  <a:pt x="51117" y="420369"/>
                </a:lnTo>
                <a:lnTo>
                  <a:pt x="33527" y="412749"/>
                </a:lnTo>
                <a:lnTo>
                  <a:pt x="41681" y="405129"/>
                </a:lnTo>
                <a:lnTo>
                  <a:pt x="41897" y="403859"/>
                </a:lnTo>
                <a:lnTo>
                  <a:pt x="35966" y="396239"/>
                </a:lnTo>
                <a:lnTo>
                  <a:pt x="35636" y="387349"/>
                </a:lnTo>
                <a:lnTo>
                  <a:pt x="46240" y="386079"/>
                </a:lnTo>
                <a:lnTo>
                  <a:pt x="52819" y="384809"/>
                </a:lnTo>
                <a:lnTo>
                  <a:pt x="61340" y="382269"/>
                </a:lnTo>
                <a:lnTo>
                  <a:pt x="62001" y="380999"/>
                </a:lnTo>
                <a:lnTo>
                  <a:pt x="71170" y="369569"/>
                </a:lnTo>
                <a:lnTo>
                  <a:pt x="71412" y="368299"/>
                </a:lnTo>
                <a:lnTo>
                  <a:pt x="70573" y="367029"/>
                </a:lnTo>
                <a:lnTo>
                  <a:pt x="61899" y="364489"/>
                </a:lnTo>
                <a:lnTo>
                  <a:pt x="48488" y="355599"/>
                </a:lnTo>
                <a:lnTo>
                  <a:pt x="48183" y="355599"/>
                </a:lnTo>
                <a:lnTo>
                  <a:pt x="35153" y="350519"/>
                </a:lnTo>
                <a:lnTo>
                  <a:pt x="33959" y="350519"/>
                </a:lnTo>
                <a:lnTo>
                  <a:pt x="57442" y="337819"/>
                </a:lnTo>
                <a:lnTo>
                  <a:pt x="58153" y="336549"/>
                </a:lnTo>
                <a:lnTo>
                  <a:pt x="57657" y="335279"/>
                </a:lnTo>
                <a:lnTo>
                  <a:pt x="47409" y="326389"/>
                </a:lnTo>
                <a:close/>
              </a:path>
              <a:path w="765809" h="567689">
                <a:moveTo>
                  <a:pt x="708774" y="411479"/>
                </a:moveTo>
                <a:lnTo>
                  <a:pt x="705662" y="411479"/>
                </a:lnTo>
                <a:lnTo>
                  <a:pt x="710336" y="419099"/>
                </a:lnTo>
                <a:lnTo>
                  <a:pt x="712254" y="419099"/>
                </a:lnTo>
                <a:lnTo>
                  <a:pt x="717245" y="415289"/>
                </a:lnTo>
                <a:lnTo>
                  <a:pt x="711860" y="415289"/>
                </a:lnTo>
                <a:lnTo>
                  <a:pt x="708774" y="411479"/>
                </a:lnTo>
                <a:close/>
              </a:path>
              <a:path w="765809" h="567689">
                <a:moveTo>
                  <a:pt x="748326" y="335279"/>
                </a:moveTo>
                <a:lnTo>
                  <a:pt x="745528" y="335279"/>
                </a:lnTo>
                <a:lnTo>
                  <a:pt x="745591" y="337819"/>
                </a:lnTo>
                <a:lnTo>
                  <a:pt x="746709" y="341629"/>
                </a:lnTo>
                <a:lnTo>
                  <a:pt x="746598" y="349249"/>
                </a:lnTo>
                <a:lnTo>
                  <a:pt x="746375" y="351789"/>
                </a:lnTo>
                <a:lnTo>
                  <a:pt x="746323" y="354329"/>
                </a:lnTo>
                <a:lnTo>
                  <a:pt x="746442" y="356869"/>
                </a:lnTo>
                <a:lnTo>
                  <a:pt x="744423" y="358139"/>
                </a:lnTo>
                <a:lnTo>
                  <a:pt x="743940" y="358139"/>
                </a:lnTo>
                <a:lnTo>
                  <a:pt x="741121" y="361949"/>
                </a:lnTo>
                <a:lnTo>
                  <a:pt x="738314" y="364489"/>
                </a:lnTo>
                <a:lnTo>
                  <a:pt x="738098" y="364489"/>
                </a:lnTo>
                <a:lnTo>
                  <a:pt x="735914" y="368299"/>
                </a:lnTo>
                <a:lnTo>
                  <a:pt x="735876" y="369569"/>
                </a:lnTo>
                <a:lnTo>
                  <a:pt x="736815" y="370839"/>
                </a:lnTo>
                <a:lnTo>
                  <a:pt x="739660" y="372109"/>
                </a:lnTo>
                <a:lnTo>
                  <a:pt x="742505" y="372109"/>
                </a:lnTo>
                <a:lnTo>
                  <a:pt x="746353" y="377189"/>
                </a:lnTo>
                <a:lnTo>
                  <a:pt x="745642" y="377189"/>
                </a:lnTo>
                <a:lnTo>
                  <a:pt x="742988" y="382269"/>
                </a:lnTo>
                <a:lnTo>
                  <a:pt x="742162" y="387349"/>
                </a:lnTo>
                <a:lnTo>
                  <a:pt x="743813" y="391159"/>
                </a:lnTo>
                <a:lnTo>
                  <a:pt x="743026" y="394969"/>
                </a:lnTo>
                <a:lnTo>
                  <a:pt x="734085" y="394969"/>
                </a:lnTo>
                <a:lnTo>
                  <a:pt x="731431" y="396239"/>
                </a:lnTo>
                <a:lnTo>
                  <a:pt x="730707" y="397509"/>
                </a:lnTo>
                <a:lnTo>
                  <a:pt x="731532" y="405129"/>
                </a:lnTo>
                <a:lnTo>
                  <a:pt x="727659" y="410209"/>
                </a:lnTo>
                <a:lnTo>
                  <a:pt x="720686" y="410209"/>
                </a:lnTo>
                <a:lnTo>
                  <a:pt x="715771" y="412749"/>
                </a:lnTo>
                <a:lnTo>
                  <a:pt x="711860" y="415289"/>
                </a:lnTo>
                <a:lnTo>
                  <a:pt x="717245" y="415289"/>
                </a:lnTo>
                <a:lnTo>
                  <a:pt x="721766" y="412749"/>
                </a:lnTo>
                <a:lnTo>
                  <a:pt x="729424" y="412749"/>
                </a:lnTo>
                <a:lnTo>
                  <a:pt x="734047" y="406399"/>
                </a:lnTo>
                <a:lnTo>
                  <a:pt x="734377" y="406399"/>
                </a:lnTo>
                <a:lnTo>
                  <a:pt x="733590" y="398779"/>
                </a:lnTo>
                <a:lnTo>
                  <a:pt x="735063" y="397509"/>
                </a:lnTo>
                <a:lnTo>
                  <a:pt x="744118" y="397509"/>
                </a:lnTo>
                <a:lnTo>
                  <a:pt x="745528" y="396239"/>
                </a:lnTo>
                <a:lnTo>
                  <a:pt x="746620" y="391159"/>
                </a:lnTo>
                <a:lnTo>
                  <a:pt x="745794" y="387349"/>
                </a:lnTo>
                <a:lnTo>
                  <a:pt x="746391" y="382269"/>
                </a:lnTo>
                <a:lnTo>
                  <a:pt x="748004" y="379729"/>
                </a:lnTo>
                <a:lnTo>
                  <a:pt x="749261" y="377189"/>
                </a:lnTo>
                <a:lnTo>
                  <a:pt x="749185" y="375919"/>
                </a:lnTo>
                <a:lnTo>
                  <a:pt x="744372" y="369569"/>
                </a:lnTo>
                <a:lnTo>
                  <a:pt x="743584" y="369569"/>
                </a:lnTo>
                <a:lnTo>
                  <a:pt x="740308" y="368299"/>
                </a:lnTo>
                <a:lnTo>
                  <a:pt x="739216" y="368299"/>
                </a:lnTo>
                <a:lnTo>
                  <a:pt x="740498" y="365759"/>
                </a:lnTo>
                <a:lnTo>
                  <a:pt x="743203" y="363219"/>
                </a:lnTo>
                <a:lnTo>
                  <a:pt x="745934" y="359409"/>
                </a:lnTo>
                <a:lnTo>
                  <a:pt x="748499" y="358139"/>
                </a:lnTo>
                <a:lnTo>
                  <a:pt x="749299" y="356869"/>
                </a:lnTo>
                <a:lnTo>
                  <a:pt x="749139" y="354329"/>
                </a:lnTo>
                <a:lnTo>
                  <a:pt x="749169" y="351789"/>
                </a:lnTo>
                <a:lnTo>
                  <a:pt x="749392" y="349249"/>
                </a:lnTo>
                <a:lnTo>
                  <a:pt x="749477" y="341629"/>
                </a:lnTo>
                <a:lnTo>
                  <a:pt x="748398" y="336549"/>
                </a:lnTo>
                <a:lnTo>
                  <a:pt x="748326" y="335279"/>
                </a:lnTo>
                <a:close/>
              </a:path>
              <a:path w="765809" h="567689">
                <a:moveTo>
                  <a:pt x="713003" y="341629"/>
                </a:moveTo>
                <a:lnTo>
                  <a:pt x="711339" y="341629"/>
                </a:lnTo>
                <a:lnTo>
                  <a:pt x="705992" y="344169"/>
                </a:lnTo>
                <a:lnTo>
                  <a:pt x="699617" y="345439"/>
                </a:lnTo>
                <a:lnTo>
                  <a:pt x="696163" y="345439"/>
                </a:lnTo>
                <a:lnTo>
                  <a:pt x="695820" y="346709"/>
                </a:lnTo>
                <a:lnTo>
                  <a:pt x="707961" y="346709"/>
                </a:lnTo>
                <a:lnTo>
                  <a:pt x="707021" y="347979"/>
                </a:lnTo>
                <a:lnTo>
                  <a:pt x="704519" y="353059"/>
                </a:lnTo>
                <a:lnTo>
                  <a:pt x="703427" y="358139"/>
                </a:lnTo>
                <a:lnTo>
                  <a:pt x="703287" y="364489"/>
                </a:lnTo>
                <a:lnTo>
                  <a:pt x="703808" y="365759"/>
                </a:lnTo>
                <a:lnTo>
                  <a:pt x="705129" y="365759"/>
                </a:lnTo>
                <a:lnTo>
                  <a:pt x="710361" y="363219"/>
                </a:lnTo>
                <a:lnTo>
                  <a:pt x="722071" y="363219"/>
                </a:lnTo>
                <a:lnTo>
                  <a:pt x="723442" y="361949"/>
                </a:lnTo>
                <a:lnTo>
                  <a:pt x="706285" y="361949"/>
                </a:lnTo>
                <a:lnTo>
                  <a:pt x="706729" y="358139"/>
                </a:lnTo>
                <a:lnTo>
                  <a:pt x="707986" y="353059"/>
                </a:lnTo>
                <a:lnTo>
                  <a:pt x="709447" y="349249"/>
                </a:lnTo>
                <a:lnTo>
                  <a:pt x="713092" y="344169"/>
                </a:lnTo>
                <a:lnTo>
                  <a:pt x="713003" y="341629"/>
                </a:lnTo>
                <a:close/>
              </a:path>
              <a:path w="765809" h="567689">
                <a:moveTo>
                  <a:pt x="722071" y="363219"/>
                </a:moveTo>
                <a:lnTo>
                  <a:pt x="710361" y="363219"/>
                </a:lnTo>
                <a:lnTo>
                  <a:pt x="716470" y="364489"/>
                </a:lnTo>
                <a:lnTo>
                  <a:pt x="720915" y="364489"/>
                </a:lnTo>
                <a:lnTo>
                  <a:pt x="722071" y="363219"/>
                </a:lnTo>
                <a:close/>
              </a:path>
              <a:path w="765809" h="567689">
                <a:moveTo>
                  <a:pt x="740371" y="342899"/>
                </a:moveTo>
                <a:lnTo>
                  <a:pt x="734948" y="342899"/>
                </a:lnTo>
                <a:lnTo>
                  <a:pt x="731443" y="345439"/>
                </a:lnTo>
                <a:lnTo>
                  <a:pt x="731227" y="345439"/>
                </a:lnTo>
                <a:lnTo>
                  <a:pt x="728383" y="349249"/>
                </a:lnTo>
                <a:lnTo>
                  <a:pt x="725119" y="353059"/>
                </a:lnTo>
                <a:lnTo>
                  <a:pt x="724966" y="353059"/>
                </a:lnTo>
                <a:lnTo>
                  <a:pt x="721042" y="359409"/>
                </a:lnTo>
                <a:lnTo>
                  <a:pt x="720191" y="360679"/>
                </a:lnTo>
                <a:lnTo>
                  <a:pt x="709714" y="360679"/>
                </a:lnTo>
                <a:lnTo>
                  <a:pt x="706285" y="361949"/>
                </a:lnTo>
                <a:lnTo>
                  <a:pt x="723442" y="361949"/>
                </a:lnTo>
                <a:lnTo>
                  <a:pt x="727316" y="354329"/>
                </a:lnTo>
                <a:lnTo>
                  <a:pt x="730542" y="350519"/>
                </a:lnTo>
                <a:lnTo>
                  <a:pt x="733297" y="347979"/>
                </a:lnTo>
                <a:lnTo>
                  <a:pt x="736574" y="345439"/>
                </a:lnTo>
                <a:lnTo>
                  <a:pt x="740371" y="342899"/>
                </a:lnTo>
                <a:close/>
              </a:path>
              <a:path w="765809" h="567689">
                <a:moveTo>
                  <a:pt x="692149" y="316229"/>
                </a:moveTo>
                <a:lnTo>
                  <a:pt x="684682" y="316229"/>
                </a:lnTo>
                <a:lnTo>
                  <a:pt x="684542" y="317499"/>
                </a:lnTo>
                <a:lnTo>
                  <a:pt x="688022" y="326389"/>
                </a:lnTo>
                <a:lnTo>
                  <a:pt x="684441" y="327659"/>
                </a:lnTo>
                <a:lnTo>
                  <a:pt x="683806" y="328929"/>
                </a:lnTo>
                <a:lnTo>
                  <a:pt x="684987" y="330199"/>
                </a:lnTo>
                <a:lnTo>
                  <a:pt x="693229" y="331469"/>
                </a:lnTo>
                <a:lnTo>
                  <a:pt x="695363" y="332739"/>
                </a:lnTo>
                <a:lnTo>
                  <a:pt x="693280" y="340359"/>
                </a:lnTo>
                <a:lnTo>
                  <a:pt x="691121" y="344169"/>
                </a:lnTo>
                <a:lnTo>
                  <a:pt x="691299" y="346709"/>
                </a:lnTo>
                <a:lnTo>
                  <a:pt x="693483" y="349249"/>
                </a:lnTo>
                <a:lnTo>
                  <a:pt x="696709" y="349249"/>
                </a:lnTo>
                <a:lnTo>
                  <a:pt x="700150" y="347979"/>
                </a:lnTo>
                <a:lnTo>
                  <a:pt x="706729" y="346709"/>
                </a:lnTo>
                <a:lnTo>
                  <a:pt x="695045" y="346709"/>
                </a:lnTo>
                <a:lnTo>
                  <a:pt x="694029" y="345439"/>
                </a:lnTo>
                <a:lnTo>
                  <a:pt x="695883" y="340359"/>
                </a:lnTo>
                <a:lnTo>
                  <a:pt x="698347" y="332739"/>
                </a:lnTo>
                <a:lnTo>
                  <a:pt x="697763" y="331469"/>
                </a:lnTo>
                <a:lnTo>
                  <a:pt x="694474" y="328929"/>
                </a:lnTo>
                <a:lnTo>
                  <a:pt x="689279" y="328929"/>
                </a:lnTo>
                <a:lnTo>
                  <a:pt x="690511" y="327659"/>
                </a:lnTo>
                <a:lnTo>
                  <a:pt x="691070" y="326389"/>
                </a:lnTo>
                <a:lnTo>
                  <a:pt x="687997" y="318769"/>
                </a:lnTo>
                <a:lnTo>
                  <a:pt x="696848" y="318769"/>
                </a:lnTo>
                <a:lnTo>
                  <a:pt x="692149" y="316229"/>
                </a:lnTo>
                <a:close/>
              </a:path>
              <a:path w="765809" h="567689">
                <a:moveTo>
                  <a:pt x="747267" y="331469"/>
                </a:moveTo>
                <a:lnTo>
                  <a:pt x="745769" y="331469"/>
                </a:lnTo>
                <a:lnTo>
                  <a:pt x="741387" y="336549"/>
                </a:lnTo>
                <a:lnTo>
                  <a:pt x="741159" y="336549"/>
                </a:lnTo>
                <a:lnTo>
                  <a:pt x="738758" y="340359"/>
                </a:lnTo>
                <a:lnTo>
                  <a:pt x="735241" y="342899"/>
                </a:lnTo>
                <a:lnTo>
                  <a:pt x="741019" y="342899"/>
                </a:lnTo>
                <a:lnTo>
                  <a:pt x="743546" y="337819"/>
                </a:lnTo>
                <a:lnTo>
                  <a:pt x="745528" y="335279"/>
                </a:lnTo>
                <a:lnTo>
                  <a:pt x="748326" y="335279"/>
                </a:lnTo>
                <a:lnTo>
                  <a:pt x="748182" y="332739"/>
                </a:lnTo>
                <a:lnTo>
                  <a:pt x="747267" y="331469"/>
                </a:lnTo>
                <a:close/>
              </a:path>
              <a:path w="765809" h="567689">
                <a:moveTo>
                  <a:pt x="66967" y="265429"/>
                </a:moveTo>
                <a:lnTo>
                  <a:pt x="66103" y="265429"/>
                </a:lnTo>
                <a:lnTo>
                  <a:pt x="52565" y="273049"/>
                </a:lnTo>
                <a:lnTo>
                  <a:pt x="51930" y="273049"/>
                </a:lnTo>
                <a:lnTo>
                  <a:pt x="47193" y="287019"/>
                </a:lnTo>
                <a:lnTo>
                  <a:pt x="36893" y="294639"/>
                </a:lnTo>
                <a:lnTo>
                  <a:pt x="36372" y="294639"/>
                </a:lnTo>
                <a:lnTo>
                  <a:pt x="33820" y="304799"/>
                </a:lnTo>
                <a:lnTo>
                  <a:pt x="34201" y="306069"/>
                </a:lnTo>
                <a:lnTo>
                  <a:pt x="41249" y="312419"/>
                </a:lnTo>
                <a:lnTo>
                  <a:pt x="37452" y="320039"/>
                </a:lnTo>
                <a:lnTo>
                  <a:pt x="33769" y="321309"/>
                </a:lnTo>
                <a:lnTo>
                  <a:pt x="25260" y="321309"/>
                </a:lnTo>
                <a:lnTo>
                  <a:pt x="25044" y="322579"/>
                </a:lnTo>
                <a:lnTo>
                  <a:pt x="27965" y="332739"/>
                </a:lnTo>
                <a:lnTo>
                  <a:pt x="28803" y="334009"/>
                </a:lnTo>
                <a:lnTo>
                  <a:pt x="30022" y="334009"/>
                </a:lnTo>
                <a:lnTo>
                  <a:pt x="34404" y="331469"/>
                </a:lnTo>
                <a:lnTo>
                  <a:pt x="42417" y="331469"/>
                </a:lnTo>
                <a:lnTo>
                  <a:pt x="44367" y="330199"/>
                </a:lnTo>
                <a:lnTo>
                  <a:pt x="30124" y="330199"/>
                </a:lnTo>
                <a:lnTo>
                  <a:pt x="28270" y="323849"/>
                </a:lnTo>
                <a:lnTo>
                  <a:pt x="34632" y="323849"/>
                </a:lnTo>
                <a:lnTo>
                  <a:pt x="39014" y="322579"/>
                </a:lnTo>
                <a:lnTo>
                  <a:pt x="39674" y="321309"/>
                </a:lnTo>
                <a:lnTo>
                  <a:pt x="44221" y="313689"/>
                </a:lnTo>
                <a:lnTo>
                  <a:pt x="43954" y="311149"/>
                </a:lnTo>
                <a:lnTo>
                  <a:pt x="36741" y="304799"/>
                </a:lnTo>
                <a:lnTo>
                  <a:pt x="38950" y="295909"/>
                </a:lnTo>
                <a:lnTo>
                  <a:pt x="49199" y="288289"/>
                </a:lnTo>
                <a:lnTo>
                  <a:pt x="49682" y="288289"/>
                </a:lnTo>
                <a:lnTo>
                  <a:pt x="54394" y="275589"/>
                </a:lnTo>
                <a:lnTo>
                  <a:pt x="67055" y="267969"/>
                </a:lnTo>
                <a:lnTo>
                  <a:pt x="78890" y="267969"/>
                </a:lnTo>
                <a:lnTo>
                  <a:pt x="77698" y="266699"/>
                </a:lnTo>
                <a:lnTo>
                  <a:pt x="76847" y="266699"/>
                </a:lnTo>
                <a:lnTo>
                  <a:pt x="66967" y="265429"/>
                </a:lnTo>
                <a:close/>
              </a:path>
              <a:path w="765809" h="567689">
                <a:moveTo>
                  <a:pt x="34175" y="327659"/>
                </a:moveTo>
                <a:lnTo>
                  <a:pt x="33350" y="327659"/>
                </a:lnTo>
                <a:lnTo>
                  <a:pt x="30124" y="330199"/>
                </a:lnTo>
                <a:lnTo>
                  <a:pt x="44367" y="330199"/>
                </a:lnTo>
                <a:lnTo>
                  <a:pt x="46316" y="328929"/>
                </a:lnTo>
                <a:lnTo>
                  <a:pt x="41427" y="328929"/>
                </a:lnTo>
                <a:lnTo>
                  <a:pt x="34175" y="327659"/>
                </a:lnTo>
                <a:close/>
              </a:path>
              <a:path w="765809" h="567689">
                <a:moveTo>
                  <a:pt x="703668" y="318769"/>
                </a:moveTo>
                <a:lnTo>
                  <a:pt x="691184" y="318769"/>
                </a:lnTo>
                <a:lnTo>
                  <a:pt x="696175" y="321309"/>
                </a:lnTo>
                <a:lnTo>
                  <a:pt x="697293" y="321309"/>
                </a:lnTo>
                <a:lnTo>
                  <a:pt x="703668" y="318769"/>
                </a:lnTo>
                <a:close/>
              </a:path>
              <a:path w="765809" h="567689">
                <a:moveTo>
                  <a:pt x="720401" y="253999"/>
                </a:moveTo>
                <a:lnTo>
                  <a:pt x="717600" y="253999"/>
                </a:lnTo>
                <a:lnTo>
                  <a:pt x="715479" y="266699"/>
                </a:lnTo>
                <a:lnTo>
                  <a:pt x="714603" y="274319"/>
                </a:lnTo>
                <a:lnTo>
                  <a:pt x="710806" y="284479"/>
                </a:lnTo>
                <a:lnTo>
                  <a:pt x="711047" y="285749"/>
                </a:lnTo>
                <a:lnTo>
                  <a:pt x="715695" y="285749"/>
                </a:lnTo>
                <a:lnTo>
                  <a:pt x="718946" y="288289"/>
                </a:lnTo>
                <a:lnTo>
                  <a:pt x="714768" y="290829"/>
                </a:lnTo>
                <a:lnTo>
                  <a:pt x="714298" y="292099"/>
                </a:lnTo>
                <a:lnTo>
                  <a:pt x="714565" y="302259"/>
                </a:lnTo>
                <a:lnTo>
                  <a:pt x="712342" y="306069"/>
                </a:lnTo>
                <a:lnTo>
                  <a:pt x="710222" y="312419"/>
                </a:lnTo>
                <a:lnTo>
                  <a:pt x="710095" y="319845"/>
                </a:lnTo>
                <a:lnTo>
                  <a:pt x="710298" y="320039"/>
                </a:lnTo>
                <a:lnTo>
                  <a:pt x="711885" y="321309"/>
                </a:lnTo>
                <a:lnTo>
                  <a:pt x="712889" y="320039"/>
                </a:lnTo>
                <a:lnTo>
                  <a:pt x="711492" y="320039"/>
                </a:lnTo>
                <a:lnTo>
                  <a:pt x="712685" y="318769"/>
                </a:lnTo>
                <a:lnTo>
                  <a:pt x="710907" y="316229"/>
                </a:lnTo>
                <a:lnTo>
                  <a:pt x="712908" y="316229"/>
                </a:lnTo>
                <a:lnTo>
                  <a:pt x="712927" y="312419"/>
                </a:lnTo>
                <a:lnTo>
                  <a:pt x="714882" y="307339"/>
                </a:lnTo>
                <a:lnTo>
                  <a:pt x="717232" y="303529"/>
                </a:lnTo>
                <a:lnTo>
                  <a:pt x="717372" y="302259"/>
                </a:lnTo>
                <a:lnTo>
                  <a:pt x="717118" y="293369"/>
                </a:lnTo>
                <a:lnTo>
                  <a:pt x="722248" y="288289"/>
                </a:lnTo>
                <a:lnTo>
                  <a:pt x="722706" y="287019"/>
                </a:lnTo>
                <a:lnTo>
                  <a:pt x="722033" y="285749"/>
                </a:lnTo>
                <a:lnTo>
                  <a:pt x="716686" y="283209"/>
                </a:lnTo>
                <a:lnTo>
                  <a:pt x="714273" y="283209"/>
                </a:lnTo>
                <a:lnTo>
                  <a:pt x="717283" y="275589"/>
                </a:lnTo>
                <a:lnTo>
                  <a:pt x="717359" y="274319"/>
                </a:lnTo>
                <a:lnTo>
                  <a:pt x="718261" y="266699"/>
                </a:lnTo>
                <a:lnTo>
                  <a:pt x="719734" y="257809"/>
                </a:lnTo>
                <a:lnTo>
                  <a:pt x="720401" y="253999"/>
                </a:lnTo>
                <a:close/>
              </a:path>
              <a:path w="765809" h="567689">
                <a:moveTo>
                  <a:pt x="710095" y="319845"/>
                </a:moveTo>
                <a:lnTo>
                  <a:pt x="710095" y="320039"/>
                </a:lnTo>
                <a:lnTo>
                  <a:pt x="710298" y="320039"/>
                </a:lnTo>
                <a:lnTo>
                  <a:pt x="710095" y="319845"/>
                </a:lnTo>
                <a:close/>
              </a:path>
              <a:path w="765809" h="567689">
                <a:moveTo>
                  <a:pt x="712908" y="316229"/>
                </a:moveTo>
                <a:lnTo>
                  <a:pt x="710907" y="316229"/>
                </a:lnTo>
                <a:lnTo>
                  <a:pt x="712685" y="318769"/>
                </a:lnTo>
                <a:lnTo>
                  <a:pt x="711492" y="320039"/>
                </a:lnTo>
                <a:lnTo>
                  <a:pt x="712889" y="320039"/>
                </a:lnTo>
                <a:lnTo>
                  <a:pt x="712908" y="316229"/>
                </a:lnTo>
                <a:close/>
              </a:path>
              <a:path w="765809" h="567689">
                <a:moveTo>
                  <a:pt x="710107" y="316229"/>
                </a:moveTo>
                <a:lnTo>
                  <a:pt x="702881" y="316229"/>
                </a:lnTo>
                <a:lnTo>
                  <a:pt x="696848" y="318769"/>
                </a:lnTo>
                <a:lnTo>
                  <a:pt x="708977" y="318769"/>
                </a:lnTo>
                <a:lnTo>
                  <a:pt x="710095" y="319845"/>
                </a:lnTo>
                <a:lnTo>
                  <a:pt x="710107" y="316229"/>
                </a:lnTo>
                <a:close/>
              </a:path>
              <a:path w="765809" h="567689">
                <a:moveTo>
                  <a:pt x="78890" y="267969"/>
                </a:moveTo>
                <a:lnTo>
                  <a:pt x="67055" y="267969"/>
                </a:lnTo>
                <a:lnTo>
                  <a:pt x="75971" y="269239"/>
                </a:lnTo>
                <a:lnTo>
                  <a:pt x="84772" y="279399"/>
                </a:lnTo>
                <a:lnTo>
                  <a:pt x="86588" y="279399"/>
                </a:lnTo>
                <a:lnTo>
                  <a:pt x="92087" y="275589"/>
                </a:lnTo>
                <a:lnTo>
                  <a:pt x="86042" y="275589"/>
                </a:lnTo>
                <a:lnTo>
                  <a:pt x="78890" y="267969"/>
                </a:lnTo>
                <a:close/>
              </a:path>
              <a:path w="765809" h="567689">
                <a:moveTo>
                  <a:pt x="130858" y="231139"/>
                </a:moveTo>
                <a:lnTo>
                  <a:pt x="127965" y="231139"/>
                </a:lnTo>
                <a:lnTo>
                  <a:pt x="127317" y="236219"/>
                </a:lnTo>
                <a:lnTo>
                  <a:pt x="121602" y="237489"/>
                </a:lnTo>
                <a:lnTo>
                  <a:pt x="102285" y="242569"/>
                </a:lnTo>
                <a:lnTo>
                  <a:pt x="101384" y="243839"/>
                </a:lnTo>
                <a:lnTo>
                  <a:pt x="101345" y="245109"/>
                </a:lnTo>
                <a:lnTo>
                  <a:pt x="104711" y="252729"/>
                </a:lnTo>
                <a:lnTo>
                  <a:pt x="90296" y="273049"/>
                </a:lnTo>
                <a:lnTo>
                  <a:pt x="86042" y="275589"/>
                </a:lnTo>
                <a:lnTo>
                  <a:pt x="92443" y="275589"/>
                </a:lnTo>
                <a:lnTo>
                  <a:pt x="107454" y="253999"/>
                </a:lnTo>
                <a:lnTo>
                  <a:pt x="107594" y="252729"/>
                </a:lnTo>
                <a:lnTo>
                  <a:pt x="104584" y="245109"/>
                </a:lnTo>
                <a:lnTo>
                  <a:pt x="122326" y="240029"/>
                </a:lnTo>
                <a:lnTo>
                  <a:pt x="128955" y="238759"/>
                </a:lnTo>
                <a:lnTo>
                  <a:pt x="129959" y="237489"/>
                </a:lnTo>
                <a:lnTo>
                  <a:pt x="130858" y="231139"/>
                </a:lnTo>
                <a:close/>
              </a:path>
              <a:path w="765809" h="567689">
                <a:moveTo>
                  <a:pt x="708617" y="227329"/>
                </a:moveTo>
                <a:lnTo>
                  <a:pt x="705789" y="227329"/>
                </a:lnTo>
                <a:lnTo>
                  <a:pt x="706843" y="236219"/>
                </a:lnTo>
                <a:lnTo>
                  <a:pt x="704849" y="242569"/>
                </a:lnTo>
                <a:lnTo>
                  <a:pt x="703910" y="250189"/>
                </a:lnTo>
                <a:lnTo>
                  <a:pt x="704189" y="253999"/>
                </a:lnTo>
                <a:lnTo>
                  <a:pt x="704761" y="255269"/>
                </a:lnTo>
                <a:lnTo>
                  <a:pt x="705891" y="255269"/>
                </a:lnTo>
                <a:lnTo>
                  <a:pt x="713193" y="253999"/>
                </a:lnTo>
                <a:lnTo>
                  <a:pt x="720401" y="253999"/>
                </a:lnTo>
                <a:lnTo>
                  <a:pt x="720623" y="252729"/>
                </a:lnTo>
                <a:lnTo>
                  <a:pt x="706894" y="252729"/>
                </a:lnTo>
                <a:lnTo>
                  <a:pt x="706704" y="250189"/>
                </a:lnTo>
                <a:lnTo>
                  <a:pt x="707567" y="243839"/>
                </a:lnTo>
                <a:lnTo>
                  <a:pt x="709612" y="236219"/>
                </a:lnTo>
                <a:lnTo>
                  <a:pt x="708617" y="227329"/>
                </a:lnTo>
                <a:close/>
              </a:path>
              <a:path w="765809" h="567689">
                <a:moveTo>
                  <a:pt x="720280" y="251459"/>
                </a:moveTo>
                <a:lnTo>
                  <a:pt x="712723" y="251459"/>
                </a:lnTo>
                <a:lnTo>
                  <a:pt x="706894" y="252729"/>
                </a:lnTo>
                <a:lnTo>
                  <a:pt x="720623" y="252729"/>
                </a:lnTo>
                <a:lnTo>
                  <a:pt x="720280" y="251459"/>
                </a:lnTo>
                <a:close/>
              </a:path>
              <a:path w="765809" h="567689">
                <a:moveTo>
                  <a:pt x="668629" y="199389"/>
                </a:moveTo>
                <a:lnTo>
                  <a:pt x="667384" y="199389"/>
                </a:lnTo>
                <a:lnTo>
                  <a:pt x="659739" y="201929"/>
                </a:lnTo>
                <a:lnTo>
                  <a:pt x="652818" y="201929"/>
                </a:lnTo>
                <a:lnTo>
                  <a:pt x="642886" y="203199"/>
                </a:lnTo>
                <a:lnTo>
                  <a:pt x="666699" y="203199"/>
                </a:lnTo>
                <a:lnTo>
                  <a:pt x="667092" y="207009"/>
                </a:lnTo>
                <a:lnTo>
                  <a:pt x="665048" y="215899"/>
                </a:lnTo>
                <a:lnTo>
                  <a:pt x="663562" y="224789"/>
                </a:lnTo>
                <a:lnTo>
                  <a:pt x="661796" y="233679"/>
                </a:lnTo>
                <a:lnTo>
                  <a:pt x="662114" y="234949"/>
                </a:lnTo>
                <a:lnTo>
                  <a:pt x="671969" y="234949"/>
                </a:lnTo>
                <a:lnTo>
                  <a:pt x="673125" y="237489"/>
                </a:lnTo>
                <a:lnTo>
                  <a:pt x="674014" y="238759"/>
                </a:lnTo>
                <a:lnTo>
                  <a:pt x="676986" y="240029"/>
                </a:lnTo>
                <a:lnTo>
                  <a:pt x="677989" y="240029"/>
                </a:lnTo>
                <a:lnTo>
                  <a:pt x="680072" y="238759"/>
                </a:lnTo>
                <a:lnTo>
                  <a:pt x="680592" y="238759"/>
                </a:lnTo>
                <a:lnTo>
                  <a:pt x="682254" y="236219"/>
                </a:lnTo>
                <a:lnTo>
                  <a:pt x="675525" y="236219"/>
                </a:lnTo>
                <a:lnTo>
                  <a:pt x="674268" y="232409"/>
                </a:lnTo>
                <a:lnTo>
                  <a:pt x="664908" y="232409"/>
                </a:lnTo>
                <a:lnTo>
                  <a:pt x="666330" y="224789"/>
                </a:lnTo>
                <a:lnTo>
                  <a:pt x="667804" y="215899"/>
                </a:lnTo>
                <a:lnTo>
                  <a:pt x="669874" y="207009"/>
                </a:lnTo>
                <a:lnTo>
                  <a:pt x="669289" y="200659"/>
                </a:lnTo>
                <a:lnTo>
                  <a:pt x="668629" y="199389"/>
                </a:lnTo>
                <a:close/>
              </a:path>
              <a:path w="765809" h="567689">
                <a:moveTo>
                  <a:pt x="707478" y="224789"/>
                </a:moveTo>
                <a:lnTo>
                  <a:pt x="704367" y="224789"/>
                </a:lnTo>
                <a:lnTo>
                  <a:pt x="698880" y="227329"/>
                </a:lnTo>
                <a:lnTo>
                  <a:pt x="694143" y="228599"/>
                </a:lnTo>
                <a:lnTo>
                  <a:pt x="689508" y="228599"/>
                </a:lnTo>
                <a:lnTo>
                  <a:pt x="683577" y="229869"/>
                </a:lnTo>
                <a:lnTo>
                  <a:pt x="682828" y="231139"/>
                </a:lnTo>
                <a:lnTo>
                  <a:pt x="678599" y="236219"/>
                </a:lnTo>
                <a:lnTo>
                  <a:pt x="682254" y="236219"/>
                </a:lnTo>
                <a:lnTo>
                  <a:pt x="684745" y="232409"/>
                </a:lnTo>
                <a:lnTo>
                  <a:pt x="690054" y="231139"/>
                </a:lnTo>
                <a:lnTo>
                  <a:pt x="694651" y="231139"/>
                </a:lnTo>
                <a:lnTo>
                  <a:pt x="699693" y="229869"/>
                </a:lnTo>
                <a:lnTo>
                  <a:pt x="699998" y="229869"/>
                </a:lnTo>
                <a:lnTo>
                  <a:pt x="705129" y="227329"/>
                </a:lnTo>
                <a:lnTo>
                  <a:pt x="708617" y="227329"/>
                </a:lnTo>
                <a:lnTo>
                  <a:pt x="708469" y="226059"/>
                </a:lnTo>
                <a:lnTo>
                  <a:pt x="707478" y="224789"/>
                </a:lnTo>
                <a:close/>
              </a:path>
              <a:path w="765809" h="567689">
                <a:moveTo>
                  <a:pt x="136766" y="148589"/>
                </a:moveTo>
                <a:lnTo>
                  <a:pt x="135458" y="148589"/>
                </a:lnTo>
                <a:lnTo>
                  <a:pt x="135102" y="151129"/>
                </a:lnTo>
                <a:lnTo>
                  <a:pt x="137998" y="162559"/>
                </a:lnTo>
                <a:lnTo>
                  <a:pt x="138353" y="175259"/>
                </a:lnTo>
                <a:lnTo>
                  <a:pt x="138595" y="176529"/>
                </a:lnTo>
                <a:lnTo>
                  <a:pt x="143433" y="184149"/>
                </a:lnTo>
                <a:lnTo>
                  <a:pt x="139357" y="187959"/>
                </a:lnTo>
                <a:lnTo>
                  <a:pt x="135597" y="189229"/>
                </a:lnTo>
                <a:lnTo>
                  <a:pt x="134810" y="190499"/>
                </a:lnTo>
                <a:lnTo>
                  <a:pt x="134797" y="191769"/>
                </a:lnTo>
                <a:lnTo>
                  <a:pt x="137286" y="196849"/>
                </a:lnTo>
                <a:lnTo>
                  <a:pt x="139026" y="215899"/>
                </a:lnTo>
                <a:lnTo>
                  <a:pt x="122516" y="229869"/>
                </a:lnTo>
                <a:lnTo>
                  <a:pt x="122212" y="232409"/>
                </a:lnTo>
                <a:lnTo>
                  <a:pt x="123824" y="232409"/>
                </a:lnTo>
                <a:lnTo>
                  <a:pt x="127965" y="231139"/>
                </a:lnTo>
                <a:lnTo>
                  <a:pt x="130858" y="231139"/>
                </a:lnTo>
                <a:lnTo>
                  <a:pt x="131038" y="229869"/>
                </a:lnTo>
                <a:lnTo>
                  <a:pt x="130581" y="228599"/>
                </a:lnTo>
                <a:lnTo>
                  <a:pt x="128943" y="228599"/>
                </a:lnTo>
                <a:lnTo>
                  <a:pt x="141414" y="217169"/>
                </a:lnTo>
                <a:lnTo>
                  <a:pt x="141884" y="215899"/>
                </a:lnTo>
                <a:lnTo>
                  <a:pt x="140055" y="196849"/>
                </a:lnTo>
                <a:lnTo>
                  <a:pt x="137934" y="191769"/>
                </a:lnTo>
                <a:lnTo>
                  <a:pt x="140639" y="190499"/>
                </a:lnTo>
                <a:lnTo>
                  <a:pt x="141122" y="190499"/>
                </a:lnTo>
                <a:lnTo>
                  <a:pt x="146227" y="185419"/>
                </a:lnTo>
                <a:lnTo>
                  <a:pt x="146405" y="182879"/>
                </a:lnTo>
                <a:lnTo>
                  <a:pt x="141147" y="175259"/>
                </a:lnTo>
                <a:lnTo>
                  <a:pt x="140856" y="163829"/>
                </a:lnTo>
                <a:lnTo>
                  <a:pt x="140754" y="161289"/>
                </a:lnTo>
                <a:lnTo>
                  <a:pt x="138379" y="152399"/>
                </a:lnTo>
                <a:lnTo>
                  <a:pt x="148107" y="152399"/>
                </a:lnTo>
                <a:lnTo>
                  <a:pt x="147015" y="151129"/>
                </a:lnTo>
                <a:lnTo>
                  <a:pt x="136766" y="148589"/>
                </a:lnTo>
                <a:close/>
              </a:path>
              <a:path w="765809" h="567689">
                <a:moveTo>
                  <a:pt x="672947" y="231139"/>
                </a:moveTo>
                <a:lnTo>
                  <a:pt x="668731" y="231139"/>
                </a:lnTo>
                <a:lnTo>
                  <a:pt x="664908" y="232409"/>
                </a:lnTo>
                <a:lnTo>
                  <a:pt x="674268" y="232409"/>
                </a:lnTo>
                <a:lnTo>
                  <a:pt x="672947" y="231139"/>
                </a:lnTo>
                <a:close/>
              </a:path>
              <a:path w="765809" h="567689">
                <a:moveTo>
                  <a:pt x="641184" y="189229"/>
                </a:moveTo>
                <a:lnTo>
                  <a:pt x="639825" y="189229"/>
                </a:lnTo>
                <a:lnTo>
                  <a:pt x="631037" y="193039"/>
                </a:lnTo>
                <a:lnTo>
                  <a:pt x="638822" y="193039"/>
                </a:lnTo>
                <a:lnTo>
                  <a:pt x="638225" y="201929"/>
                </a:lnTo>
                <a:lnTo>
                  <a:pt x="638606" y="203199"/>
                </a:lnTo>
                <a:lnTo>
                  <a:pt x="641375" y="205739"/>
                </a:lnTo>
                <a:lnTo>
                  <a:pt x="642632" y="205739"/>
                </a:lnTo>
                <a:lnTo>
                  <a:pt x="653110" y="204469"/>
                </a:lnTo>
                <a:lnTo>
                  <a:pt x="663562" y="204469"/>
                </a:lnTo>
                <a:lnTo>
                  <a:pt x="666699" y="203199"/>
                </a:lnTo>
                <a:lnTo>
                  <a:pt x="642886" y="203199"/>
                </a:lnTo>
                <a:lnTo>
                  <a:pt x="641057" y="201929"/>
                </a:lnTo>
                <a:lnTo>
                  <a:pt x="641743" y="190499"/>
                </a:lnTo>
                <a:lnTo>
                  <a:pt x="641184" y="189229"/>
                </a:lnTo>
                <a:close/>
              </a:path>
              <a:path w="765809" h="567689">
                <a:moveTo>
                  <a:pt x="663562" y="204469"/>
                </a:moveTo>
                <a:lnTo>
                  <a:pt x="653110" y="204469"/>
                </a:lnTo>
                <a:lnTo>
                  <a:pt x="659714" y="205739"/>
                </a:lnTo>
                <a:lnTo>
                  <a:pt x="660425" y="205739"/>
                </a:lnTo>
                <a:lnTo>
                  <a:pt x="663562" y="204469"/>
                </a:lnTo>
                <a:close/>
              </a:path>
              <a:path w="765809" h="567689">
                <a:moveTo>
                  <a:pt x="627339" y="123189"/>
                </a:moveTo>
                <a:lnTo>
                  <a:pt x="624497" y="123189"/>
                </a:lnTo>
                <a:lnTo>
                  <a:pt x="625411" y="133349"/>
                </a:lnTo>
                <a:lnTo>
                  <a:pt x="626478" y="134619"/>
                </a:lnTo>
                <a:lnTo>
                  <a:pt x="630504" y="135889"/>
                </a:lnTo>
                <a:lnTo>
                  <a:pt x="632447" y="140969"/>
                </a:lnTo>
                <a:lnTo>
                  <a:pt x="626059" y="146049"/>
                </a:lnTo>
                <a:lnTo>
                  <a:pt x="625690" y="146049"/>
                </a:lnTo>
                <a:lnTo>
                  <a:pt x="621296" y="151129"/>
                </a:lnTo>
                <a:lnTo>
                  <a:pt x="621055" y="152399"/>
                </a:lnTo>
                <a:lnTo>
                  <a:pt x="623150" y="163829"/>
                </a:lnTo>
                <a:lnTo>
                  <a:pt x="619366" y="171449"/>
                </a:lnTo>
                <a:lnTo>
                  <a:pt x="616864" y="175259"/>
                </a:lnTo>
                <a:lnTo>
                  <a:pt x="616724" y="176529"/>
                </a:lnTo>
                <a:lnTo>
                  <a:pt x="619213" y="184149"/>
                </a:lnTo>
                <a:lnTo>
                  <a:pt x="620636" y="193039"/>
                </a:lnTo>
                <a:lnTo>
                  <a:pt x="619569" y="199389"/>
                </a:lnTo>
                <a:lnTo>
                  <a:pt x="619912" y="200659"/>
                </a:lnTo>
                <a:lnTo>
                  <a:pt x="621042" y="201929"/>
                </a:lnTo>
                <a:lnTo>
                  <a:pt x="627633" y="200659"/>
                </a:lnTo>
                <a:lnTo>
                  <a:pt x="628662" y="200659"/>
                </a:lnTo>
                <a:lnTo>
                  <a:pt x="630561" y="198119"/>
                </a:lnTo>
                <a:lnTo>
                  <a:pt x="622642" y="198119"/>
                </a:lnTo>
                <a:lnTo>
                  <a:pt x="623442" y="194309"/>
                </a:lnTo>
                <a:lnTo>
                  <a:pt x="623455" y="193039"/>
                </a:lnTo>
                <a:lnTo>
                  <a:pt x="621982" y="182879"/>
                </a:lnTo>
                <a:lnTo>
                  <a:pt x="619582" y="176529"/>
                </a:lnTo>
                <a:lnTo>
                  <a:pt x="621855" y="172719"/>
                </a:lnTo>
                <a:lnTo>
                  <a:pt x="625881" y="163829"/>
                </a:lnTo>
                <a:lnTo>
                  <a:pt x="623912" y="152399"/>
                </a:lnTo>
                <a:lnTo>
                  <a:pt x="627773" y="147319"/>
                </a:lnTo>
                <a:lnTo>
                  <a:pt x="634872" y="143509"/>
                </a:lnTo>
                <a:lnTo>
                  <a:pt x="635457" y="140969"/>
                </a:lnTo>
                <a:lnTo>
                  <a:pt x="632904" y="134619"/>
                </a:lnTo>
                <a:lnTo>
                  <a:pt x="631901" y="133349"/>
                </a:lnTo>
                <a:lnTo>
                  <a:pt x="628129" y="132079"/>
                </a:lnTo>
                <a:lnTo>
                  <a:pt x="627339" y="123189"/>
                </a:lnTo>
                <a:close/>
              </a:path>
              <a:path w="765809" h="567689">
                <a:moveTo>
                  <a:pt x="638822" y="193039"/>
                </a:moveTo>
                <a:lnTo>
                  <a:pt x="630440" y="193039"/>
                </a:lnTo>
                <a:lnTo>
                  <a:pt x="626808" y="198119"/>
                </a:lnTo>
                <a:lnTo>
                  <a:pt x="630561" y="198119"/>
                </a:lnTo>
                <a:lnTo>
                  <a:pt x="632459" y="195579"/>
                </a:lnTo>
                <a:lnTo>
                  <a:pt x="638822" y="193039"/>
                </a:lnTo>
                <a:close/>
              </a:path>
              <a:path w="765809" h="567689">
                <a:moveTo>
                  <a:pt x="148107" y="152399"/>
                </a:moveTo>
                <a:lnTo>
                  <a:pt x="138379" y="152399"/>
                </a:lnTo>
                <a:lnTo>
                  <a:pt x="145186" y="153669"/>
                </a:lnTo>
                <a:lnTo>
                  <a:pt x="144576" y="158749"/>
                </a:lnTo>
                <a:lnTo>
                  <a:pt x="145567" y="161289"/>
                </a:lnTo>
                <a:lnTo>
                  <a:pt x="147218" y="160019"/>
                </a:lnTo>
                <a:lnTo>
                  <a:pt x="145986" y="160019"/>
                </a:lnTo>
                <a:lnTo>
                  <a:pt x="144741" y="158749"/>
                </a:lnTo>
                <a:lnTo>
                  <a:pt x="148064" y="152843"/>
                </a:lnTo>
                <a:lnTo>
                  <a:pt x="148107" y="152399"/>
                </a:lnTo>
                <a:close/>
              </a:path>
              <a:path w="765809" h="567689">
                <a:moveTo>
                  <a:pt x="148064" y="152843"/>
                </a:moveTo>
                <a:lnTo>
                  <a:pt x="144741" y="158749"/>
                </a:lnTo>
                <a:lnTo>
                  <a:pt x="145986" y="160019"/>
                </a:lnTo>
                <a:lnTo>
                  <a:pt x="147218" y="160019"/>
                </a:lnTo>
                <a:lnTo>
                  <a:pt x="147406" y="159652"/>
                </a:lnTo>
                <a:lnTo>
                  <a:pt x="148064" y="152843"/>
                </a:lnTo>
                <a:close/>
              </a:path>
              <a:path w="765809" h="567689">
                <a:moveTo>
                  <a:pt x="147406" y="159652"/>
                </a:moveTo>
                <a:lnTo>
                  <a:pt x="147218" y="160019"/>
                </a:lnTo>
                <a:lnTo>
                  <a:pt x="147370" y="160019"/>
                </a:lnTo>
                <a:lnTo>
                  <a:pt x="147406" y="159652"/>
                </a:lnTo>
                <a:close/>
              </a:path>
              <a:path w="765809" h="567689">
                <a:moveTo>
                  <a:pt x="165595" y="123189"/>
                </a:moveTo>
                <a:lnTo>
                  <a:pt x="164350" y="124459"/>
                </a:lnTo>
                <a:lnTo>
                  <a:pt x="151561" y="137159"/>
                </a:lnTo>
                <a:lnTo>
                  <a:pt x="151168" y="138429"/>
                </a:lnTo>
                <a:lnTo>
                  <a:pt x="150456" y="148589"/>
                </a:lnTo>
                <a:lnTo>
                  <a:pt x="148064" y="152843"/>
                </a:lnTo>
                <a:lnTo>
                  <a:pt x="147406" y="159652"/>
                </a:lnTo>
                <a:lnTo>
                  <a:pt x="153060" y="148589"/>
                </a:lnTo>
                <a:lnTo>
                  <a:pt x="153238" y="148589"/>
                </a:lnTo>
                <a:lnTo>
                  <a:pt x="153923" y="138429"/>
                </a:lnTo>
                <a:lnTo>
                  <a:pt x="164947" y="126999"/>
                </a:lnTo>
                <a:lnTo>
                  <a:pt x="167841" y="126999"/>
                </a:lnTo>
                <a:lnTo>
                  <a:pt x="166636" y="124459"/>
                </a:lnTo>
                <a:lnTo>
                  <a:pt x="165595" y="123189"/>
                </a:lnTo>
                <a:close/>
              </a:path>
              <a:path w="765809" h="567689">
                <a:moveTo>
                  <a:pt x="167841" y="126999"/>
                </a:moveTo>
                <a:lnTo>
                  <a:pt x="164947" y="126999"/>
                </a:lnTo>
                <a:lnTo>
                  <a:pt x="170675" y="139699"/>
                </a:lnTo>
                <a:lnTo>
                  <a:pt x="171907" y="140969"/>
                </a:lnTo>
                <a:lnTo>
                  <a:pt x="173177" y="139699"/>
                </a:lnTo>
                <a:lnTo>
                  <a:pt x="175348" y="135889"/>
                </a:lnTo>
                <a:lnTo>
                  <a:pt x="172059" y="135889"/>
                </a:lnTo>
                <a:lnTo>
                  <a:pt x="167841" y="126999"/>
                </a:lnTo>
                <a:close/>
              </a:path>
              <a:path w="765809" h="567689">
                <a:moveTo>
                  <a:pt x="610074" y="87629"/>
                </a:moveTo>
                <a:lnTo>
                  <a:pt x="607237" y="87629"/>
                </a:lnTo>
                <a:lnTo>
                  <a:pt x="606386" y="92709"/>
                </a:lnTo>
                <a:lnTo>
                  <a:pt x="607225" y="93979"/>
                </a:lnTo>
                <a:lnTo>
                  <a:pt x="614375" y="97789"/>
                </a:lnTo>
                <a:lnTo>
                  <a:pt x="608304" y="102869"/>
                </a:lnTo>
                <a:lnTo>
                  <a:pt x="607847" y="104139"/>
                </a:lnTo>
                <a:lnTo>
                  <a:pt x="607517" y="109219"/>
                </a:lnTo>
                <a:lnTo>
                  <a:pt x="604037" y="113029"/>
                </a:lnTo>
                <a:lnTo>
                  <a:pt x="598957" y="121919"/>
                </a:lnTo>
                <a:lnTo>
                  <a:pt x="593864" y="128269"/>
                </a:lnTo>
                <a:lnTo>
                  <a:pt x="586790" y="128269"/>
                </a:lnTo>
                <a:lnTo>
                  <a:pt x="585927" y="129539"/>
                </a:lnTo>
                <a:lnTo>
                  <a:pt x="578980" y="135889"/>
                </a:lnTo>
                <a:lnTo>
                  <a:pt x="578675" y="137159"/>
                </a:lnTo>
                <a:lnTo>
                  <a:pt x="579983" y="138429"/>
                </a:lnTo>
                <a:lnTo>
                  <a:pt x="588238" y="138429"/>
                </a:lnTo>
                <a:lnTo>
                  <a:pt x="597573" y="140969"/>
                </a:lnTo>
                <a:lnTo>
                  <a:pt x="598741" y="140969"/>
                </a:lnTo>
                <a:lnTo>
                  <a:pt x="603793" y="137159"/>
                </a:lnTo>
                <a:lnTo>
                  <a:pt x="597598" y="137159"/>
                </a:lnTo>
                <a:lnTo>
                  <a:pt x="588733" y="135889"/>
                </a:lnTo>
                <a:lnTo>
                  <a:pt x="583349" y="135889"/>
                </a:lnTo>
                <a:lnTo>
                  <a:pt x="587565" y="130809"/>
                </a:lnTo>
                <a:lnTo>
                  <a:pt x="594753" y="130809"/>
                </a:lnTo>
                <a:lnTo>
                  <a:pt x="595706" y="129539"/>
                </a:lnTo>
                <a:lnTo>
                  <a:pt x="601294" y="123189"/>
                </a:lnTo>
                <a:lnTo>
                  <a:pt x="606374" y="114299"/>
                </a:lnTo>
                <a:lnTo>
                  <a:pt x="609980" y="110489"/>
                </a:lnTo>
                <a:lnTo>
                  <a:pt x="610273" y="109219"/>
                </a:lnTo>
                <a:lnTo>
                  <a:pt x="610603" y="105409"/>
                </a:lnTo>
                <a:lnTo>
                  <a:pt x="617880" y="97789"/>
                </a:lnTo>
                <a:lnTo>
                  <a:pt x="618324" y="96519"/>
                </a:lnTo>
                <a:lnTo>
                  <a:pt x="617486" y="96519"/>
                </a:lnTo>
                <a:lnTo>
                  <a:pt x="609333" y="92709"/>
                </a:lnTo>
                <a:lnTo>
                  <a:pt x="610074" y="87629"/>
                </a:lnTo>
                <a:close/>
              </a:path>
              <a:path w="765809" h="567689">
                <a:moveTo>
                  <a:pt x="626402" y="119379"/>
                </a:moveTo>
                <a:lnTo>
                  <a:pt x="625081" y="119379"/>
                </a:lnTo>
                <a:lnTo>
                  <a:pt x="616153" y="124459"/>
                </a:lnTo>
                <a:lnTo>
                  <a:pt x="607606" y="125729"/>
                </a:lnTo>
                <a:lnTo>
                  <a:pt x="606412" y="126999"/>
                </a:lnTo>
                <a:lnTo>
                  <a:pt x="605078" y="132079"/>
                </a:lnTo>
                <a:lnTo>
                  <a:pt x="597598" y="137159"/>
                </a:lnTo>
                <a:lnTo>
                  <a:pt x="603793" y="137159"/>
                </a:lnTo>
                <a:lnTo>
                  <a:pt x="607161" y="134619"/>
                </a:lnTo>
                <a:lnTo>
                  <a:pt x="607682" y="133349"/>
                </a:lnTo>
                <a:lnTo>
                  <a:pt x="608914" y="128269"/>
                </a:lnTo>
                <a:lnTo>
                  <a:pt x="616750" y="126999"/>
                </a:lnTo>
                <a:lnTo>
                  <a:pt x="617207" y="126999"/>
                </a:lnTo>
                <a:lnTo>
                  <a:pt x="624497" y="123189"/>
                </a:lnTo>
                <a:lnTo>
                  <a:pt x="627339" y="123189"/>
                </a:lnTo>
                <a:lnTo>
                  <a:pt x="627113" y="120649"/>
                </a:lnTo>
                <a:lnTo>
                  <a:pt x="626402" y="119379"/>
                </a:lnTo>
                <a:close/>
              </a:path>
              <a:path w="765809" h="567689">
                <a:moveTo>
                  <a:pt x="176047" y="130809"/>
                </a:moveTo>
                <a:lnTo>
                  <a:pt x="174751" y="130809"/>
                </a:lnTo>
                <a:lnTo>
                  <a:pt x="172059" y="135889"/>
                </a:lnTo>
                <a:lnTo>
                  <a:pt x="175348" y="135889"/>
                </a:lnTo>
                <a:lnTo>
                  <a:pt x="176796" y="133349"/>
                </a:lnTo>
                <a:lnTo>
                  <a:pt x="206110" y="133349"/>
                </a:lnTo>
                <a:lnTo>
                  <a:pt x="207307" y="132079"/>
                </a:lnTo>
                <a:lnTo>
                  <a:pt x="203326" y="132079"/>
                </a:lnTo>
                <a:lnTo>
                  <a:pt x="176047" y="130809"/>
                </a:lnTo>
                <a:close/>
              </a:path>
              <a:path w="765809" h="567689">
                <a:moveTo>
                  <a:pt x="206110" y="133349"/>
                </a:moveTo>
                <a:lnTo>
                  <a:pt x="176796" y="133349"/>
                </a:lnTo>
                <a:lnTo>
                  <a:pt x="203847" y="134619"/>
                </a:lnTo>
                <a:lnTo>
                  <a:pt x="204914" y="134619"/>
                </a:lnTo>
                <a:lnTo>
                  <a:pt x="206110" y="133349"/>
                </a:lnTo>
                <a:close/>
              </a:path>
              <a:path w="765809" h="567689">
                <a:moveTo>
                  <a:pt x="216039" y="99059"/>
                </a:moveTo>
                <a:lnTo>
                  <a:pt x="214388" y="99059"/>
                </a:lnTo>
                <a:lnTo>
                  <a:pt x="213563" y="100329"/>
                </a:lnTo>
                <a:lnTo>
                  <a:pt x="215747" y="116839"/>
                </a:lnTo>
                <a:lnTo>
                  <a:pt x="216179" y="116839"/>
                </a:lnTo>
                <a:lnTo>
                  <a:pt x="217919" y="119379"/>
                </a:lnTo>
                <a:lnTo>
                  <a:pt x="215264" y="119379"/>
                </a:lnTo>
                <a:lnTo>
                  <a:pt x="203326" y="132079"/>
                </a:lnTo>
                <a:lnTo>
                  <a:pt x="207307" y="132079"/>
                </a:lnTo>
                <a:lnTo>
                  <a:pt x="216877" y="121919"/>
                </a:lnTo>
                <a:lnTo>
                  <a:pt x="221462" y="121919"/>
                </a:lnTo>
                <a:lnTo>
                  <a:pt x="222719" y="120649"/>
                </a:lnTo>
                <a:lnTo>
                  <a:pt x="222351" y="119379"/>
                </a:lnTo>
                <a:lnTo>
                  <a:pt x="218439" y="115569"/>
                </a:lnTo>
                <a:lnTo>
                  <a:pt x="217030" y="105409"/>
                </a:lnTo>
                <a:lnTo>
                  <a:pt x="221106" y="105409"/>
                </a:lnTo>
                <a:lnTo>
                  <a:pt x="216039" y="99059"/>
                </a:lnTo>
                <a:close/>
              </a:path>
              <a:path w="765809" h="567689">
                <a:moveTo>
                  <a:pt x="221106" y="105409"/>
                </a:moveTo>
                <a:lnTo>
                  <a:pt x="217030" y="105409"/>
                </a:lnTo>
                <a:lnTo>
                  <a:pt x="228879" y="119379"/>
                </a:lnTo>
                <a:lnTo>
                  <a:pt x="230733" y="119379"/>
                </a:lnTo>
                <a:lnTo>
                  <a:pt x="234496" y="116839"/>
                </a:lnTo>
                <a:lnTo>
                  <a:pt x="230225" y="116839"/>
                </a:lnTo>
                <a:lnTo>
                  <a:pt x="221106" y="105409"/>
                </a:lnTo>
                <a:close/>
              </a:path>
              <a:path w="765809" h="567689">
                <a:moveTo>
                  <a:pt x="256006" y="67309"/>
                </a:moveTo>
                <a:lnTo>
                  <a:pt x="254888" y="67309"/>
                </a:lnTo>
                <a:lnTo>
                  <a:pt x="253987" y="68579"/>
                </a:lnTo>
                <a:lnTo>
                  <a:pt x="248488" y="77469"/>
                </a:lnTo>
                <a:lnTo>
                  <a:pt x="248361" y="78739"/>
                </a:lnTo>
                <a:lnTo>
                  <a:pt x="244741" y="90169"/>
                </a:lnTo>
                <a:lnTo>
                  <a:pt x="240017" y="100329"/>
                </a:lnTo>
                <a:lnTo>
                  <a:pt x="239928" y="101599"/>
                </a:lnTo>
                <a:lnTo>
                  <a:pt x="241553" y="109219"/>
                </a:lnTo>
                <a:lnTo>
                  <a:pt x="230225" y="116839"/>
                </a:lnTo>
                <a:lnTo>
                  <a:pt x="234496" y="116839"/>
                </a:lnTo>
                <a:lnTo>
                  <a:pt x="243903" y="110489"/>
                </a:lnTo>
                <a:lnTo>
                  <a:pt x="244500" y="109219"/>
                </a:lnTo>
                <a:lnTo>
                  <a:pt x="242760" y="101599"/>
                </a:lnTo>
                <a:lnTo>
                  <a:pt x="247395" y="90169"/>
                </a:lnTo>
                <a:lnTo>
                  <a:pt x="250990" y="78739"/>
                </a:lnTo>
                <a:lnTo>
                  <a:pt x="255663" y="71119"/>
                </a:lnTo>
                <a:lnTo>
                  <a:pt x="261327" y="71119"/>
                </a:lnTo>
                <a:lnTo>
                  <a:pt x="256006" y="67309"/>
                </a:lnTo>
                <a:close/>
              </a:path>
              <a:path w="765809" h="567689">
                <a:moveTo>
                  <a:pt x="466062" y="58419"/>
                </a:moveTo>
                <a:lnTo>
                  <a:pt x="463257" y="58419"/>
                </a:lnTo>
                <a:lnTo>
                  <a:pt x="462953" y="66039"/>
                </a:lnTo>
                <a:lnTo>
                  <a:pt x="462241" y="76199"/>
                </a:lnTo>
                <a:lnTo>
                  <a:pt x="460108" y="86359"/>
                </a:lnTo>
                <a:lnTo>
                  <a:pt x="455129" y="95249"/>
                </a:lnTo>
                <a:lnTo>
                  <a:pt x="455015" y="96519"/>
                </a:lnTo>
                <a:lnTo>
                  <a:pt x="456234" y="99059"/>
                </a:lnTo>
                <a:lnTo>
                  <a:pt x="454317" y="102869"/>
                </a:lnTo>
                <a:lnTo>
                  <a:pt x="451751" y="109219"/>
                </a:lnTo>
                <a:lnTo>
                  <a:pt x="451827" y="110489"/>
                </a:lnTo>
                <a:lnTo>
                  <a:pt x="467474" y="110489"/>
                </a:lnTo>
                <a:lnTo>
                  <a:pt x="467796" y="107949"/>
                </a:lnTo>
                <a:lnTo>
                  <a:pt x="455231" y="107949"/>
                </a:lnTo>
                <a:lnTo>
                  <a:pt x="459041" y="100329"/>
                </a:lnTo>
                <a:lnTo>
                  <a:pt x="459066" y="99059"/>
                </a:lnTo>
                <a:lnTo>
                  <a:pt x="457885" y="95249"/>
                </a:lnTo>
                <a:lnTo>
                  <a:pt x="462622" y="87629"/>
                </a:lnTo>
                <a:lnTo>
                  <a:pt x="465391" y="81279"/>
                </a:lnTo>
                <a:lnTo>
                  <a:pt x="464985" y="73659"/>
                </a:lnTo>
                <a:lnTo>
                  <a:pt x="465747" y="66039"/>
                </a:lnTo>
                <a:lnTo>
                  <a:pt x="466062" y="58419"/>
                </a:lnTo>
                <a:close/>
              </a:path>
              <a:path w="765809" h="567689">
                <a:moveTo>
                  <a:pt x="475348" y="85089"/>
                </a:moveTo>
                <a:lnTo>
                  <a:pt x="474040" y="85089"/>
                </a:lnTo>
                <a:lnTo>
                  <a:pt x="472935" y="86359"/>
                </a:lnTo>
                <a:lnTo>
                  <a:pt x="470395" y="91439"/>
                </a:lnTo>
                <a:lnTo>
                  <a:pt x="467994" y="96519"/>
                </a:lnTo>
                <a:lnTo>
                  <a:pt x="465010" y="99059"/>
                </a:lnTo>
                <a:lnTo>
                  <a:pt x="464426" y="100329"/>
                </a:lnTo>
                <a:lnTo>
                  <a:pt x="465137" y="106679"/>
                </a:lnTo>
                <a:lnTo>
                  <a:pt x="464972" y="107949"/>
                </a:lnTo>
                <a:lnTo>
                  <a:pt x="467796" y="107949"/>
                </a:lnTo>
                <a:lnTo>
                  <a:pt x="467956" y="106679"/>
                </a:lnTo>
                <a:lnTo>
                  <a:pt x="467309" y="100329"/>
                </a:lnTo>
                <a:lnTo>
                  <a:pt x="469912" y="99059"/>
                </a:lnTo>
                <a:lnTo>
                  <a:pt x="470369" y="99059"/>
                </a:lnTo>
                <a:lnTo>
                  <a:pt x="472973" y="92709"/>
                </a:lnTo>
                <a:lnTo>
                  <a:pt x="474586" y="88899"/>
                </a:lnTo>
                <a:lnTo>
                  <a:pt x="478015" y="88899"/>
                </a:lnTo>
                <a:lnTo>
                  <a:pt x="475348" y="85089"/>
                </a:lnTo>
                <a:close/>
              </a:path>
              <a:path w="765809" h="567689">
                <a:moveTo>
                  <a:pt x="502494" y="72389"/>
                </a:moveTo>
                <a:lnTo>
                  <a:pt x="498487" y="72389"/>
                </a:lnTo>
                <a:lnTo>
                  <a:pt x="504520" y="80009"/>
                </a:lnTo>
                <a:lnTo>
                  <a:pt x="511060" y="92709"/>
                </a:lnTo>
                <a:lnTo>
                  <a:pt x="511809" y="92709"/>
                </a:lnTo>
                <a:lnTo>
                  <a:pt x="515708" y="93979"/>
                </a:lnTo>
                <a:lnTo>
                  <a:pt x="517639" y="97789"/>
                </a:lnTo>
                <a:lnTo>
                  <a:pt x="520547" y="104139"/>
                </a:lnTo>
                <a:lnTo>
                  <a:pt x="522998" y="104139"/>
                </a:lnTo>
                <a:lnTo>
                  <a:pt x="524856" y="100329"/>
                </a:lnTo>
                <a:lnTo>
                  <a:pt x="521893" y="100329"/>
                </a:lnTo>
                <a:lnTo>
                  <a:pt x="520103" y="96519"/>
                </a:lnTo>
                <a:lnTo>
                  <a:pt x="517905" y="92709"/>
                </a:lnTo>
                <a:lnTo>
                  <a:pt x="517143" y="91439"/>
                </a:lnTo>
                <a:lnTo>
                  <a:pt x="513245" y="90169"/>
                </a:lnTo>
                <a:lnTo>
                  <a:pt x="506844" y="78739"/>
                </a:lnTo>
                <a:lnTo>
                  <a:pt x="502494" y="72389"/>
                </a:lnTo>
                <a:close/>
              </a:path>
              <a:path w="765809" h="567689">
                <a:moveTo>
                  <a:pt x="548500" y="86359"/>
                </a:moveTo>
                <a:lnTo>
                  <a:pt x="541566" y="86359"/>
                </a:lnTo>
                <a:lnTo>
                  <a:pt x="540664" y="87629"/>
                </a:lnTo>
                <a:lnTo>
                  <a:pt x="535368" y="91439"/>
                </a:lnTo>
                <a:lnTo>
                  <a:pt x="527215" y="93979"/>
                </a:lnTo>
                <a:lnTo>
                  <a:pt x="526707" y="95249"/>
                </a:lnTo>
                <a:lnTo>
                  <a:pt x="523405" y="97789"/>
                </a:lnTo>
                <a:lnTo>
                  <a:pt x="523151" y="97789"/>
                </a:lnTo>
                <a:lnTo>
                  <a:pt x="521893" y="100329"/>
                </a:lnTo>
                <a:lnTo>
                  <a:pt x="524856" y="100329"/>
                </a:lnTo>
                <a:lnTo>
                  <a:pt x="525475" y="99059"/>
                </a:lnTo>
                <a:lnTo>
                  <a:pt x="528383" y="96519"/>
                </a:lnTo>
                <a:lnTo>
                  <a:pt x="536511" y="93979"/>
                </a:lnTo>
                <a:lnTo>
                  <a:pt x="536981" y="93979"/>
                </a:lnTo>
                <a:lnTo>
                  <a:pt x="542074" y="90169"/>
                </a:lnTo>
                <a:lnTo>
                  <a:pt x="553402" y="90169"/>
                </a:lnTo>
                <a:lnTo>
                  <a:pt x="549427" y="87629"/>
                </a:lnTo>
                <a:lnTo>
                  <a:pt x="548500" y="86359"/>
                </a:lnTo>
                <a:close/>
              </a:path>
              <a:path w="765809" h="567689">
                <a:moveTo>
                  <a:pt x="588898" y="76199"/>
                </a:moveTo>
                <a:lnTo>
                  <a:pt x="587590" y="76199"/>
                </a:lnTo>
                <a:lnTo>
                  <a:pt x="577913" y="78739"/>
                </a:lnTo>
                <a:lnTo>
                  <a:pt x="572071" y="81279"/>
                </a:lnTo>
                <a:lnTo>
                  <a:pt x="562521" y="86359"/>
                </a:lnTo>
                <a:lnTo>
                  <a:pt x="562076" y="86359"/>
                </a:lnTo>
                <a:lnTo>
                  <a:pt x="557885" y="91439"/>
                </a:lnTo>
                <a:lnTo>
                  <a:pt x="555929" y="92709"/>
                </a:lnTo>
                <a:lnTo>
                  <a:pt x="551726" y="92709"/>
                </a:lnTo>
                <a:lnTo>
                  <a:pt x="555015" y="95249"/>
                </a:lnTo>
                <a:lnTo>
                  <a:pt x="556488" y="95249"/>
                </a:lnTo>
                <a:lnTo>
                  <a:pt x="559422" y="93979"/>
                </a:lnTo>
                <a:lnTo>
                  <a:pt x="559828" y="93979"/>
                </a:lnTo>
                <a:lnTo>
                  <a:pt x="564019" y="88899"/>
                </a:lnTo>
                <a:lnTo>
                  <a:pt x="573265" y="83819"/>
                </a:lnTo>
                <a:lnTo>
                  <a:pt x="579018" y="81279"/>
                </a:lnTo>
                <a:lnTo>
                  <a:pt x="586435" y="78739"/>
                </a:lnTo>
                <a:lnTo>
                  <a:pt x="589310" y="78739"/>
                </a:lnTo>
                <a:lnTo>
                  <a:pt x="589432" y="77469"/>
                </a:lnTo>
                <a:lnTo>
                  <a:pt x="588898" y="76199"/>
                </a:lnTo>
                <a:close/>
              </a:path>
              <a:path w="765809" h="567689">
                <a:moveTo>
                  <a:pt x="589310" y="78739"/>
                </a:moveTo>
                <a:lnTo>
                  <a:pt x="586435" y="78739"/>
                </a:lnTo>
                <a:lnTo>
                  <a:pt x="585177" y="92709"/>
                </a:lnTo>
                <a:lnTo>
                  <a:pt x="585800" y="93979"/>
                </a:lnTo>
                <a:lnTo>
                  <a:pt x="587222" y="93979"/>
                </a:lnTo>
                <a:lnTo>
                  <a:pt x="593712" y="90169"/>
                </a:lnTo>
                <a:lnTo>
                  <a:pt x="588213" y="90169"/>
                </a:lnTo>
                <a:lnTo>
                  <a:pt x="589310" y="78739"/>
                </a:lnTo>
                <a:close/>
              </a:path>
              <a:path w="765809" h="567689">
                <a:moveTo>
                  <a:pt x="478015" y="88899"/>
                </a:moveTo>
                <a:lnTo>
                  <a:pt x="474586" y="88899"/>
                </a:lnTo>
                <a:lnTo>
                  <a:pt x="476046" y="91439"/>
                </a:lnTo>
                <a:lnTo>
                  <a:pt x="476732" y="91439"/>
                </a:lnTo>
                <a:lnTo>
                  <a:pt x="480390" y="92709"/>
                </a:lnTo>
                <a:lnTo>
                  <a:pt x="481850" y="92709"/>
                </a:lnTo>
                <a:lnTo>
                  <a:pt x="483806" y="90169"/>
                </a:lnTo>
                <a:lnTo>
                  <a:pt x="480402" y="90169"/>
                </a:lnTo>
                <a:lnTo>
                  <a:pt x="478015" y="88899"/>
                </a:lnTo>
                <a:close/>
              </a:path>
              <a:path w="765809" h="567689">
                <a:moveTo>
                  <a:pt x="553402" y="90169"/>
                </a:moveTo>
                <a:lnTo>
                  <a:pt x="547992" y="90169"/>
                </a:lnTo>
                <a:lnTo>
                  <a:pt x="551611" y="92709"/>
                </a:lnTo>
                <a:lnTo>
                  <a:pt x="555929" y="92709"/>
                </a:lnTo>
                <a:lnTo>
                  <a:pt x="553402" y="90169"/>
                </a:lnTo>
                <a:close/>
              </a:path>
              <a:path w="765809" h="567689">
                <a:moveTo>
                  <a:pt x="499884" y="68579"/>
                </a:moveTo>
                <a:lnTo>
                  <a:pt x="497839" y="68579"/>
                </a:lnTo>
                <a:lnTo>
                  <a:pt x="486486" y="78739"/>
                </a:lnTo>
                <a:lnTo>
                  <a:pt x="486105" y="78739"/>
                </a:lnTo>
                <a:lnTo>
                  <a:pt x="482561" y="87629"/>
                </a:lnTo>
                <a:lnTo>
                  <a:pt x="480402" y="90169"/>
                </a:lnTo>
                <a:lnTo>
                  <a:pt x="483806" y="90169"/>
                </a:lnTo>
                <a:lnTo>
                  <a:pt x="484784" y="88899"/>
                </a:lnTo>
                <a:lnTo>
                  <a:pt x="485038" y="88899"/>
                </a:lnTo>
                <a:lnTo>
                  <a:pt x="488556" y="80009"/>
                </a:lnTo>
                <a:lnTo>
                  <a:pt x="498487" y="72389"/>
                </a:lnTo>
                <a:lnTo>
                  <a:pt x="502494" y="72389"/>
                </a:lnTo>
                <a:lnTo>
                  <a:pt x="499884" y="68579"/>
                </a:lnTo>
                <a:close/>
              </a:path>
              <a:path w="765809" h="567689">
                <a:moveTo>
                  <a:pt x="609942" y="85089"/>
                </a:moveTo>
                <a:lnTo>
                  <a:pt x="600354" y="85089"/>
                </a:lnTo>
                <a:lnTo>
                  <a:pt x="592683" y="87629"/>
                </a:lnTo>
                <a:lnTo>
                  <a:pt x="588213" y="90169"/>
                </a:lnTo>
                <a:lnTo>
                  <a:pt x="593712" y="90169"/>
                </a:lnTo>
                <a:lnTo>
                  <a:pt x="601065" y="87629"/>
                </a:lnTo>
                <a:lnTo>
                  <a:pt x="610074" y="87629"/>
                </a:lnTo>
                <a:lnTo>
                  <a:pt x="610260" y="86359"/>
                </a:lnTo>
                <a:lnTo>
                  <a:pt x="609942" y="85089"/>
                </a:lnTo>
                <a:close/>
              </a:path>
              <a:path w="765809" h="567689">
                <a:moveTo>
                  <a:pt x="261327" y="71119"/>
                </a:moveTo>
                <a:lnTo>
                  <a:pt x="255663" y="71119"/>
                </a:lnTo>
                <a:lnTo>
                  <a:pt x="266090" y="78739"/>
                </a:lnTo>
                <a:lnTo>
                  <a:pt x="267982" y="77469"/>
                </a:lnTo>
                <a:lnTo>
                  <a:pt x="270086" y="74929"/>
                </a:lnTo>
                <a:lnTo>
                  <a:pt x="266649" y="74929"/>
                </a:lnTo>
                <a:lnTo>
                  <a:pt x="261327" y="71119"/>
                </a:lnTo>
                <a:close/>
              </a:path>
              <a:path w="765809" h="567689">
                <a:moveTo>
                  <a:pt x="282498" y="58419"/>
                </a:moveTo>
                <a:lnTo>
                  <a:pt x="280454" y="58419"/>
                </a:lnTo>
                <a:lnTo>
                  <a:pt x="266649" y="74929"/>
                </a:lnTo>
                <a:lnTo>
                  <a:pt x="270086" y="74929"/>
                </a:lnTo>
                <a:lnTo>
                  <a:pt x="281660" y="60959"/>
                </a:lnTo>
                <a:lnTo>
                  <a:pt x="285321" y="60959"/>
                </a:lnTo>
                <a:lnTo>
                  <a:pt x="282498" y="58419"/>
                </a:lnTo>
                <a:close/>
              </a:path>
              <a:path w="765809" h="567689">
                <a:moveTo>
                  <a:pt x="285321" y="60959"/>
                </a:moveTo>
                <a:lnTo>
                  <a:pt x="281660" y="60959"/>
                </a:lnTo>
                <a:lnTo>
                  <a:pt x="290385" y="69849"/>
                </a:lnTo>
                <a:lnTo>
                  <a:pt x="294347" y="74929"/>
                </a:lnTo>
                <a:lnTo>
                  <a:pt x="296671" y="74929"/>
                </a:lnTo>
                <a:lnTo>
                  <a:pt x="298596" y="71119"/>
                </a:lnTo>
                <a:lnTo>
                  <a:pt x="295224" y="71119"/>
                </a:lnTo>
                <a:lnTo>
                  <a:pt x="292379" y="67309"/>
                </a:lnTo>
                <a:lnTo>
                  <a:pt x="285321" y="60959"/>
                </a:lnTo>
                <a:close/>
              </a:path>
              <a:path w="765809" h="567689">
                <a:moveTo>
                  <a:pt x="299326" y="63499"/>
                </a:moveTo>
                <a:lnTo>
                  <a:pt x="295224" y="71119"/>
                </a:lnTo>
                <a:lnTo>
                  <a:pt x="298596" y="71119"/>
                </a:lnTo>
                <a:lnTo>
                  <a:pt x="301802" y="64769"/>
                </a:lnTo>
                <a:lnTo>
                  <a:pt x="300558" y="64769"/>
                </a:lnTo>
                <a:lnTo>
                  <a:pt x="299326" y="63499"/>
                </a:lnTo>
                <a:close/>
              </a:path>
              <a:path w="765809" h="567689">
                <a:moveTo>
                  <a:pt x="414203" y="17779"/>
                </a:moveTo>
                <a:lnTo>
                  <a:pt x="411391" y="17779"/>
                </a:lnTo>
                <a:lnTo>
                  <a:pt x="409549" y="31749"/>
                </a:lnTo>
                <a:lnTo>
                  <a:pt x="409955" y="33019"/>
                </a:lnTo>
                <a:lnTo>
                  <a:pt x="413829" y="36829"/>
                </a:lnTo>
                <a:lnTo>
                  <a:pt x="412483" y="45719"/>
                </a:lnTo>
                <a:lnTo>
                  <a:pt x="412559" y="57149"/>
                </a:lnTo>
                <a:lnTo>
                  <a:pt x="412826" y="64769"/>
                </a:lnTo>
                <a:lnTo>
                  <a:pt x="413740" y="66039"/>
                </a:lnTo>
                <a:lnTo>
                  <a:pt x="415251" y="66039"/>
                </a:lnTo>
                <a:lnTo>
                  <a:pt x="419254" y="60959"/>
                </a:lnTo>
                <a:lnTo>
                  <a:pt x="415505" y="60959"/>
                </a:lnTo>
                <a:lnTo>
                  <a:pt x="415312" y="55879"/>
                </a:lnTo>
                <a:lnTo>
                  <a:pt x="415264" y="45719"/>
                </a:lnTo>
                <a:lnTo>
                  <a:pt x="416699" y="36829"/>
                </a:lnTo>
                <a:lnTo>
                  <a:pt x="416305" y="35559"/>
                </a:lnTo>
                <a:lnTo>
                  <a:pt x="412419" y="31749"/>
                </a:lnTo>
                <a:lnTo>
                  <a:pt x="414203" y="17779"/>
                </a:lnTo>
                <a:close/>
              </a:path>
              <a:path w="765809" h="567689">
                <a:moveTo>
                  <a:pt x="313131" y="43179"/>
                </a:moveTo>
                <a:lnTo>
                  <a:pt x="311442" y="44449"/>
                </a:lnTo>
                <a:lnTo>
                  <a:pt x="307835" y="50799"/>
                </a:lnTo>
                <a:lnTo>
                  <a:pt x="304215" y="54609"/>
                </a:lnTo>
                <a:lnTo>
                  <a:pt x="304088" y="54609"/>
                </a:lnTo>
                <a:lnTo>
                  <a:pt x="299326" y="63499"/>
                </a:lnTo>
                <a:lnTo>
                  <a:pt x="300558" y="64769"/>
                </a:lnTo>
                <a:lnTo>
                  <a:pt x="301802" y="64769"/>
                </a:lnTo>
                <a:lnTo>
                  <a:pt x="306501" y="55879"/>
                </a:lnTo>
                <a:lnTo>
                  <a:pt x="310197" y="52069"/>
                </a:lnTo>
                <a:lnTo>
                  <a:pt x="313270" y="46989"/>
                </a:lnTo>
                <a:lnTo>
                  <a:pt x="323380" y="46989"/>
                </a:lnTo>
                <a:lnTo>
                  <a:pt x="313131" y="43179"/>
                </a:lnTo>
                <a:close/>
              </a:path>
              <a:path w="765809" h="567689">
                <a:moveTo>
                  <a:pt x="345511" y="41909"/>
                </a:moveTo>
                <a:lnTo>
                  <a:pt x="342696" y="41909"/>
                </a:lnTo>
                <a:lnTo>
                  <a:pt x="343306" y="52069"/>
                </a:lnTo>
                <a:lnTo>
                  <a:pt x="344411" y="62229"/>
                </a:lnTo>
                <a:lnTo>
                  <a:pt x="345401" y="63499"/>
                </a:lnTo>
                <a:lnTo>
                  <a:pt x="349161" y="63499"/>
                </a:lnTo>
                <a:lnTo>
                  <a:pt x="352323" y="60959"/>
                </a:lnTo>
                <a:lnTo>
                  <a:pt x="347103" y="60959"/>
                </a:lnTo>
                <a:lnTo>
                  <a:pt x="346100" y="52069"/>
                </a:lnTo>
                <a:lnTo>
                  <a:pt x="345511" y="41909"/>
                </a:lnTo>
                <a:close/>
              </a:path>
              <a:path w="765809" h="567689">
                <a:moveTo>
                  <a:pt x="447052" y="45719"/>
                </a:moveTo>
                <a:lnTo>
                  <a:pt x="443953" y="45719"/>
                </a:lnTo>
                <a:lnTo>
                  <a:pt x="444309" y="46989"/>
                </a:lnTo>
                <a:lnTo>
                  <a:pt x="445782" y="57149"/>
                </a:lnTo>
                <a:lnTo>
                  <a:pt x="447293" y="62229"/>
                </a:lnTo>
                <a:lnTo>
                  <a:pt x="449275" y="62229"/>
                </a:lnTo>
                <a:lnTo>
                  <a:pt x="454405" y="59689"/>
                </a:lnTo>
                <a:lnTo>
                  <a:pt x="449414" y="59689"/>
                </a:lnTo>
                <a:lnTo>
                  <a:pt x="448538" y="57149"/>
                </a:lnTo>
                <a:lnTo>
                  <a:pt x="447052" y="45719"/>
                </a:lnTo>
                <a:close/>
              </a:path>
              <a:path w="765809" h="567689">
                <a:moveTo>
                  <a:pt x="384759" y="0"/>
                </a:moveTo>
                <a:lnTo>
                  <a:pt x="383285" y="0"/>
                </a:lnTo>
                <a:lnTo>
                  <a:pt x="382117" y="1269"/>
                </a:lnTo>
                <a:lnTo>
                  <a:pt x="378815" y="22859"/>
                </a:lnTo>
                <a:lnTo>
                  <a:pt x="377786" y="29209"/>
                </a:lnTo>
                <a:lnTo>
                  <a:pt x="374129" y="33019"/>
                </a:lnTo>
                <a:lnTo>
                  <a:pt x="368630" y="36829"/>
                </a:lnTo>
                <a:lnTo>
                  <a:pt x="365340" y="40639"/>
                </a:lnTo>
                <a:lnTo>
                  <a:pt x="364896" y="40639"/>
                </a:lnTo>
                <a:lnTo>
                  <a:pt x="363829" y="54609"/>
                </a:lnTo>
                <a:lnTo>
                  <a:pt x="362953" y="55879"/>
                </a:lnTo>
                <a:lnTo>
                  <a:pt x="356552" y="57149"/>
                </a:lnTo>
                <a:lnTo>
                  <a:pt x="356298" y="57149"/>
                </a:lnTo>
                <a:lnTo>
                  <a:pt x="351167" y="58419"/>
                </a:lnTo>
                <a:lnTo>
                  <a:pt x="350850" y="59689"/>
                </a:lnTo>
                <a:lnTo>
                  <a:pt x="348106" y="60959"/>
                </a:lnTo>
                <a:lnTo>
                  <a:pt x="352323" y="60959"/>
                </a:lnTo>
                <a:lnTo>
                  <a:pt x="357149" y="59689"/>
                </a:lnTo>
                <a:lnTo>
                  <a:pt x="363969" y="58419"/>
                </a:lnTo>
                <a:lnTo>
                  <a:pt x="364858" y="58419"/>
                </a:lnTo>
                <a:lnTo>
                  <a:pt x="366318" y="55879"/>
                </a:lnTo>
                <a:lnTo>
                  <a:pt x="366585" y="55879"/>
                </a:lnTo>
                <a:lnTo>
                  <a:pt x="367652" y="41909"/>
                </a:lnTo>
                <a:lnTo>
                  <a:pt x="370497" y="39369"/>
                </a:lnTo>
                <a:lnTo>
                  <a:pt x="375945" y="34289"/>
                </a:lnTo>
                <a:lnTo>
                  <a:pt x="380123" y="30479"/>
                </a:lnTo>
                <a:lnTo>
                  <a:pt x="380491" y="29209"/>
                </a:lnTo>
                <a:lnTo>
                  <a:pt x="381584" y="22859"/>
                </a:lnTo>
                <a:lnTo>
                  <a:pt x="384187" y="6349"/>
                </a:lnTo>
                <a:lnTo>
                  <a:pt x="387371" y="6349"/>
                </a:lnTo>
                <a:lnTo>
                  <a:pt x="384759" y="0"/>
                </a:lnTo>
                <a:close/>
              </a:path>
              <a:path w="765809" h="567689">
                <a:moveTo>
                  <a:pt x="440994" y="48259"/>
                </a:moveTo>
                <a:lnTo>
                  <a:pt x="433603" y="48259"/>
                </a:lnTo>
                <a:lnTo>
                  <a:pt x="426605" y="52069"/>
                </a:lnTo>
                <a:lnTo>
                  <a:pt x="418553" y="58419"/>
                </a:lnTo>
                <a:lnTo>
                  <a:pt x="418325" y="58419"/>
                </a:lnTo>
                <a:lnTo>
                  <a:pt x="415505" y="60959"/>
                </a:lnTo>
                <a:lnTo>
                  <a:pt x="419254" y="60959"/>
                </a:lnTo>
                <a:lnTo>
                  <a:pt x="420255" y="59689"/>
                </a:lnTo>
                <a:lnTo>
                  <a:pt x="428167" y="54609"/>
                </a:lnTo>
                <a:lnTo>
                  <a:pt x="434924" y="50799"/>
                </a:lnTo>
                <a:lnTo>
                  <a:pt x="440994" y="48259"/>
                </a:lnTo>
                <a:close/>
              </a:path>
              <a:path w="765809" h="567689">
                <a:moveTo>
                  <a:pt x="465556" y="55879"/>
                </a:moveTo>
                <a:lnTo>
                  <a:pt x="456006" y="55879"/>
                </a:lnTo>
                <a:lnTo>
                  <a:pt x="449414" y="59689"/>
                </a:lnTo>
                <a:lnTo>
                  <a:pt x="454405" y="59689"/>
                </a:lnTo>
                <a:lnTo>
                  <a:pt x="456971" y="58419"/>
                </a:lnTo>
                <a:lnTo>
                  <a:pt x="466062" y="58419"/>
                </a:lnTo>
                <a:lnTo>
                  <a:pt x="466166" y="57149"/>
                </a:lnTo>
                <a:lnTo>
                  <a:pt x="465556" y="55879"/>
                </a:lnTo>
                <a:close/>
              </a:path>
              <a:path w="765809" h="567689">
                <a:moveTo>
                  <a:pt x="343446" y="38099"/>
                </a:moveTo>
                <a:lnTo>
                  <a:pt x="337591" y="40639"/>
                </a:lnTo>
                <a:lnTo>
                  <a:pt x="337134" y="41909"/>
                </a:lnTo>
                <a:lnTo>
                  <a:pt x="333044" y="45719"/>
                </a:lnTo>
                <a:lnTo>
                  <a:pt x="327609" y="46989"/>
                </a:lnTo>
                <a:lnTo>
                  <a:pt x="313270" y="46989"/>
                </a:lnTo>
                <a:lnTo>
                  <a:pt x="322757" y="49529"/>
                </a:lnTo>
                <a:lnTo>
                  <a:pt x="328117" y="49529"/>
                </a:lnTo>
                <a:lnTo>
                  <a:pt x="333997" y="48259"/>
                </a:lnTo>
                <a:lnTo>
                  <a:pt x="334708" y="48259"/>
                </a:lnTo>
                <a:lnTo>
                  <a:pt x="338886" y="43179"/>
                </a:lnTo>
                <a:lnTo>
                  <a:pt x="342696" y="41909"/>
                </a:lnTo>
                <a:lnTo>
                  <a:pt x="345511" y="41909"/>
                </a:lnTo>
                <a:lnTo>
                  <a:pt x="345363" y="39369"/>
                </a:lnTo>
                <a:lnTo>
                  <a:pt x="344728" y="39369"/>
                </a:lnTo>
                <a:lnTo>
                  <a:pt x="343446" y="38099"/>
                </a:lnTo>
                <a:close/>
              </a:path>
              <a:path w="765809" h="567689">
                <a:moveTo>
                  <a:pt x="445947" y="41909"/>
                </a:moveTo>
                <a:lnTo>
                  <a:pt x="443534" y="41909"/>
                </a:lnTo>
                <a:lnTo>
                  <a:pt x="439762" y="45719"/>
                </a:lnTo>
                <a:lnTo>
                  <a:pt x="433920" y="48259"/>
                </a:lnTo>
                <a:lnTo>
                  <a:pt x="441642" y="48259"/>
                </a:lnTo>
                <a:lnTo>
                  <a:pt x="443953" y="45719"/>
                </a:lnTo>
                <a:lnTo>
                  <a:pt x="447052" y="45719"/>
                </a:lnTo>
                <a:lnTo>
                  <a:pt x="445947" y="41909"/>
                </a:lnTo>
                <a:close/>
              </a:path>
              <a:path w="765809" h="567689">
                <a:moveTo>
                  <a:pt x="387371" y="6349"/>
                </a:moveTo>
                <a:lnTo>
                  <a:pt x="384187" y="6349"/>
                </a:lnTo>
                <a:lnTo>
                  <a:pt x="385762" y="8889"/>
                </a:lnTo>
                <a:lnTo>
                  <a:pt x="386118" y="17779"/>
                </a:lnTo>
                <a:lnTo>
                  <a:pt x="386435" y="17779"/>
                </a:lnTo>
                <a:lnTo>
                  <a:pt x="389000" y="21589"/>
                </a:lnTo>
                <a:lnTo>
                  <a:pt x="389661" y="21589"/>
                </a:lnTo>
                <a:lnTo>
                  <a:pt x="392239" y="22859"/>
                </a:lnTo>
                <a:lnTo>
                  <a:pt x="393407" y="22859"/>
                </a:lnTo>
                <a:lnTo>
                  <a:pt x="396354" y="20319"/>
                </a:lnTo>
                <a:lnTo>
                  <a:pt x="392429" y="20319"/>
                </a:lnTo>
                <a:lnTo>
                  <a:pt x="390893" y="19049"/>
                </a:lnTo>
                <a:lnTo>
                  <a:pt x="388899" y="16509"/>
                </a:lnTo>
                <a:lnTo>
                  <a:pt x="388543" y="8889"/>
                </a:lnTo>
                <a:lnTo>
                  <a:pt x="388416" y="8889"/>
                </a:lnTo>
                <a:lnTo>
                  <a:pt x="387371" y="6349"/>
                </a:lnTo>
                <a:close/>
              </a:path>
              <a:path w="765809" h="567689">
                <a:moveTo>
                  <a:pt x="413956" y="13969"/>
                </a:moveTo>
                <a:lnTo>
                  <a:pt x="412521" y="13969"/>
                </a:lnTo>
                <a:lnTo>
                  <a:pt x="408025" y="16509"/>
                </a:lnTo>
                <a:lnTo>
                  <a:pt x="396620" y="16509"/>
                </a:lnTo>
                <a:lnTo>
                  <a:pt x="392429" y="20319"/>
                </a:lnTo>
                <a:lnTo>
                  <a:pt x="396354" y="20319"/>
                </a:lnTo>
                <a:lnTo>
                  <a:pt x="397827" y="19049"/>
                </a:lnTo>
                <a:lnTo>
                  <a:pt x="408990" y="19049"/>
                </a:lnTo>
                <a:lnTo>
                  <a:pt x="411391" y="17779"/>
                </a:lnTo>
                <a:lnTo>
                  <a:pt x="414203" y="17779"/>
                </a:lnTo>
                <a:lnTo>
                  <a:pt x="414527" y="15239"/>
                </a:lnTo>
                <a:lnTo>
                  <a:pt x="413956" y="13969"/>
                </a:lnTo>
                <a:close/>
              </a:path>
            </a:pathLst>
          </a:custGeom>
          <a:solidFill>
            <a:srgbClr val="464E4F"/>
          </a:solidFill>
        </p:spPr>
        <p:txBody>
          <a:bodyPr wrap="square" lIns="0" tIns="0" rIns="0" bIns="0" rtlCol="0"/>
          <a:lstStyle/>
          <a:p>
            <a:endParaRPr/>
          </a:p>
        </p:txBody>
      </p:sp>
      <p:sp>
        <p:nvSpPr>
          <p:cNvPr id="2444" name="object 2444"/>
          <p:cNvSpPr/>
          <p:nvPr/>
        </p:nvSpPr>
        <p:spPr>
          <a:xfrm>
            <a:off x="1355991" y="2702380"/>
            <a:ext cx="175463" cy="118149"/>
          </a:xfrm>
          <a:prstGeom prst="rect">
            <a:avLst/>
          </a:prstGeom>
          <a:blipFill>
            <a:blip r:embed="rId21" cstate="print"/>
            <a:stretch>
              <a:fillRect/>
            </a:stretch>
          </a:blipFill>
        </p:spPr>
        <p:txBody>
          <a:bodyPr wrap="square" lIns="0" tIns="0" rIns="0" bIns="0" rtlCol="0"/>
          <a:lstStyle/>
          <a:p>
            <a:endParaRPr/>
          </a:p>
        </p:txBody>
      </p:sp>
      <p:sp>
        <p:nvSpPr>
          <p:cNvPr id="2445" name="object 2445"/>
          <p:cNvSpPr/>
          <p:nvPr/>
        </p:nvSpPr>
        <p:spPr>
          <a:xfrm>
            <a:off x="5073233" y="3027756"/>
            <a:ext cx="98577" cy="158750"/>
          </a:xfrm>
          <a:prstGeom prst="rect">
            <a:avLst/>
          </a:prstGeom>
          <a:blipFill>
            <a:blip r:embed="rId22" cstate="print"/>
            <a:stretch>
              <a:fillRect/>
            </a:stretch>
          </a:blipFill>
        </p:spPr>
        <p:txBody>
          <a:bodyPr wrap="square" lIns="0" tIns="0" rIns="0" bIns="0" rtlCol="0"/>
          <a:lstStyle/>
          <a:p>
            <a:endParaRPr/>
          </a:p>
        </p:txBody>
      </p:sp>
      <p:sp>
        <p:nvSpPr>
          <p:cNvPr id="2446" name="object 2446"/>
          <p:cNvSpPr/>
          <p:nvPr/>
        </p:nvSpPr>
        <p:spPr>
          <a:xfrm>
            <a:off x="6044713" y="3015498"/>
            <a:ext cx="70485" cy="170180"/>
          </a:xfrm>
          <a:custGeom>
            <a:avLst/>
            <a:gdLst/>
            <a:ahLst/>
            <a:cxnLst/>
            <a:rect l="l" t="t" r="r" b="b"/>
            <a:pathLst>
              <a:path w="70485" h="170180">
                <a:moveTo>
                  <a:pt x="28905" y="158750"/>
                </a:moveTo>
                <a:lnTo>
                  <a:pt x="16929" y="158750"/>
                </a:lnTo>
                <a:lnTo>
                  <a:pt x="17602" y="161290"/>
                </a:lnTo>
                <a:lnTo>
                  <a:pt x="17551" y="162560"/>
                </a:lnTo>
                <a:lnTo>
                  <a:pt x="18668" y="163830"/>
                </a:lnTo>
                <a:lnTo>
                  <a:pt x="19405" y="163830"/>
                </a:lnTo>
                <a:lnTo>
                  <a:pt x="20129" y="167640"/>
                </a:lnTo>
                <a:lnTo>
                  <a:pt x="21056" y="167640"/>
                </a:lnTo>
                <a:lnTo>
                  <a:pt x="21424" y="168910"/>
                </a:lnTo>
                <a:lnTo>
                  <a:pt x="22974" y="170180"/>
                </a:lnTo>
                <a:lnTo>
                  <a:pt x="32613" y="170180"/>
                </a:lnTo>
                <a:lnTo>
                  <a:pt x="32613" y="168910"/>
                </a:lnTo>
                <a:lnTo>
                  <a:pt x="32219" y="168910"/>
                </a:lnTo>
                <a:lnTo>
                  <a:pt x="32003" y="167640"/>
                </a:lnTo>
                <a:lnTo>
                  <a:pt x="30276" y="166370"/>
                </a:lnTo>
                <a:lnTo>
                  <a:pt x="29679" y="165100"/>
                </a:lnTo>
                <a:lnTo>
                  <a:pt x="28968" y="165100"/>
                </a:lnTo>
                <a:lnTo>
                  <a:pt x="28854" y="163830"/>
                </a:lnTo>
                <a:lnTo>
                  <a:pt x="28168" y="162560"/>
                </a:lnTo>
                <a:lnTo>
                  <a:pt x="28854" y="162560"/>
                </a:lnTo>
                <a:lnTo>
                  <a:pt x="28562" y="161290"/>
                </a:lnTo>
                <a:lnTo>
                  <a:pt x="29057" y="160020"/>
                </a:lnTo>
                <a:lnTo>
                  <a:pt x="28905" y="158750"/>
                </a:lnTo>
                <a:close/>
              </a:path>
              <a:path w="70485" h="170180">
                <a:moveTo>
                  <a:pt x="70154" y="165100"/>
                </a:moveTo>
                <a:lnTo>
                  <a:pt x="47701" y="165100"/>
                </a:lnTo>
                <a:lnTo>
                  <a:pt x="48221" y="166370"/>
                </a:lnTo>
                <a:lnTo>
                  <a:pt x="52819" y="167640"/>
                </a:lnTo>
                <a:lnTo>
                  <a:pt x="54813" y="167640"/>
                </a:lnTo>
                <a:lnTo>
                  <a:pt x="58369" y="168910"/>
                </a:lnTo>
                <a:lnTo>
                  <a:pt x="68198" y="168910"/>
                </a:lnTo>
                <a:lnTo>
                  <a:pt x="69621" y="167640"/>
                </a:lnTo>
                <a:lnTo>
                  <a:pt x="70002" y="166370"/>
                </a:lnTo>
                <a:lnTo>
                  <a:pt x="70154" y="165100"/>
                </a:lnTo>
                <a:close/>
              </a:path>
              <a:path w="70485" h="170180">
                <a:moveTo>
                  <a:pt x="44767" y="26669"/>
                </a:moveTo>
                <a:lnTo>
                  <a:pt x="17983" y="26669"/>
                </a:lnTo>
                <a:lnTo>
                  <a:pt x="15290" y="27940"/>
                </a:lnTo>
                <a:lnTo>
                  <a:pt x="0" y="54610"/>
                </a:lnTo>
                <a:lnTo>
                  <a:pt x="190" y="60960"/>
                </a:lnTo>
                <a:lnTo>
                  <a:pt x="406" y="62230"/>
                </a:lnTo>
                <a:lnTo>
                  <a:pt x="1435" y="63500"/>
                </a:lnTo>
                <a:lnTo>
                  <a:pt x="1866" y="63500"/>
                </a:lnTo>
                <a:lnTo>
                  <a:pt x="2031" y="64769"/>
                </a:lnTo>
                <a:lnTo>
                  <a:pt x="2425" y="67310"/>
                </a:lnTo>
                <a:lnTo>
                  <a:pt x="8394" y="83820"/>
                </a:lnTo>
                <a:lnTo>
                  <a:pt x="8839" y="85090"/>
                </a:lnTo>
                <a:lnTo>
                  <a:pt x="9359" y="87630"/>
                </a:lnTo>
                <a:lnTo>
                  <a:pt x="11722" y="87630"/>
                </a:lnTo>
                <a:lnTo>
                  <a:pt x="11874" y="91440"/>
                </a:lnTo>
                <a:lnTo>
                  <a:pt x="11730" y="93980"/>
                </a:lnTo>
                <a:lnTo>
                  <a:pt x="11722" y="96520"/>
                </a:lnTo>
                <a:lnTo>
                  <a:pt x="11849" y="99060"/>
                </a:lnTo>
                <a:lnTo>
                  <a:pt x="11963" y="104139"/>
                </a:lnTo>
                <a:lnTo>
                  <a:pt x="12064" y="106680"/>
                </a:lnTo>
                <a:lnTo>
                  <a:pt x="12255" y="106680"/>
                </a:lnTo>
                <a:lnTo>
                  <a:pt x="15760" y="109220"/>
                </a:lnTo>
                <a:lnTo>
                  <a:pt x="37236" y="109220"/>
                </a:lnTo>
                <a:lnTo>
                  <a:pt x="38760" y="113030"/>
                </a:lnTo>
                <a:lnTo>
                  <a:pt x="39217" y="115570"/>
                </a:lnTo>
                <a:lnTo>
                  <a:pt x="40487" y="120650"/>
                </a:lnTo>
                <a:lnTo>
                  <a:pt x="40678" y="121920"/>
                </a:lnTo>
                <a:lnTo>
                  <a:pt x="40385" y="123189"/>
                </a:lnTo>
                <a:lnTo>
                  <a:pt x="40678" y="124460"/>
                </a:lnTo>
                <a:lnTo>
                  <a:pt x="41719" y="124460"/>
                </a:lnTo>
                <a:lnTo>
                  <a:pt x="42202" y="125730"/>
                </a:lnTo>
                <a:lnTo>
                  <a:pt x="42440" y="129539"/>
                </a:lnTo>
                <a:lnTo>
                  <a:pt x="42519" y="134620"/>
                </a:lnTo>
                <a:lnTo>
                  <a:pt x="43319" y="142240"/>
                </a:lnTo>
                <a:lnTo>
                  <a:pt x="43319" y="146050"/>
                </a:lnTo>
                <a:lnTo>
                  <a:pt x="44272" y="153670"/>
                </a:lnTo>
                <a:lnTo>
                  <a:pt x="43865" y="156210"/>
                </a:lnTo>
                <a:lnTo>
                  <a:pt x="44538" y="160020"/>
                </a:lnTo>
                <a:lnTo>
                  <a:pt x="44729" y="161290"/>
                </a:lnTo>
                <a:lnTo>
                  <a:pt x="45529" y="162560"/>
                </a:lnTo>
                <a:lnTo>
                  <a:pt x="45592" y="163830"/>
                </a:lnTo>
                <a:lnTo>
                  <a:pt x="45186" y="165100"/>
                </a:lnTo>
                <a:lnTo>
                  <a:pt x="69456" y="165100"/>
                </a:lnTo>
                <a:lnTo>
                  <a:pt x="68478" y="163830"/>
                </a:lnTo>
                <a:lnTo>
                  <a:pt x="66814" y="163830"/>
                </a:lnTo>
                <a:lnTo>
                  <a:pt x="64058" y="162560"/>
                </a:lnTo>
                <a:lnTo>
                  <a:pt x="61048" y="161290"/>
                </a:lnTo>
                <a:lnTo>
                  <a:pt x="58953" y="161290"/>
                </a:lnTo>
                <a:lnTo>
                  <a:pt x="59105" y="160020"/>
                </a:lnTo>
                <a:lnTo>
                  <a:pt x="58521" y="158750"/>
                </a:lnTo>
                <a:lnTo>
                  <a:pt x="57861" y="158750"/>
                </a:lnTo>
                <a:lnTo>
                  <a:pt x="58673" y="157480"/>
                </a:lnTo>
                <a:lnTo>
                  <a:pt x="60134" y="156210"/>
                </a:lnTo>
                <a:lnTo>
                  <a:pt x="59486" y="154940"/>
                </a:lnTo>
                <a:lnTo>
                  <a:pt x="59702" y="152400"/>
                </a:lnTo>
                <a:lnTo>
                  <a:pt x="59435" y="152400"/>
                </a:lnTo>
                <a:lnTo>
                  <a:pt x="58788" y="149860"/>
                </a:lnTo>
                <a:lnTo>
                  <a:pt x="56743" y="142240"/>
                </a:lnTo>
                <a:lnTo>
                  <a:pt x="55981" y="139700"/>
                </a:lnTo>
                <a:lnTo>
                  <a:pt x="55829" y="137160"/>
                </a:lnTo>
                <a:lnTo>
                  <a:pt x="55924" y="128270"/>
                </a:lnTo>
                <a:lnTo>
                  <a:pt x="55981" y="127000"/>
                </a:lnTo>
                <a:lnTo>
                  <a:pt x="54635" y="124460"/>
                </a:lnTo>
                <a:lnTo>
                  <a:pt x="53339" y="121920"/>
                </a:lnTo>
                <a:lnTo>
                  <a:pt x="53670" y="121920"/>
                </a:lnTo>
                <a:lnTo>
                  <a:pt x="53238" y="116839"/>
                </a:lnTo>
                <a:lnTo>
                  <a:pt x="53009" y="115570"/>
                </a:lnTo>
                <a:lnTo>
                  <a:pt x="53009" y="114300"/>
                </a:lnTo>
                <a:lnTo>
                  <a:pt x="52806" y="113030"/>
                </a:lnTo>
                <a:lnTo>
                  <a:pt x="52527" y="111760"/>
                </a:lnTo>
                <a:lnTo>
                  <a:pt x="52425" y="109220"/>
                </a:lnTo>
                <a:lnTo>
                  <a:pt x="51942" y="107950"/>
                </a:lnTo>
                <a:lnTo>
                  <a:pt x="53136" y="106680"/>
                </a:lnTo>
                <a:lnTo>
                  <a:pt x="53136" y="105410"/>
                </a:lnTo>
                <a:lnTo>
                  <a:pt x="53517" y="104139"/>
                </a:lnTo>
                <a:lnTo>
                  <a:pt x="53289" y="101600"/>
                </a:lnTo>
                <a:lnTo>
                  <a:pt x="53212" y="99060"/>
                </a:lnTo>
                <a:lnTo>
                  <a:pt x="53136" y="95250"/>
                </a:lnTo>
                <a:lnTo>
                  <a:pt x="53568" y="93980"/>
                </a:lnTo>
                <a:lnTo>
                  <a:pt x="53720" y="93980"/>
                </a:lnTo>
                <a:lnTo>
                  <a:pt x="53339" y="85090"/>
                </a:lnTo>
                <a:lnTo>
                  <a:pt x="53136" y="83820"/>
                </a:lnTo>
                <a:lnTo>
                  <a:pt x="52958" y="83820"/>
                </a:lnTo>
                <a:lnTo>
                  <a:pt x="52641" y="82550"/>
                </a:lnTo>
                <a:lnTo>
                  <a:pt x="52870" y="81280"/>
                </a:lnTo>
                <a:lnTo>
                  <a:pt x="54368" y="81280"/>
                </a:lnTo>
                <a:lnTo>
                  <a:pt x="54254" y="80010"/>
                </a:lnTo>
                <a:lnTo>
                  <a:pt x="53505" y="80010"/>
                </a:lnTo>
                <a:lnTo>
                  <a:pt x="52958" y="77470"/>
                </a:lnTo>
                <a:lnTo>
                  <a:pt x="52095" y="77470"/>
                </a:lnTo>
                <a:lnTo>
                  <a:pt x="51574" y="76200"/>
                </a:lnTo>
                <a:lnTo>
                  <a:pt x="51142" y="73660"/>
                </a:lnTo>
                <a:lnTo>
                  <a:pt x="51231" y="72390"/>
                </a:lnTo>
                <a:lnTo>
                  <a:pt x="50863" y="71120"/>
                </a:lnTo>
                <a:lnTo>
                  <a:pt x="50545" y="69850"/>
                </a:lnTo>
                <a:lnTo>
                  <a:pt x="50380" y="68580"/>
                </a:lnTo>
                <a:lnTo>
                  <a:pt x="50050" y="67310"/>
                </a:lnTo>
                <a:lnTo>
                  <a:pt x="49936" y="63500"/>
                </a:lnTo>
                <a:lnTo>
                  <a:pt x="49898" y="60960"/>
                </a:lnTo>
                <a:lnTo>
                  <a:pt x="49669" y="58419"/>
                </a:lnTo>
                <a:lnTo>
                  <a:pt x="49618" y="53340"/>
                </a:lnTo>
                <a:lnTo>
                  <a:pt x="48920" y="50800"/>
                </a:lnTo>
                <a:lnTo>
                  <a:pt x="49187" y="46990"/>
                </a:lnTo>
                <a:lnTo>
                  <a:pt x="49187" y="45719"/>
                </a:lnTo>
                <a:lnTo>
                  <a:pt x="48602" y="43180"/>
                </a:lnTo>
                <a:lnTo>
                  <a:pt x="49072" y="41910"/>
                </a:lnTo>
                <a:lnTo>
                  <a:pt x="48920" y="40640"/>
                </a:lnTo>
                <a:lnTo>
                  <a:pt x="48869" y="38100"/>
                </a:lnTo>
                <a:lnTo>
                  <a:pt x="48221" y="36830"/>
                </a:lnTo>
                <a:lnTo>
                  <a:pt x="47193" y="33019"/>
                </a:lnTo>
                <a:lnTo>
                  <a:pt x="46126" y="29210"/>
                </a:lnTo>
                <a:lnTo>
                  <a:pt x="44767" y="26669"/>
                </a:lnTo>
                <a:close/>
              </a:path>
              <a:path w="70485" h="170180">
                <a:moveTo>
                  <a:pt x="29171" y="109220"/>
                </a:moveTo>
                <a:lnTo>
                  <a:pt x="15900" y="109220"/>
                </a:lnTo>
                <a:lnTo>
                  <a:pt x="16433" y="119380"/>
                </a:lnTo>
                <a:lnTo>
                  <a:pt x="16262" y="120650"/>
                </a:lnTo>
                <a:lnTo>
                  <a:pt x="16179" y="123189"/>
                </a:lnTo>
                <a:lnTo>
                  <a:pt x="16294" y="129539"/>
                </a:lnTo>
                <a:lnTo>
                  <a:pt x="16484" y="130810"/>
                </a:lnTo>
                <a:lnTo>
                  <a:pt x="16332" y="134620"/>
                </a:lnTo>
                <a:lnTo>
                  <a:pt x="16636" y="137160"/>
                </a:lnTo>
                <a:lnTo>
                  <a:pt x="16700" y="147320"/>
                </a:lnTo>
                <a:lnTo>
                  <a:pt x="16776" y="148590"/>
                </a:lnTo>
                <a:lnTo>
                  <a:pt x="17132" y="151130"/>
                </a:lnTo>
                <a:lnTo>
                  <a:pt x="17551" y="152400"/>
                </a:lnTo>
                <a:lnTo>
                  <a:pt x="17233" y="156210"/>
                </a:lnTo>
                <a:lnTo>
                  <a:pt x="17183" y="157480"/>
                </a:lnTo>
                <a:lnTo>
                  <a:pt x="17043" y="158750"/>
                </a:lnTo>
                <a:lnTo>
                  <a:pt x="29844" y="158750"/>
                </a:lnTo>
                <a:lnTo>
                  <a:pt x="29844" y="154940"/>
                </a:lnTo>
                <a:lnTo>
                  <a:pt x="28460" y="152400"/>
                </a:lnTo>
                <a:lnTo>
                  <a:pt x="28206" y="152400"/>
                </a:lnTo>
                <a:lnTo>
                  <a:pt x="27889" y="151130"/>
                </a:lnTo>
                <a:lnTo>
                  <a:pt x="27787" y="149860"/>
                </a:lnTo>
                <a:lnTo>
                  <a:pt x="27431" y="147320"/>
                </a:lnTo>
                <a:lnTo>
                  <a:pt x="26631" y="146050"/>
                </a:lnTo>
                <a:lnTo>
                  <a:pt x="26377" y="142240"/>
                </a:lnTo>
                <a:lnTo>
                  <a:pt x="26174" y="140970"/>
                </a:lnTo>
                <a:lnTo>
                  <a:pt x="26581" y="138430"/>
                </a:lnTo>
                <a:lnTo>
                  <a:pt x="26581" y="137160"/>
                </a:lnTo>
                <a:lnTo>
                  <a:pt x="27139" y="133350"/>
                </a:lnTo>
                <a:lnTo>
                  <a:pt x="27177" y="132080"/>
                </a:lnTo>
                <a:lnTo>
                  <a:pt x="27482" y="129539"/>
                </a:lnTo>
                <a:lnTo>
                  <a:pt x="27685" y="129539"/>
                </a:lnTo>
                <a:lnTo>
                  <a:pt x="27825" y="128270"/>
                </a:lnTo>
                <a:lnTo>
                  <a:pt x="28308" y="125730"/>
                </a:lnTo>
                <a:lnTo>
                  <a:pt x="28117" y="120650"/>
                </a:lnTo>
                <a:lnTo>
                  <a:pt x="28460" y="118110"/>
                </a:lnTo>
                <a:lnTo>
                  <a:pt x="28460" y="116839"/>
                </a:lnTo>
                <a:lnTo>
                  <a:pt x="29057" y="115570"/>
                </a:lnTo>
                <a:lnTo>
                  <a:pt x="29171" y="109220"/>
                </a:lnTo>
                <a:close/>
              </a:path>
              <a:path w="70485" h="170180">
                <a:moveTo>
                  <a:pt x="54368" y="81280"/>
                </a:moveTo>
                <a:lnTo>
                  <a:pt x="52870" y="81280"/>
                </a:lnTo>
                <a:lnTo>
                  <a:pt x="53568" y="82550"/>
                </a:lnTo>
                <a:lnTo>
                  <a:pt x="54000" y="82550"/>
                </a:lnTo>
                <a:lnTo>
                  <a:pt x="54368" y="81280"/>
                </a:lnTo>
                <a:close/>
              </a:path>
              <a:path w="70485" h="170180">
                <a:moveTo>
                  <a:pt x="33172" y="0"/>
                </a:moveTo>
                <a:lnTo>
                  <a:pt x="30873" y="0"/>
                </a:lnTo>
                <a:lnTo>
                  <a:pt x="29794" y="1269"/>
                </a:lnTo>
                <a:lnTo>
                  <a:pt x="28867" y="1269"/>
                </a:lnTo>
                <a:lnTo>
                  <a:pt x="26123" y="3810"/>
                </a:lnTo>
                <a:lnTo>
                  <a:pt x="24663" y="5080"/>
                </a:lnTo>
                <a:lnTo>
                  <a:pt x="25145" y="7619"/>
                </a:lnTo>
                <a:lnTo>
                  <a:pt x="24663" y="8890"/>
                </a:lnTo>
                <a:lnTo>
                  <a:pt x="24282" y="13969"/>
                </a:lnTo>
                <a:lnTo>
                  <a:pt x="23964" y="15240"/>
                </a:lnTo>
                <a:lnTo>
                  <a:pt x="24345" y="16510"/>
                </a:lnTo>
                <a:lnTo>
                  <a:pt x="24345" y="17780"/>
                </a:lnTo>
                <a:lnTo>
                  <a:pt x="23418" y="17780"/>
                </a:lnTo>
                <a:lnTo>
                  <a:pt x="23101" y="19050"/>
                </a:lnTo>
                <a:lnTo>
                  <a:pt x="22237" y="20319"/>
                </a:lnTo>
                <a:lnTo>
                  <a:pt x="21805" y="22860"/>
                </a:lnTo>
                <a:lnTo>
                  <a:pt x="21691" y="24130"/>
                </a:lnTo>
                <a:lnTo>
                  <a:pt x="20015" y="26669"/>
                </a:lnTo>
                <a:lnTo>
                  <a:pt x="42506" y="26669"/>
                </a:lnTo>
                <a:lnTo>
                  <a:pt x="42506" y="25400"/>
                </a:lnTo>
                <a:lnTo>
                  <a:pt x="41922" y="24130"/>
                </a:lnTo>
                <a:lnTo>
                  <a:pt x="40995" y="22860"/>
                </a:lnTo>
                <a:lnTo>
                  <a:pt x="39916" y="21590"/>
                </a:lnTo>
                <a:lnTo>
                  <a:pt x="40297" y="20319"/>
                </a:lnTo>
                <a:lnTo>
                  <a:pt x="40843" y="17780"/>
                </a:lnTo>
                <a:lnTo>
                  <a:pt x="40779" y="15240"/>
                </a:lnTo>
                <a:lnTo>
                  <a:pt x="41478" y="15240"/>
                </a:lnTo>
                <a:lnTo>
                  <a:pt x="42075" y="13969"/>
                </a:lnTo>
                <a:lnTo>
                  <a:pt x="41694" y="11430"/>
                </a:lnTo>
                <a:lnTo>
                  <a:pt x="41478" y="10160"/>
                </a:lnTo>
                <a:lnTo>
                  <a:pt x="41363" y="7619"/>
                </a:lnTo>
                <a:lnTo>
                  <a:pt x="40665" y="6350"/>
                </a:lnTo>
                <a:lnTo>
                  <a:pt x="40563" y="5080"/>
                </a:lnTo>
                <a:lnTo>
                  <a:pt x="40297" y="5080"/>
                </a:lnTo>
                <a:lnTo>
                  <a:pt x="38620" y="3810"/>
                </a:lnTo>
                <a:lnTo>
                  <a:pt x="37871" y="2540"/>
                </a:lnTo>
                <a:lnTo>
                  <a:pt x="34416" y="1269"/>
                </a:lnTo>
                <a:lnTo>
                  <a:pt x="33172" y="0"/>
                </a:lnTo>
                <a:close/>
              </a:path>
            </a:pathLst>
          </a:custGeom>
          <a:solidFill>
            <a:srgbClr val="221F1F"/>
          </a:solidFill>
        </p:spPr>
        <p:txBody>
          <a:bodyPr wrap="square" lIns="0" tIns="0" rIns="0" bIns="0" rtlCol="0"/>
          <a:lstStyle/>
          <a:p>
            <a:endParaRPr/>
          </a:p>
        </p:txBody>
      </p:sp>
      <p:sp>
        <p:nvSpPr>
          <p:cNvPr id="2447" name="object 2447"/>
          <p:cNvSpPr/>
          <p:nvPr/>
        </p:nvSpPr>
        <p:spPr>
          <a:xfrm>
            <a:off x="6114878" y="3024786"/>
            <a:ext cx="56515" cy="163830"/>
          </a:xfrm>
          <a:custGeom>
            <a:avLst/>
            <a:gdLst/>
            <a:ahLst/>
            <a:cxnLst/>
            <a:rect l="l" t="t" r="r" b="b"/>
            <a:pathLst>
              <a:path w="56514" h="163830">
                <a:moveTo>
                  <a:pt x="29629" y="158749"/>
                </a:moveTo>
                <a:lnTo>
                  <a:pt x="1625" y="158749"/>
                </a:lnTo>
                <a:lnTo>
                  <a:pt x="2362" y="161289"/>
                </a:lnTo>
                <a:lnTo>
                  <a:pt x="2984" y="162559"/>
                </a:lnTo>
                <a:lnTo>
                  <a:pt x="4190" y="162559"/>
                </a:lnTo>
                <a:lnTo>
                  <a:pt x="5295" y="163829"/>
                </a:lnTo>
                <a:lnTo>
                  <a:pt x="26454" y="163829"/>
                </a:lnTo>
                <a:lnTo>
                  <a:pt x="27685" y="162559"/>
                </a:lnTo>
                <a:lnTo>
                  <a:pt x="29971" y="161289"/>
                </a:lnTo>
                <a:lnTo>
                  <a:pt x="30429" y="160019"/>
                </a:lnTo>
                <a:lnTo>
                  <a:pt x="29629" y="158749"/>
                </a:lnTo>
                <a:close/>
              </a:path>
              <a:path w="56514" h="163830">
                <a:moveTo>
                  <a:pt x="27685" y="151129"/>
                </a:moveTo>
                <a:lnTo>
                  <a:pt x="15976" y="151129"/>
                </a:lnTo>
                <a:lnTo>
                  <a:pt x="14198" y="154939"/>
                </a:lnTo>
                <a:lnTo>
                  <a:pt x="10147" y="154939"/>
                </a:lnTo>
                <a:lnTo>
                  <a:pt x="9728" y="156209"/>
                </a:lnTo>
                <a:lnTo>
                  <a:pt x="8801" y="156209"/>
                </a:lnTo>
                <a:lnTo>
                  <a:pt x="7238" y="157479"/>
                </a:lnTo>
                <a:lnTo>
                  <a:pt x="2336" y="157479"/>
                </a:lnTo>
                <a:lnTo>
                  <a:pt x="2247" y="158749"/>
                </a:lnTo>
                <a:lnTo>
                  <a:pt x="29222" y="158749"/>
                </a:lnTo>
                <a:lnTo>
                  <a:pt x="28828" y="156209"/>
                </a:lnTo>
                <a:lnTo>
                  <a:pt x="28193" y="153669"/>
                </a:lnTo>
                <a:lnTo>
                  <a:pt x="27762" y="152399"/>
                </a:lnTo>
                <a:lnTo>
                  <a:pt x="27597" y="152399"/>
                </a:lnTo>
                <a:lnTo>
                  <a:pt x="27685" y="151129"/>
                </a:lnTo>
                <a:close/>
              </a:path>
              <a:path w="56514" h="163830">
                <a:moveTo>
                  <a:pt x="12966" y="153669"/>
                </a:moveTo>
                <a:lnTo>
                  <a:pt x="10693" y="154939"/>
                </a:lnTo>
                <a:lnTo>
                  <a:pt x="14198" y="154939"/>
                </a:lnTo>
                <a:lnTo>
                  <a:pt x="12966" y="153669"/>
                </a:lnTo>
                <a:close/>
              </a:path>
              <a:path w="56514" h="163830">
                <a:moveTo>
                  <a:pt x="51561" y="85089"/>
                </a:moveTo>
                <a:lnTo>
                  <a:pt x="12966" y="85089"/>
                </a:lnTo>
                <a:lnTo>
                  <a:pt x="10439" y="87629"/>
                </a:lnTo>
                <a:lnTo>
                  <a:pt x="10032" y="87629"/>
                </a:lnTo>
                <a:lnTo>
                  <a:pt x="9524" y="88899"/>
                </a:lnTo>
                <a:lnTo>
                  <a:pt x="8432" y="90169"/>
                </a:lnTo>
                <a:lnTo>
                  <a:pt x="7696" y="91439"/>
                </a:lnTo>
                <a:lnTo>
                  <a:pt x="6997" y="91439"/>
                </a:lnTo>
                <a:lnTo>
                  <a:pt x="6311" y="92709"/>
                </a:lnTo>
                <a:lnTo>
                  <a:pt x="6146" y="92709"/>
                </a:lnTo>
                <a:lnTo>
                  <a:pt x="5118" y="95249"/>
                </a:lnTo>
                <a:lnTo>
                  <a:pt x="2933" y="97789"/>
                </a:lnTo>
                <a:lnTo>
                  <a:pt x="927" y="101599"/>
                </a:lnTo>
                <a:lnTo>
                  <a:pt x="0" y="104139"/>
                </a:lnTo>
                <a:lnTo>
                  <a:pt x="241" y="105409"/>
                </a:lnTo>
                <a:lnTo>
                  <a:pt x="1612" y="107949"/>
                </a:lnTo>
                <a:lnTo>
                  <a:pt x="1727" y="109219"/>
                </a:lnTo>
                <a:lnTo>
                  <a:pt x="5397" y="111759"/>
                </a:lnTo>
                <a:lnTo>
                  <a:pt x="8267" y="113029"/>
                </a:lnTo>
                <a:lnTo>
                  <a:pt x="23685" y="113029"/>
                </a:lnTo>
                <a:lnTo>
                  <a:pt x="21615" y="116839"/>
                </a:lnTo>
                <a:lnTo>
                  <a:pt x="20180" y="118109"/>
                </a:lnTo>
                <a:lnTo>
                  <a:pt x="20307" y="120649"/>
                </a:lnTo>
                <a:lnTo>
                  <a:pt x="20472" y="120649"/>
                </a:lnTo>
                <a:lnTo>
                  <a:pt x="20472" y="123189"/>
                </a:lnTo>
                <a:lnTo>
                  <a:pt x="20764" y="124459"/>
                </a:lnTo>
                <a:lnTo>
                  <a:pt x="21564" y="124459"/>
                </a:lnTo>
                <a:lnTo>
                  <a:pt x="20878" y="125729"/>
                </a:lnTo>
                <a:lnTo>
                  <a:pt x="20345" y="128269"/>
                </a:lnTo>
                <a:lnTo>
                  <a:pt x="20116" y="129539"/>
                </a:lnTo>
                <a:lnTo>
                  <a:pt x="20015" y="130809"/>
                </a:lnTo>
                <a:lnTo>
                  <a:pt x="19430" y="133349"/>
                </a:lnTo>
                <a:lnTo>
                  <a:pt x="19088" y="133349"/>
                </a:lnTo>
                <a:lnTo>
                  <a:pt x="19888" y="135889"/>
                </a:lnTo>
                <a:lnTo>
                  <a:pt x="18008" y="139699"/>
                </a:lnTo>
                <a:lnTo>
                  <a:pt x="17551" y="140969"/>
                </a:lnTo>
                <a:lnTo>
                  <a:pt x="17221" y="142239"/>
                </a:lnTo>
                <a:lnTo>
                  <a:pt x="16573" y="143509"/>
                </a:lnTo>
                <a:lnTo>
                  <a:pt x="15709" y="146049"/>
                </a:lnTo>
                <a:lnTo>
                  <a:pt x="15659" y="147319"/>
                </a:lnTo>
                <a:lnTo>
                  <a:pt x="16344" y="147319"/>
                </a:lnTo>
                <a:lnTo>
                  <a:pt x="17856" y="148589"/>
                </a:lnTo>
                <a:lnTo>
                  <a:pt x="16751" y="148589"/>
                </a:lnTo>
                <a:lnTo>
                  <a:pt x="15836" y="149859"/>
                </a:lnTo>
                <a:lnTo>
                  <a:pt x="15392" y="151129"/>
                </a:lnTo>
                <a:lnTo>
                  <a:pt x="29565" y="151129"/>
                </a:lnTo>
                <a:lnTo>
                  <a:pt x="32130" y="149859"/>
                </a:lnTo>
                <a:lnTo>
                  <a:pt x="32677" y="149859"/>
                </a:lnTo>
                <a:lnTo>
                  <a:pt x="34607" y="143509"/>
                </a:lnTo>
                <a:lnTo>
                  <a:pt x="35204" y="140969"/>
                </a:lnTo>
                <a:lnTo>
                  <a:pt x="36347" y="139699"/>
                </a:lnTo>
                <a:lnTo>
                  <a:pt x="40119" y="121919"/>
                </a:lnTo>
                <a:lnTo>
                  <a:pt x="41147" y="119379"/>
                </a:lnTo>
                <a:lnTo>
                  <a:pt x="42011" y="114299"/>
                </a:lnTo>
                <a:lnTo>
                  <a:pt x="43154" y="107949"/>
                </a:lnTo>
                <a:lnTo>
                  <a:pt x="43662" y="104139"/>
                </a:lnTo>
                <a:lnTo>
                  <a:pt x="55321" y="104139"/>
                </a:lnTo>
                <a:lnTo>
                  <a:pt x="54990" y="102869"/>
                </a:lnTo>
                <a:lnTo>
                  <a:pt x="54482" y="101599"/>
                </a:lnTo>
                <a:lnTo>
                  <a:pt x="52577" y="99059"/>
                </a:lnTo>
                <a:lnTo>
                  <a:pt x="52984" y="97789"/>
                </a:lnTo>
                <a:lnTo>
                  <a:pt x="53187" y="96519"/>
                </a:lnTo>
                <a:lnTo>
                  <a:pt x="53835" y="96519"/>
                </a:lnTo>
                <a:lnTo>
                  <a:pt x="53276" y="93979"/>
                </a:lnTo>
                <a:lnTo>
                  <a:pt x="52692" y="90169"/>
                </a:lnTo>
                <a:lnTo>
                  <a:pt x="52019" y="88899"/>
                </a:lnTo>
                <a:lnTo>
                  <a:pt x="51714" y="88899"/>
                </a:lnTo>
                <a:lnTo>
                  <a:pt x="50469" y="87629"/>
                </a:lnTo>
                <a:lnTo>
                  <a:pt x="50926" y="86359"/>
                </a:lnTo>
                <a:lnTo>
                  <a:pt x="51561" y="85089"/>
                </a:lnTo>
                <a:close/>
              </a:path>
              <a:path w="56514" h="163830">
                <a:moveTo>
                  <a:pt x="55803" y="105409"/>
                </a:moveTo>
                <a:lnTo>
                  <a:pt x="46316" y="105409"/>
                </a:lnTo>
                <a:lnTo>
                  <a:pt x="46723" y="106679"/>
                </a:lnTo>
                <a:lnTo>
                  <a:pt x="47002" y="106679"/>
                </a:lnTo>
                <a:lnTo>
                  <a:pt x="47650" y="107949"/>
                </a:lnTo>
                <a:lnTo>
                  <a:pt x="48348" y="107949"/>
                </a:lnTo>
                <a:lnTo>
                  <a:pt x="48488" y="109219"/>
                </a:lnTo>
                <a:lnTo>
                  <a:pt x="48933" y="109219"/>
                </a:lnTo>
                <a:lnTo>
                  <a:pt x="49872" y="111759"/>
                </a:lnTo>
                <a:lnTo>
                  <a:pt x="50495" y="113029"/>
                </a:lnTo>
                <a:lnTo>
                  <a:pt x="51409" y="114299"/>
                </a:lnTo>
                <a:lnTo>
                  <a:pt x="52641" y="115569"/>
                </a:lnTo>
                <a:lnTo>
                  <a:pt x="53784" y="116839"/>
                </a:lnTo>
                <a:lnTo>
                  <a:pt x="55803" y="114299"/>
                </a:lnTo>
                <a:lnTo>
                  <a:pt x="56286" y="111759"/>
                </a:lnTo>
                <a:lnTo>
                  <a:pt x="55943" y="106679"/>
                </a:lnTo>
                <a:lnTo>
                  <a:pt x="55803" y="105409"/>
                </a:lnTo>
                <a:close/>
              </a:path>
              <a:path w="56514" h="163830">
                <a:moveTo>
                  <a:pt x="55321" y="104139"/>
                </a:moveTo>
                <a:lnTo>
                  <a:pt x="44513" y="104139"/>
                </a:lnTo>
                <a:lnTo>
                  <a:pt x="45377" y="105409"/>
                </a:lnTo>
                <a:lnTo>
                  <a:pt x="55651" y="105409"/>
                </a:lnTo>
                <a:lnTo>
                  <a:pt x="55321" y="104139"/>
                </a:lnTo>
                <a:close/>
              </a:path>
              <a:path w="56514" h="163830">
                <a:moveTo>
                  <a:pt x="53187" y="83819"/>
                </a:moveTo>
                <a:lnTo>
                  <a:pt x="16509" y="83819"/>
                </a:lnTo>
                <a:lnTo>
                  <a:pt x="14909" y="85089"/>
                </a:lnTo>
                <a:lnTo>
                  <a:pt x="51841" y="85089"/>
                </a:lnTo>
                <a:lnTo>
                  <a:pt x="53187" y="83819"/>
                </a:lnTo>
                <a:close/>
              </a:path>
              <a:path w="56514" h="163830">
                <a:moveTo>
                  <a:pt x="43814" y="22859"/>
                </a:moveTo>
                <a:lnTo>
                  <a:pt x="24637" y="22859"/>
                </a:lnTo>
                <a:lnTo>
                  <a:pt x="25425" y="24129"/>
                </a:lnTo>
                <a:lnTo>
                  <a:pt x="25819" y="25399"/>
                </a:lnTo>
                <a:lnTo>
                  <a:pt x="26200" y="26669"/>
                </a:lnTo>
                <a:lnTo>
                  <a:pt x="30352" y="26669"/>
                </a:lnTo>
                <a:lnTo>
                  <a:pt x="28922" y="27814"/>
                </a:lnTo>
                <a:lnTo>
                  <a:pt x="28765" y="27939"/>
                </a:lnTo>
                <a:lnTo>
                  <a:pt x="28295" y="29209"/>
                </a:lnTo>
                <a:lnTo>
                  <a:pt x="27622" y="29209"/>
                </a:lnTo>
                <a:lnTo>
                  <a:pt x="26911" y="30479"/>
                </a:lnTo>
                <a:lnTo>
                  <a:pt x="26682" y="31749"/>
                </a:lnTo>
                <a:lnTo>
                  <a:pt x="27343" y="31749"/>
                </a:lnTo>
                <a:lnTo>
                  <a:pt x="26847" y="33019"/>
                </a:lnTo>
                <a:lnTo>
                  <a:pt x="26568" y="34289"/>
                </a:lnTo>
                <a:lnTo>
                  <a:pt x="25653" y="34289"/>
                </a:lnTo>
                <a:lnTo>
                  <a:pt x="24980" y="38099"/>
                </a:lnTo>
                <a:lnTo>
                  <a:pt x="24307" y="40639"/>
                </a:lnTo>
                <a:lnTo>
                  <a:pt x="24460" y="41909"/>
                </a:lnTo>
                <a:lnTo>
                  <a:pt x="24282" y="43179"/>
                </a:lnTo>
                <a:lnTo>
                  <a:pt x="23926" y="43179"/>
                </a:lnTo>
                <a:lnTo>
                  <a:pt x="24168" y="45719"/>
                </a:lnTo>
                <a:lnTo>
                  <a:pt x="23850" y="45719"/>
                </a:lnTo>
                <a:lnTo>
                  <a:pt x="23787" y="48259"/>
                </a:lnTo>
                <a:lnTo>
                  <a:pt x="23558" y="48259"/>
                </a:lnTo>
                <a:lnTo>
                  <a:pt x="24028" y="50799"/>
                </a:lnTo>
                <a:lnTo>
                  <a:pt x="23685" y="52069"/>
                </a:lnTo>
                <a:lnTo>
                  <a:pt x="24028" y="53339"/>
                </a:lnTo>
                <a:lnTo>
                  <a:pt x="23850" y="53339"/>
                </a:lnTo>
                <a:lnTo>
                  <a:pt x="23850" y="57149"/>
                </a:lnTo>
                <a:lnTo>
                  <a:pt x="22821" y="58419"/>
                </a:lnTo>
                <a:lnTo>
                  <a:pt x="20916" y="58419"/>
                </a:lnTo>
                <a:lnTo>
                  <a:pt x="20523" y="59689"/>
                </a:lnTo>
                <a:lnTo>
                  <a:pt x="20180" y="59689"/>
                </a:lnTo>
                <a:lnTo>
                  <a:pt x="18287" y="60959"/>
                </a:lnTo>
                <a:lnTo>
                  <a:pt x="17678" y="62229"/>
                </a:lnTo>
                <a:lnTo>
                  <a:pt x="14389" y="62229"/>
                </a:lnTo>
                <a:lnTo>
                  <a:pt x="12687" y="63499"/>
                </a:lnTo>
                <a:lnTo>
                  <a:pt x="12445" y="64769"/>
                </a:lnTo>
                <a:lnTo>
                  <a:pt x="12115" y="64769"/>
                </a:lnTo>
                <a:lnTo>
                  <a:pt x="11760" y="67309"/>
                </a:lnTo>
                <a:lnTo>
                  <a:pt x="11849" y="68579"/>
                </a:lnTo>
                <a:lnTo>
                  <a:pt x="12992" y="71119"/>
                </a:lnTo>
                <a:lnTo>
                  <a:pt x="16624" y="71119"/>
                </a:lnTo>
                <a:lnTo>
                  <a:pt x="16751" y="72389"/>
                </a:lnTo>
                <a:lnTo>
                  <a:pt x="18173" y="72389"/>
                </a:lnTo>
                <a:lnTo>
                  <a:pt x="18440" y="73659"/>
                </a:lnTo>
                <a:lnTo>
                  <a:pt x="19799" y="73659"/>
                </a:lnTo>
                <a:lnTo>
                  <a:pt x="20015" y="74929"/>
                </a:lnTo>
                <a:lnTo>
                  <a:pt x="22326" y="74929"/>
                </a:lnTo>
                <a:lnTo>
                  <a:pt x="21386" y="77469"/>
                </a:lnTo>
                <a:lnTo>
                  <a:pt x="21107" y="77469"/>
                </a:lnTo>
                <a:lnTo>
                  <a:pt x="20815" y="78739"/>
                </a:lnTo>
                <a:lnTo>
                  <a:pt x="20472" y="80009"/>
                </a:lnTo>
                <a:lnTo>
                  <a:pt x="20015" y="80009"/>
                </a:lnTo>
                <a:lnTo>
                  <a:pt x="19773" y="81279"/>
                </a:lnTo>
                <a:lnTo>
                  <a:pt x="19557" y="81279"/>
                </a:lnTo>
                <a:lnTo>
                  <a:pt x="19380" y="82549"/>
                </a:lnTo>
                <a:lnTo>
                  <a:pt x="18008" y="82549"/>
                </a:lnTo>
                <a:lnTo>
                  <a:pt x="18122" y="83819"/>
                </a:lnTo>
                <a:lnTo>
                  <a:pt x="53987" y="83819"/>
                </a:lnTo>
                <a:lnTo>
                  <a:pt x="53877" y="82549"/>
                </a:lnTo>
                <a:lnTo>
                  <a:pt x="19380" y="82549"/>
                </a:lnTo>
                <a:lnTo>
                  <a:pt x="19037" y="81279"/>
                </a:lnTo>
                <a:lnTo>
                  <a:pt x="53767" y="81279"/>
                </a:lnTo>
                <a:lnTo>
                  <a:pt x="53657" y="80009"/>
                </a:lnTo>
                <a:lnTo>
                  <a:pt x="53238" y="78739"/>
                </a:lnTo>
                <a:lnTo>
                  <a:pt x="55397" y="72389"/>
                </a:lnTo>
                <a:lnTo>
                  <a:pt x="55283" y="68579"/>
                </a:lnTo>
                <a:lnTo>
                  <a:pt x="55244" y="63499"/>
                </a:lnTo>
                <a:lnTo>
                  <a:pt x="55117" y="62229"/>
                </a:lnTo>
                <a:lnTo>
                  <a:pt x="55511" y="60959"/>
                </a:lnTo>
                <a:lnTo>
                  <a:pt x="55219" y="58419"/>
                </a:lnTo>
                <a:lnTo>
                  <a:pt x="55371" y="57149"/>
                </a:lnTo>
                <a:lnTo>
                  <a:pt x="55435" y="55879"/>
                </a:lnTo>
                <a:lnTo>
                  <a:pt x="55537" y="54609"/>
                </a:lnTo>
                <a:lnTo>
                  <a:pt x="55740" y="54609"/>
                </a:lnTo>
                <a:lnTo>
                  <a:pt x="55905" y="52069"/>
                </a:lnTo>
                <a:lnTo>
                  <a:pt x="56210" y="49529"/>
                </a:lnTo>
                <a:lnTo>
                  <a:pt x="56159" y="48259"/>
                </a:lnTo>
                <a:lnTo>
                  <a:pt x="56286" y="46989"/>
                </a:lnTo>
                <a:lnTo>
                  <a:pt x="56286" y="43179"/>
                </a:lnTo>
                <a:lnTo>
                  <a:pt x="56476" y="41909"/>
                </a:lnTo>
                <a:lnTo>
                  <a:pt x="56476" y="39369"/>
                </a:lnTo>
                <a:lnTo>
                  <a:pt x="55600" y="36829"/>
                </a:lnTo>
                <a:lnTo>
                  <a:pt x="54571" y="34289"/>
                </a:lnTo>
                <a:lnTo>
                  <a:pt x="52603" y="31749"/>
                </a:lnTo>
                <a:lnTo>
                  <a:pt x="50609" y="30479"/>
                </a:lnTo>
                <a:lnTo>
                  <a:pt x="45173" y="25399"/>
                </a:lnTo>
                <a:lnTo>
                  <a:pt x="43776" y="24129"/>
                </a:lnTo>
                <a:lnTo>
                  <a:pt x="43814" y="22859"/>
                </a:lnTo>
                <a:close/>
              </a:path>
              <a:path w="56514" h="163830">
                <a:moveTo>
                  <a:pt x="28838" y="27881"/>
                </a:moveTo>
                <a:close/>
              </a:path>
              <a:path w="56514" h="163830">
                <a:moveTo>
                  <a:pt x="29311" y="26669"/>
                </a:moveTo>
                <a:lnTo>
                  <a:pt x="27965" y="26669"/>
                </a:lnTo>
                <a:lnTo>
                  <a:pt x="28838" y="27881"/>
                </a:lnTo>
                <a:lnTo>
                  <a:pt x="29311" y="26669"/>
                </a:lnTo>
                <a:close/>
              </a:path>
              <a:path w="56514" h="163830">
                <a:moveTo>
                  <a:pt x="42532" y="20319"/>
                </a:moveTo>
                <a:lnTo>
                  <a:pt x="23875" y="20319"/>
                </a:lnTo>
                <a:lnTo>
                  <a:pt x="23761" y="21589"/>
                </a:lnTo>
                <a:lnTo>
                  <a:pt x="24764" y="21589"/>
                </a:lnTo>
                <a:lnTo>
                  <a:pt x="24358" y="22859"/>
                </a:lnTo>
                <a:lnTo>
                  <a:pt x="43497" y="22859"/>
                </a:lnTo>
                <a:lnTo>
                  <a:pt x="43052" y="21589"/>
                </a:lnTo>
                <a:lnTo>
                  <a:pt x="42532" y="20319"/>
                </a:lnTo>
                <a:close/>
              </a:path>
              <a:path w="56514" h="163830">
                <a:moveTo>
                  <a:pt x="42113" y="15239"/>
                </a:moveTo>
                <a:lnTo>
                  <a:pt x="23647" y="15239"/>
                </a:lnTo>
                <a:lnTo>
                  <a:pt x="23253" y="16509"/>
                </a:lnTo>
                <a:lnTo>
                  <a:pt x="22504" y="17779"/>
                </a:lnTo>
                <a:lnTo>
                  <a:pt x="21932" y="19049"/>
                </a:lnTo>
                <a:lnTo>
                  <a:pt x="22669" y="20319"/>
                </a:lnTo>
                <a:lnTo>
                  <a:pt x="41313" y="20319"/>
                </a:lnTo>
                <a:lnTo>
                  <a:pt x="40716" y="19049"/>
                </a:lnTo>
                <a:lnTo>
                  <a:pt x="40538" y="19049"/>
                </a:lnTo>
                <a:lnTo>
                  <a:pt x="40652" y="17779"/>
                </a:lnTo>
                <a:lnTo>
                  <a:pt x="41452" y="17779"/>
                </a:lnTo>
                <a:lnTo>
                  <a:pt x="41528" y="16509"/>
                </a:lnTo>
                <a:lnTo>
                  <a:pt x="42024" y="16509"/>
                </a:lnTo>
                <a:lnTo>
                  <a:pt x="42113" y="15239"/>
                </a:lnTo>
                <a:close/>
              </a:path>
              <a:path w="56514" h="163830">
                <a:moveTo>
                  <a:pt x="40868" y="17779"/>
                </a:moveTo>
                <a:lnTo>
                  <a:pt x="40728" y="17779"/>
                </a:lnTo>
                <a:lnTo>
                  <a:pt x="40690" y="19049"/>
                </a:lnTo>
                <a:lnTo>
                  <a:pt x="40868" y="17779"/>
                </a:lnTo>
                <a:close/>
              </a:path>
              <a:path w="56514" h="163830">
                <a:moveTo>
                  <a:pt x="41541" y="16509"/>
                </a:moveTo>
                <a:lnTo>
                  <a:pt x="41490" y="17779"/>
                </a:lnTo>
                <a:lnTo>
                  <a:pt x="41630" y="17779"/>
                </a:lnTo>
                <a:lnTo>
                  <a:pt x="41541" y="16509"/>
                </a:lnTo>
                <a:close/>
              </a:path>
              <a:path w="56514" h="163830">
                <a:moveTo>
                  <a:pt x="42303" y="15239"/>
                </a:moveTo>
                <a:lnTo>
                  <a:pt x="42202" y="16509"/>
                </a:lnTo>
                <a:lnTo>
                  <a:pt x="42303" y="15239"/>
                </a:lnTo>
                <a:close/>
              </a:path>
              <a:path w="56514" h="163830">
                <a:moveTo>
                  <a:pt x="42138" y="15239"/>
                </a:moveTo>
                <a:lnTo>
                  <a:pt x="42110" y="15557"/>
                </a:lnTo>
                <a:lnTo>
                  <a:pt x="42138" y="15239"/>
                </a:lnTo>
                <a:close/>
              </a:path>
              <a:path w="56514" h="163830">
                <a:moveTo>
                  <a:pt x="42748" y="12699"/>
                </a:moveTo>
                <a:lnTo>
                  <a:pt x="16497" y="12699"/>
                </a:lnTo>
                <a:lnTo>
                  <a:pt x="16814" y="13969"/>
                </a:lnTo>
                <a:lnTo>
                  <a:pt x="17589" y="15239"/>
                </a:lnTo>
                <a:lnTo>
                  <a:pt x="22199" y="15239"/>
                </a:lnTo>
                <a:lnTo>
                  <a:pt x="23431" y="13969"/>
                </a:lnTo>
                <a:lnTo>
                  <a:pt x="42811" y="13969"/>
                </a:lnTo>
                <a:lnTo>
                  <a:pt x="42748" y="12699"/>
                </a:lnTo>
                <a:close/>
              </a:path>
              <a:path w="56514" h="163830">
                <a:moveTo>
                  <a:pt x="42468" y="13969"/>
                </a:moveTo>
                <a:lnTo>
                  <a:pt x="23469" y="13969"/>
                </a:lnTo>
                <a:lnTo>
                  <a:pt x="23710" y="15239"/>
                </a:lnTo>
                <a:lnTo>
                  <a:pt x="42341" y="15239"/>
                </a:lnTo>
                <a:lnTo>
                  <a:pt x="42457" y="14350"/>
                </a:lnTo>
                <a:lnTo>
                  <a:pt x="42468" y="13969"/>
                </a:lnTo>
                <a:close/>
              </a:path>
              <a:path w="56514" h="163830">
                <a:moveTo>
                  <a:pt x="42449" y="14604"/>
                </a:moveTo>
                <a:lnTo>
                  <a:pt x="42354" y="15239"/>
                </a:lnTo>
                <a:lnTo>
                  <a:pt x="42449" y="14604"/>
                </a:lnTo>
                <a:close/>
              </a:path>
              <a:path w="56514" h="163830">
                <a:moveTo>
                  <a:pt x="42544" y="13969"/>
                </a:moveTo>
                <a:lnTo>
                  <a:pt x="42449" y="14604"/>
                </a:lnTo>
                <a:lnTo>
                  <a:pt x="42544" y="13969"/>
                </a:lnTo>
                <a:close/>
              </a:path>
              <a:path w="56514" h="163830">
                <a:moveTo>
                  <a:pt x="42824" y="12699"/>
                </a:moveTo>
                <a:lnTo>
                  <a:pt x="42811" y="13969"/>
                </a:lnTo>
                <a:lnTo>
                  <a:pt x="42824" y="12699"/>
                </a:lnTo>
                <a:close/>
              </a:path>
              <a:path w="56514" h="163830">
                <a:moveTo>
                  <a:pt x="43103" y="10159"/>
                </a:moveTo>
                <a:lnTo>
                  <a:pt x="19392" y="10159"/>
                </a:lnTo>
                <a:lnTo>
                  <a:pt x="18199" y="11429"/>
                </a:lnTo>
                <a:lnTo>
                  <a:pt x="16662" y="12699"/>
                </a:lnTo>
                <a:lnTo>
                  <a:pt x="42633" y="12699"/>
                </a:lnTo>
                <a:lnTo>
                  <a:pt x="43052" y="11429"/>
                </a:lnTo>
                <a:lnTo>
                  <a:pt x="43103" y="10159"/>
                </a:lnTo>
                <a:close/>
              </a:path>
              <a:path w="56514" h="163830">
                <a:moveTo>
                  <a:pt x="36588" y="1269"/>
                </a:moveTo>
                <a:lnTo>
                  <a:pt x="25336" y="1269"/>
                </a:lnTo>
                <a:lnTo>
                  <a:pt x="24396" y="3809"/>
                </a:lnTo>
                <a:lnTo>
                  <a:pt x="24129" y="5079"/>
                </a:lnTo>
                <a:lnTo>
                  <a:pt x="23647" y="6349"/>
                </a:lnTo>
                <a:lnTo>
                  <a:pt x="22580" y="7619"/>
                </a:lnTo>
                <a:lnTo>
                  <a:pt x="21831" y="8889"/>
                </a:lnTo>
                <a:lnTo>
                  <a:pt x="21793" y="10159"/>
                </a:lnTo>
                <a:lnTo>
                  <a:pt x="43954" y="10159"/>
                </a:lnTo>
                <a:lnTo>
                  <a:pt x="44018" y="8889"/>
                </a:lnTo>
                <a:lnTo>
                  <a:pt x="42544" y="8889"/>
                </a:lnTo>
                <a:lnTo>
                  <a:pt x="42500" y="7619"/>
                </a:lnTo>
                <a:lnTo>
                  <a:pt x="42405" y="6349"/>
                </a:lnTo>
                <a:lnTo>
                  <a:pt x="41884" y="5079"/>
                </a:lnTo>
                <a:lnTo>
                  <a:pt x="40830" y="3809"/>
                </a:lnTo>
                <a:lnTo>
                  <a:pt x="39471" y="2539"/>
                </a:lnTo>
                <a:lnTo>
                  <a:pt x="36588" y="1269"/>
                </a:lnTo>
                <a:close/>
              </a:path>
              <a:path w="56514" h="163830">
                <a:moveTo>
                  <a:pt x="42526" y="7966"/>
                </a:moveTo>
                <a:lnTo>
                  <a:pt x="42544" y="8889"/>
                </a:lnTo>
                <a:lnTo>
                  <a:pt x="42526" y="7966"/>
                </a:lnTo>
                <a:close/>
              </a:path>
              <a:path w="56514" h="163830">
                <a:moveTo>
                  <a:pt x="42519" y="7619"/>
                </a:moveTo>
                <a:lnTo>
                  <a:pt x="42524" y="7873"/>
                </a:lnTo>
                <a:lnTo>
                  <a:pt x="42519" y="7619"/>
                </a:lnTo>
                <a:close/>
              </a:path>
              <a:path w="56514" h="163830">
                <a:moveTo>
                  <a:pt x="33947" y="0"/>
                </a:moveTo>
                <a:lnTo>
                  <a:pt x="33185" y="1269"/>
                </a:lnTo>
                <a:lnTo>
                  <a:pt x="34582" y="1269"/>
                </a:lnTo>
                <a:lnTo>
                  <a:pt x="33947" y="0"/>
                </a:lnTo>
                <a:close/>
              </a:path>
            </a:pathLst>
          </a:custGeom>
          <a:solidFill>
            <a:srgbClr val="221F1F"/>
          </a:solidFill>
        </p:spPr>
        <p:txBody>
          <a:bodyPr wrap="square" lIns="0" tIns="0" rIns="0" bIns="0" rtlCol="0"/>
          <a:lstStyle/>
          <a:p>
            <a:endParaRPr/>
          </a:p>
        </p:txBody>
      </p:sp>
      <p:sp>
        <p:nvSpPr>
          <p:cNvPr id="2448" name="object 2448"/>
          <p:cNvSpPr/>
          <p:nvPr/>
        </p:nvSpPr>
        <p:spPr>
          <a:xfrm>
            <a:off x="6000475" y="3028765"/>
            <a:ext cx="44450" cy="160655"/>
          </a:xfrm>
          <a:custGeom>
            <a:avLst/>
            <a:gdLst/>
            <a:ahLst/>
            <a:cxnLst/>
            <a:rect l="l" t="t" r="r" b="b"/>
            <a:pathLst>
              <a:path w="44450" h="160655">
                <a:moveTo>
                  <a:pt x="24032" y="41084"/>
                </a:moveTo>
                <a:lnTo>
                  <a:pt x="3251" y="41084"/>
                </a:lnTo>
                <a:lnTo>
                  <a:pt x="3606" y="42608"/>
                </a:lnTo>
                <a:lnTo>
                  <a:pt x="5054" y="50685"/>
                </a:lnTo>
                <a:lnTo>
                  <a:pt x="9016" y="63728"/>
                </a:lnTo>
                <a:lnTo>
                  <a:pt x="7581" y="74866"/>
                </a:lnTo>
                <a:lnTo>
                  <a:pt x="6489" y="90614"/>
                </a:lnTo>
                <a:lnTo>
                  <a:pt x="8293" y="97904"/>
                </a:lnTo>
                <a:lnTo>
                  <a:pt x="11188" y="97904"/>
                </a:lnTo>
                <a:lnTo>
                  <a:pt x="11531" y="109423"/>
                </a:lnTo>
                <a:lnTo>
                  <a:pt x="11188" y="118630"/>
                </a:lnTo>
                <a:lnTo>
                  <a:pt x="6134" y="153225"/>
                </a:lnTo>
                <a:lnTo>
                  <a:pt x="7213" y="154127"/>
                </a:lnTo>
                <a:lnTo>
                  <a:pt x="6197" y="156159"/>
                </a:lnTo>
                <a:lnTo>
                  <a:pt x="6337" y="159359"/>
                </a:lnTo>
                <a:lnTo>
                  <a:pt x="9982" y="160248"/>
                </a:lnTo>
                <a:lnTo>
                  <a:pt x="20192" y="160248"/>
                </a:lnTo>
                <a:lnTo>
                  <a:pt x="20192" y="158940"/>
                </a:lnTo>
                <a:lnTo>
                  <a:pt x="16954" y="157403"/>
                </a:lnTo>
                <a:lnTo>
                  <a:pt x="15138" y="154711"/>
                </a:lnTo>
                <a:lnTo>
                  <a:pt x="18033" y="133604"/>
                </a:lnTo>
                <a:lnTo>
                  <a:pt x="21628" y="114795"/>
                </a:lnTo>
                <a:lnTo>
                  <a:pt x="32572" y="114795"/>
                </a:lnTo>
                <a:lnTo>
                  <a:pt x="31368" y="92913"/>
                </a:lnTo>
                <a:lnTo>
                  <a:pt x="34251" y="90220"/>
                </a:lnTo>
                <a:lnTo>
                  <a:pt x="32804" y="79476"/>
                </a:lnTo>
                <a:lnTo>
                  <a:pt x="30289" y="66408"/>
                </a:lnTo>
                <a:lnTo>
                  <a:pt x="29921" y="62585"/>
                </a:lnTo>
                <a:lnTo>
                  <a:pt x="37134" y="62585"/>
                </a:lnTo>
                <a:lnTo>
                  <a:pt x="38214" y="59512"/>
                </a:lnTo>
                <a:lnTo>
                  <a:pt x="36766" y="53746"/>
                </a:lnTo>
                <a:lnTo>
                  <a:pt x="33896" y="49149"/>
                </a:lnTo>
                <a:lnTo>
                  <a:pt x="31491" y="47218"/>
                </a:lnTo>
                <a:lnTo>
                  <a:pt x="29565" y="47218"/>
                </a:lnTo>
                <a:lnTo>
                  <a:pt x="24866" y="43383"/>
                </a:lnTo>
                <a:lnTo>
                  <a:pt x="24032" y="41084"/>
                </a:lnTo>
                <a:close/>
              </a:path>
              <a:path w="44450" h="160655">
                <a:moveTo>
                  <a:pt x="32572" y="114795"/>
                </a:moveTo>
                <a:lnTo>
                  <a:pt x="21628" y="114795"/>
                </a:lnTo>
                <a:lnTo>
                  <a:pt x="23075" y="125539"/>
                </a:lnTo>
                <a:lnTo>
                  <a:pt x="23431" y="133604"/>
                </a:lnTo>
                <a:lnTo>
                  <a:pt x="28117" y="151650"/>
                </a:lnTo>
                <a:lnTo>
                  <a:pt x="27749" y="157035"/>
                </a:lnTo>
                <a:lnTo>
                  <a:pt x="29514" y="160248"/>
                </a:lnTo>
                <a:lnTo>
                  <a:pt x="32207" y="160248"/>
                </a:lnTo>
                <a:lnTo>
                  <a:pt x="32804" y="157797"/>
                </a:lnTo>
                <a:lnTo>
                  <a:pt x="41452" y="157797"/>
                </a:lnTo>
                <a:lnTo>
                  <a:pt x="36398" y="153568"/>
                </a:lnTo>
                <a:lnTo>
                  <a:pt x="32804" y="118999"/>
                </a:lnTo>
                <a:lnTo>
                  <a:pt x="32572" y="114795"/>
                </a:lnTo>
                <a:close/>
              </a:path>
              <a:path w="44450" h="160655">
                <a:moveTo>
                  <a:pt x="41452" y="157797"/>
                </a:moveTo>
                <a:lnTo>
                  <a:pt x="32804" y="157797"/>
                </a:lnTo>
                <a:lnTo>
                  <a:pt x="36487" y="160248"/>
                </a:lnTo>
                <a:lnTo>
                  <a:pt x="44284" y="160248"/>
                </a:lnTo>
                <a:lnTo>
                  <a:pt x="44348" y="158940"/>
                </a:lnTo>
                <a:lnTo>
                  <a:pt x="41452" y="157797"/>
                </a:lnTo>
                <a:close/>
              </a:path>
              <a:path w="44450" h="160655">
                <a:moveTo>
                  <a:pt x="31000" y="46824"/>
                </a:moveTo>
                <a:lnTo>
                  <a:pt x="29565" y="47218"/>
                </a:lnTo>
                <a:lnTo>
                  <a:pt x="31491" y="47218"/>
                </a:lnTo>
                <a:lnTo>
                  <a:pt x="31000" y="46824"/>
                </a:lnTo>
                <a:close/>
              </a:path>
              <a:path w="44450" h="160655">
                <a:moveTo>
                  <a:pt x="9372" y="0"/>
                </a:moveTo>
                <a:lnTo>
                  <a:pt x="7213" y="1536"/>
                </a:lnTo>
                <a:lnTo>
                  <a:pt x="5778" y="4991"/>
                </a:lnTo>
                <a:lnTo>
                  <a:pt x="4343" y="6896"/>
                </a:lnTo>
                <a:lnTo>
                  <a:pt x="2882" y="8458"/>
                </a:lnTo>
                <a:lnTo>
                  <a:pt x="0" y="14592"/>
                </a:lnTo>
                <a:lnTo>
                  <a:pt x="0" y="18034"/>
                </a:lnTo>
                <a:lnTo>
                  <a:pt x="1816" y="20726"/>
                </a:lnTo>
                <a:lnTo>
                  <a:pt x="1447" y="25730"/>
                </a:lnTo>
                <a:lnTo>
                  <a:pt x="736" y="29565"/>
                </a:lnTo>
                <a:lnTo>
                  <a:pt x="0" y="33782"/>
                </a:lnTo>
                <a:lnTo>
                  <a:pt x="0" y="43383"/>
                </a:lnTo>
                <a:lnTo>
                  <a:pt x="1816" y="41846"/>
                </a:lnTo>
                <a:lnTo>
                  <a:pt x="3251" y="41084"/>
                </a:lnTo>
                <a:lnTo>
                  <a:pt x="24032" y="41084"/>
                </a:lnTo>
                <a:lnTo>
                  <a:pt x="20548" y="31483"/>
                </a:lnTo>
                <a:lnTo>
                  <a:pt x="19088" y="29286"/>
                </a:lnTo>
                <a:lnTo>
                  <a:pt x="16878" y="26949"/>
                </a:lnTo>
                <a:lnTo>
                  <a:pt x="17068" y="26416"/>
                </a:lnTo>
                <a:lnTo>
                  <a:pt x="19862" y="26200"/>
                </a:lnTo>
                <a:lnTo>
                  <a:pt x="21170" y="24904"/>
                </a:lnTo>
                <a:lnTo>
                  <a:pt x="22567" y="20243"/>
                </a:lnTo>
                <a:lnTo>
                  <a:pt x="23367" y="20129"/>
                </a:lnTo>
                <a:lnTo>
                  <a:pt x="23875" y="19278"/>
                </a:lnTo>
                <a:lnTo>
                  <a:pt x="23672" y="18427"/>
                </a:lnTo>
                <a:lnTo>
                  <a:pt x="22771" y="15875"/>
                </a:lnTo>
                <a:lnTo>
                  <a:pt x="22872" y="14795"/>
                </a:lnTo>
                <a:lnTo>
                  <a:pt x="23075" y="13817"/>
                </a:lnTo>
                <a:lnTo>
                  <a:pt x="22720" y="8064"/>
                </a:lnTo>
                <a:lnTo>
                  <a:pt x="21272" y="5753"/>
                </a:lnTo>
                <a:lnTo>
                  <a:pt x="15138" y="3073"/>
                </a:lnTo>
                <a:lnTo>
                  <a:pt x="12255" y="381"/>
                </a:lnTo>
                <a:lnTo>
                  <a:pt x="9372" y="0"/>
                </a:lnTo>
                <a:close/>
              </a:path>
            </a:pathLst>
          </a:custGeom>
          <a:solidFill>
            <a:srgbClr val="211F1F"/>
          </a:solidFill>
        </p:spPr>
        <p:txBody>
          <a:bodyPr wrap="square" lIns="0" tIns="0" rIns="0" bIns="0" rtlCol="0"/>
          <a:lstStyle/>
          <a:p>
            <a:endParaRPr/>
          </a:p>
        </p:txBody>
      </p:sp>
      <p:sp>
        <p:nvSpPr>
          <p:cNvPr id="2449" name="object 2449"/>
          <p:cNvSpPr/>
          <p:nvPr/>
        </p:nvSpPr>
        <p:spPr>
          <a:xfrm>
            <a:off x="5999777" y="3028067"/>
            <a:ext cx="45720" cy="161925"/>
          </a:xfrm>
          <a:custGeom>
            <a:avLst/>
            <a:gdLst/>
            <a:ahLst/>
            <a:cxnLst/>
            <a:rect l="l" t="t" r="r" b="b"/>
            <a:pathLst>
              <a:path w="45720" h="161925">
                <a:moveTo>
                  <a:pt x="4914" y="42837"/>
                </a:moveTo>
                <a:lnTo>
                  <a:pt x="3467" y="42837"/>
                </a:lnTo>
                <a:lnTo>
                  <a:pt x="3619" y="43446"/>
                </a:lnTo>
                <a:lnTo>
                  <a:pt x="5067" y="51587"/>
                </a:lnTo>
                <a:lnTo>
                  <a:pt x="9000" y="64528"/>
                </a:lnTo>
                <a:lnTo>
                  <a:pt x="7560" y="75641"/>
                </a:lnTo>
                <a:lnTo>
                  <a:pt x="6532" y="90639"/>
                </a:lnTo>
                <a:lnTo>
                  <a:pt x="6515" y="91465"/>
                </a:lnTo>
                <a:lnTo>
                  <a:pt x="8318" y="98767"/>
                </a:lnTo>
                <a:lnTo>
                  <a:pt x="8991" y="99301"/>
                </a:lnTo>
                <a:lnTo>
                  <a:pt x="11188" y="99301"/>
                </a:lnTo>
                <a:lnTo>
                  <a:pt x="11530" y="110147"/>
                </a:lnTo>
                <a:lnTo>
                  <a:pt x="11188" y="119265"/>
                </a:lnTo>
                <a:lnTo>
                  <a:pt x="6161" y="153631"/>
                </a:lnTo>
                <a:lnTo>
                  <a:pt x="6166" y="153911"/>
                </a:lnTo>
                <a:lnTo>
                  <a:pt x="6375" y="154482"/>
                </a:lnTo>
                <a:lnTo>
                  <a:pt x="7035" y="155003"/>
                </a:lnTo>
                <a:lnTo>
                  <a:pt x="6261" y="156552"/>
                </a:lnTo>
                <a:lnTo>
                  <a:pt x="6324" y="160083"/>
                </a:lnTo>
                <a:lnTo>
                  <a:pt x="6857" y="160743"/>
                </a:lnTo>
                <a:lnTo>
                  <a:pt x="10502" y="161620"/>
                </a:lnTo>
                <a:lnTo>
                  <a:pt x="10680" y="161645"/>
                </a:lnTo>
                <a:lnTo>
                  <a:pt x="20891" y="161645"/>
                </a:lnTo>
                <a:lnTo>
                  <a:pt x="21386" y="161442"/>
                </a:lnTo>
                <a:lnTo>
                  <a:pt x="21579" y="160972"/>
                </a:lnTo>
                <a:lnTo>
                  <a:pt x="21589" y="160235"/>
                </a:lnTo>
                <a:lnTo>
                  <a:pt x="10756" y="160235"/>
                </a:lnTo>
                <a:lnTo>
                  <a:pt x="7708" y="159499"/>
                </a:lnTo>
                <a:lnTo>
                  <a:pt x="7670" y="156895"/>
                </a:lnTo>
                <a:lnTo>
                  <a:pt x="8446" y="155333"/>
                </a:lnTo>
                <a:lnTo>
                  <a:pt x="8356" y="154266"/>
                </a:lnTo>
                <a:lnTo>
                  <a:pt x="7581" y="153631"/>
                </a:lnTo>
                <a:lnTo>
                  <a:pt x="12601" y="119265"/>
                </a:lnTo>
                <a:lnTo>
                  <a:pt x="12940" y="110108"/>
                </a:lnTo>
                <a:lnTo>
                  <a:pt x="12598" y="98577"/>
                </a:lnTo>
                <a:lnTo>
                  <a:pt x="11887" y="97891"/>
                </a:lnTo>
                <a:lnTo>
                  <a:pt x="9550" y="97891"/>
                </a:lnTo>
                <a:lnTo>
                  <a:pt x="7965" y="91465"/>
                </a:lnTo>
                <a:lnTo>
                  <a:pt x="7953" y="90639"/>
                </a:lnTo>
                <a:lnTo>
                  <a:pt x="8995" y="75514"/>
                </a:lnTo>
                <a:lnTo>
                  <a:pt x="10413" y="64528"/>
                </a:lnTo>
                <a:lnTo>
                  <a:pt x="10315" y="63982"/>
                </a:lnTo>
                <a:lnTo>
                  <a:pt x="6438" y="51219"/>
                </a:lnTo>
                <a:lnTo>
                  <a:pt x="4985" y="43129"/>
                </a:lnTo>
                <a:lnTo>
                  <a:pt x="4914" y="42837"/>
                </a:lnTo>
                <a:close/>
              </a:path>
              <a:path w="45720" h="161925">
                <a:moveTo>
                  <a:pt x="23634" y="119887"/>
                </a:moveTo>
                <a:lnTo>
                  <a:pt x="22212" y="119887"/>
                </a:lnTo>
                <a:lnTo>
                  <a:pt x="23075" y="126301"/>
                </a:lnTo>
                <a:lnTo>
                  <a:pt x="23425" y="134200"/>
                </a:lnTo>
                <a:lnTo>
                  <a:pt x="23451" y="134416"/>
                </a:lnTo>
                <a:lnTo>
                  <a:pt x="28039" y="152171"/>
                </a:lnTo>
                <a:lnTo>
                  <a:pt x="28023" y="153631"/>
                </a:lnTo>
                <a:lnTo>
                  <a:pt x="27942" y="154825"/>
                </a:lnTo>
                <a:lnTo>
                  <a:pt x="27838" y="158064"/>
                </a:lnTo>
                <a:lnTo>
                  <a:pt x="29603" y="161277"/>
                </a:lnTo>
                <a:lnTo>
                  <a:pt x="30213" y="161645"/>
                </a:lnTo>
                <a:lnTo>
                  <a:pt x="32905" y="161645"/>
                </a:lnTo>
                <a:lnTo>
                  <a:pt x="33578" y="161112"/>
                </a:lnTo>
                <a:lnTo>
                  <a:pt x="33805" y="160235"/>
                </a:lnTo>
                <a:lnTo>
                  <a:pt x="30632" y="160235"/>
                </a:lnTo>
                <a:lnTo>
                  <a:pt x="29234" y="157683"/>
                </a:lnTo>
                <a:lnTo>
                  <a:pt x="29360" y="154825"/>
                </a:lnTo>
                <a:lnTo>
                  <a:pt x="29442" y="153631"/>
                </a:lnTo>
                <a:lnTo>
                  <a:pt x="29502" y="152171"/>
                </a:lnTo>
                <a:lnTo>
                  <a:pt x="24828" y="134200"/>
                </a:lnTo>
                <a:lnTo>
                  <a:pt x="24472" y="126212"/>
                </a:lnTo>
                <a:lnTo>
                  <a:pt x="23634" y="119887"/>
                </a:lnTo>
                <a:close/>
              </a:path>
              <a:path w="45720" h="161925">
                <a:moveTo>
                  <a:pt x="36506" y="159638"/>
                </a:moveTo>
                <a:lnTo>
                  <a:pt x="33959" y="159638"/>
                </a:lnTo>
                <a:lnTo>
                  <a:pt x="36791" y="161531"/>
                </a:lnTo>
                <a:lnTo>
                  <a:pt x="37185" y="161645"/>
                </a:lnTo>
                <a:lnTo>
                  <a:pt x="44983" y="161645"/>
                </a:lnTo>
                <a:lnTo>
                  <a:pt x="45681" y="160972"/>
                </a:lnTo>
                <a:lnTo>
                  <a:pt x="45718" y="160235"/>
                </a:lnTo>
                <a:lnTo>
                  <a:pt x="37401" y="160235"/>
                </a:lnTo>
                <a:lnTo>
                  <a:pt x="36506" y="159638"/>
                </a:lnTo>
                <a:close/>
              </a:path>
              <a:path w="45720" h="161925">
                <a:moveTo>
                  <a:pt x="22339" y="114782"/>
                </a:moveTo>
                <a:lnTo>
                  <a:pt x="21628" y="115354"/>
                </a:lnTo>
                <a:lnTo>
                  <a:pt x="17991" y="134416"/>
                </a:lnTo>
                <a:lnTo>
                  <a:pt x="15370" y="153631"/>
                </a:lnTo>
                <a:lnTo>
                  <a:pt x="15265" y="155816"/>
                </a:lnTo>
                <a:lnTo>
                  <a:pt x="17056" y="158508"/>
                </a:lnTo>
                <a:lnTo>
                  <a:pt x="17348" y="158737"/>
                </a:lnTo>
                <a:lnTo>
                  <a:pt x="20192" y="160083"/>
                </a:lnTo>
                <a:lnTo>
                  <a:pt x="20192" y="160235"/>
                </a:lnTo>
                <a:lnTo>
                  <a:pt x="21589" y="160235"/>
                </a:lnTo>
                <a:lnTo>
                  <a:pt x="21503" y="159499"/>
                </a:lnTo>
                <a:lnTo>
                  <a:pt x="21169" y="158991"/>
                </a:lnTo>
                <a:lnTo>
                  <a:pt x="18135" y="157543"/>
                </a:lnTo>
                <a:lnTo>
                  <a:pt x="16625" y="155333"/>
                </a:lnTo>
                <a:lnTo>
                  <a:pt x="16708" y="154266"/>
                </a:lnTo>
                <a:lnTo>
                  <a:pt x="19447" y="134200"/>
                </a:lnTo>
                <a:lnTo>
                  <a:pt x="22212" y="119887"/>
                </a:lnTo>
                <a:lnTo>
                  <a:pt x="23634" y="119887"/>
                </a:lnTo>
                <a:lnTo>
                  <a:pt x="23037" y="115392"/>
                </a:lnTo>
                <a:lnTo>
                  <a:pt x="22339" y="114782"/>
                </a:lnTo>
                <a:close/>
              </a:path>
              <a:path w="45720" h="161925">
                <a:moveTo>
                  <a:pt x="33261" y="157822"/>
                </a:moveTo>
                <a:lnTo>
                  <a:pt x="32829" y="158318"/>
                </a:lnTo>
                <a:lnTo>
                  <a:pt x="32346" y="160235"/>
                </a:lnTo>
                <a:lnTo>
                  <a:pt x="33805" y="160235"/>
                </a:lnTo>
                <a:lnTo>
                  <a:pt x="33959" y="159638"/>
                </a:lnTo>
                <a:lnTo>
                  <a:pt x="36506" y="159638"/>
                </a:lnTo>
                <a:lnTo>
                  <a:pt x="33896" y="157899"/>
                </a:lnTo>
                <a:lnTo>
                  <a:pt x="33261" y="157822"/>
                </a:lnTo>
                <a:close/>
              </a:path>
              <a:path w="45720" h="161925">
                <a:moveTo>
                  <a:pt x="33792" y="48298"/>
                </a:moveTo>
                <a:lnTo>
                  <a:pt x="31534" y="48298"/>
                </a:lnTo>
                <a:lnTo>
                  <a:pt x="34061" y="50304"/>
                </a:lnTo>
                <a:lnTo>
                  <a:pt x="36804" y="54736"/>
                </a:lnTo>
                <a:lnTo>
                  <a:pt x="38140" y="60032"/>
                </a:lnTo>
                <a:lnTo>
                  <a:pt x="38078" y="60451"/>
                </a:lnTo>
                <a:lnTo>
                  <a:pt x="37337" y="62572"/>
                </a:lnTo>
                <a:lnTo>
                  <a:pt x="30619" y="62572"/>
                </a:lnTo>
                <a:lnTo>
                  <a:pt x="30086" y="62801"/>
                </a:lnTo>
                <a:lnTo>
                  <a:pt x="30031" y="64528"/>
                </a:lnTo>
                <a:lnTo>
                  <a:pt x="30289" y="67246"/>
                </a:lnTo>
                <a:lnTo>
                  <a:pt x="32816" y="80276"/>
                </a:lnTo>
                <a:lnTo>
                  <a:pt x="34201" y="90639"/>
                </a:lnTo>
                <a:lnTo>
                  <a:pt x="31584" y="93090"/>
                </a:lnTo>
                <a:lnTo>
                  <a:pt x="31356" y="93649"/>
                </a:lnTo>
                <a:lnTo>
                  <a:pt x="32828" y="119887"/>
                </a:lnTo>
                <a:lnTo>
                  <a:pt x="41694" y="159042"/>
                </a:lnTo>
                <a:lnTo>
                  <a:pt x="44259" y="160083"/>
                </a:lnTo>
                <a:lnTo>
                  <a:pt x="44310" y="160235"/>
                </a:lnTo>
                <a:lnTo>
                  <a:pt x="45718" y="160235"/>
                </a:lnTo>
                <a:lnTo>
                  <a:pt x="45630" y="159499"/>
                </a:lnTo>
                <a:lnTo>
                  <a:pt x="45300" y="158991"/>
                </a:lnTo>
                <a:lnTo>
                  <a:pt x="42582" y="157899"/>
                </a:lnTo>
                <a:lnTo>
                  <a:pt x="37782" y="153911"/>
                </a:lnTo>
                <a:lnTo>
                  <a:pt x="34237" y="119887"/>
                </a:lnTo>
                <a:lnTo>
                  <a:pt x="32778" y="93891"/>
                </a:lnTo>
                <a:lnTo>
                  <a:pt x="35379" y="91465"/>
                </a:lnTo>
                <a:lnTo>
                  <a:pt x="35492" y="91249"/>
                </a:lnTo>
                <a:lnTo>
                  <a:pt x="35661" y="90830"/>
                </a:lnTo>
                <a:lnTo>
                  <a:pt x="34201" y="80035"/>
                </a:lnTo>
                <a:lnTo>
                  <a:pt x="31686" y="67017"/>
                </a:lnTo>
                <a:lnTo>
                  <a:pt x="31394" y="63982"/>
                </a:lnTo>
                <a:lnTo>
                  <a:pt x="37833" y="63982"/>
                </a:lnTo>
                <a:lnTo>
                  <a:pt x="38493" y="63512"/>
                </a:lnTo>
                <a:lnTo>
                  <a:pt x="39573" y="60451"/>
                </a:lnTo>
                <a:lnTo>
                  <a:pt x="39585" y="60032"/>
                </a:lnTo>
                <a:lnTo>
                  <a:pt x="38150" y="54279"/>
                </a:lnTo>
                <a:lnTo>
                  <a:pt x="38061" y="54063"/>
                </a:lnTo>
                <a:lnTo>
                  <a:pt x="35191" y="49466"/>
                </a:lnTo>
                <a:lnTo>
                  <a:pt x="35026" y="49288"/>
                </a:lnTo>
                <a:lnTo>
                  <a:pt x="33792" y="48298"/>
                </a:lnTo>
                <a:close/>
              </a:path>
              <a:path w="45720" h="161925">
                <a:moveTo>
                  <a:pt x="14372" y="1435"/>
                </a:moveTo>
                <a:lnTo>
                  <a:pt x="10261" y="1435"/>
                </a:lnTo>
                <a:lnTo>
                  <a:pt x="12649" y="1752"/>
                </a:lnTo>
                <a:lnTo>
                  <a:pt x="15354" y="4279"/>
                </a:lnTo>
                <a:lnTo>
                  <a:pt x="15557" y="4419"/>
                </a:lnTo>
                <a:lnTo>
                  <a:pt x="21475" y="7023"/>
                </a:lnTo>
                <a:lnTo>
                  <a:pt x="22631" y="8839"/>
                </a:lnTo>
                <a:lnTo>
                  <a:pt x="22755" y="9550"/>
                </a:lnTo>
                <a:lnTo>
                  <a:pt x="23063" y="14477"/>
                </a:lnTo>
                <a:lnTo>
                  <a:pt x="22886" y="15290"/>
                </a:lnTo>
                <a:lnTo>
                  <a:pt x="22796" y="16802"/>
                </a:lnTo>
                <a:lnTo>
                  <a:pt x="23698" y="19316"/>
                </a:lnTo>
                <a:lnTo>
                  <a:pt x="23825" y="19862"/>
                </a:lnTo>
                <a:lnTo>
                  <a:pt x="23634" y="20180"/>
                </a:lnTo>
                <a:lnTo>
                  <a:pt x="23177" y="20231"/>
                </a:lnTo>
                <a:lnTo>
                  <a:pt x="22593" y="20726"/>
                </a:lnTo>
                <a:lnTo>
                  <a:pt x="21247" y="25234"/>
                </a:lnTo>
                <a:lnTo>
                  <a:pt x="20243" y="26212"/>
                </a:lnTo>
                <a:lnTo>
                  <a:pt x="17729" y="26415"/>
                </a:lnTo>
                <a:lnTo>
                  <a:pt x="17106" y="26860"/>
                </a:lnTo>
                <a:lnTo>
                  <a:pt x="17013" y="27114"/>
                </a:lnTo>
                <a:lnTo>
                  <a:pt x="16935" y="27482"/>
                </a:lnTo>
                <a:lnTo>
                  <a:pt x="17056" y="28117"/>
                </a:lnTo>
                <a:lnTo>
                  <a:pt x="19227" y="30429"/>
                </a:lnTo>
                <a:lnTo>
                  <a:pt x="20624" y="32511"/>
                </a:lnTo>
                <a:lnTo>
                  <a:pt x="24904" y="44322"/>
                </a:lnTo>
                <a:lnTo>
                  <a:pt x="25133" y="44615"/>
                </a:lnTo>
                <a:lnTo>
                  <a:pt x="29819" y="48475"/>
                </a:lnTo>
                <a:lnTo>
                  <a:pt x="30467" y="48602"/>
                </a:lnTo>
                <a:lnTo>
                  <a:pt x="31534" y="48298"/>
                </a:lnTo>
                <a:lnTo>
                  <a:pt x="33792" y="48298"/>
                </a:lnTo>
                <a:lnTo>
                  <a:pt x="32352" y="47142"/>
                </a:lnTo>
                <a:lnTo>
                  <a:pt x="30441" y="47142"/>
                </a:lnTo>
                <a:lnTo>
                  <a:pt x="26174" y="43662"/>
                </a:lnTo>
                <a:lnTo>
                  <a:pt x="21843" y="31788"/>
                </a:lnTo>
                <a:lnTo>
                  <a:pt x="20281" y="29489"/>
                </a:lnTo>
                <a:lnTo>
                  <a:pt x="18700" y="27812"/>
                </a:lnTo>
                <a:lnTo>
                  <a:pt x="17818" y="27812"/>
                </a:lnTo>
                <a:lnTo>
                  <a:pt x="17767" y="27114"/>
                </a:lnTo>
                <a:lnTo>
                  <a:pt x="21351" y="27114"/>
                </a:lnTo>
                <a:lnTo>
                  <a:pt x="22364" y="26111"/>
                </a:lnTo>
                <a:lnTo>
                  <a:pt x="22542" y="25806"/>
                </a:lnTo>
                <a:lnTo>
                  <a:pt x="23812" y="21577"/>
                </a:lnTo>
                <a:lnTo>
                  <a:pt x="24155" y="21526"/>
                </a:lnTo>
                <a:lnTo>
                  <a:pt x="24688" y="21183"/>
                </a:lnTo>
                <a:lnTo>
                  <a:pt x="25171" y="20319"/>
                </a:lnTo>
                <a:lnTo>
                  <a:pt x="25101" y="19138"/>
                </a:lnTo>
                <a:lnTo>
                  <a:pt x="24914" y="18529"/>
                </a:lnTo>
                <a:lnTo>
                  <a:pt x="24305" y="16802"/>
                </a:lnTo>
                <a:lnTo>
                  <a:pt x="24394" y="14985"/>
                </a:lnTo>
                <a:lnTo>
                  <a:pt x="16230" y="3174"/>
                </a:lnTo>
                <a:lnTo>
                  <a:pt x="14372" y="1435"/>
                </a:lnTo>
                <a:close/>
              </a:path>
              <a:path w="45720" h="161925">
                <a:moveTo>
                  <a:pt x="31508" y="46850"/>
                </a:moveTo>
                <a:lnTo>
                  <a:pt x="30441" y="47142"/>
                </a:lnTo>
                <a:lnTo>
                  <a:pt x="32352" y="47142"/>
                </a:lnTo>
                <a:lnTo>
                  <a:pt x="32130" y="46964"/>
                </a:lnTo>
                <a:lnTo>
                  <a:pt x="31508" y="46850"/>
                </a:lnTo>
                <a:close/>
              </a:path>
              <a:path w="45720" h="161925">
                <a:moveTo>
                  <a:pt x="5876" y="5309"/>
                </a:moveTo>
                <a:lnTo>
                  <a:pt x="4495" y="7150"/>
                </a:lnTo>
                <a:lnTo>
                  <a:pt x="3028" y="8724"/>
                </a:lnTo>
                <a:lnTo>
                  <a:pt x="218" y="14655"/>
                </a:lnTo>
                <a:lnTo>
                  <a:pt x="114" y="19138"/>
                </a:lnTo>
                <a:lnTo>
                  <a:pt x="1777" y="21615"/>
                </a:lnTo>
                <a:lnTo>
                  <a:pt x="1896" y="26111"/>
                </a:lnTo>
                <a:lnTo>
                  <a:pt x="520" y="30175"/>
                </a:lnTo>
                <a:lnTo>
                  <a:pt x="0" y="34480"/>
                </a:lnTo>
                <a:lnTo>
                  <a:pt x="0" y="44081"/>
                </a:lnTo>
                <a:lnTo>
                  <a:pt x="406" y="44716"/>
                </a:lnTo>
                <a:lnTo>
                  <a:pt x="1155" y="44615"/>
                </a:lnTo>
                <a:lnTo>
                  <a:pt x="2908" y="43129"/>
                </a:lnTo>
                <a:lnTo>
                  <a:pt x="3467" y="42837"/>
                </a:lnTo>
                <a:lnTo>
                  <a:pt x="4914" y="42837"/>
                </a:lnTo>
                <a:lnTo>
                  <a:pt x="4844" y="42544"/>
                </a:lnTo>
                <a:lnTo>
                  <a:pt x="1409" y="42544"/>
                </a:lnTo>
                <a:lnTo>
                  <a:pt x="1420" y="34480"/>
                </a:lnTo>
                <a:lnTo>
                  <a:pt x="2163" y="30175"/>
                </a:lnTo>
                <a:lnTo>
                  <a:pt x="2783" y="26860"/>
                </a:lnTo>
                <a:lnTo>
                  <a:pt x="2904" y="25806"/>
                </a:lnTo>
                <a:lnTo>
                  <a:pt x="3204" y="21615"/>
                </a:lnTo>
                <a:lnTo>
                  <a:pt x="3086" y="21031"/>
                </a:lnTo>
                <a:lnTo>
                  <a:pt x="1409" y="18529"/>
                </a:lnTo>
                <a:lnTo>
                  <a:pt x="1481" y="15290"/>
                </a:lnTo>
                <a:lnTo>
                  <a:pt x="4178" y="9550"/>
                </a:lnTo>
                <a:lnTo>
                  <a:pt x="5600" y="8026"/>
                </a:lnTo>
                <a:lnTo>
                  <a:pt x="7048" y="6108"/>
                </a:lnTo>
                <a:lnTo>
                  <a:pt x="7124" y="5956"/>
                </a:lnTo>
                <a:lnTo>
                  <a:pt x="5829" y="5422"/>
                </a:lnTo>
                <a:close/>
              </a:path>
              <a:path w="45720" h="161925">
                <a:moveTo>
                  <a:pt x="4241" y="41147"/>
                </a:moveTo>
                <a:lnTo>
                  <a:pt x="3619" y="41173"/>
                </a:lnTo>
                <a:lnTo>
                  <a:pt x="2171" y="41922"/>
                </a:lnTo>
                <a:lnTo>
                  <a:pt x="1409" y="42544"/>
                </a:lnTo>
                <a:lnTo>
                  <a:pt x="4844" y="42544"/>
                </a:lnTo>
                <a:lnTo>
                  <a:pt x="4622" y="41630"/>
                </a:lnTo>
                <a:lnTo>
                  <a:pt x="4241" y="41147"/>
                </a:lnTo>
                <a:close/>
              </a:path>
              <a:path w="45720" h="161925">
                <a:moveTo>
                  <a:pt x="17767" y="27114"/>
                </a:moveTo>
                <a:lnTo>
                  <a:pt x="17818" y="27812"/>
                </a:lnTo>
                <a:lnTo>
                  <a:pt x="18644" y="27753"/>
                </a:lnTo>
                <a:lnTo>
                  <a:pt x="18509" y="27609"/>
                </a:lnTo>
                <a:lnTo>
                  <a:pt x="18427" y="27355"/>
                </a:lnTo>
                <a:lnTo>
                  <a:pt x="17767" y="27114"/>
                </a:lnTo>
                <a:close/>
              </a:path>
              <a:path w="45720" h="161925">
                <a:moveTo>
                  <a:pt x="18644" y="27753"/>
                </a:moveTo>
                <a:lnTo>
                  <a:pt x="17818" y="27812"/>
                </a:lnTo>
                <a:lnTo>
                  <a:pt x="18700" y="27812"/>
                </a:lnTo>
                <a:close/>
              </a:path>
              <a:path w="45720" h="161925">
                <a:moveTo>
                  <a:pt x="21351" y="27114"/>
                </a:moveTo>
                <a:lnTo>
                  <a:pt x="17767" y="27114"/>
                </a:lnTo>
                <a:lnTo>
                  <a:pt x="18427" y="27355"/>
                </a:lnTo>
                <a:lnTo>
                  <a:pt x="18509" y="27609"/>
                </a:lnTo>
                <a:lnTo>
                  <a:pt x="18644" y="27753"/>
                </a:lnTo>
                <a:lnTo>
                  <a:pt x="20624" y="27609"/>
                </a:lnTo>
                <a:lnTo>
                  <a:pt x="21056" y="27406"/>
                </a:lnTo>
                <a:lnTo>
                  <a:pt x="21351" y="27114"/>
                </a:lnTo>
                <a:close/>
              </a:path>
              <a:path w="45720" h="161925">
                <a:moveTo>
                  <a:pt x="7410" y="5270"/>
                </a:moveTo>
                <a:lnTo>
                  <a:pt x="5905" y="5270"/>
                </a:lnTo>
                <a:lnTo>
                  <a:pt x="6476" y="5689"/>
                </a:lnTo>
                <a:lnTo>
                  <a:pt x="7124" y="5956"/>
                </a:lnTo>
                <a:lnTo>
                  <a:pt x="7410" y="5270"/>
                </a:lnTo>
                <a:close/>
              </a:path>
              <a:path w="45720" h="161925">
                <a:moveTo>
                  <a:pt x="5905" y="5270"/>
                </a:moveTo>
                <a:lnTo>
                  <a:pt x="5829" y="5422"/>
                </a:lnTo>
                <a:lnTo>
                  <a:pt x="6476" y="5689"/>
                </a:lnTo>
                <a:lnTo>
                  <a:pt x="5905" y="5270"/>
                </a:lnTo>
                <a:close/>
              </a:path>
              <a:path w="45720" h="161925">
                <a:moveTo>
                  <a:pt x="10172" y="0"/>
                </a:moveTo>
                <a:lnTo>
                  <a:pt x="9664" y="126"/>
                </a:lnTo>
                <a:lnTo>
                  <a:pt x="7505" y="1663"/>
                </a:lnTo>
                <a:lnTo>
                  <a:pt x="7264" y="1968"/>
                </a:lnTo>
                <a:lnTo>
                  <a:pt x="5876" y="5309"/>
                </a:lnTo>
                <a:lnTo>
                  <a:pt x="7410" y="5270"/>
                </a:lnTo>
                <a:lnTo>
                  <a:pt x="8483" y="2692"/>
                </a:lnTo>
                <a:lnTo>
                  <a:pt x="10261" y="1435"/>
                </a:lnTo>
                <a:lnTo>
                  <a:pt x="14372" y="1435"/>
                </a:lnTo>
                <a:lnTo>
                  <a:pt x="13436" y="558"/>
                </a:lnTo>
                <a:lnTo>
                  <a:pt x="13055" y="380"/>
                </a:lnTo>
                <a:lnTo>
                  <a:pt x="10172" y="0"/>
                </a:lnTo>
                <a:close/>
              </a:path>
            </a:pathLst>
          </a:custGeom>
          <a:solidFill>
            <a:srgbClr val="252C2C"/>
          </a:solidFill>
        </p:spPr>
        <p:txBody>
          <a:bodyPr wrap="square" lIns="0" tIns="0" rIns="0" bIns="0" rtlCol="0"/>
          <a:lstStyle/>
          <a:p>
            <a:endParaRPr/>
          </a:p>
        </p:txBody>
      </p:sp>
      <p:sp>
        <p:nvSpPr>
          <p:cNvPr id="2450" name="object 2450"/>
          <p:cNvSpPr/>
          <p:nvPr/>
        </p:nvSpPr>
        <p:spPr>
          <a:xfrm>
            <a:off x="4256516" y="3017669"/>
            <a:ext cx="196601" cy="166596"/>
          </a:xfrm>
          <a:prstGeom prst="rect">
            <a:avLst/>
          </a:prstGeom>
          <a:blipFill>
            <a:blip r:embed="rId23" cstate="print"/>
            <a:stretch>
              <a:fillRect/>
            </a:stretch>
          </a:blipFill>
        </p:spPr>
        <p:txBody>
          <a:bodyPr wrap="square" lIns="0" tIns="0" rIns="0" bIns="0" rtlCol="0"/>
          <a:lstStyle/>
          <a:p>
            <a:endParaRPr/>
          </a:p>
        </p:txBody>
      </p:sp>
      <p:sp>
        <p:nvSpPr>
          <p:cNvPr id="2451" name="object 2451"/>
          <p:cNvSpPr/>
          <p:nvPr/>
        </p:nvSpPr>
        <p:spPr>
          <a:xfrm>
            <a:off x="2021585" y="3089630"/>
            <a:ext cx="124460" cy="0"/>
          </a:xfrm>
          <a:custGeom>
            <a:avLst/>
            <a:gdLst/>
            <a:ahLst/>
            <a:cxnLst/>
            <a:rect l="l" t="t" r="r" b="b"/>
            <a:pathLst>
              <a:path w="124460">
                <a:moveTo>
                  <a:pt x="0" y="0"/>
                </a:moveTo>
                <a:lnTo>
                  <a:pt x="123863" y="0"/>
                </a:lnTo>
              </a:path>
            </a:pathLst>
          </a:custGeom>
          <a:ln w="70561">
            <a:solidFill>
              <a:srgbClr val="5C6366"/>
            </a:solidFill>
          </a:ln>
        </p:spPr>
        <p:txBody>
          <a:bodyPr wrap="square" lIns="0" tIns="0" rIns="0" bIns="0" rtlCol="0"/>
          <a:lstStyle/>
          <a:p>
            <a:endParaRPr/>
          </a:p>
        </p:txBody>
      </p:sp>
      <p:sp>
        <p:nvSpPr>
          <p:cNvPr id="2452" name="object 2452"/>
          <p:cNvSpPr/>
          <p:nvPr/>
        </p:nvSpPr>
        <p:spPr>
          <a:xfrm>
            <a:off x="5478696" y="3021489"/>
            <a:ext cx="91150" cy="166039"/>
          </a:xfrm>
          <a:prstGeom prst="rect">
            <a:avLst/>
          </a:prstGeom>
          <a:blipFill>
            <a:blip r:embed="rId24" cstate="print"/>
            <a:stretch>
              <a:fillRect/>
            </a:stretch>
          </a:blipFill>
        </p:spPr>
        <p:txBody>
          <a:bodyPr wrap="square" lIns="0" tIns="0" rIns="0" bIns="0" rtlCol="0"/>
          <a:lstStyle/>
          <a:p>
            <a:endParaRPr/>
          </a:p>
        </p:txBody>
      </p:sp>
      <p:sp>
        <p:nvSpPr>
          <p:cNvPr id="2453" name="object 2453"/>
          <p:cNvSpPr/>
          <p:nvPr/>
        </p:nvSpPr>
        <p:spPr>
          <a:xfrm>
            <a:off x="2321076" y="2990574"/>
            <a:ext cx="69062" cy="144779"/>
          </a:xfrm>
          <a:prstGeom prst="rect">
            <a:avLst/>
          </a:prstGeom>
          <a:blipFill>
            <a:blip r:embed="rId25" cstate="print"/>
            <a:stretch>
              <a:fillRect/>
            </a:stretch>
          </a:blipFill>
        </p:spPr>
        <p:txBody>
          <a:bodyPr wrap="square" lIns="0" tIns="0" rIns="0" bIns="0" rtlCol="0"/>
          <a:lstStyle/>
          <a:p>
            <a:endParaRPr/>
          </a:p>
        </p:txBody>
      </p:sp>
      <p:sp>
        <p:nvSpPr>
          <p:cNvPr id="2454" name="object 2454"/>
          <p:cNvSpPr/>
          <p:nvPr/>
        </p:nvSpPr>
        <p:spPr>
          <a:xfrm>
            <a:off x="2416173" y="2977837"/>
            <a:ext cx="55880" cy="157480"/>
          </a:xfrm>
          <a:custGeom>
            <a:avLst/>
            <a:gdLst/>
            <a:ahLst/>
            <a:cxnLst/>
            <a:rect l="l" t="t" r="r" b="b"/>
            <a:pathLst>
              <a:path w="55880" h="157480">
                <a:moveTo>
                  <a:pt x="37439" y="26669"/>
                </a:moveTo>
                <a:lnTo>
                  <a:pt x="12052" y="26669"/>
                </a:lnTo>
                <a:lnTo>
                  <a:pt x="9969" y="27939"/>
                </a:lnTo>
                <a:lnTo>
                  <a:pt x="6642" y="33019"/>
                </a:lnTo>
                <a:lnTo>
                  <a:pt x="5270" y="36829"/>
                </a:lnTo>
                <a:lnTo>
                  <a:pt x="4952" y="36829"/>
                </a:lnTo>
                <a:lnTo>
                  <a:pt x="4610" y="38099"/>
                </a:lnTo>
                <a:lnTo>
                  <a:pt x="1396" y="44449"/>
                </a:lnTo>
                <a:lnTo>
                  <a:pt x="393" y="46989"/>
                </a:lnTo>
                <a:lnTo>
                  <a:pt x="139" y="48259"/>
                </a:lnTo>
                <a:lnTo>
                  <a:pt x="914" y="50799"/>
                </a:lnTo>
                <a:lnTo>
                  <a:pt x="3594" y="52069"/>
                </a:lnTo>
                <a:lnTo>
                  <a:pt x="5778" y="53339"/>
                </a:lnTo>
                <a:lnTo>
                  <a:pt x="6972" y="54609"/>
                </a:lnTo>
                <a:lnTo>
                  <a:pt x="9258" y="54609"/>
                </a:lnTo>
                <a:lnTo>
                  <a:pt x="10706" y="55879"/>
                </a:lnTo>
                <a:lnTo>
                  <a:pt x="10464" y="57149"/>
                </a:lnTo>
                <a:lnTo>
                  <a:pt x="8610" y="57149"/>
                </a:lnTo>
                <a:lnTo>
                  <a:pt x="5727" y="62229"/>
                </a:lnTo>
                <a:lnTo>
                  <a:pt x="4457" y="63499"/>
                </a:lnTo>
                <a:lnTo>
                  <a:pt x="3759" y="64769"/>
                </a:lnTo>
                <a:lnTo>
                  <a:pt x="0" y="73659"/>
                </a:lnTo>
                <a:lnTo>
                  <a:pt x="520" y="74929"/>
                </a:lnTo>
                <a:lnTo>
                  <a:pt x="888" y="74929"/>
                </a:lnTo>
                <a:lnTo>
                  <a:pt x="3695" y="77469"/>
                </a:lnTo>
                <a:lnTo>
                  <a:pt x="6121" y="77469"/>
                </a:lnTo>
                <a:lnTo>
                  <a:pt x="9194" y="78739"/>
                </a:lnTo>
                <a:lnTo>
                  <a:pt x="9448" y="81279"/>
                </a:lnTo>
                <a:lnTo>
                  <a:pt x="9855" y="83819"/>
                </a:lnTo>
                <a:lnTo>
                  <a:pt x="12064" y="92709"/>
                </a:lnTo>
                <a:lnTo>
                  <a:pt x="12598" y="95249"/>
                </a:lnTo>
                <a:lnTo>
                  <a:pt x="13055" y="97789"/>
                </a:lnTo>
                <a:lnTo>
                  <a:pt x="14338" y="104139"/>
                </a:lnTo>
                <a:lnTo>
                  <a:pt x="14757" y="106679"/>
                </a:lnTo>
                <a:lnTo>
                  <a:pt x="14655" y="107949"/>
                </a:lnTo>
                <a:lnTo>
                  <a:pt x="15443" y="109219"/>
                </a:lnTo>
                <a:lnTo>
                  <a:pt x="15125" y="113029"/>
                </a:lnTo>
                <a:lnTo>
                  <a:pt x="14414" y="115569"/>
                </a:lnTo>
                <a:lnTo>
                  <a:pt x="13627" y="120649"/>
                </a:lnTo>
                <a:lnTo>
                  <a:pt x="14046" y="126999"/>
                </a:lnTo>
                <a:lnTo>
                  <a:pt x="15100" y="133349"/>
                </a:lnTo>
                <a:lnTo>
                  <a:pt x="16433" y="142239"/>
                </a:lnTo>
                <a:lnTo>
                  <a:pt x="16509" y="143509"/>
                </a:lnTo>
                <a:lnTo>
                  <a:pt x="15836" y="144779"/>
                </a:lnTo>
                <a:lnTo>
                  <a:pt x="15925" y="146049"/>
                </a:lnTo>
                <a:lnTo>
                  <a:pt x="16344" y="147319"/>
                </a:lnTo>
                <a:lnTo>
                  <a:pt x="15328" y="149859"/>
                </a:lnTo>
                <a:lnTo>
                  <a:pt x="14198" y="151129"/>
                </a:lnTo>
                <a:lnTo>
                  <a:pt x="13563" y="152399"/>
                </a:lnTo>
                <a:lnTo>
                  <a:pt x="12687" y="153669"/>
                </a:lnTo>
                <a:lnTo>
                  <a:pt x="12585" y="154939"/>
                </a:lnTo>
                <a:lnTo>
                  <a:pt x="11976" y="156209"/>
                </a:lnTo>
                <a:lnTo>
                  <a:pt x="11836" y="157479"/>
                </a:lnTo>
                <a:lnTo>
                  <a:pt x="20612" y="157479"/>
                </a:lnTo>
                <a:lnTo>
                  <a:pt x="20802" y="156209"/>
                </a:lnTo>
                <a:lnTo>
                  <a:pt x="20383" y="154939"/>
                </a:lnTo>
                <a:lnTo>
                  <a:pt x="21983" y="149859"/>
                </a:lnTo>
                <a:lnTo>
                  <a:pt x="21526" y="147319"/>
                </a:lnTo>
                <a:lnTo>
                  <a:pt x="22021" y="144779"/>
                </a:lnTo>
                <a:lnTo>
                  <a:pt x="21691" y="142239"/>
                </a:lnTo>
                <a:lnTo>
                  <a:pt x="21628" y="140969"/>
                </a:lnTo>
                <a:lnTo>
                  <a:pt x="22085" y="138429"/>
                </a:lnTo>
                <a:lnTo>
                  <a:pt x="22580" y="134619"/>
                </a:lnTo>
                <a:lnTo>
                  <a:pt x="23494" y="130809"/>
                </a:lnTo>
                <a:lnTo>
                  <a:pt x="24180" y="126999"/>
                </a:lnTo>
                <a:lnTo>
                  <a:pt x="24426" y="124459"/>
                </a:lnTo>
                <a:lnTo>
                  <a:pt x="24434" y="119379"/>
                </a:lnTo>
                <a:lnTo>
                  <a:pt x="24777" y="114299"/>
                </a:lnTo>
                <a:lnTo>
                  <a:pt x="25095" y="111759"/>
                </a:lnTo>
                <a:lnTo>
                  <a:pt x="25552" y="110489"/>
                </a:lnTo>
                <a:lnTo>
                  <a:pt x="55752" y="110489"/>
                </a:lnTo>
                <a:lnTo>
                  <a:pt x="55702" y="106679"/>
                </a:lnTo>
                <a:lnTo>
                  <a:pt x="55130" y="102869"/>
                </a:lnTo>
                <a:lnTo>
                  <a:pt x="54978" y="100329"/>
                </a:lnTo>
                <a:lnTo>
                  <a:pt x="54940" y="99059"/>
                </a:lnTo>
                <a:lnTo>
                  <a:pt x="54038" y="97789"/>
                </a:lnTo>
                <a:lnTo>
                  <a:pt x="53073" y="96519"/>
                </a:lnTo>
                <a:lnTo>
                  <a:pt x="43624" y="96519"/>
                </a:lnTo>
                <a:lnTo>
                  <a:pt x="45935" y="88899"/>
                </a:lnTo>
                <a:lnTo>
                  <a:pt x="45478" y="81279"/>
                </a:lnTo>
                <a:lnTo>
                  <a:pt x="44437" y="73659"/>
                </a:lnTo>
                <a:lnTo>
                  <a:pt x="44284" y="71119"/>
                </a:lnTo>
                <a:lnTo>
                  <a:pt x="49685" y="71119"/>
                </a:lnTo>
                <a:lnTo>
                  <a:pt x="49047" y="67309"/>
                </a:lnTo>
                <a:lnTo>
                  <a:pt x="48666" y="66039"/>
                </a:lnTo>
                <a:lnTo>
                  <a:pt x="48399" y="60959"/>
                </a:lnTo>
                <a:lnTo>
                  <a:pt x="48132" y="59689"/>
                </a:lnTo>
                <a:lnTo>
                  <a:pt x="47078" y="57149"/>
                </a:lnTo>
                <a:lnTo>
                  <a:pt x="46304" y="52069"/>
                </a:lnTo>
                <a:lnTo>
                  <a:pt x="46177" y="50799"/>
                </a:lnTo>
                <a:lnTo>
                  <a:pt x="11887" y="50799"/>
                </a:lnTo>
                <a:lnTo>
                  <a:pt x="10604" y="49529"/>
                </a:lnTo>
                <a:lnTo>
                  <a:pt x="9944" y="49529"/>
                </a:lnTo>
                <a:lnTo>
                  <a:pt x="8635" y="48259"/>
                </a:lnTo>
                <a:lnTo>
                  <a:pt x="7873" y="48259"/>
                </a:lnTo>
                <a:lnTo>
                  <a:pt x="9283" y="45719"/>
                </a:lnTo>
                <a:lnTo>
                  <a:pt x="11163" y="41909"/>
                </a:lnTo>
                <a:lnTo>
                  <a:pt x="12877" y="39369"/>
                </a:lnTo>
                <a:lnTo>
                  <a:pt x="45542" y="39369"/>
                </a:lnTo>
                <a:lnTo>
                  <a:pt x="45338" y="36829"/>
                </a:lnTo>
                <a:lnTo>
                  <a:pt x="44208" y="31749"/>
                </a:lnTo>
                <a:lnTo>
                  <a:pt x="42036" y="29209"/>
                </a:lnTo>
                <a:lnTo>
                  <a:pt x="39166" y="27939"/>
                </a:lnTo>
                <a:lnTo>
                  <a:pt x="37439" y="26669"/>
                </a:lnTo>
                <a:close/>
              </a:path>
              <a:path w="55880" h="157480">
                <a:moveTo>
                  <a:pt x="33578" y="153669"/>
                </a:moveTo>
                <a:lnTo>
                  <a:pt x="24180" y="153669"/>
                </a:lnTo>
                <a:lnTo>
                  <a:pt x="24650" y="154939"/>
                </a:lnTo>
                <a:lnTo>
                  <a:pt x="33299" y="154939"/>
                </a:lnTo>
                <a:lnTo>
                  <a:pt x="33578" y="153669"/>
                </a:lnTo>
                <a:close/>
              </a:path>
              <a:path w="55880" h="157480">
                <a:moveTo>
                  <a:pt x="55752" y="110489"/>
                </a:moveTo>
                <a:lnTo>
                  <a:pt x="27584" y="110489"/>
                </a:lnTo>
                <a:lnTo>
                  <a:pt x="27607" y="115569"/>
                </a:lnTo>
                <a:lnTo>
                  <a:pt x="27371" y="119379"/>
                </a:lnTo>
                <a:lnTo>
                  <a:pt x="27390" y="126999"/>
                </a:lnTo>
                <a:lnTo>
                  <a:pt x="27685" y="130809"/>
                </a:lnTo>
                <a:lnTo>
                  <a:pt x="27625" y="134619"/>
                </a:lnTo>
                <a:lnTo>
                  <a:pt x="27254" y="138429"/>
                </a:lnTo>
                <a:lnTo>
                  <a:pt x="26796" y="139699"/>
                </a:lnTo>
                <a:lnTo>
                  <a:pt x="26699" y="142239"/>
                </a:lnTo>
                <a:lnTo>
                  <a:pt x="26504" y="144779"/>
                </a:lnTo>
                <a:lnTo>
                  <a:pt x="26111" y="144779"/>
                </a:lnTo>
                <a:lnTo>
                  <a:pt x="25819" y="147319"/>
                </a:lnTo>
                <a:lnTo>
                  <a:pt x="25107" y="149859"/>
                </a:lnTo>
                <a:lnTo>
                  <a:pt x="24993" y="151129"/>
                </a:lnTo>
                <a:lnTo>
                  <a:pt x="24472" y="152399"/>
                </a:lnTo>
                <a:lnTo>
                  <a:pt x="24282" y="153669"/>
                </a:lnTo>
                <a:lnTo>
                  <a:pt x="33858" y="153669"/>
                </a:lnTo>
                <a:lnTo>
                  <a:pt x="33718" y="151129"/>
                </a:lnTo>
                <a:lnTo>
                  <a:pt x="33045" y="147319"/>
                </a:lnTo>
                <a:lnTo>
                  <a:pt x="32626" y="146049"/>
                </a:lnTo>
                <a:lnTo>
                  <a:pt x="32562" y="144779"/>
                </a:lnTo>
                <a:lnTo>
                  <a:pt x="31991" y="143509"/>
                </a:lnTo>
                <a:lnTo>
                  <a:pt x="32270" y="142239"/>
                </a:lnTo>
                <a:lnTo>
                  <a:pt x="32600" y="139699"/>
                </a:lnTo>
                <a:lnTo>
                  <a:pt x="32296" y="138429"/>
                </a:lnTo>
                <a:lnTo>
                  <a:pt x="32791" y="137159"/>
                </a:lnTo>
                <a:lnTo>
                  <a:pt x="34582" y="130809"/>
                </a:lnTo>
                <a:lnTo>
                  <a:pt x="36880" y="123189"/>
                </a:lnTo>
                <a:lnTo>
                  <a:pt x="37414" y="120649"/>
                </a:lnTo>
                <a:lnTo>
                  <a:pt x="37884" y="116839"/>
                </a:lnTo>
                <a:lnTo>
                  <a:pt x="37782" y="115569"/>
                </a:lnTo>
                <a:lnTo>
                  <a:pt x="37439" y="113029"/>
                </a:lnTo>
                <a:lnTo>
                  <a:pt x="55651" y="113029"/>
                </a:lnTo>
                <a:lnTo>
                  <a:pt x="55752" y="110489"/>
                </a:lnTo>
                <a:close/>
              </a:path>
              <a:path w="55880" h="157480">
                <a:moveTo>
                  <a:pt x="51752" y="126999"/>
                </a:moveTo>
                <a:lnTo>
                  <a:pt x="47358" y="126999"/>
                </a:lnTo>
                <a:lnTo>
                  <a:pt x="48196" y="128269"/>
                </a:lnTo>
                <a:lnTo>
                  <a:pt x="51752" y="126999"/>
                </a:lnTo>
                <a:close/>
              </a:path>
              <a:path w="55880" h="157480">
                <a:moveTo>
                  <a:pt x="55651" y="113029"/>
                </a:moveTo>
                <a:lnTo>
                  <a:pt x="39890" y="113029"/>
                </a:lnTo>
                <a:lnTo>
                  <a:pt x="40131" y="114299"/>
                </a:lnTo>
                <a:lnTo>
                  <a:pt x="40258" y="116839"/>
                </a:lnTo>
                <a:lnTo>
                  <a:pt x="41274" y="119379"/>
                </a:lnTo>
                <a:lnTo>
                  <a:pt x="41440" y="120649"/>
                </a:lnTo>
                <a:lnTo>
                  <a:pt x="43319" y="123189"/>
                </a:lnTo>
                <a:lnTo>
                  <a:pt x="46380" y="125729"/>
                </a:lnTo>
                <a:lnTo>
                  <a:pt x="46697" y="126999"/>
                </a:lnTo>
                <a:lnTo>
                  <a:pt x="52781" y="126999"/>
                </a:lnTo>
                <a:lnTo>
                  <a:pt x="53466" y="125729"/>
                </a:lnTo>
                <a:lnTo>
                  <a:pt x="54444" y="124459"/>
                </a:lnTo>
                <a:lnTo>
                  <a:pt x="54787" y="123189"/>
                </a:lnTo>
                <a:lnTo>
                  <a:pt x="55498" y="116839"/>
                </a:lnTo>
                <a:lnTo>
                  <a:pt x="55651" y="113029"/>
                </a:lnTo>
                <a:close/>
              </a:path>
              <a:path w="55880" h="157480">
                <a:moveTo>
                  <a:pt x="49685" y="71119"/>
                </a:moveTo>
                <a:lnTo>
                  <a:pt x="44284" y="71119"/>
                </a:lnTo>
                <a:lnTo>
                  <a:pt x="44678" y="72389"/>
                </a:lnTo>
                <a:lnTo>
                  <a:pt x="46012" y="74929"/>
                </a:lnTo>
                <a:lnTo>
                  <a:pt x="46240" y="76199"/>
                </a:lnTo>
                <a:lnTo>
                  <a:pt x="47523" y="80009"/>
                </a:lnTo>
                <a:lnTo>
                  <a:pt x="47409" y="82549"/>
                </a:lnTo>
                <a:lnTo>
                  <a:pt x="46837" y="83819"/>
                </a:lnTo>
                <a:lnTo>
                  <a:pt x="46964" y="85089"/>
                </a:lnTo>
                <a:lnTo>
                  <a:pt x="47193" y="87629"/>
                </a:lnTo>
                <a:lnTo>
                  <a:pt x="46266" y="87629"/>
                </a:lnTo>
                <a:lnTo>
                  <a:pt x="46596" y="88899"/>
                </a:lnTo>
                <a:lnTo>
                  <a:pt x="46951" y="88899"/>
                </a:lnTo>
                <a:lnTo>
                  <a:pt x="47218" y="90169"/>
                </a:lnTo>
                <a:lnTo>
                  <a:pt x="47409" y="91439"/>
                </a:lnTo>
                <a:lnTo>
                  <a:pt x="46634" y="92709"/>
                </a:lnTo>
                <a:lnTo>
                  <a:pt x="45046" y="96519"/>
                </a:lnTo>
                <a:lnTo>
                  <a:pt x="46939" y="96519"/>
                </a:lnTo>
                <a:lnTo>
                  <a:pt x="47294" y="95249"/>
                </a:lnTo>
                <a:lnTo>
                  <a:pt x="47485" y="93979"/>
                </a:lnTo>
                <a:lnTo>
                  <a:pt x="47980" y="92709"/>
                </a:lnTo>
                <a:lnTo>
                  <a:pt x="51794" y="92709"/>
                </a:lnTo>
                <a:lnTo>
                  <a:pt x="51282" y="91439"/>
                </a:lnTo>
                <a:lnTo>
                  <a:pt x="51803" y="90169"/>
                </a:lnTo>
                <a:lnTo>
                  <a:pt x="52031" y="88899"/>
                </a:lnTo>
                <a:lnTo>
                  <a:pt x="52641" y="87629"/>
                </a:lnTo>
                <a:lnTo>
                  <a:pt x="53111" y="86359"/>
                </a:lnTo>
                <a:lnTo>
                  <a:pt x="51777" y="81279"/>
                </a:lnTo>
                <a:lnTo>
                  <a:pt x="51219" y="80009"/>
                </a:lnTo>
                <a:lnTo>
                  <a:pt x="51079" y="80009"/>
                </a:lnTo>
                <a:lnTo>
                  <a:pt x="50164" y="74929"/>
                </a:lnTo>
                <a:lnTo>
                  <a:pt x="49898" y="72389"/>
                </a:lnTo>
                <a:lnTo>
                  <a:pt x="49685" y="71119"/>
                </a:lnTo>
                <a:close/>
              </a:path>
              <a:path w="55880" h="157480">
                <a:moveTo>
                  <a:pt x="50444" y="92709"/>
                </a:moveTo>
                <a:lnTo>
                  <a:pt x="49187" y="92709"/>
                </a:lnTo>
                <a:lnTo>
                  <a:pt x="49390" y="93979"/>
                </a:lnTo>
                <a:lnTo>
                  <a:pt x="49669" y="95249"/>
                </a:lnTo>
                <a:lnTo>
                  <a:pt x="49758" y="96519"/>
                </a:lnTo>
                <a:lnTo>
                  <a:pt x="51130" y="96519"/>
                </a:lnTo>
                <a:lnTo>
                  <a:pt x="50571" y="95249"/>
                </a:lnTo>
                <a:lnTo>
                  <a:pt x="50444" y="92709"/>
                </a:lnTo>
                <a:close/>
              </a:path>
              <a:path w="55880" h="157480">
                <a:moveTo>
                  <a:pt x="51794" y="92709"/>
                </a:moveTo>
                <a:lnTo>
                  <a:pt x="50444" y="92709"/>
                </a:lnTo>
                <a:lnTo>
                  <a:pt x="50952" y="93979"/>
                </a:lnTo>
                <a:lnTo>
                  <a:pt x="52044" y="96519"/>
                </a:lnTo>
                <a:lnTo>
                  <a:pt x="53073" y="96519"/>
                </a:lnTo>
                <a:lnTo>
                  <a:pt x="52819" y="95249"/>
                </a:lnTo>
                <a:lnTo>
                  <a:pt x="51794" y="92709"/>
                </a:lnTo>
                <a:close/>
              </a:path>
              <a:path w="55880" h="157480">
                <a:moveTo>
                  <a:pt x="45542" y="39369"/>
                </a:moveTo>
                <a:lnTo>
                  <a:pt x="12877" y="39369"/>
                </a:lnTo>
                <a:lnTo>
                  <a:pt x="13233" y="40639"/>
                </a:lnTo>
                <a:lnTo>
                  <a:pt x="13017" y="43179"/>
                </a:lnTo>
                <a:lnTo>
                  <a:pt x="13449" y="45719"/>
                </a:lnTo>
                <a:lnTo>
                  <a:pt x="12369" y="48259"/>
                </a:lnTo>
                <a:lnTo>
                  <a:pt x="11887" y="50799"/>
                </a:lnTo>
                <a:lnTo>
                  <a:pt x="13119" y="50799"/>
                </a:lnTo>
                <a:lnTo>
                  <a:pt x="13271" y="49529"/>
                </a:lnTo>
                <a:lnTo>
                  <a:pt x="13703" y="46989"/>
                </a:lnTo>
                <a:lnTo>
                  <a:pt x="46062" y="46989"/>
                </a:lnTo>
                <a:lnTo>
                  <a:pt x="45986" y="44449"/>
                </a:lnTo>
                <a:lnTo>
                  <a:pt x="45846" y="43179"/>
                </a:lnTo>
                <a:lnTo>
                  <a:pt x="45542" y="39369"/>
                </a:lnTo>
                <a:close/>
              </a:path>
              <a:path w="55880" h="157480">
                <a:moveTo>
                  <a:pt x="46062" y="46989"/>
                </a:moveTo>
                <a:lnTo>
                  <a:pt x="13703" y="46989"/>
                </a:lnTo>
                <a:lnTo>
                  <a:pt x="14528" y="50799"/>
                </a:lnTo>
                <a:lnTo>
                  <a:pt x="46177" y="50799"/>
                </a:lnTo>
                <a:lnTo>
                  <a:pt x="46062" y="46989"/>
                </a:lnTo>
                <a:close/>
              </a:path>
              <a:path w="55880" h="157480">
                <a:moveTo>
                  <a:pt x="13792" y="25399"/>
                </a:moveTo>
                <a:lnTo>
                  <a:pt x="13322" y="25399"/>
                </a:lnTo>
                <a:lnTo>
                  <a:pt x="13550" y="26669"/>
                </a:lnTo>
                <a:lnTo>
                  <a:pt x="14084" y="26669"/>
                </a:lnTo>
                <a:lnTo>
                  <a:pt x="13792" y="25399"/>
                </a:lnTo>
                <a:close/>
              </a:path>
              <a:path w="55880" h="157480">
                <a:moveTo>
                  <a:pt x="35051" y="25399"/>
                </a:moveTo>
                <a:lnTo>
                  <a:pt x="14135" y="25399"/>
                </a:lnTo>
                <a:lnTo>
                  <a:pt x="14592" y="26669"/>
                </a:lnTo>
                <a:lnTo>
                  <a:pt x="36258" y="26669"/>
                </a:lnTo>
                <a:lnTo>
                  <a:pt x="35051" y="25399"/>
                </a:lnTo>
                <a:close/>
              </a:path>
              <a:path w="55880" h="157480">
                <a:moveTo>
                  <a:pt x="26962" y="0"/>
                </a:moveTo>
                <a:lnTo>
                  <a:pt x="24612" y="1269"/>
                </a:lnTo>
                <a:lnTo>
                  <a:pt x="22021" y="1269"/>
                </a:lnTo>
                <a:lnTo>
                  <a:pt x="20878" y="2539"/>
                </a:lnTo>
                <a:lnTo>
                  <a:pt x="19037" y="3809"/>
                </a:lnTo>
                <a:lnTo>
                  <a:pt x="17017" y="7619"/>
                </a:lnTo>
                <a:lnTo>
                  <a:pt x="15976" y="12699"/>
                </a:lnTo>
                <a:lnTo>
                  <a:pt x="15900" y="13969"/>
                </a:lnTo>
                <a:lnTo>
                  <a:pt x="15303" y="15239"/>
                </a:lnTo>
                <a:lnTo>
                  <a:pt x="14820" y="16509"/>
                </a:lnTo>
                <a:lnTo>
                  <a:pt x="13728" y="17779"/>
                </a:lnTo>
                <a:lnTo>
                  <a:pt x="13284" y="17779"/>
                </a:lnTo>
                <a:lnTo>
                  <a:pt x="12484" y="19049"/>
                </a:lnTo>
                <a:lnTo>
                  <a:pt x="11976" y="20319"/>
                </a:lnTo>
                <a:lnTo>
                  <a:pt x="11772" y="20319"/>
                </a:lnTo>
                <a:lnTo>
                  <a:pt x="10972" y="21589"/>
                </a:lnTo>
                <a:lnTo>
                  <a:pt x="11861" y="21589"/>
                </a:lnTo>
                <a:lnTo>
                  <a:pt x="12115" y="22859"/>
                </a:lnTo>
                <a:lnTo>
                  <a:pt x="13233" y="24129"/>
                </a:lnTo>
                <a:lnTo>
                  <a:pt x="13004" y="25399"/>
                </a:lnTo>
                <a:lnTo>
                  <a:pt x="14630" y="25399"/>
                </a:lnTo>
                <a:lnTo>
                  <a:pt x="14490" y="24129"/>
                </a:lnTo>
                <a:lnTo>
                  <a:pt x="13817" y="24129"/>
                </a:lnTo>
                <a:lnTo>
                  <a:pt x="13893" y="22859"/>
                </a:lnTo>
                <a:lnTo>
                  <a:pt x="36461" y="22859"/>
                </a:lnTo>
                <a:lnTo>
                  <a:pt x="36880" y="21589"/>
                </a:lnTo>
                <a:lnTo>
                  <a:pt x="36702" y="12699"/>
                </a:lnTo>
                <a:lnTo>
                  <a:pt x="34797" y="6349"/>
                </a:lnTo>
                <a:lnTo>
                  <a:pt x="31191" y="2539"/>
                </a:lnTo>
                <a:lnTo>
                  <a:pt x="29222" y="1269"/>
                </a:lnTo>
                <a:lnTo>
                  <a:pt x="26962" y="0"/>
                </a:lnTo>
                <a:close/>
              </a:path>
              <a:path w="55880" h="157480">
                <a:moveTo>
                  <a:pt x="36093" y="22859"/>
                </a:moveTo>
                <a:lnTo>
                  <a:pt x="35305" y="22859"/>
                </a:lnTo>
                <a:lnTo>
                  <a:pt x="35166" y="24129"/>
                </a:lnTo>
                <a:lnTo>
                  <a:pt x="14757" y="24129"/>
                </a:lnTo>
                <a:lnTo>
                  <a:pt x="14795" y="25399"/>
                </a:lnTo>
                <a:lnTo>
                  <a:pt x="35483" y="25399"/>
                </a:lnTo>
                <a:lnTo>
                  <a:pt x="36080" y="24129"/>
                </a:lnTo>
                <a:lnTo>
                  <a:pt x="36093" y="22859"/>
                </a:lnTo>
                <a:close/>
              </a:path>
              <a:path w="55880" h="157480">
                <a:moveTo>
                  <a:pt x="34556" y="22859"/>
                </a:moveTo>
                <a:lnTo>
                  <a:pt x="13957" y="22859"/>
                </a:lnTo>
                <a:lnTo>
                  <a:pt x="13944" y="24129"/>
                </a:lnTo>
                <a:lnTo>
                  <a:pt x="34112" y="24129"/>
                </a:lnTo>
                <a:lnTo>
                  <a:pt x="34556" y="22859"/>
                </a:lnTo>
                <a:close/>
              </a:path>
              <a:path w="55880" h="157480">
                <a:moveTo>
                  <a:pt x="35090" y="22859"/>
                </a:moveTo>
                <a:lnTo>
                  <a:pt x="34556" y="22859"/>
                </a:lnTo>
                <a:lnTo>
                  <a:pt x="34302" y="24129"/>
                </a:lnTo>
                <a:lnTo>
                  <a:pt x="35166" y="24129"/>
                </a:lnTo>
                <a:lnTo>
                  <a:pt x="35090" y="22859"/>
                </a:lnTo>
                <a:close/>
              </a:path>
            </a:pathLst>
          </a:custGeom>
          <a:solidFill>
            <a:srgbClr val="5C6366"/>
          </a:solidFill>
        </p:spPr>
        <p:txBody>
          <a:bodyPr wrap="square" lIns="0" tIns="0" rIns="0" bIns="0" rtlCol="0"/>
          <a:lstStyle/>
          <a:p>
            <a:endParaRPr/>
          </a:p>
        </p:txBody>
      </p:sp>
      <p:sp>
        <p:nvSpPr>
          <p:cNvPr id="2455" name="object 2455"/>
          <p:cNvSpPr/>
          <p:nvPr/>
        </p:nvSpPr>
        <p:spPr>
          <a:xfrm>
            <a:off x="2159255" y="2976824"/>
            <a:ext cx="102870" cy="156210"/>
          </a:xfrm>
          <a:custGeom>
            <a:avLst/>
            <a:gdLst/>
            <a:ahLst/>
            <a:cxnLst/>
            <a:rect l="l" t="t" r="r" b="b"/>
            <a:pathLst>
              <a:path w="102869" h="156210">
                <a:moveTo>
                  <a:pt x="35166" y="133350"/>
                </a:moveTo>
                <a:lnTo>
                  <a:pt x="12725" y="133350"/>
                </a:lnTo>
                <a:lnTo>
                  <a:pt x="15824" y="135890"/>
                </a:lnTo>
                <a:lnTo>
                  <a:pt x="13169" y="137160"/>
                </a:lnTo>
                <a:lnTo>
                  <a:pt x="11468" y="140970"/>
                </a:lnTo>
                <a:lnTo>
                  <a:pt x="11468" y="151130"/>
                </a:lnTo>
                <a:lnTo>
                  <a:pt x="16878" y="156210"/>
                </a:lnTo>
                <a:lnTo>
                  <a:pt x="30225" y="156210"/>
                </a:lnTo>
                <a:lnTo>
                  <a:pt x="34283" y="152400"/>
                </a:lnTo>
                <a:lnTo>
                  <a:pt x="19621" y="152400"/>
                </a:lnTo>
                <a:lnTo>
                  <a:pt x="18643" y="151130"/>
                </a:lnTo>
                <a:lnTo>
                  <a:pt x="18364" y="151130"/>
                </a:lnTo>
                <a:lnTo>
                  <a:pt x="17475" y="149860"/>
                </a:lnTo>
                <a:lnTo>
                  <a:pt x="16789" y="148590"/>
                </a:lnTo>
                <a:lnTo>
                  <a:pt x="16357" y="147320"/>
                </a:lnTo>
                <a:lnTo>
                  <a:pt x="16014" y="146050"/>
                </a:lnTo>
                <a:lnTo>
                  <a:pt x="15887" y="146050"/>
                </a:lnTo>
                <a:lnTo>
                  <a:pt x="15989" y="143510"/>
                </a:lnTo>
                <a:lnTo>
                  <a:pt x="16281" y="142240"/>
                </a:lnTo>
                <a:lnTo>
                  <a:pt x="16802" y="140970"/>
                </a:lnTo>
                <a:lnTo>
                  <a:pt x="17513" y="139700"/>
                </a:lnTo>
                <a:lnTo>
                  <a:pt x="17716" y="139700"/>
                </a:lnTo>
                <a:lnTo>
                  <a:pt x="19303" y="138430"/>
                </a:lnTo>
                <a:lnTo>
                  <a:pt x="34493" y="138430"/>
                </a:lnTo>
                <a:lnTo>
                  <a:pt x="33350" y="137160"/>
                </a:lnTo>
                <a:lnTo>
                  <a:pt x="32270" y="135890"/>
                </a:lnTo>
                <a:lnTo>
                  <a:pt x="32715" y="135890"/>
                </a:lnTo>
                <a:lnTo>
                  <a:pt x="33820" y="134620"/>
                </a:lnTo>
                <a:lnTo>
                  <a:pt x="34594" y="134620"/>
                </a:lnTo>
                <a:lnTo>
                  <a:pt x="35166" y="133350"/>
                </a:lnTo>
                <a:close/>
              </a:path>
              <a:path w="102869" h="156210">
                <a:moveTo>
                  <a:pt x="23355" y="147320"/>
                </a:moveTo>
                <a:lnTo>
                  <a:pt x="23025" y="147320"/>
                </a:lnTo>
                <a:lnTo>
                  <a:pt x="22136" y="152400"/>
                </a:lnTo>
                <a:lnTo>
                  <a:pt x="22453" y="152400"/>
                </a:lnTo>
                <a:lnTo>
                  <a:pt x="23355" y="147320"/>
                </a:lnTo>
                <a:close/>
              </a:path>
              <a:path w="102869" h="156210">
                <a:moveTo>
                  <a:pt x="23850" y="147320"/>
                </a:moveTo>
                <a:lnTo>
                  <a:pt x="23558" y="147320"/>
                </a:lnTo>
                <a:lnTo>
                  <a:pt x="26377" y="152400"/>
                </a:lnTo>
                <a:lnTo>
                  <a:pt x="26695" y="152400"/>
                </a:lnTo>
                <a:lnTo>
                  <a:pt x="23850" y="147320"/>
                </a:lnTo>
                <a:close/>
              </a:path>
              <a:path w="102869" h="156210">
                <a:moveTo>
                  <a:pt x="25171" y="146050"/>
                </a:moveTo>
                <a:lnTo>
                  <a:pt x="24968" y="146050"/>
                </a:lnTo>
                <a:lnTo>
                  <a:pt x="29654" y="149860"/>
                </a:lnTo>
                <a:lnTo>
                  <a:pt x="28867" y="151130"/>
                </a:lnTo>
                <a:lnTo>
                  <a:pt x="27851" y="151130"/>
                </a:lnTo>
                <a:lnTo>
                  <a:pt x="26695" y="152400"/>
                </a:lnTo>
                <a:lnTo>
                  <a:pt x="34283" y="152400"/>
                </a:lnTo>
                <a:lnTo>
                  <a:pt x="35636" y="151130"/>
                </a:lnTo>
                <a:lnTo>
                  <a:pt x="35636" y="149860"/>
                </a:lnTo>
                <a:lnTo>
                  <a:pt x="29857" y="149860"/>
                </a:lnTo>
                <a:lnTo>
                  <a:pt x="25171" y="146050"/>
                </a:lnTo>
                <a:close/>
              </a:path>
              <a:path w="102869" h="156210">
                <a:moveTo>
                  <a:pt x="24498" y="146050"/>
                </a:moveTo>
                <a:lnTo>
                  <a:pt x="21742" y="146050"/>
                </a:lnTo>
                <a:lnTo>
                  <a:pt x="18719" y="149860"/>
                </a:lnTo>
                <a:lnTo>
                  <a:pt x="18364" y="151130"/>
                </a:lnTo>
                <a:lnTo>
                  <a:pt x="18973" y="151130"/>
                </a:lnTo>
                <a:lnTo>
                  <a:pt x="21268" y="148590"/>
                </a:lnTo>
                <a:lnTo>
                  <a:pt x="20878" y="148590"/>
                </a:lnTo>
                <a:lnTo>
                  <a:pt x="21970" y="147320"/>
                </a:lnTo>
                <a:lnTo>
                  <a:pt x="23850" y="147320"/>
                </a:lnTo>
                <a:lnTo>
                  <a:pt x="24498" y="146050"/>
                </a:lnTo>
                <a:close/>
              </a:path>
              <a:path w="102869" h="156210">
                <a:moveTo>
                  <a:pt x="27838" y="140970"/>
                </a:moveTo>
                <a:lnTo>
                  <a:pt x="21628" y="140970"/>
                </a:lnTo>
                <a:lnTo>
                  <a:pt x="23812" y="142240"/>
                </a:lnTo>
                <a:lnTo>
                  <a:pt x="22504" y="143510"/>
                </a:lnTo>
                <a:lnTo>
                  <a:pt x="25692" y="143510"/>
                </a:lnTo>
                <a:lnTo>
                  <a:pt x="27152" y="144780"/>
                </a:lnTo>
                <a:lnTo>
                  <a:pt x="31368" y="144780"/>
                </a:lnTo>
                <a:lnTo>
                  <a:pt x="31280" y="146050"/>
                </a:lnTo>
                <a:lnTo>
                  <a:pt x="30987" y="147320"/>
                </a:lnTo>
                <a:lnTo>
                  <a:pt x="30505" y="148590"/>
                </a:lnTo>
                <a:lnTo>
                  <a:pt x="29857" y="149860"/>
                </a:lnTo>
                <a:lnTo>
                  <a:pt x="35636" y="149860"/>
                </a:lnTo>
                <a:lnTo>
                  <a:pt x="35610" y="143510"/>
                </a:lnTo>
                <a:lnTo>
                  <a:pt x="38366" y="142240"/>
                </a:lnTo>
                <a:lnTo>
                  <a:pt x="28994" y="142240"/>
                </a:lnTo>
                <a:lnTo>
                  <a:pt x="27838" y="140970"/>
                </a:lnTo>
                <a:close/>
              </a:path>
              <a:path w="102869" h="156210">
                <a:moveTo>
                  <a:pt x="94353" y="114300"/>
                </a:moveTo>
                <a:lnTo>
                  <a:pt x="80263" y="114300"/>
                </a:lnTo>
                <a:lnTo>
                  <a:pt x="79755" y="120650"/>
                </a:lnTo>
                <a:lnTo>
                  <a:pt x="79668" y="130810"/>
                </a:lnTo>
                <a:lnTo>
                  <a:pt x="79552" y="135890"/>
                </a:lnTo>
                <a:lnTo>
                  <a:pt x="79197" y="137160"/>
                </a:lnTo>
                <a:lnTo>
                  <a:pt x="79336" y="138430"/>
                </a:lnTo>
                <a:lnTo>
                  <a:pt x="79578" y="138430"/>
                </a:lnTo>
                <a:lnTo>
                  <a:pt x="78993" y="140970"/>
                </a:lnTo>
                <a:lnTo>
                  <a:pt x="78485" y="143510"/>
                </a:lnTo>
                <a:lnTo>
                  <a:pt x="78181" y="146050"/>
                </a:lnTo>
                <a:lnTo>
                  <a:pt x="84480" y="146050"/>
                </a:lnTo>
                <a:lnTo>
                  <a:pt x="88620" y="148590"/>
                </a:lnTo>
                <a:lnTo>
                  <a:pt x="90423" y="149860"/>
                </a:lnTo>
                <a:lnTo>
                  <a:pt x="100533" y="148590"/>
                </a:lnTo>
                <a:lnTo>
                  <a:pt x="102209" y="148590"/>
                </a:lnTo>
                <a:lnTo>
                  <a:pt x="102209" y="144780"/>
                </a:lnTo>
                <a:lnTo>
                  <a:pt x="97942" y="144780"/>
                </a:lnTo>
                <a:lnTo>
                  <a:pt x="97421" y="143510"/>
                </a:lnTo>
                <a:lnTo>
                  <a:pt x="94970" y="143510"/>
                </a:lnTo>
                <a:lnTo>
                  <a:pt x="90906" y="139700"/>
                </a:lnTo>
                <a:lnTo>
                  <a:pt x="91160" y="139700"/>
                </a:lnTo>
                <a:lnTo>
                  <a:pt x="91135" y="138430"/>
                </a:lnTo>
                <a:lnTo>
                  <a:pt x="93628" y="119380"/>
                </a:lnTo>
                <a:lnTo>
                  <a:pt x="94353" y="114300"/>
                </a:lnTo>
                <a:close/>
              </a:path>
              <a:path w="102869" h="156210">
                <a:moveTo>
                  <a:pt x="22415" y="147320"/>
                </a:moveTo>
                <a:lnTo>
                  <a:pt x="22110" y="147320"/>
                </a:lnTo>
                <a:lnTo>
                  <a:pt x="20878" y="148590"/>
                </a:lnTo>
                <a:lnTo>
                  <a:pt x="21268" y="148590"/>
                </a:lnTo>
                <a:lnTo>
                  <a:pt x="22415" y="147320"/>
                </a:lnTo>
                <a:close/>
              </a:path>
              <a:path w="102869" h="156210">
                <a:moveTo>
                  <a:pt x="84480" y="146050"/>
                </a:moveTo>
                <a:lnTo>
                  <a:pt x="78498" y="146050"/>
                </a:lnTo>
                <a:lnTo>
                  <a:pt x="80898" y="147320"/>
                </a:lnTo>
                <a:lnTo>
                  <a:pt x="83515" y="148590"/>
                </a:lnTo>
                <a:lnTo>
                  <a:pt x="84048" y="147320"/>
                </a:lnTo>
                <a:lnTo>
                  <a:pt x="84378" y="147320"/>
                </a:lnTo>
                <a:lnTo>
                  <a:pt x="84480" y="146050"/>
                </a:lnTo>
                <a:close/>
              </a:path>
              <a:path w="102869" h="156210">
                <a:moveTo>
                  <a:pt x="25361" y="144780"/>
                </a:moveTo>
                <a:lnTo>
                  <a:pt x="21335" y="144780"/>
                </a:lnTo>
                <a:lnTo>
                  <a:pt x="16255" y="147320"/>
                </a:lnTo>
                <a:lnTo>
                  <a:pt x="21323" y="146050"/>
                </a:lnTo>
                <a:lnTo>
                  <a:pt x="31280" y="146050"/>
                </a:lnTo>
                <a:lnTo>
                  <a:pt x="25361" y="144780"/>
                </a:lnTo>
                <a:close/>
              </a:path>
              <a:path w="102869" h="156210">
                <a:moveTo>
                  <a:pt x="16263" y="143574"/>
                </a:moveTo>
                <a:lnTo>
                  <a:pt x="20180" y="144780"/>
                </a:lnTo>
                <a:lnTo>
                  <a:pt x="20318" y="144533"/>
                </a:lnTo>
                <a:lnTo>
                  <a:pt x="16263" y="143574"/>
                </a:lnTo>
                <a:close/>
              </a:path>
              <a:path w="102869" h="156210">
                <a:moveTo>
                  <a:pt x="20615" y="144603"/>
                </a:moveTo>
                <a:lnTo>
                  <a:pt x="20548" y="144780"/>
                </a:lnTo>
                <a:lnTo>
                  <a:pt x="21361" y="144780"/>
                </a:lnTo>
                <a:lnTo>
                  <a:pt x="20615" y="144603"/>
                </a:lnTo>
                <a:close/>
              </a:path>
              <a:path w="102869" h="156210">
                <a:moveTo>
                  <a:pt x="25692" y="143510"/>
                </a:moveTo>
                <a:lnTo>
                  <a:pt x="21462" y="143510"/>
                </a:lnTo>
                <a:lnTo>
                  <a:pt x="21831" y="144780"/>
                </a:lnTo>
                <a:lnTo>
                  <a:pt x="25488" y="144780"/>
                </a:lnTo>
                <a:lnTo>
                  <a:pt x="25692" y="143510"/>
                </a:lnTo>
                <a:close/>
              </a:path>
              <a:path w="102869" h="156210">
                <a:moveTo>
                  <a:pt x="21031" y="143510"/>
                </a:moveTo>
                <a:lnTo>
                  <a:pt x="20891" y="143510"/>
                </a:lnTo>
                <a:lnTo>
                  <a:pt x="20318" y="144533"/>
                </a:lnTo>
                <a:lnTo>
                  <a:pt x="20615" y="144603"/>
                </a:lnTo>
                <a:lnTo>
                  <a:pt x="21031" y="143510"/>
                </a:lnTo>
                <a:close/>
              </a:path>
              <a:path w="102869" h="156210">
                <a:moveTo>
                  <a:pt x="16052" y="143510"/>
                </a:moveTo>
                <a:lnTo>
                  <a:pt x="16263" y="143574"/>
                </a:lnTo>
                <a:lnTo>
                  <a:pt x="16052" y="143510"/>
                </a:lnTo>
                <a:close/>
              </a:path>
              <a:path w="102869" h="156210">
                <a:moveTo>
                  <a:pt x="20205" y="141877"/>
                </a:moveTo>
                <a:lnTo>
                  <a:pt x="22072" y="143510"/>
                </a:lnTo>
                <a:lnTo>
                  <a:pt x="22037" y="143358"/>
                </a:lnTo>
                <a:lnTo>
                  <a:pt x="20205" y="141877"/>
                </a:lnTo>
                <a:close/>
              </a:path>
              <a:path w="102869" h="156210">
                <a:moveTo>
                  <a:pt x="33997" y="138430"/>
                </a:moveTo>
                <a:lnTo>
                  <a:pt x="19303" y="138430"/>
                </a:lnTo>
                <a:lnTo>
                  <a:pt x="21183" y="139700"/>
                </a:lnTo>
                <a:lnTo>
                  <a:pt x="22037" y="143358"/>
                </a:lnTo>
                <a:lnTo>
                  <a:pt x="22224" y="143510"/>
                </a:lnTo>
                <a:lnTo>
                  <a:pt x="22504" y="143510"/>
                </a:lnTo>
                <a:lnTo>
                  <a:pt x="21628" y="140970"/>
                </a:lnTo>
                <a:lnTo>
                  <a:pt x="27838" y="140970"/>
                </a:lnTo>
                <a:lnTo>
                  <a:pt x="29286" y="139700"/>
                </a:lnTo>
                <a:lnTo>
                  <a:pt x="34448" y="139700"/>
                </a:lnTo>
                <a:lnTo>
                  <a:pt x="33997" y="138430"/>
                </a:lnTo>
                <a:close/>
              </a:path>
              <a:path w="102869" h="156210">
                <a:moveTo>
                  <a:pt x="29578" y="139700"/>
                </a:moveTo>
                <a:lnTo>
                  <a:pt x="29286" y="139700"/>
                </a:lnTo>
                <a:lnTo>
                  <a:pt x="28994" y="142240"/>
                </a:lnTo>
                <a:lnTo>
                  <a:pt x="29273" y="142240"/>
                </a:lnTo>
                <a:lnTo>
                  <a:pt x="29578" y="139700"/>
                </a:lnTo>
                <a:close/>
              </a:path>
              <a:path w="102869" h="156210">
                <a:moveTo>
                  <a:pt x="34493" y="138430"/>
                </a:moveTo>
                <a:lnTo>
                  <a:pt x="33997" y="138430"/>
                </a:lnTo>
                <a:lnTo>
                  <a:pt x="35445" y="139700"/>
                </a:lnTo>
                <a:lnTo>
                  <a:pt x="34899" y="140970"/>
                </a:lnTo>
                <a:lnTo>
                  <a:pt x="30492" y="140970"/>
                </a:lnTo>
                <a:lnTo>
                  <a:pt x="30797" y="142240"/>
                </a:lnTo>
                <a:lnTo>
                  <a:pt x="38366" y="142240"/>
                </a:lnTo>
                <a:lnTo>
                  <a:pt x="40220" y="139700"/>
                </a:lnTo>
                <a:lnTo>
                  <a:pt x="35636" y="139700"/>
                </a:lnTo>
                <a:lnTo>
                  <a:pt x="34493" y="138430"/>
                </a:lnTo>
                <a:close/>
              </a:path>
              <a:path w="102869" h="156210">
                <a:moveTo>
                  <a:pt x="17716" y="139700"/>
                </a:moveTo>
                <a:lnTo>
                  <a:pt x="17513" y="139700"/>
                </a:lnTo>
                <a:lnTo>
                  <a:pt x="20205" y="141877"/>
                </a:lnTo>
                <a:lnTo>
                  <a:pt x="17716" y="139700"/>
                </a:lnTo>
                <a:close/>
              </a:path>
              <a:path w="102869" h="156210">
                <a:moveTo>
                  <a:pt x="34448" y="139700"/>
                </a:moveTo>
                <a:lnTo>
                  <a:pt x="29578" y="139700"/>
                </a:lnTo>
                <a:lnTo>
                  <a:pt x="30073" y="140970"/>
                </a:lnTo>
                <a:lnTo>
                  <a:pt x="34899" y="140970"/>
                </a:lnTo>
                <a:lnTo>
                  <a:pt x="34448" y="139700"/>
                </a:lnTo>
                <a:close/>
              </a:path>
              <a:path w="102869" h="156210">
                <a:moveTo>
                  <a:pt x="95554" y="106680"/>
                </a:moveTo>
                <a:lnTo>
                  <a:pt x="70357" y="106680"/>
                </a:lnTo>
                <a:lnTo>
                  <a:pt x="64566" y="113030"/>
                </a:lnTo>
                <a:lnTo>
                  <a:pt x="59499" y="119380"/>
                </a:lnTo>
                <a:lnTo>
                  <a:pt x="56324" y="121920"/>
                </a:lnTo>
                <a:lnTo>
                  <a:pt x="55625" y="123190"/>
                </a:lnTo>
                <a:lnTo>
                  <a:pt x="52006" y="124460"/>
                </a:lnTo>
                <a:lnTo>
                  <a:pt x="51955" y="125730"/>
                </a:lnTo>
                <a:lnTo>
                  <a:pt x="49301" y="127000"/>
                </a:lnTo>
                <a:lnTo>
                  <a:pt x="49199" y="128270"/>
                </a:lnTo>
                <a:lnTo>
                  <a:pt x="51231" y="130810"/>
                </a:lnTo>
                <a:lnTo>
                  <a:pt x="53517" y="133350"/>
                </a:lnTo>
                <a:lnTo>
                  <a:pt x="54330" y="133350"/>
                </a:lnTo>
                <a:lnTo>
                  <a:pt x="55016" y="134620"/>
                </a:lnTo>
                <a:lnTo>
                  <a:pt x="55194" y="134620"/>
                </a:lnTo>
                <a:lnTo>
                  <a:pt x="57073" y="137160"/>
                </a:lnTo>
                <a:lnTo>
                  <a:pt x="61340" y="139700"/>
                </a:lnTo>
                <a:lnTo>
                  <a:pt x="62306" y="140970"/>
                </a:lnTo>
                <a:lnTo>
                  <a:pt x="63068" y="140970"/>
                </a:lnTo>
                <a:lnTo>
                  <a:pt x="64223" y="139700"/>
                </a:lnTo>
                <a:lnTo>
                  <a:pt x="61721" y="135890"/>
                </a:lnTo>
                <a:lnTo>
                  <a:pt x="61747" y="134620"/>
                </a:lnTo>
                <a:lnTo>
                  <a:pt x="61340" y="132080"/>
                </a:lnTo>
                <a:lnTo>
                  <a:pt x="61556" y="129540"/>
                </a:lnTo>
                <a:lnTo>
                  <a:pt x="62991" y="128270"/>
                </a:lnTo>
                <a:lnTo>
                  <a:pt x="62991" y="127000"/>
                </a:lnTo>
                <a:lnTo>
                  <a:pt x="66478" y="127000"/>
                </a:lnTo>
                <a:lnTo>
                  <a:pt x="69621" y="123190"/>
                </a:lnTo>
                <a:lnTo>
                  <a:pt x="74345" y="120650"/>
                </a:lnTo>
                <a:lnTo>
                  <a:pt x="77850" y="116840"/>
                </a:lnTo>
                <a:lnTo>
                  <a:pt x="80263" y="114300"/>
                </a:lnTo>
                <a:lnTo>
                  <a:pt x="94353" y="114300"/>
                </a:lnTo>
                <a:lnTo>
                  <a:pt x="94716" y="111760"/>
                </a:lnTo>
                <a:lnTo>
                  <a:pt x="95630" y="109220"/>
                </a:lnTo>
                <a:lnTo>
                  <a:pt x="95554" y="106680"/>
                </a:lnTo>
                <a:close/>
              </a:path>
              <a:path w="102869" h="156210">
                <a:moveTo>
                  <a:pt x="39357" y="130810"/>
                </a:moveTo>
                <a:lnTo>
                  <a:pt x="10871" y="130810"/>
                </a:lnTo>
                <a:lnTo>
                  <a:pt x="11214" y="132080"/>
                </a:lnTo>
                <a:lnTo>
                  <a:pt x="4635" y="133350"/>
                </a:lnTo>
                <a:lnTo>
                  <a:pt x="36461" y="133350"/>
                </a:lnTo>
                <a:lnTo>
                  <a:pt x="36715" y="134620"/>
                </a:lnTo>
                <a:lnTo>
                  <a:pt x="36855" y="134620"/>
                </a:lnTo>
                <a:lnTo>
                  <a:pt x="36855" y="135890"/>
                </a:lnTo>
                <a:lnTo>
                  <a:pt x="32473" y="135890"/>
                </a:lnTo>
                <a:lnTo>
                  <a:pt x="36804" y="137160"/>
                </a:lnTo>
                <a:lnTo>
                  <a:pt x="36677" y="138430"/>
                </a:lnTo>
                <a:lnTo>
                  <a:pt x="36245" y="138430"/>
                </a:lnTo>
                <a:lnTo>
                  <a:pt x="35636" y="139700"/>
                </a:lnTo>
                <a:lnTo>
                  <a:pt x="40220" y="139700"/>
                </a:lnTo>
                <a:lnTo>
                  <a:pt x="40220" y="133350"/>
                </a:lnTo>
                <a:lnTo>
                  <a:pt x="39357" y="130810"/>
                </a:lnTo>
                <a:close/>
              </a:path>
              <a:path w="102869" h="156210">
                <a:moveTo>
                  <a:pt x="49682" y="115570"/>
                </a:moveTo>
                <a:lnTo>
                  <a:pt x="17144" y="115570"/>
                </a:lnTo>
                <a:lnTo>
                  <a:pt x="14630" y="116840"/>
                </a:lnTo>
                <a:lnTo>
                  <a:pt x="13144" y="118110"/>
                </a:lnTo>
                <a:lnTo>
                  <a:pt x="12255" y="118110"/>
                </a:lnTo>
                <a:lnTo>
                  <a:pt x="9550" y="121920"/>
                </a:lnTo>
                <a:lnTo>
                  <a:pt x="9143" y="123190"/>
                </a:lnTo>
                <a:lnTo>
                  <a:pt x="7785" y="123190"/>
                </a:lnTo>
                <a:lnTo>
                  <a:pt x="6578" y="124460"/>
                </a:lnTo>
                <a:lnTo>
                  <a:pt x="7442" y="125730"/>
                </a:lnTo>
                <a:lnTo>
                  <a:pt x="6908" y="125730"/>
                </a:lnTo>
                <a:lnTo>
                  <a:pt x="5930" y="127000"/>
                </a:lnTo>
                <a:lnTo>
                  <a:pt x="8000" y="128270"/>
                </a:lnTo>
                <a:lnTo>
                  <a:pt x="7810" y="129540"/>
                </a:lnTo>
                <a:lnTo>
                  <a:pt x="7454" y="129540"/>
                </a:lnTo>
                <a:lnTo>
                  <a:pt x="266" y="134620"/>
                </a:lnTo>
                <a:lnTo>
                  <a:pt x="0" y="135890"/>
                </a:lnTo>
                <a:lnTo>
                  <a:pt x="533" y="137160"/>
                </a:lnTo>
                <a:lnTo>
                  <a:pt x="2959" y="135890"/>
                </a:lnTo>
                <a:lnTo>
                  <a:pt x="12725" y="133350"/>
                </a:lnTo>
                <a:lnTo>
                  <a:pt x="4635" y="133350"/>
                </a:lnTo>
                <a:lnTo>
                  <a:pt x="8686" y="130810"/>
                </a:lnTo>
                <a:lnTo>
                  <a:pt x="39357" y="130810"/>
                </a:lnTo>
                <a:lnTo>
                  <a:pt x="37922" y="129540"/>
                </a:lnTo>
                <a:lnTo>
                  <a:pt x="38925" y="128270"/>
                </a:lnTo>
                <a:lnTo>
                  <a:pt x="39674" y="128270"/>
                </a:lnTo>
                <a:lnTo>
                  <a:pt x="41122" y="127000"/>
                </a:lnTo>
                <a:lnTo>
                  <a:pt x="43256" y="125730"/>
                </a:lnTo>
                <a:lnTo>
                  <a:pt x="47707" y="119841"/>
                </a:lnTo>
                <a:lnTo>
                  <a:pt x="47320" y="119380"/>
                </a:lnTo>
                <a:lnTo>
                  <a:pt x="47066" y="119380"/>
                </a:lnTo>
                <a:lnTo>
                  <a:pt x="49682" y="115570"/>
                </a:lnTo>
                <a:close/>
              </a:path>
              <a:path w="102869" h="156210">
                <a:moveTo>
                  <a:pt x="36461" y="133350"/>
                </a:moveTo>
                <a:lnTo>
                  <a:pt x="35166" y="133350"/>
                </a:lnTo>
                <a:lnTo>
                  <a:pt x="35509" y="134620"/>
                </a:lnTo>
                <a:lnTo>
                  <a:pt x="36169" y="134620"/>
                </a:lnTo>
                <a:lnTo>
                  <a:pt x="36461" y="133350"/>
                </a:lnTo>
                <a:close/>
              </a:path>
              <a:path w="102869" h="156210">
                <a:moveTo>
                  <a:pt x="66478" y="127000"/>
                </a:moveTo>
                <a:lnTo>
                  <a:pt x="62991" y="127000"/>
                </a:lnTo>
                <a:lnTo>
                  <a:pt x="64744" y="128270"/>
                </a:lnTo>
                <a:lnTo>
                  <a:pt x="65430" y="128270"/>
                </a:lnTo>
                <a:lnTo>
                  <a:pt x="66478" y="127000"/>
                </a:lnTo>
                <a:close/>
              </a:path>
              <a:path w="102869" h="156210">
                <a:moveTo>
                  <a:pt x="47752" y="119895"/>
                </a:moveTo>
                <a:lnTo>
                  <a:pt x="45059" y="124460"/>
                </a:lnTo>
                <a:lnTo>
                  <a:pt x="48412" y="120650"/>
                </a:lnTo>
                <a:lnTo>
                  <a:pt x="47752" y="119895"/>
                </a:lnTo>
                <a:close/>
              </a:path>
              <a:path w="102869" h="156210">
                <a:moveTo>
                  <a:pt x="48056" y="119380"/>
                </a:moveTo>
                <a:lnTo>
                  <a:pt x="47707" y="119841"/>
                </a:lnTo>
                <a:lnTo>
                  <a:pt x="48056" y="119380"/>
                </a:lnTo>
                <a:close/>
              </a:path>
              <a:path w="102869" h="156210">
                <a:moveTo>
                  <a:pt x="41541" y="95250"/>
                </a:moveTo>
                <a:lnTo>
                  <a:pt x="36829" y="95250"/>
                </a:lnTo>
                <a:lnTo>
                  <a:pt x="36575" y="97790"/>
                </a:lnTo>
                <a:lnTo>
                  <a:pt x="34531" y="100330"/>
                </a:lnTo>
                <a:lnTo>
                  <a:pt x="32994" y="102870"/>
                </a:lnTo>
                <a:lnTo>
                  <a:pt x="32283" y="104140"/>
                </a:lnTo>
                <a:lnTo>
                  <a:pt x="30568" y="106680"/>
                </a:lnTo>
                <a:lnTo>
                  <a:pt x="29908" y="109220"/>
                </a:lnTo>
                <a:lnTo>
                  <a:pt x="28981" y="110490"/>
                </a:lnTo>
                <a:lnTo>
                  <a:pt x="25526" y="111760"/>
                </a:lnTo>
                <a:lnTo>
                  <a:pt x="24739" y="111760"/>
                </a:lnTo>
                <a:lnTo>
                  <a:pt x="22453" y="113030"/>
                </a:lnTo>
                <a:lnTo>
                  <a:pt x="22110" y="113030"/>
                </a:lnTo>
                <a:lnTo>
                  <a:pt x="20485" y="114300"/>
                </a:lnTo>
                <a:lnTo>
                  <a:pt x="17805" y="115570"/>
                </a:lnTo>
                <a:lnTo>
                  <a:pt x="49682" y="115570"/>
                </a:lnTo>
                <a:lnTo>
                  <a:pt x="50266" y="116840"/>
                </a:lnTo>
                <a:lnTo>
                  <a:pt x="51942" y="114300"/>
                </a:lnTo>
                <a:lnTo>
                  <a:pt x="56540" y="109220"/>
                </a:lnTo>
                <a:lnTo>
                  <a:pt x="58572" y="107950"/>
                </a:lnTo>
                <a:lnTo>
                  <a:pt x="61023" y="105410"/>
                </a:lnTo>
                <a:lnTo>
                  <a:pt x="62763" y="102870"/>
                </a:lnTo>
                <a:lnTo>
                  <a:pt x="57149" y="102870"/>
                </a:lnTo>
                <a:lnTo>
                  <a:pt x="57073" y="101600"/>
                </a:lnTo>
                <a:lnTo>
                  <a:pt x="56324" y="100330"/>
                </a:lnTo>
                <a:lnTo>
                  <a:pt x="55918" y="100330"/>
                </a:lnTo>
                <a:lnTo>
                  <a:pt x="53517" y="97790"/>
                </a:lnTo>
                <a:lnTo>
                  <a:pt x="51282" y="97790"/>
                </a:lnTo>
                <a:lnTo>
                  <a:pt x="50050" y="96520"/>
                </a:lnTo>
                <a:lnTo>
                  <a:pt x="45669" y="96520"/>
                </a:lnTo>
                <a:lnTo>
                  <a:pt x="41541" y="95250"/>
                </a:lnTo>
                <a:close/>
              </a:path>
              <a:path w="102869" h="156210">
                <a:moveTo>
                  <a:pt x="102176" y="101600"/>
                </a:moveTo>
                <a:lnTo>
                  <a:pt x="63792" y="101600"/>
                </a:lnTo>
                <a:lnTo>
                  <a:pt x="63499" y="102870"/>
                </a:lnTo>
                <a:lnTo>
                  <a:pt x="63042" y="105410"/>
                </a:lnTo>
                <a:lnTo>
                  <a:pt x="63982" y="105410"/>
                </a:lnTo>
                <a:lnTo>
                  <a:pt x="65303" y="106680"/>
                </a:lnTo>
                <a:lnTo>
                  <a:pt x="102349" y="106680"/>
                </a:lnTo>
                <a:lnTo>
                  <a:pt x="102176" y="101600"/>
                </a:lnTo>
                <a:close/>
              </a:path>
              <a:path w="102869" h="156210">
                <a:moveTo>
                  <a:pt x="58483" y="101600"/>
                </a:moveTo>
                <a:lnTo>
                  <a:pt x="57149" y="102870"/>
                </a:lnTo>
                <a:lnTo>
                  <a:pt x="59715" y="102870"/>
                </a:lnTo>
                <a:lnTo>
                  <a:pt x="58483" y="101600"/>
                </a:lnTo>
                <a:close/>
              </a:path>
              <a:path w="102869" h="156210">
                <a:moveTo>
                  <a:pt x="89014" y="21590"/>
                </a:moveTo>
                <a:lnTo>
                  <a:pt x="73088" y="21590"/>
                </a:lnTo>
                <a:lnTo>
                  <a:pt x="70637" y="24130"/>
                </a:lnTo>
                <a:lnTo>
                  <a:pt x="68922" y="27940"/>
                </a:lnTo>
                <a:lnTo>
                  <a:pt x="67589" y="30480"/>
                </a:lnTo>
                <a:lnTo>
                  <a:pt x="66217" y="36830"/>
                </a:lnTo>
                <a:lnTo>
                  <a:pt x="64769" y="46990"/>
                </a:lnTo>
                <a:lnTo>
                  <a:pt x="64719" y="49530"/>
                </a:lnTo>
                <a:lnTo>
                  <a:pt x="64363" y="50800"/>
                </a:lnTo>
                <a:lnTo>
                  <a:pt x="64414" y="52070"/>
                </a:lnTo>
                <a:lnTo>
                  <a:pt x="63715" y="58420"/>
                </a:lnTo>
                <a:lnTo>
                  <a:pt x="63690" y="63500"/>
                </a:lnTo>
                <a:lnTo>
                  <a:pt x="64096" y="63500"/>
                </a:lnTo>
                <a:lnTo>
                  <a:pt x="63576" y="67310"/>
                </a:lnTo>
                <a:lnTo>
                  <a:pt x="63576" y="80010"/>
                </a:lnTo>
                <a:lnTo>
                  <a:pt x="64388" y="81280"/>
                </a:lnTo>
                <a:lnTo>
                  <a:pt x="64846" y="85090"/>
                </a:lnTo>
                <a:lnTo>
                  <a:pt x="65100" y="87630"/>
                </a:lnTo>
                <a:lnTo>
                  <a:pt x="64528" y="90170"/>
                </a:lnTo>
                <a:lnTo>
                  <a:pt x="64465" y="93980"/>
                </a:lnTo>
                <a:lnTo>
                  <a:pt x="64338" y="96520"/>
                </a:lnTo>
                <a:lnTo>
                  <a:pt x="59715" y="102870"/>
                </a:lnTo>
                <a:lnTo>
                  <a:pt x="62763" y="102870"/>
                </a:lnTo>
                <a:lnTo>
                  <a:pt x="63792" y="101600"/>
                </a:lnTo>
                <a:lnTo>
                  <a:pt x="102176" y="101600"/>
                </a:lnTo>
                <a:lnTo>
                  <a:pt x="101472" y="78740"/>
                </a:lnTo>
                <a:lnTo>
                  <a:pt x="100685" y="73660"/>
                </a:lnTo>
                <a:lnTo>
                  <a:pt x="98988" y="64770"/>
                </a:lnTo>
                <a:lnTo>
                  <a:pt x="96870" y="54610"/>
                </a:lnTo>
                <a:lnTo>
                  <a:pt x="93192" y="39370"/>
                </a:lnTo>
                <a:lnTo>
                  <a:pt x="92671" y="39370"/>
                </a:lnTo>
                <a:lnTo>
                  <a:pt x="88823" y="31750"/>
                </a:lnTo>
                <a:lnTo>
                  <a:pt x="87452" y="29210"/>
                </a:lnTo>
                <a:lnTo>
                  <a:pt x="86283" y="26670"/>
                </a:lnTo>
                <a:lnTo>
                  <a:pt x="86817" y="25400"/>
                </a:lnTo>
                <a:lnTo>
                  <a:pt x="86969" y="24130"/>
                </a:lnTo>
                <a:lnTo>
                  <a:pt x="88239" y="24130"/>
                </a:lnTo>
                <a:lnTo>
                  <a:pt x="88645" y="22860"/>
                </a:lnTo>
                <a:lnTo>
                  <a:pt x="89204" y="22860"/>
                </a:lnTo>
                <a:lnTo>
                  <a:pt x="89014" y="21590"/>
                </a:lnTo>
                <a:close/>
              </a:path>
              <a:path w="102869" h="156210">
                <a:moveTo>
                  <a:pt x="89446" y="20320"/>
                </a:moveTo>
                <a:lnTo>
                  <a:pt x="72847" y="20320"/>
                </a:lnTo>
                <a:lnTo>
                  <a:pt x="73113" y="21590"/>
                </a:lnTo>
                <a:lnTo>
                  <a:pt x="89522" y="21590"/>
                </a:lnTo>
                <a:lnTo>
                  <a:pt x="89446" y="20320"/>
                </a:lnTo>
                <a:close/>
              </a:path>
              <a:path w="102869" h="156210">
                <a:moveTo>
                  <a:pt x="89928" y="19050"/>
                </a:moveTo>
                <a:lnTo>
                  <a:pt x="73240" y="19050"/>
                </a:lnTo>
                <a:lnTo>
                  <a:pt x="72593" y="20320"/>
                </a:lnTo>
                <a:lnTo>
                  <a:pt x="89814" y="20320"/>
                </a:lnTo>
                <a:lnTo>
                  <a:pt x="89928" y="19050"/>
                </a:lnTo>
                <a:close/>
              </a:path>
              <a:path w="102869" h="156210">
                <a:moveTo>
                  <a:pt x="92049" y="13970"/>
                </a:moveTo>
                <a:lnTo>
                  <a:pt x="91465" y="13970"/>
                </a:lnTo>
                <a:lnTo>
                  <a:pt x="90335" y="15240"/>
                </a:lnTo>
                <a:lnTo>
                  <a:pt x="72936" y="15240"/>
                </a:lnTo>
                <a:lnTo>
                  <a:pt x="73215" y="16510"/>
                </a:lnTo>
                <a:lnTo>
                  <a:pt x="72199" y="16510"/>
                </a:lnTo>
                <a:lnTo>
                  <a:pt x="72529" y="19050"/>
                </a:lnTo>
                <a:lnTo>
                  <a:pt x="90703" y="19050"/>
                </a:lnTo>
                <a:lnTo>
                  <a:pt x="91630" y="17780"/>
                </a:lnTo>
                <a:lnTo>
                  <a:pt x="90627" y="16510"/>
                </a:lnTo>
                <a:lnTo>
                  <a:pt x="92049" y="13970"/>
                </a:lnTo>
                <a:close/>
              </a:path>
              <a:path w="102869" h="156210">
                <a:moveTo>
                  <a:pt x="90042" y="13970"/>
                </a:moveTo>
                <a:lnTo>
                  <a:pt x="72415" y="13970"/>
                </a:lnTo>
                <a:lnTo>
                  <a:pt x="72339" y="15240"/>
                </a:lnTo>
                <a:lnTo>
                  <a:pt x="90106" y="15240"/>
                </a:lnTo>
                <a:lnTo>
                  <a:pt x="90042" y="13970"/>
                </a:lnTo>
                <a:close/>
              </a:path>
              <a:path w="102869" h="156210">
                <a:moveTo>
                  <a:pt x="83057" y="0"/>
                </a:moveTo>
                <a:lnTo>
                  <a:pt x="71221" y="8890"/>
                </a:lnTo>
                <a:lnTo>
                  <a:pt x="71526" y="13970"/>
                </a:lnTo>
                <a:lnTo>
                  <a:pt x="90919" y="13970"/>
                </a:lnTo>
                <a:lnTo>
                  <a:pt x="90525" y="12700"/>
                </a:lnTo>
                <a:lnTo>
                  <a:pt x="95986" y="8890"/>
                </a:lnTo>
                <a:lnTo>
                  <a:pt x="94919" y="7620"/>
                </a:lnTo>
                <a:lnTo>
                  <a:pt x="88976" y="7620"/>
                </a:lnTo>
                <a:lnTo>
                  <a:pt x="89103" y="6350"/>
                </a:lnTo>
                <a:lnTo>
                  <a:pt x="88925" y="6350"/>
                </a:lnTo>
                <a:lnTo>
                  <a:pt x="88544" y="5080"/>
                </a:lnTo>
                <a:lnTo>
                  <a:pt x="86550" y="5080"/>
                </a:lnTo>
                <a:lnTo>
                  <a:pt x="86271" y="3810"/>
                </a:lnTo>
                <a:lnTo>
                  <a:pt x="85394" y="3810"/>
                </a:lnTo>
                <a:lnTo>
                  <a:pt x="83057" y="0"/>
                </a:lnTo>
                <a:close/>
              </a:path>
            </a:pathLst>
          </a:custGeom>
          <a:solidFill>
            <a:srgbClr val="221F1F"/>
          </a:solidFill>
        </p:spPr>
        <p:txBody>
          <a:bodyPr wrap="square" lIns="0" tIns="0" rIns="0" bIns="0" rtlCol="0"/>
          <a:lstStyle/>
          <a:p>
            <a:endParaRPr/>
          </a:p>
        </p:txBody>
      </p:sp>
      <p:sp>
        <p:nvSpPr>
          <p:cNvPr id="2456" name="object 2456"/>
          <p:cNvSpPr/>
          <p:nvPr/>
        </p:nvSpPr>
        <p:spPr>
          <a:xfrm>
            <a:off x="5666275" y="3011360"/>
            <a:ext cx="69164" cy="179069"/>
          </a:xfrm>
          <a:prstGeom prst="rect">
            <a:avLst/>
          </a:prstGeom>
          <a:blipFill>
            <a:blip r:embed="rId26" cstate="print"/>
            <a:stretch>
              <a:fillRect/>
            </a:stretch>
          </a:blipFill>
        </p:spPr>
        <p:txBody>
          <a:bodyPr wrap="square" lIns="0" tIns="0" rIns="0" bIns="0" rtlCol="0"/>
          <a:lstStyle/>
          <a:p>
            <a:endParaRPr/>
          </a:p>
        </p:txBody>
      </p:sp>
      <p:sp>
        <p:nvSpPr>
          <p:cNvPr id="2457" name="object 2457"/>
          <p:cNvSpPr/>
          <p:nvPr/>
        </p:nvSpPr>
        <p:spPr>
          <a:xfrm>
            <a:off x="1953209" y="3053359"/>
            <a:ext cx="71120" cy="71120"/>
          </a:xfrm>
          <a:custGeom>
            <a:avLst/>
            <a:gdLst/>
            <a:ahLst/>
            <a:cxnLst/>
            <a:rect l="l" t="t" r="r" b="b"/>
            <a:pathLst>
              <a:path w="71119" h="71119">
                <a:moveTo>
                  <a:pt x="0" y="70573"/>
                </a:moveTo>
                <a:lnTo>
                  <a:pt x="70573" y="70573"/>
                </a:lnTo>
                <a:lnTo>
                  <a:pt x="70573" y="0"/>
                </a:lnTo>
                <a:lnTo>
                  <a:pt x="0" y="0"/>
                </a:lnTo>
                <a:lnTo>
                  <a:pt x="0" y="70573"/>
                </a:lnTo>
                <a:close/>
              </a:path>
            </a:pathLst>
          </a:custGeom>
          <a:solidFill>
            <a:srgbClr val="221F1F"/>
          </a:solidFill>
        </p:spPr>
        <p:txBody>
          <a:bodyPr wrap="square" lIns="0" tIns="0" rIns="0" bIns="0" rtlCol="0"/>
          <a:lstStyle/>
          <a:p>
            <a:endParaRPr/>
          </a:p>
        </p:txBody>
      </p:sp>
      <p:sp>
        <p:nvSpPr>
          <p:cNvPr id="2458" name="object 2458"/>
          <p:cNvSpPr/>
          <p:nvPr/>
        </p:nvSpPr>
        <p:spPr>
          <a:xfrm>
            <a:off x="2085042" y="2973174"/>
            <a:ext cx="50800" cy="153670"/>
          </a:xfrm>
          <a:custGeom>
            <a:avLst/>
            <a:gdLst/>
            <a:ahLst/>
            <a:cxnLst/>
            <a:rect l="l" t="t" r="r" b="b"/>
            <a:pathLst>
              <a:path w="50800" h="153669">
                <a:moveTo>
                  <a:pt x="30645" y="149859"/>
                </a:moveTo>
                <a:lnTo>
                  <a:pt x="13893" y="149859"/>
                </a:lnTo>
                <a:lnTo>
                  <a:pt x="14833" y="151129"/>
                </a:lnTo>
                <a:lnTo>
                  <a:pt x="16065" y="152399"/>
                </a:lnTo>
                <a:lnTo>
                  <a:pt x="19608" y="152399"/>
                </a:lnTo>
                <a:lnTo>
                  <a:pt x="22733" y="153669"/>
                </a:lnTo>
                <a:lnTo>
                  <a:pt x="30340" y="153669"/>
                </a:lnTo>
                <a:lnTo>
                  <a:pt x="30568" y="152399"/>
                </a:lnTo>
                <a:lnTo>
                  <a:pt x="30645" y="149859"/>
                </a:lnTo>
                <a:close/>
              </a:path>
              <a:path w="50800" h="153669">
                <a:moveTo>
                  <a:pt x="50380" y="147319"/>
                </a:moveTo>
                <a:lnTo>
                  <a:pt x="40894" y="147319"/>
                </a:lnTo>
                <a:lnTo>
                  <a:pt x="41211" y="148589"/>
                </a:lnTo>
                <a:lnTo>
                  <a:pt x="40805" y="149859"/>
                </a:lnTo>
                <a:lnTo>
                  <a:pt x="41325" y="151129"/>
                </a:lnTo>
                <a:lnTo>
                  <a:pt x="47688" y="151129"/>
                </a:lnTo>
                <a:lnTo>
                  <a:pt x="49377" y="149859"/>
                </a:lnTo>
                <a:lnTo>
                  <a:pt x="50126" y="149859"/>
                </a:lnTo>
                <a:lnTo>
                  <a:pt x="50380" y="147319"/>
                </a:lnTo>
                <a:close/>
              </a:path>
              <a:path w="50800" h="153669">
                <a:moveTo>
                  <a:pt x="28714" y="133349"/>
                </a:moveTo>
                <a:lnTo>
                  <a:pt x="14490" y="133349"/>
                </a:lnTo>
                <a:lnTo>
                  <a:pt x="14224" y="134619"/>
                </a:lnTo>
                <a:lnTo>
                  <a:pt x="14490" y="137159"/>
                </a:lnTo>
                <a:lnTo>
                  <a:pt x="15735" y="138429"/>
                </a:lnTo>
                <a:lnTo>
                  <a:pt x="14986" y="139699"/>
                </a:lnTo>
                <a:lnTo>
                  <a:pt x="15227" y="140969"/>
                </a:lnTo>
                <a:lnTo>
                  <a:pt x="16573" y="144779"/>
                </a:lnTo>
                <a:lnTo>
                  <a:pt x="16268" y="146049"/>
                </a:lnTo>
                <a:lnTo>
                  <a:pt x="17030" y="147319"/>
                </a:lnTo>
                <a:lnTo>
                  <a:pt x="15468" y="147319"/>
                </a:lnTo>
                <a:lnTo>
                  <a:pt x="14274" y="148589"/>
                </a:lnTo>
                <a:lnTo>
                  <a:pt x="14058" y="149859"/>
                </a:lnTo>
                <a:lnTo>
                  <a:pt x="30822" y="149859"/>
                </a:lnTo>
                <a:lnTo>
                  <a:pt x="30543" y="148589"/>
                </a:lnTo>
                <a:lnTo>
                  <a:pt x="30226" y="147319"/>
                </a:lnTo>
                <a:lnTo>
                  <a:pt x="30226" y="146049"/>
                </a:lnTo>
                <a:lnTo>
                  <a:pt x="29616" y="144779"/>
                </a:lnTo>
                <a:lnTo>
                  <a:pt x="30467" y="144779"/>
                </a:lnTo>
                <a:lnTo>
                  <a:pt x="30314" y="143509"/>
                </a:lnTo>
                <a:lnTo>
                  <a:pt x="30721" y="142239"/>
                </a:lnTo>
                <a:lnTo>
                  <a:pt x="30734" y="140969"/>
                </a:lnTo>
                <a:lnTo>
                  <a:pt x="30365" y="139699"/>
                </a:lnTo>
                <a:lnTo>
                  <a:pt x="30010" y="139699"/>
                </a:lnTo>
                <a:lnTo>
                  <a:pt x="30340" y="138429"/>
                </a:lnTo>
                <a:lnTo>
                  <a:pt x="30568" y="138429"/>
                </a:lnTo>
                <a:lnTo>
                  <a:pt x="30073" y="137159"/>
                </a:lnTo>
                <a:lnTo>
                  <a:pt x="29349" y="134619"/>
                </a:lnTo>
                <a:lnTo>
                  <a:pt x="29019" y="134619"/>
                </a:lnTo>
                <a:lnTo>
                  <a:pt x="28714" y="133349"/>
                </a:lnTo>
                <a:close/>
              </a:path>
              <a:path w="50800" h="153669">
                <a:moveTo>
                  <a:pt x="49745" y="142239"/>
                </a:moveTo>
                <a:lnTo>
                  <a:pt x="40017" y="142239"/>
                </a:lnTo>
                <a:lnTo>
                  <a:pt x="39979" y="143509"/>
                </a:lnTo>
                <a:lnTo>
                  <a:pt x="39890" y="144779"/>
                </a:lnTo>
                <a:lnTo>
                  <a:pt x="41224" y="147319"/>
                </a:lnTo>
                <a:lnTo>
                  <a:pt x="50292" y="147319"/>
                </a:lnTo>
                <a:lnTo>
                  <a:pt x="50050" y="146049"/>
                </a:lnTo>
                <a:lnTo>
                  <a:pt x="49301" y="146049"/>
                </a:lnTo>
                <a:lnTo>
                  <a:pt x="49707" y="143509"/>
                </a:lnTo>
                <a:lnTo>
                  <a:pt x="49745" y="142239"/>
                </a:lnTo>
                <a:close/>
              </a:path>
              <a:path w="50800" h="153669">
                <a:moveTo>
                  <a:pt x="48806" y="140969"/>
                </a:moveTo>
                <a:lnTo>
                  <a:pt x="39458" y="140969"/>
                </a:lnTo>
                <a:lnTo>
                  <a:pt x="39763" y="143509"/>
                </a:lnTo>
                <a:lnTo>
                  <a:pt x="40017" y="142239"/>
                </a:lnTo>
                <a:lnTo>
                  <a:pt x="48475" y="142239"/>
                </a:lnTo>
                <a:lnTo>
                  <a:pt x="48806" y="140969"/>
                </a:lnTo>
                <a:close/>
              </a:path>
              <a:path w="50800" h="153669">
                <a:moveTo>
                  <a:pt x="49466" y="139699"/>
                </a:moveTo>
                <a:lnTo>
                  <a:pt x="38011" y="139699"/>
                </a:lnTo>
                <a:lnTo>
                  <a:pt x="39890" y="140969"/>
                </a:lnTo>
                <a:lnTo>
                  <a:pt x="49466" y="140969"/>
                </a:lnTo>
                <a:lnTo>
                  <a:pt x="49466" y="139699"/>
                </a:lnTo>
                <a:close/>
              </a:path>
              <a:path w="50800" h="153669">
                <a:moveTo>
                  <a:pt x="48247" y="129539"/>
                </a:moveTo>
                <a:lnTo>
                  <a:pt x="33642" y="129539"/>
                </a:lnTo>
                <a:lnTo>
                  <a:pt x="34226" y="132079"/>
                </a:lnTo>
                <a:lnTo>
                  <a:pt x="35077" y="134619"/>
                </a:lnTo>
                <a:lnTo>
                  <a:pt x="36055" y="134619"/>
                </a:lnTo>
                <a:lnTo>
                  <a:pt x="36271" y="135889"/>
                </a:lnTo>
                <a:lnTo>
                  <a:pt x="36766" y="137159"/>
                </a:lnTo>
                <a:lnTo>
                  <a:pt x="37172" y="137159"/>
                </a:lnTo>
                <a:lnTo>
                  <a:pt x="36753" y="138429"/>
                </a:lnTo>
                <a:lnTo>
                  <a:pt x="37439" y="139699"/>
                </a:lnTo>
                <a:lnTo>
                  <a:pt x="49961" y="139699"/>
                </a:lnTo>
                <a:lnTo>
                  <a:pt x="49136" y="135889"/>
                </a:lnTo>
                <a:lnTo>
                  <a:pt x="49339" y="133349"/>
                </a:lnTo>
                <a:lnTo>
                  <a:pt x="49174" y="132079"/>
                </a:lnTo>
                <a:lnTo>
                  <a:pt x="48247" y="129539"/>
                </a:lnTo>
                <a:close/>
              </a:path>
              <a:path w="50800" h="153669">
                <a:moveTo>
                  <a:pt x="34607" y="71119"/>
                </a:moveTo>
                <a:lnTo>
                  <a:pt x="4508" y="71119"/>
                </a:lnTo>
                <a:lnTo>
                  <a:pt x="5588" y="72389"/>
                </a:lnTo>
                <a:lnTo>
                  <a:pt x="5346" y="72389"/>
                </a:lnTo>
                <a:lnTo>
                  <a:pt x="5308" y="73659"/>
                </a:lnTo>
                <a:lnTo>
                  <a:pt x="5003" y="74929"/>
                </a:lnTo>
                <a:lnTo>
                  <a:pt x="5473" y="76199"/>
                </a:lnTo>
                <a:lnTo>
                  <a:pt x="5880" y="76199"/>
                </a:lnTo>
                <a:lnTo>
                  <a:pt x="5334" y="78739"/>
                </a:lnTo>
                <a:lnTo>
                  <a:pt x="4584" y="80009"/>
                </a:lnTo>
                <a:lnTo>
                  <a:pt x="4673" y="83819"/>
                </a:lnTo>
                <a:lnTo>
                  <a:pt x="5588" y="85089"/>
                </a:lnTo>
                <a:lnTo>
                  <a:pt x="4991" y="87629"/>
                </a:lnTo>
                <a:lnTo>
                  <a:pt x="5067" y="88899"/>
                </a:lnTo>
                <a:lnTo>
                  <a:pt x="5270" y="90169"/>
                </a:lnTo>
                <a:lnTo>
                  <a:pt x="5080" y="93979"/>
                </a:lnTo>
                <a:lnTo>
                  <a:pt x="6159" y="97789"/>
                </a:lnTo>
                <a:lnTo>
                  <a:pt x="6731" y="99059"/>
                </a:lnTo>
                <a:lnTo>
                  <a:pt x="6692" y="101599"/>
                </a:lnTo>
                <a:lnTo>
                  <a:pt x="7416" y="104139"/>
                </a:lnTo>
                <a:lnTo>
                  <a:pt x="8077" y="105409"/>
                </a:lnTo>
                <a:lnTo>
                  <a:pt x="9537" y="109219"/>
                </a:lnTo>
                <a:lnTo>
                  <a:pt x="10744" y="113029"/>
                </a:lnTo>
                <a:lnTo>
                  <a:pt x="10426" y="115569"/>
                </a:lnTo>
                <a:lnTo>
                  <a:pt x="11582" y="120649"/>
                </a:lnTo>
                <a:lnTo>
                  <a:pt x="12103" y="120649"/>
                </a:lnTo>
                <a:lnTo>
                  <a:pt x="11049" y="121919"/>
                </a:lnTo>
                <a:lnTo>
                  <a:pt x="10668" y="123189"/>
                </a:lnTo>
                <a:lnTo>
                  <a:pt x="11671" y="126999"/>
                </a:lnTo>
                <a:lnTo>
                  <a:pt x="12788" y="128269"/>
                </a:lnTo>
                <a:lnTo>
                  <a:pt x="12611" y="129539"/>
                </a:lnTo>
                <a:lnTo>
                  <a:pt x="13055" y="130809"/>
                </a:lnTo>
                <a:lnTo>
                  <a:pt x="14833" y="133349"/>
                </a:lnTo>
                <a:lnTo>
                  <a:pt x="28841" y="133349"/>
                </a:lnTo>
                <a:lnTo>
                  <a:pt x="29679" y="132079"/>
                </a:lnTo>
                <a:lnTo>
                  <a:pt x="29032" y="132079"/>
                </a:lnTo>
                <a:lnTo>
                  <a:pt x="28409" y="130809"/>
                </a:lnTo>
                <a:lnTo>
                  <a:pt x="28168" y="130809"/>
                </a:lnTo>
                <a:lnTo>
                  <a:pt x="28282" y="124459"/>
                </a:lnTo>
                <a:lnTo>
                  <a:pt x="26784" y="120649"/>
                </a:lnTo>
                <a:lnTo>
                  <a:pt x="25882" y="119379"/>
                </a:lnTo>
                <a:lnTo>
                  <a:pt x="25704" y="116839"/>
                </a:lnTo>
                <a:lnTo>
                  <a:pt x="25450" y="115569"/>
                </a:lnTo>
                <a:lnTo>
                  <a:pt x="25146" y="113029"/>
                </a:lnTo>
                <a:lnTo>
                  <a:pt x="24714" y="111759"/>
                </a:lnTo>
                <a:lnTo>
                  <a:pt x="24892" y="111759"/>
                </a:lnTo>
                <a:lnTo>
                  <a:pt x="25031" y="109219"/>
                </a:lnTo>
                <a:lnTo>
                  <a:pt x="24815" y="109219"/>
                </a:lnTo>
                <a:lnTo>
                  <a:pt x="24739" y="104139"/>
                </a:lnTo>
                <a:lnTo>
                  <a:pt x="38760" y="104139"/>
                </a:lnTo>
                <a:lnTo>
                  <a:pt x="37655" y="102869"/>
                </a:lnTo>
                <a:lnTo>
                  <a:pt x="37655" y="101599"/>
                </a:lnTo>
                <a:lnTo>
                  <a:pt x="37388" y="99059"/>
                </a:lnTo>
                <a:lnTo>
                  <a:pt x="37312" y="96519"/>
                </a:lnTo>
                <a:lnTo>
                  <a:pt x="37020" y="93979"/>
                </a:lnTo>
                <a:lnTo>
                  <a:pt x="36766" y="91439"/>
                </a:lnTo>
                <a:lnTo>
                  <a:pt x="36474" y="87629"/>
                </a:lnTo>
                <a:lnTo>
                  <a:pt x="35915" y="85089"/>
                </a:lnTo>
                <a:lnTo>
                  <a:pt x="35648" y="82549"/>
                </a:lnTo>
                <a:lnTo>
                  <a:pt x="35458" y="81279"/>
                </a:lnTo>
                <a:lnTo>
                  <a:pt x="35166" y="81279"/>
                </a:lnTo>
                <a:lnTo>
                  <a:pt x="35077" y="78739"/>
                </a:lnTo>
                <a:lnTo>
                  <a:pt x="35445" y="78739"/>
                </a:lnTo>
                <a:lnTo>
                  <a:pt x="34505" y="74929"/>
                </a:lnTo>
                <a:lnTo>
                  <a:pt x="34823" y="74929"/>
                </a:lnTo>
                <a:lnTo>
                  <a:pt x="34823" y="73659"/>
                </a:lnTo>
                <a:lnTo>
                  <a:pt x="34429" y="72389"/>
                </a:lnTo>
                <a:lnTo>
                  <a:pt x="34607" y="71119"/>
                </a:lnTo>
                <a:close/>
              </a:path>
              <a:path w="50800" h="153669">
                <a:moveTo>
                  <a:pt x="40246" y="109219"/>
                </a:moveTo>
                <a:lnTo>
                  <a:pt x="27597" y="109219"/>
                </a:lnTo>
                <a:lnTo>
                  <a:pt x="27266" y="115569"/>
                </a:lnTo>
                <a:lnTo>
                  <a:pt x="27597" y="118109"/>
                </a:lnTo>
                <a:lnTo>
                  <a:pt x="28727" y="120649"/>
                </a:lnTo>
                <a:lnTo>
                  <a:pt x="31470" y="124459"/>
                </a:lnTo>
                <a:lnTo>
                  <a:pt x="31902" y="126999"/>
                </a:lnTo>
                <a:lnTo>
                  <a:pt x="32651" y="128269"/>
                </a:lnTo>
                <a:lnTo>
                  <a:pt x="33667" y="129539"/>
                </a:lnTo>
                <a:lnTo>
                  <a:pt x="47790" y="129539"/>
                </a:lnTo>
                <a:lnTo>
                  <a:pt x="47421" y="126999"/>
                </a:lnTo>
                <a:lnTo>
                  <a:pt x="46710" y="126999"/>
                </a:lnTo>
                <a:lnTo>
                  <a:pt x="45046" y="124459"/>
                </a:lnTo>
                <a:lnTo>
                  <a:pt x="44627" y="123189"/>
                </a:lnTo>
                <a:lnTo>
                  <a:pt x="44361" y="121919"/>
                </a:lnTo>
                <a:lnTo>
                  <a:pt x="43662" y="120649"/>
                </a:lnTo>
                <a:lnTo>
                  <a:pt x="43421" y="119379"/>
                </a:lnTo>
                <a:lnTo>
                  <a:pt x="42379" y="116839"/>
                </a:lnTo>
                <a:lnTo>
                  <a:pt x="41922" y="115569"/>
                </a:lnTo>
                <a:lnTo>
                  <a:pt x="41694" y="115569"/>
                </a:lnTo>
                <a:lnTo>
                  <a:pt x="41541" y="114299"/>
                </a:lnTo>
                <a:lnTo>
                  <a:pt x="40716" y="113029"/>
                </a:lnTo>
                <a:lnTo>
                  <a:pt x="40449" y="113029"/>
                </a:lnTo>
                <a:lnTo>
                  <a:pt x="40303" y="111759"/>
                </a:lnTo>
                <a:lnTo>
                  <a:pt x="39585" y="111759"/>
                </a:lnTo>
                <a:lnTo>
                  <a:pt x="40246" y="109219"/>
                </a:lnTo>
                <a:close/>
              </a:path>
              <a:path w="50800" h="153669">
                <a:moveTo>
                  <a:pt x="40157" y="110489"/>
                </a:moveTo>
                <a:lnTo>
                  <a:pt x="39585" y="111759"/>
                </a:lnTo>
                <a:lnTo>
                  <a:pt x="40303" y="111759"/>
                </a:lnTo>
                <a:lnTo>
                  <a:pt x="40157" y="110489"/>
                </a:lnTo>
                <a:close/>
              </a:path>
              <a:path w="50800" h="153669">
                <a:moveTo>
                  <a:pt x="39014" y="107949"/>
                </a:moveTo>
                <a:lnTo>
                  <a:pt x="26530" y="107949"/>
                </a:lnTo>
                <a:lnTo>
                  <a:pt x="26924" y="109219"/>
                </a:lnTo>
                <a:lnTo>
                  <a:pt x="40017" y="109219"/>
                </a:lnTo>
                <a:lnTo>
                  <a:pt x="39014" y="107949"/>
                </a:lnTo>
                <a:close/>
              </a:path>
              <a:path w="50800" h="153669">
                <a:moveTo>
                  <a:pt x="38912" y="104139"/>
                </a:moveTo>
                <a:lnTo>
                  <a:pt x="24739" y="104139"/>
                </a:lnTo>
                <a:lnTo>
                  <a:pt x="25400" y="106679"/>
                </a:lnTo>
                <a:lnTo>
                  <a:pt x="26352" y="107949"/>
                </a:lnTo>
                <a:lnTo>
                  <a:pt x="39192" y="107949"/>
                </a:lnTo>
                <a:lnTo>
                  <a:pt x="39077" y="106679"/>
                </a:lnTo>
                <a:lnTo>
                  <a:pt x="38912" y="104139"/>
                </a:lnTo>
                <a:close/>
              </a:path>
              <a:path w="50800" h="153669">
                <a:moveTo>
                  <a:pt x="35140" y="80009"/>
                </a:moveTo>
                <a:lnTo>
                  <a:pt x="35166" y="81279"/>
                </a:lnTo>
                <a:lnTo>
                  <a:pt x="35458" y="81279"/>
                </a:lnTo>
                <a:lnTo>
                  <a:pt x="35140" y="80009"/>
                </a:lnTo>
                <a:close/>
              </a:path>
              <a:path w="50800" h="153669">
                <a:moveTo>
                  <a:pt x="35814" y="71119"/>
                </a:moveTo>
                <a:lnTo>
                  <a:pt x="34607" y="71119"/>
                </a:lnTo>
                <a:lnTo>
                  <a:pt x="35585" y="72389"/>
                </a:lnTo>
                <a:lnTo>
                  <a:pt x="35814" y="71119"/>
                </a:lnTo>
                <a:close/>
              </a:path>
              <a:path w="50800" h="153669">
                <a:moveTo>
                  <a:pt x="33121" y="26669"/>
                </a:moveTo>
                <a:lnTo>
                  <a:pt x="6692" y="26669"/>
                </a:lnTo>
                <a:lnTo>
                  <a:pt x="3771" y="29209"/>
                </a:lnTo>
                <a:lnTo>
                  <a:pt x="2387" y="30479"/>
                </a:lnTo>
                <a:lnTo>
                  <a:pt x="1384" y="34289"/>
                </a:lnTo>
                <a:lnTo>
                  <a:pt x="1041" y="34289"/>
                </a:lnTo>
                <a:lnTo>
                  <a:pt x="977" y="36829"/>
                </a:lnTo>
                <a:lnTo>
                  <a:pt x="558" y="38099"/>
                </a:lnTo>
                <a:lnTo>
                  <a:pt x="0" y="44449"/>
                </a:lnTo>
                <a:lnTo>
                  <a:pt x="838" y="48259"/>
                </a:lnTo>
                <a:lnTo>
                  <a:pt x="1371" y="49529"/>
                </a:lnTo>
                <a:lnTo>
                  <a:pt x="1524" y="50799"/>
                </a:lnTo>
                <a:lnTo>
                  <a:pt x="2032" y="52069"/>
                </a:lnTo>
                <a:lnTo>
                  <a:pt x="4051" y="54609"/>
                </a:lnTo>
                <a:lnTo>
                  <a:pt x="5511" y="54609"/>
                </a:lnTo>
                <a:lnTo>
                  <a:pt x="3390" y="58419"/>
                </a:lnTo>
                <a:lnTo>
                  <a:pt x="2438" y="63499"/>
                </a:lnTo>
                <a:lnTo>
                  <a:pt x="2476" y="64769"/>
                </a:lnTo>
                <a:lnTo>
                  <a:pt x="3543" y="69849"/>
                </a:lnTo>
                <a:lnTo>
                  <a:pt x="3898" y="71119"/>
                </a:lnTo>
                <a:lnTo>
                  <a:pt x="37007" y="71119"/>
                </a:lnTo>
                <a:lnTo>
                  <a:pt x="36931" y="69849"/>
                </a:lnTo>
                <a:lnTo>
                  <a:pt x="36423" y="68579"/>
                </a:lnTo>
                <a:lnTo>
                  <a:pt x="37211" y="67309"/>
                </a:lnTo>
                <a:lnTo>
                  <a:pt x="37075" y="64769"/>
                </a:lnTo>
                <a:lnTo>
                  <a:pt x="36957" y="63499"/>
                </a:lnTo>
                <a:lnTo>
                  <a:pt x="36995" y="60959"/>
                </a:lnTo>
                <a:lnTo>
                  <a:pt x="36474" y="60959"/>
                </a:lnTo>
                <a:lnTo>
                  <a:pt x="36880" y="57149"/>
                </a:lnTo>
                <a:lnTo>
                  <a:pt x="36766" y="53339"/>
                </a:lnTo>
                <a:lnTo>
                  <a:pt x="37477" y="53339"/>
                </a:lnTo>
                <a:lnTo>
                  <a:pt x="38265" y="52069"/>
                </a:lnTo>
                <a:lnTo>
                  <a:pt x="39255" y="50799"/>
                </a:lnTo>
                <a:lnTo>
                  <a:pt x="39420" y="48259"/>
                </a:lnTo>
                <a:lnTo>
                  <a:pt x="40309" y="48259"/>
                </a:lnTo>
                <a:lnTo>
                  <a:pt x="41948" y="45719"/>
                </a:lnTo>
                <a:lnTo>
                  <a:pt x="42049" y="43179"/>
                </a:lnTo>
                <a:lnTo>
                  <a:pt x="41719" y="41909"/>
                </a:lnTo>
                <a:lnTo>
                  <a:pt x="41071" y="41909"/>
                </a:lnTo>
                <a:lnTo>
                  <a:pt x="41033" y="40639"/>
                </a:lnTo>
                <a:lnTo>
                  <a:pt x="40792" y="38099"/>
                </a:lnTo>
                <a:lnTo>
                  <a:pt x="40474" y="36829"/>
                </a:lnTo>
                <a:lnTo>
                  <a:pt x="39878" y="33019"/>
                </a:lnTo>
                <a:lnTo>
                  <a:pt x="39116" y="31749"/>
                </a:lnTo>
                <a:lnTo>
                  <a:pt x="38392" y="30479"/>
                </a:lnTo>
                <a:lnTo>
                  <a:pt x="34798" y="27939"/>
                </a:lnTo>
                <a:lnTo>
                  <a:pt x="33121" y="26669"/>
                </a:lnTo>
                <a:close/>
              </a:path>
              <a:path w="50800" h="153669">
                <a:moveTo>
                  <a:pt x="23888" y="7619"/>
                </a:moveTo>
                <a:lnTo>
                  <a:pt x="7645" y="7619"/>
                </a:lnTo>
                <a:lnTo>
                  <a:pt x="7480" y="8889"/>
                </a:lnTo>
                <a:lnTo>
                  <a:pt x="7353" y="8889"/>
                </a:lnTo>
                <a:lnTo>
                  <a:pt x="7670" y="11429"/>
                </a:lnTo>
                <a:lnTo>
                  <a:pt x="8775" y="15239"/>
                </a:lnTo>
                <a:lnTo>
                  <a:pt x="8775" y="17779"/>
                </a:lnTo>
                <a:lnTo>
                  <a:pt x="10033" y="19049"/>
                </a:lnTo>
                <a:lnTo>
                  <a:pt x="11176" y="20319"/>
                </a:lnTo>
                <a:lnTo>
                  <a:pt x="11430" y="20319"/>
                </a:lnTo>
                <a:lnTo>
                  <a:pt x="12750" y="22859"/>
                </a:lnTo>
                <a:lnTo>
                  <a:pt x="12115" y="24129"/>
                </a:lnTo>
                <a:lnTo>
                  <a:pt x="11734" y="25399"/>
                </a:lnTo>
                <a:lnTo>
                  <a:pt x="10642" y="25399"/>
                </a:lnTo>
                <a:lnTo>
                  <a:pt x="10922" y="26669"/>
                </a:lnTo>
                <a:lnTo>
                  <a:pt x="32486" y="26669"/>
                </a:lnTo>
                <a:lnTo>
                  <a:pt x="32118" y="25399"/>
                </a:lnTo>
                <a:lnTo>
                  <a:pt x="30784" y="24129"/>
                </a:lnTo>
                <a:lnTo>
                  <a:pt x="30200" y="24129"/>
                </a:lnTo>
                <a:lnTo>
                  <a:pt x="29781" y="22859"/>
                </a:lnTo>
                <a:lnTo>
                  <a:pt x="29946" y="22859"/>
                </a:lnTo>
                <a:lnTo>
                  <a:pt x="28740" y="21589"/>
                </a:lnTo>
                <a:lnTo>
                  <a:pt x="24155" y="21589"/>
                </a:lnTo>
                <a:lnTo>
                  <a:pt x="23469" y="19049"/>
                </a:lnTo>
                <a:lnTo>
                  <a:pt x="23304" y="16509"/>
                </a:lnTo>
                <a:lnTo>
                  <a:pt x="23571" y="13969"/>
                </a:lnTo>
                <a:lnTo>
                  <a:pt x="23926" y="12699"/>
                </a:lnTo>
                <a:lnTo>
                  <a:pt x="24041" y="10159"/>
                </a:lnTo>
                <a:lnTo>
                  <a:pt x="23901" y="8889"/>
                </a:lnTo>
                <a:lnTo>
                  <a:pt x="23888" y="7619"/>
                </a:lnTo>
                <a:close/>
              </a:path>
              <a:path w="50800" h="153669">
                <a:moveTo>
                  <a:pt x="23622" y="6349"/>
                </a:moveTo>
                <a:lnTo>
                  <a:pt x="7886" y="6349"/>
                </a:lnTo>
                <a:lnTo>
                  <a:pt x="7708" y="7619"/>
                </a:lnTo>
                <a:lnTo>
                  <a:pt x="23622" y="7619"/>
                </a:lnTo>
                <a:lnTo>
                  <a:pt x="23622" y="6349"/>
                </a:lnTo>
                <a:close/>
              </a:path>
              <a:path w="50800" h="153669">
                <a:moveTo>
                  <a:pt x="23139" y="5079"/>
                </a:moveTo>
                <a:lnTo>
                  <a:pt x="8331" y="5079"/>
                </a:lnTo>
                <a:lnTo>
                  <a:pt x="8242" y="6349"/>
                </a:lnTo>
                <a:lnTo>
                  <a:pt x="23126" y="6349"/>
                </a:lnTo>
                <a:lnTo>
                  <a:pt x="23139" y="5079"/>
                </a:lnTo>
                <a:close/>
              </a:path>
              <a:path w="50800" h="153669">
                <a:moveTo>
                  <a:pt x="22313" y="3809"/>
                </a:moveTo>
                <a:lnTo>
                  <a:pt x="9042" y="3809"/>
                </a:lnTo>
                <a:lnTo>
                  <a:pt x="8877" y="5079"/>
                </a:lnTo>
                <a:lnTo>
                  <a:pt x="22415" y="5079"/>
                </a:lnTo>
                <a:lnTo>
                  <a:pt x="22313" y="3809"/>
                </a:lnTo>
                <a:close/>
              </a:path>
              <a:path w="50800" h="153669">
                <a:moveTo>
                  <a:pt x="21424" y="2539"/>
                </a:moveTo>
                <a:lnTo>
                  <a:pt x="10375" y="2539"/>
                </a:lnTo>
                <a:lnTo>
                  <a:pt x="9652" y="3809"/>
                </a:lnTo>
                <a:lnTo>
                  <a:pt x="21577" y="3809"/>
                </a:lnTo>
                <a:lnTo>
                  <a:pt x="21424" y="2539"/>
                </a:lnTo>
                <a:close/>
              </a:path>
              <a:path w="50800" h="153669">
                <a:moveTo>
                  <a:pt x="19900" y="1269"/>
                </a:moveTo>
                <a:lnTo>
                  <a:pt x="11658" y="1269"/>
                </a:lnTo>
                <a:lnTo>
                  <a:pt x="11430" y="2539"/>
                </a:lnTo>
                <a:lnTo>
                  <a:pt x="20358" y="2539"/>
                </a:lnTo>
                <a:lnTo>
                  <a:pt x="19900" y="1269"/>
                </a:lnTo>
                <a:close/>
              </a:path>
              <a:path w="50800" h="153669">
                <a:moveTo>
                  <a:pt x="14960" y="0"/>
                </a:moveTo>
                <a:lnTo>
                  <a:pt x="14897" y="1269"/>
                </a:lnTo>
                <a:lnTo>
                  <a:pt x="14960" y="0"/>
                </a:lnTo>
                <a:close/>
              </a:path>
              <a:path w="50800" h="153669">
                <a:moveTo>
                  <a:pt x="16802" y="0"/>
                </a:moveTo>
                <a:lnTo>
                  <a:pt x="15036" y="0"/>
                </a:lnTo>
                <a:lnTo>
                  <a:pt x="15011" y="1269"/>
                </a:lnTo>
                <a:lnTo>
                  <a:pt x="16979" y="1269"/>
                </a:lnTo>
                <a:lnTo>
                  <a:pt x="16802" y="0"/>
                </a:lnTo>
                <a:close/>
              </a:path>
            </a:pathLst>
          </a:custGeom>
          <a:solidFill>
            <a:srgbClr val="221F1F"/>
          </a:solidFill>
        </p:spPr>
        <p:txBody>
          <a:bodyPr wrap="square" lIns="0" tIns="0" rIns="0" bIns="0" rtlCol="0"/>
          <a:lstStyle/>
          <a:p>
            <a:endParaRPr/>
          </a:p>
        </p:txBody>
      </p:sp>
      <p:sp>
        <p:nvSpPr>
          <p:cNvPr id="2459" name="object 2459"/>
          <p:cNvSpPr/>
          <p:nvPr/>
        </p:nvSpPr>
        <p:spPr>
          <a:xfrm>
            <a:off x="2025544" y="2977074"/>
            <a:ext cx="68580" cy="149860"/>
          </a:xfrm>
          <a:custGeom>
            <a:avLst/>
            <a:gdLst/>
            <a:ahLst/>
            <a:cxnLst/>
            <a:rect l="l" t="t" r="r" b="b"/>
            <a:pathLst>
              <a:path w="68580" h="149860">
                <a:moveTo>
                  <a:pt x="63220" y="148590"/>
                </a:moveTo>
                <a:lnTo>
                  <a:pt x="41998" y="148590"/>
                </a:lnTo>
                <a:lnTo>
                  <a:pt x="43853" y="149860"/>
                </a:lnTo>
                <a:lnTo>
                  <a:pt x="60604" y="149860"/>
                </a:lnTo>
                <a:lnTo>
                  <a:pt x="63220" y="148590"/>
                </a:lnTo>
                <a:close/>
              </a:path>
              <a:path w="68580" h="149860">
                <a:moveTo>
                  <a:pt x="68478" y="144780"/>
                </a:moveTo>
                <a:lnTo>
                  <a:pt x="41008" y="144780"/>
                </a:lnTo>
                <a:lnTo>
                  <a:pt x="41236" y="146050"/>
                </a:lnTo>
                <a:lnTo>
                  <a:pt x="41478" y="146050"/>
                </a:lnTo>
                <a:lnTo>
                  <a:pt x="41935" y="148590"/>
                </a:lnTo>
                <a:lnTo>
                  <a:pt x="64160" y="148590"/>
                </a:lnTo>
                <a:lnTo>
                  <a:pt x="66103" y="147320"/>
                </a:lnTo>
                <a:lnTo>
                  <a:pt x="67805" y="147320"/>
                </a:lnTo>
                <a:lnTo>
                  <a:pt x="68478" y="144780"/>
                </a:lnTo>
                <a:close/>
              </a:path>
              <a:path w="68580" h="149860">
                <a:moveTo>
                  <a:pt x="22783" y="146050"/>
                </a:moveTo>
                <a:lnTo>
                  <a:pt x="17614" y="146050"/>
                </a:lnTo>
                <a:lnTo>
                  <a:pt x="20802" y="147320"/>
                </a:lnTo>
                <a:lnTo>
                  <a:pt x="22783" y="146050"/>
                </a:lnTo>
                <a:close/>
              </a:path>
              <a:path w="68580" h="149860">
                <a:moveTo>
                  <a:pt x="20116" y="105410"/>
                </a:moveTo>
                <a:lnTo>
                  <a:pt x="8978" y="105410"/>
                </a:lnTo>
                <a:lnTo>
                  <a:pt x="9245" y="106680"/>
                </a:lnTo>
                <a:lnTo>
                  <a:pt x="8648" y="107950"/>
                </a:lnTo>
                <a:lnTo>
                  <a:pt x="8737" y="111760"/>
                </a:lnTo>
                <a:lnTo>
                  <a:pt x="8801" y="113030"/>
                </a:lnTo>
                <a:lnTo>
                  <a:pt x="9080" y="115570"/>
                </a:lnTo>
                <a:lnTo>
                  <a:pt x="9931" y="121920"/>
                </a:lnTo>
                <a:lnTo>
                  <a:pt x="10807" y="129540"/>
                </a:lnTo>
                <a:lnTo>
                  <a:pt x="12026" y="135890"/>
                </a:lnTo>
                <a:lnTo>
                  <a:pt x="13766" y="140970"/>
                </a:lnTo>
                <a:lnTo>
                  <a:pt x="14528" y="142240"/>
                </a:lnTo>
                <a:lnTo>
                  <a:pt x="14350" y="143510"/>
                </a:lnTo>
                <a:lnTo>
                  <a:pt x="14871" y="144780"/>
                </a:lnTo>
                <a:lnTo>
                  <a:pt x="15493" y="146050"/>
                </a:lnTo>
                <a:lnTo>
                  <a:pt x="25628" y="146050"/>
                </a:lnTo>
                <a:lnTo>
                  <a:pt x="27089" y="143510"/>
                </a:lnTo>
                <a:lnTo>
                  <a:pt x="27939" y="142240"/>
                </a:lnTo>
                <a:lnTo>
                  <a:pt x="28219" y="140970"/>
                </a:lnTo>
                <a:lnTo>
                  <a:pt x="27470" y="140970"/>
                </a:lnTo>
                <a:lnTo>
                  <a:pt x="27368" y="139700"/>
                </a:lnTo>
                <a:lnTo>
                  <a:pt x="27114" y="138430"/>
                </a:lnTo>
                <a:lnTo>
                  <a:pt x="26847" y="138430"/>
                </a:lnTo>
                <a:lnTo>
                  <a:pt x="26682" y="137160"/>
                </a:lnTo>
                <a:lnTo>
                  <a:pt x="25539" y="135890"/>
                </a:lnTo>
                <a:lnTo>
                  <a:pt x="24434" y="134620"/>
                </a:lnTo>
                <a:lnTo>
                  <a:pt x="23507" y="134620"/>
                </a:lnTo>
                <a:lnTo>
                  <a:pt x="23507" y="133350"/>
                </a:lnTo>
                <a:lnTo>
                  <a:pt x="22580" y="130810"/>
                </a:lnTo>
                <a:lnTo>
                  <a:pt x="22809" y="127000"/>
                </a:lnTo>
                <a:lnTo>
                  <a:pt x="22288" y="125730"/>
                </a:lnTo>
                <a:lnTo>
                  <a:pt x="21932" y="123190"/>
                </a:lnTo>
                <a:lnTo>
                  <a:pt x="21788" y="120650"/>
                </a:lnTo>
                <a:lnTo>
                  <a:pt x="21932" y="111760"/>
                </a:lnTo>
                <a:lnTo>
                  <a:pt x="20840" y="110490"/>
                </a:lnTo>
                <a:lnTo>
                  <a:pt x="21005" y="109220"/>
                </a:lnTo>
                <a:lnTo>
                  <a:pt x="21361" y="109220"/>
                </a:lnTo>
                <a:lnTo>
                  <a:pt x="20370" y="107950"/>
                </a:lnTo>
                <a:lnTo>
                  <a:pt x="20116" y="105410"/>
                </a:lnTo>
                <a:close/>
              </a:path>
              <a:path w="68580" h="149860">
                <a:moveTo>
                  <a:pt x="41179" y="85090"/>
                </a:moveTo>
                <a:lnTo>
                  <a:pt x="23418" y="85090"/>
                </a:lnTo>
                <a:lnTo>
                  <a:pt x="23621" y="86360"/>
                </a:lnTo>
                <a:lnTo>
                  <a:pt x="25946" y="91440"/>
                </a:lnTo>
                <a:lnTo>
                  <a:pt x="27724" y="95250"/>
                </a:lnTo>
                <a:lnTo>
                  <a:pt x="28130" y="96520"/>
                </a:lnTo>
                <a:lnTo>
                  <a:pt x="29057" y="99060"/>
                </a:lnTo>
                <a:lnTo>
                  <a:pt x="30098" y="101600"/>
                </a:lnTo>
                <a:lnTo>
                  <a:pt x="29933" y="101600"/>
                </a:lnTo>
                <a:lnTo>
                  <a:pt x="30416" y="104140"/>
                </a:lnTo>
                <a:lnTo>
                  <a:pt x="30949" y="105410"/>
                </a:lnTo>
                <a:lnTo>
                  <a:pt x="31876" y="107950"/>
                </a:lnTo>
                <a:lnTo>
                  <a:pt x="32080" y="107950"/>
                </a:lnTo>
                <a:lnTo>
                  <a:pt x="32054" y="109220"/>
                </a:lnTo>
                <a:lnTo>
                  <a:pt x="32918" y="110490"/>
                </a:lnTo>
                <a:lnTo>
                  <a:pt x="33794" y="113030"/>
                </a:lnTo>
                <a:lnTo>
                  <a:pt x="33947" y="114300"/>
                </a:lnTo>
                <a:lnTo>
                  <a:pt x="34518" y="115570"/>
                </a:lnTo>
                <a:lnTo>
                  <a:pt x="34632" y="116840"/>
                </a:lnTo>
                <a:lnTo>
                  <a:pt x="35255" y="119380"/>
                </a:lnTo>
                <a:lnTo>
                  <a:pt x="37490" y="129540"/>
                </a:lnTo>
                <a:lnTo>
                  <a:pt x="38480" y="132080"/>
                </a:lnTo>
                <a:lnTo>
                  <a:pt x="39027" y="134620"/>
                </a:lnTo>
                <a:lnTo>
                  <a:pt x="39611" y="137160"/>
                </a:lnTo>
                <a:lnTo>
                  <a:pt x="40716" y="140970"/>
                </a:lnTo>
                <a:lnTo>
                  <a:pt x="40957" y="143510"/>
                </a:lnTo>
                <a:lnTo>
                  <a:pt x="41554" y="144780"/>
                </a:lnTo>
                <a:lnTo>
                  <a:pt x="60286" y="144780"/>
                </a:lnTo>
                <a:lnTo>
                  <a:pt x="59474" y="143510"/>
                </a:lnTo>
                <a:lnTo>
                  <a:pt x="57543" y="143510"/>
                </a:lnTo>
                <a:lnTo>
                  <a:pt x="57657" y="142240"/>
                </a:lnTo>
                <a:lnTo>
                  <a:pt x="56502" y="139700"/>
                </a:lnTo>
                <a:lnTo>
                  <a:pt x="56273" y="139700"/>
                </a:lnTo>
                <a:lnTo>
                  <a:pt x="55562" y="138430"/>
                </a:lnTo>
                <a:lnTo>
                  <a:pt x="54724" y="137160"/>
                </a:lnTo>
                <a:lnTo>
                  <a:pt x="54559" y="135890"/>
                </a:lnTo>
                <a:lnTo>
                  <a:pt x="53708" y="133350"/>
                </a:lnTo>
                <a:lnTo>
                  <a:pt x="51841" y="130810"/>
                </a:lnTo>
                <a:lnTo>
                  <a:pt x="50050" y="128270"/>
                </a:lnTo>
                <a:lnTo>
                  <a:pt x="47955" y="125730"/>
                </a:lnTo>
                <a:lnTo>
                  <a:pt x="47523" y="120650"/>
                </a:lnTo>
                <a:lnTo>
                  <a:pt x="47396" y="118110"/>
                </a:lnTo>
                <a:lnTo>
                  <a:pt x="46761" y="115570"/>
                </a:lnTo>
                <a:lnTo>
                  <a:pt x="46393" y="113030"/>
                </a:lnTo>
                <a:lnTo>
                  <a:pt x="45046" y="111760"/>
                </a:lnTo>
                <a:lnTo>
                  <a:pt x="44615" y="110490"/>
                </a:lnTo>
                <a:lnTo>
                  <a:pt x="44322" y="109220"/>
                </a:lnTo>
                <a:lnTo>
                  <a:pt x="44234" y="106680"/>
                </a:lnTo>
                <a:lnTo>
                  <a:pt x="43827" y="105410"/>
                </a:lnTo>
                <a:lnTo>
                  <a:pt x="43446" y="102870"/>
                </a:lnTo>
                <a:lnTo>
                  <a:pt x="43446" y="101600"/>
                </a:lnTo>
                <a:lnTo>
                  <a:pt x="43586" y="100330"/>
                </a:lnTo>
                <a:lnTo>
                  <a:pt x="43078" y="99060"/>
                </a:lnTo>
                <a:lnTo>
                  <a:pt x="42837" y="97790"/>
                </a:lnTo>
                <a:lnTo>
                  <a:pt x="42951" y="96520"/>
                </a:lnTo>
                <a:lnTo>
                  <a:pt x="41960" y="90170"/>
                </a:lnTo>
                <a:lnTo>
                  <a:pt x="41211" y="86360"/>
                </a:lnTo>
                <a:lnTo>
                  <a:pt x="41179" y="85090"/>
                </a:lnTo>
                <a:close/>
              </a:path>
              <a:path w="68580" h="149860">
                <a:moveTo>
                  <a:pt x="40487" y="81280"/>
                </a:moveTo>
                <a:lnTo>
                  <a:pt x="5829" y="81280"/>
                </a:lnTo>
                <a:lnTo>
                  <a:pt x="5956" y="83820"/>
                </a:lnTo>
                <a:lnTo>
                  <a:pt x="6210" y="85090"/>
                </a:lnTo>
                <a:lnTo>
                  <a:pt x="6857" y="87630"/>
                </a:lnTo>
                <a:lnTo>
                  <a:pt x="8013" y="88900"/>
                </a:lnTo>
                <a:lnTo>
                  <a:pt x="8077" y="90170"/>
                </a:lnTo>
                <a:lnTo>
                  <a:pt x="8191" y="93980"/>
                </a:lnTo>
                <a:lnTo>
                  <a:pt x="9080" y="97790"/>
                </a:lnTo>
                <a:lnTo>
                  <a:pt x="9004" y="105410"/>
                </a:lnTo>
                <a:lnTo>
                  <a:pt x="19964" y="105410"/>
                </a:lnTo>
                <a:lnTo>
                  <a:pt x="20319" y="101600"/>
                </a:lnTo>
                <a:lnTo>
                  <a:pt x="21183" y="95250"/>
                </a:lnTo>
                <a:lnTo>
                  <a:pt x="22224" y="91440"/>
                </a:lnTo>
                <a:lnTo>
                  <a:pt x="22923" y="87630"/>
                </a:lnTo>
                <a:lnTo>
                  <a:pt x="23342" y="86360"/>
                </a:lnTo>
                <a:lnTo>
                  <a:pt x="23418" y="85090"/>
                </a:lnTo>
                <a:lnTo>
                  <a:pt x="41179" y="85090"/>
                </a:lnTo>
                <a:lnTo>
                  <a:pt x="41084" y="83820"/>
                </a:lnTo>
                <a:lnTo>
                  <a:pt x="40487" y="81280"/>
                </a:lnTo>
                <a:close/>
              </a:path>
              <a:path w="68580" h="149860">
                <a:moveTo>
                  <a:pt x="43891" y="49530"/>
                </a:moveTo>
                <a:lnTo>
                  <a:pt x="35813" y="49530"/>
                </a:lnTo>
                <a:lnTo>
                  <a:pt x="35864" y="50800"/>
                </a:lnTo>
                <a:lnTo>
                  <a:pt x="35953" y="52070"/>
                </a:lnTo>
                <a:lnTo>
                  <a:pt x="35344" y="53340"/>
                </a:lnTo>
                <a:lnTo>
                  <a:pt x="0" y="53340"/>
                </a:lnTo>
                <a:lnTo>
                  <a:pt x="520" y="55880"/>
                </a:lnTo>
                <a:lnTo>
                  <a:pt x="1041" y="57150"/>
                </a:lnTo>
                <a:lnTo>
                  <a:pt x="5689" y="62230"/>
                </a:lnTo>
                <a:lnTo>
                  <a:pt x="5575" y="63500"/>
                </a:lnTo>
                <a:lnTo>
                  <a:pt x="5346" y="63500"/>
                </a:lnTo>
                <a:lnTo>
                  <a:pt x="5054" y="64770"/>
                </a:lnTo>
                <a:lnTo>
                  <a:pt x="5689" y="66040"/>
                </a:lnTo>
                <a:lnTo>
                  <a:pt x="6883" y="67310"/>
                </a:lnTo>
                <a:lnTo>
                  <a:pt x="6705" y="68580"/>
                </a:lnTo>
                <a:lnTo>
                  <a:pt x="6857" y="68580"/>
                </a:lnTo>
                <a:lnTo>
                  <a:pt x="6362" y="69850"/>
                </a:lnTo>
                <a:lnTo>
                  <a:pt x="6019" y="71120"/>
                </a:lnTo>
                <a:lnTo>
                  <a:pt x="5918" y="76200"/>
                </a:lnTo>
                <a:lnTo>
                  <a:pt x="5575" y="77470"/>
                </a:lnTo>
                <a:lnTo>
                  <a:pt x="4952" y="78740"/>
                </a:lnTo>
                <a:lnTo>
                  <a:pt x="5727" y="81280"/>
                </a:lnTo>
                <a:lnTo>
                  <a:pt x="40449" y="81280"/>
                </a:lnTo>
                <a:lnTo>
                  <a:pt x="39408" y="77470"/>
                </a:lnTo>
                <a:lnTo>
                  <a:pt x="39115" y="74930"/>
                </a:lnTo>
                <a:lnTo>
                  <a:pt x="38798" y="73660"/>
                </a:lnTo>
                <a:lnTo>
                  <a:pt x="38366" y="72390"/>
                </a:lnTo>
                <a:lnTo>
                  <a:pt x="38188" y="72390"/>
                </a:lnTo>
                <a:lnTo>
                  <a:pt x="38214" y="71120"/>
                </a:lnTo>
                <a:lnTo>
                  <a:pt x="37541" y="69850"/>
                </a:lnTo>
                <a:lnTo>
                  <a:pt x="37388" y="67310"/>
                </a:lnTo>
                <a:lnTo>
                  <a:pt x="37693" y="67310"/>
                </a:lnTo>
                <a:lnTo>
                  <a:pt x="38074" y="63500"/>
                </a:lnTo>
                <a:lnTo>
                  <a:pt x="40360" y="60960"/>
                </a:lnTo>
                <a:lnTo>
                  <a:pt x="43306" y="55880"/>
                </a:lnTo>
                <a:lnTo>
                  <a:pt x="43306" y="54610"/>
                </a:lnTo>
                <a:lnTo>
                  <a:pt x="43446" y="54610"/>
                </a:lnTo>
                <a:lnTo>
                  <a:pt x="43560" y="53340"/>
                </a:lnTo>
                <a:lnTo>
                  <a:pt x="43624" y="52070"/>
                </a:lnTo>
                <a:lnTo>
                  <a:pt x="43891" y="49530"/>
                </a:lnTo>
                <a:close/>
              </a:path>
              <a:path w="68580" h="149860">
                <a:moveTo>
                  <a:pt x="34823" y="26670"/>
                </a:moveTo>
                <a:lnTo>
                  <a:pt x="2844" y="26670"/>
                </a:lnTo>
                <a:lnTo>
                  <a:pt x="2844" y="27940"/>
                </a:lnTo>
                <a:lnTo>
                  <a:pt x="3022" y="29210"/>
                </a:lnTo>
                <a:lnTo>
                  <a:pt x="3517" y="29210"/>
                </a:lnTo>
                <a:lnTo>
                  <a:pt x="3632" y="30480"/>
                </a:lnTo>
                <a:lnTo>
                  <a:pt x="2946" y="31750"/>
                </a:lnTo>
                <a:lnTo>
                  <a:pt x="2603" y="34290"/>
                </a:lnTo>
                <a:lnTo>
                  <a:pt x="2755" y="34290"/>
                </a:lnTo>
                <a:lnTo>
                  <a:pt x="1993" y="35560"/>
                </a:lnTo>
                <a:lnTo>
                  <a:pt x="761" y="41910"/>
                </a:lnTo>
                <a:lnTo>
                  <a:pt x="342" y="44450"/>
                </a:lnTo>
                <a:lnTo>
                  <a:pt x="342" y="52070"/>
                </a:lnTo>
                <a:lnTo>
                  <a:pt x="114" y="53340"/>
                </a:lnTo>
                <a:lnTo>
                  <a:pt x="34683" y="53340"/>
                </a:lnTo>
                <a:lnTo>
                  <a:pt x="34797" y="49530"/>
                </a:lnTo>
                <a:lnTo>
                  <a:pt x="34556" y="48260"/>
                </a:lnTo>
                <a:lnTo>
                  <a:pt x="34848" y="48260"/>
                </a:lnTo>
                <a:lnTo>
                  <a:pt x="33997" y="46990"/>
                </a:lnTo>
                <a:lnTo>
                  <a:pt x="34099" y="45720"/>
                </a:lnTo>
                <a:lnTo>
                  <a:pt x="42265" y="45720"/>
                </a:lnTo>
                <a:lnTo>
                  <a:pt x="41897" y="43180"/>
                </a:lnTo>
                <a:lnTo>
                  <a:pt x="41490" y="41910"/>
                </a:lnTo>
                <a:lnTo>
                  <a:pt x="40512" y="38100"/>
                </a:lnTo>
                <a:lnTo>
                  <a:pt x="38188" y="33020"/>
                </a:lnTo>
                <a:lnTo>
                  <a:pt x="37655" y="31750"/>
                </a:lnTo>
                <a:lnTo>
                  <a:pt x="36906" y="30480"/>
                </a:lnTo>
                <a:lnTo>
                  <a:pt x="36537" y="29210"/>
                </a:lnTo>
                <a:lnTo>
                  <a:pt x="35013" y="27940"/>
                </a:lnTo>
                <a:lnTo>
                  <a:pt x="34823" y="26670"/>
                </a:lnTo>
                <a:close/>
              </a:path>
              <a:path w="68580" h="149860">
                <a:moveTo>
                  <a:pt x="42265" y="45720"/>
                </a:moveTo>
                <a:lnTo>
                  <a:pt x="34480" y="45720"/>
                </a:lnTo>
                <a:lnTo>
                  <a:pt x="34721" y="46990"/>
                </a:lnTo>
                <a:lnTo>
                  <a:pt x="35623" y="49530"/>
                </a:lnTo>
                <a:lnTo>
                  <a:pt x="43992" y="49530"/>
                </a:lnTo>
                <a:lnTo>
                  <a:pt x="43675" y="48260"/>
                </a:lnTo>
                <a:lnTo>
                  <a:pt x="43218" y="46990"/>
                </a:lnTo>
                <a:lnTo>
                  <a:pt x="42265" y="45720"/>
                </a:lnTo>
                <a:close/>
              </a:path>
              <a:path w="68580" h="149860">
                <a:moveTo>
                  <a:pt x="31597" y="25400"/>
                </a:moveTo>
                <a:lnTo>
                  <a:pt x="3517" y="25400"/>
                </a:lnTo>
                <a:lnTo>
                  <a:pt x="2984" y="26670"/>
                </a:lnTo>
                <a:lnTo>
                  <a:pt x="32816" y="26670"/>
                </a:lnTo>
                <a:lnTo>
                  <a:pt x="31597" y="25400"/>
                </a:lnTo>
                <a:close/>
              </a:path>
              <a:path w="68580" h="149860">
                <a:moveTo>
                  <a:pt x="28943" y="24130"/>
                </a:moveTo>
                <a:lnTo>
                  <a:pt x="8077" y="24130"/>
                </a:lnTo>
                <a:lnTo>
                  <a:pt x="7327" y="25400"/>
                </a:lnTo>
                <a:lnTo>
                  <a:pt x="30225" y="25400"/>
                </a:lnTo>
                <a:lnTo>
                  <a:pt x="28943" y="24130"/>
                </a:lnTo>
                <a:close/>
              </a:path>
              <a:path w="68580" h="149860">
                <a:moveTo>
                  <a:pt x="25514" y="20320"/>
                </a:moveTo>
                <a:lnTo>
                  <a:pt x="12204" y="20320"/>
                </a:lnTo>
                <a:lnTo>
                  <a:pt x="11734" y="21590"/>
                </a:lnTo>
                <a:lnTo>
                  <a:pt x="9905" y="24130"/>
                </a:lnTo>
                <a:lnTo>
                  <a:pt x="27254" y="24130"/>
                </a:lnTo>
                <a:lnTo>
                  <a:pt x="26682" y="21590"/>
                </a:lnTo>
                <a:lnTo>
                  <a:pt x="25514" y="20320"/>
                </a:lnTo>
                <a:close/>
              </a:path>
              <a:path w="68580" h="149860">
                <a:moveTo>
                  <a:pt x="24993" y="17780"/>
                </a:moveTo>
                <a:lnTo>
                  <a:pt x="14274" y="17780"/>
                </a:lnTo>
                <a:lnTo>
                  <a:pt x="14262" y="19050"/>
                </a:lnTo>
                <a:lnTo>
                  <a:pt x="14706" y="20320"/>
                </a:lnTo>
                <a:lnTo>
                  <a:pt x="24409" y="20320"/>
                </a:lnTo>
                <a:lnTo>
                  <a:pt x="24752" y="19050"/>
                </a:lnTo>
                <a:lnTo>
                  <a:pt x="24993" y="17780"/>
                </a:lnTo>
                <a:close/>
              </a:path>
              <a:path w="68580" h="149860">
                <a:moveTo>
                  <a:pt x="26606" y="10160"/>
                </a:moveTo>
                <a:lnTo>
                  <a:pt x="13652" y="10160"/>
                </a:lnTo>
                <a:lnTo>
                  <a:pt x="13512" y="11430"/>
                </a:lnTo>
                <a:lnTo>
                  <a:pt x="13449" y="12700"/>
                </a:lnTo>
                <a:lnTo>
                  <a:pt x="12725" y="12700"/>
                </a:lnTo>
                <a:lnTo>
                  <a:pt x="12585" y="15240"/>
                </a:lnTo>
                <a:lnTo>
                  <a:pt x="13246" y="17780"/>
                </a:lnTo>
                <a:lnTo>
                  <a:pt x="24993" y="17780"/>
                </a:lnTo>
                <a:lnTo>
                  <a:pt x="25463" y="19050"/>
                </a:lnTo>
                <a:lnTo>
                  <a:pt x="26377" y="16510"/>
                </a:lnTo>
                <a:lnTo>
                  <a:pt x="26733" y="15240"/>
                </a:lnTo>
                <a:lnTo>
                  <a:pt x="26428" y="13970"/>
                </a:lnTo>
                <a:lnTo>
                  <a:pt x="26584" y="13073"/>
                </a:lnTo>
                <a:lnTo>
                  <a:pt x="26708" y="11430"/>
                </a:lnTo>
                <a:lnTo>
                  <a:pt x="26606" y="10160"/>
                </a:lnTo>
                <a:close/>
              </a:path>
              <a:path w="68580" h="149860">
                <a:moveTo>
                  <a:pt x="26644" y="12700"/>
                </a:moveTo>
                <a:lnTo>
                  <a:pt x="26584" y="13073"/>
                </a:lnTo>
                <a:lnTo>
                  <a:pt x="26517" y="13970"/>
                </a:lnTo>
                <a:lnTo>
                  <a:pt x="26644" y="12700"/>
                </a:lnTo>
                <a:close/>
              </a:path>
              <a:path w="68580" h="149860">
                <a:moveTo>
                  <a:pt x="26715" y="10731"/>
                </a:moveTo>
                <a:lnTo>
                  <a:pt x="26708" y="11430"/>
                </a:lnTo>
                <a:lnTo>
                  <a:pt x="26584" y="13073"/>
                </a:lnTo>
                <a:lnTo>
                  <a:pt x="26644" y="12700"/>
                </a:lnTo>
                <a:lnTo>
                  <a:pt x="26715" y="10731"/>
                </a:lnTo>
                <a:close/>
              </a:path>
              <a:path w="68580" h="149860">
                <a:moveTo>
                  <a:pt x="25844" y="7620"/>
                </a:moveTo>
                <a:lnTo>
                  <a:pt x="14300" y="7620"/>
                </a:lnTo>
                <a:lnTo>
                  <a:pt x="14160" y="8890"/>
                </a:lnTo>
                <a:lnTo>
                  <a:pt x="13842" y="10160"/>
                </a:lnTo>
                <a:lnTo>
                  <a:pt x="26720" y="10160"/>
                </a:lnTo>
                <a:lnTo>
                  <a:pt x="26744" y="10885"/>
                </a:lnTo>
                <a:lnTo>
                  <a:pt x="26758" y="10160"/>
                </a:lnTo>
                <a:lnTo>
                  <a:pt x="26568" y="8890"/>
                </a:lnTo>
                <a:lnTo>
                  <a:pt x="25844" y="7620"/>
                </a:lnTo>
                <a:close/>
              </a:path>
              <a:path w="68580" h="149860">
                <a:moveTo>
                  <a:pt x="14135" y="8890"/>
                </a:moveTo>
                <a:lnTo>
                  <a:pt x="13868" y="8890"/>
                </a:lnTo>
                <a:lnTo>
                  <a:pt x="13652" y="10160"/>
                </a:lnTo>
                <a:lnTo>
                  <a:pt x="14135" y="8890"/>
                </a:lnTo>
                <a:close/>
              </a:path>
              <a:path w="68580" h="149860">
                <a:moveTo>
                  <a:pt x="14262" y="7620"/>
                </a:moveTo>
                <a:lnTo>
                  <a:pt x="14160" y="8890"/>
                </a:lnTo>
                <a:lnTo>
                  <a:pt x="14262" y="7620"/>
                </a:lnTo>
                <a:close/>
              </a:path>
              <a:path w="68580" h="149860">
                <a:moveTo>
                  <a:pt x="14316" y="7504"/>
                </a:moveTo>
                <a:lnTo>
                  <a:pt x="14160" y="8890"/>
                </a:lnTo>
                <a:lnTo>
                  <a:pt x="14316" y="7504"/>
                </a:lnTo>
                <a:close/>
              </a:path>
              <a:path w="68580" h="149860">
                <a:moveTo>
                  <a:pt x="14450" y="7278"/>
                </a:moveTo>
                <a:lnTo>
                  <a:pt x="14325" y="7620"/>
                </a:lnTo>
                <a:lnTo>
                  <a:pt x="14450" y="7278"/>
                </a:lnTo>
                <a:close/>
              </a:path>
              <a:path w="68580" h="149860">
                <a:moveTo>
                  <a:pt x="24549" y="6350"/>
                </a:moveTo>
                <a:lnTo>
                  <a:pt x="14858" y="6350"/>
                </a:lnTo>
                <a:lnTo>
                  <a:pt x="14540" y="7147"/>
                </a:lnTo>
                <a:lnTo>
                  <a:pt x="14439" y="7620"/>
                </a:lnTo>
                <a:lnTo>
                  <a:pt x="25603" y="7620"/>
                </a:lnTo>
                <a:lnTo>
                  <a:pt x="25396" y="7181"/>
                </a:lnTo>
                <a:lnTo>
                  <a:pt x="24549" y="6350"/>
                </a:lnTo>
                <a:close/>
              </a:path>
              <a:path w="68580" h="149860">
                <a:moveTo>
                  <a:pt x="25520" y="7302"/>
                </a:moveTo>
                <a:lnTo>
                  <a:pt x="25806" y="7620"/>
                </a:lnTo>
                <a:lnTo>
                  <a:pt x="25520" y="7302"/>
                </a:lnTo>
                <a:close/>
              </a:path>
              <a:path w="68580" h="149860">
                <a:moveTo>
                  <a:pt x="14477" y="6350"/>
                </a:moveTo>
                <a:lnTo>
                  <a:pt x="14316" y="7504"/>
                </a:lnTo>
                <a:lnTo>
                  <a:pt x="14422" y="7278"/>
                </a:lnTo>
                <a:lnTo>
                  <a:pt x="14477" y="6350"/>
                </a:lnTo>
                <a:close/>
              </a:path>
              <a:path w="68580" h="149860">
                <a:moveTo>
                  <a:pt x="14858" y="6350"/>
                </a:moveTo>
                <a:lnTo>
                  <a:pt x="14546" y="7015"/>
                </a:lnTo>
                <a:lnTo>
                  <a:pt x="14447" y="7379"/>
                </a:lnTo>
                <a:lnTo>
                  <a:pt x="14858" y="6350"/>
                </a:lnTo>
                <a:close/>
              </a:path>
              <a:path w="68580" h="149860">
                <a:moveTo>
                  <a:pt x="25044" y="6773"/>
                </a:moveTo>
                <a:lnTo>
                  <a:pt x="25381" y="7147"/>
                </a:lnTo>
                <a:lnTo>
                  <a:pt x="25305" y="7015"/>
                </a:lnTo>
                <a:lnTo>
                  <a:pt x="25044" y="6773"/>
                </a:lnTo>
                <a:close/>
              </a:path>
              <a:path w="68580" h="149860">
                <a:moveTo>
                  <a:pt x="23342" y="5080"/>
                </a:moveTo>
                <a:lnTo>
                  <a:pt x="15252" y="5080"/>
                </a:lnTo>
                <a:lnTo>
                  <a:pt x="14546" y="7015"/>
                </a:lnTo>
                <a:lnTo>
                  <a:pt x="14858" y="6350"/>
                </a:lnTo>
                <a:lnTo>
                  <a:pt x="23850" y="6350"/>
                </a:lnTo>
                <a:lnTo>
                  <a:pt x="23438" y="5172"/>
                </a:lnTo>
                <a:close/>
              </a:path>
              <a:path w="68580" h="149860">
                <a:moveTo>
                  <a:pt x="24663" y="6350"/>
                </a:moveTo>
                <a:lnTo>
                  <a:pt x="25044" y="6773"/>
                </a:lnTo>
                <a:lnTo>
                  <a:pt x="24663" y="6350"/>
                </a:lnTo>
                <a:close/>
              </a:path>
              <a:path w="68580" h="149860">
                <a:moveTo>
                  <a:pt x="23438" y="5172"/>
                </a:moveTo>
                <a:lnTo>
                  <a:pt x="23850" y="6350"/>
                </a:lnTo>
                <a:lnTo>
                  <a:pt x="23770" y="5491"/>
                </a:lnTo>
                <a:lnTo>
                  <a:pt x="23438" y="5172"/>
                </a:lnTo>
                <a:close/>
              </a:path>
              <a:path w="68580" h="149860">
                <a:moveTo>
                  <a:pt x="23777" y="5498"/>
                </a:moveTo>
                <a:lnTo>
                  <a:pt x="23914" y="6350"/>
                </a:lnTo>
                <a:lnTo>
                  <a:pt x="24447" y="6350"/>
                </a:lnTo>
                <a:lnTo>
                  <a:pt x="24263" y="6032"/>
                </a:lnTo>
                <a:lnTo>
                  <a:pt x="23777" y="5498"/>
                </a:lnTo>
                <a:close/>
              </a:path>
              <a:path w="68580" h="149860">
                <a:moveTo>
                  <a:pt x="24263" y="6032"/>
                </a:moveTo>
                <a:lnTo>
                  <a:pt x="24447" y="6350"/>
                </a:lnTo>
                <a:lnTo>
                  <a:pt x="24263" y="6032"/>
                </a:lnTo>
                <a:close/>
              </a:path>
              <a:path w="68580" h="149860">
                <a:moveTo>
                  <a:pt x="24175" y="5880"/>
                </a:moveTo>
                <a:lnTo>
                  <a:pt x="24263" y="6032"/>
                </a:lnTo>
                <a:lnTo>
                  <a:pt x="24549" y="6350"/>
                </a:lnTo>
                <a:lnTo>
                  <a:pt x="24175" y="5880"/>
                </a:lnTo>
                <a:close/>
              </a:path>
              <a:path w="68580" h="149860">
                <a:moveTo>
                  <a:pt x="23814" y="5533"/>
                </a:moveTo>
                <a:lnTo>
                  <a:pt x="24263" y="6032"/>
                </a:lnTo>
                <a:lnTo>
                  <a:pt x="24175" y="5880"/>
                </a:lnTo>
                <a:lnTo>
                  <a:pt x="23814" y="5533"/>
                </a:lnTo>
                <a:close/>
              </a:path>
              <a:path w="68580" h="149860">
                <a:moveTo>
                  <a:pt x="23710" y="5080"/>
                </a:moveTo>
                <a:lnTo>
                  <a:pt x="23814" y="5533"/>
                </a:lnTo>
                <a:lnTo>
                  <a:pt x="24175" y="5880"/>
                </a:lnTo>
                <a:lnTo>
                  <a:pt x="23710" y="5080"/>
                </a:lnTo>
                <a:close/>
              </a:path>
              <a:path w="68580" h="149860">
                <a:moveTo>
                  <a:pt x="23406" y="5080"/>
                </a:moveTo>
                <a:lnTo>
                  <a:pt x="23777" y="5498"/>
                </a:lnTo>
                <a:lnTo>
                  <a:pt x="23406" y="5080"/>
                </a:lnTo>
                <a:close/>
              </a:path>
              <a:path w="68580" h="149860">
                <a:moveTo>
                  <a:pt x="23215" y="3810"/>
                </a:moveTo>
                <a:lnTo>
                  <a:pt x="17932" y="3810"/>
                </a:lnTo>
                <a:lnTo>
                  <a:pt x="16598" y="5080"/>
                </a:lnTo>
                <a:lnTo>
                  <a:pt x="23266" y="5080"/>
                </a:lnTo>
                <a:lnTo>
                  <a:pt x="23215" y="3810"/>
                </a:lnTo>
                <a:close/>
              </a:path>
              <a:path w="68580" h="149860">
                <a:moveTo>
                  <a:pt x="23075" y="2540"/>
                </a:moveTo>
                <a:lnTo>
                  <a:pt x="18300" y="2540"/>
                </a:lnTo>
                <a:lnTo>
                  <a:pt x="18357" y="3175"/>
                </a:lnTo>
                <a:lnTo>
                  <a:pt x="18453" y="3810"/>
                </a:lnTo>
                <a:lnTo>
                  <a:pt x="23025" y="3810"/>
                </a:lnTo>
                <a:lnTo>
                  <a:pt x="23075" y="2540"/>
                </a:lnTo>
                <a:close/>
              </a:path>
              <a:path w="68580" h="149860">
                <a:moveTo>
                  <a:pt x="18300" y="2540"/>
                </a:moveTo>
                <a:lnTo>
                  <a:pt x="18402" y="3673"/>
                </a:lnTo>
                <a:lnTo>
                  <a:pt x="18300" y="2540"/>
                </a:lnTo>
                <a:close/>
              </a:path>
              <a:path w="68580" h="149860">
                <a:moveTo>
                  <a:pt x="18224" y="2540"/>
                </a:moveTo>
                <a:lnTo>
                  <a:pt x="17983" y="2540"/>
                </a:lnTo>
                <a:lnTo>
                  <a:pt x="18389" y="3636"/>
                </a:lnTo>
                <a:lnTo>
                  <a:pt x="18224" y="2540"/>
                </a:lnTo>
                <a:close/>
              </a:path>
              <a:path w="68580" h="149860">
                <a:moveTo>
                  <a:pt x="22923" y="1270"/>
                </a:moveTo>
                <a:lnTo>
                  <a:pt x="18122" y="1270"/>
                </a:lnTo>
                <a:lnTo>
                  <a:pt x="18046" y="2540"/>
                </a:lnTo>
                <a:lnTo>
                  <a:pt x="23075" y="2540"/>
                </a:lnTo>
                <a:lnTo>
                  <a:pt x="23063" y="3175"/>
                </a:lnTo>
                <a:lnTo>
                  <a:pt x="23101" y="2540"/>
                </a:lnTo>
                <a:lnTo>
                  <a:pt x="22923" y="1270"/>
                </a:lnTo>
                <a:close/>
              </a:path>
              <a:path w="68580" h="149860">
                <a:moveTo>
                  <a:pt x="19354" y="0"/>
                </a:moveTo>
                <a:lnTo>
                  <a:pt x="19215" y="0"/>
                </a:lnTo>
                <a:lnTo>
                  <a:pt x="18376" y="1270"/>
                </a:lnTo>
                <a:lnTo>
                  <a:pt x="19088" y="1270"/>
                </a:lnTo>
                <a:lnTo>
                  <a:pt x="19354" y="0"/>
                </a:lnTo>
                <a:close/>
              </a:path>
              <a:path w="68580" h="149860">
                <a:moveTo>
                  <a:pt x="20916" y="0"/>
                </a:moveTo>
                <a:lnTo>
                  <a:pt x="19354" y="0"/>
                </a:lnTo>
                <a:lnTo>
                  <a:pt x="19164" y="1270"/>
                </a:lnTo>
                <a:lnTo>
                  <a:pt x="21691" y="1270"/>
                </a:lnTo>
                <a:lnTo>
                  <a:pt x="21661" y="992"/>
                </a:lnTo>
                <a:lnTo>
                  <a:pt x="20916" y="0"/>
                </a:lnTo>
                <a:close/>
              </a:path>
              <a:path w="68580" h="149860">
                <a:moveTo>
                  <a:pt x="21661" y="992"/>
                </a:moveTo>
                <a:lnTo>
                  <a:pt x="21691" y="1270"/>
                </a:lnTo>
                <a:lnTo>
                  <a:pt x="21661" y="992"/>
                </a:lnTo>
                <a:close/>
              </a:path>
              <a:path w="68580" h="149860">
                <a:moveTo>
                  <a:pt x="21752" y="1114"/>
                </a:moveTo>
                <a:lnTo>
                  <a:pt x="21780" y="1270"/>
                </a:lnTo>
                <a:lnTo>
                  <a:pt x="21752" y="1114"/>
                </a:lnTo>
                <a:close/>
              </a:path>
              <a:path w="68580" h="149860">
                <a:moveTo>
                  <a:pt x="21854" y="1250"/>
                </a:moveTo>
                <a:close/>
              </a:path>
              <a:path w="68580" h="149860">
                <a:moveTo>
                  <a:pt x="21716" y="0"/>
                </a:moveTo>
                <a:lnTo>
                  <a:pt x="21551" y="0"/>
                </a:lnTo>
                <a:lnTo>
                  <a:pt x="21643" y="508"/>
                </a:lnTo>
                <a:lnTo>
                  <a:pt x="21854" y="1250"/>
                </a:lnTo>
                <a:lnTo>
                  <a:pt x="21716" y="0"/>
                </a:lnTo>
                <a:close/>
              </a:path>
              <a:path w="68580" h="149860">
                <a:moveTo>
                  <a:pt x="21584" y="298"/>
                </a:moveTo>
                <a:lnTo>
                  <a:pt x="21661" y="992"/>
                </a:lnTo>
                <a:lnTo>
                  <a:pt x="21643" y="508"/>
                </a:lnTo>
                <a:lnTo>
                  <a:pt x="21584" y="298"/>
                </a:lnTo>
                <a:close/>
              </a:path>
              <a:path w="68580" h="149860">
                <a:moveTo>
                  <a:pt x="21551" y="0"/>
                </a:moveTo>
                <a:lnTo>
                  <a:pt x="21584" y="298"/>
                </a:lnTo>
                <a:lnTo>
                  <a:pt x="21551" y="0"/>
                </a:lnTo>
                <a:close/>
              </a:path>
            </a:pathLst>
          </a:custGeom>
          <a:solidFill>
            <a:srgbClr val="221F1F"/>
          </a:solidFill>
        </p:spPr>
        <p:txBody>
          <a:bodyPr wrap="square" lIns="0" tIns="0" rIns="0" bIns="0" rtlCol="0"/>
          <a:lstStyle/>
          <a:p>
            <a:endParaRPr/>
          </a:p>
        </p:txBody>
      </p:sp>
      <p:sp>
        <p:nvSpPr>
          <p:cNvPr id="2460" name="object 2460"/>
          <p:cNvSpPr/>
          <p:nvPr/>
        </p:nvSpPr>
        <p:spPr>
          <a:xfrm>
            <a:off x="1907247" y="2959713"/>
            <a:ext cx="56515" cy="167005"/>
          </a:xfrm>
          <a:custGeom>
            <a:avLst/>
            <a:gdLst/>
            <a:ahLst/>
            <a:cxnLst/>
            <a:rect l="l" t="t" r="r" b="b"/>
            <a:pathLst>
              <a:path w="56514" h="167005">
                <a:moveTo>
                  <a:pt x="43243" y="90347"/>
                </a:moveTo>
                <a:lnTo>
                  <a:pt x="15671" y="90347"/>
                </a:lnTo>
                <a:lnTo>
                  <a:pt x="18719" y="90906"/>
                </a:lnTo>
                <a:lnTo>
                  <a:pt x="19418" y="93776"/>
                </a:lnTo>
                <a:lnTo>
                  <a:pt x="19418" y="101219"/>
                </a:lnTo>
                <a:lnTo>
                  <a:pt x="20675" y="105791"/>
                </a:lnTo>
                <a:lnTo>
                  <a:pt x="23177" y="112649"/>
                </a:lnTo>
                <a:lnTo>
                  <a:pt x="23177" y="114947"/>
                </a:lnTo>
                <a:lnTo>
                  <a:pt x="21920" y="120091"/>
                </a:lnTo>
                <a:lnTo>
                  <a:pt x="21920" y="128104"/>
                </a:lnTo>
                <a:lnTo>
                  <a:pt x="19418" y="159550"/>
                </a:lnTo>
                <a:lnTo>
                  <a:pt x="21970" y="160020"/>
                </a:lnTo>
                <a:lnTo>
                  <a:pt x="20675" y="162991"/>
                </a:lnTo>
                <a:lnTo>
                  <a:pt x="21920" y="166408"/>
                </a:lnTo>
                <a:lnTo>
                  <a:pt x="24434" y="166979"/>
                </a:lnTo>
                <a:lnTo>
                  <a:pt x="28206" y="166408"/>
                </a:lnTo>
                <a:lnTo>
                  <a:pt x="29451" y="164134"/>
                </a:lnTo>
                <a:lnTo>
                  <a:pt x="29451" y="160121"/>
                </a:lnTo>
                <a:lnTo>
                  <a:pt x="46166" y="160121"/>
                </a:lnTo>
                <a:lnTo>
                  <a:pt x="44488" y="158965"/>
                </a:lnTo>
                <a:lnTo>
                  <a:pt x="44488" y="154978"/>
                </a:lnTo>
                <a:lnTo>
                  <a:pt x="43865" y="147535"/>
                </a:lnTo>
                <a:lnTo>
                  <a:pt x="43243" y="130962"/>
                </a:lnTo>
                <a:lnTo>
                  <a:pt x="43243" y="90347"/>
                </a:lnTo>
                <a:close/>
              </a:path>
              <a:path w="56514" h="167005">
                <a:moveTo>
                  <a:pt x="46166" y="160121"/>
                </a:moveTo>
                <a:lnTo>
                  <a:pt x="32575" y="160121"/>
                </a:lnTo>
                <a:lnTo>
                  <a:pt x="31953" y="163550"/>
                </a:lnTo>
                <a:lnTo>
                  <a:pt x="36982" y="164693"/>
                </a:lnTo>
                <a:lnTo>
                  <a:pt x="40106" y="164693"/>
                </a:lnTo>
                <a:lnTo>
                  <a:pt x="43243" y="166408"/>
                </a:lnTo>
                <a:lnTo>
                  <a:pt x="53263" y="166408"/>
                </a:lnTo>
                <a:lnTo>
                  <a:pt x="53263" y="165277"/>
                </a:lnTo>
                <a:lnTo>
                  <a:pt x="52006" y="162991"/>
                </a:lnTo>
                <a:lnTo>
                  <a:pt x="49504" y="162420"/>
                </a:lnTo>
                <a:lnTo>
                  <a:pt x="46166" y="160121"/>
                </a:lnTo>
                <a:close/>
              </a:path>
              <a:path w="56514" h="167005">
                <a:moveTo>
                  <a:pt x="40106" y="0"/>
                </a:moveTo>
                <a:lnTo>
                  <a:pt x="37591" y="571"/>
                </a:lnTo>
                <a:lnTo>
                  <a:pt x="36334" y="2286"/>
                </a:lnTo>
                <a:lnTo>
                  <a:pt x="33832" y="4572"/>
                </a:lnTo>
                <a:lnTo>
                  <a:pt x="31953" y="10858"/>
                </a:lnTo>
                <a:lnTo>
                  <a:pt x="31953" y="13144"/>
                </a:lnTo>
                <a:lnTo>
                  <a:pt x="30708" y="14859"/>
                </a:lnTo>
                <a:lnTo>
                  <a:pt x="30708" y="17716"/>
                </a:lnTo>
                <a:lnTo>
                  <a:pt x="30073" y="18300"/>
                </a:lnTo>
                <a:lnTo>
                  <a:pt x="30645" y="20383"/>
                </a:lnTo>
                <a:lnTo>
                  <a:pt x="17551" y="25158"/>
                </a:lnTo>
                <a:lnTo>
                  <a:pt x="15036" y="26301"/>
                </a:lnTo>
                <a:lnTo>
                  <a:pt x="11099" y="29857"/>
                </a:lnTo>
                <a:lnTo>
                  <a:pt x="9270" y="35229"/>
                </a:lnTo>
                <a:lnTo>
                  <a:pt x="6883" y="39446"/>
                </a:lnTo>
                <a:lnTo>
                  <a:pt x="6883" y="40030"/>
                </a:lnTo>
                <a:lnTo>
                  <a:pt x="622" y="53759"/>
                </a:lnTo>
                <a:lnTo>
                  <a:pt x="0" y="55460"/>
                </a:lnTo>
                <a:lnTo>
                  <a:pt x="1244" y="57746"/>
                </a:lnTo>
                <a:lnTo>
                  <a:pt x="2514" y="61747"/>
                </a:lnTo>
                <a:lnTo>
                  <a:pt x="5626" y="65201"/>
                </a:lnTo>
                <a:lnTo>
                  <a:pt x="8267" y="68973"/>
                </a:lnTo>
                <a:lnTo>
                  <a:pt x="7609" y="73190"/>
                </a:lnTo>
                <a:lnTo>
                  <a:pt x="7518" y="82346"/>
                </a:lnTo>
                <a:lnTo>
                  <a:pt x="6883" y="89204"/>
                </a:lnTo>
                <a:lnTo>
                  <a:pt x="11899" y="91503"/>
                </a:lnTo>
                <a:lnTo>
                  <a:pt x="14414" y="91503"/>
                </a:lnTo>
                <a:lnTo>
                  <a:pt x="15671" y="90347"/>
                </a:lnTo>
                <a:lnTo>
                  <a:pt x="43243" y="90347"/>
                </a:lnTo>
                <a:lnTo>
                  <a:pt x="43243" y="86639"/>
                </a:lnTo>
                <a:lnTo>
                  <a:pt x="45110" y="85775"/>
                </a:lnTo>
                <a:lnTo>
                  <a:pt x="45732" y="78905"/>
                </a:lnTo>
                <a:lnTo>
                  <a:pt x="45732" y="73190"/>
                </a:lnTo>
                <a:lnTo>
                  <a:pt x="48234" y="61747"/>
                </a:lnTo>
                <a:lnTo>
                  <a:pt x="49504" y="58318"/>
                </a:lnTo>
                <a:lnTo>
                  <a:pt x="48869" y="52603"/>
                </a:lnTo>
                <a:lnTo>
                  <a:pt x="48234" y="47472"/>
                </a:lnTo>
                <a:lnTo>
                  <a:pt x="47624" y="44615"/>
                </a:lnTo>
                <a:lnTo>
                  <a:pt x="46989" y="41160"/>
                </a:lnTo>
                <a:lnTo>
                  <a:pt x="46989" y="36029"/>
                </a:lnTo>
                <a:lnTo>
                  <a:pt x="46380" y="33172"/>
                </a:lnTo>
                <a:lnTo>
                  <a:pt x="45732" y="31445"/>
                </a:lnTo>
                <a:lnTo>
                  <a:pt x="42964" y="27635"/>
                </a:lnTo>
                <a:lnTo>
                  <a:pt x="43091" y="26441"/>
                </a:lnTo>
                <a:lnTo>
                  <a:pt x="44386" y="25260"/>
                </a:lnTo>
                <a:lnTo>
                  <a:pt x="48535" y="25260"/>
                </a:lnTo>
                <a:lnTo>
                  <a:pt x="48869" y="25158"/>
                </a:lnTo>
                <a:lnTo>
                  <a:pt x="49504" y="23444"/>
                </a:lnTo>
                <a:lnTo>
                  <a:pt x="50749" y="22301"/>
                </a:lnTo>
                <a:lnTo>
                  <a:pt x="49504" y="22301"/>
                </a:lnTo>
                <a:lnTo>
                  <a:pt x="50749" y="21729"/>
                </a:lnTo>
                <a:lnTo>
                  <a:pt x="51384" y="20586"/>
                </a:lnTo>
                <a:lnTo>
                  <a:pt x="52006" y="20015"/>
                </a:lnTo>
                <a:lnTo>
                  <a:pt x="53581" y="20015"/>
                </a:lnTo>
                <a:lnTo>
                  <a:pt x="53898" y="19443"/>
                </a:lnTo>
                <a:lnTo>
                  <a:pt x="53263" y="16002"/>
                </a:lnTo>
                <a:lnTo>
                  <a:pt x="53898" y="14859"/>
                </a:lnTo>
                <a:lnTo>
                  <a:pt x="54127" y="14173"/>
                </a:lnTo>
                <a:lnTo>
                  <a:pt x="55143" y="13728"/>
                </a:lnTo>
                <a:lnTo>
                  <a:pt x="55143" y="12585"/>
                </a:lnTo>
                <a:lnTo>
                  <a:pt x="54508" y="12001"/>
                </a:lnTo>
                <a:lnTo>
                  <a:pt x="55143" y="10287"/>
                </a:lnTo>
                <a:lnTo>
                  <a:pt x="56387" y="9728"/>
                </a:lnTo>
                <a:lnTo>
                  <a:pt x="56387" y="8013"/>
                </a:lnTo>
                <a:lnTo>
                  <a:pt x="53898" y="5727"/>
                </a:lnTo>
                <a:lnTo>
                  <a:pt x="54508" y="5143"/>
                </a:lnTo>
                <a:lnTo>
                  <a:pt x="53263" y="4000"/>
                </a:lnTo>
                <a:lnTo>
                  <a:pt x="50126" y="2857"/>
                </a:lnTo>
                <a:lnTo>
                  <a:pt x="48234" y="2286"/>
                </a:lnTo>
                <a:lnTo>
                  <a:pt x="46989" y="1143"/>
                </a:lnTo>
                <a:lnTo>
                  <a:pt x="43243" y="571"/>
                </a:lnTo>
                <a:lnTo>
                  <a:pt x="40106" y="0"/>
                </a:lnTo>
                <a:close/>
              </a:path>
              <a:path w="56514" h="167005">
                <a:moveTo>
                  <a:pt x="48535" y="25260"/>
                </a:moveTo>
                <a:lnTo>
                  <a:pt x="44386" y="25260"/>
                </a:lnTo>
                <a:lnTo>
                  <a:pt x="46989" y="25730"/>
                </a:lnTo>
                <a:lnTo>
                  <a:pt x="48535" y="25260"/>
                </a:lnTo>
                <a:close/>
              </a:path>
              <a:path w="56514" h="167005">
                <a:moveTo>
                  <a:pt x="53581" y="20015"/>
                </a:moveTo>
                <a:lnTo>
                  <a:pt x="52006" y="20015"/>
                </a:lnTo>
                <a:lnTo>
                  <a:pt x="53263" y="20586"/>
                </a:lnTo>
                <a:lnTo>
                  <a:pt x="53581" y="20015"/>
                </a:lnTo>
                <a:close/>
              </a:path>
            </a:pathLst>
          </a:custGeom>
          <a:solidFill>
            <a:srgbClr val="020403"/>
          </a:solidFill>
        </p:spPr>
        <p:txBody>
          <a:bodyPr wrap="square" lIns="0" tIns="0" rIns="0" bIns="0" rtlCol="0"/>
          <a:lstStyle/>
          <a:p>
            <a:endParaRPr/>
          </a:p>
        </p:txBody>
      </p:sp>
      <p:sp>
        <p:nvSpPr>
          <p:cNvPr id="2461" name="object 2461"/>
          <p:cNvSpPr/>
          <p:nvPr/>
        </p:nvSpPr>
        <p:spPr>
          <a:xfrm>
            <a:off x="6226212" y="3118573"/>
            <a:ext cx="30480" cy="79375"/>
          </a:xfrm>
          <a:custGeom>
            <a:avLst/>
            <a:gdLst/>
            <a:ahLst/>
            <a:cxnLst/>
            <a:rect l="l" t="t" r="r" b="b"/>
            <a:pathLst>
              <a:path w="30479" h="79375">
                <a:moveTo>
                  <a:pt x="0" y="79082"/>
                </a:moveTo>
                <a:lnTo>
                  <a:pt x="30467" y="79082"/>
                </a:lnTo>
                <a:lnTo>
                  <a:pt x="30467" y="0"/>
                </a:lnTo>
                <a:lnTo>
                  <a:pt x="0" y="0"/>
                </a:lnTo>
                <a:lnTo>
                  <a:pt x="0" y="79082"/>
                </a:lnTo>
                <a:close/>
              </a:path>
            </a:pathLst>
          </a:custGeom>
          <a:solidFill>
            <a:srgbClr val="949797"/>
          </a:solidFill>
        </p:spPr>
        <p:txBody>
          <a:bodyPr wrap="square" lIns="0" tIns="0" rIns="0" bIns="0" rtlCol="0"/>
          <a:lstStyle/>
          <a:p>
            <a:endParaRPr/>
          </a:p>
        </p:txBody>
      </p:sp>
      <p:sp>
        <p:nvSpPr>
          <p:cNvPr id="2462" name="object 2462"/>
          <p:cNvSpPr/>
          <p:nvPr/>
        </p:nvSpPr>
        <p:spPr>
          <a:xfrm>
            <a:off x="6225213" y="3117573"/>
            <a:ext cx="33020" cy="81280"/>
          </a:xfrm>
          <a:custGeom>
            <a:avLst/>
            <a:gdLst/>
            <a:ahLst/>
            <a:cxnLst/>
            <a:rect l="l" t="t" r="r" b="b"/>
            <a:pathLst>
              <a:path w="33020" h="81280">
                <a:moveTo>
                  <a:pt x="32473" y="0"/>
                </a:moveTo>
                <a:lnTo>
                  <a:pt x="0" y="0"/>
                </a:lnTo>
                <a:lnTo>
                  <a:pt x="0" y="81089"/>
                </a:lnTo>
                <a:lnTo>
                  <a:pt x="32473" y="81089"/>
                </a:lnTo>
                <a:lnTo>
                  <a:pt x="32473" y="80086"/>
                </a:lnTo>
                <a:lnTo>
                  <a:pt x="30467" y="80086"/>
                </a:lnTo>
                <a:lnTo>
                  <a:pt x="30467" y="79082"/>
                </a:lnTo>
                <a:lnTo>
                  <a:pt x="2006" y="79082"/>
                </a:lnTo>
                <a:lnTo>
                  <a:pt x="2006" y="1993"/>
                </a:lnTo>
                <a:lnTo>
                  <a:pt x="32473" y="1993"/>
                </a:lnTo>
                <a:lnTo>
                  <a:pt x="32473" y="0"/>
                </a:lnTo>
                <a:close/>
              </a:path>
              <a:path w="33020" h="81280">
                <a:moveTo>
                  <a:pt x="32473" y="1993"/>
                </a:moveTo>
                <a:lnTo>
                  <a:pt x="30467" y="1993"/>
                </a:lnTo>
                <a:lnTo>
                  <a:pt x="30467" y="80086"/>
                </a:lnTo>
                <a:lnTo>
                  <a:pt x="31470" y="80086"/>
                </a:lnTo>
                <a:lnTo>
                  <a:pt x="31470" y="79082"/>
                </a:lnTo>
                <a:lnTo>
                  <a:pt x="32473" y="79082"/>
                </a:lnTo>
                <a:lnTo>
                  <a:pt x="32473" y="1993"/>
                </a:lnTo>
                <a:close/>
              </a:path>
              <a:path w="33020" h="81280">
                <a:moveTo>
                  <a:pt x="32473" y="79082"/>
                </a:moveTo>
                <a:lnTo>
                  <a:pt x="31470" y="79082"/>
                </a:lnTo>
                <a:lnTo>
                  <a:pt x="31470" y="80086"/>
                </a:lnTo>
                <a:lnTo>
                  <a:pt x="32473" y="80086"/>
                </a:lnTo>
                <a:lnTo>
                  <a:pt x="32473" y="79082"/>
                </a:lnTo>
                <a:close/>
              </a:path>
            </a:pathLst>
          </a:custGeom>
          <a:solidFill>
            <a:srgbClr val="221F1F"/>
          </a:solidFill>
        </p:spPr>
        <p:txBody>
          <a:bodyPr wrap="square" lIns="0" tIns="0" rIns="0" bIns="0" rtlCol="0"/>
          <a:lstStyle/>
          <a:p>
            <a:endParaRPr/>
          </a:p>
        </p:txBody>
      </p:sp>
      <p:sp>
        <p:nvSpPr>
          <p:cNvPr id="2463" name="object 2463"/>
          <p:cNvSpPr/>
          <p:nvPr/>
        </p:nvSpPr>
        <p:spPr>
          <a:xfrm>
            <a:off x="6556847" y="2736733"/>
            <a:ext cx="233946" cy="70900"/>
          </a:xfrm>
          <a:prstGeom prst="rect">
            <a:avLst/>
          </a:prstGeom>
          <a:blipFill>
            <a:blip r:embed="rId27" cstate="print"/>
            <a:stretch>
              <a:fillRect/>
            </a:stretch>
          </a:blipFill>
        </p:spPr>
        <p:txBody>
          <a:bodyPr wrap="square" lIns="0" tIns="0" rIns="0" bIns="0" rtlCol="0"/>
          <a:lstStyle/>
          <a:p>
            <a:endParaRPr/>
          </a:p>
        </p:txBody>
      </p:sp>
      <p:sp>
        <p:nvSpPr>
          <p:cNvPr id="2464" name="object 2464"/>
          <p:cNvSpPr/>
          <p:nvPr/>
        </p:nvSpPr>
        <p:spPr>
          <a:xfrm>
            <a:off x="6470440" y="2729926"/>
            <a:ext cx="318135" cy="107950"/>
          </a:xfrm>
          <a:custGeom>
            <a:avLst/>
            <a:gdLst/>
            <a:ahLst/>
            <a:cxnLst/>
            <a:rect l="l" t="t" r="r" b="b"/>
            <a:pathLst>
              <a:path w="318134" h="107950">
                <a:moveTo>
                  <a:pt x="315658" y="0"/>
                </a:moveTo>
                <a:lnTo>
                  <a:pt x="0" y="77622"/>
                </a:lnTo>
                <a:lnTo>
                  <a:pt x="0" y="107721"/>
                </a:lnTo>
                <a:lnTo>
                  <a:pt x="8001" y="107721"/>
                </a:lnTo>
                <a:lnTo>
                  <a:pt x="8001" y="83908"/>
                </a:lnTo>
                <a:lnTo>
                  <a:pt x="317563" y="7772"/>
                </a:lnTo>
                <a:lnTo>
                  <a:pt x="315658" y="0"/>
                </a:lnTo>
                <a:close/>
              </a:path>
            </a:pathLst>
          </a:custGeom>
          <a:solidFill>
            <a:srgbClr val="23201F"/>
          </a:solidFill>
        </p:spPr>
        <p:txBody>
          <a:bodyPr wrap="square" lIns="0" tIns="0" rIns="0" bIns="0" rtlCol="0"/>
          <a:lstStyle/>
          <a:p>
            <a:endParaRPr/>
          </a:p>
        </p:txBody>
      </p:sp>
      <p:sp>
        <p:nvSpPr>
          <p:cNvPr id="2465" name="object 2465"/>
          <p:cNvSpPr/>
          <p:nvPr/>
        </p:nvSpPr>
        <p:spPr>
          <a:xfrm>
            <a:off x="6568226" y="2947154"/>
            <a:ext cx="190905" cy="181063"/>
          </a:xfrm>
          <a:prstGeom prst="rect">
            <a:avLst/>
          </a:prstGeom>
          <a:blipFill>
            <a:blip r:embed="rId28" cstate="print"/>
            <a:stretch>
              <a:fillRect/>
            </a:stretch>
          </a:blipFill>
        </p:spPr>
        <p:txBody>
          <a:bodyPr wrap="square" lIns="0" tIns="0" rIns="0" bIns="0" rtlCol="0"/>
          <a:lstStyle/>
          <a:p>
            <a:endParaRPr/>
          </a:p>
        </p:txBody>
      </p:sp>
      <p:sp>
        <p:nvSpPr>
          <p:cNvPr id="2466" name="object 2466"/>
          <p:cNvSpPr/>
          <p:nvPr/>
        </p:nvSpPr>
        <p:spPr>
          <a:xfrm>
            <a:off x="887315" y="3120043"/>
            <a:ext cx="6323965" cy="80010"/>
          </a:xfrm>
          <a:custGeom>
            <a:avLst/>
            <a:gdLst/>
            <a:ahLst/>
            <a:cxnLst/>
            <a:rect l="l" t="t" r="r" b="b"/>
            <a:pathLst>
              <a:path w="6323965" h="80010">
                <a:moveTo>
                  <a:pt x="2339975" y="8013"/>
                </a:moveTo>
                <a:lnTo>
                  <a:pt x="2331961" y="8013"/>
                </a:lnTo>
                <a:lnTo>
                  <a:pt x="2331961" y="78600"/>
                </a:lnTo>
                <a:lnTo>
                  <a:pt x="5375998" y="79590"/>
                </a:lnTo>
                <a:lnTo>
                  <a:pt x="5375877" y="71589"/>
                </a:lnTo>
                <a:lnTo>
                  <a:pt x="2339975" y="70586"/>
                </a:lnTo>
                <a:lnTo>
                  <a:pt x="2339975" y="8013"/>
                </a:lnTo>
                <a:close/>
              </a:path>
              <a:path w="6323965" h="80010">
                <a:moveTo>
                  <a:pt x="6323502" y="2225"/>
                </a:moveTo>
                <a:lnTo>
                  <a:pt x="5366854" y="4533"/>
                </a:lnTo>
                <a:lnTo>
                  <a:pt x="5367870" y="71589"/>
                </a:lnTo>
                <a:lnTo>
                  <a:pt x="5375877" y="71589"/>
                </a:lnTo>
                <a:lnTo>
                  <a:pt x="5374982" y="12534"/>
                </a:lnTo>
                <a:lnTo>
                  <a:pt x="6323502" y="10239"/>
                </a:lnTo>
                <a:lnTo>
                  <a:pt x="6323502" y="2225"/>
                </a:lnTo>
                <a:close/>
              </a:path>
              <a:path w="6323965" h="80010">
                <a:moveTo>
                  <a:pt x="2339975" y="0"/>
                </a:moveTo>
                <a:lnTo>
                  <a:pt x="0" y="1536"/>
                </a:lnTo>
                <a:lnTo>
                  <a:pt x="0" y="9537"/>
                </a:lnTo>
                <a:lnTo>
                  <a:pt x="2339975" y="8013"/>
                </a:lnTo>
                <a:lnTo>
                  <a:pt x="2339975" y="0"/>
                </a:lnTo>
                <a:close/>
              </a:path>
            </a:pathLst>
          </a:custGeom>
          <a:solidFill>
            <a:srgbClr val="211F20"/>
          </a:solidFill>
        </p:spPr>
        <p:txBody>
          <a:bodyPr wrap="square" lIns="0" tIns="0" rIns="0" bIns="0" rtlCol="0"/>
          <a:lstStyle/>
          <a:p>
            <a:endParaRPr/>
          </a:p>
        </p:txBody>
      </p:sp>
      <p:sp>
        <p:nvSpPr>
          <p:cNvPr id="2467" name="object 2467"/>
          <p:cNvSpPr/>
          <p:nvPr/>
        </p:nvSpPr>
        <p:spPr>
          <a:xfrm>
            <a:off x="1904234" y="2848100"/>
            <a:ext cx="305435" cy="278765"/>
          </a:xfrm>
          <a:custGeom>
            <a:avLst/>
            <a:gdLst/>
            <a:ahLst/>
            <a:cxnLst/>
            <a:rect l="l" t="t" r="r" b="b"/>
            <a:pathLst>
              <a:path w="305435" h="278764">
                <a:moveTo>
                  <a:pt x="154152" y="0"/>
                </a:moveTo>
                <a:lnTo>
                  <a:pt x="0" y="33870"/>
                </a:lnTo>
                <a:lnTo>
                  <a:pt x="0" y="278472"/>
                </a:lnTo>
                <a:lnTo>
                  <a:pt x="6019" y="278472"/>
                </a:lnTo>
                <a:lnTo>
                  <a:pt x="6019" y="38709"/>
                </a:lnTo>
                <a:lnTo>
                  <a:pt x="154177" y="6146"/>
                </a:lnTo>
                <a:lnTo>
                  <a:pt x="183367" y="6146"/>
                </a:lnTo>
                <a:lnTo>
                  <a:pt x="154152" y="0"/>
                </a:lnTo>
                <a:close/>
              </a:path>
              <a:path w="305435" h="278764">
                <a:moveTo>
                  <a:pt x="183367" y="6146"/>
                </a:moveTo>
                <a:lnTo>
                  <a:pt x="154177" y="6146"/>
                </a:lnTo>
                <a:lnTo>
                  <a:pt x="299288" y="36677"/>
                </a:lnTo>
                <a:lnTo>
                  <a:pt x="299288" y="277749"/>
                </a:lnTo>
                <a:lnTo>
                  <a:pt x="305295" y="277749"/>
                </a:lnTo>
                <a:lnTo>
                  <a:pt x="305295" y="31800"/>
                </a:lnTo>
                <a:lnTo>
                  <a:pt x="183367" y="6146"/>
                </a:lnTo>
                <a:close/>
              </a:path>
            </a:pathLst>
          </a:custGeom>
          <a:solidFill>
            <a:srgbClr val="010202"/>
          </a:solidFill>
        </p:spPr>
        <p:txBody>
          <a:bodyPr wrap="square" lIns="0" tIns="0" rIns="0" bIns="0" rtlCol="0"/>
          <a:lstStyle/>
          <a:p>
            <a:endParaRPr/>
          </a:p>
        </p:txBody>
      </p:sp>
      <p:sp>
        <p:nvSpPr>
          <p:cNvPr id="2468" name="object 2468"/>
          <p:cNvSpPr/>
          <p:nvPr/>
        </p:nvSpPr>
        <p:spPr>
          <a:xfrm>
            <a:off x="1907247" y="2906706"/>
            <a:ext cx="299720" cy="0"/>
          </a:xfrm>
          <a:custGeom>
            <a:avLst/>
            <a:gdLst/>
            <a:ahLst/>
            <a:cxnLst/>
            <a:rect l="l" t="t" r="r" b="b"/>
            <a:pathLst>
              <a:path w="299719">
                <a:moveTo>
                  <a:pt x="0" y="0"/>
                </a:moveTo>
                <a:lnTo>
                  <a:pt x="299275" y="0"/>
                </a:lnTo>
              </a:path>
            </a:pathLst>
          </a:custGeom>
          <a:ln w="44615">
            <a:solidFill>
              <a:srgbClr val="010202"/>
            </a:solidFill>
          </a:ln>
        </p:spPr>
        <p:txBody>
          <a:bodyPr wrap="square" lIns="0" tIns="0" rIns="0" bIns="0" rtlCol="0"/>
          <a:lstStyle/>
          <a:p>
            <a:endParaRPr/>
          </a:p>
        </p:txBody>
      </p:sp>
      <p:sp>
        <p:nvSpPr>
          <p:cNvPr id="2469" name="object 2469"/>
          <p:cNvSpPr/>
          <p:nvPr/>
        </p:nvSpPr>
        <p:spPr>
          <a:xfrm>
            <a:off x="1907251" y="2851176"/>
            <a:ext cx="299720" cy="33655"/>
          </a:xfrm>
          <a:custGeom>
            <a:avLst/>
            <a:gdLst/>
            <a:ahLst/>
            <a:cxnLst/>
            <a:rect l="l" t="t" r="r" b="b"/>
            <a:pathLst>
              <a:path w="299719" h="33655">
                <a:moveTo>
                  <a:pt x="151142" y="0"/>
                </a:moveTo>
                <a:lnTo>
                  <a:pt x="0" y="33210"/>
                </a:lnTo>
                <a:lnTo>
                  <a:pt x="299275" y="33210"/>
                </a:lnTo>
                <a:lnTo>
                  <a:pt x="151142" y="0"/>
                </a:lnTo>
                <a:close/>
              </a:path>
            </a:pathLst>
          </a:custGeom>
          <a:solidFill>
            <a:srgbClr val="010202"/>
          </a:solidFill>
        </p:spPr>
        <p:txBody>
          <a:bodyPr wrap="square" lIns="0" tIns="0" rIns="0" bIns="0" rtlCol="0"/>
          <a:lstStyle/>
          <a:p>
            <a:endParaRPr/>
          </a:p>
        </p:txBody>
      </p:sp>
      <p:sp>
        <p:nvSpPr>
          <p:cNvPr id="2470" name="object 2470"/>
          <p:cNvSpPr/>
          <p:nvPr/>
        </p:nvSpPr>
        <p:spPr>
          <a:xfrm>
            <a:off x="2913143" y="2850582"/>
            <a:ext cx="305435" cy="278765"/>
          </a:xfrm>
          <a:custGeom>
            <a:avLst/>
            <a:gdLst/>
            <a:ahLst/>
            <a:cxnLst/>
            <a:rect l="l" t="t" r="r" b="b"/>
            <a:pathLst>
              <a:path w="305435" h="278764">
                <a:moveTo>
                  <a:pt x="154152" y="0"/>
                </a:moveTo>
                <a:lnTo>
                  <a:pt x="0" y="33883"/>
                </a:lnTo>
                <a:lnTo>
                  <a:pt x="0" y="278472"/>
                </a:lnTo>
                <a:lnTo>
                  <a:pt x="6019" y="278472"/>
                </a:lnTo>
                <a:lnTo>
                  <a:pt x="6019" y="38709"/>
                </a:lnTo>
                <a:lnTo>
                  <a:pt x="154178" y="6146"/>
                </a:lnTo>
                <a:lnTo>
                  <a:pt x="183367" y="6146"/>
                </a:lnTo>
                <a:lnTo>
                  <a:pt x="154152" y="0"/>
                </a:lnTo>
                <a:close/>
              </a:path>
              <a:path w="305435" h="278764">
                <a:moveTo>
                  <a:pt x="183367" y="6146"/>
                </a:moveTo>
                <a:lnTo>
                  <a:pt x="154178" y="6146"/>
                </a:lnTo>
                <a:lnTo>
                  <a:pt x="299300" y="36677"/>
                </a:lnTo>
                <a:lnTo>
                  <a:pt x="299300" y="277749"/>
                </a:lnTo>
                <a:lnTo>
                  <a:pt x="305295" y="277749"/>
                </a:lnTo>
                <a:lnTo>
                  <a:pt x="305295" y="31800"/>
                </a:lnTo>
                <a:lnTo>
                  <a:pt x="183367" y="6146"/>
                </a:lnTo>
                <a:close/>
              </a:path>
            </a:pathLst>
          </a:custGeom>
          <a:solidFill>
            <a:srgbClr val="010202"/>
          </a:solidFill>
        </p:spPr>
        <p:txBody>
          <a:bodyPr wrap="square" lIns="0" tIns="0" rIns="0" bIns="0" rtlCol="0"/>
          <a:lstStyle/>
          <a:p>
            <a:endParaRPr/>
          </a:p>
        </p:txBody>
      </p:sp>
      <p:sp>
        <p:nvSpPr>
          <p:cNvPr id="2471" name="object 2471"/>
          <p:cNvSpPr/>
          <p:nvPr/>
        </p:nvSpPr>
        <p:spPr>
          <a:xfrm>
            <a:off x="2916148" y="2909195"/>
            <a:ext cx="299720" cy="0"/>
          </a:xfrm>
          <a:custGeom>
            <a:avLst/>
            <a:gdLst/>
            <a:ahLst/>
            <a:cxnLst/>
            <a:rect l="l" t="t" r="r" b="b"/>
            <a:pathLst>
              <a:path w="299719">
                <a:moveTo>
                  <a:pt x="0" y="0"/>
                </a:moveTo>
                <a:lnTo>
                  <a:pt x="299275" y="0"/>
                </a:lnTo>
              </a:path>
            </a:pathLst>
          </a:custGeom>
          <a:ln w="44615">
            <a:solidFill>
              <a:srgbClr val="010202"/>
            </a:solidFill>
          </a:ln>
        </p:spPr>
        <p:txBody>
          <a:bodyPr wrap="square" lIns="0" tIns="0" rIns="0" bIns="0" rtlCol="0"/>
          <a:lstStyle/>
          <a:p>
            <a:endParaRPr/>
          </a:p>
        </p:txBody>
      </p:sp>
      <p:sp>
        <p:nvSpPr>
          <p:cNvPr id="2472" name="object 2472"/>
          <p:cNvSpPr/>
          <p:nvPr/>
        </p:nvSpPr>
        <p:spPr>
          <a:xfrm>
            <a:off x="2916159" y="2853659"/>
            <a:ext cx="299720" cy="33655"/>
          </a:xfrm>
          <a:custGeom>
            <a:avLst/>
            <a:gdLst/>
            <a:ahLst/>
            <a:cxnLst/>
            <a:rect l="l" t="t" r="r" b="b"/>
            <a:pathLst>
              <a:path w="299719" h="33655">
                <a:moveTo>
                  <a:pt x="151155" y="0"/>
                </a:moveTo>
                <a:lnTo>
                  <a:pt x="0" y="33210"/>
                </a:lnTo>
                <a:lnTo>
                  <a:pt x="299275" y="33210"/>
                </a:lnTo>
                <a:lnTo>
                  <a:pt x="151155" y="0"/>
                </a:lnTo>
                <a:close/>
              </a:path>
            </a:pathLst>
          </a:custGeom>
          <a:solidFill>
            <a:srgbClr val="010202"/>
          </a:solidFill>
        </p:spPr>
        <p:txBody>
          <a:bodyPr wrap="square" lIns="0" tIns="0" rIns="0" bIns="0" rtlCol="0"/>
          <a:lstStyle/>
          <a:p>
            <a:endParaRPr/>
          </a:p>
        </p:txBody>
      </p:sp>
      <p:sp>
        <p:nvSpPr>
          <p:cNvPr id="2473" name="object 2473"/>
          <p:cNvSpPr/>
          <p:nvPr/>
        </p:nvSpPr>
        <p:spPr>
          <a:xfrm>
            <a:off x="790194" y="1544599"/>
            <a:ext cx="96520" cy="2994025"/>
          </a:xfrm>
          <a:custGeom>
            <a:avLst/>
            <a:gdLst/>
            <a:ahLst/>
            <a:cxnLst/>
            <a:rect l="l" t="t" r="r" b="b"/>
            <a:pathLst>
              <a:path w="96519" h="2994025">
                <a:moveTo>
                  <a:pt x="0" y="2993517"/>
                </a:moveTo>
                <a:lnTo>
                  <a:pt x="96520" y="2993517"/>
                </a:lnTo>
                <a:lnTo>
                  <a:pt x="96520" y="0"/>
                </a:lnTo>
                <a:lnTo>
                  <a:pt x="0" y="0"/>
                </a:lnTo>
                <a:lnTo>
                  <a:pt x="0" y="2993517"/>
                </a:lnTo>
                <a:close/>
              </a:path>
            </a:pathLst>
          </a:custGeom>
          <a:solidFill>
            <a:srgbClr val="FFFFFF"/>
          </a:solidFill>
        </p:spPr>
        <p:txBody>
          <a:bodyPr wrap="square" lIns="0" tIns="0" rIns="0" bIns="0" rtlCol="0"/>
          <a:lstStyle/>
          <a:p>
            <a:endParaRPr/>
          </a:p>
        </p:txBody>
      </p:sp>
      <p:sp>
        <p:nvSpPr>
          <p:cNvPr id="2474" name="object 2474"/>
          <p:cNvSpPr/>
          <p:nvPr/>
        </p:nvSpPr>
        <p:spPr>
          <a:xfrm>
            <a:off x="1357814" y="3145091"/>
            <a:ext cx="0" cy="280670"/>
          </a:xfrm>
          <a:custGeom>
            <a:avLst/>
            <a:gdLst/>
            <a:ahLst/>
            <a:cxnLst/>
            <a:rect l="l" t="t" r="r" b="b"/>
            <a:pathLst>
              <a:path h="280670">
                <a:moveTo>
                  <a:pt x="0" y="0"/>
                </a:moveTo>
                <a:lnTo>
                  <a:pt x="0" y="280263"/>
                </a:lnTo>
              </a:path>
            </a:pathLst>
          </a:custGeom>
          <a:ln w="16014">
            <a:solidFill>
              <a:srgbClr val="FFFFFF"/>
            </a:solidFill>
          </a:ln>
        </p:spPr>
        <p:txBody>
          <a:bodyPr wrap="square" lIns="0" tIns="0" rIns="0" bIns="0" rtlCol="0"/>
          <a:lstStyle/>
          <a:p>
            <a:endParaRPr/>
          </a:p>
        </p:txBody>
      </p:sp>
      <p:sp>
        <p:nvSpPr>
          <p:cNvPr id="2475" name="object 2475"/>
          <p:cNvSpPr/>
          <p:nvPr/>
        </p:nvSpPr>
        <p:spPr>
          <a:xfrm>
            <a:off x="1349806" y="3449370"/>
            <a:ext cx="16510" cy="24130"/>
          </a:xfrm>
          <a:custGeom>
            <a:avLst/>
            <a:gdLst/>
            <a:ahLst/>
            <a:cxnLst/>
            <a:rect l="l" t="t" r="r" b="b"/>
            <a:pathLst>
              <a:path w="16509" h="24129">
                <a:moveTo>
                  <a:pt x="16014" y="0"/>
                </a:moveTo>
                <a:lnTo>
                  <a:pt x="0" y="0"/>
                </a:lnTo>
                <a:lnTo>
                  <a:pt x="0" y="24015"/>
                </a:lnTo>
                <a:lnTo>
                  <a:pt x="16014" y="24015"/>
                </a:lnTo>
                <a:lnTo>
                  <a:pt x="16014" y="0"/>
                </a:lnTo>
                <a:close/>
              </a:path>
            </a:pathLst>
          </a:custGeom>
          <a:solidFill>
            <a:srgbClr val="FFFFFF"/>
          </a:solidFill>
        </p:spPr>
        <p:txBody>
          <a:bodyPr wrap="square" lIns="0" tIns="0" rIns="0" bIns="0" rtlCol="0"/>
          <a:lstStyle/>
          <a:p>
            <a:endParaRPr/>
          </a:p>
        </p:txBody>
      </p:sp>
      <p:sp>
        <p:nvSpPr>
          <p:cNvPr id="2476" name="object 2476"/>
          <p:cNvSpPr/>
          <p:nvPr/>
        </p:nvSpPr>
        <p:spPr>
          <a:xfrm>
            <a:off x="1349806" y="3497414"/>
            <a:ext cx="16510" cy="24130"/>
          </a:xfrm>
          <a:custGeom>
            <a:avLst/>
            <a:gdLst/>
            <a:ahLst/>
            <a:cxnLst/>
            <a:rect l="l" t="t" r="r" b="b"/>
            <a:pathLst>
              <a:path w="16509" h="24129">
                <a:moveTo>
                  <a:pt x="16014" y="0"/>
                </a:moveTo>
                <a:lnTo>
                  <a:pt x="0" y="0"/>
                </a:lnTo>
                <a:lnTo>
                  <a:pt x="0" y="24015"/>
                </a:lnTo>
                <a:lnTo>
                  <a:pt x="16014" y="24015"/>
                </a:lnTo>
                <a:lnTo>
                  <a:pt x="16014" y="0"/>
                </a:lnTo>
                <a:close/>
              </a:path>
            </a:pathLst>
          </a:custGeom>
          <a:solidFill>
            <a:srgbClr val="FFFFFF"/>
          </a:solidFill>
        </p:spPr>
        <p:txBody>
          <a:bodyPr wrap="square" lIns="0" tIns="0" rIns="0" bIns="0" rtlCol="0"/>
          <a:lstStyle/>
          <a:p>
            <a:endParaRPr/>
          </a:p>
        </p:txBody>
      </p:sp>
      <p:sp>
        <p:nvSpPr>
          <p:cNvPr id="2477" name="object 2477"/>
          <p:cNvSpPr/>
          <p:nvPr/>
        </p:nvSpPr>
        <p:spPr>
          <a:xfrm>
            <a:off x="1357814" y="3545459"/>
            <a:ext cx="0" cy="208279"/>
          </a:xfrm>
          <a:custGeom>
            <a:avLst/>
            <a:gdLst/>
            <a:ahLst/>
            <a:cxnLst/>
            <a:rect l="l" t="t" r="r" b="b"/>
            <a:pathLst>
              <a:path h="208279">
                <a:moveTo>
                  <a:pt x="0" y="0"/>
                </a:moveTo>
                <a:lnTo>
                  <a:pt x="0" y="207683"/>
                </a:lnTo>
              </a:path>
            </a:pathLst>
          </a:custGeom>
          <a:ln w="16014">
            <a:solidFill>
              <a:srgbClr val="FFFFFF"/>
            </a:solidFill>
          </a:ln>
        </p:spPr>
        <p:txBody>
          <a:bodyPr wrap="square" lIns="0" tIns="0" rIns="0" bIns="0" rtlCol="0"/>
          <a:lstStyle/>
          <a:p>
            <a:endParaRPr/>
          </a:p>
        </p:txBody>
      </p:sp>
      <p:sp>
        <p:nvSpPr>
          <p:cNvPr id="2478" name="object 2478"/>
          <p:cNvSpPr/>
          <p:nvPr/>
        </p:nvSpPr>
        <p:spPr>
          <a:xfrm>
            <a:off x="885846" y="3786316"/>
            <a:ext cx="6204585" cy="0"/>
          </a:xfrm>
          <a:custGeom>
            <a:avLst/>
            <a:gdLst/>
            <a:ahLst/>
            <a:cxnLst/>
            <a:rect l="l" t="t" r="r" b="b"/>
            <a:pathLst>
              <a:path w="6204584">
                <a:moveTo>
                  <a:pt x="0" y="0"/>
                </a:moveTo>
                <a:lnTo>
                  <a:pt x="6204429" y="0"/>
                </a:lnTo>
              </a:path>
            </a:pathLst>
          </a:custGeom>
          <a:ln w="3175">
            <a:solidFill>
              <a:srgbClr val="221F1F"/>
            </a:solidFill>
          </a:ln>
        </p:spPr>
        <p:txBody>
          <a:bodyPr wrap="square" lIns="0" tIns="0" rIns="0" bIns="0" rtlCol="0"/>
          <a:lstStyle/>
          <a:p>
            <a:endParaRPr/>
          </a:p>
        </p:txBody>
      </p:sp>
      <p:sp>
        <p:nvSpPr>
          <p:cNvPr id="2479" name="object 2479"/>
          <p:cNvSpPr/>
          <p:nvPr/>
        </p:nvSpPr>
        <p:spPr>
          <a:xfrm>
            <a:off x="884872" y="3785046"/>
            <a:ext cx="6206490" cy="0"/>
          </a:xfrm>
          <a:custGeom>
            <a:avLst/>
            <a:gdLst/>
            <a:ahLst/>
            <a:cxnLst/>
            <a:rect l="l" t="t" r="r" b="b"/>
            <a:pathLst>
              <a:path w="6206490">
                <a:moveTo>
                  <a:pt x="0" y="0"/>
                </a:moveTo>
                <a:lnTo>
                  <a:pt x="6206365" y="0"/>
                </a:lnTo>
              </a:path>
            </a:pathLst>
          </a:custGeom>
          <a:ln w="3175">
            <a:solidFill>
              <a:srgbClr val="221F1F"/>
            </a:solidFill>
          </a:ln>
        </p:spPr>
        <p:txBody>
          <a:bodyPr wrap="square" lIns="0" tIns="0" rIns="0" bIns="0" rtlCol="0"/>
          <a:lstStyle/>
          <a:p>
            <a:endParaRPr/>
          </a:p>
        </p:txBody>
      </p:sp>
      <p:sp>
        <p:nvSpPr>
          <p:cNvPr id="2480" name="object 2480"/>
          <p:cNvSpPr/>
          <p:nvPr/>
        </p:nvSpPr>
        <p:spPr>
          <a:xfrm>
            <a:off x="884717" y="3783777"/>
            <a:ext cx="6207125" cy="0"/>
          </a:xfrm>
          <a:custGeom>
            <a:avLst/>
            <a:gdLst/>
            <a:ahLst/>
            <a:cxnLst/>
            <a:rect l="l" t="t" r="r" b="b"/>
            <a:pathLst>
              <a:path w="6207125">
                <a:moveTo>
                  <a:pt x="0" y="0"/>
                </a:moveTo>
                <a:lnTo>
                  <a:pt x="6206667" y="0"/>
                </a:lnTo>
              </a:path>
            </a:pathLst>
          </a:custGeom>
          <a:ln w="3175">
            <a:solidFill>
              <a:srgbClr val="221F1F"/>
            </a:solidFill>
          </a:ln>
        </p:spPr>
        <p:txBody>
          <a:bodyPr wrap="square" lIns="0" tIns="0" rIns="0" bIns="0" rtlCol="0"/>
          <a:lstStyle/>
          <a:p>
            <a:endParaRPr/>
          </a:p>
        </p:txBody>
      </p:sp>
      <p:sp>
        <p:nvSpPr>
          <p:cNvPr id="2481" name="object 2481"/>
          <p:cNvSpPr/>
          <p:nvPr/>
        </p:nvSpPr>
        <p:spPr>
          <a:xfrm>
            <a:off x="886717" y="1555562"/>
            <a:ext cx="0" cy="2227580"/>
          </a:xfrm>
          <a:custGeom>
            <a:avLst/>
            <a:gdLst/>
            <a:ahLst/>
            <a:cxnLst/>
            <a:rect l="l" t="t" r="r" b="b"/>
            <a:pathLst>
              <a:path h="2227579">
                <a:moveTo>
                  <a:pt x="0" y="0"/>
                </a:moveTo>
                <a:lnTo>
                  <a:pt x="0" y="2227579"/>
                </a:lnTo>
              </a:path>
            </a:pathLst>
          </a:custGeom>
          <a:ln w="4000">
            <a:solidFill>
              <a:srgbClr val="221F1F"/>
            </a:solidFill>
          </a:ln>
        </p:spPr>
        <p:txBody>
          <a:bodyPr wrap="square" lIns="0" tIns="0" rIns="0" bIns="0" rtlCol="0"/>
          <a:lstStyle/>
          <a:p>
            <a:endParaRPr/>
          </a:p>
        </p:txBody>
      </p:sp>
      <p:sp>
        <p:nvSpPr>
          <p:cNvPr id="2482" name="object 2482"/>
          <p:cNvSpPr/>
          <p:nvPr/>
        </p:nvSpPr>
        <p:spPr>
          <a:xfrm>
            <a:off x="884717" y="1554292"/>
            <a:ext cx="6202680" cy="0"/>
          </a:xfrm>
          <a:custGeom>
            <a:avLst/>
            <a:gdLst/>
            <a:ahLst/>
            <a:cxnLst/>
            <a:rect l="l" t="t" r="r" b="b"/>
            <a:pathLst>
              <a:path w="6202680">
                <a:moveTo>
                  <a:pt x="0" y="0"/>
                </a:moveTo>
                <a:lnTo>
                  <a:pt x="6202680" y="0"/>
                </a:lnTo>
              </a:path>
            </a:pathLst>
          </a:custGeom>
          <a:ln w="3175">
            <a:solidFill>
              <a:srgbClr val="221F1F"/>
            </a:solidFill>
          </a:ln>
        </p:spPr>
        <p:txBody>
          <a:bodyPr wrap="square" lIns="0" tIns="0" rIns="0" bIns="0" rtlCol="0"/>
          <a:lstStyle/>
          <a:p>
            <a:endParaRPr/>
          </a:p>
        </p:txBody>
      </p:sp>
      <p:sp>
        <p:nvSpPr>
          <p:cNvPr id="2483" name="object 2483"/>
          <p:cNvSpPr/>
          <p:nvPr/>
        </p:nvSpPr>
        <p:spPr>
          <a:xfrm>
            <a:off x="884984" y="1552387"/>
            <a:ext cx="6204585" cy="0"/>
          </a:xfrm>
          <a:custGeom>
            <a:avLst/>
            <a:gdLst/>
            <a:ahLst/>
            <a:cxnLst/>
            <a:rect l="l" t="t" r="r" b="b"/>
            <a:pathLst>
              <a:path w="6204584">
                <a:moveTo>
                  <a:pt x="0" y="0"/>
                </a:moveTo>
                <a:lnTo>
                  <a:pt x="6204407" y="0"/>
                </a:lnTo>
              </a:path>
            </a:pathLst>
          </a:custGeom>
          <a:ln w="3175">
            <a:solidFill>
              <a:srgbClr val="221F1F"/>
            </a:solidFill>
          </a:ln>
        </p:spPr>
        <p:txBody>
          <a:bodyPr wrap="square" lIns="0" tIns="0" rIns="0" bIns="0" rtlCol="0"/>
          <a:lstStyle/>
          <a:p>
            <a:endParaRPr/>
          </a:p>
        </p:txBody>
      </p:sp>
      <p:sp>
        <p:nvSpPr>
          <p:cNvPr id="2484" name="object 2484"/>
          <p:cNvSpPr/>
          <p:nvPr/>
        </p:nvSpPr>
        <p:spPr>
          <a:xfrm>
            <a:off x="886479" y="1551117"/>
            <a:ext cx="6203315" cy="0"/>
          </a:xfrm>
          <a:custGeom>
            <a:avLst/>
            <a:gdLst/>
            <a:ahLst/>
            <a:cxnLst/>
            <a:rect l="l" t="t" r="r" b="b"/>
            <a:pathLst>
              <a:path w="6203315">
                <a:moveTo>
                  <a:pt x="0" y="0"/>
                </a:moveTo>
                <a:lnTo>
                  <a:pt x="6202912" y="0"/>
                </a:lnTo>
              </a:path>
            </a:pathLst>
          </a:custGeom>
          <a:ln w="3175">
            <a:solidFill>
              <a:srgbClr val="221F1F"/>
            </a:solidFill>
          </a:ln>
        </p:spPr>
        <p:txBody>
          <a:bodyPr wrap="square" lIns="0" tIns="0" rIns="0" bIns="0" rtlCol="0"/>
          <a:lstStyle/>
          <a:p>
            <a:endParaRPr/>
          </a:p>
        </p:txBody>
      </p:sp>
      <p:sp>
        <p:nvSpPr>
          <p:cNvPr id="2485" name="object 2485"/>
          <p:cNvSpPr/>
          <p:nvPr/>
        </p:nvSpPr>
        <p:spPr>
          <a:xfrm>
            <a:off x="7088205" y="1553022"/>
            <a:ext cx="0" cy="2230120"/>
          </a:xfrm>
          <a:custGeom>
            <a:avLst/>
            <a:gdLst/>
            <a:ahLst/>
            <a:cxnLst/>
            <a:rect l="l" t="t" r="r" b="b"/>
            <a:pathLst>
              <a:path h="2230120">
                <a:moveTo>
                  <a:pt x="0" y="0"/>
                </a:moveTo>
                <a:lnTo>
                  <a:pt x="0" y="2230120"/>
                </a:lnTo>
              </a:path>
            </a:pathLst>
          </a:custGeom>
          <a:ln w="3175">
            <a:solidFill>
              <a:srgbClr val="221F1F"/>
            </a:solidFill>
          </a:ln>
        </p:spPr>
        <p:txBody>
          <a:bodyPr wrap="square" lIns="0" tIns="0" rIns="0" bIns="0" rtlCol="0"/>
          <a:lstStyle/>
          <a:p>
            <a:endParaRPr/>
          </a:p>
        </p:txBody>
      </p:sp>
      <p:sp>
        <p:nvSpPr>
          <p:cNvPr id="2486" name="object 2486"/>
          <p:cNvSpPr/>
          <p:nvPr/>
        </p:nvSpPr>
        <p:spPr>
          <a:xfrm>
            <a:off x="7089013" y="1544599"/>
            <a:ext cx="121920" cy="2994025"/>
          </a:xfrm>
          <a:custGeom>
            <a:avLst/>
            <a:gdLst/>
            <a:ahLst/>
            <a:cxnLst/>
            <a:rect l="l" t="t" r="r" b="b"/>
            <a:pathLst>
              <a:path w="121920" h="2994025">
                <a:moveTo>
                  <a:pt x="0" y="0"/>
                </a:moveTo>
                <a:lnTo>
                  <a:pt x="0" y="2993517"/>
                </a:lnTo>
                <a:lnTo>
                  <a:pt x="121805" y="2993517"/>
                </a:lnTo>
                <a:lnTo>
                  <a:pt x="121805" y="0"/>
                </a:lnTo>
                <a:lnTo>
                  <a:pt x="0" y="0"/>
                </a:lnTo>
                <a:close/>
              </a:path>
            </a:pathLst>
          </a:custGeom>
          <a:solidFill>
            <a:srgbClr val="FFFFFF"/>
          </a:solidFill>
        </p:spPr>
        <p:txBody>
          <a:bodyPr wrap="square" lIns="0" tIns="0" rIns="0" bIns="0" rtlCol="0"/>
          <a:lstStyle/>
          <a:p>
            <a:endParaRPr/>
          </a:p>
        </p:txBody>
      </p:sp>
      <p:sp>
        <p:nvSpPr>
          <p:cNvPr id="2487" name="object 2487"/>
          <p:cNvSpPr txBox="1"/>
          <p:nvPr/>
        </p:nvSpPr>
        <p:spPr>
          <a:xfrm>
            <a:off x="5429811" y="3173981"/>
            <a:ext cx="54610" cy="83185"/>
          </a:xfrm>
          <a:prstGeom prst="rect">
            <a:avLst/>
          </a:prstGeom>
        </p:spPr>
        <p:txBody>
          <a:bodyPr vert="horz" wrap="square" lIns="0" tIns="15875" rIns="0" bIns="0" rtlCol="0">
            <a:spAutoFit/>
          </a:bodyPr>
          <a:lstStyle/>
          <a:p>
            <a:pPr marL="12700">
              <a:lnSpc>
                <a:spcPct val="100000"/>
              </a:lnSpc>
              <a:spcBef>
                <a:spcPts val="125"/>
              </a:spcBef>
            </a:pPr>
            <a:r>
              <a:rPr sz="350" b="1" spc="15" dirty="0">
                <a:solidFill>
                  <a:srgbClr val="FFFFFF"/>
                </a:solidFill>
                <a:latin typeface="Arial"/>
                <a:cs typeface="Arial"/>
              </a:rPr>
              <a:t>+</a:t>
            </a:r>
            <a:endParaRPr sz="350">
              <a:latin typeface="Arial"/>
              <a:cs typeface="Arial"/>
            </a:endParaRPr>
          </a:p>
        </p:txBody>
      </p:sp>
      <p:sp>
        <p:nvSpPr>
          <p:cNvPr id="2488" name="object 2488"/>
          <p:cNvSpPr txBox="1"/>
          <p:nvPr/>
        </p:nvSpPr>
        <p:spPr>
          <a:xfrm>
            <a:off x="5390031" y="3214002"/>
            <a:ext cx="102870" cy="83185"/>
          </a:xfrm>
          <a:prstGeom prst="rect">
            <a:avLst/>
          </a:prstGeom>
        </p:spPr>
        <p:txBody>
          <a:bodyPr vert="horz" wrap="square" lIns="0" tIns="15875" rIns="0" bIns="0" rtlCol="0">
            <a:spAutoFit/>
          </a:bodyPr>
          <a:lstStyle/>
          <a:p>
            <a:pPr marL="12700">
              <a:lnSpc>
                <a:spcPct val="100000"/>
              </a:lnSpc>
              <a:spcBef>
                <a:spcPts val="125"/>
              </a:spcBef>
            </a:pPr>
            <a:r>
              <a:rPr sz="350" b="1" spc="0" dirty="0">
                <a:solidFill>
                  <a:srgbClr val="FFFFFF"/>
                </a:solidFill>
                <a:latin typeface="Arial"/>
                <a:cs typeface="Arial"/>
              </a:rPr>
              <a:t>502</a:t>
            </a:r>
            <a:endParaRPr sz="350">
              <a:latin typeface="Arial"/>
              <a:cs typeface="Arial"/>
            </a:endParaRPr>
          </a:p>
        </p:txBody>
      </p:sp>
      <p:sp>
        <p:nvSpPr>
          <p:cNvPr id="2489" name="object 2489"/>
          <p:cNvSpPr/>
          <p:nvPr/>
        </p:nvSpPr>
        <p:spPr>
          <a:xfrm>
            <a:off x="790194" y="1547856"/>
            <a:ext cx="6421120" cy="0"/>
          </a:xfrm>
          <a:custGeom>
            <a:avLst/>
            <a:gdLst/>
            <a:ahLst/>
            <a:cxnLst/>
            <a:rect l="l" t="t" r="r" b="b"/>
            <a:pathLst>
              <a:path w="6421120">
                <a:moveTo>
                  <a:pt x="0" y="0"/>
                </a:moveTo>
                <a:lnTo>
                  <a:pt x="6420624" y="0"/>
                </a:lnTo>
              </a:path>
            </a:pathLst>
          </a:custGeom>
          <a:ln w="6540">
            <a:solidFill>
              <a:srgbClr val="FFFFFF"/>
            </a:solidFill>
          </a:ln>
        </p:spPr>
        <p:txBody>
          <a:bodyPr wrap="square" lIns="0" tIns="0" rIns="0" bIns="0" rtlCol="0"/>
          <a:lstStyle/>
          <a:p>
            <a:endParaRPr/>
          </a:p>
        </p:txBody>
      </p:sp>
      <p:sp>
        <p:nvSpPr>
          <p:cNvPr id="2490" name="object 2490"/>
          <p:cNvSpPr txBox="1"/>
          <p:nvPr/>
        </p:nvSpPr>
        <p:spPr>
          <a:xfrm>
            <a:off x="1748095" y="5097991"/>
            <a:ext cx="448691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80" dirty="0">
                <a:solidFill>
                  <a:srgbClr val="231F20"/>
                </a:solidFill>
                <a:latin typeface="Arial"/>
                <a:cs typeface="Arial"/>
              </a:rPr>
              <a:t>E-E:</a:t>
            </a:r>
            <a:r>
              <a:rPr sz="1150" b="1" spc="135" dirty="0">
                <a:solidFill>
                  <a:srgbClr val="231F20"/>
                </a:solidFill>
                <a:latin typeface="Arial"/>
                <a:cs typeface="Arial"/>
              </a:rPr>
              <a:t> </a:t>
            </a:r>
            <a:r>
              <a:rPr sz="1150" b="1" spc="-45" dirty="0">
                <a:solidFill>
                  <a:srgbClr val="231F20"/>
                </a:solidFill>
                <a:latin typeface="Arial"/>
                <a:cs typeface="Arial"/>
              </a:rPr>
              <a:t>East</a:t>
            </a:r>
            <a:r>
              <a:rPr sz="1150" b="1" spc="-90" dirty="0">
                <a:solidFill>
                  <a:srgbClr val="231F20"/>
                </a:solidFill>
                <a:latin typeface="Arial"/>
                <a:cs typeface="Arial"/>
              </a:rPr>
              <a:t> </a:t>
            </a:r>
            <a:r>
              <a:rPr sz="1150" b="1" spc="25" dirty="0">
                <a:solidFill>
                  <a:srgbClr val="231F20"/>
                </a:solidFill>
                <a:latin typeface="Arial"/>
                <a:cs typeface="Arial"/>
              </a:rPr>
              <a:t>14th</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dirty="0">
                <a:solidFill>
                  <a:srgbClr val="231F20"/>
                </a:solidFill>
                <a:latin typeface="Arial"/>
                <a:cs typeface="Arial"/>
              </a:rPr>
              <a:t>and</a:t>
            </a:r>
            <a:r>
              <a:rPr sz="1150" b="1" spc="-90" dirty="0">
                <a:solidFill>
                  <a:srgbClr val="231F20"/>
                </a:solidFill>
                <a:latin typeface="Arial"/>
                <a:cs typeface="Arial"/>
              </a:rPr>
              <a:t> </a:t>
            </a:r>
            <a:r>
              <a:rPr sz="1150" b="1" spc="-45" dirty="0">
                <a:solidFill>
                  <a:srgbClr val="231F20"/>
                </a:solidFill>
                <a:latin typeface="Arial"/>
                <a:cs typeface="Arial"/>
              </a:rPr>
              <a:t>East</a:t>
            </a:r>
            <a:r>
              <a:rPr sz="1150" b="1" spc="-90" dirty="0">
                <a:solidFill>
                  <a:srgbClr val="231F20"/>
                </a:solidFill>
                <a:latin typeface="Arial"/>
                <a:cs typeface="Arial"/>
              </a:rPr>
              <a:t> </a:t>
            </a:r>
            <a:r>
              <a:rPr sz="1150" b="1" spc="25" dirty="0">
                <a:solidFill>
                  <a:srgbClr val="231F20"/>
                </a:solidFill>
                <a:latin typeface="Arial"/>
                <a:cs typeface="Arial"/>
              </a:rPr>
              <a:t>13th</a:t>
            </a:r>
            <a:r>
              <a:rPr sz="1150" b="1" spc="-90" dirty="0">
                <a:solidFill>
                  <a:srgbClr val="231F20"/>
                </a:solidFill>
                <a:latin typeface="Arial"/>
                <a:cs typeface="Arial"/>
              </a:rPr>
              <a:t> </a:t>
            </a:r>
            <a:r>
              <a:rPr sz="1150" b="1" spc="30" dirty="0">
                <a:solidFill>
                  <a:srgbClr val="231F20"/>
                </a:solidFill>
                <a:latin typeface="Arial"/>
                <a:cs typeface="Arial"/>
              </a:rPr>
              <a:t>1/2</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45" dirty="0">
                <a:solidFill>
                  <a:srgbClr val="231F20"/>
                </a:solidFill>
                <a:latin typeface="Arial"/>
                <a:cs typeface="Arial"/>
              </a:rPr>
              <a:t>East</a:t>
            </a:r>
            <a:endParaRPr sz="1150">
              <a:latin typeface="Arial"/>
              <a:cs typeface="Arial"/>
            </a:endParaRPr>
          </a:p>
        </p:txBody>
      </p:sp>
      <p:sp>
        <p:nvSpPr>
          <p:cNvPr id="2491" name="object 2491"/>
          <p:cNvSpPr txBox="1"/>
          <p:nvPr/>
        </p:nvSpPr>
        <p:spPr>
          <a:xfrm>
            <a:off x="980276" y="1273237"/>
            <a:ext cx="6016625"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80" dirty="0">
                <a:solidFill>
                  <a:srgbClr val="231F20"/>
                </a:solidFill>
                <a:latin typeface="Arial"/>
                <a:cs typeface="Arial"/>
              </a:rPr>
              <a:t> </a:t>
            </a:r>
            <a:r>
              <a:rPr sz="1150" b="1" spc="-5" dirty="0">
                <a:solidFill>
                  <a:srgbClr val="231F20"/>
                </a:solidFill>
                <a:latin typeface="Arial"/>
                <a:cs typeface="Arial"/>
              </a:rPr>
              <a:t>D2-D2:</a:t>
            </a:r>
            <a:r>
              <a:rPr sz="1150" b="1" spc="155" dirty="0">
                <a:solidFill>
                  <a:srgbClr val="231F20"/>
                </a:solidFill>
                <a:latin typeface="Arial"/>
                <a:cs typeface="Arial"/>
              </a:rPr>
              <a:t> </a:t>
            </a:r>
            <a:r>
              <a:rPr sz="1150" b="1" spc="-15" dirty="0">
                <a:solidFill>
                  <a:srgbClr val="231F20"/>
                </a:solidFill>
                <a:latin typeface="Arial"/>
                <a:cs typeface="Arial"/>
              </a:rPr>
              <a:t>Open</a:t>
            </a:r>
            <a:r>
              <a:rPr sz="1150" b="1" spc="-80" dirty="0">
                <a:solidFill>
                  <a:srgbClr val="231F20"/>
                </a:solidFill>
                <a:latin typeface="Arial"/>
                <a:cs typeface="Arial"/>
              </a:rPr>
              <a:t> </a:t>
            </a:r>
            <a:r>
              <a:rPr sz="1150" b="1" spc="-55" dirty="0">
                <a:solidFill>
                  <a:srgbClr val="231F20"/>
                </a:solidFill>
                <a:latin typeface="Arial"/>
                <a:cs typeface="Arial"/>
              </a:rPr>
              <a:t>Space</a:t>
            </a:r>
            <a:r>
              <a:rPr sz="1150" b="1" spc="-80" dirty="0">
                <a:solidFill>
                  <a:srgbClr val="231F20"/>
                </a:solidFill>
                <a:latin typeface="Arial"/>
                <a:cs typeface="Arial"/>
              </a:rPr>
              <a:t> </a:t>
            </a:r>
            <a:r>
              <a:rPr sz="1150" b="1" spc="-40" dirty="0">
                <a:solidFill>
                  <a:srgbClr val="231F20"/>
                </a:solidFill>
                <a:latin typeface="Arial"/>
                <a:cs typeface="Arial"/>
              </a:rPr>
              <a:t>Block</a:t>
            </a:r>
            <a:r>
              <a:rPr sz="1150" b="1" spc="-80" dirty="0">
                <a:solidFill>
                  <a:srgbClr val="231F20"/>
                </a:solidFill>
                <a:latin typeface="Arial"/>
                <a:cs typeface="Arial"/>
              </a:rPr>
              <a:t> </a:t>
            </a:r>
            <a:r>
              <a:rPr sz="1150" b="1" spc="25" dirty="0">
                <a:solidFill>
                  <a:srgbClr val="231F20"/>
                </a:solidFill>
                <a:latin typeface="Arial"/>
                <a:cs typeface="Arial"/>
              </a:rPr>
              <a:t>#1</a:t>
            </a:r>
            <a:r>
              <a:rPr sz="1150" b="1" spc="-80" dirty="0">
                <a:solidFill>
                  <a:srgbClr val="231F20"/>
                </a:solidFill>
                <a:latin typeface="Arial"/>
                <a:cs typeface="Arial"/>
              </a:rPr>
              <a:t> </a:t>
            </a:r>
            <a:r>
              <a:rPr sz="1150" b="1" spc="-15" dirty="0">
                <a:solidFill>
                  <a:srgbClr val="231F20"/>
                </a:solidFill>
                <a:latin typeface="Arial"/>
                <a:cs typeface="Arial"/>
              </a:rPr>
              <a:t>Looking</a:t>
            </a:r>
            <a:r>
              <a:rPr sz="1150" b="1" spc="-80" dirty="0">
                <a:solidFill>
                  <a:srgbClr val="231F20"/>
                </a:solidFill>
                <a:latin typeface="Arial"/>
                <a:cs typeface="Arial"/>
              </a:rPr>
              <a:t> </a:t>
            </a:r>
            <a:r>
              <a:rPr sz="1150" b="1" spc="-45" dirty="0">
                <a:solidFill>
                  <a:srgbClr val="231F20"/>
                </a:solidFill>
                <a:latin typeface="Arial"/>
                <a:cs typeface="Arial"/>
              </a:rPr>
              <a:t>East</a:t>
            </a:r>
            <a:r>
              <a:rPr sz="1150" b="1" spc="-80" dirty="0">
                <a:solidFill>
                  <a:srgbClr val="231F20"/>
                </a:solidFill>
                <a:latin typeface="Arial"/>
                <a:cs typeface="Arial"/>
              </a:rPr>
              <a:t> </a:t>
            </a:r>
            <a:r>
              <a:rPr sz="1150" b="1" dirty="0">
                <a:solidFill>
                  <a:srgbClr val="231F20"/>
                </a:solidFill>
                <a:latin typeface="Arial"/>
                <a:cs typeface="Arial"/>
              </a:rPr>
              <a:t>(After</a:t>
            </a:r>
            <a:r>
              <a:rPr sz="1150" b="1" spc="-80" dirty="0">
                <a:solidFill>
                  <a:srgbClr val="231F20"/>
                </a:solidFill>
                <a:latin typeface="Arial"/>
                <a:cs typeface="Arial"/>
              </a:rPr>
              <a:t> </a:t>
            </a:r>
            <a:r>
              <a:rPr sz="1150" b="1" spc="-10" dirty="0">
                <a:solidFill>
                  <a:srgbClr val="231F20"/>
                </a:solidFill>
                <a:latin typeface="Arial"/>
                <a:cs typeface="Arial"/>
              </a:rPr>
              <a:t>Parking</a:t>
            </a:r>
            <a:r>
              <a:rPr sz="1150" b="1" spc="-80" dirty="0">
                <a:solidFill>
                  <a:srgbClr val="231F20"/>
                </a:solidFill>
                <a:latin typeface="Arial"/>
                <a:cs typeface="Arial"/>
              </a:rPr>
              <a:t> </a:t>
            </a:r>
            <a:r>
              <a:rPr sz="1150" b="1" spc="-20" dirty="0">
                <a:solidFill>
                  <a:srgbClr val="231F20"/>
                </a:solidFill>
                <a:latin typeface="Arial"/>
                <a:cs typeface="Arial"/>
              </a:rPr>
              <a:t>Garage</a:t>
            </a:r>
            <a:r>
              <a:rPr sz="1150" b="1" spc="-80" dirty="0">
                <a:solidFill>
                  <a:srgbClr val="231F20"/>
                </a:solidFill>
                <a:latin typeface="Arial"/>
                <a:cs typeface="Arial"/>
              </a:rPr>
              <a:t> </a:t>
            </a:r>
            <a:r>
              <a:rPr sz="1150" b="1" spc="-20" dirty="0">
                <a:solidFill>
                  <a:srgbClr val="231F20"/>
                </a:solidFill>
                <a:latin typeface="Arial"/>
                <a:cs typeface="Arial"/>
              </a:rPr>
              <a:t>Deconstruction)</a:t>
            </a:r>
            <a:endParaRPr sz="1150">
              <a:latin typeface="Arial"/>
              <a:cs typeface="Arial"/>
            </a:endParaRPr>
          </a:p>
        </p:txBody>
      </p:sp>
      <p:sp>
        <p:nvSpPr>
          <p:cNvPr id="2492" name="object 2492"/>
          <p:cNvSpPr txBox="1"/>
          <p:nvPr/>
        </p:nvSpPr>
        <p:spPr>
          <a:xfrm>
            <a:off x="1179194" y="8786177"/>
            <a:ext cx="4601210" cy="158750"/>
          </a:xfrm>
          <a:prstGeom prst="rect">
            <a:avLst/>
          </a:prstGeom>
        </p:spPr>
        <p:txBody>
          <a:bodyPr vert="horz" wrap="square" lIns="0" tIns="15240" rIns="0" bIns="0" rtlCol="0">
            <a:spAutoFit/>
          </a:bodyPr>
          <a:lstStyle/>
          <a:p>
            <a:pPr marL="12700">
              <a:lnSpc>
                <a:spcPct val="100000"/>
              </a:lnSpc>
              <a:spcBef>
                <a:spcPts val="120"/>
              </a:spcBef>
            </a:pPr>
            <a:r>
              <a:rPr sz="850" b="1" spc="-40" dirty="0">
                <a:solidFill>
                  <a:srgbClr val="231F20"/>
                </a:solidFill>
                <a:latin typeface="Arial"/>
                <a:cs typeface="Arial"/>
              </a:rPr>
              <a:t>NOTE:</a:t>
            </a:r>
            <a:r>
              <a:rPr sz="850" b="1" spc="-60" dirty="0">
                <a:solidFill>
                  <a:srgbClr val="231F20"/>
                </a:solidFill>
                <a:latin typeface="Arial"/>
                <a:cs typeface="Arial"/>
              </a:rPr>
              <a:t> </a:t>
            </a:r>
            <a:r>
              <a:rPr sz="850" b="1" spc="-55" dirty="0">
                <a:solidFill>
                  <a:srgbClr val="231F20"/>
                </a:solidFill>
                <a:latin typeface="Arial"/>
                <a:cs typeface="Arial"/>
              </a:rPr>
              <a:t>EAST</a:t>
            </a:r>
            <a:r>
              <a:rPr sz="850" b="1" spc="-60" dirty="0">
                <a:solidFill>
                  <a:srgbClr val="231F20"/>
                </a:solidFill>
                <a:latin typeface="Arial"/>
                <a:cs typeface="Arial"/>
              </a:rPr>
              <a:t> </a:t>
            </a:r>
            <a:r>
              <a:rPr sz="850" b="1" spc="25" dirty="0">
                <a:solidFill>
                  <a:srgbClr val="231F20"/>
                </a:solidFill>
                <a:latin typeface="Arial"/>
                <a:cs typeface="Arial"/>
              </a:rPr>
              <a:t>13th</a:t>
            </a:r>
            <a:r>
              <a:rPr sz="850" b="1" spc="-60" dirty="0">
                <a:solidFill>
                  <a:srgbClr val="231F20"/>
                </a:solidFill>
                <a:latin typeface="Arial"/>
                <a:cs typeface="Arial"/>
              </a:rPr>
              <a:t> </a:t>
            </a:r>
            <a:r>
              <a:rPr sz="850" b="1" spc="25" dirty="0">
                <a:solidFill>
                  <a:srgbClr val="231F20"/>
                </a:solidFill>
                <a:latin typeface="Arial"/>
                <a:cs typeface="Arial"/>
              </a:rPr>
              <a:t>1/2</a:t>
            </a:r>
            <a:r>
              <a:rPr sz="850" b="1" spc="-60" dirty="0">
                <a:solidFill>
                  <a:srgbClr val="231F20"/>
                </a:solidFill>
                <a:latin typeface="Arial"/>
                <a:cs typeface="Arial"/>
              </a:rPr>
              <a:t> </a:t>
            </a:r>
            <a:r>
              <a:rPr sz="850" b="1" spc="-10" dirty="0">
                <a:solidFill>
                  <a:srgbClr val="231F20"/>
                </a:solidFill>
                <a:latin typeface="Arial"/>
                <a:cs typeface="Arial"/>
              </a:rPr>
              <a:t>AND</a:t>
            </a:r>
            <a:r>
              <a:rPr sz="850" b="1" spc="-60" dirty="0">
                <a:solidFill>
                  <a:srgbClr val="231F20"/>
                </a:solidFill>
                <a:latin typeface="Arial"/>
                <a:cs typeface="Arial"/>
              </a:rPr>
              <a:t> </a:t>
            </a:r>
            <a:r>
              <a:rPr sz="850" b="1" spc="-55" dirty="0">
                <a:solidFill>
                  <a:srgbClr val="231F20"/>
                </a:solidFill>
                <a:latin typeface="Arial"/>
                <a:cs typeface="Arial"/>
              </a:rPr>
              <a:t>EAST</a:t>
            </a:r>
            <a:r>
              <a:rPr sz="850" b="1" spc="-60" dirty="0">
                <a:solidFill>
                  <a:srgbClr val="231F20"/>
                </a:solidFill>
                <a:latin typeface="Arial"/>
                <a:cs typeface="Arial"/>
              </a:rPr>
              <a:t> </a:t>
            </a:r>
            <a:r>
              <a:rPr sz="850" b="1" spc="0" dirty="0">
                <a:solidFill>
                  <a:srgbClr val="231F20"/>
                </a:solidFill>
                <a:latin typeface="Arial"/>
                <a:cs typeface="Arial"/>
              </a:rPr>
              <a:t>14TH</a:t>
            </a:r>
            <a:r>
              <a:rPr sz="850" b="1" spc="-60" dirty="0">
                <a:solidFill>
                  <a:srgbClr val="231F20"/>
                </a:solidFill>
                <a:latin typeface="Arial"/>
                <a:cs typeface="Arial"/>
              </a:rPr>
              <a:t> </a:t>
            </a:r>
            <a:r>
              <a:rPr sz="850" b="1" spc="-65" dirty="0">
                <a:solidFill>
                  <a:srgbClr val="231F20"/>
                </a:solidFill>
                <a:latin typeface="Arial"/>
                <a:cs typeface="Arial"/>
              </a:rPr>
              <a:t>STREET</a:t>
            </a:r>
            <a:r>
              <a:rPr sz="850" b="1" spc="-60" dirty="0">
                <a:solidFill>
                  <a:srgbClr val="231F20"/>
                </a:solidFill>
                <a:latin typeface="Arial"/>
                <a:cs typeface="Arial"/>
              </a:rPr>
              <a:t> </a:t>
            </a:r>
            <a:r>
              <a:rPr sz="850" b="1" spc="-30" dirty="0">
                <a:solidFill>
                  <a:srgbClr val="231F20"/>
                </a:solidFill>
                <a:latin typeface="Arial"/>
                <a:cs typeface="Arial"/>
              </a:rPr>
              <a:t>MAY</a:t>
            </a:r>
            <a:r>
              <a:rPr sz="850" b="1" spc="-60" dirty="0">
                <a:solidFill>
                  <a:srgbClr val="231F20"/>
                </a:solidFill>
                <a:latin typeface="Arial"/>
                <a:cs typeface="Arial"/>
              </a:rPr>
              <a:t> </a:t>
            </a:r>
            <a:r>
              <a:rPr sz="850" b="1" spc="-75" dirty="0">
                <a:solidFill>
                  <a:srgbClr val="231F20"/>
                </a:solidFill>
                <a:latin typeface="Arial"/>
                <a:cs typeface="Arial"/>
              </a:rPr>
              <a:t>BE</a:t>
            </a:r>
            <a:r>
              <a:rPr sz="850" b="1" spc="-60" dirty="0">
                <a:solidFill>
                  <a:srgbClr val="231F20"/>
                </a:solidFill>
                <a:latin typeface="Arial"/>
                <a:cs typeface="Arial"/>
              </a:rPr>
              <a:t> </a:t>
            </a:r>
            <a:r>
              <a:rPr sz="850" b="1" spc="-45" dirty="0">
                <a:solidFill>
                  <a:srgbClr val="231F20"/>
                </a:solidFill>
                <a:latin typeface="Arial"/>
                <a:cs typeface="Arial"/>
              </a:rPr>
              <a:t>DEVELOPED</a:t>
            </a:r>
            <a:r>
              <a:rPr sz="850" b="1" spc="-60" dirty="0">
                <a:solidFill>
                  <a:srgbClr val="231F20"/>
                </a:solidFill>
                <a:latin typeface="Arial"/>
                <a:cs typeface="Arial"/>
              </a:rPr>
              <a:t> </a:t>
            </a:r>
            <a:r>
              <a:rPr sz="850" b="1" spc="-55" dirty="0">
                <a:solidFill>
                  <a:srgbClr val="231F20"/>
                </a:solidFill>
                <a:latin typeface="Arial"/>
                <a:cs typeface="Arial"/>
              </a:rPr>
              <a:t>AS</a:t>
            </a:r>
            <a:r>
              <a:rPr sz="850" b="1" spc="-60" dirty="0">
                <a:solidFill>
                  <a:srgbClr val="231F20"/>
                </a:solidFill>
                <a:latin typeface="Arial"/>
                <a:cs typeface="Arial"/>
              </a:rPr>
              <a:t> </a:t>
            </a:r>
            <a:r>
              <a:rPr sz="850" b="1" spc="-25" dirty="0">
                <a:solidFill>
                  <a:srgbClr val="231F20"/>
                </a:solidFill>
                <a:latin typeface="Arial"/>
                <a:cs typeface="Arial"/>
              </a:rPr>
              <a:t>A</a:t>
            </a:r>
            <a:r>
              <a:rPr sz="850" b="1" spc="-60" dirty="0">
                <a:solidFill>
                  <a:srgbClr val="231F20"/>
                </a:solidFill>
                <a:latin typeface="Arial"/>
                <a:cs typeface="Arial"/>
              </a:rPr>
              <a:t> CURB-LESS </a:t>
            </a:r>
            <a:r>
              <a:rPr sz="850" b="1" spc="-65" dirty="0">
                <a:solidFill>
                  <a:srgbClr val="231F20"/>
                </a:solidFill>
                <a:latin typeface="Arial"/>
                <a:cs typeface="Arial"/>
              </a:rPr>
              <a:t>STREET.</a:t>
            </a:r>
            <a:endParaRPr sz="850">
              <a:latin typeface="Arial"/>
              <a:cs typeface="Arial"/>
            </a:endParaRPr>
          </a:p>
        </p:txBody>
      </p:sp>
      <p:sp>
        <p:nvSpPr>
          <p:cNvPr id="2493" name="object 2493"/>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50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36975" y="6026911"/>
            <a:ext cx="5396865" cy="2404110"/>
          </a:xfrm>
          <a:custGeom>
            <a:avLst/>
            <a:gdLst/>
            <a:ahLst/>
            <a:cxnLst/>
            <a:rect l="l" t="t" r="r" b="b"/>
            <a:pathLst>
              <a:path w="5396865" h="2404109">
                <a:moveTo>
                  <a:pt x="0" y="2403576"/>
                </a:moveTo>
                <a:lnTo>
                  <a:pt x="5396273" y="2403576"/>
                </a:lnTo>
                <a:lnTo>
                  <a:pt x="5396273" y="0"/>
                </a:lnTo>
                <a:lnTo>
                  <a:pt x="0" y="0"/>
                </a:lnTo>
                <a:lnTo>
                  <a:pt x="0" y="2403576"/>
                </a:lnTo>
                <a:close/>
              </a:path>
            </a:pathLst>
          </a:custGeom>
          <a:solidFill>
            <a:srgbClr val="DFE9EC"/>
          </a:solidFill>
        </p:spPr>
        <p:txBody>
          <a:bodyPr wrap="square" lIns="0" tIns="0" rIns="0" bIns="0" rtlCol="0"/>
          <a:lstStyle/>
          <a:p>
            <a:endParaRPr/>
          </a:p>
        </p:txBody>
      </p:sp>
      <p:sp>
        <p:nvSpPr>
          <p:cNvPr id="3" name="object 3"/>
          <p:cNvSpPr/>
          <p:nvPr/>
        </p:nvSpPr>
        <p:spPr>
          <a:xfrm>
            <a:off x="936975" y="7822396"/>
            <a:ext cx="1430177" cy="9994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175161" y="7828579"/>
            <a:ext cx="1411168" cy="180026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60053" y="8002016"/>
            <a:ext cx="2218690" cy="820419"/>
          </a:xfrm>
          <a:custGeom>
            <a:avLst/>
            <a:gdLst/>
            <a:ahLst/>
            <a:cxnLst/>
            <a:rect l="l" t="t" r="r" b="b"/>
            <a:pathLst>
              <a:path w="2218690" h="820420">
                <a:moveTo>
                  <a:pt x="0" y="819861"/>
                </a:moveTo>
                <a:lnTo>
                  <a:pt x="2218321" y="819861"/>
                </a:lnTo>
                <a:lnTo>
                  <a:pt x="2218321" y="0"/>
                </a:lnTo>
                <a:lnTo>
                  <a:pt x="0" y="0"/>
                </a:lnTo>
                <a:lnTo>
                  <a:pt x="0" y="819861"/>
                </a:lnTo>
                <a:close/>
              </a:path>
            </a:pathLst>
          </a:custGeom>
          <a:solidFill>
            <a:srgbClr val="5C6366"/>
          </a:solidFill>
        </p:spPr>
        <p:txBody>
          <a:bodyPr wrap="square" lIns="0" tIns="0" rIns="0" bIns="0" rtlCol="0"/>
          <a:lstStyle/>
          <a:p>
            <a:endParaRPr/>
          </a:p>
        </p:txBody>
      </p:sp>
      <p:sp>
        <p:nvSpPr>
          <p:cNvPr id="6" name="object 6"/>
          <p:cNvSpPr/>
          <p:nvPr/>
        </p:nvSpPr>
        <p:spPr>
          <a:xfrm>
            <a:off x="2356015" y="8031391"/>
            <a:ext cx="327660" cy="790575"/>
          </a:xfrm>
          <a:custGeom>
            <a:avLst/>
            <a:gdLst/>
            <a:ahLst/>
            <a:cxnLst/>
            <a:rect l="l" t="t" r="r" b="b"/>
            <a:pathLst>
              <a:path w="327660" h="790575">
                <a:moveTo>
                  <a:pt x="0" y="790486"/>
                </a:moveTo>
                <a:lnTo>
                  <a:pt x="327634" y="790486"/>
                </a:lnTo>
                <a:lnTo>
                  <a:pt x="327634" y="0"/>
                </a:lnTo>
                <a:lnTo>
                  <a:pt x="0" y="0"/>
                </a:lnTo>
                <a:lnTo>
                  <a:pt x="0" y="790486"/>
                </a:lnTo>
                <a:close/>
              </a:path>
            </a:pathLst>
          </a:custGeom>
          <a:solidFill>
            <a:srgbClr val="5C6366"/>
          </a:solidFill>
        </p:spPr>
        <p:txBody>
          <a:bodyPr wrap="square" lIns="0" tIns="0" rIns="0" bIns="0" rtlCol="0"/>
          <a:lstStyle/>
          <a:p>
            <a:endParaRPr/>
          </a:p>
        </p:txBody>
      </p:sp>
      <p:sp>
        <p:nvSpPr>
          <p:cNvPr id="7" name="object 7"/>
          <p:cNvSpPr/>
          <p:nvPr/>
        </p:nvSpPr>
        <p:spPr>
          <a:xfrm>
            <a:off x="4861229" y="8035976"/>
            <a:ext cx="337820" cy="786130"/>
          </a:xfrm>
          <a:custGeom>
            <a:avLst/>
            <a:gdLst/>
            <a:ahLst/>
            <a:cxnLst/>
            <a:rect l="l" t="t" r="r" b="b"/>
            <a:pathLst>
              <a:path w="337820" h="786129">
                <a:moveTo>
                  <a:pt x="0" y="785901"/>
                </a:moveTo>
                <a:lnTo>
                  <a:pt x="337769" y="785901"/>
                </a:lnTo>
                <a:lnTo>
                  <a:pt x="337769" y="0"/>
                </a:lnTo>
                <a:lnTo>
                  <a:pt x="0" y="0"/>
                </a:lnTo>
                <a:lnTo>
                  <a:pt x="0" y="785901"/>
                </a:lnTo>
                <a:close/>
              </a:path>
            </a:pathLst>
          </a:custGeom>
          <a:solidFill>
            <a:srgbClr val="5C6366"/>
          </a:solidFill>
        </p:spPr>
        <p:txBody>
          <a:bodyPr wrap="square" lIns="0" tIns="0" rIns="0" bIns="0" rtlCol="0"/>
          <a:lstStyle/>
          <a:p>
            <a:endParaRPr/>
          </a:p>
        </p:txBody>
      </p:sp>
      <p:sp>
        <p:nvSpPr>
          <p:cNvPr id="8" name="object 8"/>
          <p:cNvSpPr/>
          <p:nvPr/>
        </p:nvSpPr>
        <p:spPr>
          <a:xfrm>
            <a:off x="790575" y="5752541"/>
            <a:ext cx="790575" cy="247015"/>
          </a:xfrm>
          <a:custGeom>
            <a:avLst/>
            <a:gdLst/>
            <a:ahLst/>
            <a:cxnLst/>
            <a:rect l="l" t="t" r="r" b="b"/>
            <a:pathLst>
              <a:path w="790575" h="247014">
                <a:moveTo>
                  <a:pt x="790110" y="0"/>
                </a:moveTo>
                <a:lnTo>
                  <a:pt x="789513" y="0"/>
                </a:lnTo>
                <a:lnTo>
                  <a:pt x="789513" y="246390"/>
                </a:lnTo>
                <a:lnTo>
                  <a:pt x="0" y="246390"/>
                </a:lnTo>
                <a:lnTo>
                  <a:pt x="0" y="246974"/>
                </a:lnTo>
                <a:lnTo>
                  <a:pt x="790110" y="246974"/>
                </a:lnTo>
                <a:lnTo>
                  <a:pt x="790110" y="0"/>
                </a:lnTo>
                <a:close/>
              </a:path>
            </a:pathLst>
          </a:custGeom>
          <a:solidFill>
            <a:srgbClr val="221F1F"/>
          </a:solidFill>
        </p:spPr>
        <p:txBody>
          <a:bodyPr wrap="square" lIns="0" tIns="0" rIns="0" bIns="0" rtlCol="0"/>
          <a:lstStyle/>
          <a:p>
            <a:endParaRPr/>
          </a:p>
        </p:txBody>
      </p:sp>
      <p:sp>
        <p:nvSpPr>
          <p:cNvPr id="9" name="object 9"/>
          <p:cNvSpPr/>
          <p:nvPr/>
        </p:nvSpPr>
        <p:spPr>
          <a:xfrm>
            <a:off x="936975" y="6026911"/>
            <a:ext cx="696595" cy="412115"/>
          </a:xfrm>
          <a:custGeom>
            <a:avLst/>
            <a:gdLst/>
            <a:ahLst/>
            <a:cxnLst/>
            <a:rect l="l" t="t" r="r" b="b"/>
            <a:pathLst>
              <a:path w="696594" h="412114">
                <a:moveTo>
                  <a:pt x="0" y="411810"/>
                </a:moveTo>
                <a:lnTo>
                  <a:pt x="696244" y="411810"/>
                </a:lnTo>
                <a:lnTo>
                  <a:pt x="696244" y="0"/>
                </a:lnTo>
                <a:lnTo>
                  <a:pt x="0" y="0"/>
                </a:lnTo>
                <a:lnTo>
                  <a:pt x="0" y="411810"/>
                </a:lnTo>
                <a:close/>
              </a:path>
            </a:pathLst>
          </a:custGeom>
          <a:solidFill>
            <a:srgbClr val="F4ECD3"/>
          </a:solidFill>
        </p:spPr>
        <p:txBody>
          <a:bodyPr wrap="square" lIns="0" tIns="0" rIns="0" bIns="0" rtlCol="0"/>
          <a:lstStyle/>
          <a:p>
            <a:endParaRPr/>
          </a:p>
        </p:txBody>
      </p:sp>
      <p:sp>
        <p:nvSpPr>
          <p:cNvPr id="10" name="object 10"/>
          <p:cNvSpPr/>
          <p:nvPr/>
        </p:nvSpPr>
        <p:spPr>
          <a:xfrm>
            <a:off x="790575" y="5886984"/>
            <a:ext cx="843280" cy="552450"/>
          </a:xfrm>
          <a:custGeom>
            <a:avLst/>
            <a:gdLst/>
            <a:ahLst/>
            <a:cxnLst/>
            <a:rect l="l" t="t" r="r" b="b"/>
            <a:pathLst>
              <a:path w="843280" h="552450">
                <a:moveTo>
                  <a:pt x="842942" y="0"/>
                </a:moveTo>
                <a:lnTo>
                  <a:pt x="0" y="0"/>
                </a:lnTo>
                <a:lnTo>
                  <a:pt x="0" y="571"/>
                </a:lnTo>
                <a:lnTo>
                  <a:pt x="842345" y="571"/>
                </a:lnTo>
                <a:lnTo>
                  <a:pt x="842345" y="551446"/>
                </a:lnTo>
                <a:lnTo>
                  <a:pt x="0" y="551446"/>
                </a:lnTo>
                <a:lnTo>
                  <a:pt x="0" y="552030"/>
                </a:lnTo>
                <a:lnTo>
                  <a:pt x="842942" y="552030"/>
                </a:lnTo>
                <a:lnTo>
                  <a:pt x="842942" y="0"/>
                </a:lnTo>
                <a:close/>
              </a:path>
            </a:pathLst>
          </a:custGeom>
          <a:solidFill>
            <a:srgbClr val="221F1F"/>
          </a:solidFill>
        </p:spPr>
        <p:txBody>
          <a:bodyPr wrap="square" lIns="0" tIns="0" rIns="0" bIns="0" rtlCol="0"/>
          <a:lstStyle/>
          <a:p>
            <a:endParaRPr/>
          </a:p>
        </p:txBody>
      </p:sp>
      <p:sp>
        <p:nvSpPr>
          <p:cNvPr id="11" name="object 11"/>
          <p:cNvSpPr/>
          <p:nvPr/>
        </p:nvSpPr>
        <p:spPr>
          <a:xfrm>
            <a:off x="1405985" y="6394412"/>
            <a:ext cx="0" cy="591820"/>
          </a:xfrm>
          <a:custGeom>
            <a:avLst/>
            <a:gdLst/>
            <a:ahLst/>
            <a:cxnLst/>
            <a:rect l="l" t="t" r="r" b="b"/>
            <a:pathLst>
              <a:path h="591820">
                <a:moveTo>
                  <a:pt x="0" y="0"/>
                </a:moveTo>
                <a:lnTo>
                  <a:pt x="0" y="591736"/>
                </a:lnTo>
              </a:path>
            </a:pathLst>
          </a:custGeom>
          <a:ln w="41440">
            <a:solidFill>
              <a:srgbClr val="F6EFD5"/>
            </a:solidFill>
          </a:ln>
        </p:spPr>
        <p:txBody>
          <a:bodyPr wrap="square" lIns="0" tIns="0" rIns="0" bIns="0" rtlCol="0"/>
          <a:lstStyle/>
          <a:p>
            <a:endParaRPr/>
          </a:p>
        </p:txBody>
      </p:sp>
      <p:sp>
        <p:nvSpPr>
          <p:cNvPr id="12" name="object 12"/>
          <p:cNvSpPr/>
          <p:nvPr/>
        </p:nvSpPr>
        <p:spPr>
          <a:xfrm>
            <a:off x="1385266" y="6394206"/>
            <a:ext cx="0" cy="592455"/>
          </a:xfrm>
          <a:custGeom>
            <a:avLst/>
            <a:gdLst/>
            <a:ahLst/>
            <a:cxnLst/>
            <a:rect l="l" t="t" r="r" b="b"/>
            <a:pathLst>
              <a:path h="592454">
                <a:moveTo>
                  <a:pt x="0" y="0"/>
                </a:moveTo>
                <a:lnTo>
                  <a:pt x="0" y="591941"/>
                </a:lnTo>
              </a:path>
            </a:pathLst>
          </a:custGeom>
          <a:ln w="3175">
            <a:solidFill>
              <a:srgbClr val="221F1F"/>
            </a:solidFill>
          </a:ln>
        </p:spPr>
        <p:txBody>
          <a:bodyPr wrap="square" lIns="0" tIns="0" rIns="0" bIns="0" rtlCol="0"/>
          <a:lstStyle/>
          <a:p>
            <a:endParaRPr/>
          </a:p>
        </p:txBody>
      </p:sp>
      <p:sp>
        <p:nvSpPr>
          <p:cNvPr id="13" name="object 13"/>
          <p:cNvSpPr/>
          <p:nvPr/>
        </p:nvSpPr>
        <p:spPr>
          <a:xfrm>
            <a:off x="1426706" y="6394206"/>
            <a:ext cx="0" cy="637540"/>
          </a:xfrm>
          <a:custGeom>
            <a:avLst/>
            <a:gdLst/>
            <a:ahLst/>
            <a:cxnLst/>
            <a:rect l="l" t="t" r="r" b="b"/>
            <a:pathLst>
              <a:path h="637540">
                <a:moveTo>
                  <a:pt x="0" y="0"/>
                </a:moveTo>
                <a:lnTo>
                  <a:pt x="0" y="637540"/>
                </a:lnTo>
              </a:path>
            </a:pathLst>
          </a:custGeom>
          <a:ln w="3175">
            <a:solidFill>
              <a:srgbClr val="221F1F"/>
            </a:solidFill>
          </a:ln>
        </p:spPr>
        <p:txBody>
          <a:bodyPr wrap="square" lIns="0" tIns="0" rIns="0" bIns="0" rtlCol="0"/>
          <a:lstStyle/>
          <a:p>
            <a:endParaRPr/>
          </a:p>
        </p:txBody>
      </p:sp>
      <p:sp>
        <p:nvSpPr>
          <p:cNvPr id="14" name="object 14"/>
          <p:cNvSpPr/>
          <p:nvPr/>
        </p:nvSpPr>
        <p:spPr>
          <a:xfrm>
            <a:off x="1379766" y="6394412"/>
            <a:ext cx="0" cy="637540"/>
          </a:xfrm>
          <a:custGeom>
            <a:avLst/>
            <a:gdLst/>
            <a:ahLst/>
            <a:cxnLst/>
            <a:rect l="l" t="t" r="r" b="b"/>
            <a:pathLst>
              <a:path h="637540">
                <a:moveTo>
                  <a:pt x="0" y="0"/>
                </a:moveTo>
                <a:lnTo>
                  <a:pt x="0" y="637336"/>
                </a:lnTo>
              </a:path>
            </a:pathLst>
          </a:custGeom>
          <a:ln w="10998">
            <a:solidFill>
              <a:srgbClr val="FFFFFF"/>
            </a:solidFill>
          </a:ln>
        </p:spPr>
        <p:txBody>
          <a:bodyPr wrap="square" lIns="0" tIns="0" rIns="0" bIns="0" rtlCol="0"/>
          <a:lstStyle/>
          <a:p>
            <a:endParaRPr/>
          </a:p>
        </p:txBody>
      </p:sp>
      <p:sp>
        <p:nvSpPr>
          <p:cNvPr id="15" name="object 15"/>
          <p:cNvSpPr/>
          <p:nvPr/>
        </p:nvSpPr>
        <p:spPr>
          <a:xfrm>
            <a:off x="1385260" y="6395476"/>
            <a:ext cx="0" cy="591185"/>
          </a:xfrm>
          <a:custGeom>
            <a:avLst/>
            <a:gdLst/>
            <a:ahLst/>
            <a:cxnLst/>
            <a:rect l="l" t="t" r="r" b="b"/>
            <a:pathLst>
              <a:path h="591184">
                <a:moveTo>
                  <a:pt x="0" y="0"/>
                </a:moveTo>
                <a:lnTo>
                  <a:pt x="0" y="590671"/>
                </a:lnTo>
              </a:path>
            </a:pathLst>
          </a:custGeom>
          <a:ln w="3175">
            <a:solidFill>
              <a:srgbClr val="221F1F"/>
            </a:solidFill>
          </a:ln>
        </p:spPr>
        <p:txBody>
          <a:bodyPr wrap="square" lIns="0" tIns="0" rIns="0" bIns="0" rtlCol="0"/>
          <a:lstStyle/>
          <a:p>
            <a:endParaRPr/>
          </a:p>
        </p:txBody>
      </p:sp>
      <p:sp>
        <p:nvSpPr>
          <p:cNvPr id="16" name="object 16"/>
          <p:cNvSpPr/>
          <p:nvPr/>
        </p:nvSpPr>
        <p:spPr>
          <a:xfrm>
            <a:off x="936975" y="6374434"/>
            <a:ext cx="437515" cy="790575"/>
          </a:xfrm>
          <a:custGeom>
            <a:avLst/>
            <a:gdLst/>
            <a:ahLst/>
            <a:cxnLst/>
            <a:rect l="l" t="t" r="r" b="b"/>
            <a:pathLst>
              <a:path w="437515" h="790575">
                <a:moveTo>
                  <a:pt x="0" y="790067"/>
                </a:moveTo>
                <a:lnTo>
                  <a:pt x="437291" y="790067"/>
                </a:lnTo>
                <a:lnTo>
                  <a:pt x="437291" y="0"/>
                </a:lnTo>
                <a:lnTo>
                  <a:pt x="0" y="0"/>
                </a:lnTo>
                <a:lnTo>
                  <a:pt x="0" y="790067"/>
                </a:lnTo>
                <a:close/>
              </a:path>
            </a:pathLst>
          </a:custGeom>
          <a:solidFill>
            <a:srgbClr val="F4ECD3"/>
          </a:solidFill>
        </p:spPr>
        <p:txBody>
          <a:bodyPr wrap="square" lIns="0" tIns="0" rIns="0" bIns="0" rtlCol="0"/>
          <a:lstStyle/>
          <a:p>
            <a:endParaRPr/>
          </a:p>
        </p:txBody>
      </p:sp>
      <p:sp>
        <p:nvSpPr>
          <p:cNvPr id="17" name="object 17"/>
          <p:cNvSpPr/>
          <p:nvPr/>
        </p:nvSpPr>
        <p:spPr>
          <a:xfrm>
            <a:off x="790575" y="6374150"/>
            <a:ext cx="584200" cy="791210"/>
          </a:xfrm>
          <a:custGeom>
            <a:avLst/>
            <a:gdLst/>
            <a:ahLst/>
            <a:cxnLst/>
            <a:rect l="l" t="t" r="r" b="b"/>
            <a:pathLst>
              <a:path w="584200" h="791209">
                <a:moveTo>
                  <a:pt x="583976" y="0"/>
                </a:moveTo>
                <a:lnTo>
                  <a:pt x="0" y="0"/>
                </a:lnTo>
                <a:lnTo>
                  <a:pt x="0" y="584"/>
                </a:lnTo>
                <a:lnTo>
                  <a:pt x="583392" y="584"/>
                </a:lnTo>
                <a:lnTo>
                  <a:pt x="583392" y="790066"/>
                </a:lnTo>
                <a:lnTo>
                  <a:pt x="0" y="790066"/>
                </a:lnTo>
                <a:lnTo>
                  <a:pt x="0" y="790651"/>
                </a:lnTo>
                <a:lnTo>
                  <a:pt x="583976" y="790651"/>
                </a:lnTo>
                <a:lnTo>
                  <a:pt x="583976" y="0"/>
                </a:lnTo>
                <a:close/>
              </a:path>
            </a:pathLst>
          </a:custGeom>
          <a:solidFill>
            <a:srgbClr val="221F1F"/>
          </a:solidFill>
        </p:spPr>
        <p:txBody>
          <a:bodyPr wrap="square" lIns="0" tIns="0" rIns="0" bIns="0" rtlCol="0"/>
          <a:lstStyle/>
          <a:p>
            <a:endParaRPr/>
          </a:p>
        </p:txBody>
      </p:sp>
      <p:sp>
        <p:nvSpPr>
          <p:cNvPr id="18" name="object 18"/>
          <p:cNvSpPr/>
          <p:nvPr/>
        </p:nvSpPr>
        <p:spPr>
          <a:xfrm>
            <a:off x="1405985" y="7250315"/>
            <a:ext cx="0" cy="65405"/>
          </a:xfrm>
          <a:custGeom>
            <a:avLst/>
            <a:gdLst/>
            <a:ahLst/>
            <a:cxnLst/>
            <a:rect l="l" t="t" r="r" b="b"/>
            <a:pathLst>
              <a:path h="65404">
                <a:moveTo>
                  <a:pt x="0" y="0"/>
                </a:moveTo>
                <a:lnTo>
                  <a:pt x="0" y="65036"/>
                </a:lnTo>
              </a:path>
            </a:pathLst>
          </a:custGeom>
          <a:ln w="41440">
            <a:solidFill>
              <a:srgbClr val="F6EFD5"/>
            </a:solidFill>
          </a:ln>
        </p:spPr>
        <p:txBody>
          <a:bodyPr wrap="square" lIns="0" tIns="0" rIns="0" bIns="0" rtlCol="0"/>
          <a:lstStyle/>
          <a:p>
            <a:endParaRPr/>
          </a:p>
        </p:txBody>
      </p:sp>
      <p:sp>
        <p:nvSpPr>
          <p:cNvPr id="19" name="object 19"/>
          <p:cNvSpPr/>
          <p:nvPr/>
        </p:nvSpPr>
        <p:spPr>
          <a:xfrm>
            <a:off x="1405985" y="7406335"/>
            <a:ext cx="0" cy="473075"/>
          </a:xfrm>
          <a:custGeom>
            <a:avLst/>
            <a:gdLst/>
            <a:ahLst/>
            <a:cxnLst/>
            <a:rect l="l" t="t" r="r" b="b"/>
            <a:pathLst>
              <a:path h="473075">
                <a:moveTo>
                  <a:pt x="0" y="0"/>
                </a:moveTo>
                <a:lnTo>
                  <a:pt x="0" y="472528"/>
                </a:lnTo>
              </a:path>
            </a:pathLst>
          </a:custGeom>
          <a:ln w="41440">
            <a:solidFill>
              <a:srgbClr val="F6EFD5"/>
            </a:solidFill>
          </a:ln>
        </p:spPr>
        <p:txBody>
          <a:bodyPr wrap="square" lIns="0" tIns="0" rIns="0" bIns="0" rtlCol="0"/>
          <a:lstStyle/>
          <a:p>
            <a:endParaRPr/>
          </a:p>
        </p:txBody>
      </p:sp>
      <p:sp>
        <p:nvSpPr>
          <p:cNvPr id="20" name="object 20"/>
          <p:cNvSpPr/>
          <p:nvPr/>
        </p:nvSpPr>
        <p:spPr>
          <a:xfrm>
            <a:off x="1385266" y="7250205"/>
            <a:ext cx="0" cy="65405"/>
          </a:xfrm>
          <a:custGeom>
            <a:avLst/>
            <a:gdLst/>
            <a:ahLst/>
            <a:cxnLst/>
            <a:rect l="l" t="t" r="r" b="b"/>
            <a:pathLst>
              <a:path h="65404">
                <a:moveTo>
                  <a:pt x="0" y="0"/>
                </a:moveTo>
                <a:lnTo>
                  <a:pt x="0" y="65147"/>
                </a:lnTo>
              </a:path>
            </a:pathLst>
          </a:custGeom>
          <a:ln w="3175">
            <a:solidFill>
              <a:srgbClr val="221F1F"/>
            </a:solidFill>
          </a:ln>
        </p:spPr>
        <p:txBody>
          <a:bodyPr wrap="square" lIns="0" tIns="0" rIns="0" bIns="0" rtlCol="0"/>
          <a:lstStyle/>
          <a:p>
            <a:endParaRPr/>
          </a:p>
        </p:txBody>
      </p:sp>
      <p:sp>
        <p:nvSpPr>
          <p:cNvPr id="21" name="object 21"/>
          <p:cNvSpPr/>
          <p:nvPr/>
        </p:nvSpPr>
        <p:spPr>
          <a:xfrm>
            <a:off x="1385266" y="7406335"/>
            <a:ext cx="0" cy="473075"/>
          </a:xfrm>
          <a:custGeom>
            <a:avLst/>
            <a:gdLst/>
            <a:ahLst/>
            <a:cxnLst/>
            <a:rect l="l" t="t" r="r" b="b"/>
            <a:pathLst>
              <a:path h="473075">
                <a:moveTo>
                  <a:pt x="0" y="0"/>
                </a:moveTo>
                <a:lnTo>
                  <a:pt x="0" y="472520"/>
                </a:lnTo>
              </a:path>
            </a:pathLst>
          </a:custGeom>
          <a:ln w="3175">
            <a:solidFill>
              <a:srgbClr val="221F1F"/>
            </a:solidFill>
          </a:ln>
        </p:spPr>
        <p:txBody>
          <a:bodyPr wrap="square" lIns="0" tIns="0" rIns="0" bIns="0" rtlCol="0"/>
          <a:lstStyle/>
          <a:p>
            <a:endParaRPr/>
          </a:p>
        </p:txBody>
      </p:sp>
      <p:sp>
        <p:nvSpPr>
          <p:cNvPr id="22" name="object 22"/>
          <p:cNvSpPr/>
          <p:nvPr/>
        </p:nvSpPr>
        <p:spPr>
          <a:xfrm>
            <a:off x="1379575" y="7250315"/>
            <a:ext cx="0" cy="628650"/>
          </a:xfrm>
          <a:custGeom>
            <a:avLst/>
            <a:gdLst/>
            <a:ahLst/>
            <a:cxnLst/>
            <a:rect l="l" t="t" r="r" b="b"/>
            <a:pathLst>
              <a:path h="628650">
                <a:moveTo>
                  <a:pt x="0" y="0"/>
                </a:moveTo>
                <a:lnTo>
                  <a:pt x="0" y="628548"/>
                </a:lnTo>
              </a:path>
            </a:pathLst>
          </a:custGeom>
          <a:ln w="11379">
            <a:solidFill>
              <a:srgbClr val="FFFFFF"/>
            </a:solidFill>
          </a:ln>
        </p:spPr>
        <p:txBody>
          <a:bodyPr wrap="square" lIns="0" tIns="0" rIns="0" bIns="0" rtlCol="0"/>
          <a:lstStyle/>
          <a:p>
            <a:endParaRPr/>
          </a:p>
        </p:txBody>
      </p:sp>
      <p:sp>
        <p:nvSpPr>
          <p:cNvPr id="23" name="object 23"/>
          <p:cNvSpPr/>
          <p:nvPr/>
        </p:nvSpPr>
        <p:spPr>
          <a:xfrm>
            <a:off x="1373886" y="7250307"/>
            <a:ext cx="12700" cy="1270"/>
          </a:xfrm>
          <a:custGeom>
            <a:avLst/>
            <a:gdLst/>
            <a:ahLst/>
            <a:cxnLst/>
            <a:rect l="l" t="t" r="r" b="b"/>
            <a:pathLst>
              <a:path w="12700" h="1270">
                <a:moveTo>
                  <a:pt x="0" y="1167"/>
                </a:moveTo>
                <a:lnTo>
                  <a:pt x="12104" y="1167"/>
                </a:lnTo>
                <a:lnTo>
                  <a:pt x="12104" y="0"/>
                </a:lnTo>
                <a:lnTo>
                  <a:pt x="0" y="0"/>
                </a:lnTo>
                <a:lnTo>
                  <a:pt x="0" y="1167"/>
                </a:lnTo>
                <a:close/>
              </a:path>
            </a:pathLst>
          </a:custGeom>
          <a:solidFill>
            <a:srgbClr val="221F1F"/>
          </a:solidFill>
        </p:spPr>
        <p:txBody>
          <a:bodyPr wrap="square" lIns="0" tIns="0" rIns="0" bIns="0" rtlCol="0"/>
          <a:lstStyle/>
          <a:p>
            <a:endParaRPr/>
          </a:p>
        </p:txBody>
      </p:sp>
      <p:sp>
        <p:nvSpPr>
          <p:cNvPr id="24" name="object 24"/>
          <p:cNvSpPr/>
          <p:nvPr/>
        </p:nvSpPr>
        <p:spPr>
          <a:xfrm>
            <a:off x="1385260" y="7251475"/>
            <a:ext cx="0" cy="64135"/>
          </a:xfrm>
          <a:custGeom>
            <a:avLst/>
            <a:gdLst/>
            <a:ahLst/>
            <a:cxnLst/>
            <a:rect l="l" t="t" r="r" b="b"/>
            <a:pathLst>
              <a:path h="64134">
                <a:moveTo>
                  <a:pt x="0" y="0"/>
                </a:moveTo>
                <a:lnTo>
                  <a:pt x="0" y="63877"/>
                </a:lnTo>
              </a:path>
            </a:pathLst>
          </a:custGeom>
          <a:ln w="3175">
            <a:solidFill>
              <a:srgbClr val="221F1F"/>
            </a:solidFill>
          </a:ln>
        </p:spPr>
        <p:txBody>
          <a:bodyPr wrap="square" lIns="0" tIns="0" rIns="0" bIns="0" rtlCol="0"/>
          <a:lstStyle/>
          <a:p>
            <a:endParaRPr/>
          </a:p>
        </p:txBody>
      </p:sp>
      <p:sp>
        <p:nvSpPr>
          <p:cNvPr id="25" name="object 25"/>
          <p:cNvSpPr/>
          <p:nvPr/>
        </p:nvSpPr>
        <p:spPr>
          <a:xfrm>
            <a:off x="1385260" y="7406335"/>
            <a:ext cx="0" cy="471805"/>
          </a:xfrm>
          <a:custGeom>
            <a:avLst/>
            <a:gdLst/>
            <a:ahLst/>
            <a:cxnLst/>
            <a:rect l="l" t="t" r="r" b="b"/>
            <a:pathLst>
              <a:path h="471804">
                <a:moveTo>
                  <a:pt x="0" y="0"/>
                </a:moveTo>
                <a:lnTo>
                  <a:pt x="0" y="471250"/>
                </a:lnTo>
              </a:path>
            </a:pathLst>
          </a:custGeom>
          <a:ln w="3175">
            <a:solidFill>
              <a:srgbClr val="221F1F"/>
            </a:solidFill>
          </a:ln>
        </p:spPr>
        <p:txBody>
          <a:bodyPr wrap="square" lIns="0" tIns="0" rIns="0" bIns="0" rtlCol="0"/>
          <a:lstStyle/>
          <a:p>
            <a:endParaRPr/>
          </a:p>
        </p:txBody>
      </p:sp>
      <p:sp>
        <p:nvSpPr>
          <p:cNvPr id="26" name="object 26"/>
          <p:cNvSpPr/>
          <p:nvPr/>
        </p:nvSpPr>
        <p:spPr>
          <a:xfrm>
            <a:off x="1586090" y="6026911"/>
            <a:ext cx="0" cy="104139"/>
          </a:xfrm>
          <a:custGeom>
            <a:avLst/>
            <a:gdLst/>
            <a:ahLst/>
            <a:cxnLst/>
            <a:rect l="l" t="t" r="r" b="b"/>
            <a:pathLst>
              <a:path h="104139">
                <a:moveTo>
                  <a:pt x="0" y="0"/>
                </a:moveTo>
                <a:lnTo>
                  <a:pt x="0" y="103568"/>
                </a:lnTo>
              </a:path>
            </a:pathLst>
          </a:custGeom>
          <a:ln w="11379">
            <a:solidFill>
              <a:srgbClr val="FFFFFF"/>
            </a:solidFill>
          </a:ln>
        </p:spPr>
        <p:txBody>
          <a:bodyPr wrap="square" lIns="0" tIns="0" rIns="0" bIns="0" rtlCol="0"/>
          <a:lstStyle/>
          <a:p>
            <a:endParaRPr/>
          </a:p>
        </p:txBody>
      </p:sp>
      <p:sp>
        <p:nvSpPr>
          <p:cNvPr id="27" name="object 27"/>
          <p:cNvSpPr/>
          <p:nvPr/>
        </p:nvSpPr>
        <p:spPr>
          <a:xfrm>
            <a:off x="1579662" y="6130481"/>
            <a:ext cx="13335" cy="1270"/>
          </a:xfrm>
          <a:custGeom>
            <a:avLst/>
            <a:gdLst/>
            <a:ahLst/>
            <a:cxnLst/>
            <a:rect l="l" t="t" r="r" b="b"/>
            <a:pathLst>
              <a:path w="13334" h="1270">
                <a:moveTo>
                  <a:pt x="0" y="1270"/>
                </a:moveTo>
                <a:lnTo>
                  <a:pt x="12839" y="1270"/>
                </a:lnTo>
                <a:lnTo>
                  <a:pt x="12839" y="0"/>
                </a:lnTo>
                <a:lnTo>
                  <a:pt x="0" y="0"/>
                </a:lnTo>
                <a:lnTo>
                  <a:pt x="0" y="1270"/>
                </a:lnTo>
                <a:close/>
              </a:path>
            </a:pathLst>
          </a:custGeom>
          <a:solidFill>
            <a:srgbClr val="221F1F"/>
          </a:solidFill>
        </p:spPr>
        <p:txBody>
          <a:bodyPr wrap="square" lIns="0" tIns="0" rIns="0" bIns="0" rtlCol="0"/>
          <a:lstStyle/>
          <a:p>
            <a:endParaRPr/>
          </a:p>
        </p:txBody>
      </p:sp>
      <p:sp>
        <p:nvSpPr>
          <p:cNvPr id="28" name="object 28"/>
          <p:cNvSpPr/>
          <p:nvPr/>
        </p:nvSpPr>
        <p:spPr>
          <a:xfrm>
            <a:off x="1579662" y="6129211"/>
            <a:ext cx="11430" cy="1270"/>
          </a:xfrm>
          <a:custGeom>
            <a:avLst/>
            <a:gdLst/>
            <a:ahLst/>
            <a:cxnLst/>
            <a:rect l="l" t="t" r="r" b="b"/>
            <a:pathLst>
              <a:path w="11430" h="1270">
                <a:moveTo>
                  <a:pt x="0" y="1270"/>
                </a:moveTo>
                <a:lnTo>
                  <a:pt x="11379" y="1270"/>
                </a:lnTo>
                <a:lnTo>
                  <a:pt x="11379" y="0"/>
                </a:lnTo>
                <a:lnTo>
                  <a:pt x="0" y="0"/>
                </a:lnTo>
                <a:lnTo>
                  <a:pt x="0" y="1270"/>
                </a:lnTo>
                <a:close/>
              </a:path>
            </a:pathLst>
          </a:custGeom>
          <a:solidFill>
            <a:srgbClr val="221F1F"/>
          </a:solidFill>
        </p:spPr>
        <p:txBody>
          <a:bodyPr wrap="square" lIns="0" tIns="0" rIns="0" bIns="0" rtlCol="0"/>
          <a:lstStyle/>
          <a:p>
            <a:endParaRPr/>
          </a:p>
        </p:txBody>
      </p:sp>
      <p:sp>
        <p:nvSpPr>
          <p:cNvPr id="29" name="object 29"/>
          <p:cNvSpPr/>
          <p:nvPr/>
        </p:nvSpPr>
        <p:spPr>
          <a:xfrm>
            <a:off x="1579662" y="5752287"/>
            <a:ext cx="1905" cy="0"/>
          </a:xfrm>
          <a:custGeom>
            <a:avLst/>
            <a:gdLst/>
            <a:ahLst/>
            <a:cxnLst/>
            <a:rect l="l" t="t" r="r" b="b"/>
            <a:pathLst>
              <a:path w="1905">
                <a:moveTo>
                  <a:pt x="0" y="0"/>
                </a:moveTo>
                <a:lnTo>
                  <a:pt x="1460" y="0"/>
                </a:lnTo>
              </a:path>
            </a:pathLst>
          </a:custGeom>
          <a:ln w="3175">
            <a:solidFill>
              <a:srgbClr val="221F1F"/>
            </a:solidFill>
          </a:ln>
        </p:spPr>
        <p:txBody>
          <a:bodyPr wrap="square" lIns="0" tIns="0" rIns="0" bIns="0" rtlCol="0"/>
          <a:lstStyle/>
          <a:p>
            <a:endParaRPr/>
          </a:p>
        </p:txBody>
      </p:sp>
      <p:sp>
        <p:nvSpPr>
          <p:cNvPr id="30" name="object 30"/>
          <p:cNvSpPr/>
          <p:nvPr/>
        </p:nvSpPr>
        <p:spPr>
          <a:xfrm>
            <a:off x="1580393" y="6026911"/>
            <a:ext cx="0" cy="102870"/>
          </a:xfrm>
          <a:custGeom>
            <a:avLst/>
            <a:gdLst/>
            <a:ahLst/>
            <a:cxnLst/>
            <a:rect l="l" t="t" r="r" b="b"/>
            <a:pathLst>
              <a:path h="102870">
                <a:moveTo>
                  <a:pt x="0" y="0"/>
                </a:moveTo>
                <a:lnTo>
                  <a:pt x="0" y="102299"/>
                </a:lnTo>
              </a:path>
            </a:pathLst>
          </a:custGeom>
          <a:ln w="3175">
            <a:solidFill>
              <a:srgbClr val="221F1F"/>
            </a:solidFill>
          </a:ln>
        </p:spPr>
        <p:txBody>
          <a:bodyPr wrap="square" lIns="0" tIns="0" rIns="0" bIns="0" rtlCol="0"/>
          <a:lstStyle/>
          <a:p>
            <a:endParaRPr/>
          </a:p>
        </p:txBody>
      </p:sp>
      <p:sp>
        <p:nvSpPr>
          <p:cNvPr id="31" name="object 31"/>
          <p:cNvSpPr/>
          <p:nvPr/>
        </p:nvSpPr>
        <p:spPr>
          <a:xfrm>
            <a:off x="1591042" y="5752287"/>
            <a:ext cx="1905" cy="0"/>
          </a:xfrm>
          <a:custGeom>
            <a:avLst/>
            <a:gdLst/>
            <a:ahLst/>
            <a:cxnLst/>
            <a:rect l="l" t="t" r="r" b="b"/>
            <a:pathLst>
              <a:path w="1905">
                <a:moveTo>
                  <a:pt x="0" y="0"/>
                </a:moveTo>
                <a:lnTo>
                  <a:pt x="1460" y="0"/>
                </a:lnTo>
              </a:path>
            </a:pathLst>
          </a:custGeom>
          <a:ln w="3175">
            <a:solidFill>
              <a:srgbClr val="221F1F"/>
            </a:solidFill>
          </a:ln>
        </p:spPr>
        <p:txBody>
          <a:bodyPr wrap="square" lIns="0" tIns="0" rIns="0" bIns="0" rtlCol="0"/>
          <a:lstStyle/>
          <a:p>
            <a:endParaRPr/>
          </a:p>
        </p:txBody>
      </p:sp>
      <p:sp>
        <p:nvSpPr>
          <p:cNvPr id="32" name="object 32"/>
          <p:cNvSpPr/>
          <p:nvPr/>
        </p:nvSpPr>
        <p:spPr>
          <a:xfrm>
            <a:off x="1591772" y="6026911"/>
            <a:ext cx="0" cy="104139"/>
          </a:xfrm>
          <a:custGeom>
            <a:avLst/>
            <a:gdLst/>
            <a:ahLst/>
            <a:cxnLst/>
            <a:rect l="l" t="t" r="r" b="b"/>
            <a:pathLst>
              <a:path h="104139">
                <a:moveTo>
                  <a:pt x="0" y="0"/>
                </a:moveTo>
                <a:lnTo>
                  <a:pt x="0" y="103569"/>
                </a:lnTo>
              </a:path>
            </a:pathLst>
          </a:custGeom>
          <a:ln w="3175">
            <a:solidFill>
              <a:srgbClr val="221F1F"/>
            </a:solidFill>
          </a:ln>
        </p:spPr>
        <p:txBody>
          <a:bodyPr wrap="square" lIns="0" tIns="0" rIns="0" bIns="0" rtlCol="0"/>
          <a:lstStyle/>
          <a:p>
            <a:endParaRPr/>
          </a:p>
        </p:txBody>
      </p:sp>
      <p:sp>
        <p:nvSpPr>
          <p:cNvPr id="33" name="object 33"/>
          <p:cNvSpPr/>
          <p:nvPr/>
        </p:nvSpPr>
        <p:spPr>
          <a:xfrm>
            <a:off x="936975" y="7230338"/>
            <a:ext cx="437515" cy="739775"/>
          </a:xfrm>
          <a:custGeom>
            <a:avLst/>
            <a:gdLst/>
            <a:ahLst/>
            <a:cxnLst/>
            <a:rect l="l" t="t" r="r" b="b"/>
            <a:pathLst>
              <a:path w="437515" h="739775">
                <a:moveTo>
                  <a:pt x="0" y="739508"/>
                </a:moveTo>
                <a:lnTo>
                  <a:pt x="436910" y="739508"/>
                </a:lnTo>
                <a:lnTo>
                  <a:pt x="436910" y="0"/>
                </a:lnTo>
                <a:lnTo>
                  <a:pt x="0" y="0"/>
                </a:lnTo>
                <a:lnTo>
                  <a:pt x="0" y="739508"/>
                </a:lnTo>
                <a:close/>
              </a:path>
            </a:pathLst>
          </a:custGeom>
          <a:solidFill>
            <a:srgbClr val="F4ECD3"/>
          </a:solidFill>
        </p:spPr>
        <p:txBody>
          <a:bodyPr wrap="square" lIns="0" tIns="0" rIns="0" bIns="0" rtlCol="0"/>
          <a:lstStyle/>
          <a:p>
            <a:endParaRPr/>
          </a:p>
        </p:txBody>
      </p:sp>
      <p:sp>
        <p:nvSpPr>
          <p:cNvPr id="34" name="object 34"/>
          <p:cNvSpPr/>
          <p:nvPr/>
        </p:nvSpPr>
        <p:spPr>
          <a:xfrm>
            <a:off x="790575" y="7203659"/>
            <a:ext cx="584200" cy="767080"/>
          </a:xfrm>
          <a:custGeom>
            <a:avLst/>
            <a:gdLst/>
            <a:ahLst/>
            <a:cxnLst/>
            <a:rect l="l" t="t" r="r" b="b"/>
            <a:pathLst>
              <a:path w="584200" h="767079">
                <a:moveTo>
                  <a:pt x="583688" y="0"/>
                </a:moveTo>
                <a:lnTo>
                  <a:pt x="0" y="0"/>
                </a:lnTo>
                <a:lnTo>
                  <a:pt x="0" y="749"/>
                </a:lnTo>
                <a:lnTo>
                  <a:pt x="582913" y="749"/>
                </a:lnTo>
                <a:lnTo>
                  <a:pt x="582913" y="765809"/>
                </a:lnTo>
                <a:lnTo>
                  <a:pt x="0" y="765809"/>
                </a:lnTo>
                <a:lnTo>
                  <a:pt x="0" y="766571"/>
                </a:lnTo>
                <a:lnTo>
                  <a:pt x="583688" y="766571"/>
                </a:lnTo>
                <a:lnTo>
                  <a:pt x="583688" y="0"/>
                </a:lnTo>
                <a:close/>
              </a:path>
            </a:pathLst>
          </a:custGeom>
          <a:solidFill>
            <a:srgbClr val="221F1F"/>
          </a:solidFill>
        </p:spPr>
        <p:txBody>
          <a:bodyPr wrap="square" lIns="0" tIns="0" rIns="0" bIns="0" rtlCol="0"/>
          <a:lstStyle/>
          <a:p>
            <a:endParaRPr/>
          </a:p>
        </p:txBody>
      </p:sp>
      <p:sp>
        <p:nvSpPr>
          <p:cNvPr id="35" name="object 35"/>
          <p:cNvSpPr/>
          <p:nvPr/>
        </p:nvSpPr>
        <p:spPr>
          <a:xfrm>
            <a:off x="936975" y="6306070"/>
            <a:ext cx="437515" cy="68580"/>
          </a:xfrm>
          <a:custGeom>
            <a:avLst/>
            <a:gdLst/>
            <a:ahLst/>
            <a:cxnLst/>
            <a:rect l="l" t="t" r="r" b="b"/>
            <a:pathLst>
              <a:path w="437515" h="68579">
                <a:moveTo>
                  <a:pt x="0" y="68364"/>
                </a:moveTo>
                <a:lnTo>
                  <a:pt x="437087" y="68364"/>
                </a:lnTo>
                <a:lnTo>
                  <a:pt x="437087" y="0"/>
                </a:lnTo>
                <a:lnTo>
                  <a:pt x="0" y="0"/>
                </a:lnTo>
                <a:lnTo>
                  <a:pt x="0" y="68364"/>
                </a:lnTo>
                <a:close/>
              </a:path>
            </a:pathLst>
          </a:custGeom>
          <a:solidFill>
            <a:srgbClr val="929497"/>
          </a:solidFill>
        </p:spPr>
        <p:txBody>
          <a:bodyPr wrap="square" lIns="0" tIns="0" rIns="0" bIns="0" rtlCol="0"/>
          <a:lstStyle/>
          <a:p>
            <a:endParaRPr/>
          </a:p>
        </p:txBody>
      </p:sp>
      <p:sp>
        <p:nvSpPr>
          <p:cNvPr id="36" name="object 36"/>
          <p:cNvSpPr/>
          <p:nvPr/>
        </p:nvSpPr>
        <p:spPr>
          <a:xfrm>
            <a:off x="1426881" y="6307128"/>
            <a:ext cx="635" cy="67310"/>
          </a:xfrm>
          <a:custGeom>
            <a:avLst/>
            <a:gdLst/>
            <a:ahLst/>
            <a:cxnLst/>
            <a:rect l="l" t="t" r="r" b="b"/>
            <a:pathLst>
              <a:path w="634" h="67310">
                <a:moveTo>
                  <a:pt x="0" y="67310"/>
                </a:moveTo>
                <a:lnTo>
                  <a:pt x="403" y="67310"/>
                </a:lnTo>
                <a:lnTo>
                  <a:pt x="403" y="0"/>
                </a:lnTo>
                <a:lnTo>
                  <a:pt x="0" y="0"/>
                </a:lnTo>
                <a:lnTo>
                  <a:pt x="0" y="67310"/>
                </a:lnTo>
                <a:close/>
              </a:path>
            </a:pathLst>
          </a:custGeom>
          <a:solidFill>
            <a:srgbClr val="221F1F"/>
          </a:solidFill>
        </p:spPr>
        <p:txBody>
          <a:bodyPr wrap="square" lIns="0" tIns="0" rIns="0" bIns="0" rtlCol="0"/>
          <a:lstStyle/>
          <a:p>
            <a:endParaRPr/>
          </a:p>
        </p:txBody>
      </p:sp>
      <p:sp>
        <p:nvSpPr>
          <p:cNvPr id="37" name="object 37"/>
          <p:cNvSpPr/>
          <p:nvPr/>
        </p:nvSpPr>
        <p:spPr>
          <a:xfrm>
            <a:off x="936975" y="6306493"/>
            <a:ext cx="490855" cy="0"/>
          </a:xfrm>
          <a:custGeom>
            <a:avLst/>
            <a:gdLst/>
            <a:ahLst/>
            <a:cxnLst/>
            <a:rect l="l" t="t" r="r" b="b"/>
            <a:pathLst>
              <a:path w="490855">
                <a:moveTo>
                  <a:pt x="0" y="0"/>
                </a:moveTo>
                <a:lnTo>
                  <a:pt x="490310" y="0"/>
                </a:lnTo>
              </a:path>
            </a:pathLst>
          </a:custGeom>
          <a:ln w="3175">
            <a:solidFill>
              <a:srgbClr val="221F1F"/>
            </a:solidFill>
          </a:ln>
        </p:spPr>
        <p:txBody>
          <a:bodyPr wrap="square" lIns="0" tIns="0" rIns="0" bIns="0" rtlCol="0"/>
          <a:lstStyle/>
          <a:p>
            <a:endParaRPr/>
          </a:p>
        </p:txBody>
      </p:sp>
      <p:sp>
        <p:nvSpPr>
          <p:cNvPr id="38" name="object 38"/>
          <p:cNvSpPr/>
          <p:nvPr/>
        </p:nvSpPr>
        <p:spPr>
          <a:xfrm>
            <a:off x="936975" y="7196149"/>
            <a:ext cx="437515" cy="0"/>
          </a:xfrm>
          <a:custGeom>
            <a:avLst/>
            <a:gdLst/>
            <a:ahLst/>
            <a:cxnLst/>
            <a:rect l="l" t="t" r="r" b="b"/>
            <a:pathLst>
              <a:path w="437515">
                <a:moveTo>
                  <a:pt x="0" y="0"/>
                </a:moveTo>
                <a:lnTo>
                  <a:pt x="436910" y="0"/>
                </a:lnTo>
              </a:path>
            </a:pathLst>
          </a:custGeom>
          <a:ln w="68376">
            <a:solidFill>
              <a:srgbClr val="929497"/>
            </a:solidFill>
          </a:ln>
        </p:spPr>
        <p:txBody>
          <a:bodyPr wrap="square" lIns="0" tIns="0" rIns="0" bIns="0" rtlCol="0"/>
          <a:lstStyle/>
          <a:p>
            <a:endParaRPr/>
          </a:p>
        </p:txBody>
      </p:sp>
      <p:sp>
        <p:nvSpPr>
          <p:cNvPr id="39" name="object 39"/>
          <p:cNvSpPr/>
          <p:nvPr/>
        </p:nvSpPr>
        <p:spPr>
          <a:xfrm>
            <a:off x="936975" y="7162394"/>
            <a:ext cx="437515" cy="0"/>
          </a:xfrm>
          <a:custGeom>
            <a:avLst/>
            <a:gdLst/>
            <a:ahLst/>
            <a:cxnLst/>
            <a:rect l="l" t="t" r="r" b="b"/>
            <a:pathLst>
              <a:path w="437515">
                <a:moveTo>
                  <a:pt x="0" y="0"/>
                </a:moveTo>
                <a:lnTo>
                  <a:pt x="437490" y="0"/>
                </a:lnTo>
              </a:path>
            </a:pathLst>
          </a:custGeom>
          <a:ln w="3175">
            <a:solidFill>
              <a:srgbClr val="221F1F"/>
            </a:solidFill>
          </a:ln>
        </p:spPr>
        <p:txBody>
          <a:bodyPr wrap="square" lIns="0" tIns="0" rIns="0" bIns="0" rtlCol="0"/>
          <a:lstStyle/>
          <a:p>
            <a:endParaRPr/>
          </a:p>
        </p:txBody>
      </p:sp>
      <p:sp>
        <p:nvSpPr>
          <p:cNvPr id="40" name="object 40"/>
          <p:cNvSpPr/>
          <p:nvPr/>
        </p:nvSpPr>
        <p:spPr>
          <a:xfrm>
            <a:off x="1400472" y="6305958"/>
            <a:ext cx="0" cy="88900"/>
          </a:xfrm>
          <a:custGeom>
            <a:avLst/>
            <a:gdLst/>
            <a:ahLst/>
            <a:cxnLst/>
            <a:rect l="l" t="t" r="r" b="b"/>
            <a:pathLst>
              <a:path h="88900">
                <a:moveTo>
                  <a:pt x="0" y="0"/>
                </a:moveTo>
                <a:lnTo>
                  <a:pt x="0" y="88455"/>
                </a:lnTo>
              </a:path>
            </a:pathLst>
          </a:custGeom>
          <a:ln w="52819">
            <a:solidFill>
              <a:srgbClr val="5D6366"/>
            </a:solidFill>
          </a:ln>
        </p:spPr>
        <p:txBody>
          <a:bodyPr wrap="square" lIns="0" tIns="0" rIns="0" bIns="0" rtlCol="0"/>
          <a:lstStyle/>
          <a:p>
            <a:endParaRPr/>
          </a:p>
        </p:txBody>
      </p:sp>
      <p:sp>
        <p:nvSpPr>
          <p:cNvPr id="41" name="object 41"/>
          <p:cNvSpPr/>
          <p:nvPr/>
        </p:nvSpPr>
        <p:spPr>
          <a:xfrm>
            <a:off x="1372946" y="6305958"/>
            <a:ext cx="55244" cy="90170"/>
          </a:xfrm>
          <a:custGeom>
            <a:avLst/>
            <a:gdLst/>
            <a:ahLst/>
            <a:cxnLst/>
            <a:rect l="l" t="t" r="r" b="b"/>
            <a:pathLst>
              <a:path w="55244" h="90170">
                <a:moveTo>
                  <a:pt x="2209" y="114"/>
                </a:moveTo>
                <a:lnTo>
                  <a:pt x="0" y="114"/>
                </a:lnTo>
                <a:lnTo>
                  <a:pt x="0" y="89560"/>
                </a:lnTo>
                <a:lnTo>
                  <a:pt x="55054" y="89560"/>
                </a:lnTo>
                <a:lnTo>
                  <a:pt x="55054" y="87337"/>
                </a:lnTo>
                <a:lnTo>
                  <a:pt x="2209" y="87337"/>
                </a:lnTo>
                <a:lnTo>
                  <a:pt x="2209" y="114"/>
                </a:lnTo>
                <a:close/>
              </a:path>
              <a:path w="55244" h="90170">
                <a:moveTo>
                  <a:pt x="55054" y="0"/>
                </a:moveTo>
                <a:lnTo>
                  <a:pt x="52831" y="0"/>
                </a:lnTo>
                <a:lnTo>
                  <a:pt x="52831" y="87337"/>
                </a:lnTo>
                <a:lnTo>
                  <a:pt x="55054" y="87337"/>
                </a:lnTo>
                <a:lnTo>
                  <a:pt x="55054" y="0"/>
                </a:lnTo>
                <a:close/>
              </a:path>
            </a:pathLst>
          </a:custGeom>
          <a:solidFill>
            <a:srgbClr val="221F1F"/>
          </a:solidFill>
        </p:spPr>
        <p:txBody>
          <a:bodyPr wrap="square" lIns="0" tIns="0" rIns="0" bIns="0" rtlCol="0"/>
          <a:lstStyle/>
          <a:p>
            <a:endParaRPr/>
          </a:p>
        </p:txBody>
      </p:sp>
      <p:sp>
        <p:nvSpPr>
          <p:cNvPr id="42" name="object 42"/>
          <p:cNvSpPr/>
          <p:nvPr/>
        </p:nvSpPr>
        <p:spPr>
          <a:xfrm>
            <a:off x="936975" y="6284681"/>
            <a:ext cx="696595" cy="0"/>
          </a:xfrm>
          <a:custGeom>
            <a:avLst/>
            <a:gdLst/>
            <a:ahLst/>
            <a:cxnLst/>
            <a:rect l="l" t="t" r="r" b="b"/>
            <a:pathLst>
              <a:path w="696594">
                <a:moveTo>
                  <a:pt x="0" y="0"/>
                </a:moveTo>
                <a:lnTo>
                  <a:pt x="696241" y="0"/>
                </a:lnTo>
              </a:path>
            </a:pathLst>
          </a:custGeom>
          <a:ln w="43179">
            <a:solidFill>
              <a:srgbClr val="5D6366"/>
            </a:solidFill>
          </a:ln>
        </p:spPr>
        <p:txBody>
          <a:bodyPr wrap="square" lIns="0" tIns="0" rIns="0" bIns="0" rtlCol="0"/>
          <a:lstStyle/>
          <a:p>
            <a:endParaRPr/>
          </a:p>
        </p:txBody>
      </p:sp>
      <p:sp>
        <p:nvSpPr>
          <p:cNvPr id="43" name="object 43"/>
          <p:cNvSpPr/>
          <p:nvPr/>
        </p:nvSpPr>
        <p:spPr>
          <a:xfrm>
            <a:off x="1607099" y="6131011"/>
            <a:ext cx="0" cy="132080"/>
          </a:xfrm>
          <a:custGeom>
            <a:avLst/>
            <a:gdLst/>
            <a:ahLst/>
            <a:cxnLst/>
            <a:rect l="l" t="t" r="r" b="b"/>
            <a:pathLst>
              <a:path h="132079">
                <a:moveTo>
                  <a:pt x="0" y="0"/>
                </a:moveTo>
                <a:lnTo>
                  <a:pt x="0" y="132080"/>
                </a:lnTo>
              </a:path>
            </a:pathLst>
          </a:custGeom>
          <a:ln w="52235">
            <a:solidFill>
              <a:srgbClr val="5D6366"/>
            </a:solidFill>
          </a:ln>
        </p:spPr>
        <p:txBody>
          <a:bodyPr wrap="square" lIns="0" tIns="0" rIns="0" bIns="0" rtlCol="0"/>
          <a:lstStyle/>
          <a:p>
            <a:endParaRPr/>
          </a:p>
        </p:txBody>
      </p:sp>
      <p:sp>
        <p:nvSpPr>
          <p:cNvPr id="44" name="object 44"/>
          <p:cNvSpPr/>
          <p:nvPr/>
        </p:nvSpPr>
        <p:spPr>
          <a:xfrm>
            <a:off x="936975" y="6307067"/>
            <a:ext cx="696595" cy="0"/>
          </a:xfrm>
          <a:custGeom>
            <a:avLst/>
            <a:gdLst/>
            <a:ahLst/>
            <a:cxnLst/>
            <a:rect l="l" t="t" r="r" b="b"/>
            <a:pathLst>
              <a:path w="696594">
                <a:moveTo>
                  <a:pt x="0" y="0"/>
                </a:moveTo>
                <a:lnTo>
                  <a:pt x="696241" y="0"/>
                </a:lnTo>
              </a:path>
            </a:pathLst>
          </a:custGeom>
          <a:ln w="3175">
            <a:solidFill>
              <a:srgbClr val="221F1F"/>
            </a:solidFill>
          </a:ln>
        </p:spPr>
        <p:txBody>
          <a:bodyPr wrap="square" lIns="0" tIns="0" rIns="0" bIns="0" rtlCol="0"/>
          <a:lstStyle/>
          <a:p>
            <a:endParaRPr/>
          </a:p>
        </p:txBody>
      </p:sp>
      <p:sp>
        <p:nvSpPr>
          <p:cNvPr id="45" name="object 45"/>
          <p:cNvSpPr/>
          <p:nvPr/>
        </p:nvSpPr>
        <p:spPr>
          <a:xfrm>
            <a:off x="936975" y="6305797"/>
            <a:ext cx="695325" cy="0"/>
          </a:xfrm>
          <a:custGeom>
            <a:avLst/>
            <a:gdLst/>
            <a:ahLst/>
            <a:cxnLst/>
            <a:rect l="l" t="t" r="r" b="b"/>
            <a:pathLst>
              <a:path w="695325">
                <a:moveTo>
                  <a:pt x="0" y="0"/>
                </a:moveTo>
                <a:lnTo>
                  <a:pt x="695137" y="0"/>
                </a:lnTo>
              </a:path>
            </a:pathLst>
          </a:custGeom>
          <a:ln w="3175">
            <a:solidFill>
              <a:srgbClr val="221F1F"/>
            </a:solidFill>
          </a:ln>
        </p:spPr>
        <p:txBody>
          <a:bodyPr wrap="square" lIns="0" tIns="0" rIns="0" bIns="0" rtlCol="0"/>
          <a:lstStyle/>
          <a:p>
            <a:endParaRPr/>
          </a:p>
        </p:txBody>
      </p:sp>
      <p:sp>
        <p:nvSpPr>
          <p:cNvPr id="46" name="object 46"/>
          <p:cNvSpPr/>
          <p:nvPr/>
        </p:nvSpPr>
        <p:spPr>
          <a:xfrm>
            <a:off x="1633217" y="6129428"/>
            <a:ext cx="0" cy="177165"/>
          </a:xfrm>
          <a:custGeom>
            <a:avLst/>
            <a:gdLst/>
            <a:ahLst/>
            <a:cxnLst/>
            <a:rect l="l" t="t" r="r" b="b"/>
            <a:pathLst>
              <a:path h="177164">
                <a:moveTo>
                  <a:pt x="0" y="0"/>
                </a:moveTo>
                <a:lnTo>
                  <a:pt x="0" y="176838"/>
                </a:lnTo>
              </a:path>
            </a:pathLst>
          </a:custGeom>
          <a:ln w="3175">
            <a:solidFill>
              <a:srgbClr val="221F1F"/>
            </a:solidFill>
          </a:ln>
        </p:spPr>
        <p:txBody>
          <a:bodyPr wrap="square" lIns="0" tIns="0" rIns="0" bIns="0" rtlCol="0"/>
          <a:lstStyle/>
          <a:p>
            <a:endParaRPr/>
          </a:p>
        </p:txBody>
      </p:sp>
      <p:sp>
        <p:nvSpPr>
          <p:cNvPr id="47" name="object 47"/>
          <p:cNvSpPr/>
          <p:nvPr/>
        </p:nvSpPr>
        <p:spPr>
          <a:xfrm>
            <a:off x="936975" y="6263252"/>
            <a:ext cx="645160" cy="0"/>
          </a:xfrm>
          <a:custGeom>
            <a:avLst/>
            <a:gdLst/>
            <a:ahLst/>
            <a:cxnLst/>
            <a:rect l="l" t="t" r="r" b="b"/>
            <a:pathLst>
              <a:path w="645160">
                <a:moveTo>
                  <a:pt x="0" y="0"/>
                </a:moveTo>
                <a:lnTo>
                  <a:pt x="645124" y="0"/>
                </a:lnTo>
              </a:path>
            </a:pathLst>
          </a:custGeom>
          <a:ln w="3175">
            <a:solidFill>
              <a:srgbClr val="221F1F"/>
            </a:solidFill>
          </a:ln>
        </p:spPr>
        <p:txBody>
          <a:bodyPr wrap="square" lIns="0" tIns="0" rIns="0" bIns="0" rtlCol="0"/>
          <a:lstStyle/>
          <a:p>
            <a:endParaRPr/>
          </a:p>
        </p:txBody>
      </p:sp>
      <p:sp>
        <p:nvSpPr>
          <p:cNvPr id="48" name="object 48"/>
          <p:cNvSpPr/>
          <p:nvPr/>
        </p:nvSpPr>
        <p:spPr>
          <a:xfrm>
            <a:off x="1580995" y="6131172"/>
            <a:ext cx="0" cy="130810"/>
          </a:xfrm>
          <a:custGeom>
            <a:avLst/>
            <a:gdLst/>
            <a:ahLst/>
            <a:cxnLst/>
            <a:rect l="l" t="t" r="r" b="b"/>
            <a:pathLst>
              <a:path h="130810">
                <a:moveTo>
                  <a:pt x="0" y="0"/>
                </a:moveTo>
                <a:lnTo>
                  <a:pt x="0" y="130810"/>
                </a:lnTo>
              </a:path>
            </a:pathLst>
          </a:custGeom>
          <a:ln w="3175">
            <a:solidFill>
              <a:srgbClr val="221F1F"/>
            </a:solidFill>
          </a:ln>
        </p:spPr>
        <p:txBody>
          <a:bodyPr wrap="square" lIns="0" tIns="0" rIns="0" bIns="0" rtlCol="0"/>
          <a:lstStyle/>
          <a:p>
            <a:endParaRPr/>
          </a:p>
        </p:txBody>
      </p:sp>
      <p:sp>
        <p:nvSpPr>
          <p:cNvPr id="49" name="object 49"/>
          <p:cNvSpPr/>
          <p:nvPr/>
        </p:nvSpPr>
        <p:spPr>
          <a:xfrm>
            <a:off x="1579890" y="6129902"/>
            <a:ext cx="54610" cy="1270"/>
          </a:xfrm>
          <a:custGeom>
            <a:avLst/>
            <a:gdLst/>
            <a:ahLst/>
            <a:cxnLst/>
            <a:rect l="l" t="t" r="r" b="b"/>
            <a:pathLst>
              <a:path w="54610" h="1270">
                <a:moveTo>
                  <a:pt x="0" y="1270"/>
                </a:moveTo>
                <a:lnTo>
                  <a:pt x="54432" y="1270"/>
                </a:lnTo>
                <a:lnTo>
                  <a:pt x="54432" y="0"/>
                </a:lnTo>
                <a:lnTo>
                  <a:pt x="0" y="0"/>
                </a:lnTo>
                <a:lnTo>
                  <a:pt x="0" y="1270"/>
                </a:lnTo>
                <a:close/>
              </a:path>
            </a:pathLst>
          </a:custGeom>
          <a:solidFill>
            <a:srgbClr val="221F1F"/>
          </a:solidFill>
        </p:spPr>
        <p:txBody>
          <a:bodyPr wrap="square" lIns="0" tIns="0" rIns="0" bIns="0" rtlCol="0"/>
          <a:lstStyle/>
          <a:p>
            <a:endParaRPr/>
          </a:p>
        </p:txBody>
      </p:sp>
      <p:sp>
        <p:nvSpPr>
          <p:cNvPr id="50" name="object 50"/>
          <p:cNvSpPr/>
          <p:nvPr/>
        </p:nvSpPr>
        <p:spPr>
          <a:xfrm>
            <a:off x="1400294" y="7161407"/>
            <a:ext cx="0" cy="88900"/>
          </a:xfrm>
          <a:custGeom>
            <a:avLst/>
            <a:gdLst/>
            <a:ahLst/>
            <a:cxnLst/>
            <a:rect l="l" t="t" r="r" b="b"/>
            <a:pathLst>
              <a:path h="88900">
                <a:moveTo>
                  <a:pt x="0" y="0"/>
                </a:moveTo>
                <a:lnTo>
                  <a:pt x="0" y="88900"/>
                </a:lnTo>
              </a:path>
            </a:pathLst>
          </a:custGeom>
          <a:ln w="52819">
            <a:solidFill>
              <a:srgbClr val="5D6366"/>
            </a:solidFill>
          </a:ln>
        </p:spPr>
        <p:txBody>
          <a:bodyPr wrap="square" lIns="0" tIns="0" rIns="0" bIns="0" rtlCol="0"/>
          <a:lstStyle/>
          <a:p>
            <a:endParaRPr/>
          </a:p>
        </p:txBody>
      </p:sp>
      <p:sp>
        <p:nvSpPr>
          <p:cNvPr id="51" name="object 51"/>
          <p:cNvSpPr/>
          <p:nvPr/>
        </p:nvSpPr>
        <p:spPr>
          <a:xfrm>
            <a:off x="936975" y="7139818"/>
            <a:ext cx="490220" cy="0"/>
          </a:xfrm>
          <a:custGeom>
            <a:avLst/>
            <a:gdLst/>
            <a:ahLst/>
            <a:cxnLst/>
            <a:rect l="l" t="t" r="r" b="b"/>
            <a:pathLst>
              <a:path w="490219">
                <a:moveTo>
                  <a:pt x="0" y="0"/>
                </a:moveTo>
                <a:lnTo>
                  <a:pt x="489728" y="0"/>
                </a:lnTo>
              </a:path>
            </a:pathLst>
          </a:custGeom>
          <a:ln w="43179">
            <a:solidFill>
              <a:srgbClr val="5D6366"/>
            </a:solidFill>
          </a:ln>
        </p:spPr>
        <p:txBody>
          <a:bodyPr wrap="square" lIns="0" tIns="0" rIns="0" bIns="0" rtlCol="0"/>
          <a:lstStyle/>
          <a:p>
            <a:endParaRPr/>
          </a:p>
        </p:txBody>
      </p:sp>
      <p:sp>
        <p:nvSpPr>
          <p:cNvPr id="52" name="object 52"/>
          <p:cNvSpPr/>
          <p:nvPr/>
        </p:nvSpPr>
        <p:spPr>
          <a:xfrm>
            <a:off x="1400586" y="6986147"/>
            <a:ext cx="0" cy="132080"/>
          </a:xfrm>
          <a:custGeom>
            <a:avLst/>
            <a:gdLst/>
            <a:ahLst/>
            <a:cxnLst/>
            <a:rect l="l" t="t" r="r" b="b"/>
            <a:pathLst>
              <a:path h="132079">
                <a:moveTo>
                  <a:pt x="0" y="0"/>
                </a:moveTo>
                <a:lnTo>
                  <a:pt x="0" y="132079"/>
                </a:lnTo>
              </a:path>
            </a:pathLst>
          </a:custGeom>
          <a:ln w="52235">
            <a:solidFill>
              <a:srgbClr val="5D6366"/>
            </a:solidFill>
          </a:ln>
        </p:spPr>
        <p:txBody>
          <a:bodyPr wrap="square" lIns="0" tIns="0" rIns="0" bIns="0" rtlCol="0"/>
          <a:lstStyle/>
          <a:p>
            <a:endParaRPr/>
          </a:p>
        </p:txBody>
      </p:sp>
      <p:sp>
        <p:nvSpPr>
          <p:cNvPr id="53" name="object 53"/>
          <p:cNvSpPr/>
          <p:nvPr/>
        </p:nvSpPr>
        <p:spPr>
          <a:xfrm>
            <a:off x="1372767" y="7250307"/>
            <a:ext cx="55244" cy="1270"/>
          </a:xfrm>
          <a:custGeom>
            <a:avLst/>
            <a:gdLst/>
            <a:ahLst/>
            <a:cxnLst/>
            <a:rect l="l" t="t" r="r" b="b"/>
            <a:pathLst>
              <a:path w="55244" h="1270">
                <a:moveTo>
                  <a:pt x="0" y="1270"/>
                </a:moveTo>
                <a:lnTo>
                  <a:pt x="55041" y="1270"/>
                </a:lnTo>
                <a:lnTo>
                  <a:pt x="55041" y="0"/>
                </a:lnTo>
                <a:lnTo>
                  <a:pt x="0" y="0"/>
                </a:lnTo>
                <a:lnTo>
                  <a:pt x="0" y="1270"/>
                </a:lnTo>
                <a:close/>
              </a:path>
            </a:pathLst>
          </a:custGeom>
          <a:solidFill>
            <a:srgbClr val="221F1F"/>
          </a:solidFill>
        </p:spPr>
        <p:txBody>
          <a:bodyPr wrap="square" lIns="0" tIns="0" rIns="0" bIns="0" rtlCol="0"/>
          <a:lstStyle/>
          <a:p>
            <a:endParaRPr/>
          </a:p>
        </p:txBody>
      </p:sp>
      <p:sp>
        <p:nvSpPr>
          <p:cNvPr id="54" name="object 54"/>
          <p:cNvSpPr/>
          <p:nvPr/>
        </p:nvSpPr>
        <p:spPr>
          <a:xfrm>
            <a:off x="1372767" y="7249038"/>
            <a:ext cx="53340" cy="1270"/>
          </a:xfrm>
          <a:custGeom>
            <a:avLst/>
            <a:gdLst/>
            <a:ahLst/>
            <a:cxnLst/>
            <a:rect l="l" t="t" r="r" b="b"/>
            <a:pathLst>
              <a:path w="53340" h="1270">
                <a:moveTo>
                  <a:pt x="0" y="1270"/>
                </a:moveTo>
                <a:lnTo>
                  <a:pt x="52832" y="1270"/>
                </a:lnTo>
                <a:lnTo>
                  <a:pt x="52832" y="0"/>
                </a:lnTo>
                <a:lnTo>
                  <a:pt x="0" y="0"/>
                </a:lnTo>
                <a:lnTo>
                  <a:pt x="0" y="1270"/>
                </a:lnTo>
                <a:close/>
              </a:path>
            </a:pathLst>
          </a:custGeom>
          <a:solidFill>
            <a:srgbClr val="221F1F"/>
          </a:solidFill>
        </p:spPr>
        <p:txBody>
          <a:bodyPr wrap="square" lIns="0" tIns="0" rIns="0" bIns="0" rtlCol="0"/>
          <a:lstStyle/>
          <a:p>
            <a:endParaRPr/>
          </a:p>
        </p:txBody>
      </p:sp>
      <p:sp>
        <p:nvSpPr>
          <p:cNvPr id="55" name="object 55"/>
          <p:cNvSpPr/>
          <p:nvPr/>
        </p:nvSpPr>
        <p:spPr>
          <a:xfrm>
            <a:off x="936975" y="7162043"/>
            <a:ext cx="438150" cy="0"/>
          </a:xfrm>
          <a:custGeom>
            <a:avLst/>
            <a:gdLst/>
            <a:ahLst/>
            <a:cxnLst/>
            <a:rect l="l" t="t" r="r" b="b"/>
            <a:pathLst>
              <a:path w="438150">
                <a:moveTo>
                  <a:pt x="0" y="0"/>
                </a:moveTo>
                <a:lnTo>
                  <a:pt x="438001" y="0"/>
                </a:lnTo>
              </a:path>
            </a:pathLst>
          </a:custGeom>
          <a:ln w="3175">
            <a:solidFill>
              <a:srgbClr val="221F1F"/>
            </a:solidFill>
          </a:ln>
        </p:spPr>
        <p:txBody>
          <a:bodyPr wrap="square" lIns="0" tIns="0" rIns="0" bIns="0" rtlCol="0"/>
          <a:lstStyle/>
          <a:p>
            <a:endParaRPr/>
          </a:p>
        </p:txBody>
      </p:sp>
      <p:sp>
        <p:nvSpPr>
          <p:cNvPr id="56" name="object 56"/>
          <p:cNvSpPr/>
          <p:nvPr/>
        </p:nvSpPr>
        <p:spPr>
          <a:xfrm>
            <a:off x="936975" y="7118863"/>
            <a:ext cx="438784" cy="0"/>
          </a:xfrm>
          <a:custGeom>
            <a:avLst/>
            <a:gdLst/>
            <a:ahLst/>
            <a:cxnLst/>
            <a:rect l="l" t="t" r="r" b="b"/>
            <a:pathLst>
              <a:path w="438784">
                <a:moveTo>
                  <a:pt x="0" y="0"/>
                </a:moveTo>
                <a:lnTo>
                  <a:pt x="438598" y="0"/>
                </a:lnTo>
              </a:path>
            </a:pathLst>
          </a:custGeom>
          <a:ln w="3175">
            <a:solidFill>
              <a:srgbClr val="221F1F"/>
            </a:solidFill>
          </a:ln>
        </p:spPr>
        <p:txBody>
          <a:bodyPr wrap="square" lIns="0" tIns="0" rIns="0" bIns="0" rtlCol="0"/>
          <a:lstStyle/>
          <a:p>
            <a:endParaRPr/>
          </a:p>
        </p:txBody>
      </p:sp>
      <p:sp>
        <p:nvSpPr>
          <p:cNvPr id="57" name="object 57"/>
          <p:cNvSpPr/>
          <p:nvPr/>
        </p:nvSpPr>
        <p:spPr>
          <a:xfrm>
            <a:off x="1379683" y="6394206"/>
            <a:ext cx="0" cy="724535"/>
          </a:xfrm>
          <a:custGeom>
            <a:avLst/>
            <a:gdLst/>
            <a:ahLst/>
            <a:cxnLst/>
            <a:rect l="l" t="t" r="r" b="b"/>
            <a:pathLst>
              <a:path h="724534">
                <a:moveTo>
                  <a:pt x="0" y="0"/>
                </a:moveTo>
                <a:lnTo>
                  <a:pt x="0" y="724021"/>
                </a:lnTo>
              </a:path>
            </a:pathLst>
          </a:custGeom>
          <a:ln w="12613">
            <a:solidFill>
              <a:srgbClr val="221F1F"/>
            </a:solidFill>
          </a:ln>
        </p:spPr>
        <p:txBody>
          <a:bodyPr wrap="square" lIns="0" tIns="0" rIns="0" bIns="0" rtlCol="0"/>
          <a:lstStyle/>
          <a:p>
            <a:endParaRPr/>
          </a:p>
        </p:txBody>
      </p:sp>
      <p:sp>
        <p:nvSpPr>
          <p:cNvPr id="58" name="object 58"/>
          <p:cNvSpPr/>
          <p:nvPr/>
        </p:nvSpPr>
        <p:spPr>
          <a:xfrm>
            <a:off x="1373376" y="6984878"/>
            <a:ext cx="54610" cy="2540"/>
          </a:xfrm>
          <a:custGeom>
            <a:avLst/>
            <a:gdLst/>
            <a:ahLst/>
            <a:cxnLst/>
            <a:rect l="l" t="t" r="r" b="b"/>
            <a:pathLst>
              <a:path w="54609" h="2540">
                <a:moveTo>
                  <a:pt x="0" y="2539"/>
                </a:moveTo>
                <a:lnTo>
                  <a:pt x="54432" y="2539"/>
                </a:lnTo>
                <a:lnTo>
                  <a:pt x="54432" y="0"/>
                </a:lnTo>
                <a:lnTo>
                  <a:pt x="0" y="0"/>
                </a:lnTo>
                <a:lnTo>
                  <a:pt x="0" y="2539"/>
                </a:lnTo>
                <a:close/>
              </a:path>
            </a:pathLst>
          </a:custGeom>
          <a:solidFill>
            <a:srgbClr val="221F1F"/>
          </a:solidFill>
        </p:spPr>
        <p:txBody>
          <a:bodyPr wrap="square" lIns="0" tIns="0" rIns="0" bIns="0" rtlCol="0"/>
          <a:lstStyle/>
          <a:p>
            <a:endParaRPr/>
          </a:p>
        </p:txBody>
      </p:sp>
      <p:sp>
        <p:nvSpPr>
          <p:cNvPr id="59" name="object 59"/>
          <p:cNvSpPr/>
          <p:nvPr/>
        </p:nvSpPr>
        <p:spPr>
          <a:xfrm>
            <a:off x="1399616" y="7877111"/>
            <a:ext cx="0" cy="91440"/>
          </a:xfrm>
          <a:custGeom>
            <a:avLst/>
            <a:gdLst/>
            <a:ahLst/>
            <a:cxnLst/>
            <a:rect l="l" t="t" r="r" b="b"/>
            <a:pathLst>
              <a:path h="91440">
                <a:moveTo>
                  <a:pt x="0" y="0"/>
                </a:moveTo>
                <a:lnTo>
                  <a:pt x="0" y="90995"/>
                </a:lnTo>
              </a:path>
            </a:pathLst>
          </a:custGeom>
          <a:ln w="54076">
            <a:solidFill>
              <a:srgbClr val="5D6366"/>
            </a:solidFill>
          </a:ln>
        </p:spPr>
        <p:txBody>
          <a:bodyPr wrap="square" lIns="0" tIns="0" rIns="0" bIns="0" rtlCol="0"/>
          <a:lstStyle/>
          <a:p>
            <a:endParaRPr/>
          </a:p>
        </p:txBody>
      </p:sp>
      <p:sp>
        <p:nvSpPr>
          <p:cNvPr id="60" name="object 60"/>
          <p:cNvSpPr/>
          <p:nvPr/>
        </p:nvSpPr>
        <p:spPr>
          <a:xfrm>
            <a:off x="1371457" y="7968109"/>
            <a:ext cx="56515" cy="1270"/>
          </a:xfrm>
          <a:custGeom>
            <a:avLst/>
            <a:gdLst/>
            <a:ahLst/>
            <a:cxnLst/>
            <a:rect l="l" t="t" r="r" b="b"/>
            <a:pathLst>
              <a:path w="56515" h="1270">
                <a:moveTo>
                  <a:pt x="0" y="1269"/>
                </a:moveTo>
                <a:lnTo>
                  <a:pt x="56299" y="1269"/>
                </a:lnTo>
                <a:lnTo>
                  <a:pt x="56299" y="0"/>
                </a:lnTo>
                <a:lnTo>
                  <a:pt x="0" y="0"/>
                </a:lnTo>
                <a:lnTo>
                  <a:pt x="0" y="1269"/>
                </a:lnTo>
                <a:close/>
              </a:path>
            </a:pathLst>
          </a:custGeom>
          <a:solidFill>
            <a:srgbClr val="221F1F"/>
          </a:solidFill>
        </p:spPr>
        <p:txBody>
          <a:bodyPr wrap="square" lIns="0" tIns="0" rIns="0" bIns="0" rtlCol="0"/>
          <a:lstStyle/>
          <a:p>
            <a:endParaRPr/>
          </a:p>
        </p:txBody>
      </p:sp>
      <p:sp>
        <p:nvSpPr>
          <p:cNvPr id="61" name="object 61"/>
          <p:cNvSpPr/>
          <p:nvPr/>
        </p:nvSpPr>
        <p:spPr>
          <a:xfrm>
            <a:off x="1371457" y="7966839"/>
            <a:ext cx="54610" cy="1270"/>
          </a:xfrm>
          <a:custGeom>
            <a:avLst/>
            <a:gdLst/>
            <a:ahLst/>
            <a:cxnLst/>
            <a:rect l="l" t="t" r="r" b="b"/>
            <a:pathLst>
              <a:path w="54609" h="1270">
                <a:moveTo>
                  <a:pt x="0" y="1269"/>
                </a:moveTo>
                <a:lnTo>
                  <a:pt x="54089" y="1269"/>
                </a:lnTo>
                <a:lnTo>
                  <a:pt x="54089" y="0"/>
                </a:lnTo>
                <a:lnTo>
                  <a:pt x="0" y="0"/>
                </a:lnTo>
                <a:lnTo>
                  <a:pt x="0" y="1269"/>
                </a:lnTo>
                <a:close/>
              </a:path>
            </a:pathLst>
          </a:custGeom>
          <a:solidFill>
            <a:srgbClr val="221F1F"/>
          </a:solidFill>
        </p:spPr>
        <p:txBody>
          <a:bodyPr wrap="square" lIns="0" tIns="0" rIns="0" bIns="0" rtlCol="0"/>
          <a:lstStyle/>
          <a:p>
            <a:endParaRPr/>
          </a:p>
        </p:txBody>
      </p:sp>
      <p:sp>
        <p:nvSpPr>
          <p:cNvPr id="62" name="object 62"/>
          <p:cNvSpPr/>
          <p:nvPr/>
        </p:nvSpPr>
        <p:spPr>
          <a:xfrm>
            <a:off x="1372562" y="7877939"/>
            <a:ext cx="0" cy="88900"/>
          </a:xfrm>
          <a:custGeom>
            <a:avLst/>
            <a:gdLst/>
            <a:ahLst/>
            <a:cxnLst/>
            <a:rect l="l" t="t" r="r" b="b"/>
            <a:pathLst>
              <a:path h="88900">
                <a:moveTo>
                  <a:pt x="0" y="0"/>
                </a:moveTo>
                <a:lnTo>
                  <a:pt x="0" y="88900"/>
                </a:lnTo>
              </a:path>
            </a:pathLst>
          </a:custGeom>
          <a:ln w="3175">
            <a:solidFill>
              <a:srgbClr val="221F1F"/>
            </a:solidFill>
          </a:ln>
        </p:spPr>
        <p:txBody>
          <a:bodyPr wrap="square" lIns="0" tIns="0" rIns="0" bIns="0" rtlCol="0"/>
          <a:lstStyle/>
          <a:p>
            <a:endParaRPr/>
          </a:p>
        </p:txBody>
      </p:sp>
      <p:sp>
        <p:nvSpPr>
          <p:cNvPr id="63" name="object 63"/>
          <p:cNvSpPr/>
          <p:nvPr/>
        </p:nvSpPr>
        <p:spPr>
          <a:xfrm>
            <a:off x="1371457" y="7875399"/>
            <a:ext cx="56515" cy="2540"/>
          </a:xfrm>
          <a:custGeom>
            <a:avLst/>
            <a:gdLst/>
            <a:ahLst/>
            <a:cxnLst/>
            <a:rect l="l" t="t" r="r" b="b"/>
            <a:pathLst>
              <a:path w="56515" h="2540">
                <a:moveTo>
                  <a:pt x="0" y="2540"/>
                </a:moveTo>
                <a:lnTo>
                  <a:pt x="56299" y="2540"/>
                </a:lnTo>
                <a:lnTo>
                  <a:pt x="56299" y="0"/>
                </a:lnTo>
                <a:lnTo>
                  <a:pt x="0" y="0"/>
                </a:lnTo>
                <a:lnTo>
                  <a:pt x="0" y="2540"/>
                </a:lnTo>
                <a:close/>
              </a:path>
            </a:pathLst>
          </a:custGeom>
          <a:solidFill>
            <a:srgbClr val="221F1F"/>
          </a:solidFill>
        </p:spPr>
        <p:txBody>
          <a:bodyPr wrap="square" lIns="0" tIns="0" rIns="0" bIns="0" rtlCol="0"/>
          <a:lstStyle/>
          <a:p>
            <a:endParaRPr/>
          </a:p>
        </p:txBody>
      </p:sp>
      <p:sp>
        <p:nvSpPr>
          <p:cNvPr id="64" name="object 64"/>
          <p:cNvSpPr/>
          <p:nvPr/>
        </p:nvSpPr>
        <p:spPr>
          <a:xfrm>
            <a:off x="1426651" y="6987418"/>
            <a:ext cx="0" cy="981075"/>
          </a:xfrm>
          <a:custGeom>
            <a:avLst/>
            <a:gdLst/>
            <a:ahLst/>
            <a:cxnLst/>
            <a:rect l="l" t="t" r="r" b="b"/>
            <a:pathLst>
              <a:path h="981075">
                <a:moveTo>
                  <a:pt x="0" y="0"/>
                </a:moveTo>
                <a:lnTo>
                  <a:pt x="0" y="980691"/>
                </a:lnTo>
              </a:path>
            </a:pathLst>
          </a:custGeom>
          <a:ln w="3175">
            <a:solidFill>
              <a:srgbClr val="221F1F"/>
            </a:solidFill>
          </a:ln>
        </p:spPr>
        <p:txBody>
          <a:bodyPr wrap="square" lIns="0" tIns="0" rIns="0" bIns="0" rtlCol="0"/>
          <a:lstStyle/>
          <a:p>
            <a:endParaRPr/>
          </a:p>
        </p:txBody>
      </p:sp>
      <p:sp>
        <p:nvSpPr>
          <p:cNvPr id="65" name="object 65"/>
          <p:cNvSpPr/>
          <p:nvPr/>
        </p:nvSpPr>
        <p:spPr>
          <a:xfrm>
            <a:off x="1401311" y="7315352"/>
            <a:ext cx="0" cy="91440"/>
          </a:xfrm>
          <a:custGeom>
            <a:avLst/>
            <a:gdLst/>
            <a:ahLst/>
            <a:cxnLst/>
            <a:rect l="l" t="t" r="r" b="b"/>
            <a:pathLst>
              <a:path h="91440">
                <a:moveTo>
                  <a:pt x="0" y="0"/>
                </a:moveTo>
                <a:lnTo>
                  <a:pt x="0" y="90982"/>
                </a:lnTo>
              </a:path>
            </a:pathLst>
          </a:custGeom>
          <a:ln w="54089">
            <a:solidFill>
              <a:srgbClr val="5D6366"/>
            </a:solidFill>
          </a:ln>
        </p:spPr>
        <p:txBody>
          <a:bodyPr wrap="square" lIns="0" tIns="0" rIns="0" bIns="0" rtlCol="0"/>
          <a:lstStyle/>
          <a:p>
            <a:endParaRPr/>
          </a:p>
        </p:txBody>
      </p:sp>
      <p:sp>
        <p:nvSpPr>
          <p:cNvPr id="66" name="object 66"/>
          <p:cNvSpPr/>
          <p:nvPr/>
        </p:nvSpPr>
        <p:spPr>
          <a:xfrm>
            <a:off x="1373149" y="7406330"/>
            <a:ext cx="56515" cy="1270"/>
          </a:xfrm>
          <a:custGeom>
            <a:avLst/>
            <a:gdLst/>
            <a:ahLst/>
            <a:cxnLst/>
            <a:rect l="l" t="t" r="r" b="b"/>
            <a:pathLst>
              <a:path w="56515" h="1270">
                <a:moveTo>
                  <a:pt x="0" y="1269"/>
                </a:moveTo>
                <a:lnTo>
                  <a:pt x="56311" y="1269"/>
                </a:lnTo>
                <a:lnTo>
                  <a:pt x="56311" y="0"/>
                </a:lnTo>
                <a:lnTo>
                  <a:pt x="0" y="0"/>
                </a:lnTo>
                <a:lnTo>
                  <a:pt x="0" y="1269"/>
                </a:lnTo>
                <a:close/>
              </a:path>
            </a:pathLst>
          </a:custGeom>
          <a:solidFill>
            <a:srgbClr val="221F1F"/>
          </a:solidFill>
        </p:spPr>
        <p:txBody>
          <a:bodyPr wrap="square" lIns="0" tIns="0" rIns="0" bIns="0" rtlCol="0"/>
          <a:lstStyle/>
          <a:p>
            <a:endParaRPr/>
          </a:p>
        </p:txBody>
      </p:sp>
      <p:sp>
        <p:nvSpPr>
          <p:cNvPr id="67" name="object 67"/>
          <p:cNvSpPr/>
          <p:nvPr/>
        </p:nvSpPr>
        <p:spPr>
          <a:xfrm>
            <a:off x="1373149" y="7405060"/>
            <a:ext cx="54610" cy="1270"/>
          </a:xfrm>
          <a:custGeom>
            <a:avLst/>
            <a:gdLst/>
            <a:ahLst/>
            <a:cxnLst/>
            <a:rect l="l" t="t" r="r" b="b"/>
            <a:pathLst>
              <a:path w="54609" h="1270">
                <a:moveTo>
                  <a:pt x="0" y="1269"/>
                </a:moveTo>
                <a:lnTo>
                  <a:pt x="54101" y="1269"/>
                </a:lnTo>
                <a:lnTo>
                  <a:pt x="54101" y="0"/>
                </a:lnTo>
                <a:lnTo>
                  <a:pt x="0" y="0"/>
                </a:lnTo>
                <a:lnTo>
                  <a:pt x="0" y="1269"/>
                </a:lnTo>
                <a:close/>
              </a:path>
            </a:pathLst>
          </a:custGeom>
          <a:solidFill>
            <a:srgbClr val="221F1F"/>
          </a:solidFill>
        </p:spPr>
        <p:txBody>
          <a:bodyPr wrap="square" lIns="0" tIns="0" rIns="0" bIns="0" rtlCol="0"/>
          <a:lstStyle/>
          <a:p>
            <a:endParaRPr/>
          </a:p>
        </p:txBody>
      </p:sp>
      <p:sp>
        <p:nvSpPr>
          <p:cNvPr id="68" name="object 68"/>
          <p:cNvSpPr/>
          <p:nvPr/>
        </p:nvSpPr>
        <p:spPr>
          <a:xfrm>
            <a:off x="1374254" y="7162678"/>
            <a:ext cx="0" cy="715010"/>
          </a:xfrm>
          <a:custGeom>
            <a:avLst/>
            <a:gdLst/>
            <a:ahLst/>
            <a:cxnLst/>
            <a:rect l="l" t="t" r="r" b="b"/>
            <a:pathLst>
              <a:path h="715009">
                <a:moveTo>
                  <a:pt x="0" y="0"/>
                </a:moveTo>
                <a:lnTo>
                  <a:pt x="0" y="714907"/>
                </a:lnTo>
              </a:path>
            </a:pathLst>
          </a:custGeom>
          <a:ln w="3175">
            <a:solidFill>
              <a:srgbClr val="221F1F"/>
            </a:solidFill>
          </a:ln>
        </p:spPr>
        <p:txBody>
          <a:bodyPr wrap="square" lIns="0" tIns="0" rIns="0" bIns="0" rtlCol="0"/>
          <a:lstStyle/>
          <a:p>
            <a:endParaRPr/>
          </a:p>
        </p:txBody>
      </p:sp>
      <p:sp>
        <p:nvSpPr>
          <p:cNvPr id="69" name="object 69"/>
          <p:cNvSpPr/>
          <p:nvPr/>
        </p:nvSpPr>
        <p:spPr>
          <a:xfrm>
            <a:off x="1373149" y="7313620"/>
            <a:ext cx="56515" cy="2540"/>
          </a:xfrm>
          <a:custGeom>
            <a:avLst/>
            <a:gdLst/>
            <a:ahLst/>
            <a:cxnLst/>
            <a:rect l="l" t="t" r="r" b="b"/>
            <a:pathLst>
              <a:path w="56515" h="2540">
                <a:moveTo>
                  <a:pt x="0" y="2540"/>
                </a:moveTo>
                <a:lnTo>
                  <a:pt x="56311" y="2540"/>
                </a:lnTo>
                <a:lnTo>
                  <a:pt x="56311" y="0"/>
                </a:lnTo>
                <a:lnTo>
                  <a:pt x="0" y="0"/>
                </a:lnTo>
                <a:lnTo>
                  <a:pt x="0" y="2540"/>
                </a:lnTo>
                <a:close/>
              </a:path>
            </a:pathLst>
          </a:custGeom>
          <a:solidFill>
            <a:srgbClr val="221F1F"/>
          </a:solidFill>
        </p:spPr>
        <p:txBody>
          <a:bodyPr wrap="square" lIns="0" tIns="0" rIns="0" bIns="0" rtlCol="0"/>
          <a:lstStyle/>
          <a:p>
            <a:endParaRPr/>
          </a:p>
        </p:txBody>
      </p:sp>
      <p:sp>
        <p:nvSpPr>
          <p:cNvPr id="70" name="object 70"/>
          <p:cNvSpPr/>
          <p:nvPr/>
        </p:nvSpPr>
        <p:spPr>
          <a:xfrm>
            <a:off x="1428356" y="7405225"/>
            <a:ext cx="1270" cy="1270"/>
          </a:xfrm>
          <a:custGeom>
            <a:avLst/>
            <a:gdLst/>
            <a:ahLst/>
            <a:cxnLst/>
            <a:rect l="l" t="t" r="r" b="b"/>
            <a:pathLst>
              <a:path w="1269" h="1270">
                <a:moveTo>
                  <a:pt x="1104" y="0"/>
                </a:moveTo>
                <a:lnTo>
                  <a:pt x="0" y="0"/>
                </a:lnTo>
                <a:lnTo>
                  <a:pt x="0" y="1104"/>
                </a:lnTo>
                <a:lnTo>
                  <a:pt x="1104" y="1104"/>
                </a:lnTo>
                <a:lnTo>
                  <a:pt x="1104" y="0"/>
                </a:lnTo>
                <a:close/>
              </a:path>
            </a:pathLst>
          </a:custGeom>
          <a:solidFill>
            <a:srgbClr val="221F1F"/>
          </a:solidFill>
        </p:spPr>
        <p:txBody>
          <a:bodyPr wrap="square" lIns="0" tIns="0" rIns="0" bIns="0" rtlCol="0"/>
          <a:lstStyle/>
          <a:p>
            <a:endParaRPr/>
          </a:p>
        </p:txBody>
      </p:sp>
      <p:sp>
        <p:nvSpPr>
          <p:cNvPr id="71" name="object 71"/>
          <p:cNvSpPr/>
          <p:nvPr/>
        </p:nvSpPr>
        <p:spPr>
          <a:xfrm>
            <a:off x="6202800" y="6420662"/>
            <a:ext cx="0" cy="231775"/>
          </a:xfrm>
          <a:custGeom>
            <a:avLst/>
            <a:gdLst/>
            <a:ahLst/>
            <a:cxnLst/>
            <a:rect l="l" t="t" r="r" b="b"/>
            <a:pathLst>
              <a:path h="231775">
                <a:moveTo>
                  <a:pt x="0" y="0"/>
                </a:moveTo>
                <a:lnTo>
                  <a:pt x="0" y="231228"/>
                </a:lnTo>
              </a:path>
            </a:pathLst>
          </a:custGeom>
          <a:ln w="45783">
            <a:solidFill>
              <a:srgbClr val="F1F1F3"/>
            </a:solidFill>
          </a:ln>
        </p:spPr>
        <p:txBody>
          <a:bodyPr wrap="square" lIns="0" tIns="0" rIns="0" bIns="0" rtlCol="0"/>
          <a:lstStyle/>
          <a:p>
            <a:endParaRPr/>
          </a:p>
        </p:txBody>
      </p:sp>
      <p:sp>
        <p:nvSpPr>
          <p:cNvPr id="72" name="object 72"/>
          <p:cNvSpPr/>
          <p:nvPr/>
        </p:nvSpPr>
        <p:spPr>
          <a:xfrm>
            <a:off x="6225692" y="6400076"/>
            <a:ext cx="360680" cy="19685"/>
          </a:xfrm>
          <a:custGeom>
            <a:avLst/>
            <a:gdLst/>
            <a:ahLst/>
            <a:cxnLst/>
            <a:rect l="l" t="t" r="r" b="b"/>
            <a:pathLst>
              <a:path w="360679" h="19685">
                <a:moveTo>
                  <a:pt x="0" y="19138"/>
                </a:moveTo>
                <a:lnTo>
                  <a:pt x="360636" y="19138"/>
                </a:lnTo>
                <a:lnTo>
                  <a:pt x="360636" y="0"/>
                </a:lnTo>
                <a:lnTo>
                  <a:pt x="0" y="0"/>
                </a:lnTo>
                <a:lnTo>
                  <a:pt x="0" y="19138"/>
                </a:lnTo>
                <a:close/>
              </a:path>
            </a:pathLst>
          </a:custGeom>
          <a:solidFill>
            <a:srgbClr val="F1F1F3"/>
          </a:solidFill>
        </p:spPr>
        <p:txBody>
          <a:bodyPr wrap="square" lIns="0" tIns="0" rIns="0" bIns="0" rtlCol="0"/>
          <a:lstStyle/>
          <a:p>
            <a:endParaRPr/>
          </a:p>
        </p:txBody>
      </p:sp>
      <p:sp>
        <p:nvSpPr>
          <p:cNvPr id="73" name="object 73"/>
          <p:cNvSpPr/>
          <p:nvPr/>
        </p:nvSpPr>
        <p:spPr>
          <a:xfrm>
            <a:off x="6225692" y="6489687"/>
            <a:ext cx="360680" cy="298450"/>
          </a:xfrm>
          <a:custGeom>
            <a:avLst/>
            <a:gdLst/>
            <a:ahLst/>
            <a:cxnLst/>
            <a:rect l="l" t="t" r="r" b="b"/>
            <a:pathLst>
              <a:path w="360679" h="298450">
                <a:moveTo>
                  <a:pt x="0" y="298386"/>
                </a:moveTo>
                <a:lnTo>
                  <a:pt x="360636" y="298386"/>
                </a:lnTo>
                <a:lnTo>
                  <a:pt x="360636" y="0"/>
                </a:lnTo>
                <a:lnTo>
                  <a:pt x="0" y="0"/>
                </a:lnTo>
                <a:lnTo>
                  <a:pt x="0" y="298386"/>
                </a:lnTo>
                <a:close/>
              </a:path>
            </a:pathLst>
          </a:custGeom>
          <a:solidFill>
            <a:srgbClr val="F1F1F3"/>
          </a:solidFill>
        </p:spPr>
        <p:txBody>
          <a:bodyPr wrap="square" lIns="0" tIns="0" rIns="0" bIns="0" rtlCol="0"/>
          <a:lstStyle/>
          <a:p>
            <a:endParaRPr/>
          </a:p>
        </p:txBody>
      </p:sp>
      <p:sp>
        <p:nvSpPr>
          <p:cNvPr id="74" name="object 74"/>
          <p:cNvSpPr/>
          <p:nvPr/>
        </p:nvSpPr>
        <p:spPr>
          <a:xfrm>
            <a:off x="6225108" y="6400087"/>
            <a:ext cx="361315" cy="0"/>
          </a:xfrm>
          <a:custGeom>
            <a:avLst/>
            <a:gdLst/>
            <a:ahLst/>
            <a:cxnLst/>
            <a:rect l="l" t="t" r="r" b="b"/>
            <a:pathLst>
              <a:path w="361315">
                <a:moveTo>
                  <a:pt x="0" y="0"/>
                </a:moveTo>
                <a:lnTo>
                  <a:pt x="361221" y="0"/>
                </a:lnTo>
              </a:path>
            </a:pathLst>
          </a:custGeom>
          <a:ln w="3175">
            <a:solidFill>
              <a:srgbClr val="221F1F"/>
            </a:solidFill>
          </a:ln>
        </p:spPr>
        <p:txBody>
          <a:bodyPr wrap="square" lIns="0" tIns="0" rIns="0" bIns="0" rtlCol="0"/>
          <a:lstStyle/>
          <a:p>
            <a:endParaRPr/>
          </a:p>
        </p:txBody>
      </p:sp>
      <p:sp>
        <p:nvSpPr>
          <p:cNvPr id="75" name="object 75"/>
          <p:cNvSpPr/>
          <p:nvPr/>
        </p:nvSpPr>
        <p:spPr>
          <a:xfrm>
            <a:off x="6202800" y="6876846"/>
            <a:ext cx="0" cy="194945"/>
          </a:xfrm>
          <a:custGeom>
            <a:avLst/>
            <a:gdLst/>
            <a:ahLst/>
            <a:cxnLst/>
            <a:rect l="l" t="t" r="r" b="b"/>
            <a:pathLst>
              <a:path h="194945">
                <a:moveTo>
                  <a:pt x="0" y="0"/>
                </a:moveTo>
                <a:lnTo>
                  <a:pt x="0" y="194716"/>
                </a:lnTo>
              </a:path>
            </a:pathLst>
          </a:custGeom>
          <a:ln w="45783">
            <a:solidFill>
              <a:srgbClr val="F1F1F3"/>
            </a:solidFill>
          </a:ln>
        </p:spPr>
        <p:txBody>
          <a:bodyPr wrap="square" lIns="0" tIns="0" rIns="0" bIns="0" rtlCol="0"/>
          <a:lstStyle/>
          <a:p>
            <a:endParaRPr/>
          </a:p>
        </p:txBody>
      </p:sp>
      <p:sp>
        <p:nvSpPr>
          <p:cNvPr id="76" name="object 76"/>
          <p:cNvSpPr/>
          <p:nvPr/>
        </p:nvSpPr>
        <p:spPr>
          <a:xfrm>
            <a:off x="6179544" y="6875981"/>
            <a:ext cx="46990" cy="1270"/>
          </a:xfrm>
          <a:custGeom>
            <a:avLst/>
            <a:gdLst/>
            <a:ahLst/>
            <a:cxnLst/>
            <a:rect l="l" t="t" r="r" b="b"/>
            <a:pathLst>
              <a:path w="46989" h="1270">
                <a:moveTo>
                  <a:pt x="0" y="1270"/>
                </a:moveTo>
                <a:lnTo>
                  <a:pt x="46443" y="1270"/>
                </a:lnTo>
                <a:lnTo>
                  <a:pt x="46443" y="0"/>
                </a:lnTo>
                <a:lnTo>
                  <a:pt x="0" y="0"/>
                </a:lnTo>
                <a:lnTo>
                  <a:pt x="0" y="1270"/>
                </a:lnTo>
                <a:close/>
              </a:path>
            </a:pathLst>
          </a:custGeom>
          <a:solidFill>
            <a:srgbClr val="221F1F"/>
          </a:solidFill>
        </p:spPr>
        <p:txBody>
          <a:bodyPr wrap="square" lIns="0" tIns="0" rIns="0" bIns="0" rtlCol="0"/>
          <a:lstStyle/>
          <a:p>
            <a:endParaRPr/>
          </a:p>
        </p:txBody>
      </p:sp>
      <p:sp>
        <p:nvSpPr>
          <p:cNvPr id="77" name="object 77"/>
          <p:cNvSpPr/>
          <p:nvPr/>
        </p:nvSpPr>
        <p:spPr>
          <a:xfrm>
            <a:off x="6225692" y="6903681"/>
            <a:ext cx="360680" cy="304800"/>
          </a:xfrm>
          <a:custGeom>
            <a:avLst/>
            <a:gdLst/>
            <a:ahLst/>
            <a:cxnLst/>
            <a:rect l="l" t="t" r="r" b="b"/>
            <a:pathLst>
              <a:path w="360679" h="304800">
                <a:moveTo>
                  <a:pt x="0" y="304723"/>
                </a:moveTo>
                <a:lnTo>
                  <a:pt x="360636" y="304723"/>
                </a:lnTo>
                <a:lnTo>
                  <a:pt x="360636" y="0"/>
                </a:lnTo>
                <a:lnTo>
                  <a:pt x="0" y="0"/>
                </a:lnTo>
                <a:lnTo>
                  <a:pt x="0" y="304723"/>
                </a:lnTo>
                <a:close/>
              </a:path>
            </a:pathLst>
          </a:custGeom>
          <a:solidFill>
            <a:srgbClr val="F1F1F3"/>
          </a:solidFill>
        </p:spPr>
        <p:txBody>
          <a:bodyPr wrap="square" lIns="0" tIns="0" rIns="0" bIns="0" rtlCol="0"/>
          <a:lstStyle/>
          <a:p>
            <a:endParaRPr/>
          </a:p>
        </p:txBody>
      </p:sp>
      <p:sp>
        <p:nvSpPr>
          <p:cNvPr id="78" name="object 78"/>
          <p:cNvSpPr/>
          <p:nvPr/>
        </p:nvSpPr>
        <p:spPr>
          <a:xfrm>
            <a:off x="6202800" y="7330935"/>
            <a:ext cx="0" cy="601345"/>
          </a:xfrm>
          <a:custGeom>
            <a:avLst/>
            <a:gdLst/>
            <a:ahLst/>
            <a:cxnLst/>
            <a:rect l="l" t="t" r="r" b="b"/>
            <a:pathLst>
              <a:path h="601345">
                <a:moveTo>
                  <a:pt x="0" y="0"/>
                </a:moveTo>
                <a:lnTo>
                  <a:pt x="0" y="601344"/>
                </a:lnTo>
              </a:path>
            </a:pathLst>
          </a:custGeom>
          <a:ln w="45783">
            <a:solidFill>
              <a:srgbClr val="F1F1F3"/>
            </a:solidFill>
          </a:ln>
        </p:spPr>
        <p:txBody>
          <a:bodyPr wrap="square" lIns="0" tIns="0" rIns="0" bIns="0" rtlCol="0"/>
          <a:lstStyle/>
          <a:p>
            <a:endParaRPr/>
          </a:p>
        </p:txBody>
      </p:sp>
      <p:sp>
        <p:nvSpPr>
          <p:cNvPr id="79" name="object 79"/>
          <p:cNvSpPr/>
          <p:nvPr/>
        </p:nvSpPr>
        <p:spPr>
          <a:xfrm>
            <a:off x="6179544" y="7330297"/>
            <a:ext cx="46990" cy="1270"/>
          </a:xfrm>
          <a:custGeom>
            <a:avLst/>
            <a:gdLst/>
            <a:ahLst/>
            <a:cxnLst/>
            <a:rect l="l" t="t" r="r" b="b"/>
            <a:pathLst>
              <a:path w="46989" h="1270">
                <a:moveTo>
                  <a:pt x="0" y="1269"/>
                </a:moveTo>
                <a:lnTo>
                  <a:pt x="46443" y="1269"/>
                </a:lnTo>
                <a:lnTo>
                  <a:pt x="46443" y="0"/>
                </a:lnTo>
                <a:lnTo>
                  <a:pt x="0" y="0"/>
                </a:lnTo>
                <a:lnTo>
                  <a:pt x="0" y="1269"/>
                </a:lnTo>
                <a:close/>
              </a:path>
            </a:pathLst>
          </a:custGeom>
          <a:solidFill>
            <a:srgbClr val="221F1F"/>
          </a:solidFill>
        </p:spPr>
        <p:txBody>
          <a:bodyPr wrap="square" lIns="0" tIns="0" rIns="0" bIns="0" rtlCol="0"/>
          <a:lstStyle/>
          <a:p>
            <a:endParaRPr/>
          </a:p>
        </p:txBody>
      </p:sp>
      <p:sp>
        <p:nvSpPr>
          <p:cNvPr id="80" name="object 80"/>
          <p:cNvSpPr/>
          <p:nvPr/>
        </p:nvSpPr>
        <p:spPr>
          <a:xfrm>
            <a:off x="6225692" y="7323340"/>
            <a:ext cx="360680" cy="342265"/>
          </a:xfrm>
          <a:custGeom>
            <a:avLst/>
            <a:gdLst/>
            <a:ahLst/>
            <a:cxnLst/>
            <a:rect l="l" t="t" r="r" b="b"/>
            <a:pathLst>
              <a:path w="360679" h="342265">
                <a:moveTo>
                  <a:pt x="0" y="341998"/>
                </a:moveTo>
                <a:lnTo>
                  <a:pt x="360636" y="341998"/>
                </a:lnTo>
                <a:lnTo>
                  <a:pt x="360636" y="0"/>
                </a:lnTo>
                <a:lnTo>
                  <a:pt x="0" y="0"/>
                </a:lnTo>
                <a:lnTo>
                  <a:pt x="0" y="341998"/>
                </a:lnTo>
                <a:close/>
              </a:path>
            </a:pathLst>
          </a:custGeom>
          <a:solidFill>
            <a:srgbClr val="F1F1F3"/>
          </a:solidFill>
        </p:spPr>
        <p:txBody>
          <a:bodyPr wrap="square" lIns="0" tIns="0" rIns="0" bIns="0" rtlCol="0"/>
          <a:lstStyle/>
          <a:p>
            <a:endParaRPr/>
          </a:p>
        </p:txBody>
      </p:sp>
      <p:sp>
        <p:nvSpPr>
          <p:cNvPr id="81" name="object 81"/>
          <p:cNvSpPr/>
          <p:nvPr/>
        </p:nvSpPr>
        <p:spPr>
          <a:xfrm>
            <a:off x="6225692" y="7735811"/>
            <a:ext cx="360680" cy="290830"/>
          </a:xfrm>
          <a:custGeom>
            <a:avLst/>
            <a:gdLst/>
            <a:ahLst/>
            <a:cxnLst/>
            <a:rect l="l" t="t" r="r" b="b"/>
            <a:pathLst>
              <a:path w="360679" h="290829">
                <a:moveTo>
                  <a:pt x="0" y="290258"/>
                </a:moveTo>
                <a:lnTo>
                  <a:pt x="360636" y="290258"/>
                </a:lnTo>
                <a:lnTo>
                  <a:pt x="360636" y="0"/>
                </a:lnTo>
                <a:lnTo>
                  <a:pt x="0" y="0"/>
                </a:lnTo>
                <a:lnTo>
                  <a:pt x="0" y="290258"/>
                </a:lnTo>
                <a:close/>
              </a:path>
            </a:pathLst>
          </a:custGeom>
          <a:solidFill>
            <a:srgbClr val="F1F1F3"/>
          </a:solidFill>
        </p:spPr>
        <p:txBody>
          <a:bodyPr wrap="square" lIns="0" tIns="0" rIns="0" bIns="0" rtlCol="0"/>
          <a:lstStyle/>
          <a:p>
            <a:endParaRPr/>
          </a:p>
        </p:txBody>
      </p:sp>
      <p:sp>
        <p:nvSpPr>
          <p:cNvPr id="82" name="object 82"/>
          <p:cNvSpPr/>
          <p:nvPr/>
        </p:nvSpPr>
        <p:spPr>
          <a:xfrm>
            <a:off x="6224930" y="8026075"/>
            <a:ext cx="361950" cy="0"/>
          </a:xfrm>
          <a:custGeom>
            <a:avLst/>
            <a:gdLst/>
            <a:ahLst/>
            <a:cxnLst/>
            <a:rect l="l" t="t" r="r" b="b"/>
            <a:pathLst>
              <a:path w="361950">
                <a:moveTo>
                  <a:pt x="0" y="0"/>
                </a:moveTo>
                <a:lnTo>
                  <a:pt x="361398" y="0"/>
                </a:lnTo>
              </a:path>
            </a:pathLst>
          </a:custGeom>
          <a:ln w="3175">
            <a:solidFill>
              <a:srgbClr val="221F1F"/>
            </a:solidFill>
          </a:ln>
        </p:spPr>
        <p:txBody>
          <a:bodyPr wrap="square" lIns="0" tIns="0" rIns="0" bIns="0" rtlCol="0"/>
          <a:lstStyle/>
          <a:p>
            <a:endParaRPr/>
          </a:p>
        </p:txBody>
      </p:sp>
      <p:sp>
        <p:nvSpPr>
          <p:cNvPr id="83" name="object 83"/>
          <p:cNvSpPr/>
          <p:nvPr/>
        </p:nvSpPr>
        <p:spPr>
          <a:xfrm>
            <a:off x="6225692" y="7252868"/>
            <a:ext cx="360680" cy="70485"/>
          </a:xfrm>
          <a:custGeom>
            <a:avLst/>
            <a:gdLst/>
            <a:ahLst/>
            <a:cxnLst/>
            <a:rect l="l" t="t" r="r" b="b"/>
            <a:pathLst>
              <a:path w="360679" h="70484">
                <a:moveTo>
                  <a:pt x="0" y="70472"/>
                </a:moveTo>
                <a:lnTo>
                  <a:pt x="360636" y="70472"/>
                </a:lnTo>
                <a:lnTo>
                  <a:pt x="360636" y="0"/>
                </a:lnTo>
                <a:lnTo>
                  <a:pt x="0" y="0"/>
                </a:lnTo>
                <a:lnTo>
                  <a:pt x="0" y="70472"/>
                </a:lnTo>
                <a:close/>
              </a:path>
            </a:pathLst>
          </a:custGeom>
          <a:solidFill>
            <a:srgbClr val="929497"/>
          </a:solidFill>
        </p:spPr>
        <p:txBody>
          <a:bodyPr wrap="square" lIns="0" tIns="0" rIns="0" bIns="0" rtlCol="0"/>
          <a:lstStyle/>
          <a:p>
            <a:endParaRPr/>
          </a:p>
        </p:txBody>
      </p:sp>
      <p:sp>
        <p:nvSpPr>
          <p:cNvPr id="84" name="object 84"/>
          <p:cNvSpPr/>
          <p:nvPr/>
        </p:nvSpPr>
        <p:spPr>
          <a:xfrm>
            <a:off x="6224511" y="7323342"/>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85" name="object 85"/>
          <p:cNvSpPr/>
          <p:nvPr/>
        </p:nvSpPr>
        <p:spPr>
          <a:xfrm>
            <a:off x="6224511" y="7252857"/>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86" name="object 86"/>
          <p:cNvSpPr/>
          <p:nvPr/>
        </p:nvSpPr>
        <p:spPr>
          <a:xfrm>
            <a:off x="6225692" y="7665339"/>
            <a:ext cx="360680" cy="70485"/>
          </a:xfrm>
          <a:custGeom>
            <a:avLst/>
            <a:gdLst/>
            <a:ahLst/>
            <a:cxnLst/>
            <a:rect l="l" t="t" r="r" b="b"/>
            <a:pathLst>
              <a:path w="360679" h="70484">
                <a:moveTo>
                  <a:pt x="0" y="70472"/>
                </a:moveTo>
                <a:lnTo>
                  <a:pt x="360636" y="70472"/>
                </a:lnTo>
                <a:lnTo>
                  <a:pt x="360636" y="0"/>
                </a:lnTo>
                <a:lnTo>
                  <a:pt x="0" y="0"/>
                </a:lnTo>
                <a:lnTo>
                  <a:pt x="0" y="70472"/>
                </a:lnTo>
                <a:close/>
              </a:path>
            </a:pathLst>
          </a:custGeom>
          <a:solidFill>
            <a:srgbClr val="929497"/>
          </a:solidFill>
        </p:spPr>
        <p:txBody>
          <a:bodyPr wrap="square" lIns="0" tIns="0" rIns="0" bIns="0" rtlCol="0"/>
          <a:lstStyle/>
          <a:p>
            <a:endParaRPr/>
          </a:p>
        </p:txBody>
      </p:sp>
      <p:sp>
        <p:nvSpPr>
          <p:cNvPr id="87" name="object 87"/>
          <p:cNvSpPr/>
          <p:nvPr/>
        </p:nvSpPr>
        <p:spPr>
          <a:xfrm>
            <a:off x="6224511" y="7735806"/>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88" name="object 88"/>
          <p:cNvSpPr/>
          <p:nvPr/>
        </p:nvSpPr>
        <p:spPr>
          <a:xfrm>
            <a:off x="6224511" y="7665321"/>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89" name="object 89"/>
          <p:cNvSpPr/>
          <p:nvPr/>
        </p:nvSpPr>
        <p:spPr>
          <a:xfrm>
            <a:off x="5877547" y="6026911"/>
            <a:ext cx="302895" cy="1946275"/>
          </a:xfrm>
          <a:custGeom>
            <a:avLst/>
            <a:gdLst/>
            <a:ahLst/>
            <a:cxnLst/>
            <a:rect l="l" t="t" r="r" b="b"/>
            <a:pathLst>
              <a:path w="302895" h="1946275">
                <a:moveTo>
                  <a:pt x="0" y="1946236"/>
                </a:moveTo>
                <a:lnTo>
                  <a:pt x="302361" y="1946236"/>
                </a:lnTo>
                <a:lnTo>
                  <a:pt x="302361" y="0"/>
                </a:lnTo>
                <a:lnTo>
                  <a:pt x="0" y="0"/>
                </a:lnTo>
                <a:lnTo>
                  <a:pt x="0" y="1946236"/>
                </a:lnTo>
                <a:close/>
              </a:path>
            </a:pathLst>
          </a:custGeom>
          <a:solidFill>
            <a:srgbClr val="929497"/>
          </a:solidFill>
        </p:spPr>
        <p:txBody>
          <a:bodyPr wrap="square" lIns="0" tIns="0" rIns="0" bIns="0" rtlCol="0"/>
          <a:lstStyle/>
          <a:p>
            <a:endParaRPr/>
          </a:p>
        </p:txBody>
      </p:sp>
      <p:sp>
        <p:nvSpPr>
          <p:cNvPr id="90" name="object 90"/>
          <p:cNvSpPr/>
          <p:nvPr/>
        </p:nvSpPr>
        <p:spPr>
          <a:xfrm>
            <a:off x="5875338" y="7974424"/>
            <a:ext cx="307340" cy="0"/>
          </a:xfrm>
          <a:custGeom>
            <a:avLst/>
            <a:gdLst/>
            <a:ahLst/>
            <a:cxnLst/>
            <a:rect l="l" t="t" r="r" b="b"/>
            <a:pathLst>
              <a:path w="307339">
                <a:moveTo>
                  <a:pt x="0" y="0"/>
                </a:moveTo>
                <a:lnTo>
                  <a:pt x="306755" y="0"/>
                </a:lnTo>
              </a:path>
            </a:pathLst>
          </a:custGeom>
          <a:ln w="3175">
            <a:solidFill>
              <a:srgbClr val="221F1F"/>
            </a:solidFill>
          </a:ln>
        </p:spPr>
        <p:txBody>
          <a:bodyPr wrap="square" lIns="0" tIns="0" rIns="0" bIns="0" rtlCol="0"/>
          <a:lstStyle/>
          <a:p>
            <a:endParaRPr/>
          </a:p>
        </p:txBody>
      </p:sp>
      <p:sp>
        <p:nvSpPr>
          <p:cNvPr id="91" name="object 91"/>
          <p:cNvSpPr/>
          <p:nvPr/>
        </p:nvSpPr>
        <p:spPr>
          <a:xfrm>
            <a:off x="5875338" y="7971885"/>
            <a:ext cx="302895" cy="0"/>
          </a:xfrm>
          <a:custGeom>
            <a:avLst/>
            <a:gdLst/>
            <a:ahLst/>
            <a:cxnLst/>
            <a:rect l="l" t="t" r="r" b="b"/>
            <a:pathLst>
              <a:path w="302895">
                <a:moveTo>
                  <a:pt x="0" y="0"/>
                </a:moveTo>
                <a:lnTo>
                  <a:pt x="302323" y="0"/>
                </a:lnTo>
              </a:path>
            </a:pathLst>
          </a:custGeom>
          <a:ln w="3175">
            <a:solidFill>
              <a:srgbClr val="221F1F"/>
            </a:solidFill>
          </a:ln>
        </p:spPr>
        <p:txBody>
          <a:bodyPr wrap="square" lIns="0" tIns="0" rIns="0" bIns="0" rtlCol="0"/>
          <a:lstStyle/>
          <a:p>
            <a:endParaRPr/>
          </a:p>
        </p:txBody>
      </p:sp>
      <p:sp>
        <p:nvSpPr>
          <p:cNvPr id="92" name="object 92"/>
          <p:cNvSpPr/>
          <p:nvPr/>
        </p:nvSpPr>
        <p:spPr>
          <a:xfrm>
            <a:off x="5877548" y="6026911"/>
            <a:ext cx="0" cy="1943735"/>
          </a:xfrm>
          <a:custGeom>
            <a:avLst/>
            <a:gdLst/>
            <a:ahLst/>
            <a:cxnLst/>
            <a:rect l="l" t="t" r="r" b="b"/>
            <a:pathLst>
              <a:path h="1943734">
                <a:moveTo>
                  <a:pt x="0" y="0"/>
                </a:moveTo>
                <a:lnTo>
                  <a:pt x="0" y="1943703"/>
                </a:lnTo>
              </a:path>
            </a:pathLst>
          </a:custGeom>
          <a:ln w="4419">
            <a:solidFill>
              <a:srgbClr val="221F1F"/>
            </a:solidFill>
          </a:ln>
        </p:spPr>
        <p:txBody>
          <a:bodyPr wrap="square" lIns="0" tIns="0" rIns="0" bIns="0" rtlCol="0"/>
          <a:lstStyle/>
          <a:p>
            <a:endParaRPr/>
          </a:p>
        </p:txBody>
      </p:sp>
      <p:sp>
        <p:nvSpPr>
          <p:cNvPr id="93" name="object 93"/>
          <p:cNvSpPr/>
          <p:nvPr/>
        </p:nvSpPr>
        <p:spPr>
          <a:xfrm>
            <a:off x="6202802" y="7252488"/>
            <a:ext cx="0" cy="91440"/>
          </a:xfrm>
          <a:custGeom>
            <a:avLst/>
            <a:gdLst/>
            <a:ahLst/>
            <a:cxnLst/>
            <a:rect l="l" t="t" r="r" b="b"/>
            <a:pathLst>
              <a:path h="91440">
                <a:moveTo>
                  <a:pt x="0" y="0"/>
                </a:moveTo>
                <a:lnTo>
                  <a:pt x="0" y="91440"/>
                </a:lnTo>
              </a:path>
            </a:pathLst>
          </a:custGeom>
          <a:ln w="45783">
            <a:solidFill>
              <a:srgbClr val="5D6366"/>
            </a:solidFill>
          </a:ln>
        </p:spPr>
        <p:txBody>
          <a:bodyPr wrap="square" lIns="0" tIns="0" rIns="0" bIns="0" rtlCol="0"/>
          <a:lstStyle/>
          <a:p>
            <a:endParaRPr/>
          </a:p>
        </p:txBody>
      </p:sp>
      <p:sp>
        <p:nvSpPr>
          <p:cNvPr id="94" name="object 94"/>
          <p:cNvSpPr/>
          <p:nvPr/>
        </p:nvSpPr>
        <p:spPr>
          <a:xfrm>
            <a:off x="6179909" y="7230263"/>
            <a:ext cx="407034" cy="0"/>
          </a:xfrm>
          <a:custGeom>
            <a:avLst/>
            <a:gdLst/>
            <a:ahLst/>
            <a:cxnLst/>
            <a:rect l="l" t="t" r="r" b="b"/>
            <a:pathLst>
              <a:path w="407034">
                <a:moveTo>
                  <a:pt x="0" y="0"/>
                </a:moveTo>
                <a:lnTo>
                  <a:pt x="406419" y="0"/>
                </a:lnTo>
              </a:path>
            </a:pathLst>
          </a:custGeom>
          <a:ln w="44450">
            <a:solidFill>
              <a:srgbClr val="5D6366"/>
            </a:solidFill>
          </a:ln>
        </p:spPr>
        <p:txBody>
          <a:bodyPr wrap="square" lIns="0" tIns="0" rIns="0" bIns="0" rtlCol="0"/>
          <a:lstStyle/>
          <a:p>
            <a:endParaRPr/>
          </a:p>
        </p:txBody>
      </p:sp>
      <p:sp>
        <p:nvSpPr>
          <p:cNvPr id="95" name="object 95"/>
          <p:cNvSpPr/>
          <p:nvPr/>
        </p:nvSpPr>
        <p:spPr>
          <a:xfrm>
            <a:off x="6202541" y="7072148"/>
            <a:ext cx="0" cy="135890"/>
          </a:xfrm>
          <a:custGeom>
            <a:avLst/>
            <a:gdLst/>
            <a:ahLst/>
            <a:cxnLst/>
            <a:rect l="l" t="t" r="r" b="b"/>
            <a:pathLst>
              <a:path h="135890">
                <a:moveTo>
                  <a:pt x="0" y="0"/>
                </a:moveTo>
                <a:lnTo>
                  <a:pt x="0" y="135889"/>
                </a:lnTo>
              </a:path>
            </a:pathLst>
          </a:custGeom>
          <a:ln w="45262">
            <a:solidFill>
              <a:srgbClr val="5D6366"/>
            </a:solidFill>
          </a:ln>
        </p:spPr>
        <p:txBody>
          <a:bodyPr wrap="square" lIns="0" tIns="0" rIns="0" bIns="0" rtlCol="0"/>
          <a:lstStyle/>
          <a:p>
            <a:endParaRPr/>
          </a:p>
        </p:txBody>
      </p:sp>
      <p:sp>
        <p:nvSpPr>
          <p:cNvPr id="96" name="object 96"/>
          <p:cNvSpPr/>
          <p:nvPr/>
        </p:nvSpPr>
        <p:spPr>
          <a:xfrm>
            <a:off x="6177662" y="7069608"/>
            <a:ext cx="50165" cy="3810"/>
          </a:xfrm>
          <a:custGeom>
            <a:avLst/>
            <a:gdLst/>
            <a:ahLst/>
            <a:cxnLst/>
            <a:rect l="l" t="t" r="r" b="b"/>
            <a:pathLst>
              <a:path w="50164" h="3809">
                <a:moveTo>
                  <a:pt x="0" y="3809"/>
                </a:moveTo>
                <a:lnTo>
                  <a:pt x="49682" y="3809"/>
                </a:lnTo>
                <a:lnTo>
                  <a:pt x="49682" y="0"/>
                </a:lnTo>
                <a:lnTo>
                  <a:pt x="0" y="0"/>
                </a:lnTo>
                <a:lnTo>
                  <a:pt x="0" y="3809"/>
                </a:lnTo>
                <a:close/>
              </a:path>
            </a:pathLst>
          </a:custGeom>
          <a:solidFill>
            <a:srgbClr val="221F1F"/>
          </a:solidFill>
        </p:spPr>
        <p:txBody>
          <a:bodyPr wrap="square" lIns="0" tIns="0" rIns="0" bIns="0" rtlCol="0"/>
          <a:lstStyle/>
          <a:p>
            <a:endParaRPr/>
          </a:p>
        </p:txBody>
      </p:sp>
      <p:sp>
        <p:nvSpPr>
          <p:cNvPr id="97" name="object 97"/>
          <p:cNvSpPr/>
          <p:nvPr/>
        </p:nvSpPr>
        <p:spPr>
          <a:xfrm>
            <a:off x="6179909" y="7343928"/>
            <a:ext cx="48260" cy="2540"/>
          </a:xfrm>
          <a:custGeom>
            <a:avLst/>
            <a:gdLst/>
            <a:ahLst/>
            <a:cxnLst/>
            <a:rect l="l" t="t" r="r" b="b"/>
            <a:pathLst>
              <a:path w="48260" h="2540">
                <a:moveTo>
                  <a:pt x="0" y="2539"/>
                </a:moveTo>
                <a:lnTo>
                  <a:pt x="47967" y="2539"/>
                </a:lnTo>
                <a:lnTo>
                  <a:pt x="47967" y="0"/>
                </a:lnTo>
                <a:lnTo>
                  <a:pt x="0" y="0"/>
                </a:lnTo>
                <a:lnTo>
                  <a:pt x="0" y="2539"/>
                </a:lnTo>
                <a:close/>
              </a:path>
            </a:pathLst>
          </a:custGeom>
          <a:solidFill>
            <a:srgbClr val="221F1F"/>
          </a:solidFill>
        </p:spPr>
        <p:txBody>
          <a:bodyPr wrap="square" lIns="0" tIns="0" rIns="0" bIns="0" rtlCol="0"/>
          <a:lstStyle/>
          <a:p>
            <a:endParaRPr/>
          </a:p>
        </p:txBody>
      </p:sp>
      <p:sp>
        <p:nvSpPr>
          <p:cNvPr id="98" name="object 98"/>
          <p:cNvSpPr/>
          <p:nvPr/>
        </p:nvSpPr>
        <p:spPr>
          <a:xfrm>
            <a:off x="6182094" y="7341388"/>
            <a:ext cx="46355" cy="2540"/>
          </a:xfrm>
          <a:custGeom>
            <a:avLst/>
            <a:gdLst/>
            <a:ahLst/>
            <a:cxnLst/>
            <a:rect l="l" t="t" r="r" b="b"/>
            <a:pathLst>
              <a:path w="46354" h="2540">
                <a:moveTo>
                  <a:pt x="0" y="2540"/>
                </a:moveTo>
                <a:lnTo>
                  <a:pt x="45783" y="2540"/>
                </a:lnTo>
                <a:lnTo>
                  <a:pt x="45783" y="0"/>
                </a:lnTo>
                <a:lnTo>
                  <a:pt x="0" y="0"/>
                </a:lnTo>
                <a:lnTo>
                  <a:pt x="0" y="2540"/>
                </a:lnTo>
                <a:close/>
              </a:path>
            </a:pathLst>
          </a:custGeom>
          <a:solidFill>
            <a:srgbClr val="221F1F"/>
          </a:solidFill>
        </p:spPr>
        <p:txBody>
          <a:bodyPr wrap="square" lIns="0" tIns="0" rIns="0" bIns="0" rtlCol="0"/>
          <a:lstStyle/>
          <a:p>
            <a:endParaRPr/>
          </a:p>
        </p:txBody>
      </p:sp>
      <p:sp>
        <p:nvSpPr>
          <p:cNvPr id="99" name="object 99"/>
          <p:cNvSpPr/>
          <p:nvPr/>
        </p:nvSpPr>
        <p:spPr>
          <a:xfrm>
            <a:off x="6223458" y="7253123"/>
            <a:ext cx="363220" cy="0"/>
          </a:xfrm>
          <a:custGeom>
            <a:avLst/>
            <a:gdLst/>
            <a:ahLst/>
            <a:cxnLst/>
            <a:rect l="l" t="t" r="r" b="b"/>
            <a:pathLst>
              <a:path w="363220">
                <a:moveTo>
                  <a:pt x="0" y="0"/>
                </a:moveTo>
                <a:lnTo>
                  <a:pt x="362870" y="0"/>
                </a:lnTo>
              </a:path>
            </a:pathLst>
          </a:custGeom>
          <a:ln w="3810">
            <a:solidFill>
              <a:srgbClr val="221F1F"/>
            </a:solidFill>
          </a:ln>
        </p:spPr>
        <p:txBody>
          <a:bodyPr wrap="square" lIns="0" tIns="0" rIns="0" bIns="0" rtlCol="0"/>
          <a:lstStyle/>
          <a:p>
            <a:endParaRPr/>
          </a:p>
        </p:txBody>
      </p:sp>
      <p:sp>
        <p:nvSpPr>
          <p:cNvPr id="100" name="object 100"/>
          <p:cNvSpPr/>
          <p:nvPr/>
        </p:nvSpPr>
        <p:spPr>
          <a:xfrm>
            <a:off x="6222925" y="7208673"/>
            <a:ext cx="363855" cy="0"/>
          </a:xfrm>
          <a:custGeom>
            <a:avLst/>
            <a:gdLst/>
            <a:ahLst/>
            <a:cxnLst/>
            <a:rect l="l" t="t" r="r" b="b"/>
            <a:pathLst>
              <a:path w="363854">
                <a:moveTo>
                  <a:pt x="0" y="0"/>
                </a:moveTo>
                <a:lnTo>
                  <a:pt x="363404" y="0"/>
                </a:lnTo>
              </a:path>
            </a:pathLst>
          </a:custGeom>
          <a:ln w="3810">
            <a:solidFill>
              <a:srgbClr val="221F1F"/>
            </a:solidFill>
          </a:ln>
        </p:spPr>
        <p:txBody>
          <a:bodyPr wrap="square" lIns="0" tIns="0" rIns="0" bIns="0" rtlCol="0"/>
          <a:lstStyle/>
          <a:p>
            <a:endParaRPr/>
          </a:p>
        </p:txBody>
      </p:sp>
      <p:sp>
        <p:nvSpPr>
          <p:cNvPr id="101" name="object 101"/>
          <p:cNvSpPr/>
          <p:nvPr/>
        </p:nvSpPr>
        <p:spPr>
          <a:xfrm>
            <a:off x="6225134" y="6833827"/>
            <a:ext cx="0" cy="374650"/>
          </a:xfrm>
          <a:custGeom>
            <a:avLst/>
            <a:gdLst/>
            <a:ahLst/>
            <a:cxnLst/>
            <a:rect l="l" t="t" r="r" b="b"/>
            <a:pathLst>
              <a:path h="374650">
                <a:moveTo>
                  <a:pt x="0" y="0"/>
                </a:moveTo>
                <a:lnTo>
                  <a:pt x="0" y="374580"/>
                </a:lnTo>
              </a:path>
            </a:pathLst>
          </a:custGeom>
          <a:ln w="4419">
            <a:solidFill>
              <a:srgbClr val="221F1F"/>
            </a:solidFill>
          </a:ln>
        </p:spPr>
        <p:txBody>
          <a:bodyPr wrap="square" lIns="0" tIns="0" rIns="0" bIns="0" rtlCol="0"/>
          <a:lstStyle/>
          <a:p>
            <a:endParaRPr/>
          </a:p>
        </p:txBody>
      </p:sp>
      <p:sp>
        <p:nvSpPr>
          <p:cNvPr id="102" name="object 102"/>
          <p:cNvSpPr/>
          <p:nvPr/>
        </p:nvSpPr>
        <p:spPr>
          <a:xfrm>
            <a:off x="6225692" y="6833209"/>
            <a:ext cx="360680" cy="70485"/>
          </a:xfrm>
          <a:custGeom>
            <a:avLst/>
            <a:gdLst/>
            <a:ahLst/>
            <a:cxnLst/>
            <a:rect l="l" t="t" r="r" b="b"/>
            <a:pathLst>
              <a:path w="360679" h="70484">
                <a:moveTo>
                  <a:pt x="0" y="70472"/>
                </a:moveTo>
                <a:lnTo>
                  <a:pt x="360636" y="70472"/>
                </a:lnTo>
                <a:lnTo>
                  <a:pt x="360636" y="0"/>
                </a:lnTo>
                <a:lnTo>
                  <a:pt x="0" y="0"/>
                </a:lnTo>
                <a:lnTo>
                  <a:pt x="0" y="70472"/>
                </a:lnTo>
                <a:close/>
              </a:path>
            </a:pathLst>
          </a:custGeom>
          <a:solidFill>
            <a:srgbClr val="929497"/>
          </a:solidFill>
        </p:spPr>
        <p:txBody>
          <a:bodyPr wrap="square" lIns="0" tIns="0" rIns="0" bIns="0" rtlCol="0"/>
          <a:lstStyle/>
          <a:p>
            <a:endParaRPr/>
          </a:p>
        </p:txBody>
      </p:sp>
      <p:sp>
        <p:nvSpPr>
          <p:cNvPr id="103" name="object 103"/>
          <p:cNvSpPr/>
          <p:nvPr/>
        </p:nvSpPr>
        <p:spPr>
          <a:xfrm>
            <a:off x="6224511" y="6903677"/>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104" name="object 104"/>
          <p:cNvSpPr/>
          <p:nvPr/>
        </p:nvSpPr>
        <p:spPr>
          <a:xfrm>
            <a:off x="6224511" y="6833192"/>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105" name="object 105"/>
          <p:cNvSpPr/>
          <p:nvPr/>
        </p:nvSpPr>
        <p:spPr>
          <a:xfrm>
            <a:off x="6202802" y="6832818"/>
            <a:ext cx="0" cy="91440"/>
          </a:xfrm>
          <a:custGeom>
            <a:avLst/>
            <a:gdLst/>
            <a:ahLst/>
            <a:cxnLst/>
            <a:rect l="l" t="t" r="r" b="b"/>
            <a:pathLst>
              <a:path h="91440">
                <a:moveTo>
                  <a:pt x="0" y="0"/>
                </a:moveTo>
                <a:lnTo>
                  <a:pt x="0" y="91439"/>
                </a:lnTo>
              </a:path>
            </a:pathLst>
          </a:custGeom>
          <a:ln w="45783">
            <a:solidFill>
              <a:srgbClr val="5D6366"/>
            </a:solidFill>
          </a:ln>
        </p:spPr>
        <p:txBody>
          <a:bodyPr wrap="square" lIns="0" tIns="0" rIns="0" bIns="0" rtlCol="0"/>
          <a:lstStyle/>
          <a:p>
            <a:endParaRPr/>
          </a:p>
        </p:txBody>
      </p:sp>
      <p:sp>
        <p:nvSpPr>
          <p:cNvPr id="106" name="object 106"/>
          <p:cNvSpPr/>
          <p:nvPr/>
        </p:nvSpPr>
        <p:spPr>
          <a:xfrm>
            <a:off x="6179909" y="6810593"/>
            <a:ext cx="407034" cy="0"/>
          </a:xfrm>
          <a:custGeom>
            <a:avLst/>
            <a:gdLst/>
            <a:ahLst/>
            <a:cxnLst/>
            <a:rect l="l" t="t" r="r" b="b"/>
            <a:pathLst>
              <a:path w="407034">
                <a:moveTo>
                  <a:pt x="0" y="0"/>
                </a:moveTo>
                <a:lnTo>
                  <a:pt x="406419" y="0"/>
                </a:lnTo>
              </a:path>
            </a:pathLst>
          </a:custGeom>
          <a:ln w="44450">
            <a:solidFill>
              <a:srgbClr val="5D6366"/>
            </a:solidFill>
          </a:ln>
        </p:spPr>
        <p:txBody>
          <a:bodyPr wrap="square" lIns="0" tIns="0" rIns="0" bIns="0" rtlCol="0"/>
          <a:lstStyle/>
          <a:p>
            <a:endParaRPr/>
          </a:p>
        </p:txBody>
      </p:sp>
      <p:sp>
        <p:nvSpPr>
          <p:cNvPr id="107" name="object 107"/>
          <p:cNvSpPr/>
          <p:nvPr/>
        </p:nvSpPr>
        <p:spPr>
          <a:xfrm>
            <a:off x="6202541" y="6652478"/>
            <a:ext cx="0" cy="135890"/>
          </a:xfrm>
          <a:custGeom>
            <a:avLst/>
            <a:gdLst/>
            <a:ahLst/>
            <a:cxnLst/>
            <a:rect l="l" t="t" r="r" b="b"/>
            <a:pathLst>
              <a:path h="135890">
                <a:moveTo>
                  <a:pt x="0" y="0"/>
                </a:moveTo>
                <a:lnTo>
                  <a:pt x="0" y="135890"/>
                </a:lnTo>
              </a:path>
            </a:pathLst>
          </a:custGeom>
          <a:ln w="45262">
            <a:solidFill>
              <a:srgbClr val="5D6366"/>
            </a:solidFill>
          </a:ln>
        </p:spPr>
        <p:txBody>
          <a:bodyPr wrap="square" lIns="0" tIns="0" rIns="0" bIns="0" rtlCol="0"/>
          <a:lstStyle/>
          <a:p>
            <a:endParaRPr/>
          </a:p>
        </p:txBody>
      </p:sp>
      <p:sp>
        <p:nvSpPr>
          <p:cNvPr id="108" name="object 108"/>
          <p:cNvSpPr/>
          <p:nvPr/>
        </p:nvSpPr>
        <p:spPr>
          <a:xfrm>
            <a:off x="6177662" y="6649938"/>
            <a:ext cx="50165" cy="3810"/>
          </a:xfrm>
          <a:custGeom>
            <a:avLst/>
            <a:gdLst/>
            <a:ahLst/>
            <a:cxnLst/>
            <a:rect l="l" t="t" r="r" b="b"/>
            <a:pathLst>
              <a:path w="50164" h="3809">
                <a:moveTo>
                  <a:pt x="0" y="3810"/>
                </a:moveTo>
                <a:lnTo>
                  <a:pt x="49682" y="3810"/>
                </a:lnTo>
                <a:lnTo>
                  <a:pt x="49682" y="0"/>
                </a:lnTo>
                <a:lnTo>
                  <a:pt x="0" y="0"/>
                </a:lnTo>
                <a:lnTo>
                  <a:pt x="0" y="3810"/>
                </a:lnTo>
                <a:close/>
              </a:path>
            </a:pathLst>
          </a:custGeom>
          <a:solidFill>
            <a:srgbClr val="221F1F"/>
          </a:solidFill>
        </p:spPr>
        <p:txBody>
          <a:bodyPr wrap="square" lIns="0" tIns="0" rIns="0" bIns="0" rtlCol="0"/>
          <a:lstStyle/>
          <a:p>
            <a:endParaRPr/>
          </a:p>
        </p:txBody>
      </p:sp>
      <p:sp>
        <p:nvSpPr>
          <p:cNvPr id="109" name="object 109"/>
          <p:cNvSpPr/>
          <p:nvPr/>
        </p:nvSpPr>
        <p:spPr>
          <a:xfrm>
            <a:off x="6179909" y="6924258"/>
            <a:ext cx="48260" cy="2540"/>
          </a:xfrm>
          <a:custGeom>
            <a:avLst/>
            <a:gdLst/>
            <a:ahLst/>
            <a:cxnLst/>
            <a:rect l="l" t="t" r="r" b="b"/>
            <a:pathLst>
              <a:path w="48260" h="2540">
                <a:moveTo>
                  <a:pt x="0" y="2539"/>
                </a:moveTo>
                <a:lnTo>
                  <a:pt x="47967" y="2539"/>
                </a:lnTo>
                <a:lnTo>
                  <a:pt x="47967" y="0"/>
                </a:lnTo>
                <a:lnTo>
                  <a:pt x="0" y="0"/>
                </a:lnTo>
                <a:lnTo>
                  <a:pt x="0" y="2539"/>
                </a:lnTo>
                <a:close/>
              </a:path>
            </a:pathLst>
          </a:custGeom>
          <a:solidFill>
            <a:srgbClr val="221F1F"/>
          </a:solidFill>
        </p:spPr>
        <p:txBody>
          <a:bodyPr wrap="square" lIns="0" tIns="0" rIns="0" bIns="0" rtlCol="0"/>
          <a:lstStyle/>
          <a:p>
            <a:endParaRPr/>
          </a:p>
        </p:txBody>
      </p:sp>
      <p:sp>
        <p:nvSpPr>
          <p:cNvPr id="110" name="object 110"/>
          <p:cNvSpPr/>
          <p:nvPr/>
        </p:nvSpPr>
        <p:spPr>
          <a:xfrm>
            <a:off x="6182094" y="6921718"/>
            <a:ext cx="46355" cy="2540"/>
          </a:xfrm>
          <a:custGeom>
            <a:avLst/>
            <a:gdLst/>
            <a:ahLst/>
            <a:cxnLst/>
            <a:rect l="l" t="t" r="r" b="b"/>
            <a:pathLst>
              <a:path w="46354" h="2540">
                <a:moveTo>
                  <a:pt x="0" y="2539"/>
                </a:moveTo>
                <a:lnTo>
                  <a:pt x="45783" y="2539"/>
                </a:lnTo>
                <a:lnTo>
                  <a:pt x="45783" y="0"/>
                </a:lnTo>
                <a:lnTo>
                  <a:pt x="0" y="0"/>
                </a:lnTo>
                <a:lnTo>
                  <a:pt x="0" y="2539"/>
                </a:lnTo>
                <a:close/>
              </a:path>
            </a:pathLst>
          </a:custGeom>
          <a:solidFill>
            <a:srgbClr val="221F1F"/>
          </a:solidFill>
        </p:spPr>
        <p:txBody>
          <a:bodyPr wrap="square" lIns="0" tIns="0" rIns="0" bIns="0" rtlCol="0"/>
          <a:lstStyle/>
          <a:p>
            <a:endParaRPr/>
          </a:p>
        </p:txBody>
      </p:sp>
      <p:sp>
        <p:nvSpPr>
          <p:cNvPr id="111" name="object 111"/>
          <p:cNvSpPr/>
          <p:nvPr/>
        </p:nvSpPr>
        <p:spPr>
          <a:xfrm>
            <a:off x="6223458" y="6833453"/>
            <a:ext cx="363220" cy="0"/>
          </a:xfrm>
          <a:custGeom>
            <a:avLst/>
            <a:gdLst/>
            <a:ahLst/>
            <a:cxnLst/>
            <a:rect l="l" t="t" r="r" b="b"/>
            <a:pathLst>
              <a:path w="363220">
                <a:moveTo>
                  <a:pt x="0" y="0"/>
                </a:moveTo>
                <a:lnTo>
                  <a:pt x="362870" y="0"/>
                </a:lnTo>
              </a:path>
            </a:pathLst>
          </a:custGeom>
          <a:ln w="3810">
            <a:solidFill>
              <a:srgbClr val="221F1F"/>
            </a:solidFill>
          </a:ln>
        </p:spPr>
        <p:txBody>
          <a:bodyPr wrap="square" lIns="0" tIns="0" rIns="0" bIns="0" rtlCol="0"/>
          <a:lstStyle/>
          <a:p>
            <a:endParaRPr/>
          </a:p>
        </p:txBody>
      </p:sp>
      <p:sp>
        <p:nvSpPr>
          <p:cNvPr id="112" name="object 112"/>
          <p:cNvSpPr/>
          <p:nvPr/>
        </p:nvSpPr>
        <p:spPr>
          <a:xfrm>
            <a:off x="6222925" y="6789003"/>
            <a:ext cx="363855" cy="0"/>
          </a:xfrm>
          <a:custGeom>
            <a:avLst/>
            <a:gdLst/>
            <a:ahLst/>
            <a:cxnLst/>
            <a:rect l="l" t="t" r="r" b="b"/>
            <a:pathLst>
              <a:path w="363854">
                <a:moveTo>
                  <a:pt x="0" y="0"/>
                </a:moveTo>
                <a:lnTo>
                  <a:pt x="363404" y="0"/>
                </a:lnTo>
              </a:path>
            </a:pathLst>
          </a:custGeom>
          <a:ln w="3809">
            <a:solidFill>
              <a:srgbClr val="221F1F"/>
            </a:solidFill>
          </a:ln>
        </p:spPr>
        <p:txBody>
          <a:bodyPr wrap="square" lIns="0" tIns="0" rIns="0" bIns="0" rtlCol="0"/>
          <a:lstStyle/>
          <a:p>
            <a:endParaRPr/>
          </a:p>
        </p:txBody>
      </p:sp>
      <p:sp>
        <p:nvSpPr>
          <p:cNvPr id="113" name="object 113"/>
          <p:cNvSpPr/>
          <p:nvPr/>
        </p:nvSpPr>
        <p:spPr>
          <a:xfrm>
            <a:off x="6225134" y="6400722"/>
            <a:ext cx="0" cy="387350"/>
          </a:xfrm>
          <a:custGeom>
            <a:avLst/>
            <a:gdLst/>
            <a:ahLst/>
            <a:cxnLst/>
            <a:rect l="l" t="t" r="r" b="b"/>
            <a:pathLst>
              <a:path h="387350">
                <a:moveTo>
                  <a:pt x="0" y="0"/>
                </a:moveTo>
                <a:lnTo>
                  <a:pt x="0" y="387350"/>
                </a:lnTo>
              </a:path>
            </a:pathLst>
          </a:custGeom>
          <a:ln w="4419">
            <a:solidFill>
              <a:srgbClr val="221F1F"/>
            </a:solidFill>
          </a:ln>
        </p:spPr>
        <p:txBody>
          <a:bodyPr wrap="square" lIns="0" tIns="0" rIns="0" bIns="0" rtlCol="0"/>
          <a:lstStyle/>
          <a:p>
            <a:endParaRPr/>
          </a:p>
        </p:txBody>
      </p:sp>
      <p:sp>
        <p:nvSpPr>
          <p:cNvPr id="114" name="object 114"/>
          <p:cNvSpPr/>
          <p:nvPr/>
        </p:nvSpPr>
        <p:spPr>
          <a:xfrm>
            <a:off x="6202802" y="7664946"/>
            <a:ext cx="0" cy="91440"/>
          </a:xfrm>
          <a:custGeom>
            <a:avLst/>
            <a:gdLst/>
            <a:ahLst/>
            <a:cxnLst/>
            <a:rect l="l" t="t" r="r" b="b"/>
            <a:pathLst>
              <a:path h="91440">
                <a:moveTo>
                  <a:pt x="0" y="0"/>
                </a:moveTo>
                <a:lnTo>
                  <a:pt x="0" y="91440"/>
                </a:lnTo>
              </a:path>
            </a:pathLst>
          </a:custGeom>
          <a:ln w="45783">
            <a:solidFill>
              <a:srgbClr val="5D6366"/>
            </a:solidFill>
          </a:ln>
        </p:spPr>
        <p:txBody>
          <a:bodyPr wrap="square" lIns="0" tIns="0" rIns="0" bIns="0" rtlCol="0"/>
          <a:lstStyle/>
          <a:p>
            <a:endParaRPr/>
          </a:p>
        </p:txBody>
      </p:sp>
      <p:sp>
        <p:nvSpPr>
          <p:cNvPr id="115" name="object 115"/>
          <p:cNvSpPr/>
          <p:nvPr/>
        </p:nvSpPr>
        <p:spPr>
          <a:xfrm>
            <a:off x="6179909" y="7642721"/>
            <a:ext cx="407034" cy="0"/>
          </a:xfrm>
          <a:custGeom>
            <a:avLst/>
            <a:gdLst/>
            <a:ahLst/>
            <a:cxnLst/>
            <a:rect l="l" t="t" r="r" b="b"/>
            <a:pathLst>
              <a:path w="407034">
                <a:moveTo>
                  <a:pt x="0" y="0"/>
                </a:moveTo>
                <a:lnTo>
                  <a:pt x="406419" y="0"/>
                </a:lnTo>
              </a:path>
            </a:pathLst>
          </a:custGeom>
          <a:ln w="44450">
            <a:solidFill>
              <a:srgbClr val="5D6366"/>
            </a:solidFill>
          </a:ln>
        </p:spPr>
        <p:txBody>
          <a:bodyPr wrap="square" lIns="0" tIns="0" rIns="0" bIns="0" rtlCol="0"/>
          <a:lstStyle/>
          <a:p>
            <a:endParaRPr/>
          </a:p>
        </p:txBody>
      </p:sp>
      <p:sp>
        <p:nvSpPr>
          <p:cNvPr id="116" name="object 116"/>
          <p:cNvSpPr/>
          <p:nvPr/>
        </p:nvSpPr>
        <p:spPr>
          <a:xfrm>
            <a:off x="6202541" y="7484606"/>
            <a:ext cx="0" cy="135890"/>
          </a:xfrm>
          <a:custGeom>
            <a:avLst/>
            <a:gdLst/>
            <a:ahLst/>
            <a:cxnLst/>
            <a:rect l="l" t="t" r="r" b="b"/>
            <a:pathLst>
              <a:path h="135890">
                <a:moveTo>
                  <a:pt x="0" y="0"/>
                </a:moveTo>
                <a:lnTo>
                  <a:pt x="0" y="135889"/>
                </a:lnTo>
              </a:path>
            </a:pathLst>
          </a:custGeom>
          <a:ln w="45262">
            <a:solidFill>
              <a:srgbClr val="5D6366"/>
            </a:solidFill>
          </a:ln>
        </p:spPr>
        <p:txBody>
          <a:bodyPr wrap="square" lIns="0" tIns="0" rIns="0" bIns="0" rtlCol="0"/>
          <a:lstStyle/>
          <a:p>
            <a:endParaRPr/>
          </a:p>
        </p:txBody>
      </p:sp>
      <p:sp>
        <p:nvSpPr>
          <p:cNvPr id="117" name="object 117"/>
          <p:cNvSpPr/>
          <p:nvPr/>
        </p:nvSpPr>
        <p:spPr>
          <a:xfrm>
            <a:off x="6177662" y="7482066"/>
            <a:ext cx="50165" cy="3810"/>
          </a:xfrm>
          <a:custGeom>
            <a:avLst/>
            <a:gdLst/>
            <a:ahLst/>
            <a:cxnLst/>
            <a:rect l="l" t="t" r="r" b="b"/>
            <a:pathLst>
              <a:path w="50164" h="3809">
                <a:moveTo>
                  <a:pt x="0" y="3810"/>
                </a:moveTo>
                <a:lnTo>
                  <a:pt x="49682" y="3810"/>
                </a:lnTo>
                <a:lnTo>
                  <a:pt x="49682" y="0"/>
                </a:lnTo>
                <a:lnTo>
                  <a:pt x="0" y="0"/>
                </a:lnTo>
                <a:lnTo>
                  <a:pt x="0" y="3810"/>
                </a:lnTo>
                <a:close/>
              </a:path>
            </a:pathLst>
          </a:custGeom>
          <a:solidFill>
            <a:srgbClr val="221F1F"/>
          </a:solidFill>
        </p:spPr>
        <p:txBody>
          <a:bodyPr wrap="square" lIns="0" tIns="0" rIns="0" bIns="0" rtlCol="0"/>
          <a:lstStyle/>
          <a:p>
            <a:endParaRPr/>
          </a:p>
        </p:txBody>
      </p:sp>
      <p:sp>
        <p:nvSpPr>
          <p:cNvPr id="118" name="object 118"/>
          <p:cNvSpPr/>
          <p:nvPr/>
        </p:nvSpPr>
        <p:spPr>
          <a:xfrm>
            <a:off x="6179909" y="7756386"/>
            <a:ext cx="48260" cy="2540"/>
          </a:xfrm>
          <a:custGeom>
            <a:avLst/>
            <a:gdLst/>
            <a:ahLst/>
            <a:cxnLst/>
            <a:rect l="l" t="t" r="r" b="b"/>
            <a:pathLst>
              <a:path w="48260" h="2540">
                <a:moveTo>
                  <a:pt x="0" y="2540"/>
                </a:moveTo>
                <a:lnTo>
                  <a:pt x="47967" y="2540"/>
                </a:lnTo>
                <a:lnTo>
                  <a:pt x="47967" y="0"/>
                </a:lnTo>
                <a:lnTo>
                  <a:pt x="0" y="0"/>
                </a:lnTo>
                <a:lnTo>
                  <a:pt x="0" y="2540"/>
                </a:lnTo>
                <a:close/>
              </a:path>
            </a:pathLst>
          </a:custGeom>
          <a:solidFill>
            <a:srgbClr val="221F1F"/>
          </a:solidFill>
        </p:spPr>
        <p:txBody>
          <a:bodyPr wrap="square" lIns="0" tIns="0" rIns="0" bIns="0" rtlCol="0"/>
          <a:lstStyle/>
          <a:p>
            <a:endParaRPr/>
          </a:p>
        </p:txBody>
      </p:sp>
      <p:sp>
        <p:nvSpPr>
          <p:cNvPr id="119" name="object 119"/>
          <p:cNvSpPr/>
          <p:nvPr/>
        </p:nvSpPr>
        <p:spPr>
          <a:xfrm>
            <a:off x="6182094" y="7753846"/>
            <a:ext cx="46355" cy="2540"/>
          </a:xfrm>
          <a:custGeom>
            <a:avLst/>
            <a:gdLst/>
            <a:ahLst/>
            <a:cxnLst/>
            <a:rect l="l" t="t" r="r" b="b"/>
            <a:pathLst>
              <a:path w="46354" h="2540">
                <a:moveTo>
                  <a:pt x="0" y="2540"/>
                </a:moveTo>
                <a:lnTo>
                  <a:pt x="45783" y="2540"/>
                </a:lnTo>
                <a:lnTo>
                  <a:pt x="45783" y="0"/>
                </a:lnTo>
                <a:lnTo>
                  <a:pt x="0" y="0"/>
                </a:lnTo>
                <a:lnTo>
                  <a:pt x="0" y="2540"/>
                </a:lnTo>
                <a:close/>
              </a:path>
            </a:pathLst>
          </a:custGeom>
          <a:solidFill>
            <a:srgbClr val="221F1F"/>
          </a:solidFill>
        </p:spPr>
        <p:txBody>
          <a:bodyPr wrap="square" lIns="0" tIns="0" rIns="0" bIns="0" rtlCol="0"/>
          <a:lstStyle/>
          <a:p>
            <a:endParaRPr/>
          </a:p>
        </p:txBody>
      </p:sp>
      <p:sp>
        <p:nvSpPr>
          <p:cNvPr id="120" name="object 120"/>
          <p:cNvSpPr/>
          <p:nvPr/>
        </p:nvSpPr>
        <p:spPr>
          <a:xfrm>
            <a:off x="6223458" y="7665581"/>
            <a:ext cx="363220" cy="0"/>
          </a:xfrm>
          <a:custGeom>
            <a:avLst/>
            <a:gdLst/>
            <a:ahLst/>
            <a:cxnLst/>
            <a:rect l="l" t="t" r="r" b="b"/>
            <a:pathLst>
              <a:path w="363220">
                <a:moveTo>
                  <a:pt x="0" y="0"/>
                </a:moveTo>
                <a:lnTo>
                  <a:pt x="362870" y="0"/>
                </a:lnTo>
              </a:path>
            </a:pathLst>
          </a:custGeom>
          <a:ln w="3810">
            <a:solidFill>
              <a:srgbClr val="221F1F"/>
            </a:solidFill>
          </a:ln>
        </p:spPr>
        <p:txBody>
          <a:bodyPr wrap="square" lIns="0" tIns="0" rIns="0" bIns="0" rtlCol="0"/>
          <a:lstStyle/>
          <a:p>
            <a:endParaRPr/>
          </a:p>
        </p:txBody>
      </p:sp>
      <p:sp>
        <p:nvSpPr>
          <p:cNvPr id="121" name="object 121"/>
          <p:cNvSpPr/>
          <p:nvPr/>
        </p:nvSpPr>
        <p:spPr>
          <a:xfrm>
            <a:off x="6222925" y="7621131"/>
            <a:ext cx="363855" cy="0"/>
          </a:xfrm>
          <a:custGeom>
            <a:avLst/>
            <a:gdLst/>
            <a:ahLst/>
            <a:cxnLst/>
            <a:rect l="l" t="t" r="r" b="b"/>
            <a:pathLst>
              <a:path w="363854">
                <a:moveTo>
                  <a:pt x="0" y="0"/>
                </a:moveTo>
                <a:lnTo>
                  <a:pt x="363404" y="0"/>
                </a:lnTo>
              </a:path>
            </a:pathLst>
          </a:custGeom>
          <a:ln w="3810">
            <a:solidFill>
              <a:srgbClr val="221F1F"/>
            </a:solidFill>
          </a:ln>
        </p:spPr>
        <p:txBody>
          <a:bodyPr wrap="square" lIns="0" tIns="0" rIns="0" bIns="0" rtlCol="0"/>
          <a:lstStyle/>
          <a:p>
            <a:endParaRPr/>
          </a:p>
        </p:txBody>
      </p:sp>
      <p:sp>
        <p:nvSpPr>
          <p:cNvPr id="122" name="object 122"/>
          <p:cNvSpPr/>
          <p:nvPr/>
        </p:nvSpPr>
        <p:spPr>
          <a:xfrm>
            <a:off x="6203397" y="7932267"/>
            <a:ext cx="0" cy="93980"/>
          </a:xfrm>
          <a:custGeom>
            <a:avLst/>
            <a:gdLst/>
            <a:ahLst/>
            <a:cxnLst/>
            <a:rect l="l" t="t" r="r" b="b"/>
            <a:pathLst>
              <a:path h="93979">
                <a:moveTo>
                  <a:pt x="0" y="0"/>
                </a:moveTo>
                <a:lnTo>
                  <a:pt x="0" y="93802"/>
                </a:lnTo>
              </a:path>
            </a:pathLst>
          </a:custGeom>
          <a:ln w="46850">
            <a:solidFill>
              <a:srgbClr val="5D6366"/>
            </a:solidFill>
          </a:ln>
        </p:spPr>
        <p:txBody>
          <a:bodyPr wrap="square" lIns="0" tIns="0" rIns="0" bIns="0" rtlCol="0"/>
          <a:lstStyle/>
          <a:p>
            <a:endParaRPr/>
          </a:p>
        </p:txBody>
      </p:sp>
      <p:sp>
        <p:nvSpPr>
          <p:cNvPr id="123" name="object 123"/>
          <p:cNvSpPr/>
          <p:nvPr/>
        </p:nvSpPr>
        <p:spPr>
          <a:xfrm>
            <a:off x="6179907" y="6026911"/>
            <a:ext cx="0" cy="2002155"/>
          </a:xfrm>
          <a:custGeom>
            <a:avLst/>
            <a:gdLst/>
            <a:ahLst/>
            <a:cxnLst/>
            <a:rect l="l" t="t" r="r" b="b"/>
            <a:pathLst>
              <a:path h="2002154">
                <a:moveTo>
                  <a:pt x="0" y="0"/>
                </a:moveTo>
                <a:lnTo>
                  <a:pt x="0" y="2001704"/>
                </a:lnTo>
              </a:path>
            </a:pathLst>
          </a:custGeom>
          <a:ln w="4490">
            <a:solidFill>
              <a:srgbClr val="221F1F"/>
            </a:solidFill>
          </a:ln>
        </p:spPr>
        <p:txBody>
          <a:bodyPr wrap="square" lIns="0" tIns="0" rIns="0" bIns="0" rtlCol="0"/>
          <a:lstStyle/>
          <a:p>
            <a:endParaRPr/>
          </a:p>
        </p:txBody>
      </p:sp>
      <p:sp>
        <p:nvSpPr>
          <p:cNvPr id="124" name="object 124"/>
          <p:cNvSpPr/>
          <p:nvPr/>
        </p:nvSpPr>
        <p:spPr>
          <a:xfrm>
            <a:off x="6177720" y="7929556"/>
            <a:ext cx="51435" cy="5080"/>
          </a:xfrm>
          <a:custGeom>
            <a:avLst/>
            <a:gdLst/>
            <a:ahLst/>
            <a:cxnLst/>
            <a:rect l="l" t="t" r="r" b="b"/>
            <a:pathLst>
              <a:path w="51435" h="5079">
                <a:moveTo>
                  <a:pt x="0" y="5079"/>
                </a:moveTo>
                <a:lnTo>
                  <a:pt x="51282" y="5079"/>
                </a:lnTo>
                <a:lnTo>
                  <a:pt x="51282" y="0"/>
                </a:lnTo>
                <a:lnTo>
                  <a:pt x="0" y="0"/>
                </a:lnTo>
                <a:lnTo>
                  <a:pt x="0" y="5079"/>
                </a:lnTo>
                <a:close/>
              </a:path>
            </a:pathLst>
          </a:custGeom>
          <a:solidFill>
            <a:srgbClr val="221F1F"/>
          </a:solidFill>
        </p:spPr>
        <p:txBody>
          <a:bodyPr wrap="square" lIns="0" tIns="0" rIns="0" bIns="0" rtlCol="0"/>
          <a:lstStyle/>
          <a:p>
            <a:endParaRPr/>
          </a:p>
        </p:txBody>
      </p:sp>
      <p:sp>
        <p:nvSpPr>
          <p:cNvPr id="125" name="object 125"/>
          <p:cNvSpPr/>
          <p:nvPr/>
        </p:nvSpPr>
        <p:spPr>
          <a:xfrm>
            <a:off x="6179968" y="8026075"/>
            <a:ext cx="49530" cy="2540"/>
          </a:xfrm>
          <a:custGeom>
            <a:avLst/>
            <a:gdLst/>
            <a:ahLst/>
            <a:cxnLst/>
            <a:rect l="l" t="t" r="r" b="b"/>
            <a:pathLst>
              <a:path w="49529" h="2540">
                <a:moveTo>
                  <a:pt x="0" y="2539"/>
                </a:moveTo>
                <a:lnTo>
                  <a:pt x="49034" y="2539"/>
                </a:lnTo>
                <a:lnTo>
                  <a:pt x="49034" y="0"/>
                </a:lnTo>
                <a:lnTo>
                  <a:pt x="0" y="0"/>
                </a:lnTo>
                <a:lnTo>
                  <a:pt x="0" y="2539"/>
                </a:lnTo>
                <a:close/>
              </a:path>
            </a:pathLst>
          </a:custGeom>
          <a:solidFill>
            <a:srgbClr val="221F1F"/>
          </a:solidFill>
        </p:spPr>
        <p:txBody>
          <a:bodyPr wrap="square" lIns="0" tIns="0" rIns="0" bIns="0" rtlCol="0"/>
          <a:lstStyle/>
          <a:p>
            <a:endParaRPr/>
          </a:p>
        </p:txBody>
      </p:sp>
      <p:sp>
        <p:nvSpPr>
          <p:cNvPr id="126" name="object 126"/>
          <p:cNvSpPr/>
          <p:nvPr/>
        </p:nvSpPr>
        <p:spPr>
          <a:xfrm>
            <a:off x="6182152" y="8023535"/>
            <a:ext cx="46990" cy="2540"/>
          </a:xfrm>
          <a:custGeom>
            <a:avLst/>
            <a:gdLst/>
            <a:ahLst/>
            <a:cxnLst/>
            <a:rect l="l" t="t" r="r" b="b"/>
            <a:pathLst>
              <a:path w="46989" h="2540">
                <a:moveTo>
                  <a:pt x="0" y="2540"/>
                </a:moveTo>
                <a:lnTo>
                  <a:pt x="46850" y="2540"/>
                </a:lnTo>
                <a:lnTo>
                  <a:pt x="46850" y="0"/>
                </a:lnTo>
                <a:lnTo>
                  <a:pt x="0" y="0"/>
                </a:lnTo>
                <a:lnTo>
                  <a:pt x="0" y="2540"/>
                </a:lnTo>
                <a:close/>
              </a:path>
            </a:pathLst>
          </a:custGeom>
          <a:solidFill>
            <a:srgbClr val="221F1F"/>
          </a:solidFill>
        </p:spPr>
        <p:txBody>
          <a:bodyPr wrap="square" lIns="0" tIns="0" rIns="0" bIns="0" rtlCol="0"/>
          <a:lstStyle/>
          <a:p>
            <a:endParaRPr/>
          </a:p>
        </p:txBody>
      </p:sp>
      <p:sp>
        <p:nvSpPr>
          <p:cNvPr id="127" name="object 127"/>
          <p:cNvSpPr/>
          <p:nvPr/>
        </p:nvSpPr>
        <p:spPr>
          <a:xfrm>
            <a:off x="6226757" y="7253492"/>
            <a:ext cx="0" cy="771525"/>
          </a:xfrm>
          <a:custGeom>
            <a:avLst/>
            <a:gdLst/>
            <a:ahLst/>
            <a:cxnLst/>
            <a:rect l="l" t="t" r="r" b="b"/>
            <a:pathLst>
              <a:path h="771525">
                <a:moveTo>
                  <a:pt x="0" y="0"/>
                </a:moveTo>
                <a:lnTo>
                  <a:pt x="0" y="771314"/>
                </a:lnTo>
              </a:path>
            </a:pathLst>
          </a:custGeom>
          <a:ln w="4491">
            <a:solidFill>
              <a:srgbClr val="221F1F"/>
            </a:solidFill>
          </a:ln>
        </p:spPr>
        <p:txBody>
          <a:bodyPr wrap="square" lIns="0" tIns="0" rIns="0" bIns="0" rtlCol="0"/>
          <a:lstStyle/>
          <a:p>
            <a:endParaRPr/>
          </a:p>
        </p:txBody>
      </p:sp>
      <p:sp>
        <p:nvSpPr>
          <p:cNvPr id="128" name="object 128"/>
          <p:cNvSpPr/>
          <p:nvPr/>
        </p:nvSpPr>
        <p:spPr>
          <a:xfrm>
            <a:off x="6202800" y="6026911"/>
            <a:ext cx="0" cy="211454"/>
          </a:xfrm>
          <a:custGeom>
            <a:avLst/>
            <a:gdLst/>
            <a:ahLst/>
            <a:cxnLst/>
            <a:rect l="l" t="t" r="r" b="b"/>
            <a:pathLst>
              <a:path h="211454">
                <a:moveTo>
                  <a:pt x="0" y="0"/>
                </a:moveTo>
                <a:lnTo>
                  <a:pt x="0" y="210985"/>
                </a:lnTo>
              </a:path>
            </a:pathLst>
          </a:custGeom>
          <a:ln w="45783">
            <a:solidFill>
              <a:srgbClr val="F1F1F3"/>
            </a:solidFill>
          </a:ln>
        </p:spPr>
        <p:txBody>
          <a:bodyPr wrap="square" lIns="0" tIns="0" rIns="0" bIns="0" rtlCol="0"/>
          <a:lstStyle/>
          <a:p>
            <a:endParaRPr/>
          </a:p>
        </p:txBody>
      </p:sp>
      <p:sp>
        <p:nvSpPr>
          <p:cNvPr id="129" name="object 129"/>
          <p:cNvSpPr/>
          <p:nvPr/>
        </p:nvSpPr>
        <p:spPr>
          <a:xfrm>
            <a:off x="6225516" y="6026911"/>
            <a:ext cx="0" cy="211454"/>
          </a:xfrm>
          <a:custGeom>
            <a:avLst/>
            <a:gdLst/>
            <a:ahLst/>
            <a:cxnLst/>
            <a:rect l="l" t="t" r="r" b="b"/>
            <a:pathLst>
              <a:path h="211454">
                <a:moveTo>
                  <a:pt x="0" y="0"/>
                </a:moveTo>
                <a:lnTo>
                  <a:pt x="0" y="210980"/>
                </a:lnTo>
              </a:path>
            </a:pathLst>
          </a:custGeom>
          <a:ln w="3175">
            <a:solidFill>
              <a:srgbClr val="221F1F"/>
            </a:solidFill>
          </a:ln>
        </p:spPr>
        <p:txBody>
          <a:bodyPr wrap="square" lIns="0" tIns="0" rIns="0" bIns="0" rtlCol="0"/>
          <a:lstStyle/>
          <a:p>
            <a:endParaRPr/>
          </a:p>
        </p:txBody>
      </p:sp>
      <p:sp>
        <p:nvSpPr>
          <p:cNvPr id="130" name="object 130"/>
          <p:cNvSpPr/>
          <p:nvPr/>
        </p:nvSpPr>
        <p:spPr>
          <a:xfrm>
            <a:off x="6225692" y="6026911"/>
            <a:ext cx="360680" cy="347345"/>
          </a:xfrm>
          <a:custGeom>
            <a:avLst/>
            <a:gdLst/>
            <a:ahLst/>
            <a:cxnLst/>
            <a:rect l="l" t="t" r="r" b="b"/>
            <a:pathLst>
              <a:path w="360679" h="347345">
                <a:moveTo>
                  <a:pt x="0" y="347167"/>
                </a:moveTo>
                <a:lnTo>
                  <a:pt x="360636" y="347167"/>
                </a:lnTo>
                <a:lnTo>
                  <a:pt x="360636" y="0"/>
                </a:lnTo>
                <a:lnTo>
                  <a:pt x="0" y="0"/>
                </a:lnTo>
                <a:lnTo>
                  <a:pt x="0" y="347167"/>
                </a:lnTo>
                <a:close/>
              </a:path>
            </a:pathLst>
          </a:custGeom>
          <a:solidFill>
            <a:srgbClr val="F1F1F3"/>
          </a:solidFill>
        </p:spPr>
        <p:txBody>
          <a:bodyPr wrap="square" lIns="0" tIns="0" rIns="0" bIns="0" rtlCol="0"/>
          <a:lstStyle/>
          <a:p>
            <a:endParaRPr/>
          </a:p>
        </p:txBody>
      </p:sp>
      <p:sp>
        <p:nvSpPr>
          <p:cNvPr id="131" name="object 131"/>
          <p:cNvSpPr/>
          <p:nvPr/>
        </p:nvSpPr>
        <p:spPr>
          <a:xfrm>
            <a:off x="6225698" y="6026911"/>
            <a:ext cx="0" cy="347345"/>
          </a:xfrm>
          <a:custGeom>
            <a:avLst/>
            <a:gdLst/>
            <a:ahLst/>
            <a:cxnLst/>
            <a:rect l="l" t="t" r="r" b="b"/>
            <a:pathLst>
              <a:path h="347345">
                <a:moveTo>
                  <a:pt x="0" y="0"/>
                </a:moveTo>
                <a:lnTo>
                  <a:pt x="0" y="347167"/>
                </a:lnTo>
              </a:path>
            </a:pathLst>
          </a:custGeom>
          <a:ln w="3175">
            <a:solidFill>
              <a:srgbClr val="221F1F"/>
            </a:solidFill>
          </a:ln>
        </p:spPr>
        <p:txBody>
          <a:bodyPr wrap="square" lIns="0" tIns="0" rIns="0" bIns="0" rtlCol="0"/>
          <a:lstStyle/>
          <a:p>
            <a:endParaRPr/>
          </a:p>
        </p:txBody>
      </p:sp>
      <p:sp>
        <p:nvSpPr>
          <p:cNvPr id="132" name="object 132"/>
          <p:cNvSpPr/>
          <p:nvPr/>
        </p:nvSpPr>
        <p:spPr>
          <a:xfrm>
            <a:off x="6225692" y="6419215"/>
            <a:ext cx="360680" cy="70485"/>
          </a:xfrm>
          <a:custGeom>
            <a:avLst/>
            <a:gdLst/>
            <a:ahLst/>
            <a:cxnLst/>
            <a:rect l="l" t="t" r="r" b="b"/>
            <a:pathLst>
              <a:path w="360679" h="70485">
                <a:moveTo>
                  <a:pt x="0" y="70472"/>
                </a:moveTo>
                <a:lnTo>
                  <a:pt x="360636" y="70472"/>
                </a:lnTo>
                <a:lnTo>
                  <a:pt x="360636" y="0"/>
                </a:lnTo>
                <a:lnTo>
                  <a:pt x="0" y="0"/>
                </a:lnTo>
                <a:lnTo>
                  <a:pt x="0" y="70472"/>
                </a:lnTo>
                <a:close/>
              </a:path>
            </a:pathLst>
          </a:custGeom>
          <a:solidFill>
            <a:srgbClr val="929497"/>
          </a:solidFill>
        </p:spPr>
        <p:txBody>
          <a:bodyPr wrap="square" lIns="0" tIns="0" rIns="0" bIns="0" rtlCol="0"/>
          <a:lstStyle/>
          <a:p>
            <a:endParaRPr/>
          </a:p>
        </p:txBody>
      </p:sp>
      <p:sp>
        <p:nvSpPr>
          <p:cNvPr id="133" name="object 133"/>
          <p:cNvSpPr/>
          <p:nvPr/>
        </p:nvSpPr>
        <p:spPr>
          <a:xfrm>
            <a:off x="6224511" y="6489679"/>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134" name="object 134"/>
          <p:cNvSpPr/>
          <p:nvPr/>
        </p:nvSpPr>
        <p:spPr>
          <a:xfrm>
            <a:off x="6224511" y="6419194"/>
            <a:ext cx="361950" cy="0"/>
          </a:xfrm>
          <a:custGeom>
            <a:avLst/>
            <a:gdLst/>
            <a:ahLst/>
            <a:cxnLst/>
            <a:rect l="l" t="t" r="r" b="b"/>
            <a:pathLst>
              <a:path w="361950">
                <a:moveTo>
                  <a:pt x="0" y="0"/>
                </a:moveTo>
                <a:lnTo>
                  <a:pt x="361817" y="0"/>
                </a:lnTo>
              </a:path>
            </a:pathLst>
          </a:custGeom>
          <a:ln w="3175">
            <a:solidFill>
              <a:srgbClr val="221F1F"/>
            </a:solidFill>
          </a:ln>
        </p:spPr>
        <p:txBody>
          <a:bodyPr wrap="square" lIns="0" tIns="0" rIns="0" bIns="0" rtlCol="0"/>
          <a:lstStyle/>
          <a:p>
            <a:endParaRPr/>
          </a:p>
        </p:txBody>
      </p:sp>
      <p:sp>
        <p:nvSpPr>
          <p:cNvPr id="135" name="object 135"/>
          <p:cNvSpPr/>
          <p:nvPr/>
        </p:nvSpPr>
        <p:spPr>
          <a:xfrm>
            <a:off x="6202802" y="6026911"/>
            <a:ext cx="0" cy="76200"/>
          </a:xfrm>
          <a:custGeom>
            <a:avLst/>
            <a:gdLst/>
            <a:ahLst/>
            <a:cxnLst/>
            <a:rect l="l" t="t" r="r" b="b"/>
            <a:pathLst>
              <a:path h="76200">
                <a:moveTo>
                  <a:pt x="0" y="0"/>
                </a:moveTo>
                <a:lnTo>
                  <a:pt x="0" y="75674"/>
                </a:lnTo>
              </a:path>
            </a:pathLst>
          </a:custGeom>
          <a:ln w="45783">
            <a:solidFill>
              <a:srgbClr val="5D6366"/>
            </a:solidFill>
          </a:ln>
        </p:spPr>
        <p:txBody>
          <a:bodyPr wrap="square" lIns="0" tIns="0" rIns="0" bIns="0" rtlCol="0"/>
          <a:lstStyle/>
          <a:p>
            <a:endParaRPr/>
          </a:p>
        </p:txBody>
      </p:sp>
      <p:sp>
        <p:nvSpPr>
          <p:cNvPr id="136" name="object 136"/>
          <p:cNvSpPr/>
          <p:nvPr/>
        </p:nvSpPr>
        <p:spPr>
          <a:xfrm>
            <a:off x="6179909" y="6102586"/>
            <a:ext cx="48260" cy="2540"/>
          </a:xfrm>
          <a:custGeom>
            <a:avLst/>
            <a:gdLst/>
            <a:ahLst/>
            <a:cxnLst/>
            <a:rect l="l" t="t" r="r" b="b"/>
            <a:pathLst>
              <a:path w="48260" h="2539">
                <a:moveTo>
                  <a:pt x="0" y="2540"/>
                </a:moveTo>
                <a:lnTo>
                  <a:pt x="47967" y="2540"/>
                </a:lnTo>
                <a:lnTo>
                  <a:pt x="47967" y="0"/>
                </a:lnTo>
                <a:lnTo>
                  <a:pt x="0" y="0"/>
                </a:lnTo>
                <a:lnTo>
                  <a:pt x="0" y="2540"/>
                </a:lnTo>
                <a:close/>
              </a:path>
            </a:pathLst>
          </a:custGeom>
          <a:solidFill>
            <a:srgbClr val="221F1F"/>
          </a:solidFill>
        </p:spPr>
        <p:txBody>
          <a:bodyPr wrap="square" lIns="0" tIns="0" rIns="0" bIns="0" rtlCol="0"/>
          <a:lstStyle/>
          <a:p>
            <a:endParaRPr/>
          </a:p>
        </p:txBody>
      </p:sp>
      <p:sp>
        <p:nvSpPr>
          <p:cNvPr id="137" name="object 137"/>
          <p:cNvSpPr/>
          <p:nvPr/>
        </p:nvSpPr>
        <p:spPr>
          <a:xfrm>
            <a:off x="6182094" y="6100046"/>
            <a:ext cx="46355" cy="2540"/>
          </a:xfrm>
          <a:custGeom>
            <a:avLst/>
            <a:gdLst/>
            <a:ahLst/>
            <a:cxnLst/>
            <a:rect l="l" t="t" r="r" b="b"/>
            <a:pathLst>
              <a:path w="46354" h="2539">
                <a:moveTo>
                  <a:pt x="0" y="2539"/>
                </a:moveTo>
                <a:lnTo>
                  <a:pt x="45783" y="2539"/>
                </a:lnTo>
                <a:lnTo>
                  <a:pt x="45783" y="0"/>
                </a:lnTo>
                <a:lnTo>
                  <a:pt x="0" y="0"/>
                </a:lnTo>
                <a:lnTo>
                  <a:pt x="0" y="2539"/>
                </a:lnTo>
                <a:close/>
              </a:path>
            </a:pathLst>
          </a:custGeom>
          <a:solidFill>
            <a:srgbClr val="221F1F"/>
          </a:solidFill>
        </p:spPr>
        <p:txBody>
          <a:bodyPr wrap="square" lIns="0" tIns="0" rIns="0" bIns="0" rtlCol="0"/>
          <a:lstStyle/>
          <a:p>
            <a:endParaRPr/>
          </a:p>
        </p:txBody>
      </p:sp>
      <p:sp>
        <p:nvSpPr>
          <p:cNvPr id="138" name="object 138"/>
          <p:cNvSpPr/>
          <p:nvPr/>
        </p:nvSpPr>
        <p:spPr>
          <a:xfrm>
            <a:off x="6225668" y="6026911"/>
            <a:ext cx="0" cy="73660"/>
          </a:xfrm>
          <a:custGeom>
            <a:avLst/>
            <a:gdLst/>
            <a:ahLst/>
            <a:cxnLst/>
            <a:rect l="l" t="t" r="r" b="b"/>
            <a:pathLst>
              <a:path h="73660">
                <a:moveTo>
                  <a:pt x="0" y="0"/>
                </a:moveTo>
                <a:lnTo>
                  <a:pt x="0" y="73134"/>
                </a:lnTo>
              </a:path>
            </a:pathLst>
          </a:custGeom>
          <a:ln w="4419">
            <a:solidFill>
              <a:srgbClr val="221F1F"/>
            </a:solidFill>
          </a:ln>
        </p:spPr>
        <p:txBody>
          <a:bodyPr wrap="square" lIns="0" tIns="0" rIns="0" bIns="0" rtlCol="0"/>
          <a:lstStyle/>
          <a:p>
            <a:endParaRPr/>
          </a:p>
        </p:txBody>
      </p:sp>
      <p:sp>
        <p:nvSpPr>
          <p:cNvPr id="139" name="object 139"/>
          <p:cNvSpPr/>
          <p:nvPr/>
        </p:nvSpPr>
        <p:spPr>
          <a:xfrm>
            <a:off x="6202802" y="6418820"/>
            <a:ext cx="0" cy="91440"/>
          </a:xfrm>
          <a:custGeom>
            <a:avLst/>
            <a:gdLst/>
            <a:ahLst/>
            <a:cxnLst/>
            <a:rect l="l" t="t" r="r" b="b"/>
            <a:pathLst>
              <a:path h="91440">
                <a:moveTo>
                  <a:pt x="0" y="0"/>
                </a:moveTo>
                <a:lnTo>
                  <a:pt x="0" y="91439"/>
                </a:lnTo>
              </a:path>
            </a:pathLst>
          </a:custGeom>
          <a:ln w="45783">
            <a:solidFill>
              <a:srgbClr val="5D6366"/>
            </a:solidFill>
          </a:ln>
        </p:spPr>
        <p:txBody>
          <a:bodyPr wrap="square" lIns="0" tIns="0" rIns="0" bIns="0" rtlCol="0"/>
          <a:lstStyle/>
          <a:p>
            <a:endParaRPr/>
          </a:p>
        </p:txBody>
      </p:sp>
      <p:sp>
        <p:nvSpPr>
          <p:cNvPr id="140" name="object 140"/>
          <p:cNvSpPr/>
          <p:nvPr/>
        </p:nvSpPr>
        <p:spPr>
          <a:xfrm>
            <a:off x="6179909" y="6396595"/>
            <a:ext cx="407034" cy="0"/>
          </a:xfrm>
          <a:custGeom>
            <a:avLst/>
            <a:gdLst/>
            <a:ahLst/>
            <a:cxnLst/>
            <a:rect l="l" t="t" r="r" b="b"/>
            <a:pathLst>
              <a:path w="407034">
                <a:moveTo>
                  <a:pt x="0" y="0"/>
                </a:moveTo>
                <a:lnTo>
                  <a:pt x="406419" y="0"/>
                </a:lnTo>
              </a:path>
            </a:pathLst>
          </a:custGeom>
          <a:ln w="44450">
            <a:solidFill>
              <a:srgbClr val="5D6366"/>
            </a:solidFill>
          </a:ln>
        </p:spPr>
        <p:txBody>
          <a:bodyPr wrap="square" lIns="0" tIns="0" rIns="0" bIns="0" rtlCol="0"/>
          <a:lstStyle/>
          <a:p>
            <a:endParaRPr/>
          </a:p>
        </p:txBody>
      </p:sp>
      <p:sp>
        <p:nvSpPr>
          <p:cNvPr id="141" name="object 141"/>
          <p:cNvSpPr/>
          <p:nvPr/>
        </p:nvSpPr>
        <p:spPr>
          <a:xfrm>
            <a:off x="6202541" y="6238480"/>
            <a:ext cx="0" cy="135890"/>
          </a:xfrm>
          <a:custGeom>
            <a:avLst/>
            <a:gdLst/>
            <a:ahLst/>
            <a:cxnLst/>
            <a:rect l="l" t="t" r="r" b="b"/>
            <a:pathLst>
              <a:path h="135889">
                <a:moveTo>
                  <a:pt x="0" y="0"/>
                </a:moveTo>
                <a:lnTo>
                  <a:pt x="0" y="135889"/>
                </a:lnTo>
              </a:path>
            </a:pathLst>
          </a:custGeom>
          <a:ln w="45262">
            <a:solidFill>
              <a:srgbClr val="5D6366"/>
            </a:solidFill>
          </a:ln>
        </p:spPr>
        <p:txBody>
          <a:bodyPr wrap="square" lIns="0" tIns="0" rIns="0" bIns="0" rtlCol="0"/>
          <a:lstStyle/>
          <a:p>
            <a:endParaRPr/>
          </a:p>
        </p:txBody>
      </p:sp>
      <p:sp>
        <p:nvSpPr>
          <p:cNvPr id="142" name="object 142"/>
          <p:cNvSpPr/>
          <p:nvPr/>
        </p:nvSpPr>
        <p:spPr>
          <a:xfrm>
            <a:off x="6177662" y="6235939"/>
            <a:ext cx="50165" cy="3810"/>
          </a:xfrm>
          <a:custGeom>
            <a:avLst/>
            <a:gdLst/>
            <a:ahLst/>
            <a:cxnLst/>
            <a:rect l="l" t="t" r="r" b="b"/>
            <a:pathLst>
              <a:path w="50164" h="3810">
                <a:moveTo>
                  <a:pt x="0" y="3810"/>
                </a:moveTo>
                <a:lnTo>
                  <a:pt x="49682" y="3810"/>
                </a:lnTo>
                <a:lnTo>
                  <a:pt x="49682" y="0"/>
                </a:lnTo>
                <a:lnTo>
                  <a:pt x="0" y="0"/>
                </a:lnTo>
                <a:lnTo>
                  <a:pt x="0" y="3810"/>
                </a:lnTo>
                <a:close/>
              </a:path>
            </a:pathLst>
          </a:custGeom>
          <a:solidFill>
            <a:srgbClr val="221F1F"/>
          </a:solidFill>
        </p:spPr>
        <p:txBody>
          <a:bodyPr wrap="square" lIns="0" tIns="0" rIns="0" bIns="0" rtlCol="0"/>
          <a:lstStyle/>
          <a:p>
            <a:endParaRPr/>
          </a:p>
        </p:txBody>
      </p:sp>
      <p:sp>
        <p:nvSpPr>
          <p:cNvPr id="143" name="object 143"/>
          <p:cNvSpPr/>
          <p:nvPr/>
        </p:nvSpPr>
        <p:spPr>
          <a:xfrm>
            <a:off x="6179909" y="6510259"/>
            <a:ext cx="48260" cy="2540"/>
          </a:xfrm>
          <a:custGeom>
            <a:avLst/>
            <a:gdLst/>
            <a:ahLst/>
            <a:cxnLst/>
            <a:rect l="l" t="t" r="r" b="b"/>
            <a:pathLst>
              <a:path w="48260" h="2540">
                <a:moveTo>
                  <a:pt x="0" y="2540"/>
                </a:moveTo>
                <a:lnTo>
                  <a:pt x="47967" y="2540"/>
                </a:lnTo>
                <a:lnTo>
                  <a:pt x="47967" y="0"/>
                </a:lnTo>
                <a:lnTo>
                  <a:pt x="0" y="0"/>
                </a:lnTo>
                <a:lnTo>
                  <a:pt x="0" y="2540"/>
                </a:lnTo>
                <a:close/>
              </a:path>
            </a:pathLst>
          </a:custGeom>
          <a:solidFill>
            <a:srgbClr val="221F1F"/>
          </a:solidFill>
        </p:spPr>
        <p:txBody>
          <a:bodyPr wrap="square" lIns="0" tIns="0" rIns="0" bIns="0" rtlCol="0"/>
          <a:lstStyle/>
          <a:p>
            <a:endParaRPr/>
          </a:p>
        </p:txBody>
      </p:sp>
      <p:sp>
        <p:nvSpPr>
          <p:cNvPr id="144" name="object 144"/>
          <p:cNvSpPr/>
          <p:nvPr/>
        </p:nvSpPr>
        <p:spPr>
          <a:xfrm>
            <a:off x="6182094" y="6507719"/>
            <a:ext cx="46355" cy="2540"/>
          </a:xfrm>
          <a:custGeom>
            <a:avLst/>
            <a:gdLst/>
            <a:ahLst/>
            <a:cxnLst/>
            <a:rect l="l" t="t" r="r" b="b"/>
            <a:pathLst>
              <a:path w="46354" h="2540">
                <a:moveTo>
                  <a:pt x="0" y="2539"/>
                </a:moveTo>
                <a:lnTo>
                  <a:pt x="45783" y="2539"/>
                </a:lnTo>
                <a:lnTo>
                  <a:pt x="45783" y="0"/>
                </a:lnTo>
                <a:lnTo>
                  <a:pt x="0" y="0"/>
                </a:lnTo>
                <a:lnTo>
                  <a:pt x="0" y="2539"/>
                </a:lnTo>
                <a:close/>
              </a:path>
            </a:pathLst>
          </a:custGeom>
          <a:solidFill>
            <a:srgbClr val="221F1F"/>
          </a:solidFill>
        </p:spPr>
        <p:txBody>
          <a:bodyPr wrap="square" lIns="0" tIns="0" rIns="0" bIns="0" rtlCol="0"/>
          <a:lstStyle/>
          <a:p>
            <a:endParaRPr/>
          </a:p>
        </p:txBody>
      </p:sp>
      <p:sp>
        <p:nvSpPr>
          <p:cNvPr id="145" name="object 145"/>
          <p:cNvSpPr/>
          <p:nvPr/>
        </p:nvSpPr>
        <p:spPr>
          <a:xfrm>
            <a:off x="6223458" y="6419455"/>
            <a:ext cx="363220" cy="0"/>
          </a:xfrm>
          <a:custGeom>
            <a:avLst/>
            <a:gdLst/>
            <a:ahLst/>
            <a:cxnLst/>
            <a:rect l="l" t="t" r="r" b="b"/>
            <a:pathLst>
              <a:path w="363220">
                <a:moveTo>
                  <a:pt x="0" y="0"/>
                </a:moveTo>
                <a:lnTo>
                  <a:pt x="362870" y="0"/>
                </a:lnTo>
              </a:path>
            </a:pathLst>
          </a:custGeom>
          <a:ln w="3809">
            <a:solidFill>
              <a:srgbClr val="221F1F"/>
            </a:solidFill>
          </a:ln>
        </p:spPr>
        <p:txBody>
          <a:bodyPr wrap="square" lIns="0" tIns="0" rIns="0" bIns="0" rtlCol="0"/>
          <a:lstStyle/>
          <a:p>
            <a:endParaRPr/>
          </a:p>
        </p:txBody>
      </p:sp>
      <p:sp>
        <p:nvSpPr>
          <p:cNvPr id="146" name="object 146"/>
          <p:cNvSpPr/>
          <p:nvPr/>
        </p:nvSpPr>
        <p:spPr>
          <a:xfrm>
            <a:off x="6222925" y="6375005"/>
            <a:ext cx="363855" cy="0"/>
          </a:xfrm>
          <a:custGeom>
            <a:avLst/>
            <a:gdLst/>
            <a:ahLst/>
            <a:cxnLst/>
            <a:rect l="l" t="t" r="r" b="b"/>
            <a:pathLst>
              <a:path w="363854">
                <a:moveTo>
                  <a:pt x="0" y="0"/>
                </a:moveTo>
                <a:lnTo>
                  <a:pt x="363404" y="0"/>
                </a:lnTo>
              </a:path>
            </a:pathLst>
          </a:custGeom>
          <a:ln w="3809">
            <a:solidFill>
              <a:srgbClr val="221F1F"/>
            </a:solidFill>
          </a:ln>
        </p:spPr>
        <p:txBody>
          <a:bodyPr wrap="square" lIns="0" tIns="0" rIns="0" bIns="0" rtlCol="0"/>
          <a:lstStyle/>
          <a:p>
            <a:endParaRPr/>
          </a:p>
        </p:txBody>
      </p:sp>
      <p:sp>
        <p:nvSpPr>
          <p:cNvPr id="147" name="object 147"/>
          <p:cNvSpPr/>
          <p:nvPr/>
        </p:nvSpPr>
        <p:spPr>
          <a:xfrm>
            <a:off x="6225134" y="6239750"/>
            <a:ext cx="0" cy="133350"/>
          </a:xfrm>
          <a:custGeom>
            <a:avLst/>
            <a:gdLst/>
            <a:ahLst/>
            <a:cxnLst/>
            <a:rect l="l" t="t" r="r" b="b"/>
            <a:pathLst>
              <a:path h="133350">
                <a:moveTo>
                  <a:pt x="0" y="0"/>
                </a:moveTo>
                <a:lnTo>
                  <a:pt x="0" y="133350"/>
                </a:lnTo>
              </a:path>
            </a:pathLst>
          </a:custGeom>
          <a:ln w="4419">
            <a:solidFill>
              <a:srgbClr val="221F1F"/>
            </a:solidFill>
          </a:ln>
        </p:spPr>
        <p:txBody>
          <a:bodyPr wrap="square" lIns="0" tIns="0" rIns="0" bIns="0" rtlCol="0"/>
          <a:lstStyle/>
          <a:p>
            <a:endParaRPr/>
          </a:p>
        </p:txBody>
      </p:sp>
      <p:sp>
        <p:nvSpPr>
          <p:cNvPr id="148" name="object 148"/>
          <p:cNvSpPr/>
          <p:nvPr/>
        </p:nvSpPr>
        <p:spPr>
          <a:xfrm>
            <a:off x="4128014" y="8073668"/>
            <a:ext cx="130733" cy="201714"/>
          </a:xfrm>
          <a:prstGeom prst="rect">
            <a:avLst/>
          </a:prstGeom>
          <a:blipFill>
            <a:blip r:embed="rId4" cstate="print"/>
            <a:stretch>
              <a:fillRect/>
            </a:stretch>
          </a:blipFill>
        </p:spPr>
        <p:txBody>
          <a:bodyPr wrap="square" lIns="0" tIns="0" rIns="0" bIns="0" rtlCol="0"/>
          <a:lstStyle/>
          <a:p>
            <a:endParaRPr/>
          </a:p>
        </p:txBody>
      </p:sp>
      <p:sp>
        <p:nvSpPr>
          <p:cNvPr id="149" name="object 149"/>
          <p:cNvSpPr/>
          <p:nvPr/>
        </p:nvSpPr>
        <p:spPr>
          <a:xfrm>
            <a:off x="4575958" y="8073668"/>
            <a:ext cx="130746" cy="201714"/>
          </a:xfrm>
          <a:prstGeom prst="rect">
            <a:avLst/>
          </a:prstGeom>
          <a:blipFill>
            <a:blip r:embed="rId5" cstate="print"/>
            <a:stretch>
              <a:fillRect/>
            </a:stretch>
          </a:blipFill>
        </p:spPr>
        <p:txBody>
          <a:bodyPr wrap="square" lIns="0" tIns="0" rIns="0" bIns="0" rtlCol="0"/>
          <a:lstStyle/>
          <a:p>
            <a:endParaRPr/>
          </a:p>
        </p:txBody>
      </p:sp>
      <p:sp>
        <p:nvSpPr>
          <p:cNvPr id="150" name="object 150"/>
          <p:cNvSpPr/>
          <p:nvPr/>
        </p:nvSpPr>
        <p:spPr>
          <a:xfrm>
            <a:off x="3281220" y="8073561"/>
            <a:ext cx="130746" cy="201739"/>
          </a:xfrm>
          <a:prstGeom prst="rect">
            <a:avLst/>
          </a:prstGeom>
          <a:blipFill>
            <a:blip r:embed="rId6" cstate="print"/>
            <a:stretch>
              <a:fillRect/>
            </a:stretch>
          </a:blipFill>
        </p:spPr>
        <p:txBody>
          <a:bodyPr wrap="square" lIns="0" tIns="0" rIns="0" bIns="0" rtlCol="0"/>
          <a:lstStyle/>
          <a:p>
            <a:endParaRPr/>
          </a:p>
        </p:txBody>
      </p:sp>
      <p:sp>
        <p:nvSpPr>
          <p:cNvPr id="151" name="object 151"/>
          <p:cNvSpPr/>
          <p:nvPr/>
        </p:nvSpPr>
        <p:spPr>
          <a:xfrm>
            <a:off x="2002750" y="7813977"/>
            <a:ext cx="1068310" cy="1814870"/>
          </a:xfrm>
          <a:prstGeom prst="rect">
            <a:avLst/>
          </a:prstGeom>
          <a:blipFill>
            <a:blip r:embed="rId7" cstate="print"/>
            <a:stretch>
              <a:fillRect/>
            </a:stretch>
          </a:blipFill>
        </p:spPr>
        <p:txBody>
          <a:bodyPr wrap="square" lIns="0" tIns="0" rIns="0" bIns="0" rtlCol="0"/>
          <a:lstStyle/>
          <a:p>
            <a:endParaRPr/>
          </a:p>
        </p:txBody>
      </p:sp>
      <p:sp>
        <p:nvSpPr>
          <p:cNvPr id="152" name="object 152"/>
          <p:cNvSpPr/>
          <p:nvPr/>
        </p:nvSpPr>
        <p:spPr>
          <a:xfrm>
            <a:off x="3635952" y="7819885"/>
            <a:ext cx="278599" cy="566607"/>
          </a:xfrm>
          <a:prstGeom prst="rect">
            <a:avLst/>
          </a:prstGeom>
          <a:blipFill>
            <a:blip r:embed="rId8" cstate="print"/>
            <a:stretch>
              <a:fillRect/>
            </a:stretch>
          </a:blipFill>
        </p:spPr>
        <p:txBody>
          <a:bodyPr wrap="square" lIns="0" tIns="0" rIns="0" bIns="0" rtlCol="0"/>
          <a:lstStyle/>
          <a:p>
            <a:endParaRPr/>
          </a:p>
        </p:txBody>
      </p:sp>
      <p:sp>
        <p:nvSpPr>
          <p:cNvPr id="153" name="object 153"/>
          <p:cNvSpPr/>
          <p:nvPr/>
        </p:nvSpPr>
        <p:spPr>
          <a:xfrm>
            <a:off x="5292219" y="8081422"/>
            <a:ext cx="74193" cy="109918"/>
          </a:xfrm>
          <a:prstGeom prst="rect">
            <a:avLst/>
          </a:prstGeom>
          <a:blipFill>
            <a:blip r:embed="rId9" cstate="print"/>
            <a:stretch>
              <a:fillRect/>
            </a:stretch>
          </a:blipFill>
        </p:spPr>
        <p:txBody>
          <a:bodyPr wrap="square" lIns="0" tIns="0" rIns="0" bIns="0" rtlCol="0"/>
          <a:lstStyle/>
          <a:p>
            <a:endParaRPr/>
          </a:p>
        </p:txBody>
      </p:sp>
      <p:sp>
        <p:nvSpPr>
          <p:cNvPr id="154" name="object 154"/>
          <p:cNvSpPr/>
          <p:nvPr/>
        </p:nvSpPr>
        <p:spPr>
          <a:xfrm>
            <a:off x="5256481" y="8248853"/>
            <a:ext cx="144437" cy="93952"/>
          </a:xfrm>
          <a:prstGeom prst="rect">
            <a:avLst/>
          </a:prstGeom>
          <a:blipFill>
            <a:blip r:embed="rId10" cstate="print"/>
            <a:stretch>
              <a:fillRect/>
            </a:stretch>
          </a:blipFill>
        </p:spPr>
        <p:txBody>
          <a:bodyPr wrap="square" lIns="0" tIns="0" rIns="0" bIns="0" rtlCol="0"/>
          <a:lstStyle/>
          <a:p>
            <a:endParaRPr/>
          </a:p>
        </p:txBody>
      </p:sp>
      <p:sp>
        <p:nvSpPr>
          <p:cNvPr id="155" name="object 155"/>
          <p:cNvSpPr/>
          <p:nvPr/>
        </p:nvSpPr>
        <p:spPr>
          <a:xfrm>
            <a:off x="4274466" y="8821128"/>
            <a:ext cx="975994" cy="807720"/>
          </a:xfrm>
          <a:custGeom>
            <a:avLst/>
            <a:gdLst/>
            <a:ahLst/>
            <a:cxnLst/>
            <a:rect l="l" t="t" r="r" b="b"/>
            <a:pathLst>
              <a:path w="975995" h="807720">
                <a:moveTo>
                  <a:pt x="182794" y="764539"/>
                </a:moveTo>
                <a:lnTo>
                  <a:pt x="180898" y="764539"/>
                </a:lnTo>
                <a:lnTo>
                  <a:pt x="218757" y="797559"/>
                </a:lnTo>
                <a:lnTo>
                  <a:pt x="209982" y="807719"/>
                </a:lnTo>
                <a:lnTo>
                  <a:pt x="211810" y="807719"/>
                </a:lnTo>
                <a:lnTo>
                  <a:pt x="220256" y="798829"/>
                </a:lnTo>
                <a:lnTo>
                  <a:pt x="220192" y="797559"/>
                </a:lnTo>
                <a:lnTo>
                  <a:pt x="182794" y="764539"/>
                </a:lnTo>
                <a:close/>
              </a:path>
              <a:path w="975995" h="807720">
                <a:moveTo>
                  <a:pt x="898677" y="557529"/>
                </a:moveTo>
                <a:lnTo>
                  <a:pt x="897978" y="557529"/>
                </a:lnTo>
                <a:lnTo>
                  <a:pt x="897064" y="562609"/>
                </a:lnTo>
                <a:lnTo>
                  <a:pt x="896086" y="567689"/>
                </a:lnTo>
                <a:lnTo>
                  <a:pt x="895019" y="571499"/>
                </a:lnTo>
                <a:lnTo>
                  <a:pt x="895489" y="572769"/>
                </a:lnTo>
                <a:lnTo>
                  <a:pt x="962901" y="594359"/>
                </a:lnTo>
                <a:lnTo>
                  <a:pt x="962444" y="594359"/>
                </a:lnTo>
                <a:lnTo>
                  <a:pt x="951623" y="633729"/>
                </a:lnTo>
                <a:lnTo>
                  <a:pt x="937433" y="673099"/>
                </a:lnTo>
                <a:lnTo>
                  <a:pt x="919958" y="711199"/>
                </a:lnTo>
                <a:lnTo>
                  <a:pt x="899286" y="746759"/>
                </a:lnTo>
                <a:lnTo>
                  <a:pt x="876141" y="781049"/>
                </a:lnTo>
                <a:lnTo>
                  <a:pt x="853211" y="807719"/>
                </a:lnTo>
                <a:lnTo>
                  <a:pt x="854997" y="807719"/>
                </a:lnTo>
                <a:lnTo>
                  <a:pt x="900442" y="748029"/>
                </a:lnTo>
                <a:lnTo>
                  <a:pt x="921185" y="711199"/>
                </a:lnTo>
                <a:lnTo>
                  <a:pt x="938718" y="673099"/>
                </a:lnTo>
                <a:lnTo>
                  <a:pt x="952954" y="634999"/>
                </a:lnTo>
                <a:lnTo>
                  <a:pt x="963802" y="594359"/>
                </a:lnTo>
                <a:lnTo>
                  <a:pt x="963333" y="593089"/>
                </a:lnTo>
                <a:lnTo>
                  <a:pt x="895921" y="571499"/>
                </a:lnTo>
                <a:lnTo>
                  <a:pt x="896378" y="571499"/>
                </a:lnTo>
                <a:lnTo>
                  <a:pt x="897445" y="567689"/>
                </a:lnTo>
                <a:lnTo>
                  <a:pt x="898436" y="562609"/>
                </a:lnTo>
                <a:lnTo>
                  <a:pt x="899105" y="558891"/>
                </a:lnTo>
                <a:lnTo>
                  <a:pt x="898550" y="558799"/>
                </a:lnTo>
                <a:lnTo>
                  <a:pt x="898677" y="557529"/>
                </a:lnTo>
                <a:close/>
              </a:path>
              <a:path w="975995" h="807720">
                <a:moveTo>
                  <a:pt x="127683" y="769619"/>
                </a:moveTo>
                <a:lnTo>
                  <a:pt x="125679" y="769619"/>
                </a:lnTo>
                <a:lnTo>
                  <a:pt x="150799" y="791209"/>
                </a:lnTo>
                <a:lnTo>
                  <a:pt x="151701" y="791209"/>
                </a:lnTo>
                <a:lnTo>
                  <a:pt x="153091" y="789939"/>
                </a:lnTo>
                <a:lnTo>
                  <a:pt x="151218" y="789939"/>
                </a:lnTo>
                <a:lnTo>
                  <a:pt x="127683" y="769619"/>
                </a:lnTo>
                <a:close/>
              </a:path>
              <a:path w="975995" h="807720">
                <a:moveTo>
                  <a:pt x="181355" y="763269"/>
                </a:moveTo>
                <a:lnTo>
                  <a:pt x="180441" y="763269"/>
                </a:lnTo>
                <a:lnTo>
                  <a:pt x="151218" y="789939"/>
                </a:lnTo>
                <a:lnTo>
                  <a:pt x="153091" y="789939"/>
                </a:lnTo>
                <a:lnTo>
                  <a:pt x="180898" y="764539"/>
                </a:lnTo>
                <a:lnTo>
                  <a:pt x="182794" y="764539"/>
                </a:lnTo>
                <a:lnTo>
                  <a:pt x="181355" y="763269"/>
                </a:lnTo>
                <a:close/>
              </a:path>
              <a:path w="975995" h="807720">
                <a:moveTo>
                  <a:pt x="77580" y="539749"/>
                </a:moveTo>
                <a:lnTo>
                  <a:pt x="76187" y="539749"/>
                </a:lnTo>
                <a:lnTo>
                  <a:pt x="76606" y="563879"/>
                </a:lnTo>
                <a:lnTo>
                  <a:pt x="11595" y="590549"/>
                </a:lnTo>
                <a:lnTo>
                  <a:pt x="25308" y="642619"/>
                </a:lnTo>
                <a:lnTo>
                  <a:pt x="44830" y="692149"/>
                </a:lnTo>
                <a:lnTo>
                  <a:pt x="69563" y="739139"/>
                </a:lnTo>
                <a:lnTo>
                  <a:pt x="99313" y="782319"/>
                </a:lnTo>
                <a:lnTo>
                  <a:pt x="99567" y="782319"/>
                </a:lnTo>
                <a:lnTo>
                  <a:pt x="100193" y="781982"/>
                </a:lnTo>
                <a:lnTo>
                  <a:pt x="70756" y="737869"/>
                </a:lnTo>
                <a:lnTo>
                  <a:pt x="46094" y="690879"/>
                </a:lnTo>
                <a:lnTo>
                  <a:pt x="26623" y="642619"/>
                </a:lnTo>
                <a:lnTo>
                  <a:pt x="12534" y="591819"/>
                </a:lnTo>
                <a:lnTo>
                  <a:pt x="12115" y="591819"/>
                </a:lnTo>
                <a:lnTo>
                  <a:pt x="77571" y="565149"/>
                </a:lnTo>
                <a:lnTo>
                  <a:pt x="78003" y="565149"/>
                </a:lnTo>
                <a:lnTo>
                  <a:pt x="77580" y="539749"/>
                </a:lnTo>
                <a:close/>
              </a:path>
              <a:path w="975995" h="807720">
                <a:moveTo>
                  <a:pt x="100193" y="781982"/>
                </a:moveTo>
                <a:lnTo>
                  <a:pt x="99567" y="782319"/>
                </a:lnTo>
                <a:lnTo>
                  <a:pt x="100177" y="782319"/>
                </a:lnTo>
                <a:lnTo>
                  <a:pt x="100358" y="782229"/>
                </a:lnTo>
                <a:lnTo>
                  <a:pt x="100193" y="781982"/>
                </a:lnTo>
                <a:close/>
              </a:path>
              <a:path w="975995" h="807720">
                <a:moveTo>
                  <a:pt x="100358" y="782229"/>
                </a:moveTo>
                <a:lnTo>
                  <a:pt x="100177" y="782319"/>
                </a:lnTo>
                <a:lnTo>
                  <a:pt x="100418" y="782319"/>
                </a:lnTo>
                <a:close/>
              </a:path>
              <a:path w="975995" h="807720">
                <a:moveTo>
                  <a:pt x="126212" y="768349"/>
                </a:moveTo>
                <a:lnTo>
                  <a:pt x="125450" y="768349"/>
                </a:lnTo>
                <a:lnTo>
                  <a:pt x="100193" y="781982"/>
                </a:lnTo>
                <a:lnTo>
                  <a:pt x="100358" y="782229"/>
                </a:lnTo>
                <a:lnTo>
                  <a:pt x="125679" y="769619"/>
                </a:lnTo>
                <a:lnTo>
                  <a:pt x="127683" y="769619"/>
                </a:lnTo>
                <a:lnTo>
                  <a:pt x="126212" y="768349"/>
                </a:lnTo>
                <a:close/>
              </a:path>
              <a:path w="975995" h="807720">
                <a:moveTo>
                  <a:pt x="967194" y="570139"/>
                </a:moveTo>
                <a:lnTo>
                  <a:pt x="967739" y="570229"/>
                </a:lnTo>
                <a:lnTo>
                  <a:pt x="967194" y="570139"/>
                </a:lnTo>
                <a:close/>
              </a:path>
              <a:path w="975995" h="807720">
                <a:moveTo>
                  <a:pt x="967378" y="568860"/>
                </a:moveTo>
                <a:lnTo>
                  <a:pt x="967194" y="570139"/>
                </a:lnTo>
                <a:lnTo>
                  <a:pt x="967739" y="570229"/>
                </a:lnTo>
                <a:lnTo>
                  <a:pt x="967981" y="568959"/>
                </a:lnTo>
                <a:lnTo>
                  <a:pt x="967378" y="568860"/>
                </a:lnTo>
                <a:close/>
              </a:path>
              <a:path w="975995" h="807720">
                <a:moveTo>
                  <a:pt x="974382" y="453389"/>
                </a:moveTo>
                <a:lnTo>
                  <a:pt x="973696" y="453389"/>
                </a:lnTo>
                <a:lnTo>
                  <a:pt x="972997" y="454659"/>
                </a:lnTo>
                <a:lnTo>
                  <a:pt x="954176" y="454659"/>
                </a:lnTo>
                <a:lnTo>
                  <a:pt x="953541" y="455929"/>
                </a:lnTo>
                <a:lnTo>
                  <a:pt x="951674" y="491489"/>
                </a:lnTo>
                <a:lnTo>
                  <a:pt x="974153" y="491489"/>
                </a:lnTo>
                <a:lnTo>
                  <a:pt x="973590" y="510539"/>
                </a:lnTo>
                <a:lnTo>
                  <a:pt x="972243" y="530859"/>
                </a:lnTo>
                <a:lnTo>
                  <a:pt x="970108" y="549909"/>
                </a:lnTo>
                <a:lnTo>
                  <a:pt x="967378" y="568860"/>
                </a:lnTo>
                <a:lnTo>
                  <a:pt x="967981" y="568959"/>
                </a:lnTo>
                <a:lnTo>
                  <a:pt x="967854" y="570229"/>
                </a:lnTo>
                <a:lnTo>
                  <a:pt x="968540" y="570229"/>
                </a:lnTo>
                <a:lnTo>
                  <a:pt x="971483" y="549909"/>
                </a:lnTo>
                <a:lnTo>
                  <a:pt x="973628" y="530859"/>
                </a:lnTo>
                <a:lnTo>
                  <a:pt x="974974" y="510539"/>
                </a:lnTo>
                <a:lnTo>
                  <a:pt x="975525" y="491489"/>
                </a:lnTo>
                <a:lnTo>
                  <a:pt x="975334" y="490219"/>
                </a:lnTo>
                <a:lnTo>
                  <a:pt x="953096" y="490219"/>
                </a:lnTo>
                <a:lnTo>
                  <a:pt x="954900" y="455929"/>
                </a:lnTo>
                <a:lnTo>
                  <a:pt x="973747" y="454659"/>
                </a:lnTo>
                <a:lnTo>
                  <a:pt x="972997" y="454659"/>
                </a:lnTo>
                <a:lnTo>
                  <a:pt x="972908" y="453441"/>
                </a:lnTo>
                <a:lnTo>
                  <a:pt x="974356" y="453441"/>
                </a:lnTo>
                <a:close/>
              </a:path>
              <a:path w="975995" h="807720">
                <a:moveTo>
                  <a:pt x="899333" y="557621"/>
                </a:moveTo>
                <a:lnTo>
                  <a:pt x="899105" y="558891"/>
                </a:lnTo>
                <a:lnTo>
                  <a:pt x="967194" y="570139"/>
                </a:lnTo>
                <a:lnTo>
                  <a:pt x="967378" y="568860"/>
                </a:lnTo>
                <a:lnTo>
                  <a:pt x="899333" y="557621"/>
                </a:lnTo>
                <a:close/>
              </a:path>
              <a:path w="975995" h="807720">
                <a:moveTo>
                  <a:pt x="898778" y="557529"/>
                </a:moveTo>
                <a:lnTo>
                  <a:pt x="898550" y="558799"/>
                </a:lnTo>
                <a:lnTo>
                  <a:pt x="899105" y="558891"/>
                </a:lnTo>
                <a:lnTo>
                  <a:pt x="899333" y="557621"/>
                </a:lnTo>
                <a:lnTo>
                  <a:pt x="898778" y="557529"/>
                </a:lnTo>
                <a:close/>
              </a:path>
              <a:path w="975995" h="807720">
                <a:moveTo>
                  <a:pt x="899350" y="557529"/>
                </a:moveTo>
                <a:lnTo>
                  <a:pt x="898778" y="557529"/>
                </a:lnTo>
                <a:lnTo>
                  <a:pt x="899333" y="557621"/>
                </a:lnTo>
                <a:close/>
              </a:path>
              <a:path w="975995" h="807720">
                <a:moveTo>
                  <a:pt x="1473" y="515619"/>
                </a:moveTo>
                <a:lnTo>
                  <a:pt x="787" y="515619"/>
                </a:lnTo>
                <a:lnTo>
                  <a:pt x="1260" y="523239"/>
                </a:lnTo>
                <a:lnTo>
                  <a:pt x="1857" y="530859"/>
                </a:lnTo>
                <a:lnTo>
                  <a:pt x="2573" y="538479"/>
                </a:lnTo>
                <a:lnTo>
                  <a:pt x="3403" y="544829"/>
                </a:lnTo>
                <a:lnTo>
                  <a:pt x="4140" y="546099"/>
                </a:lnTo>
                <a:lnTo>
                  <a:pt x="18549" y="544829"/>
                </a:lnTo>
                <a:lnTo>
                  <a:pt x="4013" y="544829"/>
                </a:lnTo>
                <a:lnTo>
                  <a:pt x="4754" y="544765"/>
                </a:lnTo>
                <a:lnTo>
                  <a:pt x="3939" y="538479"/>
                </a:lnTo>
                <a:lnTo>
                  <a:pt x="3228" y="530859"/>
                </a:lnTo>
                <a:lnTo>
                  <a:pt x="2637" y="523239"/>
                </a:lnTo>
                <a:lnTo>
                  <a:pt x="2249" y="516889"/>
                </a:lnTo>
                <a:lnTo>
                  <a:pt x="1650" y="516889"/>
                </a:lnTo>
                <a:lnTo>
                  <a:pt x="1473" y="515619"/>
                </a:lnTo>
                <a:close/>
              </a:path>
              <a:path w="975995" h="807720">
                <a:moveTo>
                  <a:pt x="4754" y="544765"/>
                </a:moveTo>
                <a:lnTo>
                  <a:pt x="4013" y="544829"/>
                </a:lnTo>
                <a:lnTo>
                  <a:pt x="4762" y="544829"/>
                </a:lnTo>
                <a:close/>
              </a:path>
              <a:path w="975995" h="807720">
                <a:moveTo>
                  <a:pt x="77558" y="538479"/>
                </a:moveTo>
                <a:lnTo>
                  <a:pt x="76809" y="538479"/>
                </a:lnTo>
                <a:lnTo>
                  <a:pt x="4754" y="544765"/>
                </a:lnTo>
                <a:lnTo>
                  <a:pt x="18549" y="544829"/>
                </a:lnTo>
                <a:lnTo>
                  <a:pt x="76187" y="539749"/>
                </a:lnTo>
                <a:lnTo>
                  <a:pt x="77580" y="539749"/>
                </a:lnTo>
                <a:lnTo>
                  <a:pt x="77558" y="538479"/>
                </a:lnTo>
                <a:close/>
              </a:path>
              <a:path w="975995" h="807720">
                <a:moveTo>
                  <a:pt x="2171" y="515619"/>
                </a:moveTo>
                <a:lnTo>
                  <a:pt x="1473" y="515619"/>
                </a:lnTo>
                <a:lnTo>
                  <a:pt x="1650" y="516889"/>
                </a:lnTo>
                <a:lnTo>
                  <a:pt x="2239" y="516736"/>
                </a:lnTo>
                <a:lnTo>
                  <a:pt x="2171" y="515619"/>
                </a:lnTo>
                <a:close/>
              </a:path>
              <a:path w="975995" h="807720">
                <a:moveTo>
                  <a:pt x="2239" y="516736"/>
                </a:moveTo>
                <a:lnTo>
                  <a:pt x="1650" y="516889"/>
                </a:lnTo>
                <a:lnTo>
                  <a:pt x="2249" y="516889"/>
                </a:lnTo>
                <a:lnTo>
                  <a:pt x="2239" y="516736"/>
                </a:lnTo>
                <a:close/>
              </a:path>
              <a:path w="975995" h="807720">
                <a:moveTo>
                  <a:pt x="698" y="478789"/>
                </a:moveTo>
                <a:lnTo>
                  <a:pt x="12" y="478789"/>
                </a:lnTo>
                <a:lnTo>
                  <a:pt x="0" y="495299"/>
                </a:lnTo>
                <a:lnTo>
                  <a:pt x="114" y="499109"/>
                </a:lnTo>
                <a:lnTo>
                  <a:pt x="622" y="500379"/>
                </a:lnTo>
                <a:lnTo>
                  <a:pt x="28117" y="507999"/>
                </a:lnTo>
                <a:lnTo>
                  <a:pt x="1295" y="515619"/>
                </a:lnTo>
                <a:lnTo>
                  <a:pt x="2171" y="515619"/>
                </a:lnTo>
                <a:lnTo>
                  <a:pt x="2239" y="516736"/>
                </a:lnTo>
                <a:lnTo>
                  <a:pt x="30886" y="509269"/>
                </a:lnTo>
                <a:lnTo>
                  <a:pt x="31407" y="507999"/>
                </a:lnTo>
                <a:lnTo>
                  <a:pt x="30899" y="507999"/>
                </a:lnTo>
                <a:lnTo>
                  <a:pt x="1003" y="499109"/>
                </a:lnTo>
                <a:lnTo>
                  <a:pt x="1498" y="499109"/>
                </a:lnTo>
                <a:lnTo>
                  <a:pt x="1396" y="495299"/>
                </a:lnTo>
                <a:lnTo>
                  <a:pt x="1392" y="480059"/>
                </a:lnTo>
                <a:lnTo>
                  <a:pt x="711" y="480059"/>
                </a:lnTo>
                <a:lnTo>
                  <a:pt x="698" y="478789"/>
                </a:lnTo>
                <a:close/>
              </a:path>
              <a:path w="975995" h="807720">
                <a:moveTo>
                  <a:pt x="1409" y="478789"/>
                </a:moveTo>
                <a:lnTo>
                  <a:pt x="698" y="478789"/>
                </a:lnTo>
                <a:lnTo>
                  <a:pt x="711" y="480059"/>
                </a:lnTo>
                <a:lnTo>
                  <a:pt x="1393" y="480041"/>
                </a:lnTo>
                <a:lnTo>
                  <a:pt x="1409" y="478789"/>
                </a:lnTo>
                <a:close/>
              </a:path>
              <a:path w="975995" h="807720">
                <a:moveTo>
                  <a:pt x="1393" y="480041"/>
                </a:moveTo>
                <a:lnTo>
                  <a:pt x="711" y="480059"/>
                </a:lnTo>
                <a:lnTo>
                  <a:pt x="1392" y="480059"/>
                </a:lnTo>
                <a:close/>
              </a:path>
              <a:path w="975995" h="807720">
                <a:moveTo>
                  <a:pt x="47472" y="478789"/>
                </a:moveTo>
                <a:lnTo>
                  <a:pt x="1409" y="478789"/>
                </a:lnTo>
                <a:lnTo>
                  <a:pt x="1393" y="480041"/>
                </a:lnTo>
                <a:lnTo>
                  <a:pt x="47472" y="478789"/>
                </a:lnTo>
                <a:close/>
              </a:path>
              <a:path w="975995" h="807720">
                <a:moveTo>
                  <a:pt x="163855" y="123189"/>
                </a:moveTo>
                <a:lnTo>
                  <a:pt x="163398" y="123189"/>
                </a:lnTo>
                <a:lnTo>
                  <a:pt x="129458" y="156209"/>
                </a:lnTo>
                <a:lnTo>
                  <a:pt x="99127" y="193039"/>
                </a:lnTo>
                <a:lnTo>
                  <a:pt x="72551" y="231139"/>
                </a:lnTo>
                <a:lnTo>
                  <a:pt x="49876" y="273049"/>
                </a:lnTo>
                <a:lnTo>
                  <a:pt x="31247" y="316229"/>
                </a:lnTo>
                <a:lnTo>
                  <a:pt x="16812" y="360679"/>
                </a:lnTo>
                <a:lnTo>
                  <a:pt x="6715" y="406399"/>
                </a:lnTo>
                <a:lnTo>
                  <a:pt x="1104" y="453389"/>
                </a:lnTo>
                <a:lnTo>
                  <a:pt x="1460" y="454659"/>
                </a:lnTo>
                <a:lnTo>
                  <a:pt x="44805" y="477519"/>
                </a:lnTo>
                <a:lnTo>
                  <a:pt x="685" y="478789"/>
                </a:lnTo>
                <a:lnTo>
                  <a:pt x="48145" y="478789"/>
                </a:lnTo>
                <a:lnTo>
                  <a:pt x="47802" y="477519"/>
                </a:lnTo>
                <a:lnTo>
                  <a:pt x="2133" y="453389"/>
                </a:lnTo>
                <a:lnTo>
                  <a:pt x="2489" y="453389"/>
                </a:lnTo>
                <a:lnTo>
                  <a:pt x="8080" y="406399"/>
                </a:lnTo>
                <a:lnTo>
                  <a:pt x="18146" y="360679"/>
                </a:lnTo>
                <a:lnTo>
                  <a:pt x="32540" y="316229"/>
                </a:lnTo>
                <a:lnTo>
                  <a:pt x="51115" y="273049"/>
                </a:lnTo>
                <a:lnTo>
                  <a:pt x="73727" y="232409"/>
                </a:lnTo>
                <a:lnTo>
                  <a:pt x="100228" y="193039"/>
                </a:lnTo>
                <a:lnTo>
                  <a:pt x="130472" y="157479"/>
                </a:lnTo>
                <a:lnTo>
                  <a:pt x="163912" y="124850"/>
                </a:lnTo>
                <a:lnTo>
                  <a:pt x="163423" y="124459"/>
                </a:lnTo>
                <a:lnTo>
                  <a:pt x="163855" y="123189"/>
                </a:lnTo>
                <a:close/>
              </a:path>
              <a:path w="975995" h="807720">
                <a:moveTo>
                  <a:pt x="973696" y="453389"/>
                </a:moveTo>
                <a:lnTo>
                  <a:pt x="972908" y="453441"/>
                </a:lnTo>
                <a:lnTo>
                  <a:pt x="972997" y="454659"/>
                </a:lnTo>
                <a:lnTo>
                  <a:pt x="973696" y="453389"/>
                </a:lnTo>
                <a:close/>
              </a:path>
              <a:path w="975995" h="807720">
                <a:moveTo>
                  <a:pt x="969825" y="412749"/>
                </a:moveTo>
                <a:lnTo>
                  <a:pt x="969251" y="412749"/>
                </a:lnTo>
                <a:lnTo>
                  <a:pt x="968346" y="413156"/>
                </a:lnTo>
                <a:lnTo>
                  <a:pt x="969799" y="422909"/>
                </a:lnTo>
                <a:lnTo>
                  <a:pt x="971094" y="433069"/>
                </a:lnTo>
                <a:lnTo>
                  <a:pt x="972163" y="443229"/>
                </a:lnTo>
                <a:lnTo>
                  <a:pt x="972908" y="453441"/>
                </a:lnTo>
                <a:lnTo>
                  <a:pt x="973696" y="453389"/>
                </a:lnTo>
                <a:lnTo>
                  <a:pt x="974382" y="453389"/>
                </a:lnTo>
                <a:lnTo>
                  <a:pt x="973540" y="443229"/>
                </a:lnTo>
                <a:lnTo>
                  <a:pt x="972467" y="433069"/>
                </a:lnTo>
                <a:lnTo>
                  <a:pt x="971170" y="422909"/>
                </a:lnTo>
                <a:lnTo>
                  <a:pt x="969825" y="412749"/>
                </a:lnTo>
                <a:close/>
              </a:path>
              <a:path w="975995" h="807720">
                <a:moveTo>
                  <a:pt x="934707" y="370839"/>
                </a:moveTo>
                <a:lnTo>
                  <a:pt x="933564" y="370839"/>
                </a:lnTo>
                <a:lnTo>
                  <a:pt x="948499" y="421639"/>
                </a:lnTo>
                <a:lnTo>
                  <a:pt x="949451" y="421639"/>
                </a:lnTo>
                <a:lnTo>
                  <a:pt x="952280" y="420369"/>
                </a:lnTo>
                <a:lnTo>
                  <a:pt x="949604" y="420369"/>
                </a:lnTo>
                <a:lnTo>
                  <a:pt x="934707" y="370839"/>
                </a:lnTo>
                <a:close/>
              </a:path>
              <a:path w="975995" h="807720">
                <a:moveTo>
                  <a:pt x="969657" y="411479"/>
                </a:moveTo>
                <a:lnTo>
                  <a:pt x="968679" y="411479"/>
                </a:lnTo>
                <a:lnTo>
                  <a:pt x="949604" y="420369"/>
                </a:lnTo>
                <a:lnTo>
                  <a:pt x="952280" y="420369"/>
                </a:lnTo>
                <a:lnTo>
                  <a:pt x="968346" y="413156"/>
                </a:lnTo>
                <a:lnTo>
                  <a:pt x="968286" y="412749"/>
                </a:lnTo>
                <a:lnTo>
                  <a:pt x="969825" y="412749"/>
                </a:lnTo>
                <a:lnTo>
                  <a:pt x="969657" y="411479"/>
                </a:lnTo>
                <a:close/>
              </a:path>
              <a:path w="975995" h="807720">
                <a:moveTo>
                  <a:pt x="969251" y="412749"/>
                </a:moveTo>
                <a:lnTo>
                  <a:pt x="968286" y="412749"/>
                </a:lnTo>
                <a:lnTo>
                  <a:pt x="968346" y="413156"/>
                </a:lnTo>
                <a:lnTo>
                  <a:pt x="969251" y="412749"/>
                </a:lnTo>
                <a:close/>
              </a:path>
              <a:path w="975995" h="807720">
                <a:moveTo>
                  <a:pt x="943844" y="319104"/>
                </a:moveTo>
                <a:lnTo>
                  <a:pt x="801738" y="396239"/>
                </a:lnTo>
                <a:lnTo>
                  <a:pt x="801420" y="397509"/>
                </a:lnTo>
                <a:lnTo>
                  <a:pt x="802208" y="397509"/>
                </a:lnTo>
                <a:lnTo>
                  <a:pt x="814718" y="394969"/>
                </a:lnTo>
                <a:lnTo>
                  <a:pt x="806399" y="394969"/>
                </a:lnTo>
                <a:lnTo>
                  <a:pt x="945108" y="320039"/>
                </a:lnTo>
                <a:lnTo>
                  <a:pt x="944143" y="320039"/>
                </a:lnTo>
                <a:lnTo>
                  <a:pt x="943844" y="319104"/>
                </a:lnTo>
                <a:close/>
              </a:path>
              <a:path w="975995" h="807720">
                <a:moveTo>
                  <a:pt x="933919" y="369569"/>
                </a:moveTo>
                <a:lnTo>
                  <a:pt x="806399" y="394969"/>
                </a:lnTo>
                <a:lnTo>
                  <a:pt x="814718" y="394969"/>
                </a:lnTo>
                <a:lnTo>
                  <a:pt x="933564" y="370839"/>
                </a:lnTo>
                <a:lnTo>
                  <a:pt x="934707" y="370839"/>
                </a:lnTo>
                <a:lnTo>
                  <a:pt x="933919" y="369569"/>
                </a:lnTo>
                <a:close/>
              </a:path>
              <a:path w="975995" h="807720">
                <a:moveTo>
                  <a:pt x="944778" y="318769"/>
                </a:moveTo>
                <a:lnTo>
                  <a:pt x="944460" y="318769"/>
                </a:lnTo>
                <a:lnTo>
                  <a:pt x="943844" y="319104"/>
                </a:lnTo>
                <a:lnTo>
                  <a:pt x="944143" y="320039"/>
                </a:lnTo>
                <a:lnTo>
                  <a:pt x="944778" y="318769"/>
                </a:lnTo>
                <a:close/>
              </a:path>
              <a:path w="975995" h="807720">
                <a:moveTo>
                  <a:pt x="945438" y="318769"/>
                </a:moveTo>
                <a:lnTo>
                  <a:pt x="944778" y="318769"/>
                </a:lnTo>
                <a:lnTo>
                  <a:pt x="944143" y="320039"/>
                </a:lnTo>
                <a:lnTo>
                  <a:pt x="945108" y="320039"/>
                </a:lnTo>
                <a:lnTo>
                  <a:pt x="945438" y="318769"/>
                </a:lnTo>
                <a:close/>
              </a:path>
              <a:path w="975995" h="807720">
                <a:moveTo>
                  <a:pt x="939685" y="304799"/>
                </a:moveTo>
                <a:lnTo>
                  <a:pt x="920203" y="306069"/>
                </a:lnTo>
                <a:lnTo>
                  <a:pt x="939749" y="306069"/>
                </a:lnTo>
                <a:lnTo>
                  <a:pt x="939090" y="306112"/>
                </a:lnTo>
                <a:lnTo>
                  <a:pt x="940815" y="311149"/>
                </a:lnTo>
                <a:lnTo>
                  <a:pt x="942517" y="314959"/>
                </a:lnTo>
                <a:lnTo>
                  <a:pt x="943844" y="319104"/>
                </a:lnTo>
                <a:lnTo>
                  <a:pt x="944460" y="318769"/>
                </a:lnTo>
                <a:lnTo>
                  <a:pt x="945438" y="318769"/>
                </a:lnTo>
                <a:lnTo>
                  <a:pt x="943813" y="314959"/>
                </a:lnTo>
                <a:lnTo>
                  <a:pt x="942098" y="309879"/>
                </a:lnTo>
                <a:lnTo>
                  <a:pt x="940358" y="306069"/>
                </a:lnTo>
                <a:lnTo>
                  <a:pt x="939685" y="304799"/>
                </a:lnTo>
                <a:close/>
              </a:path>
              <a:path w="975995" h="807720">
                <a:moveTo>
                  <a:pt x="921959" y="268632"/>
                </a:moveTo>
                <a:lnTo>
                  <a:pt x="909904" y="292099"/>
                </a:lnTo>
                <a:lnTo>
                  <a:pt x="919238" y="307339"/>
                </a:lnTo>
                <a:lnTo>
                  <a:pt x="919873" y="307339"/>
                </a:lnTo>
                <a:lnTo>
                  <a:pt x="939090" y="306112"/>
                </a:lnTo>
                <a:lnTo>
                  <a:pt x="920203" y="306069"/>
                </a:lnTo>
                <a:lnTo>
                  <a:pt x="911313" y="292099"/>
                </a:lnTo>
                <a:lnTo>
                  <a:pt x="923531" y="269239"/>
                </a:lnTo>
                <a:lnTo>
                  <a:pt x="922299" y="269239"/>
                </a:lnTo>
                <a:lnTo>
                  <a:pt x="921959" y="268632"/>
                </a:lnTo>
                <a:close/>
              </a:path>
              <a:path w="975995" h="807720">
                <a:moveTo>
                  <a:pt x="939749" y="306069"/>
                </a:moveTo>
                <a:lnTo>
                  <a:pt x="939076" y="306069"/>
                </a:lnTo>
                <a:lnTo>
                  <a:pt x="939749" y="306069"/>
                </a:lnTo>
                <a:close/>
              </a:path>
              <a:path w="975995" h="807720">
                <a:moveTo>
                  <a:pt x="922299" y="267969"/>
                </a:moveTo>
                <a:lnTo>
                  <a:pt x="921959" y="268632"/>
                </a:lnTo>
                <a:lnTo>
                  <a:pt x="922299" y="269239"/>
                </a:lnTo>
                <a:lnTo>
                  <a:pt x="922908" y="269239"/>
                </a:lnTo>
                <a:lnTo>
                  <a:pt x="922299" y="267969"/>
                </a:lnTo>
                <a:close/>
              </a:path>
              <a:path w="975995" h="807720">
                <a:moveTo>
                  <a:pt x="923531" y="267969"/>
                </a:moveTo>
                <a:lnTo>
                  <a:pt x="922299" y="267969"/>
                </a:lnTo>
                <a:lnTo>
                  <a:pt x="922908" y="269239"/>
                </a:lnTo>
                <a:lnTo>
                  <a:pt x="923531" y="269239"/>
                </a:lnTo>
                <a:lnTo>
                  <a:pt x="923531" y="267969"/>
                </a:lnTo>
                <a:close/>
              </a:path>
              <a:path w="975995" h="807720">
                <a:moveTo>
                  <a:pt x="776477" y="93979"/>
                </a:moveTo>
                <a:lnTo>
                  <a:pt x="775042" y="93979"/>
                </a:lnTo>
                <a:lnTo>
                  <a:pt x="774672" y="94451"/>
                </a:lnTo>
                <a:lnTo>
                  <a:pt x="810202" y="123189"/>
                </a:lnTo>
                <a:lnTo>
                  <a:pt x="843284" y="156209"/>
                </a:lnTo>
                <a:lnTo>
                  <a:pt x="873130" y="190499"/>
                </a:lnTo>
                <a:lnTo>
                  <a:pt x="899537" y="228599"/>
                </a:lnTo>
                <a:lnTo>
                  <a:pt x="921959" y="268632"/>
                </a:lnTo>
                <a:lnTo>
                  <a:pt x="922299" y="267969"/>
                </a:lnTo>
                <a:lnTo>
                  <a:pt x="923531" y="267969"/>
                </a:lnTo>
                <a:lnTo>
                  <a:pt x="900708" y="228599"/>
                </a:lnTo>
                <a:lnTo>
                  <a:pt x="874228" y="190499"/>
                </a:lnTo>
                <a:lnTo>
                  <a:pt x="844295" y="154939"/>
                </a:lnTo>
                <a:lnTo>
                  <a:pt x="811118" y="121919"/>
                </a:lnTo>
                <a:lnTo>
                  <a:pt x="776477" y="93979"/>
                </a:lnTo>
                <a:close/>
              </a:path>
              <a:path w="975995" h="807720">
                <a:moveTo>
                  <a:pt x="164287" y="123189"/>
                </a:moveTo>
                <a:lnTo>
                  <a:pt x="163855" y="123189"/>
                </a:lnTo>
                <a:lnTo>
                  <a:pt x="164312" y="124459"/>
                </a:lnTo>
                <a:lnTo>
                  <a:pt x="163912" y="124850"/>
                </a:lnTo>
                <a:lnTo>
                  <a:pt x="265112" y="205739"/>
                </a:lnTo>
                <a:lnTo>
                  <a:pt x="266052" y="204469"/>
                </a:lnTo>
                <a:lnTo>
                  <a:pt x="261520" y="199389"/>
                </a:lnTo>
                <a:lnTo>
                  <a:pt x="259511" y="199389"/>
                </a:lnTo>
                <a:lnTo>
                  <a:pt x="164287" y="123189"/>
                </a:lnTo>
                <a:close/>
              </a:path>
              <a:path w="975995" h="807720">
                <a:moveTo>
                  <a:pt x="180339" y="109219"/>
                </a:moveTo>
                <a:lnTo>
                  <a:pt x="179654" y="109219"/>
                </a:lnTo>
                <a:lnTo>
                  <a:pt x="179819" y="110489"/>
                </a:lnTo>
                <a:lnTo>
                  <a:pt x="259511" y="199389"/>
                </a:lnTo>
                <a:lnTo>
                  <a:pt x="261520" y="199389"/>
                </a:lnTo>
                <a:lnTo>
                  <a:pt x="181984" y="110489"/>
                </a:lnTo>
                <a:lnTo>
                  <a:pt x="180771" y="110489"/>
                </a:lnTo>
                <a:lnTo>
                  <a:pt x="180339" y="109219"/>
                </a:lnTo>
                <a:close/>
              </a:path>
              <a:path w="975995" h="807720">
                <a:moveTo>
                  <a:pt x="744533" y="74451"/>
                </a:moveTo>
                <a:lnTo>
                  <a:pt x="685799" y="175259"/>
                </a:lnTo>
                <a:lnTo>
                  <a:pt x="686003" y="176529"/>
                </a:lnTo>
                <a:lnTo>
                  <a:pt x="701255" y="186689"/>
                </a:lnTo>
                <a:lnTo>
                  <a:pt x="702182" y="186689"/>
                </a:lnTo>
                <a:lnTo>
                  <a:pt x="704179" y="184149"/>
                </a:lnTo>
                <a:lnTo>
                  <a:pt x="701497" y="184149"/>
                </a:lnTo>
                <a:lnTo>
                  <a:pt x="687323" y="175259"/>
                </a:lnTo>
                <a:lnTo>
                  <a:pt x="746188" y="74929"/>
                </a:lnTo>
                <a:lnTo>
                  <a:pt x="745223" y="74929"/>
                </a:lnTo>
                <a:lnTo>
                  <a:pt x="744533" y="74451"/>
                </a:lnTo>
                <a:close/>
              </a:path>
              <a:path w="975995" h="807720">
                <a:moveTo>
                  <a:pt x="774903" y="92709"/>
                </a:moveTo>
                <a:lnTo>
                  <a:pt x="773950" y="93979"/>
                </a:lnTo>
                <a:lnTo>
                  <a:pt x="701497" y="184149"/>
                </a:lnTo>
                <a:lnTo>
                  <a:pt x="704179" y="184149"/>
                </a:lnTo>
                <a:lnTo>
                  <a:pt x="774672" y="94451"/>
                </a:lnTo>
                <a:lnTo>
                  <a:pt x="774090" y="93979"/>
                </a:lnTo>
                <a:lnTo>
                  <a:pt x="776477" y="93979"/>
                </a:lnTo>
                <a:lnTo>
                  <a:pt x="774903" y="92709"/>
                </a:lnTo>
                <a:close/>
              </a:path>
              <a:path w="975995" h="807720">
                <a:moveTo>
                  <a:pt x="185508" y="105409"/>
                </a:moveTo>
                <a:lnTo>
                  <a:pt x="185051" y="105409"/>
                </a:lnTo>
                <a:lnTo>
                  <a:pt x="185483" y="106679"/>
                </a:lnTo>
                <a:lnTo>
                  <a:pt x="185030" y="107046"/>
                </a:lnTo>
                <a:lnTo>
                  <a:pt x="239001" y="152399"/>
                </a:lnTo>
                <a:lnTo>
                  <a:pt x="240106" y="152399"/>
                </a:lnTo>
                <a:lnTo>
                  <a:pt x="239277" y="149859"/>
                </a:lnTo>
                <a:lnTo>
                  <a:pt x="238023" y="149859"/>
                </a:lnTo>
                <a:lnTo>
                  <a:pt x="185508" y="105409"/>
                </a:lnTo>
                <a:close/>
              </a:path>
              <a:path w="975995" h="807720">
                <a:moveTo>
                  <a:pt x="216636" y="82549"/>
                </a:moveTo>
                <a:lnTo>
                  <a:pt x="215988" y="82549"/>
                </a:lnTo>
                <a:lnTo>
                  <a:pt x="238023" y="149859"/>
                </a:lnTo>
                <a:lnTo>
                  <a:pt x="239277" y="149859"/>
                </a:lnTo>
                <a:lnTo>
                  <a:pt x="217724" y="83819"/>
                </a:lnTo>
                <a:lnTo>
                  <a:pt x="217017" y="83819"/>
                </a:lnTo>
                <a:lnTo>
                  <a:pt x="216636" y="82549"/>
                </a:lnTo>
                <a:close/>
              </a:path>
              <a:path w="975995" h="807720">
                <a:moveTo>
                  <a:pt x="163855" y="123189"/>
                </a:moveTo>
                <a:lnTo>
                  <a:pt x="163423" y="124459"/>
                </a:lnTo>
                <a:lnTo>
                  <a:pt x="163912" y="124850"/>
                </a:lnTo>
                <a:lnTo>
                  <a:pt x="164312" y="124459"/>
                </a:lnTo>
                <a:lnTo>
                  <a:pt x="163855" y="123189"/>
                </a:lnTo>
                <a:close/>
              </a:path>
              <a:path w="975995" h="807720">
                <a:moveTo>
                  <a:pt x="180847" y="109219"/>
                </a:moveTo>
                <a:lnTo>
                  <a:pt x="180339" y="109219"/>
                </a:lnTo>
                <a:lnTo>
                  <a:pt x="180771" y="110489"/>
                </a:lnTo>
                <a:lnTo>
                  <a:pt x="181475" y="109921"/>
                </a:lnTo>
                <a:lnTo>
                  <a:pt x="180847" y="109219"/>
                </a:lnTo>
                <a:close/>
              </a:path>
              <a:path w="975995" h="807720">
                <a:moveTo>
                  <a:pt x="181475" y="109921"/>
                </a:moveTo>
                <a:lnTo>
                  <a:pt x="180771" y="110489"/>
                </a:lnTo>
                <a:lnTo>
                  <a:pt x="181984" y="110489"/>
                </a:lnTo>
                <a:lnTo>
                  <a:pt x="181475" y="109921"/>
                </a:lnTo>
                <a:close/>
              </a:path>
              <a:path w="975995" h="807720">
                <a:moveTo>
                  <a:pt x="185051" y="105409"/>
                </a:moveTo>
                <a:lnTo>
                  <a:pt x="184619" y="105409"/>
                </a:lnTo>
                <a:lnTo>
                  <a:pt x="179895" y="109219"/>
                </a:lnTo>
                <a:lnTo>
                  <a:pt x="180847" y="109219"/>
                </a:lnTo>
                <a:lnTo>
                  <a:pt x="181475" y="109921"/>
                </a:lnTo>
                <a:lnTo>
                  <a:pt x="185030" y="107046"/>
                </a:lnTo>
                <a:lnTo>
                  <a:pt x="184594" y="106679"/>
                </a:lnTo>
                <a:lnTo>
                  <a:pt x="185051" y="105409"/>
                </a:lnTo>
                <a:close/>
              </a:path>
              <a:path w="975995" h="807720">
                <a:moveTo>
                  <a:pt x="515863" y="1269"/>
                </a:moveTo>
                <a:lnTo>
                  <a:pt x="487743" y="1269"/>
                </a:lnTo>
                <a:lnTo>
                  <a:pt x="543822" y="5079"/>
                </a:lnTo>
                <a:lnTo>
                  <a:pt x="599046" y="13969"/>
                </a:lnTo>
                <a:lnTo>
                  <a:pt x="652860" y="30479"/>
                </a:lnTo>
                <a:lnTo>
                  <a:pt x="704710" y="52069"/>
                </a:lnTo>
                <a:lnTo>
                  <a:pt x="704354" y="52069"/>
                </a:lnTo>
                <a:lnTo>
                  <a:pt x="691756" y="93979"/>
                </a:lnTo>
                <a:lnTo>
                  <a:pt x="691895" y="95249"/>
                </a:lnTo>
                <a:lnTo>
                  <a:pt x="703084" y="107949"/>
                </a:lnTo>
                <a:lnTo>
                  <a:pt x="704126" y="107949"/>
                </a:lnTo>
                <a:lnTo>
                  <a:pt x="705250" y="106679"/>
                </a:lnTo>
                <a:lnTo>
                  <a:pt x="703618" y="106679"/>
                </a:lnTo>
                <a:lnTo>
                  <a:pt x="693204" y="93979"/>
                </a:lnTo>
                <a:lnTo>
                  <a:pt x="705688" y="52069"/>
                </a:lnTo>
                <a:lnTo>
                  <a:pt x="705319" y="50799"/>
                </a:lnTo>
                <a:lnTo>
                  <a:pt x="653330" y="29209"/>
                </a:lnTo>
                <a:lnTo>
                  <a:pt x="599365" y="12699"/>
                </a:lnTo>
                <a:lnTo>
                  <a:pt x="543983" y="2539"/>
                </a:lnTo>
                <a:lnTo>
                  <a:pt x="515863" y="1269"/>
                </a:lnTo>
                <a:close/>
              </a:path>
              <a:path w="975995" h="807720">
                <a:moveTo>
                  <a:pt x="185051" y="105409"/>
                </a:moveTo>
                <a:lnTo>
                  <a:pt x="184594" y="106679"/>
                </a:lnTo>
                <a:lnTo>
                  <a:pt x="185030" y="107046"/>
                </a:lnTo>
                <a:lnTo>
                  <a:pt x="185483" y="106679"/>
                </a:lnTo>
                <a:lnTo>
                  <a:pt x="185051" y="105409"/>
                </a:lnTo>
                <a:close/>
              </a:path>
              <a:path w="975995" h="807720">
                <a:moveTo>
                  <a:pt x="737704" y="68579"/>
                </a:moveTo>
                <a:lnTo>
                  <a:pt x="736828" y="68579"/>
                </a:lnTo>
                <a:lnTo>
                  <a:pt x="703618" y="106679"/>
                </a:lnTo>
                <a:lnTo>
                  <a:pt x="705250" y="106679"/>
                </a:lnTo>
                <a:lnTo>
                  <a:pt x="737603" y="70136"/>
                </a:lnTo>
                <a:lnTo>
                  <a:pt x="736980" y="69849"/>
                </a:lnTo>
                <a:lnTo>
                  <a:pt x="740460" y="69849"/>
                </a:lnTo>
                <a:lnTo>
                  <a:pt x="737704" y="68579"/>
                </a:lnTo>
                <a:close/>
              </a:path>
              <a:path w="975995" h="807720">
                <a:moveTo>
                  <a:pt x="322657" y="30479"/>
                </a:moveTo>
                <a:lnTo>
                  <a:pt x="321297" y="30479"/>
                </a:lnTo>
                <a:lnTo>
                  <a:pt x="320726" y="30719"/>
                </a:lnTo>
                <a:lnTo>
                  <a:pt x="380149" y="100329"/>
                </a:lnTo>
                <a:lnTo>
                  <a:pt x="380999" y="101599"/>
                </a:lnTo>
                <a:lnTo>
                  <a:pt x="381342" y="100329"/>
                </a:lnTo>
                <a:lnTo>
                  <a:pt x="380681" y="97789"/>
                </a:lnTo>
                <a:lnTo>
                  <a:pt x="379247" y="97789"/>
                </a:lnTo>
                <a:lnTo>
                  <a:pt x="322657" y="30479"/>
                </a:lnTo>
                <a:close/>
              </a:path>
              <a:path w="975995" h="807720">
                <a:moveTo>
                  <a:pt x="381393" y="11429"/>
                </a:moveTo>
                <a:lnTo>
                  <a:pt x="380733" y="11429"/>
                </a:lnTo>
                <a:lnTo>
                  <a:pt x="374192" y="12699"/>
                </a:lnTo>
                <a:lnTo>
                  <a:pt x="367690" y="15239"/>
                </a:lnTo>
                <a:lnTo>
                  <a:pt x="361238" y="16509"/>
                </a:lnTo>
                <a:lnTo>
                  <a:pt x="360743" y="17779"/>
                </a:lnTo>
                <a:lnTo>
                  <a:pt x="365429" y="44449"/>
                </a:lnTo>
                <a:lnTo>
                  <a:pt x="379247" y="97789"/>
                </a:lnTo>
                <a:lnTo>
                  <a:pt x="380681" y="97789"/>
                </a:lnTo>
                <a:lnTo>
                  <a:pt x="366788" y="44449"/>
                </a:lnTo>
                <a:lnTo>
                  <a:pt x="362315" y="17779"/>
                </a:lnTo>
                <a:lnTo>
                  <a:pt x="361429" y="17779"/>
                </a:lnTo>
                <a:lnTo>
                  <a:pt x="362102" y="16509"/>
                </a:lnTo>
                <a:lnTo>
                  <a:pt x="368033" y="16509"/>
                </a:lnTo>
                <a:lnTo>
                  <a:pt x="374510" y="13969"/>
                </a:lnTo>
                <a:lnTo>
                  <a:pt x="380486" y="12807"/>
                </a:lnTo>
                <a:lnTo>
                  <a:pt x="382505" y="12699"/>
                </a:lnTo>
                <a:lnTo>
                  <a:pt x="381393" y="11429"/>
                </a:lnTo>
                <a:close/>
              </a:path>
              <a:path w="975995" h="807720">
                <a:moveTo>
                  <a:pt x="775042" y="93979"/>
                </a:moveTo>
                <a:lnTo>
                  <a:pt x="774090" y="93979"/>
                </a:lnTo>
                <a:lnTo>
                  <a:pt x="774672" y="94451"/>
                </a:lnTo>
                <a:lnTo>
                  <a:pt x="775042" y="93979"/>
                </a:lnTo>
                <a:close/>
              </a:path>
              <a:path w="975995" h="807720">
                <a:moveTo>
                  <a:pt x="217309" y="82549"/>
                </a:moveTo>
                <a:lnTo>
                  <a:pt x="216636" y="82549"/>
                </a:lnTo>
                <a:lnTo>
                  <a:pt x="217017" y="83819"/>
                </a:lnTo>
                <a:lnTo>
                  <a:pt x="217598" y="83434"/>
                </a:lnTo>
                <a:lnTo>
                  <a:pt x="217309" y="82549"/>
                </a:lnTo>
                <a:close/>
              </a:path>
              <a:path w="975995" h="807720">
                <a:moveTo>
                  <a:pt x="217598" y="83434"/>
                </a:moveTo>
                <a:lnTo>
                  <a:pt x="217017" y="83819"/>
                </a:lnTo>
                <a:lnTo>
                  <a:pt x="217724" y="83819"/>
                </a:lnTo>
                <a:lnTo>
                  <a:pt x="217598" y="83434"/>
                </a:lnTo>
                <a:close/>
              </a:path>
              <a:path w="975995" h="807720">
                <a:moveTo>
                  <a:pt x="321589" y="29209"/>
                </a:moveTo>
                <a:lnTo>
                  <a:pt x="320814" y="29209"/>
                </a:lnTo>
                <a:lnTo>
                  <a:pt x="293508" y="40639"/>
                </a:lnTo>
                <a:lnTo>
                  <a:pt x="266934" y="52069"/>
                </a:lnTo>
                <a:lnTo>
                  <a:pt x="241161" y="67309"/>
                </a:lnTo>
                <a:lnTo>
                  <a:pt x="216255" y="82549"/>
                </a:lnTo>
                <a:lnTo>
                  <a:pt x="217309" y="82549"/>
                </a:lnTo>
                <a:lnTo>
                  <a:pt x="217598" y="83434"/>
                </a:lnTo>
                <a:lnTo>
                  <a:pt x="241860" y="67309"/>
                </a:lnTo>
                <a:lnTo>
                  <a:pt x="267562" y="53339"/>
                </a:lnTo>
                <a:lnTo>
                  <a:pt x="294061" y="41909"/>
                </a:lnTo>
                <a:lnTo>
                  <a:pt x="320726" y="30719"/>
                </a:lnTo>
                <a:lnTo>
                  <a:pt x="320522" y="30479"/>
                </a:lnTo>
                <a:lnTo>
                  <a:pt x="322657" y="30479"/>
                </a:lnTo>
                <a:lnTo>
                  <a:pt x="321589" y="29209"/>
                </a:lnTo>
                <a:close/>
              </a:path>
              <a:path w="975995" h="807720">
                <a:moveTo>
                  <a:pt x="744994" y="73659"/>
                </a:moveTo>
                <a:lnTo>
                  <a:pt x="744533" y="74451"/>
                </a:lnTo>
                <a:lnTo>
                  <a:pt x="745223" y="74929"/>
                </a:lnTo>
                <a:lnTo>
                  <a:pt x="745591" y="74929"/>
                </a:lnTo>
                <a:lnTo>
                  <a:pt x="744994" y="73659"/>
                </a:lnTo>
                <a:close/>
              </a:path>
              <a:path w="975995" h="807720">
                <a:moveTo>
                  <a:pt x="745947" y="73659"/>
                </a:moveTo>
                <a:lnTo>
                  <a:pt x="744994" y="73659"/>
                </a:lnTo>
                <a:lnTo>
                  <a:pt x="745591" y="74929"/>
                </a:lnTo>
                <a:lnTo>
                  <a:pt x="746188" y="74929"/>
                </a:lnTo>
                <a:lnTo>
                  <a:pt x="745947" y="73659"/>
                </a:lnTo>
                <a:close/>
              </a:path>
              <a:path w="975995" h="807720">
                <a:moveTo>
                  <a:pt x="740460" y="69849"/>
                </a:moveTo>
                <a:lnTo>
                  <a:pt x="737857" y="69849"/>
                </a:lnTo>
                <a:lnTo>
                  <a:pt x="737603" y="70136"/>
                </a:lnTo>
                <a:lnTo>
                  <a:pt x="739736" y="71119"/>
                </a:lnTo>
                <a:lnTo>
                  <a:pt x="744533" y="74451"/>
                </a:lnTo>
                <a:lnTo>
                  <a:pt x="744994" y="73659"/>
                </a:lnTo>
                <a:lnTo>
                  <a:pt x="745947" y="73659"/>
                </a:lnTo>
                <a:lnTo>
                  <a:pt x="740460" y="69849"/>
                </a:lnTo>
                <a:close/>
              </a:path>
              <a:path w="975995" h="807720">
                <a:moveTo>
                  <a:pt x="737857" y="69849"/>
                </a:moveTo>
                <a:lnTo>
                  <a:pt x="736980" y="69849"/>
                </a:lnTo>
                <a:lnTo>
                  <a:pt x="737603" y="70136"/>
                </a:lnTo>
                <a:lnTo>
                  <a:pt x="737857" y="69849"/>
                </a:lnTo>
                <a:close/>
              </a:path>
              <a:path w="975995" h="807720">
                <a:moveTo>
                  <a:pt x="412445" y="6349"/>
                </a:moveTo>
                <a:lnTo>
                  <a:pt x="411810" y="6349"/>
                </a:lnTo>
                <a:lnTo>
                  <a:pt x="425869" y="38099"/>
                </a:lnTo>
                <a:lnTo>
                  <a:pt x="426592" y="38099"/>
                </a:lnTo>
                <a:lnTo>
                  <a:pt x="441159" y="36829"/>
                </a:lnTo>
                <a:lnTo>
                  <a:pt x="426923" y="36829"/>
                </a:lnTo>
                <a:lnTo>
                  <a:pt x="413644" y="7619"/>
                </a:lnTo>
                <a:lnTo>
                  <a:pt x="412546" y="7619"/>
                </a:lnTo>
                <a:lnTo>
                  <a:pt x="412445" y="6349"/>
                </a:lnTo>
                <a:close/>
              </a:path>
              <a:path w="975995" h="807720">
                <a:moveTo>
                  <a:pt x="440740" y="2539"/>
                </a:moveTo>
                <a:lnTo>
                  <a:pt x="440029" y="2539"/>
                </a:lnTo>
                <a:lnTo>
                  <a:pt x="440359" y="35559"/>
                </a:lnTo>
                <a:lnTo>
                  <a:pt x="426923" y="36829"/>
                </a:lnTo>
                <a:lnTo>
                  <a:pt x="441159" y="36829"/>
                </a:lnTo>
                <a:lnTo>
                  <a:pt x="441744" y="35559"/>
                </a:lnTo>
                <a:lnTo>
                  <a:pt x="441438" y="3809"/>
                </a:lnTo>
                <a:lnTo>
                  <a:pt x="440804" y="3809"/>
                </a:lnTo>
                <a:lnTo>
                  <a:pt x="440740" y="2539"/>
                </a:lnTo>
                <a:close/>
              </a:path>
              <a:path w="975995" h="807720">
                <a:moveTo>
                  <a:pt x="321297" y="30479"/>
                </a:moveTo>
                <a:lnTo>
                  <a:pt x="320522" y="30479"/>
                </a:lnTo>
                <a:lnTo>
                  <a:pt x="320726" y="30719"/>
                </a:lnTo>
                <a:lnTo>
                  <a:pt x="321297" y="30479"/>
                </a:lnTo>
                <a:close/>
              </a:path>
              <a:path w="975995" h="807720">
                <a:moveTo>
                  <a:pt x="382505" y="12699"/>
                </a:moveTo>
                <a:lnTo>
                  <a:pt x="381038" y="12699"/>
                </a:lnTo>
                <a:lnTo>
                  <a:pt x="380486" y="12807"/>
                </a:lnTo>
                <a:lnTo>
                  <a:pt x="390588" y="24129"/>
                </a:lnTo>
                <a:lnTo>
                  <a:pt x="406171" y="24129"/>
                </a:lnTo>
                <a:lnTo>
                  <a:pt x="406336" y="22859"/>
                </a:lnTo>
                <a:lnTo>
                  <a:pt x="391401" y="22859"/>
                </a:lnTo>
                <a:lnTo>
                  <a:pt x="382505" y="12699"/>
                </a:lnTo>
                <a:close/>
              </a:path>
              <a:path w="975995" h="807720">
                <a:moveTo>
                  <a:pt x="404088" y="7619"/>
                </a:moveTo>
                <a:lnTo>
                  <a:pt x="403415" y="7619"/>
                </a:lnTo>
                <a:lnTo>
                  <a:pt x="404888" y="22859"/>
                </a:lnTo>
                <a:lnTo>
                  <a:pt x="406336" y="22859"/>
                </a:lnTo>
                <a:lnTo>
                  <a:pt x="404916" y="8889"/>
                </a:lnTo>
                <a:lnTo>
                  <a:pt x="404228" y="8889"/>
                </a:lnTo>
                <a:lnTo>
                  <a:pt x="404088" y="7619"/>
                </a:lnTo>
                <a:close/>
              </a:path>
              <a:path w="975995" h="807720">
                <a:moveTo>
                  <a:pt x="362102" y="16509"/>
                </a:moveTo>
                <a:lnTo>
                  <a:pt x="361429" y="17779"/>
                </a:lnTo>
                <a:lnTo>
                  <a:pt x="361594" y="17779"/>
                </a:lnTo>
                <a:lnTo>
                  <a:pt x="362292" y="17642"/>
                </a:lnTo>
                <a:lnTo>
                  <a:pt x="362102" y="16509"/>
                </a:lnTo>
                <a:close/>
              </a:path>
              <a:path w="975995" h="807720">
                <a:moveTo>
                  <a:pt x="362292" y="17642"/>
                </a:moveTo>
                <a:lnTo>
                  <a:pt x="361594" y="17779"/>
                </a:lnTo>
                <a:lnTo>
                  <a:pt x="362315" y="17779"/>
                </a:lnTo>
                <a:lnTo>
                  <a:pt x="362292" y="17642"/>
                </a:lnTo>
                <a:close/>
              </a:path>
              <a:path w="975995" h="807720">
                <a:moveTo>
                  <a:pt x="368033" y="16509"/>
                </a:moveTo>
                <a:lnTo>
                  <a:pt x="362102" y="16509"/>
                </a:lnTo>
                <a:lnTo>
                  <a:pt x="362292" y="17642"/>
                </a:lnTo>
                <a:lnTo>
                  <a:pt x="368033" y="16509"/>
                </a:lnTo>
                <a:close/>
              </a:path>
              <a:path w="975995" h="807720">
                <a:moveTo>
                  <a:pt x="381038" y="12699"/>
                </a:moveTo>
                <a:lnTo>
                  <a:pt x="380390" y="12699"/>
                </a:lnTo>
                <a:lnTo>
                  <a:pt x="381038" y="12699"/>
                </a:lnTo>
                <a:close/>
              </a:path>
              <a:path w="975995" h="807720">
                <a:moveTo>
                  <a:pt x="404787" y="7619"/>
                </a:moveTo>
                <a:lnTo>
                  <a:pt x="404088" y="7619"/>
                </a:lnTo>
                <a:lnTo>
                  <a:pt x="404228" y="8889"/>
                </a:lnTo>
                <a:lnTo>
                  <a:pt x="404900" y="8736"/>
                </a:lnTo>
                <a:lnTo>
                  <a:pt x="404787" y="7619"/>
                </a:lnTo>
                <a:close/>
              </a:path>
              <a:path w="975995" h="807720">
                <a:moveTo>
                  <a:pt x="404900" y="8736"/>
                </a:moveTo>
                <a:lnTo>
                  <a:pt x="404228" y="8889"/>
                </a:lnTo>
                <a:lnTo>
                  <a:pt x="404916" y="8889"/>
                </a:lnTo>
                <a:lnTo>
                  <a:pt x="404900" y="8736"/>
                </a:lnTo>
                <a:close/>
              </a:path>
              <a:path w="975995" h="807720">
                <a:moveTo>
                  <a:pt x="409778" y="7619"/>
                </a:moveTo>
                <a:lnTo>
                  <a:pt x="404787" y="7619"/>
                </a:lnTo>
                <a:lnTo>
                  <a:pt x="404900" y="8736"/>
                </a:lnTo>
                <a:lnTo>
                  <a:pt x="409778" y="7619"/>
                </a:lnTo>
                <a:close/>
              </a:path>
              <a:path w="975995" h="807720">
                <a:moveTo>
                  <a:pt x="412330" y="5079"/>
                </a:moveTo>
                <a:lnTo>
                  <a:pt x="406768" y="6349"/>
                </a:lnTo>
                <a:lnTo>
                  <a:pt x="403974" y="7619"/>
                </a:lnTo>
                <a:lnTo>
                  <a:pt x="412372" y="7619"/>
                </a:lnTo>
                <a:lnTo>
                  <a:pt x="411810" y="6349"/>
                </a:lnTo>
                <a:lnTo>
                  <a:pt x="413067" y="6349"/>
                </a:lnTo>
                <a:lnTo>
                  <a:pt x="412330" y="5079"/>
                </a:lnTo>
                <a:close/>
              </a:path>
              <a:path w="975995" h="807720">
                <a:moveTo>
                  <a:pt x="413067" y="6349"/>
                </a:moveTo>
                <a:lnTo>
                  <a:pt x="412445" y="6349"/>
                </a:lnTo>
                <a:lnTo>
                  <a:pt x="412546" y="7619"/>
                </a:lnTo>
                <a:lnTo>
                  <a:pt x="413644" y="7619"/>
                </a:lnTo>
                <a:lnTo>
                  <a:pt x="413067" y="6349"/>
                </a:lnTo>
                <a:close/>
              </a:path>
              <a:path w="975995" h="807720">
                <a:moveTo>
                  <a:pt x="441426" y="2539"/>
                </a:moveTo>
                <a:lnTo>
                  <a:pt x="440740" y="2539"/>
                </a:lnTo>
                <a:lnTo>
                  <a:pt x="440804" y="3809"/>
                </a:lnTo>
                <a:lnTo>
                  <a:pt x="441438" y="3741"/>
                </a:lnTo>
                <a:lnTo>
                  <a:pt x="441426" y="2539"/>
                </a:lnTo>
                <a:close/>
              </a:path>
              <a:path w="975995" h="807720">
                <a:moveTo>
                  <a:pt x="441438" y="3741"/>
                </a:moveTo>
                <a:lnTo>
                  <a:pt x="440804" y="3809"/>
                </a:lnTo>
                <a:lnTo>
                  <a:pt x="441438" y="3809"/>
                </a:lnTo>
                <a:close/>
              </a:path>
              <a:path w="975995" h="807720">
                <a:moveTo>
                  <a:pt x="487743" y="0"/>
                </a:moveTo>
                <a:lnTo>
                  <a:pt x="464213" y="0"/>
                </a:lnTo>
                <a:lnTo>
                  <a:pt x="440664" y="2539"/>
                </a:lnTo>
                <a:lnTo>
                  <a:pt x="441426" y="2539"/>
                </a:lnTo>
                <a:lnTo>
                  <a:pt x="441438" y="3741"/>
                </a:lnTo>
                <a:lnTo>
                  <a:pt x="464273" y="1269"/>
                </a:lnTo>
                <a:lnTo>
                  <a:pt x="515863" y="1269"/>
                </a:lnTo>
                <a:lnTo>
                  <a:pt x="487743" y="0"/>
                </a:lnTo>
                <a:close/>
              </a:path>
            </a:pathLst>
          </a:custGeom>
          <a:solidFill>
            <a:srgbClr val="FFFFFF"/>
          </a:solidFill>
        </p:spPr>
        <p:txBody>
          <a:bodyPr wrap="square" lIns="0" tIns="0" rIns="0" bIns="0" rtlCol="0"/>
          <a:lstStyle/>
          <a:p>
            <a:endParaRPr/>
          </a:p>
        </p:txBody>
      </p:sp>
      <p:sp>
        <p:nvSpPr>
          <p:cNvPr id="156" name="object 156"/>
          <p:cNvSpPr/>
          <p:nvPr/>
        </p:nvSpPr>
        <p:spPr>
          <a:xfrm>
            <a:off x="4741029" y="9293815"/>
            <a:ext cx="44450" cy="44450"/>
          </a:xfrm>
          <a:custGeom>
            <a:avLst/>
            <a:gdLst/>
            <a:ahLst/>
            <a:cxnLst/>
            <a:rect l="l" t="t" r="r" b="b"/>
            <a:pathLst>
              <a:path w="44450" h="44450">
                <a:moveTo>
                  <a:pt x="21945" y="0"/>
                </a:moveTo>
                <a:lnTo>
                  <a:pt x="13405" y="1722"/>
                </a:lnTo>
                <a:lnTo>
                  <a:pt x="6429" y="6419"/>
                </a:lnTo>
                <a:lnTo>
                  <a:pt x="1725" y="13383"/>
                </a:lnTo>
                <a:lnTo>
                  <a:pt x="0" y="21907"/>
                </a:lnTo>
                <a:lnTo>
                  <a:pt x="1725" y="30433"/>
                </a:lnTo>
                <a:lnTo>
                  <a:pt x="6429" y="37401"/>
                </a:lnTo>
                <a:lnTo>
                  <a:pt x="13405" y="42102"/>
                </a:lnTo>
                <a:lnTo>
                  <a:pt x="21945" y="43827"/>
                </a:lnTo>
                <a:lnTo>
                  <a:pt x="28790" y="42443"/>
                </a:lnTo>
                <a:lnTo>
                  <a:pt x="21945" y="42443"/>
                </a:lnTo>
                <a:lnTo>
                  <a:pt x="13953" y="40815"/>
                </a:lnTo>
                <a:lnTo>
                  <a:pt x="7427" y="36409"/>
                </a:lnTo>
                <a:lnTo>
                  <a:pt x="3023" y="29886"/>
                </a:lnTo>
                <a:lnTo>
                  <a:pt x="1397" y="21907"/>
                </a:lnTo>
                <a:lnTo>
                  <a:pt x="3023" y="13930"/>
                </a:lnTo>
                <a:lnTo>
                  <a:pt x="7427" y="7412"/>
                </a:lnTo>
                <a:lnTo>
                  <a:pt x="13953" y="3010"/>
                </a:lnTo>
                <a:lnTo>
                  <a:pt x="21945" y="1384"/>
                </a:lnTo>
                <a:lnTo>
                  <a:pt x="28794" y="1384"/>
                </a:lnTo>
                <a:lnTo>
                  <a:pt x="21945" y="0"/>
                </a:lnTo>
                <a:close/>
              </a:path>
              <a:path w="44450" h="44450">
                <a:moveTo>
                  <a:pt x="28794" y="1384"/>
                </a:moveTo>
                <a:lnTo>
                  <a:pt x="21945" y="1384"/>
                </a:lnTo>
                <a:lnTo>
                  <a:pt x="29929" y="3010"/>
                </a:lnTo>
                <a:lnTo>
                  <a:pt x="36450" y="7412"/>
                </a:lnTo>
                <a:lnTo>
                  <a:pt x="40849" y="13930"/>
                </a:lnTo>
                <a:lnTo>
                  <a:pt x="42468" y="21907"/>
                </a:lnTo>
                <a:lnTo>
                  <a:pt x="40849" y="29886"/>
                </a:lnTo>
                <a:lnTo>
                  <a:pt x="36450" y="36409"/>
                </a:lnTo>
                <a:lnTo>
                  <a:pt x="29929" y="40815"/>
                </a:lnTo>
                <a:lnTo>
                  <a:pt x="21945" y="42443"/>
                </a:lnTo>
                <a:lnTo>
                  <a:pt x="28790" y="42443"/>
                </a:lnTo>
                <a:lnTo>
                  <a:pt x="30474" y="42102"/>
                </a:lnTo>
                <a:lnTo>
                  <a:pt x="37438" y="37401"/>
                </a:lnTo>
                <a:lnTo>
                  <a:pt x="42132" y="30433"/>
                </a:lnTo>
                <a:lnTo>
                  <a:pt x="43853" y="21907"/>
                </a:lnTo>
                <a:lnTo>
                  <a:pt x="42130" y="13383"/>
                </a:lnTo>
                <a:lnTo>
                  <a:pt x="37433" y="6419"/>
                </a:lnTo>
                <a:lnTo>
                  <a:pt x="30469" y="1722"/>
                </a:lnTo>
                <a:lnTo>
                  <a:pt x="28794" y="1384"/>
                </a:lnTo>
                <a:close/>
              </a:path>
            </a:pathLst>
          </a:custGeom>
          <a:solidFill>
            <a:srgbClr val="FFFFFF"/>
          </a:solidFill>
        </p:spPr>
        <p:txBody>
          <a:bodyPr wrap="square" lIns="0" tIns="0" rIns="0" bIns="0" rtlCol="0"/>
          <a:lstStyle/>
          <a:p>
            <a:endParaRPr/>
          </a:p>
        </p:txBody>
      </p:sp>
      <p:sp>
        <p:nvSpPr>
          <p:cNvPr id="157" name="object 157"/>
          <p:cNvSpPr/>
          <p:nvPr/>
        </p:nvSpPr>
        <p:spPr>
          <a:xfrm>
            <a:off x="4557659" y="7997654"/>
            <a:ext cx="975994" cy="673100"/>
          </a:xfrm>
          <a:custGeom>
            <a:avLst/>
            <a:gdLst/>
            <a:ahLst/>
            <a:cxnLst/>
            <a:rect l="l" t="t" r="r" b="b"/>
            <a:pathLst>
              <a:path w="975995" h="673100">
                <a:moveTo>
                  <a:pt x="308073" y="637720"/>
                </a:moveTo>
                <a:lnTo>
                  <a:pt x="307987" y="638810"/>
                </a:lnTo>
                <a:lnTo>
                  <a:pt x="307035" y="638810"/>
                </a:lnTo>
                <a:lnTo>
                  <a:pt x="350854" y="654050"/>
                </a:lnTo>
                <a:lnTo>
                  <a:pt x="395774" y="665480"/>
                </a:lnTo>
                <a:lnTo>
                  <a:pt x="441493" y="671830"/>
                </a:lnTo>
                <a:lnTo>
                  <a:pt x="487705" y="673100"/>
                </a:lnTo>
                <a:lnTo>
                  <a:pt x="507974" y="673100"/>
                </a:lnTo>
                <a:lnTo>
                  <a:pt x="508145" y="671830"/>
                </a:lnTo>
                <a:lnTo>
                  <a:pt x="487705" y="671830"/>
                </a:lnTo>
                <a:lnTo>
                  <a:pt x="441624" y="670560"/>
                </a:lnTo>
                <a:lnTo>
                  <a:pt x="396035" y="664210"/>
                </a:lnTo>
                <a:lnTo>
                  <a:pt x="351243" y="652780"/>
                </a:lnTo>
                <a:lnTo>
                  <a:pt x="308073" y="637720"/>
                </a:lnTo>
                <a:close/>
              </a:path>
              <a:path w="975995" h="673100">
                <a:moveTo>
                  <a:pt x="522808" y="572770"/>
                </a:moveTo>
                <a:lnTo>
                  <a:pt x="521487" y="572770"/>
                </a:lnTo>
                <a:lnTo>
                  <a:pt x="507974" y="673100"/>
                </a:lnTo>
                <a:lnTo>
                  <a:pt x="508660" y="673100"/>
                </a:lnTo>
                <a:lnTo>
                  <a:pt x="508622" y="671830"/>
                </a:lnTo>
                <a:lnTo>
                  <a:pt x="509517" y="671830"/>
                </a:lnTo>
                <a:lnTo>
                  <a:pt x="522541" y="575310"/>
                </a:lnTo>
                <a:lnTo>
                  <a:pt x="523989" y="575310"/>
                </a:lnTo>
                <a:lnTo>
                  <a:pt x="522808" y="572770"/>
                </a:lnTo>
                <a:close/>
              </a:path>
              <a:path w="975995" h="673100">
                <a:moveTo>
                  <a:pt x="509517" y="671830"/>
                </a:moveTo>
                <a:lnTo>
                  <a:pt x="508622" y="671830"/>
                </a:lnTo>
                <a:lnTo>
                  <a:pt x="508660" y="673100"/>
                </a:lnTo>
                <a:lnTo>
                  <a:pt x="509346" y="673100"/>
                </a:lnTo>
                <a:lnTo>
                  <a:pt x="509517" y="671830"/>
                </a:lnTo>
                <a:close/>
              </a:path>
              <a:path w="975995" h="673100">
                <a:moveTo>
                  <a:pt x="584200" y="615950"/>
                </a:moveTo>
                <a:lnTo>
                  <a:pt x="582993" y="615950"/>
                </a:lnTo>
                <a:lnTo>
                  <a:pt x="593534" y="661670"/>
                </a:lnTo>
                <a:lnTo>
                  <a:pt x="594220" y="661670"/>
                </a:lnTo>
                <a:lnTo>
                  <a:pt x="594067" y="660400"/>
                </a:lnTo>
                <a:lnTo>
                  <a:pt x="594564" y="660263"/>
                </a:lnTo>
                <a:lnTo>
                  <a:pt x="584200" y="615950"/>
                </a:lnTo>
                <a:close/>
              </a:path>
              <a:path w="975995" h="673100">
                <a:moveTo>
                  <a:pt x="594564" y="660263"/>
                </a:moveTo>
                <a:lnTo>
                  <a:pt x="594067" y="660400"/>
                </a:lnTo>
                <a:lnTo>
                  <a:pt x="594220" y="661670"/>
                </a:lnTo>
                <a:lnTo>
                  <a:pt x="594360" y="661670"/>
                </a:lnTo>
                <a:lnTo>
                  <a:pt x="594861" y="661532"/>
                </a:lnTo>
                <a:lnTo>
                  <a:pt x="594564" y="660263"/>
                </a:lnTo>
                <a:close/>
              </a:path>
              <a:path w="975995" h="673100">
                <a:moveTo>
                  <a:pt x="594861" y="661532"/>
                </a:moveTo>
                <a:lnTo>
                  <a:pt x="594360" y="661670"/>
                </a:lnTo>
                <a:lnTo>
                  <a:pt x="594893" y="661670"/>
                </a:lnTo>
                <a:lnTo>
                  <a:pt x="594861" y="661532"/>
                </a:lnTo>
                <a:close/>
              </a:path>
              <a:path w="975995" h="673100">
                <a:moveTo>
                  <a:pt x="804934" y="554276"/>
                </a:moveTo>
                <a:lnTo>
                  <a:pt x="767823" y="584200"/>
                </a:lnTo>
                <a:lnTo>
                  <a:pt x="727456" y="609600"/>
                </a:lnTo>
                <a:lnTo>
                  <a:pt x="684835" y="631190"/>
                </a:lnTo>
                <a:lnTo>
                  <a:pt x="640269" y="647700"/>
                </a:lnTo>
                <a:lnTo>
                  <a:pt x="594564" y="660263"/>
                </a:lnTo>
                <a:lnTo>
                  <a:pt x="594861" y="661532"/>
                </a:lnTo>
                <a:lnTo>
                  <a:pt x="640697" y="648970"/>
                </a:lnTo>
                <a:lnTo>
                  <a:pt x="685393" y="632460"/>
                </a:lnTo>
                <a:lnTo>
                  <a:pt x="728138" y="610870"/>
                </a:lnTo>
                <a:lnTo>
                  <a:pt x="768619" y="584200"/>
                </a:lnTo>
                <a:lnTo>
                  <a:pt x="806526" y="554990"/>
                </a:lnTo>
                <a:lnTo>
                  <a:pt x="805548" y="554990"/>
                </a:lnTo>
                <a:lnTo>
                  <a:pt x="804934" y="554276"/>
                </a:lnTo>
                <a:close/>
              </a:path>
              <a:path w="975995" h="673100">
                <a:moveTo>
                  <a:pt x="523989" y="575310"/>
                </a:moveTo>
                <a:lnTo>
                  <a:pt x="522541" y="575310"/>
                </a:lnTo>
                <a:lnTo>
                  <a:pt x="552005" y="638810"/>
                </a:lnTo>
                <a:lnTo>
                  <a:pt x="552729" y="640080"/>
                </a:lnTo>
                <a:lnTo>
                  <a:pt x="553313" y="638810"/>
                </a:lnTo>
                <a:lnTo>
                  <a:pt x="553767" y="636270"/>
                </a:lnTo>
                <a:lnTo>
                  <a:pt x="552335" y="636270"/>
                </a:lnTo>
                <a:lnTo>
                  <a:pt x="523989" y="575310"/>
                </a:lnTo>
                <a:close/>
              </a:path>
              <a:path w="975995" h="673100">
                <a:moveTo>
                  <a:pt x="314325" y="558800"/>
                </a:moveTo>
                <a:lnTo>
                  <a:pt x="312889" y="558800"/>
                </a:lnTo>
                <a:lnTo>
                  <a:pt x="306603" y="638810"/>
                </a:lnTo>
                <a:lnTo>
                  <a:pt x="307289" y="638810"/>
                </a:lnTo>
                <a:lnTo>
                  <a:pt x="307555" y="637540"/>
                </a:lnTo>
                <a:lnTo>
                  <a:pt x="308088" y="637540"/>
                </a:lnTo>
                <a:lnTo>
                  <a:pt x="314325" y="558800"/>
                </a:lnTo>
                <a:close/>
              </a:path>
              <a:path w="975995" h="673100">
                <a:moveTo>
                  <a:pt x="307555" y="637540"/>
                </a:moveTo>
                <a:lnTo>
                  <a:pt x="307289" y="638810"/>
                </a:lnTo>
                <a:lnTo>
                  <a:pt x="307987" y="638810"/>
                </a:lnTo>
                <a:lnTo>
                  <a:pt x="308073" y="637720"/>
                </a:lnTo>
                <a:lnTo>
                  <a:pt x="307555" y="637540"/>
                </a:lnTo>
                <a:close/>
              </a:path>
              <a:path w="975995" h="673100">
                <a:moveTo>
                  <a:pt x="308088" y="637540"/>
                </a:moveTo>
                <a:lnTo>
                  <a:pt x="307555" y="637540"/>
                </a:lnTo>
                <a:lnTo>
                  <a:pt x="308073" y="637720"/>
                </a:lnTo>
                <a:lnTo>
                  <a:pt x="308088" y="637540"/>
                </a:lnTo>
                <a:close/>
              </a:path>
              <a:path w="975995" h="673100">
                <a:moveTo>
                  <a:pt x="583476" y="614680"/>
                </a:moveTo>
                <a:lnTo>
                  <a:pt x="556298" y="617220"/>
                </a:lnTo>
                <a:lnTo>
                  <a:pt x="555663" y="617220"/>
                </a:lnTo>
                <a:lnTo>
                  <a:pt x="552335" y="636270"/>
                </a:lnTo>
                <a:lnTo>
                  <a:pt x="553767" y="636270"/>
                </a:lnTo>
                <a:lnTo>
                  <a:pt x="556945" y="618490"/>
                </a:lnTo>
                <a:lnTo>
                  <a:pt x="582993" y="615950"/>
                </a:lnTo>
                <a:lnTo>
                  <a:pt x="584200" y="615950"/>
                </a:lnTo>
                <a:lnTo>
                  <a:pt x="583476" y="614680"/>
                </a:lnTo>
                <a:close/>
              </a:path>
              <a:path w="975995" h="673100">
                <a:moveTo>
                  <a:pt x="12407" y="292100"/>
                </a:moveTo>
                <a:lnTo>
                  <a:pt x="11734" y="292100"/>
                </a:lnTo>
                <a:lnTo>
                  <a:pt x="22582" y="332740"/>
                </a:lnTo>
                <a:lnTo>
                  <a:pt x="36815" y="372110"/>
                </a:lnTo>
                <a:lnTo>
                  <a:pt x="54341" y="410210"/>
                </a:lnTo>
                <a:lnTo>
                  <a:pt x="75069" y="445770"/>
                </a:lnTo>
                <a:lnTo>
                  <a:pt x="98287" y="480060"/>
                </a:lnTo>
                <a:lnTo>
                  <a:pt x="124186" y="510540"/>
                </a:lnTo>
                <a:lnTo>
                  <a:pt x="152629" y="539750"/>
                </a:lnTo>
                <a:lnTo>
                  <a:pt x="183476" y="567690"/>
                </a:lnTo>
                <a:lnTo>
                  <a:pt x="189572" y="571500"/>
                </a:lnTo>
                <a:lnTo>
                  <a:pt x="201988" y="581660"/>
                </a:lnTo>
                <a:lnTo>
                  <a:pt x="208305" y="585470"/>
                </a:lnTo>
                <a:lnTo>
                  <a:pt x="208699" y="585470"/>
                </a:lnTo>
                <a:lnTo>
                  <a:pt x="208292" y="584200"/>
                </a:lnTo>
                <a:lnTo>
                  <a:pt x="208661" y="583939"/>
                </a:lnTo>
                <a:lnTo>
                  <a:pt x="202799" y="580390"/>
                </a:lnTo>
                <a:lnTo>
                  <a:pt x="196573" y="575310"/>
                </a:lnTo>
                <a:lnTo>
                  <a:pt x="190419" y="571500"/>
                </a:lnTo>
                <a:lnTo>
                  <a:pt x="153578" y="539750"/>
                </a:lnTo>
                <a:lnTo>
                  <a:pt x="125218" y="510540"/>
                </a:lnTo>
                <a:lnTo>
                  <a:pt x="99397" y="478790"/>
                </a:lnTo>
                <a:lnTo>
                  <a:pt x="76250" y="445770"/>
                </a:lnTo>
                <a:lnTo>
                  <a:pt x="55577" y="408940"/>
                </a:lnTo>
                <a:lnTo>
                  <a:pt x="38100" y="370840"/>
                </a:lnTo>
                <a:lnTo>
                  <a:pt x="23908" y="332740"/>
                </a:lnTo>
                <a:lnTo>
                  <a:pt x="13431" y="293370"/>
                </a:lnTo>
                <a:lnTo>
                  <a:pt x="12636" y="293370"/>
                </a:lnTo>
                <a:lnTo>
                  <a:pt x="12407" y="292100"/>
                </a:lnTo>
                <a:close/>
              </a:path>
              <a:path w="975995" h="673100">
                <a:moveTo>
                  <a:pt x="208661" y="583939"/>
                </a:moveTo>
                <a:lnTo>
                  <a:pt x="208292" y="584200"/>
                </a:lnTo>
                <a:lnTo>
                  <a:pt x="208699" y="585470"/>
                </a:lnTo>
                <a:lnTo>
                  <a:pt x="209092" y="584200"/>
                </a:lnTo>
                <a:lnTo>
                  <a:pt x="208661" y="583939"/>
                </a:lnTo>
                <a:close/>
              </a:path>
              <a:path w="975995" h="673100">
                <a:moveTo>
                  <a:pt x="295338" y="523240"/>
                </a:moveTo>
                <a:lnTo>
                  <a:pt x="294589" y="523240"/>
                </a:lnTo>
                <a:lnTo>
                  <a:pt x="208661" y="583939"/>
                </a:lnTo>
                <a:lnTo>
                  <a:pt x="209092" y="584200"/>
                </a:lnTo>
                <a:lnTo>
                  <a:pt x="208699" y="585470"/>
                </a:lnTo>
                <a:lnTo>
                  <a:pt x="209105" y="585470"/>
                </a:lnTo>
                <a:lnTo>
                  <a:pt x="294208" y="525780"/>
                </a:lnTo>
                <a:lnTo>
                  <a:pt x="295603" y="525780"/>
                </a:lnTo>
                <a:lnTo>
                  <a:pt x="295694" y="524510"/>
                </a:lnTo>
                <a:lnTo>
                  <a:pt x="295338" y="523240"/>
                </a:lnTo>
                <a:close/>
              </a:path>
              <a:path w="975995" h="673100">
                <a:moveTo>
                  <a:pt x="295603" y="525780"/>
                </a:moveTo>
                <a:lnTo>
                  <a:pt x="294208" y="525780"/>
                </a:lnTo>
                <a:lnTo>
                  <a:pt x="290271" y="581660"/>
                </a:lnTo>
                <a:lnTo>
                  <a:pt x="291477" y="581660"/>
                </a:lnTo>
                <a:lnTo>
                  <a:pt x="293856" y="579120"/>
                </a:lnTo>
                <a:lnTo>
                  <a:pt x="291795" y="579120"/>
                </a:lnTo>
                <a:lnTo>
                  <a:pt x="295603" y="525780"/>
                </a:lnTo>
                <a:close/>
              </a:path>
              <a:path w="975995" h="673100">
                <a:moveTo>
                  <a:pt x="314020" y="556260"/>
                </a:moveTo>
                <a:lnTo>
                  <a:pt x="313232" y="556260"/>
                </a:lnTo>
                <a:lnTo>
                  <a:pt x="291795" y="579120"/>
                </a:lnTo>
                <a:lnTo>
                  <a:pt x="293856" y="579120"/>
                </a:lnTo>
                <a:lnTo>
                  <a:pt x="312889" y="558800"/>
                </a:lnTo>
                <a:lnTo>
                  <a:pt x="314325" y="558800"/>
                </a:lnTo>
                <a:lnTo>
                  <a:pt x="314426" y="557530"/>
                </a:lnTo>
                <a:lnTo>
                  <a:pt x="314020" y="556260"/>
                </a:lnTo>
                <a:close/>
              </a:path>
              <a:path w="975995" h="673100">
                <a:moveTo>
                  <a:pt x="805624" y="553720"/>
                </a:moveTo>
                <a:lnTo>
                  <a:pt x="804934" y="554276"/>
                </a:lnTo>
                <a:lnTo>
                  <a:pt x="805548" y="554990"/>
                </a:lnTo>
                <a:lnTo>
                  <a:pt x="806069" y="554990"/>
                </a:lnTo>
                <a:lnTo>
                  <a:pt x="805624" y="553720"/>
                </a:lnTo>
                <a:close/>
              </a:path>
              <a:path w="975995" h="673100">
                <a:moveTo>
                  <a:pt x="806589" y="553720"/>
                </a:moveTo>
                <a:lnTo>
                  <a:pt x="805624" y="553720"/>
                </a:lnTo>
                <a:lnTo>
                  <a:pt x="806069" y="554990"/>
                </a:lnTo>
                <a:lnTo>
                  <a:pt x="806767" y="554990"/>
                </a:lnTo>
                <a:lnTo>
                  <a:pt x="806589" y="553720"/>
                </a:lnTo>
                <a:close/>
              </a:path>
              <a:path w="975995" h="673100">
                <a:moveTo>
                  <a:pt x="795096" y="461010"/>
                </a:moveTo>
                <a:lnTo>
                  <a:pt x="794181" y="461010"/>
                </a:lnTo>
                <a:lnTo>
                  <a:pt x="755319" y="495300"/>
                </a:lnTo>
                <a:lnTo>
                  <a:pt x="755256" y="496570"/>
                </a:lnTo>
                <a:lnTo>
                  <a:pt x="804934" y="554276"/>
                </a:lnTo>
                <a:lnTo>
                  <a:pt x="805624" y="553720"/>
                </a:lnTo>
                <a:lnTo>
                  <a:pt x="806589" y="553720"/>
                </a:lnTo>
                <a:lnTo>
                  <a:pt x="756754" y="496570"/>
                </a:lnTo>
                <a:lnTo>
                  <a:pt x="794639" y="463550"/>
                </a:lnTo>
                <a:lnTo>
                  <a:pt x="797878" y="463550"/>
                </a:lnTo>
                <a:lnTo>
                  <a:pt x="795096" y="461010"/>
                </a:lnTo>
                <a:close/>
              </a:path>
              <a:path w="975995" h="673100">
                <a:moveTo>
                  <a:pt x="797878" y="463550"/>
                </a:moveTo>
                <a:lnTo>
                  <a:pt x="794639" y="463550"/>
                </a:lnTo>
                <a:lnTo>
                  <a:pt x="823823" y="488950"/>
                </a:lnTo>
                <a:lnTo>
                  <a:pt x="824738" y="488950"/>
                </a:lnTo>
                <a:lnTo>
                  <a:pt x="826307" y="487680"/>
                </a:lnTo>
                <a:lnTo>
                  <a:pt x="824306" y="487680"/>
                </a:lnTo>
                <a:lnTo>
                  <a:pt x="797878" y="463550"/>
                </a:lnTo>
                <a:close/>
              </a:path>
              <a:path w="975995" h="673100">
                <a:moveTo>
                  <a:pt x="850074" y="467360"/>
                </a:moveTo>
                <a:lnTo>
                  <a:pt x="849299" y="467360"/>
                </a:lnTo>
                <a:lnTo>
                  <a:pt x="824306" y="487680"/>
                </a:lnTo>
                <a:lnTo>
                  <a:pt x="826307" y="487680"/>
                </a:lnTo>
                <a:lnTo>
                  <a:pt x="849845" y="468630"/>
                </a:lnTo>
                <a:lnTo>
                  <a:pt x="852662" y="468630"/>
                </a:lnTo>
                <a:lnTo>
                  <a:pt x="850074" y="467360"/>
                </a:lnTo>
                <a:close/>
              </a:path>
              <a:path w="975995" h="673100">
                <a:moveTo>
                  <a:pt x="852662" y="468630"/>
                </a:moveTo>
                <a:lnTo>
                  <a:pt x="849845" y="468630"/>
                </a:lnTo>
                <a:lnTo>
                  <a:pt x="875334" y="481330"/>
                </a:lnTo>
                <a:lnTo>
                  <a:pt x="876198" y="481330"/>
                </a:lnTo>
                <a:lnTo>
                  <a:pt x="877048" y="480060"/>
                </a:lnTo>
                <a:lnTo>
                  <a:pt x="875093" y="480060"/>
                </a:lnTo>
                <a:lnTo>
                  <a:pt x="875311" y="479743"/>
                </a:lnTo>
                <a:lnTo>
                  <a:pt x="852662" y="468630"/>
                </a:lnTo>
                <a:close/>
              </a:path>
              <a:path w="975995" h="673100">
                <a:moveTo>
                  <a:pt x="875311" y="479743"/>
                </a:moveTo>
                <a:lnTo>
                  <a:pt x="875093" y="480060"/>
                </a:lnTo>
                <a:lnTo>
                  <a:pt x="875957" y="480060"/>
                </a:lnTo>
                <a:lnTo>
                  <a:pt x="875311" y="479743"/>
                </a:lnTo>
                <a:close/>
              </a:path>
              <a:path w="975995" h="673100">
                <a:moveTo>
                  <a:pt x="964323" y="289560"/>
                </a:moveTo>
                <a:lnTo>
                  <a:pt x="963650" y="289560"/>
                </a:lnTo>
                <a:lnTo>
                  <a:pt x="963396" y="290830"/>
                </a:lnTo>
                <a:lnTo>
                  <a:pt x="962638" y="290830"/>
                </a:lnTo>
                <a:lnTo>
                  <a:pt x="948906" y="340360"/>
                </a:lnTo>
                <a:lnTo>
                  <a:pt x="929433" y="389890"/>
                </a:lnTo>
                <a:lnTo>
                  <a:pt x="904765" y="436880"/>
                </a:lnTo>
                <a:lnTo>
                  <a:pt x="875311" y="479743"/>
                </a:lnTo>
                <a:lnTo>
                  <a:pt x="875957" y="480060"/>
                </a:lnTo>
                <a:lnTo>
                  <a:pt x="877048" y="480060"/>
                </a:lnTo>
                <a:lnTo>
                  <a:pt x="905955" y="436880"/>
                </a:lnTo>
                <a:lnTo>
                  <a:pt x="930690" y="389890"/>
                </a:lnTo>
                <a:lnTo>
                  <a:pt x="950211" y="341630"/>
                </a:lnTo>
                <a:lnTo>
                  <a:pt x="963979" y="290830"/>
                </a:lnTo>
                <a:lnTo>
                  <a:pt x="963396" y="290830"/>
                </a:lnTo>
                <a:lnTo>
                  <a:pt x="962718" y="290540"/>
                </a:lnTo>
                <a:lnTo>
                  <a:pt x="964057" y="290540"/>
                </a:lnTo>
                <a:lnTo>
                  <a:pt x="964323" y="289560"/>
                </a:lnTo>
                <a:close/>
              </a:path>
              <a:path w="975995" h="673100">
                <a:moveTo>
                  <a:pt x="13093" y="292100"/>
                </a:moveTo>
                <a:lnTo>
                  <a:pt x="12407" y="292100"/>
                </a:lnTo>
                <a:lnTo>
                  <a:pt x="12636" y="293370"/>
                </a:lnTo>
                <a:lnTo>
                  <a:pt x="13365" y="293122"/>
                </a:lnTo>
                <a:lnTo>
                  <a:pt x="13093" y="292100"/>
                </a:lnTo>
                <a:close/>
              </a:path>
              <a:path w="975995" h="673100">
                <a:moveTo>
                  <a:pt x="13365" y="293122"/>
                </a:moveTo>
                <a:lnTo>
                  <a:pt x="12636" y="293370"/>
                </a:lnTo>
                <a:lnTo>
                  <a:pt x="13431" y="293370"/>
                </a:lnTo>
                <a:lnTo>
                  <a:pt x="13365" y="293122"/>
                </a:lnTo>
                <a:close/>
              </a:path>
              <a:path w="975995" h="673100">
                <a:moveTo>
                  <a:pt x="78917" y="269468"/>
                </a:moveTo>
                <a:lnTo>
                  <a:pt x="12204" y="292100"/>
                </a:lnTo>
                <a:lnTo>
                  <a:pt x="13093" y="292100"/>
                </a:lnTo>
                <a:lnTo>
                  <a:pt x="13365" y="293122"/>
                </a:lnTo>
                <a:lnTo>
                  <a:pt x="80022" y="270510"/>
                </a:lnTo>
                <a:lnTo>
                  <a:pt x="79133" y="270510"/>
                </a:lnTo>
                <a:lnTo>
                  <a:pt x="78917" y="269468"/>
                </a:lnTo>
                <a:close/>
              </a:path>
              <a:path w="975995" h="673100">
                <a:moveTo>
                  <a:pt x="963650" y="289560"/>
                </a:moveTo>
                <a:lnTo>
                  <a:pt x="962990" y="289560"/>
                </a:lnTo>
                <a:lnTo>
                  <a:pt x="962718" y="290540"/>
                </a:lnTo>
                <a:lnTo>
                  <a:pt x="963396" y="290830"/>
                </a:lnTo>
                <a:lnTo>
                  <a:pt x="963650" y="289560"/>
                </a:lnTo>
                <a:close/>
              </a:path>
              <a:path w="975995" h="673100">
                <a:moveTo>
                  <a:pt x="898702" y="236220"/>
                </a:moveTo>
                <a:lnTo>
                  <a:pt x="898182" y="236220"/>
                </a:lnTo>
                <a:lnTo>
                  <a:pt x="897953" y="237490"/>
                </a:lnTo>
                <a:lnTo>
                  <a:pt x="897534" y="262890"/>
                </a:lnTo>
                <a:lnTo>
                  <a:pt x="897966" y="262890"/>
                </a:lnTo>
                <a:lnTo>
                  <a:pt x="962718" y="290540"/>
                </a:lnTo>
                <a:lnTo>
                  <a:pt x="962990" y="289560"/>
                </a:lnTo>
                <a:lnTo>
                  <a:pt x="963917" y="289560"/>
                </a:lnTo>
                <a:lnTo>
                  <a:pt x="898931" y="262890"/>
                </a:lnTo>
                <a:lnTo>
                  <a:pt x="899325" y="237490"/>
                </a:lnTo>
                <a:lnTo>
                  <a:pt x="913267" y="237490"/>
                </a:lnTo>
                <a:lnTo>
                  <a:pt x="898702" y="236220"/>
                </a:lnTo>
                <a:close/>
              </a:path>
              <a:path w="975995" h="673100">
                <a:moveTo>
                  <a:pt x="79590" y="269240"/>
                </a:moveTo>
                <a:lnTo>
                  <a:pt x="78917" y="269468"/>
                </a:lnTo>
                <a:lnTo>
                  <a:pt x="79133" y="270510"/>
                </a:lnTo>
                <a:lnTo>
                  <a:pt x="79806" y="270510"/>
                </a:lnTo>
                <a:lnTo>
                  <a:pt x="79590" y="269240"/>
                </a:lnTo>
                <a:close/>
              </a:path>
              <a:path w="975995" h="673100">
                <a:moveTo>
                  <a:pt x="80225" y="269240"/>
                </a:moveTo>
                <a:lnTo>
                  <a:pt x="79590" y="269240"/>
                </a:lnTo>
                <a:lnTo>
                  <a:pt x="79806" y="270510"/>
                </a:lnTo>
                <a:lnTo>
                  <a:pt x="80492" y="270510"/>
                </a:lnTo>
                <a:lnTo>
                  <a:pt x="80225" y="269240"/>
                </a:lnTo>
                <a:close/>
              </a:path>
              <a:path w="975995" h="673100">
                <a:moveTo>
                  <a:pt x="77546" y="256540"/>
                </a:moveTo>
                <a:lnTo>
                  <a:pt x="76974" y="256540"/>
                </a:lnTo>
                <a:lnTo>
                  <a:pt x="76200" y="256682"/>
                </a:lnTo>
                <a:lnTo>
                  <a:pt x="77089" y="261620"/>
                </a:lnTo>
                <a:lnTo>
                  <a:pt x="78079" y="265430"/>
                </a:lnTo>
                <a:lnTo>
                  <a:pt x="78917" y="269468"/>
                </a:lnTo>
                <a:lnTo>
                  <a:pt x="79590" y="269240"/>
                </a:lnTo>
                <a:lnTo>
                  <a:pt x="80225" y="269240"/>
                </a:lnTo>
                <a:lnTo>
                  <a:pt x="79425" y="265430"/>
                </a:lnTo>
                <a:lnTo>
                  <a:pt x="78447" y="260350"/>
                </a:lnTo>
                <a:lnTo>
                  <a:pt x="77546" y="256540"/>
                </a:lnTo>
                <a:close/>
              </a:path>
              <a:path w="975995" h="673100">
                <a:moveTo>
                  <a:pt x="685" y="189230"/>
                </a:moveTo>
                <a:lnTo>
                  <a:pt x="0" y="189230"/>
                </a:lnTo>
                <a:lnTo>
                  <a:pt x="546" y="209550"/>
                </a:lnTo>
                <a:lnTo>
                  <a:pt x="1895" y="228600"/>
                </a:lnTo>
                <a:lnTo>
                  <a:pt x="4039" y="248920"/>
                </a:lnTo>
                <a:lnTo>
                  <a:pt x="6972" y="267970"/>
                </a:lnTo>
                <a:lnTo>
                  <a:pt x="7251" y="269240"/>
                </a:lnTo>
                <a:lnTo>
                  <a:pt x="7772" y="269240"/>
                </a:lnTo>
                <a:lnTo>
                  <a:pt x="14692" y="267970"/>
                </a:lnTo>
                <a:lnTo>
                  <a:pt x="7531" y="267970"/>
                </a:lnTo>
                <a:lnTo>
                  <a:pt x="8309" y="267827"/>
                </a:lnTo>
                <a:lnTo>
                  <a:pt x="5409" y="248920"/>
                </a:lnTo>
                <a:lnTo>
                  <a:pt x="3275" y="228600"/>
                </a:lnTo>
                <a:lnTo>
                  <a:pt x="1928" y="209550"/>
                </a:lnTo>
                <a:lnTo>
                  <a:pt x="1406" y="190500"/>
                </a:lnTo>
                <a:lnTo>
                  <a:pt x="685" y="190500"/>
                </a:lnTo>
                <a:lnTo>
                  <a:pt x="685" y="189230"/>
                </a:lnTo>
                <a:close/>
              </a:path>
              <a:path w="975995" h="673100">
                <a:moveTo>
                  <a:pt x="8309" y="267827"/>
                </a:moveTo>
                <a:lnTo>
                  <a:pt x="7531" y="267970"/>
                </a:lnTo>
                <a:lnTo>
                  <a:pt x="8331" y="267970"/>
                </a:lnTo>
                <a:lnTo>
                  <a:pt x="8309" y="267827"/>
                </a:lnTo>
                <a:close/>
              </a:path>
              <a:path w="975995" h="673100">
                <a:moveTo>
                  <a:pt x="76746" y="255270"/>
                </a:moveTo>
                <a:lnTo>
                  <a:pt x="8309" y="267827"/>
                </a:lnTo>
                <a:lnTo>
                  <a:pt x="8331" y="267970"/>
                </a:lnTo>
                <a:lnTo>
                  <a:pt x="14692" y="267970"/>
                </a:lnTo>
                <a:lnTo>
                  <a:pt x="76200" y="256682"/>
                </a:lnTo>
                <a:lnTo>
                  <a:pt x="76174" y="256540"/>
                </a:lnTo>
                <a:lnTo>
                  <a:pt x="77546" y="256540"/>
                </a:lnTo>
                <a:lnTo>
                  <a:pt x="76746" y="255270"/>
                </a:lnTo>
                <a:close/>
              </a:path>
              <a:path w="975995" h="673100">
                <a:moveTo>
                  <a:pt x="76974" y="256540"/>
                </a:moveTo>
                <a:lnTo>
                  <a:pt x="76174" y="256540"/>
                </a:lnTo>
                <a:lnTo>
                  <a:pt x="76200" y="256682"/>
                </a:lnTo>
                <a:lnTo>
                  <a:pt x="76974" y="256540"/>
                </a:lnTo>
                <a:close/>
              </a:path>
              <a:path w="975995" h="673100">
                <a:moveTo>
                  <a:pt x="970781" y="243785"/>
                </a:moveTo>
                <a:lnTo>
                  <a:pt x="971397" y="243840"/>
                </a:lnTo>
                <a:lnTo>
                  <a:pt x="970781" y="243785"/>
                </a:lnTo>
                <a:close/>
              </a:path>
              <a:path w="975995" h="673100">
                <a:moveTo>
                  <a:pt x="970916" y="242516"/>
                </a:moveTo>
                <a:lnTo>
                  <a:pt x="970781" y="243785"/>
                </a:lnTo>
                <a:lnTo>
                  <a:pt x="971397" y="243840"/>
                </a:lnTo>
                <a:lnTo>
                  <a:pt x="971524" y="242570"/>
                </a:lnTo>
                <a:lnTo>
                  <a:pt x="970916" y="242516"/>
                </a:lnTo>
                <a:close/>
              </a:path>
              <a:path w="975995" h="673100">
                <a:moveTo>
                  <a:pt x="974069" y="196988"/>
                </a:moveTo>
                <a:lnTo>
                  <a:pt x="944638" y="205740"/>
                </a:lnTo>
                <a:lnTo>
                  <a:pt x="944143" y="207010"/>
                </a:lnTo>
                <a:lnTo>
                  <a:pt x="944651" y="207010"/>
                </a:lnTo>
                <a:lnTo>
                  <a:pt x="973874" y="214630"/>
                </a:lnTo>
                <a:lnTo>
                  <a:pt x="973353" y="214630"/>
                </a:lnTo>
                <a:lnTo>
                  <a:pt x="972882" y="222250"/>
                </a:lnTo>
                <a:lnTo>
                  <a:pt x="971588" y="236220"/>
                </a:lnTo>
                <a:lnTo>
                  <a:pt x="970916" y="242516"/>
                </a:lnTo>
                <a:lnTo>
                  <a:pt x="971524" y="242570"/>
                </a:lnTo>
                <a:lnTo>
                  <a:pt x="971461" y="243840"/>
                </a:lnTo>
                <a:lnTo>
                  <a:pt x="972134" y="243840"/>
                </a:lnTo>
                <a:lnTo>
                  <a:pt x="972957" y="236220"/>
                </a:lnTo>
                <a:lnTo>
                  <a:pt x="974264" y="222250"/>
                </a:lnTo>
                <a:lnTo>
                  <a:pt x="974737" y="214630"/>
                </a:lnTo>
                <a:lnTo>
                  <a:pt x="974229" y="213360"/>
                </a:lnTo>
                <a:lnTo>
                  <a:pt x="947419" y="207010"/>
                </a:lnTo>
                <a:lnTo>
                  <a:pt x="974915" y="198120"/>
                </a:lnTo>
                <a:lnTo>
                  <a:pt x="974039" y="198120"/>
                </a:lnTo>
                <a:lnTo>
                  <a:pt x="974069" y="196988"/>
                </a:lnTo>
                <a:close/>
              </a:path>
              <a:path w="975995" h="673100">
                <a:moveTo>
                  <a:pt x="913267" y="237490"/>
                </a:moveTo>
                <a:lnTo>
                  <a:pt x="899325" y="237490"/>
                </a:lnTo>
                <a:lnTo>
                  <a:pt x="970781" y="243785"/>
                </a:lnTo>
                <a:lnTo>
                  <a:pt x="970916" y="242516"/>
                </a:lnTo>
                <a:lnTo>
                  <a:pt x="913267" y="237490"/>
                </a:lnTo>
                <a:close/>
              </a:path>
              <a:path w="975995" h="673100">
                <a:moveTo>
                  <a:pt x="974534" y="196850"/>
                </a:moveTo>
                <a:lnTo>
                  <a:pt x="974069" y="196988"/>
                </a:lnTo>
                <a:lnTo>
                  <a:pt x="974039" y="198120"/>
                </a:lnTo>
                <a:lnTo>
                  <a:pt x="974725" y="198120"/>
                </a:lnTo>
                <a:lnTo>
                  <a:pt x="974534" y="196850"/>
                </a:lnTo>
                <a:close/>
              </a:path>
              <a:path w="975995" h="673100">
                <a:moveTo>
                  <a:pt x="975461" y="196850"/>
                </a:moveTo>
                <a:lnTo>
                  <a:pt x="974534" y="196850"/>
                </a:lnTo>
                <a:lnTo>
                  <a:pt x="974725" y="198120"/>
                </a:lnTo>
                <a:lnTo>
                  <a:pt x="975423" y="198120"/>
                </a:lnTo>
                <a:lnTo>
                  <a:pt x="975461" y="196850"/>
                </a:lnTo>
                <a:close/>
              </a:path>
              <a:path w="975995" h="673100">
                <a:moveTo>
                  <a:pt x="974839" y="176530"/>
                </a:moveTo>
                <a:lnTo>
                  <a:pt x="927392" y="176530"/>
                </a:lnTo>
                <a:lnTo>
                  <a:pt x="928065" y="177800"/>
                </a:lnTo>
                <a:lnTo>
                  <a:pt x="974128" y="177800"/>
                </a:lnTo>
                <a:lnTo>
                  <a:pt x="974069" y="196988"/>
                </a:lnTo>
                <a:lnTo>
                  <a:pt x="974534" y="196850"/>
                </a:lnTo>
                <a:lnTo>
                  <a:pt x="975461" y="196850"/>
                </a:lnTo>
                <a:lnTo>
                  <a:pt x="975512" y="177800"/>
                </a:lnTo>
                <a:lnTo>
                  <a:pt x="974839" y="176530"/>
                </a:lnTo>
                <a:close/>
              </a:path>
              <a:path w="975995" h="673100">
                <a:moveTo>
                  <a:pt x="1371" y="189230"/>
                </a:moveTo>
                <a:lnTo>
                  <a:pt x="685" y="189230"/>
                </a:lnTo>
                <a:lnTo>
                  <a:pt x="685" y="190500"/>
                </a:lnTo>
                <a:lnTo>
                  <a:pt x="1406" y="190500"/>
                </a:lnTo>
                <a:lnTo>
                  <a:pt x="1371" y="189230"/>
                </a:lnTo>
                <a:close/>
              </a:path>
              <a:path w="975995" h="673100">
                <a:moveTo>
                  <a:pt x="2628" y="151179"/>
                </a:moveTo>
                <a:lnTo>
                  <a:pt x="2527" y="152400"/>
                </a:lnTo>
                <a:lnTo>
                  <a:pt x="1778" y="152400"/>
                </a:lnTo>
                <a:lnTo>
                  <a:pt x="20612" y="154940"/>
                </a:lnTo>
                <a:lnTo>
                  <a:pt x="22428" y="189230"/>
                </a:lnTo>
                <a:lnTo>
                  <a:pt x="1371" y="189230"/>
                </a:lnTo>
                <a:lnTo>
                  <a:pt x="1406" y="190500"/>
                </a:lnTo>
                <a:lnTo>
                  <a:pt x="23660" y="190500"/>
                </a:lnTo>
                <a:lnTo>
                  <a:pt x="23850" y="189230"/>
                </a:lnTo>
                <a:lnTo>
                  <a:pt x="21971" y="153670"/>
                </a:lnTo>
                <a:lnTo>
                  <a:pt x="21336" y="152400"/>
                </a:lnTo>
                <a:lnTo>
                  <a:pt x="2628" y="151179"/>
                </a:lnTo>
                <a:close/>
              </a:path>
              <a:path w="975995" h="673100">
                <a:moveTo>
                  <a:pt x="972924" y="151389"/>
                </a:moveTo>
                <a:lnTo>
                  <a:pt x="927735" y="176530"/>
                </a:lnTo>
                <a:lnTo>
                  <a:pt x="930719" y="176530"/>
                </a:lnTo>
                <a:lnTo>
                  <a:pt x="974064" y="152400"/>
                </a:lnTo>
                <a:lnTo>
                  <a:pt x="973035" y="152400"/>
                </a:lnTo>
                <a:lnTo>
                  <a:pt x="972924" y="151389"/>
                </a:lnTo>
                <a:close/>
              </a:path>
              <a:path w="975995" h="673100">
                <a:moveTo>
                  <a:pt x="6845" y="109220"/>
                </a:moveTo>
                <a:lnTo>
                  <a:pt x="6223" y="109220"/>
                </a:lnTo>
                <a:lnTo>
                  <a:pt x="5867" y="110490"/>
                </a:lnTo>
                <a:lnTo>
                  <a:pt x="4355" y="120650"/>
                </a:lnTo>
                <a:lnTo>
                  <a:pt x="3062" y="130810"/>
                </a:lnTo>
                <a:lnTo>
                  <a:pt x="1990" y="142240"/>
                </a:lnTo>
                <a:lnTo>
                  <a:pt x="1143" y="152400"/>
                </a:lnTo>
                <a:lnTo>
                  <a:pt x="1828" y="152400"/>
                </a:lnTo>
                <a:lnTo>
                  <a:pt x="1866" y="151130"/>
                </a:lnTo>
                <a:lnTo>
                  <a:pt x="2632" y="151130"/>
                </a:lnTo>
                <a:lnTo>
                  <a:pt x="3367" y="142240"/>
                </a:lnTo>
                <a:lnTo>
                  <a:pt x="4437" y="130810"/>
                </a:lnTo>
                <a:lnTo>
                  <a:pt x="5733" y="120650"/>
                </a:lnTo>
                <a:lnTo>
                  <a:pt x="7190" y="110901"/>
                </a:lnTo>
                <a:lnTo>
                  <a:pt x="6273" y="110490"/>
                </a:lnTo>
                <a:lnTo>
                  <a:pt x="9572" y="110490"/>
                </a:lnTo>
                <a:lnTo>
                  <a:pt x="6845" y="109220"/>
                </a:lnTo>
                <a:close/>
              </a:path>
              <a:path w="975995" h="673100">
                <a:moveTo>
                  <a:pt x="1866" y="151130"/>
                </a:moveTo>
                <a:lnTo>
                  <a:pt x="1828" y="152400"/>
                </a:lnTo>
                <a:lnTo>
                  <a:pt x="2527" y="152400"/>
                </a:lnTo>
                <a:lnTo>
                  <a:pt x="2628" y="151179"/>
                </a:lnTo>
                <a:lnTo>
                  <a:pt x="1866" y="151130"/>
                </a:lnTo>
                <a:close/>
              </a:path>
              <a:path w="975995" h="673100">
                <a:moveTo>
                  <a:pt x="973391" y="151130"/>
                </a:moveTo>
                <a:lnTo>
                  <a:pt x="972924" y="151389"/>
                </a:lnTo>
                <a:lnTo>
                  <a:pt x="973035" y="152400"/>
                </a:lnTo>
                <a:lnTo>
                  <a:pt x="973721" y="152400"/>
                </a:lnTo>
                <a:lnTo>
                  <a:pt x="973391" y="151130"/>
                </a:lnTo>
                <a:close/>
              </a:path>
              <a:path w="975995" h="673100">
                <a:moveTo>
                  <a:pt x="974280" y="151130"/>
                </a:moveTo>
                <a:lnTo>
                  <a:pt x="973391" y="151130"/>
                </a:lnTo>
                <a:lnTo>
                  <a:pt x="973721" y="152400"/>
                </a:lnTo>
                <a:lnTo>
                  <a:pt x="974420" y="152400"/>
                </a:lnTo>
                <a:lnTo>
                  <a:pt x="974280" y="151130"/>
                </a:lnTo>
                <a:close/>
              </a:path>
              <a:path w="975995" h="673100">
                <a:moveTo>
                  <a:pt x="938758" y="0"/>
                </a:moveTo>
                <a:lnTo>
                  <a:pt x="937475" y="0"/>
                </a:lnTo>
                <a:lnTo>
                  <a:pt x="950852" y="36830"/>
                </a:lnTo>
                <a:lnTo>
                  <a:pt x="961289" y="74930"/>
                </a:lnTo>
                <a:lnTo>
                  <a:pt x="968710" y="113030"/>
                </a:lnTo>
                <a:lnTo>
                  <a:pt x="972924" y="151389"/>
                </a:lnTo>
                <a:lnTo>
                  <a:pt x="973391" y="151130"/>
                </a:lnTo>
                <a:lnTo>
                  <a:pt x="974280" y="151130"/>
                </a:lnTo>
                <a:lnTo>
                  <a:pt x="970078" y="113030"/>
                </a:lnTo>
                <a:lnTo>
                  <a:pt x="962633" y="73660"/>
                </a:lnTo>
                <a:lnTo>
                  <a:pt x="952165" y="36830"/>
                </a:lnTo>
                <a:lnTo>
                  <a:pt x="938758" y="0"/>
                </a:lnTo>
                <a:close/>
              </a:path>
              <a:path w="975995" h="673100">
                <a:moveTo>
                  <a:pt x="2632" y="151130"/>
                </a:moveTo>
                <a:lnTo>
                  <a:pt x="1866" y="151130"/>
                </a:lnTo>
                <a:lnTo>
                  <a:pt x="2628" y="151179"/>
                </a:lnTo>
                <a:close/>
              </a:path>
              <a:path w="975995" h="673100">
                <a:moveTo>
                  <a:pt x="9572" y="110490"/>
                </a:moveTo>
                <a:lnTo>
                  <a:pt x="7251" y="110490"/>
                </a:lnTo>
                <a:lnTo>
                  <a:pt x="7190" y="110901"/>
                </a:lnTo>
                <a:lnTo>
                  <a:pt x="26085" y="119380"/>
                </a:lnTo>
                <a:lnTo>
                  <a:pt x="27038" y="119380"/>
                </a:lnTo>
                <a:lnTo>
                  <a:pt x="27420" y="118110"/>
                </a:lnTo>
                <a:lnTo>
                  <a:pt x="25933" y="118110"/>
                </a:lnTo>
                <a:lnTo>
                  <a:pt x="9572" y="110490"/>
                </a:lnTo>
                <a:close/>
              </a:path>
              <a:path w="975995" h="673100">
                <a:moveTo>
                  <a:pt x="41605" y="68580"/>
                </a:moveTo>
                <a:lnTo>
                  <a:pt x="40805" y="68580"/>
                </a:lnTo>
                <a:lnTo>
                  <a:pt x="25933" y="118110"/>
                </a:lnTo>
                <a:lnTo>
                  <a:pt x="27420" y="118110"/>
                </a:lnTo>
                <a:lnTo>
                  <a:pt x="41960" y="69850"/>
                </a:lnTo>
                <a:lnTo>
                  <a:pt x="47980" y="69850"/>
                </a:lnTo>
                <a:lnTo>
                  <a:pt x="41605" y="68580"/>
                </a:lnTo>
                <a:close/>
              </a:path>
              <a:path w="975995" h="673100">
                <a:moveTo>
                  <a:pt x="7251" y="110490"/>
                </a:moveTo>
                <a:lnTo>
                  <a:pt x="6273" y="110490"/>
                </a:lnTo>
                <a:lnTo>
                  <a:pt x="7190" y="110901"/>
                </a:lnTo>
                <a:lnTo>
                  <a:pt x="7251" y="110490"/>
                </a:lnTo>
                <a:close/>
              </a:path>
              <a:path w="975995" h="673100">
                <a:moveTo>
                  <a:pt x="47980" y="69850"/>
                </a:moveTo>
                <a:lnTo>
                  <a:pt x="41960" y="69850"/>
                </a:lnTo>
                <a:lnTo>
                  <a:pt x="173316" y="96520"/>
                </a:lnTo>
                <a:lnTo>
                  <a:pt x="174091" y="95250"/>
                </a:lnTo>
                <a:lnTo>
                  <a:pt x="173774" y="95250"/>
                </a:lnTo>
                <a:lnTo>
                  <a:pt x="171472" y="93980"/>
                </a:lnTo>
                <a:lnTo>
                  <a:pt x="169113" y="93980"/>
                </a:lnTo>
                <a:lnTo>
                  <a:pt x="47980" y="69850"/>
                </a:lnTo>
                <a:close/>
              </a:path>
              <a:path w="975995" h="673100">
                <a:moveTo>
                  <a:pt x="31681" y="16843"/>
                </a:moveTo>
                <a:lnTo>
                  <a:pt x="31381" y="17780"/>
                </a:lnTo>
                <a:lnTo>
                  <a:pt x="30416" y="17780"/>
                </a:lnTo>
                <a:lnTo>
                  <a:pt x="169113" y="93980"/>
                </a:lnTo>
                <a:lnTo>
                  <a:pt x="171472" y="93980"/>
                </a:lnTo>
                <a:lnTo>
                  <a:pt x="31681" y="16843"/>
                </a:lnTo>
                <a:close/>
              </a:path>
              <a:path w="975995" h="673100">
                <a:moveTo>
                  <a:pt x="35801" y="3810"/>
                </a:moveTo>
                <a:lnTo>
                  <a:pt x="35166" y="3810"/>
                </a:lnTo>
                <a:lnTo>
                  <a:pt x="33401" y="8890"/>
                </a:lnTo>
                <a:lnTo>
                  <a:pt x="31711" y="12700"/>
                </a:lnTo>
                <a:lnTo>
                  <a:pt x="30086" y="17780"/>
                </a:lnTo>
                <a:lnTo>
                  <a:pt x="30746" y="17780"/>
                </a:lnTo>
                <a:lnTo>
                  <a:pt x="31076" y="16510"/>
                </a:lnTo>
                <a:lnTo>
                  <a:pt x="31788" y="16510"/>
                </a:lnTo>
                <a:lnTo>
                  <a:pt x="33007" y="12700"/>
                </a:lnTo>
                <a:lnTo>
                  <a:pt x="34696" y="8890"/>
                </a:lnTo>
                <a:lnTo>
                  <a:pt x="36441" y="5122"/>
                </a:lnTo>
                <a:lnTo>
                  <a:pt x="35775" y="5080"/>
                </a:lnTo>
                <a:lnTo>
                  <a:pt x="35801" y="3810"/>
                </a:lnTo>
                <a:close/>
              </a:path>
              <a:path w="975995" h="673100">
                <a:moveTo>
                  <a:pt x="31076" y="16510"/>
                </a:moveTo>
                <a:lnTo>
                  <a:pt x="30746" y="17780"/>
                </a:lnTo>
                <a:lnTo>
                  <a:pt x="31381" y="17780"/>
                </a:lnTo>
                <a:lnTo>
                  <a:pt x="31681" y="16843"/>
                </a:lnTo>
                <a:lnTo>
                  <a:pt x="31076" y="16510"/>
                </a:lnTo>
                <a:close/>
              </a:path>
              <a:path w="975995" h="673100">
                <a:moveTo>
                  <a:pt x="31788" y="16510"/>
                </a:moveTo>
                <a:lnTo>
                  <a:pt x="31076" y="16510"/>
                </a:lnTo>
                <a:lnTo>
                  <a:pt x="31681" y="16843"/>
                </a:lnTo>
                <a:lnTo>
                  <a:pt x="31788" y="16510"/>
                </a:lnTo>
                <a:close/>
              </a:path>
              <a:path w="975995" h="673100">
                <a:moveTo>
                  <a:pt x="35839" y="3810"/>
                </a:moveTo>
                <a:lnTo>
                  <a:pt x="36461" y="5080"/>
                </a:lnTo>
                <a:lnTo>
                  <a:pt x="55638" y="6350"/>
                </a:lnTo>
                <a:lnTo>
                  <a:pt x="56362" y="5080"/>
                </a:lnTo>
                <a:lnTo>
                  <a:pt x="55714" y="5080"/>
                </a:lnTo>
                <a:lnTo>
                  <a:pt x="35839" y="3810"/>
                </a:lnTo>
                <a:close/>
              </a:path>
              <a:path w="975995" h="673100">
                <a:moveTo>
                  <a:pt x="35801" y="3810"/>
                </a:moveTo>
                <a:lnTo>
                  <a:pt x="35775" y="5080"/>
                </a:lnTo>
                <a:lnTo>
                  <a:pt x="36441" y="5122"/>
                </a:lnTo>
                <a:lnTo>
                  <a:pt x="35801" y="3810"/>
                </a:lnTo>
                <a:close/>
              </a:path>
            </a:pathLst>
          </a:custGeom>
          <a:solidFill>
            <a:srgbClr val="FFFFFF"/>
          </a:solidFill>
        </p:spPr>
        <p:txBody>
          <a:bodyPr wrap="square" lIns="0" tIns="0" rIns="0" bIns="0" rtlCol="0"/>
          <a:lstStyle/>
          <a:p>
            <a:endParaRPr/>
          </a:p>
        </p:txBody>
      </p:sp>
      <p:sp>
        <p:nvSpPr>
          <p:cNvPr id="158" name="object 158"/>
          <p:cNvSpPr/>
          <p:nvPr/>
        </p:nvSpPr>
        <p:spPr>
          <a:xfrm>
            <a:off x="5022781" y="8168657"/>
            <a:ext cx="44450" cy="44450"/>
          </a:xfrm>
          <a:custGeom>
            <a:avLst/>
            <a:gdLst/>
            <a:ahLst/>
            <a:cxnLst/>
            <a:rect l="l" t="t" r="r" b="b"/>
            <a:pathLst>
              <a:path w="44450" h="44450">
                <a:moveTo>
                  <a:pt x="21907" y="0"/>
                </a:moveTo>
                <a:lnTo>
                  <a:pt x="13383" y="1723"/>
                </a:lnTo>
                <a:lnTo>
                  <a:pt x="6419" y="6421"/>
                </a:lnTo>
                <a:lnTo>
                  <a:pt x="1722" y="13389"/>
                </a:lnTo>
                <a:lnTo>
                  <a:pt x="0" y="21920"/>
                </a:lnTo>
                <a:lnTo>
                  <a:pt x="1722" y="30438"/>
                </a:lnTo>
                <a:lnTo>
                  <a:pt x="6419" y="37403"/>
                </a:lnTo>
                <a:lnTo>
                  <a:pt x="13383" y="42103"/>
                </a:lnTo>
                <a:lnTo>
                  <a:pt x="21907" y="43827"/>
                </a:lnTo>
                <a:lnTo>
                  <a:pt x="28756" y="42443"/>
                </a:lnTo>
                <a:lnTo>
                  <a:pt x="21907" y="42443"/>
                </a:lnTo>
                <a:lnTo>
                  <a:pt x="13923" y="40815"/>
                </a:lnTo>
                <a:lnTo>
                  <a:pt x="7402" y="36410"/>
                </a:lnTo>
                <a:lnTo>
                  <a:pt x="3003" y="29891"/>
                </a:lnTo>
                <a:lnTo>
                  <a:pt x="1384" y="21920"/>
                </a:lnTo>
                <a:lnTo>
                  <a:pt x="3003" y="13930"/>
                </a:lnTo>
                <a:lnTo>
                  <a:pt x="7402" y="7408"/>
                </a:lnTo>
                <a:lnTo>
                  <a:pt x="13923" y="3008"/>
                </a:lnTo>
                <a:lnTo>
                  <a:pt x="21907" y="1384"/>
                </a:lnTo>
                <a:lnTo>
                  <a:pt x="28762" y="1384"/>
                </a:lnTo>
                <a:lnTo>
                  <a:pt x="21907" y="0"/>
                </a:lnTo>
                <a:close/>
              </a:path>
              <a:path w="44450" h="44450">
                <a:moveTo>
                  <a:pt x="28762" y="1384"/>
                </a:moveTo>
                <a:lnTo>
                  <a:pt x="21907" y="1384"/>
                </a:lnTo>
                <a:lnTo>
                  <a:pt x="29898" y="3008"/>
                </a:lnTo>
                <a:lnTo>
                  <a:pt x="36423" y="7408"/>
                </a:lnTo>
                <a:lnTo>
                  <a:pt x="40824" y="13930"/>
                </a:lnTo>
                <a:lnTo>
                  <a:pt x="42443" y="21920"/>
                </a:lnTo>
                <a:lnTo>
                  <a:pt x="40822" y="29891"/>
                </a:lnTo>
                <a:lnTo>
                  <a:pt x="36418" y="36410"/>
                </a:lnTo>
                <a:lnTo>
                  <a:pt x="29893" y="40815"/>
                </a:lnTo>
                <a:lnTo>
                  <a:pt x="21907" y="42443"/>
                </a:lnTo>
                <a:lnTo>
                  <a:pt x="28756" y="42443"/>
                </a:lnTo>
                <a:lnTo>
                  <a:pt x="30440" y="42103"/>
                </a:lnTo>
                <a:lnTo>
                  <a:pt x="37412" y="37403"/>
                </a:lnTo>
                <a:lnTo>
                  <a:pt x="42115" y="30438"/>
                </a:lnTo>
                <a:lnTo>
                  <a:pt x="43840" y="21920"/>
                </a:lnTo>
                <a:lnTo>
                  <a:pt x="42115" y="13389"/>
                </a:lnTo>
                <a:lnTo>
                  <a:pt x="37412" y="6421"/>
                </a:lnTo>
                <a:lnTo>
                  <a:pt x="30440" y="1723"/>
                </a:lnTo>
                <a:lnTo>
                  <a:pt x="28762" y="1384"/>
                </a:lnTo>
                <a:close/>
              </a:path>
            </a:pathLst>
          </a:custGeom>
          <a:solidFill>
            <a:srgbClr val="FFFFFF"/>
          </a:solidFill>
        </p:spPr>
        <p:txBody>
          <a:bodyPr wrap="square" lIns="0" tIns="0" rIns="0" bIns="0" rtlCol="0"/>
          <a:lstStyle/>
          <a:p>
            <a:endParaRPr/>
          </a:p>
        </p:txBody>
      </p:sp>
      <p:sp>
        <p:nvSpPr>
          <p:cNvPr id="159" name="object 159"/>
          <p:cNvSpPr/>
          <p:nvPr/>
        </p:nvSpPr>
        <p:spPr>
          <a:xfrm>
            <a:off x="5171497" y="7961985"/>
            <a:ext cx="0" cy="860425"/>
          </a:xfrm>
          <a:custGeom>
            <a:avLst/>
            <a:gdLst/>
            <a:ahLst/>
            <a:cxnLst/>
            <a:rect l="l" t="t" r="r" b="b"/>
            <a:pathLst>
              <a:path h="860425">
                <a:moveTo>
                  <a:pt x="0" y="0"/>
                </a:moveTo>
                <a:lnTo>
                  <a:pt x="0" y="859891"/>
                </a:lnTo>
              </a:path>
            </a:pathLst>
          </a:custGeom>
          <a:ln w="3175">
            <a:solidFill>
              <a:srgbClr val="FFFFFF"/>
            </a:solidFill>
          </a:ln>
        </p:spPr>
        <p:txBody>
          <a:bodyPr wrap="square" lIns="0" tIns="0" rIns="0" bIns="0" rtlCol="0"/>
          <a:lstStyle/>
          <a:p>
            <a:endParaRPr/>
          </a:p>
        </p:txBody>
      </p:sp>
      <p:sp>
        <p:nvSpPr>
          <p:cNvPr id="160" name="object 160"/>
          <p:cNvSpPr/>
          <p:nvPr/>
        </p:nvSpPr>
        <p:spPr>
          <a:xfrm>
            <a:off x="4878165" y="8003285"/>
            <a:ext cx="0" cy="819150"/>
          </a:xfrm>
          <a:custGeom>
            <a:avLst/>
            <a:gdLst/>
            <a:ahLst/>
            <a:cxnLst/>
            <a:rect l="l" t="t" r="r" b="b"/>
            <a:pathLst>
              <a:path h="819150">
                <a:moveTo>
                  <a:pt x="0" y="0"/>
                </a:moveTo>
                <a:lnTo>
                  <a:pt x="0" y="818591"/>
                </a:lnTo>
              </a:path>
            </a:pathLst>
          </a:custGeom>
          <a:ln w="3175">
            <a:solidFill>
              <a:srgbClr val="FFFFFF"/>
            </a:solidFill>
          </a:ln>
        </p:spPr>
        <p:txBody>
          <a:bodyPr wrap="square" lIns="0" tIns="0" rIns="0" bIns="0" rtlCol="0"/>
          <a:lstStyle/>
          <a:p>
            <a:endParaRPr/>
          </a:p>
        </p:txBody>
      </p:sp>
      <p:sp>
        <p:nvSpPr>
          <p:cNvPr id="161" name="object 161"/>
          <p:cNvSpPr/>
          <p:nvPr/>
        </p:nvSpPr>
        <p:spPr>
          <a:xfrm>
            <a:off x="3978649" y="7991843"/>
            <a:ext cx="0" cy="830580"/>
          </a:xfrm>
          <a:custGeom>
            <a:avLst/>
            <a:gdLst/>
            <a:ahLst/>
            <a:cxnLst/>
            <a:rect l="l" t="t" r="r" b="b"/>
            <a:pathLst>
              <a:path h="830579">
                <a:moveTo>
                  <a:pt x="0" y="0"/>
                </a:moveTo>
                <a:lnTo>
                  <a:pt x="0" y="830033"/>
                </a:lnTo>
              </a:path>
            </a:pathLst>
          </a:custGeom>
          <a:ln w="3175">
            <a:solidFill>
              <a:srgbClr val="FFFFFF"/>
            </a:solidFill>
          </a:ln>
        </p:spPr>
        <p:txBody>
          <a:bodyPr wrap="square" lIns="0" tIns="0" rIns="0" bIns="0" rtlCol="0"/>
          <a:lstStyle/>
          <a:p>
            <a:endParaRPr/>
          </a:p>
        </p:txBody>
      </p:sp>
      <p:sp>
        <p:nvSpPr>
          <p:cNvPr id="162" name="object 162"/>
          <p:cNvSpPr/>
          <p:nvPr/>
        </p:nvSpPr>
        <p:spPr>
          <a:xfrm>
            <a:off x="3126536" y="7991817"/>
            <a:ext cx="1270" cy="35560"/>
          </a:xfrm>
          <a:custGeom>
            <a:avLst/>
            <a:gdLst/>
            <a:ahLst/>
            <a:cxnLst/>
            <a:rect l="l" t="t" r="r" b="b"/>
            <a:pathLst>
              <a:path w="1269" h="35559">
                <a:moveTo>
                  <a:pt x="0" y="35407"/>
                </a:moveTo>
                <a:lnTo>
                  <a:pt x="1104" y="35407"/>
                </a:lnTo>
                <a:lnTo>
                  <a:pt x="1104" y="0"/>
                </a:lnTo>
                <a:lnTo>
                  <a:pt x="0" y="0"/>
                </a:lnTo>
                <a:lnTo>
                  <a:pt x="0" y="35407"/>
                </a:lnTo>
                <a:close/>
              </a:path>
            </a:pathLst>
          </a:custGeom>
          <a:solidFill>
            <a:srgbClr val="FFFFFF"/>
          </a:solidFill>
        </p:spPr>
        <p:txBody>
          <a:bodyPr wrap="square" lIns="0" tIns="0" rIns="0" bIns="0" rtlCol="0"/>
          <a:lstStyle/>
          <a:p>
            <a:endParaRPr/>
          </a:p>
        </p:txBody>
      </p:sp>
      <p:sp>
        <p:nvSpPr>
          <p:cNvPr id="163" name="object 163"/>
          <p:cNvSpPr/>
          <p:nvPr/>
        </p:nvSpPr>
        <p:spPr>
          <a:xfrm>
            <a:off x="3126549" y="8099844"/>
            <a:ext cx="1270" cy="73025"/>
          </a:xfrm>
          <a:custGeom>
            <a:avLst/>
            <a:gdLst/>
            <a:ahLst/>
            <a:cxnLst/>
            <a:rect l="l" t="t" r="r" b="b"/>
            <a:pathLst>
              <a:path w="1269" h="73025">
                <a:moveTo>
                  <a:pt x="1104" y="0"/>
                </a:moveTo>
                <a:lnTo>
                  <a:pt x="0" y="0"/>
                </a:lnTo>
                <a:lnTo>
                  <a:pt x="0" y="72593"/>
                </a:lnTo>
                <a:lnTo>
                  <a:pt x="1104" y="72593"/>
                </a:lnTo>
                <a:lnTo>
                  <a:pt x="1104" y="0"/>
                </a:lnTo>
                <a:close/>
              </a:path>
            </a:pathLst>
          </a:custGeom>
          <a:solidFill>
            <a:srgbClr val="FFFFFF"/>
          </a:solidFill>
        </p:spPr>
        <p:txBody>
          <a:bodyPr wrap="square" lIns="0" tIns="0" rIns="0" bIns="0" rtlCol="0"/>
          <a:lstStyle/>
          <a:p>
            <a:endParaRPr/>
          </a:p>
        </p:txBody>
      </p:sp>
      <p:sp>
        <p:nvSpPr>
          <p:cNvPr id="164" name="object 164"/>
          <p:cNvSpPr/>
          <p:nvPr/>
        </p:nvSpPr>
        <p:spPr>
          <a:xfrm>
            <a:off x="3126549" y="8245043"/>
            <a:ext cx="1270" cy="73025"/>
          </a:xfrm>
          <a:custGeom>
            <a:avLst/>
            <a:gdLst/>
            <a:ahLst/>
            <a:cxnLst/>
            <a:rect l="l" t="t" r="r" b="b"/>
            <a:pathLst>
              <a:path w="1269"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65" name="object 165"/>
          <p:cNvSpPr/>
          <p:nvPr/>
        </p:nvSpPr>
        <p:spPr>
          <a:xfrm>
            <a:off x="3126549" y="8390229"/>
            <a:ext cx="1270" cy="73025"/>
          </a:xfrm>
          <a:custGeom>
            <a:avLst/>
            <a:gdLst/>
            <a:ahLst/>
            <a:cxnLst/>
            <a:rect l="l" t="t" r="r" b="b"/>
            <a:pathLst>
              <a:path w="1269"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66" name="object 166"/>
          <p:cNvSpPr/>
          <p:nvPr/>
        </p:nvSpPr>
        <p:spPr>
          <a:xfrm>
            <a:off x="3126549" y="8535454"/>
            <a:ext cx="1270" cy="73025"/>
          </a:xfrm>
          <a:custGeom>
            <a:avLst/>
            <a:gdLst/>
            <a:ahLst/>
            <a:cxnLst/>
            <a:rect l="l" t="t" r="r" b="b"/>
            <a:pathLst>
              <a:path w="1269" h="73025">
                <a:moveTo>
                  <a:pt x="1104" y="0"/>
                </a:moveTo>
                <a:lnTo>
                  <a:pt x="0" y="0"/>
                </a:lnTo>
                <a:lnTo>
                  <a:pt x="0" y="72593"/>
                </a:lnTo>
                <a:lnTo>
                  <a:pt x="1104" y="72593"/>
                </a:lnTo>
                <a:lnTo>
                  <a:pt x="1104" y="0"/>
                </a:lnTo>
                <a:close/>
              </a:path>
            </a:pathLst>
          </a:custGeom>
          <a:solidFill>
            <a:srgbClr val="FFFFFF"/>
          </a:solidFill>
        </p:spPr>
        <p:txBody>
          <a:bodyPr wrap="square" lIns="0" tIns="0" rIns="0" bIns="0" rtlCol="0"/>
          <a:lstStyle/>
          <a:p>
            <a:endParaRPr/>
          </a:p>
        </p:txBody>
      </p:sp>
      <p:sp>
        <p:nvSpPr>
          <p:cNvPr id="167" name="object 167"/>
          <p:cNvSpPr/>
          <p:nvPr/>
        </p:nvSpPr>
        <p:spPr>
          <a:xfrm>
            <a:off x="3126549" y="8680653"/>
            <a:ext cx="1270" cy="73025"/>
          </a:xfrm>
          <a:custGeom>
            <a:avLst/>
            <a:gdLst/>
            <a:ahLst/>
            <a:cxnLst/>
            <a:rect l="l" t="t" r="r" b="b"/>
            <a:pathLst>
              <a:path w="1269"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68" name="object 168"/>
          <p:cNvSpPr/>
          <p:nvPr/>
        </p:nvSpPr>
        <p:spPr>
          <a:xfrm>
            <a:off x="3559689" y="8000390"/>
            <a:ext cx="0" cy="821690"/>
          </a:xfrm>
          <a:custGeom>
            <a:avLst/>
            <a:gdLst/>
            <a:ahLst/>
            <a:cxnLst/>
            <a:rect l="l" t="t" r="r" b="b"/>
            <a:pathLst>
              <a:path h="821690">
                <a:moveTo>
                  <a:pt x="0" y="0"/>
                </a:moveTo>
                <a:lnTo>
                  <a:pt x="0" y="821486"/>
                </a:lnTo>
              </a:path>
            </a:pathLst>
          </a:custGeom>
          <a:ln w="3175">
            <a:solidFill>
              <a:srgbClr val="FFFFFF"/>
            </a:solidFill>
          </a:ln>
        </p:spPr>
        <p:txBody>
          <a:bodyPr wrap="square" lIns="0" tIns="0" rIns="0" bIns="0" rtlCol="0"/>
          <a:lstStyle/>
          <a:p>
            <a:endParaRPr/>
          </a:p>
        </p:txBody>
      </p:sp>
      <p:sp>
        <p:nvSpPr>
          <p:cNvPr id="169" name="object 169"/>
          <p:cNvSpPr/>
          <p:nvPr/>
        </p:nvSpPr>
        <p:spPr>
          <a:xfrm>
            <a:off x="3546824" y="7998574"/>
            <a:ext cx="0" cy="823594"/>
          </a:xfrm>
          <a:custGeom>
            <a:avLst/>
            <a:gdLst/>
            <a:ahLst/>
            <a:cxnLst/>
            <a:rect l="l" t="t" r="r" b="b"/>
            <a:pathLst>
              <a:path h="823595">
                <a:moveTo>
                  <a:pt x="0" y="0"/>
                </a:moveTo>
                <a:lnTo>
                  <a:pt x="0" y="823302"/>
                </a:lnTo>
              </a:path>
            </a:pathLst>
          </a:custGeom>
          <a:ln w="3175">
            <a:solidFill>
              <a:srgbClr val="FFFFFF"/>
            </a:solidFill>
          </a:ln>
        </p:spPr>
        <p:txBody>
          <a:bodyPr wrap="square" lIns="0" tIns="0" rIns="0" bIns="0" rtlCol="0"/>
          <a:lstStyle/>
          <a:p>
            <a:endParaRPr/>
          </a:p>
        </p:txBody>
      </p:sp>
      <p:sp>
        <p:nvSpPr>
          <p:cNvPr id="170" name="object 170"/>
          <p:cNvSpPr/>
          <p:nvPr/>
        </p:nvSpPr>
        <p:spPr>
          <a:xfrm>
            <a:off x="3964755" y="7998574"/>
            <a:ext cx="0" cy="823594"/>
          </a:xfrm>
          <a:custGeom>
            <a:avLst/>
            <a:gdLst/>
            <a:ahLst/>
            <a:cxnLst/>
            <a:rect l="l" t="t" r="r" b="b"/>
            <a:pathLst>
              <a:path h="823595">
                <a:moveTo>
                  <a:pt x="0" y="0"/>
                </a:moveTo>
                <a:lnTo>
                  <a:pt x="0" y="823302"/>
                </a:lnTo>
              </a:path>
            </a:pathLst>
          </a:custGeom>
          <a:ln w="3175">
            <a:solidFill>
              <a:srgbClr val="FFFFFF"/>
            </a:solidFill>
          </a:ln>
        </p:spPr>
        <p:txBody>
          <a:bodyPr wrap="square" lIns="0" tIns="0" rIns="0" bIns="0" rtlCol="0"/>
          <a:lstStyle/>
          <a:p>
            <a:endParaRPr/>
          </a:p>
        </p:txBody>
      </p:sp>
      <p:sp>
        <p:nvSpPr>
          <p:cNvPr id="171" name="object 171"/>
          <p:cNvSpPr/>
          <p:nvPr/>
        </p:nvSpPr>
        <p:spPr>
          <a:xfrm>
            <a:off x="4403623" y="7997723"/>
            <a:ext cx="1270" cy="35560"/>
          </a:xfrm>
          <a:custGeom>
            <a:avLst/>
            <a:gdLst/>
            <a:ahLst/>
            <a:cxnLst/>
            <a:rect l="l" t="t" r="r" b="b"/>
            <a:pathLst>
              <a:path w="1270" h="35559">
                <a:moveTo>
                  <a:pt x="0" y="35407"/>
                </a:moveTo>
                <a:lnTo>
                  <a:pt x="1104" y="35407"/>
                </a:lnTo>
                <a:lnTo>
                  <a:pt x="1104" y="0"/>
                </a:lnTo>
                <a:lnTo>
                  <a:pt x="0" y="0"/>
                </a:lnTo>
                <a:lnTo>
                  <a:pt x="0" y="35407"/>
                </a:lnTo>
                <a:close/>
              </a:path>
            </a:pathLst>
          </a:custGeom>
          <a:solidFill>
            <a:srgbClr val="FFFFFF"/>
          </a:solidFill>
        </p:spPr>
        <p:txBody>
          <a:bodyPr wrap="square" lIns="0" tIns="0" rIns="0" bIns="0" rtlCol="0"/>
          <a:lstStyle/>
          <a:p>
            <a:endParaRPr/>
          </a:p>
        </p:txBody>
      </p:sp>
      <p:sp>
        <p:nvSpPr>
          <p:cNvPr id="172" name="object 172"/>
          <p:cNvSpPr/>
          <p:nvPr/>
        </p:nvSpPr>
        <p:spPr>
          <a:xfrm>
            <a:off x="4403636" y="8105737"/>
            <a:ext cx="1270" cy="73025"/>
          </a:xfrm>
          <a:custGeom>
            <a:avLst/>
            <a:gdLst/>
            <a:ahLst/>
            <a:cxnLst/>
            <a:rect l="l" t="t" r="r" b="b"/>
            <a:pathLst>
              <a:path w="1270" h="73025">
                <a:moveTo>
                  <a:pt x="1104" y="0"/>
                </a:moveTo>
                <a:lnTo>
                  <a:pt x="0" y="0"/>
                </a:lnTo>
                <a:lnTo>
                  <a:pt x="0" y="72593"/>
                </a:lnTo>
                <a:lnTo>
                  <a:pt x="1104" y="72593"/>
                </a:lnTo>
                <a:lnTo>
                  <a:pt x="1104" y="0"/>
                </a:lnTo>
                <a:close/>
              </a:path>
            </a:pathLst>
          </a:custGeom>
          <a:solidFill>
            <a:srgbClr val="FFFFFF"/>
          </a:solidFill>
        </p:spPr>
        <p:txBody>
          <a:bodyPr wrap="square" lIns="0" tIns="0" rIns="0" bIns="0" rtlCol="0"/>
          <a:lstStyle/>
          <a:p>
            <a:endParaRPr/>
          </a:p>
        </p:txBody>
      </p:sp>
      <p:sp>
        <p:nvSpPr>
          <p:cNvPr id="173" name="object 173"/>
          <p:cNvSpPr/>
          <p:nvPr/>
        </p:nvSpPr>
        <p:spPr>
          <a:xfrm>
            <a:off x="4403636" y="8250949"/>
            <a:ext cx="1270" cy="73025"/>
          </a:xfrm>
          <a:custGeom>
            <a:avLst/>
            <a:gdLst/>
            <a:ahLst/>
            <a:cxnLst/>
            <a:rect l="l" t="t" r="r" b="b"/>
            <a:pathLst>
              <a:path w="1270"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74" name="object 174"/>
          <p:cNvSpPr/>
          <p:nvPr/>
        </p:nvSpPr>
        <p:spPr>
          <a:xfrm>
            <a:off x="4403636" y="8396134"/>
            <a:ext cx="1270" cy="73025"/>
          </a:xfrm>
          <a:custGeom>
            <a:avLst/>
            <a:gdLst/>
            <a:ahLst/>
            <a:cxnLst/>
            <a:rect l="l" t="t" r="r" b="b"/>
            <a:pathLst>
              <a:path w="1270"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75" name="object 175"/>
          <p:cNvSpPr/>
          <p:nvPr/>
        </p:nvSpPr>
        <p:spPr>
          <a:xfrm>
            <a:off x="4403636" y="8541346"/>
            <a:ext cx="1270" cy="73025"/>
          </a:xfrm>
          <a:custGeom>
            <a:avLst/>
            <a:gdLst/>
            <a:ahLst/>
            <a:cxnLst/>
            <a:rect l="l" t="t" r="r" b="b"/>
            <a:pathLst>
              <a:path w="1270" h="73025">
                <a:moveTo>
                  <a:pt x="1104" y="0"/>
                </a:moveTo>
                <a:lnTo>
                  <a:pt x="0" y="0"/>
                </a:lnTo>
                <a:lnTo>
                  <a:pt x="0" y="72593"/>
                </a:lnTo>
                <a:lnTo>
                  <a:pt x="1104" y="72593"/>
                </a:lnTo>
                <a:lnTo>
                  <a:pt x="1104" y="0"/>
                </a:lnTo>
                <a:close/>
              </a:path>
            </a:pathLst>
          </a:custGeom>
          <a:solidFill>
            <a:srgbClr val="FFFFFF"/>
          </a:solidFill>
        </p:spPr>
        <p:txBody>
          <a:bodyPr wrap="square" lIns="0" tIns="0" rIns="0" bIns="0" rtlCol="0"/>
          <a:lstStyle/>
          <a:p>
            <a:endParaRPr/>
          </a:p>
        </p:txBody>
      </p:sp>
      <p:sp>
        <p:nvSpPr>
          <p:cNvPr id="176" name="object 176"/>
          <p:cNvSpPr/>
          <p:nvPr/>
        </p:nvSpPr>
        <p:spPr>
          <a:xfrm>
            <a:off x="4403636" y="8686558"/>
            <a:ext cx="1270" cy="73025"/>
          </a:xfrm>
          <a:custGeom>
            <a:avLst/>
            <a:gdLst/>
            <a:ahLst/>
            <a:cxnLst/>
            <a:rect l="l" t="t" r="r" b="b"/>
            <a:pathLst>
              <a:path w="1270" h="73025">
                <a:moveTo>
                  <a:pt x="1104" y="0"/>
                </a:moveTo>
                <a:lnTo>
                  <a:pt x="0" y="0"/>
                </a:lnTo>
                <a:lnTo>
                  <a:pt x="0" y="72605"/>
                </a:lnTo>
                <a:lnTo>
                  <a:pt x="1104" y="72605"/>
                </a:lnTo>
                <a:lnTo>
                  <a:pt x="1104" y="0"/>
                </a:lnTo>
                <a:close/>
              </a:path>
            </a:pathLst>
          </a:custGeom>
          <a:solidFill>
            <a:srgbClr val="FFFFFF"/>
          </a:solidFill>
        </p:spPr>
        <p:txBody>
          <a:bodyPr wrap="square" lIns="0" tIns="0" rIns="0" bIns="0" rtlCol="0"/>
          <a:lstStyle/>
          <a:p>
            <a:endParaRPr/>
          </a:p>
        </p:txBody>
      </p:sp>
      <p:sp>
        <p:nvSpPr>
          <p:cNvPr id="177" name="object 177"/>
          <p:cNvSpPr/>
          <p:nvPr/>
        </p:nvSpPr>
        <p:spPr>
          <a:xfrm>
            <a:off x="4403636" y="9628847"/>
            <a:ext cx="1270" cy="1905"/>
          </a:xfrm>
          <a:custGeom>
            <a:avLst/>
            <a:gdLst/>
            <a:ahLst/>
            <a:cxnLst/>
            <a:rect l="l" t="t" r="r" b="b"/>
            <a:pathLst>
              <a:path w="1270" h="1904">
                <a:moveTo>
                  <a:pt x="0" y="1536"/>
                </a:moveTo>
                <a:lnTo>
                  <a:pt x="1104" y="1536"/>
                </a:lnTo>
                <a:lnTo>
                  <a:pt x="1104" y="0"/>
                </a:lnTo>
                <a:lnTo>
                  <a:pt x="0" y="0"/>
                </a:lnTo>
                <a:lnTo>
                  <a:pt x="0" y="1536"/>
                </a:lnTo>
                <a:close/>
              </a:path>
            </a:pathLst>
          </a:custGeom>
          <a:solidFill>
            <a:srgbClr val="FFFFFF"/>
          </a:solidFill>
        </p:spPr>
        <p:txBody>
          <a:bodyPr wrap="square" lIns="0" tIns="0" rIns="0" bIns="0" rtlCol="0"/>
          <a:lstStyle/>
          <a:p>
            <a:endParaRPr/>
          </a:p>
        </p:txBody>
      </p:sp>
      <p:sp>
        <p:nvSpPr>
          <p:cNvPr id="178" name="object 178"/>
          <p:cNvSpPr/>
          <p:nvPr/>
        </p:nvSpPr>
        <p:spPr>
          <a:xfrm>
            <a:off x="1977739" y="7969846"/>
            <a:ext cx="0" cy="852169"/>
          </a:xfrm>
          <a:custGeom>
            <a:avLst/>
            <a:gdLst/>
            <a:ahLst/>
            <a:cxnLst/>
            <a:rect l="l" t="t" r="r" b="b"/>
            <a:pathLst>
              <a:path h="852170">
                <a:moveTo>
                  <a:pt x="0" y="0"/>
                </a:moveTo>
                <a:lnTo>
                  <a:pt x="0" y="852030"/>
                </a:lnTo>
              </a:path>
            </a:pathLst>
          </a:custGeom>
          <a:ln w="3175">
            <a:solidFill>
              <a:srgbClr val="FFFFFF"/>
            </a:solidFill>
          </a:ln>
        </p:spPr>
        <p:txBody>
          <a:bodyPr wrap="square" lIns="0" tIns="0" rIns="0" bIns="0" rtlCol="0"/>
          <a:lstStyle/>
          <a:p>
            <a:endParaRPr/>
          </a:p>
        </p:txBody>
      </p:sp>
      <p:sp>
        <p:nvSpPr>
          <p:cNvPr id="179" name="object 179"/>
          <p:cNvSpPr/>
          <p:nvPr/>
        </p:nvSpPr>
        <p:spPr>
          <a:xfrm>
            <a:off x="5470455" y="7961985"/>
            <a:ext cx="0" cy="860425"/>
          </a:xfrm>
          <a:custGeom>
            <a:avLst/>
            <a:gdLst/>
            <a:ahLst/>
            <a:cxnLst/>
            <a:rect l="l" t="t" r="r" b="b"/>
            <a:pathLst>
              <a:path h="860425">
                <a:moveTo>
                  <a:pt x="0" y="0"/>
                </a:moveTo>
                <a:lnTo>
                  <a:pt x="0" y="859891"/>
                </a:lnTo>
              </a:path>
            </a:pathLst>
          </a:custGeom>
          <a:ln w="3175">
            <a:solidFill>
              <a:srgbClr val="FFFFFF"/>
            </a:solidFill>
          </a:ln>
        </p:spPr>
        <p:txBody>
          <a:bodyPr wrap="square" lIns="0" tIns="0" rIns="0" bIns="0" rtlCol="0"/>
          <a:lstStyle/>
          <a:p>
            <a:endParaRPr/>
          </a:p>
        </p:txBody>
      </p:sp>
      <p:sp>
        <p:nvSpPr>
          <p:cNvPr id="180" name="object 180"/>
          <p:cNvSpPr/>
          <p:nvPr/>
        </p:nvSpPr>
        <p:spPr>
          <a:xfrm>
            <a:off x="5553030" y="7961985"/>
            <a:ext cx="0" cy="860425"/>
          </a:xfrm>
          <a:custGeom>
            <a:avLst/>
            <a:gdLst/>
            <a:ahLst/>
            <a:cxnLst/>
            <a:rect l="l" t="t" r="r" b="b"/>
            <a:pathLst>
              <a:path h="860425">
                <a:moveTo>
                  <a:pt x="0" y="0"/>
                </a:moveTo>
                <a:lnTo>
                  <a:pt x="0" y="859891"/>
                </a:lnTo>
              </a:path>
            </a:pathLst>
          </a:custGeom>
          <a:ln w="3175">
            <a:solidFill>
              <a:srgbClr val="FFFFFF"/>
            </a:solidFill>
          </a:ln>
        </p:spPr>
        <p:txBody>
          <a:bodyPr wrap="square" lIns="0" tIns="0" rIns="0" bIns="0" rtlCol="0"/>
          <a:lstStyle/>
          <a:p>
            <a:endParaRPr/>
          </a:p>
        </p:txBody>
      </p:sp>
      <p:sp>
        <p:nvSpPr>
          <p:cNvPr id="181" name="object 181"/>
          <p:cNvSpPr/>
          <p:nvPr/>
        </p:nvSpPr>
        <p:spPr>
          <a:xfrm>
            <a:off x="4575812" y="8699762"/>
            <a:ext cx="490175" cy="80251"/>
          </a:xfrm>
          <a:prstGeom prst="rect">
            <a:avLst/>
          </a:prstGeom>
          <a:blipFill>
            <a:blip r:embed="rId11" cstate="print"/>
            <a:stretch>
              <a:fillRect/>
            </a:stretch>
          </a:blipFill>
        </p:spPr>
        <p:txBody>
          <a:bodyPr wrap="square" lIns="0" tIns="0" rIns="0" bIns="0" rtlCol="0"/>
          <a:lstStyle/>
          <a:p>
            <a:endParaRPr/>
          </a:p>
        </p:txBody>
      </p:sp>
      <p:sp>
        <p:nvSpPr>
          <p:cNvPr id="182" name="object 182"/>
          <p:cNvSpPr/>
          <p:nvPr/>
        </p:nvSpPr>
        <p:spPr>
          <a:xfrm>
            <a:off x="6262573" y="7795365"/>
            <a:ext cx="490855" cy="234315"/>
          </a:xfrm>
          <a:custGeom>
            <a:avLst/>
            <a:gdLst/>
            <a:ahLst/>
            <a:cxnLst/>
            <a:rect l="l" t="t" r="r" b="b"/>
            <a:pathLst>
              <a:path w="490854" h="234315">
                <a:moveTo>
                  <a:pt x="428467" y="186359"/>
                </a:moveTo>
                <a:lnTo>
                  <a:pt x="325170" y="186359"/>
                </a:lnTo>
                <a:lnTo>
                  <a:pt x="324523" y="199872"/>
                </a:lnTo>
                <a:lnTo>
                  <a:pt x="338670" y="222402"/>
                </a:lnTo>
                <a:lnTo>
                  <a:pt x="356031" y="228333"/>
                </a:lnTo>
                <a:lnTo>
                  <a:pt x="375856" y="233781"/>
                </a:lnTo>
                <a:lnTo>
                  <a:pt x="396621" y="227672"/>
                </a:lnTo>
                <a:lnTo>
                  <a:pt x="406946" y="217677"/>
                </a:lnTo>
                <a:lnTo>
                  <a:pt x="414794" y="202691"/>
                </a:lnTo>
                <a:lnTo>
                  <a:pt x="422529" y="192633"/>
                </a:lnTo>
                <a:lnTo>
                  <a:pt x="428467" y="186359"/>
                </a:lnTo>
                <a:close/>
              </a:path>
              <a:path w="490854" h="234315">
                <a:moveTo>
                  <a:pt x="135081" y="188607"/>
                </a:moveTo>
                <a:lnTo>
                  <a:pt x="40881" y="188607"/>
                </a:lnTo>
                <a:lnTo>
                  <a:pt x="56515" y="218757"/>
                </a:lnTo>
                <a:lnTo>
                  <a:pt x="79476" y="228726"/>
                </a:lnTo>
                <a:lnTo>
                  <a:pt x="118833" y="219113"/>
                </a:lnTo>
                <a:lnTo>
                  <a:pt x="135081" y="188607"/>
                </a:lnTo>
                <a:close/>
              </a:path>
              <a:path w="490854" h="234315">
                <a:moveTo>
                  <a:pt x="284296" y="190804"/>
                </a:moveTo>
                <a:lnTo>
                  <a:pt x="253238" y="190804"/>
                </a:lnTo>
                <a:lnTo>
                  <a:pt x="252831" y="195033"/>
                </a:lnTo>
                <a:lnTo>
                  <a:pt x="284296" y="190804"/>
                </a:lnTo>
                <a:close/>
              </a:path>
              <a:path w="490854" h="234315">
                <a:moveTo>
                  <a:pt x="434863" y="179603"/>
                </a:moveTo>
                <a:lnTo>
                  <a:pt x="151930" y="179603"/>
                </a:lnTo>
                <a:lnTo>
                  <a:pt x="184505" y="193878"/>
                </a:lnTo>
                <a:lnTo>
                  <a:pt x="253238" y="190804"/>
                </a:lnTo>
                <a:lnTo>
                  <a:pt x="284296" y="190804"/>
                </a:lnTo>
                <a:lnTo>
                  <a:pt x="308236" y="187715"/>
                </a:lnTo>
                <a:lnTo>
                  <a:pt x="320738" y="186359"/>
                </a:lnTo>
                <a:lnTo>
                  <a:pt x="428467" y="186359"/>
                </a:lnTo>
                <a:lnTo>
                  <a:pt x="434863" y="179603"/>
                </a:lnTo>
                <a:close/>
              </a:path>
              <a:path w="490854" h="234315">
                <a:moveTo>
                  <a:pt x="463560" y="178117"/>
                </a:moveTo>
                <a:lnTo>
                  <a:pt x="436270" y="178117"/>
                </a:lnTo>
                <a:lnTo>
                  <a:pt x="450557" y="185635"/>
                </a:lnTo>
                <a:lnTo>
                  <a:pt x="453034" y="188112"/>
                </a:lnTo>
                <a:lnTo>
                  <a:pt x="454667" y="189226"/>
                </a:lnTo>
                <a:lnTo>
                  <a:pt x="456815" y="187782"/>
                </a:lnTo>
                <a:lnTo>
                  <a:pt x="460921" y="182147"/>
                </a:lnTo>
                <a:lnTo>
                  <a:pt x="463560" y="178117"/>
                </a:lnTo>
                <a:close/>
              </a:path>
              <a:path w="490854" h="234315">
                <a:moveTo>
                  <a:pt x="258483" y="0"/>
                </a:moveTo>
                <a:lnTo>
                  <a:pt x="214607" y="7843"/>
                </a:lnTo>
                <a:lnTo>
                  <a:pt x="205270" y="9296"/>
                </a:lnTo>
                <a:lnTo>
                  <a:pt x="203071" y="10443"/>
                </a:lnTo>
                <a:lnTo>
                  <a:pt x="197446" y="18667"/>
                </a:lnTo>
                <a:lnTo>
                  <a:pt x="183992" y="41023"/>
                </a:lnTo>
                <a:lnTo>
                  <a:pt x="158305" y="84569"/>
                </a:lnTo>
                <a:lnTo>
                  <a:pt x="31623" y="87439"/>
                </a:lnTo>
                <a:lnTo>
                  <a:pt x="8547" y="109867"/>
                </a:lnTo>
                <a:lnTo>
                  <a:pt x="15392" y="153047"/>
                </a:lnTo>
                <a:lnTo>
                  <a:pt x="228" y="155371"/>
                </a:lnTo>
                <a:lnTo>
                  <a:pt x="0" y="167995"/>
                </a:lnTo>
                <a:lnTo>
                  <a:pt x="15341" y="169036"/>
                </a:lnTo>
                <a:lnTo>
                  <a:pt x="30035" y="188760"/>
                </a:lnTo>
                <a:lnTo>
                  <a:pt x="40881" y="188607"/>
                </a:lnTo>
                <a:lnTo>
                  <a:pt x="135081" y="188607"/>
                </a:lnTo>
                <a:lnTo>
                  <a:pt x="136004" y="179857"/>
                </a:lnTo>
                <a:lnTo>
                  <a:pt x="151930" y="179603"/>
                </a:lnTo>
                <a:lnTo>
                  <a:pt x="434863" y="179603"/>
                </a:lnTo>
                <a:lnTo>
                  <a:pt x="436270" y="178117"/>
                </a:lnTo>
                <a:lnTo>
                  <a:pt x="463560" y="178117"/>
                </a:lnTo>
                <a:lnTo>
                  <a:pt x="468426" y="170687"/>
                </a:lnTo>
                <a:lnTo>
                  <a:pt x="466064" y="165519"/>
                </a:lnTo>
                <a:lnTo>
                  <a:pt x="467017" y="148869"/>
                </a:lnTo>
                <a:lnTo>
                  <a:pt x="467017" y="136842"/>
                </a:lnTo>
                <a:lnTo>
                  <a:pt x="490639" y="136842"/>
                </a:lnTo>
                <a:lnTo>
                  <a:pt x="490639" y="103047"/>
                </a:lnTo>
                <a:lnTo>
                  <a:pt x="464413" y="103047"/>
                </a:lnTo>
                <a:lnTo>
                  <a:pt x="459460" y="102107"/>
                </a:lnTo>
                <a:lnTo>
                  <a:pt x="440766" y="10629"/>
                </a:lnTo>
                <a:lnTo>
                  <a:pt x="433260" y="2870"/>
                </a:lnTo>
                <a:lnTo>
                  <a:pt x="258483" y="0"/>
                </a:lnTo>
                <a:close/>
              </a:path>
              <a:path w="490854" h="234315">
                <a:moveTo>
                  <a:pt x="490639" y="136842"/>
                </a:moveTo>
                <a:lnTo>
                  <a:pt x="467017" y="136842"/>
                </a:lnTo>
                <a:lnTo>
                  <a:pt x="489204" y="143167"/>
                </a:lnTo>
                <a:lnTo>
                  <a:pt x="490639" y="139067"/>
                </a:lnTo>
                <a:lnTo>
                  <a:pt x="490639" y="136842"/>
                </a:lnTo>
                <a:close/>
              </a:path>
              <a:path w="490854" h="234315">
                <a:moveTo>
                  <a:pt x="473087" y="46659"/>
                </a:moveTo>
                <a:lnTo>
                  <a:pt x="467956" y="49047"/>
                </a:lnTo>
                <a:lnTo>
                  <a:pt x="464413" y="103047"/>
                </a:lnTo>
                <a:lnTo>
                  <a:pt x="490639" y="103047"/>
                </a:lnTo>
                <a:lnTo>
                  <a:pt x="490639" y="49343"/>
                </a:lnTo>
                <a:lnTo>
                  <a:pt x="488251" y="46888"/>
                </a:lnTo>
                <a:lnTo>
                  <a:pt x="473087" y="46659"/>
                </a:lnTo>
                <a:close/>
              </a:path>
            </a:pathLst>
          </a:custGeom>
          <a:solidFill>
            <a:srgbClr val="FFFFFF"/>
          </a:solidFill>
        </p:spPr>
        <p:txBody>
          <a:bodyPr wrap="square" lIns="0" tIns="0" rIns="0" bIns="0" rtlCol="0"/>
          <a:lstStyle/>
          <a:p>
            <a:endParaRPr/>
          </a:p>
        </p:txBody>
      </p:sp>
      <p:sp>
        <p:nvSpPr>
          <p:cNvPr id="183" name="object 183"/>
          <p:cNvSpPr/>
          <p:nvPr/>
        </p:nvSpPr>
        <p:spPr>
          <a:xfrm>
            <a:off x="6261036" y="7793904"/>
            <a:ext cx="492759" cy="236854"/>
          </a:xfrm>
          <a:custGeom>
            <a:avLst/>
            <a:gdLst/>
            <a:ahLst/>
            <a:cxnLst/>
            <a:rect l="l" t="t" r="r" b="b"/>
            <a:pathLst>
              <a:path w="492759" h="236854">
                <a:moveTo>
                  <a:pt x="326149" y="189280"/>
                </a:moveTo>
                <a:lnTo>
                  <a:pt x="321398" y="189280"/>
                </a:lnTo>
                <a:lnTo>
                  <a:pt x="322516" y="189306"/>
                </a:lnTo>
                <a:lnTo>
                  <a:pt x="322694" y="189344"/>
                </a:lnTo>
                <a:lnTo>
                  <a:pt x="323049" y="189928"/>
                </a:lnTo>
                <a:lnTo>
                  <a:pt x="323646" y="190766"/>
                </a:lnTo>
                <a:lnTo>
                  <a:pt x="324035" y="192290"/>
                </a:lnTo>
                <a:lnTo>
                  <a:pt x="324159" y="193128"/>
                </a:lnTo>
                <a:lnTo>
                  <a:pt x="324281" y="194398"/>
                </a:lnTo>
                <a:lnTo>
                  <a:pt x="324468" y="195833"/>
                </a:lnTo>
                <a:lnTo>
                  <a:pt x="324523" y="201726"/>
                </a:lnTo>
                <a:lnTo>
                  <a:pt x="339267" y="225094"/>
                </a:lnTo>
                <a:lnTo>
                  <a:pt x="357149" y="231203"/>
                </a:lnTo>
                <a:lnTo>
                  <a:pt x="377456" y="236766"/>
                </a:lnTo>
                <a:lnTo>
                  <a:pt x="387843" y="233705"/>
                </a:lnTo>
                <a:lnTo>
                  <a:pt x="377393" y="233705"/>
                </a:lnTo>
                <a:lnTo>
                  <a:pt x="357974" y="228384"/>
                </a:lnTo>
                <a:lnTo>
                  <a:pt x="341160" y="222630"/>
                </a:lnTo>
                <a:lnTo>
                  <a:pt x="327838" y="201409"/>
                </a:lnTo>
                <a:lnTo>
                  <a:pt x="327532" y="201409"/>
                </a:lnTo>
                <a:lnTo>
                  <a:pt x="326059" y="201333"/>
                </a:lnTo>
                <a:lnTo>
                  <a:pt x="327304" y="200558"/>
                </a:lnTo>
                <a:lnTo>
                  <a:pt x="327532" y="200558"/>
                </a:lnTo>
                <a:lnTo>
                  <a:pt x="327413" y="194398"/>
                </a:lnTo>
                <a:lnTo>
                  <a:pt x="326566" y="190601"/>
                </a:lnTo>
                <a:lnTo>
                  <a:pt x="326224" y="189395"/>
                </a:lnTo>
                <a:close/>
              </a:path>
              <a:path w="492759" h="236854">
                <a:moveTo>
                  <a:pt x="437514" y="177749"/>
                </a:moveTo>
                <a:lnTo>
                  <a:pt x="422948" y="193128"/>
                </a:lnTo>
                <a:lnTo>
                  <a:pt x="415099" y="203339"/>
                </a:lnTo>
                <a:lnTo>
                  <a:pt x="407250" y="218249"/>
                </a:lnTo>
                <a:lnTo>
                  <a:pt x="397395" y="227812"/>
                </a:lnTo>
                <a:lnTo>
                  <a:pt x="377393" y="233705"/>
                </a:lnTo>
                <a:lnTo>
                  <a:pt x="387843" y="233705"/>
                </a:lnTo>
                <a:lnTo>
                  <a:pt x="398919" y="230441"/>
                </a:lnTo>
                <a:lnTo>
                  <a:pt x="409663" y="220040"/>
                </a:lnTo>
                <a:lnTo>
                  <a:pt x="417575" y="204939"/>
                </a:lnTo>
                <a:lnTo>
                  <a:pt x="425243" y="194983"/>
                </a:lnTo>
                <a:lnTo>
                  <a:pt x="438116" y="181393"/>
                </a:lnTo>
                <a:lnTo>
                  <a:pt x="437159" y="180886"/>
                </a:lnTo>
                <a:lnTo>
                  <a:pt x="437807" y="179577"/>
                </a:lnTo>
                <a:lnTo>
                  <a:pt x="440986" y="179577"/>
                </a:lnTo>
                <a:lnTo>
                  <a:pt x="437514" y="177749"/>
                </a:lnTo>
                <a:close/>
              </a:path>
              <a:path w="492759" h="236854">
                <a:moveTo>
                  <a:pt x="44854" y="191554"/>
                </a:moveTo>
                <a:lnTo>
                  <a:pt x="41541" y="191554"/>
                </a:lnTo>
                <a:lnTo>
                  <a:pt x="56997" y="221373"/>
                </a:lnTo>
                <a:lnTo>
                  <a:pt x="80721" y="231660"/>
                </a:lnTo>
                <a:lnTo>
                  <a:pt x="104787" y="230924"/>
                </a:lnTo>
                <a:lnTo>
                  <a:pt x="108791" y="228701"/>
                </a:lnTo>
                <a:lnTo>
                  <a:pt x="81318" y="228701"/>
                </a:lnTo>
                <a:lnTo>
                  <a:pt x="59131" y="219087"/>
                </a:lnTo>
                <a:lnTo>
                  <a:pt x="44854" y="191554"/>
                </a:lnTo>
                <a:close/>
              </a:path>
              <a:path w="492759" h="236854">
                <a:moveTo>
                  <a:pt x="153758" y="179577"/>
                </a:moveTo>
                <a:lnTo>
                  <a:pt x="136182" y="179870"/>
                </a:lnTo>
                <a:lnTo>
                  <a:pt x="134704" y="194398"/>
                </a:lnTo>
                <a:lnTo>
                  <a:pt x="134613" y="195046"/>
                </a:lnTo>
                <a:lnTo>
                  <a:pt x="127812" y="208724"/>
                </a:lnTo>
                <a:lnTo>
                  <a:pt x="119430" y="219417"/>
                </a:lnTo>
                <a:lnTo>
                  <a:pt x="104025" y="228003"/>
                </a:lnTo>
                <a:lnTo>
                  <a:pt x="81318" y="228701"/>
                </a:lnTo>
                <a:lnTo>
                  <a:pt x="108791" y="228701"/>
                </a:lnTo>
                <a:lnTo>
                  <a:pt x="121373" y="221716"/>
                </a:lnTo>
                <a:lnTo>
                  <a:pt x="130340" y="210311"/>
                </a:lnTo>
                <a:lnTo>
                  <a:pt x="137477" y="195833"/>
                </a:lnTo>
                <a:lnTo>
                  <a:pt x="138887" y="182791"/>
                </a:lnTo>
                <a:lnTo>
                  <a:pt x="153174" y="182537"/>
                </a:lnTo>
                <a:lnTo>
                  <a:pt x="160498" y="182537"/>
                </a:lnTo>
                <a:lnTo>
                  <a:pt x="153758" y="179577"/>
                </a:lnTo>
                <a:close/>
              </a:path>
              <a:path w="492759" h="236854">
                <a:moveTo>
                  <a:pt x="327304" y="200558"/>
                </a:moveTo>
                <a:lnTo>
                  <a:pt x="326059" y="201333"/>
                </a:lnTo>
                <a:lnTo>
                  <a:pt x="327532" y="201409"/>
                </a:lnTo>
                <a:lnTo>
                  <a:pt x="327532" y="200922"/>
                </a:lnTo>
                <a:lnTo>
                  <a:pt x="327304" y="200558"/>
                </a:lnTo>
                <a:close/>
              </a:path>
              <a:path w="492759" h="236854">
                <a:moveTo>
                  <a:pt x="327532" y="200922"/>
                </a:moveTo>
                <a:lnTo>
                  <a:pt x="327532" y="201409"/>
                </a:lnTo>
                <a:lnTo>
                  <a:pt x="327838" y="201409"/>
                </a:lnTo>
                <a:lnTo>
                  <a:pt x="327532" y="200922"/>
                </a:lnTo>
                <a:close/>
              </a:path>
              <a:path w="492759" h="236854">
                <a:moveTo>
                  <a:pt x="327532" y="200558"/>
                </a:moveTo>
                <a:lnTo>
                  <a:pt x="327304" y="200558"/>
                </a:lnTo>
                <a:lnTo>
                  <a:pt x="327532" y="200922"/>
                </a:lnTo>
                <a:lnTo>
                  <a:pt x="327532" y="200558"/>
                </a:lnTo>
                <a:close/>
              </a:path>
              <a:path w="492759" h="236854">
                <a:moveTo>
                  <a:pt x="256077" y="193827"/>
                </a:moveTo>
                <a:lnTo>
                  <a:pt x="253123" y="193827"/>
                </a:lnTo>
                <a:lnTo>
                  <a:pt x="252717" y="198208"/>
                </a:lnTo>
                <a:lnTo>
                  <a:pt x="264397" y="196634"/>
                </a:lnTo>
                <a:lnTo>
                  <a:pt x="255841" y="196634"/>
                </a:lnTo>
                <a:lnTo>
                  <a:pt x="254368" y="196494"/>
                </a:lnTo>
                <a:lnTo>
                  <a:pt x="254190" y="195033"/>
                </a:lnTo>
                <a:lnTo>
                  <a:pt x="255996" y="194789"/>
                </a:lnTo>
                <a:lnTo>
                  <a:pt x="256077" y="193827"/>
                </a:lnTo>
                <a:close/>
              </a:path>
              <a:path w="492759" h="236854">
                <a:moveTo>
                  <a:pt x="160498" y="182537"/>
                </a:moveTo>
                <a:lnTo>
                  <a:pt x="153174" y="182537"/>
                </a:lnTo>
                <a:lnTo>
                  <a:pt x="185737" y="196824"/>
                </a:lnTo>
                <a:lnTo>
                  <a:pt x="252552" y="193852"/>
                </a:lnTo>
                <a:lnTo>
                  <a:pt x="186270" y="193852"/>
                </a:lnTo>
                <a:lnTo>
                  <a:pt x="160498" y="182537"/>
                </a:lnTo>
                <a:close/>
              </a:path>
              <a:path w="492759" h="236854">
                <a:moveTo>
                  <a:pt x="255996" y="194789"/>
                </a:moveTo>
                <a:lnTo>
                  <a:pt x="254190" y="195033"/>
                </a:lnTo>
                <a:lnTo>
                  <a:pt x="254368" y="196494"/>
                </a:lnTo>
                <a:lnTo>
                  <a:pt x="255841" y="196634"/>
                </a:lnTo>
                <a:lnTo>
                  <a:pt x="255996" y="194789"/>
                </a:lnTo>
                <a:close/>
              </a:path>
              <a:path w="492759" h="236854">
                <a:moveTo>
                  <a:pt x="323748" y="186334"/>
                </a:moveTo>
                <a:lnTo>
                  <a:pt x="255996" y="194789"/>
                </a:lnTo>
                <a:lnTo>
                  <a:pt x="255841" y="196634"/>
                </a:lnTo>
                <a:lnTo>
                  <a:pt x="264397" y="196634"/>
                </a:lnTo>
                <a:lnTo>
                  <a:pt x="276266" y="195033"/>
                </a:lnTo>
                <a:lnTo>
                  <a:pt x="310154" y="190601"/>
                </a:lnTo>
                <a:lnTo>
                  <a:pt x="316496" y="189814"/>
                </a:lnTo>
                <a:lnTo>
                  <a:pt x="321398" y="189280"/>
                </a:lnTo>
                <a:lnTo>
                  <a:pt x="326149" y="189280"/>
                </a:lnTo>
                <a:lnTo>
                  <a:pt x="325395" y="188112"/>
                </a:lnTo>
                <a:lnTo>
                  <a:pt x="324929" y="187299"/>
                </a:lnTo>
                <a:lnTo>
                  <a:pt x="323748" y="186334"/>
                </a:lnTo>
                <a:close/>
              </a:path>
              <a:path w="492759" h="236854">
                <a:moveTo>
                  <a:pt x="256362" y="190715"/>
                </a:moveTo>
                <a:lnTo>
                  <a:pt x="186270" y="193852"/>
                </a:lnTo>
                <a:lnTo>
                  <a:pt x="252552" y="193852"/>
                </a:lnTo>
                <a:lnTo>
                  <a:pt x="253123" y="193827"/>
                </a:lnTo>
                <a:lnTo>
                  <a:pt x="256077" y="193827"/>
                </a:lnTo>
                <a:lnTo>
                  <a:pt x="256362" y="190715"/>
                </a:lnTo>
                <a:close/>
              </a:path>
              <a:path w="492759" h="236854">
                <a:moveTo>
                  <a:pt x="3039" y="168077"/>
                </a:moveTo>
                <a:lnTo>
                  <a:pt x="3009" y="169481"/>
                </a:lnTo>
                <a:lnTo>
                  <a:pt x="1534" y="169481"/>
                </a:lnTo>
                <a:lnTo>
                  <a:pt x="1409" y="170916"/>
                </a:lnTo>
                <a:lnTo>
                  <a:pt x="16103" y="171932"/>
                </a:lnTo>
                <a:lnTo>
                  <a:pt x="30810" y="191719"/>
                </a:lnTo>
                <a:lnTo>
                  <a:pt x="41541" y="191554"/>
                </a:lnTo>
                <a:lnTo>
                  <a:pt x="44854" y="191554"/>
                </a:lnTo>
                <a:lnTo>
                  <a:pt x="43392" y="188734"/>
                </a:lnTo>
                <a:lnTo>
                  <a:pt x="32270" y="188734"/>
                </a:lnTo>
                <a:lnTo>
                  <a:pt x="17945" y="169481"/>
                </a:lnTo>
                <a:lnTo>
                  <a:pt x="3009" y="169481"/>
                </a:lnTo>
                <a:lnTo>
                  <a:pt x="1536" y="169456"/>
                </a:lnTo>
                <a:lnTo>
                  <a:pt x="17927" y="169456"/>
                </a:lnTo>
                <a:lnTo>
                  <a:pt x="17652" y="169087"/>
                </a:lnTo>
                <a:lnTo>
                  <a:pt x="3039" y="168077"/>
                </a:lnTo>
                <a:close/>
              </a:path>
              <a:path w="492759" h="236854">
                <a:moveTo>
                  <a:pt x="457060" y="190601"/>
                </a:moveTo>
                <a:lnTo>
                  <a:pt x="453504" y="190601"/>
                </a:lnTo>
                <a:lnTo>
                  <a:pt x="455091" y="191261"/>
                </a:lnTo>
                <a:lnTo>
                  <a:pt x="456158" y="191211"/>
                </a:lnTo>
                <a:lnTo>
                  <a:pt x="457060" y="190601"/>
                </a:lnTo>
                <a:close/>
              </a:path>
              <a:path w="492759" h="236854">
                <a:moveTo>
                  <a:pt x="440986" y="179577"/>
                </a:moveTo>
                <a:lnTo>
                  <a:pt x="437807" y="179577"/>
                </a:lnTo>
                <a:lnTo>
                  <a:pt x="438873" y="180593"/>
                </a:lnTo>
                <a:lnTo>
                  <a:pt x="438116" y="181393"/>
                </a:lnTo>
                <a:lnTo>
                  <a:pt x="453504" y="190614"/>
                </a:lnTo>
                <a:lnTo>
                  <a:pt x="457060" y="190601"/>
                </a:lnTo>
                <a:lnTo>
                  <a:pt x="459133" y="189026"/>
                </a:lnTo>
                <a:lnTo>
                  <a:pt x="455091" y="189026"/>
                </a:lnTo>
                <a:lnTo>
                  <a:pt x="455171" y="188252"/>
                </a:lnTo>
                <a:lnTo>
                  <a:pt x="446531" y="182498"/>
                </a:lnTo>
                <a:lnTo>
                  <a:pt x="440986" y="179577"/>
                </a:lnTo>
                <a:close/>
              </a:path>
              <a:path w="492759" h="236854">
                <a:moveTo>
                  <a:pt x="455091" y="188302"/>
                </a:moveTo>
                <a:lnTo>
                  <a:pt x="455091" y="189026"/>
                </a:lnTo>
                <a:lnTo>
                  <a:pt x="455625" y="188531"/>
                </a:lnTo>
                <a:lnTo>
                  <a:pt x="455091" y="188302"/>
                </a:lnTo>
                <a:close/>
              </a:path>
              <a:path w="492759" h="236854">
                <a:moveTo>
                  <a:pt x="468301" y="172001"/>
                </a:moveTo>
                <a:lnTo>
                  <a:pt x="455268" y="188205"/>
                </a:lnTo>
                <a:lnTo>
                  <a:pt x="455625" y="188531"/>
                </a:lnTo>
                <a:lnTo>
                  <a:pt x="455091" y="189026"/>
                </a:lnTo>
                <a:lnTo>
                  <a:pt x="459133" y="189026"/>
                </a:lnTo>
                <a:lnTo>
                  <a:pt x="471329" y="172783"/>
                </a:lnTo>
                <a:lnTo>
                  <a:pt x="468668" y="172783"/>
                </a:lnTo>
                <a:lnTo>
                  <a:pt x="468301" y="172001"/>
                </a:lnTo>
                <a:close/>
              </a:path>
              <a:path w="492759" h="236854">
                <a:moveTo>
                  <a:pt x="43306" y="188569"/>
                </a:moveTo>
                <a:lnTo>
                  <a:pt x="32270" y="188734"/>
                </a:lnTo>
                <a:lnTo>
                  <a:pt x="43392" y="188734"/>
                </a:lnTo>
                <a:lnTo>
                  <a:pt x="43306" y="188569"/>
                </a:lnTo>
                <a:close/>
              </a:path>
              <a:path w="492759" h="236854">
                <a:moveTo>
                  <a:pt x="455375" y="188302"/>
                </a:moveTo>
                <a:lnTo>
                  <a:pt x="455091" y="188302"/>
                </a:lnTo>
                <a:lnTo>
                  <a:pt x="455625" y="188531"/>
                </a:lnTo>
                <a:lnTo>
                  <a:pt x="455375" y="188302"/>
                </a:lnTo>
                <a:close/>
              </a:path>
              <a:path w="492759" h="236854">
                <a:moveTo>
                  <a:pt x="455268" y="188205"/>
                </a:moveTo>
                <a:lnTo>
                  <a:pt x="455040" y="188315"/>
                </a:lnTo>
                <a:lnTo>
                  <a:pt x="455375" y="188302"/>
                </a:lnTo>
                <a:close/>
              </a:path>
              <a:path w="492759" h="236854">
                <a:moveTo>
                  <a:pt x="437807" y="179577"/>
                </a:moveTo>
                <a:lnTo>
                  <a:pt x="437095" y="180886"/>
                </a:lnTo>
                <a:lnTo>
                  <a:pt x="438116" y="181393"/>
                </a:lnTo>
                <a:lnTo>
                  <a:pt x="438873" y="180593"/>
                </a:lnTo>
                <a:lnTo>
                  <a:pt x="437807" y="179577"/>
                </a:lnTo>
                <a:close/>
              </a:path>
              <a:path w="492759" h="236854">
                <a:moveTo>
                  <a:pt x="468718" y="171348"/>
                </a:moveTo>
                <a:lnTo>
                  <a:pt x="468345" y="171932"/>
                </a:lnTo>
                <a:lnTo>
                  <a:pt x="468370" y="172148"/>
                </a:lnTo>
                <a:lnTo>
                  <a:pt x="468668" y="172783"/>
                </a:lnTo>
                <a:lnTo>
                  <a:pt x="469963" y="172148"/>
                </a:lnTo>
                <a:lnTo>
                  <a:pt x="468718" y="171348"/>
                </a:lnTo>
                <a:close/>
              </a:path>
              <a:path w="492759" h="236854">
                <a:moveTo>
                  <a:pt x="471243" y="171348"/>
                </a:moveTo>
                <a:lnTo>
                  <a:pt x="468718" y="171348"/>
                </a:lnTo>
                <a:lnTo>
                  <a:pt x="469963" y="172148"/>
                </a:lnTo>
                <a:lnTo>
                  <a:pt x="468668" y="172783"/>
                </a:lnTo>
                <a:lnTo>
                  <a:pt x="471329" y="172783"/>
                </a:lnTo>
                <a:lnTo>
                  <a:pt x="471564" y="172440"/>
                </a:lnTo>
                <a:lnTo>
                  <a:pt x="471517" y="171932"/>
                </a:lnTo>
                <a:lnTo>
                  <a:pt x="471243" y="171348"/>
                </a:lnTo>
                <a:close/>
              </a:path>
              <a:path w="492759" h="236854">
                <a:moveTo>
                  <a:pt x="473976" y="140233"/>
                </a:moveTo>
                <a:lnTo>
                  <a:pt x="467067" y="147243"/>
                </a:lnTo>
                <a:lnTo>
                  <a:pt x="466839" y="152920"/>
                </a:lnTo>
                <a:lnTo>
                  <a:pt x="466369" y="162725"/>
                </a:lnTo>
                <a:lnTo>
                  <a:pt x="466169" y="166369"/>
                </a:lnTo>
                <a:lnTo>
                  <a:pt x="466077" y="167258"/>
                </a:lnTo>
                <a:lnTo>
                  <a:pt x="468301" y="172001"/>
                </a:lnTo>
                <a:lnTo>
                  <a:pt x="468718" y="171348"/>
                </a:lnTo>
                <a:lnTo>
                  <a:pt x="471243" y="171348"/>
                </a:lnTo>
                <a:lnTo>
                  <a:pt x="469242" y="167081"/>
                </a:lnTo>
                <a:lnTo>
                  <a:pt x="467601" y="166979"/>
                </a:lnTo>
                <a:lnTo>
                  <a:pt x="468909" y="166369"/>
                </a:lnTo>
                <a:lnTo>
                  <a:pt x="469113" y="166369"/>
                </a:lnTo>
                <a:lnTo>
                  <a:pt x="470026" y="150431"/>
                </a:lnTo>
                <a:lnTo>
                  <a:pt x="489715" y="143179"/>
                </a:lnTo>
                <a:lnTo>
                  <a:pt x="489832" y="142838"/>
                </a:lnTo>
                <a:lnTo>
                  <a:pt x="480936" y="140258"/>
                </a:lnTo>
                <a:lnTo>
                  <a:pt x="473976" y="140233"/>
                </a:lnTo>
                <a:close/>
              </a:path>
              <a:path w="492759" h="236854">
                <a:moveTo>
                  <a:pt x="159014" y="84588"/>
                </a:moveTo>
                <a:lnTo>
                  <a:pt x="32562" y="87452"/>
                </a:lnTo>
                <a:lnTo>
                  <a:pt x="8559" y="110807"/>
                </a:lnTo>
                <a:lnTo>
                  <a:pt x="15290" y="153276"/>
                </a:lnTo>
                <a:lnTo>
                  <a:pt x="355" y="155562"/>
                </a:lnTo>
                <a:lnTo>
                  <a:pt x="0" y="170840"/>
                </a:lnTo>
                <a:lnTo>
                  <a:pt x="1409" y="170916"/>
                </a:lnTo>
                <a:lnTo>
                  <a:pt x="1663" y="167982"/>
                </a:lnTo>
                <a:lnTo>
                  <a:pt x="3041" y="167982"/>
                </a:lnTo>
                <a:lnTo>
                  <a:pt x="3251" y="158102"/>
                </a:lnTo>
                <a:lnTo>
                  <a:pt x="18643" y="155752"/>
                </a:lnTo>
                <a:lnTo>
                  <a:pt x="11683" y="111848"/>
                </a:lnTo>
                <a:lnTo>
                  <a:pt x="33807" y="90373"/>
                </a:lnTo>
                <a:lnTo>
                  <a:pt x="160718" y="87502"/>
                </a:lnTo>
                <a:lnTo>
                  <a:pt x="161590" y="86029"/>
                </a:lnTo>
                <a:lnTo>
                  <a:pt x="159842" y="86029"/>
                </a:lnTo>
                <a:lnTo>
                  <a:pt x="158597" y="85293"/>
                </a:lnTo>
                <a:lnTo>
                  <a:pt x="159014" y="84588"/>
                </a:lnTo>
                <a:close/>
              </a:path>
              <a:path w="492759" h="236854">
                <a:moveTo>
                  <a:pt x="3041" y="167982"/>
                </a:moveTo>
                <a:lnTo>
                  <a:pt x="1663" y="167982"/>
                </a:lnTo>
                <a:lnTo>
                  <a:pt x="3039" y="168077"/>
                </a:lnTo>
                <a:close/>
              </a:path>
              <a:path w="492759" h="236854">
                <a:moveTo>
                  <a:pt x="468909" y="166369"/>
                </a:moveTo>
                <a:lnTo>
                  <a:pt x="467601" y="166979"/>
                </a:lnTo>
                <a:lnTo>
                  <a:pt x="469074" y="167081"/>
                </a:lnTo>
                <a:lnTo>
                  <a:pt x="469091" y="166758"/>
                </a:lnTo>
                <a:lnTo>
                  <a:pt x="468909" y="166369"/>
                </a:lnTo>
                <a:close/>
              </a:path>
              <a:path w="492759" h="236854">
                <a:moveTo>
                  <a:pt x="469091" y="166758"/>
                </a:moveTo>
                <a:lnTo>
                  <a:pt x="469074" y="167081"/>
                </a:lnTo>
                <a:lnTo>
                  <a:pt x="469242" y="167081"/>
                </a:lnTo>
                <a:lnTo>
                  <a:pt x="469091" y="166758"/>
                </a:lnTo>
                <a:close/>
              </a:path>
              <a:path w="492759" h="236854">
                <a:moveTo>
                  <a:pt x="469113" y="166369"/>
                </a:moveTo>
                <a:lnTo>
                  <a:pt x="468909" y="166369"/>
                </a:lnTo>
                <a:lnTo>
                  <a:pt x="469091" y="166758"/>
                </a:lnTo>
                <a:lnTo>
                  <a:pt x="469113" y="166369"/>
                </a:lnTo>
                <a:close/>
              </a:path>
              <a:path w="492759" h="236854">
                <a:moveTo>
                  <a:pt x="489715" y="143179"/>
                </a:moveTo>
                <a:lnTo>
                  <a:pt x="477050" y="143179"/>
                </a:lnTo>
                <a:lnTo>
                  <a:pt x="481177" y="143890"/>
                </a:lnTo>
                <a:lnTo>
                  <a:pt x="487845" y="145338"/>
                </a:lnTo>
                <a:lnTo>
                  <a:pt x="490321" y="146037"/>
                </a:lnTo>
                <a:lnTo>
                  <a:pt x="491680" y="146430"/>
                </a:lnTo>
                <a:lnTo>
                  <a:pt x="492061" y="145338"/>
                </a:lnTo>
                <a:lnTo>
                  <a:pt x="492175" y="144627"/>
                </a:lnTo>
                <a:lnTo>
                  <a:pt x="490740" y="144627"/>
                </a:lnTo>
                <a:lnTo>
                  <a:pt x="489381" y="144144"/>
                </a:lnTo>
                <a:lnTo>
                  <a:pt x="489715" y="143179"/>
                </a:lnTo>
                <a:close/>
              </a:path>
              <a:path w="492759" h="236854">
                <a:moveTo>
                  <a:pt x="489832" y="142838"/>
                </a:moveTo>
                <a:lnTo>
                  <a:pt x="489381" y="144144"/>
                </a:lnTo>
                <a:lnTo>
                  <a:pt x="490740" y="144627"/>
                </a:lnTo>
                <a:lnTo>
                  <a:pt x="491056" y="143522"/>
                </a:lnTo>
                <a:lnTo>
                  <a:pt x="491096" y="143205"/>
                </a:lnTo>
                <a:lnTo>
                  <a:pt x="489832" y="142838"/>
                </a:lnTo>
                <a:close/>
              </a:path>
              <a:path w="492759" h="236854">
                <a:moveTo>
                  <a:pt x="492175" y="120565"/>
                </a:moveTo>
                <a:lnTo>
                  <a:pt x="491921" y="136791"/>
                </a:lnTo>
                <a:lnTo>
                  <a:pt x="489832" y="142838"/>
                </a:lnTo>
                <a:lnTo>
                  <a:pt x="491096" y="143205"/>
                </a:lnTo>
                <a:lnTo>
                  <a:pt x="491056" y="143522"/>
                </a:lnTo>
                <a:lnTo>
                  <a:pt x="490740" y="144627"/>
                </a:lnTo>
                <a:lnTo>
                  <a:pt x="492175" y="144627"/>
                </a:lnTo>
                <a:lnTo>
                  <a:pt x="492175" y="120565"/>
                </a:lnTo>
                <a:close/>
              </a:path>
              <a:path w="492759" h="236854">
                <a:moveTo>
                  <a:pt x="349202" y="1460"/>
                </a:moveTo>
                <a:lnTo>
                  <a:pt x="260019" y="1460"/>
                </a:lnTo>
                <a:lnTo>
                  <a:pt x="260324" y="2920"/>
                </a:lnTo>
                <a:lnTo>
                  <a:pt x="260170" y="2948"/>
                </a:lnTo>
                <a:lnTo>
                  <a:pt x="434149" y="5803"/>
                </a:lnTo>
                <a:lnTo>
                  <a:pt x="440931" y="12801"/>
                </a:lnTo>
                <a:lnTo>
                  <a:pt x="459752" y="104838"/>
                </a:lnTo>
                <a:lnTo>
                  <a:pt x="467309" y="106260"/>
                </a:lnTo>
                <a:lnTo>
                  <a:pt x="467536" y="102742"/>
                </a:lnTo>
                <a:lnTo>
                  <a:pt x="464591" y="102742"/>
                </a:lnTo>
                <a:lnTo>
                  <a:pt x="462241" y="102311"/>
                </a:lnTo>
                <a:lnTo>
                  <a:pt x="443649" y="11366"/>
                </a:lnTo>
                <a:lnTo>
                  <a:pt x="435381" y="2870"/>
                </a:lnTo>
                <a:lnTo>
                  <a:pt x="349202" y="1460"/>
                </a:lnTo>
                <a:close/>
              </a:path>
              <a:path w="492759" h="236854">
                <a:moveTo>
                  <a:pt x="474281" y="46634"/>
                </a:moveTo>
                <a:lnTo>
                  <a:pt x="468083" y="49529"/>
                </a:lnTo>
                <a:lnTo>
                  <a:pt x="464591" y="102742"/>
                </a:lnTo>
                <a:lnTo>
                  <a:pt x="467536" y="102742"/>
                </a:lnTo>
                <a:lnTo>
                  <a:pt x="470852" y="51460"/>
                </a:lnTo>
                <a:lnTo>
                  <a:pt x="474916" y="49606"/>
                </a:lnTo>
                <a:lnTo>
                  <a:pt x="492175" y="49606"/>
                </a:lnTo>
                <a:lnTo>
                  <a:pt x="492175" y="48721"/>
                </a:lnTo>
                <a:lnTo>
                  <a:pt x="490385" y="46875"/>
                </a:lnTo>
                <a:lnTo>
                  <a:pt x="474281" y="46634"/>
                </a:lnTo>
                <a:close/>
              </a:path>
              <a:path w="492759" h="236854">
                <a:moveTo>
                  <a:pt x="159842" y="84569"/>
                </a:moveTo>
                <a:lnTo>
                  <a:pt x="159014" y="84588"/>
                </a:lnTo>
                <a:lnTo>
                  <a:pt x="158597" y="85293"/>
                </a:lnTo>
                <a:lnTo>
                  <a:pt x="159842" y="86029"/>
                </a:lnTo>
                <a:lnTo>
                  <a:pt x="159842" y="84569"/>
                </a:lnTo>
                <a:close/>
              </a:path>
              <a:path w="492759" h="236854">
                <a:moveTo>
                  <a:pt x="162454" y="84569"/>
                </a:moveTo>
                <a:lnTo>
                  <a:pt x="159842" y="84569"/>
                </a:lnTo>
                <a:lnTo>
                  <a:pt x="159842" y="86029"/>
                </a:lnTo>
                <a:lnTo>
                  <a:pt x="161590" y="86029"/>
                </a:lnTo>
                <a:lnTo>
                  <a:pt x="162454" y="84569"/>
                </a:lnTo>
                <a:close/>
              </a:path>
              <a:path w="492759" h="236854">
                <a:moveTo>
                  <a:pt x="259918" y="0"/>
                </a:moveTo>
                <a:lnTo>
                  <a:pt x="220979" y="6997"/>
                </a:lnTo>
                <a:lnTo>
                  <a:pt x="211175" y="8661"/>
                </a:lnTo>
                <a:lnTo>
                  <a:pt x="209511" y="8902"/>
                </a:lnTo>
                <a:lnTo>
                  <a:pt x="207987" y="9156"/>
                </a:lnTo>
                <a:lnTo>
                  <a:pt x="206806" y="9296"/>
                </a:lnTo>
                <a:lnTo>
                  <a:pt x="205854" y="9550"/>
                </a:lnTo>
                <a:lnTo>
                  <a:pt x="205219" y="9969"/>
                </a:lnTo>
                <a:lnTo>
                  <a:pt x="204927" y="10413"/>
                </a:lnTo>
                <a:lnTo>
                  <a:pt x="202260" y="13715"/>
                </a:lnTo>
                <a:lnTo>
                  <a:pt x="170962" y="64474"/>
                </a:lnTo>
                <a:lnTo>
                  <a:pt x="159014" y="84588"/>
                </a:lnTo>
                <a:lnTo>
                  <a:pt x="159842" y="84569"/>
                </a:lnTo>
                <a:lnTo>
                  <a:pt x="162454" y="84569"/>
                </a:lnTo>
                <a:lnTo>
                  <a:pt x="185875" y="45477"/>
                </a:lnTo>
                <a:lnTo>
                  <a:pt x="206760" y="12801"/>
                </a:lnTo>
                <a:lnTo>
                  <a:pt x="207240" y="12242"/>
                </a:lnTo>
                <a:lnTo>
                  <a:pt x="206806" y="12242"/>
                </a:lnTo>
                <a:lnTo>
                  <a:pt x="206806" y="11214"/>
                </a:lnTo>
                <a:lnTo>
                  <a:pt x="213596" y="11214"/>
                </a:lnTo>
                <a:lnTo>
                  <a:pt x="260170" y="2948"/>
                </a:lnTo>
                <a:lnTo>
                  <a:pt x="260019" y="2946"/>
                </a:lnTo>
                <a:lnTo>
                  <a:pt x="260019" y="1460"/>
                </a:lnTo>
                <a:lnTo>
                  <a:pt x="349202" y="1460"/>
                </a:lnTo>
                <a:lnTo>
                  <a:pt x="259918" y="0"/>
                </a:lnTo>
                <a:close/>
              </a:path>
              <a:path w="492759" h="236854">
                <a:moveTo>
                  <a:pt x="492175" y="49606"/>
                </a:moveTo>
                <a:lnTo>
                  <a:pt x="474916" y="49606"/>
                </a:lnTo>
                <a:lnTo>
                  <a:pt x="489140" y="49822"/>
                </a:lnTo>
                <a:lnTo>
                  <a:pt x="492175" y="52970"/>
                </a:lnTo>
                <a:lnTo>
                  <a:pt x="492175" y="49606"/>
                </a:lnTo>
                <a:close/>
              </a:path>
              <a:path w="492759" h="236854">
                <a:moveTo>
                  <a:pt x="206806" y="11214"/>
                </a:moveTo>
                <a:lnTo>
                  <a:pt x="206806" y="12242"/>
                </a:lnTo>
                <a:lnTo>
                  <a:pt x="207286" y="12202"/>
                </a:lnTo>
                <a:lnTo>
                  <a:pt x="207403" y="12026"/>
                </a:lnTo>
                <a:lnTo>
                  <a:pt x="206806" y="11214"/>
                </a:lnTo>
                <a:close/>
              </a:path>
              <a:path w="492759" h="236854">
                <a:moveTo>
                  <a:pt x="207286" y="12202"/>
                </a:moveTo>
                <a:lnTo>
                  <a:pt x="206806" y="12242"/>
                </a:lnTo>
                <a:lnTo>
                  <a:pt x="207250" y="12233"/>
                </a:lnTo>
                <a:close/>
              </a:path>
              <a:path w="492759" h="236854">
                <a:moveTo>
                  <a:pt x="213596" y="11214"/>
                </a:moveTo>
                <a:lnTo>
                  <a:pt x="206806" y="11214"/>
                </a:lnTo>
                <a:lnTo>
                  <a:pt x="207277" y="11823"/>
                </a:lnTo>
                <a:lnTo>
                  <a:pt x="207403" y="12097"/>
                </a:lnTo>
                <a:lnTo>
                  <a:pt x="207250" y="12233"/>
                </a:lnTo>
                <a:lnTo>
                  <a:pt x="207646" y="12191"/>
                </a:lnTo>
                <a:lnTo>
                  <a:pt x="209994" y="11823"/>
                </a:lnTo>
                <a:lnTo>
                  <a:pt x="213596" y="11214"/>
                </a:lnTo>
                <a:close/>
              </a:path>
              <a:path w="492759" h="236854">
                <a:moveTo>
                  <a:pt x="207434" y="12026"/>
                </a:moveTo>
                <a:close/>
              </a:path>
              <a:path w="492759" h="236854">
                <a:moveTo>
                  <a:pt x="260019" y="1460"/>
                </a:moveTo>
                <a:lnTo>
                  <a:pt x="260019" y="2946"/>
                </a:lnTo>
                <a:lnTo>
                  <a:pt x="260184" y="2946"/>
                </a:lnTo>
                <a:lnTo>
                  <a:pt x="260324" y="2920"/>
                </a:lnTo>
                <a:lnTo>
                  <a:pt x="260019" y="1460"/>
                </a:lnTo>
                <a:close/>
              </a:path>
            </a:pathLst>
          </a:custGeom>
          <a:solidFill>
            <a:srgbClr val="221F1F"/>
          </a:solidFill>
        </p:spPr>
        <p:txBody>
          <a:bodyPr wrap="square" lIns="0" tIns="0" rIns="0" bIns="0" rtlCol="0"/>
          <a:lstStyle/>
          <a:p>
            <a:endParaRPr/>
          </a:p>
        </p:txBody>
      </p:sp>
      <p:sp>
        <p:nvSpPr>
          <p:cNvPr id="184" name="object 184"/>
          <p:cNvSpPr/>
          <p:nvPr/>
        </p:nvSpPr>
        <p:spPr>
          <a:xfrm>
            <a:off x="4052013" y="7820138"/>
            <a:ext cx="277495" cy="184785"/>
          </a:xfrm>
          <a:custGeom>
            <a:avLst/>
            <a:gdLst/>
            <a:ahLst/>
            <a:cxnLst/>
            <a:rect l="l" t="t" r="r" b="b"/>
            <a:pathLst>
              <a:path w="277495" h="184784">
                <a:moveTo>
                  <a:pt x="255238" y="157352"/>
                </a:moveTo>
                <a:lnTo>
                  <a:pt x="137566" y="157352"/>
                </a:lnTo>
                <a:lnTo>
                  <a:pt x="213690" y="159080"/>
                </a:lnTo>
                <a:lnTo>
                  <a:pt x="215391" y="159080"/>
                </a:lnTo>
                <a:lnTo>
                  <a:pt x="217068" y="159740"/>
                </a:lnTo>
                <a:lnTo>
                  <a:pt x="219532" y="162013"/>
                </a:lnTo>
                <a:lnTo>
                  <a:pt x="221094" y="162648"/>
                </a:lnTo>
                <a:lnTo>
                  <a:pt x="222694" y="162775"/>
                </a:lnTo>
                <a:lnTo>
                  <a:pt x="222529" y="181546"/>
                </a:lnTo>
                <a:lnTo>
                  <a:pt x="224193" y="184099"/>
                </a:lnTo>
                <a:lnTo>
                  <a:pt x="251155" y="184340"/>
                </a:lnTo>
                <a:lnTo>
                  <a:pt x="254126" y="183133"/>
                </a:lnTo>
                <a:lnTo>
                  <a:pt x="255015" y="180174"/>
                </a:lnTo>
                <a:lnTo>
                  <a:pt x="255238" y="157352"/>
                </a:lnTo>
                <a:close/>
              </a:path>
              <a:path w="277495" h="184784">
                <a:moveTo>
                  <a:pt x="28858" y="63995"/>
                </a:moveTo>
                <a:lnTo>
                  <a:pt x="21361" y="63995"/>
                </a:lnTo>
                <a:lnTo>
                  <a:pt x="22941" y="66230"/>
                </a:lnTo>
                <a:lnTo>
                  <a:pt x="24091" y="68592"/>
                </a:lnTo>
                <a:lnTo>
                  <a:pt x="24790" y="71170"/>
                </a:lnTo>
                <a:lnTo>
                  <a:pt x="22009" y="73863"/>
                </a:lnTo>
                <a:lnTo>
                  <a:pt x="19507" y="76758"/>
                </a:lnTo>
                <a:lnTo>
                  <a:pt x="15379" y="82359"/>
                </a:lnTo>
                <a:lnTo>
                  <a:pt x="14579" y="85432"/>
                </a:lnTo>
                <a:lnTo>
                  <a:pt x="14998" y="88493"/>
                </a:lnTo>
                <a:lnTo>
                  <a:pt x="16725" y="96532"/>
                </a:lnTo>
                <a:lnTo>
                  <a:pt x="17614" y="104686"/>
                </a:lnTo>
                <a:lnTo>
                  <a:pt x="20053" y="140119"/>
                </a:lnTo>
                <a:lnTo>
                  <a:pt x="19684" y="177901"/>
                </a:lnTo>
                <a:lnTo>
                  <a:pt x="20510" y="180873"/>
                </a:lnTo>
                <a:lnTo>
                  <a:pt x="23444" y="182156"/>
                </a:lnTo>
                <a:lnTo>
                  <a:pt x="50431" y="182435"/>
                </a:lnTo>
                <a:lnTo>
                  <a:pt x="52158" y="179920"/>
                </a:lnTo>
                <a:lnTo>
                  <a:pt x="52311" y="161124"/>
                </a:lnTo>
                <a:lnTo>
                  <a:pt x="53936" y="161048"/>
                </a:lnTo>
                <a:lnTo>
                  <a:pt x="55511" y="160426"/>
                </a:lnTo>
                <a:lnTo>
                  <a:pt x="58038" y="158241"/>
                </a:lnTo>
                <a:lnTo>
                  <a:pt x="59689" y="157606"/>
                </a:lnTo>
                <a:lnTo>
                  <a:pt x="255238" y="157352"/>
                </a:lnTo>
                <a:lnTo>
                  <a:pt x="255384" y="142379"/>
                </a:lnTo>
                <a:lnTo>
                  <a:pt x="256548" y="135640"/>
                </a:lnTo>
                <a:lnTo>
                  <a:pt x="257427" y="128858"/>
                </a:lnTo>
                <a:lnTo>
                  <a:pt x="258018" y="122046"/>
                </a:lnTo>
                <a:lnTo>
                  <a:pt x="258317" y="115214"/>
                </a:lnTo>
                <a:lnTo>
                  <a:pt x="258495" y="107010"/>
                </a:lnTo>
                <a:lnTo>
                  <a:pt x="259549" y="98856"/>
                </a:lnTo>
                <a:lnTo>
                  <a:pt x="261416" y="90855"/>
                </a:lnTo>
                <a:lnTo>
                  <a:pt x="261912" y="87795"/>
                </a:lnTo>
                <a:lnTo>
                  <a:pt x="261150" y="84696"/>
                </a:lnTo>
                <a:lnTo>
                  <a:pt x="257174" y="79044"/>
                </a:lnTo>
                <a:lnTo>
                  <a:pt x="254698" y="76085"/>
                </a:lnTo>
                <a:lnTo>
                  <a:pt x="251993" y="73355"/>
                </a:lnTo>
                <a:lnTo>
                  <a:pt x="252729" y="70789"/>
                </a:lnTo>
                <a:lnTo>
                  <a:pt x="253854" y="68516"/>
                </a:lnTo>
                <a:lnTo>
                  <a:pt x="246722" y="68516"/>
                </a:lnTo>
                <a:lnTo>
                  <a:pt x="244932" y="67094"/>
                </a:lnTo>
                <a:lnTo>
                  <a:pt x="244076" y="66446"/>
                </a:lnTo>
                <a:lnTo>
                  <a:pt x="30124" y="66446"/>
                </a:lnTo>
                <a:lnTo>
                  <a:pt x="28858" y="63995"/>
                </a:lnTo>
                <a:close/>
              </a:path>
              <a:path w="277495" h="184784">
                <a:moveTo>
                  <a:pt x="67800" y="157606"/>
                </a:moveTo>
                <a:lnTo>
                  <a:pt x="59689" y="157606"/>
                </a:lnTo>
                <a:lnTo>
                  <a:pt x="61404" y="157632"/>
                </a:lnTo>
                <a:lnTo>
                  <a:pt x="67800" y="157606"/>
                </a:lnTo>
                <a:close/>
              </a:path>
              <a:path w="277495" h="184784">
                <a:moveTo>
                  <a:pt x="259600" y="48399"/>
                </a:moveTo>
                <a:lnTo>
                  <a:pt x="252729" y="49517"/>
                </a:lnTo>
                <a:lnTo>
                  <a:pt x="249097" y="50838"/>
                </a:lnTo>
                <a:lnTo>
                  <a:pt x="247129" y="54749"/>
                </a:lnTo>
                <a:lnTo>
                  <a:pt x="248183" y="58458"/>
                </a:lnTo>
                <a:lnTo>
                  <a:pt x="248932" y="61874"/>
                </a:lnTo>
                <a:lnTo>
                  <a:pt x="248411" y="65455"/>
                </a:lnTo>
                <a:lnTo>
                  <a:pt x="246722" y="68516"/>
                </a:lnTo>
                <a:lnTo>
                  <a:pt x="253854" y="68516"/>
                </a:lnTo>
                <a:lnTo>
                  <a:pt x="253981" y="68300"/>
                </a:lnTo>
                <a:lnTo>
                  <a:pt x="255536" y="66230"/>
                </a:lnTo>
                <a:lnTo>
                  <a:pt x="271185" y="66230"/>
                </a:lnTo>
                <a:lnTo>
                  <a:pt x="275386" y="64223"/>
                </a:lnTo>
                <a:lnTo>
                  <a:pt x="276855" y="61874"/>
                </a:lnTo>
                <a:lnTo>
                  <a:pt x="276974" y="56159"/>
                </a:lnTo>
                <a:lnTo>
                  <a:pt x="275399" y="53632"/>
                </a:lnTo>
                <a:lnTo>
                  <a:pt x="266636" y="49415"/>
                </a:lnTo>
                <a:lnTo>
                  <a:pt x="259600" y="48399"/>
                </a:lnTo>
                <a:close/>
              </a:path>
              <a:path w="277495" h="184784">
                <a:moveTo>
                  <a:pt x="271185" y="66230"/>
                </a:moveTo>
                <a:lnTo>
                  <a:pt x="255536" y="66230"/>
                </a:lnTo>
                <a:lnTo>
                  <a:pt x="261200" y="68300"/>
                </a:lnTo>
                <a:lnTo>
                  <a:pt x="267461" y="68008"/>
                </a:lnTo>
                <a:lnTo>
                  <a:pt x="271185" y="66230"/>
                </a:lnTo>
                <a:close/>
              </a:path>
              <a:path w="277495" h="184784">
                <a:moveTo>
                  <a:pt x="139052" y="0"/>
                </a:moveTo>
                <a:lnTo>
                  <a:pt x="84302" y="3216"/>
                </a:lnTo>
                <a:lnTo>
                  <a:pt x="48626" y="26705"/>
                </a:lnTo>
                <a:lnTo>
                  <a:pt x="32880" y="64363"/>
                </a:lnTo>
                <a:lnTo>
                  <a:pt x="31013" y="65735"/>
                </a:lnTo>
                <a:lnTo>
                  <a:pt x="30124" y="66446"/>
                </a:lnTo>
                <a:lnTo>
                  <a:pt x="244076" y="66446"/>
                </a:lnTo>
                <a:lnTo>
                  <a:pt x="239536" y="53492"/>
                </a:lnTo>
                <a:lnTo>
                  <a:pt x="222910" y="16255"/>
                </a:lnTo>
                <a:lnTo>
                  <a:pt x="175633" y="1804"/>
                </a:lnTo>
                <a:lnTo>
                  <a:pt x="157381" y="388"/>
                </a:lnTo>
                <a:lnTo>
                  <a:pt x="139052" y="0"/>
                </a:lnTo>
                <a:close/>
              </a:path>
              <a:path w="277495" h="184784">
                <a:moveTo>
                  <a:pt x="17640" y="46062"/>
                </a:moveTo>
                <a:lnTo>
                  <a:pt x="10566" y="46951"/>
                </a:lnTo>
                <a:lnTo>
                  <a:pt x="1739" y="51003"/>
                </a:lnTo>
                <a:lnTo>
                  <a:pt x="88" y="53492"/>
                </a:lnTo>
                <a:lnTo>
                  <a:pt x="0" y="59016"/>
                </a:lnTo>
                <a:lnTo>
                  <a:pt x="1511" y="61569"/>
                </a:lnTo>
                <a:lnTo>
                  <a:pt x="9397" y="65519"/>
                </a:lnTo>
                <a:lnTo>
                  <a:pt x="15671" y="65963"/>
                </a:lnTo>
                <a:lnTo>
                  <a:pt x="21361" y="63995"/>
                </a:lnTo>
                <a:lnTo>
                  <a:pt x="28858" y="63995"/>
                </a:lnTo>
                <a:lnTo>
                  <a:pt x="28524" y="63347"/>
                </a:lnTo>
                <a:lnTo>
                  <a:pt x="28054" y="59778"/>
                </a:lnTo>
                <a:lnTo>
                  <a:pt x="28928" y="56159"/>
                </a:lnTo>
                <a:lnTo>
                  <a:pt x="29984" y="52666"/>
                </a:lnTo>
                <a:lnTo>
                  <a:pt x="28079" y="48729"/>
                </a:lnTo>
                <a:lnTo>
                  <a:pt x="24472" y="47320"/>
                </a:lnTo>
                <a:lnTo>
                  <a:pt x="17640" y="46062"/>
                </a:lnTo>
                <a:close/>
              </a:path>
            </a:pathLst>
          </a:custGeom>
          <a:solidFill>
            <a:srgbClr val="FFFFFF"/>
          </a:solidFill>
        </p:spPr>
        <p:txBody>
          <a:bodyPr wrap="square" lIns="0" tIns="0" rIns="0" bIns="0" rtlCol="0"/>
          <a:lstStyle/>
          <a:p>
            <a:endParaRPr/>
          </a:p>
        </p:txBody>
      </p:sp>
      <p:sp>
        <p:nvSpPr>
          <p:cNvPr id="185" name="object 185"/>
          <p:cNvSpPr/>
          <p:nvPr/>
        </p:nvSpPr>
        <p:spPr>
          <a:xfrm>
            <a:off x="4051213" y="7819885"/>
            <a:ext cx="278765" cy="185420"/>
          </a:xfrm>
          <a:custGeom>
            <a:avLst/>
            <a:gdLst/>
            <a:ahLst/>
            <a:cxnLst/>
            <a:rect l="l" t="t" r="r" b="b"/>
            <a:pathLst>
              <a:path w="278764" h="185420">
                <a:moveTo>
                  <a:pt x="223558" y="162559"/>
                </a:moveTo>
                <a:lnTo>
                  <a:pt x="218579" y="162559"/>
                </a:lnTo>
                <a:lnTo>
                  <a:pt x="219913" y="163829"/>
                </a:lnTo>
                <a:lnTo>
                  <a:pt x="223494" y="163829"/>
                </a:lnTo>
                <a:lnTo>
                  <a:pt x="223443" y="165099"/>
                </a:lnTo>
                <a:lnTo>
                  <a:pt x="222657" y="165099"/>
                </a:lnTo>
                <a:lnTo>
                  <a:pt x="222491" y="182879"/>
                </a:lnTo>
                <a:lnTo>
                  <a:pt x="222630" y="182879"/>
                </a:lnTo>
                <a:lnTo>
                  <a:pt x="224307" y="185419"/>
                </a:lnTo>
                <a:lnTo>
                  <a:pt x="252272" y="185419"/>
                </a:lnTo>
                <a:lnTo>
                  <a:pt x="255244" y="184149"/>
                </a:lnTo>
                <a:lnTo>
                  <a:pt x="225450" y="184149"/>
                </a:lnTo>
                <a:lnTo>
                  <a:pt x="224154" y="181609"/>
                </a:lnTo>
                <a:lnTo>
                  <a:pt x="224320" y="165099"/>
                </a:lnTo>
                <a:lnTo>
                  <a:pt x="223443" y="165099"/>
                </a:lnTo>
                <a:lnTo>
                  <a:pt x="222662" y="164545"/>
                </a:lnTo>
                <a:lnTo>
                  <a:pt x="224325" y="164545"/>
                </a:lnTo>
                <a:lnTo>
                  <a:pt x="224332" y="163829"/>
                </a:lnTo>
                <a:lnTo>
                  <a:pt x="223558" y="162559"/>
                </a:lnTo>
                <a:close/>
              </a:path>
              <a:path w="278764" h="185420">
                <a:moveTo>
                  <a:pt x="16611" y="88899"/>
                </a:moveTo>
                <a:lnTo>
                  <a:pt x="14909" y="88899"/>
                </a:lnTo>
                <a:lnTo>
                  <a:pt x="14985" y="90169"/>
                </a:lnTo>
                <a:lnTo>
                  <a:pt x="16700" y="97789"/>
                </a:lnTo>
                <a:lnTo>
                  <a:pt x="17576" y="105409"/>
                </a:lnTo>
                <a:lnTo>
                  <a:pt x="20027" y="140969"/>
                </a:lnTo>
                <a:lnTo>
                  <a:pt x="19659" y="179069"/>
                </a:lnTo>
                <a:lnTo>
                  <a:pt x="20510" y="181609"/>
                </a:lnTo>
                <a:lnTo>
                  <a:pt x="20980" y="182879"/>
                </a:lnTo>
                <a:lnTo>
                  <a:pt x="23914" y="184149"/>
                </a:lnTo>
                <a:lnTo>
                  <a:pt x="51917" y="184149"/>
                </a:lnTo>
                <a:lnTo>
                  <a:pt x="52781" y="182879"/>
                </a:lnTo>
                <a:lnTo>
                  <a:pt x="50799" y="182879"/>
                </a:lnTo>
                <a:lnTo>
                  <a:pt x="24409" y="181609"/>
                </a:lnTo>
                <a:lnTo>
                  <a:pt x="22009" y="181609"/>
                </a:lnTo>
                <a:lnTo>
                  <a:pt x="21323" y="179069"/>
                </a:lnTo>
                <a:lnTo>
                  <a:pt x="21678" y="140969"/>
                </a:lnTo>
                <a:lnTo>
                  <a:pt x="20624" y="134619"/>
                </a:lnTo>
                <a:lnTo>
                  <a:pt x="19880" y="126999"/>
                </a:lnTo>
                <a:lnTo>
                  <a:pt x="19428" y="120649"/>
                </a:lnTo>
                <a:lnTo>
                  <a:pt x="19298" y="115569"/>
                </a:lnTo>
                <a:lnTo>
                  <a:pt x="19240" y="105409"/>
                </a:lnTo>
                <a:lnTo>
                  <a:pt x="18338" y="97789"/>
                </a:lnTo>
                <a:lnTo>
                  <a:pt x="16611" y="88899"/>
                </a:lnTo>
                <a:close/>
              </a:path>
              <a:path w="278764" h="185420">
                <a:moveTo>
                  <a:pt x="263042" y="91439"/>
                </a:moveTo>
                <a:lnTo>
                  <a:pt x="261416" y="91439"/>
                </a:lnTo>
                <a:lnTo>
                  <a:pt x="259537" y="99059"/>
                </a:lnTo>
                <a:lnTo>
                  <a:pt x="258457" y="107949"/>
                </a:lnTo>
                <a:lnTo>
                  <a:pt x="258279" y="115569"/>
                </a:lnTo>
                <a:lnTo>
                  <a:pt x="257987" y="123189"/>
                </a:lnTo>
                <a:lnTo>
                  <a:pt x="257402" y="129539"/>
                </a:lnTo>
                <a:lnTo>
                  <a:pt x="256527" y="135889"/>
                </a:lnTo>
                <a:lnTo>
                  <a:pt x="255358" y="143509"/>
                </a:lnTo>
                <a:lnTo>
                  <a:pt x="254990" y="180339"/>
                </a:lnTo>
                <a:lnTo>
                  <a:pt x="254253" y="182879"/>
                </a:lnTo>
                <a:lnTo>
                  <a:pt x="251802" y="184149"/>
                </a:lnTo>
                <a:lnTo>
                  <a:pt x="255727" y="184149"/>
                </a:lnTo>
                <a:lnTo>
                  <a:pt x="256616" y="181609"/>
                </a:lnTo>
                <a:lnTo>
                  <a:pt x="257009" y="143509"/>
                </a:lnTo>
                <a:lnTo>
                  <a:pt x="260121" y="107949"/>
                </a:lnTo>
                <a:lnTo>
                  <a:pt x="261175" y="100329"/>
                </a:lnTo>
                <a:lnTo>
                  <a:pt x="263042" y="91439"/>
                </a:lnTo>
                <a:close/>
              </a:path>
              <a:path w="278764" h="185420">
                <a:moveTo>
                  <a:pt x="62204" y="157479"/>
                </a:moveTo>
                <a:lnTo>
                  <a:pt x="60223" y="157479"/>
                </a:lnTo>
                <a:lnTo>
                  <a:pt x="58419" y="158749"/>
                </a:lnTo>
                <a:lnTo>
                  <a:pt x="55892" y="160019"/>
                </a:lnTo>
                <a:lnTo>
                  <a:pt x="54508" y="161289"/>
                </a:lnTo>
                <a:lnTo>
                  <a:pt x="53085" y="161289"/>
                </a:lnTo>
                <a:lnTo>
                  <a:pt x="52285" y="162559"/>
                </a:lnTo>
                <a:lnTo>
                  <a:pt x="52133" y="180339"/>
                </a:lnTo>
                <a:lnTo>
                  <a:pt x="50799" y="182879"/>
                </a:lnTo>
                <a:lnTo>
                  <a:pt x="52781" y="182879"/>
                </a:lnTo>
                <a:lnTo>
                  <a:pt x="53644" y="181609"/>
                </a:lnTo>
                <a:lnTo>
                  <a:pt x="53797" y="180339"/>
                </a:lnTo>
                <a:lnTo>
                  <a:pt x="53949" y="162559"/>
                </a:lnTo>
                <a:lnTo>
                  <a:pt x="56718" y="162559"/>
                </a:lnTo>
                <a:lnTo>
                  <a:pt x="58077" y="161289"/>
                </a:lnTo>
                <a:lnTo>
                  <a:pt x="57543" y="160019"/>
                </a:lnTo>
                <a:lnTo>
                  <a:pt x="59220" y="160019"/>
                </a:lnTo>
                <a:lnTo>
                  <a:pt x="60629" y="158749"/>
                </a:lnTo>
                <a:lnTo>
                  <a:pt x="62204" y="158749"/>
                </a:lnTo>
                <a:lnTo>
                  <a:pt x="62204" y="157479"/>
                </a:lnTo>
                <a:close/>
              </a:path>
              <a:path w="278764" h="185420">
                <a:moveTo>
                  <a:pt x="223494" y="163829"/>
                </a:moveTo>
                <a:lnTo>
                  <a:pt x="222669" y="163829"/>
                </a:lnTo>
                <a:lnTo>
                  <a:pt x="222662" y="164545"/>
                </a:lnTo>
                <a:lnTo>
                  <a:pt x="223443" y="165099"/>
                </a:lnTo>
                <a:lnTo>
                  <a:pt x="223494" y="163829"/>
                </a:lnTo>
                <a:close/>
              </a:path>
              <a:path w="278764" h="185420">
                <a:moveTo>
                  <a:pt x="222669" y="163829"/>
                </a:moveTo>
                <a:lnTo>
                  <a:pt x="221653" y="163829"/>
                </a:lnTo>
                <a:lnTo>
                  <a:pt x="222662" y="164545"/>
                </a:lnTo>
                <a:lnTo>
                  <a:pt x="222669" y="163829"/>
                </a:lnTo>
                <a:close/>
              </a:path>
              <a:path w="278764" h="185420">
                <a:moveTo>
                  <a:pt x="214490" y="158749"/>
                </a:moveTo>
                <a:lnTo>
                  <a:pt x="138353" y="158749"/>
                </a:lnTo>
                <a:lnTo>
                  <a:pt x="195434" y="160019"/>
                </a:lnTo>
                <a:lnTo>
                  <a:pt x="214464" y="161289"/>
                </a:lnTo>
                <a:lnTo>
                  <a:pt x="217462" y="161289"/>
                </a:lnTo>
                <a:lnTo>
                  <a:pt x="218592" y="162559"/>
                </a:lnTo>
                <a:lnTo>
                  <a:pt x="220751" y="162559"/>
                </a:lnTo>
                <a:lnTo>
                  <a:pt x="218274" y="160019"/>
                </a:lnTo>
                <a:lnTo>
                  <a:pt x="214490" y="160019"/>
                </a:lnTo>
                <a:lnTo>
                  <a:pt x="214490" y="158749"/>
                </a:lnTo>
                <a:close/>
              </a:path>
              <a:path w="278764" h="185420">
                <a:moveTo>
                  <a:pt x="59220" y="160019"/>
                </a:moveTo>
                <a:lnTo>
                  <a:pt x="57543" y="160019"/>
                </a:lnTo>
                <a:lnTo>
                  <a:pt x="58077" y="161289"/>
                </a:lnTo>
                <a:lnTo>
                  <a:pt x="59220" y="160019"/>
                </a:lnTo>
                <a:close/>
              </a:path>
              <a:path w="278764" h="185420">
                <a:moveTo>
                  <a:pt x="214515" y="158749"/>
                </a:moveTo>
                <a:lnTo>
                  <a:pt x="214490" y="160019"/>
                </a:lnTo>
                <a:lnTo>
                  <a:pt x="214515" y="158749"/>
                </a:lnTo>
                <a:close/>
              </a:path>
              <a:path w="278764" h="185420">
                <a:moveTo>
                  <a:pt x="216420" y="158749"/>
                </a:moveTo>
                <a:lnTo>
                  <a:pt x="214515" y="158749"/>
                </a:lnTo>
                <a:lnTo>
                  <a:pt x="214490" y="160019"/>
                </a:lnTo>
                <a:lnTo>
                  <a:pt x="218274" y="160019"/>
                </a:lnTo>
                <a:lnTo>
                  <a:pt x="216420" y="158749"/>
                </a:lnTo>
                <a:close/>
              </a:path>
              <a:path w="278764" h="185420">
                <a:moveTo>
                  <a:pt x="62217" y="157479"/>
                </a:moveTo>
                <a:lnTo>
                  <a:pt x="62204" y="158749"/>
                </a:lnTo>
                <a:lnTo>
                  <a:pt x="62217" y="157479"/>
                </a:lnTo>
                <a:close/>
              </a:path>
              <a:path w="278764" h="185420">
                <a:moveTo>
                  <a:pt x="138366" y="157479"/>
                </a:moveTo>
                <a:lnTo>
                  <a:pt x="62217" y="157479"/>
                </a:lnTo>
                <a:lnTo>
                  <a:pt x="62204" y="158749"/>
                </a:lnTo>
                <a:lnTo>
                  <a:pt x="138366" y="158749"/>
                </a:lnTo>
                <a:lnTo>
                  <a:pt x="138366" y="157479"/>
                </a:lnTo>
                <a:close/>
              </a:path>
              <a:path w="278764" h="185420">
                <a:moveTo>
                  <a:pt x="138379" y="157479"/>
                </a:moveTo>
                <a:lnTo>
                  <a:pt x="138366" y="158749"/>
                </a:lnTo>
                <a:lnTo>
                  <a:pt x="176437" y="158749"/>
                </a:lnTo>
                <a:lnTo>
                  <a:pt x="138379" y="157479"/>
                </a:lnTo>
                <a:close/>
              </a:path>
              <a:path w="278764" h="185420">
                <a:moveTo>
                  <a:pt x="256628" y="66039"/>
                </a:moveTo>
                <a:lnTo>
                  <a:pt x="255676" y="66039"/>
                </a:lnTo>
                <a:lnTo>
                  <a:pt x="253987" y="68579"/>
                </a:lnTo>
                <a:lnTo>
                  <a:pt x="252755" y="71119"/>
                </a:lnTo>
                <a:lnTo>
                  <a:pt x="251980" y="73659"/>
                </a:lnTo>
                <a:lnTo>
                  <a:pt x="252196" y="74929"/>
                </a:lnTo>
                <a:lnTo>
                  <a:pt x="254876" y="77469"/>
                </a:lnTo>
                <a:lnTo>
                  <a:pt x="257301" y="80009"/>
                </a:lnTo>
                <a:lnTo>
                  <a:pt x="260819" y="85089"/>
                </a:lnTo>
                <a:lnTo>
                  <a:pt x="261531" y="87629"/>
                </a:lnTo>
                <a:lnTo>
                  <a:pt x="261492" y="91439"/>
                </a:lnTo>
                <a:lnTo>
                  <a:pt x="263156" y="91439"/>
                </a:lnTo>
                <a:lnTo>
                  <a:pt x="263194" y="87629"/>
                </a:lnTo>
                <a:lnTo>
                  <a:pt x="262369" y="85089"/>
                </a:lnTo>
                <a:lnTo>
                  <a:pt x="258610" y="80009"/>
                </a:lnTo>
                <a:lnTo>
                  <a:pt x="256120" y="76199"/>
                </a:lnTo>
                <a:lnTo>
                  <a:pt x="254749" y="74929"/>
                </a:lnTo>
                <a:lnTo>
                  <a:pt x="253580" y="74929"/>
                </a:lnTo>
                <a:lnTo>
                  <a:pt x="252793" y="73659"/>
                </a:lnTo>
                <a:lnTo>
                  <a:pt x="253942" y="73659"/>
                </a:lnTo>
                <a:lnTo>
                  <a:pt x="254304" y="72389"/>
                </a:lnTo>
                <a:lnTo>
                  <a:pt x="255447" y="69849"/>
                </a:lnTo>
                <a:lnTo>
                  <a:pt x="256786" y="67673"/>
                </a:lnTo>
                <a:lnTo>
                  <a:pt x="256044" y="67309"/>
                </a:lnTo>
                <a:lnTo>
                  <a:pt x="259016" y="67309"/>
                </a:lnTo>
                <a:lnTo>
                  <a:pt x="256628" y="66039"/>
                </a:lnTo>
                <a:close/>
              </a:path>
              <a:path w="278764" h="185420">
                <a:moveTo>
                  <a:pt x="24550" y="71532"/>
                </a:moveTo>
                <a:lnTo>
                  <a:pt x="22199" y="73659"/>
                </a:lnTo>
                <a:lnTo>
                  <a:pt x="19659" y="77469"/>
                </a:lnTo>
                <a:lnTo>
                  <a:pt x="15735" y="82549"/>
                </a:lnTo>
                <a:lnTo>
                  <a:pt x="14871" y="85089"/>
                </a:lnTo>
                <a:lnTo>
                  <a:pt x="14871" y="88899"/>
                </a:lnTo>
                <a:lnTo>
                  <a:pt x="16624" y="88899"/>
                </a:lnTo>
                <a:lnTo>
                  <a:pt x="16535" y="85089"/>
                </a:lnTo>
                <a:lnTo>
                  <a:pt x="17271" y="82549"/>
                </a:lnTo>
                <a:lnTo>
                  <a:pt x="20942" y="78739"/>
                </a:lnTo>
                <a:lnTo>
                  <a:pt x="23431" y="74929"/>
                </a:lnTo>
                <a:lnTo>
                  <a:pt x="26161" y="72389"/>
                </a:lnTo>
                <a:lnTo>
                  <a:pt x="24777" y="72389"/>
                </a:lnTo>
                <a:lnTo>
                  <a:pt x="24550" y="71532"/>
                </a:lnTo>
                <a:close/>
              </a:path>
              <a:path w="278764" h="185420">
                <a:moveTo>
                  <a:pt x="253377" y="73659"/>
                </a:moveTo>
                <a:lnTo>
                  <a:pt x="252793" y="73659"/>
                </a:lnTo>
                <a:lnTo>
                  <a:pt x="253580" y="74929"/>
                </a:lnTo>
                <a:lnTo>
                  <a:pt x="253824" y="74074"/>
                </a:lnTo>
                <a:lnTo>
                  <a:pt x="253377" y="73659"/>
                </a:lnTo>
                <a:close/>
              </a:path>
              <a:path w="278764" h="185420">
                <a:moveTo>
                  <a:pt x="253824" y="74074"/>
                </a:moveTo>
                <a:lnTo>
                  <a:pt x="253580" y="74929"/>
                </a:lnTo>
                <a:lnTo>
                  <a:pt x="254749" y="74929"/>
                </a:lnTo>
                <a:lnTo>
                  <a:pt x="253824" y="74074"/>
                </a:lnTo>
                <a:close/>
              </a:path>
              <a:path w="278764" h="185420">
                <a:moveTo>
                  <a:pt x="253942" y="73659"/>
                </a:moveTo>
                <a:lnTo>
                  <a:pt x="253377" y="73659"/>
                </a:lnTo>
                <a:lnTo>
                  <a:pt x="253824" y="74074"/>
                </a:lnTo>
                <a:lnTo>
                  <a:pt x="253942" y="73659"/>
                </a:lnTo>
                <a:close/>
              </a:path>
              <a:path w="278764" h="185420">
                <a:moveTo>
                  <a:pt x="25006" y="71119"/>
                </a:moveTo>
                <a:lnTo>
                  <a:pt x="24550" y="71532"/>
                </a:lnTo>
                <a:lnTo>
                  <a:pt x="24777" y="72389"/>
                </a:lnTo>
                <a:lnTo>
                  <a:pt x="25590" y="72389"/>
                </a:lnTo>
                <a:lnTo>
                  <a:pt x="25006" y="71119"/>
                </a:lnTo>
                <a:close/>
              </a:path>
              <a:path w="278764" h="185420">
                <a:moveTo>
                  <a:pt x="26145" y="71119"/>
                </a:moveTo>
                <a:lnTo>
                  <a:pt x="25006" y="71119"/>
                </a:lnTo>
                <a:lnTo>
                  <a:pt x="25590" y="72389"/>
                </a:lnTo>
                <a:lnTo>
                  <a:pt x="26390" y="72389"/>
                </a:lnTo>
                <a:lnTo>
                  <a:pt x="26145" y="71119"/>
                </a:lnTo>
                <a:close/>
              </a:path>
              <a:path w="278764" h="185420">
                <a:moveTo>
                  <a:pt x="22161" y="64769"/>
                </a:moveTo>
                <a:lnTo>
                  <a:pt x="21488" y="64769"/>
                </a:lnTo>
                <a:lnTo>
                  <a:pt x="22974" y="67309"/>
                </a:lnTo>
                <a:lnTo>
                  <a:pt x="24104" y="69849"/>
                </a:lnTo>
                <a:lnTo>
                  <a:pt x="24550" y="71532"/>
                </a:lnTo>
                <a:lnTo>
                  <a:pt x="25006" y="71119"/>
                </a:lnTo>
                <a:lnTo>
                  <a:pt x="26145" y="71119"/>
                </a:lnTo>
                <a:lnTo>
                  <a:pt x="25653" y="68579"/>
                </a:lnTo>
                <a:lnTo>
                  <a:pt x="24434" y="66039"/>
                </a:lnTo>
                <a:lnTo>
                  <a:pt x="22428" y="66039"/>
                </a:lnTo>
                <a:lnTo>
                  <a:pt x="22161" y="64769"/>
                </a:lnTo>
                <a:close/>
              </a:path>
              <a:path w="278764" h="185420">
                <a:moveTo>
                  <a:pt x="245300" y="66039"/>
                </a:moveTo>
                <a:lnTo>
                  <a:pt x="245211" y="66261"/>
                </a:lnTo>
                <a:lnTo>
                  <a:pt x="245579" y="67309"/>
                </a:lnTo>
                <a:lnTo>
                  <a:pt x="244284" y="67309"/>
                </a:lnTo>
                <a:lnTo>
                  <a:pt x="245211" y="68579"/>
                </a:lnTo>
                <a:lnTo>
                  <a:pt x="247002" y="69849"/>
                </a:lnTo>
                <a:lnTo>
                  <a:pt x="247522" y="69849"/>
                </a:lnTo>
                <a:lnTo>
                  <a:pt x="246799" y="68579"/>
                </a:lnTo>
                <a:lnTo>
                  <a:pt x="246982" y="68369"/>
                </a:lnTo>
                <a:lnTo>
                  <a:pt x="246240" y="67309"/>
                </a:lnTo>
                <a:lnTo>
                  <a:pt x="245300" y="66039"/>
                </a:lnTo>
                <a:close/>
              </a:path>
              <a:path w="278764" h="185420">
                <a:moveTo>
                  <a:pt x="246982" y="68369"/>
                </a:moveTo>
                <a:lnTo>
                  <a:pt x="246799" y="68579"/>
                </a:lnTo>
                <a:lnTo>
                  <a:pt x="247522" y="69849"/>
                </a:lnTo>
                <a:lnTo>
                  <a:pt x="248030" y="68579"/>
                </a:lnTo>
                <a:lnTo>
                  <a:pt x="247129" y="68579"/>
                </a:lnTo>
                <a:lnTo>
                  <a:pt x="246982" y="68369"/>
                </a:lnTo>
                <a:close/>
              </a:path>
              <a:path w="278764" h="185420">
                <a:moveTo>
                  <a:pt x="250024" y="59689"/>
                </a:moveTo>
                <a:lnTo>
                  <a:pt x="248170" y="59689"/>
                </a:lnTo>
                <a:lnTo>
                  <a:pt x="248373" y="60959"/>
                </a:lnTo>
                <a:lnTo>
                  <a:pt x="248488" y="64769"/>
                </a:lnTo>
                <a:lnTo>
                  <a:pt x="247903" y="67309"/>
                </a:lnTo>
                <a:lnTo>
                  <a:pt x="246982" y="68369"/>
                </a:lnTo>
                <a:lnTo>
                  <a:pt x="247129" y="68579"/>
                </a:lnTo>
                <a:lnTo>
                  <a:pt x="248030" y="68579"/>
                </a:lnTo>
                <a:lnTo>
                  <a:pt x="247522" y="69849"/>
                </a:lnTo>
                <a:lnTo>
                  <a:pt x="248246" y="69849"/>
                </a:lnTo>
                <a:lnTo>
                  <a:pt x="249504" y="67309"/>
                </a:lnTo>
                <a:lnTo>
                  <a:pt x="250151" y="64769"/>
                </a:lnTo>
                <a:lnTo>
                  <a:pt x="250024" y="59689"/>
                </a:lnTo>
                <a:close/>
              </a:path>
              <a:path w="278764" h="185420">
                <a:moveTo>
                  <a:pt x="269341" y="50799"/>
                </a:moveTo>
                <a:lnTo>
                  <a:pt x="263918" y="50799"/>
                </a:lnTo>
                <a:lnTo>
                  <a:pt x="268833" y="52069"/>
                </a:lnTo>
                <a:lnTo>
                  <a:pt x="275551" y="54609"/>
                </a:lnTo>
                <a:lnTo>
                  <a:pt x="276961" y="57149"/>
                </a:lnTo>
                <a:lnTo>
                  <a:pt x="276961" y="62229"/>
                </a:lnTo>
                <a:lnTo>
                  <a:pt x="275539" y="64769"/>
                </a:lnTo>
                <a:lnTo>
                  <a:pt x="270395" y="67309"/>
                </a:lnTo>
                <a:lnTo>
                  <a:pt x="257009" y="67309"/>
                </a:lnTo>
                <a:lnTo>
                  <a:pt x="256786" y="67673"/>
                </a:lnTo>
                <a:lnTo>
                  <a:pt x="258635" y="68579"/>
                </a:lnTo>
                <a:lnTo>
                  <a:pt x="261340" y="69849"/>
                </a:lnTo>
                <a:lnTo>
                  <a:pt x="267474" y="69849"/>
                </a:lnTo>
                <a:lnTo>
                  <a:pt x="270890" y="68579"/>
                </a:lnTo>
                <a:lnTo>
                  <a:pt x="274053" y="67309"/>
                </a:lnTo>
                <a:lnTo>
                  <a:pt x="276834" y="66039"/>
                </a:lnTo>
                <a:lnTo>
                  <a:pt x="278612" y="63499"/>
                </a:lnTo>
                <a:lnTo>
                  <a:pt x="278612" y="57149"/>
                </a:lnTo>
                <a:lnTo>
                  <a:pt x="276859" y="53339"/>
                </a:lnTo>
                <a:lnTo>
                  <a:pt x="269341" y="50799"/>
                </a:lnTo>
                <a:close/>
              </a:path>
              <a:path w="278764" h="185420">
                <a:moveTo>
                  <a:pt x="28816" y="48259"/>
                </a:moveTo>
                <a:lnTo>
                  <a:pt x="25272" y="48259"/>
                </a:lnTo>
                <a:lnTo>
                  <a:pt x="25133" y="49529"/>
                </a:lnTo>
                <a:lnTo>
                  <a:pt x="27558" y="49529"/>
                </a:lnTo>
                <a:lnTo>
                  <a:pt x="29146" y="52069"/>
                </a:lnTo>
                <a:lnTo>
                  <a:pt x="29146" y="55879"/>
                </a:lnTo>
                <a:lnTo>
                  <a:pt x="28854" y="57149"/>
                </a:lnTo>
                <a:lnTo>
                  <a:pt x="28562" y="58419"/>
                </a:lnTo>
                <a:lnTo>
                  <a:pt x="28435" y="63499"/>
                </a:lnTo>
                <a:lnTo>
                  <a:pt x="29032" y="66039"/>
                </a:lnTo>
                <a:lnTo>
                  <a:pt x="30175" y="67309"/>
                </a:lnTo>
                <a:lnTo>
                  <a:pt x="30733" y="68579"/>
                </a:lnTo>
                <a:lnTo>
                  <a:pt x="31419" y="68579"/>
                </a:lnTo>
                <a:lnTo>
                  <a:pt x="32327" y="67309"/>
                </a:lnTo>
                <a:lnTo>
                  <a:pt x="30403" y="67309"/>
                </a:lnTo>
                <a:lnTo>
                  <a:pt x="31158" y="66261"/>
                </a:lnTo>
                <a:lnTo>
                  <a:pt x="31140" y="66039"/>
                </a:lnTo>
                <a:lnTo>
                  <a:pt x="30632" y="64769"/>
                </a:lnTo>
                <a:lnTo>
                  <a:pt x="30098" y="62229"/>
                </a:lnTo>
                <a:lnTo>
                  <a:pt x="30225" y="58419"/>
                </a:lnTo>
                <a:lnTo>
                  <a:pt x="30467" y="57149"/>
                </a:lnTo>
                <a:lnTo>
                  <a:pt x="30695" y="57149"/>
                </a:lnTo>
                <a:lnTo>
                  <a:pt x="30810" y="52069"/>
                </a:lnTo>
                <a:lnTo>
                  <a:pt x="28816" y="48259"/>
                </a:lnTo>
                <a:close/>
              </a:path>
              <a:path w="278764" h="185420">
                <a:moveTo>
                  <a:pt x="257009" y="67309"/>
                </a:moveTo>
                <a:lnTo>
                  <a:pt x="256044" y="67309"/>
                </a:lnTo>
                <a:lnTo>
                  <a:pt x="256786" y="67673"/>
                </a:lnTo>
                <a:lnTo>
                  <a:pt x="257009" y="67309"/>
                </a:lnTo>
                <a:close/>
              </a:path>
              <a:path w="278764" h="185420">
                <a:moveTo>
                  <a:pt x="25590" y="46989"/>
                </a:moveTo>
                <a:lnTo>
                  <a:pt x="14198" y="46989"/>
                </a:lnTo>
                <a:lnTo>
                  <a:pt x="9258" y="48259"/>
                </a:lnTo>
                <a:lnTo>
                  <a:pt x="1892" y="50799"/>
                </a:lnTo>
                <a:lnTo>
                  <a:pt x="63" y="54609"/>
                </a:lnTo>
                <a:lnTo>
                  <a:pt x="0" y="59689"/>
                </a:lnTo>
                <a:lnTo>
                  <a:pt x="1676" y="63499"/>
                </a:lnTo>
                <a:lnTo>
                  <a:pt x="4432" y="64769"/>
                </a:lnTo>
                <a:lnTo>
                  <a:pt x="7708" y="66039"/>
                </a:lnTo>
                <a:lnTo>
                  <a:pt x="11302" y="67309"/>
                </a:lnTo>
                <a:lnTo>
                  <a:pt x="17437" y="67309"/>
                </a:lnTo>
                <a:lnTo>
                  <a:pt x="19989" y="66039"/>
                </a:lnTo>
                <a:lnTo>
                  <a:pt x="22231" y="66039"/>
                </a:lnTo>
                <a:lnTo>
                  <a:pt x="21488" y="64769"/>
                </a:lnTo>
                <a:lnTo>
                  <a:pt x="8229" y="64769"/>
                </a:lnTo>
                <a:lnTo>
                  <a:pt x="3009" y="62229"/>
                </a:lnTo>
                <a:lnTo>
                  <a:pt x="1676" y="59689"/>
                </a:lnTo>
                <a:lnTo>
                  <a:pt x="1714" y="54609"/>
                </a:lnTo>
                <a:lnTo>
                  <a:pt x="3162" y="52069"/>
                </a:lnTo>
                <a:lnTo>
                  <a:pt x="5397" y="52069"/>
                </a:lnTo>
                <a:lnTo>
                  <a:pt x="9740" y="49529"/>
                </a:lnTo>
                <a:lnTo>
                  <a:pt x="14439" y="48259"/>
                </a:lnTo>
                <a:lnTo>
                  <a:pt x="28816" y="48259"/>
                </a:lnTo>
                <a:lnTo>
                  <a:pt x="25590" y="46989"/>
                </a:lnTo>
                <a:close/>
              </a:path>
              <a:path w="278764" h="185420">
                <a:moveTo>
                  <a:pt x="31203" y="66198"/>
                </a:moveTo>
                <a:lnTo>
                  <a:pt x="30403" y="67309"/>
                </a:lnTo>
                <a:lnTo>
                  <a:pt x="31648" y="67309"/>
                </a:lnTo>
                <a:lnTo>
                  <a:pt x="31203" y="66198"/>
                </a:lnTo>
                <a:close/>
              </a:path>
              <a:path w="278764" h="185420">
                <a:moveTo>
                  <a:pt x="139839" y="0"/>
                </a:moveTo>
                <a:lnTo>
                  <a:pt x="115102" y="0"/>
                </a:lnTo>
                <a:lnTo>
                  <a:pt x="98942" y="1269"/>
                </a:lnTo>
                <a:lnTo>
                  <a:pt x="57810" y="11429"/>
                </a:lnTo>
                <a:lnTo>
                  <a:pt x="37608" y="52069"/>
                </a:lnTo>
                <a:lnTo>
                  <a:pt x="32905" y="64769"/>
                </a:lnTo>
                <a:lnTo>
                  <a:pt x="32232" y="64769"/>
                </a:lnTo>
                <a:lnTo>
                  <a:pt x="31318" y="66039"/>
                </a:lnTo>
                <a:lnTo>
                  <a:pt x="31229" y="66261"/>
                </a:lnTo>
                <a:lnTo>
                  <a:pt x="31648" y="67309"/>
                </a:lnTo>
                <a:lnTo>
                  <a:pt x="32327" y="67309"/>
                </a:lnTo>
                <a:lnTo>
                  <a:pt x="33235" y="66039"/>
                </a:lnTo>
                <a:lnTo>
                  <a:pt x="34467" y="66039"/>
                </a:lnTo>
                <a:lnTo>
                  <a:pt x="39162" y="53339"/>
                </a:lnTo>
                <a:lnTo>
                  <a:pt x="44399" y="40639"/>
                </a:lnTo>
                <a:lnTo>
                  <a:pt x="50169" y="27939"/>
                </a:lnTo>
                <a:lnTo>
                  <a:pt x="56464" y="16509"/>
                </a:lnTo>
                <a:lnTo>
                  <a:pt x="55740" y="15239"/>
                </a:lnTo>
                <a:lnTo>
                  <a:pt x="57285" y="15239"/>
                </a:lnTo>
                <a:lnTo>
                  <a:pt x="58978" y="12699"/>
                </a:lnTo>
                <a:lnTo>
                  <a:pt x="62826" y="8889"/>
                </a:lnTo>
                <a:lnTo>
                  <a:pt x="67297" y="7619"/>
                </a:lnTo>
                <a:lnTo>
                  <a:pt x="83115" y="5079"/>
                </a:lnTo>
                <a:lnTo>
                  <a:pt x="131305" y="1269"/>
                </a:lnTo>
                <a:lnTo>
                  <a:pt x="139852" y="1269"/>
                </a:lnTo>
                <a:lnTo>
                  <a:pt x="139839" y="0"/>
                </a:lnTo>
                <a:close/>
              </a:path>
              <a:path w="278764" h="185420">
                <a:moveTo>
                  <a:pt x="224408" y="16509"/>
                </a:moveTo>
                <a:lnTo>
                  <a:pt x="223710" y="16509"/>
                </a:lnTo>
                <a:lnTo>
                  <a:pt x="223011" y="17779"/>
                </a:lnTo>
                <a:lnTo>
                  <a:pt x="229033" y="29209"/>
                </a:lnTo>
                <a:lnTo>
                  <a:pt x="234570" y="41909"/>
                </a:lnTo>
                <a:lnTo>
                  <a:pt x="239567" y="54609"/>
                </a:lnTo>
                <a:lnTo>
                  <a:pt x="244005" y="67309"/>
                </a:lnTo>
                <a:lnTo>
                  <a:pt x="244792" y="67309"/>
                </a:lnTo>
                <a:lnTo>
                  <a:pt x="245211" y="66261"/>
                </a:lnTo>
                <a:lnTo>
                  <a:pt x="241122" y="54609"/>
                </a:lnTo>
                <a:lnTo>
                  <a:pt x="236104" y="41909"/>
                </a:lnTo>
                <a:lnTo>
                  <a:pt x="230540" y="29209"/>
                </a:lnTo>
                <a:lnTo>
                  <a:pt x="224408" y="16509"/>
                </a:lnTo>
                <a:close/>
              </a:path>
              <a:path w="278764" h="185420">
                <a:moveTo>
                  <a:pt x="245211" y="66261"/>
                </a:moveTo>
                <a:lnTo>
                  <a:pt x="244792" y="67309"/>
                </a:lnTo>
                <a:lnTo>
                  <a:pt x="245579" y="67309"/>
                </a:lnTo>
                <a:lnTo>
                  <a:pt x="245211" y="66261"/>
                </a:lnTo>
                <a:close/>
              </a:path>
              <a:path w="278764" h="185420">
                <a:moveTo>
                  <a:pt x="21894" y="63499"/>
                </a:moveTo>
                <a:lnTo>
                  <a:pt x="19621" y="64769"/>
                </a:lnTo>
                <a:lnTo>
                  <a:pt x="22161" y="64769"/>
                </a:lnTo>
                <a:lnTo>
                  <a:pt x="22428" y="66039"/>
                </a:lnTo>
                <a:lnTo>
                  <a:pt x="24434" y="66039"/>
                </a:lnTo>
                <a:lnTo>
                  <a:pt x="22821" y="64769"/>
                </a:lnTo>
                <a:lnTo>
                  <a:pt x="21894" y="63499"/>
                </a:lnTo>
                <a:close/>
              </a:path>
              <a:path w="278764" h="185420">
                <a:moveTo>
                  <a:pt x="249605" y="58419"/>
                </a:moveTo>
                <a:lnTo>
                  <a:pt x="247967" y="58419"/>
                </a:lnTo>
                <a:lnTo>
                  <a:pt x="248183" y="59689"/>
                </a:lnTo>
                <a:lnTo>
                  <a:pt x="249783" y="59689"/>
                </a:lnTo>
                <a:lnTo>
                  <a:pt x="249605" y="58419"/>
                </a:lnTo>
                <a:close/>
              </a:path>
              <a:path w="278764" h="185420">
                <a:moveTo>
                  <a:pt x="264172" y="49529"/>
                </a:moveTo>
                <a:lnTo>
                  <a:pt x="253237" y="49529"/>
                </a:lnTo>
                <a:lnTo>
                  <a:pt x="249935" y="50799"/>
                </a:lnTo>
                <a:lnTo>
                  <a:pt x="247865" y="54609"/>
                </a:lnTo>
                <a:lnTo>
                  <a:pt x="247865" y="58419"/>
                </a:lnTo>
                <a:lnTo>
                  <a:pt x="249529" y="58419"/>
                </a:lnTo>
                <a:lnTo>
                  <a:pt x="249529" y="54609"/>
                </a:lnTo>
                <a:lnTo>
                  <a:pt x="251180" y="52069"/>
                </a:lnTo>
                <a:lnTo>
                  <a:pt x="253809" y="50799"/>
                </a:lnTo>
                <a:lnTo>
                  <a:pt x="269341" y="50799"/>
                </a:lnTo>
                <a:lnTo>
                  <a:pt x="264172" y="49529"/>
                </a:lnTo>
                <a:close/>
              </a:path>
              <a:path w="278764" h="185420">
                <a:moveTo>
                  <a:pt x="25000" y="49444"/>
                </a:moveTo>
                <a:lnTo>
                  <a:pt x="25133" y="49529"/>
                </a:lnTo>
                <a:lnTo>
                  <a:pt x="25000" y="49444"/>
                </a:lnTo>
                <a:close/>
              </a:path>
              <a:path w="278764" h="185420">
                <a:moveTo>
                  <a:pt x="25272" y="48259"/>
                </a:moveTo>
                <a:lnTo>
                  <a:pt x="25000" y="49444"/>
                </a:lnTo>
                <a:lnTo>
                  <a:pt x="25133" y="49529"/>
                </a:lnTo>
                <a:lnTo>
                  <a:pt x="25272" y="48259"/>
                </a:lnTo>
                <a:close/>
              </a:path>
              <a:path w="278764" h="185420">
                <a:moveTo>
                  <a:pt x="25272" y="48259"/>
                </a:moveTo>
                <a:lnTo>
                  <a:pt x="23164" y="48259"/>
                </a:lnTo>
                <a:lnTo>
                  <a:pt x="25000" y="49444"/>
                </a:lnTo>
                <a:lnTo>
                  <a:pt x="25272" y="48259"/>
                </a:lnTo>
                <a:close/>
              </a:path>
              <a:path w="278764" h="185420">
                <a:moveTo>
                  <a:pt x="222991" y="17749"/>
                </a:moveTo>
                <a:close/>
              </a:path>
              <a:path w="278764" h="185420">
                <a:moveTo>
                  <a:pt x="223710" y="16509"/>
                </a:moveTo>
                <a:lnTo>
                  <a:pt x="222991" y="17749"/>
                </a:lnTo>
                <a:lnTo>
                  <a:pt x="223710" y="16509"/>
                </a:lnTo>
                <a:close/>
              </a:path>
              <a:path w="278764" h="185420">
                <a:moveTo>
                  <a:pt x="159952" y="0"/>
                </a:moveTo>
                <a:lnTo>
                  <a:pt x="139877" y="0"/>
                </a:lnTo>
                <a:lnTo>
                  <a:pt x="139852" y="1269"/>
                </a:lnTo>
                <a:lnTo>
                  <a:pt x="142163" y="1269"/>
                </a:lnTo>
                <a:lnTo>
                  <a:pt x="177492" y="3809"/>
                </a:lnTo>
                <a:lnTo>
                  <a:pt x="212382" y="8889"/>
                </a:lnTo>
                <a:lnTo>
                  <a:pt x="216738" y="10159"/>
                </a:lnTo>
                <a:lnTo>
                  <a:pt x="220535" y="13969"/>
                </a:lnTo>
                <a:lnTo>
                  <a:pt x="222991" y="17749"/>
                </a:lnTo>
                <a:lnTo>
                  <a:pt x="223710" y="16509"/>
                </a:lnTo>
                <a:lnTo>
                  <a:pt x="224408" y="16509"/>
                </a:lnTo>
                <a:lnTo>
                  <a:pt x="221716" y="12699"/>
                </a:lnTo>
                <a:lnTo>
                  <a:pt x="217601" y="8889"/>
                </a:lnTo>
                <a:lnTo>
                  <a:pt x="212737" y="7619"/>
                </a:lnTo>
                <a:lnTo>
                  <a:pt x="195277" y="3809"/>
                </a:lnTo>
                <a:lnTo>
                  <a:pt x="177669" y="2539"/>
                </a:lnTo>
                <a:lnTo>
                  <a:pt x="159952" y="0"/>
                </a:lnTo>
                <a:close/>
              </a:path>
              <a:path w="278764" h="185420">
                <a:moveTo>
                  <a:pt x="55740" y="15239"/>
                </a:moveTo>
                <a:lnTo>
                  <a:pt x="56438" y="16509"/>
                </a:lnTo>
                <a:lnTo>
                  <a:pt x="55740" y="15239"/>
                </a:lnTo>
                <a:close/>
              </a:path>
              <a:path w="278764" h="185420">
                <a:moveTo>
                  <a:pt x="56452" y="16489"/>
                </a:moveTo>
                <a:close/>
              </a:path>
              <a:path w="278764" h="185420">
                <a:moveTo>
                  <a:pt x="57285" y="15239"/>
                </a:moveTo>
                <a:lnTo>
                  <a:pt x="55740" y="15239"/>
                </a:lnTo>
                <a:lnTo>
                  <a:pt x="56452" y="16489"/>
                </a:lnTo>
                <a:lnTo>
                  <a:pt x="57285" y="15239"/>
                </a:lnTo>
                <a:close/>
              </a:path>
              <a:path w="278764" h="185420">
                <a:moveTo>
                  <a:pt x="139877" y="0"/>
                </a:moveTo>
                <a:lnTo>
                  <a:pt x="139852" y="1269"/>
                </a:lnTo>
                <a:lnTo>
                  <a:pt x="139877" y="0"/>
                </a:lnTo>
                <a:close/>
              </a:path>
            </a:pathLst>
          </a:custGeom>
          <a:solidFill>
            <a:srgbClr val="221F1F"/>
          </a:solidFill>
        </p:spPr>
        <p:txBody>
          <a:bodyPr wrap="square" lIns="0" tIns="0" rIns="0" bIns="0" rtlCol="0"/>
          <a:lstStyle/>
          <a:p>
            <a:endParaRPr/>
          </a:p>
        </p:txBody>
      </p:sp>
      <p:sp>
        <p:nvSpPr>
          <p:cNvPr id="186" name="object 186"/>
          <p:cNvSpPr/>
          <p:nvPr/>
        </p:nvSpPr>
        <p:spPr>
          <a:xfrm>
            <a:off x="4478157" y="7723130"/>
            <a:ext cx="320675" cy="278130"/>
          </a:xfrm>
          <a:custGeom>
            <a:avLst/>
            <a:gdLst/>
            <a:ahLst/>
            <a:cxnLst/>
            <a:rect l="l" t="t" r="r" b="b"/>
            <a:pathLst>
              <a:path w="320675" h="278129">
                <a:moveTo>
                  <a:pt x="22136" y="82194"/>
                </a:moveTo>
                <a:lnTo>
                  <a:pt x="17195" y="82194"/>
                </a:lnTo>
                <a:lnTo>
                  <a:pt x="26822" y="92913"/>
                </a:lnTo>
                <a:lnTo>
                  <a:pt x="23882" y="99531"/>
                </a:lnTo>
                <a:lnTo>
                  <a:pt x="21991" y="106479"/>
                </a:lnTo>
                <a:lnTo>
                  <a:pt x="21169" y="113633"/>
                </a:lnTo>
                <a:lnTo>
                  <a:pt x="21437" y="120865"/>
                </a:lnTo>
                <a:lnTo>
                  <a:pt x="23609" y="127533"/>
                </a:lnTo>
                <a:lnTo>
                  <a:pt x="24574" y="134556"/>
                </a:lnTo>
                <a:lnTo>
                  <a:pt x="24358" y="141579"/>
                </a:lnTo>
                <a:lnTo>
                  <a:pt x="23634" y="148513"/>
                </a:lnTo>
                <a:lnTo>
                  <a:pt x="22009" y="155320"/>
                </a:lnTo>
                <a:lnTo>
                  <a:pt x="19519" y="161797"/>
                </a:lnTo>
                <a:lnTo>
                  <a:pt x="17602" y="176218"/>
                </a:lnTo>
                <a:lnTo>
                  <a:pt x="17129" y="190733"/>
                </a:lnTo>
                <a:lnTo>
                  <a:pt x="18098" y="205226"/>
                </a:lnTo>
                <a:lnTo>
                  <a:pt x="20510" y="219583"/>
                </a:lnTo>
                <a:lnTo>
                  <a:pt x="23977" y="231546"/>
                </a:lnTo>
                <a:lnTo>
                  <a:pt x="23977" y="274002"/>
                </a:lnTo>
                <a:lnTo>
                  <a:pt x="24549" y="275386"/>
                </a:lnTo>
                <a:lnTo>
                  <a:pt x="26606" y="277469"/>
                </a:lnTo>
                <a:lnTo>
                  <a:pt x="28028" y="278041"/>
                </a:lnTo>
                <a:lnTo>
                  <a:pt x="62547" y="278041"/>
                </a:lnTo>
                <a:lnTo>
                  <a:pt x="63957" y="277469"/>
                </a:lnTo>
                <a:lnTo>
                  <a:pt x="66027" y="275386"/>
                </a:lnTo>
                <a:lnTo>
                  <a:pt x="66611" y="274002"/>
                </a:lnTo>
                <a:lnTo>
                  <a:pt x="66611" y="238175"/>
                </a:lnTo>
                <a:lnTo>
                  <a:pt x="294525" y="238175"/>
                </a:lnTo>
                <a:lnTo>
                  <a:pt x="294525" y="235635"/>
                </a:lnTo>
                <a:lnTo>
                  <a:pt x="295516" y="234543"/>
                </a:lnTo>
                <a:lnTo>
                  <a:pt x="296214" y="233235"/>
                </a:lnTo>
                <a:lnTo>
                  <a:pt x="296685" y="231546"/>
                </a:lnTo>
                <a:lnTo>
                  <a:pt x="300126" y="219583"/>
                </a:lnTo>
                <a:lnTo>
                  <a:pt x="302529" y="205226"/>
                </a:lnTo>
                <a:lnTo>
                  <a:pt x="303493" y="190733"/>
                </a:lnTo>
                <a:lnTo>
                  <a:pt x="303021" y="176218"/>
                </a:lnTo>
                <a:lnTo>
                  <a:pt x="301117" y="161797"/>
                </a:lnTo>
                <a:lnTo>
                  <a:pt x="298602" y="155320"/>
                </a:lnTo>
                <a:lnTo>
                  <a:pt x="296976" y="148513"/>
                </a:lnTo>
                <a:lnTo>
                  <a:pt x="296291" y="141579"/>
                </a:lnTo>
                <a:lnTo>
                  <a:pt x="296062" y="134556"/>
                </a:lnTo>
                <a:lnTo>
                  <a:pt x="297040" y="127533"/>
                </a:lnTo>
                <a:lnTo>
                  <a:pt x="299186" y="120865"/>
                </a:lnTo>
                <a:lnTo>
                  <a:pt x="299461" y="113633"/>
                </a:lnTo>
                <a:lnTo>
                  <a:pt x="298642" y="106479"/>
                </a:lnTo>
                <a:lnTo>
                  <a:pt x="296748" y="99531"/>
                </a:lnTo>
                <a:lnTo>
                  <a:pt x="293801" y="92913"/>
                </a:lnTo>
                <a:lnTo>
                  <a:pt x="296892" y="89471"/>
                </a:lnTo>
                <a:lnTo>
                  <a:pt x="28663" y="89471"/>
                </a:lnTo>
                <a:lnTo>
                  <a:pt x="22136" y="82194"/>
                </a:lnTo>
                <a:close/>
              </a:path>
              <a:path w="320675" h="278129">
                <a:moveTo>
                  <a:pt x="294525" y="238175"/>
                </a:moveTo>
                <a:lnTo>
                  <a:pt x="251904" y="238175"/>
                </a:lnTo>
                <a:lnTo>
                  <a:pt x="251904" y="274002"/>
                </a:lnTo>
                <a:lnTo>
                  <a:pt x="252476" y="275386"/>
                </a:lnTo>
                <a:lnTo>
                  <a:pt x="254546" y="277469"/>
                </a:lnTo>
                <a:lnTo>
                  <a:pt x="255943" y="278041"/>
                </a:lnTo>
                <a:lnTo>
                  <a:pt x="290499" y="278041"/>
                </a:lnTo>
                <a:lnTo>
                  <a:pt x="291871" y="277469"/>
                </a:lnTo>
                <a:lnTo>
                  <a:pt x="293941" y="275386"/>
                </a:lnTo>
                <a:lnTo>
                  <a:pt x="294525" y="274002"/>
                </a:lnTo>
                <a:lnTo>
                  <a:pt x="294525" y="238175"/>
                </a:lnTo>
                <a:close/>
              </a:path>
              <a:path w="320675" h="278129">
                <a:moveTo>
                  <a:pt x="189458" y="238175"/>
                </a:moveTo>
                <a:lnTo>
                  <a:pt x="132816" y="238175"/>
                </a:lnTo>
                <a:lnTo>
                  <a:pt x="143979" y="251307"/>
                </a:lnTo>
                <a:lnTo>
                  <a:pt x="178257" y="251307"/>
                </a:lnTo>
                <a:lnTo>
                  <a:pt x="189458" y="238175"/>
                </a:lnTo>
                <a:close/>
              </a:path>
              <a:path w="320675" h="278129">
                <a:moveTo>
                  <a:pt x="217195" y="0"/>
                </a:moveTo>
                <a:lnTo>
                  <a:pt x="103441" y="0"/>
                </a:lnTo>
                <a:lnTo>
                  <a:pt x="89114" y="785"/>
                </a:lnTo>
                <a:lnTo>
                  <a:pt x="74996" y="3084"/>
                </a:lnTo>
                <a:lnTo>
                  <a:pt x="61207" y="6866"/>
                </a:lnTo>
                <a:lnTo>
                  <a:pt x="47866" y="12103"/>
                </a:lnTo>
                <a:lnTo>
                  <a:pt x="48475" y="13449"/>
                </a:lnTo>
                <a:lnTo>
                  <a:pt x="35420" y="61137"/>
                </a:lnTo>
                <a:lnTo>
                  <a:pt x="34709" y="68429"/>
                </a:lnTo>
                <a:lnTo>
                  <a:pt x="33342" y="75609"/>
                </a:lnTo>
                <a:lnTo>
                  <a:pt x="31325" y="82636"/>
                </a:lnTo>
                <a:lnTo>
                  <a:pt x="28663" y="89471"/>
                </a:lnTo>
                <a:lnTo>
                  <a:pt x="291947" y="89471"/>
                </a:lnTo>
                <a:lnTo>
                  <a:pt x="289306" y="82636"/>
                </a:lnTo>
                <a:lnTo>
                  <a:pt x="287294" y="75609"/>
                </a:lnTo>
                <a:lnTo>
                  <a:pt x="285923" y="68429"/>
                </a:lnTo>
                <a:lnTo>
                  <a:pt x="285203" y="61137"/>
                </a:lnTo>
                <a:lnTo>
                  <a:pt x="272173" y="13449"/>
                </a:lnTo>
                <a:lnTo>
                  <a:pt x="272770" y="12103"/>
                </a:lnTo>
                <a:lnTo>
                  <a:pt x="259414" y="6866"/>
                </a:lnTo>
                <a:lnTo>
                  <a:pt x="245621" y="3084"/>
                </a:lnTo>
                <a:lnTo>
                  <a:pt x="231508" y="785"/>
                </a:lnTo>
                <a:lnTo>
                  <a:pt x="217195" y="0"/>
                </a:lnTo>
                <a:close/>
              </a:path>
              <a:path w="320675" h="278129">
                <a:moveTo>
                  <a:pt x="303428" y="82194"/>
                </a:moveTo>
                <a:lnTo>
                  <a:pt x="298475" y="82194"/>
                </a:lnTo>
                <a:lnTo>
                  <a:pt x="291947" y="89471"/>
                </a:lnTo>
                <a:lnTo>
                  <a:pt x="296892" y="89471"/>
                </a:lnTo>
                <a:lnTo>
                  <a:pt x="303428" y="82194"/>
                </a:lnTo>
                <a:close/>
              </a:path>
              <a:path w="320675" h="278129">
                <a:moveTo>
                  <a:pt x="27863" y="64922"/>
                </a:moveTo>
                <a:lnTo>
                  <a:pt x="1625" y="64922"/>
                </a:lnTo>
                <a:lnTo>
                  <a:pt x="0" y="66560"/>
                </a:lnTo>
                <a:lnTo>
                  <a:pt x="0" y="80530"/>
                </a:lnTo>
                <a:lnTo>
                  <a:pt x="1625" y="82194"/>
                </a:lnTo>
                <a:lnTo>
                  <a:pt x="27863" y="82194"/>
                </a:lnTo>
                <a:lnTo>
                  <a:pt x="29514" y="80530"/>
                </a:lnTo>
                <a:lnTo>
                  <a:pt x="29514" y="66560"/>
                </a:lnTo>
                <a:lnTo>
                  <a:pt x="27863" y="64922"/>
                </a:lnTo>
                <a:close/>
              </a:path>
              <a:path w="320675" h="278129">
                <a:moveTo>
                  <a:pt x="318985" y="64922"/>
                </a:moveTo>
                <a:lnTo>
                  <a:pt x="292747" y="64922"/>
                </a:lnTo>
                <a:lnTo>
                  <a:pt x="291096" y="66560"/>
                </a:lnTo>
                <a:lnTo>
                  <a:pt x="291096" y="80530"/>
                </a:lnTo>
                <a:lnTo>
                  <a:pt x="292747" y="82194"/>
                </a:lnTo>
                <a:lnTo>
                  <a:pt x="318985" y="82194"/>
                </a:lnTo>
                <a:lnTo>
                  <a:pt x="320624" y="80530"/>
                </a:lnTo>
                <a:lnTo>
                  <a:pt x="320624" y="66560"/>
                </a:lnTo>
                <a:lnTo>
                  <a:pt x="318985" y="64922"/>
                </a:lnTo>
                <a:close/>
              </a:path>
            </a:pathLst>
          </a:custGeom>
          <a:solidFill>
            <a:srgbClr val="FFFFFF"/>
          </a:solidFill>
        </p:spPr>
        <p:txBody>
          <a:bodyPr wrap="square" lIns="0" tIns="0" rIns="0" bIns="0" rtlCol="0"/>
          <a:lstStyle/>
          <a:p>
            <a:endParaRPr/>
          </a:p>
        </p:txBody>
      </p:sp>
      <p:sp>
        <p:nvSpPr>
          <p:cNvPr id="187" name="object 187"/>
          <p:cNvSpPr/>
          <p:nvPr/>
        </p:nvSpPr>
        <p:spPr>
          <a:xfrm>
            <a:off x="4477318" y="7722596"/>
            <a:ext cx="322580" cy="279400"/>
          </a:xfrm>
          <a:custGeom>
            <a:avLst/>
            <a:gdLst/>
            <a:ahLst/>
            <a:cxnLst/>
            <a:rect l="l" t="t" r="r" b="b"/>
            <a:pathLst>
              <a:path w="322579" h="279400">
                <a:moveTo>
                  <a:pt x="66420" y="278130"/>
                </a:moveTo>
                <a:lnTo>
                  <a:pt x="25831" y="278130"/>
                </a:lnTo>
                <a:lnTo>
                  <a:pt x="27012" y="279400"/>
                </a:lnTo>
                <a:lnTo>
                  <a:pt x="65227" y="279400"/>
                </a:lnTo>
                <a:lnTo>
                  <a:pt x="66420" y="278130"/>
                </a:lnTo>
                <a:close/>
              </a:path>
              <a:path w="322579" h="279400">
                <a:moveTo>
                  <a:pt x="294335" y="278130"/>
                </a:moveTo>
                <a:lnTo>
                  <a:pt x="253758" y="278130"/>
                </a:lnTo>
                <a:lnTo>
                  <a:pt x="254952" y="279400"/>
                </a:lnTo>
                <a:lnTo>
                  <a:pt x="293154" y="279400"/>
                </a:lnTo>
                <a:lnTo>
                  <a:pt x="294335" y="278130"/>
                </a:lnTo>
                <a:close/>
              </a:path>
              <a:path w="322579" h="279400">
                <a:moveTo>
                  <a:pt x="20358" y="162560"/>
                </a:moveTo>
                <a:lnTo>
                  <a:pt x="19545" y="162560"/>
                </a:lnTo>
                <a:lnTo>
                  <a:pt x="18478" y="168910"/>
                </a:lnTo>
                <a:lnTo>
                  <a:pt x="17716" y="176530"/>
                </a:lnTo>
                <a:lnTo>
                  <a:pt x="17259" y="182880"/>
                </a:lnTo>
                <a:lnTo>
                  <a:pt x="17106" y="189230"/>
                </a:lnTo>
                <a:lnTo>
                  <a:pt x="17322" y="196850"/>
                </a:lnTo>
                <a:lnTo>
                  <a:pt x="17968" y="205740"/>
                </a:lnTo>
                <a:lnTo>
                  <a:pt x="19041" y="213360"/>
                </a:lnTo>
                <a:lnTo>
                  <a:pt x="20548" y="220980"/>
                </a:lnTo>
                <a:lnTo>
                  <a:pt x="23990" y="232410"/>
                </a:lnTo>
                <a:lnTo>
                  <a:pt x="23990" y="275590"/>
                </a:lnTo>
                <a:lnTo>
                  <a:pt x="24650" y="276860"/>
                </a:lnTo>
                <a:lnTo>
                  <a:pt x="25844" y="278130"/>
                </a:lnTo>
                <a:lnTo>
                  <a:pt x="27876" y="278130"/>
                </a:lnTo>
                <a:lnTo>
                  <a:pt x="26136" y="275590"/>
                </a:lnTo>
                <a:lnTo>
                  <a:pt x="25653" y="274320"/>
                </a:lnTo>
                <a:lnTo>
                  <a:pt x="25615" y="232410"/>
                </a:lnTo>
                <a:lnTo>
                  <a:pt x="22148" y="220980"/>
                </a:lnTo>
                <a:lnTo>
                  <a:pt x="20683" y="213360"/>
                </a:lnTo>
                <a:lnTo>
                  <a:pt x="19623" y="204470"/>
                </a:lnTo>
                <a:lnTo>
                  <a:pt x="18984" y="196850"/>
                </a:lnTo>
                <a:lnTo>
                  <a:pt x="18770" y="189230"/>
                </a:lnTo>
                <a:lnTo>
                  <a:pt x="18920" y="182880"/>
                </a:lnTo>
                <a:lnTo>
                  <a:pt x="19372" y="176530"/>
                </a:lnTo>
                <a:lnTo>
                  <a:pt x="20126" y="170180"/>
                </a:lnTo>
                <a:lnTo>
                  <a:pt x="21032" y="163647"/>
                </a:lnTo>
                <a:lnTo>
                  <a:pt x="20358" y="162560"/>
                </a:lnTo>
                <a:close/>
              </a:path>
              <a:path w="322579" h="279400">
                <a:moveTo>
                  <a:pt x="134289" y="238760"/>
                </a:moveTo>
                <a:lnTo>
                  <a:pt x="66611" y="238760"/>
                </a:lnTo>
                <a:lnTo>
                  <a:pt x="66611" y="274320"/>
                </a:lnTo>
                <a:lnTo>
                  <a:pt x="66128" y="275590"/>
                </a:lnTo>
                <a:lnTo>
                  <a:pt x="65214" y="276860"/>
                </a:lnTo>
                <a:lnTo>
                  <a:pt x="64376" y="278130"/>
                </a:lnTo>
                <a:lnTo>
                  <a:pt x="66395" y="278130"/>
                </a:lnTo>
                <a:lnTo>
                  <a:pt x="67602" y="276860"/>
                </a:lnTo>
                <a:lnTo>
                  <a:pt x="68275" y="275590"/>
                </a:lnTo>
                <a:lnTo>
                  <a:pt x="68275" y="240030"/>
                </a:lnTo>
                <a:lnTo>
                  <a:pt x="135381" y="240030"/>
                </a:lnTo>
                <a:lnTo>
                  <a:pt x="134289" y="238760"/>
                </a:lnTo>
                <a:close/>
              </a:path>
              <a:path w="322579" h="279400">
                <a:moveTo>
                  <a:pt x="253580" y="240030"/>
                </a:moveTo>
                <a:lnTo>
                  <a:pt x="251917" y="240030"/>
                </a:lnTo>
                <a:lnTo>
                  <a:pt x="251917" y="275590"/>
                </a:lnTo>
                <a:lnTo>
                  <a:pt x="252577" y="276860"/>
                </a:lnTo>
                <a:lnTo>
                  <a:pt x="253771" y="278130"/>
                </a:lnTo>
                <a:lnTo>
                  <a:pt x="255828" y="278130"/>
                </a:lnTo>
                <a:lnTo>
                  <a:pt x="254063" y="275590"/>
                </a:lnTo>
                <a:lnTo>
                  <a:pt x="253580" y="274320"/>
                </a:lnTo>
                <a:lnTo>
                  <a:pt x="253580" y="240030"/>
                </a:lnTo>
                <a:close/>
              </a:path>
              <a:path w="322579" h="279400">
                <a:moveTo>
                  <a:pt x="295363" y="236220"/>
                </a:moveTo>
                <a:lnTo>
                  <a:pt x="294525" y="236220"/>
                </a:lnTo>
                <a:lnTo>
                  <a:pt x="294525" y="274320"/>
                </a:lnTo>
                <a:lnTo>
                  <a:pt x="294043" y="275590"/>
                </a:lnTo>
                <a:lnTo>
                  <a:pt x="292277" y="278130"/>
                </a:lnTo>
                <a:lnTo>
                  <a:pt x="294322" y="278130"/>
                </a:lnTo>
                <a:lnTo>
                  <a:pt x="295516" y="276860"/>
                </a:lnTo>
                <a:lnTo>
                  <a:pt x="296189" y="275590"/>
                </a:lnTo>
                <a:lnTo>
                  <a:pt x="296189" y="237490"/>
                </a:lnTo>
                <a:lnTo>
                  <a:pt x="295973" y="237490"/>
                </a:lnTo>
                <a:lnTo>
                  <a:pt x="295363" y="236220"/>
                </a:lnTo>
                <a:close/>
              </a:path>
              <a:path w="322579" h="279400">
                <a:moveTo>
                  <a:pt x="135381" y="240030"/>
                </a:moveTo>
                <a:lnTo>
                  <a:pt x="133273" y="240030"/>
                </a:lnTo>
                <a:lnTo>
                  <a:pt x="144195" y="252730"/>
                </a:lnTo>
                <a:lnTo>
                  <a:pt x="179730" y="252730"/>
                </a:lnTo>
                <a:lnTo>
                  <a:pt x="180825" y="251460"/>
                </a:lnTo>
                <a:lnTo>
                  <a:pt x="145211" y="251460"/>
                </a:lnTo>
                <a:lnTo>
                  <a:pt x="135381" y="240030"/>
                </a:lnTo>
                <a:close/>
              </a:path>
              <a:path w="322579" h="279400">
                <a:moveTo>
                  <a:pt x="253580" y="238760"/>
                </a:moveTo>
                <a:lnTo>
                  <a:pt x="189661" y="238760"/>
                </a:lnTo>
                <a:lnTo>
                  <a:pt x="178714" y="251460"/>
                </a:lnTo>
                <a:lnTo>
                  <a:pt x="180825" y="251460"/>
                </a:lnTo>
                <a:lnTo>
                  <a:pt x="190677" y="240030"/>
                </a:lnTo>
                <a:lnTo>
                  <a:pt x="253580" y="240030"/>
                </a:lnTo>
                <a:lnTo>
                  <a:pt x="253580" y="238760"/>
                </a:lnTo>
                <a:close/>
              </a:path>
              <a:path w="322579" h="279400">
                <a:moveTo>
                  <a:pt x="296189" y="236220"/>
                </a:moveTo>
                <a:lnTo>
                  <a:pt x="295363" y="236220"/>
                </a:lnTo>
                <a:lnTo>
                  <a:pt x="295973" y="237490"/>
                </a:lnTo>
                <a:lnTo>
                  <a:pt x="296189" y="237238"/>
                </a:lnTo>
                <a:lnTo>
                  <a:pt x="296189" y="236220"/>
                </a:lnTo>
                <a:close/>
              </a:path>
              <a:path w="322579" h="279400">
                <a:moveTo>
                  <a:pt x="296189" y="237238"/>
                </a:moveTo>
                <a:lnTo>
                  <a:pt x="295973" y="237490"/>
                </a:lnTo>
                <a:lnTo>
                  <a:pt x="296189" y="237490"/>
                </a:lnTo>
                <a:lnTo>
                  <a:pt x="296189" y="237238"/>
                </a:lnTo>
                <a:close/>
              </a:path>
              <a:path w="322579" h="279400">
                <a:moveTo>
                  <a:pt x="302767" y="162560"/>
                </a:moveTo>
                <a:lnTo>
                  <a:pt x="301955" y="162560"/>
                </a:lnTo>
                <a:lnTo>
                  <a:pt x="301291" y="163647"/>
                </a:lnTo>
                <a:lnTo>
                  <a:pt x="302177" y="170180"/>
                </a:lnTo>
                <a:lnTo>
                  <a:pt x="302923" y="176530"/>
                </a:lnTo>
                <a:lnTo>
                  <a:pt x="303369" y="182880"/>
                </a:lnTo>
                <a:lnTo>
                  <a:pt x="303517" y="189230"/>
                </a:lnTo>
                <a:lnTo>
                  <a:pt x="303307" y="196850"/>
                </a:lnTo>
                <a:lnTo>
                  <a:pt x="302677" y="204470"/>
                </a:lnTo>
                <a:lnTo>
                  <a:pt x="301625" y="213360"/>
                </a:lnTo>
                <a:lnTo>
                  <a:pt x="300151" y="220980"/>
                </a:lnTo>
                <a:lnTo>
                  <a:pt x="296646" y="232410"/>
                </a:lnTo>
                <a:lnTo>
                  <a:pt x="296290" y="233680"/>
                </a:lnTo>
                <a:lnTo>
                  <a:pt x="295655" y="234950"/>
                </a:lnTo>
                <a:lnTo>
                  <a:pt x="294741" y="236220"/>
                </a:lnTo>
                <a:lnTo>
                  <a:pt x="296189" y="236220"/>
                </a:lnTo>
                <a:lnTo>
                  <a:pt x="296189" y="237238"/>
                </a:lnTo>
                <a:lnTo>
                  <a:pt x="297065" y="236220"/>
                </a:lnTo>
                <a:lnTo>
                  <a:pt x="297827" y="234950"/>
                </a:lnTo>
                <a:lnTo>
                  <a:pt x="298246" y="233680"/>
                </a:lnTo>
                <a:lnTo>
                  <a:pt x="297446" y="232410"/>
                </a:lnTo>
                <a:lnTo>
                  <a:pt x="298599" y="232410"/>
                </a:lnTo>
                <a:lnTo>
                  <a:pt x="305180" y="189230"/>
                </a:lnTo>
                <a:lnTo>
                  <a:pt x="305030" y="182880"/>
                </a:lnTo>
                <a:lnTo>
                  <a:pt x="304579" y="176530"/>
                </a:lnTo>
                <a:lnTo>
                  <a:pt x="303825" y="168910"/>
                </a:lnTo>
                <a:lnTo>
                  <a:pt x="302767" y="162560"/>
                </a:lnTo>
                <a:close/>
              </a:path>
              <a:path w="322579" h="279400">
                <a:moveTo>
                  <a:pt x="298599" y="232410"/>
                </a:moveTo>
                <a:lnTo>
                  <a:pt x="297446" y="232410"/>
                </a:lnTo>
                <a:lnTo>
                  <a:pt x="298246" y="233680"/>
                </a:lnTo>
                <a:lnTo>
                  <a:pt x="298599" y="232410"/>
                </a:lnTo>
                <a:close/>
              </a:path>
              <a:path w="322579" h="279400">
                <a:moveTo>
                  <a:pt x="23075" y="121920"/>
                </a:moveTo>
                <a:lnTo>
                  <a:pt x="21488" y="121920"/>
                </a:lnTo>
                <a:lnTo>
                  <a:pt x="23406" y="128270"/>
                </a:lnTo>
                <a:lnTo>
                  <a:pt x="24383" y="134620"/>
                </a:lnTo>
                <a:lnTo>
                  <a:pt x="24358" y="142240"/>
                </a:lnTo>
                <a:lnTo>
                  <a:pt x="23647" y="149860"/>
                </a:lnTo>
                <a:lnTo>
                  <a:pt x="22047" y="156210"/>
                </a:lnTo>
                <a:lnTo>
                  <a:pt x="19583" y="162560"/>
                </a:lnTo>
                <a:lnTo>
                  <a:pt x="21183" y="162560"/>
                </a:lnTo>
                <a:lnTo>
                  <a:pt x="26047" y="134620"/>
                </a:lnTo>
                <a:lnTo>
                  <a:pt x="25044" y="128270"/>
                </a:lnTo>
                <a:lnTo>
                  <a:pt x="23075" y="121920"/>
                </a:lnTo>
                <a:close/>
              </a:path>
              <a:path w="322579" h="279400">
                <a:moveTo>
                  <a:pt x="300812" y="121920"/>
                </a:moveTo>
                <a:lnTo>
                  <a:pt x="299224" y="121920"/>
                </a:lnTo>
                <a:lnTo>
                  <a:pt x="297256" y="128270"/>
                </a:lnTo>
                <a:lnTo>
                  <a:pt x="296265" y="134620"/>
                </a:lnTo>
                <a:lnTo>
                  <a:pt x="296290" y="142240"/>
                </a:lnTo>
                <a:lnTo>
                  <a:pt x="296989" y="149860"/>
                </a:lnTo>
                <a:lnTo>
                  <a:pt x="298640" y="156210"/>
                </a:lnTo>
                <a:lnTo>
                  <a:pt x="301180" y="163830"/>
                </a:lnTo>
                <a:lnTo>
                  <a:pt x="301279" y="163647"/>
                </a:lnTo>
                <a:lnTo>
                  <a:pt x="301129" y="162560"/>
                </a:lnTo>
                <a:lnTo>
                  <a:pt x="302729" y="162560"/>
                </a:lnTo>
                <a:lnTo>
                  <a:pt x="300240" y="156210"/>
                </a:lnTo>
                <a:lnTo>
                  <a:pt x="298640" y="149860"/>
                </a:lnTo>
                <a:lnTo>
                  <a:pt x="297941" y="142240"/>
                </a:lnTo>
                <a:lnTo>
                  <a:pt x="297929" y="134620"/>
                </a:lnTo>
                <a:lnTo>
                  <a:pt x="298894" y="128270"/>
                </a:lnTo>
                <a:lnTo>
                  <a:pt x="300812" y="121920"/>
                </a:lnTo>
                <a:close/>
              </a:path>
              <a:path w="322579" h="279400">
                <a:moveTo>
                  <a:pt x="301955" y="162560"/>
                </a:moveTo>
                <a:lnTo>
                  <a:pt x="301129" y="162560"/>
                </a:lnTo>
                <a:lnTo>
                  <a:pt x="301281" y="163664"/>
                </a:lnTo>
                <a:lnTo>
                  <a:pt x="301955" y="162560"/>
                </a:lnTo>
                <a:close/>
              </a:path>
              <a:path w="322579" h="279400">
                <a:moveTo>
                  <a:pt x="21183" y="162560"/>
                </a:moveTo>
                <a:lnTo>
                  <a:pt x="20358" y="162560"/>
                </a:lnTo>
                <a:lnTo>
                  <a:pt x="21032" y="163647"/>
                </a:lnTo>
                <a:lnTo>
                  <a:pt x="21183" y="162560"/>
                </a:lnTo>
                <a:close/>
              </a:path>
              <a:path w="322579" h="279400">
                <a:moveTo>
                  <a:pt x="26532" y="94632"/>
                </a:moveTo>
                <a:lnTo>
                  <a:pt x="23113" y="100330"/>
                </a:lnTo>
                <a:lnTo>
                  <a:pt x="21145" y="109220"/>
                </a:lnTo>
                <a:lnTo>
                  <a:pt x="21247" y="120650"/>
                </a:lnTo>
                <a:lnTo>
                  <a:pt x="21450" y="121920"/>
                </a:lnTo>
                <a:lnTo>
                  <a:pt x="23113" y="121920"/>
                </a:lnTo>
                <a:lnTo>
                  <a:pt x="22910" y="120650"/>
                </a:lnTo>
                <a:lnTo>
                  <a:pt x="22809" y="109220"/>
                </a:lnTo>
                <a:lnTo>
                  <a:pt x="24714" y="101600"/>
                </a:lnTo>
                <a:lnTo>
                  <a:pt x="27783" y="95250"/>
                </a:lnTo>
                <a:lnTo>
                  <a:pt x="27038" y="95250"/>
                </a:lnTo>
                <a:lnTo>
                  <a:pt x="26532" y="94632"/>
                </a:lnTo>
                <a:close/>
              </a:path>
              <a:path w="322579" h="279400">
                <a:moveTo>
                  <a:pt x="294639" y="93980"/>
                </a:moveTo>
                <a:lnTo>
                  <a:pt x="293903" y="93980"/>
                </a:lnTo>
                <a:lnTo>
                  <a:pt x="297599" y="101600"/>
                </a:lnTo>
                <a:lnTo>
                  <a:pt x="299504" y="109220"/>
                </a:lnTo>
                <a:lnTo>
                  <a:pt x="299402" y="120650"/>
                </a:lnTo>
                <a:lnTo>
                  <a:pt x="299199" y="121920"/>
                </a:lnTo>
                <a:lnTo>
                  <a:pt x="300850" y="121920"/>
                </a:lnTo>
                <a:lnTo>
                  <a:pt x="301053" y="120650"/>
                </a:lnTo>
                <a:lnTo>
                  <a:pt x="301167" y="109220"/>
                </a:lnTo>
                <a:lnTo>
                  <a:pt x="299186" y="100330"/>
                </a:lnTo>
                <a:lnTo>
                  <a:pt x="296138" y="95250"/>
                </a:lnTo>
                <a:lnTo>
                  <a:pt x="295262" y="95250"/>
                </a:lnTo>
                <a:lnTo>
                  <a:pt x="294639" y="93980"/>
                </a:lnTo>
                <a:close/>
              </a:path>
              <a:path w="322579" h="279400">
                <a:moveTo>
                  <a:pt x="27660" y="93980"/>
                </a:moveTo>
                <a:lnTo>
                  <a:pt x="26923" y="93980"/>
                </a:lnTo>
                <a:lnTo>
                  <a:pt x="26532" y="94632"/>
                </a:lnTo>
                <a:lnTo>
                  <a:pt x="27038" y="95250"/>
                </a:lnTo>
                <a:lnTo>
                  <a:pt x="27660" y="93980"/>
                </a:lnTo>
                <a:close/>
              </a:path>
              <a:path w="322579" h="279400">
                <a:moveTo>
                  <a:pt x="28397" y="93980"/>
                </a:moveTo>
                <a:lnTo>
                  <a:pt x="27660" y="93980"/>
                </a:lnTo>
                <a:lnTo>
                  <a:pt x="27038" y="95250"/>
                </a:lnTo>
                <a:lnTo>
                  <a:pt x="27783" y="95250"/>
                </a:lnTo>
                <a:lnTo>
                  <a:pt x="28397" y="93980"/>
                </a:lnTo>
                <a:close/>
              </a:path>
              <a:path w="322579" h="279400">
                <a:moveTo>
                  <a:pt x="295376" y="93980"/>
                </a:moveTo>
                <a:lnTo>
                  <a:pt x="294639" y="93980"/>
                </a:lnTo>
                <a:lnTo>
                  <a:pt x="295262" y="95250"/>
                </a:lnTo>
                <a:lnTo>
                  <a:pt x="295768" y="94632"/>
                </a:lnTo>
                <a:lnTo>
                  <a:pt x="295376" y="93980"/>
                </a:lnTo>
                <a:close/>
              </a:path>
              <a:path w="322579" h="279400">
                <a:moveTo>
                  <a:pt x="295768" y="94632"/>
                </a:moveTo>
                <a:lnTo>
                  <a:pt x="295262" y="95250"/>
                </a:lnTo>
                <a:lnTo>
                  <a:pt x="296138" y="95250"/>
                </a:lnTo>
                <a:lnTo>
                  <a:pt x="295768" y="94632"/>
                </a:lnTo>
                <a:close/>
              </a:path>
              <a:path w="322579" h="279400">
                <a:moveTo>
                  <a:pt x="29171" y="64770"/>
                </a:moveTo>
                <a:lnTo>
                  <a:pt x="2019" y="64770"/>
                </a:lnTo>
                <a:lnTo>
                  <a:pt x="0" y="67310"/>
                </a:lnTo>
                <a:lnTo>
                  <a:pt x="0" y="82550"/>
                </a:lnTo>
                <a:lnTo>
                  <a:pt x="2006" y="83820"/>
                </a:lnTo>
                <a:lnTo>
                  <a:pt x="17665" y="83820"/>
                </a:lnTo>
                <a:lnTo>
                  <a:pt x="26532" y="94632"/>
                </a:lnTo>
                <a:lnTo>
                  <a:pt x="26923" y="93980"/>
                </a:lnTo>
                <a:lnTo>
                  <a:pt x="28270" y="93980"/>
                </a:lnTo>
                <a:lnTo>
                  <a:pt x="18668" y="82550"/>
                </a:lnTo>
                <a:lnTo>
                  <a:pt x="2933" y="82550"/>
                </a:lnTo>
                <a:lnTo>
                  <a:pt x="1663" y="81280"/>
                </a:lnTo>
                <a:lnTo>
                  <a:pt x="1663" y="68580"/>
                </a:lnTo>
                <a:lnTo>
                  <a:pt x="2920" y="67310"/>
                </a:lnTo>
                <a:lnTo>
                  <a:pt x="31191" y="67310"/>
                </a:lnTo>
                <a:lnTo>
                  <a:pt x="29171" y="64770"/>
                </a:lnTo>
                <a:close/>
              </a:path>
              <a:path w="322579" h="279400">
                <a:moveTo>
                  <a:pt x="322300" y="67310"/>
                </a:moveTo>
                <a:lnTo>
                  <a:pt x="319366" y="67310"/>
                </a:lnTo>
                <a:lnTo>
                  <a:pt x="320636" y="68580"/>
                </a:lnTo>
                <a:lnTo>
                  <a:pt x="320636" y="81280"/>
                </a:lnTo>
                <a:lnTo>
                  <a:pt x="319354" y="82550"/>
                </a:lnTo>
                <a:lnTo>
                  <a:pt x="303644" y="82550"/>
                </a:lnTo>
                <a:lnTo>
                  <a:pt x="294017" y="93980"/>
                </a:lnTo>
                <a:lnTo>
                  <a:pt x="295376" y="93980"/>
                </a:lnTo>
                <a:lnTo>
                  <a:pt x="295768" y="94632"/>
                </a:lnTo>
                <a:lnTo>
                  <a:pt x="304634" y="83820"/>
                </a:lnTo>
                <a:lnTo>
                  <a:pt x="320281" y="83820"/>
                </a:lnTo>
                <a:lnTo>
                  <a:pt x="322300" y="82550"/>
                </a:lnTo>
                <a:lnTo>
                  <a:pt x="322300" y="67310"/>
                </a:lnTo>
                <a:close/>
              </a:path>
              <a:path w="322579" h="279400">
                <a:moveTo>
                  <a:pt x="31191" y="67310"/>
                </a:moveTo>
                <a:lnTo>
                  <a:pt x="28257" y="67310"/>
                </a:lnTo>
                <a:lnTo>
                  <a:pt x="29527" y="68580"/>
                </a:lnTo>
                <a:lnTo>
                  <a:pt x="29527" y="81280"/>
                </a:lnTo>
                <a:lnTo>
                  <a:pt x="28244" y="82550"/>
                </a:lnTo>
                <a:lnTo>
                  <a:pt x="22212" y="82550"/>
                </a:lnTo>
                <a:lnTo>
                  <a:pt x="22364" y="83820"/>
                </a:lnTo>
                <a:lnTo>
                  <a:pt x="28892" y="91440"/>
                </a:lnTo>
                <a:lnTo>
                  <a:pt x="30264" y="91440"/>
                </a:lnTo>
                <a:lnTo>
                  <a:pt x="30711" y="90170"/>
                </a:lnTo>
                <a:lnTo>
                  <a:pt x="28740" y="90170"/>
                </a:lnTo>
                <a:lnTo>
                  <a:pt x="29200" y="89059"/>
                </a:lnTo>
                <a:lnTo>
                  <a:pt x="24841" y="83820"/>
                </a:lnTo>
                <a:lnTo>
                  <a:pt x="29171" y="83820"/>
                </a:lnTo>
                <a:lnTo>
                  <a:pt x="31191" y="82550"/>
                </a:lnTo>
                <a:lnTo>
                  <a:pt x="31191" y="67310"/>
                </a:lnTo>
                <a:close/>
              </a:path>
              <a:path w="322579" h="279400">
                <a:moveTo>
                  <a:pt x="273951" y="12700"/>
                </a:moveTo>
                <a:lnTo>
                  <a:pt x="273608" y="12700"/>
                </a:lnTo>
                <a:lnTo>
                  <a:pt x="273278" y="13970"/>
                </a:lnTo>
                <a:lnTo>
                  <a:pt x="272249" y="13970"/>
                </a:lnTo>
                <a:lnTo>
                  <a:pt x="272199" y="15240"/>
                </a:lnTo>
                <a:lnTo>
                  <a:pt x="285229" y="62230"/>
                </a:lnTo>
                <a:lnTo>
                  <a:pt x="285940" y="69850"/>
                </a:lnTo>
                <a:lnTo>
                  <a:pt x="287324" y="77470"/>
                </a:lnTo>
                <a:lnTo>
                  <a:pt x="289356" y="83820"/>
                </a:lnTo>
                <a:lnTo>
                  <a:pt x="292023" y="91440"/>
                </a:lnTo>
                <a:lnTo>
                  <a:pt x="293408" y="91440"/>
                </a:lnTo>
                <a:lnTo>
                  <a:pt x="294496" y="90170"/>
                </a:lnTo>
                <a:lnTo>
                  <a:pt x="292176" y="90170"/>
                </a:lnTo>
                <a:lnTo>
                  <a:pt x="293090" y="89059"/>
                </a:lnTo>
                <a:lnTo>
                  <a:pt x="290932" y="83820"/>
                </a:lnTo>
                <a:lnTo>
                  <a:pt x="288940" y="76200"/>
                </a:lnTo>
                <a:lnTo>
                  <a:pt x="287582" y="69850"/>
                </a:lnTo>
                <a:lnTo>
                  <a:pt x="286854" y="62230"/>
                </a:lnTo>
                <a:lnTo>
                  <a:pt x="273888" y="15240"/>
                </a:lnTo>
                <a:lnTo>
                  <a:pt x="274370" y="13970"/>
                </a:lnTo>
                <a:lnTo>
                  <a:pt x="273278" y="13970"/>
                </a:lnTo>
                <a:lnTo>
                  <a:pt x="272409" y="13637"/>
                </a:lnTo>
                <a:lnTo>
                  <a:pt x="274261" y="13637"/>
                </a:lnTo>
                <a:lnTo>
                  <a:pt x="273951" y="12700"/>
                </a:lnTo>
                <a:close/>
              </a:path>
              <a:path w="322579" h="279400">
                <a:moveTo>
                  <a:pt x="29200" y="89059"/>
                </a:moveTo>
                <a:lnTo>
                  <a:pt x="28740" y="90170"/>
                </a:lnTo>
                <a:lnTo>
                  <a:pt x="30124" y="90170"/>
                </a:lnTo>
                <a:lnTo>
                  <a:pt x="29200" y="89059"/>
                </a:lnTo>
                <a:close/>
              </a:path>
              <a:path w="322579" h="279400">
                <a:moveTo>
                  <a:pt x="48310" y="14721"/>
                </a:moveTo>
                <a:lnTo>
                  <a:pt x="35445" y="62230"/>
                </a:lnTo>
                <a:lnTo>
                  <a:pt x="34721" y="69850"/>
                </a:lnTo>
                <a:lnTo>
                  <a:pt x="33370" y="76200"/>
                </a:lnTo>
                <a:lnTo>
                  <a:pt x="31375" y="83820"/>
                </a:lnTo>
                <a:lnTo>
                  <a:pt x="29206" y="89067"/>
                </a:lnTo>
                <a:lnTo>
                  <a:pt x="30124" y="90170"/>
                </a:lnTo>
                <a:lnTo>
                  <a:pt x="30711" y="90170"/>
                </a:lnTo>
                <a:lnTo>
                  <a:pt x="32951" y="83820"/>
                </a:lnTo>
                <a:lnTo>
                  <a:pt x="34988" y="77470"/>
                </a:lnTo>
                <a:lnTo>
                  <a:pt x="36368" y="69850"/>
                </a:lnTo>
                <a:lnTo>
                  <a:pt x="37083" y="62230"/>
                </a:lnTo>
                <a:lnTo>
                  <a:pt x="50114" y="15240"/>
                </a:lnTo>
                <a:lnTo>
                  <a:pt x="48564" y="15240"/>
                </a:lnTo>
                <a:lnTo>
                  <a:pt x="48310" y="14721"/>
                </a:lnTo>
                <a:close/>
              </a:path>
              <a:path w="322579" h="279400">
                <a:moveTo>
                  <a:pt x="293093" y="89067"/>
                </a:moveTo>
                <a:lnTo>
                  <a:pt x="292176" y="90170"/>
                </a:lnTo>
                <a:lnTo>
                  <a:pt x="293547" y="90170"/>
                </a:lnTo>
                <a:lnTo>
                  <a:pt x="293093" y="89067"/>
                </a:lnTo>
                <a:close/>
              </a:path>
              <a:path w="322579" h="279400">
                <a:moveTo>
                  <a:pt x="320268" y="64770"/>
                </a:moveTo>
                <a:lnTo>
                  <a:pt x="293115" y="64770"/>
                </a:lnTo>
                <a:lnTo>
                  <a:pt x="291109" y="67310"/>
                </a:lnTo>
                <a:lnTo>
                  <a:pt x="291109" y="82550"/>
                </a:lnTo>
                <a:lnTo>
                  <a:pt x="293115" y="83820"/>
                </a:lnTo>
                <a:lnTo>
                  <a:pt x="297459" y="83820"/>
                </a:lnTo>
                <a:lnTo>
                  <a:pt x="293093" y="89067"/>
                </a:lnTo>
                <a:lnTo>
                  <a:pt x="293547" y="90170"/>
                </a:lnTo>
                <a:lnTo>
                  <a:pt x="294496" y="90170"/>
                </a:lnTo>
                <a:lnTo>
                  <a:pt x="299935" y="83820"/>
                </a:lnTo>
                <a:lnTo>
                  <a:pt x="300075" y="82550"/>
                </a:lnTo>
                <a:lnTo>
                  <a:pt x="294043" y="82550"/>
                </a:lnTo>
                <a:lnTo>
                  <a:pt x="292785" y="81280"/>
                </a:lnTo>
                <a:lnTo>
                  <a:pt x="292785" y="68580"/>
                </a:lnTo>
                <a:lnTo>
                  <a:pt x="294043" y="67310"/>
                </a:lnTo>
                <a:lnTo>
                  <a:pt x="322300" y="67310"/>
                </a:lnTo>
                <a:lnTo>
                  <a:pt x="320268" y="64770"/>
                </a:lnTo>
                <a:close/>
              </a:path>
              <a:path w="322579" h="279400">
                <a:moveTo>
                  <a:pt x="48513" y="13970"/>
                </a:moveTo>
                <a:lnTo>
                  <a:pt x="48310" y="14721"/>
                </a:lnTo>
                <a:lnTo>
                  <a:pt x="48564" y="15240"/>
                </a:lnTo>
                <a:lnTo>
                  <a:pt x="49314" y="15240"/>
                </a:lnTo>
                <a:lnTo>
                  <a:pt x="48513" y="13970"/>
                </a:lnTo>
                <a:close/>
              </a:path>
              <a:path w="322579" h="279400">
                <a:moveTo>
                  <a:pt x="49916" y="13637"/>
                </a:moveTo>
                <a:lnTo>
                  <a:pt x="49047" y="13970"/>
                </a:lnTo>
                <a:lnTo>
                  <a:pt x="48513" y="13970"/>
                </a:lnTo>
                <a:lnTo>
                  <a:pt x="49314" y="15240"/>
                </a:lnTo>
                <a:lnTo>
                  <a:pt x="50076" y="13970"/>
                </a:lnTo>
                <a:lnTo>
                  <a:pt x="49916" y="13637"/>
                </a:lnTo>
                <a:close/>
              </a:path>
              <a:path w="322579" h="279400">
                <a:moveTo>
                  <a:pt x="50076" y="13970"/>
                </a:moveTo>
                <a:lnTo>
                  <a:pt x="49314" y="15240"/>
                </a:lnTo>
                <a:lnTo>
                  <a:pt x="50114" y="15240"/>
                </a:lnTo>
                <a:lnTo>
                  <a:pt x="50076" y="13970"/>
                </a:lnTo>
                <a:close/>
              </a:path>
              <a:path w="322579" h="279400">
                <a:moveTo>
                  <a:pt x="48704" y="12700"/>
                </a:moveTo>
                <a:lnTo>
                  <a:pt x="47917" y="12700"/>
                </a:lnTo>
                <a:lnTo>
                  <a:pt x="47942" y="13970"/>
                </a:lnTo>
                <a:lnTo>
                  <a:pt x="48310" y="14721"/>
                </a:lnTo>
                <a:lnTo>
                  <a:pt x="48513" y="13970"/>
                </a:lnTo>
                <a:lnTo>
                  <a:pt x="49047" y="13970"/>
                </a:lnTo>
                <a:lnTo>
                  <a:pt x="48704" y="12700"/>
                </a:lnTo>
                <a:close/>
              </a:path>
              <a:path w="322579" h="279400">
                <a:moveTo>
                  <a:pt x="49466" y="12700"/>
                </a:moveTo>
                <a:lnTo>
                  <a:pt x="48704" y="12700"/>
                </a:lnTo>
                <a:lnTo>
                  <a:pt x="49047" y="13970"/>
                </a:lnTo>
                <a:lnTo>
                  <a:pt x="49916" y="13637"/>
                </a:lnTo>
                <a:lnTo>
                  <a:pt x="49466" y="12700"/>
                </a:lnTo>
                <a:close/>
              </a:path>
              <a:path w="322579" h="279400">
                <a:moveTo>
                  <a:pt x="273608" y="12700"/>
                </a:moveTo>
                <a:lnTo>
                  <a:pt x="272859" y="12700"/>
                </a:lnTo>
                <a:lnTo>
                  <a:pt x="272409" y="13637"/>
                </a:lnTo>
                <a:lnTo>
                  <a:pt x="273278" y="13970"/>
                </a:lnTo>
                <a:lnTo>
                  <a:pt x="273608" y="12700"/>
                </a:lnTo>
                <a:close/>
              </a:path>
              <a:path w="322579" h="279400">
                <a:moveTo>
                  <a:pt x="239539" y="2540"/>
                </a:moveTo>
                <a:lnTo>
                  <a:pt x="232266" y="2540"/>
                </a:lnTo>
                <a:lnTo>
                  <a:pt x="246294" y="5080"/>
                </a:lnTo>
                <a:lnTo>
                  <a:pt x="260003" y="8890"/>
                </a:lnTo>
                <a:lnTo>
                  <a:pt x="272409" y="13637"/>
                </a:lnTo>
                <a:lnTo>
                  <a:pt x="272859" y="12700"/>
                </a:lnTo>
                <a:lnTo>
                  <a:pt x="273951" y="12700"/>
                </a:lnTo>
                <a:lnTo>
                  <a:pt x="260517" y="7620"/>
                </a:lnTo>
                <a:lnTo>
                  <a:pt x="246640" y="3810"/>
                </a:lnTo>
                <a:lnTo>
                  <a:pt x="239539" y="2540"/>
                </a:lnTo>
                <a:close/>
              </a:path>
              <a:path w="322579" h="279400">
                <a:moveTo>
                  <a:pt x="218033" y="0"/>
                </a:moveTo>
                <a:lnTo>
                  <a:pt x="104279" y="0"/>
                </a:lnTo>
                <a:lnTo>
                  <a:pt x="89861" y="1270"/>
                </a:lnTo>
                <a:lnTo>
                  <a:pt x="75657" y="3810"/>
                </a:lnTo>
                <a:lnTo>
                  <a:pt x="61781" y="7620"/>
                </a:lnTo>
                <a:lnTo>
                  <a:pt x="48348" y="12700"/>
                </a:lnTo>
                <a:lnTo>
                  <a:pt x="49466" y="12700"/>
                </a:lnTo>
                <a:lnTo>
                  <a:pt x="49916" y="13637"/>
                </a:lnTo>
                <a:lnTo>
                  <a:pt x="62304" y="8890"/>
                </a:lnTo>
                <a:lnTo>
                  <a:pt x="76011" y="5080"/>
                </a:lnTo>
                <a:lnTo>
                  <a:pt x="90043" y="2540"/>
                </a:lnTo>
                <a:lnTo>
                  <a:pt x="239539" y="2540"/>
                </a:lnTo>
                <a:lnTo>
                  <a:pt x="232439" y="1270"/>
                </a:lnTo>
                <a:lnTo>
                  <a:pt x="218033" y="0"/>
                </a:lnTo>
                <a:close/>
              </a:path>
            </a:pathLst>
          </a:custGeom>
          <a:solidFill>
            <a:srgbClr val="221F1F"/>
          </a:solidFill>
        </p:spPr>
        <p:txBody>
          <a:bodyPr wrap="square" lIns="0" tIns="0" rIns="0" bIns="0" rtlCol="0"/>
          <a:lstStyle/>
          <a:p>
            <a:endParaRPr/>
          </a:p>
        </p:txBody>
      </p:sp>
      <p:sp>
        <p:nvSpPr>
          <p:cNvPr id="188" name="object 188"/>
          <p:cNvSpPr/>
          <p:nvPr/>
        </p:nvSpPr>
        <p:spPr>
          <a:xfrm>
            <a:off x="3185440" y="7722596"/>
            <a:ext cx="322300" cy="279400"/>
          </a:xfrm>
          <a:prstGeom prst="rect">
            <a:avLst/>
          </a:prstGeom>
          <a:blipFill>
            <a:blip r:embed="rId12" cstate="print"/>
            <a:stretch>
              <a:fillRect/>
            </a:stretch>
          </a:blipFill>
        </p:spPr>
        <p:txBody>
          <a:bodyPr wrap="square" lIns="0" tIns="0" rIns="0" bIns="0" rtlCol="0"/>
          <a:lstStyle/>
          <a:p>
            <a:endParaRPr/>
          </a:p>
        </p:txBody>
      </p:sp>
      <p:sp>
        <p:nvSpPr>
          <p:cNvPr id="189" name="object 189"/>
          <p:cNvSpPr/>
          <p:nvPr/>
        </p:nvSpPr>
        <p:spPr>
          <a:xfrm>
            <a:off x="936975" y="8821877"/>
            <a:ext cx="5649595" cy="807085"/>
          </a:xfrm>
          <a:custGeom>
            <a:avLst/>
            <a:gdLst/>
            <a:ahLst/>
            <a:cxnLst/>
            <a:rect l="l" t="t" r="r" b="b"/>
            <a:pathLst>
              <a:path w="5649595" h="807084">
                <a:moveTo>
                  <a:pt x="0" y="806970"/>
                </a:moveTo>
                <a:lnTo>
                  <a:pt x="5649353" y="806970"/>
                </a:lnTo>
                <a:lnTo>
                  <a:pt x="5649353" y="0"/>
                </a:lnTo>
                <a:lnTo>
                  <a:pt x="0" y="0"/>
                </a:lnTo>
                <a:lnTo>
                  <a:pt x="0" y="806970"/>
                </a:lnTo>
                <a:close/>
              </a:path>
            </a:pathLst>
          </a:custGeom>
          <a:solidFill>
            <a:srgbClr val="FFFFFF"/>
          </a:solidFill>
        </p:spPr>
        <p:txBody>
          <a:bodyPr wrap="square" lIns="0" tIns="0" rIns="0" bIns="0" rtlCol="0"/>
          <a:lstStyle/>
          <a:p>
            <a:endParaRPr/>
          </a:p>
        </p:txBody>
      </p:sp>
      <p:sp>
        <p:nvSpPr>
          <p:cNvPr id="190" name="object 190"/>
          <p:cNvSpPr/>
          <p:nvPr/>
        </p:nvSpPr>
        <p:spPr>
          <a:xfrm>
            <a:off x="6586328" y="6026911"/>
            <a:ext cx="167005" cy="3602354"/>
          </a:xfrm>
          <a:custGeom>
            <a:avLst/>
            <a:gdLst/>
            <a:ahLst/>
            <a:cxnLst/>
            <a:rect l="l" t="t" r="r" b="b"/>
            <a:pathLst>
              <a:path w="167004" h="3602354">
                <a:moveTo>
                  <a:pt x="0" y="3601935"/>
                </a:moveTo>
                <a:lnTo>
                  <a:pt x="166883" y="3601935"/>
                </a:lnTo>
                <a:lnTo>
                  <a:pt x="166883" y="0"/>
                </a:lnTo>
                <a:lnTo>
                  <a:pt x="0" y="0"/>
                </a:lnTo>
                <a:lnTo>
                  <a:pt x="0" y="3601935"/>
                </a:lnTo>
                <a:close/>
              </a:path>
            </a:pathLst>
          </a:custGeom>
          <a:solidFill>
            <a:srgbClr val="FFFFFF"/>
          </a:solidFill>
        </p:spPr>
        <p:txBody>
          <a:bodyPr wrap="square" lIns="0" tIns="0" rIns="0" bIns="0" rtlCol="0"/>
          <a:lstStyle/>
          <a:p>
            <a:endParaRPr/>
          </a:p>
        </p:txBody>
      </p:sp>
      <p:sp>
        <p:nvSpPr>
          <p:cNvPr id="191" name="object 191"/>
          <p:cNvSpPr/>
          <p:nvPr/>
        </p:nvSpPr>
        <p:spPr>
          <a:xfrm>
            <a:off x="790574" y="6026911"/>
            <a:ext cx="146685" cy="3602354"/>
          </a:xfrm>
          <a:custGeom>
            <a:avLst/>
            <a:gdLst/>
            <a:ahLst/>
            <a:cxnLst/>
            <a:rect l="l" t="t" r="r" b="b"/>
            <a:pathLst>
              <a:path w="146684" h="3602354">
                <a:moveTo>
                  <a:pt x="0" y="3601935"/>
                </a:moveTo>
                <a:lnTo>
                  <a:pt x="146400" y="3601935"/>
                </a:lnTo>
                <a:lnTo>
                  <a:pt x="146400" y="0"/>
                </a:lnTo>
                <a:lnTo>
                  <a:pt x="0" y="0"/>
                </a:lnTo>
                <a:lnTo>
                  <a:pt x="0" y="3601935"/>
                </a:lnTo>
                <a:close/>
              </a:path>
            </a:pathLst>
          </a:custGeom>
          <a:solidFill>
            <a:srgbClr val="FFFFFF"/>
          </a:solidFill>
        </p:spPr>
        <p:txBody>
          <a:bodyPr wrap="square" lIns="0" tIns="0" rIns="0" bIns="0" rtlCol="0"/>
          <a:lstStyle/>
          <a:p>
            <a:endParaRPr/>
          </a:p>
        </p:txBody>
      </p:sp>
      <p:sp>
        <p:nvSpPr>
          <p:cNvPr id="192" name="object 192"/>
          <p:cNvSpPr/>
          <p:nvPr/>
        </p:nvSpPr>
        <p:spPr>
          <a:xfrm>
            <a:off x="790575" y="5752553"/>
            <a:ext cx="5962650" cy="274955"/>
          </a:xfrm>
          <a:custGeom>
            <a:avLst/>
            <a:gdLst/>
            <a:ahLst/>
            <a:cxnLst/>
            <a:rect l="l" t="t" r="r" b="b"/>
            <a:pathLst>
              <a:path w="5962650" h="274954">
                <a:moveTo>
                  <a:pt x="0" y="0"/>
                </a:moveTo>
                <a:lnTo>
                  <a:pt x="0" y="274358"/>
                </a:lnTo>
                <a:lnTo>
                  <a:pt x="5962637" y="274358"/>
                </a:lnTo>
                <a:lnTo>
                  <a:pt x="5962637" y="0"/>
                </a:lnTo>
                <a:lnTo>
                  <a:pt x="0" y="0"/>
                </a:lnTo>
                <a:close/>
              </a:path>
            </a:pathLst>
          </a:custGeom>
          <a:solidFill>
            <a:srgbClr val="FFFFFF"/>
          </a:solidFill>
        </p:spPr>
        <p:txBody>
          <a:bodyPr wrap="square" lIns="0" tIns="0" rIns="0" bIns="0" rtlCol="0"/>
          <a:lstStyle/>
          <a:p>
            <a:endParaRPr/>
          </a:p>
        </p:txBody>
      </p:sp>
      <p:sp>
        <p:nvSpPr>
          <p:cNvPr id="193" name="object 193"/>
          <p:cNvSpPr/>
          <p:nvPr/>
        </p:nvSpPr>
        <p:spPr>
          <a:xfrm>
            <a:off x="935499" y="6025439"/>
            <a:ext cx="5652770" cy="2799080"/>
          </a:xfrm>
          <a:custGeom>
            <a:avLst/>
            <a:gdLst/>
            <a:ahLst/>
            <a:cxnLst/>
            <a:rect l="l" t="t" r="r" b="b"/>
            <a:pathLst>
              <a:path w="5652770" h="2799079">
                <a:moveTo>
                  <a:pt x="5650826" y="0"/>
                </a:moveTo>
                <a:lnTo>
                  <a:pt x="1473" y="0"/>
                </a:lnTo>
                <a:lnTo>
                  <a:pt x="431" y="431"/>
                </a:lnTo>
                <a:lnTo>
                  <a:pt x="0" y="1473"/>
                </a:lnTo>
                <a:lnTo>
                  <a:pt x="0" y="2797479"/>
                </a:lnTo>
                <a:lnTo>
                  <a:pt x="431" y="2798521"/>
                </a:lnTo>
                <a:lnTo>
                  <a:pt x="1473" y="2798953"/>
                </a:lnTo>
                <a:lnTo>
                  <a:pt x="5650826" y="2798953"/>
                </a:lnTo>
                <a:lnTo>
                  <a:pt x="5651881" y="2798521"/>
                </a:lnTo>
                <a:lnTo>
                  <a:pt x="5652300" y="2797479"/>
                </a:lnTo>
                <a:lnTo>
                  <a:pt x="5652300" y="2796006"/>
                </a:lnTo>
                <a:lnTo>
                  <a:pt x="2946" y="2796006"/>
                </a:lnTo>
                <a:lnTo>
                  <a:pt x="2946" y="2946"/>
                </a:lnTo>
                <a:lnTo>
                  <a:pt x="5649353" y="2946"/>
                </a:lnTo>
                <a:lnTo>
                  <a:pt x="5649353" y="1473"/>
                </a:lnTo>
                <a:lnTo>
                  <a:pt x="5650826" y="1473"/>
                </a:lnTo>
                <a:lnTo>
                  <a:pt x="5650826" y="0"/>
                </a:lnTo>
                <a:close/>
              </a:path>
              <a:path w="5652770" h="2799079">
                <a:moveTo>
                  <a:pt x="5650826" y="1473"/>
                </a:moveTo>
                <a:lnTo>
                  <a:pt x="5649353" y="1473"/>
                </a:lnTo>
                <a:lnTo>
                  <a:pt x="5649353" y="2796006"/>
                </a:lnTo>
                <a:lnTo>
                  <a:pt x="5652300" y="2796006"/>
                </a:lnTo>
                <a:lnTo>
                  <a:pt x="5652300" y="2946"/>
                </a:lnTo>
                <a:lnTo>
                  <a:pt x="5650826" y="2946"/>
                </a:lnTo>
                <a:lnTo>
                  <a:pt x="5650826" y="1473"/>
                </a:lnTo>
                <a:close/>
              </a:path>
              <a:path w="5652770" h="2799079">
                <a:moveTo>
                  <a:pt x="5650826" y="0"/>
                </a:moveTo>
                <a:lnTo>
                  <a:pt x="5650826" y="2946"/>
                </a:lnTo>
                <a:lnTo>
                  <a:pt x="5652300" y="2946"/>
                </a:lnTo>
                <a:lnTo>
                  <a:pt x="5652300" y="1473"/>
                </a:lnTo>
                <a:lnTo>
                  <a:pt x="5651881" y="431"/>
                </a:lnTo>
                <a:lnTo>
                  <a:pt x="5650826" y="0"/>
                </a:lnTo>
                <a:close/>
              </a:path>
            </a:pathLst>
          </a:custGeom>
          <a:solidFill>
            <a:srgbClr val="221F1F"/>
          </a:solidFill>
        </p:spPr>
        <p:txBody>
          <a:bodyPr wrap="square" lIns="0" tIns="0" rIns="0" bIns="0" rtlCol="0"/>
          <a:lstStyle/>
          <a:p>
            <a:endParaRPr/>
          </a:p>
        </p:txBody>
      </p:sp>
      <p:sp>
        <p:nvSpPr>
          <p:cNvPr id="194" name="object 194"/>
          <p:cNvSpPr/>
          <p:nvPr/>
        </p:nvSpPr>
        <p:spPr>
          <a:xfrm>
            <a:off x="1860763" y="6404142"/>
            <a:ext cx="1242898" cy="1631913"/>
          </a:xfrm>
          <a:prstGeom prst="rect">
            <a:avLst/>
          </a:prstGeom>
          <a:blipFill>
            <a:blip r:embed="rId13" cstate="print"/>
            <a:stretch>
              <a:fillRect/>
            </a:stretch>
          </a:blipFill>
        </p:spPr>
        <p:txBody>
          <a:bodyPr wrap="square" lIns="0" tIns="0" rIns="0" bIns="0" rtlCol="0"/>
          <a:lstStyle/>
          <a:p>
            <a:endParaRPr/>
          </a:p>
        </p:txBody>
      </p:sp>
      <p:sp>
        <p:nvSpPr>
          <p:cNvPr id="195" name="object 195"/>
          <p:cNvSpPr/>
          <p:nvPr/>
        </p:nvSpPr>
        <p:spPr>
          <a:xfrm>
            <a:off x="4348121" y="6410043"/>
            <a:ext cx="1242898" cy="1631914"/>
          </a:xfrm>
          <a:prstGeom prst="rect">
            <a:avLst/>
          </a:prstGeom>
          <a:blipFill>
            <a:blip r:embed="rId14" cstate="print"/>
            <a:stretch>
              <a:fillRect/>
            </a:stretch>
          </a:blipFill>
        </p:spPr>
        <p:txBody>
          <a:bodyPr wrap="square" lIns="0" tIns="0" rIns="0" bIns="0" rtlCol="0"/>
          <a:lstStyle/>
          <a:p>
            <a:endParaRPr/>
          </a:p>
        </p:txBody>
      </p:sp>
      <p:sp>
        <p:nvSpPr>
          <p:cNvPr id="196" name="object 196"/>
          <p:cNvSpPr txBox="1"/>
          <p:nvPr/>
        </p:nvSpPr>
        <p:spPr>
          <a:xfrm>
            <a:off x="1073584" y="8415970"/>
            <a:ext cx="447675" cy="166370"/>
          </a:xfrm>
          <a:prstGeom prst="rect">
            <a:avLst/>
          </a:prstGeom>
        </p:spPr>
        <p:txBody>
          <a:bodyPr vert="horz" wrap="square" lIns="0" tIns="26670" rIns="0" bIns="0" rtlCol="0">
            <a:spAutoFit/>
          </a:bodyPr>
          <a:lstStyle/>
          <a:p>
            <a:pPr marL="12700" marR="5080" indent="66675">
              <a:lnSpc>
                <a:spcPts val="500"/>
              </a:lnSpc>
              <a:spcBef>
                <a:spcPts val="210"/>
              </a:spcBef>
            </a:pPr>
            <a:r>
              <a:rPr sz="500" b="1" spc="-15" dirty="0">
                <a:solidFill>
                  <a:srgbClr val="FFFFFF"/>
                </a:solidFill>
                <a:latin typeface="Arial"/>
                <a:cs typeface="Arial"/>
              </a:rPr>
              <a:t>Dell </a:t>
            </a:r>
            <a:r>
              <a:rPr sz="500" b="1" spc="-25" dirty="0">
                <a:solidFill>
                  <a:srgbClr val="FFFFFF"/>
                </a:solidFill>
                <a:latin typeface="Arial"/>
                <a:cs typeface="Arial"/>
              </a:rPr>
              <a:t>Seton  </a:t>
            </a:r>
            <a:r>
              <a:rPr sz="500" b="1" spc="-15" dirty="0">
                <a:solidFill>
                  <a:srgbClr val="FFFFFF"/>
                </a:solidFill>
                <a:latin typeface="Arial"/>
                <a:cs typeface="Arial"/>
              </a:rPr>
              <a:t>Medical</a:t>
            </a:r>
            <a:r>
              <a:rPr sz="500" b="1" spc="-105" dirty="0">
                <a:solidFill>
                  <a:srgbClr val="FFFFFF"/>
                </a:solidFill>
                <a:latin typeface="Arial"/>
                <a:cs typeface="Arial"/>
              </a:rPr>
              <a:t> </a:t>
            </a:r>
            <a:r>
              <a:rPr sz="500" b="1" spc="-20" dirty="0">
                <a:solidFill>
                  <a:srgbClr val="FFFFFF"/>
                </a:solidFill>
                <a:latin typeface="Arial"/>
                <a:cs typeface="Arial"/>
              </a:rPr>
              <a:t>Center</a:t>
            </a:r>
            <a:endParaRPr sz="500">
              <a:latin typeface="Arial"/>
              <a:cs typeface="Arial"/>
            </a:endParaRPr>
          </a:p>
        </p:txBody>
      </p:sp>
      <p:sp>
        <p:nvSpPr>
          <p:cNvPr id="197" name="object 197"/>
          <p:cNvSpPr txBox="1"/>
          <p:nvPr/>
        </p:nvSpPr>
        <p:spPr>
          <a:xfrm>
            <a:off x="6027202" y="8415970"/>
            <a:ext cx="429895" cy="103505"/>
          </a:xfrm>
          <a:prstGeom prst="rect">
            <a:avLst/>
          </a:prstGeom>
        </p:spPr>
        <p:txBody>
          <a:bodyPr vert="horz" wrap="square" lIns="0" tIns="13970" rIns="0" bIns="0" rtlCol="0">
            <a:spAutoFit/>
          </a:bodyPr>
          <a:lstStyle/>
          <a:p>
            <a:pPr marL="12700">
              <a:lnSpc>
                <a:spcPct val="100000"/>
              </a:lnSpc>
              <a:spcBef>
                <a:spcPts val="110"/>
              </a:spcBef>
            </a:pPr>
            <a:r>
              <a:rPr sz="500" b="1" spc="-20" dirty="0">
                <a:solidFill>
                  <a:srgbClr val="FFFFFF"/>
                </a:solidFill>
                <a:latin typeface="Arial"/>
                <a:cs typeface="Arial"/>
              </a:rPr>
              <a:t>Central</a:t>
            </a:r>
            <a:r>
              <a:rPr sz="500" b="1" spc="-75" dirty="0">
                <a:solidFill>
                  <a:srgbClr val="FFFFFF"/>
                </a:solidFill>
                <a:latin typeface="Arial"/>
                <a:cs typeface="Arial"/>
              </a:rPr>
              <a:t> </a:t>
            </a:r>
            <a:r>
              <a:rPr sz="500" b="1" spc="-10" dirty="0">
                <a:solidFill>
                  <a:srgbClr val="FFFFFF"/>
                </a:solidFill>
                <a:latin typeface="Arial"/>
                <a:cs typeface="Arial"/>
              </a:rPr>
              <a:t>Health</a:t>
            </a:r>
            <a:endParaRPr sz="500">
              <a:latin typeface="Arial"/>
              <a:cs typeface="Arial"/>
            </a:endParaRPr>
          </a:p>
        </p:txBody>
      </p:sp>
      <p:sp>
        <p:nvSpPr>
          <p:cNvPr id="198" name="object 198"/>
          <p:cNvSpPr txBox="1"/>
          <p:nvPr/>
        </p:nvSpPr>
        <p:spPr>
          <a:xfrm>
            <a:off x="5921410" y="8478990"/>
            <a:ext cx="641350" cy="103505"/>
          </a:xfrm>
          <a:prstGeom prst="rect">
            <a:avLst/>
          </a:prstGeom>
        </p:spPr>
        <p:txBody>
          <a:bodyPr vert="horz" wrap="square" lIns="0" tIns="13970" rIns="0" bIns="0" rtlCol="0">
            <a:spAutoFit/>
          </a:bodyPr>
          <a:lstStyle/>
          <a:p>
            <a:pPr marL="12700">
              <a:lnSpc>
                <a:spcPct val="100000"/>
              </a:lnSpc>
              <a:spcBef>
                <a:spcPts val="110"/>
              </a:spcBef>
            </a:pPr>
            <a:r>
              <a:rPr sz="500" b="1" spc="-25" dirty="0">
                <a:solidFill>
                  <a:srgbClr val="FFFFFF"/>
                </a:solidFill>
                <a:latin typeface="Arial"/>
                <a:cs typeface="Arial"/>
              </a:rPr>
              <a:t>Brackenridge</a:t>
            </a:r>
            <a:r>
              <a:rPr sz="500" b="1" spc="-60" dirty="0">
                <a:solidFill>
                  <a:srgbClr val="FFFFFF"/>
                </a:solidFill>
                <a:latin typeface="Arial"/>
                <a:cs typeface="Arial"/>
              </a:rPr>
              <a:t> </a:t>
            </a:r>
            <a:r>
              <a:rPr sz="500" b="1" spc="-30" dirty="0">
                <a:solidFill>
                  <a:srgbClr val="FFFFFF"/>
                </a:solidFill>
                <a:latin typeface="Arial"/>
                <a:cs typeface="Arial"/>
              </a:rPr>
              <a:t>Campus</a:t>
            </a:r>
            <a:endParaRPr sz="500">
              <a:latin typeface="Arial"/>
              <a:cs typeface="Arial"/>
            </a:endParaRPr>
          </a:p>
        </p:txBody>
      </p:sp>
      <p:sp>
        <p:nvSpPr>
          <p:cNvPr id="199" name="object 199"/>
          <p:cNvSpPr txBox="1"/>
          <p:nvPr/>
        </p:nvSpPr>
        <p:spPr>
          <a:xfrm>
            <a:off x="6275186" y="6970538"/>
            <a:ext cx="218440" cy="162560"/>
          </a:xfrm>
          <a:prstGeom prst="rect">
            <a:avLst/>
          </a:prstGeom>
        </p:spPr>
        <p:txBody>
          <a:bodyPr vert="horz" wrap="square" lIns="0" tIns="18415" rIns="0" bIns="0" rtlCol="0">
            <a:spAutoFit/>
          </a:bodyPr>
          <a:lstStyle/>
          <a:p>
            <a:pPr marL="20320" marR="5080" indent="-8255">
              <a:lnSpc>
                <a:spcPts val="520"/>
              </a:lnSpc>
              <a:spcBef>
                <a:spcPts val="145"/>
              </a:spcBef>
            </a:pPr>
            <a:r>
              <a:rPr sz="450" spc="-10" dirty="0">
                <a:solidFill>
                  <a:srgbClr val="221F1F"/>
                </a:solidFill>
                <a:latin typeface="Arial"/>
                <a:cs typeface="Arial"/>
              </a:rPr>
              <a:t>Existing  </a:t>
            </a:r>
            <a:r>
              <a:rPr sz="450" spc="-50" dirty="0">
                <a:solidFill>
                  <a:srgbClr val="221F1F"/>
                </a:solidFill>
                <a:latin typeface="Arial"/>
                <a:cs typeface="Arial"/>
              </a:rPr>
              <a:t>G</a:t>
            </a:r>
            <a:r>
              <a:rPr sz="450" spc="-30" dirty="0">
                <a:solidFill>
                  <a:srgbClr val="221F1F"/>
                </a:solidFill>
                <a:latin typeface="Arial"/>
                <a:cs typeface="Arial"/>
              </a:rPr>
              <a:t>a</a:t>
            </a:r>
            <a:r>
              <a:rPr sz="450" spc="-15" dirty="0">
                <a:solidFill>
                  <a:srgbClr val="221F1F"/>
                </a:solidFill>
                <a:latin typeface="Arial"/>
                <a:cs typeface="Arial"/>
              </a:rPr>
              <a:t>rage</a:t>
            </a:r>
            <a:endParaRPr sz="450">
              <a:latin typeface="Arial"/>
              <a:cs typeface="Arial"/>
            </a:endParaRPr>
          </a:p>
        </p:txBody>
      </p:sp>
      <p:graphicFrame>
        <p:nvGraphicFramePr>
          <p:cNvPr id="200" name="object 200"/>
          <p:cNvGraphicFramePr>
            <a:graphicFrameLocks noGrp="1"/>
          </p:cNvGraphicFramePr>
          <p:nvPr/>
        </p:nvGraphicFramePr>
        <p:xfrm>
          <a:off x="1556511" y="8855570"/>
          <a:ext cx="4399915" cy="751205"/>
        </p:xfrm>
        <a:graphic>
          <a:graphicData uri="http://schemas.openxmlformats.org/drawingml/2006/table">
            <a:tbl>
              <a:tblPr firstRow="1" bandRow="1">
                <a:tableStyleId>{2D5ABB26-0587-4C30-8999-92F81FD0307C}</a:tableStyleId>
              </a:tblPr>
              <a:tblGrid>
                <a:gridCol w="73025">
                  <a:extLst>
                    <a:ext uri="{9D8B030D-6E8A-4147-A177-3AD203B41FA5}">
                      <a16:colId xmlns:a16="http://schemas.microsoft.com/office/drawing/2014/main" val="20000"/>
                    </a:ext>
                  </a:extLst>
                </a:gridCol>
                <a:gridCol w="347345">
                  <a:extLst>
                    <a:ext uri="{9D8B030D-6E8A-4147-A177-3AD203B41FA5}">
                      <a16:colId xmlns:a16="http://schemas.microsoft.com/office/drawing/2014/main" val="20001"/>
                    </a:ext>
                  </a:extLst>
                </a:gridCol>
                <a:gridCol w="84454">
                  <a:extLst>
                    <a:ext uri="{9D8B030D-6E8A-4147-A177-3AD203B41FA5}">
                      <a16:colId xmlns:a16="http://schemas.microsoft.com/office/drawing/2014/main" val="20002"/>
                    </a:ext>
                  </a:extLst>
                </a:gridCol>
                <a:gridCol w="304165">
                  <a:extLst>
                    <a:ext uri="{9D8B030D-6E8A-4147-A177-3AD203B41FA5}">
                      <a16:colId xmlns:a16="http://schemas.microsoft.com/office/drawing/2014/main" val="20003"/>
                    </a:ext>
                  </a:extLst>
                </a:gridCol>
                <a:gridCol w="302895">
                  <a:extLst>
                    <a:ext uri="{9D8B030D-6E8A-4147-A177-3AD203B41FA5}">
                      <a16:colId xmlns:a16="http://schemas.microsoft.com/office/drawing/2014/main" val="20004"/>
                    </a:ext>
                  </a:extLst>
                </a:gridCol>
                <a:gridCol w="460375">
                  <a:extLst>
                    <a:ext uri="{9D8B030D-6E8A-4147-A177-3AD203B41FA5}">
                      <a16:colId xmlns:a16="http://schemas.microsoft.com/office/drawing/2014/main" val="20005"/>
                    </a:ext>
                  </a:extLst>
                </a:gridCol>
                <a:gridCol w="419735">
                  <a:extLst>
                    <a:ext uri="{9D8B030D-6E8A-4147-A177-3AD203B41FA5}">
                      <a16:colId xmlns:a16="http://schemas.microsoft.com/office/drawing/2014/main" val="20006"/>
                    </a:ext>
                  </a:extLst>
                </a:gridCol>
                <a:gridCol w="429894">
                  <a:extLst>
                    <a:ext uri="{9D8B030D-6E8A-4147-A177-3AD203B41FA5}">
                      <a16:colId xmlns:a16="http://schemas.microsoft.com/office/drawing/2014/main" val="20007"/>
                    </a:ext>
                  </a:extLst>
                </a:gridCol>
                <a:gridCol w="426084">
                  <a:extLst>
                    <a:ext uri="{9D8B030D-6E8A-4147-A177-3AD203B41FA5}">
                      <a16:colId xmlns:a16="http://schemas.microsoft.com/office/drawing/2014/main" val="20008"/>
                    </a:ext>
                  </a:extLst>
                </a:gridCol>
                <a:gridCol w="474979">
                  <a:extLst>
                    <a:ext uri="{9D8B030D-6E8A-4147-A177-3AD203B41FA5}">
                      <a16:colId xmlns:a16="http://schemas.microsoft.com/office/drawing/2014/main" val="20009"/>
                    </a:ext>
                  </a:extLst>
                </a:gridCol>
                <a:gridCol w="292735">
                  <a:extLst>
                    <a:ext uri="{9D8B030D-6E8A-4147-A177-3AD203B41FA5}">
                      <a16:colId xmlns:a16="http://schemas.microsoft.com/office/drawing/2014/main" val="20010"/>
                    </a:ext>
                  </a:extLst>
                </a:gridCol>
                <a:gridCol w="299085">
                  <a:extLst>
                    <a:ext uri="{9D8B030D-6E8A-4147-A177-3AD203B41FA5}">
                      <a16:colId xmlns:a16="http://schemas.microsoft.com/office/drawing/2014/main" val="20011"/>
                    </a:ext>
                  </a:extLst>
                </a:gridCol>
                <a:gridCol w="85089">
                  <a:extLst>
                    <a:ext uri="{9D8B030D-6E8A-4147-A177-3AD203B41FA5}">
                      <a16:colId xmlns:a16="http://schemas.microsoft.com/office/drawing/2014/main" val="20012"/>
                    </a:ext>
                  </a:extLst>
                </a:gridCol>
                <a:gridCol w="327660">
                  <a:extLst>
                    <a:ext uri="{9D8B030D-6E8A-4147-A177-3AD203B41FA5}">
                      <a16:colId xmlns:a16="http://schemas.microsoft.com/office/drawing/2014/main" val="20013"/>
                    </a:ext>
                  </a:extLst>
                </a:gridCol>
                <a:gridCol w="74929">
                  <a:extLst>
                    <a:ext uri="{9D8B030D-6E8A-4147-A177-3AD203B41FA5}">
                      <a16:colId xmlns:a16="http://schemas.microsoft.com/office/drawing/2014/main" val="20014"/>
                    </a:ext>
                  </a:extLst>
                </a:gridCol>
              </a:tblGrid>
              <a:tr h="147320">
                <a:tc>
                  <a:txBody>
                    <a:bodyPr/>
                    <a:lstStyle/>
                    <a:p>
                      <a:pPr>
                        <a:lnSpc>
                          <a:spcPct val="100000"/>
                        </a:lnSpc>
                      </a:pPr>
                      <a:endParaRPr sz="600">
                        <a:latin typeface="Times New Roman"/>
                        <a:cs typeface="Times New Roman"/>
                      </a:endParaRPr>
                    </a:p>
                  </a:txBody>
                  <a:tcPr marL="0" marR="0" marT="0" marB="0">
                    <a:lnR w="6350">
                      <a:solidFill>
                        <a:srgbClr val="010202"/>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5715" algn="ctr">
                        <a:lnSpc>
                          <a:spcPts val="340"/>
                        </a:lnSpc>
                        <a:spcBef>
                          <a:spcPts val="260"/>
                        </a:spcBef>
                      </a:pPr>
                      <a:r>
                        <a:rPr sz="350" dirty="0">
                          <a:solidFill>
                            <a:srgbClr val="221F1F"/>
                          </a:solidFill>
                          <a:latin typeface="Arial"/>
                          <a:cs typeface="Arial"/>
                        </a:rPr>
                        <a:t>8'</a:t>
                      </a:r>
                      <a:endParaRPr sz="350">
                        <a:latin typeface="Arial"/>
                        <a:cs typeface="Arial"/>
                      </a:endParaRPr>
                    </a:p>
                  </a:txBody>
                  <a:tcPr marL="0" marR="0" marT="0" marB="0">
                    <a:lnL w="6350">
                      <a:solidFill>
                        <a:srgbClr val="010202"/>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22860">
                        <a:lnSpc>
                          <a:spcPts val="340"/>
                        </a:lnSpc>
                        <a:spcBef>
                          <a:spcPts val="260"/>
                        </a:spcBef>
                      </a:pPr>
                      <a:r>
                        <a:rPr sz="350" dirty="0">
                          <a:solidFill>
                            <a:srgbClr val="221F1F"/>
                          </a:solidFill>
                          <a:latin typeface="Arial"/>
                          <a:cs typeface="Arial"/>
                        </a:rPr>
                        <a:t>2'</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7'</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5080" algn="ctr">
                        <a:lnSpc>
                          <a:spcPts val="360"/>
                        </a:lnSpc>
                        <a:spcBef>
                          <a:spcPts val="240"/>
                        </a:spcBef>
                      </a:pPr>
                      <a:r>
                        <a:rPr sz="350" dirty="0">
                          <a:solidFill>
                            <a:srgbClr val="221F1F"/>
                          </a:solidFill>
                          <a:latin typeface="Arial"/>
                          <a:cs typeface="Arial"/>
                        </a:rPr>
                        <a:t>7'</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11'</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10'</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R="15240" algn="ctr">
                        <a:lnSpc>
                          <a:spcPts val="340"/>
                        </a:lnSpc>
                        <a:spcBef>
                          <a:spcPts val="260"/>
                        </a:spcBef>
                      </a:pPr>
                      <a:r>
                        <a:rPr sz="350" dirty="0">
                          <a:solidFill>
                            <a:srgbClr val="221F1F"/>
                          </a:solidFill>
                          <a:latin typeface="Arial"/>
                          <a:cs typeface="Arial"/>
                        </a:rPr>
                        <a:t>10'</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10'</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11'</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8890" algn="ctr">
                        <a:lnSpc>
                          <a:spcPts val="340"/>
                        </a:lnSpc>
                        <a:spcBef>
                          <a:spcPts val="260"/>
                        </a:spcBef>
                      </a:pPr>
                      <a:r>
                        <a:rPr sz="350" dirty="0">
                          <a:solidFill>
                            <a:srgbClr val="221F1F"/>
                          </a:solidFill>
                          <a:latin typeface="Arial"/>
                          <a:cs typeface="Arial"/>
                        </a:rPr>
                        <a:t>7'</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130175">
                        <a:lnSpc>
                          <a:spcPts val="340"/>
                        </a:lnSpc>
                        <a:spcBef>
                          <a:spcPts val="260"/>
                        </a:spcBef>
                      </a:pPr>
                      <a:r>
                        <a:rPr sz="350" dirty="0">
                          <a:solidFill>
                            <a:srgbClr val="221F1F"/>
                          </a:solidFill>
                          <a:latin typeface="Arial"/>
                          <a:cs typeface="Arial"/>
                        </a:rPr>
                        <a:t>7'</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marL="26670">
                        <a:lnSpc>
                          <a:spcPts val="340"/>
                        </a:lnSpc>
                        <a:spcBef>
                          <a:spcPts val="260"/>
                        </a:spcBef>
                      </a:pPr>
                      <a:r>
                        <a:rPr sz="350" dirty="0">
                          <a:solidFill>
                            <a:srgbClr val="221F1F"/>
                          </a:solidFill>
                          <a:latin typeface="Arial"/>
                          <a:cs typeface="Arial"/>
                        </a:rPr>
                        <a:t>2'</a:t>
                      </a:r>
                      <a:endParaRPr sz="350">
                        <a:latin typeface="Arial"/>
                        <a:cs typeface="Arial"/>
                      </a:endParaRPr>
                    </a:p>
                  </a:txBody>
                  <a:tcPr marL="0" marR="0" marT="0" marB="0">
                    <a:lnL w="3175">
                      <a:solidFill>
                        <a:srgbClr val="221F1F"/>
                      </a:solidFill>
                      <a:prstDash val="solid"/>
                    </a:lnL>
                    <a:lnR w="3175">
                      <a:solidFill>
                        <a:srgbClr val="221F1F"/>
                      </a:solidFill>
                      <a:prstDash val="solid"/>
                    </a:lnR>
                    <a:lnB w="3175">
                      <a:solidFill>
                        <a:srgbClr val="221F1F"/>
                      </a:solidFill>
                      <a:prstDash val="solid"/>
                    </a:lnB>
                  </a:tcPr>
                </a:tc>
                <a:tc>
                  <a:txBody>
                    <a:bodyPr/>
                    <a:lstStyle/>
                    <a:p>
                      <a:pPr>
                        <a:lnSpc>
                          <a:spcPct val="100000"/>
                        </a:lnSpc>
                      </a:pPr>
                      <a:endParaRPr sz="400">
                        <a:latin typeface="Times New Roman"/>
                        <a:cs typeface="Times New Roman"/>
                      </a:endParaRPr>
                    </a:p>
                    <a:p>
                      <a:pPr algn="ctr">
                        <a:lnSpc>
                          <a:spcPts val="340"/>
                        </a:lnSpc>
                        <a:spcBef>
                          <a:spcPts val="260"/>
                        </a:spcBef>
                      </a:pPr>
                      <a:r>
                        <a:rPr sz="350" dirty="0">
                          <a:solidFill>
                            <a:srgbClr val="221F1F"/>
                          </a:solidFill>
                          <a:latin typeface="Arial"/>
                          <a:cs typeface="Arial"/>
                        </a:rPr>
                        <a:t>8'</a:t>
                      </a:r>
                      <a:endParaRPr sz="350">
                        <a:latin typeface="Arial"/>
                        <a:cs typeface="Arial"/>
                      </a:endParaRPr>
                    </a:p>
                  </a:txBody>
                  <a:tcPr marL="0" marR="0" marT="0" marB="0">
                    <a:lnL w="3175">
                      <a:solidFill>
                        <a:srgbClr val="221F1F"/>
                      </a:solidFill>
                      <a:prstDash val="solid"/>
                    </a:lnL>
                    <a:lnR w="6350">
                      <a:solidFill>
                        <a:srgbClr val="010202"/>
                      </a:solidFill>
                      <a:prstDash val="solid"/>
                    </a:lnR>
                    <a:lnB w="3175">
                      <a:solidFill>
                        <a:srgbClr val="221F1F"/>
                      </a:solidFill>
                      <a:prstDash val="solid"/>
                    </a:lnB>
                  </a:tcPr>
                </a:tc>
                <a:tc>
                  <a:txBody>
                    <a:bodyPr/>
                    <a:lstStyle/>
                    <a:p>
                      <a:pPr>
                        <a:lnSpc>
                          <a:spcPct val="100000"/>
                        </a:lnSpc>
                      </a:pPr>
                      <a:endParaRPr sz="600">
                        <a:latin typeface="Times New Roman"/>
                        <a:cs typeface="Times New Roman"/>
                      </a:endParaRPr>
                    </a:p>
                  </a:txBody>
                  <a:tcPr marL="0" marR="0" marT="0" marB="0">
                    <a:lnL w="6350">
                      <a:solidFill>
                        <a:srgbClr val="010202"/>
                      </a:solidFill>
                      <a:prstDash val="solid"/>
                    </a:lnL>
                    <a:lnB w="3175">
                      <a:solidFill>
                        <a:srgbClr val="221F1F"/>
                      </a:solidFill>
                      <a:prstDash val="solid"/>
                    </a:lnB>
                  </a:tcPr>
                </a:tc>
                <a:extLst>
                  <a:ext uri="{0D108BD9-81ED-4DB2-BD59-A6C34878D82A}">
                    <a16:rowId xmlns:a16="http://schemas.microsoft.com/office/drawing/2014/main" val="10000"/>
                  </a:ext>
                </a:extLst>
              </a:tr>
              <a:tr h="76835">
                <a:tc rowSpan="2">
                  <a:txBody>
                    <a:bodyPr/>
                    <a:lstStyle/>
                    <a:p>
                      <a:pPr>
                        <a:lnSpc>
                          <a:spcPct val="100000"/>
                        </a:lnSpc>
                      </a:pPr>
                      <a:endParaRPr sz="600">
                        <a:latin typeface="Times New Roman"/>
                        <a:cs typeface="Times New Roman"/>
                      </a:endParaRPr>
                    </a:p>
                  </a:txBody>
                  <a:tcPr marL="0" marR="0" marT="0" marB="0">
                    <a:lnR w="6350">
                      <a:solidFill>
                        <a:srgbClr val="010202"/>
                      </a:solidFill>
                      <a:prstDash val="solid"/>
                    </a:lnR>
                    <a:lnT w="3175">
                      <a:solidFill>
                        <a:srgbClr val="221F1F"/>
                      </a:solidFill>
                      <a:prstDash val="solid"/>
                    </a:lnT>
                    <a:lnB w="3175">
                      <a:solidFill>
                        <a:srgbClr val="221F1F"/>
                      </a:solidFill>
                      <a:prstDash val="solid"/>
                    </a:lnB>
                  </a:tcPr>
                </a:tc>
                <a:tc>
                  <a:txBody>
                    <a:bodyPr/>
                    <a:lstStyle/>
                    <a:p>
                      <a:pPr marL="4445" algn="ctr">
                        <a:lnSpc>
                          <a:spcPts val="240"/>
                        </a:lnSpc>
                        <a:spcBef>
                          <a:spcPts val="265"/>
                        </a:spcBef>
                      </a:pPr>
                      <a:r>
                        <a:rPr sz="350" spc="-5" dirty="0">
                          <a:solidFill>
                            <a:srgbClr val="221F1F"/>
                          </a:solidFill>
                          <a:latin typeface="Arial"/>
                          <a:cs typeface="Arial"/>
                        </a:rPr>
                        <a:t>Sidewalk</a:t>
                      </a:r>
                      <a:endParaRPr sz="350">
                        <a:latin typeface="Arial"/>
                        <a:cs typeface="Arial"/>
                      </a:endParaRPr>
                    </a:p>
                  </a:txBody>
                  <a:tcPr marL="0" marR="0" marT="33655" marB="0">
                    <a:lnL w="6350">
                      <a:solidFill>
                        <a:srgbClr val="010202"/>
                      </a:solidFill>
                      <a:prstDash val="solid"/>
                    </a:lnL>
                    <a:lnR w="3175">
                      <a:solidFill>
                        <a:srgbClr val="221F1F"/>
                      </a:solidFill>
                      <a:prstDash val="solid"/>
                    </a:lnR>
                    <a:lnT w="3175">
                      <a:solidFill>
                        <a:srgbClr val="221F1F"/>
                      </a:solidFill>
                      <a:prstDash val="solid"/>
                    </a:lnT>
                  </a:tcPr>
                </a:tc>
                <a:tc>
                  <a:txBody>
                    <a:bodyPr/>
                    <a:lstStyle/>
                    <a:p>
                      <a:pPr>
                        <a:lnSpc>
                          <a:spcPct val="100000"/>
                        </a:lnSpc>
                      </a:pPr>
                      <a:endParaRPr sz="300">
                        <a:latin typeface="Times New Roman"/>
                        <a:cs typeface="Times New Roman"/>
                      </a:endParaRPr>
                    </a:p>
                  </a:txBody>
                  <a:tcPr marL="0" marR="0" marT="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marL="7620" algn="ctr">
                        <a:lnSpc>
                          <a:spcPts val="285"/>
                        </a:lnSpc>
                        <a:spcBef>
                          <a:spcPts val="220"/>
                        </a:spcBef>
                      </a:pPr>
                      <a:r>
                        <a:rPr sz="350" spc="-10" dirty="0">
                          <a:solidFill>
                            <a:srgbClr val="221F1F"/>
                          </a:solidFill>
                          <a:latin typeface="Arial"/>
                          <a:cs typeface="Arial"/>
                        </a:rPr>
                        <a:t>Cycle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0" dirty="0">
                          <a:solidFill>
                            <a:srgbClr val="221F1F"/>
                          </a:solidFill>
                          <a:latin typeface="Arial"/>
                          <a:cs typeface="Arial"/>
                        </a:rPr>
                        <a:t>Biofiltration</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5" dirty="0">
                          <a:solidFill>
                            <a:srgbClr val="221F1F"/>
                          </a:solidFill>
                          <a:latin typeface="Arial"/>
                          <a:cs typeface="Arial"/>
                        </a:rPr>
                        <a:t>Travel</a:t>
                      </a:r>
                      <a:r>
                        <a:rPr sz="350" spc="-30" dirty="0">
                          <a:solidFill>
                            <a:srgbClr val="221F1F"/>
                          </a:solidFill>
                          <a:latin typeface="Arial"/>
                          <a:cs typeface="Arial"/>
                        </a:rPr>
                        <a:t> </a:t>
                      </a:r>
                      <a:r>
                        <a:rPr sz="350" spc="-10" dirty="0">
                          <a:solidFill>
                            <a:srgbClr val="221F1F"/>
                          </a:solidFill>
                          <a:latin typeface="Arial"/>
                          <a:cs typeface="Arial"/>
                        </a:rPr>
                        <a:t>Lane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5" dirty="0">
                          <a:solidFill>
                            <a:srgbClr val="221F1F"/>
                          </a:solidFill>
                          <a:latin typeface="Arial"/>
                          <a:cs typeface="Arial"/>
                        </a:rPr>
                        <a:t>Travel</a:t>
                      </a:r>
                      <a:r>
                        <a:rPr sz="350" spc="-30" dirty="0">
                          <a:solidFill>
                            <a:srgbClr val="221F1F"/>
                          </a:solidFill>
                          <a:latin typeface="Arial"/>
                          <a:cs typeface="Arial"/>
                        </a:rPr>
                        <a:t> </a:t>
                      </a:r>
                      <a:r>
                        <a:rPr sz="350" spc="-10" dirty="0">
                          <a:solidFill>
                            <a:srgbClr val="221F1F"/>
                          </a:solidFill>
                          <a:latin typeface="Arial"/>
                          <a:cs typeface="Arial"/>
                        </a:rPr>
                        <a:t>Lane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marR="10160" algn="ctr">
                        <a:lnSpc>
                          <a:spcPts val="285"/>
                        </a:lnSpc>
                        <a:spcBef>
                          <a:spcPts val="220"/>
                        </a:spcBef>
                      </a:pPr>
                      <a:r>
                        <a:rPr sz="350" spc="0" dirty="0">
                          <a:solidFill>
                            <a:srgbClr val="221F1F"/>
                          </a:solidFill>
                          <a:latin typeface="Arial"/>
                          <a:cs typeface="Arial"/>
                        </a:rPr>
                        <a:t>Median</a:t>
                      </a:r>
                      <a:r>
                        <a:rPr sz="350" spc="-30" dirty="0">
                          <a:solidFill>
                            <a:srgbClr val="221F1F"/>
                          </a:solidFill>
                          <a:latin typeface="Arial"/>
                          <a:cs typeface="Arial"/>
                        </a:rPr>
                        <a:t> </a:t>
                      </a:r>
                      <a:r>
                        <a:rPr sz="350" spc="25" dirty="0">
                          <a:solidFill>
                            <a:srgbClr val="221F1F"/>
                          </a:solidFill>
                          <a:latin typeface="Arial"/>
                          <a:cs typeface="Arial"/>
                        </a:rPr>
                        <a:t>w/</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5" dirty="0">
                          <a:solidFill>
                            <a:srgbClr val="221F1F"/>
                          </a:solidFill>
                          <a:latin typeface="Arial"/>
                          <a:cs typeface="Arial"/>
                        </a:rPr>
                        <a:t>Travel</a:t>
                      </a:r>
                      <a:r>
                        <a:rPr sz="350" spc="-30" dirty="0">
                          <a:solidFill>
                            <a:srgbClr val="221F1F"/>
                          </a:solidFill>
                          <a:latin typeface="Arial"/>
                          <a:cs typeface="Arial"/>
                        </a:rPr>
                        <a:t> </a:t>
                      </a:r>
                      <a:r>
                        <a:rPr sz="350" spc="-10" dirty="0">
                          <a:solidFill>
                            <a:srgbClr val="221F1F"/>
                          </a:solidFill>
                          <a:latin typeface="Arial"/>
                          <a:cs typeface="Arial"/>
                        </a:rPr>
                        <a:t>Lane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5" dirty="0">
                          <a:solidFill>
                            <a:srgbClr val="221F1F"/>
                          </a:solidFill>
                          <a:latin typeface="Arial"/>
                          <a:cs typeface="Arial"/>
                        </a:rPr>
                        <a:t>Travel</a:t>
                      </a:r>
                      <a:r>
                        <a:rPr sz="350" spc="-30" dirty="0">
                          <a:solidFill>
                            <a:srgbClr val="221F1F"/>
                          </a:solidFill>
                          <a:latin typeface="Arial"/>
                          <a:cs typeface="Arial"/>
                        </a:rPr>
                        <a:t> </a:t>
                      </a:r>
                      <a:r>
                        <a:rPr sz="350" spc="-10" dirty="0">
                          <a:solidFill>
                            <a:srgbClr val="221F1F"/>
                          </a:solidFill>
                          <a:latin typeface="Arial"/>
                          <a:cs typeface="Arial"/>
                        </a:rPr>
                        <a:t>Lane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0" dirty="0">
                          <a:solidFill>
                            <a:srgbClr val="221F1F"/>
                          </a:solidFill>
                          <a:latin typeface="Arial"/>
                          <a:cs typeface="Arial"/>
                        </a:rPr>
                        <a:t>Biofiltration</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marL="99695">
                        <a:lnSpc>
                          <a:spcPts val="285"/>
                        </a:lnSpc>
                        <a:spcBef>
                          <a:spcPts val="220"/>
                        </a:spcBef>
                      </a:pPr>
                      <a:r>
                        <a:rPr sz="350" spc="-10" dirty="0">
                          <a:solidFill>
                            <a:srgbClr val="221F1F"/>
                          </a:solidFill>
                          <a:latin typeface="Arial"/>
                          <a:cs typeface="Arial"/>
                        </a:rPr>
                        <a:t>Cycle</a:t>
                      </a:r>
                      <a:endParaRPr sz="350">
                        <a:latin typeface="Arial"/>
                        <a:cs typeface="Arial"/>
                      </a:endParaRPr>
                    </a:p>
                  </a:txBody>
                  <a:tcPr marL="0" marR="0" marT="2794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nSpc>
                          <a:spcPct val="100000"/>
                        </a:lnSpc>
                      </a:pPr>
                      <a:endParaRPr sz="300">
                        <a:latin typeface="Times New Roman"/>
                        <a:cs typeface="Times New Roman"/>
                      </a:endParaRPr>
                    </a:p>
                  </a:txBody>
                  <a:tcPr marL="0" marR="0" marT="0" marB="0">
                    <a:lnL w="3175">
                      <a:solidFill>
                        <a:srgbClr val="221F1F"/>
                      </a:solidFill>
                      <a:prstDash val="solid"/>
                    </a:lnL>
                    <a:lnR w="3175">
                      <a:solidFill>
                        <a:srgbClr val="221F1F"/>
                      </a:solidFill>
                      <a:prstDash val="solid"/>
                    </a:lnR>
                    <a:lnT w="3175">
                      <a:solidFill>
                        <a:srgbClr val="221F1F"/>
                      </a:solidFill>
                      <a:prstDash val="solid"/>
                    </a:lnT>
                  </a:tcPr>
                </a:tc>
                <a:tc>
                  <a:txBody>
                    <a:bodyPr/>
                    <a:lstStyle/>
                    <a:p>
                      <a:pPr algn="ctr">
                        <a:lnSpc>
                          <a:spcPts val="285"/>
                        </a:lnSpc>
                        <a:spcBef>
                          <a:spcPts val="220"/>
                        </a:spcBef>
                      </a:pPr>
                      <a:r>
                        <a:rPr sz="350" spc="-5" dirty="0">
                          <a:solidFill>
                            <a:srgbClr val="221F1F"/>
                          </a:solidFill>
                          <a:latin typeface="Arial"/>
                          <a:cs typeface="Arial"/>
                        </a:rPr>
                        <a:t>Sidewalk</a:t>
                      </a:r>
                      <a:endParaRPr sz="350">
                        <a:latin typeface="Arial"/>
                        <a:cs typeface="Arial"/>
                      </a:endParaRPr>
                    </a:p>
                  </a:txBody>
                  <a:tcPr marL="0" marR="0" marT="27940" marB="0">
                    <a:lnL w="3175">
                      <a:solidFill>
                        <a:srgbClr val="221F1F"/>
                      </a:solidFill>
                      <a:prstDash val="solid"/>
                    </a:lnL>
                    <a:lnR w="6350">
                      <a:solidFill>
                        <a:srgbClr val="010202"/>
                      </a:solidFill>
                      <a:prstDash val="solid"/>
                    </a:lnR>
                    <a:lnT w="3175">
                      <a:solidFill>
                        <a:srgbClr val="221F1F"/>
                      </a:solidFill>
                      <a:prstDash val="solid"/>
                    </a:lnT>
                  </a:tcPr>
                </a:tc>
                <a:tc rowSpan="2">
                  <a:txBody>
                    <a:bodyPr/>
                    <a:lstStyle/>
                    <a:p>
                      <a:pPr>
                        <a:lnSpc>
                          <a:spcPct val="100000"/>
                        </a:lnSpc>
                      </a:pPr>
                      <a:endParaRPr sz="600">
                        <a:latin typeface="Times New Roman"/>
                        <a:cs typeface="Times New Roman"/>
                      </a:endParaRPr>
                    </a:p>
                  </a:txBody>
                  <a:tcPr marL="0" marR="0" marT="0" marB="0">
                    <a:lnL w="6350">
                      <a:solidFill>
                        <a:srgbClr val="010202"/>
                      </a:solidFill>
                      <a:prstDash val="solid"/>
                    </a:lnL>
                    <a:lnT w="3175">
                      <a:solidFill>
                        <a:srgbClr val="221F1F"/>
                      </a:solidFill>
                      <a:prstDash val="solid"/>
                    </a:lnT>
                    <a:lnB w="3175">
                      <a:solidFill>
                        <a:srgbClr val="221F1F"/>
                      </a:solidFill>
                      <a:prstDash val="solid"/>
                    </a:lnB>
                  </a:tcPr>
                </a:tc>
                <a:extLst>
                  <a:ext uri="{0D108BD9-81ED-4DB2-BD59-A6C34878D82A}">
                    <a16:rowId xmlns:a16="http://schemas.microsoft.com/office/drawing/2014/main" val="10001"/>
                  </a:ext>
                </a:extLst>
              </a:tr>
              <a:tr h="160655">
                <a:tc vMerge="1">
                  <a:txBody>
                    <a:bodyPr/>
                    <a:lstStyle/>
                    <a:p>
                      <a:endParaRPr/>
                    </a:p>
                  </a:txBody>
                  <a:tcPr marL="0" marR="0" marT="0" marB="0">
                    <a:lnR w="6350">
                      <a:solidFill>
                        <a:srgbClr val="010202"/>
                      </a:solidFill>
                      <a:prstDash val="solid"/>
                    </a:lnR>
                    <a:lnT w="3175">
                      <a:solidFill>
                        <a:srgbClr val="221F1F"/>
                      </a:solidFill>
                      <a:prstDash val="solid"/>
                    </a:lnT>
                    <a:lnB w="3175">
                      <a:solidFill>
                        <a:srgbClr val="221F1F"/>
                      </a:solidFill>
                      <a:prstDash val="solid"/>
                    </a:lnB>
                  </a:tcPr>
                </a:tc>
                <a:tc gridSpan="4">
                  <a:txBody>
                    <a:bodyPr/>
                    <a:lstStyle/>
                    <a:p>
                      <a:pPr marL="136525" algn="ctr">
                        <a:lnSpc>
                          <a:spcPct val="100000"/>
                        </a:lnSpc>
                        <a:spcBef>
                          <a:spcPts val="110"/>
                        </a:spcBef>
                      </a:pPr>
                      <a:r>
                        <a:rPr sz="350" spc="-10" dirty="0">
                          <a:solidFill>
                            <a:srgbClr val="221F1F"/>
                          </a:solidFill>
                          <a:latin typeface="Arial"/>
                          <a:cs typeface="Arial"/>
                        </a:rPr>
                        <a:t>Track</a:t>
                      </a:r>
                      <a:endParaRPr sz="350">
                        <a:latin typeface="Arial"/>
                        <a:cs typeface="Arial"/>
                      </a:endParaRPr>
                    </a:p>
                    <a:p>
                      <a:pPr algn="ctr">
                        <a:lnSpc>
                          <a:spcPts val="400"/>
                        </a:lnSpc>
                        <a:spcBef>
                          <a:spcPts val="235"/>
                        </a:spcBef>
                      </a:pPr>
                      <a:r>
                        <a:rPr sz="350" dirty="0">
                          <a:solidFill>
                            <a:srgbClr val="221F1F"/>
                          </a:solidFill>
                          <a:latin typeface="Arial"/>
                          <a:cs typeface="Arial"/>
                        </a:rPr>
                        <a:t>24'</a:t>
                      </a:r>
                      <a:endParaRPr sz="350">
                        <a:latin typeface="Arial"/>
                        <a:cs typeface="Arial"/>
                      </a:endParaRPr>
                    </a:p>
                  </a:txBody>
                  <a:tcPr marL="0" marR="0" marT="13970" marB="0">
                    <a:lnL w="6350">
                      <a:solidFill>
                        <a:srgbClr val="010202"/>
                      </a:solidFill>
                      <a:prstDash val="solid"/>
                    </a:lnL>
                    <a:lnR w="3175">
                      <a:solidFill>
                        <a:srgbClr val="221F1F"/>
                      </a:solidFill>
                      <a:prstDash val="solid"/>
                    </a:lnR>
                    <a:lnB w="3175">
                      <a:solidFill>
                        <a:srgbClr val="221F1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R="31115" algn="ctr">
                        <a:lnSpc>
                          <a:spcPct val="100000"/>
                        </a:lnSpc>
                        <a:spcBef>
                          <a:spcPts val="110"/>
                        </a:spcBef>
                      </a:pPr>
                      <a:r>
                        <a:rPr sz="350" dirty="0">
                          <a:solidFill>
                            <a:srgbClr val="221F1F"/>
                          </a:solidFill>
                          <a:latin typeface="Arial"/>
                          <a:cs typeface="Arial"/>
                        </a:rPr>
                        <a:t>Turn</a:t>
                      </a:r>
                      <a:r>
                        <a:rPr sz="350" spc="-25" dirty="0">
                          <a:solidFill>
                            <a:srgbClr val="221F1F"/>
                          </a:solidFill>
                          <a:latin typeface="Arial"/>
                          <a:cs typeface="Arial"/>
                        </a:rPr>
                        <a:t> </a:t>
                      </a:r>
                      <a:r>
                        <a:rPr sz="350" spc="-5" dirty="0">
                          <a:solidFill>
                            <a:srgbClr val="221F1F"/>
                          </a:solidFill>
                          <a:latin typeface="Arial"/>
                          <a:cs typeface="Arial"/>
                        </a:rPr>
                        <a:t>Pockets</a:t>
                      </a:r>
                      <a:endParaRPr sz="350">
                        <a:latin typeface="Arial"/>
                        <a:cs typeface="Arial"/>
                      </a:endParaRPr>
                    </a:p>
                    <a:p>
                      <a:pPr algn="ctr">
                        <a:lnSpc>
                          <a:spcPts val="370"/>
                        </a:lnSpc>
                        <a:spcBef>
                          <a:spcPts val="265"/>
                        </a:spcBef>
                      </a:pPr>
                      <a:r>
                        <a:rPr sz="350" dirty="0">
                          <a:solidFill>
                            <a:srgbClr val="221F1F"/>
                          </a:solidFill>
                          <a:latin typeface="Arial"/>
                          <a:cs typeface="Arial"/>
                        </a:rPr>
                        <a:t>52'</a:t>
                      </a:r>
                      <a:endParaRPr sz="350">
                        <a:latin typeface="Arial"/>
                        <a:cs typeface="Arial"/>
                      </a:endParaRPr>
                    </a:p>
                  </a:txBody>
                  <a:tcPr marL="0" marR="0" marT="13970" marB="0">
                    <a:lnL w="3175">
                      <a:solidFill>
                        <a:srgbClr val="221F1F"/>
                      </a:solidFill>
                      <a:prstDash val="solid"/>
                    </a:lnL>
                    <a:lnR w="3175">
                      <a:solidFill>
                        <a:srgbClr val="221F1F"/>
                      </a:solidFill>
                      <a:prstDash val="solid"/>
                    </a:lnR>
                    <a:lnB w="3175">
                      <a:solidFill>
                        <a:srgbClr val="221F1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R="104775" algn="ctr">
                        <a:lnSpc>
                          <a:spcPct val="100000"/>
                        </a:lnSpc>
                        <a:spcBef>
                          <a:spcPts val="110"/>
                        </a:spcBef>
                      </a:pPr>
                      <a:r>
                        <a:rPr sz="350" spc="-10" dirty="0">
                          <a:solidFill>
                            <a:srgbClr val="221F1F"/>
                          </a:solidFill>
                          <a:latin typeface="Arial"/>
                          <a:cs typeface="Arial"/>
                        </a:rPr>
                        <a:t>Track</a:t>
                      </a:r>
                      <a:endParaRPr sz="350">
                        <a:latin typeface="Arial"/>
                        <a:cs typeface="Arial"/>
                      </a:endParaRPr>
                    </a:p>
                    <a:p>
                      <a:pPr algn="ctr">
                        <a:lnSpc>
                          <a:spcPts val="400"/>
                        </a:lnSpc>
                        <a:spcBef>
                          <a:spcPts val="235"/>
                        </a:spcBef>
                      </a:pPr>
                      <a:r>
                        <a:rPr sz="350" dirty="0">
                          <a:solidFill>
                            <a:srgbClr val="221F1F"/>
                          </a:solidFill>
                          <a:latin typeface="Arial"/>
                          <a:cs typeface="Arial"/>
                        </a:rPr>
                        <a:t>24'</a:t>
                      </a:r>
                      <a:endParaRPr sz="350">
                        <a:latin typeface="Arial"/>
                        <a:cs typeface="Arial"/>
                      </a:endParaRPr>
                    </a:p>
                  </a:txBody>
                  <a:tcPr marL="0" marR="0" marT="13970" marB="0">
                    <a:lnL w="3175">
                      <a:solidFill>
                        <a:srgbClr val="221F1F"/>
                      </a:solidFill>
                      <a:prstDash val="solid"/>
                    </a:lnL>
                    <a:lnR w="6350">
                      <a:solidFill>
                        <a:srgbClr val="010202"/>
                      </a:solidFill>
                      <a:prstDash val="solid"/>
                    </a:lnR>
                    <a:lnB w="3175">
                      <a:solidFill>
                        <a:srgbClr val="221F1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6350">
                      <a:solidFill>
                        <a:srgbClr val="010202"/>
                      </a:solidFill>
                      <a:prstDash val="solid"/>
                    </a:lnL>
                    <a:lnT w="3175">
                      <a:solidFill>
                        <a:srgbClr val="221F1F"/>
                      </a:solidFill>
                      <a:prstDash val="solid"/>
                    </a:lnT>
                    <a:lnB w="3175">
                      <a:solidFill>
                        <a:srgbClr val="221F1F"/>
                      </a:solidFill>
                      <a:prstDash val="solid"/>
                    </a:lnB>
                  </a:tcPr>
                </a:tc>
                <a:extLst>
                  <a:ext uri="{0D108BD9-81ED-4DB2-BD59-A6C34878D82A}">
                    <a16:rowId xmlns:a16="http://schemas.microsoft.com/office/drawing/2014/main" val="10002"/>
                  </a:ext>
                </a:extLst>
              </a:tr>
              <a:tr h="89535">
                <a:tc rowSpan="2">
                  <a:txBody>
                    <a:bodyPr/>
                    <a:lstStyle/>
                    <a:p>
                      <a:pPr>
                        <a:lnSpc>
                          <a:spcPct val="100000"/>
                        </a:lnSpc>
                      </a:pPr>
                      <a:endParaRPr sz="600">
                        <a:latin typeface="Times New Roman"/>
                        <a:cs typeface="Times New Roman"/>
                      </a:endParaRPr>
                    </a:p>
                  </a:txBody>
                  <a:tcPr marL="0" marR="0" marT="0" marB="0">
                    <a:lnR w="6350">
                      <a:solidFill>
                        <a:srgbClr val="010202"/>
                      </a:solidFill>
                      <a:prstDash val="solid"/>
                    </a:lnR>
                    <a:lnT w="3175">
                      <a:solidFill>
                        <a:srgbClr val="221F1F"/>
                      </a:solidFill>
                      <a:prstDash val="solid"/>
                    </a:lnT>
                    <a:lnB w="3175">
                      <a:solidFill>
                        <a:srgbClr val="221F1F"/>
                      </a:solidFill>
                      <a:prstDash val="solid"/>
                    </a:lnB>
                  </a:tcPr>
                </a:tc>
                <a:tc gridSpan="4">
                  <a:txBody>
                    <a:bodyPr/>
                    <a:lstStyle/>
                    <a:p>
                      <a:pPr marL="313055">
                        <a:lnSpc>
                          <a:spcPts val="405"/>
                        </a:lnSpc>
                        <a:spcBef>
                          <a:spcPts val="200"/>
                        </a:spcBef>
                      </a:pPr>
                      <a:r>
                        <a:rPr sz="350" spc="-5" dirty="0">
                          <a:solidFill>
                            <a:srgbClr val="221F1F"/>
                          </a:solidFill>
                          <a:latin typeface="Arial"/>
                          <a:cs typeface="Arial"/>
                        </a:rPr>
                        <a:t>Sidewalk/Landscape</a:t>
                      </a:r>
                      <a:endParaRPr sz="350">
                        <a:latin typeface="Arial"/>
                        <a:cs typeface="Arial"/>
                      </a:endParaRPr>
                    </a:p>
                  </a:txBody>
                  <a:tcPr marL="0" marR="0" marT="25400" marB="0">
                    <a:lnL w="6350">
                      <a:solidFill>
                        <a:srgbClr val="010202"/>
                      </a:solidFill>
                      <a:prstDash val="solid"/>
                    </a:lnL>
                    <a:lnR w="3175">
                      <a:solidFill>
                        <a:srgbClr val="221F1F"/>
                      </a:solidFill>
                      <a:prstDash val="solid"/>
                    </a:lnR>
                    <a:lnT w="3175">
                      <a:solidFill>
                        <a:srgbClr val="221F1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5">
                  <a:txBody>
                    <a:bodyPr/>
                    <a:lstStyle/>
                    <a:p>
                      <a:pPr marL="2540" algn="ctr">
                        <a:lnSpc>
                          <a:spcPct val="100000"/>
                        </a:lnSpc>
                        <a:spcBef>
                          <a:spcPts val="170"/>
                        </a:spcBef>
                      </a:pPr>
                      <a:r>
                        <a:rPr sz="350" dirty="0">
                          <a:solidFill>
                            <a:srgbClr val="221F1F"/>
                          </a:solidFill>
                          <a:latin typeface="Arial"/>
                          <a:cs typeface="Arial"/>
                        </a:rPr>
                        <a:t>Curb-to-Curb</a:t>
                      </a:r>
                      <a:endParaRPr sz="350">
                        <a:latin typeface="Arial"/>
                        <a:cs typeface="Arial"/>
                      </a:endParaRPr>
                    </a:p>
                  </a:txBody>
                  <a:tcPr marL="0" marR="0" marT="21590" marB="0">
                    <a:lnL w="3175">
                      <a:solidFill>
                        <a:srgbClr val="221F1F"/>
                      </a:solidFill>
                      <a:prstDash val="solid"/>
                    </a:lnL>
                    <a:lnR w="3175">
                      <a:solidFill>
                        <a:srgbClr val="221F1F"/>
                      </a:solidFill>
                      <a:prstDash val="solid"/>
                    </a:lnR>
                    <a:lnT w="3175">
                      <a:solidFill>
                        <a:srgbClr val="221F1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304165">
                        <a:lnSpc>
                          <a:spcPct val="100000"/>
                        </a:lnSpc>
                        <a:spcBef>
                          <a:spcPts val="155"/>
                        </a:spcBef>
                      </a:pPr>
                      <a:r>
                        <a:rPr sz="350" spc="-5" dirty="0">
                          <a:solidFill>
                            <a:srgbClr val="221F1F"/>
                          </a:solidFill>
                          <a:latin typeface="Arial"/>
                          <a:cs typeface="Arial"/>
                        </a:rPr>
                        <a:t>Sidewalk/Landscape</a:t>
                      </a:r>
                      <a:endParaRPr sz="350">
                        <a:latin typeface="Arial"/>
                        <a:cs typeface="Arial"/>
                      </a:endParaRPr>
                    </a:p>
                  </a:txBody>
                  <a:tcPr marL="0" marR="0" marT="19685" marB="0">
                    <a:lnL w="3175">
                      <a:solidFill>
                        <a:srgbClr val="221F1F"/>
                      </a:solidFill>
                      <a:prstDash val="solid"/>
                    </a:lnL>
                    <a:lnR w="6350">
                      <a:solidFill>
                        <a:srgbClr val="010202"/>
                      </a:solidFill>
                      <a:prstDash val="solid"/>
                    </a:lnR>
                    <a:lnT w="3175">
                      <a:solidFill>
                        <a:srgbClr val="221F1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pPr>
                      <a:endParaRPr sz="600">
                        <a:latin typeface="Times New Roman"/>
                        <a:cs typeface="Times New Roman"/>
                      </a:endParaRPr>
                    </a:p>
                  </a:txBody>
                  <a:tcPr marL="0" marR="0" marT="0" marB="0">
                    <a:lnL w="6350">
                      <a:solidFill>
                        <a:srgbClr val="010202"/>
                      </a:solidFill>
                      <a:prstDash val="solid"/>
                    </a:lnL>
                    <a:lnT w="3175">
                      <a:solidFill>
                        <a:srgbClr val="221F1F"/>
                      </a:solidFill>
                      <a:prstDash val="solid"/>
                    </a:lnT>
                    <a:lnB w="3175">
                      <a:solidFill>
                        <a:srgbClr val="221F1F"/>
                      </a:solidFill>
                      <a:prstDash val="solid"/>
                    </a:lnB>
                  </a:tcPr>
                </a:tc>
                <a:extLst>
                  <a:ext uri="{0D108BD9-81ED-4DB2-BD59-A6C34878D82A}">
                    <a16:rowId xmlns:a16="http://schemas.microsoft.com/office/drawing/2014/main" val="10003"/>
                  </a:ext>
                </a:extLst>
              </a:tr>
              <a:tr h="151130">
                <a:tc vMerge="1">
                  <a:txBody>
                    <a:bodyPr/>
                    <a:lstStyle/>
                    <a:p>
                      <a:endParaRPr/>
                    </a:p>
                  </a:txBody>
                  <a:tcPr marL="0" marR="0" marT="0" marB="0">
                    <a:lnR w="6350">
                      <a:solidFill>
                        <a:srgbClr val="010202"/>
                      </a:solidFill>
                      <a:prstDash val="solid"/>
                    </a:lnR>
                    <a:lnT w="3175">
                      <a:solidFill>
                        <a:srgbClr val="221F1F"/>
                      </a:solidFill>
                      <a:prstDash val="solid"/>
                    </a:lnT>
                    <a:lnB w="3175">
                      <a:solidFill>
                        <a:srgbClr val="221F1F"/>
                      </a:solidFill>
                      <a:prstDash val="solid"/>
                    </a:lnB>
                  </a:tcPr>
                </a:tc>
                <a:tc gridSpan="13">
                  <a:txBody>
                    <a:bodyPr/>
                    <a:lstStyle/>
                    <a:p>
                      <a:pPr>
                        <a:lnSpc>
                          <a:spcPct val="100000"/>
                        </a:lnSpc>
                      </a:pPr>
                      <a:endParaRPr sz="400">
                        <a:latin typeface="Times New Roman"/>
                        <a:cs typeface="Times New Roman"/>
                      </a:endParaRPr>
                    </a:p>
                    <a:p>
                      <a:pPr marL="4445" algn="ctr">
                        <a:lnSpc>
                          <a:spcPts val="380"/>
                        </a:lnSpc>
                        <a:spcBef>
                          <a:spcPts val="250"/>
                        </a:spcBef>
                      </a:pPr>
                      <a:r>
                        <a:rPr sz="350" spc="-5" dirty="0">
                          <a:solidFill>
                            <a:srgbClr val="221F1F"/>
                          </a:solidFill>
                          <a:latin typeface="Arial"/>
                          <a:cs typeface="Arial"/>
                        </a:rPr>
                        <a:t>100'</a:t>
                      </a:r>
                      <a:r>
                        <a:rPr sz="350" spc="-25" dirty="0">
                          <a:solidFill>
                            <a:srgbClr val="221F1F"/>
                          </a:solidFill>
                          <a:latin typeface="Arial"/>
                          <a:cs typeface="Arial"/>
                        </a:rPr>
                        <a:t> R.O.W.</a:t>
                      </a:r>
                      <a:endParaRPr sz="350">
                        <a:latin typeface="Arial"/>
                        <a:cs typeface="Arial"/>
                      </a:endParaRPr>
                    </a:p>
                  </a:txBody>
                  <a:tcPr marL="0" marR="0" marT="0" marB="0">
                    <a:lnL w="6350">
                      <a:solidFill>
                        <a:srgbClr val="010202"/>
                      </a:solidFill>
                      <a:prstDash val="solid"/>
                    </a:lnL>
                    <a:lnR w="6350">
                      <a:solidFill>
                        <a:srgbClr val="010202"/>
                      </a:solidFill>
                      <a:prstDash val="solid"/>
                    </a:lnR>
                    <a:lnB w="3175">
                      <a:solidFill>
                        <a:srgbClr val="221F1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6350">
                      <a:solidFill>
                        <a:srgbClr val="010202"/>
                      </a:solidFill>
                      <a:prstDash val="solid"/>
                    </a:lnL>
                    <a:lnT w="3175">
                      <a:solidFill>
                        <a:srgbClr val="221F1F"/>
                      </a:solidFill>
                      <a:prstDash val="solid"/>
                    </a:lnT>
                    <a:lnB w="3175">
                      <a:solidFill>
                        <a:srgbClr val="221F1F"/>
                      </a:solidFill>
                      <a:prstDash val="solid"/>
                    </a:lnB>
                  </a:tcPr>
                </a:tc>
                <a:extLst>
                  <a:ext uri="{0D108BD9-81ED-4DB2-BD59-A6C34878D82A}">
                    <a16:rowId xmlns:a16="http://schemas.microsoft.com/office/drawing/2014/main" val="10004"/>
                  </a:ext>
                </a:extLst>
              </a:tr>
              <a:tr h="123189">
                <a:tc>
                  <a:txBody>
                    <a:bodyPr/>
                    <a:lstStyle/>
                    <a:p>
                      <a:pPr>
                        <a:lnSpc>
                          <a:spcPct val="100000"/>
                        </a:lnSpc>
                      </a:pPr>
                      <a:endParaRPr sz="600">
                        <a:latin typeface="Times New Roman"/>
                        <a:cs typeface="Times New Roman"/>
                      </a:endParaRPr>
                    </a:p>
                  </a:txBody>
                  <a:tcPr marL="0" marR="0" marT="0" marB="0">
                    <a:lnR w="6350">
                      <a:solidFill>
                        <a:srgbClr val="010202"/>
                      </a:solidFill>
                      <a:prstDash val="solid"/>
                    </a:lnR>
                    <a:lnT w="3175">
                      <a:solidFill>
                        <a:srgbClr val="221F1F"/>
                      </a:solidFill>
                      <a:prstDash val="solid"/>
                    </a:lnT>
                  </a:tcPr>
                </a:tc>
                <a:tc gridSpan="13">
                  <a:txBody>
                    <a:bodyPr/>
                    <a:lstStyle/>
                    <a:p>
                      <a:pPr marL="26670" algn="ctr">
                        <a:lnSpc>
                          <a:spcPct val="100000"/>
                        </a:lnSpc>
                        <a:spcBef>
                          <a:spcPts val="245"/>
                        </a:spcBef>
                      </a:pPr>
                      <a:r>
                        <a:rPr sz="350" dirty="0">
                          <a:solidFill>
                            <a:srgbClr val="221F1F"/>
                          </a:solidFill>
                          <a:latin typeface="Arial"/>
                          <a:cs typeface="Arial"/>
                        </a:rPr>
                        <a:t>~80’  Existing</a:t>
                      </a:r>
                      <a:r>
                        <a:rPr sz="350" spc="-60" dirty="0">
                          <a:solidFill>
                            <a:srgbClr val="221F1F"/>
                          </a:solidFill>
                          <a:latin typeface="Arial"/>
                          <a:cs typeface="Arial"/>
                        </a:rPr>
                        <a:t> </a:t>
                      </a:r>
                      <a:r>
                        <a:rPr sz="350" dirty="0">
                          <a:solidFill>
                            <a:srgbClr val="221F1F"/>
                          </a:solidFill>
                          <a:latin typeface="Arial"/>
                          <a:cs typeface="Arial"/>
                        </a:rPr>
                        <a:t>Curb-to-Curb</a:t>
                      </a:r>
                      <a:endParaRPr sz="350">
                        <a:latin typeface="Arial"/>
                        <a:cs typeface="Arial"/>
                      </a:endParaRPr>
                    </a:p>
                  </a:txBody>
                  <a:tcPr marL="0" marR="0" marT="31115" marB="0">
                    <a:lnL w="6350">
                      <a:solidFill>
                        <a:srgbClr val="010202"/>
                      </a:solidFill>
                      <a:prstDash val="solid"/>
                    </a:lnL>
                    <a:lnR w="6350">
                      <a:solidFill>
                        <a:srgbClr val="010202"/>
                      </a:solidFill>
                      <a:prstDash val="solid"/>
                    </a:lnR>
                    <a:lnT w="3175">
                      <a:solidFill>
                        <a:srgbClr val="221F1F"/>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lnL w="6350">
                      <a:solidFill>
                        <a:srgbClr val="010202"/>
                      </a:solidFill>
                      <a:prstDash val="solid"/>
                    </a:lnL>
                    <a:lnT w="3175">
                      <a:solidFill>
                        <a:srgbClr val="221F1F"/>
                      </a:solidFill>
                      <a:prstDash val="solid"/>
                    </a:lnT>
                  </a:tcPr>
                </a:tc>
                <a:extLst>
                  <a:ext uri="{0D108BD9-81ED-4DB2-BD59-A6C34878D82A}">
                    <a16:rowId xmlns:a16="http://schemas.microsoft.com/office/drawing/2014/main" val="10005"/>
                  </a:ext>
                </a:extLst>
              </a:tr>
            </a:tbl>
          </a:graphicData>
        </a:graphic>
      </p:graphicFrame>
      <p:sp>
        <p:nvSpPr>
          <p:cNvPr id="201" name="object 201"/>
          <p:cNvSpPr/>
          <p:nvPr/>
        </p:nvSpPr>
        <p:spPr>
          <a:xfrm>
            <a:off x="4842725" y="8791702"/>
            <a:ext cx="774" cy="774"/>
          </a:xfrm>
          <a:prstGeom prst="rect">
            <a:avLst/>
          </a:prstGeom>
          <a:blipFill>
            <a:blip r:embed="rId15" cstate="print"/>
            <a:stretch>
              <a:fillRect/>
            </a:stretch>
          </a:blipFill>
        </p:spPr>
        <p:txBody>
          <a:bodyPr wrap="square" lIns="0" tIns="0" rIns="0" bIns="0" rtlCol="0"/>
          <a:lstStyle/>
          <a:p>
            <a:endParaRPr/>
          </a:p>
        </p:txBody>
      </p:sp>
      <p:sp>
        <p:nvSpPr>
          <p:cNvPr id="202" name="object 202"/>
          <p:cNvSpPr/>
          <p:nvPr/>
        </p:nvSpPr>
        <p:spPr>
          <a:xfrm>
            <a:off x="1614247" y="8985158"/>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3" name="object 203"/>
          <p:cNvSpPr/>
          <p:nvPr/>
        </p:nvSpPr>
        <p:spPr>
          <a:xfrm>
            <a:off x="1958369" y="8985158"/>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4" name="object 204"/>
          <p:cNvSpPr/>
          <p:nvPr/>
        </p:nvSpPr>
        <p:spPr>
          <a:xfrm>
            <a:off x="2042590" y="8985158"/>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5" name="object 205"/>
          <p:cNvSpPr/>
          <p:nvPr/>
        </p:nvSpPr>
        <p:spPr>
          <a:xfrm>
            <a:off x="2346252" y="8985158"/>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6" name="object 206"/>
          <p:cNvSpPr/>
          <p:nvPr/>
        </p:nvSpPr>
        <p:spPr>
          <a:xfrm>
            <a:off x="2647265" y="8983081"/>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7" name="object 207"/>
          <p:cNvSpPr/>
          <p:nvPr/>
        </p:nvSpPr>
        <p:spPr>
          <a:xfrm>
            <a:off x="1614844" y="9222554"/>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8" name="object 208"/>
          <p:cNvSpPr/>
          <p:nvPr/>
        </p:nvSpPr>
        <p:spPr>
          <a:xfrm>
            <a:off x="2647265" y="9223375"/>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09" name="object 209"/>
          <p:cNvSpPr/>
          <p:nvPr/>
        </p:nvSpPr>
        <p:spPr>
          <a:xfrm>
            <a:off x="1617120" y="9462941"/>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0" name="object 210"/>
          <p:cNvSpPr/>
          <p:nvPr/>
        </p:nvSpPr>
        <p:spPr>
          <a:xfrm>
            <a:off x="3109104" y="8985158"/>
            <a:ext cx="36830" cy="36830"/>
          </a:xfrm>
          <a:custGeom>
            <a:avLst/>
            <a:gdLst/>
            <a:ahLst/>
            <a:cxnLst/>
            <a:rect l="l" t="t" r="r" b="b"/>
            <a:pathLst>
              <a:path w="36830"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1" name="object 211"/>
          <p:cNvSpPr/>
          <p:nvPr/>
        </p:nvSpPr>
        <p:spPr>
          <a:xfrm>
            <a:off x="3527045" y="8983081"/>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2" name="object 212"/>
          <p:cNvSpPr/>
          <p:nvPr/>
        </p:nvSpPr>
        <p:spPr>
          <a:xfrm>
            <a:off x="3954491" y="8984734"/>
            <a:ext cx="36830" cy="36830"/>
          </a:xfrm>
          <a:custGeom>
            <a:avLst/>
            <a:gdLst/>
            <a:ahLst/>
            <a:cxnLst/>
            <a:rect l="l" t="t" r="r" b="b"/>
            <a:pathLst>
              <a:path w="36829" h="36829">
                <a:moveTo>
                  <a:pt x="18389" y="0"/>
                </a:moveTo>
                <a:lnTo>
                  <a:pt x="11229" y="1444"/>
                </a:lnTo>
                <a:lnTo>
                  <a:pt x="5384" y="5383"/>
                </a:lnTo>
                <a:lnTo>
                  <a:pt x="1444" y="11224"/>
                </a:lnTo>
                <a:lnTo>
                  <a:pt x="0" y="18376"/>
                </a:lnTo>
                <a:lnTo>
                  <a:pt x="1444" y="25529"/>
                </a:lnTo>
                <a:lnTo>
                  <a:pt x="5384" y="31370"/>
                </a:lnTo>
                <a:lnTo>
                  <a:pt x="11229" y="35309"/>
                </a:lnTo>
                <a:lnTo>
                  <a:pt x="18389" y="36753"/>
                </a:lnTo>
                <a:lnTo>
                  <a:pt x="25541" y="35309"/>
                </a:lnTo>
                <a:lnTo>
                  <a:pt x="31383" y="31370"/>
                </a:lnTo>
                <a:lnTo>
                  <a:pt x="35322" y="25529"/>
                </a:lnTo>
                <a:lnTo>
                  <a:pt x="36766" y="18376"/>
                </a:lnTo>
                <a:lnTo>
                  <a:pt x="35322" y="11224"/>
                </a:lnTo>
                <a:lnTo>
                  <a:pt x="31383" y="5383"/>
                </a:lnTo>
                <a:lnTo>
                  <a:pt x="25541" y="1444"/>
                </a:lnTo>
                <a:lnTo>
                  <a:pt x="18389" y="0"/>
                </a:lnTo>
                <a:close/>
              </a:path>
            </a:pathLst>
          </a:custGeom>
          <a:solidFill>
            <a:srgbClr val="221F1F"/>
          </a:solidFill>
        </p:spPr>
        <p:txBody>
          <a:bodyPr wrap="square" lIns="0" tIns="0" rIns="0" bIns="0" rtlCol="0"/>
          <a:lstStyle/>
          <a:p>
            <a:endParaRPr/>
          </a:p>
        </p:txBody>
      </p:sp>
      <p:sp>
        <p:nvSpPr>
          <p:cNvPr id="213" name="object 213"/>
          <p:cNvSpPr/>
          <p:nvPr/>
        </p:nvSpPr>
        <p:spPr>
          <a:xfrm>
            <a:off x="4383247" y="8985158"/>
            <a:ext cx="36830" cy="36830"/>
          </a:xfrm>
          <a:custGeom>
            <a:avLst/>
            <a:gdLst/>
            <a:ahLst/>
            <a:cxnLst/>
            <a:rect l="l" t="t" r="r" b="b"/>
            <a:pathLst>
              <a:path w="36829" h="36829">
                <a:moveTo>
                  <a:pt x="18389" y="0"/>
                </a:moveTo>
                <a:lnTo>
                  <a:pt x="11229" y="1444"/>
                </a:lnTo>
                <a:lnTo>
                  <a:pt x="5384" y="5383"/>
                </a:lnTo>
                <a:lnTo>
                  <a:pt x="1444" y="11224"/>
                </a:lnTo>
                <a:lnTo>
                  <a:pt x="0" y="18376"/>
                </a:lnTo>
                <a:lnTo>
                  <a:pt x="1444" y="25529"/>
                </a:lnTo>
                <a:lnTo>
                  <a:pt x="5384" y="31370"/>
                </a:lnTo>
                <a:lnTo>
                  <a:pt x="11229" y="35309"/>
                </a:lnTo>
                <a:lnTo>
                  <a:pt x="18389" y="36753"/>
                </a:lnTo>
                <a:lnTo>
                  <a:pt x="25541" y="35309"/>
                </a:lnTo>
                <a:lnTo>
                  <a:pt x="31383" y="31370"/>
                </a:lnTo>
                <a:lnTo>
                  <a:pt x="35322" y="25529"/>
                </a:lnTo>
                <a:lnTo>
                  <a:pt x="36766" y="18376"/>
                </a:lnTo>
                <a:lnTo>
                  <a:pt x="35322" y="11224"/>
                </a:lnTo>
                <a:lnTo>
                  <a:pt x="31383" y="5383"/>
                </a:lnTo>
                <a:lnTo>
                  <a:pt x="25541" y="1444"/>
                </a:lnTo>
                <a:lnTo>
                  <a:pt x="18389" y="0"/>
                </a:lnTo>
                <a:close/>
              </a:path>
            </a:pathLst>
          </a:custGeom>
          <a:solidFill>
            <a:srgbClr val="221F1F"/>
          </a:solidFill>
        </p:spPr>
        <p:txBody>
          <a:bodyPr wrap="square" lIns="0" tIns="0" rIns="0" bIns="0" rtlCol="0"/>
          <a:lstStyle/>
          <a:p>
            <a:endParaRPr/>
          </a:p>
        </p:txBody>
      </p:sp>
      <p:sp>
        <p:nvSpPr>
          <p:cNvPr id="214" name="object 214"/>
          <p:cNvSpPr/>
          <p:nvPr/>
        </p:nvSpPr>
        <p:spPr>
          <a:xfrm>
            <a:off x="4858232" y="8984734"/>
            <a:ext cx="36830" cy="36830"/>
          </a:xfrm>
          <a:custGeom>
            <a:avLst/>
            <a:gdLst/>
            <a:ahLst/>
            <a:cxnLst/>
            <a:rect l="l" t="t" r="r" b="b"/>
            <a:pathLst>
              <a:path w="36829" h="36829">
                <a:moveTo>
                  <a:pt x="18389" y="0"/>
                </a:moveTo>
                <a:lnTo>
                  <a:pt x="11229" y="1444"/>
                </a:lnTo>
                <a:lnTo>
                  <a:pt x="5384" y="5383"/>
                </a:lnTo>
                <a:lnTo>
                  <a:pt x="1444" y="11224"/>
                </a:lnTo>
                <a:lnTo>
                  <a:pt x="0" y="18376"/>
                </a:lnTo>
                <a:lnTo>
                  <a:pt x="1444" y="25529"/>
                </a:lnTo>
                <a:lnTo>
                  <a:pt x="5384" y="31370"/>
                </a:lnTo>
                <a:lnTo>
                  <a:pt x="11229" y="35309"/>
                </a:lnTo>
                <a:lnTo>
                  <a:pt x="18389" y="36753"/>
                </a:lnTo>
                <a:lnTo>
                  <a:pt x="25541" y="35309"/>
                </a:lnTo>
                <a:lnTo>
                  <a:pt x="31383" y="31370"/>
                </a:lnTo>
                <a:lnTo>
                  <a:pt x="35322" y="25529"/>
                </a:lnTo>
                <a:lnTo>
                  <a:pt x="36766" y="18376"/>
                </a:lnTo>
                <a:lnTo>
                  <a:pt x="35322" y="11224"/>
                </a:lnTo>
                <a:lnTo>
                  <a:pt x="31383" y="5383"/>
                </a:lnTo>
                <a:lnTo>
                  <a:pt x="25541" y="1444"/>
                </a:lnTo>
                <a:lnTo>
                  <a:pt x="18389" y="0"/>
                </a:lnTo>
                <a:close/>
              </a:path>
            </a:pathLst>
          </a:custGeom>
          <a:solidFill>
            <a:srgbClr val="221F1F"/>
          </a:solidFill>
        </p:spPr>
        <p:txBody>
          <a:bodyPr wrap="square" lIns="0" tIns="0" rIns="0" bIns="0" rtlCol="0"/>
          <a:lstStyle/>
          <a:p>
            <a:endParaRPr/>
          </a:p>
        </p:txBody>
      </p:sp>
      <p:sp>
        <p:nvSpPr>
          <p:cNvPr id="215" name="object 215"/>
          <p:cNvSpPr/>
          <p:nvPr/>
        </p:nvSpPr>
        <p:spPr>
          <a:xfrm>
            <a:off x="4855654" y="9225150"/>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6" name="object 216"/>
          <p:cNvSpPr/>
          <p:nvPr/>
        </p:nvSpPr>
        <p:spPr>
          <a:xfrm>
            <a:off x="5152225" y="8985158"/>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7" name="object 217"/>
          <p:cNvSpPr/>
          <p:nvPr/>
        </p:nvSpPr>
        <p:spPr>
          <a:xfrm>
            <a:off x="5451366" y="8985158"/>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18" name="object 218"/>
          <p:cNvSpPr/>
          <p:nvPr/>
        </p:nvSpPr>
        <p:spPr>
          <a:xfrm>
            <a:off x="5536551" y="8984734"/>
            <a:ext cx="36830" cy="36830"/>
          </a:xfrm>
          <a:custGeom>
            <a:avLst/>
            <a:gdLst/>
            <a:ahLst/>
            <a:cxnLst/>
            <a:rect l="l" t="t" r="r" b="b"/>
            <a:pathLst>
              <a:path w="36829" h="36829">
                <a:moveTo>
                  <a:pt x="18389" y="0"/>
                </a:moveTo>
                <a:lnTo>
                  <a:pt x="11229" y="1444"/>
                </a:lnTo>
                <a:lnTo>
                  <a:pt x="5384" y="5383"/>
                </a:lnTo>
                <a:lnTo>
                  <a:pt x="1444" y="11224"/>
                </a:lnTo>
                <a:lnTo>
                  <a:pt x="0" y="18376"/>
                </a:lnTo>
                <a:lnTo>
                  <a:pt x="1444" y="25529"/>
                </a:lnTo>
                <a:lnTo>
                  <a:pt x="5384" y="31370"/>
                </a:lnTo>
                <a:lnTo>
                  <a:pt x="11229" y="35309"/>
                </a:lnTo>
                <a:lnTo>
                  <a:pt x="18389" y="36753"/>
                </a:lnTo>
                <a:lnTo>
                  <a:pt x="25541" y="35309"/>
                </a:lnTo>
                <a:lnTo>
                  <a:pt x="31383" y="31370"/>
                </a:lnTo>
                <a:lnTo>
                  <a:pt x="35322" y="25529"/>
                </a:lnTo>
                <a:lnTo>
                  <a:pt x="36766" y="18376"/>
                </a:lnTo>
                <a:lnTo>
                  <a:pt x="35322" y="11224"/>
                </a:lnTo>
                <a:lnTo>
                  <a:pt x="31383" y="5383"/>
                </a:lnTo>
                <a:lnTo>
                  <a:pt x="25541" y="1444"/>
                </a:lnTo>
                <a:lnTo>
                  <a:pt x="18389" y="0"/>
                </a:lnTo>
                <a:close/>
              </a:path>
            </a:pathLst>
          </a:custGeom>
          <a:solidFill>
            <a:srgbClr val="221F1F"/>
          </a:solidFill>
        </p:spPr>
        <p:txBody>
          <a:bodyPr wrap="square" lIns="0" tIns="0" rIns="0" bIns="0" rtlCol="0"/>
          <a:lstStyle/>
          <a:p>
            <a:endParaRPr/>
          </a:p>
        </p:txBody>
      </p:sp>
      <p:sp>
        <p:nvSpPr>
          <p:cNvPr id="219" name="object 219"/>
          <p:cNvSpPr/>
          <p:nvPr/>
        </p:nvSpPr>
        <p:spPr>
          <a:xfrm>
            <a:off x="5861036" y="8984734"/>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20" name="object 220"/>
          <p:cNvSpPr/>
          <p:nvPr/>
        </p:nvSpPr>
        <p:spPr>
          <a:xfrm>
            <a:off x="5861036" y="9222554"/>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21" name="object 221"/>
          <p:cNvSpPr/>
          <p:nvPr/>
        </p:nvSpPr>
        <p:spPr>
          <a:xfrm>
            <a:off x="5861589" y="9464398"/>
            <a:ext cx="36830" cy="36830"/>
          </a:xfrm>
          <a:custGeom>
            <a:avLst/>
            <a:gdLst/>
            <a:ahLst/>
            <a:cxnLst/>
            <a:rect l="l" t="t" r="r" b="b"/>
            <a:pathLst>
              <a:path w="36829" h="36829">
                <a:moveTo>
                  <a:pt x="18376" y="0"/>
                </a:moveTo>
                <a:lnTo>
                  <a:pt x="11219" y="1444"/>
                </a:lnTo>
                <a:lnTo>
                  <a:pt x="5378" y="5383"/>
                </a:lnTo>
                <a:lnTo>
                  <a:pt x="1442" y="11224"/>
                </a:lnTo>
                <a:lnTo>
                  <a:pt x="0" y="18376"/>
                </a:lnTo>
                <a:lnTo>
                  <a:pt x="1442" y="25529"/>
                </a:lnTo>
                <a:lnTo>
                  <a:pt x="5378" y="31370"/>
                </a:lnTo>
                <a:lnTo>
                  <a:pt x="11219" y="35309"/>
                </a:lnTo>
                <a:lnTo>
                  <a:pt x="18376" y="36753"/>
                </a:lnTo>
                <a:lnTo>
                  <a:pt x="25529" y="35309"/>
                </a:lnTo>
                <a:lnTo>
                  <a:pt x="31370" y="31370"/>
                </a:lnTo>
                <a:lnTo>
                  <a:pt x="35309" y="25529"/>
                </a:lnTo>
                <a:lnTo>
                  <a:pt x="36753" y="18376"/>
                </a:lnTo>
                <a:lnTo>
                  <a:pt x="35309" y="11224"/>
                </a:lnTo>
                <a:lnTo>
                  <a:pt x="31370" y="5383"/>
                </a:lnTo>
                <a:lnTo>
                  <a:pt x="25529" y="1444"/>
                </a:lnTo>
                <a:lnTo>
                  <a:pt x="18376" y="0"/>
                </a:lnTo>
                <a:close/>
              </a:path>
            </a:pathLst>
          </a:custGeom>
          <a:solidFill>
            <a:srgbClr val="221F1F"/>
          </a:solidFill>
        </p:spPr>
        <p:txBody>
          <a:bodyPr wrap="square" lIns="0" tIns="0" rIns="0" bIns="0" rtlCol="0"/>
          <a:lstStyle/>
          <a:p>
            <a:endParaRPr/>
          </a:p>
        </p:txBody>
      </p:sp>
      <p:sp>
        <p:nvSpPr>
          <p:cNvPr id="222" name="object 222"/>
          <p:cNvSpPr/>
          <p:nvPr/>
        </p:nvSpPr>
        <p:spPr>
          <a:xfrm>
            <a:off x="936273" y="6552245"/>
            <a:ext cx="5651294" cy="1677759"/>
          </a:xfrm>
          <a:prstGeom prst="rect">
            <a:avLst/>
          </a:prstGeom>
          <a:blipFill>
            <a:blip r:embed="rId16" cstate="print"/>
            <a:stretch>
              <a:fillRect/>
            </a:stretch>
          </a:blipFill>
        </p:spPr>
        <p:txBody>
          <a:bodyPr wrap="square" lIns="0" tIns="0" rIns="0" bIns="0" rtlCol="0"/>
          <a:lstStyle/>
          <a:p>
            <a:endParaRPr/>
          </a:p>
        </p:txBody>
      </p:sp>
      <p:sp>
        <p:nvSpPr>
          <p:cNvPr id="223" name="object 223"/>
          <p:cNvSpPr/>
          <p:nvPr/>
        </p:nvSpPr>
        <p:spPr>
          <a:xfrm>
            <a:off x="5873381" y="8228012"/>
            <a:ext cx="12065" cy="17780"/>
          </a:xfrm>
          <a:custGeom>
            <a:avLst/>
            <a:gdLst/>
            <a:ahLst/>
            <a:cxnLst/>
            <a:rect l="l" t="t" r="r" b="b"/>
            <a:pathLst>
              <a:path w="12064" h="17779">
                <a:moveTo>
                  <a:pt x="11798" y="0"/>
                </a:moveTo>
                <a:lnTo>
                  <a:pt x="0" y="25"/>
                </a:lnTo>
                <a:lnTo>
                  <a:pt x="38" y="17729"/>
                </a:lnTo>
                <a:lnTo>
                  <a:pt x="11836" y="17703"/>
                </a:lnTo>
                <a:lnTo>
                  <a:pt x="11798" y="0"/>
                </a:lnTo>
                <a:close/>
              </a:path>
            </a:pathLst>
          </a:custGeom>
          <a:solidFill>
            <a:srgbClr val="FFFFFF"/>
          </a:solidFill>
        </p:spPr>
        <p:txBody>
          <a:bodyPr wrap="square" lIns="0" tIns="0" rIns="0" bIns="0" rtlCol="0"/>
          <a:lstStyle/>
          <a:p>
            <a:endParaRPr/>
          </a:p>
        </p:txBody>
      </p:sp>
      <p:sp>
        <p:nvSpPr>
          <p:cNvPr id="224" name="object 224"/>
          <p:cNvSpPr/>
          <p:nvPr/>
        </p:nvSpPr>
        <p:spPr>
          <a:xfrm>
            <a:off x="5873457" y="8263420"/>
            <a:ext cx="12065" cy="17780"/>
          </a:xfrm>
          <a:custGeom>
            <a:avLst/>
            <a:gdLst/>
            <a:ahLst/>
            <a:cxnLst/>
            <a:rect l="l" t="t" r="r" b="b"/>
            <a:pathLst>
              <a:path w="12064" h="17779">
                <a:moveTo>
                  <a:pt x="11798" y="0"/>
                </a:moveTo>
                <a:lnTo>
                  <a:pt x="0" y="12"/>
                </a:lnTo>
                <a:lnTo>
                  <a:pt x="38" y="17716"/>
                </a:lnTo>
                <a:lnTo>
                  <a:pt x="11836" y="17691"/>
                </a:lnTo>
                <a:lnTo>
                  <a:pt x="11798" y="0"/>
                </a:lnTo>
                <a:close/>
              </a:path>
            </a:pathLst>
          </a:custGeom>
          <a:solidFill>
            <a:srgbClr val="FFFFFF"/>
          </a:solidFill>
        </p:spPr>
        <p:txBody>
          <a:bodyPr wrap="square" lIns="0" tIns="0" rIns="0" bIns="0" rtlCol="0"/>
          <a:lstStyle/>
          <a:p>
            <a:endParaRPr/>
          </a:p>
        </p:txBody>
      </p:sp>
      <p:sp>
        <p:nvSpPr>
          <p:cNvPr id="225" name="object 225"/>
          <p:cNvSpPr/>
          <p:nvPr/>
        </p:nvSpPr>
        <p:spPr>
          <a:xfrm>
            <a:off x="5879630" y="8298815"/>
            <a:ext cx="0" cy="207010"/>
          </a:xfrm>
          <a:custGeom>
            <a:avLst/>
            <a:gdLst/>
            <a:ahLst/>
            <a:cxnLst/>
            <a:rect l="l" t="t" r="r" b="b"/>
            <a:pathLst>
              <a:path h="207009">
                <a:moveTo>
                  <a:pt x="0" y="0"/>
                </a:moveTo>
                <a:lnTo>
                  <a:pt x="0" y="206540"/>
                </a:lnTo>
              </a:path>
            </a:pathLst>
          </a:custGeom>
          <a:ln w="12191">
            <a:solidFill>
              <a:srgbClr val="FFFFFF"/>
            </a:solidFill>
          </a:ln>
        </p:spPr>
        <p:txBody>
          <a:bodyPr wrap="square" lIns="0" tIns="0" rIns="0" bIns="0" rtlCol="0"/>
          <a:lstStyle/>
          <a:p>
            <a:endParaRPr/>
          </a:p>
        </p:txBody>
      </p:sp>
      <p:sp>
        <p:nvSpPr>
          <p:cNvPr id="226" name="object 226"/>
          <p:cNvSpPr/>
          <p:nvPr/>
        </p:nvSpPr>
        <p:spPr>
          <a:xfrm>
            <a:off x="5873953" y="8523033"/>
            <a:ext cx="12065" cy="17780"/>
          </a:xfrm>
          <a:custGeom>
            <a:avLst/>
            <a:gdLst/>
            <a:ahLst/>
            <a:cxnLst/>
            <a:rect l="l" t="t" r="r" b="b"/>
            <a:pathLst>
              <a:path w="12064" h="17779">
                <a:moveTo>
                  <a:pt x="11810" y="0"/>
                </a:moveTo>
                <a:lnTo>
                  <a:pt x="0" y="12"/>
                </a:lnTo>
                <a:lnTo>
                  <a:pt x="38" y="17703"/>
                </a:lnTo>
                <a:lnTo>
                  <a:pt x="11849" y="17691"/>
                </a:lnTo>
                <a:lnTo>
                  <a:pt x="11810" y="0"/>
                </a:lnTo>
                <a:close/>
              </a:path>
            </a:pathLst>
          </a:custGeom>
          <a:solidFill>
            <a:srgbClr val="FFFFFF"/>
          </a:solidFill>
        </p:spPr>
        <p:txBody>
          <a:bodyPr wrap="square" lIns="0" tIns="0" rIns="0" bIns="0" rtlCol="0"/>
          <a:lstStyle/>
          <a:p>
            <a:endParaRPr/>
          </a:p>
        </p:txBody>
      </p:sp>
      <p:sp>
        <p:nvSpPr>
          <p:cNvPr id="227" name="object 227"/>
          <p:cNvSpPr/>
          <p:nvPr/>
        </p:nvSpPr>
        <p:spPr>
          <a:xfrm>
            <a:off x="5874029" y="8558428"/>
            <a:ext cx="12065" cy="17780"/>
          </a:xfrm>
          <a:custGeom>
            <a:avLst/>
            <a:gdLst/>
            <a:ahLst/>
            <a:cxnLst/>
            <a:rect l="l" t="t" r="r" b="b"/>
            <a:pathLst>
              <a:path w="12064" h="17779">
                <a:moveTo>
                  <a:pt x="11811" y="0"/>
                </a:moveTo>
                <a:lnTo>
                  <a:pt x="0" y="12"/>
                </a:lnTo>
                <a:lnTo>
                  <a:pt x="38" y="17716"/>
                </a:lnTo>
                <a:lnTo>
                  <a:pt x="11836" y="17691"/>
                </a:lnTo>
                <a:lnTo>
                  <a:pt x="11811" y="0"/>
                </a:lnTo>
                <a:close/>
              </a:path>
            </a:pathLst>
          </a:custGeom>
          <a:solidFill>
            <a:srgbClr val="FFFFFF"/>
          </a:solidFill>
        </p:spPr>
        <p:txBody>
          <a:bodyPr wrap="square" lIns="0" tIns="0" rIns="0" bIns="0" rtlCol="0"/>
          <a:lstStyle/>
          <a:p>
            <a:endParaRPr/>
          </a:p>
        </p:txBody>
      </p:sp>
      <p:sp>
        <p:nvSpPr>
          <p:cNvPr id="228" name="object 228"/>
          <p:cNvSpPr/>
          <p:nvPr/>
        </p:nvSpPr>
        <p:spPr>
          <a:xfrm>
            <a:off x="5880195" y="8593823"/>
            <a:ext cx="0" cy="207010"/>
          </a:xfrm>
          <a:custGeom>
            <a:avLst/>
            <a:gdLst/>
            <a:ahLst/>
            <a:cxnLst/>
            <a:rect l="l" t="t" r="r" b="b"/>
            <a:pathLst>
              <a:path h="207009">
                <a:moveTo>
                  <a:pt x="0" y="0"/>
                </a:moveTo>
                <a:lnTo>
                  <a:pt x="0" y="206540"/>
                </a:lnTo>
              </a:path>
            </a:pathLst>
          </a:custGeom>
          <a:ln w="12204">
            <a:solidFill>
              <a:srgbClr val="FFFFFF"/>
            </a:solidFill>
          </a:ln>
        </p:spPr>
        <p:txBody>
          <a:bodyPr wrap="square" lIns="0" tIns="0" rIns="0" bIns="0" rtlCol="0"/>
          <a:lstStyle/>
          <a:p>
            <a:endParaRPr/>
          </a:p>
        </p:txBody>
      </p:sp>
      <p:sp>
        <p:nvSpPr>
          <p:cNvPr id="229" name="object 229"/>
          <p:cNvSpPr/>
          <p:nvPr/>
        </p:nvSpPr>
        <p:spPr>
          <a:xfrm>
            <a:off x="5874537" y="8818041"/>
            <a:ext cx="12065" cy="12065"/>
          </a:xfrm>
          <a:custGeom>
            <a:avLst/>
            <a:gdLst/>
            <a:ahLst/>
            <a:cxnLst/>
            <a:rect l="l" t="t" r="r" b="b"/>
            <a:pathLst>
              <a:path w="12064" h="12065">
                <a:moveTo>
                  <a:pt x="11798" y="0"/>
                </a:moveTo>
                <a:lnTo>
                  <a:pt x="0" y="25"/>
                </a:lnTo>
                <a:lnTo>
                  <a:pt x="25" y="11556"/>
                </a:lnTo>
                <a:lnTo>
                  <a:pt x="11823" y="11531"/>
                </a:lnTo>
                <a:lnTo>
                  <a:pt x="11798" y="0"/>
                </a:lnTo>
                <a:close/>
              </a:path>
            </a:pathLst>
          </a:custGeom>
          <a:solidFill>
            <a:srgbClr val="FFFFFF"/>
          </a:solidFill>
        </p:spPr>
        <p:txBody>
          <a:bodyPr wrap="square" lIns="0" tIns="0" rIns="0" bIns="0" rtlCol="0"/>
          <a:lstStyle/>
          <a:p>
            <a:endParaRPr/>
          </a:p>
        </p:txBody>
      </p:sp>
      <p:sp>
        <p:nvSpPr>
          <p:cNvPr id="230" name="object 230"/>
          <p:cNvSpPr/>
          <p:nvPr/>
        </p:nvSpPr>
        <p:spPr>
          <a:xfrm>
            <a:off x="1627164" y="8247683"/>
            <a:ext cx="12065" cy="17780"/>
          </a:xfrm>
          <a:custGeom>
            <a:avLst/>
            <a:gdLst/>
            <a:ahLst/>
            <a:cxnLst/>
            <a:rect l="l" t="t" r="r" b="b"/>
            <a:pathLst>
              <a:path w="12064" h="17779">
                <a:moveTo>
                  <a:pt x="11798" y="0"/>
                </a:moveTo>
                <a:lnTo>
                  <a:pt x="0" y="12"/>
                </a:lnTo>
                <a:lnTo>
                  <a:pt x="38" y="17716"/>
                </a:lnTo>
                <a:lnTo>
                  <a:pt x="11836" y="17691"/>
                </a:lnTo>
                <a:lnTo>
                  <a:pt x="11798" y="0"/>
                </a:lnTo>
                <a:close/>
              </a:path>
            </a:pathLst>
          </a:custGeom>
          <a:solidFill>
            <a:srgbClr val="FFFFFF"/>
          </a:solidFill>
        </p:spPr>
        <p:txBody>
          <a:bodyPr wrap="square" lIns="0" tIns="0" rIns="0" bIns="0" rtlCol="0"/>
          <a:lstStyle/>
          <a:p>
            <a:endParaRPr/>
          </a:p>
        </p:txBody>
      </p:sp>
      <p:sp>
        <p:nvSpPr>
          <p:cNvPr id="231" name="object 231"/>
          <p:cNvSpPr/>
          <p:nvPr/>
        </p:nvSpPr>
        <p:spPr>
          <a:xfrm>
            <a:off x="1633336" y="8283078"/>
            <a:ext cx="0" cy="207010"/>
          </a:xfrm>
          <a:custGeom>
            <a:avLst/>
            <a:gdLst/>
            <a:ahLst/>
            <a:cxnLst/>
            <a:rect l="l" t="t" r="r" b="b"/>
            <a:pathLst>
              <a:path h="207009">
                <a:moveTo>
                  <a:pt x="0" y="0"/>
                </a:moveTo>
                <a:lnTo>
                  <a:pt x="0" y="206540"/>
                </a:lnTo>
              </a:path>
            </a:pathLst>
          </a:custGeom>
          <a:ln w="12192">
            <a:solidFill>
              <a:srgbClr val="FFFFFF"/>
            </a:solidFill>
          </a:ln>
        </p:spPr>
        <p:txBody>
          <a:bodyPr wrap="square" lIns="0" tIns="0" rIns="0" bIns="0" rtlCol="0"/>
          <a:lstStyle/>
          <a:p>
            <a:endParaRPr/>
          </a:p>
        </p:txBody>
      </p:sp>
      <p:sp>
        <p:nvSpPr>
          <p:cNvPr id="232" name="object 232"/>
          <p:cNvSpPr/>
          <p:nvPr/>
        </p:nvSpPr>
        <p:spPr>
          <a:xfrm>
            <a:off x="1627672" y="8507297"/>
            <a:ext cx="12065" cy="17780"/>
          </a:xfrm>
          <a:custGeom>
            <a:avLst/>
            <a:gdLst/>
            <a:ahLst/>
            <a:cxnLst/>
            <a:rect l="l" t="t" r="r" b="b"/>
            <a:pathLst>
              <a:path w="12064" h="17779">
                <a:moveTo>
                  <a:pt x="11798" y="0"/>
                </a:moveTo>
                <a:lnTo>
                  <a:pt x="0" y="25"/>
                </a:lnTo>
                <a:lnTo>
                  <a:pt x="25" y="17716"/>
                </a:lnTo>
                <a:lnTo>
                  <a:pt x="11836" y="17691"/>
                </a:lnTo>
                <a:lnTo>
                  <a:pt x="11798" y="0"/>
                </a:lnTo>
                <a:close/>
              </a:path>
            </a:pathLst>
          </a:custGeom>
          <a:solidFill>
            <a:srgbClr val="FFFFFF"/>
          </a:solidFill>
        </p:spPr>
        <p:txBody>
          <a:bodyPr wrap="square" lIns="0" tIns="0" rIns="0" bIns="0" rtlCol="0"/>
          <a:lstStyle/>
          <a:p>
            <a:endParaRPr/>
          </a:p>
        </p:txBody>
      </p:sp>
      <p:sp>
        <p:nvSpPr>
          <p:cNvPr id="233" name="object 233"/>
          <p:cNvSpPr/>
          <p:nvPr/>
        </p:nvSpPr>
        <p:spPr>
          <a:xfrm>
            <a:off x="1627736" y="8542691"/>
            <a:ext cx="12065" cy="17780"/>
          </a:xfrm>
          <a:custGeom>
            <a:avLst/>
            <a:gdLst/>
            <a:ahLst/>
            <a:cxnLst/>
            <a:rect l="l" t="t" r="r" b="b"/>
            <a:pathLst>
              <a:path w="12064" h="17779">
                <a:moveTo>
                  <a:pt x="11810" y="0"/>
                </a:moveTo>
                <a:lnTo>
                  <a:pt x="0" y="25"/>
                </a:lnTo>
                <a:lnTo>
                  <a:pt x="38" y="17729"/>
                </a:lnTo>
                <a:lnTo>
                  <a:pt x="11849" y="17703"/>
                </a:lnTo>
                <a:lnTo>
                  <a:pt x="11810" y="0"/>
                </a:lnTo>
                <a:close/>
              </a:path>
            </a:pathLst>
          </a:custGeom>
          <a:solidFill>
            <a:srgbClr val="FFFFFF"/>
          </a:solidFill>
        </p:spPr>
        <p:txBody>
          <a:bodyPr wrap="square" lIns="0" tIns="0" rIns="0" bIns="0" rtlCol="0"/>
          <a:lstStyle/>
          <a:p>
            <a:endParaRPr/>
          </a:p>
        </p:txBody>
      </p:sp>
      <p:sp>
        <p:nvSpPr>
          <p:cNvPr id="234" name="object 234"/>
          <p:cNvSpPr/>
          <p:nvPr/>
        </p:nvSpPr>
        <p:spPr>
          <a:xfrm>
            <a:off x="1633902" y="8578099"/>
            <a:ext cx="0" cy="207010"/>
          </a:xfrm>
          <a:custGeom>
            <a:avLst/>
            <a:gdLst/>
            <a:ahLst/>
            <a:cxnLst/>
            <a:rect l="l" t="t" r="r" b="b"/>
            <a:pathLst>
              <a:path h="207009">
                <a:moveTo>
                  <a:pt x="0" y="0"/>
                </a:moveTo>
                <a:lnTo>
                  <a:pt x="0" y="206527"/>
                </a:lnTo>
              </a:path>
            </a:pathLst>
          </a:custGeom>
          <a:ln w="12204">
            <a:solidFill>
              <a:srgbClr val="FFFFFF"/>
            </a:solidFill>
          </a:ln>
        </p:spPr>
        <p:txBody>
          <a:bodyPr wrap="square" lIns="0" tIns="0" rIns="0" bIns="0" rtlCol="0"/>
          <a:lstStyle/>
          <a:p>
            <a:endParaRPr/>
          </a:p>
        </p:txBody>
      </p:sp>
      <p:sp>
        <p:nvSpPr>
          <p:cNvPr id="235" name="object 235"/>
          <p:cNvSpPr/>
          <p:nvPr/>
        </p:nvSpPr>
        <p:spPr>
          <a:xfrm>
            <a:off x="1628244" y="8802305"/>
            <a:ext cx="12065" cy="12065"/>
          </a:xfrm>
          <a:custGeom>
            <a:avLst/>
            <a:gdLst/>
            <a:ahLst/>
            <a:cxnLst/>
            <a:rect l="l" t="t" r="r" b="b"/>
            <a:pathLst>
              <a:path w="12064" h="12065">
                <a:moveTo>
                  <a:pt x="11798" y="0"/>
                </a:moveTo>
                <a:lnTo>
                  <a:pt x="0" y="25"/>
                </a:lnTo>
                <a:lnTo>
                  <a:pt x="25" y="11556"/>
                </a:lnTo>
                <a:lnTo>
                  <a:pt x="11823" y="11531"/>
                </a:lnTo>
                <a:lnTo>
                  <a:pt x="11798" y="0"/>
                </a:lnTo>
                <a:close/>
              </a:path>
            </a:pathLst>
          </a:custGeom>
          <a:solidFill>
            <a:srgbClr val="FFFFFF"/>
          </a:solidFill>
        </p:spPr>
        <p:txBody>
          <a:bodyPr wrap="square" lIns="0" tIns="0" rIns="0" bIns="0" rtlCol="0"/>
          <a:lstStyle/>
          <a:p>
            <a:endParaRPr/>
          </a:p>
        </p:txBody>
      </p:sp>
      <p:sp>
        <p:nvSpPr>
          <p:cNvPr id="236" name="object 236"/>
          <p:cNvSpPr txBox="1"/>
          <p:nvPr/>
        </p:nvSpPr>
        <p:spPr>
          <a:xfrm>
            <a:off x="1657722" y="5756359"/>
            <a:ext cx="4323715"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55" dirty="0">
                <a:solidFill>
                  <a:srgbClr val="231F20"/>
                </a:solidFill>
                <a:latin typeface="Arial"/>
                <a:cs typeface="Arial"/>
              </a:rPr>
              <a:t>G-G:</a:t>
            </a:r>
            <a:r>
              <a:rPr sz="1150" b="1" spc="140" dirty="0">
                <a:solidFill>
                  <a:srgbClr val="231F20"/>
                </a:solidFill>
                <a:latin typeface="Arial"/>
                <a:cs typeface="Arial"/>
              </a:rPr>
              <a:t> </a:t>
            </a:r>
            <a:r>
              <a:rPr sz="1150" b="1" spc="25" dirty="0">
                <a:solidFill>
                  <a:srgbClr val="231F20"/>
                </a:solidFill>
                <a:latin typeface="Arial"/>
                <a:cs typeface="Arial"/>
              </a:rPr>
              <a:t>15th</a:t>
            </a:r>
            <a:r>
              <a:rPr sz="1150" b="1" spc="-90" dirty="0">
                <a:solidFill>
                  <a:srgbClr val="231F20"/>
                </a:solidFill>
                <a:latin typeface="Arial"/>
                <a:cs typeface="Arial"/>
              </a:rPr>
              <a:t> </a:t>
            </a:r>
            <a:r>
              <a:rPr sz="1150" b="1" spc="-5" dirty="0">
                <a:solidFill>
                  <a:srgbClr val="231F20"/>
                </a:solidFill>
                <a:latin typeface="Arial"/>
                <a:cs typeface="Arial"/>
              </a:rPr>
              <a:t>Street</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45" dirty="0">
                <a:solidFill>
                  <a:srgbClr val="231F20"/>
                </a:solidFill>
                <a:latin typeface="Arial"/>
                <a:cs typeface="Arial"/>
              </a:rPr>
              <a:t>East</a:t>
            </a:r>
            <a:r>
              <a:rPr sz="1150" b="1" spc="-90" dirty="0">
                <a:solidFill>
                  <a:srgbClr val="231F20"/>
                </a:solidFill>
                <a:latin typeface="Arial"/>
                <a:cs typeface="Arial"/>
              </a:rPr>
              <a:t> </a:t>
            </a:r>
            <a:r>
              <a:rPr sz="1150" b="1" spc="-30" dirty="0">
                <a:solidFill>
                  <a:srgbClr val="231F20"/>
                </a:solidFill>
                <a:latin typeface="Arial"/>
                <a:cs typeface="Arial"/>
              </a:rPr>
              <a:t>(West</a:t>
            </a:r>
            <a:r>
              <a:rPr sz="1150" b="1" spc="-90" dirty="0">
                <a:solidFill>
                  <a:srgbClr val="231F20"/>
                </a:solidFill>
                <a:latin typeface="Arial"/>
                <a:cs typeface="Arial"/>
              </a:rPr>
              <a:t> </a:t>
            </a:r>
            <a:r>
              <a:rPr sz="1150" b="1" spc="5" dirty="0">
                <a:solidFill>
                  <a:srgbClr val="231F20"/>
                </a:solidFill>
                <a:latin typeface="Arial"/>
                <a:cs typeface="Arial"/>
              </a:rPr>
              <a:t>of</a:t>
            </a:r>
            <a:r>
              <a:rPr sz="1150" b="1" spc="-90" dirty="0">
                <a:solidFill>
                  <a:srgbClr val="231F20"/>
                </a:solidFill>
                <a:latin typeface="Arial"/>
                <a:cs typeface="Arial"/>
              </a:rPr>
              <a:t> </a:t>
            </a:r>
            <a:r>
              <a:rPr sz="1150" b="1" spc="-40" dirty="0">
                <a:solidFill>
                  <a:srgbClr val="231F20"/>
                </a:solidFill>
                <a:latin typeface="Arial"/>
                <a:cs typeface="Arial"/>
              </a:rPr>
              <a:t>Red</a:t>
            </a:r>
            <a:r>
              <a:rPr sz="1150" b="1" spc="-90" dirty="0">
                <a:solidFill>
                  <a:srgbClr val="231F20"/>
                </a:solidFill>
                <a:latin typeface="Arial"/>
                <a:cs typeface="Arial"/>
              </a:rPr>
              <a:t> </a:t>
            </a:r>
            <a:r>
              <a:rPr sz="1150" b="1" spc="-20" dirty="0">
                <a:solidFill>
                  <a:srgbClr val="231F20"/>
                </a:solidFill>
                <a:latin typeface="Arial"/>
                <a:cs typeface="Arial"/>
              </a:rPr>
              <a:t>River</a:t>
            </a:r>
            <a:r>
              <a:rPr sz="1150" b="1" spc="-90" dirty="0">
                <a:solidFill>
                  <a:srgbClr val="231F20"/>
                </a:solidFill>
                <a:latin typeface="Arial"/>
                <a:cs typeface="Arial"/>
              </a:rPr>
              <a:t> </a:t>
            </a:r>
            <a:r>
              <a:rPr sz="1150" b="1" spc="-5" dirty="0">
                <a:solidFill>
                  <a:srgbClr val="231F20"/>
                </a:solidFill>
                <a:latin typeface="Arial"/>
                <a:cs typeface="Arial"/>
              </a:rPr>
              <a:t>Street)</a:t>
            </a:r>
            <a:endParaRPr sz="1150">
              <a:latin typeface="Arial"/>
              <a:cs typeface="Arial"/>
            </a:endParaRPr>
          </a:p>
        </p:txBody>
      </p:sp>
      <p:sp>
        <p:nvSpPr>
          <p:cNvPr id="237" name="object 237"/>
          <p:cNvSpPr/>
          <p:nvPr/>
        </p:nvSpPr>
        <p:spPr>
          <a:xfrm>
            <a:off x="1676679" y="1543710"/>
            <a:ext cx="4119879" cy="2509520"/>
          </a:xfrm>
          <a:custGeom>
            <a:avLst/>
            <a:gdLst/>
            <a:ahLst/>
            <a:cxnLst/>
            <a:rect l="l" t="t" r="r" b="b"/>
            <a:pathLst>
              <a:path w="4119879" h="2509520">
                <a:moveTo>
                  <a:pt x="0" y="2509139"/>
                </a:moveTo>
                <a:lnTo>
                  <a:pt x="4119372" y="2509139"/>
                </a:lnTo>
                <a:lnTo>
                  <a:pt x="4119372" y="0"/>
                </a:lnTo>
                <a:lnTo>
                  <a:pt x="0" y="0"/>
                </a:lnTo>
                <a:lnTo>
                  <a:pt x="0" y="2509139"/>
                </a:lnTo>
                <a:close/>
              </a:path>
            </a:pathLst>
          </a:custGeom>
          <a:solidFill>
            <a:srgbClr val="DEE9ED"/>
          </a:solidFill>
        </p:spPr>
        <p:txBody>
          <a:bodyPr wrap="square" lIns="0" tIns="0" rIns="0" bIns="0" rtlCol="0"/>
          <a:lstStyle/>
          <a:p>
            <a:endParaRPr/>
          </a:p>
        </p:txBody>
      </p:sp>
      <p:sp>
        <p:nvSpPr>
          <p:cNvPr id="238" name="object 238"/>
          <p:cNvSpPr/>
          <p:nvPr/>
        </p:nvSpPr>
        <p:spPr>
          <a:xfrm>
            <a:off x="1676679" y="3576027"/>
            <a:ext cx="634365" cy="894080"/>
          </a:xfrm>
          <a:custGeom>
            <a:avLst/>
            <a:gdLst/>
            <a:ahLst/>
            <a:cxnLst/>
            <a:rect l="l" t="t" r="r" b="b"/>
            <a:pathLst>
              <a:path w="634364" h="894079">
                <a:moveTo>
                  <a:pt x="0" y="893610"/>
                </a:moveTo>
                <a:lnTo>
                  <a:pt x="633793" y="893610"/>
                </a:lnTo>
                <a:lnTo>
                  <a:pt x="633793" y="0"/>
                </a:lnTo>
                <a:lnTo>
                  <a:pt x="0" y="0"/>
                </a:lnTo>
                <a:lnTo>
                  <a:pt x="0" y="893610"/>
                </a:lnTo>
                <a:close/>
              </a:path>
            </a:pathLst>
          </a:custGeom>
          <a:solidFill>
            <a:srgbClr val="5C6466"/>
          </a:solidFill>
        </p:spPr>
        <p:txBody>
          <a:bodyPr wrap="square" lIns="0" tIns="0" rIns="0" bIns="0" rtlCol="0"/>
          <a:lstStyle/>
          <a:p>
            <a:endParaRPr/>
          </a:p>
        </p:txBody>
      </p:sp>
      <p:sp>
        <p:nvSpPr>
          <p:cNvPr id="239" name="object 239"/>
          <p:cNvSpPr/>
          <p:nvPr/>
        </p:nvSpPr>
        <p:spPr>
          <a:xfrm>
            <a:off x="4761801" y="3572878"/>
            <a:ext cx="1223645" cy="897255"/>
          </a:xfrm>
          <a:custGeom>
            <a:avLst/>
            <a:gdLst/>
            <a:ahLst/>
            <a:cxnLst/>
            <a:rect l="l" t="t" r="r" b="b"/>
            <a:pathLst>
              <a:path w="1223645" h="897254">
                <a:moveTo>
                  <a:pt x="0" y="896759"/>
                </a:moveTo>
                <a:lnTo>
                  <a:pt x="1223556" y="896759"/>
                </a:lnTo>
                <a:lnTo>
                  <a:pt x="1223556" y="0"/>
                </a:lnTo>
                <a:lnTo>
                  <a:pt x="0" y="0"/>
                </a:lnTo>
                <a:lnTo>
                  <a:pt x="0" y="896759"/>
                </a:lnTo>
                <a:close/>
              </a:path>
            </a:pathLst>
          </a:custGeom>
          <a:solidFill>
            <a:srgbClr val="5C6466"/>
          </a:solidFill>
        </p:spPr>
        <p:txBody>
          <a:bodyPr wrap="square" lIns="0" tIns="0" rIns="0" bIns="0" rtlCol="0"/>
          <a:lstStyle/>
          <a:p>
            <a:endParaRPr/>
          </a:p>
        </p:txBody>
      </p:sp>
      <p:sp>
        <p:nvSpPr>
          <p:cNvPr id="240" name="object 240"/>
          <p:cNvSpPr/>
          <p:nvPr/>
        </p:nvSpPr>
        <p:spPr>
          <a:xfrm>
            <a:off x="2310472" y="3569576"/>
            <a:ext cx="285115" cy="900430"/>
          </a:xfrm>
          <a:custGeom>
            <a:avLst/>
            <a:gdLst/>
            <a:ahLst/>
            <a:cxnLst/>
            <a:rect l="l" t="t" r="r" b="b"/>
            <a:pathLst>
              <a:path w="285114" h="900429">
                <a:moveTo>
                  <a:pt x="0" y="900061"/>
                </a:moveTo>
                <a:lnTo>
                  <a:pt x="284911" y="900061"/>
                </a:lnTo>
                <a:lnTo>
                  <a:pt x="284911" y="0"/>
                </a:lnTo>
                <a:lnTo>
                  <a:pt x="0" y="0"/>
                </a:lnTo>
                <a:lnTo>
                  <a:pt x="0" y="900061"/>
                </a:lnTo>
                <a:close/>
              </a:path>
            </a:pathLst>
          </a:custGeom>
          <a:solidFill>
            <a:srgbClr val="5C6466"/>
          </a:solidFill>
        </p:spPr>
        <p:txBody>
          <a:bodyPr wrap="square" lIns="0" tIns="0" rIns="0" bIns="0" rtlCol="0"/>
          <a:lstStyle/>
          <a:p>
            <a:endParaRPr/>
          </a:p>
        </p:txBody>
      </p:sp>
      <p:sp>
        <p:nvSpPr>
          <p:cNvPr id="241" name="object 241"/>
          <p:cNvSpPr/>
          <p:nvPr/>
        </p:nvSpPr>
        <p:spPr>
          <a:xfrm>
            <a:off x="2595384" y="3565893"/>
            <a:ext cx="264160" cy="904240"/>
          </a:xfrm>
          <a:custGeom>
            <a:avLst/>
            <a:gdLst/>
            <a:ahLst/>
            <a:cxnLst/>
            <a:rect l="l" t="t" r="r" b="b"/>
            <a:pathLst>
              <a:path w="264160" h="904239">
                <a:moveTo>
                  <a:pt x="0" y="903744"/>
                </a:moveTo>
                <a:lnTo>
                  <a:pt x="263588" y="903744"/>
                </a:lnTo>
                <a:lnTo>
                  <a:pt x="263588" y="0"/>
                </a:lnTo>
                <a:lnTo>
                  <a:pt x="0" y="0"/>
                </a:lnTo>
                <a:lnTo>
                  <a:pt x="0" y="903744"/>
                </a:lnTo>
                <a:close/>
              </a:path>
            </a:pathLst>
          </a:custGeom>
          <a:solidFill>
            <a:srgbClr val="5C6466"/>
          </a:solidFill>
        </p:spPr>
        <p:txBody>
          <a:bodyPr wrap="square" lIns="0" tIns="0" rIns="0" bIns="0" rtlCol="0"/>
          <a:lstStyle/>
          <a:p>
            <a:endParaRPr/>
          </a:p>
        </p:txBody>
      </p:sp>
      <p:sp>
        <p:nvSpPr>
          <p:cNvPr id="242" name="object 242"/>
          <p:cNvSpPr/>
          <p:nvPr/>
        </p:nvSpPr>
        <p:spPr>
          <a:xfrm>
            <a:off x="2731833" y="3605174"/>
            <a:ext cx="2554605" cy="864869"/>
          </a:xfrm>
          <a:custGeom>
            <a:avLst/>
            <a:gdLst/>
            <a:ahLst/>
            <a:cxnLst/>
            <a:rect l="l" t="t" r="r" b="b"/>
            <a:pathLst>
              <a:path w="2554604" h="864870">
                <a:moveTo>
                  <a:pt x="0" y="864463"/>
                </a:moveTo>
                <a:lnTo>
                  <a:pt x="2554376" y="864463"/>
                </a:lnTo>
                <a:lnTo>
                  <a:pt x="2554376" y="0"/>
                </a:lnTo>
                <a:lnTo>
                  <a:pt x="0" y="0"/>
                </a:lnTo>
                <a:lnTo>
                  <a:pt x="0" y="864463"/>
                </a:lnTo>
                <a:close/>
              </a:path>
            </a:pathLst>
          </a:custGeom>
          <a:solidFill>
            <a:srgbClr val="5C6466"/>
          </a:solidFill>
        </p:spPr>
        <p:txBody>
          <a:bodyPr wrap="square" lIns="0" tIns="0" rIns="0" bIns="0" rtlCol="0"/>
          <a:lstStyle/>
          <a:p>
            <a:endParaRPr/>
          </a:p>
        </p:txBody>
      </p:sp>
      <p:sp>
        <p:nvSpPr>
          <p:cNvPr id="243" name="object 243"/>
          <p:cNvSpPr/>
          <p:nvPr/>
        </p:nvSpPr>
        <p:spPr>
          <a:xfrm>
            <a:off x="2631668" y="3593376"/>
            <a:ext cx="181610" cy="433705"/>
          </a:xfrm>
          <a:custGeom>
            <a:avLst/>
            <a:gdLst/>
            <a:ahLst/>
            <a:cxnLst/>
            <a:rect l="l" t="t" r="r" b="b"/>
            <a:pathLst>
              <a:path w="181610" h="433704">
                <a:moveTo>
                  <a:pt x="181521" y="433171"/>
                </a:moveTo>
                <a:lnTo>
                  <a:pt x="0" y="433171"/>
                </a:lnTo>
                <a:lnTo>
                  <a:pt x="0" y="0"/>
                </a:lnTo>
                <a:lnTo>
                  <a:pt x="181521" y="0"/>
                </a:lnTo>
                <a:lnTo>
                  <a:pt x="181521" y="433171"/>
                </a:lnTo>
                <a:close/>
              </a:path>
            </a:pathLst>
          </a:custGeom>
          <a:ln w="3175">
            <a:solidFill>
              <a:srgbClr val="FFFFFF"/>
            </a:solidFill>
          </a:ln>
        </p:spPr>
        <p:txBody>
          <a:bodyPr wrap="square" lIns="0" tIns="0" rIns="0" bIns="0" rtlCol="0"/>
          <a:lstStyle/>
          <a:p>
            <a:endParaRPr/>
          </a:p>
        </p:txBody>
      </p:sp>
      <p:sp>
        <p:nvSpPr>
          <p:cNvPr id="244" name="object 244"/>
          <p:cNvSpPr/>
          <p:nvPr/>
        </p:nvSpPr>
        <p:spPr>
          <a:xfrm>
            <a:off x="4814152" y="3592796"/>
            <a:ext cx="181610" cy="433705"/>
          </a:xfrm>
          <a:custGeom>
            <a:avLst/>
            <a:gdLst/>
            <a:ahLst/>
            <a:cxnLst/>
            <a:rect l="l" t="t" r="r" b="b"/>
            <a:pathLst>
              <a:path w="181610" h="433704">
                <a:moveTo>
                  <a:pt x="181521" y="433171"/>
                </a:moveTo>
                <a:lnTo>
                  <a:pt x="0" y="433171"/>
                </a:lnTo>
                <a:lnTo>
                  <a:pt x="0" y="0"/>
                </a:lnTo>
                <a:lnTo>
                  <a:pt x="181521" y="0"/>
                </a:lnTo>
                <a:lnTo>
                  <a:pt x="181521" y="433171"/>
                </a:lnTo>
                <a:close/>
              </a:path>
            </a:pathLst>
          </a:custGeom>
          <a:ln w="3175">
            <a:solidFill>
              <a:srgbClr val="FFFFFF"/>
            </a:solidFill>
          </a:ln>
        </p:spPr>
        <p:txBody>
          <a:bodyPr wrap="square" lIns="0" tIns="0" rIns="0" bIns="0" rtlCol="0"/>
          <a:lstStyle/>
          <a:p>
            <a:endParaRPr/>
          </a:p>
        </p:txBody>
      </p:sp>
      <p:sp>
        <p:nvSpPr>
          <p:cNvPr id="245" name="object 245"/>
          <p:cNvSpPr/>
          <p:nvPr/>
        </p:nvSpPr>
        <p:spPr>
          <a:xfrm>
            <a:off x="2063805" y="3578683"/>
            <a:ext cx="1905" cy="874394"/>
          </a:xfrm>
          <a:custGeom>
            <a:avLst/>
            <a:gdLst/>
            <a:ahLst/>
            <a:cxnLst/>
            <a:rect l="l" t="t" r="r" b="b"/>
            <a:pathLst>
              <a:path w="1905" h="874395">
                <a:moveTo>
                  <a:pt x="0" y="0"/>
                </a:moveTo>
                <a:lnTo>
                  <a:pt x="1689" y="874369"/>
                </a:lnTo>
              </a:path>
            </a:pathLst>
          </a:custGeom>
          <a:ln w="12318">
            <a:solidFill>
              <a:srgbClr val="FFFFFF"/>
            </a:solidFill>
            <a:prstDash val="lgDashDot"/>
          </a:ln>
        </p:spPr>
        <p:txBody>
          <a:bodyPr wrap="square" lIns="0" tIns="0" rIns="0" bIns="0" rtlCol="0"/>
          <a:lstStyle/>
          <a:p>
            <a:endParaRPr/>
          </a:p>
        </p:txBody>
      </p:sp>
      <p:sp>
        <p:nvSpPr>
          <p:cNvPr id="246" name="object 246"/>
          <p:cNvSpPr/>
          <p:nvPr/>
        </p:nvSpPr>
        <p:spPr>
          <a:xfrm>
            <a:off x="5554255" y="1543710"/>
            <a:ext cx="43815" cy="121920"/>
          </a:xfrm>
          <a:custGeom>
            <a:avLst/>
            <a:gdLst/>
            <a:ahLst/>
            <a:cxnLst/>
            <a:rect l="l" t="t" r="r" b="b"/>
            <a:pathLst>
              <a:path w="43814" h="121919">
                <a:moveTo>
                  <a:pt x="0" y="121627"/>
                </a:moveTo>
                <a:lnTo>
                  <a:pt x="43268" y="121627"/>
                </a:lnTo>
                <a:lnTo>
                  <a:pt x="43268" y="0"/>
                </a:lnTo>
                <a:lnTo>
                  <a:pt x="0" y="0"/>
                </a:lnTo>
                <a:lnTo>
                  <a:pt x="0" y="121627"/>
                </a:lnTo>
                <a:close/>
              </a:path>
            </a:pathLst>
          </a:custGeom>
          <a:solidFill>
            <a:srgbClr val="F6F0D6"/>
          </a:solidFill>
        </p:spPr>
        <p:txBody>
          <a:bodyPr wrap="square" lIns="0" tIns="0" rIns="0" bIns="0" rtlCol="0"/>
          <a:lstStyle/>
          <a:p>
            <a:endParaRPr/>
          </a:p>
        </p:txBody>
      </p:sp>
      <p:sp>
        <p:nvSpPr>
          <p:cNvPr id="247" name="object 247"/>
          <p:cNvSpPr/>
          <p:nvPr/>
        </p:nvSpPr>
        <p:spPr>
          <a:xfrm>
            <a:off x="5554248" y="1480776"/>
            <a:ext cx="43815" cy="184785"/>
          </a:xfrm>
          <a:custGeom>
            <a:avLst/>
            <a:gdLst/>
            <a:ahLst/>
            <a:cxnLst/>
            <a:rect l="l" t="t" r="r" b="b"/>
            <a:pathLst>
              <a:path w="43814" h="184785">
                <a:moveTo>
                  <a:pt x="43268" y="184569"/>
                </a:moveTo>
                <a:lnTo>
                  <a:pt x="0" y="184569"/>
                </a:lnTo>
                <a:lnTo>
                  <a:pt x="0" y="0"/>
                </a:lnTo>
                <a:lnTo>
                  <a:pt x="43268" y="0"/>
                </a:lnTo>
                <a:lnTo>
                  <a:pt x="43268" y="184569"/>
                </a:lnTo>
                <a:close/>
              </a:path>
            </a:pathLst>
          </a:custGeom>
          <a:ln w="3175">
            <a:solidFill>
              <a:srgbClr val="231F20"/>
            </a:solidFill>
          </a:ln>
        </p:spPr>
        <p:txBody>
          <a:bodyPr wrap="square" lIns="0" tIns="0" rIns="0" bIns="0" rtlCol="0"/>
          <a:lstStyle/>
          <a:p>
            <a:endParaRPr/>
          </a:p>
        </p:txBody>
      </p:sp>
      <p:sp>
        <p:nvSpPr>
          <p:cNvPr id="248" name="object 248"/>
          <p:cNvSpPr/>
          <p:nvPr/>
        </p:nvSpPr>
        <p:spPr>
          <a:xfrm>
            <a:off x="5597525" y="1543710"/>
            <a:ext cx="12065" cy="121920"/>
          </a:xfrm>
          <a:custGeom>
            <a:avLst/>
            <a:gdLst/>
            <a:ahLst/>
            <a:cxnLst/>
            <a:rect l="l" t="t" r="r" b="b"/>
            <a:pathLst>
              <a:path w="12064" h="121919">
                <a:moveTo>
                  <a:pt x="0" y="121627"/>
                </a:moveTo>
                <a:lnTo>
                  <a:pt x="11887" y="121627"/>
                </a:lnTo>
                <a:lnTo>
                  <a:pt x="11887" y="0"/>
                </a:lnTo>
                <a:lnTo>
                  <a:pt x="0" y="0"/>
                </a:lnTo>
                <a:lnTo>
                  <a:pt x="0" y="121627"/>
                </a:lnTo>
                <a:close/>
              </a:path>
            </a:pathLst>
          </a:custGeom>
          <a:solidFill>
            <a:srgbClr val="FFFFFF"/>
          </a:solidFill>
        </p:spPr>
        <p:txBody>
          <a:bodyPr wrap="square" lIns="0" tIns="0" rIns="0" bIns="0" rtlCol="0"/>
          <a:lstStyle/>
          <a:p>
            <a:endParaRPr/>
          </a:p>
        </p:txBody>
      </p:sp>
      <p:sp>
        <p:nvSpPr>
          <p:cNvPr id="249" name="object 249"/>
          <p:cNvSpPr/>
          <p:nvPr/>
        </p:nvSpPr>
        <p:spPr>
          <a:xfrm>
            <a:off x="5596749" y="1543710"/>
            <a:ext cx="12700" cy="122555"/>
          </a:xfrm>
          <a:custGeom>
            <a:avLst/>
            <a:gdLst/>
            <a:ahLst/>
            <a:cxnLst/>
            <a:rect l="l" t="t" r="r" b="b"/>
            <a:pathLst>
              <a:path w="12700" h="122555">
                <a:moveTo>
                  <a:pt x="0" y="122403"/>
                </a:moveTo>
                <a:lnTo>
                  <a:pt x="12663" y="122403"/>
                </a:lnTo>
                <a:lnTo>
                  <a:pt x="12663" y="0"/>
                </a:lnTo>
                <a:lnTo>
                  <a:pt x="0" y="0"/>
                </a:lnTo>
                <a:lnTo>
                  <a:pt x="0" y="122403"/>
                </a:lnTo>
                <a:close/>
              </a:path>
            </a:pathLst>
          </a:custGeom>
          <a:solidFill>
            <a:srgbClr val="231F20"/>
          </a:solidFill>
        </p:spPr>
        <p:txBody>
          <a:bodyPr wrap="square" lIns="0" tIns="0" rIns="0" bIns="0" rtlCol="0"/>
          <a:lstStyle/>
          <a:p>
            <a:endParaRPr/>
          </a:p>
        </p:txBody>
      </p:sp>
      <p:sp>
        <p:nvSpPr>
          <p:cNvPr id="250" name="object 250"/>
          <p:cNvSpPr/>
          <p:nvPr/>
        </p:nvSpPr>
        <p:spPr>
          <a:xfrm>
            <a:off x="5609412" y="1543710"/>
            <a:ext cx="376555" cy="260350"/>
          </a:xfrm>
          <a:custGeom>
            <a:avLst/>
            <a:gdLst/>
            <a:ahLst/>
            <a:cxnLst/>
            <a:rect l="l" t="t" r="r" b="b"/>
            <a:pathLst>
              <a:path w="376554" h="260350">
                <a:moveTo>
                  <a:pt x="0" y="260235"/>
                </a:moveTo>
                <a:lnTo>
                  <a:pt x="375945" y="260235"/>
                </a:lnTo>
                <a:lnTo>
                  <a:pt x="375945" y="0"/>
                </a:lnTo>
                <a:lnTo>
                  <a:pt x="0" y="0"/>
                </a:lnTo>
                <a:lnTo>
                  <a:pt x="0" y="260235"/>
                </a:lnTo>
                <a:close/>
              </a:path>
            </a:pathLst>
          </a:custGeom>
          <a:solidFill>
            <a:srgbClr val="F4EDD4"/>
          </a:solidFill>
        </p:spPr>
        <p:txBody>
          <a:bodyPr wrap="square" lIns="0" tIns="0" rIns="0" bIns="0" rtlCol="0"/>
          <a:lstStyle/>
          <a:p>
            <a:endParaRPr/>
          </a:p>
        </p:txBody>
      </p:sp>
      <p:sp>
        <p:nvSpPr>
          <p:cNvPr id="251" name="object 251"/>
          <p:cNvSpPr/>
          <p:nvPr/>
        </p:nvSpPr>
        <p:spPr>
          <a:xfrm>
            <a:off x="5609405" y="1459937"/>
            <a:ext cx="1144270" cy="344170"/>
          </a:xfrm>
          <a:custGeom>
            <a:avLst/>
            <a:gdLst/>
            <a:ahLst/>
            <a:cxnLst/>
            <a:rect l="l" t="t" r="r" b="b"/>
            <a:pathLst>
              <a:path w="1144270" h="344169">
                <a:moveTo>
                  <a:pt x="1143806" y="344004"/>
                </a:moveTo>
                <a:lnTo>
                  <a:pt x="0" y="344004"/>
                </a:lnTo>
                <a:lnTo>
                  <a:pt x="0" y="0"/>
                </a:lnTo>
                <a:lnTo>
                  <a:pt x="1143806" y="0"/>
                </a:lnTo>
              </a:path>
            </a:pathLst>
          </a:custGeom>
          <a:ln w="3175">
            <a:solidFill>
              <a:srgbClr val="231F20"/>
            </a:solidFill>
          </a:ln>
        </p:spPr>
        <p:txBody>
          <a:bodyPr wrap="square" lIns="0" tIns="0" rIns="0" bIns="0" rtlCol="0"/>
          <a:lstStyle/>
          <a:p>
            <a:endParaRPr/>
          </a:p>
        </p:txBody>
      </p:sp>
      <p:sp>
        <p:nvSpPr>
          <p:cNvPr id="252" name="object 252"/>
          <p:cNvSpPr/>
          <p:nvPr/>
        </p:nvSpPr>
        <p:spPr>
          <a:xfrm>
            <a:off x="5554255" y="1939582"/>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solidFill>
            <a:srgbClr val="F6F0D6"/>
          </a:solidFill>
        </p:spPr>
        <p:txBody>
          <a:bodyPr wrap="square" lIns="0" tIns="0" rIns="0" bIns="0" rtlCol="0"/>
          <a:lstStyle/>
          <a:p>
            <a:endParaRPr/>
          </a:p>
        </p:txBody>
      </p:sp>
      <p:sp>
        <p:nvSpPr>
          <p:cNvPr id="253" name="object 253"/>
          <p:cNvSpPr/>
          <p:nvPr/>
        </p:nvSpPr>
        <p:spPr>
          <a:xfrm>
            <a:off x="5554248" y="1939578"/>
            <a:ext cx="43815" cy="184785"/>
          </a:xfrm>
          <a:custGeom>
            <a:avLst/>
            <a:gdLst/>
            <a:ahLst/>
            <a:cxnLst/>
            <a:rect l="l" t="t" r="r" b="b"/>
            <a:pathLst>
              <a:path w="43814" h="184785">
                <a:moveTo>
                  <a:pt x="43268" y="184569"/>
                </a:moveTo>
                <a:lnTo>
                  <a:pt x="0" y="184569"/>
                </a:lnTo>
                <a:lnTo>
                  <a:pt x="0" y="0"/>
                </a:lnTo>
                <a:lnTo>
                  <a:pt x="43268" y="0"/>
                </a:lnTo>
                <a:lnTo>
                  <a:pt x="43268" y="184569"/>
                </a:lnTo>
                <a:close/>
              </a:path>
            </a:pathLst>
          </a:custGeom>
          <a:ln w="3175">
            <a:solidFill>
              <a:srgbClr val="231F20"/>
            </a:solidFill>
          </a:ln>
        </p:spPr>
        <p:txBody>
          <a:bodyPr wrap="square" lIns="0" tIns="0" rIns="0" bIns="0" rtlCol="0"/>
          <a:lstStyle/>
          <a:p>
            <a:endParaRPr/>
          </a:p>
        </p:txBody>
      </p:sp>
      <p:sp>
        <p:nvSpPr>
          <p:cNvPr id="254" name="object 254"/>
          <p:cNvSpPr/>
          <p:nvPr/>
        </p:nvSpPr>
        <p:spPr>
          <a:xfrm>
            <a:off x="5597525" y="1940890"/>
            <a:ext cx="12065" cy="184785"/>
          </a:xfrm>
          <a:custGeom>
            <a:avLst/>
            <a:gdLst/>
            <a:ahLst/>
            <a:cxnLst/>
            <a:rect l="l" t="t" r="r" b="b"/>
            <a:pathLst>
              <a:path w="12064" h="184785">
                <a:moveTo>
                  <a:pt x="0" y="184556"/>
                </a:moveTo>
                <a:lnTo>
                  <a:pt x="11887" y="184556"/>
                </a:lnTo>
                <a:lnTo>
                  <a:pt x="11887" y="0"/>
                </a:lnTo>
                <a:lnTo>
                  <a:pt x="0" y="0"/>
                </a:lnTo>
                <a:lnTo>
                  <a:pt x="0" y="184556"/>
                </a:lnTo>
                <a:close/>
              </a:path>
            </a:pathLst>
          </a:custGeom>
          <a:solidFill>
            <a:srgbClr val="FFFFFF"/>
          </a:solidFill>
        </p:spPr>
        <p:txBody>
          <a:bodyPr wrap="square" lIns="0" tIns="0" rIns="0" bIns="0" rtlCol="0"/>
          <a:lstStyle/>
          <a:p>
            <a:endParaRPr/>
          </a:p>
        </p:txBody>
      </p:sp>
      <p:sp>
        <p:nvSpPr>
          <p:cNvPr id="255" name="object 255"/>
          <p:cNvSpPr/>
          <p:nvPr/>
        </p:nvSpPr>
        <p:spPr>
          <a:xfrm>
            <a:off x="5596749" y="1940110"/>
            <a:ext cx="12700" cy="186690"/>
          </a:xfrm>
          <a:custGeom>
            <a:avLst/>
            <a:gdLst/>
            <a:ahLst/>
            <a:cxnLst/>
            <a:rect l="l" t="t" r="r" b="b"/>
            <a:pathLst>
              <a:path w="12700" h="186689">
                <a:moveTo>
                  <a:pt x="0" y="186105"/>
                </a:moveTo>
                <a:lnTo>
                  <a:pt x="12663" y="186105"/>
                </a:lnTo>
                <a:lnTo>
                  <a:pt x="12663" y="0"/>
                </a:lnTo>
                <a:lnTo>
                  <a:pt x="0" y="0"/>
                </a:lnTo>
                <a:lnTo>
                  <a:pt x="0" y="186105"/>
                </a:lnTo>
                <a:close/>
              </a:path>
            </a:pathLst>
          </a:custGeom>
          <a:solidFill>
            <a:srgbClr val="231F20"/>
          </a:solidFill>
        </p:spPr>
        <p:txBody>
          <a:bodyPr wrap="square" lIns="0" tIns="0" rIns="0" bIns="0" rtlCol="0"/>
          <a:lstStyle/>
          <a:p>
            <a:endParaRPr/>
          </a:p>
        </p:txBody>
      </p:sp>
      <p:sp>
        <p:nvSpPr>
          <p:cNvPr id="256" name="object 256"/>
          <p:cNvSpPr/>
          <p:nvPr/>
        </p:nvSpPr>
        <p:spPr>
          <a:xfrm>
            <a:off x="5609412" y="1918754"/>
            <a:ext cx="376555" cy="344170"/>
          </a:xfrm>
          <a:custGeom>
            <a:avLst/>
            <a:gdLst/>
            <a:ahLst/>
            <a:cxnLst/>
            <a:rect l="l" t="t" r="r" b="b"/>
            <a:pathLst>
              <a:path w="376554" h="344169">
                <a:moveTo>
                  <a:pt x="0" y="343992"/>
                </a:moveTo>
                <a:lnTo>
                  <a:pt x="375945" y="343992"/>
                </a:lnTo>
                <a:lnTo>
                  <a:pt x="375945" y="0"/>
                </a:lnTo>
                <a:lnTo>
                  <a:pt x="0" y="0"/>
                </a:lnTo>
                <a:lnTo>
                  <a:pt x="0" y="343992"/>
                </a:lnTo>
                <a:close/>
              </a:path>
            </a:pathLst>
          </a:custGeom>
          <a:solidFill>
            <a:srgbClr val="F4EDD4"/>
          </a:solidFill>
        </p:spPr>
        <p:txBody>
          <a:bodyPr wrap="square" lIns="0" tIns="0" rIns="0" bIns="0" rtlCol="0"/>
          <a:lstStyle/>
          <a:p>
            <a:endParaRPr/>
          </a:p>
        </p:txBody>
      </p:sp>
      <p:sp>
        <p:nvSpPr>
          <p:cNvPr id="257" name="object 257"/>
          <p:cNvSpPr/>
          <p:nvPr/>
        </p:nvSpPr>
        <p:spPr>
          <a:xfrm>
            <a:off x="5609405" y="1918751"/>
            <a:ext cx="1144270" cy="344170"/>
          </a:xfrm>
          <a:custGeom>
            <a:avLst/>
            <a:gdLst/>
            <a:ahLst/>
            <a:cxnLst/>
            <a:rect l="l" t="t" r="r" b="b"/>
            <a:pathLst>
              <a:path w="1144270" h="344169">
                <a:moveTo>
                  <a:pt x="1143806" y="343992"/>
                </a:moveTo>
                <a:lnTo>
                  <a:pt x="0" y="343992"/>
                </a:lnTo>
                <a:lnTo>
                  <a:pt x="0" y="0"/>
                </a:lnTo>
                <a:lnTo>
                  <a:pt x="1143806" y="0"/>
                </a:lnTo>
              </a:path>
            </a:pathLst>
          </a:custGeom>
          <a:ln w="3175">
            <a:solidFill>
              <a:srgbClr val="231F20"/>
            </a:solidFill>
          </a:ln>
        </p:spPr>
        <p:txBody>
          <a:bodyPr wrap="square" lIns="0" tIns="0" rIns="0" bIns="0" rtlCol="0"/>
          <a:lstStyle/>
          <a:p>
            <a:endParaRPr/>
          </a:p>
        </p:txBody>
      </p:sp>
      <p:sp>
        <p:nvSpPr>
          <p:cNvPr id="258" name="object 258"/>
          <p:cNvSpPr/>
          <p:nvPr/>
        </p:nvSpPr>
        <p:spPr>
          <a:xfrm>
            <a:off x="5554255" y="2401570"/>
            <a:ext cx="43815" cy="184785"/>
          </a:xfrm>
          <a:custGeom>
            <a:avLst/>
            <a:gdLst/>
            <a:ahLst/>
            <a:cxnLst/>
            <a:rect l="l" t="t" r="r" b="b"/>
            <a:pathLst>
              <a:path w="43814" h="184785">
                <a:moveTo>
                  <a:pt x="0" y="184581"/>
                </a:moveTo>
                <a:lnTo>
                  <a:pt x="43268" y="184581"/>
                </a:lnTo>
                <a:lnTo>
                  <a:pt x="43268" y="0"/>
                </a:lnTo>
                <a:lnTo>
                  <a:pt x="0" y="0"/>
                </a:lnTo>
                <a:lnTo>
                  <a:pt x="0" y="184581"/>
                </a:lnTo>
                <a:close/>
              </a:path>
            </a:pathLst>
          </a:custGeom>
          <a:solidFill>
            <a:srgbClr val="F6F0D6"/>
          </a:solidFill>
        </p:spPr>
        <p:txBody>
          <a:bodyPr wrap="square" lIns="0" tIns="0" rIns="0" bIns="0" rtlCol="0"/>
          <a:lstStyle/>
          <a:p>
            <a:endParaRPr/>
          </a:p>
        </p:txBody>
      </p:sp>
      <p:sp>
        <p:nvSpPr>
          <p:cNvPr id="259" name="object 259"/>
          <p:cNvSpPr/>
          <p:nvPr/>
        </p:nvSpPr>
        <p:spPr>
          <a:xfrm>
            <a:off x="5554248" y="2401572"/>
            <a:ext cx="43815" cy="184785"/>
          </a:xfrm>
          <a:custGeom>
            <a:avLst/>
            <a:gdLst/>
            <a:ahLst/>
            <a:cxnLst/>
            <a:rect l="l" t="t" r="r" b="b"/>
            <a:pathLst>
              <a:path w="43814" h="184785">
                <a:moveTo>
                  <a:pt x="43268" y="184581"/>
                </a:moveTo>
                <a:lnTo>
                  <a:pt x="0" y="184581"/>
                </a:lnTo>
                <a:lnTo>
                  <a:pt x="0" y="0"/>
                </a:lnTo>
                <a:lnTo>
                  <a:pt x="43268" y="0"/>
                </a:lnTo>
                <a:lnTo>
                  <a:pt x="43268" y="184581"/>
                </a:lnTo>
                <a:close/>
              </a:path>
            </a:pathLst>
          </a:custGeom>
          <a:ln w="3175">
            <a:solidFill>
              <a:srgbClr val="231F20"/>
            </a:solidFill>
          </a:ln>
        </p:spPr>
        <p:txBody>
          <a:bodyPr wrap="square" lIns="0" tIns="0" rIns="0" bIns="0" rtlCol="0"/>
          <a:lstStyle/>
          <a:p>
            <a:endParaRPr/>
          </a:p>
        </p:txBody>
      </p:sp>
      <p:sp>
        <p:nvSpPr>
          <p:cNvPr id="260" name="object 260"/>
          <p:cNvSpPr/>
          <p:nvPr/>
        </p:nvSpPr>
        <p:spPr>
          <a:xfrm>
            <a:off x="5597525" y="2401595"/>
            <a:ext cx="12065" cy="184785"/>
          </a:xfrm>
          <a:custGeom>
            <a:avLst/>
            <a:gdLst/>
            <a:ahLst/>
            <a:cxnLst/>
            <a:rect l="l" t="t" r="r" b="b"/>
            <a:pathLst>
              <a:path w="12064" h="184785">
                <a:moveTo>
                  <a:pt x="0" y="184556"/>
                </a:moveTo>
                <a:lnTo>
                  <a:pt x="11887" y="184556"/>
                </a:lnTo>
                <a:lnTo>
                  <a:pt x="11887" y="0"/>
                </a:lnTo>
                <a:lnTo>
                  <a:pt x="0" y="0"/>
                </a:lnTo>
                <a:lnTo>
                  <a:pt x="0" y="184556"/>
                </a:lnTo>
                <a:close/>
              </a:path>
            </a:pathLst>
          </a:custGeom>
          <a:solidFill>
            <a:srgbClr val="FFFFFF"/>
          </a:solidFill>
        </p:spPr>
        <p:txBody>
          <a:bodyPr wrap="square" lIns="0" tIns="0" rIns="0" bIns="0" rtlCol="0"/>
          <a:lstStyle/>
          <a:p>
            <a:endParaRPr/>
          </a:p>
        </p:txBody>
      </p:sp>
      <p:sp>
        <p:nvSpPr>
          <p:cNvPr id="261" name="object 261"/>
          <p:cNvSpPr/>
          <p:nvPr/>
        </p:nvSpPr>
        <p:spPr>
          <a:xfrm>
            <a:off x="5596749" y="2400804"/>
            <a:ext cx="12700" cy="186690"/>
          </a:xfrm>
          <a:custGeom>
            <a:avLst/>
            <a:gdLst/>
            <a:ahLst/>
            <a:cxnLst/>
            <a:rect l="l" t="t" r="r" b="b"/>
            <a:pathLst>
              <a:path w="12700" h="186689">
                <a:moveTo>
                  <a:pt x="0" y="186118"/>
                </a:moveTo>
                <a:lnTo>
                  <a:pt x="12663" y="186118"/>
                </a:lnTo>
                <a:lnTo>
                  <a:pt x="12663" y="0"/>
                </a:lnTo>
                <a:lnTo>
                  <a:pt x="0" y="0"/>
                </a:lnTo>
                <a:lnTo>
                  <a:pt x="0" y="186118"/>
                </a:lnTo>
                <a:close/>
              </a:path>
            </a:pathLst>
          </a:custGeom>
          <a:solidFill>
            <a:srgbClr val="231F20"/>
          </a:solidFill>
        </p:spPr>
        <p:txBody>
          <a:bodyPr wrap="square" lIns="0" tIns="0" rIns="0" bIns="0" rtlCol="0"/>
          <a:lstStyle/>
          <a:p>
            <a:endParaRPr/>
          </a:p>
        </p:txBody>
      </p:sp>
      <p:sp>
        <p:nvSpPr>
          <p:cNvPr id="262" name="object 262"/>
          <p:cNvSpPr/>
          <p:nvPr/>
        </p:nvSpPr>
        <p:spPr>
          <a:xfrm>
            <a:off x="5609412" y="2380742"/>
            <a:ext cx="376555" cy="344170"/>
          </a:xfrm>
          <a:custGeom>
            <a:avLst/>
            <a:gdLst/>
            <a:ahLst/>
            <a:cxnLst/>
            <a:rect l="l" t="t" r="r" b="b"/>
            <a:pathLst>
              <a:path w="376554" h="344169">
                <a:moveTo>
                  <a:pt x="0" y="344004"/>
                </a:moveTo>
                <a:lnTo>
                  <a:pt x="375945" y="344004"/>
                </a:lnTo>
                <a:lnTo>
                  <a:pt x="375945" y="0"/>
                </a:lnTo>
                <a:lnTo>
                  <a:pt x="0" y="0"/>
                </a:lnTo>
                <a:lnTo>
                  <a:pt x="0" y="344004"/>
                </a:lnTo>
                <a:close/>
              </a:path>
            </a:pathLst>
          </a:custGeom>
          <a:solidFill>
            <a:srgbClr val="F4EDD4"/>
          </a:solidFill>
        </p:spPr>
        <p:txBody>
          <a:bodyPr wrap="square" lIns="0" tIns="0" rIns="0" bIns="0" rtlCol="0"/>
          <a:lstStyle/>
          <a:p>
            <a:endParaRPr/>
          </a:p>
        </p:txBody>
      </p:sp>
      <p:sp>
        <p:nvSpPr>
          <p:cNvPr id="263" name="object 263"/>
          <p:cNvSpPr/>
          <p:nvPr/>
        </p:nvSpPr>
        <p:spPr>
          <a:xfrm>
            <a:off x="5609405" y="2380744"/>
            <a:ext cx="1144270" cy="344170"/>
          </a:xfrm>
          <a:custGeom>
            <a:avLst/>
            <a:gdLst/>
            <a:ahLst/>
            <a:cxnLst/>
            <a:rect l="l" t="t" r="r" b="b"/>
            <a:pathLst>
              <a:path w="1144270" h="344169">
                <a:moveTo>
                  <a:pt x="1143806" y="344004"/>
                </a:moveTo>
                <a:lnTo>
                  <a:pt x="0" y="344004"/>
                </a:lnTo>
                <a:lnTo>
                  <a:pt x="0" y="0"/>
                </a:lnTo>
                <a:lnTo>
                  <a:pt x="1143806" y="0"/>
                </a:lnTo>
              </a:path>
            </a:pathLst>
          </a:custGeom>
          <a:ln w="3175">
            <a:solidFill>
              <a:srgbClr val="231F20"/>
            </a:solidFill>
          </a:ln>
        </p:spPr>
        <p:txBody>
          <a:bodyPr wrap="square" lIns="0" tIns="0" rIns="0" bIns="0" rtlCol="0"/>
          <a:lstStyle/>
          <a:p>
            <a:endParaRPr/>
          </a:p>
        </p:txBody>
      </p:sp>
      <p:sp>
        <p:nvSpPr>
          <p:cNvPr id="264" name="object 264"/>
          <p:cNvSpPr/>
          <p:nvPr/>
        </p:nvSpPr>
        <p:spPr>
          <a:xfrm>
            <a:off x="5575890" y="2861462"/>
            <a:ext cx="0" cy="70485"/>
          </a:xfrm>
          <a:custGeom>
            <a:avLst/>
            <a:gdLst/>
            <a:ahLst/>
            <a:cxnLst/>
            <a:rect l="l" t="t" r="r" b="b"/>
            <a:pathLst>
              <a:path h="70485">
                <a:moveTo>
                  <a:pt x="0" y="0"/>
                </a:moveTo>
                <a:lnTo>
                  <a:pt x="0" y="70015"/>
                </a:lnTo>
              </a:path>
            </a:pathLst>
          </a:custGeom>
          <a:ln w="43268">
            <a:solidFill>
              <a:srgbClr val="F6F0D6"/>
            </a:solidFill>
          </a:ln>
        </p:spPr>
        <p:txBody>
          <a:bodyPr wrap="square" lIns="0" tIns="0" rIns="0" bIns="0" rtlCol="0"/>
          <a:lstStyle/>
          <a:p>
            <a:endParaRPr/>
          </a:p>
        </p:txBody>
      </p:sp>
      <p:sp>
        <p:nvSpPr>
          <p:cNvPr id="265" name="object 265"/>
          <p:cNvSpPr/>
          <p:nvPr/>
        </p:nvSpPr>
        <p:spPr>
          <a:xfrm>
            <a:off x="5575890" y="3026460"/>
            <a:ext cx="0" cy="444500"/>
          </a:xfrm>
          <a:custGeom>
            <a:avLst/>
            <a:gdLst/>
            <a:ahLst/>
            <a:cxnLst/>
            <a:rect l="l" t="t" r="r" b="b"/>
            <a:pathLst>
              <a:path h="444500">
                <a:moveTo>
                  <a:pt x="0" y="0"/>
                </a:moveTo>
                <a:lnTo>
                  <a:pt x="0" y="444004"/>
                </a:lnTo>
              </a:path>
            </a:pathLst>
          </a:custGeom>
          <a:ln w="43268">
            <a:solidFill>
              <a:srgbClr val="F6F0D6"/>
            </a:solidFill>
          </a:ln>
        </p:spPr>
        <p:txBody>
          <a:bodyPr wrap="square" lIns="0" tIns="0" rIns="0" bIns="0" rtlCol="0"/>
          <a:lstStyle/>
          <a:p>
            <a:endParaRPr/>
          </a:p>
        </p:txBody>
      </p:sp>
      <p:sp>
        <p:nvSpPr>
          <p:cNvPr id="266" name="object 266"/>
          <p:cNvSpPr/>
          <p:nvPr/>
        </p:nvSpPr>
        <p:spPr>
          <a:xfrm>
            <a:off x="5554248" y="2861463"/>
            <a:ext cx="43815" cy="609600"/>
          </a:xfrm>
          <a:custGeom>
            <a:avLst/>
            <a:gdLst/>
            <a:ahLst/>
            <a:cxnLst/>
            <a:rect l="l" t="t" r="r" b="b"/>
            <a:pathLst>
              <a:path w="43814" h="609600">
                <a:moveTo>
                  <a:pt x="43268" y="609003"/>
                </a:moveTo>
                <a:lnTo>
                  <a:pt x="0" y="609003"/>
                </a:lnTo>
                <a:lnTo>
                  <a:pt x="0" y="0"/>
                </a:lnTo>
                <a:lnTo>
                  <a:pt x="43268" y="0"/>
                </a:lnTo>
                <a:lnTo>
                  <a:pt x="43268" y="609003"/>
                </a:lnTo>
                <a:close/>
              </a:path>
            </a:pathLst>
          </a:custGeom>
          <a:ln w="3175">
            <a:solidFill>
              <a:srgbClr val="231F20"/>
            </a:solidFill>
          </a:ln>
        </p:spPr>
        <p:txBody>
          <a:bodyPr wrap="square" lIns="0" tIns="0" rIns="0" bIns="0" rtlCol="0"/>
          <a:lstStyle/>
          <a:p>
            <a:endParaRPr/>
          </a:p>
        </p:txBody>
      </p:sp>
      <p:sp>
        <p:nvSpPr>
          <p:cNvPr id="267" name="object 267"/>
          <p:cNvSpPr/>
          <p:nvPr/>
        </p:nvSpPr>
        <p:spPr>
          <a:xfrm>
            <a:off x="5597525" y="2861462"/>
            <a:ext cx="12065" cy="609600"/>
          </a:xfrm>
          <a:custGeom>
            <a:avLst/>
            <a:gdLst/>
            <a:ahLst/>
            <a:cxnLst/>
            <a:rect l="l" t="t" r="r" b="b"/>
            <a:pathLst>
              <a:path w="12064" h="609600">
                <a:moveTo>
                  <a:pt x="0" y="609003"/>
                </a:moveTo>
                <a:lnTo>
                  <a:pt x="11887" y="609003"/>
                </a:lnTo>
                <a:lnTo>
                  <a:pt x="11887" y="0"/>
                </a:lnTo>
                <a:lnTo>
                  <a:pt x="0" y="0"/>
                </a:lnTo>
                <a:lnTo>
                  <a:pt x="0" y="609003"/>
                </a:lnTo>
                <a:close/>
              </a:path>
            </a:pathLst>
          </a:custGeom>
          <a:solidFill>
            <a:srgbClr val="FFFFFF"/>
          </a:solidFill>
        </p:spPr>
        <p:txBody>
          <a:bodyPr wrap="square" lIns="0" tIns="0" rIns="0" bIns="0" rtlCol="0"/>
          <a:lstStyle/>
          <a:p>
            <a:endParaRPr/>
          </a:p>
        </p:txBody>
      </p:sp>
      <p:sp>
        <p:nvSpPr>
          <p:cNvPr id="268" name="object 268"/>
          <p:cNvSpPr/>
          <p:nvPr/>
        </p:nvSpPr>
        <p:spPr>
          <a:xfrm>
            <a:off x="5596749" y="2860695"/>
            <a:ext cx="12700" cy="610870"/>
          </a:xfrm>
          <a:custGeom>
            <a:avLst/>
            <a:gdLst/>
            <a:ahLst/>
            <a:cxnLst/>
            <a:rect l="l" t="t" r="r" b="b"/>
            <a:pathLst>
              <a:path w="12700" h="610870">
                <a:moveTo>
                  <a:pt x="0" y="610539"/>
                </a:moveTo>
                <a:lnTo>
                  <a:pt x="12663" y="610539"/>
                </a:lnTo>
                <a:lnTo>
                  <a:pt x="12663" y="0"/>
                </a:lnTo>
                <a:lnTo>
                  <a:pt x="0" y="0"/>
                </a:lnTo>
                <a:lnTo>
                  <a:pt x="0" y="610539"/>
                </a:lnTo>
                <a:close/>
              </a:path>
            </a:pathLst>
          </a:custGeom>
          <a:solidFill>
            <a:srgbClr val="231F20"/>
          </a:solidFill>
        </p:spPr>
        <p:txBody>
          <a:bodyPr wrap="square" lIns="0" tIns="0" rIns="0" bIns="0" rtlCol="0"/>
          <a:lstStyle/>
          <a:p>
            <a:endParaRPr/>
          </a:p>
        </p:txBody>
      </p:sp>
      <p:sp>
        <p:nvSpPr>
          <p:cNvPr id="269" name="object 269"/>
          <p:cNvSpPr/>
          <p:nvPr/>
        </p:nvSpPr>
        <p:spPr>
          <a:xfrm>
            <a:off x="5609412" y="2842742"/>
            <a:ext cx="376555" cy="723265"/>
          </a:xfrm>
          <a:custGeom>
            <a:avLst/>
            <a:gdLst/>
            <a:ahLst/>
            <a:cxnLst/>
            <a:rect l="l" t="t" r="r" b="b"/>
            <a:pathLst>
              <a:path w="376554" h="723264">
                <a:moveTo>
                  <a:pt x="0" y="722718"/>
                </a:moveTo>
                <a:lnTo>
                  <a:pt x="375945" y="722718"/>
                </a:lnTo>
                <a:lnTo>
                  <a:pt x="375945" y="0"/>
                </a:lnTo>
                <a:lnTo>
                  <a:pt x="0" y="0"/>
                </a:lnTo>
                <a:lnTo>
                  <a:pt x="0" y="722718"/>
                </a:lnTo>
                <a:close/>
              </a:path>
            </a:pathLst>
          </a:custGeom>
          <a:solidFill>
            <a:srgbClr val="F4EDD4"/>
          </a:solidFill>
        </p:spPr>
        <p:txBody>
          <a:bodyPr wrap="square" lIns="0" tIns="0" rIns="0" bIns="0" rtlCol="0"/>
          <a:lstStyle/>
          <a:p>
            <a:endParaRPr/>
          </a:p>
        </p:txBody>
      </p:sp>
      <p:sp>
        <p:nvSpPr>
          <p:cNvPr id="270" name="object 270"/>
          <p:cNvSpPr/>
          <p:nvPr/>
        </p:nvSpPr>
        <p:spPr>
          <a:xfrm>
            <a:off x="5609405" y="2842740"/>
            <a:ext cx="1144270" cy="723265"/>
          </a:xfrm>
          <a:custGeom>
            <a:avLst/>
            <a:gdLst/>
            <a:ahLst/>
            <a:cxnLst/>
            <a:rect l="l" t="t" r="r" b="b"/>
            <a:pathLst>
              <a:path w="1144270" h="723264">
                <a:moveTo>
                  <a:pt x="1143806" y="722718"/>
                </a:moveTo>
                <a:lnTo>
                  <a:pt x="0" y="722718"/>
                </a:lnTo>
                <a:lnTo>
                  <a:pt x="0" y="0"/>
                </a:lnTo>
                <a:lnTo>
                  <a:pt x="1143806" y="0"/>
                </a:lnTo>
              </a:path>
            </a:pathLst>
          </a:custGeom>
          <a:ln w="3175">
            <a:solidFill>
              <a:srgbClr val="231F20"/>
            </a:solidFill>
          </a:ln>
        </p:spPr>
        <p:txBody>
          <a:bodyPr wrap="square" lIns="0" tIns="0" rIns="0" bIns="0" rtlCol="0"/>
          <a:lstStyle/>
          <a:p>
            <a:endParaRPr/>
          </a:p>
        </p:txBody>
      </p:sp>
      <p:sp>
        <p:nvSpPr>
          <p:cNvPr id="271" name="object 271"/>
          <p:cNvSpPr/>
          <p:nvPr/>
        </p:nvSpPr>
        <p:spPr>
          <a:xfrm>
            <a:off x="5609405" y="1388558"/>
            <a:ext cx="1144270" cy="71755"/>
          </a:xfrm>
          <a:custGeom>
            <a:avLst/>
            <a:gdLst/>
            <a:ahLst/>
            <a:cxnLst/>
            <a:rect l="l" t="t" r="r" b="b"/>
            <a:pathLst>
              <a:path w="1144270" h="71755">
                <a:moveTo>
                  <a:pt x="1143806" y="71374"/>
                </a:moveTo>
                <a:lnTo>
                  <a:pt x="0" y="71374"/>
                </a:lnTo>
                <a:lnTo>
                  <a:pt x="0" y="0"/>
                </a:lnTo>
                <a:lnTo>
                  <a:pt x="1143806" y="0"/>
                </a:lnTo>
              </a:path>
            </a:pathLst>
          </a:custGeom>
          <a:ln w="3175">
            <a:solidFill>
              <a:srgbClr val="231F20"/>
            </a:solidFill>
          </a:ln>
        </p:spPr>
        <p:txBody>
          <a:bodyPr wrap="square" lIns="0" tIns="0" rIns="0" bIns="0" rtlCol="0"/>
          <a:lstStyle/>
          <a:p>
            <a:endParaRPr/>
          </a:p>
        </p:txBody>
      </p:sp>
      <p:sp>
        <p:nvSpPr>
          <p:cNvPr id="272" name="object 272"/>
          <p:cNvSpPr/>
          <p:nvPr/>
        </p:nvSpPr>
        <p:spPr>
          <a:xfrm>
            <a:off x="5609412" y="1847367"/>
            <a:ext cx="376555" cy="71755"/>
          </a:xfrm>
          <a:custGeom>
            <a:avLst/>
            <a:gdLst/>
            <a:ahLst/>
            <a:cxnLst/>
            <a:rect l="l" t="t" r="r" b="b"/>
            <a:pathLst>
              <a:path w="376554" h="71755">
                <a:moveTo>
                  <a:pt x="0" y="71373"/>
                </a:moveTo>
                <a:lnTo>
                  <a:pt x="375945" y="71373"/>
                </a:lnTo>
                <a:lnTo>
                  <a:pt x="375945" y="0"/>
                </a:lnTo>
                <a:lnTo>
                  <a:pt x="0" y="0"/>
                </a:lnTo>
                <a:lnTo>
                  <a:pt x="0" y="71373"/>
                </a:lnTo>
                <a:close/>
              </a:path>
            </a:pathLst>
          </a:custGeom>
          <a:solidFill>
            <a:srgbClr val="939598"/>
          </a:solidFill>
        </p:spPr>
        <p:txBody>
          <a:bodyPr wrap="square" lIns="0" tIns="0" rIns="0" bIns="0" rtlCol="0"/>
          <a:lstStyle/>
          <a:p>
            <a:endParaRPr/>
          </a:p>
        </p:txBody>
      </p:sp>
      <p:sp>
        <p:nvSpPr>
          <p:cNvPr id="273" name="object 273"/>
          <p:cNvSpPr/>
          <p:nvPr/>
        </p:nvSpPr>
        <p:spPr>
          <a:xfrm>
            <a:off x="5609405" y="1847367"/>
            <a:ext cx="1144270" cy="71755"/>
          </a:xfrm>
          <a:custGeom>
            <a:avLst/>
            <a:gdLst/>
            <a:ahLst/>
            <a:cxnLst/>
            <a:rect l="l" t="t" r="r" b="b"/>
            <a:pathLst>
              <a:path w="1144270" h="71755">
                <a:moveTo>
                  <a:pt x="1143806" y="71374"/>
                </a:moveTo>
                <a:lnTo>
                  <a:pt x="0" y="71374"/>
                </a:lnTo>
                <a:lnTo>
                  <a:pt x="0" y="0"/>
                </a:lnTo>
                <a:lnTo>
                  <a:pt x="1143806" y="0"/>
                </a:lnTo>
              </a:path>
            </a:pathLst>
          </a:custGeom>
          <a:ln w="3175">
            <a:solidFill>
              <a:srgbClr val="231F20"/>
            </a:solidFill>
          </a:ln>
        </p:spPr>
        <p:txBody>
          <a:bodyPr wrap="square" lIns="0" tIns="0" rIns="0" bIns="0" rtlCol="0"/>
          <a:lstStyle/>
          <a:p>
            <a:endParaRPr/>
          </a:p>
        </p:txBody>
      </p:sp>
      <p:sp>
        <p:nvSpPr>
          <p:cNvPr id="274" name="object 274"/>
          <p:cNvSpPr/>
          <p:nvPr/>
        </p:nvSpPr>
        <p:spPr>
          <a:xfrm>
            <a:off x="5609412" y="2309355"/>
            <a:ext cx="376555" cy="71755"/>
          </a:xfrm>
          <a:custGeom>
            <a:avLst/>
            <a:gdLst/>
            <a:ahLst/>
            <a:cxnLst/>
            <a:rect l="l" t="t" r="r" b="b"/>
            <a:pathLst>
              <a:path w="376554" h="71755">
                <a:moveTo>
                  <a:pt x="0" y="71386"/>
                </a:moveTo>
                <a:lnTo>
                  <a:pt x="375945" y="71386"/>
                </a:lnTo>
                <a:lnTo>
                  <a:pt x="375945" y="0"/>
                </a:lnTo>
                <a:lnTo>
                  <a:pt x="0" y="0"/>
                </a:lnTo>
                <a:lnTo>
                  <a:pt x="0" y="71386"/>
                </a:lnTo>
                <a:close/>
              </a:path>
            </a:pathLst>
          </a:custGeom>
          <a:solidFill>
            <a:srgbClr val="939598"/>
          </a:solidFill>
        </p:spPr>
        <p:txBody>
          <a:bodyPr wrap="square" lIns="0" tIns="0" rIns="0" bIns="0" rtlCol="0"/>
          <a:lstStyle/>
          <a:p>
            <a:endParaRPr/>
          </a:p>
        </p:txBody>
      </p:sp>
      <p:sp>
        <p:nvSpPr>
          <p:cNvPr id="275" name="object 275"/>
          <p:cNvSpPr/>
          <p:nvPr/>
        </p:nvSpPr>
        <p:spPr>
          <a:xfrm>
            <a:off x="5609405" y="2309366"/>
            <a:ext cx="1144270" cy="71755"/>
          </a:xfrm>
          <a:custGeom>
            <a:avLst/>
            <a:gdLst/>
            <a:ahLst/>
            <a:cxnLst/>
            <a:rect l="l" t="t" r="r" b="b"/>
            <a:pathLst>
              <a:path w="1144270" h="71755">
                <a:moveTo>
                  <a:pt x="1143806" y="71374"/>
                </a:moveTo>
                <a:lnTo>
                  <a:pt x="0" y="71374"/>
                </a:lnTo>
                <a:lnTo>
                  <a:pt x="0" y="0"/>
                </a:lnTo>
                <a:lnTo>
                  <a:pt x="1143806" y="0"/>
                </a:lnTo>
              </a:path>
            </a:pathLst>
          </a:custGeom>
          <a:ln w="3175">
            <a:solidFill>
              <a:srgbClr val="231F20"/>
            </a:solidFill>
          </a:ln>
        </p:spPr>
        <p:txBody>
          <a:bodyPr wrap="square" lIns="0" tIns="0" rIns="0" bIns="0" rtlCol="0"/>
          <a:lstStyle/>
          <a:p>
            <a:endParaRPr/>
          </a:p>
        </p:txBody>
      </p:sp>
      <p:sp>
        <p:nvSpPr>
          <p:cNvPr id="276" name="object 276"/>
          <p:cNvSpPr/>
          <p:nvPr/>
        </p:nvSpPr>
        <p:spPr>
          <a:xfrm>
            <a:off x="5609412" y="2771355"/>
            <a:ext cx="376555" cy="71755"/>
          </a:xfrm>
          <a:custGeom>
            <a:avLst/>
            <a:gdLst/>
            <a:ahLst/>
            <a:cxnLst/>
            <a:rect l="l" t="t" r="r" b="b"/>
            <a:pathLst>
              <a:path w="376554" h="71755">
                <a:moveTo>
                  <a:pt x="0" y="71386"/>
                </a:moveTo>
                <a:lnTo>
                  <a:pt x="375945" y="71386"/>
                </a:lnTo>
                <a:lnTo>
                  <a:pt x="375945" y="0"/>
                </a:lnTo>
                <a:lnTo>
                  <a:pt x="0" y="0"/>
                </a:lnTo>
                <a:lnTo>
                  <a:pt x="0" y="71386"/>
                </a:lnTo>
                <a:close/>
              </a:path>
            </a:pathLst>
          </a:custGeom>
          <a:solidFill>
            <a:srgbClr val="939598"/>
          </a:solidFill>
        </p:spPr>
        <p:txBody>
          <a:bodyPr wrap="square" lIns="0" tIns="0" rIns="0" bIns="0" rtlCol="0"/>
          <a:lstStyle/>
          <a:p>
            <a:endParaRPr/>
          </a:p>
        </p:txBody>
      </p:sp>
      <p:sp>
        <p:nvSpPr>
          <p:cNvPr id="277" name="object 277"/>
          <p:cNvSpPr/>
          <p:nvPr/>
        </p:nvSpPr>
        <p:spPr>
          <a:xfrm>
            <a:off x="5609405" y="2771372"/>
            <a:ext cx="1144270" cy="71755"/>
          </a:xfrm>
          <a:custGeom>
            <a:avLst/>
            <a:gdLst/>
            <a:ahLst/>
            <a:cxnLst/>
            <a:rect l="l" t="t" r="r" b="b"/>
            <a:pathLst>
              <a:path w="1144270" h="71755">
                <a:moveTo>
                  <a:pt x="1143806" y="71374"/>
                </a:moveTo>
                <a:lnTo>
                  <a:pt x="0" y="71374"/>
                </a:lnTo>
                <a:lnTo>
                  <a:pt x="0" y="0"/>
                </a:lnTo>
                <a:lnTo>
                  <a:pt x="1143806" y="0"/>
                </a:lnTo>
              </a:path>
            </a:pathLst>
          </a:custGeom>
          <a:ln w="3175">
            <a:solidFill>
              <a:srgbClr val="231F20"/>
            </a:solidFill>
          </a:ln>
        </p:spPr>
        <p:txBody>
          <a:bodyPr wrap="square" lIns="0" tIns="0" rIns="0" bIns="0" rtlCol="0"/>
          <a:lstStyle/>
          <a:p>
            <a:endParaRPr/>
          </a:p>
        </p:txBody>
      </p:sp>
      <p:sp>
        <p:nvSpPr>
          <p:cNvPr id="278" name="object 278"/>
          <p:cNvSpPr/>
          <p:nvPr/>
        </p:nvSpPr>
        <p:spPr>
          <a:xfrm>
            <a:off x="5554253" y="1388562"/>
            <a:ext cx="1199515" cy="92710"/>
          </a:xfrm>
          <a:custGeom>
            <a:avLst/>
            <a:gdLst/>
            <a:ahLst/>
            <a:cxnLst/>
            <a:rect l="l" t="t" r="r" b="b"/>
            <a:pathLst>
              <a:path w="1199515" h="92709">
                <a:moveTo>
                  <a:pt x="0" y="92214"/>
                </a:moveTo>
                <a:lnTo>
                  <a:pt x="55156" y="92214"/>
                </a:lnTo>
                <a:lnTo>
                  <a:pt x="55156" y="0"/>
                </a:lnTo>
                <a:lnTo>
                  <a:pt x="1198958" y="0"/>
                </a:lnTo>
              </a:path>
            </a:pathLst>
          </a:custGeom>
          <a:ln w="3175">
            <a:solidFill>
              <a:srgbClr val="231F20"/>
            </a:solidFill>
          </a:ln>
        </p:spPr>
        <p:txBody>
          <a:bodyPr wrap="square" lIns="0" tIns="0" rIns="0" bIns="0" rtlCol="0"/>
          <a:lstStyle/>
          <a:p>
            <a:endParaRPr/>
          </a:p>
        </p:txBody>
      </p:sp>
      <p:sp>
        <p:nvSpPr>
          <p:cNvPr id="279" name="object 279"/>
          <p:cNvSpPr/>
          <p:nvPr/>
        </p:nvSpPr>
        <p:spPr>
          <a:xfrm>
            <a:off x="5608774" y="1257312"/>
            <a:ext cx="1144905" cy="86360"/>
          </a:xfrm>
          <a:custGeom>
            <a:avLst/>
            <a:gdLst/>
            <a:ahLst/>
            <a:cxnLst/>
            <a:rect l="l" t="t" r="r" b="b"/>
            <a:pathLst>
              <a:path w="1144904" h="86359">
                <a:moveTo>
                  <a:pt x="1144437" y="86215"/>
                </a:moveTo>
                <a:lnTo>
                  <a:pt x="0" y="86215"/>
                </a:lnTo>
                <a:lnTo>
                  <a:pt x="0" y="0"/>
                </a:lnTo>
              </a:path>
            </a:pathLst>
          </a:custGeom>
          <a:ln w="3175">
            <a:solidFill>
              <a:srgbClr val="231F20"/>
            </a:solidFill>
          </a:ln>
        </p:spPr>
        <p:txBody>
          <a:bodyPr wrap="square" lIns="0" tIns="0" rIns="0" bIns="0" rtlCol="0"/>
          <a:lstStyle/>
          <a:p>
            <a:endParaRPr/>
          </a:p>
        </p:txBody>
      </p:sp>
      <p:sp>
        <p:nvSpPr>
          <p:cNvPr id="280" name="object 280"/>
          <p:cNvSpPr/>
          <p:nvPr/>
        </p:nvSpPr>
        <p:spPr>
          <a:xfrm>
            <a:off x="5581826" y="1849501"/>
            <a:ext cx="0" cy="91440"/>
          </a:xfrm>
          <a:custGeom>
            <a:avLst/>
            <a:gdLst/>
            <a:ahLst/>
            <a:cxnLst/>
            <a:rect l="l" t="t" r="r" b="b"/>
            <a:pathLst>
              <a:path h="91439">
                <a:moveTo>
                  <a:pt x="0" y="0"/>
                </a:moveTo>
                <a:lnTo>
                  <a:pt x="0" y="91440"/>
                </a:lnTo>
              </a:path>
            </a:pathLst>
          </a:custGeom>
          <a:ln w="55156">
            <a:solidFill>
              <a:srgbClr val="5C6467"/>
            </a:solidFill>
          </a:ln>
        </p:spPr>
        <p:txBody>
          <a:bodyPr wrap="square" lIns="0" tIns="0" rIns="0" bIns="0" rtlCol="0"/>
          <a:lstStyle/>
          <a:p>
            <a:endParaRPr/>
          </a:p>
        </p:txBody>
      </p:sp>
      <p:sp>
        <p:nvSpPr>
          <p:cNvPr id="281" name="object 281"/>
          <p:cNvSpPr/>
          <p:nvPr/>
        </p:nvSpPr>
        <p:spPr>
          <a:xfrm>
            <a:off x="5554248" y="1826641"/>
            <a:ext cx="431165" cy="0"/>
          </a:xfrm>
          <a:custGeom>
            <a:avLst/>
            <a:gdLst/>
            <a:ahLst/>
            <a:cxnLst/>
            <a:rect l="l" t="t" r="r" b="b"/>
            <a:pathLst>
              <a:path w="431164">
                <a:moveTo>
                  <a:pt x="0" y="0"/>
                </a:moveTo>
                <a:lnTo>
                  <a:pt x="431109" y="0"/>
                </a:lnTo>
              </a:path>
            </a:pathLst>
          </a:custGeom>
          <a:ln w="45719">
            <a:solidFill>
              <a:srgbClr val="5C6467"/>
            </a:solidFill>
          </a:ln>
        </p:spPr>
        <p:txBody>
          <a:bodyPr wrap="square" lIns="0" tIns="0" rIns="0" bIns="0" rtlCol="0"/>
          <a:lstStyle/>
          <a:p>
            <a:endParaRPr/>
          </a:p>
        </p:txBody>
      </p:sp>
      <p:sp>
        <p:nvSpPr>
          <p:cNvPr id="282" name="object 282"/>
          <p:cNvSpPr/>
          <p:nvPr/>
        </p:nvSpPr>
        <p:spPr>
          <a:xfrm>
            <a:off x="5581515" y="1665351"/>
            <a:ext cx="0" cy="138430"/>
          </a:xfrm>
          <a:custGeom>
            <a:avLst/>
            <a:gdLst/>
            <a:ahLst/>
            <a:cxnLst/>
            <a:rect l="l" t="t" r="r" b="b"/>
            <a:pathLst>
              <a:path h="138430">
                <a:moveTo>
                  <a:pt x="0" y="0"/>
                </a:moveTo>
                <a:lnTo>
                  <a:pt x="0" y="138429"/>
                </a:lnTo>
              </a:path>
            </a:pathLst>
          </a:custGeom>
          <a:ln w="54533">
            <a:solidFill>
              <a:srgbClr val="5C6467"/>
            </a:solidFill>
          </a:ln>
        </p:spPr>
        <p:txBody>
          <a:bodyPr wrap="square" lIns="0" tIns="0" rIns="0" bIns="0" rtlCol="0"/>
          <a:lstStyle/>
          <a:p>
            <a:endParaRPr/>
          </a:p>
        </p:txBody>
      </p:sp>
      <p:sp>
        <p:nvSpPr>
          <p:cNvPr id="283" name="object 283"/>
          <p:cNvSpPr/>
          <p:nvPr/>
        </p:nvSpPr>
        <p:spPr>
          <a:xfrm>
            <a:off x="5554253" y="1848966"/>
            <a:ext cx="1199515" cy="92710"/>
          </a:xfrm>
          <a:custGeom>
            <a:avLst/>
            <a:gdLst/>
            <a:ahLst/>
            <a:cxnLst/>
            <a:rect l="l" t="t" r="r" b="b"/>
            <a:pathLst>
              <a:path w="1199515" h="92710">
                <a:moveTo>
                  <a:pt x="0" y="92214"/>
                </a:moveTo>
                <a:lnTo>
                  <a:pt x="55156" y="92214"/>
                </a:lnTo>
                <a:lnTo>
                  <a:pt x="55156" y="0"/>
                </a:lnTo>
                <a:lnTo>
                  <a:pt x="1198958" y="0"/>
                </a:lnTo>
              </a:path>
            </a:pathLst>
          </a:custGeom>
          <a:ln w="3175">
            <a:solidFill>
              <a:srgbClr val="231F20"/>
            </a:solidFill>
          </a:ln>
        </p:spPr>
        <p:txBody>
          <a:bodyPr wrap="square" lIns="0" tIns="0" rIns="0" bIns="0" rtlCol="0"/>
          <a:lstStyle/>
          <a:p>
            <a:endParaRPr/>
          </a:p>
        </p:txBody>
      </p:sp>
      <p:sp>
        <p:nvSpPr>
          <p:cNvPr id="284" name="object 284"/>
          <p:cNvSpPr/>
          <p:nvPr/>
        </p:nvSpPr>
        <p:spPr>
          <a:xfrm>
            <a:off x="5554253" y="1665349"/>
            <a:ext cx="1199515" cy="276225"/>
          </a:xfrm>
          <a:custGeom>
            <a:avLst/>
            <a:gdLst/>
            <a:ahLst/>
            <a:cxnLst/>
            <a:rect l="l" t="t" r="r" b="b"/>
            <a:pathLst>
              <a:path w="1199515" h="276225">
                <a:moveTo>
                  <a:pt x="1198958" y="138582"/>
                </a:moveTo>
                <a:lnTo>
                  <a:pt x="54521" y="138582"/>
                </a:lnTo>
                <a:lnTo>
                  <a:pt x="54521" y="0"/>
                </a:lnTo>
                <a:lnTo>
                  <a:pt x="0" y="0"/>
                </a:lnTo>
                <a:lnTo>
                  <a:pt x="0" y="275831"/>
                </a:lnTo>
              </a:path>
            </a:pathLst>
          </a:custGeom>
          <a:ln w="3175">
            <a:solidFill>
              <a:srgbClr val="231F20"/>
            </a:solidFill>
          </a:ln>
        </p:spPr>
        <p:txBody>
          <a:bodyPr wrap="square" lIns="0" tIns="0" rIns="0" bIns="0" rtlCol="0"/>
          <a:lstStyle/>
          <a:p>
            <a:endParaRPr/>
          </a:p>
        </p:txBody>
      </p:sp>
      <p:sp>
        <p:nvSpPr>
          <p:cNvPr id="285" name="object 285"/>
          <p:cNvSpPr/>
          <p:nvPr/>
        </p:nvSpPr>
        <p:spPr>
          <a:xfrm>
            <a:off x="5581826" y="2309901"/>
            <a:ext cx="0" cy="91440"/>
          </a:xfrm>
          <a:custGeom>
            <a:avLst/>
            <a:gdLst/>
            <a:ahLst/>
            <a:cxnLst/>
            <a:rect l="l" t="t" r="r" b="b"/>
            <a:pathLst>
              <a:path h="91439">
                <a:moveTo>
                  <a:pt x="0" y="0"/>
                </a:moveTo>
                <a:lnTo>
                  <a:pt x="0" y="91440"/>
                </a:lnTo>
              </a:path>
            </a:pathLst>
          </a:custGeom>
          <a:ln w="55156">
            <a:solidFill>
              <a:srgbClr val="5C6467"/>
            </a:solidFill>
          </a:ln>
        </p:spPr>
        <p:txBody>
          <a:bodyPr wrap="square" lIns="0" tIns="0" rIns="0" bIns="0" rtlCol="0"/>
          <a:lstStyle/>
          <a:p>
            <a:endParaRPr/>
          </a:p>
        </p:txBody>
      </p:sp>
      <p:sp>
        <p:nvSpPr>
          <p:cNvPr id="286" name="object 286"/>
          <p:cNvSpPr/>
          <p:nvPr/>
        </p:nvSpPr>
        <p:spPr>
          <a:xfrm>
            <a:off x="5554248" y="2287041"/>
            <a:ext cx="431165" cy="0"/>
          </a:xfrm>
          <a:custGeom>
            <a:avLst/>
            <a:gdLst/>
            <a:ahLst/>
            <a:cxnLst/>
            <a:rect l="l" t="t" r="r" b="b"/>
            <a:pathLst>
              <a:path w="431164">
                <a:moveTo>
                  <a:pt x="0" y="0"/>
                </a:moveTo>
                <a:lnTo>
                  <a:pt x="431109" y="0"/>
                </a:lnTo>
              </a:path>
            </a:pathLst>
          </a:custGeom>
          <a:ln w="45719">
            <a:solidFill>
              <a:srgbClr val="5C6467"/>
            </a:solidFill>
          </a:ln>
        </p:spPr>
        <p:txBody>
          <a:bodyPr wrap="square" lIns="0" tIns="0" rIns="0" bIns="0" rtlCol="0"/>
          <a:lstStyle/>
          <a:p>
            <a:endParaRPr/>
          </a:p>
        </p:txBody>
      </p:sp>
      <p:sp>
        <p:nvSpPr>
          <p:cNvPr id="287" name="object 287"/>
          <p:cNvSpPr/>
          <p:nvPr/>
        </p:nvSpPr>
        <p:spPr>
          <a:xfrm>
            <a:off x="5581515" y="2125751"/>
            <a:ext cx="0" cy="138430"/>
          </a:xfrm>
          <a:custGeom>
            <a:avLst/>
            <a:gdLst/>
            <a:ahLst/>
            <a:cxnLst/>
            <a:rect l="l" t="t" r="r" b="b"/>
            <a:pathLst>
              <a:path h="138430">
                <a:moveTo>
                  <a:pt x="0" y="0"/>
                </a:moveTo>
                <a:lnTo>
                  <a:pt x="0" y="138429"/>
                </a:lnTo>
              </a:path>
            </a:pathLst>
          </a:custGeom>
          <a:ln w="54533">
            <a:solidFill>
              <a:srgbClr val="5C6467"/>
            </a:solidFill>
          </a:ln>
        </p:spPr>
        <p:txBody>
          <a:bodyPr wrap="square" lIns="0" tIns="0" rIns="0" bIns="0" rtlCol="0"/>
          <a:lstStyle/>
          <a:p>
            <a:endParaRPr/>
          </a:p>
        </p:txBody>
      </p:sp>
      <p:sp>
        <p:nvSpPr>
          <p:cNvPr id="288" name="object 288"/>
          <p:cNvSpPr/>
          <p:nvPr/>
        </p:nvSpPr>
        <p:spPr>
          <a:xfrm>
            <a:off x="5554253" y="2309369"/>
            <a:ext cx="1199515" cy="92710"/>
          </a:xfrm>
          <a:custGeom>
            <a:avLst/>
            <a:gdLst/>
            <a:ahLst/>
            <a:cxnLst/>
            <a:rect l="l" t="t" r="r" b="b"/>
            <a:pathLst>
              <a:path w="1199515" h="92710">
                <a:moveTo>
                  <a:pt x="0" y="92214"/>
                </a:moveTo>
                <a:lnTo>
                  <a:pt x="55156" y="92214"/>
                </a:lnTo>
                <a:lnTo>
                  <a:pt x="55156" y="0"/>
                </a:lnTo>
                <a:lnTo>
                  <a:pt x="1198958" y="0"/>
                </a:lnTo>
              </a:path>
            </a:pathLst>
          </a:custGeom>
          <a:ln w="3175">
            <a:solidFill>
              <a:srgbClr val="231F20"/>
            </a:solidFill>
          </a:ln>
        </p:spPr>
        <p:txBody>
          <a:bodyPr wrap="square" lIns="0" tIns="0" rIns="0" bIns="0" rtlCol="0"/>
          <a:lstStyle/>
          <a:p>
            <a:endParaRPr/>
          </a:p>
        </p:txBody>
      </p:sp>
      <p:sp>
        <p:nvSpPr>
          <p:cNvPr id="289" name="object 289"/>
          <p:cNvSpPr/>
          <p:nvPr/>
        </p:nvSpPr>
        <p:spPr>
          <a:xfrm>
            <a:off x="5554253" y="2125752"/>
            <a:ext cx="1199515" cy="276225"/>
          </a:xfrm>
          <a:custGeom>
            <a:avLst/>
            <a:gdLst/>
            <a:ahLst/>
            <a:cxnLst/>
            <a:rect l="l" t="t" r="r" b="b"/>
            <a:pathLst>
              <a:path w="1199515" h="276225">
                <a:moveTo>
                  <a:pt x="1198958" y="138595"/>
                </a:moveTo>
                <a:lnTo>
                  <a:pt x="54521" y="138595"/>
                </a:lnTo>
                <a:lnTo>
                  <a:pt x="54521" y="0"/>
                </a:lnTo>
                <a:lnTo>
                  <a:pt x="0" y="0"/>
                </a:lnTo>
                <a:lnTo>
                  <a:pt x="0" y="275831"/>
                </a:lnTo>
              </a:path>
            </a:pathLst>
          </a:custGeom>
          <a:ln w="3175">
            <a:solidFill>
              <a:srgbClr val="231F20"/>
            </a:solidFill>
          </a:ln>
        </p:spPr>
        <p:txBody>
          <a:bodyPr wrap="square" lIns="0" tIns="0" rIns="0" bIns="0" rtlCol="0"/>
          <a:lstStyle/>
          <a:p>
            <a:endParaRPr/>
          </a:p>
        </p:txBody>
      </p:sp>
      <p:sp>
        <p:nvSpPr>
          <p:cNvPr id="290" name="object 290"/>
          <p:cNvSpPr/>
          <p:nvPr/>
        </p:nvSpPr>
        <p:spPr>
          <a:xfrm>
            <a:off x="5581826" y="2771901"/>
            <a:ext cx="0" cy="91440"/>
          </a:xfrm>
          <a:custGeom>
            <a:avLst/>
            <a:gdLst/>
            <a:ahLst/>
            <a:cxnLst/>
            <a:rect l="l" t="t" r="r" b="b"/>
            <a:pathLst>
              <a:path h="91439">
                <a:moveTo>
                  <a:pt x="0" y="0"/>
                </a:moveTo>
                <a:lnTo>
                  <a:pt x="0" y="91440"/>
                </a:lnTo>
              </a:path>
            </a:pathLst>
          </a:custGeom>
          <a:ln w="55156">
            <a:solidFill>
              <a:srgbClr val="5C6467"/>
            </a:solidFill>
          </a:ln>
        </p:spPr>
        <p:txBody>
          <a:bodyPr wrap="square" lIns="0" tIns="0" rIns="0" bIns="0" rtlCol="0"/>
          <a:lstStyle/>
          <a:p>
            <a:endParaRPr/>
          </a:p>
        </p:txBody>
      </p:sp>
      <p:sp>
        <p:nvSpPr>
          <p:cNvPr id="291" name="object 291"/>
          <p:cNvSpPr/>
          <p:nvPr/>
        </p:nvSpPr>
        <p:spPr>
          <a:xfrm>
            <a:off x="5554248" y="2749042"/>
            <a:ext cx="431165" cy="0"/>
          </a:xfrm>
          <a:custGeom>
            <a:avLst/>
            <a:gdLst/>
            <a:ahLst/>
            <a:cxnLst/>
            <a:rect l="l" t="t" r="r" b="b"/>
            <a:pathLst>
              <a:path w="431164">
                <a:moveTo>
                  <a:pt x="0" y="0"/>
                </a:moveTo>
                <a:lnTo>
                  <a:pt x="431109" y="0"/>
                </a:lnTo>
              </a:path>
            </a:pathLst>
          </a:custGeom>
          <a:ln w="45719">
            <a:solidFill>
              <a:srgbClr val="5C6467"/>
            </a:solidFill>
          </a:ln>
        </p:spPr>
        <p:txBody>
          <a:bodyPr wrap="square" lIns="0" tIns="0" rIns="0" bIns="0" rtlCol="0"/>
          <a:lstStyle/>
          <a:p>
            <a:endParaRPr/>
          </a:p>
        </p:txBody>
      </p:sp>
      <p:sp>
        <p:nvSpPr>
          <p:cNvPr id="292" name="object 292"/>
          <p:cNvSpPr/>
          <p:nvPr/>
        </p:nvSpPr>
        <p:spPr>
          <a:xfrm>
            <a:off x="5581515" y="2587751"/>
            <a:ext cx="0" cy="138430"/>
          </a:xfrm>
          <a:custGeom>
            <a:avLst/>
            <a:gdLst/>
            <a:ahLst/>
            <a:cxnLst/>
            <a:rect l="l" t="t" r="r" b="b"/>
            <a:pathLst>
              <a:path h="138430">
                <a:moveTo>
                  <a:pt x="0" y="0"/>
                </a:moveTo>
                <a:lnTo>
                  <a:pt x="0" y="138429"/>
                </a:lnTo>
              </a:path>
            </a:pathLst>
          </a:custGeom>
          <a:ln w="54533">
            <a:solidFill>
              <a:srgbClr val="5C6467"/>
            </a:solidFill>
          </a:ln>
        </p:spPr>
        <p:txBody>
          <a:bodyPr wrap="square" lIns="0" tIns="0" rIns="0" bIns="0" rtlCol="0"/>
          <a:lstStyle/>
          <a:p>
            <a:endParaRPr/>
          </a:p>
        </p:txBody>
      </p:sp>
      <p:sp>
        <p:nvSpPr>
          <p:cNvPr id="293" name="object 293"/>
          <p:cNvSpPr/>
          <p:nvPr/>
        </p:nvSpPr>
        <p:spPr>
          <a:xfrm>
            <a:off x="5554253" y="2771376"/>
            <a:ext cx="1199515" cy="92710"/>
          </a:xfrm>
          <a:custGeom>
            <a:avLst/>
            <a:gdLst/>
            <a:ahLst/>
            <a:cxnLst/>
            <a:rect l="l" t="t" r="r" b="b"/>
            <a:pathLst>
              <a:path w="1199515" h="92710">
                <a:moveTo>
                  <a:pt x="0" y="92214"/>
                </a:moveTo>
                <a:lnTo>
                  <a:pt x="55156" y="92214"/>
                </a:lnTo>
                <a:lnTo>
                  <a:pt x="55156" y="0"/>
                </a:lnTo>
                <a:lnTo>
                  <a:pt x="1198958" y="0"/>
                </a:lnTo>
              </a:path>
            </a:pathLst>
          </a:custGeom>
          <a:ln w="3175">
            <a:solidFill>
              <a:srgbClr val="231F20"/>
            </a:solidFill>
          </a:ln>
        </p:spPr>
        <p:txBody>
          <a:bodyPr wrap="square" lIns="0" tIns="0" rIns="0" bIns="0" rtlCol="0"/>
          <a:lstStyle/>
          <a:p>
            <a:endParaRPr/>
          </a:p>
        </p:txBody>
      </p:sp>
      <p:sp>
        <p:nvSpPr>
          <p:cNvPr id="294" name="object 294"/>
          <p:cNvSpPr/>
          <p:nvPr/>
        </p:nvSpPr>
        <p:spPr>
          <a:xfrm>
            <a:off x="5554253" y="2587759"/>
            <a:ext cx="1199515" cy="276225"/>
          </a:xfrm>
          <a:custGeom>
            <a:avLst/>
            <a:gdLst/>
            <a:ahLst/>
            <a:cxnLst/>
            <a:rect l="l" t="t" r="r" b="b"/>
            <a:pathLst>
              <a:path w="1199515" h="276225">
                <a:moveTo>
                  <a:pt x="1198958" y="138582"/>
                </a:moveTo>
                <a:lnTo>
                  <a:pt x="54521" y="138582"/>
                </a:lnTo>
                <a:lnTo>
                  <a:pt x="54521" y="0"/>
                </a:lnTo>
                <a:lnTo>
                  <a:pt x="0" y="0"/>
                </a:lnTo>
                <a:lnTo>
                  <a:pt x="0" y="275831"/>
                </a:lnTo>
              </a:path>
            </a:pathLst>
          </a:custGeom>
          <a:ln w="3175">
            <a:solidFill>
              <a:srgbClr val="231F20"/>
            </a:solidFill>
          </a:ln>
        </p:spPr>
        <p:txBody>
          <a:bodyPr wrap="square" lIns="0" tIns="0" rIns="0" bIns="0" rtlCol="0"/>
          <a:lstStyle/>
          <a:p>
            <a:endParaRPr/>
          </a:p>
        </p:txBody>
      </p:sp>
      <p:sp>
        <p:nvSpPr>
          <p:cNvPr id="295" name="object 295"/>
          <p:cNvSpPr/>
          <p:nvPr/>
        </p:nvSpPr>
        <p:spPr>
          <a:xfrm>
            <a:off x="5582545" y="3470465"/>
            <a:ext cx="0" cy="95250"/>
          </a:xfrm>
          <a:custGeom>
            <a:avLst/>
            <a:gdLst/>
            <a:ahLst/>
            <a:cxnLst/>
            <a:rect l="l" t="t" r="r" b="b"/>
            <a:pathLst>
              <a:path h="95250">
                <a:moveTo>
                  <a:pt x="0" y="0"/>
                </a:moveTo>
                <a:lnTo>
                  <a:pt x="0" y="94996"/>
                </a:lnTo>
              </a:path>
            </a:pathLst>
          </a:custGeom>
          <a:ln w="56451">
            <a:solidFill>
              <a:srgbClr val="5C6467"/>
            </a:solidFill>
          </a:ln>
        </p:spPr>
        <p:txBody>
          <a:bodyPr wrap="square" lIns="0" tIns="0" rIns="0" bIns="0" rtlCol="0"/>
          <a:lstStyle/>
          <a:p>
            <a:endParaRPr/>
          </a:p>
        </p:txBody>
      </p:sp>
      <p:sp>
        <p:nvSpPr>
          <p:cNvPr id="296" name="object 296"/>
          <p:cNvSpPr/>
          <p:nvPr/>
        </p:nvSpPr>
        <p:spPr>
          <a:xfrm>
            <a:off x="5554314" y="3470462"/>
            <a:ext cx="56515" cy="95250"/>
          </a:xfrm>
          <a:custGeom>
            <a:avLst/>
            <a:gdLst/>
            <a:ahLst/>
            <a:cxnLst/>
            <a:rect l="l" t="t" r="r" b="b"/>
            <a:pathLst>
              <a:path w="56514" h="95250">
                <a:moveTo>
                  <a:pt x="0" y="94995"/>
                </a:moveTo>
                <a:lnTo>
                  <a:pt x="56451" y="94995"/>
                </a:lnTo>
                <a:lnTo>
                  <a:pt x="56451" y="0"/>
                </a:lnTo>
                <a:lnTo>
                  <a:pt x="0" y="0"/>
                </a:lnTo>
                <a:lnTo>
                  <a:pt x="0" y="94995"/>
                </a:lnTo>
                <a:close/>
              </a:path>
            </a:pathLst>
          </a:custGeom>
          <a:ln w="3175">
            <a:solidFill>
              <a:srgbClr val="231F20"/>
            </a:solidFill>
          </a:ln>
        </p:spPr>
        <p:txBody>
          <a:bodyPr wrap="square" lIns="0" tIns="0" rIns="0" bIns="0" rtlCol="0"/>
          <a:lstStyle/>
          <a:p>
            <a:endParaRPr/>
          </a:p>
        </p:txBody>
      </p:sp>
      <p:sp>
        <p:nvSpPr>
          <p:cNvPr id="297" name="object 297"/>
          <p:cNvSpPr/>
          <p:nvPr/>
        </p:nvSpPr>
        <p:spPr>
          <a:xfrm>
            <a:off x="5580767" y="2931477"/>
            <a:ext cx="0" cy="95250"/>
          </a:xfrm>
          <a:custGeom>
            <a:avLst/>
            <a:gdLst/>
            <a:ahLst/>
            <a:cxnLst/>
            <a:rect l="l" t="t" r="r" b="b"/>
            <a:pathLst>
              <a:path h="95250">
                <a:moveTo>
                  <a:pt x="0" y="0"/>
                </a:moveTo>
                <a:lnTo>
                  <a:pt x="0" y="94983"/>
                </a:lnTo>
              </a:path>
            </a:pathLst>
          </a:custGeom>
          <a:ln w="56476">
            <a:solidFill>
              <a:srgbClr val="5C6467"/>
            </a:solidFill>
          </a:ln>
        </p:spPr>
        <p:txBody>
          <a:bodyPr wrap="square" lIns="0" tIns="0" rIns="0" bIns="0" rtlCol="0"/>
          <a:lstStyle/>
          <a:p>
            <a:endParaRPr/>
          </a:p>
        </p:txBody>
      </p:sp>
      <p:sp>
        <p:nvSpPr>
          <p:cNvPr id="298" name="object 298"/>
          <p:cNvSpPr/>
          <p:nvPr/>
        </p:nvSpPr>
        <p:spPr>
          <a:xfrm>
            <a:off x="5552528" y="2931477"/>
            <a:ext cx="56515" cy="95250"/>
          </a:xfrm>
          <a:custGeom>
            <a:avLst/>
            <a:gdLst/>
            <a:ahLst/>
            <a:cxnLst/>
            <a:rect l="l" t="t" r="r" b="b"/>
            <a:pathLst>
              <a:path w="56514" h="95250">
                <a:moveTo>
                  <a:pt x="0" y="94983"/>
                </a:moveTo>
                <a:lnTo>
                  <a:pt x="56464" y="94983"/>
                </a:lnTo>
                <a:lnTo>
                  <a:pt x="56464" y="0"/>
                </a:lnTo>
                <a:lnTo>
                  <a:pt x="0" y="0"/>
                </a:lnTo>
                <a:lnTo>
                  <a:pt x="0" y="94983"/>
                </a:lnTo>
                <a:close/>
              </a:path>
            </a:pathLst>
          </a:custGeom>
          <a:ln w="3175">
            <a:solidFill>
              <a:srgbClr val="231F20"/>
            </a:solidFill>
          </a:ln>
        </p:spPr>
        <p:txBody>
          <a:bodyPr wrap="square" lIns="0" tIns="0" rIns="0" bIns="0" rtlCol="0"/>
          <a:lstStyle/>
          <a:p>
            <a:endParaRPr/>
          </a:p>
        </p:txBody>
      </p:sp>
      <p:sp>
        <p:nvSpPr>
          <p:cNvPr id="299" name="object 299"/>
          <p:cNvSpPr/>
          <p:nvPr/>
        </p:nvSpPr>
        <p:spPr>
          <a:xfrm>
            <a:off x="2018741" y="1543710"/>
            <a:ext cx="43815" cy="121920"/>
          </a:xfrm>
          <a:custGeom>
            <a:avLst/>
            <a:gdLst/>
            <a:ahLst/>
            <a:cxnLst/>
            <a:rect l="l" t="t" r="r" b="b"/>
            <a:pathLst>
              <a:path w="43814" h="121919">
                <a:moveTo>
                  <a:pt x="0" y="121627"/>
                </a:moveTo>
                <a:lnTo>
                  <a:pt x="43268" y="121627"/>
                </a:lnTo>
                <a:lnTo>
                  <a:pt x="43268" y="0"/>
                </a:lnTo>
                <a:lnTo>
                  <a:pt x="0" y="0"/>
                </a:lnTo>
                <a:lnTo>
                  <a:pt x="0" y="121627"/>
                </a:lnTo>
                <a:close/>
              </a:path>
            </a:pathLst>
          </a:custGeom>
          <a:solidFill>
            <a:srgbClr val="F6F0D6"/>
          </a:solidFill>
        </p:spPr>
        <p:txBody>
          <a:bodyPr wrap="square" lIns="0" tIns="0" rIns="0" bIns="0" rtlCol="0"/>
          <a:lstStyle/>
          <a:p>
            <a:endParaRPr/>
          </a:p>
        </p:txBody>
      </p:sp>
      <p:sp>
        <p:nvSpPr>
          <p:cNvPr id="300" name="object 300"/>
          <p:cNvSpPr/>
          <p:nvPr/>
        </p:nvSpPr>
        <p:spPr>
          <a:xfrm>
            <a:off x="2018737" y="1480776"/>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ln w="3175">
            <a:solidFill>
              <a:srgbClr val="231F20"/>
            </a:solidFill>
          </a:ln>
        </p:spPr>
        <p:txBody>
          <a:bodyPr wrap="square" lIns="0" tIns="0" rIns="0" bIns="0" rtlCol="0"/>
          <a:lstStyle/>
          <a:p>
            <a:endParaRPr/>
          </a:p>
        </p:txBody>
      </p:sp>
      <p:sp>
        <p:nvSpPr>
          <p:cNvPr id="301" name="object 301"/>
          <p:cNvSpPr/>
          <p:nvPr/>
        </p:nvSpPr>
        <p:spPr>
          <a:xfrm>
            <a:off x="2006854" y="1543710"/>
            <a:ext cx="12065" cy="121920"/>
          </a:xfrm>
          <a:custGeom>
            <a:avLst/>
            <a:gdLst/>
            <a:ahLst/>
            <a:cxnLst/>
            <a:rect l="l" t="t" r="r" b="b"/>
            <a:pathLst>
              <a:path w="12064" h="121919">
                <a:moveTo>
                  <a:pt x="0" y="121627"/>
                </a:moveTo>
                <a:lnTo>
                  <a:pt x="11887" y="121627"/>
                </a:lnTo>
                <a:lnTo>
                  <a:pt x="11887" y="0"/>
                </a:lnTo>
                <a:lnTo>
                  <a:pt x="0" y="0"/>
                </a:lnTo>
                <a:lnTo>
                  <a:pt x="0" y="121627"/>
                </a:lnTo>
                <a:close/>
              </a:path>
            </a:pathLst>
          </a:custGeom>
          <a:solidFill>
            <a:srgbClr val="FFFFFF"/>
          </a:solidFill>
        </p:spPr>
        <p:txBody>
          <a:bodyPr wrap="square" lIns="0" tIns="0" rIns="0" bIns="0" rtlCol="0"/>
          <a:lstStyle/>
          <a:p>
            <a:endParaRPr/>
          </a:p>
        </p:txBody>
      </p:sp>
      <p:sp>
        <p:nvSpPr>
          <p:cNvPr id="302" name="object 302"/>
          <p:cNvSpPr/>
          <p:nvPr/>
        </p:nvSpPr>
        <p:spPr>
          <a:xfrm>
            <a:off x="2006854" y="1543710"/>
            <a:ext cx="12700" cy="122555"/>
          </a:xfrm>
          <a:custGeom>
            <a:avLst/>
            <a:gdLst/>
            <a:ahLst/>
            <a:cxnLst/>
            <a:rect l="l" t="t" r="r" b="b"/>
            <a:pathLst>
              <a:path w="12700" h="122555">
                <a:moveTo>
                  <a:pt x="0" y="122403"/>
                </a:moveTo>
                <a:lnTo>
                  <a:pt x="12651" y="122403"/>
                </a:lnTo>
                <a:lnTo>
                  <a:pt x="12651" y="0"/>
                </a:lnTo>
                <a:lnTo>
                  <a:pt x="0" y="0"/>
                </a:lnTo>
                <a:lnTo>
                  <a:pt x="0" y="122403"/>
                </a:lnTo>
                <a:close/>
              </a:path>
            </a:pathLst>
          </a:custGeom>
          <a:solidFill>
            <a:srgbClr val="231F20"/>
          </a:solidFill>
        </p:spPr>
        <p:txBody>
          <a:bodyPr wrap="square" lIns="0" tIns="0" rIns="0" bIns="0" rtlCol="0"/>
          <a:lstStyle/>
          <a:p>
            <a:endParaRPr/>
          </a:p>
        </p:txBody>
      </p:sp>
      <p:sp>
        <p:nvSpPr>
          <p:cNvPr id="303" name="object 303"/>
          <p:cNvSpPr/>
          <p:nvPr/>
        </p:nvSpPr>
        <p:spPr>
          <a:xfrm>
            <a:off x="1676679" y="1543710"/>
            <a:ext cx="330200" cy="260350"/>
          </a:xfrm>
          <a:custGeom>
            <a:avLst/>
            <a:gdLst/>
            <a:ahLst/>
            <a:cxnLst/>
            <a:rect l="l" t="t" r="r" b="b"/>
            <a:pathLst>
              <a:path w="330200" h="260350">
                <a:moveTo>
                  <a:pt x="0" y="260235"/>
                </a:moveTo>
                <a:lnTo>
                  <a:pt x="330174" y="260235"/>
                </a:lnTo>
                <a:lnTo>
                  <a:pt x="330174" y="0"/>
                </a:lnTo>
                <a:lnTo>
                  <a:pt x="0" y="0"/>
                </a:lnTo>
                <a:lnTo>
                  <a:pt x="0" y="260235"/>
                </a:lnTo>
                <a:close/>
              </a:path>
            </a:pathLst>
          </a:custGeom>
          <a:solidFill>
            <a:srgbClr val="F4EDD4"/>
          </a:solidFill>
        </p:spPr>
        <p:txBody>
          <a:bodyPr wrap="square" lIns="0" tIns="0" rIns="0" bIns="0" rtlCol="0"/>
          <a:lstStyle/>
          <a:p>
            <a:endParaRPr/>
          </a:p>
        </p:txBody>
      </p:sp>
      <p:sp>
        <p:nvSpPr>
          <p:cNvPr id="304" name="object 304"/>
          <p:cNvSpPr/>
          <p:nvPr/>
        </p:nvSpPr>
        <p:spPr>
          <a:xfrm>
            <a:off x="790575" y="1459937"/>
            <a:ext cx="1216660" cy="344170"/>
          </a:xfrm>
          <a:custGeom>
            <a:avLst/>
            <a:gdLst/>
            <a:ahLst/>
            <a:cxnLst/>
            <a:rect l="l" t="t" r="r" b="b"/>
            <a:pathLst>
              <a:path w="1216660" h="344169">
                <a:moveTo>
                  <a:pt x="0" y="344004"/>
                </a:moveTo>
                <a:lnTo>
                  <a:pt x="1216273" y="344004"/>
                </a:lnTo>
                <a:lnTo>
                  <a:pt x="1216273" y="0"/>
                </a:lnTo>
                <a:lnTo>
                  <a:pt x="0" y="0"/>
                </a:lnTo>
              </a:path>
            </a:pathLst>
          </a:custGeom>
          <a:ln w="3175">
            <a:solidFill>
              <a:srgbClr val="231F20"/>
            </a:solidFill>
          </a:ln>
        </p:spPr>
        <p:txBody>
          <a:bodyPr wrap="square" lIns="0" tIns="0" rIns="0" bIns="0" rtlCol="0"/>
          <a:lstStyle/>
          <a:p>
            <a:endParaRPr/>
          </a:p>
        </p:txBody>
      </p:sp>
      <p:sp>
        <p:nvSpPr>
          <p:cNvPr id="305" name="object 305"/>
          <p:cNvSpPr/>
          <p:nvPr/>
        </p:nvSpPr>
        <p:spPr>
          <a:xfrm>
            <a:off x="2018741" y="1939582"/>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solidFill>
            <a:srgbClr val="F6F0D6"/>
          </a:solidFill>
        </p:spPr>
        <p:txBody>
          <a:bodyPr wrap="square" lIns="0" tIns="0" rIns="0" bIns="0" rtlCol="0"/>
          <a:lstStyle/>
          <a:p>
            <a:endParaRPr/>
          </a:p>
        </p:txBody>
      </p:sp>
      <p:sp>
        <p:nvSpPr>
          <p:cNvPr id="306" name="object 306"/>
          <p:cNvSpPr/>
          <p:nvPr/>
        </p:nvSpPr>
        <p:spPr>
          <a:xfrm>
            <a:off x="2018737" y="1939578"/>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ln w="3175">
            <a:solidFill>
              <a:srgbClr val="231F20"/>
            </a:solidFill>
          </a:ln>
        </p:spPr>
        <p:txBody>
          <a:bodyPr wrap="square" lIns="0" tIns="0" rIns="0" bIns="0" rtlCol="0"/>
          <a:lstStyle/>
          <a:p>
            <a:endParaRPr/>
          </a:p>
        </p:txBody>
      </p:sp>
      <p:sp>
        <p:nvSpPr>
          <p:cNvPr id="307" name="object 307"/>
          <p:cNvSpPr/>
          <p:nvPr/>
        </p:nvSpPr>
        <p:spPr>
          <a:xfrm>
            <a:off x="2006854" y="1940890"/>
            <a:ext cx="12065" cy="184785"/>
          </a:xfrm>
          <a:custGeom>
            <a:avLst/>
            <a:gdLst/>
            <a:ahLst/>
            <a:cxnLst/>
            <a:rect l="l" t="t" r="r" b="b"/>
            <a:pathLst>
              <a:path w="12064" h="184785">
                <a:moveTo>
                  <a:pt x="0" y="184556"/>
                </a:moveTo>
                <a:lnTo>
                  <a:pt x="11887" y="184556"/>
                </a:lnTo>
                <a:lnTo>
                  <a:pt x="11887" y="0"/>
                </a:lnTo>
                <a:lnTo>
                  <a:pt x="0" y="0"/>
                </a:lnTo>
                <a:lnTo>
                  <a:pt x="0" y="184556"/>
                </a:lnTo>
                <a:close/>
              </a:path>
            </a:pathLst>
          </a:custGeom>
          <a:solidFill>
            <a:srgbClr val="FFFFFF"/>
          </a:solidFill>
        </p:spPr>
        <p:txBody>
          <a:bodyPr wrap="square" lIns="0" tIns="0" rIns="0" bIns="0" rtlCol="0"/>
          <a:lstStyle/>
          <a:p>
            <a:endParaRPr/>
          </a:p>
        </p:txBody>
      </p:sp>
      <p:sp>
        <p:nvSpPr>
          <p:cNvPr id="308" name="object 308"/>
          <p:cNvSpPr/>
          <p:nvPr/>
        </p:nvSpPr>
        <p:spPr>
          <a:xfrm>
            <a:off x="2006854" y="1940110"/>
            <a:ext cx="12700" cy="186690"/>
          </a:xfrm>
          <a:custGeom>
            <a:avLst/>
            <a:gdLst/>
            <a:ahLst/>
            <a:cxnLst/>
            <a:rect l="l" t="t" r="r" b="b"/>
            <a:pathLst>
              <a:path w="12700" h="186689">
                <a:moveTo>
                  <a:pt x="0" y="186105"/>
                </a:moveTo>
                <a:lnTo>
                  <a:pt x="12651" y="186105"/>
                </a:lnTo>
                <a:lnTo>
                  <a:pt x="12651" y="0"/>
                </a:lnTo>
                <a:lnTo>
                  <a:pt x="0" y="0"/>
                </a:lnTo>
                <a:lnTo>
                  <a:pt x="0" y="186105"/>
                </a:lnTo>
                <a:close/>
              </a:path>
            </a:pathLst>
          </a:custGeom>
          <a:solidFill>
            <a:srgbClr val="231F20"/>
          </a:solidFill>
        </p:spPr>
        <p:txBody>
          <a:bodyPr wrap="square" lIns="0" tIns="0" rIns="0" bIns="0" rtlCol="0"/>
          <a:lstStyle/>
          <a:p>
            <a:endParaRPr/>
          </a:p>
        </p:txBody>
      </p:sp>
      <p:sp>
        <p:nvSpPr>
          <p:cNvPr id="309" name="object 309"/>
          <p:cNvSpPr/>
          <p:nvPr/>
        </p:nvSpPr>
        <p:spPr>
          <a:xfrm>
            <a:off x="1676679" y="1918754"/>
            <a:ext cx="330200" cy="344170"/>
          </a:xfrm>
          <a:custGeom>
            <a:avLst/>
            <a:gdLst/>
            <a:ahLst/>
            <a:cxnLst/>
            <a:rect l="l" t="t" r="r" b="b"/>
            <a:pathLst>
              <a:path w="330200" h="344169">
                <a:moveTo>
                  <a:pt x="0" y="343992"/>
                </a:moveTo>
                <a:lnTo>
                  <a:pt x="330174" y="343992"/>
                </a:lnTo>
                <a:lnTo>
                  <a:pt x="330174" y="0"/>
                </a:lnTo>
                <a:lnTo>
                  <a:pt x="0" y="0"/>
                </a:lnTo>
                <a:lnTo>
                  <a:pt x="0" y="343992"/>
                </a:lnTo>
                <a:close/>
              </a:path>
            </a:pathLst>
          </a:custGeom>
          <a:solidFill>
            <a:srgbClr val="F4EDD4"/>
          </a:solidFill>
        </p:spPr>
        <p:txBody>
          <a:bodyPr wrap="square" lIns="0" tIns="0" rIns="0" bIns="0" rtlCol="0"/>
          <a:lstStyle/>
          <a:p>
            <a:endParaRPr/>
          </a:p>
        </p:txBody>
      </p:sp>
      <p:sp>
        <p:nvSpPr>
          <p:cNvPr id="310" name="object 310"/>
          <p:cNvSpPr/>
          <p:nvPr/>
        </p:nvSpPr>
        <p:spPr>
          <a:xfrm>
            <a:off x="790575" y="1918751"/>
            <a:ext cx="1216660" cy="344170"/>
          </a:xfrm>
          <a:custGeom>
            <a:avLst/>
            <a:gdLst/>
            <a:ahLst/>
            <a:cxnLst/>
            <a:rect l="l" t="t" r="r" b="b"/>
            <a:pathLst>
              <a:path w="1216660" h="344169">
                <a:moveTo>
                  <a:pt x="0" y="343992"/>
                </a:moveTo>
                <a:lnTo>
                  <a:pt x="1216273" y="343992"/>
                </a:lnTo>
                <a:lnTo>
                  <a:pt x="1216273" y="0"/>
                </a:lnTo>
                <a:lnTo>
                  <a:pt x="0" y="0"/>
                </a:lnTo>
              </a:path>
            </a:pathLst>
          </a:custGeom>
          <a:ln w="3175">
            <a:solidFill>
              <a:srgbClr val="231F20"/>
            </a:solidFill>
          </a:ln>
        </p:spPr>
        <p:txBody>
          <a:bodyPr wrap="square" lIns="0" tIns="0" rIns="0" bIns="0" rtlCol="0"/>
          <a:lstStyle/>
          <a:p>
            <a:endParaRPr/>
          </a:p>
        </p:txBody>
      </p:sp>
      <p:sp>
        <p:nvSpPr>
          <p:cNvPr id="311" name="object 311"/>
          <p:cNvSpPr/>
          <p:nvPr/>
        </p:nvSpPr>
        <p:spPr>
          <a:xfrm>
            <a:off x="2018741" y="2401570"/>
            <a:ext cx="43815" cy="184785"/>
          </a:xfrm>
          <a:custGeom>
            <a:avLst/>
            <a:gdLst/>
            <a:ahLst/>
            <a:cxnLst/>
            <a:rect l="l" t="t" r="r" b="b"/>
            <a:pathLst>
              <a:path w="43814" h="184785">
                <a:moveTo>
                  <a:pt x="0" y="184581"/>
                </a:moveTo>
                <a:lnTo>
                  <a:pt x="43268" y="184581"/>
                </a:lnTo>
                <a:lnTo>
                  <a:pt x="43268" y="0"/>
                </a:lnTo>
                <a:lnTo>
                  <a:pt x="0" y="0"/>
                </a:lnTo>
                <a:lnTo>
                  <a:pt x="0" y="184581"/>
                </a:lnTo>
                <a:close/>
              </a:path>
            </a:pathLst>
          </a:custGeom>
          <a:solidFill>
            <a:srgbClr val="F6F0D6"/>
          </a:solidFill>
        </p:spPr>
        <p:txBody>
          <a:bodyPr wrap="square" lIns="0" tIns="0" rIns="0" bIns="0" rtlCol="0"/>
          <a:lstStyle/>
          <a:p>
            <a:endParaRPr/>
          </a:p>
        </p:txBody>
      </p:sp>
      <p:sp>
        <p:nvSpPr>
          <p:cNvPr id="312" name="object 312"/>
          <p:cNvSpPr/>
          <p:nvPr/>
        </p:nvSpPr>
        <p:spPr>
          <a:xfrm>
            <a:off x="2018737" y="2401572"/>
            <a:ext cx="43815" cy="184785"/>
          </a:xfrm>
          <a:custGeom>
            <a:avLst/>
            <a:gdLst/>
            <a:ahLst/>
            <a:cxnLst/>
            <a:rect l="l" t="t" r="r" b="b"/>
            <a:pathLst>
              <a:path w="43814" h="184785">
                <a:moveTo>
                  <a:pt x="0" y="184581"/>
                </a:moveTo>
                <a:lnTo>
                  <a:pt x="43268" y="184581"/>
                </a:lnTo>
                <a:lnTo>
                  <a:pt x="43268" y="0"/>
                </a:lnTo>
                <a:lnTo>
                  <a:pt x="0" y="0"/>
                </a:lnTo>
                <a:lnTo>
                  <a:pt x="0" y="184581"/>
                </a:lnTo>
                <a:close/>
              </a:path>
            </a:pathLst>
          </a:custGeom>
          <a:ln w="3175">
            <a:solidFill>
              <a:srgbClr val="231F20"/>
            </a:solidFill>
          </a:ln>
        </p:spPr>
        <p:txBody>
          <a:bodyPr wrap="square" lIns="0" tIns="0" rIns="0" bIns="0" rtlCol="0"/>
          <a:lstStyle/>
          <a:p>
            <a:endParaRPr/>
          </a:p>
        </p:txBody>
      </p:sp>
      <p:sp>
        <p:nvSpPr>
          <p:cNvPr id="313" name="object 313"/>
          <p:cNvSpPr/>
          <p:nvPr/>
        </p:nvSpPr>
        <p:spPr>
          <a:xfrm>
            <a:off x="2006854" y="2401595"/>
            <a:ext cx="12065" cy="184785"/>
          </a:xfrm>
          <a:custGeom>
            <a:avLst/>
            <a:gdLst/>
            <a:ahLst/>
            <a:cxnLst/>
            <a:rect l="l" t="t" r="r" b="b"/>
            <a:pathLst>
              <a:path w="12064" h="184785">
                <a:moveTo>
                  <a:pt x="0" y="184556"/>
                </a:moveTo>
                <a:lnTo>
                  <a:pt x="11887" y="184556"/>
                </a:lnTo>
                <a:lnTo>
                  <a:pt x="11887" y="0"/>
                </a:lnTo>
                <a:lnTo>
                  <a:pt x="0" y="0"/>
                </a:lnTo>
                <a:lnTo>
                  <a:pt x="0" y="184556"/>
                </a:lnTo>
                <a:close/>
              </a:path>
            </a:pathLst>
          </a:custGeom>
          <a:solidFill>
            <a:srgbClr val="FFFFFF"/>
          </a:solidFill>
        </p:spPr>
        <p:txBody>
          <a:bodyPr wrap="square" lIns="0" tIns="0" rIns="0" bIns="0" rtlCol="0"/>
          <a:lstStyle/>
          <a:p>
            <a:endParaRPr/>
          </a:p>
        </p:txBody>
      </p:sp>
      <p:sp>
        <p:nvSpPr>
          <p:cNvPr id="314" name="object 314"/>
          <p:cNvSpPr/>
          <p:nvPr/>
        </p:nvSpPr>
        <p:spPr>
          <a:xfrm>
            <a:off x="2006854" y="2400804"/>
            <a:ext cx="12700" cy="186690"/>
          </a:xfrm>
          <a:custGeom>
            <a:avLst/>
            <a:gdLst/>
            <a:ahLst/>
            <a:cxnLst/>
            <a:rect l="l" t="t" r="r" b="b"/>
            <a:pathLst>
              <a:path w="12700" h="186689">
                <a:moveTo>
                  <a:pt x="0" y="186118"/>
                </a:moveTo>
                <a:lnTo>
                  <a:pt x="12651" y="186118"/>
                </a:lnTo>
                <a:lnTo>
                  <a:pt x="12651" y="0"/>
                </a:lnTo>
                <a:lnTo>
                  <a:pt x="0" y="0"/>
                </a:lnTo>
                <a:lnTo>
                  <a:pt x="0" y="186118"/>
                </a:lnTo>
                <a:close/>
              </a:path>
            </a:pathLst>
          </a:custGeom>
          <a:solidFill>
            <a:srgbClr val="231F20"/>
          </a:solidFill>
        </p:spPr>
        <p:txBody>
          <a:bodyPr wrap="square" lIns="0" tIns="0" rIns="0" bIns="0" rtlCol="0"/>
          <a:lstStyle/>
          <a:p>
            <a:endParaRPr/>
          </a:p>
        </p:txBody>
      </p:sp>
      <p:sp>
        <p:nvSpPr>
          <p:cNvPr id="315" name="object 315"/>
          <p:cNvSpPr/>
          <p:nvPr/>
        </p:nvSpPr>
        <p:spPr>
          <a:xfrm>
            <a:off x="1676679" y="2380742"/>
            <a:ext cx="330200" cy="344170"/>
          </a:xfrm>
          <a:custGeom>
            <a:avLst/>
            <a:gdLst/>
            <a:ahLst/>
            <a:cxnLst/>
            <a:rect l="l" t="t" r="r" b="b"/>
            <a:pathLst>
              <a:path w="330200" h="344169">
                <a:moveTo>
                  <a:pt x="0" y="344004"/>
                </a:moveTo>
                <a:lnTo>
                  <a:pt x="330174" y="344004"/>
                </a:lnTo>
                <a:lnTo>
                  <a:pt x="330174" y="0"/>
                </a:lnTo>
                <a:lnTo>
                  <a:pt x="0" y="0"/>
                </a:lnTo>
                <a:lnTo>
                  <a:pt x="0" y="344004"/>
                </a:lnTo>
                <a:close/>
              </a:path>
            </a:pathLst>
          </a:custGeom>
          <a:solidFill>
            <a:srgbClr val="F4EDD4"/>
          </a:solidFill>
        </p:spPr>
        <p:txBody>
          <a:bodyPr wrap="square" lIns="0" tIns="0" rIns="0" bIns="0" rtlCol="0"/>
          <a:lstStyle/>
          <a:p>
            <a:endParaRPr/>
          </a:p>
        </p:txBody>
      </p:sp>
      <p:sp>
        <p:nvSpPr>
          <p:cNvPr id="316" name="object 316"/>
          <p:cNvSpPr/>
          <p:nvPr/>
        </p:nvSpPr>
        <p:spPr>
          <a:xfrm>
            <a:off x="790575" y="2380744"/>
            <a:ext cx="1216660" cy="344170"/>
          </a:xfrm>
          <a:custGeom>
            <a:avLst/>
            <a:gdLst/>
            <a:ahLst/>
            <a:cxnLst/>
            <a:rect l="l" t="t" r="r" b="b"/>
            <a:pathLst>
              <a:path w="1216660" h="344169">
                <a:moveTo>
                  <a:pt x="0" y="344004"/>
                </a:moveTo>
                <a:lnTo>
                  <a:pt x="1216273" y="344004"/>
                </a:lnTo>
                <a:lnTo>
                  <a:pt x="1216273" y="0"/>
                </a:lnTo>
                <a:lnTo>
                  <a:pt x="0" y="0"/>
                </a:lnTo>
              </a:path>
            </a:pathLst>
          </a:custGeom>
          <a:ln w="3175">
            <a:solidFill>
              <a:srgbClr val="231F20"/>
            </a:solidFill>
          </a:ln>
        </p:spPr>
        <p:txBody>
          <a:bodyPr wrap="square" lIns="0" tIns="0" rIns="0" bIns="0" rtlCol="0"/>
          <a:lstStyle/>
          <a:p>
            <a:endParaRPr/>
          </a:p>
        </p:txBody>
      </p:sp>
      <p:sp>
        <p:nvSpPr>
          <p:cNvPr id="317" name="object 317"/>
          <p:cNvSpPr/>
          <p:nvPr/>
        </p:nvSpPr>
        <p:spPr>
          <a:xfrm>
            <a:off x="2040375" y="2861462"/>
            <a:ext cx="0" cy="70485"/>
          </a:xfrm>
          <a:custGeom>
            <a:avLst/>
            <a:gdLst/>
            <a:ahLst/>
            <a:cxnLst/>
            <a:rect l="l" t="t" r="r" b="b"/>
            <a:pathLst>
              <a:path h="70485">
                <a:moveTo>
                  <a:pt x="0" y="0"/>
                </a:moveTo>
                <a:lnTo>
                  <a:pt x="0" y="70015"/>
                </a:lnTo>
              </a:path>
            </a:pathLst>
          </a:custGeom>
          <a:ln w="43268">
            <a:solidFill>
              <a:srgbClr val="F6F0D6"/>
            </a:solidFill>
          </a:ln>
        </p:spPr>
        <p:txBody>
          <a:bodyPr wrap="square" lIns="0" tIns="0" rIns="0" bIns="0" rtlCol="0"/>
          <a:lstStyle/>
          <a:p>
            <a:endParaRPr/>
          </a:p>
        </p:txBody>
      </p:sp>
      <p:sp>
        <p:nvSpPr>
          <p:cNvPr id="318" name="object 318"/>
          <p:cNvSpPr/>
          <p:nvPr/>
        </p:nvSpPr>
        <p:spPr>
          <a:xfrm>
            <a:off x="2040375" y="3026460"/>
            <a:ext cx="0" cy="444500"/>
          </a:xfrm>
          <a:custGeom>
            <a:avLst/>
            <a:gdLst/>
            <a:ahLst/>
            <a:cxnLst/>
            <a:rect l="l" t="t" r="r" b="b"/>
            <a:pathLst>
              <a:path h="444500">
                <a:moveTo>
                  <a:pt x="0" y="0"/>
                </a:moveTo>
                <a:lnTo>
                  <a:pt x="0" y="444004"/>
                </a:lnTo>
              </a:path>
            </a:pathLst>
          </a:custGeom>
          <a:ln w="43268">
            <a:solidFill>
              <a:srgbClr val="F6F0D6"/>
            </a:solidFill>
          </a:ln>
        </p:spPr>
        <p:txBody>
          <a:bodyPr wrap="square" lIns="0" tIns="0" rIns="0" bIns="0" rtlCol="0"/>
          <a:lstStyle/>
          <a:p>
            <a:endParaRPr/>
          </a:p>
        </p:txBody>
      </p:sp>
      <p:sp>
        <p:nvSpPr>
          <p:cNvPr id="319" name="object 319"/>
          <p:cNvSpPr/>
          <p:nvPr/>
        </p:nvSpPr>
        <p:spPr>
          <a:xfrm>
            <a:off x="2018737" y="2861463"/>
            <a:ext cx="43815" cy="609600"/>
          </a:xfrm>
          <a:custGeom>
            <a:avLst/>
            <a:gdLst/>
            <a:ahLst/>
            <a:cxnLst/>
            <a:rect l="l" t="t" r="r" b="b"/>
            <a:pathLst>
              <a:path w="43814" h="609600">
                <a:moveTo>
                  <a:pt x="0" y="609003"/>
                </a:moveTo>
                <a:lnTo>
                  <a:pt x="43268" y="609003"/>
                </a:lnTo>
                <a:lnTo>
                  <a:pt x="43268" y="0"/>
                </a:lnTo>
                <a:lnTo>
                  <a:pt x="0" y="0"/>
                </a:lnTo>
                <a:lnTo>
                  <a:pt x="0" y="609003"/>
                </a:lnTo>
                <a:close/>
              </a:path>
            </a:pathLst>
          </a:custGeom>
          <a:ln w="3175">
            <a:solidFill>
              <a:srgbClr val="231F20"/>
            </a:solidFill>
          </a:ln>
        </p:spPr>
        <p:txBody>
          <a:bodyPr wrap="square" lIns="0" tIns="0" rIns="0" bIns="0" rtlCol="0"/>
          <a:lstStyle/>
          <a:p>
            <a:endParaRPr/>
          </a:p>
        </p:txBody>
      </p:sp>
      <p:sp>
        <p:nvSpPr>
          <p:cNvPr id="320" name="object 320"/>
          <p:cNvSpPr/>
          <p:nvPr/>
        </p:nvSpPr>
        <p:spPr>
          <a:xfrm>
            <a:off x="2006854" y="2861462"/>
            <a:ext cx="12065" cy="609600"/>
          </a:xfrm>
          <a:custGeom>
            <a:avLst/>
            <a:gdLst/>
            <a:ahLst/>
            <a:cxnLst/>
            <a:rect l="l" t="t" r="r" b="b"/>
            <a:pathLst>
              <a:path w="12064" h="609600">
                <a:moveTo>
                  <a:pt x="0" y="609003"/>
                </a:moveTo>
                <a:lnTo>
                  <a:pt x="11887" y="609003"/>
                </a:lnTo>
                <a:lnTo>
                  <a:pt x="11887" y="0"/>
                </a:lnTo>
                <a:lnTo>
                  <a:pt x="0" y="0"/>
                </a:lnTo>
                <a:lnTo>
                  <a:pt x="0" y="609003"/>
                </a:lnTo>
                <a:close/>
              </a:path>
            </a:pathLst>
          </a:custGeom>
          <a:solidFill>
            <a:srgbClr val="FFFFFF"/>
          </a:solidFill>
        </p:spPr>
        <p:txBody>
          <a:bodyPr wrap="square" lIns="0" tIns="0" rIns="0" bIns="0" rtlCol="0"/>
          <a:lstStyle/>
          <a:p>
            <a:endParaRPr/>
          </a:p>
        </p:txBody>
      </p:sp>
      <p:sp>
        <p:nvSpPr>
          <p:cNvPr id="321" name="object 321"/>
          <p:cNvSpPr/>
          <p:nvPr/>
        </p:nvSpPr>
        <p:spPr>
          <a:xfrm>
            <a:off x="2006854" y="2860695"/>
            <a:ext cx="12700" cy="610870"/>
          </a:xfrm>
          <a:custGeom>
            <a:avLst/>
            <a:gdLst/>
            <a:ahLst/>
            <a:cxnLst/>
            <a:rect l="l" t="t" r="r" b="b"/>
            <a:pathLst>
              <a:path w="12700" h="610870">
                <a:moveTo>
                  <a:pt x="0" y="610539"/>
                </a:moveTo>
                <a:lnTo>
                  <a:pt x="12651" y="610539"/>
                </a:lnTo>
                <a:lnTo>
                  <a:pt x="12651" y="0"/>
                </a:lnTo>
                <a:lnTo>
                  <a:pt x="0" y="0"/>
                </a:lnTo>
                <a:lnTo>
                  <a:pt x="0" y="610539"/>
                </a:lnTo>
                <a:close/>
              </a:path>
            </a:pathLst>
          </a:custGeom>
          <a:solidFill>
            <a:srgbClr val="231F20"/>
          </a:solidFill>
        </p:spPr>
        <p:txBody>
          <a:bodyPr wrap="square" lIns="0" tIns="0" rIns="0" bIns="0" rtlCol="0"/>
          <a:lstStyle/>
          <a:p>
            <a:endParaRPr/>
          </a:p>
        </p:txBody>
      </p:sp>
      <p:sp>
        <p:nvSpPr>
          <p:cNvPr id="322" name="object 322"/>
          <p:cNvSpPr/>
          <p:nvPr/>
        </p:nvSpPr>
        <p:spPr>
          <a:xfrm>
            <a:off x="1676679" y="2842742"/>
            <a:ext cx="330200" cy="723265"/>
          </a:xfrm>
          <a:custGeom>
            <a:avLst/>
            <a:gdLst/>
            <a:ahLst/>
            <a:cxnLst/>
            <a:rect l="l" t="t" r="r" b="b"/>
            <a:pathLst>
              <a:path w="330200" h="723264">
                <a:moveTo>
                  <a:pt x="0" y="722718"/>
                </a:moveTo>
                <a:lnTo>
                  <a:pt x="330174" y="722718"/>
                </a:lnTo>
                <a:lnTo>
                  <a:pt x="330174" y="0"/>
                </a:lnTo>
                <a:lnTo>
                  <a:pt x="0" y="0"/>
                </a:lnTo>
                <a:lnTo>
                  <a:pt x="0" y="722718"/>
                </a:lnTo>
                <a:close/>
              </a:path>
            </a:pathLst>
          </a:custGeom>
          <a:solidFill>
            <a:srgbClr val="F4EDD4"/>
          </a:solidFill>
        </p:spPr>
        <p:txBody>
          <a:bodyPr wrap="square" lIns="0" tIns="0" rIns="0" bIns="0" rtlCol="0"/>
          <a:lstStyle/>
          <a:p>
            <a:endParaRPr/>
          </a:p>
        </p:txBody>
      </p:sp>
      <p:sp>
        <p:nvSpPr>
          <p:cNvPr id="323" name="object 323"/>
          <p:cNvSpPr/>
          <p:nvPr/>
        </p:nvSpPr>
        <p:spPr>
          <a:xfrm>
            <a:off x="790575" y="2842740"/>
            <a:ext cx="1216660" cy="723265"/>
          </a:xfrm>
          <a:custGeom>
            <a:avLst/>
            <a:gdLst/>
            <a:ahLst/>
            <a:cxnLst/>
            <a:rect l="l" t="t" r="r" b="b"/>
            <a:pathLst>
              <a:path w="1216660" h="723264">
                <a:moveTo>
                  <a:pt x="0" y="722718"/>
                </a:moveTo>
                <a:lnTo>
                  <a:pt x="1216273" y="722718"/>
                </a:lnTo>
                <a:lnTo>
                  <a:pt x="1216273" y="0"/>
                </a:lnTo>
                <a:lnTo>
                  <a:pt x="0" y="0"/>
                </a:lnTo>
              </a:path>
            </a:pathLst>
          </a:custGeom>
          <a:ln w="3175">
            <a:solidFill>
              <a:srgbClr val="231F20"/>
            </a:solidFill>
          </a:ln>
        </p:spPr>
        <p:txBody>
          <a:bodyPr wrap="square" lIns="0" tIns="0" rIns="0" bIns="0" rtlCol="0"/>
          <a:lstStyle/>
          <a:p>
            <a:endParaRPr/>
          </a:p>
        </p:txBody>
      </p:sp>
      <p:sp>
        <p:nvSpPr>
          <p:cNvPr id="324" name="object 324"/>
          <p:cNvSpPr/>
          <p:nvPr/>
        </p:nvSpPr>
        <p:spPr>
          <a:xfrm>
            <a:off x="790575" y="1388558"/>
            <a:ext cx="1216660" cy="71755"/>
          </a:xfrm>
          <a:custGeom>
            <a:avLst/>
            <a:gdLst/>
            <a:ahLst/>
            <a:cxnLst/>
            <a:rect l="l" t="t" r="r" b="b"/>
            <a:pathLst>
              <a:path w="1216660" h="71755">
                <a:moveTo>
                  <a:pt x="0" y="71374"/>
                </a:moveTo>
                <a:lnTo>
                  <a:pt x="1216273" y="71374"/>
                </a:lnTo>
                <a:lnTo>
                  <a:pt x="1216273" y="0"/>
                </a:lnTo>
                <a:lnTo>
                  <a:pt x="0" y="0"/>
                </a:lnTo>
              </a:path>
            </a:pathLst>
          </a:custGeom>
          <a:ln w="3175">
            <a:solidFill>
              <a:srgbClr val="231F20"/>
            </a:solidFill>
          </a:ln>
        </p:spPr>
        <p:txBody>
          <a:bodyPr wrap="square" lIns="0" tIns="0" rIns="0" bIns="0" rtlCol="0"/>
          <a:lstStyle/>
          <a:p>
            <a:endParaRPr/>
          </a:p>
        </p:txBody>
      </p:sp>
      <p:sp>
        <p:nvSpPr>
          <p:cNvPr id="325" name="object 325"/>
          <p:cNvSpPr/>
          <p:nvPr/>
        </p:nvSpPr>
        <p:spPr>
          <a:xfrm>
            <a:off x="1676679" y="1847367"/>
            <a:ext cx="330200" cy="71755"/>
          </a:xfrm>
          <a:custGeom>
            <a:avLst/>
            <a:gdLst/>
            <a:ahLst/>
            <a:cxnLst/>
            <a:rect l="l" t="t" r="r" b="b"/>
            <a:pathLst>
              <a:path w="330200" h="71755">
                <a:moveTo>
                  <a:pt x="0" y="71373"/>
                </a:moveTo>
                <a:lnTo>
                  <a:pt x="330174" y="71373"/>
                </a:lnTo>
                <a:lnTo>
                  <a:pt x="330174" y="0"/>
                </a:lnTo>
                <a:lnTo>
                  <a:pt x="0" y="0"/>
                </a:lnTo>
                <a:lnTo>
                  <a:pt x="0" y="71373"/>
                </a:lnTo>
                <a:close/>
              </a:path>
            </a:pathLst>
          </a:custGeom>
          <a:solidFill>
            <a:srgbClr val="939598"/>
          </a:solidFill>
        </p:spPr>
        <p:txBody>
          <a:bodyPr wrap="square" lIns="0" tIns="0" rIns="0" bIns="0" rtlCol="0"/>
          <a:lstStyle/>
          <a:p>
            <a:endParaRPr/>
          </a:p>
        </p:txBody>
      </p:sp>
      <p:sp>
        <p:nvSpPr>
          <p:cNvPr id="326" name="object 326"/>
          <p:cNvSpPr/>
          <p:nvPr/>
        </p:nvSpPr>
        <p:spPr>
          <a:xfrm>
            <a:off x="790575" y="1847367"/>
            <a:ext cx="1216660" cy="71755"/>
          </a:xfrm>
          <a:custGeom>
            <a:avLst/>
            <a:gdLst/>
            <a:ahLst/>
            <a:cxnLst/>
            <a:rect l="l" t="t" r="r" b="b"/>
            <a:pathLst>
              <a:path w="1216660" h="71755">
                <a:moveTo>
                  <a:pt x="0" y="71374"/>
                </a:moveTo>
                <a:lnTo>
                  <a:pt x="1216273" y="71374"/>
                </a:lnTo>
                <a:lnTo>
                  <a:pt x="1216273" y="0"/>
                </a:lnTo>
                <a:lnTo>
                  <a:pt x="0" y="0"/>
                </a:lnTo>
              </a:path>
            </a:pathLst>
          </a:custGeom>
          <a:ln w="3175">
            <a:solidFill>
              <a:srgbClr val="231F20"/>
            </a:solidFill>
          </a:ln>
        </p:spPr>
        <p:txBody>
          <a:bodyPr wrap="square" lIns="0" tIns="0" rIns="0" bIns="0" rtlCol="0"/>
          <a:lstStyle/>
          <a:p>
            <a:endParaRPr/>
          </a:p>
        </p:txBody>
      </p:sp>
      <p:sp>
        <p:nvSpPr>
          <p:cNvPr id="327" name="object 327"/>
          <p:cNvSpPr/>
          <p:nvPr/>
        </p:nvSpPr>
        <p:spPr>
          <a:xfrm>
            <a:off x="1676679" y="2309355"/>
            <a:ext cx="330200" cy="71755"/>
          </a:xfrm>
          <a:custGeom>
            <a:avLst/>
            <a:gdLst/>
            <a:ahLst/>
            <a:cxnLst/>
            <a:rect l="l" t="t" r="r" b="b"/>
            <a:pathLst>
              <a:path w="330200" h="71755">
                <a:moveTo>
                  <a:pt x="0" y="71386"/>
                </a:moveTo>
                <a:lnTo>
                  <a:pt x="330174" y="71386"/>
                </a:lnTo>
                <a:lnTo>
                  <a:pt x="330174" y="0"/>
                </a:lnTo>
                <a:lnTo>
                  <a:pt x="0" y="0"/>
                </a:lnTo>
                <a:lnTo>
                  <a:pt x="0" y="71386"/>
                </a:lnTo>
                <a:close/>
              </a:path>
            </a:pathLst>
          </a:custGeom>
          <a:solidFill>
            <a:srgbClr val="939598"/>
          </a:solidFill>
        </p:spPr>
        <p:txBody>
          <a:bodyPr wrap="square" lIns="0" tIns="0" rIns="0" bIns="0" rtlCol="0"/>
          <a:lstStyle/>
          <a:p>
            <a:endParaRPr/>
          </a:p>
        </p:txBody>
      </p:sp>
      <p:sp>
        <p:nvSpPr>
          <p:cNvPr id="328" name="object 328"/>
          <p:cNvSpPr/>
          <p:nvPr/>
        </p:nvSpPr>
        <p:spPr>
          <a:xfrm>
            <a:off x="790575" y="2309366"/>
            <a:ext cx="1216660" cy="71755"/>
          </a:xfrm>
          <a:custGeom>
            <a:avLst/>
            <a:gdLst/>
            <a:ahLst/>
            <a:cxnLst/>
            <a:rect l="l" t="t" r="r" b="b"/>
            <a:pathLst>
              <a:path w="1216660" h="71755">
                <a:moveTo>
                  <a:pt x="0" y="71374"/>
                </a:moveTo>
                <a:lnTo>
                  <a:pt x="1216273" y="71374"/>
                </a:lnTo>
                <a:lnTo>
                  <a:pt x="1216273" y="0"/>
                </a:lnTo>
                <a:lnTo>
                  <a:pt x="0" y="0"/>
                </a:lnTo>
              </a:path>
            </a:pathLst>
          </a:custGeom>
          <a:ln w="3175">
            <a:solidFill>
              <a:srgbClr val="231F20"/>
            </a:solidFill>
          </a:ln>
        </p:spPr>
        <p:txBody>
          <a:bodyPr wrap="square" lIns="0" tIns="0" rIns="0" bIns="0" rtlCol="0"/>
          <a:lstStyle/>
          <a:p>
            <a:endParaRPr/>
          </a:p>
        </p:txBody>
      </p:sp>
      <p:sp>
        <p:nvSpPr>
          <p:cNvPr id="329" name="object 329"/>
          <p:cNvSpPr/>
          <p:nvPr/>
        </p:nvSpPr>
        <p:spPr>
          <a:xfrm>
            <a:off x="1676679" y="2771355"/>
            <a:ext cx="330200" cy="71755"/>
          </a:xfrm>
          <a:custGeom>
            <a:avLst/>
            <a:gdLst/>
            <a:ahLst/>
            <a:cxnLst/>
            <a:rect l="l" t="t" r="r" b="b"/>
            <a:pathLst>
              <a:path w="330200" h="71755">
                <a:moveTo>
                  <a:pt x="0" y="71386"/>
                </a:moveTo>
                <a:lnTo>
                  <a:pt x="330174" y="71386"/>
                </a:lnTo>
                <a:lnTo>
                  <a:pt x="330174" y="0"/>
                </a:lnTo>
                <a:lnTo>
                  <a:pt x="0" y="0"/>
                </a:lnTo>
                <a:lnTo>
                  <a:pt x="0" y="71386"/>
                </a:lnTo>
                <a:close/>
              </a:path>
            </a:pathLst>
          </a:custGeom>
          <a:solidFill>
            <a:srgbClr val="939598"/>
          </a:solidFill>
        </p:spPr>
        <p:txBody>
          <a:bodyPr wrap="square" lIns="0" tIns="0" rIns="0" bIns="0" rtlCol="0"/>
          <a:lstStyle/>
          <a:p>
            <a:endParaRPr/>
          </a:p>
        </p:txBody>
      </p:sp>
      <p:sp>
        <p:nvSpPr>
          <p:cNvPr id="330" name="object 330"/>
          <p:cNvSpPr/>
          <p:nvPr/>
        </p:nvSpPr>
        <p:spPr>
          <a:xfrm>
            <a:off x="790575" y="2771372"/>
            <a:ext cx="1216660" cy="71755"/>
          </a:xfrm>
          <a:custGeom>
            <a:avLst/>
            <a:gdLst/>
            <a:ahLst/>
            <a:cxnLst/>
            <a:rect l="l" t="t" r="r" b="b"/>
            <a:pathLst>
              <a:path w="1216660" h="71755">
                <a:moveTo>
                  <a:pt x="0" y="71374"/>
                </a:moveTo>
                <a:lnTo>
                  <a:pt x="1216273" y="71374"/>
                </a:lnTo>
                <a:lnTo>
                  <a:pt x="1216273" y="0"/>
                </a:lnTo>
                <a:lnTo>
                  <a:pt x="0" y="0"/>
                </a:lnTo>
              </a:path>
            </a:pathLst>
          </a:custGeom>
          <a:ln w="3175">
            <a:solidFill>
              <a:srgbClr val="231F20"/>
            </a:solidFill>
          </a:ln>
        </p:spPr>
        <p:txBody>
          <a:bodyPr wrap="square" lIns="0" tIns="0" rIns="0" bIns="0" rtlCol="0"/>
          <a:lstStyle/>
          <a:p>
            <a:endParaRPr/>
          </a:p>
        </p:txBody>
      </p:sp>
      <p:sp>
        <p:nvSpPr>
          <p:cNvPr id="331" name="object 331"/>
          <p:cNvSpPr/>
          <p:nvPr/>
        </p:nvSpPr>
        <p:spPr>
          <a:xfrm>
            <a:off x="790574" y="1388562"/>
            <a:ext cx="1271905" cy="92710"/>
          </a:xfrm>
          <a:custGeom>
            <a:avLst/>
            <a:gdLst/>
            <a:ahLst/>
            <a:cxnLst/>
            <a:rect l="l" t="t" r="r" b="b"/>
            <a:pathLst>
              <a:path w="1271905" h="92709">
                <a:moveTo>
                  <a:pt x="1271426" y="92214"/>
                </a:moveTo>
                <a:lnTo>
                  <a:pt x="1216270" y="92214"/>
                </a:lnTo>
                <a:lnTo>
                  <a:pt x="1216270" y="0"/>
                </a:lnTo>
                <a:lnTo>
                  <a:pt x="0" y="0"/>
                </a:lnTo>
              </a:path>
            </a:pathLst>
          </a:custGeom>
          <a:ln w="3175">
            <a:solidFill>
              <a:srgbClr val="231F20"/>
            </a:solidFill>
          </a:ln>
        </p:spPr>
        <p:txBody>
          <a:bodyPr wrap="square" lIns="0" tIns="0" rIns="0" bIns="0" rtlCol="0"/>
          <a:lstStyle/>
          <a:p>
            <a:endParaRPr/>
          </a:p>
        </p:txBody>
      </p:sp>
      <p:sp>
        <p:nvSpPr>
          <p:cNvPr id="332" name="object 332"/>
          <p:cNvSpPr/>
          <p:nvPr/>
        </p:nvSpPr>
        <p:spPr>
          <a:xfrm>
            <a:off x="790574" y="1257312"/>
            <a:ext cx="1217295" cy="86360"/>
          </a:xfrm>
          <a:custGeom>
            <a:avLst/>
            <a:gdLst/>
            <a:ahLst/>
            <a:cxnLst/>
            <a:rect l="l" t="t" r="r" b="b"/>
            <a:pathLst>
              <a:path w="1217295" h="86359">
                <a:moveTo>
                  <a:pt x="0" y="86215"/>
                </a:moveTo>
                <a:lnTo>
                  <a:pt x="1216892" y="86215"/>
                </a:lnTo>
                <a:lnTo>
                  <a:pt x="1216892" y="0"/>
                </a:lnTo>
              </a:path>
            </a:pathLst>
          </a:custGeom>
          <a:ln w="3175">
            <a:solidFill>
              <a:srgbClr val="231F20"/>
            </a:solidFill>
          </a:ln>
        </p:spPr>
        <p:txBody>
          <a:bodyPr wrap="square" lIns="0" tIns="0" rIns="0" bIns="0" rtlCol="0"/>
          <a:lstStyle/>
          <a:p>
            <a:endParaRPr/>
          </a:p>
        </p:txBody>
      </p:sp>
      <p:sp>
        <p:nvSpPr>
          <p:cNvPr id="333" name="object 333"/>
          <p:cNvSpPr/>
          <p:nvPr/>
        </p:nvSpPr>
        <p:spPr>
          <a:xfrm>
            <a:off x="2034424" y="1849501"/>
            <a:ext cx="0" cy="91440"/>
          </a:xfrm>
          <a:custGeom>
            <a:avLst/>
            <a:gdLst/>
            <a:ahLst/>
            <a:cxnLst/>
            <a:rect l="l" t="t" r="r" b="b"/>
            <a:pathLst>
              <a:path h="91439">
                <a:moveTo>
                  <a:pt x="0" y="0"/>
                </a:moveTo>
                <a:lnTo>
                  <a:pt x="0" y="91440"/>
                </a:lnTo>
              </a:path>
            </a:pathLst>
          </a:custGeom>
          <a:ln w="55168">
            <a:solidFill>
              <a:srgbClr val="5C6467"/>
            </a:solidFill>
          </a:ln>
        </p:spPr>
        <p:txBody>
          <a:bodyPr wrap="square" lIns="0" tIns="0" rIns="0" bIns="0" rtlCol="0"/>
          <a:lstStyle/>
          <a:p>
            <a:endParaRPr/>
          </a:p>
        </p:txBody>
      </p:sp>
      <p:sp>
        <p:nvSpPr>
          <p:cNvPr id="334" name="object 334"/>
          <p:cNvSpPr/>
          <p:nvPr/>
        </p:nvSpPr>
        <p:spPr>
          <a:xfrm>
            <a:off x="1676679" y="1826641"/>
            <a:ext cx="385445" cy="0"/>
          </a:xfrm>
          <a:custGeom>
            <a:avLst/>
            <a:gdLst/>
            <a:ahLst/>
            <a:cxnLst/>
            <a:rect l="l" t="t" r="r" b="b"/>
            <a:pathLst>
              <a:path w="385444">
                <a:moveTo>
                  <a:pt x="0" y="0"/>
                </a:moveTo>
                <a:lnTo>
                  <a:pt x="385329" y="0"/>
                </a:lnTo>
              </a:path>
            </a:pathLst>
          </a:custGeom>
          <a:ln w="45719">
            <a:solidFill>
              <a:srgbClr val="5C6467"/>
            </a:solidFill>
          </a:ln>
        </p:spPr>
        <p:txBody>
          <a:bodyPr wrap="square" lIns="0" tIns="0" rIns="0" bIns="0" rtlCol="0"/>
          <a:lstStyle/>
          <a:p>
            <a:endParaRPr/>
          </a:p>
        </p:txBody>
      </p:sp>
      <p:sp>
        <p:nvSpPr>
          <p:cNvPr id="335" name="object 335"/>
          <p:cNvSpPr/>
          <p:nvPr/>
        </p:nvSpPr>
        <p:spPr>
          <a:xfrm>
            <a:off x="2034735" y="1665351"/>
            <a:ext cx="0" cy="138430"/>
          </a:xfrm>
          <a:custGeom>
            <a:avLst/>
            <a:gdLst/>
            <a:ahLst/>
            <a:cxnLst/>
            <a:rect l="l" t="t" r="r" b="b"/>
            <a:pathLst>
              <a:path h="138430">
                <a:moveTo>
                  <a:pt x="0" y="0"/>
                </a:moveTo>
                <a:lnTo>
                  <a:pt x="0" y="138429"/>
                </a:lnTo>
              </a:path>
            </a:pathLst>
          </a:custGeom>
          <a:ln w="54546">
            <a:solidFill>
              <a:srgbClr val="5C6467"/>
            </a:solidFill>
          </a:ln>
        </p:spPr>
        <p:txBody>
          <a:bodyPr wrap="square" lIns="0" tIns="0" rIns="0" bIns="0" rtlCol="0"/>
          <a:lstStyle/>
          <a:p>
            <a:endParaRPr/>
          </a:p>
        </p:txBody>
      </p:sp>
      <p:sp>
        <p:nvSpPr>
          <p:cNvPr id="336" name="object 336"/>
          <p:cNvSpPr/>
          <p:nvPr/>
        </p:nvSpPr>
        <p:spPr>
          <a:xfrm>
            <a:off x="790574" y="1848966"/>
            <a:ext cx="1271905" cy="92710"/>
          </a:xfrm>
          <a:custGeom>
            <a:avLst/>
            <a:gdLst/>
            <a:ahLst/>
            <a:cxnLst/>
            <a:rect l="l" t="t" r="r" b="b"/>
            <a:pathLst>
              <a:path w="1271905" h="92710">
                <a:moveTo>
                  <a:pt x="1271426" y="92214"/>
                </a:moveTo>
                <a:lnTo>
                  <a:pt x="1216270" y="92214"/>
                </a:lnTo>
                <a:lnTo>
                  <a:pt x="1216270" y="0"/>
                </a:lnTo>
                <a:lnTo>
                  <a:pt x="0" y="0"/>
                </a:lnTo>
              </a:path>
            </a:pathLst>
          </a:custGeom>
          <a:ln w="3175">
            <a:solidFill>
              <a:srgbClr val="231F20"/>
            </a:solidFill>
          </a:ln>
        </p:spPr>
        <p:txBody>
          <a:bodyPr wrap="square" lIns="0" tIns="0" rIns="0" bIns="0" rtlCol="0"/>
          <a:lstStyle/>
          <a:p>
            <a:endParaRPr/>
          </a:p>
        </p:txBody>
      </p:sp>
      <p:sp>
        <p:nvSpPr>
          <p:cNvPr id="337" name="object 337"/>
          <p:cNvSpPr/>
          <p:nvPr/>
        </p:nvSpPr>
        <p:spPr>
          <a:xfrm>
            <a:off x="790574" y="1665349"/>
            <a:ext cx="1271905" cy="276225"/>
          </a:xfrm>
          <a:custGeom>
            <a:avLst/>
            <a:gdLst/>
            <a:ahLst/>
            <a:cxnLst/>
            <a:rect l="l" t="t" r="r" b="b"/>
            <a:pathLst>
              <a:path w="1271905" h="276225">
                <a:moveTo>
                  <a:pt x="0" y="138582"/>
                </a:moveTo>
                <a:lnTo>
                  <a:pt x="1216892" y="138582"/>
                </a:lnTo>
                <a:lnTo>
                  <a:pt x="1216892" y="0"/>
                </a:lnTo>
                <a:lnTo>
                  <a:pt x="1271426" y="0"/>
                </a:lnTo>
                <a:lnTo>
                  <a:pt x="1271426" y="275831"/>
                </a:lnTo>
              </a:path>
            </a:pathLst>
          </a:custGeom>
          <a:ln w="3175">
            <a:solidFill>
              <a:srgbClr val="231F20"/>
            </a:solidFill>
          </a:ln>
        </p:spPr>
        <p:txBody>
          <a:bodyPr wrap="square" lIns="0" tIns="0" rIns="0" bIns="0" rtlCol="0"/>
          <a:lstStyle/>
          <a:p>
            <a:endParaRPr/>
          </a:p>
        </p:txBody>
      </p:sp>
      <p:sp>
        <p:nvSpPr>
          <p:cNvPr id="338" name="object 338"/>
          <p:cNvSpPr/>
          <p:nvPr/>
        </p:nvSpPr>
        <p:spPr>
          <a:xfrm>
            <a:off x="2034424" y="2309901"/>
            <a:ext cx="0" cy="91440"/>
          </a:xfrm>
          <a:custGeom>
            <a:avLst/>
            <a:gdLst/>
            <a:ahLst/>
            <a:cxnLst/>
            <a:rect l="l" t="t" r="r" b="b"/>
            <a:pathLst>
              <a:path h="91439">
                <a:moveTo>
                  <a:pt x="0" y="0"/>
                </a:moveTo>
                <a:lnTo>
                  <a:pt x="0" y="91440"/>
                </a:lnTo>
              </a:path>
            </a:pathLst>
          </a:custGeom>
          <a:ln w="55168">
            <a:solidFill>
              <a:srgbClr val="5C6467"/>
            </a:solidFill>
          </a:ln>
        </p:spPr>
        <p:txBody>
          <a:bodyPr wrap="square" lIns="0" tIns="0" rIns="0" bIns="0" rtlCol="0"/>
          <a:lstStyle/>
          <a:p>
            <a:endParaRPr/>
          </a:p>
        </p:txBody>
      </p:sp>
      <p:sp>
        <p:nvSpPr>
          <p:cNvPr id="339" name="object 339"/>
          <p:cNvSpPr/>
          <p:nvPr/>
        </p:nvSpPr>
        <p:spPr>
          <a:xfrm>
            <a:off x="1676679" y="2287041"/>
            <a:ext cx="385445" cy="0"/>
          </a:xfrm>
          <a:custGeom>
            <a:avLst/>
            <a:gdLst/>
            <a:ahLst/>
            <a:cxnLst/>
            <a:rect l="l" t="t" r="r" b="b"/>
            <a:pathLst>
              <a:path w="385444">
                <a:moveTo>
                  <a:pt x="0" y="0"/>
                </a:moveTo>
                <a:lnTo>
                  <a:pt x="385329" y="0"/>
                </a:lnTo>
              </a:path>
            </a:pathLst>
          </a:custGeom>
          <a:ln w="45719">
            <a:solidFill>
              <a:srgbClr val="5C6467"/>
            </a:solidFill>
          </a:ln>
        </p:spPr>
        <p:txBody>
          <a:bodyPr wrap="square" lIns="0" tIns="0" rIns="0" bIns="0" rtlCol="0"/>
          <a:lstStyle/>
          <a:p>
            <a:endParaRPr/>
          </a:p>
        </p:txBody>
      </p:sp>
      <p:sp>
        <p:nvSpPr>
          <p:cNvPr id="340" name="object 340"/>
          <p:cNvSpPr/>
          <p:nvPr/>
        </p:nvSpPr>
        <p:spPr>
          <a:xfrm>
            <a:off x="2034735" y="2125751"/>
            <a:ext cx="0" cy="138430"/>
          </a:xfrm>
          <a:custGeom>
            <a:avLst/>
            <a:gdLst/>
            <a:ahLst/>
            <a:cxnLst/>
            <a:rect l="l" t="t" r="r" b="b"/>
            <a:pathLst>
              <a:path h="138430">
                <a:moveTo>
                  <a:pt x="0" y="0"/>
                </a:moveTo>
                <a:lnTo>
                  <a:pt x="0" y="138429"/>
                </a:lnTo>
              </a:path>
            </a:pathLst>
          </a:custGeom>
          <a:ln w="54546">
            <a:solidFill>
              <a:srgbClr val="5C6467"/>
            </a:solidFill>
          </a:ln>
        </p:spPr>
        <p:txBody>
          <a:bodyPr wrap="square" lIns="0" tIns="0" rIns="0" bIns="0" rtlCol="0"/>
          <a:lstStyle/>
          <a:p>
            <a:endParaRPr/>
          </a:p>
        </p:txBody>
      </p:sp>
      <p:sp>
        <p:nvSpPr>
          <p:cNvPr id="341" name="object 341"/>
          <p:cNvSpPr/>
          <p:nvPr/>
        </p:nvSpPr>
        <p:spPr>
          <a:xfrm>
            <a:off x="790574" y="2309369"/>
            <a:ext cx="1271905" cy="92710"/>
          </a:xfrm>
          <a:custGeom>
            <a:avLst/>
            <a:gdLst/>
            <a:ahLst/>
            <a:cxnLst/>
            <a:rect l="l" t="t" r="r" b="b"/>
            <a:pathLst>
              <a:path w="1271905" h="92710">
                <a:moveTo>
                  <a:pt x="1271426" y="92214"/>
                </a:moveTo>
                <a:lnTo>
                  <a:pt x="1216270" y="92214"/>
                </a:lnTo>
                <a:lnTo>
                  <a:pt x="1216270" y="0"/>
                </a:lnTo>
                <a:lnTo>
                  <a:pt x="0" y="0"/>
                </a:lnTo>
              </a:path>
            </a:pathLst>
          </a:custGeom>
          <a:ln w="3175">
            <a:solidFill>
              <a:srgbClr val="231F20"/>
            </a:solidFill>
          </a:ln>
        </p:spPr>
        <p:txBody>
          <a:bodyPr wrap="square" lIns="0" tIns="0" rIns="0" bIns="0" rtlCol="0"/>
          <a:lstStyle/>
          <a:p>
            <a:endParaRPr/>
          </a:p>
        </p:txBody>
      </p:sp>
      <p:sp>
        <p:nvSpPr>
          <p:cNvPr id="342" name="object 342"/>
          <p:cNvSpPr/>
          <p:nvPr/>
        </p:nvSpPr>
        <p:spPr>
          <a:xfrm>
            <a:off x="790574" y="2125752"/>
            <a:ext cx="1271905" cy="276225"/>
          </a:xfrm>
          <a:custGeom>
            <a:avLst/>
            <a:gdLst/>
            <a:ahLst/>
            <a:cxnLst/>
            <a:rect l="l" t="t" r="r" b="b"/>
            <a:pathLst>
              <a:path w="1271905" h="276225">
                <a:moveTo>
                  <a:pt x="0" y="138595"/>
                </a:moveTo>
                <a:lnTo>
                  <a:pt x="1216892" y="138595"/>
                </a:lnTo>
                <a:lnTo>
                  <a:pt x="1216892" y="0"/>
                </a:lnTo>
                <a:lnTo>
                  <a:pt x="1271426" y="0"/>
                </a:lnTo>
                <a:lnTo>
                  <a:pt x="1271426" y="275831"/>
                </a:lnTo>
              </a:path>
            </a:pathLst>
          </a:custGeom>
          <a:ln w="3175">
            <a:solidFill>
              <a:srgbClr val="231F20"/>
            </a:solidFill>
          </a:ln>
        </p:spPr>
        <p:txBody>
          <a:bodyPr wrap="square" lIns="0" tIns="0" rIns="0" bIns="0" rtlCol="0"/>
          <a:lstStyle/>
          <a:p>
            <a:endParaRPr/>
          </a:p>
        </p:txBody>
      </p:sp>
      <p:sp>
        <p:nvSpPr>
          <p:cNvPr id="343" name="object 343"/>
          <p:cNvSpPr/>
          <p:nvPr/>
        </p:nvSpPr>
        <p:spPr>
          <a:xfrm>
            <a:off x="2034424" y="2771901"/>
            <a:ext cx="0" cy="91440"/>
          </a:xfrm>
          <a:custGeom>
            <a:avLst/>
            <a:gdLst/>
            <a:ahLst/>
            <a:cxnLst/>
            <a:rect l="l" t="t" r="r" b="b"/>
            <a:pathLst>
              <a:path h="91439">
                <a:moveTo>
                  <a:pt x="0" y="0"/>
                </a:moveTo>
                <a:lnTo>
                  <a:pt x="0" y="91440"/>
                </a:lnTo>
              </a:path>
            </a:pathLst>
          </a:custGeom>
          <a:ln w="55168">
            <a:solidFill>
              <a:srgbClr val="5C6467"/>
            </a:solidFill>
          </a:ln>
        </p:spPr>
        <p:txBody>
          <a:bodyPr wrap="square" lIns="0" tIns="0" rIns="0" bIns="0" rtlCol="0"/>
          <a:lstStyle/>
          <a:p>
            <a:endParaRPr/>
          </a:p>
        </p:txBody>
      </p:sp>
      <p:sp>
        <p:nvSpPr>
          <p:cNvPr id="344" name="object 344"/>
          <p:cNvSpPr/>
          <p:nvPr/>
        </p:nvSpPr>
        <p:spPr>
          <a:xfrm>
            <a:off x="1676679" y="2749042"/>
            <a:ext cx="385445" cy="0"/>
          </a:xfrm>
          <a:custGeom>
            <a:avLst/>
            <a:gdLst/>
            <a:ahLst/>
            <a:cxnLst/>
            <a:rect l="l" t="t" r="r" b="b"/>
            <a:pathLst>
              <a:path w="385444">
                <a:moveTo>
                  <a:pt x="0" y="0"/>
                </a:moveTo>
                <a:lnTo>
                  <a:pt x="385329" y="0"/>
                </a:lnTo>
              </a:path>
            </a:pathLst>
          </a:custGeom>
          <a:ln w="45719">
            <a:solidFill>
              <a:srgbClr val="5C6467"/>
            </a:solidFill>
          </a:ln>
        </p:spPr>
        <p:txBody>
          <a:bodyPr wrap="square" lIns="0" tIns="0" rIns="0" bIns="0" rtlCol="0"/>
          <a:lstStyle/>
          <a:p>
            <a:endParaRPr/>
          </a:p>
        </p:txBody>
      </p:sp>
      <p:sp>
        <p:nvSpPr>
          <p:cNvPr id="345" name="object 345"/>
          <p:cNvSpPr/>
          <p:nvPr/>
        </p:nvSpPr>
        <p:spPr>
          <a:xfrm>
            <a:off x="2034735" y="2587751"/>
            <a:ext cx="0" cy="138430"/>
          </a:xfrm>
          <a:custGeom>
            <a:avLst/>
            <a:gdLst/>
            <a:ahLst/>
            <a:cxnLst/>
            <a:rect l="l" t="t" r="r" b="b"/>
            <a:pathLst>
              <a:path h="138430">
                <a:moveTo>
                  <a:pt x="0" y="0"/>
                </a:moveTo>
                <a:lnTo>
                  <a:pt x="0" y="138429"/>
                </a:lnTo>
              </a:path>
            </a:pathLst>
          </a:custGeom>
          <a:ln w="54546">
            <a:solidFill>
              <a:srgbClr val="5C6467"/>
            </a:solidFill>
          </a:ln>
        </p:spPr>
        <p:txBody>
          <a:bodyPr wrap="square" lIns="0" tIns="0" rIns="0" bIns="0" rtlCol="0"/>
          <a:lstStyle/>
          <a:p>
            <a:endParaRPr/>
          </a:p>
        </p:txBody>
      </p:sp>
      <p:sp>
        <p:nvSpPr>
          <p:cNvPr id="346" name="object 346"/>
          <p:cNvSpPr/>
          <p:nvPr/>
        </p:nvSpPr>
        <p:spPr>
          <a:xfrm>
            <a:off x="790574" y="2771376"/>
            <a:ext cx="1271905" cy="92710"/>
          </a:xfrm>
          <a:custGeom>
            <a:avLst/>
            <a:gdLst/>
            <a:ahLst/>
            <a:cxnLst/>
            <a:rect l="l" t="t" r="r" b="b"/>
            <a:pathLst>
              <a:path w="1271905" h="92710">
                <a:moveTo>
                  <a:pt x="1271426" y="92214"/>
                </a:moveTo>
                <a:lnTo>
                  <a:pt x="1216270" y="92214"/>
                </a:lnTo>
                <a:lnTo>
                  <a:pt x="1216270" y="0"/>
                </a:lnTo>
                <a:lnTo>
                  <a:pt x="0" y="0"/>
                </a:lnTo>
              </a:path>
            </a:pathLst>
          </a:custGeom>
          <a:ln w="3175">
            <a:solidFill>
              <a:srgbClr val="231F20"/>
            </a:solidFill>
          </a:ln>
        </p:spPr>
        <p:txBody>
          <a:bodyPr wrap="square" lIns="0" tIns="0" rIns="0" bIns="0" rtlCol="0"/>
          <a:lstStyle/>
          <a:p>
            <a:endParaRPr/>
          </a:p>
        </p:txBody>
      </p:sp>
      <p:sp>
        <p:nvSpPr>
          <p:cNvPr id="347" name="object 347"/>
          <p:cNvSpPr/>
          <p:nvPr/>
        </p:nvSpPr>
        <p:spPr>
          <a:xfrm>
            <a:off x="790574" y="2587759"/>
            <a:ext cx="1271905" cy="276225"/>
          </a:xfrm>
          <a:custGeom>
            <a:avLst/>
            <a:gdLst/>
            <a:ahLst/>
            <a:cxnLst/>
            <a:rect l="l" t="t" r="r" b="b"/>
            <a:pathLst>
              <a:path w="1271905" h="276225">
                <a:moveTo>
                  <a:pt x="0" y="138582"/>
                </a:moveTo>
                <a:lnTo>
                  <a:pt x="1216892" y="138582"/>
                </a:lnTo>
                <a:lnTo>
                  <a:pt x="1216892" y="0"/>
                </a:lnTo>
                <a:lnTo>
                  <a:pt x="1271426" y="0"/>
                </a:lnTo>
                <a:lnTo>
                  <a:pt x="1271426" y="275831"/>
                </a:lnTo>
              </a:path>
            </a:pathLst>
          </a:custGeom>
          <a:ln w="3175">
            <a:solidFill>
              <a:srgbClr val="231F20"/>
            </a:solidFill>
          </a:ln>
        </p:spPr>
        <p:txBody>
          <a:bodyPr wrap="square" lIns="0" tIns="0" rIns="0" bIns="0" rtlCol="0"/>
          <a:lstStyle/>
          <a:p>
            <a:endParaRPr/>
          </a:p>
        </p:txBody>
      </p:sp>
      <p:sp>
        <p:nvSpPr>
          <p:cNvPr id="348" name="object 348"/>
          <p:cNvSpPr/>
          <p:nvPr/>
        </p:nvSpPr>
        <p:spPr>
          <a:xfrm>
            <a:off x="2033714" y="3470465"/>
            <a:ext cx="0" cy="95250"/>
          </a:xfrm>
          <a:custGeom>
            <a:avLst/>
            <a:gdLst/>
            <a:ahLst/>
            <a:cxnLst/>
            <a:rect l="l" t="t" r="r" b="b"/>
            <a:pathLst>
              <a:path h="95250">
                <a:moveTo>
                  <a:pt x="0" y="0"/>
                </a:moveTo>
                <a:lnTo>
                  <a:pt x="0" y="94996"/>
                </a:lnTo>
              </a:path>
            </a:pathLst>
          </a:custGeom>
          <a:ln w="56464">
            <a:solidFill>
              <a:srgbClr val="5C6467"/>
            </a:solidFill>
          </a:ln>
        </p:spPr>
        <p:txBody>
          <a:bodyPr wrap="square" lIns="0" tIns="0" rIns="0" bIns="0" rtlCol="0"/>
          <a:lstStyle/>
          <a:p>
            <a:endParaRPr/>
          </a:p>
        </p:txBody>
      </p:sp>
      <p:sp>
        <p:nvSpPr>
          <p:cNvPr id="349" name="object 349"/>
          <p:cNvSpPr/>
          <p:nvPr/>
        </p:nvSpPr>
        <p:spPr>
          <a:xfrm>
            <a:off x="2005476" y="3470462"/>
            <a:ext cx="56515" cy="95250"/>
          </a:xfrm>
          <a:custGeom>
            <a:avLst/>
            <a:gdLst/>
            <a:ahLst/>
            <a:cxnLst/>
            <a:rect l="l" t="t" r="r" b="b"/>
            <a:pathLst>
              <a:path w="56514" h="95250">
                <a:moveTo>
                  <a:pt x="56464" y="94995"/>
                </a:moveTo>
                <a:lnTo>
                  <a:pt x="0" y="94995"/>
                </a:lnTo>
                <a:lnTo>
                  <a:pt x="0" y="0"/>
                </a:lnTo>
                <a:lnTo>
                  <a:pt x="56464" y="0"/>
                </a:lnTo>
                <a:lnTo>
                  <a:pt x="56464" y="94995"/>
                </a:lnTo>
                <a:close/>
              </a:path>
            </a:pathLst>
          </a:custGeom>
          <a:ln w="3175">
            <a:solidFill>
              <a:srgbClr val="231F20"/>
            </a:solidFill>
          </a:ln>
        </p:spPr>
        <p:txBody>
          <a:bodyPr wrap="square" lIns="0" tIns="0" rIns="0" bIns="0" rtlCol="0"/>
          <a:lstStyle/>
          <a:p>
            <a:endParaRPr/>
          </a:p>
        </p:txBody>
      </p:sp>
      <p:sp>
        <p:nvSpPr>
          <p:cNvPr id="350" name="object 350"/>
          <p:cNvSpPr/>
          <p:nvPr/>
        </p:nvSpPr>
        <p:spPr>
          <a:xfrm>
            <a:off x="2035486" y="2931477"/>
            <a:ext cx="0" cy="95250"/>
          </a:xfrm>
          <a:custGeom>
            <a:avLst/>
            <a:gdLst/>
            <a:ahLst/>
            <a:cxnLst/>
            <a:rect l="l" t="t" r="r" b="b"/>
            <a:pathLst>
              <a:path h="95250">
                <a:moveTo>
                  <a:pt x="0" y="0"/>
                </a:moveTo>
                <a:lnTo>
                  <a:pt x="0" y="94983"/>
                </a:lnTo>
              </a:path>
            </a:pathLst>
          </a:custGeom>
          <a:ln w="56476">
            <a:solidFill>
              <a:srgbClr val="5C6467"/>
            </a:solidFill>
          </a:ln>
        </p:spPr>
        <p:txBody>
          <a:bodyPr wrap="square" lIns="0" tIns="0" rIns="0" bIns="0" rtlCol="0"/>
          <a:lstStyle/>
          <a:p>
            <a:endParaRPr/>
          </a:p>
        </p:txBody>
      </p:sp>
      <p:sp>
        <p:nvSpPr>
          <p:cNvPr id="351" name="object 351"/>
          <p:cNvSpPr/>
          <p:nvPr/>
        </p:nvSpPr>
        <p:spPr>
          <a:xfrm>
            <a:off x="2007248" y="2931477"/>
            <a:ext cx="56515" cy="95250"/>
          </a:xfrm>
          <a:custGeom>
            <a:avLst/>
            <a:gdLst/>
            <a:ahLst/>
            <a:cxnLst/>
            <a:rect l="l" t="t" r="r" b="b"/>
            <a:pathLst>
              <a:path w="56514" h="95250">
                <a:moveTo>
                  <a:pt x="56476" y="94983"/>
                </a:moveTo>
                <a:lnTo>
                  <a:pt x="0" y="94983"/>
                </a:lnTo>
                <a:lnTo>
                  <a:pt x="0" y="0"/>
                </a:lnTo>
                <a:lnTo>
                  <a:pt x="56476" y="0"/>
                </a:lnTo>
                <a:lnTo>
                  <a:pt x="56476" y="94983"/>
                </a:lnTo>
                <a:close/>
              </a:path>
            </a:pathLst>
          </a:custGeom>
          <a:ln w="3175">
            <a:solidFill>
              <a:srgbClr val="231F20"/>
            </a:solidFill>
          </a:ln>
        </p:spPr>
        <p:txBody>
          <a:bodyPr wrap="square" lIns="0" tIns="0" rIns="0" bIns="0" rtlCol="0"/>
          <a:lstStyle/>
          <a:p>
            <a:endParaRPr/>
          </a:p>
        </p:txBody>
      </p:sp>
      <p:sp>
        <p:nvSpPr>
          <p:cNvPr id="352" name="object 352"/>
          <p:cNvSpPr/>
          <p:nvPr/>
        </p:nvSpPr>
        <p:spPr>
          <a:xfrm>
            <a:off x="4477535" y="4460543"/>
            <a:ext cx="847090" cy="865505"/>
          </a:xfrm>
          <a:custGeom>
            <a:avLst/>
            <a:gdLst/>
            <a:ahLst/>
            <a:cxnLst/>
            <a:rect l="l" t="t" r="r" b="b"/>
            <a:pathLst>
              <a:path w="847089" h="865504">
                <a:moveTo>
                  <a:pt x="0" y="128686"/>
                </a:moveTo>
                <a:lnTo>
                  <a:pt x="106159" y="213040"/>
                </a:lnTo>
                <a:lnTo>
                  <a:pt x="17195" y="114069"/>
                </a:lnTo>
                <a:lnTo>
                  <a:pt x="18846" y="112710"/>
                </a:lnTo>
                <a:lnTo>
                  <a:pt x="20485" y="111402"/>
                </a:lnTo>
                <a:lnTo>
                  <a:pt x="22136" y="110068"/>
                </a:lnTo>
                <a:lnTo>
                  <a:pt x="78917" y="158557"/>
                </a:lnTo>
                <a:lnTo>
                  <a:pt x="55105" y="86014"/>
                </a:lnTo>
                <a:lnTo>
                  <a:pt x="107934" y="55072"/>
                </a:lnTo>
                <a:lnTo>
                  <a:pt x="164096" y="30693"/>
                </a:lnTo>
                <a:lnTo>
                  <a:pt x="226352" y="104213"/>
                </a:lnTo>
                <a:lnTo>
                  <a:pt x="211124" y="45552"/>
                </a:lnTo>
                <a:lnTo>
                  <a:pt x="206247" y="17384"/>
                </a:lnTo>
                <a:lnTo>
                  <a:pt x="212953" y="15580"/>
                </a:lnTo>
                <a:lnTo>
                  <a:pt x="219748" y="13929"/>
                </a:lnTo>
                <a:lnTo>
                  <a:pt x="226555" y="12380"/>
                </a:lnTo>
                <a:lnTo>
                  <a:pt x="237223" y="23822"/>
                </a:lnTo>
                <a:lnTo>
                  <a:pt x="252412" y="23822"/>
                </a:lnTo>
                <a:lnTo>
                  <a:pt x="250786" y="7541"/>
                </a:lnTo>
                <a:lnTo>
                  <a:pt x="253695" y="7033"/>
                </a:lnTo>
                <a:lnTo>
                  <a:pt x="256603" y="6550"/>
                </a:lnTo>
                <a:lnTo>
                  <a:pt x="259499" y="6093"/>
                </a:lnTo>
                <a:lnTo>
                  <a:pt x="274180" y="39024"/>
                </a:lnTo>
                <a:lnTo>
                  <a:pt x="289369" y="36878"/>
                </a:lnTo>
                <a:lnTo>
                  <a:pt x="289039" y="2372"/>
                </a:lnTo>
                <a:lnTo>
                  <a:pt x="336511" y="0"/>
                </a:lnTo>
                <a:lnTo>
                  <a:pt x="383791" y="2052"/>
                </a:lnTo>
                <a:lnTo>
                  <a:pt x="430576" y="8473"/>
                </a:lnTo>
                <a:lnTo>
                  <a:pt x="476561" y="19207"/>
                </a:lnTo>
                <a:lnTo>
                  <a:pt x="521444" y="34197"/>
                </a:lnTo>
                <a:lnTo>
                  <a:pt x="564921" y="53388"/>
                </a:lnTo>
                <a:lnTo>
                  <a:pt x="551789" y="98244"/>
                </a:lnTo>
                <a:lnTo>
                  <a:pt x="563460" y="111884"/>
                </a:lnTo>
                <a:lnTo>
                  <a:pt x="598665" y="71816"/>
                </a:lnTo>
                <a:lnTo>
                  <a:pt x="601548" y="73530"/>
                </a:lnTo>
                <a:lnTo>
                  <a:pt x="604418" y="75296"/>
                </a:lnTo>
                <a:lnTo>
                  <a:pt x="607288" y="77074"/>
                </a:lnTo>
                <a:lnTo>
                  <a:pt x="545490" y="182839"/>
                </a:lnTo>
                <a:lnTo>
                  <a:pt x="561403" y="193279"/>
                </a:lnTo>
                <a:lnTo>
                  <a:pt x="637463" y="97444"/>
                </a:lnTo>
                <a:lnTo>
                  <a:pt x="675210" y="127787"/>
                </a:lnTo>
                <a:lnTo>
                  <a:pt x="709792" y="161466"/>
                </a:lnTo>
                <a:lnTo>
                  <a:pt x="740993" y="198231"/>
                </a:lnTo>
                <a:lnTo>
                  <a:pt x="768597" y="237833"/>
                </a:lnTo>
                <a:lnTo>
                  <a:pt x="792391" y="280020"/>
                </a:lnTo>
                <a:lnTo>
                  <a:pt x="779449" y="304442"/>
                </a:lnTo>
                <a:lnTo>
                  <a:pt x="789190" y="319986"/>
                </a:lnTo>
                <a:lnTo>
                  <a:pt x="809942" y="318869"/>
                </a:lnTo>
                <a:lnTo>
                  <a:pt x="811758" y="323428"/>
                </a:lnTo>
                <a:lnTo>
                  <a:pt x="813536" y="328013"/>
                </a:lnTo>
                <a:lnTo>
                  <a:pt x="815225" y="332623"/>
                </a:lnTo>
                <a:lnTo>
                  <a:pt x="666242" y="413916"/>
                </a:lnTo>
                <a:lnTo>
                  <a:pt x="804011" y="386331"/>
                </a:lnTo>
                <a:lnTo>
                  <a:pt x="819797" y="438846"/>
                </a:lnTo>
                <a:lnTo>
                  <a:pt x="840460" y="429664"/>
                </a:lnTo>
                <a:lnTo>
                  <a:pt x="842052" y="440550"/>
                </a:lnTo>
                <a:lnTo>
                  <a:pt x="843411" y="451468"/>
                </a:lnTo>
                <a:lnTo>
                  <a:pt x="844530" y="462412"/>
                </a:lnTo>
                <a:lnTo>
                  <a:pt x="845400" y="473377"/>
                </a:lnTo>
                <a:lnTo>
                  <a:pt x="825093" y="474799"/>
                </a:lnTo>
                <a:lnTo>
                  <a:pt x="823137" y="512163"/>
                </a:lnTo>
                <a:lnTo>
                  <a:pt x="846594" y="512328"/>
                </a:lnTo>
                <a:lnTo>
                  <a:pt x="846018" y="532912"/>
                </a:lnTo>
                <a:lnTo>
                  <a:pt x="844613" y="553446"/>
                </a:lnTo>
                <a:lnTo>
                  <a:pt x="842379" y="573905"/>
                </a:lnTo>
                <a:lnTo>
                  <a:pt x="839317" y="594268"/>
                </a:lnTo>
                <a:lnTo>
                  <a:pt x="767080" y="581899"/>
                </a:lnTo>
                <a:lnTo>
                  <a:pt x="766127" y="586801"/>
                </a:lnTo>
                <a:lnTo>
                  <a:pt x="765098" y="591678"/>
                </a:lnTo>
                <a:lnTo>
                  <a:pt x="763981" y="596554"/>
                </a:lnTo>
                <a:lnTo>
                  <a:pt x="834364" y="619465"/>
                </a:lnTo>
                <a:lnTo>
                  <a:pt x="823053" y="661489"/>
                </a:lnTo>
                <a:lnTo>
                  <a:pt x="808213" y="702333"/>
                </a:lnTo>
                <a:lnTo>
                  <a:pt x="789942" y="741766"/>
                </a:lnTo>
                <a:lnTo>
                  <a:pt x="768337" y="779561"/>
                </a:lnTo>
                <a:lnTo>
                  <a:pt x="744140" y="814614"/>
                </a:lnTo>
                <a:lnTo>
                  <a:pt x="717142" y="847465"/>
                </a:lnTo>
                <a:lnTo>
                  <a:pt x="700052" y="865036"/>
                </a:lnTo>
              </a:path>
            </a:pathLst>
          </a:custGeom>
          <a:ln w="3175">
            <a:solidFill>
              <a:srgbClr val="FFFFFF"/>
            </a:solidFill>
          </a:ln>
        </p:spPr>
        <p:txBody>
          <a:bodyPr wrap="square" lIns="0" tIns="0" rIns="0" bIns="0" rtlCol="0"/>
          <a:lstStyle/>
          <a:p>
            <a:endParaRPr/>
          </a:p>
        </p:txBody>
      </p:sp>
      <p:sp>
        <p:nvSpPr>
          <p:cNvPr id="353" name="object 353"/>
          <p:cNvSpPr/>
          <p:nvPr/>
        </p:nvSpPr>
        <p:spPr>
          <a:xfrm>
            <a:off x="5016905" y="5322235"/>
            <a:ext cx="5080" cy="3810"/>
          </a:xfrm>
          <a:custGeom>
            <a:avLst/>
            <a:gdLst/>
            <a:ahLst/>
            <a:cxnLst/>
            <a:rect l="l" t="t" r="r" b="b"/>
            <a:pathLst>
              <a:path w="5079" h="3810">
                <a:moveTo>
                  <a:pt x="4738" y="3344"/>
                </a:moveTo>
                <a:lnTo>
                  <a:pt x="0" y="0"/>
                </a:lnTo>
                <a:lnTo>
                  <a:pt x="234" y="3344"/>
                </a:lnTo>
              </a:path>
            </a:pathLst>
          </a:custGeom>
          <a:ln w="3175">
            <a:solidFill>
              <a:srgbClr val="FFFFFF"/>
            </a:solidFill>
          </a:ln>
        </p:spPr>
        <p:txBody>
          <a:bodyPr wrap="square" lIns="0" tIns="0" rIns="0" bIns="0" rtlCol="0"/>
          <a:lstStyle/>
          <a:p>
            <a:endParaRPr/>
          </a:p>
        </p:txBody>
      </p:sp>
      <p:sp>
        <p:nvSpPr>
          <p:cNvPr id="354" name="object 354"/>
          <p:cNvSpPr/>
          <p:nvPr/>
        </p:nvSpPr>
        <p:spPr>
          <a:xfrm>
            <a:off x="4307127" y="4589229"/>
            <a:ext cx="229235" cy="736600"/>
          </a:xfrm>
          <a:custGeom>
            <a:avLst/>
            <a:gdLst/>
            <a:ahLst/>
            <a:cxnLst/>
            <a:rect l="l" t="t" r="r" b="b"/>
            <a:pathLst>
              <a:path w="229235" h="736600">
                <a:moveTo>
                  <a:pt x="200753" y="736349"/>
                </a:moveTo>
                <a:lnTo>
                  <a:pt x="228739" y="703935"/>
                </a:lnTo>
                <a:lnTo>
                  <a:pt x="188201" y="668096"/>
                </a:lnTo>
                <a:lnTo>
                  <a:pt x="157226" y="695921"/>
                </a:lnTo>
                <a:lnTo>
                  <a:pt x="130644" y="673709"/>
                </a:lnTo>
                <a:lnTo>
                  <a:pt x="72601" y="641640"/>
                </a:lnTo>
                <a:lnTo>
                  <a:pt x="46813" y="592896"/>
                </a:lnTo>
                <a:lnTo>
                  <a:pt x="26457" y="541652"/>
                </a:lnTo>
                <a:lnTo>
                  <a:pt x="11734" y="488353"/>
                </a:lnTo>
                <a:lnTo>
                  <a:pt x="80060" y="460120"/>
                </a:lnTo>
                <a:lnTo>
                  <a:pt x="79603" y="433222"/>
                </a:lnTo>
                <a:lnTo>
                  <a:pt x="3619" y="440016"/>
                </a:lnTo>
                <a:lnTo>
                  <a:pt x="901" y="409524"/>
                </a:lnTo>
                <a:lnTo>
                  <a:pt x="31394" y="401383"/>
                </a:lnTo>
                <a:lnTo>
                  <a:pt x="190" y="392379"/>
                </a:lnTo>
                <a:lnTo>
                  <a:pt x="0" y="385267"/>
                </a:lnTo>
                <a:lnTo>
                  <a:pt x="0" y="378167"/>
                </a:lnTo>
                <a:lnTo>
                  <a:pt x="88" y="371055"/>
                </a:lnTo>
                <a:lnTo>
                  <a:pt x="48907" y="370255"/>
                </a:lnTo>
                <a:lnTo>
                  <a:pt x="1231" y="344512"/>
                </a:lnTo>
                <a:lnTo>
                  <a:pt x="7079" y="295282"/>
                </a:lnTo>
                <a:lnTo>
                  <a:pt x="17603" y="247193"/>
                </a:lnTo>
                <a:lnTo>
                  <a:pt x="32652" y="200554"/>
                </a:lnTo>
                <a:lnTo>
                  <a:pt x="52073" y="155678"/>
                </a:lnTo>
                <a:lnTo>
                  <a:pt x="75711" y="112873"/>
                </a:lnTo>
                <a:lnTo>
                  <a:pt x="103416" y="72452"/>
                </a:lnTo>
                <a:lnTo>
                  <a:pt x="135032" y="34724"/>
                </a:lnTo>
                <a:lnTo>
                  <a:pt x="170408" y="0"/>
                </a:lnTo>
              </a:path>
            </a:pathLst>
          </a:custGeom>
          <a:ln w="3175">
            <a:solidFill>
              <a:srgbClr val="FFFFFF"/>
            </a:solidFill>
          </a:ln>
        </p:spPr>
        <p:txBody>
          <a:bodyPr wrap="square" lIns="0" tIns="0" rIns="0" bIns="0" rtlCol="0"/>
          <a:lstStyle/>
          <a:p>
            <a:endParaRPr/>
          </a:p>
        </p:txBody>
      </p:sp>
      <p:sp>
        <p:nvSpPr>
          <p:cNvPr id="355" name="object 355"/>
          <p:cNvSpPr/>
          <p:nvPr/>
        </p:nvSpPr>
        <p:spPr>
          <a:xfrm>
            <a:off x="4794263" y="4954815"/>
            <a:ext cx="44450" cy="44450"/>
          </a:xfrm>
          <a:custGeom>
            <a:avLst/>
            <a:gdLst/>
            <a:ahLst/>
            <a:cxnLst/>
            <a:rect l="l" t="t" r="r" b="b"/>
            <a:pathLst>
              <a:path w="44450" h="44450">
                <a:moveTo>
                  <a:pt x="44335" y="22148"/>
                </a:moveTo>
                <a:lnTo>
                  <a:pt x="42592" y="30765"/>
                </a:lnTo>
                <a:lnTo>
                  <a:pt x="37841" y="37811"/>
                </a:lnTo>
                <a:lnTo>
                  <a:pt x="30796" y="42565"/>
                </a:lnTo>
                <a:lnTo>
                  <a:pt x="22174" y="44310"/>
                </a:lnTo>
                <a:lnTo>
                  <a:pt x="13549" y="42565"/>
                </a:lnTo>
                <a:lnTo>
                  <a:pt x="6500" y="37811"/>
                </a:lnTo>
                <a:lnTo>
                  <a:pt x="1744" y="30765"/>
                </a:lnTo>
                <a:lnTo>
                  <a:pt x="0" y="22148"/>
                </a:lnTo>
                <a:lnTo>
                  <a:pt x="1744" y="13533"/>
                </a:lnTo>
                <a:lnTo>
                  <a:pt x="6500" y="6492"/>
                </a:lnTo>
                <a:lnTo>
                  <a:pt x="13549" y="1742"/>
                </a:lnTo>
                <a:lnTo>
                  <a:pt x="22174" y="0"/>
                </a:lnTo>
                <a:lnTo>
                  <a:pt x="30796" y="1742"/>
                </a:lnTo>
                <a:lnTo>
                  <a:pt x="37841" y="6492"/>
                </a:lnTo>
                <a:lnTo>
                  <a:pt x="42592" y="13533"/>
                </a:lnTo>
                <a:lnTo>
                  <a:pt x="44335" y="22148"/>
                </a:lnTo>
                <a:close/>
              </a:path>
            </a:pathLst>
          </a:custGeom>
          <a:ln w="3175">
            <a:solidFill>
              <a:srgbClr val="FFFFFF"/>
            </a:solidFill>
          </a:ln>
        </p:spPr>
        <p:txBody>
          <a:bodyPr wrap="square" lIns="0" tIns="0" rIns="0" bIns="0" rtlCol="0"/>
          <a:lstStyle/>
          <a:p>
            <a:endParaRPr/>
          </a:p>
        </p:txBody>
      </p:sp>
      <p:sp>
        <p:nvSpPr>
          <p:cNvPr id="356" name="object 356"/>
          <p:cNvSpPr/>
          <p:nvPr/>
        </p:nvSpPr>
        <p:spPr>
          <a:xfrm>
            <a:off x="4398973" y="3575770"/>
            <a:ext cx="1017269" cy="726440"/>
          </a:xfrm>
          <a:custGeom>
            <a:avLst/>
            <a:gdLst/>
            <a:ahLst/>
            <a:cxnLst/>
            <a:rect l="l" t="t" r="r" b="b"/>
            <a:pathLst>
              <a:path w="1017270" h="726439">
                <a:moveTo>
                  <a:pt x="940892" y="0"/>
                </a:moveTo>
                <a:lnTo>
                  <a:pt x="959586" y="29616"/>
                </a:lnTo>
                <a:lnTo>
                  <a:pt x="980351" y="28486"/>
                </a:lnTo>
                <a:lnTo>
                  <a:pt x="982154" y="33045"/>
                </a:lnTo>
                <a:lnTo>
                  <a:pt x="983945" y="37617"/>
                </a:lnTo>
                <a:lnTo>
                  <a:pt x="985634" y="42240"/>
                </a:lnTo>
                <a:lnTo>
                  <a:pt x="836663" y="123545"/>
                </a:lnTo>
                <a:lnTo>
                  <a:pt x="974420" y="95923"/>
                </a:lnTo>
                <a:lnTo>
                  <a:pt x="990206" y="148450"/>
                </a:lnTo>
                <a:lnTo>
                  <a:pt x="1010881" y="139280"/>
                </a:lnTo>
                <a:lnTo>
                  <a:pt x="1012464" y="150166"/>
                </a:lnTo>
                <a:lnTo>
                  <a:pt x="1013818" y="161085"/>
                </a:lnTo>
                <a:lnTo>
                  <a:pt x="1014939" y="172029"/>
                </a:lnTo>
                <a:lnTo>
                  <a:pt x="1015822" y="182994"/>
                </a:lnTo>
                <a:lnTo>
                  <a:pt x="995502" y="184404"/>
                </a:lnTo>
                <a:lnTo>
                  <a:pt x="993559" y="221780"/>
                </a:lnTo>
                <a:lnTo>
                  <a:pt x="1017016" y="221945"/>
                </a:lnTo>
                <a:lnTo>
                  <a:pt x="1016432" y="242527"/>
                </a:lnTo>
                <a:lnTo>
                  <a:pt x="1015022" y="263056"/>
                </a:lnTo>
                <a:lnTo>
                  <a:pt x="1012783" y="283511"/>
                </a:lnTo>
                <a:lnTo>
                  <a:pt x="1009713" y="303872"/>
                </a:lnTo>
                <a:lnTo>
                  <a:pt x="937488" y="291515"/>
                </a:lnTo>
                <a:lnTo>
                  <a:pt x="936548" y="296418"/>
                </a:lnTo>
                <a:lnTo>
                  <a:pt x="935507" y="301294"/>
                </a:lnTo>
                <a:lnTo>
                  <a:pt x="934402" y="306146"/>
                </a:lnTo>
                <a:lnTo>
                  <a:pt x="1004773" y="329082"/>
                </a:lnTo>
                <a:lnTo>
                  <a:pt x="993463" y="371106"/>
                </a:lnTo>
                <a:lnTo>
                  <a:pt x="978627" y="411949"/>
                </a:lnTo>
                <a:lnTo>
                  <a:pt x="960356" y="451383"/>
                </a:lnTo>
                <a:lnTo>
                  <a:pt x="938745" y="489178"/>
                </a:lnTo>
                <a:lnTo>
                  <a:pt x="914549" y="524233"/>
                </a:lnTo>
                <a:lnTo>
                  <a:pt x="887550" y="557087"/>
                </a:lnTo>
                <a:lnTo>
                  <a:pt x="857901" y="587571"/>
                </a:lnTo>
                <a:lnTo>
                  <a:pt x="825754" y="615518"/>
                </a:lnTo>
                <a:lnTo>
                  <a:pt x="799833" y="634873"/>
                </a:lnTo>
                <a:lnTo>
                  <a:pt x="709790" y="571296"/>
                </a:lnTo>
                <a:lnTo>
                  <a:pt x="713981" y="631101"/>
                </a:lnTo>
                <a:lnTo>
                  <a:pt x="690194" y="605523"/>
                </a:lnTo>
                <a:lnTo>
                  <a:pt x="696925" y="690422"/>
                </a:lnTo>
                <a:lnTo>
                  <a:pt x="646013" y="707664"/>
                </a:lnTo>
                <a:lnTo>
                  <a:pt x="593718" y="719412"/>
                </a:lnTo>
                <a:lnTo>
                  <a:pt x="540480" y="725589"/>
                </a:lnTo>
                <a:lnTo>
                  <a:pt x="486740" y="726122"/>
                </a:lnTo>
                <a:lnTo>
                  <a:pt x="472617" y="622642"/>
                </a:lnTo>
                <a:lnTo>
                  <a:pt x="440842" y="691057"/>
                </a:lnTo>
                <a:lnTo>
                  <a:pt x="436930" y="669023"/>
                </a:lnTo>
                <a:lnTo>
                  <a:pt x="408559" y="666762"/>
                </a:lnTo>
                <a:lnTo>
                  <a:pt x="397421" y="714298"/>
                </a:lnTo>
                <a:lnTo>
                  <a:pt x="349128" y="700965"/>
                </a:lnTo>
                <a:lnTo>
                  <a:pt x="302537" y="683007"/>
                </a:lnTo>
                <a:lnTo>
                  <a:pt x="257976" y="660590"/>
                </a:lnTo>
                <a:lnTo>
                  <a:pt x="215771" y="633881"/>
                </a:lnTo>
                <a:lnTo>
                  <a:pt x="176250" y="603046"/>
                </a:lnTo>
                <a:lnTo>
                  <a:pt x="228739" y="542239"/>
                </a:lnTo>
                <a:lnTo>
                  <a:pt x="188201" y="506387"/>
                </a:lnTo>
                <a:lnTo>
                  <a:pt x="157226" y="534212"/>
                </a:lnTo>
                <a:lnTo>
                  <a:pt x="130644" y="512000"/>
                </a:lnTo>
                <a:lnTo>
                  <a:pt x="103619" y="525729"/>
                </a:lnTo>
                <a:lnTo>
                  <a:pt x="72601" y="479936"/>
                </a:lnTo>
                <a:lnTo>
                  <a:pt x="46815" y="431191"/>
                </a:lnTo>
                <a:lnTo>
                  <a:pt x="26463" y="379944"/>
                </a:lnTo>
                <a:lnTo>
                  <a:pt x="11747" y="326644"/>
                </a:lnTo>
                <a:lnTo>
                  <a:pt x="80060" y="298411"/>
                </a:lnTo>
                <a:lnTo>
                  <a:pt x="79603" y="271526"/>
                </a:lnTo>
                <a:lnTo>
                  <a:pt x="3606" y="278307"/>
                </a:lnTo>
                <a:lnTo>
                  <a:pt x="901" y="247815"/>
                </a:lnTo>
                <a:lnTo>
                  <a:pt x="31407" y="239674"/>
                </a:lnTo>
                <a:lnTo>
                  <a:pt x="203" y="230670"/>
                </a:lnTo>
                <a:lnTo>
                  <a:pt x="0" y="223558"/>
                </a:lnTo>
                <a:lnTo>
                  <a:pt x="0" y="216484"/>
                </a:lnTo>
                <a:lnTo>
                  <a:pt x="88" y="209359"/>
                </a:lnTo>
                <a:lnTo>
                  <a:pt x="48907" y="208559"/>
                </a:lnTo>
                <a:lnTo>
                  <a:pt x="1231" y="182816"/>
                </a:lnTo>
                <a:lnTo>
                  <a:pt x="5646" y="141773"/>
                </a:lnTo>
                <a:lnTo>
                  <a:pt x="13144" y="102538"/>
                </a:lnTo>
                <a:lnTo>
                  <a:pt x="23938" y="64282"/>
                </a:lnTo>
                <a:lnTo>
                  <a:pt x="38239" y="26174"/>
                </a:lnTo>
              </a:path>
            </a:pathLst>
          </a:custGeom>
          <a:ln w="3175">
            <a:solidFill>
              <a:srgbClr val="FFFFFF"/>
            </a:solidFill>
          </a:ln>
        </p:spPr>
        <p:txBody>
          <a:bodyPr wrap="square" lIns="0" tIns="0" rIns="0" bIns="0" rtlCol="0"/>
          <a:lstStyle/>
          <a:p>
            <a:endParaRPr/>
          </a:p>
        </p:txBody>
      </p:sp>
      <p:sp>
        <p:nvSpPr>
          <p:cNvPr id="357" name="object 357"/>
          <p:cNvSpPr/>
          <p:nvPr/>
        </p:nvSpPr>
        <p:spPr>
          <a:xfrm>
            <a:off x="4886114" y="3779662"/>
            <a:ext cx="44450" cy="44450"/>
          </a:xfrm>
          <a:custGeom>
            <a:avLst/>
            <a:gdLst/>
            <a:ahLst/>
            <a:cxnLst/>
            <a:rect l="l" t="t" r="r" b="b"/>
            <a:pathLst>
              <a:path w="44450" h="44450">
                <a:moveTo>
                  <a:pt x="44335" y="22161"/>
                </a:moveTo>
                <a:lnTo>
                  <a:pt x="42592" y="30769"/>
                </a:lnTo>
                <a:lnTo>
                  <a:pt x="37841" y="37806"/>
                </a:lnTo>
                <a:lnTo>
                  <a:pt x="30796" y="42555"/>
                </a:lnTo>
                <a:lnTo>
                  <a:pt x="22174" y="44297"/>
                </a:lnTo>
                <a:lnTo>
                  <a:pt x="13549" y="42555"/>
                </a:lnTo>
                <a:lnTo>
                  <a:pt x="6500" y="37806"/>
                </a:lnTo>
                <a:lnTo>
                  <a:pt x="1744" y="30769"/>
                </a:lnTo>
                <a:lnTo>
                  <a:pt x="0" y="22161"/>
                </a:lnTo>
                <a:lnTo>
                  <a:pt x="1744" y="13539"/>
                </a:lnTo>
                <a:lnTo>
                  <a:pt x="6500" y="6494"/>
                </a:lnTo>
                <a:lnTo>
                  <a:pt x="13549" y="1742"/>
                </a:lnTo>
                <a:lnTo>
                  <a:pt x="22174" y="0"/>
                </a:lnTo>
                <a:lnTo>
                  <a:pt x="30796" y="1742"/>
                </a:lnTo>
                <a:lnTo>
                  <a:pt x="37841" y="6494"/>
                </a:lnTo>
                <a:lnTo>
                  <a:pt x="42592" y="13539"/>
                </a:lnTo>
                <a:lnTo>
                  <a:pt x="44335" y="22161"/>
                </a:lnTo>
                <a:close/>
              </a:path>
            </a:pathLst>
          </a:custGeom>
          <a:ln w="3175">
            <a:solidFill>
              <a:srgbClr val="FFFFFF"/>
            </a:solidFill>
          </a:ln>
        </p:spPr>
        <p:txBody>
          <a:bodyPr wrap="square" lIns="0" tIns="0" rIns="0" bIns="0" rtlCol="0"/>
          <a:lstStyle/>
          <a:p>
            <a:endParaRPr/>
          </a:p>
        </p:txBody>
      </p:sp>
      <p:sp>
        <p:nvSpPr>
          <p:cNvPr id="358" name="object 358"/>
          <p:cNvSpPr/>
          <p:nvPr/>
        </p:nvSpPr>
        <p:spPr>
          <a:xfrm>
            <a:off x="1935594" y="4460542"/>
            <a:ext cx="847090" cy="865505"/>
          </a:xfrm>
          <a:custGeom>
            <a:avLst/>
            <a:gdLst/>
            <a:ahLst/>
            <a:cxnLst/>
            <a:rect l="l" t="t" r="r" b="b"/>
            <a:pathLst>
              <a:path w="847089" h="865504">
                <a:moveTo>
                  <a:pt x="846607" y="128687"/>
                </a:moveTo>
                <a:lnTo>
                  <a:pt x="740435" y="213028"/>
                </a:lnTo>
                <a:lnTo>
                  <a:pt x="829411" y="114069"/>
                </a:lnTo>
                <a:lnTo>
                  <a:pt x="827760" y="112711"/>
                </a:lnTo>
                <a:lnTo>
                  <a:pt x="826122" y="111390"/>
                </a:lnTo>
                <a:lnTo>
                  <a:pt x="824471" y="110069"/>
                </a:lnTo>
                <a:lnTo>
                  <a:pt x="767689" y="158545"/>
                </a:lnTo>
                <a:lnTo>
                  <a:pt x="791489" y="86015"/>
                </a:lnTo>
                <a:lnTo>
                  <a:pt x="765537" y="69742"/>
                </a:lnTo>
                <a:lnTo>
                  <a:pt x="738671" y="55068"/>
                </a:lnTo>
                <a:lnTo>
                  <a:pt x="710970" y="42038"/>
                </a:lnTo>
                <a:lnTo>
                  <a:pt x="682510" y="30694"/>
                </a:lnTo>
                <a:lnTo>
                  <a:pt x="620268" y="104202"/>
                </a:lnTo>
                <a:lnTo>
                  <a:pt x="635482" y="45553"/>
                </a:lnTo>
                <a:lnTo>
                  <a:pt x="640372" y="17372"/>
                </a:lnTo>
                <a:lnTo>
                  <a:pt x="633641" y="15581"/>
                </a:lnTo>
                <a:lnTo>
                  <a:pt x="626846" y="13917"/>
                </a:lnTo>
                <a:lnTo>
                  <a:pt x="620039" y="12368"/>
                </a:lnTo>
                <a:lnTo>
                  <a:pt x="609409" y="23823"/>
                </a:lnTo>
                <a:lnTo>
                  <a:pt x="594194" y="23823"/>
                </a:lnTo>
                <a:lnTo>
                  <a:pt x="595820" y="7542"/>
                </a:lnTo>
                <a:lnTo>
                  <a:pt x="592912" y="7034"/>
                </a:lnTo>
                <a:lnTo>
                  <a:pt x="589991" y="6551"/>
                </a:lnTo>
                <a:lnTo>
                  <a:pt x="587108" y="6094"/>
                </a:lnTo>
                <a:lnTo>
                  <a:pt x="572452" y="39012"/>
                </a:lnTo>
                <a:lnTo>
                  <a:pt x="557237" y="36879"/>
                </a:lnTo>
                <a:lnTo>
                  <a:pt x="557593" y="2373"/>
                </a:lnTo>
                <a:lnTo>
                  <a:pt x="510111" y="0"/>
                </a:lnTo>
                <a:lnTo>
                  <a:pt x="462823" y="2050"/>
                </a:lnTo>
                <a:lnTo>
                  <a:pt x="416032" y="8469"/>
                </a:lnTo>
                <a:lnTo>
                  <a:pt x="370042" y="19202"/>
                </a:lnTo>
                <a:lnTo>
                  <a:pt x="325155" y="34194"/>
                </a:lnTo>
                <a:lnTo>
                  <a:pt x="281673" y="53389"/>
                </a:lnTo>
                <a:lnTo>
                  <a:pt x="294817" y="98245"/>
                </a:lnTo>
                <a:lnTo>
                  <a:pt x="283133" y="111872"/>
                </a:lnTo>
                <a:lnTo>
                  <a:pt x="247954" y="71817"/>
                </a:lnTo>
                <a:lnTo>
                  <a:pt x="245071" y="73518"/>
                </a:lnTo>
                <a:lnTo>
                  <a:pt x="242201" y="75296"/>
                </a:lnTo>
                <a:lnTo>
                  <a:pt x="239331" y="77074"/>
                </a:lnTo>
                <a:lnTo>
                  <a:pt x="301117" y="182827"/>
                </a:lnTo>
                <a:lnTo>
                  <a:pt x="285203" y="193279"/>
                </a:lnTo>
                <a:lnTo>
                  <a:pt x="209130" y="97445"/>
                </a:lnTo>
                <a:lnTo>
                  <a:pt x="171381" y="127787"/>
                </a:lnTo>
                <a:lnTo>
                  <a:pt x="136804" y="161467"/>
                </a:lnTo>
                <a:lnTo>
                  <a:pt x="105608" y="198232"/>
                </a:lnTo>
                <a:lnTo>
                  <a:pt x="78005" y="237834"/>
                </a:lnTo>
                <a:lnTo>
                  <a:pt x="54203" y="280020"/>
                </a:lnTo>
                <a:lnTo>
                  <a:pt x="67144" y="304430"/>
                </a:lnTo>
                <a:lnTo>
                  <a:pt x="57416" y="319987"/>
                </a:lnTo>
                <a:lnTo>
                  <a:pt x="36664" y="318870"/>
                </a:lnTo>
                <a:lnTo>
                  <a:pt x="34836" y="323416"/>
                </a:lnTo>
                <a:lnTo>
                  <a:pt x="33070" y="328014"/>
                </a:lnTo>
                <a:lnTo>
                  <a:pt x="31381" y="332624"/>
                </a:lnTo>
                <a:lnTo>
                  <a:pt x="180352" y="413916"/>
                </a:lnTo>
                <a:lnTo>
                  <a:pt x="42583" y="386332"/>
                </a:lnTo>
                <a:lnTo>
                  <a:pt x="26809" y="438834"/>
                </a:lnTo>
                <a:lnTo>
                  <a:pt x="6146" y="429652"/>
                </a:lnTo>
                <a:lnTo>
                  <a:pt x="4558" y="440540"/>
                </a:lnTo>
                <a:lnTo>
                  <a:pt x="3205" y="451462"/>
                </a:lnTo>
                <a:lnTo>
                  <a:pt x="2087" y="462411"/>
                </a:lnTo>
                <a:lnTo>
                  <a:pt x="1206" y="473378"/>
                </a:lnTo>
                <a:lnTo>
                  <a:pt x="21501" y="474788"/>
                </a:lnTo>
                <a:lnTo>
                  <a:pt x="23469" y="512164"/>
                </a:lnTo>
                <a:lnTo>
                  <a:pt x="0" y="512316"/>
                </a:lnTo>
                <a:lnTo>
                  <a:pt x="578" y="532906"/>
                </a:lnTo>
                <a:lnTo>
                  <a:pt x="1985" y="553440"/>
                </a:lnTo>
                <a:lnTo>
                  <a:pt x="4220" y="573901"/>
                </a:lnTo>
                <a:lnTo>
                  <a:pt x="7277" y="594269"/>
                </a:lnTo>
                <a:lnTo>
                  <a:pt x="79527" y="581899"/>
                </a:lnTo>
                <a:lnTo>
                  <a:pt x="80479" y="586802"/>
                </a:lnTo>
                <a:lnTo>
                  <a:pt x="81495" y="591678"/>
                </a:lnTo>
                <a:lnTo>
                  <a:pt x="82613" y="596542"/>
                </a:lnTo>
                <a:lnTo>
                  <a:pt x="12255" y="619466"/>
                </a:lnTo>
                <a:lnTo>
                  <a:pt x="23561" y="661489"/>
                </a:lnTo>
                <a:lnTo>
                  <a:pt x="38400" y="702329"/>
                </a:lnTo>
                <a:lnTo>
                  <a:pt x="56669" y="741762"/>
                </a:lnTo>
                <a:lnTo>
                  <a:pt x="78270" y="779562"/>
                </a:lnTo>
                <a:lnTo>
                  <a:pt x="102468" y="814615"/>
                </a:lnTo>
                <a:lnTo>
                  <a:pt x="129462" y="847464"/>
                </a:lnTo>
                <a:lnTo>
                  <a:pt x="146555" y="865037"/>
                </a:lnTo>
              </a:path>
            </a:pathLst>
          </a:custGeom>
          <a:ln w="3175">
            <a:solidFill>
              <a:srgbClr val="FFFFFF"/>
            </a:solidFill>
          </a:ln>
        </p:spPr>
        <p:txBody>
          <a:bodyPr wrap="square" lIns="0" tIns="0" rIns="0" bIns="0" rtlCol="0"/>
          <a:lstStyle/>
          <a:p>
            <a:endParaRPr/>
          </a:p>
        </p:txBody>
      </p:sp>
      <p:sp>
        <p:nvSpPr>
          <p:cNvPr id="359" name="object 359"/>
          <p:cNvSpPr/>
          <p:nvPr/>
        </p:nvSpPr>
        <p:spPr>
          <a:xfrm>
            <a:off x="2238093" y="5322235"/>
            <a:ext cx="5080" cy="3810"/>
          </a:xfrm>
          <a:custGeom>
            <a:avLst/>
            <a:gdLst/>
            <a:ahLst/>
            <a:cxnLst/>
            <a:rect l="l" t="t" r="r" b="b"/>
            <a:pathLst>
              <a:path w="5080" h="3810">
                <a:moveTo>
                  <a:pt x="0" y="3344"/>
                </a:moveTo>
                <a:lnTo>
                  <a:pt x="4739" y="0"/>
                </a:lnTo>
                <a:lnTo>
                  <a:pt x="4504" y="3344"/>
                </a:lnTo>
              </a:path>
            </a:pathLst>
          </a:custGeom>
          <a:ln w="3175">
            <a:solidFill>
              <a:srgbClr val="FFFFFF"/>
            </a:solidFill>
          </a:ln>
        </p:spPr>
        <p:txBody>
          <a:bodyPr wrap="square" lIns="0" tIns="0" rIns="0" bIns="0" rtlCol="0"/>
          <a:lstStyle/>
          <a:p>
            <a:endParaRPr/>
          </a:p>
        </p:txBody>
      </p:sp>
      <p:sp>
        <p:nvSpPr>
          <p:cNvPr id="360" name="object 360"/>
          <p:cNvSpPr/>
          <p:nvPr/>
        </p:nvSpPr>
        <p:spPr>
          <a:xfrm>
            <a:off x="2723857" y="4589229"/>
            <a:ext cx="229235" cy="736600"/>
          </a:xfrm>
          <a:custGeom>
            <a:avLst/>
            <a:gdLst/>
            <a:ahLst/>
            <a:cxnLst/>
            <a:rect l="l" t="t" r="r" b="b"/>
            <a:pathLst>
              <a:path w="229235" h="736600">
                <a:moveTo>
                  <a:pt x="27997" y="736349"/>
                </a:moveTo>
                <a:lnTo>
                  <a:pt x="0" y="703922"/>
                </a:lnTo>
                <a:lnTo>
                  <a:pt x="40563" y="668083"/>
                </a:lnTo>
                <a:lnTo>
                  <a:pt x="71513" y="695921"/>
                </a:lnTo>
                <a:lnTo>
                  <a:pt x="98094" y="673696"/>
                </a:lnTo>
                <a:lnTo>
                  <a:pt x="156145" y="641632"/>
                </a:lnTo>
                <a:lnTo>
                  <a:pt x="181935" y="592888"/>
                </a:lnTo>
                <a:lnTo>
                  <a:pt x="202288" y="541641"/>
                </a:lnTo>
                <a:lnTo>
                  <a:pt x="217004" y="488340"/>
                </a:lnTo>
                <a:lnTo>
                  <a:pt x="148704" y="460120"/>
                </a:lnTo>
                <a:lnTo>
                  <a:pt x="149148" y="433222"/>
                </a:lnTo>
                <a:lnTo>
                  <a:pt x="225145" y="440004"/>
                </a:lnTo>
                <a:lnTo>
                  <a:pt x="227850" y="409524"/>
                </a:lnTo>
                <a:lnTo>
                  <a:pt x="197357" y="401383"/>
                </a:lnTo>
                <a:lnTo>
                  <a:pt x="228561" y="392379"/>
                </a:lnTo>
                <a:lnTo>
                  <a:pt x="228765" y="385254"/>
                </a:lnTo>
                <a:lnTo>
                  <a:pt x="228765" y="378167"/>
                </a:lnTo>
                <a:lnTo>
                  <a:pt x="228663" y="371055"/>
                </a:lnTo>
                <a:lnTo>
                  <a:pt x="179844" y="370243"/>
                </a:lnTo>
                <a:lnTo>
                  <a:pt x="227520" y="344500"/>
                </a:lnTo>
                <a:lnTo>
                  <a:pt x="221669" y="295274"/>
                </a:lnTo>
                <a:lnTo>
                  <a:pt x="211141" y="247188"/>
                </a:lnTo>
                <a:lnTo>
                  <a:pt x="196090" y="200551"/>
                </a:lnTo>
                <a:lnTo>
                  <a:pt x="176669" y="155676"/>
                </a:lnTo>
                <a:lnTo>
                  <a:pt x="153031" y="112873"/>
                </a:lnTo>
                <a:lnTo>
                  <a:pt x="125329" y="72451"/>
                </a:lnTo>
                <a:lnTo>
                  <a:pt x="93715" y="34723"/>
                </a:lnTo>
                <a:lnTo>
                  <a:pt x="58343" y="0"/>
                </a:lnTo>
              </a:path>
            </a:pathLst>
          </a:custGeom>
          <a:ln w="3175">
            <a:solidFill>
              <a:srgbClr val="FFFFFF"/>
            </a:solidFill>
          </a:ln>
        </p:spPr>
        <p:txBody>
          <a:bodyPr wrap="square" lIns="0" tIns="0" rIns="0" bIns="0" rtlCol="0"/>
          <a:lstStyle/>
          <a:p>
            <a:endParaRPr/>
          </a:p>
        </p:txBody>
      </p:sp>
      <p:sp>
        <p:nvSpPr>
          <p:cNvPr id="361" name="object 361"/>
          <p:cNvSpPr/>
          <p:nvPr/>
        </p:nvSpPr>
        <p:spPr>
          <a:xfrm>
            <a:off x="2421149" y="4954815"/>
            <a:ext cx="44450" cy="44450"/>
          </a:xfrm>
          <a:custGeom>
            <a:avLst/>
            <a:gdLst/>
            <a:ahLst/>
            <a:cxnLst/>
            <a:rect l="l" t="t" r="r" b="b"/>
            <a:pathLst>
              <a:path w="44450" h="44450">
                <a:moveTo>
                  <a:pt x="0" y="22148"/>
                </a:moveTo>
                <a:lnTo>
                  <a:pt x="1742" y="30765"/>
                </a:lnTo>
                <a:lnTo>
                  <a:pt x="6494" y="37811"/>
                </a:lnTo>
                <a:lnTo>
                  <a:pt x="13539" y="42565"/>
                </a:lnTo>
                <a:lnTo>
                  <a:pt x="22161" y="44310"/>
                </a:lnTo>
                <a:lnTo>
                  <a:pt x="30778" y="42565"/>
                </a:lnTo>
                <a:lnTo>
                  <a:pt x="37823" y="37811"/>
                </a:lnTo>
                <a:lnTo>
                  <a:pt x="42578" y="30765"/>
                </a:lnTo>
                <a:lnTo>
                  <a:pt x="44323" y="22148"/>
                </a:lnTo>
                <a:lnTo>
                  <a:pt x="42578" y="13533"/>
                </a:lnTo>
                <a:lnTo>
                  <a:pt x="37823" y="6492"/>
                </a:lnTo>
                <a:lnTo>
                  <a:pt x="30778" y="1742"/>
                </a:lnTo>
                <a:lnTo>
                  <a:pt x="22161" y="0"/>
                </a:lnTo>
                <a:lnTo>
                  <a:pt x="13539" y="1742"/>
                </a:lnTo>
                <a:lnTo>
                  <a:pt x="6494" y="6492"/>
                </a:lnTo>
                <a:lnTo>
                  <a:pt x="1742" y="13533"/>
                </a:lnTo>
                <a:lnTo>
                  <a:pt x="0" y="22148"/>
                </a:lnTo>
                <a:close/>
              </a:path>
            </a:pathLst>
          </a:custGeom>
          <a:ln w="3175">
            <a:solidFill>
              <a:srgbClr val="FFFFFF"/>
            </a:solidFill>
          </a:ln>
        </p:spPr>
        <p:txBody>
          <a:bodyPr wrap="square" lIns="0" tIns="0" rIns="0" bIns="0" rtlCol="0"/>
          <a:lstStyle/>
          <a:p>
            <a:endParaRPr/>
          </a:p>
        </p:txBody>
      </p:sp>
      <p:sp>
        <p:nvSpPr>
          <p:cNvPr id="362" name="object 362"/>
          <p:cNvSpPr/>
          <p:nvPr/>
        </p:nvSpPr>
        <p:spPr>
          <a:xfrm>
            <a:off x="2215593" y="3575320"/>
            <a:ext cx="1017269" cy="727710"/>
          </a:xfrm>
          <a:custGeom>
            <a:avLst/>
            <a:gdLst/>
            <a:ahLst/>
            <a:cxnLst/>
            <a:rect l="l" t="t" r="r" b="b"/>
            <a:pathLst>
              <a:path w="1017269" h="727710">
                <a:moveTo>
                  <a:pt x="78486" y="0"/>
                </a:moveTo>
                <a:lnTo>
                  <a:pt x="57404" y="30645"/>
                </a:lnTo>
                <a:lnTo>
                  <a:pt x="36677" y="29502"/>
                </a:lnTo>
                <a:lnTo>
                  <a:pt x="34836" y="34074"/>
                </a:lnTo>
                <a:lnTo>
                  <a:pt x="33083" y="38658"/>
                </a:lnTo>
                <a:lnTo>
                  <a:pt x="31381" y="43281"/>
                </a:lnTo>
                <a:lnTo>
                  <a:pt x="180352" y="124574"/>
                </a:lnTo>
                <a:lnTo>
                  <a:pt x="42583" y="96964"/>
                </a:lnTo>
                <a:lnTo>
                  <a:pt x="26822" y="149479"/>
                </a:lnTo>
                <a:lnTo>
                  <a:pt x="6146" y="140309"/>
                </a:lnTo>
                <a:lnTo>
                  <a:pt x="4563" y="151193"/>
                </a:lnTo>
                <a:lnTo>
                  <a:pt x="3208" y="162109"/>
                </a:lnTo>
                <a:lnTo>
                  <a:pt x="2083" y="173052"/>
                </a:lnTo>
                <a:lnTo>
                  <a:pt x="1193" y="184023"/>
                </a:lnTo>
                <a:lnTo>
                  <a:pt x="21513" y="185420"/>
                </a:lnTo>
                <a:lnTo>
                  <a:pt x="23469" y="222796"/>
                </a:lnTo>
                <a:lnTo>
                  <a:pt x="0" y="222961"/>
                </a:lnTo>
                <a:lnTo>
                  <a:pt x="583" y="243549"/>
                </a:lnTo>
                <a:lnTo>
                  <a:pt x="1990" y="264077"/>
                </a:lnTo>
                <a:lnTo>
                  <a:pt x="4221" y="284529"/>
                </a:lnTo>
                <a:lnTo>
                  <a:pt x="7277" y="304888"/>
                </a:lnTo>
                <a:lnTo>
                  <a:pt x="79527" y="292544"/>
                </a:lnTo>
                <a:lnTo>
                  <a:pt x="80467" y="297446"/>
                </a:lnTo>
                <a:lnTo>
                  <a:pt x="81508" y="302323"/>
                </a:lnTo>
                <a:lnTo>
                  <a:pt x="82613" y="307174"/>
                </a:lnTo>
                <a:lnTo>
                  <a:pt x="12255" y="330111"/>
                </a:lnTo>
                <a:lnTo>
                  <a:pt x="23554" y="372135"/>
                </a:lnTo>
                <a:lnTo>
                  <a:pt x="38390" y="412977"/>
                </a:lnTo>
                <a:lnTo>
                  <a:pt x="56662" y="452406"/>
                </a:lnTo>
                <a:lnTo>
                  <a:pt x="78270" y="490194"/>
                </a:lnTo>
                <a:lnTo>
                  <a:pt x="102470" y="525262"/>
                </a:lnTo>
                <a:lnTo>
                  <a:pt x="129465" y="558120"/>
                </a:lnTo>
                <a:lnTo>
                  <a:pt x="159110" y="588606"/>
                </a:lnTo>
                <a:lnTo>
                  <a:pt x="191262" y="616559"/>
                </a:lnTo>
                <a:lnTo>
                  <a:pt x="217157" y="635889"/>
                </a:lnTo>
                <a:lnTo>
                  <a:pt x="307238" y="572312"/>
                </a:lnTo>
                <a:lnTo>
                  <a:pt x="303034" y="632129"/>
                </a:lnTo>
                <a:lnTo>
                  <a:pt x="326809" y="606552"/>
                </a:lnTo>
                <a:lnTo>
                  <a:pt x="320090" y="691451"/>
                </a:lnTo>
                <a:lnTo>
                  <a:pt x="370997" y="708689"/>
                </a:lnTo>
                <a:lnTo>
                  <a:pt x="423294" y="720440"/>
                </a:lnTo>
                <a:lnTo>
                  <a:pt x="476538" y="726621"/>
                </a:lnTo>
                <a:lnTo>
                  <a:pt x="530288" y="727151"/>
                </a:lnTo>
                <a:lnTo>
                  <a:pt x="544385" y="623671"/>
                </a:lnTo>
                <a:lnTo>
                  <a:pt x="576186" y="692099"/>
                </a:lnTo>
                <a:lnTo>
                  <a:pt x="580072" y="670039"/>
                </a:lnTo>
                <a:lnTo>
                  <a:pt x="608444" y="667791"/>
                </a:lnTo>
                <a:lnTo>
                  <a:pt x="619594" y="715327"/>
                </a:lnTo>
                <a:lnTo>
                  <a:pt x="667897" y="701989"/>
                </a:lnTo>
                <a:lnTo>
                  <a:pt x="714489" y="684030"/>
                </a:lnTo>
                <a:lnTo>
                  <a:pt x="759047" y="661615"/>
                </a:lnTo>
                <a:lnTo>
                  <a:pt x="801247" y="634909"/>
                </a:lnTo>
                <a:lnTo>
                  <a:pt x="840765" y="604075"/>
                </a:lnTo>
                <a:lnTo>
                  <a:pt x="788263" y="543255"/>
                </a:lnTo>
                <a:lnTo>
                  <a:pt x="828840" y="507403"/>
                </a:lnTo>
                <a:lnTo>
                  <a:pt x="859777" y="535254"/>
                </a:lnTo>
                <a:lnTo>
                  <a:pt x="886358" y="513029"/>
                </a:lnTo>
                <a:lnTo>
                  <a:pt x="913384" y="526757"/>
                </a:lnTo>
                <a:lnTo>
                  <a:pt x="944414" y="480965"/>
                </a:lnTo>
                <a:lnTo>
                  <a:pt x="970203" y="432220"/>
                </a:lnTo>
                <a:lnTo>
                  <a:pt x="990554" y="380973"/>
                </a:lnTo>
                <a:lnTo>
                  <a:pt x="1005268" y="327672"/>
                </a:lnTo>
                <a:lnTo>
                  <a:pt x="936967" y="299440"/>
                </a:lnTo>
                <a:lnTo>
                  <a:pt x="937399" y="272542"/>
                </a:lnTo>
                <a:lnTo>
                  <a:pt x="1013409" y="279349"/>
                </a:lnTo>
                <a:lnTo>
                  <a:pt x="1016127" y="248843"/>
                </a:lnTo>
                <a:lnTo>
                  <a:pt x="985621" y="240703"/>
                </a:lnTo>
                <a:lnTo>
                  <a:pt x="1016825" y="231698"/>
                </a:lnTo>
                <a:lnTo>
                  <a:pt x="1017028" y="224586"/>
                </a:lnTo>
                <a:lnTo>
                  <a:pt x="1017028" y="217500"/>
                </a:lnTo>
                <a:lnTo>
                  <a:pt x="1016927" y="210400"/>
                </a:lnTo>
                <a:lnTo>
                  <a:pt x="968121" y="209588"/>
                </a:lnTo>
                <a:lnTo>
                  <a:pt x="1015784" y="183845"/>
                </a:lnTo>
                <a:lnTo>
                  <a:pt x="1011254" y="142902"/>
                </a:lnTo>
                <a:lnTo>
                  <a:pt x="1003493" y="102714"/>
                </a:lnTo>
                <a:lnTo>
                  <a:pt x="992584" y="63455"/>
                </a:lnTo>
                <a:lnTo>
                  <a:pt x="978611" y="25298"/>
                </a:lnTo>
              </a:path>
            </a:pathLst>
          </a:custGeom>
          <a:ln w="3175">
            <a:solidFill>
              <a:srgbClr val="FFFFFF"/>
            </a:solidFill>
          </a:ln>
        </p:spPr>
        <p:txBody>
          <a:bodyPr wrap="square" lIns="0" tIns="0" rIns="0" bIns="0" rtlCol="0"/>
          <a:lstStyle/>
          <a:p>
            <a:endParaRPr/>
          </a:p>
        </p:txBody>
      </p:sp>
      <p:sp>
        <p:nvSpPr>
          <p:cNvPr id="363" name="object 363"/>
          <p:cNvSpPr/>
          <p:nvPr/>
        </p:nvSpPr>
        <p:spPr>
          <a:xfrm>
            <a:off x="2701147" y="3780241"/>
            <a:ext cx="44450" cy="44450"/>
          </a:xfrm>
          <a:custGeom>
            <a:avLst/>
            <a:gdLst/>
            <a:ahLst/>
            <a:cxnLst/>
            <a:rect l="l" t="t" r="r" b="b"/>
            <a:pathLst>
              <a:path w="44450" h="44450">
                <a:moveTo>
                  <a:pt x="0" y="22161"/>
                </a:moveTo>
                <a:lnTo>
                  <a:pt x="1742" y="30771"/>
                </a:lnTo>
                <a:lnTo>
                  <a:pt x="6494" y="37812"/>
                </a:lnTo>
                <a:lnTo>
                  <a:pt x="13539" y="42565"/>
                </a:lnTo>
                <a:lnTo>
                  <a:pt x="22161" y="44310"/>
                </a:lnTo>
                <a:lnTo>
                  <a:pt x="30778" y="42565"/>
                </a:lnTo>
                <a:lnTo>
                  <a:pt x="37823" y="37812"/>
                </a:lnTo>
                <a:lnTo>
                  <a:pt x="42578" y="30771"/>
                </a:lnTo>
                <a:lnTo>
                  <a:pt x="44323" y="22161"/>
                </a:lnTo>
                <a:lnTo>
                  <a:pt x="42578" y="13539"/>
                </a:lnTo>
                <a:lnTo>
                  <a:pt x="37823" y="6494"/>
                </a:lnTo>
                <a:lnTo>
                  <a:pt x="30778" y="1742"/>
                </a:lnTo>
                <a:lnTo>
                  <a:pt x="22161" y="0"/>
                </a:lnTo>
                <a:lnTo>
                  <a:pt x="13539" y="1742"/>
                </a:lnTo>
                <a:lnTo>
                  <a:pt x="6494" y="6494"/>
                </a:lnTo>
                <a:lnTo>
                  <a:pt x="1742" y="13539"/>
                </a:lnTo>
                <a:lnTo>
                  <a:pt x="0" y="22161"/>
                </a:lnTo>
                <a:close/>
              </a:path>
            </a:pathLst>
          </a:custGeom>
          <a:ln w="3175">
            <a:solidFill>
              <a:srgbClr val="FFFFFF"/>
            </a:solidFill>
          </a:ln>
        </p:spPr>
        <p:txBody>
          <a:bodyPr wrap="square" lIns="0" tIns="0" rIns="0" bIns="0" rtlCol="0"/>
          <a:lstStyle/>
          <a:p>
            <a:endParaRPr/>
          </a:p>
        </p:txBody>
      </p:sp>
      <p:sp>
        <p:nvSpPr>
          <p:cNvPr id="364" name="object 364"/>
          <p:cNvSpPr/>
          <p:nvPr/>
        </p:nvSpPr>
        <p:spPr>
          <a:xfrm>
            <a:off x="2861160" y="3603468"/>
            <a:ext cx="0" cy="866775"/>
          </a:xfrm>
          <a:custGeom>
            <a:avLst/>
            <a:gdLst/>
            <a:ahLst/>
            <a:cxnLst/>
            <a:rect l="l" t="t" r="r" b="b"/>
            <a:pathLst>
              <a:path h="866775">
                <a:moveTo>
                  <a:pt x="0" y="0"/>
                </a:moveTo>
                <a:lnTo>
                  <a:pt x="0" y="866169"/>
                </a:lnTo>
              </a:path>
            </a:pathLst>
          </a:custGeom>
          <a:ln w="3175">
            <a:solidFill>
              <a:srgbClr val="FFFFFF"/>
            </a:solidFill>
          </a:ln>
        </p:spPr>
        <p:txBody>
          <a:bodyPr wrap="square" lIns="0" tIns="0" rIns="0" bIns="0" rtlCol="0"/>
          <a:lstStyle/>
          <a:p>
            <a:endParaRPr/>
          </a:p>
        </p:txBody>
      </p:sp>
      <p:sp>
        <p:nvSpPr>
          <p:cNvPr id="365" name="object 365"/>
          <p:cNvSpPr/>
          <p:nvPr/>
        </p:nvSpPr>
        <p:spPr>
          <a:xfrm>
            <a:off x="3807764" y="3611002"/>
            <a:ext cx="0" cy="859155"/>
          </a:xfrm>
          <a:custGeom>
            <a:avLst/>
            <a:gdLst/>
            <a:ahLst/>
            <a:cxnLst/>
            <a:rect l="l" t="t" r="r" b="b"/>
            <a:pathLst>
              <a:path h="859154">
                <a:moveTo>
                  <a:pt x="0" y="0"/>
                </a:moveTo>
                <a:lnTo>
                  <a:pt x="0" y="858635"/>
                </a:lnTo>
              </a:path>
            </a:pathLst>
          </a:custGeom>
          <a:ln w="3175">
            <a:solidFill>
              <a:srgbClr val="FFFFFF"/>
            </a:solidFill>
          </a:ln>
        </p:spPr>
        <p:txBody>
          <a:bodyPr wrap="square" lIns="0" tIns="0" rIns="0" bIns="0" rtlCol="0"/>
          <a:lstStyle/>
          <a:p>
            <a:endParaRPr/>
          </a:p>
        </p:txBody>
      </p:sp>
      <p:sp>
        <p:nvSpPr>
          <p:cNvPr id="366" name="object 366"/>
          <p:cNvSpPr/>
          <p:nvPr/>
        </p:nvSpPr>
        <p:spPr>
          <a:xfrm>
            <a:off x="4274347" y="3611002"/>
            <a:ext cx="0" cy="859155"/>
          </a:xfrm>
          <a:custGeom>
            <a:avLst/>
            <a:gdLst/>
            <a:ahLst/>
            <a:cxnLst/>
            <a:rect l="l" t="t" r="r" b="b"/>
            <a:pathLst>
              <a:path h="859154">
                <a:moveTo>
                  <a:pt x="0" y="0"/>
                </a:moveTo>
                <a:lnTo>
                  <a:pt x="0" y="858635"/>
                </a:lnTo>
              </a:path>
            </a:pathLst>
          </a:custGeom>
          <a:ln w="3175">
            <a:solidFill>
              <a:srgbClr val="FFFFFF"/>
            </a:solidFill>
          </a:ln>
        </p:spPr>
        <p:txBody>
          <a:bodyPr wrap="square" lIns="0" tIns="0" rIns="0" bIns="0" rtlCol="0"/>
          <a:lstStyle/>
          <a:p>
            <a:endParaRPr/>
          </a:p>
        </p:txBody>
      </p:sp>
      <p:sp>
        <p:nvSpPr>
          <p:cNvPr id="367" name="object 367"/>
          <p:cNvSpPr/>
          <p:nvPr/>
        </p:nvSpPr>
        <p:spPr>
          <a:xfrm>
            <a:off x="3311542" y="3619219"/>
            <a:ext cx="0" cy="850900"/>
          </a:xfrm>
          <a:custGeom>
            <a:avLst/>
            <a:gdLst/>
            <a:ahLst/>
            <a:cxnLst/>
            <a:rect l="l" t="t" r="r" b="b"/>
            <a:pathLst>
              <a:path h="850900">
                <a:moveTo>
                  <a:pt x="0" y="0"/>
                </a:moveTo>
                <a:lnTo>
                  <a:pt x="0" y="850418"/>
                </a:lnTo>
              </a:path>
            </a:pathLst>
          </a:custGeom>
          <a:ln w="3175">
            <a:solidFill>
              <a:srgbClr val="FFFFFF"/>
            </a:solidFill>
          </a:ln>
        </p:spPr>
        <p:txBody>
          <a:bodyPr wrap="square" lIns="0" tIns="0" rIns="0" bIns="0" rtlCol="0"/>
          <a:lstStyle/>
          <a:p>
            <a:endParaRPr/>
          </a:p>
        </p:txBody>
      </p:sp>
      <p:sp>
        <p:nvSpPr>
          <p:cNvPr id="368" name="object 368"/>
          <p:cNvSpPr/>
          <p:nvPr/>
        </p:nvSpPr>
        <p:spPr>
          <a:xfrm>
            <a:off x="4757774" y="3611020"/>
            <a:ext cx="0" cy="859155"/>
          </a:xfrm>
          <a:custGeom>
            <a:avLst/>
            <a:gdLst/>
            <a:ahLst/>
            <a:cxnLst/>
            <a:rect l="l" t="t" r="r" b="b"/>
            <a:pathLst>
              <a:path h="859154">
                <a:moveTo>
                  <a:pt x="0" y="0"/>
                </a:moveTo>
                <a:lnTo>
                  <a:pt x="0" y="858617"/>
                </a:lnTo>
              </a:path>
            </a:pathLst>
          </a:custGeom>
          <a:ln w="3175">
            <a:solidFill>
              <a:srgbClr val="FFFFFF"/>
            </a:solidFill>
          </a:ln>
        </p:spPr>
        <p:txBody>
          <a:bodyPr wrap="square" lIns="0" tIns="0" rIns="0" bIns="0" rtlCol="0"/>
          <a:lstStyle/>
          <a:p>
            <a:endParaRPr/>
          </a:p>
        </p:txBody>
      </p:sp>
      <p:sp>
        <p:nvSpPr>
          <p:cNvPr id="369" name="object 369"/>
          <p:cNvSpPr/>
          <p:nvPr/>
        </p:nvSpPr>
        <p:spPr>
          <a:xfrm>
            <a:off x="3986254" y="3739458"/>
            <a:ext cx="88900" cy="44450"/>
          </a:xfrm>
          <a:custGeom>
            <a:avLst/>
            <a:gdLst/>
            <a:ahLst/>
            <a:cxnLst/>
            <a:rect l="l" t="t" r="r" b="b"/>
            <a:pathLst>
              <a:path w="88900" h="44450">
                <a:moveTo>
                  <a:pt x="0" y="44348"/>
                </a:moveTo>
                <a:lnTo>
                  <a:pt x="44335" y="0"/>
                </a:lnTo>
                <a:lnTo>
                  <a:pt x="88696" y="44335"/>
                </a:lnTo>
              </a:path>
            </a:pathLst>
          </a:custGeom>
          <a:ln w="12319">
            <a:solidFill>
              <a:srgbClr val="FFFFFF"/>
            </a:solidFill>
          </a:ln>
        </p:spPr>
        <p:txBody>
          <a:bodyPr wrap="square" lIns="0" tIns="0" rIns="0" bIns="0" rtlCol="0"/>
          <a:lstStyle/>
          <a:p>
            <a:endParaRPr/>
          </a:p>
        </p:txBody>
      </p:sp>
      <p:sp>
        <p:nvSpPr>
          <p:cNvPr id="370" name="object 370"/>
          <p:cNvSpPr/>
          <p:nvPr/>
        </p:nvSpPr>
        <p:spPr>
          <a:xfrm>
            <a:off x="3986254" y="3677864"/>
            <a:ext cx="88900" cy="44450"/>
          </a:xfrm>
          <a:custGeom>
            <a:avLst/>
            <a:gdLst/>
            <a:ahLst/>
            <a:cxnLst/>
            <a:rect l="l" t="t" r="r" b="b"/>
            <a:pathLst>
              <a:path w="88900" h="44450">
                <a:moveTo>
                  <a:pt x="0" y="44348"/>
                </a:moveTo>
                <a:lnTo>
                  <a:pt x="44335" y="0"/>
                </a:lnTo>
                <a:lnTo>
                  <a:pt x="88696" y="44335"/>
                </a:lnTo>
              </a:path>
            </a:pathLst>
          </a:custGeom>
          <a:ln w="12319">
            <a:solidFill>
              <a:srgbClr val="FFFFFF"/>
            </a:solidFill>
          </a:ln>
        </p:spPr>
        <p:txBody>
          <a:bodyPr wrap="square" lIns="0" tIns="0" rIns="0" bIns="0" rtlCol="0"/>
          <a:lstStyle/>
          <a:p>
            <a:endParaRPr/>
          </a:p>
        </p:txBody>
      </p:sp>
      <p:sp>
        <p:nvSpPr>
          <p:cNvPr id="371" name="object 371"/>
          <p:cNvSpPr/>
          <p:nvPr/>
        </p:nvSpPr>
        <p:spPr>
          <a:xfrm>
            <a:off x="3979139" y="3814391"/>
            <a:ext cx="106038" cy="69160"/>
          </a:xfrm>
          <a:prstGeom prst="rect">
            <a:avLst/>
          </a:prstGeom>
          <a:blipFill>
            <a:blip r:embed="rId17" cstate="print"/>
            <a:stretch>
              <a:fillRect/>
            </a:stretch>
          </a:blipFill>
        </p:spPr>
        <p:txBody>
          <a:bodyPr wrap="square" lIns="0" tIns="0" rIns="0" bIns="0" rtlCol="0"/>
          <a:lstStyle/>
          <a:p>
            <a:endParaRPr/>
          </a:p>
        </p:txBody>
      </p:sp>
      <p:sp>
        <p:nvSpPr>
          <p:cNvPr id="372" name="object 372"/>
          <p:cNvSpPr/>
          <p:nvPr/>
        </p:nvSpPr>
        <p:spPr>
          <a:xfrm>
            <a:off x="3546016" y="3776675"/>
            <a:ext cx="88900" cy="44450"/>
          </a:xfrm>
          <a:custGeom>
            <a:avLst/>
            <a:gdLst/>
            <a:ahLst/>
            <a:cxnLst/>
            <a:rect l="l" t="t" r="r" b="b"/>
            <a:pathLst>
              <a:path w="88900" h="44450">
                <a:moveTo>
                  <a:pt x="88696" y="0"/>
                </a:moveTo>
                <a:lnTo>
                  <a:pt x="44348" y="44361"/>
                </a:lnTo>
                <a:lnTo>
                  <a:pt x="0" y="12"/>
                </a:lnTo>
              </a:path>
            </a:pathLst>
          </a:custGeom>
          <a:ln w="12319">
            <a:solidFill>
              <a:srgbClr val="FFFFFF"/>
            </a:solidFill>
          </a:ln>
        </p:spPr>
        <p:txBody>
          <a:bodyPr wrap="square" lIns="0" tIns="0" rIns="0" bIns="0" rtlCol="0"/>
          <a:lstStyle/>
          <a:p>
            <a:endParaRPr/>
          </a:p>
        </p:txBody>
      </p:sp>
      <p:sp>
        <p:nvSpPr>
          <p:cNvPr id="373" name="object 373"/>
          <p:cNvSpPr/>
          <p:nvPr/>
        </p:nvSpPr>
        <p:spPr>
          <a:xfrm>
            <a:off x="3546016" y="3838270"/>
            <a:ext cx="88900" cy="44450"/>
          </a:xfrm>
          <a:custGeom>
            <a:avLst/>
            <a:gdLst/>
            <a:ahLst/>
            <a:cxnLst/>
            <a:rect l="l" t="t" r="r" b="b"/>
            <a:pathLst>
              <a:path w="88900" h="44450">
                <a:moveTo>
                  <a:pt x="88696" y="0"/>
                </a:moveTo>
                <a:lnTo>
                  <a:pt x="44348" y="44361"/>
                </a:lnTo>
                <a:lnTo>
                  <a:pt x="0" y="12"/>
                </a:lnTo>
              </a:path>
            </a:pathLst>
          </a:custGeom>
          <a:ln w="12319">
            <a:solidFill>
              <a:srgbClr val="FFFFFF"/>
            </a:solidFill>
          </a:ln>
        </p:spPr>
        <p:txBody>
          <a:bodyPr wrap="square" lIns="0" tIns="0" rIns="0" bIns="0" rtlCol="0"/>
          <a:lstStyle/>
          <a:p>
            <a:endParaRPr/>
          </a:p>
        </p:txBody>
      </p:sp>
      <p:sp>
        <p:nvSpPr>
          <p:cNvPr id="374" name="object 374"/>
          <p:cNvSpPr/>
          <p:nvPr/>
        </p:nvSpPr>
        <p:spPr>
          <a:xfrm>
            <a:off x="3535787" y="3676940"/>
            <a:ext cx="106022" cy="69149"/>
          </a:xfrm>
          <a:prstGeom prst="rect">
            <a:avLst/>
          </a:prstGeom>
          <a:blipFill>
            <a:blip r:embed="rId18" cstate="print"/>
            <a:stretch>
              <a:fillRect/>
            </a:stretch>
          </a:blipFill>
        </p:spPr>
        <p:txBody>
          <a:bodyPr wrap="square" lIns="0" tIns="0" rIns="0" bIns="0" rtlCol="0"/>
          <a:lstStyle/>
          <a:p>
            <a:endParaRPr/>
          </a:p>
        </p:txBody>
      </p:sp>
      <p:sp>
        <p:nvSpPr>
          <p:cNvPr id="375" name="object 375"/>
          <p:cNvSpPr/>
          <p:nvPr/>
        </p:nvSpPr>
        <p:spPr>
          <a:xfrm>
            <a:off x="1676679" y="1343545"/>
            <a:ext cx="4309110" cy="200660"/>
          </a:xfrm>
          <a:custGeom>
            <a:avLst/>
            <a:gdLst/>
            <a:ahLst/>
            <a:cxnLst/>
            <a:rect l="l" t="t" r="r" b="b"/>
            <a:pathLst>
              <a:path w="4309110" h="200659">
                <a:moveTo>
                  <a:pt x="0" y="200164"/>
                </a:moveTo>
                <a:lnTo>
                  <a:pt x="4308678" y="200164"/>
                </a:lnTo>
                <a:lnTo>
                  <a:pt x="4308678" y="0"/>
                </a:lnTo>
                <a:lnTo>
                  <a:pt x="0" y="0"/>
                </a:lnTo>
                <a:lnTo>
                  <a:pt x="0" y="200164"/>
                </a:lnTo>
                <a:close/>
              </a:path>
            </a:pathLst>
          </a:custGeom>
          <a:solidFill>
            <a:srgbClr val="FFFFFF"/>
          </a:solidFill>
        </p:spPr>
        <p:txBody>
          <a:bodyPr wrap="square" lIns="0" tIns="0" rIns="0" bIns="0" rtlCol="0"/>
          <a:lstStyle/>
          <a:p>
            <a:endParaRPr/>
          </a:p>
        </p:txBody>
      </p:sp>
      <p:sp>
        <p:nvSpPr>
          <p:cNvPr id="376" name="object 376"/>
          <p:cNvSpPr/>
          <p:nvPr/>
        </p:nvSpPr>
        <p:spPr>
          <a:xfrm>
            <a:off x="1301826" y="4469638"/>
            <a:ext cx="5099685" cy="855980"/>
          </a:xfrm>
          <a:custGeom>
            <a:avLst/>
            <a:gdLst/>
            <a:ahLst/>
            <a:cxnLst/>
            <a:rect l="l" t="t" r="r" b="b"/>
            <a:pathLst>
              <a:path w="5099685" h="855979">
                <a:moveTo>
                  <a:pt x="0" y="855941"/>
                </a:moveTo>
                <a:lnTo>
                  <a:pt x="5099431" y="855941"/>
                </a:lnTo>
                <a:lnTo>
                  <a:pt x="5099431" y="0"/>
                </a:lnTo>
                <a:lnTo>
                  <a:pt x="0" y="0"/>
                </a:lnTo>
                <a:lnTo>
                  <a:pt x="0" y="855941"/>
                </a:lnTo>
                <a:close/>
              </a:path>
            </a:pathLst>
          </a:custGeom>
          <a:solidFill>
            <a:srgbClr val="FFFFFF"/>
          </a:solidFill>
        </p:spPr>
        <p:txBody>
          <a:bodyPr wrap="square" lIns="0" tIns="0" rIns="0" bIns="0" rtlCol="0"/>
          <a:lstStyle/>
          <a:p>
            <a:endParaRPr/>
          </a:p>
        </p:txBody>
      </p:sp>
      <p:sp>
        <p:nvSpPr>
          <p:cNvPr id="377" name="object 377"/>
          <p:cNvSpPr/>
          <p:nvPr/>
        </p:nvSpPr>
        <p:spPr>
          <a:xfrm>
            <a:off x="5985357" y="1257300"/>
            <a:ext cx="768350" cy="3905250"/>
          </a:xfrm>
          <a:custGeom>
            <a:avLst/>
            <a:gdLst/>
            <a:ahLst/>
            <a:cxnLst/>
            <a:rect l="l" t="t" r="r" b="b"/>
            <a:pathLst>
              <a:path w="768350" h="3905250">
                <a:moveTo>
                  <a:pt x="0" y="3905237"/>
                </a:moveTo>
                <a:lnTo>
                  <a:pt x="767867" y="3905237"/>
                </a:lnTo>
                <a:lnTo>
                  <a:pt x="767867" y="0"/>
                </a:lnTo>
                <a:lnTo>
                  <a:pt x="0" y="0"/>
                </a:lnTo>
                <a:lnTo>
                  <a:pt x="0" y="3905237"/>
                </a:lnTo>
                <a:close/>
              </a:path>
            </a:pathLst>
          </a:custGeom>
          <a:solidFill>
            <a:srgbClr val="FFFFFF"/>
          </a:solidFill>
        </p:spPr>
        <p:txBody>
          <a:bodyPr wrap="square" lIns="0" tIns="0" rIns="0" bIns="0" rtlCol="0"/>
          <a:lstStyle/>
          <a:p>
            <a:endParaRPr/>
          </a:p>
        </p:txBody>
      </p:sp>
      <p:sp>
        <p:nvSpPr>
          <p:cNvPr id="378" name="object 378"/>
          <p:cNvSpPr/>
          <p:nvPr/>
        </p:nvSpPr>
        <p:spPr>
          <a:xfrm>
            <a:off x="790575" y="1257300"/>
            <a:ext cx="886460" cy="3691890"/>
          </a:xfrm>
          <a:custGeom>
            <a:avLst/>
            <a:gdLst/>
            <a:ahLst/>
            <a:cxnLst/>
            <a:rect l="l" t="t" r="r" b="b"/>
            <a:pathLst>
              <a:path w="886460" h="3691890">
                <a:moveTo>
                  <a:pt x="0" y="3691712"/>
                </a:moveTo>
                <a:lnTo>
                  <a:pt x="886104" y="3691712"/>
                </a:lnTo>
                <a:lnTo>
                  <a:pt x="886104" y="0"/>
                </a:lnTo>
                <a:lnTo>
                  <a:pt x="0" y="0"/>
                </a:lnTo>
                <a:lnTo>
                  <a:pt x="0" y="3691712"/>
                </a:lnTo>
                <a:close/>
              </a:path>
            </a:pathLst>
          </a:custGeom>
          <a:solidFill>
            <a:srgbClr val="FFFFFF"/>
          </a:solidFill>
        </p:spPr>
        <p:txBody>
          <a:bodyPr wrap="square" lIns="0" tIns="0" rIns="0" bIns="0" rtlCol="0"/>
          <a:lstStyle/>
          <a:p>
            <a:endParaRPr/>
          </a:p>
        </p:txBody>
      </p:sp>
      <p:sp>
        <p:nvSpPr>
          <p:cNvPr id="379" name="object 379"/>
          <p:cNvSpPr/>
          <p:nvPr/>
        </p:nvSpPr>
        <p:spPr>
          <a:xfrm>
            <a:off x="1676731" y="1543714"/>
            <a:ext cx="4309745" cy="2919095"/>
          </a:xfrm>
          <a:custGeom>
            <a:avLst/>
            <a:gdLst/>
            <a:ahLst/>
            <a:cxnLst/>
            <a:rect l="l" t="t" r="r" b="b"/>
            <a:pathLst>
              <a:path w="4309745" h="2919095">
                <a:moveTo>
                  <a:pt x="4309402" y="0"/>
                </a:moveTo>
                <a:lnTo>
                  <a:pt x="0" y="0"/>
                </a:lnTo>
                <a:lnTo>
                  <a:pt x="0" y="2918802"/>
                </a:lnTo>
                <a:lnTo>
                  <a:pt x="4309402" y="2918802"/>
                </a:lnTo>
                <a:lnTo>
                  <a:pt x="4309402" y="0"/>
                </a:lnTo>
                <a:close/>
              </a:path>
            </a:pathLst>
          </a:custGeom>
          <a:ln w="3175">
            <a:solidFill>
              <a:srgbClr val="231F20"/>
            </a:solidFill>
          </a:ln>
        </p:spPr>
        <p:txBody>
          <a:bodyPr wrap="square" lIns="0" tIns="0" rIns="0" bIns="0" rtlCol="0"/>
          <a:lstStyle/>
          <a:p>
            <a:endParaRPr/>
          </a:p>
        </p:txBody>
      </p:sp>
      <p:sp>
        <p:nvSpPr>
          <p:cNvPr id="380" name="object 380"/>
          <p:cNvSpPr/>
          <p:nvPr/>
        </p:nvSpPr>
        <p:spPr>
          <a:xfrm>
            <a:off x="1527683" y="1257300"/>
            <a:ext cx="4693285" cy="86360"/>
          </a:xfrm>
          <a:custGeom>
            <a:avLst/>
            <a:gdLst/>
            <a:ahLst/>
            <a:cxnLst/>
            <a:rect l="l" t="t" r="r" b="b"/>
            <a:pathLst>
              <a:path w="4693285" h="86359">
                <a:moveTo>
                  <a:pt x="0" y="86245"/>
                </a:moveTo>
                <a:lnTo>
                  <a:pt x="4692865" y="86245"/>
                </a:lnTo>
                <a:lnTo>
                  <a:pt x="4692865" y="0"/>
                </a:lnTo>
                <a:lnTo>
                  <a:pt x="0" y="0"/>
                </a:lnTo>
                <a:lnTo>
                  <a:pt x="0" y="86245"/>
                </a:lnTo>
                <a:close/>
              </a:path>
            </a:pathLst>
          </a:custGeom>
          <a:solidFill>
            <a:srgbClr val="FFFFFF"/>
          </a:solidFill>
        </p:spPr>
        <p:txBody>
          <a:bodyPr wrap="square" lIns="0" tIns="0" rIns="0" bIns="0" rtlCol="0"/>
          <a:lstStyle/>
          <a:p>
            <a:endParaRPr/>
          </a:p>
        </p:txBody>
      </p:sp>
      <p:sp>
        <p:nvSpPr>
          <p:cNvPr id="381" name="object 381"/>
          <p:cNvSpPr/>
          <p:nvPr/>
        </p:nvSpPr>
        <p:spPr>
          <a:xfrm>
            <a:off x="2066701" y="4511847"/>
            <a:ext cx="0" cy="752475"/>
          </a:xfrm>
          <a:custGeom>
            <a:avLst/>
            <a:gdLst/>
            <a:ahLst/>
            <a:cxnLst/>
            <a:rect l="l" t="t" r="r" b="b"/>
            <a:pathLst>
              <a:path h="752475">
                <a:moveTo>
                  <a:pt x="0" y="0"/>
                </a:moveTo>
                <a:lnTo>
                  <a:pt x="0" y="752119"/>
                </a:lnTo>
              </a:path>
            </a:pathLst>
          </a:custGeom>
          <a:ln w="6159">
            <a:solidFill>
              <a:srgbClr val="010202"/>
            </a:solidFill>
            <a:prstDash val="lgDashDot"/>
          </a:ln>
        </p:spPr>
        <p:txBody>
          <a:bodyPr wrap="square" lIns="0" tIns="0" rIns="0" bIns="0" rtlCol="0"/>
          <a:lstStyle/>
          <a:p>
            <a:endParaRPr/>
          </a:p>
        </p:txBody>
      </p:sp>
      <p:sp>
        <p:nvSpPr>
          <p:cNvPr id="382" name="object 382"/>
          <p:cNvSpPr/>
          <p:nvPr/>
        </p:nvSpPr>
        <p:spPr>
          <a:xfrm>
            <a:off x="5558466" y="3580734"/>
            <a:ext cx="1905" cy="899160"/>
          </a:xfrm>
          <a:custGeom>
            <a:avLst/>
            <a:gdLst/>
            <a:ahLst/>
            <a:cxnLst/>
            <a:rect l="l" t="t" r="r" b="b"/>
            <a:pathLst>
              <a:path w="1904" h="899160">
                <a:moveTo>
                  <a:pt x="0" y="0"/>
                </a:moveTo>
                <a:lnTo>
                  <a:pt x="1689" y="899007"/>
                </a:lnTo>
              </a:path>
            </a:pathLst>
          </a:custGeom>
          <a:ln w="12318">
            <a:solidFill>
              <a:srgbClr val="FFFFFF"/>
            </a:solidFill>
            <a:prstDash val="lgDashDot"/>
          </a:ln>
        </p:spPr>
        <p:txBody>
          <a:bodyPr wrap="square" lIns="0" tIns="0" rIns="0" bIns="0" rtlCol="0"/>
          <a:lstStyle/>
          <a:p>
            <a:endParaRPr/>
          </a:p>
        </p:txBody>
      </p:sp>
      <p:sp>
        <p:nvSpPr>
          <p:cNvPr id="383" name="object 383"/>
          <p:cNvSpPr/>
          <p:nvPr/>
        </p:nvSpPr>
        <p:spPr>
          <a:xfrm>
            <a:off x="5563326" y="4554964"/>
            <a:ext cx="0" cy="752475"/>
          </a:xfrm>
          <a:custGeom>
            <a:avLst/>
            <a:gdLst/>
            <a:ahLst/>
            <a:cxnLst/>
            <a:rect l="l" t="t" r="r" b="b"/>
            <a:pathLst>
              <a:path h="752475">
                <a:moveTo>
                  <a:pt x="0" y="0"/>
                </a:moveTo>
                <a:lnTo>
                  <a:pt x="0" y="752119"/>
                </a:lnTo>
              </a:path>
            </a:pathLst>
          </a:custGeom>
          <a:ln w="6159">
            <a:solidFill>
              <a:srgbClr val="010202"/>
            </a:solidFill>
            <a:prstDash val="lgDashDot"/>
          </a:ln>
        </p:spPr>
        <p:txBody>
          <a:bodyPr wrap="square" lIns="0" tIns="0" rIns="0" bIns="0" rtlCol="0"/>
          <a:lstStyle/>
          <a:p>
            <a:endParaRPr/>
          </a:p>
        </p:txBody>
      </p:sp>
      <p:sp>
        <p:nvSpPr>
          <p:cNvPr id="384" name="object 384"/>
          <p:cNvSpPr/>
          <p:nvPr/>
        </p:nvSpPr>
        <p:spPr>
          <a:xfrm>
            <a:off x="4225311" y="1856013"/>
            <a:ext cx="1341384" cy="1704430"/>
          </a:xfrm>
          <a:prstGeom prst="rect">
            <a:avLst/>
          </a:prstGeom>
          <a:blipFill>
            <a:blip r:embed="rId19" cstate="print"/>
            <a:stretch>
              <a:fillRect/>
            </a:stretch>
          </a:blipFill>
        </p:spPr>
        <p:txBody>
          <a:bodyPr wrap="square" lIns="0" tIns="0" rIns="0" bIns="0" rtlCol="0"/>
          <a:lstStyle/>
          <a:p>
            <a:endParaRPr/>
          </a:p>
        </p:txBody>
      </p:sp>
      <p:sp>
        <p:nvSpPr>
          <p:cNvPr id="385" name="object 385"/>
          <p:cNvSpPr/>
          <p:nvPr/>
        </p:nvSpPr>
        <p:spPr>
          <a:xfrm>
            <a:off x="2033009" y="1856586"/>
            <a:ext cx="1297698" cy="1704436"/>
          </a:xfrm>
          <a:prstGeom prst="rect">
            <a:avLst/>
          </a:prstGeom>
          <a:blipFill>
            <a:blip r:embed="rId20" cstate="print"/>
            <a:stretch>
              <a:fillRect/>
            </a:stretch>
          </a:blipFill>
        </p:spPr>
        <p:txBody>
          <a:bodyPr wrap="square" lIns="0" tIns="0" rIns="0" bIns="0" rtlCol="0"/>
          <a:lstStyle/>
          <a:p>
            <a:endParaRPr/>
          </a:p>
        </p:txBody>
      </p:sp>
      <p:sp>
        <p:nvSpPr>
          <p:cNvPr id="386" name="object 386"/>
          <p:cNvSpPr/>
          <p:nvPr/>
        </p:nvSpPr>
        <p:spPr>
          <a:xfrm>
            <a:off x="2659193" y="4310415"/>
            <a:ext cx="130886" cy="130848"/>
          </a:xfrm>
          <a:prstGeom prst="rect">
            <a:avLst/>
          </a:prstGeom>
          <a:blipFill>
            <a:blip r:embed="rId21" cstate="print"/>
            <a:stretch>
              <a:fillRect/>
            </a:stretch>
          </a:blipFill>
        </p:spPr>
        <p:txBody>
          <a:bodyPr wrap="square" lIns="0" tIns="0" rIns="0" bIns="0" rtlCol="0"/>
          <a:lstStyle/>
          <a:p>
            <a:endParaRPr/>
          </a:p>
        </p:txBody>
      </p:sp>
      <p:sp>
        <p:nvSpPr>
          <p:cNvPr id="387" name="object 387"/>
          <p:cNvSpPr/>
          <p:nvPr/>
        </p:nvSpPr>
        <p:spPr>
          <a:xfrm>
            <a:off x="4846899" y="4309836"/>
            <a:ext cx="130898" cy="130848"/>
          </a:xfrm>
          <a:prstGeom prst="rect">
            <a:avLst/>
          </a:prstGeom>
          <a:blipFill>
            <a:blip r:embed="rId22" cstate="print"/>
            <a:stretch>
              <a:fillRect/>
            </a:stretch>
          </a:blipFill>
        </p:spPr>
        <p:txBody>
          <a:bodyPr wrap="square" lIns="0" tIns="0" rIns="0" bIns="0" rtlCol="0"/>
          <a:lstStyle/>
          <a:p>
            <a:endParaRPr/>
          </a:p>
        </p:txBody>
      </p:sp>
      <p:sp>
        <p:nvSpPr>
          <p:cNvPr id="388" name="object 388"/>
          <p:cNvSpPr/>
          <p:nvPr/>
        </p:nvSpPr>
        <p:spPr>
          <a:xfrm>
            <a:off x="2019513" y="5151352"/>
            <a:ext cx="3611245" cy="0"/>
          </a:xfrm>
          <a:custGeom>
            <a:avLst/>
            <a:gdLst/>
            <a:ahLst/>
            <a:cxnLst/>
            <a:rect l="l" t="t" r="r" b="b"/>
            <a:pathLst>
              <a:path w="3611245">
                <a:moveTo>
                  <a:pt x="0" y="0"/>
                </a:moveTo>
                <a:lnTo>
                  <a:pt x="3610902" y="0"/>
                </a:lnTo>
              </a:path>
            </a:pathLst>
          </a:custGeom>
          <a:ln w="3175">
            <a:solidFill>
              <a:srgbClr val="231F20"/>
            </a:solidFill>
          </a:ln>
        </p:spPr>
        <p:txBody>
          <a:bodyPr wrap="square" lIns="0" tIns="0" rIns="0" bIns="0" rtlCol="0"/>
          <a:lstStyle/>
          <a:p>
            <a:endParaRPr/>
          </a:p>
        </p:txBody>
      </p:sp>
      <p:sp>
        <p:nvSpPr>
          <p:cNvPr id="389" name="object 389"/>
          <p:cNvSpPr/>
          <p:nvPr/>
        </p:nvSpPr>
        <p:spPr>
          <a:xfrm>
            <a:off x="2019513" y="5151352"/>
            <a:ext cx="3611245" cy="0"/>
          </a:xfrm>
          <a:custGeom>
            <a:avLst/>
            <a:gdLst/>
            <a:ahLst/>
            <a:cxnLst/>
            <a:rect l="l" t="t" r="r" b="b"/>
            <a:pathLst>
              <a:path w="3611245">
                <a:moveTo>
                  <a:pt x="0" y="0"/>
                </a:moveTo>
                <a:lnTo>
                  <a:pt x="3610902" y="0"/>
                </a:lnTo>
              </a:path>
            </a:pathLst>
          </a:custGeom>
          <a:ln w="3175">
            <a:solidFill>
              <a:srgbClr val="231F20"/>
            </a:solidFill>
          </a:ln>
        </p:spPr>
        <p:txBody>
          <a:bodyPr wrap="square" lIns="0" tIns="0" rIns="0" bIns="0" rtlCol="0"/>
          <a:lstStyle/>
          <a:p>
            <a:endParaRPr/>
          </a:p>
        </p:txBody>
      </p:sp>
      <p:sp>
        <p:nvSpPr>
          <p:cNvPr id="390" name="object 390"/>
          <p:cNvSpPr/>
          <p:nvPr/>
        </p:nvSpPr>
        <p:spPr>
          <a:xfrm>
            <a:off x="2027212" y="4898886"/>
            <a:ext cx="3587750" cy="0"/>
          </a:xfrm>
          <a:custGeom>
            <a:avLst/>
            <a:gdLst/>
            <a:ahLst/>
            <a:cxnLst/>
            <a:rect l="l" t="t" r="r" b="b"/>
            <a:pathLst>
              <a:path w="3587750">
                <a:moveTo>
                  <a:pt x="0" y="0"/>
                </a:moveTo>
                <a:lnTo>
                  <a:pt x="3587292" y="0"/>
                </a:lnTo>
              </a:path>
            </a:pathLst>
          </a:custGeom>
          <a:ln w="3175">
            <a:solidFill>
              <a:srgbClr val="231F20"/>
            </a:solidFill>
          </a:ln>
        </p:spPr>
        <p:txBody>
          <a:bodyPr wrap="square" lIns="0" tIns="0" rIns="0" bIns="0" rtlCol="0"/>
          <a:lstStyle/>
          <a:p>
            <a:endParaRPr/>
          </a:p>
        </p:txBody>
      </p:sp>
      <p:sp>
        <p:nvSpPr>
          <p:cNvPr id="391" name="object 391"/>
          <p:cNvSpPr/>
          <p:nvPr/>
        </p:nvSpPr>
        <p:spPr>
          <a:xfrm>
            <a:off x="2027212" y="4898886"/>
            <a:ext cx="3587750" cy="0"/>
          </a:xfrm>
          <a:custGeom>
            <a:avLst/>
            <a:gdLst/>
            <a:ahLst/>
            <a:cxnLst/>
            <a:rect l="l" t="t" r="r" b="b"/>
            <a:pathLst>
              <a:path w="3587750">
                <a:moveTo>
                  <a:pt x="0" y="0"/>
                </a:moveTo>
                <a:lnTo>
                  <a:pt x="3587292" y="0"/>
                </a:lnTo>
              </a:path>
            </a:pathLst>
          </a:custGeom>
          <a:ln w="3175">
            <a:solidFill>
              <a:srgbClr val="231F20"/>
            </a:solidFill>
          </a:ln>
        </p:spPr>
        <p:txBody>
          <a:bodyPr wrap="square" lIns="0" tIns="0" rIns="0" bIns="0" rtlCol="0"/>
          <a:lstStyle/>
          <a:p>
            <a:endParaRPr/>
          </a:p>
        </p:txBody>
      </p:sp>
      <p:sp>
        <p:nvSpPr>
          <p:cNvPr id="392" name="object 392"/>
          <p:cNvSpPr/>
          <p:nvPr/>
        </p:nvSpPr>
        <p:spPr>
          <a:xfrm>
            <a:off x="3606058" y="4898923"/>
            <a:ext cx="1270" cy="1270"/>
          </a:xfrm>
          <a:custGeom>
            <a:avLst/>
            <a:gdLst/>
            <a:ahLst/>
            <a:cxnLst/>
            <a:rect l="l" t="t" r="r" b="b"/>
            <a:pathLst>
              <a:path w="1270" h="1270">
                <a:moveTo>
                  <a:pt x="634" y="0"/>
                </a:moveTo>
                <a:lnTo>
                  <a:pt x="203" y="0"/>
                </a:lnTo>
                <a:lnTo>
                  <a:pt x="0" y="190"/>
                </a:lnTo>
                <a:lnTo>
                  <a:pt x="0" y="622"/>
                </a:lnTo>
                <a:lnTo>
                  <a:pt x="203" y="825"/>
                </a:lnTo>
                <a:lnTo>
                  <a:pt x="634" y="825"/>
                </a:lnTo>
                <a:lnTo>
                  <a:pt x="838" y="622"/>
                </a:lnTo>
                <a:lnTo>
                  <a:pt x="838" y="190"/>
                </a:lnTo>
                <a:lnTo>
                  <a:pt x="634" y="0"/>
                </a:lnTo>
                <a:close/>
              </a:path>
            </a:pathLst>
          </a:custGeom>
          <a:solidFill>
            <a:srgbClr val="231F20"/>
          </a:solidFill>
        </p:spPr>
        <p:txBody>
          <a:bodyPr wrap="square" lIns="0" tIns="0" rIns="0" bIns="0" rtlCol="0"/>
          <a:lstStyle/>
          <a:p>
            <a:endParaRPr/>
          </a:p>
        </p:txBody>
      </p:sp>
      <p:sp>
        <p:nvSpPr>
          <p:cNvPr id="393" name="object 393"/>
          <p:cNvSpPr txBox="1"/>
          <p:nvPr/>
        </p:nvSpPr>
        <p:spPr>
          <a:xfrm>
            <a:off x="3712199" y="5050848"/>
            <a:ext cx="191770" cy="198755"/>
          </a:xfrm>
          <a:prstGeom prst="rect">
            <a:avLst/>
          </a:prstGeom>
        </p:spPr>
        <p:txBody>
          <a:bodyPr vert="horz" wrap="square" lIns="0" tIns="11430" rIns="0" bIns="0" rtlCol="0">
            <a:spAutoFit/>
          </a:bodyPr>
          <a:lstStyle/>
          <a:p>
            <a:pPr marL="12700" marR="5080" indent="43180">
              <a:lnSpc>
                <a:spcPct val="126400"/>
              </a:lnSpc>
              <a:spcBef>
                <a:spcPts val="90"/>
              </a:spcBef>
            </a:pPr>
            <a:r>
              <a:rPr sz="450" dirty="0">
                <a:solidFill>
                  <a:srgbClr val="231F20"/>
                </a:solidFill>
                <a:latin typeface="Arial"/>
                <a:cs typeface="Arial"/>
              </a:rPr>
              <a:t>80'  </a:t>
            </a:r>
            <a:r>
              <a:rPr sz="450" spc="-30" dirty="0">
                <a:solidFill>
                  <a:srgbClr val="231F20"/>
                </a:solidFill>
                <a:latin typeface="Arial"/>
                <a:cs typeface="Arial"/>
              </a:rPr>
              <a:t>R.O.W.</a:t>
            </a:r>
            <a:endParaRPr sz="450">
              <a:latin typeface="Arial"/>
              <a:cs typeface="Arial"/>
            </a:endParaRPr>
          </a:p>
        </p:txBody>
      </p:sp>
      <p:sp>
        <p:nvSpPr>
          <p:cNvPr id="394" name="object 394"/>
          <p:cNvSpPr/>
          <p:nvPr/>
        </p:nvSpPr>
        <p:spPr>
          <a:xfrm>
            <a:off x="3028087" y="4898923"/>
            <a:ext cx="1270" cy="1270"/>
          </a:xfrm>
          <a:custGeom>
            <a:avLst/>
            <a:gdLst/>
            <a:ahLst/>
            <a:cxnLst/>
            <a:rect l="l" t="t" r="r" b="b"/>
            <a:pathLst>
              <a:path w="1269" h="1270">
                <a:moveTo>
                  <a:pt x="634" y="0"/>
                </a:moveTo>
                <a:lnTo>
                  <a:pt x="190" y="0"/>
                </a:lnTo>
                <a:lnTo>
                  <a:pt x="0" y="190"/>
                </a:lnTo>
                <a:lnTo>
                  <a:pt x="0" y="622"/>
                </a:lnTo>
                <a:lnTo>
                  <a:pt x="190" y="825"/>
                </a:lnTo>
                <a:lnTo>
                  <a:pt x="634" y="825"/>
                </a:lnTo>
                <a:lnTo>
                  <a:pt x="825" y="622"/>
                </a:lnTo>
                <a:lnTo>
                  <a:pt x="825" y="190"/>
                </a:lnTo>
                <a:lnTo>
                  <a:pt x="634" y="0"/>
                </a:lnTo>
                <a:close/>
              </a:path>
            </a:pathLst>
          </a:custGeom>
          <a:solidFill>
            <a:srgbClr val="231F20"/>
          </a:solidFill>
        </p:spPr>
        <p:txBody>
          <a:bodyPr wrap="square" lIns="0" tIns="0" rIns="0" bIns="0" rtlCol="0"/>
          <a:lstStyle/>
          <a:p>
            <a:endParaRPr/>
          </a:p>
        </p:txBody>
      </p:sp>
      <p:sp>
        <p:nvSpPr>
          <p:cNvPr id="395" name="object 395"/>
          <p:cNvSpPr/>
          <p:nvPr/>
        </p:nvSpPr>
        <p:spPr>
          <a:xfrm>
            <a:off x="3383775" y="4898923"/>
            <a:ext cx="1270" cy="1270"/>
          </a:xfrm>
          <a:custGeom>
            <a:avLst/>
            <a:gdLst/>
            <a:ahLst/>
            <a:cxnLst/>
            <a:rect l="l" t="t" r="r" b="b"/>
            <a:pathLst>
              <a:path w="1270" h="1270">
                <a:moveTo>
                  <a:pt x="635" y="0"/>
                </a:moveTo>
                <a:lnTo>
                  <a:pt x="190" y="0"/>
                </a:lnTo>
                <a:lnTo>
                  <a:pt x="0" y="190"/>
                </a:lnTo>
                <a:lnTo>
                  <a:pt x="0" y="622"/>
                </a:lnTo>
                <a:lnTo>
                  <a:pt x="190" y="825"/>
                </a:lnTo>
                <a:lnTo>
                  <a:pt x="635" y="825"/>
                </a:lnTo>
                <a:lnTo>
                  <a:pt x="812" y="622"/>
                </a:lnTo>
                <a:lnTo>
                  <a:pt x="812" y="190"/>
                </a:lnTo>
                <a:lnTo>
                  <a:pt x="635" y="0"/>
                </a:lnTo>
                <a:close/>
              </a:path>
            </a:pathLst>
          </a:custGeom>
          <a:solidFill>
            <a:srgbClr val="231F20"/>
          </a:solidFill>
        </p:spPr>
        <p:txBody>
          <a:bodyPr wrap="square" lIns="0" tIns="0" rIns="0" bIns="0" rtlCol="0"/>
          <a:lstStyle/>
          <a:p>
            <a:endParaRPr/>
          </a:p>
        </p:txBody>
      </p:sp>
      <p:sp>
        <p:nvSpPr>
          <p:cNvPr id="396" name="object 396"/>
          <p:cNvSpPr/>
          <p:nvPr/>
        </p:nvSpPr>
        <p:spPr>
          <a:xfrm>
            <a:off x="4139590" y="4898923"/>
            <a:ext cx="825" cy="825"/>
          </a:xfrm>
          <a:prstGeom prst="rect">
            <a:avLst/>
          </a:prstGeom>
          <a:blipFill>
            <a:blip r:embed="rId15" cstate="print"/>
            <a:stretch>
              <a:fillRect/>
            </a:stretch>
          </a:blipFill>
        </p:spPr>
        <p:txBody>
          <a:bodyPr wrap="square" lIns="0" tIns="0" rIns="0" bIns="0" rtlCol="0"/>
          <a:lstStyle/>
          <a:p>
            <a:endParaRPr/>
          </a:p>
        </p:txBody>
      </p:sp>
      <p:sp>
        <p:nvSpPr>
          <p:cNvPr id="397" name="object 397"/>
          <p:cNvSpPr/>
          <p:nvPr/>
        </p:nvSpPr>
        <p:spPr>
          <a:xfrm>
            <a:off x="4850257" y="4898923"/>
            <a:ext cx="812" cy="825"/>
          </a:xfrm>
          <a:prstGeom prst="rect">
            <a:avLst/>
          </a:prstGeom>
          <a:blipFill>
            <a:blip r:embed="rId15" cstate="print"/>
            <a:stretch>
              <a:fillRect/>
            </a:stretch>
          </a:blipFill>
        </p:spPr>
        <p:txBody>
          <a:bodyPr wrap="square" lIns="0" tIns="0" rIns="0" bIns="0" rtlCol="0"/>
          <a:lstStyle/>
          <a:p>
            <a:endParaRPr/>
          </a:p>
        </p:txBody>
      </p:sp>
      <p:sp>
        <p:nvSpPr>
          <p:cNvPr id="398" name="object 398"/>
          <p:cNvSpPr/>
          <p:nvPr/>
        </p:nvSpPr>
        <p:spPr>
          <a:xfrm>
            <a:off x="5022989" y="4429924"/>
            <a:ext cx="812" cy="825"/>
          </a:xfrm>
          <a:prstGeom prst="rect">
            <a:avLst/>
          </a:prstGeom>
          <a:blipFill>
            <a:blip r:embed="rId15" cstate="print"/>
            <a:stretch>
              <a:fillRect/>
            </a:stretch>
          </a:blipFill>
        </p:spPr>
        <p:txBody>
          <a:bodyPr wrap="square" lIns="0" tIns="0" rIns="0" bIns="0" rtlCol="0"/>
          <a:lstStyle/>
          <a:p>
            <a:endParaRPr/>
          </a:p>
        </p:txBody>
      </p:sp>
      <p:sp>
        <p:nvSpPr>
          <p:cNvPr id="399" name="object 399"/>
          <p:cNvSpPr/>
          <p:nvPr/>
        </p:nvSpPr>
        <p:spPr>
          <a:xfrm>
            <a:off x="5072303" y="4898923"/>
            <a:ext cx="812" cy="825"/>
          </a:xfrm>
          <a:prstGeom prst="rect">
            <a:avLst/>
          </a:prstGeom>
          <a:blipFill>
            <a:blip r:embed="rId15" cstate="print"/>
            <a:stretch>
              <a:fillRect/>
            </a:stretch>
          </a:blipFill>
        </p:spPr>
        <p:txBody>
          <a:bodyPr wrap="square" lIns="0" tIns="0" rIns="0" bIns="0" rtlCol="0"/>
          <a:lstStyle/>
          <a:p>
            <a:endParaRPr/>
          </a:p>
        </p:txBody>
      </p:sp>
      <p:sp>
        <p:nvSpPr>
          <p:cNvPr id="400" name="object 400"/>
          <p:cNvSpPr txBox="1"/>
          <p:nvPr/>
        </p:nvSpPr>
        <p:spPr>
          <a:xfrm>
            <a:off x="3676900" y="4896010"/>
            <a:ext cx="260985"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31F20"/>
                </a:solidFill>
                <a:latin typeface="Arial"/>
                <a:cs typeface="Arial"/>
              </a:rPr>
              <a:t>Roadway</a:t>
            </a:r>
            <a:endParaRPr sz="450">
              <a:latin typeface="Arial"/>
              <a:cs typeface="Arial"/>
            </a:endParaRPr>
          </a:p>
        </p:txBody>
      </p:sp>
      <p:sp>
        <p:nvSpPr>
          <p:cNvPr id="401" name="object 401"/>
          <p:cNvSpPr/>
          <p:nvPr/>
        </p:nvSpPr>
        <p:spPr>
          <a:xfrm>
            <a:off x="4406684" y="4898923"/>
            <a:ext cx="800" cy="825"/>
          </a:xfrm>
          <a:prstGeom prst="rect">
            <a:avLst/>
          </a:prstGeom>
          <a:blipFill>
            <a:blip r:embed="rId15" cstate="print"/>
            <a:stretch>
              <a:fillRect/>
            </a:stretch>
          </a:blipFill>
        </p:spPr>
        <p:txBody>
          <a:bodyPr wrap="square" lIns="0" tIns="0" rIns="0" bIns="0" rtlCol="0"/>
          <a:lstStyle/>
          <a:p>
            <a:endParaRPr/>
          </a:p>
        </p:txBody>
      </p:sp>
      <p:sp>
        <p:nvSpPr>
          <p:cNvPr id="402" name="object 402"/>
          <p:cNvSpPr/>
          <p:nvPr/>
        </p:nvSpPr>
        <p:spPr>
          <a:xfrm>
            <a:off x="4983962" y="4898923"/>
            <a:ext cx="812" cy="825"/>
          </a:xfrm>
          <a:prstGeom prst="rect">
            <a:avLst/>
          </a:prstGeom>
          <a:blipFill>
            <a:blip r:embed="rId15" cstate="print"/>
            <a:stretch>
              <a:fillRect/>
            </a:stretch>
          </a:blipFill>
        </p:spPr>
        <p:txBody>
          <a:bodyPr wrap="square" lIns="0" tIns="0" rIns="0" bIns="0" rtlCol="0"/>
          <a:lstStyle/>
          <a:p>
            <a:endParaRPr/>
          </a:p>
        </p:txBody>
      </p:sp>
      <p:sp>
        <p:nvSpPr>
          <p:cNvPr id="403" name="object 403"/>
          <p:cNvSpPr/>
          <p:nvPr/>
        </p:nvSpPr>
        <p:spPr>
          <a:xfrm>
            <a:off x="5243233" y="4898923"/>
            <a:ext cx="800" cy="825"/>
          </a:xfrm>
          <a:prstGeom prst="rect">
            <a:avLst/>
          </a:prstGeom>
          <a:blipFill>
            <a:blip r:embed="rId15" cstate="print"/>
            <a:stretch>
              <a:fillRect/>
            </a:stretch>
          </a:blipFill>
        </p:spPr>
        <p:txBody>
          <a:bodyPr wrap="square" lIns="0" tIns="0" rIns="0" bIns="0" rtlCol="0"/>
          <a:lstStyle/>
          <a:p>
            <a:endParaRPr/>
          </a:p>
        </p:txBody>
      </p:sp>
      <p:sp>
        <p:nvSpPr>
          <p:cNvPr id="404" name="object 404"/>
          <p:cNvSpPr/>
          <p:nvPr/>
        </p:nvSpPr>
        <p:spPr>
          <a:xfrm>
            <a:off x="4716945" y="4898923"/>
            <a:ext cx="825" cy="825"/>
          </a:xfrm>
          <a:prstGeom prst="rect">
            <a:avLst/>
          </a:prstGeom>
          <a:blipFill>
            <a:blip r:embed="rId15" cstate="print"/>
            <a:stretch>
              <a:fillRect/>
            </a:stretch>
          </a:blipFill>
        </p:spPr>
        <p:txBody>
          <a:bodyPr wrap="square" lIns="0" tIns="0" rIns="0" bIns="0" rtlCol="0"/>
          <a:lstStyle/>
          <a:p>
            <a:endParaRPr/>
          </a:p>
        </p:txBody>
      </p:sp>
      <p:sp>
        <p:nvSpPr>
          <p:cNvPr id="405" name="object 405"/>
          <p:cNvSpPr txBox="1"/>
          <p:nvPr/>
        </p:nvSpPr>
        <p:spPr>
          <a:xfrm>
            <a:off x="2312786" y="4888680"/>
            <a:ext cx="300990" cy="187960"/>
          </a:xfrm>
          <a:prstGeom prst="rect">
            <a:avLst/>
          </a:prstGeom>
        </p:spPr>
        <p:txBody>
          <a:bodyPr vert="horz" wrap="square" lIns="0" tIns="11430" rIns="0" bIns="0" rtlCol="0">
            <a:spAutoFit/>
          </a:bodyPr>
          <a:lstStyle/>
          <a:p>
            <a:pPr marL="12700" marR="5080" indent="12065">
              <a:lnSpc>
                <a:spcPct val="118500"/>
              </a:lnSpc>
              <a:spcBef>
                <a:spcPts val="90"/>
              </a:spcBef>
            </a:pPr>
            <a:r>
              <a:rPr sz="450" dirty="0">
                <a:solidFill>
                  <a:srgbClr val="231F20"/>
                </a:solidFill>
                <a:latin typeface="Arial"/>
                <a:cs typeface="Arial"/>
              </a:rPr>
              <a:t>Sidewalk/  </a:t>
            </a:r>
            <a:r>
              <a:rPr sz="450" spc="-5" dirty="0">
                <a:solidFill>
                  <a:srgbClr val="231F20"/>
                </a:solidFill>
                <a:latin typeface="Arial"/>
                <a:cs typeface="Arial"/>
              </a:rPr>
              <a:t>Landscape</a:t>
            </a:r>
            <a:endParaRPr sz="450">
              <a:latin typeface="Arial"/>
              <a:cs typeface="Arial"/>
            </a:endParaRPr>
          </a:p>
        </p:txBody>
      </p:sp>
      <p:sp>
        <p:nvSpPr>
          <p:cNvPr id="406" name="object 406"/>
          <p:cNvSpPr txBox="1"/>
          <p:nvPr/>
        </p:nvSpPr>
        <p:spPr>
          <a:xfrm>
            <a:off x="5008368" y="4887941"/>
            <a:ext cx="300990" cy="187960"/>
          </a:xfrm>
          <a:prstGeom prst="rect">
            <a:avLst/>
          </a:prstGeom>
        </p:spPr>
        <p:txBody>
          <a:bodyPr vert="horz" wrap="square" lIns="0" tIns="11430" rIns="0" bIns="0" rtlCol="0">
            <a:spAutoFit/>
          </a:bodyPr>
          <a:lstStyle/>
          <a:p>
            <a:pPr marL="12700" marR="5080" indent="12065">
              <a:lnSpc>
                <a:spcPct val="118500"/>
              </a:lnSpc>
              <a:spcBef>
                <a:spcPts val="90"/>
              </a:spcBef>
            </a:pPr>
            <a:r>
              <a:rPr sz="450" dirty="0">
                <a:solidFill>
                  <a:srgbClr val="231F20"/>
                </a:solidFill>
                <a:latin typeface="Arial"/>
                <a:cs typeface="Arial"/>
              </a:rPr>
              <a:t>Sidewalk/  </a:t>
            </a:r>
            <a:r>
              <a:rPr sz="450" spc="-5" dirty="0">
                <a:solidFill>
                  <a:srgbClr val="231F20"/>
                </a:solidFill>
                <a:latin typeface="Arial"/>
                <a:cs typeface="Arial"/>
              </a:rPr>
              <a:t>Landscape</a:t>
            </a:r>
            <a:endParaRPr sz="450">
              <a:latin typeface="Arial"/>
              <a:cs typeface="Arial"/>
            </a:endParaRPr>
          </a:p>
        </p:txBody>
      </p:sp>
      <p:sp>
        <p:nvSpPr>
          <p:cNvPr id="407" name="object 407"/>
          <p:cNvSpPr/>
          <p:nvPr/>
        </p:nvSpPr>
        <p:spPr>
          <a:xfrm>
            <a:off x="4758397" y="4495296"/>
            <a:ext cx="0" cy="494665"/>
          </a:xfrm>
          <a:custGeom>
            <a:avLst/>
            <a:gdLst/>
            <a:ahLst/>
            <a:cxnLst/>
            <a:rect l="l" t="t" r="r" b="b"/>
            <a:pathLst>
              <a:path h="494664">
                <a:moveTo>
                  <a:pt x="0" y="0"/>
                </a:moveTo>
                <a:lnTo>
                  <a:pt x="0" y="494055"/>
                </a:lnTo>
              </a:path>
            </a:pathLst>
          </a:custGeom>
          <a:ln w="3175">
            <a:solidFill>
              <a:srgbClr val="231F20"/>
            </a:solidFill>
          </a:ln>
        </p:spPr>
        <p:txBody>
          <a:bodyPr wrap="square" lIns="0" tIns="0" rIns="0" bIns="0" rtlCol="0"/>
          <a:lstStyle/>
          <a:p>
            <a:endParaRPr/>
          </a:p>
        </p:txBody>
      </p:sp>
      <p:sp>
        <p:nvSpPr>
          <p:cNvPr id="408" name="object 408"/>
          <p:cNvSpPr txBox="1"/>
          <p:nvPr/>
        </p:nvSpPr>
        <p:spPr>
          <a:xfrm>
            <a:off x="2412428" y="4809586"/>
            <a:ext cx="10033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18'</a:t>
            </a:r>
            <a:endParaRPr sz="450">
              <a:latin typeface="Arial"/>
              <a:cs typeface="Arial"/>
            </a:endParaRPr>
          </a:p>
        </p:txBody>
      </p:sp>
      <p:sp>
        <p:nvSpPr>
          <p:cNvPr id="409" name="object 409"/>
          <p:cNvSpPr txBox="1"/>
          <p:nvPr/>
        </p:nvSpPr>
        <p:spPr>
          <a:xfrm>
            <a:off x="3759326" y="4809586"/>
            <a:ext cx="101600"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31F20"/>
                </a:solidFill>
                <a:latin typeface="Arial"/>
                <a:cs typeface="Arial"/>
              </a:rPr>
              <a:t>44’</a:t>
            </a:r>
            <a:endParaRPr sz="450">
              <a:latin typeface="Arial"/>
              <a:cs typeface="Arial"/>
            </a:endParaRPr>
          </a:p>
        </p:txBody>
      </p:sp>
      <p:sp>
        <p:nvSpPr>
          <p:cNvPr id="410" name="object 410"/>
          <p:cNvSpPr txBox="1"/>
          <p:nvPr/>
        </p:nvSpPr>
        <p:spPr>
          <a:xfrm>
            <a:off x="5108010" y="4809586"/>
            <a:ext cx="101600"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31F20"/>
                </a:solidFill>
                <a:latin typeface="Arial"/>
                <a:cs typeface="Arial"/>
              </a:rPr>
              <a:t>18’</a:t>
            </a:r>
            <a:endParaRPr sz="450">
              <a:latin typeface="Arial"/>
              <a:cs typeface="Arial"/>
            </a:endParaRPr>
          </a:p>
        </p:txBody>
      </p:sp>
      <p:sp>
        <p:nvSpPr>
          <p:cNvPr id="411" name="object 411"/>
          <p:cNvSpPr/>
          <p:nvPr/>
        </p:nvSpPr>
        <p:spPr>
          <a:xfrm>
            <a:off x="2859805" y="4496608"/>
            <a:ext cx="0" cy="494665"/>
          </a:xfrm>
          <a:custGeom>
            <a:avLst/>
            <a:gdLst/>
            <a:ahLst/>
            <a:cxnLst/>
            <a:rect l="l" t="t" r="r" b="b"/>
            <a:pathLst>
              <a:path h="494664">
                <a:moveTo>
                  <a:pt x="0" y="0"/>
                </a:moveTo>
                <a:lnTo>
                  <a:pt x="0" y="494080"/>
                </a:lnTo>
              </a:path>
            </a:pathLst>
          </a:custGeom>
          <a:ln w="3175">
            <a:solidFill>
              <a:srgbClr val="231F20"/>
            </a:solidFill>
          </a:ln>
        </p:spPr>
        <p:txBody>
          <a:bodyPr wrap="square" lIns="0" tIns="0" rIns="0" bIns="0" rtlCol="0"/>
          <a:lstStyle/>
          <a:p>
            <a:endParaRPr/>
          </a:p>
        </p:txBody>
      </p:sp>
      <p:sp>
        <p:nvSpPr>
          <p:cNvPr id="412" name="object 412"/>
          <p:cNvSpPr txBox="1"/>
          <p:nvPr/>
        </p:nvSpPr>
        <p:spPr>
          <a:xfrm>
            <a:off x="2955592" y="4638531"/>
            <a:ext cx="254635" cy="187960"/>
          </a:xfrm>
          <a:prstGeom prst="rect">
            <a:avLst/>
          </a:prstGeom>
        </p:spPr>
        <p:txBody>
          <a:bodyPr vert="horz" wrap="square" lIns="0" tIns="11430" rIns="0" bIns="0" rtlCol="0">
            <a:spAutoFit/>
          </a:bodyPr>
          <a:lstStyle/>
          <a:p>
            <a:pPr marL="17145" marR="5080" indent="-5080">
              <a:lnSpc>
                <a:spcPct val="118500"/>
              </a:lnSpc>
              <a:spcBef>
                <a:spcPts val="90"/>
              </a:spcBef>
            </a:pPr>
            <a:r>
              <a:rPr sz="450" dirty="0">
                <a:solidFill>
                  <a:srgbClr val="231F20"/>
                </a:solidFill>
                <a:latin typeface="Arial"/>
                <a:cs typeface="Arial"/>
              </a:rPr>
              <a:t>Parking</a:t>
            </a:r>
            <a:r>
              <a:rPr sz="450" spc="-25" dirty="0">
                <a:solidFill>
                  <a:srgbClr val="231F20"/>
                </a:solidFill>
                <a:latin typeface="Arial"/>
                <a:cs typeface="Arial"/>
              </a:rPr>
              <a:t> </a:t>
            </a:r>
            <a:r>
              <a:rPr sz="450" spc="35" dirty="0">
                <a:solidFill>
                  <a:srgbClr val="231F20"/>
                </a:solidFill>
                <a:latin typeface="Arial"/>
                <a:cs typeface="Arial"/>
              </a:rPr>
              <a:t>/  </a:t>
            </a:r>
            <a:r>
              <a:rPr sz="450" spc="5" dirty="0">
                <a:solidFill>
                  <a:srgbClr val="231F20"/>
                </a:solidFill>
                <a:latin typeface="Arial"/>
                <a:cs typeface="Arial"/>
              </a:rPr>
              <a:t>Drop-off</a:t>
            </a:r>
            <a:endParaRPr sz="450">
              <a:latin typeface="Arial"/>
              <a:cs typeface="Arial"/>
            </a:endParaRPr>
          </a:p>
        </p:txBody>
      </p:sp>
      <p:sp>
        <p:nvSpPr>
          <p:cNvPr id="413" name="object 413"/>
          <p:cNvSpPr txBox="1"/>
          <p:nvPr/>
        </p:nvSpPr>
        <p:spPr>
          <a:xfrm>
            <a:off x="3440714" y="4645861"/>
            <a:ext cx="23939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Sharrow</a:t>
            </a:r>
            <a:endParaRPr sz="450">
              <a:latin typeface="Arial"/>
              <a:cs typeface="Arial"/>
            </a:endParaRPr>
          </a:p>
        </p:txBody>
      </p:sp>
      <p:sp>
        <p:nvSpPr>
          <p:cNvPr id="414" name="object 414"/>
          <p:cNvSpPr txBox="1"/>
          <p:nvPr/>
        </p:nvSpPr>
        <p:spPr>
          <a:xfrm>
            <a:off x="3938254" y="4645861"/>
            <a:ext cx="23939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Sharrow</a:t>
            </a:r>
            <a:endParaRPr sz="450">
              <a:latin typeface="Arial"/>
              <a:cs typeface="Arial"/>
            </a:endParaRPr>
          </a:p>
        </p:txBody>
      </p:sp>
      <p:sp>
        <p:nvSpPr>
          <p:cNvPr id="415" name="object 415"/>
          <p:cNvSpPr/>
          <p:nvPr/>
        </p:nvSpPr>
        <p:spPr>
          <a:xfrm>
            <a:off x="3308796" y="4498765"/>
            <a:ext cx="0" cy="244475"/>
          </a:xfrm>
          <a:custGeom>
            <a:avLst/>
            <a:gdLst/>
            <a:ahLst/>
            <a:cxnLst/>
            <a:rect l="l" t="t" r="r" b="b"/>
            <a:pathLst>
              <a:path h="244475">
                <a:moveTo>
                  <a:pt x="0" y="0"/>
                </a:moveTo>
                <a:lnTo>
                  <a:pt x="0" y="244055"/>
                </a:lnTo>
              </a:path>
            </a:pathLst>
          </a:custGeom>
          <a:ln w="3175">
            <a:solidFill>
              <a:srgbClr val="231F20"/>
            </a:solidFill>
          </a:ln>
        </p:spPr>
        <p:txBody>
          <a:bodyPr wrap="square" lIns="0" tIns="0" rIns="0" bIns="0" rtlCol="0"/>
          <a:lstStyle/>
          <a:p>
            <a:endParaRPr/>
          </a:p>
        </p:txBody>
      </p:sp>
      <p:sp>
        <p:nvSpPr>
          <p:cNvPr id="416" name="object 416"/>
          <p:cNvSpPr/>
          <p:nvPr/>
        </p:nvSpPr>
        <p:spPr>
          <a:xfrm>
            <a:off x="3808921" y="4502362"/>
            <a:ext cx="0" cy="244475"/>
          </a:xfrm>
          <a:custGeom>
            <a:avLst/>
            <a:gdLst/>
            <a:ahLst/>
            <a:cxnLst/>
            <a:rect l="l" t="t" r="r" b="b"/>
            <a:pathLst>
              <a:path h="244475">
                <a:moveTo>
                  <a:pt x="0" y="0"/>
                </a:moveTo>
                <a:lnTo>
                  <a:pt x="0" y="244055"/>
                </a:lnTo>
              </a:path>
            </a:pathLst>
          </a:custGeom>
          <a:ln w="3175">
            <a:solidFill>
              <a:srgbClr val="231F20"/>
            </a:solidFill>
          </a:ln>
        </p:spPr>
        <p:txBody>
          <a:bodyPr wrap="square" lIns="0" tIns="0" rIns="0" bIns="0" rtlCol="0"/>
          <a:lstStyle/>
          <a:p>
            <a:endParaRPr/>
          </a:p>
        </p:txBody>
      </p:sp>
      <p:sp>
        <p:nvSpPr>
          <p:cNvPr id="417" name="object 417"/>
          <p:cNvSpPr/>
          <p:nvPr/>
        </p:nvSpPr>
        <p:spPr>
          <a:xfrm>
            <a:off x="4314395" y="4504925"/>
            <a:ext cx="0" cy="244475"/>
          </a:xfrm>
          <a:custGeom>
            <a:avLst/>
            <a:gdLst/>
            <a:ahLst/>
            <a:cxnLst/>
            <a:rect l="l" t="t" r="r" b="b"/>
            <a:pathLst>
              <a:path h="244475">
                <a:moveTo>
                  <a:pt x="0" y="0"/>
                </a:moveTo>
                <a:lnTo>
                  <a:pt x="0" y="244055"/>
                </a:lnTo>
              </a:path>
            </a:pathLst>
          </a:custGeom>
          <a:ln w="3175">
            <a:solidFill>
              <a:srgbClr val="231F20"/>
            </a:solidFill>
          </a:ln>
        </p:spPr>
        <p:txBody>
          <a:bodyPr wrap="square" lIns="0" tIns="0" rIns="0" bIns="0" rtlCol="0"/>
          <a:lstStyle/>
          <a:p>
            <a:endParaRPr/>
          </a:p>
        </p:txBody>
      </p:sp>
      <p:sp>
        <p:nvSpPr>
          <p:cNvPr id="418" name="object 418"/>
          <p:cNvSpPr txBox="1"/>
          <p:nvPr/>
        </p:nvSpPr>
        <p:spPr>
          <a:xfrm>
            <a:off x="3012572" y="4565306"/>
            <a:ext cx="13906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10'</a:t>
            </a:r>
            <a:r>
              <a:rPr sz="450" spc="-75" dirty="0">
                <a:solidFill>
                  <a:srgbClr val="231F20"/>
                </a:solidFill>
                <a:latin typeface="Arial"/>
                <a:cs typeface="Arial"/>
              </a:rPr>
              <a:t> </a:t>
            </a:r>
            <a:r>
              <a:rPr sz="450" spc="25" dirty="0">
                <a:solidFill>
                  <a:srgbClr val="231F20"/>
                </a:solidFill>
                <a:latin typeface="Arial"/>
                <a:cs typeface="Arial"/>
              </a:rPr>
              <a:t>*</a:t>
            </a:r>
            <a:endParaRPr sz="450">
              <a:latin typeface="Arial"/>
              <a:cs typeface="Arial"/>
            </a:endParaRPr>
          </a:p>
        </p:txBody>
      </p:sp>
      <p:sp>
        <p:nvSpPr>
          <p:cNvPr id="419" name="object 419"/>
          <p:cNvSpPr/>
          <p:nvPr/>
        </p:nvSpPr>
        <p:spPr>
          <a:xfrm>
            <a:off x="2047053" y="4879709"/>
            <a:ext cx="38735" cy="38735"/>
          </a:xfrm>
          <a:custGeom>
            <a:avLst/>
            <a:gdLst/>
            <a:ahLst/>
            <a:cxnLst/>
            <a:rect l="l" t="t" r="r" b="b"/>
            <a:pathLst>
              <a:path w="38735" h="38735">
                <a:moveTo>
                  <a:pt x="19202" y="0"/>
                </a:moveTo>
                <a:lnTo>
                  <a:pt x="11728" y="1506"/>
                </a:lnTo>
                <a:lnTo>
                  <a:pt x="5624" y="5616"/>
                </a:lnTo>
                <a:lnTo>
                  <a:pt x="1509" y="11712"/>
                </a:lnTo>
                <a:lnTo>
                  <a:pt x="0" y="19176"/>
                </a:lnTo>
                <a:lnTo>
                  <a:pt x="1509" y="26641"/>
                </a:lnTo>
                <a:lnTo>
                  <a:pt x="5624" y="32737"/>
                </a:lnTo>
                <a:lnTo>
                  <a:pt x="11728" y="36847"/>
                </a:lnTo>
                <a:lnTo>
                  <a:pt x="19202" y="38353"/>
                </a:lnTo>
                <a:lnTo>
                  <a:pt x="26661" y="36847"/>
                </a:lnTo>
                <a:lnTo>
                  <a:pt x="32758" y="32737"/>
                </a:lnTo>
                <a:lnTo>
                  <a:pt x="36870" y="26641"/>
                </a:lnTo>
                <a:lnTo>
                  <a:pt x="38379" y="19176"/>
                </a:lnTo>
                <a:lnTo>
                  <a:pt x="36870" y="11712"/>
                </a:lnTo>
                <a:lnTo>
                  <a:pt x="32758" y="5616"/>
                </a:lnTo>
                <a:lnTo>
                  <a:pt x="26661" y="1506"/>
                </a:lnTo>
                <a:lnTo>
                  <a:pt x="19202" y="0"/>
                </a:lnTo>
                <a:close/>
              </a:path>
            </a:pathLst>
          </a:custGeom>
          <a:solidFill>
            <a:srgbClr val="231F20"/>
          </a:solidFill>
        </p:spPr>
        <p:txBody>
          <a:bodyPr wrap="square" lIns="0" tIns="0" rIns="0" bIns="0" rtlCol="0"/>
          <a:lstStyle/>
          <a:p>
            <a:endParaRPr/>
          </a:p>
        </p:txBody>
      </p:sp>
      <p:sp>
        <p:nvSpPr>
          <p:cNvPr id="420" name="object 420"/>
          <p:cNvSpPr/>
          <p:nvPr/>
        </p:nvSpPr>
        <p:spPr>
          <a:xfrm>
            <a:off x="2046202" y="5130652"/>
            <a:ext cx="38735" cy="38735"/>
          </a:xfrm>
          <a:custGeom>
            <a:avLst/>
            <a:gdLst/>
            <a:ahLst/>
            <a:cxnLst/>
            <a:rect l="l" t="t" r="r" b="b"/>
            <a:pathLst>
              <a:path w="38735" h="38735">
                <a:moveTo>
                  <a:pt x="19202" y="0"/>
                </a:moveTo>
                <a:lnTo>
                  <a:pt x="11728" y="1506"/>
                </a:lnTo>
                <a:lnTo>
                  <a:pt x="5624" y="5616"/>
                </a:lnTo>
                <a:lnTo>
                  <a:pt x="1509" y="11712"/>
                </a:lnTo>
                <a:lnTo>
                  <a:pt x="0" y="19176"/>
                </a:lnTo>
                <a:lnTo>
                  <a:pt x="1509" y="26647"/>
                </a:lnTo>
                <a:lnTo>
                  <a:pt x="5624" y="32742"/>
                </a:lnTo>
                <a:lnTo>
                  <a:pt x="11728" y="36848"/>
                </a:lnTo>
                <a:lnTo>
                  <a:pt x="19202" y="38353"/>
                </a:lnTo>
                <a:lnTo>
                  <a:pt x="26667" y="36848"/>
                </a:lnTo>
                <a:lnTo>
                  <a:pt x="32762" y="32742"/>
                </a:lnTo>
                <a:lnTo>
                  <a:pt x="36872" y="26647"/>
                </a:lnTo>
                <a:lnTo>
                  <a:pt x="38379" y="19176"/>
                </a:lnTo>
                <a:lnTo>
                  <a:pt x="36872" y="11712"/>
                </a:lnTo>
                <a:lnTo>
                  <a:pt x="32762" y="5616"/>
                </a:lnTo>
                <a:lnTo>
                  <a:pt x="26667" y="1506"/>
                </a:lnTo>
                <a:lnTo>
                  <a:pt x="19202" y="0"/>
                </a:lnTo>
                <a:close/>
              </a:path>
            </a:pathLst>
          </a:custGeom>
          <a:solidFill>
            <a:srgbClr val="231F20"/>
          </a:solidFill>
        </p:spPr>
        <p:txBody>
          <a:bodyPr wrap="square" lIns="0" tIns="0" rIns="0" bIns="0" rtlCol="0"/>
          <a:lstStyle/>
          <a:p>
            <a:endParaRPr/>
          </a:p>
        </p:txBody>
      </p:sp>
      <p:sp>
        <p:nvSpPr>
          <p:cNvPr id="421" name="object 421"/>
          <p:cNvSpPr/>
          <p:nvPr/>
        </p:nvSpPr>
        <p:spPr>
          <a:xfrm>
            <a:off x="2841936" y="463144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31F20"/>
          </a:solidFill>
        </p:spPr>
        <p:txBody>
          <a:bodyPr wrap="square" lIns="0" tIns="0" rIns="0" bIns="0" rtlCol="0"/>
          <a:lstStyle/>
          <a:p>
            <a:endParaRPr/>
          </a:p>
        </p:txBody>
      </p:sp>
      <p:sp>
        <p:nvSpPr>
          <p:cNvPr id="422" name="object 422"/>
          <p:cNvSpPr/>
          <p:nvPr/>
        </p:nvSpPr>
        <p:spPr>
          <a:xfrm>
            <a:off x="3291327" y="463144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31F20"/>
          </a:solidFill>
        </p:spPr>
        <p:txBody>
          <a:bodyPr wrap="square" lIns="0" tIns="0" rIns="0" bIns="0" rtlCol="0"/>
          <a:lstStyle/>
          <a:p>
            <a:endParaRPr/>
          </a:p>
        </p:txBody>
      </p:sp>
      <p:sp>
        <p:nvSpPr>
          <p:cNvPr id="423" name="object 423"/>
          <p:cNvSpPr/>
          <p:nvPr/>
        </p:nvSpPr>
        <p:spPr>
          <a:xfrm>
            <a:off x="3790775" y="463144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31F20"/>
          </a:solidFill>
        </p:spPr>
        <p:txBody>
          <a:bodyPr wrap="square" lIns="0" tIns="0" rIns="0" bIns="0" rtlCol="0"/>
          <a:lstStyle/>
          <a:p>
            <a:endParaRPr/>
          </a:p>
        </p:txBody>
      </p:sp>
      <p:sp>
        <p:nvSpPr>
          <p:cNvPr id="424" name="object 424"/>
          <p:cNvSpPr/>
          <p:nvPr/>
        </p:nvSpPr>
        <p:spPr>
          <a:xfrm>
            <a:off x="5544622" y="5135149"/>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31F20"/>
          </a:solidFill>
        </p:spPr>
        <p:txBody>
          <a:bodyPr wrap="square" lIns="0" tIns="0" rIns="0" bIns="0" rtlCol="0"/>
          <a:lstStyle/>
          <a:p>
            <a:endParaRPr/>
          </a:p>
        </p:txBody>
      </p:sp>
      <p:sp>
        <p:nvSpPr>
          <p:cNvPr id="425" name="object 425"/>
          <p:cNvSpPr/>
          <p:nvPr/>
        </p:nvSpPr>
        <p:spPr>
          <a:xfrm>
            <a:off x="5544622" y="4880565"/>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31F20"/>
          </a:solidFill>
        </p:spPr>
        <p:txBody>
          <a:bodyPr wrap="square" lIns="0" tIns="0" rIns="0" bIns="0" rtlCol="0"/>
          <a:lstStyle/>
          <a:p>
            <a:endParaRPr/>
          </a:p>
        </p:txBody>
      </p:sp>
      <p:sp>
        <p:nvSpPr>
          <p:cNvPr id="426" name="object 426"/>
          <p:cNvSpPr/>
          <p:nvPr/>
        </p:nvSpPr>
        <p:spPr>
          <a:xfrm>
            <a:off x="4292110" y="463452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31F20"/>
          </a:solidFill>
        </p:spPr>
        <p:txBody>
          <a:bodyPr wrap="square" lIns="0" tIns="0" rIns="0" bIns="0" rtlCol="0"/>
          <a:lstStyle/>
          <a:p>
            <a:endParaRPr/>
          </a:p>
        </p:txBody>
      </p:sp>
      <p:sp>
        <p:nvSpPr>
          <p:cNvPr id="427" name="object 427"/>
          <p:cNvSpPr/>
          <p:nvPr/>
        </p:nvSpPr>
        <p:spPr>
          <a:xfrm>
            <a:off x="4738434" y="463508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31F20"/>
          </a:solidFill>
        </p:spPr>
        <p:txBody>
          <a:bodyPr wrap="square" lIns="0" tIns="0" rIns="0" bIns="0" rtlCol="0"/>
          <a:lstStyle/>
          <a:p>
            <a:endParaRPr/>
          </a:p>
        </p:txBody>
      </p:sp>
      <p:sp>
        <p:nvSpPr>
          <p:cNvPr id="428" name="object 428"/>
          <p:cNvSpPr/>
          <p:nvPr/>
        </p:nvSpPr>
        <p:spPr>
          <a:xfrm>
            <a:off x="4736062" y="4878384"/>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31F20"/>
          </a:solidFill>
        </p:spPr>
        <p:txBody>
          <a:bodyPr wrap="square" lIns="0" tIns="0" rIns="0" bIns="0" rtlCol="0"/>
          <a:lstStyle/>
          <a:p>
            <a:endParaRPr/>
          </a:p>
        </p:txBody>
      </p:sp>
      <p:sp>
        <p:nvSpPr>
          <p:cNvPr id="429" name="object 429"/>
          <p:cNvSpPr/>
          <p:nvPr/>
        </p:nvSpPr>
        <p:spPr>
          <a:xfrm>
            <a:off x="2841936" y="4879327"/>
            <a:ext cx="38735" cy="38735"/>
          </a:xfrm>
          <a:custGeom>
            <a:avLst/>
            <a:gdLst/>
            <a:ahLst/>
            <a:cxnLst/>
            <a:rect l="l" t="t" r="r" b="b"/>
            <a:pathLst>
              <a:path w="38735" h="38735">
                <a:moveTo>
                  <a:pt x="19189" y="0"/>
                </a:moveTo>
                <a:lnTo>
                  <a:pt x="11722" y="1506"/>
                </a:lnTo>
                <a:lnTo>
                  <a:pt x="5622" y="5616"/>
                </a:lnTo>
                <a:lnTo>
                  <a:pt x="1508" y="11712"/>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12"/>
                </a:lnTo>
                <a:lnTo>
                  <a:pt x="32756" y="5616"/>
                </a:lnTo>
                <a:lnTo>
                  <a:pt x="26656" y="1506"/>
                </a:lnTo>
                <a:lnTo>
                  <a:pt x="19189" y="0"/>
                </a:lnTo>
                <a:close/>
              </a:path>
            </a:pathLst>
          </a:custGeom>
          <a:solidFill>
            <a:srgbClr val="231F20"/>
          </a:solidFill>
        </p:spPr>
        <p:txBody>
          <a:bodyPr wrap="square" lIns="0" tIns="0" rIns="0" bIns="0" rtlCol="0"/>
          <a:lstStyle/>
          <a:p>
            <a:endParaRPr/>
          </a:p>
        </p:txBody>
      </p:sp>
      <p:sp>
        <p:nvSpPr>
          <p:cNvPr id="430" name="object 430"/>
          <p:cNvSpPr/>
          <p:nvPr/>
        </p:nvSpPr>
        <p:spPr>
          <a:xfrm>
            <a:off x="2808852" y="4655660"/>
            <a:ext cx="2000885" cy="0"/>
          </a:xfrm>
          <a:custGeom>
            <a:avLst/>
            <a:gdLst/>
            <a:ahLst/>
            <a:cxnLst/>
            <a:rect l="l" t="t" r="r" b="b"/>
            <a:pathLst>
              <a:path w="2000885">
                <a:moveTo>
                  <a:pt x="0" y="0"/>
                </a:moveTo>
                <a:lnTo>
                  <a:pt x="2000821" y="0"/>
                </a:lnTo>
              </a:path>
            </a:pathLst>
          </a:custGeom>
          <a:ln w="3175">
            <a:solidFill>
              <a:srgbClr val="231F20"/>
            </a:solidFill>
          </a:ln>
        </p:spPr>
        <p:txBody>
          <a:bodyPr wrap="square" lIns="0" tIns="0" rIns="0" bIns="0" rtlCol="0"/>
          <a:lstStyle/>
          <a:p>
            <a:endParaRPr/>
          </a:p>
        </p:txBody>
      </p:sp>
      <p:sp>
        <p:nvSpPr>
          <p:cNvPr id="431" name="object 431"/>
          <p:cNvSpPr/>
          <p:nvPr/>
        </p:nvSpPr>
        <p:spPr>
          <a:xfrm>
            <a:off x="2808852" y="4655660"/>
            <a:ext cx="2000885" cy="0"/>
          </a:xfrm>
          <a:custGeom>
            <a:avLst/>
            <a:gdLst/>
            <a:ahLst/>
            <a:cxnLst/>
            <a:rect l="l" t="t" r="r" b="b"/>
            <a:pathLst>
              <a:path w="2000885">
                <a:moveTo>
                  <a:pt x="0" y="0"/>
                </a:moveTo>
                <a:lnTo>
                  <a:pt x="2000821" y="0"/>
                </a:lnTo>
              </a:path>
            </a:pathLst>
          </a:custGeom>
          <a:ln w="3175">
            <a:solidFill>
              <a:srgbClr val="231F20"/>
            </a:solidFill>
          </a:ln>
        </p:spPr>
        <p:txBody>
          <a:bodyPr wrap="square" lIns="0" tIns="0" rIns="0" bIns="0" rtlCol="0"/>
          <a:lstStyle/>
          <a:p>
            <a:endParaRPr/>
          </a:p>
        </p:txBody>
      </p:sp>
      <p:sp>
        <p:nvSpPr>
          <p:cNvPr id="432" name="object 432"/>
          <p:cNvSpPr txBox="1"/>
          <p:nvPr/>
        </p:nvSpPr>
        <p:spPr>
          <a:xfrm>
            <a:off x="3491350" y="4565306"/>
            <a:ext cx="13906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12'</a:t>
            </a:r>
            <a:r>
              <a:rPr sz="450" spc="-75" dirty="0">
                <a:solidFill>
                  <a:srgbClr val="231F20"/>
                </a:solidFill>
                <a:latin typeface="Arial"/>
                <a:cs typeface="Arial"/>
              </a:rPr>
              <a:t> </a:t>
            </a:r>
            <a:r>
              <a:rPr sz="450" spc="25" dirty="0">
                <a:solidFill>
                  <a:srgbClr val="231F20"/>
                </a:solidFill>
                <a:latin typeface="Arial"/>
                <a:cs typeface="Arial"/>
              </a:rPr>
              <a:t>*</a:t>
            </a:r>
            <a:endParaRPr sz="450">
              <a:latin typeface="Arial"/>
              <a:cs typeface="Arial"/>
            </a:endParaRPr>
          </a:p>
        </p:txBody>
      </p:sp>
      <p:sp>
        <p:nvSpPr>
          <p:cNvPr id="433" name="object 433"/>
          <p:cNvSpPr txBox="1"/>
          <p:nvPr/>
        </p:nvSpPr>
        <p:spPr>
          <a:xfrm>
            <a:off x="3990270" y="4565306"/>
            <a:ext cx="13906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12'</a:t>
            </a:r>
            <a:r>
              <a:rPr sz="450" spc="-75" dirty="0">
                <a:solidFill>
                  <a:srgbClr val="231F20"/>
                </a:solidFill>
                <a:latin typeface="Arial"/>
                <a:cs typeface="Arial"/>
              </a:rPr>
              <a:t> </a:t>
            </a:r>
            <a:r>
              <a:rPr sz="450" spc="25" dirty="0">
                <a:solidFill>
                  <a:srgbClr val="231F20"/>
                </a:solidFill>
                <a:latin typeface="Arial"/>
                <a:cs typeface="Arial"/>
              </a:rPr>
              <a:t>*</a:t>
            </a:r>
            <a:endParaRPr sz="450">
              <a:latin typeface="Arial"/>
              <a:cs typeface="Arial"/>
            </a:endParaRPr>
          </a:p>
        </p:txBody>
      </p:sp>
      <p:sp>
        <p:nvSpPr>
          <p:cNvPr id="434" name="object 434"/>
          <p:cNvSpPr txBox="1"/>
          <p:nvPr/>
        </p:nvSpPr>
        <p:spPr>
          <a:xfrm>
            <a:off x="4466214" y="4565306"/>
            <a:ext cx="13906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31F20"/>
                </a:solidFill>
                <a:latin typeface="Arial"/>
                <a:cs typeface="Arial"/>
              </a:rPr>
              <a:t>10'</a:t>
            </a:r>
            <a:r>
              <a:rPr sz="450" spc="-75" dirty="0">
                <a:solidFill>
                  <a:srgbClr val="231F20"/>
                </a:solidFill>
                <a:latin typeface="Arial"/>
                <a:cs typeface="Arial"/>
              </a:rPr>
              <a:t> </a:t>
            </a:r>
            <a:r>
              <a:rPr sz="450" spc="25" dirty="0">
                <a:solidFill>
                  <a:srgbClr val="231F20"/>
                </a:solidFill>
                <a:latin typeface="Arial"/>
                <a:cs typeface="Arial"/>
              </a:rPr>
              <a:t>*</a:t>
            </a:r>
            <a:endParaRPr sz="450">
              <a:latin typeface="Arial"/>
              <a:cs typeface="Arial"/>
            </a:endParaRPr>
          </a:p>
        </p:txBody>
      </p:sp>
      <p:sp>
        <p:nvSpPr>
          <p:cNvPr id="435" name="object 435"/>
          <p:cNvSpPr txBox="1"/>
          <p:nvPr/>
        </p:nvSpPr>
        <p:spPr>
          <a:xfrm>
            <a:off x="4406159" y="4641623"/>
            <a:ext cx="254635" cy="187960"/>
          </a:xfrm>
          <a:prstGeom prst="rect">
            <a:avLst/>
          </a:prstGeom>
        </p:spPr>
        <p:txBody>
          <a:bodyPr vert="horz" wrap="square" lIns="0" tIns="11430" rIns="0" bIns="0" rtlCol="0">
            <a:spAutoFit/>
          </a:bodyPr>
          <a:lstStyle/>
          <a:p>
            <a:pPr marL="17145" marR="5080" indent="-5080">
              <a:lnSpc>
                <a:spcPct val="118500"/>
              </a:lnSpc>
              <a:spcBef>
                <a:spcPts val="90"/>
              </a:spcBef>
            </a:pPr>
            <a:r>
              <a:rPr sz="450" dirty="0">
                <a:solidFill>
                  <a:srgbClr val="231F20"/>
                </a:solidFill>
                <a:latin typeface="Arial"/>
                <a:cs typeface="Arial"/>
              </a:rPr>
              <a:t>Parking</a:t>
            </a:r>
            <a:r>
              <a:rPr sz="450" spc="-25" dirty="0">
                <a:solidFill>
                  <a:srgbClr val="231F20"/>
                </a:solidFill>
                <a:latin typeface="Arial"/>
                <a:cs typeface="Arial"/>
              </a:rPr>
              <a:t> </a:t>
            </a:r>
            <a:r>
              <a:rPr sz="450" spc="35" dirty="0">
                <a:solidFill>
                  <a:srgbClr val="231F20"/>
                </a:solidFill>
                <a:latin typeface="Arial"/>
                <a:cs typeface="Arial"/>
              </a:rPr>
              <a:t>/  </a:t>
            </a:r>
            <a:r>
              <a:rPr sz="450" spc="5" dirty="0">
                <a:solidFill>
                  <a:srgbClr val="231F20"/>
                </a:solidFill>
                <a:latin typeface="Arial"/>
                <a:cs typeface="Arial"/>
              </a:rPr>
              <a:t>Drop-off</a:t>
            </a:r>
            <a:endParaRPr sz="450">
              <a:latin typeface="Arial"/>
              <a:cs typeface="Arial"/>
            </a:endParaRPr>
          </a:p>
        </p:txBody>
      </p:sp>
      <p:sp>
        <p:nvSpPr>
          <p:cNvPr id="436" name="object 436"/>
          <p:cNvSpPr/>
          <p:nvPr/>
        </p:nvSpPr>
        <p:spPr>
          <a:xfrm>
            <a:off x="5250290" y="3315273"/>
            <a:ext cx="89535" cy="262890"/>
          </a:xfrm>
          <a:custGeom>
            <a:avLst/>
            <a:gdLst/>
            <a:ahLst/>
            <a:cxnLst/>
            <a:rect l="l" t="t" r="r" b="b"/>
            <a:pathLst>
              <a:path w="89535" h="262889">
                <a:moveTo>
                  <a:pt x="82981" y="107060"/>
                </a:moveTo>
                <a:lnTo>
                  <a:pt x="17132" y="107060"/>
                </a:lnTo>
                <a:lnTo>
                  <a:pt x="13881" y="157606"/>
                </a:lnTo>
                <a:lnTo>
                  <a:pt x="17983" y="209829"/>
                </a:lnTo>
                <a:lnTo>
                  <a:pt x="19608" y="253860"/>
                </a:lnTo>
                <a:lnTo>
                  <a:pt x="10033" y="260692"/>
                </a:lnTo>
                <a:lnTo>
                  <a:pt x="11188" y="262839"/>
                </a:lnTo>
                <a:lnTo>
                  <a:pt x="31026" y="262826"/>
                </a:lnTo>
                <a:lnTo>
                  <a:pt x="35102" y="260375"/>
                </a:lnTo>
                <a:lnTo>
                  <a:pt x="37541" y="186982"/>
                </a:lnTo>
                <a:lnTo>
                  <a:pt x="40932" y="152120"/>
                </a:lnTo>
                <a:lnTo>
                  <a:pt x="71145" y="152120"/>
                </a:lnTo>
                <a:lnTo>
                  <a:pt x="71094" y="150545"/>
                </a:lnTo>
                <a:lnTo>
                  <a:pt x="70192" y="129895"/>
                </a:lnTo>
                <a:lnTo>
                  <a:pt x="82981" y="107060"/>
                </a:lnTo>
                <a:close/>
              </a:path>
              <a:path w="89535" h="262889">
                <a:moveTo>
                  <a:pt x="71145" y="152120"/>
                </a:moveTo>
                <a:lnTo>
                  <a:pt x="40932" y="152120"/>
                </a:lnTo>
                <a:lnTo>
                  <a:pt x="52374" y="200990"/>
                </a:lnTo>
                <a:lnTo>
                  <a:pt x="61214" y="260743"/>
                </a:lnTo>
                <a:lnTo>
                  <a:pt x="64516" y="262839"/>
                </a:lnTo>
                <a:lnTo>
                  <a:pt x="84067" y="262826"/>
                </a:lnTo>
                <a:lnTo>
                  <a:pt x="85140" y="260743"/>
                </a:lnTo>
                <a:lnTo>
                  <a:pt x="78371" y="253466"/>
                </a:lnTo>
                <a:lnTo>
                  <a:pt x="72644" y="198361"/>
                </a:lnTo>
                <a:lnTo>
                  <a:pt x="71145" y="152120"/>
                </a:lnTo>
                <a:close/>
              </a:path>
              <a:path w="89535" h="262889">
                <a:moveTo>
                  <a:pt x="52121" y="23253"/>
                </a:moveTo>
                <a:lnTo>
                  <a:pt x="22186" y="23253"/>
                </a:lnTo>
                <a:lnTo>
                  <a:pt x="25831" y="30505"/>
                </a:lnTo>
                <a:lnTo>
                  <a:pt x="28994" y="34658"/>
                </a:lnTo>
                <a:lnTo>
                  <a:pt x="32600" y="38303"/>
                </a:lnTo>
                <a:lnTo>
                  <a:pt x="24485" y="41808"/>
                </a:lnTo>
                <a:lnTo>
                  <a:pt x="14706" y="49974"/>
                </a:lnTo>
                <a:lnTo>
                  <a:pt x="8966" y="92392"/>
                </a:lnTo>
                <a:lnTo>
                  <a:pt x="0" y="129070"/>
                </a:lnTo>
                <a:lnTo>
                  <a:pt x="0" y="140500"/>
                </a:lnTo>
                <a:lnTo>
                  <a:pt x="4902" y="146202"/>
                </a:lnTo>
                <a:lnTo>
                  <a:pt x="8966" y="143751"/>
                </a:lnTo>
                <a:lnTo>
                  <a:pt x="8966" y="129895"/>
                </a:lnTo>
                <a:lnTo>
                  <a:pt x="17132" y="107060"/>
                </a:lnTo>
                <a:lnTo>
                  <a:pt x="82981" y="107060"/>
                </a:lnTo>
                <a:lnTo>
                  <a:pt x="85712" y="102184"/>
                </a:lnTo>
                <a:lnTo>
                  <a:pt x="89306" y="93395"/>
                </a:lnTo>
                <a:lnTo>
                  <a:pt x="76720" y="41808"/>
                </a:lnTo>
                <a:lnTo>
                  <a:pt x="72631" y="37731"/>
                </a:lnTo>
                <a:lnTo>
                  <a:pt x="54216" y="33439"/>
                </a:lnTo>
                <a:lnTo>
                  <a:pt x="52158" y="23748"/>
                </a:lnTo>
                <a:lnTo>
                  <a:pt x="52121" y="23253"/>
                </a:lnTo>
                <a:close/>
              </a:path>
              <a:path w="89535" h="262889">
                <a:moveTo>
                  <a:pt x="40335" y="0"/>
                </a:moveTo>
                <a:lnTo>
                  <a:pt x="26454" y="1054"/>
                </a:lnTo>
                <a:lnTo>
                  <a:pt x="18262" y="10667"/>
                </a:lnTo>
                <a:lnTo>
                  <a:pt x="19697" y="16840"/>
                </a:lnTo>
                <a:lnTo>
                  <a:pt x="8636" y="24180"/>
                </a:lnTo>
                <a:lnTo>
                  <a:pt x="11861" y="25247"/>
                </a:lnTo>
                <a:lnTo>
                  <a:pt x="17551" y="24549"/>
                </a:lnTo>
                <a:lnTo>
                  <a:pt x="22186" y="23253"/>
                </a:lnTo>
                <a:lnTo>
                  <a:pt x="52121" y="23253"/>
                </a:lnTo>
                <a:lnTo>
                  <a:pt x="51739" y="18135"/>
                </a:lnTo>
                <a:lnTo>
                  <a:pt x="50292" y="10667"/>
                </a:lnTo>
                <a:lnTo>
                  <a:pt x="40335" y="0"/>
                </a:lnTo>
                <a:close/>
              </a:path>
            </a:pathLst>
          </a:custGeom>
          <a:solidFill>
            <a:srgbClr val="222021"/>
          </a:solidFill>
        </p:spPr>
        <p:txBody>
          <a:bodyPr wrap="square" lIns="0" tIns="0" rIns="0" bIns="0" rtlCol="0"/>
          <a:lstStyle/>
          <a:p>
            <a:endParaRPr/>
          </a:p>
        </p:txBody>
      </p:sp>
      <p:sp>
        <p:nvSpPr>
          <p:cNvPr id="437" name="object 437"/>
          <p:cNvSpPr/>
          <p:nvPr/>
        </p:nvSpPr>
        <p:spPr>
          <a:xfrm>
            <a:off x="5116336" y="3436641"/>
            <a:ext cx="139179" cy="141452"/>
          </a:xfrm>
          <a:prstGeom prst="rect">
            <a:avLst/>
          </a:prstGeom>
          <a:blipFill>
            <a:blip r:embed="rId23" cstate="print"/>
            <a:stretch>
              <a:fillRect/>
            </a:stretch>
          </a:blipFill>
        </p:spPr>
        <p:txBody>
          <a:bodyPr wrap="square" lIns="0" tIns="0" rIns="0" bIns="0" rtlCol="0"/>
          <a:lstStyle/>
          <a:p>
            <a:endParaRPr/>
          </a:p>
        </p:txBody>
      </p:sp>
      <p:sp>
        <p:nvSpPr>
          <p:cNvPr id="438" name="object 438"/>
          <p:cNvSpPr/>
          <p:nvPr/>
        </p:nvSpPr>
        <p:spPr>
          <a:xfrm>
            <a:off x="2254758" y="3295315"/>
            <a:ext cx="149225" cy="278130"/>
          </a:xfrm>
          <a:custGeom>
            <a:avLst/>
            <a:gdLst/>
            <a:ahLst/>
            <a:cxnLst/>
            <a:rect l="l" t="t" r="r" b="b"/>
            <a:pathLst>
              <a:path w="149225" h="278129">
                <a:moveTo>
                  <a:pt x="147959" y="77673"/>
                </a:moveTo>
                <a:lnTo>
                  <a:pt x="29040" y="77673"/>
                </a:lnTo>
                <a:lnTo>
                  <a:pt x="31504" y="87528"/>
                </a:lnTo>
                <a:lnTo>
                  <a:pt x="29890" y="99237"/>
                </a:lnTo>
                <a:lnTo>
                  <a:pt x="29792" y="99656"/>
                </a:lnTo>
                <a:lnTo>
                  <a:pt x="25751" y="112953"/>
                </a:lnTo>
                <a:lnTo>
                  <a:pt x="22880" y="128943"/>
                </a:lnTo>
                <a:lnTo>
                  <a:pt x="26576" y="162991"/>
                </a:lnTo>
                <a:lnTo>
                  <a:pt x="29040" y="172427"/>
                </a:lnTo>
                <a:lnTo>
                  <a:pt x="30272" y="172427"/>
                </a:lnTo>
                <a:lnTo>
                  <a:pt x="31504" y="180632"/>
                </a:lnTo>
                <a:lnTo>
                  <a:pt x="31910" y="186372"/>
                </a:lnTo>
                <a:lnTo>
                  <a:pt x="30272" y="192519"/>
                </a:lnTo>
                <a:lnTo>
                  <a:pt x="29911" y="200520"/>
                </a:lnTo>
                <a:lnTo>
                  <a:pt x="29935" y="202234"/>
                </a:lnTo>
                <a:lnTo>
                  <a:pt x="30881" y="211747"/>
                </a:lnTo>
                <a:lnTo>
                  <a:pt x="35187" y="240487"/>
                </a:lnTo>
                <a:lnTo>
                  <a:pt x="35911" y="246240"/>
                </a:lnTo>
                <a:lnTo>
                  <a:pt x="36012" y="255257"/>
                </a:lnTo>
                <a:lnTo>
                  <a:pt x="34374" y="268782"/>
                </a:lnTo>
                <a:lnTo>
                  <a:pt x="36419" y="274116"/>
                </a:lnTo>
                <a:lnTo>
                  <a:pt x="38222" y="277888"/>
                </a:lnTo>
                <a:lnTo>
                  <a:pt x="42070" y="277888"/>
                </a:lnTo>
                <a:lnTo>
                  <a:pt x="43823" y="273304"/>
                </a:lnTo>
                <a:lnTo>
                  <a:pt x="45042" y="267970"/>
                </a:lnTo>
                <a:lnTo>
                  <a:pt x="44623" y="259346"/>
                </a:lnTo>
                <a:lnTo>
                  <a:pt x="43823" y="255257"/>
                </a:lnTo>
                <a:lnTo>
                  <a:pt x="43059" y="247040"/>
                </a:lnTo>
                <a:lnTo>
                  <a:pt x="43080" y="244589"/>
                </a:lnTo>
                <a:lnTo>
                  <a:pt x="45537" y="202234"/>
                </a:lnTo>
                <a:lnTo>
                  <a:pt x="43823" y="188823"/>
                </a:lnTo>
                <a:lnTo>
                  <a:pt x="45448" y="180632"/>
                </a:lnTo>
                <a:lnTo>
                  <a:pt x="45867" y="173647"/>
                </a:lnTo>
                <a:lnTo>
                  <a:pt x="63948" y="173647"/>
                </a:lnTo>
                <a:lnTo>
                  <a:pt x="63914" y="173240"/>
                </a:lnTo>
                <a:lnTo>
                  <a:pt x="66797" y="172834"/>
                </a:lnTo>
                <a:lnTo>
                  <a:pt x="70493" y="140030"/>
                </a:lnTo>
                <a:lnTo>
                  <a:pt x="71318" y="124853"/>
                </a:lnTo>
                <a:lnTo>
                  <a:pt x="70493" y="111315"/>
                </a:lnTo>
                <a:lnTo>
                  <a:pt x="135079" y="111315"/>
                </a:lnTo>
                <a:lnTo>
                  <a:pt x="134424" y="108267"/>
                </a:lnTo>
                <a:lnTo>
                  <a:pt x="134018" y="99237"/>
                </a:lnTo>
                <a:lnTo>
                  <a:pt x="136075" y="98425"/>
                </a:lnTo>
                <a:lnTo>
                  <a:pt x="145184" y="98425"/>
                </a:lnTo>
                <a:lnTo>
                  <a:pt x="147556" y="95148"/>
                </a:lnTo>
                <a:lnTo>
                  <a:pt x="148788" y="87337"/>
                </a:lnTo>
                <a:lnTo>
                  <a:pt x="147959" y="77673"/>
                </a:lnTo>
                <a:close/>
              </a:path>
              <a:path w="149225" h="278129">
                <a:moveTo>
                  <a:pt x="135079" y="111315"/>
                </a:moveTo>
                <a:lnTo>
                  <a:pt x="70493" y="111315"/>
                </a:lnTo>
                <a:lnTo>
                  <a:pt x="75408" y="121970"/>
                </a:lnTo>
                <a:lnTo>
                  <a:pt x="76639" y="126898"/>
                </a:lnTo>
                <a:lnTo>
                  <a:pt x="77465" y="135915"/>
                </a:lnTo>
                <a:lnTo>
                  <a:pt x="78278" y="140855"/>
                </a:lnTo>
                <a:lnTo>
                  <a:pt x="82799" y="144132"/>
                </a:lnTo>
                <a:lnTo>
                  <a:pt x="85250" y="144538"/>
                </a:lnTo>
                <a:lnTo>
                  <a:pt x="84844" y="169545"/>
                </a:lnTo>
                <a:lnTo>
                  <a:pt x="86552" y="202234"/>
                </a:lnTo>
                <a:lnTo>
                  <a:pt x="89365" y="262623"/>
                </a:lnTo>
                <a:lnTo>
                  <a:pt x="91003" y="263042"/>
                </a:lnTo>
                <a:lnTo>
                  <a:pt x="91003" y="267144"/>
                </a:lnTo>
                <a:lnTo>
                  <a:pt x="87714" y="270014"/>
                </a:lnTo>
                <a:lnTo>
                  <a:pt x="86482" y="274116"/>
                </a:lnTo>
                <a:lnTo>
                  <a:pt x="86812" y="277888"/>
                </a:lnTo>
                <a:lnTo>
                  <a:pt x="99792" y="277888"/>
                </a:lnTo>
                <a:lnTo>
                  <a:pt x="102497" y="274942"/>
                </a:lnTo>
                <a:lnTo>
                  <a:pt x="101736" y="270014"/>
                </a:lnTo>
                <a:lnTo>
                  <a:pt x="101777" y="267144"/>
                </a:lnTo>
                <a:lnTo>
                  <a:pt x="102078" y="260172"/>
                </a:lnTo>
                <a:lnTo>
                  <a:pt x="103322" y="259765"/>
                </a:lnTo>
                <a:lnTo>
                  <a:pt x="106992" y="206044"/>
                </a:lnTo>
                <a:lnTo>
                  <a:pt x="126236" y="206044"/>
                </a:lnTo>
                <a:lnTo>
                  <a:pt x="133675" y="166281"/>
                </a:lnTo>
                <a:lnTo>
                  <a:pt x="136888" y="119748"/>
                </a:lnTo>
                <a:lnTo>
                  <a:pt x="135079" y="111315"/>
                </a:lnTo>
                <a:close/>
              </a:path>
              <a:path w="149225" h="278129">
                <a:moveTo>
                  <a:pt x="126236" y="206044"/>
                </a:moveTo>
                <a:lnTo>
                  <a:pt x="106992" y="206044"/>
                </a:lnTo>
                <a:lnTo>
                  <a:pt x="106586" y="226961"/>
                </a:lnTo>
                <a:lnTo>
                  <a:pt x="108643" y="230644"/>
                </a:lnTo>
                <a:lnTo>
                  <a:pt x="106992" y="244589"/>
                </a:lnTo>
                <a:lnTo>
                  <a:pt x="111107" y="255257"/>
                </a:lnTo>
                <a:lnTo>
                  <a:pt x="117254" y="254431"/>
                </a:lnTo>
                <a:lnTo>
                  <a:pt x="119311" y="251561"/>
                </a:lnTo>
                <a:lnTo>
                  <a:pt x="122601" y="232283"/>
                </a:lnTo>
                <a:lnTo>
                  <a:pt x="121382" y="226961"/>
                </a:lnTo>
                <a:lnTo>
                  <a:pt x="123820" y="224904"/>
                </a:lnTo>
                <a:lnTo>
                  <a:pt x="125471" y="210134"/>
                </a:lnTo>
                <a:lnTo>
                  <a:pt x="126236" y="206044"/>
                </a:lnTo>
                <a:close/>
              </a:path>
              <a:path w="149225" h="278129">
                <a:moveTo>
                  <a:pt x="63948" y="173647"/>
                </a:moveTo>
                <a:lnTo>
                  <a:pt x="50376" y="173647"/>
                </a:lnTo>
                <a:lnTo>
                  <a:pt x="50376" y="176517"/>
                </a:lnTo>
                <a:lnTo>
                  <a:pt x="50072" y="185547"/>
                </a:lnTo>
                <a:lnTo>
                  <a:pt x="49994" y="188823"/>
                </a:lnTo>
                <a:lnTo>
                  <a:pt x="50782" y="195795"/>
                </a:lnTo>
                <a:lnTo>
                  <a:pt x="53652" y="212598"/>
                </a:lnTo>
                <a:lnTo>
                  <a:pt x="53652" y="218757"/>
                </a:lnTo>
                <a:lnTo>
                  <a:pt x="53246" y="224078"/>
                </a:lnTo>
                <a:lnTo>
                  <a:pt x="53246" y="229006"/>
                </a:lnTo>
                <a:lnTo>
                  <a:pt x="55697" y="246634"/>
                </a:lnTo>
                <a:lnTo>
                  <a:pt x="58580" y="249097"/>
                </a:lnTo>
                <a:lnTo>
                  <a:pt x="60637" y="249923"/>
                </a:lnTo>
                <a:lnTo>
                  <a:pt x="65133" y="235165"/>
                </a:lnTo>
                <a:lnTo>
                  <a:pt x="65133" y="230251"/>
                </a:lnTo>
                <a:lnTo>
                  <a:pt x="61450" y="225729"/>
                </a:lnTo>
                <a:lnTo>
                  <a:pt x="61450" y="217944"/>
                </a:lnTo>
                <a:lnTo>
                  <a:pt x="64270" y="200520"/>
                </a:lnTo>
                <a:lnTo>
                  <a:pt x="64955" y="185547"/>
                </a:lnTo>
                <a:lnTo>
                  <a:pt x="63948" y="173647"/>
                </a:lnTo>
                <a:close/>
              </a:path>
              <a:path w="149225" h="278129">
                <a:moveTo>
                  <a:pt x="43797" y="6172"/>
                </a:moveTo>
                <a:lnTo>
                  <a:pt x="37638" y="8623"/>
                </a:lnTo>
                <a:lnTo>
                  <a:pt x="32304" y="13131"/>
                </a:lnTo>
                <a:lnTo>
                  <a:pt x="29853" y="24206"/>
                </a:lnTo>
                <a:lnTo>
                  <a:pt x="26551" y="28321"/>
                </a:lnTo>
                <a:lnTo>
                  <a:pt x="25930" y="35013"/>
                </a:lnTo>
                <a:lnTo>
                  <a:pt x="25873" y="37693"/>
                </a:lnTo>
                <a:lnTo>
                  <a:pt x="26957" y="44310"/>
                </a:lnTo>
                <a:lnTo>
                  <a:pt x="31491" y="46786"/>
                </a:lnTo>
                <a:lnTo>
                  <a:pt x="31491" y="47993"/>
                </a:lnTo>
                <a:lnTo>
                  <a:pt x="15502" y="82194"/>
                </a:lnTo>
                <a:lnTo>
                  <a:pt x="11387" y="96126"/>
                </a:lnTo>
                <a:lnTo>
                  <a:pt x="8504" y="108432"/>
                </a:lnTo>
                <a:lnTo>
                  <a:pt x="4821" y="124853"/>
                </a:lnTo>
                <a:lnTo>
                  <a:pt x="300" y="134277"/>
                </a:lnTo>
                <a:lnTo>
                  <a:pt x="52" y="140030"/>
                </a:lnTo>
                <a:lnTo>
                  <a:pt x="0" y="144132"/>
                </a:lnTo>
                <a:lnTo>
                  <a:pt x="1138" y="148628"/>
                </a:lnTo>
                <a:lnTo>
                  <a:pt x="3589" y="148221"/>
                </a:lnTo>
                <a:lnTo>
                  <a:pt x="4415" y="141655"/>
                </a:lnTo>
                <a:lnTo>
                  <a:pt x="6878" y="135915"/>
                </a:lnTo>
                <a:lnTo>
                  <a:pt x="9342" y="126479"/>
                </a:lnTo>
                <a:lnTo>
                  <a:pt x="19185" y="103936"/>
                </a:lnTo>
                <a:lnTo>
                  <a:pt x="20823" y="96964"/>
                </a:lnTo>
                <a:lnTo>
                  <a:pt x="27389" y="77673"/>
                </a:lnTo>
                <a:lnTo>
                  <a:pt x="147959" y="77673"/>
                </a:lnTo>
                <a:lnTo>
                  <a:pt x="147556" y="72986"/>
                </a:lnTo>
                <a:lnTo>
                  <a:pt x="149207" y="71767"/>
                </a:lnTo>
                <a:lnTo>
                  <a:pt x="147574" y="56197"/>
                </a:lnTo>
                <a:lnTo>
                  <a:pt x="74988" y="56197"/>
                </a:lnTo>
                <a:lnTo>
                  <a:pt x="74150" y="52933"/>
                </a:lnTo>
                <a:lnTo>
                  <a:pt x="71699" y="48831"/>
                </a:lnTo>
                <a:lnTo>
                  <a:pt x="66784" y="45542"/>
                </a:lnTo>
                <a:lnTo>
                  <a:pt x="62023" y="44716"/>
                </a:lnTo>
                <a:lnTo>
                  <a:pt x="56116" y="44716"/>
                </a:lnTo>
                <a:lnTo>
                  <a:pt x="54872" y="42672"/>
                </a:lnTo>
                <a:lnTo>
                  <a:pt x="55697" y="40627"/>
                </a:lnTo>
                <a:lnTo>
                  <a:pt x="61031" y="40627"/>
                </a:lnTo>
                <a:lnTo>
                  <a:pt x="62669" y="40208"/>
                </a:lnTo>
                <a:lnTo>
                  <a:pt x="63901" y="38569"/>
                </a:lnTo>
                <a:lnTo>
                  <a:pt x="63368" y="30861"/>
                </a:lnTo>
                <a:lnTo>
                  <a:pt x="64994" y="28003"/>
                </a:lnTo>
                <a:lnTo>
                  <a:pt x="64994" y="27597"/>
                </a:lnTo>
                <a:lnTo>
                  <a:pt x="61717" y="22263"/>
                </a:lnTo>
                <a:lnTo>
                  <a:pt x="62123" y="21031"/>
                </a:lnTo>
                <a:lnTo>
                  <a:pt x="61031" y="17246"/>
                </a:lnTo>
                <a:lnTo>
                  <a:pt x="61031" y="15189"/>
                </a:lnTo>
                <a:lnTo>
                  <a:pt x="60218" y="9855"/>
                </a:lnTo>
                <a:lnTo>
                  <a:pt x="54059" y="6578"/>
                </a:lnTo>
                <a:lnTo>
                  <a:pt x="43797" y="6172"/>
                </a:lnTo>
                <a:close/>
              </a:path>
              <a:path w="149225" h="278129">
                <a:moveTo>
                  <a:pt x="145184" y="98425"/>
                </a:moveTo>
                <a:lnTo>
                  <a:pt x="136075" y="98425"/>
                </a:lnTo>
                <a:lnTo>
                  <a:pt x="144292" y="99656"/>
                </a:lnTo>
                <a:lnTo>
                  <a:pt x="145184" y="98425"/>
                </a:lnTo>
                <a:close/>
              </a:path>
              <a:path w="149225" h="278129">
                <a:moveTo>
                  <a:pt x="100693" y="0"/>
                </a:moveTo>
                <a:lnTo>
                  <a:pt x="89276" y="2108"/>
                </a:lnTo>
                <a:lnTo>
                  <a:pt x="85199" y="6172"/>
                </a:lnTo>
                <a:lnTo>
                  <a:pt x="83650" y="12928"/>
                </a:lnTo>
                <a:lnTo>
                  <a:pt x="85060" y="17005"/>
                </a:lnTo>
                <a:lnTo>
                  <a:pt x="84640" y="27279"/>
                </a:lnTo>
                <a:lnTo>
                  <a:pt x="87155" y="27838"/>
                </a:lnTo>
                <a:lnTo>
                  <a:pt x="89428" y="34175"/>
                </a:lnTo>
                <a:lnTo>
                  <a:pt x="91537" y="35013"/>
                </a:lnTo>
                <a:lnTo>
                  <a:pt x="94267" y="35293"/>
                </a:lnTo>
                <a:lnTo>
                  <a:pt x="95054" y="37693"/>
                </a:lnTo>
                <a:lnTo>
                  <a:pt x="83599" y="42265"/>
                </a:lnTo>
                <a:lnTo>
                  <a:pt x="77440" y="47586"/>
                </a:lnTo>
                <a:lnTo>
                  <a:pt x="74988" y="56197"/>
                </a:lnTo>
                <a:lnTo>
                  <a:pt x="147574" y="56197"/>
                </a:lnTo>
                <a:lnTo>
                  <a:pt x="146756" y="48399"/>
                </a:lnTo>
                <a:lnTo>
                  <a:pt x="143441" y="42252"/>
                </a:lnTo>
                <a:lnTo>
                  <a:pt x="120061" y="31572"/>
                </a:lnTo>
                <a:lnTo>
                  <a:pt x="115616" y="31508"/>
                </a:lnTo>
                <a:lnTo>
                  <a:pt x="113914" y="29095"/>
                </a:lnTo>
                <a:lnTo>
                  <a:pt x="114485" y="24472"/>
                </a:lnTo>
                <a:lnTo>
                  <a:pt x="109698" y="6045"/>
                </a:lnTo>
                <a:lnTo>
                  <a:pt x="105761" y="838"/>
                </a:lnTo>
                <a:lnTo>
                  <a:pt x="100693" y="0"/>
                </a:lnTo>
                <a:close/>
              </a:path>
              <a:path w="149225" h="278129">
                <a:moveTo>
                  <a:pt x="57335" y="43903"/>
                </a:moveTo>
                <a:lnTo>
                  <a:pt x="56116" y="44716"/>
                </a:lnTo>
                <a:lnTo>
                  <a:pt x="62023" y="44716"/>
                </a:lnTo>
                <a:lnTo>
                  <a:pt x="57335" y="43903"/>
                </a:lnTo>
                <a:close/>
              </a:path>
            </a:pathLst>
          </a:custGeom>
          <a:solidFill>
            <a:srgbClr val="262D2D"/>
          </a:solidFill>
        </p:spPr>
        <p:txBody>
          <a:bodyPr wrap="square" lIns="0" tIns="0" rIns="0" bIns="0" rtlCol="0"/>
          <a:lstStyle/>
          <a:p>
            <a:endParaRPr/>
          </a:p>
        </p:txBody>
      </p:sp>
      <p:sp>
        <p:nvSpPr>
          <p:cNvPr id="439" name="object 439"/>
          <p:cNvSpPr/>
          <p:nvPr/>
        </p:nvSpPr>
        <p:spPr>
          <a:xfrm>
            <a:off x="2254652" y="3295315"/>
            <a:ext cx="149860" cy="278130"/>
          </a:xfrm>
          <a:custGeom>
            <a:avLst/>
            <a:gdLst/>
            <a:ahLst/>
            <a:cxnLst/>
            <a:rect l="l" t="t" r="r" b="b"/>
            <a:pathLst>
              <a:path w="149860" h="278129">
                <a:moveTo>
                  <a:pt x="83756" y="12928"/>
                </a:moveTo>
                <a:lnTo>
                  <a:pt x="85305" y="6172"/>
                </a:lnTo>
                <a:lnTo>
                  <a:pt x="89382" y="2108"/>
                </a:lnTo>
                <a:lnTo>
                  <a:pt x="100799" y="0"/>
                </a:lnTo>
                <a:lnTo>
                  <a:pt x="105867" y="838"/>
                </a:lnTo>
                <a:lnTo>
                  <a:pt x="109804" y="6045"/>
                </a:lnTo>
                <a:lnTo>
                  <a:pt x="114592" y="24472"/>
                </a:lnTo>
                <a:lnTo>
                  <a:pt x="114020" y="29095"/>
                </a:lnTo>
                <a:lnTo>
                  <a:pt x="115722" y="31508"/>
                </a:lnTo>
                <a:lnTo>
                  <a:pt x="120167" y="31572"/>
                </a:lnTo>
                <a:lnTo>
                  <a:pt x="143548" y="42252"/>
                </a:lnTo>
                <a:lnTo>
                  <a:pt x="146862" y="48399"/>
                </a:lnTo>
                <a:lnTo>
                  <a:pt x="149313" y="71767"/>
                </a:lnTo>
                <a:lnTo>
                  <a:pt x="147662" y="72986"/>
                </a:lnTo>
                <a:lnTo>
                  <a:pt x="148894" y="87337"/>
                </a:lnTo>
                <a:lnTo>
                  <a:pt x="147662" y="95148"/>
                </a:lnTo>
                <a:lnTo>
                  <a:pt x="144399" y="99656"/>
                </a:lnTo>
                <a:lnTo>
                  <a:pt x="136182" y="98425"/>
                </a:lnTo>
                <a:lnTo>
                  <a:pt x="134124" y="99237"/>
                </a:lnTo>
                <a:lnTo>
                  <a:pt x="134531" y="108267"/>
                </a:lnTo>
                <a:lnTo>
                  <a:pt x="136994" y="119748"/>
                </a:lnTo>
                <a:lnTo>
                  <a:pt x="133781" y="166281"/>
                </a:lnTo>
                <a:lnTo>
                  <a:pt x="125577" y="210134"/>
                </a:lnTo>
                <a:lnTo>
                  <a:pt x="123926" y="224904"/>
                </a:lnTo>
                <a:lnTo>
                  <a:pt x="121488" y="226961"/>
                </a:lnTo>
                <a:lnTo>
                  <a:pt x="122707" y="232283"/>
                </a:lnTo>
                <a:lnTo>
                  <a:pt x="119418" y="251561"/>
                </a:lnTo>
                <a:lnTo>
                  <a:pt x="117360" y="254431"/>
                </a:lnTo>
                <a:lnTo>
                  <a:pt x="111213" y="255257"/>
                </a:lnTo>
                <a:lnTo>
                  <a:pt x="107099" y="244589"/>
                </a:lnTo>
                <a:lnTo>
                  <a:pt x="108750" y="230644"/>
                </a:lnTo>
                <a:lnTo>
                  <a:pt x="106692" y="226961"/>
                </a:lnTo>
                <a:lnTo>
                  <a:pt x="107099" y="206044"/>
                </a:lnTo>
                <a:lnTo>
                  <a:pt x="103428" y="259765"/>
                </a:lnTo>
                <a:lnTo>
                  <a:pt x="102184" y="260172"/>
                </a:lnTo>
                <a:lnTo>
                  <a:pt x="101777" y="269595"/>
                </a:lnTo>
                <a:lnTo>
                  <a:pt x="102603" y="274942"/>
                </a:lnTo>
                <a:lnTo>
                  <a:pt x="99898" y="277888"/>
                </a:lnTo>
                <a:lnTo>
                  <a:pt x="86918" y="277888"/>
                </a:lnTo>
                <a:lnTo>
                  <a:pt x="86588" y="274116"/>
                </a:lnTo>
                <a:lnTo>
                  <a:pt x="87820" y="270014"/>
                </a:lnTo>
                <a:lnTo>
                  <a:pt x="91109" y="267144"/>
                </a:lnTo>
                <a:lnTo>
                  <a:pt x="91109" y="263042"/>
                </a:lnTo>
                <a:lnTo>
                  <a:pt x="89471" y="262623"/>
                </a:lnTo>
                <a:lnTo>
                  <a:pt x="86588" y="200723"/>
                </a:lnTo>
                <a:lnTo>
                  <a:pt x="84950" y="169545"/>
                </a:lnTo>
                <a:lnTo>
                  <a:pt x="85356" y="144538"/>
                </a:lnTo>
                <a:lnTo>
                  <a:pt x="82905" y="144132"/>
                </a:lnTo>
                <a:lnTo>
                  <a:pt x="78384" y="140855"/>
                </a:lnTo>
                <a:lnTo>
                  <a:pt x="77571" y="135915"/>
                </a:lnTo>
                <a:lnTo>
                  <a:pt x="76746" y="126898"/>
                </a:lnTo>
                <a:lnTo>
                  <a:pt x="75514" y="121970"/>
                </a:lnTo>
                <a:lnTo>
                  <a:pt x="70599" y="111315"/>
                </a:lnTo>
                <a:lnTo>
                  <a:pt x="71424" y="124853"/>
                </a:lnTo>
                <a:lnTo>
                  <a:pt x="70599" y="140030"/>
                </a:lnTo>
                <a:lnTo>
                  <a:pt x="66903" y="172834"/>
                </a:lnTo>
                <a:lnTo>
                  <a:pt x="64020" y="173240"/>
                </a:lnTo>
                <a:lnTo>
                  <a:pt x="65062" y="185547"/>
                </a:lnTo>
                <a:lnTo>
                  <a:pt x="64376" y="200520"/>
                </a:lnTo>
                <a:lnTo>
                  <a:pt x="61556" y="217944"/>
                </a:lnTo>
                <a:lnTo>
                  <a:pt x="61556" y="225729"/>
                </a:lnTo>
                <a:lnTo>
                  <a:pt x="65239" y="230251"/>
                </a:lnTo>
                <a:lnTo>
                  <a:pt x="65239" y="235165"/>
                </a:lnTo>
                <a:lnTo>
                  <a:pt x="60744" y="249923"/>
                </a:lnTo>
                <a:lnTo>
                  <a:pt x="58686" y="249097"/>
                </a:lnTo>
                <a:lnTo>
                  <a:pt x="55803" y="246634"/>
                </a:lnTo>
                <a:lnTo>
                  <a:pt x="53352" y="229006"/>
                </a:lnTo>
                <a:lnTo>
                  <a:pt x="53352" y="224078"/>
                </a:lnTo>
                <a:lnTo>
                  <a:pt x="53759" y="218757"/>
                </a:lnTo>
                <a:lnTo>
                  <a:pt x="53759" y="212598"/>
                </a:lnTo>
                <a:lnTo>
                  <a:pt x="50888" y="195795"/>
                </a:lnTo>
                <a:lnTo>
                  <a:pt x="50076" y="188607"/>
                </a:lnTo>
                <a:lnTo>
                  <a:pt x="50482" y="176517"/>
                </a:lnTo>
                <a:lnTo>
                  <a:pt x="50482" y="173647"/>
                </a:lnTo>
                <a:lnTo>
                  <a:pt x="45973" y="173647"/>
                </a:lnTo>
                <a:lnTo>
                  <a:pt x="45554" y="180632"/>
                </a:lnTo>
                <a:lnTo>
                  <a:pt x="43929" y="188823"/>
                </a:lnTo>
                <a:lnTo>
                  <a:pt x="45643" y="202234"/>
                </a:lnTo>
                <a:lnTo>
                  <a:pt x="44945" y="214134"/>
                </a:lnTo>
                <a:lnTo>
                  <a:pt x="43091" y="246240"/>
                </a:lnTo>
                <a:lnTo>
                  <a:pt x="43929" y="255257"/>
                </a:lnTo>
                <a:lnTo>
                  <a:pt x="44729" y="259346"/>
                </a:lnTo>
                <a:lnTo>
                  <a:pt x="45148" y="267970"/>
                </a:lnTo>
                <a:lnTo>
                  <a:pt x="43929" y="273304"/>
                </a:lnTo>
                <a:lnTo>
                  <a:pt x="42176" y="277888"/>
                </a:lnTo>
                <a:lnTo>
                  <a:pt x="38328" y="277888"/>
                </a:lnTo>
                <a:lnTo>
                  <a:pt x="36525" y="274116"/>
                </a:lnTo>
                <a:lnTo>
                  <a:pt x="34480" y="268782"/>
                </a:lnTo>
                <a:lnTo>
                  <a:pt x="36118" y="255257"/>
                </a:lnTo>
                <a:lnTo>
                  <a:pt x="36118" y="247040"/>
                </a:lnTo>
                <a:lnTo>
                  <a:pt x="35293" y="240487"/>
                </a:lnTo>
                <a:lnTo>
                  <a:pt x="30987" y="211747"/>
                </a:lnTo>
                <a:lnTo>
                  <a:pt x="29971" y="201536"/>
                </a:lnTo>
                <a:lnTo>
                  <a:pt x="30378" y="192519"/>
                </a:lnTo>
                <a:lnTo>
                  <a:pt x="32016" y="186372"/>
                </a:lnTo>
                <a:lnTo>
                  <a:pt x="31610" y="180632"/>
                </a:lnTo>
                <a:lnTo>
                  <a:pt x="30378" y="172427"/>
                </a:lnTo>
                <a:lnTo>
                  <a:pt x="29146" y="172427"/>
                </a:lnTo>
                <a:lnTo>
                  <a:pt x="26682" y="162991"/>
                </a:lnTo>
                <a:lnTo>
                  <a:pt x="22986" y="128943"/>
                </a:lnTo>
                <a:lnTo>
                  <a:pt x="25857" y="112953"/>
                </a:lnTo>
                <a:lnTo>
                  <a:pt x="29971" y="99415"/>
                </a:lnTo>
                <a:lnTo>
                  <a:pt x="31610" y="87528"/>
                </a:lnTo>
                <a:lnTo>
                  <a:pt x="29146" y="77673"/>
                </a:lnTo>
                <a:lnTo>
                  <a:pt x="27495" y="77673"/>
                </a:lnTo>
                <a:lnTo>
                  <a:pt x="20929" y="96964"/>
                </a:lnTo>
                <a:lnTo>
                  <a:pt x="19291" y="103936"/>
                </a:lnTo>
                <a:lnTo>
                  <a:pt x="9448" y="126479"/>
                </a:lnTo>
                <a:lnTo>
                  <a:pt x="6984" y="135915"/>
                </a:lnTo>
                <a:lnTo>
                  <a:pt x="4521" y="141655"/>
                </a:lnTo>
                <a:lnTo>
                  <a:pt x="3695" y="148221"/>
                </a:lnTo>
                <a:lnTo>
                  <a:pt x="1244" y="148628"/>
                </a:lnTo>
                <a:lnTo>
                  <a:pt x="0" y="143713"/>
                </a:lnTo>
                <a:lnTo>
                  <a:pt x="406" y="134277"/>
                </a:lnTo>
                <a:lnTo>
                  <a:pt x="4927" y="124853"/>
                </a:lnTo>
                <a:lnTo>
                  <a:pt x="8610" y="108432"/>
                </a:lnTo>
                <a:lnTo>
                  <a:pt x="11493" y="96126"/>
                </a:lnTo>
                <a:lnTo>
                  <a:pt x="15608" y="82194"/>
                </a:lnTo>
                <a:lnTo>
                  <a:pt x="17233" y="70307"/>
                </a:lnTo>
                <a:lnTo>
                  <a:pt x="18872" y="61544"/>
                </a:lnTo>
                <a:lnTo>
                  <a:pt x="21335" y="54978"/>
                </a:lnTo>
                <a:lnTo>
                  <a:pt x="25018" y="51295"/>
                </a:lnTo>
                <a:lnTo>
                  <a:pt x="31597" y="47993"/>
                </a:lnTo>
                <a:lnTo>
                  <a:pt x="31597" y="46786"/>
                </a:lnTo>
                <a:lnTo>
                  <a:pt x="27063" y="44310"/>
                </a:lnTo>
                <a:lnTo>
                  <a:pt x="25857" y="36944"/>
                </a:lnTo>
                <a:lnTo>
                  <a:pt x="26657" y="28321"/>
                </a:lnTo>
                <a:lnTo>
                  <a:pt x="29959" y="24206"/>
                </a:lnTo>
                <a:lnTo>
                  <a:pt x="32410" y="13131"/>
                </a:lnTo>
                <a:lnTo>
                  <a:pt x="37744" y="8623"/>
                </a:lnTo>
                <a:lnTo>
                  <a:pt x="43903" y="6172"/>
                </a:lnTo>
                <a:lnTo>
                  <a:pt x="54165" y="6578"/>
                </a:lnTo>
                <a:lnTo>
                  <a:pt x="60324" y="9855"/>
                </a:lnTo>
                <a:lnTo>
                  <a:pt x="61137" y="15189"/>
                </a:lnTo>
                <a:lnTo>
                  <a:pt x="61137" y="17246"/>
                </a:lnTo>
                <a:lnTo>
                  <a:pt x="62229" y="21031"/>
                </a:lnTo>
                <a:lnTo>
                  <a:pt x="61823" y="22263"/>
                </a:lnTo>
                <a:lnTo>
                  <a:pt x="65100" y="27597"/>
                </a:lnTo>
                <a:lnTo>
                  <a:pt x="65100" y="28003"/>
                </a:lnTo>
                <a:lnTo>
                  <a:pt x="63474" y="30861"/>
                </a:lnTo>
                <a:lnTo>
                  <a:pt x="64007" y="38569"/>
                </a:lnTo>
                <a:lnTo>
                  <a:pt x="62776" y="40208"/>
                </a:lnTo>
                <a:lnTo>
                  <a:pt x="61137" y="40627"/>
                </a:lnTo>
                <a:lnTo>
                  <a:pt x="55803" y="40627"/>
                </a:lnTo>
                <a:lnTo>
                  <a:pt x="54978" y="42672"/>
                </a:lnTo>
                <a:lnTo>
                  <a:pt x="56222" y="44716"/>
                </a:lnTo>
                <a:lnTo>
                  <a:pt x="57442" y="43903"/>
                </a:lnTo>
                <a:lnTo>
                  <a:pt x="66890" y="45542"/>
                </a:lnTo>
                <a:lnTo>
                  <a:pt x="71805" y="48831"/>
                </a:lnTo>
                <a:lnTo>
                  <a:pt x="74256" y="52933"/>
                </a:lnTo>
                <a:lnTo>
                  <a:pt x="75095" y="56197"/>
                </a:lnTo>
                <a:lnTo>
                  <a:pt x="77546" y="47586"/>
                </a:lnTo>
                <a:lnTo>
                  <a:pt x="83705" y="42265"/>
                </a:lnTo>
                <a:lnTo>
                  <a:pt x="95161" y="37693"/>
                </a:lnTo>
                <a:lnTo>
                  <a:pt x="94373" y="35293"/>
                </a:lnTo>
                <a:lnTo>
                  <a:pt x="91643" y="35013"/>
                </a:lnTo>
                <a:lnTo>
                  <a:pt x="89534" y="34175"/>
                </a:lnTo>
                <a:lnTo>
                  <a:pt x="87261" y="27838"/>
                </a:lnTo>
                <a:lnTo>
                  <a:pt x="84747" y="27279"/>
                </a:lnTo>
                <a:lnTo>
                  <a:pt x="85166" y="17005"/>
                </a:lnTo>
                <a:lnTo>
                  <a:pt x="83756" y="12928"/>
                </a:lnTo>
                <a:close/>
              </a:path>
            </a:pathLst>
          </a:custGeom>
          <a:ln w="3175">
            <a:solidFill>
              <a:srgbClr val="262D2D"/>
            </a:solidFill>
          </a:ln>
        </p:spPr>
        <p:txBody>
          <a:bodyPr wrap="square" lIns="0" tIns="0" rIns="0" bIns="0" rtlCol="0"/>
          <a:lstStyle/>
          <a:p>
            <a:endParaRPr/>
          </a:p>
        </p:txBody>
      </p:sp>
      <p:sp>
        <p:nvSpPr>
          <p:cNvPr id="440" name="object 440"/>
          <p:cNvSpPr/>
          <p:nvPr/>
        </p:nvSpPr>
        <p:spPr>
          <a:xfrm>
            <a:off x="2633880" y="3324989"/>
            <a:ext cx="292393" cy="252258"/>
          </a:xfrm>
          <a:prstGeom prst="rect">
            <a:avLst/>
          </a:prstGeom>
          <a:blipFill>
            <a:blip r:embed="rId24" cstate="print"/>
            <a:stretch>
              <a:fillRect/>
            </a:stretch>
          </a:blipFill>
        </p:spPr>
        <p:txBody>
          <a:bodyPr wrap="square" lIns="0" tIns="0" rIns="0" bIns="0" rtlCol="0"/>
          <a:lstStyle/>
          <a:p>
            <a:endParaRPr/>
          </a:p>
        </p:txBody>
      </p:sp>
      <p:sp>
        <p:nvSpPr>
          <p:cNvPr id="441" name="object 441"/>
          <p:cNvSpPr/>
          <p:nvPr/>
        </p:nvSpPr>
        <p:spPr>
          <a:xfrm>
            <a:off x="4826779" y="3525437"/>
            <a:ext cx="168910" cy="43815"/>
          </a:xfrm>
          <a:custGeom>
            <a:avLst/>
            <a:gdLst/>
            <a:ahLst/>
            <a:cxnLst/>
            <a:rect l="l" t="t" r="r" b="b"/>
            <a:pathLst>
              <a:path w="168910" h="43814">
                <a:moveTo>
                  <a:pt x="4152" y="6261"/>
                </a:moveTo>
                <a:lnTo>
                  <a:pt x="0" y="43675"/>
                </a:lnTo>
                <a:lnTo>
                  <a:pt x="168884" y="43662"/>
                </a:lnTo>
                <a:lnTo>
                  <a:pt x="167722" y="19761"/>
                </a:lnTo>
                <a:lnTo>
                  <a:pt x="25920" y="19761"/>
                </a:lnTo>
                <a:lnTo>
                  <a:pt x="4152" y="6261"/>
                </a:lnTo>
                <a:close/>
              </a:path>
              <a:path w="168910" h="43814">
                <a:moveTo>
                  <a:pt x="49453" y="0"/>
                </a:moveTo>
                <a:lnTo>
                  <a:pt x="25920" y="19761"/>
                </a:lnTo>
                <a:lnTo>
                  <a:pt x="167722" y="19761"/>
                </a:lnTo>
                <a:lnTo>
                  <a:pt x="167680" y="18884"/>
                </a:lnTo>
                <a:lnTo>
                  <a:pt x="147345" y="18884"/>
                </a:lnTo>
                <a:lnTo>
                  <a:pt x="133324" y="17005"/>
                </a:lnTo>
                <a:lnTo>
                  <a:pt x="131484" y="13538"/>
                </a:lnTo>
                <a:lnTo>
                  <a:pt x="75653" y="13538"/>
                </a:lnTo>
                <a:lnTo>
                  <a:pt x="49453" y="0"/>
                </a:lnTo>
                <a:close/>
              </a:path>
              <a:path w="168910" h="43814">
                <a:moveTo>
                  <a:pt x="166966" y="4203"/>
                </a:moveTo>
                <a:lnTo>
                  <a:pt x="147345" y="18884"/>
                </a:lnTo>
                <a:lnTo>
                  <a:pt x="167680" y="18884"/>
                </a:lnTo>
                <a:lnTo>
                  <a:pt x="166966" y="4203"/>
                </a:lnTo>
                <a:close/>
              </a:path>
              <a:path w="168910" h="43814">
                <a:moveTo>
                  <a:pt x="125412" y="2095"/>
                </a:moveTo>
                <a:lnTo>
                  <a:pt x="75653" y="13538"/>
                </a:lnTo>
                <a:lnTo>
                  <a:pt x="131484" y="13538"/>
                </a:lnTo>
                <a:lnTo>
                  <a:pt x="125412" y="2095"/>
                </a:lnTo>
                <a:close/>
              </a:path>
            </a:pathLst>
          </a:custGeom>
          <a:solidFill>
            <a:srgbClr val="6EC499"/>
          </a:solidFill>
        </p:spPr>
        <p:txBody>
          <a:bodyPr wrap="square" lIns="0" tIns="0" rIns="0" bIns="0" rtlCol="0"/>
          <a:lstStyle/>
          <a:p>
            <a:endParaRPr/>
          </a:p>
        </p:txBody>
      </p:sp>
      <p:sp>
        <p:nvSpPr>
          <p:cNvPr id="442" name="object 442"/>
          <p:cNvSpPr/>
          <p:nvPr/>
        </p:nvSpPr>
        <p:spPr>
          <a:xfrm>
            <a:off x="4826779" y="3525437"/>
            <a:ext cx="168910" cy="43815"/>
          </a:xfrm>
          <a:custGeom>
            <a:avLst/>
            <a:gdLst/>
            <a:ahLst/>
            <a:cxnLst/>
            <a:rect l="l" t="t" r="r" b="b"/>
            <a:pathLst>
              <a:path w="168910" h="43814">
                <a:moveTo>
                  <a:pt x="4152" y="6261"/>
                </a:moveTo>
                <a:lnTo>
                  <a:pt x="0" y="43675"/>
                </a:lnTo>
                <a:lnTo>
                  <a:pt x="168884" y="43662"/>
                </a:lnTo>
                <a:lnTo>
                  <a:pt x="166966" y="4203"/>
                </a:lnTo>
                <a:lnTo>
                  <a:pt x="147345" y="18884"/>
                </a:lnTo>
                <a:lnTo>
                  <a:pt x="133324" y="17005"/>
                </a:lnTo>
                <a:lnTo>
                  <a:pt x="125412" y="2095"/>
                </a:lnTo>
                <a:lnTo>
                  <a:pt x="75653" y="13538"/>
                </a:lnTo>
                <a:lnTo>
                  <a:pt x="49453" y="0"/>
                </a:lnTo>
                <a:lnTo>
                  <a:pt x="25920" y="19761"/>
                </a:lnTo>
                <a:lnTo>
                  <a:pt x="4152" y="6261"/>
                </a:lnTo>
                <a:close/>
              </a:path>
            </a:pathLst>
          </a:custGeom>
          <a:ln w="3175">
            <a:solidFill>
              <a:srgbClr val="222021"/>
            </a:solidFill>
          </a:ln>
        </p:spPr>
        <p:txBody>
          <a:bodyPr wrap="square" lIns="0" tIns="0" rIns="0" bIns="0" rtlCol="0"/>
          <a:lstStyle/>
          <a:p>
            <a:endParaRPr/>
          </a:p>
        </p:txBody>
      </p:sp>
      <p:sp>
        <p:nvSpPr>
          <p:cNvPr id="443" name="object 443"/>
          <p:cNvSpPr/>
          <p:nvPr/>
        </p:nvSpPr>
        <p:spPr>
          <a:xfrm>
            <a:off x="4811627" y="3539625"/>
            <a:ext cx="9525" cy="36830"/>
          </a:xfrm>
          <a:custGeom>
            <a:avLst/>
            <a:gdLst/>
            <a:ahLst/>
            <a:cxnLst/>
            <a:rect l="l" t="t" r="r" b="b"/>
            <a:pathLst>
              <a:path w="9525" h="36829">
                <a:moveTo>
                  <a:pt x="0" y="36766"/>
                </a:moveTo>
                <a:lnTo>
                  <a:pt x="9398" y="36766"/>
                </a:lnTo>
                <a:lnTo>
                  <a:pt x="9398" y="0"/>
                </a:lnTo>
                <a:lnTo>
                  <a:pt x="0" y="0"/>
                </a:lnTo>
                <a:lnTo>
                  <a:pt x="0" y="36766"/>
                </a:lnTo>
                <a:close/>
              </a:path>
            </a:pathLst>
          </a:custGeom>
          <a:ln w="3175">
            <a:solidFill>
              <a:srgbClr val="231F20"/>
            </a:solidFill>
          </a:ln>
        </p:spPr>
        <p:txBody>
          <a:bodyPr wrap="square" lIns="0" tIns="0" rIns="0" bIns="0" rtlCol="0"/>
          <a:lstStyle/>
          <a:p>
            <a:endParaRPr/>
          </a:p>
        </p:txBody>
      </p:sp>
      <p:sp>
        <p:nvSpPr>
          <p:cNvPr id="444" name="object 444"/>
          <p:cNvSpPr/>
          <p:nvPr/>
        </p:nvSpPr>
        <p:spPr>
          <a:xfrm>
            <a:off x="4868498" y="3517088"/>
            <a:ext cx="126364" cy="0"/>
          </a:xfrm>
          <a:custGeom>
            <a:avLst/>
            <a:gdLst/>
            <a:ahLst/>
            <a:cxnLst/>
            <a:rect l="l" t="t" r="r" b="b"/>
            <a:pathLst>
              <a:path w="126364">
                <a:moveTo>
                  <a:pt x="0" y="0"/>
                </a:moveTo>
                <a:lnTo>
                  <a:pt x="126276" y="0"/>
                </a:lnTo>
              </a:path>
            </a:pathLst>
          </a:custGeom>
          <a:ln w="3175">
            <a:solidFill>
              <a:srgbClr val="231F20"/>
            </a:solidFill>
          </a:ln>
        </p:spPr>
        <p:txBody>
          <a:bodyPr wrap="square" lIns="0" tIns="0" rIns="0" bIns="0" rtlCol="0"/>
          <a:lstStyle/>
          <a:p>
            <a:endParaRPr/>
          </a:p>
        </p:txBody>
      </p:sp>
      <p:sp>
        <p:nvSpPr>
          <p:cNvPr id="445" name="object 445"/>
          <p:cNvSpPr/>
          <p:nvPr/>
        </p:nvSpPr>
        <p:spPr>
          <a:xfrm>
            <a:off x="4869384" y="3519921"/>
            <a:ext cx="116205" cy="0"/>
          </a:xfrm>
          <a:custGeom>
            <a:avLst/>
            <a:gdLst/>
            <a:ahLst/>
            <a:cxnLst/>
            <a:rect l="l" t="t" r="r" b="b"/>
            <a:pathLst>
              <a:path w="116204">
                <a:moveTo>
                  <a:pt x="0" y="0"/>
                </a:moveTo>
                <a:lnTo>
                  <a:pt x="115963" y="0"/>
                </a:lnTo>
              </a:path>
            </a:pathLst>
          </a:custGeom>
          <a:ln w="3175">
            <a:solidFill>
              <a:srgbClr val="231F20"/>
            </a:solidFill>
          </a:ln>
        </p:spPr>
        <p:txBody>
          <a:bodyPr wrap="square" lIns="0" tIns="0" rIns="0" bIns="0" rtlCol="0"/>
          <a:lstStyle/>
          <a:p>
            <a:endParaRPr/>
          </a:p>
        </p:txBody>
      </p:sp>
      <p:sp>
        <p:nvSpPr>
          <p:cNvPr id="446" name="object 446"/>
          <p:cNvSpPr/>
          <p:nvPr/>
        </p:nvSpPr>
        <p:spPr>
          <a:xfrm>
            <a:off x="4821026" y="3558438"/>
            <a:ext cx="164465" cy="0"/>
          </a:xfrm>
          <a:custGeom>
            <a:avLst/>
            <a:gdLst/>
            <a:ahLst/>
            <a:cxnLst/>
            <a:rect l="l" t="t" r="r" b="b"/>
            <a:pathLst>
              <a:path w="164464">
                <a:moveTo>
                  <a:pt x="0" y="0"/>
                </a:moveTo>
                <a:lnTo>
                  <a:pt x="164312" y="0"/>
                </a:lnTo>
              </a:path>
            </a:pathLst>
          </a:custGeom>
          <a:ln w="3175">
            <a:solidFill>
              <a:srgbClr val="231F20"/>
            </a:solidFill>
          </a:ln>
        </p:spPr>
        <p:txBody>
          <a:bodyPr wrap="square" lIns="0" tIns="0" rIns="0" bIns="0" rtlCol="0"/>
          <a:lstStyle/>
          <a:p>
            <a:endParaRPr/>
          </a:p>
        </p:txBody>
      </p:sp>
      <p:sp>
        <p:nvSpPr>
          <p:cNvPr id="447" name="object 447"/>
          <p:cNvSpPr/>
          <p:nvPr/>
        </p:nvSpPr>
        <p:spPr>
          <a:xfrm>
            <a:off x="4821026" y="3555584"/>
            <a:ext cx="164465" cy="0"/>
          </a:xfrm>
          <a:custGeom>
            <a:avLst/>
            <a:gdLst/>
            <a:ahLst/>
            <a:cxnLst/>
            <a:rect l="l" t="t" r="r" b="b"/>
            <a:pathLst>
              <a:path w="164464">
                <a:moveTo>
                  <a:pt x="0" y="0"/>
                </a:moveTo>
                <a:lnTo>
                  <a:pt x="164312" y="0"/>
                </a:lnTo>
              </a:path>
            </a:pathLst>
          </a:custGeom>
          <a:ln w="3175">
            <a:solidFill>
              <a:srgbClr val="231F20"/>
            </a:solidFill>
          </a:ln>
        </p:spPr>
        <p:txBody>
          <a:bodyPr wrap="square" lIns="0" tIns="0" rIns="0" bIns="0" rtlCol="0"/>
          <a:lstStyle/>
          <a:p>
            <a:endParaRPr/>
          </a:p>
        </p:txBody>
      </p:sp>
      <p:sp>
        <p:nvSpPr>
          <p:cNvPr id="448" name="object 448"/>
          <p:cNvSpPr/>
          <p:nvPr/>
        </p:nvSpPr>
        <p:spPr>
          <a:xfrm>
            <a:off x="4985342" y="3517088"/>
            <a:ext cx="9525" cy="53340"/>
          </a:xfrm>
          <a:custGeom>
            <a:avLst/>
            <a:gdLst/>
            <a:ahLst/>
            <a:cxnLst/>
            <a:rect l="l" t="t" r="r" b="b"/>
            <a:pathLst>
              <a:path w="9525" h="53339">
                <a:moveTo>
                  <a:pt x="0" y="0"/>
                </a:moveTo>
                <a:lnTo>
                  <a:pt x="0" y="53124"/>
                </a:lnTo>
                <a:lnTo>
                  <a:pt x="9423" y="53124"/>
                </a:lnTo>
                <a:lnTo>
                  <a:pt x="9423" y="0"/>
                </a:lnTo>
              </a:path>
            </a:pathLst>
          </a:custGeom>
          <a:ln w="3175">
            <a:solidFill>
              <a:srgbClr val="231F20"/>
            </a:solidFill>
          </a:ln>
        </p:spPr>
        <p:txBody>
          <a:bodyPr wrap="square" lIns="0" tIns="0" rIns="0" bIns="0" rtlCol="0"/>
          <a:lstStyle/>
          <a:p>
            <a:endParaRPr/>
          </a:p>
        </p:txBody>
      </p:sp>
      <p:sp>
        <p:nvSpPr>
          <p:cNvPr id="449" name="object 449"/>
          <p:cNvSpPr/>
          <p:nvPr/>
        </p:nvSpPr>
        <p:spPr>
          <a:xfrm>
            <a:off x="4894761" y="3519921"/>
            <a:ext cx="0" cy="36195"/>
          </a:xfrm>
          <a:custGeom>
            <a:avLst/>
            <a:gdLst/>
            <a:ahLst/>
            <a:cxnLst/>
            <a:rect l="l" t="t" r="r" b="b"/>
            <a:pathLst>
              <a:path h="36195">
                <a:moveTo>
                  <a:pt x="0" y="0"/>
                </a:moveTo>
                <a:lnTo>
                  <a:pt x="0" y="35661"/>
                </a:lnTo>
              </a:path>
            </a:pathLst>
          </a:custGeom>
          <a:ln w="3175">
            <a:solidFill>
              <a:srgbClr val="231F20"/>
            </a:solidFill>
          </a:ln>
        </p:spPr>
        <p:txBody>
          <a:bodyPr wrap="square" lIns="0" tIns="0" rIns="0" bIns="0" rtlCol="0"/>
          <a:lstStyle/>
          <a:p>
            <a:endParaRPr/>
          </a:p>
        </p:txBody>
      </p:sp>
      <p:sp>
        <p:nvSpPr>
          <p:cNvPr id="450" name="object 450"/>
          <p:cNvSpPr/>
          <p:nvPr/>
        </p:nvSpPr>
        <p:spPr>
          <a:xfrm>
            <a:off x="4897588"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51" name="object 451"/>
          <p:cNvSpPr/>
          <p:nvPr/>
        </p:nvSpPr>
        <p:spPr>
          <a:xfrm>
            <a:off x="4897588" y="3533053"/>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52" name="object 452"/>
          <p:cNvSpPr/>
          <p:nvPr/>
        </p:nvSpPr>
        <p:spPr>
          <a:xfrm>
            <a:off x="4897589" y="3533047"/>
            <a:ext cx="22860" cy="22860"/>
          </a:xfrm>
          <a:custGeom>
            <a:avLst/>
            <a:gdLst/>
            <a:ahLst/>
            <a:cxnLst/>
            <a:rect l="l" t="t" r="r" b="b"/>
            <a:pathLst>
              <a:path w="22860" h="22860">
                <a:moveTo>
                  <a:pt x="22542" y="11277"/>
                </a:moveTo>
                <a:lnTo>
                  <a:pt x="11264" y="0"/>
                </a:lnTo>
                <a:lnTo>
                  <a:pt x="8356" y="457"/>
                </a:lnTo>
                <a:lnTo>
                  <a:pt x="0" y="11277"/>
                </a:lnTo>
                <a:lnTo>
                  <a:pt x="355" y="14211"/>
                </a:lnTo>
                <a:lnTo>
                  <a:pt x="11264" y="22542"/>
                </a:lnTo>
                <a:lnTo>
                  <a:pt x="14109" y="22174"/>
                </a:lnTo>
                <a:lnTo>
                  <a:pt x="22542" y="11277"/>
                </a:lnTo>
                <a:close/>
              </a:path>
            </a:pathLst>
          </a:custGeom>
          <a:ln w="3175">
            <a:solidFill>
              <a:srgbClr val="231F20"/>
            </a:solidFill>
          </a:ln>
        </p:spPr>
        <p:txBody>
          <a:bodyPr wrap="square" lIns="0" tIns="0" rIns="0" bIns="0" rtlCol="0"/>
          <a:lstStyle/>
          <a:p>
            <a:endParaRPr/>
          </a:p>
        </p:txBody>
      </p:sp>
      <p:sp>
        <p:nvSpPr>
          <p:cNvPr id="453" name="object 453"/>
          <p:cNvSpPr/>
          <p:nvPr/>
        </p:nvSpPr>
        <p:spPr>
          <a:xfrm>
            <a:off x="4900338" y="3535917"/>
            <a:ext cx="17145" cy="17145"/>
          </a:xfrm>
          <a:custGeom>
            <a:avLst/>
            <a:gdLst/>
            <a:ahLst/>
            <a:cxnLst/>
            <a:rect l="l" t="t" r="r" b="b"/>
            <a:pathLst>
              <a:path w="17145" h="17145">
                <a:moveTo>
                  <a:pt x="16967" y="8407"/>
                </a:moveTo>
                <a:lnTo>
                  <a:pt x="8534" y="0"/>
                </a:lnTo>
                <a:lnTo>
                  <a:pt x="5867" y="431"/>
                </a:lnTo>
                <a:lnTo>
                  <a:pt x="3556" y="1574"/>
                </a:lnTo>
                <a:lnTo>
                  <a:pt x="1676" y="3441"/>
                </a:lnTo>
                <a:lnTo>
                  <a:pt x="457" y="5842"/>
                </a:lnTo>
                <a:lnTo>
                  <a:pt x="0" y="8407"/>
                </a:lnTo>
                <a:lnTo>
                  <a:pt x="457" y="11074"/>
                </a:lnTo>
                <a:lnTo>
                  <a:pt x="1676" y="13385"/>
                </a:lnTo>
                <a:lnTo>
                  <a:pt x="3556" y="15227"/>
                </a:lnTo>
                <a:lnTo>
                  <a:pt x="5867" y="16484"/>
                </a:lnTo>
                <a:lnTo>
                  <a:pt x="8534" y="16916"/>
                </a:lnTo>
                <a:lnTo>
                  <a:pt x="11099" y="16484"/>
                </a:lnTo>
                <a:lnTo>
                  <a:pt x="13487" y="15227"/>
                </a:lnTo>
                <a:lnTo>
                  <a:pt x="15354" y="13385"/>
                </a:lnTo>
                <a:lnTo>
                  <a:pt x="16497" y="11074"/>
                </a:lnTo>
                <a:lnTo>
                  <a:pt x="16967" y="8407"/>
                </a:lnTo>
                <a:close/>
              </a:path>
            </a:pathLst>
          </a:custGeom>
          <a:ln w="3175">
            <a:solidFill>
              <a:srgbClr val="231F20"/>
            </a:solidFill>
          </a:ln>
        </p:spPr>
        <p:txBody>
          <a:bodyPr wrap="square" lIns="0" tIns="0" rIns="0" bIns="0" rtlCol="0"/>
          <a:lstStyle/>
          <a:p>
            <a:endParaRPr/>
          </a:p>
        </p:txBody>
      </p:sp>
      <p:sp>
        <p:nvSpPr>
          <p:cNvPr id="454" name="object 454"/>
          <p:cNvSpPr/>
          <p:nvPr/>
        </p:nvSpPr>
        <p:spPr>
          <a:xfrm>
            <a:off x="4920132"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55" name="object 455"/>
          <p:cNvSpPr/>
          <p:nvPr/>
        </p:nvSpPr>
        <p:spPr>
          <a:xfrm>
            <a:off x="4920132" y="3533053"/>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56" name="object 456"/>
          <p:cNvSpPr/>
          <p:nvPr/>
        </p:nvSpPr>
        <p:spPr>
          <a:xfrm>
            <a:off x="4922898"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57" name="object 457"/>
          <p:cNvSpPr/>
          <p:nvPr/>
        </p:nvSpPr>
        <p:spPr>
          <a:xfrm>
            <a:off x="4922898" y="3533053"/>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58" name="object 458"/>
          <p:cNvSpPr/>
          <p:nvPr/>
        </p:nvSpPr>
        <p:spPr>
          <a:xfrm>
            <a:off x="4922899" y="3533047"/>
            <a:ext cx="22860" cy="22860"/>
          </a:xfrm>
          <a:custGeom>
            <a:avLst/>
            <a:gdLst/>
            <a:ahLst/>
            <a:cxnLst/>
            <a:rect l="l" t="t" r="r" b="b"/>
            <a:pathLst>
              <a:path w="22860" h="22860">
                <a:moveTo>
                  <a:pt x="22529" y="11277"/>
                </a:moveTo>
                <a:lnTo>
                  <a:pt x="11239" y="0"/>
                </a:lnTo>
                <a:lnTo>
                  <a:pt x="8318" y="457"/>
                </a:lnTo>
                <a:lnTo>
                  <a:pt x="0" y="11277"/>
                </a:lnTo>
                <a:lnTo>
                  <a:pt x="431" y="14211"/>
                </a:lnTo>
                <a:lnTo>
                  <a:pt x="11239" y="22542"/>
                </a:lnTo>
                <a:lnTo>
                  <a:pt x="14173" y="22174"/>
                </a:lnTo>
                <a:lnTo>
                  <a:pt x="22529" y="11277"/>
                </a:lnTo>
                <a:close/>
              </a:path>
            </a:pathLst>
          </a:custGeom>
          <a:ln w="3175">
            <a:solidFill>
              <a:srgbClr val="231F20"/>
            </a:solidFill>
          </a:ln>
        </p:spPr>
        <p:txBody>
          <a:bodyPr wrap="square" lIns="0" tIns="0" rIns="0" bIns="0" rtlCol="0"/>
          <a:lstStyle/>
          <a:p>
            <a:endParaRPr/>
          </a:p>
        </p:txBody>
      </p:sp>
      <p:sp>
        <p:nvSpPr>
          <p:cNvPr id="459" name="object 459"/>
          <p:cNvSpPr/>
          <p:nvPr/>
        </p:nvSpPr>
        <p:spPr>
          <a:xfrm>
            <a:off x="4925721" y="3535917"/>
            <a:ext cx="17145" cy="17145"/>
          </a:xfrm>
          <a:custGeom>
            <a:avLst/>
            <a:gdLst/>
            <a:ahLst/>
            <a:cxnLst/>
            <a:rect l="l" t="t" r="r" b="b"/>
            <a:pathLst>
              <a:path w="17145" h="17145">
                <a:moveTo>
                  <a:pt x="16954" y="8407"/>
                </a:moveTo>
                <a:lnTo>
                  <a:pt x="8432" y="0"/>
                </a:lnTo>
                <a:lnTo>
                  <a:pt x="5854" y="431"/>
                </a:lnTo>
                <a:lnTo>
                  <a:pt x="3467" y="1574"/>
                </a:lnTo>
                <a:lnTo>
                  <a:pt x="1600" y="3441"/>
                </a:lnTo>
                <a:lnTo>
                  <a:pt x="431" y="5842"/>
                </a:lnTo>
                <a:lnTo>
                  <a:pt x="0" y="8407"/>
                </a:lnTo>
                <a:lnTo>
                  <a:pt x="431" y="11074"/>
                </a:lnTo>
                <a:lnTo>
                  <a:pt x="1600" y="13385"/>
                </a:lnTo>
                <a:lnTo>
                  <a:pt x="3467" y="15227"/>
                </a:lnTo>
                <a:lnTo>
                  <a:pt x="5854" y="16484"/>
                </a:lnTo>
                <a:lnTo>
                  <a:pt x="8432" y="16916"/>
                </a:lnTo>
                <a:lnTo>
                  <a:pt x="11087" y="16484"/>
                </a:lnTo>
                <a:lnTo>
                  <a:pt x="13411" y="15227"/>
                </a:lnTo>
                <a:lnTo>
                  <a:pt x="15252" y="13385"/>
                </a:lnTo>
                <a:lnTo>
                  <a:pt x="16497" y="11074"/>
                </a:lnTo>
                <a:lnTo>
                  <a:pt x="16954" y="8407"/>
                </a:lnTo>
                <a:close/>
              </a:path>
            </a:pathLst>
          </a:custGeom>
          <a:ln w="3175">
            <a:solidFill>
              <a:srgbClr val="231F20"/>
            </a:solidFill>
          </a:ln>
        </p:spPr>
        <p:txBody>
          <a:bodyPr wrap="square" lIns="0" tIns="0" rIns="0" bIns="0" rtlCol="0"/>
          <a:lstStyle/>
          <a:p>
            <a:endParaRPr/>
          </a:p>
        </p:txBody>
      </p:sp>
      <p:sp>
        <p:nvSpPr>
          <p:cNvPr id="460" name="object 460"/>
          <p:cNvSpPr/>
          <p:nvPr/>
        </p:nvSpPr>
        <p:spPr>
          <a:xfrm>
            <a:off x="4945429"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61" name="object 461"/>
          <p:cNvSpPr/>
          <p:nvPr/>
        </p:nvSpPr>
        <p:spPr>
          <a:xfrm>
            <a:off x="4945429" y="3533053"/>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62" name="object 462"/>
          <p:cNvSpPr/>
          <p:nvPr/>
        </p:nvSpPr>
        <p:spPr>
          <a:xfrm>
            <a:off x="4948257"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63" name="object 463"/>
          <p:cNvSpPr/>
          <p:nvPr/>
        </p:nvSpPr>
        <p:spPr>
          <a:xfrm>
            <a:off x="4948257" y="3533053"/>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64" name="object 464"/>
          <p:cNvSpPr/>
          <p:nvPr/>
        </p:nvSpPr>
        <p:spPr>
          <a:xfrm>
            <a:off x="4948252" y="3533047"/>
            <a:ext cx="22860" cy="22860"/>
          </a:xfrm>
          <a:custGeom>
            <a:avLst/>
            <a:gdLst/>
            <a:ahLst/>
            <a:cxnLst/>
            <a:rect l="l" t="t" r="r" b="b"/>
            <a:pathLst>
              <a:path w="22860" h="22860">
                <a:moveTo>
                  <a:pt x="22529" y="11277"/>
                </a:moveTo>
                <a:lnTo>
                  <a:pt x="11264" y="0"/>
                </a:lnTo>
                <a:lnTo>
                  <a:pt x="8356" y="457"/>
                </a:lnTo>
                <a:lnTo>
                  <a:pt x="0" y="11277"/>
                </a:lnTo>
                <a:lnTo>
                  <a:pt x="368" y="14211"/>
                </a:lnTo>
                <a:lnTo>
                  <a:pt x="11264" y="22542"/>
                </a:lnTo>
                <a:lnTo>
                  <a:pt x="14211" y="22174"/>
                </a:lnTo>
                <a:lnTo>
                  <a:pt x="22529" y="11277"/>
                </a:lnTo>
                <a:close/>
              </a:path>
            </a:pathLst>
          </a:custGeom>
          <a:ln w="3175">
            <a:solidFill>
              <a:srgbClr val="231F20"/>
            </a:solidFill>
          </a:ln>
        </p:spPr>
        <p:txBody>
          <a:bodyPr wrap="square" lIns="0" tIns="0" rIns="0" bIns="0" rtlCol="0"/>
          <a:lstStyle/>
          <a:p>
            <a:endParaRPr/>
          </a:p>
        </p:txBody>
      </p:sp>
      <p:sp>
        <p:nvSpPr>
          <p:cNvPr id="465" name="object 465"/>
          <p:cNvSpPr/>
          <p:nvPr/>
        </p:nvSpPr>
        <p:spPr>
          <a:xfrm>
            <a:off x="4951107" y="3535904"/>
            <a:ext cx="17145" cy="17145"/>
          </a:xfrm>
          <a:custGeom>
            <a:avLst/>
            <a:gdLst/>
            <a:ahLst/>
            <a:cxnLst/>
            <a:rect l="l" t="t" r="r" b="b"/>
            <a:pathLst>
              <a:path w="17145" h="17145">
                <a:moveTo>
                  <a:pt x="16852" y="8420"/>
                </a:moveTo>
                <a:lnTo>
                  <a:pt x="8420" y="0"/>
                </a:lnTo>
                <a:lnTo>
                  <a:pt x="5841" y="444"/>
                </a:lnTo>
                <a:lnTo>
                  <a:pt x="3454" y="1587"/>
                </a:lnTo>
                <a:lnTo>
                  <a:pt x="1587" y="3454"/>
                </a:lnTo>
                <a:lnTo>
                  <a:pt x="431" y="5854"/>
                </a:lnTo>
                <a:lnTo>
                  <a:pt x="0" y="8420"/>
                </a:lnTo>
                <a:lnTo>
                  <a:pt x="431" y="11087"/>
                </a:lnTo>
                <a:lnTo>
                  <a:pt x="1587" y="13398"/>
                </a:lnTo>
                <a:lnTo>
                  <a:pt x="3454" y="15240"/>
                </a:lnTo>
                <a:lnTo>
                  <a:pt x="5841" y="16484"/>
                </a:lnTo>
                <a:lnTo>
                  <a:pt x="8420" y="16929"/>
                </a:lnTo>
                <a:lnTo>
                  <a:pt x="11074" y="16484"/>
                </a:lnTo>
                <a:lnTo>
                  <a:pt x="13385" y="15240"/>
                </a:lnTo>
                <a:lnTo>
                  <a:pt x="15239" y="13398"/>
                </a:lnTo>
                <a:lnTo>
                  <a:pt x="16497" y="11087"/>
                </a:lnTo>
                <a:lnTo>
                  <a:pt x="16852" y="8420"/>
                </a:lnTo>
                <a:close/>
              </a:path>
            </a:pathLst>
          </a:custGeom>
          <a:ln w="3175">
            <a:solidFill>
              <a:srgbClr val="231F20"/>
            </a:solidFill>
          </a:ln>
        </p:spPr>
        <p:txBody>
          <a:bodyPr wrap="square" lIns="0" tIns="0" rIns="0" bIns="0" rtlCol="0"/>
          <a:lstStyle/>
          <a:p>
            <a:endParaRPr/>
          </a:p>
        </p:txBody>
      </p:sp>
      <p:sp>
        <p:nvSpPr>
          <p:cNvPr id="466" name="object 466"/>
          <p:cNvSpPr/>
          <p:nvPr/>
        </p:nvSpPr>
        <p:spPr>
          <a:xfrm>
            <a:off x="4970782"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67" name="object 467"/>
          <p:cNvSpPr/>
          <p:nvPr/>
        </p:nvSpPr>
        <p:spPr>
          <a:xfrm>
            <a:off x="4970782" y="3533052"/>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68" name="object 468"/>
          <p:cNvSpPr/>
          <p:nvPr/>
        </p:nvSpPr>
        <p:spPr>
          <a:xfrm>
            <a:off x="4970782" y="3533052"/>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69" name="object 469"/>
          <p:cNvSpPr/>
          <p:nvPr/>
        </p:nvSpPr>
        <p:spPr>
          <a:xfrm>
            <a:off x="4973634"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70" name="object 470"/>
          <p:cNvSpPr/>
          <p:nvPr/>
        </p:nvSpPr>
        <p:spPr>
          <a:xfrm>
            <a:off x="4973634" y="3533052"/>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71" name="object 471"/>
          <p:cNvSpPr/>
          <p:nvPr/>
        </p:nvSpPr>
        <p:spPr>
          <a:xfrm>
            <a:off x="4973634" y="3533052"/>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72" name="object 472"/>
          <p:cNvSpPr/>
          <p:nvPr/>
        </p:nvSpPr>
        <p:spPr>
          <a:xfrm>
            <a:off x="4897588" y="3533052"/>
            <a:ext cx="22860" cy="0"/>
          </a:xfrm>
          <a:custGeom>
            <a:avLst/>
            <a:gdLst/>
            <a:ahLst/>
            <a:cxnLst/>
            <a:rect l="l" t="t" r="r" b="b"/>
            <a:pathLst>
              <a:path w="22860">
                <a:moveTo>
                  <a:pt x="0" y="0"/>
                </a:moveTo>
                <a:lnTo>
                  <a:pt x="22542" y="0"/>
                </a:lnTo>
              </a:path>
            </a:pathLst>
          </a:custGeom>
          <a:ln w="3175">
            <a:solidFill>
              <a:srgbClr val="231F20"/>
            </a:solidFill>
          </a:ln>
        </p:spPr>
        <p:txBody>
          <a:bodyPr wrap="square" lIns="0" tIns="0" rIns="0" bIns="0" rtlCol="0"/>
          <a:lstStyle/>
          <a:p>
            <a:endParaRPr/>
          </a:p>
        </p:txBody>
      </p:sp>
      <p:sp>
        <p:nvSpPr>
          <p:cNvPr id="473" name="object 473"/>
          <p:cNvSpPr/>
          <p:nvPr/>
        </p:nvSpPr>
        <p:spPr>
          <a:xfrm>
            <a:off x="4922898" y="3533052"/>
            <a:ext cx="22860" cy="0"/>
          </a:xfrm>
          <a:custGeom>
            <a:avLst/>
            <a:gdLst/>
            <a:ahLst/>
            <a:cxnLst/>
            <a:rect l="l" t="t" r="r" b="b"/>
            <a:pathLst>
              <a:path w="22860">
                <a:moveTo>
                  <a:pt x="0" y="0"/>
                </a:moveTo>
                <a:lnTo>
                  <a:pt x="22529" y="0"/>
                </a:lnTo>
              </a:path>
            </a:pathLst>
          </a:custGeom>
          <a:ln w="3175">
            <a:solidFill>
              <a:srgbClr val="231F20"/>
            </a:solidFill>
          </a:ln>
        </p:spPr>
        <p:txBody>
          <a:bodyPr wrap="square" lIns="0" tIns="0" rIns="0" bIns="0" rtlCol="0"/>
          <a:lstStyle/>
          <a:p>
            <a:endParaRPr/>
          </a:p>
        </p:txBody>
      </p:sp>
      <p:sp>
        <p:nvSpPr>
          <p:cNvPr id="474" name="object 474"/>
          <p:cNvSpPr/>
          <p:nvPr/>
        </p:nvSpPr>
        <p:spPr>
          <a:xfrm>
            <a:off x="4948257" y="3533052"/>
            <a:ext cx="22860" cy="0"/>
          </a:xfrm>
          <a:custGeom>
            <a:avLst/>
            <a:gdLst/>
            <a:ahLst/>
            <a:cxnLst/>
            <a:rect l="l" t="t" r="r" b="b"/>
            <a:pathLst>
              <a:path w="22860">
                <a:moveTo>
                  <a:pt x="0" y="0"/>
                </a:moveTo>
                <a:lnTo>
                  <a:pt x="22517" y="0"/>
                </a:lnTo>
              </a:path>
            </a:pathLst>
          </a:custGeom>
          <a:ln w="3175">
            <a:solidFill>
              <a:srgbClr val="231F20"/>
            </a:solidFill>
          </a:ln>
        </p:spPr>
        <p:txBody>
          <a:bodyPr wrap="square" lIns="0" tIns="0" rIns="0" bIns="0" rtlCol="0"/>
          <a:lstStyle/>
          <a:p>
            <a:endParaRPr/>
          </a:p>
        </p:txBody>
      </p:sp>
      <p:sp>
        <p:nvSpPr>
          <p:cNvPr id="475" name="object 475"/>
          <p:cNvSpPr/>
          <p:nvPr/>
        </p:nvSpPr>
        <p:spPr>
          <a:xfrm>
            <a:off x="4973634" y="3533052"/>
            <a:ext cx="12065" cy="0"/>
          </a:xfrm>
          <a:custGeom>
            <a:avLst/>
            <a:gdLst/>
            <a:ahLst/>
            <a:cxnLst/>
            <a:rect l="l" t="t" r="r" b="b"/>
            <a:pathLst>
              <a:path w="12064">
                <a:moveTo>
                  <a:pt x="0" y="0"/>
                </a:moveTo>
                <a:lnTo>
                  <a:pt x="11696" y="0"/>
                </a:lnTo>
              </a:path>
            </a:pathLst>
          </a:custGeom>
          <a:ln w="3175">
            <a:solidFill>
              <a:srgbClr val="231F20"/>
            </a:solidFill>
          </a:ln>
        </p:spPr>
        <p:txBody>
          <a:bodyPr wrap="square" lIns="0" tIns="0" rIns="0" bIns="0" rtlCol="0"/>
          <a:lstStyle/>
          <a:p>
            <a:endParaRPr/>
          </a:p>
        </p:txBody>
      </p:sp>
      <p:sp>
        <p:nvSpPr>
          <p:cNvPr id="476" name="object 476"/>
          <p:cNvSpPr/>
          <p:nvPr/>
        </p:nvSpPr>
        <p:spPr>
          <a:xfrm>
            <a:off x="4897588" y="3530306"/>
            <a:ext cx="22860" cy="0"/>
          </a:xfrm>
          <a:custGeom>
            <a:avLst/>
            <a:gdLst/>
            <a:ahLst/>
            <a:cxnLst/>
            <a:rect l="l" t="t" r="r" b="b"/>
            <a:pathLst>
              <a:path w="22860">
                <a:moveTo>
                  <a:pt x="0" y="0"/>
                </a:moveTo>
                <a:lnTo>
                  <a:pt x="22542" y="0"/>
                </a:lnTo>
              </a:path>
            </a:pathLst>
          </a:custGeom>
          <a:ln w="3175">
            <a:solidFill>
              <a:srgbClr val="231F20"/>
            </a:solidFill>
          </a:ln>
        </p:spPr>
        <p:txBody>
          <a:bodyPr wrap="square" lIns="0" tIns="0" rIns="0" bIns="0" rtlCol="0"/>
          <a:lstStyle/>
          <a:p>
            <a:endParaRPr/>
          </a:p>
        </p:txBody>
      </p:sp>
      <p:sp>
        <p:nvSpPr>
          <p:cNvPr id="477" name="object 477"/>
          <p:cNvSpPr/>
          <p:nvPr/>
        </p:nvSpPr>
        <p:spPr>
          <a:xfrm>
            <a:off x="4922898" y="3530306"/>
            <a:ext cx="22860" cy="0"/>
          </a:xfrm>
          <a:custGeom>
            <a:avLst/>
            <a:gdLst/>
            <a:ahLst/>
            <a:cxnLst/>
            <a:rect l="l" t="t" r="r" b="b"/>
            <a:pathLst>
              <a:path w="22860">
                <a:moveTo>
                  <a:pt x="0" y="0"/>
                </a:moveTo>
                <a:lnTo>
                  <a:pt x="22529" y="0"/>
                </a:lnTo>
              </a:path>
            </a:pathLst>
          </a:custGeom>
          <a:ln w="3175">
            <a:solidFill>
              <a:srgbClr val="231F20"/>
            </a:solidFill>
          </a:ln>
        </p:spPr>
        <p:txBody>
          <a:bodyPr wrap="square" lIns="0" tIns="0" rIns="0" bIns="0" rtlCol="0"/>
          <a:lstStyle/>
          <a:p>
            <a:endParaRPr/>
          </a:p>
        </p:txBody>
      </p:sp>
      <p:sp>
        <p:nvSpPr>
          <p:cNvPr id="478" name="object 478"/>
          <p:cNvSpPr/>
          <p:nvPr/>
        </p:nvSpPr>
        <p:spPr>
          <a:xfrm>
            <a:off x="4948257" y="3530306"/>
            <a:ext cx="22860" cy="0"/>
          </a:xfrm>
          <a:custGeom>
            <a:avLst/>
            <a:gdLst/>
            <a:ahLst/>
            <a:cxnLst/>
            <a:rect l="l" t="t" r="r" b="b"/>
            <a:pathLst>
              <a:path w="22860">
                <a:moveTo>
                  <a:pt x="0" y="0"/>
                </a:moveTo>
                <a:lnTo>
                  <a:pt x="22517" y="0"/>
                </a:lnTo>
              </a:path>
            </a:pathLst>
          </a:custGeom>
          <a:ln w="3175">
            <a:solidFill>
              <a:srgbClr val="231F20"/>
            </a:solidFill>
          </a:ln>
        </p:spPr>
        <p:txBody>
          <a:bodyPr wrap="square" lIns="0" tIns="0" rIns="0" bIns="0" rtlCol="0"/>
          <a:lstStyle/>
          <a:p>
            <a:endParaRPr/>
          </a:p>
        </p:txBody>
      </p:sp>
      <p:sp>
        <p:nvSpPr>
          <p:cNvPr id="479" name="object 479"/>
          <p:cNvSpPr/>
          <p:nvPr/>
        </p:nvSpPr>
        <p:spPr>
          <a:xfrm>
            <a:off x="4973634" y="3530306"/>
            <a:ext cx="12065" cy="0"/>
          </a:xfrm>
          <a:custGeom>
            <a:avLst/>
            <a:gdLst/>
            <a:ahLst/>
            <a:cxnLst/>
            <a:rect l="l" t="t" r="r" b="b"/>
            <a:pathLst>
              <a:path w="12064">
                <a:moveTo>
                  <a:pt x="0" y="0"/>
                </a:moveTo>
                <a:lnTo>
                  <a:pt x="11696" y="0"/>
                </a:lnTo>
              </a:path>
            </a:pathLst>
          </a:custGeom>
          <a:ln w="3175">
            <a:solidFill>
              <a:srgbClr val="231F20"/>
            </a:solidFill>
          </a:ln>
        </p:spPr>
        <p:txBody>
          <a:bodyPr wrap="square" lIns="0" tIns="0" rIns="0" bIns="0" rtlCol="0"/>
          <a:lstStyle/>
          <a:p>
            <a:endParaRPr/>
          </a:p>
        </p:txBody>
      </p:sp>
      <p:sp>
        <p:nvSpPr>
          <p:cNvPr id="480" name="object 480"/>
          <p:cNvSpPr/>
          <p:nvPr/>
        </p:nvSpPr>
        <p:spPr>
          <a:xfrm>
            <a:off x="4821026" y="3542464"/>
            <a:ext cx="14604" cy="0"/>
          </a:xfrm>
          <a:custGeom>
            <a:avLst/>
            <a:gdLst/>
            <a:ahLst/>
            <a:cxnLst/>
            <a:rect l="l" t="t" r="r" b="b"/>
            <a:pathLst>
              <a:path w="14604">
                <a:moveTo>
                  <a:pt x="0" y="0"/>
                </a:moveTo>
                <a:lnTo>
                  <a:pt x="14554" y="0"/>
                </a:lnTo>
              </a:path>
            </a:pathLst>
          </a:custGeom>
          <a:ln w="3175">
            <a:solidFill>
              <a:srgbClr val="231F20"/>
            </a:solidFill>
          </a:ln>
        </p:spPr>
        <p:txBody>
          <a:bodyPr wrap="square" lIns="0" tIns="0" rIns="0" bIns="0" rtlCol="0"/>
          <a:lstStyle/>
          <a:p>
            <a:endParaRPr/>
          </a:p>
        </p:txBody>
      </p:sp>
      <p:sp>
        <p:nvSpPr>
          <p:cNvPr id="481" name="object 481"/>
          <p:cNvSpPr/>
          <p:nvPr/>
        </p:nvSpPr>
        <p:spPr>
          <a:xfrm>
            <a:off x="4821026" y="3539626"/>
            <a:ext cx="13970" cy="0"/>
          </a:xfrm>
          <a:custGeom>
            <a:avLst/>
            <a:gdLst/>
            <a:ahLst/>
            <a:cxnLst/>
            <a:rect l="l" t="t" r="r" b="b"/>
            <a:pathLst>
              <a:path w="13970">
                <a:moveTo>
                  <a:pt x="0" y="0"/>
                </a:moveTo>
                <a:lnTo>
                  <a:pt x="13754" y="0"/>
                </a:lnTo>
              </a:path>
            </a:pathLst>
          </a:custGeom>
          <a:ln w="3175">
            <a:solidFill>
              <a:srgbClr val="231F20"/>
            </a:solidFill>
          </a:ln>
        </p:spPr>
        <p:txBody>
          <a:bodyPr wrap="square" lIns="0" tIns="0" rIns="0" bIns="0" rtlCol="0"/>
          <a:lstStyle/>
          <a:p>
            <a:endParaRPr/>
          </a:p>
        </p:txBody>
      </p:sp>
      <p:sp>
        <p:nvSpPr>
          <p:cNvPr id="482" name="object 482"/>
          <p:cNvSpPr/>
          <p:nvPr/>
        </p:nvSpPr>
        <p:spPr>
          <a:xfrm>
            <a:off x="4832753" y="3542464"/>
            <a:ext cx="0" cy="13335"/>
          </a:xfrm>
          <a:custGeom>
            <a:avLst/>
            <a:gdLst/>
            <a:ahLst/>
            <a:cxnLst/>
            <a:rect l="l" t="t" r="r" b="b"/>
            <a:pathLst>
              <a:path h="13335">
                <a:moveTo>
                  <a:pt x="0" y="0"/>
                </a:moveTo>
                <a:lnTo>
                  <a:pt x="0" y="13119"/>
                </a:lnTo>
              </a:path>
            </a:pathLst>
          </a:custGeom>
          <a:ln w="3175">
            <a:solidFill>
              <a:srgbClr val="231F20"/>
            </a:solidFill>
          </a:ln>
        </p:spPr>
        <p:txBody>
          <a:bodyPr wrap="square" lIns="0" tIns="0" rIns="0" bIns="0" rtlCol="0"/>
          <a:lstStyle/>
          <a:p>
            <a:endParaRPr/>
          </a:p>
        </p:txBody>
      </p:sp>
      <p:sp>
        <p:nvSpPr>
          <p:cNvPr id="483" name="object 483"/>
          <p:cNvSpPr/>
          <p:nvPr/>
        </p:nvSpPr>
        <p:spPr>
          <a:xfrm>
            <a:off x="4835580" y="3542464"/>
            <a:ext cx="0" cy="13335"/>
          </a:xfrm>
          <a:custGeom>
            <a:avLst/>
            <a:gdLst/>
            <a:ahLst/>
            <a:cxnLst/>
            <a:rect l="l" t="t" r="r" b="b"/>
            <a:pathLst>
              <a:path h="13335">
                <a:moveTo>
                  <a:pt x="0" y="0"/>
                </a:moveTo>
                <a:lnTo>
                  <a:pt x="0" y="13119"/>
                </a:lnTo>
              </a:path>
            </a:pathLst>
          </a:custGeom>
          <a:ln w="3175">
            <a:solidFill>
              <a:srgbClr val="231F20"/>
            </a:solidFill>
          </a:ln>
        </p:spPr>
        <p:txBody>
          <a:bodyPr wrap="square" lIns="0" tIns="0" rIns="0" bIns="0" rtlCol="0"/>
          <a:lstStyle/>
          <a:p>
            <a:endParaRPr/>
          </a:p>
        </p:txBody>
      </p:sp>
      <p:sp>
        <p:nvSpPr>
          <p:cNvPr id="484" name="object 484"/>
          <p:cNvSpPr/>
          <p:nvPr/>
        </p:nvSpPr>
        <p:spPr>
          <a:xfrm>
            <a:off x="4869383" y="3519921"/>
            <a:ext cx="0" cy="36195"/>
          </a:xfrm>
          <a:custGeom>
            <a:avLst/>
            <a:gdLst/>
            <a:ahLst/>
            <a:cxnLst/>
            <a:rect l="l" t="t" r="r" b="b"/>
            <a:pathLst>
              <a:path h="36195">
                <a:moveTo>
                  <a:pt x="0" y="0"/>
                </a:moveTo>
                <a:lnTo>
                  <a:pt x="0" y="35661"/>
                </a:lnTo>
              </a:path>
            </a:pathLst>
          </a:custGeom>
          <a:ln w="3175">
            <a:solidFill>
              <a:srgbClr val="231F20"/>
            </a:solidFill>
          </a:ln>
        </p:spPr>
        <p:txBody>
          <a:bodyPr wrap="square" lIns="0" tIns="0" rIns="0" bIns="0" rtlCol="0"/>
          <a:lstStyle/>
          <a:p>
            <a:endParaRPr/>
          </a:p>
        </p:txBody>
      </p:sp>
      <p:sp>
        <p:nvSpPr>
          <p:cNvPr id="485" name="object 485"/>
          <p:cNvSpPr/>
          <p:nvPr/>
        </p:nvSpPr>
        <p:spPr>
          <a:xfrm>
            <a:off x="4872217" y="3519921"/>
            <a:ext cx="0" cy="10795"/>
          </a:xfrm>
          <a:custGeom>
            <a:avLst/>
            <a:gdLst/>
            <a:ahLst/>
            <a:cxnLst/>
            <a:rect l="l" t="t" r="r" b="b"/>
            <a:pathLst>
              <a:path h="10795">
                <a:moveTo>
                  <a:pt x="0" y="0"/>
                </a:moveTo>
                <a:lnTo>
                  <a:pt x="0" y="10388"/>
                </a:lnTo>
              </a:path>
            </a:pathLst>
          </a:custGeom>
          <a:ln w="3175">
            <a:solidFill>
              <a:srgbClr val="231F20"/>
            </a:solidFill>
          </a:ln>
        </p:spPr>
        <p:txBody>
          <a:bodyPr wrap="square" lIns="0" tIns="0" rIns="0" bIns="0" rtlCol="0"/>
          <a:lstStyle/>
          <a:p>
            <a:endParaRPr/>
          </a:p>
        </p:txBody>
      </p:sp>
      <p:sp>
        <p:nvSpPr>
          <p:cNvPr id="486" name="object 486"/>
          <p:cNvSpPr/>
          <p:nvPr/>
        </p:nvSpPr>
        <p:spPr>
          <a:xfrm>
            <a:off x="4872217" y="3533052"/>
            <a:ext cx="0" cy="22860"/>
          </a:xfrm>
          <a:custGeom>
            <a:avLst/>
            <a:gdLst/>
            <a:ahLst/>
            <a:cxnLst/>
            <a:rect l="l" t="t" r="r" b="b"/>
            <a:pathLst>
              <a:path h="22860">
                <a:moveTo>
                  <a:pt x="0" y="0"/>
                </a:moveTo>
                <a:lnTo>
                  <a:pt x="0" y="22529"/>
                </a:lnTo>
              </a:path>
            </a:pathLst>
          </a:custGeom>
          <a:ln w="3175">
            <a:solidFill>
              <a:srgbClr val="231F20"/>
            </a:solidFill>
          </a:ln>
        </p:spPr>
        <p:txBody>
          <a:bodyPr wrap="square" lIns="0" tIns="0" rIns="0" bIns="0" rtlCol="0"/>
          <a:lstStyle/>
          <a:p>
            <a:endParaRPr/>
          </a:p>
        </p:txBody>
      </p:sp>
      <p:sp>
        <p:nvSpPr>
          <p:cNvPr id="487" name="object 487"/>
          <p:cNvSpPr/>
          <p:nvPr/>
        </p:nvSpPr>
        <p:spPr>
          <a:xfrm>
            <a:off x="4872217" y="3533047"/>
            <a:ext cx="22860" cy="22860"/>
          </a:xfrm>
          <a:custGeom>
            <a:avLst/>
            <a:gdLst/>
            <a:ahLst/>
            <a:cxnLst/>
            <a:rect l="l" t="t" r="r" b="b"/>
            <a:pathLst>
              <a:path w="22860" h="22860">
                <a:moveTo>
                  <a:pt x="22542" y="11277"/>
                </a:moveTo>
                <a:lnTo>
                  <a:pt x="11264" y="0"/>
                </a:lnTo>
                <a:lnTo>
                  <a:pt x="8343" y="469"/>
                </a:lnTo>
                <a:lnTo>
                  <a:pt x="0" y="11277"/>
                </a:lnTo>
                <a:lnTo>
                  <a:pt x="355" y="14211"/>
                </a:lnTo>
                <a:lnTo>
                  <a:pt x="11264" y="22542"/>
                </a:lnTo>
                <a:lnTo>
                  <a:pt x="14198" y="22174"/>
                </a:lnTo>
                <a:lnTo>
                  <a:pt x="22542" y="11277"/>
                </a:lnTo>
                <a:close/>
              </a:path>
            </a:pathLst>
          </a:custGeom>
          <a:ln w="3175">
            <a:solidFill>
              <a:srgbClr val="231F20"/>
            </a:solidFill>
          </a:ln>
        </p:spPr>
        <p:txBody>
          <a:bodyPr wrap="square" lIns="0" tIns="0" rIns="0" bIns="0" rtlCol="0"/>
          <a:lstStyle/>
          <a:p>
            <a:endParaRPr/>
          </a:p>
        </p:txBody>
      </p:sp>
      <p:sp>
        <p:nvSpPr>
          <p:cNvPr id="488" name="object 488"/>
          <p:cNvSpPr/>
          <p:nvPr/>
        </p:nvSpPr>
        <p:spPr>
          <a:xfrm>
            <a:off x="4875055" y="3535917"/>
            <a:ext cx="17145" cy="17145"/>
          </a:xfrm>
          <a:custGeom>
            <a:avLst/>
            <a:gdLst/>
            <a:ahLst/>
            <a:cxnLst/>
            <a:rect l="l" t="t" r="r" b="b"/>
            <a:pathLst>
              <a:path w="17145" h="17145">
                <a:moveTo>
                  <a:pt x="16865" y="8407"/>
                </a:moveTo>
                <a:lnTo>
                  <a:pt x="8432" y="0"/>
                </a:lnTo>
                <a:lnTo>
                  <a:pt x="5791" y="431"/>
                </a:lnTo>
                <a:lnTo>
                  <a:pt x="3479" y="1574"/>
                </a:lnTo>
                <a:lnTo>
                  <a:pt x="1600" y="3441"/>
                </a:lnTo>
                <a:lnTo>
                  <a:pt x="368" y="5842"/>
                </a:lnTo>
                <a:lnTo>
                  <a:pt x="0" y="8407"/>
                </a:lnTo>
                <a:lnTo>
                  <a:pt x="368" y="11074"/>
                </a:lnTo>
                <a:lnTo>
                  <a:pt x="1600" y="13385"/>
                </a:lnTo>
                <a:lnTo>
                  <a:pt x="3479" y="15227"/>
                </a:lnTo>
                <a:lnTo>
                  <a:pt x="5791" y="16484"/>
                </a:lnTo>
                <a:lnTo>
                  <a:pt x="8432" y="16916"/>
                </a:lnTo>
                <a:lnTo>
                  <a:pt x="10998" y="16484"/>
                </a:lnTo>
                <a:lnTo>
                  <a:pt x="13385" y="15227"/>
                </a:lnTo>
                <a:lnTo>
                  <a:pt x="15265" y="13385"/>
                </a:lnTo>
                <a:lnTo>
                  <a:pt x="16408" y="11074"/>
                </a:lnTo>
                <a:lnTo>
                  <a:pt x="16865" y="8407"/>
                </a:lnTo>
                <a:close/>
              </a:path>
            </a:pathLst>
          </a:custGeom>
          <a:ln w="3175">
            <a:solidFill>
              <a:srgbClr val="231F20"/>
            </a:solidFill>
          </a:ln>
        </p:spPr>
        <p:txBody>
          <a:bodyPr wrap="square" lIns="0" tIns="0" rIns="0" bIns="0" rtlCol="0"/>
          <a:lstStyle/>
          <a:p>
            <a:endParaRPr/>
          </a:p>
        </p:txBody>
      </p:sp>
      <p:sp>
        <p:nvSpPr>
          <p:cNvPr id="489" name="object 489"/>
          <p:cNvSpPr/>
          <p:nvPr/>
        </p:nvSpPr>
        <p:spPr>
          <a:xfrm>
            <a:off x="4872217" y="3533052"/>
            <a:ext cx="22860" cy="0"/>
          </a:xfrm>
          <a:custGeom>
            <a:avLst/>
            <a:gdLst/>
            <a:ahLst/>
            <a:cxnLst/>
            <a:rect l="l" t="t" r="r" b="b"/>
            <a:pathLst>
              <a:path w="22860">
                <a:moveTo>
                  <a:pt x="0" y="0"/>
                </a:moveTo>
                <a:lnTo>
                  <a:pt x="22542" y="0"/>
                </a:lnTo>
              </a:path>
            </a:pathLst>
          </a:custGeom>
          <a:ln w="3175">
            <a:solidFill>
              <a:srgbClr val="231F20"/>
            </a:solidFill>
          </a:ln>
        </p:spPr>
        <p:txBody>
          <a:bodyPr wrap="square" lIns="0" tIns="0" rIns="0" bIns="0" rtlCol="0"/>
          <a:lstStyle/>
          <a:p>
            <a:endParaRPr/>
          </a:p>
        </p:txBody>
      </p:sp>
      <p:sp>
        <p:nvSpPr>
          <p:cNvPr id="490" name="object 490"/>
          <p:cNvSpPr/>
          <p:nvPr/>
        </p:nvSpPr>
        <p:spPr>
          <a:xfrm>
            <a:off x="4872217" y="3530306"/>
            <a:ext cx="22860" cy="0"/>
          </a:xfrm>
          <a:custGeom>
            <a:avLst/>
            <a:gdLst/>
            <a:ahLst/>
            <a:cxnLst/>
            <a:rect l="l" t="t" r="r" b="b"/>
            <a:pathLst>
              <a:path w="22860">
                <a:moveTo>
                  <a:pt x="0" y="0"/>
                </a:moveTo>
                <a:lnTo>
                  <a:pt x="22542" y="0"/>
                </a:lnTo>
              </a:path>
            </a:pathLst>
          </a:custGeom>
          <a:ln w="3175">
            <a:solidFill>
              <a:srgbClr val="231F20"/>
            </a:solidFill>
          </a:ln>
        </p:spPr>
        <p:txBody>
          <a:bodyPr wrap="square" lIns="0" tIns="0" rIns="0" bIns="0" rtlCol="0"/>
          <a:lstStyle/>
          <a:p>
            <a:endParaRPr/>
          </a:p>
        </p:txBody>
      </p:sp>
      <p:sp>
        <p:nvSpPr>
          <p:cNvPr id="491" name="object 491"/>
          <p:cNvSpPr/>
          <p:nvPr/>
        </p:nvSpPr>
        <p:spPr>
          <a:xfrm>
            <a:off x="4835575" y="3519921"/>
            <a:ext cx="34290" cy="22860"/>
          </a:xfrm>
          <a:custGeom>
            <a:avLst/>
            <a:gdLst/>
            <a:ahLst/>
            <a:cxnLst/>
            <a:rect l="l" t="t" r="r" b="b"/>
            <a:pathLst>
              <a:path w="34289" h="22860">
                <a:moveTo>
                  <a:pt x="33807" y="0"/>
                </a:moveTo>
                <a:lnTo>
                  <a:pt x="0" y="22542"/>
                </a:lnTo>
              </a:path>
            </a:pathLst>
          </a:custGeom>
          <a:ln w="3175">
            <a:solidFill>
              <a:srgbClr val="231F20"/>
            </a:solidFill>
          </a:ln>
        </p:spPr>
        <p:txBody>
          <a:bodyPr wrap="square" lIns="0" tIns="0" rIns="0" bIns="0" rtlCol="0"/>
          <a:lstStyle/>
          <a:p>
            <a:endParaRPr/>
          </a:p>
        </p:txBody>
      </p:sp>
      <p:sp>
        <p:nvSpPr>
          <p:cNvPr id="492" name="object 492"/>
          <p:cNvSpPr/>
          <p:nvPr/>
        </p:nvSpPr>
        <p:spPr>
          <a:xfrm>
            <a:off x="4834779" y="3517087"/>
            <a:ext cx="34290" cy="22860"/>
          </a:xfrm>
          <a:custGeom>
            <a:avLst/>
            <a:gdLst/>
            <a:ahLst/>
            <a:cxnLst/>
            <a:rect l="l" t="t" r="r" b="b"/>
            <a:pathLst>
              <a:path w="34289" h="22860">
                <a:moveTo>
                  <a:pt x="33718" y="0"/>
                </a:moveTo>
                <a:lnTo>
                  <a:pt x="0" y="22542"/>
                </a:lnTo>
              </a:path>
            </a:pathLst>
          </a:custGeom>
          <a:ln w="3175">
            <a:solidFill>
              <a:srgbClr val="231F20"/>
            </a:solidFill>
          </a:ln>
        </p:spPr>
        <p:txBody>
          <a:bodyPr wrap="square" lIns="0" tIns="0" rIns="0" bIns="0" rtlCol="0"/>
          <a:lstStyle/>
          <a:p>
            <a:endParaRPr/>
          </a:p>
        </p:txBody>
      </p:sp>
      <p:sp>
        <p:nvSpPr>
          <p:cNvPr id="493" name="object 493"/>
          <p:cNvSpPr/>
          <p:nvPr/>
        </p:nvSpPr>
        <p:spPr>
          <a:xfrm>
            <a:off x="4851114" y="3532165"/>
            <a:ext cx="0" cy="23495"/>
          </a:xfrm>
          <a:custGeom>
            <a:avLst/>
            <a:gdLst/>
            <a:ahLst/>
            <a:cxnLst/>
            <a:rect l="l" t="t" r="r" b="b"/>
            <a:pathLst>
              <a:path h="23495">
                <a:moveTo>
                  <a:pt x="0" y="23418"/>
                </a:moveTo>
                <a:lnTo>
                  <a:pt x="0" y="0"/>
                </a:lnTo>
              </a:path>
            </a:pathLst>
          </a:custGeom>
          <a:ln w="3175">
            <a:solidFill>
              <a:srgbClr val="231F20"/>
            </a:solidFill>
          </a:ln>
        </p:spPr>
        <p:txBody>
          <a:bodyPr wrap="square" lIns="0" tIns="0" rIns="0" bIns="0" rtlCol="0"/>
          <a:lstStyle/>
          <a:p>
            <a:endParaRPr/>
          </a:p>
        </p:txBody>
      </p:sp>
      <p:sp>
        <p:nvSpPr>
          <p:cNvPr id="494" name="object 494"/>
          <p:cNvSpPr/>
          <p:nvPr/>
        </p:nvSpPr>
        <p:spPr>
          <a:xfrm>
            <a:off x="4853868" y="3530311"/>
            <a:ext cx="0" cy="25400"/>
          </a:xfrm>
          <a:custGeom>
            <a:avLst/>
            <a:gdLst/>
            <a:ahLst/>
            <a:cxnLst/>
            <a:rect l="l" t="t" r="r" b="b"/>
            <a:pathLst>
              <a:path h="25400">
                <a:moveTo>
                  <a:pt x="0" y="25273"/>
                </a:moveTo>
                <a:lnTo>
                  <a:pt x="0" y="0"/>
                </a:lnTo>
              </a:path>
            </a:pathLst>
          </a:custGeom>
          <a:ln w="3175">
            <a:solidFill>
              <a:srgbClr val="231F20"/>
            </a:solidFill>
          </a:ln>
        </p:spPr>
        <p:txBody>
          <a:bodyPr wrap="square" lIns="0" tIns="0" rIns="0" bIns="0" rtlCol="0"/>
          <a:lstStyle/>
          <a:p>
            <a:endParaRPr/>
          </a:p>
        </p:txBody>
      </p:sp>
      <p:sp>
        <p:nvSpPr>
          <p:cNvPr id="495" name="object 495"/>
          <p:cNvSpPr/>
          <p:nvPr/>
        </p:nvSpPr>
        <p:spPr>
          <a:xfrm>
            <a:off x="2689442" y="2714603"/>
            <a:ext cx="69215" cy="854710"/>
          </a:xfrm>
          <a:custGeom>
            <a:avLst/>
            <a:gdLst/>
            <a:ahLst/>
            <a:cxnLst/>
            <a:rect l="l" t="t" r="r" b="b"/>
            <a:pathLst>
              <a:path w="69214" h="854710">
                <a:moveTo>
                  <a:pt x="61493" y="853440"/>
                </a:moveTo>
                <a:lnTo>
                  <a:pt x="7150" y="853440"/>
                </a:lnTo>
                <a:lnTo>
                  <a:pt x="6984" y="854710"/>
                </a:lnTo>
                <a:lnTo>
                  <a:pt x="61671" y="854710"/>
                </a:lnTo>
                <a:lnTo>
                  <a:pt x="61493" y="853440"/>
                </a:lnTo>
                <a:close/>
              </a:path>
              <a:path w="69214" h="854710">
                <a:moveTo>
                  <a:pt x="59702" y="840740"/>
                </a:moveTo>
                <a:lnTo>
                  <a:pt x="8953" y="840740"/>
                </a:lnTo>
                <a:lnTo>
                  <a:pt x="8953" y="853440"/>
                </a:lnTo>
                <a:lnTo>
                  <a:pt x="59702" y="853440"/>
                </a:lnTo>
                <a:lnTo>
                  <a:pt x="59702" y="840740"/>
                </a:lnTo>
                <a:close/>
              </a:path>
              <a:path w="69214" h="854710">
                <a:moveTo>
                  <a:pt x="61671" y="839470"/>
                </a:moveTo>
                <a:lnTo>
                  <a:pt x="6984" y="839470"/>
                </a:lnTo>
                <a:lnTo>
                  <a:pt x="7150" y="840740"/>
                </a:lnTo>
                <a:lnTo>
                  <a:pt x="61493" y="840740"/>
                </a:lnTo>
                <a:lnTo>
                  <a:pt x="61671" y="839470"/>
                </a:lnTo>
                <a:close/>
              </a:path>
              <a:path w="69214" h="854710">
                <a:moveTo>
                  <a:pt x="51282" y="784860"/>
                </a:moveTo>
                <a:lnTo>
                  <a:pt x="17360" y="784860"/>
                </a:lnTo>
                <a:lnTo>
                  <a:pt x="17284" y="803910"/>
                </a:lnTo>
                <a:lnTo>
                  <a:pt x="16916" y="808990"/>
                </a:lnTo>
                <a:lnTo>
                  <a:pt x="13779" y="826770"/>
                </a:lnTo>
                <a:lnTo>
                  <a:pt x="12788" y="830580"/>
                </a:lnTo>
                <a:lnTo>
                  <a:pt x="11810" y="833120"/>
                </a:lnTo>
                <a:lnTo>
                  <a:pt x="10655" y="835660"/>
                </a:lnTo>
                <a:lnTo>
                  <a:pt x="9486" y="839470"/>
                </a:lnTo>
                <a:lnTo>
                  <a:pt x="59181" y="839470"/>
                </a:lnTo>
                <a:lnTo>
                  <a:pt x="58000" y="835660"/>
                </a:lnTo>
                <a:lnTo>
                  <a:pt x="56832" y="833120"/>
                </a:lnTo>
                <a:lnTo>
                  <a:pt x="54063" y="824230"/>
                </a:lnTo>
                <a:lnTo>
                  <a:pt x="51401" y="803910"/>
                </a:lnTo>
                <a:lnTo>
                  <a:pt x="51282" y="784860"/>
                </a:lnTo>
                <a:close/>
              </a:path>
              <a:path w="69214" h="854710">
                <a:moveTo>
                  <a:pt x="51854" y="783590"/>
                </a:moveTo>
                <a:lnTo>
                  <a:pt x="16738" y="783590"/>
                </a:lnTo>
                <a:lnTo>
                  <a:pt x="16916" y="784860"/>
                </a:lnTo>
                <a:lnTo>
                  <a:pt x="51739" y="784860"/>
                </a:lnTo>
                <a:lnTo>
                  <a:pt x="51854" y="783590"/>
                </a:lnTo>
                <a:close/>
              </a:path>
              <a:path w="69214" h="854710">
                <a:moveTo>
                  <a:pt x="52450" y="782320"/>
                </a:moveTo>
                <a:lnTo>
                  <a:pt x="16179" y="782320"/>
                </a:lnTo>
                <a:lnTo>
                  <a:pt x="16179" y="783590"/>
                </a:lnTo>
                <a:lnTo>
                  <a:pt x="52450" y="783590"/>
                </a:lnTo>
                <a:lnTo>
                  <a:pt x="52450" y="782320"/>
                </a:lnTo>
                <a:close/>
              </a:path>
              <a:path w="69214" h="854710">
                <a:moveTo>
                  <a:pt x="52806" y="778510"/>
                </a:moveTo>
                <a:lnTo>
                  <a:pt x="15836" y="778510"/>
                </a:lnTo>
                <a:lnTo>
                  <a:pt x="15570" y="779780"/>
                </a:lnTo>
                <a:lnTo>
                  <a:pt x="15659" y="781050"/>
                </a:lnTo>
                <a:lnTo>
                  <a:pt x="16027" y="782320"/>
                </a:lnTo>
                <a:lnTo>
                  <a:pt x="52628" y="782320"/>
                </a:lnTo>
                <a:lnTo>
                  <a:pt x="52997" y="781050"/>
                </a:lnTo>
                <a:lnTo>
                  <a:pt x="53073" y="779780"/>
                </a:lnTo>
                <a:lnTo>
                  <a:pt x="52806" y="778510"/>
                </a:lnTo>
                <a:close/>
              </a:path>
              <a:path w="69214" h="854710">
                <a:moveTo>
                  <a:pt x="51460" y="777240"/>
                </a:moveTo>
                <a:lnTo>
                  <a:pt x="17183" y="777240"/>
                </a:lnTo>
                <a:lnTo>
                  <a:pt x="16382" y="778510"/>
                </a:lnTo>
                <a:lnTo>
                  <a:pt x="52273" y="778510"/>
                </a:lnTo>
                <a:lnTo>
                  <a:pt x="51460" y="777240"/>
                </a:lnTo>
                <a:close/>
              </a:path>
              <a:path w="69214" h="854710">
                <a:moveTo>
                  <a:pt x="48691" y="775970"/>
                </a:moveTo>
                <a:lnTo>
                  <a:pt x="19951" y="775970"/>
                </a:lnTo>
                <a:lnTo>
                  <a:pt x="17094" y="777240"/>
                </a:lnTo>
                <a:lnTo>
                  <a:pt x="51536" y="777240"/>
                </a:lnTo>
                <a:lnTo>
                  <a:pt x="48691" y="775970"/>
                </a:lnTo>
                <a:close/>
              </a:path>
              <a:path w="69214" h="854710">
                <a:moveTo>
                  <a:pt x="42786" y="160020"/>
                </a:moveTo>
                <a:lnTo>
                  <a:pt x="25857" y="160020"/>
                </a:lnTo>
                <a:lnTo>
                  <a:pt x="23571" y="450850"/>
                </a:lnTo>
                <a:lnTo>
                  <a:pt x="21056" y="775970"/>
                </a:lnTo>
                <a:lnTo>
                  <a:pt x="47599" y="775970"/>
                </a:lnTo>
                <a:lnTo>
                  <a:pt x="42786" y="160020"/>
                </a:lnTo>
                <a:close/>
              </a:path>
              <a:path w="69214" h="854710">
                <a:moveTo>
                  <a:pt x="43789" y="157480"/>
                </a:moveTo>
                <a:lnTo>
                  <a:pt x="24841" y="157480"/>
                </a:lnTo>
                <a:lnTo>
                  <a:pt x="24612" y="158750"/>
                </a:lnTo>
                <a:lnTo>
                  <a:pt x="24815" y="160020"/>
                </a:lnTo>
                <a:lnTo>
                  <a:pt x="43827" y="160020"/>
                </a:lnTo>
                <a:lnTo>
                  <a:pt x="43941" y="158750"/>
                </a:lnTo>
                <a:lnTo>
                  <a:pt x="43789" y="157480"/>
                </a:lnTo>
                <a:close/>
              </a:path>
              <a:path w="69214" h="854710">
                <a:moveTo>
                  <a:pt x="44856" y="153670"/>
                </a:moveTo>
                <a:lnTo>
                  <a:pt x="23774" y="153670"/>
                </a:lnTo>
                <a:lnTo>
                  <a:pt x="23774" y="156210"/>
                </a:lnTo>
                <a:lnTo>
                  <a:pt x="24358" y="157480"/>
                </a:lnTo>
                <a:lnTo>
                  <a:pt x="44284" y="157480"/>
                </a:lnTo>
                <a:lnTo>
                  <a:pt x="44856" y="156210"/>
                </a:lnTo>
                <a:lnTo>
                  <a:pt x="44856" y="153670"/>
                </a:lnTo>
                <a:close/>
              </a:path>
              <a:path w="69214" h="854710">
                <a:moveTo>
                  <a:pt x="46964" y="129540"/>
                </a:moveTo>
                <a:lnTo>
                  <a:pt x="21678" y="129540"/>
                </a:lnTo>
                <a:lnTo>
                  <a:pt x="25222" y="153670"/>
                </a:lnTo>
                <a:lnTo>
                  <a:pt x="43421" y="153670"/>
                </a:lnTo>
                <a:lnTo>
                  <a:pt x="46964" y="129540"/>
                </a:lnTo>
                <a:close/>
              </a:path>
              <a:path w="69214" h="854710">
                <a:moveTo>
                  <a:pt x="49453" y="125730"/>
                </a:moveTo>
                <a:lnTo>
                  <a:pt x="19189" y="125730"/>
                </a:lnTo>
                <a:lnTo>
                  <a:pt x="19189" y="128270"/>
                </a:lnTo>
                <a:lnTo>
                  <a:pt x="19875" y="129540"/>
                </a:lnTo>
                <a:lnTo>
                  <a:pt x="48767" y="129540"/>
                </a:lnTo>
                <a:lnTo>
                  <a:pt x="49453" y="128270"/>
                </a:lnTo>
                <a:lnTo>
                  <a:pt x="49453" y="125730"/>
                </a:lnTo>
                <a:close/>
              </a:path>
              <a:path w="69214" h="854710">
                <a:moveTo>
                  <a:pt x="47764" y="124460"/>
                </a:moveTo>
                <a:lnTo>
                  <a:pt x="20878" y="124460"/>
                </a:lnTo>
                <a:lnTo>
                  <a:pt x="19875" y="125730"/>
                </a:lnTo>
                <a:lnTo>
                  <a:pt x="48767" y="125730"/>
                </a:lnTo>
                <a:lnTo>
                  <a:pt x="47764" y="124460"/>
                </a:lnTo>
                <a:close/>
              </a:path>
              <a:path w="69214" h="854710">
                <a:moveTo>
                  <a:pt x="49529" y="123190"/>
                </a:moveTo>
                <a:lnTo>
                  <a:pt x="18999" y="123190"/>
                </a:lnTo>
                <a:lnTo>
                  <a:pt x="18935" y="124460"/>
                </a:lnTo>
                <a:lnTo>
                  <a:pt x="49733" y="124460"/>
                </a:lnTo>
                <a:lnTo>
                  <a:pt x="49529" y="123190"/>
                </a:lnTo>
                <a:close/>
              </a:path>
              <a:path w="69214" h="854710">
                <a:moveTo>
                  <a:pt x="50952" y="114300"/>
                </a:moveTo>
                <a:lnTo>
                  <a:pt x="17716" y="114300"/>
                </a:lnTo>
                <a:lnTo>
                  <a:pt x="20053" y="116840"/>
                </a:lnTo>
                <a:lnTo>
                  <a:pt x="20891" y="119380"/>
                </a:lnTo>
                <a:lnTo>
                  <a:pt x="19799" y="123190"/>
                </a:lnTo>
                <a:lnTo>
                  <a:pt x="48856" y="123190"/>
                </a:lnTo>
                <a:lnTo>
                  <a:pt x="47764" y="119380"/>
                </a:lnTo>
                <a:lnTo>
                  <a:pt x="48590" y="116840"/>
                </a:lnTo>
                <a:lnTo>
                  <a:pt x="50952" y="114300"/>
                </a:lnTo>
                <a:close/>
              </a:path>
              <a:path w="69214" h="854710">
                <a:moveTo>
                  <a:pt x="52158" y="113030"/>
                </a:moveTo>
                <a:lnTo>
                  <a:pt x="16497" y="113030"/>
                </a:lnTo>
                <a:lnTo>
                  <a:pt x="17081" y="114300"/>
                </a:lnTo>
                <a:lnTo>
                  <a:pt x="51574" y="114300"/>
                </a:lnTo>
                <a:lnTo>
                  <a:pt x="52158" y="113030"/>
                </a:lnTo>
                <a:close/>
              </a:path>
              <a:path w="69214" h="854710">
                <a:moveTo>
                  <a:pt x="51015" y="107950"/>
                </a:moveTo>
                <a:lnTo>
                  <a:pt x="17627" y="107950"/>
                </a:lnTo>
                <a:lnTo>
                  <a:pt x="15874" y="111760"/>
                </a:lnTo>
                <a:lnTo>
                  <a:pt x="16128" y="113030"/>
                </a:lnTo>
                <a:lnTo>
                  <a:pt x="52514" y="113030"/>
                </a:lnTo>
                <a:lnTo>
                  <a:pt x="52768" y="111760"/>
                </a:lnTo>
                <a:lnTo>
                  <a:pt x="51015" y="107950"/>
                </a:lnTo>
                <a:close/>
              </a:path>
              <a:path w="69214" h="854710">
                <a:moveTo>
                  <a:pt x="51854" y="106680"/>
                </a:moveTo>
                <a:lnTo>
                  <a:pt x="16789" y="106680"/>
                </a:lnTo>
                <a:lnTo>
                  <a:pt x="16916" y="107950"/>
                </a:lnTo>
                <a:lnTo>
                  <a:pt x="51752" y="107950"/>
                </a:lnTo>
                <a:lnTo>
                  <a:pt x="51854" y="106680"/>
                </a:lnTo>
                <a:close/>
              </a:path>
              <a:path w="69214" h="854710">
                <a:moveTo>
                  <a:pt x="68656" y="44450"/>
                </a:moveTo>
                <a:lnTo>
                  <a:pt x="0" y="44450"/>
                </a:lnTo>
                <a:lnTo>
                  <a:pt x="1498" y="48260"/>
                </a:lnTo>
                <a:lnTo>
                  <a:pt x="177" y="55880"/>
                </a:lnTo>
                <a:lnTo>
                  <a:pt x="774" y="64770"/>
                </a:lnTo>
                <a:lnTo>
                  <a:pt x="6067" y="81280"/>
                </a:lnTo>
                <a:lnTo>
                  <a:pt x="9293" y="88900"/>
                </a:lnTo>
                <a:lnTo>
                  <a:pt x="12894" y="97790"/>
                </a:lnTo>
                <a:lnTo>
                  <a:pt x="16865" y="105410"/>
                </a:lnTo>
                <a:lnTo>
                  <a:pt x="16865" y="106680"/>
                </a:lnTo>
                <a:lnTo>
                  <a:pt x="51803" y="106680"/>
                </a:lnTo>
                <a:lnTo>
                  <a:pt x="51803" y="105410"/>
                </a:lnTo>
                <a:lnTo>
                  <a:pt x="55766" y="97790"/>
                </a:lnTo>
                <a:lnTo>
                  <a:pt x="59364" y="88900"/>
                </a:lnTo>
                <a:lnTo>
                  <a:pt x="62588" y="81280"/>
                </a:lnTo>
                <a:lnTo>
                  <a:pt x="67881" y="64770"/>
                </a:lnTo>
                <a:lnTo>
                  <a:pt x="68465" y="55880"/>
                </a:lnTo>
                <a:lnTo>
                  <a:pt x="67157" y="48260"/>
                </a:lnTo>
                <a:lnTo>
                  <a:pt x="68656" y="44450"/>
                </a:lnTo>
                <a:close/>
              </a:path>
              <a:path w="69214" h="854710">
                <a:moveTo>
                  <a:pt x="1346" y="36830"/>
                </a:moveTo>
                <a:lnTo>
                  <a:pt x="888" y="38100"/>
                </a:lnTo>
                <a:lnTo>
                  <a:pt x="1435" y="39370"/>
                </a:lnTo>
                <a:lnTo>
                  <a:pt x="1155" y="41910"/>
                </a:lnTo>
                <a:lnTo>
                  <a:pt x="88" y="43180"/>
                </a:lnTo>
                <a:lnTo>
                  <a:pt x="241" y="44450"/>
                </a:lnTo>
                <a:lnTo>
                  <a:pt x="68414" y="44450"/>
                </a:lnTo>
                <a:lnTo>
                  <a:pt x="68567" y="43180"/>
                </a:lnTo>
                <a:lnTo>
                  <a:pt x="67500" y="41910"/>
                </a:lnTo>
                <a:lnTo>
                  <a:pt x="3530" y="41910"/>
                </a:lnTo>
                <a:lnTo>
                  <a:pt x="1346" y="36830"/>
                </a:lnTo>
                <a:close/>
              </a:path>
              <a:path w="69214" h="854710">
                <a:moveTo>
                  <a:pt x="63944" y="40640"/>
                </a:moveTo>
                <a:lnTo>
                  <a:pt x="4711" y="40640"/>
                </a:lnTo>
                <a:lnTo>
                  <a:pt x="4368" y="41910"/>
                </a:lnTo>
                <a:lnTo>
                  <a:pt x="64287" y="41910"/>
                </a:lnTo>
                <a:lnTo>
                  <a:pt x="63944" y="40640"/>
                </a:lnTo>
                <a:close/>
              </a:path>
              <a:path w="69214" h="854710">
                <a:moveTo>
                  <a:pt x="67309" y="36830"/>
                </a:moveTo>
                <a:lnTo>
                  <a:pt x="65112" y="41910"/>
                </a:lnTo>
                <a:lnTo>
                  <a:pt x="67500" y="41910"/>
                </a:lnTo>
                <a:lnTo>
                  <a:pt x="67208" y="39370"/>
                </a:lnTo>
                <a:lnTo>
                  <a:pt x="67779" y="38100"/>
                </a:lnTo>
                <a:lnTo>
                  <a:pt x="67309" y="36830"/>
                </a:lnTo>
                <a:close/>
              </a:path>
              <a:path w="69214" h="854710">
                <a:moveTo>
                  <a:pt x="65074" y="38100"/>
                </a:moveTo>
                <a:lnTo>
                  <a:pt x="3581" y="38100"/>
                </a:lnTo>
                <a:lnTo>
                  <a:pt x="3467" y="39370"/>
                </a:lnTo>
                <a:lnTo>
                  <a:pt x="3771" y="40640"/>
                </a:lnTo>
                <a:lnTo>
                  <a:pt x="64884" y="40640"/>
                </a:lnTo>
                <a:lnTo>
                  <a:pt x="65189" y="39370"/>
                </a:lnTo>
                <a:lnTo>
                  <a:pt x="65074" y="38100"/>
                </a:lnTo>
                <a:close/>
              </a:path>
              <a:path w="69214" h="854710">
                <a:moveTo>
                  <a:pt x="64236" y="36830"/>
                </a:moveTo>
                <a:lnTo>
                  <a:pt x="4419" y="36830"/>
                </a:lnTo>
                <a:lnTo>
                  <a:pt x="3936" y="38100"/>
                </a:lnTo>
                <a:lnTo>
                  <a:pt x="64706" y="38100"/>
                </a:lnTo>
                <a:lnTo>
                  <a:pt x="64236" y="36830"/>
                </a:lnTo>
                <a:close/>
              </a:path>
              <a:path w="69214" h="854710">
                <a:moveTo>
                  <a:pt x="61594" y="35560"/>
                </a:moveTo>
                <a:lnTo>
                  <a:pt x="7061" y="35560"/>
                </a:lnTo>
                <a:lnTo>
                  <a:pt x="6553" y="36830"/>
                </a:lnTo>
                <a:lnTo>
                  <a:pt x="62102" y="36830"/>
                </a:lnTo>
                <a:lnTo>
                  <a:pt x="61594" y="35560"/>
                </a:lnTo>
                <a:close/>
              </a:path>
              <a:path w="69214" h="854710">
                <a:moveTo>
                  <a:pt x="49695" y="22860"/>
                </a:moveTo>
                <a:lnTo>
                  <a:pt x="18961" y="22860"/>
                </a:lnTo>
                <a:lnTo>
                  <a:pt x="14312" y="26670"/>
                </a:lnTo>
                <a:lnTo>
                  <a:pt x="10299" y="30480"/>
                </a:lnTo>
                <a:lnTo>
                  <a:pt x="7213" y="35560"/>
                </a:lnTo>
                <a:lnTo>
                  <a:pt x="61429" y="35560"/>
                </a:lnTo>
                <a:lnTo>
                  <a:pt x="58356" y="30480"/>
                </a:lnTo>
                <a:lnTo>
                  <a:pt x="54343" y="26670"/>
                </a:lnTo>
                <a:lnTo>
                  <a:pt x="49695" y="22860"/>
                </a:lnTo>
                <a:close/>
              </a:path>
              <a:path w="69214" h="854710">
                <a:moveTo>
                  <a:pt x="50228" y="19050"/>
                </a:moveTo>
                <a:lnTo>
                  <a:pt x="18427" y="19050"/>
                </a:lnTo>
                <a:lnTo>
                  <a:pt x="18427" y="22860"/>
                </a:lnTo>
                <a:lnTo>
                  <a:pt x="50228" y="22860"/>
                </a:lnTo>
                <a:lnTo>
                  <a:pt x="50228" y="19050"/>
                </a:lnTo>
                <a:close/>
              </a:path>
              <a:path w="69214" h="854710">
                <a:moveTo>
                  <a:pt x="50164" y="17780"/>
                </a:moveTo>
                <a:lnTo>
                  <a:pt x="18503" y="17780"/>
                </a:lnTo>
                <a:lnTo>
                  <a:pt x="18503" y="19050"/>
                </a:lnTo>
                <a:lnTo>
                  <a:pt x="50164" y="19050"/>
                </a:lnTo>
                <a:lnTo>
                  <a:pt x="50164" y="17780"/>
                </a:lnTo>
                <a:close/>
              </a:path>
              <a:path w="69214" h="854710">
                <a:moveTo>
                  <a:pt x="41782" y="15240"/>
                </a:moveTo>
                <a:lnTo>
                  <a:pt x="26873" y="15240"/>
                </a:lnTo>
                <a:lnTo>
                  <a:pt x="23609" y="16510"/>
                </a:lnTo>
                <a:lnTo>
                  <a:pt x="20535" y="17780"/>
                </a:lnTo>
                <a:lnTo>
                  <a:pt x="48120" y="17780"/>
                </a:lnTo>
                <a:lnTo>
                  <a:pt x="45046" y="16510"/>
                </a:lnTo>
                <a:lnTo>
                  <a:pt x="41782" y="15240"/>
                </a:lnTo>
                <a:close/>
              </a:path>
              <a:path w="69214" h="854710">
                <a:moveTo>
                  <a:pt x="38480" y="13970"/>
                </a:moveTo>
                <a:lnTo>
                  <a:pt x="30162" y="13970"/>
                </a:lnTo>
                <a:lnTo>
                  <a:pt x="30251" y="15240"/>
                </a:lnTo>
                <a:lnTo>
                  <a:pt x="38404" y="15240"/>
                </a:lnTo>
                <a:lnTo>
                  <a:pt x="38480" y="13970"/>
                </a:lnTo>
                <a:close/>
              </a:path>
              <a:path w="69214" h="854710">
                <a:moveTo>
                  <a:pt x="35991" y="12700"/>
                </a:moveTo>
                <a:lnTo>
                  <a:pt x="32664" y="12700"/>
                </a:lnTo>
                <a:lnTo>
                  <a:pt x="32626" y="13970"/>
                </a:lnTo>
                <a:lnTo>
                  <a:pt x="36029" y="13970"/>
                </a:lnTo>
                <a:lnTo>
                  <a:pt x="35991" y="12700"/>
                </a:lnTo>
                <a:close/>
              </a:path>
              <a:path w="69214" h="854710">
                <a:moveTo>
                  <a:pt x="39166" y="10160"/>
                </a:moveTo>
                <a:lnTo>
                  <a:pt x="29489" y="10160"/>
                </a:lnTo>
                <a:lnTo>
                  <a:pt x="29946" y="11430"/>
                </a:lnTo>
                <a:lnTo>
                  <a:pt x="30175" y="12700"/>
                </a:lnTo>
                <a:lnTo>
                  <a:pt x="38480" y="12700"/>
                </a:lnTo>
                <a:lnTo>
                  <a:pt x="38696" y="11430"/>
                </a:lnTo>
                <a:lnTo>
                  <a:pt x="39166" y="10160"/>
                </a:lnTo>
                <a:close/>
              </a:path>
              <a:path w="69214" h="854710">
                <a:moveTo>
                  <a:pt x="29629" y="8890"/>
                </a:moveTo>
                <a:lnTo>
                  <a:pt x="27825" y="8890"/>
                </a:lnTo>
                <a:lnTo>
                  <a:pt x="28727" y="10160"/>
                </a:lnTo>
                <a:lnTo>
                  <a:pt x="30479" y="10160"/>
                </a:lnTo>
                <a:lnTo>
                  <a:pt x="29629" y="8890"/>
                </a:lnTo>
                <a:close/>
              </a:path>
              <a:path w="69214" h="854710">
                <a:moveTo>
                  <a:pt x="37388" y="2540"/>
                </a:moveTo>
                <a:lnTo>
                  <a:pt x="31267" y="2540"/>
                </a:lnTo>
                <a:lnTo>
                  <a:pt x="30251" y="5080"/>
                </a:lnTo>
                <a:lnTo>
                  <a:pt x="29984" y="7620"/>
                </a:lnTo>
                <a:lnTo>
                  <a:pt x="30479" y="10160"/>
                </a:lnTo>
                <a:lnTo>
                  <a:pt x="38163" y="10160"/>
                </a:lnTo>
                <a:lnTo>
                  <a:pt x="38671" y="7620"/>
                </a:lnTo>
                <a:lnTo>
                  <a:pt x="38404" y="5080"/>
                </a:lnTo>
                <a:lnTo>
                  <a:pt x="37388" y="2540"/>
                </a:lnTo>
                <a:close/>
              </a:path>
              <a:path w="69214" h="854710">
                <a:moveTo>
                  <a:pt x="40817" y="8890"/>
                </a:moveTo>
                <a:lnTo>
                  <a:pt x="39027" y="8890"/>
                </a:lnTo>
                <a:lnTo>
                  <a:pt x="38163" y="10160"/>
                </a:lnTo>
                <a:lnTo>
                  <a:pt x="39916" y="10160"/>
                </a:lnTo>
                <a:lnTo>
                  <a:pt x="40817" y="8890"/>
                </a:lnTo>
                <a:close/>
              </a:path>
              <a:path w="69214" h="854710">
                <a:moveTo>
                  <a:pt x="35979" y="1270"/>
                </a:moveTo>
                <a:lnTo>
                  <a:pt x="32677" y="1270"/>
                </a:lnTo>
                <a:lnTo>
                  <a:pt x="31902" y="2540"/>
                </a:lnTo>
                <a:lnTo>
                  <a:pt x="36753" y="2540"/>
                </a:lnTo>
                <a:lnTo>
                  <a:pt x="35979" y="1270"/>
                </a:lnTo>
                <a:close/>
              </a:path>
              <a:path w="69214" h="854710">
                <a:moveTo>
                  <a:pt x="34328" y="0"/>
                </a:moveTo>
                <a:lnTo>
                  <a:pt x="34251" y="1270"/>
                </a:lnTo>
                <a:lnTo>
                  <a:pt x="34391" y="1270"/>
                </a:lnTo>
                <a:lnTo>
                  <a:pt x="34328" y="0"/>
                </a:lnTo>
                <a:close/>
              </a:path>
            </a:pathLst>
          </a:custGeom>
          <a:solidFill>
            <a:srgbClr val="F0CDA2"/>
          </a:solidFill>
        </p:spPr>
        <p:txBody>
          <a:bodyPr wrap="square" lIns="0" tIns="0" rIns="0" bIns="0" rtlCol="0"/>
          <a:lstStyle/>
          <a:p>
            <a:endParaRPr/>
          </a:p>
        </p:txBody>
      </p:sp>
      <p:sp>
        <p:nvSpPr>
          <p:cNvPr id="496" name="object 496"/>
          <p:cNvSpPr/>
          <p:nvPr/>
        </p:nvSpPr>
        <p:spPr>
          <a:xfrm>
            <a:off x="2689442" y="2714108"/>
            <a:ext cx="69215" cy="855344"/>
          </a:xfrm>
          <a:custGeom>
            <a:avLst/>
            <a:gdLst/>
            <a:ahLst/>
            <a:cxnLst/>
            <a:rect l="l" t="t" r="r" b="b"/>
            <a:pathLst>
              <a:path w="69214" h="855345">
                <a:moveTo>
                  <a:pt x="42989" y="185127"/>
                </a:moveTo>
                <a:lnTo>
                  <a:pt x="42786" y="160070"/>
                </a:lnTo>
                <a:lnTo>
                  <a:pt x="43395" y="159892"/>
                </a:lnTo>
                <a:lnTo>
                  <a:pt x="43827" y="159334"/>
                </a:lnTo>
                <a:lnTo>
                  <a:pt x="43941" y="158699"/>
                </a:lnTo>
                <a:lnTo>
                  <a:pt x="44030" y="158026"/>
                </a:lnTo>
                <a:lnTo>
                  <a:pt x="43789" y="157391"/>
                </a:lnTo>
                <a:lnTo>
                  <a:pt x="43294" y="156984"/>
                </a:lnTo>
                <a:lnTo>
                  <a:pt x="44284" y="156730"/>
                </a:lnTo>
                <a:lnTo>
                  <a:pt x="44856" y="155905"/>
                </a:lnTo>
                <a:lnTo>
                  <a:pt x="44856" y="154978"/>
                </a:lnTo>
                <a:lnTo>
                  <a:pt x="44856" y="154076"/>
                </a:lnTo>
                <a:lnTo>
                  <a:pt x="44284" y="153238"/>
                </a:lnTo>
                <a:lnTo>
                  <a:pt x="43421" y="153009"/>
                </a:lnTo>
                <a:lnTo>
                  <a:pt x="46964" y="129336"/>
                </a:lnTo>
                <a:lnTo>
                  <a:pt x="47764" y="129336"/>
                </a:lnTo>
                <a:lnTo>
                  <a:pt x="48767" y="129095"/>
                </a:lnTo>
                <a:lnTo>
                  <a:pt x="49453" y="128155"/>
                </a:lnTo>
                <a:lnTo>
                  <a:pt x="49453" y="127063"/>
                </a:lnTo>
                <a:lnTo>
                  <a:pt x="49453" y="126009"/>
                </a:lnTo>
                <a:lnTo>
                  <a:pt x="48767" y="125094"/>
                </a:lnTo>
                <a:lnTo>
                  <a:pt x="47764" y="124815"/>
                </a:lnTo>
                <a:lnTo>
                  <a:pt x="48526" y="124815"/>
                </a:lnTo>
                <a:lnTo>
                  <a:pt x="48856" y="124904"/>
                </a:lnTo>
                <a:lnTo>
                  <a:pt x="49187" y="124815"/>
                </a:lnTo>
                <a:lnTo>
                  <a:pt x="49415" y="124574"/>
                </a:lnTo>
                <a:lnTo>
                  <a:pt x="49644" y="124307"/>
                </a:lnTo>
                <a:lnTo>
                  <a:pt x="49733" y="123964"/>
                </a:lnTo>
                <a:lnTo>
                  <a:pt x="49644" y="123634"/>
                </a:lnTo>
                <a:lnTo>
                  <a:pt x="49529" y="123304"/>
                </a:lnTo>
                <a:lnTo>
                  <a:pt x="49301" y="123050"/>
                </a:lnTo>
                <a:lnTo>
                  <a:pt x="48971" y="122961"/>
                </a:lnTo>
                <a:lnTo>
                  <a:pt x="47764" y="119722"/>
                </a:lnTo>
                <a:lnTo>
                  <a:pt x="48590" y="116141"/>
                </a:lnTo>
                <a:lnTo>
                  <a:pt x="50952" y="113791"/>
                </a:lnTo>
                <a:lnTo>
                  <a:pt x="51574" y="113753"/>
                </a:lnTo>
                <a:lnTo>
                  <a:pt x="52158" y="113410"/>
                </a:lnTo>
                <a:lnTo>
                  <a:pt x="52514" y="112852"/>
                </a:lnTo>
                <a:lnTo>
                  <a:pt x="52768" y="110997"/>
                </a:lnTo>
                <a:lnTo>
                  <a:pt x="51015" y="107695"/>
                </a:lnTo>
                <a:lnTo>
                  <a:pt x="51244" y="107556"/>
                </a:lnTo>
                <a:lnTo>
                  <a:pt x="51447" y="107543"/>
                </a:lnTo>
                <a:lnTo>
                  <a:pt x="51638" y="107416"/>
                </a:lnTo>
                <a:lnTo>
                  <a:pt x="51752" y="107276"/>
                </a:lnTo>
                <a:lnTo>
                  <a:pt x="51854" y="107060"/>
                </a:lnTo>
                <a:lnTo>
                  <a:pt x="51854" y="106857"/>
                </a:lnTo>
                <a:lnTo>
                  <a:pt x="51803" y="106629"/>
                </a:lnTo>
                <a:lnTo>
                  <a:pt x="51803" y="105181"/>
                </a:lnTo>
                <a:lnTo>
                  <a:pt x="67881" y="64388"/>
                </a:lnTo>
                <a:lnTo>
                  <a:pt x="68465" y="55994"/>
                </a:lnTo>
                <a:lnTo>
                  <a:pt x="67157" y="47815"/>
                </a:lnTo>
                <a:lnTo>
                  <a:pt x="68656" y="44348"/>
                </a:lnTo>
                <a:lnTo>
                  <a:pt x="68414" y="43967"/>
                </a:lnTo>
                <a:lnTo>
                  <a:pt x="68567" y="43624"/>
                </a:lnTo>
                <a:lnTo>
                  <a:pt x="67500" y="41770"/>
                </a:lnTo>
                <a:lnTo>
                  <a:pt x="67208" y="39547"/>
                </a:lnTo>
                <a:lnTo>
                  <a:pt x="67779" y="37464"/>
                </a:lnTo>
                <a:lnTo>
                  <a:pt x="67309" y="36791"/>
                </a:lnTo>
                <a:lnTo>
                  <a:pt x="65112" y="42405"/>
                </a:lnTo>
                <a:lnTo>
                  <a:pt x="64668" y="41948"/>
                </a:lnTo>
                <a:lnTo>
                  <a:pt x="64287" y="41440"/>
                </a:lnTo>
                <a:lnTo>
                  <a:pt x="63944" y="40906"/>
                </a:lnTo>
                <a:lnTo>
                  <a:pt x="64490" y="40639"/>
                </a:lnTo>
                <a:lnTo>
                  <a:pt x="64884" y="40119"/>
                </a:lnTo>
                <a:lnTo>
                  <a:pt x="65036" y="39496"/>
                </a:lnTo>
                <a:lnTo>
                  <a:pt x="65189" y="38874"/>
                </a:lnTo>
                <a:lnTo>
                  <a:pt x="65074" y="38226"/>
                </a:lnTo>
                <a:lnTo>
                  <a:pt x="64706" y="37706"/>
                </a:lnTo>
                <a:lnTo>
                  <a:pt x="64236" y="37096"/>
                </a:lnTo>
                <a:lnTo>
                  <a:pt x="63525" y="36741"/>
                </a:lnTo>
                <a:lnTo>
                  <a:pt x="62776" y="36715"/>
                </a:lnTo>
                <a:lnTo>
                  <a:pt x="62102" y="36499"/>
                </a:lnTo>
                <a:lnTo>
                  <a:pt x="61594" y="35953"/>
                </a:lnTo>
                <a:lnTo>
                  <a:pt x="61429" y="35242"/>
                </a:lnTo>
                <a:lnTo>
                  <a:pt x="58356" y="30467"/>
                </a:lnTo>
                <a:lnTo>
                  <a:pt x="54343" y="26403"/>
                </a:lnTo>
                <a:lnTo>
                  <a:pt x="49695" y="23317"/>
                </a:lnTo>
                <a:lnTo>
                  <a:pt x="51168" y="23317"/>
                </a:lnTo>
                <a:lnTo>
                  <a:pt x="51168" y="22504"/>
                </a:lnTo>
                <a:lnTo>
                  <a:pt x="50228" y="22504"/>
                </a:lnTo>
                <a:lnTo>
                  <a:pt x="50228" y="19469"/>
                </a:lnTo>
                <a:lnTo>
                  <a:pt x="50723" y="19481"/>
                </a:lnTo>
                <a:lnTo>
                  <a:pt x="51130" y="19049"/>
                </a:lnTo>
                <a:lnTo>
                  <a:pt x="51168" y="18567"/>
                </a:lnTo>
                <a:lnTo>
                  <a:pt x="50164" y="18567"/>
                </a:lnTo>
                <a:lnTo>
                  <a:pt x="50164" y="18072"/>
                </a:lnTo>
                <a:lnTo>
                  <a:pt x="48120" y="18072"/>
                </a:lnTo>
                <a:lnTo>
                  <a:pt x="45046" y="16421"/>
                </a:lnTo>
                <a:lnTo>
                  <a:pt x="41782" y="15239"/>
                </a:lnTo>
                <a:lnTo>
                  <a:pt x="38404" y="14528"/>
                </a:lnTo>
                <a:lnTo>
                  <a:pt x="38480" y="14363"/>
                </a:lnTo>
                <a:lnTo>
                  <a:pt x="38455" y="14147"/>
                </a:lnTo>
                <a:lnTo>
                  <a:pt x="38214" y="13906"/>
                </a:lnTo>
                <a:lnTo>
                  <a:pt x="37998" y="13855"/>
                </a:lnTo>
                <a:lnTo>
                  <a:pt x="37858" y="13957"/>
                </a:lnTo>
                <a:lnTo>
                  <a:pt x="37325" y="13779"/>
                </a:lnTo>
                <a:lnTo>
                  <a:pt x="36766" y="13741"/>
                </a:lnTo>
                <a:lnTo>
                  <a:pt x="36194" y="13779"/>
                </a:lnTo>
                <a:lnTo>
                  <a:pt x="36029" y="13550"/>
                </a:lnTo>
                <a:lnTo>
                  <a:pt x="35991" y="13195"/>
                </a:lnTo>
                <a:lnTo>
                  <a:pt x="36118" y="12890"/>
                </a:lnTo>
                <a:lnTo>
                  <a:pt x="36245" y="12598"/>
                </a:lnTo>
                <a:lnTo>
                  <a:pt x="36525" y="12420"/>
                </a:lnTo>
                <a:lnTo>
                  <a:pt x="36842" y="12407"/>
                </a:lnTo>
                <a:lnTo>
                  <a:pt x="37680" y="12509"/>
                </a:lnTo>
                <a:lnTo>
                  <a:pt x="38480" y="11963"/>
                </a:lnTo>
                <a:lnTo>
                  <a:pt x="38696" y="11099"/>
                </a:lnTo>
                <a:lnTo>
                  <a:pt x="39166" y="10185"/>
                </a:lnTo>
                <a:lnTo>
                  <a:pt x="39916" y="9512"/>
                </a:lnTo>
                <a:lnTo>
                  <a:pt x="40817" y="9194"/>
                </a:lnTo>
                <a:lnTo>
                  <a:pt x="39928" y="9169"/>
                </a:lnTo>
                <a:lnTo>
                  <a:pt x="39027" y="9258"/>
                </a:lnTo>
                <a:lnTo>
                  <a:pt x="38163" y="9436"/>
                </a:lnTo>
                <a:lnTo>
                  <a:pt x="38671" y="7238"/>
                </a:lnTo>
                <a:lnTo>
                  <a:pt x="35102" y="1396"/>
                </a:lnTo>
                <a:lnTo>
                  <a:pt x="34683" y="1054"/>
                </a:lnTo>
                <a:lnTo>
                  <a:pt x="34391" y="558"/>
                </a:lnTo>
                <a:lnTo>
                  <a:pt x="34328" y="0"/>
                </a:lnTo>
                <a:lnTo>
                  <a:pt x="34251" y="558"/>
                </a:lnTo>
                <a:lnTo>
                  <a:pt x="33972" y="1054"/>
                </a:lnTo>
                <a:lnTo>
                  <a:pt x="33540" y="1396"/>
                </a:lnTo>
                <a:lnTo>
                  <a:pt x="32677" y="1714"/>
                </a:lnTo>
                <a:lnTo>
                  <a:pt x="31902" y="2235"/>
                </a:lnTo>
                <a:lnTo>
                  <a:pt x="31267" y="2946"/>
                </a:lnTo>
                <a:lnTo>
                  <a:pt x="30251" y="4940"/>
                </a:lnTo>
                <a:lnTo>
                  <a:pt x="29984" y="7238"/>
                </a:lnTo>
                <a:lnTo>
                  <a:pt x="30479" y="9436"/>
                </a:lnTo>
                <a:lnTo>
                  <a:pt x="29629" y="9258"/>
                </a:lnTo>
                <a:lnTo>
                  <a:pt x="28714" y="9169"/>
                </a:lnTo>
                <a:lnTo>
                  <a:pt x="27825" y="9194"/>
                </a:lnTo>
                <a:lnTo>
                  <a:pt x="28727" y="9512"/>
                </a:lnTo>
                <a:lnTo>
                  <a:pt x="29489" y="10185"/>
                </a:lnTo>
                <a:lnTo>
                  <a:pt x="29946" y="11099"/>
                </a:lnTo>
                <a:lnTo>
                  <a:pt x="30175" y="11963"/>
                </a:lnTo>
                <a:lnTo>
                  <a:pt x="30962" y="12509"/>
                </a:lnTo>
                <a:lnTo>
                  <a:pt x="31826" y="12407"/>
                </a:lnTo>
                <a:lnTo>
                  <a:pt x="32130" y="12420"/>
                </a:lnTo>
                <a:lnTo>
                  <a:pt x="32410" y="12598"/>
                </a:lnTo>
                <a:lnTo>
                  <a:pt x="32524" y="12890"/>
                </a:lnTo>
                <a:lnTo>
                  <a:pt x="32664" y="13195"/>
                </a:lnTo>
                <a:lnTo>
                  <a:pt x="32626" y="13550"/>
                </a:lnTo>
                <a:lnTo>
                  <a:pt x="32461" y="13779"/>
                </a:lnTo>
                <a:lnTo>
                  <a:pt x="31889" y="13741"/>
                </a:lnTo>
                <a:lnTo>
                  <a:pt x="31318" y="13779"/>
                </a:lnTo>
                <a:lnTo>
                  <a:pt x="30797" y="13957"/>
                </a:lnTo>
                <a:lnTo>
                  <a:pt x="30645" y="13855"/>
                </a:lnTo>
                <a:lnTo>
                  <a:pt x="30454" y="13906"/>
                </a:lnTo>
                <a:lnTo>
                  <a:pt x="30314" y="14033"/>
                </a:lnTo>
                <a:lnTo>
                  <a:pt x="30162" y="14363"/>
                </a:lnTo>
                <a:lnTo>
                  <a:pt x="30251" y="14528"/>
                </a:lnTo>
                <a:lnTo>
                  <a:pt x="26873" y="15239"/>
                </a:lnTo>
                <a:lnTo>
                  <a:pt x="23609" y="16421"/>
                </a:lnTo>
                <a:lnTo>
                  <a:pt x="20535" y="18072"/>
                </a:lnTo>
                <a:lnTo>
                  <a:pt x="18503" y="18072"/>
                </a:lnTo>
                <a:lnTo>
                  <a:pt x="18503" y="18567"/>
                </a:lnTo>
                <a:lnTo>
                  <a:pt x="17487" y="18567"/>
                </a:lnTo>
                <a:lnTo>
                  <a:pt x="17525" y="19049"/>
                </a:lnTo>
                <a:lnTo>
                  <a:pt x="17932" y="19481"/>
                </a:lnTo>
                <a:lnTo>
                  <a:pt x="18427" y="19469"/>
                </a:lnTo>
                <a:lnTo>
                  <a:pt x="18427" y="22504"/>
                </a:lnTo>
                <a:lnTo>
                  <a:pt x="17487" y="22504"/>
                </a:lnTo>
                <a:lnTo>
                  <a:pt x="17487" y="23317"/>
                </a:lnTo>
                <a:lnTo>
                  <a:pt x="18961" y="23317"/>
                </a:lnTo>
                <a:lnTo>
                  <a:pt x="14312" y="26403"/>
                </a:lnTo>
                <a:lnTo>
                  <a:pt x="10299" y="30467"/>
                </a:lnTo>
                <a:lnTo>
                  <a:pt x="7213" y="35242"/>
                </a:lnTo>
                <a:lnTo>
                  <a:pt x="7061" y="35953"/>
                </a:lnTo>
                <a:lnTo>
                  <a:pt x="6553" y="36499"/>
                </a:lnTo>
                <a:lnTo>
                  <a:pt x="5867" y="36715"/>
                </a:lnTo>
                <a:lnTo>
                  <a:pt x="5130" y="36741"/>
                </a:lnTo>
                <a:lnTo>
                  <a:pt x="4419" y="37096"/>
                </a:lnTo>
                <a:lnTo>
                  <a:pt x="3936" y="37706"/>
                </a:lnTo>
                <a:lnTo>
                  <a:pt x="3581" y="38226"/>
                </a:lnTo>
                <a:lnTo>
                  <a:pt x="3467" y="38874"/>
                </a:lnTo>
                <a:lnTo>
                  <a:pt x="3606" y="39496"/>
                </a:lnTo>
                <a:lnTo>
                  <a:pt x="3771" y="40119"/>
                </a:lnTo>
                <a:lnTo>
                  <a:pt x="4178" y="40639"/>
                </a:lnTo>
                <a:lnTo>
                  <a:pt x="4711" y="40906"/>
                </a:lnTo>
                <a:lnTo>
                  <a:pt x="4368" y="41440"/>
                </a:lnTo>
                <a:lnTo>
                  <a:pt x="3975" y="41948"/>
                </a:lnTo>
                <a:lnTo>
                  <a:pt x="3530" y="42405"/>
                </a:lnTo>
                <a:lnTo>
                  <a:pt x="1346" y="36791"/>
                </a:lnTo>
                <a:lnTo>
                  <a:pt x="888" y="37464"/>
                </a:lnTo>
                <a:lnTo>
                  <a:pt x="1435" y="39547"/>
                </a:lnTo>
                <a:lnTo>
                  <a:pt x="1155" y="41770"/>
                </a:lnTo>
                <a:lnTo>
                  <a:pt x="88" y="43624"/>
                </a:lnTo>
                <a:lnTo>
                  <a:pt x="241" y="43967"/>
                </a:lnTo>
                <a:lnTo>
                  <a:pt x="0" y="44348"/>
                </a:lnTo>
                <a:lnTo>
                  <a:pt x="1498" y="47815"/>
                </a:lnTo>
                <a:lnTo>
                  <a:pt x="177" y="55994"/>
                </a:lnTo>
                <a:lnTo>
                  <a:pt x="12894" y="97220"/>
                </a:lnTo>
                <a:lnTo>
                  <a:pt x="16865" y="105181"/>
                </a:lnTo>
                <a:lnTo>
                  <a:pt x="16865" y="106629"/>
                </a:lnTo>
                <a:lnTo>
                  <a:pt x="16789" y="106857"/>
                </a:lnTo>
                <a:lnTo>
                  <a:pt x="16802" y="107060"/>
                </a:lnTo>
                <a:lnTo>
                  <a:pt x="16916" y="107276"/>
                </a:lnTo>
                <a:lnTo>
                  <a:pt x="17017" y="107416"/>
                </a:lnTo>
                <a:lnTo>
                  <a:pt x="17195" y="107543"/>
                </a:lnTo>
                <a:lnTo>
                  <a:pt x="17398" y="107556"/>
                </a:lnTo>
                <a:lnTo>
                  <a:pt x="17627" y="107695"/>
                </a:lnTo>
                <a:lnTo>
                  <a:pt x="15874" y="110997"/>
                </a:lnTo>
                <a:lnTo>
                  <a:pt x="16128" y="112852"/>
                </a:lnTo>
                <a:lnTo>
                  <a:pt x="16497" y="113410"/>
                </a:lnTo>
                <a:lnTo>
                  <a:pt x="17081" y="113753"/>
                </a:lnTo>
                <a:lnTo>
                  <a:pt x="17716" y="113791"/>
                </a:lnTo>
                <a:lnTo>
                  <a:pt x="20053" y="116141"/>
                </a:lnTo>
                <a:lnTo>
                  <a:pt x="20891" y="119722"/>
                </a:lnTo>
                <a:lnTo>
                  <a:pt x="19799" y="122961"/>
                </a:lnTo>
                <a:lnTo>
                  <a:pt x="19367" y="123050"/>
                </a:lnTo>
                <a:lnTo>
                  <a:pt x="19100" y="123304"/>
                </a:lnTo>
                <a:lnTo>
                  <a:pt x="18999" y="123634"/>
                </a:lnTo>
                <a:lnTo>
                  <a:pt x="18935" y="123964"/>
                </a:lnTo>
                <a:lnTo>
                  <a:pt x="18999" y="124307"/>
                </a:lnTo>
                <a:lnTo>
                  <a:pt x="19240" y="124574"/>
                </a:lnTo>
                <a:lnTo>
                  <a:pt x="19469" y="124815"/>
                </a:lnTo>
                <a:lnTo>
                  <a:pt x="19799" y="124904"/>
                </a:lnTo>
                <a:lnTo>
                  <a:pt x="20129" y="124815"/>
                </a:lnTo>
                <a:lnTo>
                  <a:pt x="20878" y="124815"/>
                </a:lnTo>
                <a:lnTo>
                  <a:pt x="19875" y="125094"/>
                </a:lnTo>
                <a:lnTo>
                  <a:pt x="19189" y="126009"/>
                </a:lnTo>
                <a:lnTo>
                  <a:pt x="19189" y="127063"/>
                </a:lnTo>
                <a:lnTo>
                  <a:pt x="19189" y="128155"/>
                </a:lnTo>
                <a:lnTo>
                  <a:pt x="19875" y="129095"/>
                </a:lnTo>
                <a:lnTo>
                  <a:pt x="20878" y="129336"/>
                </a:lnTo>
                <a:lnTo>
                  <a:pt x="21678" y="129336"/>
                </a:lnTo>
                <a:lnTo>
                  <a:pt x="25222" y="153009"/>
                </a:lnTo>
                <a:lnTo>
                  <a:pt x="24358" y="153238"/>
                </a:lnTo>
                <a:lnTo>
                  <a:pt x="23774" y="154076"/>
                </a:lnTo>
                <a:lnTo>
                  <a:pt x="23774" y="154978"/>
                </a:lnTo>
                <a:lnTo>
                  <a:pt x="23774" y="155905"/>
                </a:lnTo>
                <a:lnTo>
                  <a:pt x="24358" y="156730"/>
                </a:lnTo>
                <a:lnTo>
                  <a:pt x="25222" y="156984"/>
                </a:lnTo>
                <a:lnTo>
                  <a:pt x="25361" y="156984"/>
                </a:lnTo>
                <a:lnTo>
                  <a:pt x="24841" y="157391"/>
                </a:lnTo>
                <a:lnTo>
                  <a:pt x="24612" y="158026"/>
                </a:lnTo>
                <a:lnTo>
                  <a:pt x="24714" y="158699"/>
                </a:lnTo>
                <a:lnTo>
                  <a:pt x="24815" y="159334"/>
                </a:lnTo>
                <a:lnTo>
                  <a:pt x="25260" y="159892"/>
                </a:lnTo>
                <a:lnTo>
                  <a:pt x="25857" y="160070"/>
                </a:lnTo>
                <a:lnTo>
                  <a:pt x="25666" y="185127"/>
                </a:lnTo>
                <a:lnTo>
                  <a:pt x="23571" y="451243"/>
                </a:lnTo>
                <a:lnTo>
                  <a:pt x="21056" y="775385"/>
                </a:lnTo>
                <a:lnTo>
                  <a:pt x="20396" y="775385"/>
                </a:lnTo>
                <a:lnTo>
                  <a:pt x="17094" y="777163"/>
                </a:lnTo>
                <a:lnTo>
                  <a:pt x="16382" y="777925"/>
                </a:lnTo>
                <a:lnTo>
                  <a:pt x="15836" y="778687"/>
                </a:lnTo>
                <a:lnTo>
                  <a:pt x="15570" y="779703"/>
                </a:lnTo>
                <a:lnTo>
                  <a:pt x="15659" y="780643"/>
                </a:lnTo>
                <a:lnTo>
                  <a:pt x="16027" y="781583"/>
                </a:lnTo>
                <a:lnTo>
                  <a:pt x="16649" y="782345"/>
                </a:lnTo>
                <a:lnTo>
                  <a:pt x="16649" y="782624"/>
                </a:lnTo>
                <a:lnTo>
                  <a:pt x="16179" y="782624"/>
                </a:lnTo>
                <a:lnTo>
                  <a:pt x="16179" y="783386"/>
                </a:lnTo>
                <a:lnTo>
                  <a:pt x="16459" y="783463"/>
                </a:lnTo>
                <a:lnTo>
                  <a:pt x="16738" y="783755"/>
                </a:lnTo>
                <a:lnTo>
                  <a:pt x="16789" y="783996"/>
                </a:lnTo>
                <a:lnTo>
                  <a:pt x="16827" y="784199"/>
                </a:lnTo>
                <a:lnTo>
                  <a:pt x="16916" y="784682"/>
                </a:lnTo>
                <a:lnTo>
                  <a:pt x="17360" y="784682"/>
                </a:lnTo>
                <a:lnTo>
                  <a:pt x="17360" y="796988"/>
                </a:lnTo>
                <a:lnTo>
                  <a:pt x="16560" y="796988"/>
                </a:lnTo>
                <a:lnTo>
                  <a:pt x="16382" y="797102"/>
                </a:lnTo>
                <a:lnTo>
                  <a:pt x="16179" y="797179"/>
                </a:lnTo>
                <a:lnTo>
                  <a:pt x="16154" y="797369"/>
                </a:lnTo>
                <a:lnTo>
                  <a:pt x="16103" y="797560"/>
                </a:lnTo>
                <a:lnTo>
                  <a:pt x="16154" y="797750"/>
                </a:lnTo>
                <a:lnTo>
                  <a:pt x="16179" y="797928"/>
                </a:lnTo>
                <a:lnTo>
                  <a:pt x="16382" y="797991"/>
                </a:lnTo>
                <a:lnTo>
                  <a:pt x="16560" y="798017"/>
                </a:lnTo>
                <a:lnTo>
                  <a:pt x="17360" y="798017"/>
                </a:lnTo>
                <a:lnTo>
                  <a:pt x="17360" y="801865"/>
                </a:lnTo>
                <a:lnTo>
                  <a:pt x="15608" y="818502"/>
                </a:lnTo>
                <a:lnTo>
                  <a:pt x="15303" y="820293"/>
                </a:lnTo>
                <a:lnTo>
                  <a:pt x="9486" y="838695"/>
                </a:lnTo>
                <a:lnTo>
                  <a:pt x="7950" y="838695"/>
                </a:lnTo>
                <a:lnTo>
                  <a:pt x="7734" y="838809"/>
                </a:lnTo>
                <a:lnTo>
                  <a:pt x="6984" y="839736"/>
                </a:lnTo>
                <a:lnTo>
                  <a:pt x="7061" y="840003"/>
                </a:lnTo>
                <a:lnTo>
                  <a:pt x="7150" y="840308"/>
                </a:lnTo>
                <a:lnTo>
                  <a:pt x="7340" y="840486"/>
                </a:lnTo>
                <a:lnTo>
                  <a:pt x="7518" y="840663"/>
                </a:lnTo>
                <a:lnTo>
                  <a:pt x="7734" y="840714"/>
                </a:lnTo>
                <a:lnTo>
                  <a:pt x="7950" y="840765"/>
                </a:lnTo>
                <a:lnTo>
                  <a:pt x="8953" y="840854"/>
                </a:lnTo>
                <a:lnTo>
                  <a:pt x="8953" y="853173"/>
                </a:lnTo>
                <a:lnTo>
                  <a:pt x="7950" y="853173"/>
                </a:lnTo>
                <a:lnTo>
                  <a:pt x="7734" y="853249"/>
                </a:lnTo>
                <a:lnTo>
                  <a:pt x="6984" y="854214"/>
                </a:lnTo>
                <a:lnTo>
                  <a:pt x="7061" y="854494"/>
                </a:lnTo>
                <a:lnTo>
                  <a:pt x="7150" y="854748"/>
                </a:lnTo>
                <a:lnTo>
                  <a:pt x="7340" y="854951"/>
                </a:lnTo>
                <a:lnTo>
                  <a:pt x="7518" y="855129"/>
                </a:lnTo>
                <a:lnTo>
                  <a:pt x="7950" y="855205"/>
                </a:lnTo>
                <a:lnTo>
                  <a:pt x="60693" y="855205"/>
                </a:lnTo>
                <a:lnTo>
                  <a:pt x="61137" y="855129"/>
                </a:lnTo>
                <a:lnTo>
                  <a:pt x="61302" y="854951"/>
                </a:lnTo>
                <a:lnTo>
                  <a:pt x="61493" y="854748"/>
                </a:lnTo>
                <a:lnTo>
                  <a:pt x="61582" y="854494"/>
                </a:lnTo>
                <a:lnTo>
                  <a:pt x="61671" y="854214"/>
                </a:lnTo>
                <a:lnTo>
                  <a:pt x="61582" y="853973"/>
                </a:lnTo>
                <a:lnTo>
                  <a:pt x="61493" y="853719"/>
                </a:lnTo>
                <a:lnTo>
                  <a:pt x="61302" y="853528"/>
                </a:lnTo>
                <a:lnTo>
                  <a:pt x="61137" y="853363"/>
                </a:lnTo>
                <a:lnTo>
                  <a:pt x="60909" y="853249"/>
                </a:lnTo>
                <a:lnTo>
                  <a:pt x="60693" y="853173"/>
                </a:lnTo>
                <a:lnTo>
                  <a:pt x="59702" y="853173"/>
                </a:lnTo>
                <a:lnTo>
                  <a:pt x="59702" y="840854"/>
                </a:lnTo>
                <a:lnTo>
                  <a:pt x="60604" y="840854"/>
                </a:lnTo>
                <a:lnTo>
                  <a:pt x="60909" y="840714"/>
                </a:lnTo>
                <a:lnTo>
                  <a:pt x="61137" y="840663"/>
                </a:lnTo>
                <a:lnTo>
                  <a:pt x="61302" y="840486"/>
                </a:lnTo>
                <a:lnTo>
                  <a:pt x="61493" y="840308"/>
                </a:lnTo>
                <a:lnTo>
                  <a:pt x="61582" y="840003"/>
                </a:lnTo>
                <a:lnTo>
                  <a:pt x="61671" y="839736"/>
                </a:lnTo>
                <a:lnTo>
                  <a:pt x="61582" y="839482"/>
                </a:lnTo>
                <a:lnTo>
                  <a:pt x="61493" y="839254"/>
                </a:lnTo>
                <a:lnTo>
                  <a:pt x="61302" y="839063"/>
                </a:lnTo>
                <a:lnTo>
                  <a:pt x="61137" y="838898"/>
                </a:lnTo>
                <a:lnTo>
                  <a:pt x="60909" y="838809"/>
                </a:lnTo>
                <a:lnTo>
                  <a:pt x="60693" y="838695"/>
                </a:lnTo>
                <a:lnTo>
                  <a:pt x="59181" y="838695"/>
                </a:lnTo>
                <a:lnTo>
                  <a:pt x="58585" y="837387"/>
                </a:lnTo>
                <a:lnTo>
                  <a:pt x="53047" y="818502"/>
                </a:lnTo>
                <a:lnTo>
                  <a:pt x="52717" y="816711"/>
                </a:lnTo>
                <a:lnTo>
                  <a:pt x="51384" y="803757"/>
                </a:lnTo>
                <a:lnTo>
                  <a:pt x="51282" y="801865"/>
                </a:lnTo>
                <a:lnTo>
                  <a:pt x="51282" y="798017"/>
                </a:lnTo>
                <a:lnTo>
                  <a:pt x="52082" y="798017"/>
                </a:lnTo>
                <a:lnTo>
                  <a:pt x="52273" y="797991"/>
                </a:lnTo>
                <a:lnTo>
                  <a:pt x="52450" y="797928"/>
                </a:lnTo>
                <a:lnTo>
                  <a:pt x="52501" y="797750"/>
                </a:lnTo>
                <a:lnTo>
                  <a:pt x="52539" y="797560"/>
                </a:lnTo>
                <a:lnTo>
                  <a:pt x="52501" y="797369"/>
                </a:lnTo>
                <a:lnTo>
                  <a:pt x="52450" y="797179"/>
                </a:lnTo>
                <a:lnTo>
                  <a:pt x="52273" y="797102"/>
                </a:lnTo>
                <a:lnTo>
                  <a:pt x="52082" y="796988"/>
                </a:lnTo>
                <a:lnTo>
                  <a:pt x="51282" y="796988"/>
                </a:lnTo>
                <a:lnTo>
                  <a:pt x="51282" y="784682"/>
                </a:lnTo>
                <a:lnTo>
                  <a:pt x="51739" y="784682"/>
                </a:lnTo>
                <a:lnTo>
                  <a:pt x="51815" y="784199"/>
                </a:lnTo>
                <a:lnTo>
                  <a:pt x="51854" y="783996"/>
                </a:lnTo>
                <a:lnTo>
                  <a:pt x="51917" y="783755"/>
                </a:lnTo>
                <a:lnTo>
                  <a:pt x="52196" y="783463"/>
                </a:lnTo>
                <a:lnTo>
                  <a:pt x="52450" y="783386"/>
                </a:lnTo>
                <a:lnTo>
                  <a:pt x="52450" y="782624"/>
                </a:lnTo>
                <a:lnTo>
                  <a:pt x="52006" y="782624"/>
                </a:lnTo>
                <a:lnTo>
                  <a:pt x="52006" y="782345"/>
                </a:lnTo>
                <a:lnTo>
                  <a:pt x="52628" y="781583"/>
                </a:lnTo>
                <a:lnTo>
                  <a:pt x="52997" y="780643"/>
                </a:lnTo>
                <a:lnTo>
                  <a:pt x="53073" y="779703"/>
                </a:lnTo>
                <a:lnTo>
                  <a:pt x="52806" y="778687"/>
                </a:lnTo>
                <a:lnTo>
                  <a:pt x="52273" y="777925"/>
                </a:lnTo>
                <a:lnTo>
                  <a:pt x="51460" y="777265"/>
                </a:lnTo>
                <a:lnTo>
                  <a:pt x="50990" y="776897"/>
                </a:lnTo>
                <a:lnTo>
                  <a:pt x="49529" y="776185"/>
                </a:lnTo>
                <a:lnTo>
                  <a:pt x="48691" y="775766"/>
                </a:lnTo>
                <a:lnTo>
                  <a:pt x="48463" y="775576"/>
                </a:lnTo>
                <a:lnTo>
                  <a:pt x="48247" y="775385"/>
                </a:lnTo>
                <a:lnTo>
                  <a:pt x="47599" y="775385"/>
                </a:lnTo>
                <a:lnTo>
                  <a:pt x="45072" y="451243"/>
                </a:lnTo>
                <a:lnTo>
                  <a:pt x="42989" y="185127"/>
                </a:lnTo>
                <a:close/>
              </a:path>
            </a:pathLst>
          </a:custGeom>
          <a:ln w="3175">
            <a:solidFill>
              <a:srgbClr val="231F20"/>
            </a:solidFill>
          </a:ln>
        </p:spPr>
        <p:txBody>
          <a:bodyPr wrap="square" lIns="0" tIns="0" rIns="0" bIns="0" rtlCol="0"/>
          <a:lstStyle/>
          <a:p>
            <a:endParaRPr/>
          </a:p>
        </p:txBody>
      </p:sp>
      <p:sp>
        <p:nvSpPr>
          <p:cNvPr id="497" name="object 497"/>
          <p:cNvSpPr/>
          <p:nvPr/>
        </p:nvSpPr>
        <p:spPr>
          <a:xfrm>
            <a:off x="4878720" y="2714024"/>
            <a:ext cx="69215" cy="854710"/>
          </a:xfrm>
          <a:custGeom>
            <a:avLst/>
            <a:gdLst/>
            <a:ahLst/>
            <a:cxnLst/>
            <a:rect l="l" t="t" r="r" b="b"/>
            <a:pathLst>
              <a:path w="69214" h="854710">
                <a:moveTo>
                  <a:pt x="61493" y="853440"/>
                </a:moveTo>
                <a:lnTo>
                  <a:pt x="7137" y="853440"/>
                </a:lnTo>
                <a:lnTo>
                  <a:pt x="6972" y="854710"/>
                </a:lnTo>
                <a:lnTo>
                  <a:pt x="61569" y="854710"/>
                </a:lnTo>
                <a:lnTo>
                  <a:pt x="61493" y="853440"/>
                </a:lnTo>
                <a:close/>
              </a:path>
              <a:path w="69214" h="854710">
                <a:moveTo>
                  <a:pt x="59689" y="840740"/>
                </a:moveTo>
                <a:lnTo>
                  <a:pt x="8940" y="840740"/>
                </a:lnTo>
                <a:lnTo>
                  <a:pt x="8940" y="853440"/>
                </a:lnTo>
                <a:lnTo>
                  <a:pt x="59689" y="853440"/>
                </a:lnTo>
                <a:lnTo>
                  <a:pt x="59689" y="840740"/>
                </a:lnTo>
                <a:close/>
              </a:path>
              <a:path w="69214" h="854710">
                <a:moveTo>
                  <a:pt x="61671" y="839470"/>
                </a:moveTo>
                <a:lnTo>
                  <a:pt x="6972" y="839470"/>
                </a:lnTo>
                <a:lnTo>
                  <a:pt x="7137" y="840740"/>
                </a:lnTo>
                <a:lnTo>
                  <a:pt x="61569" y="840740"/>
                </a:lnTo>
                <a:lnTo>
                  <a:pt x="61671" y="839470"/>
                </a:lnTo>
                <a:close/>
              </a:path>
              <a:path w="69214" h="854710">
                <a:moveTo>
                  <a:pt x="51295" y="784860"/>
                </a:moveTo>
                <a:lnTo>
                  <a:pt x="17360" y="784860"/>
                </a:lnTo>
                <a:lnTo>
                  <a:pt x="17360" y="802640"/>
                </a:lnTo>
                <a:lnTo>
                  <a:pt x="16916" y="808990"/>
                </a:lnTo>
                <a:lnTo>
                  <a:pt x="13779" y="826770"/>
                </a:lnTo>
                <a:lnTo>
                  <a:pt x="12801" y="830580"/>
                </a:lnTo>
                <a:lnTo>
                  <a:pt x="11810" y="833120"/>
                </a:lnTo>
                <a:lnTo>
                  <a:pt x="10655" y="835660"/>
                </a:lnTo>
                <a:lnTo>
                  <a:pt x="9474" y="839470"/>
                </a:lnTo>
                <a:lnTo>
                  <a:pt x="59169" y="839470"/>
                </a:lnTo>
                <a:lnTo>
                  <a:pt x="58572" y="836930"/>
                </a:lnTo>
                <a:lnTo>
                  <a:pt x="56819" y="833120"/>
                </a:lnTo>
                <a:lnTo>
                  <a:pt x="54051" y="824230"/>
                </a:lnTo>
                <a:lnTo>
                  <a:pt x="51295" y="802640"/>
                </a:lnTo>
                <a:lnTo>
                  <a:pt x="51295" y="784860"/>
                </a:lnTo>
                <a:close/>
              </a:path>
              <a:path w="69214" h="854710">
                <a:moveTo>
                  <a:pt x="51904" y="783590"/>
                </a:moveTo>
                <a:lnTo>
                  <a:pt x="16738" y="783590"/>
                </a:lnTo>
                <a:lnTo>
                  <a:pt x="16916" y="784860"/>
                </a:lnTo>
                <a:lnTo>
                  <a:pt x="51727" y="784860"/>
                </a:lnTo>
                <a:lnTo>
                  <a:pt x="51904" y="783590"/>
                </a:lnTo>
                <a:close/>
              </a:path>
              <a:path w="69214" h="854710">
                <a:moveTo>
                  <a:pt x="52438" y="782320"/>
                </a:moveTo>
                <a:lnTo>
                  <a:pt x="16179" y="782320"/>
                </a:lnTo>
                <a:lnTo>
                  <a:pt x="16179" y="783590"/>
                </a:lnTo>
                <a:lnTo>
                  <a:pt x="52438" y="783590"/>
                </a:lnTo>
                <a:lnTo>
                  <a:pt x="52438" y="782320"/>
                </a:lnTo>
                <a:close/>
              </a:path>
              <a:path w="69214" h="854710">
                <a:moveTo>
                  <a:pt x="52806" y="778510"/>
                </a:moveTo>
                <a:lnTo>
                  <a:pt x="15824" y="778510"/>
                </a:lnTo>
                <a:lnTo>
                  <a:pt x="15557" y="779780"/>
                </a:lnTo>
                <a:lnTo>
                  <a:pt x="15659" y="781050"/>
                </a:lnTo>
                <a:lnTo>
                  <a:pt x="16014" y="782320"/>
                </a:lnTo>
                <a:lnTo>
                  <a:pt x="52628" y="782320"/>
                </a:lnTo>
                <a:lnTo>
                  <a:pt x="52984" y="781050"/>
                </a:lnTo>
                <a:lnTo>
                  <a:pt x="53060" y="779780"/>
                </a:lnTo>
                <a:lnTo>
                  <a:pt x="52806" y="778510"/>
                </a:lnTo>
                <a:close/>
              </a:path>
              <a:path w="69214" h="854710">
                <a:moveTo>
                  <a:pt x="51447" y="777240"/>
                </a:moveTo>
                <a:lnTo>
                  <a:pt x="17170" y="777240"/>
                </a:lnTo>
                <a:lnTo>
                  <a:pt x="16382" y="778510"/>
                </a:lnTo>
                <a:lnTo>
                  <a:pt x="52273" y="778510"/>
                </a:lnTo>
                <a:lnTo>
                  <a:pt x="51447" y="777240"/>
                </a:lnTo>
                <a:close/>
              </a:path>
              <a:path w="69214" h="854710">
                <a:moveTo>
                  <a:pt x="48691" y="775970"/>
                </a:moveTo>
                <a:lnTo>
                  <a:pt x="19938" y="775970"/>
                </a:lnTo>
                <a:lnTo>
                  <a:pt x="17665" y="777240"/>
                </a:lnTo>
                <a:lnTo>
                  <a:pt x="51536" y="777240"/>
                </a:lnTo>
                <a:lnTo>
                  <a:pt x="48691" y="775970"/>
                </a:lnTo>
                <a:close/>
              </a:path>
              <a:path w="69214" h="854710">
                <a:moveTo>
                  <a:pt x="42773" y="160020"/>
                </a:moveTo>
                <a:lnTo>
                  <a:pt x="25844" y="160020"/>
                </a:lnTo>
                <a:lnTo>
                  <a:pt x="25666" y="185420"/>
                </a:lnTo>
                <a:lnTo>
                  <a:pt x="21043" y="775970"/>
                </a:lnTo>
                <a:lnTo>
                  <a:pt x="47586" y="775970"/>
                </a:lnTo>
                <a:lnTo>
                  <a:pt x="42989" y="185420"/>
                </a:lnTo>
                <a:lnTo>
                  <a:pt x="42773" y="160020"/>
                </a:lnTo>
                <a:close/>
              </a:path>
              <a:path w="69214" h="854710">
                <a:moveTo>
                  <a:pt x="43776" y="157480"/>
                </a:moveTo>
                <a:lnTo>
                  <a:pt x="24841" y="157480"/>
                </a:lnTo>
                <a:lnTo>
                  <a:pt x="24612" y="158750"/>
                </a:lnTo>
                <a:lnTo>
                  <a:pt x="24803" y="160020"/>
                </a:lnTo>
                <a:lnTo>
                  <a:pt x="43814" y="160020"/>
                </a:lnTo>
                <a:lnTo>
                  <a:pt x="43929" y="158750"/>
                </a:lnTo>
                <a:lnTo>
                  <a:pt x="43776" y="157480"/>
                </a:lnTo>
                <a:close/>
              </a:path>
              <a:path w="69214" h="854710">
                <a:moveTo>
                  <a:pt x="44856" y="153670"/>
                </a:moveTo>
                <a:lnTo>
                  <a:pt x="23761" y="153670"/>
                </a:lnTo>
                <a:lnTo>
                  <a:pt x="23761" y="156210"/>
                </a:lnTo>
                <a:lnTo>
                  <a:pt x="24358" y="157480"/>
                </a:lnTo>
                <a:lnTo>
                  <a:pt x="44272" y="157480"/>
                </a:lnTo>
                <a:lnTo>
                  <a:pt x="44856" y="156210"/>
                </a:lnTo>
                <a:lnTo>
                  <a:pt x="44856" y="153670"/>
                </a:lnTo>
                <a:close/>
              </a:path>
              <a:path w="69214" h="854710">
                <a:moveTo>
                  <a:pt x="46964" y="129540"/>
                </a:moveTo>
                <a:lnTo>
                  <a:pt x="21666" y="129540"/>
                </a:lnTo>
                <a:lnTo>
                  <a:pt x="25209" y="153670"/>
                </a:lnTo>
                <a:lnTo>
                  <a:pt x="43421" y="153670"/>
                </a:lnTo>
                <a:lnTo>
                  <a:pt x="46964" y="129540"/>
                </a:lnTo>
                <a:close/>
              </a:path>
              <a:path w="69214" h="854710">
                <a:moveTo>
                  <a:pt x="49441" y="125730"/>
                </a:moveTo>
                <a:lnTo>
                  <a:pt x="19176" y="125730"/>
                </a:lnTo>
                <a:lnTo>
                  <a:pt x="19176" y="128270"/>
                </a:lnTo>
                <a:lnTo>
                  <a:pt x="19862" y="129540"/>
                </a:lnTo>
                <a:lnTo>
                  <a:pt x="48767" y="129540"/>
                </a:lnTo>
                <a:lnTo>
                  <a:pt x="49441" y="128270"/>
                </a:lnTo>
                <a:lnTo>
                  <a:pt x="49441" y="125730"/>
                </a:lnTo>
                <a:close/>
              </a:path>
              <a:path w="69214" h="854710">
                <a:moveTo>
                  <a:pt x="47764" y="124460"/>
                </a:moveTo>
                <a:lnTo>
                  <a:pt x="20878" y="124460"/>
                </a:lnTo>
                <a:lnTo>
                  <a:pt x="19862" y="125730"/>
                </a:lnTo>
                <a:lnTo>
                  <a:pt x="48767" y="125730"/>
                </a:lnTo>
                <a:lnTo>
                  <a:pt x="47764" y="124460"/>
                </a:lnTo>
                <a:close/>
              </a:path>
              <a:path w="69214" h="854710">
                <a:moveTo>
                  <a:pt x="49529" y="123190"/>
                </a:moveTo>
                <a:lnTo>
                  <a:pt x="18999" y="123190"/>
                </a:lnTo>
                <a:lnTo>
                  <a:pt x="18935" y="124460"/>
                </a:lnTo>
                <a:lnTo>
                  <a:pt x="49733" y="124460"/>
                </a:lnTo>
                <a:lnTo>
                  <a:pt x="49529" y="123190"/>
                </a:lnTo>
                <a:close/>
              </a:path>
              <a:path w="69214" h="854710">
                <a:moveTo>
                  <a:pt x="50939" y="114300"/>
                </a:moveTo>
                <a:lnTo>
                  <a:pt x="17703" y="114300"/>
                </a:lnTo>
                <a:lnTo>
                  <a:pt x="20053" y="116840"/>
                </a:lnTo>
                <a:lnTo>
                  <a:pt x="20878" y="119380"/>
                </a:lnTo>
                <a:lnTo>
                  <a:pt x="19786" y="123190"/>
                </a:lnTo>
                <a:lnTo>
                  <a:pt x="48844" y="123190"/>
                </a:lnTo>
                <a:lnTo>
                  <a:pt x="47739" y="119380"/>
                </a:lnTo>
                <a:lnTo>
                  <a:pt x="48590" y="116840"/>
                </a:lnTo>
                <a:lnTo>
                  <a:pt x="50939" y="114300"/>
                </a:lnTo>
                <a:close/>
              </a:path>
              <a:path w="69214" h="854710">
                <a:moveTo>
                  <a:pt x="52158" y="113030"/>
                </a:moveTo>
                <a:lnTo>
                  <a:pt x="16497" y="113030"/>
                </a:lnTo>
                <a:lnTo>
                  <a:pt x="17068" y="114300"/>
                </a:lnTo>
                <a:lnTo>
                  <a:pt x="51561" y="114300"/>
                </a:lnTo>
                <a:lnTo>
                  <a:pt x="52158" y="113030"/>
                </a:lnTo>
                <a:close/>
              </a:path>
              <a:path w="69214" h="854710">
                <a:moveTo>
                  <a:pt x="51003" y="107950"/>
                </a:moveTo>
                <a:lnTo>
                  <a:pt x="17614" y="107950"/>
                </a:lnTo>
                <a:lnTo>
                  <a:pt x="15874" y="111760"/>
                </a:lnTo>
                <a:lnTo>
                  <a:pt x="16128" y="113030"/>
                </a:lnTo>
                <a:lnTo>
                  <a:pt x="52501" y="113030"/>
                </a:lnTo>
                <a:lnTo>
                  <a:pt x="52755" y="111760"/>
                </a:lnTo>
                <a:lnTo>
                  <a:pt x="51003" y="107950"/>
                </a:lnTo>
                <a:close/>
              </a:path>
              <a:path w="69214" h="854710">
                <a:moveTo>
                  <a:pt x="51841" y="106680"/>
                </a:moveTo>
                <a:lnTo>
                  <a:pt x="16789" y="106680"/>
                </a:lnTo>
                <a:lnTo>
                  <a:pt x="17005" y="107950"/>
                </a:lnTo>
                <a:lnTo>
                  <a:pt x="51752" y="107950"/>
                </a:lnTo>
                <a:lnTo>
                  <a:pt x="51841" y="106680"/>
                </a:lnTo>
                <a:close/>
              </a:path>
              <a:path w="69214" h="854710">
                <a:moveTo>
                  <a:pt x="68643" y="44450"/>
                </a:moveTo>
                <a:lnTo>
                  <a:pt x="0" y="44450"/>
                </a:lnTo>
                <a:lnTo>
                  <a:pt x="1485" y="48260"/>
                </a:lnTo>
                <a:lnTo>
                  <a:pt x="165" y="55880"/>
                </a:lnTo>
                <a:lnTo>
                  <a:pt x="761" y="64770"/>
                </a:lnTo>
                <a:lnTo>
                  <a:pt x="6055" y="81280"/>
                </a:lnTo>
                <a:lnTo>
                  <a:pt x="9282" y="88900"/>
                </a:lnTo>
                <a:lnTo>
                  <a:pt x="12887" y="97790"/>
                </a:lnTo>
                <a:lnTo>
                  <a:pt x="16865" y="105410"/>
                </a:lnTo>
                <a:lnTo>
                  <a:pt x="16865" y="106680"/>
                </a:lnTo>
                <a:lnTo>
                  <a:pt x="51803" y="106680"/>
                </a:lnTo>
                <a:lnTo>
                  <a:pt x="51803" y="105410"/>
                </a:lnTo>
                <a:lnTo>
                  <a:pt x="55766" y="97790"/>
                </a:lnTo>
                <a:lnTo>
                  <a:pt x="59362" y="88900"/>
                </a:lnTo>
                <a:lnTo>
                  <a:pt x="62583" y="81280"/>
                </a:lnTo>
                <a:lnTo>
                  <a:pt x="67868" y="64770"/>
                </a:lnTo>
                <a:lnTo>
                  <a:pt x="68452" y="55880"/>
                </a:lnTo>
                <a:lnTo>
                  <a:pt x="67144" y="48260"/>
                </a:lnTo>
                <a:lnTo>
                  <a:pt x="68643" y="44450"/>
                </a:lnTo>
                <a:close/>
              </a:path>
              <a:path w="69214" h="854710">
                <a:moveTo>
                  <a:pt x="1333" y="36830"/>
                </a:moveTo>
                <a:lnTo>
                  <a:pt x="888" y="38100"/>
                </a:lnTo>
                <a:lnTo>
                  <a:pt x="1435" y="39370"/>
                </a:lnTo>
                <a:lnTo>
                  <a:pt x="1142" y="41910"/>
                </a:lnTo>
                <a:lnTo>
                  <a:pt x="76" y="43180"/>
                </a:lnTo>
                <a:lnTo>
                  <a:pt x="241" y="44450"/>
                </a:lnTo>
                <a:lnTo>
                  <a:pt x="68402" y="44450"/>
                </a:lnTo>
                <a:lnTo>
                  <a:pt x="68567" y="43180"/>
                </a:lnTo>
                <a:lnTo>
                  <a:pt x="67487" y="41910"/>
                </a:lnTo>
                <a:lnTo>
                  <a:pt x="3530" y="41910"/>
                </a:lnTo>
                <a:lnTo>
                  <a:pt x="1333" y="36830"/>
                </a:lnTo>
                <a:close/>
              </a:path>
              <a:path w="69214" h="854710">
                <a:moveTo>
                  <a:pt x="63944" y="40640"/>
                </a:moveTo>
                <a:lnTo>
                  <a:pt x="4698" y="40640"/>
                </a:lnTo>
                <a:lnTo>
                  <a:pt x="4356" y="41910"/>
                </a:lnTo>
                <a:lnTo>
                  <a:pt x="64274" y="41910"/>
                </a:lnTo>
                <a:lnTo>
                  <a:pt x="63944" y="40640"/>
                </a:lnTo>
                <a:close/>
              </a:path>
              <a:path w="69214" h="854710">
                <a:moveTo>
                  <a:pt x="67297" y="36830"/>
                </a:moveTo>
                <a:lnTo>
                  <a:pt x="65100" y="41910"/>
                </a:lnTo>
                <a:lnTo>
                  <a:pt x="67487" y="41910"/>
                </a:lnTo>
                <a:lnTo>
                  <a:pt x="67221" y="39370"/>
                </a:lnTo>
                <a:lnTo>
                  <a:pt x="67767" y="38100"/>
                </a:lnTo>
                <a:lnTo>
                  <a:pt x="67297" y="36830"/>
                </a:lnTo>
                <a:close/>
              </a:path>
              <a:path w="69214" h="854710">
                <a:moveTo>
                  <a:pt x="65074" y="38100"/>
                </a:moveTo>
                <a:lnTo>
                  <a:pt x="3581" y="38100"/>
                </a:lnTo>
                <a:lnTo>
                  <a:pt x="3454" y="39370"/>
                </a:lnTo>
                <a:lnTo>
                  <a:pt x="3759" y="40640"/>
                </a:lnTo>
                <a:lnTo>
                  <a:pt x="64871" y="40640"/>
                </a:lnTo>
                <a:lnTo>
                  <a:pt x="65176" y="39370"/>
                </a:lnTo>
                <a:lnTo>
                  <a:pt x="65074" y="38100"/>
                </a:lnTo>
                <a:close/>
              </a:path>
              <a:path w="69214" h="854710">
                <a:moveTo>
                  <a:pt x="64223" y="36830"/>
                </a:moveTo>
                <a:lnTo>
                  <a:pt x="4419" y="36830"/>
                </a:lnTo>
                <a:lnTo>
                  <a:pt x="3936" y="38100"/>
                </a:lnTo>
                <a:lnTo>
                  <a:pt x="64706" y="38100"/>
                </a:lnTo>
                <a:lnTo>
                  <a:pt x="64223" y="36830"/>
                </a:lnTo>
                <a:close/>
              </a:path>
              <a:path w="69214" h="854710">
                <a:moveTo>
                  <a:pt x="61594" y="35560"/>
                </a:moveTo>
                <a:lnTo>
                  <a:pt x="7048" y="35560"/>
                </a:lnTo>
                <a:lnTo>
                  <a:pt x="6540" y="36830"/>
                </a:lnTo>
                <a:lnTo>
                  <a:pt x="62090" y="36830"/>
                </a:lnTo>
                <a:lnTo>
                  <a:pt x="61594" y="35560"/>
                </a:lnTo>
                <a:close/>
              </a:path>
              <a:path w="69214" h="854710">
                <a:moveTo>
                  <a:pt x="49682" y="22860"/>
                </a:moveTo>
                <a:lnTo>
                  <a:pt x="18961" y="22860"/>
                </a:lnTo>
                <a:lnTo>
                  <a:pt x="14312" y="26670"/>
                </a:lnTo>
                <a:lnTo>
                  <a:pt x="10286" y="30480"/>
                </a:lnTo>
                <a:lnTo>
                  <a:pt x="7200" y="35560"/>
                </a:lnTo>
                <a:lnTo>
                  <a:pt x="61417" y="35560"/>
                </a:lnTo>
                <a:lnTo>
                  <a:pt x="58343" y="30480"/>
                </a:lnTo>
                <a:lnTo>
                  <a:pt x="54343" y="26670"/>
                </a:lnTo>
                <a:lnTo>
                  <a:pt x="49682" y="22860"/>
                </a:lnTo>
                <a:close/>
              </a:path>
              <a:path w="69214" h="854710">
                <a:moveTo>
                  <a:pt x="50228" y="19050"/>
                </a:moveTo>
                <a:lnTo>
                  <a:pt x="18427" y="19050"/>
                </a:lnTo>
                <a:lnTo>
                  <a:pt x="18427" y="22860"/>
                </a:lnTo>
                <a:lnTo>
                  <a:pt x="50228" y="22860"/>
                </a:lnTo>
                <a:lnTo>
                  <a:pt x="50228" y="19050"/>
                </a:lnTo>
                <a:close/>
              </a:path>
              <a:path w="69214" h="854710">
                <a:moveTo>
                  <a:pt x="50164" y="17780"/>
                </a:moveTo>
                <a:lnTo>
                  <a:pt x="18491" y="17780"/>
                </a:lnTo>
                <a:lnTo>
                  <a:pt x="18491" y="19050"/>
                </a:lnTo>
                <a:lnTo>
                  <a:pt x="50164" y="19050"/>
                </a:lnTo>
                <a:lnTo>
                  <a:pt x="50164" y="17780"/>
                </a:lnTo>
                <a:close/>
              </a:path>
              <a:path w="69214" h="854710">
                <a:moveTo>
                  <a:pt x="41770" y="15240"/>
                </a:moveTo>
                <a:lnTo>
                  <a:pt x="26860" y="15240"/>
                </a:lnTo>
                <a:lnTo>
                  <a:pt x="23596" y="16510"/>
                </a:lnTo>
                <a:lnTo>
                  <a:pt x="20548" y="17780"/>
                </a:lnTo>
                <a:lnTo>
                  <a:pt x="48120" y="17780"/>
                </a:lnTo>
                <a:lnTo>
                  <a:pt x="45034" y="16510"/>
                </a:lnTo>
                <a:lnTo>
                  <a:pt x="41770" y="15240"/>
                </a:lnTo>
                <a:close/>
              </a:path>
              <a:path w="69214" h="854710">
                <a:moveTo>
                  <a:pt x="38493" y="13970"/>
                </a:moveTo>
                <a:lnTo>
                  <a:pt x="30162" y="13970"/>
                </a:lnTo>
                <a:lnTo>
                  <a:pt x="30238" y="15240"/>
                </a:lnTo>
                <a:lnTo>
                  <a:pt x="38392" y="15240"/>
                </a:lnTo>
                <a:lnTo>
                  <a:pt x="38493" y="13970"/>
                </a:lnTo>
                <a:close/>
              </a:path>
              <a:path w="69214" h="854710">
                <a:moveTo>
                  <a:pt x="35979" y="12700"/>
                </a:moveTo>
                <a:lnTo>
                  <a:pt x="32664" y="12700"/>
                </a:lnTo>
                <a:lnTo>
                  <a:pt x="32613" y="13970"/>
                </a:lnTo>
                <a:lnTo>
                  <a:pt x="36017" y="13970"/>
                </a:lnTo>
                <a:lnTo>
                  <a:pt x="35979" y="12700"/>
                </a:lnTo>
                <a:close/>
              </a:path>
              <a:path w="69214" h="854710">
                <a:moveTo>
                  <a:pt x="39154" y="10160"/>
                </a:moveTo>
                <a:lnTo>
                  <a:pt x="29476" y="10160"/>
                </a:lnTo>
                <a:lnTo>
                  <a:pt x="29933" y="11430"/>
                </a:lnTo>
                <a:lnTo>
                  <a:pt x="30162" y="12700"/>
                </a:lnTo>
                <a:lnTo>
                  <a:pt x="38468" y="12700"/>
                </a:lnTo>
                <a:lnTo>
                  <a:pt x="38696" y="11430"/>
                </a:lnTo>
                <a:lnTo>
                  <a:pt x="39154" y="10160"/>
                </a:lnTo>
                <a:close/>
              </a:path>
              <a:path w="69214" h="854710">
                <a:moveTo>
                  <a:pt x="29616" y="8890"/>
                </a:moveTo>
                <a:lnTo>
                  <a:pt x="27812" y="8890"/>
                </a:lnTo>
                <a:lnTo>
                  <a:pt x="28727" y="10160"/>
                </a:lnTo>
                <a:lnTo>
                  <a:pt x="30467" y="10160"/>
                </a:lnTo>
                <a:lnTo>
                  <a:pt x="29616" y="8890"/>
                </a:lnTo>
                <a:close/>
              </a:path>
              <a:path w="69214" h="854710">
                <a:moveTo>
                  <a:pt x="37388" y="2540"/>
                </a:moveTo>
                <a:lnTo>
                  <a:pt x="31280" y="2540"/>
                </a:lnTo>
                <a:lnTo>
                  <a:pt x="30238" y="5080"/>
                </a:lnTo>
                <a:lnTo>
                  <a:pt x="29971" y="7620"/>
                </a:lnTo>
                <a:lnTo>
                  <a:pt x="30467" y="10160"/>
                </a:lnTo>
                <a:lnTo>
                  <a:pt x="38150" y="10160"/>
                </a:lnTo>
                <a:lnTo>
                  <a:pt x="38671" y="7620"/>
                </a:lnTo>
                <a:lnTo>
                  <a:pt x="38392" y="5080"/>
                </a:lnTo>
                <a:lnTo>
                  <a:pt x="37388" y="2540"/>
                </a:lnTo>
                <a:close/>
              </a:path>
              <a:path w="69214" h="854710">
                <a:moveTo>
                  <a:pt x="40817" y="8890"/>
                </a:moveTo>
                <a:lnTo>
                  <a:pt x="39027" y="8890"/>
                </a:lnTo>
                <a:lnTo>
                  <a:pt x="38150" y="10160"/>
                </a:lnTo>
                <a:lnTo>
                  <a:pt x="39916" y="10160"/>
                </a:lnTo>
                <a:lnTo>
                  <a:pt x="40817" y="8890"/>
                </a:lnTo>
                <a:close/>
              </a:path>
              <a:path w="69214" h="854710">
                <a:moveTo>
                  <a:pt x="35953" y="1270"/>
                </a:moveTo>
                <a:lnTo>
                  <a:pt x="32664" y="1270"/>
                </a:lnTo>
                <a:lnTo>
                  <a:pt x="31889" y="2540"/>
                </a:lnTo>
                <a:lnTo>
                  <a:pt x="36753" y="2540"/>
                </a:lnTo>
                <a:lnTo>
                  <a:pt x="35953" y="1270"/>
                </a:lnTo>
                <a:close/>
              </a:path>
              <a:path w="69214" h="854710">
                <a:moveTo>
                  <a:pt x="34328" y="0"/>
                </a:moveTo>
                <a:lnTo>
                  <a:pt x="34251" y="1270"/>
                </a:lnTo>
                <a:lnTo>
                  <a:pt x="34404" y="1270"/>
                </a:lnTo>
                <a:lnTo>
                  <a:pt x="34328" y="0"/>
                </a:lnTo>
                <a:close/>
              </a:path>
            </a:pathLst>
          </a:custGeom>
          <a:solidFill>
            <a:srgbClr val="F0CDA2"/>
          </a:solidFill>
        </p:spPr>
        <p:txBody>
          <a:bodyPr wrap="square" lIns="0" tIns="0" rIns="0" bIns="0" rtlCol="0"/>
          <a:lstStyle/>
          <a:p>
            <a:endParaRPr/>
          </a:p>
        </p:txBody>
      </p:sp>
      <p:sp>
        <p:nvSpPr>
          <p:cNvPr id="498" name="object 498"/>
          <p:cNvSpPr/>
          <p:nvPr/>
        </p:nvSpPr>
        <p:spPr>
          <a:xfrm>
            <a:off x="4878720" y="2713528"/>
            <a:ext cx="69215" cy="855344"/>
          </a:xfrm>
          <a:custGeom>
            <a:avLst/>
            <a:gdLst/>
            <a:ahLst/>
            <a:cxnLst/>
            <a:rect l="l" t="t" r="r" b="b"/>
            <a:pathLst>
              <a:path w="69214" h="855345">
                <a:moveTo>
                  <a:pt x="42989" y="185127"/>
                </a:moveTo>
                <a:lnTo>
                  <a:pt x="42773" y="160070"/>
                </a:lnTo>
                <a:lnTo>
                  <a:pt x="43383" y="159892"/>
                </a:lnTo>
                <a:lnTo>
                  <a:pt x="43814" y="159334"/>
                </a:lnTo>
                <a:lnTo>
                  <a:pt x="43929" y="158699"/>
                </a:lnTo>
                <a:lnTo>
                  <a:pt x="44018" y="158026"/>
                </a:lnTo>
                <a:lnTo>
                  <a:pt x="43776" y="157391"/>
                </a:lnTo>
                <a:lnTo>
                  <a:pt x="43281" y="156984"/>
                </a:lnTo>
                <a:lnTo>
                  <a:pt x="43421" y="156984"/>
                </a:lnTo>
                <a:lnTo>
                  <a:pt x="44272" y="156730"/>
                </a:lnTo>
                <a:lnTo>
                  <a:pt x="44856" y="155917"/>
                </a:lnTo>
                <a:lnTo>
                  <a:pt x="44856" y="154978"/>
                </a:lnTo>
                <a:lnTo>
                  <a:pt x="44856" y="154076"/>
                </a:lnTo>
                <a:lnTo>
                  <a:pt x="44272" y="153238"/>
                </a:lnTo>
                <a:lnTo>
                  <a:pt x="43421" y="153009"/>
                </a:lnTo>
                <a:lnTo>
                  <a:pt x="46964" y="129336"/>
                </a:lnTo>
                <a:lnTo>
                  <a:pt x="47764" y="129336"/>
                </a:lnTo>
                <a:lnTo>
                  <a:pt x="48767" y="129095"/>
                </a:lnTo>
                <a:lnTo>
                  <a:pt x="49441" y="128155"/>
                </a:lnTo>
                <a:lnTo>
                  <a:pt x="49441" y="127063"/>
                </a:lnTo>
                <a:lnTo>
                  <a:pt x="49441" y="126009"/>
                </a:lnTo>
                <a:lnTo>
                  <a:pt x="48767" y="125094"/>
                </a:lnTo>
                <a:lnTo>
                  <a:pt x="47764" y="124815"/>
                </a:lnTo>
                <a:lnTo>
                  <a:pt x="48526" y="124815"/>
                </a:lnTo>
                <a:lnTo>
                  <a:pt x="48844" y="124904"/>
                </a:lnTo>
                <a:lnTo>
                  <a:pt x="49174" y="124815"/>
                </a:lnTo>
                <a:lnTo>
                  <a:pt x="49402" y="124574"/>
                </a:lnTo>
                <a:lnTo>
                  <a:pt x="49631" y="124320"/>
                </a:lnTo>
                <a:lnTo>
                  <a:pt x="49733" y="123964"/>
                </a:lnTo>
                <a:lnTo>
                  <a:pt x="49631" y="123634"/>
                </a:lnTo>
                <a:lnTo>
                  <a:pt x="49529" y="123316"/>
                </a:lnTo>
                <a:lnTo>
                  <a:pt x="49288" y="123050"/>
                </a:lnTo>
                <a:lnTo>
                  <a:pt x="48958" y="122961"/>
                </a:lnTo>
                <a:lnTo>
                  <a:pt x="47739" y="119735"/>
                </a:lnTo>
                <a:lnTo>
                  <a:pt x="48590" y="116154"/>
                </a:lnTo>
                <a:lnTo>
                  <a:pt x="50939" y="113791"/>
                </a:lnTo>
                <a:lnTo>
                  <a:pt x="51561" y="113753"/>
                </a:lnTo>
                <a:lnTo>
                  <a:pt x="52158" y="113410"/>
                </a:lnTo>
                <a:lnTo>
                  <a:pt x="52501" y="112852"/>
                </a:lnTo>
                <a:lnTo>
                  <a:pt x="52755" y="110997"/>
                </a:lnTo>
                <a:lnTo>
                  <a:pt x="51003" y="107695"/>
                </a:lnTo>
                <a:lnTo>
                  <a:pt x="51244" y="107556"/>
                </a:lnTo>
                <a:lnTo>
                  <a:pt x="51854" y="106857"/>
                </a:lnTo>
                <a:lnTo>
                  <a:pt x="51803" y="106641"/>
                </a:lnTo>
                <a:lnTo>
                  <a:pt x="51803" y="105181"/>
                </a:lnTo>
                <a:lnTo>
                  <a:pt x="67868" y="64388"/>
                </a:lnTo>
                <a:lnTo>
                  <a:pt x="68452" y="55994"/>
                </a:lnTo>
                <a:lnTo>
                  <a:pt x="67144" y="47815"/>
                </a:lnTo>
                <a:lnTo>
                  <a:pt x="68643" y="44348"/>
                </a:lnTo>
                <a:lnTo>
                  <a:pt x="68402" y="43967"/>
                </a:lnTo>
                <a:lnTo>
                  <a:pt x="68567" y="43624"/>
                </a:lnTo>
                <a:lnTo>
                  <a:pt x="67487" y="41770"/>
                </a:lnTo>
                <a:lnTo>
                  <a:pt x="67221" y="39547"/>
                </a:lnTo>
                <a:lnTo>
                  <a:pt x="67767" y="37464"/>
                </a:lnTo>
                <a:lnTo>
                  <a:pt x="67297" y="36791"/>
                </a:lnTo>
                <a:lnTo>
                  <a:pt x="65100" y="42405"/>
                </a:lnTo>
                <a:lnTo>
                  <a:pt x="64668" y="41948"/>
                </a:lnTo>
                <a:lnTo>
                  <a:pt x="64274" y="41452"/>
                </a:lnTo>
                <a:lnTo>
                  <a:pt x="63944" y="40906"/>
                </a:lnTo>
                <a:lnTo>
                  <a:pt x="64477" y="40639"/>
                </a:lnTo>
                <a:lnTo>
                  <a:pt x="64871" y="40119"/>
                </a:lnTo>
                <a:lnTo>
                  <a:pt x="65023" y="39496"/>
                </a:lnTo>
                <a:lnTo>
                  <a:pt x="65176" y="38887"/>
                </a:lnTo>
                <a:lnTo>
                  <a:pt x="65074" y="38226"/>
                </a:lnTo>
                <a:lnTo>
                  <a:pt x="64706" y="37706"/>
                </a:lnTo>
                <a:lnTo>
                  <a:pt x="64223" y="37096"/>
                </a:lnTo>
                <a:lnTo>
                  <a:pt x="63512" y="36741"/>
                </a:lnTo>
                <a:lnTo>
                  <a:pt x="62763" y="36715"/>
                </a:lnTo>
                <a:lnTo>
                  <a:pt x="62090" y="36499"/>
                </a:lnTo>
                <a:lnTo>
                  <a:pt x="61594" y="35953"/>
                </a:lnTo>
                <a:lnTo>
                  <a:pt x="61417" y="35242"/>
                </a:lnTo>
                <a:lnTo>
                  <a:pt x="58343" y="30467"/>
                </a:lnTo>
                <a:lnTo>
                  <a:pt x="54343" y="26403"/>
                </a:lnTo>
                <a:lnTo>
                  <a:pt x="49682" y="23317"/>
                </a:lnTo>
                <a:lnTo>
                  <a:pt x="51168" y="23317"/>
                </a:lnTo>
                <a:lnTo>
                  <a:pt x="51168" y="22504"/>
                </a:lnTo>
                <a:lnTo>
                  <a:pt x="50228" y="22504"/>
                </a:lnTo>
                <a:lnTo>
                  <a:pt x="50228" y="19469"/>
                </a:lnTo>
                <a:lnTo>
                  <a:pt x="50711" y="19481"/>
                </a:lnTo>
                <a:lnTo>
                  <a:pt x="51117" y="19049"/>
                </a:lnTo>
                <a:lnTo>
                  <a:pt x="51168" y="18567"/>
                </a:lnTo>
                <a:lnTo>
                  <a:pt x="50164" y="18567"/>
                </a:lnTo>
                <a:lnTo>
                  <a:pt x="50164" y="18084"/>
                </a:lnTo>
                <a:lnTo>
                  <a:pt x="48120" y="18084"/>
                </a:lnTo>
                <a:lnTo>
                  <a:pt x="45034" y="16421"/>
                </a:lnTo>
                <a:lnTo>
                  <a:pt x="41770" y="15239"/>
                </a:lnTo>
                <a:lnTo>
                  <a:pt x="38392" y="14528"/>
                </a:lnTo>
                <a:lnTo>
                  <a:pt x="38493" y="14363"/>
                </a:lnTo>
                <a:lnTo>
                  <a:pt x="38442" y="14147"/>
                </a:lnTo>
                <a:lnTo>
                  <a:pt x="38201" y="13906"/>
                </a:lnTo>
                <a:lnTo>
                  <a:pt x="37998" y="13855"/>
                </a:lnTo>
                <a:lnTo>
                  <a:pt x="37845" y="13969"/>
                </a:lnTo>
                <a:lnTo>
                  <a:pt x="37312" y="13779"/>
                </a:lnTo>
                <a:lnTo>
                  <a:pt x="36753" y="13741"/>
                </a:lnTo>
                <a:lnTo>
                  <a:pt x="36194" y="13779"/>
                </a:lnTo>
                <a:lnTo>
                  <a:pt x="36017" y="13550"/>
                </a:lnTo>
                <a:lnTo>
                  <a:pt x="35979" y="13195"/>
                </a:lnTo>
                <a:lnTo>
                  <a:pt x="36106" y="12890"/>
                </a:lnTo>
                <a:lnTo>
                  <a:pt x="36245" y="12598"/>
                </a:lnTo>
                <a:lnTo>
                  <a:pt x="36512" y="12433"/>
                </a:lnTo>
                <a:lnTo>
                  <a:pt x="36829" y="12407"/>
                </a:lnTo>
                <a:lnTo>
                  <a:pt x="37668" y="12509"/>
                </a:lnTo>
                <a:lnTo>
                  <a:pt x="38468" y="11963"/>
                </a:lnTo>
                <a:lnTo>
                  <a:pt x="38696" y="11099"/>
                </a:lnTo>
                <a:lnTo>
                  <a:pt x="39154" y="10185"/>
                </a:lnTo>
                <a:lnTo>
                  <a:pt x="39916" y="9512"/>
                </a:lnTo>
                <a:lnTo>
                  <a:pt x="40817" y="9194"/>
                </a:lnTo>
                <a:lnTo>
                  <a:pt x="39928" y="9169"/>
                </a:lnTo>
                <a:lnTo>
                  <a:pt x="39027" y="9258"/>
                </a:lnTo>
                <a:lnTo>
                  <a:pt x="38150" y="9436"/>
                </a:lnTo>
                <a:lnTo>
                  <a:pt x="38671" y="7238"/>
                </a:lnTo>
                <a:lnTo>
                  <a:pt x="35090" y="1396"/>
                </a:lnTo>
                <a:lnTo>
                  <a:pt x="34683" y="1054"/>
                </a:lnTo>
                <a:lnTo>
                  <a:pt x="34404" y="558"/>
                </a:lnTo>
                <a:lnTo>
                  <a:pt x="34328" y="0"/>
                </a:lnTo>
                <a:lnTo>
                  <a:pt x="34251" y="558"/>
                </a:lnTo>
                <a:lnTo>
                  <a:pt x="33959" y="1054"/>
                </a:lnTo>
                <a:lnTo>
                  <a:pt x="33527" y="1396"/>
                </a:lnTo>
                <a:lnTo>
                  <a:pt x="32664" y="1714"/>
                </a:lnTo>
                <a:lnTo>
                  <a:pt x="31889" y="2235"/>
                </a:lnTo>
                <a:lnTo>
                  <a:pt x="31280" y="2946"/>
                </a:lnTo>
                <a:lnTo>
                  <a:pt x="30238" y="4940"/>
                </a:lnTo>
                <a:lnTo>
                  <a:pt x="29971" y="7238"/>
                </a:lnTo>
                <a:lnTo>
                  <a:pt x="30467" y="9436"/>
                </a:lnTo>
                <a:lnTo>
                  <a:pt x="29616" y="9258"/>
                </a:lnTo>
                <a:lnTo>
                  <a:pt x="28727" y="9169"/>
                </a:lnTo>
                <a:lnTo>
                  <a:pt x="27812" y="9194"/>
                </a:lnTo>
                <a:lnTo>
                  <a:pt x="28727" y="9512"/>
                </a:lnTo>
                <a:lnTo>
                  <a:pt x="29476" y="10185"/>
                </a:lnTo>
                <a:lnTo>
                  <a:pt x="29933" y="11099"/>
                </a:lnTo>
                <a:lnTo>
                  <a:pt x="30162" y="11963"/>
                </a:lnTo>
                <a:lnTo>
                  <a:pt x="30949" y="12509"/>
                </a:lnTo>
                <a:lnTo>
                  <a:pt x="31826" y="12407"/>
                </a:lnTo>
                <a:lnTo>
                  <a:pt x="32130" y="12433"/>
                </a:lnTo>
                <a:lnTo>
                  <a:pt x="32397" y="12598"/>
                </a:lnTo>
                <a:lnTo>
                  <a:pt x="32524" y="12890"/>
                </a:lnTo>
                <a:lnTo>
                  <a:pt x="32664" y="13195"/>
                </a:lnTo>
                <a:lnTo>
                  <a:pt x="32613" y="13550"/>
                </a:lnTo>
                <a:lnTo>
                  <a:pt x="32448" y="13779"/>
                </a:lnTo>
                <a:lnTo>
                  <a:pt x="31876" y="13741"/>
                </a:lnTo>
                <a:lnTo>
                  <a:pt x="31318" y="13779"/>
                </a:lnTo>
                <a:lnTo>
                  <a:pt x="30797" y="13969"/>
                </a:lnTo>
                <a:lnTo>
                  <a:pt x="30645" y="13855"/>
                </a:lnTo>
                <a:lnTo>
                  <a:pt x="30441" y="13906"/>
                </a:lnTo>
                <a:lnTo>
                  <a:pt x="30302" y="14033"/>
                </a:lnTo>
                <a:lnTo>
                  <a:pt x="30162" y="14363"/>
                </a:lnTo>
                <a:lnTo>
                  <a:pt x="30238" y="14528"/>
                </a:lnTo>
                <a:lnTo>
                  <a:pt x="26860" y="15239"/>
                </a:lnTo>
                <a:lnTo>
                  <a:pt x="23596" y="16421"/>
                </a:lnTo>
                <a:lnTo>
                  <a:pt x="20548" y="18084"/>
                </a:lnTo>
                <a:lnTo>
                  <a:pt x="18491" y="18084"/>
                </a:lnTo>
                <a:lnTo>
                  <a:pt x="18491" y="18567"/>
                </a:lnTo>
                <a:lnTo>
                  <a:pt x="17475" y="18567"/>
                </a:lnTo>
                <a:lnTo>
                  <a:pt x="17513" y="19049"/>
                </a:lnTo>
                <a:lnTo>
                  <a:pt x="17919" y="19481"/>
                </a:lnTo>
                <a:lnTo>
                  <a:pt x="18427" y="19469"/>
                </a:lnTo>
                <a:lnTo>
                  <a:pt x="18427" y="22504"/>
                </a:lnTo>
                <a:lnTo>
                  <a:pt x="17475" y="22504"/>
                </a:lnTo>
                <a:lnTo>
                  <a:pt x="17475" y="23317"/>
                </a:lnTo>
                <a:lnTo>
                  <a:pt x="18961" y="23317"/>
                </a:lnTo>
                <a:lnTo>
                  <a:pt x="14312" y="26403"/>
                </a:lnTo>
                <a:lnTo>
                  <a:pt x="10286" y="30467"/>
                </a:lnTo>
                <a:lnTo>
                  <a:pt x="7200" y="35242"/>
                </a:lnTo>
                <a:lnTo>
                  <a:pt x="7048" y="35953"/>
                </a:lnTo>
                <a:lnTo>
                  <a:pt x="6540" y="36499"/>
                </a:lnTo>
                <a:lnTo>
                  <a:pt x="5867" y="36715"/>
                </a:lnTo>
                <a:lnTo>
                  <a:pt x="5118" y="36741"/>
                </a:lnTo>
                <a:lnTo>
                  <a:pt x="4419" y="37096"/>
                </a:lnTo>
                <a:lnTo>
                  <a:pt x="3936" y="37706"/>
                </a:lnTo>
                <a:lnTo>
                  <a:pt x="3581" y="38226"/>
                </a:lnTo>
                <a:lnTo>
                  <a:pt x="3454" y="38887"/>
                </a:lnTo>
                <a:lnTo>
                  <a:pt x="3606" y="39496"/>
                </a:lnTo>
                <a:lnTo>
                  <a:pt x="3759" y="40119"/>
                </a:lnTo>
                <a:lnTo>
                  <a:pt x="4165" y="40639"/>
                </a:lnTo>
                <a:lnTo>
                  <a:pt x="4698" y="40906"/>
                </a:lnTo>
                <a:lnTo>
                  <a:pt x="4356" y="41452"/>
                </a:lnTo>
                <a:lnTo>
                  <a:pt x="3962" y="41948"/>
                </a:lnTo>
                <a:lnTo>
                  <a:pt x="3530" y="42405"/>
                </a:lnTo>
                <a:lnTo>
                  <a:pt x="1333" y="36791"/>
                </a:lnTo>
                <a:lnTo>
                  <a:pt x="888" y="37464"/>
                </a:lnTo>
                <a:lnTo>
                  <a:pt x="1435" y="39547"/>
                </a:lnTo>
                <a:lnTo>
                  <a:pt x="1142" y="41770"/>
                </a:lnTo>
                <a:lnTo>
                  <a:pt x="76" y="43624"/>
                </a:lnTo>
                <a:lnTo>
                  <a:pt x="241" y="43967"/>
                </a:lnTo>
                <a:lnTo>
                  <a:pt x="0" y="44348"/>
                </a:lnTo>
                <a:lnTo>
                  <a:pt x="1485" y="47815"/>
                </a:lnTo>
                <a:lnTo>
                  <a:pt x="165" y="55994"/>
                </a:lnTo>
                <a:lnTo>
                  <a:pt x="12887" y="97220"/>
                </a:lnTo>
                <a:lnTo>
                  <a:pt x="16865" y="105181"/>
                </a:lnTo>
                <a:lnTo>
                  <a:pt x="16865" y="106641"/>
                </a:lnTo>
                <a:lnTo>
                  <a:pt x="16789" y="106857"/>
                </a:lnTo>
                <a:lnTo>
                  <a:pt x="16789" y="107060"/>
                </a:lnTo>
                <a:lnTo>
                  <a:pt x="16916" y="107276"/>
                </a:lnTo>
                <a:lnTo>
                  <a:pt x="17005" y="107416"/>
                </a:lnTo>
                <a:lnTo>
                  <a:pt x="17195" y="107543"/>
                </a:lnTo>
                <a:lnTo>
                  <a:pt x="17386" y="107556"/>
                </a:lnTo>
                <a:lnTo>
                  <a:pt x="17614" y="107695"/>
                </a:lnTo>
                <a:lnTo>
                  <a:pt x="15874" y="110997"/>
                </a:lnTo>
                <a:lnTo>
                  <a:pt x="16128" y="112852"/>
                </a:lnTo>
                <a:lnTo>
                  <a:pt x="16497" y="113410"/>
                </a:lnTo>
                <a:lnTo>
                  <a:pt x="17068" y="113753"/>
                </a:lnTo>
                <a:lnTo>
                  <a:pt x="17703" y="113791"/>
                </a:lnTo>
                <a:lnTo>
                  <a:pt x="20053" y="116154"/>
                </a:lnTo>
                <a:lnTo>
                  <a:pt x="20878" y="119735"/>
                </a:lnTo>
                <a:lnTo>
                  <a:pt x="19786" y="122961"/>
                </a:lnTo>
                <a:lnTo>
                  <a:pt x="19659" y="122961"/>
                </a:lnTo>
                <a:lnTo>
                  <a:pt x="19367" y="123050"/>
                </a:lnTo>
                <a:lnTo>
                  <a:pt x="19088" y="123316"/>
                </a:lnTo>
                <a:lnTo>
                  <a:pt x="18999" y="123634"/>
                </a:lnTo>
                <a:lnTo>
                  <a:pt x="18935" y="123964"/>
                </a:lnTo>
                <a:lnTo>
                  <a:pt x="18999" y="124320"/>
                </a:lnTo>
                <a:lnTo>
                  <a:pt x="19227" y="124574"/>
                </a:lnTo>
                <a:lnTo>
                  <a:pt x="19456" y="124815"/>
                </a:lnTo>
                <a:lnTo>
                  <a:pt x="19786" y="124904"/>
                </a:lnTo>
                <a:lnTo>
                  <a:pt x="20116" y="124815"/>
                </a:lnTo>
                <a:lnTo>
                  <a:pt x="20878" y="124815"/>
                </a:lnTo>
                <a:lnTo>
                  <a:pt x="19862" y="125094"/>
                </a:lnTo>
                <a:lnTo>
                  <a:pt x="19176" y="126009"/>
                </a:lnTo>
                <a:lnTo>
                  <a:pt x="19176" y="127063"/>
                </a:lnTo>
                <a:lnTo>
                  <a:pt x="19176" y="128155"/>
                </a:lnTo>
                <a:lnTo>
                  <a:pt x="19862" y="129095"/>
                </a:lnTo>
                <a:lnTo>
                  <a:pt x="20878" y="129336"/>
                </a:lnTo>
                <a:lnTo>
                  <a:pt x="21666" y="129336"/>
                </a:lnTo>
                <a:lnTo>
                  <a:pt x="25209" y="153009"/>
                </a:lnTo>
                <a:lnTo>
                  <a:pt x="24358" y="153238"/>
                </a:lnTo>
                <a:lnTo>
                  <a:pt x="23761" y="154076"/>
                </a:lnTo>
                <a:lnTo>
                  <a:pt x="23761" y="154978"/>
                </a:lnTo>
                <a:lnTo>
                  <a:pt x="23761" y="155917"/>
                </a:lnTo>
                <a:lnTo>
                  <a:pt x="24358" y="156730"/>
                </a:lnTo>
                <a:lnTo>
                  <a:pt x="25209" y="156984"/>
                </a:lnTo>
                <a:lnTo>
                  <a:pt x="25349" y="156984"/>
                </a:lnTo>
                <a:lnTo>
                  <a:pt x="24841" y="157391"/>
                </a:lnTo>
                <a:lnTo>
                  <a:pt x="24612" y="158026"/>
                </a:lnTo>
                <a:lnTo>
                  <a:pt x="24714" y="158699"/>
                </a:lnTo>
                <a:lnTo>
                  <a:pt x="24803" y="159334"/>
                </a:lnTo>
                <a:lnTo>
                  <a:pt x="25247" y="159892"/>
                </a:lnTo>
                <a:lnTo>
                  <a:pt x="25844" y="160070"/>
                </a:lnTo>
                <a:lnTo>
                  <a:pt x="25666" y="185127"/>
                </a:lnTo>
                <a:lnTo>
                  <a:pt x="23571" y="451243"/>
                </a:lnTo>
                <a:lnTo>
                  <a:pt x="21043" y="775385"/>
                </a:lnTo>
                <a:lnTo>
                  <a:pt x="20396" y="775385"/>
                </a:lnTo>
                <a:lnTo>
                  <a:pt x="20167" y="775576"/>
                </a:lnTo>
                <a:lnTo>
                  <a:pt x="19938" y="775766"/>
                </a:lnTo>
                <a:lnTo>
                  <a:pt x="19100" y="776185"/>
                </a:lnTo>
                <a:lnTo>
                  <a:pt x="18249" y="776605"/>
                </a:lnTo>
                <a:lnTo>
                  <a:pt x="17665" y="776897"/>
                </a:lnTo>
                <a:lnTo>
                  <a:pt x="17081" y="777163"/>
                </a:lnTo>
                <a:lnTo>
                  <a:pt x="16382" y="777925"/>
                </a:lnTo>
                <a:lnTo>
                  <a:pt x="15824" y="778687"/>
                </a:lnTo>
                <a:lnTo>
                  <a:pt x="15557" y="779703"/>
                </a:lnTo>
                <a:lnTo>
                  <a:pt x="15659" y="780643"/>
                </a:lnTo>
                <a:lnTo>
                  <a:pt x="16014" y="781596"/>
                </a:lnTo>
                <a:lnTo>
                  <a:pt x="16636" y="782345"/>
                </a:lnTo>
                <a:lnTo>
                  <a:pt x="16636" y="782624"/>
                </a:lnTo>
                <a:lnTo>
                  <a:pt x="16179" y="782624"/>
                </a:lnTo>
                <a:lnTo>
                  <a:pt x="16179" y="783399"/>
                </a:lnTo>
                <a:lnTo>
                  <a:pt x="16446" y="783463"/>
                </a:lnTo>
                <a:lnTo>
                  <a:pt x="16738" y="783755"/>
                </a:lnTo>
                <a:lnTo>
                  <a:pt x="16789" y="783996"/>
                </a:lnTo>
                <a:lnTo>
                  <a:pt x="16814" y="784199"/>
                </a:lnTo>
                <a:lnTo>
                  <a:pt x="16916" y="784694"/>
                </a:lnTo>
                <a:lnTo>
                  <a:pt x="17360" y="784694"/>
                </a:lnTo>
                <a:lnTo>
                  <a:pt x="17360" y="796988"/>
                </a:lnTo>
                <a:lnTo>
                  <a:pt x="16548" y="796988"/>
                </a:lnTo>
                <a:lnTo>
                  <a:pt x="16382" y="797102"/>
                </a:lnTo>
                <a:lnTo>
                  <a:pt x="16179" y="797179"/>
                </a:lnTo>
                <a:lnTo>
                  <a:pt x="16141" y="797369"/>
                </a:lnTo>
                <a:lnTo>
                  <a:pt x="16090" y="797560"/>
                </a:lnTo>
                <a:lnTo>
                  <a:pt x="16141" y="797763"/>
                </a:lnTo>
                <a:lnTo>
                  <a:pt x="16179" y="797928"/>
                </a:lnTo>
                <a:lnTo>
                  <a:pt x="16382" y="797991"/>
                </a:lnTo>
                <a:lnTo>
                  <a:pt x="16548" y="798017"/>
                </a:lnTo>
                <a:lnTo>
                  <a:pt x="17360" y="798017"/>
                </a:lnTo>
                <a:lnTo>
                  <a:pt x="17360" y="801878"/>
                </a:lnTo>
                <a:lnTo>
                  <a:pt x="16675" y="811225"/>
                </a:lnTo>
                <a:lnTo>
                  <a:pt x="16446" y="813054"/>
                </a:lnTo>
                <a:lnTo>
                  <a:pt x="15925" y="816711"/>
                </a:lnTo>
                <a:lnTo>
                  <a:pt x="15608" y="818502"/>
                </a:lnTo>
                <a:lnTo>
                  <a:pt x="15290" y="820293"/>
                </a:lnTo>
                <a:lnTo>
                  <a:pt x="9474" y="838695"/>
                </a:lnTo>
                <a:lnTo>
                  <a:pt x="7950" y="838695"/>
                </a:lnTo>
                <a:lnTo>
                  <a:pt x="7734" y="838809"/>
                </a:lnTo>
                <a:lnTo>
                  <a:pt x="7518" y="838898"/>
                </a:lnTo>
                <a:lnTo>
                  <a:pt x="7327" y="839076"/>
                </a:lnTo>
                <a:lnTo>
                  <a:pt x="7137" y="839254"/>
                </a:lnTo>
                <a:lnTo>
                  <a:pt x="7061" y="839482"/>
                </a:lnTo>
                <a:lnTo>
                  <a:pt x="6972" y="839736"/>
                </a:lnTo>
                <a:lnTo>
                  <a:pt x="7061" y="840003"/>
                </a:lnTo>
                <a:lnTo>
                  <a:pt x="7137" y="840308"/>
                </a:lnTo>
                <a:lnTo>
                  <a:pt x="7327" y="840486"/>
                </a:lnTo>
                <a:lnTo>
                  <a:pt x="7518" y="840663"/>
                </a:lnTo>
                <a:lnTo>
                  <a:pt x="7734" y="840714"/>
                </a:lnTo>
                <a:lnTo>
                  <a:pt x="7950" y="840765"/>
                </a:lnTo>
                <a:lnTo>
                  <a:pt x="8940" y="840854"/>
                </a:lnTo>
                <a:lnTo>
                  <a:pt x="8940" y="853173"/>
                </a:lnTo>
                <a:lnTo>
                  <a:pt x="7950" y="853173"/>
                </a:lnTo>
                <a:lnTo>
                  <a:pt x="7734" y="853249"/>
                </a:lnTo>
                <a:lnTo>
                  <a:pt x="7518" y="853363"/>
                </a:lnTo>
                <a:lnTo>
                  <a:pt x="7327" y="853528"/>
                </a:lnTo>
                <a:lnTo>
                  <a:pt x="7137" y="853719"/>
                </a:lnTo>
                <a:lnTo>
                  <a:pt x="7061" y="853973"/>
                </a:lnTo>
                <a:lnTo>
                  <a:pt x="6972" y="854214"/>
                </a:lnTo>
                <a:lnTo>
                  <a:pt x="7061" y="854494"/>
                </a:lnTo>
                <a:lnTo>
                  <a:pt x="7137" y="854748"/>
                </a:lnTo>
                <a:lnTo>
                  <a:pt x="7327" y="854951"/>
                </a:lnTo>
                <a:lnTo>
                  <a:pt x="7518" y="855129"/>
                </a:lnTo>
                <a:lnTo>
                  <a:pt x="7950" y="855205"/>
                </a:lnTo>
                <a:lnTo>
                  <a:pt x="60680" y="855205"/>
                </a:lnTo>
                <a:lnTo>
                  <a:pt x="61125" y="855129"/>
                </a:lnTo>
                <a:lnTo>
                  <a:pt x="61302" y="854951"/>
                </a:lnTo>
                <a:lnTo>
                  <a:pt x="61493" y="854748"/>
                </a:lnTo>
                <a:lnTo>
                  <a:pt x="61569" y="854494"/>
                </a:lnTo>
                <a:lnTo>
                  <a:pt x="61671" y="854214"/>
                </a:lnTo>
                <a:lnTo>
                  <a:pt x="61569" y="853973"/>
                </a:lnTo>
                <a:lnTo>
                  <a:pt x="61493" y="853719"/>
                </a:lnTo>
                <a:lnTo>
                  <a:pt x="61302" y="853528"/>
                </a:lnTo>
                <a:lnTo>
                  <a:pt x="61125" y="853363"/>
                </a:lnTo>
                <a:lnTo>
                  <a:pt x="60909" y="853249"/>
                </a:lnTo>
                <a:lnTo>
                  <a:pt x="60680" y="853173"/>
                </a:lnTo>
                <a:lnTo>
                  <a:pt x="59689" y="853173"/>
                </a:lnTo>
                <a:lnTo>
                  <a:pt x="59689" y="840854"/>
                </a:lnTo>
                <a:lnTo>
                  <a:pt x="60591" y="840854"/>
                </a:lnTo>
                <a:lnTo>
                  <a:pt x="60909" y="840714"/>
                </a:lnTo>
                <a:lnTo>
                  <a:pt x="61125" y="840663"/>
                </a:lnTo>
                <a:lnTo>
                  <a:pt x="61302" y="840486"/>
                </a:lnTo>
                <a:lnTo>
                  <a:pt x="61493" y="840308"/>
                </a:lnTo>
                <a:lnTo>
                  <a:pt x="61569" y="840003"/>
                </a:lnTo>
                <a:lnTo>
                  <a:pt x="61671" y="839736"/>
                </a:lnTo>
                <a:lnTo>
                  <a:pt x="61569" y="839482"/>
                </a:lnTo>
                <a:lnTo>
                  <a:pt x="61493" y="839254"/>
                </a:lnTo>
                <a:lnTo>
                  <a:pt x="61302" y="839076"/>
                </a:lnTo>
                <a:lnTo>
                  <a:pt x="61125" y="838898"/>
                </a:lnTo>
                <a:lnTo>
                  <a:pt x="60909" y="838809"/>
                </a:lnTo>
                <a:lnTo>
                  <a:pt x="60680" y="838695"/>
                </a:lnTo>
                <a:lnTo>
                  <a:pt x="59169" y="838695"/>
                </a:lnTo>
                <a:lnTo>
                  <a:pt x="58572" y="837387"/>
                </a:lnTo>
                <a:lnTo>
                  <a:pt x="58000" y="836066"/>
                </a:lnTo>
                <a:lnTo>
                  <a:pt x="56819" y="833158"/>
                </a:lnTo>
                <a:lnTo>
                  <a:pt x="55867" y="830148"/>
                </a:lnTo>
                <a:lnTo>
                  <a:pt x="54851" y="826960"/>
                </a:lnTo>
                <a:lnTo>
                  <a:pt x="54051" y="823671"/>
                </a:lnTo>
                <a:lnTo>
                  <a:pt x="53695" y="821982"/>
                </a:lnTo>
                <a:lnTo>
                  <a:pt x="53339" y="820293"/>
                </a:lnTo>
                <a:lnTo>
                  <a:pt x="53035" y="818502"/>
                </a:lnTo>
                <a:lnTo>
                  <a:pt x="52704" y="816711"/>
                </a:lnTo>
                <a:lnTo>
                  <a:pt x="52184" y="813054"/>
                </a:lnTo>
                <a:lnTo>
                  <a:pt x="51295" y="801878"/>
                </a:lnTo>
                <a:lnTo>
                  <a:pt x="51295" y="798017"/>
                </a:lnTo>
                <a:lnTo>
                  <a:pt x="52082" y="798017"/>
                </a:lnTo>
                <a:lnTo>
                  <a:pt x="52273" y="797991"/>
                </a:lnTo>
                <a:lnTo>
                  <a:pt x="52438" y="797928"/>
                </a:lnTo>
                <a:lnTo>
                  <a:pt x="52489" y="797763"/>
                </a:lnTo>
                <a:lnTo>
                  <a:pt x="52527" y="797560"/>
                </a:lnTo>
                <a:lnTo>
                  <a:pt x="52489" y="797369"/>
                </a:lnTo>
                <a:lnTo>
                  <a:pt x="52438" y="797179"/>
                </a:lnTo>
                <a:lnTo>
                  <a:pt x="52273" y="797102"/>
                </a:lnTo>
                <a:lnTo>
                  <a:pt x="52082" y="796988"/>
                </a:lnTo>
                <a:lnTo>
                  <a:pt x="51295" y="796988"/>
                </a:lnTo>
                <a:lnTo>
                  <a:pt x="51295" y="784694"/>
                </a:lnTo>
                <a:lnTo>
                  <a:pt x="51727" y="784694"/>
                </a:lnTo>
                <a:lnTo>
                  <a:pt x="51815" y="784199"/>
                </a:lnTo>
                <a:lnTo>
                  <a:pt x="51854" y="783996"/>
                </a:lnTo>
                <a:lnTo>
                  <a:pt x="51904" y="783755"/>
                </a:lnTo>
                <a:lnTo>
                  <a:pt x="52184" y="783463"/>
                </a:lnTo>
                <a:lnTo>
                  <a:pt x="52438" y="783399"/>
                </a:lnTo>
                <a:lnTo>
                  <a:pt x="52438" y="782624"/>
                </a:lnTo>
                <a:lnTo>
                  <a:pt x="51993" y="782624"/>
                </a:lnTo>
                <a:lnTo>
                  <a:pt x="51993" y="782345"/>
                </a:lnTo>
                <a:lnTo>
                  <a:pt x="52628" y="781596"/>
                </a:lnTo>
                <a:lnTo>
                  <a:pt x="52984" y="780643"/>
                </a:lnTo>
                <a:lnTo>
                  <a:pt x="53060" y="779703"/>
                </a:lnTo>
                <a:lnTo>
                  <a:pt x="52806" y="778687"/>
                </a:lnTo>
                <a:lnTo>
                  <a:pt x="52273" y="777925"/>
                </a:lnTo>
                <a:lnTo>
                  <a:pt x="51447" y="777265"/>
                </a:lnTo>
                <a:lnTo>
                  <a:pt x="48259" y="775385"/>
                </a:lnTo>
                <a:lnTo>
                  <a:pt x="47586" y="775385"/>
                </a:lnTo>
                <a:lnTo>
                  <a:pt x="45059" y="451243"/>
                </a:lnTo>
                <a:lnTo>
                  <a:pt x="42989" y="185127"/>
                </a:lnTo>
                <a:close/>
              </a:path>
            </a:pathLst>
          </a:custGeom>
          <a:ln w="3175">
            <a:solidFill>
              <a:srgbClr val="231F20"/>
            </a:solidFill>
          </a:ln>
        </p:spPr>
        <p:txBody>
          <a:bodyPr wrap="square" lIns="0" tIns="0" rIns="0" bIns="0" rtlCol="0"/>
          <a:lstStyle/>
          <a:p>
            <a:endParaRPr/>
          </a:p>
        </p:txBody>
      </p:sp>
      <p:sp>
        <p:nvSpPr>
          <p:cNvPr id="499" name="object 499"/>
          <p:cNvSpPr/>
          <p:nvPr/>
        </p:nvSpPr>
        <p:spPr>
          <a:xfrm>
            <a:off x="3854486" y="3314433"/>
            <a:ext cx="335280" cy="290830"/>
          </a:xfrm>
          <a:custGeom>
            <a:avLst/>
            <a:gdLst/>
            <a:ahLst/>
            <a:cxnLst/>
            <a:rect l="l" t="t" r="r" b="b"/>
            <a:pathLst>
              <a:path w="335279" h="290829">
                <a:moveTo>
                  <a:pt x="23113" y="85788"/>
                </a:moveTo>
                <a:lnTo>
                  <a:pt x="17970" y="85788"/>
                </a:lnTo>
                <a:lnTo>
                  <a:pt x="28016" y="96989"/>
                </a:lnTo>
                <a:lnTo>
                  <a:pt x="24945" y="103894"/>
                </a:lnTo>
                <a:lnTo>
                  <a:pt x="22971" y="111147"/>
                </a:lnTo>
                <a:lnTo>
                  <a:pt x="22115" y="118614"/>
                </a:lnTo>
                <a:lnTo>
                  <a:pt x="22402" y="126161"/>
                </a:lnTo>
                <a:lnTo>
                  <a:pt x="24637" y="133134"/>
                </a:lnTo>
                <a:lnTo>
                  <a:pt x="25666" y="140462"/>
                </a:lnTo>
                <a:lnTo>
                  <a:pt x="25425" y="147777"/>
                </a:lnTo>
                <a:lnTo>
                  <a:pt x="24688" y="155028"/>
                </a:lnTo>
                <a:lnTo>
                  <a:pt x="22999" y="162115"/>
                </a:lnTo>
                <a:lnTo>
                  <a:pt x="20408" y="168884"/>
                </a:lnTo>
                <a:lnTo>
                  <a:pt x="18401" y="183952"/>
                </a:lnTo>
                <a:lnTo>
                  <a:pt x="17902" y="199110"/>
                </a:lnTo>
                <a:lnTo>
                  <a:pt x="18910" y="214240"/>
                </a:lnTo>
                <a:lnTo>
                  <a:pt x="21424" y="229222"/>
                </a:lnTo>
                <a:lnTo>
                  <a:pt x="25044" y="241719"/>
                </a:lnTo>
                <a:lnTo>
                  <a:pt x="25044" y="286042"/>
                </a:lnTo>
                <a:lnTo>
                  <a:pt x="25641" y="287477"/>
                </a:lnTo>
                <a:lnTo>
                  <a:pt x="27800" y="289648"/>
                </a:lnTo>
                <a:lnTo>
                  <a:pt x="29260" y="290233"/>
                </a:lnTo>
                <a:lnTo>
                  <a:pt x="65303" y="290233"/>
                </a:lnTo>
                <a:lnTo>
                  <a:pt x="66789" y="289648"/>
                </a:lnTo>
                <a:lnTo>
                  <a:pt x="67843" y="288556"/>
                </a:lnTo>
                <a:lnTo>
                  <a:pt x="68935" y="287477"/>
                </a:lnTo>
                <a:lnTo>
                  <a:pt x="69545" y="286042"/>
                </a:lnTo>
                <a:lnTo>
                  <a:pt x="69545" y="248627"/>
                </a:lnTo>
                <a:lnTo>
                  <a:pt x="307466" y="248627"/>
                </a:lnTo>
                <a:lnTo>
                  <a:pt x="307466" y="245973"/>
                </a:lnTo>
                <a:lnTo>
                  <a:pt x="308508" y="244843"/>
                </a:lnTo>
                <a:lnTo>
                  <a:pt x="309232" y="243471"/>
                </a:lnTo>
                <a:lnTo>
                  <a:pt x="309715" y="241719"/>
                </a:lnTo>
                <a:lnTo>
                  <a:pt x="313321" y="229222"/>
                </a:lnTo>
                <a:lnTo>
                  <a:pt x="315834" y="214240"/>
                </a:lnTo>
                <a:lnTo>
                  <a:pt x="316841" y="199110"/>
                </a:lnTo>
                <a:lnTo>
                  <a:pt x="316345" y="183952"/>
                </a:lnTo>
                <a:lnTo>
                  <a:pt x="314350" y="168884"/>
                </a:lnTo>
                <a:lnTo>
                  <a:pt x="311721" y="162115"/>
                </a:lnTo>
                <a:lnTo>
                  <a:pt x="310019" y="155028"/>
                </a:lnTo>
                <a:lnTo>
                  <a:pt x="309308" y="147777"/>
                </a:lnTo>
                <a:lnTo>
                  <a:pt x="309079" y="140462"/>
                </a:lnTo>
                <a:lnTo>
                  <a:pt x="310095" y="133134"/>
                </a:lnTo>
                <a:lnTo>
                  <a:pt x="312343" y="126161"/>
                </a:lnTo>
                <a:lnTo>
                  <a:pt x="312630" y="118614"/>
                </a:lnTo>
                <a:lnTo>
                  <a:pt x="311773" y="111147"/>
                </a:lnTo>
                <a:lnTo>
                  <a:pt x="309795" y="103894"/>
                </a:lnTo>
                <a:lnTo>
                  <a:pt x="306717" y="96989"/>
                </a:lnTo>
                <a:lnTo>
                  <a:pt x="309929" y="93408"/>
                </a:lnTo>
                <a:lnTo>
                  <a:pt x="29933" y="93408"/>
                </a:lnTo>
                <a:lnTo>
                  <a:pt x="23113" y="85788"/>
                </a:lnTo>
                <a:close/>
              </a:path>
              <a:path w="335279" h="290829">
                <a:moveTo>
                  <a:pt x="307466" y="248627"/>
                </a:moveTo>
                <a:lnTo>
                  <a:pt x="262978" y="248627"/>
                </a:lnTo>
                <a:lnTo>
                  <a:pt x="262978" y="286042"/>
                </a:lnTo>
                <a:lnTo>
                  <a:pt x="263575" y="287477"/>
                </a:lnTo>
                <a:lnTo>
                  <a:pt x="265747" y="289648"/>
                </a:lnTo>
                <a:lnTo>
                  <a:pt x="267207" y="290233"/>
                </a:lnTo>
                <a:lnTo>
                  <a:pt x="303275" y="290233"/>
                </a:lnTo>
                <a:lnTo>
                  <a:pt x="304711" y="289648"/>
                </a:lnTo>
                <a:lnTo>
                  <a:pt x="306870" y="287477"/>
                </a:lnTo>
                <a:lnTo>
                  <a:pt x="307466" y="286042"/>
                </a:lnTo>
                <a:lnTo>
                  <a:pt x="307466" y="248627"/>
                </a:lnTo>
                <a:close/>
              </a:path>
              <a:path w="335279" h="290829">
                <a:moveTo>
                  <a:pt x="197789" y="248627"/>
                </a:moveTo>
                <a:lnTo>
                  <a:pt x="138658" y="248627"/>
                </a:lnTo>
                <a:lnTo>
                  <a:pt x="150317" y="262331"/>
                </a:lnTo>
                <a:lnTo>
                  <a:pt x="186105" y="262331"/>
                </a:lnTo>
                <a:lnTo>
                  <a:pt x="197789" y="248627"/>
                </a:lnTo>
                <a:close/>
              </a:path>
              <a:path w="335279" h="290829">
                <a:moveTo>
                  <a:pt x="226758" y="0"/>
                </a:moveTo>
                <a:lnTo>
                  <a:pt x="107988" y="0"/>
                </a:lnTo>
                <a:lnTo>
                  <a:pt x="93035" y="813"/>
                </a:lnTo>
                <a:lnTo>
                  <a:pt x="78301" y="3213"/>
                </a:lnTo>
                <a:lnTo>
                  <a:pt x="63911" y="7165"/>
                </a:lnTo>
                <a:lnTo>
                  <a:pt x="49987" y="12636"/>
                </a:lnTo>
                <a:lnTo>
                  <a:pt x="50622" y="14033"/>
                </a:lnTo>
                <a:lnTo>
                  <a:pt x="36969" y="63817"/>
                </a:lnTo>
                <a:lnTo>
                  <a:pt x="36232" y="71430"/>
                </a:lnTo>
                <a:lnTo>
                  <a:pt x="34809" y="78927"/>
                </a:lnTo>
                <a:lnTo>
                  <a:pt x="32706" y="86266"/>
                </a:lnTo>
                <a:lnTo>
                  <a:pt x="29933" y="93408"/>
                </a:lnTo>
                <a:lnTo>
                  <a:pt x="304787" y="93408"/>
                </a:lnTo>
                <a:lnTo>
                  <a:pt x="302026" y="86266"/>
                </a:lnTo>
                <a:lnTo>
                  <a:pt x="299924" y="78927"/>
                </a:lnTo>
                <a:lnTo>
                  <a:pt x="298491" y="71430"/>
                </a:lnTo>
                <a:lnTo>
                  <a:pt x="297738" y="63817"/>
                </a:lnTo>
                <a:lnTo>
                  <a:pt x="284137" y="14033"/>
                </a:lnTo>
                <a:lnTo>
                  <a:pt x="284772" y="12636"/>
                </a:lnTo>
                <a:lnTo>
                  <a:pt x="270826" y="7165"/>
                </a:lnTo>
                <a:lnTo>
                  <a:pt x="256427" y="3213"/>
                </a:lnTo>
                <a:lnTo>
                  <a:pt x="241697" y="813"/>
                </a:lnTo>
                <a:lnTo>
                  <a:pt x="226758" y="0"/>
                </a:lnTo>
                <a:close/>
              </a:path>
              <a:path w="335279" h="290829">
                <a:moveTo>
                  <a:pt x="316763" y="85788"/>
                </a:moveTo>
                <a:lnTo>
                  <a:pt x="311594" y="85788"/>
                </a:lnTo>
                <a:lnTo>
                  <a:pt x="304787" y="93408"/>
                </a:lnTo>
                <a:lnTo>
                  <a:pt x="309929" y="93408"/>
                </a:lnTo>
                <a:lnTo>
                  <a:pt x="316763" y="85788"/>
                </a:lnTo>
                <a:close/>
              </a:path>
              <a:path w="335279" h="290829">
                <a:moveTo>
                  <a:pt x="29108" y="67767"/>
                </a:moveTo>
                <a:lnTo>
                  <a:pt x="1714" y="67767"/>
                </a:lnTo>
                <a:lnTo>
                  <a:pt x="0" y="69469"/>
                </a:lnTo>
                <a:lnTo>
                  <a:pt x="0" y="84061"/>
                </a:lnTo>
                <a:lnTo>
                  <a:pt x="1714" y="85788"/>
                </a:lnTo>
                <a:lnTo>
                  <a:pt x="29108" y="85788"/>
                </a:lnTo>
                <a:lnTo>
                  <a:pt x="30822" y="84061"/>
                </a:lnTo>
                <a:lnTo>
                  <a:pt x="30822" y="69469"/>
                </a:lnTo>
                <a:lnTo>
                  <a:pt x="29108" y="67767"/>
                </a:lnTo>
                <a:close/>
              </a:path>
              <a:path w="335279" h="290829">
                <a:moveTo>
                  <a:pt x="333006" y="67767"/>
                </a:moveTo>
                <a:lnTo>
                  <a:pt x="305612" y="67767"/>
                </a:lnTo>
                <a:lnTo>
                  <a:pt x="303898" y="69469"/>
                </a:lnTo>
                <a:lnTo>
                  <a:pt x="303898" y="84061"/>
                </a:lnTo>
                <a:lnTo>
                  <a:pt x="305612" y="85788"/>
                </a:lnTo>
                <a:lnTo>
                  <a:pt x="333006" y="85788"/>
                </a:lnTo>
                <a:lnTo>
                  <a:pt x="334721" y="84061"/>
                </a:lnTo>
                <a:lnTo>
                  <a:pt x="334721" y="69469"/>
                </a:lnTo>
                <a:lnTo>
                  <a:pt x="333006" y="67767"/>
                </a:lnTo>
                <a:close/>
              </a:path>
            </a:pathLst>
          </a:custGeom>
          <a:solidFill>
            <a:srgbClr val="FFFFFF"/>
          </a:solidFill>
        </p:spPr>
        <p:txBody>
          <a:bodyPr wrap="square" lIns="0" tIns="0" rIns="0" bIns="0" rtlCol="0"/>
          <a:lstStyle/>
          <a:p>
            <a:endParaRPr/>
          </a:p>
        </p:txBody>
      </p:sp>
      <p:sp>
        <p:nvSpPr>
          <p:cNvPr id="500" name="object 500"/>
          <p:cNvSpPr/>
          <p:nvPr/>
        </p:nvSpPr>
        <p:spPr>
          <a:xfrm>
            <a:off x="3854486" y="3314433"/>
            <a:ext cx="335280" cy="290830"/>
          </a:xfrm>
          <a:custGeom>
            <a:avLst/>
            <a:gdLst/>
            <a:ahLst/>
            <a:cxnLst/>
            <a:rect l="l" t="t" r="r" b="b"/>
            <a:pathLst>
              <a:path w="335279" h="290829">
                <a:moveTo>
                  <a:pt x="50622" y="14033"/>
                </a:moveTo>
                <a:lnTo>
                  <a:pt x="36969" y="63817"/>
                </a:lnTo>
                <a:lnTo>
                  <a:pt x="36232" y="71430"/>
                </a:lnTo>
                <a:lnTo>
                  <a:pt x="34809" y="78927"/>
                </a:lnTo>
                <a:lnTo>
                  <a:pt x="32706" y="86266"/>
                </a:lnTo>
                <a:lnTo>
                  <a:pt x="29933" y="93408"/>
                </a:lnTo>
                <a:lnTo>
                  <a:pt x="23113" y="85788"/>
                </a:lnTo>
                <a:lnTo>
                  <a:pt x="27000" y="85788"/>
                </a:lnTo>
                <a:lnTo>
                  <a:pt x="29108" y="85788"/>
                </a:lnTo>
                <a:lnTo>
                  <a:pt x="30822" y="84061"/>
                </a:lnTo>
                <a:lnTo>
                  <a:pt x="30822" y="81978"/>
                </a:lnTo>
                <a:lnTo>
                  <a:pt x="30822" y="71577"/>
                </a:lnTo>
                <a:lnTo>
                  <a:pt x="30822" y="69469"/>
                </a:lnTo>
                <a:lnTo>
                  <a:pt x="29108" y="67767"/>
                </a:lnTo>
                <a:lnTo>
                  <a:pt x="27000" y="67767"/>
                </a:lnTo>
                <a:lnTo>
                  <a:pt x="3848" y="67767"/>
                </a:lnTo>
                <a:lnTo>
                  <a:pt x="1714" y="67767"/>
                </a:lnTo>
                <a:lnTo>
                  <a:pt x="0" y="69469"/>
                </a:lnTo>
                <a:lnTo>
                  <a:pt x="0" y="71577"/>
                </a:lnTo>
                <a:lnTo>
                  <a:pt x="0" y="81978"/>
                </a:lnTo>
                <a:lnTo>
                  <a:pt x="0" y="84061"/>
                </a:lnTo>
                <a:lnTo>
                  <a:pt x="1714" y="85788"/>
                </a:lnTo>
                <a:lnTo>
                  <a:pt x="3848" y="85788"/>
                </a:lnTo>
                <a:lnTo>
                  <a:pt x="17970" y="85788"/>
                </a:lnTo>
                <a:lnTo>
                  <a:pt x="28016" y="96989"/>
                </a:lnTo>
                <a:lnTo>
                  <a:pt x="24945" y="103894"/>
                </a:lnTo>
                <a:lnTo>
                  <a:pt x="22971" y="111147"/>
                </a:lnTo>
                <a:lnTo>
                  <a:pt x="22115" y="118614"/>
                </a:lnTo>
                <a:lnTo>
                  <a:pt x="22402" y="126161"/>
                </a:lnTo>
                <a:lnTo>
                  <a:pt x="24637" y="133134"/>
                </a:lnTo>
                <a:lnTo>
                  <a:pt x="25666" y="140462"/>
                </a:lnTo>
                <a:lnTo>
                  <a:pt x="25425" y="147777"/>
                </a:lnTo>
                <a:lnTo>
                  <a:pt x="24688" y="155028"/>
                </a:lnTo>
                <a:lnTo>
                  <a:pt x="22999" y="162115"/>
                </a:lnTo>
                <a:lnTo>
                  <a:pt x="20408" y="168884"/>
                </a:lnTo>
                <a:lnTo>
                  <a:pt x="18401" y="183952"/>
                </a:lnTo>
                <a:lnTo>
                  <a:pt x="17902" y="199110"/>
                </a:lnTo>
                <a:lnTo>
                  <a:pt x="18910" y="214240"/>
                </a:lnTo>
                <a:lnTo>
                  <a:pt x="21424" y="229222"/>
                </a:lnTo>
                <a:lnTo>
                  <a:pt x="25044" y="241719"/>
                </a:lnTo>
                <a:lnTo>
                  <a:pt x="25044" y="284492"/>
                </a:lnTo>
                <a:lnTo>
                  <a:pt x="25044" y="286042"/>
                </a:lnTo>
                <a:lnTo>
                  <a:pt x="25641" y="287477"/>
                </a:lnTo>
                <a:lnTo>
                  <a:pt x="26720" y="288556"/>
                </a:lnTo>
                <a:lnTo>
                  <a:pt x="27800" y="289648"/>
                </a:lnTo>
                <a:lnTo>
                  <a:pt x="29260" y="290233"/>
                </a:lnTo>
                <a:lnTo>
                  <a:pt x="30772" y="290233"/>
                </a:lnTo>
                <a:lnTo>
                  <a:pt x="63792" y="290233"/>
                </a:lnTo>
                <a:lnTo>
                  <a:pt x="65303" y="290233"/>
                </a:lnTo>
                <a:lnTo>
                  <a:pt x="66789" y="289648"/>
                </a:lnTo>
                <a:lnTo>
                  <a:pt x="67843" y="288556"/>
                </a:lnTo>
                <a:lnTo>
                  <a:pt x="68935" y="287477"/>
                </a:lnTo>
                <a:lnTo>
                  <a:pt x="69545" y="286042"/>
                </a:lnTo>
                <a:lnTo>
                  <a:pt x="69545" y="284492"/>
                </a:lnTo>
                <a:lnTo>
                  <a:pt x="69545" y="248627"/>
                </a:lnTo>
                <a:lnTo>
                  <a:pt x="138658" y="248627"/>
                </a:lnTo>
                <a:lnTo>
                  <a:pt x="150317" y="262331"/>
                </a:lnTo>
                <a:lnTo>
                  <a:pt x="186105" y="262331"/>
                </a:lnTo>
                <a:lnTo>
                  <a:pt x="197789" y="248627"/>
                </a:lnTo>
                <a:lnTo>
                  <a:pt x="262978" y="248627"/>
                </a:lnTo>
                <a:lnTo>
                  <a:pt x="262978" y="284492"/>
                </a:lnTo>
                <a:lnTo>
                  <a:pt x="262978" y="286042"/>
                </a:lnTo>
                <a:lnTo>
                  <a:pt x="263575" y="287477"/>
                </a:lnTo>
                <a:lnTo>
                  <a:pt x="264667" y="288556"/>
                </a:lnTo>
                <a:lnTo>
                  <a:pt x="265747" y="289648"/>
                </a:lnTo>
                <a:lnTo>
                  <a:pt x="267207" y="290233"/>
                </a:lnTo>
                <a:lnTo>
                  <a:pt x="268719" y="290233"/>
                </a:lnTo>
                <a:lnTo>
                  <a:pt x="301726" y="290233"/>
                </a:lnTo>
                <a:lnTo>
                  <a:pt x="303275" y="290233"/>
                </a:lnTo>
                <a:lnTo>
                  <a:pt x="304711" y="289648"/>
                </a:lnTo>
                <a:lnTo>
                  <a:pt x="305790" y="288556"/>
                </a:lnTo>
                <a:lnTo>
                  <a:pt x="306870" y="287477"/>
                </a:lnTo>
                <a:lnTo>
                  <a:pt x="307466" y="286042"/>
                </a:lnTo>
                <a:lnTo>
                  <a:pt x="307466" y="284492"/>
                </a:lnTo>
                <a:lnTo>
                  <a:pt x="307466" y="245973"/>
                </a:lnTo>
                <a:lnTo>
                  <a:pt x="308508" y="244843"/>
                </a:lnTo>
                <a:lnTo>
                  <a:pt x="309232" y="243471"/>
                </a:lnTo>
                <a:lnTo>
                  <a:pt x="309638" y="241985"/>
                </a:lnTo>
                <a:lnTo>
                  <a:pt x="313321" y="229222"/>
                </a:lnTo>
                <a:lnTo>
                  <a:pt x="315834" y="214240"/>
                </a:lnTo>
                <a:lnTo>
                  <a:pt x="316841" y="199110"/>
                </a:lnTo>
                <a:lnTo>
                  <a:pt x="316345" y="183952"/>
                </a:lnTo>
                <a:lnTo>
                  <a:pt x="314350" y="168884"/>
                </a:lnTo>
                <a:lnTo>
                  <a:pt x="311721" y="162115"/>
                </a:lnTo>
                <a:lnTo>
                  <a:pt x="310019" y="155028"/>
                </a:lnTo>
                <a:lnTo>
                  <a:pt x="309308" y="147777"/>
                </a:lnTo>
                <a:lnTo>
                  <a:pt x="309079" y="140462"/>
                </a:lnTo>
                <a:lnTo>
                  <a:pt x="310095" y="133134"/>
                </a:lnTo>
                <a:lnTo>
                  <a:pt x="312343" y="126161"/>
                </a:lnTo>
                <a:lnTo>
                  <a:pt x="312630" y="118614"/>
                </a:lnTo>
                <a:lnTo>
                  <a:pt x="311773" y="111147"/>
                </a:lnTo>
                <a:lnTo>
                  <a:pt x="309795" y="103894"/>
                </a:lnTo>
                <a:lnTo>
                  <a:pt x="306717" y="96989"/>
                </a:lnTo>
                <a:lnTo>
                  <a:pt x="316763" y="85788"/>
                </a:lnTo>
                <a:lnTo>
                  <a:pt x="330873" y="85788"/>
                </a:lnTo>
                <a:lnTo>
                  <a:pt x="333006" y="85788"/>
                </a:lnTo>
                <a:lnTo>
                  <a:pt x="334721" y="84061"/>
                </a:lnTo>
                <a:lnTo>
                  <a:pt x="334721" y="81978"/>
                </a:lnTo>
                <a:lnTo>
                  <a:pt x="334721" y="71577"/>
                </a:lnTo>
                <a:lnTo>
                  <a:pt x="334721" y="69469"/>
                </a:lnTo>
                <a:lnTo>
                  <a:pt x="333006" y="67767"/>
                </a:lnTo>
                <a:lnTo>
                  <a:pt x="330873" y="67767"/>
                </a:lnTo>
                <a:lnTo>
                  <a:pt x="307720" y="67767"/>
                </a:lnTo>
                <a:lnTo>
                  <a:pt x="305612" y="67767"/>
                </a:lnTo>
                <a:lnTo>
                  <a:pt x="303898" y="69469"/>
                </a:lnTo>
                <a:lnTo>
                  <a:pt x="303898" y="71577"/>
                </a:lnTo>
                <a:lnTo>
                  <a:pt x="303898" y="81978"/>
                </a:lnTo>
                <a:lnTo>
                  <a:pt x="303898" y="84061"/>
                </a:lnTo>
                <a:lnTo>
                  <a:pt x="305612" y="85788"/>
                </a:lnTo>
                <a:lnTo>
                  <a:pt x="307720" y="85788"/>
                </a:lnTo>
                <a:lnTo>
                  <a:pt x="311594" y="85788"/>
                </a:lnTo>
                <a:lnTo>
                  <a:pt x="304787" y="93408"/>
                </a:lnTo>
                <a:lnTo>
                  <a:pt x="302026" y="86266"/>
                </a:lnTo>
                <a:lnTo>
                  <a:pt x="299924" y="78927"/>
                </a:lnTo>
                <a:lnTo>
                  <a:pt x="298491" y="71430"/>
                </a:lnTo>
                <a:lnTo>
                  <a:pt x="297738" y="63817"/>
                </a:lnTo>
                <a:lnTo>
                  <a:pt x="284137" y="14033"/>
                </a:lnTo>
                <a:lnTo>
                  <a:pt x="241697" y="813"/>
                </a:lnTo>
                <a:lnTo>
                  <a:pt x="226758" y="0"/>
                </a:lnTo>
                <a:lnTo>
                  <a:pt x="107988" y="0"/>
                </a:lnTo>
                <a:lnTo>
                  <a:pt x="93035" y="813"/>
                </a:lnTo>
                <a:lnTo>
                  <a:pt x="78301" y="3213"/>
                </a:lnTo>
                <a:lnTo>
                  <a:pt x="63911" y="7165"/>
                </a:lnTo>
                <a:lnTo>
                  <a:pt x="49987" y="12636"/>
                </a:lnTo>
                <a:lnTo>
                  <a:pt x="50622" y="14033"/>
                </a:lnTo>
                <a:close/>
              </a:path>
            </a:pathLst>
          </a:custGeom>
          <a:ln w="3175">
            <a:solidFill>
              <a:srgbClr val="231F20"/>
            </a:solidFill>
          </a:ln>
        </p:spPr>
        <p:txBody>
          <a:bodyPr wrap="square" lIns="0" tIns="0" rIns="0" bIns="0" rtlCol="0"/>
          <a:lstStyle/>
          <a:p>
            <a:endParaRPr/>
          </a:p>
        </p:txBody>
      </p:sp>
      <p:sp>
        <p:nvSpPr>
          <p:cNvPr id="501" name="object 501"/>
          <p:cNvSpPr/>
          <p:nvPr/>
        </p:nvSpPr>
        <p:spPr>
          <a:xfrm>
            <a:off x="3453596" y="3409531"/>
            <a:ext cx="289560" cy="193040"/>
          </a:xfrm>
          <a:custGeom>
            <a:avLst/>
            <a:gdLst/>
            <a:ahLst/>
            <a:cxnLst/>
            <a:rect l="l" t="t" r="r" b="b"/>
            <a:pathLst>
              <a:path w="289560" h="193039">
                <a:moveTo>
                  <a:pt x="266447" y="164261"/>
                </a:moveTo>
                <a:lnTo>
                  <a:pt x="143611" y="164261"/>
                </a:lnTo>
                <a:lnTo>
                  <a:pt x="223062" y="166077"/>
                </a:lnTo>
                <a:lnTo>
                  <a:pt x="224853" y="166077"/>
                </a:lnTo>
                <a:lnTo>
                  <a:pt x="226606" y="166763"/>
                </a:lnTo>
                <a:lnTo>
                  <a:pt x="229184" y="169125"/>
                </a:lnTo>
                <a:lnTo>
                  <a:pt x="230809" y="169811"/>
                </a:lnTo>
                <a:lnTo>
                  <a:pt x="232473" y="169913"/>
                </a:lnTo>
                <a:lnTo>
                  <a:pt x="232295" y="189522"/>
                </a:lnTo>
                <a:lnTo>
                  <a:pt x="234035" y="192189"/>
                </a:lnTo>
                <a:lnTo>
                  <a:pt x="262178" y="192430"/>
                </a:lnTo>
                <a:lnTo>
                  <a:pt x="265290" y="191185"/>
                </a:lnTo>
                <a:lnTo>
                  <a:pt x="266217" y="188099"/>
                </a:lnTo>
                <a:lnTo>
                  <a:pt x="266447" y="164261"/>
                </a:lnTo>
                <a:close/>
              </a:path>
              <a:path w="289560" h="193039">
                <a:moveTo>
                  <a:pt x="30099" y="66802"/>
                </a:moveTo>
                <a:lnTo>
                  <a:pt x="22288" y="66802"/>
                </a:lnTo>
                <a:lnTo>
                  <a:pt x="23914" y="69075"/>
                </a:lnTo>
                <a:lnTo>
                  <a:pt x="25133" y="71615"/>
                </a:lnTo>
                <a:lnTo>
                  <a:pt x="25869" y="74307"/>
                </a:lnTo>
                <a:lnTo>
                  <a:pt x="22986" y="77101"/>
                </a:lnTo>
                <a:lnTo>
                  <a:pt x="20358" y="80137"/>
                </a:lnTo>
                <a:lnTo>
                  <a:pt x="17970" y="83350"/>
                </a:lnTo>
                <a:lnTo>
                  <a:pt x="16052" y="85979"/>
                </a:lnTo>
                <a:lnTo>
                  <a:pt x="15227" y="89192"/>
                </a:lnTo>
                <a:lnTo>
                  <a:pt x="15671" y="92379"/>
                </a:lnTo>
                <a:lnTo>
                  <a:pt x="16844" y="98701"/>
                </a:lnTo>
                <a:lnTo>
                  <a:pt x="17694" y="105055"/>
                </a:lnTo>
                <a:lnTo>
                  <a:pt x="18214" y="111441"/>
                </a:lnTo>
                <a:lnTo>
                  <a:pt x="18573" y="125002"/>
                </a:lnTo>
                <a:lnTo>
                  <a:pt x="19051" y="132129"/>
                </a:lnTo>
                <a:lnTo>
                  <a:pt x="19836" y="139224"/>
                </a:lnTo>
                <a:lnTo>
                  <a:pt x="20929" y="146278"/>
                </a:lnTo>
                <a:lnTo>
                  <a:pt x="20548" y="185724"/>
                </a:lnTo>
                <a:lnTo>
                  <a:pt x="21424" y="188810"/>
                </a:lnTo>
                <a:lnTo>
                  <a:pt x="24472" y="190157"/>
                </a:lnTo>
                <a:lnTo>
                  <a:pt x="52641" y="190436"/>
                </a:lnTo>
                <a:lnTo>
                  <a:pt x="54444" y="187820"/>
                </a:lnTo>
                <a:lnTo>
                  <a:pt x="54609" y="168198"/>
                </a:lnTo>
                <a:lnTo>
                  <a:pt x="56311" y="168135"/>
                </a:lnTo>
                <a:lnTo>
                  <a:pt x="57937" y="167474"/>
                </a:lnTo>
                <a:lnTo>
                  <a:pt x="59220" y="166344"/>
                </a:lnTo>
                <a:lnTo>
                  <a:pt x="60578" y="165201"/>
                </a:lnTo>
                <a:lnTo>
                  <a:pt x="62306" y="164528"/>
                </a:lnTo>
                <a:lnTo>
                  <a:pt x="266447" y="164261"/>
                </a:lnTo>
                <a:lnTo>
                  <a:pt x="266598" y="148640"/>
                </a:lnTo>
                <a:lnTo>
                  <a:pt x="267808" y="141603"/>
                </a:lnTo>
                <a:lnTo>
                  <a:pt x="268728" y="134521"/>
                </a:lnTo>
                <a:lnTo>
                  <a:pt x="269348" y="127406"/>
                </a:lnTo>
                <a:lnTo>
                  <a:pt x="269970" y="113860"/>
                </a:lnTo>
                <a:lnTo>
                  <a:pt x="270617" y="107481"/>
                </a:lnTo>
                <a:lnTo>
                  <a:pt x="271598" y="101143"/>
                </a:lnTo>
                <a:lnTo>
                  <a:pt x="272910" y="94856"/>
                </a:lnTo>
                <a:lnTo>
                  <a:pt x="273418" y="91668"/>
                </a:lnTo>
                <a:lnTo>
                  <a:pt x="272618" y="88417"/>
                </a:lnTo>
                <a:lnTo>
                  <a:pt x="268452" y="82511"/>
                </a:lnTo>
                <a:lnTo>
                  <a:pt x="265874" y="79438"/>
                </a:lnTo>
                <a:lnTo>
                  <a:pt x="263055" y="76581"/>
                </a:lnTo>
                <a:lnTo>
                  <a:pt x="263817" y="73888"/>
                </a:lnTo>
                <a:lnTo>
                  <a:pt x="264979" y="71539"/>
                </a:lnTo>
                <a:lnTo>
                  <a:pt x="257555" y="71539"/>
                </a:lnTo>
                <a:lnTo>
                  <a:pt x="254795" y="69367"/>
                </a:lnTo>
                <a:lnTo>
                  <a:pt x="31432" y="69367"/>
                </a:lnTo>
                <a:lnTo>
                  <a:pt x="30099" y="66802"/>
                </a:lnTo>
                <a:close/>
              </a:path>
              <a:path w="289560" h="193039">
                <a:moveTo>
                  <a:pt x="70484" y="164528"/>
                </a:moveTo>
                <a:lnTo>
                  <a:pt x="62306" y="164528"/>
                </a:lnTo>
                <a:lnTo>
                  <a:pt x="64109" y="164553"/>
                </a:lnTo>
                <a:lnTo>
                  <a:pt x="70484" y="164528"/>
                </a:lnTo>
                <a:close/>
              </a:path>
              <a:path w="289560" h="193039">
                <a:moveTo>
                  <a:pt x="270992" y="50533"/>
                </a:moveTo>
                <a:lnTo>
                  <a:pt x="263817" y="51689"/>
                </a:lnTo>
                <a:lnTo>
                  <a:pt x="260045" y="53073"/>
                </a:lnTo>
                <a:lnTo>
                  <a:pt x="257987" y="57162"/>
                </a:lnTo>
                <a:lnTo>
                  <a:pt x="259067" y="61010"/>
                </a:lnTo>
                <a:lnTo>
                  <a:pt x="259880" y="64604"/>
                </a:lnTo>
                <a:lnTo>
                  <a:pt x="259321" y="68326"/>
                </a:lnTo>
                <a:lnTo>
                  <a:pt x="257555" y="71539"/>
                </a:lnTo>
                <a:lnTo>
                  <a:pt x="264979" y="71539"/>
                </a:lnTo>
                <a:lnTo>
                  <a:pt x="265120" y="71297"/>
                </a:lnTo>
                <a:lnTo>
                  <a:pt x="266763" y="69151"/>
                </a:lnTo>
                <a:lnTo>
                  <a:pt x="283064" y="69151"/>
                </a:lnTo>
                <a:lnTo>
                  <a:pt x="287477" y="67043"/>
                </a:lnTo>
                <a:lnTo>
                  <a:pt x="289153" y="64389"/>
                </a:lnTo>
                <a:lnTo>
                  <a:pt x="289153" y="58623"/>
                </a:lnTo>
                <a:lnTo>
                  <a:pt x="287502" y="55981"/>
                </a:lnTo>
                <a:lnTo>
                  <a:pt x="278358" y="51587"/>
                </a:lnTo>
                <a:lnTo>
                  <a:pt x="270992" y="50533"/>
                </a:lnTo>
                <a:close/>
              </a:path>
              <a:path w="289560" h="193039">
                <a:moveTo>
                  <a:pt x="283064" y="69151"/>
                </a:moveTo>
                <a:lnTo>
                  <a:pt x="266763" y="69151"/>
                </a:lnTo>
                <a:lnTo>
                  <a:pt x="272668" y="71297"/>
                </a:lnTo>
                <a:lnTo>
                  <a:pt x="279209" y="70993"/>
                </a:lnTo>
                <a:lnTo>
                  <a:pt x="283064" y="69151"/>
                </a:lnTo>
                <a:close/>
              </a:path>
              <a:path w="289560" h="193039">
                <a:moveTo>
                  <a:pt x="145148" y="0"/>
                </a:moveTo>
                <a:lnTo>
                  <a:pt x="106976" y="1157"/>
                </a:lnTo>
                <a:lnTo>
                  <a:pt x="69176" y="6629"/>
                </a:lnTo>
                <a:lnTo>
                  <a:pt x="44703" y="40741"/>
                </a:lnTo>
                <a:lnTo>
                  <a:pt x="34315" y="67195"/>
                </a:lnTo>
                <a:lnTo>
                  <a:pt x="31432" y="69367"/>
                </a:lnTo>
                <a:lnTo>
                  <a:pt x="254795" y="69367"/>
                </a:lnTo>
                <a:lnTo>
                  <a:pt x="250061" y="55854"/>
                </a:lnTo>
                <a:lnTo>
                  <a:pt x="232702" y="16967"/>
                </a:lnTo>
                <a:lnTo>
                  <a:pt x="183345" y="1885"/>
                </a:lnTo>
                <a:lnTo>
                  <a:pt x="164286" y="404"/>
                </a:lnTo>
                <a:lnTo>
                  <a:pt x="145148" y="0"/>
                </a:lnTo>
                <a:close/>
              </a:path>
              <a:path w="289560" h="193039">
                <a:moveTo>
                  <a:pt x="18402" y="48094"/>
                </a:moveTo>
                <a:lnTo>
                  <a:pt x="11036" y="49022"/>
                </a:lnTo>
                <a:lnTo>
                  <a:pt x="1803" y="53238"/>
                </a:lnTo>
                <a:lnTo>
                  <a:pt x="88" y="55854"/>
                </a:lnTo>
                <a:lnTo>
                  <a:pt x="0" y="61607"/>
                </a:lnTo>
                <a:lnTo>
                  <a:pt x="1574" y="64287"/>
                </a:lnTo>
                <a:lnTo>
                  <a:pt x="9817" y="68389"/>
                </a:lnTo>
                <a:lnTo>
                  <a:pt x="16344" y="68846"/>
                </a:lnTo>
                <a:lnTo>
                  <a:pt x="22288" y="66802"/>
                </a:lnTo>
                <a:lnTo>
                  <a:pt x="30099" y="66802"/>
                </a:lnTo>
                <a:lnTo>
                  <a:pt x="29756" y="66141"/>
                </a:lnTo>
                <a:lnTo>
                  <a:pt x="29273" y="62407"/>
                </a:lnTo>
                <a:lnTo>
                  <a:pt x="30124" y="58839"/>
                </a:lnTo>
                <a:lnTo>
                  <a:pt x="31292" y="54978"/>
                </a:lnTo>
                <a:lnTo>
                  <a:pt x="29298" y="50863"/>
                </a:lnTo>
                <a:lnTo>
                  <a:pt x="25539" y="49403"/>
                </a:lnTo>
                <a:lnTo>
                  <a:pt x="18402" y="48094"/>
                </a:lnTo>
                <a:close/>
              </a:path>
            </a:pathLst>
          </a:custGeom>
          <a:solidFill>
            <a:srgbClr val="FFFFFF"/>
          </a:solidFill>
        </p:spPr>
        <p:txBody>
          <a:bodyPr wrap="square" lIns="0" tIns="0" rIns="0" bIns="0" rtlCol="0"/>
          <a:lstStyle/>
          <a:p>
            <a:endParaRPr/>
          </a:p>
        </p:txBody>
      </p:sp>
      <p:sp>
        <p:nvSpPr>
          <p:cNvPr id="502" name="object 502"/>
          <p:cNvSpPr/>
          <p:nvPr/>
        </p:nvSpPr>
        <p:spPr>
          <a:xfrm>
            <a:off x="3453596" y="3409531"/>
            <a:ext cx="289560" cy="193040"/>
          </a:xfrm>
          <a:custGeom>
            <a:avLst/>
            <a:gdLst/>
            <a:ahLst/>
            <a:cxnLst/>
            <a:rect l="l" t="t" r="r" b="b"/>
            <a:pathLst>
              <a:path w="289560" h="193039">
                <a:moveTo>
                  <a:pt x="143611" y="164261"/>
                </a:moveTo>
                <a:lnTo>
                  <a:pt x="163473" y="164700"/>
                </a:lnTo>
                <a:lnTo>
                  <a:pt x="183337" y="165146"/>
                </a:lnTo>
                <a:lnTo>
                  <a:pt x="203201" y="165603"/>
                </a:lnTo>
                <a:lnTo>
                  <a:pt x="223062" y="166077"/>
                </a:lnTo>
                <a:lnTo>
                  <a:pt x="224853" y="166077"/>
                </a:lnTo>
                <a:lnTo>
                  <a:pt x="226606" y="166763"/>
                </a:lnTo>
                <a:lnTo>
                  <a:pt x="227926" y="167970"/>
                </a:lnTo>
                <a:lnTo>
                  <a:pt x="229184" y="169125"/>
                </a:lnTo>
                <a:lnTo>
                  <a:pt x="230809" y="169811"/>
                </a:lnTo>
                <a:lnTo>
                  <a:pt x="232473" y="169913"/>
                </a:lnTo>
                <a:lnTo>
                  <a:pt x="232295" y="189522"/>
                </a:lnTo>
                <a:lnTo>
                  <a:pt x="234035" y="192189"/>
                </a:lnTo>
                <a:lnTo>
                  <a:pt x="262178" y="192430"/>
                </a:lnTo>
                <a:lnTo>
                  <a:pt x="265290" y="191185"/>
                </a:lnTo>
                <a:lnTo>
                  <a:pt x="266217" y="188099"/>
                </a:lnTo>
                <a:lnTo>
                  <a:pt x="266598" y="148640"/>
                </a:lnTo>
                <a:lnTo>
                  <a:pt x="267808" y="141603"/>
                </a:lnTo>
                <a:lnTo>
                  <a:pt x="268728" y="134521"/>
                </a:lnTo>
                <a:lnTo>
                  <a:pt x="269348" y="127406"/>
                </a:lnTo>
                <a:lnTo>
                  <a:pt x="269659" y="120269"/>
                </a:lnTo>
                <a:lnTo>
                  <a:pt x="269970" y="113860"/>
                </a:lnTo>
                <a:lnTo>
                  <a:pt x="270617" y="107481"/>
                </a:lnTo>
                <a:lnTo>
                  <a:pt x="271598" y="101143"/>
                </a:lnTo>
                <a:lnTo>
                  <a:pt x="272910" y="94856"/>
                </a:lnTo>
                <a:lnTo>
                  <a:pt x="273418" y="91668"/>
                </a:lnTo>
                <a:lnTo>
                  <a:pt x="263055" y="76581"/>
                </a:lnTo>
                <a:lnTo>
                  <a:pt x="263817" y="73888"/>
                </a:lnTo>
                <a:lnTo>
                  <a:pt x="265061" y="71374"/>
                </a:lnTo>
                <a:lnTo>
                  <a:pt x="266763" y="69151"/>
                </a:lnTo>
                <a:lnTo>
                  <a:pt x="272668" y="71297"/>
                </a:lnTo>
                <a:lnTo>
                  <a:pt x="279209" y="70993"/>
                </a:lnTo>
                <a:lnTo>
                  <a:pt x="284873" y="68287"/>
                </a:lnTo>
                <a:lnTo>
                  <a:pt x="287477" y="67043"/>
                </a:lnTo>
                <a:lnTo>
                  <a:pt x="289153" y="64389"/>
                </a:lnTo>
                <a:lnTo>
                  <a:pt x="289153" y="61506"/>
                </a:lnTo>
                <a:lnTo>
                  <a:pt x="289153" y="58623"/>
                </a:lnTo>
                <a:lnTo>
                  <a:pt x="287502" y="55981"/>
                </a:lnTo>
                <a:lnTo>
                  <a:pt x="284899" y="54737"/>
                </a:lnTo>
                <a:lnTo>
                  <a:pt x="278358" y="51587"/>
                </a:lnTo>
                <a:lnTo>
                  <a:pt x="270992" y="50533"/>
                </a:lnTo>
                <a:lnTo>
                  <a:pt x="263817" y="51689"/>
                </a:lnTo>
                <a:lnTo>
                  <a:pt x="260045" y="53073"/>
                </a:lnTo>
                <a:lnTo>
                  <a:pt x="257987" y="57162"/>
                </a:lnTo>
                <a:lnTo>
                  <a:pt x="259067" y="61010"/>
                </a:lnTo>
                <a:lnTo>
                  <a:pt x="259880" y="64604"/>
                </a:lnTo>
                <a:lnTo>
                  <a:pt x="259321" y="68326"/>
                </a:lnTo>
                <a:lnTo>
                  <a:pt x="257555" y="71539"/>
                </a:lnTo>
                <a:lnTo>
                  <a:pt x="256603" y="70789"/>
                </a:lnTo>
                <a:lnTo>
                  <a:pt x="255676" y="70053"/>
                </a:lnTo>
                <a:lnTo>
                  <a:pt x="254698" y="69291"/>
                </a:lnTo>
                <a:lnTo>
                  <a:pt x="239050" y="29688"/>
                </a:lnTo>
                <a:lnTo>
                  <a:pt x="202282" y="4443"/>
                </a:lnTo>
                <a:lnTo>
                  <a:pt x="164286" y="404"/>
                </a:lnTo>
                <a:lnTo>
                  <a:pt x="145148" y="0"/>
                </a:lnTo>
                <a:lnTo>
                  <a:pt x="126042" y="41"/>
                </a:lnTo>
                <a:lnTo>
                  <a:pt x="88003" y="3352"/>
                </a:lnTo>
                <a:lnTo>
                  <a:pt x="50746" y="27876"/>
                </a:lnTo>
                <a:lnTo>
                  <a:pt x="34315" y="67195"/>
                </a:lnTo>
                <a:lnTo>
                  <a:pt x="33337" y="67906"/>
                </a:lnTo>
                <a:lnTo>
                  <a:pt x="32384" y="68630"/>
                </a:lnTo>
                <a:lnTo>
                  <a:pt x="31432" y="69367"/>
                </a:lnTo>
                <a:lnTo>
                  <a:pt x="29756" y="66141"/>
                </a:lnTo>
                <a:lnTo>
                  <a:pt x="29273" y="62407"/>
                </a:lnTo>
                <a:lnTo>
                  <a:pt x="30124" y="58839"/>
                </a:lnTo>
                <a:lnTo>
                  <a:pt x="31292" y="54978"/>
                </a:lnTo>
                <a:lnTo>
                  <a:pt x="29298" y="50863"/>
                </a:lnTo>
                <a:lnTo>
                  <a:pt x="25539" y="49403"/>
                </a:lnTo>
                <a:lnTo>
                  <a:pt x="18402" y="48094"/>
                </a:lnTo>
                <a:lnTo>
                  <a:pt x="11036" y="49022"/>
                </a:lnTo>
                <a:lnTo>
                  <a:pt x="4432" y="52044"/>
                </a:lnTo>
                <a:lnTo>
                  <a:pt x="1803" y="53238"/>
                </a:lnTo>
                <a:lnTo>
                  <a:pt x="88" y="55854"/>
                </a:lnTo>
                <a:lnTo>
                  <a:pt x="38" y="58737"/>
                </a:lnTo>
                <a:lnTo>
                  <a:pt x="0" y="61607"/>
                </a:lnTo>
                <a:lnTo>
                  <a:pt x="1574" y="64287"/>
                </a:lnTo>
                <a:lnTo>
                  <a:pt x="4178" y="65570"/>
                </a:lnTo>
                <a:lnTo>
                  <a:pt x="9817" y="68389"/>
                </a:lnTo>
                <a:lnTo>
                  <a:pt x="16344" y="68846"/>
                </a:lnTo>
                <a:lnTo>
                  <a:pt x="22288" y="66802"/>
                </a:lnTo>
                <a:lnTo>
                  <a:pt x="23914" y="69075"/>
                </a:lnTo>
                <a:lnTo>
                  <a:pt x="25133" y="71615"/>
                </a:lnTo>
                <a:lnTo>
                  <a:pt x="25869" y="74307"/>
                </a:lnTo>
                <a:lnTo>
                  <a:pt x="22986" y="77101"/>
                </a:lnTo>
                <a:lnTo>
                  <a:pt x="20358" y="80137"/>
                </a:lnTo>
                <a:lnTo>
                  <a:pt x="17970" y="83350"/>
                </a:lnTo>
                <a:lnTo>
                  <a:pt x="16052" y="85979"/>
                </a:lnTo>
                <a:lnTo>
                  <a:pt x="15227" y="89192"/>
                </a:lnTo>
                <a:lnTo>
                  <a:pt x="15671" y="92379"/>
                </a:lnTo>
                <a:lnTo>
                  <a:pt x="16844" y="98701"/>
                </a:lnTo>
                <a:lnTo>
                  <a:pt x="17694" y="105055"/>
                </a:lnTo>
                <a:lnTo>
                  <a:pt x="18214" y="111441"/>
                </a:lnTo>
                <a:lnTo>
                  <a:pt x="18402" y="117856"/>
                </a:lnTo>
                <a:lnTo>
                  <a:pt x="18573" y="125002"/>
                </a:lnTo>
                <a:lnTo>
                  <a:pt x="19051" y="132129"/>
                </a:lnTo>
                <a:lnTo>
                  <a:pt x="19836" y="139224"/>
                </a:lnTo>
                <a:lnTo>
                  <a:pt x="20929" y="146278"/>
                </a:lnTo>
                <a:lnTo>
                  <a:pt x="20548" y="185724"/>
                </a:lnTo>
                <a:lnTo>
                  <a:pt x="21424" y="188810"/>
                </a:lnTo>
                <a:lnTo>
                  <a:pt x="24472" y="190157"/>
                </a:lnTo>
                <a:lnTo>
                  <a:pt x="52641" y="190436"/>
                </a:lnTo>
                <a:lnTo>
                  <a:pt x="54444" y="187820"/>
                </a:lnTo>
                <a:lnTo>
                  <a:pt x="54609" y="168198"/>
                </a:lnTo>
                <a:lnTo>
                  <a:pt x="56311" y="168135"/>
                </a:lnTo>
                <a:lnTo>
                  <a:pt x="57937" y="167474"/>
                </a:lnTo>
                <a:lnTo>
                  <a:pt x="59220" y="166344"/>
                </a:lnTo>
                <a:lnTo>
                  <a:pt x="60578" y="165201"/>
                </a:lnTo>
                <a:lnTo>
                  <a:pt x="62306" y="164528"/>
                </a:lnTo>
                <a:lnTo>
                  <a:pt x="64109" y="164553"/>
                </a:lnTo>
                <a:lnTo>
                  <a:pt x="83973" y="164463"/>
                </a:lnTo>
                <a:lnTo>
                  <a:pt x="103846" y="164384"/>
                </a:lnTo>
                <a:lnTo>
                  <a:pt x="123725" y="164316"/>
                </a:lnTo>
                <a:lnTo>
                  <a:pt x="143611" y="164261"/>
                </a:lnTo>
                <a:close/>
              </a:path>
            </a:pathLst>
          </a:custGeom>
          <a:ln w="3175">
            <a:solidFill>
              <a:srgbClr val="231F20"/>
            </a:solidFill>
          </a:ln>
        </p:spPr>
        <p:txBody>
          <a:bodyPr wrap="square" lIns="0" tIns="0" rIns="0" bIns="0" rtlCol="0"/>
          <a:lstStyle/>
          <a:p>
            <a:endParaRPr/>
          </a:p>
        </p:txBody>
      </p:sp>
      <p:sp>
        <p:nvSpPr>
          <p:cNvPr id="503" name="object 503"/>
          <p:cNvSpPr/>
          <p:nvPr/>
        </p:nvSpPr>
        <p:spPr>
          <a:xfrm>
            <a:off x="2874204" y="3393276"/>
            <a:ext cx="307340" cy="207010"/>
          </a:xfrm>
          <a:custGeom>
            <a:avLst/>
            <a:gdLst/>
            <a:ahLst/>
            <a:cxnLst/>
            <a:rect l="l" t="t" r="r" b="b"/>
            <a:pathLst>
              <a:path w="307339" h="207010">
                <a:moveTo>
                  <a:pt x="275361" y="168148"/>
                </a:moveTo>
                <a:lnTo>
                  <a:pt x="31445" y="168148"/>
                </a:lnTo>
                <a:lnTo>
                  <a:pt x="31445" y="204241"/>
                </a:lnTo>
                <a:lnTo>
                  <a:pt x="31826" y="205181"/>
                </a:lnTo>
                <a:lnTo>
                  <a:pt x="33223" y="206552"/>
                </a:lnTo>
                <a:lnTo>
                  <a:pt x="34150" y="206959"/>
                </a:lnTo>
                <a:lnTo>
                  <a:pt x="63042" y="206959"/>
                </a:lnTo>
                <a:lnTo>
                  <a:pt x="64706" y="205320"/>
                </a:lnTo>
                <a:lnTo>
                  <a:pt x="64706" y="181089"/>
                </a:lnTo>
                <a:lnTo>
                  <a:pt x="275361" y="181089"/>
                </a:lnTo>
                <a:lnTo>
                  <a:pt x="275361" y="168148"/>
                </a:lnTo>
                <a:close/>
              </a:path>
              <a:path w="307339" h="207010">
                <a:moveTo>
                  <a:pt x="275361" y="181089"/>
                </a:moveTo>
                <a:lnTo>
                  <a:pt x="242100" y="181089"/>
                </a:lnTo>
                <a:lnTo>
                  <a:pt x="242100" y="204241"/>
                </a:lnTo>
                <a:lnTo>
                  <a:pt x="242481" y="205181"/>
                </a:lnTo>
                <a:lnTo>
                  <a:pt x="243179" y="205879"/>
                </a:lnTo>
                <a:lnTo>
                  <a:pt x="243890" y="206552"/>
                </a:lnTo>
                <a:lnTo>
                  <a:pt x="244805" y="206959"/>
                </a:lnTo>
                <a:lnTo>
                  <a:pt x="272656" y="206959"/>
                </a:lnTo>
                <a:lnTo>
                  <a:pt x="273583" y="206552"/>
                </a:lnTo>
                <a:lnTo>
                  <a:pt x="274294" y="205879"/>
                </a:lnTo>
                <a:lnTo>
                  <a:pt x="274967" y="205181"/>
                </a:lnTo>
                <a:lnTo>
                  <a:pt x="275361" y="204241"/>
                </a:lnTo>
                <a:lnTo>
                  <a:pt x="275361" y="181089"/>
                </a:lnTo>
                <a:close/>
              </a:path>
              <a:path w="307339" h="207010">
                <a:moveTo>
                  <a:pt x="23456" y="142176"/>
                </a:moveTo>
                <a:lnTo>
                  <a:pt x="22390" y="142506"/>
                </a:lnTo>
                <a:lnTo>
                  <a:pt x="20815" y="143903"/>
                </a:lnTo>
                <a:lnTo>
                  <a:pt x="20358" y="144919"/>
                </a:lnTo>
                <a:lnTo>
                  <a:pt x="20358" y="165442"/>
                </a:lnTo>
                <a:lnTo>
                  <a:pt x="20739" y="166357"/>
                </a:lnTo>
                <a:lnTo>
                  <a:pt x="22136" y="167767"/>
                </a:lnTo>
                <a:lnTo>
                  <a:pt x="23063" y="168148"/>
                </a:lnTo>
                <a:lnTo>
                  <a:pt x="284797" y="168148"/>
                </a:lnTo>
                <a:lnTo>
                  <a:pt x="286448" y="166497"/>
                </a:lnTo>
                <a:lnTo>
                  <a:pt x="286448" y="144919"/>
                </a:lnTo>
                <a:lnTo>
                  <a:pt x="286003" y="143903"/>
                </a:lnTo>
                <a:lnTo>
                  <a:pt x="284416" y="142506"/>
                </a:lnTo>
                <a:lnTo>
                  <a:pt x="283767" y="142303"/>
                </a:lnTo>
                <a:lnTo>
                  <a:pt x="24510" y="142303"/>
                </a:lnTo>
                <a:lnTo>
                  <a:pt x="23456" y="142176"/>
                </a:lnTo>
                <a:close/>
              </a:path>
              <a:path w="307339" h="207010">
                <a:moveTo>
                  <a:pt x="282333" y="83146"/>
                </a:moveTo>
                <a:lnTo>
                  <a:pt x="24472" y="83146"/>
                </a:lnTo>
                <a:lnTo>
                  <a:pt x="23046" y="97919"/>
                </a:lnTo>
                <a:lnTo>
                  <a:pt x="22577" y="112734"/>
                </a:lnTo>
                <a:lnTo>
                  <a:pt x="23065" y="127545"/>
                </a:lnTo>
                <a:lnTo>
                  <a:pt x="24510" y="142303"/>
                </a:lnTo>
                <a:lnTo>
                  <a:pt x="282295" y="142303"/>
                </a:lnTo>
                <a:lnTo>
                  <a:pt x="283741" y="127545"/>
                </a:lnTo>
                <a:lnTo>
                  <a:pt x="284229" y="112734"/>
                </a:lnTo>
                <a:lnTo>
                  <a:pt x="283760" y="97919"/>
                </a:lnTo>
                <a:lnTo>
                  <a:pt x="282333" y="83146"/>
                </a:lnTo>
                <a:close/>
              </a:path>
              <a:path w="307339" h="207010">
                <a:moveTo>
                  <a:pt x="283362" y="142176"/>
                </a:moveTo>
                <a:lnTo>
                  <a:pt x="282295" y="142303"/>
                </a:lnTo>
                <a:lnTo>
                  <a:pt x="283767" y="142303"/>
                </a:lnTo>
                <a:lnTo>
                  <a:pt x="283362" y="142176"/>
                </a:lnTo>
                <a:close/>
              </a:path>
              <a:path w="307339" h="207010">
                <a:moveTo>
                  <a:pt x="24853" y="68351"/>
                </a:moveTo>
                <a:lnTo>
                  <a:pt x="1244" y="68351"/>
                </a:lnTo>
                <a:lnTo>
                  <a:pt x="761" y="68554"/>
                </a:lnTo>
                <a:lnTo>
                  <a:pt x="76" y="69253"/>
                </a:lnTo>
                <a:lnTo>
                  <a:pt x="0" y="74345"/>
                </a:lnTo>
                <a:lnTo>
                  <a:pt x="6159" y="82854"/>
                </a:lnTo>
                <a:lnTo>
                  <a:pt x="6705" y="83146"/>
                </a:lnTo>
                <a:lnTo>
                  <a:pt x="300100" y="83146"/>
                </a:lnTo>
                <a:lnTo>
                  <a:pt x="300647" y="82854"/>
                </a:lnTo>
                <a:lnTo>
                  <a:pt x="306806" y="74345"/>
                </a:lnTo>
                <a:lnTo>
                  <a:pt x="306933" y="73964"/>
                </a:lnTo>
                <a:lnTo>
                  <a:pt x="306933" y="71640"/>
                </a:lnTo>
                <a:lnTo>
                  <a:pt x="28143" y="71640"/>
                </a:lnTo>
                <a:lnTo>
                  <a:pt x="25361" y="68592"/>
                </a:lnTo>
                <a:lnTo>
                  <a:pt x="24853" y="68351"/>
                </a:lnTo>
                <a:close/>
              </a:path>
              <a:path w="307339" h="207010">
                <a:moveTo>
                  <a:pt x="215010" y="0"/>
                </a:moveTo>
                <a:lnTo>
                  <a:pt x="91617" y="12"/>
                </a:lnTo>
                <a:lnTo>
                  <a:pt x="68122" y="3289"/>
                </a:lnTo>
                <a:lnTo>
                  <a:pt x="66941" y="3429"/>
                </a:lnTo>
                <a:lnTo>
                  <a:pt x="65912" y="4165"/>
                </a:lnTo>
                <a:lnTo>
                  <a:pt x="30505" y="71640"/>
                </a:lnTo>
                <a:lnTo>
                  <a:pt x="276313" y="71640"/>
                </a:lnTo>
                <a:lnTo>
                  <a:pt x="240906" y="4165"/>
                </a:lnTo>
                <a:lnTo>
                  <a:pt x="239864" y="3429"/>
                </a:lnTo>
                <a:lnTo>
                  <a:pt x="238683" y="3289"/>
                </a:lnTo>
                <a:lnTo>
                  <a:pt x="215010" y="0"/>
                </a:lnTo>
                <a:close/>
              </a:path>
              <a:path w="307339" h="207010">
                <a:moveTo>
                  <a:pt x="306108" y="68351"/>
                </a:moveTo>
                <a:lnTo>
                  <a:pt x="281952" y="68351"/>
                </a:lnTo>
                <a:lnTo>
                  <a:pt x="281457" y="68592"/>
                </a:lnTo>
                <a:lnTo>
                  <a:pt x="278676" y="71640"/>
                </a:lnTo>
                <a:lnTo>
                  <a:pt x="306933" y="71640"/>
                </a:lnTo>
                <a:lnTo>
                  <a:pt x="306933" y="69189"/>
                </a:lnTo>
                <a:lnTo>
                  <a:pt x="306108" y="68351"/>
                </a:lnTo>
                <a:close/>
              </a:path>
            </a:pathLst>
          </a:custGeom>
          <a:solidFill>
            <a:srgbClr val="FFFFFF"/>
          </a:solidFill>
        </p:spPr>
        <p:txBody>
          <a:bodyPr wrap="square" lIns="0" tIns="0" rIns="0" bIns="0" rtlCol="0"/>
          <a:lstStyle/>
          <a:p>
            <a:endParaRPr/>
          </a:p>
        </p:txBody>
      </p:sp>
      <p:sp>
        <p:nvSpPr>
          <p:cNvPr id="504" name="object 504"/>
          <p:cNvSpPr/>
          <p:nvPr/>
        </p:nvSpPr>
        <p:spPr>
          <a:xfrm>
            <a:off x="2874077" y="3393276"/>
            <a:ext cx="307340" cy="207010"/>
          </a:xfrm>
          <a:custGeom>
            <a:avLst/>
            <a:gdLst/>
            <a:ahLst/>
            <a:cxnLst/>
            <a:rect l="l" t="t" r="r" b="b"/>
            <a:pathLst>
              <a:path w="307339" h="207010">
                <a:moveTo>
                  <a:pt x="282460" y="83146"/>
                </a:moveTo>
                <a:lnTo>
                  <a:pt x="299618" y="83146"/>
                </a:lnTo>
                <a:lnTo>
                  <a:pt x="300228" y="83146"/>
                </a:lnTo>
                <a:lnTo>
                  <a:pt x="300774" y="82854"/>
                </a:lnTo>
                <a:lnTo>
                  <a:pt x="301129" y="82384"/>
                </a:lnTo>
                <a:lnTo>
                  <a:pt x="306705" y="74663"/>
                </a:lnTo>
                <a:lnTo>
                  <a:pt x="306933" y="74345"/>
                </a:lnTo>
                <a:lnTo>
                  <a:pt x="307060" y="73964"/>
                </a:lnTo>
                <a:lnTo>
                  <a:pt x="307060" y="73583"/>
                </a:lnTo>
                <a:lnTo>
                  <a:pt x="307060" y="70218"/>
                </a:lnTo>
                <a:lnTo>
                  <a:pt x="307060" y="69189"/>
                </a:lnTo>
                <a:lnTo>
                  <a:pt x="306235" y="68351"/>
                </a:lnTo>
                <a:lnTo>
                  <a:pt x="305219" y="68351"/>
                </a:lnTo>
                <a:lnTo>
                  <a:pt x="282613" y="68351"/>
                </a:lnTo>
                <a:lnTo>
                  <a:pt x="282079" y="68351"/>
                </a:lnTo>
                <a:lnTo>
                  <a:pt x="281584" y="68592"/>
                </a:lnTo>
                <a:lnTo>
                  <a:pt x="281241" y="68973"/>
                </a:lnTo>
                <a:lnTo>
                  <a:pt x="278803" y="71640"/>
                </a:lnTo>
                <a:lnTo>
                  <a:pt x="276440" y="71640"/>
                </a:lnTo>
                <a:lnTo>
                  <a:pt x="241592" y="5219"/>
                </a:lnTo>
                <a:lnTo>
                  <a:pt x="241033" y="4165"/>
                </a:lnTo>
                <a:lnTo>
                  <a:pt x="239991" y="3429"/>
                </a:lnTo>
                <a:lnTo>
                  <a:pt x="238810" y="3289"/>
                </a:lnTo>
                <a:lnTo>
                  <a:pt x="215303" y="12"/>
                </a:lnTo>
                <a:lnTo>
                  <a:pt x="215138" y="0"/>
                </a:lnTo>
                <a:lnTo>
                  <a:pt x="214960" y="0"/>
                </a:lnTo>
                <a:lnTo>
                  <a:pt x="214807" y="0"/>
                </a:lnTo>
                <a:lnTo>
                  <a:pt x="92265" y="0"/>
                </a:lnTo>
                <a:lnTo>
                  <a:pt x="92100" y="0"/>
                </a:lnTo>
                <a:lnTo>
                  <a:pt x="91935" y="0"/>
                </a:lnTo>
                <a:lnTo>
                  <a:pt x="91744" y="12"/>
                </a:lnTo>
                <a:lnTo>
                  <a:pt x="68249" y="3289"/>
                </a:lnTo>
                <a:lnTo>
                  <a:pt x="67068" y="3429"/>
                </a:lnTo>
                <a:lnTo>
                  <a:pt x="66040" y="4165"/>
                </a:lnTo>
                <a:lnTo>
                  <a:pt x="65481" y="5219"/>
                </a:lnTo>
                <a:lnTo>
                  <a:pt x="30632" y="71640"/>
                </a:lnTo>
                <a:lnTo>
                  <a:pt x="28270" y="71640"/>
                </a:lnTo>
                <a:lnTo>
                  <a:pt x="25831" y="68973"/>
                </a:lnTo>
                <a:lnTo>
                  <a:pt x="25488" y="68592"/>
                </a:lnTo>
                <a:lnTo>
                  <a:pt x="24980" y="68351"/>
                </a:lnTo>
                <a:lnTo>
                  <a:pt x="24460" y="68351"/>
                </a:lnTo>
                <a:lnTo>
                  <a:pt x="1854" y="68351"/>
                </a:lnTo>
                <a:lnTo>
                  <a:pt x="1371" y="68351"/>
                </a:lnTo>
                <a:lnTo>
                  <a:pt x="889" y="68554"/>
                </a:lnTo>
                <a:lnTo>
                  <a:pt x="546" y="68910"/>
                </a:lnTo>
                <a:lnTo>
                  <a:pt x="203" y="69253"/>
                </a:lnTo>
                <a:lnTo>
                  <a:pt x="0" y="69735"/>
                </a:lnTo>
                <a:lnTo>
                  <a:pt x="0" y="70218"/>
                </a:lnTo>
                <a:lnTo>
                  <a:pt x="0" y="73583"/>
                </a:lnTo>
                <a:lnTo>
                  <a:pt x="0" y="73964"/>
                </a:lnTo>
                <a:lnTo>
                  <a:pt x="127" y="74345"/>
                </a:lnTo>
                <a:lnTo>
                  <a:pt x="355" y="74663"/>
                </a:lnTo>
                <a:lnTo>
                  <a:pt x="5930" y="82384"/>
                </a:lnTo>
                <a:lnTo>
                  <a:pt x="6286" y="82854"/>
                </a:lnTo>
                <a:lnTo>
                  <a:pt x="6832" y="83146"/>
                </a:lnTo>
                <a:lnTo>
                  <a:pt x="7442" y="83146"/>
                </a:lnTo>
                <a:lnTo>
                  <a:pt x="24599" y="83146"/>
                </a:lnTo>
                <a:lnTo>
                  <a:pt x="23173" y="97919"/>
                </a:lnTo>
                <a:lnTo>
                  <a:pt x="22704" y="112734"/>
                </a:lnTo>
                <a:lnTo>
                  <a:pt x="23192" y="127545"/>
                </a:lnTo>
                <a:lnTo>
                  <a:pt x="24638" y="142303"/>
                </a:lnTo>
                <a:lnTo>
                  <a:pt x="23583" y="142176"/>
                </a:lnTo>
                <a:lnTo>
                  <a:pt x="22517" y="142506"/>
                </a:lnTo>
                <a:lnTo>
                  <a:pt x="21742" y="143205"/>
                </a:lnTo>
                <a:lnTo>
                  <a:pt x="20942" y="143903"/>
                </a:lnTo>
                <a:lnTo>
                  <a:pt x="20485" y="144919"/>
                </a:lnTo>
                <a:lnTo>
                  <a:pt x="20485" y="145973"/>
                </a:lnTo>
                <a:lnTo>
                  <a:pt x="20485" y="164439"/>
                </a:lnTo>
                <a:lnTo>
                  <a:pt x="20485" y="165442"/>
                </a:lnTo>
                <a:lnTo>
                  <a:pt x="20866" y="166357"/>
                </a:lnTo>
                <a:lnTo>
                  <a:pt x="21564" y="167068"/>
                </a:lnTo>
                <a:lnTo>
                  <a:pt x="22263" y="167767"/>
                </a:lnTo>
                <a:lnTo>
                  <a:pt x="23190" y="168148"/>
                </a:lnTo>
                <a:lnTo>
                  <a:pt x="24180" y="168148"/>
                </a:lnTo>
                <a:lnTo>
                  <a:pt x="31572" y="168148"/>
                </a:lnTo>
                <a:lnTo>
                  <a:pt x="31572" y="203276"/>
                </a:lnTo>
                <a:lnTo>
                  <a:pt x="31572" y="204241"/>
                </a:lnTo>
                <a:lnTo>
                  <a:pt x="31953" y="205181"/>
                </a:lnTo>
                <a:lnTo>
                  <a:pt x="32651" y="205879"/>
                </a:lnTo>
                <a:lnTo>
                  <a:pt x="33350" y="206552"/>
                </a:lnTo>
                <a:lnTo>
                  <a:pt x="34277" y="206959"/>
                </a:lnTo>
                <a:lnTo>
                  <a:pt x="35255" y="206959"/>
                </a:lnTo>
                <a:lnTo>
                  <a:pt x="61137" y="206959"/>
                </a:lnTo>
                <a:lnTo>
                  <a:pt x="63169" y="206959"/>
                </a:lnTo>
                <a:lnTo>
                  <a:pt x="64833" y="205320"/>
                </a:lnTo>
                <a:lnTo>
                  <a:pt x="64833" y="203276"/>
                </a:lnTo>
                <a:lnTo>
                  <a:pt x="64833" y="181089"/>
                </a:lnTo>
                <a:lnTo>
                  <a:pt x="242227" y="181089"/>
                </a:lnTo>
                <a:lnTo>
                  <a:pt x="242227" y="203276"/>
                </a:lnTo>
                <a:lnTo>
                  <a:pt x="242227" y="204241"/>
                </a:lnTo>
                <a:lnTo>
                  <a:pt x="242608" y="205181"/>
                </a:lnTo>
                <a:lnTo>
                  <a:pt x="243306" y="205879"/>
                </a:lnTo>
                <a:lnTo>
                  <a:pt x="244017" y="206552"/>
                </a:lnTo>
                <a:lnTo>
                  <a:pt x="244932" y="206959"/>
                </a:lnTo>
                <a:lnTo>
                  <a:pt x="245935" y="206959"/>
                </a:lnTo>
                <a:lnTo>
                  <a:pt x="271805" y="206959"/>
                </a:lnTo>
                <a:lnTo>
                  <a:pt x="272783" y="206959"/>
                </a:lnTo>
                <a:lnTo>
                  <a:pt x="273710" y="206552"/>
                </a:lnTo>
                <a:lnTo>
                  <a:pt x="274421" y="205879"/>
                </a:lnTo>
                <a:lnTo>
                  <a:pt x="275094" y="205181"/>
                </a:lnTo>
                <a:lnTo>
                  <a:pt x="275488" y="204241"/>
                </a:lnTo>
                <a:lnTo>
                  <a:pt x="275488" y="203276"/>
                </a:lnTo>
                <a:lnTo>
                  <a:pt x="275488" y="168148"/>
                </a:lnTo>
                <a:lnTo>
                  <a:pt x="282892" y="168148"/>
                </a:lnTo>
                <a:lnTo>
                  <a:pt x="284924" y="168148"/>
                </a:lnTo>
                <a:lnTo>
                  <a:pt x="286575" y="166497"/>
                </a:lnTo>
                <a:lnTo>
                  <a:pt x="286575" y="164439"/>
                </a:lnTo>
                <a:lnTo>
                  <a:pt x="286575" y="145973"/>
                </a:lnTo>
                <a:lnTo>
                  <a:pt x="286575" y="144919"/>
                </a:lnTo>
                <a:lnTo>
                  <a:pt x="286131" y="143903"/>
                </a:lnTo>
                <a:lnTo>
                  <a:pt x="285330" y="143205"/>
                </a:lnTo>
                <a:lnTo>
                  <a:pt x="284543" y="142506"/>
                </a:lnTo>
                <a:lnTo>
                  <a:pt x="283489" y="142176"/>
                </a:lnTo>
                <a:lnTo>
                  <a:pt x="282422" y="142303"/>
                </a:lnTo>
                <a:lnTo>
                  <a:pt x="283868" y="127545"/>
                </a:lnTo>
                <a:lnTo>
                  <a:pt x="284356" y="112734"/>
                </a:lnTo>
                <a:lnTo>
                  <a:pt x="283887" y="97919"/>
                </a:lnTo>
                <a:lnTo>
                  <a:pt x="282460" y="83146"/>
                </a:lnTo>
                <a:close/>
              </a:path>
            </a:pathLst>
          </a:custGeom>
          <a:ln w="3175">
            <a:solidFill>
              <a:srgbClr val="231F20"/>
            </a:solidFill>
          </a:ln>
        </p:spPr>
        <p:txBody>
          <a:bodyPr wrap="square" lIns="0" tIns="0" rIns="0" bIns="0" rtlCol="0"/>
          <a:lstStyle/>
          <a:p>
            <a:endParaRPr/>
          </a:p>
        </p:txBody>
      </p:sp>
      <p:sp>
        <p:nvSpPr>
          <p:cNvPr id="505" name="object 505"/>
          <p:cNvSpPr/>
          <p:nvPr/>
        </p:nvSpPr>
        <p:spPr>
          <a:xfrm>
            <a:off x="4438982" y="3393276"/>
            <a:ext cx="307340" cy="207010"/>
          </a:xfrm>
          <a:custGeom>
            <a:avLst/>
            <a:gdLst/>
            <a:ahLst/>
            <a:cxnLst/>
            <a:rect l="l" t="t" r="r" b="b"/>
            <a:pathLst>
              <a:path w="307339" h="207010">
                <a:moveTo>
                  <a:pt x="275361" y="168148"/>
                </a:moveTo>
                <a:lnTo>
                  <a:pt x="31445" y="168148"/>
                </a:lnTo>
                <a:lnTo>
                  <a:pt x="31445" y="204241"/>
                </a:lnTo>
                <a:lnTo>
                  <a:pt x="31826" y="205181"/>
                </a:lnTo>
                <a:lnTo>
                  <a:pt x="32511" y="205879"/>
                </a:lnTo>
                <a:lnTo>
                  <a:pt x="33223" y="206552"/>
                </a:lnTo>
                <a:lnTo>
                  <a:pt x="34150" y="206959"/>
                </a:lnTo>
                <a:lnTo>
                  <a:pt x="63042" y="206959"/>
                </a:lnTo>
                <a:lnTo>
                  <a:pt x="64706" y="205320"/>
                </a:lnTo>
                <a:lnTo>
                  <a:pt x="64706" y="181089"/>
                </a:lnTo>
                <a:lnTo>
                  <a:pt x="275361" y="181089"/>
                </a:lnTo>
                <a:lnTo>
                  <a:pt x="275361" y="168148"/>
                </a:lnTo>
                <a:close/>
              </a:path>
              <a:path w="307339" h="207010">
                <a:moveTo>
                  <a:pt x="275361" y="181089"/>
                </a:moveTo>
                <a:lnTo>
                  <a:pt x="242100" y="181089"/>
                </a:lnTo>
                <a:lnTo>
                  <a:pt x="242100" y="204241"/>
                </a:lnTo>
                <a:lnTo>
                  <a:pt x="242481" y="205181"/>
                </a:lnTo>
                <a:lnTo>
                  <a:pt x="243878" y="206552"/>
                </a:lnTo>
                <a:lnTo>
                  <a:pt x="244805" y="206959"/>
                </a:lnTo>
                <a:lnTo>
                  <a:pt x="272643" y="206959"/>
                </a:lnTo>
                <a:lnTo>
                  <a:pt x="273583" y="206552"/>
                </a:lnTo>
                <a:lnTo>
                  <a:pt x="274281" y="205879"/>
                </a:lnTo>
                <a:lnTo>
                  <a:pt x="274967" y="205181"/>
                </a:lnTo>
                <a:lnTo>
                  <a:pt x="275361" y="204241"/>
                </a:lnTo>
                <a:lnTo>
                  <a:pt x="275361" y="181089"/>
                </a:lnTo>
                <a:close/>
              </a:path>
              <a:path w="307339" h="207010">
                <a:moveTo>
                  <a:pt x="23444" y="142176"/>
                </a:moveTo>
                <a:lnTo>
                  <a:pt x="22390" y="142506"/>
                </a:lnTo>
                <a:lnTo>
                  <a:pt x="20815" y="143903"/>
                </a:lnTo>
                <a:lnTo>
                  <a:pt x="20358" y="144919"/>
                </a:lnTo>
                <a:lnTo>
                  <a:pt x="20358" y="165442"/>
                </a:lnTo>
                <a:lnTo>
                  <a:pt x="20739" y="166357"/>
                </a:lnTo>
                <a:lnTo>
                  <a:pt x="22136" y="167767"/>
                </a:lnTo>
                <a:lnTo>
                  <a:pt x="23063" y="168148"/>
                </a:lnTo>
                <a:lnTo>
                  <a:pt x="284797" y="168148"/>
                </a:lnTo>
                <a:lnTo>
                  <a:pt x="286448" y="166497"/>
                </a:lnTo>
                <a:lnTo>
                  <a:pt x="286448" y="144919"/>
                </a:lnTo>
                <a:lnTo>
                  <a:pt x="285991" y="143903"/>
                </a:lnTo>
                <a:lnTo>
                  <a:pt x="284416" y="142506"/>
                </a:lnTo>
                <a:lnTo>
                  <a:pt x="283767" y="142303"/>
                </a:lnTo>
                <a:lnTo>
                  <a:pt x="24510" y="142303"/>
                </a:lnTo>
                <a:lnTo>
                  <a:pt x="23444" y="142176"/>
                </a:lnTo>
                <a:close/>
              </a:path>
              <a:path w="307339" h="207010">
                <a:moveTo>
                  <a:pt x="282333" y="83146"/>
                </a:moveTo>
                <a:lnTo>
                  <a:pt x="24472" y="83146"/>
                </a:lnTo>
                <a:lnTo>
                  <a:pt x="23046" y="97919"/>
                </a:lnTo>
                <a:lnTo>
                  <a:pt x="22577" y="112734"/>
                </a:lnTo>
                <a:lnTo>
                  <a:pt x="23065" y="127545"/>
                </a:lnTo>
                <a:lnTo>
                  <a:pt x="24510" y="142303"/>
                </a:lnTo>
                <a:lnTo>
                  <a:pt x="282295" y="142303"/>
                </a:lnTo>
                <a:lnTo>
                  <a:pt x="283741" y="127545"/>
                </a:lnTo>
                <a:lnTo>
                  <a:pt x="284229" y="112734"/>
                </a:lnTo>
                <a:lnTo>
                  <a:pt x="283760" y="97919"/>
                </a:lnTo>
                <a:lnTo>
                  <a:pt x="282333" y="83146"/>
                </a:lnTo>
                <a:close/>
              </a:path>
              <a:path w="307339" h="207010">
                <a:moveTo>
                  <a:pt x="283362" y="142176"/>
                </a:moveTo>
                <a:lnTo>
                  <a:pt x="282295" y="142303"/>
                </a:lnTo>
                <a:lnTo>
                  <a:pt x="283767" y="142303"/>
                </a:lnTo>
                <a:lnTo>
                  <a:pt x="283362" y="142176"/>
                </a:lnTo>
                <a:close/>
              </a:path>
              <a:path w="307339" h="207010">
                <a:moveTo>
                  <a:pt x="24853" y="68351"/>
                </a:moveTo>
                <a:lnTo>
                  <a:pt x="1231" y="68351"/>
                </a:lnTo>
                <a:lnTo>
                  <a:pt x="761" y="68554"/>
                </a:lnTo>
                <a:lnTo>
                  <a:pt x="63" y="69253"/>
                </a:lnTo>
                <a:lnTo>
                  <a:pt x="0" y="74345"/>
                </a:lnTo>
                <a:lnTo>
                  <a:pt x="5791" y="82384"/>
                </a:lnTo>
                <a:lnTo>
                  <a:pt x="6159" y="82854"/>
                </a:lnTo>
                <a:lnTo>
                  <a:pt x="6705" y="83146"/>
                </a:lnTo>
                <a:lnTo>
                  <a:pt x="300100" y="83146"/>
                </a:lnTo>
                <a:lnTo>
                  <a:pt x="300647" y="82854"/>
                </a:lnTo>
                <a:lnTo>
                  <a:pt x="301002" y="82384"/>
                </a:lnTo>
                <a:lnTo>
                  <a:pt x="306793" y="74345"/>
                </a:lnTo>
                <a:lnTo>
                  <a:pt x="306933" y="73964"/>
                </a:lnTo>
                <a:lnTo>
                  <a:pt x="306933" y="71640"/>
                </a:lnTo>
                <a:lnTo>
                  <a:pt x="28130" y="71640"/>
                </a:lnTo>
                <a:lnTo>
                  <a:pt x="25349" y="68592"/>
                </a:lnTo>
                <a:lnTo>
                  <a:pt x="24853" y="68351"/>
                </a:lnTo>
                <a:close/>
              </a:path>
              <a:path w="307339" h="207010">
                <a:moveTo>
                  <a:pt x="215010" y="0"/>
                </a:moveTo>
                <a:lnTo>
                  <a:pt x="91617" y="12"/>
                </a:lnTo>
                <a:lnTo>
                  <a:pt x="68122" y="3289"/>
                </a:lnTo>
                <a:lnTo>
                  <a:pt x="66941" y="3429"/>
                </a:lnTo>
                <a:lnTo>
                  <a:pt x="65912" y="4165"/>
                </a:lnTo>
                <a:lnTo>
                  <a:pt x="30505" y="71640"/>
                </a:lnTo>
                <a:lnTo>
                  <a:pt x="276301" y="71640"/>
                </a:lnTo>
                <a:lnTo>
                  <a:pt x="240893" y="4165"/>
                </a:lnTo>
                <a:lnTo>
                  <a:pt x="239864" y="3429"/>
                </a:lnTo>
                <a:lnTo>
                  <a:pt x="238683" y="3289"/>
                </a:lnTo>
                <a:lnTo>
                  <a:pt x="215010" y="0"/>
                </a:lnTo>
                <a:close/>
              </a:path>
              <a:path w="307339" h="207010">
                <a:moveTo>
                  <a:pt x="306095" y="68351"/>
                </a:moveTo>
                <a:lnTo>
                  <a:pt x="281952" y="68351"/>
                </a:lnTo>
                <a:lnTo>
                  <a:pt x="281444" y="68592"/>
                </a:lnTo>
                <a:lnTo>
                  <a:pt x="278663" y="71640"/>
                </a:lnTo>
                <a:lnTo>
                  <a:pt x="306933" y="71640"/>
                </a:lnTo>
                <a:lnTo>
                  <a:pt x="306933" y="69189"/>
                </a:lnTo>
                <a:lnTo>
                  <a:pt x="306095" y="68351"/>
                </a:lnTo>
                <a:close/>
              </a:path>
            </a:pathLst>
          </a:custGeom>
          <a:solidFill>
            <a:srgbClr val="FFFFFF"/>
          </a:solidFill>
        </p:spPr>
        <p:txBody>
          <a:bodyPr wrap="square" lIns="0" tIns="0" rIns="0" bIns="0" rtlCol="0"/>
          <a:lstStyle/>
          <a:p>
            <a:endParaRPr/>
          </a:p>
        </p:txBody>
      </p:sp>
      <p:sp>
        <p:nvSpPr>
          <p:cNvPr id="506" name="object 506"/>
          <p:cNvSpPr/>
          <p:nvPr/>
        </p:nvSpPr>
        <p:spPr>
          <a:xfrm>
            <a:off x="4438855" y="3393276"/>
            <a:ext cx="307340" cy="207010"/>
          </a:xfrm>
          <a:custGeom>
            <a:avLst/>
            <a:gdLst/>
            <a:ahLst/>
            <a:cxnLst/>
            <a:rect l="l" t="t" r="r" b="b"/>
            <a:pathLst>
              <a:path w="307339" h="207010">
                <a:moveTo>
                  <a:pt x="282460" y="83146"/>
                </a:moveTo>
                <a:lnTo>
                  <a:pt x="299618" y="83146"/>
                </a:lnTo>
                <a:lnTo>
                  <a:pt x="300227" y="83146"/>
                </a:lnTo>
                <a:lnTo>
                  <a:pt x="300774" y="82854"/>
                </a:lnTo>
                <a:lnTo>
                  <a:pt x="301129" y="82384"/>
                </a:lnTo>
                <a:lnTo>
                  <a:pt x="306692" y="74663"/>
                </a:lnTo>
                <a:lnTo>
                  <a:pt x="306920" y="74345"/>
                </a:lnTo>
                <a:lnTo>
                  <a:pt x="307060" y="73964"/>
                </a:lnTo>
                <a:lnTo>
                  <a:pt x="307060" y="73583"/>
                </a:lnTo>
                <a:lnTo>
                  <a:pt x="307060" y="70218"/>
                </a:lnTo>
                <a:lnTo>
                  <a:pt x="307060" y="69189"/>
                </a:lnTo>
                <a:lnTo>
                  <a:pt x="306222" y="68351"/>
                </a:lnTo>
                <a:lnTo>
                  <a:pt x="305206" y="68351"/>
                </a:lnTo>
                <a:lnTo>
                  <a:pt x="282600" y="68351"/>
                </a:lnTo>
                <a:lnTo>
                  <a:pt x="282079" y="68351"/>
                </a:lnTo>
                <a:lnTo>
                  <a:pt x="281571" y="68592"/>
                </a:lnTo>
                <a:lnTo>
                  <a:pt x="281228" y="68973"/>
                </a:lnTo>
                <a:lnTo>
                  <a:pt x="278790" y="71640"/>
                </a:lnTo>
                <a:lnTo>
                  <a:pt x="276428" y="71640"/>
                </a:lnTo>
                <a:lnTo>
                  <a:pt x="241579" y="5219"/>
                </a:lnTo>
                <a:lnTo>
                  <a:pt x="241020" y="4165"/>
                </a:lnTo>
                <a:lnTo>
                  <a:pt x="239991" y="3429"/>
                </a:lnTo>
                <a:lnTo>
                  <a:pt x="238810" y="3289"/>
                </a:lnTo>
                <a:lnTo>
                  <a:pt x="215290" y="12"/>
                </a:lnTo>
                <a:lnTo>
                  <a:pt x="215137" y="0"/>
                </a:lnTo>
                <a:lnTo>
                  <a:pt x="214960" y="0"/>
                </a:lnTo>
                <a:lnTo>
                  <a:pt x="214795" y="0"/>
                </a:lnTo>
                <a:lnTo>
                  <a:pt x="92265" y="0"/>
                </a:lnTo>
                <a:lnTo>
                  <a:pt x="92087" y="0"/>
                </a:lnTo>
                <a:lnTo>
                  <a:pt x="91922" y="0"/>
                </a:lnTo>
                <a:lnTo>
                  <a:pt x="91744" y="12"/>
                </a:lnTo>
                <a:lnTo>
                  <a:pt x="68249" y="3289"/>
                </a:lnTo>
                <a:lnTo>
                  <a:pt x="67068" y="3429"/>
                </a:lnTo>
                <a:lnTo>
                  <a:pt x="66039" y="4165"/>
                </a:lnTo>
                <a:lnTo>
                  <a:pt x="65481" y="5219"/>
                </a:lnTo>
                <a:lnTo>
                  <a:pt x="30632" y="71640"/>
                </a:lnTo>
                <a:lnTo>
                  <a:pt x="28257" y="71640"/>
                </a:lnTo>
                <a:lnTo>
                  <a:pt x="25831" y="68973"/>
                </a:lnTo>
                <a:lnTo>
                  <a:pt x="25476" y="68592"/>
                </a:lnTo>
                <a:lnTo>
                  <a:pt x="24980" y="68351"/>
                </a:lnTo>
                <a:lnTo>
                  <a:pt x="24447" y="68351"/>
                </a:lnTo>
                <a:lnTo>
                  <a:pt x="1854" y="68351"/>
                </a:lnTo>
                <a:lnTo>
                  <a:pt x="1358" y="68351"/>
                </a:lnTo>
                <a:lnTo>
                  <a:pt x="888" y="68554"/>
                </a:lnTo>
                <a:lnTo>
                  <a:pt x="546" y="68910"/>
                </a:lnTo>
                <a:lnTo>
                  <a:pt x="190" y="69253"/>
                </a:lnTo>
                <a:lnTo>
                  <a:pt x="0" y="69735"/>
                </a:lnTo>
                <a:lnTo>
                  <a:pt x="0" y="70218"/>
                </a:lnTo>
                <a:lnTo>
                  <a:pt x="0" y="73583"/>
                </a:lnTo>
                <a:lnTo>
                  <a:pt x="0" y="73964"/>
                </a:lnTo>
                <a:lnTo>
                  <a:pt x="126" y="74345"/>
                </a:lnTo>
                <a:lnTo>
                  <a:pt x="355" y="74663"/>
                </a:lnTo>
                <a:lnTo>
                  <a:pt x="5918" y="82384"/>
                </a:lnTo>
                <a:lnTo>
                  <a:pt x="6286" y="82854"/>
                </a:lnTo>
                <a:lnTo>
                  <a:pt x="6832" y="83146"/>
                </a:lnTo>
                <a:lnTo>
                  <a:pt x="7429" y="83146"/>
                </a:lnTo>
                <a:lnTo>
                  <a:pt x="24599" y="83146"/>
                </a:lnTo>
                <a:lnTo>
                  <a:pt x="23173" y="97919"/>
                </a:lnTo>
                <a:lnTo>
                  <a:pt x="22704" y="112734"/>
                </a:lnTo>
                <a:lnTo>
                  <a:pt x="23192" y="127545"/>
                </a:lnTo>
                <a:lnTo>
                  <a:pt x="24637" y="142303"/>
                </a:lnTo>
                <a:lnTo>
                  <a:pt x="23571" y="142176"/>
                </a:lnTo>
                <a:lnTo>
                  <a:pt x="22517" y="142506"/>
                </a:lnTo>
                <a:lnTo>
                  <a:pt x="21742" y="143205"/>
                </a:lnTo>
                <a:lnTo>
                  <a:pt x="20942" y="143903"/>
                </a:lnTo>
                <a:lnTo>
                  <a:pt x="20485" y="144919"/>
                </a:lnTo>
                <a:lnTo>
                  <a:pt x="20485" y="145973"/>
                </a:lnTo>
                <a:lnTo>
                  <a:pt x="20485" y="164439"/>
                </a:lnTo>
                <a:lnTo>
                  <a:pt x="20485" y="165442"/>
                </a:lnTo>
                <a:lnTo>
                  <a:pt x="20866" y="166357"/>
                </a:lnTo>
                <a:lnTo>
                  <a:pt x="21564" y="167068"/>
                </a:lnTo>
                <a:lnTo>
                  <a:pt x="22263" y="167767"/>
                </a:lnTo>
                <a:lnTo>
                  <a:pt x="23190" y="168148"/>
                </a:lnTo>
                <a:lnTo>
                  <a:pt x="24180" y="168148"/>
                </a:lnTo>
                <a:lnTo>
                  <a:pt x="31572" y="168148"/>
                </a:lnTo>
                <a:lnTo>
                  <a:pt x="31572" y="203276"/>
                </a:lnTo>
                <a:lnTo>
                  <a:pt x="31572" y="204241"/>
                </a:lnTo>
                <a:lnTo>
                  <a:pt x="31953" y="205181"/>
                </a:lnTo>
                <a:lnTo>
                  <a:pt x="32638" y="205879"/>
                </a:lnTo>
                <a:lnTo>
                  <a:pt x="33350" y="206552"/>
                </a:lnTo>
                <a:lnTo>
                  <a:pt x="34277" y="206959"/>
                </a:lnTo>
                <a:lnTo>
                  <a:pt x="35255" y="206959"/>
                </a:lnTo>
                <a:lnTo>
                  <a:pt x="61137" y="206959"/>
                </a:lnTo>
                <a:lnTo>
                  <a:pt x="63169" y="206959"/>
                </a:lnTo>
                <a:lnTo>
                  <a:pt x="64833" y="205320"/>
                </a:lnTo>
                <a:lnTo>
                  <a:pt x="64833" y="203276"/>
                </a:lnTo>
                <a:lnTo>
                  <a:pt x="64833" y="181089"/>
                </a:lnTo>
                <a:lnTo>
                  <a:pt x="242227" y="181089"/>
                </a:lnTo>
                <a:lnTo>
                  <a:pt x="242227" y="203276"/>
                </a:lnTo>
                <a:lnTo>
                  <a:pt x="242227" y="204241"/>
                </a:lnTo>
                <a:lnTo>
                  <a:pt x="242608" y="205181"/>
                </a:lnTo>
                <a:lnTo>
                  <a:pt x="243306" y="205879"/>
                </a:lnTo>
                <a:lnTo>
                  <a:pt x="244005" y="206552"/>
                </a:lnTo>
                <a:lnTo>
                  <a:pt x="244932" y="206959"/>
                </a:lnTo>
                <a:lnTo>
                  <a:pt x="245922" y="206959"/>
                </a:lnTo>
                <a:lnTo>
                  <a:pt x="271792" y="206959"/>
                </a:lnTo>
                <a:lnTo>
                  <a:pt x="272770" y="206959"/>
                </a:lnTo>
                <a:lnTo>
                  <a:pt x="273710" y="206552"/>
                </a:lnTo>
                <a:lnTo>
                  <a:pt x="274408" y="205879"/>
                </a:lnTo>
                <a:lnTo>
                  <a:pt x="275094" y="205181"/>
                </a:lnTo>
                <a:lnTo>
                  <a:pt x="275488" y="204241"/>
                </a:lnTo>
                <a:lnTo>
                  <a:pt x="275488" y="203276"/>
                </a:lnTo>
                <a:lnTo>
                  <a:pt x="275488" y="168148"/>
                </a:lnTo>
                <a:lnTo>
                  <a:pt x="282879" y="168148"/>
                </a:lnTo>
                <a:lnTo>
                  <a:pt x="284924" y="168148"/>
                </a:lnTo>
                <a:lnTo>
                  <a:pt x="286575" y="166497"/>
                </a:lnTo>
                <a:lnTo>
                  <a:pt x="286575" y="164439"/>
                </a:lnTo>
                <a:lnTo>
                  <a:pt x="286575" y="145973"/>
                </a:lnTo>
                <a:lnTo>
                  <a:pt x="286575" y="144919"/>
                </a:lnTo>
                <a:lnTo>
                  <a:pt x="286118" y="143903"/>
                </a:lnTo>
                <a:lnTo>
                  <a:pt x="285318" y="143205"/>
                </a:lnTo>
                <a:lnTo>
                  <a:pt x="284543" y="142506"/>
                </a:lnTo>
                <a:lnTo>
                  <a:pt x="283489" y="142176"/>
                </a:lnTo>
                <a:lnTo>
                  <a:pt x="282422" y="142303"/>
                </a:lnTo>
                <a:lnTo>
                  <a:pt x="283868" y="127545"/>
                </a:lnTo>
                <a:lnTo>
                  <a:pt x="284356" y="112734"/>
                </a:lnTo>
                <a:lnTo>
                  <a:pt x="283887" y="97919"/>
                </a:lnTo>
                <a:lnTo>
                  <a:pt x="282460" y="83146"/>
                </a:lnTo>
                <a:close/>
              </a:path>
            </a:pathLst>
          </a:custGeom>
          <a:ln w="3175">
            <a:solidFill>
              <a:srgbClr val="231F20"/>
            </a:solidFill>
          </a:ln>
        </p:spPr>
        <p:txBody>
          <a:bodyPr wrap="square" lIns="0" tIns="0" rIns="0" bIns="0" rtlCol="0"/>
          <a:lstStyle/>
          <a:p>
            <a:endParaRPr/>
          </a:p>
        </p:txBody>
      </p:sp>
      <p:sp>
        <p:nvSpPr>
          <p:cNvPr id="507" name="object 507"/>
          <p:cNvSpPr/>
          <p:nvPr/>
        </p:nvSpPr>
        <p:spPr>
          <a:xfrm>
            <a:off x="2790663" y="3464351"/>
            <a:ext cx="108978" cy="81749"/>
          </a:xfrm>
          <a:prstGeom prst="rect">
            <a:avLst/>
          </a:prstGeom>
          <a:blipFill>
            <a:blip r:embed="rId25" cstate="print"/>
            <a:stretch>
              <a:fillRect/>
            </a:stretch>
          </a:blipFill>
        </p:spPr>
        <p:txBody>
          <a:bodyPr wrap="square" lIns="0" tIns="0" rIns="0" bIns="0" rtlCol="0"/>
          <a:lstStyle/>
          <a:p>
            <a:endParaRPr/>
          </a:p>
        </p:txBody>
      </p:sp>
      <p:sp>
        <p:nvSpPr>
          <p:cNvPr id="508" name="object 508"/>
          <p:cNvSpPr/>
          <p:nvPr/>
        </p:nvSpPr>
        <p:spPr>
          <a:xfrm>
            <a:off x="2862206" y="3605329"/>
            <a:ext cx="781050" cy="635"/>
          </a:xfrm>
          <a:custGeom>
            <a:avLst/>
            <a:gdLst/>
            <a:ahLst/>
            <a:cxnLst/>
            <a:rect l="l" t="t" r="r" b="b"/>
            <a:pathLst>
              <a:path w="781050" h="635">
                <a:moveTo>
                  <a:pt x="0" y="0"/>
                </a:moveTo>
                <a:lnTo>
                  <a:pt x="780808" y="25"/>
                </a:lnTo>
              </a:path>
            </a:pathLst>
          </a:custGeom>
          <a:ln w="11582">
            <a:solidFill>
              <a:srgbClr val="222021"/>
            </a:solidFill>
          </a:ln>
        </p:spPr>
        <p:txBody>
          <a:bodyPr wrap="square" lIns="0" tIns="0" rIns="0" bIns="0" rtlCol="0"/>
          <a:lstStyle/>
          <a:p>
            <a:endParaRPr/>
          </a:p>
        </p:txBody>
      </p:sp>
      <p:sp>
        <p:nvSpPr>
          <p:cNvPr id="509" name="object 509"/>
          <p:cNvSpPr/>
          <p:nvPr/>
        </p:nvSpPr>
        <p:spPr>
          <a:xfrm>
            <a:off x="3639868" y="3605365"/>
            <a:ext cx="1123315" cy="635"/>
          </a:xfrm>
          <a:custGeom>
            <a:avLst/>
            <a:gdLst/>
            <a:ahLst/>
            <a:cxnLst/>
            <a:rect l="l" t="t" r="r" b="b"/>
            <a:pathLst>
              <a:path w="1123314" h="635">
                <a:moveTo>
                  <a:pt x="0" y="0"/>
                </a:moveTo>
                <a:lnTo>
                  <a:pt x="1123086" y="63"/>
                </a:lnTo>
              </a:path>
            </a:pathLst>
          </a:custGeom>
          <a:ln w="11582">
            <a:solidFill>
              <a:srgbClr val="222021"/>
            </a:solidFill>
          </a:ln>
        </p:spPr>
        <p:txBody>
          <a:bodyPr wrap="square" lIns="0" tIns="0" rIns="0" bIns="0" rtlCol="0"/>
          <a:lstStyle/>
          <a:p>
            <a:endParaRPr/>
          </a:p>
        </p:txBody>
      </p:sp>
      <p:sp>
        <p:nvSpPr>
          <p:cNvPr id="510" name="object 510"/>
          <p:cNvSpPr/>
          <p:nvPr/>
        </p:nvSpPr>
        <p:spPr>
          <a:xfrm>
            <a:off x="4762960" y="3571983"/>
            <a:ext cx="1219200" cy="38100"/>
          </a:xfrm>
          <a:custGeom>
            <a:avLst/>
            <a:gdLst/>
            <a:ahLst/>
            <a:cxnLst/>
            <a:rect l="l" t="t" r="r" b="b"/>
            <a:pathLst>
              <a:path w="1219200" h="38100">
                <a:moveTo>
                  <a:pt x="1219149" y="25"/>
                </a:moveTo>
                <a:lnTo>
                  <a:pt x="139" y="0"/>
                </a:lnTo>
                <a:lnTo>
                  <a:pt x="0" y="37477"/>
                </a:lnTo>
              </a:path>
            </a:pathLst>
          </a:custGeom>
          <a:ln w="11582">
            <a:solidFill>
              <a:srgbClr val="222021"/>
            </a:solidFill>
          </a:ln>
        </p:spPr>
        <p:txBody>
          <a:bodyPr wrap="square" lIns="0" tIns="0" rIns="0" bIns="0" rtlCol="0"/>
          <a:lstStyle/>
          <a:p>
            <a:endParaRPr/>
          </a:p>
        </p:txBody>
      </p:sp>
      <p:sp>
        <p:nvSpPr>
          <p:cNvPr id="511" name="object 511"/>
          <p:cNvSpPr/>
          <p:nvPr/>
        </p:nvSpPr>
        <p:spPr>
          <a:xfrm>
            <a:off x="1676651" y="3571983"/>
            <a:ext cx="1180465" cy="38735"/>
          </a:xfrm>
          <a:custGeom>
            <a:avLst/>
            <a:gdLst/>
            <a:ahLst/>
            <a:cxnLst/>
            <a:rect l="l" t="t" r="r" b="b"/>
            <a:pathLst>
              <a:path w="1180464" h="38735">
                <a:moveTo>
                  <a:pt x="0" y="25"/>
                </a:moveTo>
                <a:lnTo>
                  <a:pt x="1179995" y="0"/>
                </a:lnTo>
                <a:lnTo>
                  <a:pt x="1179995" y="38620"/>
                </a:lnTo>
              </a:path>
            </a:pathLst>
          </a:custGeom>
          <a:ln w="11582">
            <a:solidFill>
              <a:srgbClr val="222021"/>
            </a:solidFill>
          </a:ln>
        </p:spPr>
        <p:txBody>
          <a:bodyPr wrap="square" lIns="0" tIns="0" rIns="0" bIns="0" rtlCol="0"/>
          <a:lstStyle/>
          <a:p>
            <a:endParaRPr/>
          </a:p>
        </p:txBody>
      </p:sp>
      <p:sp>
        <p:nvSpPr>
          <p:cNvPr id="512" name="object 512"/>
          <p:cNvSpPr txBox="1"/>
          <p:nvPr/>
        </p:nvSpPr>
        <p:spPr>
          <a:xfrm>
            <a:off x="2428408" y="1275693"/>
            <a:ext cx="279400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 </a:t>
            </a:r>
            <a:r>
              <a:rPr sz="1150" b="1" spc="-55" dirty="0">
                <a:solidFill>
                  <a:srgbClr val="231F20"/>
                </a:solidFill>
                <a:latin typeface="Arial"/>
                <a:cs typeface="Arial"/>
              </a:rPr>
              <a:t>F-F: </a:t>
            </a:r>
            <a:r>
              <a:rPr sz="1150" b="1" spc="-20" dirty="0">
                <a:solidFill>
                  <a:srgbClr val="231F20"/>
                </a:solidFill>
                <a:latin typeface="Arial"/>
                <a:cs typeface="Arial"/>
              </a:rPr>
              <a:t>Sabine </a:t>
            </a:r>
            <a:r>
              <a:rPr sz="1150" b="1" spc="-5" dirty="0">
                <a:solidFill>
                  <a:srgbClr val="231F20"/>
                </a:solidFill>
                <a:latin typeface="Arial"/>
                <a:cs typeface="Arial"/>
              </a:rPr>
              <a:t>Street </a:t>
            </a:r>
            <a:r>
              <a:rPr sz="1150" b="1" spc="-15" dirty="0">
                <a:solidFill>
                  <a:srgbClr val="231F20"/>
                </a:solidFill>
                <a:latin typeface="Arial"/>
                <a:cs typeface="Arial"/>
              </a:rPr>
              <a:t>Looking</a:t>
            </a:r>
            <a:r>
              <a:rPr sz="1150" b="1" spc="-114"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513" name="object 513"/>
          <p:cNvSpPr txBox="1"/>
          <p:nvPr/>
        </p:nvSpPr>
        <p:spPr>
          <a:xfrm>
            <a:off x="1664215" y="5285158"/>
            <a:ext cx="4472940" cy="158750"/>
          </a:xfrm>
          <a:prstGeom prst="rect">
            <a:avLst/>
          </a:prstGeom>
        </p:spPr>
        <p:txBody>
          <a:bodyPr vert="horz" wrap="square" lIns="0" tIns="15240" rIns="0" bIns="0" rtlCol="0">
            <a:spAutoFit/>
          </a:bodyPr>
          <a:lstStyle/>
          <a:p>
            <a:pPr marL="12700">
              <a:lnSpc>
                <a:spcPct val="100000"/>
              </a:lnSpc>
              <a:spcBef>
                <a:spcPts val="120"/>
              </a:spcBef>
            </a:pPr>
            <a:r>
              <a:rPr sz="850" b="1" spc="-20" dirty="0">
                <a:solidFill>
                  <a:srgbClr val="231F20"/>
                </a:solidFill>
                <a:latin typeface="Arial"/>
                <a:cs typeface="Arial"/>
              </a:rPr>
              <a:t>*NOTE:</a:t>
            </a:r>
            <a:r>
              <a:rPr sz="850" b="1" spc="-65" dirty="0">
                <a:solidFill>
                  <a:srgbClr val="231F20"/>
                </a:solidFill>
                <a:latin typeface="Arial"/>
                <a:cs typeface="Arial"/>
              </a:rPr>
              <a:t> </a:t>
            </a:r>
            <a:r>
              <a:rPr sz="850" b="1" spc="-25" dirty="0">
                <a:solidFill>
                  <a:srgbClr val="231F20"/>
                </a:solidFill>
                <a:latin typeface="Arial"/>
                <a:cs typeface="Arial"/>
              </a:rPr>
              <a:t>A</a:t>
            </a:r>
            <a:r>
              <a:rPr sz="850" b="1" spc="-100" dirty="0">
                <a:solidFill>
                  <a:srgbClr val="231F20"/>
                </a:solidFill>
                <a:latin typeface="Arial"/>
                <a:cs typeface="Arial"/>
              </a:rPr>
              <a:t> </a:t>
            </a:r>
            <a:r>
              <a:rPr sz="850" b="1" spc="-20" dirty="0">
                <a:solidFill>
                  <a:srgbClr val="231F20"/>
                </a:solidFill>
                <a:latin typeface="Arial"/>
                <a:cs typeface="Arial"/>
              </a:rPr>
              <a:t>TURNING</a:t>
            </a:r>
            <a:r>
              <a:rPr sz="850" b="1" spc="-65" dirty="0">
                <a:solidFill>
                  <a:srgbClr val="231F20"/>
                </a:solidFill>
                <a:latin typeface="Arial"/>
                <a:cs typeface="Arial"/>
              </a:rPr>
              <a:t> </a:t>
            </a:r>
            <a:r>
              <a:rPr sz="850" b="1" spc="-10" dirty="0">
                <a:solidFill>
                  <a:srgbClr val="231F20"/>
                </a:solidFill>
                <a:latin typeface="Arial"/>
                <a:cs typeface="Arial"/>
              </a:rPr>
              <a:t>AND</a:t>
            </a:r>
            <a:r>
              <a:rPr sz="850" b="1" spc="-100" dirty="0">
                <a:solidFill>
                  <a:srgbClr val="231F20"/>
                </a:solidFill>
                <a:latin typeface="Arial"/>
                <a:cs typeface="Arial"/>
              </a:rPr>
              <a:t> </a:t>
            </a:r>
            <a:r>
              <a:rPr sz="850" b="1" spc="-30" dirty="0">
                <a:solidFill>
                  <a:srgbClr val="231F20"/>
                </a:solidFill>
                <a:latin typeface="Arial"/>
                <a:cs typeface="Arial"/>
              </a:rPr>
              <a:t>THROUGH-LANE</a:t>
            </a:r>
            <a:r>
              <a:rPr sz="850" b="1" spc="-65" dirty="0">
                <a:solidFill>
                  <a:srgbClr val="231F20"/>
                </a:solidFill>
                <a:latin typeface="Arial"/>
                <a:cs typeface="Arial"/>
              </a:rPr>
              <a:t> </a:t>
            </a:r>
            <a:r>
              <a:rPr sz="850" b="1" spc="-30" dirty="0">
                <a:solidFill>
                  <a:srgbClr val="231F20"/>
                </a:solidFill>
                <a:latin typeface="Arial"/>
                <a:cs typeface="Arial"/>
              </a:rPr>
              <a:t>MAY</a:t>
            </a:r>
            <a:r>
              <a:rPr sz="850" b="1" spc="-65" dirty="0">
                <a:solidFill>
                  <a:srgbClr val="231F20"/>
                </a:solidFill>
                <a:latin typeface="Arial"/>
                <a:cs typeface="Arial"/>
              </a:rPr>
              <a:t> </a:t>
            </a:r>
            <a:r>
              <a:rPr sz="850" b="1" spc="-70" dirty="0">
                <a:solidFill>
                  <a:srgbClr val="231F20"/>
                </a:solidFill>
                <a:latin typeface="Arial"/>
                <a:cs typeface="Arial"/>
              </a:rPr>
              <a:t>REPLACE</a:t>
            </a:r>
            <a:r>
              <a:rPr sz="850" b="1" spc="-100" dirty="0">
                <a:solidFill>
                  <a:srgbClr val="231F20"/>
                </a:solidFill>
                <a:latin typeface="Arial"/>
                <a:cs typeface="Arial"/>
              </a:rPr>
              <a:t> </a:t>
            </a:r>
            <a:r>
              <a:rPr sz="850" b="1" spc="-40" dirty="0">
                <a:solidFill>
                  <a:srgbClr val="231F20"/>
                </a:solidFill>
                <a:latin typeface="Arial"/>
                <a:cs typeface="Arial"/>
              </a:rPr>
              <a:t>THE</a:t>
            </a:r>
            <a:r>
              <a:rPr sz="850" b="1" spc="-65" dirty="0">
                <a:solidFill>
                  <a:srgbClr val="231F20"/>
                </a:solidFill>
                <a:latin typeface="Arial"/>
                <a:cs typeface="Arial"/>
              </a:rPr>
              <a:t> </a:t>
            </a:r>
            <a:r>
              <a:rPr sz="850" b="1" spc="-40" dirty="0">
                <a:solidFill>
                  <a:srgbClr val="231F20"/>
                </a:solidFill>
                <a:latin typeface="Arial"/>
                <a:cs typeface="Arial"/>
              </a:rPr>
              <a:t>PARKING</a:t>
            </a:r>
            <a:r>
              <a:rPr sz="850" b="1" spc="-65" dirty="0">
                <a:solidFill>
                  <a:srgbClr val="231F20"/>
                </a:solidFill>
                <a:latin typeface="Arial"/>
                <a:cs typeface="Arial"/>
              </a:rPr>
              <a:t> </a:t>
            </a:r>
            <a:r>
              <a:rPr sz="850" b="1" spc="-35" dirty="0">
                <a:solidFill>
                  <a:srgbClr val="231F20"/>
                </a:solidFill>
                <a:latin typeface="Arial"/>
                <a:cs typeface="Arial"/>
              </a:rPr>
              <a:t>LANE,</a:t>
            </a:r>
            <a:r>
              <a:rPr sz="850" b="1" spc="-65" dirty="0">
                <a:solidFill>
                  <a:srgbClr val="231F20"/>
                </a:solidFill>
                <a:latin typeface="Arial"/>
                <a:cs typeface="Arial"/>
              </a:rPr>
              <a:t> </a:t>
            </a:r>
            <a:r>
              <a:rPr sz="850" b="1" spc="-55" dirty="0">
                <a:solidFill>
                  <a:srgbClr val="231F20"/>
                </a:solidFill>
                <a:latin typeface="Arial"/>
                <a:cs typeface="Arial"/>
              </a:rPr>
              <a:t>AS</a:t>
            </a:r>
            <a:r>
              <a:rPr sz="850" b="1" spc="-65" dirty="0">
                <a:solidFill>
                  <a:srgbClr val="231F20"/>
                </a:solidFill>
                <a:latin typeface="Arial"/>
                <a:cs typeface="Arial"/>
              </a:rPr>
              <a:t> </a:t>
            </a:r>
            <a:r>
              <a:rPr sz="850" b="1" spc="-40" dirty="0">
                <a:solidFill>
                  <a:srgbClr val="231F20"/>
                </a:solidFill>
                <a:latin typeface="Arial"/>
                <a:cs typeface="Arial"/>
              </a:rPr>
              <a:t>NEEDED.</a:t>
            </a:r>
            <a:endParaRPr sz="850">
              <a:latin typeface="Arial"/>
              <a:cs typeface="Arial"/>
            </a:endParaRPr>
          </a:p>
        </p:txBody>
      </p:sp>
      <p:sp>
        <p:nvSpPr>
          <p:cNvPr id="514" name="object 514"/>
          <p:cNvSpPr/>
          <p:nvPr/>
        </p:nvSpPr>
        <p:spPr>
          <a:xfrm>
            <a:off x="5527217" y="652148"/>
            <a:ext cx="1559388" cy="203080"/>
          </a:xfrm>
          <a:prstGeom prst="rect">
            <a:avLst/>
          </a:prstGeom>
          <a:blipFill>
            <a:blip r:embed="rId26" cstate="print"/>
            <a:stretch>
              <a:fillRect/>
            </a:stretch>
          </a:blipFill>
        </p:spPr>
        <p:txBody>
          <a:bodyPr wrap="square" lIns="0" tIns="0" rIns="0" bIns="0" rtlCol="0"/>
          <a:lstStyle/>
          <a:p>
            <a:endParaRPr/>
          </a:p>
        </p:txBody>
      </p:sp>
      <p:sp>
        <p:nvSpPr>
          <p:cNvPr id="515" name="object 515"/>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516" name="object 516"/>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17" name="object 517"/>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518" name="object 518"/>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519" name="object 519"/>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520" name="object 520"/>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521" name="object 521"/>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522" name="object 522"/>
          <p:cNvSpPr txBox="1"/>
          <p:nvPr/>
        </p:nvSpPr>
        <p:spPr>
          <a:xfrm>
            <a:off x="2892780" y="9538949"/>
            <a:ext cx="4455795" cy="147320"/>
          </a:xfrm>
          <a:prstGeom prst="rect">
            <a:avLst/>
          </a:prstGeom>
        </p:spPr>
        <p:txBody>
          <a:bodyPr vert="horz" wrap="square" lIns="0" tIns="12700" rIns="0" bIns="0" rtlCol="0">
            <a:spAutoFit/>
          </a:bodyPr>
          <a:lstStyle/>
          <a:p>
            <a:pPr marL="12700">
              <a:lnSpc>
                <a:spcPct val="100000"/>
              </a:lnSpc>
              <a:spcBef>
                <a:spcPts val="100"/>
              </a:spcBef>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27"/>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51</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5417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IV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1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23590" y="5091154"/>
            <a:ext cx="4201795"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85" dirty="0">
                <a:solidFill>
                  <a:srgbClr val="231F20"/>
                </a:solidFill>
                <a:latin typeface="Arial"/>
                <a:cs typeface="Arial"/>
              </a:rPr>
              <a:t> </a:t>
            </a:r>
            <a:r>
              <a:rPr sz="1150" b="1" spc="-65" dirty="0">
                <a:solidFill>
                  <a:srgbClr val="231F20"/>
                </a:solidFill>
                <a:latin typeface="Arial"/>
                <a:cs typeface="Arial"/>
              </a:rPr>
              <a:t>L-L:</a:t>
            </a:r>
            <a:r>
              <a:rPr sz="1150" b="1" spc="100" dirty="0">
                <a:solidFill>
                  <a:srgbClr val="231F20"/>
                </a:solidFill>
                <a:latin typeface="Arial"/>
                <a:cs typeface="Arial"/>
              </a:rPr>
              <a:t> </a:t>
            </a:r>
            <a:r>
              <a:rPr sz="1150" b="1" spc="-10" dirty="0">
                <a:solidFill>
                  <a:srgbClr val="231F20"/>
                </a:solidFill>
                <a:latin typeface="Arial"/>
                <a:cs typeface="Arial"/>
              </a:rPr>
              <a:t>Waterloo</a:t>
            </a:r>
            <a:r>
              <a:rPr sz="1150" b="1" spc="-85" dirty="0">
                <a:solidFill>
                  <a:srgbClr val="231F20"/>
                </a:solidFill>
                <a:latin typeface="Arial"/>
                <a:cs typeface="Arial"/>
              </a:rPr>
              <a:t> </a:t>
            </a:r>
            <a:r>
              <a:rPr sz="1150" b="1" spc="-15" dirty="0">
                <a:solidFill>
                  <a:srgbClr val="231F20"/>
                </a:solidFill>
                <a:latin typeface="Arial"/>
                <a:cs typeface="Arial"/>
              </a:rPr>
              <a:t>Promenade</a:t>
            </a:r>
            <a:r>
              <a:rPr sz="1150" b="1" spc="-85" dirty="0">
                <a:solidFill>
                  <a:srgbClr val="231F20"/>
                </a:solidFill>
                <a:latin typeface="Arial"/>
                <a:cs typeface="Arial"/>
              </a:rPr>
              <a:t> </a:t>
            </a:r>
            <a:r>
              <a:rPr sz="1150" b="1" spc="15" dirty="0">
                <a:solidFill>
                  <a:srgbClr val="231F20"/>
                </a:solidFill>
                <a:latin typeface="Arial"/>
                <a:cs typeface="Arial"/>
              </a:rPr>
              <a:t>at</a:t>
            </a:r>
            <a:r>
              <a:rPr sz="1150" b="1" spc="-85" dirty="0">
                <a:solidFill>
                  <a:srgbClr val="231F20"/>
                </a:solidFill>
                <a:latin typeface="Arial"/>
                <a:cs typeface="Arial"/>
              </a:rPr>
              <a:t> </a:t>
            </a:r>
            <a:r>
              <a:rPr sz="1150" b="1" spc="-40" dirty="0">
                <a:solidFill>
                  <a:srgbClr val="231F20"/>
                </a:solidFill>
                <a:latin typeface="Arial"/>
                <a:cs typeface="Arial"/>
              </a:rPr>
              <a:t>Block</a:t>
            </a:r>
            <a:r>
              <a:rPr sz="1150" b="1" spc="-85" dirty="0">
                <a:solidFill>
                  <a:srgbClr val="231F20"/>
                </a:solidFill>
                <a:latin typeface="Arial"/>
                <a:cs typeface="Arial"/>
              </a:rPr>
              <a:t> </a:t>
            </a:r>
            <a:r>
              <a:rPr sz="1150" b="1" spc="15" dirty="0">
                <a:solidFill>
                  <a:srgbClr val="231F20"/>
                </a:solidFill>
                <a:latin typeface="Arial"/>
                <a:cs typeface="Arial"/>
              </a:rPr>
              <a:t>168,</a:t>
            </a:r>
            <a:r>
              <a:rPr sz="1150" b="1" spc="-85" dirty="0">
                <a:solidFill>
                  <a:srgbClr val="231F20"/>
                </a:solidFill>
                <a:latin typeface="Arial"/>
                <a:cs typeface="Arial"/>
              </a:rPr>
              <a:t> </a:t>
            </a:r>
            <a:r>
              <a:rPr sz="1150" b="1" spc="-15" dirty="0">
                <a:solidFill>
                  <a:srgbClr val="231F20"/>
                </a:solidFill>
                <a:latin typeface="Arial"/>
                <a:cs typeface="Arial"/>
              </a:rPr>
              <a:t>Looking</a:t>
            </a:r>
            <a:r>
              <a:rPr sz="1150" b="1" spc="-85"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3" name="object 3"/>
          <p:cNvSpPr/>
          <p:nvPr/>
        </p:nvSpPr>
        <p:spPr>
          <a:xfrm>
            <a:off x="1409966" y="5372785"/>
            <a:ext cx="4292600" cy="2740025"/>
          </a:xfrm>
          <a:custGeom>
            <a:avLst/>
            <a:gdLst/>
            <a:ahLst/>
            <a:cxnLst/>
            <a:rect l="l" t="t" r="r" b="b"/>
            <a:pathLst>
              <a:path w="4292600" h="2740025">
                <a:moveTo>
                  <a:pt x="0" y="2739682"/>
                </a:moveTo>
                <a:lnTo>
                  <a:pt x="4292511" y="2739682"/>
                </a:lnTo>
                <a:lnTo>
                  <a:pt x="4292511" y="0"/>
                </a:lnTo>
                <a:lnTo>
                  <a:pt x="0" y="0"/>
                </a:lnTo>
                <a:lnTo>
                  <a:pt x="0" y="2739682"/>
                </a:lnTo>
                <a:close/>
              </a:path>
            </a:pathLst>
          </a:custGeom>
          <a:solidFill>
            <a:srgbClr val="DEE9ED"/>
          </a:solidFill>
        </p:spPr>
        <p:txBody>
          <a:bodyPr wrap="square" lIns="0" tIns="0" rIns="0" bIns="0" rtlCol="0"/>
          <a:lstStyle/>
          <a:p>
            <a:endParaRPr/>
          </a:p>
        </p:txBody>
      </p:sp>
      <p:sp>
        <p:nvSpPr>
          <p:cNvPr id="4" name="object 4"/>
          <p:cNvSpPr/>
          <p:nvPr/>
        </p:nvSpPr>
        <p:spPr>
          <a:xfrm>
            <a:off x="5365521" y="6355727"/>
            <a:ext cx="37465" cy="525145"/>
          </a:xfrm>
          <a:custGeom>
            <a:avLst/>
            <a:gdLst/>
            <a:ahLst/>
            <a:cxnLst/>
            <a:rect l="l" t="t" r="r" b="b"/>
            <a:pathLst>
              <a:path w="37464" h="525145">
                <a:moveTo>
                  <a:pt x="0" y="524764"/>
                </a:moveTo>
                <a:lnTo>
                  <a:pt x="37274" y="524764"/>
                </a:lnTo>
                <a:lnTo>
                  <a:pt x="37274" y="0"/>
                </a:lnTo>
                <a:lnTo>
                  <a:pt x="0" y="0"/>
                </a:lnTo>
                <a:lnTo>
                  <a:pt x="0" y="524764"/>
                </a:lnTo>
                <a:close/>
              </a:path>
            </a:pathLst>
          </a:custGeom>
          <a:solidFill>
            <a:srgbClr val="F6F0D6"/>
          </a:solidFill>
        </p:spPr>
        <p:txBody>
          <a:bodyPr wrap="square" lIns="0" tIns="0" rIns="0" bIns="0" rtlCol="0"/>
          <a:lstStyle/>
          <a:p>
            <a:endParaRPr/>
          </a:p>
        </p:txBody>
      </p:sp>
      <p:sp>
        <p:nvSpPr>
          <p:cNvPr id="5" name="object 5"/>
          <p:cNvSpPr/>
          <p:nvPr/>
        </p:nvSpPr>
        <p:spPr>
          <a:xfrm>
            <a:off x="5365519" y="6355725"/>
            <a:ext cx="37465" cy="525145"/>
          </a:xfrm>
          <a:custGeom>
            <a:avLst/>
            <a:gdLst/>
            <a:ahLst/>
            <a:cxnLst/>
            <a:rect l="l" t="t" r="r" b="b"/>
            <a:pathLst>
              <a:path w="37464" h="525145">
                <a:moveTo>
                  <a:pt x="37274" y="524763"/>
                </a:moveTo>
                <a:lnTo>
                  <a:pt x="0" y="524763"/>
                </a:lnTo>
                <a:lnTo>
                  <a:pt x="0" y="0"/>
                </a:lnTo>
                <a:lnTo>
                  <a:pt x="37274" y="0"/>
                </a:lnTo>
                <a:lnTo>
                  <a:pt x="37274" y="524763"/>
                </a:lnTo>
                <a:close/>
              </a:path>
            </a:pathLst>
          </a:custGeom>
          <a:ln w="3175">
            <a:solidFill>
              <a:srgbClr val="231F20"/>
            </a:solidFill>
          </a:ln>
        </p:spPr>
        <p:txBody>
          <a:bodyPr wrap="square" lIns="0" tIns="0" rIns="0" bIns="0" rtlCol="0"/>
          <a:lstStyle/>
          <a:p>
            <a:endParaRPr/>
          </a:p>
        </p:txBody>
      </p:sp>
      <p:sp>
        <p:nvSpPr>
          <p:cNvPr id="6" name="object 6"/>
          <p:cNvSpPr/>
          <p:nvPr/>
        </p:nvSpPr>
        <p:spPr>
          <a:xfrm>
            <a:off x="5402795" y="6355715"/>
            <a:ext cx="10795" cy="525145"/>
          </a:xfrm>
          <a:custGeom>
            <a:avLst/>
            <a:gdLst/>
            <a:ahLst/>
            <a:cxnLst/>
            <a:rect l="l" t="t" r="r" b="b"/>
            <a:pathLst>
              <a:path w="10795" h="525145">
                <a:moveTo>
                  <a:pt x="0" y="524776"/>
                </a:moveTo>
                <a:lnTo>
                  <a:pt x="10236" y="524776"/>
                </a:lnTo>
                <a:lnTo>
                  <a:pt x="10236" y="0"/>
                </a:lnTo>
                <a:lnTo>
                  <a:pt x="0" y="0"/>
                </a:lnTo>
                <a:lnTo>
                  <a:pt x="0" y="524776"/>
                </a:lnTo>
                <a:close/>
              </a:path>
            </a:pathLst>
          </a:custGeom>
          <a:solidFill>
            <a:srgbClr val="FFFFFF"/>
          </a:solidFill>
        </p:spPr>
        <p:txBody>
          <a:bodyPr wrap="square" lIns="0" tIns="0" rIns="0" bIns="0" rtlCol="0"/>
          <a:lstStyle/>
          <a:p>
            <a:endParaRPr/>
          </a:p>
        </p:txBody>
      </p:sp>
      <p:sp>
        <p:nvSpPr>
          <p:cNvPr id="7" name="object 7"/>
          <p:cNvSpPr/>
          <p:nvPr/>
        </p:nvSpPr>
        <p:spPr>
          <a:xfrm>
            <a:off x="5401618" y="6354550"/>
            <a:ext cx="11430" cy="527685"/>
          </a:xfrm>
          <a:custGeom>
            <a:avLst/>
            <a:gdLst/>
            <a:ahLst/>
            <a:cxnLst/>
            <a:rect l="l" t="t" r="r" b="b"/>
            <a:pathLst>
              <a:path w="11429" h="527684">
                <a:moveTo>
                  <a:pt x="0" y="527113"/>
                </a:moveTo>
                <a:lnTo>
                  <a:pt x="11426" y="527113"/>
                </a:lnTo>
                <a:lnTo>
                  <a:pt x="11426" y="0"/>
                </a:lnTo>
                <a:lnTo>
                  <a:pt x="0" y="0"/>
                </a:lnTo>
                <a:lnTo>
                  <a:pt x="0" y="527113"/>
                </a:lnTo>
                <a:close/>
              </a:path>
            </a:pathLst>
          </a:custGeom>
          <a:solidFill>
            <a:srgbClr val="231F20"/>
          </a:solidFill>
        </p:spPr>
        <p:txBody>
          <a:bodyPr wrap="square" lIns="0" tIns="0" rIns="0" bIns="0" rtlCol="0"/>
          <a:lstStyle/>
          <a:p>
            <a:endParaRPr/>
          </a:p>
        </p:txBody>
      </p:sp>
      <p:sp>
        <p:nvSpPr>
          <p:cNvPr id="8" name="object 8"/>
          <p:cNvSpPr/>
          <p:nvPr/>
        </p:nvSpPr>
        <p:spPr>
          <a:xfrm>
            <a:off x="5413044" y="6339598"/>
            <a:ext cx="702310" cy="622935"/>
          </a:xfrm>
          <a:custGeom>
            <a:avLst/>
            <a:gdLst/>
            <a:ahLst/>
            <a:cxnLst/>
            <a:rect l="l" t="t" r="r" b="b"/>
            <a:pathLst>
              <a:path w="702310" h="622934">
                <a:moveTo>
                  <a:pt x="0" y="622744"/>
                </a:moveTo>
                <a:lnTo>
                  <a:pt x="702132" y="622744"/>
                </a:lnTo>
                <a:lnTo>
                  <a:pt x="702132" y="0"/>
                </a:lnTo>
                <a:lnTo>
                  <a:pt x="0" y="0"/>
                </a:lnTo>
                <a:lnTo>
                  <a:pt x="0" y="622744"/>
                </a:lnTo>
                <a:close/>
              </a:path>
            </a:pathLst>
          </a:custGeom>
          <a:solidFill>
            <a:srgbClr val="F4EDD4"/>
          </a:solidFill>
        </p:spPr>
        <p:txBody>
          <a:bodyPr wrap="square" lIns="0" tIns="0" rIns="0" bIns="0" rtlCol="0"/>
          <a:lstStyle/>
          <a:p>
            <a:endParaRPr/>
          </a:p>
        </p:txBody>
      </p:sp>
      <p:sp>
        <p:nvSpPr>
          <p:cNvPr id="9" name="object 9"/>
          <p:cNvSpPr/>
          <p:nvPr/>
        </p:nvSpPr>
        <p:spPr>
          <a:xfrm>
            <a:off x="5413043" y="6339598"/>
            <a:ext cx="1308100" cy="622935"/>
          </a:xfrm>
          <a:custGeom>
            <a:avLst/>
            <a:gdLst/>
            <a:ahLst/>
            <a:cxnLst/>
            <a:rect l="l" t="t" r="r" b="b"/>
            <a:pathLst>
              <a:path w="1308100" h="622934">
                <a:moveTo>
                  <a:pt x="1307669" y="622744"/>
                </a:moveTo>
                <a:lnTo>
                  <a:pt x="0" y="622744"/>
                </a:lnTo>
                <a:lnTo>
                  <a:pt x="0" y="0"/>
                </a:lnTo>
                <a:lnTo>
                  <a:pt x="1307669" y="0"/>
                </a:lnTo>
              </a:path>
            </a:pathLst>
          </a:custGeom>
          <a:ln w="3175">
            <a:solidFill>
              <a:srgbClr val="231F20"/>
            </a:solidFill>
          </a:ln>
        </p:spPr>
        <p:txBody>
          <a:bodyPr wrap="square" lIns="0" tIns="0" rIns="0" bIns="0" rtlCol="0"/>
          <a:lstStyle/>
          <a:p>
            <a:endParaRPr/>
          </a:p>
        </p:txBody>
      </p:sp>
      <p:sp>
        <p:nvSpPr>
          <p:cNvPr id="10" name="object 10"/>
          <p:cNvSpPr/>
          <p:nvPr/>
        </p:nvSpPr>
        <p:spPr>
          <a:xfrm>
            <a:off x="6170862" y="6278092"/>
            <a:ext cx="407034" cy="61594"/>
          </a:xfrm>
          <a:custGeom>
            <a:avLst/>
            <a:gdLst/>
            <a:ahLst/>
            <a:cxnLst/>
            <a:rect l="l" t="t" r="r" b="b"/>
            <a:pathLst>
              <a:path w="407034" h="61595">
                <a:moveTo>
                  <a:pt x="0" y="61493"/>
                </a:moveTo>
                <a:lnTo>
                  <a:pt x="406886" y="61493"/>
                </a:lnTo>
                <a:lnTo>
                  <a:pt x="406886" y="0"/>
                </a:lnTo>
                <a:lnTo>
                  <a:pt x="0" y="0"/>
                </a:lnTo>
                <a:lnTo>
                  <a:pt x="0" y="61493"/>
                </a:lnTo>
                <a:close/>
              </a:path>
            </a:pathLst>
          </a:custGeom>
          <a:solidFill>
            <a:srgbClr val="939598"/>
          </a:solidFill>
        </p:spPr>
        <p:txBody>
          <a:bodyPr wrap="square" lIns="0" tIns="0" rIns="0" bIns="0" rtlCol="0"/>
          <a:lstStyle/>
          <a:p>
            <a:endParaRPr/>
          </a:p>
        </p:txBody>
      </p:sp>
      <p:sp>
        <p:nvSpPr>
          <p:cNvPr id="11" name="object 11"/>
          <p:cNvSpPr/>
          <p:nvPr/>
        </p:nvSpPr>
        <p:spPr>
          <a:xfrm>
            <a:off x="5413044" y="6278092"/>
            <a:ext cx="702310" cy="61594"/>
          </a:xfrm>
          <a:custGeom>
            <a:avLst/>
            <a:gdLst/>
            <a:ahLst/>
            <a:cxnLst/>
            <a:rect l="l" t="t" r="r" b="b"/>
            <a:pathLst>
              <a:path w="702310" h="61595">
                <a:moveTo>
                  <a:pt x="0" y="61493"/>
                </a:moveTo>
                <a:lnTo>
                  <a:pt x="702141" y="61493"/>
                </a:lnTo>
                <a:lnTo>
                  <a:pt x="702141" y="0"/>
                </a:lnTo>
                <a:lnTo>
                  <a:pt x="0" y="0"/>
                </a:lnTo>
                <a:lnTo>
                  <a:pt x="0" y="61493"/>
                </a:lnTo>
                <a:close/>
              </a:path>
            </a:pathLst>
          </a:custGeom>
          <a:solidFill>
            <a:srgbClr val="939598"/>
          </a:solidFill>
        </p:spPr>
        <p:txBody>
          <a:bodyPr wrap="square" lIns="0" tIns="0" rIns="0" bIns="0" rtlCol="0"/>
          <a:lstStyle/>
          <a:p>
            <a:endParaRPr/>
          </a:p>
        </p:txBody>
      </p:sp>
      <p:sp>
        <p:nvSpPr>
          <p:cNvPr id="12" name="object 12"/>
          <p:cNvSpPr/>
          <p:nvPr/>
        </p:nvSpPr>
        <p:spPr>
          <a:xfrm>
            <a:off x="5413043" y="6278087"/>
            <a:ext cx="1308100" cy="61594"/>
          </a:xfrm>
          <a:custGeom>
            <a:avLst/>
            <a:gdLst/>
            <a:ahLst/>
            <a:cxnLst/>
            <a:rect l="l" t="t" r="r" b="b"/>
            <a:pathLst>
              <a:path w="1308100" h="61595">
                <a:moveTo>
                  <a:pt x="1307669" y="61493"/>
                </a:moveTo>
                <a:lnTo>
                  <a:pt x="0" y="61493"/>
                </a:lnTo>
                <a:lnTo>
                  <a:pt x="0" y="0"/>
                </a:lnTo>
                <a:lnTo>
                  <a:pt x="1307669" y="0"/>
                </a:lnTo>
              </a:path>
            </a:pathLst>
          </a:custGeom>
          <a:ln w="3175">
            <a:solidFill>
              <a:srgbClr val="231F20"/>
            </a:solidFill>
          </a:ln>
        </p:spPr>
        <p:txBody>
          <a:bodyPr wrap="square" lIns="0" tIns="0" rIns="0" bIns="0" rtlCol="0"/>
          <a:lstStyle/>
          <a:p>
            <a:endParaRPr/>
          </a:p>
        </p:txBody>
      </p:sp>
      <p:sp>
        <p:nvSpPr>
          <p:cNvPr id="13" name="object 13"/>
          <p:cNvSpPr/>
          <p:nvPr/>
        </p:nvSpPr>
        <p:spPr>
          <a:xfrm>
            <a:off x="5364607" y="6278087"/>
            <a:ext cx="47625" cy="80010"/>
          </a:xfrm>
          <a:custGeom>
            <a:avLst/>
            <a:gdLst/>
            <a:ahLst/>
            <a:cxnLst/>
            <a:rect l="l" t="t" r="r" b="b"/>
            <a:pathLst>
              <a:path w="47625" h="80010">
                <a:moveTo>
                  <a:pt x="47510" y="0"/>
                </a:moveTo>
                <a:lnTo>
                  <a:pt x="914" y="0"/>
                </a:lnTo>
                <a:lnTo>
                  <a:pt x="0" y="79451"/>
                </a:lnTo>
                <a:lnTo>
                  <a:pt x="47510" y="79451"/>
                </a:lnTo>
                <a:lnTo>
                  <a:pt x="47510" y="0"/>
                </a:lnTo>
                <a:close/>
              </a:path>
            </a:pathLst>
          </a:custGeom>
          <a:solidFill>
            <a:srgbClr val="5C6467"/>
          </a:solidFill>
        </p:spPr>
        <p:txBody>
          <a:bodyPr wrap="square" lIns="0" tIns="0" rIns="0" bIns="0" rtlCol="0"/>
          <a:lstStyle/>
          <a:p>
            <a:endParaRPr/>
          </a:p>
        </p:txBody>
      </p:sp>
      <p:sp>
        <p:nvSpPr>
          <p:cNvPr id="14" name="object 14"/>
          <p:cNvSpPr/>
          <p:nvPr/>
        </p:nvSpPr>
        <p:spPr>
          <a:xfrm>
            <a:off x="4703844" y="6310371"/>
            <a:ext cx="46355" cy="1270"/>
          </a:xfrm>
          <a:custGeom>
            <a:avLst/>
            <a:gdLst/>
            <a:ahLst/>
            <a:cxnLst/>
            <a:rect l="l" t="t" r="r" b="b"/>
            <a:pathLst>
              <a:path w="46354" h="1270">
                <a:moveTo>
                  <a:pt x="0" y="1148"/>
                </a:moveTo>
                <a:lnTo>
                  <a:pt x="46185" y="1148"/>
                </a:lnTo>
                <a:lnTo>
                  <a:pt x="46185" y="0"/>
                </a:lnTo>
                <a:lnTo>
                  <a:pt x="0" y="0"/>
                </a:lnTo>
                <a:lnTo>
                  <a:pt x="0" y="1148"/>
                </a:lnTo>
                <a:close/>
              </a:path>
            </a:pathLst>
          </a:custGeom>
          <a:solidFill>
            <a:srgbClr val="5C6467"/>
          </a:solidFill>
        </p:spPr>
        <p:txBody>
          <a:bodyPr wrap="square" lIns="0" tIns="0" rIns="0" bIns="0" rtlCol="0"/>
          <a:lstStyle/>
          <a:p>
            <a:endParaRPr/>
          </a:p>
        </p:txBody>
      </p:sp>
      <p:sp>
        <p:nvSpPr>
          <p:cNvPr id="15" name="object 15"/>
          <p:cNvSpPr/>
          <p:nvPr/>
        </p:nvSpPr>
        <p:spPr>
          <a:xfrm>
            <a:off x="4679150" y="6278621"/>
            <a:ext cx="71755" cy="31750"/>
          </a:xfrm>
          <a:custGeom>
            <a:avLst/>
            <a:gdLst/>
            <a:ahLst/>
            <a:cxnLst/>
            <a:rect l="l" t="t" r="r" b="b"/>
            <a:pathLst>
              <a:path w="71754" h="31750">
                <a:moveTo>
                  <a:pt x="0" y="31750"/>
                </a:moveTo>
                <a:lnTo>
                  <a:pt x="71464" y="31750"/>
                </a:lnTo>
                <a:lnTo>
                  <a:pt x="71464" y="0"/>
                </a:lnTo>
                <a:lnTo>
                  <a:pt x="0" y="0"/>
                </a:lnTo>
                <a:lnTo>
                  <a:pt x="0" y="31750"/>
                </a:lnTo>
                <a:close/>
              </a:path>
            </a:pathLst>
          </a:custGeom>
          <a:solidFill>
            <a:srgbClr val="5C6467"/>
          </a:solidFill>
        </p:spPr>
        <p:txBody>
          <a:bodyPr wrap="square" lIns="0" tIns="0" rIns="0" bIns="0" rtlCol="0"/>
          <a:lstStyle/>
          <a:p>
            <a:endParaRPr/>
          </a:p>
        </p:txBody>
      </p:sp>
      <p:sp>
        <p:nvSpPr>
          <p:cNvPr id="16" name="object 16"/>
          <p:cNvSpPr/>
          <p:nvPr/>
        </p:nvSpPr>
        <p:spPr>
          <a:xfrm>
            <a:off x="6170862" y="6239250"/>
            <a:ext cx="407034" cy="39370"/>
          </a:xfrm>
          <a:custGeom>
            <a:avLst/>
            <a:gdLst/>
            <a:ahLst/>
            <a:cxnLst/>
            <a:rect l="l" t="t" r="r" b="b"/>
            <a:pathLst>
              <a:path w="407034" h="39370">
                <a:moveTo>
                  <a:pt x="0" y="39370"/>
                </a:moveTo>
                <a:lnTo>
                  <a:pt x="406886" y="39370"/>
                </a:lnTo>
                <a:lnTo>
                  <a:pt x="406886" y="0"/>
                </a:lnTo>
                <a:lnTo>
                  <a:pt x="0" y="0"/>
                </a:lnTo>
                <a:lnTo>
                  <a:pt x="0" y="39370"/>
                </a:lnTo>
                <a:close/>
              </a:path>
            </a:pathLst>
          </a:custGeom>
          <a:solidFill>
            <a:srgbClr val="5C6467"/>
          </a:solidFill>
        </p:spPr>
        <p:txBody>
          <a:bodyPr wrap="square" lIns="0" tIns="0" rIns="0" bIns="0" rtlCol="0"/>
          <a:lstStyle/>
          <a:p>
            <a:endParaRPr/>
          </a:p>
        </p:txBody>
      </p:sp>
      <p:sp>
        <p:nvSpPr>
          <p:cNvPr id="17" name="object 17"/>
          <p:cNvSpPr/>
          <p:nvPr/>
        </p:nvSpPr>
        <p:spPr>
          <a:xfrm>
            <a:off x="4679077" y="6258935"/>
            <a:ext cx="1436370" cy="0"/>
          </a:xfrm>
          <a:custGeom>
            <a:avLst/>
            <a:gdLst/>
            <a:ahLst/>
            <a:cxnLst/>
            <a:rect l="l" t="t" r="r" b="b"/>
            <a:pathLst>
              <a:path w="1436370">
                <a:moveTo>
                  <a:pt x="0" y="0"/>
                </a:moveTo>
                <a:lnTo>
                  <a:pt x="1436107" y="0"/>
                </a:lnTo>
              </a:path>
            </a:pathLst>
          </a:custGeom>
          <a:ln w="39370">
            <a:solidFill>
              <a:srgbClr val="5C6467"/>
            </a:solidFill>
          </a:ln>
        </p:spPr>
        <p:txBody>
          <a:bodyPr wrap="square" lIns="0" tIns="0" rIns="0" bIns="0" rtlCol="0"/>
          <a:lstStyle/>
          <a:p>
            <a:endParaRPr/>
          </a:p>
        </p:txBody>
      </p:sp>
      <p:sp>
        <p:nvSpPr>
          <p:cNvPr id="18" name="object 18"/>
          <p:cNvSpPr/>
          <p:nvPr/>
        </p:nvSpPr>
        <p:spPr>
          <a:xfrm>
            <a:off x="4701121" y="6119871"/>
            <a:ext cx="0" cy="119380"/>
          </a:xfrm>
          <a:custGeom>
            <a:avLst/>
            <a:gdLst/>
            <a:ahLst/>
            <a:cxnLst/>
            <a:rect l="l" t="t" r="r" b="b"/>
            <a:pathLst>
              <a:path h="119379">
                <a:moveTo>
                  <a:pt x="0" y="0"/>
                </a:moveTo>
                <a:lnTo>
                  <a:pt x="0" y="119379"/>
                </a:lnTo>
              </a:path>
            </a:pathLst>
          </a:custGeom>
          <a:ln w="44092">
            <a:solidFill>
              <a:srgbClr val="5C6467"/>
            </a:solidFill>
          </a:ln>
        </p:spPr>
        <p:txBody>
          <a:bodyPr wrap="square" lIns="0" tIns="0" rIns="0" bIns="0" rtlCol="0"/>
          <a:lstStyle/>
          <a:p>
            <a:endParaRPr/>
          </a:p>
        </p:txBody>
      </p:sp>
      <p:sp>
        <p:nvSpPr>
          <p:cNvPr id="19" name="object 19"/>
          <p:cNvSpPr/>
          <p:nvPr/>
        </p:nvSpPr>
        <p:spPr>
          <a:xfrm>
            <a:off x="5364604" y="6278085"/>
            <a:ext cx="1356360" cy="80010"/>
          </a:xfrm>
          <a:custGeom>
            <a:avLst/>
            <a:gdLst/>
            <a:ahLst/>
            <a:cxnLst/>
            <a:rect l="l" t="t" r="r" b="b"/>
            <a:pathLst>
              <a:path w="1356359" h="80010">
                <a:moveTo>
                  <a:pt x="0" y="79463"/>
                </a:moveTo>
                <a:lnTo>
                  <a:pt x="47510" y="79463"/>
                </a:lnTo>
                <a:lnTo>
                  <a:pt x="47510" y="0"/>
                </a:lnTo>
                <a:lnTo>
                  <a:pt x="1356108" y="0"/>
                </a:lnTo>
              </a:path>
            </a:pathLst>
          </a:custGeom>
          <a:ln w="3530">
            <a:solidFill>
              <a:srgbClr val="231F20"/>
            </a:solidFill>
          </a:ln>
        </p:spPr>
        <p:txBody>
          <a:bodyPr wrap="square" lIns="0" tIns="0" rIns="0" bIns="0" rtlCol="0"/>
          <a:lstStyle/>
          <a:p>
            <a:endParaRPr/>
          </a:p>
        </p:txBody>
      </p:sp>
      <p:sp>
        <p:nvSpPr>
          <p:cNvPr id="20" name="object 20"/>
          <p:cNvSpPr/>
          <p:nvPr/>
        </p:nvSpPr>
        <p:spPr>
          <a:xfrm>
            <a:off x="4679070" y="6119868"/>
            <a:ext cx="2042160" cy="238125"/>
          </a:xfrm>
          <a:custGeom>
            <a:avLst/>
            <a:gdLst/>
            <a:ahLst/>
            <a:cxnLst/>
            <a:rect l="l" t="t" r="r" b="b"/>
            <a:pathLst>
              <a:path w="2042159" h="238125">
                <a:moveTo>
                  <a:pt x="2041641" y="119418"/>
                </a:moveTo>
                <a:lnTo>
                  <a:pt x="46989" y="119418"/>
                </a:lnTo>
                <a:lnTo>
                  <a:pt x="46989" y="0"/>
                </a:lnTo>
                <a:lnTo>
                  <a:pt x="0" y="0"/>
                </a:lnTo>
                <a:lnTo>
                  <a:pt x="0" y="158229"/>
                </a:lnTo>
                <a:lnTo>
                  <a:pt x="152" y="190715"/>
                </a:lnTo>
                <a:lnTo>
                  <a:pt x="70942" y="191909"/>
                </a:lnTo>
                <a:lnTo>
                  <a:pt x="72097" y="159257"/>
                </a:lnTo>
                <a:lnTo>
                  <a:pt x="686447" y="158216"/>
                </a:lnTo>
                <a:lnTo>
                  <a:pt x="685533" y="237680"/>
                </a:lnTo>
              </a:path>
            </a:pathLst>
          </a:custGeom>
          <a:ln w="3530">
            <a:solidFill>
              <a:srgbClr val="231F20"/>
            </a:solidFill>
          </a:ln>
        </p:spPr>
        <p:txBody>
          <a:bodyPr wrap="square" lIns="0" tIns="0" rIns="0" bIns="0" rtlCol="0"/>
          <a:lstStyle/>
          <a:p>
            <a:endParaRPr/>
          </a:p>
        </p:txBody>
      </p:sp>
      <p:sp>
        <p:nvSpPr>
          <p:cNvPr id="21" name="object 21"/>
          <p:cNvSpPr/>
          <p:nvPr/>
        </p:nvSpPr>
        <p:spPr>
          <a:xfrm>
            <a:off x="5365572" y="6880479"/>
            <a:ext cx="48895" cy="81915"/>
          </a:xfrm>
          <a:custGeom>
            <a:avLst/>
            <a:gdLst/>
            <a:ahLst/>
            <a:cxnLst/>
            <a:rect l="l" t="t" r="r" b="b"/>
            <a:pathLst>
              <a:path w="48895" h="81915">
                <a:moveTo>
                  <a:pt x="0" y="81864"/>
                </a:moveTo>
                <a:lnTo>
                  <a:pt x="48653" y="81864"/>
                </a:lnTo>
                <a:lnTo>
                  <a:pt x="48653" y="0"/>
                </a:lnTo>
                <a:lnTo>
                  <a:pt x="0" y="0"/>
                </a:lnTo>
                <a:lnTo>
                  <a:pt x="0" y="81864"/>
                </a:lnTo>
                <a:close/>
              </a:path>
            </a:pathLst>
          </a:custGeom>
          <a:solidFill>
            <a:srgbClr val="5C6467"/>
          </a:solidFill>
        </p:spPr>
        <p:txBody>
          <a:bodyPr wrap="square" lIns="0" tIns="0" rIns="0" bIns="0" rtlCol="0"/>
          <a:lstStyle/>
          <a:p>
            <a:endParaRPr/>
          </a:p>
        </p:txBody>
      </p:sp>
      <p:sp>
        <p:nvSpPr>
          <p:cNvPr id="22" name="object 22"/>
          <p:cNvSpPr/>
          <p:nvPr/>
        </p:nvSpPr>
        <p:spPr>
          <a:xfrm>
            <a:off x="5365569" y="6880479"/>
            <a:ext cx="48895" cy="81915"/>
          </a:xfrm>
          <a:custGeom>
            <a:avLst/>
            <a:gdLst/>
            <a:ahLst/>
            <a:cxnLst/>
            <a:rect l="l" t="t" r="r" b="b"/>
            <a:pathLst>
              <a:path w="48895" h="81915">
                <a:moveTo>
                  <a:pt x="0" y="81864"/>
                </a:moveTo>
                <a:lnTo>
                  <a:pt x="48653" y="81864"/>
                </a:lnTo>
                <a:lnTo>
                  <a:pt x="48653" y="0"/>
                </a:lnTo>
                <a:lnTo>
                  <a:pt x="0" y="0"/>
                </a:lnTo>
                <a:lnTo>
                  <a:pt x="0" y="81864"/>
                </a:lnTo>
                <a:close/>
              </a:path>
            </a:pathLst>
          </a:custGeom>
          <a:ln w="3530">
            <a:solidFill>
              <a:srgbClr val="231F20"/>
            </a:solidFill>
          </a:ln>
        </p:spPr>
        <p:txBody>
          <a:bodyPr wrap="square" lIns="0" tIns="0" rIns="0" bIns="0" rtlCol="0"/>
          <a:lstStyle/>
          <a:p>
            <a:endParaRPr/>
          </a:p>
        </p:txBody>
      </p:sp>
      <p:sp>
        <p:nvSpPr>
          <p:cNvPr id="23" name="object 23"/>
          <p:cNvSpPr/>
          <p:nvPr/>
        </p:nvSpPr>
        <p:spPr>
          <a:xfrm>
            <a:off x="5364022" y="6416040"/>
            <a:ext cx="48895" cy="81915"/>
          </a:xfrm>
          <a:custGeom>
            <a:avLst/>
            <a:gdLst/>
            <a:ahLst/>
            <a:cxnLst/>
            <a:rect l="l" t="t" r="r" b="b"/>
            <a:pathLst>
              <a:path w="48895" h="81914">
                <a:moveTo>
                  <a:pt x="0" y="81851"/>
                </a:moveTo>
                <a:lnTo>
                  <a:pt x="48666" y="81851"/>
                </a:lnTo>
                <a:lnTo>
                  <a:pt x="48666" y="0"/>
                </a:lnTo>
                <a:lnTo>
                  <a:pt x="0" y="0"/>
                </a:lnTo>
                <a:lnTo>
                  <a:pt x="0" y="81851"/>
                </a:lnTo>
                <a:close/>
              </a:path>
            </a:pathLst>
          </a:custGeom>
          <a:solidFill>
            <a:srgbClr val="5C6467"/>
          </a:solidFill>
        </p:spPr>
        <p:txBody>
          <a:bodyPr wrap="square" lIns="0" tIns="0" rIns="0" bIns="0" rtlCol="0"/>
          <a:lstStyle/>
          <a:p>
            <a:endParaRPr/>
          </a:p>
        </p:txBody>
      </p:sp>
      <p:sp>
        <p:nvSpPr>
          <p:cNvPr id="24" name="object 24"/>
          <p:cNvSpPr/>
          <p:nvPr/>
        </p:nvSpPr>
        <p:spPr>
          <a:xfrm>
            <a:off x="5364031" y="6416041"/>
            <a:ext cx="48895" cy="81915"/>
          </a:xfrm>
          <a:custGeom>
            <a:avLst/>
            <a:gdLst/>
            <a:ahLst/>
            <a:cxnLst/>
            <a:rect l="l" t="t" r="r" b="b"/>
            <a:pathLst>
              <a:path w="48895" h="81914">
                <a:moveTo>
                  <a:pt x="0" y="81851"/>
                </a:moveTo>
                <a:lnTo>
                  <a:pt x="48653" y="81851"/>
                </a:lnTo>
                <a:lnTo>
                  <a:pt x="48653" y="0"/>
                </a:lnTo>
                <a:lnTo>
                  <a:pt x="0" y="0"/>
                </a:lnTo>
                <a:lnTo>
                  <a:pt x="0" y="81851"/>
                </a:lnTo>
                <a:close/>
              </a:path>
            </a:pathLst>
          </a:custGeom>
          <a:ln w="3530">
            <a:solidFill>
              <a:srgbClr val="231F20"/>
            </a:solidFill>
          </a:ln>
        </p:spPr>
        <p:txBody>
          <a:bodyPr wrap="square" lIns="0" tIns="0" rIns="0" bIns="0" rtlCol="0"/>
          <a:lstStyle/>
          <a:p>
            <a:endParaRPr/>
          </a:p>
        </p:txBody>
      </p:sp>
      <p:sp>
        <p:nvSpPr>
          <p:cNvPr id="25" name="object 25"/>
          <p:cNvSpPr/>
          <p:nvPr/>
        </p:nvSpPr>
        <p:spPr>
          <a:xfrm>
            <a:off x="4716348" y="6311519"/>
            <a:ext cx="0" cy="665480"/>
          </a:xfrm>
          <a:custGeom>
            <a:avLst/>
            <a:gdLst/>
            <a:ahLst/>
            <a:cxnLst/>
            <a:rect l="l" t="t" r="r" b="b"/>
            <a:pathLst>
              <a:path h="665479">
                <a:moveTo>
                  <a:pt x="0" y="0"/>
                </a:moveTo>
                <a:lnTo>
                  <a:pt x="0" y="665137"/>
                </a:lnTo>
              </a:path>
            </a:pathLst>
          </a:custGeom>
          <a:ln w="70053">
            <a:solidFill>
              <a:srgbClr val="F4EDD4"/>
            </a:solidFill>
          </a:ln>
        </p:spPr>
        <p:txBody>
          <a:bodyPr wrap="square" lIns="0" tIns="0" rIns="0" bIns="0" rtlCol="0"/>
          <a:lstStyle/>
          <a:p>
            <a:endParaRPr/>
          </a:p>
        </p:txBody>
      </p:sp>
      <p:sp>
        <p:nvSpPr>
          <p:cNvPr id="26" name="object 26"/>
          <p:cNvSpPr/>
          <p:nvPr/>
        </p:nvSpPr>
        <p:spPr>
          <a:xfrm>
            <a:off x="4681326" y="6311510"/>
            <a:ext cx="70485" cy="665480"/>
          </a:xfrm>
          <a:custGeom>
            <a:avLst/>
            <a:gdLst/>
            <a:ahLst/>
            <a:cxnLst/>
            <a:rect l="l" t="t" r="r" b="b"/>
            <a:pathLst>
              <a:path w="70485" h="665479">
                <a:moveTo>
                  <a:pt x="0" y="665137"/>
                </a:moveTo>
                <a:lnTo>
                  <a:pt x="70053" y="665137"/>
                </a:lnTo>
                <a:lnTo>
                  <a:pt x="70053" y="0"/>
                </a:lnTo>
                <a:lnTo>
                  <a:pt x="0" y="0"/>
                </a:lnTo>
                <a:lnTo>
                  <a:pt x="0" y="665137"/>
                </a:lnTo>
                <a:close/>
              </a:path>
            </a:pathLst>
          </a:custGeom>
          <a:ln w="3175">
            <a:solidFill>
              <a:srgbClr val="231F20"/>
            </a:solidFill>
          </a:ln>
        </p:spPr>
        <p:txBody>
          <a:bodyPr wrap="square" lIns="0" tIns="0" rIns="0" bIns="0" rtlCol="0"/>
          <a:lstStyle/>
          <a:p>
            <a:endParaRPr/>
          </a:p>
        </p:txBody>
      </p:sp>
      <p:sp>
        <p:nvSpPr>
          <p:cNvPr id="27" name="object 27"/>
          <p:cNvSpPr/>
          <p:nvPr/>
        </p:nvSpPr>
        <p:spPr>
          <a:xfrm>
            <a:off x="1265269" y="7000299"/>
            <a:ext cx="1058138" cy="498941"/>
          </a:xfrm>
          <a:prstGeom prst="rect">
            <a:avLst/>
          </a:prstGeom>
          <a:blipFill>
            <a:blip r:embed="rId2" cstate="print"/>
            <a:stretch>
              <a:fillRect/>
            </a:stretch>
          </a:blipFill>
        </p:spPr>
        <p:txBody>
          <a:bodyPr wrap="square" lIns="0" tIns="0" rIns="0" bIns="0" rtlCol="0"/>
          <a:lstStyle/>
          <a:p>
            <a:endParaRPr/>
          </a:p>
        </p:txBody>
      </p:sp>
      <p:sp>
        <p:nvSpPr>
          <p:cNvPr id="28" name="object 28"/>
          <p:cNvSpPr/>
          <p:nvPr/>
        </p:nvSpPr>
        <p:spPr>
          <a:xfrm>
            <a:off x="3154845" y="6863345"/>
            <a:ext cx="741507" cy="273908"/>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2780426" y="6928220"/>
            <a:ext cx="3940810" cy="1383665"/>
          </a:xfrm>
          <a:custGeom>
            <a:avLst/>
            <a:gdLst/>
            <a:ahLst/>
            <a:cxnLst/>
            <a:rect l="l" t="t" r="r" b="b"/>
            <a:pathLst>
              <a:path w="3940809" h="1383665">
                <a:moveTo>
                  <a:pt x="1165948" y="0"/>
                </a:moveTo>
                <a:lnTo>
                  <a:pt x="1116418" y="774"/>
                </a:lnTo>
                <a:lnTo>
                  <a:pt x="1111275" y="44208"/>
                </a:lnTo>
                <a:lnTo>
                  <a:pt x="621830" y="190284"/>
                </a:lnTo>
                <a:lnTo>
                  <a:pt x="6147" y="190284"/>
                </a:lnTo>
                <a:lnTo>
                  <a:pt x="0" y="1383652"/>
                </a:lnTo>
                <a:lnTo>
                  <a:pt x="3940289" y="1383652"/>
                </a:lnTo>
                <a:lnTo>
                  <a:pt x="3940289" y="190284"/>
                </a:lnTo>
                <a:lnTo>
                  <a:pt x="621830" y="190284"/>
                </a:lnTo>
                <a:lnTo>
                  <a:pt x="3940289" y="185559"/>
                </a:lnTo>
                <a:lnTo>
                  <a:pt x="3940289" y="64477"/>
                </a:lnTo>
                <a:lnTo>
                  <a:pt x="1171473" y="64477"/>
                </a:lnTo>
                <a:lnTo>
                  <a:pt x="1165948" y="0"/>
                </a:lnTo>
                <a:close/>
              </a:path>
              <a:path w="3940809" h="1383665">
                <a:moveTo>
                  <a:pt x="3940289" y="40906"/>
                </a:moveTo>
                <a:lnTo>
                  <a:pt x="1868906" y="45110"/>
                </a:lnTo>
                <a:lnTo>
                  <a:pt x="1171473" y="64477"/>
                </a:lnTo>
                <a:lnTo>
                  <a:pt x="3940289" y="64477"/>
                </a:lnTo>
                <a:lnTo>
                  <a:pt x="3940289" y="40906"/>
                </a:lnTo>
                <a:close/>
              </a:path>
            </a:pathLst>
          </a:custGeom>
          <a:solidFill>
            <a:srgbClr val="5C6466"/>
          </a:solidFill>
        </p:spPr>
        <p:txBody>
          <a:bodyPr wrap="square" lIns="0" tIns="0" rIns="0" bIns="0" rtlCol="0"/>
          <a:lstStyle/>
          <a:p>
            <a:endParaRPr/>
          </a:p>
        </p:txBody>
      </p:sp>
      <p:sp>
        <p:nvSpPr>
          <p:cNvPr id="30" name="object 30"/>
          <p:cNvSpPr/>
          <p:nvPr/>
        </p:nvSpPr>
        <p:spPr>
          <a:xfrm>
            <a:off x="1697310" y="7124409"/>
            <a:ext cx="498475" cy="1190625"/>
          </a:xfrm>
          <a:custGeom>
            <a:avLst/>
            <a:gdLst/>
            <a:ahLst/>
            <a:cxnLst/>
            <a:rect l="l" t="t" r="r" b="b"/>
            <a:pathLst>
              <a:path w="498475" h="1190625">
                <a:moveTo>
                  <a:pt x="498360" y="0"/>
                </a:moveTo>
                <a:lnTo>
                  <a:pt x="363905" y="2349"/>
                </a:lnTo>
                <a:lnTo>
                  <a:pt x="0" y="146176"/>
                </a:lnTo>
                <a:lnTo>
                  <a:pt x="0" y="1190218"/>
                </a:lnTo>
                <a:lnTo>
                  <a:pt x="476796" y="1190218"/>
                </a:lnTo>
                <a:lnTo>
                  <a:pt x="498360" y="0"/>
                </a:lnTo>
                <a:close/>
              </a:path>
            </a:pathLst>
          </a:custGeom>
          <a:solidFill>
            <a:srgbClr val="5C6466"/>
          </a:solidFill>
        </p:spPr>
        <p:txBody>
          <a:bodyPr wrap="square" lIns="0" tIns="0" rIns="0" bIns="0" rtlCol="0"/>
          <a:lstStyle/>
          <a:p>
            <a:endParaRPr/>
          </a:p>
        </p:txBody>
      </p:sp>
      <p:sp>
        <p:nvSpPr>
          <p:cNvPr id="31" name="object 31"/>
          <p:cNvSpPr/>
          <p:nvPr/>
        </p:nvSpPr>
        <p:spPr>
          <a:xfrm>
            <a:off x="2154665" y="7124403"/>
            <a:ext cx="647065" cy="1185545"/>
          </a:xfrm>
          <a:custGeom>
            <a:avLst/>
            <a:gdLst/>
            <a:ahLst/>
            <a:cxnLst/>
            <a:rect l="l" t="t" r="r" b="b"/>
            <a:pathLst>
              <a:path w="647064" h="1185545">
                <a:moveTo>
                  <a:pt x="642543" y="0"/>
                </a:moveTo>
                <a:lnTo>
                  <a:pt x="5638" y="2349"/>
                </a:lnTo>
                <a:lnTo>
                  <a:pt x="0" y="1185506"/>
                </a:lnTo>
                <a:lnTo>
                  <a:pt x="646633" y="1185506"/>
                </a:lnTo>
                <a:lnTo>
                  <a:pt x="642543" y="0"/>
                </a:lnTo>
                <a:close/>
              </a:path>
            </a:pathLst>
          </a:custGeom>
          <a:solidFill>
            <a:srgbClr val="5C6466"/>
          </a:solidFill>
        </p:spPr>
        <p:txBody>
          <a:bodyPr wrap="square" lIns="0" tIns="0" rIns="0" bIns="0" rtlCol="0"/>
          <a:lstStyle/>
          <a:p>
            <a:endParaRPr/>
          </a:p>
        </p:txBody>
      </p:sp>
      <p:sp>
        <p:nvSpPr>
          <p:cNvPr id="32" name="object 32"/>
          <p:cNvSpPr/>
          <p:nvPr/>
        </p:nvSpPr>
        <p:spPr>
          <a:xfrm>
            <a:off x="1266444" y="7275507"/>
            <a:ext cx="441959" cy="935355"/>
          </a:xfrm>
          <a:custGeom>
            <a:avLst/>
            <a:gdLst/>
            <a:ahLst/>
            <a:cxnLst/>
            <a:rect l="l" t="t" r="r" b="b"/>
            <a:pathLst>
              <a:path w="441960" h="935354">
                <a:moveTo>
                  <a:pt x="441477" y="0"/>
                </a:moveTo>
                <a:lnTo>
                  <a:pt x="0" y="207187"/>
                </a:lnTo>
                <a:lnTo>
                  <a:pt x="0" y="935228"/>
                </a:lnTo>
                <a:lnTo>
                  <a:pt x="441477" y="935228"/>
                </a:lnTo>
                <a:lnTo>
                  <a:pt x="441477" y="0"/>
                </a:lnTo>
                <a:close/>
              </a:path>
            </a:pathLst>
          </a:custGeom>
          <a:solidFill>
            <a:srgbClr val="5C6466"/>
          </a:solidFill>
        </p:spPr>
        <p:txBody>
          <a:bodyPr wrap="square" lIns="0" tIns="0" rIns="0" bIns="0" rtlCol="0"/>
          <a:lstStyle/>
          <a:p>
            <a:endParaRPr/>
          </a:p>
        </p:txBody>
      </p:sp>
      <p:sp>
        <p:nvSpPr>
          <p:cNvPr id="33" name="object 33"/>
          <p:cNvSpPr/>
          <p:nvPr/>
        </p:nvSpPr>
        <p:spPr>
          <a:xfrm>
            <a:off x="4723168" y="5411089"/>
            <a:ext cx="1392555" cy="0"/>
          </a:xfrm>
          <a:custGeom>
            <a:avLst/>
            <a:gdLst/>
            <a:ahLst/>
            <a:cxnLst/>
            <a:rect l="l" t="t" r="r" b="b"/>
            <a:pathLst>
              <a:path w="1392554">
                <a:moveTo>
                  <a:pt x="0" y="0"/>
                </a:moveTo>
                <a:lnTo>
                  <a:pt x="1392021" y="0"/>
                </a:lnTo>
              </a:path>
            </a:pathLst>
          </a:custGeom>
          <a:ln w="76580">
            <a:solidFill>
              <a:srgbClr val="F4EDD4"/>
            </a:solidFill>
          </a:ln>
        </p:spPr>
        <p:txBody>
          <a:bodyPr wrap="square" lIns="0" tIns="0" rIns="0" bIns="0" rtlCol="0"/>
          <a:lstStyle/>
          <a:p>
            <a:endParaRPr/>
          </a:p>
        </p:txBody>
      </p:sp>
      <p:sp>
        <p:nvSpPr>
          <p:cNvPr id="34" name="object 34"/>
          <p:cNvSpPr/>
          <p:nvPr/>
        </p:nvSpPr>
        <p:spPr>
          <a:xfrm>
            <a:off x="4723164" y="5372785"/>
            <a:ext cx="1913255" cy="76835"/>
          </a:xfrm>
          <a:custGeom>
            <a:avLst/>
            <a:gdLst/>
            <a:ahLst/>
            <a:cxnLst/>
            <a:rect l="l" t="t" r="r" b="b"/>
            <a:pathLst>
              <a:path w="1913254" h="76835">
                <a:moveTo>
                  <a:pt x="1912696" y="76591"/>
                </a:moveTo>
                <a:lnTo>
                  <a:pt x="0" y="76591"/>
                </a:lnTo>
                <a:lnTo>
                  <a:pt x="0" y="0"/>
                </a:lnTo>
              </a:path>
            </a:pathLst>
          </a:custGeom>
          <a:ln w="3175">
            <a:solidFill>
              <a:srgbClr val="231F20"/>
            </a:solidFill>
          </a:ln>
        </p:spPr>
        <p:txBody>
          <a:bodyPr wrap="square" lIns="0" tIns="0" rIns="0" bIns="0" rtlCol="0"/>
          <a:lstStyle/>
          <a:p>
            <a:endParaRPr/>
          </a:p>
        </p:txBody>
      </p:sp>
      <p:sp>
        <p:nvSpPr>
          <p:cNvPr id="35" name="object 35"/>
          <p:cNvSpPr/>
          <p:nvPr/>
        </p:nvSpPr>
        <p:spPr>
          <a:xfrm>
            <a:off x="4675657" y="5566257"/>
            <a:ext cx="37465" cy="159385"/>
          </a:xfrm>
          <a:custGeom>
            <a:avLst/>
            <a:gdLst/>
            <a:ahLst/>
            <a:cxnLst/>
            <a:rect l="l" t="t" r="r" b="b"/>
            <a:pathLst>
              <a:path w="37464" h="159385">
                <a:moveTo>
                  <a:pt x="0" y="159042"/>
                </a:moveTo>
                <a:lnTo>
                  <a:pt x="37274" y="159042"/>
                </a:lnTo>
                <a:lnTo>
                  <a:pt x="37274" y="0"/>
                </a:lnTo>
                <a:lnTo>
                  <a:pt x="0" y="0"/>
                </a:lnTo>
                <a:lnTo>
                  <a:pt x="0" y="159042"/>
                </a:lnTo>
                <a:close/>
              </a:path>
            </a:pathLst>
          </a:custGeom>
          <a:solidFill>
            <a:srgbClr val="F6F0D6"/>
          </a:solidFill>
        </p:spPr>
        <p:txBody>
          <a:bodyPr wrap="square" lIns="0" tIns="0" rIns="0" bIns="0" rtlCol="0"/>
          <a:lstStyle/>
          <a:p>
            <a:endParaRPr/>
          </a:p>
        </p:txBody>
      </p:sp>
      <p:sp>
        <p:nvSpPr>
          <p:cNvPr id="36" name="object 36"/>
          <p:cNvSpPr/>
          <p:nvPr/>
        </p:nvSpPr>
        <p:spPr>
          <a:xfrm>
            <a:off x="4675652" y="5566261"/>
            <a:ext cx="37465" cy="159385"/>
          </a:xfrm>
          <a:custGeom>
            <a:avLst/>
            <a:gdLst/>
            <a:ahLst/>
            <a:cxnLst/>
            <a:rect l="l" t="t" r="r" b="b"/>
            <a:pathLst>
              <a:path w="37464" h="159385">
                <a:moveTo>
                  <a:pt x="37274" y="159042"/>
                </a:moveTo>
                <a:lnTo>
                  <a:pt x="0" y="159042"/>
                </a:lnTo>
                <a:lnTo>
                  <a:pt x="0" y="0"/>
                </a:lnTo>
                <a:lnTo>
                  <a:pt x="37274" y="0"/>
                </a:lnTo>
                <a:lnTo>
                  <a:pt x="37274" y="159042"/>
                </a:lnTo>
                <a:close/>
              </a:path>
            </a:pathLst>
          </a:custGeom>
          <a:ln w="3175">
            <a:solidFill>
              <a:srgbClr val="231F20"/>
            </a:solidFill>
          </a:ln>
        </p:spPr>
        <p:txBody>
          <a:bodyPr wrap="square" lIns="0" tIns="0" rIns="0" bIns="0" rtlCol="0"/>
          <a:lstStyle/>
          <a:p>
            <a:endParaRPr/>
          </a:p>
        </p:txBody>
      </p:sp>
      <p:sp>
        <p:nvSpPr>
          <p:cNvPr id="37" name="object 37"/>
          <p:cNvSpPr/>
          <p:nvPr/>
        </p:nvSpPr>
        <p:spPr>
          <a:xfrm>
            <a:off x="4712919" y="5567375"/>
            <a:ext cx="10795" cy="159385"/>
          </a:xfrm>
          <a:custGeom>
            <a:avLst/>
            <a:gdLst/>
            <a:ahLst/>
            <a:cxnLst/>
            <a:rect l="l" t="t" r="r" b="b"/>
            <a:pathLst>
              <a:path w="10795" h="159385">
                <a:moveTo>
                  <a:pt x="0" y="159042"/>
                </a:moveTo>
                <a:lnTo>
                  <a:pt x="10248" y="159042"/>
                </a:lnTo>
                <a:lnTo>
                  <a:pt x="10248" y="0"/>
                </a:lnTo>
                <a:lnTo>
                  <a:pt x="0" y="0"/>
                </a:lnTo>
                <a:lnTo>
                  <a:pt x="0" y="159042"/>
                </a:lnTo>
                <a:close/>
              </a:path>
            </a:pathLst>
          </a:custGeom>
          <a:solidFill>
            <a:srgbClr val="FFFFFF"/>
          </a:solidFill>
        </p:spPr>
        <p:txBody>
          <a:bodyPr wrap="square" lIns="0" tIns="0" rIns="0" bIns="0" rtlCol="0"/>
          <a:lstStyle/>
          <a:p>
            <a:endParaRPr/>
          </a:p>
        </p:txBody>
      </p:sp>
      <p:sp>
        <p:nvSpPr>
          <p:cNvPr id="38" name="object 38"/>
          <p:cNvSpPr/>
          <p:nvPr/>
        </p:nvSpPr>
        <p:spPr>
          <a:xfrm>
            <a:off x="4711751" y="5566209"/>
            <a:ext cx="11430" cy="161925"/>
          </a:xfrm>
          <a:custGeom>
            <a:avLst/>
            <a:gdLst/>
            <a:ahLst/>
            <a:cxnLst/>
            <a:rect l="l" t="t" r="r" b="b"/>
            <a:pathLst>
              <a:path w="11429" h="161925">
                <a:moveTo>
                  <a:pt x="0" y="161391"/>
                </a:moveTo>
                <a:lnTo>
                  <a:pt x="11428" y="161391"/>
                </a:lnTo>
                <a:lnTo>
                  <a:pt x="11428" y="0"/>
                </a:lnTo>
                <a:lnTo>
                  <a:pt x="0" y="0"/>
                </a:lnTo>
                <a:lnTo>
                  <a:pt x="0" y="161391"/>
                </a:lnTo>
                <a:close/>
              </a:path>
            </a:pathLst>
          </a:custGeom>
          <a:solidFill>
            <a:srgbClr val="231F20"/>
          </a:solidFill>
        </p:spPr>
        <p:txBody>
          <a:bodyPr wrap="square" lIns="0" tIns="0" rIns="0" bIns="0" rtlCol="0"/>
          <a:lstStyle/>
          <a:p>
            <a:endParaRPr/>
          </a:p>
        </p:txBody>
      </p:sp>
      <p:sp>
        <p:nvSpPr>
          <p:cNvPr id="39" name="object 39"/>
          <p:cNvSpPr/>
          <p:nvPr/>
        </p:nvSpPr>
        <p:spPr>
          <a:xfrm>
            <a:off x="4723180" y="5548312"/>
            <a:ext cx="1854835" cy="296545"/>
          </a:xfrm>
          <a:custGeom>
            <a:avLst/>
            <a:gdLst/>
            <a:ahLst/>
            <a:cxnLst/>
            <a:rect l="l" t="t" r="r" b="b"/>
            <a:pathLst>
              <a:path w="1854834" h="296545">
                <a:moveTo>
                  <a:pt x="0" y="296417"/>
                </a:moveTo>
                <a:lnTo>
                  <a:pt x="1854568" y="296417"/>
                </a:lnTo>
                <a:lnTo>
                  <a:pt x="1854568" y="0"/>
                </a:lnTo>
                <a:lnTo>
                  <a:pt x="0" y="0"/>
                </a:lnTo>
                <a:lnTo>
                  <a:pt x="0" y="296417"/>
                </a:lnTo>
                <a:close/>
              </a:path>
            </a:pathLst>
          </a:custGeom>
          <a:solidFill>
            <a:srgbClr val="F4EDD4"/>
          </a:solidFill>
        </p:spPr>
        <p:txBody>
          <a:bodyPr wrap="square" lIns="0" tIns="0" rIns="0" bIns="0" rtlCol="0"/>
          <a:lstStyle/>
          <a:p>
            <a:endParaRPr/>
          </a:p>
        </p:txBody>
      </p:sp>
      <p:sp>
        <p:nvSpPr>
          <p:cNvPr id="40" name="object 40"/>
          <p:cNvSpPr/>
          <p:nvPr/>
        </p:nvSpPr>
        <p:spPr>
          <a:xfrm>
            <a:off x="4723173" y="5548312"/>
            <a:ext cx="1997710" cy="296545"/>
          </a:xfrm>
          <a:custGeom>
            <a:avLst/>
            <a:gdLst/>
            <a:ahLst/>
            <a:cxnLst/>
            <a:rect l="l" t="t" r="r" b="b"/>
            <a:pathLst>
              <a:path w="1997709" h="296545">
                <a:moveTo>
                  <a:pt x="1997540" y="296417"/>
                </a:moveTo>
                <a:lnTo>
                  <a:pt x="0" y="296417"/>
                </a:lnTo>
                <a:lnTo>
                  <a:pt x="0" y="0"/>
                </a:lnTo>
                <a:lnTo>
                  <a:pt x="1997540" y="0"/>
                </a:lnTo>
              </a:path>
            </a:pathLst>
          </a:custGeom>
          <a:ln w="3175">
            <a:solidFill>
              <a:srgbClr val="231F20"/>
            </a:solidFill>
          </a:ln>
        </p:spPr>
        <p:txBody>
          <a:bodyPr wrap="square" lIns="0" tIns="0" rIns="0" bIns="0" rtlCol="0"/>
          <a:lstStyle/>
          <a:p>
            <a:endParaRPr/>
          </a:p>
        </p:txBody>
      </p:sp>
      <p:sp>
        <p:nvSpPr>
          <p:cNvPr id="41" name="object 41"/>
          <p:cNvSpPr/>
          <p:nvPr/>
        </p:nvSpPr>
        <p:spPr>
          <a:xfrm>
            <a:off x="4675657" y="5964351"/>
            <a:ext cx="37465" cy="159385"/>
          </a:xfrm>
          <a:custGeom>
            <a:avLst/>
            <a:gdLst/>
            <a:ahLst/>
            <a:cxnLst/>
            <a:rect l="l" t="t" r="r" b="b"/>
            <a:pathLst>
              <a:path w="37464" h="159385">
                <a:moveTo>
                  <a:pt x="0" y="159042"/>
                </a:moveTo>
                <a:lnTo>
                  <a:pt x="37274" y="159042"/>
                </a:lnTo>
                <a:lnTo>
                  <a:pt x="37274" y="0"/>
                </a:lnTo>
                <a:lnTo>
                  <a:pt x="0" y="0"/>
                </a:lnTo>
                <a:lnTo>
                  <a:pt x="0" y="159042"/>
                </a:lnTo>
                <a:close/>
              </a:path>
            </a:pathLst>
          </a:custGeom>
          <a:solidFill>
            <a:srgbClr val="F6F0D6"/>
          </a:solidFill>
        </p:spPr>
        <p:txBody>
          <a:bodyPr wrap="square" lIns="0" tIns="0" rIns="0" bIns="0" rtlCol="0"/>
          <a:lstStyle/>
          <a:p>
            <a:endParaRPr/>
          </a:p>
        </p:txBody>
      </p:sp>
      <p:sp>
        <p:nvSpPr>
          <p:cNvPr id="42" name="object 42"/>
          <p:cNvSpPr/>
          <p:nvPr/>
        </p:nvSpPr>
        <p:spPr>
          <a:xfrm>
            <a:off x="4675652" y="5964360"/>
            <a:ext cx="37465" cy="159385"/>
          </a:xfrm>
          <a:custGeom>
            <a:avLst/>
            <a:gdLst/>
            <a:ahLst/>
            <a:cxnLst/>
            <a:rect l="l" t="t" r="r" b="b"/>
            <a:pathLst>
              <a:path w="37464" h="159385">
                <a:moveTo>
                  <a:pt x="37274" y="159042"/>
                </a:moveTo>
                <a:lnTo>
                  <a:pt x="0" y="159042"/>
                </a:lnTo>
                <a:lnTo>
                  <a:pt x="0" y="0"/>
                </a:lnTo>
                <a:lnTo>
                  <a:pt x="37274" y="0"/>
                </a:lnTo>
                <a:lnTo>
                  <a:pt x="37274" y="159042"/>
                </a:lnTo>
                <a:close/>
              </a:path>
            </a:pathLst>
          </a:custGeom>
          <a:ln w="3175">
            <a:solidFill>
              <a:srgbClr val="231F20"/>
            </a:solidFill>
          </a:ln>
        </p:spPr>
        <p:txBody>
          <a:bodyPr wrap="square" lIns="0" tIns="0" rIns="0" bIns="0" rtlCol="0"/>
          <a:lstStyle/>
          <a:p>
            <a:endParaRPr/>
          </a:p>
        </p:txBody>
      </p:sp>
      <p:sp>
        <p:nvSpPr>
          <p:cNvPr id="43" name="object 43"/>
          <p:cNvSpPr/>
          <p:nvPr/>
        </p:nvSpPr>
        <p:spPr>
          <a:xfrm>
            <a:off x="4712919" y="5964377"/>
            <a:ext cx="10795" cy="159385"/>
          </a:xfrm>
          <a:custGeom>
            <a:avLst/>
            <a:gdLst/>
            <a:ahLst/>
            <a:cxnLst/>
            <a:rect l="l" t="t" r="r" b="b"/>
            <a:pathLst>
              <a:path w="10795" h="159385">
                <a:moveTo>
                  <a:pt x="0" y="159042"/>
                </a:moveTo>
                <a:lnTo>
                  <a:pt x="10248" y="159042"/>
                </a:lnTo>
                <a:lnTo>
                  <a:pt x="10248" y="0"/>
                </a:lnTo>
                <a:lnTo>
                  <a:pt x="0" y="0"/>
                </a:lnTo>
                <a:lnTo>
                  <a:pt x="0" y="159042"/>
                </a:lnTo>
                <a:close/>
              </a:path>
            </a:pathLst>
          </a:custGeom>
          <a:solidFill>
            <a:srgbClr val="FFFFFF"/>
          </a:solidFill>
        </p:spPr>
        <p:txBody>
          <a:bodyPr wrap="square" lIns="0" tIns="0" rIns="0" bIns="0" rtlCol="0"/>
          <a:lstStyle/>
          <a:p>
            <a:endParaRPr/>
          </a:p>
        </p:txBody>
      </p:sp>
      <p:sp>
        <p:nvSpPr>
          <p:cNvPr id="44" name="object 44"/>
          <p:cNvSpPr/>
          <p:nvPr/>
        </p:nvSpPr>
        <p:spPr>
          <a:xfrm>
            <a:off x="4711751" y="5963186"/>
            <a:ext cx="11430" cy="161925"/>
          </a:xfrm>
          <a:custGeom>
            <a:avLst/>
            <a:gdLst/>
            <a:ahLst/>
            <a:cxnLst/>
            <a:rect l="l" t="t" r="r" b="b"/>
            <a:pathLst>
              <a:path w="11429" h="161925">
                <a:moveTo>
                  <a:pt x="0" y="161391"/>
                </a:moveTo>
                <a:lnTo>
                  <a:pt x="11416" y="161391"/>
                </a:lnTo>
                <a:lnTo>
                  <a:pt x="11416" y="0"/>
                </a:lnTo>
                <a:lnTo>
                  <a:pt x="0" y="0"/>
                </a:lnTo>
                <a:lnTo>
                  <a:pt x="0" y="161391"/>
                </a:lnTo>
                <a:close/>
              </a:path>
            </a:pathLst>
          </a:custGeom>
          <a:solidFill>
            <a:srgbClr val="231F20"/>
          </a:solidFill>
        </p:spPr>
        <p:txBody>
          <a:bodyPr wrap="square" lIns="0" tIns="0" rIns="0" bIns="0" rtlCol="0"/>
          <a:lstStyle/>
          <a:p>
            <a:endParaRPr/>
          </a:p>
        </p:txBody>
      </p:sp>
      <p:sp>
        <p:nvSpPr>
          <p:cNvPr id="45" name="object 45"/>
          <p:cNvSpPr/>
          <p:nvPr/>
        </p:nvSpPr>
        <p:spPr>
          <a:xfrm>
            <a:off x="6170862" y="5946419"/>
            <a:ext cx="407034" cy="296545"/>
          </a:xfrm>
          <a:custGeom>
            <a:avLst/>
            <a:gdLst/>
            <a:ahLst/>
            <a:cxnLst/>
            <a:rect l="l" t="t" r="r" b="b"/>
            <a:pathLst>
              <a:path w="407034" h="296545">
                <a:moveTo>
                  <a:pt x="0" y="296417"/>
                </a:moveTo>
                <a:lnTo>
                  <a:pt x="406886" y="296417"/>
                </a:lnTo>
                <a:lnTo>
                  <a:pt x="406886" y="0"/>
                </a:lnTo>
                <a:lnTo>
                  <a:pt x="0" y="0"/>
                </a:lnTo>
                <a:lnTo>
                  <a:pt x="0" y="296417"/>
                </a:lnTo>
                <a:close/>
              </a:path>
            </a:pathLst>
          </a:custGeom>
          <a:solidFill>
            <a:srgbClr val="F4EDD4"/>
          </a:solidFill>
        </p:spPr>
        <p:txBody>
          <a:bodyPr wrap="square" lIns="0" tIns="0" rIns="0" bIns="0" rtlCol="0"/>
          <a:lstStyle/>
          <a:p>
            <a:endParaRPr/>
          </a:p>
        </p:txBody>
      </p:sp>
      <p:sp>
        <p:nvSpPr>
          <p:cNvPr id="46" name="object 46"/>
          <p:cNvSpPr/>
          <p:nvPr/>
        </p:nvSpPr>
        <p:spPr>
          <a:xfrm>
            <a:off x="4723168" y="5946419"/>
            <a:ext cx="1392555" cy="296545"/>
          </a:xfrm>
          <a:custGeom>
            <a:avLst/>
            <a:gdLst/>
            <a:ahLst/>
            <a:cxnLst/>
            <a:rect l="l" t="t" r="r" b="b"/>
            <a:pathLst>
              <a:path w="1392554" h="296545">
                <a:moveTo>
                  <a:pt x="0" y="296417"/>
                </a:moveTo>
                <a:lnTo>
                  <a:pt x="1392017" y="296417"/>
                </a:lnTo>
                <a:lnTo>
                  <a:pt x="1392017" y="0"/>
                </a:lnTo>
                <a:lnTo>
                  <a:pt x="0" y="0"/>
                </a:lnTo>
                <a:lnTo>
                  <a:pt x="0" y="296417"/>
                </a:lnTo>
                <a:close/>
              </a:path>
            </a:pathLst>
          </a:custGeom>
          <a:solidFill>
            <a:srgbClr val="F4EDD4"/>
          </a:solidFill>
        </p:spPr>
        <p:txBody>
          <a:bodyPr wrap="square" lIns="0" tIns="0" rIns="0" bIns="0" rtlCol="0"/>
          <a:lstStyle/>
          <a:p>
            <a:endParaRPr/>
          </a:p>
        </p:txBody>
      </p:sp>
      <p:sp>
        <p:nvSpPr>
          <p:cNvPr id="47" name="object 47"/>
          <p:cNvSpPr/>
          <p:nvPr/>
        </p:nvSpPr>
        <p:spPr>
          <a:xfrm>
            <a:off x="4723164" y="5946410"/>
            <a:ext cx="1913255" cy="296545"/>
          </a:xfrm>
          <a:custGeom>
            <a:avLst/>
            <a:gdLst/>
            <a:ahLst/>
            <a:cxnLst/>
            <a:rect l="l" t="t" r="r" b="b"/>
            <a:pathLst>
              <a:path w="1913254" h="296545">
                <a:moveTo>
                  <a:pt x="1912696" y="296417"/>
                </a:moveTo>
                <a:lnTo>
                  <a:pt x="0" y="296417"/>
                </a:lnTo>
                <a:lnTo>
                  <a:pt x="0" y="0"/>
                </a:lnTo>
                <a:lnTo>
                  <a:pt x="1912696" y="0"/>
                </a:lnTo>
                <a:lnTo>
                  <a:pt x="1912696" y="296417"/>
                </a:lnTo>
                <a:close/>
              </a:path>
            </a:pathLst>
          </a:custGeom>
          <a:ln w="3175">
            <a:solidFill>
              <a:srgbClr val="231F20"/>
            </a:solidFill>
          </a:ln>
        </p:spPr>
        <p:txBody>
          <a:bodyPr wrap="square" lIns="0" tIns="0" rIns="0" bIns="0" rtlCol="0"/>
          <a:lstStyle/>
          <a:p>
            <a:endParaRPr/>
          </a:p>
        </p:txBody>
      </p:sp>
      <p:sp>
        <p:nvSpPr>
          <p:cNvPr id="48" name="object 48"/>
          <p:cNvSpPr/>
          <p:nvPr/>
        </p:nvSpPr>
        <p:spPr>
          <a:xfrm>
            <a:off x="6170547" y="5486806"/>
            <a:ext cx="0" cy="61594"/>
          </a:xfrm>
          <a:custGeom>
            <a:avLst/>
            <a:gdLst/>
            <a:ahLst/>
            <a:cxnLst/>
            <a:rect l="l" t="t" r="r" b="b"/>
            <a:pathLst>
              <a:path h="61595">
                <a:moveTo>
                  <a:pt x="0" y="0"/>
                </a:moveTo>
                <a:lnTo>
                  <a:pt x="0" y="61493"/>
                </a:lnTo>
              </a:path>
            </a:pathLst>
          </a:custGeom>
          <a:ln w="61493">
            <a:solidFill>
              <a:srgbClr val="939598"/>
            </a:solidFill>
          </a:ln>
        </p:spPr>
        <p:txBody>
          <a:bodyPr wrap="square" lIns="0" tIns="0" rIns="0" bIns="0" rtlCol="0"/>
          <a:lstStyle/>
          <a:p>
            <a:endParaRPr/>
          </a:p>
        </p:txBody>
      </p:sp>
      <p:sp>
        <p:nvSpPr>
          <p:cNvPr id="49" name="object 49"/>
          <p:cNvSpPr/>
          <p:nvPr/>
        </p:nvSpPr>
        <p:spPr>
          <a:xfrm>
            <a:off x="4723180" y="5517553"/>
            <a:ext cx="1392555" cy="0"/>
          </a:xfrm>
          <a:custGeom>
            <a:avLst/>
            <a:gdLst/>
            <a:ahLst/>
            <a:cxnLst/>
            <a:rect l="l" t="t" r="r" b="b"/>
            <a:pathLst>
              <a:path w="1392554">
                <a:moveTo>
                  <a:pt x="0" y="0"/>
                </a:moveTo>
                <a:lnTo>
                  <a:pt x="1392005" y="0"/>
                </a:lnTo>
              </a:path>
            </a:pathLst>
          </a:custGeom>
          <a:ln w="61493">
            <a:solidFill>
              <a:srgbClr val="939598"/>
            </a:solidFill>
          </a:ln>
        </p:spPr>
        <p:txBody>
          <a:bodyPr wrap="square" lIns="0" tIns="0" rIns="0" bIns="0" rtlCol="0"/>
          <a:lstStyle/>
          <a:p>
            <a:endParaRPr/>
          </a:p>
        </p:txBody>
      </p:sp>
      <p:sp>
        <p:nvSpPr>
          <p:cNvPr id="50" name="object 50"/>
          <p:cNvSpPr/>
          <p:nvPr/>
        </p:nvSpPr>
        <p:spPr>
          <a:xfrm>
            <a:off x="4723171" y="5486807"/>
            <a:ext cx="1919605" cy="61594"/>
          </a:xfrm>
          <a:custGeom>
            <a:avLst/>
            <a:gdLst/>
            <a:ahLst/>
            <a:cxnLst/>
            <a:rect l="l" t="t" r="r" b="b"/>
            <a:pathLst>
              <a:path w="1919604" h="61595">
                <a:moveTo>
                  <a:pt x="1918982" y="61493"/>
                </a:moveTo>
                <a:lnTo>
                  <a:pt x="0" y="61493"/>
                </a:lnTo>
                <a:lnTo>
                  <a:pt x="0" y="0"/>
                </a:lnTo>
                <a:lnTo>
                  <a:pt x="1918982" y="0"/>
                </a:lnTo>
                <a:lnTo>
                  <a:pt x="1918982" y="61493"/>
                </a:lnTo>
                <a:close/>
              </a:path>
            </a:pathLst>
          </a:custGeom>
          <a:ln w="3175">
            <a:solidFill>
              <a:srgbClr val="231F20"/>
            </a:solidFill>
          </a:ln>
        </p:spPr>
        <p:txBody>
          <a:bodyPr wrap="square" lIns="0" tIns="0" rIns="0" bIns="0" rtlCol="0"/>
          <a:lstStyle/>
          <a:p>
            <a:endParaRPr/>
          </a:p>
        </p:txBody>
      </p:sp>
      <p:sp>
        <p:nvSpPr>
          <p:cNvPr id="51" name="object 51"/>
          <p:cNvSpPr/>
          <p:nvPr/>
        </p:nvSpPr>
        <p:spPr>
          <a:xfrm>
            <a:off x="4723180" y="5884900"/>
            <a:ext cx="1392555" cy="61594"/>
          </a:xfrm>
          <a:custGeom>
            <a:avLst/>
            <a:gdLst/>
            <a:ahLst/>
            <a:cxnLst/>
            <a:rect l="l" t="t" r="r" b="b"/>
            <a:pathLst>
              <a:path w="1392554" h="61595">
                <a:moveTo>
                  <a:pt x="0" y="61493"/>
                </a:moveTo>
                <a:lnTo>
                  <a:pt x="1391996" y="61493"/>
                </a:lnTo>
                <a:lnTo>
                  <a:pt x="1391996" y="0"/>
                </a:lnTo>
                <a:lnTo>
                  <a:pt x="0" y="0"/>
                </a:lnTo>
                <a:lnTo>
                  <a:pt x="0" y="61493"/>
                </a:lnTo>
                <a:close/>
              </a:path>
            </a:pathLst>
          </a:custGeom>
          <a:solidFill>
            <a:srgbClr val="939598"/>
          </a:solidFill>
        </p:spPr>
        <p:txBody>
          <a:bodyPr wrap="square" lIns="0" tIns="0" rIns="0" bIns="0" rtlCol="0"/>
          <a:lstStyle/>
          <a:p>
            <a:endParaRPr/>
          </a:p>
        </p:txBody>
      </p:sp>
      <p:sp>
        <p:nvSpPr>
          <p:cNvPr id="52" name="object 52"/>
          <p:cNvSpPr/>
          <p:nvPr/>
        </p:nvSpPr>
        <p:spPr>
          <a:xfrm>
            <a:off x="4723169" y="5884905"/>
            <a:ext cx="1997710" cy="61594"/>
          </a:xfrm>
          <a:custGeom>
            <a:avLst/>
            <a:gdLst/>
            <a:ahLst/>
            <a:cxnLst/>
            <a:rect l="l" t="t" r="r" b="b"/>
            <a:pathLst>
              <a:path w="1997709" h="61595">
                <a:moveTo>
                  <a:pt x="1997543" y="61493"/>
                </a:moveTo>
                <a:lnTo>
                  <a:pt x="0" y="61493"/>
                </a:lnTo>
                <a:lnTo>
                  <a:pt x="0" y="0"/>
                </a:lnTo>
                <a:lnTo>
                  <a:pt x="1997543" y="0"/>
                </a:lnTo>
              </a:path>
            </a:pathLst>
          </a:custGeom>
          <a:ln w="3175">
            <a:solidFill>
              <a:srgbClr val="231F20"/>
            </a:solidFill>
          </a:ln>
        </p:spPr>
        <p:txBody>
          <a:bodyPr wrap="square" lIns="0" tIns="0" rIns="0" bIns="0" rtlCol="0"/>
          <a:lstStyle/>
          <a:p>
            <a:endParaRPr/>
          </a:p>
        </p:txBody>
      </p:sp>
      <p:sp>
        <p:nvSpPr>
          <p:cNvPr id="53" name="object 53"/>
          <p:cNvSpPr/>
          <p:nvPr/>
        </p:nvSpPr>
        <p:spPr>
          <a:xfrm>
            <a:off x="4675647" y="5488358"/>
            <a:ext cx="47625" cy="78740"/>
          </a:xfrm>
          <a:custGeom>
            <a:avLst/>
            <a:gdLst/>
            <a:ahLst/>
            <a:cxnLst/>
            <a:rect l="l" t="t" r="r" b="b"/>
            <a:pathLst>
              <a:path w="47625" h="78739">
                <a:moveTo>
                  <a:pt x="0" y="78739"/>
                </a:moveTo>
                <a:lnTo>
                  <a:pt x="47510" y="78739"/>
                </a:lnTo>
                <a:lnTo>
                  <a:pt x="47510" y="0"/>
                </a:lnTo>
                <a:lnTo>
                  <a:pt x="0" y="0"/>
                </a:lnTo>
                <a:lnTo>
                  <a:pt x="0" y="78739"/>
                </a:lnTo>
                <a:close/>
              </a:path>
            </a:pathLst>
          </a:custGeom>
          <a:solidFill>
            <a:srgbClr val="5C6467"/>
          </a:solidFill>
        </p:spPr>
        <p:txBody>
          <a:bodyPr wrap="square" lIns="0" tIns="0" rIns="0" bIns="0" rtlCol="0"/>
          <a:lstStyle/>
          <a:p>
            <a:endParaRPr/>
          </a:p>
        </p:txBody>
      </p:sp>
      <p:sp>
        <p:nvSpPr>
          <p:cNvPr id="54" name="object 54"/>
          <p:cNvSpPr/>
          <p:nvPr/>
        </p:nvSpPr>
        <p:spPr>
          <a:xfrm>
            <a:off x="4675647" y="5468673"/>
            <a:ext cx="1439545" cy="0"/>
          </a:xfrm>
          <a:custGeom>
            <a:avLst/>
            <a:gdLst/>
            <a:ahLst/>
            <a:cxnLst/>
            <a:rect l="l" t="t" r="r" b="b"/>
            <a:pathLst>
              <a:path w="1439545">
                <a:moveTo>
                  <a:pt x="0" y="0"/>
                </a:moveTo>
                <a:lnTo>
                  <a:pt x="1439542" y="0"/>
                </a:lnTo>
              </a:path>
            </a:pathLst>
          </a:custGeom>
          <a:ln w="39370">
            <a:solidFill>
              <a:srgbClr val="5C6467"/>
            </a:solidFill>
          </a:ln>
        </p:spPr>
        <p:txBody>
          <a:bodyPr wrap="square" lIns="0" tIns="0" rIns="0" bIns="0" rtlCol="0"/>
          <a:lstStyle/>
          <a:p>
            <a:endParaRPr/>
          </a:p>
        </p:txBody>
      </p:sp>
      <p:sp>
        <p:nvSpPr>
          <p:cNvPr id="55" name="object 55"/>
          <p:cNvSpPr/>
          <p:nvPr/>
        </p:nvSpPr>
        <p:spPr>
          <a:xfrm>
            <a:off x="4675647" y="5372788"/>
            <a:ext cx="46990" cy="76200"/>
          </a:xfrm>
          <a:custGeom>
            <a:avLst/>
            <a:gdLst/>
            <a:ahLst/>
            <a:cxnLst/>
            <a:rect l="l" t="t" r="r" b="b"/>
            <a:pathLst>
              <a:path w="46989" h="76200">
                <a:moveTo>
                  <a:pt x="0" y="76200"/>
                </a:moveTo>
                <a:lnTo>
                  <a:pt x="46990" y="76200"/>
                </a:lnTo>
                <a:lnTo>
                  <a:pt x="46990" y="0"/>
                </a:lnTo>
                <a:lnTo>
                  <a:pt x="0" y="0"/>
                </a:lnTo>
                <a:lnTo>
                  <a:pt x="0" y="76200"/>
                </a:lnTo>
                <a:close/>
              </a:path>
            </a:pathLst>
          </a:custGeom>
          <a:solidFill>
            <a:srgbClr val="5C6467"/>
          </a:solidFill>
        </p:spPr>
        <p:txBody>
          <a:bodyPr wrap="square" lIns="0" tIns="0" rIns="0" bIns="0" rtlCol="0"/>
          <a:lstStyle/>
          <a:p>
            <a:endParaRPr/>
          </a:p>
        </p:txBody>
      </p:sp>
      <p:sp>
        <p:nvSpPr>
          <p:cNvPr id="56" name="object 56"/>
          <p:cNvSpPr/>
          <p:nvPr/>
        </p:nvSpPr>
        <p:spPr>
          <a:xfrm>
            <a:off x="4675649" y="5372785"/>
            <a:ext cx="1814195" cy="194945"/>
          </a:xfrm>
          <a:custGeom>
            <a:avLst/>
            <a:gdLst/>
            <a:ahLst/>
            <a:cxnLst/>
            <a:rect l="l" t="t" r="r" b="b"/>
            <a:pathLst>
              <a:path w="1814195" h="194945">
                <a:moveTo>
                  <a:pt x="0" y="194856"/>
                </a:moveTo>
                <a:lnTo>
                  <a:pt x="47510" y="194856"/>
                </a:lnTo>
                <a:lnTo>
                  <a:pt x="47510" y="115392"/>
                </a:lnTo>
                <a:lnTo>
                  <a:pt x="1813966" y="115392"/>
                </a:lnTo>
                <a:lnTo>
                  <a:pt x="1813966" y="76606"/>
                </a:lnTo>
                <a:lnTo>
                  <a:pt x="46990" y="76606"/>
                </a:lnTo>
                <a:lnTo>
                  <a:pt x="46990" y="0"/>
                </a:lnTo>
              </a:path>
            </a:pathLst>
          </a:custGeom>
          <a:ln w="3530">
            <a:solidFill>
              <a:srgbClr val="231F20"/>
            </a:solidFill>
          </a:ln>
        </p:spPr>
        <p:txBody>
          <a:bodyPr wrap="square" lIns="0" tIns="0" rIns="0" bIns="0" rtlCol="0"/>
          <a:lstStyle/>
          <a:p>
            <a:endParaRPr/>
          </a:p>
        </p:txBody>
      </p:sp>
      <p:sp>
        <p:nvSpPr>
          <p:cNvPr id="57" name="object 57"/>
          <p:cNvSpPr/>
          <p:nvPr/>
        </p:nvSpPr>
        <p:spPr>
          <a:xfrm>
            <a:off x="4675649" y="5372785"/>
            <a:ext cx="0" cy="194945"/>
          </a:xfrm>
          <a:custGeom>
            <a:avLst/>
            <a:gdLst/>
            <a:ahLst/>
            <a:cxnLst/>
            <a:rect l="l" t="t" r="r" b="b"/>
            <a:pathLst>
              <a:path h="194945">
                <a:moveTo>
                  <a:pt x="0" y="0"/>
                </a:moveTo>
                <a:lnTo>
                  <a:pt x="0" y="194856"/>
                </a:lnTo>
              </a:path>
            </a:pathLst>
          </a:custGeom>
          <a:ln w="3530">
            <a:solidFill>
              <a:srgbClr val="231F20"/>
            </a:solidFill>
          </a:ln>
        </p:spPr>
        <p:txBody>
          <a:bodyPr wrap="square" lIns="0" tIns="0" rIns="0" bIns="0" rtlCol="0"/>
          <a:lstStyle/>
          <a:p>
            <a:endParaRPr/>
          </a:p>
        </p:txBody>
      </p:sp>
      <p:sp>
        <p:nvSpPr>
          <p:cNvPr id="58" name="object 58"/>
          <p:cNvSpPr/>
          <p:nvPr/>
        </p:nvSpPr>
        <p:spPr>
          <a:xfrm>
            <a:off x="4675649" y="5884354"/>
            <a:ext cx="47625" cy="80010"/>
          </a:xfrm>
          <a:custGeom>
            <a:avLst/>
            <a:gdLst/>
            <a:ahLst/>
            <a:cxnLst/>
            <a:rect l="l" t="t" r="r" b="b"/>
            <a:pathLst>
              <a:path w="47625" h="80010">
                <a:moveTo>
                  <a:pt x="0" y="80010"/>
                </a:moveTo>
                <a:lnTo>
                  <a:pt x="47510" y="80010"/>
                </a:lnTo>
                <a:lnTo>
                  <a:pt x="47510" y="0"/>
                </a:lnTo>
                <a:lnTo>
                  <a:pt x="0" y="0"/>
                </a:lnTo>
                <a:lnTo>
                  <a:pt x="0" y="80010"/>
                </a:lnTo>
                <a:close/>
              </a:path>
            </a:pathLst>
          </a:custGeom>
          <a:solidFill>
            <a:srgbClr val="5C6467"/>
          </a:solidFill>
        </p:spPr>
        <p:txBody>
          <a:bodyPr wrap="square" lIns="0" tIns="0" rIns="0" bIns="0" rtlCol="0"/>
          <a:lstStyle/>
          <a:p>
            <a:endParaRPr/>
          </a:p>
        </p:txBody>
      </p:sp>
      <p:sp>
        <p:nvSpPr>
          <p:cNvPr id="59" name="object 59"/>
          <p:cNvSpPr/>
          <p:nvPr/>
        </p:nvSpPr>
        <p:spPr>
          <a:xfrm>
            <a:off x="4675649" y="5865304"/>
            <a:ext cx="1439545" cy="0"/>
          </a:xfrm>
          <a:custGeom>
            <a:avLst/>
            <a:gdLst/>
            <a:ahLst/>
            <a:cxnLst/>
            <a:rect l="l" t="t" r="r" b="b"/>
            <a:pathLst>
              <a:path w="1439545">
                <a:moveTo>
                  <a:pt x="0" y="0"/>
                </a:moveTo>
                <a:lnTo>
                  <a:pt x="1439527" y="0"/>
                </a:lnTo>
              </a:path>
            </a:pathLst>
          </a:custGeom>
          <a:ln w="38100">
            <a:solidFill>
              <a:srgbClr val="5C6467"/>
            </a:solidFill>
          </a:ln>
        </p:spPr>
        <p:txBody>
          <a:bodyPr wrap="square" lIns="0" tIns="0" rIns="0" bIns="0" rtlCol="0"/>
          <a:lstStyle/>
          <a:p>
            <a:endParaRPr/>
          </a:p>
        </p:txBody>
      </p:sp>
      <p:sp>
        <p:nvSpPr>
          <p:cNvPr id="60" name="object 60"/>
          <p:cNvSpPr/>
          <p:nvPr/>
        </p:nvSpPr>
        <p:spPr>
          <a:xfrm>
            <a:off x="4699144" y="5726874"/>
            <a:ext cx="0" cy="119380"/>
          </a:xfrm>
          <a:custGeom>
            <a:avLst/>
            <a:gdLst/>
            <a:ahLst/>
            <a:cxnLst/>
            <a:rect l="l" t="t" r="r" b="b"/>
            <a:pathLst>
              <a:path h="119379">
                <a:moveTo>
                  <a:pt x="0" y="0"/>
                </a:moveTo>
                <a:lnTo>
                  <a:pt x="0" y="119379"/>
                </a:lnTo>
              </a:path>
            </a:pathLst>
          </a:custGeom>
          <a:ln w="46989">
            <a:solidFill>
              <a:srgbClr val="5C6467"/>
            </a:solidFill>
          </a:ln>
        </p:spPr>
        <p:txBody>
          <a:bodyPr wrap="square" lIns="0" tIns="0" rIns="0" bIns="0" rtlCol="0"/>
          <a:lstStyle/>
          <a:p>
            <a:endParaRPr/>
          </a:p>
        </p:txBody>
      </p:sp>
      <p:sp>
        <p:nvSpPr>
          <p:cNvPr id="61" name="object 61"/>
          <p:cNvSpPr/>
          <p:nvPr/>
        </p:nvSpPr>
        <p:spPr>
          <a:xfrm>
            <a:off x="4675649" y="5726684"/>
            <a:ext cx="2028189" cy="238125"/>
          </a:xfrm>
          <a:custGeom>
            <a:avLst/>
            <a:gdLst/>
            <a:ahLst/>
            <a:cxnLst/>
            <a:rect l="l" t="t" r="r" b="b"/>
            <a:pathLst>
              <a:path w="2028190" h="238125">
                <a:moveTo>
                  <a:pt x="0" y="237680"/>
                </a:moveTo>
                <a:lnTo>
                  <a:pt x="47510" y="237680"/>
                </a:lnTo>
                <a:lnTo>
                  <a:pt x="47510" y="158216"/>
                </a:lnTo>
                <a:lnTo>
                  <a:pt x="2027847" y="158216"/>
                </a:lnTo>
                <a:lnTo>
                  <a:pt x="2027847" y="119418"/>
                </a:lnTo>
                <a:lnTo>
                  <a:pt x="46990" y="119418"/>
                </a:lnTo>
                <a:lnTo>
                  <a:pt x="46990" y="0"/>
                </a:lnTo>
                <a:lnTo>
                  <a:pt x="0" y="0"/>
                </a:lnTo>
                <a:lnTo>
                  <a:pt x="0" y="237680"/>
                </a:lnTo>
                <a:close/>
              </a:path>
            </a:pathLst>
          </a:custGeom>
          <a:ln w="3530">
            <a:solidFill>
              <a:srgbClr val="231F20"/>
            </a:solidFill>
          </a:ln>
        </p:spPr>
        <p:txBody>
          <a:bodyPr wrap="square" lIns="0" tIns="0" rIns="0" bIns="0" rtlCol="0"/>
          <a:lstStyle/>
          <a:p>
            <a:endParaRPr/>
          </a:p>
        </p:txBody>
      </p:sp>
      <p:sp>
        <p:nvSpPr>
          <p:cNvPr id="62" name="object 62"/>
          <p:cNvSpPr/>
          <p:nvPr/>
        </p:nvSpPr>
        <p:spPr>
          <a:xfrm>
            <a:off x="6170553" y="5372785"/>
            <a:ext cx="0" cy="137795"/>
          </a:xfrm>
          <a:custGeom>
            <a:avLst/>
            <a:gdLst/>
            <a:ahLst/>
            <a:cxnLst/>
            <a:rect l="l" t="t" r="r" b="b"/>
            <a:pathLst>
              <a:path h="137795">
                <a:moveTo>
                  <a:pt x="0" y="0"/>
                </a:moveTo>
                <a:lnTo>
                  <a:pt x="0" y="137413"/>
                </a:lnTo>
              </a:path>
            </a:pathLst>
          </a:custGeom>
          <a:ln w="3175">
            <a:solidFill>
              <a:srgbClr val="F2F2F3"/>
            </a:solidFill>
          </a:ln>
        </p:spPr>
        <p:txBody>
          <a:bodyPr wrap="square" lIns="0" tIns="0" rIns="0" bIns="0" rtlCol="0"/>
          <a:lstStyle/>
          <a:p>
            <a:endParaRPr/>
          </a:p>
        </p:txBody>
      </p:sp>
      <p:sp>
        <p:nvSpPr>
          <p:cNvPr id="63" name="object 63"/>
          <p:cNvSpPr/>
          <p:nvPr/>
        </p:nvSpPr>
        <p:spPr>
          <a:xfrm>
            <a:off x="6115186" y="5372786"/>
            <a:ext cx="55880" cy="137795"/>
          </a:xfrm>
          <a:custGeom>
            <a:avLst/>
            <a:gdLst/>
            <a:ahLst/>
            <a:cxnLst/>
            <a:rect l="l" t="t" r="r" b="b"/>
            <a:pathLst>
              <a:path w="55879" h="137795">
                <a:moveTo>
                  <a:pt x="55676" y="137413"/>
                </a:moveTo>
                <a:lnTo>
                  <a:pt x="0" y="137413"/>
                </a:lnTo>
                <a:lnTo>
                  <a:pt x="0" y="0"/>
                </a:lnTo>
              </a:path>
            </a:pathLst>
          </a:custGeom>
          <a:ln w="3175">
            <a:solidFill>
              <a:srgbClr val="231F20"/>
            </a:solidFill>
          </a:ln>
        </p:spPr>
        <p:txBody>
          <a:bodyPr wrap="square" lIns="0" tIns="0" rIns="0" bIns="0" rtlCol="0"/>
          <a:lstStyle/>
          <a:p>
            <a:endParaRPr/>
          </a:p>
        </p:txBody>
      </p:sp>
      <p:sp>
        <p:nvSpPr>
          <p:cNvPr id="64" name="object 64"/>
          <p:cNvSpPr/>
          <p:nvPr/>
        </p:nvSpPr>
        <p:spPr>
          <a:xfrm>
            <a:off x="6170591" y="5372786"/>
            <a:ext cx="0" cy="137795"/>
          </a:xfrm>
          <a:custGeom>
            <a:avLst/>
            <a:gdLst/>
            <a:ahLst/>
            <a:cxnLst/>
            <a:rect l="l" t="t" r="r" b="b"/>
            <a:pathLst>
              <a:path h="137795">
                <a:moveTo>
                  <a:pt x="0" y="0"/>
                </a:moveTo>
                <a:lnTo>
                  <a:pt x="0" y="137413"/>
                </a:lnTo>
              </a:path>
            </a:pathLst>
          </a:custGeom>
          <a:ln w="3175">
            <a:solidFill>
              <a:srgbClr val="231F20"/>
            </a:solidFill>
          </a:ln>
        </p:spPr>
        <p:txBody>
          <a:bodyPr wrap="square" lIns="0" tIns="0" rIns="0" bIns="0" rtlCol="0"/>
          <a:lstStyle/>
          <a:p>
            <a:endParaRPr/>
          </a:p>
        </p:txBody>
      </p:sp>
      <p:sp>
        <p:nvSpPr>
          <p:cNvPr id="65" name="object 65"/>
          <p:cNvSpPr/>
          <p:nvPr/>
        </p:nvSpPr>
        <p:spPr>
          <a:xfrm>
            <a:off x="6170853" y="5372785"/>
            <a:ext cx="407034" cy="303530"/>
          </a:xfrm>
          <a:custGeom>
            <a:avLst/>
            <a:gdLst/>
            <a:ahLst/>
            <a:cxnLst/>
            <a:rect l="l" t="t" r="r" b="b"/>
            <a:pathLst>
              <a:path w="407034" h="303529">
                <a:moveTo>
                  <a:pt x="0" y="303060"/>
                </a:moveTo>
                <a:lnTo>
                  <a:pt x="406895" y="303060"/>
                </a:lnTo>
                <a:lnTo>
                  <a:pt x="406895" y="0"/>
                </a:lnTo>
                <a:lnTo>
                  <a:pt x="0" y="0"/>
                </a:lnTo>
                <a:lnTo>
                  <a:pt x="0" y="303060"/>
                </a:lnTo>
                <a:close/>
              </a:path>
            </a:pathLst>
          </a:custGeom>
          <a:solidFill>
            <a:srgbClr val="F2F2F3"/>
          </a:solidFill>
        </p:spPr>
        <p:txBody>
          <a:bodyPr wrap="square" lIns="0" tIns="0" rIns="0" bIns="0" rtlCol="0"/>
          <a:lstStyle/>
          <a:p>
            <a:endParaRPr/>
          </a:p>
        </p:txBody>
      </p:sp>
      <p:sp>
        <p:nvSpPr>
          <p:cNvPr id="66" name="object 66"/>
          <p:cNvSpPr/>
          <p:nvPr/>
        </p:nvSpPr>
        <p:spPr>
          <a:xfrm>
            <a:off x="6170872" y="5372785"/>
            <a:ext cx="549910" cy="303530"/>
          </a:xfrm>
          <a:custGeom>
            <a:avLst/>
            <a:gdLst/>
            <a:ahLst/>
            <a:cxnLst/>
            <a:rect l="l" t="t" r="r" b="b"/>
            <a:pathLst>
              <a:path w="549909" h="303529">
                <a:moveTo>
                  <a:pt x="549840" y="303066"/>
                </a:moveTo>
                <a:lnTo>
                  <a:pt x="0" y="303066"/>
                </a:lnTo>
                <a:lnTo>
                  <a:pt x="0" y="0"/>
                </a:lnTo>
              </a:path>
            </a:pathLst>
          </a:custGeom>
          <a:ln w="3175">
            <a:solidFill>
              <a:srgbClr val="231F20"/>
            </a:solidFill>
          </a:ln>
        </p:spPr>
        <p:txBody>
          <a:bodyPr wrap="square" lIns="0" tIns="0" rIns="0" bIns="0" rtlCol="0"/>
          <a:lstStyle/>
          <a:p>
            <a:endParaRPr/>
          </a:p>
        </p:txBody>
      </p:sp>
      <p:sp>
        <p:nvSpPr>
          <p:cNvPr id="67" name="object 67"/>
          <p:cNvSpPr/>
          <p:nvPr/>
        </p:nvSpPr>
        <p:spPr>
          <a:xfrm>
            <a:off x="6115186" y="5783842"/>
            <a:ext cx="55880" cy="236854"/>
          </a:xfrm>
          <a:custGeom>
            <a:avLst/>
            <a:gdLst/>
            <a:ahLst/>
            <a:cxnLst/>
            <a:rect l="l" t="t" r="r" b="b"/>
            <a:pathLst>
              <a:path w="55879" h="236854">
                <a:moveTo>
                  <a:pt x="55676" y="236842"/>
                </a:moveTo>
                <a:lnTo>
                  <a:pt x="0" y="236842"/>
                </a:lnTo>
                <a:lnTo>
                  <a:pt x="0" y="0"/>
                </a:lnTo>
                <a:lnTo>
                  <a:pt x="55676" y="0"/>
                </a:lnTo>
                <a:lnTo>
                  <a:pt x="55676" y="236842"/>
                </a:lnTo>
                <a:close/>
              </a:path>
            </a:pathLst>
          </a:custGeom>
          <a:ln w="3175">
            <a:solidFill>
              <a:srgbClr val="231F20"/>
            </a:solidFill>
          </a:ln>
        </p:spPr>
        <p:txBody>
          <a:bodyPr wrap="square" lIns="0" tIns="0" rIns="0" bIns="0" rtlCol="0"/>
          <a:lstStyle/>
          <a:p>
            <a:endParaRPr/>
          </a:p>
        </p:txBody>
      </p:sp>
      <p:sp>
        <p:nvSpPr>
          <p:cNvPr id="68" name="object 68"/>
          <p:cNvSpPr/>
          <p:nvPr/>
        </p:nvSpPr>
        <p:spPr>
          <a:xfrm>
            <a:off x="6170853" y="5816472"/>
            <a:ext cx="407034" cy="370840"/>
          </a:xfrm>
          <a:custGeom>
            <a:avLst/>
            <a:gdLst/>
            <a:ahLst/>
            <a:cxnLst/>
            <a:rect l="l" t="t" r="r" b="b"/>
            <a:pathLst>
              <a:path w="407034" h="370839">
                <a:moveTo>
                  <a:pt x="0" y="370662"/>
                </a:moveTo>
                <a:lnTo>
                  <a:pt x="406895" y="370662"/>
                </a:lnTo>
                <a:lnTo>
                  <a:pt x="406895" y="0"/>
                </a:lnTo>
                <a:lnTo>
                  <a:pt x="0" y="0"/>
                </a:lnTo>
                <a:lnTo>
                  <a:pt x="0" y="370662"/>
                </a:lnTo>
                <a:close/>
              </a:path>
            </a:pathLst>
          </a:custGeom>
          <a:solidFill>
            <a:srgbClr val="F2F2F3"/>
          </a:solidFill>
        </p:spPr>
        <p:txBody>
          <a:bodyPr wrap="square" lIns="0" tIns="0" rIns="0" bIns="0" rtlCol="0"/>
          <a:lstStyle/>
          <a:p>
            <a:endParaRPr/>
          </a:p>
        </p:txBody>
      </p:sp>
      <p:sp>
        <p:nvSpPr>
          <p:cNvPr id="69" name="object 69"/>
          <p:cNvSpPr/>
          <p:nvPr/>
        </p:nvSpPr>
        <p:spPr>
          <a:xfrm>
            <a:off x="6170872" y="5758803"/>
            <a:ext cx="549910" cy="428625"/>
          </a:xfrm>
          <a:custGeom>
            <a:avLst/>
            <a:gdLst/>
            <a:ahLst/>
            <a:cxnLst/>
            <a:rect l="l" t="t" r="r" b="b"/>
            <a:pathLst>
              <a:path w="549909" h="428625">
                <a:moveTo>
                  <a:pt x="549840" y="428345"/>
                </a:moveTo>
                <a:lnTo>
                  <a:pt x="0" y="428345"/>
                </a:lnTo>
                <a:lnTo>
                  <a:pt x="0" y="0"/>
                </a:lnTo>
                <a:lnTo>
                  <a:pt x="549840" y="0"/>
                </a:lnTo>
              </a:path>
            </a:pathLst>
          </a:custGeom>
          <a:ln w="3175">
            <a:solidFill>
              <a:srgbClr val="231F20"/>
            </a:solidFill>
          </a:ln>
        </p:spPr>
        <p:txBody>
          <a:bodyPr wrap="square" lIns="0" tIns="0" rIns="0" bIns="0" rtlCol="0"/>
          <a:lstStyle/>
          <a:p>
            <a:endParaRPr/>
          </a:p>
        </p:txBody>
      </p:sp>
      <p:sp>
        <p:nvSpPr>
          <p:cNvPr id="70" name="object 70"/>
          <p:cNvSpPr/>
          <p:nvPr/>
        </p:nvSpPr>
        <p:spPr>
          <a:xfrm>
            <a:off x="6115186" y="6336184"/>
            <a:ext cx="55880" cy="731520"/>
          </a:xfrm>
          <a:custGeom>
            <a:avLst/>
            <a:gdLst/>
            <a:ahLst/>
            <a:cxnLst/>
            <a:rect l="l" t="t" r="r" b="b"/>
            <a:pathLst>
              <a:path w="55879" h="731520">
                <a:moveTo>
                  <a:pt x="55676" y="731469"/>
                </a:moveTo>
                <a:lnTo>
                  <a:pt x="0" y="731469"/>
                </a:lnTo>
                <a:lnTo>
                  <a:pt x="0" y="0"/>
                </a:lnTo>
                <a:lnTo>
                  <a:pt x="55676" y="0"/>
                </a:lnTo>
                <a:lnTo>
                  <a:pt x="55676" y="731469"/>
                </a:lnTo>
                <a:close/>
              </a:path>
            </a:pathLst>
          </a:custGeom>
          <a:ln w="3175">
            <a:solidFill>
              <a:srgbClr val="231F20"/>
            </a:solidFill>
          </a:ln>
        </p:spPr>
        <p:txBody>
          <a:bodyPr wrap="square" lIns="0" tIns="0" rIns="0" bIns="0" rtlCol="0"/>
          <a:lstStyle/>
          <a:p>
            <a:endParaRPr/>
          </a:p>
        </p:txBody>
      </p:sp>
      <p:sp>
        <p:nvSpPr>
          <p:cNvPr id="71" name="object 71"/>
          <p:cNvSpPr/>
          <p:nvPr/>
        </p:nvSpPr>
        <p:spPr>
          <a:xfrm>
            <a:off x="6170853" y="6326962"/>
            <a:ext cx="407034" cy="361950"/>
          </a:xfrm>
          <a:custGeom>
            <a:avLst/>
            <a:gdLst/>
            <a:ahLst/>
            <a:cxnLst/>
            <a:rect l="l" t="t" r="r" b="b"/>
            <a:pathLst>
              <a:path w="407034" h="361950">
                <a:moveTo>
                  <a:pt x="0" y="361806"/>
                </a:moveTo>
                <a:lnTo>
                  <a:pt x="406895" y="361806"/>
                </a:lnTo>
                <a:lnTo>
                  <a:pt x="406895" y="0"/>
                </a:lnTo>
                <a:lnTo>
                  <a:pt x="0" y="0"/>
                </a:lnTo>
                <a:lnTo>
                  <a:pt x="0" y="361806"/>
                </a:lnTo>
                <a:close/>
              </a:path>
            </a:pathLst>
          </a:custGeom>
          <a:solidFill>
            <a:srgbClr val="F2F2F3"/>
          </a:solidFill>
        </p:spPr>
        <p:txBody>
          <a:bodyPr wrap="square" lIns="0" tIns="0" rIns="0" bIns="0" rtlCol="0"/>
          <a:lstStyle/>
          <a:p>
            <a:endParaRPr/>
          </a:p>
        </p:txBody>
      </p:sp>
      <p:sp>
        <p:nvSpPr>
          <p:cNvPr id="72" name="object 72"/>
          <p:cNvSpPr/>
          <p:nvPr/>
        </p:nvSpPr>
        <p:spPr>
          <a:xfrm>
            <a:off x="6170853" y="6828675"/>
            <a:ext cx="407034" cy="353695"/>
          </a:xfrm>
          <a:custGeom>
            <a:avLst/>
            <a:gdLst/>
            <a:ahLst/>
            <a:cxnLst/>
            <a:rect l="l" t="t" r="r" b="b"/>
            <a:pathLst>
              <a:path w="407034" h="353695">
                <a:moveTo>
                  <a:pt x="0" y="353072"/>
                </a:moveTo>
                <a:lnTo>
                  <a:pt x="406895" y="353072"/>
                </a:lnTo>
                <a:lnTo>
                  <a:pt x="406895" y="0"/>
                </a:lnTo>
                <a:lnTo>
                  <a:pt x="0" y="0"/>
                </a:lnTo>
                <a:lnTo>
                  <a:pt x="0" y="353072"/>
                </a:lnTo>
                <a:close/>
              </a:path>
            </a:pathLst>
          </a:custGeom>
          <a:solidFill>
            <a:srgbClr val="F2F2F3"/>
          </a:solidFill>
        </p:spPr>
        <p:txBody>
          <a:bodyPr wrap="square" lIns="0" tIns="0" rIns="0" bIns="0" rtlCol="0"/>
          <a:lstStyle/>
          <a:p>
            <a:endParaRPr/>
          </a:p>
        </p:txBody>
      </p:sp>
      <p:sp>
        <p:nvSpPr>
          <p:cNvPr id="73" name="object 73"/>
          <p:cNvSpPr/>
          <p:nvPr/>
        </p:nvSpPr>
        <p:spPr>
          <a:xfrm>
            <a:off x="6170872" y="6313717"/>
            <a:ext cx="549910" cy="868044"/>
          </a:xfrm>
          <a:custGeom>
            <a:avLst/>
            <a:gdLst/>
            <a:ahLst/>
            <a:cxnLst/>
            <a:rect l="l" t="t" r="r" b="b"/>
            <a:pathLst>
              <a:path w="549909" h="868045">
                <a:moveTo>
                  <a:pt x="549840" y="868032"/>
                </a:moveTo>
                <a:lnTo>
                  <a:pt x="0" y="868032"/>
                </a:lnTo>
                <a:lnTo>
                  <a:pt x="0" y="0"/>
                </a:lnTo>
                <a:lnTo>
                  <a:pt x="549840" y="0"/>
                </a:lnTo>
              </a:path>
            </a:pathLst>
          </a:custGeom>
          <a:ln w="3175">
            <a:solidFill>
              <a:srgbClr val="231F20"/>
            </a:solidFill>
          </a:ln>
        </p:spPr>
        <p:txBody>
          <a:bodyPr wrap="square" lIns="0" tIns="0" rIns="0" bIns="0" rtlCol="0"/>
          <a:lstStyle/>
          <a:p>
            <a:endParaRPr/>
          </a:p>
        </p:txBody>
      </p:sp>
      <p:sp>
        <p:nvSpPr>
          <p:cNvPr id="74" name="object 74"/>
          <p:cNvSpPr/>
          <p:nvPr/>
        </p:nvSpPr>
        <p:spPr>
          <a:xfrm>
            <a:off x="6170853" y="6241237"/>
            <a:ext cx="407034" cy="85725"/>
          </a:xfrm>
          <a:custGeom>
            <a:avLst/>
            <a:gdLst/>
            <a:ahLst/>
            <a:cxnLst/>
            <a:rect l="l" t="t" r="r" b="b"/>
            <a:pathLst>
              <a:path w="407034" h="85725">
                <a:moveTo>
                  <a:pt x="0" y="85725"/>
                </a:moveTo>
                <a:lnTo>
                  <a:pt x="406895" y="85725"/>
                </a:lnTo>
                <a:lnTo>
                  <a:pt x="406895" y="0"/>
                </a:lnTo>
                <a:lnTo>
                  <a:pt x="0" y="0"/>
                </a:lnTo>
                <a:lnTo>
                  <a:pt x="0" y="85725"/>
                </a:lnTo>
                <a:close/>
              </a:path>
            </a:pathLst>
          </a:custGeom>
          <a:solidFill>
            <a:srgbClr val="939598"/>
          </a:solidFill>
        </p:spPr>
        <p:txBody>
          <a:bodyPr wrap="square" lIns="0" tIns="0" rIns="0" bIns="0" rtlCol="0"/>
          <a:lstStyle/>
          <a:p>
            <a:endParaRPr/>
          </a:p>
        </p:txBody>
      </p:sp>
      <p:sp>
        <p:nvSpPr>
          <p:cNvPr id="75" name="object 75"/>
          <p:cNvSpPr/>
          <p:nvPr/>
        </p:nvSpPr>
        <p:spPr>
          <a:xfrm>
            <a:off x="6170872" y="6241222"/>
            <a:ext cx="549910" cy="85725"/>
          </a:xfrm>
          <a:custGeom>
            <a:avLst/>
            <a:gdLst/>
            <a:ahLst/>
            <a:cxnLst/>
            <a:rect l="l" t="t" r="r" b="b"/>
            <a:pathLst>
              <a:path w="549909" h="85725">
                <a:moveTo>
                  <a:pt x="549840" y="85725"/>
                </a:moveTo>
                <a:lnTo>
                  <a:pt x="0" y="85725"/>
                </a:lnTo>
                <a:lnTo>
                  <a:pt x="0" y="0"/>
                </a:lnTo>
                <a:lnTo>
                  <a:pt x="549840" y="0"/>
                </a:lnTo>
              </a:path>
            </a:pathLst>
          </a:custGeom>
          <a:ln w="3771">
            <a:solidFill>
              <a:srgbClr val="231F20"/>
            </a:solidFill>
          </a:ln>
        </p:spPr>
        <p:txBody>
          <a:bodyPr wrap="square" lIns="0" tIns="0" rIns="0" bIns="0" rtlCol="0"/>
          <a:lstStyle/>
          <a:p>
            <a:endParaRPr/>
          </a:p>
        </p:txBody>
      </p:sp>
      <p:sp>
        <p:nvSpPr>
          <p:cNvPr id="76" name="object 76"/>
          <p:cNvSpPr/>
          <p:nvPr/>
        </p:nvSpPr>
        <p:spPr>
          <a:xfrm>
            <a:off x="6170853" y="6742938"/>
            <a:ext cx="407034" cy="86360"/>
          </a:xfrm>
          <a:custGeom>
            <a:avLst/>
            <a:gdLst/>
            <a:ahLst/>
            <a:cxnLst/>
            <a:rect l="l" t="t" r="r" b="b"/>
            <a:pathLst>
              <a:path w="407034" h="86359">
                <a:moveTo>
                  <a:pt x="0" y="85737"/>
                </a:moveTo>
                <a:lnTo>
                  <a:pt x="406895" y="85737"/>
                </a:lnTo>
                <a:lnTo>
                  <a:pt x="406895" y="0"/>
                </a:lnTo>
                <a:lnTo>
                  <a:pt x="0" y="0"/>
                </a:lnTo>
                <a:lnTo>
                  <a:pt x="0" y="85737"/>
                </a:lnTo>
                <a:close/>
              </a:path>
            </a:pathLst>
          </a:custGeom>
          <a:solidFill>
            <a:srgbClr val="939598"/>
          </a:solidFill>
        </p:spPr>
        <p:txBody>
          <a:bodyPr wrap="square" lIns="0" tIns="0" rIns="0" bIns="0" rtlCol="0"/>
          <a:lstStyle/>
          <a:p>
            <a:endParaRPr/>
          </a:p>
        </p:txBody>
      </p:sp>
      <p:sp>
        <p:nvSpPr>
          <p:cNvPr id="77" name="object 77"/>
          <p:cNvSpPr/>
          <p:nvPr/>
        </p:nvSpPr>
        <p:spPr>
          <a:xfrm>
            <a:off x="6170872" y="6742944"/>
            <a:ext cx="549910" cy="85725"/>
          </a:xfrm>
          <a:custGeom>
            <a:avLst/>
            <a:gdLst/>
            <a:ahLst/>
            <a:cxnLst/>
            <a:rect l="l" t="t" r="r" b="b"/>
            <a:pathLst>
              <a:path w="549909" h="85725">
                <a:moveTo>
                  <a:pt x="549840" y="85725"/>
                </a:moveTo>
                <a:lnTo>
                  <a:pt x="0" y="85725"/>
                </a:lnTo>
                <a:lnTo>
                  <a:pt x="0" y="0"/>
                </a:lnTo>
                <a:lnTo>
                  <a:pt x="549840" y="0"/>
                </a:lnTo>
              </a:path>
            </a:pathLst>
          </a:custGeom>
          <a:ln w="3771">
            <a:solidFill>
              <a:srgbClr val="231F20"/>
            </a:solidFill>
          </a:ln>
        </p:spPr>
        <p:txBody>
          <a:bodyPr wrap="square" lIns="0" tIns="0" rIns="0" bIns="0" rtlCol="0"/>
          <a:lstStyle/>
          <a:p>
            <a:endParaRPr/>
          </a:p>
        </p:txBody>
      </p:sp>
      <p:sp>
        <p:nvSpPr>
          <p:cNvPr id="78" name="object 78"/>
          <p:cNvSpPr/>
          <p:nvPr/>
        </p:nvSpPr>
        <p:spPr>
          <a:xfrm>
            <a:off x="6170862" y="6187055"/>
            <a:ext cx="407034" cy="54610"/>
          </a:xfrm>
          <a:custGeom>
            <a:avLst/>
            <a:gdLst/>
            <a:ahLst/>
            <a:cxnLst/>
            <a:rect l="l" t="t" r="r" b="b"/>
            <a:pathLst>
              <a:path w="407034" h="54610">
                <a:moveTo>
                  <a:pt x="0" y="54609"/>
                </a:moveTo>
                <a:lnTo>
                  <a:pt x="406886" y="54609"/>
                </a:lnTo>
                <a:lnTo>
                  <a:pt x="406886" y="0"/>
                </a:lnTo>
                <a:lnTo>
                  <a:pt x="0" y="0"/>
                </a:lnTo>
                <a:lnTo>
                  <a:pt x="0" y="54609"/>
                </a:lnTo>
                <a:close/>
              </a:path>
            </a:pathLst>
          </a:custGeom>
          <a:solidFill>
            <a:srgbClr val="5C6467"/>
          </a:solidFill>
        </p:spPr>
        <p:txBody>
          <a:bodyPr wrap="square" lIns="0" tIns="0" rIns="0" bIns="0" rtlCol="0"/>
          <a:lstStyle/>
          <a:p>
            <a:endParaRPr/>
          </a:p>
        </p:txBody>
      </p:sp>
      <p:sp>
        <p:nvSpPr>
          <p:cNvPr id="79" name="object 79"/>
          <p:cNvSpPr/>
          <p:nvPr/>
        </p:nvSpPr>
        <p:spPr>
          <a:xfrm>
            <a:off x="6115186" y="6241230"/>
            <a:ext cx="605790" cy="111125"/>
          </a:xfrm>
          <a:custGeom>
            <a:avLst/>
            <a:gdLst/>
            <a:ahLst/>
            <a:cxnLst/>
            <a:rect l="l" t="t" r="r" b="b"/>
            <a:pathLst>
              <a:path w="605790" h="111125">
                <a:moveTo>
                  <a:pt x="0" y="110756"/>
                </a:moveTo>
                <a:lnTo>
                  <a:pt x="55676" y="110756"/>
                </a:lnTo>
                <a:lnTo>
                  <a:pt x="55676" y="0"/>
                </a:lnTo>
                <a:lnTo>
                  <a:pt x="605526" y="0"/>
                </a:lnTo>
              </a:path>
            </a:pathLst>
          </a:custGeom>
          <a:ln w="7073">
            <a:solidFill>
              <a:srgbClr val="231F20"/>
            </a:solidFill>
          </a:ln>
        </p:spPr>
        <p:txBody>
          <a:bodyPr wrap="square" lIns="0" tIns="0" rIns="0" bIns="0" rtlCol="0"/>
          <a:lstStyle/>
          <a:p>
            <a:endParaRPr/>
          </a:p>
        </p:txBody>
      </p:sp>
      <p:sp>
        <p:nvSpPr>
          <p:cNvPr id="80" name="object 80"/>
          <p:cNvSpPr/>
          <p:nvPr/>
        </p:nvSpPr>
        <p:spPr>
          <a:xfrm>
            <a:off x="6115186" y="6020682"/>
            <a:ext cx="605790" cy="331470"/>
          </a:xfrm>
          <a:custGeom>
            <a:avLst/>
            <a:gdLst/>
            <a:ahLst/>
            <a:cxnLst/>
            <a:rect l="l" t="t" r="r" b="b"/>
            <a:pathLst>
              <a:path w="605790" h="331470">
                <a:moveTo>
                  <a:pt x="605526" y="166458"/>
                </a:moveTo>
                <a:lnTo>
                  <a:pt x="55054" y="166458"/>
                </a:lnTo>
                <a:lnTo>
                  <a:pt x="55054" y="0"/>
                </a:lnTo>
                <a:lnTo>
                  <a:pt x="0" y="0"/>
                </a:lnTo>
                <a:lnTo>
                  <a:pt x="0" y="331304"/>
                </a:lnTo>
              </a:path>
            </a:pathLst>
          </a:custGeom>
          <a:ln w="7073">
            <a:solidFill>
              <a:srgbClr val="231F20"/>
            </a:solidFill>
          </a:ln>
        </p:spPr>
        <p:txBody>
          <a:bodyPr wrap="square" lIns="0" tIns="0" rIns="0" bIns="0" rtlCol="0"/>
          <a:lstStyle/>
          <a:p>
            <a:endParaRPr/>
          </a:p>
        </p:txBody>
      </p:sp>
      <p:sp>
        <p:nvSpPr>
          <p:cNvPr id="81" name="object 81"/>
          <p:cNvSpPr/>
          <p:nvPr/>
        </p:nvSpPr>
        <p:spPr>
          <a:xfrm>
            <a:off x="6170853" y="5730735"/>
            <a:ext cx="407034" cy="86360"/>
          </a:xfrm>
          <a:custGeom>
            <a:avLst/>
            <a:gdLst/>
            <a:ahLst/>
            <a:cxnLst/>
            <a:rect l="l" t="t" r="r" b="b"/>
            <a:pathLst>
              <a:path w="407034" h="86360">
                <a:moveTo>
                  <a:pt x="0" y="85737"/>
                </a:moveTo>
                <a:lnTo>
                  <a:pt x="406895" y="85737"/>
                </a:lnTo>
                <a:lnTo>
                  <a:pt x="406895" y="0"/>
                </a:lnTo>
                <a:lnTo>
                  <a:pt x="0" y="0"/>
                </a:lnTo>
                <a:lnTo>
                  <a:pt x="0" y="85737"/>
                </a:lnTo>
                <a:close/>
              </a:path>
            </a:pathLst>
          </a:custGeom>
          <a:solidFill>
            <a:srgbClr val="939598"/>
          </a:solidFill>
        </p:spPr>
        <p:txBody>
          <a:bodyPr wrap="square" lIns="0" tIns="0" rIns="0" bIns="0" rtlCol="0"/>
          <a:lstStyle/>
          <a:p>
            <a:endParaRPr/>
          </a:p>
        </p:txBody>
      </p:sp>
      <p:sp>
        <p:nvSpPr>
          <p:cNvPr id="82" name="object 82"/>
          <p:cNvSpPr/>
          <p:nvPr/>
        </p:nvSpPr>
        <p:spPr>
          <a:xfrm>
            <a:off x="6170872" y="5730745"/>
            <a:ext cx="549910" cy="85725"/>
          </a:xfrm>
          <a:custGeom>
            <a:avLst/>
            <a:gdLst/>
            <a:ahLst/>
            <a:cxnLst/>
            <a:rect l="l" t="t" r="r" b="b"/>
            <a:pathLst>
              <a:path w="549909" h="85725">
                <a:moveTo>
                  <a:pt x="549840" y="85725"/>
                </a:moveTo>
                <a:lnTo>
                  <a:pt x="0" y="85725"/>
                </a:lnTo>
                <a:lnTo>
                  <a:pt x="0" y="0"/>
                </a:lnTo>
                <a:lnTo>
                  <a:pt x="549840" y="0"/>
                </a:lnTo>
              </a:path>
            </a:pathLst>
          </a:custGeom>
          <a:ln w="3771">
            <a:solidFill>
              <a:srgbClr val="231F20"/>
            </a:solidFill>
          </a:ln>
        </p:spPr>
        <p:txBody>
          <a:bodyPr wrap="square" lIns="0" tIns="0" rIns="0" bIns="0" rtlCol="0"/>
          <a:lstStyle/>
          <a:p>
            <a:endParaRPr/>
          </a:p>
        </p:txBody>
      </p:sp>
      <p:sp>
        <p:nvSpPr>
          <p:cNvPr id="83" name="object 83"/>
          <p:cNvSpPr/>
          <p:nvPr/>
        </p:nvSpPr>
        <p:spPr>
          <a:xfrm>
            <a:off x="6170862" y="6688768"/>
            <a:ext cx="407034" cy="54610"/>
          </a:xfrm>
          <a:custGeom>
            <a:avLst/>
            <a:gdLst/>
            <a:ahLst/>
            <a:cxnLst/>
            <a:rect l="l" t="t" r="r" b="b"/>
            <a:pathLst>
              <a:path w="407034" h="54609">
                <a:moveTo>
                  <a:pt x="0" y="54609"/>
                </a:moveTo>
                <a:lnTo>
                  <a:pt x="406886" y="54609"/>
                </a:lnTo>
                <a:lnTo>
                  <a:pt x="406886" y="0"/>
                </a:lnTo>
                <a:lnTo>
                  <a:pt x="0" y="0"/>
                </a:lnTo>
                <a:lnTo>
                  <a:pt x="0" y="54609"/>
                </a:lnTo>
                <a:close/>
              </a:path>
            </a:pathLst>
          </a:custGeom>
          <a:solidFill>
            <a:srgbClr val="5C6467"/>
          </a:solidFill>
        </p:spPr>
        <p:txBody>
          <a:bodyPr wrap="square" lIns="0" tIns="0" rIns="0" bIns="0" rtlCol="0"/>
          <a:lstStyle/>
          <a:p>
            <a:endParaRPr/>
          </a:p>
        </p:txBody>
      </p:sp>
      <p:sp>
        <p:nvSpPr>
          <p:cNvPr id="84" name="object 84"/>
          <p:cNvSpPr/>
          <p:nvPr/>
        </p:nvSpPr>
        <p:spPr>
          <a:xfrm>
            <a:off x="6115186" y="6742949"/>
            <a:ext cx="605790" cy="111125"/>
          </a:xfrm>
          <a:custGeom>
            <a:avLst/>
            <a:gdLst/>
            <a:ahLst/>
            <a:cxnLst/>
            <a:rect l="l" t="t" r="r" b="b"/>
            <a:pathLst>
              <a:path w="605790" h="111125">
                <a:moveTo>
                  <a:pt x="0" y="110756"/>
                </a:moveTo>
                <a:lnTo>
                  <a:pt x="55676" y="110756"/>
                </a:lnTo>
                <a:lnTo>
                  <a:pt x="55676" y="0"/>
                </a:lnTo>
                <a:lnTo>
                  <a:pt x="605526" y="0"/>
                </a:lnTo>
              </a:path>
            </a:pathLst>
          </a:custGeom>
          <a:ln w="7073">
            <a:solidFill>
              <a:srgbClr val="231F20"/>
            </a:solidFill>
          </a:ln>
        </p:spPr>
        <p:txBody>
          <a:bodyPr wrap="square" lIns="0" tIns="0" rIns="0" bIns="0" rtlCol="0"/>
          <a:lstStyle/>
          <a:p>
            <a:endParaRPr/>
          </a:p>
        </p:txBody>
      </p:sp>
      <p:sp>
        <p:nvSpPr>
          <p:cNvPr id="85" name="object 85"/>
          <p:cNvSpPr/>
          <p:nvPr/>
        </p:nvSpPr>
        <p:spPr>
          <a:xfrm>
            <a:off x="6115186" y="6522401"/>
            <a:ext cx="605790" cy="331470"/>
          </a:xfrm>
          <a:custGeom>
            <a:avLst/>
            <a:gdLst/>
            <a:ahLst/>
            <a:cxnLst/>
            <a:rect l="l" t="t" r="r" b="b"/>
            <a:pathLst>
              <a:path w="605790" h="331470">
                <a:moveTo>
                  <a:pt x="605526" y="166458"/>
                </a:moveTo>
                <a:lnTo>
                  <a:pt x="55054" y="166458"/>
                </a:lnTo>
                <a:lnTo>
                  <a:pt x="55054" y="0"/>
                </a:lnTo>
                <a:lnTo>
                  <a:pt x="0" y="0"/>
                </a:lnTo>
                <a:lnTo>
                  <a:pt x="0" y="331304"/>
                </a:lnTo>
              </a:path>
            </a:pathLst>
          </a:custGeom>
          <a:ln w="7073">
            <a:solidFill>
              <a:srgbClr val="231F20"/>
            </a:solidFill>
          </a:ln>
        </p:spPr>
        <p:txBody>
          <a:bodyPr wrap="square" lIns="0" tIns="0" rIns="0" bIns="0" rtlCol="0"/>
          <a:lstStyle/>
          <a:p>
            <a:endParaRPr/>
          </a:p>
        </p:txBody>
      </p:sp>
      <p:sp>
        <p:nvSpPr>
          <p:cNvPr id="86" name="object 86"/>
          <p:cNvSpPr/>
          <p:nvPr/>
        </p:nvSpPr>
        <p:spPr>
          <a:xfrm>
            <a:off x="6171556" y="7067651"/>
            <a:ext cx="0" cy="114300"/>
          </a:xfrm>
          <a:custGeom>
            <a:avLst/>
            <a:gdLst/>
            <a:ahLst/>
            <a:cxnLst/>
            <a:rect l="l" t="t" r="r" b="b"/>
            <a:pathLst>
              <a:path h="114300">
                <a:moveTo>
                  <a:pt x="0" y="0"/>
                </a:moveTo>
                <a:lnTo>
                  <a:pt x="0" y="114096"/>
                </a:lnTo>
              </a:path>
            </a:pathLst>
          </a:custGeom>
          <a:ln w="3175">
            <a:solidFill>
              <a:srgbClr val="5C6467"/>
            </a:solidFill>
          </a:ln>
        </p:spPr>
        <p:txBody>
          <a:bodyPr wrap="square" lIns="0" tIns="0" rIns="0" bIns="0" rtlCol="0"/>
          <a:lstStyle/>
          <a:p>
            <a:endParaRPr/>
          </a:p>
        </p:txBody>
      </p:sp>
      <p:sp>
        <p:nvSpPr>
          <p:cNvPr id="87" name="object 87"/>
          <p:cNvSpPr/>
          <p:nvPr/>
        </p:nvSpPr>
        <p:spPr>
          <a:xfrm>
            <a:off x="6115249" y="7067653"/>
            <a:ext cx="57150" cy="114300"/>
          </a:xfrm>
          <a:custGeom>
            <a:avLst/>
            <a:gdLst/>
            <a:ahLst/>
            <a:cxnLst/>
            <a:rect l="l" t="t" r="r" b="b"/>
            <a:pathLst>
              <a:path w="57150" h="114300">
                <a:moveTo>
                  <a:pt x="0" y="114096"/>
                </a:moveTo>
                <a:lnTo>
                  <a:pt x="56997" y="114096"/>
                </a:lnTo>
                <a:lnTo>
                  <a:pt x="56997" y="0"/>
                </a:lnTo>
                <a:lnTo>
                  <a:pt x="0" y="0"/>
                </a:lnTo>
                <a:lnTo>
                  <a:pt x="0" y="114096"/>
                </a:lnTo>
                <a:close/>
              </a:path>
            </a:pathLst>
          </a:custGeom>
          <a:ln w="7073">
            <a:solidFill>
              <a:srgbClr val="231F20"/>
            </a:solidFill>
          </a:ln>
        </p:spPr>
        <p:txBody>
          <a:bodyPr wrap="square" lIns="0" tIns="0" rIns="0" bIns="0" rtlCol="0"/>
          <a:lstStyle/>
          <a:p>
            <a:endParaRPr/>
          </a:p>
        </p:txBody>
      </p:sp>
      <p:sp>
        <p:nvSpPr>
          <p:cNvPr id="88" name="object 88"/>
          <p:cNvSpPr/>
          <p:nvPr/>
        </p:nvSpPr>
        <p:spPr>
          <a:xfrm>
            <a:off x="6143024" y="5730928"/>
            <a:ext cx="0" cy="1451610"/>
          </a:xfrm>
          <a:custGeom>
            <a:avLst/>
            <a:gdLst/>
            <a:ahLst/>
            <a:cxnLst/>
            <a:rect l="l" t="t" r="r" b="b"/>
            <a:pathLst>
              <a:path h="1451609">
                <a:moveTo>
                  <a:pt x="0" y="0"/>
                </a:moveTo>
                <a:lnTo>
                  <a:pt x="0" y="1451610"/>
                </a:lnTo>
              </a:path>
            </a:pathLst>
          </a:custGeom>
          <a:ln w="55676">
            <a:solidFill>
              <a:srgbClr val="5C6467"/>
            </a:solidFill>
          </a:ln>
        </p:spPr>
        <p:txBody>
          <a:bodyPr wrap="square" lIns="0" tIns="0" rIns="0" bIns="0" rtlCol="0"/>
          <a:lstStyle/>
          <a:p>
            <a:endParaRPr/>
          </a:p>
        </p:txBody>
      </p:sp>
      <p:sp>
        <p:nvSpPr>
          <p:cNvPr id="89" name="object 89"/>
          <p:cNvSpPr/>
          <p:nvPr/>
        </p:nvSpPr>
        <p:spPr>
          <a:xfrm>
            <a:off x="6115186" y="5703623"/>
            <a:ext cx="462915" cy="0"/>
          </a:xfrm>
          <a:custGeom>
            <a:avLst/>
            <a:gdLst/>
            <a:ahLst/>
            <a:cxnLst/>
            <a:rect l="l" t="t" r="r" b="b"/>
            <a:pathLst>
              <a:path w="462915">
                <a:moveTo>
                  <a:pt x="0" y="0"/>
                </a:moveTo>
                <a:lnTo>
                  <a:pt x="462563" y="0"/>
                </a:lnTo>
              </a:path>
            </a:pathLst>
          </a:custGeom>
          <a:ln w="54609">
            <a:solidFill>
              <a:srgbClr val="5C6467"/>
            </a:solidFill>
          </a:ln>
        </p:spPr>
        <p:txBody>
          <a:bodyPr wrap="square" lIns="0" tIns="0" rIns="0" bIns="0" rtlCol="0"/>
          <a:lstStyle/>
          <a:p>
            <a:endParaRPr/>
          </a:p>
        </p:txBody>
      </p:sp>
      <p:sp>
        <p:nvSpPr>
          <p:cNvPr id="90" name="object 90"/>
          <p:cNvSpPr/>
          <p:nvPr/>
        </p:nvSpPr>
        <p:spPr>
          <a:xfrm>
            <a:off x="6142713" y="5372788"/>
            <a:ext cx="0" cy="303530"/>
          </a:xfrm>
          <a:custGeom>
            <a:avLst/>
            <a:gdLst/>
            <a:ahLst/>
            <a:cxnLst/>
            <a:rect l="l" t="t" r="r" b="b"/>
            <a:pathLst>
              <a:path h="303529">
                <a:moveTo>
                  <a:pt x="0" y="0"/>
                </a:moveTo>
                <a:lnTo>
                  <a:pt x="0" y="303529"/>
                </a:lnTo>
              </a:path>
            </a:pathLst>
          </a:custGeom>
          <a:ln w="55054">
            <a:solidFill>
              <a:srgbClr val="5C6467"/>
            </a:solidFill>
          </a:ln>
        </p:spPr>
        <p:txBody>
          <a:bodyPr wrap="square" lIns="0" tIns="0" rIns="0" bIns="0" rtlCol="0"/>
          <a:lstStyle/>
          <a:p>
            <a:endParaRPr/>
          </a:p>
        </p:txBody>
      </p:sp>
      <p:sp>
        <p:nvSpPr>
          <p:cNvPr id="91" name="object 91"/>
          <p:cNvSpPr/>
          <p:nvPr/>
        </p:nvSpPr>
        <p:spPr>
          <a:xfrm>
            <a:off x="6115186" y="5730736"/>
            <a:ext cx="605790" cy="1452245"/>
          </a:xfrm>
          <a:custGeom>
            <a:avLst/>
            <a:gdLst/>
            <a:ahLst/>
            <a:cxnLst/>
            <a:rect l="l" t="t" r="r" b="b"/>
            <a:pathLst>
              <a:path w="605790" h="1452245">
                <a:moveTo>
                  <a:pt x="0" y="1451698"/>
                </a:moveTo>
                <a:lnTo>
                  <a:pt x="55676" y="1451698"/>
                </a:lnTo>
                <a:lnTo>
                  <a:pt x="55676" y="0"/>
                </a:lnTo>
                <a:lnTo>
                  <a:pt x="605526" y="0"/>
                </a:lnTo>
              </a:path>
            </a:pathLst>
          </a:custGeom>
          <a:ln w="7073">
            <a:solidFill>
              <a:srgbClr val="231F20"/>
            </a:solidFill>
          </a:ln>
        </p:spPr>
        <p:txBody>
          <a:bodyPr wrap="square" lIns="0" tIns="0" rIns="0" bIns="0" rtlCol="0"/>
          <a:lstStyle/>
          <a:p>
            <a:endParaRPr/>
          </a:p>
        </p:txBody>
      </p:sp>
      <p:sp>
        <p:nvSpPr>
          <p:cNvPr id="92" name="object 92"/>
          <p:cNvSpPr/>
          <p:nvPr/>
        </p:nvSpPr>
        <p:spPr>
          <a:xfrm>
            <a:off x="6170240" y="5372786"/>
            <a:ext cx="550545" cy="304165"/>
          </a:xfrm>
          <a:custGeom>
            <a:avLst/>
            <a:gdLst/>
            <a:ahLst/>
            <a:cxnLst/>
            <a:rect l="l" t="t" r="r" b="b"/>
            <a:pathLst>
              <a:path w="550545" h="304164">
                <a:moveTo>
                  <a:pt x="550472" y="303874"/>
                </a:moveTo>
                <a:lnTo>
                  <a:pt x="0" y="303874"/>
                </a:lnTo>
                <a:lnTo>
                  <a:pt x="0" y="0"/>
                </a:lnTo>
              </a:path>
            </a:pathLst>
          </a:custGeom>
          <a:ln w="7073">
            <a:solidFill>
              <a:srgbClr val="231F20"/>
            </a:solidFill>
          </a:ln>
        </p:spPr>
        <p:txBody>
          <a:bodyPr wrap="square" lIns="0" tIns="0" rIns="0" bIns="0" rtlCol="0"/>
          <a:lstStyle/>
          <a:p>
            <a:endParaRPr/>
          </a:p>
        </p:txBody>
      </p:sp>
      <p:sp>
        <p:nvSpPr>
          <p:cNvPr id="93" name="object 93"/>
          <p:cNvSpPr/>
          <p:nvPr/>
        </p:nvSpPr>
        <p:spPr>
          <a:xfrm>
            <a:off x="6115186" y="5372786"/>
            <a:ext cx="0" cy="1809750"/>
          </a:xfrm>
          <a:custGeom>
            <a:avLst/>
            <a:gdLst/>
            <a:ahLst/>
            <a:cxnLst/>
            <a:rect l="l" t="t" r="r" b="b"/>
            <a:pathLst>
              <a:path h="1809750">
                <a:moveTo>
                  <a:pt x="0" y="0"/>
                </a:moveTo>
                <a:lnTo>
                  <a:pt x="0" y="1809649"/>
                </a:lnTo>
              </a:path>
            </a:pathLst>
          </a:custGeom>
          <a:ln w="7073">
            <a:solidFill>
              <a:srgbClr val="231F20"/>
            </a:solidFill>
          </a:ln>
        </p:spPr>
        <p:txBody>
          <a:bodyPr wrap="square" lIns="0" tIns="0" rIns="0" bIns="0" rtlCol="0"/>
          <a:lstStyle/>
          <a:p>
            <a:endParaRPr/>
          </a:p>
        </p:txBody>
      </p:sp>
      <p:sp>
        <p:nvSpPr>
          <p:cNvPr id="94" name="object 94"/>
          <p:cNvSpPr/>
          <p:nvPr/>
        </p:nvSpPr>
        <p:spPr>
          <a:xfrm>
            <a:off x="2733400" y="6011379"/>
            <a:ext cx="1371362" cy="2088695"/>
          </a:xfrm>
          <a:prstGeom prst="rect">
            <a:avLst/>
          </a:prstGeom>
          <a:blipFill>
            <a:blip r:embed="rId4" cstate="print"/>
            <a:stretch>
              <a:fillRect/>
            </a:stretch>
          </a:blipFill>
        </p:spPr>
        <p:txBody>
          <a:bodyPr wrap="square" lIns="0" tIns="0" rIns="0" bIns="0" rtlCol="0"/>
          <a:lstStyle/>
          <a:p>
            <a:endParaRPr/>
          </a:p>
        </p:txBody>
      </p:sp>
      <p:sp>
        <p:nvSpPr>
          <p:cNvPr id="95" name="object 95"/>
          <p:cNvSpPr/>
          <p:nvPr/>
        </p:nvSpPr>
        <p:spPr>
          <a:xfrm>
            <a:off x="1264894" y="6316477"/>
            <a:ext cx="1164181" cy="1132708"/>
          </a:xfrm>
          <a:prstGeom prst="rect">
            <a:avLst/>
          </a:prstGeom>
          <a:blipFill>
            <a:blip r:embed="rId5" cstate="print"/>
            <a:stretch>
              <a:fillRect/>
            </a:stretch>
          </a:blipFill>
        </p:spPr>
        <p:txBody>
          <a:bodyPr wrap="square" lIns="0" tIns="0" rIns="0" bIns="0" rtlCol="0"/>
          <a:lstStyle/>
          <a:p>
            <a:endParaRPr/>
          </a:p>
        </p:txBody>
      </p:sp>
      <p:sp>
        <p:nvSpPr>
          <p:cNvPr id="96" name="object 96"/>
          <p:cNvSpPr/>
          <p:nvPr/>
        </p:nvSpPr>
        <p:spPr>
          <a:xfrm>
            <a:off x="4347897" y="6769700"/>
            <a:ext cx="78155" cy="212483"/>
          </a:xfrm>
          <a:prstGeom prst="rect">
            <a:avLst/>
          </a:prstGeom>
          <a:blipFill>
            <a:blip r:embed="rId6" cstate="print"/>
            <a:stretch>
              <a:fillRect/>
            </a:stretch>
          </a:blipFill>
        </p:spPr>
        <p:txBody>
          <a:bodyPr wrap="square" lIns="0" tIns="0" rIns="0" bIns="0" rtlCol="0"/>
          <a:lstStyle/>
          <a:p>
            <a:endParaRPr/>
          </a:p>
        </p:txBody>
      </p:sp>
      <p:sp>
        <p:nvSpPr>
          <p:cNvPr id="97" name="object 97"/>
          <p:cNvSpPr/>
          <p:nvPr/>
        </p:nvSpPr>
        <p:spPr>
          <a:xfrm>
            <a:off x="4491861" y="6749546"/>
            <a:ext cx="73037" cy="229247"/>
          </a:xfrm>
          <a:prstGeom prst="rect">
            <a:avLst/>
          </a:prstGeom>
          <a:blipFill>
            <a:blip r:embed="rId7" cstate="print"/>
            <a:stretch>
              <a:fillRect/>
            </a:stretch>
          </a:blipFill>
        </p:spPr>
        <p:txBody>
          <a:bodyPr wrap="square" lIns="0" tIns="0" rIns="0" bIns="0" rtlCol="0"/>
          <a:lstStyle/>
          <a:p>
            <a:endParaRPr/>
          </a:p>
        </p:txBody>
      </p:sp>
      <p:sp>
        <p:nvSpPr>
          <p:cNvPr id="98" name="object 98"/>
          <p:cNvSpPr/>
          <p:nvPr/>
        </p:nvSpPr>
        <p:spPr>
          <a:xfrm>
            <a:off x="5046896" y="6746220"/>
            <a:ext cx="212718" cy="218859"/>
          </a:xfrm>
          <a:prstGeom prst="rect">
            <a:avLst/>
          </a:prstGeom>
          <a:blipFill>
            <a:blip r:embed="rId8" cstate="print"/>
            <a:stretch>
              <a:fillRect/>
            </a:stretch>
          </a:blipFill>
        </p:spPr>
        <p:txBody>
          <a:bodyPr wrap="square" lIns="0" tIns="0" rIns="0" bIns="0" rtlCol="0"/>
          <a:lstStyle/>
          <a:p>
            <a:endParaRPr/>
          </a:p>
        </p:txBody>
      </p:sp>
      <p:sp>
        <p:nvSpPr>
          <p:cNvPr id="99" name="object 99"/>
          <p:cNvSpPr/>
          <p:nvPr/>
        </p:nvSpPr>
        <p:spPr>
          <a:xfrm>
            <a:off x="4773856" y="6734775"/>
            <a:ext cx="248536" cy="229882"/>
          </a:xfrm>
          <a:prstGeom prst="rect">
            <a:avLst/>
          </a:prstGeom>
          <a:blipFill>
            <a:blip r:embed="rId9" cstate="print"/>
            <a:stretch>
              <a:fillRect/>
            </a:stretch>
          </a:blipFill>
        </p:spPr>
        <p:txBody>
          <a:bodyPr wrap="square" lIns="0" tIns="0" rIns="0" bIns="0" rtlCol="0"/>
          <a:lstStyle/>
          <a:p>
            <a:endParaRPr/>
          </a:p>
        </p:txBody>
      </p:sp>
      <p:sp>
        <p:nvSpPr>
          <p:cNvPr id="100" name="object 100"/>
          <p:cNvSpPr/>
          <p:nvPr/>
        </p:nvSpPr>
        <p:spPr>
          <a:xfrm>
            <a:off x="2500998" y="6879952"/>
            <a:ext cx="137133" cy="248038"/>
          </a:xfrm>
          <a:prstGeom prst="rect">
            <a:avLst/>
          </a:prstGeom>
          <a:blipFill>
            <a:blip r:embed="rId10" cstate="print"/>
            <a:stretch>
              <a:fillRect/>
            </a:stretch>
          </a:blipFill>
        </p:spPr>
        <p:txBody>
          <a:bodyPr wrap="square" lIns="0" tIns="0" rIns="0" bIns="0" rtlCol="0"/>
          <a:lstStyle/>
          <a:p>
            <a:endParaRPr/>
          </a:p>
        </p:txBody>
      </p:sp>
      <p:sp>
        <p:nvSpPr>
          <p:cNvPr id="101" name="object 101"/>
          <p:cNvSpPr/>
          <p:nvPr/>
        </p:nvSpPr>
        <p:spPr>
          <a:xfrm>
            <a:off x="4680925" y="6970063"/>
            <a:ext cx="0" cy="1142365"/>
          </a:xfrm>
          <a:custGeom>
            <a:avLst/>
            <a:gdLst/>
            <a:ahLst/>
            <a:cxnLst/>
            <a:rect l="l" t="t" r="r" b="b"/>
            <a:pathLst>
              <a:path h="1142365">
                <a:moveTo>
                  <a:pt x="0" y="0"/>
                </a:moveTo>
                <a:lnTo>
                  <a:pt x="0" y="1142199"/>
                </a:lnTo>
              </a:path>
            </a:pathLst>
          </a:custGeom>
          <a:ln w="9436">
            <a:solidFill>
              <a:srgbClr val="FFFFFF"/>
            </a:solidFill>
          </a:ln>
        </p:spPr>
        <p:txBody>
          <a:bodyPr wrap="square" lIns="0" tIns="0" rIns="0" bIns="0" rtlCol="0"/>
          <a:lstStyle/>
          <a:p>
            <a:endParaRPr/>
          </a:p>
        </p:txBody>
      </p:sp>
      <p:sp>
        <p:nvSpPr>
          <p:cNvPr id="102" name="object 102"/>
          <p:cNvSpPr/>
          <p:nvPr/>
        </p:nvSpPr>
        <p:spPr>
          <a:xfrm>
            <a:off x="2923433" y="7145697"/>
            <a:ext cx="3175" cy="965200"/>
          </a:xfrm>
          <a:custGeom>
            <a:avLst/>
            <a:gdLst/>
            <a:ahLst/>
            <a:cxnLst/>
            <a:rect l="l" t="t" r="r" b="b"/>
            <a:pathLst>
              <a:path w="3175" h="965200">
                <a:moveTo>
                  <a:pt x="0" y="0"/>
                </a:moveTo>
                <a:lnTo>
                  <a:pt x="2590" y="964666"/>
                </a:lnTo>
              </a:path>
            </a:pathLst>
          </a:custGeom>
          <a:ln w="9436">
            <a:solidFill>
              <a:srgbClr val="FFFFFF"/>
            </a:solidFill>
            <a:prstDash val="lgDashDot"/>
          </a:ln>
        </p:spPr>
        <p:txBody>
          <a:bodyPr wrap="square" lIns="0" tIns="0" rIns="0" bIns="0" rtlCol="0"/>
          <a:lstStyle/>
          <a:p>
            <a:endParaRPr/>
          </a:p>
        </p:txBody>
      </p:sp>
      <p:sp>
        <p:nvSpPr>
          <p:cNvPr id="103" name="object 103"/>
          <p:cNvSpPr/>
          <p:nvPr/>
        </p:nvSpPr>
        <p:spPr>
          <a:xfrm>
            <a:off x="5295609" y="6989967"/>
            <a:ext cx="3175" cy="1122680"/>
          </a:xfrm>
          <a:custGeom>
            <a:avLst/>
            <a:gdLst/>
            <a:ahLst/>
            <a:cxnLst/>
            <a:rect l="l" t="t" r="r" b="b"/>
            <a:pathLst>
              <a:path w="3175" h="1122679">
                <a:moveTo>
                  <a:pt x="0" y="0"/>
                </a:moveTo>
                <a:lnTo>
                  <a:pt x="2590" y="1122298"/>
                </a:lnTo>
              </a:path>
            </a:pathLst>
          </a:custGeom>
          <a:ln w="9436">
            <a:solidFill>
              <a:srgbClr val="FFFFFF"/>
            </a:solidFill>
            <a:prstDash val="sysDash"/>
          </a:ln>
        </p:spPr>
        <p:txBody>
          <a:bodyPr wrap="square" lIns="0" tIns="0" rIns="0" bIns="0" rtlCol="0"/>
          <a:lstStyle/>
          <a:p>
            <a:endParaRPr/>
          </a:p>
        </p:txBody>
      </p:sp>
      <p:sp>
        <p:nvSpPr>
          <p:cNvPr id="104" name="object 104"/>
          <p:cNvSpPr/>
          <p:nvPr/>
        </p:nvSpPr>
        <p:spPr>
          <a:xfrm>
            <a:off x="3257283" y="7158996"/>
            <a:ext cx="3175" cy="953769"/>
          </a:xfrm>
          <a:custGeom>
            <a:avLst/>
            <a:gdLst/>
            <a:ahLst/>
            <a:cxnLst/>
            <a:rect l="l" t="t" r="r" b="b"/>
            <a:pathLst>
              <a:path w="3175" h="953770">
                <a:moveTo>
                  <a:pt x="0" y="0"/>
                </a:moveTo>
                <a:lnTo>
                  <a:pt x="2590" y="953274"/>
                </a:lnTo>
              </a:path>
            </a:pathLst>
          </a:custGeom>
          <a:ln w="9436">
            <a:solidFill>
              <a:srgbClr val="FFFFFF"/>
            </a:solidFill>
            <a:prstDash val="sysDash"/>
          </a:ln>
        </p:spPr>
        <p:txBody>
          <a:bodyPr wrap="square" lIns="0" tIns="0" rIns="0" bIns="0" rtlCol="0"/>
          <a:lstStyle/>
          <a:p>
            <a:endParaRPr/>
          </a:p>
        </p:txBody>
      </p:sp>
      <p:sp>
        <p:nvSpPr>
          <p:cNvPr id="105" name="object 105"/>
          <p:cNvSpPr/>
          <p:nvPr/>
        </p:nvSpPr>
        <p:spPr>
          <a:xfrm>
            <a:off x="5651232" y="6964778"/>
            <a:ext cx="3175" cy="1128395"/>
          </a:xfrm>
          <a:custGeom>
            <a:avLst/>
            <a:gdLst/>
            <a:ahLst/>
            <a:cxnLst/>
            <a:rect l="l" t="t" r="r" b="b"/>
            <a:pathLst>
              <a:path w="3175" h="1128395">
                <a:moveTo>
                  <a:pt x="0" y="0"/>
                </a:moveTo>
                <a:lnTo>
                  <a:pt x="2590" y="1128217"/>
                </a:lnTo>
              </a:path>
            </a:pathLst>
          </a:custGeom>
          <a:ln w="9436">
            <a:solidFill>
              <a:srgbClr val="FFFFFF"/>
            </a:solidFill>
            <a:prstDash val="lgDashDot"/>
          </a:ln>
        </p:spPr>
        <p:txBody>
          <a:bodyPr wrap="square" lIns="0" tIns="0" rIns="0" bIns="0" rtlCol="0"/>
          <a:lstStyle/>
          <a:p>
            <a:endParaRPr/>
          </a:p>
        </p:txBody>
      </p:sp>
      <p:sp>
        <p:nvSpPr>
          <p:cNvPr id="106" name="object 106"/>
          <p:cNvSpPr/>
          <p:nvPr/>
        </p:nvSpPr>
        <p:spPr>
          <a:xfrm>
            <a:off x="6115208" y="6978370"/>
            <a:ext cx="0" cy="1134110"/>
          </a:xfrm>
          <a:custGeom>
            <a:avLst/>
            <a:gdLst/>
            <a:ahLst/>
            <a:cxnLst/>
            <a:rect l="l" t="t" r="r" b="b"/>
            <a:pathLst>
              <a:path h="1134109">
                <a:moveTo>
                  <a:pt x="0" y="0"/>
                </a:moveTo>
                <a:lnTo>
                  <a:pt x="0" y="1134097"/>
                </a:lnTo>
              </a:path>
            </a:pathLst>
          </a:custGeom>
          <a:ln w="3175">
            <a:solidFill>
              <a:srgbClr val="FFFFFF"/>
            </a:solidFill>
          </a:ln>
        </p:spPr>
        <p:txBody>
          <a:bodyPr wrap="square" lIns="0" tIns="0" rIns="0" bIns="0" rtlCol="0"/>
          <a:lstStyle/>
          <a:p>
            <a:endParaRPr/>
          </a:p>
        </p:txBody>
      </p:sp>
      <p:sp>
        <p:nvSpPr>
          <p:cNvPr id="107" name="object 107"/>
          <p:cNvSpPr/>
          <p:nvPr/>
        </p:nvSpPr>
        <p:spPr>
          <a:xfrm>
            <a:off x="1266444" y="6976879"/>
            <a:ext cx="2475865" cy="161925"/>
          </a:xfrm>
          <a:custGeom>
            <a:avLst/>
            <a:gdLst/>
            <a:ahLst/>
            <a:cxnLst/>
            <a:rect l="l" t="t" r="r" b="b"/>
            <a:pathLst>
              <a:path w="2475865" h="161925">
                <a:moveTo>
                  <a:pt x="2475574" y="4457"/>
                </a:moveTo>
                <a:lnTo>
                  <a:pt x="1278141" y="0"/>
                </a:lnTo>
                <a:lnTo>
                  <a:pt x="927355" y="114528"/>
                </a:lnTo>
                <a:lnTo>
                  <a:pt x="372631" y="128968"/>
                </a:lnTo>
                <a:lnTo>
                  <a:pt x="0" y="161668"/>
                </a:lnTo>
              </a:path>
            </a:pathLst>
          </a:custGeom>
          <a:ln w="4724">
            <a:solidFill>
              <a:srgbClr val="231F20"/>
            </a:solidFill>
            <a:prstDash val="sysDash"/>
          </a:ln>
        </p:spPr>
        <p:txBody>
          <a:bodyPr wrap="square" lIns="0" tIns="0" rIns="0" bIns="0" rtlCol="0"/>
          <a:lstStyle/>
          <a:p>
            <a:endParaRPr/>
          </a:p>
        </p:txBody>
      </p:sp>
      <p:sp>
        <p:nvSpPr>
          <p:cNvPr id="108" name="object 108"/>
          <p:cNvSpPr txBox="1"/>
          <p:nvPr/>
        </p:nvSpPr>
        <p:spPr>
          <a:xfrm>
            <a:off x="3404818" y="6800352"/>
            <a:ext cx="192405" cy="102235"/>
          </a:xfrm>
          <a:prstGeom prst="rect">
            <a:avLst/>
          </a:prstGeom>
        </p:spPr>
        <p:txBody>
          <a:bodyPr vert="horz" wrap="square" lIns="0" tIns="12700" rIns="0" bIns="0" rtlCol="0">
            <a:spAutoFit/>
          </a:bodyPr>
          <a:lstStyle/>
          <a:p>
            <a:pPr marL="12700">
              <a:lnSpc>
                <a:spcPct val="100000"/>
              </a:lnSpc>
              <a:spcBef>
                <a:spcPts val="100"/>
              </a:spcBef>
            </a:pPr>
            <a:r>
              <a:rPr sz="500" b="1" spc="-15" dirty="0">
                <a:solidFill>
                  <a:srgbClr val="231F20"/>
                </a:solidFill>
                <a:latin typeface="Arial"/>
                <a:cs typeface="Arial"/>
              </a:rPr>
              <a:t>497.0’</a:t>
            </a:r>
            <a:endParaRPr sz="500">
              <a:latin typeface="Arial"/>
              <a:cs typeface="Arial"/>
            </a:endParaRPr>
          </a:p>
        </p:txBody>
      </p:sp>
      <p:sp>
        <p:nvSpPr>
          <p:cNvPr id="109" name="object 109"/>
          <p:cNvSpPr/>
          <p:nvPr/>
        </p:nvSpPr>
        <p:spPr>
          <a:xfrm>
            <a:off x="3376548" y="6880571"/>
            <a:ext cx="211664" cy="96725"/>
          </a:xfrm>
          <a:prstGeom prst="rect">
            <a:avLst/>
          </a:prstGeom>
          <a:blipFill>
            <a:blip r:embed="rId11" cstate="print"/>
            <a:stretch>
              <a:fillRect/>
            </a:stretch>
          </a:blipFill>
        </p:spPr>
        <p:txBody>
          <a:bodyPr wrap="square" lIns="0" tIns="0" rIns="0" bIns="0" rtlCol="0"/>
          <a:lstStyle/>
          <a:p>
            <a:endParaRPr/>
          </a:p>
        </p:txBody>
      </p:sp>
      <p:sp>
        <p:nvSpPr>
          <p:cNvPr id="110" name="object 110"/>
          <p:cNvSpPr/>
          <p:nvPr/>
        </p:nvSpPr>
        <p:spPr>
          <a:xfrm>
            <a:off x="5472770" y="6875854"/>
            <a:ext cx="331470" cy="84455"/>
          </a:xfrm>
          <a:custGeom>
            <a:avLst/>
            <a:gdLst/>
            <a:ahLst/>
            <a:cxnLst/>
            <a:rect l="l" t="t" r="r" b="b"/>
            <a:pathLst>
              <a:path w="331470" h="84454">
                <a:moveTo>
                  <a:pt x="331063" y="0"/>
                </a:moveTo>
                <a:lnTo>
                  <a:pt x="0" y="0"/>
                </a:lnTo>
                <a:lnTo>
                  <a:pt x="0" y="83832"/>
                </a:lnTo>
              </a:path>
            </a:pathLst>
          </a:custGeom>
          <a:ln w="9436">
            <a:solidFill>
              <a:srgbClr val="231F20"/>
            </a:solidFill>
          </a:ln>
        </p:spPr>
        <p:txBody>
          <a:bodyPr wrap="square" lIns="0" tIns="0" rIns="0" bIns="0" rtlCol="0"/>
          <a:lstStyle/>
          <a:p>
            <a:endParaRPr/>
          </a:p>
        </p:txBody>
      </p:sp>
      <p:sp>
        <p:nvSpPr>
          <p:cNvPr id="111" name="object 111"/>
          <p:cNvSpPr/>
          <p:nvPr/>
        </p:nvSpPr>
        <p:spPr>
          <a:xfrm>
            <a:off x="5441908" y="6929519"/>
            <a:ext cx="62230" cy="38735"/>
          </a:xfrm>
          <a:custGeom>
            <a:avLst/>
            <a:gdLst/>
            <a:ahLst/>
            <a:cxnLst/>
            <a:rect l="l" t="t" r="r" b="b"/>
            <a:pathLst>
              <a:path w="62229" h="38734">
                <a:moveTo>
                  <a:pt x="5524" y="0"/>
                </a:moveTo>
                <a:lnTo>
                  <a:pt x="0" y="5143"/>
                </a:lnTo>
                <a:lnTo>
                  <a:pt x="30861" y="38341"/>
                </a:lnTo>
                <a:lnTo>
                  <a:pt x="41176" y="27254"/>
                </a:lnTo>
                <a:lnTo>
                  <a:pt x="30861" y="27254"/>
                </a:lnTo>
                <a:lnTo>
                  <a:pt x="5524" y="0"/>
                </a:lnTo>
                <a:close/>
              </a:path>
              <a:path w="62229" h="38734">
                <a:moveTo>
                  <a:pt x="56210" y="0"/>
                </a:moveTo>
                <a:lnTo>
                  <a:pt x="30861" y="27254"/>
                </a:lnTo>
                <a:lnTo>
                  <a:pt x="41176" y="27254"/>
                </a:lnTo>
                <a:lnTo>
                  <a:pt x="61747" y="5143"/>
                </a:lnTo>
                <a:lnTo>
                  <a:pt x="56210" y="0"/>
                </a:lnTo>
                <a:close/>
              </a:path>
            </a:pathLst>
          </a:custGeom>
          <a:solidFill>
            <a:srgbClr val="231F20"/>
          </a:solidFill>
        </p:spPr>
        <p:txBody>
          <a:bodyPr wrap="square" lIns="0" tIns="0" rIns="0" bIns="0" rtlCol="0"/>
          <a:lstStyle/>
          <a:p>
            <a:endParaRPr/>
          </a:p>
        </p:txBody>
      </p:sp>
      <p:sp>
        <p:nvSpPr>
          <p:cNvPr id="112" name="object 112"/>
          <p:cNvSpPr/>
          <p:nvPr/>
        </p:nvSpPr>
        <p:spPr>
          <a:xfrm>
            <a:off x="1397302" y="6931494"/>
            <a:ext cx="4446905" cy="481330"/>
          </a:xfrm>
          <a:custGeom>
            <a:avLst/>
            <a:gdLst/>
            <a:ahLst/>
            <a:cxnLst/>
            <a:rect l="l" t="t" r="r" b="b"/>
            <a:pathLst>
              <a:path w="4446905" h="481329">
                <a:moveTo>
                  <a:pt x="0" y="480961"/>
                </a:moveTo>
                <a:lnTo>
                  <a:pt x="657631" y="189763"/>
                </a:lnTo>
                <a:lnTo>
                  <a:pt x="2006930" y="189763"/>
                </a:lnTo>
                <a:lnTo>
                  <a:pt x="2501201" y="39319"/>
                </a:lnTo>
                <a:lnTo>
                  <a:pt x="2503093" y="0"/>
                </a:lnTo>
                <a:lnTo>
                  <a:pt x="2551049" y="0"/>
                </a:lnTo>
                <a:lnTo>
                  <a:pt x="2549855" y="64350"/>
                </a:lnTo>
                <a:lnTo>
                  <a:pt x="3285845" y="56083"/>
                </a:lnTo>
                <a:lnTo>
                  <a:pt x="3288195" y="45161"/>
                </a:lnTo>
                <a:lnTo>
                  <a:pt x="4446828" y="38798"/>
                </a:lnTo>
              </a:path>
            </a:pathLst>
          </a:custGeom>
          <a:ln w="18872">
            <a:solidFill>
              <a:srgbClr val="231F20"/>
            </a:solidFill>
          </a:ln>
        </p:spPr>
        <p:txBody>
          <a:bodyPr wrap="square" lIns="0" tIns="0" rIns="0" bIns="0" rtlCol="0"/>
          <a:lstStyle/>
          <a:p>
            <a:endParaRPr/>
          </a:p>
        </p:txBody>
      </p:sp>
      <p:sp>
        <p:nvSpPr>
          <p:cNvPr id="113" name="object 113"/>
          <p:cNvSpPr/>
          <p:nvPr/>
        </p:nvSpPr>
        <p:spPr>
          <a:xfrm>
            <a:off x="5912524" y="6969498"/>
            <a:ext cx="689610" cy="213995"/>
          </a:xfrm>
          <a:custGeom>
            <a:avLst/>
            <a:gdLst/>
            <a:ahLst/>
            <a:cxnLst/>
            <a:rect l="l" t="t" r="r" b="b"/>
            <a:pathLst>
              <a:path w="689609" h="213995">
                <a:moveTo>
                  <a:pt x="0" y="0"/>
                </a:moveTo>
                <a:lnTo>
                  <a:pt x="199732" y="0"/>
                </a:lnTo>
                <a:lnTo>
                  <a:pt x="198945" y="213080"/>
                </a:lnTo>
                <a:lnTo>
                  <a:pt x="689597" y="213880"/>
                </a:lnTo>
              </a:path>
            </a:pathLst>
          </a:custGeom>
          <a:ln w="18872">
            <a:solidFill>
              <a:srgbClr val="231F20"/>
            </a:solidFill>
          </a:ln>
        </p:spPr>
        <p:txBody>
          <a:bodyPr wrap="square" lIns="0" tIns="0" rIns="0" bIns="0" rtlCol="0"/>
          <a:lstStyle/>
          <a:p>
            <a:endParaRPr/>
          </a:p>
        </p:txBody>
      </p:sp>
      <p:sp>
        <p:nvSpPr>
          <p:cNvPr id="114" name="object 114"/>
          <p:cNvSpPr/>
          <p:nvPr/>
        </p:nvSpPr>
        <p:spPr>
          <a:xfrm>
            <a:off x="1409966" y="8112467"/>
            <a:ext cx="5168265" cy="1301115"/>
          </a:xfrm>
          <a:custGeom>
            <a:avLst/>
            <a:gdLst/>
            <a:ahLst/>
            <a:cxnLst/>
            <a:rect l="l" t="t" r="r" b="b"/>
            <a:pathLst>
              <a:path w="5168265" h="1301115">
                <a:moveTo>
                  <a:pt x="0" y="1300568"/>
                </a:moveTo>
                <a:lnTo>
                  <a:pt x="5167782" y="1300568"/>
                </a:lnTo>
                <a:lnTo>
                  <a:pt x="5167782" y="0"/>
                </a:lnTo>
                <a:lnTo>
                  <a:pt x="0" y="0"/>
                </a:lnTo>
                <a:lnTo>
                  <a:pt x="0" y="1300568"/>
                </a:lnTo>
                <a:close/>
              </a:path>
            </a:pathLst>
          </a:custGeom>
          <a:solidFill>
            <a:srgbClr val="FFFFFF"/>
          </a:solidFill>
        </p:spPr>
        <p:txBody>
          <a:bodyPr wrap="square" lIns="0" tIns="0" rIns="0" bIns="0" rtlCol="0"/>
          <a:lstStyle/>
          <a:p>
            <a:endParaRPr/>
          </a:p>
        </p:txBody>
      </p:sp>
      <p:sp>
        <p:nvSpPr>
          <p:cNvPr id="115" name="object 115"/>
          <p:cNvSpPr/>
          <p:nvPr/>
        </p:nvSpPr>
        <p:spPr>
          <a:xfrm>
            <a:off x="1266444" y="5372785"/>
            <a:ext cx="144145" cy="4040504"/>
          </a:xfrm>
          <a:custGeom>
            <a:avLst/>
            <a:gdLst/>
            <a:ahLst/>
            <a:cxnLst/>
            <a:rect l="l" t="t" r="r" b="b"/>
            <a:pathLst>
              <a:path w="144144" h="4040504">
                <a:moveTo>
                  <a:pt x="0" y="4040251"/>
                </a:moveTo>
                <a:lnTo>
                  <a:pt x="143522" y="4040251"/>
                </a:lnTo>
                <a:lnTo>
                  <a:pt x="143522" y="0"/>
                </a:lnTo>
                <a:lnTo>
                  <a:pt x="0" y="0"/>
                </a:lnTo>
                <a:lnTo>
                  <a:pt x="0" y="4040251"/>
                </a:lnTo>
                <a:close/>
              </a:path>
            </a:pathLst>
          </a:custGeom>
          <a:solidFill>
            <a:srgbClr val="FFFFFF"/>
          </a:solidFill>
        </p:spPr>
        <p:txBody>
          <a:bodyPr wrap="square" lIns="0" tIns="0" rIns="0" bIns="0" rtlCol="0"/>
          <a:lstStyle/>
          <a:p>
            <a:endParaRPr/>
          </a:p>
        </p:txBody>
      </p:sp>
      <p:sp>
        <p:nvSpPr>
          <p:cNvPr id="116" name="object 116"/>
          <p:cNvSpPr/>
          <p:nvPr/>
        </p:nvSpPr>
        <p:spPr>
          <a:xfrm>
            <a:off x="6577748" y="5372785"/>
            <a:ext cx="143510" cy="4040504"/>
          </a:xfrm>
          <a:custGeom>
            <a:avLst/>
            <a:gdLst/>
            <a:ahLst/>
            <a:cxnLst/>
            <a:rect l="l" t="t" r="r" b="b"/>
            <a:pathLst>
              <a:path w="143509" h="4040504">
                <a:moveTo>
                  <a:pt x="0" y="4040251"/>
                </a:moveTo>
                <a:lnTo>
                  <a:pt x="142976" y="4040251"/>
                </a:lnTo>
                <a:lnTo>
                  <a:pt x="142976" y="0"/>
                </a:lnTo>
                <a:lnTo>
                  <a:pt x="0" y="0"/>
                </a:lnTo>
                <a:lnTo>
                  <a:pt x="0" y="4040251"/>
                </a:lnTo>
                <a:close/>
              </a:path>
            </a:pathLst>
          </a:custGeom>
          <a:solidFill>
            <a:srgbClr val="FFFFFF"/>
          </a:solidFill>
        </p:spPr>
        <p:txBody>
          <a:bodyPr wrap="square" lIns="0" tIns="0" rIns="0" bIns="0" rtlCol="0"/>
          <a:lstStyle/>
          <a:p>
            <a:endParaRPr/>
          </a:p>
        </p:txBody>
      </p:sp>
      <p:sp>
        <p:nvSpPr>
          <p:cNvPr id="117" name="object 117"/>
          <p:cNvSpPr/>
          <p:nvPr/>
        </p:nvSpPr>
        <p:spPr>
          <a:xfrm>
            <a:off x="1266444" y="5381993"/>
            <a:ext cx="5454650" cy="0"/>
          </a:xfrm>
          <a:custGeom>
            <a:avLst/>
            <a:gdLst/>
            <a:ahLst/>
            <a:cxnLst/>
            <a:rect l="l" t="t" r="r" b="b"/>
            <a:pathLst>
              <a:path w="5454650">
                <a:moveTo>
                  <a:pt x="0" y="0"/>
                </a:moveTo>
                <a:lnTo>
                  <a:pt x="5454269" y="0"/>
                </a:lnTo>
              </a:path>
            </a:pathLst>
          </a:custGeom>
          <a:ln w="18414">
            <a:solidFill>
              <a:srgbClr val="FFFFFF"/>
            </a:solidFill>
          </a:ln>
        </p:spPr>
        <p:txBody>
          <a:bodyPr wrap="square" lIns="0" tIns="0" rIns="0" bIns="0" rtlCol="0"/>
          <a:lstStyle/>
          <a:p>
            <a:endParaRPr/>
          </a:p>
        </p:txBody>
      </p:sp>
      <p:sp>
        <p:nvSpPr>
          <p:cNvPr id="118" name="object 118"/>
          <p:cNvSpPr/>
          <p:nvPr/>
        </p:nvSpPr>
        <p:spPr>
          <a:xfrm>
            <a:off x="3946033" y="8125483"/>
            <a:ext cx="0" cy="223520"/>
          </a:xfrm>
          <a:custGeom>
            <a:avLst/>
            <a:gdLst/>
            <a:ahLst/>
            <a:cxnLst/>
            <a:rect l="l" t="t" r="r" b="b"/>
            <a:pathLst>
              <a:path h="223520">
                <a:moveTo>
                  <a:pt x="0" y="0"/>
                </a:moveTo>
                <a:lnTo>
                  <a:pt x="0" y="223164"/>
                </a:lnTo>
              </a:path>
            </a:pathLst>
          </a:custGeom>
          <a:ln w="3175">
            <a:solidFill>
              <a:srgbClr val="231F20"/>
            </a:solidFill>
          </a:ln>
        </p:spPr>
        <p:txBody>
          <a:bodyPr wrap="square" lIns="0" tIns="0" rIns="0" bIns="0" rtlCol="0"/>
          <a:lstStyle/>
          <a:p>
            <a:endParaRPr/>
          </a:p>
        </p:txBody>
      </p:sp>
      <p:sp>
        <p:nvSpPr>
          <p:cNvPr id="119" name="object 119"/>
          <p:cNvSpPr/>
          <p:nvPr/>
        </p:nvSpPr>
        <p:spPr>
          <a:xfrm>
            <a:off x="1403889" y="8258186"/>
            <a:ext cx="4316095" cy="0"/>
          </a:xfrm>
          <a:custGeom>
            <a:avLst/>
            <a:gdLst/>
            <a:ahLst/>
            <a:cxnLst/>
            <a:rect l="l" t="t" r="r" b="b"/>
            <a:pathLst>
              <a:path w="4316095">
                <a:moveTo>
                  <a:pt x="0" y="0"/>
                </a:moveTo>
                <a:lnTo>
                  <a:pt x="4315802" y="0"/>
                </a:lnTo>
              </a:path>
            </a:pathLst>
          </a:custGeom>
          <a:ln w="3175">
            <a:solidFill>
              <a:srgbClr val="231F20"/>
            </a:solidFill>
          </a:ln>
        </p:spPr>
        <p:txBody>
          <a:bodyPr wrap="square" lIns="0" tIns="0" rIns="0" bIns="0" rtlCol="0"/>
          <a:lstStyle/>
          <a:p>
            <a:endParaRPr/>
          </a:p>
        </p:txBody>
      </p:sp>
      <p:sp>
        <p:nvSpPr>
          <p:cNvPr id="120" name="object 120"/>
          <p:cNvSpPr/>
          <p:nvPr/>
        </p:nvSpPr>
        <p:spPr>
          <a:xfrm>
            <a:off x="1413499" y="8258188"/>
            <a:ext cx="4306570" cy="0"/>
          </a:xfrm>
          <a:custGeom>
            <a:avLst/>
            <a:gdLst/>
            <a:ahLst/>
            <a:cxnLst/>
            <a:rect l="l" t="t" r="r" b="b"/>
            <a:pathLst>
              <a:path w="4306570">
                <a:moveTo>
                  <a:pt x="0" y="0"/>
                </a:moveTo>
                <a:lnTo>
                  <a:pt x="4306201" y="0"/>
                </a:lnTo>
              </a:path>
            </a:pathLst>
          </a:custGeom>
          <a:ln w="3175">
            <a:solidFill>
              <a:srgbClr val="231F20"/>
            </a:solidFill>
          </a:ln>
        </p:spPr>
        <p:txBody>
          <a:bodyPr wrap="square" lIns="0" tIns="0" rIns="0" bIns="0" rtlCol="0"/>
          <a:lstStyle/>
          <a:p>
            <a:endParaRPr/>
          </a:p>
        </p:txBody>
      </p:sp>
      <p:sp>
        <p:nvSpPr>
          <p:cNvPr id="121" name="object 121"/>
          <p:cNvSpPr/>
          <p:nvPr/>
        </p:nvSpPr>
        <p:spPr>
          <a:xfrm>
            <a:off x="1403883" y="8221930"/>
            <a:ext cx="45085" cy="73025"/>
          </a:xfrm>
          <a:custGeom>
            <a:avLst/>
            <a:gdLst/>
            <a:ahLst/>
            <a:cxnLst/>
            <a:rect l="l" t="t" r="r" b="b"/>
            <a:pathLst>
              <a:path w="45084" h="73025">
                <a:moveTo>
                  <a:pt x="39001" y="0"/>
                </a:moveTo>
                <a:lnTo>
                  <a:pt x="0" y="36258"/>
                </a:lnTo>
                <a:lnTo>
                  <a:pt x="39001" y="72529"/>
                </a:lnTo>
                <a:lnTo>
                  <a:pt x="45046" y="66040"/>
                </a:lnTo>
                <a:lnTo>
                  <a:pt x="13017" y="36258"/>
                </a:lnTo>
                <a:lnTo>
                  <a:pt x="45046" y="6489"/>
                </a:lnTo>
                <a:lnTo>
                  <a:pt x="39001" y="0"/>
                </a:lnTo>
                <a:close/>
              </a:path>
            </a:pathLst>
          </a:custGeom>
          <a:solidFill>
            <a:srgbClr val="231F20"/>
          </a:solidFill>
        </p:spPr>
        <p:txBody>
          <a:bodyPr wrap="square" lIns="0" tIns="0" rIns="0" bIns="0" rtlCol="0"/>
          <a:lstStyle/>
          <a:p>
            <a:endParaRPr/>
          </a:p>
        </p:txBody>
      </p:sp>
      <p:sp>
        <p:nvSpPr>
          <p:cNvPr id="122" name="object 122"/>
          <p:cNvSpPr txBox="1"/>
          <p:nvPr/>
        </p:nvSpPr>
        <p:spPr>
          <a:xfrm>
            <a:off x="2361824" y="7113367"/>
            <a:ext cx="456565" cy="102235"/>
          </a:xfrm>
          <a:prstGeom prst="rect">
            <a:avLst/>
          </a:prstGeom>
        </p:spPr>
        <p:txBody>
          <a:bodyPr vert="horz" wrap="square" lIns="0" tIns="12700" rIns="0" bIns="0" rtlCol="0">
            <a:spAutoFit/>
          </a:bodyPr>
          <a:lstStyle/>
          <a:p>
            <a:pPr marL="12700">
              <a:lnSpc>
                <a:spcPct val="100000"/>
              </a:lnSpc>
              <a:spcBef>
                <a:spcPts val="100"/>
              </a:spcBef>
            </a:pPr>
            <a:r>
              <a:rPr sz="500" b="1" spc="-20" dirty="0">
                <a:solidFill>
                  <a:srgbClr val="FFFFFF"/>
                </a:solidFill>
                <a:latin typeface="Arial"/>
                <a:cs typeface="Arial"/>
              </a:rPr>
              <a:t>Healing</a:t>
            </a:r>
            <a:r>
              <a:rPr sz="500" b="1" spc="-80" dirty="0">
                <a:solidFill>
                  <a:srgbClr val="FFFFFF"/>
                </a:solidFill>
                <a:latin typeface="Arial"/>
                <a:cs typeface="Arial"/>
              </a:rPr>
              <a:t> </a:t>
            </a:r>
            <a:r>
              <a:rPr sz="500" b="1" spc="-25" dirty="0">
                <a:solidFill>
                  <a:srgbClr val="FFFFFF"/>
                </a:solidFill>
                <a:latin typeface="Arial"/>
                <a:cs typeface="Arial"/>
              </a:rPr>
              <a:t>Garden</a:t>
            </a:r>
            <a:endParaRPr sz="500">
              <a:latin typeface="Arial"/>
              <a:cs typeface="Arial"/>
            </a:endParaRPr>
          </a:p>
        </p:txBody>
      </p:sp>
      <p:sp>
        <p:nvSpPr>
          <p:cNvPr id="123" name="object 123"/>
          <p:cNvSpPr txBox="1"/>
          <p:nvPr/>
        </p:nvSpPr>
        <p:spPr>
          <a:xfrm>
            <a:off x="4111235" y="8263732"/>
            <a:ext cx="391160" cy="116205"/>
          </a:xfrm>
          <a:prstGeom prst="rect">
            <a:avLst/>
          </a:prstGeom>
        </p:spPr>
        <p:txBody>
          <a:bodyPr vert="horz" wrap="square" lIns="0" tIns="12065" rIns="0" bIns="0" rtlCol="0">
            <a:spAutoFit/>
          </a:bodyPr>
          <a:lstStyle/>
          <a:p>
            <a:pPr marL="12700">
              <a:lnSpc>
                <a:spcPct val="100000"/>
              </a:lnSpc>
              <a:spcBef>
                <a:spcPts val="95"/>
              </a:spcBef>
            </a:pPr>
            <a:r>
              <a:rPr sz="600" spc="-25" dirty="0">
                <a:solidFill>
                  <a:srgbClr val="231F20"/>
                </a:solidFill>
                <a:latin typeface="Arial"/>
                <a:cs typeface="Arial"/>
              </a:rPr>
              <a:t>Promenade</a:t>
            </a:r>
            <a:endParaRPr sz="600">
              <a:latin typeface="Arial"/>
              <a:cs typeface="Arial"/>
            </a:endParaRPr>
          </a:p>
        </p:txBody>
      </p:sp>
      <p:sp>
        <p:nvSpPr>
          <p:cNvPr id="124" name="object 124"/>
          <p:cNvSpPr/>
          <p:nvPr/>
        </p:nvSpPr>
        <p:spPr>
          <a:xfrm>
            <a:off x="3243342" y="8777014"/>
            <a:ext cx="33655" cy="33655"/>
          </a:xfrm>
          <a:custGeom>
            <a:avLst/>
            <a:gdLst/>
            <a:ahLst/>
            <a:cxnLst/>
            <a:rect l="l" t="t" r="r" b="b"/>
            <a:pathLst>
              <a:path w="33654"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25" name="object 125"/>
          <p:cNvSpPr/>
          <p:nvPr/>
        </p:nvSpPr>
        <p:spPr>
          <a:xfrm>
            <a:off x="3166416" y="8793550"/>
            <a:ext cx="2207895" cy="0"/>
          </a:xfrm>
          <a:custGeom>
            <a:avLst/>
            <a:gdLst/>
            <a:ahLst/>
            <a:cxnLst/>
            <a:rect l="l" t="t" r="r" b="b"/>
            <a:pathLst>
              <a:path w="2207895">
                <a:moveTo>
                  <a:pt x="0" y="0"/>
                </a:moveTo>
                <a:lnTo>
                  <a:pt x="2207717" y="0"/>
                </a:lnTo>
              </a:path>
            </a:pathLst>
          </a:custGeom>
          <a:ln w="3175">
            <a:solidFill>
              <a:srgbClr val="231F20"/>
            </a:solidFill>
          </a:ln>
        </p:spPr>
        <p:txBody>
          <a:bodyPr wrap="square" lIns="0" tIns="0" rIns="0" bIns="0" rtlCol="0"/>
          <a:lstStyle/>
          <a:p>
            <a:endParaRPr/>
          </a:p>
        </p:txBody>
      </p:sp>
      <p:sp>
        <p:nvSpPr>
          <p:cNvPr id="126" name="object 126"/>
          <p:cNvSpPr/>
          <p:nvPr/>
        </p:nvSpPr>
        <p:spPr>
          <a:xfrm>
            <a:off x="3166416" y="8793550"/>
            <a:ext cx="2207895" cy="0"/>
          </a:xfrm>
          <a:custGeom>
            <a:avLst/>
            <a:gdLst/>
            <a:ahLst/>
            <a:cxnLst/>
            <a:rect l="l" t="t" r="r" b="b"/>
            <a:pathLst>
              <a:path w="2207895">
                <a:moveTo>
                  <a:pt x="0" y="0"/>
                </a:moveTo>
                <a:lnTo>
                  <a:pt x="2207717" y="0"/>
                </a:lnTo>
              </a:path>
            </a:pathLst>
          </a:custGeom>
          <a:ln w="3175">
            <a:solidFill>
              <a:srgbClr val="231F20"/>
            </a:solidFill>
          </a:ln>
        </p:spPr>
        <p:txBody>
          <a:bodyPr wrap="square" lIns="0" tIns="0" rIns="0" bIns="0" rtlCol="0"/>
          <a:lstStyle/>
          <a:p>
            <a:endParaRPr/>
          </a:p>
        </p:txBody>
      </p:sp>
      <p:sp>
        <p:nvSpPr>
          <p:cNvPr id="127" name="object 127"/>
          <p:cNvSpPr/>
          <p:nvPr/>
        </p:nvSpPr>
        <p:spPr>
          <a:xfrm>
            <a:off x="4661752" y="8241653"/>
            <a:ext cx="33655" cy="33655"/>
          </a:xfrm>
          <a:custGeom>
            <a:avLst/>
            <a:gdLst/>
            <a:ahLst/>
            <a:cxnLst/>
            <a:rect l="l" t="t" r="r" b="b"/>
            <a:pathLst>
              <a:path w="33654"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28" name="object 128"/>
          <p:cNvSpPr/>
          <p:nvPr/>
        </p:nvSpPr>
        <p:spPr>
          <a:xfrm>
            <a:off x="5279071" y="8777014"/>
            <a:ext cx="33655" cy="33655"/>
          </a:xfrm>
          <a:custGeom>
            <a:avLst/>
            <a:gdLst/>
            <a:ahLst/>
            <a:cxnLst/>
            <a:rect l="l" t="t" r="r" b="b"/>
            <a:pathLst>
              <a:path w="33654" h="33654">
                <a:moveTo>
                  <a:pt x="25666" y="0"/>
                </a:moveTo>
                <a:lnTo>
                  <a:pt x="7404" y="0"/>
                </a:lnTo>
                <a:lnTo>
                  <a:pt x="0" y="7404"/>
                </a:lnTo>
                <a:lnTo>
                  <a:pt x="0" y="25666"/>
                </a:lnTo>
                <a:lnTo>
                  <a:pt x="7404" y="33070"/>
                </a:lnTo>
                <a:lnTo>
                  <a:pt x="25666" y="33070"/>
                </a:lnTo>
                <a:lnTo>
                  <a:pt x="33070" y="25666"/>
                </a:lnTo>
                <a:lnTo>
                  <a:pt x="33070" y="7404"/>
                </a:lnTo>
                <a:lnTo>
                  <a:pt x="25666" y="0"/>
                </a:lnTo>
                <a:close/>
              </a:path>
            </a:pathLst>
          </a:custGeom>
          <a:solidFill>
            <a:srgbClr val="231F20"/>
          </a:solidFill>
        </p:spPr>
        <p:txBody>
          <a:bodyPr wrap="square" lIns="0" tIns="0" rIns="0" bIns="0" rtlCol="0"/>
          <a:lstStyle/>
          <a:p>
            <a:endParaRPr/>
          </a:p>
        </p:txBody>
      </p:sp>
      <p:sp>
        <p:nvSpPr>
          <p:cNvPr id="129" name="object 129"/>
          <p:cNvSpPr/>
          <p:nvPr/>
        </p:nvSpPr>
        <p:spPr>
          <a:xfrm>
            <a:off x="3927187" y="8241653"/>
            <a:ext cx="33655" cy="33655"/>
          </a:xfrm>
          <a:custGeom>
            <a:avLst/>
            <a:gdLst/>
            <a:ahLst/>
            <a:cxnLst/>
            <a:rect l="l" t="t" r="r" b="b"/>
            <a:pathLst>
              <a:path w="33654" h="33654">
                <a:moveTo>
                  <a:pt x="25666" y="0"/>
                </a:moveTo>
                <a:lnTo>
                  <a:pt x="7391" y="0"/>
                </a:lnTo>
                <a:lnTo>
                  <a:pt x="0" y="7404"/>
                </a:lnTo>
                <a:lnTo>
                  <a:pt x="0" y="25666"/>
                </a:lnTo>
                <a:lnTo>
                  <a:pt x="7391" y="33070"/>
                </a:lnTo>
                <a:lnTo>
                  <a:pt x="25666" y="33070"/>
                </a:lnTo>
                <a:lnTo>
                  <a:pt x="33058" y="25666"/>
                </a:lnTo>
                <a:lnTo>
                  <a:pt x="33058" y="7404"/>
                </a:lnTo>
                <a:lnTo>
                  <a:pt x="25666" y="0"/>
                </a:lnTo>
                <a:close/>
              </a:path>
            </a:pathLst>
          </a:custGeom>
          <a:solidFill>
            <a:srgbClr val="231F20"/>
          </a:solidFill>
        </p:spPr>
        <p:txBody>
          <a:bodyPr wrap="square" lIns="0" tIns="0" rIns="0" bIns="0" rtlCol="0"/>
          <a:lstStyle/>
          <a:p>
            <a:endParaRPr/>
          </a:p>
        </p:txBody>
      </p:sp>
      <p:sp>
        <p:nvSpPr>
          <p:cNvPr id="130" name="object 130"/>
          <p:cNvSpPr/>
          <p:nvPr/>
        </p:nvSpPr>
        <p:spPr>
          <a:xfrm>
            <a:off x="4676740" y="8134731"/>
            <a:ext cx="0" cy="1188720"/>
          </a:xfrm>
          <a:custGeom>
            <a:avLst/>
            <a:gdLst/>
            <a:ahLst/>
            <a:cxnLst/>
            <a:rect l="l" t="t" r="r" b="b"/>
            <a:pathLst>
              <a:path h="1188720">
                <a:moveTo>
                  <a:pt x="0" y="0"/>
                </a:moveTo>
                <a:lnTo>
                  <a:pt x="0" y="1188173"/>
                </a:lnTo>
              </a:path>
            </a:pathLst>
          </a:custGeom>
          <a:ln w="3175">
            <a:solidFill>
              <a:srgbClr val="231F20"/>
            </a:solidFill>
          </a:ln>
        </p:spPr>
        <p:txBody>
          <a:bodyPr wrap="square" lIns="0" tIns="0" rIns="0" bIns="0" rtlCol="0"/>
          <a:lstStyle/>
          <a:p>
            <a:endParaRPr/>
          </a:p>
        </p:txBody>
      </p:sp>
      <p:sp>
        <p:nvSpPr>
          <p:cNvPr id="131" name="object 131"/>
          <p:cNvSpPr/>
          <p:nvPr/>
        </p:nvSpPr>
        <p:spPr>
          <a:xfrm>
            <a:off x="2906909" y="9003480"/>
            <a:ext cx="33655" cy="33655"/>
          </a:xfrm>
          <a:custGeom>
            <a:avLst/>
            <a:gdLst/>
            <a:ahLst/>
            <a:cxnLst/>
            <a:rect l="l" t="t" r="r" b="b"/>
            <a:pathLst>
              <a:path w="33655" h="33654">
                <a:moveTo>
                  <a:pt x="25666" y="0"/>
                </a:moveTo>
                <a:lnTo>
                  <a:pt x="7391" y="0"/>
                </a:lnTo>
                <a:lnTo>
                  <a:pt x="0" y="7404"/>
                </a:lnTo>
                <a:lnTo>
                  <a:pt x="0" y="25666"/>
                </a:lnTo>
                <a:lnTo>
                  <a:pt x="7391" y="33070"/>
                </a:lnTo>
                <a:lnTo>
                  <a:pt x="25666" y="33070"/>
                </a:lnTo>
                <a:lnTo>
                  <a:pt x="33058" y="25666"/>
                </a:lnTo>
                <a:lnTo>
                  <a:pt x="33058" y="7404"/>
                </a:lnTo>
                <a:lnTo>
                  <a:pt x="25666" y="0"/>
                </a:lnTo>
                <a:close/>
              </a:path>
            </a:pathLst>
          </a:custGeom>
          <a:solidFill>
            <a:srgbClr val="231F20"/>
          </a:solidFill>
        </p:spPr>
        <p:txBody>
          <a:bodyPr wrap="square" lIns="0" tIns="0" rIns="0" bIns="0" rtlCol="0"/>
          <a:lstStyle/>
          <a:p>
            <a:endParaRPr/>
          </a:p>
        </p:txBody>
      </p:sp>
      <p:sp>
        <p:nvSpPr>
          <p:cNvPr id="132" name="object 132"/>
          <p:cNvSpPr/>
          <p:nvPr/>
        </p:nvSpPr>
        <p:spPr>
          <a:xfrm>
            <a:off x="2844424" y="9020016"/>
            <a:ext cx="2853690" cy="0"/>
          </a:xfrm>
          <a:custGeom>
            <a:avLst/>
            <a:gdLst/>
            <a:ahLst/>
            <a:cxnLst/>
            <a:rect l="l" t="t" r="r" b="b"/>
            <a:pathLst>
              <a:path w="2853690">
                <a:moveTo>
                  <a:pt x="0" y="0"/>
                </a:moveTo>
                <a:lnTo>
                  <a:pt x="2853182" y="0"/>
                </a:lnTo>
              </a:path>
            </a:pathLst>
          </a:custGeom>
          <a:ln w="3175">
            <a:solidFill>
              <a:srgbClr val="231F20"/>
            </a:solidFill>
          </a:ln>
        </p:spPr>
        <p:txBody>
          <a:bodyPr wrap="square" lIns="0" tIns="0" rIns="0" bIns="0" rtlCol="0"/>
          <a:lstStyle/>
          <a:p>
            <a:endParaRPr/>
          </a:p>
        </p:txBody>
      </p:sp>
      <p:sp>
        <p:nvSpPr>
          <p:cNvPr id="133" name="object 133"/>
          <p:cNvSpPr/>
          <p:nvPr/>
        </p:nvSpPr>
        <p:spPr>
          <a:xfrm>
            <a:off x="2844424" y="9020016"/>
            <a:ext cx="2853690" cy="0"/>
          </a:xfrm>
          <a:custGeom>
            <a:avLst/>
            <a:gdLst/>
            <a:ahLst/>
            <a:cxnLst/>
            <a:rect l="l" t="t" r="r" b="b"/>
            <a:pathLst>
              <a:path w="2853690">
                <a:moveTo>
                  <a:pt x="0" y="0"/>
                </a:moveTo>
                <a:lnTo>
                  <a:pt x="2853182" y="0"/>
                </a:lnTo>
              </a:path>
            </a:pathLst>
          </a:custGeom>
          <a:ln w="3175">
            <a:solidFill>
              <a:srgbClr val="231F20"/>
            </a:solidFill>
          </a:ln>
        </p:spPr>
        <p:txBody>
          <a:bodyPr wrap="square" lIns="0" tIns="0" rIns="0" bIns="0" rtlCol="0"/>
          <a:lstStyle/>
          <a:p>
            <a:endParaRPr/>
          </a:p>
        </p:txBody>
      </p:sp>
      <p:sp>
        <p:nvSpPr>
          <p:cNvPr id="134" name="object 134"/>
          <p:cNvSpPr/>
          <p:nvPr/>
        </p:nvSpPr>
        <p:spPr>
          <a:xfrm>
            <a:off x="5633889" y="9003480"/>
            <a:ext cx="33655" cy="33655"/>
          </a:xfrm>
          <a:custGeom>
            <a:avLst/>
            <a:gdLst/>
            <a:ahLst/>
            <a:cxnLst/>
            <a:rect l="l" t="t" r="r" b="b"/>
            <a:pathLst>
              <a:path w="33654" h="33654">
                <a:moveTo>
                  <a:pt x="25666" y="0"/>
                </a:moveTo>
                <a:lnTo>
                  <a:pt x="7404" y="0"/>
                </a:lnTo>
                <a:lnTo>
                  <a:pt x="0" y="7404"/>
                </a:lnTo>
                <a:lnTo>
                  <a:pt x="0" y="25666"/>
                </a:lnTo>
                <a:lnTo>
                  <a:pt x="7404" y="33070"/>
                </a:lnTo>
                <a:lnTo>
                  <a:pt x="25666" y="33070"/>
                </a:lnTo>
                <a:lnTo>
                  <a:pt x="33070" y="25666"/>
                </a:lnTo>
                <a:lnTo>
                  <a:pt x="33070" y="7404"/>
                </a:lnTo>
                <a:lnTo>
                  <a:pt x="25666" y="0"/>
                </a:lnTo>
                <a:close/>
              </a:path>
            </a:pathLst>
          </a:custGeom>
          <a:solidFill>
            <a:srgbClr val="231F20"/>
          </a:solidFill>
        </p:spPr>
        <p:txBody>
          <a:bodyPr wrap="square" lIns="0" tIns="0" rIns="0" bIns="0" rtlCol="0"/>
          <a:lstStyle/>
          <a:p>
            <a:endParaRPr/>
          </a:p>
        </p:txBody>
      </p:sp>
      <p:sp>
        <p:nvSpPr>
          <p:cNvPr id="135" name="object 135"/>
          <p:cNvSpPr/>
          <p:nvPr/>
        </p:nvSpPr>
        <p:spPr>
          <a:xfrm>
            <a:off x="4598922" y="8564735"/>
            <a:ext cx="1969135" cy="75565"/>
          </a:xfrm>
          <a:custGeom>
            <a:avLst/>
            <a:gdLst/>
            <a:ahLst/>
            <a:cxnLst/>
            <a:rect l="l" t="t" r="r" b="b"/>
            <a:pathLst>
              <a:path w="1969134" h="75565">
                <a:moveTo>
                  <a:pt x="0" y="37744"/>
                </a:moveTo>
                <a:lnTo>
                  <a:pt x="1231112" y="37744"/>
                </a:lnTo>
                <a:lnTo>
                  <a:pt x="1266736" y="0"/>
                </a:lnTo>
                <a:lnTo>
                  <a:pt x="1271828" y="75488"/>
                </a:lnTo>
                <a:lnTo>
                  <a:pt x="1307452" y="37744"/>
                </a:lnTo>
                <a:lnTo>
                  <a:pt x="1969135" y="37744"/>
                </a:lnTo>
              </a:path>
            </a:pathLst>
          </a:custGeom>
          <a:ln w="3175">
            <a:solidFill>
              <a:srgbClr val="231F20"/>
            </a:solidFill>
          </a:ln>
        </p:spPr>
        <p:txBody>
          <a:bodyPr wrap="square" lIns="0" tIns="0" rIns="0" bIns="0" rtlCol="0"/>
          <a:lstStyle/>
          <a:p>
            <a:endParaRPr/>
          </a:p>
        </p:txBody>
      </p:sp>
      <p:sp>
        <p:nvSpPr>
          <p:cNvPr id="136" name="object 136"/>
          <p:cNvSpPr/>
          <p:nvPr/>
        </p:nvSpPr>
        <p:spPr>
          <a:xfrm>
            <a:off x="6532619" y="8566219"/>
            <a:ext cx="45085" cy="73025"/>
          </a:xfrm>
          <a:custGeom>
            <a:avLst/>
            <a:gdLst/>
            <a:ahLst/>
            <a:cxnLst/>
            <a:rect l="l" t="t" r="r" b="b"/>
            <a:pathLst>
              <a:path w="45084" h="73025">
                <a:moveTo>
                  <a:pt x="6045" y="0"/>
                </a:moveTo>
                <a:lnTo>
                  <a:pt x="0" y="6489"/>
                </a:lnTo>
                <a:lnTo>
                  <a:pt x="32029" y="36271"/>
                </a:lnTo>
                <a:lnTo>
                  <a:pt x="0" y="66040"/>
                </a:lnTo>
                <a:lnTo>
                  <a:pt x="6045" y="72529"/>
                </a:lnTo>
                <a:lnTo>
                  <a:pt x="45046" y="36271"/>
                </a:lnTo>
                <a:lnTo>
                  <a:pt x="6045" y="0"/>
                </a:lnTo>
                <a:close/>
              </a:path>
            </a:pathLst>
          </a:custGeom>
          <a:solidFill>
            <a:srgbClr val="231F20"/>
          </a:solidFill>
        </p:spPr>
        <p:txBody>
          <a:bodyPr wrap="square" lIns="0" tIns="0" rIns="0" bIns="0" rtlCol="0"/>
          <a:lstStyle/>
          <a:p>
            <a:endParaRPr/>
          </a:p>
        </p:txBody>
      </p:sp>
      <p:sp>
        <p:nvSpPr>
          <p:cNvPr id="137" name="object 137"/>
          <p:cNvSpPr/>
          <p:nvPr/>
        </p:nvSpPr>
        <p:spPr>
          <a:xfrm>
            <a:off x="4661752" y="8586181"/>
            <a:ext cx="33655" cy="33655"/>
          </a:xfrm>
          <a:custGeom>
            <a:avLst/>
            <a:gdLst/>
            <a:ahLst/>
            <a:cxnLst/>
            <a:rect l="l" t="t" r="r" b="b"/>
            <a:pathLst>
              <a:path w="33654"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38" name="object 138"/>
          <p:cNvSpPr/>
          <p:nvPr/>
        </p:nvSpPr>
        <p:spPr>
          <a:xfrm>
            <a:off x="5633889" y="8241653"/>
            <a:ext cx="33655" cy="33655"/>
          </a:xfrm>
          <a:custGeom>
            <a:avLst/>
            <a:gdLst/>
            <a:ahLst/>
            <a:cxnLst/>
            <a:rect l="l" t="t" r="r" b="b"/>
            <a:pathLst>
              <a:path w="33654" h="33654">
                <a:moveTo>
                  <a:pt x="25666" y="0"/>
                </a:moveTo>
                <a:lnTo>
                  <a:pt x="7404" y="0"/>
                </a:lnTo>
                <a:lnTo>
                  <a:pt x="0" y="7404"/>
                </a:lnTo>
                <a:lnTo>
                  <a:pt x="0" y="25666"/>
                </a:lnTo>
                <a:lnTo>
                  <a:pt x="7404" y="33070"/>
                </a:lnTo>
                <a:lnTo>
                  <a:pt x="25666" y="33070"/>
                </a:lnTo>
                <a:lnTo>
                  <a:pt x="33070" y="25666"/>
                </a:lnTo>
                <a:lnTo>
                  <a:pt x="33070" y="7404"/>
                </a:lnTo>
                <a:lnTo>
                  <a:pt x="25666" y="0"/>
                </a:lnTo>
                <a:close/>
              </a:path>
            </a:pathLst>
          </a:custGeom>
          <a:solidFill>
            <a:srgbClr val="231F20"/>
          </a:solidFill>
        </p:spPr>
        <p:txBody>
          <a:bodyPr wrap="square" lIns="0" tIns="0" rIns="0" bIns="0" rtlCol="0"/>
          <a:lstStyle/>
          <a:p>
            <a:endParaRPr/>
          </a:p>
        </p:txBody>
      </p:sp>
      <p:sp>
        <p:nvSpPr>
          <p:cNvPr id="139" name="object 139"/>
          <p:cNvSpPr txBox="1"/>
          <p:nvPr/>
        </p:nvSpPr>
        <p:spPr>
          <a:xfrm>
            <a:off x="5075055" y="8144099"/>
            <a:ext cx="163830" cy="116205"/>
          </a:xfrm>
          <a:prstGeom prst="rect">
            <a:avLst/>
          </a:prstGeom>
        </p:spPr>
        <p:txBody>
          <a:bodyPr vert="horz" wrap="square" lIns="0" tIns="12065" rIns="0" bIns="0" rtlCol="0">
            <a:spAutoFit/>
          </a:bodyPr>
          <a:lstStyle/>
          <a:p>
            <a:pPr marL="12700">
              <a:lnSpc>
                <a:spcPct val="100000"/>
              </a:lnSpc>
              <a:spcBef>
                <a:spcPts val="95"/>
              </a:spcBef>
            </a:pPr>
            <a:r>
              <a:rPr sz="600" spc="-20" dirty="0">
                <a:solidFill>
                  <a:srgbClr val="231F20"/>
                </a:solidFill>
                <a:latin typeface="Arial"/>
                <a:cs typeface="Arial"/>
              </a:rPr>
              <a:t>~30’</a:t>
            </a:r>
            <a:endParaRPr sz="600">
              <a:latin typeface="Arial"/>
              <a:cs typeface="Arial"/>
            </a:endParaRPr>
          </a:p>
        </p:txBody>
      </p:sp>
      <p:sp>
        <p:nvSpPr>
          <p:cNvPr id="140" name="object 140"/>
          <p:cNvSpPr txBox="1"/>
          <p:nvPr/>
        </p:nvSpPr>
        <p:spPr>
          <a:xfrm>
            <a:off x="1999570" y="8150440"/>
            <a:ext cx="466725" cy="116205"/>
          </a:xfrm>
          <a:prstGeom prst="rect">
            <a:avLst/>
          </a:prstGeom>
        </p:spPr>
        <p:txBody>
          <a:bodyPr vert="horz" wrap="square" lIns="0" tIns="12065" rIns="0" bIns="0" rtlCol="0">
            <a:spAutoFit/>
          </a:bodyPr>
          <a:lstStyle/>
          <a:p>
            <a:pPr marL="12700">
              <a:lnSpc>
                <a:spcPct val="100000"/>
              </a:lnSpc>
              <a:spcBef>
                <a:spcPts val="95"/>
              </a:spcBef>
            </a:pPr>
            <a:r>
              <a:rPr sz="600" spc="-20" dirty="0">
                <a:solidFill>
                  <a:srgbClr val="231F20"/>
                </a:solidFill>
                <a:latin typeface="Arial"/>
                <a:cs typeface="Arial"/>
              </a:rPr>
              <a:t>Waterloo</a:t>
            </a:r>
            <a:r>
              <a:rPr sz="600" spc="-85" dirty="0">
                <a:solidFill>
                  <a:srgbClr val="231F20"/>
                </a:solidFill>
                <a:latin typeface="Arial"/>
                <a:cs typeface="Arial"/>
              </a:rPr>
              <a:t> </a:t>
            </a:r>
            <a:r>
              <a:rPr sz="600" spc="-40" dirty="0">
                <a:solidFill>
                  <a:srgbClr val="231F20"/>
                </a:solidFill>
                <a:latin typeface="Arial"/>
                <a:cs typeface="Arial"/>
              </a:rPr>
              <a:t>Park</a:t>
            </a:r>
            <a:endParaRPr sz="600">
              <a:latin typeface="Arial"/>
              <a:cs typeface="Arial"/>
            </a:endParaRPr>
          </a:p>
        </p:txBody>
      </p:sp>
      <p:sp>
        <p:nvSpPr>
          <p:cNvPr id="141" name="object 141"/>
          <p:cNvSpPr/>
          <p:nvPr/>
        </p:nvSpPr>
        <p:spPr>
          <a:xfrm>
            <a:off x="6105504" y="8586181"/>
            <a:ext cx="33655" cy="33655"/>
          </a:xfrm>
          <a:custGeom>
            <a:avLst/>
            <a:gdLst/>
            <a:ahLst/>
            <a:cxnLst/>
            <a:rect l="l" t="t" r="r" b="b"/>
            <a:pathLst>
              <a:path w="33654" h="33654">
                <a:moveTo>
                  <a:pt x="25666" y="0"/>
                </a:moveTo>
                <a:lnTo>
                  <a:pt x="7404" y="0"/>
                </a:lnTo>
                <a:lnTo>
                  <a:pt x="0" y="7404"/>
                </a:lnTo>
                <a:lnTo>
                  <a:pt x="0" y="25666"/>
                </a:lnTo>
                <a:lnTo>
                  <a:pt x="7404" y="33070"/>
                </a:lnTo>
                <a:lnTo>
                  <a:pt x="25666" y="33070"/>
                </a:lnTo>
                <a:lnTo>
                  <a:pt x="33070" y="25666"/>
                </a:lnTo>
                <a:lnTo>
                  <a:pt x="33070" y="7404"/>
                </a:lnTo>
                <a:lnTo>
                  <a:pt x="25666" y="0"/>
                </a:lnTo>
                <a:close/>
              </a:path>
            </a:pathLst>
          </a:custGeom>
          <a:solidFill>
            <a:srgbClr val="231F20"/>
          </a:solidFill>
        </p:spPr>
        <p:txBody>
          <a:bodyPr wrap="square" lIns="0" tIns="0" rIns="0" bIns="0" rtlCol="0"/>
          <a:lstStyle/>
          <a:p>
            <a:endParaRPr/>
          </a:p>
        </p:txBody>
      </p:sp>
      <p:sp>
        <p:nvSpPr>
          <p:cNvPr id="142" name="object 142"/>
          <p:cNvSpPr/>
          <p:nvPr/>
        </p:nvSpPr>
        <p:spPr>
          <a:xfrm>
            <a:off x="6120747" y="8140302"/>
            <a:ext cx="0" cy="536575"/>
          </a:xfrm>
          <a:custGeom>
            <a:avLst/>
            <a:gdLst/>
            <a:ahLst/>
            <a:cxnLst/>
            <a:rect l="l" t="t" r="r" b="b"/>
            <a:pathLst>
              <a:path h="536575">
                <a:moveTo>
                  <a:pt x="0" y="0"/>
                </a:moveTo>
                <a:lnTo>
                  <a:pt x="0" y="536422"/>
                </a:lnTo>
              </a:path>
            </a:pathLst>
          </a:custGeom>
          <a:ln w="3175">
            <a:solidFill>
              <a:srgbClr val="231F20"/>
            </a:solidFill>
          </a:ln>
        </p:spPr>
        <p:txBody>
          <a:bodyPr wrap="square" lIns="0" tIns="0" rIns="0" bIns="0" rtlCol="0"/>
          <a:lstStyle/>
          <a:p>
            <a:endParaRPr/>
          </a:p>
        </p:txBody>
      </p:sp>
      <p:sp>
        <p:nvSpPr>
          <p:cNvPr id="143" name="object 143"/>
          <p:cNvSpPr/>
          <p:nvPr/>
        </p:nvSpPr>
        <p:spPr>
          <a:xfrm>
            <a:off x="2867969" y="9270049"/>
            <a:ext cx="1866900" cy="0"/>
          </a:xfrm>
          <a:custGeom>
            <a:avLst/>
            <a:gdLst/>
            <a:ahLst/>
            <a:cxnLst/>
            <a:rect l="l" t="t" r="r" b="b"/>
            <a:pathLst>
              <a:path w="1866900">
                <a:moveTo>
                  <a:pt x="0" y="0"/>
                </a:moveTo>
                <a:lnTo>
                  <a:pt x="1866899" y="0"/>
                </a:lnTo>
              </a:path>
            </a:pathLst>
          </a:custGeom>
          <a:ln w="3175">
            <a:solidFill>
              <a:srgbClr val="231F20"/>
            </a:solidFill>
          </a:ln>
        </p:spPr>
        <p:txBody>
          <a:bodyPr wrap="square" lIns="0" tIns="0" rIns="0" bIns="0" rtlCol="0"/>
          <a:lstStyle/>
          <a:p>
            <a:endParaRPr/>
          </a:p>
        </p:txBody>
      </p:sp>
      <p:sp>
        <p:nvSpPr>
          <p:cNvPr id="144" name="object 144"/>
          <p:cNvSpPr/>
          <p:nvPr/>
        </p:nvSpPr>
        <p:spPr>
          <a:xfrm>
            <a:off x="2867968" y="9270049"/>
            <a:ext cx="1866900" cy="0"/>
          </a:xfrm>
          <a:custGeom>
            <a:avLst/>
            <a:gdLst/>
            <a:ahLst/>
            <a:cxnLst/>
            <a:rect l="l" t="t" r="r" b="b"/>
            <a:pathLst>
              <a:path w="1866900">
                <a:moveTo>
                  <a:pt x="0" y="0"/>
                </a:moveTo>
                <a:lnTo>
                  <a:pt x="1866900" y="0"/>
                </a:lnTo>
              </a:path>
            </a:pathLst>
          </a:custGeom>
          <a:ln w="3175">
            <a:solidFill>
              <a:srgbClr val="231F20"/>
            </a:solidFill>
          </a:ln>
        </p:spPr>
        <p:txBody>
          <a:bodyPr wrap="square" lIns="0" tIns="0" rIns="0" bIns="0" rtlCol="0"/>
          <a:lstStyle/>
          <a:p>
            <a:endParaRPr/>
          </a:p>
        </p:txBody>
      </p:sp>
      <p:sp>
        <p:nvSpPr>
          <p:cNvPr id="145" name="object 145"/>
          <p:cNvSpPr/>
          <p:nvPr/>
        </p:nvSpPr>
        <p:spPr>
          <a:xfrm>
            <a:off x="2904549" y="9251166"/>
            <a:ext cx="33655" cy="33655"/>
          </a:xfrm>
          <a:custGeom>
            <a:avLst/>
            <a:gdLst/>
            <a:ahLst/>
            <a:cxnLst/>
            <a:rect l="l" t="t" r="r" b="b"/>
            <a:pathLst>
              <a:path w="33655"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46" name="object 146"/>
          <p:cNvSpPr/>
          <p:nvPr/>
        </p:nvSpPr>
        <p:spPr>
          <a:xfrm>
            <a:off x="4660725" y="9254470"/>
            <a:ext cx="33655" cy="33655"/>
          </a:xfrm>
          <a:custGeom>
            <a:avLst/>
            <a:gdLst/>
            <a:ahLst/>
            <a:cxnLst/>
            <a:rect l="l" t="t" r="r" b="b"/>
            <a:pathLst>
              <a:path w="33654"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47" name="object 147"/>
          <p:cNvSpPr/>
          <p:nvPr/>
        </p:nvSpPr>
        <p:spPr>
          <a:xfrm>
            <a:off x="3260683" y="8131788"/>
            <a:ext cx="0" cy="752475"/>
          </a:xfrm>
          <a:custGeom>
            <a:avLst/>
            <a:gdLst/>
            <a:ahLst/>
            <a:cxnLst/>
            <a:rect l="l" t="t" r="r" b="b"/>
            <a:pathLst>
              <a:path h="752475">
                <a:moveTo>
                  <a:pt x="0" y="0"/>
                </a:moveTo>
                <a:lnTo>
                  <a:pt x="0" y="752360"/>
                </a:lnTo>
              </a:path>
            </a:pathLst>
          </a:custGeom>
          <a:ln w="9436">
            <a:solidFill>
              <a:srgbClr val="010202"/>
            </a:solidFill>
            <a:prstDash val="lgDash"/>
          </a:ln>
        </p:spPr>
        <p:txBody>
          <a:bodyPr wrap="square" lIns="0" tIns="0" rIns="0" bIns="0" rtlCol="0"/>
          <a:lstStyle/>
          <a:p>
            <a:endParaRPr/>
          </a:p>
        </p:txBody>
      </p:sp>
      <p:sp>
        <p:nvSpPr>
          <p:cNvPr id="148" name="object 148"/>
          <p:cNvSpPr/>
          <p:nvPr/>
        </p:nvSpPr>
        <p:spPr>
          <a:xfrm>
            <a:off x="5295634" y="8134927"/>
            <a:ext cx="0" cy="144145"/>
          </a:xfrm>
          <a:custGeom>
            <a:avLst/>
            <a:gdLst/>
            <a:ahLst/>
            <a:cxnLst/>
            <a:rect l="l" t="t" r="r" b="b"/>
            <a:pathLst>
              <a:path h="144145">
                <a:moveTo>
                  <a:pt x="0" y="0"/>
                </a:moveTo>
                <a:lnTo>
                  <a:pt x="0" y="143757"/>
                </a:lnTo>
              </a:path>
            </a:pathLst>
          </a:custGeom>
          <a:ln w="9436">
            <a:solidFill>
              <a:srgbClr val="010202"/>
            </a:solidFill>
            <a:prstDash val="lgDash"/>
          </a:ln>
        </p:spPr>
        <p:txBody>
          <a:bodyPr wrap="square" lIns="0" tIns="0" rIns="0" bIns="0" rtlCol="0"/>
          <a:lstStyle/>
          <a:p>
            <a:endParaRPr/>
          </a:p>
        </p:txBody>
      </p:sp>
      <p:sp>
        <p:nvSpPr>
          <p:cNvPr id="149" name="object 149"/>
          <p:cNvSpPr/>
          <p:nvPr/>
        </p:nvSpPr>
        <p:spPr>
          <a:xfrm>
            <a:off x="5295634" y="8426513"/>
            <a:ext cx="0" cy="461009"/>
          </a:xfrm>
          <a:custGeom>
            <a:avLst/>
            <a:gdLst/>
            <a:ahLst/>
            <a:cxnLst/>
            <a:rect l="l" t="t" r="r" b="b"/>
            <a:pathLst>
              <a:path h="461009">
                <a:moveTo>
                  <a:pt x="0" y="0"/>
                </a:moveTo>
                <a:lnTo>
                  <a:pt x="0" y="460775"/>
                </a:lnTo>
              </a:path>
            </a:pathLst>
          </a:custGeom>
          <a:ln w="9436">
            <a:solidFill>
              <a:srgbClr val="010202"/>
            </a:solidFill>
            <a:prstDash val="lgDash"/>
          </a:ln>
        </p:spPr>
        <p:txBody>
          <a:bodyPr wrap="square" lIns="0" tIns="0" rIns="0" bIns="0" rtlCol="0"/>
          <a:lstStyle/>
          <a:p>
            <a:endParaRPr/>
          </a:p>
        </p:txBody>
      </p:sp>
      <p:sp>
        <p:nvSpPr>
          <p:cNvPr id="150" name="object 150"/>
          <p:cNvSpPr/>
          <p:nvPr/>
        </p:nvSpPr>
        <p:spPr>
          <a:xfrm>
            <a:off x="5651130" y="8135993"/>
            <a:ext cx="0" cy="943610"/>
          </a:xfrm>
          <a:custGeom>
            <a:avLst/>
            <a:gdLst/>
            <a:ahLst/>
            <a:cxnLst/>
            <a:rect l="l" t="t" r="r" b="b"/>
            <a:pathLst>
              <a:path h="943609">
                <a:moveTo>
                  <a:pt x="0" y="0"/>
                </a:moveTo>
                <a:lnTo>
                  <a:pt x="0" y="943152"/>
                </a:lnTo>
              </a:path>
            </a:pathLst>
          </a:custGeom>
          <a:ln w="9436">
            <a:solidFill>
              <a:srgbClr val="010202"/>
            </a:solidFill>
            <a:prstDash val="lgDashDot"/>
          </a:ln>
        </p:spPr>
        <p:txBody>
          <a:bodyPr wrap="square" lIns="0" tIns="0" rIns="0" bIns="0" rtlCol="0"/>
          <a:lstStyle/>
          <a:p>
            <a:endParaRPr/>
          </a:p>
        </p:txBody>
      </p:sp>
      <p:sp>
        <p:nvSpPr>
          <p:cNvPr id="151" name="object 151"/>
          <p:cNvSpPr/>
          <p:nvPr/>
        </p:nvSpPr>
        <p:spPr>
          <a:xfrm>
            <a:off x="5241035" y="8278685"/>
            <a:ext cx="100965" cy="147955"/>
          </a:xfrm>
          <a:custGeom>
            <a:avLst/>
            <a:gdLst/>
            <a:ahLst/>
            <a:cxnLst/>
            <a:rect l="l" t="t" r="r" b="b"/>
            <a:pathLst>
              <a:path w="100964" h="147954">
                <a:moveTo>
                  <a:pt x="100647" y="147827"/>
                </a:moveTo>
                <a:lnTo>
                  <a:pt x="0" y="147827"/>
                </a:lnTo>
                <a:lnTo>
                  <a:pt x="0" y="0"/>
                </a:lnTo>
                <a:lnTo>
                  <a:pt x="100647" y="0"/>
                </a:lnTo>
                <a:lnTo>
                  <a:pt x="100647" y="147827"/>
                </a:lnTo>
                <a:close/>
              </a:path>
            </a:pathLst>
          </a:custGeom>
          <a:solidFill>
            <a:srgbClr val="FFFFFF"/>
          </a:solidFill>
        </p:spPr>
        <p:txBody>
          <a:bodyPr wrap="square" lIns="0" tIns="0" rIns="0" bIns="0" rtlCol="0"/>
          <a:lstStyle/>
          <a:p>
            <a:endParaRPr/>
          </a:p>
        </p:txBody>
      </p:sp>
      <p:sp>
        <p:nvSpPr>
          <p:cNvPr id="152" name="object 152"/>
          <p:cNvSpPr txBox="1"/>
          <p:nvPr/>
        </p:nvSpPr>
        <p:spPr>
          <a:xfrm>
            <a:off x="6180356" y="8416342"/>
            <a:ext cx="272415" cy="191770"/>
          </a:xfrm>
          <a:prstGeom prst="rect">
            <a:avLst/>
          </a:prstGeom>
        </p:spPr>
        <p:txBody>
          <a:bodyPr vert="horz" wrap="square" lIns="0" tIns="27940" rIns="0" bIns="0" rtlCol="0">
            <a:spAutoFit/>
          </a:bodyPr>
          <a:lstStyle/>
          <a:p>
            <a:pPr marL="22225" marR="5080" indent="-10160">
              <a:lnSpc>
                <a:spcPts val="590"/>
              </a:lnSpc>
              <a:spcBef>
                <a:spcPts val="220"/>
              </a:spcBef>
            </a:pPr>
            <a:r>
              <a:rPr sz="600" spc="-20" dirty="0">
                <a:solidFill>
                  <a:srgbClr val="231F20"/>
                </a:solidFill>
                <a:latin typeface="Arial"/>
                <a:cs typeface="Arial"/>
              </a:rPr>
              <a:t>Existing  </a:t>
            </a:r>
            <a:r>
              <a:rPr sz="600" spc="-40" dirty="0">
                <a:solidFill>
                  <a:srgbClr val="231F20"/>
                </a:solidFill>
                <a:latin typeface="Arial"/>
                <a:cs typeface="Arial"/>
              </a:rPr>
              <a:t>Garage</a:t>
            </a:r>
            <a:endParaRPr sz="600">
              <a:latin typeface="Arial"/>
              <a:cs typeface="Arial"/>
            </a:endParaRPr>
          </a:p>
        </p:txBody>
      </p:sp>
      <p:sp>
        <p:nvSpPr>
          <p:cNvPr id="153" name="object 153"/>
          <p:cNvSpPr txBox="1"/>
          <p:nvPr/>
        </p:nvSpPr>
        <p:spPr>
          <a:xfrm>
            <a:off x="4722212" y="8483203"/>
            <a:ext cx="514984" cy="227329"/>
          </a:xfrm>
          <a:prstGeom prst="rect">
            <a:avLst/>
          </a:prstGeom>
        </p:spPr>
        <p:txBody>
          <a:bodyPr vert="horz" wrap="square" lIns="0" tIns="22225" rIns="0" bIns="0" rtlCol="0">
            <a:spAutoFit/>
          </a:bodyPr>
          <a:lstStyle/>
          <a:p>
            <a:pPr marL="12700" algn="ctr">
              <a:lnSpc>
                <a:spcPct val="100000"/>
              </a:lnSpc>
              <a:spcBef>
                <a:spcPts val="175"/>
              </a:spcBef>
            </a:pPr>
            <a:r>
              <a:rPr sz="600" spc="-25" dirty="0">
                <a:solidFill>
                  <a:srgbClr val="231F20"/>
                </a:solidFill>
                <a:latin typeface="Arial"/>
                <a:cs typeface="Arial"/>
              </a:rPr>
              <a:t>70'</a:t>
            </a:r>
            <a:endParaRPr sz="600">
              <a:latin typeface="Arial"/>
              <a:cs typeface="Arial"/>
            </a:endParaRPr>
          </a:p>
          <a:p>
            <a:pPr algn="ctr">
              <a:lnSpc>
                <a:spcPct val="100000"/>
              </a:lnSpc>
              <a:spcBef>
                <a:spcPts val="70"/>
              </a:spcBef>
            </a:pPr>
            <a:r>
              <a:rPr sz="600" spc="-15" dirty="0">
                <a:solidFill>
                  <a:srgbClr val="231F20"/>
                </a:solidFill>
                <a:latin typeface="Arial"/>
                <a:cs typeface="Arial"/>
              </a:rPr>
              <a:t>“Liner”</a:t>
            </a:r>
            <a:r>
              <a:rPr sz="600" spc="-80" dirty="0">
                <a:solidFill>
                  <a:srgbClr val="231F20"/>
                </a:solidFill>
                <a:latin typeface="Arial"/>
                <a:cs typeface="Arial"/>
              </a:rPr>
              <a:t> </a:t>
            </a:r>
            <a:r>
              <a:rPr sz="600" spc="-10" dirty="0">
                <a:solidFill>
                  <a:srgbClr val="231F20"/>
                </a:solidFill>
                <a:latin typeface="Arial"/>
                <a:cs typeface="Arial"/>
              </a:rPr>
              <a:t>Building</a:t>
            </a:r>
            <a:endParaRPr sz="600">
              <a:latin typeface="Arial"/>
              <a:cs typeface="Arial"/>
            </a:endParaRPr>
          </a:p>
        </p:txBody>
      </p:sp>
      <p:sp>
        <p:nvSpPr>
          <p:cNvPr id="154" name="object 154"/>
          <p:cNvSpPr txBox="1"/>
          <p:nvPr/>
        </p:nvSpPr>
        <p:spPr>
          <a:xfrm>
            <a:off x="4810152" y="8251180"/>
            <a:ext cx="711200" cy="191770"/>
          </a:xfrm>
          <a:prstGeom prst="rect">
            <a:avLst/>
          </a:prstGeom>
        </p:spPr>
        <p:txBody>
          <a:bodyPr vert="horz" wrap="square" lIns="0" tIns="27940" rIns="0" bIns="0" rtlCol="0">
            <a:spAutoFit/>
          </a:bodyPr>
          <a:lstStyle/>
          <a:p>
            <a:pPr marL="12700" marR="5080" indent="60325">
              <a:lnSpc>
                <a:spcPts val="590"/>
              </a:lnSpc>
              <a:spcBef>
                <a:spcPts val="220"/>
              </a:spcBef>
            </a:pPr>
            <a:r>
              <a:rPr sz="600" spc="-10" dirty="0">
                <a:solidFill>
                  <a:srgbClr val="231F20"/>
                </a:solidFill>
                <a:latin typeface="Arial"/>
                <a:cs typeface="Arial"/>
              </a:rPr>
              <a:t>at </a:t>
            </a:r>
            <a:r>
              <a:rPr sz="600" spc="-25" dirty="0">
                <a:solidFill>
                  <a:srgbClr val="231F20"/>
                </a:solidFill>
                <a:latin typeface="Arial"/>
                <a:cs typeface="Arial"/>
              </a:rPr>
              <a:t>Section Cut </a:t>
            </a:r>
            <a:r>
              <a:rPr sz="600" spc="-45" dirty="0">
                <a:solidFill>
                  <a:srgbClr val="231F20"/>
                </a:solidFill>
                <a:latin typeface="Arial"/>
                <a:cs typeface="Arial"/>
              </a:rPr>
              <a:t>L-L,  </a:t>
            </a:r>
            <a:r>
              <a:rPr sz="600" spc="-10" dirty="0">
                <a:solidFill>
                  <a:srgbClr val="231F20"/>
                </a:solidFill>
                <a:latin typeface="Arial"/>
                <a:cs typeface="Arial"/>
              </a:rPr>
              <a:t>at</a:t>
            </a:r>
            <a:r>
              <a:rPr sz="600" spc="-60" dirty="0">
                <a:solidFill>
                  <a:srgbClr val="231F20"/>
                </a:solidFill>
                <a:latin typeface="Arial"/>
                <a:cs typeface="Arial"/>
              </a:rPr>
              <a:t> </a:t>
            </a:r>
            <a:r>
              <a:rPr sz="600" spc="-25" dirty="0">
                <a:solidFill>
                  <a:srgbClr val="231F20"/>
                </a:solidFill>
                <a:latin typeface="Arial"/>
                <a:cs typeface="Arial"/>
              </a:rPr>
              <a:t>Center</a:t>
            </a:r>
            <a:r>
              <a:rPr sz="600" spc="-60" dirty="0">
                <a:solidFill>
                  <a:srgbClr val="231F20"/>
                </a:solidFill>
                <a:latin typeface="Arial"/>
                <a:cs typeface="Arial"/>
              </a:rPr>
              <a:t> </a:t>
            </a:r>
            <a:r>
              <a:rPr sz="600" spc="-5" dirty="0">
                <a:solidFill>
                  <a:srgbClr val="231F20"/>
                </a:solidFill>
                <a:latin typeface="Arial"/>
                <a:cs typeface="Arial"/>
              </a:rPr>
              <a:t>of</a:t>
            </a:r>
            <a:r>
              <a:rPr sz="600" spc="-60" dirty="0">
                <a:solidFill>
                  <a:srgbClr val="231F20"/>
                </a:solidFill>
                <a:latin typeface="Arial"/>
                <a:cs typeface="Arial"/>
              </a:rPr>
              <a:t> </a:t>
            </a:r>
            <a:r>
              <a:rPr sz="600" spc="-30" dirty="0">
                <a:solidFill>
                  <a:srgbClr val="231F20"/>
                </a:solidFill>
                <a:latin typeface="Arial"/>
                <a:cs typeface="Arial"/>
              </a:rPr>
              <a:t>Block</a:t>
            </a:r>
            <a:r>
              <a:rPr sz="600" spc="-60" dirty="0">
                <a:solidFill>
                  <a:srgbClr val="231F20"/>
                </a:solidFill>
                <a:latin typeface="Arial"/>
                <a:cs typeface="Arial"/>
              </a:rPr>
              <a:t> </a:t>
            </a:r>
            <a:r>
              <a:rPr sz="600" spc="-30" dirty="0">
                <a:solidFill>
                  <a:srgbClr val="231F20"/>
                </a:solidFill>
                <a:latin typeface="Arial"/>
                <a:cs typeface="Arial"/>
              </a:rPr>
              <a:t>168</a:t>
            </a:r>
            <a:endParaRPr sz="600">
              <a:latin typeface="Arial"/>
              <a:cs typeface="Arial"/>
            </a:endParaRPr>
          </a:p>
        </p:txBody>
      </p:sp>
      <p:sp>
        <p:nvSpPr>
          <p:cNvPr id="155" name="object 155"/>
          <p:cNvSpPr txBox="1"/>
          <p:nvPr/>
        </p:nvSpPr>
        <p:spPr>
          <a:xfrm>
            <a:off x="3522076" y="8151993"/>
            <a:ext cx="162560" cy="116205"/>
          </a:xfrm>
          <a:prstGeom prst="rect">
            <a:avLst/>
          </a:prstGeom>
        </p:spPr>
        <p:txBody>
          <a:bodyPr vert="horz" wrap="square" lIns="0" tIns="12065" rIns="0" bIns="0" rtlCol="0">
            <a:spAutoFit/>
          </a:bodyPr>
          <a:lstStyle/>
          <a:p>
            <a:pPr marL="12700">
              <a:lnSpc>
                <a:spcPct val="100000"/>
              </a:lnSpc>
              <a:spcBef>
                <a:spcPts val="95"/>
              </a:spcBef>
            </a:pPr>
            <a:r>
              <a:rPr sz="600" spc="-15" dirty="0">
                <a:solidFill>
                  <a:srgbClr val="231F20"/>
                </a:solidFill>
                <a:latin typeface="Arial"/>
                <a:cs typeface="Arial"/>
              </a:rPr>
              <a:t>~30'</a:t>
            </a:r>
            <a:endParaRPr sz="600">
              <a:latin typeface="Arial"/>
              <a:cs typeface="Arial"/>
            </a:endParaRPr>
          </a:p>
        </p:txBody>
      </p:sp>
      <p:sp>
        <p:nvSpPr>
          <p:cNvPr id="156" name="object 156"/>
          <p:cNvSpPr txBox="1"/>
          <p:nvPr/>
        </p:nvSpPr>
        <p:spPr>
          <a:xfrm>
            <a:off x="4230050" y="8142558"/>
            <a:ext cx="162560" cy="116205"/>
          </a:xfrm>
          <a:prstGeom prst="rect">
            <a:avLst/>
          </a:prstGeom>
        </p:spPr>
        <p:txBody>
          <a:bodyPr vert="horz" wrap="square" lIns="0" tIns="12065" rIns="0" bIns="0" rtlCol="0">
            <a:spAutoFit/>
          </a:bodyPr>
          <a:lstStyle/>
          <a:p>
            <a:pPr marL="12700">
              <a:lnSpc>
                <a:spcPct val="100000"/>
              </a:lnSpc>
              <a:spcBef>
                <a:spcPts val="95"/>
              </a:spcBef>
            </a:pPr>
            <a:r>
              <a:rPr sz="600" spc="-15" dirty="0">
                <a:solidFill>
                  <a:srgbClr val="231F20"/>
                </a:solidFill>
                <a:latin typeface="Arial"/>
                <a:cs typeface="Arial"/>
              </a:rPr>
              <a:t>~20'</a:t>
            </a:r>
            <a:endParaRPr sz="600">
              <a:latin typeface="Arial"/>
              <a:cs typeface="Arial"/>
            </a:endParaRPr>
          </a:p>
        </p:txBody>
      </p:sp>
      <p:sp>
        <p:nvSpPr>
          <p:cNvPr id="157" name="object 157"/>
          <p:cNvSpPr txBox="1"/>
          <p:nvPr/>
        </p:nvSpPr>
        <p:spPr>
          <a:xfrm>
            <a:off x="3420171" y="8268466"/>
            <a:ext cx="363220" cy="116205"/>
          </a:xfrm>
          <a:prstGeom prst="rect">
            <a:avLst/>
          </a:prstGeom>
        </p:spPr>
        <p:txBody>
          <a:bodyPr vert="horz" wrap="square" lIns="0" tIns="12065" rIns="0" bIns="0" rtlCol="0">
            <a:spAutoFit/>
          </a:bodyPr>
          <a:lstStyle/>
          <a:p>
            <a:pPr marL="12700">
              <a:lnSpc>
                <a:spcPct val="100000"/>
              </a:lnSpc>
              <a:spcBef>
                <a:spcPts val="95"/>
              </a:spcBef>
            </a:pPr>
            <a:r>
              <a:rPr sz="600" spc="-35" dirty="0">
                <a:solidFill>
                  <a:srgbClr val="231F20"/>
                </a:solidFill>
                <a:latin typeface="Arial"/>
                <a:cs typeface="Arial"/>
              </a:rPr>
              <a:t>Landscape</a:t>
            </a:r>
            <a:endParaRPr sz="600">
              <a:latin typeface="Arial"/>
              <a:cs typeface="Arial"/>
            </a:endParaRPr>
          </a:p>
        </p:txBody>
      </p:sp>
      <p:sp>
        <p:nvSpPr>
          <p:cNvPr id="158" name="object 158"/>
          <p:cNvSpPr/>
          <p:nvPr/>
        </p:nvSpPr>
        <p:spPr>
          <a:xfrm>
            <a:off x="2905546" y="8241653"/>
            <a:ext cx="33655" cy="33655"/>
          </a:xfrm>
          <a:custGeom>
            <a:avLst/>
            <a:gdLst/>
            <a:ahLst/>
            <a:cxnLst/>
            <a:rect l="l" t="t" r="r" b="b"/>
            <a:pathLst>
              <a:path w="33655" h="33654">
                <a:moveTo>
                  <a:pt x="25654" y="0"/>
                </a:moveTo>
                <a:lnTo>
                  <a:pt x="7391" y="0"/>
                </a:lnTo>
                <a:lnTo>
                  <a:pt x="0" y="7404"/>
                </a:lnTo>
                <a:lnTo>
                  <a:pt x="0" y="25666"/>
                </a:lnTo>
                <a:lnTo>
                  <a:pt x="7391" y="33070"/>
                </a:lnTo>
                <a:lnTo>
                  <a:pt x="25654" y="33070"/>
                </a:lnTo>
                <a:lnTo>
                  <a:pt x="33058" y="25666"/>
                </a:lnTo>
                <a:lnTo>
                  <a:pt x="33058" y="7404"/>
                </a:lnTo>
                <a:lnTo>
                  <a:pt x="25654" y="0"/>
                </a:lnTo>
                <a:close/>
              </a:path>
            </a:pathLst>
          </a:custGeom>
          <a:solidFill>
            <a:srgbClr val="231F20"/>
          </a:solidFill>
        </p:spPr>
        <p:txBody>
          <a:bodyPr wrap="square" lIns="0" tIns="0" rIns="0" bIns="0" rtlCol="0"/>
          <a:lstStyle/>
          <a:p>
            <a:endParaRPr/>
          </a:p>
        </p:txBody>
      </p:sp>
      <p:sp>
        <p:nvSpPr>
          <p:cNvPr id="159" name="object 159"/>
          <p:cNvSpPr txBox="1"/>
          <p:nvPr/>
        </p:nvSpPr>
        <p:spPr>
          <a:xfrm>
            <a:off x="6225294" y="5890256"/>
            <a:ext cx="314960" cy="191770"/>
          </a:xfrm>
          <a:prstGeom prst="rect">
            <a:avLst/>
          </a:prstGeom>
        </p:spPr>
        <p:txBody>
          <a:bodyPr vert="horz" wrap="square" lIns="0" tIns="27940" rIns="0" bIns="0" rtlCol="0">
            <a:spAutoFit/>
          </a:bodyPr>
          <a:lstStyle/>
          <a:p>
            <a:pPr marL="23495" marR="5080" indent="-11430">
              <a:lnSpc>
                <a:spcPts val="590"/>
              </a:lnSpc>
              <a:spcBef>
                <a:spcPts val="220"/>
              </a:spcBef>
            </a:pPr>
            <a:r>
              <a:rPr sz="600" spc="-60" dirty="0">
                <a:solidFill>
                  <a:srgbClr val="231F20"/>
                </a:solidFill>
                <a:latin typeface="Arial"/>
                <a:cs typeface="Arial"/>
              </a:rPr>
              <a:t>EXISTING  </a:t>
            </a:r>
            <a:r>
              <a:rPr sz="600" spc="-80" dirty="0">
                <a:solidFill>
                  <a:srgbClr val="231F20"/>
                </a:solidFill>
                <a:latin typeface="Arial"/>
                <a:cs typeface="Arial"/>
              </a:rPr>
              <a:t>GARAGE</a:t>
            </a:r>
            <a:endParaRPr sz="600">
              <a:latin typeface="Arial"/>
              <a:cs typeface="Arial"/>
            </a:endParaRPr>
          </a:p>
        </p:txBody>
      </p:sp>
      <p:sp>
        <p:nvSpPr>
          <p:cNvPr id="160" name="object 160"/>
          <p:cNvSpPr/>
          <p:nvPr/>
        </p:nvSpPr>
        <p:spPr>
          <a:xfrm>
            <a:off x="1407119" y="5390479"/>
            <a:ext cx="5170170" cy="2720975"/>
          </a:xfrm>
          <a:custGeom>
            <a:avLst/>
            <a:gdLst/>
            <a:ahLst/>
            <a:cxnLst/>
            <a:rect l="l" t="t" r="r" b="b"/>
            <a:pathLst>
              <a:path w="5170170" h="2720975">
                <a:moveTo>
                  <a:pt x="5169890" y="0"/>
                </a:moveTo>
                <a:lnTo>
                  <a:pt x="0" y="0"/>
                </a:lnTo>
                <a:lnTo>
                  <a:pt x="0" y="2720619"/>
                </a:lnTo>
                <a:lnTo>
                  <a:pt x="5169890" y="2720619"/>
                </a:lnTo>
                <a:lnTo>
                  <a:pt x="5169890" y="0"/>
                </a:lnTo>
                <a:close/>
              </a:path>
            </a:pathLst>
          </a:custGeom>
          <a:ln w="4724">
            <a:solidFill>
              <a:srgbClr val="221E1F"/>
            </a:solidFill>
          </a:ln>
        </p:spPr>
        <p:txBody>
          <a:bodyPr wrap="square" lIns="0" tIns="0" rIns="0" bIns="0" rtlCol="0"/>
          <a:lstStyle/>
          <a:p>
            <a:endParaRPr/>
          </a:p>
        </p:txBody>
      </p:sp>
      <p:sp>
        <p:nvSpPr>
          <p:cNvPr id="161" name="object 161"/>
          <p:cNvSpPr txBox="1"/>
          <p:nvPr/>
        </p:nvSpPr>
        <p:spPr>
          <a:xfrm>
            <a:off x="2820968" y="7242627"/>
            <a:ext cx="195580" cy="749300"/>
          </a:xfrm>
          <a:prstGeom prst="rect">
            <a:avLst/>
          </a:prstGeom>
        </p:spPr>
        <p:txBody>
          <a:bodyPr vert="vert270" wrap="square" lIns="0" tIns="1270" rIns="0" bIns="0" rtlCol="0">
            <a:spAutoFit/>
          </a:bodyPr>
          <a:lstStyle/>
          <a:p>
            <a:pPr marL="189865" marR="5080" indent="-177800">
              <a:lnSpc>
                <a:spcPts val="720"/>
              </a:lnSpc>
              <a:spcBef>
                <a:spcPts val="10"/>
              </a:spcBef>
            </a:pPr>
            <a:r>
              <a:rPr sz="500" b="1" spc="-25" dirty="0">
                <a:solidFill>
                  <a:srgbClr val="FFFFFF"/>
                </a:solidFill>
                <a:latin typeface="Arial"/>
                <a:cs typeface="Arial"/>
              </a:rPr>
              <a:t>Western</a:t>
            </a:r>
            <a:r>
              <a:rPr sz="500" b="1" spc="-55" dirty="0">
                <a:solidFill>
                  <a:srgbClr val="FFFFFF"/>
                </a:solidFill>
                <a:latin typeface="Arial"/>
                <a:cs typeface="Arial"/>
              </a:rPr>
              <a:t> </a:t>
            </a:r>
            <a:r>
              <a:rPr sz="500" b="1" spc="-35" dirty="0">
                <a:solidFill>
                  <a:srgbClr val="FFFFFF"/>
                </a:solidFill>
                <a:latin typeface="Arial"/>
                <a:cs typeface="Arial"/>
              </a:rPr>
              <a:t>Edge</a:t>
            </a:r>
            <a:r>
              <a:rPr sz="500" b="1" spc="-55" dirty="0">
                <a:solidFill>
                  <a:srgbClr val="FFFFFF"/>
                </a:solidFill>
                <a:latin typeface="Arial"/>
                <a:cs typeface="Arial"/>
              </a:rPr>
              <a:t> </a:t>
            </a:r>
            <a:r>
              <a:rPr sz="500" b="1" spc="-15" dirty="0">
                <a:solidFill>
                  <a:srgbClr val="FFFFFF"/>
                </a:solidFill>
                <a:latin typeface="Arial"/>
                <a:cs typeface="Arial"/>
              </a:rPr>
              <a:t>of</a:t>
            </a:r>
            <a:r>
              <a:rPr sz="500" b="1" spc="-55" dirty="0">
                <a:solidFill>
                  <a:srgbClr val="FFFFFF"/>
                </a:solidFill>
                <a:latin typeface="Arial"/>
                <a:cs typeface="Arial"/>
              </a:rPr>
              <a:t> </a:t>
            </a:r>
            <a:r>
              <a:rPr sz="500" b="1" spc="-40" dirty="0">
                <a:solidFill>
                  <a:srgbClr val="FFFFFF"/>
                </a:solidFill>
                <a:latin typeface="Arial"/>
                <a:cs typeface="Arial"/>
              </a:rPr>
              <a:t>Red</a:t>
            </a:r>
            <a:r>
              <a:rPr sz="500" b="1" spc="-55" dirty="0">
                <a:solidFill>
                  <a:srgbClr val="FFFFFF"/>
                </a:solidFill>
                <a:latin typeface="Arial"/>
                <a:cs typeface="Arial"/>
              </a:rPr>
              <a:t> </a:t>
            </a:r>
            <a:r>
              <a:rPr sz="500" b="1" spc="-30" dirty="0">
                <a:solidFill>
                  <a:srgbClr val="FFFFFF"/>
                </a:solidFill>
                <a:latin typeface="Arial"/>
                <a:cs typeface="Arial"/>
              </a:rPr>
              <a:t>River  Existing</a:t>
            </a:r>
            <a:r>
              <a:rPr sz="500" b="1" spc="-50" dirty="0">
                <a:solidFill>
                  <a:srgbClr val="FFFFFF"/>
                </a:solidFill>
                <a:latin typeface="Arial"/>
                <a:cs typeface="Arial"/>
              </a:rPr>
              <a:t> ROW</a:t>
            </a:r>
            <a:endParaRPr sz="500">
              <a:latin typeface="Arial"/>
              <a:cs typeface="Arial"/>
            </a:endParaRPr>
          </a:p>
        </p:txBody>
      </p:sp>
      <p:sp>
        <p:nvSpPr>
          <p:cNvPr id="162" name="object 162"/>
          <p:cNvSpPr txBox="1"/>
          <p:nvPr/>
        </p:nvSpPr>
        <p:spPr>
          <a:xfrm>
            <a:off x="5204012" y="7117602"/>
            <a:ext cx="103505" cy="885825"/>
          </a:xfrm>
          <a:prstGeom prst="rect">
            <a:avLst/>
          </a:prstGeom>
        </p:spPr>
        <p:txBody>
          <a:bodyPr vert="vert270" wrap="square" lIns="0" tIns="10795" rIns="0" bIns="0" rtlCol="0">
            <a:spAutoFit/>
          </a:bodyPr>
          <a:lstStyle/>
          <a:p>
            <a:pPr marL="12700">
              <a:lnSpc>
                <a:spcPct val="100000"/>
              </a:lnSpc>
              <a:spcBef>
                <a:spcPts val="85"/>
              </a:spcBef>
            </a:pPr>
            <a:r>
              <a:rPr sz="500" b="1" spc="-40" dirty="0">
                <a:solidFill>
                  <a:srgbClr val="FFFFFF"/>
                </a:solidFill>
                <a:latin typeface="Arial"/>
                <a:cs typeface="Arial"/>
              </a:rPr>
              <a:t>Red </a:t>
            </a:r>
            <a:r>
              <a:rPr sz="500" b="1" spc="-30" dirty="0">
                <a:solidFill>
                  <a:srgbClr val="FFFFFF"/>
                </a:solidFill>
                <a:latin typeface="Arial"/>
                <a:cs typeface="Arial"/>
              </a:rPr>
              <a:t>River </a:t>
            </a:r>
            <a:r>
              <a:rPr sz="500" b="1" spc="-35" dirty="0">
                <a:solidFill>
                  <a:srgbClr val="FFFFFF"/>
                </a:solidFill>
                <a:latin typeface="Arial"/>
                <a:cs typeface="Arial"/>
              </a:rPr>
              <a:t>Edge </a:t>
            </a:r>
            <a:r>
              <a:rPr sz="500" b="1" spc="-15" dirty="0">
                <a:solidFill>
                  <a:srgbClr val="FFFFFF"/>
                </a:solidFill>
                <a:latin typeface="Arial"/>
                <a:cs typeface="Arial"/>
              </a:rPr>
              <a:t>of</a:t>
            </a:r>
            <a:r>
              <a:rPr sz="500" b="1" spc="-105" dirty="0">
                <a:solidFill>
                  <a:srgbClr val="FFFFFF"/>
                </a:solidFill>
                <a:latin typeface="Arial"/>
                <a:cs typeface="Arial"/>
              </a:rPr>
              <a:t> </a:t>
            </a:r>
            <a:r>
              <a:rPr sz="500" b="1" spc="-30" dirty="0">
                <a:solidFill>
                  <a:srgbClr val="FFFFFF"/>
                </a:solidFill>
                <a:latin typeface="Arial"/>
                <a:cs typeface="Arial"/>
              </a:rPr>
              <a:t>Existing Curb</a:t>
            </a:r>
            <a:endParaRPr sz="500">
              <a:latin typeface="Arial"/>
              <a:cs typeface="Arial"/>
            </a:endParaRPr>
          </a:p>
        </p:txBody>
      </p:sp>
      <p:sp>
        <p:nvSpPr>
          <p:cNvPr id="163" name="object 163"/>
          <p:cNvSpPr txBox="1"/>
          <p:nvPr/>
        </p:nvSpPr>
        <p:spPr>
          <a:xfrm>
            <a:off x="4576469" y="7102508"/>
            <a:ext cx="195580" cy="887730"/>
          </a:xfrm>
          <a:prstGeom prst="rect">
            <a:avLst/>
          </a:prstGeom>
        </p:spPr>
        <p:txBody>
          <a:bodyPr vert="vert270" wrap="square" lIns="0" tIns="1270" rIns="0" bIns="0" rtlCol="0">
            <a:spAutoFit/>
          </a:bodyPr>
          <a:lstStyle/>
          <a:p>
            <a:pPr marL="229235" marR="5080" indent="-217170">
              <a:lnSpc>
                <a:spcPts val="720"/>
              </a:lnSpc>
              <a:spcBef>
                <a:spcPts val="10"/>
              </a:spcBef>
            </a:pPr>
            <a:r>
              <a:rPr sz="500" b="1" spc="-25" dirty="0">
                <a:solidFill>
                  <a:srgbClr val="FFFFFF"/>
                </a:solidFill>
                <a:latin typeface="Arial"/>
                <a:cs typeface="Arial"/>
              </a:rPr>
              <a:t>Western</a:t>
            </a:r>
            <a:r>
              <a:rPr sz="500" b="1" spc="-55" dirty="0">
                <a:solidFill>
                  <a:srgbClr val="FFFFFF"/>
                </a:solidFill>
                <a:latin typeface="Arial"/>
                <a:cs typeface="Arial"/>
              </a:rPr>
              <a:t> </a:t>
            </a:r>
            <a:r>
              <a:rPr sz="500" b="1" spc="-20" dirty="0">
                <a:solidFill>
                  <a:srgbClr val="FFFFFF"/>
                </a:solidFill>
                <a:latin typeface="Arial"/>
                <a:cs typeface="Arial"/>
              </a:rPr>
              <a:t>Limit</a:t>
            </a:r>
            <a:r>
              <a:rPr sz="500" b="1" spc="-55" dirty="0">
                <a:solidFill>
                  <a:srgbClr val="FFFFFF"/>
                </a:solidFill>
                <a:latin typeface="Arial"/>
                <a:cs typeface="Arial"/>
              </a:rPr>
              <a:t> </a:t>
            </a:r>
            <a:r>
              <a:rPr sz="500" b="1" spc="-15" dirty="0">
                <a:solidFill>
                  <a:srgbClr val="FFFFFF"/>
                </a:solidFill>
                <a:latin typeface="Arial"/>
                <a:cs typeface="Arial"/>
              </a:rPr>
              <a:t>of</a:t>
            </a:r>
            <a:r>
              <a:rPr sz="500" b="1" spc="-55" dirty="0">
                <a:solidFill>
                  <a:srgbClr val="FFFFFF"/>
                </a:solidFill>
                <a:latin typeface="Arial"/>
                <a:cs typeface="Arial"/>
              </a:rPr>
              <a:t> </a:t>
            </a:r>
            <a:r>
              <a:rPr sz="500" b="1" spc="-25" dirty="0">
                <a:solidFill>
                  <a:srgbClr val="FFFFFF"/>
                </a:solidFill>
                <a:latin typeface="Arial"/>
                <a:cs typeface="Arial"/>
              </a:rPr>
              <a:t>Central</a:t>
            </a:r>
            <a:r>
              <a:rPr sz="500" b="1" spc="-55" dirty="0">
                <a:solidFill>
                  <a:srgbClr val="FFFFFF"/>
                </a:solidFill>
                <a:latin typeface="Arial"/>
                <a:cs typeface="Arial"/>
              </a:rPr>
              <a:t> </a:t>
            </a:r>
            <a:r>
              <a:rPr sz="500" b="1" spc="-15" dirty="0">
                <a:solidFill>
                  <a:srgbClr val="FFFFFF"/>
                </a:solidFill>
                <a:latin typeface="Arial"/>
                <a:cs typeface="Arial"/>
              </a:rPr>
              <a:t>Health  </a:t>
            </a:r>
            <a:r>
              <a:rPr sz="500" b="1" spc="-20" dirty="0">
                <a:solidFill>
                  <a:srgbClr val="FFFFFF"/>
                </a:solidFill>
                <a:latin typeface="Arial"/>
                <a:cs typeface="Arial"/>
              </a:rPr>
              <a:t>Future</a:t>
            </a:r>
            <a:r>
              <a:rPr sz="500" b="1" spc="-45" dirty="0">
                <a:solidFill>
                  <a:srgbClr val="FFFFFF"/>
                </a:solidFill>
                <a:latin typeface="Arial"/>
                <a:cs typeface="Arial"/>
              </a:rPr>
              <a:t> </a:t>
            </a:r>
            <a:r>
              <a:rPr sz="500" b="1" spc="-25" dirty="0">
                <a:solidFill>
                  <a:srgbClr val="FFFFFF"/>
                </a:solidFill>
                <a:latin typeface="Arial"/>
                <a:cs typeface="Arial"/>
              </a:rPr>
              <a:t>Building</a:t>
            </a:r>
            <a:endParaRPr sz="500">
              <a:latin typeface="Arial"/>
              <a:cs typeface="Arial"/>
            </a:endParaRPr>
          </a:p>
        </p:txBody>
      </p:sp>
      <p:sp>
        <p:nvSpPr>
          <p:cNvPr id="164" name="object 164"/>
          <p:cNvSpPr txBox="1"/>
          <p:nvPr/>
        </p:nvSpPr>
        <p:spPr>
          <a:xfrm>
            <a:off x="5551061" y="7163078"/>
            <a:ext cx="195580" cy="726440"/>
          </a:xfrm>
          <a:prstGeom prst="rect">
            <a:avLst/>
          </a:prstGeom>
        </p:spPr>
        <p:txBody>
          <a:bodyPr vert="vert270" wrap="square" lIns="0" tIns="1270" rIns="0" bIns="0" rtlCol="0">
            <a:spAutoFit/>
          </a:bodyPr>
          <a:lstStyle/>
          <a:p>
            <a:pPr marL="178435" marR="5080" indent="-166370">
              <a:lnSpc>
                <a:spcPts val="720"/>
              </a:lnSpc>
              <a:spcBef>
                <a:spcPts val="10"/>
              </a:spcBef>
            </a:pPr>
            <a:r>
              <a:rPr sz="500" b="1" spc="-35" dirty="0">
                <a:solidFill>
                  <a:srgbClr val="FFFFFF"/>
                </a:solidFill>
                <a:latin typeface="Arial"/>
                <a:cs typeface="Arial"/>
              </a:rPr>
              <a:t>Eastern Edge </a:t>
            </a:r>
            <a:r>
              <a:rPr sz="500" b="1" spc="-15" dirty="0">
                <a:solidFill>
                  <a:srgbClr val="FFFFFF"/>
                </a:solidFill>
                <a:latin typeface="Arial"/>
                <a:cs typeface="Arial"/>
              </a:rPr>
              <a:t>of </a:t>
            </a:r>
            <a:r>
              <a:rPr sz="500" b="1" spc="-40" dirty="0">
                <a:solidFill>
                  <a:srgbClr val="FFFFFF"/>
                </a:solidFill>
                <a:latin typeface="Arial"/>
                <a:cs typeface="Arial"/>
              </a:rPr>
              <a:t>Red</a:t>
            </a:r>
            <a:r>
              <a:rPr sz="500" b="1" spc="-110" dirty="0">
                <a:solidFill>
                  <a:srgbClr val="FFFFFF"/>
                </a:solidFill>
                <a:latin typeface="Arial"/>
                <a:cs typeface="Arial"/>
              </a:rPr>
              <a:t> </a:t>
            </a:r>
            <a:r>
              <a:rPr sz="500" b="1" spc="-30" dirty="0">
                <a:solidFill>
                  <a:srgbClr val="FFFFFF"/>
                </a:solidFill>
                <a:latin typeface="Arial"/>
                <a:cs typeface="Arial"/>
              </a:rPr>
              <a:t>River  Existing</a:t>
            </a:r>
            <a:r>
              <a:rPr sz="500" b="1" spc="-50" dirty="0">
                <a:solidFill>
                  <a:srgbClr val="FFFFFF"/>
                </a:solidFill>
                <a:latin typeface="Arial"/>
                <a:cs typeface="Arial"/>
              </a:rPr>
              <a:t> ROW</a:t>
            </a:r>
            <a:endParaRPr sz="500">
              <a:latin typeface="Arial"/>
              <a:cs typeface="Arial"/>
            </a:endParaRPr>
          </a:p>
        </p:txBody>
      </p:sp>
      <p:sp>
        <p:nvSpPr>
          <p:cNvPr id="165" name="object 165"/>
          <p:cNvSpPr txBox="1"/>
          <p:nvPr/>
        </p:nvSpPr>
        <p:spPr>
          <a:xfrm>
            <a:off x="3165406" y="7176707"/>
            <a:ext cx="103505" cy="885825"/>
          </a:xfrm>
          <a:prstGeom prst="rect">
            <a:avLst/>
          </a:prstGeom>
        </p:spPr>
        <p:txBody>
          <a:bodyPr vert="vert270" wrap="square" lIns="0" tIns="10795" rIns="0" bIns="0" rtlCol="0">
            <a:spAutoFit/>
          </a:bodyPr>
          <a:lstStyle/>
          <a:p>
            <a:pPr marL="12700">
              <a:lnSpc>
                <a:spcPct val="100000"/>
              </a:lnSpc>
              <a:spcBef>
                <a:spcPts val="85"/>
              </a:spcBef>
            </a:pPr>
            <a:r>
              <a:rPr sz="500" b="1" spc="-40" dirty="0">
                <a:solidFill>
                  <a:srgbClr val="FFFFFF"/>
                </a:solidFill>
                <a:latin typeface="Arial"/>
                <a:cs typeface="Arial"/>
              </a:rPr>
              <a:t>Red </a:t>
            </a:r>
            <a:r>
              <a:rPr sz="500" b="1" spc="-30" dirty="0">
                <a:solidFill>
                  <a:srgbClr val="FFFFFF"/>
                </a:solidFill>
                <a:latin typeface="Arial"/>
                <a:cs typeface="Arial"/>
              </a:rPr>
              <a:t>River </a:t>
            </a:r>
            <a:r>
              <a:rPr sz="500" b="1" spc="-35" dirty="0">
                <a:solidFill>
                  <a:srgbClr val="FFFFFF"/>
                </a:solidFill>
                <a:latin typeface="Arial"/>
                <a:cs typeface="Arial"/>
              </a:rPr>
              <a:t>Edge </a:t>
            </a:r>
            <a:r>
              <a:rPr sz="500" b="1" spc="-15" dirty="0">
                <a:solidFill>
                  <a:srgbClr val="FFFFFF"/>
                </a:solidFill>
                <a:latin typeface="Arial"/>
                <a:cs typeface="Arial"/>
              </a:rPr>
              <a:t>of</a:t>
            </a:r>
            <a:r>
              <a:rPr sz="500" b="1" spc="-105" dirty="0">
                <a:solidFill>
                  <a:srgbClr val="FFFFFF"/>
                </a:solidFill>
                <a:latin typeface="Arial"/>
                <a:cs typeface="Arial"/>
              </a:rPr>
              <a:t> </a:t>
            </a:r>
            <a:r>
              <a:rPr sz="500" b="1" spc="-30" dirty="0">
                <a:solidFill>
                  <a:srgbClr val="FFFFFF"/>
                </a:solidFill>
                <a:latin typeface="Arial"/>
                <a:cs typeface="Arial"/>
              </a:rPr>
              <a:t>Existing Curb</a:t>
            </a:r>
            <a:endParaRPr sz="500">
              <a:latin typeface="Arial"/>
              <a:cs typeface="Arial"/>
            </a:endParaRPr>
          </a:p>
        </p:txBody>
      </p:sp>
      <p:sp>
        <p:nvSpPr>
          <p:cNvPr id="166" name="object 166"/>
          <p:cNvSpPr txBox="1"/>
          <p:nvPr/>
        </p:nvSpPr>
        <p:spPr>
          <a:xfrm>
            <a:off x="4768322" y="5550322"/>
            <a:ext cx="1347470" cy="266065"/>
          </a:xfrm>
          <a:prstGeom prst="rect">
            <a:avLst/>
          </a:prstGeom>
        </p:spPr>
        <p:txBody>
          <a:bodyPr vert="horz" wrap="square" lIns="0" tIns="21590" rIns="0" bIns="0" rtlCol="0">
            <a:spAutoFit/>
          </a:bodyPr>
          <a:lstStyle/>
          <a:p>
            <a:pPr marL="92710" marR="375920" algn="ctr">
              <a:lnSpc>
                <a:spcPts val="610"/>
              </a:lnSpc>
              <a:spcBef>
                <a:spcPts val="170"/>
              </a:spcBef>
            </a:pPr>
            <a:r>
              <a:rPr sz="550" b="1" spc="-25" dirty="0">
                <a:solidFill>
                  <a:srgbClr val="231F20"/>
                </a:solidFill>
                <a:latin typeface="Arial"/>
                <a:cs typeface="Arial"/>
              </a:rPr>
              <a:t>FUTURE</a:t>
            </a:r>
            <a:r>
              <a:rPr sz="550" b="1" spc="-105" dirty="0">
                <a:solidFill>
                  <a:srgbClr val="231F20"/>
                </a:solidFill>
                <a:latin typeface="Arial"/>
                <a:cs typeface="Arial"/>
              </a:rPr>
              <a:t> </a:t>
            </a:r>
            <a:r>
              <a:rPr sz="550" b="1" spc="-30" dirty="0">
                <a:solidFill>
                  <a:srgbClr val="231F20"/>
                </a:solidFill>
                <a:latin typeface="Arial"/>
                <a:cs typeface="Arial"/>
              </a:rPr>
              <a:t>“LINER”</a:t>
            </a:r>
            <a:r>
              <a:rPr sz="550" b="1" spc="-105" dirty="0">
                <a:solidFill>
                  <a:srgbClr val="231F20"/>
                </a:solidFill>
                <a:latin typeface="Arial"/>
                <a:cs typeface="Arial"/>
              </a:rPr>
              <a:t> </a:t>
            </a:r>
            <a:r>
              <a:rPr sz="550" b="1" spc="-10" dirty="0">
                <a:solidFill>
                  <a:srgbClr val="231F20"/>
                </a:solidFill>
                <a:latin typeface="Arial"/>
                <a:cs typeface="Arial"/>
              </a:rPr>
              <a:t>BUILDING </a:t>
            </a:r>
            <a:r>
              <a:rPr sz="550" b="1" spc="-5" dirty="0">
                <a:solidFill>
                  <a:srgbClr val="231F20"/>
                </a:solidFill>
                <a:latin typeface="Arial"/>
                <a:cs typeface="Arial"/>
              </a:rPr>
              <a:t> </a:t>
            </a:r>
            <a:r>
              <a:rPr sz="550" b="1" dirty="0">
                <a:solidFill>
                  <a:srgbClr val="231F20"/>
                </a:solidFill>
                <a:latin typeface="Arial"/>
                <a:cs typeface="Arial"/>
              </a:rPr>
              <a:t>(70’</a:t>
            </a:r>
            <a:r>
              <a:rPr sz="550" b="1" spc="-120" dirty="0">
                <a:solidFill>
                  <a:srgbClr val="231F20"/>
                </a:solidFill>
                <a:latin typeface="Arial"/>
                <a:cs typeface="Arial"/>
              </a:rPr>
              <a:t> </a:t>
            </a:r>
            <a:r>
              <a:rPr sz="550" b="1" spc="-30" dirty="0">
                <a:solidFill>
                  <a:srgbClr val="231F20"/>
                </a:solidFill>
                <a:latin typeface="Arial"/>
                <a:cs typeface="Arial"/>
              </a:rPr>
              <a:t>DEEP ATTACHED </a:t>
            </a:r>
            <a:r>
              <a:rPr sz="550" b="1" spc="-15" dirty="0">
                <a:solidFill>
                  <a:srgbClr val="231F20"/>
                </a:solidFill>
                <a:latin typeface="Arial"/>
                <a:cs typeface="Arial"/>
              </a:rPr>
              <a:t>TO</a:t>
            </a:r>
            <a:endParaRPr sz="550">
              <a:latin typeface="Arial"/>
              <a:cs typeface="Arial"/>
            </a:endParaRPr>
          </a:p>
          <a:p>
            <a:pPr marR="283210" algn="ctr">
              <a:lnSpc>
                <a:spcPts val="605"/>
              </a:lnSpc>
            </a:pPr>
            <a:r>
              <a:rPr sz="550" b="1" spc="-20" dirty="0">
                <a:solidFill>
                  <a:srgbClr val="231F20"/>
                </a:solidFill>
                <a:latin typeface="Arial"/>
                <a:cs typeface="Arial"/>
              </a:rPr>
              <a:t>EXISTING </a:t>
            </a:r>
            <a:r>
              <a:rPr sz="550" b="1" spc="-30" dirty="0">
                <a:solidFill>
                  <a:srgbClr val="231F20"/>
                </a:solidFill>
                <a:latin typeface="Arial"/>
                <a:cs typeface="Arial"/>
              </a:rPr>
              <a:t>GARAGE, </a:t>
            </a:r>
            <a:r>
              <a:rPr sz="550" b="1" spc="-40" dirty="0">
                <a:solidFill>
                  <a:srgbClr val="231F20"/>
                </a:solidFill>
                <a:latin typeface="Arial"/>
                <a:cs typeface="Arial"/>
              </a:rPr>
              <a:t>BLOCK</a:t>
            </a:r>
            <a:r>
              <a:rPr sz="550" b="1" spc="-65" dirty="0">
                <a:solidFill>
                  <a:srgbClr val="231F20"/>
                </a:solidFill>
                <a:latin typeface="Arial"/>
                <a:cs typeface="Arial"/>
              </a:rPr>
              <a:t> </a:t>
            </a:r>
            <a:r>
              <a:rPr sz="550" b="1" spc="5" dirty="0">
                <a:solidFill>
                  <a:srgbClr val="231F20"/>
                </a:solidFill>
                <a:latin typeface="Arial"/>
                <a:cs typeface="Arial"/>
              </a:rPr>
              <a:t>168)</a:t>
            </a:r>
            <a:endParaRPr sz="550">
              <a:latin typeface="Arial"/>
              <a:cs typeface="Arial"/>
            </a:endParaRPr>
          </a:p>
        </p:txBody>
      </p:sp>
      <p:sp>
        <p:nvSpPr>
          <p:cNvPr id="167" name="object 167"/>
          <p:cNvSpPr txBox="1"/>
          <p:nvPr/>
        </p:nvSpPr>
        <p:spPr>
          <a:xfrm>
            <a:off x="5468150" y="6778807"/>
            <a:ext cx="336550" cy="102235"/>
          </a:xfrm>
          <a:prstGeom prst="rect">
            <a:avLst/>
          </a:prstGeom>
        </p:spPr>
        <p:txBody>
          <a:bodyPr vert="horz" wrap="square" lIns="0" tIns="12700" rIns="0" bIns="0" rtlCol="0">
            <a:spAutoFit/>
          </a:bodyPr>
          <a:lstStyle/>
          <a:p>
            <a:pPr marL="12700">
              <a:lnSpc>
                <a:spcPct val="100000"/>
              </a:lnSpc>
              <a:spcBef>
                <a:spcPts val="100"/>
              </a:spcBef>
            </a:pPr>
            <a:r>
              <a:rPr sz="500" b="1" spc="-15" dirty="0">
                <a:solidFill>
                  <a:srgbClr val="231F20"/>
                </a:solidFill>
                <a:latin typeface="Arial"/>
                <a:cs typeface="Arial"/>
              </a:rPr>
              <a:t>~496.5’</a:t>
            </a:r>
            <a:r>
              <a:rPr sz="500" b="1" spc="-100" dirty="0">
                <a:solidFill>
                  <a:srgbClr val="231F20"/>
                </a:solidFill>
                <a:latin typeface="Arial"/>
                <a:cs typeface="Arial"/>
              </a:rPr>
              <a:t> </a:t>
            </a:r>
            <a:r>
              <a:rPr sz="500" b="1" spc="-60" dirty="0">
                <a:solidFill>
                  <a:srgbClr val="231F20"/>
                </a:solidFill>
                <a:latin typeface="Arial"/>
                <a:cs typeface="Arial"/>
              </a:rPr>
              <a:t>FFE</a:t>
            </a:r>
            <a:endParaRPr sz="500">
              <a:latin typeface="Arial"/>
              <a:cs typeface="Arial"/>
            </a:endParaRPr>
          </a:p>
        </p:txBody>
      </p:sp>
      <p:sp>
        <p:nvSpPr>
          <p:cNvPr id="168" name="object 168"/>
          <p:cNvSpPr/>
          <p:nvPr/>
        </p:nvSpPr>
        <p:spPr>
          <a:xfrm>
            <a:off x="1665516" y="7012655"/>
            <a:ext cx="258843" cy="107439"/>
          </a:xfrm>
          <a:prstGeom prst="rect">
            <a:avLst/>
          </a:prstGeom>
          <a:blipFill>
            <a:blip r:embed="rId12" cstate="print"/>
            <a:stretch>
              <a:fillRect/>
            </a:stretch>
          </a:blipFill>
        </p:spPr>
        <p:txBody>
          <a:bodyPr wrap="square" lIns="0" tIns="0" rIns="0" bIns="0" rtlCol="0"/>
          <a:lstStyle/>
          <a:p>
            <a:endParaRPr/>
          </a:p>
        </p:txBody>
      </p:sp>
      <p:sp>
        <p:nvSpPr>
          <p:cNvPr id="169" name="object 169"/>
          <p:cNvSpPr txBox="1"/>
          <p:nvPr/>
        </p:nvSpPr>
        <p:spPr>
          <a:xfrm>
            <a:off x="1723910" y="6927701"/>
            <a:ext cx="244475" cy="165735"/>
          </a:xfrm>
          <a:prstGeom prst="rect">
            <a:avLst/>
          </a:prstGeom>
        </p:spPr>
        <p:txBody>
          <a:bodyPr vert="horz" wrap="square" lIns="0" tIns="25400" rIns="0" bIns="0" rtlCol="0">
            <a:spAutoFit/>
          </a:bodyPr>
          <a:lstStyle/>
          <a:p>
            <a:pPr marL="12700" marR="5080">
              <a:lnSpc>
                <a:spcPts val="500"/>
              </a:lnSpc>
              <a:spcBef>
                <a:spcPts val="200"/>
              </a:spcBef>
            </a:pPr>
            <a:r>
              <a:rPr sz="500" b="1" spc="-30" dirty="0">
                <a:solidFill>
                  <a:srgbClr val="231F20"/>
                </a:solidFill>
                <a:latin typeface="Arial"/>
                <a:cs typeface="Arial"/>
              </a:rPr>
              <a:t>Existing  Grade</a:t>
            </a:r>
            <a:endParaRPr sz="500">
              <a:latin typeface="Arial"/>
              <a:cs typeface="Arial"/>
            </a:endParaRPr>
          </a:p>
        </p:txBody>
      </p:sp>
      <p:sp>
        <p:nvSpPr>
          <p:cNvPr id="170" name="object 170"/>
          <p:cNvSpPr/>
          <p:nvPr/>
        </p:nvSpPr>
        <p:spPr>
          <a:xfrm>
            <a:off x="5814628" y="5375643"/>
            <a:ext cx="137795" cy="2750185"/>
          </a:xfrm>
          <a:custGeom>
            <a:avLst/>
            <a:gdLst/>
            <a:ahLst/>
            <a:cxnLst/>
            <a:rect l="l" t="t" r="r" b="b"/>
            <a:pathLst>
              <a:path w="137795" h="2750184">
                <a:moveTo>
                  <a:pt x="30264" y="0"/>
                </a:moveTo>
                <a:lnTo>
                  <a:pt x="30264" y="661695"/>
                </a:lnTo>
                <a:lnTo>
                  <a:pt x="62102" y="685291"/>
                </a:lnTo>
                <a:lnTo>
                  <a:pt x="0" y="721055"/>
                </a:lnTo>
                <a:lnTo>
                  <a:pt x="30264" y="746226"/>
                </a:lnTo>
                <a:lnTo>
                  <a:pt x="30264" y="2748978"/>
                </a:lnTo>
                <a:lnTo>
                  <a:pt x="104571" y="2750159"/>
                </a:lnTo>
                <a:lnTo>
                  <a:pt x="105752" y="755662"/>
                </a:lnTo>
                <a:lnTo>
                  <a:pt x="75476" y="730491"/>
                </a:lnTo>
                <a:lnTo>
                  <a:pt x="137604" y="694728"/>
                </a:lnTo>
                <a:lnTo>
                  <a:pt x="105752" y="671131"/>
                </a:lnTo>
                <a:lnTo>
                  <a:pt x="104571" y="2768"/>
                </a:lnTo>
                <a:lnTo>
                  <a:pt x="30264" y="0"/>
                </a:lnTo>
                <a:close/>
              </a:path>
            </a:pathLst>
          </a:custGeom>
          <a:solidFill>
            <a:srgbClr val="FFFEFF"/>
          </a:solidFill>
        </p:spPr>
        <p:txBody>
          <a:bodyPr wrap="square" lIns="0" tIns="0" rIns="0" bIns="0" rtlCol="0"/>
          <a:lstStyle/>
          <a:p>
            <a:endParaRPr/>
          </a:p>
        </p:txBody>
      </p:sp>
      <p:sp>
        <p:nvSpPr>
          <p:cNvPr id="171" name="object 171"/>
          <p:cNvSpPr/>
          <p:nvPr/>
        </p:nvSpPr>
        <p:spPr>
          <a:xfrm>
            <a:off x="5814630" y="5375643"/>
            <a:ext cx="137795" cy="2750185"/>
          </a:xfrm>
          <a:custGeom>
            <a:avLst/>
            <a:gdLst/>
            <a:ahLst/>
            <a:cxnLst/>
            <a:rect l="l" t="t" r="r" b="b"/>
            <a:pathLst>
              <a:path w="137795" h="2750184">
                <a:moveTo>
                  <a:pt x="30264" y="2748978"/>
                </a:moveTo>
                <a:lnTo>
                  <a:pt x="30264" y="746213"/>
                </a:lnTo>
                <a:lnTo>
                  <a:pt x="0" y="721067"/>
                </a:lnTo>
                <a:lnTo>
                  <a:pt x="62102" y="685292"/>
                </a:lnTo>
                <a:lnTo>
                  <a:pt x="30264" y="661695"/>
                </a:lnTo>
                <a:lnTo>
                  <a:pt x="30264" y="0"/>
                </a:lnTo>
                <a:lnTo>
                  <a:pt x="104571" y="2768"/>
                </a:lnTo>
                <a:lnTo>
                  <a:pt x="105752" y="671131"/>
                </a:lnTo>
                <a:lnTo>
                  <a:pt x="137604" y="694728"/>
                </a:lnTo>
                <a:lnTo>
                  <a:pt x="75476" y="730504"/>
                </a:lnTo>
                <a:lnTo>
                  <a:pt x="105752" y="755662"/>
                </a:lnTo>
                <a:lnTo>
                  <a:pt x="104571" y="2750159"/>
                </a:lnTo>
                <a:lnTo>
                  <a:pt x="30264" y="2748978"/>
                </a:lnTo>
                <a:close/>
              </a:path>
            </a:pathLst>
          </a:custGeom>
          <a:ln w="3175">
            <a:solidFill>
              <a:srgbClr val="010202"/>
            </a:solidFill>
          </a:ln>
        </p:spPr>
        <p:txBody>
          <a:bodyPr wrap="square" lIns="0" tIns="0" rIns="0" bIns="0" rtlCol="0"/>
          <a:lstStyle/>
          <a:p>
            <a:endParaRPr/>
          </a:p>
        </p:txBody>
      </p:sp>
      <p:sp>
        <p:nvSpPr>
          <p:cNvPr id="172" name="object 172"/>
          <p:cNvSpPr/>
          <p:nvPr/>
        </p:nvSpPr>
        <p:spPr>
          <a:xfrm>
            <a:off x="5748769" y="5380520"/>
            <a:ext cx="323215" cy="0"/>
          </a:xfrm>
          <a:custGeom>
            <a:avLst/>
            <a:gdLst/>
            <a:ahLst/>
            <a:cxnLst/>
            <a:rect l="l" t="t" r="r" b="b"/>
            <a:pathLst>
              <a:path w="323214">
                <a:moveTo>
                  <a:pt x="0" y="0"/>
                </a:moveTo>
                <a:lnTo>
                  <a:pt x="323164" y="0"/>
                </a:lnTo>
              </a:path>
            </a:pathLst>
          </a:custGeom>
          <a:ln w="15443">
            <a:solidFill>
              <a:srgbClr val="FFFEFF"/>
            </a:solidFill>
          </a:ln>
        </p:spPr>
        <p:txBody>
          <a:bodyPr wrap="square" lIns="0" tIns="0" rIns="0" bIns="0" rtlCol="0"/>
          <a:lstStyle/>
          <a:p>
            <a:endParaRPr/>
          </a:p>
        </p:txBody>
      </p:sp>
      <p:sp>
        <p:nvSpPr>
          <p:cNvPr id="173" name="object 173"/>
          <p:cNvSpPr/>
          <p:nvPr/>
        </p:nvSpPr>
        <p:spPr>
          <a:xfrm>
            <a:off x="5810122" y="8137842"/>
            <a:ext cx="231775" cy="0"/>
          </a:xfrm>
          <a:custGeom>
            <a:avLst/>
            <a:gdLst/>
            <a:ahLst/>
            <a:cxnLst/>
            <a:rect l="l" t="t" r="r" b="b"/>
            <a:pathLst>
              <a:path w="231775">
                <a:moveTo>
                  <a:pt x="0" y="0"/>
                </a:moveTo>
                <a:lnTo>
                  <a:pt x="231762" y="0"/>
                </a:lnTo>
              </a:path>
            </a:pathLst>
          </a:custGeom>
          <a:ln w="48945">
            <a:solidFill>
              <a:srgbClr val="FFFEFF"/>
            </a:solidFill>
          </a:ln>
        </p:spPr>
        <p:txBody>
          <a:bodyPr wrap="square" lIns="0" tIns="0" rIns="0" bIns="0" rtlCol="0"/>
          <a:lstStyle/>
          <a:p>
            <a:endParaRPr/>
          </a:p>
        </p:txBody>
      </p:sp>
      <p:sp>
        <p:nvSpPr>
          <p:cNvPr id="174" name="object 174"/>
          <p:cNvSpPr/>
          <p:nvPr/>
        </p:nvSpPr>
        <p:spPr>
          <a:xfrm>
            <a:off x="2922216" y="8137687"/>
            <a:ext cx="0" cy="1205230"/>
          </a:xfrm>
          <a:custGeom>
            <a:avLst/>
            <a:gdLst/>
            <a:ahLst/>
            <a:cxnLst/>
            <a:rect l="l" t="t" r="r" b="b"/>
            <a:pathLst>
              <a:path h="1205229">
                <a:moveTo>
                  <a:pt x="0" y="0"/>
                </a:moveTo>
                <a:lnTo>
                  <a:pt x="0" y="1205014"/>
                </a:lnTo>
              </a:path>
            </a:pathLst>
          </a:custGeom>
          <a:ln w="9436">
            <a:solidFill>
              <a:srgbClr val="010202"/>
            </a:solidFill>
            <a:prstDash val="lgDashDot"/>
          </a:ln>
        </p:spPr>
        <p:txBody>
          <a:bodyPr wrap="square" lIns="0" tIns="0" rIns="0" bIns="0" rtlCol="0"/>
          <a:lstStyle/>
          <a:p>
            <a:endParaRPr/>
          </a:p>
        </p:txBody>
      </p:sp>
      <p:sp>
        <p:nvSpPr>
          <p:cNvPr id="175" name="object 175"/>
          <p:cNvSpPr/>
          <p:nvPr/>
        </p:nvSpPr>
        <p:spPr>
          <a:xfrm>
            <a:off x="3975675" y="6892095"/>
            <a:ext cx="260459" cy="96727"/>
          </a:xfrm>
          <a:prstGeom prst="rect">
            <a:avLst/>
          </a:prstGeom>
          <a:blipFill>
            <a:blip r:embed="rId13" cstate="print"/>
            <a:stretch>
              <a:fillRect/>
            </a:stretch>
          </a:blipFill>
        </p:spPr>
        <p:txBody>
          <a:bodyPr wrap="square" lIns="0" tIns="0" rIns="0" bIns="0" rtlCol="0"/>
          <a:lstStyle/>
          <a:p>
            <a:endParaRPr/>
          </a:p>
        </p:txBody>
      </p:sp>
      <p:sp>
        <p:nvSpPr>
          <p:cNvPr id="176" name="object 176"/>
          <p:cNvSpPr txBox="1"/>
          <p:nvPr/>
        </p:nvSpPr>
        <p:spPr>
          <a:xfrm>
            <a:off x="4001920" y="6799770"/>
            <a:ext cx="215265" cy="102235"/>
          </a:xfrm>
          <a:prstGeom prst="rect">
            <a:avLst/>
          </a:prstGeom>
        </p:spPr>
        <p:txBody>
          <a:bodyPr vert="horz" wrap="square" lIns="0" tIns="12700" rIns="0" bIns="0" rtlCol="0">
            <a:spAutoFit/>
          </a:bodyPr>
          <a:lstStyle/>
          <a:p>
            <a:pPr marL="12700">
              <a:lnSpc>
                <a:spcPct val="100000"/>
              </a:lnSpc>
              <a:spcBef>
                <a:spcPts val="100"/>
              </a:spcBef>
            </a:pPr>
            <a:r>
              <a:rPr sz="500" b="1" spc="-10" dirty="0">
                <a:solidFill>
                  <a:srgbClr val="231F20"/>
                </a:solidFill>
                <a:latin typeface="Arial"/>
                <a:cs typeface="Arial"/>
              </a:rPr>
              <a:t>~496.0</a:t>
            </a:r>
            <a:endParaRPr sz="500">
              <a:latin typeface="Arial"/>
              <a:cs typeface="Arial"/>
            </a:endParaRPr>
          </a:p>
        </p:txBody>
      </p:sp>
      <p:sp>
        <p:nvSpPr>
          <p:cNvPr id="177" name="object 177"/>
          <p:cNvSpPr txBox="1"/>
          <p:nvPr/>
        </p:nvSpPr>
        <p:spPr>
          <a:xfrm>
            <a:off x="1998986" y="930289"/>
            <a:ext cx="405130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65" dirty="0">
                <a:solidFill>
                  <a:srgbClr val="231F20"/>
                </a:solidFill>
                <a:latin typeface="Arial"/>
                <a:cs typeface="Arial"/>
              </a:rPr>
              <a:t>K-K:</a:t>
            </a:r>
            <a:r>
              <a:rPr sz="1150" b="1" spc="-90" dirty="0">
                <a:solidFill>
                  <a:srgbClr val="231F20"/>
                </a:solidFill>
                <a:latin typeface="Arial"/>
                <a:cs typeface="Arial"/>
              </a:rPr>
              <a:t> </a:t>
            </a:r>
            <a:r>
              <a:rPr sz="1150" b="1" spc="15" dirty="0">
                <a:solidFill>
                  <a:srgbClr val="231F20"/>
                </a:solidFill>
                <a:latin typeface="Arial"/>
                <a:cs typeface="Arial"/>
              </a:rPr>
              <a:t>I-35</a:t>
            </a:r>
            <a:r>
              <a:rPr sz="1150" b="1" spc="-90" dirty="0">
                <a:solidFill>
                  <a:srgbClr val="231F20"/>
                </a:solidFill>
                <a:latin typeface="Arial"/>
                <a:cs typeface="Arial"/>
              </a:rPr>
              <a:t> </a:t>
            </a:r>
            <a:r>
              <a:rPr sz="1150" b="1" spc="-10" dirty="0">
                <a:solidFill>
                  <a:srgbClr val="231F20"/>
                </a:solidFill>
                <a:latin typeface="Arial"/>
                <a:cs typeface="Arial"/>
              </a:rPr>
              <a:t>Southbound</a:t>
            </a:r>
            <a:r>
              <a:rPr sz="1150" b="1" spc="-90" dirty="0">
                <a:solidFill>
                  <a:srgbClr val="231F20"/>
                </a:solidFill>
                <a:latin typeface="Arial"/>
                <a:cs typeface="Arial"/>
              </a:rPr>
              <a:t> </a:t>
            </a:r>
            <a:r>
              <a:rPr sz="1150" b="1" spc="-10" dirty="0">
                <a:solidFill>
                  <a:srgbClr val="231F20"/>
                </a:solidFill>
                <a:latin typeface="Arial"/>
                <a:cs typeface="Arial"/>
              </a:rPr>
              <a:t>Frontage</a:t>
            </a:r>
            <a:r>
              <a:rPr sz="1150" b="1" spc="-90" dirty="0">
                <a:solidFill>
                  <a:srgbClr val="231F20"/>
                </a:solidFill>
                <a:latin typeface="Arial"/>
                <a:cs typeface="Arial"/>
              </a:rPr>
              <a:t> </a:t>
            </a:r>
            <a:r>
              <a:rPr sz="1150" b="1" spc="-35" dirty="0">
                <a:solidFill>
                  <a:srgbClr val="231F20"/>
                </a:solidFill>
                <a:latin typeface="Arial"/>
                <a:cs typeface="Arial"/>
              </a:rPr>
              <a:t>Road</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178" name="object 178"/>
          <p:cNvSpPr/>
          <p:nvPr/>
        </p:nvSpPr>
        <p:spPr>
          <a:xfrm>
            <a:off x="2559557" y="1222463"/>
            <a:ext cx="3086100" cy="2094230"/>
          </a:xfrm>
          <a:custGeom>
            <a:avLst/>
            <a:gdLst/>
            <a:ahLst/>
            <a:cxnLst/>
            <a:rect l="l" t="t" r="r" b="b"/>
            <a:pathLst>
              <a:path w="3086100" h="2094229">
                <a:moveTo>
                  <a:pt x="0" y="2094052"/>
                </a:moveTo>
                <a:lnTo>
                  <a:pt x="3085719" y="2094052"/>
                </a:lnTo>
                <a:lnTo>
                  <a:pt x="3085719" y="0"/>
                </a:lnTo>
                <a:lnTo>
                  <a:pt x="0" y="0"/>
                </a:lnTo>
                <a:lnTo>
                  <a:pt x="0" y="2094052"/>
                </a:lnTo>
                <a:close/>
              </a:path>
            </a:pathLst>
          </a:custGeom>
          <a:solidFill>
            <a:srgbClr val="DFE9EC"/>
          </a:solidFill>
        </p:spPr>
        <p:txBody>
          <a:bodyPr wrap="square" lIns="0" tIns="0" rIns="0" bIns="0" rtlCol="0"/>
          <a:lstStyle/>
          <a:p>
            <a:endParaRPr/>
          </a:p>
        </p:txBody>
      </p:sp>
      <p:sp>
        <p:nvSpPr>
          <p:cNvPr id="179" name="object 179"/>
          <p:cNvSpPr/>
          <p:nvPr/>
        </p:nvSpPr>
        <p:spPr>
          <a:xfrm>
            <a:off x="2378278" y="3316516"/>
            <a:ext cx="3267075" cy="822325"/>
          </a:xfrm>
          <a:custGeom>
            <a:avLst/>
            <a:gdLst/>
            <a:ahLst/>
            <a:cxnLst/>
            <a:rect l="l" t="t" r="r" b="b"/>
            <a:pathLst>
              <a:path w="3267075" h="822325">
                <a:moveTo>
                  <a:pt x="0" y="822210"/>
                </a:moveTo>
                <a:lnTo>
                  <a:pt x="3266998" y="822210"/>
                </a:lnTo>
                <a:lnTo>
                  <a:pt x="3266998" y="0"/>
                </a:lnTo>
                <a:lnTo>
                  <a:pt x="0" y="0"/>
                </a:lnTo>
                <a:lnTo>
                  <a:pt x="0" y="822210"/>
                </a:lnTo>
                <a:close/>
              </a:path>
            </a:pathLst>
          </a:custGeom>
          <a:solidFill>
            <a:srgbClr val="5C6366"/>
          </a:solidFill>
        </p:spPr>
        <p:txBody>
          <a:bodyPr wrap="square" lIns="0" tIns="0" rIns="0" bIns="0" rtlCol="0"/>
          <a:lstStyle/>
          <a:p>
            <a:endParaRPr/>
          </a:p>
        </p:txBody>
      </p:sp>
      <p:sp>
        <p:nvSpPr>
          <p:cNvPr id="180" name="object 180"/>
          <p:cNvSpPr/>
          <p:nvPr/>
        </p:nvSpPr>
        <p:spPr>
          <a:xfrm>
            <a:off x="2329426" y="3285567"/>
            <a:ext cx="1925320" cy="885190"/>
          </a:xfrm>
          <a:custGeom>
            <a:avLst/>
            <a:gdLst/>
            <a:ahLst/>
            <a:cxnLst/>
            <a:rect l="l" t="t" r="r" b="b"/>
            <a:pathLst>
              <a:path w="1925320" h="885189">
                <a:moveTo>
                  <a:pt x="0" y="0"/>
                </a:moveTo>
                <a:lnTo>
                  <a:pt x="0" y="884897"/>
                </a:lnTo>
                <a:lnTo>
                  <a:pt x="1924837" y="884897"/>
                </a:lnTo>
                <a:lnTo>
                  <a:pt x="1915452" y="42951"/>
                </a:lnTo>
                <a:lnTo>
                  <a:pt x="1281938" y="42951"/>
                </a:lnTo>
                <a:lnTo>
                  <a:pt x="1282954" y="2882"/>
                </a:lnTo>
                <a:lnTo>
                  <a:pt x="0" y="0"/>
                </a:lnTo>
                <a:close/>
              </a:path>
              <a:path w="1925320" h="885189">
                <a:moveTo>
                  <a:pt x="1915337" y="32689"/>
                </a:moveTo>
                <a:lnTo>
                  <a:pt x="1281938" y="42951"/>
                </a:lnTo>
                <a:lnTo>
                  <a:pt x="1915452" y="42951"/>
                </a:lnTo>
                <a:lnTo>
                  <a:pt x="1915337" y="32689"/>
                </a:lnTo>
                <a:close/>
              </a:path>
            </a:pathLst>
          </a:custGeom>
          <a:solidFill>
            <a:srgbClr val="5C6366"/>
          </a:solidFill>
        </p:spPr>
        <p:txBody>
          <a:bodyPr wrap="square" lIns="0" tIns="0" rIns="0" bIns="0" rtlCol="0"/>
          <a:lstStyle/>
          <a:p>
            <a:endParaRPr/>
          </a:p>
        </p:txBody>
      </p:sp>
      <p:sp>
        <p:nvSpPr>
          <p:cNvPr id="181" name="object 181"/>
          <p:cNvSpPr/>
          <p:nvPr/>
        </p:nvSpPr>
        <p:spPr>
          <a:xfrm>
            <a:off x="3616236" y="3305162"/>
            <a:ext cx="328930" cy="0"/>
          </a:xfrm>
          <a:custGeom>
            <a:avLst/>
            <a:gdLst/>
            <a:ahLst/>
            <a:cxnLst/>
            <a:rect l="l" t="t" r="r" b="b"/>
            <a:pathLst>
              <a:path w="328929">
                <a:moveTo>
                  <a:pt x="0" y="0"/>
                </a:moveTo>
                <a:lnTo>
                  <a:pt x="328752" y="0"/>
                </a:lnTo>
              </a:path>
            </a:pathLst>
          </a:custGeom>
          <a:ln w="46710">
            <a:solidFill>
              <a:srgbClr val="DFE9EC"/>
            </a:solidFill>
          </a:ln>
        </p:spPr>
        <p:txBody>
          <a:bodyPr wrap="square" lIns="0" tIns="0" rIns="0" bIns="0" rtlCol="0"/>
          <a:lstStyle/>
          <a:p>
            <a:endParaRPr/>
          </a:p>
        </p:txBody>
      </p:sp>
      <p:sp>
        <p:nvSpPr>
          <p:cNvPr id="182" name="object 182"/>
          <p:cNvSpPr/>
          <p:nvPr/>
        </p:nvSpPr>
        <p:spPr>
          <a:xfrm>
            <a:off x="3159133" y="2500527"/>
            <a:ext cx="307340" cy="783590"/>
          </a:xfrm>
          <a:custGeom>
            <a:avLst/>
            <a:gdLst/>
            <a:ahLst/>
            <a:cxnLst/>
            <a:rect l="l" t="t" r="r" b="b"/>
            <a:pathLst>
              <a:path w="307339" h="783589">
                <a:moveTo>
                  <a:pt x="0" y="99999"/>
                </a:moveTo>
                <a:lnTo>
                  <a:pt x="19138" y="125628"/>
                </a:lnTo>
                <a:lnTo>
                  <a:pt x="26885" y="136728"/>
                </a:lnTo>
                <a:lnTo>
                  <a:pt x="32232" y="150634"/>
                </a:lnTo>
                <a:lnTo>
                  <a:pt x="39966" y="158394"/>
                </a:lnTo>
                <a:lnTo>
                  <a:pt x="46291" y="163918"/>
                </a:lnTo>
                <a:lnTo>
                  <a:pt x="49212" y="173355"/>
                </a:lnTo>
                <a:lnTo>
                  <a:pt x="58902" y="187820"/>
                </a:lnTo>
                <a:lnTo>
                  <a:pt x="66662" y="203898"/>
                </a:lnTo>
                <a:lnTo>
                  <a:pt x="69075" y="213347"/>
                </a:lnTo>
                <a:lnTo>
                  <a:pt x="72466" y="222250"/>
                </a:lnTo>
                <a:lnTo>
                  <a:pt x="73444" y="230009"/>
                </a:lnTo>
                <a:lnTo>
                  <a:pt x="78308" y="236651"/>
                </a:lnTo>
                <a:lnTo>
                  <a:pt x="80225" y="247777"/>
                </a:lnTo>
                <a:lnTo>
                  <a:pt x="84112" y="261645"/>
                </a:lnTo>
                <a:lnTo>
                  <a:pt x="85572" y="266649"/>
                </a:lnTo>
                <a:lnTo>
                  <a:pt x="92367" y="275551"/>
                </a:lnTo>
                <a:lnTo>
                  <a:pt x="95262" y="289433"/>
                </a:lnTo>
                <a:lnTo>
                  <a:pt x="99631" y="304431"/>
                </a:lnTo>
                <a:lnTo>
                  <a:pt x="105473" y="318858"/>
                </a:lnTo>
                <a:lnTo>
                  <a:pt x="110286" y="335521"/>
                </a:lnTo>
                <a:lnTo>
                  <a:pt x="115633" y="347167"/>
                </a:lnTo>
                <a:lnTo>
                  <a:pt x="118541" y="359943"/>
                </a:lnTo>
                <a:lnTo>
                  <a:pt x="126771" y="371068"/>
                </a:lnTo>
                <a:lnTo>
                  <a:pt x="129692" y="387172"/>
                </a:lnTo>
                <a:lnTo>
                  <a:pt x="134543" y="396608"/>
                </a:lnTo>
                <a:lnTo>
                  <a:pt x="134543" y="408279"/>
                </a:lnTo>
                <a:lnTo>
                  <a:pt x="131583" y="427482"/>
                </a:lnTo>
                <a:lnTo>
                  <a:pt x="132808" y="446698"/>
                </a:lnTo>
                <a:lnTo>
                  <a:pt x="134774" y="465974"/>
                </a:lnTo>
                <a:lnTo>
                  <a:pt x="134119" y="483158"/>
                </a:lnTo>
                <a:lnTo>
                  <a:pt x="134162" y="496125"/>
                </a:lnTo>
                <a:lnTo>
                  <a:pt x="134531" y="527545"/>
                </a:lnTo>
                <a:lnTo>
                  <a:pt x="131597" y="533120"/>
                </a:lnTo>
                <a:lnTo>
                  <a:pt x="134531" y="542531"/>
                </a:lnTo>
                <a:lnTo>
                  <a:pt x="133083" y="553643"/>
                </a:lnTo>
                <a:lnTo>
                  <a:pt x="131597" y="569214"/>
                </a:lnTo>
                <a:lnTo>
                  <a:pt x="132092" y="579767"/>
                </a:lnTo>
                <a:lnTo>
                  <a:pt x="133540" y="586422"/>
                </a:lnTo>
                <a:lnTo>
                  <a:pt x="130632" y="596430"/>
                </a:lnTo>
                <a:lnTo>
                  <a:pt x="130632" y="610844"/>
                </a:lnTo>
                <a:lnTo>
                  <a:pt x="131114" y="618617"/>
                </a:lnTo>
                <a:lnTo>
                  <a:pt x="131531" y="629183"/>
                </a:lnTo>
                <a:lnTo>
                  <a:pt x="131597" y="636409"/>
                </a:lnTo>
                <a:lnTo>
                  <a:pt x="130632" y="650265"/>
                </a:lnTo>
                <a:lnTo>
                  <a:pt x="130149" y="669721"/>
                </a:lnTo>
                <a:lnTo>
                  <a:pt x="130632" y="679157"/>
                </a:lnTo>
                <a:lnTo>
                  <a:pt x="130149" y="692480"/>
                </a:lnTo>
                <a:lnTo>
                  <a:pt x="130149" y="715797"/>
                </a:lnTo>
                <a:lnTo>
                  <a:pt x="129197" y="725258"/>
                </a:lnTo>
                <a:lnTo>
                  <a:pt x="131114" y="734161"/>
                </a:lnTo>
                <a:lnTo>
                  <a:pt x="130265" y="762622"/>
                </a:lnTo>
                <a:lnTo>
                  <a:pt x="130149" y="779691"/>
                </a:lnTo>
                <a:lnTo>
                  <a:pt x="130632" y="782993"/>
                </a:lnTo>
                <a:lnTo>
                  <a:pt x="164769" y="782942"/>
                </a:lnTo>
                <a:lnTo>
                  <a:pt x="165354" y="772960"/>
                </a:lnTo>
                <a:lnTo>
                  <a:pt x="165354" y="762622"/>
                </a:lnTo>
                <a:lnTo>
                  <a:pt x="165646" y="753008"/>
                </a:lnTo>
                <a:lnTo>
                  <a:pt x="166755" y="735851"/>
                </a:lnTo>
                <a:lnTo>
                  <a:pt x="166583" y="715797"/>
                </a:lnTo>
                <a:lnTo>
                  <a:pt x="166426" y="701598"/>
                </a:lnTo>
                <a:lnTo>
                  <a:pt x="167386" y="684441"/>
                </a:lnTo>
                <a:lnTo>
                  <a:pt x="167386" y="658139"/>
                </a:lnTo>
                <a:lnTo>
                  <a:pt x="168262" y="645820"/>
                </a:lnTo>
                <a:lnTo>
                  <a:pt x="167106" y="638835"/>
                </a:lnTo>
                <a:lnTo>
                  <a:pt x="167386" y="629183"/>
                </a:lnTo>
                <a:lnTo>
                  <a:pt x="168262" y="619861"/>
                </a:lnTo>
                <a:lnTo>
                  <a:pt x="167386" y="610514"/>
                </a:lnTo>
                <a:lnTo>
                  <a:pt x="166230" y="603885"/>
                </a:lnTo>
                <a:lnTo>
                  <a:pt x="167386" y="574268"/>
                </a:lnTo>
                <a:lnTo>
                  <a:pt x="167386" y="560628"/>
                </a:lnTo>
                <a:lnTo>
                  <a:pt x="168340" y="546777"/>
                </a:lnTo>
                <a:lnTo>
                  <a:pt x="169564" y="533060"/>
                </a:lnTo>
                <a:lnTo>
                  <a:pt x="170654" y="519080"/>
                </a:lnTo>
                <a:lnTo>
                  <a:pt x="171208" y="504444"/>
                </a:lnTo>
                <a:lnTo>
                  <a:pt x="170040" y="496125"/>
                </a:lnTo>
                <a:lnTo>
                  <a:pt x="170040" y="483158"/>
                </a:lnTo>
                <a:lnTo>
                  <a:pt x="170891" y="470166"/>
                </a:lnTo>
                <a:lnTo>
                  <a:pt x="172085" y="464820"/>
                </a:lnTo>
                <a:lnTo>
                  <a:pt x="172085" y="452513"/>
                </a:lnTo>
                <a:lnTo>
                  <a:pt x="171767" y="444512"/>
                </a:lnTo>
                <a:lnTo>
                  <a:pt x="173812" y="430580"/>
                </a:lnTo>
                <a:lnTo>
                  <a:pt x="173812" y="426237"/>
                </a:lnTo>
                <a:lnTo>
                  <a:pt x="171767" y="413245"/>
                </a:lnTo>
                <a:lnTo>
                  <a:pt x="175272" y="404266"/>
                </a:lnTo>
                <a:lnTo>
                  <a:pt x="178473" y="395935"/>
                </a:lnTo>
                <a:lnTo>
                  <a:pt x="180213" y="385648"/>
                </a:lnTo>
                <a:lnTo>
                  <a:pt x="183413" y="381952"/>
                </a:lnTo>
                <a:lnTo>
                  <a:pt x="186931" y="374446"/>
                </a:lnTo>
                <a:lnTo>
                  <a:pt x="164807" y="374446"/>
                </a:lnTo>
                <a:lnTo>
                  <a:pt x="162788" y="373570"/>
                </a:lnTo>
                <a:lnTo>
                  <a:pt x="162881" y="363321"/>
                </a:lnTo>
                <a:lnTo>
                  <a:pt x="163385" y="356336"/>
                </a:lnTo>
                <a:lnTo>
                  <a:pt x="163690" y="344627"/>
                </a:lnTo>
                <a:lnTo>
                  <a:pt x="164483" y="335521"/>
                </a:lnTo>
                <a:lnTo>
                  <a:pt x="164592" y="325335"/>
                </a:lnTo>
                <a:lnTo>
                  <a:pt x="164896" y="319176"/>
                </a:lnTo>
                <a:lnTo>
                  <a:pt x="166281" y="315264"/>
                </a:lnTo>
                <a:lnTo>
                  <a:pt x="134226" y="315264"/>
                </a:lnTo>
                <a:lnTo>
                  <a:pt x="128143" y="299783"/>
                </a:lnTo>
                <a:lnTo>
                  <a:pt x="92189" y="211950"/>
                </a:lnTo>
                <a:lnTo>
                  <a:pt x="89623" y="199110"/>
                </a:lnTo>
                <a:lnTo>
                  <a:pt x="87376" y="179603"/>
                </a:lnTo>
                <a:lnTo>
                  <a:pt x="86016" y="166065"/>
                </a:lnTo>
                <a:lnTo>
                  <a:pt x="69951" y="166065"/>
                </a:lnTo>
                <a:lnTo>
                  <a:pt x="63157" y="153822"/>
                </a:lnTo>
                <a:lnTo>
                  <a:pt x="52857" y="142240"/>
                </a:lnTo>
                <a:lnTo>
                  <a:pt x="48336" y="131165"/>
                </a:lnTo>
                <a:lnTo>
                  <a:pt x="26708" y="102146"/>
                </a:lnTo>
                <a:lnTo>
                  <a:pt x="0" y="99999"/>
                </a:lnTo>
                <a:close/>
              </a:path>
              <a:path w="307339" h="783589">
                <a:moveTo>
                  <a:pt x="287832" y="147662"/>
                </a:moveTo>
                <a:lnTo>
                  <a:pt x="260845" y="201942"/>
                </a:lnTo>
                <a:lnTo>
                  <a:pt x="253619" y="207949"/>
                </a:lnTo>
                <a:lnTo>
                  <a:pt x="220078" y="262204"/>
                </a:lnTo>
                <a:lnTo>
                  <a:pt x="206921" y="293090"/>
                </a:lnTo>
                <a:lnTo>
                  <a:pt x="188425" y="330149"/>
                </a:lnTo>
                <a:lnTo>
                  <a:pt x="177304" y="351091"/>
                </a:lnTo>
                <a:lnTo>
                  <a:pt x="164807" y="374446"/>
                </a:lnTo>
                <a:lnTo>
                  <a:pt x="186931" y="374446"/>
                </a:lnTo>
                <a:lnTo>
                  <a:pt x="189801" y="368325"/>
                </a:lnTo>
                <a:lnTo>
                  <a:pt x="194157" y="363321"/>
                </a:lnTo>
                <a:lnTo>
                  <a:pt x="199682" y="357327"/>
                </a:lnTo>
                <a:lnTo>
                  <a:pt x="204952" y="349808"/>
                </a:lnTo>
                <a:lnTo>
                  <a:pt x="209613" y="338810"/>
                </a:lnTo>
                <a:lnTo>
                  <a:pt x="215430" y="330149"/>
                </a:lnTo>
                <a:lnTo>
                  <a:pt x="223558" y="308508"/>
                </a:lnTo>
                <a:lnTo>
                  <a:pt x="226453" y="300888"/>
                </a:lnTo>
                <a:lnTo>
                  <a:pt x="230517" y="291541"/>
                </a:lnTo>
                <a:lnTo>
                  <a:pt x="232854" y="284226"/>
                </a:lnTo>
                <a:lnTo>
                  <a:pt x="235483" y="276237"/>
                </a:lnTo>
                <a:lnTo>
                  <a:pt x="242200" y="268897"/>
                </a:lnTo>
                <a:lnTo>
                  <a:pt x="250012" y="258279"/>
                </a:lnTo>
                <a:lnTo>
                  <a:pt x="255325" y="247777"/>
                </a:lnTo>
                <a:lnTo>
                  <a:pt x="260477" y="237985"/>
                </a:lnTo>
                <a:lnTo>
                  <a:pt x="265722" y="228320"/>
                </a:lnTo>
                <a:lnTo>
                  <a:pt x="274129" y="209689"/>
                </a:lnTo>
                <a:lnTo>
                  <a:pt x="276745" y="205689"/>
                </a:lnTo>
                <a:lnTo>
                  <a:pt x="283121" y="199377"/>
                </a:lnTo>
                <a:lnTo>
                  <a:pt x="286321" y="192379"/>
                </a:lnTo>
                <a:lnTo>
                  <a:pt x="288950" y="185064"/>
                </a:lnTo>
                <a:lnTo>
                  <a:pt x="292735" y="177761"/>
                </a:lnTo>
                <a:lnTo>
                  <a:pt x="301802" y="161201"/>
                </a:lnTo>
                <a:lnTo>
                  <a:pt x="307327" y="148488"/>
                </a:lnTo>
                <a:lnTo>
                  <a:pt x="287832" y="147662"/>
                </a:lnTo>
                <a:close/>
              </a:path>
              <a:path w="307339" h="783589">
                <a:moveTo>
                  <a:pt x="107200" y="9867"/>
                </a:moveTo>
                <a:lnTo>
                  <a:pt x="95021" y="18478"/>
                </a:lnTo>
                <a:lnTo>
                  <a:pt x="78397" y="52476"/>
                </a:lnTo>
                <a:lnTo>
                  <a:pt x="56857" y="62522"/>
                </a:lnTo>
                <a:lnTo>
                  <a:pt x="93764" y="70231"/>
                </a:lnTo>
                <a:lnTo>
                  <a:pt x="97028" y="77685"/>
                </a:lnTo>
                <a:lnTo>
                  <a:pt x="100279" y="93383"/>
                </a:lnTo>
                <a:lnTo>
                  <a:pt x="106184" y="109816"/>
                </a:lnTo>
                <a:lnTo>
                  <a:pt x="112014" y="123291"/>
                </a:lnTo>
                <a:lnTo>
                  <a:pt x="119862" y="135204"/>
                </a:lnTo>
                <a:lnTo>
                  <a:pt x="121772" y="152717"/>
                </a:lnTo>
                <a:lnTo>
                  <a:pt x="121864" y="153822"/>
                </a:lnTo>
                <a:lnTo>
                  <a:pt x="122466" y="162864"/>
                </a:lnTo>
                <a:lnTo>
                  <a:pt x="125069" y="172580"/>
                </a:lnTo>
                <a:lnTo>
                  <a:pt x="124434" y="187528"/>
                </a:lnTo>
                <a:lnTo>
                  <a:pt x="128333" y="195745"/>
                </a:lnTo>
                <a:lnTo>
                  <a:pt x="128333" y="210680"/>
                </a:lnTo>
                <a:lnTo>
                  <a:pt x="131597" y="229362"/>
                </a:lnTo>
                <a:lnTo>
                  <a:pt x="133565" y="253276"/>
                </a:lnTo>
                <a:lnTo>
                  <a:pt x="135433" y="289433"/>
                </a:lnTo>
                <a:lnTo>
                  <a:pt x="135559" y="291541"/>
                </a:lnTo>
                <a:lnTo>
                  <a:pt x="137477" y="303314"/>
                </a:lnTo>
                <a:lnTo>
                  <a:pt x="134226" y="315264"/>
                </a:lnTo>
                <a:lnTo>
                  <a:pt x="166281" y="315264"/>
                </a:lnTo>
                <a:lnTo>
                  <a:pt x="167589" y="311569"/>
                </a:lnTo>
                <a:lnTo>
                  <a:pt x="167297" y="306057"/>
                </a:lnTo>
                <a:lnTo>
                  <a:pt x="172999" y="293687"/>
                </a:lnTo>
                <a:lnTo>
                  <a:pt x="177507" y="282321"/>
                </a:lnTo>
                <a:lnTo>
                  <a:pt x="181423" y="272605"/>
                </a:lnTo>
                <a:lnTo>
                  <a:pt x="155067" y="272605"/>
                </a:lnTo>
                <a:lnTo>
                  <a:pt x="155159" y="255816"/>
                </a:lnTo>
                <a:lnTo>
                  <a:pt x="162458" y="208673"/>
                </a:lnTo>
                <a:lnTo>
                  <a:pt x="164372" y="204025"/>
                </a:lnTo>
                <a:lnTo>
                  <a:pt x="146977" y="204025"/>
                </a:lnTo>
                <a:lnTo>
                  <a:pt x="144475" y="170789"/>
                </a:lnTo>
                <a:lnTo>
                  <a:pt x="144119" y="152717"/>
                </a:lnTo>
                <a:lnTo>
                  <a:pt x="141262" y="116992"/>
                </a:lnTo>
                <a:lnTo>
                  <a:pt x="141960" y="105524"/>
                </a:lnTo>
                <a:lnTo>
                  <a:pt x="142341" y="97294"/>
                </a:lnTo>
                <a:lnTo>
                  <a:pt x="142822" y="95250"/>
                </a:lnTo>
                <a:lnTo>
                  <a:pt x="127990" y="95250"/>
                </a:lnTo>
                <a:lnTo>
                  <a:pt x="124053" y="84162"/>
                </a:lnTo>
                <a:lnTo>
                  <a:pt x="121907" y="63627"/>
                </a:lnTo>
                <a:lnTo>
                  <a:pt x="123329" y="30797"/>
                </a:lnTo>
                <a:lnTo>
                  <a:pt x="107200" y="9867"/>
                </a:lnTo>
                <a:close/>
              </a:path>
              <a:path w="307339" h="783589">
                <a:moveTo>
                  <a:pt x="195897" y="72567"/>
                </a:moveTo>
                <a:lnTo>
                  <a:pt x="195745" y="73482"/>
                </a:lnTo>
                <a:lnTo>
                  <a:pt x="186423" y="92367"/>
                </a:lnTo>
                <a:lnTo>
                  <a:pt x="184924" y="164185"/>
                </a:lnTo>
                <a:lnTo>
                  <a:pt x="181063" y="189560"/>
                </a:lnTo>
                <a:lnTo>
                  <a:pt x="177228" y="215277"/>
                </a:lnTo>
                <a:lnTo>
                  <a:pt x="172110" y="232892"/>
                </a:lnTo>
                <a:lnTo>
                  <a:pt x="164706" y="249072"/>
                </a:lnTo>
                <a:lnTo>
                  <a:pt x="155067" y="272605"/>
                </a:lnTo>
                <a:lnTo>
                  <a:pt x="181423" y="272605"/>
                </a:lnTo>
                <a:lnTo>
                  <a:pt x="182918" y="268897"/>
                </a:lnTo>
                <a:lnTo>
                  <a:pt x="187439" y="255816"/>
                </a:lnTo>
                <a:lnTo>
                  <a:pt x="188950" y="249072"/>
                </a:lnTo>
                <a:lnTo>
                  <a:pt x="193459" y="241515"/>
                </a:lnTo>
                <a:lnTo>
                  <a:pt x="195275" y="235318"/>
                </a:lnTo>
                <a:lnTo>
                  <a:pt x="198564" y="227076"/>
                </a:lnTo>
                <a:lnTo>
                  <a:pt x="201866" y="217398"/>
                </a:lnTo>
                <a:lnTo>
                  <a:pt x="203695" y="202958"/>
                </a:lnTo>
                <a:lnTo>
                  <a:pt x="204933" y="199377"/>
                </a:lnTo>
                <a:lnTo>
                  <a:pt x="211810" y="182651"/>
                </a:lnTo>
                <a:lnTo>
                  <a:pt x="217125" y="169443"/>
                </a:lnTo>
                <a:lnTo>
                  <a:pt x="198031" y="169443"/>
                </a:lnTo>
                <a:lnTo>
                  <a:pt x="200152" y="98793"/>
                </a:lnTo>
                <a:lnTo>
                  <a:pt x="195897" y="72567"/>
                </a:lnTo>
                <a:close/>
              </a:path>
              <a:path w="307339" h="783589">
                <a:moveTo>
                  <a:pt x="178181" y="116179"/>
                </a:moveTo>
                <a:lnTo>
                  <a:pt x="168478" y="147383"/>
                </a:lnTo>
                <a:lnTo>
                  <a:pt x="161709" y="158864"/>
                </a:lnTo>
                <a:lnTo>
                  <a:pt x="153428" y="185547"/>
                </a:lnTo>
                <a:lnTo>
                  <a:pt x="146977" y="204025"/>
                </a:lnTo>
                <a:lnTo>
                  <a:pt x="164372" y="204025"/>
                </a:lnTo>
                <a:lnTo>
                  <a:pt x="170484" y="189179"/>
                </a:lnTo>
                <a:lnTo>
                  <a:pt x="178181" y="116179"/>
                </a:lnTo>
                <a:close/>
              </a:path>
              <a:path w="307339" h="783589">
                <a:moveTo>
                  <a:pt x="251129" y="67678"/>
                </a:moveTo>
                <a:lnTo>
                  <a:pt x="217957" y="96469"/>
                </a:lnTo>
                <a:lnTo>
                  <a:pt x="198031" y="169443"/>
                </a:lnTo>
                <a:lnTo>
                  <a:pt x="217125" y="169443"/>
                </a:lnTo>
                <a:lnTo>
                  <a:pt x="222618" y="155790"/>
                </a:lnTo>
                <a:lnTo>
                  <a:pt x="220827" y="143395"/>
                </a:lnTo>
                <a:lnTo>
                  <a:pt x="221716" y="138569"/>
                </a:lnTo>
                <a:lnTo>
                  <a:pt x="251129" y="67678"/>
                </a:lnTo>
                <a:close/>
              </a:path>
              <a:path w="307339" h="783589">
                <a:moveTo>
                  <a:pt x="51396" y="65100"/>
                </a:moveTo>
                <a:lnTo>
                  <a:pt x="63157" y="134226"/>
                </a:lnTo>
                <a:lnTo>
                  <a:pt x="69951" y="166065"/>
                </a:lnTo>
                <a:lnTo>
                  <a:pt x="86016" y="166065"/>
                </a:lnTo>
                <a:lnTo>
                  <a:pt x="85458" y="160502"/>
                </a:lnTo>
                <a:lnTo>
                  <a:pt x="82824" y="148488"/>
                </a:lnTo>
                <a:lnTo>
                  <a:pt x="80962" y="139204"/>
                </a:lnTo>
                <a:lnTo>
                  <a:pt x="77431" y="124498"/>
                </a:lnTo>
                <a:lnTo>
                  <a:pt x="75514" y="113106"/>
                </a:lnTo>
                <a:lnTo>
                  <a:pt x="72288" y="101307"/>
                </a:lnTo>
                <a:lnTo>
                  <a:pt x="71323" y="87757"/>
                </a:lnTo>
                <a:lnTo>
                  <a:pt x="68453" y="77812"/>
                </a:lnTo>
                <a:lnTo>
                  <a:pt x="51396" y="65100"/>
                </a:lnTo>
                <a:close/>
              </a:path>
              <a:path w="307339" h="783589">
                <a:moveTo>
                  <a:pt x="143040" y="0"/>
                </a:moveTo>
                <a:lnTo>
                  <a:pt x="139458" y="13131"/>
                </a:lnTo>
                <a:lnTo>
                  <a:pt x="138760" y="26670"/>
                </a:lnTo>
                <a:lnTo>
                  <a:pt x="136588" y="44742"/>
                </a:lnTo>
                <a:lnTo>
                  <a:pt x="132295" y="56222"/>
                </a:lnTo>
                <a:lnTo>
                  <a:pt x="132254" y="70231"/>
                </a:lnTo>
                <a:lnTo>
                  <a:pt x="130873" y="84988"/>
                </a:lnTo>
                <a:lnTo>
                  <a:pt x="127990" y="95250"/>
                </a:lnTo>
                <a:lnTo>
                  <a:pt x="142822" y="95250"/>
                </a:lnTo>
                <a:lnTo>
                  <a:pt x="145910" y="82105"/>
                </a:lnTo>
                <a:lnTo>
                  <a:pt x="147701" y="68973"/>
                </a:lnTo>
                <a:lnTo>
                  <a:pt x="150926" y="45974"/>
                </a:lnTo>
                <a:lnTo>
                  <a:pt x="152006" y="26276"/>
                </a:lnTo>
                <a:lnTo>
                  <a:pt x="154851" y="11480"/>
                </a:lnTo>
                <a:lnTo>
                  <a:pt x="143040" y="0"/>
                </a:lnTo>
                <a:close/>
              </a:path>
            </a:pathLst>
          </a:custGeom>
          <a:solidFill>
            <a:srgbClr val="F9F9FA"/>
          </a:solidFill>
        </p:spPr>
        <p:txBody>
          <a:bodyPr wrap="square" lIns="0" tIns="0" rIns="0" bIns="0" rtlCol="0"/>
          <a:lstStyle/>
          <a:p>
            <a:endParaRPr/>
          </a:p>
        </p:txBody>
      </p:sp>
      <p:sp>
        <p:nvSpPr>
          <p:cNvPr id="183" name="object 183"/>
          <p:cNvSpPr/>
          <p:nvPr/>
        </p:nvSpPr>
        <p:spPr>
          <a:xfrm>
            <a:off x="3158582" y="2500603"/>
            <a:ext cx="308610" cy="783590"/>
          </a:xfrm>
          <a:custGeom>
            <a:avLst/>
            <a:gdLst/>
            <a:ahLst/>
            <a:cxnLst/>
            <a:rect l="l" t="t" r="r" b="b"/>
            <a:pathLst>
              <a:path w="308610" h="783589">
                <a:moveTo>
                  <a:pt x="609" y="100329"/>
                </a:moveTo>
                <a:lnTo>
                  <a:pt x="0" y="100329"/>
                </a:lnTo>
                <a:lnTo>
                  <a:pt x="19151" y="126999"/>
                </a:lnTo>
                <a:lnTo>
                  <a:pt x="26835" y="137159"/>
                </a:lnTo>
                <a:lnTo>
                  <a:pt x="32156" y="151129"/>
                </a:lnTo>
                <a:lnTo>
                  <a:pt x="32308" y="151129"/>
                </a:lnTo>
                <a:lnTo>
                  <a:pt x="40081" y="160019"/>
                </a:lnTo>
                <a:lnTo>
                  <a:pt x="46253" y="165099"/>
                </a:lnTo>
                <a:lnTo>
                  <a:pt x="49110" y="173989"/>
                </a:lnTo>
                <a:lnTo>
                  <a:pt x="58864" y="189229"/>
                </a:lnTo>
                <a:lnTo>
                  <a:pt x="66573" y="204469"/>
                </a:lnTo>
                <a:lnTo>
                  <a:pt x="68986" y="214629"/>
                </a:lnTo>
                <a:lnTo>
                  <a:pt x="72351" y="223519"/>
                </a:lnTo>
                <a:lnTo>
                  <a:pt x="73329" y="231139"/>
                </a:lnTo>
                <a:lnTo>
                  <a:pt x="78219" y="237489"/>
                </a:lnTo>
                <a:lnTo>
                  <a:pt x="80098" y="248919"/>
                </a:lnTo>
                <a:lnTo>
                  <a:pt x="84010" y="262889"/>
                </a:lnTo>
                <a:lnTo>
                  <a:pt x="85470" y="267969"/>
                </a:lnTo>
                <a:lnTo>
                  <a:pt x="92278" y="276859"/>
                </a:lnTo>
                <a:lnTo>
                  <a:pt x="95161" y="289559"/>
                </a:lnTo>
                <a:lnTo>
                  <a:pt x="99555" y="304799"/>
                </a:lnTo>
                <a:lnTo>
                  <a:pt x="105384" y="320039"/>
                </a:lnTo>
                <a:lnTo>
                  <a:pt x="110223" y="336549"/>
                </a:lnTo>
                <a:lnTo>
                  <a:pt x="115544" y="347979"/>
                </a:lnTo>
                <a:lnTo>
                  <a:pt x="118427" y="360679"/>
                </a:lnTo>
                <a:lnTo>
                  <a:pt x="126682" y="372109"/>
                </a:lnTo>
                <a:lnTo>
                  <a:pt x="129565" y="387349"/>
                </a:lnTo>
                <a:lnTo>
                  <a:pt x="129641" y="388619"/>
                </a:lnTo>
                <a:lnTo>
                  <a:pt x="134416" y="397509"/>
                </a:lnTo>
                <a:lnTo>
                  <a:pt x="134416" y="408939"/>
                </a:lnTo>
                <a:lnTo>
                  <a:pt x="131422" y="427989"/>
                </a:lnTo>
                <a:lnTo>
                  <a:pt x="132610" y="447039"/>
                </a:lnTo>
                <a:lnTo>
                  <a:pt x="134573" y="466089"/>
                </a:lnTo>
                <a:lnTo>
                  <a:pt x="133991" y="483869"/>
                </a:lnTo>
                <a:lnTo>
                  <a:pt x="134028" y="496569"/>
                </a:lnTo>
                <a:lnTo>
                  <a:pt x="134404" y="528319"/>
                </a:lnTo>
                <a:lnTo>
                  <a:pt x="131559" y="533399"/>
                </a:lnTo>
                <a:lnTo>
                  <a:pt x="134391" y="543559"/>
                </a:lnTo>
                <a:lnTo>
                  <a:pt x="132956" y="553719"/>
                </a:lnTo>
                <a:lnTo>
                  <a:pt x="131470" y="570229"/>
                </a:lnTo>
                <a:lnTo>
                  <a:pt x="131978" y="580389"/>
                </a:lnTo>
                <a:lnTo>
                  <a:pt x="133400" y="586739"/>
                </a:lnTo>
                <a:lnTo>
                  <a:pt x="130530" y="596899"/>
                </a:lnTo>
                <a:lnTo>
                  <a:pt x="130505" y="610869"/>
                </a:lnTo>
                <a:lnTo>
                  <a:pt x="131383" y="626109"/>
                </a:lnTo>
                <a:lnTo>
                  <a:pt x="131394" y="629919"/>
                </a:lnTo>
                <a:lnTo>
                  <a:pt x="131116" y="641349"/>
                </a:lnTo>
                <a:lnTo>
                  <a:pt x="130349" y="655319"/>
                </a:lnTo>
                <a:lnTo>
                  <a:pt x="130022" y="670559"/>
                </a:lnTo>
                <a:lnTo>
                  <a:pt x="130505" y="679449"/>
                </a:lnTo>
                <a:lnTo>
                  <a:pt x="130066" y="692149"/>
                </a:lnTo>
                <a:lnTo>
                  <a:pt x="130022" y="716279"/>
                </a:lnTo>
                <a:lnTo>
                  <a:pt x="129206" y="723899"/>
                </a:lnTo>
                <a:lnTo>
                  <a:pt x="129082" y="726439"/>
                </a:lnTo>
                <a:lnTo>
                  <a:pt x="130975" y="735329"/>
                </a:lnTo>
                <a:lnTo>
                  <a:pt x="130464" y="753109"/>
                </a:lnTo>
                <a:lnTo>
                  <a:pt x="130143" y="763269"/>
                </a:lnTo>
                <a:lnTo>
                  <a:pt x="130035" y="779779"/>
                </a:lnTo>
                <a:lnTo>
                  <a:pt x="130517" y="783589"/>
                </a:lnTo>
                <a:lnTo>
                  <a:pt x="166001" y="783589"/>
                </a:lnTo>
                <a:lnTo>
                  <a:pt x="166074" y="782319"/>
                </a:lnTo>
                <a:lnTo>
                  <a:pt x="131775" y="782319"/>
                </a:lnTo>
                <a:lnTo>
                  <a:pt x="131381" y="779779"/>
                </a:lnTo>
                <a:lnTo>
                  <a:pt x="131502" y="763269"/>
                </a:lnTo>
                <a:lnTo>
                  <a:pt x="131864" y="751839"/>
                </a:lnTo>
                <a:lnTo>
                  <a:pt x="132346" y="735329"/>
                </a:lnTo>
                <a:lnTo>
                  <a:pt x="132333" y="734059"/>
                </a:lnTo>
                <a:lnTo>
                  <a:pt x="130441" y="725169"/>
                </a:lnTo>
                <a:lnTo>
                  <a:pt x="131381" y="716279"/>
                </a:lnTo>
                <a:lnTo>
                  <a:pt x="131425" y="692149"/>
                </a:lnTo>
                <a:lnTo>
                  <a:pt x="131864" y="679449"/>
                </a:lnTo>
                <a:lnTo>
                  <a:pt x="131381" y="670559"/>
                </a:lnTo>
                <a:lnTo>
                  <a:pt x="131864" y="650239"/>
                </a:lnTo>
                <a:lnTo>
                  <a:pt x="132744" y="638809"/>
                </a:lnTo>
                <a:lnTo>
                  <a:pt x="132621" y="626109"/>
                </a:lnTo>
                <a:lnTo>
                  <a:pt x="132346" y="619759"/>
                </a:lnTo>
                <a:lnTo>
                  <a:pt x="131864" y="610869"/>
                </a:lnTo>
                <a:lnTo>
                  <a:pt x="131864" y="596899"/>
                </a:lnTo>
                <a:lnTo>
                  <a:pt x="134746" y="586739"/>
                </a:lnTo>
                <a:lnTo>
                  <a:pt x="133324" y="580389"/>
                </a:lnTo>
                <a:lnTo>
                  <a:pt x="132841" y="570229"/>
                </a:lnTo>
                <a:lnTo>
                  <a:pt x="134302" y="553719"/>
                </a:lnTo>
                <a:lnTo>
                  <a:pt x="135762" y="543559"/>
                </a:lnTo>
                <a:lnTo>
                  <a:pt x="135737" y="542289"/>
                </a:lnTo>
                <a:lnTo>
                  <a:pt x="132892" y="533399"/>
                </a:lnTo>
                <a:lnTo>
                  <a:pt x="135686" y="528319"/>
                </a:lnTo>
                <a:lnTo>
                  <a:pt x="135005" y="513079"/>
                </a:lnTo>
                <a:lnTo>
                  <a:pt x="135054" y="492759"/>
                </a:lnTo>
                <a:lnTo>
                  <a:pt x="135587" y="476249"/>
                </a:lnTo>
                <a:lnTo>
                  <a:pt x="135775" y="458469"/>
                </a:lnTo>
                <a:lnTo>
                  <a:pt x="132880" y="439419"/>
                </a:lnTo>
                <a:lnTo>
                  <a:pt x="133349" y="421639"/>
                </a:lnTo>
                <a:lnTo>
                  <a:pt x="135775" y="408939"/>
                </a:lnTo>
                <a:lnTo>
                  <a:pt x="135699" y="396239"/>
                </a:lnTo>
                <a:lnTo>
                  <a:pt x="130886" y="387349"/>
                </a:lnTo>
                <a:lnTo>
                  <a:pt x="127990" y="372109"/>
                </a:lnTo>
                <a:lnTo>
                  <a:pt x="127863" y="370839"/>
                </a:lnTo>
                <a:lnTo>
                  <a:pt x="119722" y="360679"/>
                </a:lnTo>
                <a:lnTo>
                  <a:pt x="116852" y="347979"/>
                </a:lnTo>
                <a:lnTo>
                  <a:pt x="111480" y="335279"/>
                </a:lnTo>
                <a:lnTo>
                  <a:pt x="106654" y="318769"/>
                </a:lnTo>
                <a:lnTo>
                  <a:pt x="100825" y="304799"/>
                </a:lnTo>
                <a:lnTo>
                  <a:pt x="96456" y="289559"/>
                </a:lnTo>
                <a:lnTo>
                  <a:pt x="93560" y="275589"/>
                </a:lnTo>
                <a:lnTo>
                  <a:pt x="86740" y="266699"/>
                </a:lnTo>
                <a:lnTo>
                  <a:pt x="81445" y="247649"/>
                </a:lnTo>
                <a:lnTo>
                  <a:pt x="79527" y="237489"/>
                </a:lnTo>
                <a:lnTo>
                  <a:pt x="79400" y="236219"/>
                </a:lnTo>
                <a:lnTo>
                  <a:pt x="74650" y="229869"/>
                </a:lnTo>
                <a:lnTo>
                  <a:pt x="73698" y="222249"/>
                </a:lnTo>
                <a:lnTo>
                  <a:pt x="70269" y="213359"/>
                </a:lnTo>
                <a:lnTo>
                  <a:pt x="67830" y="204469"/>
                </a:lnTo>
                <a:lnTo>
                  <a:pt x="60020" y="187959"/>
                </a:lnTo>
                <a:lnTo>
                  <a:pt x="50380" y="173989"/>
                </a:lnTo>
                <a:lnTo>
                  <a:pt x="47485" y="163829"/>
                </a:lnTo>
                <a:lnTo>
                  <a:pt x="47282" y="163829"/>
                </a:lnTo>
                <a:lnTo>
                  <a:pt x="40982" y="158749"/>
                </a:lnTo>
                <a:lnTo>
                  <a:pt x="33375" y="151129"/>
                </a:lnTo>
                <a:lnTo>
                  <a:pt x="28066" y="137159"/>
                </a:lnTo>
                <a:lnTo>
                  <a:pt x="20231" y="125729"/>
                </a:lnTo>
                <a:lnTo>
                  <a:pt x="1981" y="101599"/>
                </a:lnTo>
                <a:lnTo>
                  <a:pt x="27317" y="101599"/>
                </a:lnTo>
                <a:lnTo>
                  <a:pt x="609" y="100329"/>
                </a:lnTo>
                <a:close/>
              </a:path>
              <a:path w="308610" h="783589">
                <a:moveTo>
                  <a:pt x="308444" y="148589"/>
                </a:moveTo>
                <a:lnTo>
                  <a:pt x="288785" y="148589"/>
                </a:lnTo>
                <a:lnTo>
                  <a:pt x="306857" y="149859"/>
                </a:lnTo>
                <a:lnTo>
                  <a:pt x="301739" y="161289"/>
                </a:lnTo>
                <a:lnTo>
                  <a:pt x="292671" y="177799"/>
                </a:lnTo>
                <a:lnTo>
                  <a:pt x="288861" y="185419"/>
                </a:lnTo>
                <a:lnTo>
                  <a:pt x="286245" y="193039"/>
                </a:lnTo>
                <a:lnTo>
                  <a:pt x="283108" y="199389"/>
                </a:lnTo>
                <a:lnTo>
                  <a:pt x="276809" y="205739"/>
                </a:lnTo>
                <a:lnTo>
                  <a:pt x="274053" y="209549"/>
                </a:lnTo>
                <a:lnTo>
                  <a:pt x="269405" y="219709"/>
                </a:lnTo>
                <a:lnTo>
                  <a:pt x="262227" y="234949"/>
                </a:lnTo>
                <a:lnTo>
                  <a:pt x="254376" y="250189"/>
                </a:lnTo>
                <a:lnTo>
                  <a:pt x="245575" y="264159"/>
                </a:lnTo>
                <a:lnTo>
                  <a:pt x="235546" y="276859"/>
                </a:lnTo>
                <a:lnTo>
                  <a:pt x="235394" y="276859"/>
                </a:lnTo>
                <a:lnTo>
                  <a:pt x="232752" y="284479"/>
                </a:lnTo>
                <a:lnTo>
                  <a:pt x="230441" y="292099"/>
                </a:lnTo>
                <a:lnTo>
                  <a:pt x="226364" y="300989"/>
                </a:lnTo>
                <a:lnTo>
                  <a:pt x="218820" y="321309"/>
                </a:lnTo>
                <a:lnTo>
                  <a:pt x="215379" y="330199"/>
                </a:lnTo>
                <a:lnTo>
                  <a:pt x="209537" y="339089"/>
                </a:lnTo>
                <a:lnTo>
                  <a:pt x="204901" y="350519"/>
                </a:lnTo>
                <a:lnTo>
                  <a:pt x="199707" y="356869"/>
                </a:lnTo>
                <a:lnTo>
                  <a:pt x="194195" y="363219"/>
                </a:lnTo>
                <a:lnTo>
                  <a:pt x="189839" y="368299"/>
                </a:lnTo>
                <a:lnTo>
                  <a:pt x="183387" y="382269"/>
                </a:lnTo>
                <a:lnTo>
                  <a:pt x="180238" y="386079"/>
                </a:lnTo>
                <a:lnTo>
                  <a:pt x="180085" y="386079"/>
                </a:lnTo>
                <a:lnTo>
                  <a:pt x="178371" y="396239"/>
                </a:lnTo>
                <a:lnTo>
                  <a:pt x="171691" y="414019"/>
                </a:lnTo>
                <a:lnTo>
                  <a:pt x="173685" y="426719"/>
                </a:lnTo>
                <a:lnTo>
                  <a:pt x="173685" y="430529"/>
                </a:lnTo>
                <a:lnTo>
                  <a:pt x="171653" y="444499"/>
                </a:lnTo>
                <a:lnTo>
                  <a:pt x="172036" y="453389"/>
                </a:lnTo>
                <a:lnTo>
                  <a:pt x="172102" y="458469"/>
                </a:lnTo>
                <a:lnTo>
                  <a:pt x="171607" y="464819"/>
                </a:lnTo>
                <a:lnTo>
                  <a:pt x="170601" y="473709"/>
                </a:lnTo>
                <a:lnTo>
                  <a:pt x="169913" y="483869"/>
                </a:lnTo>
                <a:lnTo>
                  <a:pt x="169925" y="496569"/>
                </a:lnTo>
                <a:lnTo>
                  <a:pt x="170743" y="513079"/>
                </a:lnTo>
                <a:lnTo>
                  <a:pt x="169749" y="529589"/>
                </a:lnTo>
                <a:lnTo>
                  <a:pt x="168177" y="544829"/>
                </a:lnTo>
                <a:lnTo>
                  <a:pt x="167258" y="561339"/>
                </a:lnTo>
                <a:lnTo>
                  <a:pt x="167258" y="575309"/>
                </a:lnTo>
                <a:lnTo>
                  <a:pt x="166103" y="604519"/>
                </a:lnTo>
                <a:lnTo>
                  <a:pt x="167258" y="610869"/>
                </a:lnTo>
                <a:lnTo>
                  <a:pt x="168135" y="621029"/>
                </a:lnTo>
                <a:lnTo>
                  <a:pt x="167258" y="629919"/>
                </a:lnTo>
                <a:lnTo>
                  <a:pt x="166966" y="638809"/>
                </a:lnTo>
                <a:lnTo>
                  <a:pt x="168135" y="646429"/>
                </a:lnTo>
                <a:lnTo>
                  <a:pt x="167258" y="659129"/>
                </a:lnTo>
                <a:lnTo>
                  <a:pt x="167258" y="671829"/>
                </a:lnTo>
                <a:lnTo>
                  <a:pt x="166503" y="692149"/>
                </a:lnTo>
                <a:lnTo>
                  <a:pt x="166296" y="732789"/>
                </a:lnTo>
                <a:lnTo>
                  <a:pt x="165519" y="753109"/>
                </a:lnTo>
                <a:lnTo>
                  <a:pt x="165226" y="763269"/>
                </a:lnTo>
                <a:lnTo>
                  <a:pt x="165226" y="773429"/>
                </a:lnTo>
                <a:lnTo>
                  <a:pt x="164668" y="782319"/>
                </a:lnTo>
                <a:lnTo>
                  <a:pt x="166074" y="782319"/>
                </a:lnTo>
                <a:lnTo>
                  <a:pt x="166585" y="773429"/>
                </a:lnTo>
                <a:lnTo>
                  <a:pt x="166585" y="763269"/>
                </a:lnTo>
                <a:lnTo>
                  <a:pt x="166877" y="753109"/>
                </a:lnTo>
                <a:lnTo>
                  <a:pt x="167754" y="740409"/>
                </a:lnTo>
                <a:lnTo>
                  <a:pt x="168325" y="723899"/>
                </a:lnTo>
                <a:lnTo>
                  <a:pt x="167596" y="708659"/>
                </a:lnTo>
                <a:lnTo>
                  <a:pt x="168179" y="692149"/>
                </a:lnTo>
                <a:lnTo>
                  <a:pt x="168906" y="675639"/>
                </a:lnTo>
                <a:lnTo>
                  <a:pt x="168617" y="659129"/>
                </a:lnTo>
                <a:lnTo>
                  <a:pt x="169494" y="646429"/>
                </a:lnTo>
                <a:lnTo>
                  <a:pt x="168324" y="634999"/>
                </a:lnTo>
                <a:lnTo>
                  <a:pt x="168959" y="626109"/>
                </a:lnTo>
                <a:lnTo>
                  <a:pt x="169353" y="617219"/>
                </a:lnTo>
                <a:lnTo>
                  <a:pt x="167462" y="604519"/>
                </a:lnTo>
                <a:lnTo>
                  <a:pt x="168617" y="575309"/>
                </a:lnTo>
                <a:lnTo>
                  <a:pt x="168617" y="552449"/>
                </a:lnTo>
                <a:lnTo>
                  <a:pt x="170700" y="539749"/>
                </a:lnTo>
                <a:lnTo>
                  <a:pt x="171489" y="528319"/>
                </a:lnTo>
                <a:lnTo>
                  <a:pt x="171576" y="516889"/>
                </a:lnTo>
                <a:lnTo>
                  <a:pt x="172427" y="505459"/>
                </a:lnTo>
                <a:lnTo>
                  <a:pt x="171259" y="496569"/>
                </a:lnTo>
                <a:lnTo>
                  <a:pt x="171259" y="483869"/>
                </a:lnTo>
                <a:lnTo>
                  <a:pt x="172110" y="471169"/>
                </a:lnTo>
                <a:lnTo>
                  <a:pt x="173291" y="466089"/>
                </a:lnTo>
                <a:lnTo>
                  <a:pt x="173304" y="453389"/>
                </a:lnTo>
                <a:lnTo>
                  <a:pt x="173012" y="444499"/>
                </a:lnTo>
                <a:lnTo>
                  <a:pt x="175044" y="431799"/>
                </a:lnTo>
                <a:lnTo>
                  <a:pt x="175044" y="426719"/>
                </a:lnTo>
                <a:lnTo>
                  <a:pt x="173024" y="414019"/>
                </a:lnTo>
                <a:lnTo>
                  <a:pt x="179666" y="396239"/>
                </a:lnTo>
                <a:lnTo>
                  <a:pt x="181394" y="386079"/>
                </a:lnTo>
                <a:lnTo>
                  <a:pt x="184581" y="382269"/>
                </a:lnTo>
                <a:lnTo>
                  <a:pt x="190931" y="369569"/>
                </a:lnTo>
                <a:lnTo>
                  <a:pt x="195211" y="364489"/>
                </a:lnTo>
                <a:lnTo>
                  <a:pt x="200786" y="358139"/>
                </a:lnTo>
                <a:lnTo>
                  <a:pt x="206070" y="350519"/>
                </a:lnTo>
                <a:lnTo>
                  <a:pt x="210756" y="339089"/>
                </a:lnTo>
                <a:lnTo>
                  <a:pt x="216547" y="331469"/>
                </a:lnTo>
                <a:lnTo>
                  <a:pt x="220090" y="321309"/>
                </a:lnTo>
                <a:lnTo>
                  <a:pt x="228151" y="300976"/>
                </a:lnTo>
                <a:lnTo>
                  <a:pt x="231724" y="292099"/>
                </a:lnTo>
                <a:lnTo>
                  <a:pt x="234048" y="284479"/>
                </a:lnTo>
                <a:lnTo>
                  <a:pt x="236639" y="276859"/>
                </a:lnTo>
                <a:lnTo>
                  <a:pt x="243255" y="270509"/>
                </a:lnTo>
                <a:lnTo>
                  <a:pt x="251167" y="259079"/>
                </a:lnTo>
                <a:lnTo>
                  <a:pt x="266877" y="228599"/>
                </a:lnTo>
                <a:lnTo>
                  <a:pt x="275272" y="210819"/>
                </a:lnTo>
                <a:lnTo>
                  <a:pt x="277825" y="207009"/>
                </a:lnTo>
                <a:lnTo>
                  <a:pt x="284149" y="200659"/>
                </a:lnTo>
                <a:lnTo>
                  <a:pt x="284289" y="200659"/>
                </a:lnTo>
                <a:lnTo>
                  <a:pt x="287515" y="193039"/>
                </a:lnTo>
                <a:lnTo>
                  <a:pt x="290118" y="185419"/>
                </a:lnTo>
                <a:lnTo>
                  <a:pt x="293877" y="179069"/>
                </a:lnTo>
                <a:lnTo>
                  <a:pt x="293281" y="177799"/>
                </a:lnTo>
                <a:lnTo>
                  <a:pt x="294577" y="177799"/>
                </a:lnTo>
                <a:lnTo>
                  <a:pt x="302971" y="162559"/>
                </a:lnTo>
                <a:lnTo>
                  <a:pt x="308495" y="149859"/>
                </a:lnTo>
                <a:lnTo>
                  <a:pt x="308444" y="148589"/>
                </a:lnTo>
                <a:close/>
              </a:path>
              <a:path w="308610" h="783589">
                <a:moveTo>
                  <a:pt x="288404" y="147319"/>
                </a:moveTo>
                <a:lnTo>
                  <a:pt x="287769" y="147319"/>
                </a:lnTo>
                <a:lnTo>
                  <a:pt x="260845" y="201929"/>
                </a:lnTo>
                <a:lnTo>
                  <a:pt x="253733" y="208279"/>
                </a:lnTo>
                <a:lnTo>
                  <a:pt x="253606" y="208279"/>
                </a:lnTo>
                <a:lnTo>
                  <a:pt x="220040" y="262889"/>
                </a:lnTo>
                <a:lnTo>
                  <a:pt x="206857" y="293369"/>
                </a:lnTo>
                <a:lnTo>
                  <a:pt x="188442" y="330199"/>
                </a:lnTo>
                <a:lnTo>
                  <a:pt x="177266" y="351789"/>
                </a:lnTo>
                <a:lnTo>
                  <a:pt x="165049" y="374649"/>
                </a:lnTo>
                <a:lnTo>
                  <a:pt x="163067" y="374649"/>
                </a:lnTo>
                <a:lnTo>
                  <a:pt x="165087" y="375919"/>
                </a:lnTo>
                <a:lnTo>
                  <a:pt x="165963" y="375919"/>
                </a:lnTo>
                <a:lnTo>
                  <a:pt x="178460" y="351789"/>
                </a:lnTo>
                <a:lnTo>
                  <a:pt x="189649" y="331469"/>
                </a:lnTo>
                <a:lnTo>
                  <a:pt x="208102" y="293369"/>
                </a:lnTo>
                <a:lnTo>
                  <a:pt x="221233" y="262889"/>
                </a:lnTo>
                <a:lnTo>
                  <a:pt x="254685" y="209549"/>
                </a:lnTo>
                <a:lnTo>
                  <a:pt x="261835" y="203199"/>
                </a:lnTo>
                <a:lnTo>
                  <a:pt x="262000" y="203199"/>
                </a:lnTo>
                <a:lnTo>
                  <a:pt x="288785" y="148589"/>
                </a:lnTo>
                <a:lnTo>
                  <a:pt x="307898" y="148589"/>
                </a:lnTo>
                <a:lnTo>
                  <a:pt x="288404" y="147319"/>
                </a:lnTo>
                <a:close/>
              </a:path>
              <a:path w="308610" h="783589">
                <a:moveTo>
                  <a:pt x="251249" y="71119"/>
                </a:moveTo>
                <a:lnTo>
                  <a:pt x="249948" y="71119"/>
                </a:lnTo>
                <a:lnTo>
                  <a:pt x="221640" y="138429"/>
                </a:lnTo>
                <a:lnTo>
                  <a:pt x="220700" y="143509"/>
                </a:lnTo>
                <a:lnTo>
                  <a:pt x="222478" y="156209"/>
                </a:lnTo>
                <a:lnTo>
                  <a:pt x="211721" y="182879"/>
                </a:lnTo>
                <a:lnTo>
                  <a:pt x="204787" y="199389"/>
                </a:lnTo>
                <a:lnTo>
                  <a:pt x="202670" y="208279"/>
                </a:lnTo>
                <a:lnTo>
                  <a:pt x="201847" y="215899"/>
                </a:lnTo>
                <a:lnTo>
                  <a:pt x="200090" y="223519"/>
                </a:lnTo>
                <a:lnTo>
                  <a:pt x="195173" y="236219"/>
                </a:lnTo>
                <a:lnTo>
                  <a:pt x="193370" y="241299"/>
                </a:lnTo>
                <a:lnTo>
                  <a:pt x="188912" y="248919"/>
                </a:lnTo>
                <a:lnTo>
                  <a:pt x="185030" y="262889"/>
                </a:lnTo>
                <a:lnTo>
                  <a:pt x="179506" y="278129"/>
                </a:lnTo>
                <a:lnTo>
                  <a:pt x="173265" y="293369"/>
                </a:lnTo>
                <a:lnTo>
                  <a:pt x="167233" y="306069"/>
                </a:lnTo>
                <a:lnTo>
                  <a:pt x="167228" y="307339"/>
                </a:lnTo>
                <a:lnTo>
                  <a:pt x="167462" y="312419"/>
                </a:lnTo>
                <a:lnTo>
                  <a:pt x="164757" y="320039"/>
                </a:lnTo>
                <a:lnTo>
                  <a:pt x="164458" y="328929"/>
                </a:lnTo>
                <a:lnTo>
                  <a:pt x="163528" y="347979"/>
                </a:lnTo>
                <a:lnTo>
                  <a:pt x="163258" y="356869"/>
                </a:lnTo>
                <a:lnTo>
                  <a:pt x="162761" y="363219"/>
                </a:lnTo>
                <a:lnTo>
                  <a:pt x="162661" y="374649"/>
                </a:lnTo>
                <a:lnTo>
                  <a:pt x="165049" y="374649"/>
                </a:lnTo>
                <a:lnTo>
                  <a:pt x="164020" y="373379"/>
                </a:lnTo>
                <a:lnTo>
                  <a:pt x="164103" y="364489"/>
                </a:lnTo>
                <a:lnTo>
                  <a:pt x="164604" y="356869"/>
                </a:lnTo>
                <a:lnTo>
                  <a:pt x="164926" y="347979"/>
                </a:lnTo>
                <a:lnTo>
                  <a:pt x="165965" y="328929"/>
                </a:lnTo>
                <a:lnTo>
                  <a:pt x="166115" y="320039"/>
                </a:lnTo>
                <a:lnTo>
                  <a:pt x="168770" y="312419"/>
                </a:lnTo>
                <a:lnTo>
                  <a:pt x="168541" y="307339"/>
                </a:lnTo>
                <a:lnTo>
                  <a:pt x="184111" y="269239"/>
                </a:lnTo>
                <a:lnTo>
                  <a:pt x="190131" y="250189"/>
                </a:lnTo>
                <a:lnTo>
                  <a:pt x="194589" y="242569"/>
                </a:lnTo>
                <a:lnTo>
                  <a:pt x="196468" y="236219"/>
                </a:lnTo>
                <a:lnTo>
                  <a:pt x="199745" y="227329"/>
                </a:lnTo>
                <a:lnTo>
                  <a:pt x="203098" y="218439"/>
                </a:lnTo>
                <a:lnTo>
                  <a:pt x="204901" y="203199"/>
                </a:lnTo>
                <a:lnTo>
                  <a:pt x="206070" y="200659"/>
                </a:lnTo>
                <a:lnTo>
                  <a:pt x="212978" y="182879"/>
                </a:lnTo>
                <a:lnTo>
                  <a:pt x="223786" y="156209"/>
                </a:lnTo>
                <a:lnTo>
                  <a:pt x="222059" y="143509"/>
                </a:lnTo>
                <a:lnTo>
                  <a:pt x="222923" y="139699"/>
                </a:lnTo>
                <a:lnTo>
                  <a:pt x="251249" y="71119"/>
                </a:lnTo>
                <a:close/>
              </a:path>
              <a:path w="308610" h="783589">
                <a:moveTo>
                  <a:pt x="129311" y="299719"/>
                </a:moveTo>
                <a:lnTo>
                  <a:pt x="128689" y="299719"/>
                </a:lnTo>
                <a:lnTo>
                  <a:pt x="128054" y="300989"/>
                </a:lnTo>
                <a:lnTo>
                  <a:pt x="134137" y="316229"/>
                </a:lnTo>
                <a:lnTo>
                  <a:pt x="135432" y="316229"/>
                </a:lnTo>
                <a:lnTo>
                  <a:pt x="136083" y="313689"/>
                </a:lnTo>
                <a:lnTo>
                  <a:pt x="134645" y="313689"/>
                </a:lnTo>
                <a:lnTo>
                  <a:pt x="129311" y="299719"/>
                </a:lnTo>
                <a:close/>
              </a:path>
              <a:path w="308610" h="783589">
                <a:moveTo>
                  <a:pt x="108292" y="10159"/>
                </a:moveTo>
                <a:lnTo>
                  <a:pt x="107353" y="10159"/>
                </a:lnTo>
                <a:lnTo>
                  <a:pt x="95173" y="19049"/>
                </a:lnTo>
                <a:lnTo>
                  <a:pt x="94970" y="19049"/>
                </a:lnTo>
                <a:lnTo>
                  <a:pt x="78435" y="52069"/>
                </a:lnTo>
                <a:lnTo>
                  <a:pt x="57124" y="62229"/>
                </a:lnTo>
                <a:lnTo>
                  <a:pt x="56743" y="63499"/>
                </a:lnTo>
                <a:lnTo>
                  <a:pt x="57276" y="63499"/>
                </a:lnTo>
                <a:lnTo>
                  <a:pt x="93840" y="71119"/>
                </a:lnTo>
                <a:lnTo>
                  <a:pt x="96939" y="78739"/>
                </a:lnTo>
                <a:lnTo>
                  <a:pt x="99153" y="90169"/>
                </a:lnTo>
                <a:lnTo>
                  <a:pt x="102717" y="101599"/>
                </a:lnTo>
                <a:lnTo>
                  <a:pt x="107158" y="113029"/>
                </a:lnTo>
                <a:lnTo>
                  <a:pt x="112001" y="124459"/>
                </a:lnTo>
                <a:lnTo>
                  <a:pt x="119760" y="135889"/>
                </a:lnTo>
                <a:lnTo>
                  <a:pt x="121691" y="153669"/>
                </a:lnTo>
                <a:lnTo>
                  <a:pt x="122339" y="163829"/>
                </a:lnTo>
                <a:lnTo>
                  <a:pt x="124942" y="172719"/>
                </a:lnTo>
                <a:lnTo>
                  <a:pt x="124307" y="187959"/>
                </a:lnTo>
                <a:lnTo>
                  <a:pt x="128206" y="196849"/>
                </a:lnTo>
                <a:lnTo>
                  <a:pt x="128219" y="210819"/>
                </a:lnTo>
                <a:lnTo>
                  <a:pt x="131483" y="229869"/>
                </a:lnTo>
                <a:lnTo>
                  <a:pt x="133438" y="253999"/>
                </a:lnTo>
                <a:lnTo>
                  <a:pt x="135407" y="292099"/>
                </a:lnTo>
                <a:lnTo>
                  <a:pt x="137325" y="303529"/>
                </a:lnTo>
                <a:lnTo>
                  <a:pt x="134645" y="313689"/>
                </a:lnTo>
                <a:lnTo>
                  <a:pt x="136083" y="313689"/>
                </a:lnTo>
                <a:lnTo>
                  <a:pt x="138683" y="303529"/>
                </a:lnTo>
                <a:lnTo>
                  <a:pt x="136753" y="292099"/>
                </a:lnTo>
                <a:lnTo>
                  <a:pt x="134785" y="253999"/>
                </a:lnTo>
                <a:lnTo>
                  <a:pt x="132829" y="229869"/>
                </a:lnTo>
                <a:lnTo>
                  <a:pt x="129565" y="210819"/>
                </a:lnTo>
                <a:lnTo>
                  <a:pt x="129501" y="195579"/>
                </a:lnTo>
                <a:lnTo>
                  <a:pt x="125666" y="187959"/>
                </a:lnTo>
                <a:lnTo>
                  <a:pt x="126248" y="173989"/>
                </a:lnTo>
                <a:lnTo>
                  <a:pt x="126276" y="172719"/>
                </a:lnTo>
                <a:lnTo>
                  <a:pt x="123697" y="163829"/>
                </a:lnTo>
                <a:lnTo>
                  <a:pt x="123050" y="153669"/>
                </a:lnTo>
                <a:lnTo>
                  <a:pt x="121081" y="135889"/>
                </a:lnTo>
                <a:lnTo>
                  <a:pt x="113169" y="123189"/>
                </a:lnTo>
                <a:lnTo>
                  <a:pt x="107365" y="110489"/>
                </a:lnTo>
                <a:lnTo>
                  <a:pt x="101485" y="93979"/>
                </a:lnTo>
                <a:lnTo>
                  <a:pt x="98209" y="77469"/>
                </a:lnTo>
                <a:lnTo>
                  <a:pt x="94945" y="71119"/>
                </a:lnTo>
                <a:lnTo>
                  <a:pt x="94449" y="69849"/>
                </a:lnTo>
                <a:lnTo>
                  <a:pt x="59550" y="62229"/>
                </a:lnTo>
                <a:lnTo>
                  <a:pt x="79222" y="53339"/>
                </a:lnTo>
                <a:lnTo>
                  <a:pt x="79552" y="53339"/>
                </a:lnTo>
                <a:lnTo>
                  <a:pt x="96113" y="19049"/>
                </a:lnTo>
                <a:lnTo>
                  <a:pt x="107607" y="11429"/>
                </a:lnTo>
                <a:lnTo>
                  <a:pt x="109300" y="11429"/>
                </a:lnTo>
                <a:lnTo>
                  <a:pt x="108292" y="10159"/>
                </a:lnTo>
                <a:close/>
              </a:path>
              <a:path w="308610" h="783589">
                <a:moveTo>
                  <a:pt x="55780" y="67309"/>
                </a:moveTo>
                <a:lnTo>
                  <a:pt x="52908" y="67309"/>
                </a:lnTo>
                <a:lnTo>
                  <a:pt x="68414" y="78739"/>
                </a:lnTo>
                <a:lnTo>
                  <a:pt x="71196" y="88899"/>
                </a:lnTo>
                <a:lnTo>
                  <a:pt x="72161" y="101599"/>
                </a:lnTo>
                <a:lnTo>
                  <a:pt x="74877" y="111759"/>
                </a:lnTo>
                <a:lnTo>
                  <a:pt x="76614" y="120649"/>
                </a:lnTo>
                <a:lnTo>
                  <a:pt x="78296" y="130809"/>
                </a:lnTo>
                <a:lnTo>
                  <a:pt x="80848" y="139699"/>
                </a:lnTo>
                <a:lnTo>
                  <a:pt x="82765" y="149859"/>
                </a:lnTo>
                <a:lnTo>
                  <a:pt x="85775" y="165099"/>
                </a:lnTo>
                <a:lnTo>
                  <a:pt x="89041" y="196849"/>
                </a:lnTo>
                <a:lnTo>
                  <a:pt x="92074" y="212089"/>
                </a:lnTo>
                <a:lnTo>
                  <a:pt x="92113" y="213359"/>
                </a:lnTo>
                <a:lnTo>
                  <a:pt x="128048" y="300976"/>
                </a:lnTo>
                <a:lnTo>
                  <a:pt x="128689" y="299719"/>
                </a:lnTo>
                <a:lnTo>
                  <a:pt x="129311" y="299719"/>
                </a:lnTo>
                <a:lnTo>
                  <a:pt x="93395" y="212089"/>
                </a:lnTo>
                <a:lnTo>
                  <a:pt x="90843" y="199389"/>
                </a:lnTo>
                <a:lnTo>
                  <a:pt x="88607" y="180339"/>
                </a:lnTo>
                <a:lnTo>
                  <a:pt x="86664" y="161289"/>
                </a:lnTo>
                <a:lnTo>
                  <a:pt x="84099" y="148589"/>
                </a:lnTo>
                <a:lnTo>
                  <a:pt x="82168" y="139699"/>
                </a:lnTo>
                <a:lnTo>
                  <a:pt x="78651" y="124459"/>
                </a:lnTo>
                <a:lnTo>
                  <a:pt x="76707" y="113029"/>
                </a:lnTo>
                <a:lnTo>
                  <a:pt x="73507" y="101599"/>
                </a:lnTo>
                <a:lnTo>
                  <a:pt x="72641" y="88899"/>
                </a:lnTo>
                <a:lnTo>
                  <a:pt x="72529" y="87629"/>
                </a:lnTo>
                <a:lnTo>
                  <a:pt x="69659" y="78739"/>
                </a:lnTo>
                <a:lnTo>
                  <a:pt x="69405" y="77469"/>
                </a:lnTo>
                <a:lnTo>
                  <a:pt x="55780" y="67309"/>
                </a:lnTo>
                <a:close/>
              </a:path>
              <a:path w="308610" h="783589">
                <a:moveTo>
                  <a:pt x="154939" y="256539"/>
                </a:moveTo>
                <a:lnTo>
                  <a:pt x="154939" y="273049"/>
                </a:lnTo>
                <a:lnTo>
                  <a:pt x="155486" y="274319"/>
                </a:lnTo>
                <a:lnTo>
                  <a:pt x="156248" y="273049"/>
                </a:lnTo>
                <a:lnTo>
                  <a:pt x="157852" y="269239"/>
                </a:lnTo>
                <a:lnTo>
                  <a:pt x="156298" y="269239"/>
                </a:lnTo>
                <a:lnTo>
                  <a:pt x="156298" y="257809"/>
                </a:lnTo>
                <a:lnTo>
                  <a:pt x="155511" y="257809"/>
                </a:lnTo>
                <a:lnTo>
                  <a:pt x="154939" y="256539"/>
                </a:lnTo>
                <a:close/>
              </a:path>
              <a:path w="308610" h="783589">
                <a:moveTo>
                  <a:pt x="197103" y="72389"/>
                </a:moveTo>
                <a:lnTo>
                  <a:pt x="195770" y="72389"/>
                </a:lnTo>
                <a:lnTo>
                  <a:pt x="195643" y="73659"/>
                </a:lnTo>
                <a:lnTo>
                  <a:pt x="186347" y="92709"/>
                </a:lnTo>
                <a:lnTo>
                  <a:pt x="184797" y="165099"/>
                </a:lnTo>
                <a:lnTo>
                  <a:pt x="177114" y="215899"/>
                </a:lnTo>
                <a:lnTo>
                  <a:pt x="172008" y="233679"/>
                </a:lnTo>
                <a:lnTo>
                  <a:pt x="164617" y="248919"/>
                </a:lnTo>
                <a:lnTo>
                  <a:pt x="156298" y="269239"/>
                </a:lnTo>
                <a:lnTo>
                  <a:pt x="157852" y="269239"/>
                </a:lnTo>
                <a:lnTo>
                  <a:pt x="165874" y="250189"/>
                </a:lnTo>
                <a:lnTo>
                  <a:pt x="173304" y="233679"/>
                </a:lnTo>
                <a:lnTo>
                  <a:pt x="178434" y="215899"/>
                </a:lnTo>
                <a:lnTo>
                  <a:pt x="186156" y="165099"/>
                </a:lnTo>
                <a:lnTo>
                  <a:pt x="187642" y="92709"/>
                </a:lnTo>
                <a:lnTo>
                  <a:pt x="196206" y="76263"/>
                </a:lnTo>
                <a:lnTo>
                  <a:pt x="195770" y="73659"/>
                </a:lnTo>
                <a:lnTo>
                  <a:pt x="197307" y="73659"/>
                </a:lnTo>
                <a:lnTo>
                  <a:pt x="197103" y="72389"/>
                </a:lnTo>
                <a:close/>
              </a:path>
              <a:path w="308610" h="783589">
                <a:moveTo>
                  <a:pt x="178726" y="123189"/>
                </a:moveTo>
                <a:lnTo>
                  <a:pt x="177330" y="123189"/>
                </a:lnTo>
                <a:lnTo>
                  <a:pt x="170370" y="189229"/>
                </a:lnTo>
                <a:lnTo>
                  <a:pt x="162382" y="209549"/>
                </a:lnTo>
                <a:lnTo>
                  <a:pt x="154939" y="256539"/>
                </a:lnTo>
                <a:lnTo>
                  <a:pt x="155511" y="257809"/>
                </a:lnTo>
                <a:lnTo>
                  <a:pt x="156286" y="256539"/>
                </a:lnTo>
                <a:lnTo>
                  <a:pt x="163677" y="209549"/>
                </a:lnTo>
                <a:lnTo>
                  <a:pt x="171665" y="190499"/>
                </a:lnTo>
                <a:lnTo>
                  <a:pt x="171716" y="189229"/>
                </a:lnTo>
                <a:lnTo>
                  <a:pt x="178726" y="123189"/>
                </a:lnTo>
                <a:close/>
              </a:path>
              <a:path w="308610" h="783589">
                <a:moveTo>
                  <a:pt x="156298" y="256539"/>
                </a:moveTo>
                <a:lnTo>
                  <a:pt x="155511" y="257809"/>
                </a:lnTo>
                <a:lnTo>
                  <a:pt x="156298" y="257809"/>
                </a:lnTo>
                <a:lnTo>
                  <a:pt x="156298" y="256539"/>
                </a:lnTo>
                <a:close/>
              </a:path>
              <a:path w="308610" h="783589">
                <a:moveTo>
                  <a:pt x="145368" y="1269"/>
                </a:moveTo>
                <a:lnTo>
                  <a:pt x="143941" y="1269"/>
                </a:lnTo>
                <a:lnTo>
                  <a:pt x="154660" y="12699"/>
                </a:lnTo>
                <a:lnTo>
                  <a:pt x="151891" y="26669"/>
                </a:lnTo>
                <a:lnTo>
                  <a:pt x="150928" y="43179"/>
                </a:lnTo>
                <a:lnTo>
                  <a:pt x="148858" y="62229"/>
                </a:lnTo>
                <a:lnTo>
                  <a:pt x="145885" y="81279"/>
                </a:lnTo>
                <a:lnTo>
                  <a:pt x="142214" y="97789"/>
                </a:lnTo>
                <a:lnTo>
                  <a:pt x="141833" y="105409"/>
                </a:lnTo>
                <a:lnTo>
                  <a:pt x="142506" y="106679"/>
                </a:lnTo>
                <a:lnTo>
                  <a:pt x="141763" y="106679"/>
                </a:lnTo>
                <a:lnTo>
                  <a:pt x="141135" y="118109"/>
                </a:lnTo>
                <a:lnTo>
                  <a:pt x="143463" y="139699"/>
                </a:lnTo>
                <a:lnTo>
                  <a:pt x="144749" y="182879"/>
                </a:lnTo>
                <a:lnTo>
                  <a:pt x="146850" y="204469"/>
                </a:lnTo>
                <a:lnTo>
                  <a:pt x="147434" y="205739"/>
                </a:lnTo>
                <a:lnTo>
                  <a:pt x="148158" y="204469"/>
                </a:lnTo>
                <a:lnTo>
                  <a:pt x="149546" y="200659"/>
                </a:lnTo>
                <a:lnTo>
                  <a:pt x="147967" y="200659"/>
                </a:lnTo>
                <a:lnTo>
                  <a:pt x="145793" y="172719"/>
                </a:lnTo>
                <a:lnTo>
                  <a:pt x="145668" y="170179"/>
                </a:lnTo>
                <a:lnTo>
                  <a:pt x="145338" y="153669"/>
                </a:lnTo>
                <a:lnTo>
                  <a:pt x="142493" y="118109"/>
                </a:lnTo>
                <a:lnTo>
                  <a:pt x="143192" y="106679"/>
                </a:lnTo>
                <a:lnTo>
                  <a:pt x="142506" y="106679"/>
                </a:lnTo>
                <a:lnTo>
                  <a:pt x="141833" y="105409"/>
                </a:lnTo>
                <a:lnTo>
                  <a:pt x="143246" y="105409"/>
                </a:lnTo>
                <a:lnTo>
                  <a:pt x="143573" y="97789"/>
                </a:lnTo>
                <a:lnTo>
                  <a:pt x="147142" y="82549"/>
                </a:lnTo>
                <a:lnTo>
                  <a:pt x="148920" y="69849"/>
                </a:lnTo>
                <a:lnTo>
                  <a:pt x="152158" y="46989"/>
                </a:lnTo>
                <a:lnTo>
                  <a:pt x="153238" y="26669"/>
                </a:lnTo>
                <a:lnTo>
                  <a:pt x="156057" y="12699"/>
                </a:lnTo>
                <a:lnTo>
                  <a:pt x="155867" y="11429"/>
                </a:lnTo>
                <a:lnTo>
                  <a:pt x="145368" y="1269"/>
                </a:lnTo>
                <a:close/>
              </a:path>
              <a:path w="308610" h="783589">
                <a:moveTo>
                  <a:pt x="178866" y="115569"/>
                </a:moveTo>
                <a:lnTo>
                  <a:pt x="178092" y="116839"/>
                </a:lnTo>
                <a:lnTo>
                  <a:pt x="168401" y="147319"/>
                </a:lnTo>
                <a:lnTo>
                  <a:pt x="161670" y="158749"/>
                </a:lnTo>
                <a:lnTo>
                  <a:pt x="153339" y="185419"/>
                </a:lnTo>
                <a:lnTo>
                  <a:pt x="147967" y="200659"/>
                </a:lnTo>
                <a:lnTo>
                  <a:pt x="149546" y="200659"/>
                </a:lnTo>
                <a:lnTo>
                  <a:pt x="154635" y="186689"/>
                </a:lnTo>
                <a:lnTo>
                  <a:pt x="162890" y="160019"/>
                </a:lnTo>
                <a:lnTo>
                  <a:pt x="169621" y="148589"/>
                </a:lnTo>
                <a:lnTo>
                  <a:pt x="177330" y="123189"/>
                </a:lnTo>
                <a:lnTo>
                  <a:pt x="178726" y="123189"/>
                </a:lnTo>
                <a:lnTo>
                  <a:pt x="179400" y="116839"/>
                </a:lnTo>
                <a:lnTo>
                  <a:pt x="178866" y="115569"/>
                </a:lnTo>
                <a:close/>
              </a:path>
              <a:path w="308610" h="783589">
                <a:moveTo>
                  <a:pt x="294577" y="177799"/>
                </a:moveTo>
                <a:lnTo>
                  <a:pt x="293281" y="177799"/>
                </a:lnTo>
                <a:lnTo>
                  <a:pt x="293877" y="179069"/>
                </a:lnTo>
                <a:lnTo>
                  <a:pt x="294577" y="177799"/>
                </a:lnTo>
                <a:close/>
              </a:path>
              <a:path w="308610" h="783589">
                <a:moveTo>
                  <a:pt x="197307" y="73659"/>
                </a:moveTo>
                <a:lnTo>
                  <a:pt x="196964" y="73659"/>
                </a:lnTo>
                <a:lnTo>
                  <a:pt x="196900" y="74929"/>
                </a:lnTo>
                <a:lnTo>
                  <a:pt x="196206" y="76263"/>
                </a:lnTo>
                <a:lnTo>
                  <a:pt x="199812" y="97789"/>
                </a:lnTo>
                <a:lnTo>
                  <a:pt x="199910" y="102869"/>
                </a:lnTo>
                <a:lnTo>
                  <a:pt x="197891" y="170179"/>
                </a:lnTo>
                <a:lnTo>
                  <a:pt x="199237" y="170179"/>
                </a:lnTo>
                <a:lnTo>
                  <a:pt x="200981" y="163829"/>
                </a:lnTo>
                <a:lnTo>
                  <a:pt x="199440" y="163829"/>
                </a:lnTo>
                <a:lnTo>
                  <a:pt x="201383" y="99059"/>
                </a:lnTo>
                <a:lnTo>
                  <a:pt x="197307" y="73659"/>
                </a:lnTo>
                <a:close/>
              </a:path>
              <a:path w="308610" h="783589">
                <a:moveTo>
                  <a:pt x="27317" y="101599"/>
                </a:moveTo>
                <a:lnTo>
                  <a:pt x="1981" y="101599"/>
                </a:lnTo>
                <a:lnTo>
                  <a:pt x="26898" y="102869"/>
                </a:lnTo>
                <a:lnTo>
                  <a:pt x="48285" y="132079"/>
                </a:lnTo>
                <a:lnTo>
                  <a:pt x="52793" y="143509"/>
                </a:lnTo>
                <a:lnTo>
                  <a:pt x="63157" y="154939"/>
                </a:lnTo>
                <a:lnTo>
                  <a:pt x="69913" y="166369"/>
                </a:lnTo>
                <a:lnTo>
                  <a:pt x="70738" y="167639"/>
                </a:lnTo>
                <a:lnTo>
                  <a:pt x="71170" y="166369"/>
                </a:lnTo>
                <a:lnTo>
                  <a:pt x="70355" y="162559"/>
                </a:lnTo>
                <a:lnTo>
                  <a:pt x="68897" y="162559"/>
                </a:lnTo>
                <a:lnTo>
                  <a:pt x="64300" y="153669"/>
                </a:lnTo>
                <a:lnTo>
                  <a:pt x="54000" y="142239"/>
                </a:lnTo>
                <a:lnTo>
                  <a:pt x="49517" y="132079"/>
                </a:lnTo>
                <a:lnTo>
                  <a:pt x="49428" y="130809"/>
                </a:lnTo>
                <a:lnTo>
                  <a:pt x="27800" y="102869"/>
                </a:lnTo>
                <a:lnTo>
                  <a:pt x="27317" y="101599"/>
                </a:lnTo>
                <a:close/>
              </a:path>
              <a:path w="308610" h="783589">
                <a:moveTo>
                  <a:pt x="252069" y="67309"/>
                </a:moveTo>
                <a:lnTo>
                  <a:pt x="251218" y="67309"/>
                </a:lnTo>
                <a:lnTo>
                  <a:pt x="218058" y="96519"/>
                </a:lnTo>
                <a:lnTo>
                  <a:pt x="217855" y="96519"/>
                </a:lnTo>
                <a:lnTo>
                  <a:pt x="199440" y="163829"/>
                </a:lnTo>
                <a:lnTo>
                  <a:pt x="200981" y="163829"/>
                </a:lnTo>
                <a:lnTo>
                  <a:pt x="219113" y="97789"/>
                </a:lnTo>
                <a:lnTo>
                  <a:pt x="249948" y="71119"/>
                </a:lnTo>
                <a:lnTo>
                  <a:pt x="251249" y="71119"/>
                </a:lnTo>
                <a:lnTo>
                  <a:pt x="252298" y="68579"/>
                </a:lnTo>
                <a:lnTo>
                  <a:pt x="252069" y="67309"/>
                </a:lnTo>
                <a:close/>
              </a:path>
              <a:path w="308610" h="783589">
                <a:moveTo>
                  <a:pt x="52374" y="64769"/>
                </a:moveTo>
                <a:lnTo>
                  <a:pt x="51612" y="64769"/>
                </a:lnTo>
                <a:lnTo>
                  <a:pt x="51282" y="66039"/>
                </a:lnTo>
                <a:lnTo>
                  <a:pt x="63042" y="134619"/>
                </a:lnTo>
                <a:lnTo>
                  <a:pt x="68897" y="162559"/>
                </a:lnTo>
                <a:lnTo>
                  <a:pt x="70355" y="162559"/>
                </a:lnTo>
                <a:lnTo>
                  <a:pt x="64376" y="134619"/>
                </a:lnTo>
                <a:lnTo>
                  <a:pt x="52908" y="67309"/>
                </a:lnTo>
                <a:lnTo>
                  <a:pt x="55780" y="67309"/>
                </a:lnTo>
                <a:lnTo>
                  <a:pt x="52374" y="64769"/>
                </a:lnTo>
                <a:close/>
              </a:path>
              <a:path w="308610" h="783589">
                <a:moveTo>
                  <a:pt x="109300" y="11429"/>
                </a:moveTo>
                <a:lnTo>
                  <a:pt x="107607" y="11429"/>
                </a:lnTo>
                <a:lnTo>
                  <a:pt x="123189" y="31749"/>
                </a:lnTo>
                <a:lnTo>
                  <a:pt x="121780" y="64769"/>
                </a:lnTo>
                <a:lnTo>
                  <a:pt x="123951" y="85089"/>
                </a:lnTo>
                <a:lnTo>
                  <a:pt x="127914" y="96519"/>
                </a:lnTo>
                <a:lnTo>
                  <a:pt x="129197" y="96519"/>
                </a:lnTo>
                <a:lnTo>
                  <a:pt x="129843" y="93979"/>
                </a:lnTo>
                <a:lnTo>
                  <a:pt x="128460" y="93979"/>
                </a:lnTo>
                <a:lnTo>
                  <a:pt x="125260" y="85089"/>
                </a:lnTo>
                <a:lnTo>
                  <a:pt x="123126" y="64769"/>
                </a:lnTo>
                <a:lnTo>
                  <a:pt x="124574" y="31749"/>
                </a:lnTo>
                <a:lnTo>
                  <a:pt x="124421" y="30479"/>
                </a:lnTo>
                <a:lnTo>
                  <a:pt x="109300" y="11429"/>
                </a:lnTo>
                <a:close/>
              </a:path>
              <a:path w="308610" h="783589">
                <a:moveTo>
                  <a:pt x="144056" y="0"/>
                </a:moveTo>
                <a:lnTo>
                  <a:pt x="142938" y="0"/>
                </a:lnTo>
                <a:lnTo>
                  <a:pt x="139357" y="13969"/>
                </a:lnTo>
                <a:lnTo>
                  <a:pt x="138633" y="26669"/>
                </a:lnTo>
                <a:lnTo>
                  <a:pt x="136474" y="45719"/>
                </a:lnTo>
                <a:lnTo>
                  <a:pt x="132206" y="57149"/>
                </a:lnTo>
                <a:lnTo>
                  <a:pt x="132050" y="71119"/>
                </a:lnTo>
                <a:lnTo>
                  <a:pt x="130746" y="85089"/>
                </a:lnTo>
                <a:lnTo>
                  <a:pt x="128460" y="93979"/>
                </a:lnTo>
                <a:lnTo>
                  <a:pt x="129843" y="93979"/>
                </a:lnTo>
                <a:lnTo>
                  <a:pt x="132105" y="85089"/>
                </a:lnTo>
                <a:lnTo>
                  <a:pt x="133409" y="71119"/>
                </a:lnTo>
                <a:lnTo>
                  <a:pt x="133527" y="57149"/>
                </a:lnTo>
                <a:lnTo>
                  <a:pt x="137782" y="45719"/>
                </a:lnTo>
                <a:lnTo>
                  <a:pt x="139979" y="26669"/>
                </a:lnTo>
                <a:lnTo>
                  <a:pt x="140690" y="13969"/>
                </a:lnTo>
                <a:lnTo>
                  <a:pt x="143941" y="1269"/>
                </a:lnTo>
                <a:lnTo>
                  <a:pt x="145368" y="1269"/>
                </a:lnTo>
                <a:lnTo>
                  <a:pt x="144056" y="0"/>
                </a:lnTo>
                <a:close/>
              </a:path>
              <a:path w="308610" h="783589">
                <a:moveTo>
                  <a:pt x="196964" y="73659"/>
                </a:moveTo>
                <a:lnTo>
                  <a:pt x="195770" y="73659"/>
                </a:lnTo>
                <a:lnTo>
                  <a:pt x="196206" y="76263"/>
                </a:lnTo>
                <a:lnTo>
                  <a:pt x="196900" y="74929"/>
                </a:lnTo>
                <a:lnTo>
                  <a:pt x="196964" y="73659"/>
                </a:lnTo>
                <a:close/>
              </a:path>
            </a:pathLst>
          </a:custGeom>
          <a:solidFill>
            <a:srgbClr val="343A3A"/>
          </a:solidFill>
        </p:spPr>
        <p:txBody>
          <a:bodyPr wrap="square" lIns="0" tIns="0" rIns="0" bIns="0" rtlCol="0"/>
          <a:lstStyle/>
          <a:p>
            <a:endParaRPr/>
          </a:p>
        </p:txBody>
      </p:sp>
      <p:sp>
        <p:nvSpPr>
          <p:cNvPr id="184" name="object 184"/>
          <p:cNvSpPr/>
          <p:nvPr/>
        </p:nvSpPr>
        <p:spPr>
          <a:xfrm>
            <a:off x="2636235" y="1809761"/>
            <a:ext cx="1289050" cy="913130"/>
          </a:xfrm>
          <a:custGeom>
            <a:avLst/>
            <a:gdLst/>
            <a:ahLst/>
            <a:cxnLst/>
            <a:rect l="l" t="t" r="r" b="b"/>
            <a:pathLst>
              <a:path w="1289050" h="913130">
                <a:moveTo>
                  <a:pt x="1198092" y="802639"/>
                </a:moveTo>
                <a:lnTo>
                  <a:pt x="817638" y="802639"/>
                </a:lnTo>
                <a:lnTo>
                  <a:pt x="825334" y="814069"/>
                </a:lnTo>
                <a:lnTo>
                  <a:pt x="836917" y="825499"/>
                </a:lnTo>
                <a:lnTo>
                  <a:pt x="837323" y="826769"/>
                </a:lnTo>
                <a:lnTo>
                  <a:pt x="836498" y="828039"/>
                </a:lnTo>
                <a:lnTo>
                  <a:pt x="827112" y="833119"/>
                </a:lnTo>
                <a:lnTo>
                  <a:pt x="822642" y="839469"/>
                </a:lnTo>
                <a:lnTo>
                  <a:pt x="830795" y="839469"/>
                </a:lnTo>
                <a:lnTo>
                  <a:pt x="830834" y="840739"/>
                </a:lnTo>
                <a:lnTo>
                  <a:pt x="825309" y="853439"/>
                </a:lnTo>
                <a:lnTo>
                  <a:pt x="816229" y="869949"/>
                </a:lnTo>
                <a:lnTo>
                  <a:pt x="813498" y="875029"/>
                </a:lnTo>
                <a:lnTo>
                  <a:pt x="814400" y="883919"/>
                </a:lnTo>
                <a:lnTo>
                  <a:pt x="813993" y="885189"/>
                </a:lnTo>
                <a:lnTo>
                  <a:pt x="807212" y="891539"/>
                </a:lnTo>
                <a:lnTo>
                  <a:pt x="802830" y="904239"/>
                </a:lnTo>
                <a:lnTo>
                  <a:pt x="806323" y="913129"/>
                </a:lnTo>
                <a:lnTo>
                  <a:pt x="814298" y="909319"/>
                </a:lnTo>
                <a:lnTo>
                  <a:pt x="822274" y="900429"/>
                </a:lnTo>
                <a:lnTo>
                  <a:pt x="823328" y="900429"/>
                </a:lnTo>
                <a:lnTo>
                  <a:pt x="835291" y="899159"/>
                </a:lnTo>
                <a:lnTo>
                  <a:pt x="836333" y="890269"/>
                </a:lnTo>
                <a:lnTo>
                  <a:pt x="837260" y="888999"/>
                </a:lnTo>
                <a:lnTo>
                  <a:pt x="921169" y="888999"/>
                </a:lnTo>
                <a:lnTo>
                  <a:pt x="921524" y="883919"/>
                </a:lnTo>
                <a:lnTo>
                  <a:pt x="933069" y="883919"/>
                </a:lnTo>
                <a:lnTo>
                  <a:pt x="947203" y="882649"/>
                </a:lnTo>
                <a:lnTo>
                  <a:pt x="990168" y="871219"/>
                </a:lnTo>
                <a:lnTo>
                  <a:pt x="993851" y="869949"/>
                </a:lnTo>
                <a:lnTo>
                  <a:pt x="990752" y="864869"/>
                </a:lnTo>
                <a:lnTo>
                  <a:pt x="988860" y="859789"/>
                </a:lnTo>
                <a:lnTo>
                  <a:pt x="988910" y="857249"/>
                </a:lnTo>
                <a:lnTo>
                  <a:pt x="989164" y="854709"/>
                </a:lnTo>
                <a:lnTo>
                  <a:pt x="989355" y="853439"/>
                </a:lnTo>
                <a:lnTo>
                  <a:pt x="992733" y="848359"/>
                </a:lnTo>
                <a:lnTo>
                  <a:pt x="995172" y="844549"/>
                </a:lnTo>
                <a:lnTo>
                  <a:pt x="995172" y="839469"/>
                </a:lnTo>
                <a:lnTo>
                  <a:pt x="995730" y="838199"/>
                </a:lnTo>
                <a:lnTo>
                  <a:pt x="1001331" y="833119"/>
                </a:lnTo>
                <a:lnTo>
                  <a:pt x="1006563" y="829309"/>
                </a:lnTo>
                <a:lnTo>
                  <a:pt x="1011123" y="824229"/>
                </a:lnTo>
                <a:lnTo>
                  <a:pt x="1012685" y="819149"/>
                </a:lnTo>
                <a:lnTo>
                  <a:pt x="1013269" y="817879"/>
                </a:lnTo>
                <a:lnTo>
                  <a:pt x="1199371" y="817879"/>
                </a:lnTo>
                <a:lnTo>
                  <a:pt x="1197432" y="812799"/>
                </a:lnTo>
                <a:lnTo>
                  <a:pt x="1197343" y="811529"/>
                </a:lnTo>
                <a:lnTo>
                  <a:pt x="1198092" y="802639"/>
                </a:lnTo>
                <a:close/>
              </a:path>
              <a:path w="1289050" h="913130">
                <a:moveTo>
                  <a:pt x="921169" y="888999"/>
                </a:moveTo>
                <a:lnTo>
                  <a:pt x="838758" y="888999"/>
                </a:lnTo>
                <a:lnTo>
                  <a:pt x="845019" y="894079"/>
                </a:lnTo>
                <a:lnTo>
                  <a:pt x="855675" y="900429"/>
                </a:lnTo>
                <a:lnTo>
                  <a:pt x="921931" y="902969"/>
                </a:lnTo>
                <a:lnTo>
                  <a:pt x="920724" y="895349"/>
                </a:lnTo>
                <a:lnTo>
                  <a:pt x="921169" y="888999"/>
                </a:lnTo>
                <a:close/>
              </a:path>
              <a:path w="1289050" h="913130">
                <a:moveTo>
                  <a:pt x="576878" y="775969"/>
                </a:moveTo>
                <a:lnTo>
                  <a:pt x="175285" y="775969"/>
                </a:lnTo>
                <a:lnTo>
                  <a:pt x="180949" y="777239"/>
                </a:lnTo>
                <a:lnTo>
                  <a:pt x="181965" y="778509"/>
                </a:lnTo>
                <a:lnTo>
                  <a:pt x="181952" y="779779"/>
                </a:lnTo>
                <a:lnTo>
                  <a:pt x="173151" y="797559"/>
                </a:lnTo>
                <a:lnTo>
                  <a:pt x="159321" y="819149"/>
                </a:lnTo>
                <a:lnTo>
                  <a:pt x="151244" y="831849"/>
                </a:lnTo>
                <a:lnTo>
                  <a:pt x="172618" y="833119"/>
                </a:lnTo>
                <a:lnTo>
                  <a:pt x="173151" y="834389"/>
                </a:lnTo>
                <a:lnTo>
                  <a:pt x="173405" y="835659"/>
                </a:lnTo>
                <a:lnTo>
                  <a:pt x="173126" y="835659"/>
                </a:lnTo>
                <a:lnTo>
                  <a:pt x="161645" y="842009"/>
                </a:lnTo>
                <a:lnTo>
                  <a:pt x="216776" y="855979"/>
                </a:lnTo>
                <a:lnTo>
                  <a:pt x="217805" y="857249"/>
                </a:lnTo>
                <a:lnTo>
                  <a:pt x="217614" y="858519"/>
                </a:lnTo>
                <a:lnTo>
                  <a:pt x="211988" y="866139"/>
                </a:lnTo>
                <a:lnTo>
                  <a:pt x="211353" y="866139"/>
                </a:lnTo>
                <a:lnTo>
                  <a:pt x="199123" y="871219"/>
                </a:lnTo>
                <a:lnTo>
                  <a:pt x="205181" y="882649"/>
                </a:lnTo>
                <a:lnTo>
                  <a:pt x="205359" y="882649"/>
                </a:lnTo>
                <a:lnTo>
                  <a:pt x="206883" y="892809"/>
                </a:lnTo>
                <a:lnTo>
                  <a:pt x="241960" y="869949"/>
                </a:lnTo>
                <a:lnTo>
                  <a:pt x="294500" y="869949"/>
                </a:lnTo>
                <a:lnTo>
                  <a:pt x="295833" y="858519"/>
                </a:lnTo>
                <a:lnTo>
                  <a:pt x="296583" y="857249"/>
                </a:lnTo>
                <a:lnTo>
                  <a:pt x="310400" y="849629"/>
                </a:lnTo>
                <a:lnTo>
                  <a:pt x="310819" y="849629"/>
                </a:lnTo>
                <a:lnTo>
                  <a:pt x="322326" y="847089"/>
                </a:lnTo>
                <a:lnTo>
                  <a:pt x="326377" y="843279"/>
                </a:lnTo>
                <a:lnTo>
                  <a:pt x="379042" y="843279"/>
                </a:lnTo>
                <a:lnTo>
                  <a:pt x="386016" y="838199"/>
                </a:lnTo>
                <a:lnTo>
                  <a:pt x="418445" y="838199"/>
                </a:lnTo>
                <a:lnTo>
                  <a:pt x="420077" y="830579"/>
                </a:lnTo>
                <a:lnTo>
                  <a:pt x="420611" y="829309"/>
                </a:lnTo>
                <a:lnTo>
                  <a:pt x="435076" y="828039"/>
                </a:lnTo>
                <a:lnTo>
                  <a:pt x="497659" y="828039"/>
                </a:lnTo>
                <a:lnTo>
                  <a:pt x="502158" y="822959"/>
                </a:lnTo>
                <a:lnTo>
                  <a:pt x="513080" y="811529"/>
                </a:lnTo>
                <a:lnTo>
                  <a:pt x="514337" y="803909"/>
                </a:lnTo>
                <a:lnTo>
                  <a:pt x="515213" y="802639"/>
                </a:lnTo>
                <a:lnTo>
                  <a:pt x="530843" y="802639"/>
                </a:lnTo>
                <a:lnTo>
                  <a:pt x="522351" y="791209"/>
                </a:lnTo>
                <a:lnTo>
                  <a:pt x="579463" y="791209"/>
                </a:lnTo>
                <a:lnTo>
                  <a:pt x="576878" y="775969"/>
                </a:lnTo>
                <a:close/>
              </a:path>
              <a:path w="1289050" h="913130">
                <a:moveTo>
                  <a:pt x="294500" y="869949"/>
                </a:moveTo>
                <a:lnTo>
                  <a:pt x="243306" y="869949"/>
                </a:lnTo>
                <a:lnTo>
                  <a:pt x="244208" y="871219"/>
                </a:lnTo>
                <a:lnTo>
                  <a:pt x="246621" y="880109"/>
                </a:lnTo>
                <a:lnTo>
                  <a:pt x="251942" y="885189"/>
                </a:lnTo>
                <a:lnTo>
                  <a:pt x="259410" y="882649"/>
                </a:lnTo>
                <a:lnTo>
                  <a:pt x="266319" y="873759"/>
                </a:lnTo>
                <a:lnTo>
                  <a:pt x="294055" y="873759"/>
                </a:lnTo>
                <a:lnTo>
                  <a:pt x="294500" y="869949"/>
                </a:lnTo>
                <a:close/>
              </a:path>
              <a:path w="1289050" h="913130">
                <a:moveTo>
                  <a:pt x="294055" y="873759"/>
                </a:moveTo>
                <a:lnTo>
                  <a:pt x="267881" y="873759"/>
                </a:lnTo>
                <a:lnTo>
                  <a:pt x="277279" y="877569"/>
                </a:lnTo>
                <a:lnTo>
                  <a:pt x="277939" y="878839"/>
                </a:lnTo>
                <a:lnTo>
                  <a:pt x="280847" y="882649"/>
                </a:lnTo>
                <a:lnTo>
                  <a:pt x="294055" y="873759"/>
                </a:lnTo>
                <a:close/>
              </a:path>
              <a:path w="1289050" h="913130">
                <a:moveTo>
                  <a:pt x="1201654" y="853439"/>
                </a:moveTo>
                <a:lnTo>
                  <a:pt x="1140955" y="853439"/>
                </a:lnTo>
                <a:lnTo>
                  <a:pt x="1141349" y="854709"/>
                </a:lnTo>
                <a:lnTo>
                  <a:pt x="1151864" y="864869"/>
                </a:lnTo>
                <a:lnTo>
                  <a:pt x="1164564" y="867409"/>
                </a:lnTo>
                <a:lnTo>
                  <a:pt x="1165072" y="867409"/>
                </a:lnTo>
                <a:lnTo>
                  <a:pt x="1175981" y="875029"/>
                </a:lnTo>
                <a:lnTo>
                  <a:pt x="1176185" y="875029"/>
                </a:lnTo>
                <a:lnTo>
                  <a:pt x="1182700" y="881379"/>
                </a:lnTo>
                <a:lnTo>
                  <a:pt x="1188135" y="871219"/>
                </a:lnTo>
                <a:lnTo>
                  <a:pt x="1188262" y="871219"/>
                </a:lnTo>
                <a:lnTo>
                  <a:pt x="1198003" y="858519"/>
                </a:lnTo>
                <a:lnTo>
                  <a:pt x="1201654" y="853439"/>
                </a:lnTo>
                <a:close/>
              </a:path>
              <a:path w="1289050" h="913130">
                <a:moveTo>
                  <a:pt x="1199371" y="817879"/>
                </a:moveTo>
                <a:lnTo>
                  <a:pt x="1014628" y="817879"/>
                </a:lnTo>
                <a:lnTo>
                  <a:pt x="1015199" y="819149"/>
                </a:lnTo>
                <a:lnTo>
                  <a:pt x="1017625" y="826769"/>
                </a:lnTo>
                <a:lnTo>
                  <a:pt x="1019898" y="836929"/>
                </a:lnTo>
                <a:lnTo>
                  <a:pt x="1022489" y="844549"/>
                </a:lnTo>
                <a:lnTo>
                  <a:pt x="1035786" y="844549"/>
                </a:lnTo>
                <a:lnTo>
                  <a:pt x="1047838" y="848359"/>
                </a:lnTo>
                <a:lnTo>
                  <a:pt x="1048448" y="848359"/>
                </a:lnTo>
                <a:lnTo>
                  <a:pt x="1054138" y="853439"/>
                </a:lnTo>
                <a:lnTo>
                  <a:pt x="1063485" y="855979"/>
                </a:lnTo>
                <a:lnTo>
                  <a:pt x="1063701" y="855979"/>
                </a:lnTo>
                <a:lnTo>
                  <a:pt x="1074242" y="859789"/>
                </a:lnTo>
                <a:lnTo>
                  <a:pt x="1074508" y="859789"/>
                </a:lnTo>
                <a:lnTo>
                  <a:pt x="1082014" y="863599"/>
                </a:lnTo>
                <a:lnTo>
                  <a:pt x="1082230" y="863599"/>
                </a:lnTo>
                <a:lnTo>
                  <a:pt x="1088618" y="869949"/>
                </a:lnTo>
                <a:lnTo>
                  <a:pt x="1097292" y="876299"/>
                </a:lnTo>
                <a:lnTo>
                  <a:pt x="1100112" y="866139"/>
                </a:lnTo>
                <a:lnTo>
                  <a:pt x="1107020" y="853439"/>
                </a:lnTo>
                <a:lnTo>
                  <a:pt x="1108075" y="852169"/>
                </a:lnTo>
                <a:lnTo>
                  <a:pt x="1202566" y="852169"/>
                </a:lnTo>
                <a:lnTo>
                  <a:pt x="1204391" y="849629"/>
                </a:lnTo>
                <a:lnTo>
                  <a:pt x="1206080" y="849629"/>
                </a:lnTo>
                <a:lnTo>
                  <a:pt x="1201623" y="839469"/>
                </a:lnTo>
                <a:lnTo>
                  <a:pt x="1199616" y="829309"/>
                </a:lnTo>
                <a:lnTo>
                  <a:pt x="1200340" y="820419"/>
                </a:lnTo>
                <a:lnTo>
                  <a:pt x="1199371" y="817879"/>
                </a:lnTo>
                <a:close/>
              </a:path>
              <a:path w="1289050" h="913130">
                <a:moveTo>
                  <a:pt x="1202566" y="852169"/>
                </a:moveTo>
                <a:lnTo>
                  <a:pt x="1109319" y="852169"/>
                </a:lnTo>
                <a:lnTo>
                  <a:pt x="1115631" y="858519"/>
                </a:lnTo>
                <a:lnTo>
                  <a:pt x="1122667" y="864869"/>
                </a:lnTo>
                <a:lnTo>
                  <a:pt x="1131519" y="858519"/>
                </a:lnTo>
                <a:lnTo>
                  <a:pt x="1140028" y="853439"/>
                </a:lnTo>
                <a:lnTo>
                  <a:pt x="1201654" y="853439"/>
                </a:lnTo>
                <a:lnTo>
                  <a:pt x="1202566" y="852169"/>
                </a:lnTo>
                <a:close/>
              </a:path>
              <a:path w="1289050" h="913130">
                <a:moveTo>
                  <a:pt x="497659" y="828039"/>
                </a:moveTo>
                <a:lnTo>
                  <a:pt x="436181" y="828039"/>
                </a:lnTo>
                <a:lnTo>
                  <a:pt x="436702" y="829309"/>
                </a:lnTo>
                <a:lnTo>
                  <a:pt x="437273" y="840739"/>
                </a:lnTo>
                <a:lnTo>
                  <a:pt x="437337" y="862329"/>
                </a:lnTo>
                <a:lnTo>
                  <a:pt x="448767" y="854709"/>
                </a:lnTo>
                <a:lnTo>
                  <a:pt x="449376" y="854709"/>
                </a:lnTo>
                <a:lnTo>
                  <a:pt x="461479" y="852169"/>
                </a:lnTo>
                <a:lnTo>
                  <a:pt x="471805" y="852169"/>
                </a:lnTo>
                <a:lnTo>
                  <a:pt x="481914" y="845819"/>
                </a:lnTo>
                <a:lnTo>
                  <a:pt x="497659" y="828039"/>
                </a:lnTo>
                <a:close/>
              </a:path>
              <a:path w="1289050" h="913130">
                <a:moveTo>
                  <a:pt x="379042" y="843279"/>
                </a:moveTo>
                <a:lnTo>
                  <a:pt x="328993" y="843279"/>
                </a:lnTo>
                <a:lnTo>
                  <a:pt x="327304" y="857249"/>
                </a:lnTo>
                <a:lnTo>
                  <a:pt x="349427" y="853439"/>
                </a:lnTo>
                <a:lnTo>
                  <a:pt x="361873" y="848359"/>
                </a:lnTo>
                <a:lnTo>
                  <a:pt x="362356" y="848359"/>
                </a:lnTo>
                <a:lnTo>
                  <a:pt x="373811" y="847089"/>
                </a:lnTo>
                <a:lnTo>
                  <a:pt x="379042" y="843279"/>
                </a:lnTo>
                <a:close/>
              </a:path>
              <a:path w="1289050" h="913130">
                <a:moveTo>
                  <a:pt x="418445" y="838199"/>
                </a:moveTo>
                <a:lnTo>
                  <a:pt x="388315" y="838199"/>
                </a:lnTo>
                <a:lnTo>
                  <a:pt x="391426" y="847089"/>
                </a:lnTo>
                <a:lnTo>
                  <a:pt x="391490" y="848359"/>
                </a:lnTo>
                <a:lnTo>
                  <a:pt x="390309" y="854709"/>
                </a:lnTo>
                <a:lnTo>
                  <a:pt x="397852" y="848359"/>
                </a:lnTo>
                <a:lnTo>
                  <a:pt x="398348" y="848359"/>
                </a:lnTo>
                <a:lnTo>
                  <a:pt x="409435" y="844549"/>
                </a:lnTo>
                <a:lnTo>
                  <a:pt x="418172" y="839469"/>
                </a:lnTo>
                <a:lnTo>
                  <a:pt x="418445" y="838199"/>
                </a:lnTo>
                <a:close/>
              </a:path>
              <a:path w="1289050" h="913130">
                <a:moveTo>
                  <a:pt x="530843" y="802639"/>
                </a:moveTo>
                <a:lnTo>
                  <a:pt x="516636" y="802639"/>
                </a:lnTo>
                <a:lnTo>
                  <a:pt x="524370" y="807719"/>
                </a:lnTo>
                <a:lnTo>
                  <a:pt x="524827" y="807719"/>
                </a:lnTo>
                <a:lnTo>
                  <a:pt x="533539" y="822959"/>
                </a:lnTo>
                <a:lnTo>
                  <a:pt x="541223" y="816609"/>
                </a:lnTo>
                <a:lnTo>
                  <a:pt x="530843" y="802639"/>
                </a:lnTo>
                <a:close/>
              </a:path>
              <a:path w="1289050" h="913130">
                <a:moveTo>
                  <a:pt x="708520" y="788669"/>
                </a:moveTo>
                <a:lnTo>
                  <a:pt x="705637" y="793749"/>
                </a:lnTo>
                <a:lnTo>
                  <a:pt x="706551" y="808989"/>
                </a:lnTo>
                <a:lnTo>
                  <a:pt x="705929" y="816609"/>
                </a:lnTo>
                <a:lnTo>
                  <a:pt x="707986" y="815339"/>
                </a:lnTo>
                <a:lnTo>
                  <a:pt x="708520" y="788669"/>
                </a:lnTo>
                <a:close/>
              </a:path>
              <a:path w="1289050" h="913130">
                <a:moveTo>
                  <a:pt x="1230058" y="801369"/>
                </a:moveTo>
                <a:lnTo>
                  <a:pt x="1200277" y="801369"/>
                </a:lnTo>
                <a:lnTo>
                  <a:pt x="1215732" y="808989"/>
                </a:lnTo>
                <a:lnTo>
                  <a:pt x="1223175" y="812799"/>
                </a:lnTo>
                <a:lnTo>
                  <a:pt x="1228648" y="815339"/>
                </a:lnTo>
                <a:lnTo>
                  <a:pt x="1228940" y="808989"/>
                </a:lnTo>
                <a:lnTo>
                  <a:pt x="1230058" y="801369"/>
                </a:lnTo>
                <a:close/>
              </a:path>
              <a:path w="1289050" h="913130">
                <a:moveTo>
                  <a:pt x="1198854" y="801369"/>
                </a:moveTo>
                <a:lnTo>
                  <a:pt x="776020" y="801369"/>
                </a:lnTo>
                <a:lnTo>
                  <a:pt x="776452" y="802639"/>
                </a:lnTo>
                <a:lnTo>
                  <a:pt x="778179" y="812799"/>
                </a:lnTo>
                <a:lnTo>
                  <a:pt x="807237" y="808989"/>
                </a:lnTo>
                <a:lnTo>
                  <a:pt x="815492" y="802639"/>
                </a:lnTo>
                <a:lnTo>
                  <a:pt x="1198092" y="802639"/>
                </a:lnTo>
                <a:lnTo>
                  <a:pt x="1198854" y="801369"/>
                </a:lnTo>
                <a:close/>
              </a:path>
              <a:path w="1289050" h="913130">
                <a:moveTo>
                  <a:pt x="1264285" y="758189"/>
                </a:moveTo>
                <a:lnTo>
                  <a:pt x="774420" y="758189"/>
                </a:lnTo>
                <a:lnTo>
                  <a:pt x="774649" y="759459"/>
                </a:lnTo>
                <a:lnTo>
                  <a:pt x="756208" y="803909"/>
                </a:lnTo>
                <a:lnTo>
                  <a:pt x="762622" y="808989"/>
                </a:lnTo>
                <a:lnTo>
                  <a:pt x="763447" y="805179"/>
                </a:lnTo>
                <a:lnTo>
                  <a:pt x="763892" y="805179"/>
                </a:lnTo>
                <a:lnTo>
                  <a:pt x="768502" y="800099"/>
                </a:lnTo>
                <a:lnTo>
                  <a:pt x="1231112" y="800099"/>
                </a:lnTo>
                <a:lnTo>
                  <a:pt x="1234414" y="795019"/>
                </a:lnTo>
                <a:lnTo>
                  <a:pt x="1234998" y="793749"/>
                </a:lnTo>
                <a:lnTo>
                  <a:pt x="1238770" y="792479"/>
                </a:lnTo>
                <a:lnTo>
                  <a:pt x="1256535" y="792479"/>
                </a:lnTo>
                <a:lnTo>
                  <a:pt x="1254988" y="788669"/>
                </a:lnTo>
                <a:lnTo>
                  <a:pt x="1251204" y="778509"/>
                </a:lnTo>
                <a:lnTo>
                  <a:pt x="1251115" y="777239"/>
                </a:lnTo>
                <a:lnTo>
                  <a:pt x="1250391" y="769619"/>
                </a:lnTo>
                <a:lnTo>
                  <a:pt x="1249248" y="763269"/>
                </a:lnTo>
                <a:lnTo>
                  <a:pt x="1249603" y="761999"/>
                </a:lnTo>
                <a:lnTo>
                  <a:pt x="1255737" y="761999"/>
                </a:lnTo>
                <a:lnTo>
                  <a:pt x="1264285" y="758189"/>
                </a:lnTo>
                <a:close/>
              </a:path>
              <a:path w="1289050" h="913130">
                <a:moveTo>
                  <a:pt x="579463" y="791209"/>
                </a:moveTo>
                <a:lnTo>
                  <a:pt x="522947" y="791209"/>
                </a:lnTo>
                <a:lnTo>
                  <a:pt x="549656" y="792479"/>
                </a:lnTo>
                <a:lnTo>
                  <a:pt x="550151" y="793749"/>
                </a:lnTo>
                <a:lnTo>
                  <a:pt x="557326" y="802639"/>
                </a:lnTo>
                <a:lnTo>
                  <a:pt x="575424" y="795019"/>
                </a:lnTo>
                <a:lnTo>
                  <a:pt x="579894" y="793749"/>
                </a:lnTo>
                <a:lnTo>
                  <a:pt x="579463" y="791209"/>
                </a:lnTo>
                <a:close/>
              </a:path>
              <a:path w="1289050" h="913130">
                <a:moveTo>
                  <a:pt x="767815" y="763269"/>
                </a:moveTo>
                <a:lnTo>
                  <a:pt x="719467" y="763269"/>
                </a:lnTo>
                <a:lnTo>
                  <a:pt x="723531" y="788669"/>
                </a:lnTo>
                <a:lnTo>
                  <a:pt x="723616" y="793749"/>
                </a:lnTo>
                <a:lnTo>
                  <a:pt x="723341" y="802639"/>
                </a:lnTo>
                <a:lnTo>
                  <a:pt x="731266" y="801369"/>
                </a:lnTo>
                <a:lnTo>
                  <a:pt x="738035" y="795019"/>
                </a:lnTo>
                <a:lnTo>
                  <a:pt x="740206" y="787399"/>
                </a:lnTo>
                <a:lnTo>
                  <a:pt x="740422" y="787399"/>
                </a:lnTo>
                <a:lnTo>
                  <a:pt x="767815" y="763269"/>
                </a:lnTo>
                <a:close/>
              </a:path>
              <a:path w="1289050" h="913130">
                <a:moveTo>
                  <a:pt x="1231112" y="800099"/>
                </a:moveTo>
                <a:lnTo>
                  <a:pt x="769886" y="800099"/>
                </a:lnTo>
                <a:lnTo>
                  <a:pt x="775436" y="801369"/>
                </a:lnTo>
                <a:lnTo>
                  <a:pt x="1230287" y="801369"/>
                </a:lnTo>
                <a:lnTo>
                  <a:pt x="1231112" y="800099"/>
                </a:lnTo>
                <a:close/>
              </a:path>
              <a:path w="1289050" h="913130">
                <a:moveTo>
                  <a:pt x="1256535" y="792479"/>
                </a:moveTo>
                <a:lnTo>
                  <a:pt x="1240218" y="792479"/>
                </a:lnTo>
                <a:lnTo>
                  <a:pt x="1245463" y="795019"/>
                </a:lnTo>
                <a:lnTo>
                  <a:pt x="1257566" y="795019"/>
                </a:lnTo>
                <a:lnTo>
                  <a:pt x="1256535" y="792479"/>
                </a:lnTo>
                <a:close/>
              </a:path>
              <a:path w="1289050" h="913130">
                <a:moveTo>
                  <a:pt x="113880" y="781049"/>
                </a:moveTo>
                <a:lnTo>
                  <a:pt x="90500" y="781049"/>
                </a:lnTo>
                <a:lnTo>
                  <a:pt x="89636" y="786129"/>
                </a:lnTo>
                <a:lnTo>
                  <a:pt x="113880" y="781049"/>
                </a:lnTo>
                <a:close/>
              </a:path>
              <a:path w="1289050" h="913130">
                <a:moveTo>
                  <a:pt x="576231" y="772159"/>
                </a:moveTo>
                <a:lnTo>
                  <a:pt x="87731" y="772159"/>
                </a:lnTo>
                <a:lnTo>
                  <a:pt x="90449" y="781049"/>
                </a:lnTo>
                <a:lnTo>
                  <a:pt x="114211" y="781049"/>
                </a:lnTo>
                <a:lnTo>
                  <a:pt x="137248" y="782319"/>
                </a:lnTo>
                <a:lnTo>
                  <a:pt x="174713" y="775969"/>
                </a:lnTo>
                <a:lnTo>
                  <a:pt x="576878" y="775969"/>
                </a:lnTo>
                <a:lnTo>
                  <a:pt x="576231" y="772159"/>
                </a:lnTo>
                <a:close/>
              </a:path>
              <a:path w="1289050" h="913130">
                <a:moveTo>
                  <a:pt x="0" y="665479"/>
                </a:moveTo>
                <a:lnTo>
                  <a:pt x="25323" y="679449"/>
                </a:lnTo>
                <a:lnTo>
                  <a:pt x="25603" y="679449"/>
                </a:lnTo>
                <a:lnTo>
                  <a:pt x="22974" y="706119"/>
                </a:lnTo>
                <a:lnTo>
                  <a:pt x="22352" y="706119"/>
                </a:lnTo>
                <a:lnTo>
                  <a:pt x="3302" y="707389"/>
                </a:lnTo>
                <a:lnTo>
                  <a:pt x="5346" y="716279"/>
                </a:lnTo>
                <a:lnTo>
                  <a:pt x="27139" y="731519"/>
                </a:lnTo>
                <a:lnTo>
                  <a:pt x="44259" y="748029"/>
                </a:lnTo>
                <a:lnTo>
                  <a:pt x="44729" y="749299"/>
                </a:lnTo>
                <a:lnTo>
                  <a:pt x="43472" y="758189"/>
                </a:lnTo>
                <a:lnTo>
                  <a:pt x="42710" y="759459"/>
                </a:lnTo>
                <a:lnTo>
                  <a:pt x="30365" y="765809"/>
                </a:lnTo>
                <a:lnTo>
                  <a:pt x="45453" y="772159"/>
                </a:lnTo>
                <a:lnTo>
                  <a:pt x="64528" y="773429"/>
                </a:lnTo>
                <a:lnTo>
                  <a:pt x="86423" y="772159"/>
                </a:lnTo>
                <a:lnTo>
                  <a:pt x="576231" y="772159"/>
                </a:lnTo>
                <a:lnTo>
                  <a:pt x="573646" y="756919"/>
                </a:lnTo>
                <a:lnTo>
                  <a:pt x="573951" y="755649"/>
                </a:lnTo>
                <a:lnTo>
                  <a:pt x="585104" y="755649"/>
                </a:lnTo>
                <a:lnTo>
                  <a:pt x="579628" y="754379"/>
                </a:lnTo>
                <a:lnTo>
                  <a:pt x="579081" y="754379"/>
                </a:lnTo>
                <a:lnTo>
                  <a:pt x="579475" y="753109"/>
                </a:lnTo>
                <a:lnTo>
                  <a:pt x="600786" y="742949"/>
                </a:lnTo>
                <a:lnTo>
                  <a:pt x="617308" y="709929"/>
                </a:lnTo>
                <a:lnTo>
                  <a:pt x="617537" y="709929"/>
                </a:lnTo>
                <a:lnTo>
                  <a:pt x="629704" y="701039"/>
                </a:lnTo>
                <a:lnTo>
                  <a:pt x="662681" y="701039"/>
                </a:lnTo>
                <a:lnTo>
                  <a:pt x="663330" y="698499"/>
                </a:lnTo>
                <a:lnTo>
                  <a:pt x="57391" y="698499"/>
                </a:lnTo>
                <a:lnTo>
                  <a:pt x="56095" y="697229"/>
                </a:lnTo>
                <a:lnTo>
                  <a:pt x="45072" y="681989"/>
                </a:lnTo>
                <a:lnTo>
                  <a:pt x="0" y="665479"/>
                </a:lnTo>
                <a:close/>
              </a:path>
              <a:path w="1289050" h="913130">
                <a:moveTo>
                  <a:pt x="585104" y="755649"/>
                </a:moveTo>
                <a:lnTo>
                  <a:pt x="574713" y="755649"/>
                </a:lnTo>
                <a:lnTo>
                  <a:pt x="591756" y="768349"/>
                </a:lnTo>
                <a:lnTo>
                  <a:pt x="591997" y="769619"/>
                </a:lnTo>
                <a:lnTo>
                  <a:pt x="593394" y="773429"/>
                </a:lnTo>
                <a:lnTo>
                  <a:pt x="601535" y="759459"/>
                </a:lnTo>
                <a:lnTo>
                  <a:pt x="585104" y="755649"/>
                </a:lnTo>
                <a:close/>
              </a:path>
              <a:path w="1289050" h="913130">
                <a:moveTo>
                  <a:pt x="1194820" y="690879"/>
                </a:moveTo>
                <a:lnTo>
                  <a:pt x="666419" y="690879"/>
                </a:lnTo>
                <a:lnTo>
                  <a:pt x="678218" y="702309"/>
                </a:lnTo>
                <a:lnTo>
                  <a:pt x="678408" y="703579"/>
                </a:lnTo>
                <a:lnTo>
                  <a:pt x="675576" y="717549"/>
                </a:lnTo>
                <a:lnTo>
                  <a:pt x="674522" y="736599"/>
                </a:lnTo>
                <a:lnTo>
                  <a:pt x="699528" y="758189"/>
                </a:lnTo>
                <a:lnTo>
                  <a:pt x="714108" y="772159"/>
                </a:lnTo>
                <a:lnTo>
                  <a:pt x="717981" y="764539"/>
                </a:lnTo>
                <a:lnTo>
                  <a:pt x="718121" y="763269"/>
                </a:lnTo>
                <a:lnTo>
                  <a:pt x="767815" y="763269"/>
                </a:lnTo>
                <a:lnTo>
                  <a:pt x="773582" y="758189"/>
                </a:lnTo>
                <a:lnTo>
                  <a:pt x="1264285" y="758189"/>
                </a:lnTo>
                <a:lnTo>
                  <a:pt x="1270927" y="753109"/>
                </a:lnTo>
                <a:lnTo>
                  <a:pt x="1271282" y="753109"/>
                </a:lnTo>
                <a:lnTo>
                  <a:pt x="1284986" y="748029"/>
                </a:lnTo>
                <a:lnTo>
                  <a:pt x="1288757" y="740409"/>
                </a:lnTo>
                <a:lnTo>
                  <a:pt x="1283550" y="735329"/>
                </a:lnTo>
                <a:lnTo>
                  <a:pt x="1283347" y="735329"/>
                </a:lnTo>
                <a:lnTo>
                  <a:pt x="1279182" y="728979"/>
                </a:lnTo>
                <a:lnTo>
                  <a:pt x="1278486" y="727709"/>
                </a:lnTo>
                <a:lnTo>
                  <a:pt x="1263230" y="727709"/>
                </a:lnTo>
                <a:lnTo>
                  <a:pt x="1255598" y="726439"/>
                </a:lnTo>
                <a:lnTo>
                  <a:pt x="1227569" y="726439"/>
                </a:lnTo>
                <a:lnTo>
                  <a:pt x="1224940" y="723899"/>
                </a:lnTo>
                <a:lnTo>
                  <a:pt x="1224419" y="722629"/>
                </a:lnTo>
                <a:lnTo>
                  <a:pt x="1224051" y="717549"/>
                </a:lnTo>
                <a:lnTo>
                  <a:pt x="1224407" y="717549"/>
                </a:lnTo>
                <a:lnTo>
                  <a:pt x="1233246" y="706119"/>
                </a:lnTo>
                <a:lnTo>
                  <a:pt x="1229423" y="703579"/>
                </a:lnTo>
                <a:lnTo>
                  <a:pt x="1222349" y="698499"/>
                </a:lnTo>
                <a:lnTo>
                  <a:pt x="1214297" y="698499"/>
                </a:lnTo>
                <a:lnTo>
                  <a:pt x="1202753" y="693419"/>
                </a:lnTo>
                <a:lnTo>
                  <a:pt x="1194820" y="690879"/>
                </a:lnTo>
                <a:close/>
              </a:path>
              <a:path w="1289050" h="913130">
                <a:moveTo>
                  <a:pt x="662681" y="701039"/>
                </a:moveTo>
                <a:lnTo>
                  <a:pt x="630631" y="701039"/>
                </a:lnTo>
                <a:lnTo>
                  <a:pt x="646785" y="721359"/>
                </a:lnTo>
                <a:lnTo>
                  <a:pt x="646851" y="723899"/>
                </a:lnTo>
                <a:lnTo>
                  <a:pt x="646607" y="728979"/>
                </a:lnTo>
                <a:lnTo>
                  <a:pt x="648220" y="728979"/>
                </a:lnTo>
                <a:lnTo>
                  <a:pt x="648677" y="727709"/>
                </a:lnTo>
                <a:lnTo>
                  <a:pt x="656564" y="726439"/>
                </a:lnTo>
                <a:lnTo>
                  <a:pt x="659926" y="726439"/>
                </a:lnTo>
                <a:lnTo>
                  <a:pt x="660971" y="717549"/>
                </a:lnTo>
                <a:lnTo>
                  <a:pt x="661611" y="706119"/>
                </a:lnTo>
                <a:lnTo>
                  <a:pt x="661708" y="704849"/>
                </a:lnTo>
                <a:lnTo>
                  <a:pt x="662681" y="701039"/>
                </a:lnTo>
                <a:close/>
              </a:path>
              <a:path w="1289050" h="913130">
                <a:moveTo>
                  <a:pt x="659926" y="726439"/>
                </a:moveTo>
                <a:lnTo>
                  <a:pt x="657453" y="726439"/>
                </a:lnTo>
                <a:lnTo>
                  <a:pt x="659777" y="727709"/>
                </a:lnTo>
                <a:lnTo>
                  <a:pt x="659926" y="726439"/>
                </a:lnTo>
                <a:close/>
              </a:path>
              <a:path w="1289050" h="913130">
                <a:moveTo>
                  <a:pt x="1275702" y="722629"/>
                </a:moveTo>
                <a:lnTo>
                  <a:pt x="1271130" y="725169"/>
                </a:lnTo>
                <a:lnTo>
                  <a:pt x="1270457" y="725169"/>
                </a:lnTo>
                <a:lnTo>
                  <a:pt x="1263230" y="727709"/>
                </a:lnTo>
                <a:lnTo>
                  <a:pt x="1278486" y="727709"/>
                </a:lnTo>
                <a:lnTo>
                  <a:pt x="1275702" y="722629"/>
                </a:lnTo>
                <a:close/>
              </a:path>
              <a:path w="1289050" h="913130">
                <a:moveTo>
                  <a:pt x="1248943" y="722629"/>
                </a:moveTo>
                <a:lnTo>
                  <a:pt x="1235392" y="722629"/>
                </a:lnTo>
                <a:lnTo>
                  <a:pt x="1229245" y="726439"/>
                </a:lnTo>
                <a:lnTo>
                  <a:pt x="1255598" y="726439"/>
                </a:lnTo>
                <a:lnTo>
                  <a:pt x="1248943" y="722629"/>
                </a:lnTo>
                <a:close/>
              </a:path>
              <a:path w="1289050" h="913130">
                <a:moveTo>
                  <a:pt x="1159668" y="524509"/>
                </a:moveTo>
                <a:lnTo>
                  <a:pt x="61366" y="524509"/>
                </a:lnTo>
                <a:lnTo>
                  <a:pt x="78955" y="538479"/>
                </a:lnTo>
                <a:lnTo>
                  <a:pt x="79527" y="539749"/>
                </a:lnTo>
                <a:lnTo>
                  <a:pt x="78752" y="541019"/>
                </a:lnTo>
                <a:lnTo>
                  <a:pt x="36461" y="563879"/>
                </a:lnTo>
                <a:lnTo>
                  <a:pt x="40817" y="565149"/>
                </a:lnTo>
                <a:lnTo>
                  <a:pt x="41071" y="565149"/>
                </a:lnTo>
                <a:lnTo>
                  <a:pt x="63030" y="571499"/>
                </a:lnTo>
                <a:lnTo>
                  <a:pt x="63347" y="571499"/>
                </a:lnTo>
                <a:lnTo>
                  <a:pt x="86423" y="585469"/>
                </a:lnTo>
                <a:lnTo>
                  <a:pt x="101396" y="591819"/>
                </a:lnTo>
                <a:lnTo>
                  <a:pt x="102298" y="593089"/>
                </a:lnTo>
                <a:lnTo>
                  <a:pt x="102006" y="594359"/>
                </a:lnTo>
                <a:lnTo>
                  <a:pt x="86283" y="613409"/>
                </a:lnTo>
                <a:lnTo>
                  <a:pt x="85572" y="613409"/>
                </a:lnTo>
                <a:lnTo>
                  <a:pt x="71145" y="618489"/>
                </a:lnTo>
                <a:lnTo>
                  <a:pt x="59524" y="621029"/>
                </a:lnTo>
                <a:lnTo>
                  <a:pt x="40894" y="621029"/>
                </a:lnTo>
                <a:lnTo>
                  <a:pt x="41465" y="637539"/>
                </a:lnTo>
                <a:lnTo>
                  <a:pt x="51816" y="650239"/>
                </a:lnTo>
                <a:lnTo>
                  <a:pt x="52133" y="651509"/>
                </a:lnTo>
                <a:lnTo>
                  <a:pt x="51574" y="652779"/>
                </a:lnTo>
                <a:lnTo>
                  <a:pt x="36601" y="664209"/>
                </a:lnTo>
                <a:lnTo>
                  <a:pt x="67957" y="678179"/>
                </a:lnTo>
                <a:lnTo>
                  <a:pt x="68783" y="678179"/>
                </a:lnTo>
                <a:lnTo>
                  <a:pt x="68656" y="679449"/>
                </a:lnTo>
                <a:lnTo>
                  <a:pt x="58623" y="697229"/>
                </a:lnTo>
                <a:lnTo>
                  <a:pt x="57391" y="698499"/>
                </a:lnTo>
                <a:lnTo>
                  <a:pt x="663330" y="698499"/>
                </a:lnTo>
                <a:lnTo>
                  <a:pt x="665276" y="690879"/>
                </a:lnTo>
                <a:lnTo>
                  <a:pt x="1194820" y="690879"/>
                </a:lnTo>
                <a:lnTo>
                  <a:pt x="1190853" y="689609"/>
                </a:lnTo>
                <a:lnTo>
                  <a:pt x="1190459" y="689609"/>
                </a:lnTo>
                <a:lnTo>
                  <a:pt x="1183551" y="685799"/>
                </a:lnTo>
                <a:lnTo>
                  <a:pt x="1170990" y="683259"/>
                </a:lnTo>
                <a:lnTo>
                  <a:pt x="1169847" y="681989"/>
                </a:lnTo>
                <a:lnTo>
                  <a:pt x="1170292" y="680719"/>
                </a:lnTo>
                <a:lnTo>
                  <a:pt x="1181811" y="670559"/>
                </a:lnTo>
                <a:lnTo>
                  <a:pt x="1189215" y="659129"/>
                </a:lnTo>
                <a:lnTo>
                  <a:pt x="1190421" y="657859"/>
                </a:lnTo>
                <a:lnTo>
                  <a:pt x="1231184" y="657859"/>
                </a:lnTo>
                <a:lnTo>
                  <a:pt x="1235900" y="652779"/>
                </a:lnTo>
                <a:lnTo>
                  <a:pt x="1234401" y="640079"/>
                </a:lnTo>
                <a:lnTo>
                  <a:pt x="1234732" y="638809"/>
                </a:lnTo>
                <a:lnTo>
                  <a:pt x="1239799" y="636269"/>
                </a:lnTo>
                <a:lnTo>
                  <a:pt x="1255445" y="636269"/>
                </a:lnTo>
                <a:lnTo>
                  <a:pt x="1256995" y="629919"/>
                </a:lnTo>
                <a:lnTo>
                  <a:pt x="1255572" y="623569"/>
                </a:lnTo>
                <a:lnTo>
                  <a:pt x="1256665" y="614679"/>
                </a:lnTo>
                <a:lnTo>
                  <a:pt x="1256830" y="614679"/>
                </a:lnTo>
                <a:lnTo>
                  <a:pt x="1259840" y="608329"/>
                </a:lnTo>
                <a:lnTo>
                  <a:pt x="1261503" y="605789"/>
                </a:lnTo>
                <a:lnTo>
                  <a:pt x="1254340" y="598169"/>
                </a:lnTo>
                <a:lnTo>
                  <a:pt x="1249172" y="596899"/>
                </a:lnTo>
                <a:lnTo>
                  <a:pt x="1244295" y="595629"/>
                </a:lnTo>
                <a:lnTo>
                  <a:pt x="1243279" y="594359"/>
                </a:lnTo>
                <a:lnTo>
                  <a:pt x="1243330" y="593089"/>
                </a:lnTo>
                <a:lnTo>
                  <a:pt x="1247076" y="586739"/>
                </a:lnTo>
                <a:lnTo>
                  <a:pt x="1188021" y="586739"/>
                </a:lnTo>
                <a:lnTo>
                  <a:pt x="1187488" y="585469"/>
                </a:lnTo>
                <a:lnTo>
                  <a:pt x="1187946" y="579119"/>
                </a:lnTo>
                <a:lnTo>
                  <a:pt x="1189120" y="571499"/>
                </a:lnTo>
                <a:lnTo>
                  <a:pt x="1191045" y="565149"/>
                </a:lnTo>
                <a:lnTo>
                  <a:pt x="1192675" y="561339"/>
                </a:lnTo>
                <a:lnTo>
                  <a:pt x="1170813" y="561339"/>
                </a:lnTo>
                <a:lnTo>
                  <a:pt x="1166736" y="556259"/>
                </a:lnTo>
                <a:lnTo>
                  <a:pt x="1166545" y="553719"/>
                </a:lnTo>
                <a:lnTo>
                  <a:pt x="1170279" y="546099"/>
                </a:lnTo>
                <a:lnTo>
                  <a:pt x="1174013" y="534669"/>
                </a:lnTo>
                <a:lnTo>
                  <a:pt x="1169682" y="532129"/>
                </a:lnTo>
                <a:lnTo>
                  <a:pt x="1154671" y="529589"/>
                </a:lnTo>
                <a:lnTo>
                  <a:pt x="1154163" y="529589"/>
                </a:lnTo>
                <a:lnTo>
                  <a:pt x="1153922" y="528319"/>
                </a:lnTo>
                <a:lnTo>
                  <a:pt x="1154201" y="528319"/>
                </a:lnTo>
                <a:lnTo>
                  <a:pt x="1159668" y="524509"/>
                </a:lnTo>
                <a:close/>
              </a:path>
              <a:path w="1289050" h="913130">
                <a:moveTo>
                  <a:pt x="1231184" y="657859"/>
                </a:moveTo>
                <a:lnTo>
                  <a:pt x="1191679" y="657859"/>
                </a:lnTo>
                <a:lnTo>
                  <a:pt x="1201013" y="670559"/>
                </a:lnTo>
                <a:lnTo>
                  <a:pt x="1208493" y="666749"/>
                </a:lnTo>
                <a:lnTo>
                  <a:pt x="1216863" y="661669"/>
                </a:lnTo>
                <a:lnTo>
                  <a:pt x="1217396" y="661669"/>
                </a:lnTo>
                <a:lnTo>
                  <a:pt x="1228826" y="660399"/>
                </a:lnTo>
                <a:lnTo>
                  <a:pt x="1231184" y="657859"/>
                </a:lnTo>
                <a:close/>
              </a:path>
              <a:path w="1289050" h="913130">
                <a:moveTo>
                  <a:pt x="1259840" y="537209"/>
                </a:moveTo>
                <a:lnTo>
                  <a:pt x="1254836" y="542289"/>
                </a:lnTo>
                <a:lnTo>
                  <a:pt x="1250429" y="549909"/>
                </a:lnTo>
                <a:lnTo>
                  <a:pt x="1249730" y="551179"/>
                </a:lnTo>
                <a:lnTo>
                  <a:pt x="1243126" y="553719"/>
                </a:lnTo>
                <a:lnTo>
                  <a:pt x="1237361" y="557529"/>
                </a:lnTo>
                <a:lnTo>
                  <a:pt x="1232560" y="563879"/>
                </a:lnTo>
                <a:lnTo>
                  <a:pt x="1227010" y="568959"/>
                </a:lnTo>
                <a:lnTo>
                  <a:pt x="1217993" y="584199"/>
                </a:lnTo>
                <a:lnTo>
                  <a:pt x="1198562" y="584199"/>
                </a:lnTo>
                <a:lnTo>
                  <a:pt x="1189418" y="586739"/>
                </a:lnTo>
                <a:lnTo>
                  <a:pt x="1247317" y="586739"/>
                </a:lnTo>
                <a:lnTo>
                  <a:pt x="1252169" y="581659"/>
                </a:lnTo>
                <a:lnTo>
                  <a:pt x="1256995" y="575309"/>
                </a:lnTo>
                <a:lnTo>
                  <a:pt x="1257515" y="575309"/>
                </a:lnTo>
                <a:lnTo>
                  <a:pt x="1261503" y="574039"/>
                </a:lnTo>
                <a:lnTo>
                  <a:pt x="1261148" y="567689"/>
                </a:lnTo>
                <a:lnTo>
                  <a:pt x="1261812" y="560069"/>
                </a:lnTo>
                <a:lnTo>
                  <a:pt x="1261922" y="549909"/>
                </a:lnTo>
                <a:lnTo>
                  <a:pt x="1260094" y="542289"/>
                </a:lnTo>
                <a:lnTo>
                  <a:pt x="1259840" y="537209"/>
                </a:lnTo>
                <a:close/>
              </a:path>
              <a:path w="1289050" h="913130">
                <a:moveTo>
                  <a:pt x="1197051" y="554989"/>
                </a:moveTo>
                <a:lnTo>
                  <a:pt x="1192568" y="556259"/>
                </a:lnTo>
                <a:lnTo>
                  <a:pt x="1192263" y="556259"/>
                </a:lnTo>
                <a:lnTo>
                  <a:pt x="1180973" y="558799"/>
                </a:lnTo>
                <a:lnTo>
                  <a:pt x="1175042" y="560069"/>
                </a:lnTo>
                <a:lnTo>
                  <a:pt x="1172210" y="561339"/>
                </a:lnTo>
                <a:lnTo>
                  <a:pt x="1192675" y="561339"/>
                </a:lnTo>
                <a:lnTo>
                  <a:pt x="1193761" y="558799"/>
                </a:lnTo>
                <a:lnTo>
                  <a:pt x="1197051" y="554989"/>
                </a:lnTo>
                <a:close/>
              </a:path>
              <a:path w="1289050" h="913130">
                <a:moveTo>
                  <a:pt x="1199184" y="501649"/>
                </a:moveTo>
                <a:lnTo>
                  <a:pt x="56083" y="501649"/>
                </a:lnTo>
                <a:lnTo>
                  <a:pt x="47942" y="515619"/>
                </a:lnTo>
                <a:lnTo>
                  <a:pt x="47244" y="516889"/>
                </a:lnTo>
                <a:lnTo>
                  <a:pt x="39712" y="519429"/>
                </a:lnTo>
                <a:lnTo>
                  <a:pt x="27990" y="519429"/>
                </a:lnTo>
                <a:lnTo>
                  <a:pt x="31826" y="532129"/>
                </a:lnTo>
                <a:lnTo>
                  <a:pt x="38379" y="528319"/>
                </a:lnTo>
                <a:lnTo>
                  <a:pt x="39230" y="527049"/>
                </a:lnTo>
                <a:lnTo>
                  <a:pt x="54563" y="527049"/>
                </a:lnTo>
                <a:lnTo>
                  <a:pt x="59753" y="524509"/>
                </a:lnTo>
                <a:lnTo>
                  <a:pt x="1159668" y="524509"/>
                </a:lnTo>
                <a:lnTo>
                  <a:pt x="1161491" y="523239"/>
                </a:lnTo>
                <a:lnTo>
                  <a:pt x="1155268" y="509269"/>
                </a:lnTo>
                <a:lnTo>
                  <a:pt x="1155395" y="507999"/>
                </a:lnTo>
                <a:lnTo>
                  <a:pt x="1199163" y="507999"/>
                </a:lnTo>
                <a:lnTo>
                  <a:pt x="1199184" y="501649"/>
                </a:lnTo>
                <a:close/>
              </a:path>
              <a:path w="1289050" h="913130">
                <a:moveTo>
                  <a:pt x="54563" y="527049"/>
                </a:moveTo>
                <a:lnTo>
                  <a:pt x="39230" y="527049"/>
                </a:lnTo>
                <a:lnTo>
                  <a:pt x="51968" y="528319"/>
                </a:lnTo>
                <a:lnTo>
                  <a:pt x="54563" y="527049"/>
                </a:lnTo>
                <a:close/>
              </a:path>
              <a:path w="1289050" h="913130">
                <a:moveTo>
                  <a:pt x="1186218" y="507999"/>
                </a:moveTo>
                <a:lnTo>
                  <a:pt x="1167015" y="507999"/>
                </a:lnTo>
                <a:lnTo>
                  <a:pt x="1175486" y="511809"/>
                </a:lnTo>
                <a:lnTo>
                  <a:pt x="1186218" y="507999"/>
                </a:lnTo>
                <a:close/>
              </a:path>
              <a:path w="1289050" h="913130">
                <a:moveTo>
                  <a:pt x="1199163" y="507999"/>
                </a:moveTo>
                <a:lnTo>
                  <a:pt x="1198841" y="507999"/>
                </a:lnTo>
                <a:lnTo>
                  <a:pt x="1199159" y="509269"/>
                </a:lnTo>
                <a:lnTo>
                  <a:pt x="1199163" y="507999"/>
                </a:lnTo>
                <a:close/>
              </a:path>
              <a:path w="1289050" h="913130">
                <a:moveTo>
                  <a:pt x="95504" y="427989"/>
                </a:moveTo>
                <a:lnTo>
                  <a:pt x="73202" y="439419"/>
                </a:lnTo>
                <a:lnTo>
                  <a:pt x="65049" y="462279"/>
                </a:lnTo>
                <a:lnTo>
                  <a:pt x="64503" y="462279"/>
                </a:lnTo>
                <a:lnTo>
                  <a:pt x="46697" y="474979"/>
                </a:lnTo>
                <a:lnTo>
                  <a:pt x="42697" y="488949"/>
                </a:lnTo>
                <a:lnTo>
                  <a:pt x="55956" y="501649"/>
                </a:lnTo>
                <a:lnTo>
                  <a:pt x="1199299" y="501649"/>
                </a:lnTo>
                <a:lnTo>
                  <a:pt x="1202918" y="492759"/>
                </a:lnTo>
                <a:lnTo>
                  <a:pt x="1206842" y="485139"/>
                </a:lnTo>
                <a:lnTo>
                  <a:pt x="1206347" y="468629"/>
                </a:lnTo>
                <a:lnTo>
                  <a:pt x="1206881" y="467359"/>
                </a:lnTo>
                <a:lnTo>
                  <a:pt x="1214882" y="461009"/>
                </a:lnTo>
                <a:lnTo>
                  <a:pt x="1210335" y="458469"/>
                </a:lnTo>
                <a:lnTo>
                  <a:pt x="1201953" y="458469"/>
                </a:lnTo>
                <a:lnTo>
                  <a:pt x="1200556" y="457199"/>
                </a:lnTo>
                <a:lnTo>
                  <a:pt x="1200315" y="455929"/>
                </a:lnTo>
                <a:lnTo>
                  <a:pt x="1203850" y="447039"/>
                </a:lnTo>
                <a:lnTo>
                  <a:pt x="127050" y="447039"/>
                </a:lnTo>
                <a:lnTo>
                  <a:pt x="111429" y="430529"/>
                </a:lnTo>
                <a:lnTo>
                  <a:pt x="95504" y="427989"/>
                </a:lnTo>
                <a:close/>
              </a:path>
              <a:path w="1289050" h="913130">
                <a:moveTo>
                  <a:pt x="1208062" y="457199"/>
                </a:moveTo>
                <a:lnTo>
                  <a:pt x="1201953" y="458469"/>
                </a:lnTo>
                <a:lnTo>
                  <a:pt x="1210335" y="458469"/>
                </a:lnTo>
                <a:lnTo>
                  <a:pt x="1208062" y="457199"/>
                </a:lnTo>
                <a:close/>
              </a:path>
              <a:path w="1289050" h="913130">
                <a:moveTo>
                  <a:pt x="1117709" y="365759"/>
                </a:moveTo>
                <a:lnTo>
                  <a:pt x="204025" y="365759"/>
                </a:lnTo>
                <a:lnTo>
                  <a:pt x="204508" y="367029"/>
                </a:lnTo>
                <a:lnTo>
                  <a:pt x="202565" y="379729"/>
                </a:lnTo>
                <a:lnTo>
                  <a:pt x="202145" y="379729"/>
                </a:lnTo>
                <a:lnTo>
                  <a:pt x="190271" y="383539"/>
                </a:lnTo>
                <a:lnTo>
                  <a:pt x="158800" y="391159"/>
                </a:lnTo>
                <a:lnTo>
                  <a:pt x="164312" y="403859"/>
                </a:lnTo>
                <a:lnTo>
                  <a:pt x="164160" y="405129"/>
                </a:lnTo>
                <a:lnTo>
                  <a:pt x="138455" y="440689"/>
                </a:lnTo>
                <a:lnTo>
                  <a:pt x="138049" y="440689"/>
                </a:lnTo>
                <a:lnTo>
                  <a:pt x="128651" y="447039"/>
                </a:lnTo>
                <a:lnTo>
                  <a:pt x="1203850" y="447039"/>
                </a:lnTo>
                <a:lnTo>
                  <a:pt x="1206881" y="439419"/>
                </a:lnTo>
                <a:lnTo>
                  <a:pt x="1208366" y="426719"/>
                </a:lnTo>
                <a:lnTo>
                  <a:pt x="1210945" y="412749"/>
                </a:lnTo>
                <a:lnTo>
                  <a:pt x="1211749" y="407669"/>
                </a:lnTo>
                <a:lnTo>
                  <a:pt x="1189621" y="407669"/>
                </a:lnTo>
                <a:lnTo>
                  <a:pt x="1189024" y="406399"/>
                </a:lnTo>
                <a:lnTo>
                  <a:pt x="1188529" y="400049"/>
                </a:lnTo>
                <a:lnTo>
                  <a:pt x="1188542" y="398779"/>
                </a:lnTo>
                <a:lnTo>
                  <a:pt x="1190066" y="388619"/>
                </a:lnTo>
                <a:lnTo>
                  <a:pt x="1192020" y="382269"/>
                </a:lnTo>
                <a:lnTo>
                  <a:pt x="1141755" y="382269"/>
                </a:lnTo>
                <a:lnTo>
                  <a:pt x="1136675" y="380999"/>
                </a:lnTo>
                <a:lnTo>
                  <a:pt x="1135697" y="379729"/>
                </a:lnTo>
                <a:lnTo>
                  <a:pt x="1133960" y="374649"/>
                </a:lnTo>
                <a:lnTo>
                  <a:pt x="1117866" y="374649"/>
                </a:lnTo>
                <a:lnTo>
                  <a:pt x="1116647" y="373379"/>
                </a:lnTo>
                <a:lnTo>
                  <a:pt x="1116330" y="372109"/>
                </a:lnTo>
                <a:lnTo>
                  <a:pt x="1117709" y="365759"/>
                </a:lnTo>
                <a:close/>
              </a:path>
              <a:path w="1289050" h="913130">
                <a:moveTo>
                  <a:pt x="1212151" y="405129"/>
                </a:moveTo>
                <a:lnTo>
                  <a:pt x="1203426" y="405129"/>
                </a:lnTo>
                <a:lnTo>
                  <a:pt x="1190815" y="407669"/>
                </a:lnTo>
                <a:lnTo>
                  <a:pt x="1211749" y="407669"/>
                </a:lnTo>
                <a:lnTo>
                  <a:pt x="1212151" y="405129"/>
                </a:lnTo>
                <a:close/>
              </a:path>
              <a:path w="1289050" h="913130">
                <a:moveTo>
                  <a:pt x="1189621" y="361949"/>
                </a:moveTo>
                <a:lnTo>
                  <a:pt x="1183613" y="365759"/>
                </a:lnTo>
                <a:lnTo>
                  <a:pt x="1170538" y="368299"/>
                </a:lnTo>
                <a:lnTo>
                  <a:pt x="1163751" y="368299"/>
                </a:lnTo>
                <a:lnTo>
                  <a:pt x="1154239" y="370839"/>
                </a:lnTo>
                <a:lnTo>
                  <a:pt x="1146924" y="379729"/>
                </a:lnTo>
                <a:lnTo>
                  <a:pt x="1146352" y="380999"/>
                </a:lnTo>
                <a:lnTo>
                  <a:pt x="1142784" y="382269"/>
                </a:lnTo>
                <a:lnTo>
                  <a:pt x="1192020" y="382269"/>
                </a:lnTo>
                <a:lnTo>
                  <a:pt x="1193584" y="377189"/>
                </a:lnTo>
                <a:lnTo>
                  <a:pt x="1191704" y="363219"/>
                </a:lnTo>
                <a:lnTo>
                  <a:pt x="1189621" y="361949"/>
                </a:lnTo>
                <a:close/>
              </a:path>
              <a:path w="1289050" h="913130">
                <a:moveTo>
                  <a:pt x="1133525" y="373379"/>
                </a:moveTo>
                <a:lnTo>
                  <a:pt x="1127467" y="373379"/>
                </a:lnTo>
                <a:lnTo>
                  <a:pt x="1117866" y="374649"/>
                </a:lnTo>
                <a:lnTo>
                  <a:pt x="1133960" y="374649"/>
                </a:lnTo>
                <a:lnTo>
                  <a:pt x="1133525" y="373379"/>
                </a:lnTo>
                <a:close/>
              </a:path>
              <a:path w="1289050" h="913130">
                <a:moveTo>
                  <a:pt x="216776" y="238759"/>
                </a:moveTo>
                <a:lnTo>
                  <a:pt x="221195" y="255269"/>
                </a:lnTo>
                <a:lnTo>
                  <a:pt x="221315" y="259079"/>
                </a:lnTo>
                <a:lnTo>
                  <a:pt x="221830" y="278129"/>
                </a:lnTo>
                <a:lnTo>
                  <a:pt x="231406" y="292099"/>
                </a:lnTo>
                <a:lnTo>
                  <a:pt x="231317" y="293369"/>
                </a:lnTo>
                <a:lnTo>
                  <a:pt x="221996" y="302259"/>
                </a:lnTo>
                <a:lnTo>
                  <a:pt x="221488" y="302259"/>
                </a:lnTo>
                <a:lnTo>
                  <a:pt x="216065" y="303529"/>
                </a:lnTo>
                <a:lnTo>
                  <a:pt x="219824" y="312419"/>
                </a:lnTo>
                <a:lnTo>
                  <a:pt x="223075" y="344169"/>
                </a:lnTo>
                <a:lnTo>
                  <a:pt x="222567" y="345439"/>
                </a:lnTo>
                <a:lnTo>
                  <a:pt x="198437" y="367029"/>
                </a:lnTo>
                <a:lnTo>
                  <a:pt x="202628" y="365759"/>
                </a:lnTo>
                <a:lnTo>
                  <a:pt x="1117709" y="365759"/>
                </a:lnTo>
                <a:lnTo>
                  <a:pt x="1119365" y="358139"/>
                </a:lnTo>
                <a:lnTo>
                  <a:pt x="1121892" y="342899"/>
                </a:lnTo>
                <a:lnTo>
                  <a:pt x="1125410" y="328929"/>
                </a:lnTo>
                <a:lnTo>
                  <a:pt x="1125279" y="327659"/>
                </a:lnTo>
                <a:lnTo>
                  <a:pt x="1081125" y="327659"/>
                </a:lnTo>
                <a:lnTo>
                  <a:pt x="1076350" y="322579"/>
                </a:lnTo>
                <a:lnTo>
                  <a:pt x="1075905" y="321309"/>
                </a:lnTo>
                <a:lnTo>
                  <a:pt x="1075992" y="320039"/>
                </a:lnTo>
                <a:lnTo>
                  <a:pt x="1045489" y="320039"/>
                </a:lnTo>
                <a:lnTo>
                  <a:pt x="1044282" y="318769"/>
                </a:lnTo>
                <a:lnTo>
                  <a:pt x="1043914" y="317499"/>
                </a:lnTo>
                <a:lnTo>
                  <a:pt x="1045768" y="308609"/>
                </a:lnTo>
                <a:lnTo>
                  <a:pt x="1043317" y="290829"/>
                </a:lnTo>
                <a:lnTo>
                  <a:pt x="1038999" y="280669"/>
                </a:lnTo>
                <a:lnTo>
                  <a:pt x="1039177" y="278129"/>
                </a:lnTo>
                <a:lnTo>
                  <a:pt x="1043470" y="273049"/>
                </a:lnTo>
                <a:lnTo>
                  <a:pt x="1050099" y="259079"/>
                </a:lnTo>
                <a:lnTo>
                  <a:pt x="1049050" y="253999"/>
                </a:lnTo>
                <a:lnTo>
                  <a:pt x="229870" y="253999"/>
                </a:lnTo>
                <a:lnTo>
                  <a:pt x="229438" y="252729"/>
                </a:lnTo>
                <a:lnTo>
                  <a:pt x="230644" y="242569"/>
                </a:lnTo>
                <a:lnTo>
                  <a:pt x="216776" y="238759"/>
                </a:lnTo>
                <a:close/>
              </a:path>
              <a:path w="1289050" h="913130">
                <a:moveTo>
                  <a:pt x="1100505" y="325119"/>
                </a:moveTo>
                <a:lnTo>
                  <a:pt x="1082433" y="327659"/>
                </a:lnTo>
                <a:lnTo>
                  <a:pt x="1125279" y="327659"/>
                </a:lnTo>
                <a:lnTo>
                  <a:pt x="1125148" y="326389"/>
                </a:lnTo>
                <a:lnTo>
                  <a:pt x="1112012" y="326389"/>
                </a:lnTo>
                <a:lnTo>
                  <a:pt x="1100505" y="325119"/>
                </a:lnTo>
                <a:close/>
              </a:path>
              <a:path w="1289050" h="913130">
                <a:moveTo>
                  <a:pt x="1124623" y="321309"/>
                </a:moveTo>
                <a:lnTo>
                  <a:pt x="1112723" y="326389"/>
                </a:lnTo>
                <a:lnTo>
                  <a:pt x="1125148" y="326389"/>
                </a:lnTo>
                <a:lnTo>
                  <a:pt x="1124623" y="321309"/>
                </a:lnTo>
                <a:close/>
              </a:path>
              <a:path w="1289050" h="913130">
                <a:moveTo>
                  <a:pt x="1077036" y="304799"/>
                </a:moveTo>
                <a:lnTo>
                  <a:pt x="1064514" y="309879"/>
                </a:lnTo>
                <a:lnTo>
                  <a:pt x="1057871" y="318769"/>
                </a:lnTo>
                <a:lnTo>
                  <a:pt x="1056779" y="318769"/>
                </a:lnTo>
                <a:lnTo>
                  <a:pt x="1045489" y="320039"/>
                </a:lnTo>
                <a:lnTo>
                  <a:pt x="1075992" y="320039"/>
                </a:lnTo>
                <a:lnTo>
                  <a:pt x="1077036" y="304799"/>
                </a:lnTo>
                <a:close/>
              </a:path>
              <a:path w="1289050" h="913130">
                <a:moveTo>
                  <a:pt x="263804" y="198119"/>
                </a:moveTo>
                <a:lnTo>
                  <a:pt x="243763" y="218439"/>
                </a:lnTo>
                <a:lnTo>
                  <a:pt x="242544" y="234949"/>
                </a:lnTo>
                <a:lnTo>
                  <a:pt x="242341" y="234949"/>
                </a:lnTo>
                <a:lnTo>
                  <a:pt x="232041" y="253999"/>
                </a:lnTo>
                <a:lnTo>
                  <a:pt x="1049050" y="253999"/>
                </a:lnTo>
                <a:lnTo>
                  <a:pt x="1046429" y="241299"/>
                </a:lnTo>
                <a:lnTo>
                  <a:pt x="1046734" y="240029"/>
                </a:lnTo>
                <a:lnTo>
                  <a:pt x="1054252" y="231139"/>
                </a:lnTo>
                <a:lnTo>
                  <a:pt x="1054658" y="229869"/>
                </a:lnTo>
                <a:lnTo>
                  <a:pt x="1066165" y="223519"/>
                </a:lnTo>
                <a:lnTo>
                  <a:pt x="1065241" y="220979"/>
                </a:lnTo>
                <a:lnTo>
                  <a:pt x="275501" y="220979"/>
                </a:lnTo>
                <a:lnTo>
                  <a:pt x="274205" y="219709"/>
                </a:lnTo>
                <a:lnTo>
                  <a:pt x="263804" y="198119"/>
                </a:lnTo>
                <a:close/>
              </a:path>
              <a:path w="1289050" h="913130">
                <a:moveTo>
                  <a:pt x="283298" y="209549"/>
                </a:moveTo>
                <a:lnTo>
                  <a:pt x="276847" y="219709"/>
                </a:lnTo>
                <a:lnTo>
                  <a:pt x="275501" y="220979"/>
                </a:lnTo>
                <a:lnTo>
                  <a:pt x="1005547" y="220979"/>
                </a:lnTo>
                <a:lnTo>
                  <a:pt x="989418" y="217169"/>
                </a:lnTo>
                <a:lnTo>
                  <a:pt x="973975" y="217169"/>
                </a:lnTo>
                <a:lnTo>
                  <a:pt x="973518" y="215899"/>
                </a:lnTo>
                <a:lnTo>
                  <a:pt x="973658" y="214629"/>
                </a:lnTo>
                <a:lnTo>
                  <a:pt x="977777" y="210819"/>
                </a:lnTo>
                <a:lnTo>
                  <a:pt x="330263" y="210819"/>
                </a:lnTo>
                <a:lnTo>
                  <a:pt x="283298" y="209549"/>
                </a:lnTo>
                <a:close/>
              </a:path>
              <a:path w="1289050" h="913130">
                <a:moveTo>
                  <a:pt x="1052258" y="191769"/>
                </a:moveTo>
                <a:lnTo>
                  <a:pt x="1038517" y="198119"/>
                </a:lnTo>
                <a:lnTo>
                  <a:pt x="1038047" y="198119"/>
                </a:lnTo>
                <a:lnTo>
                  <a:pt x="1024039" y="200659"/>
                </a:lnTo>
                <a:lnTo>
                  <a:pt x="1021765" y="209549"/>
                </a:lnTo>
                <a:lnTo>
                  <a:pt x="1021181" y="210819"/>
                </a:lnTo>
                <a:lnTo>
                  <a:pt x="1006754" y="220979"/>
                </a:lnTo>
                <a:lnTo>
                  <a:pt x="1065241" y="220979"/>
                </a:lnTo>
                <a:lnTo>
                  <a:pt x="1062469" y="213359"/>
                </a:lnTo>
                <a:lnTo>
                  <a:pt x="1054468" y="210819"/>
                </a:lnTo>
                <a:lnTo>
                  <a:pt x="1053998" y="210819"/>
                </a:lnTo>
                <a:lnTo>
                  <a:pt x="1052258" y="191769"/>
                </a:lnTo>
                <a:close/>
              </a:path>
              <a:path w="1289050" h="913130">
                <a:moveTo>
                  <a:pt x="418757" y="106679"/>
                </a:moveTo>
                <a:lnTo>
                  <a:pt x="410222" y="121919"/>
                </a:lnTo>
                <a:lnTo>
                  <a:pt x="404025" y="139699"/>
                </a:lnTo>
                <a:lnTo>
                  <a:pt x="395973" y="157479"/>
                </a:lnTo>
                <a:lnTo>
                  <a:pt x="399148" y="171449"/>
                </a:lnTo>
                <a:lnTo>
                  <a:pt x="398881" y="172719"/>
                </a:lnTo>
                <a:lnTo>
                  <a:pt x="375564" y="187959"/>
                </a:lnTo>
                <a:lnTo>
                  <a:pt x="361950" y="187959"/>
                </a:lnTo>
                <a:lnTo>
                  <a:pt x="361759" y="189229"/>
                </a:lnTo>
                <a:lnTo>
                  <a:pt x="360997" y="189229"/>
                </a:lnTo>
                <a:lnTo>
                  <a:pt x="352158" y="190499"/>
                </a:lnTo>
                <a:lnTo>
                  <a:pt x="331381" y="210819"/>
                </a:lnTo>
                <a:lnTo>
                  <a:pt x="977777" y="210819"/>
                </a:lnTo>
                <a:lnTo>
                  <a:pt x="986015" y="203199"/>
                </a:lnTo>
                <a:lnTo>
                  <a:pt x="986904" y="203199"/>
                </a:lnTo>
                <a:lnTo>
                  <a:pt x="999477" y="201929"/>
                </a:lnTo>
                <a:lnTo>
                  <a:pt x="1008443" y="190499"/>
                </a:lnTo>
                <a:lnTo>
                  <a:pt x="1017193" y="177799"/>
                </a:lnTo>
                <a:lnTo>
                  <a:pt x="1021223" y="172719"/>
                </a:lnTo>
                <a:lnTo>
                  <a:pt x="757466" y="172719"/>
                </a:lnTo>
                <a:lnTo>
                  <a:pt x="756196" y="171449"/>
                </a:lnTo>
                <a:lnTo>
                  <a:pt x="756119" y="170179"/>
                </a:lnTo>
                <a:lnTo>
                  <a:pt x="760514" y="161289"/>
                </a:lnTo>
                <a:lnTo>
                  <a:pt x="763955" y="153669"/>
                </a:lnTo>
                <a:lnTo>
                  <a:pt x="761746" y="148589"/>
                </a:lnTo>
                <a:lnTo>
                  <a:pt x="761860" y="147319"/>
                </a:lnTo>
                <a:lnTo>
                  <a:pt x="770458" y="134619"/>
                </a:lnTo>
                <a:lnTo>
                  <a:pt x="773625" y="119379"/>
                </a:lnTo>
                <a:lnTo>
                  <a:pt x="437794" y="119379"/>
                </a:lnTo>
                <a:lnTo>
                  <a:pt x="418757" y="106679"/>
                </a:lnTo>
                <a:close/>
              </a:path>
              <a:path w="1289050" h="913130">
                <a:moveTo>
                  <a:pt x="351497" y="161289"/>
                </a:moveTo>
                <a:lnTo>
                  <a:pt x="354406" y="181609"/>
                </a:lnTo>
                <a:lnTo>
                  <a:pt x="361784" y="187959"/>
                </a:lnTo>
                <a:lnTo>
                  <a:pt x="374586" y="187959"/>
                </a:lnTo>
                <a:lnTo>
                  <a:pt x="374167" y="186689"/>
                </a:lnTo>
                <a:lnTo>
                  <a:pt x="351497" y="161289"/>
                </a:lnTo>
                <a:close/>
              </a:path>
              <a:path w="1289050" h="913130">
                <a:moveTo>
                  <a:pt x="794207" y="135889"/>
                </a:moveTo>
                <a:lnTo>
                  <a:pt x="790778" y="143509"/>
                </a:lnTo>
                <a:lnTo>
                  <a:pt x="786358" y="152399"/>
                </a:lnTo>
                <a:lnTo>
                  <a:pt x="785863" y="153669"/>
                </a:lnTo>
                <a:lnTo>
                  <a:pt x="780986" y="156209"/>
                </a:lnTo>
                <a:lnTo>
                  <a:pt x="782154" y="166369"/>
                </a:lnTo>
                <a:lnTo>
                  <a:pt x="782142" y="167639"/>
                </a:lnTo>
                <a:lnTo>
                  <a:pt x="781494" y="171449"/>
                </a:lnTo>
                <a:lnTo>
                  <a:pt x="781405" y="172719"/>
                </a:lnTo>
                <a:lnTo>
                  <a:pt x="1021223" y="172719"/>
                </a:lnTo>
                <a:lnTo>
                  <a:pt x="1023239" y="170179"/>
                </a:lnTo>
                <a:lnTo>
                  <a:pt x="1023810" y="162559"/>
                </a:lnTo>
                <a:lnTo>
                  <a:pt x="875309" y="162559"/>
                </a:lnTo>
                <a:lnTo>
                  <a:pt x="874039" y="161289"/>
                </a:lnTo>
                <a:lnTo>
                  <a:pt x="869061" y="151129"/>
                </a:lnTo>
                <a:lnTo>
                  <a:pt x="865619" y="146049"/>
                </a:lnTo>
                <a:lnTo>
                  <a:pt x="858608" y="143509"/>
                </a:lnTo>
                <a:lnTo>
                  <a:pt x="804697" y="143509"/>
                </a:lnTo>
                <a:lnTo>
                  <a:pt x="798423" y="140969"/>
                </a:lnTo>
                <a:lnTo>
                  <a:pt x="797687" y="140969"/>
                </a:lnTo>
                <a:lnTo>
                  <a:pt x="794207" y="135889"/>
                </a:lnTo>
                <a:close/>
              </a:path>
              <a:path w="1289050" h="913130">
                <a:moveTo>
                  <a:pt x="920648" y="138429"/>
                </a:moveTo>
                <a:lnTo>
                  <a:pt x="909815" y="138429"/>
                </a:lnTo>
                <a:lnTo>
                  <a:pt x="900811" y="144779"/>
                </a:lnTo>
                <a:lnTo>
                  <a:pt x="900303" y="146049"/>
                </a:lnTo>
                <a:lnTo>
                  <a:pt x="886180" y="149859"/>
                </a:lnTo>
                <a:lnTo>
                  <a:pt x="880935" y="154939"/>
                </a:lnTo>
                <a:lnTo>
                  <a:pt x="876630" y="161289"/>
                </a:lnTo>
                <a:lnTo>
                  <a:pt x="875309" y="162559"/>
                </a:lnTo>
                <a:lnTo>
                  <a:pt x="1023810" y="162559"/>
                </a:lnTo>
                <a:lnTo>
                  <a:pt x="1024331" y="161289"/>
                </a:lnTo>
                <a:lnTo>
                  <a:pt x="1035685" y="151129"/>
                </a:lnTo>
                <a:lnTo>
                  <a:pt x="1025626" y="147319"/>
                </a:lnTo>
                <a:lnTo>
                  <a:pt x="932903" y="147319"/>
                </a:lnTo>
                <a:lnTo>
                  <a:pt x="927138" y="143509"/>
                </a:lnTo>
                <a:lnTo>
                  <a:pt x="920648" y="138429"/>
                </a:lnTo>
                <a:close/>
              </a:path>
              <a:path w="1289050" h="913130">
                <a:moveTo>
                  <a:pt x="1022921" y="134619"/>
                </a:moveTo>
                <a:lnTo>
                  <a:pt x="1011148" y="134619"/>
                </a:lnTo>
                <a:lnTo>
                  <a:pt x="998296" y="139699"/>
                </a:lnTo>
                <a:lnTo>
                  <a:pt x="987107" y="144779"/>
                </a:lnTo>
                <a:lnTo>
                  <a:pt x="939431" y="144779"/>
                </a:lnTo>
                <a:lnTo>
                  <a:pt x="934402" y="147319"/>
                </a:lnTo>
                <a:lnTo>
                  <a:pt x="1025626" y="147319"/>
                </a:lnTo>
                <a:lnTo>
                  <a:pt x="1022273" y="146049"/>
                </a:lnTo>
                <a:lnTo>
                  <a:pt x="1021626" y="146049"/>
                </a:lnTo>
                <a:lnTo>
                  <a:pt x="1021245" y="144779"/>
                </a:lnTo>
                <a:lnTo>
                  <a:pt x="1022921" y="134619"/>
                </a:lnTo>
                <a:close/>
              </a:path>
              <a:path w="1289050" h="913130">
                <a:moveTo>
                  <a:pt x="987221" y="120649"/>
                </a:moveTo>
                <a:lnTo>
                  <a:pt x="973150" y="124459"/>
                </a:lnTo>
                <a:lnTo>
                  <a:pt x="963231" y="129539"/>
                </a:lnTo>
                <a:lnTo>
                  <a:pt x="947166" y="135889"/>
                </a:lnTo>
                <a:lnTo>
                  <a:pt x="939863" y="144779"/>
                </a:lnTo>
                <a:lnTo>
                  <a:pt x="985570" y="144779"/>
                </a:lnTo>
                <a:lnTo>
                  <a:pt x="984935" y="143509"/>
                </a:lnTo>
                <a:lnTo>
                  <a:pt x="987221" y="120649"/>
                </a:lnTo>
                <a:close/>
              </a:path>
              <a:path w="1289050" h="913130">
                <a:moveTo>
                  <a:pt x="835596" y="109219"/>
                </a:moveTo>
                <a:lnTo>
                  <a:pt x="817638" y="123189"/>
                </a:lnTo>
                <a:lnTo>
                  <a:pt x="811504" y="137159"/>
                </a:lnTo>
                <a:lnTo>
                  <a:pt x="811212" y="137159"/>
                </a:lnTo>
                <a:lnTo>
                  <a:pt x="806183" y="142239"/>
                </a:lnTo>
                <a:lnTo>
                  <a:pt x="804697" y="143509"/>
                </a:lnTo>
                <a:lnTo>
                  <a:pt x="857783" y="143509"/>
                </a:lnTo>
                <a:lnTo>
                  <a:pt x="846518" y="123189"/>
                </a:lnTo>
                <a:lnTo>
                  <a:pt x="835596" y="109219"/>
                </a:lnTo>
                <a:close/>
              </a:path>
              <a:path w="1289050" h="913130">
                <a:moveTo>
                  <a:pt x="463588" y="91439"/>
                </a:moveTo>
                <a:lnTo>
                  <a:pt x="439191" y="119379"/>
                </a:lnTo>
                <a:lnTo>
                  <a:pt x="773625" y="119379"/>
                </a:lnTo>
                <a:lnTo>
                  <a:pt x="774153" y="116839"/>
                </a:lnTo>
                <a:lnTo>
                  <a:pt x="774343" y="114299"/>
                </a:lnTo>
                <a:lnTo>
                  <a:pt x="486143" y="114299"/>
                </a:lnTo>
                <a:lnTo>
                  <a:pt x="479310" y="105409"/>
                </a:lnTo>
                <a:lnTo>
                  <a:pt x="463588" y="91439"/>
                </a:lnTo>
                <a:close/>
              </a:path>
              <a:path w="1289050" h="913130">
                <a:moveTo>
                  <a:pt x="517436" y="67309"/>
                </a:moveTo>
                <a:lnTo>
                  <a:pt x="511746" y="76199"/>
                </a:lnTo>
                <a:lnTo>
                  <a:pt x="504846" y="85089"/>
                </a:lnTo>
                <a:lnTo>
                  <a:pt x="499397" y="95249"/>
                </a:lnTo>
                <a:lnTo>
                  <a:pt x="494331" y="104139"/>
                </a:lnTo>
                <a:lnTo>
                  <a:pt x="488581" y="114299"/>
                </a:lnTo>
                <a:lnTo>
                  <a:pt x="774343" y="114299"/>
                </a:lnTo>
                <a:lnTo>
                  <a:pt x="775385" y="100329"/>
                </a:lnTo>
                <a:lnTo>
                  <a:pt x="775442" y="99059"/>
                </a:lnTo>
                <a:lnTo>
                  <a:pt x="689838" y="99059"/>
                </a:lnTo>
                <a:lnTo>
                  <a:pt x="689470" y="97789"/>
                </a:lnTo>
                <a:lnTo>
                  <a:pt x="689421" y="96519"/>
                </a:lnTo>
                <a:lnTo>
                  <a:pt x="577608" y="96519"/>
                </a:lnTo>
                <a:lnTo>
                  <a:pt x="573214" y="95249"/>
                </a:lnTo>
                <a:lnTo>
                  <a:pt x="572630" y="95249"/>
                </a:lnTo>
                <a:lnTo>
                  <a:pt x="572211" y="93979"/>
                </a:lnTo>
                <a:lnTo>
                  <a:pt x="570255" y="77469"/>
                </a:lnTo>
                <a:lnTo>
                  <a:pt x="570015" y="73659"/>
                </a:lnTo>
                <a:lnTo>
                  <a:pt x="534454" y="73659"/>
                </a:lnTo>
                <a:lnTo>
                  <a:pt x="517436" y="67309"/>
                </a:lnTo>
                <a:close/>
              </a:path>
              <a:path w="1289050" h="913130">
                <a:moveTo>
                  <a:pt x="742340" y="64769"/>
                </a:moveTo>
                <a:lnTo>
                  <a:pt x="737196" y="71119"/>
                </a:lnTo>
                <a:lnTo>
                  <a:pt x="736523" y="71119"/>
                </a:lnTo>
                <a:lnTo>
                  <a:pt x="726033" y="74929"/>
                </a:lnTo>
                <a:lnTo>
                  <a:pt x="714298" y="81279"/>
                </a:lnTo>
                <a:lnTo>
                  <a:pt x="700633" y="90169"/>
                </a:lnTo>
                <a:lnTo>
                  <a:pt x="691997" y="99059"/>
                </a:lnTo>
                <a:lnTo>
                  <a:pt x="775442" y="99059"/>
                </a:lnTo>
                <a:lnTo>
                  <a:pt x="775671" y="93979"/>
                </a:lnTo>
                <a:lnTo>
                  <a:pt x="749388" y="93979"/>
                </a:lnTo>
                <a:lnTo>
                  <a:pt x="748525" y="92709"/>
                </a:lnTo>
                <a:lnTo>
                  <a:pt x="746023" y="86359"/>
                </a:lnTo>
                <a:lnTo>
                  <a:pt x="743419" y="68579"/>
                </a:lnTo>
                <a:lnTo>
                  <a:pt x="742340" y="64769"/>
                </a:lnTo>
                <a:close/>
              </a:path>
              <a:path w="1289050" h="913130">
                <a:moveTo>
                  <a:pt x="638987" y="0"/>
                </a:moveTo>
                <a:lnTo>
                  <a:pt x="632180" y="40639"/>
                </a:lnTo>
                <a:lnTo>
                  <a:pt x="615340" y="55879"/>
                </a:lnTo>
                <a:lnTo>
                  <a:pt x="610196" y="60959"/>
                </a:lnTo>
                <a:lnTo>
                  <a:pt x="608368" y="82549"/>
                </a:lnTo>
                <a:lnTo>
                  <a:pt x="608050" y="83819"/>
                </a:lnTo>
                <a:lnTo>
                  <a:pt x="605548" y="86359"/>
                </a:lnTo>
                <a:lnTo>
                  <a:pt x="604608" y="87629"/>
                </a:lnTo>
                <a:lnTo>
                  <a:pt x="592836" y="88899"/>
                </a:lnTo>
                <a:lnTo>
                  <a:pt x="584352" y="92709"/>
                </a:lnTo>
                <a:lnTo>
                  <a:pt x="578866" y="96519"/>
                </a:lnTo>
                <a:lnTo>
                  <a:pt x="689421" y="96519"/>
                </a:lnTo>
                <a:lnTo>
                  <a:pt x="688932" y="83819"/>
                </a:lnTo>
                <a:lnTo>
                  <a:pt x="688848" y="67309"/>
                </a:lnTo>
                <a:lnTo>
                  <a:pt x="691222" y="52069"/>
                </a:lnTo>
                <a:lnTo>
                  <a:pt x="684288" y="45719"/>
                </a:lnTo>
                <a:lnTo>
                  <a:pt x="683818" y="44449"/>
                </a:lnTo>
                <a:lnTo>
                  <a:pt x="685952" y="29209"/>
                </a:lnTo>
                <a:lnTo>
                  <a:pt x="653529" y="29209"/>
                </a:lnTo>
                <a:lnTo>
                  <a:pt x="649122" y="27939"/>
                </a:lnTo>
                <a:lnTo>
                  <a:pt x="648411" y="26669"/>
                </a:lnTo>
                <a:lnTo>
                  <a:pt x="644017" y="21589"/>
                </a:lnTo>
                <a:lnTo>
                  <a:pt x="643648" y="21589"/>
                </a:lnTo>
                <a:lnTo>
                  <a:pt x="643051" y="7619"/>
                </a:lnTo>
                <a:lnTo>
                  <a:pt x="638987" y="0"/>
                </a:lnTo>
                <a:close/>
              </a:path>
              <a:path w="1289050" h="913130">
                <a:moveTo>
                  <a:pt x="775957" y="87629"/>
                </a:moveTo>
                <a:lnTo>
                  <a:pt x="764044" y="87629"/>
                </a:lnTo>
                <a:lnTo>
                  <a:pt x="750608" y="93979"/>
                </a:lnTo>
                <a:lnTo>
                  <a:pt x="775671" y="93979"/>
                </a:lnTo>
                <a:lnTo>
                  <a:pt x="775957" y="87629"/>
                </a:lnTo>
                <a:close/>
              </a:path>
              <a:path w="1289050" h="913130">
                <a:moveTo>
                  <a:pt x="569137" y="59689"/>
                </a:moveTo>
                <a:lnTo>
                  <a:pt x="561251" y="63499"/>
                </a:lnTo>
                <a:lnTo>
                  <a:pt x="553935" y="69849"/>
                </a:lnTo>
                <a:lnTo>
                  <a:pt x="553199" y="69849"/>
                </a:lnTo>
                <a:lnTo>
                  <a:pt x="543153" y="72389"/>
                </a:lnTo>
                <a:lnTo>
                  <a:pt x="535203" y="73659"/>
                </a:lnTo>
                <a:lnTo>
                  <a:pt x="570015" y="73659"/>
                </a:lnTo>
                <a:lnTo>
                  <a:pt x="569137" y="59689"/>
                </a:lnTo>
                <a:close/>
              </a:path>
              <a:path w="1289050" h="913130">
                <a:moveTo>
                  <a:pt x="687197" y="20319"/>
                </a:moveTo>
                <a:lnTo>
                  <a:pt x="681520" y="22859"/>
                </a:lnTo>
                <a:lnTo>
                  <a:pt x="680935" y="22859"/>
                </a:lnTo>
                <a:lnTo>
                  <a:pt x="662546" y="24129"/>
                </a:lnTo>
                <a:lnTo>
                  <a:pt x="654723" y="29209"/>
                </a:lnTo>
                <a:lnTo>
                  <a:pt x="685952" y="29209"/>
                </a:lnTo>
                <a:lnTo>
                  <a:pt x="687197" y="20319"/>
                </a:lnTo>
                <a:close/>
              </a:path>
            </a:pathLst>
          </a:custGeom>
          <a:solidFill>
            <a:srgbClr val="B7C290"/>
          </a:solidFill>
        </p:spPr>
        <p:txBody>
          <a:bodyPr wrap="square" lIns="0" tIns="0" rIns="0" bIns="0" rtlCol="0"/>
          <a:lstStyle/>
          <a:p>
            <a:endParaRPr/>
          </a:p>
        </p:txBody>
      </p:sp>
      <p:sp>
        <p:nvSpPr>
          <p:cNvPr id="185" name="object 185"/>
          <p:cNvSpPr/>
          <p:nvPr/>
        </p:nvSpPr>
        <p:spPr>
          <a:xfrm>
            <a:off x="3160581" y="2501823"/>
            <a:ext cx="305435" cy="179705"/>
          </a:xfrm>
          <a:custGeom>
            <a:avLst/>
            <a:gdLst/>
            <a:ahLst/>
            <a:cxnLst/>
            <a:rect l="l" t="t" r="r" b="b"/>
            <a:pathLst>
              <a:path w="305435" h="179705">
                <a:moveTo>
                  <a:pt x="297306" y="147497"/>
                </a:moveTo>
                <a:lnTo>
                  <a:pt x="291591" y="154978"/>
                </a:lnTo>
                <a:lnTo>
                  <a:pt x="291236" y="165087"/>
                </a:lnTo>
                <a:lnTo>
                  <a:pt x="291198" y="165404"/>
                </a:lnTo>
                <a:lnTo>
                  <a:pt x="288531" y="175755"/>
                </a:lnTo>
                <a:lnTo>
                  <a:pt x="288912" y="179552"/>
                </a:lnTo>
                <a:lnTo>
                  <a:pt x="290677" y="176136"/>
                </a:lnTo>
                <a:lnTo>
                  <a:pt x="299732" y="159600"/>
                </a:lnTo>
                <a:lnTo>
                  <a:pt x="304850" y="147815"/>
                </a:lnTo>
                <a:lnTo>
                  <a:pt x="297306" y="147497"/>
                </a:lnTo>
                <a:close/>
              </a:path>
              <a:path w="305435" h="179705">
                <a:moveTo>
                  <a:pt x="0" y="99491"/>
                </a:moveTo>
                <a:lnTo>
                  <a:pt x="17919" y="123494"/>
                </a:lnTo>
                <a:lnTo>
                  <a:pt x="19608" y="122097"/>
                </a:lnTo>
                <a:lnTo>
                  <a:pt x="23748" y="114300"/>
                </a:lnTo>
                <a:lnTo>
                  <a:pt x="24485" y="113626"/>
                </a:lnTo>
                <a:lnTo>
                  <a:pt x="31686" y="110629"/>
                </a:lnTo>
                <a:lnTo>
                  <a:pt x="24904" y="101498"/>
                </a:lnTo>
                <a:lnTo>
                  <a:pt x="0" y="99491"/>
                </a:lnTo>
                <a:close/>
              </a:path>
              <a:path w="305435" h="179705">
                <a:moveTo>
                  <a:pt x="194195" y="73939"/>
                </a:moveTo>
                <a:lnTo>
                  <a:pt x="190792" y="80822"/>
                </a:lnTo>
                <a:lnTo>
                  <a:pt x="194729" y="84607"/>
                </a:lnTo>
                <a:lnTo>
                  <a:pt x="195186" y="85826"/>
                </a:lnTo>
                <a:lnTo>
                  <a:pt x="194525" y="86944"/>
                </a:lnTo>
                <a:lnTo>
                  <a:pt x="186905" y="91935"/>
                </a:lnTo>
                <a:lnTo>
                  <a:pt x="185585" y="93980"/>
                </a:lnTo>
                <a:lnTo>
                  <a:pt x="185026" y="120840"/>
                </a:lnTo>
                <a:lnTo>
                  <a:pt x="195503" y="111734"/>
                </a:lnTo>
                <a:lnTo>
                  <a:pt x="196062" y="111429"/>
                </a:lnTo>
                <a:lnTo>
                  <a:pt x="197611" y="110972"/>
                </a:lnTo>
                <a:lnTo>
                  <a:pt x="198018" y="97536"/>
                </a:lnTo>
                <a:lnTo>
                  <a:pt x="194195" y="73939"/>
                </a:lnTo>
                <a:close/>
              </a:path>
              <a:path w="305435" h="179705">
                <a:moveTo>
                  <a:pt x="234820" y="100431"/>
                </a:moveTo>
                <a:lnTo>
                  <a:pt x="216865" y="100431"/>
                </a:lnTo>
                <a:lnTo>
                  <a:pt x="218732" y="100444"/>
                </a:lnTo>
                <a:lnTo>
                  <a:pt x="230771" y="110197"/>
                </a:lnTo>
                <a:lnTo>
                  <a:pt x="234820" y="100431"/>
                </a:lnTo>
                <a:close/>
              </a:path>
              <a:path w="305435" h="179705">
                <a:moveTo>
                  <a:pt x="247942" y="68783"/>
                </a:moveTo>
                <a:lnTo>
                  <a:pt x="217119" y="95554"/>
                </a:lnTo>
                <a:lnTo>
                  <a:pt x="215480" y="101523"/>
                </a:lnTo>
                <a:lnTo>
                  <a:pt x="216865" y="100431"/>
                </a:lnTo>
                <a:lnTo>
                  <a:pt x="234820" y="100431"/>
                </a:lnTo>
                <a:lnTo>
                  <a:pt x="247942" y="68783"/>
                </a:lnTo>
                <a:close/>
              </a:path>
              <a:path w="305435" h="179705">
                <a:moveTo>
                  <a:pt x="50914" y="65354"/>
                </a:moveTo>
                <a:lnTo>
                  <a:pt x="56845" y="100241"/>
                </a:lnTo>
                <a:lnTo>
                  <a:pt x="58889" y="99415"/>
                </a:lnTo>
                <a:lnTo>
                  <a:pt x="68122" y="82804"/>
                </a:lnTo>
                <a:lnTo>
                  <a:pt x="66408" y="76911"/>
                </a:lnTo>
                <a:lnTo>
                  <a:pt x="50914" y="65354"/>
                </a:lnTo>
                <a:close/>
              </a:path>
              <a:path w="305435" h="179705">
                <a:moveTo>
                  <a:pt x="105600" y="9512"/>
                </a:moveTo>
                <a:lnTo>
                  <a:pt x="94106" y="17627"/>
                </a:lnTo>
                <a:lnTo>
                  <a:pt x="77558" y="51485"/>
                </a:lnTo>
                <a:lnTo>
                  <a:pt x="77228" y="51803"/>
                </a:lnTo>
                <a:lnTo>
                  <a:pt x="57543" y="60985"/>
                </a:lnTo>
                <a:lnTo>
                  <a:pt x="77876" y="65214"/>
                </a:lnTo>
                <a:lnTo>
                  <a:pt x="80149" y="61099"/>
                </a:lnTo>
                <a:lnTo>
                  <a:pt x="80670" y="60566"/>
                </a:lnTo>
                <a:lnTo>
                  <a:pt x="96443" y="50736"/>
                </a:lnTo>
                <a:lnTo>
                  <a:pt x="120865" y="37338"/>
                </a:lnTo>
                <a:lnTo>
                  <a:pt x="121196" y="29730"/>
                </a:lnTo>
                <a:lnTo>
                  <a:pt x="105600" y="9512"/>
                </a:lnTo>
                <a:close/>
              </a:path>
              <a:path w="305435" h="179705">
                <a:moveTo>
                  <a:pt x="141947" y="0"/>
                </a:moveTo>
                <a:lnTo>
                  <a:pt x="138683" y="11950"/>
                </a:lnTo>
                <a:lnTo>
                  <a:pt x="137985" y="25450"/>
                </a:lnTo>
                <a:lnTo>
                  <a:pt x="136728" y="35928"/>
                </a:lnTo>
                <a:lnTo>
                  <a:pt x="144246" y="39395"/>
                </a:lnTo>
                <a:lnTo>
                  <a:pt x="144589" y="39624"/>
                </a:lnTo>
                <a:lnTo>
                  <a:pt x="148869" y="43294"/>
                </a:lnTo>
                <a:lnTo>
                  <a:pt x="149885" y="24942"/>
                </a:lnTo>
                <a:lnTo>
                  <a:pt x="152666" y="10401"/>
                </a:lnTo>
                <a:lnTo>
                  <a:pt x="141947" y="0"/>
                </a:lnTo>
                <a:close/>
              </a:path>
            </a:pathLst>
          </a:custGeom>
          <a:solidFill>
            <a:srgbClr val="BCC592"/>
          </a:solidFill>
        </p:spPr>
        <p:txBody>
          <a:bodyPr wrap="square" lIns="0" tIns="0" rIns="0" bIns="0" rtlCol="0"/>
          <a:lstStyle/>
          <a:p>
            <a:endParaRPr/>
          </a:p>
        </p:txBody>
      </p:sp>
      <p:sp>
        <p:nvSpPr>
          <p:cNvPr id="186" name="object 186"/>
          <p:cNvSpPr/>
          <p:nvPr/>
        </p:nvSpPr>
        <p:spPr>
          <a:xfrm>
            <a:off x="3158535" y="2499874"/>
            <a:ext cx="308610" cy="184150"/>
          </a:xfrm>
          <a:custGeom>
            <a:avLst/>
            <a:gdLst/>
            <a:ahLst/>
            <a:cxnLst/>
            <a:rect l="l" t="t" r="r" b="b"/>
            <a:pathLst>
              <a:path w="308610" h="184150">
                <a:moveTo>
                  <a:pt x="300342" y="148132"/>
                </a:moveTo>
                <a:lnTo>
                  <a:pt x="299339" y="149453"/>
                </a:lnTo>
                <a:lnTo>
                  <a:pt x="306908" y="149771"/>
                </a:lnTo>
                <a:lnTo>
                  <a:pt x="301777" y="161556"/>
                </a:lnTo>
                <a:lnTo>
                  <a:pt x="292722" y="178066"/>
                </a:lnTo>
                <a:lnTo>
                  <a:pt x="290957" y="181495"/>
                </a:lnTo>
                <a:lnTo>
                  <a:pt x="291211" y="183972"/>
                </a:lnTo>
                <a:lnTo>
                  <a:pt x="293916" y="178714"/>
                </a:lnTo>
                <a:lnTo>
                  <a:pt x="302983" y="162178"/>
                </a:lnTo>
                <a:lnTo>
                  <a:pt x="308518" y="149453"/>
                </a:lnTo>
                <a:lnTo>
                  <a:pt x="308495" y="148780"/>
                </a:lnTo>
                <a:lnTo>
                  <a:pt x="307949" y="148450"/>
                </a:lnTo>
                <a:lnTo>
                  <a:pt x="300342" y="148132"/>
                </a:lnTo>
                <a:close/>
              </a:path>
              <a:path w="308610" h="184150">
                <a:moveTo>
                  <a:pt x="660" y="99974"/>
                </a:moveTo>
                <a:lnTo>
                  <a:pt x="0" y="100317"/>
                </a:lnTo>
                <a:lnTo>
                  <a:pt x="50" y="101053"/>
                </a:lnTo>
                <a:lnTo>
                  <a:pt x="18923" y="126314"/>
                </a:lnTo>
                <a:lnTo>
                  <a:pt x="19977" y="125450"/>
                </a:lnTo>
                <a:lnTo>
                  <a:pt x="2032" y="101447"/>
                </a:lnTo>
                <a:lnTo>
                  <a:pt x="18992" y="101447"/>
                </a:lnTo>
                <a:lnTo>
                  <a:pt x="660" y="99974"/>
                </a:lnTo>
                <a:close/>
              </a:path>
              <a:path w="308610" h="184150">
                <a:moveTo>
                  <a:pt x="18992" y="101447"/>
                </a:moveTo>
                <a:lnTo>
                  <a:pt x="2032" y="101447"/>
                </a:lnTo>
                <a:lnTo>
                  <a:pt x="26949" y="103454"/>
                </a:lnTo>
                <a:lnTo>
                  <a:pt x="33743" y="112585"/>
                </a:lnTo>
                <a:lnTo>
                  <a:pt x="35039" y="112026"/>
                </a:lnTo>
                <a:lnTo>
                  <a:pt x="27838" y="102400"/>
                </a:lnTo>
                <a:lnTo>
                  <a:pt x="27368" y="102120"/>
                </a:lnTo>
                <a:lnTo>
                  <a:pt x="18992" y="101447"/>
                </a:lnTo>
                <a:close/>
              </a:path>
              <a:path w="308610" h="184150">
                <a:moveTo>
                  <a:pt x="187629" y="95923"/>
                </a:moveTo>
                <a:lnTo>
                  <a:pt x="186232" y="98094"/>
                </a:lnTo>
                <a:lnTo>
                  <a:pt x="185699" y="123977"/>
                </a:lnTo>
                <a:lnTo>
                  <a:pt x="187083" y="122783"/>
                </a:lnTo>
                <a:lnTo>
                  <a:pt x="187629" y="95923"/>
                </a:lnTo>
                <a:close/>
              </a:path>
              <a:path w="308610" h="184150">
                <a:moveTo>
                  <a:pt x="251459" y="70726"/>
                </a:moveTo>
                <a:lnTo>
                  <a:pt x="249986" y="70726"/>
                </a:lnTo>
                <a:lnTo>
                  <a:pt x="232803" y="112153"/>
                </a:lnTo>
                <a:lnTo>
                  <a:pt x="233921" y="113042"/>
                </a:lnTo>
                <a:lnTo>
                  <a:pt x="251459" y="70726"/>
                </a:lnTo>
                <a:close/>
              </a:path>
              <a:path w="308610" h="184150">
                <a:moveTo>
                  <a:pt x="252120" y="67779"/>
                </a:moveTo>
                <a:lnTo>
                  <a:pt x="251269" y="67817"/>
                </a:lnTo>
                <a:lnTo>
                  <a:pt x="218109" y="96608"/>
                </a:lnTo>
                <a:lnTo>
                  <a:pt x="217906" y="96939"/>
                </a:lnTo>
                <a:lnTo>
                  <a:pt x="215734" y="104863"/>
                </a:lnTo>
                <a:lnTo>
                  <a:pt x="217525" y="103466"/>
                </a:lnTo>
                <a:lnTo>
                  <a:pt x="219151" y="97510"/>
                </a:lnTo>
                <a:lnTo>
                  <a:pt x="249986" y="70726"/>
                </a:lnTo>
                <a:lnTo>
                  <a:pt x="251459" y="70726"/>
                </a:lnTo>
                <a:lnTo>
                  <a:pt x="252349" y="68579"/>
                </a:lnTo>
                <a:lnTo>
                  <a:pt x="252120" y="67779"/>
                </a:lnTo>
                <a:close/>
              </a:path>
              <a:path w="308610" h="184150">
                <a:moveTo>
                  <a:pt x="197608" y="75895"/>
                </a:moveTo>
                <a:lnTo>
                  <a:pt x="196227" y="75895"/>
                </a:lnTo>
                <a:lnTo>
                  <a:pt x="200075" y="99479"/>
                </a:lnTo>
                <a:lnTo>
                  <a:pt x="199669" y="112915"/>
                </a:lnTo>
                <a:lnTo>
                  <a:pt x="201041" y="112521"/>
                </a:lnTo>
                <a:lnTo>
                  <a:pt x="201434" y="99453"/>
                </a:lnTo>
                <a:lnTo>
                  <a:pt x="197608" y="75895"/>
                </a:lnTo>
                <a:close/>
              </a:path>
              <a:path w="308610" h="184150">
                <a:moveTo>
                  <a:pt x="196494" y="72516"/>
                </a:moveTo>
                <a:lnTo>
                  <a:pt x="195808" y="73101"/>
                </a:lnTo>
                <a:lnTo>
                  <a:pt x="195694" y="73939"/>
                </a:lnTo>
                <a:lnTo>
                  <a:pt x="191808" y="81800"/>
                </a:lnTo>
                <a:lnTo>
                  <a:pt x="192836" y="82765"/>
                </a:lnTo>
                <a:lnTo>
                  <a:pt x="196227" y="75895"/>
                </a:lnTo>
                <a:lnTo>
                  <a:pt x="197608" y="75895"/>
                </a:lnTo>
                <a:lnTo>
                  <a:pt x="197154" y="73101"/>
                </a:lnTo>
                <a:lnTo>
                  <a:pt x="196494" y="72516"/>
                </a:lnTo>
                <a:close/>
              </a:path>
              <a:path w="308610" h="184150">
                <a:moveTo>
                  <a:pt x="51650" y="65176"/>
                </a:moveTo>
                <a:lnTo>
                  <a:pt x="51333" y="65862"/>
                </a:lnTo>
                <a:lnTo>
                  <a:pt x="57594" y="102717"/>
                </a:lnTo>
                <a:lnTo>
                  <a:pt x="58889" y="102196"/>
                </a:lnTo>
                <a:lnTo>
                  <a:pt x="52959" y="67309"/>
                </a:lnTo>
                <a:lnTo>
                  <a:pt x="55249" y="67309"/>
                </a:lnTo>
                <a:lnTo>
                  <a:pt x="52425" y="65201"/>
                </a:lnTo>
                <a:lnTo>
                  <a:pt x="51650" y="65176"/>
                </a:lnTo>
                <a:close/>
              </a:path>
              <a:path w="308610" h="184150">
                <a:moveTo>
                  <a:pt x="55249" y="67309"/>
                </a:moveTo>
                <a:lnTo>
                  <a:pt x="52959" y="67309"/>
                </a:lnTo>
                <a:lnTo>
                  <a:pt x="68453" y="78866"/>
                </a:lnTo>
                <a:lnTo>
                  <a:pt x="70154" y="84759"/>
                </a:lnTo>
                <a:lnTo>
                  <a:pt x="71094" y="83083"/>
                </a:lnTo>
                <a:lnTo>
                  <a:pt x="69697" y="78270"/>
                </a:lnTo>
                <a:lnTo>
                  <a:pt x="69456" y="77914"/>
                </a:lnTo>
                <a:lnTo>
                  <a:pt x="55249" y="67309"/>
                </a:lnTo>
                <a:close/>
              </a:path>
              <a:path w="308610" h="184150">
                <a:moveTo>
                  <a:pt x="107403" y="9969"/>
                </a:moveTo>
                <a:lnTo>
                  <a:pt x="95224" y="18580"/>
                </a:lnTo>
                <a:lnTo>
                  <a:pt x="95021" y="18821"/>
                </a:lnTo>
                <a:lnTo>
                  <a:pt x="78486" y="52616"/>
                </a:lnTo>
                <a:lnTo>
                  <a:pt x="57175" y="62560"/>
                </a:lnTo>
                <a:lnTo>
                  <a:pt x="56794" y="63258"/>
                </a:lnTo>
                <a:lnTo>
                  <a:pt x="57327" y="63842"/>
                </a:lnTo>
                <a:lnTo>
                  <a:pt x="79222" y="68414"/>
                </a:lnTo>
                <a:lnTo>
                  <a:pt x="79921" y="67170"/>
                </a:lnTo>
                <a:lnTo>
                  <a:pt x="59601" y="62928"/>
                </a:lnTo>
                <a:lnTo>
                  <a:pt x="79273" y="53746"/>
                </a:lnTo>
                <a:lnTo>
                  <a:pt x="79590" y="53428"/>
                </a:lnTo>
                <a:lnTo>
                  <a:pt x="96164" y="19570"/>
                </a:lnTo>
                <a:lnTo>
                  <a:pt x="107657" y="11468"/>
                </a:lnTo>
                <a:lnTo>
                  <a:pt x="109379" y="11468"/>
                </a:lnTo>
                <a:lnTo>
                  <a:pt x="108331" y="10109"/>
                </a:lnTo>
                <a:lnTo>
                  <a:pt x="107403" y="9969"/>
                </a:lnTo>
                <a:close/>
              </a:path>
              <a:path w="308610" h="184150">
                <a:moveTo>
                  <a:pt x="109379" y="11468"/>
                </a:moveTo>
                <a:lnTo>
                  <a:pt x="107657" y="11468"/>
                </a:lnTo>
                <a:lnTo>
                  <a:pt x="123240" y="31673"/>
                </a:lnTo>
                <a:lnTo>
                  <a:pt x="122910" y="39293"/>
                </a:lnTo>
                <a:lnTo>
                  <a:pt x="124294" y="38544"/>
                </a:lnTo>
                <a:lnTo>
                  <a:pt x="124625" y="31483"/>
                </a:lnTo>
                <a:lnTo>
                  <a:pt x="124472" y="31038"/>
                </a:lnTo>
                <a:lnTo>
                  <a:pt x="109379" y="11468"/>
                </a:lnTo>
                <a:close/>
              </a:path>
              <a:path w="308610" h="184150">
                <a:moveTo>
                  <a:pt x="145925" y="1943"/>
                </a:moveTo>
                <a:lnTo>
                  <a:pt x="143992" y="1943"/>
                </a:lnTo>
                <a:lnTo>
                  <a:pt x="154698" y="12357"/>
                </a:lnTo>
                <a:lnTo>
                  <a:pt x="151942" y="26809"/>
                </a:lnTo>
                <a:lnTo>
                  <a:pt x="150926" y="45237"/>
                </a:lnTo>
                <a:lnTo>
                  <a:pt x="152209" y="46354"/>
                </a:lnTo>
                <a:lnTo>
                  <a:pt x="153266" y="27406"/>
                </a:lnTo>
                <a:lnTo>
                  <a:pt x="153325" y="26809"/>
                </a:lnTo>
                <a:lnTo>
                  <a:pt x="156108" y="12242"/>
                </a:lnTo>
                <a:lnTo>
                  <a:pt x="155905" y="11633"/>
                </a:lnTo>
                <a:lnTo>
                  <a:pt x="145925" y="1943"/>
                </a:lnTo>
                <a:close/>
              </a:path>
              <a:path w="308610" h="184150">
                <a:moveTo>
                  <a:pt x="143471" y="0"/>
                </a:moveTo>
                <a:lnTo>
                  <a:pt x="142989" y="482"/>
                </a:lnTo>
                <a:lnTo>
                  <a:pt x="139382" y="13754"/>
                </a:lnTo>
                <a:lnTo>
                  <a:pt x="138654" y="27406"/>
                </a:lnTo>
                <a:lnTo>
                  <a:pt x="137464" y="37274"/>
                </a:lnTo>
                <a:lnTo>
                  <a:pt x="138772" y="37884"/>
                </a:lnTo>
                <a:lnTo>
                  <a:pt x="140017" y="27406"/>
                </a:lnTo>
                <a:lnTo>
                  <a:pt x="140728" y="13906"/>
                </a:lnTo>
                <a:lnTo>
                  <a:pt x="143992" y="1943"/>
                </a:lnTo>
                <a:lnTo>
                  <a:pt x="145925" y="1943"/>
                </a:lnTo>
                <a:lnTo>
                  <a:pt x="144106" y="177"/>
                </a:lnTo>
                <a:lnTo>
                  <a:pt x="143471" y="0"/>
                </a:lnTo>
                <a:close/>
              </a:path>
            </a:pathLst>
          </a:custGeom>
          <a:solidFill>
            <a:srgbClr val="869168"/>
          </a:solidFill>
        </p:spPr>
        <p:txBody>
          <a:bodyPr wrap="square" lIns="0" tIns="0" rIns="0" bIns="0" rtlCol="0"/>
          <a:lstStyle/>
          <a:p>
            <a:endParaRPr/>
          </a:p>
        </p:txBody>
      </p:sp>
      <p:sp>
        <p:nvSpPr>
          <p:cNvPr id="187" name="object 187"/>
          <p:cNvSpPr/>
          <p:nvPr/>
        </p:nvSpPr>
        <p:spPr>
          <a:xfrm>
            <a:off x="2617454" y="1803105"/>
            <a:ext cx="1311275" cy="923290"/>
          </a:xfrm>
          <a:custGeom>
            <a:avLst/>
            <a:gdLst/>
            <a:ahLst/>
            <a:cxnLst/>
            <a:rect l="l" t="t" r="r" b="b"/>
            <a:pathLst>
              <a:path w="1311275" h="923289">
                <a:moveTo>
                  <a:pt x="832281" y="881380"/>
                </a:moveTo>
                <a:lnTo>
                  <a:pt x="831253" y="883920"/>
                </a:lnTo>
                <a:lnTo>
                  <a:pt x="829881" y="887730"/>
                </a:lnTo>
                <a:lnTo>
                  <a:pt x="830148" y="890270"/>
                </a:lnTo>
                <a:lnTo>
                  <a:pt x="828039" y="891540"/>
                </a:lnTo>
                <a:lnTo>
                  <a:pt x="825423" y="897890"/>
                </a:lnTo>
                <a:lnTo>
                  <a:pt x="825284" y="897890"/>
                </a:lnTo>
                <a:lnTo>
                  <a:pt x="821943" y="901700"/>
                </a:lnTo>
                <a:lnTo>
                  <a:pt x="818616" y="910590"/>
                </a:lnTo>
                <a:lnTo>
                  <a:pt x="818641" y="911860"/>
                </a:lnTo>
                <a:lnTo>
                  <a:pt x="822921" y="923290"/>
                </a:lnTo>
                <a:lnTo>
                  <a:pt x="825017" y="923290"/>
                </a:lnTo>
                <a:lnTo>
                  <a:pt x="829862" y="920750"/>
                </a:lnTo>
                <a:lnTo>
                  <a:pt x="825106" y="920750"/>
                </a:lnTo>
                <a:lnTo>
                  <a:pt x="821613" y="911860"/>
                </a:lnTo>
                <a:lnTo>
                  <a:pt x="825995" y="899160"/>
                </a:lnTo>
                <a:lnTo>
                  <a:pt x="832777" y="891540"/>
                </a:lnTo>
                <a:lnTo>
                  <a:pt x="833183" y="890270"/>
                </a:lnTo>
                <a:lnTo>
                  <a:pt x="832281" y="881380"/>
                </a:lnTo>
                <a:close/>
              </a:path>
              <a:path w="1311275" h="923289">
                <a:moveTo>
                  <a:pt x="857542" y="896620"/>
                </a:moveTo>
                <a:lnTo>
                  <a:pt x="855116" y="896620"/>
                </a:lnTo>
                <a:lnTo>
                  <a:pt x="854074" y="905510"/>
                </a:lnTo>
                <a:lnTo>
                  <a:pt x="842098" y="906780"/>
                </a:lnTo>
                <a:lnTo>
                  <a:pt x="841057" y="906780"/>
                </a:lnTo>
                <a:lnTo>
                  <a:pt x="833069" y="915670"/>
                </a:lnTo>
                <a:lnTo>
                  <a:pt x="825106" y="920750"/>
                </a:lnTo>
                <a:lnTo>
                  <a:pt x="829862" y="920750"/>
                </a:lnTo>
                <a:lnTo>
                  <a:pt x="834707" y="918210"/>
                </a:lnTo>
                <a:lnTo>
                  <a:pt x="835151" y="918210"/>
                </a:lnTo>
                <a:lnTo>
                  <a:pt x="842898" y="909320"/>
                </a:lnTo>
                <a:lnTo>
                  <a:pt x="856221" y="908050"/>
                </a:lnTo>
                <a:lnTo>
                  <a:pt x="856818" y="908050"/>
                </a:lnTo>
                <a:lnTo>
                  <a:pt x="857757" y="900430"/>
                </a:lnTo>
                <a:lnTo>
                  <a:pt x="862237" y="900430"/>
                </a:lnTo>
                <a:lnTo>
                  <a:pt x="857542" y="896620"/>
                </a:lnTo>
                <a:close/>
              </a:path>
              <a:path w="1311275" h="923289">
                <a:moveTo>
                  <a:pt x="862237" y="900430"/>
                </a:moveTo>
                <a:lnTo>
                  <a:pt x="857757" y="900430"/>
                </a:lnTo>
                <a:lnTo>
                  <a:pt x="862253" y="904240"/>
                </a:lnTo>
                <a:lnTo>
                  <a:pt x="873328" y="909320"/>
                </a:lnTo>
                <a:lnTo>
                  <a:pt x="873988" y="910590"/>
                </a:lnTo>
                <a:lnTo>
                  <a:pt x="942454" y="913130"/>
                </a:lnTo>
                <a:lnTo>
                  <a:pt x="943622" y="911860"/>
                </a:lnTo>
                <a:lnTo>
                  <a:pt x="943978" y="910590"/>
                </a:lnTo>
                <a:lnTo>
                  <a:pt x="943767" y="909320"/>
                </a:lnTo>
                <a:lnTo>
                  <a:pt x="940714" y="909320"/>
                </a:lnTo>
                <a:lnTo>
                  <a:pt x="874458" y="906780"/>
                </a:lnTo>
                <a:lnTo>
                  <a:pt x="863803" y="901700"/>
                </a:lnTo>
                <a:lnTo>
                  <a:pt x="862237" y="900430"/>
                </a:lnTo>
                <a:close/>
              </a:path>
              <a:path w="1311275" h="923289">
                <a:moveTo>
                  <a:pt x="941806" y="890270"/>
                </a:moveTo>
                <a:lnTo>
                  <a:pt x="940968" y="890270"/>
                </a:lnTo>
                <a:lnTo>
                  <a:pt x="940307" y="891540"/>
                </a:lnTo>
                <a:lnTo>
                  <a:pt x="939607" y="900430"/>
                </a:lnTo>
                <a:lnTo>
                  <a:pt x="939520" y="902970"/>
                </a:lnTo>
                <a:lnTo>
                  <a:pt x="940714" y="909320"/>
                </a:lnTo>
                <a:lnTo>
                  <a:pt x="943767" y="909320"/>
                </a:lnTo>
                <a:lnTo>
                  <a:pt x="942505" y="901700"/>
                </a:lnTo>
                <a:lnTo>
                  <a:pt x="943127" y="894080"/>
                </a:lnTo>
                <a:lnTo>
                  <a:pt x="951826" y="894080"/>
                </a:lnTo>
                <a:lnTo>
                  <a:pt x="972121" y="891540"/>
                </a:lnTo>
                <a:lnTo>
                  <a:pt x="951852" y="891540"/>
                </a:lnTo>
                <a:lnTo>
                  <a:pt x="941806" y="890270"/>
                </a:lnTo>
                <a:close/>
              </a:path>
              <a:path w="1311275" h="923289">
                <a:moveTo>
                  <a:pt x="200736" y="786130"/>
                </a:moveTo>
                <a:lnTo>
                  <a:pt x="193700" y="786130"/>
                </a:lnTo>
                <a:lnTo>
                  <a:pt x="197192" y="787400"/>
                </a:lnTo>
                <a:lnTo>
                  <a:pt x="189293" y="802640"/>
                </a:lnTo>
                <a:lnTo>
                  <a:pt x="175577" y="824230"/>
                </a:lnTo>
                <a:lnTo>
                  <a:pt x="166166" y="838200"/>
                </a:lnTo>
                <a:lnTo>
                  <a:pt x="166052" y="839470"/>
                </a:lnTo>
                <a:lnTo>
                  <a:pt x="167246" y="840740"/>
                </a:lnTo>
                <a:lnTo>
                  <a:pt x="185864" y="842010"/>
                </a:lnTo>
                <a:lnTo>
                  <a:pt x="175183" y="848360"/>
                </a:lnTo>
                <a:lnTo>
                  <a:pt x="174878" y="849630"/>
                </a:lnTo>
                <a:lnTo>
                  <a:pt x="175044" y="850900"/>
                </a:lnTo>
                <a:lnTo>
                  <a:pt x="175501" y="850900"/>
                </a:lnTo>
                <a:lnTo>
                  <a:pt x="232651" y="864870"/>
                </a:lnTo>
                <a:lnTo>
                  <a:pt x="228612" y="871220"/>
                </a:lnTo>
                <a:lnTo>
                  <a:pt x="215188" y="876300"/>
                </a:lnTo>
                <a:lnTo>
                  <a:pt x="214337" y="877570"/>
                </a:lnTo>
                <a:lnTo>
                  <a:pt x="214464" y="878840"/>
                </a:lnTo>
                <a:lnTo>
                  <a:pt x="221221" y="890270"/>
                </a:lnTo>
                <a:lnTo>
                  <a:pt x="223062" y="901700"/>
                </a:lnTo>
                <a:lnTo>
                  <a:pt x="223926" y="902970"/>
                </a:lnTo>
                <a:lnTo>
                  <a:pt x="225336" y="902970"/>
                </a:lnTo>
                <a:lnTo>
                  <a:pt x="231216" y="899160"/>
                </a:lnTo>
                <a:lnTo>
                  <a:pt x="225666" y="899160"/>
                </a:lnTo>
                <a:lnTo>
                  <a:pt x="224129" y="889000"/>
                </a:lnTo>
                <a:lnTo>
                  <a:pt x="223964" y="889000"/>
                </a:lnTo>
                <a:lnTo>
                  <a:pt x="217906" y="878840"/>
                </a:lnTo>
                <a:lnTo>
                  <a:pt x="230136" y="873760"/>
                </a:lnTo>
                <a:lnTo>
                  <a:pt x="230758" y="872490"/>
                </a:lnTo>
                <a:lnTo>
                  <a:pt x="236385" y="864870"/>
                </a:lnTo>
                <a:lnTo>
                  <a:pt x="236588" y="863600"/>
                </a:lnTo>
                <a:lnTo>
                  <a:pt x="235546" y="862330"/>
                </a:lnTo>
                <a:lnTo>
                  <a:pt x="180428" y="849630"/>
                </a:lnTo>
                <a:lnTo>
                  <a:pt x="191909" y="842010"/>
                </a:lnTo>
                <a:lnTo>
                  <a:pt x="192189" y="842010"/>
                </a:lnTo>
                <a:lnTo>
                  <a:pt x="191935" y="840740"/>
                </a:lnTo>
                <a:lnTo>
                  <a:pt x="191401" y="840740"/>
                </a:lnTo>
                <a:lnTo>
                  <a:pt x="170027" y="838200"/>
                </a:lnTo>
                <a:lnTo>
                  <a:pt x="178066" y="825500"/>
                </a:lnTo>
                <a:lnTo>
                  <a:pt x="191871" y="803910"/>
                </a:lnTo>
                <a:lnTo>
                  <a:pt x="200736" y="786130"/>
                </a:lnTo>
                <a:close/>
              </a:path>
              <a:path w="1311275" h="923289">
                <a:moveTo>
                  <a:pt x="262089" y="876300"/>
                </a:moveTo>
                <a:lnTo>
                  <a:pt x="260743" y="877570"/>
                </a:lnTo>
                <a:lnTo>
                  <a:pt x="225666" y="899160"/>
                </a:lnTo>
                <a:lnTo>
                  <a:pt x="231216" y="899160"/>
                </a:lnTo>
                <a:lnTo>
                  <a:pt x="260616" y="880110"/>
                </a:lnTo>
                <a:lnTo>
                  <a:pt x="263681" y="880110"/>
                </a:lnTo>
                <a:lnTo>
                  <a:pt x="262991" y="877570"/>
                </a:lnTo>
                <a:lnTo>
                  <a:pt x="262089" y="876300"/>
                </a:lnTo>
                <a:close/>
              </a:path>
              <a:path w="1311275" h="923289">
                <a:moveTo>
                  <a:pt x="263681" y="880110"/>
                </a:moveTo>
                <a:lnTo>
                  <a:pt x="260616" y="880110"/>
                </a:lnTo>
                <a:lnTo>
                  <a:pt x="262623" y="887730"/>
                </a:lnTo>
                <a:lnTo>
                  <a:pt x="263004" y="889000"/>
                </a:lnTo>
                <a:lnTo>
                  <a:pt x="269265" y="895350"/>
                </a:lnTo>
                <a:lnTo>
                  <a:pt x="270840" y="895350"/>
                </a:lnTo>
                <a:lnTo>
                  <a:pt x="279615" y="892810"/>
                </a:lnTo>
                <a:lnTo>
                  <a:pt x="270725" y="892810"/>
                </a:lnTo>
                <a:lnTo>
                  <a:pt x="265404" y="886460"/>
                </a:lnTo>
                <a:lnTo>
                  <a:pt x="263681" y="880110"/>
                </a:lnTo>
                <a:close/>
              </a:path>
              <a:path w="1311275" h="923289">
                <a:moveTo>
                  <a:pt x="292861" y="882650"/>
                </a:moveTo>
                <a:lnTo>
                  <a:pt x="286499" y="882650"/>
                </a:lnTo>
                <a:lnTo>
                  <a:pt x="294385" y="886460"/>
                </a:lnTo>
                <a:lnTo>
                  <a:pt x="297916" y="892810"/>
                </a:lnTo>
                <a:lnTo>
                  <a:pt x="298919" y="894080"/>
                </a:lnTo>
                <a:lnTo>
                  <a:pt x="300100" y="892810"/>
                </a:lnTo>
                <a:lnTo>
                  <a:pt x="303445" y="890270"/>
                </a:lnTo>
                <a:lnTo>
                  <a:pt x="299631" y="890270"/>
                </a:lnTo>
                <a:lnTo>
                  <a:pt x="296722" y="885190"/>
                </a:lnTo>
                <a:lnTo>
                  <a:pt x="296062" y="883920"/>
                </a:lnTo>
                <a:lnTo>
                  <a:pt x="292861" y="882650"/>
                </a:lnTo>
                <a:close/>
              </a:path>
              <a:path w="1311275" h="923289">
                <a:moveTo>
                  <a:pt x="286461" y="880110"/>
                </a:moveTo>
                <a:lnTo>
                  <a:pt x="285102" y="880110"/>
                </a:lnTo>
                <a:lnTo>
                  <a:pt x="278180" y="890270"/>
                </a:lnTo>
                <a:lnTo>
                  <a:pt x="270725" y="892810"/>
                </a:lnTo>
                <a:lnTo>
                  <a:pt x="279615" y="892810"/>
                </a:lnTo>
                <a:lnTo>
                  <a:pt x="280327" y="891540"/>
                </a:lnTo>
                <a:lnTo>
                  <a:pt x="286499" y="882650"/>
                </a:lnTo>
                <a:lnTo>
                  <a:pt x="292861" y="882650"/>
                </a:lnTo>
                <a:lnTo>
                  <a:pt x="286461" y="880110"/>
                </a:lnTo>
                <a:close/>
              </a:path>
              <a:path w="1311275" h="923289">
                <a:moveTo>
                  <a:pt x="1007790" y="863095"/>
                </a:moveTo>
                <a:lnTo>
                  <a:pt x="1007554" y="866140"/>
                </a:lnTo>
                <a:lnTo>
                  <a:pt x="1009611" y="871220"/>
                </a:lnTo>
                <a:lnTo>
                  <a:pt x="1012634" y="877570"/>
                </a:lnTo>
                <a:lnTo>
                  <a:pt x="1008951" y="877570"/>
                </a:lnTo>
                <a:lnTo>
                  <a:pt x="994909" y="881380"/>
                </a:lnTo>
                <a:lnTo>
                  <a:pt x="980463" y="886460"/>
                </a:lnTo>
                <a:lnTo>
                  <a:pt x="951852" y="891540"/>
                </a:lnTo>
                <a:lnTo>
                  <a:pt x="972121" y="891540"/>
                </a:lnTo>
                <a:lnTo>
                  <a:pt x="982009" y="889000"/>
                </a:lnTo>
                <a:lnTo>
                  <a:pt x="1003071" y="882650"/>
                </a:lnTo>
                <a:lnTo>
                  <a:pt x="1009307" y="880110"/>
                </a:lnTo>
                <a:lnTo>
                  <a:pt x="1015174" y="880110"/>
                </a:lnTo>
                <a:lnTo>
                  <a:pt x="1016380" y="878840"/>
                </a:lnTo>
                <a:lnTo>
                  <a:pt x="1016380" y="877570"/>
                </a:lnTo>
                <a:lnTo>
                  <a:pt x="1012291" y="869950"/>
                </a:lnTo>
                <a:lnTo>
                  <a:pt x="1007790" y="863095"/>
                </a:lnTo>
                <a:close/>
              </a:path>
              <a:path w="1311275" h="923289">
                <a:moveTo>
                  <a:pt x="1162758" y="863600"/>
                </a:moveTo>
                <a:lnTo>
                  <a:pt x="1159078" y="863600"/>
                </a:lnTo>
                <a:lnTo>
                  <a:pt x="1168819" y="873760"/>
                </a:lnTo>
                <a:lnTo>
                  <a:pt x="1169593" y="875030"/>
                </a:lnTo>
                <a:lnTo>
                  <a:pt x="1182458" y="877570"/>
                </a:lnTo>
                <a:lnTo>
                  <a:pt x="1192999" y="883920"/>
                </a:lnTo>
                <a:lnTo>
                  <a:pt x="1200810" y="891540"/>
                </a:lnTo>
                <a:lnTo>
                  <a:pt x="1203147" y="891540"/>
                </a:lnTo>
                <a:lnTo>
                  <a:pt x="1205255" y="887730"/>
                </a:lnTo>
                <a:lnTo>
                  <a:pt x="1201483" y="887730"/>
                </a:lnTo>
                <a:lnTo>
                  <a:pt x="1194968" y="881380"/>
                </a:lnTo>
                <a:lnTo>
                  <a:pt x="1194765" y="881380"/>
                </a:lnTo>
                <a:lnTo>
                  <a:pt x="1183855" y="875030"/>
                </a:lnTo>
                <a:lnTo>
                  <a:pt x="1183335" y="873760"/>
                </a:lnTo>
                <a:lnTo>
                  <a:pt x="1170635" y="871220"/>
                </a:lnTo>
                <a:lnTo>
                  <a:pt x="1162758" y="863600"/>
                </a:lnTo>
                <a:close/>
              </a:path>
              <a:path w="1311275" h="923289">
                <a:moveTo>
                  <a:pt x="347446" y="849630"/>
                </a:moveTo>
                <a:lnTo>
                  <a:pt x="345439" y="849630"/>
                </a:lnTo>
                <a:lnTo>
                  <a:pt x="341096" y="853440"/>
                </a:lnTo>
                <a:lnTo>
                  <a:pt x="329603" y="855980"/>
                </a:lnTo>
                <a:lnTo>
                  <a:pt x="329183" y="855980"/>
                </a:lnTo>
                <a:lnTo>
                  <a:pt x="315379" y="863600"/>
                </a:lnTo>
                <a:lnTo>
                  <a:pt x="314604" y="864870"/>
                </a:lnTo>
                <a:lnTo>
                  <a:pt x="312839" y="880110"/>
                </a:lnTo>
                <a:lnTo>
                  <a:pt x="299631" y="890270"/>
                </a:lnTo>
                <a:lnTo>
                  <a:pt x="303445" y="890270"/>
                </a:lnTo>
                <a:lnTo>
                  <a:pt x="315150" y="881380"/>
                </a:lnTo>
                <a:lnTo>
                  <a:pt x="315721" y="881380"/>
                </a:lnTo>
                <a:lnTo>
                  <a:pt x="317487" y="866140"/>
                </a:lnTo>
                <a:lnTo>
                  <a:pt x="330428" y="859790"/>
                </a:lnTo>
                <a:lnTo>
                  <a:pt x="342163" y="857250"/>
                </a:lnTo>
                <a:lnTo>
                  <a:pt x="342912" y="855980"/>
                </a:lnTo>
                <a:lnTo>
                  <a:pt x="344195" y="854710"/>
                </a:lnTo>
                <a:lnTo>
                  <a:pt x="347312" y="854710"/>
                </a:lnTo>
                <a:lnTo>
                  <a:pt x="347776" y="850900"/>
                </a:lnTo>
                <a:lnTo>
                  <a:pt x="347446" y="849630"/>
                </a:lnTo>
                <a:close/>
              </a:path>
              <a:path w="1311275" h="923289">
                <a:moveTo>
                  <a:pt x="1062604" y="853440"/>
                </a:moveTo>
                <a:lnTo>
                  <a:pt x="1053947" y="853440"/>
                </a:lnTo>
                <a:lnTo>
                  <a:pt x="1065453" y="857250"/>
                </a:lnTo>
                <a:lnTo>
                  <a:pt x="1071181" y="862330"/>
                </a:lnTo>
                <a:lnTo>
                  <a:pt x="1071918" y="863600"/>
                </a:lnTo>
                <a:lnTo>
                  <a:pt x="1081570" y="864870"/>
                </a:lnTo>
                <a:lnTo>
                  <a:pt x="1091869" y="868680"/>
                </a:lnTo>
                <a:lnTo>
                  <a:pt x="1099121" y="873760"/>
                </a:lnTo>
                <a:lnTo>
                  <a:pt x="1105433" y="878840"/>
                </a:lnTo>
                <a:lnTo>
                  <a:pt x="1116012" y="887730"/>
                </a:lnTo>
                <a:lnTo>
                  <a:pt x="1117422" y="887730"/>
                </a:lnTo>
                <a:lnTo>
                  <a:pt x="1118400" y="886460"/>
                </a:lnTo>
                <a:lnTo>
                  <a:pt x="1119065" y="883920"/>
                </a:lnTo>
                <a:lnTo>
                  <a:pt x="1116075" y="883920"/>
                </a:lnTo>
                <a:lnTo>
                  <a:pt x="1107389" y="876300"/>
                </a:lnTo>
                <a:lnTo>
                  <a:pt x="1101013" y="871220"/>
                </a:lnTo>
                <a:lnTo>
                  <a:pt x="1095197" y="866140"/>
                </a:lnTo>
                <a:lnTo>
                  <a:pt x="1089304" y="863600"/>
                </a:lnTo>
                <a:lnTo>
                  <a:pt x="1082268" y="862330"/>
                </a:lnTo>
                <a:lnTo>
                  <a:pt x="1072908" y="859790"/>
                </a:lnTo>
                <a:lnTo>
                  <a:pt x="1067231" y="854710"/>
                </a:lnTo>
                <a:lnTo>
                  <a:pt x="1066622" y="854710"/>
                </a:lnTo>
                <a:lnTo>
                  <a:pt x="1062604" y="853440"/>
                </a:lnTo>
                <a:close/>
              </a:path>
              <a:path w="1311275" h="923289">
                <a:moveTo>
                  <a:pt x="1219047" y="807720"/>
                </a:moveTo>
                <a:lnTo>
                  <a:pt x="1217637" y="807720"/>
                </a:lnTo>
                <a:lnTo>
                  <a:pt x="1216875" y="808990"/>
                </a:lnTo>
                <a:lnTo>
                  <a:pt x="1216233" y="816610"/>
                </a:lnTo>
                <a:lnTo>
                  <a:pt x="1216202" y="819150"/>
                </a:lnTo>
                <a:lnTo>
                  <a:pt x="1219123" y="826770"/>
                </a:lnTo>
                <a:lnTo>
                  <a:pt x="1218481" y="834390"/>
                </a:lnTo>
                <a:lnTo>
                  <a:pt x="1218412" y="836930"/>
                </a:lnTo>
                <a:lnTo>
                  <a:pt x="1220279" y="845820"/>
                </a:lnTo>
                <a:lnTo>
                  <a:pt x="1220393" y="847090"/>
                </a:lnTo>
                <a:lnTo>
                  <a:pt x="1224851" y="855980"/>
                </a:lnTo>
                <a:lnTo>
                  <a:pt x="1224584" y="855980"/>
                </a:lnTo>
                <a:lnTo>
                  <a:pt x="1223162" y="857250"/>
                </a:lnTo>
                <a:lnTo>
                  <a:pt x="1216786" y="866140"/>
                </a:lnTo>
                <a:lnTo>
                  <a:pt x="1207046" y="878840"/>
                </a:lnTo>
                <a:lnTo>
                  <a:pt x="1201483" y="887730"/>
                </a:lnTo>
                <a:lnTo>
                  <a:pt x="1205255" y="887730"/>
                </a:lnTo>
                <a:lnTo>
                  <a:pt x="1209471" y="880110"/>
                </a:lnTo>
                <a:lnTo>
                  <a:pt x="1219161" y="867410"/>
                </a:lnTo>
                <a:lnTo>
                  <a:pt x="1225105" y="858520"/>
                </a:lnTo>
                <a:lnTo>
                  <a:pt x="1228610" y="858520"/>
                </a:lnTo>
                <a:lnTo>
                  <a:pt x="1228750" y="857250"/>
                </a:lnTo>
                <a:lnTo>
                  <a:pt x="1223175" y="845820"/>
                </a:lnTo>
                <a:lnTo>
                  <a:pt x="1221371" y="835660"/>
                </a:lnTo>
                <a:lnTo>
                  <a:pt x="1222024" y="828040"/>
                </a:lnTo>
                <a:lnTo>
                  <a:pt x="1222032" y="825500"/>
                </a:lnTo>
                <a:lnTo>
                  <a:pt x="1219123" y="817880"/>
                </a:lnTo>
                <a:lnTo>
                  <a:pt x="1219682" y="811530"/>
                </a:lnTo>
                <a:lnTo>
                  <a:pt x="1226781" y="811530"/>
                </a:lnTo>
                <a:lnTo>
                  <a:pt x="1219047" y="807720"/>
                </a:lnTo>
                <a:close/>
              </a:path>
              <a:path w="1311275" h="923289">
                <a:moveTo>
                  <a:pt x="1126858" y="858520"/>
                </a:moveTo>
                <a:lnTo>
                  <a:pt x="1125804" y="859790"/>
                </a:lnTo>
                <a:lnTo>
                  <a:pt x="1119009" y="872490"/>
                </a:lnTo>
                <a:lnTo>
                  <a:pt x="1118882" y="872490"/>
                </a:lnTo>
                <a:lnTo>
                  <a:pt x="1116075" y="883920"/>
                </a:lnTo>
                <a:lnTo>
                  <a:pt x="1119065" y="883920"/>
                </a:lnTo>
                <a:lnTo>
                  <a:pt x="1121727" y="873760"/>
                </a:lnTo>
                <a:lnTo>
                  <a:pt x="1127518" y="862330"/>
                </a:lnTo>
                <a:lnTo>
                  <a:pt x="1131258" y="862330"/>
                </a:lnTo>
                <a:lnTo>
                  <a:pt x="1128102" y="859790"/>
                </a:lnTo>
                <a:lnTo>
                  <a:pt x="1126858" y="858520"/>
                </a:lnTo>
                <a:close/>
              </a:path>
              <a:path w="1311275" h="923289">
                <a:moveTo>
                  <a:pt x="1131258" y="862330"/>
                </a:moveTo>
                <a:lnTo>
                  <a:pt x="1127518" y="862330"/>
                </a:lnTo>
                <a:lnTo>
                  <a:pt x="1132408" y="867410"/>
                </a:lnTo>
                <a:lnTo>
                  <a:pt x="1140586" y="875030"/>
                </a:lnTo>
                <a:lnTo>
                  <a:pt x="1141831" y="875030"/>
                </a:lnTo>
                <a:lnTo>
                  <a:pt x="1142072" y="873760"/>
                </a:lnTo>
                <a:lnTo>
                  <a:pt x="1146975" y="871220"/>
                </a:lnTo>
                <a:lnTo>
                  <a:pt x="1141437" y="871220"/>
                </a:lnTo>
                <a:lnTo>
                  <a:pt x="1134414" y="864870"/>
                </a:lnTo>
                <a:lnTo>
                  <a:pt x="1131258" y="862330"/>
                </a:lnTo>
                <a:close/>
              </a:path>
              <a:path w="1311275" h="923289">
                <a:moveTo>
                  <a:pt x="455554" y="838200"/>
                </a:moveTo>
                <a:lnTo>
                  <a:pt x="452589" y="838200"/>
                </a:lnTo>
                <a:lnTo>
                  <a:pt x="453056" y="847090"/>
                </a:lnTo>
                <a:lnTo>
                  <a:pt x="453123" y="872490"/>
                </a:lnTo>
                <a:lnTo>
                  <a:pt x="453428" y="872490"/>
                </a:lnTo>
                <a:lnTo>
                  <a:pt x="453923" y="873760"/>
                </a:lnTo>
                <a:lnTo>
                  <a:pt x="455460" y="872490"/>
                </a:lnTo>
                <a:lnTo>
                  <a:pt x="461245" y="868680"/>
                </a:lnTo>
                <a:lnTo>
                  <a:pt x="456107" y="868680"/>
                </a:lnTo>
                <a:lnTo>
                  <a:pt x="456038" y="847090"/>
                </a:lnTo>
                <a:lnTo>
                  <a:pt x="455554" y="838200"/>
                </a:lnTo>
                <a:close/>
              </a:path>
              <a:path w="1311275" h="923289">
                <a:moveTo>
                  <a:pt x="1160132" y="861060"/>
                </a:moveTo>
                <a:lnTo>
                  <a:pt x="1158811" y="861060"/>
                </a:lnTo>
                <a:lnTo>
                  <a:pt x="1150340" y="866140"/>
                </a:lnTo>
                <a:lnTo>
                  <a:pt x="1141437" y="871220"/>
                </a:lnTo>
                <a:lnTo>
                  <a:pt x="1146975" y="871220"/>
                </a:lnTo>
                <a:lnTo>
                  <a:pt x="1151877" y="868680"/>
                </a:lnTo>
                <a:lnTo>
                  <a:pt x="1159078" y="863600"/>
                </a:lnTo>
                <a:lnTo>
                  <a:pt x="1162758" y="863600"/>
                </a:lnTo>
                <a:lnTo>
                  <a:pt x="1160132" y="861060"/>
                </a:lnTo>
                <a:close/>
              </a:path>
              <a:path w="1311275" h="923289">
                <a:moveTo>
                  <a:pt x="491083" y="861060"/>
                </a:moveTo>
                <a:lnTo>
                  <a:pt x="467550" y="861060"/>
                </a:lnTo>
                <a:lnTo>
                  <a:pt x="456107" y="868680"/>
                </a:lnTo>
                <a:lnTo>
                  <a:pt x="461245" y="868680"/>
                </a:lnTo>
                <a:lnTo>
                  <a:pt x="468960" y="863600"/>
                </a:lnTo>
                <a:lnTo>
                  <a:pt x="480504" y="862330"/>
                </a:lnTo>
                <a:lnTo>
                  <a:pt x="491083" y="861060"/>
                </a:lnTo>
                <a:close/>
              </a:path>
              <a:path w="1311275" h="923289">
                <a:moveTo>
                  <a:pt x="347312" y="854710"/>
                </a:moveTo>
                <a:lnTo>
                  <a:pt x="344195" y="854710"/>
                </a:lnTo>
                <a:lnTo>
                  <a:pt x="342849" y="866140"/>
                </a:lnTo>
                <a:lnTo>
                  <a:pt x="343319" y="867410"/>
                </a:lnTo>
                <a:lnTo>
                  <a:pt x="344639" y="867410"/>
                </a:lnTo>
                <a:lnTo>
                  <a:pt x="356914" y="864870"/>
                </a:lnTo>
                <a:lnTo>
                  <a:pt x="346074" y="864870"/>
                </a:lnTo>
                <a:lnTo>
                  <a:pt x="347312" y="854710"/>
                </a:lnTo>
                <a:close/>
              </a:path>
              <a:path w="1311275" h="923289">
                <a:moveTo>
                  <a:pt x="407987" y="848360"/>
                </a:moveTo>
                <a:lnTo>
                  <a:pt x="404964" y="848360"/>
                </a:lnTo>
                <a:lnTo>
                  <a:pt x="407250" y="854710"/>
                </a:lnTo>
                <a:lnTo>
                  <a:pt x="405345" y="866140"/>
                </a:lnTo>
                <a:lnTo>
                  <a:pt x="405625" y="866140"/>
                </a:lnTo>
                <a:lnTo>
                  <a:pt x="406171" y="867410"/>
                </a:lnTo>
                <a:lnTo>
                  <a:pt x="407873" y="866140"/>
                </a:lnTo>
                <a:lnTo>
                  <a:pt x="413099" y="862330"/>
                </a:lnTo>
                <a:lnTo>
                  <a:pt x="409092" y="862330"/>
                </a:lnTo>
                <a:lnTo>
                  <a:pt x="410273" y="854710"/>
                </a:lnTo>
                <a:lnTo>
                  <a:pt x="407987" y="848360"/>
                </a:lnTo>
                <a:close/>
              </a:path>
              <a:path w="1311275" h="923289">
                <a:moveTo>
                  <a:pt x="406120" y="844550"/>
                </a:moveTo>
                <a:lnTo>
                  <a:pt x="404787" y="844550"/>
                </a:lnTo>
                <a:lnTo>
                  <a:pt x="392595" y="853440"/>
                </a:lnTo>
                <a:lnTo>
                  <a:pt x="381139" y="854710"/>
                </a:lnTo>
                <a:lnTo>
                  <a:pt x="380657" y="854710"/>
                </a:lnTo>
                <a:lnTo>
                  <a:pt x="368198" y="859790"/>
                </a:lnTo>
                <a:lnTo>
                  <a:pt x="346074" y="864870"/>
                </a:lnTo>
                <a:lnTo>
                  <a:pt x="356914" y="864870"/>
                </a:lnTo>
                <a:lnTo>
                  <a:pt x="369188" y="862330"/>
                </a:lnTo>
                <a:lnTo>
                  <a:pt x="381546" y="857250"/>
                </a:lnTo>
                <a:lnTo>
                  <a:pt x="393230" y="857250"/>
                </a:lnTo>
                <a:lnTo>
                  <a:pt x="394042" y="855980"/>
                </a:lnTo>
                <a:lnTo>
                  <a:pt x="404964" y="848360"/>
                </a:lnTo>
                <a:lnTo>
                  <a:pt x="407987" y="848360"/>
                </a:lnTo>
                <a:lnTo>
                  <a:pt x="407098" y="845820"/>
                </a:lnTo>
                <a:lnTo>
                  <a:pt x="406120" y="844550"/>
                </a:lnTo>
                <a:close/>
              </a:path>
              <a:path w="1311275" h="923289">
                <a:moveTo>
                  <a:pt x="1007876" y="861982"/>
                </a:moveTo>
                <a:lnTo>
                  <a:pt x="1007287" y="862330"/>
                </a:lnTo>
                <a:lnTo>
                  <a:pt x="1007790" y="863095"/>
                </a:lnTo>
                <a:lnTo>
                  <a:pt x="1007876" y="861982"/>
                </a:lnTo>
                <a:close/>
              </a:path>
              <a:path w="1311275" h="923289">
                <a:moveTo>
                  <a:pt x="453859" y="834390"/>
                </a:moveTo>
                <a:lnTo>
                  <a:pt x="439394" y="835660"/>
                </a:lnTo>
                <a:lnTo>
                  <a:pt x="438848" y="836930"/>
                </a:lnTo>
                <a:lnTo>
                  <a:pt x="436956" y="845820"/>
                </a:lnTo>
                <a:lnTo>
                  <a:pt x="428218" y="850900"/>
                </a:lnTo>
                <a:lnTo>
                  <a:pt x="417106" y="854710"/>
                </a:lnTo>
                <a:lnTo>
                  <a:pt x="416648" y="855980"/>
                </a:lnTo>
                <a:lnTo>
                  <a:pt x="409092" y="862330"/>
                </a:lnTo>
                <a:lnTo>
                  <a:pt x="413099" y="862330"/>
                </a:lnTo>
                <a:lnTo>
                  <a:pt x="418325" y="858520"/>
                </a:lnTo>
                <a:lnTo>
                  <a:pt x="429374" y="854710"/>
                </a:lnTo>
                <a:lnTo>
                  <a:pt x="429717" y="854710"/>
                </a:lnTo>
                <a:lnTo>
                  <a:pt x="439127" y="848360"/>
                </a:lnTo>
                <a:lnTo>
                  <a:pt x="439762" y="847090"/>
                </a:lnTo>
                <a:lnTo>
                  <a:pt x="441413" y="839470"/>
                </a:lnTo>
                <a:lnTo>
                  <a:pt x="452589" y="838200"/>
                </a:lnTo>
                <a:lnTo>
                  <a:pt x="455554" y="838200"/>
                </a:lnTo>
                <a:lnTo>
                  <a:pt x="455485" y="836930"/>
                </a:lnTo>
                <a:lnTo>
                  <a:pt x="454964" y="835660"/>
                </a:lnTo>
                <a:lnTo>
                  <a:pt x="453859" y="834390"/>
                </a:lnTo>
                <a:close/>
              </a:path>
              <a:path w="1311275" h="923289">
                <a:moveTo>
                  <a:pt x="1033983" y="825500"/>
                </a:moveTo>
                <a:lnTo>
                  <a:pt x="1031468" y="825500"/>
                </a:lnTo>
                <a:lnTo>
                  <a:pt x="1029906" y="831850"/>
                </a:lnTo>
                <a:lnTo>
                  <a:pt x="1025347" y="835660"/>
                </a:lnTo>
                <a:lnTo>
                  <a:pt x="1020114" y="839470"/>
                </a:lnTo>
                <a:lnTo>
                  <a:pt x="1014514" y="844550"/>
                </a:lnTo>
                <a:lnTo>
                  <a:pt x="1013955" y="845820"/>
                </a:lnTo>
                <a:lnTo>
                  <a:pt x="1013955" y="850900"/>
                </a:lnTo>
                <a:lnTo>
                  <a:pt x="1011504" y="854710"/>
                </a:lnTo>
                <a:lnTo>
                  <a:pt x="1008138" y="861060"/>
                </a:lnTo>
                <a:lnTo>
                  <a:pt x="1007948" y="861060"/>
                </a:lnTo>
                <a:lnTo>
                  <a:pt x="1007876" y="861982"/>
                </a:lnTo>
                <a:lnTo>
                  <a:pt x="1013739" y="858520"/>
                </a:lnTo>
                <a:lnTo>
                  <a:pt x="1016736" y="852170"/>
                </a:lnTo>
                <a:lnTo>
                  <a:pt x="1016952" y="850900"/>
                </a:lnTo>
                <a:lnTo>
                  <a:pt x="1016952" y="847090"/>
                </a:lnTo>
                <a:lnTo>
                  <a:pt x="1022248" y="842010"/>
                </a:lnTo>
                <a:lnTo>
                  <a:pt x="1027391" y="838200"/>
                </a:lnTo>
                <a:lnTo>
                  <a:pt x="1032255" y="833120"/>
                </a:lnTo>
                <a:lnTo>
                  <a:pt x="1032675" y="833120"/>
                </a:lnTo>
                <a:lnTo>
                  <a:pt x="1032827" y="831850"/>
                </a:lnTo>
                <a:lnTo>
                  <a:pt x="1036025" y="831850"/>
                </a:lnTo>
                <a:lnTo>
                  <a:pt x="1033983" y="825500"/>
                </a:lnTo>
                <a:close/>
              </a:path>
              <a:path w="1311275" h="923289">
                <a:moveTo>
                  <a:pt x="535419" y="808990"/>
                </a:moveTo>
                <a:lnTo>
                  <a:pt x="533996" y="808990"/>
                </a:lnTo>
                <a:lnTo>
                  <a:pt x="533120" y="810260"/>
                </a:lnTo>
                <a:lnTo>
                  <a:pt x="531863" y="817880"/>
                </a:lnTo>
                <a:lnTo>
                  <a:pt x="520992" y="829310"/>
                </a:lnTo>
                <a:lnTo>
                  <a:pt x="500697" y="853440"/>
                </a:lnTo>
                <a:lnTo>
                  <a:pt x="490575" y="858520"/>
                </a:lnTo>
                <a:lnTo>
                  <a:pt x="480263" y="858520"/>
                </a:lnTo>
                <a:lnTo>
                  <a:pt x="468172" y="861060"/>
                </a:lnTo>
                <a:lnTo>
                  <a:pt x="491693" y="861060"/>
                </a:lnTo>
                <a:lnTo>
                  <a:pt x="502361" y="855980"/>
                </a:lnTo>
                <a:lnTo>
                  <a:pt x="502792" y="854710"/>
                </a:lnTo>
                <a:lnTo>
                  <a:pt x="523176" y="831850"/>
                </a:lnTo>
                <a:lnTo>
                  <a:pt x="534339" y="819150"/>
                </a:lnTo>
                <a:lnTo>
                  <a:pt x="534733" y="819150"/>
                </a:lnTo>
                <a:lnTo>
                  <a:pt x="535698" y="812800"/>
                </a:lnTo>
                <a:lnTo>
                  <a:pt x="541210" y="812800"/>
                </a:lnTo>
                <a:lnTo>
                  <a:pt x="535419" y="808990"/>
                </a:lnTo>
                <a:close/>
              </a:path>
              <a:path w="1311275" h="923289">
                <a:moveTo>
                  <a:pt x="1228610" y="858520"/>
                </a:moveTo>
                <a:lnTo>
                  <a:pt x="1225105" y="858520"/>
                </a:lnTo>
                <a:lnTo>
                  <a:pt x="1227213" y="859790"/>
                </a:lnTo>
                <a:lnTo>
                  <a:pt x="1228610" y="858520"/>
                </a:lnTo>
                <a:close/>
              </a:path>
              <a:path w="1311275" h="923289">
                <a:moveTo>
                  <a:pt x="1036025" y="831850"/>
                </a:moveTo>
                <a:lnTo>
                  <a:pt x="1032827" y="831850"/>
                </a:lnTo>
                <a:lnTo>
                  <a:pt x="1033525" y="834390"/>
                </a:lnTo>
                <a:lnTo>
                  <a:pt x="1035850" y="844550"/>
                </a:lnTo>
                <a:lnTo>
                  <a:pt x="1038377" y="852170"/>
                </a:lnTo>
                <a:lnTo>
                  <a:pt x="1038377" y="853440"/>
                </a:lnTo>
                <a:lnTo>
                  <a:pt x="1038859" y="854710"/>
                </a:lnTo>
                <a:lnTo>
                  <a:pt x="1039990" y="854710"/>
                </a:lnTo>
                <a:lnTo>
                  <a:pt x="1049362" y="853440"/>
                </a:lnTo>
                <a:lnTo>
                  <a:pt x="1062604" y="853440"/>
                </a:lnTo>
                <a:lnTo>
                  <a:pt x="1058587" y="852170"/>
                </a:lnTo>
                <a:lnTo>
                  <a:pt x="1041361" y="852170"/>
                </a:lnTo>
                <a:lnTo>
                  <a:pt x="1041260" y="850900"/>
                </a:lnTo>
                <a:lnTo>
                  <a:pt x="1038682" y="844550"/>
                </a:lnTo>
                <a:lnTo>
                  <a:pt x="1036434" y="833120"/>
                </a:lnTo>
                <a:lnTo>
                  <a:pt x="1036025" y="831850"/>
                </a:lnTo>
                <a:close/>
              </a:path>
              <a:path w="1311275" h="923289">
                <a:moveTo>
                  <a:pt x="1054569" y="850900"/>
                </a:moveTo>
                <a:lnTo>
                  <a:pt x="1049286" y="850900"/>
                </a:lnTo>
                <a:lnTo>
                  <a:pt x="1041361" y="852170"/>
                </a:lnTo>
                <a:lnTo>
                  <a:pt x="1058587" y="852170"/>
                </a:lnTo>
                <a:lnTo>
                  <a:pt x="1054569" y="850900"/>
                </a:lnTo>
                <a:close/>
              </a:path>
              <a:path w="1311275" h="923289">
                <a:moveTo>
                  <a:pt x="541210" y="812800"/>
                </a:moveTo>
                <a:lnTo>
                  <a:pt x="535698" y="812800"/>
                </a:lnTo>
                <a:lnTo>
                  <a:pt x="541197" y="816610"/>
                </a:lnTo>
                <a:lnTo>
                  <a:pt x="550621" y="833120"/>
                </a:lnTo>
                <a:lnTo>
                  <a:pt x="551662" y="834390"/>
                </a:lnTo>
                <a:lnTo>
                  <a:pt x="552881" y="833120"/>
                </a:lnTo>
                <a:lnTo>
                  <a:pt x="556417" y="830580"/>
                </a:lnTo>
                <a:lnTo>
                  <a:pt x="552322" y="830580"/>
                </a:lnTo>
                <a:lnTo>
                  <a:pt x="543623" y="815340"/>
                </a:lnTo>
                <a:lnTo>
                  <a:pt x="543140" y="814070"/>
                </a:lnTo>
                <a:lnTo>
                  <a:pt x="541210" y="812800"/>
                </a:lnTo>
                <a:close/>
              </a:path>
              <a:path w="1311275" h="923289">
                <a:moveTo>
                  <a:pt x="560273" y="824230"/>
                </a:moveTo>
                <a:lnTo>
                  <a:pt x="559993" y="824230"/>
                </a:lnTo>
                <a:lnTo>
                  <a:pt x="552322" y="830580"/>
                </a:lnTo>
                <a:lnTo>
                  <a:pt x="556417" y="830580"/>
                </a:lnTo>
                <a:lnTo>
                  <a:pt x="561720" y="826770"/>
                </a:lnTo>
                <a:lnTo>
                  <a:pt x="560273" y="824230"/>
                </a:lnTo>
                <a:close/>
              </a:path>
              <a:path w="1311275" h="923289">
                <a:moveTo>
                  <a:pt x="727408" y="790364"/>
                </a:moveTo>
                <a:lnTo>
                  <a:pt x="721652" y="798830"/>
                </a:lnTo>
                <a:lnTo>
                  <a:pt x="721398" y="800100"/>
                </a:lnTo>
                <a:lnTo>
                  <a:pt x="722112" y="811530"/>
                </a:lnTo>
                <a:lnTo>
                  <a:pt x="722239" y="816610"/>
                </a:lnTo>
                <a:lnTo>
                  <a:pt x="721347" y="826770"/>
                </a:lnTo>
                <a:lnTo>
                  <a:pt x="721677" y="828040"/>
                </a:lnTo>
                <a:lnTo>
                  <a:pt x="723874" y="828040"/>
                </a:lnTo>
                <a:lnTo>
                  <a:pt x="726681" y="825500"/>
                </a:lnTo>
                <a:lnTo>
                  <a:pt x="726740" y="822960"/>
                </a:lnTo>
                <a:lnTo>
                  <a:pt x="724712" y="822960"/>
                </a:lnTo>
                <a:lnTo>
                  <a:pt x="725210" y="817880"/>
                </a:lnTo>
                <a:lnTo>
                  <a:pt x="725106" y="811530"/>
                </a:lnTo>
                <a:lnTo>
                  <a:pt x="724420" y="800100"/>
                </a:lnTo>
                <a:lnTo>
                  <a:pt x="727303" y="795020"/>
                </a:lnTo>
                <a:lnTo>
                  <a:pt x="727408" y="790364"/>
                </a:lnTo>
                <a:close/>
              </a:path>
              <a:path w="1311275" h="923289">
                <a:moveTo>
                  <a:pt x="1226781" y="811530"/>
                </a:moveTo>
                <a:lnTo>
                  <a:pt x="1219682" y="811530"/>
                </a:lnTo>
                <a:lnTo>
                  <a:pt x="1233144" y="817880"/>
                </a:lnTo>
                <a:lnTo>
                  <a:pt x="1248194" y="825500"/>
                </a:lnTo>
                <a:lnTo>
                  <a:pt x="1249591" y="825500"/>
                </a:lnTo>
                <a:lnTo>
                  <a:pt x="1250302" y="824230"/>
                </a:lnTo>
                <a:lnTo>
                  <a:pt x="1250414" y="821690"/>
                </a:lnTo>
                <a:lnTo>
                  <a:pt x="1247419" y="821690"/>
                </a:lnTo>
                <a:lnTo>
                  <a:pt x="1241958" y="819150"/>
                </a:lnTo>
                <a:lnTo>
                  <a:pt x="1234516" y="815340"/>
                </a:lnTo>
                <a:lnTo>
                  <a:pt x="1226781" y="811530"/>
                </a:lnTo>
                <a:close/>
              </a:path>
              <a:path w="1311275" h="923289">
                <a:moveTo>
                  <a:pt x="726770" y="821690"/>
                </a:moveTo>
                <a:lnTo>
                  <a:pt x="724712" y="822960"/>
                </a:lnTo>
                <a:lnTo>
                  <a:pt x="726740" y="822960"/>
                </a:lnTo>
                <a:lnTo>
                  <a:pt x="726770" y="821690"/>
                </a:lnTo>
                <a:close/>
              </a:path>
              <a:path w="1311275" h="923289">
                <a:moveTo>
                  <a:pt x="1258163" y="801370"/>
                </a:moveTo>
                <a:lnTo>
                  <a:pt x="1253197" y="801370"/>
                </a:lnTo>
                <a:lnTo>
                  <a:pt x="1249057" y="807720"/>
                </a:lnTo>
                <a:lnTo>
                  <a:pt x="1248841" y="807720"/>
                </a:lnTo>
                <a:lnTo>
                  <a:pt x="1247736" y="815340"/>
                </a:lnTo>
                <a:lnTo>
                  <a:pt x="1247419" y="821690"/>
                </a:lnTo>
                <a:lnTo>
                  <a:pt x="1250414" y="821690"/>
                </a:lnTo>
                <a:lnTo>
                  <a:pt x="1250695" y="815340"/>
                </a:lnTo>
                <a:lnTo>
                  <a:pt x="1251750" y="808990"/>
                </a:lnTo>
                <a:lnTo>
                  <a:pt x="1255496" y="802640"/>
                </a:lnTo>
                <a:lnTo>
                  <a:pt x="1258163" y="801370"/>
                </a:lnTo>
                <a:close/>
              </a:path>
              <a:path w="1311275" h="923289">
                <a:moveTo>
                  <a:pt x="756818" y="802640"/>
                </a:moveTo>
                <a:lnTo>
                  <a:pt x="750049" y="807720"/>
                </a:lnTo>
                <a:lnTo>
                  <a:pt x="742124" y="810260"/>
                </a:lnTo>
                <a:lnTo>
                  <a:pt x="742022" y="812800"/>
                </a:lnTo>
                <a:lnTo>
                  <a:pt x="751166" y="810260"/>
                </a:lnTo>
                <a:lnTo>
                  <a:pt x="751674" y="810260"/>
                </a:lnTo>
                <a:lnTo>
                  <a:pt x="755497" y="807720"/>
                </a:lnTo>
                <a:lnTo>
                  <a:pt x="756818" y="802640"/>
                </a:lnTo>
                <a:close/>
              </a:path>
              <a:path w="1311275" h="923289">
                <a:moveTo>
                  <a:pt x="598677" y="800100"/>
                </a:moveTo>
                <a:lnTo>
                  <a:pt x="594194" y="801370"/>
                </a:lnTo>
                <a:lnTo>
                  <a:pt x="576122" y="808990"/>
                </a:lnTo>
                <a:lnTo>
                  <a:pt x="577964" y="811530"/>
                </a:lnTo>
                <a:lnTo>
                  <a:pt x="595325" y="805180"/>
                </a:lnTo>
                <a:lnTo>
                  <a:pt x="599185" y="802640"/>
                </a:lnTo>
                <a:lnTo>
                  <a:pt x="598677" y="800100"/>
                </a:lnTo>
                <a:close/>
              </a:path>
              <a:path w="1311275" h="923289">
                <a:moveTo>
                  <a:pt x="1259001" y="798830"/>
                </a:moveTo>
                <a:lnTo>
                  <a:pt x="1257553" y="798830"/>
                </a:lnTo>
                <a:lnTo>
                  <a:pt x="1253782" y="801370"/>
                </a:lnTo>
                <a:lnTo>
                  <a:pt x="1258163" y="801370"/>
                </a:lnTo>
                <a:lnTo>
                  <a:pt x="1263091" y="805180"/>
                </a:lnTo>
                <a:lnTo>
                  <a:pt x="1263992" y="805180"/>
                </a:lnTo>
                <a:lnTo>
                  <a:pt x="1278648" y="803910"/>
                </a:lnTo>
                <a:lnTo>
                  <a:pt x="1279804" y="802640"/>
                </a:lnTo>
                <a:lnTo>
                  <a:pt x="1264234" y="802640"/>
                </a:lnTo>
                <a:lnTo>
                  <a:pt x="1259001" y="798830"/>
                </a:lnTo>
                <a:close/>
              </a:path>
              <a:path w="1311275" h="923289">
                <a:moveTo>
                  <a:pt x="1297783" y="728980"/>
                </a:moveTo>
                <a:lnTo>
                  <a:pt x="1294485" y="728980"/>
                </a:lnTo>
                <a:lnTo>
                  <a:pt x="1297965" y="736600"/>
                </a:lnTo>
                <a:lnTo>
                  <a:pt x="1302130" y="741680"/>
                </a:lnTo>
                <a:lnTo>
                  <a:pt x="1302334" y="742950"/>
                </a:lnTo>
                <a:lnTo>
                  <a:pt x="1307541" y="746760"/>
                </a:lnTo>
                <a:lnTo>
                  <a:pt x="1303769" y="754380"/>
                </a:lnTo>
                <a:lnTo>
                  <a:pt x="1290065" y="759460"/>
                </a:lnTo>
                <a:lnTo>
                  <a:pt x="1289697" y="760730"/>
                </a:lnTo>
                <a:lnTo>
                  <a:pt x="1283068" y="764540"/>
                </a:lnTo>
                <a:lnTo>
                  <a:pt x="1274508" y="768350"/>
                </a:lnTo>
                <a:lnTo>
                  <a:pt x="1268387" y="768350"/>
                </a:lnTo>
                <a:lnTo>
                  <a:pt x="1268031" y="769620"/>
                </a:lnTo>
                <a:lnTo>
                  <a:pt x="1269161" y="775970"/>
                </a:lnTo>
                <a:lnTo>
                  <a:pt x="1269898" y="784860"/>
                </a:lnTo>
                <a:lnTo>
                  <a:pt x="1273733" y="795020"/>
                </a:lnTo>
                <a:lnTo>
                  <a:pt x="1276349" y="801370"/>
                </a:lnTo>
                <a:lnTo>
                  <a:pt x="1264234" y="802640"/>
                </a:lnTo>
                <a:lnTo>
                  <a:pt x="1279804" y="802640"/>
                </a:lnTo>
                <a:lnTo>
                  <a:pt x="1279905" y="801370"/>
                </a:lnTo>
                <a:lnTo>
                  <a:pt x="1276527" y="793750"/>
                </a:lnTo>
                <a:lnTo>
                  <a:pt x="1272857" y="783590"/>
                </a:lnTo>
                <a:lnTo>
                  <a:pt x="1272146" y="775970"/>
                </a:lnTo>
                <a:lnTo>
                  <a:pt x="1271333" y="770890"/>
                </a:lnTo>
                <a:lnTo>
                  <a:pt x="1278356" y="770890"/>
                </a:lnTo>
                <a:lnTo>
                  <a:pt x="1284376" y="768350"/>
                </a:lnTo>
                <a:lnTo>
                  <a:pt x="1284693" y="767080"/>
                </a:lnTo>
                <a:lnTo>
                  <a:pt x="1291297" y="763270"/>
                </a:lnTo>
                <a:lnTo>
                  <a:pt x="1305356" y="756920"/>
                </a:lnTo>
                <a:lnTo>
                  <a:pt x="1306182" y="756920"/>
                </a:lnTo>
                <a:lnTo>
                  <a:pt x="1310995" y="746760"/>
                </a:lnTo>
                <a:lnTo>
                  <a:pt x="1304493" y="740410"/>
                </a:lnTo>
                <a:lnTo>
                  <a:pt x="1300492" y="734060"/>
                </a:lnTo>
                <a:lnTo>
                  <a:pt x="1297783" y="728980"/>
                </a:lnTo>
                <a:close/>
              </a:path>
              <a:path w="1311275" h="923289">
                <a:moveTo>
                  <a:pt x="2184" y="662940"/>
                </a:moveTo>
                <a:lnTo>
                  <a:pt x="571" y="662940"/>
                </a:lnTo>
                <a:lnTo>
                  <a:pt x="0" y="664210"/>
                </a:lnTo>
                <a:lnTo>
                  <a:pt x="279" y="665480"/>
                </a:lnTo>
                <a:lnTo>
                  <a:pt x="41262" y="688340"/>
                </a:lnTo>
                <a:lnTo>
                  <a:pt x="38976" y="709930"/>
                </a:lnTo>
                <a:lnTo>
                  <a:pt x="20205" y="711200"/>
                </a:lnTo>
                <a:lnTo>
                  <a:pt x="19075" y="711200"/>
                </a:lnTo>
                <a:lnTo>
                  <a:pt x="18783" y="712470"/>
                </a:lnTo>
                <a:lnTo>
                  <a:pt x="21323" y="725170"/>
                </a:lnTo>
                <a:lnTo>
                  <a:pt x="21945" y="725170"/>
                </a:lnTo>
                <a:lnTo>
                  <a:pt x="44145" y="740410"/>
                </a:lnTo>
                <a:lnTo>
                  <a:pt x="60451" y="755650"/>
                </a:lnTo>
                <a:lnTo>
                  <a:pt x="59397" y="764540"/>
                </a:lnTo>
                <a:lnTo>
                  <a:pt x="44475" y="772160"/>
                </a:lnTo>
                <a:lnTo>
                  <a:pt x="44183" y="772160"/>
                </a:lnTo>
                <a:lnTo>
                  <a:pt x="44234" y="773430"/>
                </a:lnTo>
                <a:lnTo>
                  <a:pt x="44602" y="774700"/>
                </a:lnTo>
                <a:lnTo>
                  <a:pt x="63309" y="782320"/>
                </a:lnTo>
                <a:lnTo>
                  <a:pt x="104254" y="782320"/>
                </a:lnTo>
                <a:lnTo>
                  <a:pt x="106273" y="787400"/>
                </a:lnTo>
                <a:lnTo>
                  <a:pt x="105054" y="793750"/>
                </a:lnTo>
                <a:lnTo>
                  <a:pt x="105448" y="795020"/>
                </a:lnTo>
                <a:lnTo>
                  <a:pt x="106768" y="795020"/>
                </a:lnTo>
                <a:lnTo>
                  <a:pt x="124252" y="792480"/>
                </a:lnTo>
                <a:lnTo>
                  <a:pt x="108419" y="792480"/>
                </a:lnTo>
                <a:lnTo>
                  <a:pt x="109270" y="788670"/>
                </a:lnTo>
                <a:lnTo>
                  <a:pt x="109232" y="787400"/>
                </a:lnTo>
                <a:lnTo>
                  <a:pt x="107291" y="781050"/>
                </a:lnTo>
                <a:lnTo>
                  <a:pt x="83311" y="781050"/>
                </a:lnTo>
                <a:lnTo>
                  <a:pt x="64236" y="779780"/>
                </a:lnTo>
                <a:lnTo>
                  <a:pt x="49136" y="773430"/>
                </a:lnTo>
                <a:lnTo>
                  <a:pt x="61480" y="765810"/>
                </a:lnTo>
                <a:lnTo>
                  <a:pt x="62255" y="765810"/>
                </a:lnTo>
                <a:lnTo>
                  <a:pt x="63512" y="755650"/>
                </a:lnTo>
                <a:lnTo>
                  <a:pt x="63042" y="754380"/>
                </a:lnTo>
                <a:lnTo>
                  <a:pt x="46100" y="739140"/>
                </a:lnTo>
                <a:lnTo>
                  <a:pt x="24117" y="723900"/>
                </a:lnTo>
                <a:lnTo>
                  <a:pt x="22072" y="713740"/>
                </a:lnTo>
                <a:lnTo>
                  <a:pt x="41135" y="713740"/>
                </a:lnTo>
                <a:lnTo>
                  <a:pt x="41744" y="712470"/>
                </a:lnTo>
                <a:lnTo>
                  <a:pt x="44386" y="687070"/>
                </a:lnTo>
                <a:lnTo>
                  <a:pt x="44094" y="685800"/>
                </a:lnTo>
                <a:lnTo>
                  <a:pt x="18757" y="671830"/>
                </a:lnTo>
                <a:lnTo>
                  <a:pt x="26735" y="671830"/>
                </a:lnTo>
                <a:lnTo>
                  <a:pt x="2184" y="662940"/>
                </a:lnTo>
                <a:close/>
              </a:path>
              <a:path w="1311275" h="923289">
                <a:moveTo>
                  <a:pt x="132994" y="788670"/>
                </a:moveTo>
                <a:lnTo>
                  <a:pt x="132664" y="788670"/>
                </a:lnTo>
                <a:lnTo>
                  <a:pt x="108419" y="792480"/>
                </a:lnTo>
                <a:lnTo>
                  <a:pt x="124252" y="792480"/>
                </a:lnTo>
                <a:lnTo>
                  <a:pt x="132994" y="791210"/>
                </a:lnTo>
                <a:lnTo>
                  <a:pt x="163819" y="791210"/>
                </a:lnTo>
                <a:lnTo>
                  <a:pt x="171289" y="789940"/>
                </a:lnTo>
                <a:lnTo>
                  <a:pt x="156032" y="789940"/>
                </a:lnTo>
                <a:lnTo>
                  <a:pt x="132994" y="788670"/>
                </a:lnTo>
                <a:close/>
              </a:path>
              <a:path w="1311275" h="923289">
                <a:moveTo>
                  <a:pt x="163819" y="791210"/>
                </a:moveTo>
                <a:lnTo>
                  <a:pt x="132994" y="791210"/>
                </a:lnTo>
                <a:lnTo>
                  <a:pt x="156032" y="792480"/>
                </a:lnTo>
                <a:lnTo>
                  <a:pt x="156349" y="792480"/>
                </a:lnTo>
                <a:lnTo>
                  <a:pt x="163819" y="791210"/>
                </a:lnTo>
                <a:close/>
              </a:path>
              <a:path w="1311275" h="923289">
                <a:moveTo>
                  <a:pt x="727976" y="788670"/>
                </a:moveTo>
                <a:lnTo>
                  <a:pt x="727494" y="789940"/>
                </a:lnTo>
                <a:lnTo>
                  <a:pt x="727408" y="790364"/>
                </a:lnTo>
                <a:lnTo>
                  <a:pt x="727697" y="789940"/>
                </a:lnTo>
                <a:lnTo>
                  <a:pt x="727976" y="788670"/>
                </a:lnTo>
                <a:close/>
              </a:path>
              <a:path w="1311275" h="923289">
                <a:moveTo>
                  <a:pt x="194081" y="783590"/>
                </a:moveTo>
                <a:lnTo>
                  <a:pt x="193497" y="783590"/>
                </a:lnTo>
                <a:lnTo>
                  <a:pt x="156032" y="789940"/>
                </a:lnTo>
                <a:lnTo>
                  <a:pt x="171289" y="789940"/>
                </a:lnTo>
                <a:lnTo>
                  <a:pt x="193700" y="786130"/>
                </a:lnTo>
                <a:lnTo>
                  <a:pt x="200736" y="786130"/>
                </a:lnTo>
                <a:lnTo>
                  <a:pt x="200748" y="784860"/>
                </a:lnTo>
                <a:lnTo>
                  <a:pt x="199732" y="784860"/>
                </a:lnTo>
                <a:lnTo>
                  <a:pt x="194081" y="783590"/>
                </a:lnTo>
                <a:close/>
              </a:path>
              <a:path w="1311275" h="923289">
                <a:moveTo>
                  <a:pt x="620318" y="765810"/>
                </a:moveTo>
                <a:lnTo>
                  <a:pt x="612165" y="781050"/>
                </a:lnTo>
                <a:lnTo>
                  <a:pt x="613346" y="784860"/>
                </a:lnTo>
                <a:lnTo>
                  <a:pt x="623366" y="767080"/>
                </a:lnTo>
                <a:lnTo>
                  <a:pt x="620318" y="765810"/>
                </a:lnTo>
                <a:close/>
              </a:path>
              <a:path w="1311275" h="923289">
                <a:moveTo>
                  <a:pt x="104254" y="782320"/>
                </a:moveTo>
                <a:lnTo>
                  <a:pt x="63792" y="782320"/>
                </a:lnTo>
                <a:lnTo>
                  <a:pt x="83223" y="783590"/>
                </a:lnTo>
                <a:lnTo>
                  <a:pt x="83464" y="783590"/>
                </a:lnTo>
                <a:lnTo>
                  <a:pt x="104254" y="782320"/>
                </a:lnTo>
                <a:close/>
              </a:path>
              <a:path w="1311275" h="923289">
                <a:moveTo>
                  <a:pt x="693305" y="744220"/>
                </a:moveTo>
                <a:lnTo>
                  <a:pt x="692835" y="746760"/>
                </a:lnTo>
                <a:lnTo>
                  <a:pt x="716343" y="767080"/>
                </a:lnTo>
                <a:lnTo>
                  <a:pt x="731507" y="782320"/>
                </a:lnTo>
                <a:lnTo>
                  <a:pt x="732878" y="779780"/>
                </a:lnTo>
                <a:lnTo>
                  <a:pt x="718388" y="765810"/>
                </a:lnTo>
                <a:lnTo>
                  <a:pt x="693305" y="744220"/>
                </a:lnTo>
                <a:close/>
              </a:path>
              <a:path w="1311275" h="923289">
                <a:moveTo>
                  <a:pt x="106514" y="778510"/>
                </a:moveTo>
                <a:lnTo>
                  <a:pt x="105257" y="778510"/>
                </a:lnTo>
                <a:lnTo>
                  <a:pt x="83311" y="781050"/>
                </a:lnTo>
                <a:lnTo>
                  <a:pt x="107291" y="781050"/>
                </a:lnTo>
                <a:lnTo>
                  <a:pt x="106514" y="778510"/>
                </a:lnTo>
                <a:close/>
              </a:path>
              <a:path w="1311275" h="923289">
                <a:moveTo>
                  <a:pt x="1278356" y="770890"/>
                </a:moveTo>
                <a:lnTo>
                  <a:pt x="1271333" y="770890"/>
                </a:lnTo>
                <a:lnTo>
                  <a:pt x="1274660" y="772160"/>
                </a:lnTo>
                <a:lnTo>
                  <a:pt x="1275346" y="772160"/>
                </a:lnTo>
                <a:lnTo>
                  <a:pt x="1278356" y="770890"/>
                </a:lnTo>
                <a:close/>
              </a:path>
              <a:path w="1311275" h="923289">
                <a:moveTo>
                  <a:pt x="678560" y="734060"/>
                </a:moveTo>
                <a:lnTo>
                  <a:pt x="675347" y="734060"/>
                </a:lnTo>
                <a:lnTo>
                  <a:pt x="667461" y="735330"/>
                </a:lnTo>
                <a:lnTo>
                  <a:pt x="665391" y="735330"/>
                </a:lnTo>
                <a:lnTo>
                  <a:pt x="665238" y="739140"/>
                </a:lnTo>
                <a:lnTo>
                  <a:pt x="668223" y="737870"/>
                </a:lnTo>
                <a:lnTo>
                  <a:pt x="675398" y="736600"/>
                </a:lnTo>
                <a:lnTo>
                  <a:pt x="678315" y="736600"/>
                </a:lnTo>
                <a:lnTo>
                  <a:pt x="678560" y="734060"/>
                </a:lnTo>
                <a:close/>
              </a:path>
              <a:path w="1311275" h="923289">
                <a:moveTo>
                  <a:pt x="678315" y="736600"/>
                </a:moveTo>
                <a:lnTo>
                  <a:pt x="675398" y="736600"/>
                </a:lnTo>
                <a:lnTo>
                  <a:pt x="678192" y="737870"/>
                </a:lnTo>
                <a:lnTo>
                  <a:pt x="678315" y="736600"/>
                </a:lnTo>
                <a:close/>
              </a:path>
              <a:path w="1311275" h="923289">
                <a:moveTo>
                  <a:pt x="1277696" y="728980"/>
                </a:moveTo>
                <a:lnTo>
                  <a:pt x="1267726" y="728980"/>
                </a:lnTo>
                <a:lnTo>
                  <a:pt x="1274381" y="732790"/>
                </a:lnTo>
                <a:lnTo>
                  <a:pt x="1282014" y="734060"/>
                </a:lnTo>
                <a:lnTo>
                  <a:pt x="1289253" y="732790"/>
                </a:lnTo>
                <a:lnTo>
                  <a:pt x="1289913" y="731520"/>
                </a:lnTo>
                <a:lnTo>
                  <a:pt x="1292199" y="730250"/>
                </a:lnTo>
                <a:lnTo>
                  <a:pt x="1282992" y="730250"/>
                </a:lnTo>
                <a:lnTo>
                  <a:pt x="1277696" y="728980"/>
                </a:lnTo>
                <a:close/>
              </a:path>
              <a:path w="1311275" h="923289">
                <a:moveTo>
                  <a:pt x="1268450" y="726440"/>
                </a:moveTo>
                <a:lnTo>
                  <a:pt x="1253528" y="726440"/>
                </a:lnTo>
                <a:lnTo>
                  <a:pt x="1253007" y="727710"/>
                </a:lnTo>
                <a:lnTo>
                  <a:pt x="1247520" y="730250"/>
                </a:lnTo>
                <a:lnTo>
                  <a:pt x="1243710" y="730250"/>
                </a:lnTo>
                <a:lnTo>
                  <a:pt x="1246352" y="732790"/>
                </a:lnTo>
                <a:lnTo>
                  <a:pt x="1248041" y="732790"/>
                </a:lnTo>
                <a:lnTo>
                  <a:pt x="1254175" y="730250"/>
                </a:lnTo>
                <a:lnTo>
                  <a:pt x="1259801" y="728980"/>
                </a:lnTo>
                <a:lnTo>
                  <a:pt x="1277696" y="728980"/>
                </a:lnTo>
                <a:lnTo>
                  <a:pt x="1268450" y="726440"/>
                </a:lnTo>
                <a:close/>
              </a:path>
              <a:path w="1311275" h="923289">
                <a:moveTo>
                  <a:pt x="1209192" y="664210"/>
                </a:moveTo>
                <a:lnTo>
                  <a:pt x="1207985" y="665480"/>
                </a:lnTo>
                <a:lnTo>
                  <a:pt x="1200581" y="676910"/>
                </a:lnTo>
                <a:lnTo>
                  <a:pt x="1189062" y="687070"/>
                </a:lnTo>
                <a:lnTo>
                  <a:pt x="1188631" y="688340"/>
                </a:lnTo>
                <a:lnTo>
                  <a:pt x="1189774" y="689610"/>
                </a:lnTo>
                <a:lnTo>
                  <a:pt x="1202334" y="692150"/>
                </a:lnTo>
                <a:lnTo>
                  <a:pt x="1209243" y="695960"/>
                </a:lnTo>
                <a:lnTo>
                  <a:pt x="1209624" y="697230"/>
                </a:lnTo>
                <a:lnTo>
                  <a:pt x="1221524" y="699770"/>
                </a:lnTo>
                <a:lnTo>
                  <a:pt x="1233081" y="704850"/>
                </a:lnTo>
                <a:lnTo>
                  <a:pt x="1233551" y="704850"/>
                </a:lnTo>
                <a:lnTo>
                  <a:pt x="1241132" y="706120"/>
                </a:lnTo>
                <a:lnTo>
                  <a:pt x="1248194" y="709930"/>
                </a:lnTo>
                <a:lnTo>
                  <a:pt x="1252029" y="713740"/>
                </a:lnTo>
                <a:lnTo>
                  <a:pt x="1243190" y="723900"/>
                </a:lnTo>
                <a:lnTo>
                  <a:pt x="1242834" y="725170"/>
                </a:lnTo>
                <a:lnTo>
                  <a:pt x="1243215" y="730250"/>
                </a:lnTo>
                <a:lnTo>
                  <a:pt x="1247520" y="730250"/>
                </a:lnTo>
                <a:lnTo>
                  <a:pt x="1246136" y="728980"/>
                </a:lnTo>
                <a:lnTo>
                  <a:pt x="1245857" y="725170"/>
                </a:lnTo>
                <a:lnTo>
                  <a:pt x="1255737" y="713740"/>
                </a:lnTo>
                <a:lnTo>
                  <a:pt x="1255687" y="712470"/>
                </a:lnTo>
                <a:lnTo>
                  <a:pt x="1250124" y="707390"/>
                </a:lnTo>
                <a:lnTo>
                  <a:pt x="1249832" y="707390"/>
                </a:lnTo>
                <a:lnTo>
                  <a:pt x="1242314" y="703580"/>
                </a:lnTo>
                <a:lnTo>
                  <a:pt x="1241717" y="702310"/>
                </a:lnTo>
                <a:lnTo>
                  <a:pt x="1234097" y="702310"/>
                </a:lnTo>
                <a:lnTo>
                  <a:pt x="1222641" y="697230"/>
                </a:lnTo>
                <a:lnTo>
                  <a:pt x="1222387" y="697230"/>
                </a:lnTo>
                <a:lnTo>
                  <a:pt x="1210576" y="693420"/>
                </a:lnTo>
                <a:lnTo>
                  <a:pt x="1203629" y="689610"/>
                </a:lnTo>
                <a:lnTo>
                  <a:pt x="1203172" y="689610"/>
                </a:lnTo>
                <a:lnTo>
                  <a:pt x="1193241" y="687070"/>
                </a:lnTo>
                <a:lnTo>
                  <a:pt x="1202740" y="679450"/>
                </a:lnTo>
                <a:lnTo>
                  <a:pt x="1202994" y="678180"/>
                </a:lnTo>
                <a:lnTo>
                  <a:pt x="1209344" y="668020"/>
                </a:lnTo>
                <a:lnTo>
                  <a:pt x="1212319" y="668020"/>
                </a:lnTo>
                <a:lnTo>
                  <a:pt x="1210449" y="665480"/>
                </a:lnTo>
                <a:lnTo>
                  <a:pt x="1209192" y="664210"/>
                </a:lnTo>
                <a:close/>
              </a:path>
              <a:path w="1311275" h="923289">
                <a:moveTo>
                  <a:pt x="1295463" y="725170"/>
                </a:moveTo>
                <a:lnTo>
                  <a:pt x="1294231" y="725170"/>
                </a:lnTo>
                <a:lnTo>
                  <a:pt x="1288503" y="728980"/>
                </a:lnTo>
                <a:lnTo>
                  <a:pt x="1282992" y="730250"/>
                </a:lnTo>
                <a:lnTo>
                  <a:pt x="1292199" y="730250"/>
                </a:lnTo>
                <a:lnTo>
                  <a:pt x="1294485" y="728980"/>
                </a:lnTo>
                <a:lnTo>
                  <a:pt x="1297783" y="728980"/>
                </a:lnTo>
                <a:lnTo>
                  <a:pt x="1296428" y="726440"/>
                </a:lnTo>
                <a:lnTo>
                  <a:pt x="1295463" y="725170"/>
                </a:lnTo>
                <a:close/>
              </a:path>
              <a:path w="1311275" h="923289">
                <a:moveTo>
                  <a:pt x="26735" y="671830"/>
                </a:moveTo>
                <a:lnTo>
                  <a:pt x="18757" y="671830"/>
                </a:lnTo>
                <a:lnTo>
                  <a:pt x="63855" y="688340"/>
                </a:lnTo>
                <a:lnTo>
                  <a:pt x="74879" y="704850"/>
                </a:lnTo>
                <a:lnTo>
                  <a:pt x="77406" y="704850"/>
                </a:lnTo>
                <a:lnTo>
                  <a:pt x="79556" y="701040"/>
                </a:lnTo>
                <a:lnTo>
                  <a:pt x="75984" y="701040"/>
                </a:lnTo>
                <a:lnTo>
                  <a:pt x="66039" y="685800"/>
                </a:lnTo>
                <a:lnTo>
                  <a:pt x="65316" y="685800"/>
                </a:lnTo>
                <a:lnTo>
                  <a:pt x="26735" y="671830"/>
                </a:lnTo>
                <a:close/>
              </a:path>
              <a:path w="1311275" h="923289">
                <a:moveTo>
                  <a:pt x="80149" y="530860"/>
                </a:moveTo>
                <a:lnTo>
                  <a:pt x="78536" y="530860"/>
                </a:lnTo>
                <a:lnTo>
                  <a:pt x="70751" y="534670"/>
                </a:lnTo>
                <a:lnTo>
                  <a:pt x="79044" y="534670"/>
                </a:lnTo>
                <a:lnTo>
                  <a:pt x="94119" y="546100"/>
                </a:lnTo>
                <a:lnTo>
                  <a:pt x="49314" y="570230"/>
                </a:lnTo>
                <a:lnTo>
                  <a:pt x="49009" y="571500"/>
                </a:lnTo>
                <a:lnTo>
                  <a:pt x="49237" y="572770"/>
                </a:lnTo>
                <a:lnTo>
                  <a:pt x="49745" y="572770"/>
                </a:lnTo>
                <a:lnTo>
                  <a:pt x="59054" y="574040"/>
                </a:lnTo>
                <a:lnTo>
                  <a:pt x="80746" y="581660"/>
                </a:lnTo>
                <a:lnTo>
                  <a:pt x="103771" y="595630"/>
                </a:lnTo>
                <a:lnTo>
                  <a:pt x="104025" y="595630"/>
                </a:lnTo>
                <a:lnTo>
                  <a:pt x="117157" y="600710"/>
                </a:lnTo>
                <a:lnTo>
                  <a:pt x="103047" y="617220"/>
                </a:lnTo>
                <a:lnTo>
                  <a:pt x="89103" y="622300"/>
                </a:lnTo>
                <a:lnTo>
                  <a:pt x="57226" y="626110"/>
                </a:lnTo>
                <a:lnTo>
                  <a:pt x="56603" y="626110"/>
                </a:lnTo>
                <a:lnTo>
                  <a:pt x="57276" y="645160"/>
                </a:lnTo>
                <a:lnTo>
                  <a:pt x="57594" y="645160"/>
                </a:lnTo>
                <a:lnTo>
                  <a:pt x="67322" y="657860"/>
                </a:lnTo>
                <a:lnTo>
                  <a:pt x="51561" y="670560"/>
                </a:lnTo>
                <a:lnTo>
                  <a:pt x="51003" y="671830"/>
                </a:lnTo>
                <a:lnTo>
                  <a:pt x="51892" y="673100"/>
                </a:lnTo>
                <a:lnTo>
                  <a:pt x="84035" y="687070"/>
                </a:lnTo>
                <a:lnTo>
                  <a:pt x="75984" y="701040"/>
                </a:lnTo>
                <a:lnTo>
                  <a:pt x="79556" y="701040"/>
                </a:lnTo>
                <a:lnTo>
                  <a:pt x="87439" y="687070"/>
                </a:lnTo>
                <a:lnTo>
                  <a:pt x="87553" y="685800"/>
                </a:lnTo>
                <a:lnTo>
                  <a:pt x="86740" y="684530"/>
                </a:lnTo>
                <a:lnTo>
                  <a:pt x="55371" y="670560"/>
                </a:lnTo>
                <a:lnTo>
                  <a:pt x="70357" y="659130"/>
                </a:lnTo>
                <a:lnTo>
                  <a:pt x="70904" y="657860"/>
                </a:lnTo>
                <a:lnTo>
                  <a:pt x="70599" y="656590"/>
                </a:lnTo>
                <a:lnTo>
                  <a:pt x="60236" y="643890"/>
                </a:lnTo>
                <a:lnTo>
                  <a:pt x="59677" y="628650"/>
                </a:lnTo>
                <a:lnTo>
                  <a:pt x="78295" y="627380"/>
                </a:lnTo>
                <a:lnTo>
                  <a:pt x="78536" y="627380"/>
                </a:lnTo>
                <a:lnTo>
                  <a:pt x="89928" y="624840"/>
                </a:lnTo>
                <a:lnTo>
                  <a:pt x="104355" y="619760"/>
                </a:lnTo>
                <a:lnTo>
                  <a:pt x="105067" y="619760"/>
                </a:lnTo>
                <a:lnTo>
                  <a:pt x="120789" y="600710"/>
                </a:lnTo>
                <a:lnTo>
                  <a:pt x="121081" y="599440"/>
                </a:lnTo>
                <a:lnTo>
                  <a:pt x="120180" y="598170"/>
                </a:lnTo>
                <a:lnTo>
                  <a:pt x="105206" y="593090"/>
                </a:lnTo>
                <a:lnTo>
                  <a:pt x="82130" y="579120"/>
                </a:lnTo>
                <a:lnTo>
                  <a:pt x="81813" y="579120"/>
                </a:lnTo>
                <a:lnTo>
                  <a:pt x="59601" y="571500"/>
                </a:lnTo>
                <a:lnTo>
                  <a:pt x="55244" y="571500"/>
                </a:lnTo>
                <a:lnTo>
                  <a:pt x="97548" y="547370"/>
                </a:lnTo>
                <a:lnTo>
                  <a:pt x="98310" y="546100"/>
                </a:lnTo>
                <a:lnTo>
                  <a:pt x="97739" y="544830"/>
                </a:lnTo>
                <a:lnTo>
                  <a:pt x="80149" y="530860"/>
                </a:lnTo>
                <a:close/>
              </a:path>
              <a:path w="1311275" h="923289">
                <a:moveTo>
                  <a:pt x="1212319" y="668020"/>
                </a:moveTo>
                <a:lnTo>
                  <a:pt x="1209344" y="668020"/>
                </a:lnTo>
                <a:lnTo>
                  <a:pt x="1218209" y="680720"/>
                </a:lnTo>
                <a:lnTo>
                  <a:pt x="1220190" y="680720"/>
                </a:lnTo>
                <a:lnTo>
                  <a:pt x="1224483" y="678180"/>
                </a:lnTo>
                <a:lnTo>
                  <a:pt x="1219796" y="678180"/>
                </a:lnTo>
                <a:lnTo>
                  <a:pt x="1212319" y="668020"/>
                </a:lnTo>
                <a:close/>
              </a:path>
              <a:path w="1311275" h="923289">
                <a:moveTo>
                  <a:pt x="1275041" y="601980"/>
                </a:moveTo>
                <a:lnTo>
                  <a:pt x="1263078" y="601980"/>
                </a:lnTo>
                <a:lnTo>
                  <a:pt x="1267942" y="603250"/>
                </a:lnTo>
                <a:lnTo>
                  <a:pt x="1273124" y="604520"/>
                </a:lnTo>
                <a:lnTo>
                  <a:pt x="1280274" y="613410"/>
                </a:lnTo>
                <a:lnTo>
                  <a:pt x="1278737" y="614680"/>
                </a:lnTo>
                <a:lnTo>
                  <a:pt x="1275613" y="621030"/>
                </a:lnTo>
                <a:lnTo>
                  <a:pt x="1275448" y="621030"/>
                </a:lnTo>
                <a:lnTo>
                  <a:pt x="1274330" y="629920"/>
                </a:lnTo>
                <a:lnTo>
                  <a:pt x="1275778" y="636270"/>
                </a:lnTo>
                <a:lnTo>
                  <a:pt x="1274229" y="642620"/>
                </a:lnTo>
                <a:lnTo>
                  <a:pt x="1258582" y="642620"/>
                </a:lnTo>
                <a:lnTo>
                  <a:pt x="1253515" y="645160"/>
                </a:lnTo>
                <a:lnTo>
                  <a:pt x="1253185" y="646430"/>
                </a:lnTo>
                <a:lnTo>
                  <a:pt x="1254683" y="659130"/>
                </a:lnTo>
                <a:lnTo>
                  <a:pt x="1247609" y="668020"/>
                </a:lnTo>
                <a:lnTo>
                  <a:pt x="1236179" y="669290"/>
                </a:lnTo>
                <a:lnTo>
                  <a:pt x="1235633" y="669290"/>
                </a:lnTo>
                <a:lnTo>
                  <a:pt x="1227366" y="673100"/>
                </a:lnTo>
                <a:lnTo>
                  <a:pt x="1219796" y="678180"/>
                </a:lnTo>
                <a:lnTo>
                  <a:pt x="1224483" y="678180"/>
                </a:lnTo>
                <a:lnTo>
                  <a:pt x="1228775" y="675640"/>
                </a:lnTo>
                <a:lnTo>
                  <a:pt x="1236726" y="671830"/>
                </a:lnTo>
                <a:lnTo>
                  <a:pt x="1248473" y="670560"/>
                </a:lnTo>
                <a:lnTo>
                  <a:pt x="1249426" y="670560"/>
                </a:lnTo>
                <a:lnTo>
                  <a:pt x="1257350" y="661670"/>
                </a:lnTo>
                <a:lnTo>
                  <a:pt x="1257719" y="660400"/>
                </a:lnTo>
                <a:lnTo>
                  <a:pt x="1256347" y="647700"/>
                </a:lnTo>
                <a:lnTo>
                  <a:pt x="1259598" y="646430"/>
                </a:lnTo>
                <a:lnTo>
                  <a:pt x="1276108" y="646430"/>
                </a:lnTo>
                <a:lnTo>
                  <a:pt x="1276730" y="645160"/>
                </a:lnTo>
                <a:lnTo>
                  <a:pt x="1278762" y="636270"/>
                </a:lnTo>
                <a:lnTo>
                  <a:pt x="1277327" y="629920"/>
                </a:lnTo>
                <a:lnTo>
                  <a:pt x="1278369" y="622300"/>
                </a:lnTo>
                <a:lnTo>
                  <a:pt x="1281201" y="617220"/>
                </a:lnTo>
                <a:lnTo>
                  <a:pt x="1283817" y="613410"/>
                </a:lnTo>
                <a:lnTo>
                  <a:pt x="1283792" y="612140"/>
                </a:lnTo>
                <a:lnTo>
                  <a:pt x="1275041" y="601980"/>
                </a:lnTo>
                <a:close/>
              </a:path>
              <a:path w="1311275" h="923289">
                <a:moveTo>
                  <a:pt x="1281578" y="543560"/>
                </a:moveTo>
                <a:lnTo>
                  <a:pt x="1278610" y="543560"/>
                </a:lnTo>
                <a:lnTo>
                  <a:pt x="1278839" y="548640"/>
                </a:lnTo>
                <a:lnTo>
                  <a:pt x="1280706" y="556260"/>
                </a:lnTo>
                <a:lnTo>
                  <a:pt x="1280595" y="566420"/>
                </a:lnTo>
                <a:lnTo>
                  <a:pt x="1279931" y="574040"/>
                </a:lnTo>
                <a:lnTo>
                  <a:pt x="1280274" y="580390"/>
                </a:lnTo>
                <a:lnTo>
                  <a:pt x="1276299" y="581660"/>
                </a:lnTo>
                <a:lnTo>
                  <a:pt x="1275778" y="582930"/>
                </a:lnTo>
                <a:lnTo>
                  <a:pt x="1266101" y="593090"/>
                </a:lnTo>
                <a:lnTo>
                  <a:pt x="1265847" y="593090"/>
                </a:lnTo>
                <a:lnTo>
                  <a:pt x="1262113" y="600710"/>
                </a:lnTo>
                <a:lnTo>
                  <a:pt x="1262062" y="601980"/>
                </a:lnTo>
                <a:lnTo>
                  <a:pt x="1274216" y="601980"/>
                </a:lnTo>
                <a:lnTo>
                  <a:pt x="1268615" y="600710"/>
                </a:lnTo>
                <a:lnTo>
                  <a:pt x="1265681" y="599440"/>
                </a:lnTo>
                <a:lnTo>
                  <a:pt x="1268374" y="595630"/>
                </a:lnTo>
                <a:lnTo>
                  <a:pt x="1273124" y="590550"/>
                </a:lnTo>
                <a:lnTo>
                  <a:pt x="1277848" y="584200"/>
                </a:lnTo>
                <a:lnTo>
                  <a:pt x="1283017" y="582930"/>
                </a:lnTo>
                <a:lnTo>
                  <a:pt x="1283360" y="581660"/>
                </a:lnTo>
                <a:lnTo>
                  <a:pt x="1282928" y="574040"/>
                </a:lnTo>
                <a:lnTo>
                  <a:pt x="1283500" y="567690"/>
                </a:lnTo>
                <a:lnTo>
                  <a:pt x="1283792" y="562610"/>
                </a:lnTo>
                <a:lnTo>
                  <a:pt x="1283712" y="558800"/>
                </a:lnTo>
                <a:lnTo>
                  <a:pt x="1283482" y="554990"/>
                </a:lnTo>
                <a:lnTo>
                  <a:pt x="1281810" y="548640"/>
                </a:lnTo>
                <a:lnTo>
                  <a:pt x="1281578" y="543560"/>
                </a:lnTo>
                <a:close/>
              </a:path>
              <a:path w="1311275" h="923289">
                <a:moveTo>
                  <a:pt x="1219590" y="561340"/>
                </a:moveTo>
                <a:lnTo>
                  <a:pt x="1215834" y="561340"/>
                </a:lnTo>
                <a:lnTo>
                  <a:pt x="1212545" y="566420"/>
                </a:lnTo>
                <a:lnTo>
                  <a:pt x="1209818" y="572770"/>
                </a:lnTo>
                <a:lnTo>
                  <a:pt x="1207893" y="579120"/>
                </a:lnTo>
                <a:lnTo>
                  <a:pt x="1206726" y="585470"/>
                </a:lnTo>
                <a:lnTo>
                  <a:pt x="1206271" y="591820"/>
                </a:lnTo>
                <a:lnTo>
                  <a:pt x="1206804" y="593090"/>
                </a:lnTo>
                <a:lnTo>
                  <a:pt x="1208201" y="594360"/>
                </a:lnTo>
                <a:lnTo>
                  <a:pt x="1217345" y="590550"/>
                </a:lnTo>
                <a:lnTo>
                  <a:pt x="1209471" y="590550"/>
                </a:lnTo>
                <a:lnTo>
                  <a:pt x="1210348" y="581660"/>
                </a:lnTo>
                <a:lnTo>
                  <a:pt x="1212545" y="574040"/>
                </a:lnTo>
                <a:lnTo>
                  <a:pt x="1215072" y="567690"/>
                </a:lnTo>
                <a:lnTo>
                  <a:pt x="1219590" y="561340"/>
                </a:lnTo>
                <a:close/>
              </a:path>
              <a:path w="1311275" h="923289">
                <a:moveTo>
                  <a:pt x="1280477" y="538480"/>
                </a:moveTo>
                <a:lnTo>
                  <a:pt x="1278877" y="539750"/>
                </a:lnTo>
                <a:lnTo>
                  <a:pt x="1271346" y="547370"/>
                </a:lnTo>
                <a:lnTo>
                  <a:pt x="1271117" y="547370"/>
                </a:lnTo>
                <a:lnTo>
                  <a:pt x="1266850" y="554990"/>
                </a:lnTo>
                <a:lnTo>
                  <a:pt x="1260525" y="557530"/>
                </a:lnTo>
                <a:lnTo>
                  <a:pt x="1260233" y="557530"/>
                </a:lnTo>
                <a:lnTo>
                  <a:pt x="1254213" y="562610"/>
                </a:lnTo>
                <a:lnTo>
                  <a:pt x="1253985" y="562610"/>
                </a:lnTo>
                <a:lnTo>
                  <a:pt x="1249095" y="567690"/>
                </a:lnTo>
                <a:lnTo>
                  <a:pt x="1243495" y="574040"/>
                </a:lnTo>
                <a:lnTo>
                  <a:pt x="1243304" y="574040"/>
                </a:lnTo>
                <a:lnTo>
                  <a:pt x="1236573" y="585470"/>
                </a:lnTo>
                <a:lnTo>
                  <a:pt x="1234820" y="588010"/>
                </a:lnTo>
                <a:lnTo>
                  <a:pt x="1216672" y="588010"/>
                </a:lnTo>
                <a:lnTo>
                  <a:pt x="1209471" y="590550"/>
                </a:lnTo>
                <a:lnTo>
                  <a:pt x="1236776" y="590550"/>
                </a:lnTo>
                <a:lnTo>
                  <a:pt x="1239024" y="588010"/>
                </a:lnTo>
                <a:lnTo>
                  <a:pt x="1245806" y="576580"/>
                </a:lnTo>
                <a:lnTo>
                  <a:pt x="1251318" y="570230"/>
                </a:lnTo>
                <a:lnTo>
                  <a:pt x="1256144" y="565150"/>
                </a:lnTo>
                <a:lnTo>
                  <a:pt x="1261910" y="560070"/>
                </a:lnTo>
                <a:lnTo>
                  <a:pt x="1268514" y="557530"/>
                </a:lnTo>
                <a:lnTo>
                  <a:pt x="1269199" y="556260"/>
                </a:lnTo>
                <a:lnTo>
                  <a:pt x="1273619" y="548640"/>
                </a:lnTo>
                <a:lnTo>
                  <a:pt x="1278610" y="543560"/>
                </a:lnTo>
                <a:lnTo>
                  <a:pt x="1281578" y="543560"/>
                </a:lnTo>
                <a:lnTo>
                  <a:pt x="1281404" y="539750"/>
                </a:lnTo>
                <a:lnTo>
                  <a:pt x="1281036" y="539750"/>
                </a:lnTo>
                <a:lnTo>
                  <a:pt x="1280477" y="538480"/>
                </a:lnTo>
                <a:close/>
              </a:path>
              <a:path w="1311275" h="923289">
                <a:moveTo>
                  <a:pt x="1185786" y="514350"/>
                </a:moveTo>
                <a:lnTo>
                  <a:pt x="1174178" y="514350"/>
                </a:lnTo>
                <a:lnTo>
                  <a:pt x="1174038" y="516890"/>
                </a:lnTo>
                <a:lnTo>
                  <a:pt x="1180274" y="529590"/>
                </a:lnTo>
                <a:lnTo>
                  <a:pt x="1173530" y="534670"/>
                </a:lnTo>
                <a:lnTo>
                  <a:pt x="1172692" y="534670"/>
                </a:lnTo>
                <a:lnTo>
                  <a:pt x="1172946" y="535940"/>
                </a:lnTo>
                <a:lnTo>
                  <a:pt x="1173454" y="537210"/>
                </a:lnTo>
                <a:lnTo>
                  <a:pt x="1188465" y="538480"/>
                </a:lnTo>
                <a:lnTo>
                  <a:pt x="1192783" y="541020"/>
                </a:lnTo>
                <a:lnTo>
                  <a:pt x="1189050" y="552450"/>
                </a:lnTo>
                <a:lnTo>
                  <a:pt x="1185329" y="561340"/>
                </a:lnTo>
                <a:lnTo>
                  <a:pt x="1185519" y="562610"/>
                </a:lnTo>
                <a:lnTo>
                  <a:pt x="1189596" y="567690"/>
                </a:lnTo>
                <a:lnTo>
                  <a:pt x="1190815" y="567690"/>
                </a:lnTo>
                <a:lnTo>
                  <a:pt x="1193825" y="566420"/>
                </a:lnTo>
                <a:lnTo>
                  <a:pt x="1199641" y="565150"/>
                </a:lnTo>
                <a:lnTo>
                  <a:pt x="1211046" y="563880"/>
                </a:lnTo>
                <a:lnTo>
                  <a:pt x="1190917" y="563880"/>
                </a:lnTo>
                <a:lnTo>
                  <a:pt x="1188427" y="561340"/>
                </a:lnTo>
                <a:lnTo>
                  <a:pt x="1191882" y="553720"/>
                </a:lnTo>
                <a:lnTo>
                  <a:pt x="1196200" y="541020"/>
                </a:lnTo>
                <a:lnTo>
                  <a:pt x="1195933" y="539750"/>
                </a:lnTo>
                <a:lnTo>
                  <a:pt x="1189748" y="535940"/>
                </a:lnTo>
                <a:lnTo>
                  <a:pt x="1189151" y="535940"/>
                </a:lnTo>
                <a:lnTo>
                  <a:pt x="1178864" y="534670"/>
                </a:lnTo>
                <a:lnTo>
                  <a:pt x="1182928" y="532130"/>
                </a:lnTo>
                <a:lnTo>
                  <a:pt x="1183601" y="532130"/>
                </a:lnTo>
                <a:lnTo>
                  <a:pt x="1183868" y="530860"/>
                </a:lnTo>
                <a:lnTo>
                  <a:pt x="1177759" y="516890"/>
                </a:lnTo>
                <a:lnTo>
                  <a:pt x="1191442" y="516890"/>
                </a:lnTo>
                <a:lnTo>
                  <a:pt x="1185786" y="514350"/>
                </a:lnTo>
                <a:close/>
              </a:path>
              <a:path w="1311275" h="923289">
                <a:moveTo>
                  <a:pt x="1221333" y="556260"/>
                </a:moveTo>
                <a:lnTo>
                  <a:pt x="1219771" y="556260"/>
                </a:lnTo>
                <a:lnTo>
                  <a:pt x="1210297" y="560070"/>
                </a:lnTo>
                <a:lnTo>
                  <a:pt x="1199222" y="562610"/>
                </a:lnTo>
                <a:lnTo>
                  <a:pt x="1193266" y="563880"/>
                </a:lnTo>
                <a:lnTo>
                  <a:pt x="1211351" y="563880"/>
                </a:lnTo>
                <a:lnTo>
                  <a:pt x="1215834" y="561340"/>
                </a:lnTo>
                <a:lnTo>
                  <a:pt x="1219590" y="561340"/>
                </a:lnTo>
                <a:lnTo>
                  <a:pt x="1221397" y="558800"/>
                </a:lnTo>
                <a:lnTo>
                  <a:pt x="1221333" y="556260"/>
                </a:lnTo>
                <a:close/>
              </a:path>
              <a:path w="1311275" h="923289">
                <a:moveTo>
                  <a:pt x="114198" y="431800"/>
                </a:moveTo>
                <a:lnTo>
                  <a:pt x="113322" y="431800"/>
                </a:lnTo>
                <a:lnTo>
                  <a:pt x="90106" y="444500"/>
                </a:lnTo>
                <a:lnTo>
                  <a:pt x="89382" y="444500"/>
                </a:lnTo>
                <a:lnTo>
                  <a:pt x="81191" y="467360"/>
                </a:lnTo>
                <a:lnTo>
                  <a:pt x="63334" y="478790"/>
                </a:lnTo>
                <a:lnTo>
                  <a:pt x="62737" y="480060"/>
                </a:lnTo>
                <a:lnTo>
                  <a:pt x="58356" y="496570"/>
                </a:lnTo>
                <a:lnTo>
                  <a:pt x="58800" y="497840"/>
                </a:lnTo>
                <a:lnTo>
                  <a:pt x="71310" y="509270"/>
                </a:lnTo>
                <a:lnTo>
                  <a:pt x="64388" y="520700"/>
                </a:lnTo>
                <a:lnTo>
                  <a:pt x="57607" y="523240"/>
                </a:lnTo>
                <a:lnTo>
                  <a:pt x="44729" y="523240"/>
                </a:lnTo>
                <a:lnTo>
                  <a:pt x="43522" y="524510"/>
                </a:lnTo>
                <a:lnTo>
                  <a:pt x="43306" y="525780"/>
                </a:lnTo>
                <a:lnTo>
                  <a:pt x="48323" y="541020"/>
                </a:lnTo>
                <a:lnTo>
                  <a:pt x="49212" y="542290"/>
                </a:lnTo>
                <a:lnTo>
                  <a:pt x="50495" y="542290"/>
                </a:lnTo>
                <a:lnTo>
                  <a:pt x="56314" y="538480"/>
                </a:lnTo>
                <a:lnTo>
                  <a:pt x="50609" y="538480"/>
                </a:lnTo>
                <a:lnTo>
                  <a:pt x="46774" y="525780"/>
                </a:lnTo>
                <a:lnTo>
                  <a:pt x="58496" y="525780"/>
                </a:lnTo>
                <a:lnTo>
                  <a:pt x="66014" y="523240"/>
                </a:lnTo>
                <a:lnTo>
                  <a:pt x="66725" y="521970"/>
                </a:lnTo>
                <a:lnTo>
                  <a:pt x="74866" y="508000"/>
                </a:lnTo>
                <a:lnTo>
                  <a:pt x="74739" y="508000"/>
                </a:lnTo>
                <a:lnTo>
                  <a:pt x="74206" y="506730"/>
                </a:lnTo>
                <a:lnTo>
                  <a:pt x="61467" y="495300"/>
                </a:lnTo>
                <a:lnTo>
                  <a:pt x="65481" y="481330"/>
                </a:lnTo>
                <a:lnTo>
                  <a:pt x="83273" y="468630"/>
                </a:lnTo>
                <a:lnTo>
                  <a:pt x="83832" y="468630"/>
                </a:lnTo>
                <a:lnTo>
                  <a:pt x="91986" y="447040"/>
                </a:lnTo>
                <a:lnTo>
                  <a:pt x="114287" y="434340"/>
                </a:lnTo>
                <a:lnTo>
                  <a:pt x="131127" y="434340"/>
                </a:lnTo>
                <a:lnTo>
                  <a:pt x="114198" y="431800"/>
                </a:lnTo>
                <a:close/>
              </a:path>
              <a:path w="1311275" h="923289">
                <a:moveTo>
                  <a:pt x="79044" y="534670"/>
                </a:moveTo>
                <a:lnTo>
                  <a:pt x="57162" y="534670"/>
                </a:lnTo>
                <a:lnTo>
                  <a:pt x="50609" y="538480"/>
                </a:lnTo>
                <a:lnTo>
                  <a:pt x="56314" y="538480"/>
                </a:lnTo>
                <a:lnTo>
                  <a:pt x="58254" y="537210"/>
                </a:lnTo>
                <a:lnTo>
                  <a:pt x="74167" y="537210"/>
                </a:lnTo>
                <a:lnTo>
                  <a:pt x="79044" y="534670"/>
                </a:lnTo>
                <a:close/>
              </a:path>
              <a:path w="1311275" h="923289">
                <a:moveTo>
                  <a:pt x="74167" y="537210"/>
                </a:moveTo>
                <a:lnTo>
                  <a:pt x="58254" y="537210"/>
                </a:lnTo>
                <a:lnTo>
                  <a:pt x="70942" y="538480"/>
                </a:lnTo>
                <a:lnTo>
                  <a:pt x="71729" y="538480"/>
                </a:lnTo>
                <a:lnTo>
                  <a:pt x="74167" y="537210"/>
                </a:lnTo>
                <a:close/>
              </a:path>
              <a:path w="1311275" h="923289">
                <a:moveTo>
                  <a:pt x="1191442" y="516890"/>
                </a:moveTo>
                <a:lnTo>
                  <a:pt x="1184821" y="516890"/>
                </a:lnTo>
                <a:lnTo>
                  <a:pt x="1193571" y="521970"/>
                </a:lnTo>
                <a:lnTo>
                  <a:pt x="1194727" y="521970"/>
                </a:lnTo>
                <a:lnTo>
                  <a:pt x="1203042" y="518160"/>
                </a:lnTo>
                <a:lnTo>
                  <a:pt x="1194269" y="518160"/>
                </a:lnTo>
                <a:lnTo>
                  <a:pt x="1191442" y="516890"/>
                </a:lnTo>
                <a:close/>
              </a:path>
              <a:path w="1311275" h="923289">
                <a:moveTo>
                  <a:pt x="1220922" y="516890"/>
                </a:moveTo>
                <a:lnTo>
                  <a:pt x="1215605" y="516890"/>
                </a:lnTo>
                <a:lnTo>
                  <a:pt x="1218450" y="521970"/>
                </a:lnTo>
                <a:lnTo>
                  <a:pt x="1220482" y="521970"/>
                </a:lnTo>
                <a:lnTo>
                  <a:pt x="1220901" y="520700"/>
                </a:lnTo>
                <a:lnTo>
                  <a:pt x="1220922" y="516890"/>
                </a:lnTo>
                <a:close/>
              </a:path>
              <a:path w="1311275" h="923289">
                <a:moveTo>
                  <a:pt x="1217625" y="514350"/>
                </a:moveTo>
                <a:lnTo>
                  <a:pt x="1205001" y="514350"/>
                </a:lnTo>
                <a:lnTo>
                  <a:pt x="1194269" y="518160"/>
                </a:lnTo>
                <a:lnTo>
                  <a:pt x="1203042" y="518160"/>
                </a:lnTo>
                <a:lnTo>
                  <a:pt x="1205814" y="516890"/>
                </a:lnTo>
                <a:lnTo>
                  <a:pt x="1220922" y="516890"/>
                </a:lnTo>
                <a:lnTo>
                  <a:pt x="1220930" y="515620"/>
                </a:lnTo>
                <a:lnTo>
                  <a:pt x="1217942" y="515620"/>
                </a:lnTo>
                <a:lnTo>
                  <a:pt x="1217625" y="514350"/>
                </a:lnTo>
                <a:close/>
              </a:path>
              <a:path w="1311275" h="923289">
                <a:moveTo>
                  <a:pt x="1232420" y="463550"/>
                </a:moveTo>
                <a:lnTo>
                  <a:pt x="1226832" y="463550"/>
                </a:lnTo>
                <a:lnTo>
                  <a:pt x="1233665" y="467360"/>
                </a:lnTo>
                <a:lnTo>
                  <a:pt x="1225651" y="474980"/>
                </a:lnTo>
                <a:lnTo>
                  <a:pt x="1225130" y="476250"/>
                </a:lnTo>
                <a:lnTo>
                  <a:pt x="1225613" y="491490"/>
                </a:lnTo>
                <a:lnTo>
                  <a:pt x="1221701" y="499110"/>
                </a:lnTo>
                <a:lnTo>
                  <a:pt x="1218095" y="508000"/>
                </a:lnTo>
                <a:lnTo>
                  <a:pt x="1217942" y="515620"/>
                </a:lnTo>
                <a:lnTo>
                  <a:pt x="1220930" y="515620"/>
                </a:lnTo>
                <a:lnTo>
                  <a:pt x="1220965" y="509270"/>
                </a:lnTo>
                <a:lnTo>
                  <a:pt x="1224381" y="500380"/>
                </a:lnTo>
                <a:lnTo>
                  <a:pt x="1228445" y="492760"/>
                </a:lnTo>
                <a:lnTo>
                  <a:pt x="1228610" y="491490"/>
                </a:lnTo>
                <a:lnTo>
                  <a:pt x="1228140" y="476250"/>
                </a:lnTo>
                <a:lnTo>
                  <a:pt x="1237233" y="468630"/>
                </a:lnTo>
                <a:lnTo>
                  <a:pt x="1237754" y="467360"/>
                </a:lnTo>
                <a:lnTo>
                  <a:pt x="1236992" y="466090"/>
                </a:lnTo>
                <a:lnTo>
                  <a:pt x="1232420" y="463550"/>
                </a:lnTo>
                <a:close/>
              </a:path>
              <a:path w="1311275" h="923289">
                <a:moveTo>
                  <a:pt x="1233817" y="408940"/>
                </a:moveTo>
                <a:lnTo>
                  <a:pt x="1221727" y="408940"/>
                </a:lnTo>
                <a:lnTo>
                  <a:pt x="1210678" y="411480"/>
                </a:lnTo>
                <a:lnTo>
                  <a:pt x="1230934" y="411480"/>
                </a:lnTo>
                <a:lnTo>
                  <a:pt x="1229715" y="419100"/>
                </a:lnTo>
                <a:lnTo>
                  <a:pt x="1227162" y="433070"/>
                </a:lnTo>
                <a:lnTo>
                  <a:pt x="1225651" y="445770"/>
                </a:lnTo>
                <a:lnTo>
                  <a:pt x="1219098" y="462280"/>
                </a:lnTo>
                <a:lnTo>
                  <a:pt x="1219339" y="463550"/>
                </a:lnTo>
                <a:lnTo>
                  <a:pt x="1220723" y="464820"/>
                </a:lnTo>
                <a:lnTo>
                  <a:pt x="1226832" y="463550"/>
                </a:lnTo>
                <a:lnTo>
                  <a:pt x="1232420" y="463550"/>
                </a:lnTo>
                <a:lnTo>
                  <a:pt x="1227848" y="461010"/>
                </a:lnTo>
                <a:lnTo>
                  <a:pt x="1222832" y="461010"/>
                </a:lnTo>
                <a:lnTo>
                  <a:pt x="1228509" y="447040"/>
                </a:lnTo>
                <a:lnTo>
                  <a:pt x="1230109" y="433070"/>
                </a:lnTo>
                <a:lnTo>
                  <a:pt x="1232661" y="420370"/>
                </a:lnTo>
                <a:lnTo>
                  <a:pt x="1234185" y="410210"/>
                </a:lnTo>
                <a:lnTo>
                  <a:pt x="1233817" y="408940"/>
                </a:lnTo>
                <a:close/>
              </a:path>
              <a:path w="1311275" h="923289">
                <a:moveTo>
                  <a:pt x="132016" y="434340"/>
                </a:moveTo>
                <a:lnTo>
                  <a:pt x="114287" y="434340"/>
                </a:lnTo>
                <a:lnTo>
                  <a:pt x="130213" y="436880"/>
                </a:lnTo>
                <a:lnTo>
                  <a:pt x="145834" y="453390"/>
                </a:lnTo>
                <a:lnTo>
                  <a:pt x="147192" y="453390"/>
                </a:lnTo>
                <a:lnTo>
                  <a:pt x="152976" y="449580"/>
                </a:lnTo>
                <a:lnTo>
                  <a:pt x="146862" y="449580"/>
                </a:lnTo>
                <a:lnTo>
                  <a:pt x="132016" y="434340"/>
                </a:lnTo>
                <a:close/>
              </a:path>
              <a:path w="1311275" h="923289">
                <a:moveTo>
                  <a:pt x="240271" y="308610"/>
                </a:moveTo>
                <a:lnTo>
                  <a:pt x="231470" y="308610"/>
                </a:lnTo>
                <a:lnTo>
                  <a:pt x="231470" y="309880"/>
                </a:lnTo>
                <a:lnTo>
                  <a:pt x="235788" y="320040"/>
                </a:lnTo>
                <a:lnTo>
                  <a:pt x="238823" y="350520"/>
                </a:lnTo>
                <a:lnTo>
                  <a:pt x="209638" y="375920"/>
                </a:lnTo>
                <a:lnTo>
                  <a:pt x="219976" y="375920"/>
                </a:lnTo>
                <a:lnTo>
                  <a:pt x="218630" y="384810"/>
                </a:lnTo>
                <a:lnTo>
                  <a:pt x="208254" y="387350"/>
                </a:lnTo>
                <a:lnTo>
                  <a:pt x="175132" y="394970"/>
                </a:lnTo>
                <a:lnTo>
                  <a:pt x="174142" y="396240"/>
                </a:lnTo>
                <a:lnTo>
                  <a:pt x="174129" y="397510"/>
                </a:lnTo>
                <a:lnTo>
                  <a:pt x="180022" y="410210"/>
                </a:lnTo>
                <a:lnTo>
                  <a:pt x="154990" y="444500"/>
                </a:lnTo>
                <a:lnTo>
                  <a:pt x="146862" y="449580"/>
                </a:lnTo>
                <a:lnTo>
                  <a:pt x="152976" y="449580"/>
                </a:lnTo>
                <a:lnTo>
                  <a:pt x="156832" y="447040"/>
                </a:lnTo>
                <a:lnTo>
                  <a:pt x="157238" y="447040"/>
                </a:lnTo>
                <a:lnTo>
                  <a:pt x="182956" y="411480"/>
                </a:lnTo>
                <a:lnTo>
                  <a:pt x="183108" y="410210"/>
                </a:lnTo>
                <a:lnTo>
                  <a:pt x="177584" y="397510"/>
                </a:lnTo>
                <a:lnTo>
                  <a:pt x="209041" y="389890"/>
                </a:lnTo>
                <a:lnTo>
                  <a:pt x="220929" y="386080"/>
                </a:lnTo>
                <a:lnTo>
                  <a:pt x="221348" y="386080"/>
                </a:lnTo>
                <a:lnTo>
                  <a:pt x="223278" y="373380"/>
                </a:lnTo>
                <a:lnTo>
                  <a:pt x="217220" y="373380"/>
                </a:lnTo>
                <a:lnTo>
                  <a:pt x="241338" y="353060"/>
                </a:lnTo>
                <a:lnTo>
                  <a:pt x="241858" y="351790"/>
                </a:lnTo>
                <a:lnTo>
                  <a:pt x="238607" y="318770"/>
                </a:lnTo>
                <a:lnTo>
                  <a:pt x="234848" y="311150"/>
                </a:lnTo>
                <a:lnTo>
                  <a:pt x="240271" y="308610"/>
                </a:lnTo>
                <a:close/>
              </a:path>
              <a:path w="1311275" h="923289">
                <a:moveTo>
                  <a:pt x="1213418" y="368300"/>
                </a:moveTo>
                <a:lnTo>
                  <a:pt x="1208392" y="368300"/>
                </a:lnTo>
                <a:lnTo>
                  <a:pt x="1210475" y="369570"/>
                </a:lnTo>
                <a:lnTo>
                  <a:pt x="1212367" y="383540"/>
                </a:lnTo>
                <a:lnTo>
                  <a:pt x="1208912" y="394970"/>
                </a:lnTo>
                <a:lnTo>
                  <a:pt x="1207312" y="406400"/>
                </a:lnTo>
                <a:lnTo>
                  <a:pt x="1207808" y="414020"/>
                </a:lnTo>
                <a:lnTo>
                  <a:pt x="1208392" y="414020"/>
                </a:lnTo>
                <a:lnTo>
                  <a:pt x="1209586" y="415290"/>
                </a:lnTo>
                <a:lnTo>
                  <a:pt x="1222209" y="412750"/>
                </a:lnTo>
                <a:lnTo>
                  <a:pt x="1230934" y="411480"/>
                </a:lnTo>
                <a:lnTo>
                  <a:pt x="1210678" y="411480"/>
                </a:lnTo>
                <a:lnTo>
                  <a:pt x="1210309" y="406400"/>
                </a:lnTo>
                <a:lnTo>
                  <a:pt x="1211795" y="396240"/>
                </a:lnTo>
                <a:lnTo>
                  <a:pt x="1215326" y="384810"/>
                </a:lnTo>
                <a:lnTo>
                  <a:pt x="1215364" y="383540"/>
                </a:lnTo>
                <a:lnTo>
                  <a:pt x="1213418" y="368300"/>
                </a:lnTo>
                <a:close/>
              </a:path>
              <a:path w="1311275" h="923289">
                <a:moveTo>
                  <a:pt x="1146320" y="327660"/>
                </a:moveTo>
                <a:lnTo>
                  <a:pt x="1143406" y="327660"/>
                </a:lnTo>
                <a:lnTo>
                  <a:pt x="1144193" y="335280"/>
                </a:lnTo>
                <a:lnTo>
                  <a:pt x="1140701" y="349250"/>
                </a:lnTo>
                <a:lnTo>
                  <a:pt x="1138135" y="364490"/>
                </a:lnTo>
                <a:lnTo>
                  <a:pt x="1135113" y="379730"/>
                </a:lnTo>
                <a:lnTo>
                  <a:pt x="1135430" y="381000"/>
                </a:lnTo>
                <a:lnTo>
                  <a:pt x="1152309" y="381000"/>
                </a:lnTo>
                <a:lnTo>
                  <a:pt x="1154480" y="386080"/>
                </a:lnTo>
                <a:lnTo>
                  <a:pt x="1155445" y="387350"/>
                </a:lnTo>
                <a:lnTo>
                  <a:pt x="1160538" y="388620"/>
                </a:lnTo>
                <a:lnTo>
                  <a:pt x="1161554" y="388620"/>
                </a:lnTo>
                <a:lnTo>
                  <a:pt x="1165136" y="387350"/>
                </a:lnTo>
                <a:lnTo>
                  <a:pt x="1165694" y="386080"/>
                </a:lnTo>
                <a:lnTo>
                  <a:pt x="1160868" y="386080"/>
                </a:lnTo>
                <a:lnTo>
                  <a:pt x="1157020" y="384810"/>
                </a:lnTo>
                <a:lnTo>
                  <a:pt x="1154518" y="378460"/>
                </a:lnTo>
                <a:lnTo>
                  <a:pt x="1138440" y="378460"/>
                </a:lnTo>
                <a:lnTo>
                  <a:pt x="1141095" y="365760"/>
                </a:lnTo>
                <a:lnTo>
                  <a:pt x="1143622" y="350520"/>
                </a:lnTo>
                <a:lnTo>
                  <a:pt x="1147165" y="336550"/>
                </a:lnTo>
                <a:lnTo>
                  <a:pt x="1147190" y="335280"/>
                </a:lnTo>
                <a:lnTo>
                  <a:pt x="1146320" y="327660"/>
                </a:lnTo>
                <a:close/>
              </a:path>
              <a:path w="1311275" h="923289">
                <a:moveTo>
                  <a:pt x="1208684" y="365760"/>
                </a:moveTo>
                <a:lnTo>
                  <a:pt x="1207604" y="365760"/>
                </a:lnTo>
                <a:lnTo>
                  <a:pt x="1198117" y="370840"/>
                </a:lnTo>
                <a:lnTo>
                  <a:pt x="1189799" y="372110"/>
                </a:lnTo>
                <a:lnTo>
                  <a:pt x="1181963" y="372110"/>
                </a:lnTo>
                <a:lnTo>
                  <a:pt x="1171803" y="374650"/>
                </a:lnTo>
                <a:lnTo>
                  <a:pt x="1171016" y="375920"/>
                </a:lnTo>
                <a:lnTo>
                  <a:pt x="1163612" y="384810"/>
                </a:lnTo>
                <a:lnTo>
                  <a:pt x="1160868" y="386080"/>
                </a:lnTo>
                <a:lnTo>
                  <a:pt x="1165694" y="386080"/>
                </a:lnTo>
                <a:lnTo>
                  <a:pt x="1173022" y="377190"/>
                </a:lnTo>
                <a:lnTo>
                  <a:pt x="1182522" y="375920"/>
                </a:lnTo>
                <a:lnTo>
                  <a:pt x="1189305" y="375920"/>
                </a:lnTo>
                <a:lnTo>
                  <a:pt x="1195976" y="374650"/>
                </a:lnTo>
                <a:lnTo>
                  <a:pt x="1202387" y="372110"/>
                </a:lnTo>
                <a:lnTo>
                  <a:pt x="1208392" y="368300"/>
                </a:lnTo>
                <a:lnTo>
                  <a:pt x="1213418" y="368300"/>
                </a:lnTo>
                <a:lnTo>
                  <a:pt x="1213256" y="367030"/>
                </a:lnTo>
                <a:lnTo>
                  <a:pt x="1212837" y="367030"/>
                </a:lnTo>
                <a:lnTo>
                  <a:pt x="1208684" y="365760"/>
                </a:lnTo>
                <a:close/>
              </a:path>
              <a:path w="1311275" h="923289">
                <a:moveTo>
                  <a:pt x="1153960" y="377190"/>
                </a:moveTo>
                <a:lnTo>
                  <a:pt x="1146124" y="377190"/>
                </a:lnTo>
                <a:lnTo>
                  <a:pt x="1138440" y="378460"/>
                </a:lnTo>
                <a:lnTo>
                  <a:pt x="1154518" y="378460"/>
                </a:lnTo>
                <a:lnTo>
                  <a:pt x="1153960" y="377190"/>
                </a:lnTo>
                <a:close/>
              </a:path>
              <a:path w="1311275" h="923289">
                <a:moveTo>
                  <a:pt x="219976" y="375920"/>
                </a:moveTo>
                <a:lnTo>
                  <a:pt x="209486" y="375920"/>
                </a:lnTo>
                <a:lnTo>
                  <a:pt x="210083" y="377190"/>
                </a:lnTo>
                <a:lnTo>
                  <a:pt x="211391" y="377190"/>
                </a:lnTo>
                <a:lnTo>
                  <a:pt x="219976" y="375920"/>
                </a:lnTo>
                <a:close/>
              </a:path>
              <a:path w="1311275" h="923289">
                <a:moveTo>
                  <a:pt x="222808" y="372110"/>
                </a:moveTo>
                <a:lnTo>
                  <a:pt x="221424" y="372110"/>
                </a:lnTo>
                <a:lnTo>
                  <a:pt x="217220" y="373380"/>
                </a:lnTo>
                <a:lnTo>
                  <a:pt x="223278" y="373380"/>
                </a:lnTo>
                <a:lnTo>
                  <a:pt x="222808" y="372110"/>
                </a:lnTo>
                <a:close/>
              </a:path>
              <a:path w="1311275" h="923289">
                <a:moveTo>
                  <a:pt x="1098780" y="312420"/>
                </a:moveTo>
                <a:lnTo>
                  <a:pt x="1095819" y="312420"/>
                </a:lnTo>
                <a:lnTo>
                  <a:pt x="1094689" y="327660"/>
                </a:lnTo>
                <a:lnTo>
                  <a:pt x="1095133" y="328930"/>
                </a:lnTo>
                <a:lnTo>
                  <a:pt x="1099908" y="334010"/>
                </a:lnTo>
                <a:lnTo>
                  <a:pt x="1101204" y="334010"/>
                </a:lnTo>
                <a:lnTo>
                  <a:pt x="1119276" y="331470"/>
                </a:lnTo>
                <a:lnTo>
                  <a:pt x="1101458" y="331470"/>
                </a:lnTo>
                <a:lnTo>
                  <a:pt x="1097724" y="327660"/>
                </a:lnTo>
                <a:lnTo>
                  <a:pt x="1098780" y="312420"/>
                </a:lnTo>
                <a:close/>
              </a:path>
              <a:path w="1311275" h="923289">
                <a:moveTo>
                  <a:pt x="1119454" y="327660"/>
                </a:moveTo>
                <a:lnTo>
                  <a:pt x="1119009" y="327660"/>
                </a:lnTo>
                <a:lnTo>
                  <a:pt x="1101458" y="331470"/>
                </a:lnTo>
                <a:lnTo>
                  <a:pt x="1119276" y="331470"/>
                </a:lnTo>
                <a:lnTo>
                  <a:pt x="1130782" y="332740"/>
                </a:lnTo>
                <a:lnTo>
                  <a:pt x="1131506" y="332740"/>
                </a:lnTo>
                <a:lnTo>
                  <a:pt x="1137456" y="330200"/>
                </a:lnTo>
                <a:lnTo>
                  <a:pt x="1130808" y="330200"/>
                </a:lnTo>
                <a:lnTo>
                  <a:pt x="1119454" y="327660"/>
                </a:lnTo>
                <a:close/>
              </a:path>
              <a:path w="1311275" h="923289">
                <a:moveTo>
                  <a:pt x="1145476" y="325120"/>
                </a:moveTo>
                <a:lnTo>
                  <a:pt x="1144168" y="325120"/>
                </a:lnTo>
                <a:lnTo>
                  <a:pt x="1130808" y="330200"/>
                </a:lnTo>
                <a:lnTo>
                  <a:pt x="1137456" y="330200"/>
                </a:lnTo>
                <a:lnTo>
                  <a:pt x="1143406" y="327660"/>
                </a:lnTo>
                <a:lnTo>
                  <a:pt x="1146320" y="327660"/>
                </a:lnTo>
                <a:lnTo>
                  <a:pt x="1146174" y="326390"/>
                </a:lnTo>
                <a:lnTo>
                  <a:pt x="1145476" y="325120"/>
                </a:lnTo>
                <a:close/>
              </a:path>
              <a:path w="1311275" h="923289">
                <a:moveTo>
                  <a:pt x="1074045" y="198120"/>
                </a:moveTo>
                <a:lnTo>
                  <a:pt x="1071041" y="198120"/>
                </a:lnTo>
                <a:lnTo>
                  <a:pt x="1072781" y="217170"/>
                </a:lnTo>
                <a:lnTo>
                  <a:pt x="1073251" y="218440"/>
                </a:lnTo>
                <a:lnTo>
                  <a:pt x="1081252" y="219710"/>
                </a:lnTo>
                <a:lnTo>
                  <a:pt x="1084948" y="229870"/>
                </a:lnTo>
                <a:lnTo>
                  <a:pt x="1073442" y="236220"/>
                </a:lnTo>
                <a:lnTo>
                  <a:pt x="1073035" y="237490"/>
                </a:lnTo>
                <a:lnTo>
                  <a:pt x="1065504" y="246380"/>
                </a:lnTo>
                <a:lnTo>
                  <a:pt x="1065212" y="247650"/>
                </a:lnTo>
                <a:lnTo>
                  <a:pt x="1068882" y="265430"/>
                </a:lnTo>
                <a:lnTo>
                  <a:pt x="1062253" y="279400"/>
                </a:lnTo>
                <a:lnTo>
                  <a:pt x="1057960" y="285750"/>
                </a:lnTo>
                <a:lnTo>
                  <a:pt x="1057783" y="287020"/>
                </a:lnTo>
                <a:lnTo>
                  <a:pt x="1062100" y="298450"/>
                </a:lnTo>
                <a:lnTo>
                  <a:pt x="1064552" y="314960"/>
                </a:lnTo>
                <a:lnTo>
                  <a:pt x="1062697" y="325120"/>
                </a:lnTo>
                <a:lnTo>
                  <a:pt x="1063053" y="326390"/>
                </a:lnTo>
                <a:lnTo>
                  <a:pt x="1064259" y="326390"/>
                </a:lnTo>
                <a:lnTo>
                  <a:pt x="1075562" y="325120"/>
                </a:lnTo>
                <a:lnTo>
                  <a:pt x="1076655" y="325120"/>
                </a:lnTo>
                <a:lnTo>
                  <a:pt x="1077604" y="323850"/>
                </a:lnTo>
                <a:lnTo>
                  <a:pt x="1065987" y="323850"/>
                </a:lnTo>
                <a:lnTo>
                  <a:pt x="1067536" y="314960"/>
                </a:lnTo>
                <a:lnTo>
                  <a:pt x="1065034" y="297180"/>
                </a:lnTo>
                <a:lnTo>
                  <a:pt x="1060869" y="287020"/>
                </a:lnTo>
                <a:lnTo>
                  <a:pt x="1064895" y="280670"/>
                </a:lnTo>
                <a:lnTo>
                  <a:pt x="1071803" y="266700"/>
                </a:lnTo>
                <a:lnTo>
                  <a:pt x="1071918" y="265430"/>
                </a:lnTo>
                <a:lnTo>
                  <a:pt x="1068285" y="247650"/>
                </a:lnTo>
                <a:lnTo>
                  <a:pt x="1075220" y="238760"/>
                </a:lnTo>
                <a:lnTo>
                  <a:pt x="1088148" y="231140"/>
                </a:lnTo>
                <a:lnTo>
                  <a:pt x="1088415" y="231140"/>
                </a:lnTo>
                <a:lnTo>
                  <a:pt x="1083779" y="218440"/>
                </a:lnTo>
                <a:lnTo>
                  <a:pt x="1082713" y="217170"/>
                </a:lnTo>
                <a:lnTo>
                  <a:pt x="1075601" y="215900"/>
                </a:lnTo>
                <a:lnTo>
                  <a:pt x="1074045" y="198120"/>
                </a:lnTo>
                <a:close/>
              </a:path>
              <a:path w="1311275" h="923289">
                <a:moveTo>
                  <a:pt x="1098359" y="308610"/>
                </a:moveTo>
                <a:lnTo>
                  <a:pt x="1096937" y="308610"/>
                </a:lnTo>
                <a:lnTo>
                  <a:pt x="1081862" y="313690"/>
                </a:lnTo>
                <a:lnTo>
                  <a:pt x="1081201" y="314960"/>
                </a:lnTo>
                <a:lnTo>
                  <a:pt x="1074712" y="322580"/>
                </a:lnTo>
                <a:lnTo>
                  <a:pt x="1065987" y="323850"/>
                </a:lnTo>
                <a:lnTo>
                  <a:pt x="1077604" y="323850"/>
                </a:lnTo>
                <a:lnTo>
                  <a:pt x="1083297" y="316230"/>
                </a:lnTo>
                <a:lnTo>
                  <a:pt x="1095819" y="312420"/>
                </a:lnTo>
                <a:lnTo>
                  <a:pt x="1098780" y="312420"/>
                </a:lnTo>
                <a:lnTo>
                  <a:pt x="1098956" y="309880"/>
                </a:lnTo>
                <a:lnTo>
                  <a:pt x="1098359" y="308610"/>
                </a:lnTo>
                <a:close/>
              </a:path>
              <a:path w="1311275" h="923289">
                <a:moveTo>
                  <a:pt x="233794" y="242570"/>
                </a:moveTo>
                <a:lnTo>
                  <a:pt x="232397" y="242570"/>
                </a:lnTo>
                <a:lnTo>
                  <a:pt x="232041" y="243840"/>
                </a:lnTo>
                <a:lnTo>
                  <a:pt x="237045" y="262890"/>
                </a:lnTo>
                <a:lnTo>
                  <a:pt x="237642" y="285750"/>
                </a:lnTo>
                <a:lnTo>
                  <a:pt x="237921" y="287020"/>
                </a:lnTo>
                <a:lnTo>
                  <a:pt x="246570" y="298450"/>
                </a:lnTo>
                <a:lnTo>
                  <a:pt x="238950" y="306070"/>
                </a:lnTo>
                <a:lnTo>
                  <a:pt x="232321" y="308610"/>
                </a:lnTo>
                <a:lnTo>
                  <a:pt x="240779" y="308610"/>
                </a:lnTo>
                <a:lnTo>
                  <a:pt x="250101" y="299720"/>
                </a:lnTo>
                <a:lnTo>
                  <a:pt x="250189" y="298450"/>
                </a:lnTo>
                <a:lnTo>
                  <a:pt x="240614" y="285750"/>
                </a:lnTo>
                <a:lnTo>
                  <a:pt x="240029" y="262890"/>
                </a:lnTo>
                <a:lnTo>
                  <a:pt x="235559" y="246380"/>
                </a:lnTo>
                <a:lnTo>
                  <a:pt x="252120" y="246380"/>
                </a:lnTo>
                <a:lnTo>
                  <a:pt x="233794" y="242570"/>
                </a:lnTo>
                <a:close/>
              </a:path>
              <a:path w="1311275" h="923289">
                <a:moveTo>
                  <a:pt x="252120" y="246380"/>
                </a:moveTo>
                <a:lnTo>
                  <a:pt x="235559" y="246380"/>
                </a:lnTo>
                <a:lnTo>
                  <a:pt x="249427" y="248920"/>
                </a:lnTo>
                <a:lnTo>
                  <a:pt x="248221" y="259080"/>
                </a:lnTo>
                <a:lnTo>
                  <a:pt x="248653" y="260350"/>
                </a:lnTo>
                <a:lnTo>
                  <a:pt x="250799" y="260350"/>
                </a:lnTo>
                <a:lnTo>
                  <a:pt x="255968" y="251460"/>
                </a:lnTo>
                <a:lnTo>
                  <a:pt x="252082" y="251460"/>
                </a:lnTo>
                <a:lnTo>
                  <a:pt x="252628" y="247650"/>
                </a:lnTo>
                <a:lnTo>
                  <a:pt x="252120" y="246380"/>
                </a:lnTo>
                <a:close/>
              </a:path>
              <a:path w="1311275" h="923289">
                <a:moveTo>
                  <a:pt x="283286" y="200660"/>
                </a:moveTo>
                <a:lnTo>
                  <a:pt x="260057" y="223520"/>
                </a:lnTo>
                <a:lnTo>
                  <a:pt x="259600" y="223520"/>
                </a:lnTo>
                <a:lnTo>
                  <a:pt x="258381" y="241300"/>
                </a:lnTo>
                <a:lnTo>
                  <a:pt x="252082" y="251460"/>
                </a:lnTo>
                <a:lnTo>
                  <a:pt x="255968" y="251460"/>
                </a:lnTo>
                <a:lnTo>
                  <a:pt x="261137" y="242570"/>
                </a:lnTo>
                <a:lnTo>
                  <a:pt x="261327" y="241300"/>
                </a:lnTo>
                <a:lnTo>
                  <a:pt x="262547" y="224790"/>
                </a:lnTo>
                <a:lnTo>
                  <a:pt x="282587" y="205740"/>
                </a:lnTo>
                <a:lnTo>
                  <a:pt x="286153" y="205740"/>
                </a:lnTo>
                <a:lnTo>
                  <a:pt x="284378" y="201930"/>
                </a:lnTo>
                <a:lnTo>
                  <a:pt x="283286" y="200660"/>
                </a:lnTo>
                <a:close/>
              </a:path>
              <a:path w="1311275" h="923289">
                <a:moveTo>
                  <a:pt x="286153" y="205740"/>
                </a:moveTo>
                <a:lnTo>
                  <a:pt x="282587" y="205740"/>
                </a:lnTo>
                <a:lnTo>
                  <a:pt x="292988" y="227330"/>
                </a:lnTo>
                <a:lnTo>
                  <a:pt x="295617" y="227330"/>
                </a:lnTo>
                <a:lnTo>
                  <a:pt x="297772" y="223520"/>
                </a:lnTo>
                <a:lnTo>
                  <a:pt x="294436" y="223520"/>
                </a:lnTo>
                <a:lnTo>
                  <a:pt x="286153" y="205740"/>
                </a:lnTo>
                <a:close/>
              </a:path>
              <a:path w="1311275" h="923289">
                <a:moveTo>
                  <a:pt x="1044722" y="140970"/>
                </a:moveTo>
                <a:lnTo>
                  <a:pt x="1041704" y="140970"/>
                </a:lnTo>
                <a:lnTo>
                  <a:pt x="1040015" y="152400"/>
                </a:lnTo>
                <a:lnTo>
                  <a:pt x="1040396" y="152400"/>
                </a:lnTo>
                <a:lnTo>
                  <a:pt x="1054468" y="158750"/>
                </a:lnTo>
                <a:lnTo>
                  <a:pt x="1043114" y="167640"/>
                </a:lnTo>
                <a:lnTo>
                  <a:pt x="1042593" y="168910"/>
                </a:lnTo>
                <a:lnTo>
                  <a:pt x="1042022" y="176530"/>
                </a:lnTo>
                <a:lnTo>
                  <a:pt x="1036065" y="184150"/>
                </a:lnTo>
                <a:lnTo>
                  <a:pt x="1027226" y="196850"/>
                </a:lnTo>
                <a:lnTo>
                  <a:pt x="1018247" y="208280"/>
                </a:lnTo>
                <a:lnTo>
                  <a:pt x="1005687" y="209550"/>
                </a:lnTo>
                <a:lnTo>
                  <a:pt x="1004798" y="209550"/>
                </a:lnTo>
                <a:lnTo>
                  <a:pt x="992441" y="222250"/>
                </a:lnTo>
                <a:lnTo>
                  <a:pt x="992301" y="222250"/>
                </a:lnTo>
                <a:lnTo>
                  <a:pt x="992758" y="223520"/>
                </a:lnTo>
                <a:lnTo>
                  <a:pt x="1008202" y="223520"/>
                </a:lnTo>
                <a:lnTo>
                  <a:pt x="1024331" y="227330"/>
                </a:lnTo>
                <a:lnTo>
                  <a:pt x="1025537" y="227330"/>
                </a:lnTo>
                <a:lnTo>
                  <a:pt x="1029144" y="224790"/>
                </a:lnTo>
                <a:lnTo>
                  <a:pt x="1024356" y="224790"/>
                </a:lnTo>
                <a:lnTo>
                  <a:pt x="1008722" y="220980"/>
                </a:lnTo>
                <a:lnTo>
                  <a:pt x="997635" y="220980"/>
                </a:lnTo>
                <a:lnTo>
                  <a:pt x="1006487" y="212090"/>
                </a:lnTo>
                <a:lnTo>
                  <a:pt x="1019162" y="210820"/>
                </a:lnTo>
                <a:lnTo>
                  <a:pt x="1020178" y="210820"/>
                </a:lnTo>
                <a:lnTo>
                  <a:pt x="1029576" y="199390"/>
                </a:lnTo>
                <a:lnTo>
                  <a:pt x="1038428" y="185420"/>
                </a:lnTo>
                <a:lnTo>
                  <a:pt x="1044613" y="177800"/>
                </a:lnTo>
                <a:lnTo>
                  <a:pt x="1044943" y="177800"/>
                </a:lnTo>
                <a:lnTo>
                  <a:pt x="1045527" y="170180"/>
                </a:lnTo>
                <a:lnTo>
                  <a:pt x="1058278" y="158750"/>
                </a:lnTo>
                <a:lnTo>
                  <a:pt x="1058773" y="157480"/>
                </a:lnTo>
                <a:lnTo>
                  <a:pt x="1057859" y="156210"/>
                </a:lnTo>
                <a:lnTo>
                  <a:pt x="1043266" y="149860"/>
                </a:lnTo>
                <a:lnTo>
                  <a:pt x="1044722" y="140970"/>
                </a:lnTo>
                <a:close/>
              </a:path>
              <a:path w="1311275" h="923289">
                <a:moveTo>
                  <a:pt x="1073823" y="195580"/>
                </a:moveTo>
                <a:lnTo>
                  <a:pt x="1071676" y="195580"/>
                </a:lnTo>
                <a:lnTo>
                  <a:pt x="1056208" y="201930"/>
                </a:lnTo>
                <a:lnTo>
                  <a:pt x="1040815" y="204470"/>
                </a:lnTo>
                <a:lnTo>
                  <a:pt x="1040320" y="204470"/>
                </a:lnTo>
                <a:lnTo>
                  <a:pt x="1037780" y="214630"/>
                </a:lnTo>
                <a:lnTo>
                  <a:pt x="1024356" y="224790"/>
                </a:lnTo>
                <a:lnTo>
                  <a:pt x="1029144" y="224790"/>
                </a:lnTo>
                <a:lnTo>
                  <a:pt x="1039964" y="217170"/>
                </a:lnTo>
                <a:lnTo>
                  <a:pt x="1040549" y="215900"/>
                </a:lnTo>
                <a:lnTo>
                  <a:pt x="1042822" y="207010"/>
                </a:lnTo>
                <a:lnTo>
                  <a:pt x="1056830" y="205740"/>
                </a:lnTo>
                <a:lnTo>
                  <a:pt x="1057287" y="205740"/>
                </a:lnTo>
                <a:lnTo>
                  <a:pt x="1071041" y="198120"/>
                </a:lnTo>
                <a:lnTo>
                  <a:pt x="1074045" y="198120"/>
                </a:lnTo>
                <a:lnTo>
                  <a:pt x="1073823" y="195580"/>
                </a:lnTo>
                <a:close/>
              </a:path>
              <a:path w="1311275" h="923289">
                <a:moveTo>
                  <a:pt x="301282" y="212090"/>
                </a:moveTo>
                <a:lnTo>
                  <a:pt x="300697" y="212090"/>
                </a:lnTo>
                <a:lnTo>
                  <a:pt x="300202" y="213360"/>
                </a:lnTo>
                <a:lnTo>
                  <a:pt x="294436" y="223520"/>
                </a:lnTo>
                <a:lnTo>
                  <a:pt x="297772" y="223520"/>
                </a:lnTo>
                <a:lnTo>
                  <a:pt x="302082" y="215900"/>
                </a:lnTo>
                <a:lnTo>
                  <a:pt x="351451" y="215900"/>
                </a:lnTo>
                <a:lnTo>
                  <a:pt x="352750" y="214630"/>
                </a:lnTo>
                <a:lnTo>
                  <a:pt x="348513" y="214630"/>
                </a:lnTo>
                <a:lnTo>
                  <a:pt x="301282" y="212090"/>
                </a:lnTo>
                <a:close/>
              </a:path>
              <a:path w="1311275" h="923289">
                <a:moveTo>
                  <a:pt x="351451" y="215900"/>
                </a:moveTo>
                <a:lnTo>
                  <a:pt x="302082" y="215900"/>
                </a:lnTo>
                <a:lnTo>
                  <a:pt x="349046" y="217170"/>
                </a:lnTo>
                <a:lnTo>
                  <a:pt x="350151" y="217170"/>
                </a:lnTo>
                <a:lnTo>
                  <a:pt x="351451" y="215900"/>
                </a:lnTo>
                <a:close/>
              </a:path>
              <a:path w="1311275" h="923289">
                <a:moveTo>
                  <a:pt x="368909" y="161290"/>
                </a:moveTo>
                <a:lnTo>
                  <a:pt x="366839" y="161290"/>
                </a:lnTo>
                <a:lnTo>
                  <a:pt x="366496" y="162560"/>
                </a:lnTo>
                <a:lnTo>
                  <a:pt x="370293" y="189230"/>
                </a:lnTo>
                <a:lnTo>
                  <a:pt x="370814" y="189230"/>
                </a:lnTo>
                <a:lnTo>
                  <a:pt x="375246" y="193040"/>
                </a:lnTo>
                <a:lnTo>
                  <a:pt x="370255" y="193040"/>
                </a:lnTo>
                <a:lnTo>
                  <a:pt x="369265" y="194310"/>
                </a:lnTo>
                <a:lnTo>
                  <a:pt x="348513" y="214630"/>
                </a:lnTo>
                <a:lnTo>
                  <a:pt x="352750" y="214630"/>
                </a:lnTo>
                <a:lnTo>
                  <a:pt x="370941" y="196850"/>
                </a:lnTo>
                <a:lnTo>
                  <a:pt x="379780" y="196850"/>
                </a:lnTo>
                <a:lnTo>
                  <a:pt x="380326" y="195580"/>
                </a:lnTo>
                <a:lnTo>
                  <a:pt x="380745" y="194310"/>
                </a:lnTo>
                <a:lnTo>
                  <a:pt x="380555" y="194310"/>
                </a:lnTo>
                <a:lnTo>
                  <a:pt x="373176" y="187960"/>
                </a:lnTo>
                <a:lnTo>
                  <a:pt x="370281" y="167640"/>
                </a:lnTo>
                <a:lnTo>
                  <a:pt x="374378" y="167640"/>
                </a:lnTo>
                <a:lnTo>
                  <a:pt x="368909" y="161290"/>
                </a:lnTo>
                <a:close/>
              </a:path>
              <a:path w="1311275" h="923289">
                <a:moveTo>
                  <a:pt x="374378" y="167640"/>
                </a:moveTo>
                <a:lnTo>
                  <a:pt x="370281" y="167640"/>
                </a:lnTo>
                <a:lnTo>
                  <a:pt x="392950" y="194310"/>
                </a:lnTo>
                <a:lnTo>
                  <a:pt x="394347" y="194310"/>
                </a:lnTo>
                <a:lnTo>
                  <a:pt x="400180" y="190500"/>
                </a:lnTo>
                <a:lnTo>
                  <a:pt x="394068" y="190500"/>
                </a:lnTo>
                <a:lnTo>
                  <a:pt x="374378" y="167640"/>
                </a:lnTo>
                <a:close/>
              </a:path>
              <a:path w="1311275" h="923289">
                <a:moveTo>
                  <a:pt x="437883" y="110490"/>
                </a:moveTo>
                <a:lnTo>
                  <a:pt x="435762" y="110490"/>
                </a:lnTo>
                <a:lnTo>
                  <a:pt x="426351" y="127000"/>
                </a:lnTo>
                <a:lnTo>
                  <a:pt x="426211" y="127000"/>
                </a:lnTo>
                <a:lnTo>
                  <a:pt x="419988" y="146050"/>
                </a:lnTo>
                <a:lnTo>
                  <a:pt x="411835" y="163830"/>
                </a:lnTo>
                <a:lnTo>
                  <a:pt x="414642" y="177800"/>
                </a:lnTo>
                <a:lnTo>
                  <a:pt x="394068" y="190500"/>
                </a:lnTo>
                <a:lnTo>
                  <a:pt x="400180" y="190500"/>
                </a:lnTo>
                <a:lnTo>
                  <a:pt x="417677" y="179070"/>
                </a:lnTo>
                <a:lnTo>
                  <a:pt x="417918" y="177800"/>
                </a:lnTo>
                <a:lnTo>
                  <a:pt x="414756" y="163830"/>
                </a:lnTo>
                <a:lnTo>
                  <a:pt x="422744" y="147320"/>
                </a:lnTo>
                <a:lnTo>
                  <a:pt x="428993" y="128270"/>
                </a:lnTo>
                <a:lnTo>
                  <a:pt x="437540" y="113030"/>
                </a:lnTo>
                <a:lnTo>
                  <a:pt x="441685" y="113030"/>
                </a:lnTo>
                <a:lnTo>
                  <a:pt x="437883" y="110490"/>
                </a:lnTo>
                <a:close/>
              </a:path>
              <a:path w="1311275" h="923289">
                <a:moveTo>
                  <a:pt x="797730" y="93980"/>
                </a:moveTo>
                <a:lnTo>
                  <a:pt x="794740" y="93980"/>
                </a:lnTo>
                <a:lnTo>
                  <a:pt x="794169" y="106680"/>
                </a:lnTo>
                <a:lnTo>
                  <a:pt x="792937" y="123190"/>
                </a:lnTo>
                <a:lnTo>
                  <a:pt x="789241" y="140970"/>
                </a:lnTo>
                <a:lnTo>
                  <a:pt x="780643" y="153670"/>
                </a:lnTo>
                <a:lnTo>
                  <a:pt x="780516" y="156210"/>
                </a:lnTo>
                <a:lnTo>
                  <a:pt x="782739" y="161290"/>
                </a:lnTo>
                <a:lnTo>
                  <a:pt x="774903" y="176530"/>
                </a:lnTo>
                <a:lnTo>
                  <a:pt x="774979" y="177800"/>
                </a:lnTo>
                <a:lnTo>
                  <a:pt x="776249" y="179070"/>
                </a:lnTo>
                <a:lnTo>
                  <a:pt x="800188" y="179070"/>
                </a:lnTo>
                <a:lnTo>
                  <a:pt x="800277" y="177800"/>
                </a:lnTo>
                <a:lnTo>
                  <a:pt x="800493" y="176530"/>
                </a:lnTo>
                <a:lnTo>
                  <a:pt x="797521" y="176530"/>
                </a:lnTo>
                <a:lnTo>
                  <a:pt x="788225" y="175260"/>
                </a:lnTo>
                <a:lnTo>
                  <a:pt x="778649" y="175260"/>
                </a:lnTo>
                <a:lnTo>
                  <a:pt x="781977" y="168910"/>
                </a:lnTo>
                <a:lnTo>
                  <a:pt x="785723" y="161290"/>
                </a:lnTo>
                <a:lnTo>
                  <a:pt x="785748" y="160020"/>
                </a:lnTo>
                <a:lnTo>
                  <a:pt x="783589" y="154940"/>
                </a:lnTo>
                <a:lnTo>
                  <a:pt x="791895" y="142240"/>
                </a:lnTo>
                <a:lnTo>
                  <a:pt x="792111" y="142240"/>
                </a:lnTo>
                <a:lnTo>
                  <a:pt x="795883" y="123190"/>
                </a:lnTo>
                <a:lnTo>
                  <a:pt x="797153" y="106680"/>
                </a:lnTo>
                <a:lnTo>
                  <a:pt x="797730" y="93980"/>
                </a:lnTo>
                <a:close/>
              </a:path>
              <a:path w="1311275" h="923289">
                <a:moveTo>
                  <a:pt x="813765" y="138430"/>
                </a:moveTo>
                <a:lnTo>
                  <a:pt x="812406" y="138430"/>
                </a:lnTo>
                <a:lnTo>
                  <a:pt x="811225" y="139700"/>
                </a:lnTo>
                <a:lnTo>
                  <a:pt x="806856" y="149860"/>
                </a:lnTo>
                <a:lnTo>
                  <a:pt x="802639" y="157480"/>
                </a:lnTo>
                <a:lnTo>
                  <a:pt x="797331" y="161290"/>
                </a:lnTo>
                <a:lnTo>
                  <a:pt x="796696" y="162560"/>
                </a:lnTo>
                <a:lnTo>
                  <a:pt x="797940" y="173990"/>
                </a:lnTo>
                <a:lnTo>
                  <a:pt x="797521" y="176530"/>
                </a:lnTo>
                <a:lnTo>
                  <a:pt x="800493" y="176530"/>
                </a:lnTo>
                <a:lnTo>
                  <a:pt x="800925" y="173990"/>
                </a:lnTo>
                <a:lnTo>
                  <a:pt x="800938" y="172720"/>
                </a:lnTo>
                <a:lnTo>
                  <a:pt x="799769" y="163830"/>
                </a:lnTo>
                <a:lnTo>
                  <a:pt x="804646" y="160020"/>
                </a:lnTo>
                <a:lnTo>
                  <a:pt x="805129" y="160020"/>
                </a:lnTo>
                <a:lnTo>
                  <a:pt x="809561" y="151130"/>
                </a:lnTo>
                <a:lnTo>
                  <a:pt x="812977" y="142240"/>
                </a:lnTo>
                <a:lnTo>
                  <a:pt x="816615" y="142240"/>
                </a:lnTo>
                <a:lnTo>
                  <a:pt x="813765" y="138430"/>
                </a:lnTo>
                <a:close/>
              </a:path>
              <a:path w="1311275" h="923289">
                <a:moveTo>
                  <a:pt x="857842" y="115570"/>
                </a:moveTo>
                <a:lnTo>
                  <a:pt x="854379" y="115570"/>
                </a:lnTo>
                <a:lnTo>
                  <a:pt x="865301" y="129540"/>
                </a:lnTo>
                <a:lnTo>
                  <a:pt x="876566" y="149860"/>
                </a:lnTo>
                <a:lnTo>
                  <a:pt x="877379" y="149860"/>
                </a:lnTo>
                <a:lnTo>
                  <a:pt x="884389" y="152400"/>
                </a:lnTo>
                <a:lnTo>
                  <a:pt x="887844" y="158750"/>
                </a:lnTo>
                <a:lnTo>
                  <a:pt x="892822" y="167640"/>
                </a:lnTo>
                <a:lnTo>
                  <a:pt x="894092" y="168910"/>
                </a:lnTo>
                <a:lnTo>
                  <a:pt x="895413" y="167640"/>
                </a:lnTo>
                <a:lnTo>
                  <a:pt x="897996" y="163830"/>
                </a:lnTo>
                <a:lnTo>
                  <a:pt x="894270" y="163830"/>
                </a:lnTo>
                <a:lnTo>
                  <a:pt x="886675" y="151130"/>
                </a:lnTo>
                <a:lnTo>
                  <a:pt x="885863" y="149860"/>
                </a:lnTo>
                <a:lnTo>
                  <a:pt x="878878" y="147320"/>
                </a:lnTo>
                <a:lnTo>
                  <a:pt x="867854" y="128270"/>
                </a:lnTo>
                <a:lnTo>
                  <a:pt x="857842" y="115570"/>
                </a:lnTo>
                <a:close/>
              </a:path>
              <a:path w="1311275" h="923289">
                <a:moveTo>
                  <a:pt x="940917" y="142240"/>
                </a:moveTo>
                <a:lnTo>
                  <a:pt x="927125" y="142240"/>
                </a:lnTo>
                <a:lnTo>
                  <a:pt x="917943" y="149860"/>
                </a:lnTo>
                <a:lnTo>
                  <a:pt x="903770" y="153670"/>
                </a:lnTo>
                <a:lnTo>
                  <a:pt x="903211" y="153670"/>
                </a:lnTo>
                <a:lnTo>
                  <a:pt x="897559" y="158750"/>
                </a:lnTo>
                <a:lnTo>
                  <a:pt x="897305" y="160020"/>
                </a:lnTo>
                <a:lnTo>
                  <a:pt x="894270" y="163830"/>
                </a:lnTo>
                <a:lnTo>
                  <a:pt x="897996" y="163830"/>
                </a:lnTo>
                <a:lnTo>
                  <a:pt x="899718" y="161290"/>
                </a:lnTo>
                <a:lnTo>
                  <a:pt x="904963" y="156210"/>
                </a:lnTo>
                <a:lnTo>
                  <a:pt x="919086" y="152400"/>
                </a:lnTo>
                <a:lnTo>
                  <a:pt x="919594" y="152400"/>
                </a:lnTo>
                <a:lnTo>
                  <a:pt x="928598" y="144780"/>
                </a:lnTo>
                <a:lnTo>
                  <a:pt x="944340" y="144780"/>
                </a:lnTo>
                <a:lnTo>
                  <a:pt x="940917" y="142240"/>
                </a:lnTo>
                <a:close/>
              </a:path>
              <a:path w="1311275" h="923289">
                <a:moveTo>
                  <a:pt x="944340" y="144780"/>
                </a:moveTo>
                <a:lnTo>
                  <a:pt x="939418" y="144780"/>
                </a:lnTo>
                <a:lnTo>
                  <a:pt x="945921" y="149860"/>
                </a:lnTo>
                <a:lnTo>
                  <a:pt x="951687" y="153670"/>
                </a:lnTo>
                <a:lnTo>
                  <a:pt x="953185" y="153670"/>
                </a:lnTo>
                <a:lnTo>
                  <a:pt x="958214" y="151130"/>
                </a:lnTo>
                <a:lnTo>
                  <a:pt x="952614" y="151130"/>
                </a:lnTo>
                <a:lnTo>
                  <a:pt x="947762" y="147320"/>
                </a:lnTo>
                <a:lnTo>
                  <a:pt x="944340" y="144780"/>
                </a:lnTo>
                <a:close/>
              </a:path>
              <a:path w="1311275" h="923289">
                <a:moveTo>
                  <a:pt x="1008672" y="123190"/>
                </a:moveTo>
                <a:lnTo>
                  <a:pt x="1007275" y="123190"/>
                </a:lnTo>
                <a:lnTo>
                  <a:pt x="990955" y="128270"/>
                </a:lnTo>
                <a:lnTo>
                  <a:pt x="980795" y="133350"/>
                </a:lnTo>
                <a:lnTo>
                  <a:pt x="964412" y="140970"/>
                </a:lnTo>
                <a:lnTo>
                  <a:pt x="963942" y="140970"/>
                </a:lnTo>
                <a:lnTo>
                  <a:pt x="956627" y="148590"/>
                </a:lnTo>
                <a:lnTo>
                  <a:pt x="952614" y="151130"/>
                </a:lnTo>
                <a:lnTo>
                  <a:pt x="958646" y="151130"/>
                </a:lnTo>
                <a:lnTo>
                  <a:pt x="965949" y="143510"/>
                </a:lnTo>
                <a:lnTo>
                  <a:pt x="982014" y="135890"/>
                </a:lnTo>
                <a:lnTo>
                  <a:pt x="991933" y="130810"/>
                </a:lnTo>
                <a:lnTo>
                  <a:pt x="1006005" y="127000"/>
                </a:lnTo>
                <a:lnTo>
                  <a:pt x="1008955" y="127000"/>
                </a:lnTo>
                <a:lnTo>
                  <a:pt x="1009205" y="124460"/>
                </a:lnTo>
                <a:lnTo>
                  <a:pt x="1008672" y="123190"/>
                </a:lnTo>
                <a:close/>
              </a:path>
              <a:path w="1311275" h="923289">
                <a:moveTo>
                  <a:pt x="1008955" y="127000"/>
                </a:moveTo>
                <a:lnTo>
                  <a:pt x="1006005" y="127000"/>
                </a:lnTo>
                <a:lnTo>
                  <a:pt x="1003719" y="149860"/>
                </a:lnTo>
                <a:lnTo>
                  <a:pt x="1004354" y="151130"/>
                </a:lnTo>
                <a:lnTo>
                  <a:pt x="1005890" y="151130"/>
                </a:lnTo>
                <a:lnTo>
                  <a:pt x="1014282" y="147320"/>
                </a:lnTo>
                <a:lnTo>
                  <a:pt x="1006957" y="147320"/>
                </a:lnTo>
                <a:lnTo>
                  <a:pt x="1008955" y="127000"/>
                </a:lnTo>
                <a:close/>
              </a:path>
              <a:path w="1311275" h="923289">
                <a:moveTo>
                  <a:pt x="816615" y="142240"/>
                </a:moveTo>
                <a:lnTo>
                  <a:pt x="812977" y="142240"/>
                </a:lnTo>
                <a:lnTo>
                  <a:pt x="816470" y="147320"/>
                </a:lnTo>
                <a:lnTo>
                  <a:pt x="817206" y="147320"/>
                </a:lnTo>
                <a:lnTo>
                  <a:pt x="823480" y="149860"/>
                </a:lnTo>
                <a:lnTo>
                  <a:pt x="824966" y="148590"/>
                </a:lnTo>
                <a:lnTo>
                  <a:pt x="827481" y="146050"/>
                </a:lnTo>
                <a:lnTo>
                  <a:pt x="823480" y="146050"/>
                </a:lnTo>
                <a:lnTo>
                  <a:pt x="818514" y="144780"/>
                </a:lnTo>
                <a:lnTo>
                  <a:pt x="816615" y="142240"/>
                </a:lnTo>
                <a:close/>
              </a:path>
              <a:path w="1311275" h="923289">
                <a:moveTo>
                  <a:pt x="1044600" y="138430"/>
                </a:moveTo>
                <a:lnTo>
                  <a:pt x="1029220" y="138430"/>
                </a:lnTo>
                <a:lnTo>
                  <a:pt x="1016025" y="143510"/>
                </a:lnTo>
                <a:lnTo>
                  <a:pt x="1006957" y="147320"/>
                </a:lnTo>
                <a:lnTo>
                  <a:pt x="1014282" y="147320"/>
                </a:lnTo>
                <a:lnTo>
                  <a:pt x="1017079" y="146050"/>
                </a:lnTo>
                <a:lnTo>
                  <a:pt x="1029931" y="140970"/>
                </a:lnTo>
                <a:lnTo>
                  <a:pt x="1044722" y="140970"/>
                </a:lnTo>
                <a:lnTo>
                  <a:pt x="1044930" y="139700"/>
                </a:lnTo>
                <a:lnTo>
                  <a:pt x="1044600" y="138430"/>
                </a:lnTo>
                <a:close/>
              </a:path>
              <a:path w="1311275" h="923289">
                <a:moveTo>
                  <a:pt x="854811" y="111760"/>
                </a:moveTo>
                <a:lnTo>
                  <a:pt x="853693" y="111760"/>
                </a:lnTo>
                <a:lnTo>
                  <a:pt x="834262" y="128270"/>
                </a:lnTo>
                <a:lnTo>
                  <a:pt x="833843" y="128270"/>
                </a:lnTo>
                <a:lnTo>
                  <a:pt x="827684" y="142240"/>
                </a:lnTo>
                <a:lnTo>
                  <a:pt x="823480" y="146050"/>
                </a:lnTo>
                <a:lnTo>
                  <a:pt x="827481" y="146050"/>
                </a:lnTo>
                <a:lnTo>
                  <a:pt x="829995" y="143510"/>
                </a:lnTo>
                <a:lnTo>
                  <a:pt x="830287" y="143510"/>
                </a:lnTo>
                <a:lnTo>
                  <a:pt x="836421" y="129540"/>
                </a:lnTo>
                <a:lnTo>
                  <a:pt x="854379" y="115570"/>
                </a:lnTo>
                <a:lnTo>
                  <a:pt x="857842" y="115570"/>
                </a:lnTo>
                <a:lnTo>
                  <a:pt x="855840" y="113030"/>
                </a:lnTo>
                <a:lnTo>
                  <a:pt x="854811" y="111760"/>
                </a:lnTo>
                <a:close/>
              </a:path>
              <a:path w="1311275" h="923289">
                <a:moveTo>
                  <a:pt x="441685" y="113030"/>
                </a:moveTo>
                <a:lnTo>
                  <a:pt x="437540" y="113030"/>
                </a:lnTo>
                <a:lnTo>
                  <a:pt x="456577" y="125730"/>
                </a:lnTo>
                <a:lnTo>
                  <a:pt x="457974" y="125730"/>
                </a:lnTo>
                <a:lnTo>
                  <a:pt x="460296" y="123190"/>
                </a:lnTo>
                <a:lnTo>
                  <a:pt x="456895" y="123190"/>
                </a:lnTo>
                <a:lnTo>
                  <a:pt x="441685" y="113030"/>
                </a:lnTo>
                <a:close/>
              </a:path>
              <a:path w="1311275" h="923289">
                <a:moveTo>
                  <a:pt x="483222" y="95250"/>
                </a:moveTo>
                <a:lnTo>
                  <a:pt x="481114" y="95250"/>
                </a:lnTo>
                <a:lnTo>
                  <a:pt x="456895" y="123190"/>
                </a:lnTo>
                <a:lnTo>
                  <a:pt x="460296" y="123190"/>
                </a:lnTo>
                <a:lnTo>
                  <a:pt x="482358" y="99060"/>
                </a:lnTo>
                <a:lnTo>
                  <a:pt x="487460" y="99060"/>
                </a:lnTo>
                <a:lnTo>
                  <a:pt x="483222" y="95250"/>
                </a:lnTo>
                <a:close/>
              </a:path>
              <a:path w="1311275" h="923289">
                <a:moveTo>
                  <a:pt x="487460" y="99060"/>
                </a:moveTo>
                <a:lnTo>
                  <a:pt x="482358" y="99060"/>
                </a:lnTo>
                <a:lnTo>
                  <a:pt x="498093" y="113030"/>
                </a:lnTo>
                <a:lnTo>
                  <a:pt x="504926" y="120650"/>
                </a:lnTo>
                <a:lnTo>
                  <a:pt x="507364" y="120650"/>
                </a:lnTo>
                <a:lnTo>
                  <a:pt x="509829" y="116840"/>
                </a:lnTo>
                <a:lnTo>
                  <a:pt x="505840" y="116840"/>
                </a:lnTo>
                <a:lnTo>
                  <a:pt x="500176" y="110490"/>
                </a:lnTo>
                <a:lnTo>
                  <a:pt x="487460" y="99060"/>
                </a:lnTo>
                <a:close/>
              </a:path>
              <a:path w="1311275" h="923289">
                <a:moveTo>
                  <a:pt x="536066" y="71120"/>
                </a:moveTo>
                <a:lnTo>
                  <a:pt x="534581" y="71120"/>
                </a:lnTo>
                <a:lnTo>
                  <a:pt x="528053" y="81280"/>
                </a:lnTo>
                <a:lnTo>
                  <a:pt x="521842" y="88900"/>
                </a:lnTo>
                <a:lnTo>
                  <a:pt x="513549" y="104140"/>
                </a:lnTo>
                <a:lnTo>
                  <a:pt x="505840" y="116840"/>
                </a:lnTo>
                <a:lnTo>
                  <a:pt x="509829" y="116840"/>
                </a:lnTo>
                <a:lnTo>
                  <a:pt x="513115" y="111760"/>
                </a:lnTo>
                <a:lnTo>
                  <a:pt x="518180" y="101600"/>
                </a:lnTo>
                <a:lnTo>
                  <a:pt x="523629" y="91440"/>
                </a:lnTo>
                <a:lnTo>
                  <a:pt x="530529" y="82550"/>
                </a:lnTo>
                <a:lnTo>
                  <a:pt x="536206" y="73660"/>
                </a:lnTo>
                <a:lnTo>
                  <a:pt x="543184" y="73660"/>
                </a:lnTo>
                <a:lnTo>
                  <a:pt x="536066" y="71120"/>
                </a:lnTo>
                <a:close/>
              </a:path>
              <a:path w="1311275" h="923289">
                <a:moveTo>
                  <a:pt x="709138" y="26670"/>
                </a:moveTo>
                <a:lnTo>
                  <a:pt x="705980" y="26670"/>
                </a:lnTo>
                <a:lnTo>
                  <a:pt x="702602" y="50800"/>
                </a:lnTo>
                <a:lnTo>
                  <a:pt x="703071" y="52070"/>
                </a:lnTo>
                <a:lnTo>
                  <a:pt x="710006" y="58420"/>
                </a:lnTo>
                <a:lnTo>
                  <a:pt x="707829" y="72390"/>
                </a:lnTo>
                <a:lnTo>
                  <a:pt x="707707" y="90170"/>
                </a:lnTo>
                <a:lnTo>
                  <a:pt x="708240" y="105410"/>
                </a:lnTo>
                <a:lnTo>
                  <a:pt x="710780" y="105410"/>
                </a:lnTo>
                <a:lnTo>
                  <a:pt x="715715" y="100330"/>
                </a:lnTo>
                <a:lnTo>
                  <a:pt x="711085" y="100330"/>
                </a:lnTo>
                <a:lnTo>
                  <a:pt x="710699" y="90170"/>
                </a:lnTo>
                <a:lnTo>
                  <a:pt x="710603" y="73660"/>
                </a:lnTo>
                <a:lnTo>
                  <a:pt x="713079" y="58420"/>
                </a:lnTo>
                <a:lnTo>
                  <a:pt x="712622" y="57150"/>
                </a:lnTo>
                <a:lnTo>
                  <a:pt x="705675" y="50800"/>
                </a:lnTo>
                <a:lnTo>
                  <a:pt x="709138" y="26670"/>
                </a:lnTo>
                <a:close/>
              </a:path>
              <a:path w="1311275" h="923289">
                <a:moveTo>
                  <a:pt x="590080" y="63500"/>
                </a:moveTo>
                <a:lnTo>
                  <a:pt x="588733" y="63500"/>
                </a:lnTo>
                <a:lnTo>
                  <a:pt x="578700" y="67310"/>
                </a:lnTo>
                <a:lnTo>
                  <a:pt x="587908" y="67310"/>
                </a:lnTo>
                <a:lnTo>
                  <a:pt x="589038" y="83820"/>
                </a:lnTo>
                <a:lnTo>
                  <a:pt x="590994" y="100330"/>
                </a:lnTo>
                <a:lnTo>
                  <a:pt x="591413" y="101600"/>
                </a:lnTo>
                <a:lnTo>
                  <a:pt x="596391" y="102870"/>
                </a:lnTo>
                <a:lnTo>
                  <a:pt x="597649" y="102870"/>
                </a:lnTo>
                <a:lnTo>
                  <a:pt x="603122" y="99060"/>
                </a:lnTo>
                <a:lnTo>
                  <a:pt x="593775" y="99060"/>
                </a:lnTo>
                <a:lnTo>
                  <a:pt x="592010" y="83820"/>
                </a:lnTo>
                <a:lnTo>
                  <a:pt x="590765" y="64770"/>
                </a:lnTo>
                <a:lnTo>
                  <a:pt x="590080" y="63500"/>
                </a:lnTo>
                <a:close/>
              </a:path>
              <a:path w="1311275" h="923289">
                <a:moveTo>
                  <a:pt x="762139" y="67310"/>
                </a:moveTo>
                <a:lnTo>
                  <a:pt x="760704" y="68580"/>
                </a:lnTo>
                <a:lnTo>
                  <a:pt x="754049" y="74930"/>
                </a:lnTo>
                <a:lnTo>
                  <a:pt x="743788" y="78740"/>
                </a:lnTo>
                <a:lnTo>
                  <a:pt x="723830" y="90170"/>
                </a:lnTo>
                <a:lnTo>
                  <a:pt x="717422" y="93980"/>
                </a:lnTo>
                <a:lnTo>
                  <a:pt x="711085" y="100330"/>
                </a:lnTo>
                <a:lnTo>
                  <a:pt x="715715" y="100330"/>
                </a:lnTo>
                <a:lnTo>
                  <a:pt x="719416" y="96520"/>
                </a:lnTo>
                <a:lnTo>
                  <a:pt x="733082" y="87630"/>
                </a:lnTo>
                <a:lnTo>
                  <a:pt x="744804" y="81280"/>
                </a:lnTo>
                <a:lnTo>
                  <a:pt x="755307" y="77470"/>
                </a:lnTo>
                <a:lnTo>
                  <a:pt x="755980" y="77470"/>
                </a:lnTo>
                <a:lnTo>
                  <a:pt x="761123" y="72390"/>
                </a:lnTo>
                <a:lnTo>
                  <a:pt x="764387" y="72390"/>
                </a:lnTo>
                <a:lnTo>
                  <a:pt x="763244" y="68580"/>
                </a:lnTo>
                <a:lnTo>
                  <a:pt x="762139" y="67310"/>
                </a:lnTo>
                <a:close/>
              </a:path>
              <a:path w="1311275" h="923289">
                <a:moveTo>
                  <a:pt x="764387" y="72390"/>
                </a:moveTo>
                <a:lnTo>
                  <a:pt x="761123" y="72390"/>
                </a:lnTo>
                <a:lnTo>
                  <a:pt x="762203" y="76200"/>
                </a:lnTo>
                <a:lnTo>
                  <a:pt x="764730" y="92710"/>
                </a:lnTo>
                <a:lnTo>
                  <a:pt x="767308" y="100330"/>
                </a:lnTo>
                <a:lnTo>
                  <a:pt x="769391" y="100330"/>
                </a:lnTo>
                <a:lnTo>
                  <a:pt x="774766" y="97790"/>
                </a:lnTo>
                <a:lnTo>
                  <a:pt x="769543" y="97790"/>
                </a:lnTo>
                <a:lnTo>
                  <a:pt x="767664" y="91440"/>
                </a:lnTo>
                <a:lnTo>
                  <a:pt x="765149" y="74930"/>
                </a:lnTo>
                <a:lnTo>
                  <a:pt x="764387" y="72390"/>
                </a:lnTo>
                <a:close/>
              </a:path>
              <a:path w="1311275" h="923289">
                <a:moveTo>
                  <a:pt x="658101" y="0"/>
                </a:moveTo>
                <a:lnTo>
                  <a:pt x="655637" y="0"/>
                </a:lnTo>
                <a:lnTo>
                  <a:pt x="655548" y="1270"/>
                </a:lnTo>
                <a:lnTo>
                  <a:pt x="649897" y="36830"/>
                </a:lnTo>
                <a:lnTo>
                  <a:pt x="648106" y="46990"/>
                </a:lnTo>
                <a:lnTo>
                  <a:pt x="641616" y="53340"/>
                </a:lnTo>
                <a:lnTo>
                  <a:pt x="632282" y="59690"/>
                </a:lnTo>
                <a:lnTo>
                  <a:pt x="626529" y="64770"/>
                </a:lnTo>
                <a:lnTo>
                  <a:pt x="626046" y="66040"/>
                </a:lnTo>
                <a:lnTo>
                  <a:pt x="624204" y="88900"/>
                </a:lnTo>
                <a:lnTo>
                  <a:pt x="622350" y="91440"/>
                </a:lnTo>
                <a:lnTo>
                  <a:pt x="610996" y="92710"/>
                </a:lnTo>
                <a:lnTo>
                  <a:pt x="610730" y="92710"/>
                </a:lnTo>
                <a:lnTo>
                  <a:pt x="601941" y="96520"/>
                </a:lnTo>
                <a:lnTo>
                  <a:pt x="601611" y="96520"/>
                </a:lnTo>
                <a:lnTo>
                  <a:pt x="596544" y="99060"/>
                </a:lnTo>
                <a:lnTo>
                  <a:pt x="603122" y="99060"/>
                </a:lnTo>
                <a:lnTo>
                  <a:pt x="611619" y="95250"/>
                </a:lnTo>
                <a:lnTo>
                  <a:pt x="623392" y="93980"/>
                </a:lnTo>
                <a:lnTo>
                  <a:pt x="624331" y="93980"/>
                </a:lnTo>
                <a:lnTo>
                  <a:pt x="626833" y="90170"/>
                </a:lnTo>
                <a:lnTo>
                  <a:pt x="627151" y="88900"/>
                </a:lnTo>
                <a:lnTo>
                  <a:pt x="628967" y="67310"/>
                </a:lnTo>
                <a:lnTo>
                  <a:pt x="634123" y="62230"/>
                </a:lnTo>
                <a:lnTo>
                  <a:pt x="643483" y="55880"/>
                </a:lnTo>
                <a:lnTo>
                  <a:pt x="643661" y="55880"/>
                </a:lnTo>
                <a:lnTo>
                  <a:pt x="650557" y="48260"/>
                </a:lnTo>
                <a:lnTo>
                  <a:pt x="650963" y="48260"/>
                </a:lnTo>
                <a:lnTo>
                  <a:pt x="652830" y="36830"/>
                </a:lnTo>
                <a:lnTo>
                  <a:pt x="657758" y="6350"/>
                </a:lnTo>
                <a:lnTo>
                  <a:pt x="661371" y="6350"/>
                </a:lnTo>
                <a:lnTo>
                  <a:pt x="658101" y="0"/>
                </a:lnTo>
                <a:close/>
              </a:path>
              <a:path w="1311275" h="923289">
                <a:moveTo>
                  <a:pt x="797394" y="91440"/>
                </a:moveTo>
                <a:lnTo>
                  <a:pt x="781811" y="91440"/>
                </a:lnTo>
                <a:lnTo>
                  <a:pt x="769543" y="97790"/>
                </a:lnTo>
                <a:lnTo>
                  <a:pt x="774766" y="97790"/>
                </a:lnTo>
                <a:lnTo>
                  <a:pt x="782827" y="93980"/>
                </a:lnTo>
                <a:lnTo>
                  <a:pt x="797730" y="93980"/>
                </a:lnTo>
                <a:lnTo>
                  <a:pt x="797788" y="92710"/>
                </a:lnTo>
                <a:lnTo>
                  <a:pt x="797394" y="91440"/>
                </a:lnTo>
                <a:close/>
              </a:path>
              <a:path w="1311275" h="923289">
                <a:moveTo>
                  <a:pt x="543184" y="73660"/>
                </a:moveTo>
                <a:lnTo>
                  <a:pt x="536206" y="73660"/>
                </a:lnTo>
                <a:lnTo>
                  <a:pt x="553237" y="80010"/>
                </a:lnTo>
                <a:lnTo>
                  <a:pt x="553973" y="80010"/>
                </a:lnTo>
                <a:lnTo>
                  <a:pt x="561962" y="78740"/>
                </a:lnTo>
                <a:lnTo>
                  <a:pt x="566972" y="77470"/>
                </a:lnTo>
                <a:lnTo>
                  <a:pt x="553859" y="77470"/>
                </a:lnTo>
                <a:lnTo>
                  <a:pt x="543184" y="73660"/>
                </a:lnTo>
                <a:close/>
              </a:path>
              <a:path w="1311275" h="923289">
                <a:moveTo>
                  <a:pt x="587908" y="67310"/>
                </a:moveTo>
                <a:lnTo>
                  <a:pt x="578218" y="67310"/>
                </a:lnTo>
                <a:lnTo>
                  <a:pt x="571004" y="73660"/>
                </a:lnTo>
                <a:lnTo>
                  <a:pt x="561416" y="76200"/>
                </a:lnTo>
                <a:lnTo>
                  <a:pt x="553859" y="77470"/>
                </a:lnTo>
                <a:lnTo>
                  <a:pt x="566972" y="77470"/>
                </a:lnTo>
                <a:lnTo>
                  <a:pt x="571982" y="76200"/>
                </a:lnTo>
                <a:lnTo>
                  <a:pt x="572706" y="76200"/>
                </a:lnTo>
                <a:lnTo>
                  <a:pt x="580034" y="69850"/>
                </a:lnTo>
                <a:lnTo>
                  <a:pt x="587908" y="67310"/>
                </a:lnTo>
                <a:close/>
              </a:path>
              <a:path w="1311275" h="923289">
                <a:moveTo>
                  <a:pt x="661371" y="6350"/>
                </a:moveTo>
                <a:lnTo>
                  <a:pt x="657758" y="6350"/>
                </a:lnTo>
                <a:lnTo>
                  <a:pt x="661822" y="13970"/>
                </a:lnTo>
                <a:lnTo>
                  <a:pt x="662431" y="27940"/>
                </a:lnTo>
                <a:lnTo>
                  <a:pt x="662800" y="29210"/>
                </a:lnTo>
                <a:lnTo>
                  <a:pt x="667181" y="34290"/>
                </a:lnTo>
                <a:lnTo>
                  <a:pt x="667905" y="34290"/>
                </a:lnTo>
                <a:lnTo>
                  <a:pt x="672312" y="35560"/>
                </a:lnTo>
                <a:lnTo>
                  <a:pt x="673506" y="35560"/>
                </a:lnTo>
                <a:lnTo>
                  <a:pt x="677417" y="33020"/>
                </a:lnTo>
                <a:lnTo>
                  <a:pt x="672490" y="33020"/>
                </a:lnTo>
                <a:lnTo>
                  <a:pt x="669162" y="31750"/>
                </a:lnTo>
                <a:lnTo>
                  <a:pt x="665391" y="26670"/>
                </a:lnTo>
                <a:lnTo>
                  <a:pt x="664794" y="13970"/>
                </a:lnTo>
                <a:lnTo>
                  <a:pt x="664641" y="12700"/>
                </a:lnTo>
                <a:lnTo>
                  <a:pt x="661371" y="6350"/>
                </a:lnTo>
                <a:close/>
              </a:path>
              <a:path w="1311275" h="923289">
                <a:moveTo>
                  <a:pt x="708723" y="22860"/>
                </a:moveTo>
                <a:lnTo>
                  <a:pt x="707212" y="22860"/>
                </a:lnTo>
                <a:lnTo>
                  <a:pt x="699312" y="26670"/>
                </a:lnTo>
                <a:lnTo>
                  <a:pt x="680821" y="27940"/>
                </a:lnTo>
                <a:lnTo>
                  <a:pt x="680084" y="27940"/>
                </a:lnTo>
                <a:lnTo>
                  <a:pt x="672490" y="33020"/>
                </a:lnTo>
                <a:lnTo>
                  <a:pt x="677417" y="33020"/>
                </a:lnTo>
                <a:lnTo>
                  <a:pt x="681329" y="30480"/>
                </a:lnTo>
                <a:lnTo>
                  <a:pt x="699719" y="30480"/>
                </a:lnTo>
                <a:lnTo>
                  <a:pt x="700303" y="29210"/>
                </a:lnTo>
                <a:lnTo>
                  <a:pt x="705980" y="26670"/>
                </a:lnTo>
                <a:lnTo>
                  <a:pt x="709138" y="26670"/>
                </a:lnTo>
                <a:lnTo>
                  <a:pt x="709320" y="25400"/>
                </a:lnTo>
                <a:lnTo>
                  <a:pt x="708723" y="22860"/>
                </a:lnTo>
                <a:close/>
              </a:path>
            </a:pathLst>
          </a:custGeom>
          <a:solidFill>
            <a:srgbClr val="626A6C"/>
          </a:solidFill>
        </p:spPr>
        <p:txBody>
          <a:bodyPr wrap="square" lIns="0" tIns="0" rIns="0" bIns="0" rtlCol="0"/>
          <a:lstStyle/>
          <a:p>
            <a:endParaRPr/>
          </a:p>
        </p:txBody>
      </p:sp>
      <p:sp>
        <p:nvSpPr>
          <p:cNvPr id="188" name="object 188"/>
          <p:cNvSpPr/>
          <p:nvPr/>
        </p:nvSpPr>
        <p:spPr>
          <a:xfrm>
            <a:off x="3178505" y="2537752"/>
            <a:ext cx="279400" cy="163195"/>
          </a:xfrm>
          <a:custGeom>
            <a:avLst/>
            <a:gdLst/>
            <a:ahLst/>
            <a:cxnLst/>
            <a:rect l="l" t="t" r="r" b="b"/>
            <a:pathLst>
              <a:path w="279400" h="163194">
                <a:moveTo>
                  <a:pt x="264071" y="159842"/>
                </a:moveTo>
                <a:lnTo>
                  <a:pt x="262547" y="161455"/>
                </a:lnTo>
                <a:lnTo>
                  <a:pt x="262216" y="162013"/>
                </a:lnTo>
                <a:lnTo>
                  <a:pt x="261861" y="163068"/>
                </a:lnTo>
                <a:lnTo>
                  <a:pt x="263194" y="161747"/>
                </a:lnTo>
                <a:lnTo>
                  <a:pt x="264071" y="159842"/>
                </a:lnTo>
                <a:close/>
              </a:path>
              <a:path w="279400" h="163194">
                <a:moveTo>
                  <a:pt x="275729" y="111417"/>
                </a:moveTo>
                <a:lnTo>
                  <a:pt x="271018" y="117627"/>
                </a:lnTo>
                <a:lnTo>
                  <a:pt x="270700" y="118478"/>
                </a:lnTo>
                <a:lnTo>
                  <a:pt x="270332" y="128879"/>
                </a:lnTo>
                <a:lnTo>
                  <a:pt x="267652" y="139344"/>
                </a:lnTo>
                <a:lnTo>
                  <a:pt x="267601" y="139865"/>
                </a:lnTo>
                <a:lnTo>
                  <a:pt x="268516" y="148793"/>
                </a:lnTo>
                <a:lnTo>
                  <a:pt x="268935" y="147612"/>
                </a:lnTo>
                <a:lnTo>
                  <a:pt x="270992" y="143624"/>
                </a:lnTo>
                <a:lnTo>
                  <a:pt x="270611" y="139839"/>
                </a:lnTo>
                <a:lnTo>
                  <a:pt x="273278" y="129476"/>
                </a:lnTo>
                <a:lnTo>
                  <a:pt x="273326" y="128879"/>
                </a:lnTo>
                <a:lnTo>
                  <a:pt x="273672" y="119049"/>
                </a:lnTo>
                <a:lnTo>
                  <a:pt x="279374" y="111569"/>
                </a:lnTo>
                <a:lnTo>
                  <a:pt x="275729" y="111417"/>
                </a:lnTo>
                <a:close/>
              </a:path>
              <a:path w="279400" h="163194">
                <a:moveTo>
                  <a:pt x="13766" y="74688"/>
                </a:moveTo>
                <a:lnTo>
                  <a:pt x="6565" y="77698"/>
                </a:lnTo>
                <a:lnTo>
                  <a:pt x="5829" y="78371"/>
                </a:lnTo>
                <a:lnTo>
                  <a:pt x="1689" y="86169"/>
                </a:lnTo>
                <a:lnTo>
                  <a:pt x="0" y="87566"/>
                </a:lnTo>
                <a:lnTo>
                  <a:pt x="1727" y="90004"/>
                </a:lnTo>
                <a:lnTo>
                  <a:pt x="3810" y="88277"/>
                </a:lnTo>
                <a:lnTo>
                  <a:pt x="4178" y="87820"/>
                </a:lnTo>
                <a:lnTo>
                  <a:pt x="8216" y="80251"/>
                </a:lnTo>
                <a:lnTo>
                  <a:pt x="15621" y="77165"/>
                </a:lnTo>
                <a:lnTo>
                  <a:pt x="13766" y="74688"/>
                </a:lnTo>
                <a:close/>
              </a:path>
              <a:path w="279400" h="163194">
                <a:moveTo>
                  <a:pt x="179692" y="75031"/>
                </a:moveTo>
                <a:lnTo>
                  <a:pt x="178142" y="75501"/>
                </a:lnTo>
                <a:lnTo>
                  <a:pt x="177571" y="75819"/>
                </a:lnTo>
                <a:lnTo>
                  <a:pt x="167106" y="84899"/>
                </a:lnTo>
                <a:lnTo>
                  <a:pt x="167030" y="88938"/>
                </a:lnTo>
                <a:lnTo>
                  <a:pt x="179298" y="78270"/>
                </a:lnTo>
                <a:lnTo>
                  <a:pt x="179603" y="78181"/>
                </a:lnTo>
                <a:lnTo>
                  <a:pt x="179692" y="75031"/>
                </a:lnTo>
                <a:close/>
              </a:path>
              <a:path w="279400" h="163194">
                <a:moveTo>
                  <a:pt x="204602" y="67589"/>
                </a:moveTo>
                <a:lnTo>
                  <a:pt x="199859" y="67589"/>
                </a:lnTo>
                <a:lnTo>
                  <a:pt x="211645" y="77152"/>
                </a:lnTo>
                <a:lnTo>
                  <a:pt x="212839" y="74269"/>
                </a:lnTo>
                <a:lnTo>
                  <a:pt x="204602" y="67589"/>
                </a:lnTo>
                <a:close/>
              </a:path>
              <a:path w="279400" h="163194">
                <a:moveTo>
                  <a:pt x="198945" y="64490"/>
                </a:moveTo>
                <a:lnTo>
                  <a:pt x="197561" y="65582"/>
                </a:lnTo>
                <a:lnTo>
                  <a:pt x="196240" y="70421"/>
                </a:lnTo>
                <a:lnTo>
                  <a:pt x="199859" y="67589"/>
                </a:lnTo>
                <a:lnTo>
                  <a:pt x="204602" y="67589"/>
                </a:lnTo>
                <a:lnTo>
                  <a:pt x="200812" y="64516"/>
                </a:lnTo>
                <a:lnTo>
                  <a:pt x="198945" y="64490"/>
                </a:lnTo>
                <a:close/>
              </a:path>
              <a:path w="279400" h="163194">
                <a:moveTo>
                  <a:pt x="50190" y="46875"/>
                </a:moveTo>
                <a:lnTo>
                  <a:pt x="40970" y="63500"/>
                </a:lnTo>
                <a:lnTo>
                  <a:pt x="38925" y="64312"/>
                </a:lnTo>
                <a:lnTo>
                  <a:pt x="39433" y="67322"/>
                </a:lnTo>
                <a:lnTo>
                  <a:pt x="42570" y="66052"/>
                </a:lnTo>
                <a:lnTo>
                  <a:pt x="43319" y="65405"/>
                </a:lnTo>
                <a:lnTo>
                  <a:pt x="51307" y="51015"/>
                </a:lnTo>
                <a:lnTo>
                  <a:pt x="51282" y="50634"/>
                </a:lnTo>
                <a:lnTo>
                  <a:pt x="50190" y="46875"/>
                </a:lnTo>
                <a:close/>
              </a:path>
              <a:path w="279400" h="163194">
                <a:moveTo>
                  <a:pt x="102946" y="1422"/>
                </a:moveTo>
                <a:lnTo>
                  <a:pt x="78587" y="14757"/>
                </a:lnTo>
                <a:lnTo>
                  <a:pt x="62750" y="24638"/>
                </a:lnTo>
                <a:lnTo>
                  <a:pt x="62230" y="25184"/>
                </a:lnTo>
                <a:lnTo>
                  <a:pt x="59956" y="29298"/>
                </a:lnTo>
                <a:lnTo>
                  <a:pt x="63004" y="29933"/>
                </a:lnTo>
                <a:lnTo>
                  <a:pt x="64655" y="26962"/>
                </a:lnTo>
                <a:lnTo>
                  <a:pt x="80073" y="17360"/>
                </a:lnTo>
                <a:lnTo>
                  <a:pt x="102781" y="4902"/>
                </a:lnTo>
                <a:lnTo>
                  <a:pt x="102946" y="1422"/>
                </a:lnTo>
                <a:close/>
              </a:path>
              <a:path w="279400" h="163194">
                <a:moveTo>
                  <a:pt x="118795" y="0"/>
                </a:moveTo>
                <a:lnTo>
                  <a:pt x="118427" y="3124"/>
                </a:lnTo>
                <a:lnTo>
                  <a:pt x="124891" y="6096"/>
                </a:lnTo>
                <a:lnTo>
                  <a:pt x="130555" y="10947"/>
                </a:lnTo>
                <a:lnTo>
                  <a:pt x="130873" y="8699"/>
                </a:lnTo>
                <a:lnTo>
                  <a:pt x="130949" y="7353"/>
                </a:lnTo>
                <a:lnTo>
                  <a:pt x="126669" y="3695"/>
                </a:lnTo>
                <a:lnTo>
                  <a:pt x="126326" y="3479"/>
                </a:lnTo>
                <a:lnTo>
                  <a:pt x="118795" y="0"/>
                </a:lnTo>
                <a:close/>
              </a:path>
            </a:pathLst>
          </a:custGeom>
          <a:solidFill>
            <a:srgbClr val="686C6D"/>
          </a:solidFill>
        </p:spPr>
        <p:txBody>
          <a:bodyPr wrap="square" lIns="0" tIns="0" rIns="0" bIns="0" rtlCol="0"/>
          <a:lstStyle/>
          <a:p>
            <a:endParaRPr/>
          </a:p>
        </p:txBody>
      </p:sp>
      <p:sp>
        <p:nvSpPr>
          <p:cNvPr id="189" name="object 189"/>
          <p:cNvSpPr/>
          <p:nvPr/>
        </p:nvSpPr>
        <p:spPr>
          <a:xfrm>
            <a:off x="3177454" y="2537156"/>
            <a:ext cx="272415" cy="167005"/>
          </a:xfrm>
          <a:custGeom>
            <a:avLst/>
            <a:gdLst/>
            <a:ahLst/>
            <a:cxnLst/>
            <a:rect l="l" t="t" r="r" b="b"/>
            <a:pathLst>
              <a:path w="272414" h="167005">
                <a:moveTo>
                  <a:pt x="268033" y="157327"/>
                </a:moveTo>
                <a:lnTo>
                  <a:pt x="265112" y="160439"/>
                </a:lnTo>
                <a:lnTo>
                  <a:pt x="264236" y="162344"/>
                </a:lnTo>
                <a:lnTo>
                  <a:pt x="262915" y="163664"/>
                </a:lnTo>
                <a:lnTo>
                  <a:pt x="261937" y="166535"/>
                </a:lnTo>
                <a:lnTo>
                  <a:pt x="265290" y="163233"/>
                </a:lnTo>
                <a:lnTo>
                  <a:pt x="265430" y="163029"/>
                </a:lnTo>
                <a:lnTo>
                  <a:pt x="268033" y="157327"/>
                </a:lnTo>
                <a:close/>
              </a:path>
              <a:path w="272414" h="167005">
                <a:moveTo>
                  <a:pt x="272034" y="144221"/>
                </a:moveTo>
                <a:lnTo>
                  <a:pt x="270014" y="148132"/>
                </a:lnTo>
                <a:lnTo>
                  <a:pt x="269557" y="149402"/>
                </a:lnTo>
                <a:lnTo>
                  <a:pt x="269887" y="152539"/>
                </a:lnTo>
                <a:lnTo>
                  <a:pt x="271246" y="148704"/>
                </a:lnTo>
                <a:lnTo>
                  <a:pt x="272288" y="146684"/>
                </a:lnTo>
                <a:lnTo>
                  <a:pt x="272034" y="144221"/>
                </a:lnTo>
                <a:close/>
              </a:path>
              <a:path w="272414" h="167005">
                <a:moveTo>
                  <a:pt x="1041" y="88163"/>
                </a:moveTo>
                <a:lnTo>
                  <a:pt x="0" y="89039"/>
                </a:lnTo>
                <a:lnTo>
                  <a:pt x="266" y="89395"/>
                </a:lnTo>
                <a:lnTo>
                  <a:pt x="1727" y="91490"/>
                </a:lnTo>
                <a:lnTo>
                  <a:pt x="2781" y="90601"/>
                </a:lnTo>
                <a:lnTo>
                  <a:pt x="1384" y="88607"/>
                </a:lnTo>
                <a:lnTo>
                  <a:pt x="1041" y="88163"/>
                </a:lnTo>
                <a:close/>
              </a:path>
              <a:path w="272414" h="167005">
                <a:moveTo>
                  <a:pt x="168148" y="85496"/>
                </a:moveTo>
                <a:lnTo>
                  <a:pt x="166776" y="86702"/>
                </a:lnTo>
                <a:lnTo>
                  <a:pt x="166687" y="90728"/>
                </a:lnTo>
                <a:lnTo>
                  <a:pt x="168084" y="89534"/>
                </a:lnTo>
                <a:lnTo>
                  <a:pt x="168148" y="85496"/>
                </a:lnTo>
                <a:close/>
              </a:path>
              <a:path w="272414" h="167005">
                <a:moveTo>
                  <a:pt x="182118" y="75234"/>
                </a:moveTo>
                <a:lnTo>
                  <a:pt x="180746" y="75641"/>
                </a:lnTo>
                <a:lnTo>
                  <a:pt x="180657" y="78790"/>
                </a:lnTo>
                <a:lnTo>
                  <a:pt x="182029" y="78384"/>
                </a:lnTo>
                <a:lnTo>
                  <a:pt x="182118" y="75234"/>
                </a:lnTo>
                <a:close/>
              </a:path>
              <a:path w="272414" h="167005">
                <a:moveTo>
                  <a:pt x="213893" y="74866"/>
                </a:moveTo>
                <a:lnTo>
                  <a:pt x="212699" y="77749"/>
                </a:lnTo>
                <a:lnTo>
                  <a:pt x="213791" y="78638"/>
                </a:lnTo>
                <a:lnTo>
                  <a:pt x="214985" y="75768"/>
                </a:lnTo>
                <a:lnTo>
                  <a:pt x="213893" y="74866"/>
                </a:lnTo>
                <a:close/>
              </a:path>
              <a:path w="272414" h="167005">
                <a:moveTo>
                  <a:pt x="16116" y="74752"/>
                </a:moveTo>
                <a:lnTo>
                  <a:pt x="14820" y="75298"/>
                </a:lnTo>
                <a:lnTo>
                  <a:pt x="16662" y="77762"/>
                </a:lnTo>
                <a:lnTo>
                  <a:pt x="17957" y="77215"/>
                </a:lnTo>
                <a:lnTo>
                  <a:pt x="16116" y="74752"/>
                </a:lnTo>
                <a:close/>
              </a:path>
              <a:path w="272414" h="167005">
                <a:moveTo>
                  <a:pt x="198602" y="66179"/>
                </a:moveTo>
                <a:lnTo>
                  <a:pt x="196824" y="67589"/>
                </a:lnTo>
                <a:lnTo>
                  <a:pt x="195503" y="72415"/>
                </a:lnTo>
                <a:lnTo>
                  <a:pt x="197281" y="71018"/>
                </a:lnTo>
                <a:lnTo>
                  <a:pt x="198602" y="66179"/>
                </a:lnTo>
                <a:close/>
              </a:path>
              <a:path w="272414" h="167005">
                <a:moveTo>
                  <a:pt x="39979" y="64909"/>
                </a:moveTo>
                <a:lnTo>
                  <a:pt x="38684" y="65430"/>
                </a:lnTo>
                <a:lnTo>
                  <a:pt x="39179" y="68452"/>
                </a:lnTo>
                <a:lnTo>
                  <a:pt x="40474" y="67919"/>
                </a:lnTo>
                <a:lnTo>
                  <a:pt x="39979" y="64909"/>
                </a:lnTo>
                <a:close/>
              </a:path>
              <a:path w="272414" h="167005">
                <a:moveTo>
                  <a:pt x="52171" y="45796"/>
                </a:moveTo>
                <a:lnTo>
                  <a:pt x="51244" y="47472"/>
                </a:lnTo>
                <a:lnTo>
                  <a:pt x="52324" y="51244"/>
                </a:lnTo>
                <a:lnTo>
                  <a:pt x="52349" y="51625"/>
                </a:lnTo>
                <a:lnTo>
                  <a:pt x="53339" y="49847"/>
                </a:lnTo>
                <a:lnTo>
                  <a:pt x="52171" y="45796"/>
                </a:lnTo>
                <a:close/>
              </a:path>
              <a:path w="272414" h="167005">
                <a:moveTo>
                  <a:pt x="172885" y="44513"/>
                </a:moveTo>
                <a:lnTo>
                  <a:pt x="171500" y="47320"/>
                </a:lnTo>
                <a:lnTo>
                  <a:pt x="172529" y="48310"/>
                </a:lnTo>
                <a:lnTo>
                  <a:pt x="173913" y="45491"/>
                </a:lnTo>
                <a:lnTo>
                  <a:pt x="172885" y="44513"/>
                </a:lnTo>
                <a:close/>
              </a:path>
              <a:path w="272414" h="167005">
                <a:moveTo>
                  <a:pt x="60998" y="29895"/>
                </a:moveTo>
                <a:lnTo>
                  <a:pt x="60312" y="31140"/>
                </a:lnTo>
                <a:lnTo>
                  <a:pt x="63385" y="31762"/>
                </a:lnTo>
                <a:lnTo>
                  <a:pt x="64071" y="30530"/>
                </a:lnTo>
                <a:lnTo>
                  <a:pt x="60998" y="29895"/>
                </a:lnTo>
                <a:close/>
              </a:path>
              <a:path w="272414" h="167005">
                <a:moveTo>
                  <a:pt x="131991" y="7962"/>
                </a:moveTo>
                <a:lnTo>
                  <a:pt x="131912" y="9397"/>
                </a:lnTo>
                <a:lnTo>
                  <a:pt x="131597" y="11544"/>
                </a:lnTo>
                <a:lnTo>
                  <a:pt x="132829" y="12611"/>
                </a:lnTo>
                <a:lnTo>
                  <a:pt x="133273" y="9397"/>
                </a:lnTo>
                <a:lnTo>
                  <a:pt x="133299" y="9067"/>
                </a:lnTo>
                <a:lnTo>
                  <a:pt x="131991" y="7962"/>
                </a:lnTo>
                <a:close/>
              </a:path>
              <a:path w="272414" h="167005">
                <a:moveTo>
                  <a:pt x="105384" y="1269"/>
                </a:moveTo>
                <a:lnTo>
                  <a:pt x="104000" y="2019"/>
                </a:lnTo>
                <a:lnTo>
                  <a:pt x="103835" y="5511"/>
                </a:lnTo>
                <a:lnTo>
                  <a:pt x="105244" y="4749"/>
                </a:lnTo>
                <a:lnTo>
                  <a:pt x="105384" y="1269"/>
                </a:lnTo>
                <a:close/>
              </a:path>
              <a:path w="272414" h="167005">
                <a:moveTo>
                  <a:pt x="118554" y="0"/>
                </a:moveTo>
                <a:lnTo>
                  <a:pt x="118186" y="3124"/>
                </a:lnTo>
                <a:lnTo>
                  <a:pt x="119481" y="3721"/>
                </a:lnTo>
                <a:lnTo>
                  <a:pt x="119849" y="596"/>
                </a:lnTo>
                <a:lnTo>
                  <a:pt x="118554" y="0"/>
                </a:lnTo>
                <a:close/>
              </a:path>
            </a:pathLst>
          </a:custGeom>
          <a:solidFill>
            <a:srgbClr val="414849"/>
          </a:solidFill>
        </p:spPr>
        <p:txBody>
          <a:bodyPr wrap="square" lIns="0" tIns="0" rIns="0" bIns="0" rtlCol="0"/>
          <a:lstStyle/>
          <a:p>
            <a:endParaRPr/>
          </a:p>
        </p:txBody>
      </p:sp>
      <p:sp>
        <p:nvSpPr>
          <p:cNvPr id="190" name="object 190"/>
          <p:cNvSpPr/>
          <p:nvPr/>
        </p:nvSpPr>
        <p:spPr>
          <a:xfrm>
            <a:off x="3344752" y="2582650"/>
            <a:ext cx="128809" cy="66678"/>
          </a:xfrm>
          <a:prstGeom prst="rect">
            <a:avLst/>
          </a:prstGeom>
          <a:blipFill>
            <a:blip r:embed="rId14" cstate="print"/>
            <a:stretch>
              <a:fillRect/>
            </a:stretch>
          </a:blipFill>
        </p:spPr>
        <p:txBody>
          <a:bodyPr wrap="square" lIns="0" tIns="0" rIns="0" bIns="0" rtlCol="0"/>
          <a:lstStyle/>
          <a:p>
            <a:endParaRPr/>
          </a:p>
        </p:txBody>
      </p:sp>
      <p:sp>
        <p:nvSpPr>
          <p:cNvPr id="191" name="object 191"/>
          <p:cNvSpPr/>
          <p:nvPr/>
        </p:nvSpPr>
        <p:spPr>
          <a:xfrm>
            <a:off x="3126587" y="1210259"/>
            <a:ext cx="43815" cy="177800"/>
          </a:xfrm>
          <a:custGeom>
            <a:avLst/>
            <a:gdLst/>
            <a:ahLst/>
            <a:cxnLst/>
            <a:rect l="l" t="t" r="r" b="b"/>
            <a:pathLst>
              <a:path w="43814" h="177800">
                <a:moveTo>
                  <a:pt x="0" y="177266"/>
                </a:moveTo>
                <a:lnTo>
                  <a:pt x="43268" y="177266"/>
                </a:lnTo>
                <a:lnTo>
                  <a:pt x="43268" y="0"/>
                </a:lnTo>
                <a:lnTo>
                  <a:pt x="0" y="0"/>
                </a:lnTo>
                <a:lnTo>
                  <a:pt x="0" y="177266"/>
                </a:lnTo>
                <a:close/>
              </a:path>
            </a:pathLst>
          </a:custGeom>
          <a:solidFill>
            <a:srgbClr val="F6EFD5"/>
          </a:solidFill>
        </p:spPr>
        <p:txBody>
          <a:bodyPr wrap="square" lIns="0" tIns="0" rIns="0" bIns="0" rtlCol="0"/>
          <a:lstStyle/>
          <a:p>
            <a:endParaRPr/>
          </a:p>
        </p:txBody>
      </p:sp>
      <p:sp>
        <p:nvSpPr>
          <p:cNvPr id="192" name="object 192"/>
          <p:cNvSpPr/>
          <p:nvPr/>
        </p:nvSpPr>
        <p:spPr>
          <a:xfrm>
            <a:off x="3126588" y="1387364"/>
            <a:ext cx="43815" cy="635"/>
          </a:xfrm>
          <a:custGeom>
            <a:avLst/>
            <a:gdLst/>
            <a:ahLst/>
            <a:cxnLst/>
            <a:rect l="l" t="t" r="r" b="b"/>
            <a:pathLst>
              <a:path w="43814" h="634">
                <a:moveTo>
                  <a:pt x="152" y="0"/>
                </a:moveTo>
                <a:lnTo>
                  <a:pt x="0" y="0"/>
                </a:lnTo>
                <a:lnTo>
                  <a:pt x="0" y="317"/>
                </a:lnTo>
                <a:lnTo>
                  <a:pt x="43408" y="317"/>
                </a:lnTo>
                <a:lnTo>
                  <a:pt x="43408" y="152"/>
                </a:lnTo>
                <a:lnTo>
                  <a:pt x="152" y="152"/>
                </a:lnTo>
                <a:lnTo>
                  <a:pt x="152" y="0"/>
                </a:lnTo>
                <a:close/>
              </a:path>
            </a:pathLst>
          </a:custGeom>
          <a:solidFill>
            <a:srgbClr val="221F1F"/>
          </a:solidFill>
        </p:spPr>
        <p:txBody>
          <a:bodyPr wrap="square" lIns="0" tIns="0" rIns="0" bIns="0" rtlCol="0"/>
          <a:lstStyle/>
          <a:p>
            <a:endParaRPr/>
          </a:p>
        </p:txBody>
      </p:sp>
      <p:sp>
        <p:nvSpPr>
          <p:cNvPr id="193" name="object 193"/>
          <p:cNvSpPr/>
          <p:nvPr/>
        </p:nvSpPr>
        <p:spPr>
          <a:xfrm>
            <a:off x="3169845" y="1209716"/>
            <a:ext cx="0" cy="177800"/>
          </a:xfrm>
          <a:custGeom>
            <a:avLst/>
            <a:gdLst/>
            <a:ahLst/>
            <a:cxnLst/>
            <a:rect l="l" t="t" r="r" b="b"/>
            <a:pathLst>
              <a:path h="177800">
                <a:moveTo>
                  <a:pt x="0" y="0"/>
                </a:moveTo>
                <a:lnTo>
                  <a:pt x="0" y="177800"/>
                </a:lnTo>
              </a:path>
            </a:pathLst>
          </a:custGeom>
          <a:ln w="3175">
            <a:solidFill>
              <a:srgbClr val="221F1F"/>
            </a:solidFill>
          </a:ln>
        </p:spPr>
        <p:txBody>
          <a:bodyPr wrap="square" lIns="0" tIns="0" rIns="0" bIns="0" rtlCol="0"/>
          <a:lstStyle/>
          <a:p>
            <a:endParaRPr/>
          </a:p>
        </p:txBody>
      </p:sp>
      <p:sp>
        <p:nvSpPr>
          <p:cNvPr id="194" name="object 194"/>
          <p:cNvSpPr/>
          <p:nvPr/>
        </p:nvSpPr>
        <p:spPr>
          <a:xfrm>
            <a:off x="3114700" y="1210259"/>
            <a:ext cx="12065" cy="177800"/>
          </a:xfrm>
          <a:custGeom>
            <a:avLst/>
            <a:gdLst/>
            <a:ahLst/>
            <a:cxnLst/>
            <a:rect l="l" t="t" r="r" b="b"/>
            <a:pathLst>
              <a:path w="12064" h="177800">
                <a:moveTo>
                  <a:pt x="0" y="177266"/>
                </a:moveTo>
                <a:lnTo>
                  <a:pt x="11887" y="177266"/>
                </a:lnTo>
                <a:lnTo>
                  <a:pt x="11887" y="0"/>
                </a:lnTo>
                <a:lnTo>
                  <a:pt x="0" y="0"/>
                </a:lnTo>
                <a:lnTo>
                  <a:pt x="0" y="177266"/>
                </a:lnTo>
                <a:close/>
              </a:path>
            </a:pathLst>
          </a:custGeom>
          <a:solidFill>
            <a:srgbClr val="FFFFFF"/>
          </a:solidFill>
        </p:spPr>
        <p:txBody>
          <a:bodyPr wrap="square" lIns="0" tIns="0" rIns="0" bIns="0" rtlCol="0"/>
          <a:lstStyle/>
          <a:p>
            <a:endParaRPr/>
          </a:p>
        </p:txBody>
      </p:sp>
      <p:sp>
        <p:nvSpPr>
          <p:cNvPr id="195" name="object 195"/>
          <p:cNvSpPr/>
          <p:nvPr/>
        </p:nvSpPr>
        <p:spPr>
          <a:xfrm>
            <a:off x="3114700" y="1387516"/>
            <a:ext cx="12700" cy="1270"/>
          </a:xfrm>
          <a:custGeom>
            <a:avLst/>
            <a:gdLst/>
            <a:ahLst/>
            <a:cxnLst/>
            <a:rect l="l" t="t" r="r" b="b"/>
            <a:pathLst>
              <a:path w="12700" h="1269">
                <a:moveTo>
                  <a:pt x="0" y="1270"/>
                </a:moveTo>
                <a:lnTo>
                  <a:pt x="12650" y="1270"/>
                </a:lnTo>
                <a:lnTo>
                  <a:pt x="12650" y="0"/>
                </a:lnTo>
                <a:lnTo>
                  <a:pt x="0" y="0"/>
                </a:lnTo>
                <a:lnTo>
                  <a:pt x="0" y="1270"/>
                </a:lnTo>
                <a:close/>
              </a:path>
            </a:pathLst>
          </a:custGeom>
          <a:solidFill>
            <a:srgbClr val="221F1F"/>
          </a:solidFill>
        </p:spPr>
        <p:txBody>
          <a:bodyPr wrap="square" lIns="0" tIns="0" rIns="0" bIns="0" rtlCol="0"/>
          <a:lstStyle/>
          <a:p>
            <a:endParaRPr/>
          </a:p>
        </p:txBody>
      </p:sp>
      <p:sp>
        <p:nvSpPr>
          <p:cNvPr id="196" name="object 196"/>
          <p:cNvSpPr/>
          <p:nvPr/>
        </p:nvSpPr>
        <p:spPr>
          <a:xfrm>
            <a:off x="3114700" y="1386246"/>
            <a:ext cx="11430" cy="1270"/>
          </a:xfrm>
          <a:custGeom>
            <a:avLst/>
            <a:gdLst/>
            <a:ahLst/>
            <a:cxnLst/>
            <a:rect l="l" t="t" r="r" b="b"/>
            <a:pathLst>
              <a:path w="11430" h="1269">
                <a:moveTo>
                  <a:pt x="0" y="1270"/>
                </a:moveTo>
                <a:lnTo>
                  <a:pt x="11126" y="1270"/>
                </a:lnTo>
                <a:lnTo>
                  <a:pt x="11126" y="0"/>
                </a:lnTo>
                <a:lnTo>
                  <a:pt x="0" y="0"/>
                </a:lnTo>
                <a:lnTo>
                  <a:pt x="0" y="1270"/>
                </a:lnTo>
                <a:close/>
              </a:path>
            </a:pathLst>
          </a:custGeom>
          <a:solidFill>
            <a:srgbClr val="221F1F"/>
          </a:solidFill>
        </p:spPr>
        <p:txBody>
          <a:bodyPr wrap="square" lIns="0" tIns="0" rIns="0" bIns="0" rtlCol="0"/>
          <a:lstStyle/>
          <a:p>
            <a:endParaRPr/>
          </a:p>
        </p:txBody>
      </p:sp>
      <p:sp>
        <p:nvSpPr>
          <p:cNvPr id="197" name="object 197"/>
          <p:cNvSpPr/>
          <p:nvPr/>
        </p:nvSpPr>
        <p:spPr>
          <a:xfrm>
            <a:off x="3115081" y="1209716"/>
            <a:ext cx="0" cy="176530"/>
          </a:xfrm>
          <a:custGeom>
            <a:avLst/>
            <a:gdLst/>
            <a:ahLst/>
            <a:cxnLst/>
            <a:rect l="l" t="t" r="r" b="b"/>
            <a:pathLst>
              <a:path h="176530">
                <a:moveTo>
                  <a:pt x="0" y="0"/>
                </a:moveTo>
                <a:lnTo>
                  <a:pt x="0" y="176529"/>
                </a:lnTo>
              </a:path>
            </a:pathLst>
          </a:custGeom>
          <a:ln w="3175">
            <a:solidFill>
              <a:srgbClr val="221F1F"/>
            </a:solidFill>
          </a:ln>
        </p:spPr>
        <p:txBody>
          <a:bodyPr wrap="square" lIns="0" tIns="0" rIns="0" bIns="0" rtlCol="0"/>
          <a:lstStyle/>
          <a:p>
            <a:endParaRPr/>
          </a:p>
        </p:txBody>
      </p:sp>
      <p:sp>
        <p:nvSpPr>
          <p:cNvPr id="198" name="object 198"/>
          <p:cNvSpPr/>
          <p:nvPr/>
        </p:nvSpPr>
        <p:spPr>
          <a:xfrm>
            <a:off x="3126588" y="1209716"/>
            <a:ext cx="0" cy="177800"/>
          </a:xfrm>
          <a:custGeom>
            <a:avLst/>
            <a:gdLst/>
            <a:ahLst/>
            <a:cxnLst/>
            <a:rect l="l" t="t" r="r" b="b"/>
            <a:pathLst>
              <a:path h="177800">
                <a:moveTo>
                  <a:pt x="0" y="0"/>
                </a:moveTo>
                <a:lnTo>
                  <a:pt x="0" y="177800"/>
                </a:lnTo>
              </a:path>
            </a:pathLst>
          </a:custGeom>
          <a:ln w="3175">
            <a:solidFill>
              <a:srgbClr val="221F1F"/>
            </a:solidFill>
          </a:ln>
        </p:spPr>
        <p:txBody>
          <a:bodyPr wrap="square" lIns="0" tIns="0" rIns="0" bIns="0" rtlCol="0"/>
          <a:lstStyle/>
          <a:p>
            <a:endParaRPr/>
          </a:p>
        </p:txBody>
      </p:sp>
      <p:sp>
        <p:nvSpPr>
          <p:cNvPr id="199" name="object 199"/>
          <p:cNvSpPr/>
          <p:nvPr/>
        </p:nvSpPr>
        <p:spPr>
          <a:xfrm>
            <a:off x="2374112" y="1210259"/>
            <a:ext cx="741045" cy="316230"/>
          </a:xfrm>
          <a:custGeom>
            <a:avLst/>
            <a:gdLst/>
            <a:ahLst/>
            <a:cxnLst/>
            <a:rect l="l" t="t" r="r" b="b"/>
            <a:pathLst>
              <a:path w="741044" h="316230">
                <a:moveTo>
                  <a:pt x="0" y="315849"/>
                </a:moveTo>
                <a:lnTo>
                  <a:pt x="740587" y="315849"/>
                </a:lnTo>
                <a:lnTo>
                  <a:pt x="740587" y="0"/>
                </a:lnTo>
                <a:lnTo>
                  <a:pt x="0" y="0"/>
                </a:lnTo>
                <a:lnTo>
                  <a:pt x="0" y="315849"/>
                </a:lnTo>
                <a:close/>
              </a:path>
            </a:pathLst>
          </a:custGeom>
          <a:solidFill>
            <a:srgbClr val="F4ECD3"/>
          </a:solidFill>
        </p:spPr>
        <p:txBody>
          <a:bodyPr wrap="square" lIns="0" tIns="0" rIns="0" bIns="0" rtlCol="0"/>
          <a:lstStyle/>
          <a:p>
            <a:endParaRPr/>
          </a:p>
        </p:txBody>
      </p:sp>
      <p:sp>
        <p:nvSpPr>
          <p:cNvPr id="200" name="object 200"/>
          <p:cNvSpPr/>
          <p:nvPr/>
        </p:nvSpPr>
        <p:spPr>
          <a:xfrm>
            <a:off x="2374112" y="1526111"/>
            <a:ext cx="741045" cy="0"/>
          </a:xfrm>
          <a:custGeom>
            <a:avLst/>
            <a:gdLst/>
            <a:ahLst/>
            <a:cxnLst/>
            <a:rect l="l" t="t" r="r" b="b"/>
            <a:pathLst>
              <a:path w="741044">
                <a:moveTo>
                  <a:pt x="0" y="0"/>
                </a:moveTo>
                <a:lnTo>
                  <a:pt x="740892" y="0"/>
                </a:lnTo>
              </a:path>
            </a:pathLst>
          </a:custGeom>
          <a:ln w="3175">
            <a:solidFill>
              <a:srgbClr val="221F1F"/>
            </a:solidFill>
          </a:ln>
        </p:spPr>
        <p:txBody>
          <a:bodyPr wrap="square" lIns="0" tIns="0" rIns="0" bIns="0" rtlCol="0"/>
          <a:lstStyle/>
          <a:p>
            <a:endParaRPr/>
          </a:p>
        </p:txBody>
      </p:sp>
      <p:sp>
        <p:nvSpPr>
          <p:cNvPr id="201" name="object 201"/>
          <p:cNvSpPr/>
          <p:nvPr/>
        </p:nvSpPr>
        <p:spPr>
          <a:xfrm>
            <a:off x="3114700" y="1209881"/>
            <a:ext cx="0" cy="316230"/>
          </a:xfrm>
          <a:custGeom>
            <a:avLst/>
            <a:gdLst/>
            <a:ahLst/>
            <a:cxnLst/>
            <a:rect l="l" t="t" r="r" b="b"/>
            <a:pathLst>
              <a:path h="316230">
                <a:moveTo>
                  <a:pt x="0" y="0"/>
                </a:moveTo>
                <a:lnTo>
                  <a:pt x="0" y="316229"/>
                </a:lnTo>
              </a:path>
            </a:pathLst>
          </a:custGeom>
          <a:ln w="3175">
            <a:solidFill>
              <a:srgbClr val="221F1F"/>
            </a:solidFill>
          </a:ln>
        </p:spPr>
        <p:txBody>
          <a:bodyPr wrap="square" lIns="0" tIns="0" rIns="0" bIns="0" rtlCol="0"/>
          <a:lstStyle/>
          <a:p>
            <a:endParaRPr/>
          </a:p>
        </p:txBody>
      </p:sp>
      <p:sp>
        <p:nvSpPr>
          <p:cNvPr id="202" name="object 202"/>
          <p:cNvSpPr/>
          <p:nvPr/>
        </p:nvSpPr>
        <p:spPr>
          <a:xfrm>
            <a:off x="3126587" y="1661744"/>
            <a:ext cx="43815" cy="184785"/>
          </a:xfrm>
          <a:custGeom>
            <a:avLst/>
            <a:gdLst/>
            <a:ahLst/>
            <a:cxnLst/>
            <a:rect l="l" t="t" r="r" b="b"/>
            <a:pathLst>
              <a:path w="43814" h="184785">
                <a:moveTo>
                  <a:pt x="0" y="184581"/>
                </a:moveTo>
                <a:lnTo>
                  <a:pt x="43268" y="184581"/>
                </a:lnTo>
                <a:lnTo>
                  <a:pt x="43268" y="0"/>
                </a:lnTo>
                <a:lnTo>
                  <a:pt x="0" y="0"/>
                </a:lnTo>
                <a:lnTo>
                  <a:pt x="0" y="184581"/>
                </a:lnTo>
                <a:close/>
              </a:path>
            </a:pathLst>
          </a:custGeom>
          <a:solidFill>
            <a:srgbClr val="F6EFD5"/>
          </a:solidFill>
        </p:spPr>
        <p:txBody>
          <a:bodyPr wrap="square" lIns="0" tIns="0" rIns="0" bIns="0" rtlCol="0"/>
          <a:lstStyle/>
          <a:p>
            <a:endParaRPr/>
          </a:p>
        </p:txBody>
      </p:sp>
      <p:sp>
        <p:nvSpPr>
          <p:cNvPr id="203" name="object 203"/>
          <p:cNvSpPr/>
          <p:nvPr/>
        </p:nvSpPr>
        <p:spPr>
          <a:xfrm>
            <a:off x="3126588" y="1846172"/>
            <a:ext cx="43815" cy="635"/>
          </a:xfrm>
          <a:custGeom>
            <a:avLst/>
            <a:gdLst/>
            <a:ahLst/>
            <a:cxnLst/>
            <a:rect l="l" t="t" r="r" b="b"/>
            <a:pathLst>
              <a:path w="43814" h="635">
                <a:moveTo>
                  <a:pt x="152" y="0"/>
                </a:moveTo>
                <a:lnTo>
                  <a:pt x="0" y="0"/>
                </a:lnTo>
                <a:lnTo>
                  <a:pt x="0" y="317"/>
                </a:lnTo>
                <a:lnTo>
                  <a:pt x="43408" y="317"/>
                </a:lnTo>
                <a:lnTo>
                  <a:pt x="43408" y="152"/>
                </a:lnTo>
                <a:lnTo>
                  <a:pt x="152" y="152"/>
                </a:lnTo>
                <a:lnTo>
                  <a:pt x="152" y="0"/>
                </a:lnTo>
                <a:close/>
              </a:path>
            </a:pathLst>
          </a:custGeom>
          <a:solidFill>
            <a:srgbClr val="221F1F"/>
          </a:solidFill>
        </p:spPr>
        <p:txBody>
          <a:bodyPr wrap="square" lIns="0" tIns="0" rIns="0" bIns="0" rtlCol="0"/>
          <a:lstStyle/>
          <a:p>
            <a:endParaRPr/>
          </a:p>
        </p:txBody>
      </p:sp>
      <p:sp>
        <p:nvSpPr>
          <p:cNvPr id="204" name="object 204"/>
          <p:cNvSpPr/>
          <p:nvPr/>
        </p:nvSpPr>
        <p:spPr>
          <a:xfrm>
            <a:off x="3114700" y="1663052"/>
            <a:ext cx="12065" cy="184785"/>
          </a:xfrm>
          <a:custGeom>
            <a:avLst/>
            <a:gdLst/>
            <a:ahLst/>
            <a:cxnLst/>
            <a:rect l="l" t="t" r="r" b="b"/>
            <a:pathLst>
              <a:path w="12064" h="184785">
                <a:moveTo>
                  <a:pt x="0" y="184569"/>
                </a:moveTo>
                <a:lnTo>
                  <a:pt x="11887" y="184569"/>
                </a:lnTo>
                <a:lnTo>
                  <a:pt x="11887" y="0"/>
                </a:lnTo>
                <a:lnTo>
                  <a:pt x="0" y="0"/>
                </a:lnTo>
                <a:lnTo>
                  <a:pt x="0" y="184569"/>
                </a:lnTo>
                <a:close/>
              </a:path>
            </a:pathLst>
          </a:custGeom>
          <a:solidFill>
            <a:srgbClr val="FFFFFF"/>
          </a:solidFill>
        </p:spPr>
        <p:txBody>
          <a:bodyPr wrap="square" lIns="0" tIns="0" rIns="0" bIns="0" rtlCol="0"/>
          <a:lstStyle/>
          <a:p>
            <a:endParaRPr/>
          </a:p>
        </p:txBody>
      </p:sp>
      <p:sp>
        <p:nvSpPr>
          <p:cNvPr id="205" name="object 205"/>
          <p:cNvSpPr/>
          <p:nvPr/>
        </p:nvSpPr>
        <p:spPr>
          <a:xfrm>
            <a:off x="3114700" y="1847625"/>
            <a:ext cx="12700" cy="1270"/>
          </a:xfrm>
          <a:custGeom>
            <a:avLst/>
            <a:gdLst/>
            <a:ahLst/>
            <a:cxnLst/>
            <a:rect l="l" t="t" r="r" b="b"/>
            <a:pathLst>
              <a:path w="12700" h="1269">
                <a:moveTo>
                  <a:pt x="0" y="1270"/>
                </a:moveTo>
                <a:lnTo>
                  <a:pt x="12650" y="1270"/>
                </a:lnTo>
                <a:lnTo>
                  <a:pt x="12650" y="0"/>
                </a:lnTo>
                <a:lnTo>
                  <a:pt x="0" y="0"/>
                </a:lnTo>
                <a:lnTo>
                  <a:pt x="0" y="1270"/>
                </a:lnTo>
                <a:close/>
              </a:path>
            </a:pathLst>
          </a:custGeom>
          <a:solidFill>
            <a:srgbClr val="221F1F"/>
          </a:solidFill>
        </p:spPr>
        <p:txBody>
          <a:bodyPr wrap="square" lIns="0" tIns="0" rIns="0" bIns="0" rtlCol="0"/>
          <a:lstStyle/>
          <a:p>
            <a:endParaRPr/>
          </a:p>
        </p:txBody>
      </p:sp>
      <p:sp>
        <p:nvSpPr>
          <p:cNvPr id="206" name="object 206"/>
          <p:cNvSpPr/>
          <p:nvPr/>
        </p:nvSpPr>
        <p:spPr>
          <a:xfrm>
            <a:off x="3114700" y="1846355"/>
            <a:ext cx="11430" cy="1270"/>
          </a:xfrm>
          <a:custGeom>
            <a:avLst/>
            <a:gdLst/>
            <a:ahLst/>
            <a:cxnLst/>
            <a:rect l="l" t="t" r="r" b="b"/>
            <a:pathLst>
              <a:path w="11430" h="1269">
                <a:moveTo>
                  <a:pt x="0" y="1270"/>
                </a:moveTo>
                <a:lnTo>
                  <a:pt x="11126" y="1270"/>
                </a:lnTo>
                <a:lnTo>
                  <a:pt x="11126" y="0"/>
                </a:lnTo>
                <a:lnTo>
                  <a:pt x="0" y="0"/>
                </a:lnTo>
                <a:lnTo>
                  <a:pt x="0" y="1270"/>
                </a:lnTo>
                <a:close/>
              </a:path>
            </a:pathLst>
          </a:custGeom>
          <a:solidFill>
            <a:srgbClr val="221F1F"/>
          </a:solidFill>
        </p:spPr>
        <p:txBody>
          <a:bodyPr wrap="square" lIns="0" tIns="0" rIns="0" bIns="0" rtlCol="0"/>
          <a:lstStyle/>
          <a:p>
            <a:endParaRPr/>
          </a:p>
        </p:txBody>
      </p:sp>
      <p:sp>
        <p:nvSpPr>
          <p:cNvPr id="207" name="object 207"/>
          <p:cNvSpPr/>
          <p:nvPr/>
        </p:nvSpPr>
        <p:spPr>
          <a:xfrm>
            <a:off x="3114700" y="1663357"/>
            <a:ext cx="12700" cy="635"/>
          </a:xfrm>
          <a:custGeom>
            <a:avLst/>
            <a:gdLst/>
            <a:ahLst/>
            <a:cxnLst/>
            <a:rect l="l" t="t" r="r" b="b"/>
            <a:pathLst>
              <a:path w="12700" h="635">
                <a:moveTo>
                  <a:pt x="0" y="118"/>
                </a:moveTo>
                <a:lnTo>
                  <a:pt x="12650" y="118"/>
                </a:lnTo>
                <a:lnTo>
                  <a:pt x="0" y="0"/>
                </a:lnTo>
                <a:close/>
              </a:path>
            </a:pathLst>
          </a:custGeom>
          <a:solidFill>
            <a:srgbClr val="221F1F"/>
          </a:solidFill>
        </p:spPr>
        <p:txBody>
          <a:bodyPr wrap="square" lIns="0" tIns="0" rIns="0" bIns="0" rtlCol="0"/>
          <a:lstStyle/>
          <a:p>
            <a:endParaRPr/>
          </a:p>
        </p:txBody>
      </p:sp>
      <p:sp>
        <p:nvSpPr>
          <p:cNvPr id="208" name="object 208"/>
          <p:cNvSpPr/>
          <p:nvPr/>
        </p:nvSpPr>
        <p:spPr>
          <a:xfrm>
            <a:off x="3126588" y="1662174"/>
            <a:ext cx="0" cy="186055"/>
          </a:xfrm>
          <a:custGeom>
            <a:avLst/>
            <a:gdLst/>
            <a:ahLst/>
            <a:cxnLst/>
            <a:rect l="l" t="t" r="r" b="b"/>
            <a:pathLst>
              <a:path h="186055">
                <a:moveTo>
                  <a:pt x="0" y="0"/>
                </a:moveTo>
                <a:lnTo>
                  <a:pt x="0" y="185450"/>
                </a:lnTo>
              </a:path>
            </a:pathLst>
          </a:custGeom>
          <a:ln w="3175">
            <a:solidFill>
              <a:srgbClr val="221F1F"/>
            </a:solidFill>
          </a:ln>
        </p:spPr>
        <p:txBody>
          <a:bodyPr wrap="square" lIns="0" tIns="0" rIns="0" bIns="0" rtlCol="0"/>
          <a:lstStyle/>
          <a:p>
            <a:endParaRPr/>
          </a:p>
        </p:txBody>
      </p:sp>
      <p:sp>
        <p:nvSpPr>
          <p:cNvPr id="209" name="object 209"/>
          <p:cNvSpPr/>
          <p:nvPr/>
        </p:nvSpPr>
        <p:spPr>
          <a:xfrm>
            <a:off x="2374112" y="1640916"/>
            <a:ext cx="741045" cy="344170"/>
          </a:xfrm>
          <a:custGeom>
            <a:avLst/>
            <a:gdLst/>
            <a:ahLst/>
            <a:cxnLst/>
            <a:rect l="l" t="t" r="r" b="b"/>
            <a:pathLst>
              <a:path w="741044" h="344169">
                <a:moveTo>
                  <a:pt x="0" y="344004"/>
                </a:moveTo>
                <a:lnTo>
                  <a:pt x="740587" y="344004"/>
                </a:lnTo>
                <a:lnTo>
                  <a:pt x="740587" y="0"/>
                </a:lnTo>
                <a:lnTo>
                  <a:pt x="0" y="0"/>
                </a:lnTo>
                <a:lnTo>
                  <a:pt x="0" y="344004"/>
                </a:lnTo>
                <a:close/>
              </a:path>
            </a:pathLst>
          </a:custGeom>
          <a:solidFill>
            <a:srgbClr val="F4ECD3"/>
          </a:solidFill>
        </p:spPr>
        <p:txBody>
          <a:bodyPr wrap="square" lIns="0" tIns="0" rIns="0" bIns="0" rtlCol="0"/>
          <a:lstStyle/>
          <a:p>
            <a:endParaRPr/>
          </a:p>
        </p:txBody>
      </p:sp>
      <p:sp>
        <p:nvSpPr>
          <p:cNvPr id="210" name="object 210"/>
          <p:cNvSpPr/>
          <p:nvPr/>
        </p:nvSpPr>
        <p:spPr>
          <a:xfrm>
            <a:off x="2374112" y="1984921"/>
            <a:ext cx="741045" cy="0"/>
          </a:xfrm>
          <a:custGeom>
            <a:avLst/>
            <a:gdLst/>
            <a:ahLst/>
            <a:cxnLst/>
            <a:rect l="l" t="t" r="r" b="b"/>
            <a:pathLst>
              <a:path w="741044">
                <a:moveTo>
                  <a:pt x="0" y="0"/>
                </a:moveTo>
                <a:lnTo>
                  <a:pt x="740892" y="0"/>
                </a:lnTo>
              </a:path>
            </a:pathLst>
          </a:custGeom>
          <a:ln w="3175">
            <a:solidFill>
              <a:srgbClr val="221F1F"/>
            </a:solidFill>
          </a:ln>
        </p:spPr>
        <p:txBody>
          <a:bodyPr wrap="square" lIns="0" tIns="0" rIns="0" bIns="0" rtlCol="0"/>
          <a:lstStyle/>
          <a:p>
            <a:endParaRPr/>
          </a:p>
        </p:txBody>
      </p:sp>
      <p:sp>
        <p:nvSpPr>
          <p:cNvPr id="211" name="object 211"/>
          <p:cNvSpPr/>
          <p:nvPr/>
        </p:nvSpPr>
        <p:spPr>
          <a:xfrm>
            <a:off x="3126587" y="2123757"/>
            <a:ext cx="43815" cy="184785"/>
          </a:xfrm>
          <a:custGeom>
            <a:avLst/>
            <a:gdLst/>
            <a:ahLst/>
            <a:cxnLst/>
            <a:rect l="l" t="t" r="r" b="b"/>
            <a:pathLst>
              <a:path w="43814" h="184785">
                <a:moveTo>
                  <a:pt x="0" y="184569"/>
                </a:moveTo>
                <a:lnTo>
                  <a:pt x="43268" y="184569"/>
                </a:lnTo>
                <a:lnTo>
                  <a:pt x="43268" y="0"/>
                </a:lnTo>
                <a:lnTo>
                  <a:pt x="0" y="0"/>
                </a:lnTo>
                <a:lnTo>
                  <a:pt x="0" y="184569"/>
                </a:lnTo>
                <a:close/>
              </a:path>
            </a:pathLst>
          </a:custGeom>
          <a:solidFill>
            <a:srgbClr val="F6EFD5"/>
          </a:solidFill>
        </p:spPr>
        <p:txBody>
          <a:bodyPr wrap="square" lIns="0" tIns="0" rIns="0" bIns="0" rtlCol="0"/>
          <a:lstStyle/>
          <a:p>
            <a:endParaRPr/>
          </a:p>
        </p:txBody>
      </p:sp>
      <p:sp>
        <p:nvSpPr>
          <p:cNvPr id="212" name="object 212"/>
          <p:cNvSpPr/>
          <p:nvPr/>
        </p:nvSpPr>
        <p:spPr>
          <a:xfrm>
            <a:off x="3126588" y="2308160"/>
            <a:ext cx="43815" cy="635"/>
          </a:xfrm>
          <a:custGeom>
            <a:avLst/>
            <a:gdLst/>
            <a:ahLst/>
            <a:cxnLst/>
            <a:rect l="l" t="t" r="r" b="b"/>
            <a:pathLst>
              <a:path w="43814" h="635">
                <a:moveTo>
                  <a:pt x="152" y="0"/>
                </a:moveTo>
                <a:lnTo>
                  <a:pt x="0" y="0"/>
                </a:lnTo>
                <a:lnTo>
                  <a:pt x="0" y="330"/>
                </a:lnTo>
                <a:lnTo>
                  <a:pt x="43408" y="330"/>
                </a:lnTo>
                <a:lnTo>
                  <a:pt x="43408" y="165"/>
                </a:lnTo>
                <a:lnTo>
                  <a:pt x="152" y="165"/>
                </a:lnTo>
                <a:lnTo>
                  <a:pt x="152" y="0"/>
                </a:lnTo>
                <a:close/>
              </a:path>
            </a:pathLst>
          </a:custGeom>
          <a:solidFill>
            <a:srgbClr val="221F1F"/>
          </a:solidFill>
        </p:spPr>
        <p:txBody>
          <a:bodyPr wrap="square" lIns="0" tIns="0" rIns="0" bIns="0" rtlCol="0"/>
          <a:lstStyle/>
          <a:p>
            <a:endParaRPr/>
          </a:p>
        </p:txBody>
      </p:sp>
      <p:sp>
        <p:nvSpPr>
          <p:cNvPr id="213" name="object 213"/>
          <p:cNvSpPr/>
          <p:nvPr/>
        </p:nvSpPr>
        <p:spPr>
          <a:xfrm>
            <a:off x="3114700" y="2123757"/>
            <a:ext cx="12065" cy="184785"/>
          </a:xfrm>
          <a:custGeom>
            <a:avLst/>
            <a:gdLst/>
            <a:ahLst/>
            <a:cxnLst/>
            <a:rect l="l" t="t" r="r" b="b"/>
            <a:pathLst>
              <a:path w="12064" h="184785">
                <a:moveTo>
                  <a:pt x="0" y="184569"/>
                </a:moveTo>
                <a:lnTo>
                  <a:pt x="11887" y="184569"/>
                </a:lnTo>
                <a:lnTo>
                  <a:pt x="11887" y="0"/>
                </a:lnTo>
                <a:lnTo>
                  <a:pt x="0" y="0"/>
                </a:lnTo>
                <a:lnTo>
                  <a:pt x="0" y="184569"/>
                </a:lnTo>
                <a:close/>
              </a:path>
            </a:pathLst>
          </a:custGeom>
          <a:solidFill>
            <a:srgbClr val="FFFFFF"/>
          </a:solidFill>
        </p:spPr>
        <p:txBody>
          <a:bodyPr wrap="square" lIns="0" tIns="0" rIns="0" bIns="0" rtlCol="0"/>
          <a:lstStyle/>
          <a:p>
            <a:endParaRPr/>
          </a:p>
        </p:txBody>
      </p:sp>
      <p:sp>
        <p:nvSpPr>
          <p:cNvPr id="214" name="object 214"/>
          <p:cNvSpPr/>
          <p:nvPr/>
        </p:nvSpPr>
        <p:spPr>
          <a:xfrm>
            <a:off x="3114700" y="2308325"/>
            <a:ext cx="12700" cy="1270"/>
          </a:xfrm>
          <a:custGeom>
            <a:avLst/>
            <a:gdLst/>
            <a:ahLst/>
            <a:cxnLst/>
            <a:rect l="l" t="t" r="r" b="b"/>
            <a:pathLst>
              <a:path w="12700" h="1269">
                <a:moveTo>
                  <a:pt x="0" y="1270"/>
                </a:moveTo>
                <a:lnTo>
                  <a:pt x="12650" y="1270"/>
                </a:lnTo>
                <a:lnTo>
                  <a:pt x="12650" y="0"/>
                </a:lnTo>
                <a:lnTo>
                  <a:pt x="0" y="0"/>
                </a:lnTo>
                <a:lnTo>
                  <a:pt x="0" y="1270"/>
                </a:lnTo>
                <a:close/>
              </a:path>
            </a:pathLst>
          </a:custGeom>
          <a:solidFill>
            <a:srgbClr val="221F1F"/>
          </a:solidFill>
        </p:spPr>
        <p:txBody>
          <a:bodyPr wrap="square" lIns="0" tIns="0" rIns="0" bIns="0" rtlCol="0"/>
          <a:lstStyle/>
          <a:p>
            <a:endParaRPr/>
          </a:p>
        </p:txBody>
      </p:sp>
      <p:sp>
        <p:nvSpPr>
          <p:cNvPr id="215" name="object 215"/>
          <p:cNvSpPr/>
          <p:nvPr/>
        </p:nvSpPr>
        <p:spPr>
          <a:xfrm>
            <a:off x="3114700" y="2307055"/>
            <a:ext cx="11430" cy="1270"/>
          </a:xfrm>
          <a:custGeom>
            <a:avLst/>
            <a:gdLst/>
            <a:ahLst/>
            <a:cxnLst/>
            <a:rect l="l" t="t" r="r" b="b"/>
            <a:pathLst>
              <a:path w="11430" h="1269">
                <a:moveTo>
                  <a:pt x="0" y="1270"/>
                </a:moveTo>
                <a:lnTo>
                  <a:pt x="11126" y="1270"/>
                </a:lnTo>
                <a:lnTo>
                  <a:pt x="11126" y="0"/>
                </a:lnTo>
                <a:lnTo>
                  <a:pt x="0" y="0"/>
                </a:lnTo>
                <a:lnTo>
                  <a:pt x="0" y="1270"/>
                </a:lnTo>
                <a:close/>
              </a:path>
            </a:pathLst>
          </a:custGeom>
          <a:solidFill>
            <a:srgbClr val="221F1F"/>
          </a:solidFill>
        </p:spPr>
        <p:txBody>
          <a:bodyPr wrap="square" lIns="0" tIns="0" rIns="0" bIns="0" rtlCol="0"/>
          <a:lstStyle/>
          <a:p>
            <a:endParaRPr/>
          </a:p>
        </p:txBody>
      </p:sp>
      <p:sp>
        <p:nvSpPr>
          <p:cNvPr id="216" name="object 216"/>
          <p:cNvSpPr/>
          <p:nvPr/>
        </p:nvSpPr>
        <p:spPr>
          <a:xfrm>
            <a:off x="3114700" y="2123761"/>
            <a:ext cx="12700" cy="635"/>
          </a:xfrm>
          <a:custGeom>
            <a:avLst/>
            <a:gdLst/>
            <a:ahLst/>
            <a:cxnLst/>
            <a:rect l="l" t="t" r="r" b="b"/>
            <a:pathLst>
              <a:path w="12700" h="635">
                <a:moveTo>
                  <a:pt x="0" y="414"/>
                </a:moveTo>
                <a:lnTo>
                  <a:pt x="12650" y="414"/>
                </a:lnTo>
                <a:lnTo>
                  <a:pt x="12650" y="0"/>
                </a:lnTo>
                <a:lnTo>
                  <a:pt x="0" y="0"/>
                </a:lnTo>
                <a:lnTo>
                  <a:pt x="0" y="414"/>
                </a:lnTo>
                <a:close/>
              </a:path>
            </a:pathLst>
          </a:custGeom>
          <a:solidFill>
            <a:srgbClr val="221F1F"/>
          </a:solidFill>
        </p:spPr>
        <p:txBody>
          <a:bodyPr wrap="square" lIns="0" tIns="0" rIns="0" bIns="0" rtlCol="0"/>
          <a:lstStyle/>
          <a:p>
            <a:endParaRPr/>
          </a:p>
        </p:txBody>
      </p:sp>
      <p:sp>
        <p:nvSpPr>
          <p:cNvPr id="217" name="object 217"/>
          <p:cNvSpPr/>
          <p:nvPr/>
        </p:nvSpPr>
        <p:spPr>
          <a:xfrm>
            <a:off x="3126588" y="2124175"/>
            <a:ext cx="0" cy="184150"/>
          </a:xfrm>
          <a:custGeom>
            <a:avLst/>
            <a:gdLst/>
            <a:ahLst/>
            <a:cxnLst/>
            <a:rect l="l" t="t" r="r" b="b"/>
            <a:pathLst>
              <a:path h="184150">
                <a:moveTo>
                  <a:pt x="0" y="0"/>
                </a:moveTo>
                <a:lnTo>
                  <a:pt x="0" y="184150"/>
                </a:lnTo>
              </a:path>
            </a:pathLst>
          </a:custGeom>
          <a:ln w="3175">
            <a:solidFill>
              <a:srgbClr val="221F1F"/>
            </a:solidFill>
          </a:ln>
        </p:spPr>
        <p:txBody>
          <a:bodyPr wrap="square" lIns="0" tIns="0" rIns="0" bIns="0" rtlCol="0"/>
          <a:lstStyle/>
          <a:p>
            <a:endParaRPr/>
          </a:p>
        </p:txBody>
      </p:sp>
      <p:sp>
        <p:nvSpPr>
          <p:cNvPr id="218" name="object 218"/>
          <p:cNvSpPr/>
          <p:nvPr/>
        </p:nvSpPr>
        <p:spPr>
          <a:xfrm>
            <a:off x="2374112" y="2102929"/>
            <a:ext cx="741045" cy="344170"/>
          </a:xfrm>
          <a:custGeom>
            <a:avLst/>
            <a:gdLst/>
            <a:ahLst/>
            <a:cxnLst/>
            <a:rect l="l" t="t" r="r" b="b"/>
            <a:pathLst>
              <a:path w="741044" h="344169">
                <a:moveTo>
                  <a:pt x="0" y="343992"/>
                </a:moveTo>
                <a:lnTo>
                  <a:pt x="740587" y="343992"/>
                </a:lnTo>
                <a:lnTo>
                  <a:pt x="740587" y="0"/>
                </a:lnTo>
                <a:lnTo>
                  <a:pt x="0" y="0"/>
                </a:lnTo>
                <a:lnTo>
                  <a:pt x="0" y="343992"/>
                </a:lnTo>
                <a:close/>
              </a:path>
            </a:pathLst>
          </a:custGeom>
          <a:solidFill>
            <a:srgbClr val="F4ECD3"/>
          </a:solidFill>
        </p:spPr>
        <p:txBody>
          <a:bodyPr wrap="square" lIns="0" tIns="0" rIns="0" bIns="0" rtlCol="0"/>
          <a:lstStyle/>
          <a:p>
            <a:endParaRPr/>
          </a:p>
        </p:txBody>
      </p:sp>
      <p:sp>
        <p:nvSpPr>
          <p:cNvPr id="219" name="object 219"/>
          <p:cNvSpPr/>
          <p:nvPr/>
        </p:nvSpPr>
        <p:spPr>
          <a:xfrm>
            <a:off x="2374112" y="2446920"/>
            <a:ext cx="741045" cy="0"/>
          </a:xfrm>
          <a:custGeom>
            <a:avLst/>
            <a:gdLst/>
            <a:ahLst/>
            <a:cxnLst/>
            <a:rect l="l" t="t" r="r" b="b"/>
            <a:pathLst>
              <a:path w="741044">
                <a:moveTo>
                  <a:pt x="0" y="0"/>
                </a:moveTo>
                <a:lnTo>
                  <a:pt x="740892" y="0"/>
                </a:lnTo>
              </a:path>
            </a:pathLst>
          </a:custGeom>
          <a:ln w="3175">
            <a:solidFill>
              <a:srgbClr val="221F1F"/>
            </a:solidFill>
          </a:ln>
        </p:spPr>
        <p:txBody>
          <a:bodyPr wrap="square" lIns="0" tIns="0" rIns="0" bIns="0" rtlCol="0"/>
          <a:lstStyle/>
          <a:p>
            <a:endParaRPr/>
          </a:p>
        </p:txBody>
      </p:sp>
      <p:sp>
        <p:nvSpPr>
          <p:cNvPr id="220" name="object 220"/>
          <p:cNvSpPr/>
          <p:nvPr/>
        </p:nvSpPr>
        <p:spPr>
          <a:xfrm>
            <a:off x="3148221" y="2583649"/>
            <a:ext cx="0" cy="70485"/>
          </a:xfrm>
          <a:custGeom>
            <a:avLst/>
            <a:gdLst/>
            <a:ahLst/>
            <a:cxnLst/>
            <a:rect l="l" t="t" r="r" b="b"/>
            <a:pathLst>
              <a:path h="70485">
                <a:moveTo>
                  <a:pt x="0" y="0"/>
                </a:moveTo>
                <a:lnTo>
                  <a:pt x="0" y="70002"/>
                </a:lnTo>
              </a:path>
            </a:pathLst>
          </a:custGeom>
          <a:ln w="43268">
            <a:solidFill>
              <a:srgbClr val="F6EFD5"/>
            </a:solidFill>
          </a:ln>
        </p:spPr>
        <p:txBody>
          <a:bodyPr wrap="square" lIns="0" tIns="0" rIns="0" bIns="0" rtlCol="0"/>
          <a:lstStyle/>
          <a:p>
            <a:endParaRPr/>
          </a:p>
        </p:txBody>
      </p:sp>
      <p:sp>
        <p:nvSpPr>
          <p:cNvPr id="221" name="object 221"/>
          <p:cNvSpPr/>
          <p:nvPr/>
        </p:nvSpPr>
        <p:spPr>
          <a:xfrm>
            <a:off x="3148221" y="2748635"/>
            <a:ext cx="0" cy="444500"/>
          </a:xfrm>
          <a:custGeom>
            <a:avLst/>
            <a:gdLst/>
            <a:ahLst/>
            <a:cxnLst/>
            <a:rect l="l" t="t" r="r" b="b"/>
            <a:pathLst>
              <a:path h="444500">
                <a:moveTo>
                  <a:pt x="0" y="0"/>
                </a:moveTo>
                <a:lnTo>
                  <a:pt x="0" y="444004"/>
                </a:lnTo>
              </a:path>
            </a:pathLst>
          </a:custGeom>
          <a:ln w="43268">
            <a:solidFill>
              <a:srgbClr val="F6EFD5"/>
            </a:solidFill>
          </a:ln>
        </p:spPr>
        <p:txBody>
          <a:bodyPr wrap="square" lIns="0" tIns="0" rIns="0" bIns="0" rtlCol="0"/>
          <a:lstStyle/>
          <a:p>
            <a:endParaRPr/>
          </a:p>
        </p:txBody>
      </p:sp>
      <p:sp>
        <p:nvSpPr>
          <p:cNvPr id="222" name="object 222"/>
          <p:cNvSpPr/>
          <p:nvPr/>
        </p:nvSpPr>
        <p:spPr>
          <a:xfrm>
            <a:off x="3126582" y="2584309"/>
            <a:ext cx="0" cy="69850"/>
          </a:xfrm>
          <a:custGeom>
            <a:avLst/>
            <a:gdLst/>
            <a:ahLst/>
            <a:cxnLst/>
            <a:rect l="l" t="t" r="r" b="b"/>
            <a:pathLst>
              <a:path h="69850">
                <a:moveTo>
                  <a:pt x="0" y="0"/>
                </a:moveTo>
                <a:lnTo>
                  <a:pt x="0" y="69343"/>
                </a:lnTo>
              </a:path>
            </a:pathLst>
          </a:custGeom>
          <a:ln w="3175">
            <a:solidFill>
              <a:srgbClr val="221F1F"/>
            </a:solidFill>
          </a:ln>
        </p:spPr>
        <p:txBody>
          <a:bodyPr wrap="square" lIns="0" tIns="0" rIns="0" bIns="0" rtlCol="0"/>
          <a:lstStyle/>
          <a:p>
            <a:endParaRPr/>
          </a:p>
        </p:txBody>
      </p:sp>
      <p:sp>
        <p:nvSpPr>
          <p:cNvPr id="223" name="object 223"/>
          <p:cNvSpPr/>
          <p:nvPr/>
        </p:nvSpPr>
        <p:spPr>
          <a:xfrm>
            <a:off x="3126588" y="3192486"/>
            <a:ext cx="43815" cy="635"/>
          </a:xfrm>
          <a:custGeom>
            <a:avLst/>
            <a:gdLst/>
            <a:ahLst/>
            <a:cxnLst/>
            <a:rect l="l" t="t" r="r" b="b"/>
            <a:pathLst>
              <a:path w="43814" h="635">
                <a:moveTo>
                  <a:pt x="0" y="140"/>
                </a:moveTo>
                <a:lnTo>
                  <a:pt x="43408" y="140"/>
                </a:lnTo>
                <a:lnTo>
                  <a:pt x="43408" y="0"/>
                </a:lnTo>
                <a:lnTo>
                  <a:pt x="0" y="0"/>
                </a:lnTo>
                <a:lnTo>
                  <a:pt x="0" y="140"/>
                </a:lnTo>
                <a:close/>
              </a:path>
            </a:pathLst>
          </a:custGeom>
          <a:solidFill>
            <a:srgbClr val="221F1F"/>
          </a:solidFill>
        </p:spPr>
        <p:txBody>
          <a:bodyPr wrap="square" lIns="0" tIns="0" rIns="0" bIns="0" rtlCol="0"/>
          <a:lstStyle/>
          <a:p>
            <a:endParaRPr/>
          </a:p>
        </p:txBody>
      </p:sp>
      <p:sp>
        <p:nvSpPr>
          <p:cNvPr id="224" name="object 224"/>
          <p:cNvSpPr/>
          <p:nvPr/>
        </p:nvSpPr>
        <p:spPr>
          <a:xfrm>
            <a:off x="3120644" y="2583649"/>
            <a:ext cx="0" cy="609600"/>
          </a:xfrm>
          <a:custGeom>
            <a:avLst/>
            <a:gdLst/>
            <a:ahLst/>
            <a:cxnLst/>
            <a:rect l="l" t="t" r="r" b="b"/>
            <a:pathLst>
              <a:path h="609600">
                <a:moveTo>
                  <a:pt x="0" y="0"/>
                </a:moveTo>
                <a:lnTo>
                  <a:pt x="0" y="608990"/>
                </a:lnTo>
              </a:path>
            </a:pathLst>
          </a:custGeom>
          <a:ln w="11887">
            <a:solidFill>
              <a:srgbClr val="FFFFFF"/>
            </a:solidFill>
          </a:ln>
        </p:spPr>
        <p:txBody>
          <a:bodyPr wrap="square" lIns="0" tIns="0" rIns="0" bIns="0" rtlCol="0"/>
          <a:lstStyle/>
          <a:p>
            <a:endParaRPr/>
          </a:p>
        </p:txBody>
      </p:sp>
      <p:sp>
        <p:nvSpPr>
          <p:cNvPr id="225" name="object 225"/>
          <p:cNvSpPr/>
          <p:nvPr/>
        </p:nvSpPr>
        <p:spPr>
          <a:xfrm>
            <a:off x="3114700" y="3191368"/>
            <a:ext cx="11430" cy="1270"/>
          </a:xfrm>
          <a:custGeom>
            <a:avLst/>
            <a:gdLst/>
            <a:ahLst/>
            <a:cxnLst/>
            <a:rect l="l" t="t" r="r" b="b"/>
            <a:pathLst>
              <a:path w="11430" h="1269">
                <a:moveTo>
                  <a:pt x="0" y="1270"/>
                </a:moveTo>
                <a:lnTo>
                  <a:pt x="11126" y="1270"/>
                </a:lnTo>
                <a:lnTo>
                  <a:pt x="11126" y="0"/>
                </a:lnTo>
                <a:lnTo>
                  <a:pt x="0" y="0"/>
                </a:lnTo>
                <a:lnTo>
                  <a:pt x="0" y="1270"/>
                </a:lnTo>
                <a:close/>
              </a:path>
            </a:pathLst>
          </a:custGeom>
          <a:solidFill>
            <a:srgbClr val="221F1F"/>
          </a:solidFill>
        </p:spPr>
        <p:txBody>
          <a:bodyPr wrap="square" lIns="0" tIns="0" rIns="0" bIns="0" rtlCol="0"/>
          <a:lstStyle/>
          <a:p>
            <a:endParaRPr/>
          </a:p>
        </p:txBody>
      </p:sp>
      <p:sp>
        <p:nvSpPr>
          <p:cNvPr id="226" name="object 226"/>
          <p:cNvSpPr/>
          <p:nvPr/>
        </p:nvSpPr>
        <p:spPr>
          <a:xfrm>
            <a:off x="3126588" y="2584309"/>
            <a:ext cx="0" cy="69850"/>
          </a:xfrm>
          <a:custGeom>
            <a:avLst/>
            <a:gdLst/>
            <a:ahLst/>
            <a:cxnLst/>
            <a:rect l="l" t="t" r="r" b="b"/>
            <a:pathLst>
              <a:path h="69850">
                <a:moveTo>
                  <a:pt x="0" y="0"/>
                </a:moveTo>
                <a:lnTo>
                  <a:pt x="0" y="69343"/>
                </a:lnTo>
              </a:path>
            </a:pathLst>
          </a:custGeom>
          <a:ln w="3175">
            <a:solidFill>
              <a:srgbClr val="221F1F"/>
            </a:solidFill>
          </a:ln>
        </p:spPr>
        <p:txBody>
          <a:bodyPr wrap="square" lIns="0" tIns="0" rIns="0" bIns="0" rtlCol="0"/>
          <a:lstStyle/>
          <a:p>
            <a:endParaRPr/>
          </a:p>
        </p:txBody>
      </p:sp>
      <p:sp>
        <p:nvSpPr>
          <p:cNvPr id="227" name="object 227"/>
          <p:cNvSpPr/>
          <p:nvPr/>
        </p:nvSpPr>
        <p:spPr>
          <a:xfrm>
            <a:off x="3126588" y="2748635"/>
            <a:ext cx="0" cy="444500"/>
          </a:xfrm>
          <a:custGeom>
            <a:avLst/>
            <a:gdLst/>
            <a:ahLst/>
            <a:cxnLst/>
            <a:rect l="l" t="t" r="r" b="b"/>
            <a:pathLst>
              <a:path h="444500">
                <a:moveTo>
                  <a:pt x="0" y="0"/>
                </a:moveTo>
                <a:lnTo>
                  <a:pt x="0" y="444003"/>
                </a:lnTo>
              </a:path>
            </a:pathLst>
          </a:custGeom>
          <a:ln w="3175">
            <a:solidFill>
              <a:srgbClr val="221F1F"/>
            </a:solidFill>
          </a:ln>
        </p:spPr>
        <p:txBody>
          <a:bodyPr wrap="square" lIns="0" tIns="0" rIns="0" bIns="0" rtlCol="0"/>
          <a:lstStyle/>
          <a:p>
            <a:endParaRPr/>
          </a:p>
        </p:txBody>
      </p:sp>
      <p:sp>
        <p:nvSpPr>
          <p:cNvPr id="228" name="object 228"/>
          <p:cNvSpPr/>
          <p:nvPr/>
        </p:nvSpPr>
        <p:spPr>
          <a:xfrm>
            <a:off x="2374112" y="2564917"/>
            <a:ext cx="741045" cy="723265"/>
          </a:xfrm>
          <a:custGeom>
            <a:avLst/>
            <a:gdLst/>
            <a:ahLst/>
            <a:cxnLst/>
            <a:rect l="l" t="t" r="r" b="b"/>
            <a:pathLst>
              <a:path w="741044" h="723264">
                <a:moveTo>
                  <a:pt x="0" y="722718"/>
                </a:moveTo>
                <a:lnTo>
                  <a:pt x="740587" y="722718"/>
                </a:lnTo>
                <a:lnTo>
                  <a:pt x="740587" y="0"/>
                </a:lnTo>
                <a:lnTo>
                  <a:pt x="0" y="0"/>
                </a:lnTo>
                <a:lnTo>
                  <a:pt x="0" y="722718"/>
                </a:lnTo>
                <a:close/>
              </a:path>
            </a:pathLst>
          </a:custGeom>
          <a:solidFill>
            <a:srgbClr val="F4ECD3"/>
          </a:solidFill>
        </p:spPr>
        <p:txBody>
          <a:bodyPr wrap="square" lIns="0" tIns="0" rIns="0" bIns="0" rtlCol="0"/>
          <a:lstStyle/>
          <a:p>
            <a:endParaRPr/>
          </a:p>
        </p:txBody>
      </p:sp>
      <p:sp>
        <p:nvSpPr>
          <p:cNvPr id="229" name="object 229"/>
          <p:cNvSpPr/>
          <p:nvPr/>
        </p:nvSpPr>
        <p:spPr>
          <a:xfrm>
            <a:off x="2374112" y="3287637"/>
            <a:ext cx="741045" cy="0"/>
          </a:xfrm>
          <a:custGeom>
            <a:avLst/>
            <a:gdLst/>
            <a:ahLst/>
            <a:cxnLst/>
            <a:rect l="l" t="t" r="r" b="b"/>
            <a:pathLst>
              <a:path w="741044">
                <a:moveTo>
                  <a:pt x="0" y="0"/>
                </a:moveTo>
                <a:lnTo>
                  <a:pt x="740981" y="0"/>
                </a:lnTo>
              </a:path>
            </a:pathLst>
          </a:custGeom>
          <a:ln w="3175">
            <a:solidFill>
              <a:srgbClr val="221F1F"/>
            </a:solidFill>
          </a:ln>
        </p:spPr>
        <p:txBody>
          <a:bodyPr wrap="square" lIns="0" tIns="0" rIns="0" bIns="0" rtlCol="0"/>
          <a:lstStyle/>
          <a:p>
            <a:endParaRPr/>
          </a:p>
        </p:txBody>
      </p:sp>
      <p:sp>
        <p:nvSpPr>
          <p:cNvPr id="230" name="object 230"/>
          <p:cNvSpPr/>
          <p:nvPr/>
        </p:nvSpPr>
        <p:spPr>
          <a:xfrm>
            <a:off x="2374112" y="1569542"/>
            <a:ext cx="741045" cy="71755"/>
          </a:xfrm>
          <a:custGeom>
            <a:avLst/>
            <a:gdLst/>
            <a:ahLst/>
            <a:cxnLst/>
            <a:rect l="l" t="t" r="r" b="b"/>
            <a:pathLst>
              <a:path w="741044" h="71755">
                <a:moveTo>
                  <a:pt x="0" y="71373"/>
                </a:moveTo>
                <a:lnTo>
                  <a:pt x="740587" y="71373"/>
                </a:lnTo>
                <a:lnTo>
                  <a:pt x="740587" y="0"/>
                </a:lnTo>
                <a:lnTo>
                  <a:pt x="0" y="0"/>
                </a:lnTo>
                <a:lnTo>
                  <a:pt x="0" y="71373"/>
                </a:lnTo>
                <a:close/>
              </a:path>
            </a:pathLst>
          </a:custGeom>
          <a:solidFill>
            <a:srgbClr val="929497"/>
          </a:solidFill>
        </p:spPr>
        <p:txBody>
          <a:bodyPr wrap="square" lIns="0" tIns="0" rIns="0" bIns="0" rtlCol="0"/>
          <a:lstStyle/>
          <a:p>
            <a:endParaRPr/>
          </a:p>
        </p:txBody>
      </p:sp>
      <p:sp>
        <p:nvSpPr>
          <p:cNvPr id="231" name="object 231"/>
          <p:cNvSpPr/>
          <p:nvPr/>
        </p:nvSpPr>
        <p:spPr>
          <a:xfrm>
            <a:off x="2374112" y="1569157"/>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2" name="object 232"/>
          <p:cNvSpPr/>
          <p:nvPr/>
        </p:nvSpPr>
        <p:spPr>
          <a:xfrm>
            <a:off x="2374112" y="1640912"/>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3" name="object 233"/>
          <p:cNvSpPr/>
          <p:nvPr/>
        </p:nvSpPr>
        <p:spPr>
          <a:xfrm>
            <a:off x="2374112" y="2031542"/>
            <a:ext cx="741045" cy="71755"/>
          </a:xfrm>
          <a:custGeom>
            <a:avLst/>
            <a:gdLst/>
            <a:ahLst/>
            <a:cxnLst/>
            <a:rect l="l" t="t" r="r" b="b"/>
            <a:pathLst>
              <a:path w="741044" h="71755">
                <a:moveTo>
                  <a:pt x="0" y="71373"/>
                </a:moveTo>
                <a:lnTo>
                  <a:pt x="740587" y="71373"/>
                </a:lnTo>
                <a:lnTo>
                  <a:pt x="740587" y="0"/>
                </a:lnTo>
                <a:lnTo>
                  <a:pt x="0" y="0"/>
                </a:lnTo>
                <a:lnTo>
                  <a:pt x="0" y="71373"/>
                </a:lnTo>
                <a:close/>
              </a:path>
            </a:pathLst>
          </a:custGeom>
          <a:solidFill>
            <a:srgbClr val="929497"/>
          </a:solidFill>
        </p:spPr>
        <p:txBody>
          <a:bodyPr wrap="square" lIns="0" tIns="0" rIns="0" bIns="0" rtlCol="0"/>
          <a:lstStyle/>
          <a:p>
            <a:endParaRPr/>
          </a:p>
        </p:txBody>
      </p:sp>
      <p:sp>
        <p:nvSpPr>
          <p:cNvPr id="234" name="object 234"/>
          <p:cNvSpPr/>
          <p:nvPr/>
        </p:nvSpPr>
        <p:spPr>
          <a:xfrm>
            <a:off x="2374112" y="2031163"/>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5" name="object 235"/>
          <p:cNvSpPr/>
          <p:nvPr/>
        </p:nvSpPr>
        <p:spPr>
          <a:xfrm>
            <a:off x="2374112" y="2102924"/>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6" name="object 236"/>
          <p:cNvSpPr/>
          <p:nvPr/>
        </p:nvSpPr>
        <p:spPr>
          <a:xfrm>
            <a:off x="2374112" y="2493543"/>
            <a:ext cx="741045" cy="71755"/>
          </a:xfrm>
          <a:custGeom>
            <a:avLst/>
            <a:gdLst/>
            <a:ahLst/>
            <a:cxnLst/>
            <a:rect l="l" t="t" r="r" b="b"/>
            <a:pathLst>
              <a:path w="741044" h="71755">
                <a:moveTo>
                  <a:pt x="0" y="71373"/>
                </a:moveTo>
                <a:lnTo>
                  <a:pt x="740587" y="71373"/>
                </a:lnTo>
                <a:lnTo>
                  <a:pt x="740587" y="0"/>
                </a:lnTo>
                <a:lnTo>
                  <a:pt x="0" y="0"/>
                </a:lnTo>
                <a:lnTo>
                  <a:pt x="0" y="71373"/>
                </a:lnTo>
                <a:close/>
              </a:path>
            </a:pathLst>
          </a:custGeom>
          <a:solidFill>
            <a:srgbClr val="929497"/>
          </a:solidFill>
        </p:spPr>
        <p:txBody>
          <a:bodyPr wrap="square" lIns="0" tIns="0" rIns="0" bIns="0" rtlCol="0"/>
          <a:lstStyle/>
          <a:p>
            <a:endParaRPr/>
          </a:p>
        </p:txBody>
      </p:sp>
      <p:sp>
        <p:nvSpPr>
          <p:cNvPr id="237" name="object 237"/>
          <p:cNvSpPr/>
          <p:nvPr/>
        </p:nvSpPr>
        <p:spPr>
          <a:xfrm>
            <a:off x="2374112" y="2493163"/>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8" name="object 238"/>
          <p:cNvSpPr/>
          <p:nvPr/>
        </p:nvSpPr>
        <p:spPr>
          <a:xfrm>
            <a:off x="2374112" y="2564925"/>
            <a:ext cx="741680" cy="0"/>
          </a:xfrm>
          <a:custGeom>
            <a:avLst/>
            <a:gdLst/>
            <a:ahLst/>
            <a:cxnLst/>
            <a:rect l="l" t="t" r="r" b="b"/>
            <a:pathLst>
              <a:path w="741680">
                <a:moveTo>
                  <a:pt x="0" y="0"/>
                </a:moveTo>
                <a:lnTo>
                  <a:pt x="741210" y="0"/>
                </a:lnTo>
              </a:path>
            </a:pathLst>
          </a:custGeom>
          <a:ln w="3175">
            <a:solidFill>
              <a:srgbClr val="221F1F"/>
            </a:solidFill>
          </a:ln>
        </p:spPr>
        <p:txBody>
          <a:bodyPr wrap="square" lIns="0" tIns="0" rIns="0" bIns="0" rtlCol="0"/>
          <a:lstStyle/>
          <a:p>
            <a:endParaRPr/>
          </a:p>
        </p:txBody>
      </p:sp>
      <p:sp>
        <p:nvSpPr>
          <p:cNvPr id="239" name="object 239"/>
          <p:cNvSpPr/>
          <p:nvPr/>
        </p:nvSpPr>
        <p:spPr>
          <a:xfrm>
            <a:off x="3142268" y="1570647"/>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240" name="object 240"/>
          <p:cNvSpPr/>
          <p:nvPr/>
        </p:nvSpPr>
        <p:spPr>
          <a:xfrm>
            <a:off x="2374112" y="1548422"/>
            <a:ext cx="796290" cy="0"/>
          </a:xfrm>
          <a:custGeom>
            <a:avLst/>
            <a:gdLst/>
            <a:ahLst/>
            <a:cxnLst/>
            <a:rect l="l" t="t" r="r" b="b"/>
            <a:pathLst>
              <a:path w="796289">
                <a:moveTo>
                  <a:pt x="0" y="0"/>
                </a:moveTo>
                <a:lnTo>
                  <a:pt x="795733" y="0"/>
                </a:lnTo>
              </a:path>
            </a:pathLst>
          </a:custGeom>
          <a:ln w="44450">
            <a:solidFill>
              <a:srgbClr val="5D6366"/>
            </a:solidFill>
          </a:ln>
        </p:spPr>
        <p:txBody>
          <a:bodyPr wrap="square" lIns="0" tIns="0" rIns="0" bIns="0" rtlCol="0"/>
          <a:lstStyle/>
          <a:p>
            <a:endParaRPr/>
          </a:p>
        </p:txBody>
      </p:sp>
      <p:sp>
        <p:nvSpPr>
          <p:cNvPr id="241" name="object 241"/>
          <p:cNvSpPr/>
          <p:nvPr/>
        </p:nvSpPr>
        <p:spPr>
          <a:xfrm>
            <a:off x="3142585" y="1387767"/>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242" name="object 242"/>
          <p:cNvSpPr/>
          <p:nvPr/>
        </p:nvSpPr>
        <p:spPr>
          <a:xfrm>
            <a:off x="3113547" y="1663357"/>
            <a:ext cx="57785" cy="1270"/>
          </a:xfrm>
          <a:custGeom>
            <a:avLst/>
            <a:gdLst/>
            <a:ahLst/>
            <a:cxnLst/>
            <a:rect l="l" t="t" r="r" b="b"/>
            <a:pathLst>
              <a:path w="57785" h="1269">
                <a:moveTo>
                  <a:pt x="0" y="1270"/>
                </a:moveTo>
                <a:lnTo>
                  <a:pt x="57454" y="1270"/>
                </a:lnTo>
                <a:lnTo>
                  <a:pt x="57454" y="0"/>
                </a:lnTo>
                <a:lnTo>
                  <a:pt x="0" y="0"/>
                </a:lnTo>
                <a:lnTo>
                  <a:pt x="0" y="1270"/>
                </a:lnTo>
                <a:close/>
              </a:path>
            </a:pathLst>
          </a:custGeom>
          <a:solidFill>
            <a:srgbClr val="221F1F"/>
          </a:solidFill>
        </p:spPr>
        <p:txBody>
          <a:bodyPr wrap="square" lIns="0" tIns="0" rIns="0" bIns="0" rtlCol="0"/>
          <a:lstStyle/>
          <a:p>
            <a:endParaRPr/>
          </a:p>
        </p:txBody>
      </p:sp>
      <p:sp>
        <p:nvSpPr>
          <p:cNvPr id="243" name="object 243"/>
          <p:cNvSpPr/>
          <p:nvPr/>
        </p:nvSpPr>
        <p:spPr>
          <a:xfrm>
            <a:off x="3113546" y="1662087"/>
            <a:ext cx="55244" cy="1270"/>
          </a:xfrm>
          <a:custGeom>
            <a:avLst/>
            <a:gdLst/>
            <a:ahLst/>
            <a:cxnLst/>
            <a:rect l="l" t="t" r="r" b="b"/>
            <a:pathLst>
              <a:path w="55244" h="1269">
                <a:moveTo>
                  <a:pt x="0" y="1270"/>
                </a:moveTo>
                <a:lnTo>
                  <a:pt x="55143" y="1270"/>
                </a:lnTo>
                <a:lnTo>
                  <a:pt x="55143" y="0"/>
                </a:lnTo>
                <a:lnTo>
                  <a:pt x="0" y="0"/>
                </a:lnTo>
                <a:lnTo>
                  <a:pt x="0" y="1270"/>
                </a:lnTo>
                <a:close/>
              </a:path>
            </a:pathLst>
          </a:custGeom>
          <a:solidFill>
            <a:srgbClr val="221F1F"/>
          </a:solidFill>
        </p:spPr>
        <p:txBody>
          <a:bodyPr wrap="square" lIns="0" tIns="0" rIns="0" bIns="0" rtlCol="0"/>
          <a:lstStyle/>
          <a:p>
            <a:endParaRPr/>
          </a:p>
        </p:txBody>
      </p:sp>
      <p:sp>
        <p:nvSpPr>
          <p:cNvPr id="244" name="object 244"/>
          <p:cNvSpPr/>
          <p:nvPr/>
        </p:nvSpPr>
        <p:spPr>
          <a:xfrm>
            <a:off x="2374112" y="1570647"/>
            <a:ext cx="742315" cy="0"/>
          </a:xfrm>
          <a:custGeom>
            <a:avLst/>
            <a:gdLst/>
            <a:ahLst/>
            <a:cxnLst/>
            <a:rect l="l" t="t" r="r" b="b"/>
            <a:pathLst>
              <a:path w="742314">
                <a:moveTo>
                  <a:pt x="0" y="0"/>
                </a:moveTo>
                <a:lnTo>
                  <a:pt x="741733" y="0"/>
                </a:lnTo>
              </a:path>
            </a:pathLst>
          </a:custGeom>
          <a:ln w="3175">
            <a:solidFill>
              <a:srgbClr val="221F1F"/>
            </a:solidFill>
          </a:ln>
        </p:spPr>
        <p:txBody>
          <a:bodyPr wrap="square" lIns="0" tIns="0" rIns="0" bIns="0" rtlCol="0"/>
          <a:lstStyle/>
          <a:p>
            <a:endParaRPr/>
          </a:p>
        </p:txBody>
      </p:sp>
      <p:sp>
        <p:nvSpPr>
          <p:cNvPr id="245" name="object 245"/>
          <p:cNvSpPr/>
          <p:nvPr/>
        </p:nvSpPr>
        <p:spPr>
          <a:xfrm>
            <a:off x="2374112" y="1526197"/>
            <a:ext cx="742950" cy="0"/>
          </a:xfrm>
          <a:custGeom>
            <a:avLst/>
            <a:gdLst/>
            <a:ahLst/>
            <a:cxnLst/>
            <a:rect l="l" t="t" r="r" b="b"/>
            <a:pathLst>
              <a:path w="742950">
                <a:moveTo>
                  <a:pt x="0" y="0"/>
                </a:moveTo>
                <a:lnTo>
                  <a:pt x="742368" y="0"/>
                </a:lnTo>
              </a:path>
            </a:pathLst>
          </a:custGeom>
          <a:ln w="3175">
            <a:solidFill>
              <a:srgbClr val="221F1F"/>
            </a:solidFill>
          </a:ln>
        </p:spPr>
        <p:txBody>
          <a:bodyPr wrap="square" lIns="0" tIns="0" rIns="0" bIns="0" rtlCol="0"/>
          <a:lstStyle/>
          <a:p>
            <a:endParaRPr/>
          </a:p>
        </p:txBody>
      </p:sp>
      <p:sp>
        <p:nvSpPr>
          <p:cNvPr id="246" name="object 246"/>
          <p:cNvSpPr/>
          <p:nvPr/>
        </p:nvSpPr>
        <p:spPr>
          <a:xfrm>
            <a:off x="3115325" y="1389037"/>
            <a:ext cx="0" cy="135890"/>
          </a:xfrm>
          <a:custGeom>
            <a:avLst/>
            <a:gdLst/>
            <a:ahLst/>
            <a:cxnLst/>
            <a:rect l="l" t="t" r="r" b="b"/>
            <a:pathLst>
              <a:path h="135890">
                <a:moveTo>
                  <a:pt x="0" y="0"/>
                </a:moveTo>
                <a:lnTo>
                  <a:pt x="0" y="135890"/>
                </a:lnTo>
              </a:path>
            </a:pathLst>
          </a:custGeom>
          <a:ln w="3175">
            <a:solidFill>
              <a:srgbClr val="221F1F"/>
            </a:solidFill>
          </a:ln>
        </p:spPr>
        <p:txBody>
          <a:bodyPr wrap="square" lIns="0" tIns="0" rIns="0" bIns="0" rtlCol="0"/>
          <a:lstStyle/>
          <a:p>
            <a:endParaRPr/>
          </a:p>
        </p:txBody>
      </p:sp>
      <p:sp>
        <p:nvSpPr>
          <p:cNvPr id="247" name="object 247"/>
          <p:cNvSpPr/>
          <p:nvPr/>
        </p:nvSpPr>
        <p:spPr>
          <a:xfrm>
            <a:off x="3114169" y="1386497"/>
            <a:ext cx="57150" cy="2540"/>
          </a:xfrm>
          <a:custGeom>
            <a:avLst/>
            <a:gdLst/>
            <a:ahLst/>
            <a:cxnLst/>
            <a:rect l="l" t="t" r="r" b="b"/>
            <a:pathLst>
              <a:path w="57150" h="2540">
                <a:moveTo>
                  <a:pt x="0" y="2539"/>
                </a:moveTo>
                <a:lnTo>
                  <a:pt x="56832" y="2539"/>
                </a:lnTo>
                <a:lnTo>
                  <a:pt x="56832" y="0"/>
                </a:lnTo>
                <a:lnTo>
                  <a:pt x="0" y="0"/>
                </a:lnTo>
                <a:lnTo>
                  <a:pt x="0" y="2539"/>
                </a:lnTo>
                <a:close/>
              </a:path>
            </a:pathLst>
          </a:custGeom>
          <a:solidFill>
            <a:srgbClr val="221F1F"/>
          </a:solidFill>
        </p:spPr>
        <p:txBody>
          <a:bodyPr wrap="square" lIns="0" tIns="0" rIns="0" bIns="0" rtlCol="0"/>
          <a:lstStyle/>
          <a:p>
            <a:endParaRPr/>
          </a:p>
        </p:txBody>
      </p:sp>
      <p:sp>
        <p:nvSpPr>
          <p:cNvPr id="248" name="object 248"/>
          <p:cNvSpPr/>
          <p:nvPr/>
        </p:nvSpPr>
        <p:spPr>
          <a:xfrm>
            <a:off x="3142268" y="2031051"/>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249" name="object 249"/>
          <p:cNvSpPr/>
          <p:nvPr/>
        </p:nvSpPr>
        <p:spPr>
          <a:xfrm>
            <a:off x="2374112" y="2008826"/>
            <a:ext cx="796290" cy="0"/>
          </a:xfrm>
          <a:custGeom>
            <a:avLst/>
            <a:gdLst/>
            <a:ahLst/>
            <a:cxnLst/>
            <a:rect l="l" t="t" r="r" b="b"/>
            <a:pathLst>
              <a:path w="796289">
                <a:moveTo>
                  <a:pt x="0" y="0"/>
                </a:moveTo>
                <a:lnTo>
                  <a:pt x="795733" y="0"/>
                </a:lnTo>
              </a:path>
            </a:pathLst>
          </a:custGeom>
          <a:ln w="44450">
            <a:solidFill>
              <a:srgbClr val="5D6366"/>
            </a:solidFill>
          </a:ln>
        </p:spPr>
        <p:txBody>
          <a:bodyPr wrap="square" lIns="0" tIns="0" rIns="0" bIns="0" rtlCol="0"/>
          <a:lstStyle/>
          <a:p>
            <a:endParaRPr/>
          </a:p>
        </p:txBody>
      </p:sp>
      <p:sp>
        <p:nvSpPr>
          <p:cNvPr id="250" name="object 250"/>
          <p:cNvSpPr/>
          <p:nvPr/>
        </p:nvSpPr>
        <p:spPr>
          <a:xfrm>
            <a:off x="3142585" y="1848171"/>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251" name="object 251"/>
          <p:cNvSpPr/>
          <p:nvPr/>
        </p:nvSpPr>
        <p:spPr>
          <a:xfrm>
            <a:off x="3113547" y="2123761"/>
            <a:ext cx="57785" cy="1270"/>
          </a:xfrm>
          <a:custGeom>
            <a:avLst/>
            <a:gdLst/>
            <a:ahLst/>
            <a:cxnLst/>
            <a:rect l="l" t="t" r="r" b="b"/>
            <a:pathLst>
              <a:path w="57785" h="1269">
                <a:moveTo>
                  <a:pt x="0" y="1270"/>
                </a:moveTo>
                <a:lnTo>
                  <a:pt x="57454" y="1270"/>
                </a:lnTo>
                <a:lnTo>
                  <a:pt x="57454" y="0"/>
                </a:lnTo>
                <a:lnTo>
                  <a:pt x="0" y="0"/>
                </a:lnTo>
                <a:lnTo>
                  <a:pt x="0" y="1270"/>
                </a:lnTo>
                <a:close/>
              </a:path>
            </a:pathLst>
          </a:custGeom>
          <a:solidFill>
            <a:srgbClr val="221F1F"/>
          </a:solidFill>
        </p:spPr>
        <p:txBody>
          <a:bodyPr wrap="square" lIns="0" tIns="0" rIns="0" bIns="0" rtlCol="0"/>
          <a:lstStyle/>
          <a:p>
            <a:endParaRPr/>
          </a:p>
        </p:txBody>
      </p:sp>
      <p:sp>
        <p:nvSpPr>
          <p:cNvPr id="252" name="object 252"/>
          <p:cNvSpPr/>
          <p:nvPr/>
        </p:nvSpPr>
        <p:spPr>
          <a:xfrm>
            <a:off x="3113546" y="2122491"/>
            <a:ext cx="55244" cy="1270"/>
          </a:xfrm>
          <a:custGeom>
            <a:avLst/>
            <a:gdLst/>
            <a:ahLst/>
            <a:cxnLst/>
            <a:rect l="l" t="t" r="r" b="b"/>
            <a:pathLst>
              <a:path w="55244" h="1269">
                <a:moveTo>
                  <a:pt x="0" y="1270"/>
                </a:moveTo>
                <a:lnTo>
                  <a:pt x="55143" y="1270"/>
                </a:lnTo>
                <a:lnTo>
                  <a:pt x="55143" y="0"/>
                </a:lnTo>
                <a:lnTo>
                  <a:pt x="0" y="0"/>
                </a:lnTo>
                <a:lnTo>
                  <a:pt x="0" y="1270"/>
                </a:lnTo>
                <a:close/>
              </a:path>
            </a:pathLst>
          </a:custGeom>
          <a:solidFill>
            <a:srgbClr val="221F1F"/>
          </a:solidFill>
        </p:spPr>
        <p:txBody>
          <a:bodyPr wrap="square" lIns="0" tIns="0" rIns="0" bIns="0" rtlCol="0"/>
          <a:lstStyle/>
          <a:p>
            <a:endParaRPr/>
          </a:p>
        </p:txBody>
      </p:sp>
      <p:sp>
        <p:nvSpPr>
          <p:cNvPr id="253" name="object 253"/>
          <p:cNvSpPr/>
          <p:nvPr/>
        </p:nvSpPr>
        <p:spPr>
          <a:xfrm>
            <a:off x="2374112" y="2031051"/>
            <a:ext cx="742315" cy="0"/>
          </a:xfrm>
          <a:custGeom>
            <a:avLst/>
            <a:gdLst/>
            <a:ahLst/>
            <a:cxnLst/>
            <a:rect l="l" t="t" r="r" b="b"/>
            <a:pathLst>
              <a:path w="742314">
                <a:moveTo>
                  <a:pt x="0" y="0"/>
                </a:moveTo>
                <a:lnTo>
                  <a:pt x="741733" y="0"/>
                </a:lnTo>
              </a:path>
            </a:pathLst>
          </a:custGeom>
          <a:ln w="3175">
            <a:solidFill>
              <a:srgbClr val="221F1F"/>
            </a:solidFill>
          </a:ln>
        </p:spPr>
        <p:txBody>
          <a:bodyPr wrap="square" lIns="0" tIns="0" rIns="0" bIns="0" rtlCol="0"/>
          <a:lstStyle/>
          <a:p>
            <a:endParaRPr/>
          </a:p>
        </p:txBody>
      </p:sp>
      <p:sp>
        <p:nvSpPr>
          <p:cNvPr id="254" name="object 254"/>
          <p:cNvSpPr/>
          <p:nvPr/>
        </p:nvSpPr>
        <p:spPr>
          <a:xfrm>
            <a:off x="2374112" y="1986601"/>
            <a:ext cx="742950" cy="0"/>
          </a:xfrm>
          <a:custGeom>
            <a:avLst/>
            <a:gdLst/>
            <a:ahLst/>
            <a:cxnLst/>
            <a:rect l="l" t="t" r="r" b="b"/>
            <a:pathLst>
              <a:path w="742950">
                <a:moveTo>
                  <a:pt x="0" y="0"/>
                </a:moveTo>
                <a:lnTo>
                  <a:pt x="742368" y="0"/>
                </a:lnTo>
              </a:path>
            </a:pathLst>
          </a:custGeom>
          <a:ln w="3175">
            <a:solidFill>
              <a:srgbClr val="221F1F"/>
            </a:solidFill>
          </a:ln>
        </p:spPr>
        <p:txBody>
          <a:bodyPr wrap="square" lIns="0" tIns="0" rIns="0" bIns="0" rtlCol="0"/>
          <a:lstStyle/>
          <a:p>
            <a:endParaRPr/>
          </a:p>
        </p:txBody>
      </p:sp>
      <p:sp>
        <p:nvSpPr>
          <p:cNvPr id="255" name="object 255"/>
          <p:cNvSpPr/>
          <p:nvPr/>
        </p:nvSpPr>
        <p:spPr>
          <a:xfrm>
            <a:off x="3115325" y="1569792"/>
            <a:ext cx="0" cy="415925"/>
          </a:xfrm>
          <a:custGeom>
            <a:avLst/>
            <a:gdLst/>
            <a:ahLst/>
            <a:cxnLst/>
            <a:rect l="l" t="t" r="r" b="b"/>
            <a:pathLst>
              <a:path h="415925">
                <a:moveTo>
                  <a:pt x="0" y="0"/>
                </a:moveTo>
                <a:lnTo>
                  <a:pt x="0" y="415538"/>
                </a:lnTo>
              </a:path>
            </a:pathLst>
          </a:custGeom>
          <a:ln w="3175">
            <a:solidFill>
              <a:srgbClr val="221F1F"/>
            </a:solidFill>
          </a:ln>
        </p:spPr>
        <p:txBody>
          <a:bodyPr wrap="square" lIns="0" tIns="0" rIns="0" bIns="0" rtlCol="0"/>
          <a:lstStyle/>
          <a:p>
            <a:endParaRPr/>
          </a:p>
        </p:txBody>
      </p:sp>
      <p:sp>
        <p:nvSpPr>
          <p:cNvPr id="256" name="object 256"/>
          <p:cNvSpPr/>
          <p:nvPr/>
        </p:nvSpPr>
        <p:spPr>
          <a:xfrm>
            <a:off x="3114169" y="1846901"/>
            <a:ext cx="57150" cy="2540"/>
          </a:xfrm>
          <a:custGeom>
            <a:avLst/>
            <a:gdLst/>
            <a:ahLst/>
            <a:cxnLst/>
            <a:rect l="l" t="t" r="r" b="b"/>
            <a:pathLst>
              <a:path w="57150" h="2539">
                <a:moveTo>
                  <a:pt x="0" y="2539"/>
                </a:moveTo>
                <a:lnTo>
                  <a:pt x="56832" y="2539"/>
                </a:lnTo>
                <a:lnTo>
                  <a:pt x="56832" y="0"/>
                </a:lnTo>
                <a:lnTo>
                  <a:pt x="0" y="0"/>
                </a:lnTo>
                <a:lnTo>
                  <a:pt x="0" y="2539"/>
                </a:lnTo>
                <a:close/>
              </a:path>
            </a:pathLst>
          </a:custGeom>
          <a:solidFill>
            <a:srgbClr val="221F1F"/>
          </a:solidFill>
        </p:spPr>
        <p:txBody>
          <a:bodyPr wrap="square" lIns="0" tIns="0" rIns="0" bIns="0" rtlCol="0"/>
          <a:lstStyle/>
          <a:p>
            <a:endParaRPr/>
          </a:p>
        </p:txBody>
      </p:sp>
      <p:sp>
        <p:nvSpPr>
          <p:cNvPr id="257" name="object 257"/>
          <p:cNvSpPr/>
          <p:nvPr/>
        </p:nvSpPr>
        <p:spPr>
          <a:xfrm>
            <a:off x="3142268" y="2493051"/>
            <a:ext cx="0" cy="92710"/>
          </a:xfrm>
          <a:custGeom>
            <a:avLst/>
            <a:gdLst/>
            <a:ahLst/>
            <a:cxnLst/>
            <a:rect l="l" t="t" r="r" b="b"/>
            <a:pathLst>
              <a:path h="92710">
                <a:moveTo>
                  <a:pt x="0" y="0"/>
                </a:moveTo>
                <a:lnTo>
                  <a:pt x="0" y="92709"/>
                </a:lnTo>
              </a:path>
            </a:pathLst>
          </a:custGeom>
          <a:ln w="55156">
            <a:solidFill>
              <a:srgbClr val="5D6366"/>
            </a:solidFill>
          </a:ln>
        </p:spPr>
        <p:txBody>
          <a:bodyPr wrap="square" lIns="0" tIns="0" rIns="0" bIns="0" rtlCol="0"/>
          <a:lstStyle/>
          <a:p>
            <a:endParaRPr/>
          </a:p>
        </p:txBody>
      </p:sp>
      <p:sp>
        <p:nvSpPr>
          <p:cNvPr id="258" name="object 258"/>
          <p:cNvSpPr/>
          <p:nvPr/>
        </p:nvSpPr>
        <p:spPr>
          <a:xfrm>
            <a:off x="2374112" y="2470826"/>
            <a:ext cx="796290" cy="0"/>
          </a:xfrm>
          <a:custGeom>
            <a:avLst/>
            <a:gdLst/>
            <a:ahLst/>
            <a:cxnLst/>
            <a:rect l="l" t="t" r="r" b="b"/>
            <a:pathLst>
              <a:path w="796289">
                <a:moveTo>
                  <a:pt x="0" y="0"/>
                </a:moveTo>
                <a:lnTo>
                  <a:pt x="795733" y="0"/>
                </a:lnTo>
              </a:path>
            </a:pathLst>
          </a:custGeom>
          <a:ln w="44450">
            <a:solidFill>
              <a:srgbClr val="5D6366"/>
            </a:solidFill>
          </a:ln>
        </p:spPr>
        <p:txBody>
          <a:bodyPr wrap="square" lIns="0" tIns="0" rIns="0" bIns="0" rtlCol="0"/>
          <a:lstStyle/>
          <a:p>
            <a:endParaRPr/>
          </a:p>
        </p:txBody>
      </p:sp>
      <p:sp>
        <p:nvSpPr>
          <p:cNvPr id="259" name="object 259"/>
          <p:cNvSpPr/>
          <p:nvPr/>
        </p:nvSpPr>
        <p:spPr>
          <a:xfrm>
            <a:off x="3142585" y="2310171"/>
            <a:ext cx="0" cy="138430"/>
          </a:xfrm>
          <a:custGeom>
            <a:avLst/>
            <a:gdLst/>
            <a:ahLst/>
            <a:cxnLst/>
            <a:rect l="l" t="t" r="r" b="b"/>
            <a:pathLst>
              <a:path h="138430">
                <a:moveTo>
                  <a:pt x="0" y="0"/>
                </a:moveTo>
                <a:lnTo>
                  <a:pt x="0" y="138430"/>
                </a:lnTo>
              </a:path>
            </a:pathLst>
          </a:custGeom>
          <a:ln w="54521">
            <a:solidFill>
              <a:srgbClr val="5D6366"/>
            </a:solidFill>
          </a:ln>
        </p:spPr>
        <p:txBody>
          <a:bodyPr wrap="square" lIns="0" tIns="0" rIns="0" bIns="0" rtlCol="0"/>
          <a:lstStyle/>
          <a:p>
            <a:endParaRPr/>
          </a:p>
        </p:txBody>
      </p:sp>
      <p:sp>
        <p:nvSpPr>
          <p:cNvPr id="260" name="object 260"/>
          <p:cNvSpPr/>
          <p:nvPr/>
        </p:nvSpPr>
        <p:spPr>
          <a:xfrm>
            <a:off x="3113547" y="2585761"/>
            <a:ext cx="57785" cy="1270"/>
          </a:xfrm>
          <a:custGeom>
            <a:avLst/>
            <a:gdLst/>
            <a:ahLst/>
            <a:cxnLst/>
            <a:rect l="l" t="t" r="r" b="b"/>
            <a:pathLst>
              <a:path w="57785" h="1269">
                <a:moveTo>
                  <a:pt x="0" y="1270"/>
                </a:moveTo>
                <a:lnTo>
                  <a:pt x="57454" y="1270"/>
                </a:lnTo>
                <a:lnTo>
                  <a:pt x="57454" y="0"/>
                </a:lnTo>
                <a:lnTo>
                  <a:pt x="0" y="0"/>
                </a:lnTo>
                <a:lnTo>
                  <a:pt x="0" y="1270"/>
                </a:lnTo>
                <a:close/>
              </a:path>
            </a:pathLst>
          </a:custGeom>
          <a:solidFill>
            <a:srgbClr val="221F1F"/>
          </a:solidFill>
        </p:spPr>
        <p:txBody>
          <a:bodyPr wrap="square" lIns="0" tIns="0" rIns="0" bIns="0" rtlCol="0"/>
          <a:lstStyle/>
          <a:p>
            <a:endParaRPr/>
          </a:p>
        </p:txBody>
      </p:sp>
      <p:sp>
        <p:nvSpPr>
          <p:cNvPr id="261" name="object 261"/>
          <p:cNvSpPr/>
          <p:nvPr/>
        </p:nvSpPr>
        <p:spPr>
          <a:xfrm>
            <a:off x="3113546" y="2584491"/>
            <a:ext cx="55244" cy="1270"/>
          </a:xfrm>
          <a:custGeom>
            <a:avLst/>
            <a:gdLst/>
            <a:ahLst/>
            <a:cxnLst/>
            <a:rect l="l" t="t" r="r" b="b"/>
            <a:pathLst>
              <a:path w="55244" h="1269">
                <a:moveTo>
                  <a:pt x="0" y="1270"/>
                </a:moveTo>
                <a:lnTo>
                  <a:pt x="55143" y="1270"/>
                </a:lnTo>
                <a:lnTo>
                  <a:pt x="55143" y="0"/>
                </a:lnTo>
                <a:lnTo>
                  <a:pt x="0" y="0"/>
                </a:lnTo>
                <a:lnTo>
                  <a:pt x="0" y="1270"/>
                </a:lnTo>
                <a:close/>
              </a:path>
            </a:pathLst>
          </a:custGeom>
          <a:solidFill>
            <a:srgbClr val="221F1F"/>
          </a:solidFill>
        </p:spPr>
        <p:txBody>
          <a:bodyPr wrap="square" lIns="0" tIns="0" rIns="0" bIns="0" rtlCol="0"/>
          <a:lstStyle/>
          <a:p>
            <a:endParaRPr/>
          </a:p>
        </p:txBody>
      </p:sp>
      <p:sp>
        <p:nvSpPr>
          <p:cNvPr id="262" name="object 262"/>
          <p:cNvSpPr/>
          <p:nvPr/>
        </p:nvSpPr>
        <p:spPr>
          <a:xfrm>
            <a:off x="2374112" y="2493051"/>
            <a:ext cx="742315" cy="0"/>
          </a:xfrm>
          <a:custGeom>
            <a:avLst/>
            <a:gdLst/>
            <a:ahLst/>
            <a:cxnLst/>
            <a:rect l="l" t="t" r="r" b="b"/>
            <a:pathLst>
              <a:path w="742314">
                <a:moveTo>
                  <a:pt x="0" y="0"/>
                </a:moveTo>
                <a:lnTo>
                  <a:pt x="741733" y="0"/>
                </a:lnTo>
              </a:path>
            </a:pathLst>
          </a:custGeom>
          <a:ln w="3175">
            <a:solidFill>
              <a:srgbClr val="221F1F"/>
            </a:solidFill>
          </a:ln>
        </p:spPr>
        <p:txBody>
          <a:bodyPr wrap="square" lIns="0" tIns="0" rIns="0" bIns="0" rtlCol="0"/>
          <a:lstStyle/>
          <a:p>
            <a:endParaRPr/>
          </a:p>
        </p:txBody>
      </p:sp>
      <p:sp>
        <p:nvSpPr>
          <p:cNvPr id="263" name="object 263"/>
          <p:cNvSpPr/>
          <p:nvPr/>
        </p:nvSpPr>
        <p:spPr>
          <a:xfrm>
            <a:off x="2374112" y="2448601"/>
            <a:ext cx="742950" cy="0"/>
          </a:xfrm>
          <a:custGeom>
            <a:avLst/>
            <a:gdLst/>
            <a:ahLst/>
            <a:cxnLst/>
            <a:rect l="l" t="t" r="r" b="b"/>
            <a:pathLst>
              <a:path w="742950">
                <a:moveTo>
                  <a:pt x="0" y="0"/>
                </a:moveTo>
                <a:lnTo>
                  <a:pt x="742368" y="0"/>
                </a:lnTo>
              </a:path>
            </a:pathLst>
          </a:custGeom>
          <a:ln w="3175">
            <a:solidFill>
              <a:srgbClr val="221F1F"/>
            </a:solidFill>
          </a:ln>
        </p:spPr>
        <p:txBody>
          <a:bodyPr wrap="square" lIns="0" tIns="0" rIns="0" bIns="0" rtlCol="0"/>
          <a:lstStyle/>
          <a:p>
            <a:endParaRPr/>
          </a:p>
        </p:txBody>
      </p:sp>
      <p:sp>
        <p:nvSpPr>
          <p:cNvPr id="264" name="object 264"/>
          <p:cNvSpPr/>
          <p:nvPr/>
        </p:nvSpPr>
        <p:spPr>
          <a:xfrm>
            <a:off x="3115325" y="2031798"/>
            <a:ext cx="0" cy="415925"/>
          </a:xfrm>
          <a:custGeom>
            <a:avLst/>
            <a:gdLst/>
            <a:ahLst/>
            <a:cxnLst/>
            <a:rect l="l" t="t" r="r" b="b"/>
            <a:pathLst>
              <a:path h="415925">
                <a:moveTo>
                  <a:pt x="0" y="0"/>
                </a:moveTo>
                <a:lnTo>
                  <a:pt x="0" y="415533"/>
                </a:lnTo>
              </a:path>
            </a:pathLst>
          </a:custGeom>
          <a:ln w="3175">
            <a:solidFill>
              <a:srgbClr val="221F1F"/>
            </a:solidFill>
          </a:ln>
        </p:spPr>
        <p:txBody>
          <a:bodyPr wrap="square" lIns="0" tIns="0" rIns="0" bIns="0" rtlCol="0"/>
          <a:lstStyle/>
          <a:p>
            <a:endParaRPr/>
          </a:p>
        </p:txBody>
      </p:sp>
      <p:sp>
        <p:nvSpPr>
          <p:cNvPr id="265" name="object 265"/>
          <p:cNvSpPr/>
          <p:nvPr/>
        </p:nvSpPr>
        <p:spPr>
          <a:xfrm>
            <a:off x="3114169" y="2308901"/>
            <a:ext cx="57150" cy="2540"/>
          </a:xfrm>
          <a:custGeom>
            <a:avLst/>
            <a:gdLst/>
            <a:ahLst/>
            <a:cxnLst/>
            <a:rect l="l" t="t" r="r" b="b"/>
            <a:pathLst>
              <a:path w="57150" h="2539">
                <a:moveTo>
                  <a:pt x="0" y="2539"/>
                </a:moveTo>
                <a:lnTo>
                  <a:pt x="56832" y="2539"/>
                </a:lnTo>
                <a:lnTo>
                  <a:pt x="56832" y="0"/>
                </a:lnTo>
                <a:lnTo>
                  <a:pt x="0" y="0"/>
                </a:lnTo>
                <a:lnTo>
                  <a:pt x="0" y="2539"/>
                </a:lnTo>
                <a:close/>
              </a:path>
            </a:pathLst>
          </a:custGeom>
          <a:solidFill>
            <a:srgbClr val="221F1F"/>
          </a:solidFill>
        </p:spPr>
        <p:txBody>
          <a:bodyPr wrap="square" lIns="0" tIns="0" rIns="0" bIns="0" rtlCol="0"/>
          <a:lstStyle/>
          <a:p>
            <a:endParaRPr/>
          </a:p>
        </p:txBody>
      </p:sp>
      <p:sp>
        <p:nvSpPr>
          <p:cNvPr id="266" name="object 266"/>
          <p:cNvSpPr/>
          <p:nvPr/>
        </p:nvSpPr>
        <p:spPr>
          <a:xfrm>
            <a:off x="3141554" y="3192627"/>
            <a:ext cx="0" cy="95250"/>
          </a:xfrm>
          <a:custGeom>
            <a:avLst/>
            <a:gdLst/>
            <a:ahLst/>
            <a:cxnLst/>
            <a:rect l="l" t="t" r="r" b="b"/>
            <a:pathLst>
              <a:path h="95250">
                <a:moveTo>
                  <a:pt x="0" y="0"/>
                </a:moveTo>
                <a:lnTo>
                  <a:pt x="0" y="95008"/>
                </a:lnTo>
              </a:path>
            </a:pathLst>
          </a:custGeom>
          <a:ln w="56451">
            <a:solidFill>
              <a:srgbClr val="5D6366"/>
            </a:solidFill>
          </a:ln>
        </p:spPr>
        <p:txBody>
          <a:bodyPr wrap="square" lIns="0" tIns="0" rIns="0" bIns="0" rtlCol="0"/>
          <a:lstStyle/>
          <a:p>
            <a:endParaRPr/>
          </a:p>
        </p:txBody>
      </p:sp>
      <p:sp>
        <p:nvSpPr>
          <p:cNvPr id="267" name="object 267"/>
          <p:cNvSpPr/>
          <p:nvPr/>
        </p:nvSpPr>
        <p:spPr>
          <a:xfrm>
            <a:off x="3112171" y="3287637"/>
            <a:ext cx="59055" cy="1270"/>
          </a:xfrm>
          <a:custGeom>
            <a:avLst/>
            <a:gdLst/>
            <a:ahLst/>
            <a:cxnLst/>
            <a:rect l="l" t="t" r="r" b="b"/>
            <a:pathLst>
              <a:path w="59055" h="1270">
                <a:moveTo>
                  <a:pt x="0" y="1270"/>
                </a:moveTo>
                <a:lnTo>
                  <a:pt x="58762" y="1270"/>
                </a:lnTo>
                <a:lnTo>
                  <a:pt x="58762" y="0"/>
                </a:lnTo>
                <a:lnTo>
                  <a:pt x="0" y="0"/>
                </a:lnTo>
                <a:lnTo>
                  <a:pt x="0" y="1270"/>
                </a:lnTo>
                <a:close/>
              </a:path>
            </a:pathLst>
          </a:custGeom>
          <a:solidFill>
            <a:srgbClr val="221F1F"/>
          </a:solidFill>
        </p:spPr>
        <p:txBody>
          <a:bodyPr wrap="square" lIns="0" tIns="0" rIns="0" bIns="0" rtlCol="0"/>
          <a:lstStyle/>
          <a:p>
            <a:endParaRPr/>
          </a:p>
        </p:txBody>
      </p:sp>
      <p:sp>
        <p:nvSpPr>
          <p:cNvPr id="268" name="object 268"/>
          <p:cNvSpPr/>
          <p:nvPr/>
        </p:nvSpPr>
        <p:spPr>
          <a:xfrm>
            <a:off x="3112171" y="3286367"/>
            <a:ext cx="56515" cy="1270"/>
          </a:xfrm>
          <a:custGeom>
            <a:avLst/>
            <a:gdLst/>
            <a:ahLst/>
            <a:cxnLst/>
            <a:rect l="l" t="t" r="r" b="b"/>
            <a:pathLst>
              <a:path w="56514" h="1270">
                <a:moveTo>
                  <a:pt x="0" y="1270"/>
                </a:moveTo>
                <a:lnTo>
                  <a:pt x="56464" y="1270"/>
                </a:lnTo>
                <a:lnTo>
                  <a:pt x="56464" y="0"/>
                </a:lnTo>
                <a:lnTo>
                  <a:pt x="0" y="0"/>
                </a:lnTo>
                <a:lnTo>
                  <a:pt x="0" y="1270"/>
                </a:lnTo>
                <a:close/>
              </a:path>
            </a:pathLst>
          </a:custGeom>
          <a:solidFill>
            <a:srgbClr val="221F1F"/>
          </a:solidFill>
        </p:spPr>
        <p:txBody>
          <a:bodyPr wrap="square" lIns="0" tIns="0" rIns="0" bIns="0" rtlCol="0"/>
          <a:lstStyle/>
          <a:p>
            <a:endParaRPr/>
          </a:p>
        </p:txBody>
      </p:sp>
      <p:sp>
        <p:nvSpPr>
          <p:cNvPr id="269" name="object 269"/>
          <p:cNvSpPr/>
          <p:nvPr/>
        </p:nvSpPr>
        <p:spPr>
          <a:xfrm>
            <a:off x="3113627" y="2493798"/>
            <a:ext cx="0" cy="793115"/>
          </a:xfrm>
          <a:custGeom>
            <a:avLst/>
            <a:gdLst/>
            <a:ahLst/>
            <a:cxnLst/>
            <a:rect l="l" t="t" r="r" b="b"/>
            <a:pathLst>
              <a:path h="793114">
                <a:moveTo>
                  <a:pt x="0" y="0"/>
                </a:moveTo>
                <a:lnTo>
                  <a:pt x="0" y="792568"/>
                </a:lnTo>
              </a:path>
            </a:pathLst>
          </a:custGeom>
          <a:ln w="3175">
            <a:solidFill>
              <a:srgbClr val="221F1F"/>
            </a:solidFill>
          </a:ln>
        </p:spPr>
        <p:txBody>
          <a:bodyPr wrap="square" lIns="0" tIns="0" rIns="0" bIns="0" rtlCol="0"/>
          <a:lstStyle/>
          <a:p>
            <a:endParaRPr/>
          </a:p>
        </p:txBody>
      </p:sp>
      <p:sp>
        <p:nvSpPr>
          <p:cNvPr id="270" name="object 270"/>
          <p:cNvSpPr/>
          <p:nvPr/>
        </p:nvSpPr>
        <p:spPr>
          <a:xfrm>
            <a:off x="3112171" y="3191117"/>
            <a:ext cx="59055" cy="2540"/>
          </a:xfrm>
          <a:custGeom>
            <a:avLst/>
            <a:gdLst/>
            <a:ahLst/>
            <a:cxnLst/>
            <a:rect l="l" t="t" r="r" b="b"/>
            <a:pathLst>
              <a:path w="59055" h="2539">
                <a:moveTo>
                  <a:pt x="0" y="2540"/>
                </a:moveTo>
                <a:lnTo>
                  <a:pt x="58762" y="2540"/>
                </a:lnTo>
                <a:lnTo>
                  <a:pt x="58762" y="0"/>
                </a:lnTo>
                <a:lnTo>
                  <a:pt x="0" y="0"/>
                </a:lnTo>
                <a:lnTo>
                  <a:pt x="0" y="2540"/>
                </a:lnTo>
                <a:close/>
              </a:path>
            </a:pathLst>
          </a:custGeom>
          <a:solidFill>
            <a:srgbClr val="221F1F"/>
          </a:solidFill>
        </p:spPr>
        <p:txBody>
          <a:bodyPr wrap="square" lIns="0" tIns="0" rIns="0" bIns="0" rtlCol="0"/>
          <a:lstStyle/>
          <a:p>
            <a:endParaRPr/>
          </a:p>
        </p:txBody>
      </p:sp>
      <p:sp>
        <p:nvSpPr>
          <p:cNvPr id="271" name="object 271"/>
          <p:cNvSpPr/>
          <p:nvPr/>
        </p:nvSpPr>
        <p:spPr>
          <a:xfrm>
            <a:off x="3170103" y="1389037"/>
            <a:ext cx="0" cy="1898650"/>
          </a:xfrm>
          <a:custGeom>
            <a:avLst/>
            <a:gdLst/>
            <a:ahLst/>
            <a:cxnLst/>
            <a:rect l="l" t="t" r="r" b="b"/>
            <a:pathLst>
              <a:path h="1898650">
                <a:moveTo>
                  <a:pt x="0" y="0"/>
                </a:moveTo>
                <a:lnTo>
                  <a:pt x="0" y="1898600"/>
                </a:lnTo>
              </a:path>
            </a:pathLst>
          </a:custGeom>
          <a:ln w="3175">
            <a:solidFill>
              <a:srgbClr val="221F1F"/>
            </a:solidFill>
          </a:ln>
        </p:spPr>
        <p:txBody>
          <a:bodyPr wrap="square" lIns="0" tIns="0" rIns="0" bIns="0" rtlCol="0"/>
          <a:lstStyle/>
          <a:p>
            <a:endParaRPr/>
          </a:p>
        </p:txBody>
      </p:sp>
      <p:sp>
        <p:nvSpPr>
          <p:cNvPr id="272" name="object 272"/>
          <p:cNvSpPr/>
          <p:nvPr/>
        </p:nvSpPr>
        <p:spPr>
          <a:xfrm>
            <a:off x="3143338" y="2653652"/>
            <a:ext cx="0" cy="95250"/>
          </a:xfrm>
          <a:custGeom>
            <a:avLst/>
            <a:gdLst/>
            <a:ahLst/>
            <a:cxnLst/>
            <a:rect l="l" t="t" r="r" b="b"/>
            <a:pathLst>
              <a:path h="95250">
                <a:moveTo>
                  <a:pt x="0" y="0"/>
                </a:moveTo>
                <a:lnTo>
                  <a:pt x="0" y="94983"/>
                </a:lnTo>
              </a:path>
            </a:pathLst>
          </a:custGeom>
          <a:ln w="56464">
            <a:solidFill>
              <a:srgbClr val="5D6366"/>
            </a:solidFill>
          </a:ln>
        </p:spPr>
        <p:txBody>
          <a:bodyPr wrap="square" lIns="0" tIns="0" rIns="0" bIns="0" rtlCol="0"/>
          <a:lstStyle/>
          <a:p>
            <a:endParaRPr/>
          </a:p>
        </p:txBody>
      </p:sp>
      <p:sp>
        <p:nvSpPr>
          <p:cNvPr id="273" name="object 273"/>
          <p:cNvSpPr/>
          <p:nvPr/>
        </p:nvSpPr>
        <p:spPr>
          <a:xfrm>
            <a:off x="3113938" y="2748636"/>
            <a:ext cx="59055" cy="1270"/>
          </a:xfrm>
          <a:custGeom>
            <a:avLst/>
            <a:gdLst/>
            <a:ahLst/>
            <a:cxnLst/>
            <a:rect l="l" t="t" r="r" b="b"/>
            <a:pathLst>
              <a:path w="59055" h="1269">
                <a:moveTo>
                  <a:pt x="0" y="1270"/>
                </a:moveTo>
                <a:lnTo>
                  <a:pt x="58788" y="1270"/>
                </a:lnTo>
                <a:lnTo>
                  <a:pt x="58788" y="0"/>
                </a:lnTo>
                <a:lnTo>
                  <a:pt x="0" y="0"/>
                </a:lnTo>
                <a:lnTo>
                  <a:pt x="0" y="1270"/>
                </a:lnTo>
                <a:close/>
              </a:path>
            </a:pathLst>
          </a:custGeom>
          <a:solidFill>
            <a:srgbClr val="221F1F"/>
          </a:solidFill>
        </p:spPr>
        <p:txBody>
          <a:bodyPr wrap="square" lIns="0" tIns="0" rIns="0" bIns="0" rtlCol="0"/>
          <a:lstStyle/>
          <a:p>
            <a:endParaRPr/>
          </a:p>
        </p:txBody>
      </p:sp>
      <p:sp>
        <p:nvSpPr>
          <p:cNvPr id="274" name="object 274"/>
          <p:cNvSpPr/>
          <p:nvPr/>
        </p:nvSpPr>
        <p:spPr>
          <a:xfrm>
            <a:off x="3113938" y="2747366"/>
            <a:ext cx="56515" cy="1270"/>
          </a:xfrm>
          <a:custGeom>
            <a:avLst/>
            <a:gdLst/>
            <a:ahLst/>
            <a:cxnLst/>
            <a:rect l="l" t="t" r="r" b="b"/>
            <a:pathLst>
              <a:path w="56514" h="1269">
                <a:moveTo>
                  <a:pt x="0" y="1270"/>
                </a:moveTo>
                <a:lnTo>
                  <a:pt x="56476" y="1270"/>
                </a:lnTo>
                <a:lnTo>
                  <a:pt x="56476" y="0"/>
                </a:lnTo>
                <a:lnTo>
                  <a:pt x="0" y="0"/>
                </a:lnTo>
                <a:lnTo>
                  <a:pt x="0" y="1270"/>
                </a:lnTo>
                <a:close/>
              </a:path>
            </a:pathLst>
          </a:custGeom>
          <a:solidFill>
            <a:srgbClr val="221F1F"/>
          </a:solidFill>
        </p:spPr>
        <p:txBody>
          <a:bodyPr wrap="square" lIns="0" tIns="0" rIns="0" bIns="0" rtlCol="0"/>
          <a:lstStyle/>
          <a:p>
            <a:endParaRPr/>
          </a:p>
        </p:txBody>
      </p:sp>
      <p:sp>
        <p:nvSpPr>
          <p:cNvPr id="275" name="object 275"/>
          <p:cNvSpPr/>
          <p:nvPr/>
        </p:nvSpPr>
        <p:spPr>
          <a:xfrm>
            <a:off x="3115100" y="2654656"/>
            <a:ext cx="0" cy="92710"/>
          </a:xfrm>
          <a:custGeom>
            <a:avLst/>
            <a:gdLst/>
            <a:ahLst/>
            <a:cxnLst/>
            <a:rect l="l" t="t" r="r" b="b"/>
            <a:pathLst>
              <a:path h="92710">
                <a:moveTo>
                  <a:pt x="0" y="0"/>
                </a:moveTo>
                <a:lnTo>
                  <a:pt x="0" y="92709"/>
                </a:lnTo>
              </a:path>
            </a:pathLst>
          </a:custGeom>
          <a:ln w="3175">
            <a:solidFill>
              <a:srgbClr val="221F1F"/>
            </a:solidFill>
          </a:ln>
        </p:spPr>
        <p:txBody>
          <a:bodyPr wrap="square" lIns="0" tIns="0" rIns="0" bIns="0" rtlCol="0"/>
          <a:lstStyle/>
          <a:p>
            <a:endParaRPr/>
          </a:p>
        </p:txBody>
      </p:sp>
      <p:sp>
        <p:nvSpPr>
          <p:cNvPr id="276" name="object 276"/>
          <p:cNvSpPr/>
          <p:nvPr/>
        </p:nvSpPr>
        <p:spPr>
          <a:xfrm>
            <a:off x="3113938" y="2652116"/>
            <a:ext cx="59055" cy="2540"/>
          </a:xfrm>
          <a:custGeom>
            <a:avLst/>
            <a:gdLst/>
            <a:ahLst/>
            <a:cxnLst/>
            <a:rect l="l" t="t" r="r" b="b"/>
            <a:pathLst>
              <a:path w="59055" h="2539">
                <a:moveTo>
                  <a:pt x="0" y="2540"/>
                </a:moveTo>
                <a:lnTo>
                  <a:pt x="58788" y="2540"/>
                </a:lnTo>
                <a:lnTo>
                  <a:pt x="58788" y="0"/>
                </a:lnTo>
                <a:lnTo>
                  <a:pt x="0" y="0"/>
                </a:lnTo>
                <a:lnTo>
                  <a:pt x="0" y="2540"/>
                </a:lnTo>
                <a:close/>
              </a:path>
            </a:pathLst>
          </a:custGeom>
          <a:solidFill>
            <a:srgbClr val="221F1F"/>
          </a:solidFill>
        </p:spPr>
        <p:txBody>
          <a:bodyPr wrap="square" lIns="0" tIns="0" rIns="0" bIns="0" rtlCol="0"/>
          <a:lstStyle/>
          <a:p>
            <a:endParaRPr/>
          </a:p>
        </p:txBody>
      </p:sp>
      <p:sp>
        <p:nvSpPr>
          <p:cNvPr id="277" name="object 277"/>
          <p:cNvSpPr/>
          <p:nvPr/>
        </p:nvSpPr>
        <p:spPr>
          <a:xfrm>
            <a:off x="3171570" y="2747481"/>
            <a:ext cx="1270" cy="1270"/>
          </a:xfrm>
          <a:custGeom>
            <a:avLst/>
            <a:gdLst/>
            <a:ahLst/>
            <a:cxnLst/>
            <a:rect l="l" t="t" r="r" b="b"/>
            <a:pathLst>
              <a:path w="1269" h="1269">
                <a:moveTo>
                  <a:pt x="1155" y="0"/>
                </a:moveTo>
                <a:lnTo>
                  <a:pt x="0" y="0"/>
                </a:lnTo>
                <a:lnTo>
                  <a:pt x="0" y="1155"/>
                </a:lnTo>
                <a:lnTo>
                  <a:pt x="1155" y="1155"/>
                </a:lnTo>
                <a:lnTo>
                  <a:pt x="1155" y="0"/>
                </a:lnTo>
                <a:close/>
              </a:path>
            </a:pathLst>
          </a:custGeom>
          <a:solidFill>
            <a:srgbClr val="221F1F"/>
          </a:solidFill>
        </p:spPr>
        <p:txBody>
          <a:bodyPr wrap="square" lIns="0" tIns="0" rIns="0" bIns="0" rtlCol="0"/>
          <a:lstStyle/>
          <a:p>
            <a:endParaRPr/>
          </a:p>
        </p:txBody>
      </p:sp>
      <p:sp>
        <p:nvSpPr>
          <p:cNvPr id="278" name="object 278"/>
          <p:cNvSpPr/>
          <p:nvPr/>
        </p:nvSpPr>
        <p:spPr>
          <a:xfrm>
            <a:off x="2374112" y="1214310"/>
            <a:ext cx="3271520" cy="0"/>
          </a:xfrm>
          <a:custGeom>
            <a:avLst/>
            <a:gdLst/>
            <a:ahLst/>
            <a:cxnLst/>
            <a:rect l="l" t="t" r="r" b="b"/>
            <a:pathLst>
              <a:path w="3271520">
                <a:moveTo>
                  <a:pt x="0" y="0"/>
                </a:moveTo>
                <a:lnTo>
                  <a:pt x="3271164" y="0"/>
                </a:lnTo>
              </a:path>
            </a:pathLst>
          </a:custGeom>
          <a:ln w="8102">
            <a:solidFill>
              <a:srgbClr val="FFFFFF"/>
            </a:solidFill>
          </a:ln>
        </p:spPr>
        <p:txBody>
          <a:bodyPr wrap="square" lIns="0" tIns="0" rIns="0" bIns="0" rtlCol="0"/>
          <a:lstStyle/>
          <a:p>
            <a:endParaRPr/>
          </a:p>
        </p:txBody>
      </p:sp>
      <p:sp>
        <p:nvSpPr>
          <p:cNvPr id="279" name="object 279"/>
          <p:cNvSpPr/>
          <p:nvPr/>
        </p:nvSpPr>
        <p:spPr>
          <a:xfrm>
            <a:off x="2374112" y="2031570"/>
            <a:ext cx="3271164" cy="1303168"/>
          </a:xfrm>
          <a:prstGeom prst="rect">
            <a:avLst/>
          </a:prstGeom>
          <a:blipFill>
            <a:blip r:embed="rId15" cstate="print"/>
            <a:stretch>
              <a:fillRect/>
            </a:stretch>
          </a:blipFill>
        </p:spPr>
        <p:txBody>
          <a:bodyPr wrap="square" lIns="0" tIns="0" rIns="0" bIns="0" rtlCol="0"/>
          <a:lstStyle/>
          <a:p>
            <a:endParaRPr/>
          </a:p>
        </p:txBody>
      </p:sp>
      <p:sp>
        <p:nvSpPr>
          <p:cNvPr id="280" name="object 280"/>
          <p:cNvSpPr/>
          <p:nvPr/>
        </p:nvSpPr>
        <p:spPr>
          <a:xfrm>
            <a:off x="2374112" y="4138726"/>
            <a:ext cx="3271520" cy="530860"/>
          </a:xfrm>
          <a:custGeom>
            <a:avLst/>
            <a:gdLst/>
            <a:ahLst/>
            <a:cxnLst/>
            <a:rect l="l" t="t" r="r" b="b"/>
            <a:pathLst>
              <a:path w="3271520" h="530860">
                <a:moveTo>
                  <a:pt x="0" y="530821"/>
                </a:moveTo>
                <a:lnTo>
                  <a:pt x="3271164" y="530821"/>
                </a:lnTo>
                <a:lnTo>
                  <a:pt x="3271164" y="0"/>
                </a:lnTo>
                <a:lnTo>
                  <a:pt x="0" y="0"/>
                </a:lnTo>
                <a:lnTo>
                  <a:pt x="0" y="530821"/>
                </a:lnTo>
                <a:close/>
              </a:path>
            </a:pathLst>
          </a:custGeom>
          <a:solidFill>
            <a:srgbClr val="FFFFFF"/>
          </a:solidFill>
        </p:spPr>
        <p:txBody>
          <a:bodyPr wrap="square" lIns="0" tIns="0" rIns="0" bIns="0" rtlCol="0"/>
          <a:lstStyle/>
          <a:p>
            <a:endParaRPr/>
          </a:p>
        </p:txBody>
      </p:sp>
      <p:sp>
        <p:nvSpPr>
          <p:cNvPr id="281" name="object 281"/>
          <p:cNvSpPr/>
          <p:nvPr/>
        </p:nvSpPr>
        <p:spPr>
          <a:xfrm>
            <a:off x="1266444" y="1210259"/>
            <a:ext cx="1108075" cy="3459479"/>
          </a:xfrm>
          <a:custGeom>
            <a:avLst/>
            <a:gdLst/>
            <a:ahLst/>
            <a:cxnLst/>
            <a:rect l="l" t="t" r="r" b="b"/>
            <a:pathLst>
              <a:path w="1108075" h="3459479">
                <a:moveTo>
                  <a:pt x="0" y="3459289"/>
                </a:moveTo>
                <a:lnTo>
                  <a:pt x="1107668" y="3459289"/>
                </a:lnTo>
                <a:lnTo>
                  <a:pt x="1107668" y="0"/>
                </a:lnTo>
                <a:lnTo>
                  <a:pt x="0" y="0"/>
                </a:lnTo>
                <a:lnTo>
                  <a:pt x="0" y="3459289"/>
                </a:lnTo>
                <a:close/>
              </a:path>
            </a:pathLst>
          </a:custGeom>
          <a:solidFill>
            <a:srgbClr val="FFFFFF"/>
          </a:solidFill>
        </p:spPr>
        <p:txBody>
          <a:bodyPr wrap="square" lIns="0" tIns="0" rIns="0" bIns="0" rtlCol="0"/>
          <a:lstStyle/>
          <a:p>
            <a:endParaRPr/>
          </a:p>
        </p:txBody>
      </p:sp>
      <p:sp>
        <p:nvSpPr>
          <p:cNvPr id="282" name="object 282"/>
          <p:cNvSpPr/>
          <p:nvPr/>
        </p:nvSpPr>
        <p:spPr>
          <a:xfrm>
            <a:off x="3731402" y="3059799"/>
            <a:ext cx="97770" cy="267614"/>
          </a:xfrm>
          <a:prstGeom prst="rect">
            <a:avLst/>
          </a:prstGeom>
          <a:blipFill>
            <a:blip r:embed="rId16" cstate="print"/>
            <a:stretch>
              <a:fillRect/>
            </a:stretch>
          </a:blipFill>
        </p:spPr>
        <p:txBody>
          <a:bodyPr wrap="square" lIns="0" tIns="0" rIns="0" bIns="0" rtlCol="0"/>
          <a:lstStyle/>
          <a:p>
            <a:endParaRPr/>
          </a:p>
        </p:txBody>
      </p:sp>
      <p:sp>
        <p:nvSpPr>
          <p:cNvPr id="283" name="object 283"/>
          <p:cNvSpPr/>
          <p:nvPr/>
        </p:nvSpPr>
        <p:spPr>
          <a:xfrm>
            <a:off x="3761314" y="3619619"/>
            <a:ext cx="77444" cy="114731"/>
          </a:xfrm>
          <a:prstGeom prst="rect">
            <a:avLst/>
          </a:prstGeom>
          <a:blipFill>
            <a:blip r:embed="rId17" cstate="print"/>
            <a:stretch>
              <a:fillRect/>
            </a:stretch>
          </a:blipFill>
        </p:spPr>
        <p:txBody>
          <a:bodyPr wrap="square" lIns="0" tIns="0" rIns="0" bIns="0" rtlCol="0"/>
          <a:lstStyle/>
          <a:p>
            <a:endParaRPr/>
          </a:p>
        </p:txBody>
      </p:sp>
      <p:sp>
        <p:nvSpPr>
          <p:cNvPr id="284" name="object 284"/>
          <p:cNvSpPr/>
          <p:nvPr/>
        </p:nvSpPr>
        <p:spPr>
          <a:xfrm>
            <a:off x="3725285" y="3461494"/>
            <a:ext cx="150790" cy="98074"/>
          </a:xfrm>
          <a:prstGeom prst="rect">
            <a:avLst/>
          </a:prstGeom>
          <a:blipFill>
            <a:blip r:embed="rId18" cstate="print"/>
            <a:stretch>
              <a:fillRect/>
            </a:stretch>
          </a:blipFill>
        </p:spPr>
        <p:txBody>
          <a:bodyPr wrap="square" lIns="0" tIns="0" rIns="0" bIns="0" rtlCol="0"/>
          <a:lstStyle/>
          <a:p>
            <a:endParaRPr/>
          </a:p>
        </p:txBody>
      </p:sp>
      <p:sp>
        <p:nvSpPr>
          <p:cNvPr id="285" name="object 285"/>
          <p:cNvSpPr/>
          <p:nvPr/>
        </p:nvSpPr>
        <p:spPr>
          <a:xfrm>
            <a:off x="3950982" y="4152836"/>
            <a:ext cx="0" cy="249554"/>
          </a:xfrm>
          <a:custGeom>
            <a:avLst/>
            <a:gdLst/>
            <a:ahLst/>
            <a:cxnLst/>
            <a:rect l="l" t="t" r="r" b="b"/>
            <a:pathLst>
              <a:path h="249554">
                <a:moveTo>
                  <a:pt x="0" y="0"/>
                </a:moveTo>
                <a:lnTo>
                  <a:pt x="0" y="249250"/>
                </a:lnTo>
              </a:path>
            </a:pathLst>
          </a:custGeom>
          <a:ln w="3175">
            <a:solidFill>
              <a:srgbClr val="221F1F"/>
            </a:solidFill>
          </a:ln>
        </p:spPr>
        <p:txBody>
          <a:bodyPr wrap="square" lIns="0" tIns="0" rIns="0" bIns="0" rtlCol="0"/>
          <a:lstStyle/>
          <a:p>
            <a:endParaRPr/>
          </a:p>
        </p:txBody>
      </p:sp>
      <p:sp>
        <p:nvSpPr>
          <p:cNvPr id="286" name="object 286"/>
          <p:cNvSpPr txBox="1"/>
          <p:nvPr/>
        </p:nvSpPr>
        <p:spPr>
          <a:xfrm>
            <a:off x="3963382" y="4303615"/>
            <a:ext cx="257810" cy="161290"/>
          </a:xfrm>
          <a:prstGeom prst="rect">
            <a:avLst/>
          </a:prstGeom>
        </p:spPr>
        <p:txBody>
          <a:bodyPr vert="horz" wrap="square" lIns="0" tIns="24130" rIns="0" bIns="0" rtlCol="0">
            <a:spAutoFit/>
          </a:bodyPr>
          <a:lstStyle/>
          <a:p>
            <a:pPr marL="12700" marR="5080" indent="65405">
              <a:lnSpc>
                <a:spcPts val="490"/>
              </a:lnSpc>
              <a:spcBef>
                <a:spcPts val="190"/>
              </a:spcBef>
            </a:pPr>
            <a:r>
              <a:rPr sz="450" spc="-5" dirty="0">
                <a:solidFill>
                  <a:srgbClr val="221F1F"/>
                </a:solidFill>
                <a:latin typeface="Arial"/>
                <a:cs typeface="Arial"/>
              </a:rPr>
              <a:t>Bio-  </a:t>
            </a:r>
            <a:r>
              <a:rPr sz="450" spc="5" dirty="0">
                <a:solidFill>
                  <a:srgbClr val="221F1F"/>
                </a:solidFill>
                <a:latin typeface="Arial"/>
                <a:cs typeface="Arial"/>
              </a:rPr>
              <a:t>Filtration</a:t>
            </a:r>
            <a:endParaRPr sz="450">
              <a:latin typeface="Arial"/>
              <a:cs typeface="Arial"/>
            </a:endParaRPr>
          </a:p>
        </p:txBody>
      </p:sp>
      <p:sp>
        <p:nvSpPr>
          <p:cNvPr id="287" name="object 287"/>
          <p:cNvSpPr/>
          <p:nvPr/>
        </p:nvSpPr>
        <p:spPr>
          <a:xfrm>
            <a:off x="4234522" y="4156519"/>
            <a:ext cx="0" cy="472440"/>
          </a:xfrm>
          <a:custGeom>
            <a:avLst/>
            <a:gdLst/>
            <a:ahLst/>
            <a:cxnLst/>
            <a:rect l="l" t="t" r="r" b="b"/>
            <a:pathLst>
              <a:path h="472439">
                <a:moveTo>
                  <a:pt x="0" y="0"/>
                </a:moveTo>
                <a:lnTo>
                  <a:pt x="0" y="471957"/>
                </a:lnTo>
              </a:path>
            </a:pathLst>
          </a:custGeom>
          <a:ln w="3175">
            <a:solidFill>
              <a:srgbClr val="221F1F"/>
            </a:solidFill>
          </a:ln>
        </p:spPr>
        <p:txBody>
          <a:bodyPr wrap="square" lIns="0" tIns="0" rIns="0" bIns="0" rtlCol="0"/>
          <a:lstStyle/>
          <a:p>
            <a:endParaRPr/>
          </a:p>
        </p:txBody>
      </p:sp>
      <p:sp>
        <p:nvSpPr>
          <p:cNvPr id="288" name="object 288"/>
          <p:cNvSpPr txBox="1"/>
          <p:nvPr/>
        </p:nvSpPr>
        <p:spPr>
          <a:xfrm>
            <a:off x="3951706" y="4216896"/>
            <a:ext cx="282575" cy="99695"/>
          </a:xfrm>
          <a:prstGeom prst="rect">
            <a:avLst/>
          </a:prstGeom>
        </p:spPr>
        <p:txBody>
          <a:bodyPr vert="horz" wrap="square" lIns="0" tIns="17145" rIns="0" bIns="0" rtlCol="0">
            <a:spAutoFit/>
          </a:bodyPr>
          <a:lstStyle/>
          <a:p>
            <a:pPr algn="ctr">
              <a:lnSpc>
                <a:spcPct val="100000"/>
              </a:lnSpc>
              <a:spcBef>
                <a:spcPts val="135"/>
              </a:spcBef>
            </a:pPr>
            <a:r>
              <a:rPr sz="450" spc="-5" dirty="0">
                <a:solidFill>
                  <a:srgbClr val="221F1F"/>
                </a:solidFill>
                <a:latin typeface="Arial"/>
                <a:cs typeface="Arial"/>
              </a:rPr>
              <a:t>7’</a:t>
            </a:r>
            <a:endParaRPr sz="450">
              <a:latin typeface="Arial"/>
              <a:cs typeface="Arial"/>
            </a:endParaRPr>
          </a:p>
        </p:txBody>
      </p:sp>
      <p:sp>
        <p:nvSpPr>
          <p:cNvPr id="289" name="object 289"/>
          <p:cNvSpPr/>
          <p:nvPr/>
        </p:nvSpPr>
        <p:spPr>
          <a:xfrm>
            <a:off x="3933120" y="4287659"/>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21F1F"/>
          </a:solidFill>
        </p:spPr>
        <p:txBody>
          <a:bodyPr wrap="square" lIns="0" tIns="0" rIns="0" bIns="0" rtlCol="0"/>
          <a:lstStyle/>
          <a:p>
            <a:endParaRPr/>
          </a:p>
        </p:txBody>
      </p:sp>
      <p:sp>
        <p:nvSpPr>
          <p:cNvPr id="290" name="object 290"/>
          <p:cNvSpPr/>
          <p:nvPr/>
        </p:nvSpPr>
        <p:spPr>
          <a:xfrm>
            <a:off x="4217054" y="4289199"/>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21F1F"/>
          </a:solidFill>
        </p:spPr>
        <p:txBody>
          <a:bodyPr wrap="square" lIns="0" tIns="0" rIns="0" bIns="0" rtlCol="0"/>
          <a:lstStyle/>
          <a:p>
            <a:endParaRPr/>
          </a:p>
        </p:txBody>
      </p:sp>
      <p:sp>
        <p:nvSpPr>
          <p:cNvPr id="291" name="object 291"/>
          <p:cNvSpPr/>
          <p:nvPr/>
        </p:nvSpPr>
        <p:spPr>
          <a:xfrm>
            <a:off x="3116813" y="4308375"/>
            <a:ext cx="1195070" cy="0"/>
          </a:xfrm>
          <a:custGeom>
            <a:avLst/>
            <a:gdLst/>
            <a:ahLst/>
            <a:cxnLst/>
            <a:rect l="l" t="t" r="r" b="b"/>
            <a:pathLst>
              <a:path w="1195070">
                <a:moveTo>
                  <a:pt x="0" y="0"/>
                </a:moveTo>
                <a:lnTo>
                  <a:pt x="1194866" y="0"/>
                </a:lnTo>
              </a:path>
            </a:pathLst>
          </a:custGeom>
          <a:ln w="3175">
            <a:solidFill>
              <a:srgbClr val="221F1F"/>
            </a:solidFill>
          </a:ln>
        </p:spPr>
        <p:txBody>
          <a:bodyPr wrap="square" lIns="0" tIns="0" rIns="0" bIns="0" rtlCol="0"/>
          <a:lstStyle/>
          <a:p>
            <a:endParaRPr/>
          </a:p>
        </p:txBody>
      </p:sp>
      <p:sp>
        <p:nvSpPr>
          <p:cNvPr id="292" name="object 292"/>
          <p:cNvSpPr/>
          <p:nvPr/>
        </p:nvSpPr>
        <p:spPr>
          <a:xfrm>
            <a:off x="3116808" y="4308379"/>
            <a:ext cx="1195070" cy="0"/>
          </a:xfrm>
          <a:custGeom>
            <a:avLst/>
            <a:gdLst/>
            <a:ahLst/>
            <a:cxnLst/>
            <a:rect l="l" t="t" r="r" b="b"/>
            <a:pathLst>
              <a:path w="1195070">
                <a:moveTo>
                  <a:pt x="0" y="0"/>
                </a:moveTo>
                <a:lnTo>
                  <a:pt x="1194866" y="0"/>
                </a:lnTo>
              </a:path>
            </a:pathLst>
          </a:custGeom>
          <a:ln w="3175">
            <a:solidFill>
              <a:srgbClr val="221F1F"/>
            </a:solidFill>
          </a:ln>
        </p:spPr>
        <p:txBody>
          <a:bodyPr wrap="square" lIns="0" tIns="0" rIns="0" bIns="0" rtlCol="0"/>
          <a:lstStyle/>
          <a:p>
            <a:endParaRPr/>
          </a:p>
        </p:txBody>
      </p:sp>
      <p:sp>
        <p:nvSpPr>
          <p:cNvPr id="293" name="object 293"/>
          <p:cNvSpPr/>
          <p:nvPr/>
        </p:nvSpPr>
        <p:spPr>
          <a:xfrm>
            <a:off x="3168465" y="4151058"/>
            <a:ext cx="0" cy="477520"/>
          </a:xfrm>
          <a:custGeom>
            <a:avLst/>
            <a:gdLst/>
            <a:ahLst/>
            <a:cxnLst/>
            <a:rect l="l" t="t" r="r" b="b"/>
            <a:pathLst>
              <a:path h="477520">
                <a:moveTo>
                  <a:pt x="0" y="0"/>
                </a:moveTo>
                <a:lnTo>
                  <a:pt x="0" y="477418"/>
                </a:lnTo>
              </a:path>
            </a:pathLst>
          </a:custGeom>
          <a:ln w="3175">
            <a:solidFill>
              <a:srgbClr val="221F1F"/>
            </a:solidFill>
          </a:ln>
        </p:spPr>
        <p:txBody>
          <a:bodyPr wrap="square" lIns="0" tIns="0" rIns="0" bIns="0" rtlCol="0"/>
          <a:lstStyle/>
          <a:p>
            <a:endParaRPr/>
          </a:p>
        </p:txBody>
      </p:sp>
      <p:sp>
        <p:nvSpPr>
          <p:cNvPr id="294" name="object 294"/>
          <p:cNvSpPr/>
          <p:nvPr/>
        </p:nvSpPr>
        <p:spPr>
          <a:xfrm>
            <a:off x="3150598" y="428589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295" name="object 295"/>
          <p:cNvSpPr txBox="1"/>
          <p:nvPr/>
        </p:nvSpPr>
        <p:spPr>
          <a:xfrm>
            <a:off x="3170002" y="4210065"/>
            <a:ext cx="441325" cy="99695"/>
          </a:xfrm>
          <a:prstGeom prst="rect">
            <a:avLst/>
          </a:prstGeom>
        </p:spPr>
        <p:txBody>
          <a:bodyPr vert="horz" wrap="square" lIns="0" tIns="17145" rIns="0" bIns="0" rtlCol="0">
            <a:spAutoFit/>
          </a:bodyPr>
          <a:lstStyle/>
          <a:p>
            <a:pPr algn="ctr">
              <a:lnSpc>
                <a:spcPct val="100000"/>
              </a:lnSpc>
              <a:spcBef>
                <a:spcPts val="135"/>
              </a:spcBef>
            </a:pPr>
            <a:r>
              <a:rPr sz="450" dirty="0">
                <a:solidFill>
                  <a:srgbClr val="221F1F"/>
                </a:solidFill>
                <a:latin typeface="Arial"/>
                <a:cs typeface="Arial"/>
              </a:rPr>
              <a:t>10'</a:t>
            </a:r>
            <a:endParaRPr sz="450">
              <a:latin typeface="Arial"/>
              <a:cs typeface="Arial"/>
            </a:endParaRPr>
          </a:p>
        </p:txBody>
      </p:sp>
      <p:sp>
        <p:nvSpPr>
          <p:cNvPr id="296" name="object 296"/>
          <p:cNvSpPr txBox="1"/>
          <p:nvPr/>
        </p:nvSpPr>
        <p:spPr>
          <a:xfrm>
            <a:off x="3265633" y="4307139"/>
            <a:ext cx="25463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Sidewalk</a:t>
            </a:r>
            <a:endParaRPr sz="450">
              <a:latin typeface="Arial"/>
              <a:cs typeface="Arial"/>
            </a:endParaRPr>
          </a:p>
        </p:txBody>
      </p:sp>
      <p:sp>
        <p:nvSpPr>
          <p:cNvPr id="297" name="object 297"/>
          <p:cNvSpPr txBox="1"/>
          <p:nvPr/>
        </p:nvSpPr>
        <p:spPr>
          <a:xfrm>
            <a:off x="4614379" y="4457184"/>
            <a:ext cx="666115"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Existing</a:t>
            </a:r>
            <a:r>
              <a:rPr sz="450" spc="-45" dirty="0">
                <a:solidFill>
                  <a:srgbClr val="221F1F"/>
                </a:solidFill>
                <a:latin typeface="Arial"/>
                <a:cs typeface="Arial"/>
              </a:rPr>
              <a:t> </a:t>
            </a:r>
            <a:r>
              <a:rPr sz="450" spc="-5" dirty="0">
                <a:solidFill>
                  <a:srgbClr val="221F1F"/>
                </a:solidFill>
                <a:latin typeface="Arial"/>
                <a:cs typeface="Arial"/>
              </a:rPr>
              <a:t>I-35</a:t>
            </a:r>
            <a:r>
              <a:rPr sz="450" spc="-45" dirty="0">
                <a:solidFill>
                  <a:srgbClr val="221F1F"/>
                </a:solidFill>
                <a:latin typeface="Arial"/>
                <a:cs typeface="Arial"/>
              </a:rPr>
              <a:t> </a:t>
            </a:r>
            <a:r>
              <a:rPr sz="450" spc="-5" dirty="0">
                <a:solidFill>
                  <a:srgbClr val="221F1F"/>
                </a:solidFill>
                <a:latin typeface="Arial"/>
                <a:cs typeface="Arial"/>
              </a:rPr>
              <a:t>Travel</a:t>
            </a:r>
            <a:r>
              <a:rPr sz="450" spc="-45" dirty="0">
                <a:solidFill>
                  <a:srgbClr val="221F1F"/>
                </a:solidFill>
                <a:latin typeface="Arial"/>
                <a:cs typeface="Arial"/>
              </a:rPr>
              <a:t> </a:t>
            </a:r>
            <a:r>
              <a:rPr sz="450" spc="-15" dirty="0">
                <a:solidFill>
                  <a:srgbClr val="221F1F"/>
                </a:solidFill>
                <a:latin typeface="Arial"/>
                <a:cs typeface="Arial"/>
              </a:rPr>
              <a:t>Lanes</a:t>
            </a:r>
            <a:endParaRPr sz="450">
              <a:latin typeface="Arial"/>
              <a:cs typeface="Arial"/>
            </a:endParaRPr>
          </a:p>
        </p:txBody>
      </p:sp>
      <p:sp>
        <p:nvSpPr>
          <p:cNvPr id="298" name="object 298"/>
          <p:cNvSpPr txBox="1"/>
          <p:nvPr/>
        </p:nvSpPr>
        <p:spPr>
          <a:xfrm>
            <a:off x="4559498" y="4538428"/>
            <a:ext cx="775970"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221F1F"/>
                </a:solidFill>
                <a:latin typeface="Arial"/>
                <a:cs typeface="Arial"/>
              </a:rPr>
              <a:t>(Southbound </a:t>
            </a:r>
            <a:r>
              <a:rPr sz="450" dirty="0">
                <a:solidFill>
                  <a:srgbClr val="221F1F"/>
                </a:solidFill>
                <a:latin typeface="Arial"/>
                <a:cs typeface="Arial"/>
              </a:rPr>
              <a:t>Frontage</a:t>
            </a:r>
            <a:r>
              <a:rPr sz="450" spc="-85" dirty="0">
                <a:solidFill>
                  <a:srgbClr val="221F1F"/>
                </a:solidFill>
                <a:latin typeface="Arial"/>
                <a:cs typeface="Arial"/>
              </a:rPr>
              <a:t> </a:t>
            </a:r>
            <a:r>
              <a:rPr sz="450" spc="-15" dirty="0">
                <a:solidFill>
                  <a:srgbClr val="221F1F"/>
                </a:solidFill>
                <a:latin typeface="Arial"/>
                <a:cs typeface="Arial"/>
              </a:rPr>
              <a:t>Road)</a:t>
            </a:r>
            <a:endParaRPr sz="450">
              <a:latin typeface="Arial"/>
              <a:cs typeface="Arial"/>
            </a:endParaRPr>
          </a:p>
        </p:txBody>
      </p:sp>
      <p:sp>
        <p:nvSpPr>
          <p:cNvPr id="299" name="object 299"/>
          <p:cNvSpPr/>
          <p:nvPr/>
        </p:nvSpPr>
        <p:spPr>
          <a:xfrm>
            <a:off x="4217054" y="4526931"/>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21F1F"/>
          </a:solidFill>
        </p:spPr>
        <p:txBody>
          <a:bodyPr wrap="square" lIns="0" tIns="0" rIns="0" bIns="0" rtlCol="0"/>
          <a:lstStyle/>
          <a:p>
            <a:endParaRPr/>
          </a:p>
        </p:txBody>
      </p:sp>
      <p:sp>
        <p:nvSpPr>
          <p:cNvPr id="300" name="object 300"/>
          <p:cNvSpPr/>
          <p:nvPr/>
        </p:nvSpPr>
        <p:spPr>
          <a:xfrm>
            <a:off x="3107308" y="4546108"/>
            <a:ext cx="2544445" cy="0"/>
          </a:xfrm>
          <a:custGeom>
            <a:avLst/>
            <a:gdLst/>
            <a:ahLst/>
            <a:cxnLst/>
            <a:rect l="l" t="t" r="r" b="b"/>
            <a:pathLst>
              <a:path w="2544445">
                <a:moveTo>
                  <a:pt x="0" y="0"/>
                </a:moveTo>
                <a:lnTo>
                  <a:pt x="2544445" y="0"/>
                </a:lnTo>
              </a:path>
            </a:pathLst>
          </a:custGeom>
          <a:ln w="3175">
            <a:solidFill>
              <a:srgbClr val="221F1F"/>
            </a:solidFill>
          </a:ln>
        </p:spPr>
        <p:txBody>
          <a:bodyPr wrap="square" lIns="0" tIns="0" rIns="0" bIns="0" rtlCol="0"/>
          <a:lstStyle/>
          <a:p>
            <a:endParaRPr/>
          </a:p>
        </p:txBody>
      </p:sp>
      <p:sp>
        <p:nvSpPr>
          <p:cNvPr id="301" name="object 301"/>
          <p:cNvSpPr/>
          <p:nvPr/>
        </p:nvSpPr>
        <p:spPr>
          <a:xfrm>
            <a:off x="3107308" y="4546104"/>
            <a:ext cx="2527935" cy="0"/>
          </a:xfrm>
          <a:custGeom>
            <a:avLst/>
            <a:gdLst/>
            <a:ahLst/>
            <a:cxnLst/>
            <a:rect l="l" t="t" r="r" b="b"/>
            <a:pathLst>
              <a:path w="2527935">
                <a:moveTo>
                  <a:pt x="0" y="0"/>
                </a:moveTo>
                <a:lnTo>
                  <a:pt x="2527896" y="0"/>
                </a:lnTo>
              </a:path>
            </a:pathLst>
          </a:custGeom>
          <a:ln w="3175">
            <a:solidFill>
              <a:srgbClr val="221F1F"/>
            </a:solidFill>
          </a:ln>
        </p:spPr>
        <p:txBody>
          <a:bodyPr wrap="square" lIns="0" tIns="0" rIns="0" bIns="0" rtlCol="0"/>
          <a:lstStyle/>
          <a:p>
            <a:endParaRPr/>
          </a:p>
        </p:txBody>
      </p:sp>
      <p:sp>
        <p:nvSpPr>
          <p:cNvPr id="302" name="object 302"/>
          <p:cNvSpPr/>
          <p:nvPr/>
        </p:nvSpPr>
        <p:spPr>
          <a:xfrm>
            <a:off x="5606372" y="4521580"/>
            <a:ext cx="45720" cy="49530"/>
          </a:xfrm>
          <a:custGeom>
            <a:avLst/>
            <a:gdLst/>
            <a:ahLst/>
            <a:cxnLst/>
            <a:rect l="l" t="t" r="r" b="b"/>
            <a:pathLst>
              <a:path w="45720" h="49529">
                <a:moveTo>
                  <a:pt x="20828" y="0"/>
                </a:moveTo>
                <a:lnTo>
                  <a:pt x="0" y="0"/>
                </a:lnTo>
                <a:lnTo>
                  <a:pt x="24549" y="24536"/>
                </a:lnTo>
                <a:lnTo>
                  <a:pt x="0" y="49060"/>
                </a:lnTo>
                <a:lnTo>
                  <a:pt x="20828" y="49060"/>
                </a:lnTo>
                <a:lnTo>
                  <a:pt x="45364" y="24536"/>
                </a:lnTo>
                <a:lnTo>
                  <a:pt x="20828" y="0"/>
                </a:lnTo>
                <a:close/>
              </a:path>
            </a:pathLst>
          </a:custGeom>
          <a:solidFill>
            <a:srgbClr val="221F1F"/>
          </a:solidFill>
        </p:spPr>
        <p:txBody>
          <a:bodyPr wrap="square" lIns="0" tIns="0" rIns="0" bIns="0" rtlCol="0"/>
          <a:lstStyle/>
          <a:p>
            <a:endParaRPr/>
          </a:p>
        </p:txBody>
      </p:sp>
      <p:sp>
        <p:nvSpPr>
          <p:cNvPr id="303" name="object 303"/>
          <p:cNvSpPr/>
          <p:nvPr/>
        </p:nvSpPr>
        <p:spPr>
          <a:xfrm>
            <a:off x="3150598" y="4523623"/>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56" y="36847"/>
                </a:lnTo>
                <a:lnTo>
                  <a:pt x="32756" y="32737"/>
                </a:lnTo>
                <a:lnTo>
                  <a:pt x="36870" y="26641"/>
                </a:lnTo>
                <a:lnTo>
                  <a:pt x="38379" y="19176"/>
                </a:lnTo>
                <a:lnTo>
                  <a:pt x="36870" y="11706"/>
                </a:lnTo>
                <a:lnTo>
                  <a:pt x="32756" y="5611"/>
                </a:lnTo>
                <a:lnTo>
                  <a:pt x="26656" y="1505"/>
                </a:lnTo>
                <a:lnTo>
                  <a:pt x="19189" y="0"/>
                </a:lnTo>
                <a:close/>
              </a:path>
            </a:pathLst>
          </a:custGeom>
          <a:solidFill>
            <a:srgbClr val="221F1F"/>
          </a:solidFill>
        </p:spPr>
        <p:txBody>
          <a:bodyPr wrap="square" lIns="0" tIns="0" rIns="0" bIns="0" rtlCol="0"/>
          <a:lstStyle/>
          <a:p>
            <a:endParaRPr/>
          </a:p>
        </p:txBody>
      </p:sp>
      <p:sp>
        <p:nvSpPr>
          <p:cNvPr id="304" name="object 304"/>
          <p:cNvSpPr txBox="1"/>
          <p:nvPr/>
        </p:nvSpPr>
        <p:spPr>
          <a:xfrm>
            <a:off x="3406576" y="4549668"/>
            <a:ext cx="593090" cy="99695"/>
          </a:xfrm>
          <a:prstGeom prst="rect">
            <a:avLst/>
          </a:prstGeom>
        </p:spPr>
        <p:txBody>
          <a:bodyPr vert="horz" wrap="square" lIns="0" tIns="17145" rIns="0" bIns="0" rtlCol="0">
            <a:spAutoFit/>
          </a:bodyPr>
          <a:lstStyle/>
          <a:p>
            <a:pPr marL="12700">
              <a:lnSpc>
                <a:spcPct val="100000"/>
              </a:lnSpc>
              <a:spcBef>
                <a:spcPts val="135"/>
              </a:spcBef>
            </a:pPr>
            <a:r>
              <a:rPr sz="450" dirty="0">
                <a:solidFill>
                  <a:srgbClr val="221F1F"/>
                </a:solidFill>
                <a:latin typeface="Arial"/>
                <a:cs typeface="Arial"/>
              </a:rPr>
              <a:t>Sidewalk</a:t>
            </a:r>
            <a:r>
              <a:rPr sz="450" spc="-100" dirty="0">
                <a:solidFill>
                  <a:srgbClr val="221F1F"/>
                </a:solidFill>
                <a:latin typeface="Arial"/>
                <a:cs typeface="Arial"/>
              </a:rPr>
              <a:t> </a:t>
            </a:r>
            <a:r>
              <a:rPr sz="450" spc="-10" dirty="0">
                <a:solidFill>
                  <a:srgbClr val="221F1F"/>
                </a:solidFill>
                <a:latin typeface="Arial"/>
                <a:cs typeface="Arial"/>
              </a:rPr>
              <a:t>&amp; </a:t>
            </a:r>
            <a:r>
              <a:rPr sz="450" spc="-5" dirty="0">
                <a:solidFill>
                  <a:srgbClr val="221F1F"/>
                </a:solidFill>
                <a:latin typeface="Arial"/>
                <a:cs typeface="Arial"/>
              </a:rPr>
              <a:t>Landscape</a:t>
            </a:r>
            <a:endParaRPr sz="450">
              <a:latin typeface="Arial"/>
              <a:cs typeface="Arial"/>
            </a:endParaRPr>
          </a:p>
        </p:txBody>
      </p:sp>
      <p:sp>
        <p:nvSpPr>
          <p:cNvPr id="305" name="object 305"/>
          <p:cNvSpPr/>
          <p:nvPr/>
        </p:nvSpPr>
        <p:spPr>
          <a:xfrm>
            <a:off x="3590781" y="4033771"/>
            <a:ext cx="38735" cy="38735"/>
          </a:xfrm>
          <a:custGeom>
            <a:avLst/>
            <a:gdLst/>
            <a:ahLst/>
            <a:cxnLst/>
            <a:rect l="l" t="t" r="r" b="b"/>
            <a:pathLst>
              <a:path w="38735" h="38735">
                <a:moveTo>
                  <a:pt x="19189" y="0"/>
                </a:moveTo>
                <a:lnTo>
                  <a:pt x="11722" y="1506"/>
                </a:lnTo>
                <a:lnTo>
                  <a:pt x="5622" y="5616"/>
                </a:lnTo>
                <a:lnTo>
                  <a:pt x="1508" y="11712"/>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12"/>
                </a:lnTo>
                <a:lnTo>
                  <a:pt x="32761" y="5616"/>
                </a:lnTo>
                <a:lnTo>
                  <a:pt x="26661" y="1506"/>
                </a:lnTo>
                <a:lnTo>
                  <a:pt x="19189" y="0"/>
                </a:lnTo>
                <a:close/>
              </a:path>
            </a:pathLst>
          </a:custGeom>
          <a:solidFill>
            <a:srgbClr val="FFFFFF"/>
          </a:solidFill>
        </p:spPr>
        <p:txBody>
          <a:bodyPr wrap="square" lIns="0" tIns="0" rIns="0" bIns="0" rtlCol="0"/>
          <a:lstStyle/>
          <a:p>
            <a:endParaRPr/>
          </a:p>
        </p:txBody>
      </p:sp>
      <p:sp>
        <p:nvSpPr>
          <p:cNvPr id="306" name="object 306"/>
          <p:cNvSpPr/>
          <p:nvPr/>
        </p:nvSpPr>
        <p:spPr>
          <a:xfrm>
            <a:off x="3150759" y="4031295"/>
            <a:ext cx="38735" cy="38735"/>
          </a:xfrm>
          <a:custGeom>
            <a:avLst/>
            <a:gdLst/>
            <a:ahLst/>
            <a:cxnLst/>
            <a:rect l="l" t="t" r="r" b="b"/>
            <a:pathLst>
              <a:path w="38735" h="38735">
                <a:moveTo>
                  <a:pt x="19189" y="0"/>
                </a:moveTo>
                <a:lnTo>
                  <a:pt x="11722" y="1506"/>
                </a:lnTo>
                <a:lnTo>
                  <a:pt x="5622" y="5616"/>
                </a:lnTo>
                <a:lnTo>
                  <a:pt x="1508" y="11712"/>
                </a:lnTo>
                <a:lnTo>
                  <a:pt x="0" y="19176"/>
                </a:lnTo>
                <a:lnTo>
                  <a:pt x="1508" y="26649"/>
                </a:lnTo>
                <a:lnTo>
                  <a:pt x="5622" y="32748"/>
                </a:lnTo>
                <a:lnTo>
                  <a:pt x="11722" y="36859"/>
                </a:lnTo>
                <a:lnTo>
                  <a:pt x="19189" y="38366"/>
                </a:lnTo>
                <a:lnTo>
                  <a:pt x="26661" y="36859"/>
                </a:lnTo>
                <a:lnTo>
                  <a:pt x="32761" y="32748"/>
                </a:lnTo>
                <a:lnTo>
                  <a:pt x="36872" y="26649"/>
                </a:lnTo>
                <a:lnTo>
                  <a:pt x="38379" y="19176"/>
                </a:lnTo>
                <a:lnTo>
                  <a:pt x="36872" y="11712"/>
                </a:lnTo>
                <a:lnTo>
                  <a:pt x="32761" y="5616"/>
                </a:lnTo>
                <a:lnTo>
                  <a:pt x="26661" y="1506"/>
                </a:lnTo>
                <a:lnTo>
                  <a:pt x="19189" y="0"/>
                </a:lnTo>
                <a:close/>
              </a:path>
            </a:pathLst>
          </a:custGeom>
          <a:solidFill>
            <a:srgbClr val="FFFFFF"/>
          </a:solidFill>
        </p:spPr>
        <p:txBody>
          <a:bodyPr wrap="square" lIns="0" tIns="0" rIns="0" bIns="0" rtlCol="0"/>
          <a:lstStyle/>
          <a:p>
            <a:endParaRPr/>
          </a:p>
        </p:txBody>
      </p:sp>
      <p:sp>
        <p:nvSpPr>
          <p:cNvPr id="307" name="object 307"/>
          <p:cNvSpPr txBox="1"/>
          <p:nvPr/>
        </p:nvSpPr>
        <p:spPr>
          <a:xfrm>
            <a:off x="3341475" y="3956731"/>
            <a:ext cx="101600" cy="99695"/>
          </a:xfrm>
          <a:prstGeom prst="rect">
            <a:avLst/>
          </a:prstGeom>
        </p:spPr>
        <p:txBody>
          <a:bodyPr vert="horz" wrap="square" lIns="0" tIns="17145" rIns="0" bIns="0" rtlCol="0">
            <a:spAutoFit/>
          </a:bodyPr>
          <a:lstStyle/>
          <a:p>
            <a:pPr marL="12700">
              <a:lnSpc>
                <a:spcPct val="100000"/>
              </a:lnSpc>
              <a:spcBef>
                <a:spcPts val="135"/>
              </a:spcBef>
            </a:pPr>
            <a:r>
              <a:rPr sz="450" spc="-5" dirty="0">
                <a:solidFill>
                  <a:srgbClr val="FFFFFF"/>
                </a:solidFill>
                <a:latin typeface="Arial"/>
                <a:cs typeface="Arial"/>
              </a:rPr>
              <a:t>10’</a:t>
            </a:r>
            <a:endParaRPr sz="450">
              <a:latin typeface="Arial"/>
              <a:cs typeface="Arial"/>
            </a:endParaRPr>
          </a:p>
        </p:txBody>
      </p:sp>
      <p:sp>
        <p:nvSpPr>
          <p:cNvPr id="308" name="object 308"/>
          <p:cNvSpPr/>
          <p:nvPr/>
        </p:nvSpPr>
        <p:spPr>
          <a:xfrm>
            <a:off x="3156737" y="4050472"/>
            <a:ext cx="468630" cy="0"/>
          </a:xfrm>
          <a:custGeom>
            <a:avLst/>
            <a:gdLst/>
            <a:ahLst/>
            <a:cxnLst/>
            <a:rect l="l" t="t" r="r" b="b"/>
            <a:pathLst>
              <a:path w="468629">
                <a:moveTo>
                  <a:pt x="0" y="0"/>
                </a:moveTo>
                <a:lnTo>
                  <a:pt x="468083" y="0"/>
                </a:lnTo>
              </a:path>
            </a:pathLst>
          </a:custGeom>
          <a:ln w="3175">
            <a:solidFill>
              <a:srgbClr val="FFFFFF"/>
            </a:solidFill>
          </a:ln>
        </p:spPr>
        <p:txBody>
          <a:bodyPr wrap="square" lIns="0" tIns="0" rIns="0" bIns="0" rtlCol="0"/>
          <a:lstStyle/>
          <a:p>
            <a:endParaRPr/>
          </a:p>
        </p:txBody>
      </p:sp>
      <p:sp>
        <p:nvSpPr>
          <p:cNvPr id="309" name="object 309"/>
          <p:cNvSpPr/>
          <p:nvPr/>
        </p:nvSpPr>
        <p:spPr>
          <a:xfrm>
            <a:off x="3156737" y="4050480"/>
            <a:ext cx="468630" cy="0"/>
          </a:xfrm>
          <a:custGeom>
            <a:avLst/>
            <a:gdLst/>
            <a:ahLst/>
            <a:cxnLst/>
            <a:rect l="l" t="t" r="r" b="b"/>
            <a:pathLst>
              <a:path w="468629">
                <a:moveTo>
                  <a:pt x="0" y="0"/>
                </a:moveTo>
                <a:lnTo>
                  <a:pt x="468083" y="0"/>
                </a:lnTo>
              </a:path>
            </a:pathLst>
          </a:custGeom>
          <a:ln w="3175">
            <a:solidFill>
              <a:srgbClr val="FFFFFF"/>
            </a:solidFill>
          </a:ln>
        </p:spPr>
        <p:txBody>
          <a:bodyPr wrap="square" lIns="0" tIns="0" rIns="0" bIns="0" rtlCol="0"/>
          <a:lstStyle/>
          <a:p>
            <a:endParaRPr/>
          </a:p>
        </p:txBody>
      </p:sp>
      <p:sp>
        <p:nvSpPr>
          <p:cNvPr id="310" name="object 310"/>
          <p:cNvSpPr/>
          <p:nvPr/>
        </p:nvSpPr>
        <p:spPr>
          <a:xfrm>
            <a:off x="3615283" y="4157446"/>
            <a:ext cx="0" cy="249554"/>
          </a:xfrm>
          <a:custGeom>
            <a:avLst/>
            <a:gdLst/>
            <a:ahLst/>
            <a:cxnLst/>
            <a:rect l="l" t="t" r="r" b="b"/>
            <a:pathLst>
              <a:path h="249554">
                <a:moveTo>
                  <a:pt x="0" y="0"/>
                </a:moveTo>
                <a:lnTo>
                  <a:pt x="0" y="249250"/>
                </a:lnTo>
              </a:path>
            </a:pathLst>
          </a:custGeom>
          <a:ln w="3175">
            <a:solidFill>
              <a:srgbClr val="221F1F"/>
            </a:solidFill>
          </a:ln>
        </p:spPr>
        <p:txBody>
          <a:bodyPr wrap="square" lIns="0" tIns="0" rIns="0" bIns="0" rtlCol="0"/>
          <a:lstStyle/>
          <a:p>
            <a:endParaRPr/>
          </a:p>
        </p:txBody>
      </p:sp>
      <p:sp>
        <p:nvSpPr>
          <p:cNvPr id="311" name="object 311"/>
          <p:cNvSpPr/>
          <p:nvPr/>
        </p:nvSpPr>
        <p:spPr>
          <a:xfrm>
            <a:off x="3598912" y="4284579"/>
            <a:ext cx="38735" cy="38735"/>
          </a:xfrm>
          <a:custGeom>
            <a:avLst/>
            <a:gdLst/>
            <a:ahLst/>
            <a:cxnLst/>
            <a:rect l="l" t="t" r="r" b="b"/>
            <a:pathLst>
              <a:path w="38735" h="38735">
                <a:moveTo>
                  <a:pt x="19189" y="0"/>
                </a:moveTo>
                <a:lnTo>
                  <a:pt x="11722" y="1505"/>
                </a:lnTo>
                <a:lnTo>
                  <a:pt x="5622" y="5611"/>
                </a:lnTo>
                <a:lnTo>
                  <a:pt x="1508" y="11706"/>
                </a:lnTo>
                <a:lnTo>
                  <a:pt x="0" y="19176"/>
                </a:lnTo>
                <a:lnTo>
                  <a:pt x="1508" y="26641"/>
                </a:lnTo>
                <a:lnTo>
                  <a:pt x="5622" y="32737"/>
                </a:lnTo>
                <a:lnTo>
                  <a:pt x="11722" y="36847"/>
                </a:lnTo>
                <a:lnTo>
                  <a:pt x="19189" y="38353"/>
                </a:lnTo>
                <a:lnTo>
                  <a:pt x="26661" y="36847"/>
                </a:lnTo>
                <a:lnTo>
                  <a:pt x="32761" y="32737"/>
                </a:lnTo>
                <a:lnTo>
                  <a:pt x="36872" y="26641"/>
                </a:lnTo>
                <a:lnTo>
                  <a:pt x="38379" y="19176"/>
                </a:lnTo>
                <a:lnTo>
                  <a:pt x="36872" y="11706"/>
                </a:lnTo>
                <a:lnTo>
                  <a:pt x="32761" y="5611"/>
                </a:lnTo>
                <a:lnTo>
                  <a:pt x="26661" y="1505"/>
                </a:lnTo>
                <a:lnTo>
                  <a:pt x="19189" y="0"/>
                </a:lnTo>
                <a:close/>
              </a:path>
            </a:pathLst>
          </a:custGeom>
          <a:solidFill>
            <a:srgbClr val="221F1F"/>
          </a:solidFill>
        </p:spPr>
        <p:txBody>
          <a:bodyPr wrap="square" lIns="0" tIns="0" rIns="0" bIns="0" rtlCol="0"/>
          <a:lstStyle/>
          <a:p>
            <a:endParaRPr/>
          </a:p>
        </p:txBody>
      </p:sp>
      <p:sp>
        <p:nvSpPr>
          <p:cNvPr id="312" name="object 312"/>
          <p:cNvSpPr txBox="1"/>
          <p:nvPr/>
        </p:nvSpPr>
        <p:spPr>
          <a:xfrm>
            <a:off x="3612670" y="4215374"/>
            <a:ext cx="337820" cy="99695"/>
          </a:xfrm>
          <a:prstGeom prst="rect">
            <a:avLst/>
          </a:prstGeom>
        </p:spPr>
        <p:txBody>
          <a:bodyPr vert="horz" wrap="square" lIns="0" tIns="17145" rIns="0" bIns="0" rtlCol="0">
            <a:spAutoFit/>
          </a:bodyPr>
          <a:lstStyle/>
          <a:p>
            <a:pPr marL="3810" algn="ctr">
              <a:lnSpc>
                <a:spcPct val="100000"/>
              </a:lnSpc>
              <a:spcBef>
                <a:spcPts val="135"/>
              </a:spcBef>
            </a:pPr>
            <a:r>
              <a:rPr sz="450" spc="-5" dirty="0">
                <a:solidFill>
                  <a:srgbClr val="221F1F"/>
                </a:solidFill>
                <a:latin typeface="Arial"/>
                <a:cs typeface="Arial"/>
              </a:rPr>
              <a:t>7’</a:t>
            </a:r>
            <a:endParaRPr sz="450">
              <a:latin typeface="Arial"/>
              <a:cs typeface="Arial"/>
            </a:endParaRPr>
          </a:p>
        </p:txBody>
      </p:sp>
      <p:sp>
        <p:nvSpPr>
          <p:cNvPr id="313" name="object 313"/>
          <p:cNvSpPr txBox="1"/>
          <p:nvPr/>
        </p:nvSpPr>
        <p:spPr>
          <a:xfrm>
            <a:off x="3650677" y="4291321"/>
            <a:ext cx="215265" cy="262890"/>
          </a:xfrm>
          <a:prstGeom prst="rect">
            <a:avLst/>
          </a:prstGeom>
        </p:spPr>
        <p:txBody>
          <a:bodyPr vert="horz" wrap="square" lIns="0" tIns="24130" rIns="0" bIns="0" rtlCol="0">
            <a:spAutoFit/>
          </a:bodyPr>
          <a:lstStyle/>
          <a:p>
            <a:pPr marL="64769" marR="5080" indent="-635">
              <a:lnSpc>
                <a:spcPts val="490"/>
              </a:lnSpc>
              <a:spcBef>
                <a:spcPts val="190"/>
              </a:spcBef>
            </a:pPr>
            <a:r>
              <a:rPr sz="450" spc="-10" dirty="0">
                <a:solidFill>
                  <a:srgbClr val="221F1F"/>
                </a:solidFill>
                <a:latin typeface="Arial"/>
                <a:cs typeface="Arial"/>
              </a:rPr>
              <a:t>Cycle  Track</a:t>
            </a:r>
            <a:endParaRPr sz="450">
              <a:latin typeface="Arial"/>
              <a:cs typeface="Arial"/>
            </a:endParaRPr>
          </a:p>
          <a:p>
            <a:pPr marL="12700">
              <a:lnSpc>
                <a:spcPct val="100000"/>
              </a:lnSpc>
              <a:spcBef>
                <a:spcPts val="250"/>
              </a:spcBef>
            </a:pPr>
            <a:r>
              <a:rPr sz="450" dirty="0">
                <a:solidFill>
                  <a:srgbClr val="221F1F"/>
                </a:solidFill>
                <a:latin typeface="Arial"/>
                <a:cs typeface="Arial"/>
              </a:rPr>
              <a:t>24'</a:t>
            </a:r>
            <a:endParaRPr sz="450">
              <a:latin typeface="Arial"/>
              <a:cs typeface="Arial"/>
            </a:endParaRPr>
          </a:p>
        </p:txBody>
      </p:sp>
      <p:sp>
        <p:nvSpPr>
          <p:cNvPr id="314" name="object 314"/>
          <p:cNvSpPr/>
          <p:nvPr/>
        </p:nvSpPr>
        <p:spPr>
          <a:xfrm>
            <a:off x="4718094" y="3321316"/>
            <a:ext cx="0" cy="838200"/>
          </a:xfrm>
          <a:custGeom>
            <a:avLst/>
            <a:gdLst/>
            <a:ahLst/>
            <a:cxnLst/>
            <a:rect l="l" t="t" r="r" b="b"/>
            <a:pathLst>
              <a:path h="838200">
                <a:moveTo>
                  <a:pt x="0" y="0"/>
                </a:moveTo>
                <a:lnTo>
                  <a:pt x="0" y="837946"/>
                </a:lnTo>
              </a:path>
            </a:pathLst>
          </a:custGeom>
          <a:ln w="3175">
            <a:solidFill>
              <a:srgbClr val="FFFFFF"/>
            </a:solidFill>
          </a:ln>
        </p:spPr>
        <p:txBody>
          <a:bodyPr wrap="square" lIns="0" tIns="0" rIns="0" bIns="0" rtlCol="0"/>
          <a:lstStyle/>
          <a:p>
            <a:endParaRPr/>
          </a:p>
        </p:txBody>
      </p:sp>
      <p:sp>
        <p:nvSpPr>
          <p:cNvPr id="315" name="object 315"/>
          <p:cNvSpPr/>
          <p:nvPr/>
        </p:nvSpPr>
        <p:spPr>
          <a:xfrm>
            <a:off x="5184673" y="3321316"/>
            <a:ext cx="0" cy="838200"/>
          </a:xfrm>
          <a:custGeom>
            <a:avLst/>
            <a:gdLst/>
            <a:ahLst/>
            <a:cxnLst/>
            <a:rect l="l" t="t" r="r" b="b"/>
            <a:pathLst>
              <a:path h="838200">
                <a:moveTo>
                  <a:pt x="0" y="0"/>
                </a:moveTo>
                <a:lnTo>
                  <a:pt x="0" y="837946"/>
                </a:lnTo>
              </a:path>
            </a:pathLst>
          </a:custGeom>
          <a:ln w="3175">
            <a:solidFill>
              <a:srgbClr val="FFFFFF"/>
            </a:solidFill>
          </a:ln>
        </p:spPr>
        <p:txBody>
          <a:bodyPr wrap="square" lIns="0" tIns="0" rIns="0" bIns="0" rtlCol="0"/>
          <a:lstStyle/>
          <a:p>
            <a:endParaRPr/>
          </a:p>
        </p:txBody>
      </p:sp>
      <p:sp>
        <p:nvSpPr>
          <p:cNvPr id="316" name="object 316"/>
          <p:cNvSpPr/>
          <p:nvPr/>
        </p:nvSpPr>
        <p:spPr>
          <a:xfrm>
            <a:off x="3927126" y="3200187"/>
            <a:ext cx="347648" cy="1005264"/>
          </a:xfrm>
          <a:prstGeom prst="rect">
            <a:avLst/>
          </a:prstGeom>
          <a:blipFill>
            <a:blip r:embed="rId19" cstate="print"/>
            <a:stretch>
              <a:fillRect/>
            </a:stretch>
          </a:blipFill>
        </p:spPr>
        <p:txBody>
          <a:bodyPr wrap="square" lIns="0" tIns="0" rIns="0" bIns="0" rtlCol="0"/>
          <a:lstStyle/>
          <a:p>
            <a:endParaRPr/>
          </a:p>
        </p:txBody>
      </p:sp>
      <p:sp>
        <p:nvSpPr>
          <p:cNvPr id="317" name="object 317"/>
          <p:cNvSpPr/>
          <p:nvPr/>
        </p:nvSpPr>
        <p:spPr>
          <a:xfrm>
            <a:off x="4424629" y="3447620"/>
            <a:ext cx="136474" cy="210591"/>
          </a:xfrm>
          <a:prstGeom prst="rect">
            <a:avLst/>
          </a:prstGeom>
          <a:blipFill>
            <a:blip r:embed="rId20" cstate="print"/>
            <a:stretch>
              <a:fillRect/>
            </a:stretch>
          </a:blipFill>
        </p:spPr>
        <p:txBody>
          <a:bodyPr wrap="square" lIns="0" tIns="0" rIns="0" bIns="0" rtlCol="0"/>
          <a:lstStyle/>
          <a:p>
            <a:endParaRPr/>
          </a:p>
        </p:txBody>
      </p:sp>
      <p:sp>
        <p:nvSpPr>
          <p:cNvPr id="318" name="object 318"/>
          <p:cNvSpPr/>
          <p:nvPr/>
        </p:nvSpPr>
        <p:spPr>
          <a:xfrm>
            <a:off x="4883142" y="3449128"/>
            <a:ext cx="136474" cy="210591"/>
          </a:xfrm>
          <a:prstGeom prst="rect">
            <a:avLst/>
          </a:prstGeom>
          <a:blipFill>
            <a:blip r:embed="rId21" cstate="print"/>
            <a:stretch>
              <a:fillRect/>
            </a:stretch>
          </a:blipFill>
        </p:spPr>
        <p:txBody>
          <a:bodyPr wrap="square" lIns="0" tIns="0" rIns="0" bIns="0" rtlCol="0"/>
          <a:lstStyle/>
          <a:p>
            <a:endParaRPr/>
          </a:p>
        </p:txBody>
      </p:sp>
      <p:sp>
        <p:nvSpPr>
          <p:cNvPr id="319" name="object 319"/>
          <p:cNvSpPr/>
          <p:nvPr/>
        </p:nvSpPr>
        <p:spPr>
          <a:xfrm>
            <a:off x="5354688" y="3447620"/>
            <a:ext cx="136474" cy="210591"/>
          </a:xfrm>
          <a:prstGeom prst="rect">
            <a:avLst/>
          </a:prstGeom>
          <a:blipFill>
            <a:blip r:embed="rId20" cstate="print"/>
            <a:stretch>
              <a:fillRect/>
            </a:stretch>
          </a:blipFill>
        </p:spPr>
        <p:txBody>
          <a:bodyPr wrap="square" lIns="0" tIns="0" rIns="0" bIns="0" rtlCol="0"/>
          <a:lstStyle/>
          <a:p>
            <a:endParaRPr/>
          </a:p>
        </p:txBody>
      </p:sp>
      <p:sp>
        <p:nvSpPr>
          <p:cNvPr id="320" name="object 320"/>
          <p:cNvSpPr/>
          <p:nvPr/>
        </p:nvSpPr>
        <p:spPr>
          <a:xfrm>
            <a:off x="3162048" y="3291805"/>
            <a:ext cx="12700" cy="74295"/>
          </a:xfrm>
          <a:custGeom>
            <a:avLst/>
            <a:gdLst/>
            <a:ahLst/>
            <a:cxnLst/>
            <a:rect l="l" t="t" r="r" b="b"/>
            <a:pathLst>
              <a:path w="12700" h="74295">
                <a:moveTo>
                  <a:pt x="12319" y="0"/>
                </a:moveTo>
                <a:lnTo>
                  <a:pt x="0" y="25"/>
                </a:lnTo>
                <a:lnTo>
                  <a:pt x="139" y="73939"/>
                </a:lnTo>
                <a:lnTo>
                  <a:pt x="12458" y="73913"/>
                </a:lnTo>
                <a:lnTo>
                  <a:pt x="12319" y="0"/>
                </a:lnTo>
                <a:close/>
              </a:path>
            </a:pathLst>
          </a:custGeom>
          <a:solidFill>
            <a:srgbClr val="FFFFFF"/>
          </a:solidFill>
        </p:spPr>
        <p:txBody>
          <a:bodyPr wrap="square" lIns="0" tIns="0" rIns="0" bIns="0" rtlCol="0"/>
          <a:lstStyle/>
          <a:p>
            <a:endParaRPr/>
          </a:p>
        </p:txBody>
      </p:sp>
      <p:sp>
        <p:nvSpPr>
          <p:cNvPr id="321" name="object 321"/>
          <p:cNvSpPr/>
          <p:nvPr/>
        </p:nvSpPr>
        <p:spPr>
          <a:xfrm>
            <a:off x="3162251" y="3396517"/>
            <a:ext cx="12700" cy="74295"/>
          </a:xfrm>
          <a:custGeom>
            <a:avLst/>
            <a:gdLst/>
            <a:ahLst/>
            <a:cxnLst/>
            <a:rect l="l" t="t" r="r" b="b"/>
            <a:pathLst>
              <a:path w="12700" h="74295">
                <a:moveTo>
                  <a:pt x="12319" y="0"/>
                </a:moveTo>
                <a:lnTo>
                  <a:pt x="0" y="25"/>
                </a:lnTo>
                <a:lnTo>
                  <a:pt x="139" y="73939"/>
                </a:lnTo>
                <a:lnTo>
                  <a:pt x="12458" y="73913"/>
                </a:lnTo>
                <a:lnTo>
                  <a:pt x="12319" y="0"/>
                </a:lnTo>
                <a:close/>
              </a:path>
            </a:pathLst>
          </a:custGeom>
          <a:solidFill>
            <a:srgbClr val="FFFFFF"/>
          </a:solidFill>
        </p:spPr>
        <p:txBody>
          <a:bodyPr wrap="square" lIns="0" tIns="0" rIns="0" bIns="0" rtlCol="0"/>
          <a:lstStyle/>
          <a:p>
            <a:endParaRPr/>
          </a:p>
        </p:txBody>
      </p:sp>
      <p:sp>
        <p:nvSpPr>
          <p:cNvPr id="322" name="object 322"/>
          <p:cNvSpPr/>
          <p:nvPr/>
        </p:nvSpPr>
        <p:spPr>
          <a:xfrm>
            <a:off x="3162455" y="3501228"/>
            <a:ext cx="12700" cy="74295"/>
          </a:xfrm>
          <a:custGeom>
            <a:avLst/>
            <a:gdLst/>
            <a:ahLst/>
            <a:cxnLst/>
            <a:rect l="l" t="t" r="r" b="b"/>
            <a:pathLst>
              <a:path w="12700" h="74295">
                <a:moveTo>
                  <a:pt x="12318" y="0"/>
                </a:moveTo>
                <a:lnTo>
                  <a:pt x="0" y="25"/>
                </a:lnTo>
                <a:lnTo>
                  <a:pt x="139" y="73939"/>
                </a:lnTo>
                <a:lnTo>
                  <a:pt x="12458" y="73913"/>
                </a:lnTo>
                <a:lnTo>
                  <a:pt x="12318" y="0"/>
                </a:lnTo>
                <a:close/>
              </a:path>
            </a:pathLst>
          </a:custGeom>
          <a:solidFill>
            <a:srgbClr val="FFFFFF"/>
          </a:solidFill>
        </p:spPr>
        <p:txBody>
          <a:bodyPr wrap="square" lIns="0" tIns="0" rIns="0" bIns="0" rtlCol="0"/>
          <a:lstStyle/>
          <a:p>
            <a:endParaRPr/>
          </a:p>
        </p:txBody>
      </p:sp>
      <p:sp>
        <p:nvSpPr>
          <p:cNvPr id="323" name="object 323"/>
          <p:cNvSpPr/>
          <p:nvPr/>
        </p:nvSpPr>
        <p:spPr>
          <a:xfrm>
            <a:off x="3162658" y="3605940"/>
            <a:ext cx="12700" cy="74295"/>
          </a:xfrm>
          <a:custGeom>
            <a:avLst/>
            <a:gdLst/>
            <a:ahLst/>
            <a:cxnLst/>
            <a:rect l="l" t="t" r="r" b="b"/>
            <a:pathLst>
              <a:path w="12700" h="74295">
                <a:moveTo>
                  <a:pt x="12318" y="0"/>
                </a:moveTo>
                <a:lnTo>
                  <a:pt x="0" y="25"/>
                </a:lnTo>
                <a:lnTo>
                  <a:pt x="139" y="73939"/>
                </a:lnTo>
                <a:lnTo>
                  <a:pt x="12458" y="73913"/>
                </a:lnTo>
                <a:lnTo>
                  <a:pt x="12318" y="0"/>
                </a:lnTo>
                <a:close/>
              </a:path>
            </a:pathLst>
          </a:custGeom>
          <a:solidFill>
            <a:srgbClr val="FFFFFF"/>
          </a:solidFill>
        </p:spPr>
        <p:txBody>
          <a:bodyPr wrap="square" lIns="0" tIns="0" rIns="0" bIns="0" rtlCol="0"/>
          <a:lstStyle/>
          <a:p>
            <a:endParaRPr/>
          </a:p>
        </p:txBody>
      </p:sp>
      <p:sp>
        <p:nvSpPr>
          <p:cNvPr id="324" name="object 324"/>
          <p:cNvSpPr/>
          <p:nvPr/>
        </p:nvSpPr>
        <p:spPr>
          <a:xfrm>
            <a:off x="3162861" y="3710651"/>
            <a:ext cx="12700" cy="74295"/>
          </a:xfrm>
          <a:custGeom>
            <a:avLst/>
            <a:gdLst/>
            <a:ahLst/>
            <a:cxnLst/>
            <a:rect l="l" t="t" r="r" b="b"/>
            <a:pathLst>
              <a:path w="12700" h="74295">
                <a:moveTo>
                  <a:pt x="12319" y="0"/>
                </a:moveTo>
                <a:lnTo>
                  <a:pt x="0" y="25"/>
                </a:lnTo>
                <a:lnTo>
                  <a:pt x="152" y="73939"/>
                </a:lnTo>
                <a:lnTo>
                  <a:pt x="12471" y="73913"/>
                </a:lnTo>
                <a:lnTo>
                  <a:pt x="12319" y="0"/>
                </a:lnTo>
                <a:close/>
              </a:path>
            </a:pathLst>
          </a:custGeom>
          <a:solidFill>
            <a:srgbClr val="FFFFFF"/>
          </a:solidFill>
        </p:spPr>
        <p:txBody>
          <a:bodyPr wrap="square" lIns="0" tIns="0" rIns="0" bIns="0" rtlCol="0"/>
          <a:lstStyle/>
          <a:p>
            <a:endParaRPr/>
          </a:p>
        </p:txBody>
      </p:sp>
      <p:sp>
        <p:nvSpPr>
          <p:cNvPr id="325" name="object 325"/>
          <p:cNvSpPr/>
          <p:nvPr/>
        </p:nvSpPr>
        <p:spPr>
          <a:xfrm>
            <a:off x="3163064" y="3815363"/>
            <a:ext cx="12700" cy="74295"/>
          </a:xfrm>
          <a:custGeom>
            <a:avLst/>
            <a:gdLst/>
            <a:ahLst/>
            <a:cxnLst/>
            <a:rect l="l" t="t" r="r" b="b"/>
            <a:pathLst>
              <a:path w="12700" h="74295">
                <a:moveTo>
                  <a:pt x="12318" y="0"/>
                </a:moveTo>
                <a:lnTo>
                  <a:pt x="0" y="25"/>
                </a:lnTo>
                <a:lnTo>
                  <a:pt x="139" y="73939"/>
                </a:lnTo>
                <a:lnTo>
                  <a:pt x="12458" y="73913"/>
                </a:lnTo>
                <a:lnTo>
                  <a:pt x="12318" y="0"/>
                </a:lnTo>
                <a:close/>
              </a:path>
            </a:pathLst>
          </a:custGeom>
          <a:solidFill>
            <a:srgbClr val="FFFFFF"/>
          </a:solidFill>
        </p:spPr>
        <p:txBody>
          <a:bodyPr wrap="square" lIns="0" tIns="0" rIns="0" bIns="0" rtlCol="0"/>
          <a:lstStyle/>
          <a:p>
            <a:endParaRPr/>
          </a:p>
        </p:txBody>
      </p:sp>
      <p:sp>
        <p:nvSpPr>
          <p:cNvPr id="326" name="object 326"/>
          <p:cNvSpPr/>
          <p:nvPr/>
        </p:nvSpPr>
        <p:spPr>
          <a:xfrm>
            <a:off x="3163267" y="3920074"/>
            <a:ext cx="12700" cy="74295"/>
          </a:xfrm>
          <a:custGeom>
            <a:avLst/>
            <a:gdLst/>
            <a:ahLst/>
            <a:cxnLst/>
            <a:rect l="l" t="t" r="r" b="b"/>
            <a:pathLst>
              <a:path w="12700" h="74295">
                <a:moveTo>
                  <a:pt x="12318" y="0"/>
                </a:moveTo>
                <a:lnTo>
                  <a:pt x="0" y="25"/>
                </a:lnTo>
                <a:lnTo>
                  <a:pt x="152" y="73939"/>
                </a:lnTo>
                <a:lnTo>
                  <a:pt x="12471" y="73913"/>
                </a:lnTo>
                <a:lnTo>
                  <a:pt x="12318" y="0"/>
                </a:lnTo>
                <a:close/>
              </a:path>
            </a:pathLst>
          </a:custGeom>
          <a:solidFill>
            <a:srgbClr val="FFFFFF"/>
          </a:solidFill>
        </p:spPr>
        <p:txBody>
          <a:bodyPr wrap="square" lIns="0" tIns="0" rIns="0" bIns="0" rtlCol="0"/>
          <a:lstStyle/>
          <a:p>
            <a:endParaRPr/>
          </a:p>
        </p:txBody>
      </p:sp>
      <p:sp>
        <p:nvSpPr>
          <p:cNvPr id="327" name="object 327"/>
          <p:cNvSpPr/>
          <p:nvPr/>
        </p:nvSpPr>
        <p:spPr>
          <a:xfrm>
            <a:off x="3163470" y="4024786"/>
            <a:ext cx="12700" cy="74295"/>
          </a:xfrm>
          <a:custGeom>
            <a:avLst/>
            <a:gdLst/>
            <a:ahLst/>
            <a:cxnLst/>
            <a:rect l="l" t="t" r="r" b="b"/>
            <a:pathLst>
              <a:path w="12700" h="74295">
                <a:moveTo>
                  <a:pt x="12319" y="0"/>
                </a:moveTo>
                <a:lnTo>
                  <a:pt x="0" y="25"/>
                </a:lnTo>
                <a:lnTo>
                  <a:pt x="139" y="73939"/>
                </a:lnTo>
                <a:lnTo>
                  <a:pt x="12458" y="73913"/>
                </a:lnTo>
                <a:lnTo>
                  <a:pt x="12319" y="0"/>
                </a:lnTo>
                <a:close/>
              </a:path>
            </a:pathLst>
          </a:custGeom>
          <a:solidFill>
            <a:srgbClr val="FFFFFF"/>
          </a:solidFill>
        </p:spPr>
        <p:txBody>
          <a:bodyPr wrap="square" lIns="0" tIns="0" rIns="0" bIns="0" rtlCol="0"/>
          <a:lstStyle/>
          <a:p>
            <a:endParaRPr/>
          </a:p>
        </p:txBody>
      </p:sp>
      <p:sp>
        <p:nvSpPr>
          <p:cNvPr id="328" name="object 328"/>
          <p:cNvSpPr/>
          <p:nvPr/>
        </p:nvSpPr>
        <p:spPr>
          <a:xfrm>
            <a:off x="3163674" y="4129497"/>
            <a:ext cx="12700" cy="29845"/>
          </a:xfrm>
          <a:custGeom>
            <a:avLst/>
            <a:gdLst/>
            <a:ahLst/>
            <a:cxnLst/>
            <a:rect l="l" t="t" r="r" b="b"/>
            <a:pathLst>
              <a:path w="12700" h="29845">
                <a:moveTo>
                  <a:pt x="12319" y="0"/>
                </a:moveTo>
                <a:lnTo>
                  <a:pt x="0" y="25"/>
                </a:lnTo>
                <a:lnTo>
                  <a:pt x="63" y="29337"/>
                </a:lnTo>
                <a:lnTo>
                  <a:pt x="12382" y="29311"/>
                </a:lnTo>
                <a:lnTo>
                  <a:pt x="12319" y="0"/>
                </a:lnTo>
                <a:close/>
              </a:path>
            </a:pathLst>
          </a:custGeom>
          <a:solidFill>
            <a:srgbClr val="FFFFFF"/>
          </a:solidFill>
        </p:spPr>
        <p:txBody>
          <a:bodyPr wrap="square" lIns="0" tIns="0" rIns="0" bIns="0" rtlCol="0"/>
          <a:lstStyle/>
          <a:p>
            <a:endParaRPr/>
          </a:p>
        </p:txBody>
      </p:sp>
      <p:sp>
        <p:nvSpPr>
          <p:cNvPr id="329" name="object 329"/>
          <p:cNvSpPr/>
          <p:nvPr/>
        </p:nvSpPr>
        <p:spPr>
          <a:xfrm>
            <a:off x="3168740" y="2737792"/>
            <a:ext cx="341630" cy="97790"/>
          </a:xfrm>
          <a:custGeom>
            <a:avLst/>
            <a:gdLst/>
            <a:ahLst/>
            <a:cxnLst/>
            <a:rect l="l" t="t" r="r" b="b"/>
            <a:pathLst>
              <a:path w="341629" h="97789">
                <a:moveTo>
                  <a:pt x="30500" y="7505"/>
                </a:moveTo>
                <a:lnTo>
                  <a:pt x="17576" y="7505"/>
                </a:lnTo>
                <a:lnTo>
                  <a:pt x="322173" y="82448"/>
                </a:lnTo>
                <a:lnTo>
                  <a:pt x="169481" y="94373"/>
                </a:lnTo>
                <a:lnTo>
                  <a:pt x="169722" y="97447"/>
                </a:lnTo>
                <a:lnTo>
                  <a:pt x="341490" y="84035"/>
                </a:lnTo>
                <a:lnTo>
                  <a:pt x="30500" y="7505"/>
                </a:lnTo>
                <a:close/>
              </a:path>
              <a:path w="341629" h="97789">
                <a:moveTo>
                  <a:pt x="0" y="0"/>
                </a:moveTo>
                <a:lnTo>
                  <a:pt x="153327" y="97218"/>
                </a:lnTo>
                <a:lnTo>
                  <a:pt x="154978" y="94615"/>
                </a:lnTo>
                <a:lnTo>
                  <a:pt x="17576" y="7505"/>
                </a:lnTo>
                <a:lnTo>
                  <a:pt x="30500" y="7505"/>
                </a:lnTo>
                <a:lnTo>
                  <a:pt x="0" y="0"/>
                </a:lnTo>
                <a:close/>
              </a:path>
            </a:pathLst>
          </a:custGeom>
          <a:solidFill>
            <a:srgbClr val="23201F"/>
          </a:solidFill>
        </p:spPr>
        <p:txBody>
          <a:bodyPr wrap="square" lIns="0" tIns="0" rIns="0" bIns="0" rtlCol="0"/>
          <a:lstStyle/>
          <a:p>
            <a:endParaRPr/>
          </a:p>
        </p:txBody>
      </p:sp>
      <p:sp>
        <p:nvSpPr>
          <p:cNvPr id="330" name="object 330"/>
          <p:cNvSpPr/>
          <p:nvPr/>
        </p:nvSpPr>
        <p:spPr>
          <a:xfrm>
            <a:off x="3322896" y="2827355"/>
            <a:ext cx="15875" cy="12700"/>
          </a:xfrm>
          <a:custGeom>
            <a:avLst/>
            <a:gdLst/>
            <a:ahLst/>
            <a:cxnLst/>
            <a:rect l="l" t="t" r="r" b="b"/>
            <a:pathLst>
              <a:path w="15875" h="12700">
                <a:moveTo>
                  <a:pt x="11976" y="0"/>
                </a:moveTo>
                <a:lnTo>
                  <a:pt x="3441" y="0"/>
                </a:lnTo>
                <a:lnTo>
                  <a:pt x="0" y="2857"/>
                </a:lnTo>
                <a:lnTo>
                  <a:pt x="0" y="9855"/>
                </a:lnTo>
                <a:lnTo>
                  <a:pt x="3441" y="12687"/>
                </a:lnTo>
                <a:lnTo>
                  <a:pt x="11976" y="12687"/>
                </a:lnTo>
                <a:lnTo>
                  <a:pt x="15443" y="9855"/>
                </a:lnTo>
                <a:lnTo>
                  <a:pt x="15443" y="2857"/>
                </a:lnTo>
                <a:lnTo>
                  <a:pt x="11976" y="0"/>
                </a:lnTo>
                <a:close/>
              </a:path>
            </a:pathLst>
          </a:custGeom>
          <a:solidFill>
            <a:srgbClr val="FFFFFF"/>
          </a:solidFill>
        </p:spPr>
        <p:txBody>
          <a:bodyPr wrap="square" lIns="0" tIns="0" rIns="0" bIns="0" rtlCol="0"/>
          <a:lstStyle/>
          <a:p>
            <a:endParaRPr/>
          </a:p>
        </p:txBody>
      </p:sp>
      <p:sp>
        <p:nvSpPr>
          <p:cNvPr id="331" name="object 331"/>
          <p:cNvSpPr/>
          <p:nvPr/>
        </p:nvSpPr>
        <p:spPr>
          <a:xfrm>
            <a:off x="3321404" y="2825818"/>
            <a:ext cx="19050" cy="15875"/>
          </a:xfrm>
          <a:custGeom>
            <a:avLst/>
            <a:gdLst/>
            <a:ahLst/>
            <a:cxnLst/>
            <a:rect l="l" t="t" r="r" b="b"/>
            <a:pathLst>
              <a:path w="19050" h="15875">
                <a:moveTo>
                  <a:pt x="9213" y="0"/>
                </a:moveTo>
                <a:lnTo>
                  <a:pt x="6737" y="12"/>
                </a:lnTo>
                <a:lnTo>
                  <a:pt x="4464" y="825"/>
                </a:lnTo>
                <a:lnTo>
                  <a:pt x="1085" y="3581"/>
                </a:lnTo>
                <a:lnTo>
                  <a:pt x="0" y="5511"/>
                </a:lnTo>
                <a:lnTo>
                  <a:pt x="0" y="10261"/>
                </a:lnTo>
                <a:lnTo>
                  <a:pt x="1085" y="12179"/>
                </a:lnTo>
                <a:lnTo>
                  <a:pt x="4464" y="14947"/>
                </a:lnTo>
                <a:lnTo>
                  <a:pt x="6737" y="15760"/>
                </a:lnTo>
                <a:lnTo>
                  <a:pt x="11690" y="15760"/>
                </a:lnTo>
                <a:lnTo>
                  <a:pt x="13950" y="14947"/>
                </a:lnTo>
                <a:lnTo>
                  <a:pt x="16711" y="12687"/>
                </a:lnTo>
                <a:lnTo>
                  <a:pt x="7389" y="12674"/>
                </a:lnTo>
                <a:lnTo>
                  <a:pt x="5822" y="12090"/>
                </a:lnTo>
                <a:lnTo>
                  <a:pt x="3613" y="10261"/>
                </a:lnTo>
                <a:lnTo>
                  <a:pt x="3028" y="9105"/>
                </a:lnTo>
                <a:lnTo>
                  <a:pt x="3028" y="6654"/>
                </a:lnTo>
                <a:lnTo>
                  <a:pt x="3613" y="5511"/>
                </a:lnTo>
                <a:lnTo>
                  <a:pt x="5822" y="3682"/>
                </a:lnTo>
                <a:lnTo>
                  <a:pt x="7410" y="3086"/>
                </a:lnTo>
                <a:lnTo>
                  <a:pt x="16732" y="3086"/>
                </a:lnTo>
                <a:lnTo>
                  <a:pt x="13950" y="825"/>
                </a:lnTo>
                <a:lnTo>
                  <a:pt x="11690" y="12"/>
                </a:lnTo>
                <a:lnTo>
                  <a:pt x="9213" y="0"/>
                </a:lnTo>
                <a:close/>
              </a:path>
              <a:path w="19050" h="15875">
                <a:moveTo>
                  <a:pt x="9213" y="12674"/>
                </a:moveTo>
                <a:lnTo>
                  <a:pt x="7423" y="12687"/>
                </a:lnTo>
                <a:lnTo>
                  <a:pt x="10991" y="12687"/>
                </a:lnTo>
                <a:lnTo>
                  <a:pt x="9213" y="12674"/>
                </a:lnTo>
                <a:close/>
              </a:path>
              <a:path w="19050" h="15875">
                <a:moveTo>
                  <a:pt x="16732" y="3086"/>
                </a:moveTo>
                <a:lnTo>
                  <a:pt x="10991" y="3086"/>
                </a:lnTo>
                <a:lnTo>
                  <a:pt x="12604" y="3682"/>
                </a:lnTo>
                <a:lnTo>
                  <a:pt x="14801" y="5511"/>
                </a:lnTo>
                <a:lnTo>
                  <a:pt x="15398" y="6654"/>
                </a:lnTo>
                <a:lnTo>
                  <a:pt x="15398" y="9105"/>
                </a:lnTo>
                <a:lnTo>
                  <a:pt x="14801" y="10261"/>
                </a:lnTo>
                <a:lnTo>
                  <a:pt x="12604" y="12090"/>
                </a:lnTo>
                <a:lnTo>
                  <a:pt x="10991" y="12687"/>
                </a:lnTo>
                <a:lnTo>
                  <a:pt x="16727" y="12674"/>
                </a:lnTo>
                <a:lnTo>
                  <a:pt x="17341" y="12179"/>
                </a:lnTo>
                <a:lnTo>
                  <a:pt x="18422" y="10261"/>
                </a:lnTo>
                <a:lnTo>
                  <a:pt x="18415" y="5511"/>
                </a:lnTo>
                <a:lnTo>
                  <a:pt x="17341" y="3581"/>
                </a:lnTo>
                <a:lnTo>
                  <a:pt x="16732" y="3086"/>
                </a:lnTo>
                <a:close/>
              </a:path>
            </a:pathLst>
          </a:custGeom>
          <a:solidFill>
            <a:srgbClr val="241F1D"/>
          </a:solidFill>
        </p:spPr>
        <p:txBody>
          <a:bodyPr wrap="square" lIns="0" tIns="0" rIns="0" bIns="0" rtlCol="0"/>
          <a:lstStyle/>
          <a:p>
            <a:endParaRPr/>
          </a:p>
        </p:txBody>
      </p:sp>
      <p:sp>
        <p:nvSpPr>
          <p:cNvPr id="332" name="object 332"/>
          <p:cNvSpPr/>
          <p:nvPr/>
        </p:nvSpPr>
        <p:spPr>
          <a:xfrm>
            <a:off x="3164968" y="2726584"/>
            <a:ext cx="485140" cy="163195"/>
          </a:xfrm>
          <a:custGeom>
            <a:avLst/>
            <a:gdLst/>
            <a:ahLst/>
            <a:cxnLst/>
            <a:rect l="l" t="t" r="r" b="b"/>
            <a:pathLst>
              <a:path w="485139" h="163194">
                <a:moveTo>
                  <a:pt x="1460" y="0"/>
                </a:moveTo>
                <a:lnTo>
                  <a:pt x="0" y="5969"/>
                </a:lnTo>
                <a:lnTo>
                  <a:pt x="478586" y="123647"/>
                </a:lnTo>
                <a:lnTo>
                  <a:pt x="478586" y="162712"/>
                </a:lnTo>
                <a:lnTo>
                  <a:pt x="484746" y="162712"/>
                </a:lnTo>
                <a:lnTo>
                  <a:pt x="484746" y="118821"/>
                </a:lnTo>
                <a:lnTo>
                  <a:pt x="1460" y="0"/>
                </a:lnTo>
                <a:close/>
              </a:path>
            </a:pathLst>
          </a:custGeom>
          <a:solidFill>
            <a:srgbClr val="23201F"/>
          </a:solidFill>
        </p:spPr>
        <p:txBody>
          <a:bodyPr wrap="square" lIns="0" tIns="0" rIns="0" bIns="0" rtlCol="0"/>
          <a:lstStyle/>
          <a:p>
            <a:endParaRPr/>
          </a:p>
        </p:txBody>
      </p:sp>
      <p:sp>
        <p:nvSpPr>
          <p:cNvPr id="333" name="object 333"/>
          <p:cNvSpPr txBox="1"/>
          <p:nvPr/>
        </p:nvSpPr>
        <p:spPr>
          <a:xfrm>
            <a:off x="3525354" y="1695775"/>
            <a:ext cx="414655" cy="168910"/>
          </a:xfrm>
          <a:prstGeom prst="rect">
            <a:avLst/>
          </a:prstGeom>
        </p:spPr>
        <p:txBody>
          <a:bodyPr vert="horz" wrap="square" lIns="0" tIns="17145" rIns="0" bIns="0" rtlCol="0">
            <a:spAutoFit/>
          </a:bodyPr>
          <a:lstStyle/>
          <a:p>
            <a:pPr marR="5080">
              <a:lnSpc>
                <a:spcPct val="100000"/>
              </a:lnSpc>
              <a:spcBef>
                <a:spcPts val="135"/>
              </a:spcBef>
            </a:pPr>
            <a:r>
              <a:rPr sz="450" spc="-35" dirty="0">
                <a:solidFill>
                  <a:srgbClr val="221F1F"/>
                </a:solidFill>
                <a:latin typeface="Arial"/>
                <a:cs typeface="Arial"/>
              </a:rPr>
              <a:t>EXISTING</a:t>
            </a:r>
            <a:r>
              <a:rPr sz="450" spc="-85" dirty="0">
                <a:solidFill>
                  <a:srgbClr val="221F1F"/>
                </a:solidFill>
                <a:latin typeface="Arial"/>
                <a:cs typeface="Arial"/>
              </a:rPr>
              <a:t> </a:t>
            </a:r>
            <a:r>
              <a:rPr sz="450" spc="-60" dirty="0">
                <a:solidFill>
                  <a:srgbClr val="221F1F"/>
                </a:solidFill>
                <a:latin typeface="Arial"/>
                <a:cs typeface="Arial"/>
              </a:rPr>
              <a:t>TREES </a:t>
            </a:r>
            <a:r>
              <a:rPr sz="450" spc="-25" dirty="0">
                <a:solidFill>
                  <a:srgbClr val="221F1F"/>
                </a:solidFill>
                <a:latin typeface="Arial"/>
                <a:cs typeface="Arial"/>
              </a:rPr>
              <a:t> </a:t>
            </a:r>
            <a:r>
              <a:rPr sz="450" spc="-35" dirty="0">
                <a:solidFill>
                  <a:srgbClr val="221F1F"/>
                </a:solidFill>
                <a:latin typeface="Arial"/>
                <a:cs typeface="Arial"/>
              </a:rPr>
              <a:t>BEYOND</a:t>
            </a:r>
            <a:endParaRPr sz="450">
              <a:latin typeface="Arial"/>
              <a:cs typeface="Arial"/>
            </a:endParaRPr>
          </a:p>
        </p:txBody>
      </p:sp>
      <p:sp>
        <p:nvSpPr>
          <p:cNvPr id="334" name="object 334"/>
          <p:cNvSpPr txBox="1"/>
          <p:nvPr/>
        </p:nvSpPr>
        <p:spPr>
          <a:xfrm>
            <a:off x="3365515" y="1313208"/>
            <a:ext cx="481965" cy="161290"/>
          </a:xfrm>
          <a:prstGeom prst="rect">
            <a:avLst/>
          </a:prstGeom>
        </p:spPr>
        <p:txBody>
          <a:bodyPr vert="horz" wrap="square" lIns="0" tIns="25400" rIns="0" bIns="0" rtlCol="0">
            <a:spAutoFit/>
          </a:bodyPr>
          <a:lstStyle/>
          <a:p>
            <a:pPr marR="5080">
              <a:lnSpc>
                <a:spcPts val="480"/>
              </a:lnSpc>
              <a:spcBef>
                <a:spcPts val="200"/>
              </a:spcBef>
            </a:pPr>
            <a:r>
              <a:rPr sz="450" spc="-40" dirty="0">
                <a:solidFill>
                  <a:srgbClr val="221F1F"/>
                </a:solidFill>
                <a:latin typeface="Arial"/>
                <a:cs typeface="Arial"/>
              </a:rPr>
              <a:t>FUTURE </a:t>
            </a:r>
            <a:r>
              <a:rPr sz="450" spc="-35" dirty="0">
                <a:solidFill>
                  <a:srgbClr val="221F1F"/>
                </a:solidFill>
                <a:latin typeface="Arial"/>
                <a:cs typeface="Arial"/>
              </a:rPr>
              <a:t>CENTRAL  HEALTH</a:t>
            </a:r>
            <a:r>
              <a:rPr sz="450" spc="-65" dirty="0">
                <a:solidFill>
                  <a:srgbClr val="221F1F"/>
                </a:solidFill>
                <a:latin typeface="Arial"/>
                <a:cs typeface="Arial"/>
              </a:rPr>
              <a:t> </a:t>
            </a:r>
            <a:r>
              <a:rPr sz="450" spc="-20" dirty="0">
                <a:solidFill>
                  <a:srgbClr val="221F1F"/>
                </a:solidFill>
                <a:latin typeface="Arial"/>
                <a:cs typeface="Arial"/>
              </a:rPr>
              <a:t>BUILDING</a:t>
            </a:r>
            <a:endParaRPr sz="450">
              <a:latin typeface="Arial"/>
              <a:cs typeface="Arial"/>
            </a:endParaRPr>
          </a:p>
        </p:txBody>
      </p:sp>
      <p:sp>
        <p:nvSpPr>
          <p:cNvPr id="335" name="object 335"/>
          <p:cNvSpPr/>
          <p:nvPr/>
        </p:nvSpPr>
        <p:spPr>
          <a:xfrm>
            <a:off x="3141473" y="1369161"/>
            <a:ext cx="212074" cy="165273"/>
          </a:xfrm>
          <a:prstGeom prst="rect">
            <a:avLst/>
          </a:prstGeom>
          <a:blipFill>
            <a:blip r:embed="rId22" cstate="print"/>
            <a:stretch>
              <a:fillRect/>
            </a:stretch>
          </a:blipFill>
        </p:spPr>
        <p:txBody>
          <a:bodyPr wrap="square" lIns="0" tIns="0" rIns="0" bIns="0" rtlCol="0"/>
          <a:lstStyle/>
          <a:p>
            <a:endParaRPr/>
          </a:p>
        </p:txBody>
      </p:sp>
      <p:sp>
        <p:nvSpPr>
          <p:cNvPr id="336" name="object 336"/>
          <p:cNvSpPr/>
          <p:nvPr/>
        </p:nvSpPr>
        <p:spPr>
          <a:xfrm>
            <a:off x="3310926" y="1750495"/>
            <a:ext cx="208551" cy="161936"/>
          </a:xfrm>
          <a:prstGeom prst="rect">
            <a:avLst/>
          </a:prstGeom>
          <a:blipFill>
            <a:blip r:embed="rId23" cstate="print"/>
            <a:stretch>
              <a:fillRect/>
            </a:stretch>
          </a:blipFill>
        </p:spPr>
        <p:txBody>
          <a:bodyPr wrap="square" lIns="0" tIns="0" rIns="0" bIns="0" rtlCol="0"/>
          <a:lstStyle/>
          <a:p>
            <a:endParaRPr/>
          </a:p>
        </p:txBody>
      </p:sp>
      <p:sp>
        <p:nvSpPr>
          <p:cNvPr id="337" name="object 337"/>
          <p:cNvSpPr txBox="1"/>
          <p:nvPr/>
        </p:nvSpPr>
        <p:spPr>
          <a:xfrm>
            <a:off x="3084156" y="3411720"/>
            <a:ext cx="165735" cy="577215"/>
          </a:xfrm>
          <a:prstGeom prst="rect">
            <a:avLst/>
          </a:prstGeom>
        </p:spPr>
        <p:txBody>
          <a:bodyPr vert="vert270" wrap="square" lIns="0" tIns="18415" rIns="0" bIns="0" rtlCol="0">
            <a:spAutoFit/>
          </a:bodyPr>
          <a:lstStyle/>
          <a:p>
            <a:pPr marL="94615" marR="5080" indent="-82550">
              <a:lnSpc>
                <a:spcPts val="520"/>
              </a:lnSpc>
              <a:spcBef>
                <a:spcPts val="145"/>
              </a:spcBef>
            </a:pPr>
            <a:r>
              <a:rPr sz="450" spc="5" dirty="0">
                <a:solidFill>
                  <a:srgbClr val="FFFFFF"/>
                </a:solidFill>
                <a:latin typeface="Arial"/>
                <a:cs typeface="Arial"/>
              </a:rPr>
              <a:t>Building</a:t>
            </a:r>
            <a:r>
              <a:rPr sz="450" spc="-65" dirty="0">
                <a:solidFill>
                  <a:srgbClr val="FFFFFF"/>
                </a:solidFill>
                <a:latin typeface="Arial"/>
                <a:cs typeface="Arial"/>
              </a:rPr>
              <a:t> </a:t>
            </a:r>
            <a:r>
              <a:rPr sz="450" spc="-5" dirty="0">
                <a:solidFill>
                  <a:srgbClr val="FFFFFF"/>
                </a:solidFill>
                <a:latin typeface="Arial"/>
                <a:cs typeface="Arial"/>
              </a:rPr>
              <a:t>Setback</a:t>
            </a:r>
            <a:r>
              <a:rPr sz="450" spc="-65" dirty="0">
                <a:solidFill>
                  <a:srgbClr val="FFFFFF"/>
                </a:solidFill>
                <a:latin typeface="Arial"/>
                <a:cs typeface="Arial"/>
              </a:rPr>
              <a:t> </a:t>
            </a:r>
            <a:r>
              <a:rPr sz="450" dirty="0">
                <a:solidFill>
                  <a:srgbClr val="FFFFFF"/>
                </a:solidFill>
                <a:latin typeface="Arial"/>
                <a:cs typeface="Arial"/>
              </a:rPr>
              <a:t>Line  </a:t>
            </a:r>
            <a:r>
              <a:rPr sz="450" spc="-15" dirty="0">
                <a:solidFill>
                  <a:srgbClr val="FFFFFF"/>
                </a:solidFill>
                <a:latin typeface="Arial"/>
                <a:cs typeface="Arial"/>
              </a:rPr>
              <a:t>Per </a:t>
            </a:r>
            <a:r>
              <a:rPr sz="450" spc="-5" dirty="0">
                <a:solidFill>
                  <a:srgbClr val="FFFFFF"/>
                </a:solidFill>
                <a:latin typeface="Arial"/>
                <a:cs typeface="Arial"/>
              </a:rPr>
              <a:t>I-35</a:t>
            </a:r>
            <a:r>
              <a:rPr sz="450" spc="-55" dirty="0">
                <a:solidFill>
                  <a:srgbClr val="FFFFFF"/>
                </a:solidFill>
                <a:latin typeface="Arial"/>
                <a:cs typeface="Arial"/>
              </a:rPr>
              <a:t> </a:t>
            </a:r>
            <a:r>
              <a:rPr sz="450" dirty="0">
                <a:solidFill>
                  <a:srgbClr val="FFFFFF"/>
                </a:solidFill>
                <a:latin typeface="Arial"/>
                <a:cs typeface="Arial"/>
              </a:rPr>
              <a:t>Project</a:t>
            </a:r>
            <a:endParaRPr sz="450">
              <a:latin typeface="Arial"/>
              <a:cs typeface="Arial"/>
            </a:endParaRPr>
          </a:p>
        </p:txBody>
      </p:sp>
      <p:sp>
        <p:nvSpPr>
          <p:cNvPr id="338" name="object 338"/>
          <p:cNvSpPr txBox="1"/>
          <p:nvPr/>
        </p:nvSpPr>
        <p:spPr>
          <a:xfrm>
            <a:off x="3518648" y="3515631"/>
            <a:ext cx="99695" cy="369570"/>
          </a:xfrm>
          <a:prstGeom prst="rect">
            <a:avLst/>
          </a:prstGeom>
        </p:spPr>
        <p:txBody>
          <a:bodyPr vert="vert270" wrap="square" lIns="0" tIns="13970" rIns="0" bIns="0" rtlCol="0">
            <a:spAutoFit/>
          </a:bodyPr>
          <a:lstStyle/>
          <a:p>
            <a:pPr marL="12700">
              <a:lnSpc>
                <a:spcPct val="100000"/>
              </a:lnSpc>
              <a:spcBef>
                <a:spcPts val="110"/>
              </a:spcBef>
            </a:pPr>
            <a:r>
              <a:rPr sz="450" spc="0" dirty="0">
                <a:solidFill>
                  <a:srgbClr val="FFFFFF"/>
                </a:solidFill>
                <a:latin typeface="Arial"/>
                <a:cs typeface="Arial"/>
              </a:rPr>
              <a:t>Property</a:t>
            </a:r>
            <a:r>
              <a:rPr sz="450" spc="-70" dirty="0">
                <a:solidFill>
                  <a:srgbClr val="FFFFFF"/>
                </a:solidFill>
                <a:latin typeface="Arial"/>
                <a:cs typeface="Arial"/>
              </a:rPr>
              <a:t> </a:t>
            </a:r>
            <a:r>
              <a:rPr sz="450" dirty="0">
                <a:solidFill>
                  <a:srgbClr val="FFFFFF"/>
                </a:solidFill>
                <a:latin typeface="Arial"/>
                <a:cs typeface="Arial"/>
              </a:rPr>
              <a:t>Line</a:t>
            </a:r>
            <a:endParaRPr sz="450">
              <a:latin typeface="Arial"/>
              <a:cs typeface="Arial"/>
            </a:endParaRPr>
          </a:p>
        </p:txBody>
      </p:sp>
      <p:sp>
        <p:nvSpPr>
          <p:cNvPr id="339" name="object 339"/>
          <p:cNvSpPr/>
          <p:nvPr/>
        </p:nvSpPr>
        <p:spPr>
          <a:xfrm>
            <a:off x="3611365" y="3294947"/>
            <a:ext cx="0" cy="215900"/>
          </a:xfrm>
          <a:custGeom>
            <a:avLst/>
            <a:gdLst/>
            <a:ahLst/>
            <a:cxnLst/>
            <a:rect l="l" t="t" r="r" b="b"/>
            <a:pathLst>
              <a:path h="215900">
                <a:moveTo>
                  <a:pt x="0" y="0"/>
                </a:moveTo>
                <a:lnTo>
                  <a:pt x="0" y="215607"/>
                </a:lnTo>
              </a:path>
            </a:pathLst>
          </a:custGeom>
          <a:ln w="12725">
            <a:solidFill>
              <a:srgbClr val="FFFFFF"/>
            </a:solidFill>
          </a:ln>
        </p:spPr>
        <p:txBody>
          <a:bodyPr wrap="square" lIns="0" tIns="0" rIns="0" bIns="0" rtlCol="0"/>
          <a:lstStyle/>
          <a:p>
            <a:endParaRPr/>
          </a:p>
        </p:txBody>
      </p:sp>
      <p:sp>
        <p:nvSpPr>
          <p:cNvPr id="340" name="object 340"/>
          <p:cNvSpPr/>
          <p:nvPr/>
        </p:nvSpPr>
        <p:spPr>
          <a:xfrm>
            <a:off x="3605447" y="3529008"/>
            <a:ext cx="12700" cy="19050"/>
          </a:xfrm>
          <a:custGeom>
            <a:avLst/>
            <a:gdLst/>
            <a:ahLst/>
            <a:cxnLst/>
            <a:rect l="l" t="t" r="r" b="b"/>
            <a:pathLst>
              <a:path w="12700" h="19050">
                <a:moveTo>
                  <a:pt x="12318" y="0"/>
                </a:moveTo>
                <a:lnTo>
                  <a:pt x="0" y="25"/>
                </a:lnTo>
                <a:lnTo>
                  <a:pt x="38" y="18503"/>
                </a:lnTo>
                <a:lnTo>
                  <a:pt x="12357" y="18478"/>
                </a:lnTo>
                <a:lnTo>
                  <a:pt x="12318" y="0"/>
                </a:lnTo>
                <a:close/>
              </a:path>
            </a:pathLst>
          </a:custGeom>
          <a:solidFill>
            <a:srgbClr val="FFFFFF"/>
          </a:solidFill>
        </p:spPr>
        <p:txBody>
          <a:bodyPr wrap="square" lIns="0" tIns="0" rIns="0" bIns="0" rtlCol="0"/>
          <a:lstStyle/>
          <a:p>
            <a:endParaRPr/>
          </a:p>
        </p:txBody>
      </p:sp>
      <p:sp>
        <p:nvSpPr>
          <p:cNvPr id="341" name="object 341"/>
          <p:cNvSpPr/>
          <p:nvPr/>
        </p:nvSpPr>
        <p:spPr>
          <a:xfrm>
            <a:off x="3605510" y="3565965"/>
            <a:ext cx="12700" cy="19050"/>
          </a:xfrm>
          <a:custGeom>
            <a:avLst/>
            <a:gdLst/>
            <a:ahLst/>
            <a:cxnLst/>
            <a:rect l="l" t="t" r="r" b="b"/>
            <a:pathLst>
              <a:path w="12700" h="19050">
                <a:moveTo>
                  <a:pt x="12318" y="0"/>
                </a:moveTo>
                <a:lnTo>
                  <a:pt x="0" y="25"/>
                </a:lnTo>
                <a:lnTo>
                  <a:pt x="38" y="18503"/>
                </a:lnTo>
                <a:lnTo>
                  <a:pt x="12357" y="18478"/>
                </a:lnTo>
                <a:lnTo>
                  <a:pt x="12318" y="0"/>
                </a:lnTo>
                <a:close/>
              </a:path>
            </a:pathLst>
          </a:custGeom>
          <a:solidFill>
            <a:srgbClr val="FFFFFF"/>
          </a:solidFill>
        </p:spPr>
        <p:txBody>
          <a:bodyPr wrap="square" lIns="0" tIns="0" rIns="0" bIns="0" rtlCol="0"/>
          <a:lstStyle/>
          <a:p>
            <a:endParaRPr/>
          </a:p>
        </p:txBody>
      </p:sp>
      <p:sp>
        <p:nvSpPr>
          <p:cNvPr id="342" name="object 342"/>
          <p:cNvSpPr/>
          <p:nvPr/>
        </p:nvSpPr>
        <p:spPr>
          <a:xfrm>
            <a:off x="3611949" y="3602922"/>
            <a:ext cx="0" cy="215900"/>
          </a:xfrm>
          <a:custGeom>
            <a:avLst/>
            <a:gdLst/>
            <a:ahLst/>
            <a:cxnLst/>
            <a:rect l="l" t="t" r="r" b="b"/>
            <a:pathLst>
              <a:path h="215900">
                <a:moveTo>
                  <a:pt x="0" y="0"/>
                </a:moveTo>
                <a:lnTo>
                  <a:pt x="0" y="215607"/>
                </a:lnTo>
              </a:path>
            </a:pathLst>
          </a:custGeom>
          <a:ln w="12725">
            <a:solidFill>
              <a:srgbClr val="FFFFFF"/>
            </a:solidFill>
          </a:ln>
        </p:spPr>
        <p:txBody>
          <a:bodyPr wrap="square" lIns="0" tIns="0" rIns="0" bIns="0" rtlCol="0"/>
          <a:lstStyle/>
          <a:p>
            <a:endParaRPr/>
          </a:p>
        </p:txBody>
      </p:sp>
      <p:sp>
        <p:nvSpPr>
          <p:cNvPr id="343" name="object 343"/>
          <p:cNvSpPr/>
          <p:nvPr/>
        </p:nvSpPr>
        <p:spPr>
          <a:xfrm>
            <a:off x="3606031" y="3836983"/>
            <a:ext cx="12700" cy="19050"/>
          </a:xfrm>
          <a:custGeom>
            <a:avLst/>
            <a:gdLst/>
            <a:ahLst/>
            <a:cxnLst/>
            <a:rect l="l" t="t" r="r" b="b"/>
            <a:pathLst>
              <a:path w="12700" h="19050">
                <a:moveTo>
                  <a:pt x="12318" y="0"/>
                </a:moveTo>
                <a:lnTo>
                  <a:pt x="0" y="25"/>
                </a:lnTo>
                <a:lnTo>
                  <a:pt x="25" y="18503"/>
                </a:lnTo>
                <a:lnTo>
                  <a:pt x="12344" y="18478"/>
                </a:lnTo>
                <a:lnTo>
                  <a:pt x="12318" y="0"/>
                </a:lnTo>
                <a:close/>
              </a:path>
            </a:pathLst>
          </a:custGeom>
          <a:solidFill>
            <a:srgbClr val="FFFFFF"/>
          </a:solidFill>
        </p:spPr>
        <p:txBody>
          <a:bodyPr wrap="square" lIns="0" tIns="0" rIns="0" bIns="0" rtlCol="0"/>
          <a:lstStyle/>
          <a:p>
            <a:endParaRPr/>
          </a:p>
        </p:txBody>
      </p:sp>
      <p:sp>
        <p:nvSpPr>
          <p:cNvPr id="344" name="object 344"/>
          <p:cNvSpPr/>
          <p:nvPr/>
        </p:nvSpPr>
        <p:spPr>
          <a:xfrm>
            <a:off x="3606095" y="3873940"/>
            <a:ext cx="12700" cy="19050"/>
          </a:xfrm>
          <a:custGeom>
            <a:avLst/>
            <a:gdLst/>
            <a:ahLst/>
            <a:cxnLst/>
            <a:rect l="l" t="t" r="r" b="b"/>
            <a:pathLst>
              <a:path w="12700" h="19050">
                <a:moveTo>
                  <a:pt x="12318" y="0"/>
                </a:moveTo>
                <a:lnTo>
                  <a:pt x="0" y="25"/>
                </a:lnTo>
                <a:lnTo>
                  <a:pt x="38" y="18503"/>
                </a:lnTo>
                <a:lnTo>
                  <a:pt x="12357" y="18478"/>
                </a:lnTo>
                <a:lnTo>
                  <a:pt x="12318" y="0"/>
                </a:lnTo>
                <a:close/>
              </a:path>
            </a:pathLst>
          </a:custGeom>
          <a:solidFill>
            <a:srgbClr val="FFFFFF"/>
          </a:solidFill>
        </p:spPr>
        <p:txBody>
          <a:bodyPr wrap="square" lIns="0" tIns="0" rIns="0" bIns="0" rtlCol="0"/>
          <a:lstStyle/>
          <a:p>
            <a:endParaRPr/>
          </a:p>
        </p:txBody>
      </p:sp>
      <p:sp>
        <p:nvSpPr>
          <p:cNvPr id="345" name="object 345"/>
          <p:cNvSpPr/>
          <p:nvPr/>
        </p:nvSpPr>
        <p:spPr>
          <a:xfrm>
            <a:off x="3612527" y="3910897"/>
            <a:ext cx="0" cy="215900"/>
          </a:xfrm>
          <a:custGeom>
            <a:avLst/>
            <a:gdLst/>
            <a:ahLst/>
            <a:cxnLst/>
            <a:rect l="l" t="t" r="r" b="b"/>
            <a:pathLst>
              <a:path h="215900">
                <a:moveTo>
                  <a:pt x="0" y="0"/>
                </a:moveTo>
                <a:lnTo>
                  <a:pt x="0" y="215607"/>
                </a:lnTo>
              </a:path>
            </a:pathLst>
          </a:custGeom>
          <a:ln w="12738">
            <a:solidFill>
              <a:srgbClr val="FFFFFF"/>
            </a:solidFill>
          </a:ln>
        </p:spPr>
        <p:txBody>
          <a:bodyPr wrap="square" lIns="0" tIns="0" rIns="0" bIns="0" rtlCol="0"/>
          <a:lstStyle/>
          <a:p>
            <a:endParaRPr/>
          </a:p>
        </p:txBody>
      </p:sp>
      <p:sp>
        <p:nvSpPr>
          <p:cNvPr id="346" name="object 346"/>
          <p:cNvSpPr/>
          <p:nvPr/>
        </p:nvSpPr>
        <p:spPr>
          <a:xfrm>
            <a:off x="3606603" y="4144958"/>
            <a:ext cx="12700" cy="19050"/>
          </a:xfrm>
          <a:custGeom>
            <a:avLst/>
            <a:gdLst/>
            <a:ahLst/>
            <a:cxnLst/>
            <a:rect l="l" t="t" r="r" b="b"/>
            <a:pathLst>
              <a:path w="12700" h="19050">
                <a:moveTo>
                  <a:pt x="12319" y="0"/>
                </a:moveTo>
                <a:lnTo>
                  <a:pt x="0" y="25"/>
                </a:lnTo>
                <a:lnTo>
                  <a:pt x="38" y="18503"/>
                </a:lnTo>
                <a:lnTo>
                  <a:pt x="12357" y="18478"/>
                </a:lnTo>
                <a:lnTo>
                  <a:pt x="12319" y="0"/>
                </a:lnTo>
                <a:close/>
              </a:path>
            </a:pathLst>
          </a:custGeom>
          <a:solidFill>
            <a:srgbClr val="FFFFFF"/>
          </a:solidFill>
        </p:spPr>
        <p:txBody>
          <a:bodyPr wrap="square" lIns="0" tIns="0" rIns="0" bIns="0" rtlCol="0"/>
          <a:lstStyle/>
          <a:p>
            <a:endParaRPr/>
          </a:p>
        </p:txBody>
      </p:sp>
      <p:sp>
        <p:nvSpPr>
          <p:cNvPr id="347" name="object 347"/>
          <p:cNvSpPr/>
          <p:nvPr/>
        </p:nvSpPr>
        <p:spPr>
          <a:xfrm>
            <a:off x="3606679" y="4181915"/>
            <a:ext cx="12700" cy="3175"/>
          </a:xfrm>
          <a:custGeom>
            <a:avLst/>
            <a:gdLst/>
            <a:ahLst/>
            <a:cxnLst/>
            <a:rect l="l" t="t" r="r" b="b"/>
            <a:pathLst>
              <a:path w="12700" h="3175">
                <a:moveTo>
                  <a:pt x="12318" y="0"/>
                </a:moveTo>
                <a:lnTo>
                  <a:pt x="0" y="25"/>
                </a:lnTo>
                <a:lnTo>
                  <a:pt x="12" y="2844"/>
                </a:lnTo>
                <a:lnTo>
                  <a:pt x="12331" y="2819"/>
                </a:lnTo>
                <a:lnTo>
                  <a:pt x="12318" y="0"/>
                </a:lnTo>
                <a:close/>
              </a:path>
            </a:pathLst>
          </a:custGeom>
          <a:solidFill>
            <a:srgbClr val="FFFFFF"/>
          </a:solidFill>
        </p:spPr>
        <p:txBody>
          <a:bodyPr wrap="square" lIns="0" tIns="0" rIns="0" bIns="0" rtlCol="0"/>
          <a:lstStyle/>
          <a:p>
            <a:endParaRPr/>
          </a:p>
        </p:txBody>
      </p:sp>
      <p:sp>
        <p:nvSpPr>
          <p:cNvPr id="348" name="object 348"/>
          <p:cNvSpPr/>
          <p:nvPr/>
        </p:nvSpPr>
        <p:spPr>
          <a:xfrm>
            <a:off x="2373063" y="4138159"/>
            <a:ext cx="3272154" cy="0"/>
          </a:xfrm>
          <a:custGeom>
            <a:avLst/>
            <a:gdLst/>
            <a:ahLst/>
            <a:cxnLst/>
            <a:rect l="l" t="t" r="r" b="b"/>
            <a:pathLst>
              <a:path w="3272154">
                <a:moveTo>
                  <a:pt x="0" y="0"/>
                </a:moveTo>
                <a:lnTo>
                  <a:pt x="3271710" y="0"/>
                </a:lnTo>
              </a:path>
            </a:pathLst>
          </a:custGeom>
          <a:ln w="3175">
            <a:solidFill>
              <a:srgbClr val="010202"/>
            </a:solidFill>
          </a:ln>
        </p:spPr>
        <p:txBody>
          <a:bodyPr wrap="square" lIns="0" tIns="0" rIns="0" bIns="0" rtlCol="0"/>
          <a:lstStyle/>
          <a:p>
            <a:endParaRPr/>
          </a:p>
        </p:txBody>
      </p:sp>
      <p:sp>
        <p:nvSpPr>
          <p:cNvPr id="349" name="object 349"/>
          <p:cNvSpPr/>
          <p:nvPr/>
        </p:nvSpPr>
        <p:spPr>
          <a:xfrm>
            <a:off x="2373063" y="4136888"/>
            <a:ext cx="3268979" cy="0"/>
          </a:xfrm>
          <a:custGeom>
            <a:avLst/>
            <a:gdLst/>
            <a:ahLst/>
            <a:cxnLst/>
            <a:rect l="l" t="t" r="r" b="b"/>
            <a:pathLst>
              <a:path w="3268979">
                <a:moveTo>
                  <a:pt x="0" y="0"/>
                </a:moveTo>
                <a:lnTo>
                  <a:pt x="3268637" y="0"/>
                </a:lnTo>
              </a:path>
            </a:pathLst>
          </a:custGeom>
          <a:ln w="3175">
            <a:solidFill>
              <a:srgbClr val="010202"/>
            </a:solidFill>
          </a:ln>
        </p:spPr>
        <p:txBody>
          <a:bodyPr wrap="square" lIns="0" tIns="0" rIns="0" bIns="0" rtlCol="0"/>
          <a:lstStyle/>
          <a:p>
            <a:endParaRPr/>
          </a:p>
        </p:txBody>
      </p:sp>
      <p:sp>
        <p:nvSpPr>
          <p:cNvPr id="350" name="object 350"/>
          <p:cNvSpPr/>
          <p:nvPr/>
        </p:nvSpPr>
        <p:spPr>
          <a:xfrm>
            <a:off x="2374600" y="1224144"/>
            <a:ext cx="0" cy="2912110"/>
          </a:xfrm>
          <a:custGeom>
            <a:avLst/>
            <a:gdLst/>
            <a:ahLst/>
            <a:cxnLst/>
            <a:rect l="l" t="t" r="r" b="b"/>
            <a:pathLst>
              <a:path h="2912110">
                <a:moveTo>
                  <a:pt x="0" y="0"/>
                </a:moveTo>
                <a:lnTo>
                  <a:pt x="0" y="2912109"/>
                </a:lnTo>
              </a:path>
            </a:pathLst>
          </a:custGeom>
          <a:ln w="3175">
            <a:solidFill>
              <a:srgbClr val="010202"/>
            </a:solidFill>
          </a:ln>
        </p:spPr>
        <p:txBody>
          <a:bodyPr wrap="square" lIns="0" tIns="0" rIns="0" bIns="0" rtlCol="0"/>
          <a:lstStyle/>
          <a:p>
            <a:endParaRPr/>
          </a:p>
        </p:txBody>
      </p:sp>
      <p:sp>
        <p:nvSpPr>
          <p:cNvPr id="351" name="object 351"/>
          <p:cNvSpPr/>
          <p:nvPr/>
        </p:nvSpPr>
        <p:spPr>
          <a:xfrm>
            <a:off x="2373063" y="1222239"/>
            <a:ext cx="3272154" cy="0"/>
          </a:xfrm>
          <a:custGeom>
            <a:avLst/>
            <a:gdLst/>
            <a:ahLst/>
            <a:cxnLst/>
            <a:rect l="l" t="t" r="r" b="b"/>
            <a:pathLst>
              <a:path w="3272154">
                <a:moveTo>
                  <a:pt x="0" y="0"/>
                </a:moveTo>
                <a:lnTo>
                  <a:pt x="3271710" y="0"/>
                </a:lnTo>
              </a:path>
            </a:pathLst>
          </a:custGeom>
          <a:ln w="3810">
            <a:solidFill>
              <a:srgbClr val="010202"/>
            </a:solidFill>
          </a:ln>
        </p:spPr>
        <p:txBody>
          <a:bodyPr wrap="square" lIns="0" tIns="0" rIns="0" bIns="0" rtlCol="0"/>
          <a:lstStyle/>
          <a:p>
            <a:endParaRPr/>
          </a:p>
        </p:txBody>
      </p:sp>
      <p:sp>
        <p:nvSpPr>
          <p:cNvPr id="352" name="object 352"/>
          <p:cNvSpPr/>
          <p:nvPr/>
        </p:nvSpPr>
        <p:spPr>
          <a:xfrm>
            <a:off x="5643237" y="1224144"/>
            <a:ext cx="0" cy="2913380"/>
          </a:xfrm>
          <a:custGeom>
            <a:avLst/>
            <a:gdLst/>
            <a:ahLst/>
            <a:cxnLst/>
            <a:rect l="l" t="t" r="r" b="b"/>
            <a:pathLst>
              <a:path h="2913379">
                <a:moveTo>
                  <a:pt x="0" y="0"/>
                </a:moveTo>
                <a:lnTo>
                  <a:pt x="0" y="2913379"/>
                </a:lnTo>
              </a:path>
            </a:pathLst>
          </a:custGeom>
          <a:ln w="3175">
            <a:solidFill>
              <a:srgbClr val="010202"/>
            </a:solidFill>
          </a:ln>
        </p:spPr>
        <p:txBody>
          <a:bodyPr wrap="square" lIns="0" tIns="0" rIns="0" bIns="0" rtlCol="0"/>
          <a:lstStyle/>
          <a:p>
            <a:endParaRPr/>
          </a:p>
        </p:txBody>
      </p:sp>
      <p:sp>
        <p:nvSpPr>
          <p:cNvPr id="353" name="object 353"/>
          <p:cNvSpPr txBox="1"/>
          <p:nvPr/>
        </p:nvSpPr>
        <p:spPr>
          <a:xfrm>
            <a:off x="4150088" y="3576493"/>
            <a:ext cx="99695" cy="364490"/>
          </a:xfrm>
          <a:prstGeom prst="rect">
            <a:avLst/>
          </a:prstGeom>
        </p:spPr>
        <p:txBody>
          <a:bodyPr vert="vert270" wrap="square" lIns="0" tIns="13970" rIns="0" bIns="0" rtlCol="0">
            <a:spAutoFit/>
          </a:bodyPr>
          <a:lstStyle/>
          <a:p>
            <a:pPr marL="12700">
              <a:lnSpc>
                <a:spcPct val="100000"/>
              </a:lnSpc>
              <a:spcBef>
                <a:spcPts val="110"/>
              </a:spcBef>
            </a:pPr>
            <a:r>
              <a:rPr sz="450" dirty="0">
                <a:solidFill>
                  <a:srgbClr val="FFFFFF"/>
                </a:solidFill>
                <a:latin typeface="Arial"/>
                <a:cs typeface="Arial"/>
              </a:rPr>
              <a:t>Existing</a:t>
            </a:r>
            <a:r>
              <a:rPr sz="450" spc="-70" dirty="0">
                <a:solidFill>
                  <a:srgbClr val="FFFFFF"/>
                </a:solidFill>
                <a:latin typeface="Arial"/>
                <a:cs typeface="Arial"/>
              </a:rPr>
              <a:t> </a:t>
            </a:r>
            <a:r>
              <a:rPr sz="450" dirty="0">
                <a:solidFill>
                  <a:srgbClr val="FFFFFF"/>
                </a:solidFill>
                <a:latin typeface="Arial"/>
                <a:cs typeface="Arial"/>
              </a:rPr>
              <a:t>Curb</a:t>
            </a:r>
            <a:endParaRPr sz="450">
              <a:latin typeface="Arial"/>
              <a:cs typeface="Arial"/>
            </a:endParaRPr>
          </a:p>
        </p:txBody>
      </p:sp>
      <p:sp>
        <p:nvSpPr>
          <p:cNvPr id="354" name="object 354"/>
          <p:cNvSpPr txBox="1"/>
          <p:nvPr/>
        </p:nvSpPr>
        <p:spPr>
          <a:xfrm>
            <a:off x="4402054" y="2966690"/>
            <a:ext cx="248920" cy="168910"/>
          </a:xfrm>
          <a:prstGeom prst="rect">
            <a:avLst/>
          </a:prstGeom>
        </p:spPr>
        <p:txBody>
          <a:bodyPr vert="horz" wrap="square" lIns="0" tIns="17145" rIns="0" bIns="0" rtlCol="0">
            <a:spAutoFit/>
          </a:bodyPr>
          <a:lstStyle/>
          <a:p>
            <a:pPr marR="5080">
              <a:lnSpc>
                <a:spcPct val="100000"/>
              </a:lnSpc>
              <a:spcBef>
                <a:spcPts val="135"/>
              </a:spcBef>
            </a:pPr>
            <a:r>
              <a:rPr sz="450" spc="-30" dirty="0">
                <a:solidFill>
                  <a:srgbClr val="221F1F"/>
                </a:solidFill>
                <a:latin typeface="Arial"/>
                <a:cs typeface="Arial"/>
              </a:rPr>
              <a:t>EXISTING  </a:t>
            </a:r>
            <a:r>
              <a:rPr sz="450" spc="-40" dirty="0">
                <a:solidFill>
                  <a:srgbClr val="221F1F"/>
                </a:solidFill>
                <a:latin typeface="Arial"/>
                <a:cs typeface="Arial"/>
              </a:rPr>
              <a:t>CURB</a:t>
            </a:r>
            <a:endParaRPr sz="450">
              <a:latin typeface="Arial"/>
              <a:cs typeface="Arial"/>
            </a:endParaRPr>
          </a:p>
        </p:txBody>
      </p:sp>
      <p:sp>
        <p:nvSpPr>
          <p:cNvPr id="355" name="object 355"/>
          <p:cNvSpPr/>
          <p:nvPr/>
        </p:nvSpPr>
        <p:spPr>
          <a:xfrm>
            <a:off x="4258510" y="3027627"/>
            <a:ext cx="137255" cy="258922"/>
          </a:xfrm>
          <a:prstGeom prst="rect">
            <a:avLst/>
          </a:prstGeom>
          <a:blipFill>
            <a:blip r:embed="rId24" cstate="print"/>
            <a:stretch>
              <a:fillRect/>
            </a:stretch>
          </a:blipFill>
        </p:spPr>
        <p:txBody>
          <a:bodyPr wrap="square" lIns="0" tIns="0" rIns="0" bIns="0" rtlCol="0"/>
          <a:lstStyle/>
          <a:p>
            <a:endParaRPr/>
          </a:p>
        </p:txBody>
      </p:sp>
      <p:sp>
        <p:nvSpPr>
          <p:cNvPr id="356" name="object 356"/>
          <p:cNvSpPr/>
          <p:nvPr/>
        </p:nvSpPr>
        <p:spPr>
          <a:xfrm>
            <a:off x="1266444" y="1210246"/>
            <a:ext cx="5468620" cy="0"/>
          </a:xfrm>
          <a:custGeom>
            <a:avLst/>
            <a:gdLst/>
            <a:ahLst/>
            <a:cxnLst/>
            <a:rect l="l" t="t" r="r" b="b"/>
            <a:pathLst>
              <a:path w="5468620">
                <a:moveTo>
                  <a:pt x="5468111" y="0"/>
                </a:moveTo>
                <a:lnTo>
                  <a:pt x="0" y="0"/>
                </a:lnTo>
              </a:path>
            </a:pathLst>
          </a:custGeom>
          <a:ln w="4305">
            <a:solidFill>
              <a:srgbClr val="FFFFFF"/>
            </a:solidFill>
          </a:ln>
        </p:spPr>
        <p:txBody>
          <a:bodyPr wrap="square" lIns="0" tIns="0" rIns="0" bIns="0" rtlCol="0"/>
          <a:lstStyle/>
          <a:p>
            <a:endParaRPr/>
          </a:p>
        </p:txBody>
      </p:sp>
      <p:sp>
        <p:nvSpPr>
          <p:cNvPr id="357" name="object 357"/>
          <p:cNvSpPr/>
          <p:nvPr/>
        </p:nvSpPr>
        <p:spPr>
          <a:xfrm>
            <a:off x="1946173" y="3028835"/>
            <a:ext cx="426084" cy="523875"/>
          </a:xfrm>
          <a:custGeom>
            <a:avLst/>
            <a:gdLst/>
            <a:ahLst/>
            <a:cxnLst/>
            <a:rect l="l" t="t" r="r" b="b"/>
            <a:pathLst>
              <a:path w="426085" h="523875">
                <a:moveTo>
                  <a:pt x="0" y="523316"/>
                </a:moveTo>
                <a:lnTo>
                  <a:pt x="425742" y="523316"/>
                </a:lnTo>
                <a:lnTo>
                  <a:pt x="425742" y="0"/>
                </a:lnTo>
                <a:lnTo>
                  <a:pt x="0" y="0"/>
                </a:lnTo>
                <a:lnTo>
                  <a:pt x="0" y="523316"/>
                </a:lnTo>
                <a:close/>
              </a:path>
            </a:pathLst>
          </a:custGeom>
          <a:solidFill>
            <a:srgbClr val="FFFFFF"/>
          </a:solidFill>
        </p:spPr>
        <p:txBody>
          <a:bodyPr wrap="square" lIns="0" tIns="0" rIns="0" bIns="0" rtlCol="0"/>
          <a:lstStyle/>
          <a:p>
            <a:endParaRPr/>
          </a:p>
        </p:txBody>
      </p:sp>
      <p:sp>
        <p:nvSpPr>
          <p:cNvPr id="358" name="object 358"/>
          <p:cNvSpPr txBox="1"/>
          <p:nvPr/>
        </p:nvSpPr>
        <p:spPr>
          <a:xfrm>
            <a:off x="444500" y="8663973"/>
            <a:ext cx="4215130" cy="1015365"/>
          </a:xfrm>
          <a:prstGeom prst="rect">
            <a:avLst/>
          </a:prstGeom>
        </p:spPr>
        <p:txBody>
          <a:bodyPr vert="horz" wrap="square" lIns="0" tIns="31115" rIns="0" bIns="0" rtlCol="0">
            <a:spAutoFit/>
          </a:bodyPr>
          <a:lstStyle/>
          <a:p>
            <a:pPr marR="314325" algn="r">
              <a:lnSpc>
                <a:spcPct val="100000"/>
              </a:lnSpc>
              <a:spcBef>
                <a:spcPts val="245"/>
              </a:spcBef>
            </a:pPr>
            <a:r>
              <a:rPr sz="600" spc="-15" dirty="0">
                <a:solidFill>
                  <a:srgbClr val="231F20"/>
                </a:solidFill>
                <a:latin typeface="Arial"/>
                <a:cs typeface="Arial"/>
              </a:rPr>
              <a:t>~60'</a:t>
            </a:r>
            <a:endParaRPr sz="600">
              <a:latin typeface="Arial"/>
              <a:cs typeface="Arial"/>
            </a:endParaRPr>
          </a:p>
          <a:p>
            <a:pPr marR="190500" algn="r">
              <a:lnSpc>
                <a:spcPct val="100000"/>
              </a:lnSpc>
              <a:spcBef>
                <a:spcPts val="150"/>
              </a:spcBef>
            </a:pPr>
            <a:r>
              <a:rPr sz="600" spc="-25" dirty="0">
                <a:solidFill>
                  <a:srgbClr val="231F20"/>
                </a:solidFill>
                <a:latin typeface="Arial"/>
                <a:cs typeface="Arial"/>
              </a:rPr>
              <a:t>Existing </a:t>
            </a:r>
            <a:r>
              <a:rPr sz="600" spc="-50" dirty="0">
                <a:solidFill>
                  <a:srgbClr val="231F20"/>
                </a:solidFill>
                <a:latin typeface="Arial"/>
                <a:cs typeface="Arial"/>
              </a:rPr>
              <a:t>Red </a:t>
            </a:r>
            <a:r>
              <a:rPr sz="600" spc="-35" dirty="0">
                <a:solidFill>
                  <a:srgbClr val="231F20"/>
                </a:solidFill>
                <a:latin typeface="Arial"/>
                <a:cs typeface="Arial"/>
              </a:rPr>
              <a:t>River</a:t>
            </a:r>
            <a:r>
              <a:rPr sz="600" spc="-75" dirty="0">
                <a:solidFill>
                  <a:srgbClr val="231F20"/>
                </a:solidFill>
                <a:latin typeface="Arial"/>
                <a:cs typeface="Arial"/>
              </a:rPr>
              <a:t> </a:t>
            </a:r>
            <a:r>
              <a:rPr sz="600" spc="-20" dirty="0">
                <a:solidFill>
                  <a:srgbClr val="231F20"/>
                </a:solidFill>
                <a:latin typeface="Arial"/>
                <a:cs typeface="Arial"/>
              </a:rPr>
              <a:t>Curb-to-Curb</a:t>
            </a:r>
            <a:endParaRPr sz="600">
              <a:latin typeface="Arial"/>
              <a:cs typeface="Arial"/>
            </a:endParaRPr>
          </a:p>
          <a:p>
            <a:pPr marR="302895" algn="r">
              <a:lnSpc>
                <a:spcPct val="100000"/>
              </a:lnSpc>
              <a:spcBef>
                <a:spcPts val="180"/>
              </a:spcBef>
            </a:pPr>
            <a:r>
              <a:rPr sz="600" spc="-20" dirty="0">
                <a:solidFill>
                  <a:srgbClr val="231F20"/>
                </a:solidFill>
                <a:latin typeface="Arial"/>
                <a:cs typeface="Arial"/>
              </a:rPr>
              <a:t>~80</a:t>
            </a:r>
            <a:endParaRPr sz="600">
              <a:latin typeface="Arial"/>
              <a:cs typeface="Arial"/>
            </a:endParaRPr>
          </a:p>
          <a:p>
            <a:pPr marR="5080" algn="r">
              <a:lnSpc>
                <a:spcPct val="100000"/>
              </a:lnSpc>
              <a:spcBef>
                <a:spcPts val="165"/>
              </a:spcBef>
            </a:pPr>
            <a:r>
              <a:rPr sz="600" spc="-25" dirty="0">
                <a:solidFill>
                  <a:srgbClr val="231F20"/>
                </a:solidFill>
                <a:latin typeface="Arial"/>
                <a:cs typeface="Arial"/>
              </a:rPr>
              <a:t>Existing </a:t>
            </a:r>
            <a:r>
              <a:rPr sz="600" spc="-50" dirty="0">
                <a:solidFill>
                  <a:srgbClr val="231F20"/>
                </a:solidFill>
                <a:latin typeface="Arial"/>
                <a:cs typeface="Arial"/>
              </a:rPr>
              <a:t>Red </a:t>
            </a:r>
            <a:r>
              <a:rPr sz="600" spc="-35" dirty="0">
                <a:solidFill>
                  <a:srgbClr val="231F20"/>
                </a:solidFill>
                <a:latin typeface="Arial"/>
                <a:cs typeface="Arial"/>
              </a:rPr>
              <a:t>River</a:t>
            </a:r>
            <a:r>
              <a:rPr sz="600" spc="-105" dirty="0">
                <a:solidFill>
                  <a:srgbClr val="231F20"/>
                </a:solidFill>
                <a:latin typeface="Arial"/>
                <a:cs typeface="Arial"/>
              </a:rPr>
              <a:t> </a:t>
            </a:r>
            <a:r>
              <a:rPr sz="600" spc="-80" dirty="0">
                <a:solidFill>
                  <a:srgbClr val="231F20"/>
                </a:solidFill>
                <a:latin typeface="Arial"/>
                <a:cs typeface="Arial"/>
              </a:rPr>
              <a:t>ROW</a:t>
            </a:r>
            <a:endParaRPr sz="600">
              <a:latin typeface="Arial"/>
              <a:cs typeface="Arial"/>
            </a:endParaRPr>
          </a:p>
          <a:p>
            <a:pPr marR="788670" algn="r">
              <a:lnSpc>
                <a:spcPct val="100000"/>
              </a:lnSpc>
              <a:spcBef>
                <a:spcPts val="325"/>
              </a:spcBef>
            </a:pPr>
            <a:r>
              <a:rPr sz="600" spc="-20" dirty="0">
                <a:solidFill>
                  <a:srgbClr val="231F20"/>
                </a:solidFill>
                <a:latin typeface="Arial"/>
                <a:cs typeface="Arial"/>
              </a:rPr>
              <a:t>~50</a:t>
            </a:r>
            <a:endParaRPr sz="600">
              <a:latin typeface="Arial"/>
              <a:cs typeface="Arial"/>
            </a:endParaRPr>
          </a:p>
          <a:p>
            <a:pPr marR="290830" algn="r">
              <a:lnSpc>
                <a:spcPct val="100000"/>
              </a:lnSpc>
              <a:spcBef>
                <a:spcPts val="110"/>
              </a:spcBef>
            </a:pPr>
            <a:r>
              <a:rPr sz="600" spc="-25" dirty="0">
                <a:solidFill>
                  <a:srgbClr val="231F20"/>
                </a:solidFill>
                <a:latin typeface="Arial"/>
                <a:cs typeface="Arial"/>
              </a:rPr>
              <a:t>Central </a:t>
            </a:r>
            <a:r>
              <a:rPr sz="600" spc="-20" dirty="0">
                <a:solidFill>
                  <a:srgbClr val="231F20"/>
                </a:solidFill>
                <a:latin typeface="Arial"/>
                <a:cs typeface="Arial"/>
              </a:rPr>
              <a:t>Health </a:t>
            </a:r>
            <a:r>
              <a:rPr sz="600" spc="-25" dirty="0">
                <a:solidFill>
                  <a:srgbClr val="231F20"/>
                </a:solidFill>
                <a:latin typeface="Arial"/>
                <a:cs typeface="Arial"/>
              </a:rPr>
              <a:t>Open </a:t>
            </a:r>
            <a:r>
              <a:rPr sz="600" spc="-45" dirty="0">
                <a:solidFill>
                  <a:srgbClr val="231F20"/>
                </a:solidFill>
                <a:latin typeface="Arial"/>
                <a:cs typeface="Arial"/>
              </a:rPr>
              <a:t>Space </a:t>
            </a:r>
            <a:r>
              <a:rPr sz="600" spc="-30" dirty="0">
                <a:solidFill>
                  <a:srgbClr val="231F20"/>
                </a:solidFill>
                <a:latin typeface="Arial"/>
                <a:cs typeface="Arial"/>
              </a:rPr>
              <a:t>Block</a:t>
            </a:r>
            <a:r>
              <a:rPr sz="600" spc="-125" dirty="0">
                <a:solidFill>
                  <a:srgbClr val="231F20"/>
                </a:solidFill>
                <a:latin typeface="Arial"/>
                <a:cs typeface="Arial"/>
              </a:rPr>
              <a:t> </a:t>
            </a:r>
            <a:r>
              <a:rPr sz="600" spc="-35" dirty="0">
                <a:solidFill>
                  <a:srgbClr val="231F20"/>
                </a:solidFill>
                <a:latin typeface="Arial"/>
                <a:cs typeface="Arial"/>
              </a:rPr>
              <a:t>#3</a:t>
            </a:r>
            <a:endParaRPr sz="600">
              <a:latin typeface="Arial"/>
              <a:cs typeface="Arial"/>
            </a:endParaRPr>
          </a:p>
          <a:p>
            <a:pPr>
              <a:lnSpc>
                <a:spcPct val="100000"/>
              </a:lnSpc>
            </a:pPr>
            <a:endParaRPr sz="700">
              <a:latin typeface="Times New Roman"/>
              <a:cs typeface="Times New Roman"/>
            </a:endParaRPr>
          </a:p>
          <a:p>
            <a:pPr>
              <a:lnSpc>
                <a:spcPct val="100000"/>
              </a:lnSpc>
              <a:spcBef>
                <a:spcPts val="55"/>
              </a:spcBef>
            </a:pPr>
            <a:endParaRPr sz="500">
              <a:latin typeface="Times New Roman"/>
              <a:cs typeface="Times New Roman"/>
            </a:endParaRPr>
          </a:p>
          <a:p>
            <a:pPr marL="12700">
              <a:lnSpc>
                <a:spcPct val="100000"/>
              </a:lnSpc>
            </a:pPr>
            <a:r>
              <a:rPr sz="800" b="1" spc="75" dirty="0">
                <a:solidFill>
                  <a:srgbClr val="7D7F7E"/>
                </a:solidFill>
                <a:latin typeface="Trebuchet MS"/>
                <a:cs typeface="Trebuchet MS"/>
              </a:rPr>
              <a:t>52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229"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30282" y="930289"/>
            <a:ext cx="430276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90" dirty="0">
                <a:solidFill>
                  <a:srgbClr val="231F20"/>
                </a:solidFill>
                <a:latin typeface="Arial"/>
                <a:cs typeface="Arial"/>
              </a:rPr>
              <a:t> </a:t>
            </a:r>
            <a:r>
              <a:rPr sz="1150" b="1" spc="5" dirty="0">
                <a:solidFill>
                  <a:srgbClr val="231F20"/>
                </a:solidFill>
                <a:latin typeface="Arial"/>
                <a:cs typeface="Arial"/>
              </a:rPr>
              <a:t>M-M:</a:t>
            </a:r>
            <a:r>
              <a:rPr sz="1150" b="1" spc="100" dirty="0">
                <a:solidFill>
                  <a:srgbClr val="231F20"/>
                </a:solidFill>
                <a:latin typeface="Arial"/>
                <a:cs typeface="Arial"/>
              </a:rPr>
              <a:t> </a:t>
            </a:r>
            <a:r>
              <a:rPr sz="1150" b="1" spc="-10" dirty="0">
                <a:solidFill>
                  <a:srgbClr val="231F20"/>
                </a:solidFill>
                <a:latin typeface="Arial"/>
                <a:cs typeface="Arial"/>
              </a:rPr>
              <a:t>Waterloo</a:t>
            </a:r>
            <a:r>
              <a:rPr sz="1150" b="1" spc="-90" dirty="0">
                <a:solidFill>
                  <a:srgbClr val="231F20"/>
                </a:solidFill>
                <a:latin typeface="Arial"/>
                <a:cs typeface="Arial"/>
              </a:rPr>
              <a:t> </a:t>
            </a:r>
            <a:r>
              <a:rPr sz="1150" b="1" spc="-15" dirty="0">
                <a:solidFill>
                  <a:srgbClr val="231F20"/>
                </a:solidFill>
                <a:latin typeface="Arial"/>
                <a:cs typeface="Arial"/>
              </a:rPr>
              <a:t>Promenade</a:t>
            </a:r>
            <a:r>
              <a:rPr sz="1150" b="1" spc="-90" dirty="0">
                <a:solidFill>
                  <a:srgbClr val="231F20"/>
                </a:solidFill>
                <a:latin typeface="Arial"/>
                <a:cs typeface="Arial"/>
              </a:rPr>
              <a:t> </a:t>
            </a:r>
            <a:r>
              <a:rPr sz="1150" b="1" spc="15" dirty="0">
                <a:solidFill>
                  <a:srgbClr val="231F20"/>
                </a:solidFill>
                <a:latin typeface="Arial"/>
                <a:cs typeface="Arial"/>
              </a:rPr>
              <a:t>at</a:t>
            </a:r>
            <a:r>
              <a:rPr sz="1150" b="1" spc="-90" dirty="0">
                <a:solidFill>
                  <a:srgbClr val="231F20"/>
                </a:solidFill>
                <a:latin typeface="Arial"/>
                <a:cs typeface="Arial"/>
              </a:rPr>
              <a:t> </a:t>
            </a:r>
            <a:r>
              <a:rPr sz="1150" b="1" spc="-40" dirty="0">
                <a:solidFill>
                  <a:srgbClr val="231F20"/>
                </a:solidFill>
                <a:latin typeface="Arial"/>
                <a:cs typeface="Arial"/>
              </a:rPr>
              <a:t>Block</a:t>
            </a:r>
            <a:r>
              <a:rPr sz="1150" b="1" spc="-90" dirty="0">
                <a:solidFill>
                  <a:srgbClr val="231F20"/>
                </a:solidFill>
                <a:latin typeface="Arial"/>
                <a:cs typeface="Arial"/>
              </a:rPr>
              <a:t> </a:t>
            </a:r>
            <a:r>
              <a:rPr sz="1150" b="1" spc="15" dirty="0">
                <a:solidFill>
                  <a:srgbClr val="231F20"/>
                </a:solidFill>
                <a:latin typeface="Arial"/>
                <a:cs typeface="Arial"/>
              </a:rPr>
              <a:t>164,</a:t>
            </a:r>
            <a:r>
              <a:rPr sz="1150" b="1" spc="-90" dirty="0">
                <a:solidFill>
                  <a:srgbClr val="231F20"/>
                </a:solidFill>
                <a:latin typeface="Arial"/>
                <a:cs typeface="Arial"/>
              </a:rPr>
              <a:t> </a:t>
            </a:r>
            <a:r>
              <a:rPr sz="1150" b="1" spc="-15" dirty="0">
                <a:solidFill>
                  <a:srgbClr val="231F20"/>
                </a:solidFill>
                <a:latin typeface="Arial"/>
                <a:cs typeface="Arial"/>
              </a:rPr>
              <a:t>Looking</a:t>
            </a:r>
            <a:r>
              <a:rPr sz="1150" b="1" spc="-90"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3" name="object 3"/>
          <p:cNvSpPr/>
          <p:nvPr/>
        </p:nvSpPr>
        <p:spPr>
          <a:xfrm>
            <a:off x="1212380" y="1177061"/>
            <a:ext cx="4650105" cy="2865120"/>
          </a:xfrm>
          <a:custGeom>
            <a:avLst/>
            <a:gdLst/>
            <a:ahLst/>
            <a:cxnLst/>
            <a:rect l="l" t="t" r="r" b="b"/>
            <a:pathLst>
              <a:path w="4650105" h="2865120">
                <a:moveTo>
                  <a:pt x="0" y="2864967"/>
                </a:moveTo>
                <a:lnTo>
                  <a:pt x="4649787" y="2864967"/>
                </a:lnTo>
                <a:lnTo>
                  <a:pt x="4649787" y="0"/>
                </a:lnTo>
                <a:lnTo>
                  <a:pt x="0" y="0"/>
                </a:lnTo>
                <a:lnTo>
                  <a:pt x="0" y="2864967"/>
                </a:lnTo>
                <a:close/>
              </a:path>
            </a:pathLst>
          </a:custGeom>
          <a:solidFill>
            <a:srgbClr val="DEE9ED"/>
          </a:solidFill>
        </p:spPr>
        <p:txBody>
          <a:bodyPr wrap="square" lIns="0" tIns="0" rIns="0" bIns="0" rtlCol="0"/>
          <a:lstStyle/>
          <a:p>
            <a:endParaRPr/>
          </a:p>
        </p:txBody>
      </p:sp>
      <p:sp>
        <p:nvSpPr>
          <p:cNvPr id="4" name="object 4"/>
          <p:cNvSpPr/>
          <p:nvPr/>
        </p:nvSpPr>
        <p:spPr>
          <a:xfrm>
            <a:off x="677726" y="2788958"/>
            <a:ext cx="2473438" cy="202331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912504" y="2873297"/>
            <a:ext cx="3301365" cy="1450975"/>
          </a:xfrm>
          <a:custGeom>
            <a:avLst/>
            <a:gdLst/>
            <a:ahLst/>
            <a:cxnLst/>
            <a:rect l="l" t="t" r="r" b="b"/>
            <a:pathLst>
              <a:path w="3301365" h="1450975">
                <a:moveTo>
                  <a:pt x="224091" y="0"/>
                </a:moveTo>
                <a:lnTo>
                  <a:pt x="196989" y="45580"/>
                </a:lnTo>
                <a:lnTo>
                  <a:pt x="0" y="1450492"/>
                </a:lnTo>
                <a:lnTo>
                  <a:pt x="3300806" y="1440637"/>
                </a:lnTo>
                <a:lnTo>
                  <a:pt x="3300806" y="44196"/>
                </a:lnTo>
                <a:lnTo>
                  <a:pt x="251193" y="44196"/>
                </a:lnTo>
                <a:lnTo>
                  <a:pt x="246265" y="7391"/>
                </a:lnTo>
                <a:lnTo>
                  <a:pt x="224091" y="0"/>
                </a:lnTo>
                <a:close/>
              </a:path>
              <a:path w="3301365" h="1450975">
                <a:moveTo>
                  <a:pt x="3300806" y="19634"/>
                </a:moveTo>
                <a:lnTo>
                  <a:pt x="1191183" y="43446"/>
                </a:lnTo>
                <a:lnTo>
                  <a:pt x="251193" y="44196"/>
                </a:lnTo>
                <a:lnTo>
                  <a:pt x="3300806" y="44196"/>
                </a:lnTo>
                <a:lnTo>
                  <a:pt x="3300806" y="19634"/>
                </a:lnTo>
                <a:close/>
              </a:path>
            </a:pathLst>
          </a:custGeom>
          <a:solidFill>
            <a:srgbClr val="5C6466"/>
          </a:solidFill>
        </p:spPr>
        <p:txBody>
          <a:bodyPr wrap="square" lIns="0" tIns="0" rIns="0" bIns="0" rtlCol="0"/>
          <a:lstStyle/>
          <a:p>
            <a:endParaRPr/>
          </a:p>
        </p:txBody>
      </p:sp>
      <p:sp>
        <p:nvSpPr>
          <p:cNvPr id="6" name="object 6"/>
          <p:cNvSpPr/>
          <p:nvPr/>
        </p:nvSpPr>
        <p:spPr>
          <a:xfrm>
            <a:off x="4089933" y="1177048"/>
            <a:ext cx="39370" cy="19050"/>
          </a:xfrm>
          <a:custGeom>
            <a:avLst/>
            <a:gdLst/>
            <a:ahLst/>
            <a:cxnLst/>
            <a:rect l="l" t="t" r="r" b="b"/>
            <a:pathLst>
              <a:path w="39370" h="19050">
                <a:moveTo>
                  <a:pt x="0" y="18910"/>
                </a:moveTo>
                <a:lnTo>
                  <a:pt x="38938" y="18910"/>
                </a:lnTo>
                <a:lnTo>
                  <a:pt x="38938" y="0"/>
                </a:lnTo>
                <a:lnTo>
                  <a:pt x="0" y="0"/>
                </a:lnTo>
                <a:lnTo>
                  <a:pt x="0" y="18910"/>
                </a:lnTo>
                <a:close/>
              </a:path>
            </a:pathLst>
          </a:custGeom>
          <a:solidFill>
            <a:srgbClr val="F6F0D6"/>
          </a:solidFill>
        </p:spPr>
        <p:txBody>
          <a:bodyPr wrap="square" lIns="0" tIns="0" rIns="0" bIns="0" rtlCol="0"/>
          <a:lstStyle/>
          <a:p>
            <a:endParaRPr/>
          </a:p>
        </p:txBody>
      </p:sp>
      <p:sp>
        <p:nvSpPr>
          <p:cNvPr id="7" name="object 7"/>
          <p:cNvSpPr/>
          <p:nvPr/>
        </p:nvSpPr>
        <p:spPr>
          <a:xfrm>
            <a:off x="4089939" y="1177048"/>
            <a:ext cx="39370" cy="19050"/>
          </a:xfrm>
          <a:custGeom>
            <a:avLst/>
            <a:gdLst/>
            <a:ahLst/>
            <a:cxnLst/>
            <a:rect l="l" t="t" r="r" b="b"/>
            <a:pathLst>
              <a:path w="39370" h="19050">
                <a:moveTo>
                  <a:pt x="38938" y="18910"/>
                </a:moveTo>
                <a:lnTo>
                  <a:pt x="0" y="18910"/>
                </a:lnTo>
                <a:lnTo>
                  <a:pt x="0" y="0"/>
                </a:lnTo>
              </a:path>
            </a:pathLst>
          </a:custGeom>
          <a:ln w="3175">
            <a:solidFill>
              <a:srgbClr val="231F20"/>
            </a:solidFill>
          </a:ln>
        </p:spPr>
        <p:txBody>
          <a:bodyPr wrap="square" lIns="0" tIns="0" rIns="0" bIns="0" rtlCol="0"/>
          <a:lstStyle/>
          <a:p>
            <a:endParaRPr/>
          </a:p>
        </p:txBody>
      </p:sp>
      <p:sp>
        <p:nvSpPr>
          <p:cNvPr id="8" name="object 8"/>
          <p:cNvSpPr/>
          <p:nvPr/>
        </p:nvSpPr>
        <p:spPr>
          <a:xfrm>
            <a:off x="4128877" y="1177048"/>
            <a:ext cx="0" cy="19050"/>
          </a:xfrm>
          <a:custGeom>
            <a:avLst/>
            <a:gdLst/>
            <a:ahLst/>
            <a:cxnLst/>
            <a:rect l="l" t="t" r="r" b="b"/>
            <a:pathLst>
              <a:path h="19050">
                <a:moveTo>
                  <a:pt x="0" y="0"/>
                </a:moveTo>
                <a:lnTo>
                  <a:pt x="0" y="18910"/>
                </a:lnTo>
              </a:path>
            </a:pathLst>
          </a:custGeom>
          <a:ln w="3175">
            <a:solidFill>
              <a:srgbClr val="231F20"/>
            </a:solidFill>
          </a:ln>
        </p:spPr>
        <p:txBody>
          <a:bodyPr wrap="square" lIns="0" tIns="0" rIns="0" bIns="0" rtlCol="0"/>
          <a:lstStyle/>
          <a:p>
            <a:endParaRPr/>
          </a:p>
        </p:txBody>
      </p:sp>
      <p:sp>
        <p:nvSpPr>
          <p:cNvPr id="9" name="object 9"/>
          <p:cNvSpPr/>
          <p:nvPr/>
        </p:nvSpPr>
        <p:spPr>
          <a:xfrm>
            <a:off x="4128871" y="1177048"/>
            <a:ext cx="10795" cy="19050"/>
          </a:xfrm>
          <a:custGeom>
            <a:avLst/>
            <a:gdLst/>
            <a:ahLst/>
            <a:cxnLst/>
            <a:rect l="l" t="t" r="r" b="b"/>
            <a:pathLst>
              <a:path w="10795" h="19050">
                <a:moveTo>
                  <a:pt x="0" y="18910"/>
                </a:moveTo>
                <a:lnTo>
                  <a:pt x="10693" y="18910"/>
                </a:lnTo>
                <a:lnTo>
                  <a:pt x="10693" y="0"/>
                </a:lnTo>
                <a:lnTo>
                  <a:pt x="0" y="0"/>
                </a:lnTo>
                <a:lnTo>
                  <a:pt x="0" y="18910"/>
                </a:lnTo>
                <a:close/>
              </a:path>
            </a:pathLst>
          </a:custGeom>
          <a:solidFill>
            <a:srgbClr val="FFFFFF"/>
          </a:solidFill>
        </p:spPr>
        <p:txBody>
          <a:bodyPr wrap="square" lIns="0" tIns="0" rIns="0" bIns="0" rtlCol="0"/>
          <a:lstStyle/>
          <a:p>
            <a:endParaRPr/>
          </a:p>
        </p:txBody>
      </p:sp>
      <p:sp>
        <p:nvSpPr>
          <p:cNvPr id="10" name="object 10"/>
          <p:cNvSpPr/>
          <p:nvPr/>
        </p:nvSpPr>
        <p:spPr>
          <a:xfrm>
            <a:off x="4128877" y="1177048"/>
            <a:ext cx="10795" cy="19050"/>
          </a:xfrm>
          <a:custGeom>
            <a:avLst/>
            <a:gdLst/>
            <a:ahLst/>
            <a:cxnLst/>
            <a:rect l="l" t="t" r="r" b="b"/>
            <a:pathLst>
              <a:path w="10795" h="19050">
                <a:moveTo>
                  <a:pt x="0" y="18910"/>
                </a:moveTo>
                <a:lnTo>
                  <a:pt x="10706" y="18910"/>
                </a:lnTo>
                <a:lnTo>
                  <a:pt x="10706" y="0"/>
                </a:lnTo>
              </a:path>
            </a:pathLst>
          </a:custGeom>
          <a:ln w="3175">
            <a:solidFill>
              <a:srgbClr val="231F20"/>
            </a:solidFill>
          </a:ln>
        </p:spPr>
        <p:txBody>
          <a:bodyPr wrap="square" lIns="0" tIns="0" rIns="0" bIns="0" rtlCol="0"/>
          <a:lstStyle/>
          <a:p>
            <a:endParaRPr/>
          </a:p>
        </p:txBody>
      </p:sp>
      <p:sp>
        <p:nvSpPr>
          <p:cNvPr id="11" name="object 11"/>
          <p:cNvSpPr/>
          <p:nvPr/>
        </p:nvSpPr>
        <p:spPr>
          <a:xfrm>
            <a:off x="4128877" y="1177048"/>
            <a:ext cx="0" cy="19050"/>
          </a:xfrm>
          <a:custGeom>
            <a:avLst/>
            <a:gdLst/>
            <a:ahLst/>
            <a:cxnLst/>
            <a:rect l="l" t="t" r="r" b="b"/>
            <a:pathLst>
              <a:path h="19050">
                <a:moveTo>
                  <a:pt x="0" y="0"/>
                </a:moveTo>
                <a:lnTo>
                  <a:pt x="0" y="18910"/>
                </a:lnTo>
              </a:path>
            </a:pathLst>
          </a:custGeom>
          <a:ln w="3175">
            <a:solidFill>
              <a:srgbClr val="231F20"/>
            </a:solidFill>
          </a:ln>
        </p:spPr>
        <p:txBody>
          <a:bodyPr wrap="square" lIns="0" tIns="0" rIns="0" bIns="0" rtlCol="0"/>
          <a:lstStyle/>
          <a:p>
            <a:endParaRPr/>
          </a:p>
        </p:txBody>
      </p:sp>
      <p:sp>
        <p:nvSpPr>
          <p:cNvPr id="12" name="object 12"/>
          <p:cNvSpPr/>
          <p:nvPr/>
        </p:nvSpPr>
        <p:spPr>
          <a:xfrm>
            <a:off x="4139577" y="1177061"/>
            <a:ext cx="2010410" cy="144145"/>
          </a:xfrm>
          <a:custGeom>
            <a:avLst/>
            <a:gdLst/>
            <a:ahLst/>
            <a:cxnLst/>
            <a:rect l="l" t="t" r="r" b="b"/>
            <a:pathLst>
              <a:path w="2010410" h="144144">
                <a:moveTo>
                  <a:pt x="0" y="143636"/>
                </a:moveTo>
                <a:lnTo>
                  <a:pt x="2010244" y="143636"/>
                </a:lnTo>
                <a:lnTo>
                  <a:pt x="2010244" y="0"/>
                </a:lnTo>
                <a:lnTo>
                  <a:pt x="0" y="0"/>
                </a:lnTo>
                <a:lnTo>
                  <a:pt x="0" y="143636"/>
                </a:lnTo>
                <a:close/>
              </a:path>
            </a:pathLst>
          </a:custGeom>
          <a:solidFill>
            <a:srgbClr val="F4EDD4"/>
          </a:solidFill>
        </p:spPr>
        <p:txBody>
          <a:bodyPr wrap="square" lIns="0" tIns="0" rIns="0" bIns="0" rtlCol="0"/>
          <a:lstStyle/>
          <a:p>
            <a:endParaRPr/>
          </a:p>
        </p:txBody>
      </p:sp>
      <p:sp>
        <p:nvSpPr>
          <p:cNvPr id="13" name="object 13"/>
          <p:cNvSpPr/>
          <p:nvPr/>
        </p:nvSpPr>
        <p:spPr>
          <a:xfrm>
            <a:off x="4139582" y="1177048"/>
            <a:ext cx="2142490" cy="144145"/>
          </a:xfrm>
          <a:custGeom>
            <a:avLst/>
            <a:gdLst/>
            <a:ahLst/>
            <a:cxnLst/>
            <a:rect l="l" t="t" r="r" b="b"/>
            <a:pathLst>
              <a:path w="2142490" h="144144">
                <a:moveTo>
                  <a:pt x="2141867" y="143647"/>
                </a:moveTo>
                <a:lnTo>
                  <a:pt x="0" y="143647"/>
                </a:lnTo>
                <a:lnTo>
                  <a:pt x="0" y="0"/>
                </a:lnTo>
              </a:path>
            </a:pathLst>
          </a:custGeom>
          <a:ln w="3175">
            <a:solidFill>
              <a:srgbClr val="231F20"/>
            </a:solidFill>
          </a:ln>
        </p:spPr>
        <p:txBody>
          <a:bodyPr wrap="square" lIns="0" tIns="0" rIns="0" bIns="0" rtlCol="0"/>
          <a:lstStyle/>
          <a:p>
            <a:endParaRPr/>
          </a:p>
        </p:txBody>
      </p:sp>
      <p:sp>
        <p:nvSpPr>
          <p:cNvPr id="14" name="object 14"/>
          <p:cNvSpPr/>
          <p:nvPr/>
        </p:nvSpPr>
        <p:spPr>
          <a:xfrm>
            <a:off x="4089933" y="1442770"/>
            <a:ext cx="39370" cy="166370"/>
          </a:xfrm>
          <a:custGeom>
            <a:avLst/>
            <a:gdLst/>
            <a:ahLst/>
            <a:cxnLst/>
            <a:rect l="l" t="t" r="r" b="b"/>
            <a:pathLst>
              <a:path w="39370" h="166369">
                <a:moveTo>
                  <a:pt x="0" y="166116"/>
                </a:moveTo>
                <a:lnTo>
                  <a:pt x="38938" y="166116"/>
                </a:lnTo>
                <a:lnTo>
                  <a:pt x="38938" y="0"/>
                </a:lnTo>
                <a:lnTo>
                  <a:pt x="0" y="0"/>
                </a:lnTo>
                <a:lnTo>
                  <a:pt x="0" y="166116"/>
                </a:lnTo>
                <a:close/>
              </a:path>
            </a:pathLst>
          </a:custGeom>
          <a:solidFill>
            <a:srgbClr val="F6F0D6"/>
          </a:solidFill>
        </p:spPr>
        <p:txBody>
          <a:bodyPr wrap="square" lIns="0" tIns="0" rIns="0" bIns="0" rtlCol="0"/>
          <a:lstStyle/>
          <a:p>
            <a:endParaRPr/>
          </a:p>
        </p:txBody>
      </p:sp>
      <p:sp>
        <p:nvSpPr>
          <p:cNvPr id="15" name="object 15"/>
          <p:cNvSpPr/>
          <p:nvPr/>
        </p:nvSpPr>
        <p:spPr>
          <a:xfrm>
            <a:off x="4089939" y="1442778"/>
            <a:ext cx="39370" cy="166370"/>
          </a:xfrm>
          <a:custGeom>
            <a:avLst/>
            <a:gdLst/>
            <a:ahLst/>
            <a:cxnLst/>
            <a:rect l="l" t="t" r="r" b="b"/>
            <a:pathLst>
              <a:path w="39370" h="166369">
                <a:moveTo>
                  <a:pt x="38938" y="166103"/>
                </a:moveTo>
                <a:lnTo>
                  <a:pt x="0" y="166103"/>
                </a:lnTo>
                <a:lnTo>
                  <a:pt x="0" y="0"/>
                </a:lnTo>
                <a:lnTo>
                  <a:pt x="38938" y="0"/>
                </a:lnTo>
                <a:lnTo>
                  <a:pt x="38938" y="166103"/>
                </a:lnTo>
                <a:close/>
              </a:path>
            </a:pathLst>
          </a:custGeom>
          <a:ln w="3175">
            <a:solidFill>
              <a:srgbClr val="231F20"/>
            </a:solidFill>
          </a:ln>
        </p:spPr>
        <p:txBody>
          <a:bodyPr wrap="square" lIns="0" tIns="0" rIns="0" bIns="0" rtlCol="0"/>
          <a:lstStyle/>
          <a:p>
            <a:endParaRPr/>
          </a:p>
        </p:txBody>
      </p:sp>
      <p:sp>
        <p:nvSpPr>
          <p:cNvPr id="16" name="object 16"/>
          <p:cNvSpPr/>
          <p:nvPr/>
        </p:nvSpPr>
        <p:spPr>
          <a:xfrm>
            <a:off x="4128871" y="1443939"/>
            <a:ext cx="10795" cy="166370"/>
          </a:xfrm>
          <a:custGeom>
            <a:avLst/>
            <a:gdLst/>
            <a:ahLst/>
            <a:cxnLst/>
            <a:rect l="l" t="t" r="r" b="b"/>
            <a:pathLst>
              <a:path w="10795" h="166369">
                <a:moveTo>
                  <a:pt x="0" y="166128"/>
                </a:moveTo>
                <a:lnTo>
                  <a:pt x="10693" y="166128"/>
                </a:lnTo>
                <a:lnTo>
                  <a:pt x="10693" y="0"/>
                </a:lnTo>
                <a:lnTo>
                  <a:pt x="0" y="0"/>
                </a:lnTo>
                <a:lnTo>
                  <a:pt x="0" y="166128"/>
                </a:lnTo>
                <a:close/>
              </a:path>
            </a:pathLst>
          </a:custGeom>
          <a:solidFill>
            <a:srgbClr val="FFFFFF"/>
          </a:solidFill>
        </p:spPr>
        <p:txBody>
          <a:bodyPr wrap="square" lIns="0" tIns="0" rIns="0" bIns="0" rtlCol="0"/>
          <a:lstStyle/>
          <a:p>
            <a:endParaRPr/>
          </a:p>
        </p:txBody>
      </p:sp>
      <p:sp>
        <p:nvSpPr>
          <p:cNvPr id="17" name="object 17"/>
          <p:cNvSpPr/>
          <p:nvPr/>
        </p:nvSpPr>
        <p:spPr>
          <a:xfrm>
            <a:off x="4127646" y="1442718"/>
            <a:ext cx="12065" cy="168910"/>
          </a:xfrm>
          <a:custGeom>
            <a:avLst/>
            <a:gdLst/>
            <a:ahLst/>
            <a:cxnLst/>
            <a:rect l="l" t="t" r="r" b="b"/>
            <a:pathLst>
              <a:path w="12064" h="168909">
                <a:moveTo>
                  <a:pt x="0" y="168567"/>
                </a:moveTo>
                <a:lnTo>
                  <a:pt x="11931" y="168567"/>
                </a:lnTo>
                <a:lnTo>
                  <a:pt x="11931" y="0"/>
                </a:lnTo>
                <a:lnTo>
                  <a:pt x="0" y="0"/>
                </a:lnTo>
                <a:lnTo>
                  <a:pt x="0" y="168567"/>
                </a:lnTo>
                <a:close/>
              </a:path>
            </a:pathLst>
          </a:custGeom>
          <a:solidFill>
            <a:srgbClr val="231F20"/>
          </a:solidFill>
        </p:spPr>
        <p:txBody>
          <a:bodyPr wrap="square" lIns="0" tIns="0" rIns="0" bIns="0" rtlCol="0"/>
          <a:lstStyle/>
          <a:p>
            <a:endParaRPr/>
          </a:p>
        </p:txBody>
      </p:sp>
      <p:sp>
        <p:nvSpPr>
          <p:cNvPr id="18" name="object 18"/>
          <p:cNvSpPr/>
          <p:nvPr/>
        </p:nvSpPr>
        <p:spPr>
          <a:xfrm>
            <a:off x="4139577" y="1424025"/>
            <a:ext cx="2010410" cy="309880"/>
          </a:xfrm>
          <a:custGeom>
            <a:avLst/>
            <a:gdLst/>
            <a:ahLst/>
            <a:cxnLst/>
            <a:rect l="l" t="t" r="r" b="b"/>
            <a:pathLst>
              <a:path w="2010410" h="309880">
                <a:moveTo>
                  <a:pt x="0" y="309600"/>
                </a:moveTo>
                <a:lnTo>
                  <a:pt x="2010244" y="309600"/>
                </a:lnTo>
                <a:lnTo>
                  <a:pt x="2010244" y="0"/>
                </a:lnTo>
                <a:lnTo>
                  <a:pt x="0" y="0"/>
                </a:lnTo>
                <a:lnTo>
                  <a:pt x="0" y="309600"/>
                </a:lnTo>
                <a:close/>
              </a:path>
            </a:pathLst>
          </a:custGeom>
          <a:solidFill>
            <a:srgbClr val="F4EDD4"/>
          </a:solidFill>
        </p:spPr>
        <p:txBody>
          <a:bodyPr wrap="square" lIns="0" tIns="0" rIns="0" bIns="0" rtlCol="0"/>
          <a:lstStyle/>
          <a:p>
            <a:endParaRPr/>
          </a:p>
        </p:txBody>
      </p:sp>
      <p:sp>
        <p:nvSpPr>
          <p:cNvPr id="19" name="object 19"/>
          <p:cNvSpPr/>
          <p:nvPr/>
        </p:nvSpPr>
        <p:spPr>
          <a:xfrm>
            <a:off x="4139582" y="1424018"/>
            <a:ext cx="2142490" cy="309880"/>
          </a:xfrm>
          <a:custGeom>
            <a:avLst/>
            <a:gdLst/>
            <a:ahLst/>
            <a:cxnLst/>
            <a:rect l="l" t="t" r="r" b="b"/>
            <a:pathLst>
              <a:path w="2142490" h="309880">
                <a:moveTo>
                  <a:pt x="2141867" y="309600"/>
                </a:moveTo>
                <a:lnTo>
                  <a:pt x="0" y="309600"/>
                </a:lnTo>
                <a:lnTo>
                  <a:pt x="0" y="0"/>
                </a:lnTo>
                <a:lnTo>
                  <a:pt x="2141867" y="0"/>
                </a:lnTo>
                <a:lnTo>
                  <a:pt x="2141867" y="309600"/>
                </a:lnTo>
                <a:close/>
              </a:path>
            </a:pathLst>
          </a:custGeom>
          <a:ln w="3175">
            <a:solidFill>
              <a:srgbClr val="231F20"/>
            </a:solidFill>
          </a:ln>
        </p:spPr>
        <p:txBody>
          <a:bodyPr wrap="square" lIns="0" tIns="0" rIns="0" bIns="0" rtlCol="0"/>
          <a:lstStyle/>
          <a:p>
            <a:endParaRPr/>
          </a:p>
        </p:txBody>
      </p:sp>
      <p:sp>
        <p:nvSpPr>
          <p:cNvPr id="20" name="object 20"/>
          <p:cNvSpPr/>
          <p:nvPr/>
        </p:nvSpPr>
        <p:spPr>
          <a:xfrm>
            <a:off x="4088701" y="1858581"/>
            <a:ext cx="39370" cy="166370"/>
          </a:xfrm>
          <a:custGeom>
            <a:avLst/>
            <a:gdLst/>
            <a:ahLst/>
            <a:cxnLst/>
            <a:rect l="l" t="t" r="r" b="b"/>
            <a:pathLst>
              <a:path w="39370" h="166369">
                <a:moveTo>
                  <a:pt x="0" y="166103"/>
                </a:moveTo>
                <a:lnTo>
                  <a:pt x="38938" y="166103"/>
                </a:lnTo>
                <a:lnTo>
                  <a:pt x="38938" y="0"/>
                </a:lnTo>
                <a:lnTo>
                  <a:pt x="0" y="0"/>
                </a:lnTo>
                <a:lnTo>
                  <a:pt x="0" y="166103"/>
                </a:lnTo>
                <a:close/>
              </a:path>
            </a:pathLst>
          </a:custGeom>
          <a:solidFill>
            <a:srgbClr val="F6F0D6"/>
          </a:solidFill>
        </p:spPr>
        <p:txBody>
          <a:bodyPr wrap="square" lIns="0" tIns="0" rIns="0" bIns="0" rtlCol="0"/>
          <a:lstStyle/>
          <a:p>
            <a:endParaRPr/>
          </a:p>
        </p:txBody>
      </p:sp>
      <p:sp>
        <p:nvSpPr>
          <p:cNvPr id="21" name="object 21"/>
          <p:cNvSpPr/>
          <p:nvPr/>
        </p:nvSpPr>
        <p:spPr>
          <a:xfrm>
            <a:off x="4088707" y="1858578"/>
            <a:ext cx="39370" cy="166370"/>
          </a:xfrm>
          <a:custGeom>
            <a:avLst/>
            <a:gdLst/>
            <a:ahLst/>
            <a:cxnLst/>
            <a:rect l="l" t="t" r="r" b="b"/>
            <a:pathLst>
              <a:path w="39370" h="166369">
                <a:moveTo>
                  <a:pt x="38938" y="166103"/>
                </a:moveTo>
                <a:lnTo>
                  <a:pt x="0" y="166103"/>
                </a:lnTo>
                <a:lnTo>
                  <a:pt x="0" y="0"/>
                </a:lnTo>
                <a:lnTo>
                  <a:pt x="38938" y="0"/>
                </a:lnTo>
                <a:lnTo>
                  <a:pt x="38938" y="166103"/>
                </a:lnTo>
                <a:close/>
              </a:path>
            </a:pathLst>
          </a:custGeom>
          <a:ln w="3175">
            <a:solidFill>
              <a:srgbClr val="231F20"/>
            </a:solidFill>
          </a:ln>
        </p:spPr>
        <p:txBody>
          <a:bodyPr wrap="square" lIns="0" tIns="0" rIns="0" bIns="0" rtlCol="0"/>
          <a:lstStyle/>
          <a:p>
            <a:endParaRPr/>
          </a:p>
        </p:txBody>
      </p:sp>
      <p:sp>
        <p:nvSpPr>
          <p:cNvPr id="22" name="object 22"/>
          <p:cNvSpPr/>
          <p:nvPr/>
        </p:nvSpPr>
        <p:spPr>
          <a:xfrm>
            <a:off x="4127652" y="1858568"/>
            <a:ext cx="10795" cy="166370"/>
          </a:xfrm>
          <a:custGeom>
            <a:avLst/>
            <a:gdLst/>
            <a:ahLst/>
            <a:cxnLst/>
            <a:rect l="l" t="t" r="r" b="b"/>
            <a:pathLst>
              <a:path w="10795" h="166369">
                <a:moveTo>
                  <a:pt x="0" y="166116"/>
                </a:moveTo>
                <a:lnTo>
                  <a:pt x="10680" y="166116"/>
                </a:lnTo>
                <a:lnTo>
                  <a:pt x="10680" y="0"/>
                </a:lnTo>
                <a:lnTo>
                  <a:pt x="0" y="0"/>
                </a:lnTo>
                <a:lnTo>
                  <a:pt x="0" y="166116"/>
                </a:lnTo>
                <a:close/>
              </a:path>
            </a:pathLst>
          </a:custGeom>
          <a:solidFill>
            <a:srgbClr val="FFFFFF"/>
          </a:solidFill>
        </p:spPr>
        <p:txBody>
          <a:bodyPr wrap="square" lIns="0" tIns="0" rIns="0" bIns="0" rtlCol="0"/>
          <a:lstStyle/>
          <a:p>
            <a:endParaRPr/>
          </a:p>
        </p:txBody>
      </p:sp>
      <p:sp>
        <p:nvSpPr>
          <p:cNvPr id="23" name="object 23"/>
          <p:cNvSpPr/>
          <p:nvPr/>
        </p:nvSpPr>
        <p:spPr>
          <a:xfrm>
            <a:off x="4126414" y="1857347"/>
            <a:ext cx="13335" cy="168910"/>
          </a:xfrm>
          <a:custGeom>
            <a:avLst/>
            <a:gdLst/>
            <a:ahLst/>
            <a:cxnLst/>
            <a:rect l="l" t="t" r="r" b="b"/>
            <a:pathLst>
              <a:path w="13335" h="168910">
                <a:moveTo>
                  <a:pt x="0" y="168567"/>
                </a:moveTo>
                <a:lnTo>
                  <a:pt x="13157" y="168567"/>
                </a:lnTo>
                <a:lnTo>
                  <a:pt x="13157" y="0"/>
                </a:lnTo>
                <a:lnTo>
                  <a:pt x="0" y="0"/>
                </a:lnTo>
                <a:lnTo>
                  <a:pt x="0" y="168567"/>
                </a:lnTo>
                <a:close/>
              </a:path>
            </a:pathLst>
          </a:custGeom>
          <a:solidFill>
            <a:srgbClr val="231F20"/>
          </a:solidFill>
        </p:spPr>
        <p:txBody>
          <a:bodyPr wrap="square" lIns="0" tIns="0" rIns="0" bIns="0" rtlCol="0"/>
          <a:lstStyle/>
          <a:p>
            <a:endParaRPr/>
          </a:p>
        </p:txBody>
      </p:sp>
      <p:sp>
        <p:nvSpPr>
          <p:cNvPr id="24" name="object 24"/>
          <p:cNvSpPr/>
          <p:nvPr/>
        </p:nvSpPr>
        <p:spPr>
          <a:xfrm>
            <a:off x="4139577" y="1839810"/>
            <a:ext cx="2010410" cy="309880"/>
          </a:xfrm>
          <a:custGeom>
            <a:avLst/>
            <a:gdLst/>
            <a:ahLst/>
            <a:cxnLst/>
            <a:rect l="l" t="t" r="r" b="b"/>
            <a:pathLst>
              <a:path w="2010410" h="309880">
                <a:moveTo>
                  <a:pt x="0" y="309600"/>
                </a:moveTo>
                <a:lnTo>
                  <a:pt x="2010244" y="309600"/>
                </a:lnTo>
                <a:lnTo>
                  <a:pt x="2010244" y="0"/>
                </a:lnTo>
                <a:lnTo>
                  <a:pt x="0" y="0"/>
                </a:lnTo>
                <a:lnTo>
                  <a:pt x="0" y="309600"/>
                </a:lnTo>
                <a:close/>
              </a:path>
            </a:pathLst>
          </a:custGeom>
          <a:solidFill>
            <a:srgbClr val="F4EDD4"/>
          </a:solidFill>
        </p:spPr>
        <p:txBody>
          <a:bodyPr wrap="square" lIns="0" tIns="0" rIns="0" bIns="0" rtlCol="0"/>
          <a:lstStyle/>
          <a:p>
            <a:endParaRPr/>
          </a:p>
        </p:txBody>
      </p:sp>
      <p:sp>
        <p:nvSpPr>
          <p:cNvPr id="25" name="object 25"/>
          <p:cNvSpPr/>
          <p:nvPr/>
        </p:nvSpPr>
        <p:spPr>
          <a:xfrm>
            <a:off x="4139582" y="1839819"/>
            <a:ext cx="2142490" cy="309880"/>
          </a:xfrm>
          <a:custGeom>
            <a:avLst/>
            <a:gdLst/>
            <a:ahLst/>
            <a:cxnLst/>
            <a:rect l="l" t="t" r="r" b="b"/>
            <a:pathLst>
              <a:path w="2142490" h="309880">
                <a:moveTo>
                  <a:pt x="2141867" y="309600"/>
                </a:moveTo>
                <a:lnTo>
                  <a:pt x="0" y="309600"/>
                </a:lnTo>
                <a:lnTo>
                  <a:pt x="0" y="0"/>
                </a:lnTo>
                <a:lnTo>
                  <a:pt x="2141867" y="0"/>
                </a:lnTo>
                <a:lnTo>
                  <a:pt x="2141867" y="309600"/>
                </a:lnTo>
                <a:close/>
              </a:path>
            </a:pathLst>
          </a:custGeom>
          <a:ln w="3175">
            <a:solidFill>
              <a:srgbClr val="231F20"/>
            </a:solidFill>
          </a:ln>
        </p:spPr>
        <p:txBody>
          <a:bodyPr wrap="square" lIns="0" tIns="0" rIns="0" bIns="0" rtlCol="0"/>
          <a:lstStyle/>
          <a:p>
            <a:endParaRPr/>
          </a:p>
        </p:txBody>
      </p:sp>
      <p:sp>
        <p:nvSpPr>
          <p:cNvPr id="26" name="object 26"/>
          <p:cNvSpPr/>
          <p:nvPr/>
        </p:nvSpPr>
        <p:spPr>
          <a:xfrm>
            <a:off x="4825136" y="2272474"/>
            <a:ext cx="0" cy="63500"/>
          </a:xfrm>
          <a:custGeom>
            <a:avLst/>
            <a:gdLst/>
            <a:ahLst/>
            <a:cxnLst/>
            <a:rect l="l" t="t" r="r" b="b"/>
            <a:pathLst>
              <a:path h="63500">
                <a:moveTo>
                  <a:pt x="0" y="0"/>
                </a:moveTo>
                <a:lnTo>
                  <a:pt x="0" y="63004"/>
                </a:lnTo>
              </a:path>
            </a:pathLst>
          </a:custGeom>
          <a:ln w="38938">
            <a:solidFill>
              <a:srgbClr val="F6F0D6"/>
            </a:solidFill>
          </a:ln>
        </p:spPr>
        <p:txBody>
          <a:bodyPr wrap="square" lIns="0" tIns="0" rIns="0" bIns="0" rtlCol="0"/>
          <a:lstStyle/>
          <a:p>
            <a:endParaRPr/>
          </a:p>
        </p:txBody>
      </p:sp>
      <p:sp>
        <p:nvSpPr>
          <p:cNvPr id="27" name="object 27"/>
          <p:cNvSpPr/>
          <p:nvPr/>
        </p:nvSpPr>
        <p:spPr>
          <a:xfrm>
            <a:off x="4825136" y="2420962"/>
            <a:ext cx="0" cy="400050"/>
          </a:xfrm>
          <a:custGeom>
            <a:avLst/>
            <a:gdLst/>
            <a:ahLst/>
            <a:cxnLst/>
            <a:rect l="l" t="t" r="r" b="b"/>
            <a:pathLst>
              <a:path h="400050">
                <a:moveTo>
                  <a:pt x="0" y="0"/>
                </a:moveTo>
                <a:lnTo>
                  <a:pt x="0" y="399605"/>
                </a:lnTo>
              </a:path>
            </a:pathLst>
          </a:custGeom>
          <a:ln w="38938">
            <a:solidFill>
              <a:srgbClr val="F6F0D6"/>
            </a:solidFill>
          </a:ln>
        </p:spPr>
        <p:txBody>
          <a:bodyPr wrap="square" lIns="0" tIns="0" rIns="0" bIns="0" rtlCol="0"/>
          <a:lstStyle/>
          <a:p>
            <a:endParaRPr/>
          </a:p>
        </p:txBody>
      </p:sp>
      <p:sp>
        <p:nvSpPr>
          <p:cNvPr id="28" name="object 28"/>
          <p:cNvSpPr/>
          <p:nvPr/>
        </p:nvSpPr>
        <p:spPr>
          <a:xfrm>
            <a:off x="4805673" y="2272474"/>
            <a:ext cx="39370" cy="548640"/>
          </a:xfrm>
          <a:custGeom>
            <a:avLst/>
            <a:gdLst/>
            <a:ahLst/>
            <a:cxnLst/>
            <a:rect l="l" t="t" r="r" b="b"/>
            <a:pathLst>
              <a:path w="39370" h="548639">
                <a:moveTo>
                  <a:pt x="38938" y="548093"/>
                </a:moveTo>
                <a:lnTo>
                  <a:pt x="0" y="548093"/>
                </a:lnTo>
                <a:lnTo>
                  <a:pt x="0" y="0"/>
                </a:lnTo>
                <a:lnTo>
                  <a:pt x="38938" y="0"/>
                </a:lnTo>
                <a:lnTo>
                  <a:pt x="38938" y="548093"/>
                </a:lnTo>
                <a:close/>
              </a:path>
            </a:pathLst>
          </a:custGeom>
          <a:ln w="3175">
            <a:solidFill>
              <a:srgbClr val="231F20"/>
            </a:solidFill>
          </a:ln>
        </p:spPr>
        <p:txBody>
          <a:bodyPr wrap="square" lIns="0" tIns="0" rIns="0" bIns="0" rtlCol="0"/>
          <a:lstStyle/>
          <a:p>
            <a:endParaRPr/>
          </a:p>
        </p:txBody>
      </p:sp>
      <p:sp>
        <p:nvSpPr>
          <p:cNvPr id="29" name="object 29"/>
          <p:cNvSpPr/>
          <p:nvPr/>
        </p:nvSpPr>
        <p:spPr>
          <a:xfrm>
            <a:off x="4844618" y="2272474"/>
            <a:ext cx="10795" cy="548640"/>
          </a:xfrm>
          <a:custGeom>
            <a:avLst/>
            <a:gdLst/>
            <a:ahLst/>
            <a:cxnLst/>
            <a:rect l="l" t="t" r="r" b="b"/>
            <a:pathLst>
              <a:path w="10795" h="548639">
                <a:moveTo>
                  <a:pt x="0" y="548106"/>
                </a:moveTo>
                <a:lnTo>
                  <a:pt x="10693" y="548106"/>
                </a:lnTo>
                <a:lnTo>
                  <a:pt x="10693" y="0"/>
                </a:lnTo>
                <a:lnTo>
                  <a:pt x="0" y="0"/>
                </a:lnTo>
                <a:lnTo>
                  <a:pt x="0" y="548106"/>
                </a:lnTo>
                <a:close/>
              </a:path>
            </a:pathLst>
          </a:custGeom>
          <a:solidFill>
            <a:srgbClr val="FFFFFF"/>
          </a:solidFill>
        </p:spPr>
        <p:txBody>
          <a:bodyPr wrap="square" lIns="0" tIns="0" rIns="0" bIns="0" rtlCol="0"/>
          <a:lstStyle/>
          <a:p>
            <a:endParaRPr/>
          </a:p>
        </p:txBody>
      </p:sp>
      <p:sp>
        <p:nvSpPr>
          <p:cNvPr id="30" name="object 30"/>
          <p:cNvSpPr/>
          <p:nvPr/>
        </p:nvSpPr>
        <p:spPr>
          <a:xfrm>
            <a:off x="4843379" y="2271242"/>
            <a:ext cx="12065" cy="551180"/>
          </a:xfrm>
          <a:custGeom>
            <a:avLst/>
            <a:gdLst/>
            <a:ahLst/>
            <a:cxnLst/>
            <a:rect l="l" t="t" r="r" b="b"/>
            <a:pathLst>
              <a:path w="12064" h="551180">
                <a:moveTo>
                  <a:pt x="0" y="550557"/>
                </a:moveTo>
                <a:lnTo>
                  <a:pt x="11918" y="550557"/>
                </a:lnTo>
                <a:lnTo>
                  <a:pt x="11918" y="0"/>
                </a:lnTo>
                <a:lnTo>
                  <a:pt x="0" y="0"/>
                </a:lnTo>
                <a:lnTo>
                  <a:pt x="0" y="550557"/>
                </a:lnTo>
                <a:close/>
              </a:path>
            </a:pathLst>
          </a:custGeom>
          <a:solidFill>
            <a:srgbClr val="231F20"/>
          </a:solidFill>
        </p:spPr>
        <p:txBody>
          <a:bodyPr wrap="square" lIns="0" tIns="0" rIns="0" bIns="0" rtlCol="0"/>
          <a:lstStyle/>
          <a:p>
            <a:endParaRPr/>
          </a:p>
        </p:txBody>
      </p:sp>
      <p:sp>
        <p:nvSpPr>
          <p:cNvPr id="31" name="object 31"/>
          <p:cNvSpPr/>
          <p:nvPr/>
        </p:nvSpPr>
        <p:spPr>
          <a:xfrm>
            <a:off x="4855298" y="2255621"/>
            <a:ext cx="1294765" cy="650875"/>
          </a:xfrm>
          <a:custGeom>
            <a:avLst/>
            <a:gdLst/>
            <a:ahLst/>
            <a:cxnLst/>
            <a:rect l="l" t="t" r="r" b="b"/>
            <a:pathLst>
              <a:path w="1294764" h="650875">
                <a:moveTo>
                  <a:pt x="0" y="650443"/>
                </a:moveTo>
                <a:lnTo>
                  <a:pt x="1294523" y="650443"/>
                </a:lnTo>
                <a:lnTo>
                  <a:pt x="1294523" y="0"/>
                </a:lnTo>
                <a:lnTo>
                  <a:pt x="0" y="0"/>
                </a:lnTo>
                <a:lnTo>
                  <a:pt x="0" y="650443"/>
                </a:lnTo>
                <a:close/>
              </a:path>
            </a:pathLst>
          </a:custGeom>
          <a:solidFill>
            <a:srgbClr val="F4EDD4"/>
          </a:solidFill>
        </p:spPr>
        <p:txBody>
          <a:bodyPr wrap="square" lIns="0" tIns="0" rIns="0" bIns="0" rtlCol="0"/>
          <a:lstStyle/>
          <a:p>
            <a:endParaRPr/>
          </a:p>
        </p:txBody>
      </p:sp>
      <p:sp>
        <p:nvSpPr>
          <p:cNvPr id="32" name="object 32"/>
          <p:cNvSpPr/>
          <p:nvPr/>
        </p:nvSpPr>
        <p:spPr>
          <a:xfrm>
            <a:off x="4855304" y="2255619"/>
            <a:ext cx="1426210" cy="650875"/>
          </a:xfrm>
          <a:custGeom>
            <a:avLst/>
            <a:gdLst/>
            <a:ahLst/>
            <a:cxnLst/>
            <a:rect l="l" t="t" r="r" b="b"/>
            <a:pathLst>
              <a:path w="1426210" h="650875">
                <a:moveTo>
                  <a:pt x="1426146" y="650443"/>
                </a:moveTo>
                <a:lnTo>
                  <a:pt x="0" y="650443"/>
                </a:lnTo>
                <a:lnTo>
                  <a:pt x="0" y="0"/>
                </a:lnTo>
                <a:lnTo>
                  <a:pt x="1426146" y="0"/>
                </a:lnTo>
                <a:lnTo>
                  <a:pt x="1426146" y="650443"/>
                </a:lnTo>
                <a:close/>
              </a:path>
            </a:pathLst>
          </a:custGeom>
          <a:ln w="3175">
            <a:solidFill>
              <a:srgbClr val="231F20"/>
            </a:solidFill>
          </a:ln>
        </p:spPr>
        <p:txBody>
          <a:bodyPr wrap="square" lIns="0" tIns="0" rIns="0" bIns="0" rtlCol="0"/>
          <a:lstStyle/>
          <a:p>
            <a:endParaRPr/>
          </a:p>
        </p:txBody>
      </p:sp>
      <p:sp>
        <p:nvSpPr>
          <p:cNvPr id="33" name="object 33"/>
          <p:cNvSpPr/>
          <p:nvPr/>
        </p:nvSpPr>
        <p:spPr>
          <a:xfrm>
            <a:off x="4139577" y="1359776"/>
            <a:ext cx="2010410" cy="64769"/>
          </a:xfrm>
          <a:custGeom>
            <a:avLst/>
            <a:gdLst/>
            <a:ahLst/>
            <a:cxnLst/>
            <a:rect l="l" t="t" r="r" b="b"/>
            <a:pathLst>
              <a:path w="2010410" h="64769">
                <a:moveTo>
                  <a:pt x="0" y="64236"/>
                </a:moveTo>
                <a:lnTo>
                  <a:pt x="2010244" y="64236"/>
                </a:lnTo>
                <a:lnTo>
                  <a:pt x="2010244" y="0"/>
                </a:lnTo>
                <a:lnTo>
                  <a:pt x="0" y="0"/>
                </a:lnTo>
                <a:lnTo>
                  <a:pt x="0" y="64236"/>
                </a:lnTo>
                <a:close/>
              </a:path>
            </a:pathLst>
          </a:custGeom>
          <a:solidFill>
            <a:srgbClr val="939598"/>
          </a:solidFill>
        </p:spPr>
        <p:txBody>
          <a:bodyPr wrap="square" lIns="0" tIns="0" rIns="0" bIns="0" rtlCol="0"/>
          <a:lstStyle/>
          <a:p>
            <a:endParaRPr/>
          </a:p>
        </p:txBody>
      </p:sp>
      <p:sp>
        <p:nvSpPr>
          <p:cNvPr id="34" name="object 34"/>
          <p:cNvSpPr/>
          <p:nvPr/>
        </p:nvSpPr>
        <p:spPr>
          <a:xfrm>
            <a:off x="4139582" y="1359771"/>
            <a:ext cx="2142490" cy="64769"/>
          </a:xfrm>
          <a:custGeom>
            <a:avLst/>
            <a:gdLst/>
            <a:ahLst/>
            <a:cxnLst/>
            <a:rect l="l" t="t" r="r" b="b"/>
            <a:pathLst>
              <a:path w="2142490" h="64769">
                <a:moveTo>
                  <a:pt x="2141867" y="64236"/>
                </a:moveTo>
                <a:lnTo>
                  <a:pt x="0" y="64236"/>
                </a:lnTo>
                <a:lnTo>
                  <a:pt x="0" y="0"/>
                </a:lnTo>
                <a:lnTo>
                  <a:pt x="2141867" y="0"/>
                </a:lnTo>
                <a:lnTo>
                  <a:pt x="2141867" y="64236"/>
                </a:lnTo>
                <a:close/>
              </a:path>
            </a:pathLst>
          </a:custGeom>
          <a:ln w="3175">
            <a:solidFill>
              <a:srgbClr val="231F20"/>
            </a:solidFill>
          </a:ln>
        </p:spPr>
        <p:txBody>
          <a:bodyPr wrap="square" lIns="0" tIns="0" rIns="0" bIns="0" rtlCol="0"/>
          <a:lstStyle/>
          <a:p>
            <a:endParaRPr/>
          </a:p>
        </p:txBody>
      </p:sp>
      <p:sp>
        <p:nvSpPr>
          <p:cNvPr id="35" name="object 35"/>
          <p:cNvSpPr/>
          <p:nvPr/>
        </p:nvSpPr>
        <p:spPr>
          <a:xfrm>
            <a:off x="4139577" y="1775586"/>
            <a:ext cx="2010410" cy="64769"/>
          </a:xfrm>
          <a:custGeom>
            <a:avLst/>
            <a:gdLst/>
            <a:ahLst/>
            <a:cxnLst/>
            <a:rect l="l" t="t" r="r" b="b"/>
            <a:pathLst>
              <a:path w="2010410" h="64769">
                <a:moveTo>
                  <a:pt x="0" y="64236"/>
                </a:moveTo>
                <a:lnTo>
                  <a:pt x="2010244" y="64236"/>
                </a:lnTo>
                <a:lnTo>
                  <a:pt x="2010244" y="0"/>
                </a:lnTo>
                <a:lnTo>
                  <a:pt x="0" y="0"/>
                </a:lnTo>
                <a:lnTo>
                  <a:pt x="0" y="64236"/>
                </a:lnTo>
                <a:close/>
              </a:path>
            </a:pathLst>
          </a:custGeom>
          <a:solidFill>
            <a:srgbClr val="939598"/>
          </a:solidFill>
        </p:spPr>
        <p:txBody>
          <a:bodyPr wrap="square" lIns="0" tIns="0" rIns="0" bIns="0" rtlCol="0"/>
          <a:lstStyle/>
          <a:p>
            <a:endParaRPr/>
          </a:p>
        </p:txBody>
      </p:sp>
      <p:sp>
        <p:nvSpPr>
          <p:cNvPr id="36" name="object 36"/>
          <p:cNvSpPr/>
          <p:nvPr/>
        </p:nvSpPr>
        <p:spPr>
          <a:xfrm>
            <a:off x="4139582" y="1775581"/>
            <a:ext cx="2142490" cy="64769"/>
          </a:xfrm>
          <a:custGeom>
            <a:avLst/>
            <a:gdLst/>
            <a:ahLst/>
            <a:cxnLst/>
            <a:rect l="l" t="t" r="r" b="b"/>
            <a:pathLst>
              <a:path w="2142490" h="64769">
                <a:moveTo>
                  <a:pt x="2141867" y="64236"/>
                </a:moveTo>
                <a:lnTo>
                  <a:pt x="0" y="64236"/>
                </a:lnTo>
                <a:lnTo>
                  <a:pt x="0" y="0"/>
                </a:lnTo>
                <a:lnTo>
                  <a:pt x="2141867" y="0"/>
                </a:lnTo>
                <a:lnTo>
                  <a:pt x="2141867" y="64236"/>
                </a:lnTo>
                <a:close/>
              </a:path>
            </a:pathLst>
          </a:custGeom>
          <a:ln w="3175">
            <a:solidFill>
              <a:srgbClr val="231F20"/>
            </a:solidFill>
          </a:ln>
        </p:spPr>
        <p:txBody>
          <a:bodyPr wrap="square" lIns="0" tIns="0" rIns="0" bIns="0" rtlCol="0"/>
          <a:lstStyle/>
          <a:p>
            <a:endParaRPr/>
          </a:p>
        </p:txBody>
      </p:sp>
      <p:sp>
        <p:nvSpPr>
          <p:cNvPr id="37" name="object 37"/>
          <p:cNvSpPr/>
          <p:nvPr/>
        </p:nvSpPr>
        <p:spPr>
          <a:xfrm>
            <a:off x="4855298" y="2191372"/>
            <a:ext cx="1294765" cy="64769"/>
          </a:xfrm>
          <a:custGeom>
            <a:avLst/>
            <a:gdLst/>
            <a:ahLst/>
            <a:cxnLst/>
            <a:rect l="l" t="t" r="r" b="b"/>
            <a:pathLst>
              <a:path w="1294764" h="64769">
                <a:moveTo>
                  <a:pt x="0" y="64236"/>
                </a:moveTo>
                <a:lnTo>
                  <a:pt x="1294523" y="64236"/>
                </a:lnTo>
                <a:lnTo>
                  <a:pt x="1294523" y="0"/>
                </a:lnTo>
                <a:lnTo>
                  <a:pt x="0" y="0"/>
                </a:lnTo>
                <a:lnTo>
                  <a:pt x="0" y="64236"/>
                </a:lnTo>
                <a:close/>
              </a:path>
            </a:pathLst>
          </a:custGeom>
          <a:solidFill>
            <a:srgbClr val="939598"/>
          </a:solidFill>
        </p:spPr>
        <p:txBody>
          <a:bodyPr wrap="square" lIns="0" tIns="0" rIns="0" bIns="0" rtlCol="0"/>
          <a:lstStyle/>
          <a:p>
            <a:endParaRPr/>
          </a:p>
        </p:txBody>
      </p:sp>
      <p:sp>
        <p:nvSpPr>
          <p:cNvPr id="38" name="object 38"/>
          <p:cNvSpPr/>
          <p:nvPr/>
        </p:nvSpPr>
        <p:spPr>
          <a:xfrm>
            <a:off x="4855304" y="2191382"/>
            <a:ext cx="1426210" cy="64769"/>
          </a:xfrm>
          <a:custGeom>
            <a:avLst/>
            <a:gdLst/>
            <a:ahLst/>
            <a:cxnLst/>
            <a:rect l="l" t="t" r="r" b="b"/>
            <a:pathLst>
              <a:path w="1426210" h="64769">
                <a:moveTo>
                  <a:pt x="1426146" y="64236"/>
                </a:moveTo>
                <a:lnTo>
                  <a:pt x="0" y="64236"/>
                </a:lnTo>
                <a:lnTo>
                  <a:pt x="0" y="0"/>
                </a:lnTo>
                <a:lnTo>
                  <a:pt x="1426146" y="0"/>
                </a:lnTo>
                <a:lnTo>
                  <a:pt x="1426146" y="64236"/>
                </a:lnTo>
                <a:close/>
              </a:path>
            </a:pathLst>
          </a:custGeom>
          <a:ln w="3175">
            <a:solidFill>
              <a:srgbClr val="231F20"/>
            </a:solidFill>
          </a:ln>
        </p:spPr>
        <p:txBody>
          <a:bodyPr wrap="square" lIns="0" tIns="0" rIns="0" bIns="0" rtlCol="0"/>
          <a:lstStyle/>
          <a:p>
            <a:endParaRPr/>
          </a:p>
        </p:txBody>
      </p:sp>
      <p:sp>
        <p:nvSpPr>
          <p:cNvPr id="39" name="object 39"/>
          <p:cNvSpPr/>
          <p:nvPr/>
        </p:nvSpPr>
        <p:spPr>
          <a:xfrm>
            <a:off x="4089946" y="1361662"/>
            <a:ext cx="50165" cy="82550"/>
          </a:xfrm>
          <a:custGeom>
            <a:avLst/>
            <a:gdLst/>
            <a:ahLst/>
            <a:cxnLst/>
            <a:rect l="l" t="t" r="r" b="b"/>
            <a:pathLst>
              <a:path w="50164" h="82550">
                <a:moveTo>
                  <a:pt x="0" y="82550"/>
                </a:moveTo>
                <a:lnTo>
                  <a:pt x="49631" y="82550"/>
                </a:lnTo>
                <a:lnTo>
                  <a:pt x="49631" y="0"/>
                </a:lnTo>
                <a:lnTo>
                  <a:pt x="0" y="0"/>
                </a:lnTo>
                <a:lnTo>
                  <a:pt x="0" y="82550"/>
                </a:lnTo>
                <a:close/>
              </a:path>
            </a:pathLst>
          </a:custGeom>
          <a:solidFill>
            <a:srgbClr val="5C6467"/>
          </a:solidFill>
        </p:spPr>
        <p:txBody>
          <a:bodyPr wrap="square" lIns="0" tIns="0" rIns="0" bIns="0" rtlCol="0"/>
          <a:lstStyle/>
          <a:p>
            <a:endParaRPr/>
          </a:p>
        </p:txBody>
      </p:sp>
      <p:sp>
        <p:nvSpPr>
          <p:cNvPr id="40" name="object 40"/>
          <p:cNvSpPr/>
          <p:nvPr/>
        </p:nvSpPr>
        <p:spPr>
          <a:xfrm>
            <a:off x="4089946" y="1341342"/>
            <a:ext cx="2059939" cy="0"/>
          </a:xfrm>
          <a:custGeom>
            <a:avLst/>
            <a:gdLst/>
            <a:ahLst/>
            <a:cxnLst/>
            <a:rect l="l" t="t" r="r" b="b"/>
            <a:pathLst>
              <a:path w="2059939">
                <a:moveTo>
                  <a:pt x="0" y="0"/>
                </a:moveTo>
                <a:lnTo>
                  <a:pt x="2059876" y="0"/>
                </a:lnTo>
              </a:path>
            </a:pathLst>
          </a:custGeom>
          <a:ln w="40640">
            <a:solidFill>
              <a:srgbClr val="5C6467"/>
            </a:solidFill>
          </a:ln>
        </p:spPr>
        <p:txBody>
          <a:bodyPr wrap="square" lIns="0" tIns="0" rIns="0" bIns="0" rtlCol="0"/>
          <a:lstStyle/>
          <a:p>
            <a:endParaRPr/>
          </a:p>
        </p:txBody>
      </p:sp>
      <p:sp>
        <p:nvSpPr>
          <p:cNvPr id="41" name="object 41"/>
          <p:cNvSpPr/>
          <p:nvPr/>
        </p:nvSpPr>
        <p:spPr>
          <a:xfrm>
            <a:off x="4114475" y="1196562"/>
            <a:ext cx="0" cy="124460"/>
          </a:xfrm>
          <a:custGeom>
            <a:avLst/>
            <a:gdLst/>
            <a:ahLst/>
            <a:cxnLst/>
            <a:rect l="l" t="t" r="r" b="b"/>
            <a:pathLst>
              <a:path h="124459">
                <a:moveTo>
                  <a:pt x="0" y="0"/>
                </a:moveTo>
                <a:lnTo>
                  <a:pt x="0" y="124459"/>
                </a:lnTo>
              </a:path>
            </a:pathLst>
          </a:custGeom>
          <a:ln w="49060">
            <a:solidFill>
              <a:srgbClr val="5C6467"/>
            </a:solidFill>
          </a:ln>
        </p:spPr>
        <p:txBody>
          <a:bodyPr wrap="square" lIns="0" tIns="0" rIns="0" bIns="0" rtlCol="0"/>
          <a:lstStyle/>
          <a:p>
            <a:endParaRPr/>
          </a:p>
        </p:txBody>
      </p:sp>
      <p:sp>
        <p:nvSpPr>
          <p:cNvPr id="42" name="object 42"/>
          <p:cNvSpPr/>
          <p:nvPr/>
        </p:nvSpPr>
        <p:spPr>
          <a:xfrm>
            <a:off x="4089946" y="1195965"/>
            <a:ext cx="2192020" cy="248285"/>
          </a:xfrm>
          <a:custGeom>
            <a:avLst/>
            <a:gdLst/>
            <a:ahLst/>
            <a:cxnLst/>
            <a:rect l="l" t="t" r="r" b="b"/>
            <a:pathLst>
              <a:path w="2192020" h="248284">
                <a:moveTo>
                  <a:pt x="0" y="248246"/>
                </a:moveTo>
                <a:lnTo>
                  <a:pt x="49631" y="248246"/>
                </a:lnTo>
                <a:lnTo>
                  <a:pt x="49631" y="165239"/>
                </a:lnTo>
                <a:lnTo>
                  <a:pt x="2191512" y="165239"/>
                </a:lnTo>
                <a:lnTo>
                  <a:pt x="2191512" y="124739"/>
                </a:lnTo>
                <a:lnTo>
                  <a:pt x="49060" y="124739"/>
                </a:lnTo>
                <a:lnTo>
                  <a:pt x="49060" y="0"/>
                </a:lnTo>
                <a:lnTo>
                  <a:pt x="0" y="0"/>
                </a:lnTo>
                <a:lnTo>
                  <a:pt x="0" y="248246"/>
                </a:lnTo>
                <a:close/>
              </a:path>
            </a:pathLst>
          </a:custGeom>
          <a:ln w="3695">
            <a:solidFill>
              <a:srgbClr val="231F20"/>
            </a:solidFill>
          </a:ln>
        </p:spPr>
        <p:txBody>
          <a:bodyPr wrap="square" lIns="0" tIns="0" rIns="0" bIns="0" rtlCol="0"/>
          <a:lstStyle/>
          <a:p>
            <a:endParaRPr/>
          </a:p>
        </p:txBody>
      </p:sp>
      <p:sp>
        <p:nvSpPr>
          <p:cNvPr id="43" name="object 43"/>
          <p:cNvSpPr/>
          <p:nvPr/>
        </p:nvSpPr>
        <p:spPr>
          <a:xfrm>
            <a:off x="4089946" y="1776023"/>
            <a:ext cx="50165" cy="82550"/>
          </a:xfrm>
          <a:custGeom>
            <a:avLst/>
            <a:gdLst/>
            <a:ahLst/>
            <a:cxnLst/>
            <a:rect l="l" t="t" r="r" b="b"/>
            <a:pathLst>
              <a:path w="50164" h="82550">
                <a:moveTo>
                  <a:pt x="0" y="82550"/>
                </a:moveTo>
                <a:lnTo>
                  <a:pt x="49631" y="82550"/>
                </a:lnTo>
                <a:lnTo>
                  <a:pt x="49631" y="0"/>
                </a:lnTo>
                <a:lnTo>
                  <a:pt x="0" y="0"/>
                </a:lnTo>
                <a:lnTo>
                  <a:pt x="0" y="82550"/>
                </a:lnTo>
                <a:close/>
              </a:path>
            </a:pathLst>
          </a:custGeom>
          <a:solidFill>
            <a:srgbClr val="5C6467"/>
          </a:solidFill>
        </p:spPr>
        <p:txBody>
          <a:bodyPr wrap="square" lIns="0" tIns="0" rIns="0" bIns="0" rtlCol="0"/>
          <a:lstStyle/>
          <a:p>
            <a:endParaRPr/>
          </a:p>
        </p:txBody>
      </p:sp>
      <p:sp>
        <p:nvSpPr>
          <p:cNvPr id="44" name="object 44"/>
          <p:cNvSpPr/>
          <p:nvPr/>
        </p:nvSpPr>
        <p:spPr>
          <a:xfrm>
            <a:off x="4089946" y="1755703"/>
            <a:ext cx="2059939" cy="0"/>
          </a:xfrm>
          <a:custGeom>
            <a:avLst/>
            <a:gdLst/>
            <a:ahLst/>
            <a:cxnLst/>
            <a:rect l="l" t="t" r="r" b="b"/>
            <a:pathLst>
              <a:path w="2059939">
                <a:moveTo>
                  <a:pt x="0" y="0"/>
                </a:moveTo>
                <a:lnTo>
                  <a:pt x="2059876" y="0"/>
                </a:lnTo>
              </a:path>
            </a:pathLst>
          </a:custGeom>
          <a:ln w="40640">
            <a:solidFill>
              <a:srgbClr val="5C6467"/>
            </a:solidFill>
          </a:ln>
        </p:spPr>
        <p:txBody>
          <a:bodyPr wrap="square" lIns="0" tIns="0" rIns="0" bIns="0" rtlCol="0"/>
          <a:lstStyle/>
          <a:p>
            <a:endParaRPr/>
          </a:p>
        </p:txBody>
      </p:sp>
      <p:sp>
        <p:nvSpPr>
          <p:cNvPr id="45" name="object 45"/>
          <p:cNvSpPr/>
          <p:nvPr/>
        </p:nvSpPr>
        <p:spPr>
          <a:xfrm>
            <a:off x="4114475" y="1610923"/>
            <a:ext cx="0" cy="124460"/>
          </a:xfrm>
          <a:custGeom>
            <a:avLst/>
            <a:gdLst/>
            <a:ahLst/>
            <a:cxnLst/>
            <a:rect l="l" t="t" r="r" b="b"/>
            <a:pathLst>
              <a:path h="124460">
                <a:moveTo>
                  <a:pt x="0" y="0"/>
                </a:moveTo>
                <a:lnTo>
                  <a:pt x="0" y="124459"/>
                </a:lnTo>
              </a:path>
            </a:pathLst>
          </a:custGeom>
          <a:ln w="49060">
            <a:solidFill>
              <a:srgbClr val="5C6467"/>
            </a:solidFill>
          </a:ln>
        </p:spPr>
        <p:txBody>
          <a:bodyPr wrap="square" lIns="0" tIns="0" rIns="0" bIns="0" rtlCol="0"/>
          <a:lstStyle/>
          <a:p>
            <a:endParaRPr/>
          </a:p>
        </p:txBody>
      </p:sp>
      <p:sp>
        <p:nvSpPr>
          <p:cNvPr id="46" name="object 46"/>
          <p:cNvSpPr/>
          <p:nvPr/>
        </p:nvSpPr>
        <p:spPr>
          <a:xfrm>
            <a:off x="4089946" y="1610326"/>
            <a:ext cx="2192020" cy="248285"/>
          </a:xfrm>
          <a:custGeom>
            <a:avLst/>
            <a:gdLst/>
            <a:ahLst/>
            <a:cxnLst/>
            <a:rect l="l" t="t" r="r" b="b"/>
            <a:pathLst>
              <a:path w="2192020" h="248285">
                <a:moveTo>
                  <a:pt x="0" y="248246"/>
                </a:moveTo>
                <a:lnTo>
                  <a:pt x="49631" y="248246"/>
                </a:lnTo>
                <a:lnTo>
                  <a:pt x="49631" y="165239"/>
                </a:lnTo>
                <a:lnTo>
                  <a:pt x="2191512" y="165239"/>
                </a:lnTo>
                <a:lnTo>
                  <a:pt x="2191512" y="124739"/>
                </a:lnTo>
                <a:lnTo>
                  <a:pt x="49060" y="124739"/>
                </a:lnTo>
                <a:lnTo>
                  <a:pt x="49060" y="0"/>
                </a:lnTo>
                <a:lnTo>
                  <a:pt x="0" y="0"/>
                </a:lnTo>
                <a:lnTo>
                  <a:pt x="0" y="248246"/>
                </a:lnTo>
                <a:close/>
              </a:path>
            </a:pathLst>
          </a:custGeom>
          <a:ln w="3695">
            <a:solidFill>
              <a:srgbClr val="231F20"/>
            </a:solidFill>
          </a:ln>
        </p:spPr>
        <p:txBody>
          <a:bodyPr wrap="square" lIns="0" tIns="0" rIns="0" bIns="0" rtlCol="0"/>
          <a:lstStyle/>
          <a:p>
            <a:endParaRPr/>
          </a:p>
        </p:txBody>
      </p:sp>
      <p:sp>
        <p:nvSpPr>
          <p:cNvPr id="47" name="object 47"/>
          <p:cNvSpPr/>
          <p:nvPr/>
        </p:nvSpPr>
        <p:spPr>
          <a:xfrm>
            <a:off x="4804719" y="2191369"/>
            <a:ext cx="50165" cy="83185"/>
          </a:xfrm>
          <a:custGeom>
            <a:avLst/>
            <a:gdLst/>
            <a:ahLst/>
            <a:cxnLst/>
            <a:rect l="l" t="t" r="r" b="b"/>
            <a:pathLst>
              <a:path w="50164" h="83185">
                <a:moveTo>
                  <a:pt x="49631" y="0"/>
                </a:moveTo>
                <a:lnTo>
                  <a:pt x="965" y="0"/>
                </a:lnTo>
                <a:lnTo>
                  <a:pt x="0" y="83007"/>
                </a:lnTo>
                <a:lnTo>
                  <a:pt x="49631" y="83007"/>
                </a:lnTo>
                <a:lnTo>
                  <a:pt x="49631" y="0"/>
                </a:lnTo>
                <a:close/>
              </a:path>
            </a:pathLst>
          </a:custGeom>
          <a:solidFill>
            <a:srgbClr val="5C6467"/>
          </a:solidFill>
        </p:spPr>
        <p:txBody>
          <a:bodyPr wrap="square" lIns="0" tIns="0" rIns="0" bIns="0" rtlCol="0"/>
          <a:lstStyle/>
          <a:p>
            <a:endParaRPr/>
          </a:p>
        </p:txBody>
      </p:sp>
      <p:sp>
        <p:nvSpPr>
          <p:cNvPr id="48" name="object 48"/>
          <p:cNvSpPr/>
          <p:nvPr/>
        </p:nvSpPr>
        <p:spPr>
          <a:xfrm>
            <a:off x="4256520" y="2223576"/>
            <a:ext cx="67310" cy="1270"/>
          </a:xfrm>
          <a:custGeom>
            <a:avLst/>
            <a:gdLst/>
            <a:ahLst/>
            <a:cxnLst/>
            <a:rect l="l" t="t" r="r" b="b"/>
            <a:pathLst>
              <a:path w="67310" h="1269">
                <a:moveTo>
                  <a:pt x="0" y="1269"/>
                </a:moveTo>
                <a:lnTo>
                  <a:pt x="67289" y="1269"/>
                </a:lnTo>
                <a:lnTo>
                  <a:pt x="67289" y="0"/>
                </a:lnTo>
                <a:lnTo>
                  <a:pt x="0" y="0"/>
                </a:lnTo>
                <a:lnTo>
                  <a:pt x="0" y="1269"/>
                </a:lnTo>
                <a:close/>
              </a:path>
            </a:pathLst>
          </a:custGeom>
          <a:solidFill>
            <a:srgbClr val="5C6467"/>
          </a:solidFill>
        </p:spPr>
        <p:txBody>
          <a:bodyPr wrap="square" lIns="0" tIns="0" rIns="0" bIns="0" rtlCol="0"/>
          <a:lstStyle/>
          <a:p>
            <a:endParaRPr/>
          </a:p>
        </p:txBody>
      </p:sp>
      <p:sp>
        <p:nvSpPr>
          <p:cNvPr id="49" name="object 49"/>
          <p:cNvSpPr/>
          <p:nvPr/>
        </p:nvSpPr>
        <p:spPr>
          <a:xfrm>
            <a:off x="4256459" y="2193096"/>
            <a:ext cx="75565" cy="30480"/>
          </a:xfrm>
          <a:custGeom>
            <a:avLst/>
            <a:gdLst/>
            <a:ahLst/>
            <a:cxnLst/>
            <a:rect l="l" t="t" r="r" b="b"/>
            <a:pathLst>
              <a:path w="75564" h="30480">
                <a:moveTo>
                  <a:pt x="0" y="30479"/>
                </a:moveTo>
                <a:lnTo>
                  <a:pt x="75146" y="30479"/>
                </a:lnTo>
                <a:lnTo>
                  <a:pt x="75146" y="0"/>
                </a:lnTo>
                <a:lnTo>
                  <a:pt x="0" y="0"/>
                </a:lnTo>
                <a:lnTo>
                  <a:pt x="0" y="30479"/>
                </a:lnTo>
                <a:close/>
              </a:path>
            </a:pathLst>
          </a:custGeom>
          <a:solidFill>
            <a:srgbClr val="5C6467"/>
          </a:solidFill>
        </p:spPr>
        <p:txBody>
          <a:bodyPr wrap="square" lIns="0" tIns="0" rIns="0" bIns="0" rtlCol="0"/>
          <a:lstStyle/>
          <a:p>
            <a:endParaRPr/>
          </a:p>
        </p:txBody>
      </p:sp>
      <p:sp>
        <p:nvSpPr>
          <p:cNvPr id="50" name="object 50"/>
          <p:cNvSpPr/>
          <p:nvPr/>
        </p:nvSpPr>
        <p:spPr>
          <a:xfrm>
            <a:off x="4256399" y="2191826"/>
            <a:ext cx="75565" cy="1270"/>
          </a:xfrm>
          <a:custGeom>
            <a:avLst/>
            <a:gdLst/>
            <a:ahLst/>
            <a:cxnLst/>
            <a:rect l="l" t="t" r="r" b="b"/>
            <a:pathLst>
              <a:path w="75564" h="1269">
                <a:moveTo>
                  <a:pt x="0" y="1269"/>
                </a:moveTo>
                <a:lnTo>
                  <a:pt x="75271" y="1269"/>
                </a:lnTo>
                <a:lnTo>
                  <a:pt x="75271" y="0"/>
                </a:lnTo>
                <a:lnTo>
                  <a:pt x="0" y="0"/>
                </a:lnTo>
                <a:lnTo>
                  <a:pt x="0" y="1269"/>
                </a:lnTo>
                <a:close/>
              </a:path>
            </a:pathLst>
          </a:custGeom>
          <a:solidFill>
            <a:srgbClr val="5C6467"/>
          </a:solidFill>
        </p:spPr>
        <p:txBody>
          <a:bodyPr wrap="square" lIns="0" tIns="0" rIns="0" bIns="0" rtlCol="0"/>
          <a:lstStyle/>
          <a:p>
            <a:endParaRPr/>
          </a:p>
        </p:txBody>
      </p:sp>
      <p:sp>
        <p:nvSpPr>
          <p:cNvPr id="51" name="object 51"/>
          <p:cNvSpPr/>
          <p:nvPr/>
        </p:nvSpPr>
        <p:spPr>
          <a:xfrm>
            <a:off x="4088719" y="2171506"/>
            <a:ext cx="2061210" cy="0"/>
          </a:xfrm>
          <a:custGeom>
            <a:avLst/>
            <a:gdLst/>
            <a:ahLst/>
            <a:cxnLst/>
            <a:rect l="l" t="t" r="r" b="b"/>
            <a:pathLst>
              <a:path w="2061210">
                <a:moveTo>
                  <a:pt x="0" y="0"/>
                </a:moveTo>
                <a:lnTo>
                  <a:pt x="2061103" y="0"/>
                </a:lnTo>
              </a:path>
            </a:pathLst>
          </a:custGeom>
          <a:ln w="40640">
            <a:solidFill>
              <a:srgbClr val="5C6467"/>
            </a:solidFill>
          </a:ln>
        </p:spPr>
        <p:txBody>
          <a:bodyPr wrap="square" lIns="0" tIns="0" rIns="0" bIns="0" rtlCol="0"/>
          <a:lstStyle/>
          <a:p>
            <a:endParaRPr/>
          </a:p>
        </p:txBody>
      </p:sp>
      <p:sp>
        <p:nvSpPr>
          <p:cNvPr id="52" name="object 52"/>
          <p:cNvSpPr/>
          <p:nvPr/>
        </p:nvSpPr>
        <p:spPr>
          <a:xfrm>
            <a:off x="4113249" y="2026726"/>
            <a:ext cx="0" cy="124460"/>
          </a:xfrm>
          <a:custGeom>
            <a:avLst/>
            <a:gdLst/>
            <a:ahLst/>
            <a:cxnLst/>
            <a:rect l="l" t="t" r="r" b="b"/>
            <a:pathLst>
              <a:path h="124460">
                <a:moveTo>
                  <a:pt x="0" y="0"/>
                </a:moveTo>
                <a:lnTo>
                  <a:pt x="0" y="124459"/>
                </a:lnTo>
              </a:path>
            </a:pathLst>
          </a:custGeom>
          <a:ln w="49060">
            <a:solidFill>
              <a:srgbClr val="5C6467"/>
            </a:solidFill>
          </a:ln>
        </p:spPr>
        <p:txBody>
          <a:bodyPr wrap="square" lIns="0" tIns="0" rIns="0" bIns="0" rtlCol="0"/>
          <a:lstStyle/>
          <a:p>
            <a:endParaRPr/>
          </a:p>
        </p:txBody>
      </p:sp>
      <p:sp>
        <p:nvSpPr>
          <p:cNvPr id="53" name="object 53"/>
          <p:cNvSpPr/>
          <p:nvPr/>
        </p:nvSpPr>
        <p:spPr>
          <a:xfrm>
            <a:off x="4088719" y="2026130"/>
            <a:ext cx="2193290" cy="248285"/>
          </a:xfrm>
          <a:custGeom>
            <a:avLst/>
            <a:gdLst/>
            <a:ahLst/>
            <a:cxnLst/>
            <a:rect l="l" t="t" r="r" b="b"/>
            <a:pathLst>
              <a:path w="2193290" h="248285">
                <a:moveTo>
                  <a:pt x="716000" y="248246"/>
                </a:moveTo>
                <a:lnTo>
                  <a:pt x="765632" y="248246"/>
                </a:lnTo>
                <a:lnTo>
                  <a:pt x="765632" y="165239"/>
                </a:lnTo>
                <a:lnTo>
                  <a:pt x="2192731" y="165239"/>
                </a:lnTo>
                <a:lnTo>
                  <a:pt x="2192731" y="124739"/>
                </a:lnTo>
                <a:lnTo>
                  <a:pt x="49060" y="124739"/>
                </a:lnTo>
                <a:lnTo>
                  <a:pt x="49060" y="0"/>
                </a:lnTo>
                <a:lnTo>
                  <a:pt x="0" y="0"/>
                </a:lnTo>
                <a:lnTo>
                  <a:pt x="0" y="165252"/>
                </a:lnTo>
                <a:lnTo>
                  <a:pt x="167678" y="165925"/>
                </a:lnTo>
                <a:lnTo>
                  <a:pt x="167805" y="199186"/>
                </a:lnTo>
                <a:lnTo>
                  <a:pt x="242823" y="197954"/>
                </a:lnTo>
                <a:lnTo>
                  <a:pt x="242950" y="166331"/>
                </a:lnTo>
                <a:lnTo>
                  <a:pt x="716965" y="165239"/>
                </a:lnTo>
                <a:lnTo>
                  <a:pt x="716000" y="248246"/>
                </a:lnTo>
                <a:close/>
              </a:path>
            </a:pathLst>
          </a:custGeom>
          <a:ln w="3695">
            <a:solidFill>
              <a:srgbClr val="231F20"/>
            </a:solidFill>
          </a:ln>
        </p:spPr>
        <p:txBody>
          <a:bodyPr wrap="square" lIns="0" tIns="0" rIns="0" bIns="0" rtlCol="0"/>
          <a:lstStyle/>
          <a:p>
            <a:endParaRPr/>
          </a:p>
        </p:txBody>
      </p:sp>
      <p:sp>
        <p:nvSpPr>
          <p:cNvPr id="54" name="object 54"/>
          <p:cNvSpPr/>
          <p:nvPr/>
        </p:nvSpPr>
        <p:spPr>
          <a:xfrm>
            <a:off x="3944188" y="2191492"/>
            <a:ext cx="914205" cy="730147"/>
          </a:xfrm>
          <a:prstGeom prst="rect">
            <a:avLst/>
          </a:prstGeom>
          <a:blipFill>
            <a:blip r:embed="rId3" cstate="print"/>
            <a:stretch>
              <a:fillRect/>
            </a:stretch>
          </a:blipFill>
        </p:spPr>
        <p:txBody>
          <a:bodyPr wrap="square" lIns="0" tIns="0" rIns="0" bIns="0" rtlCol="0"/>
          <a:lstStyle/>
          <a:p>
            <a:endParaRPr/>
          </a:p>
        </p:txBody>
      </p:sp>
      <p:sp>
        <p:nvSpPr>
          <p:cNvPr id="55" name="object 55"/>
          <p:cNvSpPr/>
          <p:nvPr/>
        </p:nvSpPr>
        <p:spPr>
          <a:xfrm>
            <a:off x="4804130" y="2335479"/>
            <a:ext cx="51435" cy="85725"/>
          </a:xfrm>
          <a:custGeom>
            <a:avLst/>
            <a:gdLst/>
            <a:ahLst/>
            <a:cxnLst/>
            <a:rect l="l" t="t" r="r" b="b"/>
            <a:pathLst>
              <a:path w="51435" h="85725">
                <a:moveTo>
                  <a:pt x="0" y="85483"/>
                </a:moveTo>
                <a:lnTo>
                  <a:pt x="50825" y="85483"/>
                </a:lnTo>
                <a:lnTo>
                  <a:pt x="50825" y="0"/>
                </a:lnTo>
                <a:lnTo>
                  <a:pt x="0" y="0"/>
                </a:lnTo>
                <a:lnTo>
                  <a:pt x="0" y="85483"/>
                </a:lnTo>
                <a:close/>
              </a:path>
            </a:pathLst>
          </a:custGeom>
          <a:solidFill>
            <a:srgbClr val="5C6467"/>
          </a:solidFill>
        </p:spPr>
        <p:txBody>
          <a:bodyPr wrap="square" lIns="0" tIns="0" rIns="0" bIns="0" rtlCol="0"/>
          <a:lstStyle/>
          <a:p>
            <a:endParaRPr/>
          </a:p>
        </p:txBody>
      </p:sp>
      <p:sp>
        <p:nvSpPr>
          <p:cNvPr id="56" name="object 56"/>
          <p:cNvSpPr/>
          <p:nvPr/>
        </p:nvSpPr>
        <p:spPr>
          <a:xfrm>
            <a:off x="4804126" y="2335476"/>
            <a:ext cx="51435" cy="85725"/>
          </a:xfrm>
          <a:custGeom>
            <a:avLst/>
            <a:gdLst/>
            <a:ahLst/>
            <a:cxnLst/>
            <a:rect l="l" t="t" r="r" b="b"/>
            <a:pathLst>
              <a:path w="51435" h="85725">
                <a:moveTo>
                  <a:pt x="0" y="85483"/>
                </a:moveTo>
                <a:lnTo>
                  <a:pt x="50825" y="85483"/>
                </a:lnTo>
                <a:lnTo>
                  <a:pt x="50825" y="0"/>
                </a:lnTo>
                <a:lnTo>
                  <a:pt x="0" y="0"/>
                </a:lnTo>
                <a:lnTo>
                  <a:pt x="0" y="85483"/>
                </a:lnTo>
                <a:close/>
              </a:path>
            </a:pathLst>
          </a:custGeom>
          <a:ln w="3695">
            <a:solidFill>
              <a:srgbClr val="231F20"/>
            </a:solidFill>
          </a:ln>
        </p:spPr>
        <p:txBody>
          <a:bodyPr wrap="square" lIns="0" tIns="0" rIns="0" bIns="0" rtlCol="0"/>
          <a:lstStyle/>
          <a:p>
            <a:endParaRPr/>
          </a:p>
        </p:txBody>
      </p:sp>
      <p:sp>
        <p:nvSpPr>
          <p:cNvPr id="57" name="object 57"/>
          <p:cNvSpPr txBox="1"/>
          <p:nvPr/>
        </p:nvSpPr>
        <p:spPr>
          <a:xfrm>
            <a:off x="3438624" y="2158682"/>
            <a:ext cx="519430" cy="226695"/>
          </a:xfrm>
          <a:prstGeom prst="rect">
            <a:avLst/>
          </a:prstGeom>
        </p:spPr>
        <p:txBody>
          <a:bodyPr vert="horz" wrap="square" lIns="0" tIns="11430" rIns="0" bIns="0" rtlCol="0">
            <a:spAutoFit/>
          </a:bodyPr>
          <a:lstStyle/>
          <a:p>
            <a:pPr marL="12700">
              <a:lnSpc>
                <a:spcPts val="565"/>
              </a:lnSpc>
              <a:spcBef>
                <a:spcPts val="90"/>
              </a:spcBef>
            </a:pPr>
            <a:r>
              <a:rPr sz="550" spc="-35" dirty="0">
                <a:solidFill>
                  <a:srgbClr val="231F20"/>
                </a:solidFill>
                <a:latin typeface="Arial"/>
                <a:cs typeface="Arial"/>
              </a:rPr>
              <a:t>MIN.</a:t>
            </a:r>
            <a:r>
              <a:rPr sz="550" spc="-40" dirty="0">
                <a:solidFill>
                  <a:srgbClr val="231F20"/>
                </a:solidFill>
                <a:latin typeface="Arial"/>
                <a:cs typeface="Arial"/>
              </a:rPr>
              <a:t> </a:t>
            </a:r>
            <a:r>
              <a:rPr sz="550" spc="-75" dirty="0">
                <a:solidFill>
                  <a:srgbClr val="231F20"/>
                </a:solidFill>
                <a:latin typeface="Arial"/>
                <a:cs typeface="Arial"/>
              </a:rPr>
              <a:t>CLEAR</a:t>
            </a:r>
            <a:r>
              <a:rPr sz="550" spc="-65" dirty="0">
                <a:solidFill>
                  <a:srgbClr val="231F20"/>
                </a:solidFill>
                <a:latin typeface="Arial"/>
                <a:cs typeface="Arial"/>
              </a:rPr>
              <a:t>ANCE</a:t>
            </a:r>
            <a:endParaRPr sz="550">
              <a:latin typeface="Arial"/>
              <a:cs typeface="Arial"/>
            </a:endParaRPr>
          </a:p>
          <a:p>
            <a:pPr marL="12700" marR="8890">
              <a:lnSpc>
                <a:spcPct val="70500"/>
              </a:lnSpc>
              <a:spcBef>
                <a:spcPts val="100"/>
              </a:spcBef>
            </a:pPr>
            <a:r>
              <a:rPr sz="550" dirty="0">
                <a:solidFill>
                  <a:srgbClr val="231F20"/>
                </a:solidFill>
                <a:latin typeface="Arial"/>
                <a:cs typeface="Arial"/>
              </a:rPr>
              <a:t>= </a:t>
            </a:r>
            <a:r>
              <a:rPr sz="550" spc="-25" dirty="0">
                <a:solidFill>
                  <a:srgbClr val="231F20"/>
                </a:solidFill>
                <a:latin typeface="Arial"/>
                <a:cs typeface="Arial"/>
              </a:rPr>
              <a:t>15’ </a:t>
            </a:r>
            <a:r>
              <a:rPr sz="550" spc="-45" dirty="0">
                <a:solidFill>
                  <a:srgbClr val="231F20"/>
                </a:solidFill>
                <a:latin typeface="Arial"/>
                <a:cs typeface="Arial"/>
              </a:rPr>
              <a:t>0’’ABOVE  </a:t>
            </a:r>
            <a:r>
              <a:rPr sz="550" spc="-55" dirty="0">
                <a:solidFill>
                  <a:srgbClr val="231F20"/>
                </a:solidFill>
                <a:latin typeface="Arial"/>
                <a:cs typeface="Arial"/>
              </a:rPr>
              <a:t>FINISHED</a:t>
            </a:r>
            <a:r>
              <a:rPr sz="550" spc="-114" dirty="0">
                <a:solidFill>
                  <a:srgbClr val="231F20"/>
                </a:solidFill>
                <a:latin typeface="Arial"/>
                <a:cs typeface="Arial"/>
              </a:rPr>
              <a:t> </a:t>
            </a:r>
            <a:r>
              <a:rPr sz="550" spc="-75" dirty="0">
                <a:solidFill>
                  <a:srgbClr val="231F20"/>
                </a:solidFill>
                <a:latin typeface="Arial"/>
                <a:cs typeface="Arial"/>
              </a:rPr>
              <a:t>GRADE</a:t>
            </a:r>
            <a:endParaRPr sz="550">
              <a:latin typeface="Arial"/>
              <a:cs typeface="Arial"/>
            </a:endParaRPr>
          </a:p>
        </p:txBody>
      </p:sp>
      <p:sp>
        <p:nvSpPr>
          <p:cNvPr id="58" name="object 58"/>
          <p:cNvSpPr/>
          <p:nvPr/>
        </p:nvSpPr>
        <p:spPr>
          <a:xfrm>
            <a:off x="676116" y="2453852"/>
            <a:ext cx="433294" cy="829947"/>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1214334" y="2162326"/>
            <a:ext cx="2025881" cy="1879702"/>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3644968" y="2717398"/>
            <a:ext cx="106108" cy="196176"/>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3783250" y="2727123"/>
            <a:ext cx="68275" cy="179298"/>
          </a:xfrm>
          <a:prstGeom prst="rect">
            <a:avLst/>
          </a:prstGeom>
          <a:blipFill>
            <a:blip r:embed="rId7" cstate="print"/>
            <a:stretch>
              <a:fillRect/>
            </a:stretch>
          </a:blipFill>
        </p:spPr>
        <p:txBody>
          <a:bodyPr wrap="square" lIns="0" tIns="0" rIns="0" bIns="0" rtlCol="0"/>
          <a:lstStyle/>
          <a:p>
            <a:endParaRPr/>
          </a:p>
        </p:txBody>
      </p:sp>
      <p:sp>
        <p:nvSpPr>
          <p:cNvPr id="62" name="object 62"/>
          <p:cNvSpPr/>
          <p:nvPr/>
        </p:nvSpPr>
        <p:spPr>
          <a:xfrm>
            <a:off x="5520333" y="2899989"/>
            <a:ext cx="0" cy="1142365"/>
          </a:xfrm>
          <a:custGeom>
            <a:avLst/>
            <a:gdLst/>
            <a:ahLst/>
            <a:cxnLst/>
            <a:rect l="l" t="t" r="r" b="b"/>
            <a:pathLst>
              <a:path h="1142364">
                <a:moveTo>
                  <a:pt x="0" y="0"/>
                </a:moveTo>
                <a:lnTo>
                  <a:pt x="0" y="1142039"/>
                </a:lnTo>
              </a:path>
            </a:pathLst>
          </a:custGeom>
          <a:ln w="12547">
            <a:solidFill>
              <a:srgbClr val="FFFFFF"/>
            </a:solidFill>
            <a:prstDash val="lgDashDot"/>
          </a:ln>
        </p:spPr>
        <p:txBody>
          <a:bodyPr wrap="square" lIns="0" tIns="0" rIns="0" bIns="0" rtlCol="0"/>
          <a:lstStyle/>
          <a:p>
            <a:endParaRPr/>
          </a:p>
        </p:txBody>
      </p:sp>
      <p:sp>
        <p:nvSpPr>
          <p:cNvPr id="63" name="object 63"/>
          <p:cNvSpPr/>
          <p:nvPr/>
        </p:nvSpPr>
        <p:spPr>
          <a:xfrm>
            <a:off x="5177350" y="2899989"/>
            <a:ext cx="0" cy="1142365"/>
          </a:xfrm>
          <a:custGeom>
            <a:avLst/>
            <a:gdLst/>
            <a:ahLst/>
            <a:cxnLst/>
            <a:rect l="l" t="t" r="r" b="b"/>
            <a:pathLst>
              <a:path h="1142364">
                <a:moveTo>
                  <a:pt x="0" y="0"/>
                </a:moveTo>
                <a:lnTo>
                  <a:pt x="0" y="1142039"/>
                </a:lnTo>
              </a:path>
            </a:pathLst>
          </a:custGeom>
          <a:ln w="12547">
            <a:solidFill>
              <a:srgbClr val="FFFFFF"/>
            </a:solidFill>
            <a:prstDash val="sysDash"/>
          </a:ln>
        </p:spPr>
        <p:txBody>
          <a:bodyPr wrap="square" lIns="0" tIns="0" rIns="0" bIns="0" rtlCol="0"/>
          <a:lstStyle/>
          <a:p>
            <a:endParaRPr/>
          </a:p>
        </p:txBody>
      </p:sp>
      <p:sp>
        <p:nvSpPr>
          <p:cNvPr id="64" name="object 64"/>
          <p:cNvSpPr/>
          <p:nvPr/>
        </p:nvSpPr>
        <p:spPr>
          <a:xfrm>
            <a:off x="5514059" y="1212703"/>
            <a:ext cx="3175" cy="1693545"/>
          </a:xfrm>
          <a:custGeom>
            <a:avLst/>
            <a:gdLst/>
            <a:ahLst/>
            <a:cxnLst/>
            <a:rect l="l" t="t" r="r" b="b"/>
            <a:pathLst>
              <a:path w="3175" h="1693545">
                <a:moveTo>
                  <a:pt x="0" y="0"/>
                </a:moveTo>
                <a:lnTo>
                  <a:pt x="2692" y="1693113"/>
                </a:lnTo>
              </a:path>
            </a:pathLst>
          </a:custGeom>
          <a:ln w="9855">
            <a:solidFill>
              <a:srgbClr val="030404"/>
            </a:solidFill>
            <a:prstDash val="lgDashDot"/>
          </a:ln>
        </p:spPr>
        <p:txBody>
          <a:bodyPr wrap="square" lIns="0" tIns="0" rIns="0" bIns="0" rtlCol="0"/>
          <a:lstStyle/>
          <a:p>
            <a:endParaRPr/>
          </a:p>
        </p:txBody>
      </p:sp>
      <p:sp>
        <p:nvSpPr>
          <p:cNvPr id="65" name="object 65"/>
          <p:cNvSpPr/>
          <p:nvPr/>
        </p:nvSpPr>
        <p:spPr>
          <a:xfrm>
            <a:off x="677735" y="2884375"/>
            <a:ext cx="4834890" cy="372745"/>
          </a:xfrm>
          <a:custGeom>
            <a:avLst/>
            <a:gdLst/>
            <a:ahLst/>
            <a:cxnLst/>
            <a:rect l="l" t="t" r="r" b="b"/>
            <a:pathLst>
              <a:path w="4834890" h="372745">
                <a:moveTo>
                  <a:pt x="4834378" y="0"/>
                </a:moveTo>
                <a:lnTo>
                  <a:pt x="1748354" y="6756"/>
                </a:lnTo>
                <a:lnTo>
                  <a:pt x="1600653" y="16992"/>
                </a:lnTo>
                <a:lnTo>
                  <a:pt x="567698" y="312381"/>
                </a:lnTo>
                <a:lnTo>
                  <a:pt x="349665" y="345986"/>
                </a:lnTo>
                <a:lnTo>
                  <a:pt x="0" y="372628"/>
                </a:lnTo>
              </a:path>
            </a:pathLst>
          </a:custGeom>
          <a:ln w="4927">
            <a:solidFill>
              <a:srgbClr val="231F20"/>
            </a:solidFill>
            <a:prstDash val="sysDash"/>
          </a:ln>
        </p:spPr>
        <p:txBody>
          <a:bodyPr wrap="square" lIns="0" tIns="0" rIns="0" bIns="0" rtlCol="0"/>
          <a:lstStyle/>
          <a:p>
            <a:endParaRPr/>
          </a:p>
        </p:txBody>
      </p:sp>
      <p:sp>
        <p:nvSpPr>
          <p:cNvPr id="66" name="object 66"/>
          <p:cNvSpPr/>
          <p:nvPr/>
        </p:nvSpPr>
        <p:spPr>
          <a:xfrm>
            <a:off x="1173769" y="2879468"/>
            <a:ext cx="3636010" cy="360045"/>
          </a:xfrm>
          <a:custGeom>
            <a:avLst/>
            <a:gdLst/>
            <a:ahLst/>
            <a:cxnLst/>
            <a:rect l="l" t="t" r="r" b="b"/>
            <a:pathLst>
              <a:path w="3636010" h="360044">
                <a:moveTo>
                  <a:pt x="0" y="359956"/>
                </a:moveTo>
                <a:lnTo>
                  <a:pt x="246379" y="359956"/>
                </a:lnTo>
                <a:lnTo>
                  <a:pt x="1959140" y="17246"/>
                </a:lnTo>
                <a:lnTo>
                  <a:pt x="1959140" y="0"/>
                </a:lnTo>
                <a:lnTo>
                  <a:pt x="1991169" y="0"/>
                </a:lnTo>
                <a:lnTo>
                  <a:pt x="1989937" y="38023"/>
                </a:lnTo>
                <a:lnTo>
                  <a:pt x="3635755" y="38023"/>
                </a:lnTo>
              </a:path>
            </a:pathLst>
          </a:custGeom>
          <a:ln w="18529">
            <a:solidFill>
              <a:srgbClr val="222021"/>
            </a:solidFill>
          </a:ln>
        </p:spPr>
        <p:txBody>
          <a:bodyPr wrap="square" lIns="0" tIns="0" rIns="0" bIns="0" rtlCol="0"/>
          <a:lstStyle/>
          <a:p>
            <a:endParaRPr/>
          </a:p>
        </p:txBody>
      </p:sp>
      <p:sp>
        <p:nvSpPr>
          <p:cNvPr id="67" name="object 67"/>
          <p:cNvSpPr/>
          <p:nvPr/>
        </p:nvSpPr>
        <p:spPr>
          <a:xfrm>
            <a:off x="4809518" y="2917496"/>
            <a:ext cx="1340485" cy="0"/>
          </a:xfrm>
          <a:custGeom>
            <a:avLst/>
            <a:gdLst/>
            <a:ahLst/>
            <a:cxnLst/>
            <a:rect l="l" t="t" r="r" b="b"/>
            <a:pathLst>
              <a:path w="1340485">
                <a:moveTo>
                  <a:pt x="0" y="0"/>
                </a:moveTo>
                <a:lnTo>
                  <a:pt x="1340304" y="0"/>
                </a:lnTo>
              </a:path>
            </a:pathLst>
          </a:custGeom>
          <a:ln w="18529">
            <a:solidFill>
              <a:srgbClr val="222021"/>
            </a:solidFill>
          </a:ln>
        </p:spPr>
        <p:txBody>
          <a:bodyPr wrap="square" lIns="0" tIns="0" rIns="0" bIns="0" rtlCol="0"/>
          <a:lstStyle/>
          <a:p>
            <a:endParaRPr/>
          </a:p>
        </p:txBody>
      </p:sp>
      <p:sp>
        <p:nvSpPr>
          <p:cNvPr id="68" name="object 68"/>
          <p:cNvSpPr/>
          <p:nvPr/>
        </p:nvSpPr>
        <p:spPr>
          <a:xfrm>
            <a:off x="1212380" y="4042028"/>
            <a:ext cx="4937760" cy="1057910"/>
          </a:xfrm>
          <a:custGeom>
            <a:avLst/>
            <a:gdLst/>
            <a:ahLst/>
            <a:cxnLst/>
            <a:rect l="l" t="t" r="r" b="b"/>
            <a:pathLst>
              <a:path w="4937760" h="1057910">
                <a:moveTo>
                  <a:pt x="0" y="1057884"/>
                </a:moveTo>
                <a:lnTo>
                  <a:pt x="4937442" y="1057884"/>
                </a:lnTo>
                <a:lnTo>
                  <a:pt x="4937442" y="0"/>
                </a:lnTo>
                <a:lnTo>
                  <a:pt x="0" y="0"/>
                </a:lnTo>
                <a:lnTo>
                  <a:pt x="0" y="1057884"/>
                </a:lnTo>
                <a:close/>
              </a:path>
            </a:pathLst>
          </a:custGeom>
          <a:solidFill>
            <a:srgbClr val="FFFFFF"/>
          </a:solidFill>
        </p:spPr>
        <p:txBody>
          <a:bodyPr wrap="square" lIns="0" tIns="0" rIns="0" bIns="0" rtlCol="0"/>
          <a:lstStyle/>
          <a:p>
            <a:endParaRPr/>
          </a:p>
        </p:txBody>
      </p:sp>
      <p:sp>
        <p:nvSpPr>
          <p:cNvPr id="69" name="object 69"/>
          <p:cNvSpPr/>
          <p:nvPr/>
        </p:nvSpPr>
        <p:spPr>
          <a:xfrm>
            <a:off x="677735" y="1177048"/>
            <a:ext cx="534670" cy="3923029"/>
          </a:xfrm>
          <a:custGeom>
            <a:avLst/>
            <a:gdLst/>
            <a:ahLst/>
            <a:cxnLst/>
            <a:rect l="l" t="t" r="r" b="b"/>
            <a:pathLst>
              <a:path w="534669" h="3923029">
                <a:moveTo>
                  <a:pt x="0" y="3922864"/>
                </a:moveTo>
                <a:lnTo>
                  <a:pt x="534644" y="3922864"/>
                </a:lnTo>
                <a:lnTo>
                  <a:pt x="534644" y="0"/>
                </a:lnTo>
                <a:lnTo>
                  <a:pt x="0" y="0"/>
                </a:lnTo>
                <a:lnTo>
                  <a:pt x="0" y="3922864"/>
                </a:lnTo>
                <a:close/>
              </a:path>
            </a:pathLst>
          </a:custGeom>
          <a:solidFill>
            <a:srgbClr val="FFFFFF"/>
          </a:solidFill>
        </p:spPr>
        <p:txBody>
          <a:bodyPr wrap="square" lIns="0" tIns="0" rIns="0" bIns="0" rtlCol="0"/>
          <a:lstStyle/>
          <a:p>
            <a:endParaRPr/>
          </a:p>
        </p:txBody>
      </p:sp>
      <p:sp>
        <p:nvSpPr>
          <p:cNvPr id="70" name="object 70"/>
          <p:cNvSpPr/>
          <p:nvPr/>
        </p:nvSpPr>
        <p:spPr>
          <a:xfrm>
            <a:off x="6149822" y="1177048"/>
            <a:ext cx="559435" cy="3923029"/>
          </a:xfrm>
          <a:custGeom>
            <a:avLst/>
            <a:gdLst/>
            <a:ahLst/>
            <a:cxnLst/>
            <a:rect l="l" t="t" r="r" b="b"/>
            <a:pathLst>
              <a:path w="559434" h="3923029">
                <a:moveTo>
                  <a:pt x="0" y="3922864"/>
                </a:moveTo>
                <a:lnTo>
                  <a:pt x="559282" y="3922864"/>
                </a:lnTo>
                <a:lnTo>
                  <a:pt x="559282" y="0"/>
                </a:lnTo>
                <a:lnTo>
                  <a:pt x="0" y="0"/>
                </a:lnTo>
                <a:lnTo>
                  <a:pt x="0" y="3922864"/>
                </a:lnTo>
                <a:close/>
              </a:path>
            </a:pathLst>
          </a:custGeom>
          <a:solidFill>
            <a:srgbClr val="FFFFFF"/>
          </a:solidFill>
        </p:spPr>
        <p:txBody>
          <a:bodyPr wrap="square" lIns="0" tIns="0" rIns="0" bIns="0" rtlCol="0"/>
          <a:lstStyle/>
          <a:p>
            <a:endParaRPr/>
          </a:p>
        </p:txBody>
      </p:sp>
      <p:sp>
        <p:nvSpPr>
          <p:cNvPr id="71" name="object 71"/>
          <p:cNvSpPr/>
          <p:nvPr/>
        </p:nvSpPr>
        <p:spPr>
          <a:xfrm>
            <a:off x="677735" y="1187481"/>
            <a:ext cx="6031865" cy="0"/>
          </a:xfrm>
          <a:custGeom>
            <a:avLst/>
            <a:gdLst/>
            <a:ahLst/>
            <a:cxnLst/>
            <a:rect l="l" t="t" r="r" b="b"/>
            <a:pathLst>
              <a:path w="6031865">
                <a:moveTo>
                  <a:pt x="0" y="0"/>
                </a:moveTo>
                <a:lnTo>
                  <a:pt x="6031369" y="0"/>
                </a:lnTo>
              </a:path>
            </a:pathLst>
          </a:custGeom>
          <a:ln w="20866">
            <a:solidFill>
              <a:srgbClr val="FFFFFF"/>
            </a:solidFill>
          </a:ln>
        </p:spPr>
        <p:txBody>
          <a:bodyPr wrap="square" lIns="0" tIns="0" rIns="0" bIns="0" rtlCol="0"/>
          <a:lstStyle/>
          <a:p>
            <a:endParaRPr/>
          </a:p>
        </p:txBody>
      </p:sp>
      <p:sp>
        <p:nvSpPr>
          <p:cNvPr id="72" name="object 72"/>
          <p:cNvSpPr/>
          <p:nvPr/>
        </p:nvSpPr>
        <p:spPr>
          <a:xfrm>
            <a:off x="4812662" y="4069139"/>
            <a:ext cx="0" cy="198755"/>
          </a:xfrm>
          <a:custGeom>
            <a:avLst/>
            <a:gdLst/>
            <a:ahLst/>
            <a:cxnLst/>
            <a:rect l="l" t="t" r="r" b="b"/>
            <a:pathLst>
              <a:path h="198754">
                <a:moveTo>
                  <a:pt x="0" y="0"/>
                </a:moveTo>
                <a:lnTo>
                  <a:pt x="0" y="198669"/>
                </a:lnTo>
              </a:path>
            </a:pathLst>
          </a:custGeom>
          <a:ln w="3175">
            <a:solidFill>
              <a:srgbClr val="231F20"/>
            </a:solidFill>
          </a:ln>
        </p:spPr>
        <p:txBody>
          <a:bodyPr wrap="square" lIns="0" tIns="0" rIns="0" bIns="0" rtlCol="0"/>
          <a:lstStyle/>
          <a:p>
            <a:endParaRPr/>
          </a:p>
        </p:txBody>
      </p:sp>
      <p:sp>
        <p:nvSpPr>
          <p:cNvPr id="73" name="object 73"/>
          <p:cNvSpPr/>
          <p:nvPr/>
        </p:nvSpPr>
        <p:spPr>
          <a:xfrm>
            <a:off x="4812662" y="4405782"/>
            <a:ext cx="0" cy="138430"/>
          </a:xfrm>
          <a:custGeom>
            <a:avLst/>
            <a:gdLst/>
            <a:ahLst/>
            <a:cxnLst/>
            <a:rect l="l" t="t" r="r" b="b"/>
            <a:pathLst>
              <a:path h="138429">
                <a:moveTo>
                  <a:pt x="0" y="0"/>
                </a:moveTo>
                <a:lnTo>
                  <a:pt x="0" y="137968"/>
                </a:lnTo>
              </a:path>
            </a:pathLst>
          </a:custGeom>
          <a:ln w="3175">
            <a:solidFill>
              <a:srgbClr val="231F20"/>
            </a:solidFill>
          </a:ln>
        </p:spPr>
        <p:txBody>
          <a:bodyPr wrap="square" lIns="0" tIns="0" rIns="0" bIns="0" rtlCol="0"/>
          <a:lstStyle/>
          <a:p>
            <a:endParaRPr/>
          </a:p>
        </p:txBody>
      </p:sp>
      <p:sp>
        <p:nvSpPr>
          <p:cNvPr id="74" name="object 74"/>
          <p:cNvSpPr/>
          <p:nvPr/>
        </p:nvSpPr>
        <p:spPr>
          <a:xfrm>
            <a:off x="1206710" y="4264841"/>
            <a:ext cx="4393565" cy="0"/>
          </a:xfrm>
          <a:custGeom>
            <a:avLst/>
            <a:gdLst/>
            <a:ahLst/>
            <a:cxnLst/>
            <a:rect l="l" t="t" r="r" b="b"/>
            <a:pathLst>
              <a:path w="4393565">
                <a:moveTo>
                  <a:pt x="0" y="0"/>
                </a:moveTo>
                <a:lnTo>
                  <a:pt x="4393184" y="0"/>
                </a:lnTo>
              </a:path>
            </a:pathLst>
          </a:custGeom>
          <a:ln w="3175">
            <a:solidFill>
              <a:srgbClr val="231F20"/>
            </a:solidFill>
          </a:ln>
        </p:spPr>
        <p:txBody>
          <a:bodyPr wrap="square" lIns="0" tIns="0" rIns="0" bIns="0" rtlCol="0"/>
          <a:lstStyle/>
          <a:p>
            <a:endParaRPr/>
          </a:p>
        </p:txBody>
      </p:sp>
      <p:sp>
        <p:nvSpPr>
          <p:cNvPr id="75" name="object 75"/>
          <p:cNvSpPr/>
          <p:nvPr/>
        </p:nvSpPr>
        <p:spPr>
          <a:xfrm>
            <a:off x="1216752" y="4264841"/>
            <a:ext cx="4383405" cy="0"/>
          </a:xfrm>
          <a:custGeom>
            <a:avLst/>
            <a:gdLst/>
            <a:ahLst/>
            <a:cxnLst/>
            <a:rect l="l" t="t" r="r" b="b"/>
            <a:pathLst>
              <a:path w="4383405">
                <a:moveTo>
                  <a:pt x="0" y="0"/>
                </a:moveTo>
                <a:lnTo>
                  <a:pt x="4383151" y="0"/>
                </a:lnTo>
              </a:path>
            </a:pathLst>
          </a:custGeom>
          <a:ln w="3175">
            <a:solidFill>
              <a:srgbClr val="231F20"/>
            </a:solidFill>
          </a:ln>
        </p:spPr>
        <p:txBody>
          <a:bodyPr wrap="square" lIns="0" tIns="0" rIns="0" bIns="0" rtlCol="0"/>
          <a:lstStyle/>
          <a:p>
            <a:endParaRPr/>
          </a:p>
        </p:txBody>
      </p:sp>
      <p:sp>
        <p:nvSpPr>
          <p:cNvPr id="76" name="object 76"/>
          <p:cNvSpPr/>
          <p:nvPr/>
        </p:nvSpPr>
        <p:spPr>
          <a:xfrm>
            <a:off x="1206703" y="4226969"/>
            <a:ext cx="47625" cy="76200"/>
          </a:xfrm>
          <a:custGeom>
            <a:avLst/>
            <a:gdLst/>
            <a:ahLst/>
            <a:cxnLst/>
            <a:rect l="l" t="t" r="r" b="b"/>
            <a:pathLst>
              <a:path w="47625" h="76200">
                <a:moveTo>
                  <a:pt x="40741" y="0"/>
                </a:moveTo>
                <a:lnTo>
                  <a:pt x="0" y="37884"/>
                </a:lnTo>
                <a:lnTo>
                  <a:pt x="40741" y="75755"/>
                </a:lnTo>
                <a:lnTo>
                  <a:pt x="47066" y="68986"/>
                </a:lnTo>
                <a:lnTo>
                  <a:pt x="13601" y="37884"/>
                </a:lnTo>
                <a:lnTo>
                  <a:pt x="47066" y="6781"/>
                </a:lnTo>
                <a:lnTo>
                  <a:pt x="40741" y="0"/>
                </a:lnTo>
                <a:close/>
              </a:path>
            </a:pathLst>
          </a:custGeom>
          <a:solidFill>
            <a:srgbClr val="231F20"/>
          </a:solidFill>
        </p:spPr>
        <p:txBody>
          <a:bodyPr wrap="square" lIns="0" tIns="0" rIns="0" bIns="0" rtlCol="0"/>
          <a:lstStyle/>
          <a:p>
            <a:endParaRPr/>
          </a:p>
        </p:txBody>
      </p:sp>
      <p:sp>
        <p:nvSpPr>
          <p:cNvPr id="77" name="object 77"/>
          <p:cNvSpPr/>
          <p:nvPr/>
        </p:nvSpPr>
        <p:spPr>
          <a:xfrm>
            <a:off x="3012542" y="4685803"/>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78" name="object 78"/>
          <p:cNvSpPr/>
          <p:nvPr/>
        </p:nvSpPr>
        <p:spPr>
          <a:xfrm>
            <a:off x="2960815" y="4705539"/>
            <a:ext cx="2273300" cy="0"/>
          </a:xfrm>
          <a:custGeom>
            <a:avLst/>
            <a:gdLst/>
            <a:ahLst/>
            <a:cxnLst/>
            <a:rect l="l" t="t" r="r" b="b"/>
            <a:pathLst>
              <a:path w="2273300">
                <a:moveTo>
                  <a:pt x="0" y="0"/>
                </a:moveTo>
                <a:lnTo>
                  <a:pt x="2273096" y="0"/>
                </a:lnTo>
              </a:path>
            </a:pathLst>
          </a:custGeom>
          <a:ln w="3175">
            <a:solidFill>
              <a:srgbClr val="231F20"/>
            </a:solidFill>
          </a:ln>
        </p:spPr>
        <p:txBody>
          <a:bodyPr wrap="square" lIns="0" tIns="0" rIns="0" bIns="0" rtlCol="0"/>
          <a:lstStyle/>
          <a:p>
            <a:endParaRPr/>
          </a:p>
        </p:txBody>
      </p:sp>
      <p:sp>
        <p:nvSpPr>
          <p:cNvPr id="79" name="object 79"/>
          <p:cNvSpPr/>
          <p:nvPr/>
        </p:nvSpPr>
        <p:spPr>
          <a:xfrm>
            <a:off x="2960815" y="4705539"/>
            <a:ext cx="2273300" cy="0"/>
          </a:xfrm>
          <a:custGeom>
            <a:avLst/>
            <a:gdLst/>
            <a:ahLst/>
            <a:cxnLst/>
            <a:rect l="l" t="t" r="r" b="b"/>
            <a:pathLst>
              <a:path w="2273300">
                <a:moveTo>
                  <a:pt x="0" y="0"/>
                </a:moveTo>
                <a:lnTo>
                  <a:pt x="2273096" y="0"/>
                </a:lnTo>
              </a:path>
            </a:pathLst>
          </a:custGeom>
          <a:ln w="3175">
            <a:solidFill>
              <a:srgbClr val="231F20"/>
            </a:solidFill>
          </a:ln>
        </p:spPr>
        <p:txBody>
          <a:bodyPr wrap="square" lIns="0" tIns="0" rIns="0" bIns="0" rtlCol="0"/>
          <a:lstStyle/>
          <a:p>
            <a:endParaRPr/>
          </a:p>
        </p:txBody>
      </p:sp>
      <p:sp>
        <p:nvSpPr>
          <p:cNvPr id="80" name="object 80"/>
          <p:cNvSpPr/>
          <p:nvPr/>
        </p:nvSpPr>
        <p:spPr>
          <a:xfrm>
            <a:off x="5157099" y="4689080"/>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81" name="object 81"/>
          <p:cNvSpPr/>
          <p:nvPr/>
        </p:nvSpPr>
        <p:spPr>
          <a:xfrm>
            <a:off x="3160574" y="4247569"/>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82" name="object 82"/>
          <p:cNvSpPr/>
          <p:nvPr/>
        </p:nvSpPr>
        <p:spPr>
          <a:xfrm>
            <a:off x="5176004" y="4061748"/>
            <a:ext cx="0" cy="212725"/>
          </a:xfrm>
          <a:custGeom>
            <a:avLst/>
            <a:gdLst/>
            <a:ahLst/>
            <a:cxnLst/>
            <a:rect l="l" t="t" r="r" b="b"/>
            <a:pathLst>
              <a:path h="212725">
                <a:moveTo>
                  <a:pt x="0" y="0"/>
                </a:moveTo>
                <a:lnTo>
                  <a:pt x="0" y="212652"/>
                </a:lnTo>
              </a:path>
            </a:pathLst>
          </a:custGeom>
          <a:ln w="9855">
            <a:solidFill>
              <a:srgbClr val="010202"/>
            </a:solidFill>
            <a:prstDash val="lgDash"/>
          </a:ln>
        </p:spPr>
        <p:txBody>
          <a:bodyPr wrap="square" lIns="0" tIns="0" rIns="0" bIns="0" rtlCol="0"/>
          <a:lstStyle/>
          <a:p>
            <a:endParaRPr/>
          </a:p>
        </p:txBody>
      </p:sp>
      <p:sp>
        <p:nvSpPr>
          <p:cNvPr id="83" name="object 83"/>
          <p:cNvSpPr/>
          <p:nvPr/>
        </p:nvSpPr>
        <p:spPr>
          <a:xfrm>
            <a:off x="5176004" y="4377867"/>
            <a:ext cx="0" cy="412750"/>
          </a:xfrm>
          <a:custGeom>
            <a:avLst/>
            <a:gdLst/>
            <a:ahLst/>
            <a:cxnLst/>
            <a:rect l="l" t="t" r="r" b="b"/>
            <a:pathLst>
              <a:path h="412750">
                <a:moveTo>
                  <a:pt x="0" y="0"/>
                </a:moveTo>
                <a:lnTo>
                  <a:pt x="0" y="412263"/>
                </a:lnTo>
              </a:path>
            </a:pathLst>
          </a:custGeom>
          <a:ln w="9855">
            <a:solidFill>
              <a:srgbClr val="010202"/>
            </a:solidFill>
            <a:prstDash val="lgDash"/>
          </a:ln>
        </p:spPr>
        <p:txBody>
          <a:bodyPr wrap="square" lIns="0" tIns="0" rIns="0" bIns="0" rtlCol="0"/>
          <a:lstStyle/>
          <a:p>
            <a:endParaRPr/>
          </a:p>
        </p:txBody>
      </p:sp>
      <p:sp>
        <p:nvSpPr>
          <p:cNvPr id="84" name="object 84"/>
          <p:cNvSpPr/>
          <p:nvPr/>
        </p:nvSpPr>
        <p:spPr>
          <a:xfrm>
            <a:off x="4081810" y="2944978"/>
            <a:ext cx="0" cy="1192530"/>
          </a:xfrm>
          <a:custGeom>
            <a:avLst/>
            <a:gdLst/>
            <a:ahLst/>
            <a:cxnLst/>
            <a:rect l="l" t="t" r="r" b="b"/>
            <a:pathLst>
              <a:path h="1192529">
                <a:moveTo>
                  <a:pt x="0" y="0"/>
                </a:moveTo>
                <a:lnTo>
                  <a:pt x="0" y="1192085"/>
                </a:lnTo>
              </a:path>
            </a:pathLst>
          </a:custGeom>
          <a:ln w="9855">
            <a:solidFill>
              <a:srgbClr val="FFFFFF"/>
            </a:solidFill>
          </a:ln>
        </p:spPr>
        <p:txBody>
          <a:bodyPr wrap="square" lIns="0" tIns="0" rIns="0" bIns="0" rtlCol="0"/>
          <a:lstStyle/>
          <a:p>
            <a:endParaRPr/>
          </a:p>
        </p:txBody>
      </p:sp>
      <p:sp>
        <p:nvSpPr>
          <p:cNvPr id="85" name="object 85"/>
          <p:cNvSpPr/>
          <p:nvPr/>
        </p:nvSpPr>
        <p:spPr>
          <a:xfrm>
            <a:off x="4807700" y="2934682"/>
            <a:ext cx="0" cy="1221105"/>
          </a:xfrm>
          <a:custGeom>
            <a:avLst/>
            <a:gdLst/>
            <a:ahLst/>
            <a:cxnLst/>
            <a:rect l="l" t="t" r="r" b="b"/>
            <a:pathLst>
              <a:path h="1221104">
                <a:moveTo>
                  <a:pt x="0" y="0"/>
                </a:moveTo>
                <a:lnTo>
                  <a:pt x="0" y="1220851"/>
                </a:lnTo>
              </a:path>
            </a:pathLst>
          </a:custGeom>
          <a:ln w="3175">
            <a:solidFill>
              <a:srgbClr val="FFFFFF"/>
            </a:solidFill>
          </a:ln>
        </p:spPr>
        <p:txBody>
          <a:bodyPr wrap="square" lIns="0" tIns="0" rIns="0" bIns="0" rtlCol="0"/>
          <a:lstStyle/>
          <a:p>
            <a:endParaRPr/>
          </a:p>
        </p:txBody>
      </p:sp>
      <p:sp>
        <p:nvSpPr>
          <p:cNvPr id="86" name="object 86"/>
          <p:cNvSpPr txBox="1"/>
          <p:nvPr/>
        </p:nvSpPr>
        <p:spPr>
          <a:xfrm>
            <a:off x="4829177" y="4149450"/>
            <a:ext cx="121285" cy="120014"/>
          </a:xfrm>
          <a:prstGeom prst="rect">
            <a:avLst/>
          </a:prstGeom>
        </p:spPr>
        <p:txBody>
          <a:bodyPr vert="horz" wrap="square" lIns="0" tIns="15240" rIns="0" bIns="0" rtlCol="0">
            <a:spAutoFit/>
          </a:bodyPr>
          <a:lstStyle/>
          <a:p>
            <a:pPr marL="12700">
              <a:lnSpc>
                <a:spcPct val="100000"/>
              </a:lnSpc>
              <a:spcBef>
                <a:spcPts val="120"/>
              </a:spcBef>
            </a:pPr>
            <a:r>
              <a:rPr sz="600" spc="-10" dirty="0">
                <a:solidFill>
                  <a:srgbClr val="231F20"/>
                </a:solidFill>
                <a:latin typeface="Arial"/>
                <a:cs typeface="Arial"/>
              </a:rPr>
              <a:t>35'</a:t>
            </a:r>
            <a:endParaRPr sz="600">
              <a:latin typeface="Arial"/>
              <a:cs typeface="Arial"/>
            </a:endParaRPr>
          </a:p>
        </p:txBody>
      </p:sp>
      <p:sp>
        <p:nvSpPr>
          <p:cNvPr id="87" name="object 87"/>
          <p:cNvSpPr/>
          <p:nvPr/>
        </p:nvSpPr>
        <p:spPr>
          <a:xfrm>
            <a:off x="4819370" y="4267809"/>
            <a:ext cx="0" cy="138430"/>
          </a:xfrm>
          <a:custGeom>
            <a:avLst/>
            <a:gdLst/>
            <a:ahLst/>
            <a:cxnLst/>
            <a:rect l="l" t="t" r="r" b="b"/>
            <a:pathLst>
              <a:path h="138429">
                <a:moveTo>
                  <a:pt x="0" y="0"/>
                </a:moveTo>
                <a:lnTo>
                  <a:pt x="0" y="137972"/>
                </a:lnTo>
              </a:path>
            </a:pathLst>
          </a:custGeom>
          <a:ln w="44348">
            <a:solidFill>
              <a:srgbClr val="FFFFFF"/>
            </a:solidFill>
          </a:ln>
        </p:spPr>
        <p:txBody>
          <a:bodyPr wrap="square" lIns="0" tIns="0" rIns="0" bIns="0" rtlCol="0"/>
          <a:lstStyle/>
          <a:p>
            <a:endParaRPr/>
          </a:p>
        </p:txBody>
      </p:sp>
      <p:sp>
        <p:nvSpPr>
          <p:cNvPr id="88" name="object 88"/>
          <p:cNvSpPr/>
          <p:nvPr/>
        </p:nvSpPr>
        <p:spPr>
          <a:xfrm>
            <a:off x="5172519" y="4274400"/>
            <a:ext cx="0" cy="103505"/>
          </a:xfrm>
          <a:custGeom>
            <a:avLst/>
            <a:gdLst/>
            <a:ahLst/>
            <a:cxnLst/>
            <a:rect l="l" t="t" r="r" b="b"/>
            <a:pathLst>
              <a:path h="103504">
                <a:moveTo>
                  <a:pt x="0" y="0"/>
                </a:moveTo>
                <a:lnTo>
                  <a:pt x="0" y="103466"/>
                </a:lnTo>
              </a:path>
            </a:pathLst>
          </a:custGeom>
          <a:ln w="54203">
            <a:solidFill>
              <a:srgbClr val="FFFFFF"/>
            </a:solidFill>
          </a:ln>
        </p:spPr>
        <p:txBody>
          <a:bodyPr wrap="square" lIns="0" tIns="0" rIns="0" bIns="0" rtlCol="0"/>
          <a:lstStyle/>
          <a:p>
            <a:endParaRPr/>
          </a:p>
        </p:txBody>
      </p:sp>
      <p:sp>
        <p:nvSpPr>
          <p:cNvPr id="89" name="object 89"/>
          <p:cNvSpPr txBox="1"/>
          <p:nvPr/>
        </p:nvSpPr>
        <p:spPr>
          <a:xfrm>
            <a:off x="4483774" y="4258751"/>
            <a:ext cx="823594" cy="120014"/>
          </a:xfrm>
          <a:prstGeom prst="rect">
            <a:avLst/>
          </a:prstGeom>
        </p:spPr>
        <p:txBody>
          <a:bodyPr vert="horz" wrap="square" lIns="0" tIns="15240" rIns="0" bIns="0" rtlCol="0">
            <a:spAutoFit/>
          </a:bodyPr>
          <a:lstStyle/>
          <a:p>
            <a:pPr marL="12700">
              <a:lnSpc>
                <a:spcPct val="100000"/>
              </a:lnSpc>
              <a:spcBef>
                <a:spcPts val="120"/>
              </a:spcBef>
            </a:pPr>
            <a:r>
              <a:rPr sz="600" dirty="0">
                <a:solidFill>
                  <a:srgbClr val="231F20"/>
                </a:solidFill>
                <a:latin typeface="Arial"/>
                <a:cs typeface="Arial"/>
              </a:rPr>
              <a:t>Building</a:t>
            </a:r>
            <a:r>
              <a:rPr sz="600" spc="-125" dirty="0">
                <a:solidFill>
                  <a:srgbClr val="231F20"/>
                </a:solidFill>
                <a:latin typeface="Arial"/>
                <a:cs typeface="Arial"/>
              </a:rPr>
              <a:t> </a:t>
            </a:r>
            <a:r>
              <a:rPr sz="600" spc="-15" dirty="0">
                <a:solidFill>
                  <a:srgbClr val="231F20"/>
                </a:solidFill>
                <a:latin typeface="Arial"/>
                <a:cs typeface="Arial"/>
              </a:rPr>
              <a:t>Over </a:t>
            </a:r>
            <a:r>
              <a:rPr sz="600" spc="-30" dirty="0">
                <a:solidFill>
                  <a:srgbClr val="231F20"/>
                </a:solidFill>
                <a:latin typeface="Arial"/>
                <a:cs typeface="Arial"/>
              </a:rPr>
              <a:t>Cafe </a:t>
            </a:r>
            <a:r>
              <a:rPr sz="600" spc="-10" dirty="0">
                <a:solidFill>
                  <a:srgbClr val="231F20"/>
                </a:solidFill>
                <a:latin typeface="Arial"/>
                <a:cs typeface="Arial"/>
              </a:rPr>
              <a:t>Zone</a:t>
            </a:r>
            <a:endParaRPr sz="600">
              <a:latin typeface="Arial"/>
              <a:cs typeface="Arial"/>
            </a:endParaRPr>
          </a:p>
        </p:txBody>
      </p:sp>
      <p:sp>
        <p:nvSpPr>
          <p:cNvPr id="90" name="object 90"/>
          <p:cNvSpPr/>
          <p:nvPr/>
        </p:nvSpPr>
        <p:spPr>
          <a:xfrm>
            <a:off x="4061200" y="4139074"/>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91" name="object 91"/>
          <p:cNvSpPr/>
          <p:nvPr/>
        </p:nvSpPr>
        <p:spPr>
          <a:xfrm>
            <a:off x="4077461" y="4069139"/>
            <a:ext cx="0" cy="136525"/>
          </a:xfrm>
          <a:custGeom>
            <a:avLst/>
            <a:gdLst/>
            <a:ahLst/>
            <a:cxnLst/>
            <a:rect l="l" t="t" r="r" b="b"/>
            <a:pathLst>
              <a:path h="136525">
                <a:moveTo>
                  <a:pt x="0" y="0"/>
                </a:moveTo>
                <a:lnTo>
                  <a:pt x="0" y="136258"/>
                </a:lnTo>
              </a:path>
            </a:pathLst>
          </a:custGeom>
          <a:ln w="3175">
            <a:solidFill>
              <a:srgbClr val="231F20"/>
            </a:solidFill>
          </a:ln>
        </p:spPr>
        <p:txBody>
          <a:bodyPr wrap="square" lIns="0" tIns="0" rIns="0" bIns="0" rtlCol="0"/>
          <a:lstStyle/>
          <a:p>
            <a:endParaRPr/>
          </a:p>
        </p:txBody>
      </p:sp>
      <p:sp>
        <p:nvSpPr>
          <p:cNvPr id="92" name="object 92"/>
          <p:cNvSpPr/>
          <p:nvPr/>
        </p:nvSpPr>
        <p:spPr>
          <a:xfrm>
            <a:off x="2668066" y="4070135"/>
            <a:ext cx="0" cy="927100"/>
          </a:xfrm>
          <a:custGeom>
            <a:avLst/>
            <a:gdLst/>
            <a:ahLst/>
            <a:cxnLst/>
            <a:rect l="l" t="t" r="r" b="b"/>
            <a:pathLst>
              <a:path h="927100">
                <a:moveTo>
                  <a:pt x="0" y="0"/>
                </a:moveTo>
                <a:lnTo>
                  <a:pt x="0" y="926960"/>
                </a:lnTo>
              </a:path>
            </a:pathLst>
          </a:custGeom>
          <a:ln w="9855">
            <a:solidFill>
              <a:srgbClr val="010202"/>
            </a:solidFill>
            <a:prstDash val="lgDashDot"/>
          </a:ln>
        </p:spPr>
        <p:txBody>
          <a:bodyPr wrap="square" lIns="0" tIns="0" rIns="0" bIns="0" rtlCol="0"/>
          <a:lstStyle/>
          <a:p>
            <a:endParaRPr/>
          </a:p>
        </p:txBody>
      </p:sp>
      <p:sp>
        <p:nvSpPr>
          <p:cNvPr id="93" name="object 93"/>
          <p:cNvSpPr/>
          <p:nvPr/>
        </p:nvSpPr>
        <p:spPr>
          <a:xfrm>
            <a:off x="2652356" y="4889936"/>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94" name="object 94"/>
          <p:cNvSpPr/>
          <p:nvPr/>
        </p:nvSpPr>
        <p:spPr>
          <a:xfrm>
            <a:off x="2599146" y="4907208"/>
            <a:ext cx="3001010" cy="0"/>
          </a:xfrm>
          <a:custGeom>
            <a:avLst/>
            <a:gdLst/>
            <a:ahLst/>
            <a:cxnLst/>
            <a:rect l="l" t="t" r="r" b="b"/>
            <a:pathLst>
              <a:path w="3001010">
                <a:moveTo>
                  <a:pt x="0" y="0"/>
                </a:moveTo>
                <a:lnTo>
                  <a:pt x="3000743" y="0"/>
                </a:lnTo>
              </a:path>
            </a:pathLst>
          </a:custGeom>
          <a:ln w="3175">
            <a:solidFill>
              <a:srgbClr val="231F20"/>
            </a:solidFill>
          </a:ln>
        </p:spPr>
        <p:txBody>
          <a:bodyPr wrap="square" lIns="0" tIns="0" rIns="0" bIns="0" rtlCol="0"/>
          <a:lstStyle/>
          <a:p>
            <a:endParaRPr/>
          </a:p>
        </p:txBody>
      </p:sp>
      <p:sp>
        <p:nvSpPr>
          <p:cNvPr id="95" name="object 95"/>
          <p:cNvSpPr/>
          <p:nvPr/>
        </p:nvSpPr>
        <p:spPr>
          <a:xfrm>
            <a:off x="2599146" y="4907208"/>
            <a:ext cx="3001010" cy="0"/>
          </a:xfrm>
          <a:custGeom>
            <a:avLst/>
            <a:gdLst/>
            <a:ahLst/>
            <a:cxnLst/>
            <a:rect l="l" t="t" r="r" b="b"/>
            <a:pathLst>
              <a:path w="3001010">
                <a:moveTo>
                  <a:pt x="0" y="0"/>
                </a:moveTo>
                <a:lnTo>
                  <a:pt x="3000743" y="0"/>
                </a:lnTo>
              </a:path>
            </a:pathLst>
          </a:custGeom>
          <a:ln w="3175">
            <a:solidFill>
              <a:srgbClr val="231F20"/>
            </a:solidFill>
          </a:ln>
        </p:spPr>
        <p:txBody>
          <a:bodyPr wrap="square" lIns="0" tIns="0" rIns="0" bIns="0" rtlCol="0"/>
          <a:lstStyle/>
          <a:p>
            <a:endParaRPr/>
          </a:p>
        </p:txBody>
      </p:sp>
      <p:sp>
        <p:nvSpPr>
          <p:cNvPr id="96" name="object 96"/>
          <p:cNvSpPr/>
          <p:nvPr/>
        </p:nvSpPr>
        <p:spPr>
          <a:xfrm>
            <a:off x="5526302" y="4062743"/>
            <a:ext cx="0" cy="912494"/>
          </a:xfrm>
          <a:custGeom>
            <a:avLst/>
            <a:gdLst/>
            <a:ahLst/>
            <a:cxnLst/>
            <a:rect l="l" t="t" r="r" b="b"/>
            <a:pathLst>
              <a:path h="912495">
                <a:moveTo>
                  <a:pt x="0" y="0"/>
                </a:moveTo>
                <a:lnTo>
                  <a:pt x="0" y="912177"/>
                </a:lnTo>
              </a:path>
            </a:pathLst>
          </a:custGeom>
          <a:ln w="9855">
            <a:solidFill>
              <a:srgbClr val="010202"/>
            </a:solidFill>
            <a:prstDash val="lgDashDot"/>
          </a:ln>
        </p:spPr>
        <p:txBody>
          <a:bodyPr wrap="square" lIns="0" tIns="0" rIns="0" bIns="0" rtlCol="0"/>
          <a:lstStyle/>
          <a:p>
            <a:endParaRPr/>
          </a:p>
        </p:txBody>
      </p:sp>
      <p:sp>
        <p:nvSpPr>
          <p:cNvPr id="97" name="object 97"/>
          <p:cNvSpPr/>
          <p:nvPr/>
        </p:nvSpPr>
        <p:spPr>
          <a:xfrm>
            <a:off x="5509860" y="4887441"/>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98" name="object 98"/>
          <p:cNvSpPr txBox="1"/>
          <p:nvPr/>
        </p:nvSpPr>
        <p:spPr>
          <a:xfrm>
            <a:off x="3568133" y="4599239"/>
            <a:ext cx="1061085" cy="409575"/>
          </a:xfrm>
          <a:prstGeom prst="rect">
            <a:avLst/>
          </a:prstGeom>
        </p:spPr>
        <p:txBody>
          <a:bodyPr vert="horz" wrap="square" lIns="0" tIns="15240" rIns="0" bIns="0" rtlCol="0">
            <a:spAutoFit/>
          </a:bodyPr>
          <a:lstStyle/>
          <a:p>
            <a:pPr algn="ctr">
              <a:lnSpc>
                <a:spcPts val="665"/>
              </a:lnSpc>
              <a:spcBef>
                <a:spcPts val="120"/>
              </a:spcBef>
            </a:pPr>
            <a:r>
              <a:rPr sz="600" spc="-5" dirty="0">
                <a:solidFill>
                  <a:srgbClr val="231F20"/>
                </a:solidFill>
                <a:latin typeface="Arial"/>
                <a:cs typeface="Arial"/>
              </a:rPr>
              <a:t>~60'</a:t>
            </a:r>
            <a:endParaRPr sz="600">
              <a:latin typeface="Arial"/>
              <a:cs typeface="Arial"/>
            </a:endParaRPr>
          </a:p>
          <a:p>
            <a:pPr algn="ctr">
              <a:lnSpc>
                <a:spcPts val="665"/>
              </a:lnSpc>
            </a:pPr>
            <a:r>
              <a:rPr sz="600" spc="-10" dirty="0">
                <a:solidFill>
                  <a:srgbClr val="231F20"/>
                </a:solidFill>
                <a:latin typeface="Arial"/>
                <a:cs typeface="Arial"/>
              </a:rPr>
              <a:t>Existing </a:t>
            </a:r>
            <a:r>
              <a:rPr sz="600" spc="-40" dirty="0">
                <a:solidFill>
                  <a:srgbClr val="231F20"/>
                </a:solidFill>
                <a:latin typeface="Arial"/>
                <a:cs typeface="Arial"/>
              </a:rPr>
              <a:t>Red </a:t>
            </a:r>
            <a:r>
              <a:rPr sz="600" spc="-25" dirty="0">
                <a:solidFill>
                  <a:srgbClr val="231F20"/>
                </a:solidFill>
                <a:latin typeface="Arial"/>
                <a:cs typeface="Arial"/>
              </a:rPr>
              <a:t>River</a:t>
            </a:r>
            <a:r>
              <a:rPr sz="600" spc="-120" dirty="0">
                <a:solidFill>
                  <a:srgbClr val="231F20"/>
                </a:solidFill>
                <a:latin typeface="Arial"/>
                <a:cs typeface="Arial"/>
              </a:rPr>
              <a:t> </a:t>
            </a:r>
            <a:r>
              <a:rPr sz="600" spc="-5" dirty="0">
                <a:solidFill>
                  <a:srgbClr val="231F20"/>
                </a:solidFill>
                <a:latin typeface="Arial"/>
                <a:cs typeface="Arial"/>
              </a:rPr>
              <a:t>Curb-to-Curb</a:t>
            </a:r>
            <a:endParaRPr sz="600">
              <a:latin typeface="Arial"/>
              <a:cs typeface="Arial"/>
            </a:endParaRPr>
          </a:p>
          <a:p>
            <a:pPr marR="20955" algn="ctr">
              <a:lnSpc>
                <a:spcPct val="100000"/>
              </a:lnSpc>
              <a:spcBef>
                <a:spcPts val="195"/>
              </a:spcBef>
            </a:pPr>
            <a:r>
              <a:rPr sz="600" spc="-5" dirty="0">
                <a:solidFill>
                  <a:srgbClr val="231F20"/>
                </a:solidFill>
                <a:latin typeface="Arial"/>
                <a:cs typeface="Arial"/>
              </a:rPr>
              <a:t>~80'</a:t>
            </a:r>
            <a:endParaRPr sz="600">
              <a:latin typeface="Arial"/>
              <a:cs typeface="Arial"/>
            </a:endParaRPr>
          </a:p>
          <a:p>
            <a:pPr marR="635" algn="ctr">
              <a:lnSpc>
                <a:spcPct val="100000"/>
              </a:lnSpc>
              <a:spcBef>
                <a:spcPts val="30"/>
              </a:spcBef>
            </a:pPr>
            <a:r>
              <a:rPr sz="600" spc="-10" dirty="0">
                <a:solidFill>
                  <a:srgbClr val="231F20"/>
                </a:solidFill>
                <a:latin typeface="Arial"/>
                <a:cs typeface="Arial"/>
              </a:rPr>
              <a:t>Existing </a:t>
            </a:r>
            <a:r>
              <a:rPr sz="600" spc="-40" dirty="0">
                <a:solidFill>
                  <a:srgbClr val="231F20"/>
                </a:solidFill>
                <a:latin typeface="Arial"/>
                <a:cs typeface="Arial"/>
              </a:rPr>
              <a:t>Red </a:t>
            </a:r>
            <a:r>
              <a:rPr sz="600" spc="-25" dirty="0">
                <a:solidFill>
                  <a:srgbClr val="231F20"/>
                </a:solidFill>
                <a:latin typeface="Arial"/>
                <a:cs typeface="Arial"/>
              </a:rPr>
              <a:t>River</a:t>
            </a:r>
            <a:r>
              <a:rPr sz="600" spc="-90" dirty="0">
                <a:solidFill>
                  <a:srgbClr val="231F20"/>
                </a:solidFill>
                <a:latin typeface="Arial"/>
                <a:cs typeface="Arial"/>
              </a:rPr>
              <a:t> </a:t>
            </a:r>
            <a:r>
              <a:rPr sz="600" spc="-60" dirty="0">
                <a:solidFill>
                  <a:srgbClr val="231F20"/>
                </a:solidFill>
                <a:latin typeface="Arial"/>
                <a:cs typeface="Arial"/>
              </a:rPr>
              <a:t>ROW</a:t>
            </a:r>
            <a:endParaRPr sz="600">
              <a:latin typeface="Arial"/>
              <a:cs typeface="Arial"/>
            </a:endParaRPr>
          </a:p>
        </p:txBody>
      </p:sp>
      <p:sp>
        <p:nvSpPr>
          <p:cNvPr id="99" name="object 99"/>
          <p:cNvSpPr/>
          <p:nvPr/>
        </p:nvSpPr>
        <p:spPr>
          <a:xfrm>
            <a:off x="2620841" y="4506483"/>
            <a:ext cx="2278380" cy="0"/>
          </a:xfrm>
          <a:custGeom>
            <a:avLst/>
            <a:gdLst/>
            <a:ahLst/>
            <a:cxnLst/>
            <a:rect l="l" t="t" r="r" b="b"/>
            <a:pathLst>
              <a:path w="2278379">
                <a:moveTo>
                  <a:pt x="0" y="0"/>
                </a:moveTo>
                <a:lnTo>
                  <a:pt x="2277897" y="0"/>
                </a:lnTo>
              </a:path>
            </a:pathLst>
          </a:custGeom>
          <a:ln w="3175">
            <a:solidFill>
              <a:srgbClr val="231F20"/>
            </a:solidFill>
          </a:ln>
        </p:spPr>
        <p:txBody>
          <a:bodyPr wrap="square" lIns="0" tIns="0" rIns="0" bIns="0" rtlCol="0"/>
          <a:lstStyle/>
          <a:p>
            <a:endParaRPr/>
          </a:p>
        </p:txBody>
      </p:sp>
      <p:sp>
        <p:nvSpPr>
          <p:cNvPr id="100" name="object 100"/>
          <p:cNvSpPr/>
          <p:nvPr/>
        </p:nvSpPr>
        <p:spPr>
          <a:xfrm>
            <a:off x="2620843" y="4506486"/>
            <a:ext cx="2278380" cy="0"/>
          </a:xfrm>
          <a:custGeom>
            <a:avLst/>
            <a:gdLst/>
            <a:ahLst/>
            <a:cxnLst/>
            <a:rect l="l" t="t" r="r" b="b"/>
            <a:pathLst>
              <a:path w="2278379">
                <a:moveTo>
                  <a:pt x="0" y="0"/>
                </a:moveTo>
                <a:lnTo>
                  <a:pt x="2277897" y="0"/>
                </a:lnTo>
              </a:path>
            </a:pathLst>
          </a:custGeom>
          <a:ln w="3175">
            <a:solidFill>
              <a:srgbClr val="231F20"/>
            </a:solidFill>
          </a:ln>
        </p:spPr>
        <p:txBody>
          <a:bodyPr wrap="square" lIns="0" tIns="0" rIns="0" bIns="0" rtlCol="0"/>
          <a:lstStyle/>
          <a:p>
            <a:endParaRPr/>
          </a:p>
        </p:txBody>
      </p:sp>
      <p:sp>
        <p:nvSpPr>
          <p:cNvPr id="101" name="object 101"/>
          <p:cNvSpPr/>
          <p:nvPr/>
        </p:nvSpPr>
        <p:spPr>
          <a:xfrm>
            <a:off x="4794361" y="4490005"/>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102" name="object 102"/>
          <p:cNvSpPr txBox="1"/>
          <p:nvPr/>
        </p:nvSpPr>
        <p:spPr>
          <a:xfrm>
            <a:off x="3657001" y="4150845"/>
            <a:ext cx="121285" cy="120014"/>
          </a:xfrm>
          <a:prstGeom prst="rect">
            <a:avLst/>
          </a:prstGeom>
        </p:spPr>
        <p:txBody>
          <a:bodyPr vert="horz" wrap="square" lIns="0" tIns="15240" rIns="0" bIns="0" rtlCol="0">
            <a:spAutoFit/>
          </a:bodyPr>
          <a:lstStyle/>
          <a:p>
            <a:pPr marL="12700">
              <a:lnSpc>
                <a:spcPct val="100000"/>
              </a:lnSpc>
              <a:spcBef>
                <a:spcPts val="120"/>
              </a:spcBef>
            </a:pPr>
            <a:r>
              <a:rPr sz="600" spc="-10" dirty="0">
                <a:solidFill>
                  <a:srgbClr val="231F20"/>
                </a:solidFill>
                <a:latin typeface="Arial"/>
                <a:cs typeface="Arial"/>
              </a:rPr>
              <a:t>30'</a:t>
            </a:r>
            <a:endParaRPr sz="600">
              <a:latin typeface="Arial"/>
              <a:cs typeface="Arial"/>
            </a:endParaRPr>
          </a:p>
        </p:txBody>
      </p:sp>
      <p:sp>
        <p:nvSpPr>
          <p:cNvPr id="103" name="object 103"/>
          <p:cNvSpPr/>
          <p:nvPr/>
        </p:nvSpPr>
        <p:spPr>
          <a:xfrm>
            <a:off x="5504987" y="4247569"/>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104" name="object 104"/>
          <p:cNvSpPr txBox="1"/>
          <p:nvPr/>
        </p:nvSpPr>
        <p:spPr>
          <a:xfrm>
            <a:off x="1765112" y="4156207"/>
            <a:ext cx="486409" cy="120014"/>
          </a:xfrm>
          <a:prstGeom prst="rect">
            <a:avLst/>
          </a:prstGeom>
        </p:spPr>
        <p:txBody>
          <a:bodyPr vert="horz" wrap="square" lIns="0" tIns="15240" rIns="0" bIns="0" rtlCol="0">
            <a:spAutoFit/>
          </a:bodyPr>
          <a:lstStyle/>
          <a:p>
            <a:pPr marL="12700">
              <a:lnSpc>
                <a:spcPct val="100000"/>
              </a:lnSpc>
              <a:spcBef>
                <a:spcPts val="120"/>
              </a:spcBef>
            </a:pPr>
            <a:r>
              <a:rPr sz="600" spc="-5" dirty="0">
                <a:solidFill>
                  <a:srgbClr val="231F20"/>
                </a:solidFill>
                <a:latin typeface="Arial"/>
                <a:cs typeface="Arial"/>
              </a:rPr>
              <a:t>Waterloo</a:t>
            </a:r>
            <a:r>
              <a:rPr sz="600" spc="-85" dirty="0">
                <a:solidFill>
                  <a:srgbClr val="231F20"/>
                </a:solidFill>
                <a:latin typeface="Arial"/>
                <a:cs typeface="Arial"/>
              </a:rPr>
              <a:t> </a:t>
            </a:r>
            <a:r>
              <a:rPr sz="600" spc="-30" dirty="0">
                <a:solidFill>
                  <a:srgbClr val="231F20"/>
                </a:solidFill>
                <a:latin typeface="Arial"/>
                <a:cs typeface="Arial"/>
              </a:rPr>
              <a:t>Park</a:t>
            </a:r>
            <a:endParaRPr sz="600">
              <a:latin typeface="Arial"/>
              <a:cs typeface="Arial"/>
            </a:endParaRPr>
          </a:p>
        </p:txBody>
      </p:sp>
      <p:sp>
        <p:nvSpPr>
          <p:cNvPr id="105" name="object 105"/>
          <p:cNvSpPr/>
          <p:nvPr/>
        </p:nvSpPr>
        <p:spPr>
          <a:xfrm>
            <a:off x="2650928" y="4492026"/>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106" name="object 106"/>
          <p:cNvSpPr txBox="1"/>
          <p:nvPr/>
        </p:nvSpPr>
        <p:spPr>
          <a:xfrm>
            <a:off x="3350537" y="4202495"/>
            <a:ext cx="741680" cy="403225"/>
          </a:xfrm>
          <a:prstGeom prst="rect">
            <a:avLst/>
          </a:prstGeom>
        </p:spPr>
        <p:txBody>
          <a:bodyPr vert="horz" wrap="square" lIns="0" tIns="12065" rIns="0" bIns="0" rtlCol="0">
            <a:spAutoFit/>
          </a:bodyPr>
          <a:lstStyle/>
          <a:p>
            <a:pPr marL="353695" marR="20955" indent="-341630">
              <a:lnSpc>
                <a:spcPct val="158200"/>
              </a:lnSpc>
              <a:spcBef>
                <a:spcPts val="95"/>
              </a:spcBef>
            </a:pPr>
            <a:r>
              <a:rPr sz="600" spc="-5" dirty="0">
                <a:solidFill>
                  <a:srgbClr val="231F20"/>
                </a:solidFill>
                <a:latin typeface="Arial"/>
                <a:cs typeface="Arial"/>
              </a:rPr>
              <a:t>Waterloo</a:t>
            </a:r>
            <a:r>
              <a:rPr sz="600" spc="-85" dirty="0">
                <a:solidFill>
                  <a:srgbClr val="231F20"/>
                </a:solidFill>
                <a:latin typeface="Arial"/>
                <a:cs typeface="Arial"/>
              </a:rPr>
              <a:t> </a:t>
            </a:r>
            <a:r>
              <a:rPr sz="600" spc="-15" dirty="0">
                <a:solidFill>
                  <a:srgbClr val="231F20"/>
                </a:solidFill>
                <a:latin typeface="Arial"/>
                <a:cs typeface="Arial"/>
              </a:rPr>
              <a:t>Promenade  </a:t>
            </a:r>
            <a:r>
              <a:rPr sz="600" spc="-10" dirty="0">
                <a:solidFill>
                  <a:srgbClr val="231F20"/>
                </a:solidFill>
                <a:latin typeface="Arial"/>
                <a:cs typeface="Arial"/>
              </a:rPr>
              <a:t>60'</a:t>
            </a:r>
            <a:endParaRPr sz="600">
              <a:latin typeface="Arial"/>
              <a:cs typeface="Arial"/>
            </a:endParaRPr>
          </a:p>
          <a:p>
            <a:pPr marL="42545">
              <a:lnSpc>
                <a:spcPts val="695"/>
              </a:lnSpc>
            </a:pPr>
            <a:r>
              <a:rPr sz="600" spc="-10" dirty="0">
                <a:solidFill>
                  <a:srgbClr val="231F20"/>
                </a:solidFill>
                <a:latin typeface="Arial"/>
                <a:cs typeface="Arial"/>
              </a:rPr>
              <a:t>Open </a:t>
            </a:r>
            <a:r>
              <a:rPr sz="600" spc="-35" dirty="0">
                <a:solidFill>
                  <a:srgbClr val="231F20"/>
                </a:solidFill>
                <a:latin typeface="Arial"/>
                <a:cs typeface="Arial"/>
              </a:rPr>
              <a:t>Space </a:t>
            </a:r>
            <a:r>
              <a:rPr sz="600" spc="-15" dirty="0">
                <a:solidFill>
                  <a:srgbClr val="231F20"/>
                </a:solidFill>
                <a:latin typeface="Arial"/>
                <a:cs typeface="Arial"/>
              </a:rPr>
              <a:t>Block</a:t>
            </a:r>
            <a:r>
              <a:rPr sz="600" spc="-120" dirty="0">
                <a:solidFill>
                  <a:srgbClr val="231F20"/>
                </a:solidFill>
                <a:latin typeface="Arial"/>
                <a:cs typeface="Arial"/>
              </a:rPr>
              <a:t> </a:t>
            </a:r>
            <a:r>
              <a:rPr sz="600" spc="-25" dirty="0">
                <a:solidFill>
                  <a:srgbClr val="231F20"/>
                </a:solidFill>
                <a:latin typeface="Arial"/>
                <a:cs typeface="Arial"/>
              </a:rPr>
              <a:t>#3</a:t>
            </a:r>
            <a:endParaRPr sz="600">
              <a:latin typeface="Arial"/>
              <a:cs typeface="Arial"/>
            </a:endParaRPr>
          </a:p>
        </p:txBody>
      </p:sp>
      <p:sp>
        <p:nvSpPr>
          <p:cNvPr id="107" name="object 107"/>
          <p:cNvSpPr/>
          <p:nvPr/>
        </p:nvSpPr>
        <p:spPr>
          <a:xfrm>
            <a:off x="4255810" y="2942291"/>
            <a:ext cx="0" cy="1100455"/>
          </a:xfrm>
          <a:custGeom>
            <a:avLst/>
            <a:gdLst/>
            <a:ahLst/>
            <a:cxnLst/>
            <a:rect l="l" t="t" r="r" b="b"/>
            <a:pathLst>
              <a:path h="1100454">
                <a:moveTo>
                  <a:pt x="0" y="0"/>
                </a:moveTo>
                <a:lnTo>
                  <a:pt x="0" y="1099908"/>
                </a:lnTo>
              </a:path>
            </a:pathLst>
          </a:custGeom>
          <a:ln w="3175">
            <a:solidFill>
              <a:srgbClr val="FFFFFF"/>
            </a:solidFill>
          </a:ln>
        </p:spPr>
        <p:txBody>
          <a:bodyPr wrap="square" lIns="0" tIns="0" rIns="0" bIns="0" rtlCol="0"/>
          <a:lstStyle/>
          <a:p>
            <a:endParaRPr/>
          </a:p>
        </p:txBody>
      </p:sp>
      <p:sp>
        <p:nvSpPr>
          <p:cNvPr id="108" name="object 108"/>
          <p:cNvSpPr txBox="1"/>
          <p:nvPr/>
        </p:nvSpPr>
        <p:spPr>
          <a:xfrm>
            <a:off x="4102751" y="4027742"/>
            <a:ext cx="1732280" cy="120014"/>
          </a:xfrm>
          <a:prstGeom prst="rect">
            <a:avLst/>
          </a:prstGeom>
        </p:spPr>
        <p:txBody>
          <a:bodyPr vert="horz" wrap="square" lIns="0" tIns="15240" rIns="0" bIns="0" rtlCol="0">
            <a:spAutoFit/>
          </a:bodyPr>
          <a:lstStyle/>
          <a:p>
            <a:pPr marL="41275">
              <a:lnSpc>
                <a:spcPct val="100000"/>
              </a:lnSpc>
              <a:spcBef>
                <a:spcPts val="120"/>
              </a:spcBef>
            </a:pPr>
            <a:r>
              <a:rPr sz="600" spc="-15" dirty="0">
                <a:solidFill>
                  <a:srgbClr val="231F20"/>
                </a:solidFill>
                <a:latin typeface="Arial"/>
                <a:cs typeface="Arial"/>
              </a:rPr>
              <a:t>5’ </a:t>
            </a:r>
            <a:r>
              <a:rPr sz="600" dirty="0">
                <a:solidFill>
                  <a:srgbClr val="231F20"/>
                </a:solidFill>
                <a:latin typeface="Arial"/>
                <a:cs typeface="Arial"/>
              </a:rPr>
              <a:t>Maximum Building </a:t>
            </a:r>
            <a:r>
              <a:rPr sz="600" spc="-5" dirty="0">
                <a:solidFill>
                  <a:srgbClr val="231F20"/>
                </a:solidFill>
                <a:latin typeface="Arial"/>
                <a:cs typeface="Arial"/>
              </a:rPr>
              <a:t>Projection over</a:t>
            </a:r>
            <a:r>
              <a:rPr sz="600" spc="-90" dirty="0">
                <a:solidFill>
                  <a:srgbClr val="231F20"/>
                </a:solidFill>
                <a:latin typeface="Arial"/>
                <a:cs typeface="Arial"/>
              </a:rPr>
              <a:t> </a:t>
            </a:r>
            <a:r>
              <a:rPr sz="600" spc="-15" dirty="0">
                <a:solidFill>
                  <a:srgbClr val="231F20"/>
                </a:solidFill>
                <a:latin typeface="Arial"/>
                <a:cs typeface="Arial"/>
              </a:rPr>
              <a:t>Promenade</a:t>
            </a:r>
            <a:endParaRPr sz="600">
              <a:latin typeface="Arial"/>
              <a:cs typeface="Arial"/>
            </a:endParaRPr>
          </a:p>
        </p:txBody>
      </p:sp>
      <p:sp>
        <p:nvSpPr>
          <p:cNvPr id="109" name="object 109"/>
          <p:cNvSpPr/>
          <p:nvPr/>
        </p:nvSpPr>
        <p:spPr>
          <a:xfrm>
            <a:off x="4255843" y="4062568"/>
            <a:ext cx="0" cy="225425"/>
          </a:xfrm>
          <a:custGeom>
            <a:avLst/>
            <a:gdLst/>
            <a:ahLst/>
            <a:cxnLst/>
            <a:rect l="l" t="t" r="r" b="b"/>
            <a:pathLst>
              <a:path h="225425">
                <a:moveTo>
                  <a:pt x="0" y="0"/>
                </a:moveTo>
                <a:lnTo>
                  <a:pt x="0" y="224955"/>
                </a:lnTo>
              </a:path>
            </a:pathLst>
          </a:custGeom>
          <a:ln w="3175">
            <a:solidFill>
              <a:srgbClr val="231F20"/>
            </a:solidFill>
          </a:ln>
        </p:spPr>
        <p:txBody>
          <a:bodyPr wrap="square" lIns="0" tIns="0" rIns="0" bIns="0" rtlCol="0"/>
          <a:lstStyle/>
          <a:p>
            <a:endParaRPr/>
          </a:p>
        </p:txBody>
      </p:sp>
      <p:sp>
        <p:nvSpPr>
          <p:cNvPr id="110" name="object 110"/>
          <p:cNvSpPr/>
          <p:nvPr/>
        </p:nvSpPr>
        <p:spPr>
          <a:xfrm>
            <a:off x="4237544" y="4243623"/>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111" name="object 111"/>
          <p:cNvSpPr/>
          <p:nvPr/>
        </p:nvSpPr>
        <p:spPr>
          <a:xfrm>
            <a:off x="3173491" y="2926911"/>
            <a:ext cx="0" cy="1192530"/>
          </a:xfrm>
          <a:custGeom>
            <a:avLst/>
            <a:gdLst/>
            <a:ahLst/>
            <a:cxnLst/>
            <a:rect l="l" t="t" r="r" b="b"/>
            <a:pathLst>
              <a:path h="1192529">
                <a:moveTo>
                  <a:pt x="0" y="0"/>
                </a:moveTo>
                <a:lnTo>
                  <a:pt x="0" y="1192085"/>
                </a:lnTo>
              </a:path>
            </a:pathLst>
          </a:custGeom>
          <a:ln w="9855">
            <a:solidFill>
              <a:srgbClr val="FFFFFF"/>
            </a:solidFill>
          </a:ln>
        </p:spPr>
        <p:txBody>
          <a:bodyPr wrap="square" lIns="0" tIns="0" rIns="0" bIns="0" rtlCol="0"/>
          <a:lstStyle/>
          <a:p>
            <a:endParaRPr/>
          </a:p>
        </p:txBody>
      </p:sp>
      <p:sp>
        <p:nvSpPr>
          <p:cNvPr id="112" name="object 112"/>
          <p:cNvSpPr/>
          <p:nvPr/>
        </p:nvSpPr>
        <p:spPr>
          <a:xfrm>
            <a:off x="4030134" y="4154481"/>
            <a:ext cx="261620" cy="0"/>
          </a:xfrm>
          <a:custGeom>
            <a:avLst/>
            <a:gdLst/>
            <a:ahLst/>
            <a:cxnLst/>
            <a:rect l="l" t="t" r="r" b="b"/>
            <a:pathLst>
              <a:path w="261620">
                <a:moveTo>
                  <a:pt x="0" y="0"/>
                </a:moveTo>
                <a:lnTo>
                  <a:pt x="261162" y="0"/>
                </a:lnTo>
              </a:path>
            </a:pathLst>
          </a:custGeom>
          <a:ln w="3175">
            <a:solidFill>
              <a:srgbClr val="231F20"/>
            </a:solidFill>
          </a:ln>
        </p:spPr>
        <p:txBody>
          <a:bodyPr wrap="square" lIns="0" tIns="0" rIns="0" bIns="0" rtlCol="0"/>
          <a:lstStyle/>
          <a:p>
            <a:endParaRPr/>
          </a:p>
        </p:txBody>
      </p:sp>
      <p:sp>
        <p:nvSpPr>
          <p:cNvPr id="113" name="object 113"/>
          <p:cNvSpPr/>
          <p:nvPr/>
        </p:nvSpPr>
        <p:spPr>
          <a:xfrm>
            <a:off x="4030134" y="4154481"/>
            <a:ext cx="261620" cy="0"/>
          </a:xfrm>
          <a:custGeom>
            <a:avLst/>
            <a:gdLst/>
            <a:ahLst/>
            <a:cxnLst/>
            <a:rect l="l" t="t" r="r" b="b"/>
            <a:pathLst>
              <a:path w="261620">
                <a:moveTo>
                  <a:pt x="0" y="0"/>
                </a:moveTo>
                <a:lnTo>
                  <a:pt x="261162" y="0"/>
                </a:lnTo>
              </a:path>
            </a:pathLst>
          </a:custGeom>
          <a:ln w="3175">
            <a:solidFill>
              <a:srgbClr val="231F20"/>
            </a:solidFill>
          </a:ln>
        </p:spPr>
        <p:txBody>
          <a:bodyPr wrap="square" lIns="0" tIns="0" rIns="0" bIns="0" rtlCol="0"/>
          <a:lstStyle/>
          <a:p>
            <a:endParaRPr/>
          </a:p>
        </p:txBody>
      </p:sp>
      <p:sp>
        <p:nvSpPr>
          <p:cNvPr id="114" name="object 114"/>
          <p:cNvSpPr/>
          <p:nvPr/>
        </p:nvSpPr>
        <p:spPr>
          <a:xfrm>
            <a:off x="4237898" y="4138851"/>
            <a:ext cx="34925" cy="34925"/>
          </a:xfrm>
          <a:custGeom>
            <a:avLst/>
            <a:gdLst/>
            <a:ahLst/>
            <a:cxnLst/>
            <a:rect l="l" t="t" r="r" b="b"/>
            <a:pathLst>
              <a:path w="34925" h="34925">
                <a:moveTo>
                  <a:pt x="26809" y="0"/>
                </a:moveTo>
                <a:lnTo>
                  <a:pt x="7721" y="0"/>
                </a:lnTo>
                <a:lnTo>
                  <a:pt x="0" y="7734"/>
                </a:lnTo>
                <a:lnTo>
                  <a:pt x="0" y="26809"/>
                </a:lnTo>
                <a:lnTo>
                  <a:pt x="7721" y="34544"/>
                </a:lnTo>
                <a:lnTo>
                  <a:pt x="26809" y="34544"/>
                </a:lnTo>
                <a:lnTo>
                  <a:pt x="34531" y="26809"/>
                </a:lnTo>
                <a:lnTo>
                  <a:pt x="34531" y="7734"/>
                </a:lnTo>
                <a:lnTo>
                  <a:pt x="26809" y="0"/>
                </a:lnTo>
                <a:close/>
              </a:path>
            </a:pathLst>
          </a:custGeom>
          <a:solidFill>
            <a:srgbClr val="231F20"/>
          </a:solidFill>
        </p:spPr>
        <p:txBody>
          <a:bodyPr wrap="square" lIns="0" tIns="0" rIns="0" bIns="0" rtlCol="0"/>
          <a:lstStyle/>
          <a:p>
            <a:endParaRPr/>
          </a:p>
        </p:txBody>
      </p:sp>
      <p:sp>
        <p:nvSpPr>
          <p:cNvPr id="115" name="object 115"/>
          <p:cNvSpPr/>
          <p:nvPr/>
        </p:nvSpPr>
        <p:spPr>
          <a:xfrm>
            <a:off x="3027570" y="4065033"/>
            <a:ext cx="0" cy="728980"/>
          </a:xfrm>
          <a:custGeom>
            <a:avLst/>
            <a:gdLst/>
            <a:ahLst/>
            <a:cxnLst/>
            <a:rect l="l" t="t" r="r" b="b"/>
            <a:pathLst>
              <a:path h="728979">
                <a:moveTo>
                  <a:pt x="0" y="0"/>
                </a:moveTo>
                <a:lnTo>
                  <a:pt x="0" y="728383"/>
                </a:lnTo>
              </a:path>
            </a:pathLst>
          </a:custGeom>
          <a:ln w="9855">
            <a:solidFill>
              <a:srgbClr val="010202"/>
            </a:solidFill>
            <a:prstDash val="lgDash"/>
          </a:ln>
        </p:spPr>
        <p:txBody>
          <a:bodyPr wrap="square" lIns="0" tIns="0" rIns="0" bIns="0" rtlCol="0"/>
          <a:lstStyle/>
          <a:p>
            <a:endParaRPr/>
          </a:p>
        </p:txBody>
      </p:sp>
      <p:sp>
        <p:nvSpPr>
          <p:cNvPr id="116" name="object 116"/>
          <p:cNvSpPr/>
          <p:nvPr/>
        </p:nvSpPr>
        <p:spPr>
          <a:xfrm>
            <a:off x="3175055" y="4062498"/>
            <a:ext cx="0" cy="254635"/>
          </a:xfrm>
          <a:custGeom>
            <a:avLst/>
            <a:gdLst/>
            <a:ahLst/>
            <a:cxnLst/>
            <a:rect l="l" t="t" r="r" b="b"/>
            <a:pathLst>
              <a:path h="254635">
                <a:moveTo>
                  <a:pt x="0" y="0"/>
                </a:moveTo>
                <a:lnTo>
                  <a:pt x="0" y="254584"/>
                </a:lnTo>
              </a:path>
            </a:pathLst>
          </a:custGeom>
          <a:ln w="3175">
            <a:solidFill>
              <a:srgbClr val="231F20"/>
            </a:solidFill>
          </a:ln>
        </p:spPr>
        <p:txBody>
          <a:bodyPr wrap="square" lIns="0" tIns="0" rIns="0" bIns="0" rtlCol="0"/>
          <a:lstStyle/>
          <a:p>
            <a:endParaRPr/>
          </a:p>
        </p:txBody>
      </p:sp>
      <p:sp>
        <p:nvSpPr>
          <p:cNvPr id="117" name="object 117"/>
          <p:cNvSpPr txBox="1"/>
          <p:nvPr/>
        </p:nvSpPr>
        <p:spPr>
          <a:xfrm>
            <a:off x="2927621" y="3041970"/>
            <a:ext cx="107314" cy="937894"/>
          </a:xfrm>
          <a:prstGeom prst="rect">
            <a:avLst/>
          </a:prstGeom>
        </p:spPr>
        <p:txBody>
          <a:bodyPr vert="vert270" wrap="square" lIns="0" tIns="13970" rIns="0" bIns="0" rtlCol="0">
            <a:spAutoFit/>
          </a:bodyPr>
          <a:lstStyle/>
          <a:p>
            <a:pPr marL="12700">
              <a:lnSpc>
                <a:spcPct val="100000"/>
              </a:lnSpc>
              <a:spcBef>
                <a:spcPts val="110"/>
              </a:spcBef>
            </a:pPr>
            <a:r>
              <a:rPr sz="500" b="1" spc="-25" dirty="0">
                <a:solidFill>
                  <a:srgbClr val="FFFFFF"/>
                </a:solidFill>
                <a:latin typeface="Arial"/>
                <a:cs typeface="Arial"/>
              </a:rPr>
              <a:t>Red </a:t>
            </a:r>
            <a:r>
              <a:rPr sz="500" b="1" spc="-20" dirty="0">
                <a:solidFill>
                  <a:srgbClr val="FFFFFF"/>
                </a:solidFill>
                <a:latin typeface="Arial"/>
                <a:cs typeface="Arial"/>
              </a:rPr>
              <a:t>River Edge </a:t>
            </a:r>
            <a:r>
              <a:rPr sz="500" b="1" spc="-5" dirty="0">
                <a:solidFill>
                  <a:srgbClr val="FFFFFF"/>
                </a:solidFill>
                <a:latin typeface="Arial"/>
                <a:cs typeface="Arial"/>
              </a:rPr>
              <a:t>of </a:t>
            </a:r>
            <a:r>
              <a:rPr sz="500" b="1" spc="-20" dirty="0">
                <a:solidFill>
                  <a:srgbClr val="FFFFFF"/>
                </a:solidFill>
                <a:latin typeface="Arial"/>
                <a:cs typeface="Arial"/>
              </a:rPr>
              <a:t>Existing</a:t>
            </a:r>
            <a:r>
              <a:rPr sz="500" b="1" spc="-50" dirty="0">
                <a:solidFill>
                  <a:srgbClr val="FFFFFF"/>
                </a:solidFill>
                <a:latin typeface="Arial"/>
                <a:cs typeface="Arial"/>
              </a:rPr>
              <a:t> </a:t>
            </a:r>
            <a:r>
              <a:rPr sz="500" b="1" spc="-20" dirty="0">
                <a:solidFill>
                  <a:srgbClr val="FFFFFF"/>
                </a:solidFill>
                <a:latin typeface="Arial"/>
                <a:cs typeface="Arial"/>
              </a:rPr>
              <a:t>Curb</a:t>
            </a:r>
            <a:endParaRPr sz="500">
              <a:latin typeface="Arial"/>
              <a:cs typeface="Arial"/>
            </a:endParaRPr>
          </a:p>
        </p:txBody>
      </p:sp>
      <p:sp>
        <p:nvSpPr>
          <p:cNvPr id="118" name="object 118"/>
          <p:cNvSpPr txBox="1"/>
          <p:nvPr/>
        </p:nvSpPr>
        <p:spPr>
          <a:xfrm>
            <a:off x="5075502" y="3032124"/>
            <a:ext cx="107314" cy="937894"/>
          </a:xfrm>
          <a:prstGeom prst="rect">
            <a:avLst/>
          </a:prstGeom>
        </p:spPr>
        <p:txBody>
          <a:bodyPr vert="vert270" wrap="square" lIns="0" tIns="13970" rIns="0" bIns="0" rtlCol="0">
            <a:spAutoFit/>
          </a:bodyPr>
          <a:lstStyle/>
          <a:p>
            <a:pPr marL="12700">
              <a:lnSpc>
                <a:spcPct val="100000"/>
              </a:lnSpc>
              <a:spcBef>
                <a:spcPts val="110"/>
              </a:spcBef>
            </a:pPr>
            <a:r>
              <a:rPr sz="500" b="1" spc="-25" dirty="0">
                <a:solidFill>
                  <a:srgbClr val="FFFFFF"/>
                </a:solidFill>
                <a:latin typeface="Arial"/>
                <a:cs typeface="Arial"/>
              </a:rPr>
              <a:t>Red </a:t>
            </a:r>
            <a:r>
              <a:rPr sz="500" b="1" spc="-20" dirty="0">
                <a:solidFill>
                  <a:srgbClr val="FFFFFF"/>
                </a:solidFill>
                <a:latin typeface="Arial"/>
                <a:cs typeface="Arial"/>
              </a:rPr>
              <a:t>River Edge </a:t>
            </a:r>
            <a:r>
              <a:rPr sz="500" b="1" spc="-5" dirty="0">
                <a:solidFill>
                  <a:srgbClr val="FFFFFF"/>
                </a:solidFill>
                <a:latin typeface="Arial"/>
                <a:cs typeface="Arial"/>
              </a:rPr>
              <a:t>of </a:t>
            </a:r>
            <a:r>
              <a:rPr sz="500" b="1" spc="-20" dirty="0">
                <a:solidFill>
                  <a:srgbClr val="FFFFFF"/>
                </a:solidFill>
                <a:latin typeface="Arial"/>
                <a:cs typeface="Arial"/>
              </a:rPr>
              <a:t>Existing</a:t>
            </a:r>
            <a:r>
              <a:rPr sz="500" b="1" spc="-50" dirty="0">
                <a:solidFill>
                  <a:srgbClr val="FFFFFF"/>
                </a:solidFill>
                <a:latin typeface="Arial"/>
                <a:cs typeface="Arial"/>
              </a:rPr>
              <a:t> </a:t>
            </a:r>
            <a:r>
              <a:rPr sz="500" b="1" spc="-20" dirty="0">
                <a:solidFill>
                  <a:srgbClr val="FFFFFF"/>
                </a:solidFill>
                <a:latin typeface="Arial"/>
                <a:cs typeface="Arial"/>
              </a:rPr>
              <a:t>Curb</a:t>
            </a:r>
            <a:endParaRPr sz="500">
              <a:latin typeface="Arial"/>
              <a:cs typeface="Arial"/>
            </a:endParaRPr>
          </a:p>
        </p:txBody>
      </p:sp>
      <p:sp>
        <p:nvSpPr>
          <p:cNvPr id="119" name="object 119"/>
          <p:cNvSpPr txBox="1"/>
          <p:nvPr/>
        </p:nvSpPr>
        <p:spPr>
          <a:xfrm>
            <a:off x="3975152" y="3259565"/>
            <a:ext cx="203200" cy="497840"/>
          </a:xfrm>
          <a:prstGeom prst="rect">
            <a:avLst/>
          </a:prstGeom>
        </p:spPr>
        <p:txBody>
          <a:bodyPr vert="vert270" wrap="square" lIns="0" tIns="0" rIns="0" bIns="0" rtlCol="0">
            <a:spAutoFit/>
          </a:bodyPr>
          <a:lstStyle/>
          <a:p>
            <a:pPr marL="24765" marR="5080" indent="-12700">
              <a:lnSpc>
                <a:spcPts val="760"/>
              </a:lnSpc>
            </a:pPr>
            <a:r>
              <a:rPr sz="500" b="1" spc="-15" dirty="0">
                <a:solidFill>
                  <a:srgbClr val="FFFFFF"/>
                </a:solidFill>
                <a:latin typeface="Arial"/>
                <a:cs typeface="Arial"/>
              </a:rPr>
              <a:t>Western</a:t>
            </a:r>
            <a:r>
              <a:rPr sz="500" b="1" spc="-70" dirty="0">
                <a:solidFill>
                  <a:srgbClr val="FFFFFF"/>
                </a:solidFill>
                <a:latin typeface="Arial"/>
                <a:cs typeface="Arial"/>
              </a:rPr>
              <a:t> </a:t>
            </a:r>
            <a:r>
              <a:rPr sz="500" b="1" spc="-10" dirty="0">
                <a:solidFill>
                  <a:srgbClr val="FFFFFF"/>
                </a:solidFill>
                <a:latin typeface="Arial"/>
                <a:cs typeface="Arial"/>
              </a:rPr>
              <a:t>Limit</a:t>
            </a:r>
            <a:r>
              <a:rPr sz="500" b="1" spc="-70" dirty="0">
                <a:solidFill>
                  <a:srgbClr val="FFFFFF"/>
                </a:solidFill>
                <a:latin typeface="Arial"/>
                <a:cs typeface="Arial"/>
              </a:rPr>
              <a:t> </a:t>
            </a:r>
            <a:r>
              <a:rPr sz="500" b="1" spc="-5" dirty="0">
                <a:solidFill>
                  <a:srgbClr val="FFFFFF"/>
                </a:solidFill>
                <a:latin typeface="Arial"/>
                <a:cs typeface="Arial"/>
              </a:rPr>
              <a:t>of  </a:t>
            </a:r>
            <a:r>
              <a:rPr sz="500" b="1" spc="-10" dirty="0">
                <a:solidFill>
                  <a:srgbClr val="FFFFFF"/>
                </a:solidFill>
                <a:latin typeface="Arial"/>
                <a:cs typeface="Arial"/>
              </a:rPr>
              <a:t>Future</a:t>
            </a:r>
            <a:r>
              <a:rPr sz="500" b="1" spc="-65" dirty="0">
                <a:solidFill>
                  <a:srgbClr val="FFFFFF"/>
                </a:solidFill>
                <a:latin typeface="Arial"/>
                <a:cs typeface="Arial"/>
              </a:rPr>
              <a:t> </a:t>
            </a:r>
            <a:r>
              <a:rPr sz="500" b="1" spc="-15" dirty="0">
                <a:solidFill>
                  <a:srgbClr val="FFFFFF"/>
                </a:solidFill>
                <a:latin typeface="Arial"/>
                <a:cs typeface="Arial"/>
              </a:rPr>
              <a:t>Building</a:t>
            </a:r>
            <a:endParaRPr sz="500">
              <a:latin typeface="Arial"/>
              <a:cs typeface="Arial"/>
            </a:endParaRPr>
          </a:p>
        </p:txBody>
      </p:sp>
      <p:sp>
        <p:nvSpPr>
          <p:cNvPr id="120" name="object 120"/>
          <p:cNvSpPr txBox="1"/>
          <p:nvPr/>
        </p:nvSpPr>
        <p:spPr>
          <a:xfrm rot="20640000">
            <a:off x="1641104" y="2949830"/>
            <a:ext cx="422489" cy="66675"/>
          </a:xfrm>
          <a:prstGeom prst="rect">
            <a:avLst/>
          </a:prstGeom>
        </p:spPr>
        <p:txBody>
          <a:bodyPr vert="horz" wrap="square" lIns="0" tIns="0" rIns="0" bIns="0" rtlCol="0">
            <a:spAutoFit/>
          </a:bodyPr>
          <a:lstStyle/>
          <a:p>
            <a:pPr>
              <a:lnSpc>
                <a:spcPts val="525"/>
              </a:lnSpc>
            </a:pPr>
            <a:r>
              <a:rPr sz="500" b="1" spc="-20" dirty="0">
                <a:solidFill>
                  <a:srgbClr val="231F20"/>
                </a:solidFill>
                <a:latin typeface="Arial"/>
                <a:cs typeface="Arial"/>
              </a:rPr>
              <a:t>Existing</a:t>
            </a:r>
            <a:r>
              <a:rPr sz="500" b="1" spc="-95" dirty="0">
                <a:solidFill>
                  <a:srgbClr val="231F20"/>
                </a:solidFill>
                <a:latin typeface="Arial"/>
                <a:cs typeface="Arial"/>
              </a:rPr>
              <a:t> </a:t>
            </a:r>
            <a:r>
              <a:rPr sz="500" b="1" spc="-20" dirty="0">
                <a:solidFill>
                  <a:srgbClr val="231F20"/>
                </a:solidFill>
                <a:latin typeface="Arial"/>
                <a:cs typeface="Arial"/>
              </a:rPr>
              <a:t>Grade</a:t>
            </a:r>
            <a:endParaRPr sz="500">
              <a:latin typeface="Arial"/>
              <a:cs typeface="Arial"/>
            </a:endParaRPr>
          </a:p>
        </p:txBody>
      </p:sp>
      <p:sp>
        <p:nvSpPr>
          <p:cNvPr id="121" name="object 121"/>
          <p:cNvSpPr txBox="1"/>
          <p:nvPr/>
        </p:nvSpPr>
        <p:spPr>
          <a:xfrm>
            <a:off x="3837035" y="2718680"/>
            <a:ext cx="239395" cy="105410"/>
          </a:xfrm>
          <a:prstGeom prst="rect">
            <a:avLst/>
          </a:prstGeom>
        </p:spPr>
        <p:txBody>
          <a:bodyPr vert="horz" wrap="square" lIns="0" tIns="15240" rIns="0" bIns="0" rtlCol="0">
            <a:spAutoFit/>
          </a:bodyPr>
          <a:lstStyle/>
          <a:p>
            <a:pPr marL="12700">
              <a:lnSpc>
                <a:spcPct val="100000"/>
              </a:lnSpc>
              <a:spcBef>
                <a:spcPts val="120"/>
              </a:spcBef>
            </a:pPr>
            <a:r>
              <a:rPr sz="500" b="1" dirty="0">
                <a:solidFill>
                  <a:srgbClr val="231F20"/>
                </a:solidFill>
                <a:latin typeface="Arial"/>
                <a:cs typeface="Arial"/>
              </a:rPr>
              <a:t>~489.5’</a:t>
            </a:r>
            <a:endParaRPr sz="500">
              <a:latin typeface="Arial"/>
              <a:cs typeface="Arial"/>
            </a:endParaRPr>
          </a:p>
        </p:txBody>
      </p:sp>
      <p:sp>
        <p:nvSpPr>
          <p:cNvPr id="122" name="object 122"/>
          <p:cNvSpPr txBox="1"/>
          <p:nvPr/>
        </p:nvSpPr>
        <p:spPr>
          <a:xfrm>
            <a:off x="2555687" y="3164854"/>
            <a:ext cx="203200" cy="781685"/>
          </a:xfrm>
          <a:prstGeom prst="rect">
            <a:avLst/>
          </a:prstGeom>
        </p:spPr>
        <p:txBody>
          <a:bodyPr vert="vert270" wrap="square" lIns="0" tIns="0" rIns="0" bIns="0" rtlCol="0">
            <a:spAutoFit/>
          </a:bodyPr>
          <a:lstStyle/>
          <a:p>
            <a:pPr marL="198120" marR="5080" indent="-186055">
              <a:lnSpc>
                <a:spcPts val="760"/>
              </a:lnSpc>
            </a:pPr>
            <a:r>
              <a:rPr sz="500" b="1" spc="-15" dirty="0">
                <a:solidFill>
                  <a:srgbClr val="FFFFFF"/>
                </a:solidFill>
                <a:latin typeface="Arial"/>
                <a:cs typeface="Arial"/>
              </a:rPr>
              <a:t>Western</a:t>
            </a:r>
            <a:r>
              <a:rPr sz="500" b="1" spc="-55" dirty="0">
                <a:solidFill>
                  <a:srgbClr val="FFFFFF"/>
                </a:solidFill>
                <a:latin typeface="Arial"/>
                <a:cs typeface="Arial"/>
              </a:rPr>
              <a:t> </a:t>
            </a:r>
            <a:r>
              <a:rPr sz="500" b="1" spc="-20" dirty="0">
                <a:solidFill>
                  <a:srgbClr val="FFFFFF"/>
                </a:solidFill>
                <a:latin typeface="Arial"/>
                <a:cs typeface="Arial"/>
              </a:rPr>
              <a:t>Edge</a:t>
            </a:r>
            <a:r>
              <a:rPr sz="500" b="1" spc="-55" dirty="0">
                <a:solidFill>
                  <a:srgbClr val="FFFFFF"/>
                </a:solidFill>
                <a:latin typeface="Arial"/>
                <a:cs typeface="Arial"/>
              </a:rPr>
              <a:t> </a:t>
            </a:r>
            <a:r>
              <a:rPr sz="500" b="1" spc="-5" dirty="0">
                <a:solidFill>
                  <a:srgbClr val="FFFFFF"/>
                </a:solidFill>
                <a:latin typeface="Arial"/>
                <a:cs typeface="Arial"/>
              </a:rPr>
              <a:t>of</a:t>
            </a:r>
            <a:r>
              <a:rPr sz="500" b="1" spc="-55" dirty="0">
                <a:solidFill>
                  <a:srgbClr val="FFFFFF"/>
                </a:solidFill>
                <a:latin typeface="Arial"/>
                <a:cs typeface="Arial"/>
              </a:rPr>
              <a:t> </a:t>
            </a:r>
            <a:r>
              <a:rPr sz="500" b="1" spc="-25" dirty="0">
                <a:solidFill>
                  <a:srgbClr val="FFFFFF"/>
                </a:solidFill>
                <a:latin typeface="Arial"/>
                <a:cs typeface="Arial"/>
              </a:rPr>
              <a:t>Red</a:t>
            </a:r>
            <a:r>
              <a:rPr sz="500" b="1" spc="-55" dirty="0">
                <a:solidFill>
                  <a:srgbClr val="FFFFFF"/>
                </a:solidFill>
                <a:latin typeface="Arial"/>
                <a:cs typeface="Arial"/>
              </a:rPr>
              <a:t> </a:t>
            </a:r>
            <a:r>
              <a:rPr sz="500" b="1" spc="-20" dirty="0">
                <a:solidFill>
                  <a:srgbClr val="FFFFFF"/>
                </a:solidFill>
                <a:latin typeface="Arial"/>
                <a:cs typeface="Arial"/>
              </a:rPr>
              <a:t>River  Existing</a:t>
            </a:r>
            <a:r>
              <a:rPr sz="500" b="1" spc="-45" dirty="0">
                <a:solidFill>
                  <a:srgbClr val="FFFFFF"/>
                </a:solidFill>
                <a:latin typeface="Arial"/>
                <a:cs typeface="Arial"/>
              </a:rPr>
              <a:t> </a:t>
            </a:r>
            <a:r>
              <a:rPr sz="500" b="1" spc="-35" dirty="0">
                <a:solidFill>
                  <a:srgbClr val="FFFFFF"/>
                </a:solidFill>
                <a:latin typeface="Arial"/>
                <a:cs typeface="Arial"/>
              </a:rPr>
              <a:t>ROW</a:t>
            </a:r>
            <a:endParaRPr sz="500">
              <a:latin typeface="Arial"/>
              <a:cs typeface="Arial"/>
            </a:endParaRPr>
          </a:p>
        </p:txBody>
      </p:sp>
      <p:sp>
        <p:nvSpPr>
          <p:cNvPr id="123" name="object 123"/>
          <p:cNvSpPr txBox="1"/>
          <p:nvPr/>
        </p:nvSpPr>
        <p:spPr>
          <a:xfrm>
            <a:off x="5411902" y="3096802"/>
            <a:ext cx="203200" cy="757555"/>
          </a:xfrm>
          <a:prstGeom prst="rect">
            <a:avLst/>
          </a:prstGeom>
        </p:spPr>
        <p:txBody>
          <a:bodyPr vert="vert270" wrap="square" lIns="0" tIns="0" rIns="0" bIns="0" rtlCol="0">
            <a:spAutoFit/>
          </a:bodyPr>
          <a:lstStyle/>
          <a:p>
            <a:pPr marL="186055" marR="5080" indent="-173990">
              <a:lnSpc>
                <a:spcPts val="760"/>
              </a:lnSpc>
            </a:pPr>
            <a:r>
              <a:rPr sz="500" b="1" spc="-20" dirty="0">
                <a:solidFill>
                  <a:srgbClr val="FFFFFF"/>
                </a:solidFill>
                <a:latin typeface="Arial"/>
                <a:cs typeface="Arial"/>
              </a:rPr>
              <a:t>Eastern</a:t>
            </a:r>
            <a:r>
              <a:rPr sz="500" b="1" spc="-60" dirty="0">
                <a:solidFill>
                  <a:srgbClr val="FFFFFF"/>
                </a:solidFill>
                <a:latin typeface="Arial"/>
                <a:cs typeface="Arial"/>
              </a:rPr>
              <a:t> </a:t>
            </a:r>
            <a:r>
              <a:rPr sz="500" b="1" spc="-20" dirty="0">
                <a:solidFill>
                  <a:srgbClr val="FFFFFF"/>
                </a:solidFill>
                <a:latin typeface="Arial"/>
                <a:cs typeface="Arial"/>
              </a:rPr>
              <a:t>Edge</a:t>
            </a:r>
            <a:r>
              <a:rPr sz="500" b="1" spc="-60" dirty="0">
                <a:solidFill>
                  <a:srgbClr val="FFFFFF"/>
                </a:solidFill>
                <a:latin typeface="Arial"/>
                <a:cs typeface="Arial"/>
              </a:rPr>
              <a:t> </a:t>
            </a:r>
            <a:r>
              <a:rPr sz="500" b="1" spc="-5" dirty="0">
                <a:solidFill>
                  <a:srgbClr val="FFFFFF"/>
                </a:solidFill>
                <a:latin typeface="Arial"/>
                <a:cs typeface="Arial"/>
              </a:rPr>
              <a:t>of</a:t>
            </a:r>
            <a:r>
              <a:rPr sz="500" b="1" spc="-60" dirty="0">
                <a:solidFill>
                  <a:srgbClr val="FFFFFF"/>
                </a:solidFill>
                <a:latin typeface="Arial"/>
                <a:cs typeface="Arial"/>
              </a:rPr>
              <a:t> </a:t>
            </a:r>
            <a:r>
              <a:rPr sz="500" b="1" spc="-25" dirty="0">
                <a:solidFill>
                  <a:srgbClr val="FFFFFF"/>
                </a:solidFill>
                <a:latin typeface="Arial"/>
                <a:cs typeface="Arial"/>
              </a:rPr>
              <a:t>Red</a:t>
            </a:r>
            <a:r>
              <a:rPr sz="500" b="1" spc="-60" dirty="0">
                <a:solidFill>
                  <a:srgbClr val="FFFFFF"/>
                </a:solidFill>
                <a:latin typeface="Arial"/>
                <a:cs typeface="Arial"/>
              </a:rPr>
              <a:t> </a:t>
            </a:r>
            <a:r>
              <a:rPr sz="500" b="1" spc="-20" dirty="0">
                <a:solidFill>
                  <a:srgbClr val="FFFFFF"/>
                </a:solidFill>
                <a:latin typeface="Arial"/>
                <a:cs typeface="Arial"/>
              </a:rPr>
              <a:t>River  Existing</a:t>
            </a:r>
            <a:r>
              <a:rPr sz="500" b="1" spc="-45" dirty="0">
                <a:solidFill>
                  <a:srgbClr val="FFFFFF"/>
                </a:solidFill>
                <a:latin typeface="Arial"/>
                <a:cs typeface="Arial"/>
              </a:rPr>
              <a:t> </a:t>
            </a:r>
            <a:r>
              <a:rPr sz="500" b="1" spc="-35" dirty="0">
                <a:solidFill>
                  <a:srgbClr val="FFFFFF"/>
                </a:solidFill>
                <a:latin typeface="Arial"/>
                <a:cs typeface="Arial"/>
              </a:rPr>
              <a:t>ROW</a:t>
            </a:r>
            <a:endParaRPr sz="500">
              <a:latin typeface="Arial"/>
              <a:cs typeface="Arial"/>
            </a:endParaRPr>
          </a:p>
        </p:txBody>
      </p:sp>
      <p:sp>
        <p:nvSpPr>
          <p:cNvPr id="124" name="object 124"/>
          <p:cNvSpPr/>
          <p:nvPr/>
        </p:nvSpPr>
        <p:spPr>
          <a:xfrm>
            <a:off x="3848802" y="2803345"/>
            <a:ext cx="221079" cy="101023"/>
          </a:xfrm>
          <a:prstGeom prst="rect">
            <a:avLst/>
          </a:prstGeom>
          <a:blipFill>
            <a:blip r:embed="rId8" cstate="print"/>
            <a:stretch>
              <a:fillRect/>
            </a:stretch>
          </a:blipFill>
        </p:spPr>
        <p:txBody>
          <a:bodyPr wrap="square" lIns="0" tIns="0" rIns="0" bIns="0" rtlCol="0"/>
          <a:lstStyle/>
          <a:p>
            <a:endParaRPr/>
          </a:p>
        </p:txBody>
      </p:sp>
      <p:sp>
        <p:nvSpPr>
          <p:cNvPr id="125" name="object 125"/>
          <p:cNvSpPr txBox="1"/>
          <p:nvPr/>
        </p:nvSpPr>
        <p:spPr>
          <a:xfrm>
            <a:off x="4141169" y="1470848"/>
            <a:ext cx="1370965" cy="195580"/>
          </a:xfrm>
          <a:prstGeom prst="rect">
            <a:avLst/>
          </a:prstGeom>
        </p:spPr>
        <p:txBody>
          <a:bodyPr vert="horz" wrap="square" lIns="0" tIns="21590" rIns="0" bIns="0" rtlCol="0">
            <a:spAutoFit/>
          </a:bodyPr>
          <a:lstStyle/>
          <a:p>
            <a:pPr marL="293370" marR="219710" indent="-60960">
              <a:lnSpc>
                <a:spcPts val="640"/>
              </a:lnSpc>
              <a:spcBef>
                <a:spcPts val="170"/>
              </a:spcBef>
            </a:pPr>
            <a:r>
              <a:rPr sz="550" b="1" spc="-10" dirty="0">
                <a:solidFill>
                  <a:srgbClr val="231F20"/>
                </a:solidFill>
                <a:latin typeface="Arial"/>
                <a:cs typeface="Arial"/>
              </a:rPr>
              <a:t>FUTURE </a:t>
            </a:r>
            <a:r>
              <a:rPr sz="550" b="1" spc="-15" dirty="0">
                <a:solidFill>
                  <a:srgbClr val="231F20"/>
                </a:solidFill>
                <a:latin typeface="Arial"/>
                <a:cs typeface="Arial"/>
              </a:rPr>
              <a:t>CENTRAL</a:t>
            </a:r>
            <a:r>
              <a:rPr sz="550" b="1" spc="-75" dirty="0">
                <a:solidFill>
                  <a:srgbClr val="231F20"/>
                </a:solidFill>
                <a:latin typeface="Arial"/>
                <a:cs typeface="Arial"/>
              </a:rPr>
              <a:t> </a:t>
            </a:r>
            <a:r>
              <a:rPr sz="550" b="1" spc="-15" dirty="0">
                <a:solidFill>
                  <a:srgbClr val="231F20"/>
                </a:solidFill>
                <a:latin typeface="Arial"/>
                <a:cs typeface="Arial"/>
              </a:rPr>
              <a:t>HEALTH  </a:t>
            </a:r>
            <a:r>
              <a:rPr sz="550" b="1" spc="0" dirty="0">
                <a:solidFill>
                  <a:srgbClr val="231F20"/>
                </a:solidFill>
                <a:latin typeface="Arial"/>
                <a:cs typeface="Arial"/>
              </a:rPr>
              <a:t>BUILDING </a:t>
            </a:r>
            <a:r>
              <a:rPr sz="550" b="1" spc="-20" dirty="0">
                <a:solidFill>
                  <a:srgbClr val="231F20"/>
                </a:solidFill>
                <a:latin typeface="Arial"/>
                <a:cs typeface="Arial"/>
              </a:rPr>
              <a:t>(BLOCK</a:t>
            </a:r>
            <a:r>
              <a:rPr sz="550" b="1" spc="-75" dirty="0">
                <a:solidFill>
                  <a:srgbClr val="231F20"/>
                </a:solidFill>
                <a:latin typeface="Arial"/>
                <a:cs typeface="Arial"/>
              </a:rPr>
              <a:t> </a:t>
            </a:r>
            <a:r>
              <a:rPr sz="550" b="1" spc="15" dirty="0">
                <a:solidFill>
                  <a:srgbClr val="231F20"/>
                </a:solidFill>
                <a:latin typeface="Arial"/>
                <a:cs typeface="Arial"/>
              </a:rPr>
              <a:t>164)</a:t>
            </a:r>
            <a:endParaRPr sz="550">
              <a:latin typeface="Arial"/>
              <a:cs typeface="Arial"/>
            </a:endParaRPr>
          </a:p>
        </p:txBody>
      </p:sp>
      <p:sp>
        <p:nvSpPr>
          <p:cNvPr id="126" name="object 126"/>
          <p:cNvSpPr txBox="1"/>
          <p:nvPr/>
        </p:nvSpPr>
        <p:spPr>
          <a:xfrm>
            <a:off x="5027301" y="2718632"/>
            <a:ext cx="298450" cy="105410"/>
          </a:xfrm>
          <a:prstGeom prst="rect">
            <a:avLst/>
          </a:prstGeom>
        </p:spPr>
        <p:txBody>
          <a:bodyPr vert="horz" wrap="square" lIns="0" tIns="15240" rIns="0" bIns="0" rtlCol="0">
            <a:spAutoFit/>
          </a:bodyPr>
          <a:lstStyle/>
          <a:p>
            <a:pPr marL="12700">
              <a:lnSpc>
                <a:spcPct val="100000"/>
              </a:lnSpc>
              <a:spcBef>
                <a:spcPts val="120"/>
              </a:spcBef>
            </a:pPr>
            <a:r>
              <a:rPr sz="500" b="1" dirty="0">
                <a:solidFill>
                  <a:srgbClr val="231F20"/>
                </a:solidFill>
                <a:latin typeface="Arial"/>
                <a:cs typeface="Arial"/>
              </a:rPr>
              <a:t>~490’</a:t>
            </a:r>
            <a:r>
              <a:rPr sz="500" b="1" spc="-105" dirty="0">
                <a:solidFill>
                  <a:srgbClr val="231F20"/>
                </a:solidFill>
                <a:latin typeface="Arial"/>
                <a:cs typeface="Arial"/>
              </a:rPr>
              <a:t> </a:t>
            </a:r>
            <a:r>
              <a:rPr sz="500" b="1" spc="-50" dirty="0">
                <a:solidFill>
                  <a:srgbClr val="231F20"/>
                </a:solidFill>
                <a:latin typeface="Arial"/>
                <a:cs typeface="Arial"/>
              </a:rPr>
              <a:t>FFE</a:t>
            </a:r>
            <a:endParaRPr sz="500">
              <a:latin typeface="Arial"/>
              <a:cs typeface="Arial"/>
            </a:endParaRPr>
          </a:p>
        </p:txBody>
      </p:sp>
      <p:sp>
        <p:nvSpPr>
          <p:cNvPr id="127" name="object 127"/>
          <p:cNvSpPr/>
          <p:nvPr/>
        </p:nvSpPr>
        <p:spPr>
          <a:xfrm>
            <a:off x="5044166" y="2808222"/>
            <a:ext cx="275590" cy="87630"/>
          </a:xfrm>
          <a:custGeom>
            <a:avLst/>
            <a:gdLst/>
            <a:ahLst/>
            <a:cxnLst/>
            <a:rect l="l" t="t" r="r" b="b"/>
            <a:pathLst>
              <a:path w="275589" h="87630">
                <a:moveTo>
                  <a:pt x="275069" y="0"/>
                </a:moveTo>
                <a:lnTo>
                  <a:pt x="0" y="0"/>
                </a:lnTo>
                <a:lnTo>
                  <a:pt x="0" y="87553"/>
                </a:lnTo>
              </a:path>
            </a:pathLst>
          </a:custGeom>
          <a:ln w="9855">
            <a:solidFill>
              <a:srgbClr val="231F20"/>
            </a:solidFill>
          </a:ln>
        </p:spPr>
        <p:txBody>
          <a:bodyPr wrap="square" lIns="0" tIns="0" rIns="0" bIns="0" rtlCol="0"/>
          <a:lstStyle/>
          <a:p>
            <a:endParaRPr/>
          </a:p>
        </p:txBody>
      </p:sp>
      <p:sp>
        <p:nvSpPr>
          <p:cNvPr id="128" name="object 128"/>
          <p:cNvSpPr/>
          <p:nvPr/>
        </p:nvSpPr>
        <p:spPr>
          <a:xfrm>
            <a:off x="5011926" y="2864265"/>
            <a:ext cx="64769" cy="40640"/>
          </a:xfrm>
          <a:custGeom>
            <a:avLst/>
            <a:gdLst/>
            <a:ahLst/>
            <a:cxnLst/>
            <a:rect l="l" t="t" r="r" b="b"/>
            <a:pathLst>
              <a:path w="64770" h="40639">
                <a:moveTo>
                  <a:pt x="5778" y="0"/>
                </a:moveTo>
                <a:lnTo>
                  <a:pt x="0" y="5384"/>
                </a:lnTo>
                <a:lnTo>
                  <a:pt x="32232" y="40055"/>
                </a:lnTo>
                <a:lnTo>
                  <a:pt x="42992" y="28486"/>
                </a:lnTo>
                <a:lnTo>
                  <a:pt x="32232" y="28486"/>
                </a:lnTo>
                <a:lnTo>
                  <a:pt x="5778" y="0"/>
                </a:lnTo>
                <a:close/>
              </a:path>
              <a:path w="64770" h="40639">
                <a:moveTo>
                  <a:pt x="58712" y="0"/>
                </a:moveTo>
                <a:lnTo>
                  <a:pt x="32232" y="28486"/>
                </a:lnTo>
                <a:lnTo>
                  <a:pt x="42992" y="28486"/>
                </a:lnTo>
                <a:lnTo>
                  <a:pt x="64477" y="5384"/>
                </a:lnTo>
                <a:lnTo>
                  <a:pt x="58712" y="0"/>
                </a:lnTo>
                <a:close/>
              </a:path>
            </a:pathLst>
          </a:custGeom>
          <a:solidFill>
            <a:srgbClr val="231F20"/>
          </a:solidFill>
        </p:spPr>
        <p:txBody>
          <a:bodyPr wrap="square" lIns="0" tIns="0" rIns="0" bIns="0" rtlCol="0"/>
          <a:lstStyle/>
          <a:p>
            <a:endParaRPr/>
          </a:p>
        </p:txBody>
      </p:sp>
      <p:sp>
        <p:nvSpPr>
          <p:cNvPr id="129" name="object 129"/>
          <p:cNvSpPr txBox="1"/>
          <p:nvPr/>
        </p:nvSpPr>
        <p:spPr>
          <a:xfrm rot="21060000">
            <a:off x="2005002" y="3114806"/>
            <a:ext cx="272444" cy="66675"/>
          </a:xfrm>
          <a:prstGeom prst="rect">
            <a:avLst/>
          </a:prstGeom>
        </p:spPr>
        <p:txBody>
          <a:bodyPr vert="horz" wrap="square" lIns="0" tIns="0" rIns="0" bIns="0" rtlCol="0">
            <a:spAutoFit/>
          </a:bodyPr>
          <a:lstStyle/>
          <a:p>
            <a:pPr>
              <a:lnSpc>
                <a:spcPts val="525"/>
              </a:lnSpc>
            </a:pPr>
            <a:r>
              <a:rPr sz="500" b="1" spc="-15" dirty="0">
                <a:solidFill>
                  <a:srgbClr val="FFFFFF"/>
                </a:solidFill>
                <a:latin typeface="Arial"/>
                <a:cs typeface="Arial"/>
              </a:rPr>
              <a:t>5:1</a:t>
            </a:r>
            <a:r>
              <a:rPr sz="500" b="1" spc="-40" dirty="0">
                <a:solidFill>
                  <a:srgbClr val="FFFFFF"/>
                </a:solidFill>
                <a:latin typeface="Arial"/>
                <a:cs typeface="Arial"/>
              </a:rPr>
              <a:t> </a:t>
            </a:r>
            <a:r>
              <a:rPr sz="500" b="1" spc="-75" dirty="0">
                <a:solidFill>
                  <a:srgbClr val="FFFFFF"/>
                </a:solidFill>
                <a:latin typeface="Arial"/>
                <a:cs typeface="Arial"/>
              </a:rPr>
              <a:t>S</a:t>
            </a:r>
            <a:r>
              <a:rPr sz="500" b="1" spc="-10" dirty="0">
                <a:solidFill>
                  <a:srgbClr val="FFFFFF"/>
                </a:solidFill>
                <a:latin typeface="Arial"/>
                <a:cs typeface="Arial"/>
              </a:rPr>
              <a:t>lope</a:t>
            </a:r>
            <a:endParaRPr sz="500">
              <a:latin typeface="Arial"/>
              <a:cs typeface="Arial"/>
            </a:endParaRPr>
          </a:p>
        </p:txBody>
      </p:sp>
      <p:sp>
        <p:nvSpPr>
          <p:cNvPr id="130" name="object 130"/>
          <p:cNvSpPr txBox="1"/>
          <p:nvPr/>
        </p:nvSpPr>
        <p:spPr>
          <a:xfrm>
            <a:off x="1399429" y="3035721"/>
            <a:ext cx="226695" cy="105410"/>
          </a:xfrm>
          <a:prstGeom prst="rect">
            <a:avLst/>
          </a:prstGeom>
        </p:spPr>
        <p:txBody>
          <a:bodyPr vert="horz" wrap="square" lIns="0" tIns="15240" rIns="0" bIns="0" rtlCol="0">
            <a:spAutoFit/>
          </a:bodyPr>
          <a:lstStyle/>
          <a:p>
            <a:pPr>
              <a:lnSpc>
                <a:spcPct val="100000"/>
              </a:lnSpc>
              <a:spcBef>
                <a:spcPts val="120"/>
              </a:spcBef>
            </a:pPr>
            <a:r>
              <a:rPr sz="500" b="1" dirty="0">
                <a:solidFill>
                  <a:srgbClr val="231F20"/>
                </a:solidFill>
                <a:latin typeface="Arial"/>
                <a:cs typeface="Arial"/>
              </a:rPr>
              <a:t>~479.5’</a:t>
            </a:r>
            <a:endParaRPr sz="500">
              <a:latin typeface="Arial"/>
              <a:cs typeface="Arial"/>
            </a:endParaRPr>
          </a:p>
        </p:txBody>
      </p:sp>
      <p:sp>
        <p:nvSpPr>
          <p:cNvPr id="131" name="object 131"/>
          <p:cNvSpPr/>
          <p:nvPr/>
        </p:nvSpPr>
        <p:spPr>
          <a:xfrm>
            <a:off x="1388629" y="3130245"/>
            <a:ext cx="221077" cy="101024"/>
          </a:xfrm>
          <a:prstGeom prst="rect">
            <a:avLst/>
          </a:prstGeom>
          <a:blipFill>
            <a:blip r:embed="rId9" cstate="print"/>
            <a:stretch>
              <a:fillRect/>
            </a:stretch>
          </a:blipFill>
        </p:spPr>
        <p:txBody>
          <a:bodyPr wrap="square" lIns="0" tIns="0" rIns="0" bIns="0" rtlCol="0"/>
          <a:lstStyle/>
          <a:p>
            <a:endParaRPr/>
          </a:p>
        </p:txBody>
      </p:sp>
      <p:sp>
        <p:nvSpPr>
          <p:cNvPr id="132" name="object 132"/>
          <p:cNvSpPr/>
          <p:nvPr/>
        </p:nvSpPr>
        <p:spPr>
          <a:xfrm>
            <a:off x="1216780" y="1200256"/>
            <a:ext cx="4933315" cy="2841625"/>
          </a:xfrm>
          <a:custGeom>
            <a:avLst/>
            <a:gdLst/>
            <a:ahLst/>
            <a:cxnLst/>
            <a:rect l="l" t="t" r="r" b="b"/>
            <a:pathLst>
              <a:path w="4933315" h="2841625">
                <a:moveTo>
                  <a:pt x="4933289" y="0"/>
                </a:moveTo>
                <a:lnTo>
                  <a:pt x="0" y="0"/>
                </a:lnTo>
                <a:lnTo>
                  <a:pt x="0" y="2841586"/>
                </a:lnTo>
                <a:lnTo>
                  <a:pt x="4933289" y="2841586"/>
                </a:lnTo>
                <a:lnTo>
                  <a:pt x="4933289" y="0"/>
                </a:lnTo>
                <a:close/>
              </a:path>
            </a:pathLst>
          </a:custGeom>
          <a:ln w="4927">
            <a:solidFill>
              <a:srgbClr val="221E1F"/>
            </a:solidFill>
          </a:ln>
        </p:spPr>
        <p:txBody>
          <a:bodyPr wrap="square" lIns="0" tIns="0" rIns="0" bIns="0" rtlCol="0"/>
          <a:lstStyle/>
          <a:p>
            <a:endParaRPr/>
          </a:p>
        </p:txBody>
      </p:sp>
      <p:sp>
        <p:nvSpPr>
          <p:cNvPr id="133" name="object 133"/>
          <p:cNvSpPr/>
          <p:nvPr/>
        </p:nvSpPr>
        <p:spPr>
          <a:xfrm>
            <a:off x="3176254" y="2579072"/>
            <a:ext cx="420762" cy="347479"/>
          </a:xfrm>
          <a:prstGeom prst="rect">
            <a:avLst/>
          </a:prstGeom>
          <a:blipFill>
            <a:blip r:embed="rId10" cstate="print"/>
            <a:stretch>
              <a:fillRect/>
            </a:stretch>
          </a:blipFill>
        </p:spPr>
        <p:txBody>
          <a:bodyPr wrap="square" lIns="0" tIns="0" rIns="0" bIns="0" rtlCol="0"/>
          <a:lstStyle/>
          <a:p>
            <a:endParaRPr/>
          </a:p>
        </p:txBody>
      </p:sp>
      <p:sp>
        <p:nvSpPr>
          <p:cNvPr id="134" name="object 134"/>
          <p:cNvSpPr txBox="1"/>
          <p:nvPr/>
        </p:nvSpPr>
        <p:spPr>
          <a:xfrm>
            <a:off x="605825" y="5319795"/>
            <a:ext cx="6153150" cy="203200"/>
          </a:xfrm>
          <a:prstGeom prst="rect">
            <a:avLst/>
          </a:prstGeom>
        </p:spPr>
        <p:txBody>
          <a:bodyPr vert="horz" wrap="square" lIns="0" tIns="13970" rIns="0" bIns="0" rtlCol="0">
            <a:spAutoFit/>
          </a:bodyPr>
          <a:lstStyle/>
          <a:p>
            <a:pPr marL="12700">
              <a:lnSpc>
                <a:spcPct val="100000"/>
              </a:lnSpc>
              <a:spcBef>
                <a:spcPts val="110"/>
              </a:spcBef>
            </a:pPr>
            <a:r>
              <a:rPr sz="1150" b="1" spc="-25" dirty="0">
                <a:solidFill>
                  <a:srgbClr val="231F20"/>
                </a:solidFill>
                <a:latin typeface="Arial"/>
                <a:cs typeface="Arial"/>
              </a:rPr>
              <a:t>Section</a:t>
            </a:r>
            <a:r>
              <a:rPr sz="1150" b="1" spc="-85" dirty="0">
                <a:solidFill>
                  <a:srgbClr val="231F20"/>
                </a:solidFill>
                <a:latin typeface="Arial"/>
                <a:cs typeface="Arial"/>
              </a:rPr>
              <a:t> </a:t>
            </a:r>
            <a:r>
              <a:rPr sz="1150" b="1" spc="-20" dirty="0">
                <a:solidFill>
                  <a:srgbClr val="231F20"/>
                </a:solidFill>
                <a:latin typeface="Arial"/>
                <a:cs typeface="Arial"/>
              </a:rPr>
              <a:t>N-N:</a:t>
            </a:r>
            <a:r>
              <a:rPr sz="1150" b="1" spc="35" dirty="0">
                <a:solidFill>
                  <a:srgbClr val="231F20"/>
                </a:solidFill>
                <a:latin typeface="Arial"/>
                <a:cs typeface="Arial"/>
              </a:rPr>
              <a:t> </a:t>
            </a:r>
            <a:r>
              <a:rPr sz="1150" b="1" spc="-10" dirty="0">
                <a:solidFill>
                  <a:srgbClr val="231F20"/>
                </a:solidFill>
                <a:latin typeface="Arial"/>
                <a:cs typeface="Arial"/>
              </a:rPr>
              <a:t>Waterloo</a:t>
            </a:r>
            <a:r>
              <a:rPr sz="1150" b="1" spc="-85" dirty="0">
                <a:solidFill>
                  <a:srgbClr val="231F20"/>
                </a:solidFill>
                <a:latin typeface="Arial"/>
                <a:cs typeface="Arial"/>
              </a:rPr>
              <a:t> </a:t>
            </a:r>
            <a:r>
              <a:rPr sz="1150" b="1" spc="-15" dirty="0">
                <a:solidFill>
                  <a:srgbClr val="231F20"/>
                </a:solidFill>
                <a:latin typeface="Arial"/>
                <a:cs typeface="Arial"/>
              </a:rPr>
              <a:t>Promenade</a:t>
            </a:r>
            <a:r>
              <a:rPr sz="1150" b="1" spc="-85" dirty="0">
                <a:solidFill>
                  <a:srgbClr val="231F20"/>
                </a:solidFill>
                <a:latin typeface="Arial"/>
                <a:cs typeface="Arial"/>
              </a:rPr>
              <a:t> </a:t>
            </a:r>
            <a:r>
              <a:rPr sz="1150" b="1" spc="15" dirty="0">
                <a:solidFill>
                  <a:srgbClr val="231F20"/>
                </a:solidFill>
                <a:latin typeface="Arial"/>
                <a:cs typeface="Arial"/>
              </a:rPr>
              <a:t>at</a:t>
            </a:r>
            <a:r>
              <a:rPr sz="1150" b="1" spc="-85" dirty="0">
                <a:solidFill>
                  <a:srgbClr val="231F20"/>
                </a:solidFill>
                <a:latin typeface="Arial"/>
                <a:cs typeface="Arial"/>
              </a:rPr>
              <a:t> </a:t>
            </a:r>
            <a:r>
              <a:rPr sz="1150" b="1" spc="25" dirty="0">
                <a:solidFill>
                  <a:srgbClr val="231F20"/>
                </a:solidFill>
                <a:latin typeface="Arial"/>
                <a:cs typeface="Arial"/>
              </a:rPr>
              <a:t>14th</a:t>
            </a:r>
            <a:r>
              <a:rPr sz="1150" b="1" spc="-85" dirty="0">
                <a:solidFill>
                  <a:srgbClr val="231F20"/>
                </a:solidFill>
                <a:latin typeface="Arial"/>
                <a:cs typeface="Arial"/>
              </a:rPr>
              <a:t> </a:t>
            </a:r>
            <a:r>
              <a:rPr sz="1150" b="1" spc="-35" dirty="0">
                <a:solidFill>
                  <a:srgbClr val="231F20"/>
                </a:solidFill>
                <a:latin typeface="Arial"/>
                <a:cs typeface="Arial"/>
              </a:rPr>
              <a:t>St</a:t>
            </a:r>
            <a:r>
              <a:rPr sz="1150" b="1" spc="-85" dirty="0">
                <a:solidFill>
                  <a:srgbClr val="231F20"/>
                </a:solidFill>
                <a:latin typeface="Arial"/>
                <a:cs typeface="Arial"/>
              </a:rPr>
              <a:t> </a:t>
            </a:r>
            <a:r>
              <a:rPr sz="1150" b="1" spc="-15" dirty="0">
                <a:solidFill>
                  <a:srgbClr val="231F20"/>
                </a:solidFill>
                <a:latin typeface="Arial"/>
                <a:cs typeface="Arial"/>
              </a:rPr>
              <a:t>Bridge</a:t>
            </a:r>
            <a:r>
              <a:rPr sz="1150" b="1" spc="-85" dirty="0">
                <a:solidFill>
                  <a:srgbClr val="231F20"/>
                </a:solidFill>
                <a:latin typeface="Arial"/>
                <a:cs typeface="Arial"/>
              </a:rPr>
              <a:t> </a:t>
            </a:r>
            <a:r>
              <a:rPr sz="1150" b="1" spc="-5" dirty="0">
                <a:solidFill>
                  <a:srgbClr val="231F20"/>
                </a:solidFill>
                <a:latin typeface="Arial"/>
                <a:cs typeface="Arial"/>
              </a:rPr>
              <a:t>&amp;</a:t>
            </a:r>
            <a:r>
              <a:rPr sz="1150" b="1" spc="-85" dirty="0">
                <a:solidFill>
                  <a:srgbClr val="231F20"/>
                </a:solidFill>
                <a:latin typeface="Arial"/>
                <a:cs typeface="Arial"/>
              </a:rPr>
              <a:t> </a:t>
            </a:r>
            <a:r>
              <a:rPr sz="1150" b="1" spc="-15" dirty="0">
                <a:solidFill>
                  <a:srgbClr val="231F20"/>
                </a:solidFill>
                <a:latin typeface="Arial"/>
                <a:cs typeface="Arial"/>
              </a:rPr>
              <a:t>Open</a:t>
            </a:r>
            <a:r>
              <a:rPr sz="1150" b="1" spc="-85" dirty="0">
                <a:solidFill>
                  <a:srgbClr val="231F20"/>
                </a:solidFill>
                <a:latin typeface="Arial"/>
                <a:cs typeface="Arial"/>
              </a:rPr>
              <a:t> </a:t>
            </a:r>
            <a:r>
              <a:rPr sz="1150" b="1" spc="-55" dirty="0">
                <a:solidFill>
                  <a:srgbClr val="231F20"/>
                </a:solidFill>
                <a:latin typeface="Arial"/>
                <a:cs typeface="Arial"/>
              </a:rPr>
              <a:t>Space</a:t>
            </a:r>
            <a:r>
              <a:rPr sz="1150" b="1" spc="-85" dirty="0">
                <a:solidFill>
                  <a:srgbClr val="231F20"/>
                </a:solidFill>
                <a:latin typeface="Arial"/>
                <a:cs typeface="Arial"/>
              </a:rPr>
              <a:t> </a:t>
            </a:r>
            <a:r>
              <a:rPr sz="1150" b="1" spc="-40" dirty="0">
                <a:solidFill>
                  <a:srgbClr val="231F20"/>
                </a:solidFill>
                <a:latin typeface="Arial"/>
                <a:cs typeface="Arial"/>
              </a:rPr>
              <a:t>Block</a:t>
            </a:r>
            <a:r>
              <a:rPr sz="1150" b="1" spc="-85" dirty="0">
                <a:solidFill>
                  <a:srgbClr val="231F20"/>
                </a:solidFill>
                <a:latin typeface="Arial"/>
                <a:cs typeface="Arial"/>
              </a:rPr>
              <a:t> </a:t>
            </a:r>
            <a:r>
              <a:rPr sz="1150" b="1" spc="15" dirty="0">
                <a:solidFill>
                  <a:srgbClr val="231F20"/>
                </a:solidFill>
                <a:latin typeface="Arial"/>
                <a:cs typeface="Arial"/>
              </a:rPr>
              <a:t>#1,</a:t>
            </a:r>
            <a:r>
              <a:rPr sz="1150" b="1" spc="-85" dirty="0">
                <a:solidFill>
                  <a:srgbClr val="231F20"/>
                </a:solidFill>
                <a:latin typeface="Arial"/>
                <a:cs typeface="Arial"/>
              </a:rPr>
              <a:t> </a:t>
            </a:r>
            <a:r>
              <a:rPr sz="1150" b="1" spc="-15" dirty="0">
                <a:solidFill>
                  <a:srgbClr val="231F20"/>
                </a:solidFill>
                <a:latin typeface="Arial"/>
                <a:cs typeface="Arial"/>
              </a:rPr>
              <a:t>Looking</a:t>
            </a:r>
            <a:r>
              <a:rPr sz="1150" b="1" spc="-85" dirty="0">
                <a:solidFill>
                  <a:srgbClr val="231F20"/>
                </a:solidFill>
                <a:latin typeface="Arial"/>
                <a:cs typeface="Arial"/>
              </a:rPr>
              <a:t> </a:t>
            </a:r>
            <a:r>
              <a:rPr sz="1150" b="1" spc="5" dirty="0">
                <a:solidFill>
                  <a:srgbClr val="231F20"/>
                </a:solidFill>
                <a:latin typeface="Arial"/>
                <a:cs typeface="Arial"/>
              </a:rPr>
              <a:t>North</a:t>
            </a:r>
            <a:endParaRPr sz="1150">
              <a:latin typeface="Arial"/>
              <a:cs typeface="Arial"/>
            </a:endParaRPr>
          </a:p>
        </p:txBody>
      </p:sp>
      <p:sp>
        <p:nvSpPr>
          <p:cNvPr id="135" name="object 135"/>
          <p:cNvSpPr/>
          <p:nvPr/>
        </p:nvSpPr>
        <p:spPr>
          <a:xfrm>
            <a:off x="1180185" y="5596140"/>
            <a:ext cx="4963160" cy="2846705"/>
          </a:xfrm>
          <a:custGeom>
            <a:avLst/>
            <a:gdLst/>
            <a:ahLst/>
            <a:cxnLst/>
            <a:rect l="l" t="t" r="r" b="b"/>
            <a:pathLst>
              <a:path w="4963160" h="2846704">
                <a:moveTo>
                  <a:pt x="0" y="2846603"/>
                </a:moveTo>
                <a:lnTo>
                  <a:pt x="4963045" y="2846603"/>
                </a:lnTo>
                <a:lnTo>
                  <a:pt x="4963045" y="0"/>
                </a:lnTo>
                <a:lnTo>
                  <a:pt x="0" y="0"/>
                </a:lnTo>
                <a:lnTo>
                  <a:pt x="0" y="2846603"/>
                </a:lnTo>
                <a:close/>
              </a:path>
            </a:pathLst>
          </a:custGeom>
          <a:solidFill>
            <a:srgbClr val="DEE9ED"/>
          </a:solidFill>
        </p:spPr>
        <p:txBody>
          <a:bodyPr wrap="square" lIns="0" tIns="0" rIns="0" bIns="0" rtlCol="0"/>
          <a:lstStyle/>
          <a:p>
            <a:endParaRPr/>
          </a:p>
        </p:txBody>
      </p:sp>
      <p:sp>
        <p:nvSpPr>
          <p:cNvPr id="136" name="object 136"/>
          <p:cNvSpPr/>
          <p:nvPr/>
        </p:nvSpPr>
        <p:spPr>
          <a:xfrm>
            <a:off x="3882814" y="7197328"/>
            <a:ext cx="2659380" cy="1582420"/>
          </a:xfrm>
          <a:custGeom>
            <a:avLst/>
            <a:gdLst/>
            <a:ahLst/>
            <a:cxnLst/>
            <a:rect l="l" t="t" r="r" b="b"/>
            <a:pathLst>
              <a:path w="2659379" h="1582420">
                <a:moveTo>
                  <a:pt x="2658999" y="0"/>
                </a:moveTo>
                <a:lnTo>
                  <a:pt x="213982" y="63804"/>
                </a:lnTo>
                <a:lnTo>
                  <a:pt x="213982" y="103873"/>
                </a:lnTo>
                <a:lnTo>
                  <a:pt x="143243" y="103873"/>
                </a:lnTo>
                <a:lnTo>
                  <a:pt x="143243" y="134556"/>
                </a:lnTo>
                <a:lnTo>
                  <a:pt x="70866" y="134556"/>
                </a:lnTo>
                <a:lnTo>
                  <a:pt x="70866" y="169100"/>
                </a:lnTo>
                <a:lnTo>
                  <a:pt x="139" y="169100"/>
                </a:lnTo>
                <a:lnTo>
                  <a:pt x="0" y="208508"/>
                </a:lnTo>
                <a:lnTo>
                  <a:pt x="0" y="1582394"/>
                </a:lnTo>
                <a:lnTo>
                  <a:pt x="2658999" y="1582394"/>
                </a:lnTo>
                <a:lnTo>
                  <a:pt x="2658999" y="0"/>
                </a:lnTo>
                <a:close/>
              </a:path>
            </a:pathLst>
          </a:custGeom>
          <a:solidFill>
            <a:srgbClr val="5C6466"/>
          </a:solidFill>
        </p:spPr>
        <p:txBody>
          <a:bodyPr wrap="square" lIns="0" tIns="0" rIns="0" bIns="0" rtlCol="0"/>
          <a:lstStyle/>
          <a:p>
            <a:endParaRPr/>
          </a:p>
        </p:txBody>
      </p:sp>
      <p:sp>
        <p:nvSpPr>
          <p:cNvPr id="137" name="object 137"/>
          <p:cNvSpPr/>
          <p:nvPr/>
        </p:nvSpPr>
        <p:spPr>
          <a:xfrm>
            <a:off x="1180185" y="7182385"/>
            <a:ext cx="2709397" cy="1507429"/>
          </a:xfrm>
          <a:prstGeom prst="rect">
            <a:avLst/>
          </a:prstGeom>
          <a:blipFill>
            <a:blip r:embed="rId11" cstate="print"/>
            <a:stretch>
              <a:fillRect/>
            </a:stretch>
          </a:blipFill>
        </p:spPr>
        <p:txBody>
          <a:bodyPr wrap="square" lIns="0" tIns="0" rIns="0" bIns="0" rtlCol="0"/>
          <a:lstStyle/>
          <a:p>
            <a:endParaRPr/>
          </a:p>
        </p:txBody>
      </p:sp>
      <p:sp>
        <p:nvSpPr>
          <p:cNvPr id="138" name="object 138"/>
          <p:cNvSpPr/>
          <p:nvPr/>
        </p:nvSpPr>
        <p:spPr>
          <a:xfrm>
            <a:off x="3897768" y="6055422"/>
            <a:ext cx="2555861" cy="2371918"/>
          </a:xfrm>
          <a:prstGeom prst="rect">
            <a:avLst/>
          </a:prstGeom>
          <a:blipFill>
            <a:blip r:embed="rId12" cstate="print"/>
            <a:stretch>
              <a:fillRect/>
            </a:stretch>
          </a:blipFill>
        </p:spPr>
        <p:txBody>
          <a:bodyPr wrap="square" lIns="0" tIns="0" rIns="0" bIns="0" rtlCol="0"/>
          <a:lstStyle/>
          <a:p>
            <a:endParaRPr/>
          </a:p>
        </p:txBody>
      </p:sp>
      <p:sp>
        <p:nvSpPr>
          <p:cNvPr id="139" name="object 139"/>
          <p:cNvSpPr/>
          <p:nvPr/>
        </p:nvSpPr>
        <p:spPr>
          <a:xfrm>
            <a:off x="5272718" y="7268571"/>
            <a:ext cx="3175" cy="1174115"/>
          </a:xfrm>
          <a:custGeom>
            <a:avLst/>
            <a:gdLst/>
            <a:ahLst/>
            <a:cxnLst/>
            <a:rect l="l" t="t" r="r" b="b"/>
            <a:pathLst>
              <a:path w="3175" h="1174115">
                <a:moveTo>
                  <a:pt x="0" y="0"/>
                </a:moveTo>
                <a:lnTo>
                  <a:pt x="2705" y="1174000"/>
                </a:lnTo>
              </a:path>
            </a:pathLst>
          </a:custGeom>
          <a:ln w="9867">
            <a:solidFill>
              <a:srgbClr val="FFFFFF"/>
            </a:solidFill>
            <a:prstDash val="sysDash"/>
          </a:ln>
        </p:spPr>
        <p:txBody>
          <a:bodyPr wrap="square" lIns="0" tIns="0" rIns="0" bIns="0" rtlCol="0"/>
          <a:lstStyle/>
          <a:p>
            <a:endParaRPr/>
          </a:p>
        </p:txBody>
      </p:sp>
      <p:sp>
        <p:nvSpPr>
          <p:cNvPr id="140" name="object 140"/>
          <p:cNvSpPr/>
          <p:nvPr/>
        </p:nvSpPr>
        <p:spPr>
          <a:xfrm>
            <a:off x="1180185" y="7206092"/>
            <a:ext cx="5154930" cy="243204"/>
          </a:xfrm>
          <a:custGeom>
            <a:avLst/>
            <a:gdLst/>
            <a:ahLst/>
            <a:cxnLst/>
            <a:rect l="l" t="t" r="r" b="b"/>
            <a:pathLst>
              <a:path w="5154930" h="243204">
                <a:moveTo>
                  <a:pt x="0" y="242798"/>
                </a:moveTo>
                <a:lnTo>
                  <a:pt x="1591964" y="242798"/>
                </a:lnTo>
                <a:lnTo>
                  <a:pt x="2702629" y="199745"/>
                </a:lnTo>
                <a:lnTo>
                  <a:pt x="2702769" y="160324"/>
                </a:lnTo>
                <a:lnTo>
                  <a:pt x="2773495" y="160324"/>
                </a:lnTo>
                <a:lnTo>
                  <a:pt x="2773495" y="125780"/>
                </a:lnTo>
                <a:lnTo>
                  <a:pt x="2845873" y="125780"/>
                </a:lnTo>
                <a:lnTo>
                  <a:pt x="2845873" y="95110"/>
                </a:lnTo>
                <a:lnTo>
                  <a:pt x="2916612" y="95110"/>
                </a:lnTo>
                <a:lnTo>
                  <a:pt x="2916612" y="55041"/>
                </a:lnTo>
                <a:lnTo>
                  <a:pt x="2989002" y="55041"/>
                </a:lnTo>
                <a:lnTo>
                  <a:pt x="4982940" y="0"/>
                </a:lnTo>
                <a:lnTo>
                  <a:pt x="5154352" y="13182"/>
                </a:lnTo>
              </a:path>
            </a:pathLst>
          </a:custGeom>
          <a:ln w="18554">
            <a:solidFill>
              <a:srgbClr val="222021"/>
            </a:solidFill>
          </a:ln>
        </p:spPr>
        <p:txBody>
          <a:bodyPr wrap="square" lIns="0" tIns="0" rIns="0" bIns="0" rtlCol="0"/>
          <a:lstStyle/>
          <a:p>
            <a:endParaRPr/>
          </a:p>
        </p:txBody>
      </p:sp>
      <p:sp>
        <p:nvSpPr>
          <p:cNvPr id="141" name="object 141"/>
          <p:cNvSpPr/>
          <p:nvPr/>
        </p:nvSpPr>
        <p:spPr>
          <a:xfrm>
            <a:off x="1180185" y="7339951"/>
            <a:ext cx="1581785" cy="109220"/>
          </a:xfrm>
          <a:custGeom>
            <a:avLst/>
            <a:gdLst/>
            <a:ahLst/>
            <a:cxnLst/>
            <a:rect l="l" t="t" r="r" b="b"/>
            <a:pathLst>
              <a:path w="1581785" h="109220">
                <a:moveTo>
                  <a:pt x="1581275" y="108940"/>
                </a:moveTo>
                <a:lnTo>
                  <a:pt x="1581275" y="0"/>
                </a:lnTo>
                <a:lnTo>
                  <a:pt x="0" y="0"/>
                </a:lnTo>
              </a:path>
            </a:pathLst>
          </a:custGeom>
          <a:ln w="18554">
            <a:solidFill>
              <a:srgbClr val="222021"/>
            </a:solidFill>
          </a:ln>
        </p:spPr>
        <p:txBody>
          <a:bodyPr wrap="square" lIns="0" tIns="0" rIns="0" bIns="0" rtlCol="0"/>
          <a:lstStyle/>
          <a:p>
            <a:endParaRPr/>
          </a:p>
        </p:txBody>
      </p:sp>
      <p:sp>
        <p:nvSpPr>
          <p:cNvPr id="142" name="object 142"/>
          <p:cNvSpPr/>
          <p:nvPr/>
        </p:nvSpPr>
        <p:spPr>
          <a:xfrm>
            <a:off x="1180185" y="7338302"/>
            <a:ext cx="1580515" cy="108585"/>
          </a:xfrm>
          <a:custGeom>
            <a:avLst/>
            <a:gdLst/>
            <a:ahLst/>
            <a:cxnLst/>
            <a:rect l="l" t="t" r="r" b="b"/>
            <a:pathLst>
              <a:path w="1580514" h="108584">
                <a:moveTo>
                  <a:pt x="0" y="108572"/>
                </a:moveTo>
                <a:lnTo>
                  <a:pt x="1580399" y="108572"/>
                </a:lnTo>
                <a:lnTo>
                  <a:pt x="1580399" y="0"/>
                </a:lnTo>
                <a:lnTo>
                  <a:pt x="0" y="0"/>
                </a:lnTo>
                <a:lnTo>
                  <a:pt x="0" y="108572"/>
                </a:lnTo>
                <a:close/>
              </a:path>
            </a:pathLst>
          </a:custGeom>
          <a:solidFill>
            <a:srgbClr val="222021"/>
          </a:solidFill>
        </p:spPr>
        <p:txBody>
          <a:bodyPr wrap="square" lIns="0" tIns="0" rIns="0" bIns="0" rtlCol="0"/>
          <a:lstStyle/>
          <a:p>
            <a:endParaRPr/>
          </a:p>
        </p:txBody>
      </p:sp>
      <p:sp>
        <p:nvSpPr>
          <p:cNvPr id="143" name="object 143"/>
          <p:cNvSpPr/>
          <p:nvPr/>
        </p:nvSpPr>
        <p:spPr>
          <a:xfrm>
            <a:off x="1974781"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4" name="object 144"/>
          <p:cNvSpPr/>
          <p:nvPr/>
        </p:nvSpPr>
        <p:spPr>
          <a:xfrm>
            <a:off x="2172185"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5" name="object 145"/>
          <p:cNvSpPr/>
          <p:nvPr/>
        </p:nvSpPr>
        <p:spPr>
          <a:xfrm>
            <a:off x="2369590"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6" name="object 146"/>
          <p:cNvSpPr/>
          <p:nvPr/>
        </p:nvSpPr>
        <p:spPr>
          <a:xfrm>
            <a:off x="2566995"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7" name="object 147"/>
          <p:cNvSpPr/>
          <p:nvPr/>
        </p:nvSpPr>
        <p:spPr>
          <a:xfrm>
            <a:off x="2764400"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8" name="object 148"/>
          <p:cNvSpPr/>
          <p:nvPr/>
        </p:nvSpPr>
        <p:spPr>
          <a:xfrm>
            <a:off x="1777376"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49" name="object 149"/>
          <p:cNvSpPr/>
          <p:nvPr/>
        </p:nvSpPr>
        <p:spPr>
          <a:xfrm>
            <a:off x="1579971"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50" name="object 150"/>
          <p:cNvSpPr/>
          <p:nvPr/>
        </p:nvSpPr>
        <p:spPr>
          <a:xfrm>
            <a:off x="1382567"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51" name="object 151"/>
          <p:cNvSpPr/>
          <p:nvPr/>
        </p:nvSpPr>
        <p:spPr>
          <a:xfrm>
            <a:off x="1185162" y="7334845"/>
            <a:ext cx="0" cy="111760"/>
          </a:xfrm>
          <a:custGeom>
            <a:avLst/>
            <a:gdLst/>
            <a:ahLst/>
            <a:cxnLst/>
            <a:rect l="l" t="t" r="r" b="b"/>
            <a:pathLst>
              <a:path h="111759">
                <a:moveTo>
                  <a:pt x="0" y="111569"/>
                </a:moveTo>
                <a:lnTo>
                  <a:pt x="0" y="0"/>
                </a:lnTo>
              </a:path>
            </a:pathLst>
          </a:custGeom>
          <a:ln w="18554">
            <a:solidFill>
              <a:srgbClr val="222021"/>
            </a:solidFill>
          </a:ln>
        </p:spPr>
        <p:txBody>
          <a:bodyPr wrap="square" lIns="0" tIns="0" rIns="0" bIns="0" rtlCol="0"/>
          <a:lstStyle/>
          <a:p>
            <a:endParaRPr/>
          </a:p>
        </p:txBody>
      </p:sp>
      <p:sp>
        <p:nvSpPr>
          <p:cNvPr id="152" name="object 152"/>
          <p:cNvSpPr/>
          <p:nvPr/>
        </p:nvSpPr>
        <p:spPr>
          <a:xfrm>
            <a:off x="3851267" y="7005088"/>
            <a:ext cx="154940" cy="384175"/>
          </a:xfrm>
          <a:custGeom>
            <a:avLst/>
            <a:gdLst/>
            <a:ahLst/>
            <a:cxnLst/>
            <a:rect l="l" t="t" r="r" b="b"/>
            <a:pathLst>
              <a:path w="154939" h="384175">
                <a:moveTo>
                  <a:pt x="154584" y="0"/>
                </a:moveTo>
                <a:lnTo>
                  <a:pt x="0" y="0"/>
                </a:lnTo>
                <a:lnTo>
                  <a:pt x="0" y="383794"/>
                </a:lnTo>
              </a:path>
            </a:pathLst>
          </a:custGeom>
          <a:ln w="9867">
            <a:solidFill>
              <a:srgbClr val="231F20"/>
            </a:solidFill>
          </a:ln>
        </p:spPr>
        <p:txBody>
          <a:bodyPr wrap="square" lIns="0" tIns="0" rIns="0" bIns="0" rtlCol="0"/>
          <a:lstStyle/>
          <a:p>
            <a:endParaRPr/>
          </a:p>
        </p:txBody>
      </p:sp>
      <p:sp>
        <p:nvSpPr>
          <p:cNvPr id="153" name="object 153"/>
          <p:cNvSpPr/>
          <p:nvPr/>
        </p:nvSpPr>
        <p:spPr>
          <a:xfrm>
            <a:off x="3818981" y="7357329"/>
            <a:ext cx="64769" cy="40640"/>
          </a:xfrm>
          <a:custGeom>
            <a:avLst/>
            <a:gdLst/>
            <a:ahLst/>
            <a:cxnLst/>
            <a:rect l="l" t="t" r="r" b="b"/>
            <a:pathLst>
              <a:path w="64770" h="40640">
                <a:moveTo>
                  <a:pt x="5791" y="0"/>
                </a:moveTo>
                <a:lnTo>
                  <a:pt x="0" y="5384"/>
                </a:lnTo>
                <a:lnTo>
                  <a:pt x="32283" y="40106"/>
                </a:lnTo>
                <a:lnTo>
                  <a:pt x="43056" y="28524"/>
                </a:lnTo>
                <a:lnTo>
                  <a:pt x="32283" y="28524"/>
                </a:lnTo>
                <a:lnTo>
                  <a:pt x="5791" y="0"/>
                </a:lnTo>
                <a:close/>
              </a:path>
              <a:path w="64770" h="40640">
                <a:moveTo>
                  <a:pt x="58801" y="0"/>
                </a:moveTo>
                <a:lnTo>
                  <a:pt x="32283" y="28524"/>
                </a:lnTo>
                <a:lnTo>
                  <a:pt x="43056" y="28524"/>
                </a:lnTo>
                <a:lnTo>
                  <a:pt x="64579" y="5384"/>
                </a:lnTo>
                <a:lnTo>
                  <a:pt x="58801" y="0"/>
                </a:lnTo>
                <a:close/>
              </a:path>
            </a:pathLst>
          </a:custGeom>
          <a:solidFill>
            <a:srgbClr val="231F20"/>
          </a:solidFill>
        </p:spPr>
        <p:txBody>
          <a:bodyPr wrap="square" lIns="0" tIns="0" rIns="0" bIns="0" rtlCol="0"/>
          <a:lstStyle/>
          <a:p>
            <a:endParaRPr/>
          </a:p>
        </p:txBody>
      </p:sp>
      <p:sp>
        <p:nvSpPr>
          <p:cNvPr id="154" name="object 154"/>
          <p:cNvSpPr txBox="1"/>
          <p:nvPr/>
        </p:nvSpPr>
        <p:spPr>
          <a:xfrm>
            <a:off x="3797903" y="6905674"/>
            <a:ext cx="495934" cy="120650"/>
          </a:xfrm>
          <a:prstGeom prst="rect">
            <a:avLst/>
          </a:prstGeom>
        </p:spPr>
        <p:txBody>
          <a:bodyPr vert="horz" wrap="square" lIns="0" tIns="15240" rIns="0" bIns="0" rtlCol="0">
            <a:spAutoFit/>
          </a:bodyPr>
          <a:lstStyle/>
          <a:p>
            <a:pPr marL="12700">
              <a:lnSpc>
                <a:spcPct val="100000"/>
              </a:lnSpc>
              <a:spcBef>
                <a:spcPts val="120"/>
              </a:spcBef>
            </a:pPr>
            <a:r>
              <a:rPr sz="600" dirty="0">
                <a:solidFill>
                  <a:srgbClr val="231F20"/>
                </a:solidFill>
                <a:latin typeface="Arial"/>
                <a:cs typeface="Arial"/>
              </a:rPr>
              <a:t>~</a:t>
            </a:r>
            <a:r>
              <a:rPr sz="500" b="1" dirty="0">
                <a:solidFill>
                  <a:srgbClr val="231F20"/>
                </a:solidFill>
                <a:latin typeface="Arial"/>
                <a:cs typeface="Arial"/>
              </a:rPr>
              <a:t>491.1’</a:t>
            </a:r>
            <a:r>
              <a:rPr sz="500" b="1" spc="-15" dirty="0">
                <a:solidFill>
                  <a:srgbClr val="231F20"/>
                </a:solidFill>
                <a:latin typeface="Arial"/>
                <a:cs typeface="Arial"/>
              </a:rPr>
              <a:t> </a:t>
            </a:r>
            <a:r>
              <a:rPr sz="900" baseline="4629" dirty="0">
                <a:solidFill>
                  <a:srgbClr val="231F20"/>
                </a:solidFill>
                <a:latin typeface="Arial"/>
                <a:cs typeface="Arial"/>
              </a:rPr>
              <a:t>~</a:t>
            </a:r>
            <a:r>
              <a:rPr sz="750" b="1" baseline="5555" dirty="0">
                <a:solidFill>
                  <a:srgbClr val="231F20"/>
                </a:solidFill>
                <a:latin typeface="Arial"/>
                <a:cs typeface="Arial"/>
              </a:rPr>
              <a:t>493.1’</a:t>
            </a:r>
            <a:endParaRPr sz="750" baseline="5555">
              <a:latin typeface="Arial"/>
              <a:cs typeface="Arial"/>
            </a:endParaRPr>
          </a:p>
        </p:txBody>
      </p:sp>
      <p:sp>
        <p:nvSpPr>
          <p:cNvPr id="155" name="object 155"/>
          <p:cNvSpPr/>
          <p:nvPr/>
        </p:nvSpPr>
        <p:spPr>
          <a:xfrm>
            <a:off x="4098023" y="7000011"/>
            <a:ext cx="154940" cy="245745"/>
          </a:xfrm>
          <a:custGeom>
            <a:avLst/>
            <a:gdLst/>
            <a:ahLst/>
            <a:cxnLst/>
            <a:rect l="l" t="t" r="r" b="b"/>
            <a:pathLst>
              <a:path w="154939" h="245745">
                <a:moveTo>
                  <a:pt x="154584" y="0"/>
                </a:moveTo>
                <a:lnTo>
                  <a:pt x="0" y="0"/>
                </a:lnTo>
                <a:lnTo>
                  <a:pt x="0" y="245617"/>
                </a:lnTo>
              </a:path>
            </a:pathLst>
          </a:custGeom>
          <a:ln w="9867">
            <a:solidFill>
              <a:srgbClr val="231F20"/>
            </a:solidFill>
          </a:ln>
        </p:spPr>
        <p:txBody>
          <a:bodyPr wrap="square" lIns="0" tIns="0" rIns="0" bIns="0" rtlCol="0"/>
          <a:lstStyle/>
          <a:p>
            <a:endParaRPr/>
          </a:p>
        </p:txBody>
      </p:sp>
      <p:sp>
        <p:nvSpPr>
          <p:cNvPr id="156" name="object 156"/>
          <p:cNvSpPr/>
          <p:nvPr/>
        </p:nvSpPr>
        <p:spPr>
          <a:xfrm>
            <a:off x="4065735" y="7214069"/>
            <a:ext cx="64769" cy="40640"/>
          </a:xfrm>
          <a:custGeom>
            <a:avLst/>
            <a:gdLst/>
            <a:ahLst/>
            <a:cxnLst/>
            <a:rect l="l" t="t" r="r" b="b"/>
            <a:pathLst>
              <a:path w="64770" h="40640">
                <a:moveTo>
                  <a:pt x="5791" y="0"/>
                </a:moveTo>
                <a:lnTo>
                  <a:pt x="0" y="5384"/>
                </a:lnTo>
                <a:lnTo>
                  <a:pt x="32283" y="40106"/>
                </a:lnTo>
                <a:lnTo>
                  <a:pt x="43056" y="28524"/>
                </a:lnTo>
                <a:lnTo>
                  <a:pt x="32283" y="28524"/>
                </a:lnTo>
                <a:lnTo>
                  <a:pt x="5791" y="0"/>
                </a:lnTo>
                <a:close/>
              </a:path>
              <a:path w="64770" h="40640">
                <a:moveTo>
                  <a:pt x="58801" y="0"/>
                </a:moveTo>
                <a:lnTo>
                  <a:pt x="32283" y="28524"/>
                </a:lnTo>
                <a:lnTo>
                  <a:pt x="43056" y="28524"/>
                </a:lnTo>
                <a:lnTo>
                  <a:pt x="64579" y="5384"/>
                </a:lnTo>
                <a:lnTo>
                  <a:pt x="58801" y="0"/>
                </a:lnTo>
                <a:close/>
              </a:path>
            </a:pathLst>
          </a:custGeom>
          <a:solidFill>
            <a:srgbClr val="231F20"/>
          </a:solidFill>
        </p:spPr>
        <p:txBody>
          <a:bodyPr wrap="square" lIns="0" tIns="0" rIns="0" bIns="0" rtlCol="0"/>
          <a:lstStyle/>
          <a:p>
            <a:endParaRPr/>
          </a:p>
        </p:txBody>
      </p:sp>
      <p:sp>
        <p:nvSpPr>
          <p:cNvPr id="157" name="object 157"/>
          <p:cNvSpPr/>
          <p:nvPr/>
        </p:nvSpPr>
        <p:spPr>
          <a:xfrm>
            <a:off x="1180185" y="8442744"/>
            <a:ext cx="4963160" cy="939165"/>
          </a:xfrm>
          <a:custGeom>
            <a:avLst/>
            <a:gdLst/>
            <a:ahLst/>
            <a:cxnLst/>
            <a:rect l="l" t="t" r="r" b="b"/>
            <a:pathLst>
              <a:path w="4963160" h="939165">
                <a:moveTo>
                  <a:pt x="0" y="938999"/>
                </a:moveTo>
                <a:lnTo>
                  <a:pt x="4963045" y="938999"/>
                </a:lnTo>
                <a:lnTo>
                  <a:pt x="4963045" y="0"/>
                </a:lnTo>
                <a:lnTo>
                  <a:pt x="0" y="0"/>
                </a:lnTo>
                <a:lnTo>
                  <a:pt x="0" y="938999"/>
                </a:lnTo>
                <a:close/>
              </a:path>
            </a:pathLst>
          </a:custGeom>
          <a:solidFill>
            <a:srgbClr val="FFFFFF"/>
          </a:solidFill>
        </p:spPr>
        <p:txBody>
          <a:bodyPr wrap="square" lIns="0" tIns="0" rIns="0" bIns="0" rtlCol="0"/>
          <a:lstStyle/>
          <a:p>
            <a:endParaRPr/>
          </a:p>
        </p:txBody>
      </p:sp>
      <p:sp>
        <p:nvSpPr>
          <p:cNvPr id="158" name="object 158"/>
          <p:cNvSpPr/>
          <p:nvPr/>
        </p:nvSpPr>
        <p:spPr>
          <a:xfrm>
            <a:off x="1192657" y="5596140"/>
            <a:ext cx="0" cy="3785870"/>
          </a:xfrm>
          <a:custGeom>
            <a:avLst/>
            <a:gdLst/>
            <a:ahLst/>
            <a:cxnLst/>
            <a:rect l="l" t="t" r="r" b="b"/>
            <a:pathLst>
              <a:path h="3785870">
                <a:moveTo>
                  <a:pt x="0" y="0"/>
                </a:moveTo>
                <a:lnTo>
                  <a:pt x="0" y="3785603"/>
                </a:lnTo>
              </a:path>
            </a:pathLst>
          </a:custGeom>
          <a:ln w="24942">
            <a:solidFill>
              <a:srgbClr val="FFFFFF"/>
            </a:solidFill>
          </a:ln>
        </p:spPr>
        <p:txBody>
          <a:bodyPr wrap="square" lIns="0" tIns="0" rIns="0" bIns="0" rtlCol="0"/>
          <a:lstStyle/>
          <a:p>
            <a:endParaRPr/>
          </a:p>
        </p:txBody>
      </p:sp>
      <p:sp>
        <p:nvSpPr>
          <p:cNvPr id="159" name="object 159"/>
          <p:cNvSpPr/>
          <p:nvPr/>
        </p:nvSpPr>
        <p:spPr>
          <a:xfrm>
            <a:off x="6143231" y="5554230"/>
            <a:ext cx="553720" cy="3827779"/>
          </a:xfrm>
          <a:custGeom>
            <a:avLst/>
            <a:gdLst/>
            <a:ahLst/>
            <a:cxnLst/>
            <a:rect l="l" t="t" r="r" b="b"/>
            <a:pathLst>
              <a:path w="553720" h="3827779">
                <a:moveTo>
                  <a:pt x="0" y="3827513"/>
                </a:moveTo>
                <a:lnTo>
                  <a:pt x="553402" y="3827513"/>
                </a:lnTo>
                <a:lnTo>
                  <a:pt x="553402" y="0"/>
                </a:lnTo>
                <a:lnTo>
                  <a:pt x="0" y="0"/>
                </a:lnTo>
                <a:lnTo>
                  <a:pt x="0" y="3827513"/>
                </a:lnTo>
                <a:close/>
              </a:path>
            </a:pathLst>
          </a:custGeom>
          <a:solidFill>
            <a:srgbClr val="FFFFFF"/>
          </a:solidFill>
        </p:spPr>
        <p:txBody>
          <a:bodyPr wrap="square" lIns="0" tIns="0" rIns="0" bIns="0" rtlCol="0"/>
          <a:lstStyle/>
          <a:p>
            <a:endParaRPr/>
          </a:p>
        </p:txBody>
      </p:sp>
      <p:sp>
        <p:nvSpPr>
          <p:cNvPr id="160" name="object 160"/>
          <p:cNvSpPr/>
          <p:nvPr/>
        </p:nvSpPr>
        <p:spPr>
          <a:xfrm>
            <a:off x="1180185" y="5575185"/>
            <a:ext cx="5477510" cy="0"/>
          </a:xfrm>
          <a:custGeom>
            <a:avLst/>
            <a:gdLst/>
            <a:ahLst/>
            <a:cxnLst/>
            <a:rect l="l" t="t" r="r" b="b"/>
            <a:pathLst>
              <a:path w="5477509">
                <a:moveTo>
                  <a:pt x="0" y="0"/>
                </a:moveTo>
                <a:lnTo>
                  <a:pt x="5477192" y="0"/>
                </a:lnTo>
              </a:path>
            </a:pathLst>
          </a:custGeom>
          <a:ln w="41910">
            <a:solidFill>
              <a:srgbClr val="FFFFFF"/>
            </a:solidFill>
          </a:ln>
        </p:spPr>
        <p:txBody>
          <a:bodyPr wrap="square" lIns="0" tIns="0" rIns="0" bIns="0" rtlCol="0"/>
          <a:lstStyle/>
          <a:p>
            <a:endParaRPr/>
          </a:p>
        </p:txBody>
      </p:sp>
      <p:sp>
        <p:nvSpPr>
          <p:cNvPr id="161" name="object 161"/>
          <p:cNvSpPr/>
          <p:nvPr/>
        </p:nvSpPr>
        <p:spPr>
          <a:xfrm>
            <a:off x="1205124" y="5595410"/>
            <a:ext cx="4940935" cy="2846070"/>
          </a:xfrm>
          <a:custGeom>
            <a:avLst/>
            <a:gdLst/>
            <a:ahLst/>
            <a:cxnLst/>
            <a:rect l="l" t="t" r="r" b="b"/>
            <a:pathLst>
              <a:path w="4940935" h="2846070">
                <a:moveTo>
                  <a:pt x="4940820" y="0"/>
                </a:moveTo>
                <a:lnTo>
                  <a:pt x="0" y="0"/>
                </a:lnTo>
                <a:lnTo>
                  <a:pt x="0" y="2845917"/>
                </a:lnTo>
                <a:lnTo>
                  <a:pt x="4940820" y="2845917"/>
                </a:lnTo>
                <a:lnTo>
                  <a:pt x="4940820" y="0"/>
                </a:lnTo>
                <a:close/>
              </a:path>
            </a:pathLst>
          </a:custGeom>
          <a:ln w="4940">
            <a:solidFill>
              <a:srgbClr val="221E1F"/>
            </a:solidFill>
          </a:ln>
        </p:spPr>
        <p:txBody>
          <a:bodyPr wrap="square" lIns="0" tIns="0" rIns="0" bIns="0" rtlCol="0"/>
          <a:lstStyle/>
          <a:p>
            <a:endParaRPr/>
          </a:p>
        </p:txBody>
      </p:sp>
      <p:sp>
        <p:nvSpPr>
          <p:cNvPr id="162" name="object 162"/>
          <p:cNvSpPr/>
          <p:nvPr/>
        </p:nvSpPr>
        <p:spPr>
          <a:xfrm>
            <a:off x="3885374" y="8456385"/>
            <a:ext cx="0" cy="233679"/>
          </a:xfrm>
          <a:custGeom>
            <a:avLst/>
            <a:gdLst/>
            <a:ahLst/>
            <a:cxnLst/>
            <a:rect l="l" t="t" r="r" b="b"/>
            <a:pathLst>
              <a:path h="233679">
                <a:moveTo>
                  <a:pt x="0" y="0"/>
                </a:moveTo>
                <a:lnTo>
                  <a:pt x="0" y="233438"/>
                </a:lnTo>
              </a:path>
            </a:pathLst>
          </a:custGeom>
          <a:ln w="3175">
            <a:solidFill>
              <a:srgbClr val="231F20"/>
            </a:solidFill>
          </a:ln>
        </p:spPr>
        <p:txBody>
          <a:bodyPr wrap="square" lIns="0" tIns="0" rIns="0" bIns="0" rtlCol="0"/>
          <a:lstStyle/>
          <a:p>
            <a:endParaRPr/>
          </a:p>
        </p:txBody>
      </p:sp>
      <p:sp>
        <p:nvSpPr>
          <p:cNvPr id="163" name="object 163"/>
          <p:cNvSpPr/>
          <p:nvPr/>
        </p:nvSpPr>
        <p:spPr>
          <a:xfrm>
            <a:off x="3172294" y="8595200"/>
            <a:ext cx="2971165" cy="0"/>
          </a:xfrm>
          <a:custGeom>
            <a:avLst/>
            <a:gdLst/>
            <a:ahLst/>
            <a:cxnLst/>
            <a:rect l="l" t="t" r="r" b="b"/>
            <a:pathLst>
              <a:path w="2971165">
                <a:moveTo>
                  <a:pt x="0" y="0"/>
                </a:moveTo>
                <a:lnTo>
                  <a:pt x="2970937" y="0"/>
                </a:lnTo>
              </a:path>
            </a:pathLst>
          </a:custGeom>
          <a:ln w="3175">
            <a:solidFill>
              <a:srgbClr val="231F20"/>
            </a:solidFill>
          </a:ln>
        </p:spPr>
        <p:txBody>
          <a:bodyPr wrap="square" lIns="0" tIns="0" rIns="0" bIns="0" rtlCol="0"/>
          <a:lstStyle/>
          <a:p>
            <a:endParaRPr/>
          </a:p>
        </p:txBody>
      </p:sp>
      <p:sp>
        <p:nvSpPr>
          <p:cNvPr id="164" name="object 164"/>
          <p:cNvSpPr/>
          <p:nvPr/>
        </p:nvSpPr>
        <p:spPr>
          <a:xfrm>
            <a:off x="1201738" y="8595200"/>
            <a:ext cx="1911350" cy="0"/>
          </a:xfrm>
          <a:custGeom>
            <a:avLst/>
            <a:gdLst/>
            <a:ahLst/>
            <a:cxnLst/>
            <a:rect l="l" t="t" r="r" b="b"/>
            <a:pathLst>
              <a:path w="1911350">
                <a:moveTo>
                  <a:pt x="0" y="0"/>
                </a:moveTo>
                <a:lnTo>
                  <a:pt x="1911336" y="0"/>
                </a:lnTo>
              </a:path>
            </a:pathLst>
          </a:custGeom>
          <a:ln w="3175">
            <a:solidFill>
              <a:srgbClr val="231F20"/>
            </a:solidFill>
          </a:ln>
        </p:spPr>
        <p:txBody>
          <a:bodyPr wrap="square" lIns="0" tIns="0" rIns="0" bIns="0" rtlCol="0"/>
          <a:lstStyle/>
          <a:p>
            <a:endParaRPr/>
          </a:p>
        </p:txBody>
      </p:sp>
      <p:sp>
        <p:nvSpPr>
          <p:cNvPr id="165" name="object 165"/>
          <p:cNvSpPr/>
          <p:nvPr/>
        </p:nvSpPr>
        <p:spPr>
          <a:xfrm>
            <a:off x="3172294" y="8595204"/>
            <a:ext cx="2961005" cy="0"/>
          </a:xfrm>
          <a:custGeom>
            <a:avLst/>
            <a:gdLst/>
            <a:ahLst/>
            <a:cxnLst/>
            <a:rect l="l" t="t" r="r" b="b"/>
            <a:pathLst>
              <a:path w="2961004">
                <a:moveTo>
                  <a:pt x="0" y="0"/>
                </a:moveTo>
                <a:lnTo>
                  <a:pt x="2960870" y="0"/>
                </a:lnTo>
              </a:path>
            </a:pathLst>
          </a:custGeom>
          <a:ln w="3175">
            <a:solidFill>
              <a:srgbClr val="231F20"/>
            </a:solidFill>
          </a:ln>
        </p:spPr>
        <p:txBody>
          <a:bodyPr wrap="square" lIns="0" tIns="0" rIns="0" bIns="0" rtlCol="0"/>
          <a:lstStyle/>
          <a:p>
            <a:endParaRPr/>
          </a:p>
        </p:txBody>
      </p:sp>
      <p:sp>
        <p:nvSpPr>
          <p:cNvPr id="166" name="object 166"/>
          <p:cNvSpPr/>
          <p:nvPr/>
        </p:nvSpPr>
        <p:spPr>
          <a:xfrm>
            <a:off x="1211800" y="8595204"/>
            <a:ext cx="1901825" cy="0"/>
          </a:xfrm>
          <a:custGeom>
            <a:avLst/>
            <a:gdLst/>
            <a:ahLst/>
            <a:cxnLst/>
            <a:rect l="l" t="t" r="r" b="b"/>
            <a:pathLst>
              <a:path w="1901825">
                <a:moveTo>
                  <a:pt x="0" y="0"/>
                </a:moveTo>
                <a:lnTo>
                  <a:pt x="1901273" y="0"/>
                </a:lnTo>
              </a:path>
            </a:pathLst>
          </a:custGeom>
          <a:ln w="3175">
            <a:solidFill>
              <a:srgbClr val="231F20"/>
            </a:solidFill>
          </a:ln>
        </p:spPr>
        <p:txBody>
          <a:bodyPr wrap="square" lIns="0" tIns="0" rIns="0" bIns="0" rtlCol="0"/>
          <a:lstStyle/>
          <a:p>
            <a:endParaRPr/>
          </a:p>
        </p:txBody>
      </p:sp>
      <p:sp>
        <p:nvSpPr>
          <p:cNvPr id="167" name="object 167"/>
          <p:cNvSpPr/>
          <p:nvPr/>
        </p:nvSpPr>
        <p:spPr>
          <a:xfrm>
            <a:off x="1201736" y="8557276"/>
            <a:ext cx="47625" cy="76200"/>
          </a:xfrm>
          <a:custGeom>
            <a:avLst/>
            <a:gdLst/>
            <a:ahLst/>
            <a:cxnLst/>
            <a:rect l="l" t="t" r="r" b="b"/>
            <a:pathLst>
              <a:path w="47625" h="76200">
                <a:moveTo>
                  <a:pt x="40805" y="0"/>
                </a:moveTo>
                <a:lnTo>
                  <a:pt x="0" y="37934"/>
                </a:lnTo>
                <a:lnTo>
                  <a:pt x="40805" y="75869"/>
                </a:lnTo>
                <a:lnTo>
                  <a:pt x="47142" y="69088"/>
                </a:lnTo>
                <a:lnTo>
                  <a:pt x="13614" y="37934"/>
                </a:lnTo>
                <a:lnTo>
                  <a:pt x="47142" y="6781"/>
                </a:lnTo>
                <a:lnTo>
                  <a:pt x="40805" y="0"/>
                </a:lnTo>
                <a:close/>
              </a:path>
            </a:pathLst>
          </a:custGeom>
          <a:solidFill>
            <a:srgbClr val="231F20"/>
          </a:solidFill>
        </p:spPr>
        <p:txBody>
          <a:bodyPr wrap="square" lIns="0" tIns="0" rIns="0" bIns="0" rtlCol="0"/>
          <a:lstStyle/>
          <a:p>
            <a:endParaRPr/>
          </a:p>
        </p:txBody>
      </p:sp>
      <p:sp>
        <p:nvSpPr>
          <p:cNvPr id="168" name="object 168"/>
          <p:cNvSpPr/>
          <p:nvPr/>
        </p:nvSpPr>
        <p:spPr>
          <a:xfrm>
            <a:off x="6096092" y="8557276"/>
            <a:ext cx="47625" cy="76200"/>
          </a:xfrm>
          <a:custGeom>
            <a:avLst/>
            <a:gdLst/>
            <a:ahLst/>
            <a:cxnLst/>
            <a:rect l="l" t="t" r="r" b="b"/>
            <a:pathLst>
              <a:path w="47625" h="76200">
                <a:moveTo>
                  <a:pt x="6337" y="0"/>
                </a:moveTo>
                <a:lnTo>
                  <a:pt x="0" y="6781"/>
                </a:lnTo>
                <a:lnTo>
                  <a:pt x="33528" y="37934"/>
                </a:lnTo>
                <a:lnTo>
                  <a:pt x="0" y="69088"/>
                </a:lnTo>
                <a:lnTo>
                  <a:pt x="6337" y="75869"/>
                </a:lnTo>
                <a:lnTo>
                  <a:pt x="47142" y="37934"/>
                </a:lnTo>
                <a:lnTo>
                  <a:pt x="6337" y="0"/>
                </a:lnTo>
                <a:close/>
              </a:path>
            </a:pathLst>
          </a:custGeom>
          <a:solidFill>
            <a:srgbClr val="231F20"/>
          </a:solidFill>
        </p:spPr>
        <p:txBody>
          <a:bodyPr wrap="square" lIns="0" tIns="0" rIns="0" bIns="0" rtlCol="0"/>
          <a:lstStyle/>
          <a:p>
            <a:endParaRPr/>
          </a:p>
        </p:txBody>
      </p:sp>
      <p:sp>
        <p:nvSpPr>
          <p:cNvPr id="169" name="object 169"/>
          <p:cNvSpPr txBox="1"/>
          <p:nvPr/>
        </p:nvSpPr>
        <p:spPr>
          <a:xfrm>
            <a:off x="1542290" y="7445247"/>
            <a:ext cx="793115" cy="105410"/>
          </a:xfrm>
          <a:prstGeom prst="rect">
            <a:avLst/>
          </a:prstGeom>
        </p:spPr>
        <p:txBody>
          <a:bodyPr vert="horz" wrap="square" lIns="0" tIns="15875" rIns="0" bIns="0" rtlCol="0">
            <a:spAutoFit/>
          </a:bodyPr>
          <a:lstStyle/>
          <a:p>
            <a:pPr marL="12700">
              <a:lnSpc>
                <a:spcPct val="100000"/>
              </a:lnSpc>
              <a:spcBef>
                <a:spcPts val="125"/>
              </a:spcBef>
            </a:pPr>
            <a:r>
              <a:rPr sz="500" b="1" spc="-20" dirty="0">
                <a:solidFill>
                  <a:srgbClr val="FFFFFF"/>
                </a:solidFill>
                <a:latin typeface="Arial"/>
                <a:cs typeface="Arial"/>
              </a:rPr>
              <a:t>Existing </a:t>
            </a:r>
            <a:r>
              <a:rPr sz="500" b="1" dirty="0">
                <a:solidFill>
                  <a:srgbClr val="FFFFFF"/>
                </a:solidFill>
                <a:latin typeface="Arial"/>
                <a:cs typeface="Arial"/>
              </a:rPr>
              <a:t>14th</a:t>
            </a:r>
            <a:r>
              <a:rPr sz="500" b="1" spc="-110" dirty="0">
                <a:solidFill>
                  <a:srgbClr val="FFFFFF"/>
                </a:solidFill>
                <a:latin typeface="Arial"/>
                <a:cs typeface="Arial"/>
              </a:rPr>
              <a:t> </a:t>
            </a:r>
            <a:r>
              <a:rPr sz="500" b="1" spc="-10" dirty="0">
                <a:solidFill>
                  <a:srgbClr val="FFFFFF"/>
                </a:solidFill>
                <a:latin typeface="Arial"/>
                <a:cs typeface="Arial"/>
              </a:rPr>
              <a:t>Street </a:t>
            </a:r>
            <a:r>
              <a:rPr sz="500" b="1" spc="-15" dirty="0">
                <a:solidFill>
                  <a:srgbClr val="FFFFFF"/>
                </a:solidFill>
                <a:latin typeface="Arial"/>
                <a:cs typeface="Arial"/>
              </a:rPr>
              <a:t>Bridge</a:t>
            </a:r>
            <a:endParaRPr sz="500">
              <a:latin typeface="Arial"/>
              <a:cs typeface="Arial"/>
            </a:endParaRPr>
          </a:p>
        </p:txBody>
      </p:sp>
      <p:sp>
        <p:nvSpPr>
          <p:cNvPr id="170" name="object 170"/>
          <p:cNvSpPr/>
          <p:nvPr/>
        </p:nvSpPr>
        <p:spPr>
          <a:xfrm>
            <a:off x="3125924" y="8969998"/>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71" name="object 171"/>
          <p:cNvSpPr/>
          <p:nvPr/>
        </p:nvSpPr>
        <p:spPr>
          <a:xfrm>
            <a:off x="3045457" y="8987295"/>
            <a:ext cx="2309495" cy="0"/>
          </a:xfrm>
          <a:custGeom>
            <a:avLst/>
            <a:gdLst/>
            <a:ahLst/>
            <a:cxnLst/>
            <a:rect l="l" t="t" r="r" b="b"/>
            <a:pathLst>
              <a:path w="2309495">
                <a:moveTo>
                  <a:pt x="0" y="0"/>
                </a:moveTo>
                <a:lnTo>
                  <a:pt x="2309393" y="0"/>
                </a:lnTo>
              </a:path>
            </a:pathLst>
          </a:custGeom>
          <a:ln w="3175">
            <a:solidFill>
              <a:srgbClr val="231F20"/>
            </a:solidFill>
          </a:ln>
        </p:spPr>
        <p:txBody>
          <a:bodyPr wrap="square" lIns="0" tIns="0" rIns="0" bIns="0" rtlCol="0"/>
          <a:lstStyle/>
          <a:p>
            <a:endParaRPr/>
          </a:p>
        </p:txBody>
      </p:sp>
      <p:sp>
        <p:nvSpPr>
          <p:cNvPr id="172" name="object 172"/>
          <p:cNvSpPr/>
          <p:nvPr/>
        </p:nvSpPr>
        <p:spPr>
          <a:xfrm>
            <a:off x="3045457" y="8987295"/>
            <a:ext cx="2309495" cy="0"/>
          </a:xfrm>
          <a:custGeom>
            <a:avLst/>
            <a:gdLst/>
            <a:ahLst/>
            <a:cxnLst/>
            <a:rect l="l" t="t" r="r" b="b"/>
            <a:pathLst>
              <a:path w="2309495">
                <a:moveTo>
                  <a:pt x="0" y="0"/>
                </a:moveTo>
                <a:lnTo>
                  <a:pt x="2309393" y="0"/>
                </a:lnTo>
              </a:path>
            </a:pathLst>
          </a:custGeom>
          <a:ln w="3175">
            <a:solidFill>
              <a:srgbClr val="231F20"/>
            </a:solidFill>
          </a:ln>
        </p:spPr>
        <p:txBody>
          <a:bodyPr wrap="square" lIns="0" tIns="0" rIns="0" bIns="0" rtlCol="0"/>
          <a:lstStyle/>
          <a:p>
            <a:endParaRPr/>
          </a:p>
        </p:txBody>
      </p:sp>
      <p:sp>
        <p:nvSpPr>
          <p:cNvPr id="173" name="object 173"/>
          <p:cNvSpPr/>
          <p:nvPr/>
        </p:nvSpPr>
        <p:spPr>
          <a:xfrm>
            <a:off x="5272718" y="8483238"/>
            <a:ext cx="0" cy="578485"/>
          </a:xfrm>
          <a:custGeom>
            <a:avLst/>
            <a:gdLst/>
            <a:ahLst/>
            <a:cxnLst/>
            <a:rect l="l" t="t" r="r" b="b"/>
            <a:pathLst>
              <a:path h="578484">
                <a:moveTo>
                  <a:pt x="0" y="0"/>
                </a:moveTo>
                <a:lnTo>
                  <a:pt x="0" y="578307"/>
                </a:lnTo>
              </a:path>
            </a:pathLst>
          </a:custGeom>
          <a:ln w="9867">
            <a:solidFill>
              <a:srgbClr val="010202"/>
            </a:solidFill>
            <a:prstDash val="lgDash"/>
          </a:ln>
        </p:spPr>
        <p:txBody>
          <a:bodyPr wrap="square" lIns="0" tIns="0" rIns="0" bIns="0" rtlCol="0"/>
          <a:lstStyle/>
          <a:p>
            <a:endParaRPr/>
          </a:p>
        </p:txBody>
      </p:sp>
      <p:sp>
        <p:nvSpPr>
          <p:cNvPr id="174" name="object 174"/>
          <p:cNvSpPr/>
          <p:nvPr/>
        </p:nvSpPr>
        <p:spPr>
          <a:xfrm>
            <a:off x="5255429" y="8969998"/>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75" name="object 175"/>
          <p:cNvSpPr/>
          <p:nvPr/>
        </p:nvSpPr>
        <p:spPr>
          <a:xfrm>
            <a:off x="3865660" y="8577907"/>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76" name="object 176"/>
          <p:cNvSpPr/>
          <p:nvPr/>
        </p:nvSpPr>
        <p:spPr>
          <a:xfrm>
            <a:off x="2773996" y="9206895"/>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77" name="object 177"/>
          <p:cNvSpPr/>
          <p:nvPr/>
        </p:nvSpPr>
        <p:spPr>
          <a:xfrm>
            <a:off x="2708634" y="9224192"/>
            <a:ext cx="2985135" cy="0"/>
          </a:xfrm>
          <a:custGeom>
            <a:avLst/>
            <a:gdLst/>
            <a:ahLst/>
            <a:cxnLst/>
            <a:rect l="l" t="t" r="r" b="b"/>
            <a:pathLst>
              <a:path w="2985135">
                <a:moveTo>
                  <a:pt x="0" y="0"/>
                </a:moveTo>
                <a:lnTo>
                  <a:pt x="2984588" y="0"/>
                </a:lnTo>
              </a:path>
            </a:pathLst>
          </a:custGeom>
          <a:ln w="3175">
            <a:solidFill>
              <a:srgbClr val="231F20"/>
            </a:solidFill>
          </a:ln>
        </p:spPr>
        <p:txBody>
          <a:bodyPr wrap="square" lIns="0" tIns="0" rIns="0" bIns="0" rtlCol="0"/>
          <a:lstStyle/>
          <a:p>
            <a:endParaRPr/>
          </a:p>
        </p:txBody>
      </p:sp>
      <p:sp>
        <p:nvSpPr>
          <p:cNvPr id="178" name="object 178"/>
          <p:cNvSpPr/>
          <p:nvPr/>
        </p:nvSpPr>
        <p:spPr>
          <a:xfrm>
            <a:off x="2708634" y="9224192"/>
            <a:ext cx="2985135" cy="0"/>
          </a:xfrm>
          <a:custGeom>
            <a:avLst/>
            <a:gdLst/>
            <a:ahLst/>
            <a:cxnLst/>
            <a:rect l="l" t="t" r="r" b="b"/>
            <a:pathLst>
              <a:path w="2985135">
                <a:moveTo>
                  <a:pt x="0" y="0"/>
                </a:moveTo>
                <a:lnTo>
                  <a:pt x="2984588" y="0"/>
                </a:lnTo>
              </a:path>
            </a:pathLst>
          </a:custGeom>
          <a:ln w="3175">
            <a:solidFill>
              <a:srgbClr val="231F20"/>
            </a:solidFill>
          </a:ln>
        </p:spPr>
        <p:txBody>
          <a:bodyPr wrap="square" lIns="0" tIns="0" rIns="0" bIns="0" rtlCol="0"/>
          <a:lstStyle/>
          <a:p>
            <a:endParaRPr/>
          </a:p>
        </p:txBody>
      </p:sp>
      <p:sp>
        <p:nvSpPr>
          <p:cNvPr id="179" name="object 179"/>
          <p:cNvSpPr/>
          <p:nvPr/>
        </p:nvSpPr>
        <p:spPr>
          <a:xfrm>
            <a:off x="5643881" y="8476292"/>
            <a:ext cx="0" cy="807720"/>
          </a:xfrm>
          <a:custGeom>
            <a:avLst/>
            <a:gdLst/>
            <a:ahLst/>
            <a:cxnLst/>
            <a:rect l="l" t="t" r="r" b="b"/>
            <a:pathLst>
              <a:path h="807720">
                <a:moveTo>
                  <a:pt x="0" y="0"/>
                </a:moveTo>
                <a:lnTo>
                  <a:pt x="0" y="807326"/>
                </a:lnTo>
              </a:path>
            </a:pathLst>
          </a:custGeom>
          <a:ln w="9867">
            <a:solidFill>
              <a:srgbClr val="010202"/>
            </a:solidFill>
            <a:prstDash val="lgDashDot"/>
          </a:ln>
        </p:spPr>
        <p:txBody>
          <a:bodyPr wrap="square" lIns="0" tIns="0" rIns="0" bIns="0" rtlCol="0"/>
          <a:lstStyle/>
          <a:p>
            <a:endParaRPr/>
          </a:p>
        </p:txBody>
      </p:sp>
      <p:sp>
        <p:nvSpPr>
          <p:cNvPr id="180" name="object 180"/>
          <p:cNvSpPr/>
          <p:nvPr/>
        </p:nvSpPr>
        <p:spPr>
          <a:xfrm>
            <a:off x="5626594" y="9206895"/>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81" name="object 181"/>
          <p:cNvSpPr txBox="1"/>
          <p:nvPr/>
        </p:nvSpPr>
        <p:spPr>
          <a:xfrm>
            <a:off x="1899005" y="8486421"/>
            <a:ext cx="487045" cy="120650"/>
          </a:xfrm>
          <a:prstGeom prst="rect">
            <a:avLst/>
          </a:prstGeom>
        </p:spPr>
        <p:txBody>
          <a:bodyPr vert="horz" wrap="square" lIns="0" tIns="15240" rIns="0" bIns="0" rtlCol="0">
            <a:spAutoFit/>
          </a:bodyPr>
          <a:lstStyle/>
          <a:p>
            <a:pPr marL="12700">
              <a:lnSpc>
                <a:spcPct val="100000"/>
              </a:lnSpc>
              <a:spcBef>
                <a:spcPts val="120"/>
              </a:spcBef>
            </a:pPr>
            <a:r>
              <a:rPr sz="600" spc="-5" dirty="0">
                <a:solidFill>
                  <a:srgbClr val="231F20"/>
                </a:solidFill>
                <a:latin typeface="Arial"/>
                <a:cs typeface="Arial"/>
              </a:rPr>
              <a:t>Waterloo</a:t>
            </a:r>
            <a:r>
              <a:rPr sz="600" spc="-80" dirty="0">
                <a:solidFill>
                  <a:srgbClr val="231F20"/>
                </a:solidFill>
                <a:latin typeface="Arial"/>
                <a:cs typeface="Arial"/>
              </a:rPr>
              <a:t> </a:t>
            </a:r>
            <a:r>
              <a:rPr sz="600" spc="-30" dirty="0">
                <a:solidFill>
                  <a:srgbClr val="231F20"/>
                </a:solidFill>
                <a:latin typeface="Arial"/>
                <a:cs typeface="Arial"/>
              </a:rPr>
              <a:t>Park</a:t>
            </a:r>
            <a:endParaRPr sz="600">
              <a:latin typeface="Arial"/>
              <a:cs typeface="Arial"/>
            </a:endParaRPr>
          </a:p>
        </p:txBody>
      </p:sp>
      <p:sp>
        <p:nvSpPr>
          <p:cNvPr id="182" name="object 182"/>
          <p:cNvSpPr txBox="1"/>
          <p:nvPr/>
        </p:nvSpPr>
        <p:spPr>
          <a:xfrm>
            <a:off x="4226812" y="8483105"/>
            <a:ext cx="712470" cy="120650"/>
          </a:xfrm>
          <a:prstGeom prst="rect">
            <a:avLst/>
          </a:prstGeom>
        </p:spPr>
        <p:txBody>
          <a:bodyPr vert="horz" wrap="square" lIns="0" tIns="15240" rIns="0" bIns="0" rtlCol="0">
            <a:spAutoFit/>
          </a:bodyPr>
          <a:lstStyle/>
          <a:p>
            <a:pPr marL="12700">
              <a:lnSpc>
                <a:spcPct val="100000"/>
              </a:lnSpc>
              <a:spcBef>
                <a:spcPts val="120"/>
              </a:spcBef>
            </a:pPr>
            <a:r>
              <a:rPr sz="600" spc="-10" dirty="0">
                <a:solidFill>
                  <a:srgbClr val="231F20"/>
                </a:solidFill>
                <a:latin typeface="Arial"/>
                <a:cs typeface="Arial"/>
              </a:rPr>
              <a:t>Open </a:t>
            </a:r>
            <a:r>
              <a:rPr sz="600" spc="-35" dirty="0">
                <a:solidFill>
                  <a:srgbClr val="231F20"/>
                </a:solidFill>
                <a:latin typeface="Arial"/>
                <a:cs typeface="Arial"/>
              </a:rPr>
              <a:t>Space </a:t>
            </a:r>
            <a:r>
              <a:rPr sz="600" spc="-15" dirty="0">
                <a:solidFill>
                  <a:srgbClr val="231F20"/>
                </a:solidFill>
                <a:latin typeface="Arial"/>
                <a:cs typeface="Arial"/>
              </a:rPr>
              <a:t>Block</a:t>
            </a:r>
            <a:r>
              <a:rPr sz="600" spc="-110" dirty="0">
                <a:solidFill>
                  <a:srgbClr val="231F20"/>
                </a:solidFill>
                <a:latin typeface="Arial"/>
                <a:cs typeface="Arial"/>
              </a:rPr>
              <a:t> </a:t>
            </a:r>
            <a:r>
              <a:rPr sz="600" spc="-20" dirty="0">
                <a:solidFill>
                  <a:srgbClr val="231F20"/>
                </a:solidFill>
                <a:latin typeface="Arial"/>
                <a:cs typeface="Arial"/>
              </a:rPr>
              <a:t>#1</a:t>
            </a:r>
            <a:endParaRPr sz="600">
              <a:latin typeface="Arial"/>
              <a:cs typeface="Arial"/>
            </a:endParaRPr>
          </a:p>
        </p:txBody>
      </p:sp>
      <p:sp>
        <p:nvSpPr>
          <p:cNvPr id="183" name="object 183"/>
          <p:cNvSpPr/>
          <p:nvPr/>
        </p:nvSpPr>
        <p:spPr>
          <a:xfrm>
            <a:off x="3143867" y="8462990"/>
            <a:ext cx="0" cy="35560"/>
          </a:xfrm>
          <a:custGeom>
            <a:avLst/>
            <a:gdLst/>
            <a:ahLst/>
            <a:cxnLst/>
            <a:rect l="l" t="t" r="r" b="b"/>
            <a:pathLst>
              <a:path h="35559">
                <a:moveTo>
                  <a:pt x="0" y="0"/>
                </a:moveTo>
                <a:lnTo>
                  <a:pt x="0" y="35214"/>
                </a:lnTo>
              </a:path>
            </a:pathLst>
          </a:custGeom>
          <a:ln w="9867">
            <a:solidFill>
              <a:srgbClr val="010202"/>
            </a:solidFill>
            <a:prstDash val="lgDash"/>
          </a:ln>
        </p:spPr>
        <p:txBody>
          <a:bodyPr wrap="square" lIns="0" tIns="0" rIns="0" bIns="0" rtlCol="0"/>
          <a:lstStyle/>
          <a:p>
            <a:endParaRPr/>
          </a:p>
        </p:txBody>
      </p:sp>
      <p:sp>
        <p:nvSpPr>
          <p:cNvPr id="184" name="object 184"/>
          <p:cNvSpPr/>
          <p:nvPr/>
        </p:nvSpPr>
        <p:spPr>
          <a:xfrm>
            <a:off x="3143867" y="8715349"/>
            <a:ext cx="0" cy="349250"/>
          </a:xfrm>
          <a:custGeom>
            <a:avLst/>
            <a:gdLst/>
            <a:ahLst/>
            <a:cxnLst/>
            <a:rect l="l" t="t" r="r" b="b"/>
            <a:pathLst>
              <a:path h="349250">
                <a:moveTo>
                  <a:pt x="0" y="0"/>
                </a:moveTo>
                <a:lnTo>
                  <a:pt x="0" y="348744"/>
                </a:lnTo>
              </a:path>
            </a:pathLst>
          </a:custGeom>
          <a:ln w="9867">
            <a:solidFill>
              <a:srgbClr val="010202"/>
            </a:solidFill>
            <a:prstDash val="lgDash"/>
          </a:ln>
        </p:spPr>
        <p:txBody>
          <a:bodyPr wrap="square" lIns="0" tIns="0" rIns="0" bIns="0" rtlCol="0"/>
          <a:lstStyle/>
          <a:p>
            <a:endParaRPr/>
          </a:p>
        </p:txBody>
      </p:sp>
      <p:sp>
        <p:nvSpPr>
          <p:cNvPr id="185" name="object 185"/>
          <p:cNvSpPr/>
          <p:nvPr/>
        </p:nvSpPr>
        <p:spPr>
          <a:xfrm>
            <a:off x="2789812" y="8459283"/>
            <a:ext cx="0" cy="855344"/>
          </a:xfrm>
          <a:custGeom>
            <a:avLst/>
            <a:gdLst/>
            <a:ahLst/>
            <a:cxnLst/>
            <a:rect l="l" t="t" r="r" b="b"/>
            <a:pathLst>
              <a:path h="855345">
                <a:moveTo>
                  <a:pt x="0" y="0"/>
                </a:moveTo>
                <a:lnTo>
                  <a:pt x="0" y="854862"/>
                </a:lnTo>
              </a:path>
            </a:pathLst>
          </a:custGeom>
          <a:ln w="9867">
            <a:solidFill>
              <a:srgbClr val="010202"/>
            </a:solidFill>
            <a:prstDash val="lgDashDot"/>
          </a:ln>
        </p:spPr>
        <p:txBody>
          <a:bodyPr wrap="square" lIns="0" tIns="0" rIns="0" bIns="0" rtlCol="0"/>
          <a:lstStyle/>
          <a:p>
            <a:endParaRPr/>
          </a:p>
        </p:txBody>
      </p:sp>
      <p:sp>
        <p:nvSpPr>
          <p:cNvPr id="186" name="object 186"/>
          <p:cNvSpPr/>
          <p:nvPr/>
        </p:nvSpPr>
        <p:spPr>
          <a:xfrm>
            <a:off x="3142684" y="8498205"/>
            <a:ext cx="0" cy="217170"/>
          </a:xfrm>
          <a:custGeom>
            <a:avLst/>
            <a:gdLst/>
            <a:ahLst/>
            <a:cxnLst/>
            <a:rect l="l" t="t" r="r" b="b"/>
            <a:pathLst>
              <a:path h="217170">
                <a:moveTo>
                  <a:pt x="0" y="0"/>
                </a:moveTo>
                <a:lnTo>
                  <a:pt x="0" y="217144"/>
                </a:lnTo>
              </a:path>
            </a:pathLst>
          </a:custGeom>
          <a:ln w="59220">
            <a:solidFill>
              <a:srgbClr val="FFFFFF"/>
            </a:solidFill>
          </a:ln>
        </p:spPr>
        <p:txBody>
          <a:bodyPr wrap="square" lIns="0" tIns="0" rIns="0" bIns="0" rtlCol="0"/>
          <a:lstStyle/>
          <a:p>
            <a:endParaRPr/>
          </a:p>
        </p:txBody>
      </p:sp>
      <p:sp>
        <p:nvSpPr>
          <p:cNvPr id="187" name="object 187"/>
          <p:cNvSpPr txBox="1"/>
          <p:nvPr/>
        </p:nvSpPr>
        <p:spPr>
          <a:xfrm>
            <a:off x="2824961" y="8486302"/>
            <a:ext cx="1029335" cy="120650"/>
          </a:xfrm>
          <a:prstGeom prst="rect">
            <a:avLst/>
          </a:prstGeom>
        </p:spPr>
        <p:txBody>
          <a:bodyPr vert="horz" wrap="square" lIns="0" tIns="15240" rIns="0" bIns="0" rtlCol="0">
            <a:spAutoFit/>
          </a:bodyPr>
          <a:lstStyle/>
          <a:p>
            <a:pPr marL="12700">
              <a:lnSpc>
                <a:spcPct val="100000"/>
              </a:lnSpc>
              <a:spcBef>
                <a:spcPts val="120"/>
              </a:spcBef>
            </a:pPr>
            <a:r>
              <a:rPr sz="600" spc="-5" dirty="0">
                <a:solidFill>
                  <a:srgbClr val="231F20"/>
                </a:solidFill>
                <a:latin typeface="Arial"/>
                <a:cs typeface="Arial"/>
              </a:rPr>
              <a:t>~30'</a:t>
            </a:r>
            <a:r>
              <a:rPr sz="600" spc="-55" dirty="0">
                <a:solidFill>
                  <a:srgbClr val="231F20"/>
                </a:solidFill>
                <a:latin typeface="Arial"/>
                <a:cs typeface="Arial"/>
              </a:rPr>
              <a:t> </a:t>
            </a:r>
            <a:r>
              <a:rPr sz="600" spc="-5" dirty="0">
                <a:solidFill>
                  <a:srgbClr val="231F20"/>
                </a:solidFill>
                <a:latin typeface="Arial"/>
                <a:cs typeface="Arial"/>
              </a:rPr>
              <a:t>Waterloo</a:t>
            </a:r>
            <a:r>
              <a:rPr sz="600" spc="-55" dirty="0">
                <a:solidFill>
                  <a:srgbClr val="231F20"/>
                </a:solidFill>
                <a:latin typeface="Arial"/>
                <a:cs typeface="Arial"/>
              </a:rPr>
              <a:t> </a:t>
            </a:r>
            <a:r>
              <a:rPr sz="600" spc="-10" dirty="0">
                <a:solidFill>
                  <a:srgbClr val="231F20"/>
                </a:solidFill>
                <a:latin typeface="Arial"/>
                <a:cs typeface="Arial"/>
              </a:rPr>
              <a:t>Promenade</a:t>
            </a:r>
            <a:r>
              <a:rPr sz="600" spc="-55" dirty="0">
                <a:solidFill>
                  <a:srgbClr val="231F20"/>
                </a:solidFill>
                <a:latin typeface="Arial"/>
                <a:cs typeface="Arial"/>
              </a:rPr>
              <a:t> </a:t>
            </a:r>
            <a:r>
              <a:rPr sz="600" spc="-5" dirty="0">
                <a:solidFill>
                  <a:srgbClr val="231F20"/>
                </a:solidFill>
                <a:latin typeface="Arial"/>
                <a:cs typeface="Arial"/>
              </a:rPr>
              <a:t>and</a:t>
            </a:r>
            <a:endParaRPr sz="600">
              <a:latin typeface="Arial"/>
              <a:cs typeface="Arial"/>
            </a:endParaRPr>
          </a:p>
        </p:txBody>
      </p:sp>
      <p:sp>
        <p:nvSpPr>
          <p:cNvPr id="188" name="object 188"/>
          <p:cNvSpPr/>
          <p:nvPr/>
        </p:nvSpPr>
        <p:spPr>
          <a:xfrm>
            <a:off x="3885407" y="8461519"/>
            <a:ext cx="0" cy="287020"/>
          </a:xfrm>
          <a:custGeom>
            <a:avLst/>
            <a:gdLst/>
            <a:ahLst/>
            <a:cxnLst/>
            <a:rect l="l" t="t" r="r" b="b"/>
            <a:pathLst>
              <a:path h="287020">
                <a:moveTo>
                  <a:pt x="0" y="0"/>
                </a:moveTo>
                <a:lnTo>
                  <a:pt x="0" y="286639"/>
                </a:lnTo>
              </a:path>
            </a:pathLst>
          </a:custGeom>
          <a:ln w="9867">
            <a:solidFill>
              <a:srgbClr val="010202"/>
            </a:solidFill>
            <a:prstDash val="lgDashDot"/>
          </a:ln>
        </p:spPr>
        <p:txBody>
          <a:bodyPr wrap="square" lIns="0" tIns="0" rIns="0" bIns="0" rtlCol="0"/>
          <a:lstStyle/>
          <a:p>
            <a:endParaRPr/>
          </a:p>
        </p:txBody>
      </p:sp>
      <p:sp>
        <p:nvSpPr>
          <p:cNvPr id="189" name="object 189"/>
          <p:cNvSpPr/>
          <p:nvPr/>
        </p:nvSpPr>
        <p:spPr>
          <a:xfrm>
            <a:off x="2772531" y="8581257"/>
            <a:ext cx="34925" cy="34925"/>
          </a:xfrm>
          <a:custGeom>
            <a:avLst/>
            <a:gdLst/>
            <a:ahLst/>
            <a:cxnLst/>
            <a:rect l="l" t="t" r="r" b="b"/>
            <a:pathLst>
              <a:path w="34925" h="34925">
                <a:moveTo>
                  <a:pt x="26847" y="0"/>
                </a:moveTo>
                <a:lnTo>
                  <a:pt x="7734" y="0"/>
                </a:lnTo>
                <a:lnTo>
                  <a:pt x="0" y="7734"/>
                </a:lnTo>
                <a:lnTo>
                  <a:pt x="0" y="26860"/>
                </a:lnTo>
                <a:lnTo>
                  <a:pt x="7734" y="34594"/>
                </a:lnTo>
                <a:lnTo>
                  <a:pt x="26847" y="34594"/>
                </a:lnTo>
                <a:lnTo>
                  <a:pt x="34582" y="26860"/>
                </a:lnTo>
                <a:lnTo>
                  <a:pt x="34582" y="7734"/>
                </a:lnTo>
                <a:lnTo>
                  <a:pt x="26847" y="0"/>
                </a:lnTo>
                <a:close/>
              </a:path>
            </a:pathLst>
          </a:custGeom>
          <a:solidFill>
            <a:srgbClr val="231F20"/>
          </a:solidFill>
        </p:spPr>
        <p:txBody>
          <a:bodyPr wrap="square" lIns="0" tIns="0" rIns="0" bIns="0" rtlCol="0"/>
          <a:lstStyle/>
          <a:p>
            <a:endParaRPr/>
          </a:p>
        </p:txBody>
      </p:sp>
      <p:sp>
        <p:nvSpPr>
          <p:cNvPr id="190" name="object 190"/>
          <p:cNvSpPr txBox="1"/>
          <p:nvPr/>
        </p:nvSpPr>
        <p:spPr>
          <a:xfrm>
            <a:off x="2682686" y="7579052"/>
            <a:ext cx="203200" cy="782955"/>
          </a:xfrm>
          <a:prstGeom prst="rect">
            <a:avLst/>
          </a:prstGeom>
        </p:spPr>
        <p:txBody>
          <a:bodyPr vert="vert270" wrap="square" lIns="0" tIns="0" rIns="0" bIns="0" rtlCol="0">
            <a:spAutoFit/>
          </a:bodyPr>
          <a:lstStyle/>
          <a:p>
            <a:pPr marL="198120" marR="5080" indent="-186055">
              <a:lnSpc>
                <a:spcPts val="760"/>
              </a:lnSpc>
            </a:pPr>
            <a:r>
              <a:rPr sz="500" b="1" spc="-15" dirty="0">
                <a:solidFill>
                  <a:srgbClr val="FFFFFF"/>
                </a:solidFill>
                <a:latin typeface="Arial"/>
                <a:cs typeface="Arial"/>
              </a:rPr>
              <a:t>Western</a:t>
            </a:r>
            <a:r>
              <a:rPr sz="500" b="1" spc="-50" dirty="0">
                <a:solidFill>
                  <a:srgbClr val="FFFFFF"/>
                </a:solidFill>
                <a:latin typeface="Arial"/>
                <a:cs typeface="Arial"/>
              </a:rPr>
              <a:t> </a:t>
            </a:r>
            <a:r>
              <a:rPr sz="500" b="1" spc="-20" dirty="0">
                <a:solidFill>
                  <a:srgbClr val="FFFFFF"/>
                </a:solidFill>
                <a:latin typeface="Arial"/>
                <a:cs typeface="Arial"/>
              </a:rPr>
              <a:t>Edge</a:t>
            </a:r>
            <a:r>
              <a:rPr sz="500" b="1" spc="-50" dirty="0">
                <a:solidFill>
                  <a:srgbClr val="FFFFFF"/>
                </a:solidFill>
                <a:latin typeface="Arial"/>
                <a:cs typeface="Arial"/>
              </a:rPr>
              <a:t> </a:t>
            </a:r>
            <a:r>
              <a:rPr sz="500" b="1" spc="-5" dirty="0">
                <a:solidFill>
                  <a:srgbClr val="FFFFFF"/>
                </a:solidFill>
                <a:latin typeface="Arial"/>
                <a:cs typeface="Arial"/>
              </a:rPr>
              <a:t>of</a:t>
            </a:r>
            <a:r>
              <a:rPr sz="500" b="1" spc="-50" dirty="0">
                <a:solidFill>
                  <a:srgbClr val="FFFFFF"/>
                </a:solidFill>
                <a:latin typeface="Arial"/>
                <a:cs typeface="Arial"/>
              </a:rPr>
              <a:t> </a:t>
            </a:r>
            <a:r>
              <a:rPr sz="500" b="1" spc="-25" dirty="0">
                <a:solidFill>
                  <a:srgbClr val="FFFFFF"/>
                </a:solidFill>
                <a:latin typeface="Arial"/>
                <a:cs typeface="Arial"/>
              </a:rPr>
              <a:t>Red</a:t>
            </a:r>
            <a:r>
              <a:rPr sz="500" b="1" spc="-50" dirty="0">
                <a:solidFill>
                  <a:srgbClr val="FFFFFF"/>
                </a:solidFill>
                <a:latin typeface="Arial"/>
                <a:cs typeface="Arial"/>
              </a:rPr>
              <a:t> </a:t>
            </a:r>
            <a:r>
              <a:rPr sz="500" b="1" spc="-20" dirty="0">
                <a:solidFill>
                  <a:srgbClr val="FFFFFF"/>
                </a:solidFill>
                <a:latin typeface="Arial"/>
                <a:cs typeface="Arial"/>
              </a:rPr>
              <a:t>River  Existing</a:t>
            </a:r>
            <a:r>
              <a:rPr sz="500" b="1" spc="-40" dirty="0">
                <a:solidFill>
                  <a:srgbClr val="FFFFFF"/>
                </a:solidFill>
                <a:latin typeface="Arial"/>
                <a:cs typeface="Arial"/>
              </a:rPr>
              <a:t> </a:t>
            </a:r>
            <a:r>
              <a:rPr sz="500" b="1" spc="-35" dirty="0">
                <a:solidFill>
                  <a:srgbClr val="FFFFFF"/>
                </a:solidFill>
                <a:latin typeface="Arial"/>
                <a:cs typeface="Arial"/>
              </a:rPr>
              <a:t>ROW</a:t>
            </a:r>
            <a:endParaRPr sz="500">
              <a:latin typeface="Arial"/>
              <a:cs typeface="Arial"/>
            </a:endParaRPr>
          </a:p>
        </p:txBody>
      </p:sp>
      <p:sp>
        <p:nvSpPr>
          <p:cNvPr id="191" name="object 191"/>
          <p:cNvSpPr txBox="1"/>
          <p:nvPr/>
        </p:nvSpPr>
        <p:spPr>
          <a:xfrm>
            <a:off x="5177496" y="7402697"/>
            <a:ext cx="107314" cy="925830"/>
          </a:xfrm>
          <a:prstGeom prst="rect">
            <a:avLst/>
          </a:prstGeom>
        </p:spPr>
        <p:txBody>
          <a:bodyPr vert="vert270" wrap="square" lIns="0" tIns="13970" rIns="0" bIns="0" rtlCol="0">
            <a:spAutoFit/>
          </a:bodyPr>
          <a:lstStyle/>
          <a:p>
            <a:pPr marL="12700">
              <a:lnSpc>
                <a:spcPct val="100000"/>
              </a:lnSpc>
              <a:spcBef>
                <a:spcPts val="110"/>
              </a:spcBef>
            </a:pPr>
            <a:r>
              <a:rPr sz="500" b="1" spc="-25" dirty="0">
                <a:solidFill>
                  <a:srgbClr val="FFFFFF"/>
                </a:solidFill>
                <a:latin typeface="Arial"/>
                <a:cs typeface="Arial"/>
              </a:rPr>
              <a:t>Red</a:t>
            </a:r>
            <a:r>
              <a:rPr sz="500" b="1" spc="-45" dirty="0">
                <a:solidFill>
                  <a:srgbClr val="FFFFFF"/>
                </a:solidFill>
                <a:latin typeface="Arial"/>
                <a:cs typeface="Arial"/>
              </a:rPr>
              <a:t> </a:t>
            </a:r>
            <a:r>
              <a:rPr sz="500" b="1" spc="-20" dirty="0">
                <a:solidFill>
                  <a:srgbClr val="FFFFFF"/>
                </a:solidFill>
                <a:latin typeface="Arial"/>
                <a:cs typeface="Arial"/>
              </a:rPr>
              <a:t>River</a:t>
            </a:r>
            <a:r>
              <a:rPr sz="500" b="1" spc="-45" dirty="0">
                <a:solidFill>
                  <a:srgbClr val="FFFFFF"/>
                </a:solidFill>
                <a:latin typeface="Arial"/>
                <a:cs typeface="Arial"/>
              </a:rPr>
              <a:t> </a:t>
            </a:r>
            <a:r>
              <a:rPr sz="500" b="1" spc="-20" dirty="0">
                <a:solidFill>
                  <a:srgbClr val="FFFFFF"/>
                </a:solidFill>
                <a:latin typeface="Arial"/>
                <a:cs typeface="Arial"/>
              </a:rPr>
              <a:t>Edge</a:t>
            </a:r>
            <a:r>
              <a:rPr sz="500" b="1" spc="-45" dirty="0">
                <a:solidFill>
                  <a:srgbClr val="FFFFFF"/>
                </a:solidFill>
                <a:latin typeface="Arial"/>
                <a:cs typeface="Arial"/>
              </a:rPr>
              <a:t> </a:t>
            </a:r>
            <a:r>
              <a:rPr sz="500" b="1" spc="-5" dirty="0">
                <a:solidFill>
                  <a:srgbClr val="FFFFFF"/>
                </a:solidFill>
                <a:latin typeface="Arial"/>
                <a:cs typeface="Arial"/>
              </a:rPr>
              <a:t>of</a:t>
            </a:r>
            <a:r>
              <a:rPr sz="500" b="1" spc="-45" dirty="0">
                <a:solidFill>
                  <a:srgbClr val="FFFFFF"/>
                </a:solidFill>
                <a:latin typeface="Arial"/>
                <a:cs typeface="Arial"/>
              </a:rPr>
              <a:t> </a:t>
            </a:r>
            <a:r>
              <a:rPr sz="500" b="1" spc="-20" dirty="0">
                <a:solidFill>
                  <a:srgbClr val="FFFFFF"/>
                </a:solidFill>
                <a:latin typeface="Arial"/>
                <a:cs typeface="Arial"/>
              </a:rPr>
              <a:t>Existing</a:t>
            </a:r>
            <a:r>
              <a:rPr sz="500" b="1" spc="-45" dirty="0">
                <a:solidFill>
                  <a:srgbClr val="FFFFFF"/>
                </a:solidFill>
                <a:latin typeface="Arial"/>
                <a:cs typeface="Arial"/>
              </a:rPr>
              <a:t> </a:t>
            </a:r>
            <a:r>
              <a:rPr sz="500" b="1" spc="-20" dirty="0">
                <a:solidFill>
                  <a:srgbClr val="FFFFFF"/>
                </a:solidFill>
                <a:latin typeface="Arial"/>
                <a:cs typeface="Arial"/>
              </a:rPr>
              <a:t>Curb</a:t>
            </a:r>
            <a:endParaRPr sz="500">
              <a:latin typeface="Arial"/>
              <a:cs typeface="Arial"/>
            </a:endParaRPr>
          </a:p>
        </p:txBody>
      </p:sp>
      <p:sp>
        <p:nvSpPr>
          <p:cNvPr id="192" name="object 192"/>
          <p:cNvSpPr txBox="1"/>
          <p:nvPr/>
        </p:nvSpPr>
        <p:spPr>
          <a:xfrm>
            <a:off x="3777455" y="7475718"/>
            <a:ext cx="203200" cy="927735"/>
          </a:xfrm>
          <a:prstGeom prst="rect">
            <a:avLst/>
          </a:prstGeom>
        </p:spPr>
        <p:txBody>
          <a:bodyPr vert="vert270" wrap="square" lIns="0" tIns="0" rIns="0" bIns="0" rtlCol="0">
            <a:spAutoFit/>
          </a:bodyPr>
          <a:lstStyle/>
          <a:p>
            <a:pPr marL="188595" marR="5080" indent="-176530">
              <a:lnSpc>
                <a:spcPts val="760"/>
              </a:lnSpc>
            </a:pPr>
            <a:r>
              <a:rPr sz="500" b="1" spc="-15" dirty="0">
                <a:solidFill>
                  <a:srgbClr val="FFFFFF"/>
                </a:solidFill>
                <a:latin typeface="Arial"/>
                <a:cs typeface="Arial"/>
              </a:rPr>
              <a:t>Western</a:t>
            </a:r>
            <a:r>
              <a:rPr sz="500" b="1" spc="-45" dirty="0">
                <a:solidFill>
                  <a:srgbClr val="FFFFFF"/>
                </a:solidFill>
                <a:latin typeface="Arial"/>
                <a:cs typeface="Arial"/>
              </a:rPr>
              <a:t> </a:t>
            </a:r>
            <a:r>
              <a:rPr sz="500" b="1" spc="-10" dirty="0">
                <a:solidFill>
                  <a:srgbClr val="FFFFFF"/>
                </a:solidFill>
                <a:latin typeface="Arial"/>
                <a:cs typeface="Arial"/>
              </a:rPr>
              <a:t>Limit</a:t>
            </a:r>
            <a:r>
              <a:rPr sz="500" b="1" spc="-45" dirty="0">
                <a:solidFill>
                  <a:srgbClr val="FFFFFF"/>
                </a:solidFill>
                <a:latin typeface="Arial"/>
                <a:cs typeface="Arial"/>
              </a:rPr>
              <a:t> </a:t>
            </a:r>
            <a:r>
              <a:rPr sz="500" b="1" spc="-5" dirty="0">
                <a:solidFill>
                  <a:srgbClr val="FFFFFF"/>
                </a:solidFill>
                <a:latin typeface="Arial"/>
                <a:cs typeface="Arial"/>
              </a:rPr>
              <a:t>of</a:t>
            </a:r>
            <a:r>
              <a:rPr sz="500" b="1" spc="-45" dirty="0">
                <a:solidFill>
                  <a:srgbClr val="FFFFFF"/>
                </a:solidFill>
                <a:latin typeface="Arial"/>
                <a:cs typeface="Arial"/>
              </a:rPr>
              <a:t> </a:t>
            </a:r>
            <a:r>
              <a:rPr sz="500" b="1" spc="-15" dirty="0">
                <a:solidFill>
                  <a:srgbClr val="FFFFFF"/>
                </a:solidFill>
                <a:latin typeface="Arial"/>
                <a:cs typeface="Arial"/>
              </a:rPr>
              <a:t>Central</a:t>
            </a:r>
            <a:r>
              <a:rPr sz="500" b="1" spc="-45" dirty="0">
                <a:solidFill>
                  <a:srgbClr val="FFFFFF"/>
                </a:solidFill>
                <a:latin typeface="Arial"/>
                <a:cs typeface="Arial"/>
              </a:rPr>
              <a:t> </a:t>
            </a:r>
            <a:r>
              <a:rPr sz="500" b="1" spc="-5" dirty="0">
                <a:solidFill>
                  <a:srgbClr val="FFFFFF"/>
                </a:solidFill>
                <a:latin typeface="Arial"/>
                <a:cs typeface="Arial"/>
              </a:rPr>
              <a:t>Health  </a:t>
            </a:r>
            <a:r>
              <a:rPr sz="500" b="1" spc="-10" dirty="0">
                <a:solidFill>
                  <a:srgbClr val="FFFFFF"/>
                </a:solidFill>
                <a:latin typeface="Arial"/>
                <a:cs typeface="Arial"/>
              </a:rPr>
              <a:t>Future Open</a:t>
            </a:r>
            <a:r>
              <a:rPr sz="500" b="1" spc="-70" dirty="0">
                <a:solidFill>
                  <a:srgbClr val="FFFFFF"/>
                </a:solidFill>
                <a:latin typeface="Arial"/>
                <a:cs typeface="Arial"/>
              </a:rPr>
              <a:t> </a:t>
            </a:r>
            <a:r>
              <a:rPr sz="500" b="1" spc="-25" dirty="0">
                <a:solidFill>
                  <a:srgbClr val="FFFFFF"/>
                </a:solidFill>
                <a:latin typeface="Arial"/>
                <a:cs typeface="Arial"/>
              </a:rPr>
              <a:t>Space</a:t>
            </a:r>
            <a:endParaRPr sz="500">
              <a:latin typeface="Arial"/>
              <a:cs typeface="Arial"/>
            </a:endParaRPr>
          </a:p>
        </p:txBody>
      </p:sp>
      <p:sp>
        <p:nvSpPr>
          <p:cNvPr id="193" name="object 193"/>
          <p:cNvSpPr txBox="1"/>
          <p:nvPr/>
        </p:nvSpPr>
        <p:spPr>
          <a:xfrm>
            <a:off x="5540465" y="7450201"/>
            <a:ext cx="203200" cy="758825"/>
          </a:xfrm>
          <a:prstGeom prst="rect">
            <a:avLst/>
          </a:prstGeom>
        </p:spPr>
        <p:txBody>
          <a:bodyPr vert="vert270" wrap="square" lIns="0" tIns="0" rIns="0" bIns="0" rtlCol="0">
            <a:spAutoFit/>
          </a:bodyPr>
          <a:lstStyle/>
          <a:p>
            <a:pPr marL="186055" marR="5080" indent="-173990">
              <a:lnSpc>
                <a:spcPts val="760"/>
              </a:lnSpc>
            </a:pPr>
            <a:r>
              <a:rPr sz="500" b="1" spc="-20" dirty="0">
                <a:solidFill>
                  <a:srgbClr val="FFFFFF"/>
                </a:solidFill>
                <a:latin typeface="Arial"/>
                <a:cs typeface="Arial"/>
              </a:rPr>
              <a:t>Eastern</a:t>
            </a:r>
            <a:r>
              <a:rPr sz="500" b="1" spc="-55" dirty="0">
                <a:solidFill>
                  <a:srgbClr val="FFFFFF"/>
                </a:solidFill>
                <a:latin typeface="Arial"/>
                <a:cs typeface="Arial"/>
              </a:rPr>
              <a:t> </a:t>
            </a:r>
            <a:r>
              <a:rPr sz="500" b="1" spc="-20" dirty="0">
                <a:solidFill>
                  <a:srgbClr val="FFFFFF"/>
                </a:solidFill>
                <a:latin typeface="Arial"/>
                <a:cs typeface="Arial"/>
              </a:rPr>
              <a:t>Edge</a:t>
            </a:r>
            <a:r>
              <a:rPr sz="500" b="1" spc="-55" dirty="0">
                <a:solidFill>
                  <a:srgbClr val="FFFFFF"/>
                </a:solidFill>
                <a:latin typeface="Arial"/>
                <a:cs typeface="Arial"/>
              </a:rPr>
              <a:t> </a:t>
            </a:r>
            <a:r>
              <a:rPr sz="500" b="1" spc="-5" dirty="0">
                <a:solidFill>
                  <a:srgbClr val="FFFFFF"/>
                </a:solidFill>
                <a:latin typeface="Arial"/>
                <a:cs typeface="Arial"/>
              </a:rPr>
              <a:t>of</a:t>
            </a:r>
            <a:r>
              <a:rPr sz="500" b="1" spc="-55" dirty="0">
                <a:solidFill>
                  <a:srgbClr val="FFFFFF"/>
                </a:solidFill>
                <a:latin typeface="Arial"/>
                <a:cs typeface="Arial"/>
              </a:rPr>
              <a:t> </a:t>
            </a:r>
            <a:r>
              <a:rPr sz="500" b="1" spc="-25" dirty="0">
                <a:solidFill>
                  <a:srgbClr val="FFFFFF"/>
                </a:solidFill>
                <a:latin typeface="Arial"/>
                <a:cs typeface="Arial"/>
              </a:rPr>
              <a:t>Red</a:t>
            </a:r>
            <a:r>
              <a:rPr sz="500" b="1" spc="-55" dirty="0">
                <a:solidFill>
                  <a:srgbClr val="FFFFFF"/>
                </a:solidFill>
                <a:latin typeface="Arial"/>
                <a:cs typeface="Arial"/>
              </a:rPr>
              <a:t> </a:t>
            </a:r>
            <a:r>
              <a:rPr sz="500" b="1" spc="-20" dirty="0">
                <a:solidFill>
                  <a:srgbClr val="FFFFFF"/>
                </a:solidFill>
                <a:latin typeface="Arial"/>
                <a:cs typeface="Arial"/>
              </a:rPr>
              <a:t>River  Existing</a:t>
            </a:r>
            <a:r>
              <a:rPr sz="500" b="1" spc="-45" dirty="0">
                <a:solidFill>
                  <a:srgbClr val="FFFFFF"/>
                </a:solidFill>
                <a:latin typeface="Arial"/>
                <a:cs typeface="Arial"/>
              </a:rPr>
              <a:t> </a:t>
            </a:r>
            <a:r>
              <a:rPr sz="500" b="1" spc="-35" dirty="0">
                <a:solidFill>
                  <a:srgbClr val="FFFFFF"/>
                </a:solidFill>
                <a:latin typeface="Arial"/>
                <a:cs typeface="Arial"/>
              </a:rPr>
              <a:t>ROW</a:t>
            </a:r>
            <a:endParaRPr sz="500">
              <a:latin typeface="Arial"/>
              <a:cs typeface="Arial"/>
            </a:endParaRPr>
          </a:p>
        </p:txBody>
      </p:sp>
      <p:sp>
        <p:nvSpPr>
          <p:cNvPr id="194" name="object 194"/>
          <p:cNvSpPr txBox="1"/>
          <p:nvPr/>
        </p:nvSpPr>
        <p:spPr>
          <a:xfrm>
            <a:off x="3044922" y="7484178"/>
            <a:ext cx="107314" cy="925830"/>
          </a:xfrm>
          <a:prstGeom prst="rect">
            <a:avLst/>
          </a:prstGeom>
        </p:spPr>
        <p:txBody>
          <a:bodyPr vert="vert270" wrap="square" lIns="0" tIns="13970" rIns="0" bIns="0" rtlCol="0">
            <a:spAutoFit/>
          </a:bodyPr>
          <a:lstStyle/>
          <a:p>
            <a:pPr marL="12700">
              <a:lnSpc>
                <a:spcPct val="100000"/>
              </a:lnSpc>
              <a:spcBef>
                <a:spcPts val="110"/>
              </a:spcBef>
            </a:pPr>
            <a:r>
              <a:rPr sz="500" b="1" spc="-25" dirty="0">
                <a:solidFill>
                  <a:srgbClr val="FFFFFF"/>
                </a:solidFill>
                <a:latin typeface="Arial"/>
                <a:cs typeface="Arial"/>
              </a:rPr>
              <a:t>Red</a:t>
            </a:r>
            <a:r>
              <a:rPr sz="500" b="1" spc="-45" dirty="0">
                <a:solidFill>
                  <a:srgbClr val="FFFFFF"/>
                </a:solidFill>
                <a:latin typeface="Arial"/>
                <a:cs typeface="Arial"/>
              </a:rPr>
              <a:t> </a:t>
            </a:r>
            <a:r>
              <a:rPr sz="500" b="1" spc="-20" dirty="0">
                <a:solidFill>
                  <a:srgbClr val="FFFFFF"/>
                </a:solidFill>
                <a:latin typeface="Arial"/>
                <a:cs typeface="Arial"/>
              </a:rPr>
              <a:t>River</a:t>
            </a:r>
            <a:r>
              <a:rPr sz="500" b="1" spc="-45" dirty="0">
                <a:solidFill>
                  <a:srgbClr val="FFFFFF"/>
                </a:solidFill>
                <a:latin typeface="Arial"/>
                <a:cs typeface="Arial"/>
              </a:rPr>
              <a:t> </a:t>
            </a:r>
            <a:r>
              <a:rPr sz="500" b="1" spc="-20" dirty="0">
                <a:solidFill>
                  <a:srgbClr val="FFFFFF"/>
                </a:solidFill>
                <a:latin typeface="Arial"/>
                <a:cs typeface="Arial"/>
              </a:rPr>
              <a:t>Edge</a:t>
            </a:r>
            <a:r>
              <a:rPr sz="500" b="1" spc="-45" dirty="0">
                <a:solidFill>
                  <a:srgbClr val="FFFFFF"/>
                </a:solidFill>
                <a:latin typeface="Arial"/>
                <a:cs typeface="Arial"/>
              </a:rPr>
              <a:t> </a:t>
            </a:r>
            <a:r>
              <a:rPr sz="500" b="1" spc="-5" dirty="0">
                <a:solidFill>
                  <a:srgbClr val="FFFFFF"/>
                </a:solidFill>
                <a:latin typeface="Arial"/>
                <a:cs typeface="Arial"/>
              </a:rPr>
              <a:t>of</a:t>
            </a:r>
            <a:r>
              <a:rPr sz="500" b="1" spc="-45" dirty="0">
                <a:solidFill>
                  <a:srgbClr val="FFFFFF"/>
                </a:solidFill>
                <a:latin typeface="Arial"/>
                <a:cs typeface="Arial"/>
              </a:rPr>
              <a:t> </a:t>
            </a:r>
            <a:r>
              <a:rPr sz="500" b="1" spc="-20" dirty="0">
                <a:solidFill>
                  <a:srgbClr val="FFFFFF"/>
                </a:solidFill>
                <a:latin typeface="Arial"/>
                <a:cs typeface="Arial"/>
              </a:rPr>
              <a:t>Existing</a:t>
            </a:r>
            <a:r>
              <a:rPr sz="500" b="1" spc="-45" dirty="0">
                <a:solidFill>
                  <a:srgbClr val="FFFFFF"/>
                </a:solidFill>
                <a:latin typeface="Arial"/>
                <a:cs typeface="Arial"/>
              </a:rPr>
              <a:t> </a:t>
            </a:r>
            <a:r>
              <a:rPr sz="500" b="1" spc="-20" dirty="0">
                <a:solidFill>
                  <a:srgbClr val="FFFFFF"/>
                </a:solidFill>
                <a:latin typeface="Arial"/>
                <a:cs typeface="Arial"/>
              </a:rPr>
              <a:t>Curb</a:t>
            </a:r>
            <a:endParaRPr sz="500">
              <a:latin typeface="Arial"/>
              <a:cs typeface="Arial"/>
            </a:endParaRPr>
          </a:p>
        </p:txBody>
      </p:sp>
      <p:sp>
        <p:nvSpPr>
          <p:cNvPr id="195" name="object 195"/>
          <p:cNvSpPr txBox="1"/>
          <p:nvPr/>
        </p:nvSpPr>
        <p:spPr>
          <a:xfrm>
            <a:off x="2745850" y="7197569"/>
            <a:ext cx="247015" cy="120650"/>
          </a:xfrm>
          <a:prstGeom prst="rect">
            <a:avLst/>
          </a:prstGeom>
        </p:spPr>
        <p:txBody>
          <a:bodyPr vert="horz" wrap="square" lIns="0" tIns="15240" rIns="0" bIns="0" rtlCol="0">
            <a:spAutoFit/>
          </a:bodyPr>
          <a:lstStyle/>
          <a:p>
            <a:pPr marL="12700">
              <a:lnSpc>
                <a:spcPct val="100000"/>
              </a:lnSpc>
              <a:spcBef>
                <a:spcPts val="120"/>
              </a:spcBef>
            </a:pPr>
            <a:r>
              <a:rPr sz="600" spc="15" dirty="0">
                <a:solidFill>
                  <a:srgbClr val="231F20"/>
                </a:solidFill>
                <a:latin typeface="Arial"/>
                <a:cs typeface="Arial"/>
              </a:rPr>
              <a:t>~</a:t>
            </a:r>
            <a:r>
              <a:rPr sz="500" b="1" spc="-5" dirty="0">
                <a:solidFill>
                  <a:srgbClr val="231F20"/>
                </a:solidFill>
                <a:latin typeface="Arial"/>
                <a:cs typeface="Arial"/>
              </a:rPr>
              <a:t>490.5’</a:t>
            </a:r>
            <a:endParaRPr sz="500">
              <a:latin typeface="Arial"/>
              <a:cs typeface="Arial"/>
            </a:endParaRPr>
          </a:p>
        </p:txBody>
      </p:sp>
      <p:sp>
        <p:nvSpPr>
          <p:cNvPr id="196" name="object 196"/>
          <p:cNvSpPr/>
          <p:nvPr/>
        </p:nvSpPr>
        <p:spPr>
          <a:xfrm>
            <a:off x="2760043" y="7294785"/>
            <a:ext cx="201673" cy="160397"/>
          </a:xfrm>
          <a:prstGeom prst="rect">
            <a:avLst/>
          </a:prstGeom>
          <a:blipFill>
            <a:blip r:embed="rId13" cstate="print"/>
            <a:stretch>
              <a:fillRect/>
            </a:stretch>
          </a:blipFill>
        </p:spPr>
        <p:txBody>
          <a:bodyPr wrap="square" lIns="0" tIns="0" rIns="0" bIns="0" rtlCol="0"/>
          <a:lstStyle/>
          <a:p>
            <a:endParaRPr/>
          </a:p>
        </p:txBody>
      </p:sp>
      <p:sp>
        <p:nvSpPr>
          <p:cNvPr id="197" name="object 197"/>
          <p:cNvSpPr/>
          <p:nvPr/>
        </p:nvSpPr>
        <p:spPr>
          <a:xfrm>
            <a:off x="5527217" y="652148"/>
            <a:ext cx="1559388" cy="203080"/>
          </a:xfrm>
          <a:prstGeom prst="rect">
            <a:avLst/>
          </a:prstGeom>
          <a:blipFill>
            <a:blip r:embed="rId14" cstate="print"/>
            <a:stretch>
              <a:fillRect/>
            </a:stretch>
          </a:blipFill>
        </p:spPr>
        <p:txBody>
          <a:bodyPr wrap="square" lIns="0" tIns="0" rIns="0" bIns="0" rtlCol="0"/>
          <a:lstStyle/>
          <a:p>
            <a:endParaRPr/>
          </a:p>
        </p:txBody>
      </p:sp>
      <p:sp>
        <p:nvSpPr>
          <p:cNvPr id="198" name="object 198"/>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199" name="object 199"/>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200" name="object 200"/>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201" name="object 201"/>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202" name="object 202"/>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203" name="object 203"/>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204" name="object 204"/>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205" name="object 205"/>
          <p:cNvSpPr txBox="1"/>
          <p:nvPr/>
        </p:nvSpPr>
        <p:spPr>
          <a:xfrm>
            <a:off x="2892780" y="8591717"/>
            <a:ext cx="4455795" cy="1094740"/>
          </a:xfrm>
          <a:prstGeom prst="rect">
            <a:avLst/>
          </a:prstGeom>
        </p:spPr>
        <p:txBody>
          <a:bodyPr vert="horz" wrap="square" lIns="0" tIns="15240" rIns="0" bIns="0" rtlCol="0">
            <a:spAutoFit/>
          </a:bodyPr>
          <a:lstStyle/>
          <a:p>
            <a:pPr marL="108585">
              <a:lnSpc>
                <a:spcPct val="100000"/>
              </a:lnSpc>
              <a:spcBef>
                <a:spcPts val="120"/>
              </a:spcBef>
            </a:pPr>
            <a:r>
              <a:rPr sz="600" spc="-10" dirty="0">
                <a:solidFill>
                  <a:srgbClr val="231F20"/>
                </a:solidFill>
                <a:latin typeface="Arial"/>
                <a:cs typeface="Arial"/>
              </a:rPr>
              <a:t>Open </a:t>
            </a:r>
            <a:r>
              <a:rPr sz="600" spc="-35" dirty="0">
                <a:solidFill>
                  <a:srgbClr val="231F20"/>
                </a:solidFill>
                <a:latin typeface="Arial"/>
                <a:cs typeface="Arial"/>
              </a:rPr>
              <a:t>Space </a:t>
            </a:r>
            <a:r>
              <a:rPr sz="600" spc="-15" dirty="0">
                <a:solidFill>
                  <a:srgbClr val="231F20"/>
                </a:solidFill>
                <a:latin typeface="Arial"/>
                <a:cs typeface="Arial"/>
              </a:rPr>
              <a:t>Block</a:t>
            </a:r>
            <a:r>
              <a:rPr sz="600" spc="-65" dirty="0">
                <a:solidFill>
                  <a:srgbClr val="231F20"/>
                </a:solidFill>
                <a:latin typeface="Arial"/>
                <a:cs typeface="Arial"/>
              </a:rPr>
              <a:t> </a:t>
            </a:r>
            <a:r>
              <a:rPr sz="600" spc="-20" dirty="0">
                <a:solidFill>
                  <a:srgbClr val="231F20"/>
                </a:solidFill>
                <a:latin typeface="Arial"/>
                <a:cs typeface="Arial"/>
              </a:rPr>
              <a:t>#3</a:t>
            </a:r>
            <a:endParaRPr sz="600">
              <a:latin typeface="Arial"/>
              <a:cs typeface="Arial"/>
            </a:endParaRPr>
          </a:p>
          <a:p>
            <a:pPr>
              <a:lnSpc>
                <a:spcPct val="100000"/>
              </a:lnSpc>
            </a:pPr>
            <a:endParaRPr sz="700">
              <a:latin typeface="Times New Roman"/>
              <a:cs typeface="Times New Roman"/>
            </a:endParaRPr>
          </a:p>
          <a:p>
            <a:pPr>
              <a:lnSpc>
                <a:spcPct val="100000"/>
              </a:lnSpc>
              <a:spcBef>
                <a:spcPts val="20"/>
              </a:spcBef>
            </a:pPr>
            <a:endParaRPr sz="650">
              <a:latin typeface="Times New Roman"/>
              <a:cs typeface="Times New Roman"/>
            </a:endParaRPr>
          </a:p>
          <a:p>
            <a:pPr marR="1836420" algn="ctr">
              <a:lnSpc>
                <a:spcPct val="100000"/>
              </a:lnSpc>
            </a:pPr>
            <a:r>
              <a:rPr sz="600" spc="-5" dirty="0">
                <a:solidFill>
                  <a:srgbClr val="231F20"/>
                </a:solidFill>
                <a:latin typeface="Arial"/>
                <a:cs typeface="Arial"/>
              </a:rPr>
              <a:t>~60'</a:t>
            </a:r>
            <a:endParaRPr sz="600">
              <a:latin typeface="Arial"/>
              <a:cs typeface="Arial"/>
            </a:endParaRPr>
          </a:p>
          <a:p>
            <a:pPr marR="1814830" algn="ctr">
              <a:lnSpc>
                <a:spcPct val="100000"/>
              </a:lnSpc>
              <a:spcBef>
                <a:spcPts val="110"/>
              </a:spcBef>
            </a:pPr>
            <a:r>
              <a:rPr sz="600" spc="-10" dirty="0">
                <a:solidFill>
                  <a:srgbClr val="231F20"/>
                </a:solidFill>
                <a:latin typeface="Arial"/>
                <a:cs typeface="Arial"/>
              </a:rPr>
              <a:t>Existing </a:t>
            </a:r>
            <a:r>
              <a:rPr sz="600" spc="-35" dirty="0">
                <a:solidFill>
                  <a:srgbClr val="231F20"/>
                </a:solidFill>
                <a:latin typeface="Arial"/>
                <a:cs typeface="Arial"/>
              </a:rPr>
              <a:t>Red </a:t>
            </a:r>
            <a:r>
              <a:rPr sz="600" spc="-25" dirty="0">
                <a:solidFill>
                  <a:srgbClr val="231F20"/>
                </a:solidFill>
                <a:latin typeface="Arial"/>
                <a:cs typeface="Arial"/>
              </a:rPr>
              <a:t>River</a:t>
            </a:r>
            <a:r>
              <a:rPr sz="600" spc="-65" dirty="0">
                <a:solidFill>
                  <a:srgbClr val="231F20"/>
                </a:solidFill>
                <a:latin typeface="Arial"/>
                <a:cs typeface="Arial"/>
              </a:rPr>
              <a:t> </a:t>
            </a:r>
            <a:r>
              <a:rPr sz="600" spc="-5" dirty="0">
                <a:solidFill>
                  <a:srgbClr val="231F20"/>
                </a:solidFill>
                <a:latin typeface="Arial"/>
                <a:cs typeface="Arial"/>
              </a:rPr>
              <a:t>Curb-to-Curb</a:t>
            </a:r>
            <a:endParaRPr sz="600">
              <a:latin typeface="Arial"/>
              <a:cs typeface="Arial"/>
            </a:endParaRPr>
          </a:p>
          <a:p>
            <a:pPr marR="1809750" algn="ctr">
              <a:lnSpc>
                <a:spcPct val="100000"/>
              </a:lnSpc>
              <a:spcBef>
                <a:spcPts val="315"/>
              </a:spcBef>
            </a:pPr>
            <a:r>
              <a:rPr sz="600" spc="-5" dirty="0">
                <a:solidFill>
                  <a:srgbClr val="231F20"/>
                </a:solidFill>
                <a:latin typeface="Arial"/>
                <a:cs typeface="Arial"/>
              </a:rPr>
              <a:t>~80</a:t>
            </a:r>
            <a:endParaRPr sz="600">
              <a:latin typeface="Arial"/>
              <a:cs typeface="Arial"/>
            </a:endParaRPr>
          </a:p>
          <a:p>
            <a:pPr marR="1807845" algn="ctr">
              <a:lnSpc>
                <a:spcPct val="100000"/>
              </a:lnSpc>
              <a:spcBef>
                <a:spcPts val="110"/>
              </a:spcBef>
            </a:pPr>
            <a:r>
              <a:rPr sz="600" spc="-10" dirty="0">
                <a:solidFill>
                  <a:srgbClr val="231F20"/>
                </a:solidFill>
                <a:latin typeface="Arial"/>
                <a:cs typeface="Arial"/>
              </a:rPr>
              <a:t>Existing </a:t>
            </a:r>
            <a:r>
              <a:rPr sz="600" spc="-35" dirty="0">
                <a:solidFill>
                  <a:srgbClr val="231F20"/>
                </a:solidFill>
                <a:latin typeface="Arial"/>
                <a:cs typeface="Arial"/>
              </a:rPr>
              <a:t>Red </a:t>
            </a:r>
            <a:r>
              <a:rPr sz="600" spc="-25" dirty="0">
                <a:solidFill>
                  <a:srgbClr val="231F20"/>
                </a:solidFill>
                <a:latin typeface="Arial"/>
                <a:cs typeface="Arial"/>
              </a:rPr>
              <a:t>River</a:t>
            </a:r>
            <a:r>
              <a:rPr sz="600" spc="-65" dirty="0">
                <a:solidFill>
                  <a:srgbClr val="231F20"/>
                </a:solidFill>
                <a:latin typeface="Arial"/>
                <a:cs typeface="Arial"/>
              </a:rPr>
              <a:t> </a:t>
            </a:r>
            <a:r>
              <a:rPr sz="600" spc="-60" dirty="0">
                <a:solidFill>
                  <a:srgbClr val="231F20"/>
                </a:solidFill>
                <a:latin typeface="Arial"/>
                <a:cs typeface="Arial"/>
              </a:rPr>
              <a:t>ROW</a:t>
            </a:r>
            <a:endParaRPr sz="600">
              <a:latin typeface="Arial"/>
              <a:cs typeface="Arial"/>
            </a:endParaRPr>
          </a:p>
          <a:p>
            <a:pPr>
              <a:lnSpc>
                <a:spcPct val="100000"/>
              </a:lnSpc>
            </a:pPr>
            <a:endParaRPr sz="700">
              <a:latin typeface="Times New Roman"/>
              <a:cs typeface="Times New Roman"/>
            </a:endParaRPr>
          </a:p>
          <a:p>
            <a:pPr>
              <a:lnSpc>
                <a:spcPct val="100000"/>
              </a:lnSpc>
              <a:spcBef>
                <a:spcPts val="5"/>
              </a:spcBef>
            </a:pPr>
            <a:endParaRPr sz="800">
              <a:latin typeface="Times New Roman"/>
              <a:cs typeface="Times New Roman"/>
            </a:endParaRPr>
          </a:p>
          <a:p>
            <a:pPr marL="12700">
              <a:lnSpc>
                <a:spcPct val="100000"/>
              </a:lnSpc>
            </a:pPr>
            <a:r>
              <a:rPr sz="800" spc="110" dirty="0">
                <a:solidFill>
                  <a:srgbClr val="7D7F7E"/>
                </a:solidFill>
                <a:latin typeface="Trebuchet MS"/>
                <a:cs typeface="Trebuchet MS"/>
              </a:rPr>
              <a:t>SEPT </a:t>
            </a:r>
            <a:r>
              <a:rPr sz="800" spc="114" dirty="0">
                <a:solidFill>
                  <a:srgbClr val="7D7F7E"/>
                </a:solidFill>
                <a:latin typeface="Trebuchet MS"/>
                <a:cs typeface="Trebuchet MS"/>
              </a:rPr>
              <a:t>EMBER </a:t>
            </a:r>
            <a:r>
              <a:rPr sz="800" spc="75" dirty="0">
                <a:solidFill>
                  <a:srgbClr val="7D7F7E"/>
                </a:solidFill>
                <a:latin typeface="Trebuchet MS"/>
                <a:cs typeface="Trebuchet MS"/>
              </a:rPr>
              <a:t>1,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15"/>
              </a:rPr>
              <a:t>www.centralhealth.net/purchasing/bid-sync/</a:t>
            </a:r>
            <a:r>
              <a:rPr sz="800" spc="130" dirty="0">
                <a:solidFill>
                  <a:srgbClr val="7D7F7E"/>
                </a:solidFill>
                <a:latin typeface="Trebuchet MS"/>
                <a:cs typeface="Trebuchet MS"/>
              </a:rPr>
              <a:t> </a:t>
            </a:r>
            <a:r>
              <a:rPr sz="1200" b="1" spc="112" baseline="3472" dirty="0">
                <a:solidFill>
                  <a:srgbClr val="7D7F7E"/>
                </a:solidFill>
                <a:latin typeface="Trebuchet MS"/>
                <a:cs typeface="Trebuchet MS"/>
              </a:rPr>
              <a:t>53</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6211" y="1977596"/>
            <a:ext cx="1709420" cy="2207260"/>
          </a:xfrm>
          <a:custGeom>
            <a:avLst/>
            <a:gdLst/>
            <a:ahLst/>
            <a:cxnLst/>
            <a:rect l="l" t="t" r="r" b="b"/>
            <a:pathLst>
              <a:path w="1709420" h="2207260">
                <a:moveTo>
                  <a:pt x="1695067" y="2065147"/>
                </a:moveTo>
                <a:lnTo>
                  <a:pt x="472884" y="2065147"/>
                </a:lnTo>
                <a:lnTo>
                  <a:pt x="1131760" y="2068690"/>
                </a:lnTo>
                <a:lnTo>
                  <a:pt x="1131760" y="2206840"/>
                </a:lnTo>
                <a:lnTo>
                  <a:pt x="1333665" y="2206840"/>
                </a:lnTo>
                <a:lnTo>
                  <a:pt x="1340751" y="2075776"/>
                </a:lnTo>
                <a:lnTo>
                  <a:pt x="1694992" y="2075776"/>
                </a:lnTo>
                <a:lnTo>
                  <a:pt x="1695067" y="2065147"/>
                </a:lnTo>
                <a:close/>
              </a:path>
              <a:path w="1709420" h="2207260">
                <a:moveTo>
                  <a:pt x="483527" y="0"/>
                </a:moveTo>
                <a:lnTo>
                  <a:pt x="409130" y="0"/>
                </a:lnTo>
                <a:lnTo>
                  <a:pt x="409130" y="46037"/>
                </a:lnTo>
                <a:lnTo>
                  <a:pt x="8356" y="46037"/>
                </a:lnTo>
                <a:lnTo>
                  <a:pt x="0" y="2059838"/>
                </a:lnTo>
                <a:lnTo>
                  <a:pt x="396735" y="2065147"/>
                </a:lnTo>
                <a:lnTo>
                  <a:pt x="394944" y="2125383"/>
                </a:lnTo>
                <a:lnTo>
                  <a:pt x="471119" y="2123605"/>
                </a:lnTo>
                <a:lnTo>
                  <a:pt x="472884" y="2065147"/>
                </a:lnTo>
                <a:lnTo>
                  <a:pt x="1695067" y="2065147"/>
                </a:lnTo>
                <a:lnTo>
                  <a:pt x="1709153" y="67284"/>
                </a:lnTo>
                <a:lnTo>
                  <a:pt x="1319491" y="60210"/>
                </a:lnTo>
                <a:lnTo>
                  <a:pt x="1319491" y="54889"/>
                </a:lnTo>
                <a:lnTo>
                  <a:pt x="1238034" y="54889"/>
                </a:lnTo>
                <a:lnTo>
                  <a:pt x="483527" y="46037"/>
                </a:lnTo>
                <a:lnTo>
                  <a:pt x="483527" y="0"/>
                </a:lnTo>
                <a:close/>
              </a:path>
              <a:path w="1709420" h="2207260">
                <a:moveTo>
                  <a:pt x="1319491" y="0"/>
                </a:moveTo>
                <a:lnTo>
                  <a:pt x="1238034" y="0"/>
                </a:lnTo>
                <a:lnTo>
                  <a:pt x="1238034" y="54889"/>
                </a:lnTo>
                <a:lnTo>
                  <a:pt x="1319491" y="54889"/>
                </a:lnTo>
                <a:lnTo>
                  <a:pt x="1319491" y="0"/>
                </a:lnTo>
                <a:close/>
              </a:path>
            </a:pathLst>
          </a:custGeom>
          <a:solidFill>
            <a:srgbClr val="E6E7E8"/>
          </a:solidFill>
        </p:spPr>
        <p:txBody>
          <a:bodyPr wrap="square" lIns="0" tIns="0" rIns="0" bIns="0" rtlCol="0"/>
          <a:lstStyle/>
          <a:p>
            <a:endParaRPr/>
          </a:p>
        </p:txBody>
      </p:sp>
      <p:sp>
        <p:nvSpPr>
          <p:cNvPr id="3" name="object 3"/>
          <p:cNvSpPr/>
          <p:nvPr/>
        </p:nvSpPr>
        <p:spPr>
          <a:xfrm>
            <a:off x="2984855" y="5255200"/>
            <a:ext cx="1621155" cy="2719070"/>
          </a:xfrm>
          <a:custGeom>
            <a:avLst/>
            <a:gdLst/>
            <a:ahLst/>
            <a:cxnLst/>
            <a:rect l="l" t="t" r="r" b="b"/>
            <a:pathLst>
              <a:path w="1621154" h="2719070">
                <a:moveTo>
                  <a:pt x="342950" y="0"/>
                </a:moveTo>
                <a:lnTo>
                  <a:pt x="0" y="0"/>
                </a:lnTo>
                <a:lnTo>
                  <a:pt x="1353845" y="2719070"/>
                </a:lnTo>
                <a:lnTo>
                  <a:pt x="1620850" y="2564980"/>
                </a:lnTo>
                <a:lnTo>
                  <a:pt x="342950" y="0"/>
                </a:lnTo>
                <a:close/>
              </a:path>
            </a:pathLst>
          </a:custGeom>
          <a:solidFill>
            <a:srgbClr val="F38B89"/>
          </a:solidFill>
        </p:spPr>
        <p:txBody>
          <a:bodyPr wrap="square" lIns="0" tIns="0" rIns="0" bIns="0" rtlCol="0"/>
          <a:lstStyle/>
          <a:p>
            <a:endParaRPr/>
          </a:p>
        </p:txBody>
      </p:sp>
      <p:sp>
        <p:nvSpPr>
          <p:cNvPr id="4" name="object 4"/>
          <p:cNvSpPr/>
          <p:nvPr/>
        </p:nvSpPr>
        <p:spPr>
          <a:xfrm>
            <a:off x="2509542" y="1963417"/>
            <a:ext cx="339725" cy="1960880"/>
          </a:xfrm>
          <a:custGeom>
            <a:avLst/>
            <a:gdLst/>
            <a:ahLst/>
            <a:cxnLst/>
            <a:rect l="l" t="t" r="r" b="b"/>
            <a:pathLst>
              <a:path w="339725" h="1960879">
                <a:moveTo>
                  <a:pt x="16344" y="0"/>
                </a:moveTo>
                <a:lnTo>
                  <a:pt x="0" y="1960676"/>
                </a:lnTo>
                <a:lnTo>
                  <a:pt x="316128" y="1960676"/>
                </a:lnTo>
                <a:lnTo>
                  <a:pt x="264279" y="1682879"/>
                </a:lnTo>
                <a:lnTo>
                  <a:pt x="238144" y="1505043"/>
                </a:lnTo>
                <a:lnTo>
                  <a:pt x="229753" y="1350455"/>
                </a:lnTo>
                <a:lnTo>
                  <a:pt x="231139" y="1142403"/>
                </a:lnTo>
                <a:lnTo>
                  <a:pt x="239402" y="897772"/>
                </a:lnTo>
                <a:lnTo>
                  <a:pt x="252876" y="698060"/>
                </a:lnTo>
                <a:lnTo>
                  <a:pt x="265444" y="563439"/>
                </a:lnTo>
                <a:lnTo>
                  <a:pt x="270992" y="514083"/>
                </a:lnTo>
                <a:lnTo>
                  <a:pt x="339394" y="3987"/>
                </a:lnTo>
                <a:lnTo>
                  <a:pt x="16344" y="0"/>
                </a:lnTo>
                <a:close/>
              </a:path>
            </a:pathLst>
          </a:custGeom>
          <a:solidFill>
            <a:srgbClr val="F38B89"/>
          </a:solidFill>
        </p:spPr>
        <p:txBody>
          <a:bodyPr wrap="square" lIns="0" tIns="0" rIns="0" bIns="0" rtlCol="0"/>
          <a:lstStyle/>
          <a:p>
            <a:endParaRPr/>
          </a:p>
        </p:txBody>
      </p:sp>
      <p:sp>
        <p:nvSpPr>
          <p:cNvPr id="5" name="object 5"/>
          <p:cNvSpPr/>
          <p:nvPr/>
        </p:nvSpPr>
        <p:spPr>
          <a:xfrm>
            <a:off x="2962248" y="1572131"/>
            <a:ext cx="0" cy="17145"/>
          </a:xfrm>
          <a:custGeom>
            <a:avLst/>
            <a:gdLst/>
            <a:ahLst/>
            <a:cxnLst/>
            <a:rect l="l" t="t" r="r" b="b"/>
            <a:pathLst>
              <a:path h="17144">
                <a:moveTo>
                  <a:pt x="0" y="0"/>
                </a:moveTo>
                <a:lnTo>
                  <a:pt x="0" y="16573"/>
                </a:lnTo>
              </a:path>
            </a:pathLst>
          </a:custGeom>
          <a:ln w="7658">
            <a:solidFill>
              <a:srgbClr val="231F20"/>
            </a:solidFill>
          </a:ln>
        </p:spPr>
        <p:txBody>
          <a:bodyPr wrap="square" lIns="0" tIns="0" rIns="0" bIns="0" rtlCol="0"/>
          <a:lstStyle/>
          <a:p>
            <a:endParaRPr/>
          </a:p>
        </p:txBody>
      </p:sp>
      <p:sp>
        <p:nvSpPr>
          <p:cNvPr id="6" name="object 6"/>
          <p:cNvSpPr/>
          <p:nvPr/>
        </p:nvSpPr>
        <p:spPr>
          <a:xfrm>
            <a:off x="2961613" y="1636530"/>
            <a:ext cx="635" cy="95885"/>
          </a:xfrm>
          <a:custGeom>
            <a:avLst/>
            <a:gdLst/>
            <a:ahLst/>
            <a:cxnLst/>
            <a:rect l="l" t="t" r="r" b="b"/>
            <a:pathLst>
              <a:path w="635" h="95885">
                <a:moveTo>
                  <a:pt x="635" y="0"/>
                </a:moveTo>
                <a:lnTo>
                  <a:pt x="0" y="95643"/>
                </a:lnTo>
              </a:path>
            </a:pathLst>
          </a:custGeom>
          <a:ln w="7658">
            <a:solidFill>
              <a:srgbClr val="231F20"/>
            </a:solidFill>
          </a:ln>
        </p:spPr>
        <p:txBody>
          <a:bodyPr wrap="square" lIns="0" tIns="0" rIns="0" bIns="0" rtlCol="0"/>
          <a:lstStyle/>
          <a:p>
            <a:endParaRPr/>
          </a:p>
        </p:txBody>
      </p:sp>
      <p:sp>
        <p:nvSpPr>
          <p:cNvPr id="7" name="object 7"/>
          <p:cNvSpPr/>
          <p:nvPr/>
        </p:nvSpPr>
        <p:spPr>
          <a:xfrm>
            <a:off x="2960338" y="1779993"/>
            <a:ext cx="635" cy="95885"/>
          </a:xfrm>
          <a:custGeom>
            <a:avLst/>
            <a:gdLst/>
            <a:ahLst/>
            <a:cxnLst/>
            <a:rect l="l" t="t" r="r" b="b"/>
            <a:pathLst>
              <a:path w="635" h="95885">
                <a:moveTo>
                  <a:pt x="635" y="0"/>
                </a:moveTo>
                <a:lnTo>
                  <a:pt x="0" y="95643"/>
                </a:lnTo>
              </a:path>
            </a:pathLst>
          </a:custGeom>
          <a:ln w="7658">
            <a:solidFill>
              <a:srgbClr val="231F20"/>
            </a:solidFill>
          </a:ln>
        </p:spPr>
        <p:txBody>
          <a:bodyPr wrap="square" lIns="0" tIns="0" rIns="0" bIns="0" rtlCol="0"/>
          <a:lstStyle/>
          <a:p>
            <a:endParaRPr/>
          </a:p>
        </p:txBody>
      </p:sp>
      <p:sp>
        <p:nvSpPr>
          <p:cNvPr id="8" name="object 8"/>
          <p:cNvSpPr/>
          <p:nvPr/>
        </p:nvSpPr>
        <p:spPr>
          <a:xfrm>
            <a:off x="2936739" y="1923458"/>
            <a:ext cx="24130" cy="122555"/>
          </a:xfrm>
          <a:custGeom>
            <a:avLst/>
            <a:gdLst/>
            <a:ahLst/>
            <a:cxnLst/>
            <a:rect l="l" t="t" r="r" b="b"/>
            <a:pathLst>
              <a:path w="24130" h="122555">
                <a:moveTo>
                  <a:pt x="23596" y="0"/>
                </a:moveTo>
                <a:lnTo>
                  <a:pt x="22961" y="59296"/>
                </a:lnTo>
                <a:lnTo>
                  <a:pt x="15303" y="59296"/>
                </a:lnTo>
                <a:lnTo>
                  <a:pt x="15303" y="51650"/>
                </a:lnTo>
                <a:lnTo>
                  <a:pt x="0" y="51650"/>
                </a:lnTo>
                <a:lnTo>
                  <a:pt x="0" y="122428"/>
                </a:lnTo>
              </a:path>
            </a:pathLst>
          </a:custGeom>
          <a:ln w="7658">
            <a:solidFill>
              <a:srgbClr val="231F20"/>
            </a:solidFill>
          </a:ln>
        </p:spPr>
        <p:txBody>
          <a:bodyPr wrap="square" lIns="0" tIns="0" rIns="0" bIns="0" rtlCol="0"/>
          <a:lstStyle/>
          <a:p>
            <a:endParaRPr/>
          </a:p>
        </p:txBody>
      </p:sp>
      <p:sp>
        <p:nvSpPr>
          <p:cNvPr id="9" name="object 9"/>
          <p:cNvSpPr/>
          <p:nvPr/>
        </p:nvSpPr>
        <p:spPr>
          <a:xfrm>
            <a:off x="2936106" y="2091148"/>
            <a:ext cx="122555" cy="74295"/>
          </a:xfrm>
          <a:custGeom>
            <a:avLst/>
            <a:gdLst/>
            <a:ahLst/>
            <a:cxnLst/>
            <a:rect l="l" t="t" r="r" b="b"/>
            <a:pathLst>
              <a:path w="122555" h="74294">
                <a:moveTo>
                  <a:pt x="0" y="2552"/>
                </a:moveTo>
                <a:lnTo>
                  <a:pt x="0" y="73964"/>
                </a:lnTo>
                <a:lnTo>
                  <a:pt x="15303" y="73964"/>
                </a:lnTo>
                <a:lnTo>
                  <a:pt x="15303" y="58661"/>
                </a:lnTo>
                <a:lnTo>
                  <a:pt x="53555" y="58661"/>
                </a:lnTo>
                <a:lnTo>
                  <a:pt x="53555" y="66319"/>
                </a:lnTo>
                <a:lnTo>
                  <a:pt x="122428" y="66954"/>
                </a:lnTo>
                <a:lnTo>
                  <a:pt x="122428" y="0"/>
                </a:lnTo>
              </a:path>
            </a:pathLst>
          </a:custGeom>
          <a:ln w="7658">
            <a:solidFill>
              <a:srgbClr val="231F20"/>
            </a:solidFill>
          </a:ln>
        </p:spPr>
        <p:txBody>
          <a:bodyPr wrap="square" lIns="0" tIns="0" rIns="0" bIns="0" rtlCol="0"/>
          <a:lstStyle/>
          <a:p>
            <a:endParaRPr/>
          </a:p>
        </p:txBody>
      </p:sp>
      <p:sp>
        <p:nvSpPr>
          <p:cNvPr id="10" name="object 10"/>
          <p:cNvSpPr/>
          <p:nvPr/>
        </p:nvSpPr>
        <p:spPr>
          <a:xfrm>
            <a:off x="3051507" y="1920267"/>
            <a:ext cx="8255" cy="123189"/>
          </a:xfrm>
          <a:custGeom>
            <a:avLst/>
            <a:gdLst/>
            <a:ahLst/>
            <a:cxnLst/>
            <a:rect l="l" t="t" r="r" b="b"/>
            <a:pathLst>
              <a:path w="8255" h="123189">
                <a:moveTo>
                  <a:pt x="7658" y="123063"/>
                </a:moveTo>
                <a:lnTo>
                  <a:pt x="7658" y="55473"/>
                </a:lnTo>
                <a:lnTo>
                  <a:pt x="0" y="55473"/>
                </a:lnTo>
                <a:lnTo>
                  <a:pt x="647" y="0"/>
                </a:lnTo>
              </a:path>
            </a:pathLst>
          </a:custGeom>
          <a:ln w="7658">
            <a:solidFill>
              <a:srgbClr val="231F20"/>
            </a:solidFill>
          </a:ln>
        </p:spPr>
        <p:txBody>
          <a:bodyPr wrap="square" lIns="0" tIns="0" rIns="0" bIns="0" rtlCol="0"/>
          <a:lstStyle/>
          <a:p>
            <a:endParaRPr/>
          </a:p>
        </p:txBody>
      </p:sp>
      <p:sp>
        <p:nvSpPr>
          <p:cNvPr id="11" name="object 11"/>
          <p:cNvSpPr/>
          <p:nvPr/>
        </p:nvSpPr>
        <p:spPr>
          <a:xfrm>
            <a:off x="3052151" y="1776806"/>
            <a:ext cx="635" cy="95885"/>
          </a:xfrm>
          <a:custGeom>
            <a:avLst/>
            <a:gdLst/>
            <a:ahLst/>
            <a:cxnLst/>
            <a:rect l="l" t="t" r="r" b="b"/>
            <a:pathLst>
              <a:path w="635" h="95885">
                <a:moveTo>
                  <a:pt x="0" y="95643"/>
                </a:moveTo>
                <a:lnTo>
                  <a:pt x="635" y="0"/>
                </a:lnTo>
              </a:path>
            </a:pathLst>
          </a:custGeom>
          <a:ln w="7658">
            <a:solidFill>
              <a:srgbClr val="231F20"/>
            </a:solidFill>
          </a:ln>
        </p:spPr>
        <p:txBody>
          <a:bodyPr wrap="square" lIns="0" tIns="0" rIns="0" bIns="0" rtlCol="0"/>
          <a:lstStyle/>
          <a:p>
            <a:endParaRPr/>
          </a:p>
        </p:txBody>
      </p:sp>
      <p:sp>
        <p:nvSpPr>
          <p:cNvPr id="12" name="object 12"/>
          <p:cNvSpPr/>
          <p:nvPr/>
        </p:nvSpPr>
        <p:spPr>
          <a:xfrm>
            <a:off x="3053427" y="1633341"/>
            <a:ext cx="635" cy="95885"/>
          </a:xfrm>
          <a:custGeom>
            <a:avLst/>
            <a:gdLst/>
            <a:ahLst/>
            <a:cxnLst/>
            <a:rect l="l" t="t" r="r" b="b"/>
            <a:pathLst>
              <a:path w="635" h="95885">
                <a:moveTo>
                  <a:pt x="0" y="95643"/>
                </a:moveTo>
                <a:lnTo>
                  <a:pt x="635" y="0"/>
                </a:lnTo>
              </a:path>
            </a:pathLst>
          </a:custGeom>
          <a:ln w="7658">
            <a:solidFill>
              <a:srgbClr val="231F20"/>
            </a:solidFill>
          </a:ln>
        </p:spPr>
        <p:txBody>
          <a:bodyPr wrap="square" lIns="0" tIns="0" rIns="0" bIns="0" rtlCol="0"/>
          <a:lstStyle/>
          <a:p>
            <a:endParaRPr/>
          </a:p>
        </p:txBody>
      </p:sp>
      <p:sp>
        <p:nvSpPr>
          <p:cNvPr id="13" name="object 13"/>
          <p:cNvSpPr/>
          <p:nvPr/>
        </p:nvSpPr>
        <p:spPr>
          <a:xfrm>
            <a:off x="3054065" y="1572122"/>
            <a:ext cx="0" cy="13970"/>
          </a:xfrm>
          <a:custGeom>
            <a:avLst/>
            <a:gdLst/>
            <a:ahLst/>
            <a:cxnLst/>
            <a:rect l="l" t="t" r="r" b="b"/>
            <a:pathLst>
              <a:path h="13969">
                <a:moveTo>
                  <a:pt x="-3829" y="6699"/>
                </a:moveTo>
                <a:lnTo>
                  <a:pt x="3829" y="6699"/>
                </a:lnTo>
              </a:path>
            </a:pathLst>
          </a:custGeom>
          <a:ln w="13398">
            <a:solidFill>
              <a:srgbClr val="231F20"/>
            </a:solidFill>
          </a:ln>
        </p:spPr>
        <p:txBody>
          <a:bodyPr wrap="square" lIns="0" tIns="0" rIns="0" bIns="0" rtlCol="0"/>
          <a:lstStyle/>
          <a:p>
            <a:endParaRPr/>
          </a:p>
        </p:txBody>
      </p:sp>
      <p:sp>
        <p:nvSpPr>
          <p:cNvPr id="14" name="object 14"/>
          <p:cNvSpPr/>
          <p:nvPr/>
        </p:nvSpPr>
        <p:spPr>
          <a:xfrm>
            <a:off x="3047682" y="1977012"/>
            <a:ext cx="1710689" cy="2212975"/>
          </a:xfrm>
          <a:custGeom>
            <a:avLst/>
            <a:gdLst/>
            <a:ahLst/>
            <a:cxnLst/>
            <a:rect l="l" t="t" r="r" b="b"/>
            <a:pathLst>
              <a:path w="1710689" h="2212975">
                <a:moveTo>
                  <a:pt x="1273962" y="2212530"/>
                </a:moveTo>
                <a:lnTo>
                  <a:pt x="1194904" y="2210612"/>
                </a:lnTo>
                <a:lnTo>
                  <a:pt x="1133043" y="2209977"/>
                </a:lnTo>
                <a:lnTo>
                  <a:pt x="1133690" y="2071611"/>
                </a:lnTo>
                <a:lnTo>
                  <a:pt x="473760" y="2067153"/>
                </a:lnTo>
                <a:lnTo>
                  <a:pt x="473113" y="2125814"/>
                </a:lnTo>
                <a:lnTo>
                  <a:pt x="395325" y="2125179"/>
                </a:lnTo>
                <a:lnTo>
                  <a:pt x="395325" y="2062060"/>
                </a:lnTo>
                <a:lnTo>
                  <a:pt x="0" y="2059495"/>
                </a:lnTo>
                <a:lnTo>
                  <a:pt x="12750" y="55486"/>
                </a:lnTo>
                <a:lnTo>
                  <a:pt x="407441" y="58026"/>
                </a:lnTo>
                <a:lnTo>
                  <a:pt x="408076" y="0"/>
                </a:lnTo>
                <a:lnTo>
                  <a:pt x="482041" y="647"/>
                </a:lnTo>
                <a:lnTo>
                  <a:pt x="481406" y="54838"/>
                </a:lnTo>
                <a:lnTo>
                  <a:pt x="1240167" y="59308"/>
                </a:lnTo>
                <a:lnTo>
                  <a:pt x="1240815" y="4470"/>
                </a:lnTo>
                <a:lnTo>
                  <a:pt x="1316685" y="4470"/>
                </a:lnTo>
                <a:lnTo>
                  <a:pt x="1316050" y="61848"/>
                </a:lnTo>
                <a:lnTo>
                  <a:pt x="1710093" y="64401"/>
                </a:lnTo>
                <a:lnTo>
                  <a:pt x="1696694" y="2081822"/>
                </a:lnTo>
                <a:lnTo>
                  <a:pt x="1337729" y="2079269"/>
                </a:lnTo>
                <a:lnTo>
                  <a:pt x="1337081" y="2212530"/>
                </a:lnTo>
                <a:lnTo>
                  <a:pt x="1273962" y="2212530"/>
                </a:lnTo>
                <a:close/>
              </a:path>
            </a:pathLst>
          </a:custGeom>
          <a:ln w="5740">
            <a:solidFill>
              <a:srgbClr val="231F20"/>
            </a:solidFill>
          </a:ln>
        </p:spPr>
        <p:txBody>
          <a:bodyPr wrap="square" lIns="0" tIns="0" rIns="0" bIns="0" rtlCol="0"/>
          <a:lstStyle/>
          <a:p>
            <a:endParaRPr/>
          </a:p>
        </p:txBody>
      </p:sp>
      <p:sp>
        <p:nvSpPr>
          <p:cNvPr id="15" name="object 15"/>
          <p:cNvSpPr/>
          <p:nvPr/>
        </p:nvSpPr>
        <p:spPr>
          <a:xfrm>
            <a:off x="5304205" y="4264783"/>
            <a:ext cx="5715" cy="795655"/>
          </a:xfrm>
          <a:custGeom>
            <a:avLst/>
            <a:gdLst/>
            <a:ahLst/>
            <a:cxnLst/>
            <a:rect l="l" t="t" r="r" b="b"/>
            <a:pathLst>
              <a:path w="5714" h="795654">
                <a:moveTo>
                  <a:pt x="5105" y="0"/>
                </a:moveTo>
                <a:lnTo>
                  <a:pt x="0" y="795108"/>
                </a:lnTo>
              </a:path>
            </a:pathLst>
          </a:custGeom>
          <a:ln w="3187">
            <a:solidFill>
              <a:srgbClr val="231F20"/>
            </a:solidFill>
          </a:ln>
        </p:spPr>
        <p:txBody>
          <a:bodyPr wrap="square" lIns="0" tIns="0" rIns="0" bIns="0" rtlCol="0"/>
          <a:lstStyle/>
          <a:p>
            <a:endParaRPr/>
          </a:p>
        </p:txBody>
      </p:sp>
      <p:sp>
        <p:nvSpPr>
          <p:cNvPr id="16" name="object 16"/>
          <p:cNvSpPr/>
          <p:nvPr/>
        </p:nvSpPr>
        <p:spPr>
          <a:xfrm>
            <a:off x="4736726" y="4077323"/>
            <a:ext cx="8255" cy="1163320"/>
          </a:xfrm>
          <a:custGeom>
            <a:avLst/>
            <a:gdLst/>
            <a:ahLst/>
            <a:cxnLst/>
            <a:rect l="l" t="t" r="r" b="b"/>
            <a:pathLst>
              <a:path w="8254" h="1163320">
                <a:moveTo>
                  <a:pt x="7658" y="0"/>
                </a:moveTo>
                <a:lnTo>
                  <a:pt x="0" y="1163015"/>
                </a:lnTo>
              </a:path>
            </a:pathLst>
          </a:custGeom>
          <a:ln w="3187">
            <a:solidFill>
              <a:srgbClr val="231F20"/>
            </a:solidFill>
          </a:ln>
        </p:spPr>
        <p:txBody>
          <a:bodyPr wrap="square" lIns="0" tIns="0" rIns="0" bIns="0" rtlCol="0"/>
          <a:lstStyle/>
          <a:p>
            <a:endParaRPr/>
          </a:p>
        </p:txBody>
      </p:sp>
      <p:sp>
        <p:nvSpPr>
          <p:cNvPr id="17" name="object 17"/>
          <p:cNvSpPr/>
          <p:nvPr/>
        </p:nvSpPr>
        <p:spPr>
          <a:xfrm>
            <a:off x="5040877" y="5410578"/>
            <a:ext cx="635" cy="118745"/>
          </a:xfrm>
          <a:custGeom>
            <a:avLst/>
            <a:gdLst/>
            <a:ahLst/>
            <a:cxnLst/>
            <a:rect l="l" t="t" r="r" b="b"/>
            <a:pathLst>
              <a:path w="635" h="118745">
                <a:moveTo>
                  <a:pt x="635" y="0"/>
                </a:moveTo>
                <a:lnTo>
                  <a:pt x="0" y="118605"/>
                </a:lnTo>
              </a:path>
            </a:pathLst>
          </a:custGeom>
          <a:ln w="3187">
            <a:solidFill>
              <a:srgbClr val="231F20"/>
            </a:solidFill>
          </a:ln>
        </p:spPr>
        <p:txBody>
          <a:bodyPr wrap="square" lIns="0" tIns="0" rIns="0" bIns="0" rtlCol="0"/>
          <a:lstStyle/>
          <a:p>
            <a:endParaRPr/>
          </a:p>
        </p:txBody>
      </p:sp>
      <p:sp>
        <p:nvSpPr>
          <p:cNvPr id="18" name="object 18"/>
          <p:cNvSpPr/>
          <p:nvPr/>
        </p:nvSpPr>
        <p:spPr>
          <a:xfrm>
            <a:off x="5041520" y="5372958"/>
            <a:ext cx="39370" cy="38100"/>
          </a:xfrm>
          <a:custGeom>
            <a:avLst/>
            <a:gdLst/>
            <a:ahLst/>
            <a:cxnLst/>
            <a:rect l="l" t="t" r="r" b="b"/>
            <a:pathLst>
              <a:path w="39370" h="38100">
                <a:moveTo>
                  <a:pt x="38887" y="0"/>
                </a:moveTo>
                <a:lnTo>
                  <a:pt x="1905" y="28054"/>
                </a:lnTo>
                <a:lnTo>
                  <a:pt x="0" y="37630"/>
                </a:lnTo>
              </a:path>
            </a:pathLst>
          </a:custGeom>
          <a:ln w="3187">
            <a:solidFill>
              <a:srgbClr val="231F20"/>
            </a:solidFill>
          </a:ln>
        </p:spPr>
        <p:txBody>
          <a:bodyPr wrap="square" lIns="0" tIns="0" rIns="0" bIns="0" rtlCol="0"/>
          <a:lstStyle/>
          <a:p>
            <a:endParaRPr/>
          </a:p>
        </p:txBody>
      </p:sp>
      <p:sp>
        <p:nvSpPr>
          <p:cNvPr id="19" name="object 19"/>
          <p:cNvSpPr/>
          <p:nvPr/>
        </p:nvSpPr>
        <p:spPr>
          <a:xfrm>
            <a:off x="5040876" y="5529174"/>
            <a:ext cx="11430" cy="27305"/>
          </a:xfrm>
          <a:custGeom>
            <a:avLst/>
            <a:gdLst/>
            <a:ahLst/>
            <a:cxnLst/>
            <a:rect l="l" t="t" r="r" b="b"/>
            <a:pathLst>
              <a:path w="11429" h="27304">
                <a:moveTo>
                  <a:pt x="0" y="0"/>
                </a:moveTo>
                <a:lnTo>
                  <a:pt x="1282" y="9563"/>
                </a:lnTo>
                <a:lnTo>
                  <a:pt x="5105" y="19126"/>
                </a:lnTo>
                <a:lnTo>
                  <a:pt x="10833" y="26771"/>
                </a:lnTo>
              </a:path>
            </a:pathLst>
          </a:custGeom>
          <a:ln w="3187">
            <a:solidFill>
              <a:srgbClr val="231F20"/>
            </a:solidFill>
          </a:ln>
        </p:spPr>
        <p:txBody>
          <a:bodyPr wrap="square" lIns="0" tIns="0" rIns="0" bIns="0" rtlCol="0"/>
          <a:lstStyle/>
          <a:p>
            <a:endParaRPr/>
          </a:p>
        </p:txBody>
      </p:sp>
      <p:sp>
        <p:nvSpPr>
          <p:cNvPr id="20" name="object 20"/>
          <p:cNvSpPr/>
          <p:nvPr/>
        </p:nvSpPr>
        <p:spPr>
          <a:xfrm>
            <a:off x="5088697" y="5594853"/>
            <a:ext cx="13335" cy="2026285"/>
          </a:xfrm>
          <a:custGeom>
            <a:avLst/>
            <a:gdLst/>
            <a:ahLst/>
            <a:cxnLst/>
            <a:rect l="l" t="t" r="r" b="b"/>
            <a:pathLst>
              <a:path w="13335" h="2026284">
                <a:moveTo>
                  <a:pt x="6375" y="-1593"/>
                </a:moveTo>
                <a:lnTo>
                  <a:pt x="6375" y="2027294"/>
                </a:lnTo>
              </a:path>
            </a:pathLst>
          </a:custGeom>
          <a:ln w="15938">
            <a:solidFill>
              <a:srgbClr val="231F20"/>
            </a:solidFill>
          </a:ln>
        </p:spPr>
        <p:txBody>
          <a:bodyPr wrap="square" lIns="0" tIns="0" rIns="0" bIns="0" rtlCol="0"/>
          <a:lstStyle/>
          <a:p>
            <a:endParaRPr/>
          </a:p>
        </p:txBody>
      </p:sp>
      <p:sp>
        <p:nvSpPr>
          <p:cNvPr id="21" name="object 21"/>
          <p:cNvSpPr/>
          <p:nvPr/>
        </p:nvSpPr>
        <p:spPr>
          <a:xfrm>
            <a:off x="5088047" y="5372963"/>
            <a:ext cx="38100" cy="38735"/>
          </a:xfrm>
          <a:custGeom>
            <a:avLst/>
            <a:gdLst/>
            <a:ahLst/>
            <a:cxnLst/>
            <a:rect l="l" t="t" r="r" b="b"/>
            <a:pathLst>
              <a:path w="38100" h="38735">
                <a:moveTo>
                  <a:pt x="37630" y="38252"/>
                </a:moveTo>
                <a:lnTo>
                  <a:pt x="9575" y="1270"/>
                </a:lnTo>
                <a:lnTo>
                  <a:pt x="0" y="0"/>
                </a:lnTo>
              </a:path>
            </a:pathLst>
          </a:custGeom>
          <a:ln w="3187">
            <a:solidFill>
              <a:srgbClr val="231F20"/>
            </a:solidFill>
          </a:ln>
        </p:spPr>
        <p:txBody>
          <a:bodyPr wrap="square" lIns="0" tIns="0" rIns="0" bIns="0" rtlCol="0"/>
          <a:lstStyle/>
          <a:p>
            <a:endParaRPr/>
          </a:p>
        </p:txBody>
      </p:sp>
      <p:sp>
        <p:nvSpPr>
          <p:cNvPr id="22" name="object 22"/>
          <p:cNvSpPr/>
          <p:nvPr/>
        </p:nvSpPr>
        <p:spPr>
          <a:xfrm>
            <a:off x="5051722" y="5555960"/>
            <a:ext cx="39370" cy="39370"/>
          </a:xfrm>
          <a:custGeom>
            <a:avLst/>
            <a:gdLst/>
            <a:ahLst/>
            <a:cxnLst/>
            <a:rect l="l" t="t" r="r" b="b"/>
            <a:pathLst>
              <a:path w="39370" h="39370">
                <a:moveTo>
                  <a:pt x="38887" y="38887"/>
                </a:moveTo>
                <a:lnTo>
                  <a:pt x="0" y="0"/>
                </a:lnTo>
              </a:path>
            </a:pathLst>
          </a:custGeom>
          <a:ln w="3187">
            <a:solidFill>
              <a:srgbClr val="231F20"/>
            </a:solidFill>
          </a:ln>
        </p:spPr>
        <p:txBody>
          <a:bodyPr wrap="square" lIns="0" tIns="0" rIns="0" bIns="0" rtlCol="0"/>
          <a:lstStyle/>
          <a:p>
            <a:endParaRPr/>
          </a:p>
        </p:txBody>
      </p:sp>
      <p:sp>
        <p:nvSpPr>
          <p:cNvPr id="23" name="object 23"/>
          <p:cNvSpPr/>
          <p:nvPr/>
        </p:nvSpPr>
        <p:spPr>
          <a:xfrm>
            <a:off x="5209844" y="1846306"/>
            <a:ext cx="400050" cy="153670"/>
          </a:xfrm>
          <a:custGeom>
            <a:avLst/>
            <a:gdLst/>
            <a:ahLst/>
            <a:cxnLst/>
            <a:rect l="l" t="t" r="r" b="b"/>
            <a:pathLst>
              <a:path w="400050" h="153669">
                <a:moveTo>
                  <a:pt x="399783" y="0"/>
                </a:moveTo>
                <a:lnTo>
                  <a:pt x="151752" y="1917"/>
                </a:lnTo>
                <a:lnTo>
                  <a:pt x="108205" y="8200"/>
                </a:lnTo>
                <a:lnTo>
                  <a:pt x="69070" y="26647"/>
                </a:lnTo>
                <a:lnTo>
                  <a:pt x="36662" y="55152"/>
                </a:lnTo>
                <a:lnTo>
                  <a:pt x="13294" y="91604"/>
                </a:lnTo>
                <a:lnTo>
                  <a:pt x="1282" y="133896"/>
                </a:lnTo>
                <a:lnTo>
                  <a:pt x="0" y="153670"/>
                </a:lnTo>
              </a:path>
            </a:pathLst>
          </a:custGeom>
          <a:ln w="3187">
            <a:solidFill>
              <a:srgbClr val="231F20"/>
            </a:solidFill>
          </a:ln>
        </p:spPr>
        <p:txBody>
          <a:bodyPr wrap="square" lIns="0" tIns="0" rIns="0" bIns="0" rtlCol="0"/>
          <a:lstStyle/>
          <a:p>
            <a:endParaRPr/>
          </a:p>
        </p:txBody>
      </p:sp>
      <p:sp>
        <p:nvSpPr>
          <p:cNvPr id="24" name="object 24"/>
          <p:cNvSpPr/>
          <p:nvPr/>
        </p:nvSpPr>
        <p:spPr>
          <a:xfrm>
            <a:off x="5309311" y="4241824"/>
            <a:ext cx="300355" cy="23495"/>
          </a:xfrm>
          <a:custGeom>
            <a:avLst/>
            <a:gdLst/>
            <a:ahLst/>
            <a:cxnLst/>
            <a:rect l="l" t="t" r="r" b="b"/>
            <a:pathLst>
              <a:path w="300354" h="23495">
                <a:moveTo>
                  <a:pt x="300316" y="1917"/>
                </a:moveTo>
                <a:lnTo>
                  <a:pt x="22961" y="0"/>
                </a:lnTo>
                <a:lnTo>
                  <a:pt x="15938" y="1282"/>
                </a:lnTo>
                <a:lnTo>
                  <a:pt x="9563" y="4470"/>
                </a:lnTo>
                <a:lnTo>
                  <a:pt x="4457" y="9575"/>
                </a:lnTo>
                <a:lnTo>
                  <a:pt x="1282" y="15951"/>
                </a:lnTo>
                <a:lnTo>
                  <a:pt x="0" y="22948"/>
                </a:lnTo>
              </a:path>
            </a:pathLst>
          </a:custGeom>
          <a:ln w="3187">
            <a:solidFill>
              <a:srgbClr val="231F20"/>
            </a:solidFill>
          </a:ln>
        </p:spPr>
        <p:txBody>
          <a:bodyPr wrap="square" lIns="0" tIns="0" rIns="0" bIns="0" rtlCol="0"/>
          <a:lstStyle/>
          <a:p>
            <a:endParaRPr/>
          </a:p>
        </p:txBody>
      </p:sp>
      <p:sp>
        <p:nvSpPr>
          <p:cNvPr id="25" name="object 25"/>
          <p:cNvSpPr/>
          <p:nvPr/>
        </p:nvSpPr>
        <p:spPr>
          <a:xfrm>
            <a:off x="1670439" y="1832917"/>
            <a:ext cx="1283335" cy="5080"/>
          </a:xfrm>
          <a:custGeom>
            <a:avLst/>
            <a:gdLst/>
            <a:ahLst/>
            <a:cxnLst/>
            <a:rect l="l" t="t" r="r" b="b"/>
            <a:pathLst>
              <a:path w="1283335" h="5080">
                <a:moveTo>
                  <a:pt x="0" y="0"/>
                </a:moveTo>
                <a:lnTo>
                  <a:pt x="1282877" y="4457"/>
                </a:lnTo>
              </a:path>
            </a:pathLst>
          </a:custGeom>
          <a:ln w="3187">
            <a:solidFill>
              <a:srgbClr val="231F20"/>
            </a:solidFill>
          </a:ln>
        </p:spPr>
        <p:txBody>
          <a:bodyPr wrap="square" lIns="0" tIns="0" rIns="0" bIns="0" rtlCol="0"/>
          <a:lstStyle/>
          <a:p>
            <a:endParaRPr/>
          </a:p>
        </p:txBody>
      </p:sp>
      <p:sp>
        <p:nvSpPr>
          <p:cNvPr id="26" name="object 26"/>
          <p:cNvSpPr/>
          <p:nvPr/>
        </p:nvSpPr>
        <p:spPr>
          <a:xfrm>
            <a:off x="3068092" y="1838017"/>
            <a:ext cx="1606550" cy="6350"/>
          </a:xfrm>
          <a:custGeom>
            <a:avLst/>
            <a:gdLst/>
            <a:ahLst/>
            <a:cxnLst/>
            <a:rect l="l" t="t" r="r" b="b"/>
            <a:pathLst>
              <a:path w="1606550" h="6350">
                <a:moveTo>
                  <a:pt x="0" y="0"/>
                </a:moveTo>
                <a:lnTo>
                  <a:pt x="1606143" y="5740"/>
                </a:lnTo>
              </a:path>
            </a:pathLst>
          </a:custGeom>
          <a:ln w="3187">
            <a:solidFill>
              <a:srgbClr val="231F20"/>
            </a:solidFill>
          </a:ln>
        </p:spPr>
        <p:txBody>
          <a:bodyPr wrap="square" lIns="0" tIns="0" rIns="0" bIns="0" rtlCol="0"/>
          <a:lstStyle/>
          <a:p>
            <a:endParaRPr/>
          </a:p>
        </p:txBody>
      </p:sp>
      <p:sp>
        <p:nvSpPr>
          <p:cNvPr id="27" name="object 27"/>
          <p:cNvSpPr/>
          <p:nvPr/>
        </p:nvSpPr>
        <p:spPr>
          <a:xfrm>
            <a:off x="5195816" y="7602062"/>
            <a:ext cx="635" cy="0"/>
          </a:xfrm>
          <a:custGeom>
            <a:avLst/>
            <a:gdLst/>
            <a:ahLst/>
            <a:cxnLst/>
            <a:rect l="l" t="t" r="r" b="b"/>
            <a:pathLst>
              <a:path w="635">
                <a:moveTo>
                  <a:pt x="317" y="-1593"/>
                </a:moveTo>
                <a:lnTo>
                  <a:pt x="317" y="1593"/>
                </a:lnTo>
              </a:path>
            </a:pathLst>
          </a:custGeom>
          <a:ln w="3175">
            <a:solidFill>
              <a:srgbClr val="231F20"/>
            </a:solidFill>
          </a:ln>
        </p:spPr>
        <p:txBody>
          <a:bodyPr wrap="square" lIns="0" tIns="0" rIns="0" bIns="0" rtlCol="0"/>
          <a:lstStyle/>
          <a:p>
            <a:endParaRPr/>
          </a:p>
        </p:txBody>
      </p:sp>
      <p:sp>
        <p:nvSpPr>
          <p:cNvPr id="28" name="object 28"/>
          <p:cNvSpPr/>
          <p:nvPr/>
        </p:nvSpPr>
        <p:spPr>
          <a:xfrm>
            <a:off x="4799214" y="4238640"/>
            <a:ext cx="5715" cy="829944"/>
          </a:xfrm>
          <a:custGeom>
            <a:avLst/>
            <a:gdLst/>
            <a:ahLst/>
            <a:cxnLst/>
            <a:rect l="l" t="t" r="r" b="b"/>
            <a:pathLst>
              <a:path w="5714" h="829945">
                <a:moveTo>
                  <a:pt x="5105" y="0"/>
                </a:moveTo>
                <a:lnTo>
                  <a:pt x="0" y="829538"/>
                </a:lnTo>
              </a:path>
            </a:pathLst>
          </a:custGeom>
          <a:ln w="3187">
            <a:solidFill>
              <a:srgbClr val="231F20"/>
            </a:solidFill>
          </a:ln>
        </p:spPr>
        <p:txBody>
          <a:bodyPr wrap="square" lIns="0" tIns="0" rIns="0" bIns="0" rtlCol="0"/>
          <a:lstStyle/>
          <a:p>
            <a:endParaRPr/>
          </a:p>
        </p:txBody>
      </p:sp>
      <p:sp>
        <p:nvSpPr>
          <p:cNvPr id="29" name="object 29"/>
          <p:cNvSpPr/>
          <p:nvPr/>
        </p:nvSpPr>
        <p:spPr>
          <a:xfrm>
            <a:off x="4860429" y="4239276"/>
            <a:ext cx="5715" cy="829944"/>
          </a:xfrm>
          <a:custGeom>
            <a:avLst/>
            <a:gdLst/>
            <a:ahLst/>
            <a:cxnLst/>
            <a:rect l="l" t="t" r="r" b="b"/>
            <a:pathLst>
              <a:path w="5714" h="829945">
                <a:moveTo>
                  <a:pt x="0" y="829538"/>
                </a:moveTo>
                <a:lnTo>
                  <a:pt x="5105" y="0"/>
                </a:lnTo>
              </a:path>
            </a:pathLst>
          </a:custGeom>
          <a:ln w="3187">
            <a:solidFill>
              <a:srgbClr val="231F20"/>
            </a:solidFill>
          </a:ln>
        </p:spPr>
        <p:txBody>
          <a:bodyPr wrap="square" lIns="0" tIns="0" rIns="0" bIns="0" rtlCol="0"/>
          <a:lstStyle/>
          <a:p>
            <a:endParaRPr/>
          </a:p>
        </p:txBody>
      </p:sp>
      <p:sp>
        <p:nvSpPr>
          <p:cNvPr id="30" name="object 30"/>
          <p:cNvSpPr/>
          <p:nvPr/>
        </p:nvSpPr>
        <p:spPr>
          <a:xfrm>
            <a:off x="5080407" y="5372958"/>
            <a:ext cx="8255" cy="0"/>
          </a:xfrm>
          <a:custGeom>
            <a:avLst/>
            <a:gdLst/>
            <a:ahLst/>
            <a:cxnLst/>
            <a:rect l="l" t="t" r="r" b="b"/>
            <a:pathLst>
              <a:path w="8254">
                <a:moveTo>
                  <a:pt x="0" y="0"/>
                </a:moveTo>
                <a:lnTo>
                  <a:pt x="7658" y="0"/>
                </a:lnTo>
              </a:path>
            </a:pathLst>
          </a:custGeom>
          <a:ln w="3187">
            <a:solidFill>
              <a:srgbClr val="231F20"/>
            </a:solidFill>
          </a:ln>
        </p:spPr>
        <p:txBody>
          <a:bodyPr wrap="square" lIns="0" tIns="0" rIns="0" bIns="0" rtlCol="0"/>
          <a:lstStyle/>
          <a:p>
            <a:endParaRPr/>
          </a:p>
        </p:txBody>
      </p:sp>
      <p:sp>
        <p:nvSpPr>
          <p:cNvPr id="31" name="object 31"/>
          <p:cNvSpPr/>
          <p:nvPr/>
        </p:nvSpPr>
        <p:spPr>
          <a:xfrm>
            <a:off x="5181784" y="4241190"/>
            <a:ext cx="5715" cy="829944"/>
          </a:xfrm>
          <a:custGeom>
            <a:avLst/>
            <a:gdLst/>
            <a:ahLst/>
            <a:cxnLst/>
            <a:rect l="l" t="t" r="r" b="b"/>
            <a:pathLst>
              <a:path w="5714" h="829945">
                <a:moveTo>
                  <a:pt x="5105" y="0"/>
                </a:moveTo>
                <a:lnTo>
                  <a:pt x="0" y="829538"/>
                </a:lnTo>
              </a:path>
            </a:pathLst>
          </a:custGeom>
          <a:ln w="3187">
            <a:solidFill>
              <a:srgbClr val="231F20"/>
            </a:solidFill>
          </a:ln>
        </p:spPr>
        <p:txBody>
          <a:bodyPr wrap="square" lIns="0" tIns="0" rIns="0" bIns="0" rtlCol="0"/>
          <a:lstStyle/>
          <a:p>
            <a:endParaRPr/>
          </a:p>
        </p:txBody>
      </p:sp>
      <p:sp>
        <p:nvSpPr>
          <p:cNvPr id="32" name="object 32"/>
          <p:cNvSpPr/>
          <p:nvPr/>
        </p:nvSpPr>
        <p:spPr>
          <a:xfrm>
            <a:off x="5186890" y="4241193"/>
            <a:ext cx="61594" cy="830580"/>
          </a:xfrm>
          <a:custGeom>
            <a:avLst/>
            <a:gdLst/>
            <a:ahLst/>
            <a:cxnLst/>
            <a:rect l="l" t="t" r="r" b="b"/>
            <a:pathLst>
              <a:path w="61595" h="830579">
                <a:moveTo>
                  <a:pt x="56108" y="830173"/>
                </a:moveTo>
                <a:lnTo>
                  <a:pt x="61214" y="634"/>
                </a:lnTo>
                <a:lnTo>
                  <a:pt x="0" y="0"/>
                </a:lnTo>
              </a:path>
            </a:pathLst>
          </a:custGeom>
          <a:ln w="3187">
            <a:solidFill>
              <a:srgbClr val="231F20"/>
            </a:solidFill>
          </a:ln>
        </p:spPr>
        <p:txBody>
          <a:bodyPr wrap="square" lIns="0" tIns="0" rIns="0" bIns="0" rtlCol="0"/>
          <a:lstStyle/>
          <a:p>
            <a:endParaRPr/>
          </a:p>
        </p:txBody>
      </p:sp>
      <p:sp>
        <p:nvSpPr>
          <p:cNvPr id="33" name="object 33"/>
          <p:cNvSpPr/>
          <p:nvPr/>
        </p:nvSpPr>
        <p:spPr>
          <a:xfrm>
            <a:off x="4799219" y="5068177"/>
            <a:ext cx="61594" cy="635"/>
          </a:xfrm>
          <a:custGeom>
            <a:avLst/>
            <a:gdLst/>
            <a:ahLst/>
            <a:cxnLst/>
            <a:rect l="l" t="t" r="r" b="b"/>
            <a:pathLst>
              <a:path w="61595" h="635">
                <a:moveTo>
                  <a:pt x="0" y="0"/>
                </a:moveTo>
                <a:lnTo>
                  <a:pt x="61201" y="635"/>
                </a:lnTo>
              </a:path>
            </a:pathLst>
          </a:custGeom>
          <a:ln w="3187">
            <a:solidFill>
              <a:srgbClr val="231F20"/>
            </a:solidFill>
          </a:ln>
        </p:spPr>
        <p:txBody>
          <a:bodyPr wrap="square" lIns="0" tIns="0" rIns="0" bIns="0" rtlCol="0"/>
          <a:lstStyle/>
          <a:p>
            <a:endParaRPr/>
          </a:p>
        </p:txBody>
      </p:sp>
      <p:sp>
        <p:nvSpPr>
          <p:cNvPr id="34" name="object 34"/>
          <p:cNvSpPr/>
          <p:nvPr/>
        </p:nvSpPr>
        <p:spPr>
          <a:xfrm>
            <a:off x="5181798" y="5070731"/>
            <a:ext cx="61594" cy="635"/>
          </a:xfrm>
          <a:custGeom>
            <a:avLst/>
            <a:gdLst/>
            <a:ahLst/>
            <a:cxnLst/>
            <a:rect l="l" t="t" r="r" b="b"/>
            <a:pathLst>
              <a:path w="61595" h="635">
                <a:moveTo>
                  <a:pt x="61201" y="635"/>
                </a:moveTo>
                <a:lnTo>
                  <a:pt x="0" y="0"/>
                </a:lnTo>
              </a:path>
            </a:pathLst>
          </a:custGeom>
          <a:ln w="3187">
            <a:solidFill>
              <a:srgbClr val="231F20"/>
            </a:solidFill>
          </a:ln>
        </p:spPr>
        <p:txBody>
          <a:bodyPr wrap="square" lIns="0" tIns="0" rIns="0" bIns="0" rtlCol="0"/>
          <a:lstStyle/>
          <a:p>
            <a:endParaRPr/>
          </a:p>
        </p:txBody>
      </p:sp>
      <p:sp>
        <p:nvSpPr>
          <p:cNvPr id="35" name="object 35"/>
          <p:cNvSpPr/>
          <p:nvPr/>
        </p:nvSpPr>
        <p:spPr>
          <a:xfrm>
            <a:off x="4804330" y="4238642"/>
            <a:ext cx="61594" cy="635"/>
          </a:xfrm>
          <a:custGeom>
            <a:avLst/>
            <a:gdLst/>
            <a:ahLst/>
            <a:cxnLst/>
            <a:rect l="l" t="t" r="r" b="b"/>
            <a:pathLst>
              <a:path w="61595" h="635">
                <a:moveTo>
                  <a:pt x="61201" y="635"/>
                </a:moveTo>
                <a:lnTo>
                  <a:pt x="0" y="0"/>
                </a:lnTo>
              </a:path>
            </a:pathLst>
          </a:custGeom>
          <a:ln w="3187">
            <a:solidFill>
              <a:srgbClr val="231F20"/>
            </a:solidFill>
          </a:ln>
        </p:spPr>
        <p:txBody>
          <a:bodyPr wrap="square" lIns="0" tIns="0" rIns="0" bIns="0" rtlCol="0"/>
          <a:lstStyle/>
          <a:p>
            <a:endParaRPr/>
          </a:p>
        </p:txBody>
      </p:sp>
      <p:sp>
        <p:nvSpPr>
          <p:cNvPr id="36" name="object 36"/>
          <p:cNvSpPr/>
          <p:nvPr/>
        </p:nvSpPr>
        <p:spPr>
          <a:xfrm>
            <a:off x="4704851" y="3102408"/>
            <a:ext cx="635" cy="0"/>
          </a:xfrm>
          <a:custGeom>
            <a:avLst/>
            <a:gdLst/>
            <a:ahLst/>
            <a:cxnLst/>
            <a:rect l="l" t="t" r="r" b="b"/>
            <a:pathLst>
              <a:path w="635">
                <a:moveTo>
                  <a:pt x="317" y="-1593"/>
                </a:moveTo>
                <a:lnTo>
                  <a:pt x="317" y="1593"/>
                </a:lnTo>
              </a:path>
            </a:pathLst>
          </a:custGeom>
          <a:ln w="3175">
            <a:solidFill>
              <a:srgbClr val="231F20"/>
            </a:solidFill>
          </a:ln>
        </p:spPr>
        <p:txBody>
          <a:bodyPr wrap="square" lIns="0" tIns="0" rIns="0" bIns="0" rtlCol="0"/>
          <a:lstStyle/>
          <a:p>
            <a:endParaRPr/>
          </a:p>
        </p:txBody>
      </p:sp>
      <p:sp>
        <p:nvSpPr>
          <p:cNvPr id="37" name="object 37"/>
          <p:cNvSpPr/>
          <p:nvPr/>
        </p:nvSpPr>
        <p:spPr>
          <a:xfrm>
            <a:off x="4706127" y="2911124"/>
            <a:ext cx="635" cy="0"/>
          </a:xfrm>
          <a:custGeom>
            <a:avLst/>
            <a:gdLst/>
            <a:ahLst/>
            <a:cxnLst/>
            <a:rect l="l" t="t" r="r" b="b"/>
            <a:pathLst>
              <a:path w="635">
                <a:moveTo>
                  <a:pt x="317" y="-1593"/>
                </a:moveTo>
                <a:lnTo>
                  <a:pt x="317" y="1593"/>
                </a:lnTo>
              </a:path>
            </a:pathLst>
          </a:custGeom>
          <a:ln w="3175">
            <a:solidFill>
              <a:srgbClr val="231F20"/>
            </a:solidFill>
          </a:ln>
        </p:spPr>
        <p:txBody>
          <a:bodyPr wrap="square" lIns="0" tIns="0" rIns="0" bIns="0" rtlCol="0"/>
          <a:lstStyle/>
          <a:p>
            <a:endParaRPr/>
          </a:p>
        </p:txBody>
      </p:sp>
      <p:sp>
        <p:nvSpPr>
          <p:cNvPr id="38" name="object 38"/>
          <p:cNvSpPr/>
          <p:nvPr/>
        </p:nvSpPr>
        <p:spPr>
          <a:xfrm>
            <a:off x="5310587" y="4081148"/>
            <a:ext cx="299085" cy="2540"/>
          </a:xfrm>
          <a:custGeom>
            <a:avLst/>
            <a:gdLst/>
            <a:ahLst/>
            <a:cxnLst/>
            <a:rect l="l" t="t" r="r" b="b"/>
            <a:pathLst>
              <a:path w="299085" h="2539">
                <a:moveTo>
                  <a:pt x="0" y="0"/>
                </a:moveTo>
                <a:lnTo>
                  <a:pt x="299034" y="1917"/>
                </a:lnTo>
              </a:path>
            </a:pathLst>
          </a:custGeom>
          <a:ln w="3187">
            <a:solidFill>
              <a:srgbClr val="231F20"/>
            </a:solidFill>
          </a:ln>
        </p:spPr>
        <p:txBody>
          <a:bodyPr wrap="square" lIns="0" tIns="0" rIns="0" bIns="0" rtlCol="0"/>
          <a:lstStyle/>
          <a:p>
            <a:endParaRPr/>
          </a:p>
        </p:txBody>
      </p:sp>
      <p:sp>
        <p:nvSpPr>
          <p:cNvPr id="39" name="object 39"/>
          <p:cNvSpPr/>
          <p:nvPr/>
        </p:nvSpPr>
        <p:spPr>
          <a:xfrm>
            <a:off x="5194861" y="3964147"/>
            <a:ext cx="117322" cy="118592"/>
          </a:xfrm>
          <a:prstGeom prst="rect">
            <a:avLst/>
          </a:prstGeom>
          <a:blipFill>
            <a:blip r:embed="rId2" cstate="print"/>
            <a:stretch>
              <a:fillRect/>
            </a:stretch>
          </a:blipFill>
        </p:spPr>
        <p:txBody>
          <a:bodyPr wrap="square" lIns="0" tIns="0" rIns="0" bIns="0" rtlCol="0"/>
          <a:lstStyle/>
          <a:p>
            <a:endParaRPr/>
          </a:p>
        </p:txBody>
      </p:sp>
      <p:sp>
        <p:nvSpPr>
          <p:cNvPr id="40" name="object 40"/>
          <p:cNvSpPr/>
          <p:nvPr/>
        </p:nvSpPr>
        <p:spPr>
          <a:xfrm>
            <a:off x="5187532" y="5243520"/>
            <a:ext cx="422275" cy="76200"/>
          </a:xfrm>
          <a:custGeom>
            <a:avLst/>
            <a:gdLst/>
            <a:ahLst/>
            <a:cxnLst/>
            <a:rect l="l" t="t" r="r" b="b"/>
            <a:pathLst>
              <a:path w="422275" h="76200">
                <a:moveTo>
                  <a:pt x="422097" y="2552"/>
                </a:moveTo>
                <a:lnTo>
                  <a:pt x="77139" y="0"/>
                </a:lnTo>
                <a:lnTo>
                  <a:pt x="28041" y="17651"/>
                </a:lnTo>
                <a:lnTo>
                  <a:pt x="1269" y="62496"/>
                </a:lnTo>
                <a:lnTo>
                  <a:pt x="0" y="75869"/>
                </a:lnTo>
              </a:path>
            </a:pathLst>
          </a:custGeom>
          <a:ln w="3187">
            <a:solidFill>
              <a:srgbClr val="231F20"/>
            </a:solidFill>
          </a:ln>
        </p:spPr>
        <p:txBody>
          <a:bodyPr wrap="square" lIns="0" tIns="0" rIns="0" bIns="0" rtlCol="0"/>
          <a:lstStyle/>
          <a:p>
            <a:endParaRPr/>
          </a:p>
        </p:txBody>
      </p:sp>
      <p:sp>
        <p:nvSpPr>
          <p:cNvPr id="41" name="object 41"/>
          <p:cNvSpPr/>
          <p:nvPr/>
        </p:nvSpPr>
        <p:spPr>
          <a:xfrm>
            <a:off x="5327166" y="5083481"/>
            <a:ext cx="282575" cy="1905"/>
          </a:xfrm>
          <a:custGeom>
            <a:avLst/>
            <a:gdLst/>
            <a:ahLst/>
            <a:cxnLst/>
            <a:rect l="l" t="t" r="r" b="b"/>
            <a:pathLst>
              <a:path w="282575" h="1904">
                <a:moveTo>
                  <a:pt x="0" y="0"/>
                </a:moveTo>
                <a:lnTo>
                  <a:pt x="282460" y="1282"/>
                </a:lnTo>
              </a:path>
            </a:pathLst>
          </a:custGeom>
          <a:ln w="3187">
            <a:solidFill>
              <a:srgbClr val="231F20"/>
            </a:solidFill>
          </a:ln>
        </p:spPr>
        <p:txBody>
          <a:bodyPr wrap="square" lIns="0" tIns="0" rIns="0" bIns="0" rtlCol="0"/>
          <a:lstStyle/>
          <a:p>
            <a:endParaRPr/>
          </a:p>
        </p:txBody>
      </p:sp>
      <p:sp>
        <p:nvSpPr>
          <p:cNvPr id="42" name="object 42"/>
          <p:cNvSpPr/>
          <p:nvPr/>
        </p:nvSpPr>
        <p:spPr>
          <a:xfrm>
            <a:off x="5304212" y="5059889"/>
            <a:ext cx="23495" cy="24130"/>
          </a:xfrm>
          <a:custGeom>
            <a:avLst/>
            <a:gdLst/>
            <a:ahLst/>
            <a:cxnLst/>
            <a:rect l="l" t="t" r="r" b="b"/>
            <a:pathLst>
              <a:path w="23495" h="24129">
                <a:moveTo>
                  <a:pt x="0" y="0"/>
                </a:moveTo>
                <a:lnTo>
                  <a:pt x="1282" y="7010"/>
                </a:lnTo>
                <a:lnTo>
                  <a:pt x="4457" y="14033"/>
                </a:lnTo>
                <a:lnTo>
                  <a:pt x="9563" y="19126"/>
                </a:lnTo>
                <a:lnTo>
                  <a:pt x="15938" y="22313"/>
                </a:lnTo>
                <a:lnTo>
                  <a:pt x="22948" y="23596"/>
                </a:lnTo>
              </a:path>
            </a:pathLst>
          </a:custGeom>
          <a:ln w="3187">
            <a:solidFill>
              <a:srgbClr val="231F20"/>
            </a:solidFill>
          </a:ln>
        </p:spPr>
        <p:txBody>
          <a:bodyPr wrap="square" lIns="0" tIns="0" rIns="0" bIns="0" rtlCol="0"/>
          <a:lstStyle/>
          <a:p>
            <a:endParaRPr/>
          </a:p>
        </p:txBody>
      </p:sp>
      <p:sp>
        <p:nvSpPr>
          <p:cNvPr id="43" name="object 43"/>
          <p:cNvSpPr/>
          <p:nvPr/>
        </p:nvSpPr>
        <p:spPr>
          <a:xfrm>
            <a:off x="4674247" y="6209508"/>
            <a:ext cx="124460" cy="996950"/>
          </a:xfrm>
          <a:custGeom>
            <a:avLst/>
            <a:gdLst/>
            <a:ahLst/>
            <a:cxnLst/>
            <a:rect l="l" t="t" r="r" b="b"/>
            <a:pathLst>
              <a:path w="124460" h="996950">
                <a:moveTo>
                  <a:pt x="0" y="996594"/>
                </a:moveTo>
                <a:lnTo>
                  <a:pt x="3822" y="996594"/>
                </a:lnTo>
                <a:lnTo>
                  <a:pt x="19773" y="995959"/>
                </a:lnTo>
                <a:lnTo>
                  <a:pt x="84901" y="963709"/>
                </a:lnTo>
                <a:lnTo>
                  <a:pt x="117957" y="899045"/>
                </a:lnTo>
                <a:lnTo>
                  <a:pt x="124332" y="115417"/>
                </a:lnTo>
                <a:lnTo>
                  <a:pt x="118271" y="78719"/>
                </a:lnTo>
                <a:lnTo>
                  <a:pt x="101825" y="46607"/>
                </a:lnTo>
                <a:lnTo>
                  <a:pt x="76230" y="21321"/>
                </a:lnTo>
                <a:lnTo>
                  <a:pt x="42722" y="5105"/>
                </a:lnTo>
                <a:lnTo>
                  <a:pt x="26771" y="1269"/>
                </a:lnTo>
                <a:lnTo>
                  <a:pt x="10198" y="0"/>
                </a:lnTo>
              </a:path>
            </a:pathLst>
          </a:custGeom>
          <a:ln w="3187">
            <a:solidFill>
              <a:srgbClr val="231F20"/>
            </a:solidFill>
          </a:ln>
        </p:spPr>
        <p:txBody>
          <a:bodyPr wrap="square" lIns="0" tIns="0" rIns="0" bIns="0" rtlCol="0"/>
          <a:lstStyle/>
          <a:p>
            <a:endParaRPr/>
          </a:p>
        </p:txBody>
      </p:sp>
      <p:sp>
        <p:nvSpPr>
          <p:cNvPr id="44" name="object 44"/>
          <p:cNvSpPr/>
          <p:nvPr/>
        </p:nvSpPr>
        <p:spPr>
          <a:xfrm>
            <a:off x="4685724" y="5240331"/>
            <a:ext cx="120014" cy="801370"/>
          </a:xfrm>
          <a:custGeom>
            <a:avLst/>
            <a:gdLst/>
            <a:ahLst/>
            <a:cxnLst/>
            <a:rect l="l" t="t" r="r" b="b"/>
            <a:pathLst>
              <a:path w="120014" h="801370">
                <a:moveTo>
                  <a:pt x="0" y="800849"/>
                </a:moveTo>
                <a:lnTo>
                  <a:pt x="54820" y="787172"/>
                </a:lnTo>
                <a:lnTo>
                  <a:pt x="91863" y="755750"/>
                </a:lnTo>
                <a:lnTo>
                  <a:pt x="110312" y="719239"/>
                </a:lnTo>
                <a:lnTo>
                  <a:pt x="119862" y="38252"/>
                </a:lnTo>
                <a:lnTo>
                  <a:pt x="118605" y="28701"/>
                </a:lnTo>
                <a:lnTo>
                  <a:pt x="91808" y="1282"/>
                </a:lnTo>
                <a:lnTo>
                  <a:pt x="81610" y="0"/>
                </a:lnTo>
                <a:lnTo>
                  <a:pt x="51003" y="0"/>
                </a:lnTo>
              </a:path>
            </a:pathLst>
          </a:custGeom>
          <a:ln w="3187">
            <a:solidFill>
              <a:srgbClr val="231F20"/>
            </a:solidFill>
          </a:ln>
        </p:spPr>
        <p:txBody>
          <a:bodyPr wrap="square" lIns="0" tIns="0" rIns="0" bIns="0" rtlCol="0"/>
          <a:lstStyle/>
          <a:p>
            <a:endParaRPr/>
          </a:p>
        </p:txBody>
      </p:sp>
      <p:sp>
        <p:nvSpPr>
          <p:cNvPr id="45" name="object 45"/>
          <p:cNvSpPr/>
          <p:nvPr/>
        </p:nvSpPr>
        <p:spPr>
          <a:xfrm>
            <a:off x="4675522" y="7372833"/>
            <a:ext cx="136130" cy="125615"/>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4730994" y="7496850"/>
            <a:ext cx="79375" cy="447675"/>
          </a:xfrm>
          <a:custGeom>
            <a:avLst/>
            <a:gdLst/>
            <a:ahLst/>
            <a:cxnLst/>
            <a:rect l="l" t="t" r="r" b="b"/>
            <a:pathLst>
              <a:path w="79375" h="447675">
                <a:moveTo>
                  <a:pt x="0" y="447611"/>
                </a:moveTo>
                <a:lnTo>
                  <a:pt x="19773" y="374294"/>
                </a:lnTo>
                <a:lnTo>
                  <a:pt x="36982" y="300316"/>
                </a:lnTo>
                <a:lnTo>
                  <a:pt x="51650" y="225717"/>
                </a:lnTo>
                <a:lnTo>
                  <a:pt x="63119" y="151117"/>
                </a:lnTo>
                <a:lnTo>
                  <a:pt x="72059" y="75882"/>
                </a:lnTo>
                <a:lnTo>
                  <a:pt x="79057" y="0"/>
                </a:lnTo>
              </a:path>
            </a:pathLst>
          </a:custGeom>
          <a:ln w="3187">
            <a:solidFill>
              <a:srgbClr val="231F20"/>
            </a:solidFill>
          </a:ln>
        </p:spPr>
        <p:txBody>
          <a:bodyPr wrap="square" lIns="0" tIns="0" rIns="0" bIns="0" rtlCol="0"/>
          <a:lstStyle/>
          <a:p>
            <a:endParaRPr/>
          </a:p>
        </p:txBody>
      </p:sp>
      <p:sp>
        <p:nvSpPr>
          <p:cNvPr id="47" name="object 47"/>
          <p:cNvSpPr/>
          <p:nvPr/>
        </p:nvSpPr>
        <p:spPr>
          <a:xfrm>
            <a:off x="4655760" y="7944462"/>
            <a:ext cx="75565" cy="358140"/>
          </a:xfrm>
          <a:custGeom>
            <a:avLst/>
            <a:gdLst/>
            <a:ahLst/>
            <a:cxnLst/>
            <a:rect l="l" t="t" r="r" b="b"/>
            <a:pathLst>
              <a:path w="75564" h="358140">
                <a:moveTo>
                  <a:pt x="75234" y="0"/>
                </a:moveTo>
                <a:lnTo>
                  <a:pt x="54838" y="75234"/>
                </a:lnTo>
                <a:lnTo>
                  <a:pt x="36982" y="151752"/>
                </a:lnTo>
                <a:lnTo>
                  <a:pt x="21031" y="228269"/>
                </a:lnTo>
                <a:lnTo>
                  <a:pt x="7645" y="305409"/>
                </a:lnTo>
                <a:lnTo>
                  <a:pt x="0" y="357695"/>
                </a:lnTo>
              </a:path>
            </a:pathLst>
          </a:custGeom>
          <a:ln w="3187">
            <a:solidFill>
              <a:srgbClr val="231F20"/>
            </a:solidFill>
          </a:ln>
        </p:spPr>
        <p:txBody>
          <a:bodyPr wrap="square" lIns="0" tIns="0" rIns="0" bIns="0" rtlCol="0"/>
          <a:lstStyle/>
          <a:p>
            <a:endParaRPr/>
          </a:p>
        </p:txBody>
      </p:sp>
      <p:sp>
        <p:nvSpPr>
          <p:cNvPr id="48" name="object 48"/>
          <p:cNvSpPr/>
          <p:nvPr/>
        </p:nvSpPr>
        <p:spPr>
          <a:xfrm>
            <a:off x="4797308" y="7501323"/>
            <a:ext cx="81280" cy="462280"/>
          </a:xfrm>
          <a:custGeom>
            <a:avLst/>
            <a:gdLst/>
            <a:ahLst/>
            <a:cxnLst/>
            <a:rect l="l" t="t" r="r" b="b"/>
            <a:pathLst>
              <a:path w="81279" h="462279">
                <a:moveTo>
                  <a:pt x="0" y="462267"/>
                </a:moveTo>
                <a:lnTo>
                  <a:pt x="20396" y="387032"/>
                </a:lnTo>
                <a:lnTo>
                  <a:pt x="37630" y="311785"/>
                </a:lnTo>
                <a:lnTo>
                  <a:pt x="52285" y="235280"/>
                </a:lnTo>
                <a:lnTo>
                  <a:pt x="65036" y="158762"/>
                </a:lnTo>
                <a:lnTo>
                  <a:pt x="73964" y="81610"/>
                </a:lnTo>
                <a:lnTo>
                  <a:pt x="80975" y="4457"/>
                </a:lnTo>
                <a:lnTo>
                  <a:pt x="79692" y="1270"/>
                </a:lnTo>
                <a:lnTo>
                  <a:pt x="77152" y="0"/>
                </a:lnTo>
              </a:path>
            </a:pathLst>
          </a:custGeom>
          <a:ln w="3187">
            <a:solidFill>
              <a:srgbClr val="231F20"/>
            </a:solidFill>
          </a:ln>
        </p:spPr>
        <p:txBody>
          <a:bodyPr wrap="square" lIns="0" tIns="0" rIns="0" bIns="0" rtlCol="0"/>
          <a:lstStyle/>
          <a:p>
            <a:endParaRPr/>
          </a:p>
        </p:txBody>
      </p:sp>
      <p:sp>
        <p:nvSpPr>
          <p:cNvPr id="49" name="object 49"/>
          <p:cNvSpPr/>
          <p:nvPr/>
        </p:nvSpPr>
        <p:spPr>
          <a:xfrm>
            <a:off x="4790294" y="7505148"/>
            <a:ext cx="80645" cy="455930"/>
          </a:xfrm>
          <a:custGeom>
            <a:avLst/>
            <a:gdLst/>
            <a:ahLst/>
            <a:cxnLst/>
            <a:rect l="l" t="t" r="r" b="b"/>
            <a:pathLst>
              <a:path w="80645" h="455929">
                <a:moveTo>
                  <a:pt x="0" y="455891"/>
                </a:moveTo>
                <a:lnTo>
                  <a:pt x="19773" y="381292"/>
                </a:lnTo>
                <a:lnTo>
                  <a:pt x="36982" y="306057"/>
                </a:lnTo>
                <a:lnTo>
                  <a:pt x="52285" y="230174"/>
                </a:lnTo>
                <a:lnTo>
                  <a:pt x="64401" y="153657"/>
                </a:lnTo>
                <a:lnTo>
                  <a:pt x="73317" y="77139"/>
                </a:lnTo>
                <a:lnTo>
                  <a:pt x="80340" y="0"/>
                </a:lnTo>
              </a:path>
            </a:pathLst>
          </a:custGeom>
          <a:ln w="3187">
            <a:solidFill>
              <a:srgbClr val="231F20"/>
            </a:solidFill>
          </a:ln>
        </p:spPr>
        <p:txBody>
          <a:bodyPr wrap="square" lIns="0" tIns="0" rIns="0" bIns="0" rtlCol="0"/>
          <a:lstStyle/>
          <a:p>
            <a:endParaRPr/>
          </a:p>
        </p:txBody>
      </p:sp>
      <p:sp>
        <p:nvSpPr>
          <p:cNvPr id="50" name="object 50"/>
          <p:cNvSpPr/>
          <p:nvPr/>
        </p:nvSpPr>
        <p:spPr>
          <a:xfrm>
            <a:off x="4870635" y="7501318"/>
            <a:ext cx="4445" cy="4445"/>
          </a:xfrm>
          <a:custGeom>
            <a:avLst/>
            <a:gdLst/>
            <a:ahLst/>
            <a:cxnLst/>
            <a:rect l="l" t="t" r="r" b="b"/>
            <a:pathLst>
              <a:path w="4445" h="4445">
                <a:moveTo>
                  <a:pt x="3822" y="0"/>
                </a:moveTo>
                <a:lnTo>
                  <a:pt x="1269" y="1282"/>
                </a:lnTo>
                <a:lnTo>
                  <a:pt x="0" y="3822"/>
                </a:lnTo>
              </a:path>
            </a:pathLst>
          </a:custGeom>
          <a:ln w="3187">
            <a:solidFill>
              <a:srgbClr val="231F20"/>
            </a:solidFill>
          </a:ln>
        </p:spPr>
        <p:txBody>
          <a:bodyPr wrap="square" lIns="0" tIns="0" rIns="0" bIns="0" rtlCol="0"/>
          <a:lstStyle/>
          <a:p>
            <a:endParaRPr/>
          </a:p>
        </p:txBody>
      </p:sp>
      <p:sp>
        <p:nvSpPr>
          <p:cNvPr id="51" name="object 51"/>
          <p:cNvSpPr/>
          <p:nvPr/>
        </p:nvSpPr>
        <p:spPr>
          <a:xfrm>
            <a:off x="4725248" y="7963590"/>
            <a:ext cx="72390" cy="339090"/>
          </a:xfrm>
          <a:custGeom>
            <a:avLst/>
            <a:gdLst/>
            <a:ahLst/>
            <a:cxnLst/>
            <a:rect l="l" t="t" r="r" b="b"/>
            <a:pathLst>
              <a:path w="72389" h="339090">
                <a:moveTo>
                  <a:pt x="72059" y="0"/>
                </a:moveTo>
                <a:lnTo>
                  <a:pt x="52285" y="73317"/>
                </a:lnTo>
                <a:lnTo>
                  <a:pt x="34429" y="147294"/>
                </a:lnTo>
                <a:lnTo>
                  <a:pt x="19138" y="221894"/>
                </a:lnTo>
                <a:lnTo>
                  <a:pt x="6375" y="297129"/>
                </a:lnTo>
                <a:lnTo>
                  <a:pt x="0" y="338582"/>
                </a:lnTo>
              </a:path>
            </a:pathLst>
          </a:custGeom>
          <a:ln w="3187">
            <a:solidFill>
              <a:srgbClr val="231F20"/>
            </a:solidFill>
          </a:ln>
        </p:spPr>
        <p:txBody>
          <a:bodyPr wrap="square" lIns="0" tIns="0" rIns="0" bIns="0" rtlCol="0"/>
          <a:lstStyle/>
          <a:p>
            <a:endParaRPr/>
          </a:p>
        </p:txBody>
      </p:sp>
      <p:sp>
        <p:nvSpPr>
          <p:cNvPr id="52" name="object 52"/>
          <p:cNvSpPr/>
          <p:nvPr/>
        </p:nvSpPr>
        <p:spPr>
          <a:xfrm>
            <a:off x="4717599" y="7961040"/>
            <a:ext cx="73025" cy="341630"/>
          </a:xfrm>
          <a:custGeom>
            <a:avLst/>
            <a:gdLst/>
            <a:ahLst/>
            <a:cxnLst/>
            <a:rect l="l" t="t" r="r" b="b"/>
            <a:pathLst>
              <a:path w="73025" h="341629">
                <a:moveTo>
                  <a:pt x="72694" y="0"/>
                </a:moveTo>
                <a:lnTo>
                  <a:pt x="52298" y="73964"/>
                </a:lnTo>
                <a:lnTo>
                  <a:pt x="35064" y="147929"/>
                </a:lnTo>
                <a:lnTo>
                  <a:pt x="19138" y="223164"/>
                </a:lnTo>
                <a:lnTo>
                  <a:pt x="6375" y="298411"/>
                </a:lnTo>
                <a:lnTo>
                  <a:pt x="0" y="341121"/>
                </a:lnTo>
              </a:path>
            </a:pathLst>
          </a:custGeom>
          <a:ln w="3187">
            <a:solidFill>
              <a:srgbClr val="231F20"/>
            </a:solidFill>
          </a:ln>
        </p:spPr>
        <p:txBody>
          <a:bodyPr wrap="square" lIns="0" tIns="0" rIns="0" bIns="0" rtlCol="0"/>
          <a:lstStyle/>
          <a:p>
            <a:endParaRPr/>
          </a:p>
        </p:txBody>
      </p:sp>
      <p:sp>
        <p:nvSpPr>
          <p:cNvPr id="53" name="object 53"/>
          <p:cNvSpPr/>
          <p:nvPr/>
        </p:nvSpPr>
        <p:spPr>
          <a:xfrm>
            <a:off x="5137156" y="7602063"/>
            <a:ext cx="59055" cy="700405"/>
          </a:xfrm>
          <a:custGeom>
            <a:avLst/>
            <a:gdLst/>
            <a:ahLst/>
            <a:cxnLst/>
            <a:rect l="l" t="t" r="r" b="b"/>
            <a:pathLst>
              <a:path w="59054" h="700404">
                <a:moveTo>
                  <a:pt x="0" y="700100"/>
                </a:moveTo>
                <a:lnTo>
                  <a:pt x="16230" y="623412"/>
                </a:lnTo>
                <a:lnTo>
                  <a:pt x="25535" y="571883"/>
                </a:lnTo>
                <a:lnTo>
                  <a:pt x="33654" y="520061"/>
                </a:lnTo>
                <a:lnTo>
                  <a:pt x="40584" y="468012"/>
                </a:lnTo>
                <a:lnTo>
                  <a:pt x="46325" y="415798"/>
                </a:lnTo>
                <a:lnTo>
                  <a:pt x="50877" y="363485"/>
                </a:lnTo>
                <a:lnTo>
                  <a:pt x="54237" y="311137"/>
                </a:lnTo>
                <a:lnTo>
                  <a:pt x="56404" y="258817"/>
                </a:lnTo>
                <a:lnTo>
                  <a:pt x="57378" y="206590"/>
                </a:lnTo>
                <a:lnTo>
                  <a:pt x="58661" y="0"/>
                </a:lnTo>
              </a:path>
            </a:pathLst>
          </a:custGeom>
          <a:ln w="3187">
            <a:solidFill>
              <a:srgbClr val="231F20"/>
            </a:solidFill>
          </a:ln>
        </p:spPr>
        <p:txBody>
          <a:bodyPr wrap="square" lIns="0" tIns="0" rIns="0" bIns="0" rtlCol="0"/>
          <a:lstStyle/>
          <a:p>
            <a:endParaRPr/>
          </a:p>
        </p:txBody>
      </p:sp>
      <p:sp>
        <p:nvSpPr>
          <p:cNvPr id="54" name="object 54"/>
          <p:cNvSpPr/>
          <p:nvPr/>
        </p:nvSpPr>
        <p:spPr>
          <a:xfrm>
            <a:off x="5038326" y="7601429"/>
            <a:ext cx="50800" cy="701040"/>
          </a:xfrm>
          <a:custGeom>
            <a:avLst/>
            <a:gdLst/>
            <a:ahLst/>
            <a:cxnLst/>
            <a:rect l="l" t="t" r="r" b="b"/>
            <a:pathLst>
              <a:path w="50800" h="701040">
                <a:moveTo>
                  <a:pt x="0" y="700735"/>
                </a:moveTo>
                <a:lnTo>
                  <a:pt x="11480" y="622947"/>
                </a:lnTo>
                <a:lnTo>
                  <a:pt x="24231" y="519010"/>
                </a:lnTo>
                <a:lnTo>
                  <a:pt x="34429" y="415086"/>
                </a:lnTo>
                <a:lnTo>
                  <a:pt x="42722" y="310515"/>
                </a:lnTo>
                <a:lnTo>
                  <a:pt x="49098" y="206578"/>
                </a:lnTo>
                <a:lnTo>
                  <a:pt x="50368" y="0"/>
                </a:lnTo>
              </a:path>
            </a:pathLst>
          </a:custGeom>
          <a:ln w="3187">
            <a:solidFill>
              <a:srgbClr val="231F20"/>
            </a:solidFill>
          </a:ln>
        </p:spPr>
        <p:txBody>
          <a:bodyPr wrap="square" lIns="0" tIns="0" rIns="0" bIns="0" rtlCol="0"/>
          <a:lstStyle/>
          <a:p>
            <a:endParaRPr/>
          </a:p>
        </p:txBody>
      </p:sp>
      <p:sp>
        <p:nvSpPr>
          <p:cNvPr id="55" name="object 55"/>
          <p:cNvSpPr/>
          <p:nvPr/>
        </p:nvSpPr>
        <p:spPr>
          <a:xfrm>
            <a:off x="5056817" y="7601429"/>
            <a:ext cx="55244" cy="701040"/>
          </a:xfrm>
          <a:custGeom>
            <a:avLst/>
            <a:gdLst/>
            <a:ahLst/>
            <a:cxnLst/>
            <a:rect l="l" t="t" r="r" b="b"/>
            <a:pathLst>
              <a:path w="55245" h="701040">
                <a:moveTo>
                  <a:pt x="0" y="700735"/>
                </a:moveTo>
                <a:lnTo>
                  <a:pt x="12874" y="627441"/>
                </a:lnTo>
                <a:lnTo>
                  <a:pt x="21000" y="575404"/>
                </a:lnTo>
                <a:lnTo>
                  <a:pt x="28219" y="523038"/>
                </a:lnTo>
                <a:lnTo>
                  <a:pt x="34551" y="470437"/>
                </a:lnTo>
                <a:lnTo>
                  <a:pt x="40014" y="417697"/>
                </a:lnTo>
                <a:lnTo>
                  <a:pt x="44627" y="364911"/>
                </a:lnTo>
                <a:lnTo>
                  <a:pt x="48409" y="312175"/>
                </a:lnTo>
                <a:lnTo>
                  <a:pt x="51379" y="259581"/>
                </a:lnTo>
                <a:lnTo>
                  <a:pt x="53555" y="207225"/>
                </a:lnTo>
                <a:lnTo>
                  <a:pt x="54838" y="0"/>
                </a:lnTo>
              </a:path>
            </a:pathLst>
          </a:custGeom>
          <a:ln w="3187">
            <a:solidFill>
              <a:srgbClr val="231F20"/>
            </a:solidFill>
          </a:ln>
        </p:spPr>
        <p:txBody>
          <a:bodyPr wrap="square" lIns="0" tIns="0" rIns="0" bIns="0" rtlCol="0"/>
          <a:lstStyle/>
          <a:p>
            <a:endParaRPr/>
          </a:p>
        </p:txBody>
      </p:sp>
      <p:sp>
        <p:nvSpPr>
          <p:cNvPr id="56" name="object 56"/>
          <p:cNvSpPr/>
          <p:nvPr/>
        </p:nvSpPr>
        <p:spPr>
          <a:xfrm>
            <a:off x="1670439" y="4486681"/>
            <a:ext cx="761365" cy="37465"/>
          </a:xfrm>
          <a:custGeom>
            <a:avLst/>
            <a:gdLst/>
            <a:ahLst/>
            <a:cxnLst/>
            <a:rect l="l" t="t" r="r" b="b"/>
            <a:pathLst>
              <a:path w="761364" h="37464">
                <a:moveTo>
                  <a:pt x="761314" y="26771"/>
                </a:moveTo>
                <a:lnTo>
                  <a:pt x="733259" y="635"/>
                </a:lnTo>
                <a:lnTo>
                  <a:pt x="723061" y="0"/>
                </a:lnTo>
                <a:lnTo>
                  <a:pt x="0" y="36969"/>
                </a:lnTo>
              </a:path>
            </a:pathLst>
          </a:custGeom>
          <a:ln w="3187">
            <a:solidFill>
              <a:srgbClr val="231F20"/>
            </a:solidFill>
          </a:ln>
        </p:spPr>
        <p:txBody>
          <a:bodyPr wrap="square" lIns="0" tIns="0" rIns="0" bIns="0" rtlCol="0"/>
          <a:lstStyle/>
          <a:p>
            <a:endParaRPr/>
          </a:p>
        </p:txBody>
      </p:sp>
      <p:sp>
        <p:nvSpPr>
          <p:cNvPr id="57" name="object 57"/>
          <p:cNvSpPr/>
          <p:nvPr/>
        </p:nvSpPr>
        <p:spPr>
          <a:xfrm>
            <a:off x="1670441" y="4221417"/>
            <a:ext cx="681990" cy="66675"/>
          </a:xfrm>
          <a:custGeom>
            <a:avLst/>
            <a:gdLst/>
            <a:ahLst/>
            <a:cxnLst/>
            <a:rect l="l" t="t" r="r" b="b"/>
            <a:pathLst>
              <a:path w="681989" h="66675">
                <a:moveTo>
                  <a:pt x="0" y="66319"/>
                </a:moveTo>
                <a:lnTo>
                  <a:pt x="644626" y="47193"/>
                </a:lnTo>
                <a:lnTo>
                  <a:pt x="678705" y="23708"/>
                </a:lnTo>
                <a:lnTo>
                  <a:pt x="681621" y="9575"/>
                </a:lnTo>
                <a:lnTo>
                  <a:pt x="680339" y="0"/>
                </a:lnTo>
              </a:path>
            </a:pathLst>
          </a:custGeom>
          <a:ln w="3187">
            <a:solidFill>
              <a:srgbClr val="231F20"/>
            </a:solidFill>
          </a:ln>
        </p:spPr>
        <p:txBody>
          <a:bodyPr wrap="square" lIns="0" tIns="0" rIns="0" bIns="0" rtlCol="0"/>
          <a:lstStyle/>
          <a:p>
            <a:endParaRPr/>
          </a:p>
        </p:txBody>
      </p:sp>
      <p:sp>
        <p:nvSpPr>
          <p:cNvPr id="58" name="object 58"/>
          <p:cNvSpPr/>
          <p:nvPr/>
        </p:nvSpPr>
        <p:spPr>
          <a:xfrm>
            <a:off x="5187528" y="5319398"/>
            <a:ext cx="8890" cy="2282825"/>
          </a:xfrm>
          <a:custGeom>
            <a:avLst/>
            <a:gdLst/>
            <a:ahLst/>
            <a:cxnLst/>
            <a:rect l="l" t="t" r="r" b="b"/>
            <a:pathLst>
              <a:path w="8889" h="2282825">
                <a:moveTo>
                  <a:pt x="0" y="0"/>
                </a:moveTo>
                <a:lnTo>
                  <a:pt x="8293" y="2282659"/>
                </a:lnTo>
              </a:path>
            </a:pathLst>
          </a:custGeom>
          <a:ln w="3187">
            <a:solidFill>
              <a:srgbClr val="231F20"/>
            </a:solidFill>
          </a:ln>
        </p:spPr>
        <p:txBody>
          <a:bodyPr wrap="square" lIns="0" tIns="0" rIns="0" bIns="0" rtlCol="0"/>
          <a:lstStyle/>
          <a:p>
            <a:endParaRPr/>
          </a:p>
        </p:txBody>
      </p:sp>
      <p:sp>
        <p:nvSpPr>
          <p:cNvPr id="59" name="object 59"/>
          <p:cNvSpPr/>
          <p:nvPr/>
        </p:nvSpPr>
        <p:spPr>
          <a:xfrm>
            <a:off x="5111647" y="5411215"/>
            <a:ext cx="14604" cy="2190750"/>
          </a:xfrm>
          <a:custGeom>
            <a:avLst/>
            <a:gdLst/>
            <a:ahLst/>
            <a:cxnLst/>
            <a:rect l="l" t="t" r="r" b="b"/>
            <a:pathLst>
              <a:path w="14604" h="2190750">
                <a:moveTo>
                  <a:pt x="14033" y="0"/>
                </a:moveTo>
                <a:lnTo>
                  <a:pt x="0" y="2190216"/>
                </a:lnTo>
              </a:path>
            </a:pathLst>
          </a:custGeom>
          <a:ln w="3187">
            <a:solidFill>
              <a:srgbClr val="231F20"/>
            </a:solidFill>
          </a:ln>
        </p:spPr>
        <p:txBody>
          <a:bodyPr wrap="square" lIns="0" tIns="0" rIns="0" bIns="0" rtlCol="0"/>
          <a:lstStyle/>
          <a:p>
            <a:endParaRPr/>
          </a:p>
        </p:txBody>
      </p:sp>
      <p:sp>
        <p:nvSpPr>
          <p:cNvPr id="60" name="object 60"/>
          <p:cNvSpPr/>
          <p:nvPr/>
        </p:nvSpPr>
        <p:spPr>
          <a:xfrm>
            <a:off x="4862346" y="5378697"/>
            <a:ext cx="4445" cy="549275"/>
          </a:xfrm>
          <a:custGeom>
            <a:avLst/>
            <a:gdLst/>
            <a:ahLst/>
            <a:cxnLst/>
            <a:rect l="l" t="t" r="r" b="b"/>
            <a:pathLst>
              <a:path w="4445" h="549275">
                <a:moveTo>
                  <a:pt x="3822" y="0"/>
                </a:moveTo>
                <a:lnTo>
                  <a:pt x="0" y="548982"/>
                </a:lnTo>
              </a:path>
            </a:pathLst>
          </a:custGeom>
          <a:ln w="3187">
            <a:solidFill>
              <a:srgbClr val="231F20"/>
            </a:solidFill>
          </a:ln>
        </p:spPr>
        <p:txBody>
          <a:bodyPr wrap="square" lIns="0" tIns="0" rIns="0" bIns="0" rtlCol="0"/>
          <a:lstStyle/>
          <a:p>
            <a:endParaRPr/>
          </a:p>
        </p:txBody>
      </p:sp>
      <p:sp>
        <p:nvSpPr>
          <p:cNvPr id="61" name="object 61"/>
          <p:cNvSpPr/>
          <p:nvPr/>
        </p:nvSpPr>
        <p:spPr>
          <a:xfrm>
            <a:off x="4854686" y="6325556"/>
            <a:ext cx="5715" cy="767080"/>
          </a:xfrm>
          <a:custGeom>
            <a:avLst/>
            <a:gdLst/>
            <a:ahLst/>
            <a:cxnLst/>
            <a:rect l="l" t="t" r="r" b="b"/>
            <a:pathLst>
              <a:path w="5714" h="767079">
                <a:moveTo>
                  <a:pt x="5105" y="0"/>
                </a:moveTo>
                <a:lnTo>
                  <a:pt x="0" y="767054"/>
                </a:lnTo>
              </a:path>
            </a:pathLst>
          </a:custGeom>
          <a:ln w="3187">
            <a:solidFill>
              <a:srgbClr val="231F20"/>
            </a:solidFill>
          </a:ln>
        </p:spPr>
        <p:txBody>
          <a:bodyPr wrap="square" lIns="0" tIns="0" rIns="0" bIns="0" rtlCol="0"/>
          <a:lstStyle/>
          <a:p>
            <a:endParaRPr/>
          </a:p>
        </p:txBody>
      </p:sp>
      <p:sp>
        <p:nvSpPr>
          <p:cNvPr id="62" name="object 62"/>
          <p:cNvSpPr/>
          <p:nvPr/>
        </p:nvSpPr>
        <p:spPr>
          <a:xfrm>
            <a:off x="4869997" y="5378697"/>
            <a:ext cx="4445" cy="549275"/>
          </a:xfrm>
          <a:custGeom>
            <a:avLst/>
            <a:gdLst/>
            <a:ahLst/>
            <a:cxnLst/>
            <a:rect l="l" t="t" r="r" b="b"/>
            <a:pathLst>
              <a:path w="4445" h="549275">
                <a:moveTo>
                  <a:pt x="3822" y="0"/>
                </a:moveTo>
                <a:lnTo>
                  <a:pt x="0" y="548982"/>
                </a:lnTo>
              </a:path>
            </a:pathLst>
          </a:custGeom>
          <a:ln w="3187">
            <a:solidFill>
              <a:srgbClr val="231F20"/>
            </a:solidFill>
          </a:ln>
        </p:spPr>
        <p:txBody>
          <a:bodyPr wrap="square" lIns="0" tIns="0" rIns="0" bIns="0" rtlCol="0"/>
          <a:lstStyle/>
          <a:p>
            <a:endParaRPr/>
          </a:p>
        </p:txBody>
      </p:sp>
      <p:sp>
        <p:nvSpPr>
          <p:cNvPr id="63" name="object 63"/>
          <p:cNvSpPr/>
          <p:nvPr/>
        </p:nvSpPr>
        <p:spPr>
          <a:xfrm>
            <a:off x="4862344" y="5927683"/>
            <a:ext cx="8255" cy="4445"/>
          </a:xfrm>
          <a:custGeom>
            <a:avLst/>
            <a:gdLst/>
            <a:ahLst/>
            <a:cxnLst/>
            <a:rect l="l" t="t" r="r" b="b"/>
            <a:pathLst>
              <a:path w="8254" h="4445">
                <a:moveTo>
                  <a:pt x="0" y="0"/>
                </a:moveTo>
                <a:lnTo>
                  <a:pt x="1282" y="2552"/>
                </a:lnTo>
                <a:lnTo>
                  <a:pt x="3822" y="3822"/>
                </a:lnTo>
                <a:lnTo>
                  <a:pt x="6375" y="2552"/>
                </a:lnTo>
                <a:lnTo>
                  <a:pt x="7658" y="0"/>
                </a:lnTo>
              </a:path>
            </a:pathLst>
          </a:custGeom>
          <a:ln w="3187">
            <a:solidFill>
              <a:srgbClr val="231F20"/>
            </a:solidFill>
          </a:ln>
        </p:spPr>
        <p:txBody>
          <a:bodyPr wrap="square" lIns="0" tIns="0" rIns="0" bIns="0" rtlCol="0"/>
          <a:lstStyle/>
          <a:p>
            <a:endParaRPr/>
          </a:p>
        </p:txBody>
      </p:sp>
      <p:sp>
        <p:nvSpPr>
          <p:cNvPr id="64" name="object 64"/>
          <p:cNvSpPr/>
          <p:nvPr/>
        </p:nvSpPr>
        <p:spPr>
          <a:xfrm>
            <a:off x="4859792" y="6321731"/>
            <a:ext cx="8255" cy="770890"/>
          </a:xfrm>
          <a:custGeom>
            <a:avLst/>
            <a:gdLst/>
            <a:ahLst/>
            <a:cxnLst/>
            <a:rect l="l" t="t" r="r" b="b"/>
            <a:pathLst>
              <a:path w="8254" h="770890">
                <a:moveTo>
                  <a:pt x="3829" y="-1593"/>
                </a:moveTo>
                <a:lnTo>
                  <a:pt x="3829" y="772471"/>
                </a:lnTo>
              </a:path>
            </a:pathLst>
          </a:custGeom>
          <a:ln w="10845">
            <a:solidFill>
              <a:srgbClr val="231F20"/>
            </a:solidFill>
          </a:ln>
        </p:spPr>
        <p:txBody>
          <a:bodyPr wrap="square" lIns="0" tIns="0" rIns="0" bIns="0" rtlCol="0"/>
          <a:lstStyle/>
          <a:p>
            <a:endParaRPr/>
          </a:p>
        </p:txBody>
      </p:sp>
      <p:sp>
        <p:nvSpPr>
          <p:cNvPr id="65" name="object 65"/>
          <p:cNvSpPr/>
          <p:nvPr/>
        </p:nvSpPr>
        <p:spPr>
          <a:xfrm>
            <a:off x="4854691" y="7092608"/>
            <a:ext cx="8255" cy="4445"/>
          </a:xfrm>
          <a:custGeom>
            <a:avLst/>
            <a:gdLst/>
            <a:ahLst/>
            <a:cxnLst/>
            <a:rect l="l" t="t" r="r" b="b"/>
            <a:pathLst>
              <a:path w="8254" h="4445">
                <a:moveTo>
                  <a:pt x="0" y="0"/>
                </a:moveTo>
                <a:lnTo>
                  <a:pt x="1282" y="2552"/>
                </a:lnTo>
                <a:lnTo>
                  <a:pt x="3822" y="3822"/>
                </a:lnTo>
                <a:lnTo>
                  <a:pt x="6375" y="2552"/>
                </a:lnTo>
                <a:lnTo>
                  <a:pt x="7658" y="0"/>
                </a:lnTo>
              </a:path>
            </a:pathLst>
          </a:custGeom>
          <a:ln w="3187">
            <a:solidFill>
              <a:srgbClr val="231F20"/>
            </a:solidFill>
          </a:ln>
        </p:spPr>
        <p:txBody>
          <a:bodyPr wrap="square" lIns="0" tIns="0" rIns="0" bIns="0" rtlCol="0"/>
          <a:lstStyle/>
          <a:p>
            <a:endParaRPr/>
          </a:p>
        </p:txBody>
      </p:sp>
      <p:sp>
        <p:nvSpPr>
          <p:cNvPr id="66" name="object 66"/>
          <p:cNvSpPr/>
          <p:nvPr/>
        </p:nvSpPr>
        <p:spPr>
          <a:xfrm>
            <a:off x="4866162" y="5374875"/>
            <a:ext cx="8255" cy="4445"/>
          </a:xfrm>
          <a:custGeom>
            <a:avLst/>
            <a:gdLst/>
            <a:ahLst/>
            <a:cxnLst/>
            <a:rect l="l" t="t" r="r" b="b"/>
            <a:pathLst>
              <a:path w="8254" h="4445">
                <a:moveTo>
                  <a:pt x="7658" y="3822"/>
                </a:moveTo>
                <a:lnTo>
                  <a:pt x="6375" y="1269"/>
                </a:lnTo>
                <a:lnTo>
                  <a:pt x="3835" y="0"/>
                </a:lnTo>
                <a:lnTo>
                  <a:pt x="647" y="1269"/>
                </a:lnTo>
                <a:lnTo>
                  <a:pt x="0" y="3822"/>
                </a:lnTo>
              </a:path>
            </a:pathLst>
          </a:custGeom>
          <a:ln w="3187">
            <a:solidFill>
              <a:srgbClr val="231F20"/>
            </a:solidFill>
          </a:ln>
        </p:spPr>
        <p:txBody>
          <a:bodyPr wrap="square" lIns="0" tIns="0" rIns="0" bIns="0" rtlCol="0"/>
          <a:lstStyle/>
          <a:p>
            <a:endParaRPr/>
          </a:p>
        </p:txBody>
      </p:sp>
      <p:sp>
        <p:nvSpPr>
          <p:cNvPr id="67" name="object 67"/>
          <p:cNvSpPr/>
          <p:nvPr/>
        </p:nvSpPr>
        <p:spPr>
          <a:xfrm>
            <a:off x="5196445" y="1999971"/>
            <a:ext cx="13970" cy="1965960"/>
          </a:xfrm>
          <a:custGeom>
            <a:avLst/>
            <a:gdLst/>
            <a:ahLst/>
            <a:cxnLst/>
            <a:rect l="l" t="t" r="r" b="b"/>
            <a:pathLst>
              <a:path w="13970" h="1965960">
                <a:moveTo>
                  <a:pt x="13398" y="0"/>
                </a:moveTo>
                <a:lnTo>
                  <a:pt x="0" y="1965769"/>
                </a:lnTo>
              </a:path>
            </a:pathLst>
          </a:custGeom>
          <a:ln w="3187">
            <a:solidFill>
              <a:srgbClr val="231F20"/>
            </a:solidFill>
          </a:ln>
        </p:spPr>
        <p:txBody>
          <a:bodyPr wrap="square" lIns="0" tIns="0" rIns="0" bIns="0" rtlCol="0"/>
          <a:lstStyle/>
          <a:p>
            <a:endParaRPr/>
          </a:p>
        </p:txBody>
      </p:sp>
      <p:sp>
        <p:nvSpPr>
          <p:cNvPr id="68" name="object 68"/>
          <p:cNvSpPr/>
          <p:nvPr/>
        </p:nvSpPr>
        <p:spPr>
          <a:xfrm>
            <a:off x="5142256" y="2007914"/>
            <a:ext cx="0" cy="1936114"/>
          </a:xfrm>
          <a:custGeom>
            <a:avLst/>
            <a:gdLst/>
            <a:ahLst/>
            <a:cxnLst/>
            <a:rect l="l" t="t" r="r" b="b"/>
            <a:pathLst>
              <a:path h="1936114">
                <a:moveTo>
                  <a:pt x="0" y="0"/>
                </a:moveTo>
                <a:lnTo>
                  <a:pt x="0" y="1935822"/>
                </a:lnTo>
              </a:path>
            </a:pathLst>
          </a:custGeom>
          <a:ln w="15938">
            <a:solidFill>
              <a:srgbClr val="231F20"/>
            </a:solidFill>
          </a:ln>
        </p:spPr>
        <p:txBody>
          <a:bodyPr wrap="square" lIns="0" tIns="0" rIns="0" bIns="0" rtlCol="0"/>
          <a:lstStyle/>
          <a:p>
            <a:endParaRPr/>
          </a:p>
        </p:txBody>
      </p:sp>
      <p:sp>
        <p:nvSpPr>
          <p:cNvPr id="69" name="object 69"/>
          <p:cNvSpPr/>
          <p:nvPr/>
        </p:nvSpPr>
        <p:spPr>
          <a:xfrm>
            <a:off x="5128228" y="3942148"/>
            <a:ext cx="8255" cy="4445"/>
          </a:xfrm>
          <a:custGeom>
            <a:avLst/>
            <a:gdLst/>
            <a:ahLst/>
            <a:cxnLst/>
            <a:rect l="l" t="t" r="r" b="b"/>
            <a:pathLst>
              <a:path w="8254" h="4445">
                <a:moveTo>
                  <a:pt x="0" y="0"/>
                </a:moveTo>
                <a:lnTo>
                  <a:pt x="635" y="3200"/>
                </a:lnTo>
                <a:lnTo>
                  <a:pt x="3187" y="3822"/>
                </a:lnTo>
                <a:lnTo>
                  <a:pt x="6375" y="3200"/>
                </a:lnTo>
                <a:lnTo>
                  <a:pt x="7658" y="0"/>
                </a:lnTo>
              </a:path>
            </a:pathLst>
          </a:custGeom>
          <a:ln w="3187">
            <a:solidFill>
              <a:srgbClr val="231F20"/>
            </a:solidFill>
          </a:ln>
        </p:spPr>
        <p:txBody>
          <a:bodyPr wrap="square" lIns="0" tIns="0" rIns="0" bIns="0" rtlCol="0"/>
          <a:lstStyle/>
          <a:p>
            <a:endParaRPr/>
          </a:p>
        </p:txBody>
      </p:sp>
      <p:sp>
        <p:nvSpPr>
          <p:cNvPr id="70" name="object 70"/>
          <p:cNvSpPr/>
          <p:nvPr/>
        </p:nvSpPr>
        <p:spPr>
          <a:xfrm>
            <a:off x="5128235" y="1983397"/>
            <a:ext cx="20955" cy="1958975"/>
          </a:xfrm>
          <a:custGeom>
            <a:avLst/>
            <a:gdLst/>
            <a:ahLst/>
            <a:cxnLst/>
            <a:rect l="l" t="t" r="r" b="b"/>
            <a:pathLst>
              <a:path w="20954" h="1958975">
                <a:moveTo>
                  <a:pt x="20396" y="3822"/>
                </a:moveTo>
                <a:lnTo>
                  <a:pt x="19113" y="1270"/>
                </a:lnTo>
                <a:lnTo>
                  <a:pt x="16573" y="0"/>
                </a:lnTo>
                <a:lnTo>
                  <a:pt x="13385" y="1270"/>
                </a:lnTo>
                <a:lnTo>
                  <a:pt x="12738" y="3822"/>
                </a:lnTo>
                <a:lnTo>
                  <a:pt x="0" y="1958746"/>
                </a:lnTo>
              </a:path>
            </a:pathLst>
          </a:custGeom>
          <a:ln w="3187">
            <a:solidFill>
              <a:srgbClr val="231F20"/>
            </a:solidFill>
          </a:ln>
        </p:spPr>
        <p:txBody>
          <a:bodyPr wrap="square" lIns="0" tIns="0" rIns="0" bIns="0" rtlCol="0"/>
          <a:lstStyle/>
          <a:p>
            <a:endParaRPr/>
          </a:p>
        </p:txBody>
      </p:sp>
      <p:sp>
        <p:nvSpPr>
          <p:cNvPr id="71" name="object 71"/>
          <p:cNvSpPr/>
          <p:nvPr/>
        </p:nvSpPr>
        <p:spPr>
          <a:xfrm>
            <a:off x="1950995" y="1593877"/>
            <a:ext cx="2946735" cy="3688637"/>
          </a:xfrm>
          <a:prstGeom prst="rect">
            <a:avLst/>
          </a:prstGeom>
          <a:blipFill>
            <a:blip r:embed="rId4" cstate="print"/>
            <a:stretch>
              <a:fillRect/>
            </a:stretch>
          </a:blipFill>
        </p:spPr>
        <p:txBody>
          <a:bodyPr wrap="square" lIns="0" tIns="0" rIns="0" bIns="0" rtlCol="0"/>
          <a:lstStyle/>
          <a:p>
            <a:endParaRPr/>
          </a:p>
        </p:txBody>
      </p:sp>
      <p:sp>
        <p:nvSpPr>
          <p:cNvPr id="72" name="object 72"/>
          <p:cNvSpPr/>
          <p:nvPr/>
        </p:nvSpPr>
        <p:spPr>
          <a:xfrm>
            <a:off x="4580523" y="5262016"/>
            <a:ext cx="110489" cy="115570"/>
          </a:xfrm>
          <a:custGeom>
            <a:avLst/>
            <a:gdLst/>
            <a:ahLst/>
            <a:cxnLst/>
            <a:rect l="l" t="t" r="r" b="b"/>
            <a:pathLst>
              <a:path w="110489" h="115570">
                <a:moveTo>
                  <a:pt x="109664" y="115404"/>
                </a:moveTo>
                <a:lnTo>
                  <a:pt x="110299" y="634"/>
                </a:lnTo>
                <a:lnTo>
                  <a:pt x="0" y="0"/>
                </a:lnTo>
              </a:path>
            </a:pathLst>
          </a:custGeom>
          <a:ln w="7658">
            <a:solidFill>
              <a:srgbClr val="231F20"/>
            </a:solidFill>
          </a:ln>
        </p:spPr>
        <p:txBody>
          <a:bodyPr wrap="square" lIns="0" tIns="0" rIns="0" bIns="0" rtlCol="0"/>
          <a:lstStyle/>
          <a:p>
            <a:endParaRPr/>
          </a:p>
        </p:txBody>
      </p:sp>
      <p:sp>
        <p:nvSpPr>
          <p:cNvPr id="73" name="object 73"/>
          <p:cNvSpPr/>
          <p:nvPr/>
        </p:nvSpPr>
        <p:spPr>
          <a:xfrm>
            <a:off x="4437052" y="5260741"/>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4" name="object 74"/>
          <p:cNvSpPr/>
          <p:nvPr/>
        </p:nvSpPr>
        <p:spPr>
          <a:xfrm>
            <a:off x="4293589" y="5260103"/>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5" name="object 75"/>
          <p:cNvSpPr/>
          <p:nvPr/>
        </p:nvSpPr>
        <p:spPr>
          <a:xfrm>
            <a:off x="4150124" y="5258828"/>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6" name="object 76"/>
          <p:cNvSpPr/>
          <p:nvPr/>
        </p:nvSpPr>
        <p:spPr>
          <a:xfrm>
            <a:off x="4006662" y="5258189"/>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7" name="object 77"/>
          <p:cNvSpPr/>
          <p:nvPr/>
        </p:nvSpPr>
        <p:spPr>
          <a:xfrm>
            <a:off x="3863197" y="5256915"/>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8" name="object 78"/>
          <p:cNvSpPr/>
          <p:nvPr/>
        </p:nvSpPr>
        <p:spPr>
          <a:xfrm>
            <a:off x="3719734" y="5256277"/>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79" name="object 79"/>
          <p:cNvSpPr/>
          <p:nvPr/>
        </p:nvSpPr>
        <p:spPr>
          <a:xfrm>
            <a:off x="3576270" y="5255639"/>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80" name="object 80"/>
          <p:cNvSpPr/>
          <p:nvPr/>
        </p:nvSpPr>
        <p:spPr>
          <a:xfrm>
            <a:off x="3432807" y="5254364"/>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81" name="object 81"/>
          <p:cNvSpPr/>
          <p:nvPr/>
        </p:nvSpPr>
        <p:spPr>
          <a:xfrm>
            <a:off x="3289344" y="5253726"/>
            <a:ext cx="95885" cy="635"/>
          </a:xfrm>
          <a:custGeom>
            <a:avLst/>
            <a:gdLst/>
            <a:ahLst/>
            <a:cxnLst/>
            <a:rect l="l" t="t" r="r" b="b"/>
            <a:pathLst>
              <a:path w="95885" h="635">
                <a:moveTo>
                  <a:pt x="95643" y="635"/>
                </a:moveTo>
                <a:lnTo>
                  <a:pt x="0" y="0"/>
                </a:lnTo>
              </a:path>
            </a:pathLst>
          </a:custGeom>
          <a:ln w="7658">
            <a:solidFill>
              <a:srgbClr val="231F20"/>
            </a:solidFill>
          </a:ln>
        </p:spPr>
        <p:txBody>
          <a:bodyPr wrap="square" lIns="0" tIns="0" rIns="0" bIns="0" rtlCol="0"/>
          <a:lstStyle/>
          <a:p>
            <a:endParaRPr/>
          </a:p>
        </p:txBody>
      </p:sp>
      <p:sp>
        <p:nvSpPr>
          <p:cNvPr id="82" name="object 82"/>
          <p:cNvSpPr/>
          <p:nvPr/>
        </p:nvSpPr>
        <p:spPr>
          <a:xfrm>
            <a:off x="2983282" y="5247337"/>
            <a:ext cx="3849292" cy="3074065"/>
          </a:xfrm>
          <a:prstGeom prst="rect">
            <a:avLst/>
          </a:prstGeom>
          <a:blipFill>
            <a:blip r:embed="rId5" cstate="print"/>
            <a:stretch>
              <a:fillRect/>
            </a:stretch>
          </a:blipFill>
        </p:spPr>
        <p:txBody>
          <a:bodyPr wrap="square" lIns="0" tIns="0" rIns="0" bIns="0" rtlCol="0"/>
          <a:lstStyle/>
          <a:p>
            <a:endParaRPr/>
          </a:p>
        </p:txBody>
      </p:sp>
      <p:sp>
        <p:nvSpPr>
          <p:cNvPr id="83" name="object 83"/>
          <p:cNvSpPr/>
          <p:nvPr/>
        </p:nvSpPr>
        <p:spPr>
          <a:xfrm>
            <a:off x="4672970" y="7374434"/>
            <a:ext cx="3175" cy="0"/>
          </a:xfrm>
          <a:custGeom>
            <a:avLst/>
            <a:gdLst/>
            <a:ahLst/>
            <a:cxnLst/>
            <a:rect l="l" t="t" r="r" b="b"/>
            <a:pathLst>
              <a:path w="3175">
                <a:moveTo>
                  <a:pt x="2552" y="0"/>
                </a:moveTo>
                <a:lnTo>
                  <a:pt x="0" y="0"/>
                </a:lnTo>
              </a:path>
            </a:pathLst>
          </a:custGeom>
          <a:ln w="3187">
            <a:solidFill>
              <a:srgbClr val="231F20"/>
            </a:solidFill>
          </a:ln>
        </p:spPr>
        <p:txBody>
          <a:bodyPr wrap="square" lIns="0" tIns="0" rIns="0" bIns="0" rtlCol="0"/>
          <a:lstStyle/>
          <a:p>
            <a:endParaRPr/>
          </a:p>
        </p:txBody>
      </p:sp>
      <p:sp>
        <p:nvSpPr>
          <p:cNvPr id="84" name="object 84"/>
          <p:cNvSpPr/>
          <p:nvPr/>
        </p:nvSpPr>
        <p:spPr>
          <a:xfrm>
            <a:off x="5756908" y="6196824"/>
            <a:ext cx="1429548" cy="436190"/>
          </a:xfrm>
          <a:prstGeom prst="rect">
            <a:avLst/>
          </a:prstGeom>
          <a:blipFill>
            <a:blip r:embed="rId6" cstate="print"/>
            <a:stretch>
              <a:fillRect/>
            </a:stretch>
          </a:blipFill>
        </p:spPr>
        <p:txBody>
          <a:bodyPr wrap="square" lIns="0" tIns="0" rIns="0" bIns="0" rtlCol="0"/>
          <a:lstStyle/>
          <a:p>
            <a:endParaRPr/>
          </a:p>
        </p:txBody>
      </p:sp>
      <p:sp>
        <p:nvSpPr>
          <p:cNvPr id="85" name="object 85"/>
          <p:cNvSpPr/>
          <p:nvPr/>
        </p:nvSpPr>
        <p:spPr>
          <a:xfrm>
            <a:off x="1363737" y="3772542"/>
            <a:ext cx="536243" cy="313834"/>
          </a:xfrm>
          <a:prstGeom prst="rect">
            <a:avLst/>
          </a:prstGeom>
          <a:blipFill>
            <a:blip r:embed="rId7" cstate="print"/>
            <a:stretch>
              <a:fillRect/>
            </a:stretch>
          </a:blipFill>
        </p:spPr>
        <p:txBody>
          <a:bodyPr wrap="square" lIns="0" tIns="0" rIns="0" bIns="0" rtlCol="0"/>
          <a:lstStyle/>
          <a:p>
            <a:endParaRPr/>
          </a:p>
        </p:txBody>
      </p:sp>
      <p:sp>
        <p:nvSpPr>
          <p:cNvPr id="86" name="object 86"/>
          <p:cNvSpPr/>
          <p:nvPr/>
        </p:nvSpPr>
        <p:spPr>
          <a:xfrm>
            <a:off x="2767675" y="5495530"/>
            <a:ext cx="1226820" cy="2439035"/>
          </a:xfrm>
          <a:custGeom>
            <a:avLst/>
            <a:gdLst/>
            <a:ahLst/>
            <a:cxnLst/>
            <a:rect l="l" t="t" r="r" b="b"/>
            <a:pathLst>
              <a:path w="1226820" h="2439034">
                <a:moveTo>
                  <a:pt x="1226337" y="2438476"/>
                </a:moveTo>
                <a:lnTo>
                  <a:pt x="0" y="0"/>
                </a:lnTo>
              </a:path>
            </a:pathLst>
          </a:custGeom>
          <a:ln w="31889">
            <a:solidFill>
              <a:srgbClr val="808285"/>
            </a:solidFill>
            <a:prstDash val="lgDashDot"/>
          </a:ln>
        </p:spPr>
        <p:txBody>
          <a:bodyPr wrap="square" lIns="0" tIns="0" rIns="0" bIns="0" rtlCol="0"/>
          <a:lstStyle/>
          <a:p>
            <a:endParaRPr/>
          </a:p>
        </p:txBody>
      </p:sp>
      <p:sp>
        <p:nvSpPr>
          <p:cNvPr id="87" name="object 87"/>
          <p:cNvSpPr/>
          <p:nvPr/>
        </p:nvSpPr>
        <p:spPr>
          <a:xfrm>
            <a:off x="2652530" y="5266580"/>
            <a:ext cx="107950" cy="213995"/>
          </a:xfrm>
          <a:custGeom>
            <a:avLst/>
            <a:gdLst/>
            <a:ahLst/>
            <a:cxnLst/>
            <a:rect l="l" t="t" r="r" b="b"/>
            <a:pathLst>
              <a:path w="107950" h="213995">
                <a:moveTo>
                  <a:pt x="107429" y="213613"/>
                </a:moveTo>
                <a:lnTo>
                  <a:pt x="0" y="0"/>
                </a:lnTo>
              </a:path>
            </a:pathLst>
          </a:custGeom>
          <a:ln w="31889">
            <a:solidFill>
              <a:srgbClr val="808285"/>
            </a:solidFill>
          </a:ln>
        </p:spPr>
        <p:txBody>
          <a:bodyPr wrap="square" lIns="0" tIns="0" rIns="0" bIns="0" rtlCol="0"/>
          <a:lstStyle/>
          <a:p>
            <a:endParaRPr/>
          </a:p>
        </p:txBody>
      </p:sp>
      <p:sp>
        <p:nvSpPr>
          <p:cNvPr id="88" name="object 88"/>
          <p:cNvSpPr/>
          <p:nvPr/>
        </p:nvSpPr>
        <p:spPr>
          <a:xfrm>
            <a:off x="1670018" y="1966059"/>
            <a:ext cx="1189990" cy="1905"/>
          </a:xfrm>
          <a:custGeom>
            <a:avLst/>
            <a:gdLst/>
            <a:ahLst/>
            <a:cxnLst/>
            <a:rect l="l" t="t" r="r" b="b"/>
            <a:pathLst>
              <a:path w="1189989" h="1905">
                <a:moveTo>
                  <a:pt x="1189545" y="1346"/>
                </a:moveTo>
                <a:lnTo>
                  <a:pt x="0" y="0"/>
                </a:lnTo>
              </a:path>
            </a:pathLst>
          </a:custGeom>
          <a:ln w="31889">
            <a:solidFill>
              <a:srgbClr val="808285"/>
            </a:solidFill>
            <a:prstDash val="lgDashDot"/>
          </a:ln>
        </p:spPr>
        <p:txBody>
          <a:bodyPr wrap="square" lIns="0" tIns="0" rIns="0" bIns="0" rtlCol="0"/>
          <a:lstStyle/>
          <a:p>
            <a:endParaRPr/>
          </a:p>
        </p:txBody>
      </p:sp>
      <p:sp>
        <p:nvSpPr>
          <p:cNvPr id="89" name="object 89"/>
          <p:cNvSpPr/>
          <p:nvPr/>
        </p:nvSpPr>
        <p:spPr>
          <a:xfrm>
            <a:off x="4513737" y="8085749"/>
            <a:ext cx="44450" cy="235585"/>
          </a:xfrm>
          <a:custGeom>
            <a:avLst/>
            <a:gdLst/>
            <a:ahLst/>
            <a:cxnLst/>
            <a:rect l="l" t="t" r="r" b="b"/>
            <a:pathLst>
              <a:path w="44450" h="235584">
                <a:moveTo>
                  <a:pt x="0" y="235038"/>
                </a:moveTo>
                <a:lnTo>
                  <a:pt x="13070" y="161114"/>
                </a:lnTo>
                <a:lnTo>
                  <a:pt x="22032" y="111990"/>
                </a:lnTo>
                <a:lnTo>
                  <a:pt x="31030" y="65630"/>
                </a:lnTo>
                <a:lnTo>
                  <a:pt x="44208" y="0"/>
                </a:lnTo>
              </a:path>
            </a:pathLst>
          </a:custGeom>
          <a:ln w="31889">
            <a:solidFill>
              <a:srgbClr val="808285"/>
            </a:solidFill>
          </a:ln>
        </p:spPr>
        <p:txBody>
          <a:bodyPr wrap="square" lIns="0" tIns="0" rIns="0" bIns="0" rtlCol="0"/>
          <a:lstStyle/>
          <a:p>
            <a:endParaRPr/>
          </a:p>
        </p:txBody>
      </p:sp>
      <p:sp>
        <p:nvSpPr>
          <p:cNvPr id="90" name="object 90"/>
          <p:cNvSpPr/>
          <p:nvPr/>
        </p:nvSpPr>
        <p:spPr>
          <a:xfrm>
            <a:off x="4562858" y="7977768"/>
            <a:ext cx="18415" cy="84455"/>
          </a:xfrm>
          <a:custGeom>
            <a:avLst/>
            <a:gdLst/>
            <a:ahLst/>
            <a:cxnLst/>
            <a:rect l="l" t="t" r="r" b="b"/>
            <a:pathLst>
              <a:path w="18414" h="84454">
                <a:moveTo>
                  <a:pt x="0" y="83896"/>
                </a:moveTo>
                <a:lnTo>
                  <a:pt x="10447" y="34752"/>
                </a:lnTo>
                <a:lnTo>
                  <a:pt x="16814" y="6680"/>
                </a:lnTo>
                <a:lnTo>
                  <a:pt x="18389" y="0"/>
                </a:lnTo>
              </a:path>
            </a:pathLst>
          </a:custGeom>
          <a:ln w="31889">
            <a:solidFill>
              <a:srgbClr val="808285"/>
            </a:solidFill>
            <a:prstDash val="sysDot"/>
          </a:ln>
        </p:spPr>
        <p:txBody>
          <a:bodyPr wrap="square" lIns="0" tIns="0" rIns="0" bIns="0" rtlCol="0"/>
          <a:lstStyle/>
          <a:p>
            <a:endParaRPr/>
          </a:p>
        </p:txBody>
      </p:sp>
      <p:sp>
        <p:nvSpPr>
          <p:cNvPr id="91" name="object 91"/>
          <p:cNvSpPr/>
          <p:nvPr/>
        </p:nvSpPr>
        <p:spPr>
          <a:xfrm>
            <a:off x="4584104" y="7735067"/>
            <a:ext cx="62865" cy="231140"/>
          </a:xfrm>
          <a:custGeom>
            <a:avLst/>
            <a:gdLst/>
            <a:ahLst/>
            <a:cxnLst/>
            <a:rect l="l" t="t" r="r" b="b"/>
            <a:pathLst>
              <a:path w="62864" h="231140">
                <a:moveTo>
                  <a:pt x="0" y="230797"/>
                </a:moveTo>
                <a:lnTo>
                  <a:pt x="20923" y="148615"/>
                </a:lnTo>
                <a:lnTo>
                  <a:pt x="41213" y="74402"/>
                </a:lnTo>
                <a:lnTo>
                  <a:pt x="56551" y="20688"/>
                </a:lnTo>
                <a:lnTo>
                  <a:pt x="62623" y="0"/>
                </a:lnTo>
              </a:path>
            </a:pathLst>
          </a:custGeom>
          <a:ln w="31889">
            <a:solidFill>
              <a:srgbClr val="808285"/>
            </a:solidFill>
          </a:ln>
        </p:spPr>
        <p:txBody>
          <a:bodyPr wrap="square" lIns="0" tIns="0" rIns="0" bIns="0" rtlCol="0"/>
          <a:lstStyle/>
          <a:p>
            <a:endParaRPr/>
          </a:p>
        </p:txBody>
      </p:sp>
      <p:sp>
        <p:nvSpPr>
          <p:cNvPr id="92" name="object 92"/>
          <p:cNvSpPr/>
          <p:nvPr/>
        </p:nvSpPr>
        <p:spPr>
          <a:xfrm>
            <a:off x="5215426" y="7216757"/>
            <a:ext cx="59055" cy="1099820"/>
          </a:xfrm>
          <a:custGeom>
            <a:avLst/>
            <a:gdLst/>
            <a:ahLst/>
            <a:cxnLst/>
            <a:rect l="l" t="t" r="r" b="b"/>
            <a:pathLst>
              <a:path w="59054" h="1099820">
                <a:moveTo>
                  <a:pt x="48793" y="0"/>
                </a:moveTo>
                <a:lnTo>
                  <a:pt x="58356" y="385953"/>
                </a:lnTo>
                <a:lnTo>
                  <a:pt x="58597" y="592264"/>
                </a:lnTo>
                <a:lnTo>
                  <a:pt x="54279" y="694601"/>
                </a:lnTo>
                <a:lnTo>
                  <a:pt x="47447" y="795553"/>
                </a:lnTo>
                <a:lnTo>
                  <a:pt x="36728" y="897610"/>
                </a:lnTo>
                <a:lnTo>
                  <a:pt x="19621" y="999401"/>
                </a:lnTo>
                <a:lnTo>
                  <a:pt x="0" y="1099807"/>
                </a:lnTo>
              </a:path>
            </a:pathLst>
          </a:custGeom>
          <a:ln w="31889">
            <a:solidFill>
              <a:srgbClr val="808285"/>
            </a:solidFill>
            <a:prstDash val="lgDashDot"/>
          </a:ln>
        </p:spPr>
        <p:txBody>
          <a:bodyPr wrap="square" lIns="0" tIns="0" rIns="0" bIns="0" rtlCol="0"/>
          <a:lstStyle/>
          <a:p>
            <a:endParaRPr/>
          </a:p>
        </p:txBody>
      </p:sp>
      <p:sp>
        <p:nvSpPr>
          <p:cNvPr id="93" name="object 93"/>
          <p:cNvSpPr/>
          <p:nvPr/>
        </p:nvSpPr>
        <p:spPr>
          <a:xfrm>
            <a:off x="5390052" y="1982829"/>
            <a:ext cx="239395" cy="1905"/>
          </a:xfrm>
          <a:custGeom>
            <a:avLst/>
            <a:gdLst/>
            <a:ahLst/>
            <a:cxnLst/>
            <a:rect l="l" t="t" r="r" b="b"/>
            <a:pathLst>
              <a:path w="239395" h="1905">
                <a:moveTo>
                  <a:pt x="-26568" y="730"/>
                </a:moveTo>
                <a:lnTo>
                  <a:pt x="265671" y="730"/>
                </a:lnTo>
              </a:path>
            </a:pathLst>
          </a:custGeom>
          <a:ln w="54597">
            <a:solidFill>
              <a:srgbClr val="662D91"/>
            </a:solidFill>
          </a:ln>
        </p:spPr>
        <p:txBody>
          <a:bodyPr wrap="square" lIns="0" tIns="0" rIns="0" bIns="0" rtlCol="0"/>
          <a:lstStyle/>
          <a:p>
            <a:endParaRPr/>
          </a:p>
        </p:txBody>
      </p:sp>
      <p:sp>
        <p:nvSpPr>
          <p:cNvPr id="94" name="object 94"/>
          <p:cNvSpPr/>
          <p:nvPr/>
        </p:nvSpPr>
        <p:spPr>
          <a:xfrm>
            <a:off x="5170663" y="1981494"/>
            <a:ext cx="170815" cy="1270"/>
          </a:xfrm>
          <a:custGeom>
            <a:avLst/>
            <a:gdLst/>
            <a:ahLst/>
            <a:cxnLst/>
            <a:rect l="l" t="t" r="r" b="b"/>
            <a:pathLst>
              <a:path w="170814" h="1269">
                <a:moveTo>
                  <a:pt x="-26568" y="520"/>
                </a:moveTo>
                <a:lnTo>
                  <a:pt x="197205" y="520"/>
                </a:lnTo>
              </a:path>
            </a:pathLst>
          </a:custGeom>
          <a:ln w="54178">
            <a:solidFill>
              <a:srgbClr val="662D91"/>
            </a:solidFill>
            <a:prstDash val="dash"/>
          </a:ln>
        </p:spPr>
        <p:txBody>
          <a:bodyPr wrap="square" lIns="0" tIns="0" rIns="0" bIns="0" rtlCol="0"/>
          <a:lstStyle/>
          <a:p>
            <a:endParaRPr/>
          </a:p>
        </p:txBody>
      </p:sp>
      <p:sp>
        <p:nvSpPr>
          <p:cNvPr id="95" name="object 95"/>
          <p:cNvSpPr/>
          <p:nvPr/>
        </p:nvSpPr>
        <p:spPr>
          <a:xfrm>
            <a:off x="3123039" y="1969001"/>
            <a:ext cx="2023745" cy="12700"/>
          </a:xfrm>
          <a:custGeom>
            <a:avLst/>
            <a:gdLst/>
            <a:ahLst/>
            <a:cxnLst/>
            <a:rect l="l" t="t" r="r" b="b"/>
            <a:pathLst>
              <a:path w="2023745" h="12700">
                <a:moveTo>
                  <a:pt x="2023249" y="12344"/>
                </a:moveTo>
                <a:lnTo>
                  <a:pt x="0" y="0"/>
                </a:lnTo>
              </a:path>
            </a:pathLst>
          </a:custGeom>
          <a:ln w="53136">
            <a:solidFill>
              <a:srgbClr val="662D91"/>
            </a:solidFill>
            <a:prstDash val="lgDashDot"/>
          </a:ln>
        </p:spPr>
        <p:txBody>
          <a:bodyPr wrap="square" lIns="0" tIns="0" rIns="0" bIns="0" rtlCol="0"/>
          <a:lstStyle/>
          <a:p>
            <a:endParaRPr/>
          </a:p>
        </p:txBody>
      </p:sp>
      <p:sp>
        <p:nvSpPr>
          <p:cNvPr id="96" name="object 96"/>
          <p:cNvSpPr/>
          <p:nvPr/>
        </p:nvSpPr>
        <p:spPr>
          <a:xfrm>
            <a:off x="2815276" y="1967401"/>
            <a:ext cx="283845" cy="235585"/>
          </a:xfrm>
          <a:custGeom>
            <a:avLst/>
            <a:gdLst/>
            <a:ahLst/>
            <a:cxnLst/>
            <a:rect l="l" t="t" r="r" b="b"/>
            <a:pathLst>
              <a:path w="283844" h="235585">
                <a:moveTo>
                  <a:pt x="283387" y="1460"/>
                </a:moveTo>
                <a:lnTo>
                  <a:pt x="44284" y="0"/>
                </a:lnTo>
                <a:lnTo>
                  <a:pt x="0" y="234962"/>
                </a:lnTo>
              </a:path>
            </a:pathLst>
          </a:custGeom>
          <a:ln w="53136">
            <a:solidFill>
              <a:srgbClr val="662D91"/>
            </a:solidFill>
          </a:ln>
        </p:spPr>
        <p:txBody>
          <a:bodyPr wrap="square" lIns="0" tIns="0" rIns="0" bIns="0" rtlCol="0"/>
          <a:lstStyle/>
          <a:p>
            <a:endParaRPr/>
          </a:p>
        </p:txBody>
      </p:sp>
      <p:sp>
        <p:nvSpPr>
          <p:cNvPr id="97" name="object 97"/>
          <p:cNvSpPr/>
          <p:nvPr/>
        </p:nvSpPr>
        <p:spPr>
          <a:xfrm>
            <a:off x="2775839" y="2256807"/>
            <a:ext cx="29209" cy="191770"/>
          </a:xfrm>
          <a:custGeom>
            <a:avLst/>
            <a:gdLst/>
            <a:ahLst/>
            <a:cxnLst/>
            <a:rect l="l" t="t" r="r" b="b"/>
            <a:pathLst>
              <a:path w="29210" h="191769">
                <a:moveTo>
                  <a:pt x="29171" y="0"/>
                </a:moveTo>
                <a:lnTo>
                  <a:pt x="22377" y="36042"/>
                </a:lnTo>
                <a:lnTo>
                  <a:pt x="16478" y="74201"/>
                </a:lnTo>
                <a:lnTo>
                  <a:pt x="10774" y="112758"/>
                </a:lnTo>
                <a:lnTo>
                  <a:pt x="5277" y="151851"/>
                </a:lnTo>
                <a:lnTo>
                  <a:pt x="0" y="191617"/>
                </a:lnTo>
              </a:path>
            </a:pathLst>
          </a:custGeom>
          <a:ln w="53136">
            <a:solidFill>
              <a:srgbClr val="662D91"/>
            </a:solidFill>
            <a:prstDash val="dash"/>
          </a:ln>
        </p:spPr>
        <p:txBody>
          <a:bodyPr wrap="square" lIns="0" tIns="0" rIns="0" bIns="0" rtlCol="0"/>
          <a:lstStyle/>
          <a:p>
            <a:endParaRPr/>
          </a:p>
        </p:txBody>
      </p:sp>
      <p:sp>
        <p:nvSpPr>
          <p:cNvPr id="98" name="object 98"/>
          <p:cNvSpPr/>
          <p:nvPr/>
        </p:nvSpPr>
        <p:spPr>
          <a:xfrm>
            <a:off x="2733937" y="2475919"/>
            <a:ext cx="1727200" cy="5024755"/>
          </a:xfrm>
          <a:custGeom>
            <a:avLst/>
            <a:gdLst/>
            <a:ahLst/>
            <a:cxnLst/>
            <a:rect l="l" t="t" r="r" b="b"/>
            <a:pathLst>
              <a:path w="1727200" h="5024755">
                <a:moveTo>
                  <a:pt x="38454" y="0"/>
                </a:moveTo>
                <a:lnTo>
                  <a:pt x="33699" y="40286"/>
                </a:lnTo>
                <a:lnTo>
                  <a:pt x="29196" y="81565"/>
                </a:lnTo>
                <a:lnTo>
                  <a:pt x="24961" y="123966"/>
                </a:lnTo>
                <a:lnTo>
                  <a:pt x="21006" y="167617"/>
                </a:lnTo>
                <a:lnTo>
                  <a:pt x="17347" y="212647"/>
                </a:lnTo>
                <a:lnTo>
                  <a:pt x="13996" y="259183"/>
                </a:lnTo>
                <a:lnTo>
                  <a:pt x="10969" y="307354"/>
                </a:lnTo>
                <a:lnTo>
                  <a:pt x="8278" y="357289"/>
                </a:lnTo>
                <a:lnTo>
                  <a:pt x="5939" y="409116"/>
                </a:lnTo>
                <a:lnTo>
                  <a:pt x="3964" y="462962"/>
                </a:lnTo>
                <a:lnTo>
                  <a:pt x="2369" y="518958"/>
                </a:lnTo>
                <a:lnTo>
                  <a:pt x="1167" y="577230"/>
                </a:lnTo>
                <a:lnTo>
                  <a:pt x="373" y="637907"/>
                </a:lnTo>
                <a:lnTo>
                  <a:pt x="0" y="701118"/>
                </a:lnTo>
                <a:lnTo>
                  <a:pt x="62" y="766991"/>
                </a:lnTo>
                <a:lnTo>
                  <a:pt x="2472" y="837502"/>
                </a:lnTo>
                <a:lnTo>
                  <a:pt x="5245" y="880325"/>
                </a:lnTo>
                <a:lnTo>
                  <a:pt x="9016" y="927660"/>
                </a:lnTo>
                <a:lnTo>
                  <a:pt x="13751" y="979111"/>
                </a:lnTo>
                <a:lnTo>
                  <a:pt x="19415" y="1034278"/>
                </a:lnTo>
                <a:lnTo>
                  <a:pt x="25974" y="1092763"/>
                </a:lnTo>
                <a:lnTo>
                  <a:pt x="33393" y="1154169"/>
                </a:lnTo>
                <a:lnTo>
                  <a:pt x="41637" y="1218096"/>
                </a:lnTo>
                <a:lnTo>
                  <a:pt x="50671" y="1284147"/>
                </a:lnTo>
                <a:lnTo>
                  <a:pt x="58634" y="1338506"/>
                </a:lnTo>
                <a:lnTo>
                  <a:pt x="67448" y="1393091"/>
                </a:lnTo>
                <a:lnTo>
                  <a:pt x="77484" y="1448567"/>
                </a:lnTo>
                <a:lnTo>
                  <a:pt x="89114" y="1505597"/>
                </a:lnTo>
                <a:lnTo>
                  <a:pt x="102710" y="1564844"/>
                </a:lnTo>
                <a:lnTo>
                  <a:pt x="118643" y="1626972"/>
                </a:lnTo>
                <a:lnTo>
                  <a:pt x="137285" y="1692643"/>
                </a:lnTo>
                <a:lnTo>
                  <a:pt x="159008" y="1762521"/>
                </a:lnTo>
                <a:lnTo>
                  <a:pt x="171142" y="1799244"/>
                </a:lnTo>
                <a:lnTo>
                  <a:pt x="184185" y="1837269"/>
                </a:lnTo>
                <a:lnTo>
                  <a:pt x="198183" y="1876676"/>
                </a:lnTo>
                <a:lnTo>
                  <a:pt x="213185" y="1917550"/>
                </a:lnTo>
                <a:lnTo>
                  <a:pt x="229236" y="1959973"/>
                </a:lnTo>
                <a:lnTo>
                  <a:pt x="246382" y="2004029"/>
                </a:lnTo>
                <a:lnTo>
                  <a:pt x="264670" y="2049799"/>
                </a:lnTo>
                <a:lnTo>
                  <a:pt x="284147" y="2097367"/>
                </a:lnTo>
                <a:lnTo>
                  <a:pt x="304858" y="2146816"/>
                </a:lnTo>
                <a:lnTo>
                  <a:pt x="326851" y="2198229"/>
                </a:lnTo>
                <a:lnTo>
                  <a:pt x="350172" y="2251688"/>
                </a:lnTo>
                <a:lnTo>
                  <a:pt x="374867" y="2307277"/>
                </a:lnTo>
                <a:lnTo>
                  <a:pt x="400983" y="2365079"/>
                </a:lnTo>
                <a:lnTo>
                  <a:pt x="428567" y="2425176"/>
                </a:lnTo>
                <a:lnTo>
                  <a:pt x="457664" y="2487651"/>
                </a:lnTo>
                <a:lnTo>
                  <a:pt x="488321" y="2552587"/>
                </a:lnTo>
                <a:lnTo>
                  <a:pt x="520585" y="2620068"/>
                </a:lnTo>
                <a:lnTo>
                  <a:pt x="554502" y="2690175"/>
                </a:lnTo>
                <a:lnTo>
                  <a:pt x="590119" y="2762993"/>
                </a:lnTo>
                <a:lnTo>
                  <a:pt x="627481" y="2838603"/>
                </a:lnTo>
                <a:lnTo>
                  <a:pt x="666637" y="2917089"/>
                </a:lnTo>
                <a:lnTo>
                  <a:pt x="707631" y="2998534"/>
                </a:lnTo>
                <a:lnTo>
                  <a:pt x="750511" y="3083020"/>
                </a:lnTo>
                <a:lnTo>
                  <a:pt x="795323" y="3170631"/>
                </a:lnTo>
                <a:lnTo>
                  <a:pt x="813107" y="3205485"/>
                </a:lnTo>
                <a:lnTo>
                  <a:pt x="831736" y="3242358"/>
                </a:lnTo>
                <a:lnTo>
                  <a:pt x="851210" y="3281196"/>
                </a:lnTo>
                <a:lnTo>
                  <a:pt x="871532" y="3321945"/>
                </a:lnTo>
                <a:lnTo>
                  <a:pt x="892703" y="3364553"/>
                </a:lnTo>
                <a:lnTo>
                  <a:pt x="914725" y="3408966"/>
                </a:lnTo>
                <a:lnTo>
                  <a:pt x="937599" y="3455130"/>
                </a:lnTo>
                <a:lnTo>
                  <a:pt x="961328" y="3502992"/>
                </a:lnTo>
                <a:lnTo>
                  <a:pt x="985913" y="3552499"/>
                </a:lnTo>
                <a:lnTo>
                  <a:pt x="1011356" y="3603598"/>
                </a:lnTo>
                <a:lnTo>
                  <a:pt x="1037658" y="3656235"/>
                </a:lnTo>
                <a:lnTo>
                  <a:pt x="1064822" y="3710356"/>
                </a:lnTo>
                <a:lnTo>
                  <a:pt x="1092848" y="3765909"/>
                </a:lnTo>
                <a:lnTo>
                  <a:pt x="1121738" y="3822839"/>
                </a:lnTo>
                <a:lnTo>
                  <a:pt x="1333435" y="4252569"/>
                </a:lnTo>
                <a:lnTo>
                  <a:pt x="1583447" y="4745405"/>
                </a:lnTo>
                <a:lnTo>
                  <a:pt x="1726881" y="5024615"/>
                </a:lnTo>
              </a:path>
            </a:pathLst>
          </a:custGeom>
          <a:ln w="53136">
            <a:solidFill>
              <a:srgbClr val="662D91"/>
            </a:solidFill>
            <a:prstDash val="lgDash"/>
          </a:ln>
        </p:spPr>
        <p:txBody>
          <a:bodyPr wrap="square" lIns="0" tIns="0" rIns="0" bIns="0" rtlCol="0"/>
          <a:lstStyle/>
          <a:p>
            <a:endParaRPr/>
          </a:p>
        </p:txBody>
      </p:sp>
      <p:sp>
        <p:nvSpPr>
          <p:cNvPr id="99" name="object 99"/>
          <p:cNvSpPr/>
          <p:nvPr/>
        </p:nvSpPr>
        <p:spPr>
          <a:xfrm>
            <a:off x="4473497" y="7385881"/>
            <a:ext cx="348615" cy="352425"/>
          </a:xfrm>
          <a:custGeom>
            <a:avLst/>
            <a:gdLst/>
            <a:ahLst/>
            <a:cxnLst/>
            <a:rect l="l" t="t" r="r" b="b"/>
            <a:pathLst>
              <a:path w="348614" h="352425">
                <a:moveTo>
                  <a:pt x="0" y="139318"/>
                </a:moveTo>
                <a:lnTo>
                  <a:pt x="109270" y="351993"/>
                </a:lnTo>
                <a:lnTo>
                  <a:pt x="109270" y="0"/>
                </a:lnTo>
                <a:lnTo>
                  <a:pt x="348373" y="0"/>
                </a:lnTo>
              </a:path>
            </a:pathLst>
          </a:custGeom>
          <a:ln w="53136">
            <a:solidFill>
              <a:srgbClr val="662D91"/>
            </a:solidFill>
          </a:ln>
        </p:spPr>
        <p:txBody>
          <a:bodyPr wrap="square" lIns="0" tIns="0" rIns="0" bIns="0" rtlCol="0"/>
          <a:lstStyle/>
          <a:p>
            <a:endParaRPr/>
          </a:p>
        </p:txBody>
      </p:sp>
      <p:sp>
        <p:nvSpPr>
          <p:cNvPr id="100" name="object 100"/>
          <p:cNvSpPr/>
          <p:nvPr/>
        </p:nvSpPr>
        <p:spPr>
          <a:xfrm>
            <a:off x="4880748" y="7385870"/>
            <a:ext cx="206375" cy="0"/>
          </a:xfrm>
          <a:custGeom>
            <a:avLst/>
            <a:gdLst/>
            <a:ahLst/>
            <a:cxnLst/>
            <a:rect l="l" t="t" r="r" b="b"/>
            <a:pathLst>
              <a:path w="206375">
                <a:moveTo>
                  <a:pt x="0" y="0"/>
                </a:moveTo>
                <a:lnTo>
                  <a:pt x="206082" y="0"/>
                </a:lnTo>
              </a:path>
            </a:pathLst>
          </a:custGeom>
          <a:ln w="53136">
            <a:solidFill>
              <a:srgbClr val="662D91"/>
            </a:solidFill>
            <a:prstDash val="dash"/>
          </a:ln>
        </p:spPr>
        <p:txBody>
          <a:bodyPr wrap="square" lIns="0" tIns="0" rIns="0" bIns="0" rtlCol="0"/>
          <a:lstStyle/>
          <a:p>
            <a:endParaRPr/>
          </a:p>
        </p:txBody>
      </p:sp>
      <p:sp>
        <p:nvSpPr>
          <p:cNvPr id="101" name="object 101"/>
          <p:cNvSpPr/>
          <p:nvPr/>
        </p:nvSpPr>
        <p:spPr>
          <a:xfrm>
            <a:off x="5116263" y="7308667"/>
            <a:ext cx="513080" cy="77470"/>
          </a:xfrm>
          <a:custGeom>
            <a:avLst/>
            <a:gdLst/>
            <a:ahLst/>
            <a:cxnLst/>
            <a:rect l="l" t="t" r="r" b="b"/>
            <a:pathLst>
              <a:path w="513079" h="77470">
                <a:moveTo>
                  <a:pt x="0" y="77203"/>
                </a:moveTo>
                <a:lnTo>
                  <a:pt x="239102" y="77203"/>
                </a:lnTo>
                <a:lnTo>
                  <a:pt x="239102" y="0"/>
                </a:lnTo>
                <a:lnTo>
                  <a:pt x="512889" y="0"/>
                </a:lnTo>
              </a:path>
            </a:pathLst>
          </a:custGeom>
          <a:ln w="53136">
            <a:solidFill>
              <a:srgbClr val="662D91"/>
            </a:solidFill>
          </a:ln>
        </p:spPr>
        <p:txBody>
          <a:bodyPr wrap="square" lIns="0" tIns="0" rIns="0" bIns="0" rtlCol="0"/>
          <a:lstStyle/>
          <a:p>
            <a:endParaRPr/>
          </a:p>
        </p:txBody>
      </p:sp>
      <p:sp>
        <p:nvSpPr>
          <p:cNvPr id="102" name="object 102"/>
          <p:cNvSpPr/>
          <p:nvPr/>
        </p:nvSpPr>
        <p:spPr>
          <a:xfrm>
            <a:off x="4547191" y="3929129"/>
            <a:ext cx="0" cy="126364"/>
          </a:xfrm>
          <a:custGeom>
            <a:avLst/>
            <a:gdLst/>
            <a:ahLst/>
            <a:cxnLst/>
            <a:rect l="l" t="t" r="r" b="b"/>
            <a:pathLst>
              <a:path h="126364">
                <a:moveTo>
                  <a:pt x="0" y="0"/>
                </a:moveTo>
                <a:lnTo>
                  <a:pt x="0" y="126018"/>
                </a:lnTo>
              </a:path>
            </a:pathLst>
          </a:custGeom>
          <a:ln w="30099">
            <a:solidFill>
              <a:srgbClr val="ED2224"/>
            </a:solidFill>
            <a:prstDash val="lgDash"/>
          </a:ln>
        </p:spPr>
        <p:txBody>
          <a:bodyPr wrap="square" lIns="0" tIns="0" rIns="0" bIns="0" rtlCol="0"/>
          <a:lstStyle/>
          <a:p>
            <a:endParaRPr/>
          </a:p>
        </p:txBody>
      </p:sp>
      <p:sp>
        <p:nvSpPr>
          <p:cNvPr id="103" name="object 103"/>
          <p:cNvSpPr/>
          <p:nvPr/>
        </p:nvSpPr>
        <p:spPr>
          <a:xfrm>
            <a:off x="4547191" y="4184446"/>
            <a:ext cx="0" cy="1203325"/>
          </a:xfrm>
          <a:custGeom>
            <a:avLst/>
            <a:gdLst/>
            <a:ahLst/>
            <a:cxnLst/>
            <a:rect l="l" t="t" r="r" b="b"/>
            <a:pathLst>
              <a:path h="1203325">
                <a:moveTo>
                  <a:pt x="0" y="0"/>
                </a:moveTo>
                <a:lnTo>
                  <a:pt x="0" y="1202731"/>
                </a:lnTo>
              </a:path>
            </a:pathLst>
          </a:custGeom>
          <a:ln w="30099">
            <a:solidFill>
              <a:srgbClr val="ED2224"/>
            </a:solidFill>
            <a:prstDash val="lgDash"/>
          </a:ln>
        </p:spPr>
        <p:txBody>
          <a:bodyPr wrap="square" lIns="0" tIns="0" rIns="0" bIns="0" rtlCol="0"/>
          <a:lstStyle/>
          <a:p>
            <a:endParaRPr/>
          </a:p>
        </p:txBody>
      </p:sp>
      <p:sp>
        <p:nvSpPr>
          <p:cNvPr id="104" name="object 104"/>
          <p:cNvSpPr/>
          <p:nvPr/>
        </p:nvSpPr>
        <p:spPr>
          <a:xfrm>
            <a:off x="2234973" y="1961053"/>
            <a:ext cx="2497455" cy="25400"/>
          </a:xfrm>
          <a:custGeom>
            <a:avLst/>
            <a:gdLst/>
            <a:ahLst/>
            <a:cxnLst/>
            <a:rect l="l" t="t" r="r" b="b"/>
            <a:pathLst>
              <a:path w="2497454" h="25400">
                <a:moveTo>
                  <a:pt x="2497201" y="25095"/>
                </a:moveTo>
                <a:lnTo>
                  <a:pt x="0" y="0"/>
                </a:lnTo>
              </a:path>
            </a:pathLst>
          </a:custGeom>
          <a:ln w="21247">
            <a:solidFill>
              <a:srgbClr val="ED2224"/>
            </a:solidFill>
            <a:prstDash val="lgDash"/>
          </a:ln>
        </p:spPr>
        <p:txBody>
          <a:bodyPr wrap="square" lIns="0" tIns="0" rIns="0" bIns="0" rtlCol="0"/>
          <a:lstStyle/>
          <a:p>
            <a:endParaRPr/>
          </a:p>
        </p:txBody>
      </p:sp>
      <p:sp>
        <p:nvSpPr>
          <p:cNvPr id="105" name="object 105"/>
          <p:cNvSpPr/>
          <p:nvPr/>
        </p:nvSpPr>
        <p:spPr>
          <a:xfrm>
            <a:off x="2174359" y="2399573"/>
            <a:ext cx="0" cy="21590"/>
          </a:xfrm>
          <a:custGeom>
            <a:avLst/>
            <a:gdLst/>
            <a:ahLst/>
            <a:cxnLst/>
            <a:rect l="l" t="t" r="r" b="b"/>
            <a:pathLst>
              <a:path h="21589">
                <a:moveTo>
                  <a:pt x="0" y="21247"/>
                </a:moveTo>
                <a:lnTo>
                  <a:pt x="0" y="0"/>
                </a:lnTo>
                <a:lnTo>
                  <a:pt x="0" y="21247"/>
                </a:lnTo>
                <a:close/>
              </a:path>
            </a:pathLst>
          </a:custGeom>
          <a:solidFill>
            <a:srgbClr val="ED2224"/>
          </a:solidFill>
        </p:spPr>
        <p:txBody>
          <a:bodyPr wrap="square" lIns="0" tIns="0" rIns="0" bIns="0" rtlCol="0"/>
          <a:lstStyle/>
          <a:p>
            <a:endParaRPr/>
          </a:p>
        </p:txBody>
      </p:sp>
      <p:sp>
        <p:nvSpPr>
          <p:cNvPr id="106" name="object 106"/>
          <p:cNvSpPr/>
          <p:nvPr/>
        </p:nvSpPr>
        <p:spPr>
          <a:xfrm>
            <a:off x="2174359" y="2399573"/>
            <a:ext cx="0" cy="21590"/>
          </a:xfrm>
          <a:custGeom>
            <a:avLst/>
            <a:gdLst/>
            <a:ahLst/>
            <a:cxnLst/>
            <a:rect l="l" t="t" r="r" b="b"/>
            <a:pathLst>
              <a:path h="21589">
                <a:moveTo>
                  <a:pt x="0" y="21247"/>
                </a:moveTo>
                <a:lnTo>
                  <a:pt x="0" y="0"/>
                </a:lnTo>
                <a:lnTo>
                  <a:pt x="0" y="21247"/>
                </a:lnTo>
                <a:close/>
              </a:path>
            </a:pathLst>
          </a:custGeom>
          <a:solidFill>
            <a:srgbClr val="ED2224"/>
          </a:solidFill>
        </p:spPr>
        <p:txBody>
          <a:bodyPr wrap="square" lIns="0" tIns="0" rIns="0" bIns="0" rtlCol="0"/>
          <a:lstStyle/>
          <a:p>
            <a:endParaRPr/>
          </a:p>
        </p:txBody>
      </p:sp>
      <p:sp>
        <p:nvSpPr>
          <p:cNvPr id="107" name="object 107"/>
          <p:cNvSpPr/>
          <p:nvPr/>
        </p:nvSpPr>
        <p:spPr>
          <a:xfrm>
            <a:off x="2174359" y="2399573"/>
            <a:ext cx="0" cy="21590"/>
          </a:xfrm>
          <a:custGeom>
            <a:avLst/>
            <a:gdLst/>
            <a:ahLst/>
            <a:cxnLst/>
            <a:rect l="l" t="t" r="r" b="b"/>
            <a:pathLst>
              <a:path h="21589">
                <a:moveTo>
                  <a:pt x="0" y="21247"/>
                </a:moveTo>
                <a:lnTo>
                  <a:pt x="0" y="0"/>
                </a:lnTo>
                <a:lnTo>
                  <a:pt x="0" y="21247"/>
                </a:lnTo>
                <a:close/>
              </a:path>
            </a:pathLst>
          </a:custGeom>
          <a:solidFill>
            <a:srgbClr val="ED2224"/>
          </a:solidFill>
        </p:spPr>
        <p:txBody>
          <a:bodyPr wrap="square" lIns="0" tIns="0" rIns="0" bIns="0" rtlCol="0"/>
          <a:lstStyle/>
          <a:p>
            <a:endParaRPr/>
          </a:p>
        </p:txBody>
      </p:sp>
      <p:sp>
        <p:nvSpPr>
          <p:cNvPr id="108" name="object 108"/>
          <p:cNvSpPr/>
          <p:nvPr/>
        </p:nvSpPr>
        <p:spPr>
          <a:xfrm>
            <a:off x="2174359" y="2399573"/>
            <a:ext cx="0" cy="21590"/>
          </a:xfrm>
          <a:custGeom>
            <a:avLst/>
            <a:gdLst/>
            <a:ahLst/>
            <a:cxnLst/>
            <a:rect l="l" t="t" r="r" b="b"/>
            <a:pathLst>
              <a:path h="21589">
                <a:moveTo>
                  <a:pt x="0" y="21247"/>
                </a:moveTo>
                <a:lnTo>
                  <a:pt x="0" y="0"/>
                </a:lnTo>
                <a:lnTo>
                  <a:pt x="0" y="21247"/>
                </a:lnTo>
                <a:close/>
              </a:path>
            </a:pathLst>
          </a:custGeom>
          <a:solidFill>
            <a:srgbClr val="ED2224"/>
          </a:solidFill>
        </p:spPr>
        <p:txBody>
          <a:bodyPr wrap="square" lIns="0" tIns="0" rIns="0" bIns="0" rtlCol="0"/>
          <a:lstStyle/>
          <a:p>
            <a:endParaRPr/>
          </a:p>
        </p:txBody>
      </p:sp>
      <p:sp>
        <p:nvSpPr>
          <p:cNvPr id="109" name="object 109"/>
          <p:cNvSpPr/>
          <p:nvPr/>
        </p:nvSpPr>
        <p:spPr>
          <a:xfrm>
            <a:off x="2174365" y="1960501"/>
            <a:ext cx="62865" cy="450215"/>
          </a:xfrm>
          <a:custGeom>
            <a:avLst/>
            <a:gdLst/>
            <a:ahLst/>
            <a:cxnLst/>
            <a:rect l="l" t="t" r="r" b="b"/>
            <a:pathLst>
              <a:path w="62864" h="450214">
                <a:moveTo>
                  <a:pt x="62547" y="0"/>
                </a:moveTo>
                <a:lnTo>
                  <a:pt x="0" y="449706"/>
                </a:lnTo>
              </a:path>
            </a:pathLst>
          </a:custGeom>
          <a:ln w="21247">
            <a:solidFill>
              <a:srgbClr val="ED2224"/>
            </a:solidFill>
            <a:prstDash val="lgDash"/>
          </a:ln>
        </p:spPr>
        <p:txBody>
          <a:bodyPr wrap="square" lIns="0" tIns="0" rIns="0" bIns="0" rtlCol="0"/>
          <a:lstStyle/>
          <a:p>
            <a:endParaRPr/>
          </a:p>
        </p:txBody>
      </p:sp>
      <p:sp>
        <p:nvSpPr>
          <p:cNvPr id="110" name="object 110"/>
          <p:cNvSpPr/>
          <p:nvPr/>
        </p:nvSpPr>
        <p:spPr>
          <a:xfrm>
            <a:off x="2131547" y="2410197"/>
            <a:ext cx="515620" cy="2842895"/>
          </a:xfrm>
          <a:custGeom>
            <a:avLst/>
            <a:gdLst/>
            <a:ahLst/>
            <a:cxnLst/>
            <a:rect l="l" t="t" r="r" b="b"/>
            <a:pathLst>
              <a:path w="515619" h="2842895">
                <a:moveTo>
                  <a:pt x="42811" y="0"/>
                </a:moveTo>
                <a:lnTo>
                  <a:pt x="27406" y="137096"/>
                </a:lnTo>
                <a:lnTo>
                  <a:pt x="15074" y="277545"/>
                </a:lnTo>
                <a:lnTo>
                  <a:pt x="6057" y="414909"/>
                </a:lnTo>
                <a:lnTo>
                  <a:pt x="114" y="555612"/>
                </a:lnTo>
                <a:lnTo>
                  <a:pt x="0" y="694664"/>
                </a:lnTo>
                <a:lnTo>
                  <a:pt x="1841" y="833132"/>
                </a:lnTo>
                <a:lnTo>
                  <a:pt x="10058" y="971892"/>
                </a:lnTo>
                <a:lnTo>
                  <a:pt x="20777" y="1112024"/>
                </a:lnTo>
                <a:lnTo>
                  <a:pt x="35407" y="1251038"/>
                </a:lnTo>
                <a:lnTo>
                  <a:pt x="53911" y="1388948"/>
                </a:lnTo>
                <a:lnTo>
                  <a:pt x="78244" y="1525181"/>
                </a:lnTo>
                <a:lnTo>
                  <a:pt x="105092" y="1662811"/>
                </a:lnTo>
                <a:lnTo>
                  <a:pt x="135267" y="1797367"/>
                </a:lnTo>
                <a:lnTo>
                  <a:pt x="169887" y="1932762"/>
                </a:lnTo>
                <a:lnTo>
                  <a:pt x="208407" y="2067039"/>
                </a:lnTo>
                <a:lnTo>
                  <a:pt x="248869" y="2200744"/>
                </a:lnTo>
                <a:lnTo>
                  <a:pt x="295160" y="2332786"/>
                </a:lnTo>
                <a:lnTo>
                  <a:pt x="344779" y="2461780"/>
                </a:lnTo>
                <a:lnTo>
                  <a:pt x="398284" y="2589644"/>
                </a:lnTo>
                <a:lnTo>
                  <a:pt x="454304" y="2718892"/>
                </a:lnTo>
                <a:lnTo>
                  <a:pt x="515048" y="2842590"/>
                </a:lnTo>
              </a:path>
            </a:pathLst>
          </a:custGeom>
          <a:ln w="21247">
            <a:solidFill>
              <a:srgbClr val="ED2224"/>
            </a:solidFill>
            <a:prstDash val="lgDash"/>
          </a:ln>
        </p:spPr>
        <p:txBody>
          <a:bodyPr wrap="square" lIns="0" tIns="0" rIns="0" bIns="0" rtlCol="0"/>
          <a:lstStyle/>
          <a:p>
            <a:endParaRPr/>
          </a:p>
        </p:txBody>
      </p:sp>
      <p:sp>
        <p:nvSpPr>
          <p:cNvPr id="111" name="object 111"/>
          <p:cNvSpPr/>
          <p:nvPr/>
        </p:nvSpPr>
        <p:spPr>
          <a:xfrm>
            <a:off x="4580330" y="7749793"/>
            <a:ext cx="0" cy="21590"/>
          </a:xfrm>
          <a:custGeom>
            <a:avLst/>
            <a:gdLst/>
            <a:ahLst/>
            <a:cxnLst/>
            <a:rect l="l" t="t" r="r" b="b"/>
            <a:pathLst>
              <a:path h="21590">
                <a:moveTo>
                  <a:pt x="0" y="21247"/>
                </a:moveTo>
                <a:lnTo>
                  <a:pt x="0" y="0"/>
                </a:lnTo>
                <a:lnTo>
                  <a:pt x="0" y="21247"/>
                </a:lnTo>
                <a:close/>
              </a:path>
            </a:pathLst>
          </a:custGeom>
          <a:solidFill>
            <a:srgbClr val="ED2224"/>
          </a:solidFill>
        </p:spPr>
        <p:txBody>
          <a:bodyPr wrap="square" lIns="0" tIns="0" rIns="0" bIns="0" rtlCol="0"/>
          <a:lstStyle/>
          <a:p>
            <a:endParaRPr/>
          </a:p>
        </p:txBody>
      </p:sp>
      <p:sp>
        <p:nvSpPr>
          <p:cNvPr id="112" name="object 112"/>
          <p:cNvSpPr/>
          <p:nvPr/>
        </p:nvSpPr>
        <p:spPr>
          <a:xfrm>
            <a:off x="2646594" y="5252782"/>
            <a:ext cx="1429385" cy="2854960"/>
          </a:xfrm>
          <a:custGeom>
            <a:avLst/>
            <a:gdLst/>
            <a:ahLst/>
            <a:cxnLst/>
            <a:rect l="l" t="t" r="r" b="b"/>
            <a:pathLst>
              <a:path w="1429385" h="2854959">
                <a:moveTo>
                  <a:pt x="0" y="0"/>
                </a:moveTo>
                <a:lnTo>
                  <a:pt x="180797" y="358825"/>
                </a:lnTo>
                <a:lnTo>
                  <a:pt x="1429372" y="2854794"/>
                </a:lnTo>
              </a:path>
            </a:pathLst>
          </a:custGeom>
          <a:ln w="21247">
            <a:solidFill>
              <a:srgbClr val="ED2224"/>
            </a:solidFill>
            <a:prstDash val="lgDash"/>
          </a:ln>
        </p:spPr>
        <p:txBody>
          <a:bodyPr wrap="square" lIns="0" tIns="0" rIns="0" bIns="0" rtlCol="0"/>
          <a:lstStyle/>
          <a:p>
            <a:endParaRPr/>
          </a:p>
        </p:txBody>
      </p:sp>
      <p:sp>
        <p:nvSpPr>
          <p:cNvPr id="113" name="object 113"/>
          <p:cNvSpPr/>
          <p:nvPr/>
        </p:nvSpPr>
        <p:spPr>
          <a:xfrm>
            <a:off x="5284411" y="7592076"/>
            <a:ext cx="0" cy="21590"/>
          </a:xfrm>
          <a:custGeom>
            <a:avLst/>
            <a:gdLst/>
            <a:ahLst/>
            <a:cxnLst/>
            <a:rect l="l" t="t" r="r" b="b"/>
            <a:pathLst>
              <a:path h="21590">
                <a:moveTo>
                  <a:pt x="0" y="21247"/>
                </a:moveTo>
                <a:lnTo>
                  <a:pt x="0" y="0"/>
                </a:lnTo>
                <a:lnTo>
                  <a:pt x="0" y="21247"/>
                </a:lnTo>
                <a:close/>
              </a:path>
            </a:pathLst>
          </a:custGeom>
          <a:solidFill>
            <a:srgbClr val="ED2224"/>
          </a:solidFill>
        </p:spPr>
        <p:txBody>
          <a:bodyPr wrap="square" lIns="0" tIns="0" rIns="0" bIns="0" rtlCol="0"/>
          <a:lstStyle/>
          <a:p>
            <a:endParaRPr/>
          </a:p>
        </p:txBody>
      </p:sp>
      <p:sp>
        <p:nvSpPr>
          <p:cNvPr id="114" name="object 114"/>
          <p:cNvSpPr/>
          <p:nvPr/>
        </p:nvSpPr>
        <p:spPr>
          <a:xfrm>
            <a:off x="4580330" y="7749793"/>
            <a:ext cx="0" cy="21590"/>
          </a:xfrm>
          <a:custGeom>
            <a:avLst/>
            <a:gdLst/>
            <a:ahLst/>
            <a:cxnLst/>
            <a:rect l="l" t="t" r="r" b="b"/>
            <a:pathLst>
              <a:path h="21590">
                <a:moveTo>
                  <a:pt x="0" y="21247"/>
                </a:moveTo>
                <a:lnTo>
                  <a:pt x="0" y="0"/>
                </a:lnTo>
                <a:lnTo>
                  <a:pt x="0" y="21247"/>
                </a:lnTo>
                <a:close/>
              </a:path>
            </a:pathLst>
          </a:custGeom>
          <a:solidFill>
            <a:srgbClr val="ED2224"/>
          </a:solidFill>
        </p:spPr>
        <p:txBody>
          <a:bodyPr wrap="square" lIns="0" tIns="0" rIns="0" bIns="0" rtlCol="0"/>
          <a:lstStyle/>
          <a:p>
            <a:endParaRPr/>
          </a:p>
        </p:txBody>
      </p:sp>
      <p:sp>
        <p:nvSpPr>
          <p:cNvPr id="115" name="object 115"/>
          <p:cNvSpPr/>
          <p:nvPr/>
        </p:nvSpPr>
        <p:spPr>
          <a:xfrm>
            <a:off x="5284411" y="7592076"/>
            <a:ext cx="0" cy="21590"/>
          </a:xfrm>
          <a:custGeom>
            <a:avLst/>
            <a:gdLst/>
            <a:ahLst/>
            <a:cxnLst/>
            <a:rect l="l" t="t" r="r" b="b"/>
            <a:pathLst>
              <a:path h="21590">
                <a:moveTo>
                  <a:pt x="0" y="21247"/>
                </a:moveTo>
                <a:lnTo>
                  <a:pt x="0" y="0"/>
                </a:lnTo>
                <a:lnTo>
                  <a:pt x="0" y="21247"/>
                </a:lnTo>
                <a:close/>
              </a:path>
            </a:pathLst>
          </a:custGeom>
          <a:solidFill>
            <a:srgbClr val="ED2224"/>
          </a:solidFill>
        </p:spPr>
        <p:txBody>
          <a:bodyPr wrap="square" lIns="0" tIns="0" rIns="0" bIns="0" rtlCol="0"/>
          <a:lstStyle/>
          <a:p>
            <a:endParaRPr/>
          </a:p>
        </p:txBody>
      </p:sp>
      <p:sp>
        <p:nvSpPr>
          <p:cNvPr id="116" name="object 116"/>
          <p:cNvSpPr/>
          <p:nvPr/>
        </p:nvSpPr>
        <p:spPr>
          <a:xfrm>
            <a:off x="5264203" y="5382868"/>
            <a:ext cx="352425" cy="1836420"/>
          </a:xfrm>
          <a:custGeom>
            <a:avLst/>
            <a:gdLst/>
            <a:ahLst/>
            <a:cxnLst/>
            <a:rect l="l" t="t" r="r" b="b"/>
            <a:pathLst>
              <a:path w="352425" h="1836420">
                <a:moveTo>
                  <a:pt x="351942" y="2032"/>
                </a:moveTo>
                <a:lnTo>
                  <a:pt x="12852" y="0"/>
                </a:lnTo>
                <a:lnTo>
                  <a:pt x="0" y="1833892"/>
                </a:lnTo>
                <a:lnTo>
                  <a:pt x="351942" y="1836343"/>
                </a:lnTo>
              </a:path>
            </a:pathLst>
          </a:custGeom>
          <a:ln w="21247">
            <a:solidFill>
              <a:srgbClr val="ED2224"/>
            </a:solidFill>
            <a:prstDash val="lgDash"/>
          </a:ln>
        </p:spPr>
        <p:txBody>
          <a:bodyPr wrap="square" lIns="0" tIns="0" rIns="0" bIns="0" rtlCol="0"/>
          <a:lstStyle/>
          <a:p>
            <a:endParaRPr/>
          </a:p>
        </p:txBody>
      </p:sp>
      <p:sp>
        <p:nvSpPr>
          <p:cNvPr id="117" name="object 117"/>
          <p:cNvSpPr/>
          <p:nvPr/>
        </p:nvSpPr>
        <p:spPr>
          <a:xfrm>
            <a:off x="5493044" y="4374674"/>
            <a:ext cx="123189" cy="581025"/>
          </a:xfrm>
          <a:custGeom>
            <a:avLst/>
            <a:gdLst/>
            <a:ahLst/>
            <a:cxnLst/>
            <a:rect l="l" t="t" r="r" b="b"/>
            <a:pathLst>
              <a:path w="123189" h="581025">
                <a:moveTo>
                  <a:pt x="123101" y="580516"/>
                </a:moveTo>
                <a:lnTo>
                  <a:pt x="0" y="579780"/>
                </a:lnTo>
                <a:lnTo>
                  <a:pt x="2095" y="0"/>
                </a:lnTo>
                <a:lnTo>
                  <a:pt x="123101" y="685"/>
                </a:lnTo>
              </a:path>
            </a:pathLst>
          </a:custGeom>
          <a:ln w="21247">
            <a:solidFill>
              <a:srgbClr val="ED2224"/>
            </a:solidFill>
            <a:prstDash val="lgDash"/>
          </a:ln>
        </p:spPr>
        <p:txBody>
          <a:bodyPr wrap="square" lIns="0" tIns="0" rIns="0" bIns="0" rtlCol="0"/>
          <a:lstStyle/>
          <a:p>
            <a:endParaRPr/>
          </a:p>
        </p:txBody>
      </p:sp>
      <p:sp>
        <p:nvSpPr>
          <p:cNvPr id="118" name="object 118"/>
          <p:cNvSpPr/>
          <p:nvPr/>
        </p:nvSpPr>
        <p:spPr>
          <a:xfrm>
            <a:off x="5285348" y="1984282"/>
            <a:ext cx="344170" cy="1962150"/>
          </a:xfrm>
          <a:custGeom>
            <a:avLst/>
            <a:gdLst/>
            <a:ahLst/>
            <a:cxnLst/>
            <a:rect l="l" t="t" r="r" b="b"/>
            <a:pathLst>
              <a:path w="344170" h="1962150">
                <a:moveTo>
                  <a:pt x="330796" y="1962048"/>
                </a:moveTo>
                <a:lnTo>
                  <a:pt x="0" y="1959838"/>
                </a:lnTo>
                <a:lnTo>
                  <a:pt x="12141" y="6108"/>
                </a:lnTo>
                <a:lnTo>
                  <a:pt x="343814" y="0"/>
                </a:lnTo>
              </a:path>
            </a:pathLst>
          </a:custGeom>
          <a:ln w="21247">
            <a:solidFill>
              <a:srgbClr val="ED2224"/>
            </a:solidFill>
            <a:prstDash val="lgDash"/>
          </a:ln>
        </p:spPr>
        <p:txBody>
          <a:bodyPr wrap="square" lIns="0" tIns="0" rIns="0" bIns="0" rtlCol="0"/>
          <a:lstStyle/>
          <a:p>
            <a:endParaRPr/>
          </a:p>
        </p:txBody>
      </p:sp>
      <p:sp>
        <p:nvSpPr>
          <p:cNvPr id="119" name="object 119"/>
          <p:cNvSpPr/>
          <p:nvPr/>
        </p:nvSpPr>
        <p:spPr>
          <a:xfrm>
            <a:off x="2512449" y="1986155"/>
            <a:ext cx="2219960" cy="1953895"/>
          </a:xfrm>
          <a:custGeom>
            <a:avLst/>
            <a:gdLst/>
            <a:ahLst/>
            <a:cxnLst/>
            <a:rect l="l" t="t" r="r" b="b"/>
            <a:pathLst>
              <a:path w="2219960" h="1953895">
                <a:moveTo>
                  <a:pt x="0" y="1940344"/>
                </a:moveTo>
                <a:lnTo>
                  <a:pt x="2207590" y="1953729"/>
                </a:lnTo>
                <a:lnTo>
                  <a:pt x="2219718" y="0"/>
                </a:lnTo>
              </a:path>
            </a:pathLst>
          </a:custGeom>
          <a:ln w="21247">
            <a:solidFill>
              <a:srgbClr val="ED2224"/>
            </a:solidFill>
            <a:prstDash val="lgDash"/>
          </a:ln>
        </p:spPr>
        <p:txBody>
          <a:bodyPr wrap="square" lIns="0" tIns="0" rIns="0" bIns="0" rtlCol="0"/>
          <a:lstStyle/>
          <a:p>
            <a:endParaRPr/>
          </a:p>
        </p:txBody>
      </p:sp>
      <p:sp>
        <p:nvSpPr>
          <p:cNvPr id="120" name="object 120"/>
          <p:cNvSpPr/>
          <p:nvPr/>
        </p:nvSpPr>
        <p:spPr>
          <a:xfrm>
            <a:off x="3216203" y="5367411"/>
            <a:ext cx="1494155" cy="2018664"/>
          </a:xfrm>
          <a:custGeom>
            <a:avLst/>
            <a:gdLst/>
            <a:ahLst/>
            <a:cxnLst/>
            <a:rect l="l" t="t" r="r" b="b"/>
            <a:pathLst>
              <a:path w="1494154" h="2018665">
                <a:moveTo>
                  <a:pt x="0" y="0"/>
                </a:moveTo>
                <a:lnTo>
                  <a:pt x="1493583" y="11785"/>
                </a:lnTo>
                <a:lnTo>
                  <a:pt x="1481797" y="2018055"/>
                </a:lnTo>
              </a:path>
            </a:pathLst>
          </a:custGeom>
          <a:ln w="21247">
            <a:solidFill>
              <a:srgbClr val="ED2224"/>
            </a:solidFill>
            <a:prstDash val="lgDash"/>
          </a:ln>
        </p:spPr>
        <p:txBody>
          <a:bodyPr wrap="square" lIns="0" tIns="0" rIns="0" bIns="0" rtlCol="0"/>
          <a:lstStyle/>
          <a:p>
            <a:endParaRPr/>
          </a:p>
        </p:txBody>
      </p:sp>
      <p:sp>
        <p:nvSpPr>
          <p:cNvPr id="121" name="object 121"/>
          <p:cNvSpPr/>
          <p:nvPr/>
        </p:nvSpPr>
        <p:spPr>
          <a:xfrm>
            <a:off x="2512442" y="1963858"/>
            <a:ext cx="1988185" cy="5902960"/>
          </a:xfrm>
          <a:custGeom>
            <a:avLst/>
            <a:gdLst/>
            <a:ahLst/>
            <a:cxnLst/>
            <a:rect l="l" t="t" r="r" b="b"/>
            <a:pathLst>
              <a:path w="1988185" h="5902959">
                <a:moveTo>
                  <a:pt x="1987867" y="5902807"/>
                </a:moveTo>
                <a:lnTo>
                  <a:pt x="0" y="1962645"/>
                </a:lnTo>
                <a:lnTo>
                  <a:pt x="13804" y="0"/>
                </a:lnTo>
              </a:path>
            </a:pathLst>
          </a:custGeom>
          <a:ln w="21247">
            <a:solidFill>
              <a:srgbClr val="ED2224"/>
            </a:solidFill>
            <a:prstDash val="lgDash"/>
          </a:ln>
        </p:spPr>
        <p:txBody>
          <a:bodyPr wrap="square" lIns="0" tIns="0" rIns="0" bIns="0" rtlCol="0"/>
          <a:lstStyle/>
          <a:p>
            <a:endParaRPr/>
          </a:p>
        </p:txBody>
      </p:sp>
      <p:sp>
        <p:nvSpPr>
          <p:cNvPr id="122" name="object 122"/>
          <p:cNvSpPr/>
          <p:nvPr/>
        </p:nvSpPr>
        <p:spPr>
          <a:xfrm>
            <a:off x="4076515" y="7823818"/>
            <a:ext cx="530225" cy="285750"/>
          </a:xfrm>
          <a:custGeom>
            <a:avLst/>
            <a:gdLst/>
            <a:ahLst/>
            <a:cxnLst/>
            <a:rect l="l" t="t" r="r" b="b"/>
            <a:pathLst>
              <a:path w="530225" h="285750">
                <a:moveTo>
                  <a:pt x="0" y="285699"/>
                </a:moveTo>
                <a:lnTo>
                  <a:pt x="529882" y="0"/>
                </a:lnTo>
              </a:path>
            </a:pathLst>
          </a:custGeom>
          <a:ln w="21247">
            <a:solidFill>
              <a:srgbClr val="ED2224"/>
            </a:solidFill>
            <a:prstDash val="lgDash"/>
          </a:ln>
        </p:spPr>
        <p:txBody>
          <a:bodyPr wrap="square" lIns="0" tIns="0" rIns="0" bIns="0" rtlCol="0"/>
          <a:lstStyle/>
          <a:p>
            <a:endParaRPr/>
          </a:p>
        </p:txBody>
      </p:sp>
      <p:sp>
        <p:nvSpPr>
          <p:cNvPr id="123" name="object 123"/>
          <p:cNvSpPr/>
          <p:nvPr/>
        </p:nvSpPr>
        <p:spPr>
          <a:xfrm>
            <a:off x="4620314" y="7385477"/>
            <a:ext cx="78105" cy="433705"/>
          </a:xfrm>
          <a:custGeom>
            <a:avLst/>
            <a:gdLst/>
            <a:ahLst/>
            <a:cxnLst/>
            <a:rect l="l" t="t" r="r" b="b"/>
            <a:pathLst>
              <a:path w="78104" h="433704">
                <a:moveTo>
                  <a:pt x="0" y="433374"/>
                </a:moveTo>
                <a:lnTo>
                  <a:pt x="46037" y="263918"/>
                </a:lnTo>
                <a:lnTo>
                  <a:pt x="58724" y="176034"/>
                </a:lnTo>
                <a:lnTo>
                  <a:pt x="71399" y="88163"/>
                </a:lnTo>
                <a:lnTo>
                  <a:pt x="77698" y="0"/>
                </a:lnTo>
              </a:path>
            </a:pathLst>
          </a:custGeom>
          <a:ln w="21247">
            <a:solidFill>
              <a:srgbClr val="ED1C24"/>
            </a:solidFill>
            <a:prstDash val="lgDash"/>
          </a:ln>
        </p:spPr>
        <p:txBody>
          <a:bodyPr wrap="square" lIns="0" tIns="0" rIns="0" bIns="0" rtlCol="0"/>
          <a:lstStyle/>
          <a:p>
            <a:endParaRPr/>
          </a:p>
        </p:txBody>
      </p:sp>
      <p:sp>
        <p:nvSpPr>
          <p:cNvPr id="124" name="object 124"/>
          <p:cNvSpPr/>
          <p:nvPr/>
        </p:nvSpPr>
        <p:spPr>
          <a:xfrm>
            <a:off x="2984853" y="5255205"/>
            <a:ext cx="1521218" cy="2715082"/>
          </a:xfrm>
          <a:prstGeom prst="rect">
            <a:avLst/>
          </a:prstGeom>
          <a:blipFill>
            <a:blip r:embed="rId8" cstate="print"/>
            <a:stretch>
              <a:fillRect/>
            </a:stretch>
          </a:blipFill>
        </p:spPr>
        <p:txBody>
          <a:bodyPr wrap="square" lIns="0" tIns="0" rIns="0" bIns="0" rtlCol="0"/>
          <a:lstStyle/>
          <a:p>
            <a:endParaRPr/>
          </a:p>
        </p:txBody>
      </p:sp>
      <p:sp>
        <p:nvSpPr>
          <p:cNvPr id="125" name="object 125"/>
          <p:cNvSpPr/>
          <p:nvPr/>
        </p:nvSpPr>
        <p:spPr>
          <a:xfrm>
            <a:off x="3024785" y="2663658"/>
            <a:ext cx="59690" cy="59690"/>
          </a:xfrm>
          <a:custGeom>
            <a:avLst/>
            <a:gdLst/>
            <a:ahLst/>
            <a:cxnLst/>
            <a:rect l="l" t="t" r="r" b="b"/>
            <a:pathLst>
              <a:path w="59689" h="59689">
                <a:moveTo>
                  <a:pt x="29768" y="0"/>
                </a:moveTo>
                <a:lnTo>
                  <a:pt x="18184" y="2344"/>
                </a:lnTo>
                <a:lnTo>
                  <a:pt x="8721" y="8736"/>
                </a:lnTo>
                <a:lnTo>
                  <a:pt x="2340" y="18211"/>
                </a:lnTo>
                <a:lnTo>
                  <a:pt x="0" y="29806"/>
                </a:lnTo>
                <a:lnTo>
                  <a:pt x="2340" y="41407"/>
                </a:lnTo>
                <a:lnTo>
                  <a:pt x="8721" y="50882"/>
                </a:lnTo>
                <a:lnTo>
                  <a:pt x="18184" y="57271"/>
                </a:lnTo>
                <a:lnTo>
                  <a:pt x="29768" y="59613"/>
                </a:lnTo>
                <a:lnTo>
                  <a:pt x="41375" y="57271"/>
                </a:lnTo>
                <a:lnTo>
                  <a:pt x="50849" y="50882"/>
                </a:lnTo>
                <a:lnTo>
                  <a:pt x="57234" y="41407"/>
                </a:lnTo>
                <a:lnTo>
                  <a:pt x="59575" y="29806"/>
                </a:lnTo>
                <a:lnTo>
                  <a:pt x="57234" y="18211"/>
                </a:lnTo>
                <a:lnTo>
                  <a:pt x="50849" y="8736"/>
                </a:lnTo>
                <a:lnTo>
                  <a:pt x="41375" y="2344"/>
                </a:lnTo>
                <a:lnTo>
                  <a:pt x="29768" y="0"/>
                </a:lnTo>
                <a:close/>
              </a:path>
            </a:pathLst>
          </a:custGeom>
          <a:solidFill>
            <a:srgbClr val="231F20"/>
          </a:solidFill>
        </p:spPr>
        <p:txBody>
          <a:bodyPr wrap="square" lIns="0" tIns="0" rIns="0" bIns="0" rtlCol="0"/>
          <a:lstStyle/>
          <a:p>
            <a:endParaRPr/>
          </a:p>
        </p:txBody>
      </p:sp>
      <p:sp>
        <p:nvSpPr>
          <p:cNvPr id="126" name="object 126"/>
          <p:cNvSpPr/>
          <p:nvPr/>
        </p:nvSpPr>
        <p:spPr>
          <a:xfrm>
            <a:off x="2495698" y="2663658"/>
            <a:ext cx="59690" cy="59690"/>
          </a:xfrm>
          <a:custGeom>
            <a:avLst/>
            <a:gdLst/>
            <a:ahLst/>
            <a:cxnLst/>
            <a:rect l="l" t="t" r="r" b="b"/>
            <a:pathLst>
              <a:path w="59689" h="59689">
                <a:moveTo>
                  <a:pt x="29768" y="0"/>
                </a:moveTo>
                <a:lnTo>
                  <a:pt x="18184" y="2344"/>
                </a:lnTo>
                <a:lnTo>
                  <a:pt x="8721" y="8736"/>
                </a:lnTo>
                <a:lnTo>
                  <a:pt x="2340" y="18211"/>
                </a:lnTo>
                <a:lnTo>
                  <a:pt x="0" y="29806"/>
                </a:lnTo>
                <a:lnTo>
                  <a:pt x="2340" y="41407"/>
                </a:lnTo>
                <a:lnTo>
                  <a:pt x="8721" y="50882"/>
                </a:lnTo>
                <a:lnTo>
                  <a:pt x="18184" y="57271"/>
                </a:lnTo>
                <a:lnTo>
                  <a:pt x="29768" y="59613"/>
                </a:lnTo>
                <a:lnTo>
                  <a:pt x="41375" y="57271"/>
                </a:lnTo>
                <a:lnTo>
                  <a:pt x="50849" y="50882"/>
                </a:lnTo>
                <a:lnTo>
                  <a:pt x="57234" y="41407"/>
                </a:lnTo>
                <a:lnTo>
                  <a:pt x="59575" y="29806"/>
                </a:lnTo>
                <a:lnTo>
                  <a:pt x="57234" y="18211"/>
                </a:lnTo>
                <a:lnTo>
                  <a:pt x="50849" y="8736"/>
                </a:lnTo>
                <a:lnTo>
                  <a:pt x="41375" y="2344"/>
                </a:lnTo>
                <a:lnTo>
                  <a:pt x="29768" y="0"/>
                </a:lnTo>
                <a:close/>
              </a:path>
            </a:pathLst>
          </a:custGeom>
          <a:solidFill>
            <a:srgbClr val="231F20"/>
          </a:solidFill>
        </p:spPr>
        <p:txBody>
          <a:bodyPr wrap="square" lIns="0" tIns="0" rIns="0" bIns="0" rtlCol="0"/>
          <a:lstStyle/>
          <a:p>
            <a:endParaRPr/>
          </a:p>
        </p:txBody>
      </p:sp>
      <p:sp>
        <p:nvSpPr>
          <p:cNvPr id="127" name="object 127"/>
          <p:cNvSpPr txBox="1"/>
          <p:nvPr/>
        </p:nvSpPr>
        <p:spPr>
          <a:xfrm>
            <a:off x="2433034" y="2514158"/>
            <a:ext cx="730885" cy="178435"/>
          </a:xfrm>
          <a:prstGeom prst="rect">
            <a:avLst/>
          </a:prstGeom>
        </p:spPr>
        <p:txBody>
          <a:bodyPr vert="horz" wrap="square" lIns="0" tIns="13335" rIns="0" bIns="0" rtlCol="0">
            <a:spAutoFit/>
          </a:bodyPr>
          <a:lstStyle/>
          <a:p>
            <a:pPr marL="12700">
              <a:lnSpc>
                <a:spcPct val="100000"/>
              </a:lnSpc>
              <a:spcBef>
                <a:spcPts val="105"/>
              </a:spcBef>
              <a:tabLst>
                <a:tab pos="344805" algn="l"/>
                <a:tab pos="717550" algn="l"/>
              </a:tabLst>
            </a:pPr>
            <a:r>
              <a:rPr sz="1000" b="1" u="sng" spc="-75" dirty="0">
                <a:solidFill>
                  <a:srgbClr val="231F20"/>
                </a:solidFill>
                <a:uFill>
                  <a:solidFill>
                    <a:srgbClr val="231F20"/>
                  </a:solidFill>
                </a:uFill>
                <a:latin typeface="Arial"/>
                <a:cs typeface="Arial"/>
              </a:rPr>
              <a:t> 	</a:t>
            </a:r>
            <a:r>
              <a:rPr sz="1000" b="1" u="sng" spc="-5" dirty="0">
                <a:solidFill>
                  <a:srgbClr val="231F20"/>
                </a:solidFill>
                <a:uFill>
                  <a:solidFill>
                    <a:srgbClr val="231F20"/>
                  </a:solidFill>
                </a:uFill>
                <a:latin typeface="Arial"/>
                <a:cs typeface="Arial"/>
              </a:rPr>
              <a:t>70’	</a:t>
            </a:r>
            <a:endParaRPr sz="1000">
              <a:latin typeface="Arial"/>
              <a:cs typeface="Arial"/>
            </a:endParaRPr>
          </a:p>
        </p:txBody>
      </p:sp>
      <p:sp>
        <p:nvSpPr>
          <p:cNvPr id="128" name="object 128"/>
          <p:cNvSpPr/>
          <p:nvPr/>
        </p:nvSpPr>
        <p:spPr>
          <a:xfrm>
            <a:off x="3747114" y="6389048"/>
            <a:ext cx="59690" cy="59690"/>
          </a:xfrm>
          <a:custGeom>
            <a:avLst/>
            <a:gdLst/>
            <a:ahLst/>
            <a:cxnLst/>
            <a:rect l="l" t="t" r="r" b="b"/>
            <a:pathLst>
              <a:path w="59689" h="59689">
                <a:moveTo>
                  <a:pt x="27148" y="0"/>
                </a:moveTo>
                <a:lnTo>
                  <a:pt x="15800" y="3341"/>
                </a:lnTo>
                <a:lnTo>
                  <a:pt x="6632" y="10806"/>
                </a:lnTo>
                <a:lnTo>
                  <a:pt x="1231" y="20869"/>
                </a:lnTo>
                <a:lnTo>
                  <a:pt x="0" y="32229"/>
                </a:lnTo>
                <a:lnTo>
                  <a:pt x="3341" y="43587"/>
                </a:lnTo>
                <a:lnTo>
                  <a:pt x="10812" y="52753"/>
                </a:lnTo>
                <a:lnTo>
                  <a:pt x="20873" y="58151"/>
                </a:lnTo>
                <a:lnTo>
                  <a:pt x="32230" y="59382"/>
                </a:lnTo>
                <a:lnTo>
                  <a:pt x="43587" y="56046"/>
                </a:lnTo>
                <a:lnTo>
                  <a:pt x="52747" y="48568"/>
                </a:lnTo>
                <a:lnTo>
                  <a:pt x="58146" y="38504"/>
                </a:lnTo>
                <a:lnTo>
                  <a:pt x="59380" y="27150"/>
                </a:lnTo>
                <a:lnTo>
                  <a:pt x="56046" y="15800"/>
                </a:lnTo>
                <a:lnTo>
                  <a:pt x="48563" y="6632"/>
                </a:lnTo>
                <a:lnTo>
                  <a:pt x="38499" y="1231"/>
                </a:lnTo>
                <a:lnTo>
                  <a:pt x="27148" y="0"/>
                </a:lnTo>
                <a:close/>
              </a:path>
            </a:pathLst>
          </a:custGeom>
          <a:solidFill>
            <a:srgbClr val="231F20"/>
          </a:solidFill>
        </p:spPr>
        <p:txBody>
          <a:bodyPr wrap="square" lIns="0" tIns="0" rIns="0" bIns="0" rtlCol="0"/>
          <a:lstStyle/>
          <a:p>
            <a:endParaRPr/>
          </a:p>
        </p:txBody>
      </p:sp>
      <p:sp>
        <p:nvSpPr>
          <p:cNvPr id="129" name="object 129"/>
          <p:cNvSpPr/>
          <p:nvPr/>
        </p:nvSpPr>
        <p:spPr>
          <a:xfrm>
            <a:off x="3535368" y="6408375"/>
            <a:ext cx="259079" cy="136525"/>
          </a:xfrm>
          <a:custGeom>
            <a:avLst/>
            <a:gdLst/>
            <a:ahLst/>
            <a:cxnLst/>
            <a:rect l="l" t="t" r="r" b="b"/>
            <a:pathLst>
              <a:path w="259079" h="136525">
                <a:moveTo>
                  <a:pt x="0" y="136436"/>
                </a:moveTo>
                <a:lnTo>
                  <a:pt x="258914" y="0"/>
                </a:lnTo>
              </a:path>
            </a:pathLst>
          </a:custGeom>
          <a:ln w="10629">
            <a:solidFill>
              <a:srgbClr val="231F20"/>
            </a:solidFill>
          </a:ln>
        </p:spPr>
        <p:txBody>
          <a:bodyPr wrap="square" lIns="0" tIns="0" rIns="0" bIns="0" rtlCol="0"/>
          <a:lstStyle/>
          <a:p>
            <a:endParaRPr/>
          </a:p>
        </p:txBody>
      </p:sp>
      <p:sp>
        <p:nvSpPr>
          <p:cNvPr id="130" name="object 130"/>
          <p:cNvSpPr/>
          <p:nvPr/>
        </p:nvSpPr>
        <p:spPr>
          <a:xfrm>
            <a:off x="3576232" y="6477946"/>
            <a:ext cx="59690" cy="59690"/>
          </a:xfrm>
          <a:custGeom>
            <a:avLst/>
            <a:gdLst/>
            <a:ahLst/>
            <a:cxnLst/>
            <a:rect l="l" t="t" r="r" b="b"/>
            <a:pathLst>
              <a:path w="59689" h="59690">
                <a:moveTo>
                  <a:pt x="27148" y="0"/>
                </a:moveTo>
                <a:lnTo>
                  <a:pt x="15800" y="3341"/>
                </a:lnTo>
                <a:lnTo>
                  <a:pt x="6632" y="10806"/>
                </a:lnTo>
                <a:lnTo>
                  <a:pt x="1231" y="20869"/>
                </a:lnTo>
                <a:lnTo>
                  <a:pt x="0" y="32229"/>
                </a:lnTo>
                <a:lnTo>
                  <a:pt x="3341" y="43587"/>
                </a:lnTo>
                <a:lnTo>
                  <a:pt x="10812" y="52753"/>
                </a:lnTo>
                <a:lnTo>
                  <a:pt x="20873" y="58151"/>
                </a:lnTo>
                <a:lnTo>
                  <a:pt x="32230" y="59382"/>
                </a:lnTo>
                <a:lnTo>
                  <a:pt x="43587" y="56046"/>
                </a:lnTo>
                <a:lnTo>
                  <a:pt x="52749" y="48568"/>
                </a:lnTo>
                <a:lnTo>
                  <a:pt x="58151" y="38504"/>
                </a:lnTo>
                <a:lnTo>
                  <a:pt x="59386" y="27150"/>
                </a:lnTo>
                <a:lnTo>
                  <a:pt x="56046" y="15800"/>
                </a:lnTo>
                <a:lnTo>
                  <a:pt x="48563" y="6632"/>
                </a:lnTo>
                <a:lnTo>
                  <a:pt x="38499" y="1231"/>
                </a:lnTo>
                <a:lnTo>
                  <a:pt x="27148" y="0"/>
                </a:lnTo>
                <a:close/>
              </a:path>
            </a:pathLst>
          </a:custGeom>
          <a:solidFill>
            <a:srgbClr val="231F20"/>
          </a:solidFill>
        </p:spPr>
        <p:txBody>
          <a:bodyPr wrap="square" lIns="0" tIns="0" rIns="0" bIns="0" rtlCol="0"/>
          <a:lstStyle/>
          <a:p>
            <a:endParaRPr/>
          </a:p>
        </p:txBody>
      </p:sp>
      <p:sp>
        <p:nvSpPr>
          <p:cNvPr id="131" name="object 131"/>
          <p:cNvSpPr/>
          <p:nvPr/>
        </p:nvSpPr>
        <p:spPr>
          <a:xfrm>
            <a:off x="3850850" y="6335822"/>
            <a:ext cx="59690" cy="59690"/>
          </a:xfrm>
          <a:custGeom>
            <a:avLst/>
            <a:gdLst/>
            <a:ahLst/>
            <a:cxnLst/>
            <a:rect l="l" t="t" r="r" b="b"/>
            <a:pathLst>
              <a:path w="59689" h="59689">
                <a:moveTo>
                  <a:pt x="27142" y="0"/>
                </a:moveTo>
                <a:lnTo>
                  <a:pt x="15794" y="3341"/>
                </a:lnTo>
                <a:lnTo>
                  <a:pt x="6629" y="10806"/>
                </a:lnTo>
                <a:lnTo>
                  <a:pt x="1231" y="20869"/>
                </a:lnTo>
                <a:lnTo>
                  <a:pt x="0" y="32229"/>
                </a:lnTo>
                <a:lnTo>
                  <a:pt x="3336" y="43587"/>
                </a:lnTo>
                <a:lnTo>
                  <a:pt x="10806" y="52747"/>
                </a:lnTo>
                <a:lnTo>
                  <a:pt x="20868" y="58146"/>
                </a:lnTo>
                <a:lnTo>
                  <a:pt x="32225" y="59380"/>
                </a:lnTo>
                <a:lnTo>
                  <a:pt x="43582" y="56046"/>
                </a:lnTo>
                <a:lnTo>
                  <a:pt x="52747" y="48568"/>
                </a:lnTo>
                <a:lnTo>
                  <a:pt x="58146" y="38504"/>
                </a:lnTo>
                <a:lnTo>
                  <a:pt x="59377" y="27150"/>
                </a:lnTo>
                <a:lnTo>
                  <a:pt x="56041" y="15800"/>
                </a:lnTo>
                <a:lnTo>
                  <a:pt x="48557" y="6632"/>
                </a:lnTo>
                <a:lnTo>
                  <a:pt x="38494" y="1231"/>
                </a:lnTo>
                <a:lnTo>
                  <a:pt x="27142" y="0"/>
                </a:lnTo>
                <a:close/>
              </a:path>
            </a:pathLst>
          </a:custGeom>
          <a:solidFill>
            <a:srgbClr val="231F20"/>
          </a:solidFill>
        </p:spPr>
        <p:txBody>
          <a:bodyPr wrap="square" lIns="0" tIns="0" rIns="0" bIns="0" rtlCol="0"/>
          <a:lstStyle/>
          <a:p>
            <a:endParaRPr/>
          </a:p>
        </p:txBody>
      </p:sp>
      <p:sp>
        <p:nvSpPr>
          <p:cNvPr id="132" name="object 132"/>
          <p:cNvSpPr/>
          <p:nvPr/>
        </p:nvSpPr>
        <p:spPr>
          <a:xfrm>
            <a:off x="3663708" y="6340749"/>
            <a:ext cx="259079" cy="136525"/>
          </a:xfrm>
          <a:custGeom>
            <a:avLst/>
            <a:gdLst/>
            <a:ahLst/>
            <a:cxnLst/>
            <a:rect l="l" t="t" r="r" b="b"/>
            <a:pathLst>
              <a:path w="259079" h="136525">
                <a:moveTo>
                  <a:pt x="0" y="136436"/>
                </a:moveTo>
                <a:lnTo>
                  <a:pt x="258914" y="0"/>
                </a:lnTo>
              </a:path>
            </a:pathLst>
          </a:custGeom>
          <a:ln w="10629">
            <a:solidFill>
              <a:srgbClr val="231F20"/>
            </a:solidFill>
          </a:ln>
        </p:spPr>
        <p:txBody>
          <a:bodyPr wrap="square" lIns="0" tIns="0" rIns="0" bIns="0" rtlCol="0"/>
          <a:lstStyle/>
          <a:p>
            <a:endParaRPr/>
          </a:p>
        </p:txBody>
      </p:sp>
      <p:sp>
        <p:nvSpPr>
          <p:cNvPr id="133" name="object 133"/>
          <p:cNvSpPr txBox="1"/>
          <p:nvPr/>
        </p:nvSpPr>
        <p:spPr>
          <a:xfrm rot="19980000">
            <a:off x="3501100" y="6273908"/>
            <a:ext cx="395193" cy="127635"/>
          </a:xfrm>
          <a:prstGeom prst="rect">
            <a:avLst/>
          </a:prstGeom>
        </p:spPr>
        <p:txBody>
          <a:bodyPr vert="horz" wrap="square" lIns="0" tIns="0" rIns="0" bIns="0" rtlCol="0">
            <a:spAutoFit/>
          </a:bodyPr>
          <a:lstStyle/>
          <a:p>
            <a:pPr>
              <a:lnSpc>
                <a:spcPts val="1005"/>
              </a:lnSpc>
            </a:pPr>
            <a:r>
              <a:rPr sz="1000" b="1" spc="-5" dirty="0">
                <a:solidFill>
                  <a:srgbClr val="231F20"/>
                </a:solidFill>
                <a:latin typeface="Arial"/>
                <a:cs typeface="Arial"/>
              </a:rPr>
              <a:t>25’</a:t>
            </a:r>
            <a:r>
              <a:rPr sz="1000" b="1" spc="-204" dirty="0">
                <a:solidFill>
                  <a:srgbClr val="231F20"/>
                </a:solidFill>
                <a:latin typeface="Arial"/>
                <a:cs typeface="Arial"/>
              </a:rPr>
              <a:t> </a:t>
            </a:r>
            <a:r>
              <a:rPr sz="1000" b="1" spc="-5" dirty="0">
                <a:solidFill>
                  <a:srgbClr val="231F20"/>
                </a:solidFill>
                <a:latin typeface="Arial"/>
                <a:cs typeface="Arial"/>
              </a:rPr>
              <a:t>15’</a:t>
            </a:r>
            <a:endParaRPr sz="1000">
              <a:latin typeface="Arial"/>
              <a:cs typeface="Arial"/>
            </a:endParaRPr>
          </a:p>
        </p:txBody>
      </p:sp>
      <p:sp>
        <p:nvSpPr>
          <p:cNvPr id="134" name="object 134"/>
          <p:cNvSpPr/>
          <p:nvPr/>
        </p:nvSpPr>
        <p:spPr>
          <a:xfrm>
            <a:off x="3696257" y="6642440"/>
            <a:ext cx="408305" cy="215265"/>
          </a:xfrm>
          <a:custGeom>
            <a:avLst/>
            <a:gdLst/>
            <a:ahLst/>
            <a:cxnLst/>
            <a:rect l="l" t="t" r="r" b="b"/>
            <a:pathLst>
              <a:path w="408304" h="215265">
                <a:moveTo>
                  <a:pt x="0" y="215150"/>
                </a:moveTo>
                <a:lnTo>
                  <a:pt x="408305" y="0"/>
                </a:lnTo>
              </a:path>
            </a:pathLst>
          </a:custGeom>
          <a:ln w="10629">
            <a:solidFill>
              <a:srgbClr val="231F20"/>
            </a:solidFill>
          </a:ln>
        </p:spPr>
        <p:txBody>
          <a:bodyPr wrap="square" lIns="0" tIns="0" rIns="0" bIns="0" rtlCol="0"/>
          <a:lstStyle/>
          <a:p>
            <a:endParaRPr/>
          </a:p>
        </p:txBody>
      </p:sp>
      <p:sp>
        <p:nvSpPr>
          <p:cNvPr id="135" name="object 135"/>
          <p:cNvSpPr txBox="1"/>
          <p:nvPr/>
        </p:nvSpPr>
        <p:spPr>
          <a:xfrm rot="19980000">
            <a:off x="3745848" y="6588773"/>
            <a:ext cx="218353" cy="127635"/>
          </a:xfrm>
          <a:prstGeom prst="rect">
            <a:avLst/>
          </a:prstGeom>
        </p:spPr>
        <p:txBody>
          <a:bodyPr vert="horz" wrap="square" lIns="0" tIns="0" rIns="0" bIns="0" rtlCol="0">
            <a:spAutoFit/>
          </a:bodyPr>
          <a:lstStyle/>
          <a:p>
            <a:pPr>
              <a:lnSpc>
                <a:spcPts val="1005"/>
              </a:lnSpc>
            </a:pPr>
            <a:r>
              <a:rPr sz="1000" b="1" spc="-5" dirty="0">
                <a:solidFill>
                  <a:srgbClr val="231F20"/>
                </a:solidFill>
                <a:latin typeface="Arial"/>
                <a:cs typeface="Arial"/>
              </a:rPr>
              <a:t>40’</a:t>
            </a:r>
            <a:endParaRPr sz="1000">
              <a:latin typeface="Arial"/>
              <a:cs typeface="Arial"/>
            </a:endParaRPr>
          </a:p>
        </p:txBody>
      </p:sp>
      <p:sp>
        <p:nvSpPr>
          <p:cNvPr id="136" name="object 136"/>
          <p:cNvSpPr/>
          <p:nvPr/>
        </p:nvSpPr>
        <p:spPr>
          <a:xfrm>
            <a:off x="3737121" y="6790725"/>
            <a:ext cx="59690" cy="59690"/>
          </a:xfrm>
          <a:custGeom>
            <a:avLst/>
            <a:gdLst/>
            <a:ahLst/>
            <a:cxnLst/>
            <a:rect l="l" t="t" r="r" b="b"/>
            <a:pathLst>
              <a:path w="59689" h="59690">
                <a:moveTo>
                  <a:pt x="27148" y="0"/>
                </a:moveTo>
                <a:lnTo>
                  <a:pt x="15800" y="3341"/>
                </a:lnTo>
                <a:lnTo>
                  <a:pt x="6632" y="10806"/>
                </a:lnTo>
                <a:lnTo>
                  <a:pt x="1231" y="20869"/>
                </a:lnTo>
                <a:lnTo>
                  <a:pt x="0" y="32229"/>
                </a:lnTo>
                <a:lnTo>
                  <a:pt x="3341" y="43587"/>
                </a:lnTo>
                <a:lnTo>
                  <a:pt x="10812" y="52753"/>
                </a:lnTo>
                <a:lnTo>
                  <a:pt x="20873" y="58151"/>
                </a:lnTo>
                <a:lnTo>
                  <a:pt x="32230" y="59382"/>
                </a:lnTo>
                <a:lnTo>
                  <a:pt x="43587" y="56046"/>
                </a:lnTo>
                <a:lnTo>
                  <a:pt x="52755" y="48568"/>
                </a:lnTo>
                <a:lnTo>
                  <a:pt x="58156" y="38504"/>
                </a:lnTo>
                <a:lnTo>
                  <a:pt x="59387" y="27150"/>
                </a:lnTo>
                <a:lnTo>
                  <a:pt x="56046" y="15800"/>
                </a:lnTo>
                <a:lnTo>
                  <a:pt x="48563" y="6632"/>
                </a:lnTo>
                <a:lnTo>
                  <a:pt x="38499" y="1231"/>
                </a:lnTo>
                <a:lnTo>
                  <a:pt x="27148" y="0"/>
                </a:lnTo>
                <a:close/>
              </a:path>
            </a:pathLst>
          </a:custGeom>
          <a:solidFill>
            <a:srgbClr val="231F20"/>
          </a:solidFill>
        </p:spPr>
        <p:txBody>
          <a:bodyPr wrap="square" lIns="0" tIns="0" rIns="0" bIns="0" rtlCol="0"/>
          <a:lstStyle/>
          <a:p>
            <a:endParaRPr/>
          </a:p>
        </p:txBody>
      </p:sp>
      <p:sp>
        <p:nvSpPr>
          <p:cNvPr id="137" name="object 137"/>
          <p:cNvSpPr/>
          <p:nvPr/>
        </p:nvSpPr>
        <p:spPr>
          <a:xfrm>
            <a:off x="4008414" y="6651486"/>
            <a:ext cx="59690" cy="59690"/>
          </a:xfrm>
          <a:custGeom>
            <a:avLst/>
            <a:gdLst/>
            <a:ahLst/>
            <a:cxnLst/>
            <a:rect l="l" t="t" r="r" b="b"/>
            <a:pathLst>
              <a:path w="59689" h="59690">
                <a:moveTo>
                  <a:pt x="27148" y="0"/>
                </a:moveTo>
                <a:lnTo>
                  <a:pt x="15800" y="3341"/>
                </a:lnTo>
                <a:lnTo>
                  <a:pt x="6632" y="10806"/>
                </a:lnTo>
                <a:lnTo>
                  <a:pt x="1231" y="20869"/>
                </a:lnTo>
                <a:lnTo>
                  <a:pt x="0" y="32229"/>
                </a:lnTo>
                <a:lnTo>
                  <a:pt x="3341" y="43587"/>
                </a:lnTo>
                <a:lnTo>
                  <a:pt x="10812" y="52753"/>
                </a:lnTo>
                <a:lnTo>
                  <a:pt x="20873" y="58151"/>
                </a:lnTo>
                <a:lnTo>
                  <a:pt x="32230" y="59382"/>
                </a:lnTo>
                <a:lnTo>
                  <a:pt x="43587" y="56046"/>
                </a:lnTo>
                <a:lnTo>
                  <a:pt x="52753" y="48568"/>
                </a:lnTo>
                <a:lnTo>
                  <a:pt x="58151" y="38504"/>
                </a:lnTo>
                <a:lnTo>
                  <a:pt x="59382" y="27150"/>
                </a:lnTo>
                <a:lnTo>
                  <a:pt x="56046" y="15800"/>
                </a:lnTo>
                <a:lnTo>
                  <a:pt x="48563" y="6632"/>
                </a:lnTo>
                <a:lnTo>
                  <a:pt x="38499" y="1231"/>
                </a:lnTo>
                <a:lnTo>
                  <a:pt x="27148" y="0"/>
                </a:lnTo>
                <a:close/>
              </a:path>
            </a:pathLst>
          </a:custGeom>
          <a:solidFill>
            <a:srgbClr val="231F20"/>
          </a:solidFill>
        </p:spPr>
        <p:txBody>
          <a:bodyPr wrap="square" lIns="0" tIns="0" rIns="0" bIns="0" rtlCol="0"/>
          <a:lstStyle/>
          <a:p>
            <a:endParaRPr/>
          </a:p>
        </p:txBody>
      </p:sp>
      <p:sp>
        <p:nvSpPr>
          <p:cNvPr id="138" name="object 138"/>
          <p:cNvSpPr/>
          <p:nvPr/>
        </p:nvSpPr>
        <p:spPr>
          <a:xfrm>
            <a:off x="2705341" y="3293855"/>
            <a:ext cx="59690" cy="59690"/>
          </a:xfrm>
          <a:custGeom>
            <a:avLst/>
            <a:gdLst/>
            <a:ahLst/>
            <a:cxnLst/>
            <a:rect l="l" t="t" r="r" b="b"/>
            <a:pathLst>
              <a:path w="59689" h="59689">
                <a:moveTo>
                  <a:pt x="29768" y="0"/>
                </a:moveTo>
                <a:lnTo>
                  <a:pt x="18184" y="2344"/>
                </a:lnTo>
                <a:lnTo>
                  <a:pt x="8721" y="8736"/>
                </a:lnTo>
                <a:lnTo>
                  <a:pt x="2340" y="18211"/>
                </a:lnTo>
                <a:lnTo>
                  <a:pt x="0" y="29806"/>
                </a:lnTo>
                <a:lnTo>
                  <a:pt x="2340" y="41407"/>
                </a:lnTo>
                <a:lnTo>
                  <a:pt x="8721" y="50882"/>
                </a:lnTo>
                <a:lnTo>
                  <a:pt x="18184" y="57271"/>
                </a:lnTo>
                <a:lnTo>
                  <a:pt x="29768" y="59613"/>
                </a:lnTo>
                <a:lnTo>
                  <a:pt x="41375" y="57271"/>
                </a:lnTo>
                <a:lnTo>
                  <a:pt x="50849" y="50882"/>
                </a:lnTo>
                <a:lnTo>
                  <a:pt x="57234" y="41407"/>
                </a:lnTo>
                <a:lnTo>
                  <a:pt x="59575" y="29806"/>
                </a:lnTo>
                <a:lnTo>
                  <a:pt x="57234" y="18211"/>
                </a:lnTo>
                <a:lnTo>
                  <a:pt x="50849" y="8736"/>
                </a:lnTo>
                <a:lnTo>
                  <a:pt x="41375" y="2344"/>
                </a:lnTo>
                <a:lnTo>
                  <a:pt x="29768" y="0"/>
                </a:lnTo>
                <a:close/>
              </a:path>
            </a:pathLst>
          </a:custGeom>
          <a:solidFill>
            <a:srgbClr val="231F20"/>
          </a:solidFill>
        </p:spPr>
        <p:txBody>
          <a:bodyPr wrap="square" lIns="0" tIns="0" rIns="0" bIns="0" rtlCol="0"/>
          <a:lstStyle/>
          <a:p>
            <a:endParaRPr/>
          </a:p>
        </p:txBody>
      </p:sp>
      <p:sp>
        <p:nvSpPr>
          <p:cNvPr id="139" name="object 139"/>
          <p:cNvSpPr/>
          <p:nvPr/>
        </p:nvSpPr>
        <p:spPr>
          <a:xfrm>
            <a:off x="2112491" y="3293855"/>
            <a:ext cx="59690" cy="59690"/>
          </a:xfrm>
          <a:custGeom>
            <a:avLst/>
            <a:gdLst/>
            <a:ahLst/>
            <a:cxnLst/>
            <a:rect l="l" t="t" r="r" b="b"/>
            <a:pathLst>
              <a:path w="59689" h="59689">
                <a:moveTo>
                  <a:pt x="29768" y="0"/>
                </a:moveTo>
                <a:lnTo>
                  <a:pt x="18184" y="2344"/>
                </a:lnTo>
                <a:lnTo>
                  <a:pt x="8721" y="8736"/>
                </a:lnTo>
                <a:lnTo>
                  <a:pt x="2340" y="18211"/>
                </a:lnTo>
                <a:lnTo>
                  <a:pt x="0" y="29806"/>
                </a:lnTo>
                <a:lnTo>
                  <a:pt x="2340" y="41407"/>
                </a:lnTo>
                <a:lnTo>
                  <a:pt x="8721" y="50882"/>
                </a:lnTo>
                <a:lnTo>
                  <a:pt x="18184" y="57271"/>
                </a:lnTo>
                <a:lnTo>
                  <a:pt x="29768" y="59613"/>
                </a:lnTo>
                <a:lnTo>
                  <a:pt x="41375" y="57271"/>
                </a:lnTo>
                <a:lnTo>
                  <a:pt x="50849" y="50882"/>
                </a:lnTo>
                <a:lnTo>
                  <a:pt x="57234" y="41407"/>
                </a:lnTo>
                <a:lnTo>
                  <a:pt x="59575" y="29806"/>
                </a:lnTo>
                <a:lnTo>
                  <a:pt x="57234" y="18211"/>
                </a:lnTo>
                <a:lnTo>
                  <a:pt x="50849" y="8736"/>
                </a:lnTo>
                <a:lnTo>
                  <a:pt x="41375" y="2344"/>
                </a:lnTo>
                <a:lnTo>
                  <a:pt x="29768" y="0"/>
                </a:lnTo>
                <a:close/>
              </a:path>
            </a:pathLst>
          </a:custGeom>
          <a:solidFill>
            <a:srgbClr val="231F20"/>
          </a:solidFill>
        </p:spPr>
        <p:txBody>
          <a:bodyPr wrap="square" lIns="0" tIns="0" rIns="0" bIns="0" rtlCol="0"/>
          <a:lstStyle/>
          <a:p>
            <a:endParaRPr/>
          </a:p>
        </p:txBody>
      </p:sp>
      <p:sp>
        <p:nvSpPr>
          <p:cNvPr id="140" name="object 140"/>
          <p:cNvSpPr txBox="1"/>
          <p:nvPr/>
        </p:nvSpPr>
        <p:spPr>
          <a:xfrm>
            <a:off x="2049827" y="3144357"/>
            <a:ext cx="794385" cy="178435"/>
          </a:xfrm>
          <a:prstGeom prst="rect">
            <a:avLst/>
          </a:prstGeom>
        </p:spPr>
        <p:txBody>
          <a:bodyPr vert="horz" wrap="square" lIns="0" tIns="13335" rIns="0" bIns="0" rtlCol="0">
            <a:spAutoFit/>
          </a:bodyPr>
          <a:lstStyle/>
          <a:p>
            <a:pPr marL="12700">
              <a:lnSpc>
                <a:spcPct val="100000"/>
              </a:lnSpc>
              <a:spcBef>
                <a:spcPts val="105"/>
              </a:spcBef>
              <a:tabLst>
                <a:tab pos="293370" algn="l"/>
                <a:tab pos="781050" algn="l"/>
              </a:tabLst>
            </a:pPr>
            <a:r>
              <a:rPr sz="1000" b="1" u="sng" spc="-75" dirty="0">
                <a:solidFill>
                  <a:srgbClr val="231F20"/>
                </a:solidFill>
                <a:uFill>
                  <a:solidFill>
                    <a:srgbClr val="231F20"/>
                  </a:solidFill>
                </a:uFill>
                <a:latin typeface="Arial"/>
                <a:cs typeface="Arial"/>
              </a:rPr>
              <a:t> 	</a:t>
            </a:r>
            <a:r>
              <a:rPr sz="1000" b="1" u="sng" spc="-5" dirty="0">
                <a:solidFill>
                  <a:srgbClr val="231F20"/>
                </a:solidFill>
                <a:uFill>
                  <a:solidFill>
                    <a:srgbClr val="231F20"/>
                  </a:solidFill>
                </a:uFill>
                <a:latin typeface="Arial"/>
                <a:cs typeface="Arial"/>
              </a:rPr>
              <a:t>80’	</a:t>
            </a:r>
            <a:endParaRPr sz="1000">
              <a:latin typeface="Arial"/>
              <a:cs typeface="Arial"/>
            </a:endParaRPr>
          </a:p>
        </p:txBody>
      </p:sp>
      <p:sp>
        <p:nvSpPr>
          <p:cNvPr id="141" name="object 141"/>
          <p:cNvSpPr/>
          <p:nvPr/>
        </p:nvSpPr>
        <p:spPr>
          <a:xfrm>
            <a:off x="4487913" y="4055148"/>
            <a:ext cx="230504" cy="129539"/>
          </a:xfrm>
          <a:custGeom>
            <a:avLst/>
            <a:gdLst/>
            <a:ahLst/>
            <a:cxnLst/>
            <a:rect l="l" t="t" r="r" b="b"/>
            <a:pathLst>
              <a:path w="230504" h="129539">
                <a:moveTo>
                  <a:pt x="230250" y="129298"/>
                </a:moveTo>
                <a:lnTo>
                  <a:pt x="0" y="129298"/>
                </a:lnTo>
                <a:lnTo>
                  <a:pt x="0" y="0"/>
                </a:lnTo>
                <a:lnTo>
                  <a:pt x="230250" y="0"/>
                </a:lnTo>
                <a:lnTo>
                  <a:pt x="230250" y="129298"/>
                </a:lnTo>
                <a:close/>
              </a:path>
            </a:pathLst>
          </a:custGeom>
          <a:solidFill>
            <a:srgbClr val="E7E8E9"/>
          </a:solidFill>
        </p:spPr>
        <p:txBody>
          <a:bodyPr wrap="square" lIns="0" tIns="0" rIns="0" bIns="0" rtlCol="0"/>
          <a:lstStyle/>
          <a:p>
            <a:endParaRPr/>
          </a:p>
        </p:txBody>
      </p:sp>
      <p:sp>
        <p:nvSpPr>
          <p:cNvPr id="142" name="object 142"/>
          <p:cNvSpPr/>
          <p:nvPr/>
        </p:nvSpPr>
        <p:spPr>
          <a:xfrm>
            <a:off x="4487922" y="4055146"/>
            <a:ext cx="230504" cy="129539"/>
          </a:xfrm>
          <a:custGeom>
            <a:avLst/>
            <a:gdLst/>
            <a:ahLst/>
            <a:cxnLst/>
            <a:rect l="l" t="t" r="r" b="b"/>
            <a:pathLst>
              <a:path w="230504" h="129539">
                <a:moveTo>
                  <a:pt x="230250" y="129298"/>
                </a:moveTo>
                <a:lnTo>
                  <a:pt x="0" y="129298"/>
                </a:lnTo>
                <a:lnTo>
                  <a:pt x="0" y="0"/>
                </a:lnTo>
                <a:lnTo>
                  <a:pt x="230250" y="0"/>
                </a:lnTo>
                <a:lnTo>
                  <a:pt x="230250" y="129298"/>
                </a:lnTo>
                <a:close/>
              </a:path>
            </a:pathLst>
          </a:custGeom>
          <a:ln w="6083">
            <a:solidFill>
              <a:srgbClr val="010202"/>
            </a:solidFill>
          </a:ln>
        </p:spPr>
        <p:txBody>
          <a:bodyPr wrap="square" lIns="0" tIns="0" rIns="0" bIns="0" rtlCol="0"/>
          <a:lstStyle/>
          <a:p>
            <a:endParaRPr/>
          </a:p>
        </p:txBody>
      </p:sp>
      <p:sp>
        <p:nvSpPr>
          <p:cNvPr id="143" name="object 143"/>
          <p:cNvSpPr txBox="1"/>
          <p:nvPr/>
        </p:nvSpPr>
        <p:spPr>
          <a:xfrm>
            <a:off x="1892764" y="5448117"/>
            <a:ext cx="608965" cy="272415"/>
          </a:xfrm>
          <a:prstGeom prst="rect">
            <a:avLst/>
          </a:prstGeom>
        </p:spPr>
        <p:txBody>
          <a:bodyPr vert="horz" wrap="square" lIns="0" tIns="45720" rIns="0" bIns="0" rtlCol="0">
            <a:spAutoFit/>
          </a:bodyPr>
          <a:lstStyle/>
          <a:p>
            <a:pPr marL="164465" marR="5080" indent="-152400">
              <a:lnSpc>
                <a:spcPct val="77500"/>
              </a:lnSpc>
              <a:spcBef>
                <a:spcPts val="360"/>
              </a:spcBef>
            </a:pPr>
            <a:r>
              <a:rPr sz="900" b="1" spc="-85" dirty="0">
                <a:solidFill>
                  <a:srgbClr val="231F20"/>
                </a:solidFill>
                <a:latin typeface="Arial"/>
                <a:cs typeface="Arial"/>
              </a:rPr>
              <a:t>W</a:t>
            </a:r>
            <a:r>
              <a:rPr sz="900" b="1" spc="-130" dirty="0">
                <a:solidFill>
                  <a:srgbClr val="231F20"/>
                </a:solidFill>
                <a:latin typeface="Arial"/>
                <a:cs typeface="Arial"/>
              </a:rPr>
              <a:t>A</a:t>
            </a:r>
            <a:r>
              <a:rPr sz="900" b="1" spc="-90" dirty="0">
                <a:solidFill>
                  <a:srgbClr val="231F20"/>
                </a:solidFill>
                <a:latin typeface="Arial"/>
                <a:cs typeface="Arial"/>
              </a:rPr>
              <a:t>TER</a:t>
            </a:r>
            <a:r>
              <a:rPr sz="900" b="1" spc="-114" dirty="0">
                <a:solidFill>
                  <a:srgbClr val="231F20"/>
                </a:solidFill>
                <a:latin typeface="Arial"/>
                <a:cs typeface="Arial"/>
              </a:rPr>
              <a:t>L</a:t>
            </a:r>
            <a:r>
              <a:rPr sz="900" b="1" spc="-30" dirty="0">
                <a:solidFill>
                  <a:srgbClr val="231F20"/>
                </a:solidFill>
                <a:latin typeface="Arial"/>
                <a:cs typeface="Arial"/>
              </a:rPr>
              <a:t>OO  </a:t>
            </a:r>
            <a:r>
              <a:rPr sz="900" b="1" spc="-90" dirty="0">
                <a:solidFill>
                  <a:srgbClr val="231F20"/>
                </a:solidFill>
                <a:latin typeface="Arial"/>
                <a:cs typeface="Arial"/>
              </a:rPr>
              <a:t>PARK</a:t>
            </a:r>
            <a:endParaRPr sz="900">
              <a:latin typeface="Arial"/>
              <a:cs typeface="Arial"/>
            </a:endParaRPr>
          </a:p>
        </p:txBody>
      </p:sp>
      <p:sp>
        <p:nvSpPr>
          <p:cNvPr id="144" name="object 144"/>
          <p:cNvSpPr txBox="1"/>
          <p:nvPr/>
        </p:nvSpPr>
        <p:spPr>
          <a:xfrm>
            <a:off x="3585903" y="4522174"/>
            <a:ext cx="674370" cy="272415"/>
          </a:xfrm>
          <a:prstGeom prst="rect">
            <a:avLst/>
          </a:prstGeom>
        </p:spPr>
        <p:txBody>
          <a:bodyPr vert="horz" wrap="square" lIns="0" tIns="45720" rIns="0" bIns="0" rtlCol="0">
            <a:spAutoFit/>
          </a:bodyPr>
          <a:lstStyle/>
          <a:p>
            <a:pPr marL="84455" marR="5080" indent="-72390">
              <a:lnSpc>
                <a:spcPct val="77500"/>
              </a:lnSpc>
              <a:spcBef>
                <a:spcPts val="360"/>
              </a:spcBef>
            </a:pPr>
            <a:r>
              <a:rPr sz="900" b="1" spc="-60" dirty="0">
                <a:solidFill>
                  <a:srgbClr val="231F20"/>
                </a:solidFill>
                <a:latin typeface="Arial"/>
                <a:cs typeface="Arial"/>
              </a:rPr>
              <a:t>OPEN</a:t>
            </a:r>
            <a:r>
              <a:rPr sz="900" b="1" spc="-130" dirty="0">
                <a:solidFill>
                  <a:srgbClr val="231F20"/>
                </a:solidFill>
                <a:latin typeface="Arial"/>
                <a:cs typeface="Arial"/>
              </a:rPr>
              <a:t> </a:t>
            </a:r>
            <a:r>
              <a:rPr sz="900" b="1" spc="-105" dirty="0">
                <a:solidFill>
                  <a:srgbClr val="231F20"/>
                </a:solidFill>
                <a:latin typeface="Arial"/>
                <a:cs typeface="Arial"/>
              </a:rPr>
              <a:t>SPACE  </a:t>
            </a:r>
            <a:r>
              <a:rPr sz="900" b="1" spc="-90" dirty="0">
                <a:solidFill>
                  <a:srgbClr val="231F20"/>
                </a:solidFill>
                <a:latin typeface="Arial"/>
                <a:cs typeface="Arial"/>
              </a:rPr>
              <a:t>BLOCK</a:t>
            </a:r>
            <a:r>
              <a:rPr sz="900" b="1" spc="-85" dirty="0">
                <a:solidFill>
                  <a:srgbClr val="231F20"/>
                </a:solidFill>
                <a:latin typeface="Arial"/>
                <a:cs typeface="Arial"/>
              </a:rPr>
              <a:t> </a:t>
            </a:r>
            <a:r>
              <a:rPr sz="900" b="1" spc="0" dirty="0">
                <a:solidFill>
                  <a:srgbClr val="231F20"/>
                </a:solidFill>
                <a:latin typeface="Arial"/>
                <a:cs typeface="Arial"/>
              </a:rPr>
              <a:t>#1</a:t>
            </a:r>
            <a:endParaRPr sz="900">
              <a:latin typeface="Arial"/>
              <a:cs typeface="Arial"/>
            </a:endParaRPr>
          </a:p>
        </p:txBody>
      </p:sp>
      <p:sp>
        <p:nvSpPr>
          <p:cNvPr id="145" name="object 145"/>
          <p:cNvSpPr txBox="1"/>
          <p:nvPr/>
        </p:nvSpPr>
        <p:spPr>
          <a:xfrm rot="21480000">
            <a:off x="1742377" y="4297553"/>
            <a:ext cx="379962" cy="95885"/>
          </a:xfrm>
          <a:prstGeom prst="rect">
            <a:avLst/>
          </a:prstGeom>
        </p:spPr>
        <p:txBody>
          <a:bodyPr vert="horz" wrap="square" lIns="0" tIns="0" rIns="0" bIns="0" rtlCol="0">
            <a:spAutoFit/>
          </a:bodyPr>
          <a:lstStyle/>
          <a:p>
            <a:pPr>
              <a:lnSpc>
                <a:spcPts val="755"/>
              </a:lnSpc>
            </a:pPr>
            <a:r>
              <a:rPr sz="750" spc="-80" dirty="0">
                <a:solidFill>
                  <a:srgbClr val="231F20"/>
                </a:solidFill>
                <a:latin typeface="Arial"/>
                <a:cs typeface="Arial"/>
              </a:rPr>
              <a:t>EXISTING</a:t>
            </a:r>
            <a:endParaRPr sz="750">
              <a:latin typeface="Arial"/>
              <a:cs typeface="Arial"/>
            </a:endParaRPr>
          </a:p>
        </p:txBody>
      </p:sp>
      <p:sp>
        <p:nvSpPr>
          <p:cNvPr id="146" name="object 146"/>
          <p:cNvSpPr txBox="1"/>
          <p:nvPr/>
        </p:nvSpPr>
        <p:spPr>
          <a:xfrm rot="21480000">
            <a:off x="1614544" y="4403359"/>
            <a:ext cx="663554" cy="95885"/>
          </a:xfrm>
          <a:prstGeom prst="rect">
            <a:avLst/>
          </a:prstGeom>
        </p:spPr>
        <p:txBody>
          <a:bodyPr vert="horz" wrap="square" lIns="0" tIns="0" rIns="0" bIns="0" rtlCol="0">
            <a:spAutoFit/>
          </a:bodyPr>
          <a:lstStyle/>
          <a:p>
            <a:pPr>
              <a:lnSpc>
                <a:spcPts val="755"/>
              </a:lnSpc>
            </a:pPr>
            <a:r>
              <a:rPr sz="750" spc="-50" dirty="0">
                <a:solidFill>
                  <a:srgbClr val="231F20"/>
                </a:solidFill>
                <a:latin typeface="Arial"/>
                <a:cs typeface="Arial"/>
              </a:rPr>
              <a:t>14TH </a:t>
            </a:r>
            <a:r>
              <a:rPr sz="750" spc="-110" dirty="0">
                <a:solidFill>
                  <a:srgbClr val="231F20"/>
                </a:solidFill>
                <a:latin typeface="Arial"/>
                <a:cs typeface="Arial"/>
              </a:rPr>
              <a:t>ST.</a:t>
            </a:r>
            <a:r>
              <a:rPr sz="750" spc="-125" dirty="0">
                <a:solidFill>
                  <a:srgbClr val="231F20"/>
                </a:solidFill>
                <a:latin typeface="Arial"/>
                <a:cs typeface="Arial"/>
              </a:rPr>
              <a:t> </a:t>
            </a:r>
            <a:r>
              <a:rPr sz="750" spc="-90" dirty="0">
                <a:solidFill>
                  <a:srgbClr val="231F20"/>
                </a:solidFill>
                <a:latin typeface="Arial"/>
                <a:cs typeface="Arial"/>
              </a:rPr>
              <a:t>BRIDGE</a:t>
            </a:r>
            <a:endParaRPr sz="750">
              <a:latin typeface="Arial"/>
              <a:cs typeface="Arial"/>
            </a:endParaRPr>
          </a:p>
        </p:txBody>
      </p:sp>
      <p:sp>
        <p:nvSpPr>
          <p:cNvPr id="147" name="object 147"/>
          <p:cNvSpPr txBox="1"/>
          <p:nvPr/>
        </p:nvSpPr>
        <p:spPr>
          <a:xfrm>
            <a:off x="3573654" y="2854546"/>
            <a:ext cx="594995" cy="484505"/>
          </a:xfrm>
          <a:prstGeom prst="rect">
            <a:avLst/>
          </a:prstGeom>
        </p:spPr>
        <p:txBody>
          <a:bodyPr vert="horz" wrap="square" lIns="0" tIns="45720" rIns="0" bIns="0" rtlCol="0">
            <a:spAutoFit/>
          </a:bodyPr>
          <a:lstStyle/>
          <a:p>
            <a:pPr marL="12700" marR="5080" algn="ctr">
              <a:lnSpc>
                <a:spcPct val="77500"/>
              </a:lnSpc>
              <a:spcBef>
                <a:spcPts val="360"/>
              </a:spcBef>
            </a:pPr>
            <a:r>
              <a:rPr sz="900" b="1" spc="-90" dirty="0">
                <a:solidFill>
                  <a:srgbClr val="231F20"/>
                </a:solidFill>
                <a:latin typeface="Arial"/>
                <a:cs typeface="Arial"/>
              </a:rPr>
              <a:t>BLOCK</a:t>
            </a:r>
            <a:r>
              <a:rPr sz="900" b="1" spc="-150" dirty="0">
                <a:solidFill>
                  <a:srgbClr val="231F20"/>
                </a:solidFill>
                <a:latin typeface="Arial"/>
                <a:cs typeface="Arial"/>
              </a:rPr>
              <a:t> </a:t>
            </a:r>
            <a:r>
              <a:rPr sz="900" b="1" spc="5" dirty="0">
                <a:solidFill>
                  <a:srgbClr val="231F20"/>
                </a:solidFill>
                <a:latin typeface="Arial"/>
                <a:cs typeface="Arial"/>
              </a:rPr>
              <a:t>168 </a:t>
            </a:r>
            <a:r>
              <a:rPr sz="900" b="1" spc="0" dirty="0">
                <a:solidFill>
                  <a:srgbClr val="231F20"/>
                </a:solidFill>
                <a:latin typeface="Arial"/>
                <a:cs typeface="Arial"/>
              </a:rPr>
              <a:t> </a:t>
            </a:r>
            <a:r>
              <a:rPr sz="900" b="1" spc="-60" dirty="0">
                <a:solidFill>
                  <a:srgbClr val="231F20"/>
                </a:solidFill>
                <a:latin typeface="Arial"/>
                <a:cs typeface="Arial"/>
              </a:rPr>
              <a:t>(EXISTING  </a:t>
            </a:r>
            <a:r>
              <a:rPr sz="900" b="1" spc="-85" dirty="0">
                <a:solidFill>
                  <a:srgbClr val="231F20"/>
                </a:solidFill>
                <a:latin typeface="Arial"/>
                <a:cs typeface="Arial"/>
              </a:rPr>
              <a:t>PARKING  </a:t>
            </a:r>
            <a:r>
              <a:rPr sz="900" b="1" spc="-90" dirty="0">
                <a:solidFill>
                  <a:srgbClr val="231F20"/>
                </a:solidFill>
                <a:latin typeface="Arial"/>
                <a:cs typeface="Arial"/>
              </a:rPr>
              <a:t>GARAGE)</a:t>
            </a:r>
            <a:endParaRPr sz="900">
              <a:latin typeface="Arial"/>
              <a:cs typeface="Arial"/>
            </a:endParaRPr>
          </a:p>
        </p:txBody>
      </p:sp>
      <p:sp>
        <p:nvSpPr>
          <p:cNvPr id="148" name="object 148"/>
          <p:cNvSpPr txBox="1"/>
          <p:nvPr/>
        </p:nvSpPr>
        <p:spPr>
          <a:xfrm>
            <a:off x="3960934" y="5655752"/>
            <a:ext cx="594995" cy="591185"/>
          </a:xfrm>
          <a:prstGeom prst="rect">
            <a:avLst/>
          </a:prstGeom>
        </p:spPr>
        <p:txBody>
          <a:bodyPr vert="horz" wrap="square" lIns="0" tIns="45720" rIns="0" bIns="0" rtlCol="0">
            <a:spAutoFit/>
          </a:bodyPr>
          <a:lstStyle/>
          <a:p>
            <a:pPr marL="12065" marR="5080" algn="ctr">
              <a:lnSpc>
                <a:spcPct val="77500"/>
              </a:lnSpc>
              <a:spcBef>
                <a:spcPts val="360"/>
              </a:spcBef>
            </a:pPr>
            <a:r>
              <a:rPr sz="900" b="1" spc="-90" dirty="0">
                <a:solidFill>
                  <a:srgbClr val="231F20"/>
                </a:solidFill>
                <a:latin typeface="Arial"/>
                <a:cs typeface="Arial"/>
              </a:rPr>
              <a:t>BLOCK</a:t>
            </a:r>
            <a:r>
              <a:rPr sz="900" b="1" spc="-150" dirty="0">
                <a:solidFill>
                  <a:srgbClr val="231F20"/>
                </a:solidFill>
                <a:latin typeface="Arial"/>
                <a:cs typeface="Arial"/>
              </a:rPr>
              <a:t> </a:t>
            </a:r>
            <a:r>
              <a:rPr sz="900" b="1" spc="5" dirty="0">
                <a:solidFill>
                  <a:srgbClr val="231F20"/>
                </a:solidFill>
                <a:latin typeface="Arial"/>
                <a:cs typeface="Arial"/>
              </a:rPr>
              <a:t>164 </a:t>
            </a:r>
            <a:r>
              <a:rPr sz="900" b="1" spc="0" dirty="0">
                <a:solidFill>
                  <a:srgbClr val="231F20"/>
                </a:solidFill>
                <a:latin typeface="Arial"/>
                <a:cs typeface="Arial"/>
              </a:rPr>
              <a:t> </a:t>
            </a:r>
            <a:r>
              <a:rPr sz="900" b="1" spc="-75" dirty="0">
                <a:solidFill>
                  <a:srgbClr val="231F20"/>
                </a:solidFill>
                <a:latin typeface="Arial"/>
                <a:cs typeface="Arial"/>
              </a:rPr>
              <a:t>(FUTURE  </a:t>
            </a:r>
            <a:r>
              <a:rPr sz="900" b="1" spc="-90" dirty="0">
                <a:solidFill>
                  <a:srgbClr val="231F20"/>
                </a:solidFill>
                <a:latin typeface="Arial"/>
                <a:cs typeface="Arial"/>
              </a:rPr>
              <a:t>CENTRAL  </a:t>
            </a:r>
            <a:r>
              <a:rPr sz="900" b="1" spc="-85" dirty="0">
                <a:solidFill>
                  <a:srgbClr val="231F20"/>
                </a:solidFill>
                <a:latin typeface="Arial"/>
                <a:cs typeface="Arial"/>
              </a:rPr>
              <a:t>HEALTH  </a:t>
            </a:r>
            <a:r>
              <a:rPr sz="900" b="1" spc="-50" dirty="0">
                <a:solidFill>
                  <a:srgbClr val="231F20"/>
                </a:solidFill>
                <a:latin typeface="Arial"/>
                <a:cs typeface="Arial"/>
              </a:rPr>
              <a:t>BUILDING)</a:t>
            </a:r>
            <a:endParaRPr sz="900">
              <a:latin typeface="Arial"/>
              <a:cs typeface="Arial"/>
            </a:endParaRPr>
          </a:p>
        </p:txBody>
      </p:sp>
      <p:sp>
        <p:nvSpPr>
          <p:cNvPr id="149" name="object 149"/>
          <p:cNvSpPr txBox="1"/>
          <p:nvPr/>
        </p:nvSpPr>
        <p:spPr>
          <a:xfrm>
            <a:off x="2488147" y="4547918"/>
            <a:ext cx="377190" cy="484505"/>
          </a:xfrm>
          <a:prstGeom prst="rect">
            <a:avLst/>
          </a:prstGeom>
        </p:spPr>
        <p:txBody>
          <a:bodyPr vert="horz" wrap="square" lIns="0" tIns="15240" rIns="0" bIns="0" rtlCol="0">
            <a:spAutoFit/>
          </a:bodyPr>
          <a:lstStyle/>
          <a:p>
            <a:pPr algn="ctr">
              <a:lnSpc>
                <a:spcPts val="960"/>
              </a:lnSpc>
              <a:spcBef>
                <a:spcPts val="120"/>
              </a:spcBef>
            </a:pPr>
            <a:r>
              <a:rPr sz="900" b="1" spc="-60" dirty="0">
                <a:solidFill>
                  <a:srgbClr val="231F20"/>
                </a:solidFill>
                <a:latin typeface="Arial"/>
                <a:cs typeface="Arial"/>
              </a:rPr>
              <a:t>OPEN</a:t>
            </a:r>
            <a:endParaRPr sz="900">
              <a:latin typeface="Arial"/>
              <a:cs typeface="Arial"/>
            </a:endParaRPr>
          </a:p>
          <a:p>
            <a:pPr algn="ctr">
              <a:lnSpc>
                <a:spcPts val="835"/>
              </a:lnSpc>
            </a:pPr>
            <a:r>
              <a:rPr sz="900" b="1" spc="-105" dirty="0">
                <a:solidFill>
                  <a:srgbClr val="231F20"/>
                </a:solidFill>
                <a:latin typeface="Arial"/>
                <a:cs typeface="Arial"/>
              </a:rPr>
              <a:t>SPACE</a:t>
            </a:r>
            <a:endParaRPr sz="900">
              <a:latin typeface="Arial"/>
              <a:cs typeface="Arial"/>
            </a:endParaRPr>
          </a:p>
          <a:p>
            <a:pPr algn="ctr">
              <a:lnSpc>
                <a:spcPts val="835"/>
              </a:lnSpc>
            </a:pPr>
            <a:r>
              <a:rPr sz="900" b="1" spc="-95" dirty="0">
                <a:solidFill>
                  <a:srgbClr val="231F20"/>
                </a:solidFill>
                <a:latin typeface="Arial"/>
                <a:cs typeface="Arial"/>
              </a:rPr>
              <a:t>B</a:t>
            </a:r>
            <a:r>
              <a:rPr sz="900" b="1" spc="-114" dirty="0">
                <a:solidFill>
                  <a:srgbClr val="231F20"/>
                </a:solidFill>
                <a:latin typeface="Arial"/>
                <a:cs typeface="Arial"/>
              </a:rPr>
              <a:t>L</a:t>
            </a:r>
            <a:r>
              <a:rPr sz="900" b="1" spc="-80" dirty="0">
                <a:solidFill>
                  <a:srgbClr val="231F20"/>
                </a:solidFill>
                <a:latin typeface="Arial"/>
                <a:cs typeface="Arial"/>
              </a:rPr>
              <a:t>OCK</a:t>
            </a:r>
            <a:endParaRPr sz="900">
              <a:latin typeface="Arial"/>
              <a:cs typeface="Arial"/>
            </a:endParaRPr>
          </a:p>
          <a:p>
            <a:pPr algn="ctr">
              <a:lnSpc>
                <a:spcPts val="960"/>
              </a:lnSpc>
            </a:pPr>
            <a:r>
              <a:rPr sz="900" b="1" spc="0" dirty="0">
                <a:solidFill>
                  <a:srgbClr val="231F20"/>
                </a:solidFill>
                <a:latin typeface="Arial"/>
                <a:cs typeface="Arial"/>
              </a:rPr>
              <a:t>#3</a:t>
            </a:r>
            <a:endParaRPr sz="900">
              <a:latin typeface="Arial"/>
              <a:cs typeface="Arial"/>
            </a:endParaRPr>
          </a:p>
        </p:txBody>
      </p:sp>
      <p:sp>
        <p:nvSpPr>
          <p:cNvPr id="150" name="object 150"/>
          <p:cNvSpPr txBox="1"/>
          <p:nvPr/>
        </p:nvSpPr>
        <p:spPr>
          <a:xfrm>
            <a:off x="1783374" y="1641738"/>
            <a:ext cx="999490" cy="165735"/>
          </a:xfrm>
          <a:prstGeom prst="rect">
            <a:avLst/>
          </a:prstGeom>
        </p:spPr>
        <p:txBody>
          <a:bodyPr vert="horz" wrap="square" lIns="0" tIns="15240" rIns="0" bIns="0" rtlCol="0">
            <a:spAutoFit/>
          </a:bodyPr>
          <a:lstStyle/>
          <a:p>
            <a:pPr marL="12700">
              <a:lnSpc>
                <a:spcPct val="100000"/>
              </a:lnSpc>
              <a:spcBef>
                <a:spcPts val="120"/>
              </a:spcBef>
            </a:pPr>
            <a:r>
              <a:rPr sz="900" b="1" spc="-80" dirty="0">
                <a:solidFill>
                  <a:srgbClr val="231F20"/>
                </a:solidFill>
                <a:latin typeface="Arial"/>
                <a:cs typeface="Arial"/>
              </a:rPr>
              <a:t>EAST </a:t>
            </a:r>
            <a:r>
              <a:rPr sz="900" b="1" spc="-15" dirty="0">
                <a:solidFill>
                  <a:srgbClr val="231F20"/>
                </a:solidFill>
                <a:latin typeface="Arial"/>
                <a:cs typeface="Arial"/>
              </a:rPr>
              <a:t>15TH</a:t>
            </a:r>
            <a:r>
              <a:rPr sz="900" b="1" spc="-85" dirty="0">
                <a:solidFill>
                  <a:srgbClr val="231F20"/>
                </a:solidFill>
                <a:latin typeface="Arial"/>
                <a:cs typeface="Arial"/>
              </a:rPr>
              <a:t> </a:t>
            </a:r>
            <a:r>
              <a:rPr sz="900" b="1" spc="-90" dirty="0">
                <a:solidFill>
                  <a:srgbClr val="231F20"/>
                </a:solidFill>
                <a:latin typeface="Arial"/>
                <a:cs typeface="Arial"/>
              </a:rPr>
              <a:t>STREET</a:t>
            </a:r>
            <a:endParaRPr sz="900">
              <a:latin typeface="Arial"/>
              <a:cs typeface="Arial"/>
            </a:endParaRPr>
          </a:p>
        </p:txBody>
      </p:sp>
      <p:sp>
        <p:nvSpPr>
          <p:cNvPr id="151" name="object 151"/>
          <p:cNvSpPr txBox="1"/>
          <p:nvPr/>
        </p:nvSpPr>
        <p:spPr>
          <a:xfrm>
            <a:off x="4898818" y="3998228"/>
            <a:ext cx="170815" cy="1252220"/>
          </a:xfrm>
          <a:prstGeom prst="rect">
            <a:avLst/>
          </a:prstGeom>
        </p:spPr>
        <p:txBody>
          <a:bodyPr vert="vert270" wrap="square" lIns="0" tIns="13970" rIns="0" bIns="0" rtlCol="0">
            <a:spAutoFit/>
          </a:bodyPr>
          <a:lstStyle/>
          <a:p>
            <a:pPr marL="12700">
              <a:lnSpc>
                <a:spcPct val="100000"/>
              </a:lnSpc>
              <a:spcBef>
                <a:spcPts val="110"/>
              </a:spcBef>
            </a:pPr>
            <a:r>
              <a:rPr sz="900" b="1" spc="-55" dirty="0">
                <a:solidFill>
                  <a:srgbClr val="231F20"/>
                </a:solidFill>
                <a:latin typeface="Arial"/>
                <a:cs typeface="Arial"/>
              </a:rPr>
              <a:t>NEW </a:t>
            </a:r>
            <a:r>
              <a:rPr sz="900" b="1" spc="-75" dirty="0">
                <a:solidFill>
                  <a:srgbClr val="231F20"/>
                </a:solidFill>
                <a:latin typeface="Arial"/>
                <a:cs typeface="Arial"/>
              </a:rPr>
              <a:t>RED </a:t>
            </a:r>
            <a:r>
              <a:rPr sz="900" b="1" spc="-65" dirty="0">
                <a:solidFill>
                  <a:srgbClr val="231F20"/>
                </a:solidFill>
                <a:latin typeface="Arial"/>
                <a:cs typeface="Arial"/>
              </a:rPr>
              <a:t>RIVER</a:t>
            </a:r>
            <a:r>
              <a:rPr sz="900" b="1" spc="-110" dirty="0">
                <a:solidFill>
                  <a:srgbClr val="231F20"/>
                </a:solidFill>
                <a:latin typeface="Arial"/>
                <a:cs typeface="Arial"/>
              </a:rPr>
              <a:t> </a:t>
            </a:r>
            <a:r>
              <a:rPr sz="900" b="1" spc="-90" dirty="0">
                <a:solidFill>
                  <a:srgbClr val="231F20"/>
                </a:solidFill>
                <a:latin typeface="Arial"/>
                <a:cs typeface="Arial"/>
              </a:rPr>
              <a:t>STREET</a:t>
            </a:r>
            <a:endParaRPr sz="900">
              <a:latin typeface="Arial"/>
              <a:cs typeface="Arial"/>
            </a:endParaRPr>
          </a:p>
        </p:txBody>
      </p:sp>
      <p:sp>
        <p:nvSpPr>
          <p:cNvPr id="152" name="object 152"/>
          <p:cNvSpPr txBox="1"/>
          <p:nvPr/>
        </p:nvSpPr>
        <p:spPr>
          <a:xfrm>
            <a:off x="1958703" y="2740754"/>
            <a:ext cx="127000" cy="283210"/>
          </a:xfrm>
          <a:prstGeom prst="rect">
            <a:avLst/>
          </a:prstGeom>
        </p:spPr>
        <p:txBody>
          <a:bodyPr vert="horz" wrap="square" lIns="0" tIns="11430" rIns="0" bIns="0" rtlCol="0">
            <a:spAutoFit/>
          </a:bodyPr>
          <a:lstStyle/>
          <a:p>
            <a:pPr marL="12700">
              <a:lnSpc>
                <a:spcPct val="100000"/>
              </a:lnSpc>
              <a:spcBef>
                <a:spcPts val="90"/>
              </a:spcBef>
            </a:pPr>
            <a:r>
              <a:rPr sz="1700" spc="-150" dirty="0">
                <a:solidFill>
                  <a:srgbClr val="231F20"/>
                </a:solidFill>
                <a:latin typeface="Arial"/>
                <a:cs typeface="Arial"/>
              </a:rPr>
              <a:t>L</a:t>
            </a:r>
            <a:endParaRPr sz="1700">
              <a:latin typeface="Arial"/>
              <a:cs typeface="Arial"/>
            </a:endParaRPr>
          </a:p>
        </p:txBody>
      </p:sp>
      <p:sp>
        <p:nvSpPr>
          <p:cNvPr id="153" name="object 153"/>
          <p:cNvSpPr txBox="1"/>
          <p:nvPr/>
        </p:nvSpPr>
        <p:spPr>
          <a:xfrm>
            <a:off x="2806240" y="2715404"/>
            <a:ext cx="127000" cy="283210"/>
          </a:xfrm>
          <a:prstGeom prst="rect">
            <a:avLst/>
          </a:prstGeom>
        </p:spPr>
        <p:txBody>
          <a:bodyPr vert="horz" wrap="square" lIns="0" tIns="11430" rIns="0" bIns="0" rtlCol="0">
            <a:spAutoFit/>
          </a:bodyPr>
          <a:lstStyle/>
          <a:p>
            <a:pPr marL="12700">
              <a:lnSpc>
                <a:spcPct val="100000"/>
              </a:lnSpc>
              <a:spcBef>
                <a:spcPts val="90"/>
              </a:spcBef>
            </a:pPr>
            <a:r>
              <a:rPr sz="1700" spc="-150" dirty="0">
                <a:solidFill>
                  <a:srgbClr val="231F20"/>
                </a:solidFill>
                <a:latin typeface="Arial"/>
                <a:cs typeface="Arial"/>
              </a:rPr>
              <a:t>L</a:t>
            </a:r>
            <a:endParaRPr sz="1700">
              <a:latin typeface="Arial"/>
              <a:cs typeface="Arial"/>
            </a:endParaRPr>
          </a:p>
        </p:txBody>
      </p:sp>
      <p:sp>
        <p:nvSpPr>
          <p:cNvPr id="154" name="object 154"/>
          <p:cNvSpPr txBox="1"/>
          <p:nvPr/>
        </p:nvSpPr>
        <p:spPr>
          <a:xfrm rot="20100000">
            <a:off x="2711323" y="5880586"/>
            <a:ext cx="276787" cy="215900"/>
          </a:xfrm>
          <a:prstGeom prst="rect">
            <a:avLst/>
          </a:prstGeom>
        </p:spPr>
        <p:txBody>
          <a:bodyPr vert="horz" wrap="square" lIns="0" tIns="0" rIns="0" bIns="0" rtlCol="0">
            <a:spAutoFit/>
          </a:bodyPr>
          <a:lstStyle/>
          <a:p>
            <a:pPr>
              <a:lnSpc>
                <a:spcPts val="1689"/>
              </a:lnSpc>
            </a:pPr>
            <a:r>
              <a:rPr sz="1700" spc="-60" dirty="0">
                <a:solidFill>
                  <a:srgbClr val="231F20"/>
                </a:solidFill>
                <a:latin typeface="Arial"/>
                <a:cs typeface="Arial"/>
              </a:rPr>
              <a:t>M</a:t>
            </a:r>
            <a:endParaRPr sz="1700">
              <a:latin typeface="Arial"/>
              <a:cs typeface="Arial"/>
            </a:endParaRPr>
          </a:p>
        </p:txBody>
      </p:sp>
      <p:sp>
        <p:nvSpPr>
          <p:cNvPr id="155" name="object 155"/>
          <p:cNvSpPr txBox="1"/>
          <p:nvPr/>
        </p:nvSpPr>
        <p:spPr>
          <a:xfrm rot="20100000">
            <a:off x="3519008" y="5467210"/>
            <a:ext cx="276787" cy="215900"/>
          </a:xfrm>
          <a:prstGeom prst="rect">
            <a:avLst/>
          </a:prstGeom>
        </p:spPr>
        <p:txBody>
          <a:bodyPr vert="horz" wrap="square" lIns="0" tIns="0" rIns="0" bIns="0" rtlCol="0">
            <a:spAutoFit/>
          </a:bodyPr>
          <a:lstStyle/>
          <a:p>
            <a:pPr>
              <a:lnSpc>
                <a:spcPts val="1689"/>
              </a:lnSpc>
            </a:pPr>
            <a:r>
              <a:rPr sz="1700" spc="-60" dirty="0">
                <a:solidFill>
                  <a:srgbClr val="231F20"/>
                </a:solidFill>
                <a:latin typeface="Arial"/>
                <a:cs typeface="Arial"/>
              </a:rPr>
              <a:t>M</a:t>
            </a:r>
            <a:endParaRPr sz="1700">
              <a:latin typeface="Arial"/>
              <a:cs typeface="Arial"/>
            </a:endParaRPr>
          </a:p>
        </p:txBody>
      </p:sp>
      <p:sp>
        <p:nvSpPr>
          <p:cNvPr id="156" name="object 156"/>
          <p:cNvSpPr/>
          <p:nvPr/>
        </p:nvSpPr>
        <p:spPr>
          <a:xfrm>
            <a:off x="2892050" y="6042795"/>
            <a:ext cx="238760" cy="114300"/>
          </a:xfrm>
          <a:custGeom>
            <a:avLst/>
            <a:gdLst/>
            <a:ahLst/>
            <a:cxnLst/>
            <a:rect l="l" t="t" r="r" b="b"/>
            <a:pathLst>
              <a:path w="238760" h="114300">
                <a:moveTo>
                  <a:pt x="0" y="114134"/>
                </a:moveTo>
                <a:lnTo>
                  <a:pt x="238328" y="0"/>
                </a:lnTo>
              </a:path>
            </a:pathLst>
          </a:custGeom>
          <a:ln w="21247">
            <a:solidFill>
              <a:srgbClr val="666766"/>
            </a:solidFill>
          </a:ln>
        </p:spPr>
        <p:txBody>
          <a:bodyPr wrap="square" lIns="0" tIns="0" rIns="0" bIns="0" rtlCol="0"/>
          <a:lstStyle/>
          <a:p>
            <a:endParaRPr/>
          </a:p>
        </p:txBody>
      </p:sp>
      <p:sp>
        <p:nvSpPr>
          <p:cNvPr id="157" name="object 157"/>
          <p:cNvSpPr/>
          <p:nvPr/>
        </p:nvSpPr>
        <p:spPr>
          <a:xfrm>
            <a:off x="2869730" y="6070187"/>
            <a:ext cx="124460" cy="111760"/>
          </a:xfrm>
          <a:custGeom>
            <a:avLst/>
            <a:gdLst/>
            <a:ahLst/>
            <a:cxnLst/>
            <a:rect l="l" t="t" r="r" b="b"/>
            <a:pathLst>
              <a:path w="124460" h="111760">
                <a:moveTo>
                  <a:pt x="22809" y="0"/>
                </a:moveTo>
                <a:lnTo>
                  <a:pt x="0" y="111455"/>
                </a:lnTo>
                <a:lnTo>
                  <a:pt x="123964" y="52082"/>
                </a:lnTo>
                <a:lnTo>
                  <a:pt x="22809" y="0"/>
                </a:lnTo>
                <a:close/>
              </a:path>
            </a:pathLst>
          </a:custGeom>
          <a:solidFill>
            <a:srgbClr val="666766"/>
          </a:solidFill>
        </p:spPr>
        <p:txBody>
          <a:bodyPr wrap="square" lIns="0" tIns="0" rIns="0" bIns="0" rtlCol="0"/>
          <a:lstStyle/>
          <a:p>
            <a:endParaRPr/>
          </a:p>
        </p:txBody>
      </p:sp>
      <p:sp>
        <p:nvSpPr>
          <p:cNvPr id="158" name="object 158"/>
          <p:cNvSpPr/>
          <p:nvPr/>
        </p:nvSpPr>
        <p:spPr>
          <a:xfrm>
            <a:off x="3526042" y="5717594"/>
            <a:ext cx="250190" cy="120014"/>
          </a:xfrm>
          <a:custGeom>
            <a:avLst/>
            <a:gdLst/>
            <a:ahLst/>
            <a:cxnLst/>
            <a:rect l="l" t="t" r="r" b="b"/>
            <a:pathLst>
              <a:path w="250189" h="120014">
                <a:moveTo>
                  <a:pt x="249593" y="0"/>
                </a:moveTo>
                <a:lnTo>
                  <a:pt x="0" y="119545"/>
                </a:lnTo>
              </a:path>
            </a:pathLst>
          </a:custGeom>
          <a:ln w="21247">
            <a:solidFill>
              <a:srgbClr val="666766"/>
            </a:solidFill>
          </a:ln>
        </p:spPr>
        <p:txBody>
          <a:bodyPr wrap="square" lIns="0" tIns="0" rIns="0" bIns="0" rtlCol="0"/>
          <a:lstStyle/>
          <a:p>
            <a:endParaRPr/>
          </a:p>
        </p:txBody>
      </p:sp>
      <p:sp>
        <p:nvSpPr>
          <p:cNvPr id="159" name="object 159"/>
          <p:cNvSpPr/>
          <p:nvPr/>
        </p:nvSpPr>
        <p:spPr>
          <a:xfrm>
            <a:off x="3684916" y="5663600"/>
            <a:ext cx="124460" cy="111760"/>
          </a:xfrm>
          <a:custGeom>
            <a:avLst/>
            <a:gdLst/>
            <a:ahLst/>
            <a:cxnLst/>
            <a:rect l="l" t="t" r="r" b="b"/>
            <a:pathLst>
              <a:path w="124460" h="111760">
                <a:moveTo>
                  <a:pt x="22821" y="0"/>
                </a:moveTo>
                <a:lnTo>
                  <a:pt x="0" y="111467"/>
                </a:lnTo>
                <a:lnTo>
                  <a:pt x="123952" y="52095"/>
                </a:lnTo>
                <a:lnTo>
                  <a:pt x="22821" y="0"/>
                </a:lnTo>
                <a:close/>
              </a:path>
            </a:pathLst>
          </a:custGeom>
          <a:solidFill>
            <a:srgbClr val="666766"/>
          </a:solidFill>
        </p:spPr>
        <p:txBody>
          <a:bodyPr wrap="square" lIns="0" tIns="0" rIns="0" bIns="0" rtlCol="0"/>
          <a:lstStyle/>
          <a:p>
            <a:endParaRPr/>
          </a:p>
        </p:txBody>
      </p:sp>
      <p:sp>
        <p:nvSpPr>
          <p:cNvPr id="160" name="object 160"/>
          <p:cNvSpPr/>
          <p:nvPr/>
        </p:nvSpPr>
        <p:spPr>
          <a:xfrm>
            <a:off x="1987448" y="3072966"/>
            <a:ext cx="264795" cy="0"/>
          </a:xfrm>
          <a:custGeom>
            <a:avLst/>
            <a:gdLst/>
            <a:ahLst/>
            <a:cxnLst/>
            <a:rect l="l" t="t" r="r" b="b"/>
            <a:pathLst>
              <a:path w="264794">
                <a:moveTo>
                  <a:pt x="0" y="0"/>
                </a:moveTo>
                <a:lnTo>
                  <a:pt x="264248" y="0"/>
                </a:lnTo>
              </a:path>
            </a:pathLst>
          </a:custGeom>
          <a:ln w="3175">
            <a:solidFill>
              <a:srgbClr val="010202"/>
            </a:solidFill>
          </a:ln>
        </p:spPr>
        <p:txBody>
          <a:bodyPr wrap="square" lIns="0" tIns="0" rIns="0" bIns="0" rtlCol="0"/>
          <a:lstStyle/>
          <a:p>
            <a:endParaRPr/>
          </a:p>
        </p:txBody>
      </p:sp>
      <p:sp>
        <p:nvSpPr>
          <p:cNvPr id="161" name="object 161"/>
          <p:cNvSpPr/>
          <p:nvPr/>
        </p:nvSpPr>
        <p:spPr>
          <a:xfrm>
            <a:off x="1987447" y="3072963"/>
            <a:ext cx="264795" cy="0"/>
          </a:xfrm>
          <a:custGeom>
            <a:avLst/>
            <a:gdLst/>
            <a:ahLst/>
            <a:cxnLst/>
            <a:rect l="l" t="t" r="r" b="b"/>
            <a:pathLst>
              <a:path w="264794">
                <a:moveTo>
                  <a:pt x="0" y="0"/>
                </a:moveTo>
                <a:lnTo>
                  <a:pt x="264248" y="0"/>
                </a:lnTo>
              </a:path>
            </a:pathLst>
          </a:custGeom>
          <a:ln w="21247">
            <a:solidFill>
              <a:srgbClr val="666766"/>
            </a:solidFill>
          </a:ln>
        </p:spPr>
        <p:txBody>
          <a:bodyPr wrap="square" lIns="0" tIns="0" rIns="0" bIns="0" rtlCol="0"/>
          <a:lstStyle/>
          <a:p>
            <a:endParaRPr/>
          </a:p>
        </p:txBody>
      </p:sp>
      <p:sp>
        <p:nvSpPr>
          <p:cNvPr id="162" name="object 162"/>
          <p:cNvSpPr/>
          <p:nvPr/>
        </p:nvSpPr>
        <p:spPr>
          <a:xfrm>
            <a:off x="1956639" y="2994945"/>
            <a:ext cx="137795" cy="90805"/>
          </a:xfrm>
          <a:custGeom>
            <a:avLst/>
            <a:gdLst/>
            <a:ahLst/>
            <a:cxnLst/>
            <a:rect l="l" t="t" r="r" b="b"/>
            <a:pathLst>
              <a:path w="137794" h="90805">
                <a:moveTo>
                  <a:pt x="68719" y="0"/>
                </a:moveTo>
                <a:lnTo>
                  <a:pt x="0" y="90665"/>
                </a:lnTo>
                <a:lnTo>
                  <a:pt x="137452" y="90665"/>
                </a:lnTo>
                <a:lnTo>
                  <a:pt x="68719" y="0"/>
                </a:lnTo>
                <a:close/>
              </a:path>
            </a:pathLst>
          </a:custGeom>
          <a:solidFill>
            <a:srgbClr val="666766"/>
          </a:solidFill>
        </p:spPr>
        <p:txBody>
          <a:bodyPr wrap="square" lIns="0" tIns="0" rIns="0" bIns="0" rtlCol="0"/>
          <a:lstStyle/>
          <a:p>
            <a:endParaRPr/>
          </a:p>
        </p:txBody>
      </p:sp>
      <p:sp>
        <p:nvSpPr>
          <p:cNvPr id="163" name="object 163"/>
          <p:cNvSpPr/>
          <p:nvPr/>
        </p:nvSpPr>
        <p:spPr>
          <a:xfrm>
            <a:off x="2608097" y="3072612"/>
            <a:ext cx="276860" cy="0"/>
          </a:xfrm>
          <a:custGeom>
            <a:avLst/>
            <a:gdLst/>
            <a:ahLst/>
            <a:cxnLst/>
            <a:rect l="l" t="t" r="r" b="b"/>
            <a:pathLst>
              <a:path w="276860">
                <a:moveTo>
                  <a:pt x="0" y="0"/>
                </a:moveTo>
                <a:lnTo>
                  <a:pt x="276732" y="0"/>
                </a:lnTo>
              </a:path>
            </a:pathLst>
          </a:custGeom>
          <a:ln w="3175">
            <a:solidFill>
              <a:srgbClr val="010202"/>
            </a:solidFill>
          </a:ln>
        </p:spPr>
        <p:txBody>
          <a:bodyPr wrap="square" lIns="0" tIns="0" rIns="0" bIns="0" rtlCol="0"/>
          <a:lstStyle/>
          <a:p>
            <a:endParaRPr/>
          </a:p>
        </p:txBody>
      </p:sp>
      <p:sp>
        <p:nvSpPr>
          <p:cNvPr id="164" name="object 164"/>
          <p:cNvSpPr/>
          <p:nvPr/>
        </p:nvSpPr>
        <p:spPr>
          <a:xfrm>
            <a:off x="2608096" y="3072602"/>
            <a:ext cx="276860" cy="0"/>
          </a:xfrm>
          <a:custGeom>
            <a:avLst/>
            <a:gdLst/>
            <a:ahLst/>
            <a:cxnLst/>
            <a:rect l="l" t="t" r="r" b="b"/>
            <a:pathLst>
              <a:path w="276860">
                <a:moveTo>
                  <a:pt x="276745" y="0"/>
                </a:moveTo>
                <a:lnTo>
                  <a:pt x="0" y="0"/>
                </a:lnTo>
              </a:path>
            </a:pathLst>
          </a:custGeom>
          <a:ln w="21247">
            <a:solidFill>
              <a:srgbClr val="666766"/>
            </a:solidFill>
          </a:ln>
        </p:spPr>
        <p:txBody>
          <a:bodyPr wrap="square" lIns="0" tIns="0" rIns="0" bIns="0" rtlCol="0"/>
          <a:lstStyle/>
          <a:p>
            <a:endParaRPr/>
          </a:p>
        </p:txBody>
      </p:sp>
      <p:sp>
        <p:nvSpPr>
          <p:cNvPr id="165" name="object 165"/>
          <p:cNvSpPr/>
          <p:nvPr/>
        </p:nvSpPr>
        <p:spPr>
          <a:xfrm>
            <a:off x="2778197" y="2994583"/>
            <a:ext cx="137795" cy="90805"/>
          </a:xfrm>
          <a:custGeom>
            <a:avLst/>
            <a:gdLst/>
            <a:ahLst/>
            <a:cxnLst/>
            <a:rect l="l" t="t" r="r" b="b"/>
            <a:pathLst>
              <a:path w="137794" h="90805">
                <a:moveTo>
                  <a:pt x="68732" y="0"/>
                </a:moveTo>
                <a:lnTo>
                  <a:pt x="0" y="90665"/>
                </a:lnTo>
                <a:lnTo>
                  <a:pt x="137452" y="90665"/>
                </a:lnTo>
                <a:lnTo>
                  <a:pt x="68732" y="0"/>
                </a:lnTo>
                <a:close/>
              </a:path>
            </a:pathLst>
          </a:custGeom>
          <a:solidFill>
            <a:srgbClr val="666766"/>
          </a:solidFill>
        </p:spPr>
        <p:txBody>
          <a:bodyPr wrap="square" lIns="0" tIns="0" rIns="0" bIns="0" rtlCol="0"/>
          <a:lstStyle/>
          <a:p>
            <a:endParaRPr/>
          </a:p>
        </p:txBody>
      </p:sp>
      <p:sp>
        <p:nvSpPr>
          <p:cNvPr id="166" name="object 166"/>
          <p:cNvSpPr txBox="1"/>
          <p:nvPr/>
        </p:nvSpPr>
        <p:spPr>
          <a:xfrm rot="20160000">
            <a:off x="2307523" y="4984835"/>
            <a:ext cx="259422" cy="215900"/>
          </a:xfrm>
          <a:prstGeom prst="rect">
            <a:avLst/>
          </a:prstGeom>
        </p:spPr>
        <p:txBody>
          <a:bodyPr vert="horz" wrap="square" lIns="0" tIns="0" rIns="0" bIns="0" rtlCol="0">
            <a:spAutoFit/>
          </a:bodyPr>
          <a:lstStyle/>
          <a:p>
            <a:pPr>
              <a:lnSpc>
                <a:spcPts val="1689"/>
              </a:lnSpc>
            </a:pPr>
            <a:r>
              <a:rPr sz="1700" spc="-114" dirty="0">
                <a:solidFill>
                  <a:srgbClr val="231F20"/>
                </a:solidFill>
                <a:latin typeface="Arial"/>
                <a:cs typeface="Arial"/>
              </a:rPr>
              <a:t>N</a:t>
            </a:r>
            <a:endParaRPr sz="1700">
              <a:latin typeface="Arial"/>
              <a:cs typeface="Arial"/>
            </a:endParaRPr>
          </a:p>
        </p:txBody>
      </p:sp>
      <p:sp>
        <p:nvSpPr>
          <p:cNvPr id="167" name="object 167"/>
          <p:cNvSpPr txBox="1"/>
          <p:nvPr/>
        </p:nvSpPr>
        <p:spPr>
          <a:xfrm rot="20160000">
            <a:off x="3093527" y="4591442"/>
            <a:ext cx="259422" cy="215900"/>
          </a:xfrm>
          <a:prstGeom prst="rect">
            <a:avLst/>
          </a:prstGeom>
        </p:spPr>
        <p:txBody>
          <a:bodyPr vert="horz" wrap="square" lIns="0" tIns="0" rIns="0" bIns="0" rtlCol="0">
            <a:spAutoFit/>
          </a:bodyPr>
          <a:lstStyle/>
          <a:p>
            <a:pPr>
              <a:lnSpc>
                <a:spcPts val="1689"/>
              </a:lnSpc>
            </a:pPr>
            <a:r>
              <a:rPr sz="1700" spc="-114" dirty="0">
                <a:solidFill>
                  <a:srgbClr val="231F20"/>
                </a:solidFill>
                <a:latin typeface="Arial"/>
                <a:cs typeface="Arial"/>
              </a:rPr>
              <a:t>N</a:t>
            </a:r>
            <a:endParaRPr sz="1700">
              <a:latin typeface="Arial"/>
              <a:cs typeface="Arial"/>
            </a:endParaRPr>
          </a:p>
        </p:txBody>
      </p:sp>
      <p:sp>
        <p:nvSpPr>
          <p:cNvPr id="168" name="object 168"/>
          <p:cNvSpPr/>
          <p:nvPr/>
        </p:nvSpPr>
        <p:spPr>
          <a:xfrm>
            <a:off x="2479950" y="5143223"/>
            <a:ext cx="239395" cy="112395"/>
          </a:xfrm>
          <a:custGeom>
            <a:avLst/>
            <a:gdLst/>
            <a:ahLst/>
            <a:cxnLst/>
            <a:rect l="l" t="t" r="r" b="b"/>
            <a:pathLst>
              <a:path w="239394" h="112395">
                <a:moveTo>
                  <a:pt x="0" y="111975"/>
                </a:moveTo>
                <a:lnTo>
                  <a:pt x="239356" y="0"/>
                </a:lnTo>
              </a:path>
            </a:pathLst>
          </a:custGeom>
          <a:ln w="21247">
            <a:solidFill>
              <a:srgbClr val="666766"/>
            </a:solidFill>
          </a:ln>
        </p:spPr>
        <p:txBody>
          <a:bodyPr wrap="square" lIns="0" tIns="0" rIns="0" bIns="0" rtlCol="0"/>
          <a:lstStyle/>
          <a:p>
            <a:endParaRPr/>
          </a:p>
        </p:txBody>
      </p:sp>
      <p:sp>
        <p:nvSpPr>
          <p:cNvPr id="169" name="object 169"/>
          <p:cNvSpPr/>
          <p:nvPr/>
        </p:nvSpPr>
        <p:spPr>
          <a:xfrm>
            <a:off x="2457395" y="5168464"/>
            <a:ext cx="125095" cy="111760"/>
          </a:xfrm>
          <a:custGeom>
            <a:avLst/>
            <a:gdLst/>
            <a:ahLst/>
            <a:cxnLst/>
            <a:rect l="l" t="t" r="r" b="b"/>
            <a:pathLst>
              <a:path w="125094" h="111760">
                <a:moveTo>
                  <a:pt x="23837" y="0"/>
                </a:moveTo>
                <a:lnTo>
                  <a:pt x="0" y="111239"/>
                </a:lnTo>
                <a:lnTo>
                  <a:pt x="124510" y="52997"/>
                </a:lnTo>
                <a:lnTo>
                  <a:pt x="23837" y="0"/>
                </a:lnTo>
                <a:close/>
              </a:path>
            </a:pathLst>
          </a:custGeom>
          <a:solidFill>
            <a:srgbClr val="666766"/>
          </a:solidFill>
        </p:spPr>
        <p:txBody>
          <a:bodyPr wrap="square" lIns="0" tIns="0" rIns="0" bIns="0" rtlCol="0"/>
          <a:lstStyle/>
          <a:p>
            <a:endParaRPr/>
          </a:p>
        </p:txBody>
      </p:sp>
      <p:sp>
        <p:nvSpPr>
          <p:cNvPr id="170" name="object 170"/>
          <p:cNvSpPr/>
          <p:nvPr/>
        </p:nvSpPr>
        <p:spPr>
          <a:xfrm>
            <a:off x="3090964" y="4835512"/>
            <a:ext cx="250825" cy="117475"/>
          </a:xfrm>
          <a:custGeom>
            <a:avLst/>
            <a:gdLst/>
            <a:ahLst/>
            <a:cxnLst/>
            <a:rect l="l" t="t" r="r" b="b"/>
            <a:pathLst>
              <a:path w="250825" h="117475">
                <a:moveTo>
                  <a:pt x="250659" y="0"/>
                </a:moveTo>
                <a:lnTo>
                  <a:pt x="0" y="117284"/>
                </a:lnTo>
              </a:path>
            </a:pathLst>
          </a:custGeom>
          <a:ln w="21247">
            <a:solidFill>
              <a:srgbClr val="666766"/>
            </a:solidFill>
          </a:ln>
        </p:spPr>
        <p:txBody>
          <a:bodyPr wrap="square" lIns="0" tIns="0" rIns="0" bIns="0" rtlCol="0"/>
          <a:lstStyle/>
          <a:p>
            <a:endParaRPr/>
          </a:p>
        </p:txBody>
      </p:sp>
      <p:sp>
        <p:nvSpPr>
          <p:cNvPr id="171" name="object 171"/>
          <p:cNvSpPr/>
          <p:nvPr/>
        </p:nvSpPr>
        <p:spPr>
          <a:xfrm>
            <a:off x="3250387" y="4780908"/>
            <a:ext cx="125095" cy="111760"/>
          </a:xfrm>
          <a:custGeom>
            <a:avLst/>
            <a:gdLst/>
            <a:ahLst/>
            <a:cxnLst/>
            <a:rect l="l" t="t" r="r" b="b"/>
            <a:pathLst>
              <a:path w="125095" h="111760">
                <a:moveTo>
                  <a:pt x="23825" y="0"/>
                </a:moveTo>
                <a:lnTo>
                  <a:pt x="0" y="111251"/>
                </a:lnTo>
                <a:lnTo>
                  <a:pt x="124510" y="53009"/>
                </a:lnTo>
                <a:lnTo>
                  <a:pt x="23825" y="0"/>
                </a:lnTo>
                <a:close/>
              </a:path>
            </a:pathLst>
          </a:custGeom>
          <a:solidFill>
            <a:srgbClr val="666766"/>
          </a:solidFill>
        </p:spPr>
        <p:txBody>
          <a:bodyPr wrap="square" lIns="0" tIns="0" rIns="0" bIns="0" rtlCol="0"/>
          <a:lstStyle/>
          <a:p>
            <a:endParaRPr/>
          </a:p>
        </p:txBody>
      </p:sp>
      <p:sp>
        <p:nvSpPr>
          <p:cNvPr id="172" name="object 172"/>
          <p:cNvSpPr/>
          <p:nvPr/>
        </p:nvSpPr>
        <p:spPr>
          <a:xfrm>
            <a:off x="1373377" y="7401255"/>
            <a:ext cx="230504" cy="120650"/>
          </a:xfrm>
          <a:custGeom>
            <a:avLst/>
            <a:gdLst/>
            <a:ahLst/>
            <a:cxnLst/>
            <a:rect l="l" t="t" r="r" b="b"/>
            <a:pathLst>
              <a:path w="230505" h="120650">
                <a:moveTo>
                  <a:pt x="230250" y="120434"/>
                </a:moveTo>
                <a:lnTo>
                  <a:pt x="0" y="120434"/>
                </a:lnTo>
                <a:lnTo>
                  <a:pt x="0" y="0"/>
                </a:lnTo>
                <a:lnTo>
                  <a:pt x="230250" y="0"/>
                </a:lnTo>
                <a:lnTo>
                  <a:pt x="230250" y="120434"/>
                </a:lnTo>
                <a:close/>
              </a:path>
            </a:pathLst>
          </a:custGeom>
          <a:solidFill>
            <a:srgbClr val="F58D8C"/>
          </a:solidFill>
        </p:spPr>
        <p:txBody>
          <a:bodyPr wrap="square" lIns="0" tIns="0" rIns="0" bIns="0" rtlCol="0"/>
          <a:lstStyle/>
          <a:p>
            <a:endParaRPr/>
          </a:p>
        </p:txBody>
      </p:sp>
      <p:sp>
        <p:nvSpPr>
          <p:cNvPr id="173" name="object 173"/>
          <p:cNvSpPr/>
          <p:nvPr/>
        </p:nvSpPr>
        <p:spPr>
          <a:xfrm>
            <a:off x="1373379" y="7401255"/>
            <a:ext cx="230504" cy="120650"/>
          </a:xfrm>
          <a:custGeom>
            <a:avLst/>
            <a:gdLst/>
            <a:ahLst/>
            <a:cxnLst/>
            <a:rect l="l" t="t" r="r" b="b"/>
            <a:pathLst>
              <a:path w="230505" h="120650">
                <a:moveTo>
                  <a:pt x="230250" y="120434"/>
                </a:moveTo>
                <a:lnTo>
                  <a:pt x="0" y="120434"/>
                </a:lnTo>
                <a:lnTo>
                  <a:pt x="0" y="0"/>
                </a:lnTo>
                <a:lnTo>
                  <a:pt x="230250" y="0"/>
                </a:lnTo>
                <a:lnTo>
                  <a:pt x="230250" y="120434"/>
                </a:lnTo>
                <a:close/>
              </a:path>
            </a:pathLst>
          </a:custGeom>
          <a:ln w="5308">
            <a:solidFill>
              <a:srgbClr val="231F20"/>
            </a:solidFill>
          </a:ln>
        </p:spPr>
        <p:txBody>
          <a:bodyPr wrap="square" lIns="0" tIns="0" rIns="0" bIns="0" rtlCol="0"/>
          <a:lstStyle/>
          <a:p>
            <a:endParaRPr/>
          </a:p>
        </p:txBody>
      </p:sp>
      <p:sp>
        <p:nvSpPr>
          <p:cNvPr id="174" name="object 174"/>
          <p:cNvSpPr/>
          <p:nvPr/>
        </p:nvSpPr>
        <p:spPr>
          <a:xfrm>
            <a:off x="1373365" y="7815415"/>
            <a:ext cx="230263" cy="120434"/>
          </a:xfrm>
          <a:prstGeom prst="rect">
            <a:avLst/>
          </a:prstGeom>
          <a:blipFill>
            <a:blip r:embed="rId9" cstate="print"/>
            <a:stretch>
              <a:fillRect/>
            </a:stretch>
          </a:blipFill>
        </p:spPr>
        <p:txBody>
          <a:bodyPr wrap="square" lIns="0" tIns="0" rIns="0" bIns="0" rtlCol="0"/>
          <a:lstStyle/>
          <a:p>
            <a:endParaRPr/>
          </a:p>
        </p:txBody>
      </p:sp>
      <p:sp>
        <p:nvSpPr>
          <p:cNvPr id="175" name="object 175"/>
          <p:cNvSpPr/>
          <p:nvPr/>
        </p:nvSpPr>
        <p:spPr>
          <a:xfrm>
            <a:off x="1373379" y="7815419"/>
            <a:ext cx="230504" cy="120650"/>
          </a:xfrm>
          <a:custGeom>
            <a:avLst/>
            <a:gdLst/>
            <a:ahLst/>
            <a:cxnLst/>
            <a:rect l="l" t="t" r="r" b="b"/>
            <a:pathLst>
              <a:path w="230505" h="120650">
                <a:moveTo>
                  <a:pt x="230250" y="120434"/>
                </a:moveTo>
                <a:lnTo>
                  <a:pt x="0" y="120434"/>
                </a:lnTo>
                <a:lnTo>
                  <a:pt x="0" y="0"/>
                </a:lnTo>
                <a:lnTo>
                  <a:pt x="230250" y="0"/>
                </a:lnTo>
                <a:lnTo>
                  <a:pt x="230250" y="120434"/>
                </a:lnTo>
                <a:close/>
              </a:path>
            </a:pathLst>
          </a:custGeom>
          <a:ln w="5308">
            <a:solidFill>
              <a:srgbClr val="231F20"/>
            </a:solidFill>
          </a:ln>
        </p:spPr>
        <p:txBody>
          <a:bodyPr wrap="square" lIns="0" tIns="0" rIns="0" bIns="0" rtlCol="0"/>
          <a:lstStyle/>
          <a:p>
            <a:endParaRPr/>
          </a:p>
        </p:txBody>
      </p:sp>
      <p:sp>
        <p:nvSpPr>
          <p:cNvPr id="176" name="object 176"/>
          <p:cNvSpPr txBox="1"/>
          <p:nvPr/>
        </p:nvSpPr>
        <p:spPr>
          <a:xfrm>
            <a:off x="1434708" y="6445687"/>
            <a:ext cx="1597660" cy="1861820"/>
          </a:xfrm>
          <a:prstGeom prst="rect">
            <a:avLst/>
          </a:prstGeom>
        </p:spPr>
        <p:txBody>
          <a:bodyPr vert="horz" wrap="square" lIns="0" tIns="12065" rIns="0" bIns="0" rtlCol="0">
            <a:spAutoFit/>
          </a:bodyPr>
          <a:lstStyle/>
          <a:p>
            <a:pPr marL="12700" marR="257175" algn="ctr">
              <a:lnSpc>
                <a:spcPct val="103000"/>
              </a:lnSpc>
              <a:spcBef>
                <a:spcPts val="95"/>
              </a:spcBef>
              <a:tabLst>
                <a:tab pos="225425" algn="l"/>
              </a:tabLst>
            </a:pPr>
            <a:r>
              <a:rPr sz="650" b="1" spc="-45" dirty="0">
                <a:solidFill>
                  <a:srgbClr val="231F20"/>
                </a:solidFill>
                <a:latin typeface="Arial"/>
                <a:cs typeface="Arial"/>
              </a:rPr>
              <a:t> 	</a:t>
            </a:r>
            <a:r>
              <a:rPr sz="650" b="1" spc="-50" dirty="0">
                <a:solidFill>
                  <a:srgbClr val="231F20"/>
                </a:solidFill>
                <a:latin typeface="Arial"/>
                <a:cs typeface="Arial"/>
              </a:rPr>
              <a:t>NEW </a:t>
            </a:r>
            <a:r>
              <a:rPr sz="650" b="1" spc="-65" dirty="0">
                <a:solidFill>
                  <a:srgbClr val="231F20"/>
                </a:solidFill>
                <a:latin typeface="Arial"/>
                <a:cs typeface="Arial"/>
              </a:rPr>
              <a:t>CENTRAL </a:t>
            </a:r>
            <a:r>
              <a:rPr sz="650" b="1" spc="-60" dirty="0">
                <a:solidFill>
                  <a:srgbClr val="231F20"/>
                </a:solidFill>
                <a:latin typeface="Arial"/>
                <a:cs typeface="Arial"/>
              </a:rPr>
              <a:t>HEALTH </a:t>
            </a:r>
            <a:r>
              <a:rPr sz="650" b="1" spc="-75" dirty="0">
                <a:solidFill>
                  <a:srgbClr val="231F20"/>
                </a:solidFill>
                <a:latin typeface="Arial"/>
                <a:cs typeface="Arial"/>
              </a:rPr>
              <a:t>BLOCK  </a:t>
            </a:r>
            <a:r>
              <a:rPr sz="650" b="1" spc="-65" dirty="0">
                <a:solidFill>
                  <a:srgbClr val="231F20"/>
                </a:solidFill>
                <a:latin typeface="Arial"/>
                <a:cs typeface="Arial"/>
              </a:rPr>
              <a:t>PROPERTY</a:t>
            </a:r>
            <a:r>
              <a:rPr sz="650" b="1" spc="-55" dirty="0">
                <a:solidFill>
                  <a:srgbClr val="231F20"/>
                </a:solidFill>
                <a:latin typeface="Arial"/>
                <a:cs typeface="Arial"/>
              </a:rPr>
              <a:t> </a:t>
            </a:r>
            <a:r>
              <a:rPr sz="650" b="1" spc="-50" dirty="0">
                <a:solidFill>
                  <a:srgbClr val="231F20"/>
                </a:solidFill>
                <a:latin typeface="Arial"/>
                <a:cs typeface="Arial"/>
              </a:rPr>
              <a:t>BOUNDARIES</a:t>
            </a:r>
            <a:endParaRPr sz="650">
              <a:latin typeface="Arial"/>
              <a:cs typeface="Arial"/>
            </a:endParaRPr>
          </a:p>
          <a:p>
            <a:pPr>
              <a:lnSpc>
                <a:spcPct val="100000"/>
              </a:lnSpc>
              <a:spcBef>
                <a:spcPts val="55"/>
              </a:spcBef>
            </a:pPr>
            <a:endParaRPr sz="650">
              <a:latin typeface="Times New Roman"/>
              <a:cs typeface="Times New Roman"/>
            </a:endParaRPr>
          </a:p>
          <a:p>
            <a:pPr marL="225425" marR="355600">
              <a:lnSpc>
                <a:spcPct val="103000"/>
              </a:lnSpc>
            </a:pPr>
            <a:r>
              <a:rPr sz="650" b="1" spc="-45" dirty="0">
                <a:solidFill>
                  <a:srgbClr val="231F20"/>
                </a:solidFill>
                <a:latin typeface="Arial"/>
                <a:cs typeface="Arial"/>
              </a:rPr>
              <a:t>EXISTING </a:t>
            </a:r>
            <a:r>
              <a:rPr sz="650" b="1" spc="-65" dirty="0">
                <a:solidFill>
                  <a:srgbClr val="231F20"/>
                </a:solidFill>
                <a:latin typeface="Arial"/>
                <a:cs typeface="Arial"/>
              </a:rPr>
              <a:t>CENTRAL</a:t>
            </a:r>
            <a:r>
              <a:rPr sz="650" b="1" spc="-85" dirty="0">
                <a:solidFill>
                  <a:srgbClr val="231F20"/>
                </a:solidFill>
                <a:latin typeface="Arial"/>
                <a:cs typeface="Arial"/>
              </a:rPr>
              <a:t> </a:t>
            </a:r>
            <a:r>
              <a:rPr sz="650" b="1" spc="-60" dirty="0">
                <a:solidFill>
                  <a:srgbClr val="231F20"/>
                </a:solidFill>
                <a:latin typeface="Arial"/>
                <a:cs typeface="Arial"/>
              </a:rPr>
              <a:t>HEALTH  </a:t>
            </a:r>
            <a:r>
              <a:rPr sz="650" b="1" spc="-65" dirty="0">
                <a:solidFill>
                  <a:srgbClr val="231F20"/>
                </a:solidFill>
                <a:latin typeface="Arial"/>
                <a:cs typeface="Arial"/>
              </a:rPr>
              <a:t>PROPERTY</a:t>
            </a:r>
            <a:r>
              <a:rPr sz="650" b="1" spc="-55" dirty="0">
                <a:solidFill>
                  <a:srgbClr val="231F20"/>
                </a:solidFill>
                <a:latin typeface="Arial"/>
                <a:cs typeface="Arial"/>
              </a:rPr>
              <a:t> </a:t>
            </a:r>
            <a:r>
              <a:rPr sz="650" b="1" spc="-50" dirty="0">
                <a:solidFill>
                  <a:srgbClr val="231F20"/>
                </a:solidFill>
                <a:latin typeface="Arial"/>
                <a:cs typeface="Arial"/>
              </a:rPr>
              <a:t>BOUNDARY</a:t>
            </a:r>
            <a:endParaRPr sz="650">
              <a:latin typeface="Arial"/>
              <a:cs typeface="Arial"/>
            </a:endParaRPr>
          </a:p>
          <a:p>
            <a:pPr>
              <a:lnSpc>
                <a:spcPct val="100000"/>
              </a:lnSpc>
            </a:pPr>
            <a:endParaRPr sz="700">
              <a:latin typeface="Times New Roman"/>
              <a:cs typeface="Times New Roman"/>
            </a:endParaRPr>
          </a:p>
          <a:p>
            <a:pPr marL="225425" marR="523240">
              <a:lnSpc>
                <a:spcPct val="103000"/>
              </a:lnSpc>
            </a:pPr>
            <a:r>
              <a:rPr sz="650" b="1" spc="-45" dirty="0">
                <a:solidFill>
                  <a:srgbClr val="231F20"/>
                </a:solidFill>
                <a:latin typeface="Arial"/>
                <a:cs typeface="Arial"/>
              </a:rPr>
              <a:t>EXISTING </a:t>
            </a:r>
            <a:r>
              <a:rPr sz="650" b="1" spc="-40" dirty="0">
                <a:solidFill>
                  <a:srgbClr val="231F20"/>
                </a:solidFill>
                <a:latin typeface="Arial"/>
                <a:cs typeface="Arial"/>
              </a:rPr>
              <a:t>&amp;</a:t>
            </a:r>
            <a:r>
              <a:rPr sz="650" b="1" spc="-105" dirty="0">
                <a:solidFill>
                  <a:srgbClr val="231F20"/>
                </a:solidFill>
                <a:latin typeface="Arial"/>
                <a:cs typeface="Arial"/>
              </a:rPr>
              <a:t> </a:t>
            </a:r>
            <a:r>
              <a:rPr sz="650" b="1" spc="-60" dirty="0">
                <a:solidFill>
                  <a:srgbClr val="231F20"/>
                </a:solidFill>
                <a:latin typeface="Arial"/>
                <a:cs typeface="Arial"/>
              </a:rPr>
              <a:t>PROPOSED  </a:t>
            </a:r>
            <a:r>
              <a:rPr sz="650" b="1" spc="-55" dirty="0">
                <a:solidFill>
                  <a:srgbClr val="231F20"/>
                </a:solidFill>
                <a:latin typeface="Arial"/>
                <a:cs typeface="Arial"/>
              </a:rPr>
              <a:t>ROW/PROPERTY</a:t>
            </a:r>
            <a:r>
              <a:rPr sz="650" b="1" spc="-70" dirty="0">
                <a:solidFill>
                  <a:srgbClr val="231F20"/>
                </a:solidFill>
                <a:latin typeface="Arial"/>
                <a:cs typeface="Arial"/>
              </a:rPr>
              <a:t> </a:t>
            </a:r>
            <a:r>
              <a:rPr sz="650" b="1" spc="-55" dirty="0">
                <a:solidFill>
                  <a:srgbClr val="231F20"/>
                </a:solidFill>
                <a:latin typeface="Arial"/>
                <a:cs typeface="Arial"/>
              </a:rPr>
              <a:t>LINES</a:t>
            </a:r>
            <a:endParaRPr sz="650">
              <a:latin typeface="Arial"/>
              <a:cs typeface="Arial"/>
            </a:endParaRPr>
          </a:p>
          <a:p>
            <a:pPr>
              <a:lnSpc>
                <a:spcPct val="100000"/>
              </a:lnSpc>
              <a:spcBef>
                <a:spcPts val="55"/>
              </a:spcBef>
            </a:pPr>
            <a:endParaRPr sz="650">
              <a:latin typeface="Times New Roman"/>
              <a:cs typeface="Times New Roman"/>
            </a:endParaRPr>
          </a:p>
          <a:p>
            <a:pPr marL="225425" marR="158115" algn="just">
              <a:lnSpc>
                <a:spcPct val="103000"/>
              </a:lnSpc>
            </a:pPr>
            <a:r>
              <a:rPr sz="650" b="1" spc="-15" dirty="0">
                <a:solidFill>
                  <a:srgbClr val="231F20"/>
                </a:solidFill>
                <a:latin typeface="Arial"/>
                <a:cs typeface="Arial"/>
              </a:rPr>
              <a:t>MAXIMUM </a:t>
            </a:r>
            <a:r>
              <a:rPr sz="650" b="1" spc="-50" dirty="0">
                <a:solidFill>
                  <a:srgbClr val="231F20"/>
                </a:solidFill>
                <a:latin typeface="Arial"/>
                <a:cs typeface="Arial"/>
              </a:rPr>
              <a:t>OF </a:t>
            </a:r>
            <a:r>
              <a:rPr sz="650" b="1" spc="-55" dirty="0">
                <a:solidFill>
                  <a:srgbClr val="231F20"/>
                </a:solidFill>
                <a:latin typeface="Arial"/>
                <a:cs typeface="Arial"/>
              </a:rPr>
              <a:t>FUTURE</a:t>
            </a:r>
            <a:r>
              <a:rPr sz="650" b="1" spc="-130" dirty="0">
                <a:solidFill>
                  <a:srgbClr val="231F20"/>
                </a:solidFill>
                <a:latin typeface="Arial"/>
                <a:cs typeface="Arial"/>
              </a:rPr>
              <a:t> </a:t>
            </a:r>
            <a:r>
              <a:rPr sz="650" b="1" spc="-35" dirty="0">
                <a:solidFill>
                  <a:srgbClr val="231F20"/>
                </a:solidFill>
                <a:latin typeface="Arial"/>
                <a:cs typeface="Arial"/>
              </a:rPr>
              <a:t>BUILDING  </a:t>
            </a:r>
            <a:r>
              <a:rPr sz="650" b="1" spc="-55" dirty="0">
                <a:solidFill>
                  <a:srgbClr val="231F20"/>
                </a:solidFill>
                <a:latin typeface="Arial"/>
                <a:cs typeface="Arial"/>
              </a:rPr>
              <a:t>ALLOWED </a:t>
            </a:r>
            <a:r>
              <a:rPr sz="650" b="1" spc="-25" dirty="0">
                <a:solidFill>
                  <a:srgbClr val="231F20"/>
                </a:solidFill>
                <a:latin typeface="Arial"/>
                <a:cs typeface="Arial"/>
              </a:rPr>
              <a:t>WITHIN </a:t>
            </a:r>
            <a:r>
              <a:rPr sz="650" b="1" spc="-45" dirty="0">
                <a:solidFill>
                  <a:srgbClr val="231F20"/>
                </a:solidFill>
                <a:latin typeface="Arial"/>
                <a:cs typeface="Arial"/>
              </a:rPr>
              <a:t>EXISTING </a:t>
            </a:r>
            <a:r>
              <a:rPr sz="650" b="1" spc="-65" dirty="0">
                <a:solidFill>
                  <a:srgbClr val="231F20"/>
                </a:solidFill>
                <a:latin typeface="Arial"/>
                <a:cs typeface="Arial"/>
              </a:rPr>
              <a:t>RED  RIVER</a:t>
            </a:r>
            <a:r>
              <a:rPr sz="650" b="1" spc="-50" dirty="0">
                <a:solidFill>
                  <a:srgbClr val="231F20"/>
                </a:solidFill>
                <a:latin typeface="Arial"/>
                <a:cs typeface="Arial"/>
              </a:rPr>
              <a:t> R.O.W.</a:t>
            </a:r>
            <a:endParaRPr sz="650">
              <a:latin typeface="Arial"/>
              <a:cs typeface="Arial"/>
            </a:endParaRPr>
          </a:p>
          <a:p>
            <a:pPr>
              <a:lnSpc>
                <a:spcPct val="100000"/>
              </a:lnSpc>
              <a:spcBef>
                <a:spcPts val="55"/>
              </a:spcBef>
            </a:pPr>
            <a:endParaRPr sz="650">
              <a:latin typeface="Times New Roman"/>
              <a:cs typeface="Times New Roman"/>
            </a:endParaRPr>
          </a:p>
          <a:p>
            <a:pPr marL="225425" marR="5080">
              <a:lnSpc>
                <a:spcPct val="103000"/>
              </a:lnSpc>
            </a:pPr>
            <a:r>
              <a:rPr sz="650" b="1" spc="-5" dirty="0">
                <a:solidFill>
                  <a:srgbClr val="231F20"/>
                </a:solidFill>
                <a:latin typeface="Arial"/>
                <a:cs typeface="Arial"/>
              </a:rPr>
              <a:t>25 </a:t>
            </a:r>
            <a:r>
              <a:rPr sz="650" b="1" spc="-45" dirty="0">
                <a:solidFill>
                  <a:srgbClr val="231F20"/>
                </a:solidFill>
                <a:latin typeface="Arial"/>
                <a:cs typeface="Arial"/>
              </a:rPr>
              <a:t>FT-WIDE PORTION </a:t>
            </a:r>
            <a:r>
              <a:rPr sz="650" b="1" spc="-50" dirty="0">
                <a:solidFill>
                  <a:srgbClr val="231F20"/>
                </a:solidFill>
                <a:latin typeface="Arial"/>
                <a:cs typeface="Arial"/>
              </a:rPr>
              <a:t>OF </a:t>
            </a:r>
            <a:r>
              <a:rPr sz="650" b="1" spc="-35" dirty="0">
                <a:solidFill>
                  <a:srgbClr val="231F20"/>
                </a:solidFill>
                <a:latin typeface="Arial"/>
                <a:cs typeface="Arial"/>
              </a:rPr>
              <a:t>BUILDING  </a:t>
            </a:r>
            <a:r>
              <a:rPr sz="650" b="1" spc="-55" dirty="0">
                <a:solidFill>
                  <a:srgbClr val="231F20"/>
                </a:solidFill>
                <a:latin typeface="Arial"/>
                <a:cs typeface="Arial"/>
              </a:rPr>
              <a:t>ALLOWED </a:t>
            </a:r>
            <a:r>
              <a:rPr sz="650" b="1" spc="-50" dirty="0">
                <a:solidFill>
                  <a:srgbClr val="231F20"/>
                </a:solidFill>
                <a:latin typeface="Arial"/>
                <a:cs typeface="Arial"/>
              </a:rPr>
              <a:t>TO EXTEND </a:t>
            </a:r>
            <a:r>
              <a:rPr sz="650" b="1" spc="-75" dirty="0">
                <a:solidFill>
                  <a:srgbClr val="231F20"/>
                </a:solidFill>
                <a:latin typeface="Arial"/>
                <a:cs typeface="Arial"/>
              </a:rPr>
              <a:t>PAST</a:t>
            </a:r>
            <a:r>
              <a:rPr sz="650" b="1" spc="-110" dirty="0">
                <a:solidFill>
                  <a:srgbClr val="231F20"/>
                </a:solidFill>
                <a:latin typeface="Arial"/>
                <a:cs typeface="Arial"/>
              </a:rPr>
              <a:t> </a:t>
            </a:r>
            <a:r>
              <a:rPr sz="650" b="1" spc="-40" dirty="0">
                <a:solidFill>
                  <a:srgbClr val="231F20"/>
                </a:solidFill>
                <a:latin typeface="Arial"/>
                <a:cs typeface="Arial"/>
              </a:rPr>
              <a:t>GROUND  </a:t>
            </a:r>
            <a:r>
              <a:rPr sz="650" b="1" spc="-65" dirty="0">
                <a:solidFill>
                  <a:srgbClr val="231F20"/>
                </a:solidFill>
                <a:latin typeface="Arial"/>
                <a:cs typeface="Arial"/>
              </a:rPr>
              <a:t>FLOOR </a:t>
            </a:r>
            <a:r>
              <a:rPr sz="650" b="1" spc="-45" dirty="0">
                <a:solidFill>
                  <a:srgbClr val="231F20"/>
                </a:solidFill>
                <a:latin typeface="Arial"/>
                <a:cs typeface="Arial"/>
              </a:rPr>
              <a:t>FOOTPRINT </a:t>
            </a:r>
            <a:r>
              <a:rPr sz="650" b="1" spc="-25" dirty="0">
                <a:solidFill>
                  <a:srgbClr val="231F20"/>
                </a:solidFill>
                <a:latin typeface="Arial"/>
                <a:cs typeface="Arial"/>
              </a:rPr>
              <a:t>AND </a:t>
            </a:r>
            <a:r>
              <a:rPr sz="650" b="1" spc="-50" dirty="0">
                <a:solidFill>
                  <a:srgbClr val="231F20"/>
                </a:solidFill>
                <a:latin typeface="Arial"/>
                <a:cs typeface="Arial"/>
              </a:rPr>
              <a:t>OVERHANG  PROMENADE </a:t>
            </a:r>
            <a:r>
              <a:rPr sz="650" b="1" spc="-30" dirty="0">
                <a:solidFill>
                  <a:srgbClr val="231F20"/>
                </a:solidFill>
                <a:latin typeface="Arial"/>
                <a:cs typeface="Arial"/>
              </a:rPr>
              <a:t>WITH </a:t>
            </a:r>
            <a:r>
              <a:rPr sz="650" b="1" spc="-5" dirty="0">
                <a:solidFill>
                  <a:srgbClr val="231F20"/>
                </a:solidFill>
                <a:latin typeface="Arial"/>
                <a:cs typeface="Arial"/>
              </a:rPr>
              <a:t>MINIMUM  </a:t>
            </a:r>
            <a:r>
              <a:rPr sz="650" b="1" spc="-60" dirty="0">
                <a:solidFill>
                  <a:srgbClr val="231F20"/>
                </a:solidFill>
                <a:latin typeface="Arial"/>
                <a:cs typeface="Arial"/>
              </a:rPr>
              <a:t>VERTICAL </a:t>
            </a:r>
            <a:r>
              <a:rPr sz="650" b="1" spc="-70" dirty="0">
                <a:solidFill>
                  <a:srgbClr val="231F20"/>
                </a:solidFill>
                <a:latin typeface="Arial"/>
                <a:cs typeface="Arial"/>
              </a:rPr>
              <a:t>CLEARANCE </a:t>
            </a:r>
            <a:r>
              <a:rPr sz="650" b="1" spc="-50" dirty="0">
                <a:solidFill>
                  <a:srgbClr val="231F20"/>
                </a:solidFill>
                <a:latin typeface="Arial"/>
                <a:cs typeface="Arial"/>
              </a:rPr>
              <a:t>OF</a:t>
            </a:r>
            <a:r>
              <a:rPr sz="650" b="1" spc="-10" dirty="0">
                <a:solidFill>
                  <a:srgbClr val="231F20"/>
                </a:solidFill>
                <a:latin typeface="Arial"/>
                <a:cs typeface="Arial"/>
              </a:rPr>
              <a:t> </a:t>
            </a:r>
            <a:r>
              <a:rPr sz="650" b="1" spc="-15" dirty="0">
                <a:solidFill>
                  <a:srgbClr val="231F20"/>
                </a:solidFill>
                <a:latin typeface="Arial"/>
                <a:cs typeface="Arial"/>
              </a:rPr>
              <a:t>15’-0”</a:t>
            </a:r>
            <a:endParaRPr sz="650">
              <a:latin typeface="Arial"/>
              <a:cs typeface="Arial"/>
            </a:endParaRPr>
          </a:p>
        </p:txBody>
      </p:sp>
      <p:sp>
        <p:nvSpPr>
          <p:cNvPr id="177" name="object 177"/>
          <p:cNvSpPr/>
          <p:nvPr/>
        </p:nvSpPr>
        <p:spPr>
          <a:xfrm>
            <a:off x="1539858" y="6500516"/>
            <a:ext cx="64135" cy="0"/>
          </a:xfrm>
          <a:custGeom>
            <a:avLst/>
            <a:gdLst/>
            <a:ahLst/>
            <a:cxnLst/>
            <a:rect l="l" t="t" r="r" b="b"/>
            <a:pathLst>
              <a:path w="64134">
                <a:moveTo>
                  <a:pt x="63766" y="0"/>
                </a:moveTo>
                <a:lnTo>
                  <a:pt x="0" y="0"/>
                </a:lnTo>
              </a:path>
            </a:pathLst>
          </a:custGeom>
          <a:ln w="21247">
            <a:solidFill>
              <a:srgbClr val="ED1C24"/>
            </a:solidFill>
          </a:ln>
        </p:spPr>
        <p:txBody>
          <a:bodyPr wrap="square" lIns="0" tIns="0" rIns="0" bIns="0" rtlCol="0"/>
          <a:lstStyle/>
          <a:p>
            <a:endParaRPr/>
          </a:p>
        </p:txBody>
      </p:sp>
      <p:sp>
        <p:nvSpPr>
          <p:cNvPr id="178" name="object 178"/>
          <p:cNvSpPr/>
          <p:nvPr/>
        </p:nvSpPr>
        <p:spPr>
          <a:xfrm>
            <a:off x="1447408" y="6500516"/>
            <a:ext cx="72390" cy="0"/>
          </a:xfrm>
          <a:custGeom>
            <a:avLst/>
            <a:gdLst/>
            <a:ahLst/>
            <a:cxnLst/>
            <a:rect l="l" t="t" r="r" b="b"/>
            <a:pathLst>
              <a:path w="72390">
                <a:moveTo>
                  <a:pt x="71907" y="0"/>
                </a:moveTo>
                <a:lnTo>
                  <a:pt x="0" y="0"/>
                </a:lnTo>
              </a:path>
            </a:pathLst>
          </a:custGeom>
          <a:ln w="21247">
            <a:solidFill>
              <a:srgbClr val="ED1C24"/>
            </a:solidFill>
            <a:prstDash val="sysDot"/>
          </a:ln>
        </p:spPr>
        <p:txBody>
          <a:bodyPr wrap="square" lIns="0" tIns="0" rIns="0" bIns="0" rtlCol="0"/>
          <a:lstStyle/>
          <a:p>
            <a:endParaRPr/>
          </a:p>
        </p:txBody>
      </p:sp>
      <p:sp>
        <p:nvSpPr>
          <p:cNvPr id="179" name="object 179"/>
          <p:cNvSpPr/>
          <p:nvPr/>
        </p:nvSpPr>
        <p:spPr>
          <a:xfrm>
            <a:off x="1373369" y="6500516"/>
            <a:ext cx="64135" cy="0"/>
          </a:xfrm>
          <a:custGeom>
            <a:avLst/>
            <a:gdLst/>
            <a:ahLst/>
            <a:cxnLst/>
            <a:rect l="l" t="t" r="r" b="b"/>
            <a:pathLst>
              <a:path w="64134">
                <a:moveTo>
                  <a:pt x="63766" y="0"/>
                </a:moveTo>
                <a:lnTo>
                  <a:pt x="0" y="0"/>
                </a:lnTo>
              </a:path>
            </a:pathLst>
          </a:custGeom>
          <a:ln w="21247">
            <a:solidFill>
              <a:srgbClr val="ED1C24"/>
            </a:solidFill>
          </a:ln>
        </p:spPr>
        <p:txBody>
          <a:bodyPr wrap="square" lIns="0" tIns="0" rIns="0" bIns="0" rtlCol="0"/>
          <a:lstStyle/>
          <a:p>
            <a:endParaRPr/>
          </a:p>
        </p:txBody>
      </p:sp>
      <p:sp>
        <p:nvSpPr>
          <p:cNvPr id="180" name="object 180"/>
          <p:cNvSpPr/>
          <p:nvPr/>
        </p:nvSpPr>
        <p:spPr>
          <a:xfrm>
            <a:off x="1539858" y="6821443"/>
            <a:ext cx="64135" cy="0"/>
          </a:xfrm>
          <a:custGeom>
            <a:avLst/>
            <a:gdLst/>
            <a:ahLst/>
            <a:cxnLst/>
            <a:rect l="l" t="t" r="r" b="b"/>
            <a:pathLst>
              <a:path w="64134">
                <a:moveTo>
                  <a:pt x="31883" y="-26568"/>
                </a:moveTo>
                <a:lnTo>
                  <a:pt x="31883" y="26568"/>
                </a:lnTo>
              </a:path>
            </a:pathLst>
          </a:custGeom>
          <a:ln w="63766">
            <a:solidFill>
              <a:srgbClr val="662D91"/>
            </a:solidFill>
          </a:ln>
        </p:spPr>
        <p:txBody>
          <a:bodyPr wrap="square" lIns="0" tIns="0" rIns="0" bIns="0" rtlCol="0"/>
          <a:lstStyle/>
          <a:p>
            <a:endParaRPr/>
          </a:p>
        </p:txBody>
      </p:sp>
      <p:sp>
        <p:nvSpPr>
          <p:cNvPr id="181" name="object 181"/>
          <p:cNvSpPr/>
          <p:nvPr/>
        </p:nvSpPr>
        <p:spPr>
          <a:xfrm>
            <a:off x="1447408" y="6821443"/>
            <a:ext cx="72390" cy="0"/>
          </a:xfrm>
          <a:custGeom>
            <a:avLst/>
            <a:gdLst/>
            <a:ahLst/>
            <a:cxnLst/>
            <a:rect l="l" t="t" r="r" b="b"/>
            <a:pathLst>
              <a:path w="72390">
                <a:moveTo>
                  <a:pt x="35953" y="-26568"/>
                </a:moveTo>
                <a:lnTo>
                  <a:pt x="35953" y="26568"/>
                </a:lnTo>
              </a:path>
            </a:pathLst>
          </a:custGeom>
          <a:ln w="71907">
            <a:solidFill>
              <a:srgbClr val="662D91"/>
            </a:solidFill>
            <a:prstDash val="sysDot"/>
          </a:ln>
        </p:spPr>
        <p:txBody>
          <a:bodyPr wrap="square" lIns="0" tIns="0" rIns="0" bIns="0" rtlCol="0"/>
          <a:lstStyle/>
          <a:p>
            <a:endParaRPr/>
          </a:p>
        </p:txBody>
      </p:sp>
      <p:sp>
        <p:nvSpPr>
          <p:cNvPr id="182" name="object 182"/>
          <p:cNvSpPr/>
          <p:nvPr/>
        </p:nvSpPr>
        <p:spPr>
          <a:xfrm>
            <a:off x="1373369" y="6821443"/>
            <a:ext cx="64135" cy="0"/>
          </a:xfrm>
          <a:custGeom>
            <a:avLst/>
            <a:gdLst/>
            <a:ahLst/>
            <a:cxnLst/>
            <a:rect l="l" t="t" r="r" b="b"/>
            <a:pathLst>
              <a:path w="64134">
                <a:moveTo>
                  <a:pt x="31883" y="-26568"/>
                </a:moveTo>
                <a:lnTo>
                  <a:pt x="31883" y="26568"/>
                </a:lnTo>
              </a:path>
            </a:pathLst>
          </a:custGeom>
          <a:ln w="63766">
            <a:solidFill>
              <a:srgbClr val="662D91"/>
            </a:solidFill>
          </a:ln>
        </p:spPr>
        <p:txBody>
          <a:bodyPr wrap="square" lIns="0" tIns="0" rIns="0" bIns="0" rtlCol="0"/>
          <a:lstStyle/>
          <a:p>
            <a:endParaRPr/>
          </a:p>
        </p:txBody>
      </p:sp>
      <p:sp>
        <p:nvSpPr>
          <p:cNvPr id="183" name="object 183"/>
          <p:cNvSpPr/>
          <p:nvPr/>
        </p:nvSpPr>
        <p:spPr>
          <a:xfrm>
            <a:off x="1539858" y="7125616"/>
            <a:ext cx="64135" cy="0"/>
          </a:xfrm>
          <a:custGeom>
            <a:avLst/>
            <a:gdLst/>
            <a:ahLst/>
            <a:cxnLst/>
            <a:rect l="l" t="t" r="r" b="b"/>
            <a:pathLst>
              <a:path w="64134">
                <a:moveTo>
                  <a:pt x="63766" y="0"/>
                </a:moveTo>
                <a:lnTo>
                  <a:pt x="0" y="0"/>
                </a:lnTo>
              </a:path>
            </a:pathLst>
          </a:custGeom>
          <a:ln w="31889">
            <a:solidFill>
              <a:srgbClr val="808285"/>
            </a:solidFill>
          </a:ln>
        </p:spPr>
        <p:txBody>
          <a:bodyPr wrap="square" lIns="0" tIns="0" rIns="0" bIns="0" rtlCol="0"/>
          <a:lstStyle/>
          <a:p>
            <a:endParaRPr/>
          </a:p>
        </p:txBody>
      </p:sp>
      <p:sp>
        <p:nvSpPr>
          <p:cNvPr id="184" name="object 184"/>
          <p:cNvSpPr/>
          <p:nvPr/>
        </p:nvSpPr>
        <p:spPr>
          <a:xfrm>
            <a:off x="1447408" y="7125616"/>
            <a:ext cx="72390" cy="0"/>
          </a:xfrm>
          <a:custGeom>
            <a:avLst/>
            <a:gdLst/>
            <a:ahLst/>
            <a:cxnLst/>
            <a:rect l="l" t="t" r="r" b="b"/>
            <a:pathLst>
              <a:path w="72390">
                <a:moveTo>
                  <a:pt x="71907" y="0"/>
                </a:moveTo>
                <a:lnTo>
                  <a:pt x="0" y="0"/>
                </a:lnTo>
              </a:path>
            </a:pathLst>
          </a:custGeom>
          <a:ln w="31889">
            <a:solidFill>
              <a:srgbClr val="808285"/>
            </a:solidFill>
            <a:prstDash val="sysDot"/>
          </a:ln>
        </p:spPr>
        <p:txBody>
          <a:bodyPr wrap="square" lIns="0" tIns="0" rIns="0" bIns="0" rtlCol="0"/>
          <a:lstStyle/>
          <a:p>
            <a:endParaRPr/>
          </a:p>
        </p:txBody>
      </p:sp>
      <p:sp>
        <p:nvSpPr>
          <p:cNvPr id="185" name="object 185"/>
          <p:cNvSpPr/>
          <p:nvPr/>
        </p:nvSpPr>
        <p:spPr>
          <a:xfrm>
            <a:off x="1373369" y="7125616"/>
            <a:ext cx="64135" cy="0"/>
          </a:xfrm>
          <a:custGeom>
            <a:avLst/>
            <a:gdLst/>
            <a:ahLst/>
            <a:cxnLst/>
            <a:rect l="l" t="t" r="r" b="b"/>
            <a:pathLst>
              <a:path w="64134">
                <a:moveTo>
                  <a:pt x="63766" y="0"/>
                </a:moveTo>
                <a:lnTo>
                  <a:pt x="0" y="0"/>
                </a:lnTo>
              </a:path>
            </a:pathLst>
          </a:custGeom>
          <a:ln w="31889">
            <a:solidFill>
              <a:srgbClr val="808285"/>
            </a:solidFill>
          </a:ln>
        </p:spPr>
        <p:txBody>
          <a:bodyPr wrap="square" lIns="0" tIns="0" rIns="0" bIns="0" rtlCol="0"/>
          <a:lstStyle/>
          <a:p>
            <a:endParaRPr/>
          </a:p>
        </p:txBody>
      </p:sp>
      <p:sp>
        <p:nvSpPr>
          <p:cNvPr id="186" name="object 186"/>
          <p:cNvSpPr txBox="1"/>
          <p:nvPr/>
        </p:nvSpPr>
        <p:spPr>
          <a:xfrm>
            <a:off x="1352675" y="6123558"/>
            <a:ext cx="645795" cy="229870"/>
          </a:xfrm>
          <a:prstGeom prst="rect">
            <a:avLst/>
          </a:prstGeom>
        </p:spPr>
        <p:txBody>
          <a:bodyPr vert="horz" wrap="square" lIns="0" tIns="17145" rIns="0" bIns="0" rtlCol="0">
            <a:spAutoFit/>
          </a:bodyPr>
          <a:lstStyle/>
          <a:p>
            <a:pPr marL="12700">
              <a:lnSpc>
                <a:spcPct val="100000"/>
              </a:lnSpc>
              <a:spcBef>
                <a:spcPts val="135"/>
              </a:spcBef>
            </a:pPr>
            <a:r>
              <a:rPr sz="1300" b="1" spc="-90" dirty="0">
                <a:solidFill>
                  <a:srgbClr val="231F20"/>
                </a:solidFill>
                <a:latin typeface="Arial"/>
                <a:cs typeface="Arial"/>
              </a:rPr>
              <a:t>LEGEND</a:t>
            </a:r>
            <a:endParaRPr sz="1300">
              <a:latin typeface="Arial"/>
              <a:cs typeface="Arial"/>
            </a:endParaRPr>
          </a:p>
        </p:txBody>
      </p:sp>
      <p:sp>
        <p:nvSpPr>
          <p:cNvPr id="187" name="object 187"/>
          <p:cNvSpPr/>
          <p:nvPr/>
        </p:nvSpPr>
        <p:spPr>
          <a:xfrm>
            <a:off x="3476587" y="1552511"/>
            <a:ext cx="1141095" cy="248285"/>
          </a:xfrm>
          <a:custGeom>
            <a:avLst/>
            <a:gdLst/>
            <a:ahLst/>
            <a:cxnLst/>
            <a:rect l="l" t="t" r="r" b="b"/>
            <a:pathLst>
              <a:path w="1141095" h="248285">
                <a:moveTo>
                  <a:pt x="1140625" y="247967"/>
                </a:moveTo>
                <a:lnTo>
                  <a:pt x="0" y="247967"/>
                </a:lnTo>
                <a:lnTo>
                  <a:pt x="0" y="0"/>
                </a:lnTo>
                <a:lnTo>
                  <a:pt x="1140625" y="0"/>
                </a:lnTo>
                <a:lnTo>
                  <a:pt x="1140625" y="247967"/>
                </a:lnTo>
                <a:close/>
              </a:path>
            </a:pathLst>
          </a:custGeom>
          <a:solidFill>
            <a:srgbClr val="FFFFFF"/>
          </a:solidFill>
        </p:spPr>
        <p:txBody>
          <a:bodyPr wrap="square" lIns="0" tIns="0" rIns="0" bIns="0" rtlCol="0"/>
          <a:lstStyle/>
          <a:p>
            <a:endParaRPr/>
          </a:p>
        </p:txBody>
      </p:sp>
      <p:sp>
        <p:nvSpPr>
          <p:cNvPr id="188" name="object 188"/>
          <p:cNvSpPr txBox="1"/>
          <p:nvPr/>
        </p:nvSpPr>
        <p:spPr>
          <a:xfrm>
            <a:off x="3485145" y="1423623"/>
            <a:ext cx="1031240" cy="151765"/>
          </a:xfrm>
          <a:prstGeom prst="rect">
            <a:avLst/>
          </a:prstGeom>
        </p:spPr>
        <p:txBody>
          <a:bodyPr vert="horz" wrap="square" lIns="0" tIns="15875" rIns="0" bIns="0" rtlCol="0">
            <a:spAutoFit/>
          </a:bodyPr>
          <a:lstStyle/>
          <a:p>
            <a:pPr marL="12700">
              <a:lnSpc>
                <a:spcPct val="100000"/>
              </a:lnSpc>
              <a:spcBef>
                <a:spcPts val="125"/>
              </a:spcBef>
            </a:pPr>
            <a:r>
              <a:rPr sz="800" spc="-50" dirty="0">
                <a:solidFill>
                  <a:srgbClr val="231F20"/>
                </a:solidFill>
                <a:latin typeface="Arial"/>
                <a:cs typeface="Arial"/>
              </a:rPr>
              <a:t>DELL </a:t>
            </a:r>
            <a:r>
              <a:rPr sz="800" spc="-70" dirty="0">
                <a:solidFill>
                  <a:srgbClr val="231F20"/>
                </a:solidFill>
                <a:latin typeface="Arial"/>
                <a:cs typeface="Arial"/>
              </a:rPr>
              <a:t>SETON</a:t>
            </a:r>
            <a:r>
              <a:rPr sz="800" spc="-95" dirty="0">
                <a:solidFill>
                  <a:srgbClr val="231F20"/>
                </a:solidFill>
                <a:latin typeface="Arial"/>
                <a:cs typeface="Arial"/>
              </a:rPr>
              <a:t> </a:t>
            </a:r>
            <a:r>
              <a:rPr sz="800" spc="-35" dirty="0">
                <a:solidFill>
                  <a:srgbClr val="231F20"/>
                </a:solidFill>
                <a:latin typeface="Arial"/>
                <a:cs typeface="Arial"/>
              </a:rPr>
              <a:t>MEDICAL</a:t>
            </a:r>
            <a:endParaRPr sz="800">
              <a:latin typeface="Arial"/>
              <a:cs typeface="Arial"/>
            </a:endParaRPr>
          </a:p>
        </p:txBody>
      </p:sp>
      <p:sp>
        <p:nvSpPr>
          <p:cNvPr id="189" name="object 189"/>
          <p:cNvSpPr txBox="1"/>
          <p:nvPr/>
        </p:nvSpPr>
        <p:spPr>
          <a:xfrm>
            <a:off x="3485145" y="1540560"/>
            <a:ext cx="1050290" cy="269240"/>
          </a:xfrm>
          <a:prstGeom prst="rect">
            <a:avLst/>
          </a:prstGeom>
        </p:spPr>
        <p:txBody>
          <a:bodyPr vert="horz" wrap="square" lIns="0" tIns="24130" rIns="0" bIns="0" rtlCol="0">
            <a:spAutoFit/>
          </a:bodyPr>
          <a:lstStyle/>
          <a:p>
            <a:pPr marL="12700" marR="5080">
              <a:lnSpc>
                <a:spcPts val="919"/>
              </a:lnSpc>
              <a:spcBef>
                <a:spcPts val="190"/>
              </a:spcBef>
            </a:pPr>
            <a:r>
              <a:rPr sz="800" spc="-80" dirty="0">
                <a:solidFill>
                  <a:srgbClr val="231F20"/>
                </a:solidFill>
                <a:latin typeface="Arial"/>
                <a:cs typeface="Arial"/>
              </a:rPr>
              <a:t>CENTER’S </a:t>
            </a:r>
            <a:r>
              <a:rPr sz="800" spc="-65" dirty="0">
                <a:solidFill>
                  <a:srgbClr val="231F20"/>
                </a:solidFill>
                <a:latin typeface="Arial"/>
                <a:cs typeface="Arial"/>
              </a:rPr>
              <a:t>PEDESTRIAN  BRIDGE</a:t>
            </a:r>
            <a:endParaRPr sz="800">
              <a:latin typeface="Arial"/>
              <a:cs typeface="Arial"/>
            </a:endParaRPr>
          </a:p>
        </p:txBody>
      </p:sp>
      <p:sp>
        <p:nvSpPr>
          <p:cNvPr id="190" name="object 190"/>
          <p:cNvSpPr/>
          <p:nvPr/>
        </p:nvSpPr>
        <p:spPr>
          <a:xfrm>
            <a:off x="5720079" y="6087008"/>
            <a:ext cx="1551940" cy="666115"/>
          </a:xfrm>
          <a:custGeom>
            <a:avLst/>
            <a:gdLst/>
            <a:ahLst/>
            <a:cxnLst/>
            <a:rect l="l" t="t" r="r" b="b"/>
            <a:pathLst>
              <a:path w="1551940" h="666115">
                <a:moveTo>
                  <a:pt x="1551533" y="665962"/>
                </a:moveTo>
                <a:lnTo>
                  <a:pt x="0" y="665962"/>
                </a:lnTo>
                <a:lnTo>
                  <a:pt x="0" y="0"/>
                </a:lnTo>
                <a:lnTo>
                  <a:pt x="1551533" y="0"/>
                </a:lnTo>
                <a:lnTo>
                  <a:pt x="1551533" y="665962"/>
                </a:lnTo>
                <a:close/>
              </a:path>
            </a:pathLst>
          </a:custGeom>
          <a:solidFill>
            <a:srgbClr val="FFFFFF"/>
          </a:solidFill>
        </p:spPr>
        <p:txBody>
          <a:bodyPr wrap="square" lIns="0" tIns="0" rIns="0" bIns="0" rtlCol="0"/>
          <a:lstStyle/>
          <a:p>
            <a:endParaRPr/>
          </a:p>
        </p:txBody>
      </p:sp>
      <p:sp>
        <p:nvSpPr>
          <p:cNvPr id="191" name="object 191"/>
          <p:cNvSpPr txBox="1"/>
          <p:nvPr/>
        </p:nvSpPr>
        <p:spPr>
          <a:xfrm>
            <a:off x="5702177" y="3350150"/>
            <a:ext cx="850265" cy="386080"/>
          </a:xfrm>
          <a:prstGeom prst="rect">
            <a:avLst/>
          </a:prstGeom>
        </p:spPr>
        <p:txBody>
          <a:bodyPr vert="horz" wrap="square" lIns="0" tIns="24130" rIns="0" bIns="0" rtlCol="0">
            <a:spAutoFit/>
          </a:bodyPr>
          <a:lstStyle/>
          <a:p>
            <a:pPr marL="12700" marR="5080">
              <a:lnSpc>
                <a:spcPts val="919"/>
              </a:lnSpc>
              <a:spcBef>
                <a:spcPts val="190"/>
              </a:spcBef>
            </a:pPr>
            <a:r>
              <a:rPr sz="800" spc="-55" dirty="0">
                <a:solidFill>
                  <a:srgbClr val="231F20"/>
                </a:solidFill>
                <a:latin typeface="Arial"/>
                <a:cs typeface="Arial"/>
              </a:rPr>
              <a:t>EXISTING </a:t>
            </a:r>
            <a:r>
              <a:rPr sz="800" spc="-40" dirty="0">
                <a:solidFill>
                  <a:srgbClr val="231F20"/>
                </a:solidFill>
                <a:latin typeface="Arial"/>
                <a:cs typeface="Arial"/>
              </a:rPr>
              <a:t>MEDIC</a:t>
            </a:r>
            <a:r>
              <a:rPr sz="800" spc="-114" dirty="0">
                <a:solidFill>
                  <a:srgbClr val="231F20"/>
                </a:solidFill>
                <a:latin typeface="Arial"/>
                <a:cs typeface="Arial"/>
              </a:rPr>
              <a:t> </a:t>
            </a:r>
            <a:r>
              <a:rPr sz="800" spc="-5" dirty="0">
                <a:solidFill>
                  <a:srgbClr val="231F20"/>
                </a:solidFill>
                <a:latin typeface="Arial"/>
                <a:cs typeface="Arial"/>
              </a:rPr>
              <a:t>3  </a:t>
            </a:r>
            <a:r>
              <a:rPr sz="800" spc="-65" dirty="0">
                <a:solidFill>
                  <a:srgbClr val="231F20"/>
                </a:solidFill>
                <a:latin typeface="Arial"/>
                <a:cs typeface="Arial"/>
              </a:rPr>
              <a:t>STATION </a:t>
            </a:r>
            <a:r>
              <a:rPr sz="800" spc="-60" dirty="0">
                <a:solidFill>
                  <a:srgbClr val="231F20"/>
                </a:solidFill>
                <a:latin typeface="Arial"/>
                <a:cs typeface="Arial"/>
              </a:rPr>
              <a:t>TO </a:t>
            </a:r>
            <a:r>
              <a:rPr sz="800" spc="-90" dirty="0">
                <a:solidFill>
                  <a:srgbClr val="231F20"/>
                </a:solidFill>
                <a:latin typeface="Arial"/>
                <a:cs typeface="Arial"/>
              </a:rPr>
              <a:t>BE  </a:t>
            </a:r>
            <a:r>
              <a:rPr sz="800" spc="-75" dirty="0">
                <a:solidFill>
                  <a:srgbClr val="231F20"/>
                </a:solidFill>
                <a:latin typeface="Arial"/>
                <a:cs typeface="Arial"/>
              </a:rPr>
              <a:t>RELOCATED</a:t>
            </a:r>
            <a:endParaRPr sz="800">
              <a:latin typeface="Arial"/>
              <a:cs typeface="Arial"/>
            </a:endParaRPr>
          </a:p>
        </p:txBody>
      </p:sp>
      <p:sp>
        <p:nvSpPr>
          <p:cNvPr id="192" name="object 192"/>
          <p:cNvSpPr/>
          <p:nvPr/>
        </p:nvSpPr>
        <p:spPr>
          <a:xfrm>
            <a:off x="4654837" y="3458269"/>
            <a:ext cx="974725" cy="592455"/>
          </a:xfrm>
          <a:custGeom>
            <a:avLst/>
            <a:gdLst/>
            <a:ahLst/>
            <a:cxnLst/>
            <a:rect l="l" t="t" r="r" b="b"/>
            <a:pathLst>
              <a:path w="974725" h="592454">
                <a:moveTo>
                  <a:pt x="974318" y="0"/>
                </a:moveTo>
                <a:lnTo>
                  <a:pt x="441540" y="0"/>
                </a:lnTo>
                <a:lnTo>
                  <a:pt x="0" y="592074"/>
                </a:lnTo>
              </a:path>
            </a:pathLst>
          </a:custGeom>
          <a:ln w="10629">
            <a:solidFill>
              <a:srgbClr val="231F20"/>
            </a:solidFill>
          </a:ln>
        </p:spPr>
        <p:txBody>
          <a:bodyPr wrap="square" lIns="0" tIns="0" rIns="0" bIns="0" rtlCol="0"/>
          <a:lstStyle/>
          <a:p>
            <a:endParaRPr/>
          </a:p>
        </p:txBody>
      </p:sp>
      <p:sp>
        <p:nvSpPr>
          <p:cNvPr id="193" name="object 193"/>
          <p:cNvSpPr/>
          <p:nvPr/>
        </p:nvSpPr>
        <p:spPr>
          <a:xfrm>
            <a:off x="4603045" y="3993362"/>
            <a:ext cx="107797" cy="126441"/>
          </a:xfrm>
          <a:prstGeom prst="rect">
            <a:avLst/>
          </a:prstGeom>
          <a:blipFill>
            <a:blip r:embed="rId10" cstate="print"/>
            <a:stretch>
              <a:fillRect/>
            </a:stretch>
          </a:blipFill>
        </p:spPr>
        <p:txBody>
          <a:bodyPr wrap="square" lIns="0" tIns="0" rIns="0" bIns="0" rtlCol="0"/>
          <a:lstStyle/>
          <a:p>
            <a:endParaRPr/>
          </a:p>
        </p:txBody>
      </p:sp>
      <p:sp>
        <p:nvSpPr>
          <p:cNvPr id="194" name="object 194"/>
          <p:cNvSpPr/>
          <p:nvPr/>
        </p:nvSpPr>
        <p:spPr>
          <a:xfrm>
            <a:off x="5720079" y="7402080"/>
            <a:ext cx="1551940" cy="666115"/>
          </a:xfrm>
          <a:custGeom>
            <a:avLst/>
            <a:gdLst/>
            <a:ahLst/>
            <a:cxnLst/>
            <a:rect l="l" t="t" r="r" b="b"/>
            <a:pathLst>
              <a:path w="1551940" h="666115">
                <a:moveTo>
                  <a:pt x="1551533" y="665962"/>
                </a:moveTo>
                <a:lnTo>
                  <a:pt x="0" y="665962"/>
                </a:lnTo>
                <a:lnTo>
                  <a:pt x="0" y="0"/>
                </a:lnTo>
                <a:lnTo>
                  <a:pt x="1551533" y="0"/>
                </a:lnTo>
                <a:lnTo>
                  <a:pt x="1551533" y="665962"/>
                </a:lnTo>
                <a:close/>
              </a:path>
            </a:pathLst>
          </a:custGeom>
          <a:solidFill>
            <a:srgbClr val="FFFFFF"/>
          </a:solidFill>
        </p:spPr>
        <p:txBody>
          <a:bodyPr wrap="square" lIns="0" tIns="0" rIns="0" bIns="0" rtlCol="0"/>
          <a:lstStyle/>
          <a:p>
            <a:endParaRPr/>
          </a:p>
        </p:txBody>
      </p:sp>
      <p:sp>
        <p:nvSpPr>
          <p:cNvPr id="195" name="object 195"/>
          <p:cNvSpPr/>
          <p:nvPr/>
        </p:nvSpPr>
        <p:spPr>
          <a:xfrm>
            <a:off x="3068553" y="1513541"/>
            <a:ext cx="408305" cy="245745"/>
          </a:xfrm>
          <a:custGeom>
            <a:avLst/>
            <a:gdLst/>
            <a:ahLst/>
            <a:cxnLst/>
            <a:rect l="l" t="t" r="r" b="b"/>
            <a:pathLst>
              <a:path w="408304" h="245744">
                <a:moveTo>
                  <a:pt x="408038" y="0"/>
                </a:moveTo>
                <a:lnTo>
                  <a:pt x="183095" y="0"/>
                </a:lnTo>
                <a:lnTo>
                  <a:pt x="0" y="245351"/>
                </a:lnTo>
              </a:path>
            </a:pathLst>
          </a:custGeom>
          <a:ln w="10629">
            <a:solidFill>
              <a:srgbClr val="231F20"/>
            </a:solidFill>
          </a:ln>
        </p:spPr>
        <p:txBody>
          <a:bodyPr wrap="square" lIns="0" tIns="0" rIns="0" bIns="0" rtlCol="0"/>
          <a:lstStyle/>
          <a:p>
            <a:endParaRPr/>
          </a:p>
        </p:txBody>
      </p:sp>
      <p:sp>
        <p:nvSpPr>
          <p:cNvPr id="196" name="object 196"/>
          <p:cNvSpPr/>
          <p:nvPr/>
        </p:nvSpPr>
        <p:spPr>
          <a:xfrm>
            <a:off x="3016737" y="1701915"/>
            <a:ext cx="107823" cy="126415"/>
          </a:xfrm>
          <a:prstGeom prst="rect">
            <a:avLst/>
          </a:prstGeom>
          <a:blipFill>
            <a:blip r:embed="rId11" cstate="print"/>
            <a:stretch>
              <a:fillRect/>
            </a:stretch>
          </a:blipFill>
        </p:spPr>
        <p:txBody>
          <a:bodyPr wrap="square" lIns="0" tIns="0" rIns="0" bIns="0" rtlCol="0"/>
          <a:lstStyle/>
          <a:p>
            <a:endParaRPr/>
          </a:p>
        </p:txBody>
      </p:sp>
      <p:sp>
        <p:nvSpPr>
          <p:cNvPr id="197" name="object 197"/>
          <p:cNvSpPr/>
          <p:nvPr/>
        </p:nvSpPr>
        <p:spPr>
          <a:xfrm>
            <a:off x="5733327" y="8695532"/>
            <a:ext cx="1426293" cy="309908"/>
          </a:xfrm>
          <a:prstGeom prst="rect">
            <a:avLst/>
          </a:prstGeom>
          <a:blipFill>
            <a:blip r:embed="rId12" cstate="print"/>
            <a:stretch>
              <a:fillRect/>
            </a:stretch>
          </a:blipFill>
        </p:spPr>
        <p:txBody>
          <a:bodyPr wrap="square" lIns="0" tIns="0" rIns="0" bIns="0" rtlCol="0"/>
          <a:lstStyle/>
          <a:p>
            <a:endParaRPr/>
          </a:p>
        </p:txBody>
      </p:sp>
      <p:sp>
        <p:nvSpPr>
          <p:cNvPr id="198" name="object 198"/>
          <p:cNvSpPr txBox="1"/>
          <p:nvPr/>
        </p:nvSpPr>
        <p:spPr>
          <a:xfrm>
            <a:off x="5699607" y="8724472"/>
            <a:ext cx="495934" cy="133350"/>
          </a:xfrm>
          <a:prstGeom prst="rect">
            <a:avLst/>
          </a:prstGeom>
        </p:spPr>
        <p:txBody>
          <a:bodyPr vert="horz" wrap="square" lIns="0" tIns="13335" rIns="0" bIns="0" rtlCol="0">
            <a:spAutoFit/>
          </a:bodyPr>
          <a:lstStyle/>
          <a:p>
            <a:pPr marL="12700">
              <a:lnSpc>
                <a:spcPct val="100000"/>
              </a:lnSpc>
              <a:spcBef>
                <a:spcPts val="105"/>
              </a:spcBef>
            </a:pPr>
            <a:r>
              <a:rPr sz="700" dirty="0">
                <a:solidFill>
                  <a:srgbClr val="020303"/>
                </a:solidFill>
                <a:latin typeface="Arial"/>
                <a:cs typeface="Arial"/>
              </a:rPr>
              <a:t>0 25</a:t>
            </a:r>
            <a:r>
              <a:rPr sz="700" spc="85" dirty="0">
                <a:solidFill>
                  <a:srgbClr val="020303"/>
                </a:solidFill>
                <a:latin typeface="Arial"/>
                <a:cs typeface="Arial"/>
              </a:rPr>
              <a:t> </a:t>
            </a:r>
            <a:r>
              <a:rPr sz="700" spc="-5" dirty="0">
                <a:solidFill>
                  <a:srgbClr val="020303"/>
                </a:solidFill>
                <a:latin typeface="Arial"/>
                <a:cs typeface="Arial"/>
              </a:rPr>
              <a:t>50</a:t>
            </a:r>
            <a:endParaRPr sz="700">
              <a:latin typeface="Arial"/>
              <a:cs typeface="Arial"/>
            </a:endParaRPr>
          </a:p>
        </p:txBody>
      </p:sp>
      <p:sp>
        <p:nvSpPr>
          <p:cNvPr id="199" name="object 199"/>
          <p:cNvSpPr txBox="1"/>
          <p:nvPr/>
        </p:nvSpPr>
        <p:spPr>
          <a:xfrm>
            <a:off x="6440036" y="8724472"/>
            <a:ext cx="372110" cy="133350"/>
          </a:xfrm>
          <a:prstGeom prst="rect">
            <a:avLst/>
          </a:prstGeom>
        </p:spPr>
        <p:txBody>
          <a:bodyPr vert="horz" wrap="square" lIns="0" tIns="13335" rIns="0" bIns="0" rtlCol="0">
            <a:spAutoFit/>
          </a:bodyPr>
          <a:lstStyle/>
          <a:p>
            <a:pPr marL="12700">
              <a:lnSpc>
                <a:spcPct val="100000"/>
              </a:lnSpc>
              <a:spcBef>
                <a:spcPts val="105"/>
              </a:spcBef>
            </a:pPr>
            <a:r>
              <a:rPr sz="700" dirty="0">
                <a:solidFill>
                  <a:srgbClr val="020303"/>
                </a:solidFill>
                <a:latin typeface="Arial"/>
                <a:cs typeface="Arial"/>
              </a:rPr>
              <a:t>100</a:t>
            </a:r>
            <a:r>
              <a:rPr sz="700" spc="-110" dirty="0">
                <a:solidFill>
                  <a:srgbClr val="020303"/>
                </a:solidFill>
                <a:latin typeface="Arial"/>
                <a:cs typeface="Arial"/>
              </a:rPr>
              <a:t> </a:t>
            </a:r>
            <a:r>
              <a:rPr sz="700" dirty="0">
                <a:solidFill>
                  <a:srgbClr val="020303"/>
                </a:solidFill>
                <a:latin typeface="Arial"/>
                <a:cs typeface="Arial"/>
              </a:rPr>
              <a:t>Feet</a:t>
            </a:r>
            <a:endParaRPr sz="700">
              <a:latin typeface="Arial"/>
              <a:cs typeface="Arial"/>
            </a:endParaRPr>
          </a:p>
        </p:txBody>
      </p:sp>
      <p:sp>
        <p:nvSpPr>
          <p:cNvPr id="200" name="object 200"/>
          <p:cNvSpPr txBox="1"/>
          <p:nvPr/>
        </p:nvSpPr>
        <p:spPr>
          <a:xfrm>
            <a:off x="1360183" y="8666572"/>
            <a:ext cx="2364105" cy="478790"/>
          </a:xfrm>
          <a:prstGeom prst="rect">
            <a:avLst/>
          </a:prstGeom>
        </p:spPr>
        <p:txBody>
          <a:bodyPr vert="horz" wrap="square" lIns="0" tIns="17145" rIns="0" bIns="0" rtlCol="0">
            <a:spAutoFit/>
          </a:bodyPr>
          <a:lstStyle/>
          <a:p>
            <a:pPr marL="12700">
              <a:lnSpc>
                <a:spcPts val="1850"/>
              </a:lnSpc>
              <a:spcBef>
                <a:spcPts val="135"/>
              </a:spcBef>
            </a:pPr>
            <a:r>
              <a:rPr sz="1550" b="1" spc="-15" dirty="0">
                <a:solidFill>
                  <a:srgbClr val="231F20"/>
                </a:solidFill>
                <a:latin typeface="Arial"/>
                <a:cs typeface="Arial"/>
              </a:rPr>
              <a:t>Brackenridge</a:t>
            </a:r>
            <a:r>
              <a:rPr sz="1550" b="1" spc="-130" dirty="0">
                <a:solidFill>
                  <a:srgbClr val="231F20"/>
                </a:solidFill>
                <a:latin typeface="Arial"/>
                <a:cs typeface="Arial"/>
              </a:rPr>
              <a:t> </a:t>
            </a:r>
            <a:r>
              <a:rPr sz="1550" b="1" spc="-50" dirty="0">
                <a:solidFill>
                  <a:srgbClr val="231F20"/>
                </a:solidFill>
                <a:latin typeface="Arial"/>
                <a:cs typeface="Arial"/>
              </a:rPr>
              <a:t>Campus</a:t>
            </a:r>
            <a:endParaRPr sz="1550">
              <a:latin typeface="Arial"/>
              <a:cs typeface="Arial"/>
            </a:endParaRPr>
          </a:p>
          <a:p>
            <a:pPr marL="12700">
              <a:lnSpc>
                <a:spcPts val="1670"/>
              </a:lnSpc>
            </a:pPr>
            <a:r>
              <a:rPr sz="1400" b="1" spc="-15" dirty="0">
                <a:solidFill>
                  <a:srgbClr val="231F20"/>
                </a:solidFill>
                <a:latin typeface="Arial"/>
                <a:cs typeface="Arial"/>
              </a:rPr>
              <a:t>Waterloo </a:t>
            </a:r>
            <a:r>
              <a:rPr sz="1400" b="1" spc="-20" dirty="0">
                <a:solidFill>
                  <a:srgbClr val="231F20"/>
                </a:solidFill>
                <a:latin typeface="Arial"/>
                <a:cs typeface="Arial"/>
              </a:rPr>
              <a:t>Promenade</a:t>
            </a:r>
            <a:r>
              <a:rPr sz="1400" b="1" spc="-225" dirty="0">
                <a:solidFill>
                  <a:srgbClr val="231F20"/>
                </a:solidFill>
                <a:latin typeface="Arial"/>
                <a:cs typeface="Arial"/>
              </a:rPr>
              <a:t> </a:t>
            </a:r>
            <a:r>
              <a:rPr sz="1400" b="1" spc="-25" dirty="0">
                <a:solidFill>
                  <a:srgbClr val="231F20"/>
                </a:solidFill>
                <a:latin typeface="Arial"/>
                <a:cs typeface="Arial"/>
              </a:rPr>
              <a:t>Layout</a:t>
            </a:r>
            <a:endParaRPr sz="1400">
              <a:latin typeface="Arial"/>
              <a:cs typeface="Arial"/>
            </a:endParaRPr>
          </a:p>
        </p:txBody>
      </p:sp>
      <p:sp>
        <p:nvSpPr>
          <p:cNvPr id="201" name="object 201"/>
          <p:cNvSpPr txBox="1"/>
          <p:nvPr/>
        </p:nvSpPr>
        <p:spPr>
          <a:xfrm>
            <a:off x="444500" y="9531564"/>
            <a:ext cx="3134995" cy="147320"/>
          </a:xfrm>
          <a:prstGeom prst="rect">
            <a:avLst/>
          </a:prstGeom>
        </p:spPr>
        <p:txBody>
          <a:bodyPr vert="horz" wrap="square" lIns="0" tIns="12700" rIns="0" bIns="0" rtlCol="0">
            <a:spAutoFit/>
          </a:bodyPr>
          <a:lstStyle/>
          <a:p>
            <a:pPr marL="12700">
              <a:lnSpc>
                <a:spcPct val="100000"/>
              </a:lnSpc>
              <a:spcBef>
                <a:spcPts val="100"/>
              </a:spcBef>
            </a:pPr>
            <a:r>
              <a:rPr sz="800" b="1" spc="75" dirty="0">
                <a:solidFill>
                  <a:srgbClr val="7D7F7E"/>
                </a:solidFill>
                <a:latin typeface="Trebuchet MS"/>
                <a:cs typeface="Trebuchet MS"/>
              </a:rPr>
              <a:t>54 </a:t>
            </a:r>
            <a:r>
              <a:rPr sz="800" spc="125" dirty="0">
                <a:solidFill>
                  <a:srgbClr val="7D7F7E"/>
                </a:solidFill>
                <a:latin typeface="Trebuchet MS"/>
                <a:cs typeface="Trebuchet MS"/>
              </a:rPr>
              <a:t>CENTRAL </a:t>
            </a:r>
            <a:r>
              <a:rPr sz="800" spc="105" dirty="0">
                <a:solidFill>
                  <a:srgbClr val="7D7F7E"/>
                </a:solidFill>
                <a:latin typeface="Trebuchet MS"/>
                <a:cs typeface="Trebuchet MS"/>
              </a:rPr>
              <a:t>HEALTH </a:t>
            </a:r>
            <a:r>
              <a:rPr sz="800" spc="135" dirty="0">
                <a:solidFill>
                  <a:srgbClr val="7D7F7E"/>
                </a:solidFill>
                <a:latin typeface="Trebuchet MS"/>
                <a:cs typeface="Trebuchet MS"/>
              </a:rPr>
              <a:t>BRACKENRIDGE </a:t>
            </a:r>
            <a:r>
              <a:rPr sz="800" spc="125" dirty="0">
                <a:solidFill>
                  <a:srgbClr val="7D7F7E"/>
                </a:solidFill>
                <a:latin typeface="Trebuchet MS"/>
                <a:cs typeface="Trebuchet MS"/>
              </a:rPr>
              <a:t>CAMPUS</a:t>
            </a:r>
            <a:r>
              <a:rPr sz="800" spc="-70" dirty="0">
                <a:solidFill>
                  <a:srgbClr val="7D7F7E"/>
                </a:solidFill>
                <a:latin typeface="Trebuchet MS"/>
                <a:cs typeface="Trebuchet MS"/>
              </a:rPr>
              <a:t> </a:t>
            </a:r>
            <a:r>
              <a:rPr sz="800" spc="100" dirty="0">
                <a:solidFill>
                  <a:srgbClr val="7D7F7E"/>
                </a:solidFill>
                <a:latin typeface="Trebuchet MS"/>
                <a:cs typeface="Trebuchet MS"/>
              </a:rPr>
              <a:t>RFQ</a:t>
            </a:r>
            <a:r>
              <a:rPr sz="800" spc="-85" dirty="0">
                <a:solidFill>
                  <a:srgbClr val="7D7F7E"/>
                </a:solidFill>
                <a:latin typeface="Trebuchet MS"/>
                <a:cs typeface="Trebuchet MS"/>
              </a:rPr>
              <a:t> </a:t>
            </a:r>
            <a:endParaRPr sz="800">
              <a:latin typeface="Trebuchet MS"/>
              <a:cs typeface="Trebuchet M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429" y="9541450"/>
            <a:ext cx="4744085" cy="147320"/>
          </a:xfrm>
          <a:prstGeom prst="rect">
            <a:avLst/>
          </a:prstGeom>
        </p:spPr>
        <p:txBody>
          <a:bodyPr vert="horz" wrap="square" lIns="0" tIns="12700" rIns="0" bIns="0" rtlCol="0">
            <a:spAutoFit/>
          </a:bodyPr>
          <a:lstStyle/>
          <a:p>
            <a:pPr marL="12700">
              <a:lnSpc>
                <a:spcPct val="100000"/>
              </a:lnSpc>
              <a:spcBef>
                <a:spcPts val="100"/>
              </a:spcBef>
            </a:pPr>
            <a:r>
              <a:rPr sz="800" spc="114" dirty="0">
                <a:solidFill>
                  <a:srgbClr val="7D7F7E"/>
                </a:solidFill>
                <a:latin typeface="Trebuchet MS"/>
                <a:cs typeface="Trebuchet MS"/>
              </a:rPr>
              <a:t>DRAFT </a:t>
            </a:r>
            <a:r>
              <a:rPr sz="800" spc="125" dirty="0">
                <a:solidFill>
                  <a:srgbClr val="7D7F7E"/>
                </a:solidFill>
                <a:latin typeface="Trebuchet MS"/>
                <a:cs typeface="Trebuchet MS"/>
              </a:rPr>
              <a:t>AUGUST </a:t>
            </a:r>
            <a:r>
              <a:rPr sz="800" spc="100" dirty="0">
                <a:solidFill>
                  <a:srgbClr val="7D7F7E"/>
                </a:solidFill>
                <a:latin typeface="Trebuchet MS"/>
                <a:cs typeface="Trebuchet MS"/>
              </a:rPr>
              <a:t>22, </a:t>
            </a:r>
            <a:r>
              <a:rPr sz="800" spc="105" dirty="0">
                <a:solidFill>
                  <a:srgbClr val="7D7F7E"/>
                </a:solidFill>
                <a:latin typeface="Trebuchet MS"/>
                <a:cs typeface="Trebuchet MS"/>
              </a:rPr>
              <a:t>2016 </a:t>
            </a:r>
            <a:r>
              <a:rPr sz="800" spc="135" dirty="0">
                <a:solidFill>
                  <a:srgbClr val="7D7F7E"/>
                </a:solidFill>
                <a:latin typeface="Trebuchet MS"/>
                <a:cs typeface="Trebuchet MS"/>
                <a:hlinkClick r:id="rId2"/>
              </a:rPr>
              <a:t>www.centralhealth.net/current_solicitations</a:t>
            </a:r>
            <a:r>
              <a:rPr sz="800" spc="55" dirty="0">
                <a:solidFill>
                  <a:srgbClr val="7D7F7E"/>
                </a:solidFill>
                <a:latin typeface="Trebuchet MS"/>
                <a:cs typeface="Trebuchet MS"/>
              </a:rPr>
              <a:t> </a:t>
            </a:r>
            <a:r>
              <a:rPr sz="1200" b="1" spc="112" baseline="3472" dirty="0">
                <a:solidFill>
                  <a:srgbClr val="7D7F7E"/>
                </a:solidFill>
                <a:latin typeface="Trebuchet MS"/>
                <a:cs typeface="Trebuchet MS"/>
              </a:rPr>
              <a:t>55</a:t>
            </a:r>
            <a:r>
              <a:rPr sz="1200" b="1" spc="-127" baseline="3472" dirty="0">
                <a:solidFill>
                  <a:srgbClr val="7D7F7E"/>
                </a:solidFill>
                <a:latin typeface="Trebuchet MS"/>
                <a:cs typeface="Trebuchet MS"/>
              </a:rPr>
              <a:t> </a:t>
            </a:r>
            <a:endParaRPr sz="1200" baseline="3472">
              <a:latin typeface="Trebuchet MS"/>
              <a:cs typeface="Trebuchet M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020564" y="9404095"/>
            <a:ext cx="2294636" cy="12344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020564" y="9424923"/>
            <a:ext cx="2294636" cy="12344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7772400" cy="10058400"/>
          </a:xfrm>
          <a:custGeom>
            <a:avLst/>
            <a:gdLst/>
            <a:ahLst/>
            <a:cxnLst/>
            <a:rect l="l" t="t" r="r" b="b"/>
            <a:pathLst>
              <a:path w="7772400" h="10058400">
                <a:moveTo>
                  <a:pt x="0" y="10058400"/>
                </a:moveTo>
                <a:lnTo>
                  <a:pt x="7772400" y="10058400"/>
                </a:lnTo>
                <a:lnTo>
                  <a:pt x="7772400" y="0"/>
                </a:lnTo>
                <a:lnTo>
                  <a:pt x="0" y="0"/>
                </a:lnTo>
                <a:lnTo>
                  <a:pt x="0" y="10058400"/>
                </a:lnTo>
                <a:close/>
              </a:path>
            </a:pathLst>
          </a:custGeom>
          <a:solidFill>
            <a:srgbClr val="5A335B"/>
          </a:solidFill>
        </p:spPr>
        <p:txBody>
          <a:bodyPr wrap="square" lIns="0" tIns="0" rIns="0" bIns="0" rtlCol="0"/>
          <a:lstStyle/>
          <a:p>
            <a:endParaRPr/>
          </a:p>
        </p:txBody>
      </p:sp>
      <p:sp>
        <p:nvSpPr>
          <p:cNvPr id="5" name="object 5"/>
          <p:cNvSpPr/>
          <p:nvPr/>
        </p:nvSpPr>
        <p:spPr>
          <a:xfrm>
            <a:off x="6660973" y="577043"/>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6" name="object 6"/>
          <p:cNvSpPr/>
          <p:nvPr/>
        </p:nvSpPr>
        <p:spPr>
          <a:xfrm>
            <a:off x="6366461" y="25827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7" name="object 7"/>
          <p:cNvSpPr/>
          <p:nvPr/>
        </p:nvSpPr>
        <p:spPr>
          <a:xfrm>
            <a:off x="6662103" y="0"/>
            <a:ext cx="318135" cy="258445"/>
          </a:xfrm>
          <a:custGeom>
            <a:avLst/>
            <a:gdLst/>
            <a:ahLst/>
            <a:cxnLst/>
            <a:rect l="l" t="t" r="r" b="b"/>
            <a:pathLst>
              <a:path w="318134" h="258445">
                <a:moveTo>
                  <a:pt x="318109" y="0"/>
                </a:moveTo>
                <a:lnTo>
                  <a:pt x="0" y="0"/>
                </a:lnTo>
                <a:lnTo>
                  <a:pt x="0" y="258273"/>
                </a:lnTo>
                <a:lnTo>
                  <a:pt x="318109" y="258273"/>
                </a:lnTo>
                <a:lnTo>
                  <a:pt x="318109" y="0"/>
                </a:lnTo>
                <a:close/>
              </a:path>
            </a:pathLst>
          </a:custGeom>
          <a:solidFill>
            <a:srgbClr val="FFFFFF">
              <a:alpha val="39999"/>
            </a:srgbClr>
          </a:solidFill>
        </p:spPr>
        <p:txBody>
          <a:bodyPr wrap="square" lIns="0" tIns="0" rIns="0" bIns="0" rtlCol="0"/>
          <a:lstStyle/>
          <a:p>
            <a:endParaRPr/>
          </a:p>
        </p:txBody>
      </p:sp>
      <p:sp>
        <p:nvSpPr>
          <p:cNvPr id="8" name="object 8"/>
          <p:cNvSpPr/>
          <p:nvPr/>
        </p:nvSpPr>
        <p:spPr>
          <a:xfrm>
            <a:off x="4842149" y="5351372"/>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9" name="object 9"/>
          <p:cNvSpPr/>
          <p:nvPr/>
        </p:nvSpPr>
        <p:spPr>
          <a:xfrm>
            <a:off x="4547637" y="5032602"/>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0" name="object 10"/>
          <p:cNvSpPr/>
          <p:nvPr/>
        </p:nvSpPr>
        <p:spPr>
          <a:xfrm>
            <a:off x="4843279" y="4737492"/>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1" name="object 11"/>
          <p:cNvSpPr/>
          <p:nvPr/>
        </p:nvSpPr>
        <p:spPr>
          <a:xfrm>
            <a:off x="3023323" y="577043"/>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2" name="object 12"/>
          <p:cNvSpPr/>
          <p:nvPr/>
        </p:nvSpPr>
        <p:spPr>
          <a:xfrm>
            <a:off x="2728811" y="25827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3" name="object 13"/>
          <p:cNvSpPr/>
          <p:nvPr/>
        </p:nvSpPr>
        <p:spPr>
          <a:xfrm>
            <a:off x="3024454" y="0"/>
            <a:ext cx="318135" cy="258445"/>
          </a:xfrm>
          <a:custGeom>
            <a:avLst/>
            <a:gdLst/>
            <a:ahLst/>
            <a:cxnLst/>
            <a:rect l="l" t="t" r="r" b="b"/>
            <a:pathLst>
              <a:path w="318135" h="258445">
                <a:moveTo>
                  <a:pt x="318109" y="0"/>
                </a:moveTo>
                <a:lnTo>
                  <a:pt x="0" y="0"/>
                </a:lnTo>
                <a:lnTo>
                  <a:pt x="0" y="258273"/>
                </a:lnTo>
                <a:lnTo>
                  <a:pt x="318109" y="258273"/>
                </a:lnTo>
                <a:lnTo>
                  <a:pt x="318109" y="0"/>
                </a:lnTo>
                <a:close/>
              </a:path>
            </a:pathLst>
          </a:custGeom>
          <a:solidFill>
            <a:srgbClr val="FFFFFF">
              <a:alpha val="39999"/>
            </a:srgbClr>
          </a:solidFill>
        </p:spPr>
        <p:txBody>
          <a:bodyPr wrap="square" lIns="0" tIns="0" rIns="0" bIns="0" rtlCol="0"/>
          <a:lstStyle/>
          <a:p>
            <a:endParaRPr/>
          </a:p>
        </p:txBody>
      </p:sp>
      <p:sp>
        <p:nvSpPr>
          <p:cNvPr id="14" name="object 14"/>
          <p:cNvSpPr/>
          <p:nvPr/>
        </p:nvSpPr>
        <p:spPr>
          <a:xfrm>
            <a:off x="1204499" y="5351372"/>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5" name="object 15"/>
          <p:cNvSpPr/>
          <p:nvPr/>
        </p:nvSpPr>
        <p:spPr>
          <a:xfrm>
            <a:off x="909987" y="5032602"/>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6" name="object 16"/>
          <p:cNvSpPr/>
          <p:nvPr/>
        </p:nvSpPr>
        <p:spPr>
          <a:xfrm>
            <a:off x="1205630" y="4737492"/>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7" name="object 17"/>
          <p:cNvSpPr/>
          <p:nvPr/>
        </p:nvSpPr>
        <p:spPr>
          <a:xfrm>
            <a:off x="1204499" y="577043"/>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8" name="object 18"/>
          <p:cNvSpPr/>
          <p:nvPr/>
        </p:nvSpPr>
        <p:spPr>
          <a:xfrm>
            <a:off x="909987" y="258273"/>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9" name="object 19"/>
          <p:cNvSpPr/>
          <p:nvPr/>
        </p:nvSpPr>
        <p:spPr>
          <a:xfrm>
            <a:off x="1205630" y="0"/>
            <a:ext cx="318135" cy="258445"/>
          </a:xfrm>
          <a:custGeom>
            <a:avLst/>
            <a:gdLst/>
            <a:ahLst/>
            <a:cxnLst/>
            <a:rect l="l" t="t" r="r" b="b"/>
            <a:pathLst>
              <a:path w="318134" h="258445">
                <a:moveTo>
                  <a:pt x="318109" y="0"/>
                </a:moveTo>
                <a:lnTo>
                  <a:pt x="0" y="0"/>
                </a:lnTo>
                <a:lnTo>
                  <a:pt x="0" y="258273"/>
                </a:lnTo>
                <a:lnTo>
                  <a:pt x="318109" y="258273"/>
                </a:lnTo>
                <a:lnTo>
                  <a:pt x="318109" y="0"/>
                </a:lnTo>
                <a:close/>
              </a:path>
            </a:pathLst>
          </a:custGeom>
          <a:solidFill>
            <a:srgbClr val="FFFFFF">
              <a:alpha val="39999"/>
            </a:srgbClr>
          </a:solidFill>
        </p:spPr>
        <p:txBody>
          <a:bodyPr wrap="square" lIns="0" tIns="0" rIns="0" bIns="0" rtlCol="0"/>
          <a:lstStyle/>
          <a:p>
            <a:endParaRPr/>
          </a:p>
        </p:txBody>
      </p:sp>
      <p:sp>
        <p:nvSpPr>
          <p:cNvPr id="20" name="object 20"/>
          <p:cNvSpPr/>
          <p:nvPr/>
        </p:nvSpPr>
        <p:spPr>
          <a:xfrm>
            <a:off x="6660973" y="5351372"/>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1" name="object 21"/>
          <p:cNvSpPr/>
          <p:nvPr/>
        </p:nvSpPr>
        <p:spPr>
          <a:xfrm>
            <a:off x="6366461" y="5032602"/>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2" name="object 22"/>
          <p:cNvSpPr/>
          <p:nvPr/>
        </p:nvSpPr>
        <p:spPr>
          <a:xfrm>
            <a:off x="6662103" y="4737492"/>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3" name="object 23"/>
          <p:cNvSpPr/>
          <p:nvPr/>
        </p:nvSpPr>
        <p:spPr>
          <a:xfrm>
            <a:off x="4842149" y="577043"/>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4" name="object 24"/>
          <p:cNvSpPr/>
          <p:nvPr/>
        </p:nvSpPr>
        <p:spPr>
          <a:xfrm>
            <a:off x="4547637" y="25827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5" name="object 25"/>
          <p:cNvSpPr/>
          <p:nvPr/>
        </p:nvSpPr>
        <p:spPr>
          <a:xfrm>
            <a:off x="4843279" y="0"/>
            <a:ext cx="318135" cy="258445"/>
          </a:xfrm>
          <a:custGeom>
            <a:avLst/>
            <a:gdLst/>
            <a:ahLst/>
            <a:cxnLst/>
            <a:rect l="l" t="t" r="r" b="b"/>
            <a:pathLst>
              <a:path w="318135" h="258445">
                <a:moveTo>
                  <a:pt x="318109" y="0"/>
                </a:moveTo>
                <a:lnTo>
                  <a:pt x="0" y="0"/>
                </a:lnTo>
                <a:lnTo>
                  <a:pt x="0" y="258273"/>
                </a:lnTo>
                <a:lnTo>
                  <a:pt x="318109" y="258273"/>
                </a:lnTo>
                <a:lnTo>
                  <a:pt x="318109" y="0"/>
                </a:lnTo>
                <a:close/>
              </a:path>
            </a:pathLst>
          </a:custGeom>
          <a:solidFill>
            <a:srgbClr val="FFFFFF">
              <a:alpha val="39999"/>
            </a:srgbClr>
          </a:solidFill>
        </p:spPr>
        <p:txBody>
          <a:bodyPr wrap="square" lIns="0" tIns="0" rIns="0" bIns="0" rtlCol="0"/>
          <a:lstStyle/>
          <a:p>
            <a:endParaRPr/>
          </a:p>
        </p:txBody>
      </p:sp>
      <p:sp>
        <p:nvSpPr>
          <p:cNvPr id="26" name="object 26"/>
          <p:cNvSpPr/>
          <p:nvPr/>
        </p:nvSpPr>
        <p:spPr>
          <a:xfrm>
            <a:off x="3023323" y="5351372"/>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7" name="object 27"/>
          <p:cNvSpPr/>
          <p:nvPr/>
        </p:nvSpPr>
        <p:spPr>
          <a:xfrm>
            <a:off x="2728811" y="5032602"/>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8" name="object 28"/>
          <p:cNvSpPr/>
          <p:nvPr/>
        </p:nvSpPr>
        <p:spPr>
          <a:xfrm>
            <a:off x="3024454" y="4737492"/>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9" name="object 29"/>
          <p:cNvSpPr/>
          <p:nvPr/>
        </p:nvSpPr>
        <p:spPr>
          <a:xfrm>
            <a:off x="295087" y="1179122"/>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30" name="object 30"/>
          <p:cNvSpPr/>
          <p:nvPr/>
        </p:nvSpPr>
        <p:spPr>
          <a:xfrm>
            <a:off x="574" y="860352"/>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31" name="object 31"/>
          <p:cNvSpPr/>
          <p:nvPr/>
        </p:nvSpPr>
        <p:spPr>
          <a:xfrm>
            <a:off x="296217" y="565242"/>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32" name="object 32"/>
          <p:cNvSpPr/>
          <p:nvPr/>
        </p:nvSpPr>
        <p:spPr>
          <a:xfrm>
            <a:off x="7570385" y="1179122"/>
            <a:ext cx="202565" cy="295910"/>
          </a:xfrm>
          <a:custGeom>
            <a:avLst/>
            <a:gdLst/>
            <a:ahLst/>
            <a:cxnLst/>
            <a:rect l="l" t="t" r="r" b="b"/>
            <a:pathLst>
              <a:path w="202565" h="295909">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33" name="object 33"/>
          <p:cNvSpPr/>
          <p:nvPr/>
        </p:nvSpPr>
        <p:spPr>
          <a:xfrm>
            <a:off x="7275873" y="860352"/>
            <a:ext cx="496570" cy="318770"/>
          </a:xfrm>
          <a:custGeom>
            <a:avLst/>
            <a:gdLst/>
            <a:ahLst/>
            <a:cxnLst/>
            <a:rect l="l" t="t" r="r" b="b"/>
            <a:pathLst>
              <a:path w="496570" h="318769">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34" name="object 34"/>
          <p:cNvSpPr/>
          <p:nvPr/>
        </p:nvSpPr>
        <p:spPr>
          <a:xfrm>
            <a:off x="7571516" y="565712"/>
            <a:ext cx="201295" cy="294640"/>
          </a:xfrm>
          <a:custGeom>
            <a:avLst/>
            <a:gdLst/>
            <a:ahLst/>
            <a:cxnLst/>
            <a:rect l="l" t="t" r="r" b="b"/>
            <a:pathLst>
              <a:path w="201295" h="294640">
                <a:moveTo>
                  <a:pt x="0" y="294640"/>
                </a:moveTo>
                <a:lnTo>
                  <a:pt x="200883" y="294640"/>
                </a:lnTo>
                <a:lnTo>
                  <a:pt x="200883" y="0"/>
                </a:lnTo>
                <a:lnTo>
                  <a:pt x="0" y="0"/>
                </a:lnTo>
                <a:lnTo>
                  <a:pt x="0" y="294640"/>
                </a:lnTo>
                <a:close/>
              </a:path>
            </a:pathLst>
          </a:custGeom>
          <a:solidFill>
            <a:srgbClr val="FFFFFF">
              <a:alpha val="39999"/>
            </a:srgbClr>
          </a:solidFill>
        </p:spPr>
        <p:txBody>
          <a:bodyPr wrap="square" lIns="0" tIns="0" rIns="0" bIns="0" rtlCol="0"/>
          <a:lstStyle/>
          <a:p>
            <a:endParaRPr/>
          </a:p>
        </p:txBody>
      </p:sp>
      <p:sp>
        <p:nvSpPr>
          <p:cNvPr id="35" name="object 35"/>
          <p:cNvSpPr/>
          <p:nvPr/>
        </p:nvSpPr>
        <p:spPr>
          <a:xfrm>
            <a:off x="5751560" y="595345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36" name="object 36"/>
          <p:cNvSpPr/>
          <p:nvPr/>
        </p:nvSpPr>
        <p:spPr>
          <a:xfrm>
            <a:off x="5457048" y="5634680"/>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37" name="object 37"/>
          <p:cNvSpPr/>
          <p:nvPr/>
        </p:nvSpPr>
        <p:spPr>
          <a:xfrm>
            <a:off x="5752691" y="533957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38" name="object 38"/>
          <p:cNvSpPr/>
          <p:nvPr/>
        </p:nvSpPr>
        <p:spPr>
          <a:xfrm>
            <a:off x="3932736" y="1179122"/>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39" name="object 39"/>
          <p:cNvSpPr/>
          <p:nvPr/>
        </p:nvSpPr>
        <p:spPr>
          <a:xfrm>
            <a:off x="3638224" y="860352"/>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40" name="object 40"/>
          <p:cNvSpPr/>
          <p:nvPr/>
        </p:nvSpPr>
        <p:spPr>
          <a:xfrm>
            <a:off x="3933866" y="565242"/>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41" name="object 41"/>
          <p:cNvSpPr/>
          <p:nvPr/>
        </p:nvSpPr>
        <p:spPr>
          <a:xfrm>
            <a:off x="2113911" y="595345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42" name="object 42"/>
          <p:cNvSpPr/>
          <p:nvPr/>
        </p:nvSpPr>
        <p:spPr>
          <a:xfrm>
            <a:off x="1819399" y="5634680"/>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43" name="object 43"/>
          <p:cNvSpPr/>
          <p:nvPr/>
        </p:nvSpPr>
        <p:spPr>
          <a:xfrm>
            <a:off x="2115041" y="533957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44" name="object 44"/>
          <p:cNvSpPr/>
          <p:nvPr/>
        </p:nvSpPr>
        <p:spPr>
          <a:xfrm>
            <a:off x="2113911" y="1179122"/>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45" name="object 45"/>
          <p:cNvSpPr/>
          <p:nvPr/>
        </p:nvSpPr>
        <p:spPr>
          <a:xfrm>
            <a:off x="1819399" y="860352"/>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46" name="object 46"/>
          <p:cNvSpPr/>
          <p:nvPr/>
        </p:nvSpPr>
        <p:spPr>
          <a:xfrm>
            <a:off x="2115041" y="565242"/>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47" name="object 47"/>
          <p:cNvSpPr/>
          <p:nvPr/>
        </p:nvSpPr>
        <p:spPr>
          <a:xfrm>
            <a:off x="295087" y="595345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48" name="object 48"/>
          <p:cNvSpPr/>
          <p:nvPr/>
        </p:nvSpPr>
        <p:spPr>
          <a:xfrm>
            <a:off x="574" y="5634680"/>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49" name="object 49"/>
          <p:cNvSpPr/>
          <p:nvPr/>
        </p:nvSpPr>
        <p:spPr>
          <a:xfrm>
            <a:off x="296217" y="5339570"/>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50" name="object 50"/>
          <p:cNvSpPr/>
          <p:nvPr/>
        </p:nvSpPr>
        <p:spPr>
          <a:xfrm>
            <a:off x="7570385" y="5953450"/>
            <a:ext cx="202565" cy="295910"/>
          </a:xfrm>
          <a:custGeom>
            <a:avLst/>
            <a:gdLst/>
            <a:ahLst/>
            <a:cxnLst/>
            <a:rect l="l" t="t" r="r" b="b"/>
            <a:pathLst>
              <a:path w="202565" h="295910">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51" name="object 51"/>
          <p:cNvSpPr/>
          <p:nvPr/>
        </p:nvSpPr>
        <p:spPr>
          <a:xfrm>
            <a:off x="7275873" y="5634680"/>
            <a:ext cx="496570" cy="318770"/>
          </a:xfrm>
          <a:custGeom>
            <a:avLst/>
            <a:gdLst/>
            <a:ahLst/>
            <a:cxnLst/>
            <a:rect l="l" t="t" r="r" b="b"/>
            <a:pathLst>
              <a:path w="496570" h="318770">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52" name="object 52"/>
          <p:cNvSpPr/>
          <p:nvPr/>
        </p:nvSpPr>
        <p:spPr>
          <a:xfrm>
            <a:off x="7571516" y="5340039"/>
            <a:ext cx="201295" cy="294640"/>
          </a:xfrm>
          <a:custGeom>
            <a:avLst/>
            <a:gdLst/>
            <a:ahLst/>
            <a:cxnLst/>
            <a:rect l="l" t="t" r="r" b="b"/>
            <a:pathLst>
              <a:path w="201295" h="294639">
                <a:moveTo>
                  <a:pt x="0" y="294639"/>
                </a:moveTo>
                <a:lnTo>
                  <a:pt x="200883" y="294639"/>
                </a:lnTo>
                <a:lnTo>
                  <a:pt x="200883" y="0"/>
                </a:lnTo>
                <a:lnTo>
                  <a:pt x="0" y="0"/>
                </a:lnTo>
                <a:lnTo>
                  <a:pt x="0" y="294639"/>
                </a:lnTo>
                <a:close/>
              </a:path>
            </a:pathLst>
          </a:custGeom>
          <a:solidFill>
            <a:srgbClr val="FFFFFF">
              <a:alpha val="39999"/>
            </a:srgbClr>
          </a:solidFill>
        </p:spPr>
        <p:txBody>
          <a:bodyPr wrap="square" lIns="0" tIns="0" rIns="0" bIns="0" rtlCol="0"/>
          <a:lstStyle/>
          <a:p>
            <a:endParaRPr/>
          </a:p>
        </p:txBody>
      </p:sp>
      <p:sp>
        <p:nvSpPr>
          <p:cNvPr id="53" name="object 53"/>
          <p:cNvSpPr/>
          <p:nvPr/>
        </p:nvSpPr>
        <p:spPr>
          <a:xfrm>
            <a:off x="5751560" y="1179122"/>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54" name="object 54"/>
          <p:cNvSpPr/>
          <p:nvPr/>
        </p:nvSpPr>
        <p:spPr>
          <a:xfrm>
            <a:off x="5457048" y="860352"/>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55" name="object 55"/>
          <p:cNvSpPr/>
          <p:nvPr/>
        </p:nvSpPr>
        <p:spPr>
          <a:xfrm>
            <a:off x="5752691" y="565242"/>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56" name="object 56"/>
          <p:cNvSpPr/>
          <p:nvPr/>
        </p:nvSpPr>
        <p:spPr>
          <a:xfrm>
            <a:off x="3932736" y="595345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57" name="object 57"/>
          <p:cNvSpPr/>
          <p:nvPr/>
        </p:nvSpPr>
        <p:spPr>
          <a:xfrm>
            <a:off x="3638224" y="5634680"/>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58" name="object 58"/>
          <p:cNvSpPr/>
          <p:nvPr/>
        </p:nvSpPr>
        <p:spPr>
          <a:xfrm>
            <a:off x="3933866" y="533957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59" name="object 59"/>
          <p:cNvSpPr/>
          <p:nvPr/>
        </p:nvSpPr>
        <p:spPr>
          <a:xfrm>
            <a:off x="6660973" y="1781199"/>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60" name="object 60"/>
          <p:cNvSpPr/>
          <p:nvPr/>
        </p:nvSpPr>
        <p:spPr>
          <a:xfrm>
            <a:off x="6366461" y="1462429"/>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61" name="object 61"/>
          <p:cNvSpPr/>
          <p:nvPr/>
        </p:nvSpPr>
        <p:spPr>
          <a:xfrm>
            <a:off x="6662103" y="1167319"/>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62" name="object 62"/>
          <p:cNvSpPr/>
          <p:nvPr/>
        </p:nvSpPr>
        <p:spPr>
          <a:xfrm>
            <a:off x="4842149" y="6555527"/>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63" name="object 63"/>
          <p:cNvSpPr/>
          <p:nvPr/>
        </p:nvSpPr>
        <p:spPr>
          <a:xfrm>
            <a:off x="4547637" y="6236758"/>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64" name="object 64"/>
          <p:cNvSpPr/>
          <p:nvPr/>
        </p:nvSpPr>
        <p:spPr>
          <a:xfrm>
            <a:off x="4843279" y="5941648"/>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65" name="object 65"/>
          <p:cNvSpPr/>
          <p:nvPr/>
        </p:nvSpPr>
        <p:spPr>
          <a:xfrm>
            <a:off x="3023323" y="1781199"/>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66" name="object 66"/>
          <p:cNvSpPr/>
          <p:nvPr/>
        </p:nvSpPr>
        <p:spPr>
          <a:xfrm>
            <a:off x="2728811" y="1462429"/>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67" name="object 67"/>
          <p:cNvSpPr/>
          <p:nvPr/>
        </p:nvSpPr>
        <p:spPr>
          <a:xfrm>
            <a:off x="3024454" y="1167319"/>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68" name="object 68"/>
          <p:cNvSpPr/>
          <p:nvPr/>
        </p:nvSpPr>
        <p:spPr>
          <a:xfrm>
            <a:off x="1204499" y="6555527"/>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69" name="object 69"/>
          <p:cNvSpPr/>
          <p:nvPr/>
        </p:nvSpPr>
        <p:spPr>
          <a:xfrm>
            <a:off x="909987" y="6236758"/>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70" name="object 70"/>
          <p:cNvSpPr/>
          <p:nvPr/>
        </p:nvSpPr>
        <p:spPr>
          <a:xfrm>
            <a:off x="1205630" y="5941648"/>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71" name="object 71"/>
          <p:cNvSpPr/>
          <p:nvPr/>
        </p:nvSpPr>
        <p:spPr>
          <a:xfrm>
            <a:off x="1204499" y="1781199"/>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72" name="object 72"/>
          <p:cNvSpPr/>
          <p:nvPr/>
        </p:nvSpPr>
        <p:spPr>
          <a:xfrm>
            <a:off x="909987" y="1462429"/>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73" name="object 73"/>
          <p:cNvSpPr/>
          <p:nvPr/>
        </p:nvSpPr>
        <p:spPr>
          <a:xfrm>
            <a:off x="1205630" y="1167319"/>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74" name="object 74"/>
          <p:cNvSpPr/>
          <p:nvPr/>
        </p:nvSpPr>
        <p:spPr>
          <a:xfrm>
            <a:off x="6660973" y="6555527"/>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75" name="object 75"/>
          <p:cNvSpPr/>
          <p:nvPr/>
        </p:nvSpPr>
        <p:spPr>
          <a:xfrm>
            <a:off x="6366461" y="6236758"/>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76" name="object 76"/>
          <p:cNvSpPr/>
          <p:nvPr/>
        </p:nvSpPr>
        <p:spPr>
          <a:xfrm>
            <a:off x="6662103" y="5941648"/>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77" name="object 77"/>
          <p:cNvSpPr/>
          <p:nvPr/>
        </p:nvSpPr>
        <p:spPr>
          <a:xfrm>
            <a:off x="4842149" y="1781199"/>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78" name="object 78"/>
          <p:cNvSpPr/>
          <p:nvPr/>
        </p:nvSpPr>
        <p:spPr>
          <a:xfrm>
            <a:off x="4547637" y="1462429"/>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79" name="object 79"/>
          <p:cNvSpPr/>
          <p:nvPr/>
        </p:nvSpPr>
        <p:spPr>
          <a:xfrm>
            <a:off x="4843279" y="1167319"/>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80" name="object 80"/>
          <p:cNvSpPr/>
          <p:nvPr/>
        </p:nvSpPr>
        <p:spPr>
          <a:xfrm>
            <a:off x="3023323" y="6555527"/>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81" name="object 81"/>
          <p:cNvSpPr/>
          <p:nvPr/>
        </p:nvSpPr>
        <p:spPr>
          <a:xfrm>
            <a:off x="2728811" y="6236758"/>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82" name="object 82"/>
          <p:cNvSpPr/>
          <p:nvPr/>
        </p:nvSpPr>
        <p:spPr>
          <a:xfrm>
            <a:off x="3024454" y="5941648"/>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83" name="object 83"/>
          <p:cNvSpPr/>
          <p:nvPr/>
        </p:nvSpPr>
        <p:spPr>
          <a:xfrm>
            <a:off x="295087" y="2383277"/>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84" name="object 84"/>
          <p:cNvSpPr/>
          <p:nvPr/>
        </p:nvSpPr>
        <p:spPr>
          <a:xfrm>
            <a:off x="574" y="2064506"/>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85" name="object 85"/>
          <p:cNvSpPr/>
          <p:nvPr/>
        </p:nvSpPr>
        <p:spPr>
          <a:xfrm>
            <a:off x="296217" y="1769397"/>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86" name="object 86"/>
          <p:cNvSpPr/>
          <p:nvPr/>
        </p:nvSpPr>
        <p:spPr>
          <a:xfrm>
            <a:off x="7570385" y="2383277"/>
            <a:ext cx="202565" cy="295910"/>
          </a:xfrm>
          <a:custGeom>
            <a:avLst/>
            <a:gdLst/>
            <a:ahLst/>
            <a:cxnLst/>
            <a:rect l="l" t="t" r="r" b="b"/>
            <a:pathLst>
              <a:path w="202565" h="295910">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87" name="object 87"/>
          <p:cNvSpPr/>
          <p:nvPr/>
        </p:nvSpPr>
        <p:spPr>
          <a:xfrm>
            <a:off x="7275873" y="2064506"/>
            <a:ext cx="496570" cy="318770"/>
          </a:xfrm>
          <a:custGeom>
            <a:avLst/>
            <a:gdLst/>
            <a:ahLst/>
            <a:cxnLst/>
            <a:rect l="l" t="t" r="r" b="b"/>
            <a:pathLst>
              <a:path w="496570" h="318769">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88" name="object 88"/>
          <p:cNvSpPr/>
          <p:nvPr/>
        </p:nvSpPr>
        <p:spPr>
          <a:xfrm>
            <a:off x="7571516" y="1769866"/>
            <a:ext cx="201295" cy="294640"/>
          </a:xfrm>
          <a:custGeom>
            <a:avLst/>
            <a:gdLst/>
            <a:ahLst/>
            <a:cxnLst/>
            <a:rect l="l" t="t" r="r" b="b"/>
            <a:pathLst>
              <a:path w="201295" h="294639">
                <a:moveTo>
                  <a:pt x="0" y="294640"/>
                </a:moveTo>
                <a:lnTo>
                  <a:pt x="200883" y="294640"/>
                </a:lnTo>
                <a:lnTo>
                  <a:pt x="200883" y="0"/>
                </a:lnTo>
                <a:lnTo>
                  <a:pt x="0" y="0"/>
                </a:lnTo>
                <a:lnTo>
                  <a:pt x="0" y="294640"/>
                </a:lnTo>
                <a:close/>
              </a:path>
            </a:pathLst>
          </a:custGeom>
          <a:solidFill>
            <a:srgbClr val="FFFFFF">
              <a:alpha val="39999"/>
            </a:srgbClr>
          </a:solidFill>
        </p:spPr>
        <p:txBody>
          <a:bodyPr wrap="square" lIns="0" tIns="0" rIns="0" bIns="0" rtlCol="0"/>
          <a:lstStyle/>
          <a:p>
            <a:endParaRPr/>
          </a:p>
        </p:txBody>
      </p:sp>
      <p:sp>
        <p:nvSpPr>
          <p:cNvPr id="89" name="object 89"/>
          <p:cNvSpPr/>
          <p:nvPr/>
        </p:nvSpPr>
        <p:spPr>
          <a:xfrm>
            <a:off x="5751560" y="7157604"/>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90" name="object 90"/>
          <p:cNvSpPr/>
          <p:nvPr/>
        </p:nvSpPr>
        <p:spPr>
          <a:xfrm>
            <a:off x="5457048" y="6838834"/>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91" name="object 91"/>
          <p:cNvSpPr/>
          <p:nvPr/>
        </p:nvSpPr>
        <p:spPr>
          <a:xfrm>
            <a:off x="5752691" y="6543724"/>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92" name="object 92"/>
          <p:cNvSpPr/>
          <p:nvPr/>
        </p:nvSpPr>
        <p:spPr>
          <a:xfrm>
            <a:off x="3932736" y="2383277"/>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93" name="object 93"/>
          <p:cNvSpPr/>
          <p:nvPr/>
        </p:nvSpPr>
        <p:spPr>
          <a:xfrm>
            <a:off x="3638224" y="2064506"/>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94" name="object 94"/>
          <p:cNvSpPr/>
          <p:nvPr/>
        </p:nvSpPr>
        <p:spPr>
          <a:xfrm>
            <a:off x="3933866" y="17693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95" name="object 95"/>
          <p:cNvSpPr/>
          <p:nvPr/>
        </p:nvSpPr>
        <p:spPr>
          <a:xfrm>
            <a:off x="2113911" y="7157604"/>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96" name="object 96"/>
          <p:cNvSpPr/>
          <p:nvPr/>
        </p:nvSpPr>
        <p:spPr>
          <a:xfrm>
            <a:off x="1819399" y="6838834"/>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97" name="object 97"/>
          <p:cNvSpPr/>
          <p:nvPr/>
        </p:nvSpPr>
        <p:spPr>
          <a:xfrm>
            <a:off x="2115041" y="6543724"/>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98" name="object 98"/>
          <p:cNvSpPr/>
          <p:nvPr/>
        </p:nvSpPr>
        <p:spPr>
          <a:xfrm>
            <a:off x="2113911" y="2383277"/>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99" name="object 99"/>
          <p:cNvSpPr/>
          <p:nvPr/>
        </p:nvSpPr>
        <p:spPr>
          <a:xfrm>
            <a:off x="1819399" y="2064506"/>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00" name="object 100"/>
          <p:cNvSpPr/>
          <p:nvPr/>
        </p:nvSpPr>
        <p:spPr>
          <a:xfrm>
            <a:off x="2115041" y="17693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01" name="object 101"/>
          <p:cNvSpPr/>
          <p:nvPr/>
        </p:nvSpPr>
        <p:spPr>
          <a:xfrm>
            <a:off x="295087" y="7157604"/>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02" name="object 102"/>
          <p:cNvSpPr/>
          <p:nvPr/>
        </p:nvSpPr>
        <p:spPr>
          <a:xfrm>
            <a:off x="574" y="6838834"/>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03" name="object 103"/>
          <p:cNvSpPr/>
          <p:nvPr/>
        </p:nvSpPr>
        <p:spPr>
          <a:xfrm>
            <a:off x="296217" y="6543724"/>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04" name="object 104"/>
          <p:cNvSpPr/>
          <p:nvPr/>
        </p:nvSpPr>
        <p:spPr>
          <a:xfrm>
            <a:off x="7570385" y="7157604"/>
            <a:ext cx="202565" cy="295910"/>
          </a:xfrm>
          <a:custGeom>
            <a:avLst/>
            <a:gdLst/>
            <a:ahLst/>
            <a:cxnLst/>
            <a:rect l="l" t="t" r="r" b="b"/>
            <a:pathLst>
              <a:path w="202565" h="295909">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05" name="object 105"/>
          <p:cNvSpPr/>
          <p:nvPr/>
        </p:nvSpPr>
        <p:spPr>
          <a:xfrm>
            <a:off x="7275873" y="6838834"/>
            <a:ext cx="496570" cy="318770"/>
          </a:xfrm>
          <a:custGeom>
            <a:avLst/>
            <a:gdLst/>
            <a:ahLst/>
            <a:cxnLst/>
            <a:rect l="l" t="t" r="r" b="b"/>
            <a:pathLst>
              <a:path w="496570" h="318770">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06" name="object 106"/>
          <p:cNvSpPr/>
          <p:nvPr/>
        </p:nvSpPr>
        <p:spPr>
          <a:xfrm>
            <a:off x="7571516" y="6544194"/>
            <a:ext cx="201295" cy="294640"/>
          </a:xfrm>
          <a:custGeom>
            <a:avLst/>
            <a:gdLst/>
            <a:ahLst/>
            <a:cxnLst/>
            <a:rect l="l" t="t" r="r" b="b"/>
            <a:pathLst>
              <a:path w="201295" h="294640">
                <a:moveTo>
                  <a:pt x="0" y="294640"/>
                </a:moveTo>
                <a:lnTo>
                  <a:pt x="200883" y="294640"/>
                </a:lnTo>
                <a:lnTo>
                  <a:pt x="200883" y="0"/>
                </a:lnTo>
                <a:lnTo>
                  <a:pt x="0" y="0"/>
                </a:lnTo>
                <a:lnTo>
                  <a:pt x="0" y="294640"/>
                </a:lnTo>
                <a:close/>
              </a:path>
            </a:pathLst>
          </a:custGeom>
          <a:solidFill>
            <a:srgbClr val="FFFFFF">
              <a:alpha val="39999"/>
            </a:srgbClr>
          </a:solidFill>
        </p:spPr>
        <p:txBody>
          <a:bodyPr wrap="square" lIns="0" tIns="0" rIns="0" bIns="0" rtlCol="0"/>
          <a:lstStyle/>
          <a:p>
            <a:endParaRPr/>
          </a:p>
        </p:txBody>
      </p:sp>
      <p:sp>
        <p:nvSpPr>
          <p:cNvPr id="107" name="object 107"/>
          <p:cNvSpPr/>
          <p:nvPr/>
        </p:nvSpPr>
        <p:spPr>
          <a:xfrm>
            <a:off x="5751560" y="2383277"/>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08" name="object 108"/>
          <p:cNvSpPr/>
          <p:nvPr/>
        </p:nvSpPr>
        <p:spPr>
          <a:xfrm>
            <a:off x="5457048" y="2064506"/>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09" name="object 109"/>
          <p:cNvSpPr/>
          <p:nvPr/>
        </p:nvSpPr>
        <p:spPr>
          <a:xfrm>
            <a:off x="5752691" y="17693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10" name="object 110"/>
          <p:cNvSpPr/>
          <p:nvPr/>
        </p:nvSpPr>
        <p:spPr>
          <a:xfrm>
            <a:off x="3932736" y="7157604"/>
            <a:ext cx="317500" cy="295910"/>
          </a:xfrm>
          <a:custGeom>
            <a:avLst/>
            <a:gdLst/>
            <a:ahLst/>
            <a:cxnLst/>
            <a:rect l="l" t="t" r="r" b="b"/>
            <a:pathLst>
              <a:path w="317500" h="295909">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11" name="object 111"/>
          <p:cNvSpPr/>
          <p:nvPr/>
        </p:nvSpPr>
        <p:spPr>
          <a:xfrm>
            <a:off x="3638224" y="6838834"/>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12" name="object 112"/>
          <p:cNvSpPr/>
          <p:nvPr/>
        </p:nvSpPr>
        <p:spPr>
          <a:xfrm>
            <a:off x="3933866" y="6543724"/>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13" name="object 113"/>
          <p:cNvSpPr/>
          <p:nvPr/>
        </p:nvSpPr>
        <p:spPr>
          <a:xfrm>
            <a:off x="6660973" y="2987271"/>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14" name="object 114"/>
          <p:cNvSpPr/>
          <p:nvPr/>
        </p:nvSpPr>
        <p:spPr>
          <a:xfrm>
            <a:off x="6366461" y="2668501"/>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15" name="object 115"/>
          <p:cNvSpPr/>
          <p:nvPr/>
        </p:nvSpPr>
        <p:spPr>
          <a:xfrm>
            <a:off x="6662103" y="2373391"/>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16" name="object 116"/>
          <p:cNvSpPr/>
          <p:nvPr/>
        </p:nvSpPr>
        <p:spPr>
          <a:xfrm>
            <a:off x="4842149" y="7761599"/>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17" name="object 117"/>
          <p:cNvSpPr/>
          <p:nvPr/>
        </p:nvSpPr>
        <p:spPr>
          <a:xfrm>
            <a:off x="4547637" y="7442830"/>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18" name="object 118"/>
          <p:cNvSpPr/>
          <p:nvPr/>
        </p:nvSpPr>
        <p:spPr>
          <a:xfrm>
            <a:off x="4843279" y="714772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19" name="object 119"/>
          <p:cNvSpPr/>
          <p:nvPr/>
        </p:nvSpPr>
        <p:spPr>
          <a:xfrm>
            <a:off x="3023323" y="2987271"/>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20" name="object 120"/>
          <p:cNvSpPr/>
          <p:nvPr/>
        </p:nvSpPr>
        <p:spPr>
          <a:xfrm>
            <a:off x="2728811" y="2668501"/>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21" name="object 121"/>
          <p:cNvSpPr/>
          <p:nvPr/>
        </p:nvSpPr>
        <p:spPr>
          <a:xfrm>
            <a:off x="3024454" y="2373391"/>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22" name="object 122"/>
          <p:cNvSpPr/>
          <p:nvPr/>
        </p:nvSpPr>
        <p:spPr>
          <a:xfrm>
            <a:off x="1204499" y="7761599"/>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23" name="object 123"/>
          <p:cNvSpPr/>
          <p:nvPr/>
        </p:nvSpPr>
        <p:spPr>
          <a:xfrm>
            <a:off x="909987" y="7442830"/>
            <a:ext cx="909319" cy="318770"/>
          </a:xfrm>
          <a:custGeom>
            <a:avLst/>
            <a:gdLst/>
            <a:ahLst/>
            <a:cxnLst/>
            <a:rect l="l" t="t" r="r" b="b"/>
            <a:pathLst>
              <a:path w="909319"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24" name="object 124"/>
          <p:cNvSpPr/>
          <p:nvPr/>
        </p:nvSpPr>
        <p:spPr>
          <a:xfrm>
            <a:off x="1205630" y="7147720"/>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25" name="object 125"/>
          <p:cNvSpPr/>
          <p:nvPr/>
        </p:nvSpPr>
        <p:spPr>
          <a:xfrm>
            <a:off x="1204499" y="2987271"/>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26" name="object 126"/>
          <p:cNvSpPr/>
          <p:nvPr/>
        </p:nvSpPr>
        <p:spPr>
          <a:xfrm>
            <a:off x="909987" y="2668501"/>
            <a:ext cx="909319" cy="318770"/>
          </a:xfrm>
          <a:custGeom>
            <a:avLst/>
            <a:gdLst/>
            <a:ahLst/>
            <a:cxnLst/>
            <a:rect l="l" t="t" r="r" b="b"/>
            <a:pathLst>
              <a:path w="909319"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27" name="object 127"/>
          <p:cNvSpPr/>
          <p:nvPr/>
        </p:nvSpPr>
        <p:spPr>
          <a:xfrm>
            <a:off x="1205630" y="2373391"/>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28" name="object 128"/>
          <p:cNvSpPr/>
          <p:nvPr/>
        </p:nvSpPr>
        <p:spPr>
          <a:xfrm>
            <a:off x="6660973" y="7761599"/>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29" name="object 129"/>
          <p:cNvSpPr/>
          <p:nvPr/>
        </p:nvSpPr>
        <p:spPr>
          <a:xfrm>
            <a:off x="6366461" y="7442830"/>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30" name="object 130"/>
          <p:cNvSpPr/>
          <p:nvPr/>
        </p:nvSpPr>
        <p:spPr>
          <a:xfrm>
            <a:off x="6662103" y="7147720"/>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31" name="object 131"/>
          <p:cNvSpPr/>
          <p:nvPr/>
        </p:nvSpPr>
        <p:spPr>
          <a:xfrm>
            <a:off x="4842149" y="2987271"/>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32" name="object 132"/>
          <p:cNvSpPr/>
          <p:nvPr/>
        </p:nvSpPr>
        <p:spPr>
          <a:xfrm>
            <a:off x="4547637" y="2668501"/>
            <a:ext cx="909319" cy="318770"/>
          </a:xfrm>
          <a:custGeom>
            <a:avLst/>
            <a:gdLst/>
            <a:ahLst/>
            <a:cxnLst/>
            <a:rect l="l" t="t" r="r" b="b"/>
            <a:pathLst>
              <a:path w="909320" h="318769">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33" name="object 133"/>
          <p:cNvSpPr/>
          <p:nvPr/>
        </p:nvSpPr>
        <p:spPr>
          <a:xfrm>
            <a:off x="4843279" y="2373391"/>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34" name="object 134"/>
          <p:cNvSpPr/>
          <p:nvPr/>
        </p:nvSpPr>
        <p:spPr>
          <a:xfrm>
            <a:off x="3023323" y="7761599"/>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35" name="object 135"/>
          <p:cNvSpPr/>
          <p:nvPr/>
        </p:nvSpPr>
        <p:spPr>
          <a:xfrm>
            <a:off x="2728811" y="7442830"/>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36" name="object 136"/>
          <p:cNvSpPr/>
          <p:nvPr/>
        </p:nvSpPr>
        <p:spPr>
          <a:xfrm>
            <a:off x="3024454" y="714772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37" name="object 137"/>
          <p:cNvSpPr/>
          <p:nvPr/>
        </p:nvSpPr>
        <p:spPr>
          <a:xfrm>
            <a:off x="295087" y="3589348"/>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38" name="object 138"/>
          <p:cNvSpPr/>
          <p:nvPr/>
        </p:nvSpPr>
        <p:spPr>
          <a:xfrm>
            <a:off x="574" y="3270579"/>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39" name="object 139"/>
          <p:cNvSpPr/>
          <p:nvPr/>
        </p:nvSpPr>
        <p:spPr>
          <a:xfrm>
            <a:off x="296217" y="2975468"/>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40" name="object 140"/>
          <p:cNvSpPr/>
          <p:nvPr/>
        </p:nvSpPr>
        <p:spPr>
          <a:xfrm>
            <a:off x="7570385" y="3589348"/>
            <a:ext cx="202565" cy="295910"/>
          </a:xfrm>
          <a:custGeom>
            <a:avLst/>
            <a:gdLst/>
            <a:ahLst/>
            <a:cxnLst/>
            <a:rect l="l" t="t" r="r" b="b"/>
            <a:pathLst>
              <a:path w="202565" h="295910">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41" name="object 141"/>
          <p:cNvSpPr/>
          <p:nvPr/>
        </p:nvSpPr>
        <p:spPr>
          <a:xfrm>
            <a:off x="7275873" y="3270579"/>
            <a:ext cx="496570" cy="318770"/>
          </a:xfrm>
          <a:custGeom>
            <a:avLst/>
            <a:gdLst/>
            <a:ahLst/>
            <a:cxnLst/>
            <a:rect l="l" t="t" r="r" b="b"/>
            <a:pathLst>
              <a:path w="496570" h="318770">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42" name="object 142"/>
          <p:cNvSpPr/>
          <p:nvPr/>
        </p:nvSpPr>
        <p:spPr>
          <a:xfrm>
            <a:off x="7571516" y="2975938"/>
            <a:ext cx="201295" cy="294640"/>
          </a:xfrm>
          <a:custGeom>
            <a:avLst/>
            <a:gdLst/>
            <a:ahLst/>
            <a:cxnLst/>
            <a:rect l="l" t="t" r="r" b="b"/>
            <a:pathLst>
              <a:path w="201295" h="294639">
                <a:moveTo>
                  <a:pt x="0" y="294640"/>
                </a:moveTo>
                <a:lnTo>
                  <a:pt x="200883" y="294640"/>
                </a:lnTo>
                <a:lnTo>
                  <a:pt x="200883" y="0"/>
                </a:lnTo>
                <a:lnTo>
                  <a:pt x="0" y="0"/>
                </a:lnTo>
                <a:lnTo>
                  <a:pt x="0" y="294640"/>
                </a:lnTo>
                <a:close/>
              </a:path>
            </a:pathLst>
          </a:custGeom>
          <a:solidFill>
            <a:srgbClr val="FFFFFF">
              <a:alpha val="39999"/>
            </a:srgbClr>
          </a:solidFill>
        </p:spPr>
        <p:txBody>
          <a:bodyPr wrap="square" lIns="0" tIns="0" rIns="0" bIns="0" rtlCol="0"/>
          <a:lstStyle/>
          <a:p>
            <a:endParaRPr/>
          </a:p>
        </p:txBody>
      </p:sp>
      <p:sp>
        <p:nvSpPr>
          <p:cNvPr id="143" name="object 143"/>
          <p:cNvSpPr/>
          <p:nvPr/>
        </p:nvSpPr>
        <p:spPr>
          <a:xfrm>
            <a:off x="5751560" y="8363677"/>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44" name="object 144"/>
          <p:cNvSpPr/>
          <p:nvPr/>
        </p:nvSpPr>
        <p:spPr>
          <a:xfrm>
            <a:off x="5457048" y="8044907"/>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45" name="object 145"/>
          <p:cNvSpPr/>
          <p:nvPr/>
        </p:nvSpPr>
        <p:spPr>
          <a:xfrm>
            <a:off x="5752691" y="77497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46" name="object 146"/>
          <p:cNvSpPr/>
          <p:nvPr/>
        </p:nvSpPr>
        <p:spPr>
          <a:xfrm>
            <a:off x="3932736" y="3589348"/>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47" name="object 147"/>
          <p:cNvSpPr/>
          <p:nvPr/>
        </p:nvSpPr>
        <p:spPr>
          <a:xfrm>
            <a:off x="3638224" y="3270579"/>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48" name="object 148"/>
          <p:cNvSpPr/>
          <p:nvPr/>
        </p:nvSpPr>
        <p:spPr>
          <a:xfrm>
            <a:off x="3933866" y="2975468"/>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49" name="object 149"/>
          <p:cNvSpPr/>
          <p:nvPr/>
        </p:nvSpPr>
        <p:spPr>
          <a:xfrm>
            <a:off x="2113911" y="8363677"/>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50" name="object 150"/>
          <p:cNvSpPr/>
          <p:nvPr/>
        </p:nvSpPr>
        <p:spPr>
          <a:xfrm>
            <a:off x="1819399" y="8044907"/>
            <a:ext cx="909319" cy="318770"/>
          </a:xfrm>
          <a:custGeom>
            <a:avLst/>
            <a:gdLst/>
            <a:ahLst/>
            <a:cxnLst/>
            <a:rect l="l" t="t" r="r" b="b"/>
            <a:pathLst>
              <a:path w="909319"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51" name="object 151"/>
          <p:cNvSpPr/>
          <p:nvPr/>
        </p:nvSpPr>
        <p:spPr>
          <a:xfrm>
            <a:off x="2115041" y="77497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52" name="object 152"/>
          <p:cNvSpPr/>
          <p:nvPr/>
        </p:nvSpPr>
        <p:spPr>
          <a:xfrm>
            <a:off x="2113911" y="3589348"/>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53" name="object 153"/>
          <p:cNvSpPr/>
          <p:nvPr/>
        </p:nvSpPr>
        <p:spPr>
          <a:xfrm>
            <a:off x="1819399" y="3270579"/>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54" name="object 154"/>
          <p:cNvSpPr/>
          <p:nvPr/>
        </p:nvSpPr>
        <p:spPr>
          <a:xfrm>
            <a:off x="2115041" y="2975468"/>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55" name="object 155"/>
          <p:cNvSpPr/>
          <p:nvPr/>
        </p:nvSpPr>
        <p:spPr>
          <a:xfrm>
            <a:off x="295087" y="8363677"/>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56" name="object 156"/>
          <p:cNvSpPr/>
          <p:nvPr/>
        </p:nvSpPr>
        <p:spPr>
          <a:xfrm>
            <a:off x="574" y="8044907"/>
            <a:ext cx="909319" cy="318770"/>
          </a:xfrm>
          <a:custGeom>
            <a:avLst/>
            <a:gdLst/>
            <a:ahLst/>
            <a:cxnLst/>
            <a:rect l="l" t="t" r="r" b="b"/>
            <a:pathLst>
              <a:path w="909319"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57" name="object 157"/>
          <p:cNvSpPr/>
          <p:nvPr/>
        </p:nvSpPr>
        <p:spPr>
          <a:xfrm>
            <a:off x="296217" y="7749797"/>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58" name="object 158"/>
          <p:cNvSpPr/>
          <p:nvPr/>
        </p:nvSpPr>
        <p:spPr>
          <a:xfrm>
            <a:off x="7570385" y="8363677"/>
            <a:ext cx="202565" cy="295910"/>
          </a:xfrm>
          <a:custGeom>
            <a:avLst/>
            <a:gdLst/>
            <a:ahLst/>
            <a:cxnLst/>
            <a:rect l="l" t="t" r="r" b="b"/>
            <a:pathLst>
              <a:path w="202565" h="295909">
                <a:moveTo>
                  <a:pt x="0" y="295910"/>
                </a:moveTo>
                <a:lnTo>
                  <a:pt x="202013" y="295910"/>
                </a:lnTo>
                <a:lnTo>
                  <a:pt x="202013"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59" name="object 159"/>
          <p:cNvSpPr/>
          <p:nvPr/>
        </p:nvSpPr>
        <p:spPr>
          <a:xfrm>
            <a:off x="7275873" y="8044907"/>
            <a:ext cx="496570" cy="318770"/>
          </a:xfrm>
          <a:custGeom>
            <a:avLst/>
            <a:gdLst/>
            <a:ahLst/>
            <a:cxnLst/>
            <a:rect l="l" t="t" r="r" b="b"/>
            <a:pathLst>
              <a:path w="496570" h="318770">
                <a:moveTo>
                  <a:pt x="0" y="318769"/>
                </a:moveTo>
                <a:lnTo>
                  <a:pt x="496525" y="318769"/>
                </a:lnTo>
                <a:lnTo>
                  <a:pt x="496525"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60" name="object 160"/>
          <p:cNvSpPr/>
          <p:nvPr/>
        </p:nvSpPr>
        <p:spPr>
          <a:xfrm>
            <a:off x="7571516" y="7750268"/>
            <a:ext cx="201295" cy="294640"/>
          </a:xfrm>
          <a:custGeom>
            <a:avLst/>
            <a:gdLst/>
            <a:ahLst/>
            <a:cxnLst/>
            <a:rect l="l" t="t" r="r" b="b"/>
            <a:pathLst>
              <a:path w="201295" h="294640">
                <a:moveTo>
                  <a:pt x="0" y="294640"/>
                </a:moveTo>
                <a:lnTo>
                  <a:pt x="200883" y="294640"/>
                </a:lnTo>
                <a:lnTo>
                  <a:pt x="200883" y="0"/>
                </a:lnTo>
                <a:lnTo>
                  <a:pt x="0" y="0"/>
                </a:lnTo>
                <a:lnTo>
                  <a:pt x="0" y="294640"/>
                </a:lnTo>
                <a:close/>
              </a:path>
            </a:pathLst>
          </a:custGeom>
          <a:solidFill>
            <a:srgbClr val="FFFFFF">
              <a:alpha val="39999"/>
            </a:srgbClr>
          </a:solidFill>
        </p:spPr>
        <p:txBody>
          <a:bodyPr wrap="square" lIns="0" tIns="0" rIns="0" bIns="0" rtlCol="0"/>
          <a:lstStyle/>
          <a:p>
            <a:endParaRPr/>
          </a:p>
        </p:txBody>
      </p:sp>
      <p:sp>
        <p:nvSpPr>
          <p:cNvPr id="161" name="object 161"/>
          <p:cNvSpPr/>
          <p:nvPr/>
        </p:nvSpPr>
        <p:spPr>
          <a:xfrm>
            <a:off x="5751560" y="3589348"/>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62" name="object 162"/>
          <p:cNvSpPr/>
          <p:nvPr/>
        </p:nvSpPr>
        <p:spPr>
          <a:xfrm>
            <a:off x="5457048" y="3270579"/>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63" name="object 163"/>
          <p:cNvSpPr/>
          <p:nvPr/>
        </p:nvSpPr>
        <p:spPr>
          <a:xfrm>
            <a:off x="5752691" y="2975468"/>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64" name="object 164"/>
          <p:cNvSpPr/>
          <p:nvPr/>
        </p:nvSpPr>
        <p:spPr>
          <a:xfrm>
            <a:off x="3932736" y="8363677"/>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65" name="object 165"/>
          <p:cNvSpPr/>
          <p:nvPr/>
        </p:nvSpPr>
        <p:spPr>
          <a:xfrm>
            <a:off x="3638224" y="8044907"/>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66" name="object 166"/>
          <p:cNvSpPr/>
          <p:nvPr/>
        </p:nvSpPr>
        <p:spPr>
          <a:xfrm>
            <a:off x="3933866" y="7749797"/>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67" name="object 167"/>
          <p:cNvSpPr/>
          <p:nvPr/>
        </p:nvSpPr>
        <p:spPr>
          <a:xfrm>
            <a:off x="6660973" y="4193344"/>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68" name="object 168"/>
          <p:cNvSpPr/>
          <p:nvPr/>
        </p:nvSpPr>
        <p:spPr>
          <a:xfrm>
            <a:off x="6366461" y="3874574"/>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69" name="object 169"/>
          <p:cNvSpPr/>
          <p:nvPr/>
        </p:nvSpPr>
        <p:spPr>
          <a:xfrm>
            <a:off x="6662103" y="3579464"/>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70" name="object 170"/>
          <p:cNvSpPr/>
          <p:nvPr/>
        </p:nvSpPr>
        <p:spPr>
          <a:xfrm>
            <a:off x="4842149" y="8967673"/>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71" name="object 171"/>
          <p:cNvSpPr/>
          <p:nvPr/>
        </p:nvSpPr>
        <p:spPr>
          <a:xfrm>
            <a:off x="4547637" y="864890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72" name="object 172"/>
          <p:cNvSpPr/>
          <p:nvPr/>
        </p:nvSpPr>
        <p:spPr>
          <a:xfrm>
            <a:off x="4843279" y="8353793"/>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73" name="object 173"/>
          <p:cNvSpPr/>
          <p:nvPr/>
        </p:nvSpPr>
        <p:spPr>
          <a:xfrm>
            <a:off x="3023323" y="4193344"/>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74" name="object 174"/>
          <p:cNvSpPr/>
          <p:nvPr/>
        </p:nvSpPr>
        <p:spPr>
          <a:xfrm>
            <a:off x="2728811" y="3874574"/>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75" name="object 175"/>
          <p:cNvSpPr/>
          <p:nvPr/>
        </p:nvSpPr>
        <p:spPr>
          <a:xfrm>
            <a:off x="3024454" y="3579464"/>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76" name="object 176"/>
          <p:cNvSpPr/>
          <p:nvPr/>
        </p:nvSpPr>
        <p:spPr>
          <a:xfrm>
            <a:off x="1204499" y="8967673"/>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77" name="object 177"/>
          <p:cNvSpPr/>
          <p:nvPr/>
        </p:nvSpPr>
        <p:spPr>
          <a:xfrm>
            <a:off x="909987" y="8648903"/>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78" name="object 178"/>
          <p:cNvSpPr/>
          <p:nvPr/>
        </p:nvSpPr>
        <p:spPr>
          <a:xfrm>
            <a:off x="1205630" y="8353793"/>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79" name="object 179"/>
          <p:cNvSpPr/>
          <p:nvPr/>
        </p:nvSpPr>
        <p:spPr>
          <a:xfrm>
            <a:off x="1204499" y="4193344"/>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80" name="object 180"/>
          <p:cNvSpPr/>
          <p:nvPr/>
        </p:nvSpPr>
        <p:spPr>
          <a:xfrm>
            <a:off x="909987" y="3874574"/>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81" name="object 181"/>
          <p:cNvSpPr/>
          <p:nvPr/>
        </p:nvSpPr>
        <p:spPr>
          <a:xfrm>
            <a:off x="1205630" y="3579464"/>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82" name="object 182"/>
          <p:cNvSpPr/>
          <p:nvPr/>
        </p:nvSpPr>
        <p:spPr>
          <a:xfrm>
            <a:off x="6660973" y="8967673"/>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83" name="object 183"/>
          <p:cNvSpPr/>
          <p:nvPr/>
        </p:nvSpPr>
        <p:spPr>
          <a:xfrm>
            <a:off x="6366461" y="864890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84" name="object 184"/>
          <p:cNvSpPr/>
          <p:nvPr/>
        </p:nvSpPr>
        <p:spPr>
          <a:xfrm>
            <a:off x="6662103" y="8353793"/>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85" name="object 185"/>
          <p:cNvSpPr/>
          <p:nvPr/>
        </p:nvSpPr>
        <p:spPr>
          <a:xfrm>
            <a:off x="4842149" y="4193344"/>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86" name="object 186"/>
          <p:cNvSpPr/>
          <p:nvPr/>
        </p:nvSpPr>
        <p:spPr>
          <a:xfrm>
            <a:off x="4547637" y="3874574"/>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87" name="object 187"/>
          <p:cNvSpPr/>
          <p:nvPr/>
        </p:nvSpPr>
        <p:spPr>
          <a:xfrm>
            <a:off x="4843279" y="3579464"/>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88" name="object 188"/>
          <p:cNvSpPr/>
          <p:nvPr/>
        </p:nvSpPr>
        <p:spPr>
          <a:xfrm>
            <a:off x="3023323" y="8967673"/>
            <a:ext cx="317500" cy="295910"/>
          </a:xfrm>
          <a:custGeom>
            <a:avLst/>
            <a:gdLst/>
            <a:ahLst/>
            <a:cxnLst/>
            <a:rect l="l" t="t" r="r" b="b"/>
            <a:pathLst>
              <a:path w="317500" h="295909">
                <a:moveTo>
                  <a:pt x="0" y="295910"/>
                </a:moveTo>
                <a:lnTo>
                  <a:pt x="316941" y="295910"/>
                </a:lnTo>
                <a:lnTo>
                  <a:pt x="316941" y="0"/>
                </a:lnTo>
                <a:lnTo>
                  <a:pt x="0" y="0"/>
                </a:lnTo>
                <a:lnTo>
                  <a:pt x="0" y="295910"/>
                </a:lnTo>
                <a:close/>
              </a:path>
            </a:pathLst>
          </a:custGeom>
          <a:solidFill>
            <a:srgbClr val="FFFFFF">
              <a:alpha val="39999"/>
            </a:srgbClr>
          </a:solidFill>
        </p:spPr>
        <p:txBody>
          <a:bodyPr wrap="square" lIns="0" tIns="0" rIns="0" bIns="0" rtlCol="0"/>
          <a:lstStyle/>
          <a:p>
            <a:endParaRPr/>
          </a:p>
        </p:txBody>
      </p:sp>
      <p:sp>
        <p:nvSpPr>
          <p:cNvPr id="189" name="object 189"/>
          <p:cNvSpPr/>
          <p:nvPr/>
        </p:nvSpPr>
        <p:spPr>
          <a:xfrm>
            <a:off x="2728811" y="8648903"/>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90" name="object 190"/>
          <p:cNvSpPr/>
          <p:nvPr/>
        </p:nvSpPr>
        <p:spPr>
          <a:xfrm>
            <a:off x="3024454" y="8353793"/>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91" name="object 191"/>
          <p:cNvSpPr/>
          <p:nvPr/>
        </p:nvSpPr>
        <p:spPr>
          <a:xfrm>
            <a:off x="295087" y="479542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92" name="object 192"/>
          <p:cNvSpPr/>
          <p:nvPr/>
        </p:nvSpPr>
        <p:spPr>
          <a:xfrm>
            <a:off x="574" y="4476650"/>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93" name="object 193"/>
          <p:cNvSpPr/>
          <p:nvPr/>
        </p:nvSpPr>
        <p:spPr>
          <a:xfrm>
            <a:off x="296217" y="4181540"/>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194" name="object 194"/>
          <p:cNvSpPr/>
          <p:nvPr/>
        </p:nvSpPr>
        <p:spPr>
          <a:xfrm>
            <a:off x="7570385" y="4795420"/>
            <a:ext cx="202565" cy="295910"/>
          </a:xfrm>
          <a:custGeom>
            <a:avLst/>
            <a:gdLst/>
            <a:ahLst/>
            <a:cxnLst/>
            <a:rect l="l" t="t" r="r" b="b"/>
            <a:pathLst>
              <a:path w="202565" h="295910">
                <a:moveTo>
                  <a:pt x="0" y="295909"/>
                </a:moveTo>
                <a:lnTo>
                  <a:pt x="202013" y="295909"/>
                </a:lnTo>
                <a:lnTo>
                  <a:pt x="202013"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195" name="object 195"/>
          <p:cNvSpPr/>
          <p:nvPr/>
        </p:nvSpPr>
        <p:spPr>
          <a:xfrm>
            <a:off x="7275873" y="4476650"/>
            <a:ext cx="496570" cy="318770"/>
          </a:xfrm>
          <a:custGeom>
            <a:avLst/>
            <a:gdLst/>
            <a:ahLst/>
            <a:cxnLst/>
            <a:rect l="l" t="t" r="r" b="b"/>
            <a:pathLst>
              <a:path w="496570" h="318770">
                <a:moveTo>
                  <a:pt x="0" y="318770"/>
                </a:moveTo>
                <a:lnTo>
                  <a:pt x="496525" y="318770"/>
                </a:lnTo>
                <a:lnTo>
                  <a:pt x="496525"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196" name="object 196"/>
          <p:cNvSpPr/>
          <p:nvPr/>
        </p:nvSpPr>
        <p:spPr>
          <a:xfrm>
            <a:off x="7571516" y="4182011"/>
            <a:ext cx="201295" cy="294640"/>
          </a:xfrm>
          <a:custGeom>
            <a:avLst/>
            <a:gdLst/>
            <a:ahLst/>
            <a:cxnLst/>
            <a:rect l="l" t="t" r="r" b="b"/>
            <a:pathLst>
              <a:path w="201295" h="294639">
                <a:moveTo>
                  <a:pt x="0" y="294639"/>
                </a:moveTo>
                <a:lnTo>
                  <a:pt x="200883" y="294639"/>
                </a:lnTo>
                <a:lnTo>
                  <a:pt x="200883" y="0"/>
                </a:lnTo>
                <a:lnTo>
                  <a:pt x="0" y="0"/>
                </a:lnTo>
                <a:lnTo>
                  <a:pt x="0" y="294639"/>
                </a:lnTo>
                <a:close/>
              </a:path>
            </a:pathLst>
          </a:custGeom>
          <a:solidFill>
            <a:srgbClr val="FFFFFF">
              <a:alpha val="39999"/>
            </a:srgbClr>
          </a:solidFill>
        </p:spPr>
        <p:txBody>
          <a:bodyPr wrap="square" lIns="0" tIns="0" rIns="0" bIns="0" rtlCol="0"/>
          <a:lstStyle/>
          <a:p>
            <a:endParaRPr/>
          </a:p>
        </p:txBody>
      </p:sp>
      <p:sp>
        <p:nvSpPr>
          <p:cNvPr id="197" name="object 197"/>
          <p:cNvSpPr/>
          <p:nvPr/>
        </p:nvSpPr>
        <p:spPr>
          <a:xfrm>
            <a:off x="5751560" y="9569749"/>
            <a:ext cx="317500" cy="260350"/>
          </a:xfrm>
          <a:custGeom>
            <a:avLst/>
            <a:gdLst/>
            <a:ahLst/>
            <a:cxnLst/>
            <a:rect l="l" t="t" r="r" b="b"/>
            <a:pathLst>
              <a:path w="317500" h="260350">
                <a:moveTo>
                  <a:pt x="0" y="260349"/>
                </a:moveTo>
                <a:lnTo>
                  <a:pt x="316941" y="260349"/>
                </a:lnTo>
                <a:lnTo>
                  <a:pt x="316941" y="0"/>
                </a:lnTo>
                <a:lnTo>
                  <a:pt x="0" y="0"/>
                </a:lnTo>
                <a:lnTo>
                  <a:pt x="0" y="260349"/>
                </a:lnTo>
                <a:close/>
              </a:path>
            </a:pathLst>
          </a:custGeom>
          <a:solidFill>
            <a:srgbClr val="FFFFFF">
              <a:alpha val="39999"/>
            </a:srgbClr>
          </a:solidFill>
        </p:spPr>
        <p:txBody>
          <a:bodyPr wrap="square" lIns="0" tIns="0" rIns="0" bIns="0" rtlCol="0"/>
          <a:lstStyle/>
          <a:p>
            <a:endParaRPr/>
          </a:p>
        </p:txBody>
      </p:sp>
      <p:sp>
        <p:nvSpPr>
          <p:cNvPr id="198" name="object 198"/>
          <p:cNvSpPr/>
          <p:nvPr/>
        </p:nvSpPr>
        <p:spPr>
          <a:xfrm>
            <a:off x="5457048" y="9250979"/>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199" name="object 199"/>
          <p:cNvSpPr/>
          <p:nvPr/>
        </p:nvSpPr>
        <p:spPr>
          <a:xfrm>
            <a:off x="5752691" y="8955869"/>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00" name="object 200"/>
          <p:cNvSpPr/>
          <p:nvPr/>
        </p:nvSpPr>
        <p:spPr>
          <a:xfrm>
            <a:off x="3932736" y="479542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01" name="object 201"/>
          <p:cNvSpPr/>
          <p:nvPr/>
        </p:nvSpPr>
        <p:spPr>
          <a:xfrm>
            <a:off x="3638224" y="4476650"/>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02" name="object 202"/>
          <p:cNvSpPr/>
          <p:nvPr/>
        </p:nvSpPr>
        <p:spPr>
          <a:xfrm>
            <a:off x="3933866" y="418154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03" name="object 203"/>
          <p:cNvSpPr/>
          <p:nvPr/>
        </p:nvSpPr>
        <p:spPr>
          <a:xfrm>
            <a:off x="2113911" y="9569749"/>
            <a:ext cx="317500" cy="260350"/>
          </a:xfrm>
          <a:custGeom>
            <a:avLst/>
            <a:gdLst/>
            <a:ahLst/>
            <a:cxnLst/>
            <a:rect l="l" t="t" r="r" b="b"/>
            <a:pathLst>
              <a:path w="317500" h="260350">
                <a:moveTo>
                  <a:pt x="0" y="260349"/>
                </a:moveTo>
                <a:lnTo>
                  <a:pt x="316941" y="260349"/>
                </a:lnTo>
                <a:lnTo>
                  <a:pt x="316941" y="0"/>
                </a:lnTo>
                <a:lnTo>
                  <a:pt x="0" y="0"/>
                </a:lnTo>
                <a:lnTo>
                  <a:pt x="0" y="260349"/>
                </a:lnTo>
                <a:close/>
              </a:path>
            </a:pathLst>
          </a:custGeom>
          <a:solidFill>
            <a:srgbClr val="FFFFFF">
              <a:alpha val="39999"/>
            </a:srgbClr>
          </a:solidFill>
        </p:spPr>
        <p:txBody>
          <a:bodyPr wrap="square" lIns="0" tIns="0" rIns="0" bIns="0" rtlCol="0"/>
          <a:lstStyle/>
          <a:p>
            <a:endParaRPr/>
          </a:p>
        </p:txBody>
      </p:sp>
      <p:sp>
        <p:nvSpPr>
          <p:cNvPr id="204" name="object 204"/>
          <p:cNvSpPr/>
          <p:nvPr/>
        </p:nvSpPr>
        <p:spPr>
          <a:xfrm>
            <a:off x="1819399" y="9250979"/>
            <a:ext cx="909319" cy="318770"/>
          </a:xfrm>
          <a:custGeom>
            <a:avLst/>
            <a:gdLst/>
            <a:ahLst/>
            <a:cxnLst/>
            <a:rect l="l" t="t" r="r" b="b"/>
            <a:pathLst>
              <a:path w="909319"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205" name="object 205"/>
          <p:cNvSpPr/>
          <p:nvPr/>
        </p:nvSpPr>
        <p:spPr>
          <a:xfrm>
            <a:off x="2115041" y="8955869"/>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06" name="object 206"/>
          <p:cNvSpPr/>
          <p:nvPr/>
        </p:nvSpPr>
        <p:spPr>
          <a:xfrm>
            <a:off x="2113911" y="479542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07" name="object 207"/>
          <p:cNvSpPr/>
          <p:nvPr/>
        </p:nvSpPr>
        <p:spPr>
          <a:xfrm>
            <a:off x="1819399" y="4476650"/>
            <a:ext cx="909319" cy="318770"/>
          </a:xfrm>
          <a:custGeom>
            <a:avLst/>
            <a:gdLst/>
            <a:ahLst/>
            <a:cxnLst/>
            <a:rect l="l" t="t" r="r" b="b"/>
            <a:pathLst>
              <a:path w="909319"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08" name="object 208"/>
          <p:cNvSpPr/>
          <p:nvPr/>
        </p:nvSpPr>
        <p:spPr>
          <a:xfrm>
            <a:off x="2115041" y="418154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09" name="object 209"/>
          <p:cNvSpPr/>
          <p:nvPr/>
        </p:nvSpPr>
        <p:spPr>
          <a:xfrm>
            <a:off x="295087" y="9569749"/>
            <a:ext cx="317500" cy="260350"/>
          </a:xfrm>
          <a:custGeom>
            <a:avLst/>
            <a:gdLst/>
            <a:ahLst/>
            <a:cxnLst/>
            <a:rect l="l" t="t" r="r" b="b"/>
            <a:pathLst>
              <a:path w="317500" h="260350">
                <a:moveTo>
                  <a:pt x="0" y="260349"/>
                </a:moveTo>
                <a:lnTo>
                  <a:pt x="316941" y="260349"/>
                </a:lnTo>
                <a:lnTo>
                  <a:pt x="316941" y="0"/>
                </a:lnTo>
                <a:lnTo>
                  <a:pt x="0" y="0"/>
                </a:lnTo>
                <a:lnTo>
                  <a:pt x="0" y="260349"/>
                </a:lnTo>
                <a:close/>
              </a:path>
            </a:pathLst>
          </a:custGeom>
          <a:solidFill>
            <a:srgbClr val="FFFFFF">
              <a:alpha val="39999"/>
            </a:srgbClr>
          </a:solidFill>
        </p:spPr>
        <p:txBody>
          <a:bodyPr wrap="square" lIns="0" tIns="0" rIns="0" bIns="0" rtlCol="0"/>
          <a:lstStyle/>
          <a:p>
            <a:endParaRPr/>
          </a:p>
        </p:txBody>
      </p:sp>
      <p:sp>
        <p:nvSpPr>
          <p:cNvPr id="210" name="object 210"/>
          <p:cNvSpPr/>
          <p:nvPr/>
        </p:nvSpPr>
        <p:spPr>
          <a:xfrm>
            <a:off x="574" y="9250979"/>
            <a:ext cx="909319" cy="318770"/>
          </a:xfrm>
          <a:custGeom>
            <a:avLst/>
            <a:gdLst/>
            <a:ahLst/>
            <a:cxnLst/>
            <a:rect l="l" t="t" r="r" b="b"/>
            <a:pathLst>
              <a:path w="909319"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211" name="object 211"/>
          <p:cNvSpPr/>
          <p:nvPr/>
        </p:nvSpPr>
        <p:spPr>
          <a:xfrm>
            <a:off x="296217" y="8955869"/>
            <a:ext cx="318135" cy="295275"/>
          </a:xfrm>
          <a:custGeom>
            <a:avLst/>
            <a:gdLst/>
            <a:ahLst/>
            <a:cxnLst/>
            <a:rect l="l" t="t" r="r" b="b"/>
            <a:pathLst>
              <a:path w="318134"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12" name="object 212"/>
          <p:cNvSpPr/>
          <p:nvPr/>
        </p:nvSpPr>
        <p:spPr>
          <a:xfrm>
            <a:off x="7570385" y="9569749"/>
            <a:ext cx="202565" cy="260350"/>
          </a:xfrm>
          <a:custGeom>
            <a:avLst/>
            <a:gdLst/>
            <a:ahLst/>
            <a:cxnLst/>
            <a:rect l="l" t="t" r="r" b="b"/>
            <a:pathLst>
              <a:path w="202565" h="260350">
                <a:moveTo>
                  <a:pt x="0" y="260349"/>
                </a:moveTo>
                <a:lnTo>
                  <a:pt x="202013" y="260349"/>
                </a:lnTo>
                <a:lnTo>
                  <a:pt x="202013" y="0"/>
                </a:lnTo>
                <a:lnTo>
                  <a:pt x="0" y="0"/>
                </a:lnTo>
                <a:lnTo>
                  <a:pt x="0" y="260349"/>
                </a:lnTo>
                <a:close/>
              </a:path>
            </a:pathLst>
          </a:custGeom>
          <a:solidFill>
            <a:srgbClr val="FFFFFF">
              <a:alpha val="39999"/>
            </a:srgbClr>
          </a:solidFill>
        </p:spPr>
        <p:txBody>
          <a:bodyPr wrap="square" lIns="0" tIns="0" rIns="0" bIns="0" rtlCol="0"/>
          <a:lstStyle/>
          <a:p>
            <a:endParaRPr/>
          </a:p>
        </p:txBody>
      </p:sp>
      <p:sp>
        <p:nvSpPr>
          <p:cNvPr id="213" name="object 213"/>
          <p:cNvSpPr/>
          <p:nvPr/>
        </p:nvSpPr>
        <p:spPr>
          <a:xfrm>
            <a:off x="7275873" y="9250979"/>
            <a:ext cx="496570" cy="318770"/>
          </a:xfrm>
          <a:custGeom>
            <a:avLst/>
            <a:gdLst/>
            <a:ahLst/>
            <a:cxnLst/>
            <a:rect l="l" t="t" r="r" b="b"/>
            <a:pathLst>
              <a:path w="496570" h="318770">
                <a:moveTo>
                  <a:pt x="0" y="318769"/>
                </a:moveTo>
                <a:lnTo>
                  <a:pt x="496525" y="318769"/>
                </a:lnTo>
                <a:lnTo>
                  <a:pt x="496525"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214" name="object 214"/>
          <p:cNvSpPr/>
          <p:nvPr/>
        </p:nvSpPr>
        <p:spPr>
          <a:xfrm>
            <a:off x="7571516" y="8956339"/>
            <a:ext cx="201295" cy="294640"/>
          </a:xfrm>
          <a:custGeom>
            <a:avLst/>
            <a:gdLst/>
            <a:ahLst/>
            <a:cxnLst/>
            <a:rect l="l" t="t" r="r" b="b"/>
            <a:pathLst>
              <a:path w="201295" h="294640">
                <a:moveTo>
                  <a:pt x="0" y="294639"/>
                </a:moveTo>
                <a:lnTo>
                  <a:pt x="200883" y="294639"/>
                </a:lnTo>
                <a:lnTo>
                  <a:pt x="200883" y="0"/>
                </a:lnTo>
                <a:lnTo>
                  <a:pt x="0" y="0"/>
                </a:lnTo>
                <a:lnTo>
                  <a:pt x="0" y="294639"/>
                </a:lnTo>
                <a:close/>
              </a:path>
            </a:pathLst>
          </a:custGeom>
          <a:solidFill>
            <a:srgbClr val="FFFFFF">
              <a:alpha val="39999"/>
            </a:srgbClr>
          </a:solidFill>
        </p:spPr>
        <p:txBody>
          <a:bodyPr wrap="square" lIns="0" tIns="0" rIns="0" bIns="0" rtlCol="0"/>
          <a:lstStyle/>
          <a:p>
            <a:endParaRPr/>
          </a:p>
        </p:txBody>
      </p:sp>
      <p:sp>
        <p:nvSpPr>
          <p:cNvPr id="215" name="object 215"/>
          <p:cNvSpPr/>
          <p:nvPr/>
        </p:nvSpPr>
        <p:spPr>
          <a:xfrm>
            <a:off x="5751560" y="4795420"/>
            <a:ext cx="317500" cy="295910"/>
          </a:xfrm>
          <a:custGeom>
            <a:avLst/>
            <a:gdLst/>
            <a:ahLst/>
            <a:cxnLst/>
            <a:rect l="l" t="t" r="r" b="b"/>
            <a:pathLst>
              <a:path w="317500" h="295910">
                <a:moveTo>
                  <a:pt x="0" y="295909"/>
                </a:moveTo>
                <a:lnTo>
                  <a:pt x="316941" y="295909"/>
                </a:lnTo>
                <a:lnTo>
                  <a:pt x="316941" y="0"/>
                </a:lnTo>
                <a:lnTo>
                  <a:pt x="0" y="0"/>
                </a:lnTo>
                <a:lnTo>
                  <a:pt x="0" y="295909"/>
                </a:lnTo>
                <a:close/>
              </a:path>
            </a:pathLst>
          </a:custGeom>
          <a:solidFill>
            <a:srgbClr val="FFFFFF">
              <a:alpha val="39999"/>
            </a:srgbClr>
          </a:solidFill>
        </p:spPr>
        <p:txBody>
          <a:bodyPr wrap="square" lIns="0" tIns="0" rIns="0" bIns="0" rtlCol="0"/>
          <a:lstStyle/>
          <a:p>
            <a:endParaRPr/>
          </a:p>
        </p:txBody>
      </p:sp>
      <p:sp>
        <p:nvSpPr>
          <p:cNvPr id="216" name="object 216"/>
          <p:cNvSpPr/>
          <p:nvPr/>
        </p:nvSpPr>
        <p:spPr>
          <a:xfrm>
            <a:off x="5457048" y="4476650"/>
            <a:ext cx="909319" cy="318770"/>
          </a:xfrm>
          <a:custGeom>
            <a:avLst/>
            <a:gdLst/>
            <a:ahLst/>
            <a:cxnLst/>
            <a:rect l="l" t="t" r="r" b="b"/>
            <a:pathLst>
              <a:path w="909320" h="318770">
                <a:moveTo>
                  <a:pt x="0" y="318770"/>
                </a:moveTo>
                <a:lnTo>
                  <a:pt x="908697" y="318770"/>
                </a:lnTo>
                <a:lnTo>
                  <a:pt x="908697" y="0"/>
                </a:lnTo>
                <a:lnTo>
                  <a:pt x="0" y="0"/>
                </a:lnTo>
                <a:lnTo>
                  <a:pt x="0" y="318770"/>
                </a:lnTo>
                <a:close/>
              </a:path>
            </a:pathLst>
          </a:custGeom>
          <a:solidFill>
            <a:srgbClr val="FFFFFF">
              <a:alpha val="39999"/>
            </a:srgbClr>
          </a:solidFill>
        </p:spPr>
        <p:txBody>
          <a:bodyPr wrap="square" lIns="0" tIns="0" rIns="0" bIns="0" rtlCol="0"/>
          <a:lstStyle/>
          <a:p>
            <a:endParaRPr/>
          </a:p>
        </p:txBody>
      </p:sp>
      <p:sp>
        <p:nvSpPr>
          <p:cNvPr id="217" name="object 217"/>
          <p:cNvSpPr/>
          <p:nvPr/>
        </p:nvSpPr>
        <p:spPr>
          <a:xfrm>
            <a:off x="5752691" y="4181540"/>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
        <p:nvSpPr>
          <p:cNvPr id="218" name="object 218"/>
          <p:cNvSpPr/>
          <p:nvPr/>
        </p:nvSpPr>
        <p:spPr>
          <a:xfrm>
            <a:off x="3932736" y="9569749"/>
            <a:ext cx="317500" cy="260350"/>
          </a:xfrm>
          <a:custGeom>
            <a:avLst/>
            <a:gdLst/>
            <a:ahLst/>
            <a:cxnLst/>
            <a:rect l="l" t="t" r="r" b="b"/>
            <a:pathLst>
              <a:path w="317500" h="260350">
                <a:moveTo>
                  <a:pt x="0" y="260349"/>
                </a:moveTo>
                <a:lnTo>
                  <a:pt x="316941" y="260349"/>
                </a:lnTo>
                <a:lnTo>
                  <a:pt x="316941" y="0"/>
                </a:lnTo>
                <a:lnTo>
                  <a:pt x="0" y="0"/>
                </a:lnTo>
                <a:lnTo>
                  <a:pt x="0" y="260349"/>
                </a:lnTo>
                <a:close/>
              </a:path>
            </a:pathLst>
          </a:custGeom>
          <a:solidFill>
            <a:srgbClr val="FFFFFF">
              <a:alpha val="39999"/>
            </a:srgbClr>
          </a:solidFill>
        </p:spPr>
        <p:txBody>
          <a:bodyPr wrap="square" lIns="0" tIns="0" rIns="0" bIns="0" rtlCol="0"/>
          <a:lstStyle/>
          <a:p>
            <a:endParaRPr/>
          </a:p>
        </p:txBody>
      </p:sp>
      <p:sp>
        <p:nvSpPr>
          <p:cNvPr id="219" name="object 219"/>
          <p:cNvSpPr/>
          <p:nvPr/>
        </p:nvSpPr>
        <p:spPr>
          <a:xfrm>
            <a:off x="3638224" y="9250979"/>
            <a:ext cx="909319" cy="318770"/>
          </a:xfrm>
          <a:custGeom>
            <a:avLst/>
            <a:gdLst/>
            <a:ahLst/>
            <a:cxnLst/>
            <a:rect l="l" t="t" r="r" b="b"/>
            <a:pathLst>
              <a:path w="909320" h="318770">
                <a:moveTo>
                  <a:pt x="0" y="318769"/>
                </a:moveTo>
                <a:lnTo>
                  <a:pt x="908697" y="318769"/>
                </a:lnTo>
                <a:lnTo>
                  <a:pt x="908697" y="0"/>
                </a:lnTo>
                <a:lnTo>
                  <a:pt x="0" y="0"/>
                </a:lnTo>
                <a:lnTo>
                  <a:pt x="0" y="318769"/>
                </a:lnTo>
                <a:close/>
              </a:path>
            </a:pathLst>
          </a:custGeom>
          <a:solidFill>
            <a:srgbClr val="FFFFFF">
              <a:alpha val="39999"/>
            </a:srgbClr>
          </a:solidFill>
        </p:spPr>
        <p:txBody>
          <a:bodyPr wrap="square" lIns="0" tIns="0" rIns="0" bIns="0" rtlCol="0"/>
          <a:lstStyle/>
          <a:p>
            <a:endParaRPr/>
          </a:p>
        </p:txBody>
      </p:sp>
      <p:sp>
        <p:nvSpPr>
          <p:cNvPr id="220" name="object 220"/>
          <p:cNvSpPr/>
          <p:nvPr/>
        </p:nvSpPr>
        <p:spPr>
          <a:xfrm>
            <a:off x="3933866" y="8955869"/>
            <a:ext cx="318135" cy="295275"/>
          </a:xfrm>
          <a:custGeom>
            <a:avLst/>
            <a:gdLst/>
            <a:ahLst/>
            <a:cxnLst/>
            <a:rect l="l" t="t" r="r" b="b"/>
            <a:pathLst>
              <a:path w="318135" h="295275">
                <a:moveTo>
                  <a:pt x="318109" y="0"/>
                </a:moveTo>
                <a:lnTo>
                  <a:pt x="0" y="0"/>
                </a:lnTo>
                <a:lnTo>
                  <a:pt x="0" y="295109"/>
                </a:lnTo>
                <a:lnTo>
                  <a:pt x="318109" y="295109"/>
                </a:lnTo>
                <a:lnTo>
                  <a:pt x="318109" y="0"/>
                </a:lnTo>
                <a:close/>
              </a:path>
            </a:pathLst>
          </a:custGeom>
          <a:solidFill>
            <a:srgbClr val="FFFFFF">
              <a:alpha val="39999"/>
            </a:srgbClr>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5864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3"/>
              </a:rPr>
              <a:t>ww</a:t>
            </a:r>
            <a:r>
              <a:rPr sz="800" spc="75" dirty="0">
                <a:solidFill>
                  <a:srgbClr val="7D7F7E"/>
                </a:solidFill>
                <a:latin typeface="Trebuchet MS"/>
                <a:cs typeface="Trebuchet MS"/>
                <a:hlinkClick r:id="rId3"/>
              </a:rPr>
              <a:t>w</a:t>
            </a:r>
            <a:r>
              <a:rPr sz="800" spc="150" dirty="0">
                <a:solidFill>
                  <a:srgbClr val="7D7F7E"/>
                </a:solidFill>
                <a:latin typeface="Trebuchet MS"/>
                <a:cs typeface="Trebuchet MS"/>
                <a:hlinkClick r:id="rId3"/>
              </a:rPr>
              <a:t>.centralhealth.net/purchasing/bid-sync</a:t>
            </a:r>
            <a:r>
              <a:rPr sz="800" dirty="0">
                <a:solidFill>
                  <a:srgbClr val="7D7F7E"/>
                </a:solidFill>
                <a:latin typeface="Trebuchet MS"/>
                <a:cs typeface="Trebuchet MS"/>
                <a:hlinkClick r:id="rId3"/>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V</a:t>
            </a:r>
            <a:endParaRPr sz="1200" baseline="3472">
              <a:latin typeface="Trebuchet MS"/>
              <a:cs typeface="Trebuchet MS"/>
            </a:endParaRPr>
          </a:p>
        </p:txBody>
      </p:sp>
      <p:sp>
        <p:nvSpPr>
          <p:cNvPr id="11" name="object 11"/>
          <p:cNvSpPr txBox="1"/>
          <p:nvPr/>
        </p:nvSpPr>
        <p:spPr>
          <a:xfrm>
            <a:off x="773683" y="1193800"/>
            <a:ext cx="2003425" cy="269240"/>
          </a:xfrm>
          <a:prstGeom prst="rect">
            <a:avLst/>
          </a:prstGeom>
        </p:spPr>
        <p:txBody>
          <a:bodyPr vert="horz" wrap="square" lIns="0" tIns="12700" rIns="0" bIns="0" rtlCol="0">
            <a:spAutoFit/>
          </a:bodyPr>
          <a:lstStyle/>
          <a:p>
            <a:pPr marL="12700">
              <a:lnSpc>
                <a:spcPct val="100000"/>
              </a:lnSpc>
              <a:spcBef>
                <a:spcPts val="100"/>
              </a:spcBef>
            </a:pPr>
            <a:r>
              <a:rPr sz="1600" b="1" spc="0" dirty="0">
                <a:solidFill>
                  <a:srgbClr val="5A335B"/>
                </a:solidFill>
                <a:latin typeface="Century Gothic"/>
                <a:cs typeface="Century Gothic"/>
              </a:rPr>
              <a:t>TABLE OF</a:t>
            </a:r>
            <a:r>
              <a:rPr sz="1600" b="1" spc="30" dirty="0">
                <a:solidFill>
                  <a:srgbClr val="5A335B"/>
                </a:solidFill>
                <a:latin typeface="Century Gothic"/>
                <a:cs typeface="Century Gothic"/>
              </a:rPr>
              <a:t> </a:t>
            </a:r>
            <a:r>
              <a:rPr sz="1600" b="1" spc="5" dirty="0">
                <a:solidFill>
                  <a:srgbClr val="5A335B"/>
                </a:solidFill>
                <a:latin typeface="Century Gothic"/>
                <a:cs typeface="Century Gothic"/>
              </a:rPr>
              <a:t>CONTENTS</a:t>
            </a:r>
            <a:endParaRPr sz="1600">
              <a:latin typeface="Century Gothic"/>
              <a:cs typeface="Century Gothic"/>
            </a:endParaRPr>
          </a:p>
        </p:txBody>
      </p:sp>
      <p:sp>
        <p:nvSpPr>
          <p:cNvPr id="12" name="object 12"/>
          <p:cNvSpPr txBox="1"/>
          <p:nvPr/>
        </p:nvSpPr>
        <p:spPr>
          <a:xfrm>
            <a:off x="1331467" y="3995008"/>
            <a:ext cx="214629"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F05133"/>
                </a:solidFill>
                <a:latin typeface="Trebuchet MS"/>
                <a:cs typeface="Trebuchet MS"/>
              </a:rPr>
              <a:t>III.</a:t>
            </a:r>
            <a:endParaRPr sz="1200">
              <a:latin typeface="Trebuchet MS"/>
              <a:cs typeface="Trebuchet MS"/>
            </a:endParaRPr>
          </a:p>
        </p:txBody>
      </p:sp>
      <p:sp>
        <p:nvSpPr>
          <p:cNvPr id="13" name="object 13"/>
          <p:cNvSpPr txBox="1"/>
          <p:nvPr/>
        </p:nvSpPr>
        <p:spPr>
          <a:xfrm>
            <a:off x="1331466" y="7805008"/>
            <a:ext cx="267335" cy="208279"/>
          </a:xfrm>
          <a:prstGeom prst="rect">
            <a:avLst/>
          </a:prstGeom>
        </p:spPr>
        <p:txBody>
          <a:bodyPr vert="horz" wrap="square" lIns="0" tIns="12700" rIns="0" bIns="0" rtlCol="0">
            <a:spAutoFit/>
          </a:bodyPr>
          <a:lstStyle/>
          <a:p>
            <a:pPr marL="12700">
              <a:lnSpc>
                <a:spcPct val="100000"/>
              </a:lnSpc>
              <a:spcBef>
                <a:spcPts val="100"/>
              </a:spcBef>
            </a:pPr>
            <a:r>
              <a:rPr sz="1200" b="1" spc="5" dirty="0">
                <a:solidFill>
                  <a:srgbClr val="C3B7B1"/>
                </a:solidFill>
                <a:latin typeface="Trebuchet MS"/>
                <a:cs typeface="Trebuchet MS"/>
              </a:rPr>
              <a:t>VII.</a:t>
            </a:r>
            <a:endParaRPr sz="1200">
              <a:latin typeface="Trebuchet MS"/>
              <a:cs typeface="Trebuchet MS"/>
            </a:endParaRPr>
          </a:p>
        </p:txBody>
      </p:sp>
      <p:sp>
        <p:nvSpPr>
          <p:cNvPr id="14" name="object 14"/>
          <p:cNvSpPr txBox="1"/>
          <p:nvPr/>
        </p:nvSpPr>
        <p:spPr>
          <a:xfrm>
            <a:off x="1331467" y="2013808"/>
            <a:ext cx="4993005" cy="6301740"/>
          </a:xfrm>
          <a:prstGeom prst="rect">
            <a:avLst/>
          </a:prstGeom>
        </p:spPr>
        <p:txBody>
          <a:bodyPr vert="horz" wrap="square" lIns="0" tIns="12700" rIns="0" bIns="0" rtlCol="0">
            <a:spAutoFit/>
          </a:bodyPr>
          <a:lstStyle/>
          <a:p>
            <a:pPr marL="367665" indent="-354965">
              <a:lnSpc>
                <a:spcPts val="1370"/>
              </a:lnSpc>
              <a:spcBef>
                <a:spcPts val="100"/>
              </a:spcBef>
              <a:buAutoNum type="romanUcPeriod"/>
              <a:tabLst>
                <a:tab pos="367665" algn="l"/>
                <a:tab pos="368300" algn="l"/>
              </a:tabLst>
            </a:pPr>
            <a:r>
              <a:rPr sz="1200" b="1" spc="-5" dirty="0">
                <a:solidFill>
                  <a:srgbClr val="B493B1"/>
                </a:solidFill>
                <a:latin typeface="Trebuchet MS"/>
                <a:cs typeface="Trebuchet MS"/>
              </a:rPr>
              <a:t>DOWNTOWN </a:t>
            </a:r>
            <a:r>
              <a:rPr sz="1200" b="1" dirty="0">
                <a:solidFill>
                  <a:srgbClr val="B493B1"/>
                </a:solidFill>
                <a:latin typeface="Trebuchet MS"/>
                <a:cs typeface="Trebuchet MS"/>
              </a:rPr>
              <a:t>AUSTIN DEVELOPMENT</a:t>
            </a:r>
            <a:r>
              <a:rPr sz="1200" b="1" spc="-5" dirty="0">
                <a:solidFill>
                  <a:srgbClr val="B493B1"/>
                </a:solidFill>
                <a:latin typeface="Trebuchet MS"/>
                <a:cs typeface="Trebuchet MS"/>
              </a:rPr>
              <a:t> </a:t>
            </a:r>
            <a:r>
              <a:rPr sz="1200" b="1" dirty="0">
                <a:solidFill>
                  <a:srgbClr val="B493B1"/>
                </a:solidFill>
                <a:latin typeface="Trebuchet MS"/>
                <a:cs typeface="Trebuchet MS"/>
              </a:rPr>
              <a:t>OPPORTUNITY</a:t>
            </a:r>
            <a:endParaRPr sz="1200">
              <a:latin typeface="Trebuchet MS"/>
              <a:cs typeface="Trebuchet MS"/>
            </a:endParaRPr>
          </a:p>
          <a:p>
            <a:pPr marL="469900" lvl="1">
              <a:lnSpc>
                <a:spcPts val="1190"/>
              </a:lnSpc>
              <a:buAutoNum type="alphaUcPeriod"/>
              <a:tabLst>
                <a:tab pos="650240" algn="l"/>
              </a:tabLst>
            </a:pPr>
            <a:r>
              <a:rPr sz="1100" dirty="0">
                <a:solidFill>
                  <a:srgbClr val="231F20"/>
                </a:solidFill>
                <a:latin typeface="Trebuchet MS"/>
                <a:cs typeface="Trebuchet MS"/>
              </a:rPr>
              <a:t>Purpose of this </a:t>
            </a:r>
            <a:r>
              <a:rPr sz="1100" spc="-5" dirty="0">
                <a:solidFill>
                  <a:srgbClr val="231F20"/>
                </a:solidFill>
                <a:latin typeface="Trebuchet MS"/>
                <a:cs typeface="Trebuchet MS"/>
              </a:rPr>
              <a:t>Request </a:t>
            </a:r>
            <a:r>
              <a:rPr sz="1100" dirty="0">
                <a:solidFill>
                  <a:srgbClr val="231F20"/>
                </a:solidFill>
                <a:latin typeface="Trebuchet MS"/>
                <a:cs typeface="Trebuchet MS"/>
              </a:rPr>
              <a:t>for </a:t>
            </a:r>
            <a:r>
              <a:rPr sz="1100" spc="-5" dirty="0">
                <a:solidFill>
                  <a:srgbClr val="231F20"/>
                </a:solidFill>
                <a:latin typeface="Trebuchet MS"/>
                <a:cs typeface="Trebuchet MS"/>
              </a:rPr>
              <a:t>Qualifications </a:t>
            </a:r>
            <a:r>
              <a:rPr sz="1100" dirty="0">
                <a:solidFill>
                  <a:srgbClr val="231F20"/>
                </a:solidFill>
                <a:latin typeface="Trebuchet MS"/>
                <a:cs typeface="Trebuchet MS"/>
              </a:rPr>
              <a:t>(RFQ)</a:t>
            </a:r>
            <a:r>
              <a:rPr sz="1100" spc="150" dirty="0">
                <a:solidFill>
                  <a:srgbClr val="231F20"/>
                </a:solidFill>
                <a:latin typeface="Trebuchet MS"/>
                <a:cs typeface="Trebuchet MS"/>
              </a:rPr>
              <a:t> </a:t>
            </a:r>
            <a:r>
              <a:rPr sz="1100" spc="0" dirty="0">
                <a:solidFill>
                  <a:srgbClr val="231F20"/>
                </a:solidFill>
                <a:latin typeface="Trebuchet MS"/>
                <a:cs typeface="Trebuchet MS"/>
              </a:rPr>
              <a:t>......................1</a:t>
            </a:r>
            <a:endParaRPr sz="1100">
              <a:latin typeface="Trebuchet MS"/>
              <a:cs typeface="Trebuchet MS"/>
            </a:endParaRPr>
          </a:p>
          <a:p>
            <a:pPr marL="469900" marR="5080" lvl="1" algn="just">
              <a:lnSpc>
                <a:spcPts val="1200"/>
              </a:lnSpc>
              <a:spcBef>
                <a:spcPts val="80"/>
              </a:spcBef>
              <a:buAutoNum type="alphaUcPeriod"/>
              <a:tabLst>
                <a:tab pos="647065" algn="l"/>
              </a:tabLst>
            </a:pPr>
            <a:r>
              <a:rPr sz="1100" dirty="0">
                <a:solidFill>
                  <a:srgbClr val="231F20"/>
                </a:solidFill>
                <a:latin typeface="Trebuchet MS"/>
                <a:cs typeface="Trebuchet MS"/>
              </a:rPr>
              <a:t>Overview of the Site and its Master </a:t>
            </a:r>
            <a:r>
              <a:rPr sz="1100" spc="0" dirty="0">
                <a:solidFill>
                  <a:srgbClr val="231F20"/>
                </a:solidFill>
                <a:latin typeface="Trebuchet MS"/>
                <a:cs typeface="Trebuchet MS"/>
              </a:rPr>
              <a:t>Plan................................2  </a:t>
            </a:r>
            <a:r>
              <a:rPr sz="1100" dirty="0">
                <a:solidFill>
                  <a:srgbClr val="231F20"/>
                </a:solidFill>
                <a:latin typeface="Trebuchet MS"/>
                <a:cs typeface="Trebuchet MS"/>
              </a:rPr>
              <a:t>C. About Central Health ....................................................</a:t>
            </a:r>
            <a:r>
              <a:rPr sz="1100" spc="325" dirty="0">
                <a:solidFill>
                  <a:srgbClr val="231F20"/>
                </a:solidFill>
                <a:latin typeface="Trebuchet MS"/>
                <a:cs typeface="Trebuchet MS"/>
              </a:rPr>
              <a:t> </a:t>
            </a:r>
            <a:r>
              <a:rPr sz="1100" spc="0" dirty="0">
                <a:solidFill>
                  <a:srgbClr val="231F20"/>
                </a:solidFill>
                <a:latin typeface="Trebuchet MS"/>
                <a:cs typeface="Trebuchet MS"/>
              </a:rPr>
              <a:t>14</a:t>
            </a:r>
            <a:endParaRPr sz="1100">
              <a:latin typeface="Trebuchet MS"/>
              <a:cs typeface="Trebuchet MS"/>
            </a:endParaRPr>
          </a:p>
          <a:p>
            <a:pPr marL="355600" indent="-342900">
              <a:lnSpc>
                <a:spcPts val="1370"/>
              </a:lnSpc>
              <a:spcBef>
                <a:spcPts val="960"/>
              </a:spcBef>
              <a:buAutoNum type="romanUcPeriod"/>
              <a:tabLst>
                <a:tab pos="354965" algn="l"/>
                <a:tab pos="355600" algn="l"/>
              </a:tabLst>
            </a:pPr>
            <a:r>
              <a:rPr sz="1200" b="1" dirty="0">
                <a:solidFill>
                  <a:srgbClr val="7ECDC3"/>
                </a:solidFill>
                <a:latin typeface="Trebuchet MS"/>
                <a:cs typeface="Trebuchet MS"/>
              </a:rPr>
              <a:t>REQUEST FOR </a:t>
            </a:r>
            <a:r>
              <a:rPr sz="1200" b="1" spc="-5" dirty="0">
                <a:solidFill>
                  <a:srgbClr val="7ECDC3"/>
                </a:solidFill>
                <a:latin typeface="Trebuchet MS"/>
                <a:cs typeface="Trebuchet MS"/>
              </a:rPr>
              <a:t>QUALIFICATIONS </a:t>
            </a:r>
            <a:r>
              <a:rPr sz="1200" b="1" dirty="0">
                <a:solidFill>
                  <a:srgbClr val="7ECDC3"/>
                </a:solidFill>
                <a:latin typeface="Trebuchet MS"/>
                <a:cs typeface="Trebuchet MS"/>
              </a:rPr>
              <a:t>PROCESS AND</a:t>
            </a:r>
            <a:r>
              <a:rPr sz="1200" b="1" spc="110" dirty="0">
                <a:solidFill>
                  <a:srgbClr val="7ECDC3"/>
                </a:solidFill>
                <a:latin typeface="Trebuchet MS"/>
                <a:cs typeface="Trebuchet MS"/>
              </a:rPr>
              <a:t> </a:t>
            </a:r>
            <a:r>
              <a:rPr sz="1200" b="1" spc="0" dirty="0">
                <a:solidFill>
                  <a:srgbClr val="7ECDC3"/>
                </a:solidFill>
                <a:latin typeface="Trebuchet MS"/>
                <a:cs typeface="Trebuchet MS"/>
              </a:rPr>
              <a:t>REQUIREMENTS</a:t>
            </a:r>
            <a:endParaRPr sz="1200">
              <a:latin typeface="Trebuchet MS"/>
              <a:cs typeface="Trebuchet MS"/>
            </a:endParaRPr>
          </a:p>
          <a:p>
            <a:pPr marL="469900" algn="just">
              <a:lnSpc>
                <a:spcPts val="1190"/>
              </a:lnSpc>
            </a:pPr>
            <a:r>
              <a:rPr sz="1100" dirty="0">
                <a:solidFill>
                  <a:srgbClr val="231F20"/>
                </a:solidFill>
                <a:latin typeface="Trebuchet MS"/>
                <a:cs typeface="Trebuchet MS"/>
              </a:rPr>
              <a:t>A. Purchasing Supervisor .................................................... </a:t>
            </a:r>
            <a:r>
              <a:rPr sz="1100" spc="80" dirty="0">
                <a:solidFill>
                  <a:srgbClr val="231F20"/>
                </a:solidFill>
                <a:latin typeface="Trebuchet MS"/>
                <a:cs typeface="Trebuchet MS"/>
              </a:rPr>
              <a:t> </a:t>
            </a:r>
            <a:r>
              <a:rPr sz="1100" spc="0" dirty="0">
                <a:solidFill>
                  <a:srgbClr val="231F20"/>
                </a:solidFill>
                <a:latin typeface="Trebuchet MS"/>
                <a:cs typeface="Trebuchet MS"/>
              </a:rPr>
              <a:t>17</a:t>
            </a:r>
            <a:endParaRPr sz="1100">
              <a:latin typeface="Trebuchet MS"/>
              <a:cs typeface="Trebuchet MS"/>
            </a:endParaRPr>
          </a:p>
          <a:p>
            <a:pPr marL="469900" algn="just">
              <a:lnSpc>
                <a:spcPts val="1200"/>
              </a:lnSpc>
            </a:pPr>
            <a:r>
              <a:rPr sz="1100" dirty="0">
                <a:solidFill>
                  <a:srgbClr val="231F20"/>
                </a:solidFill>
                <a:latin typeface="Trebuchet MS"/>
                <a:cs typeface="Trebuchet MS"/>
              </a:rPr>
              <a:t>B. </a:t>
            </a:r>
            <a:r>
              <a:rPr sz="1100" spc="-15" dirty="0">
                <a:solidFill>
                  <a:srgbClr val="231F20"/>
                </a:solidFill>
                <a:latin typeface="Trebuchet MS"/>
                <a:cs typeface="Trebuchet MS"/>
              </a:rPr>
              <a:t>Definition </a:t>
            </a:r>
            <a:r>
              <a:rPr sz="1100" dirty="0">
                <a:solidFill>
                  <a:srgbClr val="231F20"/>
                </a:solidFill>
                <a:latin typeface="Trebuchet MS"/>
                <a:cs typeface="Trebuchet MS"/>
              </a:rPr>
              <a:t>of Terminology.................................................</a:t>
            </a:r>
            <a:r>
              <a:rPr sz="1100" spc="180" dirty="0">
                <a:solidFill>
                  <a:srgbClr val="231F20"/>
                </a:solidFill>
                <a:latin typeface="Trebuchet MS"/>
                <a:cs typeface="Trebuchet MS"/>
              </a:rPr>
              <a:t> </a:t>
            </a:r>
            <a:r>
              <a:rPr sz="1100" spc="0" dirty="0">
                <a:solidFill>
                  <a:srgbClr val="231F20"/>
                </a:solidFill>
                <a:latin typeface="Trebuchet MS"/>
                <a:cs typeface="Trebuchet MS"/>
              </a:rPr>
              <a:t>17</a:t>
            </a:r>
            <a:endParaRPr sz="1100">
              <a:latin typeface="Trebuchet MS"/>
              <a:cs typeface="Trebuchet MS"/>
            </a:endParaRPr>
          </a:p>
          <a:p>
            <a:pPr marL="469900" algn="just">
              <a:lnSpc>
                <a:spcPts val="1200"/>
              </a:lnSpc>
            </a:pPr>
            <a:r>
              <a:rPr sz="1100" dirty="0">
                <a:solidFill>
                  <a:srgbClr val="231F20"/>
                </a:solidFill>
                <a:latin typeface="Trebuchet MS"/>
                <a:cs typeface="Trebuchet MS"/>
              </a:rPr>
              <a:t>C.  </a:t>
            </a:r>
            <a:r>
              <a:rPr sz="1100" spc="-5" dirty="0">
                <a:solidFill>
                  <a:srgbClr val="231F20"/>
                </a:solidFill>
                <a:latin typeface="Trebuchet MS"/>
                <a:cs typeface="Trebuchet MS"/>
              </a:rPr>
              <a:t>Sequence </a:t>
            </a:r>
            <a:r>
              <a:rPr sz="1100" dirty="0">
                <a:solidFill>
                  <a:srgbClr val="231F20"/>
                </a:solidFill>
                <a:latin typeface="Trebuchet MS"/>
                <a:cs typeface="Trebuchet MS"/>
              </a:rPr>
              <a:t>of Events .......................................................</a:t>
            </a:r>
            <a:r>
              <a:rPr sz="1100" spc="50" dirty="0">
                <a:solidFill>
                  <a:srgbClr val="231F20"/>
                </a:solidFill>
                <a:latin typeface="Trebuchet MS"/>
                <a:cs typeface="Trebuchet MS"/>
              </a:rPr>
              <a:t> </a:t>
            </a:r>
            <a:r>
              <a:rPr sz="1100" spc="0" dirty="0">
                <a:solidFill>
                  <a:srgbClr val="231F20"/>
                </a:solidFill>
                <a:latin typeface="Trebuchet MS"/>
                <a:cs typeface="Trebuchet MS"/>
              </a:rPr>
              <a:t>18</a:t>
            </a:r>
            <a:endParaRPr sz="1100">
              <a:latin typeface="Trebuchet MS"/>
              <a:cs typeface="Trebuchet MS"/>
            </a:endParaRPr>
          </a:p>
          <a:p>
            <a:pPr marL="469900" algn="just">
              <a:lnSpc>
                <a:spcPts val="1200"/>
              </a:lnSpc>
            </a:pPr>
            <a:r>
              <a:rPr sz="1100" dirty="0">
                <a:solidFill>
                  <a:srgbClr val="231F20"/>
                </a:solidFill>
                <a:latin typeface="Trebuchet MS"/>
                <a:cs typeface="Trebuchet MS"/>
              </a:rPr>
              <a:t>D.  Explanation of Events.....................................................</a:t>
            </a:r>
            <a:r>
              <a:rPr sz="1100" spc="50" dirty="0">
                <a:solidFill>
                  <a:srgbClr val="231F20"/>
                </a:solidFill>
                <a:latin typeface="Trebuchet MS"/>
                <a:cs typeface="Trebuchet MS"/>
              </a:rPr>
              <a:t> </a:t>
            </a:r>
            <a:r>
              <a:rPr sz="1100" spc="0" dirty="0">
                <a:solidFill>
                  <a:srgbClr val="231F20"/>
                </a:solidFill>
                <a:latin typeface="Trebuchet MS"/>
                <a:cs typeface="Trebuchet MS"/>
              </a:rPr>
              <a:t>19</a:t>
            </a:r>
            <a:endParaRPr sz="1100">
              <a:latin typeface="Trebuchet MS"/>
              <a:cs typeface="Trebuchet MS"/>
            </a:endParaRPr>
          </a:p>
          <a:p>
            <a:pPr marL="469900" algn="just">
              <a:lnSpc>
                <a:spcPts val="1200"/>
              </a:lnSpc>
            </a:pPr>
            <a:r>
              <a:rPr sz="1100" dirty="0">
                <a:solidFill>
                  <a:srgbClr val="231F20"/>
                </a:solidFill>
                <a:latin typeface="Trebuchet MS"/>
                <a:cs typeface="Trebuchet MS"/>
              </a:rPr>
              <a:t>E. </a:t>
            </a:r>
            <a:r>
              <a:rPr sz="1100" spc="-10" dirty="0">
                <a:solidFill>
                  <a:srgbClr val="231F20"/>
                </a:solidFill>
                <a:latin typeface="Trebuchet MS"/>
                <a:cs typeface="Trebuchet MS"/>
              </a:rPr>
              <a:t>Protest  </a:t>
            </a:r>
            <a:r>
              <a:rPr sz="1100" spc="-5" dirty="0">
                <a:solidFill>
                  <a:srgbClr val="231F20"/>
                </a:solidFill>
                <a:latin typeface="Trebuchet MS"/>
                <a:cs typeface="Trebuchet MS"/>
              </a:rPr>
              <a:t>Deadline </a:t>
            </a:r>
            <a:r>
              <a:rPr sz="1100" dirty="0">
                <a:solidFill>
                  <a:srgbClr val="231F20"/>
                </a:solidFill>
                <a:latin typeface="Trebuchet MS"/>
                <a:cs typeface="Trebuchet MS"/>
              </a:rPr>
              <a:t>...........................................................</a:t>
            </a:r>
            <a:r>
              <a:rPr sz="1100" spc="-45" dirty="0">
                <a:solidFill>
                  <a:srgbClr val="231F20"/>
                </a:solidFill>
                <a:latin typeface="Trebuchet MS"/>
                <a:cs typeface="Trebuchet MS"/>
              </a:rPr>
              <a:t> </a:t>
            </a:r>
            <a:r>
              <a:rPr sz="1100" spc="0" dirty="0">
                <a:solidFill>
                  <a:srgbClr val="231F20"/>
                </a:solidFill>
                <a:latin typeface="Trebuchet MS"/>
                <a:cs typeface="Trebuchet MS"/>
              </a:rPr>
              <a:t>20</a:t>
            </a:r>
            <a:endParaRPr sz="1100">
              <a:latin typeface="Trebuchet MS"/>
              <a:cs typeface="Trebuchet MS"/>
            </a:endParaRPr>
          </a:p>
          <a:p>
            <a:pPr marL="469900" algn="just">
              <a:lnSpc>
                <a:spcPts val="1260"/>
              </a:lnSpc>
            </a:pPr>
            <a:r>
              <a:rPr sz="1100" dirty="0">
                <a:solidFill>
                  <a:srgbClr val="231F20"/>
                </a:solidFill>
                <a:latin typeface="Trebuchet MS"/>
                <a:cs typeface="Trebuchet MS"/>
              </a:rPr>
              <a:t>F. </a:t>
            </a:r>
            <a:r>
              <a:rPr sz="1100" spc="-5" dirty="0">
                <a:solidFill>
                  <a:srgbClr val="231F20"/>
                </a:solidFill>
                <a:latin typeface="Trebuchet MS"/>
                <a:cs typeface="Trebuchet MS"/>
              </a:rPr>
              <a:t>General  </a:t>
            </a:r>
            <a:r>
              <a:rPr sz="1100" spc="-10" dirty="0">
                <a:solidFill>
                  <a:srgbClr val="231F20"/>
                </a:solidFill>
                <a:latin typeface="Trebuchet MS"/>
                <a:cs typeface="Trebuchet MS"/>
              </a:rPr>
              <a:t>Requirements </a:t>
            </a:r>
            <a:r>
              <a:rPr sz="1100" dirty="0">
                <a:solidFill>
                  <a:srgbClr val="231F20"/>
                </a:solidFill>
                <a:latin typeface="Trebuchet MS"/>
                <a:cs typeface="Trebuchet MS"/>
              </a:rPr>
              <a:t>....................................................</a:t>
            </a:r>
            <a:r>
              <a:rPr sz="1100" spc="-20" dirty="0">
                <a:solidFill>
                  <a:srgbClr val="231F20"/>
                </a:solidFill>
                <a:latin typeface="Trebuchet MS"/>
                <a:cs typeface="Trebuchet MS"/>
              </a:rPr>
              <a:t> </a:t>
            </a:r>
            <a:r>
              <a:rPr sz="1100" spc="0" dirty="0">
                <a:solidFill>
                  <a:srgbClr val="231F20"/>
                </a:solidFill>
                <a:latin typeface="Trebuchet MS"/>
                <a:cs typeface="Trebuchet MS"/>
              </a:rPr>
              <a:t>20</a:t>
            </a:r>
            <a:endParaRPr sz="1100">
              <a:latin typeface="Trebuchet MS"/>
              <a:cs typeface="Trebuchet MS"/>
            </a:endParaRPr>
          </a:p>
          <a:p>
            <a:pPr marL="367665">
              <a:lnSpc>
                <a:spcPts val="1370"/>
              </a:lnSpc>
              <a:spcBef>
                <a:spcPts val="980"/>
              </a:spcBef>
            </a:pPr>
            <a:r>
              <a:rPr sz="1200" b="1" dirty="0">
                <a:solidFill>
                  <a:srgbClr val="F05133"/>
                </a:solidFill>
                <a:latin typeface="Trebuchet MS"/>
                <a:cs typeface="Trebuchet MS"/>
              </a:rPr>
              <a:t>RESPONSE </a:t>
            </a:r>
            <a:r>
              <a:rPr sz="1200" b="1" spc="-15" dirty="0">
                <a:solidFill>
                  <a:srgbClr val="F05133"/>
                </a:solidFill>
                <a:latin typeface="Trebuchet MS"/>
                <a:cs typeface="Trebuchet MS"/>
              </a:rPr>
              <a:t>FORMAT </a:t>
            </a:r>
            <a:r>
              <a:rPr sz="1200" b="1" dirty="0">
                <a:solidFill>
                  <a:srgbClr val="F05133"/>
                </a:solidFill>
                <a:latin typeface="Trebuchet MS"/>
                <a:cs typeface="Trebuchet MS"/>
              </a:rPr>
              <a:t>AND</a:t>
            </a:r>
            <a:r>
              <a:rPr sz="1200" b="1" spc="-5" dirty="0">
                <a:solidFill>
                  <a:srgbClr val="F05133"/>
                </a:solidFill>
                <a:latin typeface="Trebuchet MS"/>
                <a:cs typeface="Trebuchet MS"/>
              </a:rPr>
              <a:t> ORGANIZATION</a:t>
            </a:r>
            <a:endParaRPr sz="1200">
              <a:latin typeface="Trebuchet MS"/>
              <a:cs typeface="Trebuchet MS"/>
            </a:endParaRPr>
          </a:p>
          <a:p>
            <a:pPr marL="469900" algn="just">
              <a:lnSpc>
                <a:spcPts val="1190"/>
              </a:lnSpc>
            </a:pPr>
            <a:r>
              <a:rPr sz="1100" dirty="0">
                <a:solidFill>
                  <a:srgbClr val="231F20"/>
                </a:solidFill>
                <a:latin typeface="Trebuchet MS"/>
                <a:cs typeface="Trebuchet MS"/>
              </a:rPr>
              <a:t>A. Number of </a:t>
            </a:r>
            <a:r>
              <a:rPr sz="1100" spc="125" dirty="0">
                <a:solidFill>
                  <a:srgbClr val="231F20"/>
                </a:solidFill>
                <a:latin typeface="Trebuchet MS"/>
                <a:cs typeface="Trebuchet MS"/>
              </a:rPr>
              <a:t> </a:t>
            </a:r>
            <a:r>
              <a:rPr sz="1100" dirty="0">
                <a:solidFill>
                  <a:srgbClr val="231F20"/>
                </a:solidFill>
                <a:latin typeface="Trebuchet MS"/>
                <a:cs typeface="Trebuchet MS"/>
              </a:rPr>
              <a:t>Responses..................................................... </a:t>
            </a:r>
            <a:r>
              <a:rPr sz="1100" spc="0" dirty="0">
                <a:solidFill>
                  <a:srgbClr val="231F20"/>
                </a:solidFill>
                <a:latin typeface="Trebuchet MS"/>
                <a:cs typeface="Trebuchet MS"/>
              </a:rPr>
              <a:t>25</a:t>
            </a:r>
            <a:endParaRPr sz="1100">
              <a:latin typeface="Trebuchet MS"/>
              <a:cs typeface="Trebuchet MS"/>
            </a:endParaRPr>
          </a:p>
          <a:p>
            <a:pPr marL="469900" algn="just">
              <a:lnSpc>
                <a:spcPts val="1200"/>
              </a:lnSpc>
            </a:pPr>
            <a:r>
              <a:rPr sz="1100" dirty="0">
                <a:solidFill>
                  <a:srgbClr val="231F20"/>
                </a:solidFill>
                <a:latin typeface="Trebuchet MS"/>
                <a:cs typeface="Trebuchet MS"/>
              </a:rPr>
              <a:t>B.  </a:t>
            </a:r>
            <a:r>
              <a:rPr sz="1100" spc="-5" dirty="0">
                <a:solidFill>
                  <a:srgbClr val="231F20"/>
                </a:solidFill>
                <a:latin typeface="Trebuchet MS"/>
                <a:cs typeface="Trebuchet MS"/>
              </a:rPr>
              <a:t>Number </a:t>
            </a:r>
            <a:r>
              <a:rPr sz="1100" dirty="0">
                <a:solidFill>
                  <a:srgbClr val="231F20"/>
                </a:solidFill>
                <a:latin typeface="Trebuchet MS"/>
                <a:cs typeface="Trebuchet MS"/>
              </a:rPr>
              <a:t>of </a:t>
            </a:r>
            <a:r>
              <a:rPr sz="1100" spc="-5" dirty="0">
                <a:solidFill>
                  <a:srgbClr val="231F20"/>
                </a:solidFill>
                <a:latin typeface="Trebuchet MS"/>
                <a:cs typeface="Trebuchet MS"/>
              </a:rPr>
              <a:t>Copies </a:t>
            </a:r>
            <a:r>
              <a:rPr sz="1100" dirty="0">
                <a:solidFill>
                  <a:srgbClr val="231F20"/>
                </a:solidFill>
                <a:latin typeface="Trebuchet MS"/>
                <a:cs typeface="Trebuchet MS"/>
              </a:rPr>
              <a:t>.........................................................</a:t>
            </a:r>
            <a:r>
              <a:rPr sz="1100" spc="-5" dirty="0">
                <a:solidFill>
                  <a:srgbClr val="231F20"/>
                </a:solidFill>
                <a:latin typeface="Trebuchet MS"/>
                <a:cs typeface="Trebuchet MS"/>
              </a:rPr>
              <a:t> </a:t>
            </a:r>
            <a:r>
              <a:rPr sz="1100" spc="0" dirty="0">
                <a:solidFill>
                  <a:srgbClr val="231F20"/>
                </a:solidFill>
                <a:latin typeface="Trebuchet MS"/>
                <a:cs typeface="Trebuchet MS"/>
              </a:rPr>
              <a:t>25</a:t>
            </a:r>
            <a:endParaRPr sz="1100">
              <a:latin typeface="Trebuchet MS"/>
              <a:cs typeface="Trebuchet MS"/>
            </a:endParaRPr>
          </a:p>
          <a:p>
            <a:pPr marL="469900" algn="just">
              <a:lnSpc>
                <a:spcPts val="1260"/>
              </a:lnSpc>
            </a:pPr>
            <a:r>
              <a:rPr sz="1100" dirty="0">
                <a:solidFill>
                  <a:srgbClr val="231F20"/>
                </a:solidFill>
                <a:latin typeface="Trebuchet MS"/>
                <a:cs typeface="Trebuchet MS"/>
              </a:rPr>
              <a:t>C. </a:t>
            </a:r>
            <a:r>
              <a:rPr sz="1100" spc="-10" dirty="0">
                <a:solidFill>
                  <a:srgbClr val="231F20"/>
                </a:solidFill>
                <a:latin typeface="Trebuchet MS"/>
                <a:cs typeface="Trebuchet MS"/>
              </a:rPr>
              <a:t>Response </a:t>
            </a:r>
            <a:r>
              <a:rPr sz="1100" dirty="0">
                <a:solidFill>
                  <a:srgbClr val="231F20"/>
                </a:solidFill>
                <a:latin typeface="Trebuchet MS"/>
                <a:cs typeface="Trebuchet MS"/>
              </a:rPr>
              <a:t>Format - </a:t>
            </a:r>
            <a:r>
              <a:rPr sz="1100" spc="-5" dirty="0">
                <a:solidFill>
                  <a:srgbClr val="231F20"/>
                </a:solidFill>
                <a:latin typeface="Trebuchet MS"/>
                <a:cs typeface="Trebuchet MS"/>
              </a:rPr>
              <a:t>Mandatory ............................................</a:t>
            </a:r>
            <a:r>
              <a:rPr sz="1100" spc="-215" dirty="0">
                <a:solidFill>
                  <a:srgbClr val="231F20"/>
                </a:solidFill>
                <a:latin typeface="Trebuchet MS"/>
                <a:cs typeface="Trebuchet MS"/>
              </a:rPr>
              <a:t> </a:t>
            </a:r>
            <a:r>
              <a:rPr sz="1100" spc="0" dirty="0">
                <a:solidFill>
                  <a:srgbClr val="231F20"/>
                </a:solidFill>
                <a:latin typeface="Trebuchet MS"/>
                <a:cs typeface="Trebuchet MS"/>
              </a:rPr>
              <a:t>25</a:t>
            </a:r>
            <a:endParaRPr sz="1100">
              <a:latin typeface="Trebuchet MS"/>
              <a:cs typeface="Trebuchet MS"/>
            </a:endParaRPr>
          </a:p>
          <a:p>
            <a:pPr marL="367665" indent="-354965">
              <a:lnSpc>
                <a:spcPts val="1370"/>
              </a:lnSpc>
              <a:spcBef>
                <a:spcPts val="980"/>
              </a:spcBef>
              <a:buAutoNum type="romanUcPeriod" startAt="4"/>
              <a:tabLst>
                <a:tab pos="367665" algn="l"/>
                <a:tab pos="368300" algn="l"/>
              </a:tabLst>
            </a:pPr>
            <a:r>
              <a:rPr sz="1200" b="1" dirty="0">
                <a:solidFill>
                  <a:srgbClr val="00B194"/>
                </a:solidFill>
                <a:latin typeface="Trebuchet MS"/>
                <a:cs typeface="Trebuchet MS"/>
              </a:rPr>
              <a:t>CONTENTS FOR </a:t>
            </a:r>
            <a:r>
              <a:rPr sz="1200" b="1" spc="-20" dirty="0">
                <a:solidFill>
                  <a:srgbClr val="00B194"/>
                </a:solidFill>
                <a:latin typeface="Trebuchet MS"/>
                <a:cs typeface="Trebuchet MS"/>
              </a:rPr>
              <a:t>STATEMENT </a:t>
            </a:r>
            <a:r>
              <a:rPr sz="1200" b="1" dirty="0">
                <a:solidFill>
                  <a:srgbClr val="00B194"/>
                </a:solidFill>
                <a:latin typeface="Trebuchet MS"/>
                <a:cs typeface="Trebuchet MS"/>
              </a:rPr>
              <a:t>OF</a:t>
            </a:r>
            <a:r>
              <a:rPr sz="1200" b="1" spc="90" dirty="0">
                <a:solidFill>
                  <a:srgbClr val="00B194"/>
                </a:solidFill>
                <a:latin typeface="Trebuchet MS"/>
                <a:cs typeface="Trebuchet MS"/>
              </a:rPr>
              <a:t> </a:t>
            </a:r>
            <a:r>
              <a:rPr sz="1200" b="1" spc="-5" dirty="0">
                <a:solidFill>
                  <a:srgbClr val="00B194"/>
                </a:solidFill>
                <a:latin typeface="Trebuchet MS"/>
                <a:cs typeface="Trebuchet MS"/>
              </a:rPr>
              <a:t>QUALIFICATIONS</a:t>
            </a:r>
            <a:endParaRPr sz="1200">
              <a:latin typeface="Trebuchet MS"/>
              <a:cs typeface="Trebuchet MS"/>
            </a:endParaRPr>
          </a:p>
          <a:p>
            <a:pPr marL="469900" algn="just">
              <a:lnSpc>
                <a:spcPts val="1190"/>
              </a:lnSpc>
            </a:pPr>
            <a:r>
              <a:rPr sz="1100" dirty="0">
                <a:solidFill>
                  <a:srgbClr val="231F20"/>
                </a:solidFill>
                <a:latin typeface="Trebuchet MS"/>
                <a:cs typeface="Trebuchet MS"/>
              </a:rPr>
              <a:t>A.  Development  Entity ......................................................</a:t>
            </a:r>
            <a:r>
              <a:rPr sz="1100" spc="-190" dirty="0">
                <a:solidFill>
                  <a:srgbClr val="231F20"/>
                </a:solidFill>
                <a:latin typeface="Trebuchet MS"/>
                <a:cs typeface="Trebuchet MS"/>
              </a:rPr>
              <a:t> </a:t>
            </a:r>
            <a:r>
              <a:rPr sz="1100" spc="0" dirty="0">
                <a:solidFill>
                  <a:srgbClr val="231F20"/>
                </a:solidFill>
                <a:latin typeface="Trebuchet MS"/>
                <a:cs typeface="Trebuchet MS"/>
              </a:rPr>
              <a:t>27</a:t>
            </a:r>
            <a:endParaRPr sz="1100">
              <a:latin typeface="Trebuchet MS"/>
              <a:cs typeface="Trebuchet MS"/>
            </a:endParaRPr>
          </a:p>
          <a:p>
            <a:pPr marL="469900" algn="just">
              <a:lnSpc>
                <a:spcPts val="1200"/>
              </a:lnSpc>
            </a:pPr>
            <a:r>
              <a:rPr sz="1100" dirty="0">
                <a:solidFill>
                  <a:srgbClr val="231F20"/>
                </a:solidFill>
                <a:latin typeface="Trebuchet MS"/>
                <a:cs typeface="Trebuchet MS"/>
              </a:rPr>
              <a:t>B. Financial </a:t>
            </a:r>
            <a:r>
              <a:rPr sz="1100" spc="-5" dirty="0">
                <a:solidFill>
                  <a:srgbClr val="231F20"/>
                </a:solidFill>
                <a:latin typeface="Trebuchet MS"/>
                <a:cs typeface="Trebuchet MS"/>
              </a:rPr>
              <a:t>Qualifications </a:t>
            </a:r>
            <a:r>
              <a:rPr sz="1100" dirty="0">
                <a:solidFill>
                  <a:srgbClr val="231F20"/>
                </a:solidFill>
                <a:latin typeface="Trebuchet MS"/>
                <a:cs typeface="Trebuchet MS"/>
              </a:rPr>
              <a:t>.................................................. </a:t>
            </a:r>
            <a:r>
              <a:rPr sz="1100" spc="35" dirty="0">
                <a:solidFill>
                  <a:srgbClr val="231F20"/>
                </a:solidFill>
                <a:latin typeface="Trebuchet MS"/>
                <a:cs typeface="Trebuchet MS"/>
              </a:rPr>
              <a:t> </a:t>
            </a:r>
            <a:r>
              <a:rPr sz="1100" spc="0" dirty="0">
                <a:solidFill>
                  <a:srgbClr val="231F20"/>
                </a:solidFill>
                <a:latin typeface="Trebuchet MS"/>
                <a:cs typeface="Trebuchet MS"/>
              </a:rPr>
              <a:t>27</a:t>
            </a:r>
            <a:endParaRPr sz="1100">
              <a:latin typeface="Trebuchet MS"/>
              <a:cs typeface="Trebuchet MS"/>
            </a:endParaRPr>
          </a:p>
          <a:p>
            <a:pPr marL="469900" algn="just">
              <a:lnSpc>
                <a:spcPts val="1200"/>
              </a:lnSpc>
            </a:pPr>
            <a:r>
              <a:rPr sz="1100" dirty="0">
                <a:solidFill>
                  <a:srgbClr val="231F20"/>
                </a:solidFill>
                <a:latin typeface="Trebuchet MS"/>
                <a:cs typeface="Trebuchet MS"/>
              </a:rPr>
              <a:t>C.  Experience .................................................................</a:t>
            </a:r>
            <a:r>
              <a:rPr sz="1100" spc="-10" dirty="0">
                <a:solidFill>
                  <a:srgbClr val="231F20"/>
                </a:solidFill>
                <a:latin typeface="Trebuchet MS"/>
                <a:cs typeface="Trebuchet MS"/>
              </a:rPr>
              <a:t> </a:t>
            </a:r>
            <a:r>
              <a:rPr sz="1100" spc="0" dirty="0">
                <a:solidFill>
                  <a:srgbClr val="231F20"/>
                </a:solidFill>
                <a:latin typeface="Trebuchet MS"/>
                <a:cs typeface="Trebuchet MS"/>
              </a:rPr>
              <a:t>28</a:t>
            </a:r>
            <a:endParaRPr sz="1100">
              <a:latin typeface="Trebuchet MS"/>
              <a:cs typeface="Trebuchet MS"/>
            </a:endParaRPr>
          </a:p>
          <a:p>
            <a:pPr marL="469900" algn="just">
              <a:lnSpc>
                <a:spcPts val="1260"/>
              </a:lnSpc>
            </a:pPr>
            <a:r>
              <a:rPr sz="1100" dirty="0">
                <a:solidFill>
                  <a:srgbClr val="231F20"/>
                </a:solidFill>
                <a:latin typeface="Trebuchet MS"/>
                <a:cs typeface="Trebuchet MS"/>
              </a:rPr>
              <a:t>D. </a:t>
            </a:r>
            <a:r>
              <a:rPr sz="1100" spc="-5" dirty="0">
                <a:solidFill>
                  <a:srgbClr val="231F20"/>
                </a:solidFill>
                <a:latin typeface="Trebuchet MS"/>
                <a:cs typeface="Trebuchet MS"/>
              </a:rPr>
              <a:t>Project </a:t>
            </a:r>
            <a:r>
              <a:rPr sz="1100" dirty="0">
                <a:solidFill>
                  <a:srgbClr val="231F20"/>
                </a:solidFill>
                <a:latin typeface="Trebuchet MS"/>
                <a:cs typeface="Trebuchet MS"/>
              </a:rPr>
              <a:t>Understanding and Approach ..................................</a:t>
            </a:r>
            <a:r>
              <a:rPr sz="1100" spc="200" dirty="0">
                <a:solidFill>
                  <a:srgbClr val="231F20"/>
                </a:solidFill>
                <a:latin typeface="Trebuchet MS"/>
                <a:cs typeface="Trebuchet MS"/>
              </a:rPr>
              <a:t> </a:t>
            </a:r>
            <a:r>
              <a:rPr sz="1100" spc="0" dirty="0">
                <a:solidFill>
                  <a:srgbClr val="231F20"/>
                </a:solidFill>
                <a:latin typeface="Trebuchet MS"/>
                <a:cs typeface="Trebuchet MS"/>
              </a:rPr>
              <a:t>29</a:t>
            </a:r>
            <a:endParaRPr sz="1100">
              <a:latin typeface="Trebuchet MS"/>
              <a:cs typeface="Trebuchet MS"/>
            </a:endParaRPr>
          </a:p>
          <a:p>
            <a:pPr marL="367665" indent="-354965">
              <a:lnSpc>
                <a:spcPts val="1370"/>
              </a:lnSpc>
              <a:spcBef>
                <a:spcPts val="980"/>
              </a:spcBef>
              <a:buAutoNum type="romanUcPeriod" startAt="5"/>
              <a:tabLst>
                <a:tab pos="367665" algn="l"/>
                <a:tab pos="368300" algn="l"/>
              </a:tabLst>
            </a:pPr>
            <a:r>
              <a:rPr sz="1200" b="1" spc="-15" dirty="0">
                <a:solidFill>
                  <a:srgbClr val="7399C6"/>
                </a:solidFill>
                <a:latin typeface="Trebuchet MS"/>
                <a:cs typeface="Trebuchet MS"/>
              </a:rPr>
              <a:t>EVALUATION</a:t>
            </a:r>
            <a:r>
              <a:rPr sz="1200" b="1" spc="10" dirty="0">
                <a:solidFill>
                  <a:srgbClr val="7399C6"/>
                </a:solidFill>
                <a:latin typeface="Trebuchet MS"/>
                <a:cs typeface="Trebuchet MS"/>
              </a:rPr>
              <a:t> </a:t>
            </a:r>
            <a:r>
              <a:rPr sz="1200" b="1" spc="0" dirty="0">
                <a:solidFill>
                  <a:srgbClr val="7399C6"/>
                </a:solidFill>
                <a:latin typeface="Trebuchet MS"/>
                <a:cs typeface="Trebuchet MS"/>
              </a:rPr>
              <a:t>CRITERIA</a:t>
            </a:r>
            <a:endParaRPr sz="1200">
              <a:latin typeface="Trebuchet MS"/>
              <a:cs typeface="Trebuchet MS"/>
            </a:endParaRPr>
          </a:p>
          <a:p>
            <a:pPr marL="469900" algn="just">
              <a:lnSpc>
                <a:spcPts val="1190"/>
              </a:lnSpc>
            </a:pPr>
            <a:r>
              <a:rPr sz="1100" dirty="0">
                <a:solidFill>
                  <a:srgbClr val="231F20"/>
                </a:solidFill>
                <a:latin typeface="Trebuchet MS"/>
                <a:cs typeface="Trebuchet MS"/>
              </a:rPr>
              <a:t>A. Financial </a:t>
            </a:r>
            <a:r>
              <a:rPr sz="1100" spc="-5" dirty="0">
                <a:solidFill>
                  <a:srgbClr val="231F20"/>
                </a:solidFill>
                <a:latin typeface="Trebuchet MS"/>
                <a:cs typeface="Trebuchet MS"/>
              </a:rPr>
              <a:t>Qualifications </a:t>
            </a:r>
            <a:r>
              <a:rPr sz="1100" dirty="0">
                <a:solidFill>
                  <a:srgbClr val="231F20"/>
                </a:solidFill>
                <a:latin typeface="Trebuchet MS"/>
                <a:cs typeface="Trebuchet MS"/>
              </a:rPr>
              <a:t>.................................................. </a:t>
            </a:r>
            <a:r>
              <a:rPr sz="1100" spc="10" dirty="0">
                <a:solidFill>
                  <a:srgbClr val="231F20"/>
                </a:solidFill>
                <a:latin typeface="Trebuchet MS"/>
                <a:cs typeface="Trebuchet MS"/>
              </a:rPr>
              <a:t> </a:t>
            </a:r>
            <a:r>
              <a:rPr sz="1100" spc="0" dirty="0">
                <a:solidFill>
                  <a:srgbClr val="231F20"/>
                </a:solidFill>
                <a:latin typeface="Trebuchet MS"/>
                <a:cs typeface="Trebuchet MS"/>
              </a:rPr>
              <a:t>31</a:t>
            </a:r>
            <a:endParaRPr sz="1100">
              <a:latin typeface="Trebuchet MS"/>
              <a:cs typeface="Trebuchet MS"/>
            </a:endParaRPr>
          </a:p>
          <a:p>
            <a:pPr marL="469900" algn="just">
              <a:lnSpc>
                <a:spcPts val="1200"/>
              </a:lnSpc>
            </a:pPr>
            <a:r>
              <a:rPr sz="1100" dirty="0">
                <a:solidFill>
                  <a:srgbClr val="231F20"/>
                </a:solidFill>
                <a:latin typeface="Trebuchet MS"/>
                <a:cs typeface="Trebuchet MS"/>
              </a:rPr>
              <a:t>B. Comparable </a:t>
            </a:r>
            <a:r>
              <a:rPr sz="1100" spc="-5" dirty="0">
                <a:solidFill>
                  <a:srgbClr val="231F20"/>
                </a:solidFill>
                <a:latin typeface="Trebuchet MS"/>
                <a:cs typeface="Trebuchet MS"/>
              </a:rPr>
              <a:t>Project </a:t>
            </a:r>
            <a:r>
              <a:rPr sz="1100" dirty="0">
                <a:solidFill>
                  <a:srgbClr val="231F20"/>
                </a:solidFill>
                <a:latin typeface="Trebuchet MS"/>
                <a:cs typeface="Trebuchet MS"/>
              </a:rPr>
              <a:t>Experience ........................................</a:t>
            </a:r>
            <a:r>
              <a:rPr sz="1100" spc="310" dirty="0">
                <a:solidFill>
                  <a:srgbClr val="231F20"/>
                </a:solidFill>
                <a:latin typeface="Trebuchet MS"/>
                <a:cs typeface="Trebuchet MS"/>
              </a:rPr>
              <a:t> </a:t>
            </a:r>
            <a:r>
              <a:rPr sz="1100" spc="0" dirty="0">
                <a:solidFill>
                  <a:srgbClr val="231F20"/>
                </a:solidFill>
                <a:latin typeface="Trebuchet MS"/>
                <a:cs typeface="Trebuchet MS"/>
              </a:rPr>
              <a:t>31</a:t>
            </a:r>
            <a:endParaRPr sz="1100">
              <a:latin typeface="Trebuchet MS"/>
              <a:cs typeface="Trebuchet MS"/>
            </a:endParaRPr>
          </a:p>
          <a:p>
            <a:pPr marL="469900" algn="just">
              <a:lnSpc>
                <a:spcPts val="1200"/>
              </a:lnSpc>
            </a:pPr>
            <a:r>
              <a:rPr sz="1100" dirty="0">
                <a:solidFill>
                  <a:srgbClr val="231F20"/>
                </a:solidFill>
                <a:latin typeface="Trebuchet MS"/>
                <a:cs typeface="Trebuchet MS"/>
              </a:rPr>
              <a:t>C. </a:t>
            </a:r>
            <a:r>
              <a:rPr sz="1100" spc="-5" dirty="0">
                <a:solidFill>
                  <a:srgbClr val="231F20"/>
                </a:solidFill>
                <a:latin typeface="Trebuchet MS"/>
                <a:cs typeface="Trebuchet MS"/>
              </a:rPr>
              <a:t>Project  </a:t>
            </a:r>
            <a:r>
              <a:rPr sz="1100" dirty="0">
                <a:solidFill>
                  <a:srgbClr val="231F20"/>
                </a:solidFill>
                <a:latin typeface="Trebuchet MS"/>
                <a:cs typeface="Trebuchet MS"/>
              </a:rPr>
              <a:t>Understanding and Approach ..................................</a:t>
            </a:r>
            <a:r>
              <a:rPr sz="1100" spc="-105" dirty="0">
                <a:solidFill>
                  <a:srgbClr val="231F20"/>
                </a:solidFill>
                <a:latin typeface="Trebuchet MS"/>
                <a:cs typeface="Trebuchet MS"/>
              </a:rPr>
              <a:t> </a:t>
            </a:r>
            <a:r>
              <a:rPr sz="1100" spc="0" dirty="0">
                <a:solidFill>
                  <a:srgbClr val="231F20"/>
                </a:solidFill>
                <a:latin typeface="Trebuchet MS"/>
                <a:cs typeface="Trebuchet MS"/>
              </a:rPr>
              <a:t>31</a:t>
            </a:r>
            <a:endParaRPr sz="1100">
              <a:latin typeface="Trebuchet MS"/>
              <a:cs typeface="Trebuchet MS"/>
            </a:endParaRPr>
          </a:p>
          <a:p>
            <a:pPr marL="469900" marR="17780" algn="just">
              <a:lnSpc>
                <a:spcPts val="1200"/>
              </a:lnSpc>
              <a:spcBef>
                <a:spcPts val="80"/>
              </a:spcBef>
            </a:pPr>
            <a:r>
              <a:rPr sz="1100" dirty="0">
                <a:solidFill>
                  <a:srgbClr val="231F20"/>
                </a:solidFill>
                <a:latin typeface="Trebuchet MS"/>
                <a:cs typeface="Trebuchet MS"/>
              </a:rPr>
              <a:t>D. Firm and Individual </a:t>
            </a:r>
            <a:r>
              <a:rPr sz="1100" spc="-30" dirty="0">
                <a:solidFill>
                  <a:srgbClr val="231F20"/>
                </a:solidFill>
                <a:latin typeface="Trebuchet MS"/>
                <a:cs typeface="Trebuchet MS"/>
              </a:rPr>
              <a:t>Team </a:t>
            </a:r>
            <a:r>
              <a:rPr sz="1100" dirty="0">
                <a:solidFill>
                  <a:srgbClr val="231F20"/>
                </a:solidFill>
                <a:latin typeface="Trebuchet MS"/>
                <a:cs typeface="Trebuchet MS"/>
              </a:rPr>
              <a:t>Member Experience ....................... </a:t>
            </a:r>
            <a:r>
              <a:rPr sz="1100" spc="0" dirty="0">
                <a:solidFill>
                  <a:srgbClr val="231F20"/>
                </a:solidFill>
                <a:latin typeface="Trebuchet MS"/>
                <a:cs typeface="Trebuchet MS"/>
              </a:rPr>
              <a:t>31  </a:t>
            </a:r>
            <a:r>
              <a:rPr sz="1100" dirty="0">
                <a:solidFill>
                  <a:srgbClr val="231F20"/>
                </a:solidFill>
                <a:latin typeface="Trebuchet MS"/>
                <a:cs typeface="Trebuchet MS"/>
              </a:rPr>
              <a:t>E. References ................................................................. </a:t>
            </a:r>
            <a:r>
              <a:rPr sz="1100" spc="0" dirty="0">
                <a:solidFill>
                  <a:srgbClr val="231F20"/>
                </a:solidFill>
                <a:latin typeface="Trebuchet MS"/>
                <a:cs typeface="Trebuchet MS"/>
              </a:rPr>
              <a:t>31  </a:t>
            </a:r>
            <a:r>
              <a:rPr sz="1100" dirty="0">
                <a:solidFill>
                  <a:srgbClr val="231F20"/>
                </a:solidFill>
                <a:latin typeface="Trebuchet MS"/>
                <a:cs typeface="Trebuchet MS"/>
              </a:rPr>
              <a:t>F. Interview ................................................................... </a:t>
            </a:r>
            <a:r>
              <a:rPr sz="1100" spc="0" dirty="0">
                <a:solidFill>
                  <a:srgbClr val="231F20"/>
                </a:solidFill>
                <a:latin typeface="Trebuchet MS"/>
                <a:cs typeface="Trebuchet MS"/>
              </a:rPr>
              <a:t>32  </a:t>
            </a:r>
            <a:r>
              <a:rPr sz="1100" dirty="0">
                <a:solidFill>
                  <a:srgbClr val="231F20"/>
                </a:solidFill>
                <a:latin typeface="Trebuchet MS"/>
                <a:cs typeface="Trebuchet MS"/>
              </a:rPr>
              <a:t>G. Step 2 RFP </a:t>
            </a:r>
            <a:r>
              <a:rPr sz="1100" spc="-5" dirty="0">
                <a:solidFill>
                  <a:srgbClr val="231F20"/>
                </a:solidFill>
                <a:latin typeface="Trebuchet MS"/>
                <a:cs typeface="Trebuchet MS"/>
              </a:rPr>
              <a:t>Process </a:t>
            </a:r>
            <a:r>
              <a:rPr sz="1100" dirty="0">
                <a:solidFill>
                  <a:srgbClr val="231F20"/>
                </a:solidFill>
                <a:latin typeface="Trebuchet MS"/>
                <a:cs typeface="Trebuchet MS"/>
              </a:rPr>
              <a:t>........................................................</a:t>
            </a:r>
            <a:r>
              <a:rPr sz="1100" spc="100" dirty="0">
                <a:solidFill>
                  <a:srgbClr val="231F20"/>
                </a:solidFill>
                <a:latin typeface="Trebuchet MS"/>
                <a:cs typeface="Trebuchet MS"/>
              </a:rPr>
              <a:t> </a:t>
            </a:r>
            <a:r>
              <a:rPr sz="1100" spc="0" dirty="0">
                <a:solidFill>
                  <a:srgbClr val="231F20"/>
                </a:solidFill>
                <a:latin typeface="Trebuchet MS"/>
                <a:cs typeface="Trebuchet MS"/>
              </a:rPr>
              <a:t>32</a:t>
            </a:r>
            <a:endParaRPr sz="1100">
              <a:latin typeface="Trebuchet MS"/>
              <a:cs typeface="Trebuchet MS"/>
            </a:endParaRPr>
          </a:p>
          <a:p>
            <a:pPr marL="367665" indent="-354965">
              <a:lnSpc>
                <a:spcPts val="1370"/>
              </a:lnSpc>
              <a:spcBef>
                <a:spcPts val="960"/>
              </a:spcBef>
              <a:buAutoNum type="romanUcPeriod" startAt="6"/>
              <a:tabLst>
                <a:tab pos="367665" algn="l"/>
                <a:tab pos="368300" algn="l"/>
              </a:tabLst>
            </a:pPr>
            <a:r>
              <a:rPr sz="1200" b="1" spc="-15" dirty="0">
                <a:solidFill>
                  <a:srgbClr val="F58465"/>
                </a:solidFill>
                <a:latin typeface="Trebuchet MS"/>
                <a:cs typeface="Trebuchet MS"/>
              </a:rPr>
              <a:t>ATTACHMENTS</a:t>
            </a:r>
            <a:endParaRPr sz="1200">
              <a:latin typeface="Trebuchet MS"/>
              <a:cs typeface="Trebuchet MS"/>
            </a:endParaRPr>
          </a:p>
          <a:p>
            <a:pPr marL="469900" algn="just">
              <a:lnSpc>
                <a:spcPts val="1190"/>
              </a:lnSpc>
            </a:pPr>
            <a:r>
              <a:rPr sz="1100" dirty="0">
                <a:solidFill>
                  <a:srgbClr val="231F20"/>
                </a:solidFill>
                <a:latin typeface="Trebuchet MS"/>
                <a:cs typeface="Trebuchet MS"/>
              </a:rPr>
              <a:t>A. Acknowledgment of </a:t>
            </a:r>
            <a:r>
              <a:rPr sz="1100" spc="-5" dirty="0">
                <a:solidFill>
                  <a:srgbClr val="231F20"/>
                </a:solidFill>
                <a:latin typeface="Trebuchet MS"/>
                <a:cs typeface="Trebuchet MS"/>
              </a:rPr>
              <a:t>Receipt  </a:t>
            </a:r>
            <a:r>
              <a:rPr sz="1100" spc="0" dirty="0">
                <a:solidFill>
                  <a:srgbClr val="231F20"/>
                </a:solidFill>
                <a:latin typeface="Trebuchet MS"/>
                <a:cs typeface="Trebuchet MS"/>
              </a:rPr>
              <a:t>Form......................................</a:t>
            </a:r>
            <a:r>
              <a:rPr sz="1100" spc="-30" dirty="0">
                <a:solidFill>
                  <a:srgbClr val="231F20"/>
                </a:solidFill>
                <a:latin typeface="Trebuchet MS"/>
                <a:cs typeface="Trebuchet MS"/>
              </a:rPr>
              <a:t> </a:t>
            </a:r>
            <a:r>
              <a:rPr sz="1100" spc="0" dirty="0">
                <a:solidFill>
                  <a:srgbClr val="231F20"/>
                </a:solidFill>
                <a:latin typeface="Trebuchet MS"/>
                <a:cs typeface="Trebuchet MS"/>
              </a:rPr>
              <a:t>35</a:t>
            </a:r>
            <a:endParaRPr sz="1100">
              <a:latin typeface="Trebuchet MS"/>
              <a:cs typeface="Trebuchet MS"/>
            </a:endParaRPr>
          </a:p>
          <a:p>
            <a:pPr marL="469900" algn="just">
              <a:lnSpc>
                <a:spcPts val="1200"/>
              </a:lnSpc>
            </a:pPr>
            <a:r>
              <a:rPr sz="1100" dirty="0">
                <a:solidFill>
                  <a:srgbClr val="231F20"/>
                </a:solidFill>
                <a:latin typeface="Trebuchet MS"/>
                <a:cs typeface="Trebuchet MS"/>
              </a:rPr>
              <a:t>B. </a:t>
            </a:r>
            <a:r>
              <a:rPr sz="1100" spc="-5" dirty="0">
                <a:solidFill>
                  <a:srgbClr val="231F20"/>
                </a:solidFill>
                <a:latin typeface="Trebuchet MS"/>
                <a:cs typeface="Trebuchet MS"/>
              </a:rPr>
              <a:t>Conflict  </a:t>
            </a:r>
            <a:r>
              <a:rPr sz="1100" dirty="0">
                <a:solidFill>
                  <a:srgbClr val="231F20"/>
                </a:solidFill>
                <a:latin typeface="Trebuchet MS"/>
                <a:cs typeface="Trebuchet MS"/>
              </a:rPr>
              <a:t>of Interest </a:t>
            </a:r>
            <a:r>
              <a:rPr sz="1100" spc="0" dirty="0">
                <a:solidFill>
                  <a:srgbClr val="231F20"/>
                </a:solidFill>
                <a:latin typeface="Trebuchet MS"/>
                <a:cs typeface="Trebuchet MS"/>
              </a:rPr>
              <a:t>Questionnaire......................................</a:t>
            </a:r>
            <a:r>
              <a:rPr sz="1100" spc="40" dirty="0">
                <a:solidFill>
                  <a:srgbClr val="231F20"/>
                </a:solidFill>
                <a:latin typeface="Trebuchet MS"/>
                <a:cs typeface="Trebuchet MS"/>
              </a:rPr>
              <a:t> </a:t>
            </a:r>
            <a:r>
              <a:rPr sz="1100" spc="0" dirty="0">
                <a:solidFill>
                  <a:srgbClr val="231F20"/>
                </a:solidFill>
                <a:latin typeface="Trebuchet MS"/>
                <a:cs typeface="Trebuchet MS"/>
              </a:rPr>
              <a:t>37</a:t>
            </a:r>
            <a:endParaRPr sz="1100">
              <a:latin typeface="Trebuchet MS"/>
              <a:cs typeface="Trebuchet MS"/>
            </a:endParaRPr>
          </a:p>
          <a:p>
            <a:pPr marL="469900" algn="just">
              <a:lnSpc>
                <a:spcPts val="1260"/>
              </a:lnSpc>
            </a:pPr>
            <a:r>
              <a:rPr sz="1100" dirty="0">
                <a:solidFill>
                  <a:srgbClr val="231F20"/>
                </a:solidFill>
                <a:latin typeface="Trebuchet MS"/>
                <a:cs typeface="Trebuchet MS"/>
              </a:rPr>
              <a:t>C. </a:t>
            </a:r>
            <a:r>
              <a:rPr sz="1100" spc="-5" dirty="0">
                <a:solidFill>
                  <a:srgbClr val="231F20"/>
                </a:solidFill>
                <a:latin typeface="Trebuchet MS"/>
                <a:cs typeface="Trebuchet MS"/>
              </a:rPr>
              <a:t>Certificate  </a:t>
            </a:r>
            <a:r>
              <a:rPr sz="1100" dirty="0">
                <a:solidFill>
                  <a:srgbClr val="231F20"/>
                </a:solidFill>
                <a:latin typeface="Trebuchet MS"/>
                <a:cs typeface="Trebuchet MS"/>
              </a:rPr>
              <a:t>of </a:t>
            </a:r>
            <a:r>
              <a:rPr sz="1100" spc="0" dirty="0">
                <a:solidFill>
                  <a:srgbClr val="231F20"/>
                </a:solidFill>
                <a:latin typeface="Trebuchet MS"/>
                <a:cs typeface="Trebuchet MS"/>
              </a:rPr>
              <a:t>Secretary..................................................</a:t>
            </a:r>
            <a:r>
              <a:rPr sz="1100" spc="35" dirty="0">
                <a:solidFill>
                  <a:srgbClr val="231F20"/>
                </a:solidFill>
                <a:latin typeface="Trebuchet MS"/>
                <a:cs typeface="Trebuchet MS"/>
              </a:rPr>
              <a:t> </a:t>
            </a:r>
            <a:r>
              <a:rPr sz="1100" spc="0" dirty="0">
                <a:solidFill>
                  <a:srgbClr val="231F20"/>
                </a:solidFill>
                <a:latin typeface="Trebuchet MS"/>
                <a:cs typeface="Trebuchet MS"/>
              </a:rPr>
              <a:t>39</a:t>
            </a:r>
            <a:endParaRPr sz="1100">
              <a:latin typeface="Trebuchet MS"/>
              <a:cs typeface="Trebuchet MS"/>
            </a:endParaRPr>
          </a:p>
          <a:p>
            <a:pPr marL="367665">
              <a:lnSpc>
                <a:spcPts val="1370"/>
              </a:lnSpc>
              <a:spcBef>
                <a:spcPts val="980"/>
              </a:spcBef>
            </a:pPr>
            <a:r>
              <a:rPr sz="1200" b="1" spc="0" dirty="0">
                <a:solidFill>
                  <a:srgbClr val="C3B7B1"/>
                </a:solidFill>
                <a:latin typeface="Trebuchet MS"/>
                <a:cs typeface="Trebuchet MS"/>
              </a:rPr>
              <a:t>APPENDICES</a:t>
            </a:r>
            <a:endParaRPr sz="1200">
              <a:latin typeface="Trebuchet MS"/>
              <a:cs typeface="Trebuchet MS"/>
            </a:endParaRPr>
          </a:p>
          <a:p>
            <a:pPr marL="647065" lvl="1" indent="-177800" algn="just">
              <a:lnSpc>
                <a:spcPts val="1190"/>
              </a:lnSpc>
              <a:buAutoNum type="alphaUcPeriod"/>
              <a:tabLst>
                <a:tab pos="647700" algn="l"/>
              </a:tabLst>
            </a:pPr>
            <a:r>
              <a:rPr sz="1100" dirty="0">
                <a:solidFill>
                  <a:srgbClr val="231F20"/>
                </a:solidFill>
                <a:latin typeface="Trebuchet MS"/>
                <a:cs typeface="Trebuchet MS"/>
              </a:rPr>
              <a:t>The Guiding </a:t>
            </a:r>
            <a:r>
              <a:rPr sz="1100" spc="-5" dirty="0">
                <a:solidFill>
                  <a:srgbClr val="231F20"/>
                </a:solidFill>
                <a:latin typeface="Trebuchet MS"/>
                <a:cs typeface="Trebuchet MS"/>
              </a:rPr>
              <a:t>Principles </a:t>
            </a:r>
            <a:r>
              <a:rPr sz="1100" dirty="0">
                <a:solidFill>
                  <a:srgbClr val="231F20"/>
                </a:solidFill>
                <a:latin typeface="Trebuchet MS"/>
                <a:cs typeface="Trebuchet MS"/>
              </a:rPr>
              <a:t>and Planning </a:t>
            </a:r>
            <a:r>
              <a:rPr sz="1100" spc="-5" dirty="0">
                <a:solidFill>
                  <a:srgbClr val="231F20"/>
                </a:solidFill>
                <a:latin typeface="Trebuchet MS"/>
                <a:cs typeface="Trebuchet MS"/>
              </a:rPr>
              <a:t>Parameters </a:t>
            </a:r>
            <a:r>
              <a:rPr sz="1100" dirty="0">
                <a:solidFill>
                  <a:srgbClr val="231F20"/>
                </a:solidFill>
                <a:latin typeface="Trebuchet MS"/>
                <a:cs typeface="Trebuchet MS"/>
              </a:rPr>
              <a:t>....................</a:t>
            </a:r>
            <a:r>
              <a:rPr sz="1100" spc="155" dirty="0">
                <a:solidFill>
                  <a:srgbClr val="231F20"/>
                </a:solidFill>
                <a:latin typeface="Trebuchet MS"/>
                <a:cs typeface="Trebuchet MS"/>
              </a:rPr>
              <a:t> </a:t>
            </a:r>
            <a:r>
              <a:rPr sz="1100" spc="0" dirty="0">
                <a:solidFill>
                  <a:srgbClr val="231F20"/>
                </a:solidFill>
                <a:latin typeface="Trebuchet MS"/>
                <a:cs typeface="Trebuchet MS"/>
              </a:rPr>
              <a:t>41</a:t>
            </a:r>
            <a:endParaRPr sz="1100">
              <a:latin typeface="Trebuchet MS"/>
              <a:cs typeface="Trebuchet MS"/>
            </a:endParaRPr>
          </a:p>
          <a:p>
            <a:pPr marL="646430" lvl="1" indent="-177165" algn="just">
              <a:lnSpc>
                <a:spcPts val="1260"/>
              </a:lnSpc>
              <a:buAutoNum type="alphaUcPeriod"/>
              <a:tabLst>
                <a:tab pos="647065" algn="l"/>
              </a:tabLst>
            </a:pPr>
            <a:r>
              <a:rPr sz="1100" spc="-5" dirty="0">
                <a:solidFill>
                  <a:srgbClr val="231F20"/>
                </a:solidFill>
                <a:latin typeface="Trebuchet MS"/>
                <a:cs typeface="Trebuchet MS"/>
              </a:rPr>
              <a:t>Proposed Roadway </a:t>
            </a:r>
            <a:r>
              <a:rPr sz="1100" dirty="0">
                <a:solidFill>
                  <a:srgbClr val="231F20"/>
                </a:solidFill>
                <a:latin typeface="Trebuchet MS"/>
                <a:cs typeface="Trebuchet MS"/>
              </a:rPr>
              <a:t>and Open Space Exhibits .........................</a:t>
            </a:r>
            <a:r>
              <a:rPr sz="1100" spc="150" dirty="0">
                <a:solidFill>
                  <a:srgbClr val="231F20"/>
                </a:solidFill>
                <a:latin typeface="Trebuchet MS"/>
                <a:cs typeface="Trebuchet MS"/>
              </a:rPr>
              <a:t> </a:t>
            </a:r>
            <a:r>
              <a:rPr sz="1100" spc="0" dirty="0">
                <a:solidFill>
                  <a:srgbClr val="231F20"/>
                </a:solidFill>
                <a:latin typeface="Trebuchet MS"/>
                <a:cs typeface="Trebuchet MS"/>
              </a:rPr>
              <a:t>45</a:t>
            </a:r>
            <a:endParaRPr sz="110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772387" cy="10058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73100" y="787400"/>
            <a:ext cx="4925695" cy="1488440"/>
          </a:xfrm>
          <a:prstGeom prst="rect">
            <a:avLst/>
          </a:prstGeom>
        </p:spPr>
        <p:txBody>
          <a:bodyPr vert="horz" wrap="square" lIns="0" tIns="104139" rIns="0" bIns="0" rtlCol="0">
            <a:spAutoFit/>
          </a:bodyPr>
          <a:lstStyle/>
          <a:p>
            <a:pPr marL="419100" marR="5080" indent="-407034">
              <a:lnSpc>
                <a:spcPts val="3600"/>
              </a:lnSpc>
              <a:spcBef>
                <a:spcPts val="819"/>
              </a:spcBef>
            </a:pPr>
            <a:r>
              <a:rPr sz="3600" b="1" spc="10" dirty="0">
                <a:solidFill>
                  <a:srgbClr val="B493B1"/>
                </a:solidFill>
                <a:latin typeface="Century Gothic"/>
                <a:cs typeface="Century Gothic"/>
              </a:rPr>
              <a:t>I. </a:t>
            </a:r>
            <a:r>
              <a:rPr sz="3600" b="1" spc="15" dirty="0">
                <a:solidFill>
                  <a:srgbClr val="B493B1"/>
                </a:solidFill>
                <a:latin typeface="Century Gothic"/>
                <a:cs typeface="Century Gothic"/>
              </a:rPr>
              <a:t>DOWNTOWN </a:t>
            </a:r>
            <a:r>
              <a:rPr sz="3600" b="1" spc="25" dirty="0">
                <a:solidFill>
                  <a:srgbClr val="B493B1"/>
                </a:solidFill>
                <a:latin typeface="Century Gothic"/>
                <a:cs typeface="Century Gothic"/>
              </a:rPr>
              <a:t>AUSTIN  DEVELOPMENT</a:t>
            </a:r>
            <a:endParaRPr sz="3600">
              <a:latin typeface="Century Gothic"/>
              <a:cs typeface="Century Gothic"/>
            </a:endParaRPr>
          </a:p>
          <a:p>
            <a:pPr marL="381000">
              <a:lnSpc>
                <a:spcPts val="3600"/>
              </a:lnSpc>
            </a:pPr>
            <a:r>
              <a:rPr sz="3600" b="1" spc="25" dirty="0">
                <a:solidFill>
                  <a:srgbClr val="B493B1"/>
                </a:solidFill>
                <a:latin typeface="Century Gothic"/>
                <a:cs typeface="Century Gothic"/>
              </a:rPr>
              <a:t>OPPORTUNITY</a:t>
            </a:r>
            <a:endParaRPr sz="3600">
              <a:latin typeface="Century Gothic"/>
              <a:cs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527217" y="652148"/>
            <a:ext cx="1559388" cy="203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950726" y="678550"/>
            <a:ext cx="53975" cy="130175"/>
          </a:xfrm>
          <a:custGeom>
            <a:avLst/>
            <a:gdLst/>
            <a:ahLst/>
            <a:cxnLst/>
            <a:rect l="l" t="t" r="r" b="b"/>
            <a:pathLst>
              <a:path w="53975" h="130175">
                <a:moveTo>
                  <a:pt x="8281" y="0"/>
                </a:moveTo>
                <a:lnTo>
                  <a:pt x="3060" y="22964"/>
                </a:lnTo>
                <a:lnTo>
                  <a:pt x="0" y="55519"/>
                </a:lnTo>
                <a:lnTo>
                  <a:pt x="1347" y="92820"/>
                </a:lnTo>
                <a:lnTo>
                  <a:pt x="9348" y="130022"/>
                </a:lnTo>
                <a:lnTo>
                  <a:pt x="52871" y="129819"/>
                </a:lnTo>
                <a:lnTo>
                  <a:pt x="41102" y="86507"/>
                </a:lnTo>
                <a:lnTo>
                  <a:pt x="37253" y="58550"/>
                </a:lnTo>
                <a:lnTo>
                  <a:pt x="41391" y="33778"/>
                </a:lnTo>
                <a:lnTo>
                  <a:pt x="53582" y="25"/>
                </a:lnTo>
                <a:lnTo>
                  <a:pt x="8281" y="0"/>
                </a:lnTo>
                <a:close/>
              </a:path>
            </a:pathLst>
          </a:custGeom>
          <a:solidFill>
            <a:srgbClr val="636466"/>
          </a:solidFill>
        </p:spPr>
        <p:txBody>
          <a:bodyPr wrap="square" lIns="0" tIns="0" rIns="0" bIns="0" rtlCol="0"/>
          <a:lstStyle/>
          <a:p>
            <a:endParaRPr/>
          </a:p>
        </p:txBody>
      </p:sp>
      <p:sp>
        <p:nvSpPr>
          <p:cNvPr id="4" name="object 4"/>
          <p:cNvSpPr/>
          <p:nvPr/>
        </p:nvSpPr>
        <p:spPr>
          <a:xfrm>
            <a:off x="5278687" y="677811"/>
            <a:ext cx="53340" cy="130810"/>
          </a:xfrm>
          <a:custGeom>
            <a:avLst/>
            <a:gdLst/>
            <a:ahLst/>
            <a:cxnLst/>
            <a:rect l="l" t="t" r="r" b="b"/>
            <a:pathLst>
              <a:path w="53339" h="130809">
                <a:moveTo>
                  <a:pt x="45059" y="0"/>
                </a:moveTo>
                <a:lnTo>
                  <a:pt x="253" y="101"/>
                </a:lnTo>
                <a:lnTo>
                  <a:pt x="3286" y="11173"/>
                </a:lnTo>
                <a:lnTo>
                  <a:pt x="8318" y="40473"/>
                </a:lnTo>
                <a:lnTo>
                  <a:pt x="9255" y="82124"/>
                </a:lnTo>
                <a:lnTo>
                  <a:pt x="0" y="130251"/>
                </a:lnTo>
                <a:lnTo>
                  <a:pt x="44945" y="130276"/>
                </a:lnTo>
                <a:lnTo>
                  <a:pt x="51980" y="94781"/>
                </a:lnTo>
                <a:lnTo>
                  <a:pt x="53189" y="59770"/>
                </a:lnTo>
                <a:lnTo>
                  <a:pt x="50304" y="27444"/>
                </a:lnTo>
                <a:lnTo>
                  <a:pt x="45059" y="0"/>
                </a:lnTo>
                <a:close/>
              </a:path>
            </a:pathLst>
          </a:custGeom>
          <a:solidFill>
            <a:srgbClr val="636466"/>
          </a:solidFill>
        </p:spPr>
        <p:txBody>
          <a:bodyPr wrap="square" lIns="0" tIns="0" rIns="0" bIns="0" rtlCol="0"/>
          <a:lstStyle/>
          <a:p>
            <a:endParaRPr/>
          </a:p>
        </p:txBody>
      </p:sp>
      <p:sp>
        <p:nvSpPr>
          <p:cNvPr id="5" name="object 5"/>
          <p:cNvSpPr/>
          <p:nvPr/>
        </p:nvSpPr>
        <p:spPr>
          <a:xfrm>
            <a:off x="4965429" y="829798"/>
            <a:ext cx="353695" cy="83820"/>
          </a:xfrm>
          <a:custGeom>
            <a:avLst/>
            <a:gdLst/>
            <a:ahLst/>
            <a:cxnLst/>
            <a:rect l="l" t="t" r="r" b="b"/>
            <a:pathLst>
              <a:path w="353695" h="83819">
                <a:moveTo>
                  <a:pt x="0" y="0"/>
                </a:moveTo>
                <a:lnTo>
                  <a:pt x="21332" y="38357"/>
                </a:lnTo>
                <a:lnTo>
                  <a:pt x="67602" y="66598"/>
                </a:lnTo>
                <a:lnTo>
                  <a:pt x="135585" y="82008"/>
                </a:lnTo>
                <a:lnTo>
                  <a:pt x="205265" y="83416"/>
                </a:lnTo>
                <a:lnTo>
                  <a:pt x="285140" y="64757"/>
                </a:lnTo>
                <a:lnTo>
                  <a:pt x="305053" y="55697"/>
                </a:lnTo>
                <a:lnTo>
                  <a:pt x="180665" y="55697"/>
                </a:lnTo>
                <a:lnTo>
                  <a:pt x="143411" y="50094"/>
                </a:lnTo>
                <a:lnTo>
                  <a:pt x="87287" y="32550"/>
                </a:lnTo>
                <a:lnTo>
                  <a:pt x="50923" y="10179"/>
                </a:lnTo>
                <a:lnTo>
                  <a:pt x="44399" y="25"/>
                </a:lnTo>
                <a:lnTo>
                  <a:pt x="0" y="0"/>
                </a:lnTo>
                <a:close/>
              </a:path>
              <a:path w="353695" h="83819">
                <a:moveTo>
                  <a:pt x="353110" y="25"/>
                </a:moveTo>
                <a:lnTo>
                  <a:pt x="306946" y="88"/>
                </a:lnTo>
                <a:lnTo>
                  <a:pt x="299346" y="9781"/>
                </a:lnTo>
                <a:lnTo>
                  <a:pt x="290290" y="17626"/>
                </a:lnTo>
                <a:lnTo>
                  <a:pt x="279157" y="24229"/>
                </a:lnTo>
                <a:lnTo>
                  <a:pt x="265328" y="30200"/>
                </a:lnTo>
                <a:lnTo>
                  <a:pt x="215740" y="49139"/>
                </a:lnTo>
                <a:lnTo>
                  <a:pt x="180665" y="55697"/>
                </a:lnTo>
                <a:lnTo>
                  <a:pt x="305053" y="55697"/>
                </a:lnTo>
                <a:lnTo>
                  <a:pt x="309133" y="53841"/>
                </a:lnTo>
                <a:lnTo>
                  <a:pt x="328183" y="41082"/>
                </a:lnTo>
                <a:lnTo>
                  <a:pt x="342704" y="23978"/>
                </a:lnTo>
                <a:lnTo>
                  <a:pt x="353110" y="25"/>
                </a:lnTo>
                <a:close/>
              </a:path>
            </a:pathLst>
          </a:custGeom>
          <a:solidFill>
            <a:srgbClr val="636466"/>
          </a:solidFill>
        </p:spPr>
        <p:txBody>
          <a:bodyPr wrap="square" lIns="0" tIns="0" rIns="0" bIns="0" rtlCol="0"/>
          <a:lstStyle/>
          <a:p>
            <a:endParaRPr/>
          </a:p>
        </p:txBody>
      </p:sp>
      <p:sp>
        <p:nvSpPr>
          <p:cNvPr id="6" name="object 6"/>
          <p:cNvSpPr/>
          <p:nvPr/>
        </p:nvSpPr>
        <p:spPr>
          <a:xfrm>
            <a:off x="4964624" y="567961"/>
            <a:ext cx="354965" cy="88900"/>
          </a:xfrm>
          <a:custGeom>
            <a:avLst/>
            <a:gdLst/>
            <a:ahLst/>
            <a:cxnLst/>
            <a:rect l="l" t="t" r="r" b="b"/>
            <a:pathLst>
              <a:path w="354964" h="88900">
                <a:moveTo>
                  <a:pt x="197902" y="0"/>
                </a:moveTo>
                <a:lnTo>
                  <a:pt x="129628" y="2144"/>
                </a:lnTo>
                <a:lnTo>
                  <a:pt x="85472" y="12869"/>
                </a:lnTo>
                <a:lnTo>
                  <a:pt x="45616" y="32684"/>
                </a:lnTo>
                <a:lnTo>
                  <a:pt x="13111" y="65134"/>
                </a:lnTo>
                <a:lnTo>
                  <a:pt x="0" y="88544"/>
                </a:lnTo>
                <a:lnTo>
                  <a:pt x="47498" y="88569"/>
                </a:lnTo>
                <a:lnTo>
                  <a:pt x="54089" y="79095"/>
                </a:lnTo>
                <a:lnTo>
                  <a:pt x="61666" y="70639"/>
                </a:lnTo>
                <a:lnTo>
                  <a:pt x="71445" y="63118"/>
                </a:lnTo>
                <a:lnTo>
                  <a:pt x="84645" y="56451"/>
                </a:lnTo>
                <a:lnTo>
                  <a:pt x="134125" y="36013"/>
                </a:lnTo>
                <a:lnTo>
                  <a:pt x="169352" y="29200"/>
                </a:lnTo>
                <a:lnTo>
                  <a:pt x="305674" y="29200"/>
                </a:lnTo>
                <a:lnTo>
                  <a:pt x="285940" y="19304"/>
                </a:lnTo>
                <a:lnTo>
                  <a:pt x="197902" y="0"/>
                </a:lnTo>
                <a:close/>
              </a:path>
              <a:path w="354964" h="88900">
                <a:moveTo>
                  <a:pt x="305674" y="29200"/>
                </a:moveTo>
                <a:lnTo>
                  <a:pt x="169352" y="29200"/>
                </a:lnTo>
                <a:lnTo>
                  <a:pt x="207187" y="36013"/>
                </a:lnTo>
                <a:lnTo>
                  <a:pt x="264490" y="56451"/>
                </a:lnTo>
                <a:lnTo>
                  <a:pt x="278593" y="62661"/>
                </a:lnTo>
                <a:lnTo>
                  <a:pt x="290550" y="69689"/>
                </a:lnTo>
                <a:lnTo>
                  <a:pt x="300355" y="78020"/>
                </a:lnTo>
                <a:lnTo>
                  <a:pt x="308000" y="88138"/>
                </a:lnTo>
                <a:lnTo>
                  <a:pt x="354825" y="88138"/>
                </a:lnTo>
                <a:lnTo>
                  <a:pt x="343169" y="65286"/>
                </a:lnTo>
                <a:lnTo>
                  <a:pt x="328583" y="46496"/>
                </a:lnTo>
                <a:lnTo>
                  <a:pt x="309898" y="31318"/>
                </a:lnTo>
                <a:lnTo>
                  <a:pt x="305674" y="29200"/>
                </a:lnTo>
                <a:close/>
              </a:path>
            </a:pathLst>
          </a:custGeom>
          <a:solidFill>
            <a:srgbClr val="636466"/>
          </a:solidFill>
        </p:spPr>
        <p:txBody>
          <a:bodyPr wrap="square" lIns="0" tIns="0" rIns="0" bIns="0" rtlCol="0"/>
          <a:lstStyle/>
          <a:p>
            <a:endParaRPr/>
          </a:p>
        </p:txBody>
      </p:sp>
      <p:sp>
        <p:nvSpPr>
          <p:cNvPr id="7" name="object 7"/>
          <p:cNvSpPr/>
          <p:nvPr/>
        </p:nvSpPr>
        <p:spPr>
          <a:xfrm>
            <a:off x="5113501" y="773983"/>
            <a:ext cx="60325" cy="55880"/>
          </a:xfrm>
          <a:custGeom>
            <a:avLst/>
            <a:gdLst/>
            <a:ahLst/>
            <a:cxnLst/>
            <a:rect l="l" t="t" r="r" b="b"/>
            <a:pathLst>
              <a:path w="60325" h="55880">
                <a:moveTo>
                  <a:pt x="60007" y="0"/>
                </a:moveTo>
                <a:lnTo>
                  <a:pt x="0" y="0"/>
                </a:lnTo>
                <a:lnTo>
                  <a:pt x="0" y="55867"/>
                </a:lnTo>
                <a:lnTo>
                  <a:pt x="60007" y="55867"/>
                </a:lnTo>
                <a:lnTo>
                  <a:pt x="60007" y="0"/>
                </a:lnTo>
                <a:close/>
              </a:path>
            </a:pathLst>
          </a:custGeom>
          <a:solidFill>
            <a:srgbClr val="636466"/>
          </a:solidFill>
        </p:spPr>
        <p:txBody>
          <a:bodyPr wrap="square" lIns="0" tIns="0" rIns="0" bIns="0" rtlCol="0"/>
          <a:lstStyle/>
          <a:p>
            <a:endParaRPr/>
          </a:p>
        </p:txBody>
      </p:sp>
      <p:sp>
        <p:nvSpPr>
          <p:cNvPr id="8" name="object 8"/>
          <p:cNvSpPr/>
          <p:nvPr/>
        </p:nvSpPr>
        <p:spPr>
          <a:xfrm>
            <a:off x="5057633" y="743764"/>
            <a:ext cx="172720" cy="0"/>
          </a:xfrm>
          <a:custGeom>
            <a:avLst/>
            <a:gdLst/>
            <a:ahLst/>
            <a:cxnLst/>
            <a:rect l="l" t="t" r="r" b="b"/>
            <a:pathLst>
              <a:path w="172720">
                <a:moveTo>
                  <a:pt x="0" y="0"/>
                </a:moveTo>
                <a:lnTo>
                  <a:pt x="172173" y="0"/>
                </a:lnTo>
              </a:path>
            </a:pathLst>
          </a:custGeom>
          <a:ln w="60439">
            <a:solidFill>
              <a:srgbClr val="636466"/>
            </a:solidFill>
          </a:ln>
        </p:spPr>
        <p:txBody>
          <a:bodyPr wrap="square" lIns="0" tIns="0" rIns="0" bIns="0" rtlCol="0"/>
          <a:lstStyle/>
          <a:p>
            <a:endParaRPr/>
          </a:p>
        </p:txBody>
      </p:sp>
      <p:sp>
        <p:nvSpPr>
          <p:cNvPr id="9" name="object 9"/>
          <p:cNvSpPr/>
          <p:nvPr/>
        </p:nvSpPr>
        <p:spPr>
          <a:xfrm>
            <a:off x="5113717" y="657677"/>
            <a:ext cx="60325" cy="55880"/>
          </a:xfrm>
          <a:custGeom>
            <a:avLst/>
            <a:gdLst/>
            <a:ahLst/>
            <a:cxnLst/>
            <a:rect l="l" t="t" r="r" b="b"/>
            <a:pathLst>
              <a:path w="60325" h="55879">
                <a:moveTo>
                  <a:pt x="60223" y="0"/>
                </a:moveTo>
                <a:lnTo>
                  <a:pt x="0" y="0"/>
                </a:lnTo>
                <a:lnTo>
                  <a:pt x="0" y="55867"/>
                </a:lnTo>
                <a:lnTo>
                  <a:pt x="60223" y="55867"/>
                </a:lnTo>
                <a:lnTo>
                  <a:pt x="60223" y="0"/>
                </a:lnTo>
                <a:close/>
              </a:path>
            </a:pathLst>
          </a:custGeom>
          <a:solidFill>
            <a:srgbClr val="636466"/>
          </a:solidFill>
        </p:spPr>
        <p:txBody>
          <a:bodyPr wrap="square" lIns="0" tIns="0" rIns="0" bIns="0" rtlCol="0"/>
          <a:lstStyle/>
          <a:p>
            <a:endParaRPr/>
          </a:p>
        </p:txBody>
      </p:sp>
      <p:sp>
        <p:nvSpPr>
          <p:cNvPr id="10" name="object 10"/>
          <p:cNvSpPr txBox="1"/>
          <p:nvPr/>
        </p:nvSpPr>
        <p:spPr>
          <a:xfrm>
            <a:off x="2892780" y="9538949"/>
            <a:ext cx="4435475" cy="147320"/>
          </a:xfrm>
          <a:prstGeom prst="rect">
            <a:avLst/>
          </a:prstGeom>
        </p:spPr>
        <p:txBody>
          <a:bodyPr vert="horz" wrap="square" lIns="0" tIns="12700" rIns="0" bIns="0" rtlCol="0">
            <a:spAutoFit/>
          </a:bodyPr>
          <a:lstStyle/>
          <a:p>
            <a:pPr marL="12700">
              <a:lnSpc>
                <a:spcPct val="100000"/>
              </a:lnSpc>
              <a:spcBef>
                <a:spcPts val="100"/>
              </a:spcBef>
              <a:tabLst>
                <a:tab pos="4362450" algn="l"/>
              </a:tabLst>
            </a:pPr>
            <a:r>
              <a:rPr sz="800" spc="155" dirty="0">
                <a:solidFill>
                  <a:srgbClr val="7D7F7E"/>
                </a:solidFill>
                <a:latin typeface="Trebuchet MS"/>
                <a:cs typeface="Trebuchet MS"/>
              </a:rPr>
              <a:t>SEP</a:t>
            </a:r>
            <a:r>
              <a:rPr sz="800" dirty="0">
                <a:solidFill>
                  <a:srgbClr val="7D7F7E"/>
                </a:solidFill>
                <a:latin typeface="Trebuchet MS"/>
                <a:cs typeface="Trebuchet MS"/>
              </a:rPr>
              <a:t>T</a:t>
            </a:r>
            <a:r>
              <a:rPr sz="800" spc="-85" dirty="0">
                <a:solidFill>
                  <a:srgbClr val="7D7F7E"/>
                </a:solidFill>
                <a:latin typeface="Trebuchet MS"/>
                <a:cs typeface="Trebuchet MS"/>
              </a:rPr>
              <a:t> </a:t>
            </a:r>
            <a:r>
              <a:rPr sz="800" spc="155" dirty="0">
                <a:solidFill>
                  <a:srgbClr val="7D7F7E"/>
                </a:solidFill>
                <a:latin typeface="Trebuchet MS"/>
                <a:cs typeface="Trebuchet MS"/>
              </a:rPr>
              <a:t>EMBE</a:t>
            </a:r>
            <a:r>
              <a:rPr sz="800" dirty="0">
                <a:solidFill>
                  <a:srgbClr val="7D7F7E"/>
                </a:solidFill>
                <a:latin typeface="Trebuchet MS"/>
                <a:cs typeface="Trebuchet MS"/>
              </a:rPr>
              <a:t>R </a:t>
            </a:r>
            <a:r>
              <a:rPr sz="800" spc="75" dirty="0">
                <a:solidFill>
                  <a:srgbClr val="7D7F7E"/>
                </a:solidFill>
                <a:latin typeface="Trebuchet MS"/>
                <a:cs typeface="Trebuchet MS"/>
              </a:rPr>
              <a:t> </a:t>
            </a:r>
            <a:r>
              <a:rPr sz="800" spc="150" dirty="0">
                <a:solidFill>
                  <a:srgbClr val="7D7F7E"/>
                </a:solidFill>
                <a:latin typeface="Trebuchet MS"/>
                <a:cs typeface="Trebuchet MS"/>
              </a:rPr>
              <a:t>1</a:t>
            </a:r>
            <a:r>
              <a:rPr sz="800" dirty="0">
                <a:solidFill>
                  <a:srgbClr val="7D7F7E"/>
                </a:solidFill>
                <a:latin typeface="Trebuchet MS"/>
                <a:cs typeface="Trebuchet MS"/>
              </a:rPr>
              <a:t>, </a:t>
            </a:r>
            <a:r>
              <a:rPr sz="800" spc="75" dirty="0">
                <a:solidFill>
                  <a:srgbClr val="7D7F7E"/>
                </a:solidFill>
                <a:latin typeface="Trebuchet MS"/>
                <a:cs typeface="Trebuchet MS"/>
              </a:rPr>
              <a:t> </a:t>
            </a:r>
            <a:r>
              <a:rPr sz="800" spc="150" dirty="0">
                <a:solidFill>
                  <a:srgbClr val="7D7F7E"/>
                </a:solidFill>
                <a:latin typeface="Trebuchet MS"/>
                <a:cs typeface="Trebuchet MS"/>
              </a:rPr>
              <a:t>201</a:t>
            </a:r>
            <a:r>
              <a:rPr sz="800" dirty="0">
                <a:solidFill>
                  <a:srgbClr val="7D7F7E"/>
                </a:solidFill>
                <a:latin typeface="Trebuchet MS"/>
                <a:cs typeface="Trebuchet MS"/>
              </a:rPr>
              <a:t>6 </a:t>
            </a:r>
            <a:r>
              <a:rPr sz="800" spc="75" dirty="0">
                <a:solidFill>
                  <a:srgbClr val="7D7F7E"/>
                </a:solidFill>
                <a:latin typeface="Trebuchet MS"/>
                <a:cs typeface="Trebuchet MS"/>
              </a:rPr>
              <a:t> </a:t>
            </a:r>
            <a:r>
              <a:rPr sz="800" spc="150" dirty="0">
                <a:solidFill>
                  <a:srgbClr val="7D7F7E"/>
                </a:solidFill>
                <a:latin typeface="Trebuchet MS"/>
                <a:cs typeface="Trebuchet MS"/>
                <a:hlinkClick r:id="rId3"/>
              </a:rPr>
              <a:t>ww</a:t>
            </a:r>
            <a:r>
              <a:rPr sz="800" spc="75" dirty="0">
                <a:solidFill>
                  <a:srgbClr val="7D7F7E"/>
                </a:solidFill>
                <a:latin typeface="Trebuchet MS"/>
                <a:cs typeface="Trebuchet MS"/>
                <a:hlinkClick r:id="rId3"/>
              </a:rPr>
              <a:t>w</a:t>
            </a:r>
            <a:r>
              <a:rPr sz="800" spc="150" dirty="0">
                <a:solidFill>
                  <a:srgbClr val="7D7F7E"/>
                </a:solidFill>
                <a:latin typeface="Trebuchet MS"/>
                <a:cs typeface="Trebuchet MS"/>
                <a:hlinkClick r:id="rId3"/>
              </a:rPr>
              <a:t>.centralhealth.net/purchasing/bid-sync</a:t>
            </a:r>
            <a:r>
              <a:rPr sz="800" dirty="0">
                <a:solidFill>
                  <a:srgbClr val="7D7F7E"/>
                </a:solidFill>
                <a:latin typeface="Trebuchet MS"/>
                <a:cs typeface="Trebuchet MS"/>
                <a:hlinkClick r:id="rId3"/>
              </a:rPr>
              <a:t>/</a:t>
            </a:r>
            <a:r>
              <a:rPr sz="800" dirty="0">
                <a:solidFill>
                  <a:srgbClr val="7D7F7E"/>
                </a:solidFill>
                <a:latin typeface="Trebuchet MS"/>
                <a:cs typeface="Trebuchet MS"/>
              </a:rPr>
              <a:t>	</a:t>
            </a:r>
            <a:r>
              <a:rPr sz="1200" b="1" baseline="3472" dirty="0">
                <a:solidFill>
                  <a:srgbClr val="7D7F7E"/>
                </a:solidFill>
                <a:latin typeface="Trebuchet MS"/>
                <a:cs typeface="Trebuchet MS"/>
              </a:rPr>
              <a:t>1</a:t>
            </a:r>
            <a:endParaRPr sz="1200" baseline="3472">
              <a:latin typeface="Trebuchet MS"/>
              <a:cs typeface="Trebuchet MS"/>
            </a:endParaRPr>
          </a:p>
        </p:txBody>
      </p:sp>
      <p:sp>
        <p:nvSpPr>
          <p:cNvPr id="11" name="object 11"/>
          <p:cNvSpPr txBox="1"/>
          <p:nvPr/>
        </p:nvSpPr>
        <p:spPr>
          <a:xfrm>
            <a:off x="444500" y="1710936"/>
            <a:ext cx="3181985" cy="7251700"/>
          </a:xfrm>
          <a:prstGeom prst="rect">
            <a:avLst/>
          </a:prstGeom>
        </p:spPr>
        <p:txBody>
          <a:bodyPr vert="horz" wrap="square" lIns="0" tIns="12700" rIns="0" bIns="0" rtlCol="0">
            <a:spAutoFit/>
          </a:bodyPr>
          <a:lstStyle/>
          <a:p>
            <a:pPr marL="12700" marR="58419">
              <a:lnSpc>
                <a:spcPct val="116700"/>
              </a:lnSpc>
              <a:spcBef>
                <a:spcPts val="100"/>
              </a:spcBef>
            </a:pPr>
            <a:r>
              <a:rPr sz="1000" dirty="0">
                <a:solidFill>
                  <a:srgbClr val="231F20"/>
                </a:solidFill>
                <a:latin typeface="Palatino Linotype"/>
                <a:cs typeface="Palatino Linotype"/>
              </a:rPr>
              <a:t>Central Health is seeking responses from </a:t>
            </a:r>
            <a:r>
              <a:rPr sz="1000" spc="-5" dirty="0">
                <a:solidFill>
                  <a:srgbClr val="231F20"/>
                </a:solidFill>
                <a:latin typeface="Palatino Linotype"/>
                <a:cs typeface="Palatino Linotype"/>
              </a:rPr>
              <a:t>prospective  </a:t>
            </a:r>
            <a:r>
              <a:rPr sz="1000" dirty="0">
                <a:solidFill>
                  <a:srgbClr val="231F20"/>
                </a:solidFill>
                <a:latin typeface="Palatino Linotype"/>
                <a:cs typeface="Palatino Linotype"/>
              </a:rPr>
              <a:t>developers interested in a mixed-use development  opportunity on a multi-block site located between  Red River Street and Interstate 35 and between </a:t>
            </a:r>
            <a:r>
              <a:rPr sz="1000" spc="0" dirty="0">
                <a:solidFill>
                  <a:srgbClr val="231F20"/>
                </a:solidFill>
                <a:latin typeface="Palatino Linotype"/>
                <a:cs typeface="Palatino Linotype"/>
              </a:rPr>
              <a:t>12th  </a:t>
            </a:r>
            <a:r>
              <a:rPr sz="1000" dirty="0">
                <a:solidFill>
                  <a:srgbClr val="231F20"/>
                </a:solidFill>
                <a:latin typeface="Palatino Linotype"/>
                <a:cs typeface="Palatino Linotype"/>
              </a:rPr>
              <a:t>and 15th streets in the northeast corner of </a:t>
            </a:r>
            <a:r>
              <a:rPr sz="1000" spc="0" dirty="0">
                <a:solidFill>
                  <a:srgbClr val="231F20"/>
                </a:solidFill>
                <a:latin typeface="Palatino Linotype"/>
                <a:cs typeface="Palatino Linotype"/>
              </a:rPr>
              <a:t>Downtown  </a:t>
            </a:r>
            <a:r>
              <a:rPr sz="1000" spc="-15" dirty="0">
                <a:solidFill>
                  <a:srgbClr val="231F20"/>
                </a:solidFill>
                <a:latin typeface="Palatino Linotype"/>
                <a:cs typeface="Palatino Linotype"/>
              </a:rPr>
              <a:t>Austin </a:t>
            </a:r>
            <a:r>
              <a:rPr sz="1000" dirty="0">
                <a:solidFill>
                  <a:srgbClr val="231F20"/>
                </a:solidFill>
                <a:latin typeface="Palatino Linotype"/>
                <a:cs typeface="Palatino Linotype"/>
              </a:rPr>
              <a:t>(the Site). Central Health envisions this as a  master developer opportunity, through which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would partner with one or more entities to  develop the multi-block property in a </a:t>
            </a:r>
            <a:r>
              <a:rPr sz="1000" spc="0" dirty="0">
                <a:solidFill>
                  <a:srgbClr val="231F20"/>
                </a:solidFill>
                <a:latin typeface="Palatino Linotype"/>
                <a:cs typeface="Palatino Linotype"/>
              </a:rPr>
              <a:t>coordinated  </a:t>
            </a:r>
            <a:r>
              <a:rPr sz="1000" dirty="0">
                <a:solidFill>
                  <a:srgbClr val="231F20"/>
                </a:solidFill>
                <a:latin typeface="Palatino Linotype"/>
                <a:cs typeface="Palatino Linotype"/>
              </a:rPr>
              <a:t>manner – including infrastructure and</a:t>
            </a:r>
            <a:r>
              <a:rPr sz="1000" spc="125" dirty="0">
                <a:solidFill>
                  <a:srgbClr val="231F20"/>
                </a:solidFill>
                <a:latin typeface="Palatino Linotype"/>
                <a:cs typeface="Palatino Linotype"/>
              </a:rPr>
              <a:t> </a:t>
            </a:r>
            <a:r>
              <a:rPr sz="1000" dirty="0">
                <a:solidFill>
                  <a:srgbClr val="231F20"/>
                </a:solidFill>
                <a:latin typeface="Palatino Linotype"/>
                <a:cs typeface="Palatino Linotype"/>
              </a:rPr>
              <a:t>buildings.</a:t>
            </a:r>
            <a:endParaRPr sz="1000">
              <a:latin typeface="Palatino Linotype"/>
              <a:cs typeface="Palatino Linotype"/>
            </a:endParaRPr>
          </a:p>
          <a:p>
            <a:pPr marL="12700" marR="38735">
              <a:lnSpc>
                <a:spcPct val="116700"/>
              </a:lnSpc>
              <a:spcBef>
                <a:spcPts val="450"/>
              </a:spcBef>
            </a:pPr>
            <a:r>
              <a:rPr sz="1000" dirty="0">
                <a:solidFill>
                  <a:srgbClr val="231F20"/>
                </a:solidFill>
                <a:latin typeface="Palatino Linotype"/>
                <a:cs typeface="Palatino Linotype"/>
              </a:rPr>
              <a:t>The Site, known as the Central Health </a:t>
            </a:r>
            <a:r>
              <a:rPr sz="1000" spc="0" dirty="0">
                <a:solidFill>
                  <a:srgbClr val="231F20"/>
                </a:solidFill>
                <a:latin typeface="Palatino Linotype"/>
                <a:cs typeface="Palatino Linotype"/>
              </a:rPr>
              <a:t>Brackenridge  </a:t>
            </a:r>
            <a:r>
              <a:rPr sz="1000" dirty="0">
                <a:solidFill>
                  <a:srgbClr val="231F20"/>
                </a:solidFill>
                <a:latin typeface="Palatino Linotype"/>
                <a:cs typeface="Palatino Linotype"/>
              </a:rPr>
              <a:t>Campus (CHBC), is owned by Central Health,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has been occupied by medical buildings including  University Medical Center Brackenridge hospital,  Clinical Education Center, a medical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building,  plus parking structures and other related </a:t>
            </a:r>
            <a:r>
              <a:rPr sz="1000" spc="0" dirty="0">
                <a:solidFill>
                  <a:srgbClr val="231F20"/>
                </a:solidFill>
                <a:latin typeface="Palatino Linotype"/>
                <a:cs typeface="Palatino Linotype"/>
              </a:rPr>
              <a:t>support  </a:t>
            </a:r>
            <a:r>
              <a:rPr sz="1000" dirty="0">
                <a:solidFill>
                  <a:srgbClr val="231F20"/>
                </a:solidFill>
                <a:latin typeface="Palatino Linotype"/>
                <a:cs typeface="Palatino Linotype"/>
              </a:rPr>
              <a:t>facilities. The hospital and some of the related </a:t>
            </a:r>
            <a:r>
              <a:rPr sz="1000" spc="0" dirty="0">
                <a:solidFill>
                  <a:srgbClr val="231F20"/>
                </a:solidFill>
                <a:latin typeface="Palatino Linotype"/>
                <a:cs typeface="Palatino Linotype"/>
              </a:rPr>
              <a:t>support  </a:t>
            </a:r>
            <a:r>
              <a:rPr sz="1000" dirty="0">
                <a:solidFill>
                  <a:srgbClr val="231F20"/>
                </a:solidFill>
                <a:latin typeface="Palatino Linotype"/>
                <a:cs typeface="Palatino Linotype"/>
              </a:rPr>
              <a:t>functions are being replaced by a new teaching  hospital under construction—called the Dell </a:t>
            </a:r>
            <a:r>
              <a:rPr sz="1000" spc="0" dirty="0">
                <a:solidFill>
                  <a:srgbClr val="231F20"/>
                </a:solidFill>
                <a:latin typeface="Palatino Linotype"/>
                <a:cs typeface="Palatino Linotype"/>
              </a:rPr>
              <a:t>Seton  </a:t>
            </a:r>
            <a:r>
              <a:rPr sz="1000" dirty="0">
                <a:solidFill>
                  <a:srgbClr val="231F20"/>
                </a:solidFill>
                <a:latin typeface="Palatino Linotype"/>
                <a:cs typeface="Palatino Linotype"/>
              </a:rPr>
              <a:t>Medical Center at The University of </a:t>
            </a:r>
            <a:r>
              <a:rPr sz="1000" spc="-10" dirty="0">
                <a:solidFill>
                  <a:srgbClr val="231F20"/>
                </a:solidFill>
                <a:latin typeface="Palatino Linotype"/>
                <a:cs typeface="Palatino Linotype"/>
              </a:rPr>
              <a:t>Texas </a:t>
            </a:r>
            <a:r>
              <a:rPr sz="1000" spc="0" dirty="0">
                <a:solidFill>
                  <a:srgbClr val="231F20"/>
                </a:solidFill>
                <a:latin typeface="Palatino Linotype"/>
                <a:cs typeface="Palatino Linotype"/>
              </a:rPr>
              <a:t>(Dell  </a:t>
            </a:r>
            <a:r>
              <a:rPr sz="1000" dirty="0">
                <a:solidFill>
                  <a:srgbClr val="231F20"/>
                </a:solidFill>
                <a:latin typeface="Palatino Linotype"/>
                <a:cs typeface="Palatino Linotype"/>
              </a:rPr>
              <a:t>Seton)—immediately north of the Site, which</a:t>
            </a:r>
            <a:r>
              <a:rPr sz="1000" spc="190" dirty="0">
                <a:solidFill>
                  <a:srgbClr val="231F20"/>
                </a:solidFill>
                <a:latin typeface="Palatino Linotype"/>
                <a:cs typeface="Palatino Linotype"/>
              </a:rPr>
              <a:t> </a:t>
            </a:r>
            <a:r>
              <a:rPr sz="1000" spc="0" dirty="0">
                <a:solidFill>
                  <a:srgbClr val="231F20"/>
                </a:solidFill>
                <a:latin typeface="Palatino Linotype"/>
                <a:cs typeface="Palatino Linotype"/>
              </a:rPr>
              <a:t>will</a:t>
            </a:r>
            <a:endParaRPr sz="1000">
              <a:latin typeface="Palatino Linotype"/>
              <a:cs typeface="Palatino Linotype"/>
            </a:endParaRPr>
          </a:p>
          <a:p>
            <a:pPr marL="12700" marR="52069">
              <a:lnSpc>
                <a:spcPct val="116700"/>
              </a:lnSpc>
            </a:pPr>
            <a:r>
              <a:rPr sz="1000" dirty="0">
                <a:solidFill>
                  <a:srgbClr val="231F20"/>
                </a:solidFill>
                <a:latin typeface="Palatino Linotype"/>
                <a:cs typeface="Palatino Linotype"/>
              </a:rPr>
              <a:t>be owned by Seton Healthcare Family and affiliated  with the new Dell Medical School at The University </a:t>
            </a:r>
            <a:r>
              <a:rPr sz="1000" spc="0" dirty="0">
                <a:solidFill>
                  <a:srgbClr val="231F20"/>
                </a:solidFill>
                <a:latin typeface="Palatino Linotype"/>
                <a:cs typeface="Palatino Linotype"/>
              </a:rPr>
              <a:t>of  </a:t>
            </a:r>
            <a:r>
              <a:rPr sz="1000" spc="-10" dirty="0">
                <a:solidFill>
                  <a:srgbClr val="231F20"/>
                </a:solidFill>
                <a:latin typeface="Palatino Linotype"/>
                <a:cs typeface="Palatino Linotype"/>
              </a:rPr>
              <a:t>Texas </a:t>
            </a:r>
            <a:r>
              <a:rPr sz="1000" dirty="0">
                <a:solidFill>
                  <a:srgbClr val="231F20"/>
                </a:solidFill>
                <a:latin typeface="Palatino Linotype"/>
                <a:cs typeface="Palatino Linotype"/>
              </a:rPr>
              <a:t>at </a:t>
            </a:r>
            <a:r>
              <a:rPr sz="1000" spc="-10" dirty="0">
                <a:solidFill>
                  <a:srgbClr val="231F20"/>
                </a:solidFill>
                <a:latin typeface="Palatino Linotype"/>
                <a:cs typeface="Palatino Linotype"/>
              </a:rPr>
              <a:t>Austin. </a:t>
            </a:r>
            <a:r>
              <a:rPr sz="1000" dirty="0">
                <a:solidFill>
                  <a:srgbClr val="231F20"/>
                </a:solidFill>
                <a:latin typeface="Palatino Linotype"/>
                <a:cs typeface="Palatino Linotype"/>
              </a:rPr>
              <a:t>As a result of the hospital relocation,  Central Health’s 14.3 acres will be made available </a:t>
            </a:r>
            <a:r>
              <a:rPr sz="1000" spc="0" dirty="0">
                <a:solidFill>
                  <a:srgbClr val="231F20"/>
                </a:solidFill>
                <a:latin typeface="Palatino Linotype"/>
                <a:cs typeface="Palatino Linotype"/>
              </a:rPr>
              <a:t>for  </a:t>
            </a:r>
            <a:r>
              <a:rPr sz="1000" dirty="0">
                <a:solidFill>
                  <a:srgbClr val="231F20"/>
                </a:solidFill>
                <a:latin typeface="Palatino Linotype"/>
                <a:cs typeface="Palatino Linotype"/>
              </a:rPr>
              <a:t>redevelopment.</a:t>
            </a:r>
            <a:endParaRPr sz="1000">
              <a:latin typeface="Palatino Linotype"/>
              <a:cs typeface="Palatino Linotype"/>
            </a:endParaRPr>
          </a:p>
          <a:p>
            <a:pPr marL="12700" marR="551815">
              <a:lnSpc>
                <a:spcPct val="116700"/>
              </a:lnSpc>
              <a:spcBef>
                <a:spcPts val="445"/>
              </a:spcBef>
            </a:pPr>
            <a:r>
              <a:rPr sz="1000" dirty="0">
                <a:solidFill>
                  <a:srgbClr val="231F20"/>
                </a:solidFill>
                <a:latin typeface="Palatino Linotype"/>
                <a:cs typeface="Palatino Linotype"/>
              </a:rPr>
              <a:t>Central Health has worked extensively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consultants, stakeholders and the </a:t>
            </a:r>
            <a:r>
              <a:rPr sz="1000" spc="0" dirty="0">
                <a:solidFill>
                  <a:srgbClr val="231F20"/>
                </a:solidFill>
                <a:latin typeface="Palatino Linotype"/>
                <a:cs typeface="Palatino Linotype"/>
              </a:rPr>
              <a:t>community  </a:t>
            </a:r>
            <a:r>
              <a:rPr sz="1000" dirty="0">
                <a:solidFill>
                  <a:srgbClr val="231F20"/>
                </a:solidFill>
                <a:latin typeface="Palatino Linotype"/>
                <a:cs typeface="Palatino Linotype"/>
              </a:rPr>
              <a:t>to prepare the Central Health </a:t>
            </a:r>
            <a:r>
              <a:rPr sz="1000" spc="0" dirty="0">
                <a:solidFill>
                  <a:srgbClr val="231F20"/>
                </a:solidFill>
                <a:latin typeface="Palatino Linotype"/>
                <a:cs typeface="Palatino Linotype"/>
              </a:rPr>
              <a:t>Brackenridge  </a:t>
            </a:r>
            <a:r>
              <a:rPr sz="1000" dirty="0">
                <a:solidFill>
                  <a:srgbClr val="231F20"/>
                </a:solidFill>
                <a:latin typeface="Palatino Linotype"/>
                <a:cs typeface="Palatino Linotype"/>
              </a:rPr>
              <a:t>Campus Master </a:t>
            </a:r>
            <a:r>
              <a:rPr sz="1000" spc="-10" dirty="0">
                <a:solidFill>
                  <a:srgbClr val="231F20"/>
                </a:solidFill>
                <a:latin typeface="Palatino Linotype"/>
                <a:cs typeface="Palatino Linotype"/>
              </a:rPr>
              <a:t>Plan </a:t>
            </a:r>
            <a:r>
              <a:rPr sz="1000" dirty="0">
                <a:solidFill>
                  <a:srgbClr val="231F20"/>
                </a:solidFill>
                <a:latin typeface="Palatino Linotype"/>
                <a:cs typeface="Palatino Linotype"/>
              </a:rPr>
              <a:t>(Master </a:t>
            </a:r>
            <a:r>
              <a:rPr sz="1000" spc="-5" dirty="0">
                <a:solidFill>
                  <a:srgbClr val="231F20"/>
                </a:solidFill>
                <a:latin typeface="Palatino Linotype"/>
                <a:cs typeface="Palatino Linotype"/>
              </a:rPr>
              <a:t>Plan) </a:t>
            </a:r>
            <a:r>
              <a:rPr sz="1000" dirty="0">
                <a:solidFill>
                  <a:srgbClr val="231F20"/>
                </a:solidFill>
                <a:latin typeface="Palatino Linotype"/>
                <a:cs typeface="Palatino Linotype"/>
              </a:rPr>
              <a:t>to</a:t>
            </a:r>
            <a:r>
              <a:rPr sz="1000" spc="190" dirty="0">
                <a:solidFill>
                  <a:srgbClr val="231F20"/>
                </a:solidFill>
                <a:latin typeface="Palatino Linotype"/>
                <a:cs typeface="Palatino Linotype"/>
              </a:rPr>
              <a:t> </a:t>
            </a:r>
            <a:r>
              <a:rPr sz="1000" dirty="0">
                <a:solidFill>
                  <a:srgbClr val="231F20"/>
                </a:solidFill>
                <a:latin typeface="Palatino Linotype"/>
                <a:cs typeface="Palatino Linotype"/>
              </a:rPr>
              <a:t>inform</a:t>
            </a:r>
            <a:endParaRPr sz="1000">
              <a:latin typeface="Palatino Linotype"/>
              <a:cs typeface="Palatino Linotype"/>
            </a:endParaRPr>
          </a:p>
          <a:p>
            <a:pPr marL="12700" marR="5080">
              <a:lnSpc>
                <a:spcPct val="116700"/>
              </a:lnSpc>
            </a:pPr>
            <a:r>
              <a:rPr sz="1000" dirty="0">
                <a:solidFill>
                  <a:srgbClr val="231F20"/>
                </a:solidFill>
                <a:latin typeface="Palatino Linotype"/>
                <a:cs typeface="Palatino Linotype"/>
              </a:rPr>
              <a:t>development opportunities on the Site. (See </a:t>
            </a:r>
            <a:r>
              <a:rPr sz="1000" u="sng" spc="0" dirty="0">
                <a:solidFill>
                  <a:srgbClr val="205E9E"/>
                </a:solidFill>
                <a:uFill>
                  <a:solidFill>
                    <a:srgbClr val="205E9E"/>
                  </a:solidFill>
                </a:uFill>
                <a:latin typeface="Palatino Linotype"/>
                <a:cs typeface="Palatino Linotype"/>
                <a:hlinkClick r:id="rId4"/>
              </a:rPr>
              <a:t>www. </a:t>
            </a:r>
            <a:r>
              <a:rPr sz="1000" spc="0" dirty="0">
                <a:solidFill>
                  <a:srgbClr val="205E9E"/>
                </a:solidFill>
                <a:latin typeface="Palatino Linotype"/>
                <a:cs typeface="Palatino Linotype"/>
              </a:rPr>
              <a:t> </a:t>
            </a:r>
            <a:r>
              <a:rPr sz="1000" u="sng" dirty="0">
                <a:solidFill>
                  <a:srgbClr val="205E9E"/>
                </a:solidFill>
                <a:uFill>
                  <a:solidFill>
                    <a:srgbClr val="205E9E"/>
                  </a:solidFill>
                </a:uFill>
                <a:latin typeface="Palatino Linotype"/>
                <a:cs typeface="Palatino Linotype"/>
                <a:hlinkClick r:id="rId4"/>
              </a:rPr>
              <a:t>centralhealthcampus.net/planning/</a:t>
            </a:r>
            <a:r>
              <a:rPr sz="1000" dirty="0">
                <a:solidFill>
                  <a:srgbClr val="231F20"/>
                </a:solidFill>
                <a:latin typeface="Palatino Linotype"/>
                <a:cs typeface="Palatino Linotype"/>
              </a:rPr>
              <a:t>). The vision for this  Site includes a high-density, mixed-use development  oriented to pedestrian-friendly streets, a public </a:t>
            </a:r>
            <a:r>
              <a:rPr sz="1000" spc="0" dirty="0">
                <a:solidFill>
                  <a:srgbClr val="231F20"/>
                </a:solidFill>
                <a:latin typeface="Palatino Linotype"/>
                <a:cs typeface="Palatino Linotype"/>
              </a:rPr>
              <a:t>market  </a:t>
            </a:r>
            <a:r>
              <a:rPr sz="1000" dirty="0">
                <a:solidFill>
                  <a:srgbClr val="231F20"/>
                </a:solidFill>
                <a:latin typeface="Palatino Linotype"/>
                <a:cs typeface="Palatino Linotype"/>
              </a:rPr>
              <a:t>and public spaces connecting to </a:t>
            </a:r>
            <a:r>
              <a:rPr sz="1000" spc="-5" dirty="0">
                <a:solidFill>
                  <a:srgbClr val="231F20"/>
                </a:solidFill>
                <a:latin typeface="Palatino Linotype"/>
                <a:cs typeface="Palatino Linotype"/>
              </a:rPr>
              <a:t>Waterloo Park </a:t>
            </a:r>
            <a:r>
              <a:rPr sz="1000" dirty="0">
                <a:solidFill>
                  <a:srgbClr val="231F20"/>
                </a:solidFill>
                <a:latin typeface="Palatino Linotype"/>
                <a:cs typeface="Palatino Linotype"/>
              </a:rPr>
              <a:t>and the  linear park improvements planned along </a:t>
            </a:r>
            <a:r>
              <a:rPr sz="1000" spc="-10" dirty="0">
                <a:solidFill>
                  <a:srgbClr val="231F20"/>
                </a:solidFill>
                <a:latin typeface="Palatino Linotype"/>
                <a:cs typeface="Palatino Linotype"/>
              </a:rPr>
              <a:t>Waller </a:t>
            </a:r>
            <a:r>
              <a:rPr sz="1000" spc="0" dirty="0">
                <a:solidFill>
                  <a:srgbClr val="231F20"/>
                </a:solidFill>
                <a:latin typeface="Palatino Linotype"/>
                <a:cs typeface="Palatino Linotype"/>
              </a:rPr>
              <a:t>Creek  </a:t>
            </a:r>
            <a:r>
              <a:rPr sz="1000" spc="-5" dirty="0">
                <a:solidFill>
                  <a:srgbClr val="231F20"/>
                </a:solidFill>
                <a:latin typeface="Palatino Linotype"/>
                <a:cs typeface="Palatino Linotype"/>
              </a:rPr>
              <a:t>Greenway. </a:t>
            </a:r>
            <a:r>
              <a:rPr sz="1000" dirty="0">
                <a:solidFill>
                  <a:srgbClr val="231F20"/>
                </a:solidFill>
                <a:latin typeface="Palatino Linotype"/>
                <a:cs typeface="Palatino Linotype"/>
              </a:rPr>
              <a:t>Uses on the Site may include housing,  </a:t>
            </a:r>
            <a:r>
              <a:rPr sz="1000" spc="-5" dirty="0">
                <a:solidFill>
                  <a:srgbClr val="231F20"/>
                </a:solidFill>
                <a:latin typeface="Palatino Linotype"/>
                <a:cs typeface="Palatino Linotype"/>
              </a:rPr>
              <a:t>office, </a:t>
            </a:r>
            <a:r>
              <a:rPr sz="1000" dirty="0">
                <a:solidFill>
                  <a:srgbClr val="231F20"/>
                </a:solidFill>
                <a:latin typeface="Palatino Linotype"/>
                <a:cs typeface="Palatino Linotype"/>
              </a:rPr>
              <a:t>hotel, and retail space, as well as </a:t>
            </a:r>
            <a:r>
              <a:rPr sz="1000" spc="0" dirty="0">
                <a:solidFill>
                  <a:srgbClr val="231F20"/>
                </a:solidFill>
                <a:latin typeface="Palatino Linotype"/>
                <a:cs typeface="Palatino Linotype"/>
              </a:rPr>
              <a:t>opportunities  </a:t>
            </a:r>
            <a:r>
              <a:rPr sz="1000" dirty="0">
                <a:solidFill>
                  <a:srgbClr val="231F20"/>
                </a:solidFill>
                <a:latin typeface="Palatino Linotype"/>
                <a:cs typeface="Palatino Linotype"/>
              </a:rPr>
              <a:t>for additional health-related uses including  technological</a:t>
            </a:r>
            <a:r>
              <a:rPr sz="1000" spc="10" dirty="0">
                <a:solidFill>
                  <a:srgbClr val="231F20"/>
                </a:solidFill>
                <a:latin typeface="Palatino Linotype"/>
                <a:cs typeface="Palatino Linotype"/>
              </a:rPr>
              <a:t> </a:t>
            </a:r>
            <a:r>
              <a:rPr sz="1000" dirty="0">
                <a:solidFill>
                  <a:srgbClr val="231F20"/>
                </a:solidFill>
                <a:latin typeface="Palatino Linotype"/>
                <a:cs typeface="Palatino Linotype"/>
              </a:rPr>
              <a:t>innovation.</a:t>
            </a:r>
            <a:endParaRPr sz="1000">
              <a:latin typeface="Palatino Linotype"/>
              <a:cs typeface="Palatino Linotype"/>
            </a:endParaRPr>
          </a:p>
        </p:txBody>
      </p:sp>
      <p:sp>
        <p:nvSpPr>
          <p:cNvPr id="12" name="object 12"/>
          <p:cNvSpPr txBox="1"/>
          <p:nvPr/>
        </p:nvSpPr>
        <p:spPr>
          <a:xfrm>
            <a:off x="3919220" y="1710936"/>
            <a:ext cx="3168015" cy="5530850"/>
          </a:xfrm>
          <a:prstGeom prst="rect">
            <a:avLst/>
          </a:prstGeom>
        </p:spPr>
        <p:txBody>
          <a:bodyPr vert="horz" wrap="square" lIns="0" tIns="12700" rIns="0" bIns="0" rtlCol="0">
            <a:spAutoFit/>
          </a:bodyPr>
          <a:lstStyle/>
          <a:p>
            <a:pPr marL="12700" marR="43815">
              <a:lnSpc>
                <a:spcPct val="116700"/>
              </a:lnSpc>
              <a:spcBef>
                <a:spcPts val="100"/>
              </a:spcBef>
            </a:pPr>
            <a:r>
              <a:rPr sz="1000" dirty="0">
                <a:solidFill>
                  <a:srgbClr val="231F20"/>
                </a:solidFill>
                <a:latin typeface="Palatino Linotype"/>
                <a:cs typeface="Palatino Linotype"/>
              </a:rPr>
              <a:t>Central Health is a special purpose district governed  by a Board of Managers, with a mission of providing  access to and delivery of quality health care to </a:t>
            </a:r>
            <a:r>
              <a:rPr sz="1000" spc="0" dirty="0">
                <a:solidFill>
                  <a:srgbClr val="231F20"/>
                </a:solidFill>
                <a:latin typeface="Palatino Linotype"/>
                <a:cs typeface="Palatino Linotype"/>
              </a:rPr>
              <a:t>eligible  </a:t>
            </a:r>
            <a:r>
              <a:rPr sz="1000" dirty="0">
                <a:solidFill>
                  <a:srgbClr val="231F20"/>
                </a:solidFill>
                <a:latin typeface="Palatino Linotype"/>
                <a:cs typeface="Palatino Linotype"/>
              </a:rPr>
              <a:t>residents of Travis County. It is the intent of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to retain ownership of the Site and lease it to  the developer. In </a:t>
            </a:r>
            <a:r>
              <a:rPr sz="1000" spc="-5" dirty="0">
                <a:solidFill>
                  <a:srgbClr val="231F20"/>
                </a:solidFill>
                <a:latin typeface="Palatino Linotype"/>
                <a:cs typeface="Palatino Linotype"/>
              </a:rPr>
              <a:t>fiscal </a:t>
            </a:r>
            <a:r>
              <a:rPr sz="1000" dirty="0">
                <a:solidFill>
                  <a:srgbClr val="231F20"/>
                </a:solidFill>
                <a:latin typeface="Palatino Linotype"/>
                <a:cs typeface="Palatino Linotype"/>
              </a:rPr>
              <a:t>year 2016, Central Health </a:t>
            </a:r>
            <a:r>
              <a:rPr sz="1000" spc="0" dirty="0">
                <a:solidFill>
                  <a:srgbClr val="231F20"/>
                </a:solidFill>
                <a:latin typeface="Palatino Linotype"/>
                <a:cs typeface="Palatino Linotype"/>
              </a:rPr>
              <a:t>will  </a:t>
            </a:r>
            <a:r>
              <a:rPr sz="1000" spc="-5" dirty="0">
                <a:solidFill>
                  <a:srgbClr val="231F20"/>
                </a:solidFill>
                <a:latin typeface="Palatino Linotype"/>
                <a:cs typeface="Palatino Linotype"/>
              </a:rPr>
              <a:t>receive </a:t>
            </a:r>
            <a:r>
              <a:rPr sz="1000" dirty="0">
                <a:solidFill>
                  <a:srgbClr val="231F20"/>
                </a:solidFill>
                <a:latin typeface="Palatino Linotype"/>
                <a:cs typeface="Palatino Linotype"/>
              </a:rPr>
              <a:t>$34.4 million in lease revenues for </a:t>
            </a:r>
            <a:r>
              <a:rPr sz="1000" spc="0" dirty="0">
                <a:solidFill>
                  <a:srgbClr val="231F20"/>
                </a:solidFill>
                <a:latin typeface="Palatino Linotype"/>
                <a:cs typeface="Palatino Linotype"/>
              </a:rPr>
              <a:t>facilities  </a:t>
            </a:r>
            <a:r>
              <a:rPr sz="1000" dirty="0">
                <a:solidFill>
                  <a:srgbClr val="231F20"/>
                </a:solidFill>
                <a:latin typeface="Palatino Linotype"/>
                <a:cs typeface="Palatino Linotype"/>
              </a:rPr>
              <a:t>currently on the Site. Although lease revenue will be  reduced during the Site development, Central Health  intends to strongly consider responses that </a:t>
            </a:r>
            <a:r>
              <a:rPr sz="1000" spc="0" dirty="0">
                <a:solidFill>
                  <a:srgbClr val="231F20"/>
                </a:solidFill>
                <a:latin typeface="Palatino Linotype"/>
                <a:cs typeface="Palatino Linotype"/>
              </a:rPr>
              <a:t>maximize  </a:t>
            </a:r>
            <a:r>
              <a:rPr sz="1000" dirty="0">
                <a:solidFill>
                  <a:srgbClr val="231F20"/>
                </a:solidFill>
                <a:latin typeface="Palatino Linotype"/>
                <a:cs typeface="Palatino Linotype"/>
              </a:rPr>
              <a:t>future Site lease</a:t>
            </a:r>
            <a:r>
              <a:rPr sz="1000" spc="50" dirty="0">
                <a:solidFill>
                  <a:srgbClr val="231F20"/>
                </a:solidFill>
                <a:latin typeface="Palatino Linotype"/>
                <a:cs typeface="Palatino Linotype"/>
              </a:rPr>
              <a:t> </a:t>
            </a:r>
            <a:r>
              <a:rPr sz="1000" dirty="0">
                <a:solidFill>
                  <a:srgbClr val="231F20"/>
                </a:solidFill>
                <a:latin typeface="Palatino Linotype"/>
                <a:cs typeface="Palatino Linotype"/>
              </a:rPr>
              <a:t>revenue.</a:t>
            </a:r>
            <a:endParaRPr sz="1000">
              <a:latin typeface="Palatino Linotype"/>
              <a:cs typeface="Palatino Linotype"/>
            </a:endParaRPr>
          </a:p>
          <a:p>
            <a:pPr marL="12700" marR="384810" algn="just">
              <a:lnSpc>
                <a:spcPct val="116700"/>
              </a:lnSpc>
              <a:spcBef>
                <a:spcPts val="450"/>
              </a:spcBef>
            </a:pPr>
            <a:r>
              <a:rPr sz="1000" dirty="0">
                <a:solidFill>
                  <a:srgbClr val="231F20"/>
                </a:solidFill>
                <a:latin typeface="Palatino Linotype"/>
                <a:cs typeface="Palatino Linotype"/>
              </a:rPr>
              <a:t>This current Request for </a:t>
            </a:r>
            <a:r>
              <a:rPr sz="1000" spc="-5" dirty="0">
                <a:solidFill>
                  <a:srgbClr val="231F20"/>
                </a:solidFill>
                <a:latin typeface="Palatino Linotype"/>
                <a:cs typeface="Palatino Linotype"/>
              </a:rPr>
              <a:t>Qualifications </a:t>
            </a:r>
            <a:r>
              <a:rPr sz="1000" dirty="0">
                <a:solidFill>
                  <a:srgbClr val="231F20"/>
                </a:solidFill>
                <a:latin typeface="Palatino Linotype"/>
                <a:cs typeface="Palatino Linotype"/>
              </a:rPr>
              <a:t>(RFQ) is  Step 1 of a two-step process. Following a review  of initial </a:t>
            </a:r>
            <a:r>
              <a:rPr sz="1000" spc="-5" dirty="0">
                <a:solidFill>
                  <a:srgbClr val="231F20"/>
                </a:solidFill>
                <a:latin typeface="Palatino Linotype"/>
                <a:cs typeface="Palatino Linotype"/>
              </a:rPr>
              <a:t>qualifications submitted </a:t>
            </a:r>
            <a:r>
              <a:rPr sz="1000" dirty="0">
                <a:solidFill>
                  <a:srgbClr val="231F20"/>
                </a:solidFill>
                <a:latin typeface="Palatino Linotype"/>
                <a:cs typeface="Palatino Linotype"/>
              </a:rPr>
              <a:t>by</a:t>
            </a:r>
            <a:r>
              <a:rPr sz="1000" spc="210" dirty="0">
                <a:solidFill>
                  <a:srgbClr val="231F20"/>
                </a:solidFill>
                <a:latin typeface="Palatino Linotype"/>
                <a:cs typeface="Palatino Linotype"/>
              </a:rPr>
              <a:t> </a:t>
            </a:r>
            <a:r>
              <a:rPr sz="1000" dirty="0">
                <a:solidFill>
                  <a:srgbClr val="231F20"/>
                </a:solidFill>
                <a:latin typeface="Palatino Linotype"/>
                <a:cs typeface="Palatino Linotype"/>
              </a:rPr>
              <a:t>interested</a:t>
            </a:r>
            <a:endParaRPr sz="1000">
              <a:latin typeface="Palatino Linotype"/>
              <a:cs typeface="Palatino Linotype"/>
            </a:endParaRPr>
          </a:p>
          <a:p>
            <a:pPr marL="12700" marR="9525">
              <a:lnSpc>
                <a:spcPct val="116700"/>
              </a:lnSpc>
            </a:pPr>
            <a:r>
              <a:rPr sz="1000" dirty="0">
                <a:solidFill>
                  <a:srgbClr val="231F20"/>
                </a:solidFill>
                <a:latin typeface="Palatino Linotype"/>
                <a:cs typeface="Palatino Linotype"/>
              </a:rPr>
              <a:t>respondents, an Evaluation </a:t>
            </a:r>
            <a:r>
              <a:rPr sz="1000" spc="-5" dirty="0">
                <a:solidFill>
                  <a:srgbClr val="231F20"/>
                </a:solidFill>
                <a:latin typeface="Palatino Linotype"/>
                <a:cs typeface="Palatino Linotype"/>
              </a:rPr>
              <a:t>Committee </a:t>
            </a:r>
            <a:r>
              <a:rPr sz="1000" dirty="0">
                <a:solidFill>
                  <a:srgbClr val="231F20"/>
                </a:solidFill>
                <a:latin typeface="Palatino Linotype"/>
                <a:cs typeface="Palatino Linotype"/>
              </a:rPr>
              <a:t>will </a:t>
            </a:r>
            <a:r>
              <a:rPr sz="1000" spc="0" dirty="0">
                <a:solidFill>
                  <a:srgbClr val="231F20"/>
                </a:solidFill>
                <a:latin typeface="Palatino Linotype"/>
                <a:cs typeface="Palatino Linotype"/>
              </a:rPr>
              <a:t>determine,  </a:t>
            </a:r>
            <a:r>
              <a:rPr sz="1000" dirty="0">
                <a:solidFill>
                  <a:srgbClr val="231F20"/>
                </a:solidFill>
                <a:latin typeface="Palatino Linotype"/>
                <a:cs typeface="Palatino Linotype"/>
              </a:rPr>
              <a:t>based on those submittals and interviews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respondents, which respondents would be best </a:t>
            </a:r>
            <a:r>
              <a:rPr sz="1000" spc="0" dirty="0">
                <a:solidFill>
                  <a:srgbClr val="231F20"/>
                </a:solidFill>
                <a:latin typeface="Palatino Linotype"/>
                <a:cs typeface="Palatino Linotype"/>
              </a:rPr>
              <a:t>suited  </a:t>
            </a:r>
            <a:r>
              <a:rPr sz="1000" dirty="0">
                <a:solidFill>
                  <a:srgbClr val="231F20"/>
                </a:solidFill>
                <a:latin typeface="Palatino Linotype"/>
                <a:cs typeface="Palatino Linotype"/>
              </a:rPr>
              <a:t>to develop the Site to meet the objectives of </a:t>
            </a:r>
            <a:r>
              <a:rPr sz="1000" spc="0" dirty="0">
                <a:solidFill>
                  <a:srgbClr val="231F20"/>
                </a:solidFill>
                <a:latin typeface="Palatino Linotype"/>
                <a:cs typeface="Palatino Linotype"/>
              </a:rPr>
              <a:t>Central  </a:t>
            </a:r>
            <a:r>
              <a:rPr sz="1000" dirty="0">
                <a:solidFill>
                  <a:srgbClr val="231F20"/>
                </a:solidFill>
                <a:latin typeface="Palatino Linotype"/>
                <a:cs typeface="Palatino Linotype"/>
              </a:rPr>
              <a:t>Health and the community (shortlisted</a:t>
            </a:r>
            <a:r>
              <a:rPr sz="1000" spc="175" dirty="0">
                <a:solidFill>
                  <a:srgbClr val="231F20"/>
                </a:solidFill>
                <a:latin typeface="Palatino Linotype"/>
                <a:cs typeface="Palatino Linotype"/>
              </a:rPr>
              <a:t> </a:t>
            </a:r>
            <a:r>
              <a:rPr sz="1000" dirty="0">
                <a:solidFill>
                  <a:srgbClr val="231F20"/>
                </a:solidFill>
                <a:latin typeface="Palatino Linotype"/>
                <a:cs typeface="Palatino Linotype"/>
              </a:rPr>
              <a:t>respondents).</a:t>
            </a:r>
            <a:endParaRPr sz="1000">
              <a:latin typeface="Palatino Linotype"/>
              <a:cs typeface="Palatino Linotype"/>
            </a:endParaRPr>
          </a:p>
          <a:p>
            <a:pPr marL="12700" marR="163195">
              <a:lnSpc>
                <a:spcPct val="116700"/>
              </a:lnSpc>
              <a:spcBef>
                <a:spcPts val="445"/>
              </a:spcBef>
            </a:pPr>
            <a:r>
              <a:rPr sz="1000" dirty="0">
                <a:solidFill>
                  <a:srgbClr val="231F20"/>
                </a:solidFill>
                <a:latin typeface="Palatino Linotype"/>
                <a:cs typeface="Palatino Linotype"/>
              </a:rPr>
              <a:t>In Step 2, Central Health will contact the </a:t>
            </a:r>
            <a:r>
              <a:rPr sz="1000" spc="0" dirty="0">
                <a:solidFill>
                  <a:srgbClr val="231F20"/>
                </a:solidFill>
                <a:latin typeface="Palatino Linotype"/>
                <a:cs typeface="Palatino Linotype"/>
              </a:rPr>
              <a:t>shortlisted  </a:t>
            </a:r>
            <a:r>
              <a:rPr sz="1000" dirty="0">
                <a:solidFill>
                  <a:srgbClr val="231F20"/>
                </a:solidFill>
                <a:latin typeface="Palatino Linotype"/>
                <a:cs typeface="Palatino Linotype"/>
              </a:rPr>
              <a:t>respondents, </a:t>
            </a:r>
            <a:r>
              <a:rPr sz="1000" spc="-5" dirty="0">
                <a:solidFill>
                  <a:srgbClr val="231F20"/>
                </a:solidFill>
                <a:latin typeface="Palatino Linotype"/>
                <a:cs typeface="Palatino Linotype"/>
              </a:rPr>
              <a:t>identified </a:t>
            </a:r>
            <a:r>
              <a:rPr sz="1000" dirty="0">
                <a:solidFill>
                  <a:srgbClr val="231F20"/>
                </a:solidFill>
                <a:latin typeface="Palatino Linotype"/>
                <a:cs typeface="Palatino Linotype"/>
              </a:rPr>
              <a:t>during the Step 1 evaluation  process, and through a Request for Proposal </a:t>
            </a:r>
            <a:r>
              <a:rPr sz="1000" spc="0" dirty="0">
                <a:solidFill>
                  <a:srgbClr val="231F20"/>
                </a:solidFill>
                <a:latin typeface="Palatino Linotype"/>
                <a:cs typeface="Palatino Linotype"/>
              </a:rPr>
              <a:t>(RFP)  </a:t>
            </a:r>
            <a:r>
              <a:rPr sz="1000" dirty="0">
                <a:solidFill>
                  <a:srgbClr val="231F20"/>
                </a:solidFill>
                <a:latin typeface="Palatino Linotype"/>
                <a:cs typeface="Palatino Linotype"/>
              </a:rPr>
              <a:t>invite them to prepare a more detailed but </a:t>
            </a:r>
            <a:r>
              <a:rPr sz="1000" spc="0" dirty="0">
                <a:solidFill>
                  <a:srgbClr val="231F20"/>
                </a:solidFill>
                <a:latin typeface="Palatino Linotype"/>
                <a:cs typeface="Palatino Linotype"/>
              </a:rPr>
              <a:t>still  </a:t>
            </a:r>
            <a:r>
              <a:rPr sz="1000" dirty="0">
                <a:solidFill>
                  <a:srgbClr val="231F20"/>
                </a:solidFill>
                <a:latin typeface="Palatino Linotype"/>
                <a:cs typeface="Palatino Linotype"/>
              </a:rPr>
              <a:t>conceptual project proposal for review by the  Evaluation</a:t>
            </a:r>
            <a:r>
              <a:rPr sz="1000" spc="15" dirty="0">
                <a:solidFill>
                  <a:srgbClr val="231F20"/>
                </a:solidFill>
                <a:latin typeface="Palatino Linotype"/>
                <a:cs typeface="Palatino Linotype"/>
              </a:rPr>
              <a:t> </a:t>
            </a:r>
            <a:r>
              <a:rPr sz="1000" dirty="0">
                <a:solidFill>
                  <a:srgbClr val="231F20"/>
                </a:solidFill>
                <a:latin typeface="Palatino Linotype"/>
                <a:cs typeface="Palatino Linotype"/>
              </a:rPr>
              <a:t>Committee.</a:t>
            </a:r>
            <a:endParaRPr sz="1000">
              <a:latin typeface="Palatino Linotype"/>
              <a:cs typeface="Palatino Linotype"/>
            </a:endParaRPr>
          </a:p>
          <a:p>
            <a:pPr marL="12700" marR="5080">
              <a:lnSpc>
                <a:spcPct val="116700"/>
              </a:lnSpc>
              <a:spcBef>
                <a:spcPts val="450"/>
              </a:spcBef>
            </a:pPr>
            <a:r>
              <a:rPr sz="1000" dirty="0">
                <a:solidFill>
                  <a:srgbClr val="231F20"/>
                </a:solidFill>
                <a:latin typeface="Palatino Linotype"/>
                <a:cs typeface="Palatino Linotype"/>
              </a:rPr>
              <a:t>The respondent selected through the two-step process  will enter into a period of exclusive negotiations </a:t>
            </a:r>
            <a:r>
              <a:rPr sz="1000" spc="0" dirty="0">
                <a:solidFill>
                  <a:srgbClr val="231F20"/>
                </a:solidFill>
                <a:latin typeface="Palatino Linotype"/>
                <a:cs typeface="Palatino Linotype"/>
              </a:rPr>
              <a:t>with  </a:t>
            </a:r>
            <a:r>
              <a:rPr sz="1000" dirty="0">
                <a:solidFill>
                  <a:srgbClr val="231F20"/>
                </a:solidFill>
                <a:latin typeface="Palatino Linotype"/>
                <a:cs typeface="Palatino Linotype"/>
              </a:rPr>
              <a:t>Central Health to </a:t>
            </a:r>
            <a:r>
              <a:rPr sz="1000" spc="-5" dirty="0">
                <a:solidFill>
                  <a:srgbClr val="231F20"/>
                </a:solidFill>
                <a:latin typeface="Palatino Linotype"/>
                <a:cs typeface="Palatino Linotype"/>
              </a:rPr>
              <a:t>refine </a:t>
            </a:r>
            <a:r>
              <a:rPr sz="1000" dirty="0">
                <a:solidFill>
                  <a:srgbClr val="231F20"/>
                </a:solidFill>
                <a:latin typeface="Palatino Linotype"/>
                <a:cs typeface="Palatino Linotype"/>
              </a:rPr>
              <a:t>the development program </a:t>
            </a:r>
            <a:r>
              <a:rPr sz="1000" spc="0" dirty="0">
                <a:solidFill>
                  <a:srgbClr val="231F20"/>
                </a:solidFill>
                <a:latin typeface="Palatino Linotype"/>
                <a:cs typeface="Palatino Linotype"/>
              </a:rPr>
              <a:t>and  </a:t>
            </a:r>
            <a:r>
              <a:rPr sz="1000" dirty="0">
                <a:solidFill>
                  <a:srgbClr val="231F20"/>
                </a:solidFill>
                <a:latin typeface="Palatino Linotype"/>
                <a:cs typeface="Palatino Linotype"/>
              </a:rPr>
              <a:t>finalize legal and business terms for a ground lease  and other</a:t>
            </a:r>
            <a:r>
              <a:rPr sz="1000" spc="35" dirty="0">
                <a:solidFill>
                  <a:srgbClr val="231F20"/>
                </a:solidFill>
                <a:latin typeface="Palatino Linotype"/>
                <a:cs typeface="Palatino Linotype"/>
              </a:rPr>
              <a:t> </a:t>
            </a:r>
            <a:r>
              <a:rPr sz="1000" spc="0" dirty="0">
                <a:solidFill>
                  <a:srgbClr val="231F20"/>
                </a:solidFill>
                <a:latin typeface="Palatino Linotype"/>
                <a:cs typeface="Palatino Linotype"/>
              </a:rPr>
              <a:t>documents.</a:t>
            </a:r>
            <a:endParaRPr sz="1000">
              <a:latin typeface="Palatino Linotype"/>
              <a:cs typeface="Palatino Linotype"/>
            </a:endParaRPr>
          </a:p>
        </p:txBody>
      </p:sp>
      <p:sp>
        <p:nvSpPr>
          <p:cNvPr id="13" name="object 13"/>
          <p:cNvSpPr txBox="1"/>
          <p:nvPr/>
        </p:nvSpPr>
        <p:spPr>
          <a:xfrm>
            <a:off x="444500" y="1465169"/>
            <a:ext cx="3559175" cy="208279"/>
          </a:xfrm>
          <a:prstGeom prst="rect">
            <a:avLst/>
          </a:prstGeom>
        </p:spPr>
        <p:txBody>
          <a:bodyPr vert="horz" wrap="square" lIns="0" tIns="12700" rIns="0" bIns="0" rtlCol="0">
            <a:spAutoFit/>
          </a:bodyPr>
          <a:lstStyle/>
          <a:p>
            <a:pPr marL="12700">
              <a:lnSpc>
                <a:spcPct val="100000"/>
              </a:lnSpc>
              <a:spcBef>
                <a:spcPts val="100"/>
              </a:spcBef>
            </a:pPr>
            <a:r>
              <a:rPr sz="1200" b="1" spc="-15" dirty="0">
                <a:solidFill>
                  <a:srgbClr val="231F20"/>
                </a:solidFill>
                <a:latin typeface="Trebuchet MS"/>
                <a:cs typeface="Trebuchet MS"/>
              </a:rPr>
              <a:t>A. Purpose of this Request for Qualifications</a:t>
            </a:r>
            <a:r>
              <a:rPr sz="1200" b="1" spc="-10" dirty="0">
                <a:solidFill>
                  <a:srgbClr val="231F20"/>
                </a:solidFill>
                <a:latin typeface="Trebuchet MS"/>
                <a:cs typeface="Trebuchet MS"/>
              </a:rPr>
              <a:t> </a:t>
            </a:r>
            <a:r>
              <a:rPr sz="1200" b="1" spc="-20" dirty="0">
                <a:solidFill>
                  <a:srgbClr val="231F20"/>
                </a:solidFill>
                <a:latin typeface="Trebuchet MS"/>
                <a:cs typeface="Trebuchet MS"/>
              </a:rPr>
              <a:t>(RFQ)</a:t>
            </a:r>
            <a:endParaRPr sz="12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18517</Words>
  <Application>Microsoft Macintosh PowerPoint</Application>
  <PresentationFormat>Custom</PresentationFormat>
  <Paragraphs>1718</Paragraphs>
  <Slides>64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Arial</vt:lpstr>
      <vt:lpstr>Arial Narrow</vt:lpstr>
      <vt:lpstr>Arial-BoldItalicMT</vt:lpstr>
      <vt:lpstr>Calibri</vt:lpstr>
      <vt:lpstr>Century Gothic</vt:lpstr>
      <vt:lpstr>Helvetica</vt:lpstr>
      <vt:lpstr>Palatino Linotype</vt:lpstr>
      <vt:lpstr>PalatinoLinotype-BoldItalic</vt:lpstr>
      <vt:lpstr>Times New Roman</vt:lpstr>
      <vt:lpstr>Trebuchet MS</vt:lpstr>
      <vt:lpstr>Tw Cen MT</vt:lpstr>
      <vt:lpstr>Office Theme</vt:lpstr>
      <vt:lpstr>PowerPoint Presentation</vt:lpstr>
      <vt:lpstr>PowerPoint Presentation</vt:lpstr>
      <vt:lpstr>CENTRAL HEALTH BRACKENRIDGE CAMPUS  REQUEST FOR QUALIFICATIONS NO. 1609-001  FOR DOWNTOWN AUSTIN REDEVELOPMENT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RESPONSE FORMAT AND  ORGANIZATION</vt:lpstr>
      <vt:lpstr>PowerPoint Presentation</vt:lpstr>
      <vt:lpstr>IV. CONTENTS FOR STATEMENT  OF QUALIFICATIONS</vt:lpstr>
      <vt:lpstr>PowerPoint Presentation</vt:lpstr>
      <vt:lpstr>PowerPoint Presentation</vt:lpstr>
      <vt:lpstr>PowerPoint Presentation</vt:lpstr>
      <vt:lpstr>V. EVALUATION CRITERIA</vt:lpstr>
      <vt:lpstr>PowerPoint Presentation</vt:lpstr>
      <vt:lpstr>PowerPoint Presentation</vt:lpstr>
      <vt:lpstr>PowerPoint Presentation</vt:lpstr>
      <vt:lpstr>VI. ATTACHMENTS</vt:lpstr>
      <vt:lpstr>PowerPoint Presentation</vt:lpstr>
      <vt:lpstr>PowerPoint Presentation</vt:lpstr>
      <vt:lpstr>PowerPoint Presentation</vt:lpstr>
      <vt:lpstr>PowerPoint Presentation</vt:lpstr>
      <vt:lpstr>PowerPoint Presentation</vt:lpstr>
      <vt:lpstr>VII. APPENDICES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created xsi:type="dcterms:W3CDTF">2018-07-03T20:26:59Z</dcterms:created>
  <dcterms:modified xsi:type="dcterms:W3CDTF">2018-07-03T20:27:43Z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2016-09-01T00:00:00Z</vt:filetime>
  </property>
  <property fmtid="{D5CDD505-2E9C-101B-9397-08002B2CF9AE}" pid="3" name="Creator">
    <vt:lpwstr>Adobe InDesign CC 2015 (Windows)</vt:lpwstr>
  </property>
  <property fmtid="{D5CDD505-2E9C-101B-9397-08002B2CF9AE}" pid="4" name="LastSaved">
    <vt:filetime>2018-07-03T00:00:00Z</vt:filetime>
  </property>
</Properties>
</file>